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9" r:id="rId1"/>
  </p:sldMasterIdLst>
  <p:notesMasterIdLst>
    <p:notesMasterId r:id="rId28"/>
  </p:notesMasterIdLst>
  <p:handoutMasterIdLst>
    <p:handoutMasterId r:id="rId29"/>
  </p:handoutMasterIdLst>
  <p:sldIdLst>
    <p:sldId id="1025" r:id="rId2"/>
    <p:sldId id="1105" r:id="rId3"/>
    <p:sldId id="1376" r:id="rId4"/>
    <p:sldId id="1300" r:id="rId5"/>
    <p:sldId id="1293" r:id="rId6"/>
    <p:sldId id="1329" r:id="rId7"/>
    <p:sldId id="1340" r:id="rId8"/>
    <p:sldId id="1397" r:id="rId9"/>
    <p:sldId id="1405" r:id="rId10"/>
    <p:sldId id="1396" r:id="rId11"/>
    <p:sldId id="1398" r:id="rId12"/>
    <p:sldId id="1399" r:id="rId13"/>
    <p:sldId id="1388" r:id="rId14"/>
    <p:sldId id="1400" r:id="rId15"/>
    <p:sldId id="1401" r:id="rId16"/>
    <p:sldId id="1402" r:id="rId17"/>
    <p:sldId id="1403" r:id="rId18"/>
    <p:sldId id="1404" r:id="rId19"/>
    <p:sldId id="1395" r:id="rId20"/>
    <p:sldId id="1394" r:id="rId21"/>
    <p:sldId id="1390" r:id="rId22"/>
    <p:sldId id="1391" r:id="rId23"/>
    <p:sldId id="1384" r:id="rId24"/>
    <p:sldId id="1288" r:id="rId25"/>
    <p:sldId id="1393" r:id="rId26"/>
    <p:sldId id="1034" r:id="rId27"/>
  </p:sldIdLst>
  <p:sldSz cx="9144000" cy="6858000" type="screen4x3"/>
  <p:notesSz cx="7010400" cy="9296400"/>
  <p:defaultTextStyle>
    <a:defPPr>
      <a:defRPr lang="en-US"/>
    </a:defPPr>
    <a:lvl1pPr algn="l" rtl="0" fontAlgn="base">
      <a:spcBef>
        <a:spcPct val="0"/>
      </a:spcBef>
      <a:spcAft>
        <a:spcPct val="0"/>
      </a:spcAft>
      <a:defRPr sz="1600" b="1" kern="1200">
        <a:solidFill>
          <a:srgbClr val="FFFFFF"/>
        </a:solidFill>
        <a:latin typeface="Arial" pitchFamily="34" charset="0"/>
        <a:ea typeface="+mn-ea"/>
        <a:cs typeface="Arial" pitchFamily="34" charset="0"/>
      </a:defRPr>
    </a:lvl1pPr>
    <a:lvl2pPr marL="457200" algn="l" rtl="0" fontAlgn="base">
      <a:spcBef>
        <a:spcPct val="0"/>
      </a:spcBef>
      <a:spcAft>
        <a:spcPct val="0"/>
      </a:spcAft>
      <a:defRPr sz="1600" b="1" kern="1200">
        <a:solidFill>
          <a:srgbClr val="FFFFFF"/>
        </a:solidFill>
        <a:latin typeface="Arial" pitchFamily="34" charset="0"/>
        <a:ea typeface="+mn-ea"/>
        <a:cs typeface="Arial" pitchFamily="34" charset="0"/>
      </a:defRPr>
    </a:lvl2pPr>
    <a:lvl3pPr marL="914400" algn="l" rtl="0" fontAlgn="base">
      <a:spcBef>
        <a:spcPct val="0"/>
      </a:spcBef>
      <a:spcAft>
        <a:spcPct val="0"/>
      </a:spcAft>
      <a:defRPr sz="1600" b="1" kern="1200">
        <a:solidFill>
          <a:srgbClr val="FFFFFF"/>
        </a:solidFill>
        <a:latin typeface="Arial" pitchFamily="34" charset="0"/>
        <a:ea typeface="+mn-ea"/>
        <a:cs typeface="Arial" pitchFamily="34" charset="0"/>
      </a:defRPr>
    </a:lvl3pPr>
    <a:lvl4pPr marL="1371600" algn="l" rtl="0" fontAlgn="base">
      <a:spcBef>
        <a:spcPct val="0"/>
      </a:spcBef>
      <a:spcAft>
        <a:spcPct val="0"/>
      </a:spcAft>
      <a:defRPr sz="1600" b="1" kern="1200">
        <a:solidFill>
          <a:srgbClr val="FFFFFF"/>
        </a:solidFill>
        <a:latin typeface="Arial" pitchFamily="34" charset="0"/>
        <a:ea typeface="+mn-ea"/>
        <a:cs typeface="Arial" pitchFamily="34" charset="0"/>
      </a:defRPr>
    </a:lvl4pPr>
    <a:lvl5pPr marL="1828800" algn="l" rtl="0" fontAlgn="base">
      <a:spcBef>
        <a:spcPct val="0"/>
      </a:spcBef>
      <a:spcAft>
        <a:spcPct val="0"/>
      </a:spcAft>
      <a:defRPr sz="1600" b="1" kern="1200">
        <a:solidFill>
          <a:srgbClr val="FFFFFF"/>
        </a:solidFill>
        <a:latin typeface="Arial" pitchFamily="34" charset="0"/>
        <a:ea typeface="+mn-ea"/>
        <a:cs typeface="Arial" pitchFamily="34" charset="0"/>
      </a:defRPr>
    </a:lvl5pPr>
    <a:lvl6pPr marL="2286000" algn="l" defTabSz="914400" rtl="0" eaLnBrk="1" latinLnBrk="0" hangingPunct="1">
      <a:defRPr sz="1600" b="1" kern="1200">
        <a:solidFill>
          <a:srgbClr val="FFFFFF"/>
        </a:solidFill>
        <a:latin typeface="Arial" pitchFamily="34" charset="0"/>
        <a:ea typeface="+mn-ea"/>
        <a:cs typeface="Arial" pitchFamily="34" charset="0"/>
      </a:defRPr>
    </a:lvl6pPr>
    <a:lvl7pPr marL="2743200" algn="l" defTabSz="914400" rtl="0" eaLnBrk="1" latinLnBrk="0" hangingPunct="1">
      <a:defRPr sz="1600" b="1" kern="1200">
        <a:solidFill>
          <a:srgbClr val="FFFFFF"/>
        </a:solidFill>
        <a:latin typeface="Arial" pitchFamily="34" charset="0"/>
        <a:ea typeface="+mn-ea"/>
        <a:cs typeface="Arial" pitchFamily="34" charset="0"/>
      </a:defRPr>
    </a:lvl7pPr>
    <a:lvl8pPr marL="3200400" algn="l" defTabSz="914400" rtl="0" eaLnBrk="1" latinLnBrk="0" hangingPunct="1">
      <a:defRPr sz="1600" b="1" kern="1200">
        <a:solidFill>
          <a:srgbClr val="FFFFFF"/>
        </a:solidFill>
        <a:latin typeface="Arial" pitchFamily="34" charset="0"/>
        <a:ea typeface="+mn-ea"/>
        <a:cs typeface="Arial" pitchFamily="34" charset="0"/>
      </a:defRPr>
    </a:lvl8pPr>
    <a:lvl9pPr marL="3657600" algn="l" defTabSz="914400" rtl="0" eaLnBrk="1" latinLnBrk="0" hangingPunct="1">
      <a:defRPr sz="1600" b="1" kern="1200">
        <a:solidFill>
          <a:srgbClr val="FFFFFF"/>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E6AF00"/>
    <a:srgbClr val="FF9900"/>
    <a:srgbClr val="595959"/>
    <a:srgbClr val="0000FF"/>
    <a:srgbClr val="66FFFF"/>
    <a:srgbClr val="FFFFCC"/>
    <a:srgbClr val="FF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2" autoAdjust="0"/>
    <p:restoredTop sz="92990" autoAdjust="0"/>
  </p:normalViewPr>
  <p:slideViewPr>
    <p:cSldViewPr snapToGrid="0">
      <p:cViewPr>
        <p:scale>
          <a:sx n="100" d="100"/>
          <a:sy n="100" d="100"/>
        </p:scale>
        <p:origin x="-78" y="-72"/>
      </p:cViewPr>
      <p:guideLst>
        <p:guide orient="horz" pos="433"/>
        <p:guide pos="2884"/>
        <p:guide pos="5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9" d="100"/>
          <a:sy n="79" d="100"/>
        </p:scale>
        <p:origin x="-1962"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80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eaLnBrk="0" hangingPunct="0">
              <a:defRPr sz="1200" b="0">
                <a:solidFill>
                  <a:schemeClr val="tx1"/>
                </a:solidFill>
                <a:latin typeface="Times" pitchFamily="18" charset="0"/>
                <a:cs typeface="+mn-cs"/>
              </a:defRPr>
            </a:lvl1pPr>
          </a:lstStyle>
          <a:p>
            <a:pPr>
              <a:defRPr/>
            </a:pPr>
            <a:endParaRPr lang="en-US"/>
          </a:p>
        </p:txBody>
      </p:sp>
      <p:sp>
        <p:nvSpPr>
          <p:cNvPr id="258051"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eaLnBrk="0" hangingPunct="0">
              <a:defRPr sz="1200" b="0">
                <a:solidFill>
                  <a:schemeClr val="tx1"/>
                </a:solidFill>
                <a:latin typeface="Times" pitchFamily="18" charset="0"/>
                <a:cs typeface="+mn-cs"/>
              </a:defRPr>
            </a:lvl1pPr>
          </a:lstStyle>
          <a:p>
            <a:pPr>
              <a:defRPr/>
            </a:pPr>
            <a:endParaRPr lang="en-US"/>
          </a:p>
        </p:txBody>
      </p:sp>
      <p:sp>
        <p:nvSpPr>
          <p:cNvPr id="258052"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eaLnBrk="0" hangingPunct="0">
              <a:defRPr sz="1200" b="0">
                <a:solidFill>
                  <a:schemeClr val="tx1"/>
                </a:solidFill>
                <a:latin typeface="Times" pitchFamily="18" charset="0"/>
                <a:cs typeface="+mn-cs"/>
              </a:defRPr>
            </a:lvl1pPr>
          </a:lstStyle>
          <a:p>
            <a:pPr>
              <a:defRPr/>
            </a:pPr>
            <a:endParaRPr lang="en-US"/>
          </a:p>
        </p:txBody>
      </p:sp>
      <p:sp>
        <p:nvSpPr>
          <p:cNvPr id="258053"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eaLnBrk="0" hangingPunct="0">
              <a:defRPr sz="1200" b="0">
                <a:solidFill>
                  <a:schemeClr val="tx1"/>
                </a:solidFill>
                <a:latin typeface="Times" pitchFamily="18" charset="0"/>
                <a:cs typeface="+mn-cs"/>
              </a:defRPr>
            </a:lvl1pPr>
          </a:lstStyle>
          <a:p>
            <a:pPr>
              <a:defRPr/>
            </a:pPr>
            <a:fld id="{824B7332-5BC1-4B96-9555-87A62E99E80D}"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eaLnBrk="0" hangingPunct="0">
              <a:defRPr sz="1200" b="0">
                <a:solidFill>
                  <a:schemeClr val="tx1"/>
                </a:solidFill>
                <a:latin typeface="Times" pitchFamily="18" charset="0"/>
                <a:cs typeface="+mn-cs"/>
              </a:defRPr>
            </a:lvl1pPr>
          </a:lstStyle>
          <a:p>
            <a:pPr>
              <a:defRPr/>
            </a:pPr>
            <a:endParaRPr lang="en-US"/>
          </a:p>
        </p:txBody>
      </p:sp>
      <p:sp>
        <p:nvSpPr>
          <p:cNvPr id="4099"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eaLnBrk="0" hangingPunct="0">
              <a:defRPr sz="1200" b="0">
                <a:solidFill>
                  <a:schemeClr val="tx1"/>
                </a:solidFill>
                <a:latin typeface="Times" pitchFamily="18" charset="0"/>
                <a:cs typeface="+mn-cs"/>
              </a:defRPr>
            </a:lvl1pPr>
          </a:lstStyle>
          <a:p>
            <a:pPr>
              <a:defRPr/>
            </a:pPr>
            <a:endParaRPr lang="en-US"/>
          </a:p>
        </p:txBody>
      </p:sp>
      <p:sp>
        <p:nvSpPr>
          <p:cNvPr id="2048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eaLnBrk="0" hangingPunct="0">
              <a:defRPr sz="1200" b="0">
                <a:solidFill>
                  <a:schemeClr val="tx1"/>
                </a:solidFill>
                <a:latin typeface="Times" pitchFamily="18" charset="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eaLnBrk="0" hangingPunct="0">
              <a:defRPr sz="1200" b="0">
                <a:solidFill>
                  <a:schemeClr val="tx1"/>
                </a:solidFill>
                <a:latin typeface="Times" pitchFamily="18" charset="0"/>
                <a:cs typeface="+mn-cs"/>
              </a:defRPr>
            </a:lvl1pPr>
          </a:lstStyle>
          <a:p>
            <a:pPr>
              <a:defRPr/>
            </a:pPr>
            <a:fld id="{0771803D-0C24-4774-97A8-68CBBA96185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76EA3005-6A9D-49C1-A6E6-BE0408CEDC6C}" type="slidenum">
              <a:rPr lang="en-US" smtClean="0">
                <a:cs typeface="Arial" pitchFamily="34" charset="0"/>
              </a:rPr>
              <a:pPr/>
              <a:t>1</a:t>
            </a:fld>
            <a:endParaRPr lang="en-US" smtClean="0">
              <a:cs typeface="Arial" pitchFamily="34" charset="0"/>
            </a:endParaRPr>
          </a:p>
        </p:txBody>
      </p:sp>
      <p:sp>
        <p:nvSpPr>
          <p:cNvPr id="21507" name="Rectangle 2"/>
          <p:cNvSpPr>
            <a:spLocks noGrp="1" noRot="1" noChangeAspect="1" noChangeArrowheads="1" noTextEdit="1"/>
          </p:cNvSpPr>
          <p:nvPr>
            <p:ph type="sldImg"/>
          </p:nvPr>
        </p:nvSpPr>
        <p:spPr>
          <a:xfrm>
            <a:off x="1182688" y="696913"/>
            <a:ext cx="4643437" cy="3482975"/>
          </a:xfrm>
          <a:ln w="12700" cap="flat">
            <a:solidFill>
              <a:schemeClr val="tx1"/>
            </a:solidFill>
          </a:ln>
        </p:spPr>
      </p:sp>
      <p:sp>
        <p:nvSpPr>
          <p:cNvPr id="215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a:xfrm>
            <a:off x="1181100" y="698500"/>
            <a:ext cx="4649788" cy="3487738"/>
          </a:xfrm>
          <a:ln cap="flat"/>
        </p:spPr>
      </p:sp>
      <p:sp>
        <p:nvSpPr>
          <p:cNvPr id="166915" name="Rectangle 3"/>
          <p:cNvSpPr>
            <a:spLocks noGrp="1" noChangeArrowheads="1"/>
          </p:cNvSpPr>
          <p:nvPr>
            <p:ph type="body" idx="1"/>
          </p:nvPr>
        </p:nvSpPr>
        <p:spPr>
          <a:xfrm>
            <a:off x="936625" y="4414838"/>
            <a:ext cx="5137150" cy="4184650"/>
          </a:xfrm>
          <a:noFill/>
          <a:ln/>
        </p:spPr>
        <p:txBody>
          <a:bodyPr lIns="94437" tIns="48847" rIns="94437" bIns="48847"/>
          <a:lstStyle/>
          <a:p>
            <a:pPr defTabSz="955675"/>
            <a:endParaRPr lang="nl-N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smtClean="0"/>
          </a:p>
        </p:txBody>
      </p:sp>
      <p:sp>
        <p:nvSpPr>
          <p:cNvPr id="32772" name="Slide Number Placeholder 3"/>
          <p:cNvSpPr>
            <a:spLocks noGrp="1"/>
          </p:cNvSpPr>
          <p:nvPr>
            <p:ph type="sldNum" sz="quarter" idx="5"/>
          </p:nvPr>
        </p:nvSpPr>
        <p:spPr>
          <a:noFill/>
        </p:spPr>
        <p:txBody>
          <a:bodyPr/>
          <a:lstStyle/>
          <a:p>
            <a:fld id="{98C6BADB-118C-4517-A113-918703CBC2F0}" type="slidenum">
              <a:rPr lang="en-US" smtClean="0">
                <a:cs typeface="Arial" pitchFamily="34" charset="0"/>
              </a:rPr>
              <a:pPr/>
              <a:t>22</a:t>
            </a:fld>
            <a:endParaRPr lang="en-US" smtClean="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3971925" y="8831263"/>
            <a:ext cx="3038475" cy="465137"/>
          </a:xfrm>
          <a:prstGeom prst="rect">
            <a:avLst/>
          </a:prstGeom>
          <a:noFill/>
          <a:ln w="9525">
            <a:noFill/>
            <a:miter lim="800000"/>
            <a:headEnd/>
            <a:tailEnd/>
          </a:ln>
        </p:spPr>
        <p:txBody>
          <a:bodyPr lIns="93177" tIns="46589" rIns="93177" bIns="46589" anchor="b"/>
          <a:lstStyle/>
          <a:p>
            <a:pPr algn="r" defTabSz="931863" eaLnBrk="0" hangingPunct="0"/>
            <a:fld id="{20ABFBFA-4FEB-4638-BFFA-BD26F9C82A12}" type="slidenum">
              <a:rPr lang="ko-KR" altLang="en-US" sz="1200" b="0">
                <a:solidFill>
                  <a:schemeClr val="tx1"/>
                </a:solidFill>
                <a:latin typeface="Times" pitchFamily="18" charset="0"/>
                <a:ea typeface="Gulim" pitchFamily="34" charset="-127"/>
              </a:rPr>
              <a:pPr algn="r" defTabSz="931863" eaLnBrk="0" hangingPunct="0"/>
              <a:t>23</a:t>
            </a:fld>
            <a:endParaRPr lang="en-US" altLang="ko-KR" sz="1200" b="0">
              <a:solidFill>
                <a:schemeClr val="tx1"/>
              </a:solidFill>
              <a:latin typeface="Times" pitchFamily="18" charset="0"/>
              <a:ea typeface="Gulim" pitchFamily="34" charset="-127"/>
            </a:endParaRPr>
          </a:p>
        </p:txBody>
      </p:sp>
      <p:sp>
        <p:nvSpPr>
          <p:cNvPr id="53251" name="Rectangle 2"/>
          <p:cNvSpPr>
            <a:spLocks noGrp="1" noRot="1" noChangeAspect="1" noChangeArrowheads="1" noTextEdit="1"/>
          </p:cNvSpPr>
          <p:nvPr>
            <p:ph type="sldImg"/>
          </p:nvPr>
        </p:nvSpPr>
        <p:spPr>
          <a:xfrm>
            <a:off x="1190625" y="703263"/>
            <a:ext cx="4630738" cy="3473450"/>
          </a:xfrm>
          <a:ln/>
        </p:spPr>
      </p:sp>
      <p:sp>
        <p:nvSpPr>
          <p:cNvPr id="53252" name="Rectangle 3"/>
          <p:cNvSpPr>
            <a:spLocks noGrp="1" noChangeArrowheads="1"/>
          </p:cNvSpPr>
          <p:nvPr>
            <p:ph type="body" idx="1"/>
          </p:nvPr>
        </p:nvSpPr>
        <p:spPr>
          <a:xfrm>
            <a:off x="935038" y="4414838"/>
            <a:ext cx="5138737" cy="4183062"/>
          </a:xfrm>
          <a:noFill/>
          <a:ln/>
        </p:spPr>
        <p:txBody>
          <a:bodyPr/>
          <a:lstStyle/>
          <a:p>
            <a:pPr eaLnBrk="1" hangingPunct="1"/>
            <a:r>
              <a:rPr lang="en-GB" smtClean="0"/>
              <a:t>Please note that the agenda is a guideline and so you can update the slide and flow as you see fit.  </a:t>
            </a:r>
          </a:p>
          <a:p>
            <a:pPr eaLnBrk="1" hangingPunct="1"/>
            <a:endParaRPr lang="en-GB" smtClean="0"/>
          </a:p>
          <a:p>
            <a:pPr eaLnBrk="1" hangingPunct="1"/>
            <a:r>
              <a:rPr lang="en-GB" smtClean="0"/>
              <a:t>You will need to run through the housekeeping notes supplied by the events team as well (lunch location, etc.)</a:t>
            </a:r>
          </a:p>
          <a:p>
            <a:pPr eaLnBrk="1" hangingPunct="1"/>
            <a:endParaRPr lang="en-GB" smtClean="0"/>
          </a:p>
          <a:p>
            <a:pPr eaLnBrk="1" hangingPunct="1"/>
            <a:r>
              <a:rPr lang="en-GB" smtClean="0"/>
              <a:t>Important Note for ODD events in North America:  You should highlight for attendees that if they haven't already installed the database on their machine, they should start the install now to save time.  The database CD is included in the bags they received at registration. Any issues that they have with installation can be addressed during the breaks and if someone's unable to install the database for whatever reason, there is a wireless router on one of the provided machines which serves as a database server.  Also let students know that they'll receive the DVD containing the tools and soft copy of instructions for the hands on session just after the last presentation.  This keeps their attention through the sessions and the installs only take a few minutes.  Also, the winner of the iPod Nano and other fabulous prizes will be drawn at 4:50.  This keeps their attention on the hands on session </a:t>
            </a:r>
            <a:r>
              <a:rPr lang="en-GB" smtClean="0">
                <a:sym typeface="Wingdings" pitchFamily="2" charset="2"/>
              </a:rPr>
              <a:t>.</a:t>
            </a:r>
            <a:endParaRPr lang="en-GB" smtClean="0"/>
          </a:p>
          <a:p>
            <a:pPr eaLnBrk="1" hangingPunct="1"/>
            <a:endParaRPr lang="en-GB" smtClean="0"/>
          </a:p>
          <a:p>
            <a:pPr eaLnBrk="1" hangingPunct="1"/>
            <a:r>
              <a:rPr lang="en-GB" smtClean="0"/>
              <a:t>Note that the iPod raffle is included in North American cities only.</a:t>
            </a:r>
          </a:p>
          <a:p>
            <a:pPr eaLnBrk="1" hangingPunct="1"/>
            <a:endParaRPr lang="en-GB" smtClean="0"/>
          </a:p>
          <a:p>
            <a:pPr eaLnBrk="1" hangingPunct="1"/>
            <a:r>
              <a:rPr lang="en-GB" smtClean="0"/>
              <a:t>Outside North America, if you are including a hands-on session, you might want to co-mingle the slides and hands-on labs. </a:t>
            </a:r>
          </a:p>
          <a:p>
            <a:pPr eaLnBrk="1" hangingPunct="1"/>
            <a:endParaRPr lang="en-GB" smtClean="0"/>
          </a:p>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smtClean="0"/>
          </a:p>
        </p:txBody>
      </p:sp>
      <p:sp>
        <p:nvSpPr>
          <p:cNvPr id="32772" name="Slide Number Placeholder 3"/>
          <p:cNvSpPr>
            <a:spLocks noGrp="1"/>
          </p:cNvSpPr>
          <p:nvPr>
            <p:ph type="sldNum" sz="quarter" idx="5"/>
          </p:nvPr>
        </p:nvSpPr>
        <p:spPr>
          <a:noFill/>
        </p:spPr>
        <p:txBody>
          <a:bodyPr/>
          <a:lstStyle/>
          <a:p>
            <a:fld id="{98C6BADB-118C-4517-A113-918703CBC2F0}" type="slidenum">
              <a:rPr lang="en-US" smtClean="0">
                <a:cs typeface="Arial" pitchFamily="34" charset="0"/>
              </a:rPr>
              <a:pPr/>
              <a:t>24</a:t>
            </a:fld>
            <a:endParaRPr lang="en-US" smtClean="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78EE684E-F6B5-471F-BBFE-06FBDDD11003}" type="slidenum">
              <a:rPr lang="en-US" smtClean="0">
                <a:cs typeface="Arial" pitchFamily="34" charset="0"/>
              </a:rPr>
              <a:pPr/>
              <a:t>26</a:t>
            </a:fld>
            <a:endParaRPr lang="en-US" smtClean="0">
              <a:cs typeface="Arial" pitchFamily="34" charset="0"/>
            </a:endParaRPr>
          </a:p>
        </p:txBody>
      </p:sp>
      <p:sp>
        <p:nvSpPr>
          <p:cNvPr id="33795" name="Rectangle 2"/>
          <p:cNvSpPr>
            <a:spLocks noGrp="1" noRot="1" noChangeAspect="1" noChangeArrowheads="1" noTextEdit="1"/>
          </p:cNvSpPr>
          <p:nvPr>
            <p:ph type="sldImg"/>
          </p:nvPr>
        </p:nvSpPr>
        <p:spPr>
          <a:xfrm>
            <a:off x="1182688" y="696913"/>
            <a:ext cx="4643437" cy="3482975"/>
          </a:xfrm>
          <a:ln w="12700" cap="flat">
            <a:solidFill>
              <a:schemeClr val="tx1"/>
            </a:solidFill>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smtClean="0">
              <a:latin typeface="Arial" pitchFamily="34" charset="0"/>
            </a:endParaRPr>
          </a:p>
        </p:txBody>
      </p:sp>
      <p:sp>
        <p:nvSpPr>
          <p:cNvPr id="22532" name="Slide Number Placeholder 3"/>
          <p:cNvSpPr>
            <a:spLocks noGrp="1"/>
          </p:cNvSpPr>
          <p:nvPr>
            <p:ph type="sldNum" sz="quarter" idx="5"/>
          </p:nvPr>
        </p:nvSpPr>
        <p:spPr>
          <a:noFill/>
        </p:spPr>
        <p:txBody>
          <a:bodyPr/>
          <a:lstStyle/>
          <a:p>
            <a:fld id="{D01153E8-C299-4FBD-8CC2-56BD21BCF04B}" type="slidenum">
              <a:rPr lang="en-US" smtClean="0">
                <a:cs typeface="Arial" pitchFamily="34" charset="0"/>
              </a:rPr>
              <a:pPr/>
              <a:t>2</a:t>
            </a:fld>
            <a:endParaRPr lang="en-US"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ln/>
        </p:spPr>
        <p:txBody>
          <a:bodyPr/>
          <a:lstStyle/>
          <a:p>
            <a:pPr marL="347663" indent="-347663">
              <a:tabLst>
                <a:tab pos="114300" algn="l"/>
              </a:tabLst>
              <a:defRPr/>
            </a:pPr>
            <a:r>
              <a:rPr lang="en-US" dirty="0" smtClean="0"/>
              <a:t>Complete and integrated tooling for the platform</a:t>
            </a:r>
          </a:p>
          <a:p>
            <a:pPr marL="685800" lvl="1" indent="-223838">
              <a:buFont typeface="Arial" pitchFamily="34" charset="0"/>
              <a:buChar char="–"/>
              <a:tabLst>
                <a:tab pos="114300" algn="l"/>
              </a:tabLst>
              <a:defRPr/>
            </a:pPr>
            <a:r>
              <a:rPr lang="en-US" dirty="0" smtClean="0"/>
              <a:t>End-to-end framework, Java EE, SOA, </a:t>
            </a:r>
            <a:r>
              <a:rPr lang="en-US" dirty="0" err="1" smtClean="0"/>
              <a:t>WebCenter</a:t>
            </a:r>
            <a:r>
              <a:rPr lang="en-US" dirty="0" smtClean="0"/>
              <a:t>, database</a:t>
            </a:r>
          </a:p>
          <a:p>
            <a:pPr marL="685800" lvl="1" indent="-223838">
              <a:buFont typeface="Arial" pitchFamily="34" charset="0"/>
              <a:buChar char="–"/>
              <a:tabLst>
                <a:tab pos="114300" algn="l"/>
              </a:tabLst>
              <a:defRPr/>
            </a:pPr>
            <a:r>
              <a:rPr lang="en-US" dirty="0" smtClean="0"/>
              <a:t>Visual and declarative, based on industry standards </a:t>
            </a:r>
          </a:p>
          <a:p>
            <a:pPr marL="347663" indent="-347663">
              <a:tabLst>
                <a:tab pos="114300" algn="l"/>
              </a:tabLst>
              <a:defRPr/>
            </a:pPr>
            <a:r>
              <a:rPr lang="en-US" dirty="0" smtClean="0"/>
              <a:t>Productivity </a:t>
            </a:r>
          </a:p>
          <a:p>
            <a:pPr marL="690563" lvl="1" indent="-347663">
              <a:buFont typeface="Arial" pitchFamily="34" charset="0"/>
              <a:buChar char="–"/>
              <a:tabLst>
                <a:tab pos="114300" algn="l"/>
              </a:tabLst>
              <a:defRPr/>
            </a:pPr>
            <a:r>
              <a:rPr lang="en-US" dirty="0" smtClean="0"/>
              <a:t>Provide highly-productive visual environment for the Oracle Platform targeted at different types of developers</a:t>
            </a:r>
          </a:p>
          <a:p>
            <a:pPr marL="347663" indent="-347663">
              <a:tabLst>
                <a:tab pos="114300" algn="l"/>
              </a:tabLst>
              <a:defRPr/>
            </a:pPr>
            <a:r>
              <a:rPr lang="en-US" dirty="0" smtClean="0"/>
              <a:t>Choice</a:t>
            </a:r>
          </a:p>
          <a:p>
            <a:pPr marL="749300" lvl="1" indent="-347663">
              <a:buFont typeface="Arial" pitchFamily="34" charset="0"/>
              <a:buChar char="–"/>
              <a:tabLst>
                <a:tab pos="114300" algn="l"/>
              </a:tabLst>
              <a:defRPr/>
            </a:pPr>
            <a:r>
              <a:rPr lang="en-US" dirty="0" smtClean="0"/>
              <a:t>Choice of implementation technologies</a:t>
            </a:r>
          </a:p>
          <a:p>
            <a:pPr marL="749300" lvl="1" indent="-347663">
              <a:buFont typeface="Arial" pitchFamily="34" charset="0"/>
              <a:buChar char="–"/>
              <a:tabLst>
                <a:tab pos="114300" algn="l"/>
              </a:tabLst>
              <a:defRPr/>
            </a:pPr>
            <a:r>
              <a:rPr lang="en-US" dirty="0" smtClean="0"/>
              <a:t>Choice in development style</a:t>
            </a:r>
          </a:p>
          <a:p>
            <a:pPr marL="749300" lvl="1" indent="-347663">
              <a:buFont typeface="Arial" pitchFamily="34" charset="0"/>
              <a:buChar char="–"/>
              <a:tabLst>
                <a:tab pos="114300" algn="l"/>
              </a:tabLst>
              <a:defRPr/>
            </a:pPr>
            <a:r>
              <a:rPr lang="en-US" dirty="0" smtClean="0"/>
              <a:t>Choice of deployment platforms and databases</a:t>
            </a:r>
          </a:p>
          <a:p>
            <a:pPr marL="749300" lvl="1" indent="-347663">
              <a:buFont typeface="Arial" pitchFamily="34" charset="0"/>
              <a:buChar char="–"/>
              <a:tabLst>
                <a:tab pos="114300" algn="l"/>
              </a:tabLst>
              <a:defRPr/>
            </a:pPr>
            <a:r>
              <a:rPr lang="en-US" dirty="0" smtClean="0"/>
              <a:t>Choice of IDE solutions  (JDeveloper, Eclipse, NetBeans)</a:t>
            </a:r>
          </a:p>
          <a:p>
            <a:pPr marL="381000" indent="-381000">
              <a:buClr>
                <a:srgbClr val="FD0000"/>
              </a:buClr>
              <a:buFont typeface="Arial" pitchFamily="34" charset="0"/>
              <a:buChar char="•"/>
              <a:defRPr/>
            </a:pPr>
            <a:endParaRPr lang="en-US" sz="1800" dirty="0" smtClean="0">
              <a:solidFill>
                <a:srgbClr val="000000"/>
              </a:solidFill>
            </a:endParaRPr>
          </a:p>
          <a:p>
            <a:pPr marL="723900" lvl="1" indent="-381000">
              <a:buClr>
                <a:srgbClr val="FD0000"/>
              </a:buClr>
              <a:buFont typeface="Arial" pitchFamily="34" charset="0"/>
              <a:buChar char="•"/>
              <a:defRPr/>
            </a:pPr>
            <a:r>
              <a:rPr lang="en-US" sz="1400" dirty="0" smtClean="0">
                <a:solidFill>
                  <a:srgbClr val="000000"/>
                </a:solidFill>
              </a:rPr>
              <a:t>With JDeveloper, Oracle can offer the most complete tooling for the Fusion Middleware platform. This is our strategic end-to-end IDE; Oracle use JDeveloper and ADF to build Fusion in house.</a:t>
            </a:r>
          </a:p>
          <a:p>
            <a:pPr marL="723900" lvl="1" indent="-381000">
              <a:buClr>
                <a:srgbClr val="FD0000"/>
              </a:buClr>
              <a:buFont typeface="Arial" pitchFamily="34" charset="0"/>
              <a:buChar char="•"/>
              <a:defRPr/>
            </a:pPr>
            <a:r>
              <a:rPr lang="en-US" sz="1400" dirty="0" smtClean="0">
                <a:solidFill>
                  <a:srgbClr val="000000"/>
                </a:solidFill>
              </a:rPr>
              <a:t>Core Eclipse is a popular platform but offers less than JDeveloper does out of the box and needs help, OEPE continues to provide this additional functional layer for Java, Java EE and open source development.</a:t>
            </a:r>
          </a:p>
          <a:p>
            <a:pPr marL="723900" lvl="1" indent="-381000">
              <a:buClr>
                <a:srgbClr val="FD0000"/>
              </a:buClr>
              <a:buFont typeface="Arial" pitchFamily="34" charset="0"/>
              <a:buChar char="•"/>
              <a:defRPr/>
            </a:pPr>
            <a:r>
              <a:rPr lang="en-US" sz="1400" dirty="0" smtClean="0">
                <a:solidFill>
                  <a:srgbClr val="000000"/>
                </a:solidFill>
              </a:rPr>
              <a:t>NetBeans IDE will provide an open source alternative to the Eclipse plug-in model – a more seamlessly integrated IDE focused on the cutting edge of Java SE, EE, ME and Java FX development.</a:t>
            </a:r>
            <a:endParaRPr lang="en-US" kern="0" dirty="0" smtClean="0"/>
          </a:p>
          <a:p>
            <a:pPr eaLnBrk="1" hangingPunct="1">
              <a:defRPr/>
            </a:pPr>
            <a:endParaRPr lang="en-US" dirty="0" smtClean="0"/>
          </a:p>
          <a:p>
            <a:pPr eaLnBrk="1" hangingPunct="1">
              <a:defRPr/>
            </a:pPr>
            <a:endParaRPr lang="en-US" dirty="0" smtClean="0"/>
          </a:p>
        </p:txBody>
      </p:sp>
      <p:sp>
        <p:nvSpPr>
          <p:cNvPr id="27652" name="Slide Number Placeholder 3"/>
          <p:cNvSpPr>
            <a:spLocks noGrp="1"/>
          </p:cNvSpPr>
          <p:nvPr>
            <p:ph type="sldNum" sz="quarter" idx="5"/>
          </p:nvPr>
        </p:nvSpPr>
        <p:spPr/>
        <p:txBody>
          <a:bodyPr/>
          <a:lstStyle/>
          <a:p>
            <a:pPr>
              <a:defRPr/>
            </a:pPr>
            <a:fld id="{2EF6B0CB-BB65-4EFF-93FB-3A59C1E3CE4A}" type="slidenum">
              <a:rPr lang="en-US" smtClean="0"/>
              <a:pPr>
                <a:defRPr/>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971925" y="8831263"/>
            <a:ext cx="3038475" cy="465137"/>
          </a:xfrm>
          <a:prstGeom prst="rect">
            <a:avLst/>
          </a:prstGeom>
          <a:noFill/>
          <a:ln w="9525">
            <a:noFill/>
            <a:miter lim="800000"/>
            <a:headEnd/>
            <a:tailEnd/>
          </a:ln>
        </p:spPr>
        <p:txBody>
          <a:bodyPr lIns="93177" tIns="46589" rIns="93177" bIns="46589" anchor="b"/>
          <a:lstStyle/>
          <a:p>
            <a:pPr algn="r" defTabSz="939800" eaLnBrk="0" hangingPunct="0"/>
            <a:fld id="{3761D866-0A3A-488D-9836-A6B8F23DF6AF}" type="slidenum">
              <a:rPr lang="en-US" sz="1200">
                <a:latin typeface="Times" pitchFamily="18" charset="0"/>
              </a:rPr>
              <a:pPr algn="r" defTabSz="939800" eaLnBrk="0" hangingPunct="0"/>
              <a:t>4</a:t>
            </a:fld>
            <a:endParaRPr lang="en-US" sz="1200">
              <a:latin typeface="Times" pitchFamily="18"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120835" name="Notes Placeholder 2"/>
          <p:cNvSpPr>
            <a:spLocks noGrp="1"/>
          </p:cNvSpPr>
          <p:nvPr>
            <p:ph type="body" idx="1"/>
          </p:nvPr>
        </p:nvSpPr>
        <p:spPr>
          <a:ln/>
        </p:spPr>
        <p:txBody>
          <a:bodyPr lIns="95425" tIns="50893" rIns="95425" bIns="50893"/>
          <a:lstStyle/>
          <a:p>
            <a:pPr marL="227013" indent="-227013">
              <a:spcBef>
                <a:spcPct val="20000"/>
              </a:spcBef>
              <a:buClr>
                <a:schemeClr val="tx2"/>
              </a:buClr>
              <a:buFont typeface="Times" pitchFamily="18" charset="0"/>
              <a:buChar char="•"/>
              <a:defRPr/>
            </a:pPr>
            <a:r>
              <a:rPr lang="en-US" sz="1900" dirty="0" smtClean="0"/>
              <a:t>OTN License</a:t>
            </a:r>
          </a:p>
          <a:p>
            <a:pPr marL="569913" lvl="1" indent="-228600">
              <a:spcBef>
                <a:spcPct val="20000"/>
              </a:spcBef>
              <a:buClr>
                <a:schemeClr val="bg2"/>
              </a:buClr>
              <a:buFont typeface="Times" pitchFamily="18" charset="0"/>
              <a:buChar char="–"/>
              <a:defRPr/>
            </a:pPr>
            <a:r>
              <a:rPr lang="en-US" sz="1600" dirty="0" smtClean="0"/>
              <a:t>OEPE 11g is licensed under the Oracle Technology Network license</a:t>
            </a:r>
          </a:p>
          <a:p>
            <a:pPr marL="569913" lvl="1" indent="-228600">
              <a:spcBef>
                <a:spcPct val="20000"/>
              </a:spcBef>
              <a:buClr>
                <a:schemeClr val="bg2"/>
              </a:buClr>
              <a:buFont typeface="Times" pitchFamily="18" charset="0"/>
              <a:buChar char="–"/>
              <a:defRPr/>
            </a:pPr>
            <a:r>
              <a:rPr lang="en-US" sz="1600" dirty="0" smtClean="0"/>
              <a:t>http://www.oracle.com/technology/software/popup-license/enterpriseforeclipse-license.html</a:t>
            </a:r>
            <a:endParaRPr lang="en-US" sz="1000" dirty="0" smtClean="0"/>
          </a:p>
          <a:p>
            <a:pPr marL="227013" indent="-227013">
              <a:spcBef>
                <a:spcPct val="20000"/>
              </a:spcBef>
              <a:buClr>
                <a:schemeClr val="tx2"/>
              </a:buClr>
              <a:buFont typeface="Times" pitchFamily="18" charset="0"/>
              <a:buChar char="•"/>
              <a:defRPr/>
            </a:pPr>
            <a:r>
              <a:rPr lang="en-US" dirty="0" smtClean="0"/>
              <a:t>Pricing</a:t>
            </a:r>
          </a:p>
          <a:p>
            <a:pPr marL="569913" lvl="1" indent="-228600">
              <a:spcBef>
                <a:spcPct val="20000"/>
              </a:spcBef>
              <a:buClr>
                <a:schemeClr val="bg2"/>
              </a:buClr>
              <a:buFont typeface="Times" pitchFamily="18" charset="0"/>
              <a:buChar char="–"/>
              <a:defRPr/>
            </a:pPr>
            <a:r>
              <a:rPr lang="en-US" sz="1600" dirty="0" smtClean="0"/>
              <a:t>OEPE 11g is a FREE product and requires no license key</a:t>
            </a:r>
          </a:p>
          <a:p>
            <a:pPr marL="569913" lvl="1" indent="-228600">
              <a:spcBef>
                <a:spcPct val="20000"/>
              </a:spcBef>
              <a:buClr>
                <a:schemeClr val="bg2"/>
              </a:buClr>
              <a:buFont typeface="Times" pitchFamily="18" charset="0"/>
              <a:buChar char="–"/>
              <a:defRPr/>
            </a:pPr>
            <a:r>
              <a:rPr lang="en-US" sz="1600" dirty="0" smtClean="0"/>
              <a:t>OEPE Support is covered by </a:t>
            </a:r>
            <a:r>
              <a:rPr lang="en-US" sz="1600" dirty="0" err="1" smtClean="0"/>
              <a:t>Weblogic</a:t>
            </a:r>
            <a:r>
              <a:rPr lang="en-US" sz="1600" dirty="0" smtClean="0"/>
              <a:t> Server support contracts</a:t>
            </a:r>
          </a:p>
          <a:p>
            <a:pPr marL="569913" lvl="1" indent="-228600">
              <a:spcBef>
                <a:spcPct val="20000"/>
              </a:spcBef>
              <a:buClr>
                <a:schemeClr val="bg2"/>
              </a:buClr>
              <a:buFont typeface="Times" pitchFamily="18" charset="0"/>
              <a:buChar char="–"/>
              <a:defRPr/>
            </a:pPr>
            <a:r>
              <a:rPr lang="en-US" sz="1600" dirty="0" smtClean="0"/>
              <a:t>Standalone OEPE Support is available</a:t>
            </a:r>
          </a:p>
          <a:p>
            <a:pPr lvl="2" indent="-230188">
              <a:spcBef>
                <a:spcPct val="20000"/>
              </a:spcBef>
              <a:buClr>
                <a:schemeClr val="tx2"/>
              </a:buClr>
              <a:buFont typeface="Times" pitchFamily="18" charset="0"/>
              <a:buChar char="•"/>
              <a:defRPr/>
            </a:pPr>
            <a:r>
              <a:rPr lang="en-US" sz="1600" dirty="0" smtClean="0"/>
              <a:t>OEPE standalone support is a 24x7 support service that provides direct access to Oracle experts for product-specific questions about installing and operating Oracle Enterprise Pack for Eclipse. </a:t>
            </a:r>
          </a:p>
          <a:p>
            <a:pPr lvl="2" indent="-230188">
              <a:spcBef>
                <a:spcPct val="20000"/>
              </a:spcBef>
              <a:buClr>
                <a:schemeClr val="tx2"/>
              </a:buClr>
              <a:buFont typeface="Times" pitchFamily="18" charset="0"/>
              <a:buChar char="•"/>
              <a:defRPr/>
            </a:pPr>
            <a:r>
              <a:rPr lang="en-US" sz="1600" dirty="0" smtClean="0"/>
              <a:t>OEPE standalone support is priced at 218.90 USA (Dollar) per Named User Plus per annum. </a:t>
            </a:r>
          </a:p>
          <a:p>
            <a:pPr eaLnBrk="1" hangingPunct="1">
              <a:defRPr/>
            </a:pPr>
            <a:endParaRPr lang="en-US" dirty="0" smtClean="0"/>
          </a:p>
        </p:txBody>
      </p:sp>
      <p:sp>
        <p:nvSpPr>
          <p:cNvPr id="27652" name="Slide Number Placeholder 3"/>
          <p:cNvSpPr txBox="1">
            <a:spLocks noGrp="1"/>
          </p:cNvSpPr>
          <p:nvPr/>
        </p:nvSpPr>
        <p:spPr bwMode="auto">
          <a:xfrm>
            <a:off x="3971925" y="8828088"/>
            <a:ext cx="3038475" cy="469900"/>
          </a:xfrm>
          <a:prstGeom prst="rect">
            <a:avLst/>
          </a:prstGeom>
          <a:noFill/>
          <a:ln w="9525">
            <a:noFill/>
            <a:miter lim="800000"/>
            <a:headEnd/>
            <a:tailEnd/>
          </a:ln>
        </p:spPr>
        <p:txBody>
          <a:bodyPr lIns="19085" tIns="0" rIns="19085" bIns="0" anchor="b"/>
          <a:lstStyle/>
          <a:p>
            <a:pPr algn="r" defTabSz="965200" eaLnBrk="0" hangingPunct="0"/>
            <a:fld id="{0B23A487-9583-4B4F-80DE-35DBF1E9056B}" type="slidenum">
              <a:rPr lang="ko-KR" altLang="en-US" sz="1000" i="1">
                <a:latin typeface="Times New Roman" pitchFamily="18" charset="0"/>
                <a:cs typeface="맑은 고딕"/>
              </a:rPr>
              <a:pPr algn="r" defTabSz="965200" eaLnBrk="0" hangingPunct="0"/>
              <a:t>6</a:t>
            </a:fld>
            <a:endParaRPr lang="en-US" altLang="ko-KR" sz="1000" i="1">
              <a:latin typeface="Times New Roman" pitchFamily="18" charset="0"/>
              <a:cs typeface="맑은 고딕"/>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D8830E78-D1E7-490D-9E00-2E0B51511AC9}" type="slidenum">
              <a:rPr lang="ko-KR" altLang="en-US" smtClean="0">
                <a:cs typeface="맑은 고딕"/>
              </a:rPr>
              <a:pPr/>
              <a:t>7</a:t>
            </a:fld>
            <a:endParaRPr lang="en-US" altLang="ko-KR" smtClean="0">
              <a:cs typeface="맑은 고딕"/>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r>
              <a:rPr lang="en-US" smtClean="0"/>
              <a:t>Virtual EAR technology dramatically improves iterative development performance for large applications. </a:t>
            </a:r>
          </a:p>
          <a:p>
            <a:r>
              <a:rPr lang="en-US" smtClean="0"/>
              <a:t>Virtual EARs allow the source and generated artifacts to be kept in separate physical locations but linked together through mappings in a descriptor file. The descriptor file contains entries that map physical locations to relative locations inside the "virtual EAR".</a:t>
            </a:r>
          </a:p>
          <a:p>
            <a:r>
              <a:rPr lang="en-US" smtClean="0"/>
              <a:t>The descriptor file is generated automatically: there is no need to manually configure the virtual EAR. Layout the projects the way it makes sense for you and the necessary structure will be set up to minimize the time it takes to publish/deploy during iterative development.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xfrm>
            <a:off x="1182688" y="696913"/>
            <a:ext cx="4648200" cy="3486150"/>
          </a:xfrm>
          <a:ln/>
        </p:spPr>
      </p:sp>
      <p:sp>
        <p:nvSpPr>
          <p:cNvPr id="108547" name="Rectangle 3"/>
          <p:cNvSpPr>
            <a:spLocks noGrp="1" noChangeArrowheads="1"/>
          </p:cNvSpPr>
          <p:nvPr>
            <p:ph type="body" idx="1"/>
          </p:nvPr>
        </p:nvSpPr>
        <p:spPr>
          <a:xfrm>
            <a:off x="935038" y="4416425"/>
            <a:ext cx="5140325" cy="4183063"/>
          </a:xfrm>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227013" indent="-227013">
              <a:spcBef>
                <a:spcPct val="20000"/>
              </a:spcBef>
              <a:buClr>
                <a:schemeClr val="accent1"/>
              </a:buClr>
              <a:buFontTx/>
              <a:buChar char="•"/>
              <a:defRPr/>
            </a:pPr>
            <a:r>
              <a:rPr lang="en-US" dirty="0" smtClean="0"/>
              <a:t>New Editor for JMS Module configuration</a:t>
            </a:r>
          </a:p>
          <a:p>
            <a:pPr marL="227013" indent="-227013">
              <a:spcBef>
                <a:spcPct val="20000"/>
              </a:spcBef>
              <a:buClr>
                <a:schemeClr val="accent1"/>
              </a:buClr>
              <a:buFontTx/>
              <a:buChar char="•"/>
              <a:defRPr/>
            </a:pPr>
            <a:r>
              <a:rPr lang="en-US" dirty="0" smtClean="0"/>
              <a:t>Suggests Best Practices for JMS Configuration</a:t>
            </a:r>
          </a:p>
          <a:p>
            <a:pPr marL="227013" indent="-227013">
              <a:spcBef>
                <a:spcPct val="20000"/>
              </a:spcBef>
              <a:buClr>
                <a:schemeClr val="accent1"/>
              </a:buClr>
              <a:buFontTx/>
              <a:buChar char="•"/>
              <a:defRPr/>
            </a:pPr>
            <a:r>
              <a:rPr lang="en-US" dirty="0" smtClean="0"/>
              <a:t>Validates JMS Properties</a:t>
            </a:r>
          </a:p>
          <a:p>
            <a:pPr marL="227013" indent="-227013">
              <a:spcBef>
                <a:spcPct val="20000"/>
              </a:spcBef>
              <a:buClr>
                <a:schemeClr val="accent1"/>
              </a:buClr>
              <a:buFontTx/>
              <a:buChar char="•"/>
              <a:defRPr/>
            </a:pPr>
            <a:r>
              <a:rPr lang="en-US" dirty="0" smtClean="0"/>
              <a:t>Context Sensitive Help and Links to WebLogic Server Help</a:t>
            </a:r>
          </a:p>
          <a:p>
            <a:pPr marL="227013" indent="-227013">
              <a:spcBef>
                <a:spcPct val="20000"/>
              </a:spcBef>
              <a:buClr>
                <a:schemeClr val="accent1"/>
              </a:buClr>
              <a:buFontTx/>
              <a:buChar char="•"/>
              <a:defRPr/>
            </a:pPr>
            <a:r>
              <a:rPr lang="en-US" dirty="0" smtClean="0"/>
              <a:t>WebLogic Server deployment support:</a:t>
            </a:r>
          </a:p>
          <a:p>
            <a:pPr marL="569913" lvl="1" indent="-228600">
              <a:spcBef>
                <a:spcPct val="20000"/>
              </a:spcBef>
              <a:buClr>
                <a:schemeClr val="accent1"/>
              </a:buClr>
              <a:buFontTx/>
              <a:buChar char="•"/>
              <a:defRPr/>
            </a:pPr>
            <a:r>
              <a:rPr lang="en-US" dirty="0" smtClean="0"/>
              <a:t>System Module (recommended)</a:t>
            </a:r>
          </a:p>
          <a:p>
            <a:pPr marL="569913" lvl="1" indent="-228600">
              <a:spcBef>
                <a:spcPct val="20000"/>
              </a:spcBef>
              <a:buClr>
                <a:schemeClr val="accent1"/>
              </a:buClr>
              <a:buFontTx/>
              <a:buChar char="•"/>
              <a:defRPr/>
            </a:pPr>
            <a:r>
              <a:rPr lang="en-US" dirty="0" smtClean="0"/>
              <a:t>Package in an EAR</a:t>
            </a:r>
          </a:p>
          <a:p>
            <a:pPr marL="227013" indent="-227013">
              <a:spcBef>
                <a:spcPct val="20000"/>
              </a:spcBef>
              <a:buClr>
                <a:schemeClr val="accent1"/>
              </a:buClr>
              <a:buFontTx/>
              <a:buChar char="•"/>
              <a:defRPr/>
            </a:pPr>
            <a:r>
              <a:rPr lang="en-US" dirty="0" smtClean="0"/>
              <a:t>Available for WLS 9.x and 10.x</a:t>
            </a:r>
          </a:p>
          <a:p>
            <a:pPr>
              <a:defRPr/>
            </a:pPr>
            <a:endParaRPr lang="en-US" dirty="0"/>
          </a:p>
        </p:txBody>
      </p:sp>
      <p:sp>
        <p:nvSpPr>
          <p:cNvPr id="4" name="Slide Number Placeholder 3"/>
          <p:cNvSpPr>
            <a:spLocks noGrp="1"/>
          </p:cNvSpPr>
          <p:nvPr>
            <p:ph type="sldNum" sz="quarter" idx="5"/>
          </p:nvPr>
        </p:nvSpPr>
        <p:spPr/>
        <p:txBody>
          <a:bodyPr/>
          <a:lstStyle/>
          <a:p>
            <a:pPr>
              <a:defRPr/>
            </a:pPr>
            <a:fld id="{85F217BD-C5A6-44A2-979A-328374E15011}"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ln/>
        </p:spPr>
        <p:txBody>
          <a:bodyPr/>
          <a:lstStyle/>
          <a:p>
            <a:pPr>
              <a:defRPr/>
            </a:pPr>
            <a:r>
              <a:rPr lang="en-US" dirty="0" smtClean="0"/>
              <a:t>Oracle’s </a:t>
            </a:r>
            <a:r>
              <a:rPr lang="en-US" dirty="0" err="1" smtClean="0"/>
              <a:t>AppXRay</a:t>
            </a:r>
            <a:r>
              <a:rPr lang="en-US" dirty="0" smtClean="0"/>
              <a:t>™ provides as-you type, compiler level awareness of much more than java at design time, offering unique capabilities in code and annotation completion, code navigation, dependency visualization, consistency checking with generated classes and configuration files, pre-build error checking, and validation that understands your entire application.</a:t>
            </a:r>
            <a:r>
              <a:rPr lang="en-US" sz="1400" dirty="0" smtClean="0"/>
              <a:t> </a:t>
            </a:r>
          </a:p>
          <a:p>
            <a:pPr>
              <a:defRPr/>
            </a:pPr>
            <a:endParaRPr lang="en-US" sz="1400" dirty="0" smtClean="0"/>
          </a:p>
          <a:p>
            <a:pPr marL="227013" indent="-227013">
              <a:lnSpc>
                <a:spcPct val="80000"/>
              </a:lnSpc>
              <a:spcBef>
                <a:spcPct val="20000"/>
              </a:spcBef>
              <a:buClr>
                <a:schemeClr val="tx2"/>
              </a:buClr>
              <a:buFont typeface="Times" pitchFamily="18" charset="0"/>
              <a:buNone/>
              <a:defRPr/>
            </a:pPr>
            <a:r>
              <a:rPr lang="en-US" dirty="0" smtClean="0"/>
              <a:t>Provides design-time compiler awareness for:</a:t>
            </a:r>
          </a:p>
          <a:p>
            <a:pPr marL="227013" indent="-227013">
              <a:lnSpc>
                <a:spcPct val="80000"/>
              </a:lnSpc>
              <a:spcBef>
                <a:spcPct val="20000"/>
              </a:spcBef>
              <a:buClr>
                <a:schemeClr val="tx2"/>
              </a:buClr>
              <a:buFont typeface="Times" pitchFamily="18" charset="0"/>
              <a:buChar char="•"/>
              <a:defRPr/>
            </a:pPr>
            <a:r>
              <a:rPr lang="en-US" dirty="0" smtClean="0"/>
              <a:t>Java, HTML, CSS</a:t>
            </a:r>
          </a:p>
          <a:p>
            <a:pPr marL="227013" indent="-227013">
              <a:lnSpc>
                <a:spcPct val="80000"/>
              </a:lnSpc>
              <a:spcBef>
                <a:spcPct val="20000"/>
              </a:spcBef>
              <a:buClr>
                <a:schemeClr val="tx2"/>
              </a:buClr>
              <a:buFont typeface="Times" pitchFamily="18" charset="0"/>
              <a:buChar char="•"/>
              <a:defRPr/>
            </a:pPr>
            <a:r>
              <a:rPr lang="en-US" dirty="0" smtClean="0"/>
              <a:t>JSP/JSTL, Struts, Tiles, JSF</a:t>
            </a:r>
          </a:p>
          <a:p>
            <a:pPr marL="227013" indent="-227013">
              <a:lnSpc>
                <a:spcPct val="80000"/>
              </a:lnSpc>
              <a:spcBef>
                <a:spcPct val="20000"/>
              </a:spcBef>
              <a:buClr>
                <a:schemeClr val="tx2"/>
              </a:buClr>
              <a:buFont typeface="Times" pitchFamily="18" charset="0"/>
              <a:buChar char="•"/>
              <a:defRPr/>
            </a:pPr>
            <a:r>
              <a:rPr lang="en-US" dirty="0" smtClean="0"/>
              <a:t>Java Resource Bundles, Variables</a:t>
            </a:r>
          </a:p>
          <a:p>
            <a:pPr>
              <a:defRPr/>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26" descr="Oracle"/>
          <p:cNvPicPr>
            <a:picLocks noChangeAspect="1" noChangeArrowheads="1"/>
          </p:cNvPicPr>
          <p:nvPr/>
        </p:nvPicPr>
        <p:blipFill>
          <a:blip r:embed="rId2" cstate="print"/>
          <a:srcRect/>
          <a:stretch>
            <a:fillRect/>
          </a:stretch>
        </p:blipFill>
        <p:spPr bwMode="auto">
          <a:xfrm>
            <a:off x="914400" y="4343400"/>
            <a:ext cx="2895600" cy="361950"/>
          </a:xfrm>
          <a:prstGeom prst="rect">
            <a:avLst/>
          </a:prstGeom>
          <a:solidFill>
            <a:schemeClr val="bg1"/>
          </a:solidFill>
          <a:ln w="9525">
            <a:noFill/>
            <a:miter lim="800000"/>
            <a:headEnd/>
            <a:tailEnd/>
          </a:ln>
        </p:spPr>
      </p:pic>
      <p:pic>
        <p:nvPicPr>
          <p:cNvPr id="5" name="Picture 86" descr="FMW_PPT_cover1_small.jpg                                       0052A6D2Macintosh HD                   C45B530F:"/>
          <p:cNvPicPr>
            <a:picLocks noChangeAspect="1" noChangeArrowheads="1"/>
          </p:cNvPicPr>
          <p:nvPr/>
        </p:nvPicPr>
        <p:blipFill>
          <a:blip r:embed="rId3" cstate="print"/>
          <a:srcRect/>
          <a:stretch>
            <a:fillRect/>
          </a:stretch>
        </p:blipFill>
        <p:spPr bwMode="auto">
          <a:xfrm>
            <a:off x="0" y="912813"/>
            <a:ext cx="9145588" cy="2825750"/>
          </a:xfrm>
          <a:prstGeom prst="rect">
            <a:avLst/>
          </a:prstGeom>
          <a:noFill/>
          <a:ln w="9525">
            <a:noFill/>
            <a:miter lim="800000"/>
            <a:headEnd/>
            <a:tailEnd/>
          </a:ln>
        </p:spPr>
      </p:pic>
      <p:sp>
        <p:nvSpPr>
          <p:cNvPr id="924678" name="Rectangle 1030"/>
          <p:cNvSpPr>
            <a:spLocks noGrp="1" noChangeArrowheads="1"/>
          </p:cNvSpPr>
          <p:nvPr>
            <p:ph type="ctrTitle" sz="quarter"/>
          </p:nvPr>
        </p:nvSpPr>
        <p:spPr>
          <a:xfrm>
            <a:off x="838200" y="4800600"/>
            <a:ext cx="7772400" cy="860425"/>
          </a:xfrm>
        </p:spPr>
        <p:txBody>
          <a:bodyPr lIns="91440" tIns="45720" rIns="91440" bIns="45720" anchor="b"/>
          <a:lstStyle>
            <a:lvl1pPr>
              <a:defRPr sz="1800"/>
            </a:lvl1pPr>
          </a:lstStyle>
          <a:p>
            <a:r>
              <a:rPr lang="en-US" dirty="0"/>
              <a:t>Click to edit Master title style</a:t>
            </a:r>
          </a:p>
        </p:txBody>
      </p:sp>
      <p:sp>
        <p:nvSpPr>
          <p:cNvPr id="924679" name="Rectangle 1031"/>
          <p:cNvSpPr>
            <a:spLocks noGrp="1" noChangeArrowheads="1"/>
          </p:cNvSpPr>
          <p:nvPr>
            <p:ph type="subTitle" sz="quarter" idx="1"/>
          </p:nvPr>
        </p:nvSpPr>
        <p:spPr>
          <a:xfrm>
            <a:off x="838200" y="5715000"/>
            <a:ext cx="6400800" cy="762000"/>
          </a:xfrm>
        </p:spPr>
        <p:txBody>
          <a:bodyPr lIns="91440" tIns="45720" rIns="91440" bIns="45720"/>
          <a:lstStyle>
            <a:lvl1pPr marL="0" indent="0">
              <a:spcBef>
                <a:spcPct val="0"/>
              </a:spcBef>
              <a:buFontTx/>
              <a:buNone/>
              <a:defRPr sz="1600"/>
            </a:lvl1pPr>
          </a:lstStyle>
          <a:p>
            <a:r>
              <a:rPr lang="en-US" dirty="0"/>
              <a:t>Click to edit Master subtitle style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r>
              <a:rPr lang="en-US"/>
              <a:t>©2010 Oracle Corporation </a:t>
            </a:r>
          </a:p>
        </p:txBody>
      </p:sp>
      <p:sp>
        <p:nvSpPr>
          <p:cNvPr id="5" name="Slide Number Placeholder 5"/>
          <p:cNvSpPr>
            <a:spLocks noGrp="1"/>
          </p:cNvSpPr>
          <p:nvPr>
            <p:ph type="sldNum" sz="quarter" idx="11"/>
          </p:nvPr>
        </p:nvSpPr>
        <p:spPr/>
        <p:txBody>
          <a:bodyPr/>
          <a:lstStyle>
            <a:lvl1pPr>
              <a:defRPr/>
            </a:lvl1pPr>
          </a:lstStyle>
          <a:p>
            <a:pPr>
              <a:defRPr/>
            </a:pPr>
            <a:fld id="{4DB53D83-D0C2-475C-B564-174246CC6E09}" type="slidenum">
              <a:rPr lang="en-US"/>
              <a:pPr>
                <a:defRPr/>
              </a:pPr>
              <a:t>‹#›</a:t>
            </a:fld>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30725" y="1600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pPr>
              <a:defRPr/>
            </a:pPr>
            <a:r>
              <a:rPr lang="en-US"/>
              <a:t>©2010 Oracle Corporation </a:t>
            </a:r>
          </a:p>
        </p:txBody>
      </p:sp>
      <p:sp>
        <p:nvSpPr>
          <p:cNvPr id="6" name="Slide Number Placeholder 5"/>
          <p:cNvSpPr>
            <a:spLocks noGrp="1"/>
          </p:cNvSpPr>
          <p:nvPr>
            <p:ph type="sldNum" sz="quarter" idx="11"/>
          </p:nvPr>
        </p:nvSpPr>
        <p:spPr/>
        <p:txBody>
          <a:bodyPr/>
          <a:lstStyle>
            <a:lvl1pPr>
              <a:defRPr/>
            </a:lvl1pPr>
          </a:lstStyle>
          <a:p>
            <a:pPr>
              <a:defRPr/>
            </a:pPr>
            <a:fld id="{AB56F6B0-9030-4AC1-85DF-3BE2C1DB3663}" type="slidenum">
              <a:rPr lang="en-US"/>
              <a:pPr>
                <a:defRPr/>
              </a:pPr>
              <a:t>‹#›</a:t>
            </a:fld>
            <a:endParaRPr lang="en-US"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1535113"/>
            <a:ext cx="35829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914400" y="2174875"/>
            <a:ext cx="35829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38893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38893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1"/>
          <p:cNvSpPr>
            <a:spLocks noGrp="1"/>
          </p:cNvSpPr>
          <p:nvPr>
            <p:ph type="title"/>
          </p:nvPr>
        </p:nvSpPr>
        <p:spPr>
          <a:xfrm>
            <a:off x="889000" y="387925"/>
            <a:ext cx="7581900" cy="941388"/>
          </a:xfrm>
        </p:spPr>
        <p:txBody>
          <a:bodyPr/>
          <a:lstStyle/>
          <a:p>
            <a:r>
              <a:rPr lang="en-US" smtClean="0"/>
              <a:t>Click to edit Master title style</a:t>
            </a:r>
            <a:endParaRPr lang="en-US"/>
          </a:p>
        </p:txBody>
      </p:sp>
      <p:sp>
        <p:nvSpPr>
          <p:cNvPr id="7" name="Footer Placeholder 4"/>
          <p:cNvSpPr>
            <a:spLocks noGrp="1"/>
          </p:cNvSpPr>
          <p:nvPr>
            <p:ph type="ftr" sz="quarter" idx="10"/>
          </p:nvPr>
        </p:nvSpPr>
        <p:spPr/>
        <p:txBody>
          <a:bodyPr/>
          <a:lstStyle>
            <a:lvl1pPr>
              <a:defRPr/>
            </a:lvl1pPr>
          </a:lstStyle>
          <a:p>
            <a:pPr>
              <a:defRPr/>
            </a:pPr>
            <a:r>
              <a:rPr lang="en-US"/>
              <a:t>©2010 Oracle Corporation </a:t>
            </a:r>
          </a:p>
        </p:txBody>
      </p:sp>
      <p:sp>
        <p:nvSpPr>
          <p:cNvPr id="9" name="Slide Number Placeholder 5"/>
          <p:cNvSpPr>
            <a:spLocks noGrp="1"/>
          </p:cNvSpPr>
          <p:nvPr>
            <p:ph type="sldNum" sz="quarter" idx="11"/>
          </p:nvPr>
        </p:nvSpPr>
        <p:spPr/>
        <p:txBody>
          <a:bodyPr/>
          <a:lstStyle>
            <a:lvl1pPr>
              <a:defRPr/>
            </a:lvl1pPr>
          </a:lstStyle>
          <a:p>
            <a:pPr>
              <a:defRPr/>
            </a:pPr>
            <a:fld id="{A7F1773F-BCB2-4EF3-90BB-55DFB031CF25}" type="slidenum">
              <a:rPr lang="en-US"/>
              <a:pPr>
                <a:defRPr/>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pPr>
              <a:defRPr/>
            </a:pPr>
            <a:r>
              <a:rPr lang="en-US"/>
              <a:t>©2010 Oracle Corporation </a:t>
            </a:r>
          </a:p>
        </p:txBody>
      </p:sp>
      <p:sp>
        <p:nvSpPr>
          <p:cNvPr id="4" name="Slide Number Placeholder 5"/>
          <p:cNvSpPr>
            <a:spLocks noGrp="1"/>
          </p:cNvSpPr>
          <p:nvPr>
            <p:ph type="sldNum" sz="quarter" idx="11"/>
          </p:nvPr>
        </p:nvSpPr>
        <p:spPr/>
        <p:txBody>
          <a:bodyPr/>
          <a:lstStyle>
            <a:lvl1pPr>
              <a:defRPr/>
            </a:lvl1pPr>
          </a:lstStyle>
          <a:p>
            <a:pPr>
              <a:defRPr/>
            </a:pPr>
            <a:fld id="{C0790769-E429-4191-99C8-092B407E1ECF}" type="slidenum">
              <a:rPr lang="en-US"/>
              <a:pPr>
                <a:defRPr/>
              </a:pPr>
              <a:t>‹#›</a:t>
            </a:fld>
            <a:endParaRPr lang="en-US"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t>©2010 Oracle Corporation </a:t>
            </a:r>
          </a:p>
        </p:txBody>
      </p:sp>
      <p:sp>
        <p:nvSpPr>
          <p:cNvPr id="3" name="Slide Number Placeholder 5"/>
          <p:cNvSpPr>
            <a:spLocks noGrp="1"/>
          </p:cNvSpPr>
          <p:nvPr>
            <p:ph type="sldNum" sz="quarter" idx="11"/>
          </p:nvPr>
        </p:nvSpPr>
        <p:spPr/>
        <p:txBody>
          <a:bodyPr/>
          <a:lstStyle>
            <a:lvl1pPr>
              <a:defRPr/>
            </a:lvl1pPr>
          </a:lstStyle>
          <a:p>
            <a:pPr>
              <a:defRPr/>
            </a:pPr>
            <a:fld id="{022D6B85-596F-486D-83A4-FB7A149D2373}" type="slidenum">
              <a:rPr lang="en-US"/>
              <a:pPr>
                <a:defRPr/>
              </a:pPr>
              <a:t>‹#›</a:t>
            </a:fld>
            <a:endParaRPr lang="en-US"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lear">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wmf"/><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Red Bar"/>
          <p:cNvPicPr>
            <a:picLocks noChangeAspect="1" noChangeArrowheads="1"/>
          </p:cNvPicPr>
          <p:nvPr/>
        </p:nvPicPr>
        <p:blipFill>
          <a:blip r:embed="rId9" cstate="print"/>
          <a:srcRect/>
          <a:stretch>
            <a:fillRect/>
          </a:stretch>
        </p:blipFill>
        <p:spPr bwMode="auto">
          <a:xfrm>
            <a:off x="0" y="6172200"/>
            <a:ext cx="9144000" cy="225425"/>
          </a:xfrm>
          <a:prstGeom prst="rect">
            <a:avLst/>
          </a:prstGeom>
          <a:noFill/>
          <a:ln w="9525">
            <a:noFill/>
            <a:miter lim="800000"/>
            <a:headEnd/>
            <a:tailEnd/>
          </a:ln>
        </p:spPr>
      </p:pic>
      <p:pic>
        <p:nvPicPr>
          <p:cNvPr id="1027" name="Picture 3" descr="Small Red Square"/>
          <p:cNvPicPr>
            <a:picLocks noChangeAspect="1" noChangeArrowheads="1"/>
          </p:cNvPicPr>
          <p:nvPr/>
        </p:nvPicPr>
        <p:blipFill>
          <a:blip r:embed="rId10" cstate="print"/>
          <a:srcRect/>
          <a:stretch>
            <a:fillRect/>
          </a:stretch>
        </p:blipFill>
        <p:spPr bwMode="auto">
          <a:xfrm>
            <a:off x="0" y="0"/>
            <a:ext cx="688975" cy="685800"/>
          </a:xfrm>
          <a:prstGeom prst="rect">
            <a:avLst/>
          </a:prstGeom>
          <a:noFill/>
          <a:ln w="9525">
            <a:noFill/>
            <a:miter lim="800000"/>
            <a:headEnd/>
            <a:tailEnd/>
          </a:ln>
        </p:spPr>
      </p:pic>
      <p:sp>
        <p:nvSpPr>
          <p:cNvPr id="1028" name="Rectangle 4"/>
          <p:cNvSpPr>
            <a:spLocks noGrp="1" noChangeArrowheads="1"/>
          </p:cNvSpPr>
          <p:nvPr>
            <p:ph type="body" idx="1"/>
          </p:nvPr>
        </p:nvSpPr>
        <p:spPr bwMode="auto">
          <a:xfrm>
            <a:off x="911225" y="1600200"/>
            <a:ext cx="7537450" cy="43449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title"/>
          </p:nvPr>
        </p:nvSpPr>
        <p:spPr bwMode="auto">
          <a:xfrm>
            <a:off x="889000" y="387350"/>
            <a:ext cx="7581900" cy="9413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923654" name="Rectangle 6"/>
          <p:cNvSpPr>
            <a:spLocks noChangeArrowheads="1"/>
          </p:cNvSpPr>
          <p:nvPr/>
        </p:nvSpPr>
        <p:spPr bwMode="auto">
          <a:xfrm>
            <a:off x="0" y="6172200"/>
            <a:ext cx="9144000" cy="304800"/>
          </a:xfrm>
          <a:prstGeom prst="rect">
            <a:avLst/>
          </a:prstGeom>
          <a:noFill/>
          <a:ln w="9525">
            <a:noFill/>
            <a:miter lim="800000"/>
            <a:headEnd type="none" w="sm" len="sm"/>
            <a:tailEnd type="none" w="sm" len="sm"/>
          </a:ln>
          <a:effectLst/>
        </p:spPr>
        <p:txBody>
          <a:bodyPr wrap="none" anchor="ctr"/>
          <a:lstStyle/>
          <a:p>
            <a:pPr eaLnBrk="0" hangingPunct="0">
              <a:defRPr/>
            </a:pPr>
            <a:endParaRPr lang="en-US" sz="2800" b="0">
              <a:solidFill>
                <a:schemeClr val="tx1"/>
              </a:solidFill>
              <a:latin typeface="Times" pitchFamily="18" charset="0"/>
              <a:cs typeface="+mn-cs"/>
            </a:endParaRPr>
          </a:p>
        </p:txBody>
      </p:sp>
      <p:pic>
        <p:nvPicPr>
          <p:cNvPr id="1031" name="Picture 7" descr="Oracle WHITE"/>
          <p:cNvPicPr>
            <a:picLocks noChangeAspect="1" noChangeArrowheads="1"/>
          </p:cNvPicPr>
          <p:nvPr/>
        </p:nvPicPr>
        <p:blipFill>
          <a:blip r:embed="rId11" cstate="print"/>
          <a:srcRect/>
          <a:stretch>
            <a:fillRect/>
          </a:stretch>
        </p:blipFill>
        <p:spPr bwMode="auto">
          <a:xfrm>
            <a:off x="7620000" y="6226175"/>
            <a:ext cx="947738" cy="120650"/>
          </a:xfrm>
          <a:prstGeom prst="rect">
            <a:avLst/>
          </a:prstGeom>
          <a:noFill/>
          <a:ln w="9525">
            <a:noFill/>
            <a:miter lim="800000"/>
            <a:headEnd/>
            <a:tailEnd/>
          </a:ln>
        </p:spPr>
      </p:pic>
      <p:sp>
        <p:nvSpPr>
          <p:cNvPr id="12" name="Footer Placeholder 4"/>
          <p:cNvSpPr>
            <a:spLocks noGrp="1"/>
          </p:cNvSpPr>
          <p:nvPr>
            <p:ph type="ftr" sz="quarter" idx="3"/>
          </p:nvPr>
        </p:nvSpPr>
        <p:spPr>
          <a:xfrm>
            <a:off x="-11113" y="6637338"/>
            <a:ext cx="2895601" cy="366712"/>
          </a:xfrm>
          <a:prstGeom prst="rect">
            <a:avLst/>
          </a:prstGeom>
        </p:spPr>
        <p:txBody>
          <a:bodyPr/>
          <a:lstStyle>
            <a:lvl1pPr algn="l" eaLnBrk="1" hangingPunct="1">
              <a:defRPr sz="1000" b="0">
                <a:solidFill>
                  <a:schemeClr val="tx1"/>
                </a:solidFill>
                <a:latin typeface="+mn-lt"/>
                <a:cs typeface="+mn-cs"/>
              </a:defRPr>
            </a:lvl1pPr>
          </a:lstStyle>
          <a:p>
            <a:pPr>
              <a:defRPr/>
            </a:pPr>
            <a:r>
              <a:rPr lang="en-US"/>
              <a:t>©2010 Oracle Corporation </a:t>
            </a:r>
          </a:p>
        </p:txBody>
      </p:sp>
      <p:sp>
        <p:nvSpPr>
          <p:cNvPr id="13" name="Slide Number Placeholder 5"/>
          <p:cNvSpPr>
            <a:spLocks noGrp="1"/>
          </p:cNvSpPr>
          <p:nvPr>
            <p:ph type="sldNum" sz="quarter" idx="4"/>
          </p:nvPr>
        </p:nvSpPr>
        <p:spPr>
          <a:xfrm>
            <a:off x="7008813" y="6643688"/>
            <a:ext cx="2133600" cy="365125"/>
          </a:xfrm>
          <a:prstGeom prst="rect">
            <a:avLst/>
          </a:prstGeom>
        </p:spPr>
        <p:txBody>
          <a:bodyPr/>
          <a:lstStyle>
            <a:lvl1pPr algn="r" eaLnBrk="1" hangingPunct="1">
              <a:defRPr sz="1000" b="0">
                <a:solidFill>
                  <a:schemeClr val="tx1"/>
                </a:solidFill>
                <a:latin typeface="+mn-lt"/>
                <a:cs typeface="+mn-cs"/>
              </a:defRPr>
            </a:lvl1pPr>
          </a:lstStyle>
          <a:p>
            <a:pPr>
              <a:defRPr/>
            </a:pPr>
            <a:fld id="{F94C0679-74A1-4345-9022-9AFC30F7F62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6" r:id="rId1"/>
    <p:sldLayoutId id="2147483665" r:id="rId2"/>
    <p:sldLayoutId id="2147483664" r:id="rId3"/>
    <p:sldLayoutId id="2147483663" r:id="rId4"/>
    <p:sldLayoutId id="2147483662" r:id="rId5"/>
    <p:sldLayoutId id="2147483661" r:id="rId6"/>
    <p:sldLayoutId id="2147483667" r:id="rId7"/>
  </p:sldLayoutIdLst>
  <p:transition spd="med"/>
  <p:hf hdr="0" dt="0"/>
  <p:txStyles>
    <p:title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charset="0"/>
        </a:defRPr>
      </a:lvl2pPr>
      <a:lvl3pPr algn="l" rtl="0" eaLnBrk="0" fontAlgn="base" hangingPunct="0">
        <a:spcBef>
          <a:spcPct val="0"/>
        </a:spcBef>
        <a:spcAft>
          <a:spcPct val="0"/>
        </a:spcAft>
        <a:defRPr sz="2400" b="1">
          <a:solidFill>
            <a:schemeClr val="tx1"/>
          </a:solidFill>
          <a:latin typeface="Arial" charset="0"/>
        </a:defRPr>
      </a:lvl3pPr>
      <a:lvl4pPr algn="l" rtl="0" eaLnBrk="0" fontAlgn="base" hangingPunct="0">
        <a:spcBef>
          <a:spcPct val="0"/>
        </a:spcBef>
        <a:spcAft>
          <a:spcPct val="0"/>
        </a:spcAft>
        <a:defRPr sz="2400" b="1">
          <a:solidFill>
            <a:schemeClr val="tx1"/>
          </a:solidFill>
          <a:latin typeface="Arial" charset="0"/>
        </a:defRPr>
      </a:lvl4pPr>
      <a:lvl5pPr algn="l" rtl="0" eaLnBrk="0" fontAlgn="base" hangingPunct="0">
        <a:spcBef>
          <a:spcPct val="0"/>
        </a:spcBef>
        <a:spcAft>
          <a:spcPct val="0"/>
        </a:spcAft>
        <a:defRPr sz="2400" b="1">
          <a:solidFill>
            <a:schemeClr val="tx1"/>
          </a:solidFill>
          <a:latin typeface="Arial" charset="0"/>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227013" indent="-227013" algn="l" rtl="0" eaLnBrk="0" fontAlgn="base" hangingPunct="0">
        <a:spcBef>
          <a:spcPct val="20000"/>
        </a:spcBef>
        <a:spcAft>
          <a:spcPct val="0"/>
        </a:spcAft>
        <a:buClr>
          <a:schemeClr val="accent1"/>
        </a:buClr>
        <a:buChar char="•"/>
        <a:defRPr sz="2400">
          <a:solidFill>
            <a:schemeClr val="tx1"/>
          </a:solidFill>
          <a:latin typeface="+mn-lt"/>
          <a:ea typeface="+mn-ea"/>
          <a:cs typeface="+mn-cs"/>
        </a:defRPr>
      </a:lvl1pPr>
      <a:lvl2pPr marL="569913" indent="-228600" algn="l" rtl="0" eaLnBrk="0" fontAlgn="base" hangingPunct="0">
        <a:spcBef>
          <a:spcPct val="20000"/>
        </a:spcBef>
        <a:spcAft>
          <a:spcPct val="0"/>
        </a:spcAft>
        <a:buClr>
          <a:schemeClr val="tx1"/>
        </a:buClr>
        <a:buFont typeface="Arial" pitchFamily="34" charset="0"/>
        <a:buChar char="–"/>
        <a:defRPr sz="2000">
          <a:solidFill>
            <a:schemeClr val="tx1"/>
          </a:solidFill>
          <a:latin typeface="+mn-lt"/>
        </a:defRPr>
      </a:lvl2pPr>
      <a:lvl3pPr marL="914400" indent="-230188" algn="l" rtl="0" eaLnBrk="0" fontAlgn="base" hangingPunct="0">
        <a:spcBef>
          <a:spcPct val="20000"/>
        </a:spcBef>
        <a:spcAft>
          <a:spcPct val="0"/>
        </a:spcAft>
        <a:buClr>
          <a:schemeClr val="accent1"/>
        </a:buClr>
        <a:buChar char="•"/>
        <a:defRPr sz="2000">
          <a:solidFill>
            <a:schemeClr val="tx1"/>
          </a:solidFill>
          <a:latin typeface="+mn-lt"/>
        </a:defRPr>
      </a:lvl3pPr>
      <a:lvl4pPr marL="1258888" indent="-230188" algn="l" rtl="0" eaLnBrk="0" fontAlgn="base" hangingPunct="0">
        <a:spcBef>
          <a:spcPct val="20000"/>
        </a:spcBef>
        <a:spcAft>
          <a:spcPct val="0"/>
        </a:spcAft>
        <a:buClr>
          <a:schemeClr val="tx1"/>
        </a:buClr>
        <a:buFont typeface="Arial" pitchFamily="34" charset="0"/>
        <a:buChar char="–"/>
        <a:defRPr sz="2000">
          <a:solidFill>
            <a:schemeClr val="tx1"/>
          </a:solidFill>
          <a:latin typeface="+mn-lt"/>
        </a:defRPr>
      </a:lvl4pPr>
      <a:lvl5pPr marL="1601788" indent="-228600" algn="l" rtl="0" eaLnBrk="0" fontAlgn="base" hangingPunct="0">
        <a:spcBef>
          <a:spcPct val="20000"/>
        </a:spcBef>
        <a:spcAft>
          <a:spcPct val="0"/>
        </a:spcAft>
        <a:buClr>
          <a:schemeClr val="accent1"/>
        </a:buClr>
        <a:buChar char="•"/>
        <a:defRPr sz="2000">
          <a:solidFill>
            <a:schemeClr val="tx1"/>
          </a:solidFill>
          <a:latin typeface="+mn-lt"/>
        </a:defRPr>
      </a:lvl5pPr>
      <a:lvl6pPr marL="2058988" indent="-228600" algn="l" rtl="0" fontAlgn="base">
        <a:spcBef>
          <a:spcPct val="20000"/>
        </a:spcBef>
        <a:spcAft>
          <a:spcPct val="0"/>
        </a:spcAft>
        <a:buClr>
          <a:schemeClr val="accent1"/>
        </a:buClr>
        <a:buChar char="•"/>
        <a:defRPr sz="2000">
          <a:solidFill>
            <a:schemeClr val="tx1"/>
          </a:solidFill>
          <a:latin typeface="+mn-lt"/>
        </a:defRPr>
      </a:lvl6pPr>
      <a:lvl7pPr marL="2516188" indent="-228600" algn="l" rtl="0" fontAlgn="base">
        <a:spcBef>
          <a:spcPct val="20000"/>
        </a:spcBef>
        <a:spcAft>
          <a:spcPct val="0"/>
        </a:spcAft>
        <a:buClr>
          <a:schemeClr val="accent1"/>
        </a:buClr>
        <a:buChar char="•"/>
        <a:defRPr sz="2000">
          <a:solidFill>
            <a:schemeClr val="tx1"/>
          </a:solidFill>
          <a:latin typeface="+mn-lt"/>
        </a:defRPr>
      </a:lvl7pPr>
      <a:lvl8pPr marL="2973388" indent="-228600" algn="l" rtl="0" fontAlgn="base">
        <a:spcBef>
          <a:spcPct val="20000"/>
        </a:spcBef>
        <a:spcAft>
          <a:spcPct val="0"/>
        </a:spcAft>
        <a:buClr>
          <a:schemeClr val="accent1"/>
        </a:buClr>
        <a:buChar char="•"/>
        <a:defRPr sz="2000">
          <a:solidFill>
            <a:schemeClr val="tx1"/>
          </a:solidFill>
          <a:latin typeface="+mn-lt"/>
        </a:defRPr>
      </a:lvl8pPr>
      <a:lvl9pPr marL="3430588"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oracle.com/technology/software/popup-license/enterpriseforeclipse-license.html"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3.gif"/></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ChangeArrowheads="1"/>
          </p:cNvSpPr>
          <p:nvPr/>
        </p:nvSpPr>
        <p:spPr bwMode="auto">
          <a:xfrm>
            <a:off x="0" y="3082925"/>
            <a:ext cx="184150" cy="692150"/>
          </a:xfrm>
          <a:prstGeom prst="rect">
            <a:avLst/>
          </a:prstGeom>
          <a:solidFill>
            <a:schemeClr val="bg1"/>
          </a:solidFill>
          <a:ln w="9525">
            <a:noFill/>
            <a:miter lim="800000"/>
            <a:headEnd/>
            <a:tailEnd/>
          </a:ln>
        </p:spPr>
        <p:txBody>
          <a:bodyPr wrap="none" lIns="92075" tIns="46038" rIns="92075" bIns="46038" anchor="ctr">
            <a:spAutoFit/>
          </a:bodyPr>
          <a:lstStyle/>
          <a:p>
            <a:pPr eaLnBrk="0" hangingPunct="0"/>
            <a:endParaRPr lang="en-US" sz="2800" b="0">
              <a:solidFill>
                <a:schemeClr val="tx1"/>
              </a:solidFill>
              <a:latin typeface="Times" pitchFamily="18" charset="0"/>
            </a:endParaRPr>
          </a:p>
        </p:txBody>
      </p:sp>
      <p:pic>
        <p:nvPicPr>
          <p:cNvPr id="4099" name="Picture 4"/>
          <p:cNvPicPr>
            <a:picLocks noChangeAspect="1" noChangeArrowheads="1"/>
          </p:cNvPicPr>
          <p:nvPr/>
        </p:nvPicPr>
        <p:blipFill>
          <a:blip r:embed="rId3" cstate="print"/>
          <a:srcRect/>
          <a:stretch>
            <a:fillRect/>
          </a:stretch>
        </p:blipFill>
        <p:spPr bwMode="auto">
          <a:xfrm>
            <a:off x="1425575" y="3041650"/>
            <a:ext cx="6280150" cy="7858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AutoShape 49"/>
          <p:cNvSpPr>
            <a:spLocks noChangeArrowheads="1"/>
          </p:cNvSpPr>
          <p:nvPr/>
        </p:nvSpPr>
        <p:spPr bwMode="auto">
          <a:xfrm rot="10800000" flipV="1">
            <a:off x="1981200" y="1822450"/>
            <a:ext cx="5227638" cy="4349750"/>
          </a:xfrm>
          <a:prstGeom prst="triangle">
            <a:avLst>
              <a:gd name="adj" fmla="val 50000"/>
            </a:avLst>
          </a:prstGeom>
          <a:gradFill rotWithShape="1">
            <a:gsLst>
              <a:gs pos="0">
                <a:schemeClr val="accent1">
                  <a:gamma/>
                  <a:tint val="0"/>
                  <a:invGamma/>
                  <a:alpha val="50999"/>
                </a:schemeClr>
              </a:gs>
              <a:gs pos="100000">
                <a:schemeClr val="accent1"/>
              </a:gs>
            </a:gsLst>
            <a:lin ang="5400000" scaled="1"/>
          </a:gradFill>
          <a:ln w="9525" algn="ctr">
            <a:noFill/>
            <a:miter lim="800000"/>
            <a:headEnd/>
            <a:tailEnd/>
          </a:ln>
        </p:spPr>
        <p:txBody>
          <a:bodyPr lIns="92075" tIns="46038" rIns="92075" bIns="46038" anchor="ctr"/>
          <a:lstStyle/>
          <a:p>
            <a:pPr algn="ctr">
              <a:lnSpc>
                <a:spcPct val="90000"/>
              </a:lnSpc>
              <a:spcBef>
                <a:spcPct val="50000"/>
              </a:spcBef>
              <a:buClr>
                <a:schemeClr val="accent1"/>
              </a:buClr>
              <a:defRPr/>
            </a:pPr>
            <a:endParaRPr lang="en-US" sz="2000" b="0">
              <a:solidFill>
                <a:schemeClr val="tx1"/>
              </a:solidFill>
              <a:latin typeface="Arial" pitchFamily="34" charset="0"/>
              <a:cs typeface="+mn-cs"/>
            </a:endParaRPr>
          </a:p>
        </p:txBody>
      </p:sp>
      <p:sp>
        <p:nvSpPr>
          <p:cNvPr id="40962" name="Line 22"/>
          <p:cNvSpPr>
            <a:spLocks noChangeShapeType="1"/>
          </p:cNvSpPr>
          <p:nvPr/>
        </p:nvSpPr>
        <p:spPr bwMode="auto">
          <a:xfrm>
            <a:off x="2190750" y="4860925"/>
            <a:ext cx="4762500" cy="0"/>
          </a:xfrm>
          <a:prstGeom prst="line">
            <a:avLst/>
          </a:prstGeom>
          <a:noFill/>
          <a:ln w="12700">
            <a:solidFill>
              <a:schemeClr val="tx1"/>
            </a:solidFill>
            <a:round/>
            <a:headEnd/>
            <a:tailEnd/>
          </a:ln>
        </p:spPr>
        <p:txBody>
          <a:bodyPr/>
          <a:lstStyle/>
          <a:p>
            <a:endParaRPr lang="en-US"/>
          </a:p>
        </p:txBody>
      </p:sp>
      <p:sp>
        <p:nvSpPr>
          <p:cNvPr id="40963" name="Line 23"/>
          <p:cNvSpPr>
            <a:spLocks noChangeShapeType="1"/>
          </p:cNvSpPr>
          <p:nvPr/>
        </p:nvSpPr>
        <p:spPr bwMode="auto">
          <a:xfrm>
            <a:off x="2190750" y="3738563"/>
            <a:ext cx="4762500" cy="0"/>
          </a:xfrm>
          <a:prstGeom prst="line">
            <a:avLst/>
          </a:prstGeom>
          <a:noFill/>
          <a:ln w="12700">
            <a:solidFill>
              <a:schemeClr val="tx1"/>
            </a:solidFill>
            <a:round/>
            <a:headEnd/>
            <a:tailEnd/>
          </a:ln>
        </p:spPr>
        <p:txBody>
          <a:bodyPr/>
          <a:lstStyle/>
          <a:p>
            <a:endParaRPr lang="en-US"/>
          </a:p>
        </p:txBody>
      </p:sp>
      <p:grpSp>
        <p:nvGrpSpPr>
          <p:cNvPr id="2" name="Group 50"/>
          <p:cNvGrpSpPr>
            <a:grpSpLocks/>
          </p:cNvGrpSpPr>
          <p:nvPr/>
        </p:nvGrpSpPr>
        <p:grpSpPr bwMode="auto">
          <a:xfrm>
            <a:off x="4165600" y="1660525"/>
            <a:ext cx="812800" cy="1000125"/>
            <a:chOff x="2505" y="1046"/>
            <a:chExt cx="512" cy="630"/>
          </a:xfrm>
        </p:grpSpPr>
        <p:sp>
          <p:nvSpPr>
            <p:cNvPr id="82961" name="AutoShape 25"/>
            <p:cNvSpPr>
              <a:spLocks noChangeArrowheads="1"/>
            </p:cNvSpPr>
            <p:nvPr/>
          </p:nvSpPr>
          <p:spPr bwMode="auto">
            <a:xfrm>
              <a:off x="2505" y="1046"/>
              <a:ext cx="392" cy="470"/>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endParaRPr lang="en-US" sz="1100" b="0">
                <a:solidFill>
                  <a:schemeClr val="bg1"/>
                </a:solidFill>
              </a:endParaRPr>
            </a:p>
          </p:txBody>
        </p:sp>
        <p:sp>
          <p:nvSpPr>
            <p:cNvPr id="82962" name="AutoShape 26"/>
            <p:cNvSpPr>
              <a:spLocks noChangeArrowheads="1"/>
            </p:cNvSpPr>
            <p:nvPr/>
          </p:nvSpPr>
          <p:spPr bwMode="auto">
            <a:xfrm>
              <a:off x="2565" y="1126"/>
              <a:ext cx="392" cy="470"/>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endParaRPr lang="en-US" sz="1100" b="0">
                <a:solidFill>
                  <a:schemeClr val="bg1"/>
                </a:solidFill>
              </a:endParaRPr>
            </a:p>
          </p:txBody>
        </p:sp>
        <p:sp>
          <p:nvSpPr>
            <p:cNvPr id="82963" name="AutoShape 27"/>
            <p:cNvSpPr>
              <a:spLocks noChangeArrowheads="1"/>
            </p:cNvSpPr>
            <p:nvPr/>
          </p:nvSpPr>
          <p:spPr bwMode="auto">
            <a:xfrm>
              <a:off x="2625" y="1206"/>
              <a:ext cx="392" cy="470"/>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sz="1100" b="0">
                  <a:solidFill>
                    <a:schemeClr val="bg1"/>
                  </a:solidFill>
                </a:rPr>
                <a:t>Artifact</a:t>
              </a:r>
            </a:p>
          </p:txBody>
        </p:sp>
      </p:grpSp>
      <p:sp>
        <p:nvSpPr>
          <p:cNvPr id="40965" name="Text Box 28"/>
          <p:cNvSpPr txBox="1">
            <a:spLocks/>
          </p:cNvSpPr>
          <p:nvPr/>
        </p:nvSpPr>
        <p:spPr bwMode="auto">
          <a:xfrm>
            <a:off x="3770313" y="1258888"/>
            <a:ext cx="1603375" cy="490537"/>
          </a:xfrm>
          <a:prstGeom prst="rect">
            <a:avLst/>
          </a:prstGeom>
          <a:noFill/>
          <a:ln w="12700">
            <a:noFill/>
            <a:miter lim="800000"/>
            <a:headEnd/>
            <a:tailEnd/>
          </a:ln>
        </p:spPr>
        <p:txBody>
          <a:bodyPr lIns="64008" tIns="32004" rIns="64008" bIns="32004">
            <a:spAutoFit/>
          </a:bodyPr>
          <a:lstStyle/>
          <a:p>
            <a:pPr defTabSz="639763">
              <a:spcBef>
                <a:spcPct val="50000"/>
              </a:spcBef>
            </a:pPr>
            <a:r>
              <a:rPr lang="en-US" sz="2000" i="1">
                <a:solidFill>
                  <a:srgbClr val="000000"/>
                </a:solidFill>
                <a:ea typeface="ヒラギノ明朝 Pro W3"/>
                <a:cs typeface="ヒラギノ明朝 Pro W3"/>
                <a:sym typeface="Times"/>
              </a:rPr>
              <a:t>AppXRay™</a:t>
            </a:r>
          </a:p>
        </p:txBody>
      </p:sp>
      <p:sp>
        <p:nvSpPr>
          <p:cNvPr id="40966" name="Text Box 29"/>
          <p:cNvSpPr txBox="1">
            <a:spLocks/>
          </p:cNvSpPr>
          <p:nvPr/>
        </p:nvSpPr>
        <p:spPr bwMode="auto">
          <a:xfrm>
            <a:off x="2212975" y="3478213"/>
            <a:ext cx="1512888" cy="309562"/>
          </a:xfrm>
          <a:prstGeom prst="rect">
            <a:avLst/>
          </a:prstGeom>
          <a:noFill/>
          <a:ln w="12700">
            <a:noFill/>
            <a:miter lim="800000"/>
            <a:headEnd/>
            <a:tailEnd/>
          </a:ln>
        </p:spPr>
        <p:txBody>
          <a:bodyPr lIns="64008" tIns="32004" rIns="64008" bIns="32004">
            <a:spAutoFit/>
          </a:bodyPr>
          <a:lstStyle/>
          <a:p>
            <a:pPr defTabSz="639763">
              <a:spcBef>
                <a:spcPct val="50000"/>
              </a:spcBef>
            </a:pPr>
            <a:r>
              <a:rPr lang="en-US" sz="1100" i="1">
                <a:solidFill>
                  <a:srgbClr val="000000"/>
                </a:solidFill>
                <a:ea typeface="ヒラギノ明朝 Pro W3"/>
                <a:cs typeface="ヒラギノ明朝 Pro W3"/>
                <a:sym typeface="Times"/>
              </a:rPr>
              <a:t>Presentation</a:t>
            </a:r>
          </a:p>
        </p:txBody>
      </p:sp>
      <p:sp>
        <p:nvSpPr>
          <p:cNvPr id="40967" name="Text Box 30"/>
          <p:cNvSpPr txBox="1">
            <a:spLocks/>
          </p:cNvSpPr>
          <p:nvPr/>
        </p:nvSpPr>
        <p:spPr bwMode="auto">
          <a:xfrm>
            <a:off x="2212975" y="4621213"/>
            <a:ext cx="2041525" cy="307975"/>
          </a:xfrm>
          <a:prstGeom prst="rect">
            <a:avLst/>
          </a:prstGeom>
          <a:noFill/>
          <a:ln w="12700">
            <a:noFill/>
            <a:miter lim="800000"/>
            <a:headEnd/>
            <a:tailEnd/>
          </a:ln>
        </p:spPr>
        <p:txBody>
          <a:bodyPr lIns="64008" tIns="32004" rIns="64008" bIns="32004">
            <a:spAutoFit/>
          </a:bodyPr>
          <a:lstStyle/>
          <a:p>
            <a:pPr defTabSz="639763">
              <a:spcBef>
                <a:spcPct val="50000"/>
              </a:spcBef>
            </a:pPr>
            <a:r>
              <a:rPr lang="en-US" sz="1100" i="1">
                <a:solidFill>
                  <a:srgbClr val="000000"/>
                </a:solidFill>
                <a:ea typeface="ヒラギノ明朝 Pro W3"/>
                <a:cs typeface="ヒラギノ明朝 Pro W3"/>
                <a:sym typeface="Times"/>
              </a:rPr>
              <a:t>Component</a:t>
            </a:r>
          </a:p>
        </p:txBody>
      </p:sp>
      <p:sp>
        <p:nvSpPr>
          <p:cNvPr id="40968" name="Text Box 31"/>
          <p:cNvSpPr txBox="1">
            <a:spLocks/>
          </p:cNvSpPr>
          <p:nvPr/>
        </p:nvSpPr>
        <p:spPr bwMode="auto">
          <a:xfrm>
            <a:off x="2212975" y="5643563"/>
            <a:ext cx="1270000" cy="309562"/>
          </a:xfrm>
          <a:prstGeom prst="rect">
            <a:avLst/>
          </a:prstGeom>
          <a:noFill/>
          <a:ln w="12700">
            <a:noFill/>
            <a:miter lim="800000"/>
            <a:headEnd/>
            <a:tailEnd/>
          </a:ln>
        </p:spPr>
        <p:txBody>
          <a:bodyPr lIns="64008" tIns="32004" rIns="64008" bIns="32004">
            <a:spAutoFit/>
          </a:bodyPr>
          <a:lstStyle/>
          <a:p>
            <a:pPr defTabSz="639763">
              <a:spcBef>
                <a:spcPct val="50000"/>
              </a:spcBef>
            </a:pPr>
            <a:r>
              <a:rPr lang="en-US" sz="1100" i="1">
                <a:solidFill>
                  <a:srgbClr val="000000"/>
                </a:solidFill>
                <a:ea typeface="ヒラギノ明朝 Pro W3"/>
                <a:cs typeface="ヒラギノ明朝 Pro W3"/>
                <a:sym typeface="Times"/>
              </a:rPr>
              <a:t>Data Access</a:t>
            </a:r>
          </a:p>
        </p:txBody>
      </p:sp>
      <p:sp>
        <p:nvSpPr>
          <p:cNvPr id="40969" name="Line 32"/>
          <p:cNvSpPr>
            <a:spLocks noChangeShapeType="1"/>
          </p:cNvSpPr>
          <p:nvPr/>
        </p:nvSpPr>
        <p:spPr bwMode="auto">
          <a:xfrm>
            <a:off x="2190750" y="5897563"/>
            <a:ext cx="4762500" cy="0"/>
          </a:xfrm>
          <a:prstGeom prst="line">
            <a:avLst/>
          </a:prstGeom>
          <a:noFill/>
          <a:ln w="12700">
            <a:solidFill>
              <a:schemeClr val="tx1"/>
            </a:solidFill>
            <a:round/>
            <a:headEnd/>
            <a:tailEnd/>
          </a:ln>
        </p:spPr>
        <p:txBody>
          <a:bodyPr/>
          <a:lstStyle/>
          <a:p>
            <a:endParaRPr lang="en-US"/>
          </a:p>
        </p:txBody>
      </p:sp>
      <p:sp>
        <p:nvSpPr>
          <p:cNvPr id="40970" name="Text Box 33"/>
          <p:cNvSpPr txBox="1">
            <a:spLocks/>
          </p:cNvSpPr>
          <p:nvPr/>
        </p:nvSpPr>
        <p:spPr bwMode="auto">
          <a:xfrm>
            <a:off x="2212975" y="5938838"/>
            <a:ext cx="1538288" cy="307975"/>
          </a:xfrm>
          <a:prstGeom prst="rect">
            <a:avLst/>
          </a:prstGeom>
          <a:noFill/>
          <a:ln w="12700">
            <a:noFill/>
            <a:miter lim="800000"/>
            <a:headEnd/>
            <a:tailEnd/>
          </a:ln>
        </p:spPr>
        <p:txBody>
          <a:bodyPr lIns="64008" tIns="32004" rIns="64008" bIns="32004">
            <a:spAutoFit/>
          </a:bodyPr>
          <a:lstStyle/>
          <a:p>
            <a:pPr defTabSz="639763">
              <a:spcBef>
                <a:spcPct val="50000"/>
              </a:spcBef>
            </a:pPr>
            <a:r>
              <a:rPr lang="en-US" sz="1100" i="1">
                <a:solidFill>
                  <a:srgbClr val="000000"/>
                </a:solidFill>
                <a:ea typeface="ヒラギノ明朝 Pro W3"/>
                <a:cs typeface="ヒラギノ明朝 Pro W3"/>
                <a:sym typeface="Times"/>
              </a:rPr>
              <a:t>External Resources</a:t>
            </a:r>
          </a:p>
        </p:txBody>
      </p:sp>
      <p:sp>
        <p:nvSpPr>
          <p:cNvPr id="82955" name="AutoShape 16"/>
          <p:cNvSpPr>
            <a:spLocks noChangeArrowheads="1"/>
          </p:cNvSpPr>
          <p:nvPr/>
        </p:nvSpPr>
        <p:spPr bwMode="auto">
          <a:xfrm>
            <a:off x="4576763" y="2827338"/>
            <a:ext cx="681037" cy="600075"/>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JSP</a:t>
            </a:r>
          </a:p>
        </p:txBody>
      </p:sp>
      <p:sp>
        <p:nvSpPr>
          <p:cNvPr id="82956" name="AutoShape 18"/>
          <p:cNvSpPr>
            <a:spLocks noChangeArrowheads="1"/>
          </p:cNvSpPr>
          <p:nvPr/>
        </p:nvSpPr>
        <p:spPr bwMode="auto">
          <a:xfrm>
            <a:off x="3167063" y="2827338"/>
            <a:ext cx="681037" cy="600075"/>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CSS</a:t>
            </a:r>
          </a:p>
        </p:txBody>
      </p:sp>
      <p:sp>
        <p:nvSpPr>
          <p:cNvPr id="82958" name="AutoShape 21"/>
          <p:cNvSpPr>
            <a:spLocks noChangeArrowheads="1"/>
          </p:cNvSpPr>
          <p:nvPr/>
        </p:nvSpPr>
        <p:spPr bwMode="auto">
          <a:xfrm>
            <a:off x="3871913" y="2827338"/>
            <a:ext cx="681037" cy="600075"/>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JSF</a:t>
            </a:r>
          </a:p>
        </p:txBody>
      </p:sp>
      <p:sp>
        <p:nvSpPr>
          <p:cNvPr id="82970" name="AutoShape 34"/>
          <p:cNvSpPr>
            <a:spLocks noChangeArrowheads="1"/>
          </p:cNvSpPr>
          <p:nvPr/>
        </p:nvSpPr>
        <p:spPr bwMode="auto">
          <a:xfrm>
            <a:off x="5295900" y="2827338"/>
            <a:ext cx="681038" cy="600075"/>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JSTL</a:t>
            </a:r>
          </a:p>
        </p:txBody>
      </p:sp>
      <p:sp>
        <p:nvSpPr>
          <p:cNvPr id="82972" name="AutoShape 38"/>
          <p:cNvSpPr>
            <a:spLocks noChangeArrowheads="1"/>
          </p:cNvSpPr>
          <p:nvPr/>
        </p:nvSpPr>
        <p:spPr bwMode="auto">
          <a:xfrm>
            <a:off x="2447925" y="2827338"/>
            <a:ext cx="681038" cy="600075"/>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HTML</a:t>
            </a:r>
          </a:p>
        </p:txBody>
      </p:sp>
      <p:sp>
        <p:nvSpPr>
          <p:cNvPr id="82973" name="AutoShape 39"/>
          <p:cNvSpPr>
            <a:spLocks noChangeArrowheads="1"/>
          </p:cNvSpPr>
          <p:nvPr/>
        </p:nvSpPr>
        <p:spPr bwMode="auto">
          <a:xfrm>
            <a:off x="6015038" y="2827338"/>
            <a:ext cx="681037" cy="600075"/>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Struts</a:t>
            </a:r>
          </a:p>
        </p:txBody>
      </p:sp>
      <p:grpSp>
        <p:nvGrpSpPr>
          <p:cNvPr id="3" name="Group 52"/>
          <p:cNvGrpSpPr>
            <a:grpSpLocks/>
          </p:cNvGrpSpPr>
          <p:nvPr/>
        </p:nvGrpSpPr>
        <p:grpSpPr bwMode="auto">
          <a:xfrm>
            <a:off x="2452688" y="3922713"/>
            <a:ext cx="4238625" cy="628650"/>
            <a:chOff x="1451" y="2471"/>
            <a:chExt cx="2670" cy="396"/>
          </a:xfrm>
        </p:grpSpPr>
        <p:sp>
          <p:nvSpPr>
            <p:cNvPr id="82957" name="AutoShape 19"/>
            <p:cNvSpPr>
              <a:spLocks noChangeArrowheads="1"/>
            </p:cNvSpPr>
            <p:nvPr/>
          </p:nvSpPr>
          <p:spPr bwMode="auto">
            <a:xfrm>
              <a:off x="3039" y="2471"/>
              <a:ext cx="536" cy="396"/>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Web</a:t>
              </a:r>
            </a:p>
            <a:p>
              <a:pPr algn="ctr" defTabSz="639763" eaLnBrk="0" hangingPunct="0">
                <a:defRPr/>
              </a:pPr>
              <a:r>
                <a:rPr lang="en-US" b="0">
                  <a:solidFill>
                    <a:schemeClr val="bg1"/>
                  </a:solidFill>
                </a:rPr>
                <a:t>Services</a:t>
              </a:r>
            </a:p>
          </p:txBody>
        </p:sp>
        <p:sp>
          <p:nvSpPr>
            <p:cNvPr id="82971" name="AutoShape 35"/>
            <p:cNvSpPr>
              <a:spLocks noChangeArrowheads="1"/>
            </p:cNvSpPr>
            <p:nvPr/>
          </p:nvSpPr>
          <p:spPr bwMode="auto">
            <a:xfrm>
              <a:off x="2601" y="2471"/>
              <a:ext cx="429" cy="396"/>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POJO</a:t>
              </a:r>
            </a:p>
          </p:txBody>
        </p:sp>
        <p:sp>
          <p:nvSpPr>
            <p:cNvPr id="82974" name="AutoShape 40"/>
            <p:cNvSpPr>
              <a:spLocks noChangeArrowheads="1"/>
            </p:cNvSpPr>
            <p:nvPr/>
          </p:nvSpPr>
          <p:spPr bwMode="auto">
            <a:xfrm>
              <a:off x="2029" y="2471"/>
              <a:ext cx="558" cy="396"/>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Resource</a:t>
              </a:r>
            </a:p>
            <a:p>
              <a:pPr algn="ctr" defTabSz="639763" eaLnBrk="0" hangingPunct="0">
                <a:defRPr/>
              </a:pPr>
              <a:r>
                <a:rPr lang="en-US" b="0">
                  <a:solidFill>
                    <a:schemeClr val="bg1"/>
                  </a:solidFill>
                </a:rPr>
                <a:t> bundles</a:t>
              </a:r>
            </a:p>
          </p:txBody>
        </p:sp>
        <p:sp>
          <p:nvSpPr>
            <p:cNvPr id="82975" name="AutoShape 41"/>
            <p:cNvSpPr>
              <a:spLocks noChangeArrowheads="1"/>
            </p:cNvSpPr>
            <p:nvPr/>
          </p:nvSpPr>
          <p:spPr bwMode="auto">
            <a:xfrm>
              <a:off x="3585" y="2471"/>
              <a:ext cx="536" cy="396"/>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XML</a:t>
              </a:r>
            </a:p>
            <a:p>
              <a:pPr algn="ctr" defTabSz="639763" eaLnBrk="0" hangingPunct="0">
                <a:defRPr/>
              </a:pPr>
              <a:r>
                <a:rPr lang="en-US" b="0">
                  <a:solidFill>
                    <a:schemeClr val="bg1"/>
                  </a:solidFill>
                </a:rPr>
                <a:t>schema</a:t>
              </a:r>
            </a:p>
          </p:txBody>
        </p:sp>
        <p:sp>
          <p:nvSpPr>
            <p:cNvPr id="82976" name="AutoShape 42"/>
            <p:cNvSpPr>
              <a:spLocks noChangeArrowheads="1"/>
            </p:cNvSpPr>
            <p:nvPr/>
          </p:nvSpPr>
          <p:spPr bwMode="auto">
            <a:xfrm>
              <a:off x="1451" y="2471"/>
              <a:ext cx="558" cy="396"/>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Java</a:t>
              </a:r>
              <a:br>
                <a:rPr lang="en-US" b="0">
                  <a:solidFill>
                    <a:schemeClr val="bg1"/>
                  </a:solidFill>
                </a:rPr>
              </a:br>
              <a:r>
                <a:rPr lang="en-US" b="0">
                  <a:solidFill>
                    <a:schemeClr val="bg1"/>
                  </a:solidFill>
                </a:rPr>
                <a:t>Variable</a:t>
              </a:r>
            </a:p>
          </p:txBody>
        </p:sp>
      </p:grpSp>
      <p:pic>
        <p:nvPicPr>
          <p:cNvPr id="40990" name="Picture 44" descr="box"/>
          <p:cNvPicPr>
            <a:picLocks noChangeAspect="1" noChangeArrowheads="1"/>
          </p:cNvPicPr>
          <p:nvPr/>
        </p:nvPicPr>
        <p:blipFill>
          <a:blip r:embed="rId3" cstate="print"/>
          <a:srcRect/>
          <a:stretch>
            <a:fillRect/>
          </a:stretch>
        </p:blipFill>
        <p:spPr bwMode="auto">
          <a:xfrm>
            <a:off x="147638" y="1144588"/>
            <a:ext cx="1871662" cy="2573337"/>
          </a:xfrm>
          <a:prstGeom prst="rect">
            <a:avLst/>
          </a:prstGeom>
          <a:noFill/>
          <a:ln w="9525">
            <a:noFill/>
            <a:miter lim="800000"/>
            <a:headEnd/>
            <a:tailEnd/>
          </a:ln>
        </p:spPr>
      </p:pic>
      <p:pic>
        <p:nvPicPr>
          <p:cNvPr id="40991" name="Picture 45" descr="box"/>
          <p:cNvPicPr>
            <a:picLocks noChangeAspect="1" noChangeArrowheads="1"/>
          </p:cNvPicPr>
          <p:nvPr/>
        </p:nvPicPr>
        <p:blipFill>
          <a:blip r:embed="rId3" cstate="print"/>
          <a:srcRect/>
          <a:stretch>
            <a:fillRect/>
          </a:stretch>
        </p:blipFill>
        <p:spPr bwMode="auto">
          <a:xfrm>
            <a:off x="147638" y="3656013"/>
            <a:ext cx="1871662" cy="2573337"/>
          </a:xfrm>
          <a:prstGeom prst="rect">
            <a:avLst/>
          </a:prstGeom>
          <a:noFill/>
          <a:ln w="9525">
            <a:noFill/>
            <a:miter lim="800000"/>
            <a:headEnd/>
            <a:tailEnd/>
          </a:ln>
        </p:spPr>
      </p:pic>
      <p:sp>
        <p:nvSpPr>
          <p:cNvPr id="40992" name="Rectangle 8"/>
          <p:cNvSpPr>
            <a:spLocks noChangeArrowheads="1"/>
          </p:cNvSpPr>
          <p:nvPr/>
        </p:nvSpPr>
        <p:spPr bwMode="ltGray">
          <a:xfrm>
            <a:off x="228600" y="1284288"/>
            <a:ext cx="1571625" cy="379412"/>
          </a:xfrm>
          <a:prstGeom prst="rect">
            <a:avLst/>
          </a:prstGeom>
          <a:noFill/>
          <a:ln w="19050">
            <a:noFill/>
            <a:miter lim="800000"/>
            <a:headEnd type="none" w="sm" len="sm"/>
            <a:tailEnd type="none" w="sm" len="sm"/>
          </a:ln>
        </p:spPr>
        <p:txBody>
          <a:bodyPr wrap="none" lIns="64008" tIns="32004" rIns="64008" bIns="32004" anchor="ctr"/>
          <a:lstStyle/>
          <a:p>
            <a:pPr algn="ctr" defTabSz="639763" eaLnBrk="0" hangingPunct="0">
              <a:lnSpc>
                <a:spcPct val="93000"/>
              </a:lnSpc>
              <a:spcBef>
                <a:spcPct val="50000"/>
              </a:spcBef>
              <a:buClr>
                <a:schemeClr val="accent1"/>
              </a:buClr>
            </a:pPr>
            <a:r>
              <a:rPr lang="en-US" sz="1500">
                <a:solidFill>
                  <a:schemeClr val="tx1"/>
                </a:solidFill>
              </a:rPr>
              <a:t>Java / Java EE</a:t>
            </a:r>
          </a:p>
        </p:txBody>
      </p:sp>
      <p:sp>
        <p:nvSpPr>
          <p:cNvPr id="40993" name="Rectangle 5"/>
          <p:cNvSpPr>
            <a:spLocks noChangeArrowheads="1"/>
          </p:cNvSpPr>
          <p:nvPr/>
        </p:nvSpPr>
        <p:spPr bwMode="ltGray">
          <a:xfrm>
            <a:off x="241300" y="3776663"/>
            <a:ext cx="1571625" cy="398462"/>
          </a:xfrm>
          <a:prstGeom prst="rect">
            <a:avLst/>
          </a:prstGeom>
          <a:noFill/>
          <a:ln w="19050">
            <a:noFill/>
            <a:miter lim="800000"/>
            <a:headEnd type="none" w="sm" len="sm"/>
            <a:tailEnd type="none" w="sm" len="sm"/>
          </a:ln>
        </p:spPr>
        <p:txBody>
          <a:bodyPr wrap="none" lIns="64008" tIns="32004" rIns="64008" bIns="32004" anchor="ctr"/>
          <a:lstStyle/>
          <a:p>
            <a:pPr algn="ctr" defTabSz="639763" eaLnBrk="0" hangingPunct="0">
              <a:lnSpc>
                <a:spcPct val="93000"/>
              </a:lnSpc>
              <a:spcBef>
                <a:spcPct val="50000"/>
              </a:spcBef>
              <a:buClr>
                <a:schemeClr val="accent1"/>
              </a:buClr>
            </a:pPr>
            <a:r>
              <a:rPr lang="en-US" sz="1500">
                <a:solidFill>
                  <a:schemeClr val="tx1"/>
                </a:solidFill>
              </a:rPr>
              <a:t>Web Services</a:t>
            </a:r>
          </a:p>
        </p:txBody>
      </p:sp>
      <p:pic>
        <p:nvPicPr>
          <p:cNvPr id="40994" name="Picture 46" descr="box"/>
          <p:cNvPicPr>
            <a:picLocks noChangeAspect="1" noChangeArrowheads="1"/>
          </p:cNvPicPr>
          <p:nvPr/>
        </p:nvPicPr>
        <p:blipFill>
          <a:blip r:embed="rId3" cstate="print"/>
          <a:srcRect/>
          <a:stretch>
            <a:fillRect/>
          </a:stretch>
        </p:blipFill>
        <p:spPr bwMode="auto">
          <a:xfrm>
            <a:off x="7161213" y="1144588"/>
            <a:ext cx="1871662" cy="2573337"/>
          </a:xfrm>
          <a:prstGeom prst="rect">
            <a:avLst/>
          </a:prstGeom>
          <a:noFill/>
          <a:ln w="9525">
            <a:noFill/>
            <a:miter lim="800000"/>
            <a:headEnd/>
            <a:tailEnd/>
          </a:ln>
        </p:spPr>
      </p:pic>
      <p:pic>
        <p:nvPicPr>
          <p:cNvPr id="40995" name="Picture 47" descr="box"/>
          <p:cNvPicPr>
            <a:picLocks noChangeAspect="1" noChangeArrowheads="1"/>
          </p:cNvPicPr>
          <p:nvPr/>
        </p:nvPicPr>
        <p:blipFill>
          <a:blip r:embed="rId3" cstate="print"/>
          <a:srcRect/>
          <a:stretch>
            <a:fillRect/>
          </a:stretch>
        </p:blipFill>
        <p:spPr bwMode="auto">
          <a:xfrm>
            <a:off x="7161213" y="3654425"/>
            <a:ext cx="1871662" cy="2574925"/>
          </a:xfrm>
          <a:prstGeom prst="rect">
            <a:avLst/>
          </a:prstGeom>
          <a:noFill/>
          <a:ln w="9525">
            <a:noFill/>
            <a:miter lim="800000"/>
            <a:headEnd/>
            <a:tailEnd/>
          </a:ln>
        </p:spPr>
      </p:pic>
      <p:sp>
        <p:nvSpPr>
          <p:cNvPr id="40996" name="Rectangle 5"/>
          <p:cNvSpPr>
            <a:spLocks noChangeArrowheads="1"/>
          </p:cNvSpPr>
          <p:nvPr/>
        </p:nvSpPr>
        <p:spPr bwMode="ltGray">
          <a:xfrm>
            <a:off x="7097713" y="1274763"/>
            <a:ext cx="1905000" cy="395287"/>
          </a:xfrm>
          <a:prstGeom prst="rect">
            <a:avLst/>
          </a:prstGeom>
          <a:noFill/>
          <a:ln w="19050">
            <a:noFill/>
            <a:miter lim="800000"/>
            <a:headEnd type="none" w="sm" len="sm"/>
            <a:tailEnd type="none" w="sm" len="sm"/>
          </a:ln>
        </p:spPr>
        <p:txBody>
          <a:bodyPr wrap="none" lIns="64008" tIns="32004" rIns="64008" bIns="32004" anchor="ctr"/>
          <a:lstStyle/>
          <a:p>
            <a:pPr algn="ctr" defTabSz="639763" eaLnBrk="0" hangingPunct="0">
              <a:lnSpc>
                <a:spcPct val="93000"/>
              </a:lnSpc>
              <a:spcBef>
                <a:spcPct val="50000"/>
              </a:spcBef>
              <a:buClr>
                <a:schemeClr val="accent1"/>
              </a:buClr>
            </a:pPr>
            <a:r>
              <a:rPr lang="en-US" sz="1500">
                <a:solidFill>
                  <a:schemeClr val="tx1"/>
                </a:solidFill>
              </a:rPr>
              <a:t>WebLogic Server</a:t>
            </a:r>
          </a:p>
        </p:txBody>
      </p:sp>
      <p:sp>
        <p:nvSpPr>
          <p:cNvPr id="40997" name="Rectangle 5"/>
          <p:cNvSpPr>
            <a:spLocks noChangeArrowheads="1"/>
          </p:cNvSpPr>
          <p:nvPr/>
        </p:nvSpPr>
        <p:spPr bwMode="ltGray">
          <a:xfrm>
            <a:off x="7104063" y="3776663"/>
            <a:ext cx="1911350" cy="398462"/>
          </a:xfrm>
          <a:prstGeom prst="rect">
            <a:avLst/>
          </a:prstGeom>
          <a:noFill/>
          <a:ln w="19050">
            <a:noFill/>
            <a:miter lim="800000"/>
            <a:headEnd type="none" w="sm" len="sm"/>
            <a:tailEnd type="none" w="sm" len="sm"/>
          </a:ln>
        </p:spPr>
        <p:txBody>
          <a:bodyPr wrap="none" lIns="64008" tIns="32004" rIns="64008" bIns="32004" anchor="ctr"/>
          <a:lstStyle/>
          <a:p>
            <a:pPr algn="ctr" defTabSz="639763" eaLnBrk="0" hangingPunct="0">
              <a:lnSpc>
                <a:spcPct val="93000"/>
              </a:lnSpc>
              <a:spcBef>
                <a:spcPct val="50000"/>
              </a:spcBef>
              <a:buClr>
                <a:schemeClr val="accent1"/>
              </a:buClr>
            </a:pPr>
            <a:r>
              <a:rPr lang="en-US" sz="1500">
                <a:solidFill>
                  <a:schemeClr val="tx1"/>
                </a:solidFill>
              </a:rPr>
              <a:t>Spring, ORM, DB</a:t>
            </a:r>
          </a:p>
        </p:txBody>
      </p:sp>
      <p:pic>
        <p:nvPicPr>
          <p:cNvPr id="40998" name="Picture 47" descr="MCj04352420000[1]"/>
          <p:cNvPicPr>
            <a:picLocks noChangeAspect="1" noChangeArrowheads="1"/>
          </p:cNvPicPr>
          <p:nvPr/>
        </p:nvPicPr>
        <p:blipFill>
          <a:blip r:embed="rId4" cstate="print"/>
          <a:srcRect b="14975"/>
          <a:stretch>
            <a:fillRect/>
          </a:stretch>
        </p:blipFill>
        <p:spPr bwMode="auto">
          <a:xfrm>
            <a:off x="7624763" y="1828800"/>
            <a:ext cx="979487" cy="1649413"/>
          </a:xfrm>
          <a:prstGeom prst="rect">
            <a:avLst/>
          </a:prstGeom>
          <a:noFill/>
          <a:ln w="9525">
            <a:noFill/>
            <a:miter lim="800000"/>
            <a:headEnd/>
            <a:tailEnd/>
          </a:ln>
        </p:spPr>
      </p:pic>
      <p:grpSp>
        <p:nvGrpSpPr>
          <p:cNvPr id="4" name="Group 84"/>
          <p:cNvGrpSpPr>
            <a:grpSpLocks/>
          </p:cNvGrpSpPr>
          <p:nvPr/>
        </p:nvGrpSpPr>
        <p:grpSpPr bwMode="auto">
          <a:xfrm>
            <a:off x="2895600" y="4983163"/>
            <a:ext cx="3111500" cy="723900"/>
            <a:chOff x="1824" y="3139"/>
            <a:chExt cx="1960" cy="456"/>
          </a:xfrm>
        </p:grpSpPr>
        <p:sp>
          <p:nvSpPr>
            <p:cNvPr id="82983" name="AutoShape 17"/>
            <p:cNvSpPr>
              <a:spLocks noChangeArrowheads="1"/>
            </p:cNvSpPr>
            <p:nvPr/>
          </p:nvSpPr>
          <p:spPr bwMode="auto">
            <a:xfrm>
              <a:off x="3240" y="3164"/>
              <a:ext cx="508" cy="379"/>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Spring</a:t>
              </a:r>
            </a:p>
            <a:p>
              <a:pPr algn="ctr" defTabSz="639763" eaLnBrk="0" hangingPunct="0">
                <a:defRPr/>
              </a:pPr>
              <a:r>
                <a:rPr lang="en-US" b="0">
                  <a:solidFill>
                    <a:schemeClr val="bg1"/>
                  </a:solidFill>
                </a:rPr>
                <a:t>DAO</a:t>
              </a:r>
            </a:p>
          </p:txBody>
        </p:sp>
        <p:sp>
          <p:nvSpPr>
            <p:cNvPr id="82984" name="AutoShape 20"/>
            <p:cNvSpPr>
              <a:spLocks noChangeArrowheads="1"/>
            </p:cNvSpPr>
            <p:nvPr/>
          </p:nvSpPr>
          <p:spPr bwMode="auto">
            <a:xfrm>
              <a:off x="2681" y="3164"/>
              <a:ext cx="535" cy="379"/>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defRPr/>
              </a:pPr>
              <a:r>
                <a:rPr lang="en-US" b="0">
                  <a:solidFill>
                    <a:schemeClr val="bg1"/>
                  </a:solidFill>
                </a:rPr>
                <a:t>EJB 3</a:t>
              </a:r>
            </a:p>
            <a:p>
              <a:pPr algn="ctr" defTabSz="639763" eaLnBrk="0" hangingPunct="0">
                <a:defRPr/>
              </a:pPr>
              <a:r>
                <a:rPr lang="en-US" b="0">
                  <a:solidFill>
                    <a:schemeClr val="bg1"/>
                  </a:solidFill>
                </a:rPr>
                <a:t>JPA</a:t>
              </a:r>
            </a:p>
          </p:txBody>
        </p:sp>
        <p:sp>
          <p:nvSpPr>
            <p:cNvPr id="82985" name="AutoShape 50"/>
            <p:cNvSpPr>
              <a:spLocks noChangeArrowheads="1"/>
            </p:cNvSpPr>
            <p:nvPr/>
          </p:nvSpPr>
          <p:spPr bwMode="auto">
            <a:xfrm>
              <a:off x="1943" y="3171"/>
              <a:ext cx="709" cy="379"/>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lIns="64008" tIns="32004" rIns="64008" bIns="32004" anchor="ctr"/>
            <a:lstStyle/>
            <a:p>
              <a:pPr algn="ctr" defTabSz="639763" eaLnBrk="0" hangingPunct="0"/>
              <a:r>
                <a:rPr lang="en-US" b="0">
                  <a:solidFill>
                    <a:schemeClr val="bg1"/>
                  </a:solidFill>
                  <a:cs typeface="Arial" charset="0"/>
                </a:rPr>
                <a:t>EclipseLink</a:t>
              </a:r>
            </a:p>
          </p:txBody>
        </p:sp>
      </p:grpSp>
      <p:pic>
        <p:nvPicPr>
          <p:cNvPr id="41000" name="Picture 46"/>
          <p:cNvPicPr>
            <a:picLocks noChangeAspect="1" noChangeArrowheads="1"/>
          </p:cNvPicPr>
          <p:nvPr/>
        </p:nvPicPr>
        <p:blipFill>
          <a:blip r:embed="rId5" cstate="print"/>
          <a:srcRect/>
          <a:stretch>
            <a:fillRect/>
          </a:stretch>
        </p:blipFill>
        <p:spPr bwMode="auto">
          <a:xfrm>
            <a:off x="7694613" y="4360863"/>
            <a:ext cx="771525" cy="581025"/>
          </a:xfrm>
          <a:prstGeom prst="rect">
            <a:avLst/>
          </a:prstGeom>
          <a:noFill/>
          <a:ln w="9525">
            <a:noFill/>
            <a:miter lim="800000"/>
            <a:headEnd/>
            <a:tailEnd/>
          </a:ln>
        </p:spPr>
      </p:pic>
      <p:pic>
        <p:nvPicPr>
          <p:cNvPr id="41001" name="Picture 58" descr="db"/>
          <p:cNvPicPr>
            <a:picLocks noChangeAspect="1" noChangeArrowheads="1"/>
          </p:cNvPicPr>
          <p:nvPr/>
        </p:nvPicPr>
        <p:blipFill>
          <a:blip r:embed="rId6" cstate="print"/>
          <a:srcRect/>
          <a:stretch>
            <a:fillRect/>
          </a:stretch>
        </p:blipFill>
        <p:spPr bwMode="auto">
          <a:xfrm>
            <a:off x="7737475" y="5045075"/>
            <a:ext cx="736600" cy="893763"/>
          </a:xfrm>
          <a:prstGeom prst="rect">
            <a:avLst/>
          </a:prstGeom>
          <a:noFill/>
          <a:ln w="9525">
            <a:noFill/>
            <a:miter lim="800000"/>
            <a:headEnd/>
            <a:tailEnd/>
          </a:ln>
        </p:spPr>
      </p:pic>
      <p:pic>
        <p:nvPicPr>
          <p:cNvPr id="41002" name="Picture 59" descr="coffee"/>
          <p:cNvPicPr>
            <a:picLocks noChangeAspect="1" noChangeArrowheads="1"/>
          </p:cNvPicPr>
          <p:nvPr/>
        </p:nvPicPr>
        <p:blipFill>
          <a:blip r:embed="rId7" cstate="print"/>
          <a:srcRect/>
          <a:stretch>
            <a:fillRect/>
          </a:stretch>
        </p:blipFill>
        <p:spPr bwMode="auto">
          <a:xfrm>
            <a:off x="279400" y="2144713"/>
            <a:ext cx="1524000" cy="1009650"/>
          </a:xfrm>
          <a:prstGeom prst="rect">
            <a:avLst/>
          </a:prstGeom>
          <a:noFill/>
          <a:ln w="9525">
            <a:noFill/>
            <a:miter lim="800000"/>
            <a:headEnd/>
            <a:tailEnd/>
          </a:ln>
        </p:spPr>
      </p:pic>
      <p:pic>
        <p:nvPicPr>
          <p:cNvPr id="41003" name="Picture 60" descr="network"/>
          <p:cNvPicPr>
            <a:picLocks noChangeAspect="1" noChangeArrowheads="1"/>
          </p:cNvPicPr>
          <p:nvPr/>
        </p:nvPicPr>
        <p:blipFill>
          <a:blip r:embed="rId8" cstate="print"/>
          <a:srcRect/>
          <a:stretch>
            <a:fillRect/>
          </a:stretch>
        </p:blipFill>
        <p:spPr bwMode="auto">
          <a:xfrm>
            <a:off x="293688" y="4622800"/>
            <a:ext cx="1506537" cy="1011238"/>
          </a:xfrm>
          <a:prstGeom prst="rect">
            <a:avLst/>
          </a:prstGeom>
          <a:noFill/>
          <a:ln w="9525">
            <a:noFill/>
            <a:miter lim="800000"/>
            <a:headEnd/>
            <a:tailEnd/>
          </a:ln>
        </p:spPr>
      </p:pic>
      <p:sp>
        <p:nvSpPr>
          <p:cNvPr id="41004" name="Rectangle 2"/>
          <p:cNvSpPr>
            <a:spLocks noChangeArrowheads="1"/>
          </p:cNvSpPr>
          <p:nvPr/>
        </p:nvSpPr>
        <p:spPr bwMode="auto">
          <a:xfrm>
            <a:off x="889000" y="130175"/>
            <a:ext cx="7581900" cy="941388"/>
          </a:xfrm>
          <a:prstGeom prst="rect">
            <a:avLst/>
          </a:prstGeom>
          <a:noFill/>
          <a:ln w="9525">
            <a:noFill/>
            <a:miter lim="800000"/>
            <a:headEnd/>
            <a:tailEnd/>
          </a:ln>
        </p:spPr>
        <p:txBody>
          <a:bodyPr lIns="0" tIns="0" rIns="0" bIns="0"/>
          <a:lstStyle/>
          <a:p>
            <a:pPr eaLnBrk="0" hangingPunct="0"/>
            <a:r>
              <a:rPr lang="en-US" sz="2400" dirty="0">
                <a:solidFill>
                  <a:schemeClr val="tx1"/>
                </a:solidFill>
              </a:rPr>
              <a:t>AppXRay</a:t>
            </a:r>
            <a:br>
              <a:rPr lang="en-US" sz="2400" dirty="0">
                <a:solidFill>
                  <a:schemeClr val="tx1"/>
                </a:solidFill>
              </a:rPr>
            </a:br>
            <a:r>
              <a:rPr lang="en-US" sz="1800" dirty="0">
                <a:solidFill>
                  <a:schemeClr val="accent1"/>
                </a:solidFill>
              </a:rPr>
              <a:t>Design time dependency analysis, validation and visualization</a:t>
            </a:r>
          </a:p>
        </p:txBody>
      </p:sp>
      <p:sp>
        <p:nvSpPr>
          <p:cNvPr id="46" name="Slide Number Placeholder 45"/>
          <p:cNvSpPr>
            <a:spLocks noGrp="1"/>
          </p:cNvSpPr>
          <p:nvPr>
            <p:ph type="sldNum" sz="quarter" idx="4294967295"/>
          </p:nvPr>
        </p:nvSpPr>
        <p:spPr>
          <a:xfrm>
            <a:off x="7008813" y="6643688"/>
            <a:ext cx="2133600" cy="365125"/>
          </a:xfrm>
          <a:prstGeom prst="rect">
            <a:avLst/>
          </a:prstGeom>
        </p:spPr>
        <p:txBody>
          <a:bodyPr/>
          <a:lstStyle/>
          <a:p>
            <a:pPr>
              <a:defRPr/>
            </a:pPr>
            <a:fld id="{FD2BA608-A5DA-4FE8-B459-5A0270A4A8BC}" type="slidenum">
              <a:rPr lang="en-US" smtClean="0"/>
              <a:pPr>
                <a:defRPr/>
              </a:pPr>
              <a:t>10</a:t>
            </a:fld>
            <a:endParaRPr lang="en-US" dirty="0"/>
          </a:p>
        </p:txBody>
      </p:sp>
      <p:sp>
        <p:nvSpPr>
          <p:cNvPr id="47" name="Footer Placeholder 46"/>
          <p:cNvSpPr>
            <a:spLocks noGrp="1"/>
          </p:cNvSpPr>
          <p:nvPr>
            <p:ph type="ftr" sz="quarter" idx="10"/>
          </p:nvPr>
        </p:nvSpPr>
        <p:spPr/>
        <p:txBody>
          <a:bodyPr/>
          <a:lstStyle/>
          <a:p>
            <a:pPr>
              <a:defRPr/>
            </a:pPr>
            <a:r>
              <a:rPr lang="en-US"/>
              <a:t>©2010 Oracle Corporation </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ChangeArrowheads="1"/>
          </p:cNvSpPr>
          <p:nvPr/>
        </p:nvSpPr>
        <p:spPr bwMode="auto">
          <a:xfrm>
            <a:off x="695326" y="152400"/>
            <a:ext cx="5627688" cy="685800"/>
          </a:xfrm>
          <a:prstGeom prst="rect">
            <a:avLst/>
          </a:prstGeom>
          <a:noFill/>
          <a:ln w="9525">
            <a:noFill/>
            <a:miter lim="800000"/>
            <a:headEnd/>
            <a:tailEnd/>
          </a:ln>
        </p:spPr>
        <p:txBody>
          <a:bodyPr/>
          <a:lstStyle/>
          <a:p>
            <a:pPr algn="l" eaLnBrk="0" hangingPunct="0"/>
            <a:r>
              <a:rPr lang="en-US" sz="3200" dirty="0">
                <a:solidFill>
                  <a:schemeClr val="tx1"/>
                </a:solidFill>
              </a:rPr>
              <a:t>AppXRay: </a:t>
            </a:r>
            <a:r>
              <a:rPr lang="en-US" sz="3200" dirty="0" err="1">
                <a:solidFill>
                  <a:schemeClr val="tx1"/>
                </a:solidFill>
              </a:rPr>
              <a:t>AppXaminer</a:t>
            </a:r>
            <a:endParaRPr lang="en-US" sz="3200" dirty="0">
              <a:solidFill>
                <a:schemeClr val="tx1"/>
              </a:solidFill>
            </a:endParaRPr>
          </a:p>
        </p:txBody>
      </p:sp>
      <p:sp>
        <p:nvSpPr>
          <p:cNvPr id="43011" name="Text Box 4"/>
          <p:cNvSpPr txBox="1">
            <a:spLocks noChangeArrowheads="1"/>
          </p:cNvSpPr>
          <p:nvPr/>
        </p:nvSpPr>
        <p:spPr bwMode="auto">
          <a:xfrm>
            <a:off x="449263" y="914400"/>
            <a:ext cx="7562850" cy="1851025"/>
          </a:xfrm>
          <a:prstGeom prst="rect">
            <a:avLst/>
          </a:prstGeom>
          <a:noFill/>
          <a:ln w="9525" algn="ctr">
            <a:noFill/>
            <a:miter lim="800000"/>
            <a:headEnd/>
            <a:tailEnd/>
          </a:ln>
        </p:spPr>
        <p:txBody>
          <a:bodyPr>
            <a:spAutoFit/>
          </a:bodyPr>
          <a:lstStyle/>
          <a:p>
            <a:pPr eaLnBrk="0" hangingPunct="0">
              <a:lnSpc>
                <a:spcPct val="80000"/>
              </a:lnSpc>
              <a:spcBef>
                <a:spcPct val="25000"/>
              </a:spcBef>
              <a:spcAft>
                <a:spcPct val="15000"/>
              </a:spcAft>
              <a:buClr>
                <a:srgbClr val="3641AD"/>
              </a:buClr>
              <a:buFont typeface="Times"/>
              <a:buNone/>
            </a:pPr>
            <a:r>
              <a:rPr lang="en-US" sz="1800" b="0">
                <a:solidFill>
                  <a:schemeClr val="tx1"/>
                </a:solidFill>
                <a:ea typeface="MS PGothic" pitchFamily="34" charset="-128"/>
              </a:rPr>
              <a:t>Developers who inherit code or applications developed by others will appreciate AppXaminer. View the relationships between </a:t>
            </a:r>
            <a:r>
              <a:rPr lang="en-US" sz="1800">
                <a:solidFill>
                  <a:schemeClr val="tx1"/>
                </a:solidFill>
                <a:ea typeface="MS PGothic" pitchFamily="34" charset="-128"/>
              </a:rPr>
              <a:t>all</a:t>
            </a:r>
            <a:r>
              <a:rPr lang="en-US" sz="1800" b="0">
                <a:solidFill>
                  <a:schemeClr val="tx1"/>
                </a:solidFill>
                <a:ea typeface="MS PGothic" pitchFamily="34" charset="-128"/>
              </a:rPr>
              <a:t> design time artifacts with a simple right click gesture, then filter out what you don’t want to see. AppXaminer allows navigation through specific instances of dependences as well.</a:t>
            </a:r>
          </a:p>
          <a:p>
            <a:pPr eaLnBrk="0" hangingPunct="0">
              <a:lnSpc>
                <a:spcPct val="80000"/>
              </a:lnSpc>
              <a:spcBef>
                <a:spcPct val="25000"/>
              </a:spcBef>
              <a:spcAft>
                <a:spcPct val="15000"/>
              </a:spcAft>
              <a:buClr>
                <a:srgbClr val="3641AD"/>
              </a:buClr>
              <a:buFont typeface="Times"/>
              <a:buNone/>
            </a:pPr>
            <a:endParaRPr lang="en-US" sz="1800" b="0">
              <a:solidFill>
                <a:schemeClr val="tx1"/>
              </a:solidFill>
              <a:ea typeface="MS PGothic" pitchFamily="34" charset="-128"/>
            </a:endParaRPr>
          </a:p>
          <a:p>
            <a:pPr eaLnBrk="0" hangingPunct="0"/>
            <a:endParaRPr lang="en-US" sz="1800" b="0" i="1">
              <a:solidFill>
                <a:schemeClr val="tx1"/>
              </a:solidFill>
              <a:ea typeface="MS PGothic" pitchFamily="34" charset="-128"/>
            </a:endParaRPr>
          </a:p>
        </p:txBody>
      </p:sp>
      <p:pic>
        <p:nvPicPr>
          <p:cNvPr id="43013" name="Picture 5"/>
          <p:cNvPicPr>
            <a:picLocks noChangeAspect="1" noChangeArrowheads="1"/>
          </p:cNvPicPr>
          <p:nvPr/>
        </p:nvPicPr>
        <p:blipFill>
          <a:blip r:embed="rId2" cstate="print"/>
          <a:srcRect/>
          <a:stretch>
            <a:fillRect/>
          </a:stretch>
        </p:blipFill>
        <p:spPr bwMode="auto">
          <a:xfrm>
            <a:off x="1358900" y="2168525"/>
            <a:ext cx="6335713" cy="3762375"/>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819150" y="0"/>
            <a:ext cx="8467725" cy="971550"/>
          </a:xfrm>
          <a:prstGeom prst="rect">
            <a:avLst/>
          </a:prstGeom>
          <a:noFill/>
          <a:ln w="9525">
            <a:noFill/>
            <a:miter lim="800000"/>
            <a:headEnd/>
            <a:tailEnd/>
          </a:ln>
        </p:spPr>
        <p:txBody>
          <a:bodyPr/>
          <a:lstStyle/>
          <a:p>
            <a:pPr algn="l">
              <a:lnSpc>
                <a:spcPct val="100000"/>
              </a:lnSpc>
              <a:spcBef>
                <a:spcPct val="0"/>
              </a:spcBef>
            </a:pPr>
            <a:r>
              <a:rPr lang="en-US" sz="3200" b="1" dirty="0">
                <a:solidFill>
                  <a:schemeClr val="tx1"/>
                </a:solidFill>
              </a:rPr>
              <a:t>Enhanced Visual Web Development</a:t>
            </a:r>
          </a:p>
        </p:txBody>
      </p:sp>
      <p:sp>
        <p:nvSpPr>
          <p:cNvPr id="76803" name="Rectangle 3"/>
          <p:cNvSpPr>
            <a:spLocks noChangeArrowheads="1"/>
          </p:cNvSpPr>
          <p:nvPr/>
        </p:nvSpPr>
        <p:spPr bwMode="auto">
          <a:xfrm>
            <a:off x="381000" y="838200"/>
            <a:ext cx="4953000" cy="5334000"/>
          </a:xfrm>
          <a:prstGeom prst="rect">
            <a:avLst/>
          </a:prstGeom>
          <a:noFill/>
          <a:ln w="9525">
            <a:noFill/>
            <a:miter lim="800000"/>
            <a:headEnd/>
            <a:tailEnd/>
          </a:ln>
        </p:spPr>
        <p:txBody>
          <a:bodyPr/>
          <a:lstStyle/>
          <a:p>
            <a:pPr marL="227013" indent="-227013" algn="l">
              <a:lnSpc>
                <a:spcPct val="100000"/>
              </a:lnSpc>
              <a:spcBef>
                <a:spcPct val="20000"/>
              </a:spcBef>
              <a:buClr>
                <a:schemeClr val="accent1"/>
              </a:buClr>
              <a:buFontTx/>
              <a:buChar char="•"/>
            </a:pPr>
            <a:r>
              <a:rPr lang="en-US" b="0" dirty="0">
                <a:solidFill>
                  <a:schemeClr val="tx1"/>
                </a:solidFill>
              </a:rPr>
              <a:t>Visual Page Construction</a:t>
            </a:r>
          </a:p>
          <a:p>
            <a:pPr marL="569913" lvl="1" indent="-228600" algn="l">
              <a:lnSpc>
                <a:spcPct val="100000"/>
              </a:lnSpc>
              <a:spcBef>
                <a:spcPct val="20000"/>
              </a:spcBef>
              <a:buClr>
                <a:schemeClr val="accent1"/>
              </a:buClr>
              <a:buFontTx/>
              <a:buChar char="•"/>
            </a:pPr>
            <a:r>
              <a:rPr lang="en-US" sz="1600" b="0" dirty="0">
                <a:solidFill>
                  <a:schemeClr val="tx1"/>
                </a:solidFill>
              </a:rPr>
              <a:t>WYSIWYG Editing </a:t>
            </a:r>
          </a:p>
          <a:p>
            <a:pPr lvl="2" indent="-230188" algn="l">
              <a:lnSpc>
                <a:spcPct val="100000"/>
              </a:lnSpc>
              <a:spcBef>
                <a:spcPct val="20000"/>
              </a:spcBef>
              <a:buClr>
                <a:schemeClr val="accent1"/>
              </a:buClr>
              <a:buFontTx/>
              <a:buChar char="•"/>
            </a:pPr>
            <a:r>
              <a:rPr lang="en-US" sz="1600" b="0" dirty="0">
                <a:solidFill>
                  <a:schemeClr val="tx1"/>
                </a:solidFill>
              </a:rPr>
              <a:t>HTML, </a:t>
            </a:r>
            <a:r>
              <a:rPr lang="en-US" sz="1600" b="0" dirty="0" smtClean="0">
                <a:solidFill>
                  <a:schemeClr val="tx1"/>
                </a:solidFill>
              </a:rPr>
              <a:t>JSP, and </a:t>
            </a:r>
            <a:r>
              <a:rPr lang="en-US" sz="1600" b="0" dirty="0" err="1" smtClean="0">
                <a:solidFill>
                  <a:schemeClr val="tx1"/>
                </a:solidFill>
              </a:rPr>
              <a:t>JavaServer</a:t>
            </a:r>
            <a:r>
              <a:rPr lang="en-US" sz="1600" b="0" dirty="0" smtClean="0">
                <a:solidFill>
                  <a:schemeClr val="tx1"/>
                </a:solidFill>
              </a:rPr>
              <a:t> Faces</a:t>
            </a:r>
          </a:p>
          <a:p>
            <a:pPr lvl="2" indent="-230188" algn="l">
              <a:lnSpc>
                <a:spcPct val="100000"/>
              </a:lnSpc>
              <a:spcBef>
                <a:spcPct val="20000"/>
              </a:spcBef>
              <a:buClr>
                <a:schemeClr val="accent1"/>
              </a:buClr>
              <a:buFontTx/>
              <a:buChar char="•"/>
            </a:pPr>
            <a:r>
              <a:rPr lang="en-US" sz="1600" b="0" dirty="0" smtClean="0">
                <a:solidFill>
                  <a:schemeClr val="tx1"/>
                </a:solidFill>
              </a:rPr>
              <a:t>Design-time rendering of bundles/</a:t>
            </a:r>
            <a:r>
              <a:rPr lang="en-US" sz="1600" b="0" dirty="0" err="1" smtClean="0">
                <a:solidFill>
                  <a:schemeClr val="tx1"/>
                </a:solidFill>
              </a:rPr>
              <a:t>css</a:t>
            </a:r>
            <a:endParaRPr lang="en-US" sz="1600" b="0" dirty="0" smtClean="0">
              <a:solidFill>
                <a:schemeClr val="tx1"/>
              </a:solidFill>
            </a:endParaRPr>
          </a:p>
          <a:p>
            <a:pPr lvl="2" indent="-230188" algn="l">
              <a:lnSpc>
                <a:spcPct val="100000"/>
              </a:lnSpc>
              <a:spcBef>
                <a:spcPct val="20000"/>
              </a:spcBef>
              <a:buClr>
                <a:schemeClr val="accent1"/>
              </a:buClr>
              <a:buFontTx/>
              <a:buChar char="•"/>
            </a:pPr>
            <a:r>
              <a:rPr lang="en-US" sz="1600" b="0" dirty="0" smtClean="0">
                <a:solidFill>
                  <a:schemeClr val="tx1"/>
                </a:solidFill>
              </a:rPr>
              <a:t>Drag and Drop Tag Editors </a:t>
            </a:r>
            <a:endParaRPr lang="en-US" sz="1600" b="0" dirty="0">
              <a:solidFill>
                <a:schemeClr val="tx1"/>
              </a:solidFill>
            </a:endParaRPr>
          </a:p>
          <a:p>
            <a:pPr marL="569913" lvl="1" indent="-228600" algn="l">
              <a:lnSpc>
                <a:spcPct val="100000"/>
              </a:lnSpc>
              <a:spcBef>
                <a:spcPct val="20000"/>
              </a:spcBef>
              <a:buClr>
                <a:schemeClr val="accent1"/>
              </a:buClr>
              <a:buFontTx/>
              <a:buChar char="•"/>
            </a:pPr>
            <a:r>
              <a:rPr lang="en-US" sz="1600" b="0" dirty="0" smtClean="0">
                <a:solidFill>
                  <a:schemeClr val="tx1"/>
                </a:solidFill>
              </a:rPr>
              <a:t>Tag </a:t>
            </a:r>
            <a:r>
              <a:rPr lang="en-US" sz="1600" b="0" dirty="0">
                <a:solidFill>
                  <a:schemeClr val="tx1"/>
                </a:solidFill>
              </a:rPr>
              <a:t>and Data palettes</a:t>
            </a:r>
          </a:p>
          <a:p>
            <a:pPr marL="569913" lvl="1" indent="-228600" algn="l">
              <a:lnSpc>
                <a:spcPct val="100000"/>
              </a:lnSpc>
              <a:spcBef>
                <a:spcPct val="20000"/>
              </a:spcBef>
              <a:buClr>
                <a:schemeClr val="accent1"/>
              </a:buClr>
              <a:buFontTx/>
              <a:buChar char="•"/>
            </a:pPr>
            <a:r>
              <a:rPr lang="en-US" sz="1600" b="0" dirty="0">
                <a:solidFill>
                  <a:schemeClr val="tx1"/>
                </a:solidFill>
              </a:rPr>
              <a:t>Smart </a:t>
            </a:r>
            <a:r>
              <a:rPr lang="en-US" sz="1600" b="0" dirty="0" smtClean="0">
                <a:solidFill>
                  <a:schemeClr val="tx1"/>
                </a:solidFill>
              </a:rPr>
              <a:t>Editors</a:t>
            </a:r>
            <a:endParaRPr lang="en-US" sz="1600" b="0" dirty="0">
              <a:solidFill>
                <a:schemeClr val="tx1"/>
              </a:solidFill>
            </a:endParaRPr>
          </a:p>
          <a:p>
            <a:pPr marL="227013" indent="-227013" algn="l">
              <a:lnSpc>
                <a:spcPct val="100000"/>
              </a:lnSpc>
              <a:spcBef>
                <a:spcPct val="20000"/>
              </a:spcBef>
              <a:buClr>
                <a:schemeClr val="accent1"/>
              </a:buClr>
              <a:buFontTx/>
              <a:buChar char="•"/>
            </a:pPr>
            <a:r>
              <a:rPr lang="en-US" b="0" dirty="0">
                <a:solidFill>
                  <a:schemeClr val="tx1"/>
                </a:solidFill>
              </a:rPr>
              <a:t>Design views for common descriptors</a:t>
            </a:r>
          </a:p>
          <a:p>
            <a:pPr marL="569913" lvl="1" indent="-228600" algn="l">
              <a:lnSpc>
                <a:spcPct val="100000"/>
              </a:lnSpc>
              <a:spcBef>
                <a:spcPct val="20000"/>
              </a:spcBef>
              <a:buClr>
                <a:schemeClr val="accent1"/>
              </a:buClr>
              <a:buFontTx/>
              <a:buChar char="•"/>
            </a:pPr>
            <a:r>
              <a:rPr lang="en-US" sz="1600" b="0" dirty="0">
                <a:solidFill>
                  <a:schemeClr val="tx1"/>
                </a:solidFill>
              </a:rPr>
              <a:t>Web Applications</a:t>
            </a:r>
          </a:p>
          <a:p>
            <a:pPr lvl="2" indent="-230188" algn="l">
              <a:lnSpc>
                <a:spcPct val="100000"/>
              </a:lnSpc>
              <a:spcBef>
                <a:spcPct val="20000"/>
              </a:spcBef>
              <a:buClr>
                <a:schemeClr val="accent1"/>
              </a:buClr>
              <a:buFontTx/>
              <a:buChar char="•"/>
            </a:pPr>
            <a:r>
              <a:rPr lang="en-US" sz="1600" b="0" dirty="0">
                <a:solidFill>
                  <a:schemeClr val="tx1"/>
                </a:solidFill>
              </a:rPr>
              <a:t>web.xml</a:t>
            </a:r>
          </a:p>
          <a:p>
            <a:pPr lvl="2" indent="-230188" algn="l">
              <a:lnSpc>
                <a:spcPct val="100000"/>
              </a:lnSpc>
              <a:spcBef>
                <a:spcPct val="20000"/>
              </a:spcBef>
              <a:buClr>
                <a:schemeClr val="accent1"/>
              </a:buClr>
              <a:buFontTx/>
              <a:buChar char="•"/>
            </a:pPr>
            <a:r>
              <a:rPr lang="en-US" sz="1600" b="0" dirty="0">
                <a:solidFill>
                  <a:schemeClr val="tx1"/>
                </a:solidFill>
              </a:rPr>
              <a:t>faces-config.xml</a:t>
            </a:r>
          </a:p>
          <a:p>
            <a:pPr marL="569913" lvl="1" indent="-228600" algn="l">
              <a:lnSpc>
                <a:spcPct val="100000"/>
              </a:lnSpc>
              <a:spcBef>
                <a:spcPct val="20000"/>
              </a:spcBef>
              <a:buClr>
                <a:schemeClr val="accent1"/>
              </a:buClr>
              <a:buFontTx/>
              <a:buChar char="•"/>
            </a:pPr>
            <a:r>
              <a:rPr lang="en-US" sz="1600" b="0" dirty="0" err="1" smtClean="0">
                <a:solidFill>
                  <a:schemeClr val="tx1"/>
                </a:solidFill>
              </a:rPr>
              <a:t>JavaServer</a:t>
            </a:r>
            <a:r>
              <a:rPr lang="en-US" sz="1600" b="0" dirty="0" smtClean="0">
                <a:solidFill>
                  <a:schemeClr val="tx1"/>
                </a:solidFill>
              </a:rPr>
              <a:t> Faces </a:t>
            </a:r>
            <a:r>
              <a:rPr lang="en-US" sz="1600" b="0" dirty="0">
                <a:solidFill>
                  <a:schemeClr val="tx1"/>
                </a:solidFill>
              </a:rPr>
              <a:t>page flow development </a:t>
            </a:r>
          </a:p>
          <a:p>
            <a:pPr marL="569913" lvl="1" indent="-228600" algn="l">
              <a:lnSpc>
                <a:spcPct val="100000"/>
              </a:lnSpc>
              <a:spcBef>
                <a:spcPct val="20000"/>
              </a:spcBef>
              <a:buClr>
                <a:schemeClr val="accent1"/>
              </a:buClr>
              <a:buFontTx/>
              <a:buChar char="•"/>
            </a:pPr>
            <a:r>
              <a:rPr lang="en-US" sz="1600" b="0" dirty="0">
                <a:solidFill>
                  <a:schemeClr val="tx1"/>
                </a:solidFill>
              </a:rPr>
              <a:t>Tag Development</a:t>
            </a:r>
          </a:p>
          <a:p>
            <a:pPr marL="569913" lvl="1" indent="-228600" algn="l">
              <a:lnSpc>
                <a:spcPct val="100000"/>
              </a:lnSpc>
              <a:spcBef>
                <a:spcPct val="20000"/>
              </a:spcBef>
              <a:buClr>
                <a:schemeClr val="accent1"/>
              </a:buClr>
              <a:buFontTx/>
              <a:buChar char="•"/>
            </a:pPr>
            <a:endParaRPr lang="en-US" sz="1600" dirty="0">
              <a:solidFill>
                <a:schemeClr val="tx1"/>
              </a:solidFill>
            </a:endParaRPr>
          </a:p>
        </p:txBody>
      </p:sp>
      <p:grpSp>
        <p:nvGrpSpPr>
          <p:cNvPr id="2" name="Group 4"/>
          <p:cNvGrpSpPr>
            <a:grpSpLocks/>
          </p:cNvGrpSpPr>
          <p:nvPr/>
        </p:nvGrpSpPr>
        <p:grpSpPr bwMode="auto">
          <a:xfrm>
            <a:off x="4857750" y="1047750"/>
            <a:ext cx="3352800" cy="3962400"/>
            <a:chOff x="1776" y="576"/>
            <a:chExt cx="3168" cy="3264"/>
          </a:xfrm>
        </p:grpSpPr>
        <p:pic>
          <p:nvPicPr>
            <p:cNvPr id="76805" name="Picture 5"/>
            <p:cNvPicPr>
              <a:picLocks noChangeAspect="1" noChangeArrowheads="1"/>
            </p:cNvPicPr>
            <p:nvPr/>
          </p:nvPicPr>
          <p:blipFill>
            <a:blip r:embed="rId2" cstate="print"/>
            <a:srcRect/>
            <a:stretch>
              <a:fillRect/>
            </a:stretch>
          </p:blipFill>
          <p:spPr bwMode="auto">
            <a:xfrm>
              <a:off x="1776" y="576"/>
              <a:ext cx="2553" cy="3264"/>
            </a:xfrm>
            <a:prstGeom prst="rect">
              <a:avLst/>
            </a:prstGeom>
            <a:noFill/>
            <a:ln w="9525">
              <a:noFill/>
              <a:miter lim="800000"/>
              <a:headEnd/>
              <a:tailEnd/>
            </a:ln>
            <a:effectLst/>
          </p:spPr>
        </p:pic>
        <p:sp>
          <p:nvSpPr>
            <p:cNvPr id="76806" name="Oval 6"/>
            <p:cNvSpPr>
              <a:spLocks noChangeArrowheads="1"/>
            </p:cNvSpPr>
            <p:nvPr/>
          </p:nvSpPr>
          <p:spPr bwMode="auto">
            <a:xfrm>
              <a:off x="1872" y="2928"/>
              <a:ext cx="1872" cy="192"/>
            </a:xfrm>
            <a:prstGeom prst="ellipse">
              <a:avLst/>
            </a:prstGeom>
            <a:noFill/>
            <a:ln w="9525">
              <a:solidFill>
                <a:srgbClr val="FF0000"/>
              </a:solidFill>
              <a:round/>
              <a:headEnd/>
              <a:tailEnd/>
            </a:ln>
            <a:effectLst/>
          </p:spPr>
          <p:txBody>
            <a:bodyPr wrap="none" anchor="ctr"/>
            <a:lstStyle/>
            <a:p>
              <a:endParaRPr lang="en-US"/>
            </a:p>
          </p:txBody>
        </p:sp>
        <p:pic>
          <p:nvPicPr>
            <p:cNvPr id="76807" name="Picture 7"/>
            <p:cNvPicPr>
              <a:picLocks noChangeAspect="1" noChangeArrowheads="1"/>
            </p:cNvPicPr>
            <p:nvPr/>
          </p:nvPicPr>
          <p:blipFill>
            <a:blip r:embed="rId3" cstate="print"/>
            <a:srcRect/>
            <a:stretch>
              <a:fillRect/>
            </a:stretch>
          </p:blipFill>
          <p:spPr bwMode="auto">
            <a:xfrm>
              <a:off x="3590" y="720"/>
              <a:ext cx="1354" cy="1776"/>
            </a:xfrm>
            <a:prstGeom prst="rect">
              <a:avLst/>
            </a:prstGeom>
            <a:noFill/>
            <a:ln w="9525">
              <a:solidFill>
                <a:schemeClr val="accent2"/>
              </a:solidFill>
              <a:miter lim="800000"/>
              <a:headEnd/>
              <a:tailEnd/>
            </a:ln>
            <a:effectLst/>
          </p:spPr>
        </p:pic>
        <p:sp>
          <p:nvSpPr>
            <p:cNvPr id="76808" name="Line 8"/>
            <p:cNvSpPr>
              <a:spLocks noChangeShapeType="1"/>
            </p:cNvSpPr>
            <p:nvPr/>
          </p:nvSpPr>
          <p:spPr bwMode="auto">
            <a:xfrm flipV="1">
              <a:off x="2880" y="1296"/>
              <a:ext cx="768" cy="0"/>
            </a:xfrm>
            <a:prstGeom prst="line">
              <a:avLst/>
            </a:prstGeom>
            <a:noFill/>
            <a:ln w="9525">
              <a:solidFill>
                <a:srgbClr val="FF0000"/>
              </a:solidFill>
              <a:round/>
              <a:headEnd/>
              <a:tailEnd type="triangle" w="med" len="med"/>
            </a:ln>
            <a:effectLst/>
          </p:spPr>
          <p:txBody>
            <a:bodyPr/>
            <a:lstStyle/>
            <a:p>
              <a:endParaRPr lang="en-US"/>
            </a:p>
          </p:txBody>
        </p:sp>
        <p:sp>
          <p:nvSpPr>
            <p:cNvPr id="76809" name="Line 9"/>
            <p:cNvSpPr>
              <a:spLocks noChangeShapeType="1"/>
            </p:cNvSpPr>
            <p:nvPr/>
          </p:nvSpPr>
          <p:spPr bwMode="auto">
            <a:xfrm>
              <a:off x="2880" y="1296"/>
              <a:ext cx="0" cy="1584"/>
            </a:xfrm>
            <a:prstGeom prst="line">
              <a:avLst/>
            </a:prstGeom>
            <a:noFill/>
            <a:ln w="9525">
              <a:solidFill>
                <a:srgbClr val="FF0000"/>
              </a:solidFill>
              <a:round/>
              <a:headEnd/>
              <a:tailEnd type="triangle" w="med" len="med"/>
            </a:ln>
            <a:effectLst/>
          </p:spPr>
          <p:txBody>
            <a:bodyPr/>
            <a:lstStyle/>
            <a:p>
              <a:endParaRPr lang="en-US"/>
            </a:p>
          </p:txBody>
        </p:sp>
      </p:gr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735013" y="149225"/>
            <a:ext cx="7581900" cy="941388"/>
          </a:xfrm>
        </p:spPr>
        <p:txBody>
          <a:bodyPr/>
          <a:lstStyle/>
          <a:p>
            <a:r>
              <a:rPr lang="en-US" sz="2800" smtClean="0"/>
              <a:t>Tag and Data Palette</a:t>
            </a:r>
          </a:p>
        </p:txBody>
      </p:sp>
      <p:sp>
        <p:nvSpPr>
          <p:cNvPr id="59395" name="Rectangle 3"/>
          <p:cNvSpPr>
            <a:spLocks noGrp="1" noChangeArrowheads="1"/>
          </p:cNvSpPr>
          <p:nvPr>
            <p:ph type="body" idx="4294967295"/>
          </p:nvPr>
        </p:nvSpPr>
        <p:spPr>
          <a:xfrm>
            <a:off x="304800" y="911225"/>
            <a:ext cx="5038725" cy="5211763"/>
          </a:xfrm>
        </p:spPr>
        <p:txBody>
          <a:bodyPr/>
          <a:lstStyle/>
          <a:p>
            <a:r>
              <a:rPr lang="en-US" sz="2000" smtClean="0"/>
              <a:t>Enhances WTP Palette for improved Drag and Drop</a:t>
            </a:r>
          </a:p>
          <a:p>
            <a:pPr marL="742950" lvl="1" indent="-285750"/>
            <a:r>
              <a:rPr lang="en-US" sz="1800" smtClean="0"/>
              <a:t>Supports all taglibs in project</a:t>
            </a:r>
          </a:p>
          <a:p>
            <a:pPr marL="1143000" lvl="2" indent="-228600"/>
            <a:r>
              <a:rPr lang="en-US" sz="1800" smtClean="0"/>
              <a:t>HTML, JSP, JSTL, JSF, Custom Tags</a:t>
            </a:r>
          </a:p>
          <a:p>
            <a:pPr marL="742950" lvl="1" indent="-285750"/>
            <a:r>
              <a:rPr lang="en-US" sz="1800" smtClean="0"/>
              <a:t>New tag drop wizards for easy tag configuration</a:t>
            </a:r>
          </a:p>
          <a:p>
            <a:r>
              <a:rPr lang="en-US" sz="2000" smtClean="0"/>
              <a:t>Data Palette displays Variables available to current page </a:t>
            </a:r>
          </a:p>
          <a:p>
            <a:pPr marL="742950" lvl="1" indent="-285750"/>
            <a:r>
              <a:rPr lang="en-US" sz="1800" smtClean="0"/>
              <a:t>JSF Managed Beans</a:t>
            </a:r>
          </a:p>
          <a:p>
            <a:pPr marL="742950" lvl="1" indent="-285750"/>
            <a:r>
              <a:rPr lang="en-US" sz="1800" smtClean="0"/>
              <a:t>Page, Session, Application Scoped Variables</a:t>
            </a:r>
          </a:p>
          <a:p>
            <a:r>
              <a:rPr lang="en-US" sz="2000" smtClean="0"/>
              <a:t>Drag and Drop support for Variables</a:t>
            </a:r>
          </a:p>
          <a:p>
            <a:endParaRPr lang="en-US" sz="2000" b="1" smtClean="0"/>
          </a:p>
        </p:txBody>
      </p:sp>
      <p:pic>
        <p:nvPicPr>
          <p:cNvPr id="59396" name="Picture 8"/>
          <p:cNvPicPr>
            <a:picLocks noChangeAspect="1" noChangeArrowheads="1"/>
          </p:cNvPicPr>
          <p:nvPr/>
        </p:nvPicPr>
        <p:blipFill>
          <a:blip r:embed="rId2" cstate="print"/>
          <a:srcRect/>
          <a:stretch>
            <a:fillRect/>
          </a:stretch>
        </p:blipFill>
        <p:spPr bwMode="auto">
          <a:xfrm>
            <a:off x="5459413" y="384175"/>
            <a:ext cx="3143250" cy="54959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ChangeArrowheads="1"/>
          </p:cNvSpPr>
          <p:nvPr/>
        </p:nvSpPr>
        <p:spPr bwMode="auto">
          <a:xfrm>
            <a:off x="685800" y="85725"/>
            <a:ext cx="8229600" cy="762000"/>
          </a:xfrm>
          <a:prstGeom prst="rect">
            <a:avLst/>
          </a:prstGeom>
          <a:noFill/>
          <a:ln w="9525">
            <a:noFill/>
            <a:miter lim="800000"/>
            <a:headEnd/>
            <a:tailEnd/>
          </a:ln>
        </p:spPr>
        <p:txBody>
          <a:bodyPr/>
          <a:lstStyle/>
          <a:p>
            <a:pPr algn="l" eaLnBrk="1" hangingPunct="1">
              <a:lnSpc>
                <a:spcPct val="100000"/>
              </a:lnSpc>
              <a:spcBef>
                <a:spcPct val="0"/>
              </a:spcBef>
            </a:pPr>
            <a:r>
              <a:rPr lang="en-US" sz="3200" b="1" dirty="0">
                <a:solidFill>
                  <a:schemeClr val="tx1"/>
                </a:solidFill>
              </a:rPr>
              <a:t>Java Persistence &amp; ORM Tools</a:t>
            </a:r>
          </a:p>
        </p:txBody>
      </p:sp>
      <p:sp>
        <p:nvSpPr>
          <p:cNvPr id="167939" name="Rectangle 3"/>
          <p:cNvSpPr>
            <a:spLocks noChangeArrowheads="1"/>
          </p:cNvSpPr>
          <p:nvPr/>
        </p:nvSpPr>
        <p:spPr bwMode="auto">
          <a:xfrm>
            <a:off x="285750" y="876300"/>
            <a:ext cx="4011613" cy="5257800"/>
          </a:xfrm>
          <a:prstGeom prst="rect">
            <a:avLst/>
          </a:prstGeom>
          <a:noFill/>
          <a:ln w="9525">
            <a:noFill/>
            <a:miter lim="800000"/>
            <a:headEnd/>
            <a:tailEnd/>
          </a:ln>
        </p:spPr>
        <p:txBody>
          <a:bodyPr/>
          <a:lstStyle/>
          <a:p>
            <a:pPr marL="228600" indent="-228600" algn="l" eaLnBrk="1" hangingPunct="1">
              <a:lnSpc>
                <a:spcPct val="100000"/>
              </a:lnSpc>
              <a:spcBef>
                <a:spcPct val="20000"/>
              </a:spcBef>
              <a:buClr>
                <a:schemeClr val="accent1"/>
              </a:buClr>
              <a:buFont typeface="Times" pitchFamily="18" charset="0"/>
              <a:buChar char="•"/>
              <a:tabLst>
                <a:tab pos="1257300" algn="l"/>
              </a:tabLst>
            </a:pPr>
            <a:r>
              <a:rPr lang="en-US" b="0" dirty="0">
                <a:solidFill>
                  <a:schemeClr val="tx1"/>
                </a:solidFill>
              </a:rPr>
              <a:t>ORM Creation and Management Tools</a:t>
            </a:r>
          </a:p>
          <a:p>
            <a:pPr marL="228600" indent="-228600" algn="l" eaLnBrk="1" hangingPunct="1">
              <a:lnSpc>
                <a:spcPct val="100000"/>
              </a:lnSpc>
              <a:spcBef>
                <a:spcPct val="20000"/>
              </a:spcBef>
              <a:buClr>
                <a:schemeClr val="accent1"/>
              </a:buClr>
              <a:buFont typeface="Times" pitchFamily="18" charset="0"/>
              <a:buChar char="•"/>
              <a:tabLst>
                <a:tab pos="1257300" algn="l"/>
              </a:tabLst>
            </a:pPr>
            <a:r>
              <a:rPr lang="en-US" b="0" dirty="0">
                <a:solidFill>
                  <a:schemeClr val="tx1"/>
                </a:solidFill>
              </a:rPr>
              <a:t>Entity Generation</a:t>
            </a:r>
          </a:p>
          <a:p>
            <a:pPr marL="396875" lvl="1" indent="-53975" algn="l" eaLnBrk="1" hangingPunct="1">
              <a:lnSpc>
                <a:spcPct val="100000"/>
              </a:lnSpc>
              <a:spcBef>
                <a:spcPct val="20000"/>
              </a:spcBef>
              <a:buClr>
                <a:schemeClr val="accent1"/>
              </a:buClr>
              <a:buFont typeface="Times" pitchFamily="18" charset="0"/>
              <a:buChar char="•"/>
              <a:tabLst>
                <a:tab pos="1257300" algn="l"/>
              </a:tabLst>
            </a:pPr>
            <a:r>
              <a:rPr lang="en-US" b="0" dirty="0">
                <a:solidFill>
                  <a:schemeClr val="tx1"/>
                </a:solidFill>
              </a:rPr>
              <a:t> Start from schema</a:t>
            </a:r>
          </a:p>
          <a:p>
            <a:pPr marL="396875" lvl="1" indent="-53975" algn="l" eaLnBrk="1" hangingPunct="1">
              <a:lnSpc>
                <a:spcPct val="100000"/>
              </a:lnSpc>
              <a:spcBef>
                <a:spcPct val="20000"/>
              </a:spcBef>
              <a:buClr>
                <a:schemeClr val="accent1"/>
              </a:buClr>
              <a:buFont typeface="Times" pitchFamily="18" charset="0"/>
              <a:buChar char="•"/>
              <a:tabLst>
                <a:tab pos="1257300" algn="l"/>
              </a:tabLst>
            </a:pPr>
            <a:r>
              <a:rPr lang="en-US" b="0" dirty="0">
                <a:solidFill>
                  <a:schemeClr val="tx1"/>
                </a:solidFill>
              </a:rPr>
              <a:t> Start from Java</a:t>
            </a:r>
          </a:p>
          <a:p>
            <a:pPr marL="396875" lvl="1" indent="-53975" algn="l" eaLnBrk="1" hangingPunct="1">
              <a:lnSpc>
                <a:spcPct val="100000"/>
              </a:lnSpc>
              <a:spcBef>
                <a:spcPct val="20000"/>
              </a:spcBef>
              <a:buClr>
                <a:schemeClr val="accent1"/>
              </a:buClr>
              <a:buFont typeface="Times" pitchFamily="18" charset="0"/>
              <a:buChar char="•"/>
              <a:tabLst>
                <a:tab pos="1257300" algn="l"/>
              </a:tabLst>
            </a:pPr>
            <a:r>
              <a:rPr lang="en-US" b="0" dirty="0">
                <a:solidFill>
                  <a:schemeClr val="tx1"/>
                </a:solidFill>
              </a:rPr>
              <a:t> Meet in the middle</a:t>
            </a:r>
          </a:p>
          <a:p>
            <a:pPr marL="228600" indent="-228600" algn="l" eaLnBrk="1" hangingPunct="1">
              <a:lnSpc>
                <a:spcPct val="100000"/>
              </a:lnSpc>
              <a:spcBef>
                <a:spcPct val="20000"/>
              </a:spcBef>
              <a:buClr>
                <a:schemeClr val="accent1"/>
              </a:buClr>
              <a:buFont typeface="Times" pitchFamily="18" charset="0"/>
              <a:buChar char="•"/>
              <a:tabLst>
                <a:tab pos="1257300" algn="l"/>
              </a:tabLst>
            </a:pPr>
            <a:r>
              <a:rPr lang="en-US" b="0" dirty="0">
                <a:solidFill>
                  <a:schemeClr val="tx1"/>
                </a:solidFill>
              </a:rPr>
              <a:t>DDL Generation</a:t>
            </a:r>
          </a:p>
          <a:p>
            <a:pPr marL="228600" indent="-228600" algn="l" eaLnBrk="1" hangingPunct="1">
              <a:lnSpc>
                <a:spcPct val="100000"/>
              </a:lnSpc>
              <a:spcBef>
                <a:spcPct val="20000"/>
              </a:spcBef>
              <a:buClr>
                <a:schemeClr val="accent1"/>
              </a:buClr>
              <a:buFont typeface="Times" pitchFamily="18" charset="0"/>
              <a:buChar char="•"/>
              <a:tabLst>
                <a:tab pos="1257300" algn="l"/>
              </a:tabLst>
            </a:pPr>
            <a:r>
              <a:rPr lang="en-US" b="0" dirty="0">
                <a:solidFill>
                  <a:schemeClr val="tx1"/>
                </a:solidFill>
              </a:rPr>
              <a:t>Entity Graphical Editor + JPA Details View</a:t>
            </a:r>
          </a:p>
          <a:p>
            <a:pPr marL="228600" indent="-228600" algn="l" eaLnBrk="1" hangingPunct="1">
              <a:lnSpc>
                <a:spcPct val="100000"/>
              </a:lnSpc>
              <a:spcBef>
                <a:spcPct val="20000"/>
              </a:spcBef>
              <a:buClr>
                <a:schemeClr val="accent1"/>
              </a:buClr>
              <a:buFont typeface="Times" pitchFamily="18" charset="0"/>
              <a:buChar char="•"/>
              <a:tabLst>
                <a:tab pos="1257300" algn="l"/>
              </a:tabLst>
            </a:pPr>
            <a:r>
              <a:rPr lang="en-US" b="0" dirty="0">
                <a:solidFill>
                  <a:schemeClr val="tx1"/>
                </a:solidFill>
              </a:rPr>
              <a:t>Annotation validation and completion</a:t>
            </a:r>
          </a:p>
          <a:p>
            <a:pPr marL="228600" indent="-228600" algn="l" eaLnBrk="1" hangingPunct="1">
              <a:lnSpc>
                <a:spcPct val="100000"/>
              </a:lnSpc>
              <a:spcBef>
                <a:spcPct val="20000"/>
              </a:spcBef>
              <a:buClr>
                <a:schemeClr val="accent1"/>
              </a:buClr>
              <a:buFont typeface="Times" pitchFamily="18" charset="0"/>
              <a:buChar char="•"/>
              <a:tabLst>
                <a:tab pos="1257300" algn="l"/>
              </a:tabLst>
            </a:pPr>
            <a:r>
              <a:rPr lang="en-US" b="0" dirty="0">
                <a:solidFill>
                  <a:schemeClr val="tx1"/>
                </a:solidFill>
              </a:rPr>
              <a:t>Supports EclipseLink, TopLink, and Generic JPA Providers</a:t>
            </a:r>
          </a:p>
          <a:p>
            <a:pPr marL="228600" indent="-228600" eaLnBrk="1" hangingPunct="1">
              <a:lnSpc>
                <a:spcPct val="90000"/>
              </a:lnSpc>
              <a:buClr>
                <a:schemeClr val="accent1"/>
              </a:buClr>
              <a:tabLst>
                <a:tab pos="1257300" algn="l"/>
              </a:tabLst>
            </a:pPr>
            <a:endParaRPr lang="en-US" sz="1600" dirty="0">
              <a:solidFill>
                <a:schemeClr val="tx1"/>
              </a:solidFill>
            </a:endParaRPr>
          </a:p>
          <a:p>
            <a:pPr marL="228600" indent="-228600" algn="l" eaLnBrk="1" hangingPunct="1">
              <a:lnSpc>
                <a:spcPct val="100000"/>
              </a:lnSpc>
              <a:spcBef>
                <a:spcPct val="20000"/>
              </a:spcBef>
              <a:buClr>
                <a:schemeClr val="tx2"/>
              </a:buClr>
              <a:buFont typeface="Times" pitchFamily="18" charset="0"/>
              <a:buChar char="•"/>
              <a:tabLst>
                <a:tab pos="1257300" algn="l"/>
              </a:tabLst>
            </a:pPr>
            <a:endParaRPr lang="en-US" dirty="0">
              <a:solidFill>
                <a:schemeClr val="tx1"/>
              </a:solidFill>
            </a:endParaRPr>
          </a:p>
        </p:txBody>
      </p:sp>
      <p:pic>
        <p:nvPicPr>
          <p:cNvPr id="167940" name="Picture 12"/>
          <p:cNvPicPr>
            <a:picLocks noChangeAspect="1" noChangeArrowheads="1"/>
          </p:cNvPicPr>
          <p:nvPr/>
        </p:nvPicPr>
        <p:blipFill>
          <a:blip r:embed="rId2" cstate="print"/>
          <a:srcRect/>
          <a:stretch>
            <a:fillRect/>
          </a:stretch>
        </p:blipFill>
        <p:spPr bwMode="auto">
          <a:xfrm>
            <a:off x="4886325" y="3019425"/>
            <a:ext cx="3505200" cy="2716213"/>
          </a:xfrm>
          <a:prstGeom prst="rect">
            <a:avLst/>
          </a:prstGeom>
          <a:noFill/>
          <a:ln w="9525">
            <a:noFill/>
            <a:miter lim="800000"/>
            <a:headEnd/>
            <a:tailEnd/>
          </a:ln>
        </p:spPr>
      </p:pic>
      <p:pic>
        <p:nvPicPr>
          <p:cNvPr id="167941" name="Picture 9"/>
          <p:cNvPicPr>
            <a:picLocks noChangeAspect="1" noChangeArrowheads="1"/>
          </p:cNvPicPr>
          <p:nvPr/>
        </p:nvPicPr>
        <p:blipFill>
          <a:blip r:embed="rId3" cstate="print"/>
          <a:srcRect/>
          <a:stretch>
            <a:fillRect/>
          </a:stretch>
        </p:blipFill>
        <p:spPr bwMode="auto">
          <a:xfrm>
            <a:off x="4665663" y="1201738"/>
            <a:ext cx="1733550" cy="2476500"/>
          </a:xfrm>
          <a:prstGeom prst="rect">
            <a:avLst/>
          </a:prstGeom>
          <a:noFill/>
          <a:ln w="9525">
            <a:noFill/>
            <a:miter lim="800000"/>
            <a:headEnd/>
            <a:tailEnd/>
          </a:ln>
        </p:spPr>
      </p:pic>
      <p:pic>
        <p:nvPicPr>
          <p:cNvPr id="167942" name="Picture 13"/>
          <p:cNvPicPr>
            <a:picLocks noChangeAspect="1" noChangeArrowheads="1"/>
          </p:cNvPicPr>
          <p:nvPr/>
        </p:nvPicPr>
        <p:blipFill>
          <a:blip r:embed="rId4" cstate="print"/>
          <a:srcRect/>
          <a:stretch>
            <a:fillRect/>
          </a:stretch>
        </p:blipFill>
        <p:spPr bwMode="auto">
          <a:xfrm>
            <a:off x="6550025" y="723900"/>
            <a:ext cx="1522413" cy="20447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746125" y="171450"/>
            <a:ext cx="7581900" cy="857250"/>
          </a:xfrm>
        </p:spPr>
        <p:txBody>
          <a:bodyPr/>
          <a:lstStyle/>
          <a:p>
            <a:r>
              <a:rPr lang="en-US" sz="3200" dirty="0" smtClean="0"/>
              <a:t>Oracle Database Tools </a:t>
            </a:r>
          </a:p>
        </p:txBody>
      </p:sp>
      <p:sp>
        <p:nvSpPr>
          <p:cNvPr id="144387" name="Rectangle 3"/>
          <p:cNvSpPr>
            <a:spLocks noGrp="1" noChangeArrowheads="1"/>
          </p:cNvSpPr>
          <p:nvPr>
            <p:ph type="body" idx="1"/>
          </p:nvPr>
        </p:nvSpPr>
        <p:spPr>
          <a:xfrm>
            <a:off x="152400" y="1047750"/>
            <a:ext cx="3632200" cy="5238750"/>
          </a:xfrm>
        </p:spPr>
        <p:txBody>
          <a:bodyPr/>
          <a:lstStyle/>
          <a:p>
            <a:r>
              <a:rPr lang="en-US" sz="2000" dirty="0" smtClean="0"/>
              <a:t>Eclipse DTP Adapter</a:t>
            </a:r>
          </a:p>
          <a:p>
            <a:r>
              <a:rPr lang="en-US" sz="2000" dirty="0" smtClean="0"/>
              <a:t>Supports Oracle DB 10g &amp; 11g</a:t>
            </a:r>
          </a:p>
          <a:p>
            <a:r>
              <a:rPr lang="en-US" sz="2000" dirty="0" smtClean="0"/>
              <a:t>SQL Query Editor</a:t>
            </a:r>
          </a:p>
          <a:p>
            <a:r>
              <a:rPr lang="en-US" sz="2000" dirty="0" smtClean="0"/>
              <a:t>Schema Creation</a:t>
            </a:r>
          </a:p>
          <a:p>
            <a:r>
              <a:rPr lang="en-US" sz="2000" dirty="0" smtClean="0"/>
              <a:t>Data Manipulation</a:t>
            </a:r>
          </a:p>
          <a:p>
            <a:r>
              <a:rPr lang="en-US" sz="2000" dirty="0" smtClean="0"/>
              <a:t>Entity Diagrams</a:t>
            </a:r>
          </a:p>
          <a:p>
            <a:r>
              <a:rPr lang="en-US" sz="2000" dirty="0" smtClean="0"/>
              <a:t>Support for Stored Procedures, Synonyms, Views, Sequences</a:t>
            </a:r>
          </a:p>
        </p:txBody>
      </p:sp>
      <p:pic>
        <p:nvPicPr>
          <p:cNvPr id="144388" name="Picture 4"/>
          <p:cNvPicPr>
            <a:picLocks noChangeAspect="1" noChangeArrowheads="1"/>
          </p:cNvPicPr>
          <p:nvPr/>
        </p:nvPicPr>
        <p:blipFill>
          <a:blip r:embed="rId2" cstate="print"/>
          <a:srcRect/>
          <a:stretch>
            <a:fillRect/>
          </a:stretch>
        </p:blipFill>
        <p:spPr bwMode="auto">
          <a:xfrm>
            <a:off x="3810000" y="1190625"/>
            <a:ext cx="4854575" cy="4349750"/>
          </a:xfrm>
          <a:prstGeom prst="rect">
            <a:avLst/>
          </a:prstGeom>
          <a:noFill/>
          <a:ln w="9525" algn="ctr">
            <a:noFill/>
            <a:miter lim="800000"/>
            <a:headEnd/>
            <a:tailEnd/>
          </a:ln>
          <a:effectLst/>
        </p:spPr>
      </p:pic>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ChangeArrowheads="1"/>
          </p:cNvSpPr>
          <p:nvPr/>
        </p:nvSpPr>
        <p:spPr bwMode="auto">
          <a:xfrm>
            <a:off x="739775" y="0"/>
            <a:ext cx="8404225" cy="971550"/>
          </a:xfrm>
          <a:prstGeom prst="rect">
            <a:avLst/>
          </a:prstGeom>
          <a:noFill/>
          <a:ln w="9525">
            <a:noFill/>
            <a:miter lim="800000"/>
            <a:headEnd/>
            <a:tailEnd/>
          </a:ln>
        </p:spPr>
        <p:txBody>
          <a:bodyPr/>
          <a:lstStyle/>
          <a:p>
            <a:pPr algn="l" eaLnBrk="1" hangingPunct="1">
              <a:lnSpc>
                <a:spcPct val="100000"/>
              </a:lnSpc>
              <a:spcBef>
                <a:spcPct val="0"/>
              </a:spcBef>
            </a:pPr>
            <a:r>
              <a:rPr lang="en-US" sz="3200" b="1" dirty="0">
                <a:solidFill>
                  <a:schemeClr val="tx1"/>
                </a:solidFill>
              </a:rPr>
              <a:t>JAX-WS Web Services Tools</a:t>
            </a:r>
          </a:p>
        </p:txBody>
      </p:sp>
      <p:sp>
        <p:nvSpPr>
          <p:cNvPr id="122883" name="Rectangle 3"/>
          <p:cNvSpPr>
            <a:spLocks noChangeArrowheads="1"/>
          </p:cNvSpPr>
          <p:nvPr/>
        </p:nvSpPr>
        <p:spPr bwMode="auto">
          <a:xfrm>
            <a:off x="0" y="762000"/>
            <a:ext cx="4114800" cy="5829300"/>
          </a:xfrm>
          <a:prstGeom prst="rect">
            <a:avLst/>
          </a:prstGeom>
          <a:noFill/>
          <a:ln w="9525">
            <a:noFill/>
            <a:miter lim="800000"/>
            <a:headEnd/>
            <a:tailEnd/>
          </a:ln>
        </p:spPr>
        <p:txBody>
          <a:bodyPr/>
          <a:lstStyle/>
          <a:p>
            <a:pPr marL="227013" indent="-227013" algn="l" eaLnBrk="1" hangingPunct="1">
              <a:lnSpc>
                <a:spcPct val="70000"/>
              </a:lnSpc>
              <a:spcBef>
                <a:spcPct val="20000"/>
              </a:spcBef>
              <a:buClr>
                <a:schemeClr val="tx2"/>
              </a:buClr>
              <a:buFont typeface="Times" pitchFamily="18" charset="0"/>
              <a:buChar char="•"/>
            </a:pPr>
            <a:endParaRPr lang="en-US" dirty="0">
              <a:solidFill>
                <a:schemeClr val="tx1"/>
              </a:solidFill>
            </a:endParaRPr>
          </a:p>
          <a:p>
            <a:pPr marL="227013" indent="-227013" algn="l" eaLnBrk="1" hangingPunct="1">
              <a:lnSpc>
                <a:spcPct val="70000"/>
              </a:lnSpc>
              <a:spcBef>
                <a:spcPct val="20000"/>
              </a:spcBef>
              <a:buClr>
                <a:schemeClr val="accent1"/>
              </a:buClr>
              <a:buFont typeface="Times" pitchFamily="18" charset="0"/>
              <a:buChar char="•"/>
            </a:pPr>
            <a:r>
              <a:rPr lang="en-US" dirty="0">
                <a:solidFill>
                  <a:schemeClr val="tx1"/>
                </a:solidFill>
              </a:rPr>
              <a:t>Create JAX-WS based Web Service Projects</a:t>
            </a:r>
          </a:p>
          <a:p>
            <a:pPr marL="569913" lvl="1" indent="-228600" algn="l" eaLnBrk="1" hangingPunct="1">
              <a:lnSpc>
                <a:spcPct val="70000"/>
              </a:lnSpc>
              <a:spcBef>
                <a:spcPct val="20000"/>
              </a:spcBef>
              <a:buClr>
                <a:schemeClr val="accent1"/>
              </a:buClr>
              <a:buFontTx/>
              <a:buChar char="•"/>
            </a:pPr>
            <a:r>
              <a:rPr lang="en-US" sz="1600" dirty="0">
                <a:solidFill>
                  <a:schemeClr val="tx1"/>
                </a:solidFill>
              </a:rPr>
              <a:t>New Facets for Weblogic Web Service development</a:t>
            </a:r>
          </a:p>
          <a:p>
            <a:pPr marL="569913" lvl="1" indent="-228600" algn="l" eaLnBrk="1" hangingPunct="1">
              <a:lnSpc>
                <a:spcPct val="70000"/>
              </a:lnSpc>
              <a:spcBef>
                <a:spcPct val="20000"/>
              </a:spcBef>
              <a:buClr>
                <a:schemeClr val="accent1"/>
              </a:buClr>
              <a:buFontTx/>
              <a:buChar char="•"/>
            </a:pPr>
            <a:r>
              <a:rPr lang="en-US" sz="1600" dirty="0">
                <a:solidFill>
                  <a:schemeClr val="tx1"/>
                </a:solidFill>
              </a:rPr>
              <a:t>Use Weblogic Shared Libraries </a:t>
            </a:r>
          </a:p>
          <a:p>
            <a:pPr marL="569913" lvl="1" indent="-228600" algn="l" eaLnBrk="1" hangingPunct="1">
              <a:lnSpc>
                <a:spcPct val="70000"/>
              </a:lnSpc>
              <a:spcBef>
                <a:spcPct val="20000"/>
              </a:spcBef>
              <a:buClr>
                <a:schemeClr val="accent1"/>
              </a:buClr>
              <a:buFont typeface="Times" pitchFamily="18" charset="0"/>
              <a:buChar char="–"/>
            </a:pPr>
            <a:endParaRPr lang="en-US" sz="1600" dirty="0">
              <a:solidFill>
                <a:schemeClr val="tx1"/>
              </a:solidFill>
            </a:endParaRPr>
          </a:p>
          <a:p>
            <a:pPr marL="227013" indent="-227013" algn="l" eaLnBrk="1" hangingPunct="1">
              <a:lnSpc>
                <a:spcPct val="70000"/>
              </a:lnSpc>
              <a:spcBef>
                <a:spcPct val="20000"/>
              </a:spcBef>
              <a:buClr>
                <a:schemeClr val="accent1"/>
              </a:buClr>
              <a:buFont typeface="Times" pitchFamily="18" charset="0"/>
              <a:buChar char="•"/>
            </a:pPr>
            <a:r>
              <a:rPr lang="en-US" dirty="0">
                <a:solidFill>
                  <a:schemeClr val="tx1"/>
                </a:solidFill>
              </a:rPr>
              <a:t>Supports basic Web Service Development patterns</a:t>
            </a:r>
          </a:p>
          <a:p>
            <a:pPr marL="569913" lvl="1" indent="-228600" algn="l" eaLnBrk="1" hangingPunct="1">
              <a:lnSpc>
                <a:spcPct val="70000"/>
              </a:lnSpc>
              <a:spcBef>
                <a:spcPct val="20000"/>
              </a:spcBef>
              <a:buClr>
                <a:schemeClr val="accent1"/>
              </a:buClr>
              <a:buFontTx/>
              <a:buChar char="•"/>
            </a:pPr>
            <a:r>
              <a:rPr lang="en-US" sz="1600" dirty="0">
                <a:solidFill>
                  <a:schemeClr val="tx1"/>
                </a:solidFill>
              </a:rPr>
              <a:t>Start from Java</a:t>
            </a:r>
          </a:p>
          <a:p>
            <a:pPr marL="569913" lvl="1" indent="-228600" algn="l" eaLnBrk="1" hangingPunct="1">
              <a:lnSpc>
                <a:spcPct val="70000"/>
              </a:lnSpc>
              <a:spcBef>
                <a:spcPct val="20000"/>
              </a:spcBef>
              <a:buClr>
                <a:schemeClr val="accent1"/>
              </a:buClr>
              <a:buFontTx/>
              <a:buChar char="•"/>
            </a:pPr>
            <a:r>
              <a:rPr lang="en-US" sz="1600" dirty="0">
                <a:solidFill>
                  <a:schemeClr val="tx1"/>
                </a:solidFill>
              </a:rPr>
              <a:t>Start from WSDL</a:t>
            </a:r>
          </a:p>
          <a:p>
            <a:pPr marL="569913" lvl="1" indent="-228600" algn="l" eaLnBrk="1" hangingPunct="1">
              <a:lnSpc>
                <a:spcPct val="70000"/>
              </a:lnSpc>
              <a:spcBef>
                <a:spcPct val="20000"/>
              </a:spcBef>
              <a:buClr>
                <a:schemeClr val="accent1"/>
              </a:buClr>
              <a:buFontTx/>
              <a:buChar char="•"/>
            </a:pPr>
            <a:r>
              <a:rPr lang="en-US" sz="1600" dirty="0">
                <a:solidFill>
                  <a:schemeClr val="tx1"/>
                </a:solidFill>
              </a:rPr>
              <a:t>Generate Web Service Clients</a:t>
            </a:r>
          </a:p>
          <a:p>
            <a:pPr marL="569913" lvl="1" indent="-228600" algn="l" eaLnBrk="1" hangingPunct="1">
              <a:lnSpc>
                <a:spcPct val="70000"/>
              </a:lnSpc>
              <a:spcBef>
                <a:spcPct val="20000"/>
              </a:spcBef>
              <a:buClr>
                <a:schemeClr val="accent1"/>
              </a:buClr>
              <a:buFont typeface="Times" pitchFamily="18" charset="0"/>
              <a:buChar char="–"/>
            </a:pPr>
            <a:endParaRPr lang="en-US" sz="1600" dirty="0">
              <a:solidFill>
                <a:schemeClr val="tx1"/>
              </a:solidFill>
            </a:endParaRPr>
          </a:p>
          <a:p>
            <a:pPr marL="227013" indent="-227013" algn="l" eaLnBrk="1" hangingPunct="1">
              <a:lnSpc>
                <a:spcPct val="70000"/>
              </a:lnSpc>
              <a:spcBef>
                <a:spcPct val="20000"/>
              </a:spcBef>
              <a:buClr>
                <a:schemeClr val="accent1"/>
              </a:buClr>
              <a:buFont typeface="Times" pitchFamily="18" charset="0"/>
              <a:buChar char="•"/>
            </a:pPr>
            <a:r>
              <a:rPr lang="en-US" dirty="0">
                <a:solidFill>
                  <a:schemeClr val="tx1"/>
                </a:solidFill>
              </a:rPr>
              <a:t>Integrated Web Service Test Client</a:t>
            </a:r>
          </a:p>
          <a:p>
            <a:pPr marL="227013" indent="-227013" algn="l" eaLnBrk="1" hangingPunct="1">
              <a:lnSpc>
                <a:spcPct val="70000"/>
              </a:lnSpc>
              <a:spcBef>
                <a:spcPct val="20000"/>
              </a:spcBef>
              <a:buClr>
                <a:schemeClr val="accent1"/>
              </a:buClr>
              <a:buFont typeface="Times" pitchFamily="18" charset="0"/>
              <a:buChar char="•"/>
            </a:pPr>
            <a:endParaRPr lang="en-US" dirty="0">
              <a:solidFill>
                <a:schemeClr val="tx1"/>
              </a:solidFill>
            </a:endParaRPr>
          </a:p>
          <a:p>
            <a:pPr marL="227013" indent="-227013" algn="l" eaLnBrk="1" hangingPunct="1">
              <a:lnSpc>
                <a:spcPct val="70000"/>
              </a:lnSpc>
              <a:spcBef>
                <a:spcPct val="20000"/>
              </a:spcBef>
              <a:buClr>
                <a:schemeClr val="accent1"/>
              </a:buClr>
              <a:buFont typeface="Times" pitchFamily="18" charset="0"/>
              <a:buChar char="•"/>
            </a:pPr>
            <a:r>
              <a:rPr lang="en-US" dirty="0">
                <a:solidFill>
                  <a:schemeClr val="tx1"/>
                </a:solidFill>
              </a:rPr>
              <a:t>Editors for WSDL, Web Service Bindings, and Handlers</a:t>
            </a:r>
          </a:p>
          <a:p>
            <a:pPr marL="227013" indent="-227013" algn="l" eaLnBrk="1" hangingPunct="1">
              <a:lnSpc>
                <a:spcPct val="70000"/>
              </a:lnSpc>
              <a:spcBef>
                <a:spcPct val="20000"/>
              </a:spcBef>
              <a:buClr>
                <a:schemeClr val="accent1"/>
              </a:buClr>
              <a:buFont typeface="Times" pitchFamily="18" charset="0"/>
              <a:buChar char="•"/>
            </a:pPr>
            <a:endParaRPr lang="en-US" dirty="0">
              <a:solidFill>
                <a:schemeClr val="tx1"/>
              </a:solidFill>
            </a:endParaRPr>
          </a:p>
          <a:p>
            <a:pPr marL="227013" indent="-227013" algn="l" eaLnBrk="1" hangingPunct="1">
              <a:lnSpc>
                <a:spcPct val="70000"/>
              </a:lnSpc>
              <a:spcBef>
                <a:spcPct val="20000"/>
              </a:spcBef>
              <a:buClr>
                <a:schemeClr val="accent1"/>
              </a:buClr>
              <a:buFont typeface="Times" pitchFamily="18" charset="0"/>
              <a:buChar char="•"/>
            </a:pPr>
            <a:r>
              <a:rPr lang="en-US" dirty="0">
                <a:solidFill>
                  <a:schemeClr val="tx1"/>
                </a:solidFill>
              </a:rPr>
              <a:t>Spring Web Service Generation</a:t>
            </a:r>
          </a:p>
          <a:p>
            <a:pPr marL="227013" indent="-227013" algn="l" eaLnBrk="1" hangingPunct="1">
              <a:lnSpc>
                <a:spcPct val="70000"/>
              </a:lnSpc>
              <a:spcBef>
                <a:spcPct val="20000"/>
              </a:spcBef>
              <a:buClr>
                <a:schemeClr val="accent1"/>
              </a:buClr>
              <a:buFont typeface="Times" pitchFamily="18" charset="0"/>
              <a:buChar char="•"/>
            </a:pPr>
            <a:endParaRPr lang="en-US" dirty="0">
              <a:solidFill>
                <a:schemeClr val="tx1"/>
              </a:solidFill>
            </a:endParaRPr>
          </a:p>
          <a:p>
            <a:pPr marL="227013" indent="-227013" algn="l" eaLnBrk="1" hangingPunct="1">
              <a:lnSpc>
                <a:spcPct val="70000"/>
              </a:lnSpc>
              <a:spcBef>
                <a:spcPct val="20000"/>
              </a:spcBef>
              <a:buClr>
                <a:schemeClr val="accent1"/>
              </a:buClr>
              <a:buFont typeface="Times" pitchFamily="18" charset="0"/>
              <a:buChar char="•"/>
            </a:pPr>
            <a:r>
              <a:rPr lang="en-US" dirty="0">
                <a:solidFill>
                  <a:schemeClr val="tx1"/>
                </a:solidFill>
              </a:rPr>
              <a:t>Integrated Context Sensitive Help for each Wizard</a:t>
            </a:r>
          </a:p>
          <a:p>
            <a:pPr marL="227013" indent="-227013" algn="l" eaLnBrk="1" hangingPunct="1">
              <a:lnSpc>
                <a:spcPct val="70000"/>
              </a:lnSpc>
              <a:spcBef>
                <a:spcPct val="20000"/>
              </a:spcBef>
              <a:buClr>
                <a:schemeClr val="tx2"/>
              </a:buClr>
              <a:buFont typeface="Times" pitchFamily="18" charset="0"/>
              <a:buChar char="•"/>
            </a:pPr>
            <a:endParaRPr lang="en-US" dirty="0">
              <a:solidFill>
                <a:schemeClr val="tx1"/>
              </a:solidFill>
            </a:endParaRPr>
          </a:p>
          <a:p>
            <a:pPr marL="227013" indent="-227013" algn="l" eaLnBrk="1" hangingPunct="1">
              <a:lnSpc>
                <a:spcPct val="70000"/>
              </a:lnSpc>
              <a:spcBef>
                <a:spcPct val="20000"/>
              </a:spcBef>
              <a:buClr>
                <a:schemeClr val="tx2"/>
              </a:buClr>
              <a:buFont typeface="Times" pitchFamily="18" charset="0"/>
              <a:buChar char="•"/>
            </a:pPr>
            <a:endParaRPr lang="en-US" dirty="0">
              <a:solidFill>
                <a:schemeClr val="tx1"/>
              </a:solidFill>
            </a:endParaRPr>
          </a:p>
          <a:p>
            <a:pPr marL="569913" lvl="1" indent="-228600" algn="l" eaLnBrk="1" hangingPunct="1">
              <a:lnSpc>
                <a:spcPct val="80000"/>
              </a:lnSpc>
              <a:spcBef>
                <a:spcPct val="20000"/>
              </a:spcBef>
              <a:buClr>
                <a:schemeClr val="bg2"/>
              </a:buClr>
              <a:buFont typeface="Times" pitchFamily="18" charset="0"/>
              <a:buNone/>
            </a:pPr>
            <a:endParaRPr lang="en-US" sz="2000" dirty="0">
              <a:solidFill>
                <a:schemeClr val="tx1"/>
              </a:solidFill>
            </a:endParaRPr>
          </a:p>
        </p:txBody>
      </p:sp>
      <p:pic>
        <p:nvPicPr>
          <p:cNvPr id="122884" name="Picture 5"/>
          <p:cNvPicPr>
            <a:picLocks noChangeAspect="1" noChangeArrowheads="1"/>
          </p:cNvPicPr>
          <p:nvPr/>
        </p:nvPicPr>
        <p:blipFill>
          <a:blip r:embed="rId2" cstate="print"/>
          <a:srcRect/>
          <a:stretch>
            <a:fillRect/>
          </a:stretch>
        </p:blipFill>
        <p:spPr bwMode="auto">
          <a:xfrm>
            <a:off x="4038600" y="685800"/>
            <a:ext cx="4495800" cy="2370138"/>
          </a:xfrm>
          <a:prstGeom prst="rect">
            <a:avLst/>
          </a:prstGeom>
          <a:noFill/>
          <a:ln w="9525">
            <a:noFill/>
            <a:miter lim="800000"/>
            <a:headEnd/>
            <a:tailEnd/>
          </a:ln>
        </p:spPr>
      </p:pic>
      <p:pic>
        <p:nvPicPr>
          <p:cNvPr id="122885" name="Picture 6"/>
          <p:cNvPicPr>
            <a:picLocks noChangeAspect="1" noChangeArrowheads="1"/>
          </p:cNvPicPr>
          <p:nvPr/>
        </p:nvPicPr>
        <p:blipFill>
          <a:blip r:embed="rId3" cstate="print"/>
          <a:srcRect/>
          <a:stretch>
            <a:fillRect/>
          </a:stretch>
        </p:blipFill>
        <p:spPr bwMode="auto">
          <a:xfrm>
            <a:off x="4953000" y="3200400"/>
            <a:ext cx="4033838" cy="28400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8482" name="Rectangle 3"/>
          <p:cNvSpPr>
            <a:spLocks noChangeArrowheads="1"/>
          </p:cNvSpPr>
          <p:nvPr/>
        </p:nvSpPr>
        <p:spPr bwMode="auto">
          <a:xfrm>
            <a:off x="0" y="762000"/>
            <a:ext cx="4114800" cy="5829300"/>
          </a:xfrm>
          <a:prstGeom prst="rect">
            <a:avLst/>
          </a:prstGeom>
          <a:noFill/>
          <a:ln w="9525">
            <a:noFill/>
            <a:miter lim="800000"/>
            <a:headEnd/>
            <a:tailEnd/>
          </a:ln>
        </p:spPr>
        <p:txBody>
          <a:bodyPr/>
          <a:lstStyle/>
          <a:p>
            <a:pPr marL="227013" indent="-227013" algn="l" eaLnBrk="1" hangingPunct="1">
              <a:lnSpc>
                <a:spcPct val="70000"/>
              </a:lnSpc>
              <a:spcBef>
                <a:spcPct val="20000"/>
              </a:spcBef>
              <a:buClr>
                <a:schemeClr val="tx2"/>
              </a:buClr>
              <a:buFont typeface="Times" pitchFamily="18" charset="0"/>
              <a:buChar char="•"/>
            </a:pPr>
            <a:endParaRPr lang="en-US" dirty="0">
              <a:solidFill>
                <a:schemeClr val="tx1"/>
              </a:solidFill>
            </a:endParaRPr>
          </a:p>
          <a:p>
            <a:pPr marL="227013" indent="-227013" algn="l" eaLnBrk="1" hangingPunct="1">
              <a:lnSpc>
                <a:spcPct val="70000"/>
              </a:lnSpc>
              <a:spcBef>
                <a:spcPct val="20000"/>
              </a:spcBef>
              <a:buClr>
                <a:schemeClr val="tx2"/>
              </a:buClr>
              <a:buFont typeface="Times" pitchFamily="18" charset="0"/>
              <a:buChar char="•"/>
            </a:pPr>
            <a:r>
              <a:rPr lang="en-US" dirty="0">
                <a:solidFill>
                  <a:schemeClr val="tx1"/>
                </a:solidFill>
              </a:rPr>
              <a:t>WSDL Editor</a:t>
            </a:r>
          </a:p>
          <a:p>
            <a:pPr marL="569913" lvl="1" indent="-228600" algn="l" eaLnBrk="1" hangingPunct="1">
              <a:lnSpc>
                <a:spcPct val="70000"/>
              </a:lnSpc>
              <a:spcBef>
                <a:spcPct val="20000"/>
              </a:spcBef>
              <a:buClr>
                <a:schemeClr val="tx2"/>
              </a:buClr>
              <a:buFont typeface="Times" pitchFamily="18" charset="0"/>
              <a:buChar char="•"/>
            </a:pPr>
            <a:r>
              <a:rPr lang="en-US" dirty="0">
                <a:solidFill>
                  <a:schemeClr val="tx1"/>
                </a:solidFill>
              </a:rPr>
              <a:t>Design operations, messages, ports, bindings</a:t>
            </a:r>
          </a:p>
          <a:p>
            <a:pPr marL="569913" lvl="1" indent="-228600" algn="l" eaLnBrk="1" hangingPunct="1">
              <a:lnSpc>
                <a:spcPct val="70000"/>
              </a:lnSpc>
              <a:spcBef>
                <a:spcPct val="20000"/>
              </a:spcBef>
              <a:buClr>
                <a:schemeClr val="tx2"/>
              </a:buClr>
              <a:buFont typeface="Times" pitchFamily="18" charset="0"/>
              <a:buChar char="•"/>
            </a:pPr>
            <a:endParaRPr lang="en-US" sz="1600" dirty="0">
              <a:solidFill>
                <a:schemeClr val="tx1"/>
              </a:solidFill>
            </a:endParaRPr>
          </a:p>
          <a:p>
            <a:pPr marL="227013" indent="-227013" algn="l" eaLnBrk="1" hangingPunct="1">
              <a:lnSpc>
                <a:spcPct val="70000"/>
              </a:lnSpc>
              <a:spcBef>
                <a:spcPct val="20000"/>
              </a:spcBef>
              <a:buClr>
                <a:schemeClr val="tx2"/>
              </a:buClr>
              <a:buFont typeface="Times" pitchFamily="18" charset="0"/>
              <a:buChar char="•"/>
            </a:pPr>
            <a:r>
              <a:rPr lang="en-US" dirty="0">
                <a:solidFill>
                  <a:schemeClr val="tx1"/>
                </a:solidFill>
              </a:rPr>
              <a:t>Schema Editor</a:t>
            </a:r>
            <a:endParaRPr lang="en-US" sz="1600" dirty="0">
              <a:solidFill>
                <a:schemeClr val="tx1"/>
              </a:solidFill>
            </a:endParaRPr>
          </a:p>
          <a:p>
            <a:pPr marL="569913" lvl="1" indent="-228600" algn="l" eaLnBrk="1" hangingPunct="1">
              <a:lnSpc>
                <a:spcPct val="70000"/>
              </a:lnSpc>
              <a:spcBef>
                <a:spcPct val="20000"/>
              </a:spcBef>
              <a:buClr>
                <a:schemeClr val="bg2"/>
              </a:buClr>
              <a:buFont typeface="Times" pitchFamily="18" charset="0"/>
              <a:buChar char="–"/>
            </a:pPr>
            <a:endParaRPr lang="en-US" sz="1600" dirty="0">
              <a:solidFill>
                <a:schemeClr val="tx1"/>
              </a:solidFill>
            </a:endParaRPr>
          </a:p>
          <a:p>
            <a:pPr marL="227013" indent="-227013" algn="l" eaLnBrk="1" hangingPunct="1">
              <a:lnSpc>
                <a:spcPct val="70000"/>
              </a:lnSpc>
              <a:spcBef>
                <a:spcPct val="20000"/>
              </a:spcBef>
              <a:buClr>
                <a:schemeClr val="tx2"/>
              </a:buClr>
              <a:buFont typeface="Times" pitchFamily="18" charset="0"/>
              <a:buChar char="•"/>
            </a:pPr>
            <a:r>
              <a:rPr lang="en-US" dirty="0">
                <a:solidFill>
                  <a:schemeClr val="tx1"/>
                </a:solidFill>
              </a:rPr>
              <a:t>JAX-WS Bindings Editor</a:t>
            </a:r>
          </a:p>
          <a:p>
            <a:pPr marL="569913" lvl="1" indent="-228600" algn="l" eaLnBrk="1" hangingPunct="1">
              <a:lnSpc>
                <a:spcPct val="70000"/>
              </a:lnSpc>
              <a:spcBef>
                <a:spcPct val="20000"/>
              </a:spcBef>
              <a:buClr>
                <a:schemeClr val="tx2"/>
              </a:buClr>
              <a:buFont typeface="Times" pitchFamily="18" charset="0"/>
              <a:buChar char="•"/>
            </a:pPr>
            <a:r>
              <a:rPr lang="en-US" dirty="0">
                <a:solidFill>
                  <a:schemeClr val="tx1"/>
                </a:solidFill>
              </a:rPr>
              <a:t>Editor for JAX-WS Bindings</a:t>
            </a:r>
          </a:p>
          <a:p>
            <a:pPr marL="569913" lvl="1" indent="-228600" algn="l" eaLnBrk="1" hangingPunct="1">
              <a:lnSpc>
                <a:spcPct val="70000"/>
              </a:lnSpc>
              <a:spcBef>
                <a:spcPct val="20000"/>
              </a:spcBef>
              <a:buClr>
                <a:schemeClr val="tx2"/>
              </a:buClr>
              <a:buFont typeface="Times" pitchFamily="18" charset="0"/>
              <a:buChar char="•"/>
            </a:pPr>
            <a:r>
              <a:rPr lang="en-US" dirty="0">
                <a:solidFill>
                  <a:schemeClr val="tx1"/>
                </a:solidFill>
              </a:rPr>
              <a:t>Define Logical and SOAP Handlers</a:t>
            </a:r>
          </a:p>
          <a:p>
            <a:pPr marL="569913" lvl="1" indent="-228600" algn="l" eaLnBrk="1" hangingPunct="1">
              <a:lnSpc>
                <a:spcPct val="70000"/>
              </a:lnSpc>
              <a:spcBef>
                <a:spcPct val="20000"/>
              </a:spcBef>
              <a:buClr>
                <a:schemeClr val="tx2"/>
              </a:buClr>
              <a:buFont typeface="Times" pitchFamily="18" charset="0"/>
              <a:buChar char="•"/>
            </a:pPr>
            <a:r>
              <a:rPr lang="en-US" dirty="0">
                <a:solidFill>
                  <a:schemeClr val="tx1"/>
                </a:solidFill>
              </a:rPr>
              <a:t>Customize Endpoint Interface, Methods, Generated JAXB Types</a:t>
            </a:r>
          </a:p>
          <a:p>
            <a:pPr marL="227013" indent="-227013" algn="l" eaLnBrk="1" hangingPunct="1">
              <a:lnSpc>
                <a:spcPct val="70000"/>
              </a:lnSpc>
              <a:spcBef>
                <a:spcPct val="20000"/>
              </a:spcBef>
              <a:buClr>
                <a:schemeClr val="tx2"/>
              </a:buClr>
              <a:buFont typeface="Times" pitchFamily="18" charset="0"/>
              <a:buChar char="•"/>
            </a:pPr>
            <a:endParaRPr lang="en-US" dirty="0">
              <a:solidFill>
                <a:schemeClr val="tx1"/>
              </a:solidFill>
            </a:endParaRPr>
          </a:p>
          <a:p>
            <a:pPr marL="227013" indent="-227013" algn="l" eaLnBrk="1" hangingPunct="1">
              <a:lnSpc>
                <a:spcPct val="70000"/>
              </a:lnSpc>
              <a:spcBef>
                <a:spcPct val="20000"/>
              </a:spcBef>
              <a:buClr>
                <a:schemeClr val="tx2"/>
              </a:buClr>
              <a:buFont typeface="Times" pitchFamily="18" charset="0"/>
              <a:buChar char="•"/>
            </a:pPr>
            <a:r>
              <a:rPr lang="en-US" dirty="0">
                <a:solidFill>
                  <a:schemeClr val="tx1"/>
                </a:solidFill>
              </a:rPr>
              <a:t>Web Service Client Proxy Templates</a:t>
            </a:r>
          </a:p>
          <a:p>
            <a:pPr marL="569913" lvl="1" indent="-228600" algn="l" eaLnBrk="1" hangingPunct="1">
              <a:lnSpc>
                <a:spcPct val="70000"/>
              </a:lnSpc>
              <a:spcBef>
                <a:spcPct val="20000"/>
              </a:spcBef>
              <a:buClr>
                <a:schemeClr val="tx2"/>
              </a:buClr>
              <a:buFont typeface="Times" pitchFamily="18" charset="0"/>
              <a:buChar char="•"/>
            </a:pPr>
            <a:r>
              <a:rPr lang="en-US" dirty="0">
                <a:solidFill>
                  <a:schemeClr val="tx1"/>
                </a:solidFill>
              </a:rPr>
              <a:t>Simplifies Web Service Client access from JSP and Java Classes</a:t>
            </a:r>
          </a:p>
          <a:p>
            <a:pPr marL="227013" indent="-227013" algn="l" eaLnBrk="1" hangingPunct="1">
              <a:lnSpc>
                <a:spcPct val="70000"/>
              </a:lnSpc>
              <a:spcBef>
                <a:spcPct val="20000"/>
              </a:spcBef>
              <a:buClr>
                <a:schemeClr val="tx2"/>
              </a:buClr>
              <a:buFont typeface="Times" pitchFamily="18" charset="0"/>
              <a:buChar char="•"/>
            </a:pPr>
            <a:endParaRPr lang="en-US" dirty="0">
              <a:solidFill>
                <a:schemeClr val="tx1"/>
              </a:solidFill>
            </a:endParaRPr>
          </a:p>
          <a:p>
            <a:pPr marL="227013" indent="-227013" algn="l" eaLnBrk="1" hangingPunct="1">
              <a:lnSpc>
                <a:spcPct val="70000"/>
              </a:lnSpc>
              <a:spcBef>
                <a:spcPct val="20000"/>
              </a:spcBef>
              <a:buClr>
                <a:schemeClr val="tx2"/>
              </a:buClr>
              <a:buFont typeface="Times" pitchFamily="18" charset="0"/>
              <a:buChar char="•"/>
            </a:pPr>
            <a:endParaRPr lang="en-US" dirty="0">
              <a:solidFill>
                <a:schemeClr val="tx1"/>
              </a:solidFill>
            </a:endParaRPr>
          </a:p>
          <a:p>
            <a:pPr marL="227013" indent="-227013" algn="l" eaLnBrk="1" hangingPunct="1">
              <a:lnSpc>
                <a:spcPct val="70000"/>
              </a:lnSpc>
              <a:spcBef>
                <a:spcPct val="20000"/>
              </a:spcBef>
              <a:buClr>
                <a:schemeClr val="tx2"/>
              </a:buClr>
              <a:buFont typeface="Times" pitchFamily="18" charset="0"/>
              <a:buChar char="•"/>
            </a:pPr>
            <a:endParaRPr lang="en-US" dirty="0">
              <a:solidFill>
                <a:schemeClr val="tx1"/>
              </a:solidFill>
            </a:endParaRPr>
          </a:p>
          <a:p>
            <a:pPr marL="227013" indent="-227013" algn="l" eaLnBrk="1" hangingPunct="1">
              <a:lnSpc>
                <a:spcPct val="70000"/>
              </a:lnSpc>
              <a:spcBef>
                <a:spcPct val="20000"/>
              </a:spcBef>
              <a:buClr>
                <a:schemeClr val="tx2"/>
              </a:buClr>
              <a:buFont typeface="Times" pitchFamily="18" charset="0"/>
              <a:buChar char="•"/>
            </a:pPr>
            <a:endParaRPr lang="en-US" dirty="0">
              <a:solidFill>
                <a:schemeClr val="tx1"/>
              </a:solidFill>
            </a:endParaRPr>
          </a:p>
          <a:p>
            <a:pPr marL="227013" indent="-227013" algn="l" eaLnBrk="1" hangingPunct="1">
              <a:lnSpc>
                <a:spcPct val="70000"/>
              </a:lnSpc>
              <a:spcBef>
                <a:spcPct val="20000"/>
              </a:spcBef>
              <a:buClr>
                <a:schemeClr val="tx2"/>
              </a:buClr>
              <a:buFont typeface="Times" pitchFamily="18" charset="0"/>
              <a:buNone/>
            </a:pPr>
            <a:endParaRPr lang="en-US" dirty="0">
              <a:solidFill>
                <a:schemeClr val="tx1"/>
              </a:solidFill>
            </a:endParaRPr>
          </a:p>
          <a:p>
            <a:pPr marL="227013" indent="-227013" algn="l" eaLnBrk="1" hangingPunct="1">
              <a:lnSpc>
                <a:spcPct val="70000"/>
              </a:lnSpc>
              <a:spcBef>
                <a:spcPct val="20000"/>
              </a:spcBef>
              <a:buClr>
                <a:schemeClr val="tx2"/>
              </a:buClr>
              <a:buFont typeface="Times" pitchFamily="18" charset="0"/>
              <a:buChar char="•"/>
            </a:pPr>
            <a:endParaRPr lang="en-US" dirty="0">
              <a:solidFill>
                <a:schemeClr val="tx1"/>
              </a:solidFill>
            </a:endParaRPr>
          </a:p>
          <a:p>
            <a:pPr marL="569913" lvl="1" indent="-228600" algn="l" eaLnBrk="1" hangingPunct="1">
              <a:lnSpc>
                <a:spcPct val="80000"/>
              </a:lnSpc>
              <a:spcBef>
                <a:spcPct val="20000"/>
              </a:spcBef>
              <a:buClr>
                <a:schemeClr val="bg2"/>
              </a:buClr>
              <a:buFont typeface="Times" pitchFamily="18" charset="0"/>
              <a:buNone/>
            </a:pPr>
            <a:endParaRPr lang="en-US" sz="2000" dirty="0">
              <a:solidFill>
                <a:schemeClr val="tx1"/>
              </a:solidFill>
            </a:endParaRPr>
          </a:p>
        </p:txBody>
      </p:sp>
      <p:pic>
        <p:nvPicPr>
          <p:cNvPr id="148483" name="Picture 3"/>
          <p:cNvPicPr>
            <a:picLocks noChangeAspect="1" noChangeArrowheads="1"/>
          </p:cNvPicPr>
          <p:nvPr/>
        </p:nvPicPr>
        <p:blipFill>
          <a:blip r:embed="rId2" cstate="print"/>
          <a:srcRect/>
          <a:stretch>
            <a:fillRect/>
          </a:stretch>
        </p:blipFill>
        <p:spPr bwMode="auto">
          <a:xfrm>
            <a:off x="3867150" y="566738"/>
            <a:ext cx="5122863" cy="2924175"/>
          </a:xfrm>
          <a:prstGeom prst="rect">
            <a:avLst/>
          </a:prstGeom>
          <a:noFill/>
          <a:ln w="9525" algn="ctr">
            <a:noFill/>
            <a:miter lim="800000"/>
            <a:headEnd/>
            <a:tailEnd/>
          </a:ln>
          <a:effectLst/>
        </p:spPr>
      </p:pic>
      <p:pic>
        <p:nvPicPr>
          <p:cNvPr id="148484" name="Picture 4"/>
          <p:cNvPicPr>
            <a:picLocks noChangeAspect="1" noChangeArrowheads="1"/>
          </p:cNvPicPr>
          <p:nvPr/>
        </p:nvPicPr>
        <p:blipFill>
          <a:blip r:embed="rId3" cstate="print"/>
          <a:srcRect/>
          <a:stretch>
            <a:fillRect/>
          </a:stretch>
        </p:blipFill>
        <p:spPr bwMode="auto">
          <a:xfrm>
            <a:off x="4519613" y="3043238"/>
            <a:ext cx="3519487" cy="2686050"/>
          </a:xfrm>
          <a:prstGeom prst="rect">
            <a:avLst/>
          </a:prstGeom>
          <a:noFill/>
          <a:ln w="9525" algn="ctr">
            <a:noFill/>
            <a:miter lim="800000"/>
            <a:headEnd/>
            <a:tailEnd/>
          </a:ln>
          <a:effectLst/>
        </p:spPr>
      </p:pic>
      <p:sp>
        <p:nvSpPr>
          <p:cNvPr id="148485" name="Rectangle 2"/>
          <p:cNvSpPr>
            <a:spLocks noChangeArrowheads="1"/>
          </p:cNvSpPr>
          <p:nvPr/>
        </p:nvSpPr>
        <p:spPr bwMode="auto">
          <a:xfrm>
            <a:off x="739775" y="161925"/>
            <a:ext cx="8404225" cy="971550"/>
          </a:xfrm>
          <a:prstGeom prst="rect">
            <a:avLst/>
          </a:prstGeom>
          <a:noFill/>
          <a:ln w="9525">
            <a:noFill/>
            <a:miter lim="800000"/>
            <a:headEnd/>
            <a:tailEnd/>
          </a:ln>
        </p:spPr>
        <p:txBody>
          <a:bodyPr/>
          <a:lstStyle/>
          <a:p>
            <a:pPr algn="l" eaLnBrk="1" hangingPunct="1">
              <a:lnSpc>
                <a:spcPct val="100000"/>
              </a:lnSpc>
              <a:spcBef>
                <a:spcPct val="0"/>
              </a:spcBef>
            </a:pPr>
            <a:r>
              <a:rPr lang="en-US" sz="3200" b="1" dirty="0">
                <a:solidFill>
                  <a:schemeClr val="tx1"/>
                </a:solidFill>
              </a:rPr>
              <a:t>WebLogic Web Service Editors</a:t>
            </a: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ChangeArrowheads="1"/>
          </p:cNvSpPr>
          <p:nvPr/>
        </p:nvSpPr>
        <p:spPr bwMode="auto">
          <a:xfrm>
            <a:off x="695325" y="142875"/>
            <a:ext cx="8229600" cy="762000"/>
          </a:xfrm>
          <a:prstGeom prst="rect">
            <a:avLst/>
          </a:prstGeom>
          <a:noFill/>
          <a:ln w="9525">
            <a:noFill/>
            <a:miter lim="800000"/>
            <a:headEnd/>
            <a:tailEnd/>
          </a:ln>
        </p:spPr>
        <p:txBody>
          <a:bodyPr/>
          <a:lstStyle/>
          <a:p>
            <a:pPr algn="l">
              <a:lnSpc>
                <a:spcPct val="100000"/>
              </a:lnSpc>
              <a:spcBef>
                <a:spcPct val="0"/>
              </a:spcBef>
            </a:pPr>
            <a:r>
              <a:rPr lang="en-US" sz="3200" b="1" dirty="0">
                <a:solidFill>
                  <a:schemeClr val="tx1"/>
                </a:solidFill>
              </a:rPr>
              <a:t>OEPE Spring Tools</a:t>
            </a:r>
          </a:p>
        </p:txBody>
      </p:sp>
      <p:sp>
        <p:nvSpPr>
          <p:cNvPr id="146435" name="Rectangle 3"/>
          <p:cNvSpPr>
            <a:spLocks noChangeArrowheads="1"/>
          </p:cNvSpPr>
          <p:nvPr/>
        </p:nvSpPr>
        <p:spPr bwMode="auto">
          <a:xfrm>
            <a:off x="4514850" y="962025"/>
            <a:ext cx="4457700" cy="4395788"/>
          </a:xfrm>
          <a:prstGeom prst="rect">
            <a:avLst/>
          </a:prstGeom>
          <a:noFill/>
          <a:ln w="9525">
            <a:noFill/>
            <a:miter lim="800000"/>
            <a:headEnd/>
            <a:tailEnd/>
          </a:ln>
        </p:spPr>
        <p:txBody>
          <a:bodyPr/>
          <a:lstStyle/>
          <a:p>
            <a:pPr marL="228600" indent="-228600" algn="l">
              <a:lnSpc>
                <a:spcPct val="100000"/>
              </a:lnSpc>
              <a:spcBef>
                <a:spcPct val="20000"/>
              </a:spcBef>
              <a:buClr>
                <a:schemeClr val="accent1"/>
              </a:buClr>
              <a:buFontTx/>
              <a:buChar char="•"/>
              <a:tabLst>
                <a:tab pos="1257300" algn="l"/>
              </a:tabLst>
            </a:pPr>
            <a:r>
              <a:rPr lang="en-US" b="0" dirty="0">
                <a:solidFill>
                  <a:schemeClr val="tx1"/>
                </a:solidFill>
              </a:rPr>
              <a:t>Support for Spring 2.x and 3.0</a:t>
            </a:r>
          </a:p>
          <a:p>
            <a:pPr marL="228600" indent="-228600" algn="l">
              <a:lnSpc>
                <a:spcPct val="100000"/>
              </a:lnSpc>
              <a:spcBef>
                <a:spcPct val="20000"/>
              </a:spcBef>
              <a:buClr>
                <a:schemeClr val="accent1"/>
              </a:buClr>
              <a:buFontTx/>
              <a:buChar char="•"/>
              <a:tabLst>
                <a:tab pos="1257300" algn="l"/>
              </a:tabLst>
            </a:pPr>
            <a:r>
              <a:rPr lang="en-US" b="0" dirty="0">
                <a:solidFill>
                  <a:schemeClr val="tx1"/>
                </a:solidFill>
              </a:rPr>
              <a:t>Bundled and Integrated SpringIDE 2.2</a:t>
            </a:r>
          </a:p>
          <a:p>
            <a:pPr marL="396875" lvl="1" indent="-53975" algn="l">
              <a:lnSpc>
                <a:spcPct val="100000"/>
              </a:lnSpc>
              <a:spcBef>
                <a:spcPct val="20000"/>
              </a:spcBef>
              <a:buClr>
                <a:schemeClr val="accent1"/>
              </a:buClr>
              <a:buFontTx/>
              <a:buChar char="•"/>
              <a:tabLst>
                <a:tab pos="1257300" algn="l"/>
              </a:tabLst>
            </a:pPr>
            <a:r>
              <a:rPr lang="en-US" sz="1600" b="0" dirty="0">
                <a:solidFill>
                  <a:schemeClr val="tx1"/>
                </a:solidFill>
              </a:rPr>
              <a:t>Provides editing and validation for applicationContext.xml</a:t>
            </a:r>
          </a:p>
          <a:p>
            <a:pPr marL="228600" indent="-228600" algn="l">
              <a:lnSpc>
                <a:spcPct val="100000"/>
              </a:lnSpc>
              <a:spcBef>
                <a:spcPct val="20000"/>
              </a:spcBef>
              <a:buClr>
                <a:schemeClr val="accent1"/>
              </a:buClr>
              <a:buFontTx/>
              <a:buChar char="•"/>
              <a:tabLst>
                <a:tab pos="1257300" algn="l"/>
              </a:tabLst>
            </a:pPr>
            <a:r>
              <a:rPr lang="en-US" b="0" dirty="0">
                <a:solidFill>
                  <a:schemeClr val="tx1"/>
                </a:solidFill>
              </a:rPr>
              <a:t>New Spring Facet improves Spring Project Configuration</a:t>
            </a:r>
          </a:p>
          <a:p>
            <a:pPr marL="396875" lvl="1" indent="-53975" algn="l">
              <a:lnSpc>
                <a:spcPct val="100000"/>
              </a:lnSpc>
              <a:spcBef>
                <a:spcPct val="20000"/>
              </a:spcBef>
              <a:buClr>
                <a:schemeClr val="accent1"/>
              </a:buClr>
              <a:buFontTx/>
              <a:buChar char="•"/>
              <a:tabLst>
                <a:tab pos="1257300" algn="l"/>
              </a:tabLst>
            </a:pPr>
            <a:r>
              <a:rPr lang="en-US" sz="1600" b="0" dirty="0">
                <a:solidFill>
                  <a:schemeClr val="tx1"/>
                </a:solidFill>
              </a:rPr>
              <a:t>Adds OEPE’s Spring and SpringIDE support to a project</a:t>
            </a:r>
          </a:p>
          <a:p>
            <a:pPr marL="396875" lvl="1" indent="-53975" algn="l">
              <a:lnSpc>
                <a:spcPct val="100000"/>
              </a:lnSpc>
              <a:spcBef>
                <a:spcPct val="20000"/>
              </a:spcBef>
              <a:buClr>
                <a:schemeClr val="accent1"/>
              </a:buClr>
              <a:buFontTx/>
              <a:buChar char="•"/>
              <a:tabLst>
                <a:tab pos="1257300" algn="l"/>
              </a:tabLst>
            </a:pPr>
            <a:r>
              <a:rPr lang="en-US" sz="1600" b="0" dirty="0">
                <a:solidFill>
                  <a:schemeClr val="tx1"/>
                </a:solidFill>
              </a:rPr>
              <a:t>Configures Spring libraries for Project Classpath</a:t>
            </a:r>
          </a:p>
          <a:p>
            <a:pPr marL="228600" indent="-228600" algn="l">
              <a:lnSpc>
                <a:spcPct val="100000"/>
              </a:lnSpc>
              <a:spcBef>
                <a:spcPct val="20000"/>
              </a:spcBef>
              <a:buClr>
                <a:schemeClr val="accent1"/>
              </a:buClr>
              <a:buFontTx/>
              <a:buChar char="•"/>
              <a:tabLst>
                <a:tab pos="1257300" algn="l"/>
              </a:tabLst>
            </a:pPr>
            <a:r>
              <a:rPr lang="en-US" b="0" dirty="0">
                <a:solidFill>
                  <a:schemeClr val="tx1"/>
                </a:solidFill>
              </a:rPr>
              <a:t>Spring ORM Generation Wizards</a:t>
            </a:r>
          </a:p>
          <a:p>
            <a:pPr marL="396875" lvl="1" indent="-53975" algn="l">
              <a:lnSpc>
                <a:spcPct val="100000"/>
              </a:lnSpc>
              <a:spcBef>
                <a:spcPct val="20000"/>
              </a:spcBef>
              <a:buClr>
                <a:schemeClr val="accent1"/>
              </a:buClr>
              <a:buFontTx/>
              <a:buChar char="•"/>
              <a:tabLst>
                <a:tab pos="1257300" algn="l"/>
              </a:tabLst>
            </a:pPr>
            <a:r>
              <a:rPr lang="en-US" sz="1600" b="0" dirty="0">
                <a:solidFill>
                  <a:schemeClr val="tx1"/>
                </a:solidFill>
              </a:rPr>
              <a:t>Create Spring DAO and Service classes from existing JPA Entities</a:t>
            </a:r>
          </a:p>
          <a:p>
            <a:pPr marL="396875" lvl="1" indent="-53975" algn="l">
              <a:lnSpc>
                <a:spcPct val="100000"/>
              </a:lnSpc>
              <a:spcBef>
                <a:spcPct val="20000"/>
              </a:spcBef>
              <a:buClr>
                <a:schemeClr val="accent1"/>
              </a:buClr>
              <a:buFontTx/>
              <a:buChar char="•"/>
              <a:tabLst>
                <a:tab pos="1257300" algn="l"/>
              </a:tabLst>
            </a:pPr>
            <a:r>
              <a:rPr lang="en-US" sz="1600" b="0" dirty="0">
                <a:solidFill>
                  <a:schemeClr val="tx1"/>
                </a:solidFill>
              </a:rPr>
              <a:t>Spring DAO classes include basic CRUD operations for data access</a:t>
            </a:r>
          </a:p>
          <a:p>
            <a:pPr marL="228600" indent="-228600" algn="l">
              <a:lnSpc>
                <a:spcPct val="100000"/>
              </a:lnSpc>
              <a:spcBef>
                <a:spcPct val="20000"/>
              </a:spcBef>
              <a:buClr>
                <a:schemeClr val="accent1"/>
              </a:buClr>
              <a:tabLst>
                <a:tab pos="1257300" algn="l"/>
              </a:tabLst>
            </a:pPr>
            <a:endParaRPr lang="en-US" dirty="0">
              <a:solidFill>
                <a:schemeClr val="tx1"/>
              </a:solidFill>
            </a:endParaRPr>
          </a:p>
          <a:p>
            <a:pPr marL="228600" indent="-228600" algn="l">
              <a:lnSpc>
                <a:spcPct val="100000"/>
              </a:lnSpc>
              <a:spcBef>
                <a:spcPct val="20000"/>
              </a:spcBef>
              <a:buClr>
                <a:schemeClr val="accent1"/>
              </a:buClr>
              <a:buFontTx/>
              <a:buChar char="•"/>
              <a:tabLst>
                <a:tab pos="1257300" algn="l"/>
              </a:tabLst>
            </a:pPr>
            <a:endParaRPr lang="en-US" dirty="0">
              <a:solidFill>
                <a:schemeClr val="tx1"/>
              </a:solidFill>
            </a:endParaRPr>
          </a:p>
          <a:p>
            <a:pPr marL="228600" indent="-228600" algn="l">
              <a:lnSpc>
                <a:spcPct val="100000"/>
              </a:lnSpc>
              <a:spcBef>
                <a:spcPct val="20000"/>
              </a:spcBef>
              <a:buClr>
                <a:schemeClr val="accent1"/>
              </a:buClr>
              <a:buFontTx/>
              <a:buChar char="•"/>
              <a:tabLst>
                <a:tab pos="1257300" algn="l"/>
              </a:tabLst>
            </a:pPr>
            <a:endParaRPr lang="en-US" dirty="0">
              <a:solidFill>
                <a:schemeClr val="tx1"/>
              </a:solidFill>
            </a:endParaRPr>
          </a:p>
          <a:p>
            <a:pPr marL="228600" indent="-228600" algn="l">
              <a:lnSpc>
                <a:spcPct val="100000"/>
              </a:lnSpc>
              <a:spcBef>
                <a:spcPct val="20000"/>
              </a:spcBef>
              <a:buClr>
                <a:schemeClr val="accent1"/>
              </a:buClr>
              <a:buFontTx/>
              <a:buChar char="•"/>
              <a:tabLst>
                <a:tab pos="1257300" algn="l"/>
              </a:tabLst>
            </a:pPr>
            <a:endParaRPr lang="en-US" dirty="0">
              <a:solidFill>
                <a:schemeClr val="tx1"/>
              </a:solidFill>
            </a:endParaRPr>
          </a:p>
        </p:txBody>
      </p:sp>
      <p:pic>
        <p:nvPicPr>
          <p:cNvPr id="146436" name="Picture 4"/>
          <p:cNvPicPr>
            <a:picLocks noChangeAspect="1" noChangeArrowheads="1"/>
          </p:cNvPicPr>
          <p:nvPr/>
        </p:nvPicPr>
        <p:blipFill>
          <a:blip r:embed="rId2" cstate="print"/>
          <a:srcRect/>
          <a:stretch>
            <a:fillRect/>
          </a:stretch>
        </p:blipFill>
        <p:spPr bwMode="auto">
          <a:xfrm>
            <a:off x="152400" y="5410200"/>
            <a:ext cx="1552575" cy="715963"/>
          </a:xfrm>
          <a:prstGeom prst="rect">
            <a:avLst/>
          </a:prstGeom>
          <a:noFill/>
          <a:ln w="9525">
            <a:noFill/>
            <a:miter lim="800000"/>
            <a:headEnd/>
            <a:tailEnd/>
          </a:ln>
          <a:effectLst/>
        </p:spPr>
      </p:pic>
      <p:pic>
        <p:nvPicPr>
          <p:cNvPr id="146437" name="Picture 5"/>
          <p:cNvPicPr>
            <a:picLocks noChangeAspect="1" noChangeArrowheads="1"/>
          </p:cNvPicPr>
          <p:nvPr/>
        </p:nvPicPr>
        <p:blipFill>
          <a:blip r:embed="rId3" cstate="print"/>
          <a:srcRect/>
          <a:stretch>
            <a:fillRect/>
          </a:stretch>
        </p:blipFill>
        <p:spPr bwMode="auto">
          <a:xfrm>
            <a:off x="161925" y="1406525"/>
            <a:ext cx="4357688" cy="2451100"/>
          </a:xfrm>
          <a:prstGeom prst="rect">
            <a:avLst/>
          </a:prstGeom>
          <a:noFill/>
          <a:ln w="9525" algn="ctr">
            <a:noFill/>
            <a:miter lim="800000"/>
            <a:headEnd/>
            <a:tailEnd/>
          </a:ln>
          <a:effectLst/>
        </p:spPr>
      </p:pic>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Content Placeholder 2"/>
          <p:cNvSpPr>
            <a:spLocks noGrp="1"/>
          </p:cNvSpPr>
          <p:nvPr>
            <p:ph idx="4294967295"/>
          </p:nvPr>
        </p:nvSpPr>
        <p:spPr>
          <a:xfrm>
            <a:off x="823913" y="1390650"/>
            <a:ext cx="7399337" cy="4545013"/>
          </a:xfrm>
        </p:spPr>
        <p:txBody>
          <a:bodyPr/>
          <a:lstStyle/>
          <a:p>
            <a:pPr eaLnBrk="1" hangingPunct="1"/>
            <a:r>
              <a:rPr lang="en-US" sz="2000" dirty="0" smtClean="0"/>
              <a:t>Web Tools Project Leadership</a:t>
            </a:r>
          </a:p>
          <a:p>
            <a:pPr lvl="1" eaLnBrk="1" hangingPunct="1"/>
            <a:r>
              <a:rPr lang="en-US" sz="1600" dirty="0" err="1" smtClean="0"/>
              <a:t>JavaServer</a:t>
            </a:r>
            <a:r>
              <a:rPr lang="en-US" sz="1600" dirty="0" smtClean="0"/>
              <a:t> Faces, Web Page Editor</a:t>
            </a:r>
          </a:p>
          <a:p>
            <a:pPr lvl="1" eaLnBrk="1" hangingPunct="1"/>
            <a:r>
              <a:rPr lang="en-US" sz="1600" dirty="0" smtClean="0"/>
              <a:t>Dali JPA Tools</a:t>
            </a:r>
          </a:p>
          <a:p>
            <a:pPr lvl="1" eaLnBrk="1" hangingPunct="1"/>
            <a:r>
              <a:rPr lang="en-US" sz="1600" dirty="0" smtClean="0"/>
              <a:t>EclipseLink</a:t>
            </a:r>
          </a:p>
          <a:p>
            <a:pPr lvl="1" eaLnBrk="1" hangingPunct="1"/>
            <a:r>
              <a:rPr lang="en-US" sz="1600" dirty="0" smtClean="0"/>
              <a:t>Facet Project Framework</a:t>
            </a:r>
          </a:p>
          <a:p>
            <a:pPr eaLnBrk="1" hangingPunct="1"/>
            <a:r>
              <a:rPr lang="en-US" sz="2000" dirty="0" smtClean="0"/>
              <a:t>Community Leadership</a:t>
            </a:r>
          </a:p>
          <a:p>
            <a:pPr lvl="1" eaLnBrk="1" hangingPunct="1"/>
            <a:r>
              <a:rPr lang="en-US" sz="1600" dirty="0" smtClean="0"/>
              <a:t>Strategic developer status, Council representation, Development process</a:t>
            </a:r>
          </a:p>
          <a:p>
            <a:pPr eaLnBrk="1" hangingPunct="1"/>
            <a:r>
              <a:rPr lang="en-US" sz="2000" dirty="0" smtClean="0"/>
              <a:t>Other Notable Oracle Enterprise Pack for Eclipse Contributions</a:t>
            </a:r>
          </a:p>
          <a:p>
            <a:pPr lvl="1" eaLnBrk="1" hangingPunct="1"/>
            <a:r>
              <a:rPr lang="en-US" sz="1600" dirty="0" smtClean="0"/>
              <a:t>Weblogic Server Plugins</a:t>
            </a:r>
          </a:p>
          <a:p>
            <a:pPr lvl="1" eaLnBrk="1" hangingPunct="1"/>
            <a:r>
              <a:rPr lang="en-US" sz="1600" dirty="0" smtClean="0"/>
              <a:t>Oracle Database Tools</a:t>
            </a:r>
          </a:p>
          <a:p>
            <a:pPr lvl="1" eaLnBrk="1" hangingPunct="1"/>
            <a:r>
              <a:rPr lang="en-US" sz="1600" dirty="0" smtClean="0"/>
              <a:t>Library Provider Framework</a:t>
            </a:r>
          </a:p>
          <a:p>
            <a:pPr lvl="1" eaLnBrk="1" hangingPunct="1"/>
            <a:r>
              <a:rPr lang="en-US" sz="1600" dirty="0" smtClean="0"/>
              <a:t>Sapphire Modeling Framework</a:t>
            </a:r>
          </a:p>
          <a:p>
            <a:pPr lvl="1" eaLnBrk="1" hangingPunct="1"/>
            <a:r>
              <a:rPr lang="en-US" sz="1600" dirty="0" smtClean="0"/>
              <a:t>Java Annotation Processor</a:t>
            </a:r>
          </a:p>
          <a:p>
            <a:pPr lvl="1" eaLnBrk="1" hangingPunct="1"/>
            <a:endParaRPr lang="en-US" sz="1600" dirty="0" smtClean="0"/>
          </a:p>
          <a:p>
            <a:pPr eaLnBrk="1" hangingPunct="1"/>
            <a:endParaRPr lang="en-US" sz="2000" dirty="0" smtClean="0"/>
          </a:p>
          <a:p>
            <a:pPr eaLnBrk="1" hangingPunct="1"/>
            <a:endParaRPr lang="en-US" sz="1800" dirty="0" smtClean="0"/>
          </a:p>
        </p:txBody>
      </p:sp>
      <p:sp>
        <p:nvSpPr>
          <p:cNvPr id="123907" name="Rectangle 4"/>
          <p:cNvSpPr>
            <a:spLocks noGrp="1" noChangeArrowheads="1"/>
          </p:cNvSpPr>
          <p:nvPr>
            <p:ph type="title" idx="4294967295"/>
          </p:nvPr>
        </p:nvSpPr>
        <p:spPr>
          <a:xfrm>
            <a:off x="762000" y="152400"/>
            <a:ext cx="8126413" cy="731838"/>
          </a:xfrm>
          <a:noFill/>
        </p:spPr>
        <p:txBody>
          <a:bodyPr/>
          <a:lstStyle/>
          <a:p>
            <a:pPr eaLnBrk="1" hangingPunct="1">
              <a:lnSpc>
                <a:spcPct val="80000"/>
              </a:lnSpc>
            </a:pPr>
            <a:r>
              <a:rPr lang="en-US" sz="3600" smtClean="0"/>
              <a:t>Oracle’s Strategic Role in Eclipse</a:t>
            </a:r>
            <a:br>
              <a:rPr lang="en-US" sz="3600" smtClean="0"/>
            </a:br>
            <a:r>
              <a:rPr lang="en-US" sz="2400" b="0" smtClean="0">
                <a:solidFill>
                  <a:schemeClr val="accent1"/>
                </a:solidFill>
              </a:rPr>
              <a:t>#2 Code Committer to Eclipse Projects</a:t>
            </a:r>
          </a:p>
        </p:txBody>
      </p:sp>
      <p:pic>
        <p:nvPicPr>
          <p:cNvPr id="123908" name="Picture 4" descr="mem_eclipse_pos_logo_fc_sm"/>
          <p:cNvPicPr>
            <a:picLocks noChangeAspect="1" noChangeArrowheads="1"/>
          </p:cNvPicPr>
          <p:nvPr/>
        </p:nvPicPr>
        <p:blipFill>
          <a:blip r:embed="rId2" cstate="print"/>
          <a:srcRect/>
          <a:stretch>
            <a:fillRect/>
          </a:stretch>
        </p:blipFill>
        <p:spPr bwMode="auto">
          <a:xfrm>
            <a:off x="7162800" y="4724400"/>
            <a:ext cx="1371600" cy="1371600"/>
          </a:xfrm>
          <a:prstGeom prst="rect">
            <a:avLst/>
          </a:prstGeom>
          <a:noFill/>
          <a:ln w="9525">
            <a:noFill/>
            <a:miter lim="800000"/>
            <a:headEnd/>
            <a:tailEnd/>
          </a:ln>
        </p:spPr>
      </p:pic>
      <p:pic>
        <p:nvPicPr>
          <p:cNvPr id="5" name="Picture 17"/>
          <p:cNvPicPr>
            <a:picLocks noChangeAspect="1" noChangeArrowheads="1"/>
          </p:cNvPicPr>
          <p:nvPr/>
        </p:nvPicPr>
        <p:blipFill>
          <a:blip r:embed="rId3" cstate="print"/>
          <a:srcRect/>
          <a:stretch>
            <a:fillRect/>
          </a:stretch>
        </p:blipFill>
        <p:spPr bwMode="auto">
          <a:xfrm>
            <a:off x="6978650" y="1770063"/>
            <a:ext cx="1511300" cy="1020762"/>
          </a:xfrm>
          <a:prstGeom prst="rect">
            <a:avLst/>
          </a:prstGeom>
          <a:noFill/>
          <a:ln w="9525" algn="ctr">
            <a:noFill/>
            <a:miter lim="800000"/>
            <a:headEnd/>
            <a:tailEnd/>
          </a:ln>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1"/>
          <p:cNvSpPr>
            <a:spLocks noGrp="1" noChangeArrowheads="1"/>
          </p:cNvSpPr>
          <p:nvPr>
            <p:ph type="subTitle" idx="1"/>
          </p:nvPr>
        </p:nvSpPr>
        <p:spPr>
          <a:xfrm>
            <a:off x="968375" y="5907088"/>
            <a:ext cx="7823200" cy="760412"/>
          </a:xfrm>
        </p:spPr>
        <p:txBody>
          <a:bodyPr/>
          <a:lstStyle/>
          <a:p>
            <a:r>
              <a:rPr lang="en-US" sz="1800" dirty="0" smtClean="0"/>
              <a:t>Greg Stachnick	</a:t>
            </a:r>
          </a:p>
          <a:p>
            <a:r>
              <a:rPr lang="en-US" i="1" dirty="0" smtClean="0"/>
              <a:t>Sr. Director of Product Management – Oracle </a:t>
            </a:r>
            <a:r>
              <a:rPr lang="en-US" i="1" dirty="0" smtClean="0"/>
              <a:t>Eclipse Development </a:t>
            </a:r>
            <a:r>
              <a:rPr lang="en-US" i="1" dirty="0" smtClean="0"/>
              <a:t>Tools</a:t>
            </a:r>
          </a:p>
          <a:p>
            <a:r>
              <a:rPr lang="en-US" i="1" dirty="0" smtClean="0"/>
              <a:t>greg.stachnick@oracle.com</a:t>
            </a:r>
          </a:p>
        </p:txBody>
      </p:sp>
      <p:sp>
        <p:nvSpPr>
          <p:cNvPr id="5124" name="Rectangle 6"/>
          <p:cNvSpPr>
            <a:spLocks noChangeArrowheads="1"/>
          </p:cNvSpPr>
          <p:nvPr/>
        </p:nvSpPr>
        <p:spPr bwMode="auto">
          <a:xfrm>
            <a:off x="698500" y="5103813"/>
            <a:ext cx="7648575" cy="641350"/>
          </a:xfrm>
          <a:prstGeom prst="rect">
            <a:avLst/>
          </a:prstGeom>
          <a:noFill/>
          <a:ln w="9525">
            <a:noFill/>
            <a:miter lim="800000"/>
            <a:headEnd/>
            <a:tailEnd/>
          </a:ln>
        </p:spPr>
        <p:txBody>
          <a:bodyPr anchor="ctr">
            <a:spAutoFit/>
          </a:bodyPr>
          <a:lstStyle/>
          <a:p>
            <a:r>
              <a:rPr lang="en-US" sz="3600" dirty="0" smtClean="0">
                <a:solidFill>
                  <a:schemeClr val="tx1"/>
                </a:solidFill>
              </a:rPr>
              <a:t>Oracle Eclipse Update</a:t>
            </a:r>
            <a:endParaRPr lang="en-US" sz="3600" dirty="0">
              <a:solidFill>
                <a:schemeClr val="tx1"/>
              </a:solidFill>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755650" y="114300"/>
            <a:ext cx="7581900" cy="941388"/>
          </a:xfrm>
        </p:spPr>
        <p:txBody>
          <a:bodyPr/>
          <a:lstStyle/>
          <a:p>
            <a:r>
              <a:rPr lang="en-US" sz="3200" dirty="0" smtClean="0"/>
              <a:t>Looking </a:t>
            </a:r>
            <a:r>
              <a:rPr lang="en-US" sz="3200" dirty="0" smtClean="0"/>
              <a:t>to </a:t>
            </a:r>
            <a:r>
              <a:rPr lang="en-US" sz="3200" dirty="0" smtClean="0"/>
              <a:t>Eclipse 3.6 Helios</a:t>
            </a:r>
          </a:p>
        </p:txBody>
      </p:sp>
      <p:sp>
        <p:nvSpPr>
          <p:cNvPr id="160771" name="Rectangle 3"/>
          <p:cNvSpPr>
            <a:spLocks noGrp="1" noChangeArrowheads="1"/>
          </p:cNvSpPr>
          <p:nvPr>
            <p:ph type="body" idx="1"/>
          </p:nvPr>
        </p:nvSpPr>
        <p:spPr>
          <a:xfrm>
            <a:off x="685800" y="1123950"/>
            <a:ext cx="7537450" cy="4819650"/>
          </a:xfrm>
        </p:spPr>
        <p:txBody>
          <a:bodyPr/>
          <a:lstStyle/>
          <a:p>
            <a:r>
              <a:rPr lang="en-US" dirty="0" smtClean="0"/>
              <a:t>GA Date: </a:t>
            </a:r>
            <a:r>
              <a:rPr lang="en-US" dirty="0" smtClean="0"/>
              <a:t>June </a:t>
            </a:r>
            <a:r>
              <a:rPr lang="en-US" dirty="0" smtClean="0"/>
              <a:t>23, 2010</a:t>
            </a:r>
            <a:endParaRPr lang="en-US" dirty="0" smtClean="0"/>
          </a:p>
          <a:p>
            <a:r>
              <a:rPr lang="en-US" dirty="0" smtClean="0"/>
              <a:t>Main Theme – Java EE 6 Enablement</a:t>
            </a:r>
          </a:p>
          <a:p>
            <a:pPr lvl="1"/>
            <a:r>
              <a:rPr lang="en-US" dirty="0" err="1" smtClean="0"/>
              <a:t>JavaServer</a:t>
            </a:r>
            <a:r>
              <a:rPr lang="en-US" dirty="0" smtClean="0"/>
              <a:t> Faces 2.0</a:t>
            </a:r>
          </a:p>
          <a:p>
            <a:pPr lvl="1"/>
            <a:r>
              <a:rPr lang="en-US" dirty="0" smtClean="0"/>
              <a:t>Facelets</a:t>
            </a:r>
          </a:p>
          <a:p>
            <a:pPr lvl="1"/>
            <a:r>
              <a:rPr lang="en-US" dirty="0" smtClean="0"/>
              <a:t>JPA 2.0 certified EclipseLink</a:t>
            </a:r>
          </a:p>
          <a:p>
            <a:pPr lvl="1"/>
            <a:r>
              <a:rPr lang="en-US" dirty="0" smtClean="0"/>
              <a:t>JPA 2.0 Dali Tools</a:t>
            </a:r>
          </a:p>
          <a:p>
            <a:r>
              <a:rPr lang="en-US" dirty="0" smtClean="0"/>
              <a:t>Additional Enhancements</a:t>
            </a:r>
          </a:p>
          <a:p>
            <a:pPr lvl="1"/>
            <a:r>
              <a:rPr lang="en-US" dirty="0" smtClean="0"/>
              <a:t>Improved Web Page Editor</a:t>
            </a:r>
          </a:p>
          <a:p>
            <a:pPr lvl="1"/>
            <a:r>
              <a:rPr lang="en-US" dirty="0" smtClean="0"/>
              <a:t>Tag and Data Palette</a:t>
            </a:r>
          </a:p>
          <a:p>
            <a:pPr lvl="1"/>
            <a:r>
              <a:rPr lang="en-US" dirty="0" smtClean="0"/>
              <a:t>Tag Drop Editors </a:t>
            </a:r>
          </a:p>
          <a:p>
            <a:pPr lvl="1"/>
            <a:r>
              <a:rPr lang="en-US" dirty="0" smtClean="0"/>
              <a:t>Smart Property Sheet for JSF</a:t>
            </a:r>
          </a:p>
        </p:txBody>
      </p:sp>
      <p:pic>
        <p:nvPicPr>
          <p:cNvPr id="1026" name="Picture 2"/>
          <p:cNvPicPr>
            <a:picLocks noChangeAspect="1" noChangeArrowheads="1"/>
          </p:cNvPicPr>
          <p:nvPr/>
        </p:nvPicPr>
        <p:blipFill>
          <a:blip r:embed="rId2" cstate="print"/>
          <a:srcRect/>
          <a:stretch>
            <a:fillRect/>
          </a:stretch>
        </p:blipFill>
        <p:spPr bwMode="auto">
          <a:xfrm>
            <a:off x="5800725" y="5443539"/>
            <a:ext cx="2886075" cy="41155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ChangeArrowheads="1"/>
          </p:cNvSpPr>
          <p:nvPr/>
        </p:nvSpPr>
        <p:spPr bwMode="auto">
          <a:xfrm>
            <a:off x="847725" y="695325"/>
            <a:ext cx="7315200" cy="4154984"/>
          </a:xfrm>
          <a:prstGeom prst="rect">
            <a:avLst/>
          </a:prstGeom>
          <a:noFill/>
          <a:ln w="9525">
            <a:noFill/>
            <a:miter lim="800000"/>
            <a:headEnd/>
            <a:tailEnd/>
          </a:ln>
          <a:effectLst/>
        </p:spPr>
        <p:txBody>
          <a:bodyPr>
            <a:spAutoFit/>
          </a:bodyPr>
          <a:lstStyle/>
          <a:p>
            <a:pPr algn="l">
              <a:lnSpc>
                <a:spcPct val="100000"/>
              </a:lnSpc>
              <a:spcBef>
                <a:spcPct val="0"/>
              </a:spcBef>
            </a:pPr>
            <a:r>
              <a:rPr lang="en-US" sz="2400" dirty="0">
                <a:solidFill>
                  <a:schemeClr val="tx1"/>
                </a:solidFill>
                <a:cs typeface="Times New Roman" pitchFamily="18" charset="0"/>
              </a:rPr>
              <a:t>The </a:t>
            </a:r>
            <a:r>
              <a:rPr lang="en-US" sz="2400" dirty="0" smtClean="0">
                <a:solidFill>
                  <a:schemeClr val="tx1"/>
                </a:solidFill>
                <a:cs typeface="Times New Roman" pitchFamily="18" charset="0"/>
              </a:rPr>
              <a:t>following </a:t>
            </a:r>
            <a:r>
              <a:rPr lang="en-US" sz="2400" dirty="0" smtClean="0">
                <a:solidFill>
                  <a:schemeClr val="tx1"/>
                </a:solidFill>
                <a:cs typeface="Times New Roman" pitchFamily="18" charset="0"/>
              </a:rPr>
              <a:t>is </a:t>
            </a:r>
            <a:r>
              <a:rPr lang="en-US" sz="2400" dirty="0">
                <a:solidFill>
                  <a:schemeClr val="tx1"/>
                </a:solidFill>
                <a:cs typeface="Times New Roman" pitchFamily="18" charset="0"/>
              </a:rPr>
              <a:t>intended to outline our general product direction. It is intended for information purposes only, and may not be incorporated into any contract. It is not a commitment to deliver any material, code, or functionality, and should not be relied upon in making purchasing decisions.</a:t>
            </a:r>
            <a:br>
              <a:rPr lang="en-US" sz="2400" dirty="0">
                <a:solidFill>
                  <a:schemeClr val="tx1"/>
                </a:solidFill>
                <a:cs typeface="Times New Roman" pitchFamily="18" charset="0"/>
              </a:rPr>
            </a:br>
            <a:r>
              <a:rPr lang="en-US" sz="2400" dirty="0">
                <a:solidFill>
                  <a:schemeClr val="tx1"/>
                </a:solidFill>
                <a:cs typeface="Times New Roman" pitchFamily="18" charset="0"/>
              </a:rPr>
              <a:t>The development, release, and timing of any features or functionality described for Oracle’s products remains at the sole discretion of Oracle.</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5"/>
          <p:cNvSpPr>
            <a:spLocks noGrp="1"/>
          </p:cNvSpPr>
          <p:nvPr>
            <p:ph type="title"/>
          </p:nvPr>
        </p:nvSpPr>
        <p:spPr>
          <a:xfrm>
            <a:off x="727075" y="123825"/>
            <a:ext cx="7581900" cy="941388"/>
          </a:xfrm>
        </p:spPr>
        <p:txBody>
          <a:bodyPr/>
          <a:lstStyle/>
          <a:p>
            <a:r>
              <a:rPr lang="en-US" sz="3200" dirty="0" smtClean="0"/>
              <a:t>WebLogic Server Administration</a:t>
            </a:r>
            <a:endParaRPr lang="en-US" sz="3200" dirty="0" smtClean="0"/>
          </a:p>
        </p:txBody>
      </p:sp>
      <p:sp>
        <p:nvSpPr>
          <p:cNvPr id="16" name="Rectangle 3"/>
          <p:cNvSpPr>
            <a:spLocks noChangeArrowheads="1"/>
          </p:cNvSpPr>
          <p:nvPr/>
        </p:nvSpPr>
        <p:spPr bwMode="auto">
          <a:xfrm>
            <a:off x="312738" y="1028700"/>
            <a:ext cx="7954962" cy="5295900"/>
          </a:xfrm>
          <a:prstGeom prst="rect">
            <a:avLst/>
          </a:prstGeom>
          <a:noFill/>
          <a:ln w="9525">
            <a:noFill/>
            <a:miter lim="800000"/>
            <a:headEnd/>
            <a:tailEnd/>
          </a:ln>
        </p:spPr>
        <p:txBody>
          <a:bodyPr/>
          <a:lstStyle/>
          <a:p>
            <a:pPr marL="227013" indent="-227013" algn="l" eaLnBrk="0" hangingPunct="0">
              <a:spcBef>
                <a:spcPct val="20000"/>
              </a:spcBef>
              <a:buClr>
                <a:schemeClr val="accent1"/>
              </a:buClr>
              <a:buFontTx/>
              <a:buChar char="•"/>
            </a:pPr>
            <a:r>
              <a:rPr lang="en-US" sz="1800" b="0" dirty="0" smtClean="0">
                <a:solidFill>
                  <a:schemeClr val="tx1"/>
                </a:solidFill>
              </a:rPr>
              <a:t>New Tools for WebLogic Scripting Tool (WLST)</a:t>
            </a:r>
          </a:p>
          <a:p>
            <a:pPr marL="227013" indent="-227013" algn="l" eaLnBrk="0" hangingPunct="0">
              <a:spcBef>
                <a:spcPct val="20000"/>
              </a:spcBef>
              <a:buClr>
                <a:schemeClr val="accent1"/>
              </a:buClr>
              <a:buFontTx/>
              <a:buChar char="•"/>
            </a:pPr>
            <a:endParaRPr lang="en-US" sz="1800" b="0" dirty="0" smtClean="0">
              <a:solidFill>
                <a:schemeClr val="tx1"/>
              </a:solidFill>
            </a:endParaRPr>
          </a:p>
          <a:p>
            <a:pPr marL="227013" indent="-227013" eaLnBrk="0" hangingPunct="0">
              <a:spcBef>
                <a:spcPct val="20000"/>
              </a:spcBef>
              <a:buClr>
                <a:schemeClr val="accent1"/>
              </a:buClr>
              <a:buFontTx/>
              <a:buChar char="•"/>
            </a:pPr>
            <a:r>
              <a:rPr lang="en-US" sz="1800" b="0" dirty="0" smtClean="0">
                <a:solidFill>
                  <a:schemeClr val="tx1"/>
                </a:solidFill>
              </a:rPr>
              <a:t>Full </a:t>
            </a:r>
            <a:r>
              <a:rPr lang="en-US" sz="1800" b="0" dirty="0" err="1" smtClean="0">
                <a:solidFill>
                  <a:schemeClr val="tx1"/>
                </a:solidFill>
              </a:rPr>
              <a:t>Jython</a:t>
            </a:r>
            <a:r>
              <a:rPr lang="en-US" sz="1800" b="0" dirty="0" smtClean="0">
                <a:solidFill>
                  <a:schemeClr val="tx1"/>
                </a:solidFill>
              </a:rPr>
              <a:t>/Python development based on </a:t>
            </a:r>
            <a:r>
              <a:rPr lang="en-US" sz="1800" b="0" dirty="0" err="1" smtClean="0">
                <a:solidFill>
                  <a:schemeClr val="tx1"/>
                </a:solidFill>
              </a:rPr>
              <a:t>PyDev</a:t>
            </a:r>
            <a:r>
              <a:rPr lang="en-US" sz="1800" b="0" dirty="0" smtClean="0">
                <a:solidFill>
                  <a:schemeClr val="tx1"/>
                </a:solidFill>
              </a:rPr>
              <a:t> IDE</a:t>
            </a:r>
          </a:p>
          <a:p>
            <a:pPr marL="227013" indent="-227013" eaLnBrk="0" hangingPunct="0">
              <a:spcBef>
                <a:spcPct val="20000"/>
              </a:spcBef>
              <a:buClr>
                <a:schemeClr val="accent1"/>
              </a:buClr>
              <a:buFontTx/>
              <a:buChar char="•"/>
            </a:pPr>
            <a:r>
              <a:rPr lang="en-US" sz="1800" b="0" dirty="0" smtClean="0">
                <a:solidFill>
                  <a:schemeClr val="tx1"/>
                </a:solidFill>
              </a:rPr>
              <a:t>Project/Facet Configuration for WLST </a:t>
            </a:r>
          </a:p>
          <a:p>
            <a:pPr marL="227013" indent="-227013" eaLnBrk="0" hangingPunct="0">
              <a:spcBef>
                <a:spcPct val="20000"/>
              </a:spcBef>
              <a:buClr>
                <a:schemeClr val="accent1"/>
              </a:buClr>
              <a:buFontTx/>
              <a:buChar char="•"/>
            </a:pPr>
            <a:r>
              <a:rPr lang="en-US" sz="1800" b="0" dirty="0" smtClean="0">
                <a:solidFill>
                  <a:schemeClr val="tx1"/>
                </a:solidFill>
              </a:rPr>
              <a:t>Define and Reuse WLST Templates</a:t>
            </a:r>
          </a:p>
          <a:p>
            <a:pPr marL="227013" indent="-227013" eaLnBrk="0" hangingPunct="0">
              <a:spcBef>
                <a:spcPct val="20000"/>
              </a:spcBef>
              <a:buClr>
                <a:schemeClr val="accent1"/>
              </a:buClr>
              <a:buFontTx/>
              <a:buChar char="•"/>
            </a:pPr>
            <a:r>
              <a:rPr lang="en-US" sz="1800" b="0" dirty="0" smtClean="0">
                <a:solidFill>
                  <a:schemeClr val="tx1"/>
                </a:solidFill>
              </a:rPr>
              <a:t>Graphical </a:t>
            </a:r>
            <a:r>
              <a:rPr lang="en-US" sz="1800" b="0" dirty="0" err="1" smtClean="0">
                <a:solidFill>
                  <a:schemeClr val="tx1"/>
                </a:solidFill>
              </a:rPr>
              <a:t>Mbean</a:t>
            </a:r>
            <a:r>
              <a:rPr lang="en-US" sz="1800" b="0" dirty="0" smtClean="0">
                <a:solidFill>
                  <a:schemeClr val="tx1"/>
                </a:solidFill>
              </a:rPr>
              <a:t> Explorer</a:t>
            </a:r>
          </a:p>
          <a:p>
            <a:pPr marL="227013" indent="-227013" eaLnBrk="0" hangingPunct="0">
              <a:spcBef>
                <a:spcPct val="20000"/>
              </a:spcBef>
              <a:buClr>
                <a:schemeClr val="accent1"/>
              </a:buClr>
              <a:buFontTx/>
              <a:buChar char="•"/>
            </a:pPr>
            <a:r>
              <a:rPr lang="en-US" sz="1800" b="0" dirty="0" smtClean="0">
                <a:solidFill>
                  <a:schemeClr val="tx1"/>
                </a:solidFill>
              </a:rPr>
              <a:t>Eclipse Integrated WLST Console</a:t>
            </a:r>
          </a:p>
          <a:p>
            <a:pPr marL="227013" indent="-227013" eaLnBrk="0" hangingPunct="0">
              <a:spcBef>
                <a:spcPct val="20000"/>
              </a:spcBef>
              <a:buClr>
                <a:schemeClr val="accent1"/>
              </a:buClr>
              <a:buFontTx/>
              <a:buChar char="•"/>
            </a:pPr>
            <a:r>
              <a:rPr lang="en-US" sz="1800" b="0" dirty="0" err="1" smtClean="0">
                <a:solidFill>
                  <a:schemeClr val="tx1"/>
                </a:solidFill>
              </a:rPr>
              <a:t>JavaDoc</a:t>
            </a:r>
            <a:r>
              <a:rPr lang="en-US" sz="1800" b="0" dirty="0" smtClean="0">
                <a:solidFill>
                  <a:schemeClr val="tx1"/>
                </a:solidFill>
              </a:rPr>
              <a:t> </a:t>
            </a:r>
            <a:r>
              <a:rPr lang="en-US" sz="1800" b="0" dirty="0" smtClean="0">
                <a:solidFill>
                  <a:schemeClr val="tx1"/>
                </a:solidFill>
              </a:rPr>
              <a:t>style help for WLST commands</a:t>
            </a:r>
          </a:p>
          <a:p>
            <a:pPr marL="227013" indent="-227013" eaLnBrk="0" hangingPunct="0">
              <a:spcBef>
                <a:spcPct val="20000"/>
              </a:spcBef>
              <a:buClr>
                <a:schemeClr val="accent1"/>
              </a:buClr>
              <a:buFontTx/>
              <a:buChar char="•"/>
            </a:pPr>
            <a:r>
              <a:rPr lang="en-US" sz="1800" b="0" dirty="0" smtClean="0">
                <a:solidFill>
                  <a:schemeClr val="tx1"/>
                </a:solidFill>
              </a:rPr>
              <a:t>WLST Debugger</a:t>
            </a:r>
          </a:p>
          <a:p>
            <a:pPr marL="227013" indent="-227013" algn="l" eaLnBrk="0" hangingPunct="0">
              <a:spcBef>
                <a:spcPct val="20000"/>
              </a:spcBef>
              <a:buClr>
                <a:schemeClr val="accent1"/>
              </a:buClr>
              <a:buFontTx/>
              <a:buChar char="•"/>
            </a:pPr>
            <a:endParaRPr lang="en-US" dirty="0" smtClean="0">
              <a:solidFill>
                <a:schemeClr val="tx1"/>
              </a:solidFill>
            </a:endParaRPr>
          </a:p>
          <a:p>
            <a:pPr marL="684213" lvl="1" indent="-227013" eaLnBrk="0" hangingPunct="0">
              <a:spcBef>
                <a:spcPct val="20000"/>
              </a:spcBef>
              <a:buClr>
                <a:schemeClr val="accent1"/>
              </a:buClr>
              <a:buFontTx/>
              <a:buChar char="•"/>
            </a:pPr>
            <a:endParaRPr lang="en-US" dirty="0" smtClean="0">
              <a:solidFill>
                <a:schemeClr val="tx1"/>
              </a:solidFill>
            </a:endParaRPr>
          </a:p>
          <a:p>
            <a:pPr marL="227013" indent="-227013" eaLnBrk="0" hangingPunct="0">
              <a:spcBef>
                <a:spcPct val="20000"/>
              </a:spcBef>
              <a:buClr>
                <a:schemeClr val="accent1"/>
              </a:buClr>
              <a:buFontTx/>
              <a:buChar char="•"/>
            </a:pPr>
            <a:endParaRPr lang="en-US" dirty="0">
              <a:solidFill>
                <a:schemeClr val="tx1"/>
              </a:solidFill>
            </a:endParaRP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226" name="Rectangle 3"/>
          <p:cNvSpPr>
            <a:spLocks noChangeArrowheads="1"/>
          </p:cNvSpPr>
          <p:nvPr/>
        </p:nvSpPr>
        <p:spPr bwMode="auto">
          <a:xfrm>
            <a:off x="2057400" y="2057400"/>
            <a:ext cx="4648200" cy="2209800"/>
          </a:xfrm>
          <a:prstGeom prst="rect">
            <a:avLst/>
          </a:prstGeom>
          <a:noFill/>
          <a:ln w="9525">
            <a:noFill/>
            <a:miter lim="800000"/>
            <a:headEnd/>
            <a:tailEnd/>
          </a:ln>
        </p:spPr>
        <p:txBody>
          <a:bodyPr/>
          <a:lstStyle/>
          <a:p>
            <a:r>
              <a:rPr lang="en-US" sz="4400" b="0">
                <a:solidFill>
                  <a:schemeClr val="tx1"/>
                </a:solidFill>
              </a:rPr>
              <a:t>OEPE 11g Demo</a:t>
            </a:r>
          </a:p>
        </p:txBody>
      </p:sp>
      <p:sp>
        <p:nvSpPr>
          <p:cNvPr id="522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2230" name="Rectangle 6"/>
          <p:cNvSpPr>
            <a:spLocks noChangeArrowheads="1"/>
          </p:cNvSpPr>
          <p:nvPr/>
        </p:nvSpPr>
        <p:spPr bwMode="auto">
          <a:xfrm>
            <a:off x="0" y="5219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smtClean="0">
              <a:ln>
                <a:noFill/>
              </a:ln>
              <a:solidFill>
                <a:srgbClr val="FFFFFF"/>
              </a:solidFill>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5"/>
          <p:cNvSpPr>
            <a:spLocks noGrp="1"/>
          </p:cNvSpPr>
          <p:nvPr>
            <p:ph type="title"/>
          </p:nvPr>
        </p:nvSpPr>
        <p:spPr>
          <a:xfrm>
            <a:off x="727075" y="123825"/>
            <a:ext cx="7581900" cy="941388"/>
          </a:xfrm>
        </p:spPr>
        <p:txBody>
          <a:bodyPr/>
          <a:lstStyle/>
          <a:p>
            <a:r>
              <a:rPr lang="en-US" sz="3200" dirty="0" smtClean="0"/>
              <a:t>Oracle Coherence </a:t>
            </a:r>
            <a:r>
              <a:rPr lang="en-US" sz="3200" dirty="0" smtClean="0"/>
              <a:t>Tools</a:t>
            </a:r>
          </a:p>
        </p:txBody>
      </p:sp>
      <p:sp>
        <p:nvSpPr>
          <p:cNvPr id="4" name="Footer Placeholder 3"/>
          <p:cNvSpPr>
            <a:spLocks noGrp="1"/>
          </p:cNvSpPr>
          <p:nvPr>
            <p:ph type="ftr" sz="quarter" idx="10"/>
          </p:nvPr>
        </p:nvSpPr>
        <p:spPr/>
        <p:txBody>
          <a:bodyPr/>
          <a:lstStyle/>
          <a:p>
            <a:pPr>
              <a:defRPr/>
            </a:pPr>
            <a:r>
              <a:rPr lang="en-US"/>
              <a:t>©2010 Oracle Corporation </a:t>
            </a:r>
          </a:p>
        </p:txBody>
      </p:sp>
      <p:sp>
        <p:nvSpPr>
          <p:cNvPr id="5" name="Slide Number Placeholder 4"/>
          <p:cNvSpPr>
            <a:spLocks noGrp="1"/>
          </p:cNvSpPr>
          <p:nvPr>
            <p:ph type="sldNum" sz="quarter" idx="11"/>
          </p:nvPr>
        </p:nvSpPr>
        <p:spPr/>
        <p:txBody>
          <a:bodyPr/>
          <a:lstStyle/>
          <a:p>
            <a:pPr>
              <a:defRPr/>
            </a:pPr>
            <a:fld id="{E74128F9-6125-4CC4-9841-CE0373DB1EB3}" type="slidenum">
              <a:rPr lang="en-US" smtClean="0"/>
              <a:pPr>
                <a:defRPr/>
              </a:pPr>
              <a:t>24</a:t>
            </a:fld>
            <a:endParaRPr lang="en-US" dirty="0"/>
          </a:p>
        </p:txBody>
      </p:sp>
      <p:sp>
        <p:nvSpPr>
          <p:cNvPr id="16" name="Rectangle 3"/>
          <p:cNvSpPr>
            <a:spLocks noChangeArrowheads="1"/>
          </p:cNvSpPr>
          <p:nvPr/>
        </p:nvSpPr>
        <p:spPr bwMode="auto">
          <a:xfrm>
            <a:off x="388938" y="762000"/>
            <a:ext cx="3516312" cy="5295900"/>
          </a:xfrm>
          <a:prstGeom prst="rect">
            <a:avLst/>
          </a:prstGeom>
          <a:noFill/>
          <a:ln w="9525">
            <a:noFill/>
            <a:miter lim="800000"/>
            <a:headEnd/>
            <a:tailEnd/>
          </a:ln>
        </p:spPr>
        <p:txBody>
          <a:bodyPr/>
          <a:lstStyle/>
          <a:p>
            <a:pPr marL="227013" indent="-227013" eaLnBrk="0" hangingPunct="0">
              <a:spcBef>
                <a:spcPct val="20000"/>
              </a:spcBef>
              <a:buClr>
                <a:schemeClr val="accent1"/>
              </a:buClr>
              <a:buFontTx/>
              <a:buChar char="•"/>
            </a:pPr>
            <a:r>
              <a:rPr lang="en-US" b="0" dirty="0" smtClean="0">
                <a:solidFill>
                  <a:schemeClr val="tx1"/>
                </a:solidFill>
              </a:rPr>
              <a:t>Coherence Project </a:t>
            </a:r>
            <a:r>
              <a:rPr lang="en-US" b="0" dirty="0" err="1" smtClean="0">
                <a:solidFill>
                  <a:schemeClr val="tx1"/>
                </a:solidFill>
              </a:rPr>
              <a:t>Config</a:t>
            </a:r>
            <a:endParaRPr lang="en-US" b="0" dirty="0" smtClean="0">
              <a:solidFill>
                <a:schemeClr val="tx1"/>
              </a:solidFill>
            </a:endParaRPr>
          </a:p>
          <a:p>
            <a:pPr marL="684213" lvl="1" indent="-227013" eaLnBrk="0" hangingPunct="0">
              <a:spcBef>
                <a:spcPct val="20000"/>
              </a:spcBef>
              <a:buClr>
                <a:schemeClr val="accent1"/>
              </a:buClr>
              <a:buFontTx/>
              <a:buChar char="•"/>
            </a:pPr>
            <a:r>
              <a:rPr lang="en-US" b="0" dirty="0" smtClean="0">
                <a:solidFill>
                  <a:schemeClr val="tx1"/>
                </a:solidFill>
              </a:rPr>
              <a:t>Facets</a:t>
            </a:r>
          </a:p>
          <a:p>
            <a:pPr marL="684213" lvl="1" indent="-227013" eaLnBrk="0" hangingPunct="0">
              <a:spcBef>
                <a:spcPct val="20000"/>
              </a:spcBef>
              <a:buClr>
                <a:schemeClr val="accent1"/>
              </a:buClr>
              <a:buFontTx/>
              <a:buChar char="•"/>
            </a:pPr>
            <a:r>
              <a:rPr lang="en-US" b="0" dirty="0" smtClean="0">
                <a:solidFill>
                  <a:schemeClr val="tx1"/>
                </a:solidFill>
              </a:rPr>
              <a:t>Library Management</a:t>
            </a:r>
          </a:p>
          <a:p>
            <a:pPr marL="684213" lvl="1" indent="-227013" eaLnBrk="0" hangingPunct="0">
              <a:spcBef>
                <a:spcPct val="20000"/>
              </a:spcBef>
              <a:buClr>
                <a:schemeClr val="accent1"/>
              </a:buClr>
              <a:buFontTx/>
              <a:buChar char="•"/>
            </a:pPr>
            <a:r>
              <a:rPr lang="en-US" b="0" dirty="0" smtClean="0">
                <a:solidFill>
                  <a:schemeClr val="tx1"/>
                </a:solidFill>
              </a:rPr>
              <a:t>Descriptor Generation</a:t>
            </a:r>
          </a:p>
          <a:p>
            <a:pPr marL="227013" indent="-227013" eaLnBrk="0" hangingPunct="0">
              <a:spcBef>
                <a:spcPct val="20000"/>
              </a:spcBef>
              <a:buClr>
                <a:schemeClr val="accent1"/>
              </a:buClr>
              <a:buFontTx/>
              <a:buChar char="•"/>
            </a:pPr>
            <a:r>
              <a:rPr lang="en-US" b="0" dirty="0" smtClean="0">
                <a:solidFill>
                  <a:schemeClr val="tx1"/>
                </a:solidFill>
              </a:rPr>
              <a:t>Runtime Configuration</a:t>
            </a:r>
          </a:p>
          <a:p>
            <a:pPr marL="684213" lvl="1" indent="-227013" eaLnBrk="0" hangingPunct="0">
              <a:spcBef>
                <a:spcPct val="20000"/>
              </a:spcBef>
              <a:buClr>
                <a:schemeClr val="accent1"/>
              </a:buClr>
              <a:buFontTx/>
              <a:buChar char="•"/>
            </a:pPr>
            <a:r>
              <a:rPr lang="en-US" b="0" dirty="0" smtClean="0">
                <a:solidFill>
                  <a:schemeClr val="tx1"/>
                </a:solidFill>
              </a:rPr>
              <a:t>Launch </a:t>
            </a:r>
            <a:r>
              <a:rPr lang="en-US" b="0" dirty="0" err="1" smtClean="0">
                <a:solidFill>
                  <a:schemeClr val="tx1"/>
                </a:solidFill>
              </a:rPr>
              <a:t>Config</a:t>
            </a:r>
            <a:r>
              <a:rPr lang="en-US" b="0" dirty="0" smtClean="0">
                <a:solidFill>
                  <a:schemeClr val="tx1"/>
                </a:solidFill>
              </a:rPr>
              <a:t> Editor</a:t>
            </a:r>
          </a:p>
          <a:p>
            <a:pPr marL="684213" lvl="1" indent="-227013" eaLnBrk="0" hangingPunct="0">
              <a:spcBef>
                <a:spcPct val="20000"/>
              </a:spcBef>
              <a:buClr>
                <a:schemeClr val="accent1"/>
              </a:buClr>
              <a:buFontTx/>
              <a:buChar char="•"/>
            </a:pPr>
            <a:r>
              <a:rPr lang="en-US" b="0" dirty="0" smtClean="0">
                <a:solidFill>
                  <a:schemeClr val="tx1"/>
                </a:solidFill>
              </a:rPr>
              <a:t>Run/Deploy/Debug from IDE</a:t>
            </a:r>
          </a:p>
          <a:p>
            <a:pPr marL="227013" indent="-227013" eaLnBrk="0" hangingPunct="0">
              <a:spcBef>
                <a:spcPct val="20000"/>
              </a:spcBef>
              <a:buClr>
                <a:schemeClr val="accent1"/>
              </a:buClr>
              <a:buFontTx/>
              <a:buChar char="•"/>
            </a:pPr>
            <a:r>
              <a:rPr lang="en-US" b="0" dirty="0" smtClean="0">
                <a:solidFill>
                  <a:schemeClr val="tx1"/>
                </a:solidFill>
              </a:rPr>
              <a:t>Configuration Support</a:t>
            </a:r>
          </a:p>
          <a:p>
            <a:pPr marL="684213" lvl="1" indent="-227013" eaLnBrk="0" hangingPunct="0">
              <a:spcBef>
                <a:spcPct val="20000"/>
              </a:spcBef>
              <a:buClr>
                <a:schemeClr val="accent1"/>
              </a:buClr>
              <a:buFontTx/>
              <a:buChar char="•"/>
            </a:pPr>
            <a:r>
              <a:rPr lang="en-US" b="0" dirty="0">
                <a:solidFill>
                  <a:schemeClr val="tx1"/>
                </a:solidFill>
              </a:rPr>
              <a:t>t</a:t>
            </a:r>
            <a:r>
              <a:rPr lang="en-US" b="0" dirty="0" smtClean="0">
                <a:solidFill>
                  <a:schemeClr val="tx1"/>
                </a:solidFill>
              </a:rPr>
              <a:t>angosol-coherence-override.xml editor</a:t>
            </a:r>
          </a:p>
          <a:p>
            <a:pPr marL="684213" lvl="1" indent="-227013" eaLnBrk="0" hangingPunct="0">
              <a:spcBef>
                <a:spcPct val="20000"/>
              </a:spcBef>
              <a:buClr>
                <a:schemeClr val="accent1"/>
              </a:buClr>
              <a:buFontTx/>
              <a:buChar char="•"/>
            </a:pPr>
            <a:r>
              <a:rPr lang="en-US" b="0" dirty="0" smtClean="0">
                <a:solidFill>
                  <a:schemeClr val="tx1"/>
                </a:solidFill>
              </a:rPr>
              <a:t>Validation</a:t>
            </a:r>
          </a:p>
          <a:p>
            <a:pPr marL="684213" lvl="1" indent="-227013" eaLnBrk="0" hangingPunct="0">
              <a:spcBef>
                <a:spcPct val="20000"/>
              </a:spcBef>
              <a:buClr>
                <a:schemeClr val="accent1"/>
              </a:buClr>
              <a:buFontTx/>
              <a:buChar char="•"/>
            </a:pPr>
            <a:r>
              <a:rPr lang="en-US" b="0" dirty="0" smtClean="0">
                <a:solidFill>
                  <a:schemeClr val="tx1"/>
                </a:solidFill>
              </a:rPr>
              <a:t>Context Sensitive Help Integration</a:t>
            </a:r>
            <a:endParaRPr lang="en-US" b="0" dirty="0">
              <a:solidFill>
                <a:schemeClr val="tx1"/>
              </a:solidFill>
            </a:endParaRPr>
          </a:p>
          <a:p>
            <a:pPr marL="227013" indent="-227013" eaLnBrk="0" hangingPunct="0">
              <a:spcBef>
                <a:spcPct val="20000"/>
              </a:spcBef>
              <a:buClr>
                <a:schemeClr val="accent1"/>
              </a:buClr>
              <a:buFontTx/>
              <a:buChar char="•"/>
            </a:pPr>
            <a:endParaRPr lang="en-US" dirty="0">
              <a:solidFill>
                <a:schemeClr val="tx1"/>
              </a:solidFill>
            </a:endParaRPr>
          </a:p>
        </p:txBody>
      </p:sp>
      <p:pic>
        <p:nvPicPr>
          <p:cNvPr id="18446" name="Picture 14"/>
          <p:cNvPicPr>
            <a:picLocks noChangeAspect="1" noChangeArrowheads="1"/>
          </p:cNvPicPr>
          <p:nvPr/>
        </p:nvPicPr>
        <p:blipFill>
          <a:blip r:embed="rId3" cstate="print"/>
          <a:srcRect/>
          <a:stretch>
            <a:fillRect/>
          </a:stretch>
        </p:blipFill>
        <p:spPr bwMode="auto">
          <a:xfrm>
            <a:off x="3640733" y="1238250"/>
            <a:ext cx="5334463" cy="26765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7"/>
          <p:cNvSpPr>
            <a:spLocks noChangeArrowheads="1"/>
          </p:cNvSpPr>
          <p:nvPr/>
        </p:nvSpPr>
        <p:spPr bwMode="gray">
          <a:xfrm>
            <a:off x="1954213" y="1314450"/>
            <a:ext cx="1598612" cy="4284663"/>
          </a:xfrm>
          <a:prstGeom prst="rect">
            <a:avLst/>
          </a:prstGeom>
          <a:solidFill>
            <a:srgbClr val="DDDDDD"/>
          </a:solidFill>
          <a:ln w="12700" algn="ctr">
            <a:noFill/>
            <a:miter lim="800000"/>
            <a:headEnd/>
            <a:tailEnd/>
          </a:ln>
        </p:spPr>
        <p:txBody>
          <a:bodyPr lIns="45720" tIns="0" rIns="0" bIns="0" anchor="ctr"/>
          <a:lstStyle/>
          <a:p>
            <a:pPr eaLnBrk="0" hangingPunct="0"/>
            <a:endParaRPr lang="en-US" sz="1800" b="0">
              <a:ea typeface="ＭＳ Ｐゴシック" pitchFamily="34" charset="-128"/>
            </a:endParaRPr>
          </a:p>
        </p:txBody>
      </p:sp>
      <p:sp>
        <p:nvSpPr>
          <p:cNvPr id="51203" name="Rectangle 2"/>
          <p:cNvSpPr>
            <a:spLocks noChangeArrowheads="1"/>
          </p:cNvSpPr>
          <p:nvPr/>
        </p:nvSpPr>
        <p:spPr bwMode="gray">
          <a:xfrm>
            <a:off x="314325" y="1314450"/>
            <a:ext cx="1598613" cy="4284663"/>
          </a:xfrm>
          <a:prstGeom prst="rect">
            <a:avLst/>
          </a:prstGeom>
          <a:solidFill>
            <a:srgbClr val="DDDDDD"/>
          </a:solidFill>
          <a:ln w="12700">
            <a:noFill/>
            <a:miter lim="800000"/>
            <a:headEnd/>
            <a:tailEnd/>
          </a:ln>
        </p:spPr>
        <p:txBody>
          <a:bodyPr lIns="45720" tIns="0" rIns="0" bIns="0" anchor="ctr"/>
          <a:lstStyle/>
          <a:p>
            <a:pPr eaLnBrk="0" hangingPunct="0"/>
            <a:endParaRPr lang="en-US" sz="1800" b="0">
              <a:ea typeface="ＭＳ Ｐゴシック" pitchFamily="34" charset="-128"/>
            </a:endParaRPr>
          </a:p>
        </p:txBody>
      </p:sp>
      <p:sp>
        <p:nvSpPr>
          <p:cNvPr id="51204" name="Rectangle 11"/>
          <p:cNvSpPr>
            <a:spLocks noChangeArrowheads="1"/>
          </p:cNvSpPr>
          <p:nvPr/>
        </p:nvSpPr>
        <p:spPr bwMode="auto">
          <a:xfrm>
            <a:off x="733425" y="0"/>
            <a:ext cx="7743825" cy="971550"/>
          </a:xfrm>
          <a:prstGeom prst="rect">
            <a:avLst/>
          </a:prstGeom>
          <a:noFill/>
          <a:ln w="9525">
            <a:noFill/>
            <a:miter lim="800000"/>
            <a:headEnd/>
            <a:tailEnd/>
          </a:ln>
        </p:spPr>
        <p:txBody>
          <a:bodyPr/>
          <a:lstStyle/>
          <a:p>
            <a:pPr eaLnBrk="0" hangingPunct="0"/>
            <a:r>
              <a:rPr lang="en-US" sz="2800">
                <a:solidFill>
                  <a:schemeClr val="tx1"/>
                </a:solidFill>
              </a:rPr>
              <a:t>Oracle Eclipse Tools Roadmap</a:t>
            </a:r>
          </a:p>
        </p:txBody>
      </p:sp>
      <p:sp>
        <p:nvSpPr>
          <p:cNvPr id="51205" name="Rectangle 12"/>
          <p:cNvSpPr>
            <a:spLocks noChangeArrowheads="1"/>
          </p:cNvSpPr>
          <p:nvPr/>
        </p:nvSpPr>
        <p:spPr bwMode="gray">
          <a:xfrm>
            <a:off x="595313" y="5868988"/>
            <a:ext cx="2530475" cy="336550"/>
          </a:xfrm>
          <a:prstGeom prst="rect">
            <a:avLst/>
          </a:prstGeom>
          <a:noFill/>
          <a:ln w="9525">
            <a:noFill/>
            <a:miter lim="800000"/>
            <a:headEnd/>
            <a:tailEnd/>
          </a:ln>
        </p:spPr>
        <p:txBody>
          <a:bodyPr anchor="ctr">
            <a:spAutoFit/>
          </a:bodyPr>
          <a:lstStyle/>
          <a:p>
            <a:pPr eaLnBrk="0" hangingPunct="0"/>
            <a:r>
              <a:rPr lang="en-US" sz="800" b="0">
                <a:ea typeface="ＭＳ Ｐゴシック" pitchFamily="34" charset="-128"/>
              </a:rPr>
              <a:t>Oracle Proprietary &amp; Confidential. </a:t>
            </a:r>
          </a:p>
          <a:p>
            <a:pPr eaLnBrk="0" hangingPunct="0"/>
            <a:r>
              <a:rPr lang="en-US" sz="800" b="0">
                <a:ea typeface="ＭＳ Ｐゴシック" pitchFamily="34" charset="-128"/>
              </a:rPr>
              <a:t>Internal use only or with NDA: Copyright 2008</a:t>
            </a:r>
          </a:p>
        </p:txBody>
      </p:sp>
      <p:sp>
        <p:nvSpPr>
          <p:cNvPr id="51206" name="Text Box 13"/>
          <p:cNvSpPr txBox="1">
            <a:spLocks noChangeArrowheads="1"/>
          </p:cNvSpPr>
          <p:nvPr/>
        </p:nvSpPr>
        <p:spPr bwMode="auto">
          <a:xfrm>
            <a:off x="2166938" y="5748338"/>
            <a:ext cx="4343400" cy="338137"/>
          </a:xfrm>
          <a:prstGeom prst="rect">
            <a:avLst/>
          </a:prstGeom>
          <a:noFill/>
          <a:ln w="12700">
            <a:noFill/>
            <a:miter lim="800000"/>
            <a:headEnd/>
            <a:tailEnd/>
          </a:ln>
        </p:spPr>
        <p:txBody>
          <a:bodyPr>
            <a:spAutoFit/>
          </a:bodyPr>
          <a:lstStyle/>
          <a:p>
            <a:pPr eaLnBrk="0" hangingPunct="0"/>
            <a:r>
              <a:rPr lang="en-US" sz="800" b="0">
                <a:solidFill>
                  <a:srgbClr val="000000"/>
                </a:solidFill>
                <a:cs typeface="Times New Roman" pitchFamily="18" charset="0"/>
              </a:rPr>
              <a:t>The timing as well as the proposed features or functionality of any future product or service offering </a:t>
            </a:r>
            <a:r>
              <a:rPr lang="en-US" sz="1000" b="0">
                <a:solidFill>
                  <a:srgbClr val="000000"/>
                </a:solidFill>
                <a:cs typeface="Times New Roman" pitchFamily="18" charset="0"/>
              </a:rPr>
              <a:t>are </a:t>
            </a:r>
            <a:r>
              <a:rPr lang="en-US" sz="1000">
                <a:solidFill>
                  <a:srgbClr val="000000"/>
                </a:solidFill>
                <a:cs typeface="Times New Roman" pitchFamily="18" charset="0"/>
              </a:rPr>
              <a:t>subject to change</a:t>
            </a:r>
            <a:r>
              <a:rPr lang="en-US" sz="800" b="0">
                <a:solidFill>
                  <a:srgbClr val="000000"/>
                </a:solidFill>
                <a:cs typeface="Times New Roman" pitchFamily="18" charset="0"/>
              </a:rPr>
              <a:t> at the sole discretion of Oracle. </a:t>
            </a:r>
            <a:endParaRPr lang="en-US" sz="1800" b="0">
              <a:latin typeface="Verdana" pitchFamily="34" charset="0"/>
              <a:cs typeface="Times New Roman" pitchFamily="18" charset="0"/>
            </a:endParaRPr>
          </a:p>
        </p:txBody>
      </p:sp>
      <p:sp>
        <p:nvSpPr>
          <p:cNvPr id="51207" name="Text Box 25"/>
          <p:cNvSpPr txBox="1">
            <a:spLocks noChangeArrowheads="1"/>
          </p:cNvSpPr>
          <p:nvPr/>
        </p:nvSpPr>
        <p:spPr bwMode="auto">
          <a:xfrm>
            <a:off x="577850" y="931863"/>
            <a:ext cx="963613" cy="336550"/>
          </a:xfrm>
          <a:prstGeom prst="rect">
            <a:avLst/>
          </a:prstGeom>
          <a:noFill/>
          <a:ln w="9525">
            <a:noFill/>
            <a:miter lim="800000"/>
            <a:headEnd/>
            <a:tailEnd/>
          </a:ln>
        </p:spPr>
        <p:txBody>
          <a:bodyPr wrap="none">
            <a:spAutoFit/>
          </a:bodyPr>
          <a:lstStyle/>
          <a:p>
            <a:pPr eaLnBrk="0" hangingPunct="0"/>
            <a:r>
              <a:rPr lang="en-US">
                <a:solidFill>
                  <a:schemeClr val="bg1"/>
                </a:solidFill>
                <a:ea typeface="ＭＳ Ｐゴシック" pitchFamily="34" charset="-128"/>
              </a:rPr>
              <a:t>Q1 2009</a:t>
            </a:r>
          </a:p>
        </p:txBody>
      </p:sp>
      <p:grpSp>
        <p:nvGrpSpPr>
          <p:cNvPr id="2" name="Group 32"/>
          <p:cNvGrpSpPr>
            <a:grpSpLocks/>
          </p:cNvGrpSpPr>
          <p:nvPr/>
        </p:nvGrpSpPr>
        <p:grpSpPr bwMode="auto">
          <a:xfrm>
            <a:off x="1935163" y="930275"/>
            <a:ext cx="1600200" cy="419100"/>
            <a:chOff x="1361" y="895"/>
            <a:chExt cx="1008" cy="240"/>
          </a:xfrm>
        </p:grpSpPr>
        <p:sp>
          <p:nvSpPr>
            <p:cNvPr id="51209" name="AutoShape 33"/>
            <p:cNvSpPr>
              <a:spLocks noChangeArrowheads="1"/>
            </p:cNvSpPr>
            <p:nvPr/>
          </p:nvSpPr>
          <p:spPr bwMode="auto">
            <a:xfrm>
              <a:off x="1361" y="895"/>
              <a:ext cx="1008" cy="240"/>
            </a:xfrm>
            <a:prstGeom prst="roundRect">
              <a:avLst>
                <a:gd name="adj" fmla="val 9616"/>
              </a:avLst>
            </a:prstGeom>
            <a:gradFill rotWithShape="1">
              <a:gsLst>
                <a:gs pos="0">
                  <a:srgbClr val="AF25F0"/>
                </a:gs>
                <a:gs pos="50000">
                  <a:srgbClr val="BC48F2"/>
                </a:gs>
                <a:gs pos="100000">
                  <a:srgbClr val="AF25F0"/>
                </a:gs>
              </a:gsLst>
              <a:lin ang="5400000" scaled="1"/>
            </a:gradFill>
            <a:ln w="9525" algn="ctr">
              <a:solidFill>
                <a:srgbClr val="AF25F0"/>
              </a:solidFill>
              <a:round/>
              <a:headEnd/>
              <a:tailEnd/>
            </a:ln>
          </p:spPr>
          <p:txBody>
            <a:bodyPr wrap="none" anchor="ctr"/>
            <a:lstStyle/>
            <a:p>
              <a:pPr eaLnBrk="0" hangingPunct="0"/>
              <a:endParaRPr lang="en-US" sz="1800" b="0">
                <a:ea typeface="ＭＳ Ｐゴシック" pitchFamily="34" charset="-128"/>
              </a:endParaRPr>
            </a:p>
          </p:txBody>
        </p:sp>
        <p:sp>
          <p:nvSpPr>
            <p:cNvPr id="31778" name="AutoShape 34"/>
            <p:cNvSpPr>
              <a:spLocks noChangeArrowheads="1"/>
            </p:cNvSpPr>
            <p:nvPr/>
          </p:nvSpPr>
          <p:spPr bwMode="auto">
            <a:xfrm>
              <a:off x="1364" y="1046"/>
              <a:ext cx="1002" cy="86"/>
            </a:xfrm>
            <a:prstGeom prst="roundRect">
              <a:avLst>
                <a:gd name="adj" fmla="val 26745"/>
              </a:avLst>
            </a:prstGeom>
            <a:gradFill rotWithShape="0">
              <a:gsLst>
                <a:gs pos="0">
                  <a:schemeClr val="bg1">
                    <a:gamma/>
                    <a:shade val="89020"/>
                    <a:invGamma/>
                    <a:alpha val="0"/>
                  </a:schemeClr>
                </a:gs>
                <a:gs pos="100000">
                  <a:schemeClr val="bg1">
                    <a:alpha val="44000"/>
                  </a:schemeClr>
                </a:gs>
              </a:gsLst>
              <a:lin ang="5400000" scaled="1"/>
            </a:gradFill>
            <a:ln w="9525" algn="ctr">
              <a:noFill/>
              <a:round/>
              <a:headEnd/>
              <a:tailEnd/>
            </a:ln>
            <a:effectLst/>
          </p:spPr>
          <p:txBody>
            <a:bodyPr wrap="none" anchor="ctr"/>
            <a:lstStyle/>
            <a:p>
              <a:pPr eaLnBrk="0" hangingPunct="0">
                <a:defRPr/>
              </a:pPr>
              <a:endParaRPr lang="en-US" sz="1800" b="0">
                <a:ea typeface="ＭＳ Ｐゴシック" pitchFamily="50" charset="-128"/>
                <a:cs typeface="+mn-cs"/>
              </a:endParaRPr>
            </a:p>
          </p:txBody>
        </p:sp>
        <p:sp>
          <p:nvSpPr>
            <p:cNvPr id="31779" name="AutoShape 35"/>
            <p:cNvSpPr>
              <a:spLocks noChangeArrowheads="1"/>
            </p:cNvSpPr>
            <p:nvPr/>
          </p:nvSpPr>
          <p:spPr bwMode="auto">
            <a:xfrm>
              <a:off x="1371" y="898"/>
              <a:ext cx="989" cy="47"/>
            </a:xfrm>
            <a:prstGeom prst="roundRect">
              <a:avLst>
                <a:gd name="adj" fmla="val 38296"/>
              </a:avLst>
            </a:prstGeom>
            <a:gradFill rotWithShape="0">
              <a:gsLst>
                <a:gs pos="0">
                  <a:schemeClr val="bg1">
                    <a:alpha val="52000"/>
                  </a:schemeClr>
                </a:gs>
                <a:gs pos="100000">
                  <a:schemeClr val="bg1">
                    <a:gamma/>
                    <a:shade val="89020"/>
                    <a:invGamma/>
                    <a:alpha val="0"/>
                  </a:schemeClr>
                </a:gs>
              </a:gsLst>
              <a:lin ang="5400000" scaled="1"/>
            </a:gradFill>
            <a:ln w="9525" algn="ctr">
              <a:noFill/>
              <a:round/>
              <a:headEnd/>
              <a:tailEnd/>
            </a:ln>
            <a:effectLst/>
          </p:spPr>
          <p:txBody>
            <a:bodyPr wrap="none" anchor="ctr"/>
            <a:lstStyle/>
            <a:p>
              <a:pPr eaLnBrk="0" hangingPunct="0">
                <a:defRPr/>
              </a:pPr>
              <a:endParaRPr lang="en-US" sz="1800" b="0">
                <a:ea typeface="ＭＳ Ｐゴシック" pitchFamily="50" charset="-128"/>
                <a:cs typeface="+mn-cs"/>
              </a:endParaRPr>
            </a:p>
          </p:txBody>
        </p:sp>
      </p:grpSp>
      <p:sp>
        <p:nvSpPr>
          <p:cNvPr id="51212" name="Text Box 36"/>
          <p:cNvSpPr txBox="1">
            <a:spLocks noChangeArrowheads="1"/>
          </p:cNvSpPr>
          <p:nvPr/>
        </p:nvSpPr>
        <p:spPr bwMode="auto">
          <a:xfrm>
            <a:off x="1949450" y="931863"/>
            <a:ext cx="1516063" cy="336550"/>
          </a:xfrm>
          <a:prstGeom prst="rect">
            <a:avLst/>
          </a:prstGeom>
          <a:noFill/>
          <a:ln w="9525">
            <a:noFill/>
            <a:miter lim="800000"/>
            <a:headEnd/>
            <a:tailEnd/>
          </a:ln>
        </p:spPr>
        <p:txBody>
          <a:bodyPr>
            <a:spAutoFit/>
          </a:bodyPr>
          <a:lstStyle/>
          <a:p>
            <a:pPr algn="ctr" eaLnBrk="0" hangingPunct="0"/>
            <a:r>
              <a:rPr lang="en-US" dirty="0" smtClean="0">
                <a:solidFill>
                  <a:schemeClr val="bg1"/>
                </a:solidFill>
                <a:ea typeface="ＭＳ Ｐゴシック" pitchFamily="34" charset="-128"/>
              </a:rPr>
              <a:t>Feb </a:t>
            </a:r>
            <a:r>
              <a:rPr lang="en-US" dirty="0">
                <a:solidFill>
                  <a:schemeClr val="bg1"/>
                </a:solidFill>
                <a:ea typeface="ＭＳ Ｐゴシック" pitchFamily="34" charset="-128"/>
              </a:rPr>
              <a:t>2010</a:t>
            </a:r>
          </a:p>
        </p:txBody>
      </p:sp>
      <p:sp>
        <p:nvSpPr>
          <p:cNvPr id="51213" name="Rectangle 67"/>
          <p:cNvSpPr>
            <a:spLocks noChangeArrowheads="1"/>
          </p:cNvSpPr>
          <p:nvPr/>
        </p:nvSpPr>
        <p:spPr bwMode="gray">
          <a:xfrm>
            <a:off x="3578225" y="1316038"/>
            <a:ext cx="1598613" cy="4284662"/>
          </a:xfrm>
          <a:prstGeom prst="rect">
            <a:avLst/>
          </a:prstGeom>
          <a:solidFill>
            <a:srgbClr val="DDDDDD"/>
          </a:solidFill>
          <a:ln w="12700" algn="ctr">
            <a:noFill/>
            <a:miter lim="800000"/>
            <a:headEnd/>
            <a:tailEnd/>
          </a:ln>
        </p:spPr>
        <p:txBody>
          <a:bodyPr lIns="45720" tIns="0" rIns="0" bIns="0" anchor="ctr"/>
          <a:lstStyle/>
          <a:p>
            <a:pPr eaLnBrk="0" hangingPunct="0"/>
            <a:endParaRPr lang="en-US" sz="1800" b="0">
              <a:ea typeface="ＭＳ Ｐゴシック" pitchFamily="34" charset="-128"/>
            </a:endParaRPr>
          </a:p>
        </p:txBody>
      </p:sp>
      <p:sp>
        <p:nvSpPr>
          <p:cNvPr id="1347603" name="AutoShape 33"/>
          <p:cNvSpPr>
            <a:spLocks noChangeArrowheads="1"/>
          </p:cNvSpPr>
          <p:nvPr/>
        </p:nvSpPr>
        <p:spPr bwMode="auto">
          <a:xfrm>
            <a:off x="3549650" y="931863"/>
            <a:ext cx="1600200" cy="419100"/>
          </a:xfrm>
          <a:prstGeom prst="roundRect">
            <a:avLst>
              <a:gd name="adj" fmla="val 9616"/>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w="9525" algn="ctr">
            <a:solidFill>
              <a:srgbClr val="AF25F0"/>
            </a:solidFill>
            <a:round/>
            <a:headEnd/>
            <a:tailEnd/>
          </a:ln>
        </p:spPr>
        <p:txBody>
          <a:bodyPr wrap="none" anchor="ctr"/>
          <a:lstStyle/>
          <a:p>
            <a:pPr eaLnBrk="0" hangingPunct="0">
              <a:defRPr/>
            </a:pPr>
            <a:endParaRPr lang="en-US" sz="1800" b="0">
              <a:ea typeface="ＭＳ Ｐゴシック" pitchFamily="34" charset="-128"/>
              <a:cs typeface="+mn-cs"/>
            </a:endParaRPr>
          </a:p>
        </p:txBody>
      </p:sp>
      <p:sp>
        <p:nvSpPr>
          <p:cNvPr id="51215" name="Rectangle 50"/>
          <p:cNvSpPr>
            <a:spLocks noChangeArrowheads="1"/>
          </p:cNvSpPr>
          <p:nvPr/>
        </p:nvSpPr>
        <p:spPr bwMode="gray">
          <a:xfrm>
            <a:off x="339725" y="1408113"/>
            <a:ext cx="1562100" cy="2957733"/>
          </a:xfrm>
          <a:prstGeom prst="rect">
            <a:avLst/>
          </a:prstGeom>
          <a:noFill/>
          <a:ln w="9525" algn="ctr">
            <a:noFill/>
            <a:miter lim="800000"/>
            <a:headEnd/>
            <a:tailEnd/>
          </a:ln>
        </p:spPr>
        <p:txBody>
          <a:bodyPr lIns="45720" tIns="0" rIns="0" bIns="0">
            <a:spAutoFit/>
          </a:bodyPr>
          <a:lstStyle/>
          <a:p>
            <a:pPr marL="115888" indent="-115888" algn="l" eaLnBrk="0" hangingPunct="0">
              <a:lnSpc>
                <a:spcPct val="80000"/>
              </a:lnSpc>
              <a:spcBef>
                <a:spcPct val="20000"/>
              </a:spcBef>
            </a:pPr>
            <a:r>
              <a:rPr lang="en-US" sz="1200" dirty="0">
                <a:solidFill>
                  <a:schemeClr val="tx1"/>
                </a:solidFill>
                <a:ea typeface="ＭＳ Ｐゴシック" pitchFamily="34" charset="-128"/>
              </a:rPr>
              <a:t>OEPE 11g (11.1.1.3)</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Support for WebLogic Server 10.3.2 and older</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WebLogic SCA Tools</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Web Service Client Templates</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Web Service </a:t>
            </a:r>
            <a:r>
              <a:rPr lang="en-US" sz="1000" b="0" dirty="0" err="1">
                <a:solidFill>
                  <a:schemeClr val="tx1"/>
                </a:solidFill>
                <a:ea typeface="ＭＳ Ｐゴシック" pitchFamily="34" charset="-128"/>
              </a:rPr>
              <a:t>Validators</a:t>
            </a:r>
            <a:endParaRPr lang="en-US" sz="1000" b="0" dirty="0">
              <a:solidFill>
                <a:schemeClr val="tx1"/>
              </a:solidFill>
              <a:ea typeface="ＭＳ Ｐゴシック" pitchFamily="34" charset="-128"/>
            </a:endParaRP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Eclipse 3.4/3.5 Support</a:t>
            </a:r>
          </a:p>
          <a:p>
            <a:pPr marL="115888" indent="-115888" eaLnBrk="0" hangingPunct="0">
              <a:lnSpc>
                <a:spcPct val="80000"/>
              </a:lnSpc>
              <a:spcBef>
                <a:spcPct val="20000"/>
              </a:spcBef>
              <a:buFontTx/>
              <a:buChar char="•"/>
            </a:pPr>
            <a:endParaRPr lang="en-US" sz="1000" b="0" dirty="0">
              <a:solidFill>
                <a:schemeClr val="tx1"/>
              </a:solidFill>
              <a:ea typeface="ＭＳ Ｐゴシック" pitchFamily="34" charset="-128"/>
            </a:endParaRPr>
          </a:p>
          <a:p>
            <a:pPr marL="115888" indent="-115888" eaLnBrk="0" hangingPunct="0">
              <a:lnSpc>
                <a:spcPct val="80000"/>
              </a:lnSpc>
              <a:spcBef>
                <a:spcPct val="20000"/>
              </a:spcBef>
            </a:pPr>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1000" b="0" dirty="0">
              <a:solidFill>
                <a:schemeClr val="tx1"/>
              </a:solidFill>
              <a:ea typeface="ＭＳ Ｐゴシック" pitchFamily="34" charset="-128"/>
            </a:endParaRPr>
          </a:p>
          <a:p>
            <a:pPr marL="115888" indent="-115888" eaLnBrk="0" hangingPunct="0">
              <a:lnSpc>
                <a:spcPct val="80000"/>
              </a:lnSpc>
              <a:spcBef>
                <a:spcPct val="20000"/>
              </a:spcBef>
            </a:pPr>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1000" b="0" dirty="0">
              <a:solidFill>
                <a:schemeClr val="tx1"/>
              </a:solidFill>
              <a:ea typeface="ＭＳ Ｐゴシック" pitchFamily="34" charset="-128"/>
            </a:endParaRPr>
          </a:p>
          <a:p>
            <a:pPr marL="115888" indent="-115888" eaLnBrk="0" hangingPunct="0"/>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800" b="0" dirty="0">
              <a:solidFill>
                <a:schemeClr val="tx1"/>
              </a:solidFill>
              <a:ea typeface="ＭＳ Ｐゴシック" pitchFamily="34" charset="-128"/>
            </a:endParaRPr>
          </a:p>
          <a:p>
            <a:pPr marL="115888" indent="-115888" eaLnBrk="0" hangingPunct="0"/>
            <a:endParaRPr lang="en-US" sz="1000" b="0" dirty="0">
              <a:solidFill>
                <a:schemeClr val="tx1"/>
              </a:solidFill>
              <a:ea typeface="ＭＳ Ｐゴシック" pitchFamily="34" charset="-128"/>
            </a:endParaRPr>
          </a:p>
        </p:txBody>
      </p:sp>
      <p:sp>
        <p:nvSpPr>
          <p:cNvPr id="51216" name="Text Box 26"/>
          <p:cNvSpPr txBox="1">
            <a:spLocks noChangeArrowheads="1"/>
          </p:cNvSpPr>
          <p:nvPr/>
        </p:nvSpPr>
        <p:spPr bwMode="auto">
          <a:xfrm>
            <a:off x="3549650" y="931863"/>
            <a:ext cx="1566863" cy="336550"/>
          </a:xfrm>
          <a:prstGeom prst="rect">
            <a:avLst/>
          </a:prstGeom>
          <a:noFill/>
          <a:ln w="9525">
            <a:noFill/>
            <a:miter lim="800000"/>
            <a:headEnd/>
            <a:tailEnd/>
          </a:ln>
        </p:spPr>
        <p:txBody>
          <a:bodyPr>
            <a:spAutoFit/>
          </a:bodyPr>
          <a:lstStyle/>
          <a:p>
            <a:pPr algn="ctr" eaLnBrk="0" hangingPunct="0"/>
            <a:r>
              <a:rPr lang="en-US" dirty="0" smtClean="0">
                <a:solidFill>
                  <a:schemeClr val="bg1"/>
                </a:solidFill>
                <a:ea typeface="ＭＳ Ｐゴシック" pitchFamily="34" charset="-128"/>
              </a:rPr>
              <a:t>April </a:t>
            </a:r>
            <a:r>
              <a:rPr lang="en-US" dirty="0">
                <a:solidFill>
                  <a:schemeClr val="bg1"/>
                </a:solidFill>
                <a:ea typeface="ＭＳ Ｐゴシック" pitchFamily="34" charset="-128"/>
              </a:rPr>
              <a:t>2010 </a:t>
            </a:r>
          </a:p>
        </p:txBody>
      </p:sp>
      <p:sp>
        <p:nvSpPr>
          <p:cNvPr id="51217" name="Rectangle 50"/>
          <p:cNvSpPr>
            <a:spLocks noChangeArrowheads="1"/>
          </p:cNvSpPr>
          <p:nvPr/>
        </p:nvSpPr>
        <p:spPr bwMode="gray">
          <a:xfrm>
            <a:off x="1949450" y="1389063"/>
            <a:ext cx="1562100" cy="2988510"/>
          </a:xfrm>
          <a:prstGeom prst="rect">
            <a:avLst/>
          </a:prstGeom>
          <a:noFill/>
          <a:ln w="9525" algn="ctr">
            <a:noFill/>
            <a:miter lim="800000"/>
            <a:headEnd/>
            <a:tailEnd/>
          </a:ln>
        </p:spPr>
        <p:txBody>
          <a:bodyPr lIns="45720" tIns="0" rIns="0" bIns="0">
            <a:spAutoFit/>
          </a:bodyPr>
          <a:lstStyle/>
          <a:p>
            <a:pPr marL="115888" indent="-115888" algn="l" eaLnBrk="0" hangingPunct="0">
              <a:lnSpc>
                <a:spcPct val="80000"/>
              </a:lnSpc>
              <a:spcBef>
                <a:spcPct val="20000"/>
              </a:spcBef>
            </a:pPr>
            <a:r>
              <a:rPr lang="en-US" sz="1200" dirty="0">
                <a:solidFill>
                  <a:schemeClr val="tx1"/>
                </a:solidFill>
                <a:ea typeface="ＭＳ Ｐゴシック" pitchFamily="34" charset="-128"/>
              </a:rPr>
              <a:t>OEPE 11g (11.1.1.4)</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AppXRay</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WYSIWYG Web Page Development</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HTML, JSP, JSF Support</a:t>
            </a:r>
          </a:p>
          <a:p>
            <a:pPr marL="115888" indent="-115888" algn="l" eaLnBrk="0" hangingPunct="0">
              <a:lnSpc>
                <a:spcPct val="80000"/>
              </a:lnSpc>
              <a:spcBef>
                <a:spcPct val="20000"/>
              </a:spcBef>
              <a:buFontTx/>
              <a:buChar char="•"/>
            </a:pPr>
            <a:r>
              <a:rPr lang="en-US" sz="1000" b="0" dirty="0">
                <a:solidFill>
                  <a:schemeClr val="tx1"/>
                </a:solidFill>
              </a:rPr>
              <a:t>Apache Trinidad Support</a:t>
            </a:r>
            <a:endParaRPr lang="en-US" sz="700" b="0" dirty="0">
              <a:solidFill>
                <a:schemeClr val="tx1"/>
              </a:solidFill>
              <a:ea typeface="ＭＳ Ｐゴシック" pitchFamily="34" charset="-128"/>
            </a:endParaRP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New Tag and Data Palette</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Tag Drop Editors for JSP/JSF/custom tags</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Smart Editor Property Sheet</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JMS Deployment Descriptor Editor</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Eclipse 3.5 Support</a:t>
            </a:r>
          </a:p>
          <a:p>
            <a:pPr marL="115888" indent="-115888" eaLnBrk="0" hangingPunct="0">
              <a:lnSpc>
                <a:spcPct val="80000"/>
              </a:lnSpc>
              <a:spcBef>
                <a:spcPct val="20000"/>
              </a:spcBef>
              <a:buFontTx/>
              <a:buChar char="•"/>
            </a:pPr>
            <a:endParaRPr lang="en-US" sz="1000" b="0" dirty="0">
              <a:solidFill>
                <a:schemeClr val="tx1"/>
              </a:solidFill>
              <a:ea typeface="ＭＳ Ｐゴシック" pitchFamily="34" charset="-128"/>
            </a:endParaRPr>
          </a:p>
          <a:p>
            <a:pPr marL="115888" indent="-115888" eaLnBrk="0" hangingPunct="0"/>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800" b="0" dirty="0">
              <a:solidFill>
                <a:schemeClr val="tx1"/>
              </a:solidFill>
              <a:ea typeface="ＭＳ Ｐゴシック" pitchFamily="34" charset="-128"/>
            </a:endParaRPr>
          </a:p>
          <a:p>
            <a:pPr marL="115888" indent="-115888" eaLnBrk="0" hangingPunct="0"/>
            <a:endParaRPr lang="en-US" sz="1000" b="0" dirty="0">
              <a:solidFill>
                <a:schemeClr val="tx1"/>
              </a:solidFill>
              <a:ea typeface="ＭＳ Ｐゴシック" pitchFamily="34" charset="-128"/>
            </a:endParaRPr>
          </a:p>
        </p:txBody>
      </p:sp>
      <p:sp>
        <p:nvSpPr>
          <p:cNvPr id="51218" name="Rectangle 50"/>
          <p:cNvSpPr>
            <a:spLocks noChangeArrowheads="1"/>
          </p:cNvSpPr>
          <p:nvPr/>
        </p:nvSpPr>
        <p:spPr bwMode="gray">
          <a:xfrm>
            <a:off x="3549650" y="1389063"/>
            <a:ext cx="1562100" cy="2183675"/>
          </a:xfrm>
          <a:prstGeom prst="rect">
            <a:avLst/>
          </a:prstGeom>
          <a:noFill/>
          <a:ln w="9525" algn="ctr">
            <a:noFill/>
            <a:miter lim="800000"/>
            <a:headEnd/>
            <a:tailEnd/>
          </a:ln>
        </p:spPr>
        <p:txBody>
          <a:bodyPr lIns="45720" tIns="0" rIns="0" bIns="0">
            <a:spAutoFit/>
          </a:bodyPr>
          <a:lstStyle/>
          <a:p>
            <a:pPr marL="115888" indent="-115888" eaLnBrk="0" hangingPunct="0">
              <a:lnSpc>
                <a:spcPct val="80000"/>
              </a:lnSpc>
              <a:spcBef>
                <a:spcPct val="20000"/>
              </a:spcBef>
            </a:pPr>
            <a:r>
              <a:rPr lang="en-US" sz="1200" dirty="0">
                <a:solidFill>
                  <a:schemeClr val="tx1"/>
                </a:solidFill>
                <a:ea typeface="ＭＳ Ｐゴシック" pitchFamily="34" charset="-128"/>
              </a:rPr>
              <a:t>OEPE 11g (11.1.1.5)</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Support for WebLogic 10.3.3 and older</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AppXRay Enhancements</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Additional JSF tag support</a:t>
            </a:r>
          </a:p>
          <a:p>
            <a:pPr marL="115888" indent="-115888" algn="l" eaLnBrk="0" hangingPunct="0">
              <a:lnSpc>
                <a:spcPct val="80000"/>
              </a:lnSpc>
              <a:spcBef>
                <a:spcPct val="20000"/>
              </a:spcBef>
              <a:buFontTx/>
              <a:buChar char="•"/>
            </a:pPr>
            <a:r>
              <a:rPr lang="en-US" sz="1000" b="0" dirty="0" smtClean="0">
                <a:solidFill>
                  <a:schemeClr val="tx1"/>
                </a:solidFill>
                <a:ea typeface="ＭＳ Ｐゴシック" pitchFamily="34" charset="-128"/>
              </a:rPr>
              <a:t>WebLogic </a:t>
            </a:r>
            <a:r>
              <a:rPr lang="en-US" sz="1000" b="0" dirty="0">
                <a:solidFill>
                  <a:schemeClr val="tx1"/>
                </a:solidFill>
                <a:ea typeface="ＭＳ Ｐゴシック" pitchFamily="34" charset="-128"/>
              </a:rPr>
              <a:t>SCA Validation and Modeling Enhancements</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Eclipse </a:t>
            </a:r>
            <a:r>
              <a:rPr lang="en-US" sz="1000" b="0" dirty="0" smtClean="0">
                <a:solidFill>
                  <a:schemeClr val="tx1"/>
                </a:solidFill>
                <a:ea typeface="ＭＳ Ｐゴシック" pitchFamily="34" charset="-128"/>
              </a:rPr>
              <a:t>3.5 </a:t>
            </a:r>
            <a:r>
              <a:rPr lang="en-US" sz="1000" b="0" dirty="0">
                <a:solidFill>
                  <a:schemeClr val="tx1"/>
                </a:solidFill>
                <a:ea typeface="ＭＳ Ｐゴシック" pitchFamily="34" charset="-128"/>
              </a:rPr>
              <a:t>Support</a:t>
            </a:r>
          </a:p>
          <a:p>
            <a:pPr marL="115888" indent="-115888" eaLnBrk="0" hangingPunct="0">
              <a:lnSpc>
                <a:spcPct val="80000"/>
              </a:lnSpc>
              <a:spcBef>
                <a:spcPct val="20000"/>
              </a:spcBef>
            </a:pPr>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800" b="0" dirty="0">
              <a:solidFill>
                <a:schemeClr val="tx1"/>
              </a:solidFill>
              <a:ea typeface="ＭＳ Ｐゴシック" pitchFamily="34" charset="-128"/>
            </a:endParaRPr>
          </a:p>
          <a:p>
            <a:pPr marL="115888" indent="-115888" eaLnBrk="0" hangingPunct="0"/>
            <a:endParaRPr lang="en-US" sz="1000" b="0" dirty="0">
              <a:solidFill>
                <a:schemeClr val="tx1"/>
              </a:solidFill>
              <a:ea typeface="ＭＳ Ｐゴシック" pitchFamily="34" charset="-128"/>
            </a:endParaRPr>
          </a:p>
        </p:txBody>
      </p:sp>
      <p:sp>
        <p:nvSpPr>
          <p:cNvPr id="51219" name="Rectangle 5"/>
          <p:cNvSpPr>
            <a:spLocks noChangeArrowheads="1"/>
          </p:cNvSpPr>
          <p:nvPr/>
        </p:nvSpPr>
        <p:spPr bwMode="gray">
          <a:xfrm>
            <a:off x="5176838" y="1323975"/>
            <a:ext cx="1598612" cy="4284663"/>
          </a:xfrm>
          <a:prstGeom prst="rect">
            <a:avLst/>
          </a:prstGeom>
          <a:solidFill>
            <a:srgbClr val="EAEAEA"/>
          </a:solidFill>
          <a:ln w="12700" algn="ctr">
            <a:noFill/>
            <a:miter lim="800000"/>
            <a:headEnd/>
            <a:tailEnd/>
          </a:ln>
        </p:spPr>
        <p:txBody>
          <a:bodyPr lIns="45720" tIns="0" rIns="0" bIns="0" anchor="ctr"/>
          <a:lstStyle/>
          <a:p>
            <a:pPr eaLnBrk="0" hangingPunct="0"/>
            <a:endParaRPr lang="en-US" sz="1800" b="0">
              <a:ea typeface="ＭＳ Ｐゴシック" pitchFamily="34" charset="-128"/>
            </a:endParaRPr>
          </a:p>
        </p:txBody>
      </p:sp>
      <p:sp>
        <p:nvSpPr>
          <p:cNvPr id="51220" name="Rectangle 45"/>
          <p:cNvSpPr>
            <a:spLocks noChangeArrowheads="1"/>
          </p:cNvSpPr>
          <p:nvPr/>
        </p:nvSpPr>
        <p:spPr bwMode="gray">
          <a:xfrm>
            <a:off x="5305425" y="1778000"/>
            <a:ext cx="1487488" cy="1122363"/>
          </a:xfrm>
          <a:prstGeom prst="rect">
            <a:avLst/>
          </a:prstGeom>
          <a:noFill/>
          <a:ln w="9525" algn="ctr">
            <a:noFill/>
            <a:miter lim="800000"/>
            <a:headEnd/>
            <a:tailEnd/>
          </a:ln>
        </p:spPr>
        <p:txBody>
          <a:bodyPr lIns="45720" tIns="0" rIns="0" bIns="0"/>
          <a:lstStyle/>
          <a:p>
            <a:pPr marL="115888" indent="-115888" eaLnBrk="0" hangingPunct="0">
              <a:lnSpc>
                <a:spcPct val="80000"/>
              </a:lnSpc>
              <a:spcBef>
                <a:spcPct val="20000"/>
              </a:spcBef>
              <a:buFontTx/>
              <a:buChar char="•"/>
            </a:pPr>
            <a:endParaRPr lang="en-US" sz="1000" b="0">
              <a:ea typeface="ＭＳ Ｐゴシック" pitchFamily="34" charset="-128"/>
            </a:endParaRPr>
          </a:p>
          <a:p>
            <a:pPr marL="115888" indent="-115888" eaLnBrk="0" hangingPunct="0">
              <a:lnSpc>
                <a:spcPct val="80000"/>
              </a:lnSpc>
              <a:spcBef>
                <a:spcPct val="20000"/>
              </a:spcBef>
              <a:buFontTx/>
              <a:buChar char="•"/>
            </a:pPr>
            <a:endParaRPr lang="en-US" sz="1000" b="0">
              <a:ea typeface="ＭＳ Ｐゴシック" pitchFamily="34" charset="-128"/>
            </a:endParaRPr>
          </a:p>
          <a:p>
            <a:pPr marL="115888" indent="-115888" eaLnBrk="0" hangingPunct="0">
              <a:lnSpc>
                <a:spcPct val="80000"/>
              </a:lnSpc>
              <a:spcBef>
                <a:spcPct val="20000"/>
              </a:spcBef>
            </a:pPr>
            <a:endParaRPr lang="en-US" sz="1000" b="0">
              <a:ea typeface="ＭＳ Ｐゴシック" pitchFamily="34" charset="-128"/>
            </a:endParaRPr>
          </a:p>
          <a:p>
            <a:pPr marL="115888" indent="-115888" eaLnBrk="0" hangingPunct="0">
              <a:lnSpc>
                <a:spcPct val="80000"/>
              </a:lnSpc>
              <a:spcBef>
                <a:spcPct val="20000"/>
              </a:spcBef>
              <a:buFontTx/>
              <a:buChar char="•"/>
            </a:pPr>
            <a:endParaRPr lang="en-US" sz="1000" b="0">
              <a:ea typeface="ＭＳ Ｐゴシック" pitchFamily="34" charset="-128"/>
            </a:endParaRPr>
          </a:p>
          <a:p>
            <a:pPr marL="115888" indent="-115888" eaLnBrk="0" hangingPunct="0">
              <a:lnSpc>
                <a:spcPct val="80000"/>
              </a:lnSpc>
              <a:spcBef>
                <a:spcPct val="20000"/>
              </a:spcBef>
              <a:buFontTx/>
              <a:buChar char="•"/>
            </a:pPr>
            <a:endParaRPr lang="en-US" sz="1000" b="0">
              <a:ea typeface="ＭＳ Ｐゴシック" pitchFamily="34" charset="-128"/>
            </a:endParaRPr>
          </a:p>
        </p:txBody>
      </p:sp>
      <p:sp>
        <p:nvSpPr>
          <p:cNvPr id="51221" name="Rectangle 46"/>
          <p:cNvSpPr>
            <a:spLocks noChangeArrowheads="1"/>
          </p:cNvSpPr>
          <p:nvPr/>
        </p:nvSpPr>
        <p:spPr bwMode="gray">
          <a:xfrm>
            <a:off x="5305425" y="1549400"/>
            <a:ext cx="1385888" cy="257175"/>
          </a:xfrm>
          <a:prstGeom prst="rect">
            <a:avLst/>
          </a:prstGeom>
          <a:noFill/>
          <a:ln w="9525" algn="ctr">
            <a:noFill/>
            <a:miter lim="800000"/>
            <a:headEnd/>
            <a:tailEnd/>
          </a:ln>
        </p:spPr>
        <p:txBody>
          <a:bodyPr lIns="45720" tIns="0" rIns="0" bIns="0"/>
          <a:lstStyle/>
          <a:p>
            <a:pPr eaLnBrk="0" hangingPunct="0">
              <a:lnSpc>
                <a:spcPct val="80000"/>
              </a:lnSpc>
              <a:spcBef>
                <a:spcPct val="20000"/>
              </a:spcBef>
            </a:pPr>
            <a:endParaRPr lang="en-US" sz="1000" b="0">
              <a:solidFill>
                <a:schemeClr val="accent1"/>
              </a:solidFill>
              <a:ea typeface="ＭＳ Ｐゴシック" pitchFamily="34" charset="-128"/>
            </a:endParaRPr>
          </a:p>
        </p:txBody>
      </p:sp>
      <p:sp>
        <p:nvSpPr>
          <p:cNvPr id="51222" name="AutoShape 27"/>
          <p:cNvSpPr>
            <a:spLocks noChangeArrowheads="1"/>
          </p:cNvSpPr>
          <p:nvPr/>
        </p:nvSpPr>
        <p:spPr bwMode="auto">
          <a:xfrm>
            <a:off x="5168900" y="941388"/>
            <a:ext cx="1600200" cy="381000"/>
          </a:xfrm>
          <a:prstGeom prst="roundRect">
            <a:avLst>
              <a:gd name="adj" fmla="val 16667"/>
            </a:avLst>
          </a:prstGeom>
          <a:gradFill rotWithShape="1">
            <a:gsLst>
              <a:gs pos="0">
                <a:srgbClr val="18472F"/>
              </a:gs>
              <a:gs pos="50000">
                <a:srgbClr val="339966"/>
              </a:gs>
              <a:gs pos="100000">
                <a:srgbClr val="18472F"/>
              </a:gs>
            </a:gsLst>
            <a:lin ang="5400000" scaled="1"/>
          </a:gradFill>
          <a:ln w="9525" algn="ctr">
            <a:solidFill>
              <a:schemeClr val="accent1"/>
            </a:solidFill>
            <a:round/>
            <a:headEnd/>
            <a:tailEnd/>
          </a:ln>
        </p:spPr>
        <p:txBody>
          <a:bodyPr wrap="none" anchor="ctr"/>
          <a:lstStyle/>
          <a:p>
            <a:pPr algn="ctr" eaLnBrk="0" hangingPunct="0"/>
            <a:endParaRPr lang="en-US"/>
          </a:p>
        </p:txBody>
      </p:sp>
      <p:sp>
        <p:nvSpPr>
          <p:cNvPr id="51223" name="Text Box 26"/>
          <p:cNvSpPr txBox="1">
            <a:spLocks noChangeArrowheads="1"/>
          </p:cNvSpPr>
          <p:nvPr/>
        </p:nvSpPr>
        <p:spPr bwMode="auto">
          <a:xfrm>
            <a:off x="5168900" y="941388"/>
            <a:ext cx="1566863" cy="336550"/>
          </a:xfrm>
          <a:prstGeom prst="rect">
            <a:avLst/>
          </a:prstGeom>
          <a:noFill/>
          <a:ln w="9525">
            <a:noFill/>
            <a:miter lim="800000"/>
            <a:headEnd/>
            <a:tailEnd/>
          </a:ln>
        </p:spPr>
        <p:txBody>
          <a:bodyPr>
            <a:spAutoFit/>
          </a:bodyPr>
          <a:lstStyle/>
          <a:p>
            <a:pPr algn="ctr" eaLnBrk="0" hangingPunct="0"/>
            <a:r>
              <a:rPr lang="en-US" dirty="0" smtClean="0">
                <a:solidFill>
                  <a:schemeClr val="bg1"/>
                </a:solidFill>
                <a:ea typeface="ＭＳ Ｐゴシック" pitchFamily="34" charset="-128"/>
              </a:rPr>
              <a:t>July </a:t>
            </a:r>
            <a:r>
              <a:rPr lang="en-US" dirty="0">
                <a:solidFill>
                  <a:schemeClr val="bg1"/>
                </a:solidFill>
                <a:ea typeface="ＭＳ Ｐゴシック" pitchFamily="34" charset="-128"/>
              </a:rPr>
              <a:t>2010 </a:t>
            </a:r>
          </a:p>
        </p:txBody>
      </p:sp>
      <p:sp>
        <p:nvSpPr>
          <p:cNvPr id="51224" name="Rectangle 50"/>
          <p:cNvSpPr>
            <a:spLocks noChangeArrowheads="1"/>
          </p:cNvSpPr>
          <p:nvPr/>
        </p:nvSpPr>
        <p:spPr bwMode="gray">
          <a:xfrm>
            <a:off x="5207000" y="1379538"/>
            <a:ext cx="1562100" cy="3230115"/>
          </a:xfrm>
          <a:prstGeom prst="rect">
            <a:avLst/>
          </a:prstGeom>
          <a:noFill/>
          <a:ln w="9525" algn="ctr">
            <a:noFill/>
            <a:miter lim="800000"/>
            <a:headEnd/>
            <a:tailEnd/>
          </a:ln>
        </p:spPr>
        <p:txBody>
          <a:bodyPr lIns="45720" tIns="0" rIns="0" bIns="0">
            <a:spAutoFit/>
          </a:bodyPr>
          <a:lstStyle/>
          <a:p>
            <a:pPr marL="115888" indent="-115888" eaLnBrk="0" hangingPunct="0">
              <a:lnSpc>
                <a:spcPct val="80000"/>
              </a:lnSpc>
              <a:spcBef>
                <a:spcPct val="20000"/>
              </a:spcBef>
            </a:pPr>
            <a:r>
              <a:rPr lang="en-US" sz="1200" dirty="0">
                <a:solidFill>
                  <a:schemeClr val="tx1"/>
                </a:solidFill>
                <a:ea typeface="ＭＳ Ｐゴシック" pitchFamily="34" charset="-128"/>
              </a:rPr>
              <a:t>OEPE 11g (11.1.1.6)</a:t>
            </a:r>
          </a:p>
          <a:p>
            <a:pPr marL="115888" indent="-115888" algn="l">
              <a:lnSpc>
                <a:spcPct val="80000"/>
              </a:lnSpc>
              <a:spcBef>
                <a:spcPct val="20000"/>
              </a:spcBef>
              <a:buFontTx/>
              <a:buChar char="•"/>
            </a:pPr>
            <a:r>
              <a:rPr lang="en-US" sz="1000" b="0" dirty="0" smtClean="0">
                <a:solidFill>
                  <a:schemeClr val="tx1"/>
                </a:solidFill>
                <a:ea typeface="ＭＳ Ｐゴシック" pitchFamily="34" charset="-128"/>
              </a:rPr>
              <a:t>Eclipse 3.5/3.6 Support</a:t>
            </a:r>
          </a:p>
          <a:p>
            <a:pPr marL="115888" indent="-115888" algn="l" eaLnBrk="0" hangingPunct="0">
              <a:lnSpc>
                <a:spcPct val="80000"/>
              </a:lnSpc>
              <a:spcBef>
                <a:spcPct val="20000"/>
              </a:spcBef>
              <a:buFontTx/>
              <a:buChar char="•"/>
            </a:pPr>
            <a:r>
              <a:rPr lang="en-US" sz="1000" b="0" dirty="0" smtClean="0">
                <a:solidFill>
                  <a:schemeClr val="tx1"/>
                </a:solidFill>
                <a:ea typeface="ＭＳ Ｐゴシック" pitchFamily="34" charset="-128"/>
              </a:rPr>
              <a:t>Coherence </a:t>
            </a:r>
            <a:r>
              <a:rPr lang="en-US" sz="1000" b="0" dirty="0">
                <a:solidFill>
                  <a:schemeClr val="tx1"/>
                </a:solidFill>
                <a:ea typeface="ＭＳ Ｐゴシック" pitchFamily="34" charset="-128"/>
              </a:rPr>
              <a:t>Server </a:t>
            </a:r>
            <a:r>
              <a:rPr lang="en-US" sz="1000" b="0" dirty="0" smtClean="0">
                <a:solidFill>
                  <a:schemeClr val="tx1"/>
                </a:solidFill>
                <a:ea typeface="ＭＳ Ｐゴシック" pitchFamily="34" charset="-128"/>
              </a:rPr>
              <a:t>Adapters</a:t>
            </a:r>
          </a:p>
          <a:p>
            <a:pPr marL="115888" indent="-115888" algn="l" eaLnBrk="0" hangingPunct="0">
              <a:lnSpc>
                <a:spcPct val="80000"/>
              </a:lnSpc>
              <a:spcBef>
                <a:spcPct val="20000"/>
              </a:spcBef>
              <a:buFontTx/>
              <a:buChar char="•"/>
            </a:pPr>
            <a:r>
              <a:rPr lang="en-US" sz="1000" b="0" dirty="0" smtClean="0">
                <a:solidFill>
                  <a:schemeClr val="tx1"/>
                </a:solidFill>
                <a:ea typeface="ＭＳ Ｐゴシック" pitchFamily="34" charset="-128"/>
              </a:rPr>
              <a:t>Coherence Descriptor </a:t>
            </a:r>
            <a:r>
              <a:rPr lang="en-US" sz="1000" b="0" dirty="0" smtClean="0">
                <a:solidFill>
                  <a:schemeClr val="tx1"/>
                </a:solidFill>
                <a:ea typeface="ＭＳ Ｐゴシック" pitchFamily="34" charset="-128"/>
              </a:rPr>
              <a:t>Editors</a:t>
            </a:r>
          </a:p>
          <a:p>
            <a:pPr marL="115888" indent="-115888" algn="l">
              <a:lnSpc>
                <a:spcPct val="80000"/>
              </a:lnSpc>
              <a:spcBef>
                <a:spcPct val="20000"/>
              </a:spcBef>
              <a:buFontTx/>
              <a:buChar char="•"/>
            </a:pPr>
            <a:r>
              <a:rPr lang="en-US" sz="1000" b="0" dirty="0" smtClean="0">
                <a:solidFill>
                  <a:schemeClr val="tx1"/>
                </a:solidFill>
                <a:ea typeface="ＭＳ Ｐゴシック" pitchFamily="34" charset="-128"/>
              </a:rPr>
              <a:t>WLST Editor</a:t>
            </a:r>
          </a:p>
          <a:p>
            <a:pPr marL="115888" indent="-115888" algn="l">
              <a:lnSpc>
                <a:spcPct val="80000"/>
              </a:lnSpc>
              <a:spcBef>
                <a:spcPct val="20000"/>
              </a:spcBef>
              <a:buFontTx/>
              <a:buChar char="•"/>
            </a:pPr>
            <a:r>
              <a:rPr lang="en-US" sz="1000" b="0" dirty="0" smtClean="0">
                <a:solidFill>
                  <a:schemeClr val="tx1"/>
                </a:solidFill>
                <a:ea typeface="ＭＳ Ｐゴシック" pitchFamily="34" charset="-128"/>
              </a:rPr>
              <a:t>Glassfish Server </a:t>
            </a:r>
            <a:r>
              <a:rPr lang="en-US" sz="1000" b="0" dirty="0" smtClean="0">
                <a:solidFill>
                  <a:schemeClr val="tx1"/>
                </a:solidFill>
                <a:ea typeface="ＭＳ Ｐゴシック" pitchFamily="34" charset="-128"/>
              </a:rPr>
              <a:t>Tools</a:t>
            </a:r>
            <a:endParaRPr lang="en-US" sz="1000" b="0" dirty="0">
              <a:solidFill>
                <a:schemeClr val="tx1"/>
              </a:solidFill>
              <a:ea typeface="ＭＳ Ｐゴシック" pitchFamily="34" charset="-128"/>
            </a:endParaRP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JPA 2.0 Tools Support</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JSF 2.0 Tools Support</a:t>
            </a:r>
          </a:p>
          <a:p>
            <a:pPr marL="115888" indent="-115888" algn="l" eaLnBrk="0" hangingPunct="0">
              <a:lnSpc>
                <a:spcPct val="80000"/>
              </a:lnSpc>
              <a:spcBef>
                <a:spcPct val="20000"/>
              </a:spcBef>
              <a:buFontTx/>
              <a:buChar char="•"/>
            </a:pPr>
            <a:r>
              <a:rPr lang="en-US" sz="1000" b="0" dirty="0" smtClean="0">
                <a:solidFill>
                  <a:schemeClr val="tx1"/>
                </a:solidFill>
                <a:ea typeface="ＭＳ Ｐゴシック" pitchFamily="34" charset="-128"/>
              </a:rPr>
              <a:t>Annotations </a:t>
            </a:r>
            <a:r>
              <a:rPr lang="en-US" sz="1000" b="0" dirty="0" smtClean="0">
                <a:solidFill>
                  <a:schemeClr val="tx1"/>
                </a:solidFill>
                <a:ea typeface="ＭＳ Ｐゴシック" pitchFamily="34" charset="-128"/>
              </a:rPr>
              <a:t>Smart Editor</a:t>
            </a:r>
          </a:p>
          <a:p>
            <a:pPr marL="115888" indent="-115888" algn="l">
              <a:lnSpc>
                <a:spcPct val="80000"/>
              </a:lnSpc>
              <a:spcBef>
                <a:spcPct val="20000"/>
              </a:spcBef>
              <a:buFontTx/>
              <a:buChar char="•"/>
            </a:pPr>
            <a:r>
              <a:rPr lang="en-US" sz="1000" b="0" dirty="0" smtClean="0">
                <a:solidFill>
                  <a:schemeClr val="tx1"/>
                </a:solidFill>
                <a:ea typeface="ＭＳ Ｐゴシック" pitchFamily="34" charset="-128"/>
              </a:rPr>
              <a:t>Improved Web Page </a:t>
            </a:r>
            <a:r>
              <a:rPr lang="en-US" sz="1000" b="0" dirty="0" smtClean="0">
                <a:solidFill>
                  <a:schemeClr val="tx1"/>
                </a:solidFill>
                <a:ea typeface="ＭＳ Ｐゴシック" pitchFamily="34" charset="-128"/>
              </a:rPr>
              <a:t>Rendering</a:t>
            </a:r>
          </a:p>
          <a:p>
            <a:pPr marL="115888" indent="-115888" algn="l">
              <a:lnSpc>
                <a:spcPct val="80000"/>
              </a:lnSpc>
              <a:spcBef>
                <a:spcPct val="20000"/>
              </a:spcBef>
              <a:buFontTx/>
              <a:buChar char="•"/>
            </a:pPr>
            <a:r>
              <a:rPr lang="en-US" sz="1000" b="0" dirty="0" smtClean="0">
                <a:solidFill>
                  <a:schemeClr val="tx1"/>
                </a:solidFill>
                <a:ea typeface="ＭＳ Ｐゴシック" pitchFamily="34" charset="-128"/>
              </a:rPr>
              <a:t>Support </a:t>
            </a:r>
            <a:r>
              <a:rPr lang="en-US" sz="1000" b="0" dirty="0" smtClean="0">
                <a:solidFill>
                  <a:schemeClr val="tx1"/>
                </a:solidFill>
                <a:ea typeface="ＭＳ Ｐゴシック" pitchFamily="34" charset="-128"/>
              </a:rPr>
              <a:t>for latest WebLogic Server and older</a:t>
            </a:r>
          </a:p>
          <a:p>
            <a:pPr marL="115888" indent="-115888" algn="l" eaLnBrk="0" hangingPunct="0">
              <a:lnSpc>
                <a:spcPct val="80000"/>
              </a:lnSpc>
              <a:spcBef>
                <a:spcPct val="20000"/>
              </a:spcBef>
              <a:buFontTx/>
              <a:buChar char="•"/>
            </a:pPr>
            <a:endParaRPr lang="en-US" sz="1000" b="0" dirty="0">
              <a:solidFill>
                <a:schemeClr val="tx1"/>
              </a:solidFill>
              <a:ea typeface="ＭＳ Ｐゴシック" pitchFamily="34" charset="-128"/>
            </a:endParaRPr>
          </a:p>
          <a:p>
            <a:pPr marL="115888" indent="-115888" eaLnBrk="0" hangingPunct="0">
              <a:lnSpc>
                <a:spcPct val="80000"/>
              </a:lnSpc>
              <a:spcBef>
                <a:spcPct val="20000"/>
              </a:spcBef>
            </a:pPr>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800" b="0" dirty="0">
              <a:solidFill>
                <a:schemeClr val="tx1"/>
              </a:solidFill>
              <a:ea typeface="ＭＳ Ｐゴシック" pitchFamily="34" charset="-128"/>
            </a:endParaRPr>
          </a:p>
          <a:p>
            <a:pPr marL="115888" indent="-115888" eaLnBrk="0" hangingPunct="0"/>
            <a:endParaRPr lang="en-US" sz="1000" b="0" dirty="0">
              <a:solidFill>
                <a:schemeClr val="tx1"/>
              </a:solidFill>
              <a:ea typeface="ＭＳ Ｐゴシック" pitchFamily="34" charset="-128"/>
            </a:endParaRPr>
          </a:p>
        </p:txBody>
      </p:sp>
      <p:sp>
        <p:nvSpPr>
          <p:cNvPr id="51225" name="Rectangle 5"/>
          <p:cNvSpPr>
            <a:spLocks noChangeArrowheads="1"/>
          </p:cNvSpPr>
          <p:nvPr/>
        </p:nvSpPr>
        <p:spPr bwMode="gray">
          <a:xfrm>
            <a:off x="6789738" y="1320800"/>
            <a:ext cx="1598612" cy="4284663"/>
          </a:xfrm>
          <a:prstGeom prst="rect">
            <a:avLst/>
          </a:prstGeom>
          <a:solidFill>
            <a:srgbClr val="EAEAEA"/>
          </a:solidFill>
          <a:ln w="12700" algn="ctr">
            <a:noFill/>
            <a:miter lim="800000"/>
            <a:headEnd/>
            <a:tailEnd/>
          </a:ln>
        </p:spPr>
        <p:txBody>
          <a:bodyPr lIns="45720" tIns="0" rIns="0" bIns="0" anchor="ctr"/>
          <a:lstStyle/>
          <a:p>
            <a:pPr eaLnBrk="0" hangingPunct="0"/>
            <a:endParaRPr lang="en-US" sz="1800" b="0">
              <a:ea typeface="ＭＳ Ｐゴシック" pitchFamily="34" charset="-128"/>
            </a:endParaRPr>
          </a:p>
        </p:txBody>
      </p:sp>
      <p:sp>
        <p:nvSpPr>
          <p:cNvPr id="51226" name="Rectangle 45"/>
          <p:cNvSpPr>
            <a:spLocks noChangeArrowheads="1"/>
          </p:cNvSpPr>
          <p:nvPr/>
        </p:nvSpPr>
        <p:spPr bwMode="gray">
          <a:xfrm>
            <a:off x="6918325" y="1774825"/>
            <a:ext cx="1487488" cy="1122363"/>
          </a:xfrm>
          <a:prstGeom prst="rect">
            <a:avLst/>
          </a:prstGeom>
          <a:noFill/>
          <a:ln w="9525" algn="ctr">
            <a:noFill/>
            <a:miter lim="800000"/>
            <a:headEnd/>
            <a:tailEnd/>
          </a:ln>
        </p:spPr>
        <p:txBody>
          <a:bodyPr lIns="45720" tIns="0" rIns="0" bIns="0"/>
          <a:lstStyle/>
          <a:p>
            <a:pPr marL="115888" indent="-115888" eaLnBrk="0" hangingPunct="0">
              <a:lnSpc>
                <a:spcPct val="80000"/>
              </a:lnSpc>
              <a:spcBef>
                <a:spcPct val="20000"/>
              </a:spcBef>
              <a:buFontTx/>
              <a:buChar char="•"/>
            </a:pPr>
            <a:endParaRPr lang="en-US" sz="1000" b="0">
              <a:ea typeface="ＭＳ Ｐゴシック" pitchFamily="34" charset="-128"/>
            </a:endParaRPr>
          </a:p>
          <a:p>
            <a:pPr marL="115888" indent="-115888" eaLnBrk="0" hangingPunct="0">
              <a:lnSpc>
                <a:spcPct val="80000"/>
              </a:lnSpc>
              <a:spcBef>
                <a:spcPct val="20000"/>
              </a:spcBef>
              <a:buFontTx/>
              <a:buChar char="•"/>
            </a:pPr>
            <a:endParaRPr lang="en-US" sz="1000" b="0">
              <a:ea typeface="ＭＳ Ｐゴシック" pitchFamily="34" charset="-128"/>
            </a:endParaRPr>
          </a:p>
          <a:p>
            <a:pPr marL="115888" indent="-115888" eaLnBrk="0" hangingPunct="0">
              <a:lnSpc>
                <a:spcPct val="80000"/>
              </a:lnSpc>
              <a:spcBef>
                <a:spcPct val="20000"/>
              </a:spcBef>
            </a:pPr>
            <a:endParaRPr lang="en-US" sz="1000" b="0">
              <a:ea typeface="ＭＳ Ｐゴシック" pitchFamily="34" charset="-128"/>
            </a:endParaRPr>
          </a:p>
          <a:p>
            <a:pPr marL="115888" indent="-115888" eaLnBrk="0" hangingPunct="0">
              <a:lnSpc>
                <a:spcPct val="80000"/>
              </a:lnSpc>
              <a:spcBef>
                <a:spcPct val="20000"/>
              </a:spcBef>
              <a:buFontTx/>
              <a:buChar char="•"/>
            </a:pPr>
            <a:endParaRPr lang="en-US" sz="1000" b="0">
              <a:ea typeface="ＭＳ Ｐゴシック" pitchFamily="34" charset="-128"/>
            </a:endParaRPr>
          </a:p>
          <a:p>
            <a:pPr marL="115888" indent="-115888" eaLnBrk="0" hangingPunct="0">
              <a:lnSpc>
                <a:spcPct val="80000"/>
              </a:lnSpc>
              <a:spcBef>
                <a:spcPct val="20000"/>
              </a:spcBef>
              <a:buFontTx/>
              <a:buChar char="•"/>
            </a:pPr>
            <a:endParaRPr lang="en-US" sz="1000" b="0">
              <a:ea typeface="ＭＳ Ｐゴシック" pitchFamily="34" charset="-128"/>
            </a:endParaRPr>
          </a:p>
        </p:txBody>
      </p:sp>
      <p:sp>
        <p:nvSpPr>
          <p:cNvPr id="51227" name="Rectangle 46"/>
          <p:cNvSpPr>
            <a:spLocks noChangeArrowheads="1"/>
          </p:cNvSpPr>
          <p:nvPr/>
        </p:nvSpPr>
        <p:spPr bwMode="gray">
          <a:xfrm>
            <a:off x="6918325" y="1546225"/>
            <a:ext cx="1385888" cy="257175"/>
          </a:xfrm>
          <a:prstGeom prst="rect">
            <a:avLst/>
          </a:prstGeom>
          <a:noFill/>
          <a:ln w="9525" algn="ctr">
            <a:noFill/>
            <a:miter lim="800000"/>
            <a:headEnd/>
            <a:tailEnd/>
          </a:ln>
        </p:spPr>
        <p:txBody>
          <a:bodyPr lIns="45720" tIns="0" rIns="0" bIns="0"/>
          <a:lstStyle/>
          <a:p>
            <a:pPr eaLnBrk="0" hangingPunct="0">
              <a:lnSpc>
                <a:spcPct val="80000"/>
              </a:lnSpc>
              <a:spcBef>
                <a:spcPct val="20000"/>
              </a:spcBef>
            </a:pPr>
            <a:endParaRPr lang="en-US" sz="1000" b="0">
              <a:solidFill>
                <a:schemeClr val="accent1"/>
              </a:solidFill>
              <a:ea typeface="ＭＳ Ｐゴシック" pitchFamily="34" charset="-128"/>
            </a:endParaRPr>
          </a:p>
        </p:txBody>
      </p:sp>
      <p:sp>
        <p:nvSpPr>
          <p:cNvPr id="51228" name="Text Box 26"/>
          <p:cNvSpPr txBox="1">
            <a:spLocks noChangeArrowheads="1"/>
          </p:cNvSpPr>
          <p:nvPr/>
        </p:nvSpPr>
        <p:spPr bwMode="auto">
          <a:xfrm>
            <a:off x="6781800" y="938213"/>
            <a:ext cx="1566863" cy="336550"/>
          </a:xfrm>
          <a:prstGeom prst="rect">
            <a:avLst/>
          </a:prstGeom>
          <a:noFill/>
          <a:ln w="9525">
            <a:noFill/>
            <a:miter lim="800000"/>
            <a:headEnd/>
            <a:tailEnd/>
          </a:ln>
        </p:spPr>
        <p:txBody>
          <a:bodyPr>
            <a:spAutoFit/>
          </a:bodyPr>
          <a:lstStyle/>
          <a:p>
            <a:pPr algn="ctr" eaLnBrk="0" hangingPunct="0"/>
            <a:r>
              <a:rPr lang="en-US">
                <a:solidFill>
                  <a:schemeClr val="bg1"/>
                </a:solidFill>
                <a:ea typeface="ＭＳ Ｐゴシック" pitchFamily="34" charset="-128"/>
              </a:rPr>
              <a:t>Q2 2010 </a:t>
            </a:r>
          </a:p>
        </p:txBody>
      </p:sp>
      <p:sp>
        <p:nvSpPr>
          <p:cNvPr id="51229" name="Rectangle 50"/>
          <p:cNvSpPr>
            <a:spLocks noChangeArrowheads="1"/>
          </p:cNvSpPr>
          <p:nvPr/>
        </p:nvSpPr>
        <p:spPr bwMode="gray">
          <a:xfrm>
            <a:off x="6819900" y="1376363"/>
            <a:ext cx="1562100" cy="2522229"/>
          </a:xfrm>
          <a:prstGeom prst="rect">
            <a:avLst/>
          </a:prstGeom>
          <a:noFill/>
          <a:ln w="9525" algn="ctr">
            <a:noFill/>
            <a:miter lim="800000"/>
            <a:headEnd/>
            <a:tailEnd/>
          </a:ln>
        </p:spPr>
        <p:txBody>
          <a:bodyPr lIns="45720" tIns="0" rIns="0" bIns="0">
            <a:spAutoFit/>
          </a:bodyPr>
          <a:lstStyle/>
          <a:p>
            <a:pPr marL="115888" indent="-115888" algn="l" eaLnBrk="0" hangingPunct="0">
              <a:lnSpc>
                <a:spcPct val="80000"/>
              </a:lnSpc>
              <a:spcBef>
                <a:spcPct val="20000"/>
              </a:spcBef>
            </a:pPr>
            <a:r>
              <a:rPr lang="en-US" sz="1200" dirty="0">
                <a:solidFill>
                  <a:schemeClr val="tx1"/>
                </a:solidFill>
                <a:ea typeface="ＭＳ Ｐゴシック" pitchFamily="34" charset="-128"/>
              </a:rPr>
              <a:t>OEPE 11g (</a:t>
            </a:r>
            <a:r>
              <a:rPr lang="en-US" sz="1200" dirty="0" smtClean="0">
                <a:solidFill>
                  <a:schemeClr val="tx1"/>
                </a:solidFill>
                <a:ea typeface="ＭＳ Ｐゴシック" pitchFamily="34" charset="-128"/>
              </a:rPr>
              <a:t>11.1.2?)</a:t>
            </a:r>
            <a:endParaRPr lang="en-US" sz="1200" dirty="0">
              <a:solidFill>
                <a:schemeClr val="tx1"/>
              </a:solidFill>
              <a:ea typeface="ＭＳ Ｐゴシック" pitchFamily="34" charset="-128"/>
            </a:endParaRPr>
          </a:p>
          <a:p>
            <a:pPr marL="115888" indent="-115888" algn="l" eaLnBrk="0" hangingPunct="0">
              <a:lnSpc>
                <a:spcPct val="80000"/>
              </a:lnSpc>
              <a:spcBef>
                <a:spcPct val="20000"/>
              </a:spcBef>
              <a:buFontTx/>
              <a:buChar char="•"/>
            </a:pPr>
            <a:r>
              <a:rPr lang="en-US" sz="1000" b="0" dirty="0" smtClean="0">
                <a:solidFill>
                  <a:schemeClr val="tx1"/>
                </a:solidFill>
                <a:ea typeface="ＭＳ Ｐゴシック" pitchFamily="34" charset="-128"/>
              </a:rPr>
              <a:t>Oracle </a:t>
            </a:r>
            <a:r>
              <a:rPr lang="en-US" sz="1000" b="0" dirty="0">
                <a:solidFill>
                  <a:schemeClr val="tx1"/>
                </a:solidFill>
                <a:ea typeface="ＭＳ Ｐゴシック" pitchFamily="34" charset="-128"/>
              </a:rPr>
              <a:t>ADF Faces Tools</a:t>
            </a:r>
          </a:p>
          <a:p>
            <a:pPr marL="115888" indent="-115888" algn="l" eaLnBrk="0" hangingPunct="0">
              <a:lnSpc>
                <a:spcPct val="80000"/>
              </a:lnSpc>
              <a:spcBef>
                <a:spcPct val="20000"/>
              </a:spcBef>
              <a:buFontTx/>
              <a:buChar char="•"/>
            </a:pPr>
            <a:r>
              <a:rPr lang="en-US" sz="1000" b="0" dirty="0" smtClean="0">
                <a:solidFill>
                  <a:schemeClr val="tx1"/>
                </a:solidFill>
                <a:ea typeface="ＭＳ Ｐゴシック" pitchFamily="34" charset="-128"/>
              </a:rPr>
              <a:t>Team </a:t>
            </a:r>
            <a:r>
              <a:rPr lang="en-US" sz="1000" b="0" dirty="0">
                <a:solidFill>
                  <a:schemeClr val="tx1"/>
                </a:solidFill>
                <a:ea typeface="ＭＳ Ｐゴシック" pitchFamily="34" charset="-128"/>
              </a:rPr>
              <a:t>Productivity </a:t>
            </a:r>
            <a:r>
              <a:rPr lang="en-US" sz="1000" b="0" dirty="0" smtClean="0">
                <a:solidFill>
                  <a:schemeClr val="tx1"/>
                </a:solidFill>
                <a:ea typeface="ＭＳ Ｐゴシック" pitchFamily="34" charset="-128"/>
              </a:rPr>
              <a:t>Features</a:t>
            </a:r>
          </a:p>
          <a:p>
            <a:pPr marL="115888" indent="-115888" algn="l" eaLnBrk="0" hangingPunct="0">
              <a:lnSpc>
                <a:spcPct val="80000"/>
              </a:lnSpc>
              <a:spcBef>
                <a:spcPct val="20000"/>
              </a:spcBef>
              <a:buFontTx/>
              <a:buChar char="•"/>
            </a:pPr>
            <a:r>
              <a:rPr lang="en-US" sz="1000" b="0" dirty="0" smtClean="0">
                <a:solidFill>
                  <a:schemeClr val="tx1"/>
                </a:solidFill>
                <a:ea typeface="ＭＳ Ｐゴシック" pitchFamily="34" charset="-128"/>
              </a:rPr>
              <a:t>Visual JPA Entity Modeling</a:t>
            </a:r>
          </a:p>
          <a:p>
            <a:pPr marL="115888" indent="-115888" algn="l">
              <a:lnSpc>
                <a:spcPct val="80000"/>
              </a:lnSpc>
              <a:spcBef>
                <a:spcPct val="20000"/>
              </a:spcBef>
              <a:buFontTx/>
              <a:buChar char="•"/>
            </a:pPr>
            <a:r>
              <a:rPr lang="en-US" sz="1000" b="0" dirty="0" smtClean="0">
                <a:solidFill>
                  <a:schemeClr val="tx1"/>
                </a:solidFill>
                <a:ea typeface="ＭＳ Ｐゴシック" pitchFamily="34" charset="-128"/>
              </a:rPr>
              <a:t>Oracle Database modeling </a:t>
            </a:r>
          </a:p>
          <a:p>
            <a:pPr marL="115888" indent="-115888" algn="l" eaLnBrk="0" hangingPunct="0">
              <a:lnSpc>
                <a:spcPct val="80000"/>
              </a:lnSpc>
              <a:spcBef>
                <a:spcPct val="20000"/>
              </a:spcBef>
              <a:buFontTx/>
              <a:buChar char="•"/>
            </a:pPr>
            <a:r>
              <a:rPr lang="en-US" sz="1000" b="0" dirty="0" smtClean="0">
                <a:solidFill>
                  <a:schemeClr val="tx1"/>
                </a:solidFill>
                <a:ea typeface="ＭＳ Ｐゴシック" pitchFamily="34" charset="-128"/>
              </a:rPr>
              <a:t>Web Services Security</a:t>
            </a:r>
          </a:p>
          <a:p>
            <a:pPr marL="115888" indent="-115888" algn="l" eaLnBrk="0" hangingPunct="0">
              <a:lnSpc>
                <a:spcPct val="80000"/>
              </a:lnSpc>
              <a:spcBef>
                <a:spcPct val="20000"/>
              </a:spcBef>
              <a:buFontTx/>
              <a:buChar char="•"/>
            </a:pPr>
            <a:r>
              <a:rPr lang="en-US" sz="1000" b="0" dirty="0" smtClean="0">
                <a:solidFill>
                  <a:schemeClr val="tx1"/>
                </a:solidFill>
                <a:ea typeface="ＭＳ Ｐゴシック" pitchFamily="34" charset="-128"/>
              </a:rPr>
              <a:t>Stored Procedure Development</a:t>
            </a:r>
            <a:endParaRPr lang="en-US" sz="1000" b="0" dirty="0">
              <a:solidFill>
                <a:schemeClr val="tx1"/>
              </a:solidFill>
              <a:ea typeface="ＭＳ Ｐゴシック" pitchFamily="34" charset="-128"/>
            </a:endParaRP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Eclipse 3.6 Support</a:t>
            </a:r>
          </a:p>
          <a:p>
            <a:pPr marL="115888" indent="-115888" algn="l" eaLnBrk="0" hangingPunct="0">
              <a:lnSpc>
                <a:spcPct val="80000"/>
              </a:lnSpc>
              <a:spcBef>
                <a:spcPct val="20000"/>
              </a:spcBef>
              <a:buFontTx/>
              <a:buChar char="•"/>
            </a:pPr>
            <a:r>
              <a:rPr lang="en-US" sz="1000" b="0" dirty="0">
                <a:solidFill>
                  <a:schemeClr val="tx1"/>
                </a:solidFill>
                <a:ea typeface="ＭＳ Ｐゴシック" pitchFamily="34" charset="-128"/>
              </a:rPr>
              <a:t>More features TBD</a:t>
            </a:r>
          </a:p>
          <a:p>
            <a:pPr marL="115888" indent="-115888" eaLnBrk="0" hangingPunct="0">
              <a:lnSpc>
                <a:spcPct val="80000"/>
              </a:lnSpc>
              <a:spcBef>
                <a:spcPct val="20000"/>
              </a:spcBef>
            </a:pPr>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1000" b="0" dirty="0">
              <a:solidFill>
                <a:schemeClr val="tx1"/>
              </a:solidFill>
              <a:ea typeface="ＭＳ Ｐゴシック" pitchFamily="34" charset="-128"/>
            </a:endParaRPr>
          </a:p>
          <a:p>
            <a:pPr marL="115888" indent="-115888" eaLnBrk="0" hangingPunct="0">
              <a:lnSpc>
                <a:spcPct val="80000"/>
              </a:lnSpc>
              <a:spcBef>
                <a:spcPct val="20000"/>
              </a:spcBef>
              <a:buFontTx/>
              <a:buChar char="•"/>
            </a:pPr>
            <a:endParaRPr lang="en-US" sz="800" b="0" dirty="0">
              <a:solidFill>
                <a:schemeClr val="tx1"/>
              </a:solidFill>
              <a:ea typeface="ＭＳ Ｐゴシック" pitchFamily="34" charset="-128"/>
            </a:endParaRPr>
          </a:p>
          <a:p>
            <a:pPr marL="115888" indent="-115888" eaLnBrk="0" hangingPunct="0"/>
            <a:endParaRPr lang="en-US" sz="1000" b="0" dirty="0">
              <a:solidFill>
                <a:schemeClr val="tx1"/>
              </a:solidFill>
              <a:ea typeface="ＭＳ Ｐゴシック" pitchFamily="34" charset="-128"/>
            </a:endParaRPr>
          </a:p>
        </p:txBody>
      </p:sp>
      <p:grpSp>
        <p:nvGrpSpPr>
          <p:cNvPr id="3" name="Group 32"/>
          <p:cNvGrpSpPr>
            <a:grpSpLocks/>
          </p:cNvGrpSpPr>
          <p:nvPr/>
        </p:nvGrpSpPr>
        <p:grpSpPr bwMode="auto">
          <a:xfrm>
            <a:off x="6783388" y="922338"/>
            <a:ext cx="1600200" cy="419100"/>
            <a:chOff x="1361" y="895"/>
            <a:chExt cx="1008" cy="240"/>
          </a:xfrm>
        </p:grpSpPr>
        <p:sp>
          <p:nvSpPr>
            <p:cNvPr id="51231" name="AutoShape 33"/>
            <p:cNvSpPr>
              <a:spLocks noChangeArrowheads="1"/>
            </p:cNvSpPr>
            <p:nvPr/>
          </p:nvSpPr>
          <p:spPr bwMode="auto">
            <a:xfrm>
              <a:off x="1361" y="895"/>
              <a:ext cx="1008" cy="240"/>
            </a:xfrm>
            <a:prstGeom prst="roundRect">
              <a:avLst>
                <a:gd name="adj" fmla="val 9616"/>
              </a:avLst>
            </a:prstGeom>
            <a:gradFill rotWithShape="1">
              <a:gsLst>
                <a:gs pos="0">
                  <a:srgbClr val="AF25F0"/>
                </a:gs>
                <a:gs pos="50000">
                  <a:srgbClr val="BC48F2"/>
                </a:gs>
                <a:gs pos="100000">
                  <a:srgbClr val="AF25F0"/>
                </a:gs>
              </a:gsLst>
              <a:lin ang="5400000" scaled="1"/>
            </a:gradFill>
            <a:ln w="9525" algn="ctr">
              <a:solidFill>
                <a:srgbClr val="AF25F0"/>
              </a:solidFill>
              <a:round/>
              <a:headEnd/>
              <a:tailEnd/>
            </a:ln>
          </p:spPr>
          <p:txBody>
            <a:bodyPr wrap="none" anchor="ctr"/>
            <a:lstStyle/>
            <a:p>
              <a:pPr eaLnBrk="0" hangingPunct="0"/>
              <a:endParaRPr lang="en-US" sz="1800" b="0">
                <a:ea typeface="ＭＳ Ｐゴシック" pitchFamily="34" charset="-128"/>
              </a:endParaRPr>
            </a:p>
          </p:txBody>
        </p:sp>
        <p:sp>
          <p:nvSpPr>
            <p:cNvPr id="38" name="AutoShape 34"/>
            <p:cNvSpPr>
              <a:spLocks noChangeArrowheads="1"/>
            </p:cNvSpPr>
            <p:nvPr/>
          </p:nvSpPr>
          <p:spPr bwMode="auto">
            <a:xfrm>
              <a:off x="1364" y="1046"/>
              <a:ext cx="1002" cy="86"/>
            </a:xfrm>
            <a:prstGeom prst="roundRect">
              <a:avLst>
                <a:gd name="adj" fmla="val 26745"/>
              </a:avLst>
            </a:prstGeom>
            <a:gradFill rotWithShape="0">
              <a:gsLst>
                <a:gs pos="0">
                  <a:schemeClr val="bg1">
                    <a:gamma/>
                    <a:shade val="89020"/>
                    <a:invGamma/>
                    <a:alpha val="0"/>
                  </a:schemeClr>
                </a:gs>
                <a:gs pos="100000">
                  <a:schemeClr val="bg1">
                    <a:alpha val="44000"/>
                  </a:schemeClr>
                </a:gs>
              </a:gsLst>
              <a:lin ang="5400000" scaled="1"/>
            </a:gradFill>
            <a:ln w="9525" algn="ctr">
              <a:noFill/>
              <a:round/>
              <a:headEnd/>
              <a:tailEnd/>
            </a:ln>
            <a:effectLst/>
          </p:spPr>
          <p:txBody>
            <a:bodyPr wrap="none" anchor="ctr"/>
            <a:lstStyle/>
            <a:p>
              <a:pPr eaLnBrk="0" hangingPunct="0">
                <a:defRPr/>
              </a:pPr>
              <a:endParaRPr lang="en-US" sz="1800" b="0">
                <a:ea typeface="ＭＳ Ｐゴシック" pitchFamily="50" charset="-128"/>
                <a:cs typeface="+mn-cs"/>
              </a:endParaRPr>
            </a:p>
          </p:txBody>
        </p:sp>
        <p:sp>
          <p:nvSpPr>
            <p:cNvPr id="39" name="AutoShape 35"/>
            <p:cNvSpPr>
              <a:spLocks noChangeArrowheads="1"/>
            </p:cNvSpPr>
            <p:nvPr/>
          </p:nvSpPr>
          <p:spPr bwMode="auto">
            <a:xfrm>
              <a:off x="1371" y="898"/>
              <a:ext cx="989" cy="47"/>
            </a:xfrm>
            <a:prstGeom prst="roundRect">
              <a:avLst>
                <a:gd name="adj" fmla="val 38296"/>
              </a:avLst>
            </a:prstGeom>
            <a:gradFill rotWithShape="0">
              <a:gsLst>
                <a:gs pos="0">
                  <a:schemeClr val="bg1">
                    <a:alpha val="52000"/>
                  </a:schemeClr>
                </a:gs>
                <a:gs pos="100000">
                  <a:schemeClr val="bg1">
                    <a:gamma/>
                    <a:shade val="89020"/>
                    <a:invGamma/>
                    <a:alpha val="0"/>
                  </a:schemeClr>
                </a:gs>
              </a:gsLst>
              <a:lin ang="5400000" scaled="1"/>
            </a:gradFill>
            <a:ln w="9525" algn="ctr">
              <a:noFill/>
              <a:round/>
              <a:headEnd/>
              <a:tailEnd/>
            </a:ln>
            <a:effectLst/>
          </p:spPr>
          <p:txBody>
            <a:bodyPr wrap="none" anchor="ctr"/>
            <a:lstStyle/>
            <a:p>
              <a:pPr eaLnBrk="0" hangingPunct="0">
                <a:defRPr/>
              </a:pPr>
              <a:endParaRPr lang="en-US" sz="1800" b="0">
                <a:ea typeface="ＭＳ Ｐゴシック" pitchFamily="50" charset="-128"/>
                <a:cs typeface="+mn-cs"/>
              </a:endParaRPr>
            </a:p>
          </p:txBody>
        </p:sp>
      </p:grpSp>
      <p:sp>
        <p:nvSpPr>
          <p:cNvPr id="51234" name="Text Box 36"/>
          <p:cNvSpPr txBox="1">
            <a:spLocks noChangeArrowheads="1"/>
          </p:cNvSpPr>
          <p:nvPr/>
        </p:nvSpPr>
        <p:spPr bwMode="auto">
          <a:xfrm>
            <a:off x="6797675" y="904875"/>
            <a:ext cx="1516063" cy="338554"/>
          </a:xfrm>
          <a:prstGeom prst="rect">
            <a:avLst/>
          </a:prstGeom>
          <a:noFill/>
          <a:ln w="9525">
            <a:noFill/>
            <a:miter lim="800000"/>
            <a:headEnd/>
            <a:tailEnd/>
          </a:ln>
        </p:spPr>
        <p:txBody>
          <a:bodyPr>
            <a:spAutoFit/>
          </a:bodyPr>
          <a:lstStyle/>
          <a:p>
            <a:pPr algn="ctr" eaLnBrk="0" hangingPunct="0"/>
            <a:r>
              <a:rPr lang="en-US" dirty="0" smtClean="0">
                <a:solidFill>
                  <a:schemeClr val="bg1"/>
                </a:solidFill>
                <a:ea typeface="ＭＳ Ｐゴシック" pitchFamily="34" charset="-128"/>
              </a:rPr>
              <a:t>Oct </a:t>
            </a:r>
            <a:r>
              <a:rPr lang="en-US" dirty="0">
                <a:solidFill>
                  <a:schemeClr val="bg1"/>
                </a:solidFill>
                <a:ea typeface="ＭＳ Ｐゴシック" pitchFamily="34" charset="-128"/>
              </a:rPr>
              <a:t>2010</a:t>
            </a:r>
          </a:p>
        </p:txBody>
      </p:sp>
      <p:sp>
        <p:nvSpPr>
          <p:cNvPr id="51235" name="AutoShape 27"/>
          <p:cNvSpPr>
            <a:spLocks noChangeArrowheads="1"/>
          </p:cNvSpPr>
          <p:nvPr/>
        </p:nvSpPr>
        <p:spPr bwMode="auto">
          <a:xfrm>
            <a:off x="315913" y="950913"/>
            <a:ext cx="1600200" cy="381000"/>
          </a:xfrm>
          <a:prstGeom prst="roundRect">
            <a:avLst>
              <a:gd name="adj" fmla="val 16667"/>
            </a:avLst>
          </a:prstGeom>
          <a:gradFill rotWithShape="1">
            <a:gsLst>
              <a:gs pos="0">
                <a:srgbClr val="18472F"/>
              </a:gs>
              <a:gs pos="50000">
                <a:srgbClr val="339966"/>
              </a:gs>
              <a:gs pos="100000">
                <a:srgbClr val="18472F"/>
              </a:gs>
            </a:gsLst>
            <a:lin ang="5400000" scaled="1"/>
          </a:gradFill>
          <a:ln w="9525" algn="ctr">
            <a:solidFill>
              <a:schemeClr val="accent1"/>
            </a:solidFill>
            <a:round/>
            <a:headEnd/>
            <a:tailEnd/>
          </a:ln>
        </p:spPr>
        <p:txBody>
          <a:bodyPr wrap="none" anchor="ctr"/>
          <a:lstStyle/>
          <a:p>
            <a:pPr algn="ctr" eaLnBrk="0" hangingPunct="0"/>
            <a:endParaRPr lang="en-US"/>
          </a:p>
        </p:txBody>
      </p:sp>
      <p:sp>
        <p:nvSpPr>
          <p:cNvPr id="51236" name="Text Box 26"/>
          <p:cNvSpPr txBox="1">
            <a:spLocks noChangeArrowheads="1"/>
          </p:cNvSpPr>
          <p:nvPr/>
        </p:nvSpPr>
        <p:spPr bwMode="auto">
          <a:xfrm>
            <a:off x="315913" y="950913"/>
            <a:ext cx="1566862" cy="336550"/>
          </a:xfrm>
          <a:prstGeom prst="rect">
            <a:avLst/>
          </a:prstGeom>
          <a:noFill/>
          <a:ln w="9525">
            <a:noFill/>
            <a:miter lim="800000"/>
            <a:headEnd/>
            <a:tailEnd/>
          </a:ln>
        </p:spPr>
        <p:txBody>
          <a:bodyPr>
            <a:spAutoFit/>
          </a:bodyPr>
          <a:lstStyle/>
          <a:p>
            <a:pPr algn="ctr" eaLnBrk="0" hangingPunct="0"/>
            <a:r>
              <a:rPr lang="en-US" dirty="0" smtClean="0">
                <a:solidFill>
                  <a:schemeClr val="bg1"/>
                </a:solidFill>
                <a:ea typeface="ＭＳ Ｐゴシック" pitchFamily="34" charset="-128"/>
              </a:rPr>
              <a:t>Sept </a:t>
            </a:r>
            <a:r>
              <a:rPr lang="en-US" dirty="0">
                <a:solidFill>
                  <a:schemeClr val="bg1"/>
                </a:solidFill>
                <a:ea typeface="ＭＳ Ｐゴシック" pitchFamily="34" charset="-128"/>
              </a:rPr>
              <a:t>2009</a:t>
            </a: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lIns="92075" tIns="46038" rIns="92075" bIns="46038" anchor="ctr">
            <a:spAutoFit/>
          </a:bodyPr>
          <a:lstStyle/>
          <a:p>
            <a:pPr eaLnBrk="0" hangingPunct="0"/>
            <a:endParaRPr lang="en-US" sz="2800" b="0">
              <a:solidFill>
                <a:schemeClr val="tx1"/>
              </a:solidFill>
              <a:latin typeface="Times" pitchFamily="18" charset="0"/>
            </a:endParaRPr>
          </a:p>
        </p:txBody>
      </p:sp>
      <p:pic>
        <p:nvPicPr>
          <p:cNvPr id="19459" name="Picture 4"/>
          <p:cNvPicPr>
            <a:picLocks noChangeAspect="1" noChangeArrowheads="1"/>
          </p:cNvPicPr>
          <p:nvPr/>
        </p:nvPicPr>
        <p:blipFill>
          <a:blip r:embed="rId3" cstate="print"/>
          <a:srcRect/>
          <a:stretch>
            <a:fillRect/>
          </a:stretch>
        </p:blipFill>
        <p:spPr bwMode="auto">
          <a:xfrm>
            <a:off x="1425575" y="3041650"/>
            <a:ext cx="6280150" cy="7858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70" name="Straight Connector 64"/>
          <p:cNvCxnSpPr>
            <a:cxnSpLocks noChangeShapeType="1"/>
          </p:cNvCxnSpPr>
          <p:nvPr/>
        </p:nvCxnSpPr>
        <p:spPr bwMode="auto">
          <a:xfrm>
            <a:off x="3524250" y="1162050"/>
            <a:ext cx="914400" cy="914400"/>
          </a:xfrm>
          <a:prstGeom prst="line">
            <a:avLst/>
          </a:prstGeom>
          <a:noFill/>
          <a:ln w="9525" algn="ctr">
            <a:noFill/>
            <a:round/>
            <a:headEnd/>
            <a:tailEnd/>
          </a:ln>
        </p:spPr>
      </p:cxnSp>
      <p:sp>
        <p:nvSpPr>
          <p:cNvPr id="16" name="Oval 15"/>
          <p:cNvSpPr/>
          <p:nvPr/>
        </p:nvSpPr>
        <p:spPr bwMode="auto">
          <a:xfrm>
            <a:off x="2447925" y="1724025"/>
            <a:ext cx="4181475" cy="4124325"/>
          </a:xfrm>
          <a:prstGeom prst="ellipse">
            <a:avLst/>
          </a:prstGeom>
          <a:gradFill flip="none" rotWithShape="1">
            <a:gsLst>
              <a:gs pos="56000">
                <a:schemeClr val="accent3"/>
              </a:gs>
              <a:gs pos="100000">
                <a:schemeClr val="accent1">
                  <a:lumMod val="60000"/>
                  <a:lumOff val="40000"/>
                </a:schemeClr>
              </a:gs>
              <a:gs pos="99000">
                <a:schemeClr val="accent1">
                  <a:lumMod val="20000"/>
                  <a:lumOff val="80000"/>
                </a:schemeClr>
              </a:gs>
            </a:gsLst>
            <a:path path="shape">
              <a:fillToRect l="50000" t="50000" r="50000" b="50000"/>
            </a:path>
            <a:tileRect/>
          </a:gradFill>
          <a:ln w="9525" cap="flat" cmpd="sng" algn="ctr">
            <a:noFill/>
            <a:prstDash val="solid"/>
            <a:round/>
            <a:headEnd type="none" w="med" len="med"/>
            <a:tailEnd type="none" w="med" len="med"/>
          </a:ln>
          <a:effectLst/>
        </p:spPr>
        <p:txBody>
          <a:bodyPr lIns="92075" tIns="46038" rIns="92075" bIns="46038"/>
          <a:lstStyle/>
          <a:p>
            <a:pPr marL="119063" indent="-119063" algn="ctr">
              <a:lnSpc>
                <a:spcPct val="90000"/>
              </a:lnSpc>
              <a:spcBef>
                <a:spcPct val="50000"/>
              </a:spcBef>
              <a:buClr>
                <a:schemeClr val="accent1"/>
              </a:buClr>
              <a:defRPr/>
            </a:pPr>
            <a:endParaRPr lang="en-US" sz="2000" dirty="0">
              <a:solidFill>
                <a:schemeClr val="tx1"/>
              </a:solidFill>
              <a:latin typeface="Arial" charset="0"/>
              <a:cs typeface="Arial" charset="0"/>
            </a:endParaRPr>
          </a:p>
        </p:txBody>
      </p:sp>
      <p:sp>
        <p:nvSpPr>
          <p:cNvPr id="17" name="Rectangle 16"/>
          <p:cNvSpPr/>
          <p:nvPr/>
        </p:nvSpPr>
        <p:spPr>
          <a:xfrm>
            <a:off x="2233932" y="3341911"/>
            <a:ext cx="4572000" cy="830997"/>
          </a:xfrm>
          <a:prstGeom prst="rect">
            <a:avLst/>
          </a:prstGeom>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marL="119063" indent="-119063" algn="ctr">
              <a:defRPr/>
            </a:pPr>
            <a:r>
              <a:rPr lang="en-US"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charset="0"/>
                <a:cs typeface="Arial" charset="0"/>
              </a:rPr>
              <a:t>Productivity</a:t>
            </a:r>
          </a:p>
          <a:p>
            <a:pPr marL="119063" indent="-119063" algn="ctr">
              <a:defRPr/>
            </a:pPr>
            <a:r>
              <a:rPr lang="en-US"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charset="0"/>
                <a:cs typeface="Arial" charset="0"/>
              </a:rPr>
              <a:t>with</a:t>
            </a:r>
          </a:p>
          <a:p>
            <a:pPr marL="119063" indent="-119063" algn="ctr">
              <a:defRPr/>
            </a:pPr>
            <a:r>
              <a:rPr lang="en-US"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charset="0"/>
                <a:cs typeface="Arial" charset="0"/>
              </a:rPr>
              <a:t>Choice</a:t>
            </a:r>
          </a:p>
        </p:txBody>
      </p:sp>
      <p:cxnSp>
        <p:nvCxnSpPr>
          <p:cNvPr id="7173" name="Straight Connector 19"/>
          <p:cNvCxnSpPr>
            <a:cxnSpLocks noChangeShapeType="1"/>
          </p:cNvCxnSpPr>
          <p:nvPr/>
        </p:nvCxnSpPr>
        <p:spPr bwMode="auto">
          <a:xfrm>
            <a:off x="3524250" y="1162050"/>
            <a:ext cx="914400" cy="914400"/>
          </a:xfrm>
          <a:prstGeom prst="line">
            <a:avLst/>
          </a:prstGeom>
          <a:noFill/>
          <a:ln w="9525" algn="ctr">
            <a:noFill/>
            <a:round/>
            <a:headEnd/>
            <a:tailEnd/>
          </a:ln>
        </p:spPr>
      </p:cxnSp>
      <p:cxnSp>
        <p:nvCxnSpPr>
          <p:cNvPr id="7174" name="Straight Connector 20"/>
          <p:cNvCxnSpPr>
            <a:cxnSpLocks noChangeShapeType="1"/>
          </p:cNvCxnSpPr>
          <p:nvPr/>
        </p:nvCxnSpPr>
        <p:spPr bwMode="auto">
          <a:xfrm>
            <a:off x="2466975" y="4143375"/>
            <a:ext cx="1266825" cy="38100"/>
          </a:xfrm>
          <a:prstGeom prst="line">
            <a:avLst/>
          </a:prstGeom>
          <a:noFill/>
          <a:ln w="9525" algn="ctr">
            <a:noFill/>
            <a:round/>
            <a:headEnd/>
            <a:tailEnd/>
          </a:ln>
        </p:spPr>
      </p:cxnSp>
      <p:sp>
        <p:nvSpPr>
          <p:cNvPr id="7175" name="Oval 21"/>
          <p:cNvSpPr>
            <a:spLocks noChangeArrowheads="1"/>
          </p:cNvSpPr>
          <p:nvPr/>
        </p:nvSpPr>
        <p:spPr bwMode="auto">
          <a:xfrm>
            <a:off x="2447925" y="1704975"/>
            <a:ext cx="4181475" cy="4124325"/>
          </a:xfrm>
          <a:prstGeom prst="ellipse">
            <a:avLst/>
          </a:prstGeom>
          <a:noFill/>
          <a:ln w="76200" algn="ctr">
            <a:solidFill>
              <a:schemeClr val="accent1"/>
            </a:solidFill>
            <a:round/>
            <a:headEnd/>
            <a:tailEnd/>
          </a:ln>
        </p:spPr>
        <p:txBody>
          <a:bodyPr lIns="92075" tIns="46038" rIns="92075" bIns="46038"/>
          <a:lstStyle/>
          <a:p>
            <a:pPr marL="119063" indent="-119063" algn="ctr">
              <a:lnSpc>
                <a:spcPct val="90000"/>
              </a:lnSpc>
              <a:spcBef>
                <a:spcPct val="50000"/>
              </a:spcBef>
              <a:buClr>
                <a:schemeClr val="accent1"/>
              </a:buClr>
            </a:pPr>
            <a:endParaRPr lang="en-US" sz="2000">
              <a:solidFill>
                <a:schemeClr val="tx1"/>
              </a:solidFill>
            </a:endParaRPr>
          </a:p>
        </p:txBody>
      </p:sp>
      <p:pic>
        <p:nvPicPr>
          <p:cNvPr id="23" name="Picture 2"/>
          <p:cNvPicPr>
            <a:picLocks noChangeAspect="1" noChangeArrowheads="1"/>
          </p:cNvPicPr>
          <p:nvPr/>
        </p:nvPicPr>
        <p:blipFill>
          <a:blip r:embed="rId3" cstate="print"/>
          <a:srcRect/>
          <a:stretch>
            <a:fillRect/>
          </a:stretch>
        </p:blipFill>
        <p:spPr bwMode="auto">
          <a:xfrm>
            <a:off x="3281257" y="1307306"/>
            <a:ext cx="2481368" cy="1576387"/>
          </a:xfrm>
          <a:prstGeom prst="roundRect">
            <a:avLst/>
          </a:prstGeom>
          <a:noFill/>
          <a:ln w="6350">
            <a:solidFill>
              <a:schemeClr val="tx1"/>
            </a:solidFill>
            <a:miter lim="800000"/>
            <a:headEnd/>
            <a:tailEnd/>
          </a:ln>
        </p:spPr>
      </p:pic>
      <p:grpSp>
        <p:nvGrpSpPr>
          <p:cNvPr id="7177" name="Group 15"/>
          <p:cNvGrpSpPr>
            <a:grpSpLocks/>
          </p:cNvGrpSpPr>
          <p:nvPr/>
        </p:nvGrpSpPr>
        <p:grpSpPr bwMode="auto">
          <a:xfrm>
            <a:off x="1238250" y="4241800"/>
            <a:ext cx="2646363" cy="1708150"/>
            <a:chOff x="5086649" y="4210146"/>
            <a:chExt cx="2646889" cy="1707926"/>
          </a:xfrm>
        </p:grpSpPr>
        <p:pic>
          <p:nvPicPr>
            <p:cNvPr id="28" name="Picture 12" descr="eclipse.png"/>
            <p:cNvPicPr>
              <a:picLocks noChangeAspect="1"/>
            </p:cNvPicPr>
            <p:nvPr/>
          </p:nvPicPr>
          <p:blipFill>
            <a:blip r:embed="rId4" cstate="print"/>
            <a:stretch>
              <a:fillRect/>
            </a:stretch>
          </p:blipFill>
          <p:spPr>
            <a:xfrm>
              <a:off x="5086649" y="4210146"/>
              <a:ext cx="2504775" cy="1630093"/>
            </a:xfrm>
            <a:prstGeom prst="roundRect">
              <a:avLst/>
            </a:prstGeom>
          </p:spPr>
        </p:pic>
        <p:pic>
          <p:nvPicPr>
            <p:cNvPr id="7181" name="Picture 28" descr="oepe-64"/>
            <p:cNvPicPr>
              <a:picLocks noChangeAspect="1" noChangeArrowheads="1"/>
            </p:cNvPicPr>
            <p:nvPr/>
          </p:nvPicPr>
          <p:blipFill>
            <a:blip r:embed="rId5" cstate="print"/>
            <a:srcRect/>
            <a:stretch>
              <a:fillRect/>
            </a:stretch>
          </p:blipFill>
          <p:spPr bwMode="auto">
            <a:xfrm>
              <a:off x="7214997" y="5399531"/>
              <a:ext cx="518541" cy="518541"/>
            </a:xfrm>
            <a:prstGeom prst="rect">
              <a:avLst/>
            </a:prstGeom>
            <a:noFill/>
            <a:ln w="9525">
              <a:noFill/>
              <a:miter lim="800000"/>
              <a:headEnd/>
              <a:tailEnd/>
            </a:ln>
          </p:spPr>
        </p:pic>
      </p:grpSp>
      <p:pic>
        <p:nvPicPr>
          <p:cNvPr id="24" name="Picture 23" descr="netbeans.png"/>
          <p:cNvPicPr>
            <a:picLocks noChangeAspect="1"/>
          </p:cNvPicPr>
          <p:nvPr/>
        </p:nvPicPr>
        <p:blipFill>
          <a:blip r:embed="rId6" cstate="print"/>
          <a:stretch>
            <a:fillRect/>
          </a:stretch>
        </p:blipFill>
        <p:spPr>
          <a:xfrm>
            <a:off x="5373392" y="4279666"/>
            <a:ext cx="2578655" cy="1638204"/>
          </a:xfrm>
          <a:prstGeom prst="roundRect">
            <a:avLst/>
          </a:prstGeom>
          <a:ln w="9525">
            <a:solidFill>
              <a:schemeClr val="tx1"/>
            </a:solidFill>
          </a:ln>
        </p:spPr>
      </p:pic>
      <p:sp>
        <p:nvSpPr>
          <p:cNvPr id="14" name="Rectangle 2050"/>
          <p:cNvSpPr txBox="1">
            <a:spLocks noChangeArrowheads="1"/>
          </p:cNvSpPr>
          <p:nvPr/>
        </p:nvSpPr>
        <p:spPr bwMode="auto">
          <a:xfrm>
            <a:off x="889000" y="161925"/>
            <a:ext cx="7581900" cy="941388"/>
          </a:xfrm>
          <a:prstGeom prst="rect">
            <a:avLst/>
          </a:prstGeom>
          <a:noFill/>
          <a:ln w="9525">
            <a:noFill/>
            <a:miter lim="800000"/>
            <a:headEnd/>
            <a:tailEnd/>
          </a:ln>
        </p:spPr>
        <p:txBody>
          <a:bodyPr lIns="0" tIns="0" rIns="0" bIns="0"/>
          <a:lstStyle/>
          <a:p>
            <a:pPr eaLnBrk="0" hangingPunct="0">
              <a:defRPr/>
            </a:pPr>
            <a:r>
              <a:rPr lang="en-US" sz="2800" dirty="0">
                <a:solidFill>
                  <a:schemeClr val="tx1"/>
                </a:solidFill>
                <a:cs typeface="+mn-cs"/>
              </a:rPr>
              <a:t>Oracle Java Developer Tools Strategy</a:t>
            </a:r>
            <a:r>
              <a:rPr lang="en-US" sz="2800" dirty="0">
                <a:cs typeface="+mn-cs"/>
              </a:rPr>
              <a:t/>
            </a:r>
            <a:br>
              <a:rPr lang="en-US" sz="2800" dirty="0">
                <a:cs typeface="+mn-cs"/>
              </a:rPr>
            </a:br>
            <a:r>
              <a:rPr lang="en-US" sz="2400" dirty="0">
                <a:solidFill>
                  <a:srgbClr val="FF0000"/>
                </a:solidFill>
                <a:cs typeface="+mn-cs"/>
              </a:rPr>
              <a:t>Productivity with Choice</a:t>
            </a:r>
            <a:endParaRPr lang="en-US" sz="2400" kern="0" dirty="0">
              <a:solidFill>
                <a:srgbClr val="F00000"/>
              </a:solidFill>
              <a:latin typeface="+mj-lt"/>
              <a:ea typeface="ＭＳ Ｐゴシック" charset="-128"/>
              <a:cs typeface="+mj-cs"/>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839788" y="274638"/>
            <a:ext cx="7581900" cy="941387"/>
          </a:xfrm>
        </p:spPr>
        <p:txBody>
          <a:bodyPr/>
          <a:lstStyle/>
          <a:p>
            <a:pPr>
              <a:lnSpc>
                <a:spcPct val="80000"/>
              </a:lnSpc>
            </a:pPr>
            <a:r>
              <a:rPr lang="en-US" smtClean="0"/>
              <a:t>Oracle Fusion Middleware</a:t>
            </a:r>
            <a:br>
              <a:rPr lang="en-US" smtClean="0"/>
            </a:br>
            <a:r>
              <a:rPr lang="en-US" sz="2000" b="0" smtClean="0">
                <a:solidFill>
                  <a:schemeClr val="accent1"/>
                </a:solidFill>
              </a:rPr>
              <a:t>Complete, Integrated, Best of Breed, Hot Pluggable</a:t>
            </a:r>
          </a:p>
        </p:txBody>
      </p:sp>
      <p:pic>
        <p:nvPicPr>
          <p:cNvPr id="6147" name="Picture 24"/>
          <p:cNvPicPr>
            <a:picLocks noChangeAspect="1" noChangeArrowheads="1"/>
          </p:cNvPicPr>
          <p:nvPr/>
        </p:nvPicPr>
        <p:blipFill>
          <a:blip r:embed="rId3" cstate="print"/>
          <a:srcRect/>
          <a:stretch>
            <a:fillRect/>
          </a:stretch>
        </p:blipFill>
        <p:spPr bwMode="auto">
          <a:xfrm>
            <a:off x="650875" y="1062038"/>
            <a:ext cx="7851775" cy="5032375"/>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1" descr="C:\Marketing files\wlw 10.1 merge\stock exchange images\stockxpertcom_id818577_size1.jpg"/>
          <p:cNvPicPr>
            <a:picLocks noChangeAspect="1" noChangeArrowheads="1"/>
          </p:cNvPicPr>
          <p:nvPr/>
        </p:nvPicPr>
        <p:blipFill>
          <a:blip r:embed="rId2" cstate="print"/>
          <a:srcRect/>
          <a:stretch>
            <a:fillRect/>
          </a:stretch>
        </p:blipFill>
        <p:spPr bwMode="auto">
          <a:xfrm>
            <a:off x="4916488" y="3341688"/>
            <a:ext cx="4227512" cy="2820987"/>
          </a:xfrm>
          <a:prstGeom prst="rect">
            <a:avLst/>
          </a:prstGeom>
          <a:noFill/>
          <a:ln w="9525">
            <a:noFill/>
            <a:miter lim="800000"/>
            <a:headEnd/>
            <a:tailEnd/>
          </a:ln>
        </p:spPr>
      </p:pic>
      <p:sp>
        <p:nvSpPr>
          <p:cNvPr id="5" name="Footer Placeholder 1"/>
          <p:cNvSpPr txBox="1">
            <a:spLocks noGrp="1"/>
          </p:cNvSpPr>
          <p:nvPr/>
        </p:nvSpPr>
        <p:spPr bwMode="auto">
          <a:xfrm>
            <a:off x="6019800" y="6553200"/>
            <a:ext cx="2895600" cy="171450"/>
          </a:xfrm>
          <a:prstGeom prst="rect">
            <a:avLst/>
          </a:prstGeom>
          <a:noFill/>
          <a:ln>
            <a:miter lim="800000"/>
            <a:headEnd/>
            <a:tailEnd/>
          </a:ln>
        </p:spPr>
        <p:txBody>
          <a:bodyPr/>
          <a:lstStyle/>
          <a:p>
            <a:pPr algn="ctr" eaLnBrk="0" hangingPunct="0">
              <a:defRPr/>
            </a:pPr>
            <a:r>
              <a:rPr lang="en-US" sz="1200" b="0">
                <a:latin typeface="+mn-lt"/>
                <a:cs typeface="Arial" charset="0"/>
              </a:rPr>
              <a:t>Oracle Restricted and Confidential</a:t>
            </a:r>
          </a:p>
        </p:txBody>
      </p:sp>
      <p:sp>
        <p:nvSpPr>
          <p:cNvPr id="9220" name="Rectangle 2"/>
          <p:cNvSpPr>
            <a:spLocks noChangeArrowheads="1"/>
          </p:cNvSpPr>
          <p:nvPr/>
        </p:nvSpPr>
        <p:spPr bwMode="auto">
          <a:xfrm>
            <a:off x="762000" y="152400"/>
            <a:ext cx="7656513" cy="838200"/>
          </a:xfrm>
          <a:prstGeom prst="rect">
            <a:avLst/>
          </a:prstGeom>
          <a:noFill/>
          <a:ln w="9525">
            <a:noFill/>
            <a:miter lim="800000"/>
            <a:headEnd/>
            <a:tailEnd/>
          </a:ln>
        </p:spPr>
        <p:txBody>
          <a:bodyPr/>
          <a:lstStyle/>
          <a:p>
            <a:pPr algn="ctr" eaLnBrk="0" hangingPunct="0"/>
            <a:r>
              <a:rPr lang="en-US" sz="3200">
                <a:solidFill>
                  <a:schemeClr val="tx1"/>
                </a:solidFill>
              </a:rPr>
              <a:t>Oracle Enterprise Pack For Eclipse</a:t>
            </a:r>
          </a:p>
        </p:txBody>
      </p:sp>
      <p:sp>
        <p:nvSpPr>
          <p:cNvPr id="9221" name="Rectangle 3"/>
          <p:cNvSpPr>
            <a:spLocks noChangeArrowheads="1"/>
          </p:cNvSpPr>
          <p:nvPr/>
        </p:nvSpPr>
        <p:spPr bwMode="auto">
          <a:xfrm>
            <a:off x="0" y="1143000"/>
            <a:ext cx="6175375" cy="4876800"/>
          </a:xfrm>
          <a:prstGeom prst="rect">
            <a:avLst/>
          </a:prstGeom>
          <a:noFill/>
          <a:ln w="9525">
            <a:noFill/>
            <a:miter lim="800000"/>
            <a:headEnd/>
            <a:tailEnd/>
          </a:ln>
        </p:spPr>
        <p:txBody>
          <a:bodyPr/>
          <a:lstStyle/>
          <a:p>
            <a:pPr marL="342900" indent="-342900" eaLnBrk="0" hangingPunct="0">
              <a:spcBef>
                <a:spcPct val="25000"/>
              </a:spcBef>
              <a:buClr>
                <a:srgbClr val="FF0000"/>
              </a:buClr>
              <a:buFontTx/>
              <a:buChar char="•"/>
            </a:pPr>
            <a:r>
              <a:rPr lang="en-US" sz="2800" dirty="0">
                <a:solidFill>
                  <a:schemeClr val="tx1"/>
                </a:solidFill>
              </a:rPr>
              <a:t>Certified Plug-in to Eclipse IDE</a:t>
            </a:r>
          </a:p>
          <a:p>
            <a:pPr marL="688975" lvl="1" indent="-231775" eaLnBrk="0" hangingPunct="0">
              <a:lnSpc>
                <a:spcPct val="85000"/>
              </a:lnSpc>
              <a:spcBef>
                <a:spcPct val="15000"/>
              </a:spcBef>
              <a:buClr>
                <a:srgbClr val="3366FF"/>
              </a:buClr>
              <a:buFont typeface="Times" pitchFamily="18" charset="0"/>
              <a:buChar char="•"/>
            </a:pPr>
            <a:r>
              <a:rPr lang="en-US" b="0" dirty="0">
                <a:solidFill>
                  <a:schemeClr val="tx1"/>
                </a:solidFill>
              </a:rPr>
              <a:t>Oracle Enterprise Pack for Eclipse is a set of free Eclipse plug-ins for the Java EE developer creating applications for Oracle runtimes.</a:t>
            </a:r>
          </a:p>
          <a:p>
            <a:pPr marL="342900" indent="-342900" eaLnBrk="0" hangingPunct="0">
              <a:spcBef>
                <a:spcPct val="25000"/>
              </a:spcBef>
              <a:buClr>
                <a:srgbClr val="FF0000"/>
              </a:buClr>
              <a:buFontTx/>
              <a:buChar char="•"/>
            </a:pPr>
            <a:r>
              <a:rPr lang="en-US" sz="2800" dirty="0">
                <a:solidFill>
                  <a:schemeClr val="tx1"/>
                </a:solidFill>
              </a:rPr>
              <a:t>Target Audience</a:t>
            </a:r>
          </a:p>
          <a:p>
            <a:pPr marL="688975" lvl="1" indent="-231775" eaLnBrk="0" hangingPunct="0">
              <a:lnSpc>
                <a:spcPct val="85000"/>
              </a:lnSpc>
              <a:spcBef>
                <a:spcPct val="15000"/>
              </a:spcBef>
              <a:buClr>
                <a:srgbClr val="3366FF"/>
              </a:buClr>
              <a:buFont typeface="Times" pitchFamily="18" charset="0"/>
              <a:buChar char="•"/>
            </a:pPr>
            <a:r>
              <a:rPr lang="en-US" b="0" dirty="0">
                <a:solidFill>
                  <a:schemeClr val="tx1"/>
                </a:solidFill>
              </a:rPr>
              <a:t>Java SE, Java EE, Java Web Application, Web Services Developer who deploys to WebLogic </a:t>
            </a:r>
            <a:r>
              <a:rPr lang="en-US" b="0" dirty="0" smtClean="0">
                <a:solidFill>
                  <a:schemeClr val="tx1"/>
                </a:solidFill>
              </a:rPr>
              <a:t>Server and Oracle Database</a:t>
            </a:r>
            <a:endParaRPr lang="en-US" b="0" dirty="0">
              <a:solidFill>
                <a:schemeClr val="tx1"/>
              </a:solidFill>
            </a:endParaRPr>
          </a:p>
          <a:p>
            <a:pPr marL="342900" indent="-342900" eaLnBrk="0" hangingPunct="0">
              <a:spcBef>
                <a:spcPct val="25000"/>
              </a:spcBef>
              <a:buClr>
                <a:srgbClr val="FF0000"/>
              </a:buClr>
              <a:buFontTx/>
              <a:buChar char="•"/>
            </a:pPr>
            <a:r>
              <a:rPr lang="en-US" sz="2800" dirty="0">
                <a:solidFill>
                  <a:schemeClr val="tx1"/>
                </a:solidFill>
              </a:rPr>
              <a:t>Key Differentiators</a:t>
            </a:r>
          </a:p>
          <a:p>
            <a:pPr marL="688975" lvl="1" indent="-231775" eaLnBrk="0" hangingPunct="0">
              <a:lnSpc>
                <a:spcPct val="85000"/>
              </a:lnSpc>
              <a:spcBef>
                <a:spcPct val="15000"/>
              </a:spcBef>
              <a:buClr>
                <a:srgbClr val="3366FF"/>
              </a:buClr>
              <a:buFont typeface="Times" pitchFamily="18" charset="0"/>
              <a:buChar char="•"/>
            </a:pPr>
            <a:r>
              <a:rPr lang="en-US" dirty="0">
                <a:solidFill>
                  <a:schemeClr val="tx1"/>
                </a:solidFill>
              </a:rPr>
              <a:t>AppXRay: </a:t>
            </a:r>
            <a:r>
              <a:rPr lang="en-US" b="0" dirty="0">
                <a:solidFill>
                  <a:schemeClr val="tx1"/>
                </a:solidFill>
              </a:rPr>
              <a:t>Detect potential runtime errors at design time</a:t>
            </a:r>
          </a:p>
          <a:p>
            <a:pPr marL="688975" lvl="1" indent="-231775" eaLnBrk="0" hangingPunct="0">
              <a:lnSpc>
                <a:spcPct val="85000"/>
              </a:lnSpc>
              <a:spcBef>
                <a:spcPct val="15000"/>
              </a:spcBef>
              <a:buClr>
                <a:srgbClr val="3366FF"/>
              </a:buClr>
              <a:buFont typeface="Times" pitchFamily="18" charset="0"/>
              <a:buChar char="•"/>
            </a:pPr>
            <a:r>
              <a:rPr lang="en-US" b="0" dirty="0">
                <a:solidFill>
                  <a:schemeClr val="tx1"/>
                </a:solidFill>
              </a:rPr>
              <a:t>Understand large existing J2EE applications </a:t>
            </a:r>
          </a:p>
          <a:p>
            <a:pPr marL="688975" lvl="1" indent="-231775" eaLnBrk="0" hangingPunct="0">
              <a:lnSpc>
                <a:spcPct val="85000"/>
              </a:lnSpc>
              <a:spcBef>
                <a:spcPct val="15000"/>
              </a:spcBef>
              <a:buClr>
                <a:srgbClr val="3366FF"/>
              </a:buClr>
              <a:buFont typeface="Times" pitchFamily="18" charset="0"/>
              <a:buChar char="•"/>
            </a:pPr>
            <a:r>
              <a:rPr lang="en-US" b="0" dirty="0">
                <a:solidFill>
                  <a:schemeClr val="tx1"/>
                </a:solidFill>
              </a:rPr>
              <a:t>Unify all Oracle Eclipse development efforts</a:t>
            </a:r>
          </a:p>
        </p:txBody>
      </p:sp>
      <p:pic>
        <p:nvPicPr>
          <p:cNvPr id="9222" name="Picture 5" descr="oepe-64"/>
          <p:cNvPicPr>
            <a:picLocks noChangeAspect="1" noChangeArrowheads="1"/>
          </p:cNvPicPr>
          <p:nvPr/>
        </p:nvPicPr>
        <p:blipFill>
          <a:blip r:embed="rId3" cstate="print"/>
          <a:srcRect/>
          <a:stretch>
            <a:fillRect/>
          </a:stretch>
        </p:blipFill>
        <p:spPr bwMode="auto">
          <a:xfrm>
            <a:off x="6708775" y="1189038"/>
            <a:ext cx="990600" cy="9906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5"/>
          <p:cNvSpPr>
            <a:spLocks noGrp="1"/>
          </p:cNvSpPr>
          <p:nvPr>
            <p:ph type="title" idx="4294967295"/>
          </p:nvPr>
        </p:nvSpPr>
        <p:spPr>
          <a:xfrm>
            <a:off x="790575" y="123825"/>
            <a:ext cx="7581900" cy="941388"/>
          </a:xfrm>
        </p:spPr>
        <p:txBody>
          <a:bodyPr/>
          <a:lstStyle/>
          <a:p>
            <a:r>
              <a:rPr lang="en-US" sz="2800" dirty="0" smtClean="0"/>
              <a:t>OEPE Packaging, Distribution, Licensing</a:t>
            </a:r>
          </a:p>
        </p:txBody>
      </p:sp>
      <p:sp>
        <p:nvSpPr>
          <p:cNvPr id="11267" name="Content Placeholder 6"/>
          <p:cNvSpPr>
            <a:spLocks noGrp="1"/>
          </p:cNvSpPr>
          <p:nvPr>
            <p:ph idx="4294967295"/>
          </p:nvPr>
        </p:nvSpPr>
        <p:spPr>
          <a:xfrm>
            <a:off x="603250" y="982663"/>
            <a:ext cx="6438900" cy="4954587"/>
          </a:xfrm>
        </p:spPr>
        <p:txBody>
          <a:bodyPr/>
          <a:lstStyle/>
          <a:p>
            <a:pPr eaLnBrk="1" hangingPunct="1">
              <a:lnSpc>
                <a:spcPct val="85000"/>
              </a:lnSpc>
              <a:spcBef>
                <a:spcPct val="15000"/>
              </a:spcBef>
              <a:buClr>
                <a:srgbClr val="3366FF"/>
              </a:buClr>
              <a:buFont typeface="Times" pitchFamily="18" charset="0"/>
              <a:buChar char="•"/>
            </a:pPr>
            <a:r>
              <a:rPr lang="en-US" b="1" smtClean="0"/>
              <a:t>Free commercial license (</a:t>
            </a:r>
            <a:r>
              <a:rPr lang="en-US" b="1" smtClean="0">
                <a:hlinkClick r:id="rId3"/>
              </a:rPr>
              <a:t>OTN License</a:t>
            </a:r>
            <a:r>
              <a:rPr lang="en-US" b="1" smtClean="0"/>
              <a:t>)</a:t>
            </a:r>
          </a:p>
          <a:p>
            <a:pPr lvl="1" eaLnBrk="1" hangingPunct="1">
              <a:lnSpc>
                <a:spcPct val="85000"/>
              </a:lnSpc>
              <a:spcBef>
                <a:spcPct val="15000"/>
              </a:spcBef>
              <a:buClr>
                <a:srgbClr val="3366FF"/>
              </a:buClr>
              <a:buFont typeface="Times" pitchFamily="18" charset="0"/>
              <a:buChar char="•"/>
            </a:pPr>
            <a:r>
              <a:rPr lang="en-US" smtClean="0"/>
              <a:t>Support is covered by WebLogic Server support contract</a:t>
            </a:r>
          </a:p>
          <a:p>
            <a:pPr lvl="1" eaLnBrk="1" hangingPunct="1">
              <a:lnSpc>
                <a:spcPct val="85000"/>
              </a:lnSpc>
              <a:spcBef>
                <a:spcPct val="15000"/>
              </a:spcBef>
              <a:buClr>
                <a:srgbClr val="3366FF"/>
              </a:buClr>
              <a:buFont typeface="Times" pitchFamily="18" charset="0"/>
              <a:buChar char="•"/>
            </a:pPr>
            <a:r>
              <a:rPr lang="en-US" smtClean="0"/>
              <a:t>Support sold standalone for OEPE as well</a:t>
            </a:r>
          </a:p>
          <a:p>
            <a:pPr eaLnBrk="1" hangingPunct="1">
              <a:lnSpc>
                <a:spcPct val="85000"/>
              </a:lnSpc>
              <a:spcBef>
                <a:spcPct val="15000"/>
              </a:spcBef>
              <a:buClr>
                <a:srgbClr val="3366FF"/>
              </a:buClr>
              <a:buFont typeface="Times" pitchFamily="18" charset="0"/>
              <a:buChar char="•"/>
            </a:pPr>
            <a:r>
              <a:rPr lang="en-US" b="1" smtClean="0"/>
              <a:t>Download latest version from OTN</a:t>
            </a:r>
          </a:p>
          <a:p>
            <a:pPr lvl="1" eaLnBrk="1" hangingPunct="1">
              <a:lnSpc>
                <a:spcPct val="85000"/>
              </a:lnSpc>
              <a:spcBef>
                <a:spcPct val="15000"/>
              </a:spcBef>
              <a:buClr>
                <a:srgbClr val="3366FF"/>
              </a:buClr>
              <a:buFont typeface="Times" pitchFamily="18" charset="0"/>
              <a:buChar char="•"/>
            </a:pPr>
            <a:r>
              <a:rPr lang="en-US" smtClean="0"/>
              <a:t>All In One bundle of Eclipse and OPE Plug-ins</a:t>
            </a:r>
          </a:p>
          <a:p>
            <a:pPr lvl="1" eaLnBrk="1" hangingPunct="1">
              <a:lnSpc>
                <a:spcPct val="85000"/>
              </a:lnSpc>
              <a:spcBef>
                <a:spcPct val="15000"/>
              </a:spcBef>
              <a:buClr>
                <a:srgbClr val="3366FF"/>
              </a:buClr>
              <a:buFont typeface="Times" pitchFamily="18" charset="0"/>
              <a:buChar char="•"/>
            </a:pPr>
            <a:r>
              <a:rPr lang="en-US" smtClean="0"/>
              <a:t>Plug-ins zip for existing Eclipse users</a:t>
            </a:r>
          </a:p>
          <a:p>
            <a:pPr eaLnBrk="1" hangingPunct="1">
              <a:lnSpc>
                <a:spcPct val="85000"/>
              </a:lnSpc>
              <a:spcBef>
                <a:spcPct val="15000"/>
              </a:spcBef>
              <a:buClr>
                <a:srgbClr val="3366FF"/>
              </a:buClr>
              <a:buFont typeface="Times" pitchFamily="18" charset="0"/>
              <a:buChar char="•"/>
            </a:pPr>
            <a:r>
              <a:rPr lang="en-US" b="1" smtClean="0"/>
              <a:t>Install from Eclipse Update Sites</a:t>
            </a:r>
          </a:p>
          <a:p>
            <a:pPr lvl="1" eaLnBrk="1" hangingPunct="1">
              <a:lnSpc>
                <a:spcPct val="85000"/>
              </a:lnSpc>
              <a:spcBef>
                <a:spcPct val="15000"/>
              </a:spcBef>
              <a:buClr>
                <a:srgbClr val="3366FF"/>
              </a:buClr>
              <a:buFont typeface="Times" pitchFamily="18" charset="0"/>
              <a:buChar char="•"/>
            </a:pPr>
            <a:r>
              <a:rPr lang="en-US" sz="1800" smtClean="0"/>
              <a:t>Update sites available for install on demand of OEPE components</a:t>
            </a:r>
          </a:p>
          <a:p>
            <a:pPr lvl="1" eaLnBrk="1" hangingPunct="1">
              <a:lnSpc>
                <a:spcPct val="85000"/>
              </a:lnSpc>
              <a:spcBef>
                <a:spcPct val="15000"/>
              </a:spcBef>
              <a:buClr>
                <a:srgbClr val="3366FF"/>
              </a:buClr>
              <a:buFont typeface="Times" pitchFamily="18" charset="0"/>
              <a:buChar char="•"/>
            </a:pPr>
            <a:r>
              <a:rPr lang="en-US" sz="1800" smtClean="0"/>
              <a:t>Easiest way to obtain future updates</a:t>
            </a:r>
          </a:p>
          <a:p>
            <a:pPr eaLnBrk="1" hangingPunct="1">
              <a:lnSpc>
                <a:spcPct val="85000"/>
              </a:lnSpc>
              <a:spcBef>
                <a:spcPct val="15000"/>
              </a:spcBef>
              <a:buClr>
                <a:srgbClr val="3366FF"/>
              </a:buClr>
              <a:buFont typeface="Times" pitchFamily="18" charset="0"/>
              <a:buChar char="•"/>
            </a:pPr>
            <a:r>
              <a:rPr lang="en-US" b="1" smtClean="0"/>
              <a:t>Supports latest Eclipse version</a:t>
            </a:r>
          </a:p>
          <a:p>
            <a:pPr lvl="1" eaLnBrk="1" hangingPunct="1">
              <a:lnSpc>
                <a:spcPct val="85000"/>
              </a:lnSpc>
              <a:spcBef>
                <a:spcPct val="15000"/>
              </a:spcBef>
              <a:buClr>
                <a:srgbClr val="3366FF"/>
              </a:buClr>
              <a:buFont typeface="Times" pitchFamily="18" charset="0"/>
              <a:buChar char="•"/>
            </a:pPr>
            <a:r>
              <a:rPr lang="en-US" sz="1800" smtClean="0"/>
              <a:t>Available for Eclipse 3.5 SR1 (Galileo)</a:t>
            </a:r>
          </a:p>
          <a:p>
            <a:pPr eaLnBrk="1" hangingPunct="1">
              <a:lnSpc>
                <a:spcPct val="85000"/>
              </a:lnSpc>
              <a:spcBef>
                <a:spcPct val="15000"/>
              </a:spcBef>
              <a:buClr>
                <a:srgbClr val="3366FF"/>
              </a:buClr>
              <a:buFont typeface="Times" pitchFamily="18" charset="0"/>
              <a:buChar char="•"/>
            </a:pPr>
            <a:r>
              <a:rPr lang="en-US" b="1" smtClean="0"/>
              <a:t>Agile and Frequent Release Schedule</a:t>
            </a:r>
          </a:p>
          <a:p>
            <a:pPr lvl="1" eaLnBrk="1" hangingPunct="1">
              <a:lnSpc>
                <a:spcPct val="85000"/>
              </a:lnSpc>
              <a:spcBef>
                <a:spcPct val="15000"/>
              </a:spcBef>
              <a:buClr>
                <a:srgbClr val="0066FF"/>
              </a:buClr>
              <a:buFont typeface="Times" pitchFamily="18" charset="0"/>
              <a:buChar char="•"/>
            </a:pPr>
            <a:r>
              <a:rPr lang="en-US" sz="1800" smtClean="0"/>
              <a:t>Quarterly feature releases</a:t>
            </a:r>
          </a:p>
          <a:p>
            <a:pPr eaLnBrk="1" hangingPunct="1">
              <a:lnSpc>
                <a:spcPct val="85000"/>
              </a:lnSpc>
              <a:spcBef>
                <a:spcPct val="15000"/>
              </a:spcBef>
              <a:buClr>
                <a:srgbClr val="3366FF"/>
              </a:buClr>
              <a:buFont typeface="Times" pitchFamily="18" charset="0"/>
              <a:buChar char="•"/>
            </a:pPr>
            <a:endParaRPr lang="en-US" sz="2000" b="1" smtClean="0"/>
          </a:p>
          <a:p>
            <a:endParaRPr lang="en-US" sz="2000" smtClean="0"/>
          </a:p>
        </p:txBody>
      </p:sp>
      <p:pic>
        <p:nvPicPr>
          <p:cNvPr id="5" name="Picture 22" descr="C:\Oracle Files\OEPE 11g\logos\09023346_OEPE_Boxshot.gif"/>
          <p:cNvPicPr>
            <a:picLocks noChangeAspect="1" noChangeArrowheads="1"/>
          </p:cNvPicPr>
          <p:nvPr/>
        </p:nvPicPr>
        <p:blipFill>
          <a:blip r:embed="rId4" cstate="print"/>
          <a:srcRect/>
          <a:stretch>
            <a:fillRect/>
          </a:stretch>
        </p:blipFill>
        <p:spPr bwMode="auto">
          <a:xfrm>
            <a:off x="7404100" y="3734310"/>
            <a:ext cx="1295400" cy="1614393"/>
          </a:xfrm>
          <a:prstGeom prst="rect">
            <a:avLst/>
          </a:prstGeom>
          <a:noFill/>
          <a:effectLst>
            <a:reflection blurRad="6350" stA="50000" endA="300" endPos="5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63500" y="25400"/>
            <a:ext cx="8839200" cy="971550"/>
          </a:xfrm>
          <a:prstGeom prst="rect">
            <a:avLst/>
          </a:prstGeom>
          <a:noFill/>
          <a:ln w="9525">
            <a:noFill/>
            <a:miter lim="800000"/>
            <a:headEnd/>
            <a:tailEnd/>
          </a:ln>
        </p:spPr>
        <p:txBody>
          <a:bodyPr/>
          <a:lstStyle/>
          <a:p>
            <a:pPr algn="ctr"/>
            <a:r>
              <a:rPr lang="en-US" sz="3600">
                <a:solidFill>
                  <a:schemeClr val="tx1"/>
                </a:solidFill>
              </a:rPr>
              <a:t>OEPE 11g at a glance</a:t>
            </a:r>
            <a:endParaRPr lang="en-US" sz="3600"/>
          </a:p>
        </p:txBody>
      </p:sp>
      <p:sp>
        <p:nvSpPr>
          <p:cNvPr id="12291" name="Rectangle 5"/>
          <p:cNvSpPr>
            <a:spLocks noChangeArrowheads="1"/>
          </p:cNvSpPr>
          <p:nvPr/>
        </p:nvSpPr>
        <p:spPr bwMode="auto">
          <a:xfrm>
            <a:off x="185738" y="990600"/>
            <a:ext cx="2100262" cy="5081588"/>
          </a:xfrm>
          <a:prstGeom prst="rect">
            <a:avLst/>
          </a:prstGeom>
          <a:noFill/>
          <a:ln w="9525">
            <a:noFill/>
            <a:miter lim="800000"/>
            <a:headEnd/>
            <a:tailEnd/>
          </a:ln>
        </p:spPr>
        <p:txBody>
          <a:bodyPr/>
          <a:lstStyle/>
          <a:p>
            <a:pPr marL="342900" indent="-342900" algn="ctr">
              <a:spcBef>
                <a:spcPct val="25000"/>
              </a:spcBef>
              <a:buClr>
                <a:srgbClr val="FF0000"/>
              </a:buClr>
              <a:buFontTx/>
              <a:buChar char="•"/>
            </a:pPr>
            <a:endParaRPr lang="en-US" sz="2000"/>
          </a:p>
        </p:txBody>
      </p:sp>
      <p:pic>
        <p:nvPicPr>
          <p:cNvPr id="12292" name="Picture 65" descr="oepe-64"/>
          <p:cNvPicPr>
            <a:picLocks noChangeAspect="1" noChangeArrowheads="1"/>
          </p:cNvPicPr>
          <p:nvPr/>
        </p:nvPicPr>
        <p:blipFill>
          <a:blip r:embed="rId3" cstate="print"/>
          <a:srcRect/>
          <a:stretch>
            <a:fillRect/>
          </a:stretch>
        </p:blipFill>
        <p:spPr bwMode="auto">
          <a:xfrm>
            <a:off x="4000500" y="825500"/>
            <a:ext cx="609600" cy="609600"/>
          </a:xfrm>
          <a:prstGeom prst="rect">
            <a:avLst/>
          </a:prstGeom>
          <a:noFill/>
          <a:ln w="9525">
            <a:noFill/>
            <a:miter lim="800000"/>
            <a:headEnd/>
            <a:tailEnd/>
          </a:ln>
        </p:spPr>
      </p:pic>
      <p:sp>
        <p:nvSpPr>
          <p:cNvPr id="1299651" name="AutoShape 195"/>
          <p:cNvSpPr>
            <a:spLocks noChangeArrowheads="1"/>
          </p:cNvSpPr>
          <p:nvPr/>
        </p:nvSpPr>
        <p:spPr bwMode="auto">
          <a:xfrm>
            <a:off x="228600" y="1574800"/>
            <a:ext cx="1216025" cy="2400830"/>
          </a:xfrm>
          <a:prstGeom prst="roundRect">
            <a:avLst>
              <a:gd name="adj" fmla="val 5833"/>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eaLnBrk="0" hangingPunct="0">
              <a:defRPr/>
            </a:pPr>
            <a:endParaRPr lang="en-US"/>
          </a:p>
        </p:txBody>
      </p:sp>
      <p:sp>
        <p:nvSpPr>
          <p:cNvPr id="1299652" name="Text Box 196"/>
          <p:cNvSpPr txBox="1">
            <a:spLocks noChangeArrowheads="1"/>
          </p:cNvSpPr>
          <p:nvPr/>
        </p:nvSpPr>
        <p:spPr bwMode="gray">
          <a:xfrm>
            <a:off x="212725" y="1600200"/>
            <a:ext cx="1231900" cy="476250"/>
          </a:xfrm>
          <a:prstGeom prst="rect">
            <a:avLst/>
          </a:prstGeom>
          <a:noFill/>
          <a:ln w="28575" algn="ctr">
            <a:noFill/>
            <a:miter lim="800000"/>
            <a:headEnd/>
            <a:tailEnd/>
          </a:ln>
          <a:effectLst>
            <a:outerShdw algn="ctr" rotWithShape="0">
              <a:schemeClr val="tx1"/>
            </a:outerShdw>
          </a:effectLst>
        </p:spPr>
        <p:txBody>
          <a:bodyPr>
            <a:spAutoFit/>
          </a:bodyPr>
          <a:lstStyle/>
          <a:p>
            <a:pPr algn="ctr">
              <a:lnSpc>
                <a:spcPct val="90000"/>
              </a:lnSpc>
              <a:spcBef>
                <a:spcPct val="5000"/>
              </a:spcBef>
              <a:spcAft>
                <a:spcPct val="25000"/>
              </a:spcAft>
              <a:defRPr/>
            </a:pPr>
            <a:r>
              <a:rPr kumimoji="1" lang="en-US" sz="1400" dirty="0">
                <a:solidFill>
                  <a:schemeClr val="bg1"/>
                </a:solidFill>
                <a:latin typeface="Verdana" pitchFamily="34" charset="0"/>
                <a:cs typeface="Times New Roman" pitchFamily="18" charset="0"/>
              </a:rPr>
              <a:t>WebLogic Server </a:t>
            </a:r>
          </a:p>
        </p:txBody>
      </p:sp>
      <p:sp>
        <p:nvSpPr>
          <p:cNvPr id="12297" name="Rectangle 197"/>
          <p:cNvSpPr>
            <a:spLocks noChangeArrowheads="1"/>
          </p:cNvSpPr>
          <p:nvPr/>
        </p:nvSpPr>
        <p:spPr bwMode="auto">
          <a:xfrm>
            <a:off x="180975" y="2122488"/>
            <a:ext cx="1304925" cy="2085975"/>
          </a:xfrm>
          <a:prstGeom prst="rect">
            <a:avLst/>
          </a:prstGeom>
          <a:noFill/>
          <a:ln w="9525">
            <a:noFill/>
            <a:miter lim="800000"/>
            <a:headEnd/>
            <a:tailEnd/>
          </a:ln>
        </p:spPr>
        <p:txBody>
          <a:bodyPr>
            <a:spAutoFit/>
          </a:bodyPr>
          <a:lstStyle/>
          <a:p>
            <a:pPr eaLnBrk="0" hangingPunct="0">
              <a:lnSpc>
                <a:spcPct val="90000"/>
              </a:lnSpc>
              <a:buFontTx/>
              <a:buChar char="•"/>
            </a:pPr>
            <a:r>
              <a:rPr kumimoji="1" lang="en-US" sz="1200">
                <a:solidFill>
                  <a:schemeClr val="bg1"/>
                </a:solidFill>
                <a:latin typeface="Verdana" pitchFamily="34" charset="0"/>
                <a:cs typeface="Times New Roman" pitchFamily="18" charset="0"/>
              </a:rPr>
              <a:t> FastSwap</a:t>
            </a:r>
          </a:p>
          <a:p>
            <a:pPr eaLnBrk="0" hangingPunct="0">
              <a:lnSpc>
                <a:spcPct val="90000"/>
              </a:lnSpc>
              <a:buFontTx/>
              <a:buChar char="•"/>
            </a:pPr>
            <a:r>
              <a:rPr kumimoji="1" lang="en-US" sz="1200">
                <a:solidFill>
                  <a:schemeClr val="bg1"/>
                </a:solidFill>
                <a:latin typeface="Verdana" pitchFamily="34" charset="0"/>
                <a:cs typeface="Times New Roman" pitchFamily="18" charset="0"/>
              </a:rPr>
              <a:t> Remote deploy, debug</a:t>
            </a:r>
          </a:p>
          <a:p>
            <a:pPr eaLnBrk="0" hangingPunct="0">
              <a:lnSpc>
                <a:spcPct val="90000"/>
              </a:lnSpc>
              <a:buFontTx/>
              <a:buChar char="•"/>
            </a:pPr>
            <a:r>
              <a:rPr kumimoji="1" lang="en-US" sz="1200">
                <a:solidFill>
                  <a:schemeClr val="bg1"/>
                </a:solidFill>
                <a:latin typeface="Verdana" pitchFamily="34" charset="0"/>
                <a:cs typeface="Times New Roman" pitchFamily="18" charset="0"/>
              </a:rPr>
              <a:t> JSP Debug</a:t>
            </a:r>
          </a:p>
          <a:p>
            <a:pPr eaLnBrk="0" hangingPunct="0">
              <a:lnSpc>
                <a:spcPct val="90000"/>
              </a:lnSpc>
              <a:buFontTx/>
              <a:buChar char="•"/>
            </a:pPr>
            <a:r>
              <a:rPr kumimoji="1" lang="en-US" sz="1200">
                <a:solidFill>
                  <a:schemeClr val="bg1"/>
                </a:solidFill>
                <a:latin typeface="Verdana" pitchFamily="34" charset="0"/>
                <a:cs typeface="Times New Roman" pitchFamily="18" charset="0"/>
              </a:rPr>
              <a:t> Shared Java EE Libraries</a:t>
            </a:r>
          </a:p>
          <a:p>
            <a:pPr eaLnBrk="0" hangingPunct="0">
              <a:lnSpc>
                <a:spcPct val="90000"/>
              </a:lnSpc>
              <a:buFontTx/>
              <a:buChar char="•"/>
            </a:pPr>
            <a:r>
              <a:rPr kumimoji="1" lang="en-US" sz="1200">
                <a:solidFill>
                  <a:schemeClr val="bg1"/>
                </a:solidFill>
                <a:latin typeface="Verdana" pitchFamily="34" charset="0"/>
                <a:cs typeface="Times New Roman" pitchFamily="18" charset="0"/>
              </a:rPr>
              <a:t>WebLogic DD editors</a:t>
            </a:r>
          </a:p>
          <a:p>
            <a:pPr eaLnBrk="0" hangingPunct="0">
              <a:lnSpc>
                <a:spcPct val="90000"/>
              </a:lnSpc>
              <a:buFontTx/>
              <a:buChar char="•"/>
            </a:pPr>
            <a:endParaRPr kumimoji="1" lang="en-US" sz="1200">
              <a:solidFill>
                <a:schemeClr val="bg1"/>
              </a:solidFill>
              <a:latin typeface="Verdana" pitchFamily="34" charset="0"/>
              <a:cs typeface="Times New Roman" pitchFamily="18" charset="0"/>
            </a:endParaRPr>
          </a:p>
          <a:p>
            <a:pPr eaLnBrk="0" hangingPunct="0">
              <a:lnSpc>
                <a:spcPct val="90000"/>
              </a:lnSpc>
            </a:pPr>
            <a:endParaRPr kumimoji="1" lang="en-US" sz="1200">
              <a:solidFill>
                <a:schemeClr val="bg1"/>
              </a:solidFill>
              <a:latin typeface="Verdana" pitchFamily="34" charset="0"/>
              <a:cs typeface="Times New Roman" pitchFamily="18" charset="0"/>
            </a:endParaRPr>
          </a:p>
        </p:txBody>
      </p:sp>
      <p:sp>
        <p:nvSpPr>
          <p:cNvPr id="1299654" name="Text Box 198"/>
          <p:cNvSpPr txBox="1">
            <a:spLocks noChangeArrowheads="1"/>
          </p:cNvSpPr>
          <p:nvPr/>
        </p:nvSpPr>
        <p:spPr bwMode="gray">
          <a:xfrm>
            <a:off x="1447800" y="3270250"/>
            <a:ext cx="1231900" cy="284163"/>
          </a:xfrm>
          <a:prstGeom prst="rect">
            <a:avLst/>
          </a:prstGeom>
          <a:noFill/>
          <a:ln w="28575" algn="ctr">
            <a:noFill/>
            <a:miter lim="800000"/>
            <a:headEnd/>
            <a:tailEnd/>
          </a:ln>
          <a:effectLst>
            <a:outerShdw algn="ctr" rotWithShape="0">
              <a:schemeClr val="tx1"/>
            </a:outerShdw>
          </a:effectLst>
        </p:spPr>
        <p:txBody>
          <a:bodyPr>
            <a:spAutoFit/>
          </a:bodyPr>
          <a:lstStyle/>
          <a:p>
            <a:pPr algn="ctr">
              <a:lnSpc>
                <a:spcPct val="90000"/>
              </a:lnSpc>
              <a:spcBef>
                <a:spcPct val="5000"/>
              </a:spcBef>
              <a:spcAft>
                <a:spcPct val="25000"/>
              </a:spcAft>
              <a:defRPr/>
            </a:pPr>
            <a:r>
              <a:rPr kumimoji="1" lang="en-US" sz="1400">
                <a:latin typeface="Verdana" pitchFamily="34" charset="0"/>
                <a:cs typeface="Times New Roman" pitchFamily="18" charset="0"/>
              </a:rPr>
              <a:t>JSF</a:t>
            </a:r>
          </a:p>
        </p:txBody>
      </p:sp>
      <p:sp>
        <p:nvSpPr>
          <p:cNvPr id="1299655" name="AutoShape 199"/>
          <p:cNvSpPr>
            <a:spLocks noChangeArrowheads="1"/>
          </p:cNvSpPr>
          <p:nvPr/>
        </p:nvSpPr>
        <p:spPr bwMode="auto">
          <a:xfrm>
            <a:off x="1463675" y="1574800"/>
            <a:ext cx="1216025" cy="2400830"/>
          </a:xfrm>
          <a:prstGeom prst="roundRect">
            <a:avLst>
              <a:gd name="adj" fmla="val 5833"/>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eaLnBrk="0" hangingPunct="0">
              <a:defRPr/>
            </a:pPr>
            <a:endParaRPr lang="en-US"/>
          </a:p>
        </p:txBody>
      </p:sp>
      <p:sp>
        <p:nvSpPr>
          <p:cNvPr id="1299657" name="AutoShape 201"/>
          <p:cNvSpPr>
            <a:spLocks noChangeArrowheads="1"/>
          </p:cNvSpPr>
          <p:nvPr/>
        </p:nvSpPr>
        <p:spPr bwMode="auto">
          <a:xfrm>
            <a:off x="2705100" y="1574800"/>
            <a:ext cx="1216025" cy="2400830"/>
          </a:xfrm>
          <a:prstGeom prst="roundRect">
            <a:avLst>
              <a:gd name="adj" fmla="val 5833"/>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eaLnBrk="0" hangingPunct="0">
              <a:defRPr/>
            </a:pPr>
            <a:endParaRPr lang="en-US"/>
          </a:p>
        </p:txBody>
      </p:sp>
      <p:sp>
        <p:nvSpPr>
          <p:cNvPr id="1299658" name="Text Box 202"/>
          <p:cNvSpPr txBox="1">
            <a:spLocks noChangeArrowheads="1"/>
          </p:cNvSpPr>
          <p:nvPr/>
        </p:nvSpPr>
        <p:spPr bwMode="gray">
          <a:xfrm>
            <a:off x="2689225" y="1600200"/>
            <a:ext cx="1231900" cy="476250"/>
          </a:xfrm>
          <a:prstGeom prst="rect">
            <a:avLst/>
          </a:prstGeom>
          <a:noFill/>
          <a:ln w="28575" algn="ctr">
            <a:noFill/>
            <a:miter lim="800000"/>
            <a:headEnd/>
            <a:tailEnd/>
          </a:ln>
          <a:effectLst>
            <a:outerShdw algn="ctr" rotWithShape="0">
              <a:schemeClr val="tx1"/>
            </a:outerShdw>
          </a:effectLst>
        </p:spPr>
        <p:txBody>
          <a:bodyPr>
            <a:spAutoFit/>
          </a:bodyPr>
          <a:lstStyle/>
          <a:p>
            <a:pPr algn="ctr">
              <a:lnSpc>
                <a:spcPct val="90000"/>
              </a:lnSpc>
              <a:spcBef>
                <a:spcPct val="5000"/>
              </a:spcBef>
              <a:spcAft>
                <a:spcPct val="25000"/>
              </a:spcAft>
              <a:defRPr/>
            </a:pPr>
            <a:r>
              <a:rPr kumimoji="1" lang="en-US" sz="1400">
                <a:solidFill>
                  <a:schemeClr val="bg1"/>
                </a:solidFill>
                <a:latin typeface="Verdana" pitchFamily="34" charset="0"/>
                <a:cs typeface="Times New Roman" pitchFamily="18" charset="0"/>
              </a:rPr>
              <a:t>Web Services</a:t>
            </a:r>
          </a:p>
        </p:txBody>
      </p:sp>
      <p:sp>
        <p:nvSpPr>
          <p:cNvPr id="12306" name="Rectangle 203"/>
          <p:cNvSpPr>
            <a:spLocks noChangeArrowheads="1"/>
          </p:cNvSpPr>
          <p:nvPr/>
        </p:nvSpPr>
        <p:spPr bwMode="auto">
          <a:xfrm>
            <a:off x="2733675" y="2122488"/>
            <a:ext cx="1181100" cy="1577975"/>
          </a:xfrm>
          <a:prstGeom prst="rect">
            <a:avLst/>
          </a:prstGeom>
          <a:noFill/>
          <a:ln w="9525">
            <a:noFill/>
            <a:miter lim="800000"/>
            <a:headEnd/>
            <a:tailEnd/>
          </a:ln>
        </p:spPr>
        <p:txBody>
          <a:bodyPr>
            <a:spAutoFit/>
          </a:bodyPr>
          <a:lstStyle/>
          <a:p>
            <a:pPr eaLnBrk="0" hangingPunct="0">
              <a:lnSpc>
                <a:spcPct val="90000"/>
              </a:lnSpc>
              <a:buFontTx/>
              <a:buChar char="•"/>
            </a:pPr>
            <a:r>
              <a:rPr kumimoji="1" lang="en-US" sz="1200">
                <a:solidFill>
                  <a:schemeClr val="bg1"/>
                </a:solidFill>
                <a:latin typeface="Verdana" pitchFamily="34" charset="0"/>
                <a:cs typeface="Times New Roman" pitchFamily="18" charset="0"/>
              </a:rPr>
              <a:t>JAX-WS</a:t>
            </a:r>
          </a:p>
          <a:p>
            <a:pPr eaLnBrk="0" hangingPunct="0">
              <a:lnSpc>
                <a:spcPct val="90000"/>
              </a:lnSpc>
              <a:buFontTx/>
              <a:buChar char="•"/>
            </a:pPr>
            <a:r>
              <a:rPr kumimoji="1" lang="en-US" sz="1200">
                <a:solidFill>
                  <a:schemeClr val="bg1"/>
                </a:solidFill>
                <a:latin typeface="Verdana" pitchFamily="34" charset="0"/>
                <a:cs typeface="Times New Roman" pitchFamily="18" charset="0"/>
              </a:rPr>
              <a:t>JAXB</a:t>
            </a:r>
          </a:p>
          <a:p>
            <a:pPr eaLnBrk="0" hangingPunct="0">
              <a:lnSpc>
                <a:spcPct val="90000"/>
              </a:lnSpc>
              <a:buFontTx/>
              <a:buChar char="•"/>
            </a:pPr>
            <a:r>
              <a:rPr kumimoji="1" lang="en-US" sz="1200">
                <a:solidFill>
                  <a:schemeClr val="bg1"/>
                </a:solidFill>
                <a:latin typeface="Verdana" pitchFamily="34" charset="0"/>
                <a:cs typeface="Times New Roman" pitchFamily="18" charset="0"/>
              </a:rPr>
              <a:t>Client Gen</a:t>
            </a:r>
          </a:p>
          <a:p>
            <a:pPr eaLnBrk="0" hangingPunct="0">
              <a:lnSpc>
                <a:spcPct val="90000"/>
              </a:lnSpc>
              <a:buFontTx/>
              <a:buChar char="•"/>
            </a:pPr>
            <a:r>
              <a:rPr kumimoji="1" lang="en-US" sz="1200">
                <a:solidFill>
                  <a:schemeClr val="bg1"/>
                </a:solidFill>
                <a:latin typeface="Verdana" pitchFamily="34" charset="0"/>
                <a:cs typeface="Times New Roman" pitchFamily="18" charset="0"/>
              </a:rPr>
              <a:t>Test Client</a:t>
            </a:r>
          </a:p>
          <a:p>
            <a:pPr eaLnBrk="0" hangingPunct="0">
              <a:lnSpc>
                <a:spcPct val="90000"/>
              </a:lnSpc>
              <a:buFontTx/>
              <a:buChar char="•"/>
            </a:pPr>
            <a:r>
              <a:rPr kumimoji="1" lang="en-US" sz="1200">
                <a:solidFill>
                  <a:schemeClr val="bg1"/>
                </a:solidFill>
                <a:latin typeface="Verdana" pitchFamily="34" charset="0"/>
                <a:cs typeface="Times New Roman" pitchFamily="18" charset="0"/>
              </a:rPr>
              <a:t>Advanced validation</a:t>
            </a:r>
          </a:p>
          <a:p>
            <a:pPr eaLnBrk="0" hangingPunct="0">
              <a:lnSpc>
                <a:spcPct val="90000"/>
              </a:lnSpc>
              <a:buFontTx/>
              <a:buChar char="•"/>
            </a:pPr>
            <a:r>
              <a:rPr kumimoji="1" lang="en-US" sz="1200">
                <a:solidFill>
                  <a:schemeClr val="bg1"/>
                </a:solidFill>
                <a:latin typeface="Verdana" pitchFamily="34" charset="0"/>
                <a:cs typeface="Times New Roman" pitchFamily="18" charset="0"/>
              </a:rPr>
              <a:t>WebLogic SCA</a:t>
            </a:r>
          </a:p>
          <a:p>
            <a:pPr eaLnBrk="0" hangingPunct="0">
              <a:lnSpc>
                <a:spcPct val="90000"/>
              </a:lnSpc>
            </a:pPr>
            <a:endParaRPr kumimoji="1" lang="en-US" sz="1200">
              <a:solidFill>
                <a:schemeClr val="bg1"/>
              </a:solidFill>
              <a:latin typeface="Verdana" pitchFamily="34" charset="0"/>
              <a:cs typeface="Times New Roman" pitchFamily="18" charset="0"/>
            </a:endParaRPr>
          </a:p>
        </p:txBody>
      </p:sp>
      <p:sp>
        <p:nvSpPr>
          <p:cNvPr id="1299660" name="AutoShape 204"/>
          <p:cNvSpPr>
            <a:spLocks noChangeArrowheads="1"/>
          </p:cNvSpPr>
          <p:nvPr/>
        </p:nvSpPr>
        <p:spPr bwMode="auto">
          <a:xfrm>
            <a:off x="5172075" y="1562100"/>
            <a:ext cx="1216025" cy="2416134"/>
          </a:xfrm>
          <a:prstGeom prst="roundRect">
            <a:avLst>
              <a:gd name="adj" fmla="val 5833"/>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eaLnBrk="0" hangingPunct="0">
              <a:defRPr/>
            </a:pPr>
            <a:endParaRPr lang="en-US"/>
          </a:p>
        </p:txBody>
      </p:sp>
      <p:sp>
        <p:nvSpPr>
          <p:cNvPr id="1299661" name="Text Box 205"/>
          <p:cNvSpPr txBox="1">
            <a:spLocks noChangeArrowheads="1"/>
          </p:cNvSpPr>
          <p:nvPr/>
        </p:nvSpPr>
        <p:spPr bwMode="gray">
          <a:xfrm>
            <a:off x="1447800" y="1600200"/>
            <a:ext cx="1231900" cy="479425"/>
          </a:xfrm>
          <a:prstGeom prst="rect">
            <a:avLst/>
          </a:prstGeom>
          <a:noFill/>
          <a:ln w="28575" algn="ctr">
            <a:noFill/>
            <a:miter lim="800000"/>
            <a:headEnd/>
            <a:tailEnd/>
          </a:ln>
          <a:effectLst>
            <a:outerShdw algn="ctr" rotWithShape="0">
              <a:schemeClr val="tx1"/>
            </a:outerShdw>
          </a:effectLst>
        </p:spPr>
        <p:txBody>
          <a:bodyPr>
            <a:spAutoFit/>
          </a:bodyPr>
          <a:lstStyle/>
          <a:p>
            <a:pPr algn="ctr">
              <a:lnSpc>
                <a:spcPct val="90000"/>
              </a:lnSpc>
              <a:spcBef>
                <a:spcPct val="5000"/>
              </a:spcBef>
              <a:spcAft>
                <a:spcPct val="25000"/>
              </a:spcAft>
              <a:defRPr/>
            </a:pPr>
            <a:r>
              <a:rPr kumimoji="1" lang="en-US" sz="1400" dirty="0">
                <a:solidFill>
                  <a:schemeClr val="bg1"/>
                </a:solidFill>
                <a:latin typeface="Verdana" pitchFamily="34" charset="0"/>
                <a:cs typeface="Times New Roman" pitchFamily="18" charset="0"/>
              </a:rPr>
              <a:t>Java Web Apps</a:t>
            </a:r>
          </a:p>
        </p:txBody>
      </p:sp>
      <p:sp>
        <p:nvSpPr>
          <p:cNvPr id="12311" name="Rectangle 206"/>
          <p:cNvSpPr>
            <a:spLocks noChangeArrowheads="1"/>
          </p:cNvSpPr>
          <p:nvPr/>
        </p:nvSpPr>
        <p:spPr bwMode="auto">
          <a:xfrm>
            <a:off x="1460500" y="2122488"/>
            <a:ext cx="1282700" cy="1920875"/>
          </a:xfrm>
          <a:prstGeom prst="rect">
            <a:avLst/>
          </a:prstGeom>
          <a:noFill/>
          <a:ln w="9525">
            <a:noFill/>
            <a:miter lim="800000"/>
            <a:headEnd/>
            <a:tailEnd/>
          </a:ln>
        </p:spPr>
        <p:txBody>
          <a:bodyPr>
            <a:spAutoFit/>
          </a:bodyPr>
          <a:lstStyle/>
          <a:p>
            <a:pPr eaLnBrk="0" hangingPunct="0">
              <a:lnSpc>
                <a:spcPct val="90000"/>
              </a:lnSpc>
              <a:buFontTx/>
              <a:buChar char="•"/>
            </a:pPr>
            <a:r>
              <a:rPr kumimoji="1" lang="en-US" sz="1200">
                <a:solidFill>
                  <a:schemeClr val="bg1"/>
                </a:solidFill>
                <a:latin typeface="Verdana" pitchFamily="34" charset="0"/>
                <a:cs typeface="Times New Roman" pitchFamily="18" charset="0"/>
              </a:rPr>
              <a:t> Visual Web App design </a:t>
            </a:r>
          </a:p>
          <a:p>
            <a:pPr eaLnBrk="0" hangingPunct="0">
              <a:lnSpc>
                <a:spcPct val="90000"/>
              </a:lnSpc>
              <a:buFontTx/>
              <a:buChar char="•"/>
            </a:pPr>
            <a:r>
              <a:rPr kumimoji="1" lang="en-US" sz="1200">
                <a:solidFill>
                  <a:schemeClr val="bg1"/>
                </a:solidFill>
                <a:latin typeface="Verdana" pitchFamily="34" charset="0"/>
                <a:cs typeface="Times New Roman" pitchFamily="18" charset="0"/>
              </a:rPr>
              <a:t> JSP, JSF, JSTL, CSS, HTML</a:t>
            </a:r>
          </a:p>
          <a:p>
            <a:pPr eaLnBrk="0" hangingPunct="0">
              <a:lnSpc>
                <a:spcPct val="90000"/>
              </a:lnSpc>
              <a:buFontTx/>
              <a:buChar char="•"/>
            </a:pPr>
            <a:r>
              <a:rPr kumimoji="1" lang="en-US" sz="1200">
                <a:solidFill>
                  <a:schemeClr val="bg1"/>
                </a:solidFill>
                <a:latin typeface="Verdana" pitchFamily="34" charset="0"/>
                <a:cs typeface="Times New Roman" pitchFamily="18" charset="0"/>
              </a:rPr>
              <a:t>Smart editor</a:t>
            </a:r>
          </a:p>
          <a:p>
            <a:pPr eaLnBrk="0" hangingPunct="0">
              <a:lnSpc>
                <a:spcPct val="90000"/>
              </a:lnSpc>
              <a:buFontTx/>
              <a:buChar char="•"/>
            </a:pPr>
            <a:r>
              <a:rPr kumimoji="1" lang="en-US" sz="1200">
                <a:solidFill>
                  <a:schemeClr val="bg1"/>
                </a:solidFill>
                <a:latin typeface="Verdana" pitchFamily="34" charset="0"/>
                <a:cs typeface="Times New Roman" pitchFamily="18" charset="0"/>
              </a:rPr>
              <a:t> Tag Drop wizards</a:t>
            </a:r>
          </a:p>
          <a:p>
            <a:pPr eaLnBrk="0" hangingPunct="0">
              <a:lnSpc>
                <a:spcPct val="90000"/>
              </a:lnSpc>
              <a:buFont typeface="Arial" pitchFamily="34" charset="0"/>
              <a:buChar char="•"/>
            </a:pPr>
            <a:endParaRPr kumimoji="1" lang="en-US" sz="1200">
              <a:solidFill>
                <a:schemeClr val="bg1"/>
              </a:solidFill>
              <a:latin typeface="Verdana" pitchFamily="34" charset="0"/>
              <a:cs typeface="Times New Roman" pitchFamily="18" charset="0"/>
            </a:endParaRPr>
          </a:p>
          <a:p>
            <a:pPr eaLnBrk="0" hangingPunct="0">
              <a:lnSpc>
                <a:spcPct val="90000"/>
              </a:lnSpc>
            </a:pPr>
            <a:endParaRPr kumimoji="1" lang="en-US" sz="1200">
              <a:solidFill>
                <a:schemeClr val="bg1"/>
              </a:solidFill>
              <a:latin typeface="Verdana" pitchFamily="34" charset="0"/>
              <a:cs typeface="Times New Roman" pitchFamily="18" charset="0"/>
            </a:endParaRPr>
          </a:p>
        </p:txBody>
      </p:sp>
      <p:sp>
        <p:nvSpPr>
          <p:cNvPr id="1299663" name="AutoShape 207"/>
          <p:cNvSpPr>
            <a:spLocks noChangeArrowheads="1"/>
          </p:cNvSpPr>
          <p:nvPr/>
        </p:nvSpPr>
        <p:spPr bwMode="auto">
          <a:xfrm>
            <a:off x="3934588" y="1562100"/>
            <a:ext cx="1216025" cy="2431438"/>
          </a:xfrm>
          <a:prstGeom prst="roundRect">
            <a:avLst>
              <a:gd name="adj" fmla="val 5833"/>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eaLnBrk="0" hangingPunct="0">
              <a:defRPr/>
            </a:pPr>
            <a:endParaRPr lang="en-US"/>
          </a:p>
        </p:txBody>
      </p:sp>
      <p:sp>
        <p:nvSpPr>
          <p:cNvPr id="1299664" name="Text Box 208"/>
          <p:cNvSpPr txBox="1">
            <a:spLocks noChangeArrowheads="1"/>
          </p:cNvSpPr>
          <p:nvPr/>
        </p:nvSpPr>
        <p:spPr bwMode="gray">
          <a:xfrm>
            <a:off x="3929063" y="1600200"/>
            <a:ext cx="1231900" cy="284163"/>
          </a:xfrm>
          <a:prstGeom prst="rect">
            <a:avLst/>
          </a:prstGeom>
          <a:noFill/>
          <a:ln w="28575" algn="ctr">
            <a:noFill/>
            <a:miter lim="800000"/>
            <a:headEnd/>
            <a:tailEnd/>
          </a:ln>
          <a:effectLst>
            <a:outerShdw algn="ctr" rotWithShape="0">
              <a:schemeClr val="tx1"/>
            </a:outerShdw>
          </a:effectLst>
        </p:spPr>
        <p:txBody>
          <a:bodyPr>
            <a:spAutoFit/>
          </a:bodyPr>
          <a:lstStyle/>
          <a:p>
            <a:pPr algn="ctr">
              <a:lnSpc>
                <a:spcPct val="90000"/>
              </a:lnSpc>
              <a:spcBef>
                <a:spcPct val="5000"/>
              </a:spcBef>
              <a:spcAft>
                <a:spcPct val="25000"/>
              </a:spcAft>
              <a:defRPr/>
            </a:pPr>
            <a:r>
              <a:rPr kumimoji="1" lang="en-US" sz="1400">
                <a:solidFill>
                  <a:schemeClr val="bg1"/>
                </a:solidFill>
                <a:latin typeface="Verdana" pitchFamily="34" charset="0"/>
                <a:cs typeface="Times New Roman" pitchFamily="18" charset="0"/>
              </a:rPr>
              <a:t>Spring</a:t>
            </a:r>
          </a:p>
        </p:txBody>
      </p:sp>
      <p:sp>
        <p:nvSpPr>
          <p:cNvPr id="12316" name="Rectangle 209"/>
          <p:cNvSpPr>
            <a:spLocks noChangeArrowheads="1"/>
          </p:cNvSpPr>
          <p:nvPr/>
        </p:nvSpPr>
        <p:spPr bwMode="auto">
          <a:xfrm>
            <a:off x="3948113" y="2122488"/>
            <a:ext cx="1181100" cy="1754187"/>
          </a:xfrm>
          <a:prstGeom prst="rect">
            <a:avLst/>
          </a:prstGeom>
          <a:noFill/>
          <a:ln w="9525">
            <a:noFill/>
            <a:miter lim="800000"/>
            <a:headEnd/>
            <a:tailEnd/>
          </a:ln>
        </p:spPr>
        <p:txBody>
          <a:bodyPr>
            <a:spAutoFit/>
          </a:bodyPr>
          <a:lstStyle/>
          <a:p>
            <a:pPr eaLnBrk="0" hangingPunct="0">
              <a:lnSpc>
                <a:spcPct val="90000"/>
              </a:lnSpc>
              <a:buFontTx/>
              <a:buChar char="•"/>
            </a:pPr>
            <a:r>
              <a:rPr kumimoji="1" lang="en-US" sz="1200">
                <a:solidFill>
                  <a:schemeClr val="bg1"/>
                </a:solidFill>
                <a:latin typeface="Verdana" pitchFamily="34" charset="0"/>
                <a:cs typeface="Times New Roman" pitchFamily="18" charset="0"/>
              </a:rPr>
              <a:t>Spring IDE</a:t>
            </a:r>
          </a:p>
          <a:p>
            <a:pPr eaLnBrk="0" hangingPunct="0">
              <a:lnSpc>
                <a:spcPct val="90000"/>
              </a:lnSpc>
              <a:buFontTx/>
              <a:buChar char="•"/>
            </a:pPr>
            <a:r>
              <a:rPr kumimoji="1" lang="en-US" sz="1200">
                <a:solidFill>
                  <a:schemeClr val="bg1"/>
                </a:solidFill>
                <a:latin typeface="Verdana" pitchFamily="34" charset="0"/>
                <a:cs typeface="Times New Roman" pitchFamily="18" charset="0"/>
              </a:rPr>
              <a:t>Spring DAO generation</a:t>
            </a:r>
          </a:p>
          <a:p>
            <a:pPr eaLnBrk="0" hangingPunct="0">
              <a:lnSpc>
                <a:spcPct val="90000"/>
              </a:lnSpc>
              <a:buFontTx/>
              <a:buChar char="•"/>
            </a:pPr>
            <a:r>
              <a:rPr kumimoji="1" lang="en-US" sz="1200">
                <a:solidFill>
                  <a:schemeClr val="bg1"/>
                </a:solidFill>
                <a:latin typeface="Verdana" pitchFamily="34" charset="0"/>
                <a:cs typeface="Times New Roman" pitchFamily="18" charset="0"/>
              </a:rPr>
              <a:t>Spring Facets</a:t>
            </a:r>
          </a:p>
          <a:p>
            <a:pPr eaLnBrk="0" hangingPunct="0">
              <a:lnSpc>
                <a:spcPct val="90000"/>
              </a:lnSpc>
              <a:buFontTx/>
              <a:buChar char="•"/>
            </a:pPr>
            <a:r>
              <a:rPr kumimoji="1" lang="en-US" sz="1200">
                <a:solidFill>
                  <a:schemeClr val="bg1"/>
                </a:solidFill>
                <a:latin typeface="Verdana" pitchFamily="34" charset="0"/>
                <a:cs typeface="Times New Roman" pitchFamily="18" charset="0"/>
              </a:rPr>
              <a:t>Generate JAX-WS from bean</a:t>
            </a:r>
          </a:p>
        </p:txBody>
      </p:sp>
      <p:sp>
        <p:nvSpPr>
          <p:cNvPr id="1299666" name="AutoShape 210"/>
          <p:cNvSpPr>
            <a:spLocks noChangeArrowheads="1"/>
          </p:cNvSpPr>
          <p:nvPr/>
        </p:nvSpPr>
        <p:spPr bwMode="auto">
          <a:xfrm>
            <a:off x="6397625" y="1562100"/>
            <a:ext cx="1216025" cy="2416134"/>
          </a:xfrm>
          <a:prstGeom prst="roundRect">
            <a:avLst>
              <a:gd name="adj" fmla="val 5833"/>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eaLnBrk="0" hangingPunct="0">
              <a:defRPr/>
            </a:pPr>
            <a:endParaRPr lang="en-US"/>
          </a:p>
        </p:txBody>
      </p:sp>
      <p:sp>
        <p:nvSpPr>
          <p:cNvPr id="1299667" name="Text Box 211"/>
          <p:cNvSpPr txBox="1">
            <a:spLocks noChangeArrowheads="1"/>
          </p:cNvSpPr>
          <p:nvPr/>
        </p:nvSpPr>
        <p:spPr bwMode="gray">
          <a:xfrm>
            <a:off x="6381750" y="1600200"/>
            <a:ext cx="1231900" cy="476250"/>
          </a:xfrm>
          <a:prstGeom prst="rect">
            <a:avLst/>
          </a:prstGeom>
          <a:noFill/>
          <a:ln w="28575" algn="ctr">
            <a:noFill/>
            <a:miter lim="800000"/>
            <a:headEnd/>
            <a:tailEnd/>
          </a:ln>
          <a:effectLst>
            <a:outerShdw algn="ctr" rotWithShape="0">
              <a:schemeClr val="tx1"/>
            </a:outerShdw>
          </a:effectLst>
        </p:spPr>
        <p:txBody>
          <a:bodyPr>
            <a:spAutoFit/>
          </a:bodyPr>
          <a:lstStyle/>
          <a:p>
            <a:pPr algn="ctr">
              <a:lnSpc>
                <a:spcPct val="90000"/>
              </a:lnSpc>
              <a:spcBef>
                <a:spcPct val="5000"/>
              </a:spcBef>
              <a:spcAft>
                <a:spcPct val="25000"/>
              </a:spcAft>
              <a:defRPr/>
            </a:pPr>
            <a:r>
              <a:rPr kumimoji="1" lang="en-US" sz="1400">
                <a:solidFill>
                  <a:schemeClr val="bg1"/>
                </a:solidFill>
                <a:latin typeface="Verdana" pitchFamily="34" charset="0"/>
                <a:cs typeface="Times New Roman" pitchFamily="18" charset="0"/>
              </a:rPr>
              <a:t>Oracle DB Tools</a:t>
            </a:r>
          </a:p>
        </p:txBody>
      </p:sp>
      <p:sp>
        <p:nvSpPr>
          <p:cNvPr id="12321" name="Rectangle 212"/>
          <p:cNvSpPr>
            <a:spLocks noChangeArrowheads="1"/>
          </p:cNvSpPr>
          <p:nvPr/>
        </p:nvSpPr>
        <p:spPr bwMode="auto">
          <a:xfrm>
            <a:off x="6426200" y="2122488"/>
            <a:ext cx="1181100" cy="1422400"/>
          </a:xfrm>
          <a:prstGeom prst="rect">
            <a:avLst/>
          </a:prstGeom>
          <a:noFill/>
          <a:ln w="9525">
            <a:noFill/>
            <a:miter lim="800000"/>
            <a:headEnd/>
            <a:tailEnd/>
          </a:ln>
        </p:spPr>
        <p:txBody>
          <a:bodyPr>
            <a:spAutoFit/>
          </a:bodyPr>
          <a:lstStyle/>
          <a:p>
            <a:pPr eaLnBrk="0" hangingPunct="0">
              <a:lnSpc>
                <a:spcPct val="90000"/>
              </a:lnSpc>
              <a:buFontTx/>
              <a:buChar char="•"/>
            </a:pPr>
            <a:r>
              <a:rPr kumimoji="1" lang="en-US" sz="1200">
                <a:solidFill>
                  <a:schemeClr val="bg1"/>
                </a:solidFill>
                <a:latin typeface="Verdana" pitchFamily="34" charset="0"/>
                <a:cs typeface="Times New Roman" pitchFamily="18" charset="0"/>
              </a:rPr>
              <a:t>Oracle DTP Plug-in</a:t>
            </a:r>
          </a:p>
          <a:p>
            <a:pPr eaLnBrk="0" hangingPunct="0">
              <a:lnSpc>
                <a:spcPct val="90000"/>
              </a:lnSpc>
              <a:buFontTx/>
              <a:buChar char="•"/>
            </a:pPr>
            <a:r>
              <a:rPr kumimoji="1" lang="en-US" sz="1200">
                <a:solidFill>
                  <a:schemeClr val="bg1"/>
                </a:solidFill>
                <a:latin typeface="Verdana" pitchFamily="34" charset="0"/>
                <a:cs typeface="Times New Roman" pitchFamily="18" charset="0"/>
              </a:rPr>
              <a:t>SQL Query</a:t>
            </a:r>
          </a:p>
          <a:p>
            <a:pPr eaLnBrk="0" hangingPunct="0">
              <a:lnSpc>
                <a:spcPct val="90000"/>
              </a:lnSpc>
              <a:buFontTx/>
              <a:buChar char="•"/>
            </a:pPr>
            <a:r>
              <a:rPr kumimoji="1" lang="en-US" sz="1200">
                <a:solidFill>
                  <a:schemeClr val="bg1"/>
                </a:solidFill>
                <a:latin typeface="Verdana" pitchFamily="34" charset="0"/>
                <a:cs typeface="Times New Roman" pitchFamily="18" charset="0"/>
              </a:rPr>
              <a:t>DDL Generation</a:t>
            </a:r>
          </a:p>
          <a:p>
            <a:pPr eaLnBrk="0" hangingPunct="0">
              <a:lnSpc>
                <a:spcPct val="90000"/>
              </a:lnSpc>
              <a:buFontTx/>
              <a:buChar char="•"/>
            </a:pPr>
            <a:r>
              <a:rPr kumimoji="1" lang="en-US" sz="1200">
                <a:solidFill>
                  <a:schemeClr val="bg1"/>
                </a:solidFill>
                <a:latin typeface="Verdana" pitchFamily="34" charset="0"/>
                <a:cs typeface="Times New Roman" pitchFamily="18" charset="0"/>
              </a:rPr>
              <a:t>E/R Diagrams</a:t>
            </a:r>
          </a:p>
        </p:txBody>
      </p:sp>
      <p:sp>
        <p:nvSpPr>
          <p:cNvPr id="1299669" name="Text Box 213"/>
          <p:cNvSpPr txBox="1">
            <a:spLocks noChangeArrowheads="1"/>
          </p:cNvSpPr>
          <p:nvPr/>
        </p:nvSpPr>
        <p:spPr bwMode="gray">
          <a:xfrm>
            <a:off x="5145088" y="1600200"/>
            <a:ext cx="1231900" cy="284163"/>
          </a:xfrm>
          <a:prstGeom prst="rect">
            <a:avLst/>
          </a:prstGeom>
          <a:noFill/>
          <a:ln w="28575" algn="ctr">
            <a:noFill/>
            <a:miter lim="800000"/>
            <a:headEnd/>
            <a:tailEnd/>
          </a:ln>
          <a:effectLst>
            <a:outerShdw algn="ctr" rotWithShape="0">
              <a:schemeClr val="tx1"/>
            </a:outerShdw>
          </a:effectLst>
        </p:spPr>
        <p:txBody>
          <a:bodyPr>
            <a:spAutoFit/>
          </a:bodyPr>
          <a:lstStyle/>
          <a:p>
            <a:pPr algn="ctr">
              <a:lnSpc>
                <a:spcPct val="90000"/>
              </a:lnSpc>
              <a:spcBef>
                <a:spcPct val="5000"/>
              </a:spcBef>
              <a:spcAft>
                <a:spcPct val="25000"/>
              </a:spcAft>
              <a:defRPr/>
            </a:pPr>
            <a:r>
              <a:rPr kumimoji="1" lang="en-US" sz="1400" dirty="0" err="1">
                <a:solidFill>
                  <a:schemeClr val="bg1"/>
                </a:solidFill>
                <a:latin typeface="Verdana" pitchFamily="34" charset="0"/>
                <a:cs typeface="Times New Roman" pitchFamily="18" charset="0"/>
              </a:rPr>
              <a:t>AppXRay</a:t>
            </a:r>
            <a:endParaRPr kumimoji="1" lang="en-US" sz="1400" dirty="0">
              <a:solidFill>
                <a:schemeClr val="bg1"/>
              </a:solidFill>
              <a:latin typeface="Verdana" pitchFamily="34" charset="0"/>
              <a:cs typeface="Times New Roman" pitchFamily="18" charset="0"/>
            </a:endParaRPr>
          </a:p>
        </p:txBody>
      </p:sp>
      <p:sp>
        <p:nvSpPr>
          <p:cNvPr id="1299670" name="AutoShape 214"/>
          <p:cNvSpPr>
            <a:spLocks noChangeArrowheads="1"/>
          </p:cNvSpPr>
          <p:nvPr/>
        </p:nvSpPr>
        <p:spPr bwMode="auto">
          <a:xfrm>
            <a:off x="7629525" y="1562100"/>
            <a:ext cx="1216025" cy="2416134"/>
          </a:xfrm>
          <a:prstGeom prst="roundRect">
            <a:avLst>
              <a:gd name="adj" fmla="val 5833"/>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eaLnBrk="0" hangingPunct="0">
              <a:defRPr/>
            </a:pPr>
            <a:endParaRPr lang="en-US"/>
          </a:p>
        </p:txBody>
      </p:sp>
      <p:sp>
        <p:nvSpPr>
          <p:cNvPr id="1299671" name="Text Box 215"/>
          <p:cNvSpPr txBox="1">
            <a:spLocks noChangeArrowheads="1"/>
          </p:cNvSpPr>
          <p:nvPr/>
        </p:nvSpPr>
        <p:spPr bwMode="gray">
          <a:xfrm>
            <a:off x="7550150" y="1600200"/>
            <a:ext cx="1371600" cy="476250"/>
          </a:xfrm>
          <a:prstGeom prst="rect">
            <a:avLst/>
          </a:prstGeom>
          <a:noFill/>
          <a:ln w="28575" algn="ctr">
            <a:noFill/>
            <a:miter lim="800000"/>
            <a:headEnd/>
            <a:tailEnd/>
          </a:ln>
          <a:effectLst>
            <a:outerShdw algn="ctr" rotWithShape="0">
              <a:schemeClr val="tx1"/>
            </a:outerShdw>
          </a:effectLst>
        </p:spPr>
        <p:txBody>
          <a:bodyPr>
            <a:spAutoFit/>
          </a:bodyPr>
          <a:lstStyle/>
          <a:p>
            <a:pPr algn="ctr">
              <a:lnSpc>
                <a:spcPct val="90000"/>
              </a:lnSpc>
              <a:spcBef>
                <a:spcPct val="5000"/>
              </a:spcBef>
              <a:spcAft>
                <a:spcPct val="25000"/>
              </a:spcAft>
              <a:defRPr/>
            </a:pPr>
            <a:r>
              <a:rPr kumimoji="1" lang="en-US" sz="1400" dirty="0">
                <a:solidFill>
                  <a:schemeClr val="bg1"/>
                </a:solidFill>
                <a:latin typeface="Verdana" pitchFamily="34" charset="0"/>
                <a:cs typeface="Times New Roman" pitchFamily="18" charset="0"/>
              </a:rPr>
              <a:t>ORM Workbench</a:t>
            </a:r>
          </a:p>
        </p:txBody>
      </p:sp>
      <p:sp>
        <p:nvSpPr>
          <p:cNvPr id="12327" name="Rectangle 216"/>
          <p:cNvSpPr>
            <a:spLocks noChangeArrowheads="1"/>
          </p:cNvSpPr>
          <p:nvPr/>
        </p:nvSpPr>
        <p:spPr bwMode="auto">
          <a:xfrm>
            <a:off x="7632700" y="2122488"/>
            <a:ext cx="1273175" cy="1255712"/>
          </a:xfrm>
          <a:prstGeom prst="rect">
            <a:avLst/>
          </a:prstGeom>
          <a:noFill/>
          <a:ln w="9525">
            <a:noFill/>
            <a:miter lim="800000"/>
            <a:headEnd/>
            <a:tailEnd/>
          </a:ln>
        </p:spPr>
        <p:txBody>
          <a:bodyPr>
            <a:spAutoFit/>
          </a:bodyPr>
          <a:lstStyle/>
          <a:p>
            <a:pPr eaLnBrk="0" hangingPunct="0">
              <a:lnSpc>
                <a:spcPct val="90000"/>
              </a:lnSpc>
              <a:buFontTx/>
              <a:buChar char="•"/>
            </a:pPr>
            <a:r>
              <a:rPr kumimoji="1" lang="en-US" sz="1200">
                <a:solidFill>
                  <a:schemeClr val="bg1"/>
                </a:solidFill>
                <a:latin typeface="Verdana" pitchFamily="34" charset="0"/>
                <a:cs typeface="Times New Roman" pitchFamily="18" charset="0"/>
              </a:rPr>
              <a:t>Entity Generation</a:t>
            </a:r>
          </a:p>
          <a:p>
            <a:pPr eaLnBrk="0" hangingPunct="0">
              <a:lnSpc>
                <a:spcPct val="90000"/>
              </a:lnSpc>
              <a:buFontTx/>
              <a:buChar char="•"/>
            </a:pPr>
            <a:r>
              <a:rPr kumimoji="1" lang="en-US" sz="1200">
                <a:solidFill>
                  <a:schemeClr val="bg1"/>
                </a:solidFill>
                <a:latin typeface="Verdana" pitchFamily="34" charset="0"/>
                <a:cs typeface="Times New Roman" pitchFamily="18" charset="0"/>
              </a:rPr>
              <a:t> Entity Editor</a:t>
            </a:r>
          </a:p>
          <a:p>
            <a:pPr eaLnBrk="0" hangingPunct="0">
              <a:lnSpc>
                <a:spcPct val="90000"/>
              </a:lnSpc>
              <a:buFontTx/>
              <a:buChar char="•"/>
            </a:pPr>
            <a:r>
              <a:rPr kumimoji="1" lang="en-US" sz="1200">
                <a:solidFill>
                  <a:schemeClr val="bg1"/>
                </a:solidFill>
                <a:latin typeface="Verdana" pitchFamily="34" charset="0"/>
                <a:cs typeface="Times New Roman" pitchFamily="18" charset="0"/>
              </a:rPr>
              <a:t>EclipseLink</a:t>
            </a:r>
          </a:p>
          <a:p>
            <a:pPr eaLnBrk="0" hangingPunct="0">
              <a:lnSpc>
                <a:spcPct val="90000"/>
              </a:lnSpc>
              <a:buFontTx/>
              <a:buChar char="•"/>
            </a:pPr>
            <a:r>
              <a:rPr kumimoji="1" lang="en-US" sz="1200">
                <a:solidFill>
                  <a:schemeClr val="bg1"/>
                </a:solidFill>
                <a:latin typeface="Verdana" pitchFamily="34" charset="0"/>
                <a:cs typeface="Times New Roman" pitchFamily="18" charset="0"/>
              </a:rPr>
              <a:t>OpenJPA</a:t>
            </a:r>
          </a:p>
          <a:p>
            <a:pPr eaLnBrk="0" hangingPunct="0">
              <a:lnSpc>
                <a:spcPct val="90000"/>
              </a:lnSpc>
              <a:buFontTx/>
              <a:buChar char="•"/>
            </a:pPr>
            <a:r>
              <a:rPr kumimoji="1" lang="en-US" sz="1200">
                <a:solidFill>
                  <a:schemeClr val="bg1"/>
                </a:solidFill>
                <a:latin typeface="Verdana" pitchFamily="34" charset="0"/>
                <a:cs typeface="Times New Roman" pitchFamily="18" charset="0"/>
              </a:rPr>
              <a:t>Kodo</a:t>
            </a:r>
          </a:p>
        </p:txBody>
      </p:sp>
      <p:sp>
        <p:nvSpPr>
          <p:cNvPr id="1299673" name="AutoShape 217"/>
          <p:cNvSpPr>
            <a:spLocks noChangeArrowheads="1"/>
          </p:cNvSpPr>
          <p:nvPr/>
        </p:nvSpPr>
        <p:spPr bwMode="auto">
          <a:xfrm>
            <a:off x="228600" y="4695525"/>
            <a:ext cx="8620125" cy="482600"/>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eaLnBrk="0" hangingPunct="0">
              <a:defRPr/>
            </a:pPr>
            <a:endParaRPr lang="en-US"/>
          </a:p>
        </p:txBody>
      </p:sp>
      <p:sp>
        <p:nvSpPr>
          <p:cNvPr id="1299674" name="AutoShape 218"/>
          <p:cNvSpPr>
            <a:spLocks noChangeArrowheads="1"/>
          </p:cNvSpPr>
          <p:nvPr/>
        </p:nvSpPr>
        <p:spPr bwMode="auto">
          <a:xfrm>
            <a:off x="228600" y="4009725"/>
            <a:ext cx="8620125" cy="635000"/>
          </a:xfrm>
          <a:prstGeom prst="roundRect">
            <a:avLst>
              <a:gd name="adj" fmla="val 8606"/>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eaLnBrk="0" hangingPunct="0">
              <a:defRPr/>
            </a:pPr>
            <a:endParaRPr lang="en-US"/>
          </a:p>
        </p:txBody>
      </p:sp>
      <p:sp>
        <p:nvSpPr>
          <p:cNvPr id="12334" name="Rectangle 219"/>
          <p:cNvSpPr>
            <a:spLocks noChangeArrowheads="1"/>
          </p:cNvSpPr>
          <p:nvPr/>
        </p:nvSpPr>
        <p:spPr bwMode="auto">
          <a:xfrm>
            <a:off x="558800" y="4765675"/>
            <a:ext cx="1835150" cy="366713"/>
          </a:xfrm>
          <a:prstGeom prst="rect">
            <a:avLst/>
          </a:prstGeom>
          <a:noFill/>
          <a:ln w="9525">
            <a:noFill/>
            <a:miter lim="800000"/>
            <a:headEnd/>
            <a:tailEnd/>
          </a:ln>
        </p:spPr>
        <p:txBody>
          <a:bodyPr wrap="none">
            <a:spAutoFit/>
          </a:bodyPr>
          <a:lstStyle/>
          <a:p>
            <a:pPr algn="ctr" eaLnBrk="0" hangingPunct="0"/>
            <a:r>
              <a:rPr lang="en-US" sz="1800">
                <a:solidFill>
                  <a:schemeClr val="bg1"/>
                </a:solidFill>
              </a:rPr>
              <a:t>Eclipse Platform</a:t>
            </a:r>
          </a:p>
        </p:txBody>
      </p:sp>
      <p:sp>
        <p:nvSpPr>
          <p:cNvPr id="12335" name="Rectangle 220"/>
          <p:cNvSpPr>
            <a:spLocks noChangeArrowheads="1"/>
          </p:cNvSpPr>
          <p:nvPr/>
        </p:nvSpPr>
        <p:spPr bwMode="auto">
          <a:xfrm>
            <a:off x="558800" y="4156075"/>
            <a:ext cx="1276350" cy="366713"/>
          </a:xfrm>
          <a:prstGeom prst="rect">
            <a:avLst/>
          </a:prstGeom>
          <a:noFill/>
          <a:ln w="9525">
            <a:noFill/>
            <a:miter lim="800000"/>
            <a:headEnd/>
            <a:tailEnd/>
          </a:ln>
        </p:spPr>
        <p:txBody>
          <a:bodyPr wrap="none">
            <a:spAutoFit/>
          </a:bodyPr>
          <a:lstStyle/>
          <a:p>
            <a:pPr algn="ctr" eaLnBrk="0" hangingPunct="0"/>
            <a:r>
              <a:rPr lang="en-US" sz="1800">
                <a:solidFill>
                  <a:schemeClr val="bg1"/>
                </a:solidFill>
              </a:rPr>
              <a:t>Web Tools</a:t>
            </a:r>
          </a:p>
        </p:txBody>
      </p:sp>
      <p:sp>
        <p:nvSpPr>
          <p:cNvPr id="1299677" name="AutoShape 221"/>
          <p:cNvSpPr>
            <a:spLocks noChangeArrowheads="1"/>
          </p:cNvSpPr>
          <p:nvPr/>
        </p:nvSpPr>
        <p:spPr bwMode="auto">
          <a:xfrm>
            <a:off x="2844800" y="4771725"/>
            <a:ext cx="838200" cy="304800"/>
          </a:xfrm>
          <a:prstGeom prst="roundRect">
            <a:avLst>
              <a:gd name="adj" fmla="val 16667"/>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0" hangingPunct="0">
              <a:defRPr/>
            </a:pPr>
            <a:r>
              <a:rPr lang="en-US"/>
              <a:t>JDT</a:t>
            </a:r>
          </a:p>
        </p:txBody>
      </p:sp>
      <p:sp>
        <p:nvSpPr>
          <p:cNvPr id="1299678" name="AutoShape 222"/>
          <p:cNvSpPr>
            <a:spLocks noChangeArrowheads="1"/>
          </p:cNvSpPr>
          <p:nvPr/>
        </p:nvSpPr>
        <p:spPr bwMode="auto">
          <a:xfrm>
            <a:off x="4064000" y="4771725"/>
            <a:ext cx="838200" cy="304800"/>
          </a:xfrm>
          <a:prstGeom prst="roundRect">
            <a:avLst>
              <a:gd name="adj" fmla="val 16667"/>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0" hangingPunct="0">
              <a:defRPr/>
            </a:pPr>
            <a:r>
              <a:rPr lang="en-US"/>
              <a:t>APT</a:t>
            </a:r>
          </a:p>
        </p:txBody>
      </p:sp>
      <p:sp>
        <p:nvSpPr>
          <p:cNvPr id="1299679" name="AutoShape 223"/>
          <p:cNvSpPr>
            <a:spLocks noChangeArrowheads="1"/>
          </p:cNvSpPr>
          <p:nvPr/>
        </p:nvSpPr>
        <p:spPr bwMode="auto">
          <a:xfrm>
            <a:off x="5283200" y="4771725"/>
            <a:ext cx="838200" cy="304800"/>
          </a:xfrm>
          <a:prstGeom prst="roundRect">
            <a:avLst>
              <a:gd name="adj" fmla="val 16667"/>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0" hangingPunct="0">
              <a:defRPr/>
            </a:pPr>
            <a:r>
              <a:rPr lang="en-US"/>
              <a:t>Debug</a:t>
            </a:r>
          </a:p>
        </p:txBody>
      </p:sp>
      <p:sp>
        <p:nvSpPr>
          <p:cNvPr id="1299680" name="AutoShape 224"/>
          <p:cNvSpPr>
            <a:spLocks noChangeArrowheads="1"/>
          </p:cNvSpPr>
          <p:nvPr/>
        </p:nvSpPr>
        <p:spPr bwMode="auto">
          <a:xfrm>
            <a:off x="2755900" y="4181175"/>
            <a:ext cx="927100" cy="292100"/>
          </a:xfrm>
          <a:prstGeom prst="roundRect">
            <a:avLst>
              <a:gd name="adj" fmla="val 16667"/>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0" hangingPunct="0">
              <a:defRPr/>
            </a:pPr>
            <a:r>
              <a:rPr lang="en-US"/>
              <a:t>WTP JSF</a:t>
            </a:r>
          </a:p>
        </p:txBody>
      </p:sp>
      <p:sp>
        <p:nvSpPr>
          <p:cNvPr id="1299681" name="AutoShape 225"/>
          <p:cNvSpPr>
            <a:spLocks noChangeArrowheads="1"/>
          </p:cNvSpPr>
          <p:nvPr/>
        </p:nvSpPr>
        <p:spPr bwMode="auto">
          <a:xfrm>
            <a:off x="3835400" y="4168475"/>
            <a:ext cx="914400" cy="304800"/>
          </a:xfrm>
          <a:prstGeom prst="roundRect">
            <a:avLst>
              <a:gd name="adj" fmla="val 16667"/>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0" hangingPunct="0">
              <a:defRPr/>
            </a:pPr>
            <a:r>
              <a:rPr lang="en-US"/>
              <a:t>Dali</a:t>
            </a:r>
          </a:p>
        </p:txBody>
      </p:sp>
      <p:sp>
        <p:nvSpPr>
          <p:cNvPr id="1299682" name="AutoShape 226"/>
          <p:cNvSpPr>
            <a:spLocks noChangeArrowheads="1"/>
          </p:cNvSpPr>
          <p:nvPr/>
        </p:nvSpPr>
        <p:spPr bwMode="auto">
          <a:xfrm>
            <a:off x="4876800" y="4168475"/>
            <a:ext cx="838200" cy="304800"/>
          </a:xfrm>
          <a:prstGeom prst="roundRect">
            <a:avLst>
              <a:gd name="adj" fmla="val 16667"/>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0" hangingPunct="0">
              <a:defRPr/>
            </a:pPr>
            <a:r>
              <a:rPr lang="en-US"/>
              <a:t>WPE</a:t>
            </a:r>
          </a:p>
        </p:txBody>
      </p:sp>
      <p:sp>
        <p:nvSpPr>
          <p:cNvPr id="1299683" name="AutoShape 227"/>
          <p:cNvSpPr>
            <a:spLocks noChangeArrowheads="1"/>
          </p:cNvSpPr>
          <p:nvPr/>
        </p:nvSpPr>
        <p:spPr bwMode="auto">
          <a:xfrm>
            <a:off x="5816600" y="4168475"/>
            <a:ext cx="1155700" cy="304800"/>
          </a:xfrm>
          <a:prstGeom prst="roundRect">
            <a:avLst>
              <a:gd name="adj" fmla="val 16667"/>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0" hangingPunct="0">
              <a:defRPr/>
            </a:pPr>
            <a:r>
              <a:rPr lang="en-US" dirty="0"/>
              <a:t>EclipseLink</a:t>
            </a:r>
          </a:p>
        </p:txBody>
      </p:sp>
      <p:pic>
        <p:nvPicPr>
          <p:cNvPr id="12357" name="Picture 17"/>
          <p:cNvPicPr>
            <a:picLocks noChangeAspect="1" noChangeArrowheads="1"/>
          </p:cNvPicPr>
          <p:nvPr/>
        </p:nvPicPr>
        <p:blipFill>
          <a:blip r:embed="rId4" cstate="print"/>
          <a:srcRect/>
          <a:stretch>
            <a:fillRect/>
          </a:stretch>
        </p:blipFill>
        <p:spPr bwMode="auto">
          <a:xfrm>
            <a:off x="4800600" y="5218113"/>
            <a:ext cx="1422400" cy="960437"/>
          </a:xfrm>
          <a:prstGeom prst="rect">
            <a:avLst/>
          </a:prstGeom>
          <a:noFill/>
          <a:ln w="9525" algn="ctr">
            <a:noFill/>
            <a:miter lim="800000"/>
            <a:headEnd/>
            <a:tailEnd/>
          </a:ln>
        </p:spPr>
      </p:pic>
      <p:pic>
        <p:nvPicPr>
          <p:cNvPr id="12358" name="Picture 20"/>
          <p:cNvPicPr>
            <a:picLocks noChangeAspect="1" noChangeArrowheads="1"/>
          </p:cNvPicPr>
          <p:nvPr/>
        </p:nvPicPr>
        <p:blipFill>
          <a:blip r:embed="rId5" cstate="print"/>
          <a:srcRect/>
          <a:stretch>
            <a:fillRect/>
          </a:stretch>
        </p:blipFill>
        <p:spPr bwMode="auto">
          <a:xfrm>
            <a:off x="3467100" y="5203825"/>
            <a:ext cx="1292225" cy="911225"/>
          </a:xfrm>
          <a:prstGeom prst="rect">
            <a:avLst/>
          </a:prstGeom>
          <a:noFill/>
          <a:ln w="9525">
            <a:noFill/>
            <a:miter lim="800000"/>
            <a:headEnd/>
            <a:tailEnd/>
          </a:ln>
        </p:spPr>
      </p:pic>
      <p:sp>
        <p:nvSpPr>
          <p:cNvPr id="12359" name="Rectangle 200"/>
          <p:cNvSpPr>
            <a:spLocks noChangeArrowheads="1"/>
          </p:cNvSpPr>
          <p:nvPr/>
        </p:nvSpPr>
        <p:spPr bwMode="auto">
          <a:xfrm>
            <a:off x="5083175" y="2122488"/>
            <a:ext cx="1412875" cy="1422400"/>
          </a:xfrm>
          <a:prstGeom prst="rect">
            <a:avLst/>
          </a:prstGeom>
          <a:noFill/>
          <a:ln w="9525">
            <a:noFill/>
            <a:miter lim="800000"/>
            <a:headEnd/>
            <a:tailEnd/>
          </a:ln>
        </p:spPr>
        <p:txBody>
          <a:bodyPr>
            <a:spAutoFit/>
          </a:bodyPr>
          <a:lstStyle/>
          <a:p>
            <a:pPr eaLnBrk="0" hangingPunct="0">
              <a:lnSpc>
                <a:spcPct val="90000"/>
              </a:lnSpc>
              <a:buFontTx/>
              <a:buChar char="•"/>
            </a:pPr>
            <a:r>
              <a:rPr kumimoji="1" lang="en-US" sz="1200">
                <a:solidFill>
                  <a:schemeClr val="bg1"/>
                </a:solidFill>
                <a:latin typeface="Verdana" pitchFamily="34" charset="0"/>
                <a:cs typeface="Times New Roman" pitchFamily="18" charset="0"/>
              </a:rPr>
              <a:t>Visualize Dependencies</a:t>
            </a:r>
          </a:p>
          <a:p>
            <a:pPr eaLnBrk="0" hangingPunct="0">
              <a:lnSpc>
                <a:spcPct val="90000"/>
              </a:lnSpc>
              <a:buFontTx/>
              <a:buChar char="•"/>
            </a:pPr>
            <a:r>
              <a:rPr kumimoji="1" lang="en-US" sz="1200">
                <a:solidFill>
                  <a:schemeClr val="bg1"/>
                </a:solidFill>
                <a:latin typeface="Verdana" pitchFamily="34" charset="0"/>
                <a:cs typeface="Times New Roman" pitchFamily="18" charset="0"/>
              </a:rPr>
              <a:t>As you type validation</a:t>
            </a:r>
          </a:p>
          <a:p>
            <a:pPr eaLnBrk="0" hangingPunct="0">
              <a:lnSpc>
                <a:spcPct val="90000"/>
              </a:lnSpc>
              <a:buFontTx/>
              <a:buChar char="•"/>
            </a:pPr>
            <a:r>
              <a:rPr kumimoji="1" lang="en-US" sz="1200">
                <a:solidFill>
                  <a:schemeClr val="bg1"/>
                </a:solidFill>
                <a:latin typeface="Verdana" pitchFamily="34" charset="0"/>
                <a:cs typeface="Times New Roman" pitchFamily="18" charset="0"/>
              </a:rPr>
              <a:t>Code navigation</a:t>
            </a:r>
          </a:p>
          <a:p>
            <a:pPr eaLnBrk="0" hangingPunct="0">
              <a:lnSpc>
                <a:spcPct val="90000"/>
              </a:lnSpc>
              <a:buFontTx/>
              <a:buChar char="•"/>
            </a:pPr>
            <a:r>
              <a:rPr kumimoji="1" lang="en-US" sz="1200">
                <a:solidFill>
                  <a:schemeClr val="bg1"/>
                </a:solidFill>
                <a:latin typeface="Verdana" pitchFamily="34" charset="0"/>
                <a:cs typeface="Times New Roman" pitchFamily="18" charset="0"/>
              </a:rPr>
              <a:t>Code completion</a:t>
            </a: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ChangeArrowheads="1"/>
          </p:cNvSpPr>
          <p:nvPr/>
        </p:nvSpPr>
        <p:spPr bwMode="auto">
          <a:xfrm>
            <a:off x="739775" y="134938"/>
            <a:ext cx="8404225" cy="971550"/>
          </a:xfrm>
          <a:prstGeom prst="rect">
            <a:avLst/>
          </a:prstGeom>
          <a:noFill/>
          <a:ln w="9525">
            <a:noFill/>
            <a:miter lim="800000"/>
            <a:headEnd/>
            <a:tailEnd/>
          </a:ln>
        </p:spPr>
        <p:txBody>
          <a:bodyPr/>
          <a:lstStyle/>
          <a:p>
            <a:pPr algn="l">
              <a:lnSpc>
                <a:spcPct val="100000"/>
              </a:lnSpc>
              <a:spcBef>
                <a:spcPct val="0"/>
              </a:spcBef>
            </a:pPr>
            <a:r>
              <a:rPr lang="en-US" sz="3200" b="1" dirty="0">
                <a:solidFill>
                  <a:schemeClr val="tx1"/>
                </a:solidFill>
              </a:rPr>
              <a:t>WebLogic Server Tools</a:t>
            </a:r>
          </a:p>
        </p:txBody>
      </p:sp>
      <p:sp>
        <p:nvSpPr>
          <p:cNvPr id="107523" name="Rectangle 3"/>
          <p:cNvSpPr>
            <a:spLocks noGrp="1" noChangeArrowheads="1"/>
          </p:cNvSpPr>
          <p:nvPr>
            <p:ph type="body" sz="half" idx="1"/>
          </p:nvPr>
        </p:nvSpPr>
        <p:spPr>
          <a:xfrm>
            <a:off x="228600" y="990600"/>
            <a:ext cx="3724275" cy="6210300"/>
          </a:xfrm>
          <a:noFill/>
          <a:ln/>
        </p:spPr>
        <p:txBody>
          <a:bodyPr/>
          <a:lstStyle/>
          <a:p>
            <a:pPr>
              <a:lnSpc>
                <a:spcPct val="70000"/>
              </a:lnSpc>
            </a:pPr>
            <a:r>
              <a:rPr lang="en-US" sz="1800" dirty="0" smtClean="0"/>
              <a:t>WebLogic Server Adapter</a:t>
            </a:r>
          </a:p>
          <a:p>
            <a:pPr lvl="1">
              <a:lnSpc>
                <a:spcPct val="70000"/>
              </a:lnSpc>
            </a:pPr>
            <a:r>
              <a:rPr lang="en-US" sz="1600" dirty="0" smtClean="0"/>
              <a:t>Supports WLS 8.1 and newer</a:t>
            </a:r>
          </a:p>
          <a:p>
            <a:pPr lvl="1">
              <a:lnSpc>
                <a:spcPct val="70000"/>
              </a:lnSpc>
            </a:pPr>
            <a:r>
              <a:rPr lang="en-US" sz="1600" dirty="0" smtClean="0"/>
              <a:t>Run/Deploy/Debug Locally and Remotely</a:t>
            </a:r>
          </a:p>
          <a:p>
            <a:pPr lvl="1">
              <a:lnSpc>
                <a:spcPct val="70000"/>
              </a:lnSpc>
            </a:pPr>
            <a:r>
              <a:rPr lang="en-US" sz="1600" dirty="0" smtClean="0"/>
              <a:t>Shared Libraries Support</a:t>
            </a:r>
          </a:p>
          <a:p>
            <a:pPr lvl="1">
              <a:lnSpc>
                <a:spcPct val="70000"/>
              </a:lnSpc>
            </a:pPr>
            <a:r>
              <a:rPr lang="en-US" sz="1600" dirty="0" smtClean="0"/>
              <a:t>FastSwap</a:t>
            </a:r>
          </a:p>
          <a:p>
            <a:pPr lvl="1">
              <a:lnSpc>
                <a:spcPct val="70000"/>
              </a:lnSpc>
            </a:pPr>
            <a:r>
              <a:rPr lang="en-US" sz="1600" dirty="0" smtClean="0"/>
              <a:t>WebLogic SCA Tools</a:t>
            </a:r>
          </a:p>
          <a:p>
            <a:pPr lvl="1">
              <a:lnSpc>
                <a:spcPct val="70000"/>
              </a:lnSpc>
            </a:pPr>
            <a:endParaRPr lang="en-US" sz="1600" dirty="0" smtClean="0"/>
          </a:p>
          <a:p>
            <a:pPr>
              <a:lnSpc>
                <a:spcPct val="70000"/>
              </a:lnSpc>
            </a:pPr>
            <a:r>
              <a:rPr lang="en-US" sz="1800" dirty="0" smtClean="0"/>
              <a:t>Runtime Migration Tools</a:t>
            </a:r>
          </a:p>
          <a:p>
            <a:pPr>
              <a:lnSpc>
                <a:spcPct val="70000"/>
              </a:lnSpc>
            </a:pPr>
            <a:endParaRPr lang="en-US" sz="1800" dirty="0" smtClean="0"/>
          </a:p>
          <a:p>
            <a:pPr>
              <a:lnSpc>
                <a:spcPct val="70000"/>
              </a:lnSpc>
            </a:pPr>
            <a:r>
              <a:rPr lang="en-US" sz="1800" dirty="0" smtClean="0"/>
              <a:t>Server Administration Editor</a:t>
            </a:r>
          </a:p>
          <a:p>
            <a:pPr>
              <a:lnSpc>
                <a:spcPct val="70000"/>
              </a:lnSpc>
              <a:buFontTx/>
              <a:buNone/>
            </a:pPr>
            <a:endParaRPr lang="en-US" sz="1800" dirty="0" smtClean="0"/>
          </a:p>
          <a:p>
            <a:pPr>
              <a:lnSpc>
                <a:spcPct val="70000"/>
              </a:lnSpc>
            </a:pPr>
            <a:endParaRPr lang="en-US" sz="1800" dirty="0" smtClean="0"/>
          </a:p>
          <a:p>
            <a:pPr>
              <a:lnSpc>
                <a:spcPct val="70000"/>
              </a:lnSpc>
            </a:pPr>
            <a:endParaRPr lang="en-US" sz="1800" dirty="0" smtClean="0"/>
          </a:p>
          <a:p>
            <a:pPr lvl="1">
              <a:lnSpc>
                <a:spcPct val="80000"/>
              </a:lnSpc>
              <a:buFontTx/>
              <a:buNone/>
            </a:pPr>
            <a:endParaRPr lang="en-US" sz="1200" dirty="0" smtClean="0"/>
          </a:p>
        </p:txBody>
      </p:sp>
      <p:pic>
        <p:nvPicPr>
          <p:cNvPr id="107530" name="Picture 10"/>
          <p:cNvPicPr>
            <a:picLocks noChangeAspect="1" noChangeArrowheads="1"/>
          </p:cNvPicPr>
          <p:nvPr/>
        </p:nvPicPr>
        <p:blipFill>
          <a:blip r:embed="rId3" cstate="print"/>
          <a:srcRect/>
          <a:stretch>
            <a:fillRect/>
          </a:stretch>
        </p:blipFill>
        <p:spPr bwMode="auto">
          <a:xfrm>
            <a:off x="4238625" y="1171575"/>
            <a:ext cx="4476750" cy="3987800"/>
          </a:xfrm>
          <a:prstGeom prst="rect">
            <a:avLst/>
          </a:prstGeom>
          <a:noFill/>
          <a:ln w="9525" algn="ctr">
            <a:noFill/>
            <a:miter lim="800000"/>
            <a:headEnd/>
            <a:tailEnd/>
          </a:ln>
          <a:effectLst/>
        </p:spPr>
      </p:pic>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ChangeArrowheads="1"/>
          </p:cNvSpPr>
          <p:nvPr/>
        </p:nvSpPr>
        <p:spPr bwMode="auto">
          <a:xfrm>
            <a:off x="388938" y="762000"/>
            <a:ext cx="3516312" cy="5295900"/>
          </a:xfrm>
          <a:prstGeom prst="rect">
            <a:avLst/>
          </a:prstGeom>
          <a:noFill/>
          <a:ln w="9525">
            <a:noFill/>
            <a:miter lim="800000"/>
            <a:headEnd/>
            <a:tailEnd/>
          </a:ln>
        </p:spPr>
        <p:txBody>
          <a:bodyPr/>
          <a:lstStyle/>
          <a:p>
            <a:pPr marL="227013" indent="-227013" eaLnBrk="0" hangingPunct="0">
              <a:spcBef>
                <a:spcPct val="20000"/>
              </a:spcBef>
              <a:buClr>
                <a:schemeClr val="accent1"/>
              </a:buClr>
              <a:buFontTx/>
              <a:buChar char="•"/>
            </a:pPr>
            <a:r>
              <a:rPr lang="en-US" dirty="0">
                <a:solidFill>
                  <a:schemeClr val="tx1"/>
                </a:solidFill>
              </a:rPr>
              <a:t>Design views and wizards for common WLS deployment descriptors:</a:t>
            </a:r>
          </a:p>
          <a:p>
            <a:pPr marL="569913" lvl="1" indent="-228600" eaLnBrk="0" hangingPunct="0">
              <a:lnSpc>
                <a:spcPct val="70000"/>
              </a:lnSpc>
              <a:spcBef>
                <a:spcPct val="20000"/>
              </a:spcBef>
              <a:buClr>
                <a:schemeClr val="accent1"/>
              </a:buClr>
              <a:buFontTx/>
              <a:buChar char="•"/>
            </a:pPr>
            <a:r>
              <a:rPr lang="en-US" dirty="0">
                <a:solidFill>
                  <a:schemeClr val="tx1"/>
                </a:solidFill>
              </a:rPr>
              <a:t>*.-</a:t>
            </a:r>
            <a:r>
              <a:rPr lang="en-US" dirty="0" err="1">
                <a:solidFill>
                  <a:schemeClr val="tx1"/>
                </a:solidFill>
              </a:rPr>
              <a:t>jms.xml</a:t>
            </a:r>
            <a:endParaRPr lang="en-US" dirty="0">
              <a:solidFill>
                <a:schemeClr val="tx1"/>
              </a:solidFill>
            </a:endParaRPr>
          </a:p>
          <a:p>
            <a:pPr marL="569913" lvl="1" indent="-228600" eaLnBrk="0" hangingPunct="0">
              <a:lnSpc>
                <a:spcPct val="70000"/>
              </a:lnSpc>
              <a:spcBef>
                <a:spcPct val="20000"/>
              </a:spcBef>
              <a:buClr>
                <a:schemeClr val="accent1"/>
              </a:buClr>
              <a:buFontTx/>
              <a:buChar char="•"/>
            </a:pPr>
            <a:r>
              <a:rPr lang="en-US" dirty="0">
                <a:solidFill>
                  <a:schemeClr val="tx1"/>
                </a:solidFill>
              </a:rPr>
              <a:t>weblogic.xml</a:t>
            </a:r>
          </a:p>
          <a:p>
            <a:pPr marL="569913" lvl="1" indent="-228600" eaLnBrk="0" hangingPunct="0">
              <a:lnSpc>
                <a:spcPct val="70000"/>
              </a:lnSpc>
              <a:spcBef>
                <a:spcPct val="20000"/>
              </a:spcBef>
              <a:buClr>
                <a:schemeClr val="accent1"/>
              </a:buClr>
              <a:buFontTx/>
              <a:buChar char="•"/>
            </a:pPr>
            <a:r>
              <a:rPr lang="en-US" dirty="0">
                <a:solidFill>
                  <a:schemeClr val="tx1"/>
                </a:solidFill>
              </a:rPr>
              <a:t>weblogic-application.xml</a:t>
            </a:r>
          </a:p>
          <a:p>
            <a:pPr marL="569913" lvl="1" indent="-228600" eaLnBrk="0" hangingPunct="0">
              <a:lnSpc>
                <a:spcPct val="70000"/>
              </a:lnSpc>
              <a:spcBef>
                <a:spcPct val="20000"/>
              </a:spcBef>
              <a:buClr>
                <a:schemeClr val="accent1"/>
              </a:buClr>
              <a:buFontTx/>
              <a:buChar char="•"/>
            </a:pPr>
            <a:r>
              <a:rPr lang="en-US" dirty="0">
                <a:solidFill>
                  <a:schemeClr val="tx1"/>
                </a:solidFill>
              </a:rPr>
              <a:t>weblogic-ejb-jar.xml</a:t>
            </a:r>
          </a:p>
          <a:p>
            <a:pPr marL="569913" lvl="1" indent="-228600" eaLnBrk="0" hangingPunct="0">
              <a:lnSpc>
                <a:spcPct val="70000"/>
              </a:lnSpc>
              <a:spcBef>
                <a:spcPct val="20000"/>
              </a:spcBef>
              <a:buClr>
                <a:schemeClr val="accent1"/>
              </a:buClr>
              <a:buFontTx/>
              <a:buChar char="•"/>
            </a:pPr>
            <a:r>
              <a:rPr lang="en-US" dirty="0">
                <a:solidFill>
                  <a:schemeClr val="tx1"/>
                </a:solidFill>
              </a:rPr>
              <a:t>JSR 88 Deployment Plans</a:t>
            </a:r>
          </a:p>
          <a:p>
            <a:pPr marL="227013" indent="-227013" eaLnBrk="0" hangingPunct="0">
              <a:spcBef>
                <a:spcPct val="20000"/>
              </a:spcBef>
              <a:buClr>
                <a:schemeClr val="accent1"/>
              </a:buClr>
              <a:buFontTx/>
              <a:buChar char="•"/>
            </a:pPr>
            <a:r>
              <a:rPr lang="en-US" dirty="0">
                <a:solidFill>
                  <a:schemeClr val="tx1"/>
                </a:solidFill>
              </a:rPr>
              <a:t>Validation of schema structure and property values</a:t>
            </a:r>
          </a:p>
          <a:p>
            <a:pPr marL="227013" indent="-227013" eaLnBrk="0" hangingPunct="0">
              <a:spcBef>
                <a:spcPct val="20000"/>
              </a:spcBef>
              <a:buClr>
                <a:schemeClr val="accent1"/>
              </a:buClr>
              <a:buFontTx/>
              <a:buChar char="•"/>
            </a:pPr>
            <a:r>
              <a:rPr lang="en-US" dirty="0">
                <a:solidFill>
                  <a:schemeClr val="tx1"/>
                </a:solidFill>
              </a:rPr>
              <a:t>Wizards suggest appropriate defaults</a:t>
            </a:r>
          </a:p>
          <a:p>
            <a:pPr marL="227013" indent="-227013" eaLnBrk="0" hangingPunct="0">
              <a:spcBef>
                <a:spcPct val="20000"/>
              </a:spcBef>
              <a:buClr>
                <a:schemeClr val="accent1"/>
              </a:buClr>
              <a:buFontTx/>
              <a:buChar char="•"/>
            </a:pPr>
            <a:r>
              <a:rPr lang="en-US" dirty="0">
                <a:solidFill>
                  <a:schemeClr val="tx1"/>
                </a:solidFill>
              </a:rPr>
              <a:t>Integrated Context Sensitive Help for each descriptor element</a:t>
            </a:r>
          </a:p>
          <a:p>
            <a:pPr marL="227013" indent="-227013" eaLnBrk="0" hangingPunct="0">
              <a:spcBef>
                <a:spcPct val="20000"/>
              </a:spcBef>
              <a:buClr>
                <a:schemeClr val="accent1"/>
              </a:buClr>
              <a:buFontTx/>
              <a:buChar char="•"/>
            </a:pPr>
            <a:r>
              <a:rPr lang="en-US" dirty="0">
                <a:solidFill>
                  <a:schemeClr val="tx1"/>
                </a:solidFill>
              </a:rPr>
              <a:t>Available for WLS 9.x and 10.x</a:t>
            </a:r>
          </a:p>
          <a:p>
            <a:pPr marL="227013" indent="-227013" eaLnBrk="0" hangingPunct="0">
              <a:spcBef>
                <a:spcPct val="20000"/>
              </a:spcBef>
              <a:buClr>
                <a:schemeClr val="accent1"/>
              </a:buClr>
              <a:buFontTx/>
              <a:buChar char="•"/>
            </a:pPr>
            <a:endParaRPr lang="en-US" dirty="0">
              <a:solidFill>
                <a:schemeClr val="tx1"/>
              </a:solidFill>
            </a:endParaRPr>
          </a:p>
        </p:txBody>
      </p:sp>
      <p:sp>
        <p:nvSpPr>
          <p:cNvPr id="6" name="Explosion 2 5"/>
          <p:cNvSpPr/>
          <p:nvPr/>
        </p:nvSpPr>
        <p:spPr bwMode="auto">
          <a:xfrm>
            <a:off x="2860942" y="1241960"/>
            <a:ext cx="1007816" cy="475013"/>
          </a:xfrm>
          <a:prstGeom prst="irregularSeal2">
            <a:avLst/>
          </a:prstGeom>
          <a:solidFill>
            <a:srgbClr val="FFFF66"/>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eaLnBrk="0" hangingPunct="0">
              <a:defRPr/>
            </a:pPr>
            <a:r>
              <a:rPr lang="en-US" sz="1200" dirty="0">
                <a:solidFill>
                  <a:schemeClr val="tx1"/>
                </a:solidFill>
              </a:rPr>
              <a:t>New!</a:t>
            </a:r>
          </a:p>
        </p:txBody>
      </p:sp>
      <p:pic>
        <p:nvPicPr>
          <p:cNvPr id="17414" name="Picture 22" descr="shadow"/>
          <p:cNvPicPr>
            <a:picLocks noChangeAspect="1" noChangeArrowheads="1"/>
          </p:cNvPicPr>
          <p:nvPr/>
        </p:nvPicPr>
        <p:blipFill>
          <a:blip r:embed="rId3" cstate="print"/>
          <a:srcRect/>
          <a:stretch>
            <a:fillRect/>
          </a:stretch>
        </p:blipFill>
        <p:spPr bwMode="auto">
          <a:xfrm>
            <a:off x="4960938" y="4816475"/>
            <a:ext cx="3041650" cy="635000"/>
          </a:xfrm>
          <a:prstGeom prst="rect">
            <a:avLst/>
          </a:prstGeom>
          <a:noFill/>
          <a:ln w="9525">
            <a:noFill/>
            <a:miter lim="800000"/>
            <a:headEnd/>
            <a:tailEnd/>
          </a:ln>
        </p:spPr>
      </p:pic>
      <p:sp>
        <p:nvSpPr>
          <p:cNvPr id="17415" name="Rectangle 2"/>
          <p:cNvSpPr>
            <a:spLocks noChangeArrowheads="1"/>
          </p:cNvSpPr>
          <p:nvPr/>
        </p:nvSpPr>
        <p:spPr bwMode="auto">
          <a:xfrm>
            <a:off x="676275" y="114300"/>
            <a:ext cx="8467725" cy="971550"/>
          </a:xfrm>
          <a:prstGeom prst="rect">
            <a:avLst/>
          </a:prstGeom>
          <a:noFill/>
          <a:ln w="9525">
            <a:noFill/>
            <a:miter lim="800000"/>
            <a:headEnd/>
            <a:tailEnd/>
          </a:ln>
        </p:spPr>
        <p:txBody>
          <a:bodyPr/>
          <a:lstStyle/>
          <a:p>
            <a:pPr algn="l" eaLnBrk="0" hangingPunct="0"/>
            <a:r>
              <a:rPr lang="en-US" sz="3200" b="1" dirty="0" smtClean="0">
                <a:solidFill>
                  <a:schemeClr val="tx1"/>
                </a:solidFill>
              </a:rPr>
              <a:t>WebLogic Server Configuration</a:t>
            </a:r>
            <a:endParaRPr lang="en-US" sz="3200" b="1" dirty="0">
              <a:solidFill>
                <a:schemeClr val="tx1"/>
              </a:solidFill>
            </a:endParaRPr>
          </a:p>
        </p:txBody>
      </p:sp>
      <p:pic>
        <p:nvPicPr>
          <p:cNvPr id="17416" name="Picture 9"/>
          <p:cNvPicPr>
            <a:picLocks noChangeAspect="1" noChangeArrowheads="1"/>
          </p:cNvPicPr>
          <p:nvPr/>
        </p:nvPicPr>
        <p:blipFill>
          <a:blip r:embed="rId4" cstate="print"/>
          <a:srcRect/>
          <a:stretch>
            <a:fillRect/>
          </a:stretch>
        </p:blipFill>
        <p:spPr bwMode="auto">
          <a:xfrm>
            <a:off x="4048125" y="1400175"/>
            <a:ext cx="4921250" cy="33496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1_Blank Presentation">
  <a:themeElements>
    <a:clrScheme name="1_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fontScheme name="1_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0" tIns="0" rIns="0" bIns="0" numCol="1" rtlCol="0"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600" b="1" i="0" u="none" strike="noStrike" cap="none" normalizeH="0" baseline="0" dirty="0" smtClean="0">
            <a:ln>
              <a:noFill/>
            </a:ln>
            <a:solidFill>
              <a:schemeClr val="accent3"/>
            </a:solidFill>
            <a:effectLst/>
          </a:defRPr>
        </a:defPPr>
      </a:lstStyle>
      <a:style>
        <a:lnRef idx="0">
          <a:schemeClr val="accent4"/>
        </a:lnRef>
        <a:fillRef idx="3">
          <a:schemeClr val="accent4"/>
        </a:fillRef>
        <a:effectRef idx="3">
          <a:schemeClr val="accent4"/>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txDef>
      <a:spPr bwMode="auto">
        <a:noFill/>
        <a:ln w="9525">
          <a:noFill/>
          <a:miter lim="800000"/>
          <a:headEnd/>
          <a:tailEnd/>
        </a:ln>
      </a:spPr>
      <a:bodyPr lIns="0" tIns="0" rIns="0" bIns="0">
        <a:spAutoFit/>
      </a:bodyPr>
      <a:lstStyle>
        <a:defPPr algn="l" eaLnBrk="0" hangingPunct="0">
          <a:lnSpc>
            <a:spcPct val="100000"/>
          </a:lnSpc>
          <a:buClrTx/>
          <a:defRPr sz="3200" b="1" dirty="0">
            <a:solidFill>
              <a:schemeClr val="bg1"/>
            </a:solidFill>
            <a:latin typeface="+mn-lt"/>
          </a:defRPr>
        </a:defPPr>
      </a:lstStyle>
    </a:txDef>
  </a:objectDefaults>
  <a:extraClrSchemeLst>
    <a:extraClrScheme>
      <a:clrScheme name="1_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59449</TotalTime>
  <Words>2054</Words>
  <Application>Microsoft Office PowerPoint</Application>
  <PresentationFormat>On-screen Show (4:3)</PresentationFormat>
  <Paragraphs>424</Paragraphs>
  <Slides>26</Slides>
  <Notes>14</Notes>
  <HiddenSlides>2</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1_Blank Presentation</vt:lpstr>
      <vt:lpstr>Slide 1</vt:lpstr>
      <vt:lpstr>Slide 2</vt:lpstr>
      <vt:lpstr>Slide 3</vt:lpstr>
      <vt:lpstr>Oracle Fusion Middleware Complete, Integrated, Best of Breed, Hot Pluggable</vt:lpstr>
      <vt:lpstr>Slide 5</vt:lpstr>
      <vt:lpstr>OEPE Packaging, Distribution, Licensing</vt:lpstr>
      <vt:lpstr>Slide 7</vt:lpstr>
      <vt:lpstr>Slide 8</vt:lpstr>
      <vt:lpstr>Slide 9</vt:lpstr>
      <vt:lpstr>Slide 10</vt:lpstr>
      <vt:lpstr>Slide 11</vt:lpstr>
      <vt:lpstr>Slide 12</vt:lpstr>
      <vt:lpstr>Tag and Data Palette</vt:lpstr>
      <vt:lpstr>Slide 14</vt:lpstr>
      <vt:lpstr>Oracle Database Tools </vt:lpstr>
      <vt:lpstr>Slide 16</vt:lpstr>
      <vt:lpstr>Slide 17</vt:lpstr>
      <vt:lpstr>Slide 18</vt:lpstr>
      <vt:lpstr>Oracle’s Strategic Role in Eclipse #2 Code Committer to Eclipse Projects</vt:lpstr>
      <vt:lpstr>Looking to Eclipse 3.6 Helios</vt:lpstr>
      <vt:lpstr>Slide 21</vt:lpstr>
      <vt:lpstr>WebLogic Server Administration</vt:lpstr>
      <vt:lpstr>Slide 23</vt:lpstr>
      <vt:lpstr>Oracle Coherence Tools</vt:lpstr>
      <vt:lpstr>Slide 25</vt:lpstr>
      <vt:lpstr>Slide 26</vt:lpstr>
    </vt:vector>
  </TitlesOfParts>
  <Company>Oracle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Keynote Application Grid</dc:title>
  <dc:creator>Mike Piech</dc:creator>
  <cp:lastModifiedBy>Greg Stachnick</cp:lastModifiedBy>
  <cp:revision>3219</cp:revision>
  <dcterms:created xsi:type="dcterms:W3CDTF">2004-09-08T23:34:22Z</dcterms:created>
  <dcterms:modified xsi:type="dcterms:W3CDTF">2010-06-25T16:13:59Z</dcterms:modified>
</cp:coreProperties>
</file>