
<file path=[Content_Types].xml><?xml version="1.0" encoding="utf-8"?>
<Types xmlns="http://schemas.openxmlformats.org/package/2006/content-types">
  <Override PartName="/ppt/slides/slide29.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354" r:id="rId2"/>
    <p:sldId id="551" r:id="rId3"/>
    <p:sldId id="260" r:id="rId4"/>
    <p:sldId id="562" r:id="rId5"/>
    <p:sldId id="487" r:id="rId6"/>
    <p:sldId id="428" r:id="rId7"/>
    <p:sldId id="429" r:id="rId8"/>
    <p:sldId id="490" r:id="rId9"/>
    <p:sldId id="436" r:id="rId10"/>
    <p:sldId id="552" r:id="rId11"/>
    <p:sldId id="553" r:id="rId12"/>
    <p:sldId id="554" r:id="rId13"/>
    <p:sldId id="555" r:id="rId14"/>
    <p:sldId id="556" r:id="rId15"/>
    <p:sldId id="558" r:id="rId16"/>
    <p:sldId id="573" r:id="rId17"/>
    <p:sldId id="574" r:id="rId18"/>
    <p:sldId id="575" r:id="rId19"/>
    <p:sldId id="593" r:id="rId20"/>
    <p:sldId id="577" r:id="rId21"/>
    <p:sldId id="578" r:id="rId22"/>
    <p:sldId id="602" r:id="rId23"/>
    <p:sldId id="603" r:id="rId24"/>
    <p:sldId id="604" r:id="rId25"/>
    <p:sldId id="606" r:id="rId26"/>
    <p:sldId id="608" r:id="rId27"/>
    <p:sldId id="581" r:id="rId28"/>
    <p:sldId id="582" r:id="rId29"/>
    <p:sldId id="583" r:id="rId30"/>
    <p:sldId id="488" r:id="rId31"/>
    <p:sldId id="585" r:id="rId32"/>
    <p:sldId id="586" r:id="rId33"/>
    <p:sldId id="587" r:id="rId34"/>
    <p:sldId id="588" r:id="rId35"/>
    <p:sldId id="589" r:id="rId36"/>
    <p:sldId id="590" r:id="rId37"/>
    <p:sldId id="468" r:id="rId38"/>
    <p:sldId id="591" r:id="rId39"/>
    <p:sldId id="521" r:id="rId40"/>
    <p:sldId id="599" r:id="rId41"/>
    <p:sldId id="600" r:id="rId42"/>
    <p:sldId id="557" r:id="rId43"/>
    <p:sldId id="288" r:id="rId44"/>
    <p:sldId id="289" r:id="rId45"/>
  </p:sldIdLst>
  <p:sldSz cx="12188825" cy="6858000"/>
  <p:notesSz cx="6858000" cy="9144000"/>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7" pos="33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7F7F7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2521" autoAdjust="0"/>
  </p:normalViewPr>
  <p:slideViewPr>
    <p:cSldViewPr>
      <p:cViewPr varScale="1">
        <p:scale>
          <a:sx n="105" d="100"/>
          <a:sy n="105" d="100"/>
        </p:scale>
        <p:origin x="-96" y="-162"/>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80" d="100"/>
        <a:sy n="80" d="100"/>
      </p:scale>
      <p:origin x="0" y="3654"/>
    </p:cViewPr>
  </p:sorterViewPr>
  <p:notesViewPr>
    <p:cSldViewPr>
      <p:cViewPr varScale="1">
        <p:scale>
          <a:sx n="86" d="100"/>
          <a:sy n="86" d="100"/>
        </p:scale>
        <p:origin x="-309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9/24/2014</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p14="http://schemas.microsoft.com/office/powerpoint/2010/main" xmlns=""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p14="http://schemas.microsoft.com/office/powerpoint/2010/main" xmlns=""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mailto:Revrec-americasiebc_us@oracle.co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my.oracle.com/site/fin/gfo/GlobalProcesses/cnt452504.pdf"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p14="http://schemas.microsoft.com/office/powerpoint/2010/main" xmlns=""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APEX OTN Site</a:t>
            </a:r>
            <a:r>
              <a:rPr lang="en-US" b="1" baseline="0" dirty="0" smtClean="0">
                <a:latin typeface="Arial" pitchFamily="34" charset="0"/>
                <a:ea typeface="ＭＳ Ｐゴシック" pitchFamily="34" charset="-128"/>
              </a:rPr>
              <a:t> is rigorously maintained and has an extensive array of information</a:t>
            </a:r>
          </a:p>
          <a:p>
            <a:pPr>
              <a:buFontTx/>
              <a:buChar char="-"/>
            </a:pPr>
            <a:r>
              <a:rPr lang="en-US" b="1" baseline="0" dirty="0" smtClean="0">
                <a:latin typeface="Arial" pitchFamily="34" charset="0"/>
                <a:ea typeface="ＭＳ Ｐゴシック" pitchFamily="34" charset="-128"/>
              </a:rPr>
              <a:t> Increasing number of Case Studies and other general information like Getting Started page</a:t>
            </a:r>
          </a:p>
          <a:p>
            <a:pPr>
              <a:buFontTx/>
              <a:buChar char="-"/>
            </a:pPr>
            <a:r>
              <a:rPr lang="en-US" b="1" baseline="0" dirty="0" smtClean="0">
                <a:latin typeface="Arial" pitchFamily="34" charset="0"/>
                <a:ea typeface="ＭＳ Ｐゴシック" pitchFamily="34" charset="-128"/>
              </a:rPr>
              <a:t> Collateral includes technical information, white papers, videos, and presentations</a:t>
            </a:r>
          </a:p>
          <a:p>
            <a:pPr>
              <a:buFontTx/>
              <a:buChar char="-"/>
            </a:pPr>
            <a:r>
              <a:rPr lang="en-US" b="1" baseline="0" dirty="0" smtClean="0">
                <a:latin typeface="Arial" pitchFamily="34" charset="0"/>
                <a:ea typeface="ＭＳ Ｐゴシック" pitchFamily="34" charset="-128"/>
              </a:rPr>
              <a:t> Deployment has details on installation, upgrades, deploying applications, UI, security and performance </a:t>
            </a:r>
          </a:p>
          <a:p>
            <a:pPr>
              <a:buFontTx/>
              <a:buChar char="-"/>
            </a:pPr>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Download Tab has the latest APEX version, Known Issues, etc</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Community Tab lists consulting companies, commercial applications, public websites, hosting companies and community articles</a:t>
            </a:r>
            <a:endParaRPr lang="en-US" b="1" dirty="0" smtClean="0">
              <a:latin typeface="Arial"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Apex.oracle.com is a free “Development Only” service.</a:t>
            </a:r>
          </a:p>
          <a:p>
            <a:r>
              <a:rPr lang="en-US" b="1" dirty="0" smtClean="0">
                <a:latin typeface="Arial" pitchFamily="34" charset="0"/>
                <a:ea typeface="ＭＳ Ｐゴシック" pitchFamily="34" charset="-128"/>
              </a:rPr>
              <a:t>Service has been running for over 10 years allowing developers to “kick the tires” with the latest version of APEX</a:t>
            </a:r>
            <a:r>
              <a:rPr lang="en-US" b="1" baseline="0" dirty="0" smtClean="0">
                <a:latin typeface="Arial" pitchFamily="34" charset="0"/>
                <a:ea typeface="ＭＳ Ｐゴシック" pitchFamily="34" charset="-128"/>
              </a:rPr>
              <a:t> </a:t>
            </a:r>
          </a:p>
          <a:p>
            <a:r>
              <a:rPr lang="en-US" b="1" baseline="0" dirty="0" smtClean="0">
                <a:latin typeface="Arial" pitchFamily="34" charset="0"/>
                <a:ea typeface="ＭＳ Ｐゴシック" pitchFamily="34" charset="-128"/>
              </a:rPr>
              <a:t>Over 15,000 workspaces and &gt; 6 million page views / week</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Sign-up for an account to be able to start playing with APEX in minutes</a:t>
            </a:r>
            <a:endParaRPr lang="en-US" b="1" dirty="0" smtClean="0">
              <a:latin typeface="Arial" pitchFamily="34"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When you sign up for Oracle Database</a:t>
            </a:r>
            <a:r>
              <a:rPr lang="en-US" baseline="0" dirty="0" smtClean="0">
                <a:latin typeface="Arial" pitchFamily="34" charset="0"/>
                <a:ea typeface="ＭＳ Ｐゴシック" pitchFamily="34" charset="-128"/>
              </a:rPr>
              <a:t> Cloud Service you get a slice of an Oracle Database.</a:t>
            </a:r>
          </a:p>
          <a:p>
            <a:r>
              <a:rPr lang="en-US" baseline="0" dirty="0" smtClean="0">
                <a:latin typeface="Arial" pitchFamily="34" charset="0"/>
                <a:ea typeface="ＭＳ Ｐゴシック" pitchFamily="34" charset="-128"/>
              </a:rPr>
              <a:t>The development tool of choice for the Oracle Database Cloud Service is Oracle Application Express.</a:t>
            </a:r>
          </a:p>
          <a:p>
            <a:r>
              <a:rPr lang="en-US" baseline="0" dirty="0" smtClean="0">
                <a:latin typeface="Arial" pitchFamily="34" charset="0"/>
                <a:ea typeface="ＭＳ Ｐゴシック" pitchFamily="34" charset="-128"/>
              </a:rPr>
              <a:t>In fact when you log into the service you are presented with the Application Express Builder.</a:t>
            </a:r>
          </a:p>
          <a:p>
            <a:endParaRPr lang="en-US" dirty="0"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0" dirty="0" smtClean="0">
              <a:latin typeface="Arial" pitchFamily="34"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0" dirty="0"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0" dirty="0" smtClean="0">
              <a:latin typeface="Arial" pitchFamily="34"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 is a </a:t>
            </a:r>
            <a:r>
              <a:rPr lang="en-US" b="1" dirty="0" smtClean="0"/>
              <a:t>Title Slide with Picture </a:t>
            </a:r>
            <a:r>
              <a:rPr lang="en-US" b="0" dirty="0" smtClean="0"/>
              <a:t>slide</a:t>
            </a:r>
            <a:r>
              <a:rPr lang="en-US" b="1" dirty="0" smtClean="0"/>
              <a:t> </a:t>
            </a:r>
            <a:r>
              <a:rPr lang="en-US" baseline="0" dirty="0" smtClean="0"/>
              <a:t>ideal for including a picture with a brief title, subtitle and presenter information.</a:t>
            </a:r>
          </a:p>
          <a:p>
            <a:endParaRPr lang="en-US" baseline="0" dirty="0" smtClean="0"/>
          </a:p>
          <a:p>
            <a:r>
              <a:rPr lang="en-US" baseline="0" dirty="0" smtClean="0"/>
              <a:t>To customize this slide with your own picture:</a:t>
            </a:r>
          </a:p>
          <a:p>
            <a:endParaRPr lang="en-US" baseline="0" dirty="0" smtClean="0"/>
          </a:p>
          <a:p>
            <a:pPr marL="0" indent="0">
              <a:buNone/>
            </a:pPr>
            <a:r>
              <a:rPr lang="en-US" b="1" baseline="0" dirty="0" smtClean="0"/>
              <a:t>Right-click</a:t>
            </a:r>
            <a:r>
              <a:rPr lang="en-US" baseline="0" dirty="0" smtClean="0"/>
              <a:t> the slide area and choose </a:t>
            </a:r>
            <a:r>
              <a:rPr lang="en-US" b="1" baseline="0" dirty="0" smtClean="0"/>
              <a:t>Format Background </a:t>
            </a:r>
            <a:r>
              <a:rPr lang="en-US" baseline="0" dirty="0" smtClean="0"/>
              <a:t>from the pop-up menu. From the </a:t>
            </a:r>
            <a:r>
              <a:rPr lang="en-US" b="1" baseline="0" dirty="0" smtClean="0"/>
              <a:t>Fill</a:t>
            </a:r>
            <a:r>
              <a:rPr lang="en-US" baseline="0" dirty="0" smtClean="0"/>
              <a:t> menu, click </a:t>
            </a:r>
            <a:r>
              <a:rPr lang="en-US" b="1" baseline="0" dirty="0" smtClean="0"/>
              <a:t>Picture</a:t>
            </a:r>
            <a:r>
              <a:rPr lang="en-US" baseline="0" dirty="0" smtClean="0"/>
              <a:t> </a:t>
            </a:r>
            <a:r>
              <a:rPr lang="en-US" b="1" baseline="0" dirty="0" smtClean="0"/>
              <a:t>and texture fill</a:t>
            </a:r>
            <a:r>
              <a:rPr lang="en-US" baseline="0" dirty="0" smtClean="0"/>
              <a:t>. Under </a:t>
            </a:r>
            <a:r>
              <a:rPr lang="en-US" b="1" baseline="0" dirty="0" smtClean="0"/>
              <a:t>Insert from: </a:t>
            </a:r>
            <a:r>
              <a:rPr lang="en-US" baseline="0" dirty="0" smtClean="0"/>
              <a:t>click </a:t>
            </a:r>
            <a:r>
              <a:rPr lang="en-US" b="1" baseline="0" dirty="0" smtClean="0"/>
              <a:t>File</a:t>
            </a:r>
            <a:r>
              <a:rPr lang="en-US" baseline="0" dirty="0" smtClean="0"/>
              <a:t>. Locate your new picture and click </a:t>
            </a:r>
            <a:r>
              <a:rPr lang="en-US" b="1" baseline="0" dirty="0" smtClean="0"/>
              <a:t>Insert</a:t>
            </a:r>
            <a:r>
              <a:rPr lang="en-US" baseline="0" dirty="0" smtClean="0"/>
              <a:t>.</a:t>
            </a:r>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extLst>
      <p:ext uri="{BB962C8B-B14F-4D97-AF65-F5344CB8AC3E}">
        <p14:creationId xmlns:p14="http://schemas.microsoft.com/office/powerpoint/2010/main" xmlns="" val="2238467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Applications are installed into APEX Workspaces</a:t>
            </a:r>
          </a:p>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 APEX Workspaces provide access to one or more database schemas</a:t>
            </a:r>
          </a:p>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 Application obtains rights and privileges of the workspace schema</a:t>
            </a:r>
          </a:p>
          <a:p>
            <a:endParaRPr lang="en-US" dirty="0" smtClean="0">
              <a:latin typeface="Arial" pitchFamily="34" charset="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Applications are installed into APEX Workspaces</a:t>
            </a:r>
          </a:p>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 APEX Workspaces provide access to one or more database schemas</a:t>
            </a:r>
          </a:p>
          <a:p>
            <a:pPr>
              <a:spcBef>
                <a:spcPts val="600"/>
              </a:spcBef>
              <a:buClr>
                <a:srgbClr val="FD0000"/>
              </a:buClr>
              <a:buFontTx/>
              <a:buChar char="•"/>
            </a:pPr>
            <a:r>
              <a:rPr lang="en-US" dirty="0" smtClean="0">
                <a:solidFill>
                  <a:srgbClr val="000000"/>
                </a:solidFill>
                <a:latin typeface="Arial" pitchFamily="34" charset="0"/>
                <a:ea typeface="ＭＳ Ｐゴシック" pitchFamily="34" charset="-128"/>
              </a:rPr>
              <a:t> Application obtains rights and privileges of the workspace schema</a:t>
            </a:r>
          </a:p>
          <a:p>
            <a:endParaRPr lang="en-US" dirty="0" smtClean="0">
              <a:latin typeface="Arial" pitchFamily="34" charset="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a:t>
            </a:r>
            <a:r>
              <a:rPr lang="en-US" baseline="0" dirty="0" smtClean="0"/>
              <a:t> is a </a:t>
            </a:r>
            <a:r>
              <a:rPr lang="en-US" b="1" baseline="0" dirty="0" smtClean="0"/>
              <a:t>Safe Harbor Front </a:t>
            </a:r>
            <a:r>
              <a:rPr lang="en-US" baseline="0" dirty="0" smtClean="0"/>
              <a:t>slide, one of two Safe Harbor Statement slides included in this template. </a:t>
            </a:r>
          </a:p>
          <a:p>
            <a:endParaRPr lang="en-US" baseline="0" dirty="0" smtClean="0"/>
          </a:p>
          <a:p>
            <a:r>
              <a:rPr lang="en-US" dirty="0" smtClean="0"/>
              <a:t>One of the Safe Harbor slides must be used if your presentation covers material affected by Oracle’s Revenue Recognition Policy </a:t>
            </a:r>
          </a:p>
          <a:p>
            <a:endParaRPr lang="en-US" dirty="0" smtClean="0"/>
          </a:p>
          <a:p>
            <a:r>
              <a:rPr lang="en-US" dirty="0" smtClean="0"/>
              <a:t>To learn more about this policy, e-mail: </a:t>
            </a:r>
            <a:r>
              <a:rPr lang="en-US" dirty="0" smtClean="0">
                <a:hlinkClick r:id="rId3"/>
              </a:rPr>
              <a:t>Revrec-americasiebc_us@oracle.com </a:t>
            </a:r>
            <a:endParaRPr lang="en-US" dirty="0" smtClean="0"/>
          </a:p>
          <a:p>
            <a:endParaRPr lang="en-US" dirty="0" smtClean="0"/>
          </a:p>
          <a:p>
            <a:r>
              <a:rPr lang="en-US" sz="1100" kern="1200" dirty="0" smtClean="0">
                <a:solidFill>
                  <a:schemeClr val="tx1"/>
                </a:solidFill>
                <a:latin typeface="+mn-lt"/>
                <a:ea typeface="+mn-ea"/>
                <a:cs typeface="+mn-cs"/>
              </a:rPr>
              <a:t>For internal communication, Safe Harbor Statements are not required. However, there is an applicable disclaimer (Exhibit E) that should be used, found in the Oracle Revenue Recognition Policy for Future Product Communications. Copy and paste this link into a web browser, to find out more information.  </a:t>
            </a:r>
          </a:p>
          <a:p>
            <a:endParaRPr lang="en-US" sz="1100" kern="1200" dirty="0" smtClean="0">
              <a:solidFill>
                <a:schemeClr val="tx1"/>
              </a:solidFill>
              <a:latin typeface="+mn-lt"/>
              <a:ea typeface="+mn-ea"/>
              <a:cs typeface="+mn-cs"/>
            </a:endParaRPr>
          </a:p>
          <a:p>
            <a:r>
              <a:rPr lang="en-US" sz="1100" u="sng" kern="1200" dirty="0" smtClean="0">
                <a:solidFill>
                  <a:schemeClr val="tx1"/>
                </a:solidFill>
                <a:latin typeface="+mn-lt"/>
                <a:ea typeface="+mn-ea"/>
                <a:cs typeface="+mn-cs"/>
                <a:hlinkClick r:id="rId4"/>
              </a:rPr>
              <a:t>http://my.oracle.com/site/fin/gfo/GlobalProcesses/cnt452504.pdf</a:t>
            </a:r>
            <a:endParaRPr lang="en-US" sz="1100" u="sng" kern="1200" dirty="0" smtClean="0">
              <a:solidFill>
                <a:schemeClr val="tx1"/>
              </a:solidFill>
              <a:latin typeface="+mn-lt"/>
              <a:ea typeface="+mn-ea"/>
              <a:cs typeface="+mn-cs"/>
            </a:endParaRPr>
          </a:p>
          <a:p>
            <a:endParaRPr lang="en-US" sz="11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sz="1100" kern="1200" dirty="0" smtClean="0">
                <a:solidFill>
                  <a:schemeClr val="tx1"/>
                </a:solidFill>
                <a:latin typeface="+mn-lt"/>
                <a:ea typeface="+mn-ea"/>
                <a:cs typeface="+mn-cs"/>
              </a:rPr>
              <a:t>For all external communications such as press release, roadmaps, PowerPoint presentations, Safe Harbor Statements are required. You can refer to the link mentioned above to find out additional information/disclaimers required depending on your audience.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a:t>
            </a:fld>
            <a:endParaRPr lang="en-US" dirty="0"/>
          </a:p>
        </p:txBody>
      </p:sp>
    </p:spTree>
    <p:extLst>
      <p:ext uri="{BB962C8B-B14F-4D97-AF65-F5344CB8AC3E}">
        <p14:creationId xmlns:p14="http://schemas.microsoft.com/office/powerpoint/2010/main" xmlns="" val="1131267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1" dirty="0" smtClean="0">
              <a:latin typeface="Arial" pitchFamily="34"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 Oracle Store and Partner Store [http://partner.oracle.com] are two great examples of APEX</a:t>
            </a:r>
            <a:r>
              <a:rPr lang="en-US" baseline="0" dirty="0" smtClean="0">
                <a:latin typeface="Arial" pitchFamily="34" charset="0"/>
                <a:ea typeface="ＭＳ Ｐゴシック" pitchFamily="34" charset="-128"/>
              </a:rPr>
              <a:t> applications running on the Internet.</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The Oracle Store handles orders for over 150 countries and can be shown in 13 languages.</a:t>
            </a:r>
          </a:p>
          <a:p>
            <a:r>
              <a:rPr lang="en-US" baseline="0" dirty="0" smtClean="0">
                <a:latin typeface="Arial" pitchFamily="34" charset="0"/>
                <a:ea typeface="ＭＳ Ｐゴシック" pitchFamily="34" charset="-128"/>
              </a:rPr>
              <a:t>When you choose a country different business rules are invoked within the ordering process.</a:t>
            </a:r>
          </a:p>
          <a:p>
            <a:r>
              <a:rPr lang="en-US" baseline="0" dirty="0" smtClean="0">
                <a:latin typeface="Arial" pitchFamily="34" charset="0"/>
                <a:ea typeface="ＭＳ Ｐゴシック" pitchFamily="34" charset="-128"/>
              </a:rPr>
              <a:t>The APEX application interfaces with over 12 major back-office systems such as Manufacturing &amp; Distribution, Marketing, EBS, etc.</a:t>
            </a:r>
            <a:endParaRPr lang="en-US" dirty="0" smtClean="0">
              <a:latin typeface="Arial" pitchFamily="34"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 Oracle Store and Partner Store [http://partner.oracle.com] are two great examples of APEX</a:t>
            </a:r>
            <a:r>
              <a:rPr lang="en-US" baseline="0" dirty="0" smtClean="0">
                <a:latin typeface="Arial" pitchFamily="34" charset="0"/>
                <a:ea typeface="ＭＳ Ｐゴシック" pitchFamily="34" charset="-128"/>
              </a:rPr>
              <a:t> applications running on the Internet.</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The Oracle Store handles orders for over 150 countries and can be shown in 13 languages.</a:t>
            </a:r>
          </a:p>
          <a:p>
            <a:r>
              <a:rPr lang="en-US" baseline="0" dirty="0" smtClean="0">
                <a:latin typeface="Arial" pitchFamily="34" charset="0"/>
                <a:ea typeface="ＭＳ Ｐゴシック" pitchFamily="34" charset="-128"/>
              </a:rPr>
              <a:t>When you choose a country different business rules are invoked within the ordering process.</a:t>
            </a:r>
          </a:p>
          <a:p>
            <a:r>
              <a:rPr lang="en-US" baseline="0" dirty="0" smtClean="0">
                <a:latin typeface="Arial" pitchFamily="34" charset="0"/>
                <a:ea typeface="ＭＳ Ｐゴシック" pitchFamily="34" charset="-128"/>
              </a:rPr>
              <a:t>The APEX application interfaces with over 12 major back-office systems such as Manufacturing &amp; Distribution, Marketing, EBS, etc.</a:t>
            </a:r>
            <a:endParaRPr lang="en-US" dirty="0" smtClean="0">
              <a:latin typeface="Arial" pitchFamily="34" charset="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 Oracle Learning Library provides a wealth of training collateral for Oracle customers.</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 application includes an extensive</a:t>
            </a:r>
            <a:r>
              <a:rPr lang="en-US" baseline="0" dirty="0" smtClean="0">
                <a:latin typeface="Arial" pitchFamily="34" charset="0"/>
                <a:ea typeface="ＭＳ Ｐゴシック" pitchFamily="34" charset="-128"/>
              </a:rPr>
              <a:t> set of administrative screens to allow content owners to upload and maintain various types of content and links.</a:t>
            </a:r>
            <a:endParaRPr lang="en-US" dirty="0" smtClean="0">
              <a:latin typeface="Arial" pitchFamily="34" charset="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40</a:t>
            </a:fld>
            <a:endParaRPr lang="en-US"/>
          </a:p>
        </p:txBody>
      </p:sp>
    </p:spTree>
    <p:extLst>
      <p:ext uri="{BB962C8B-B14F-4D97-AF65-F5344CB8AC3E}">
        <p14:creationId xmlns:p14="http://schemas.microsoft.com/office/powerpoint/2010/main" xmlns="" val="11471474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41</a:t>
            </a:fld>
            <a:endParaRPr lang="en-US"/>
          </a:p>
        </p:txBody>
      </p:sp>
    </p:spTree>
    <p:extLst>
      <p:ext uri="{BB962C8B-B14F-4D97-AF65-F5344CB8AC3E}">
        <p14:creationId xmlns:p14="http://schemas.microsoft.com/office/powerpoint/2010/main" xmlns="" val="11471474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42</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385763" y="687388"/>
            <a:ext cx="6086475" cy="342582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43</a:t>
            </a:fld>
            <a:endParaRPr lang="en-US" dirty="0"/>
          </a:p>
        </p:txBody>
      </p:sp>
    </p:spTree>
    <p:extLst>
      <p:ext uri="{BB962C8B-B14F-4D97-AF65-F5344CB8AC3E}">
        <p14:creationId xmlns:p14="http://schemas.microsoft.com/office/powerpoint/2010/main" xmlns="" val="39912959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44</a:t>
            </a:fld>
            <a:endParaRPr lang="en-US" dirty="0"/>
          </a:p>
        </p:txBody>
      </p:sp>
    </p:spTree>
    <p:extLst>
      <p:ext uri="{BB962C8B-B14F-4D97-AF65-F5344CB8AC3E}">
        <p14:creationId xmlns:p14="http://schemas.microsoft.com/office/powerpoint/2010/main" xmlns="" val="124275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You do not need any </a:t>
            </a:r>
            <a:r>
              <a:rPr lang="en-US" b="1" baseline="0" dirty="0" smtClean="0">
                <a:latin typeface="Arial" pitchFamily="34" charset="0"/>
                <a:ea typeface="ＭＳ Ｐゴシック" pitchFamily="34" charset="-128"/>
              </a:rPr>
              <a:t>client software – simply a web browser and URL to access development environment and to run applications</a:t>
            </a:r>
          </a:p>
          <a:p>
            <a:endParaRPr lang="en-US" b="0" dirty="0" smtClean="0">
              <a:latin typeface="Arial" pitchFamily="34"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b="1" dirty="0" smtClean="0"/>
              <a:t>Generally release</a:t>
            </a:r>
            <a:r>
              <a:rPr lang="en-US" b="1" baseline="0" dirty="0" smtClean="0"/>
              <a:t> a new version of APEX annually</a:t>
            </a:r>
          </a:p>
          <a:p>
            <a:pPr>
              <a:buFont typeface="Arial" charset="0"/>
              <a:buNone/>
            </a:pPr>
            <a:r>
              <a:rPr lang="en-US" b="1" baseline="0" dirty="0" smtClean="0"/>
              <a:t>* Next release will be APEX 5.0 – See Statement of Direction for more details </a:t>
            </a:r>
          </a:p>
          <a:p>
            <a:pPr>
              <a:buFont typeface="Arial" charset="0"/>
              <a:buNone/>
            </a:pPr>
            <a:r>
              <a:rPr lang="en-US" b="0" baseline="0" dirty="0" smtClean="0"/>
              <a:t>[http://www.oracle.com/technetwork/developer-tools/apex/application-express/apex-sod-087560.html]</a:t>
            </a:r>
            <a:endParaRPr lang="en-US" b="0"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7</a:t>
            </a:fld>
            <a:endParaRPr lang="en-US"/>
          </a:p>
        </p:txBody>
      </p:sp>
    </p:spTree>
    <p:extLst>
      <p:ext uri="{BB962C8B-B14F-4D97-AF65-F5344CB8AC3E}">
        <p14:creationId xmlns:p14="http://schemas.microsoft.com/office/powerpoint/2010/main" xmlns="" val="277522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Simple architecture where</a:t>
            </a:r>
            <a:r>
              <a:rPr lang="en-US" b="1" baseline="0" dirty="0" smtClean="0">
                <a:latin typeface="Arial" pitchFamily="34" charset="0"/>
                <a:ea typeface="ＭＳ Ｐゴシック" pitchFamily="34" charset="-128"/>
              </a:rPr>
              <a:t> browser goes through web listener to database – Web listener only used to pipe requests and send responses; no business logic</a:t>
            </a:r>
          </a:p>
          <a:p>
            <a:r>
              <a:rPr lang="en-US" b="1" baseline="0" dirty="0" smtClean="0">
                <a:latin typeface="Arial" pitchFamily="34" charset="0"/>
                <a:ea typeface="ＭＳ Ｐゴシック" pitchFamily="34" charset="-128"/>
              </a:rPr>
              <a:t>Each page request or submission dynamically reads metadata for the page, performs the necessary query or processing and returns the results.</a:t>
            </a:r>
          </a:p>
          <a:p>
            <a:r>
              <a:rPr lang="en-US" b="1" baseline="0" dirty="0" smtClean="0">
                <a:latin typeface="Arial" pitchFamily="34" charset="0"/>
                <a:ea typeface="ＭＳ Ｐゴシック" pitchFamily="34" charset="-128"/>
              </a:rPr>
              <a:t>As soon as you update the metadata can run immediately as no need to perform any code generation or file compilation</a:t>
            </a:r>
            <a:endParaRPr lang="en-US" b="1" dirty="0"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Application Express is best suited being co-located with the data it is maintaining</a:t>
            </a:r>
          </a:p>
          <a:p>
            <a:r>
              <a:rPr lang="en-US" b="1" dirty="0" smtClean="0">
                <a:latin typeface="Arial" pitchFamily="34" charset="0"/>
                <a:ea typeface="ＭＳ Ｐゴシック" pitchFamily="34" charset="-128"/>
              </a:rPr>
              <a:t>Can also integrate into a SOA environment using Web Services or utilize DB Links to other Oracle databases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ea typeface="ＭＳ Ｐゴシック" pitchFamily="34" charset="-128"/>
              </a:rPr>
              <a:t>APEX OTN Site</a:t>
            </a:r>
            <a:r>
              <a:rPr lang="en-US" b="1" baseline="0" dirty="0" smtClean="0">
                <a:latin typeface="Arial" pitchFamily="34" charset="0"/>
                <a:ea typeface="ＭＳ Ｐゴシック" pitchFamily="34" charset="-128"/>
              </a:rPr>
              <a:t> is rigorously maintained and has an extensive array of information</a:t>
            </a:r>
          </a:p>
          <a:p>
            <a:pPr>
              <a:buFontTx/>
              <a:buChar char="-"/>
            </a:pPr>
            <a:r>
              <a:rPr lang="en-US" b="1" baseline="0" dirty="0" smtClean="0">
                <a:latin typeface="Arial" pitchFamily="34" charset="0"/>
                <a:ea typeface="ＭＳ Ｐゴシック" pitchFamily="34" charset="-128"/>
              </a:rPr>
              <a:t> Increasing number of Case Studies and other general information like Getting Started page</a:t>
            </a:r>
          </a:p>
          <a:p>
            <a:pPr>
              <a:buFontTx/>
              <a:buChar char="-"/>
            </a:pPr>
            <a:r>
              <a:rPr lang="en-US" b="1" baseline="0" dirty="0" smtClean="0">
                <a:latin typeface="Arial" pitchFamily="34" charset="0"/>
                <a:ea typeface="ＭＳ Ｐゴシック" pitchFamily="34" charset="-128"/>
              </a:rPr>
              <a:t> Collateral includes technical information, white papers, videos, and presentations</a:t>
            </a:r>
          </a:p>
          <a:p>
            <a:pPr>
              <a:buFontTx/>
              <a:buChar char="-"/>
            </a:pPr>
            <a:r>
              <a:rPr lang="en-US" b="1" baseline="0" dirty="0" smtClean="0">
                <a:latin typeface="Arial" pitchFamily="34" charset="0"/>
                <a:ea typeface="ＭＳ Ｐゴシック" pitchFamily="34" charset="-128"/>
              </a:rPr>
              <a:t> Deployment has details on installation, upgrades, deploying applications, UI, security and performance </a:t>
            </a:r>
          </a:p>
          <a:p>
            <a:pPr>
              <a:buFontTx/>
              <a:buChar char="-"/>
            </a:pPr>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Download Tab has the latest APEX version, Known Issues, etc</a:t>
            </a:r>
          </a:p>
          <a:p>
            <a:endParaRPr lang="en-US" b="1" baseline="0" dirty="0" smtClean="0">
              <a:latin typeface="Arial" pitchFamily="34" charset="0"/>
              <a:ea typeface="ＭＳ Ｐゴシック" pitchFamily="34" charset="-128"/>
            </a:endParaRPr>
          </a:p>
          <a:p>
            <a:r>
              <a:rPr lang="en-US" b="1" baseline="0" dirty="0" smtClean="0">
                <a:latin typeface="Arial" pitchFamily="34" charset="0"/>
                <a:ea typeface="ＭＳ Ｐゴシック" pitchFamily="34" charset="-128"/>
              </a:rPr>
              <a:t>Community Tab lists consulting companies, commercial applications, public websites, hosting companies and community articles</a:t>
            </a:r>
            <a:endParaRPr lang="en-US" b="1" dirty="0"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9/24/2014</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xmlns="" val="39932002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9/24/2014</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7" name="TextBox 16"/>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p14="http://schemas.microsoft.com/office/powerpoint/2010/main" xmlns=""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pPr/>
              <a:t>9/24/2014</a:t>
            </a:fld>
            <a:endParaRPr dirty="0"/>
          </a:p>
        </p:txBody>
      </p:sp>
    </p:spTree>
    <p:extLst>
      <p:ext uri="{BB962C8B-B14F-4D97-AF65-F5344CB8AC3E}">
        <p14:creationId xmlns:p14="http://schemas.microsoft.com/office/powerpoint/2010/main" xmlns="" val="26703705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E11BFD-AD4C-4A98-9D38-1958507EA4E5}" type="datetime1">
              <a:rPr lang="en-US" smtClean="0"/>
              <a:pPr/>
              <a:t>9/24/2014</a:t>
            </a:fld>
            <a:endParaRPr lang="en-US" dirty="0"/>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xmlns="" val="15962563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9/24/2014</a:t>
            </a:fld>
            <a:endParaRPr dirty="0"/>
          </a:p>
        </p:txBody>
      </p:sp>
    </p:spTree>
    <p:extLst>
      <p:ext uri="{BB962C8B-B14F-4D97-AF65-F5344CB8AC3E}">
        <p14:creationId xmlns:p14="http://schemas.microsoft.com/office/powerpoint/2010/main" xmlns="" val="9450984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9/24/2014</a:t>
            </a:fld>
            <a:endParaRPr dirty="0"/>
          </a:p>
        </p:txBody>
      </p:sp>
    </p:spTree>
    <p:extLst>
      <p:ext uri="{BB962C8B-B14F-4D97-AF65-F5344CB8AC3E}">
        <p14:creationId xmlns:p14="http://schemas.microsoft.com/office/powerpoint/2010/main" xmlns="" val="10277668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89F9BA-FB97-45D5-8F27-56629FBBC98C}" type="datetime1">
              <a:rPr lang="en-US"/>
              <a:pPr/>
              <a:t>9/24/2014</a:t>
            </a:fld>
            <a:endParaRPr dirty="0"/>
          </a:p>
        </p:txBody>
      </p:sp>
    </p:spTree>
    <p:extLst>
      <p:ext uri="{BB962C8B-B14F-4D97-AF65-F5344CB8AC3E}">
        <p14:creationId xmlns:p14="http://schemas.microsoft.com/office/powerpoint/2010/main" xmlns="" val="520166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91E92C-9068-4C32-AE92-C97502324FE4}" type="datetime1">
              <a:rPr lang="en-US"/>
              <a:pPr/>
              <a:t>9/24/2014</a:t>
            </a:fld>
            <a:endParaRPr dirty="0"/>
          </a:p>
        </p:txBody>
      </p:sp>
    </p:spTree>
    <p:extLst>
      <p:ext uri="{BB962C8B-B14F-4D97-AF65-F5344CB8AC3E}">
        <p14:creationId xmlns:p14="http://schemas.microsoft.com/office/powerpoint/2010/main" xmlns="" val="533714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5EDC5EE-48A0-4FB5-B27F-88FDBE6F1684}" type="datetime1">
              <a:rPr lang="en-US"/>
              <a:pPr/>
              <a:t>9/24/2014</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xmlns="" val="12263345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9/24/2014</a:t>
            </a:fld>
            <a:endParaRPr dirty="0"/>
          </a:p>
        </p:txBody>
      </p:sp>
    </p:spTree>
    <p:extLst>
      <p:ext uri="{BB962C8B-B14F-4D97-AF65-F5344CB8AC3E}">
        <p14:creationId xmlns:p14="http://schemas.microsoft.com/office/powerpoint/2010/main" xmlns="" val="24281250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9/24/2014</a:t>
            </a:fld>
            <a:endParaRPr dirty="0"/>
          </a:p>
        </p:txBody>
      </p:sp>
    </p:spTree>
    <p:extLst>
      <p:ext uri="{BB962C8B-B14F-4D97-AF65-F5344CB8AC3E}">
        <p14:creationId xmlns:p14="http://schemas.microsoft.com/office/powerpoint/2010/main" xmlns="" val="37393865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9/24/2014</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2" name="TextBox 11"/>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xmlns="" val="24041574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noAutofit/>
          </a:bodyPr>
          <a:lstStyle/>
          <a:p>
            <a:fld id="{35287FB7-DD26-4AD5-8D24-298016D86790}" type="datetime1">
              <a:rPr lang="en-US"/>
              <a:pPr/>
              <a:t>9/24/2014</a:t>
            </a:fld>
            <a:endParaRPr dirty="0"/>
          </a:p>
        </p:txBody>
      </p:sp>
    </p:spTree>
    <p:extLst>
      <p:ext uri="{BB962C8B-B14F-4D97-AF65-F5344CB8AC3E}">
        <p14:creationId xmlns:p14="http://schemas.microsoft.com/office/powerpoint/2010/main" xmlns="" val="37870018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9/24/2014</a:t>
            </a:fld>
            <a:endParaRPr dirty="0"/>
          </a:p>
        </p:txBody>
      </p:sp>
    </p:spTree>
    <p:extLst>
      <p:ext uri="{BB962C8B-B14F-4D97-AF65-F5344CB8AC3E}">
        <p14:creationId xmlns:p14="http://schemas.microsoft.com/office/powerpoint/2010/main" xmlns="" val="33376993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9/24/2014</a:t>
            </a:fld>
            <a:endParaRPr dirty="0"/>
          </a:p>
        </p:txBody>
      </p:sp>
    </p:spTree>
    <p:extLst>
      <p:ext uri="{BB962C8B-B14F-4D97-AF65-F5344CB8AC3E}">
        <p14:creationId xmlns:p14="http://schemas.microsoft.com/office/powerpoint/2010/main" xmlns="" val="4163620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9/24/2014</a:t>
            </a:fld>
            <a:endParaRPr dirty="0"/>
          </a:p>
        </p:txBody>
      </p:sp>
    </p:spTree>
    <p:extLst>
      <p:ext uri="{BB962C8B-B14F-4D97-AF65-F5344CB8AC3E}">
        <p14:creationId xmlns:p14="http://schemas.microsoft.com/office/powerpoint/2010/main" xmlns="" val="36082293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9/24/2014</a:t>
            </a:fld>
            <a:endParaRPr dirty="0"/>
          </a:p>
        </p:txBody>
      </p:sp>
    </p:spTree>
    <p:extLst>
      <p:ext uri="{BB962C8B-B14F-4D97-AF65-F5344CB8AC3E}">
        <p14:creationId xmlns:p14="http://schemas.microsoft.com/office/powerpoint/2010/main" xmlns="" val="34578507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9/24/2014</a:t>
            </a:fld>
            <a:endParaRPr dirty="0"/>
          </a:p>
        </p:txBody>
      </p:sp>
    </p:spTree>
    <p:extLst>
      <p:ext uri="{BB962C8B-B14F-4D97-AF65-F5344CB8AC3E}">
        <p14:creationId xmlns:p14="http://schemas.microsoft.com/office/powerpoint/2010/main" xmlns="" val="30582747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9/24/2014</a:t>
            </a:fld>
            <a:endParaRPr dirty="0"/>
          </a:p>
        </p:txBody>
      </p:sp>
    </p:spTree>
    <p:extLst>
      <p:ext uri="{BB962C8B-B14F-4D97-AF65-F5344CB8AC3E}">
        <p14:creationId xmlns:p14="http://schemas.microsoft.com/office/powerpoint/2010/main" xmlns="" val="9089822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9/24/2014</a:t>
            </a:fld>
            <a:endParaRPr dirty="0"/>
          </a:p>
        </p:txBody>
      </p:sp>
    </p:spTree>
    <p:extLst>
      <p:ext uri="{BB962C8B-B14F-4D97-AF65-F5344CB8AC3E}">
        <p14:creationId xmlns:p14="http://schemas.microsoft.com/office/powerpoint/2010/main" xmlns="" val="2790854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9/24/2014</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xmlns="" val="7454445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smtClean="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a14="http://schemas.microsoft.com/office/drawing/2010/main" xmlns="" val="0"/>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9/24/2014</a:t>
            </a:fld>
            <a:endParaRPr dirty="0"/>
          </a:p>
        </p:txBody>
      </p:sp>
    </p:spTree>
    <p:extLst>
      <p:ext uri="{BB962C8B-B14F-4D97-AF65-F5344CB8AC3E}">
        <p14:creationId xmlns:p14="http://schemas.microsoft.com/office/powerpoint/2010/main" xmlns="" val="2720634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9/24/2014</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4" name="TextBox 13"/>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xmlns=""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9/24/2014</a:t>
            </a:fld>
            <a:endParaRPr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xmlns="" val="0"/>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xmlns="" val="8608192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9/24/2014</a:t>
            </a:fld>
            <a:endParaRPr dirty="0"/>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xmlns="" val="0"/>
              </a:ext>
            </a:extLst>
          </a:blip>
          <a:srcRect r="3674"/>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xmlns="" val="1876601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smtClean="0"/>
              <a:t>XX</a:t>
            </a:r>
            <a:endParaRPr lang="en-US" dirty="0"/>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9/24/2014</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p14="http://schemas.microsoft.com/office/powerpoint/2010/main" xmlns=""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9/24/2014</a:t>
            </a:fld>
            <a:endParaRPr dirty="0"/>
          </a:p>
        </p:txBody>
      </p:sp>
    </p:spTree>
    <p:extLst>
      <p:ext uri="{BB962C8B-B14F-4D97-AF65-F5344CB8AC3E}">
        <p14:creationId xmlns:p14="http://schemas.microsoft.com/office/powerpoint/2010/main" xmlns="" val="25978894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9/24/2014</a:t>
            </a:fld>
            <a:endParaRPr dirty="0"/>
          </a:p>
        </p:txBody>
      </p:sp>
    </p:spTree>
    <p:extLst>
      <p:ext uri="{BB962C8B-B14F-4D97-AF65-F5344CB8AC3E}">
        <p14:creationId xmlns:p14="http://schemas.microsoft.com/office/powerpoint/2010/main" xmlns="" val="23588719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9/24/2014</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820860" y="2313432"/>
            <a:ext cx="6547104" cy="1832339"/>
          </a:xfrm>
          <a:prstGeom prst="rect">
            <a:avLst/>
          </a:prstGeom>
        </p:spPr>
      </p:pic>
    </p:spTree>
    <p:extLst>
      <p:ext uri="{BB962C8B-B14F-4D97-AF65-F5344CB8AC3E}">
        <p14:creationId xmlns:p14="http://schemas.microsoft.com/office/powerpoint/2010/main" xmlns="" val="37091374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a14="http://schemas.microsoft.com/office/drawing/2010/main" xmlns="" val="0"/>
              </a:ext>
            </a:extLst>
          </a:blip>
          <a:stretch>
            <a:fillRect/>
          </a:stretch>
        </p:blipFill>
        <p:spPr bwMode="black">
          <a:xfrm>
            <a:off x="3822128" y="2843826"/>
            <a:ext cx="4544568" cy="569547"/>
          </a:xfrm>
          <a:prstGeom prst="rect">
            <a:avLst/>
          </a:prstGeom>
        </p:spPr>
      </p:pic>
    </p:spTree>
    <p:extLst>
      <p:ext uri="{BB962C8B-B14F-4D97-AF65-F5344CB8AC3E}">
        <p14:creationId xmlns:p14="http://schemas.microsoft.com/office/powerpoint/2010/main" xmlns="" val="10657555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9/24/2014</a:t>
            </a:fld>
            <a:endParaRPr lang="en-US"/>
          </a:p>
        </p:txBody>
      </p:sp>
    </p:spTree>
    <p:extLst>
      <p:ext uri="{BB962C8B-B14F-4D97-AF65-F5344CB8AC3E}">
        <p14:creationId xmlns:p14="http://schemas.microsoft.com/office/powerpoint/2010/main" xmlns="" val="38621871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9/24/2014</a:t>
            </a:fld>
            <a:endParaRPr dirty="0"/>
          </a:p>
        </p:txBody>
      </p:sp>
    </p:spTree>
    <p:extLst>
      <p:ext uri="{BB962C8B-B14F-4D97-AF65-F5344CB8AC3E}">
        <p14:creationId xmlns:p14="http://schemas.microsoft.com/office/powerpoint/2010/main" xmlns="" val="21734545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547285"/>
            <a:ext cx="12188825" cy="397298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grpSp>
        <p:nvGrpSpPr>
          <p:cNvPr id="2" name="Group 9"/>
          <p:cNvGrpSpPr>
            <a:grpSpLocks/>
          </p:cNvGrpSpPr>
          <p:nvPr userDrawn="1"/>
        </p:nvGrpSpPr>
        <p:grpSpPr bwMode="auto">
          <a:xfrm>
            <a:off x="0" y="6172201"/>
            <a:ext cx="12188825" cy="224367"/>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0" y="1"/>
            <a:ext cx="768151" cy="742951"/>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sp>
        <p:nvSpPr>
          <p:cNvPr id="17" name="Title 1"/>
          <p:cNvSpPr>
            <a:spLocks noGrp="1"/>
          </p:cNvSpPr>
          <p:nvPr>
            <p:ph type="title"/>
          </p:nvPr>
        </p:nvSpPr>
        <p:spPr>
          <a:xfrm>
            <a:off x="1073029" y="327385"/>
            <a:ext cx="10359637" cy="1015993"/>
          </a:xfrm>
        </p:spPr>
        <p:txBody>
          <a:bodyPr/>
          <a:lstStyle>
            <a:lvl1pPr algn="l" defTabSz="1218987" rtl="0" eaLnBrk="1" latinLnBrk="0" hangingPunct="1">
              <a:lnSpc>
                <a:spcPct val="90000"/>
              </a:lnSpc>
              <a:spcBef>
                <a:spcPct val="0"/>
              </a:spcBef>
              <a:buNone/>
              <a:defRPr lang="en-US" sz="37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1073029" y="1817510"/>
            <a:ext cx="10359637" cy="3488268"/>
          </a:xfrm>
        </p:spPr>
        <p:txBody>
          <a:bodyPr/>
          <a:lstStyle>
            <a:lvl1pPr marL="457120" indent="-457120">
              <a:lnSpc>
                <a:spcPct val="120000"/>
              </a:lnSpc>
              <a:buSzPct val="90000"/>
              <a:buFont typeface="Wingdings" pitchFamily="2" charset="2"/>
              <a:buChar char="§"/>
              <a:defRPr sz="32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9/24/2014</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xmlns="" val="3063780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077103" y="1552221"/>
            <a:ext cx="10544603" cy="4396316"/>
          </a:xfrm>
        </p:spPr>
        <p:txBody>
          <a:bodyPr/>
          <a:lstStyle>
            <a:lvl1pPr>
              <a:defRPr sz="3200"/>
            </a:lvl1pPr>
            <a:lvl2pPr>
              <a:defRPr sz="2700"/>
            </a:lvl2pPr>
            <a:lvl3pPr>
              <a:defRPr sz="2400"/>
            </a:lvl3pPr>
            <a:lvl4pPr>
              <a:defRPr sz="2400"/>
            </a:lvl4pPr>
            <a:lvl5pPr>
              <a:defRPr sz="24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1077104" y="878097"/>
            <a:ext cx="10849323" cy="424921"/>
          </a:xfrm>
        </p:spPr>
        <p:txBody>
          <a:bodyPr/>
          <a:lstStyle>
            <a:lvl1pPr marL="0" indent="0">
              <a:buNone/>
              <a:defRPr sz="3200">
                <a:solidFill>
                  <a:schemeClr val="accent2"/>
                </a:solidFill>
              </a:defRPr>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Subtitle</a:t>
            </a:r>
          </a:p>
        </p:txBody>
      </p:sp>
      <p:sp>
        <p:nvSpPr>
          <p:cNvPr id="5" name="Footer Placeholder 4"/>
          <p:cNvSpPr>
            <a:spLocks noGrp="1"/>
          </p:cNvSpPr>
          <p:nvPr>
            <p:ph type="ftr" sz="quarter" idx="10"/>
          </p:nvPr>
        </p:nvSpPr>
        <p:spPr>
          <a:xfrm>
            <a:off x="8048027" y="6389127"/>
            <a:ext cx="3859795" cy="366183"/>
          </a:xfrm>
          <a:prstGeom prst="rect">
            <a:avLst/>
          </a:prstGeom>
        </p:spPr>
        <p:txBody>
          <a:bodyPr lIns="121899" tIns="60949" rIns="121899" bIns="60949"/>
          <a:lstStyle>
            <a:lvl1pPr>
              <a:defRPr/>
            </a:lvl1pPr>
          </a:lstStyle>
          <a:p>
            <a:pPr>
              <a:defRPr/>
            </a:pPr>
            <a:endParaRPr lang="en-US" dirty="0"/>
          </a:p>
        </p:txBody>
      </p:sp>
    </p:spTree>
    <p:extLst>
      <p:ext uri="{BB962C8B-B14F-4D97-AF65-F5344CB8AC3E}">
        <p14:creationId xmlns:p14="http://schemas.microsoft.com/office/powerpoint/2010/main" xmlns="" val="1422689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1072183" y="327385"/>
            <a:ext cx="10969924" cy="1025071"/>
          </a:xfrm>
        </p:spPr>
        <p:txBody>
          <a:bodyPr anchor="t" anchorCtr="0"/>
          <a:lstStyle/>
          <a:p>
            <a:r>
              <a:rPr lang="en-US" smtClean="0"/>
              <a:t>Click to edit Master title style</a:t>
            </a:r>
            <a:endParaRPr lang="en-US" dirty="0"/>
          </a:p>
        </p:txBody>
      </p:sp>
      <p:sp>
        <p:nvSpPr>
          <p:cNvPr id="6" name="Content Placeholder 5"/>
          <p:cNvSpPr>
            <a:spLocks noGrp="1"/>
          </p:cNvSpPr>
          <p:nvPr>
            <p:ph sz="quarter" idx="12"/>
          </p:nvPr>
        </p:nvSpPr>
        <p:spPr>
          <a:xfrm>
            <a:off x="1072183" y="2029468"/>
            <a:ext cx="10969943" cy="4083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1072183" y="1372308"/>
            <a:ext cx="10969943" cy="406400"/>
          </a:xfrm>
        </p:spPr>
        <p:txBody>
          <a:bodyPr anchor="t" anchorCtr="0">
            <a:noAutofit/>
          </a:bodyPr>
          <a:lstStyle>
            <a:lvl1pPr marL="0" indent="0">
              <a:spcAft>
                <a:spcPts val="0"/>
              </a:spcAft>
              <a:buFontTx/>
              <a:buNone/>
              <a:defRPr sz="2700">
                <a:solidFill>
                  <a:schemeClr val="accent1"/>
                </a:solidFill>
              </a:defRPr>
            </a:lvl1pPr>
            <a:lvl2pPr marL="609493" indent="0">
              <a:buFontTx/>
              <a:buNone/>
              <a:defRPr/>
            </a:lvl2pPr>
            <a:lvl3pPr marL="1218987" indent="0">
              <a:buFontTx/>
              <a:buNone/>
              <a:defRPr/>
            </a:lvl3pPr>
            <a:lvl4pPr marL="1828480" indent="0">
              <a:buFontTx/>
              <a:buNone/>
              <a:defRPr/>
            </a:lvl4pPr>
            <a:lvl5pPr marL="2437973" indent="0">
              <a:buFontTx/>
              <a:buNone/>
              <a:defRPr/>
            </a:lvl5pPr>
          </a:lstStyle>
          <a:p>
            <a:pPr lvl="0"/>
            <a:r>
              <a:rPr lang="en-US" smtClean="0"/>
              <a:t>Click to edit Master text styles</a:t>
            </a:r>
          </a:p>
        </p:txBody>
      </p:sp>
    </p:spTree>
    <p:extLst>
      <p:ext uri="{BB962C8B-B14F-4D97-AF65-F5344CB8AC3E}">
        <p14:creationId xmlns:p14="http://schemas.microsoft.com/office/powerpoint/2010/main" xmlns="" val="12358115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1077104" y="268101"/>
            <a:ext cx="8756438" cy="594784"/>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77103" y="1552220"/>
            <a:ext cx="10851440" cy="4433811"/>
          </a:xfrm>
        </p:spPr>
        <p:txBody>
          <a:bodyPr/>
          <a:lstStyle>
            <a:lvl1pPr>
              <a:defRPr>
                <a:solidFill>
                  <a:schemeClr val="tx1"/>
                </a:solidFill>
              </a:defRPr>
            </a:lvl1pPr>
            <a:lvl2pPr>
              <a:defRPr sz="2700">
                <a:solidFill>
                  <a:schemeClr val="tx1"/>
                </a:solidFill>
              </a:defRPr>
            </a:lvl2pPr>
            <a:lvl3pPr>
              <a:buClr>
                <a:schemeClr val="tx2"/>
              </a:buClr>
              <a:defRPr sz="2400">
                <a:solidFill>
                  <a:schemeClr val="tx1"/>
                </a:solidFill>
              </a:defRPr>
            </a:lvl3pPr>
            <a:lvl4pPr>
              <a:defRPr sz="2400">
                <a:solidFill>
                  <a:schemeClr val="tx1"/>
                </a:solidFill>
              </a:defRPr>
            </a:lvl4pPr>
            <a:lvl5pPr>
              <a:defRPr sz="24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a:xfrm>
            <a:off x="8048027" y="6389127"/>
            <a:ext cx="3859795" cy="366183"/>
          </a:xfrm>
          <a:prstGeom prst="rect">
            <a:avLst/>
          </a:prstGeom>
        </p:spPr>
        <p:txBody>
          <a:bodyPr lIns="121899" tIns="60949" rIns="121899" bIns="60949"/>
          <a:lstStyle>
            <a:lvl1pPr>
              <a:defRPr/>
            </a:lvl1pPr>
          </a:lstStyle>
          <a:p>
            <a:pPr>
              <a:defRPr/>
            </a:pPr>
            <a:endParaRPr lang="en-US" dirty="0"/>
          </a:p>
        </p:txBody>
      </p:sp>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10044325" y="1"/>
            <a:ext cx="2144500" cy="734484"/>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66509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New Template_Case Study">
    <p:spTree>
      <p:nvGrpSpPr>
        <p:cNvPr id="1" name=""/>
        <p:cNvGrpSpPr/>
        <p:nvPr/>
      </p:nvGrpSpPr>
      <p:grpSpPr>
        <a:xfrm>
          <a:off x="0" y="0"/>
          <a:ext cx="0" cy="0"/>
          <a:chOff x="0" y="0"/>
          <a:chExt cx="0" cy="0"/>
        </a:xfrm>
      </p:grpSpPr>
      <p:sp>
        <p:nvSpPr>
          <p:cNvPr id="7" name="Rectangle 6"/>
          <p:cNvSpPr/>
          <p:nvPr userDrawn="1"/>
        </p:nvSpPr>
        <p:spPr>
          <a:xfrm>
            <a:off x="-1" y="2288585"/>
            <a:ext cx="5710690" cy="322730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p>
        </p:txBody>
      </p:sp>
      <p:sp>
        <p:nvSpPr>
          <p:cNvPr id="8" name="Rectangle 7"/>
          <p:cNvSpPr/>
          <p:nvPr userDrawn="1"/>
        </p:nvSpPr>
        <p:spPr bwMode="auto">
          <a:xfrm>
            <a:off x="2031" y="1542198"/>
            <a:ext cx="5719945" cy="735097"/>
          </a:xfrm>
          <a:prstGeom prst="rect">
            <a:avLst/>
          </a:prstGeom>
          <a:solidFill>
            <a:schemeClr val="tx2"/>
          </a:solidFill>
          <a:ln w="9525" cap="flat" cmpd="sng" algn="ctr">
            <a:noFill/>
            <a:prstDash val="solid"/>
            <a:round/>
            <a:headEnd type="none" w="med" len="med"/>
            <a:tailEnd type="none" w="med" len="med"/>
          </a:ln>
          <a:effectLst/>
        </p:spPr>
        <p:txBody>
          <a:bodyPr lIns="122745" tIns="61373" rIns="122745" bIns="61373" anchor="ctr"/>
          <a:lstStyle/>
          <a:p>
            <a:pPr marL="158723" indent="-158723" algn="ctr">
              <a:defRPr/>
            </a:pPr>
            <a:endParaRPr lang="en-US" sz="5300" b="1" dirty="0">
              <a:solidFill>
                <a:srgbClr val="FFFFFF"/>
              </a:solidFill>
              <a:latin typeface="Arial" pitchFamily="-106" charset="0"/>
              <a:ea typeface="ＭＳ Ｐゴシック" pitchFamily="34" charset="-128"/>
            </a:endParaRPr>
          </a:p>
        </p:txBody>
      </p:sp>
      <p:sp>
        <p:nvSpPr>
          <p:cNvPr id="26" name="Picture Placeholder 25"/>
          <p:cNvSpPr>
            <a:spLocks noGrp="1"/>
          </p:cNvSpPr>
          <p:nvPr>
            <p:ph type="pic" sz="quarter" idx="15" hasCustomPrompt="1"/>
          </p:nvPr>
        </p:nvSpPr>
        <p:spPr>
          <a:xfrm>
            <a:off x="5755834" y="1542197"/>
            <a:ext cx="6432988" cy="3962400"/>
          </a:xfrm>
          <a:effectLst>
            <a:reflection blurRad="63500" stA="50000" endPos="7000" dir="5400000" sy="-100000" algn="bl" rotWithShape="0"/>
          </a:effectLst>
        </p:spPr>
        <p:txBody>
          <a:bodyPr anchor="ctr" anchorCtr="1"/>
          <a:lstStyle>
            <a:lvl1pPr marL="0" indent="0" algn="ctr">
              <a:buNone/>
              <a:defRPr/>
            </a:lvl1pPr>
          </a:lstStyle>
          <a:p>
            <a:r>
              <a:rPr lang="en-US" dirty="0" smtClean="0"/>
              <a:t>Insert Picture Here</a:t>
            </a:r>
            <a:endParaRPr lang="en-US" dirty="0"/>
          </a:p>
        </p:txBody>
      </p:sp>
      <p:sp>
        <p:nvSpPr>
          <p:cNvPr id="23" name="Text Placeholder 22"/>
          <p:cNvSpPr>
            <a:spLocks noGrp="1"/>
          </p:cNvSpPr>
          <p:nvPr>
            <p:ph type="body" sz="quarter" idx="13"/>
          </p:nvPr>
        </p:nvSpPr>
        <p:spPr>
          <a:xfrm>
            <a:off x="1004463" y="2479525"/>
            <a:ext cx="4174673" cy="2849880"/>
          </a:xfrm>
        </p:spPr>
        <p:txBody>
          <a:bodyPr>
            <a:normAutofit/>
          </a:bodyPr>
          <a:lstStyle>
            <a:lvl1pPr>
              <a:defRPr sz="2100"/>
            </a:lvl1pPr>
          </a:lstStyle>
          <a:p>
            <a:pPr lvl="0"/>
            <a:r>
              <a:rPr lang="en-US" smtClean="0"/>
              <a:t>Click to edit Master text styles</a:t>
            </a:r>
          </a:p>
        </p:txBody>
      </p:sp>
      <p:sp>
        <p:nvSpPr>
          <p:cNvPr id="24" name="Text Placeholder 22"/>
          <p:cNvSpPr>
            <a:spLocks noGrp="1"/>
          </p:cNvSpPr>
          <p:nvPr>
            <p:ph type="body" sz="quarter" idx="14" hasCustomPrompt="1"/>
          </p:nvPr>
        </p:nvSpPr>
        <p:spPr bwMode="white">
          <a:xfrm>
            <a:off x="1072182" y="1551494"/>
            <a:ext cx="4548239" cy="725801"/>
          </a:xfrm>
          <a:noFill/>
        </p:spPr>
        <p:txBody>
          <a:bodyPr lIns="0" tIns="0" rIns="0" bIns="0" anchor="ctr" anchorCtr="0">
            <a:noAutofit/>
          </a:bodyPr>
          <a:lstStyle>
            <a:lvl1pPr marL="0" indent="0">
              <a:spcAft>
                <a:spcPts val="0"/>
              </a:spcAft>
              <a:buNone/>
              <a:defRPr sz="2700" b="1" cap="none" baseline="0">
                <a:solidFill>
                  <a:schemeClr val="bg1"/>
                </a:solidFill>
              </a:defRPr>
            </a:lvl1pPr>
          </a:lstStyle>
          <a:p>
            <a:pPr lvl="0"/>
            <a:r>
              <a:rPr lang="en-US" dirty="0" smtClean="0"/>
              <a:t>Master Text</a:t>
            </a:r>
          </a:p>
        </p:txBody>
      </p:sp>
      <p:sp>
        <p:nvSpPr>
          <p:cNvPr id="11" name="Title 1"/>
          <p:cNvSpPr>
            <a:spLocks noGrp="1"/>
          </p:cNvSpPr>
          <p:nvPr>
            <p:ph type="title"/>
          </p:nvPr>
        </p:nvSpPr>
        <p:spPr>
          <a:xfrm>
            <a:off x="1072183" y="327384"/>
            <a:ext cx="10958640" cy="1027283"/>
          </a:xfrm>
        </p:spPr>
        <p:txBody>
          <a:bodyPr anchor="t" anchorCtr="0"/>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xmlns="" val="12227172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a14="http://schemas.microsoft.com/office/drawing/2010/main" xmlns=""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9/24/2014</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p14="http://schemas.microsoft.com/office/powerpoint/2010/main" xmlns="" val="14166782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9/24/2014</a:t>
            </a:fld>
            <a:endParaRPr dirty="0"/>
          </a:p>
        </p:txBody>
      </p:sp>
    </p:spTree>
    <p:extLst>
      <p:ext uri="{BB962C8B-B14F-4D97-AF65-F5344CB8AC3E}">
        <p14:creationId xmlns:p14="http://schemas.microsoft.com/office/powerpoint/2010/main" xmlns="" val="2075238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9/24/2014</a:t>
            </a:fld>
            <a:endParaRPr dirty="0"/>
          </a:p>
        </p:txBody>
      </p:sp>
    </p:spTree>
    <p:extLst>
      <p:ext uri="{BB962C8B-B14F-4D97-AF65-F5344CB8AC3E}">
        <p14:creationId xmlns:p14="http://schemas.microsoft.com/office/powerpoint/2010/main" xmlns="" val="33717683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noAutofit/>
          </a:bodyPr>
          <a:lstStyle/>
          <a:p>
            <a:fld id="{CECCD66E-6DF0-4B16-8ACA-D0D93A7B1DC8}" type="datetime1">
              <a:rPr lang="en-US"/>
              <a:pPr/>
              <a:t>9/24/2014</a:t>
            </a:fld>
            <a:endParaRPr dirty="0"/>
          </a:p>
        </p:txBody>
      </p:sp>
    </p:spTree>
    <p:extLst>
      <p:ext uri="{BB962C8B-B14F-4D97-AF65-F5344CB8AC3E}">
        <p14:creationId xmlns:p14="http://schemas.microsoft.com/office/powerpoint/2010/main" xmlns="" val="6812296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9/24/2014</a:t>
            </a:fld>
            <a:endParaRPr dirty="0"/>
          </a:p>
        </p:txBody>
      </p:sp>
    </p:spTree>
    <p:extLst>
      <p:ext uri="{BB962C8B-B14F-4D97-AF65-F5344CB8AC3E}">
        <p14:creationId xmlns:p14="http://schemas.microsoft.com/office/powerpoint/2010/main" xmlns="" val="15138533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5" cstate="print">
            <a:extLst>
              <a:ext uri="{28A0092B-C50C-407E-A947-70E740481C1C}">
                <a14:useLocalDpi xmlns:a14="http://schemas.microsoft.com/office/drawing/2010/main" xmlns="" val="0"/>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9/24/2014</a:t>
            </a:fld>
            <a:endParaRPr dirty="0"/>
          </a:p>
        </p:txBody>
      </p:sp>
      <p:sp>
        <p:nvSpPr>
          <p:cNvPr id="15" name="TextBox 14"/>
          <p:cNvSpPr txBox="1"/>
          <p:nvPr/>
        </p:nvSpPr>
        <p:spPr>
          <a:xfrm>
            <a:off x="8990012" y="6477000"/>
            <a:ext cx="2971800" cy="228600"/>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p14="http://schemas.microsoft.com/office/powerpoint/2010/main" xmlns=""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89" r:id="rId4"/>
    <p:sldLayoutId id="2147483693"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 id="2147483697" r:id="rId39"/>
    <p:sldLayoutId id="2147483699" r:id="rId40"/>
    <p:sldLayoutId id="2147483700" r:id="rId41"/>
    <p:sldLayoutId id="2147483704" r:id="rId42"/>
    <p:sldLayoutId id="2147483706" r:id="rId43"/>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0.xml"/><Relationship Id="rId4" Type="http://schemas.openxmlformats.org/officeDocument/2006/relationships/hyperlink" Target="http://otn.oracle.com/ape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40.xml"/><Relationship Id="rId5" Type="http://schemas.openxmlformats.org/officeDocument/2006/relationships/hyperlink" Target="http://otn.oracle.com/apex" TargetMode="Externa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40.xml"/><Relationship Id="rId4" Type="http://schemas.openxmlformats.org/officeDocument/2006/relationships/hyperlink" Target="http://apex.oracle.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40.xml"/><Relationship Id="rId4" Type="http://schemas.openxmlformats.org/officeDocument/2006/relationships/hyperlink" Target="http://cloud.oracle.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4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4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www-content.oracle.com/ocom/groups/public/@otn/documents/webcontent/345780.pdf" TargetMode="External"/><Relationship Id="rId2" Type="http://schemas.openxmlformats.org/officeDocument/2006/relationships/notesSlide" Target="../notesSlides/notesSlide16.xml"/><Relationship Id="rId1" Type="http://schemas.openxmlformats.org/officeDocument/2006/relationships/slideLayout" Target="../slideLayouts/slideLayout40.xml"/><Relationship Id="rId6" Type="http://schemas.openxmlformats.org/officeDocument/2006/relationships/hyperlink" Target="https://metalink.oracle.com/metalink/plsql/showdoc?db=NOT&amp;id=1306563.1" TargetMode="External"/><Relationship Id="rId5" Type="http://schemas.openxmlformats.org/officeDocument/2006/relationships/hyperlink" Target="http://www.oracle.com/technetwork/developer-tools/apex/learnmore/apex-ebs-extension-white-paper-345780.pdf" TargetMode="Externa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40.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40.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40.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2.png"/><Relationship Id="rId7"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40.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3.png"/><Relationship Id="rId9" Type="http://schemas.openxmlformats.org/officeDocument/2006/relationships/image" Target="../media/image49.png"/></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5.png"/><Relationship Id="rId7"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40.xml"/><Relationship Id="rId6" Type="http://schemas.openxmlformats.org/officeDocument/2006/relationships/image" Target="../media/image49.png"/><Relationship Id="rId11" Type="http://schemas.openxmlformats.org/officeDocument/2006/relationships/image" Target="../media/image43.png"/><Relationship Id="rId5" Type="http://schemas.openxmlformats.org/officeDocument/2006/relationships/image" Target="../media/image48.png"/><Relationship Id="rId10" Type="http://schemas.openxmlformats.org/officeDocument/2006/relationships/image" Target="../media/image42.png"/><Relationship Id="rId4" Type="http://schemas.openxmlformats.org/officeDocument/2006/relationships/image" Target="../media/image47.png"/><Relationship Id="rId9" Type="http://schemas.openxmlformats.org/officeDocument/2006/relationships/image" Target="../media/image4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2.xml"/><Relationship Id="rId4" Type="http://schemas.openxmlformats.org/officeDocument/2006/relationships/slide" Target="slide12.xml"/></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5.xml"/><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6.xml"/><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hyperlink" Target="http://www.oracle.com/technetwork/developer-tools/apex/overview/index.html" TargetMode="External"/><Relationship Id="rId1" Type="http://schemas.openxmlformats.org/officeDocument/2006/relationships/slideLayout" Target="../slideLayouts/slideLayout21.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550562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1812" y="406400"/>
            <a:ext cx="11125200" cy="508000"/>
          </a:xfrm>
        </p:spPr>
        <p:txBody>
          <a:bodyPr anchor="t"/>
          <a:lstStyle/>
          <a:p>
            <a:r>
              <a:rPr lang="en-US" dirty="0" smtClean="0">
                <a:solidFill>
                  <a:schemeClr val="tx2"/>
                </a:solidFill>
              </a:rPr>
              <a:t>Data Sources</a:t>
            </a:r>
            <a:endParaRPr lang="en-US" sz="2700" dirty="0">
              <a:solidFill>
                <a:srgbClr val="3366FF"/>
              </a:solidFill>
            </a:endParaRPr>
          </a:p>
        </p:txBody>
      </p:sp>
      <p:sp>
        <p:nvSpPr>
          <p:cNvPr id="9"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Utilize the Oracle Database / Web Services</a:t>
            </a:r>
            <a:endParaRPr kumimoji="0" lang="en-US" sz="2400" b="1" i="0" u="none" strike="noStrike" kern="1200" cap="none" spc="0" normalizeH="0" baseline="0" noProof="0" dirty="0">
              <a:ln>
                <a:noFill/>
              </a:ln>
              <a:effectLst/>
              <a:uLnTx/>
              <a:uFillTx/>
              <a:latin typeface="+mn-lt"/>
              <a:ea typeface="+mn-ea"/>
              <a:cs typeface="+mn-cs"/>
            </a:endParaRPr>
          </a:p>
        </p:txBody>
      </p:sp>
      <p:pic>
        <p:nvPicPr>
          <p:cNvPr id="1026" name="E44CD890-587C-4B83-8F48-4CDA86BB5B84" descr="7D0A4BDC-ECEF-4CC0-8AC5-905E10435166@us"/>
          <p:cNvPicPr>
            <a:picLocks noChangeAspect="1" noChangeArrowheads="1"/>
          </p:cNvPicPr>
          <p:nvPr/>
        </p:nvPicPr>
        <p:blipFill>
          <a:blip r:embed="rId3" cstate="print"/>
          <a:srcRect/>
          <a:stretch>
            <a:fillRect/>
          </a:stretch>
        </p:blipFill>
        <p:spPr bwMode="auto">
          <a:xfrm>
            <a:off x="2170396" y="1600200"/>
            <a:ext cx="7657816" cy="4114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3" cstate="print"/>
          <a:srcRect/>
          <a:stretch>
            <a:fillRect/>
          </a:stretch>
        </p:blipFill>
        <p:spPr bwMode="auto">
          <a:xfrm>
            <a:off x="1956926" y="1565219"/>
            <a:ext cx="8020903" cy="4454581"/>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5"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Collateral</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Oracle Technology Network </a:t>
            </a:r>
            <a:r>
              <a:rPr lang="en-US" sz="2400" b="1" dirty="0" smtClean="0">
                <a:sym typeface="Wingdings" pitchFamily="2" charset="2"/>
              </a:rPr>
              <a:t> </a:t>
            </a:r>
            <a:r>
              <a:rPr lang="en-US" sz="2400" b="1" dirty="0" smtClean="0">
                <a:solidFill>
                  <a:srgbClr val="0070C0"/>
                </a:solidFill>
                <a:sym typeface="Wingdings" pitchFamily="2" charset="2"/>
                <a:hlinkClick r:id="rId4"/>
              </a:rPr>
              <a:t>http://otn.oracle.com/apex</a:t>
            </a:r>
            <a:r>
              <a:rPr lang="en-US" sz="2400" b="1" dirty="0" smtClean="0">
                <a:sym typeface="Wingdings" pitchFamily="2" charset="2"/>
              </a:rPr>
              <a:t> </a:t>
            </a:r>
          </a:p>
        </p:txBody>
      </p:sp>
    </p:spTree>
    <p:extLst>
      <p:ext uri="{BB962C8B-B14F-4D97-AF65-F5344CB8AC3E}">
        <p14:creationId xmlns="" xmlns:p14="http://schemas.microsoft.com/office/powerpoint/2010/main" val="421498420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3" cstate="print"/>
          <a:srcRect/>
          <a:stretch>
            <a:fillRect/>
          </a:stretch>
        </p:blipFill>
        <p:spPr bwMode="auto">
          <a:xfrm>
            <a:off x="966552" y="3110065"/>
            <a:ext cx="2348888" cy="1422400"/>
          </a:xfrm>
          <a:prstGeom prst="rect">
            <a:avLst/>
          </a:prstGeom>
          <a:noFill/>
          <a:ln w="9525">
            <a:noFill/>
            <a:miter lim="800000"/>
            <a:headEnd/>
            <a:tailEnd/>
          </a:ln>
        </p:spPr>
      </p:pic>
      <p:pic>
        <p:nvPicPr>
          <p:cNvPr id="66563" name="Picture 3"/>
          <p:cNvPicPr>
            <a:picLocks noChangeAspect="1" noChangeArrowheads="1"/>
          </p:cNvPicPr>
          <p:nvPr/>
        </p:nvPicPr>
        <p:blipFill>
          <a:blip r:embed="rId4" cstate="print"/>
          <a:srcRect/>
          <a:stretch>
            <a:fillRect/>
          </a:stretch>
        </p:blipFill>
        <p:spPr bwMode="auto">
          <a:xfrm>
            <a:off x="5280101" y="1685677"/>
            <a:ext cx="6408228" cy="4222640"/>
          </a:xfrm>
          <a:prstGeom prst="rect">
            <a:avLst/>
          </a:prstGeom>
          <a:noFill/>
          <a:ln w="9525">
            <a:noFill/>
            <a:miter lim="800000"/>
            <a:headEnd/>
            <a:tailEnd/>
          </a:ln>
        </p:spPr>
      </p:pic>
      <p:sp>
        <p:nvSpPr>
          <p:cNvPr id="7" name="Striped Right Arrow 6"/>
          <p:cNvSpPr/>
          <p:nvPr/>
        </p:nvSpPr>
        <p:spPr>
          <a:xfrm>
            <a:off x="3571858" y="3254737"/>
            <a:ext cx="1558050" cy="1070775"/>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2100" dirty="0" err="1" smtClean="0">
              <a:solidFill>
                <a:schemeClr val="tx1"/>
              </a:solidFill>
              <a:latin typeface="Arial" pitchFamily="34" charset="0"/>
              <a:cs typeface="Arial" pitchFamily="34" charset="0"/>
            </a:endParaRPr>
          </a:p>
        </p:txBody>
      </p:sp>
      <p:sp>
        <p:nvSpPr>
          <p:cNvPr id="10"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Collateral – Getting Started</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Oracle Technology Network </a:t>
            </a:r>
            <a:r>
              <a:rPr lang="en-US" sz="2400" b="1" dirty="0" smtClean="0">
                <a:sym typeface="Wingdings" pitchFamily="2" charset="2"/>
              </a:rPr>
              <a:t> </a:t>
            </a:r>
            <a:r>
              <a:rPr lang="en-US" sz="2400" b="1" dirty="0" smtClean="0">
                <a:solidFill>
                  <a:srgbClr val="0070C0"/>
                </a:solidFill>
                <a:sym typeface="Wingdings" pitchFamily="2" charset="2"/>
                <a:hlinkClick r:id="rId5"/>
              </a:rPr>
              <a:t>http://otn.oracle.com/apex</a:t>
            </a:r>
            <a:r>
              <a:rPr lang="en-US" sz="2400" b="1" dirty="0" smtClean="0">
                <a:sym typeface="Wingdings" pitchFamily="2" charset="2"/>
              </a:rPr>
              <a:t> </a:t>
            </a:r>
          </a:p>
        </p:txBody>
      </p:sp>
    </p:spTree>
    <p:extLst>
      <p:ext uri="{BB962C8B-B14F-4D97-AF65-F5344CB8AC3E}">
        <p14:creationId xmlns="" xmlns:p14="http://schemas.microsoft.com/office/powerpoint/2010/main" val="4214984207"/>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cstate="print"/>
          <a:srcRect/>
          <a:stretch>
            <a:fillRect/>
          </a:stretch>
        </p:blipFill>
        <p:spPr bwMode="auto">
          <a:xfrm>
            <a:off x="1780339" y="1590261"/>
            <a:ext cx="8866924" cy="4468477"/>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6"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Hosted Service</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9"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Free for “Development Only” </a:t>
            </a:r>
            <a:r>
              <a:rPr lang="en-US" sz="2400" b="1" dirty="0" smtClean="0">
                <a:sym typeface="Wingdings" pitchFamily="2" charset="2"/>
              </a:rPr>
              <a:t> </a:t>
            </a:r>
            <a:r>
              <a:rPr lang="en-US" sz="2400" b="1" dirty="0" smtClean="0">
                <a:solidFill>
                  <a:srgbClr val="0070C0"/>
                </a:solidFill>
                <a:sym typeface="Wingdings" pitchFamily="2" charset="2"/>
                <a:hlinkClick r:id="rId4"/>
              </a:rPr>
              <a:t>http://apex.oracle.com</a:t>
            </a:r>
            <a:r>
              <a:rPr lang="en-US" sz="2400" b="1" dirty="0" smtClean="0">
                <a:solidFill>
                  <a:srgbClr val="0070C0"/>
                </a:solidFill>
                <a:sym typeface="Wingdings" pitchFamily="2" charset="2"/>
              </a:rPr>
              <a:t> </a:t>
            </a:r>
            <a:r>
              <a:rPr lang="en-US" sz="2400" b="1" dirty="0" smtClean="0">
                <a:sym typeface="Wingdings" pitchFamily="2" charset="2"/>
              </a:rPr>
              <a:t> </a:t>
            </a:r>
          </a:p>
        </p:txBody>
      </p:sp>
    </p:spTree>
    <p:extLst>
      <p:ext uri="{BB962C8B-B14F-4D97-AF65-F5344CB8AC3E}">
        <p14:creationId xmlns="" xmlns:p14="http://schemas.microsoft.com/office/powerpoint/2010/main" val="607687694"/>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8" name="Picture 4"/>
          <p:cNvPicPr>
            <a:picLocks noChangeAspect="1" noChangeArrowheads="1"/>
          </p:cNvPicPr>
          <p:nvPr/>
        </p:nvPicPr>
        <p:blipFill>
          <a:blip r:embed="rId3" cstate="print"/>
          <a:srcRect/>
          <a:stretch>
            <a:fillRect/>
          </a:stretch>
        </p:blipFill>
        <p:spPr bwMode="auto">
          <a:xfrm>
            <a:off x="2330248" y="1571158"/>
            <a:ext cx="7955164" cy="4405391"/>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11" name="Title 1"/>
          <p:cNvSpPr txBox="1">
            <a:spLocks/>
          </p:cNvSpPr>
          <p:nvPr/>
        </p:nvSpPr>
        <p:spPr>
          <a:xfrm>
            <a:off x="531812" y="406400"/>
            <a:ext cx="11125200" cy="508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lang="en-GB" sz="3600" dirty="0" smtClean="0">
                <a:solidFill>
                  <a:schemeClr val="tx2"/>
                </a:solidFill>
                <a:latin typeface="+mj-lt"/>
                <a:ea typeface="+mj-ea"/>
                <a:cs typeface="+mj-cs"/>
              </a:rPr>
              <a:t>Hosted Service</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2"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Oracle Database Cloud Service </a:t>
            </a:r>
            <a:r>
              <a:rPr lang="en-US" sz="2400" b="1" dirty="0" smtClean="0">
                <a:sym typeface="Wingdings" pitchFamily="2" charset="2"/>
              </a:rPr>
              <a:t> </a:t>
            </a:r>
            <a:r>
              <a:rPr lang="en-US" sz="2400" b="1" dirty="0" smtClean="0">
                <a:solidFill>
                  <a:srgbClr val="0070C0"/>
                </a:solidFill>
                <a:sym typeface="Wingdings" pitchFamily="2" charset="2"/>
                <a:hlinkClick r:id="rId4"/>
              </a:rPr>
              <a:t>http://cloud.oracle.com</a:t>
            </a:r>
            <a:r>
              <a:rPr lang="en-US" sz="2400" b="1" dirty="0" smtClean="0">
                <a:solidFill>
                  <a:srgbClr val="0070C0"/>
                </a:solidFill>
                <a:sym typeface="Wingdings" pitchFamily="2" charset="2"/>
              </a:rPr>
              <a:t> </a:t>
            </a:r>
            <a:endParaRPr lang="en-US" sz="2400" b="1" dirty="0" smtClean="0">
              <a:sym typeface="Wingdings" pitchFamily="2" charset="2"/>
            </a:endParaRPr>
          </a:p>
        </p:txBody>
      </p:sp>
    </p:spTree>
    <p:extLst>
      <p:ext uri="{BB962C8B-B14F-4D97-AF65-F5344CB8AC3E}">
        <p14:creationId xmlns="" xmlns:p14="http://schemas.microsoft.com/office/powerpoint/2010/main" val="361880561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19476"/>
            <a:ext cx="11125200" cy="1381124"/>
          </a:xfrm>
        </p:spPr>
        <p:txBody>
          <a:bodyPr/>
          <a:lstStyle/>
          <a:p>
            <a:r>
              <a:rPr lang="en-US" dirty="0" smtClean="0"/>
              <a:t>Pseudo Demo Flow: Building and </a:t>
            </a:r>
            <a:br>
              <a:rPr lang="en-US" dirty="0" smtClean="0"/>
            </a:br>
            <a:r>
              <a:rPr lang="en-US" dirty="0" smtClean="0"/>
              <a:t>deploying an Application</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extLst>
      <p:ext uri="{BB962C8B-B14F-4D97-AF65-F5344CB8AC3E}">
        <p14:creationId xmlns:p14="http://schemas.microsoft.com/office/powerpoint/2010/main" xmlns="" val="39696577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cstate="print"/>
          <a:srcRect/>
          <a:stretch>
            <a:fillRect/>
          </a:stretch>
        </p:blipFill>
        <p:spPr bwMode="auto">
          <a:xfrm>
            <a:off x="5975910" y="1903413"/>
            <a:ext cx="3969833" cy="1652587"/>
          </a:xfrm>
          <a:prstGeom prst="rect">
            <a:avLst/>
          </a:prstGeom>
          <a:noFill/>
          <a:ln w="9525">
            <a:noFill/>
            <a:miter lim="800000"/>
            <a:headEnd/>
            <a:tailEnd/>
          </a:ln>
          <a:effectLst>
            <a:outerShdw dist="38100" dir="2700000" algn="tl" rotWithShape="0">
              <a:srgbClr val="808080">
                <a:alpha val="39999"/>
              </a:srgbClr>
            </a:outerShdw>
          </a:effectLst>
        </p:spPr>
      </p:pic>
      <p:sp>
        <p:nvSpPr>
          <p:cNvPr id="7" name="Rectangle 6"/>
          <p:cNvSpPr>
            <a:spLocks noChangeArrowheads="1"/>
          </p:cNvSpPr>
          <p:nvPr/>
        </p:nvSpPr>
        <p:spPr bwMode="auto">
          <a:xfrm>
            <a:off x="797192" y="1470036"/>
            <a:ext cx="3381653"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1. Initiate Create App Wizard</a:t>
            </a:r>
            <a:endParaRPr lang="en-US" sz="2100" dirty="0"/>
          </a:p>
        </p:txBody>
      </p:sp>
      <p:sp>
        <p:nvSpPr>
          <p:cNvPr id="8" name="Rectangle 9"/>
          <p:cNvSpPr>
            <a:spLocks noChangeArrowheads="1"/>
          </p:cNvSpPr>
          <p:nvPr/>
        </p:nvSpPr>
        <p:spPr bwMode="auto">
          <a:xfrm>
            <a:off x="5986287" y="1460283"/>
            <a:ext cx="1635983"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2. Add Pages</a:t>
            </a:r>
            <a:endParaRPr lang="en-US" sz="2100" dirty="0"/>
          </a:p>
        </p:txBody>
      </p:sp>
      <p:pic>
        <p:nvPicPr>
          <p:cNvPr id="10" name="Picture 1"/>
          <p:cNvPicPr>
            <a:picLocks noChangeAspect="1"/>
          </p:cNvPicPr>
          <p:nvPr/>
        </p:nvPicPr>
        <p:blipFill>
          <a:blip r:embed="rId4" cstate="print"/>
          <a:srcRect/>
          <a:stretch>
            <a:fillRect/>
          </a:stretch>
        </p:blipFill>
        <p:spPr bwMode="auto">
          <a:xfrm>
            <a:off x="768231" y="1920877"/>
            <a:ext cx="4526370" cy="1349375"/>
          </a:xfrm>
          <a:prstGeom prst="rect">
            <a:avLst/>
          </a:prstGeom>
          <a:noFill/>
          <a:ln w="9525">
            <a:noFill/>
            <a:miter lim="800000"/>
            <a:headEnd/>
            <a:tailEnd/>
          </a:ln>
          <a:effectLst>
            <a:outerShdw dist="38100" dir="2700000" algn="tl" rotWithShape="0">
              <a:srgbClr val="808080">
                <a:alpha val="39999"/>
              </a:srgbClr>
            </a:outerShdw>
          </a:effectLst>
        </p:spPr>
      </p:pic>
      <p:pic>
        <p:nvPicPr>
          <p:cNvPr id="11" name="Picture 7"/>
          <p:cNvPicPr>
            <a:picLocks noChangeAspect="1"/>
          </p:cNvPicPr>
          <p:nvPr/>
        </p:nvPicPr>
        <p:blipFill>
          <a:blip r:embed="rId5" cstate="print"/>
          <a:srcRect/>
          <a:stretch>
            <a:fillRect/>
          </a:stretch>
        </p:blipFill>
        <p:spPr bwMode="auto">
          <a:xfrm>
            <a:off x="1288715" y="4222534"/>
            <a:ext cx="3019696" cy="1682751"/>
          </a:xfrm>
          <a:prstGeom prst="rect">
            <a:avLst/>
          </a:prstGeom>
          <a:noFill/>
          <a:ln w="9525">
            <a:noFill/>
            <a:miter lim="800000"/>
            <a:headEnd/>
            <a:tailEnd/>
          </a:ln>
          <a:effectLst>
            <a:outerShdw dist="38100" dir="2700000" algn="tl" rotWithShape="0">
              <a:srgbClr val="808080">
                <a:alpha val="39999"/>
              </a:srgbClr>
            </a:outerShdw>
          </a:effectLst>
        </p:spPr>
      </p:pic>
      <p:sp>
        <p:nvSpPr>
          <p:cNvPr id="12" name="Rectangle 11"/>
          <p:cNvSpPr>
            <a:spLocks noChangeArrowheads="1"/>
          </p:cNvSpPr>
          <p:nvPr/>
        </p:nvSpPr>
        <p:spPr bwMode="auto">
          <a:xfrm>
            <a:off x="1289256" y="3773944"/>
            <a:ext cx="2640168"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3. Confirm and Create</a:t>
            </a:r>
            <a:endParaRPr lang="en-US" sz="2100" dirty="0"/>
          </a:p>
        </p:txBody>
      </p:sp>
      <p:pic>
        <p:nvPicPr>
          <p:cNvPr id="13" name="Picture 8"/>
          <p:cNvPicPr>
            <a:picLocks noChangeAspect="1"/>
          </p:cNvPicPr>
          <p:nvPr/>
        </p:nvPicPr>
        <p:blipFill>
          <a:blip r:embed="rId6" cstate="print"/>
          <a:srcRect/>
          <a:stretch>
            <a:fillRect/>
          </a:stretch>
        </p:blipFill>
        <p:spPr bwMode="auto">
          <a:xfrm>
            <a:off x="5978030" y="4240681"/>
            <a:ext cx="4445855" cy="1663700"/>
          </a:xfrm>
          <a:prstGeom prst="rect">
            <a:avLst/>
          </a:prstGeom>
          <a:noFill/>
          <a:ln w="9525">
            <a:noFill/>
            <a:miter lim="800000"/>
            <a:headEnd/>
            <a:tailEnd/>
          </a:ln>
          <a:effectLst>
            <a:outerShdw dist="38100" dir="2700000" algn="tl" rotWithShape="0">
              <a:srgbClr val="808080">
                <a:alpha val="39999"/>
              </a:srgbClr>
            </a:outerShdw>
          </a:effectLst>
        </p:spPr>
      </p:pic>
      <p:sp>
        <p:nvSpPr>
          <p:cNvPr id="14" name="Rectangle 13"/>
          <p:cNvSpPr>
            <a:spLocks noChangeArrowheads="1"/>
          </p:cNvSpPr>
          <p:nvPr/>
        </p:nvSpPr>
        <p:spPr bwMode="auto">
          <a:xfrm>
            <a:off x="5989895" y="3798888"/>
            <a:ext cx="2661968"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4. Run </a:t>
            </a:r>
            <a:r>
              <a:rPr lang="en-US" sz="2100" dirty="0" smtClean="0">
                <a:solidFill>
                  <a:srgbClr val="000000"/>
                </a:solidFill>
              </a:rPr>
              <a:t>the Application</a:t>
            </a:r>
            <a:endParaRPr lang="en-US" sz="2100" dirty="0"/>
          </a:p>
        </p:txBody>
      </p:sp>
      <p:sp>
        <p:nvSpPr>
          <p:cNvPr id="15" name="Left Arrow 3"/>
          <p:cNvSpPr>
            <a:spLocks noChangeArrowheads="1"/>
          </p:cNvSpPr>
          <p:nvPr/>
        </p:nvSpPr>
        <p:spPr bwMode="auto">
          <a:xfrm rot="8335444">
            <a:off x="5605591" y="4507615"/>
            <a:ext cx="734291" cy="796459"/>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6" name="Left Arrow 3"/>
          <p:cNvSpPr>
            <a:spLocks noChangeArrowheads="1"/>
          </p:cNvSpPr>
          <p:nvPr/>
        </p:nvSpPr>
        <p:spPr bwMode="auto">
          <a:xfrm rot="3269178">
            <a:off x="4024516" y="4185461"/>
            <a:ext cx="550863" cy="796459"/>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7" name="Line Callout 1 16"/>
          <p:cNvSpPr/>
          <p:nvPr/>
        </p:nvSpPr>
        <p:spPr bwMode="auto">
          <a:xfrm>
            <a:off x="9608926" y="2731964"/>
            <a:ext cx="2139393" cy="616387"/>
          </a:xfrm>
          <a:prstGeom prst="borderCallout1">
            <a:avLst>
              <a:gd name="adj1" fmla="val 50397"/>
              <a:gd name="adj2" fmla="val -5598"/>
              <a:gd name="adj3" fmla="val -9765"/>
              <a:gd name="adj4" fmla="val -55295"/>
            </a:avLst>
          </a:prstGeom>
          <a:solidFill>
            <a:schemeClr val="bg1">
              <a:lumMod val="75000"/>
            </a:schemeClr>
          </a:solidFill>
          <a:ln w="22225" cap="flat" cmpd="sng" algn="ctr">
            <a:solidFill>
              <a:schemeClr val="tx1">
                <a:lumMod val="50000"/>
                <a:lumOff val="50000"/>
              </a:schemeClr>
            </a:solidFill>
            <a:prstDash val="solid"/>
            <a:round/>
            <a:headEnd type="none" w="med" len="med"/>
            <a:tailEnd type="arrow" w="med" len="med"/>
          </a:ln>
          <a:effectLst/>
        </p:spPr>
        <p:txBody>
          <a:bodyPr lIns="122745" tIns="61373" rIns="122745" bIns="61373">
            <a:spAutoFit/>
          </a:bodyPr>
          <a:lstStyle/>
          <a:p>
            <a:pPr>
              <a:defRPr/>
            </a:pPr>
            <a:r>
              <a:rPr lang="en-US" sz="1600" dirty="0">
                <a:solidFill>
                  <a:srgbClr val="575757"/>
                </a:solidFill>
                <a:ea typeface="ＭＳ Ｐゴシック" charset="-128"/>
              </a:rPr>
              <a:t>Create </a:t>
            </a:r>
            <a:r>
              <a:rPr lang="en-US" sz="1600" dirty="0" smtClean="0">
                <a:solidFill>
                  <a:srgbClr val="575757"/>
                </a:solidFill>
                <a:ea typeface="ＭＳ Ｐゴシック" charset="-128"/>
              </a:rPr>
              <a:t>a report </a:t>
            </a:r>
            <a:r>
              <a:rPr lang="en-US" sz="1600" dirty="0">
                <a:solidFill>
                  <a:srgbClr val="575757"/>
                </a:solidFill>
                <a:ea typeface="ＭＳ Ｐゴシック" charset="-128"/>
              </a:rPr>
              <a:t>and form on </a:t>
            </a:r>
            <a:r>
              <a:rPr lang="en-US" sz="1600" dirty="0" smtClean="0">
                <a:solidFill>
                  <a:srgbClr val="575757"/>
                </a:solidFill>
                <a:ea typeface="ＭＳ Ｐゴシック" charset="-128"/>
              </a:rPr>
              <a:t>a table</a:t>
            </a:r>
            <a:endParaRPr lang="en-US" sz="1600" dirty="0">
              <a:ea typeface="ＭＳ Ｐゴシック" charset="-128"/>
            </a:endParaRPr>
          </a:p>
        </p:txBody>
      </p:sp>
      <p:sp>
        <p:nvSpPr>
          <p:cNvPr id="18"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Building Applications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2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Application Builder </a:t>
            </a:r>
            <a:r>
              <a:rPr lang="en-US" sz="2400" b="1" dirty="0" smtClean="0">
                <a:sym typeface="Wingdings" pitchFamily="2" charset="2"/>
              </a:rPr>
              <a:t> Build Application Wizard</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1239299" y="1414028"/>
            <a:ext cx="4484572" cy="451405"/>
          </a:xfrm>
          <a:prstGeom prst="rect">
            <a:avLst/>
          </a:prstGeom>
          <a:noFill/>
          <a:ln w="9525">
            <a:noFill/>
            <a:miter lim="800000"/>
            <a:headEnd/>
            <a:tailEnd/>
          </a:ln>
        </p:spPr>
        <p:txBody>
          <a:bodyPr wrap="square" lIns="121899" tIns="60949" rIns="121899" bIns="60949">
            <a:spAutoFit/>
          </a:bodyPr>
          <a:lstStyle/>
          <a:p>
            <a:r>
              <a:rPr lang="en-US" sz="2100" dirty="0">
                <a:solidFill>
                  <a:srgbClr val="000000"/>
                </a:solidFill>
              </a:rPr>
              <a:t>1. </a:t>
            </a:r>
            <a:r>
              <a:rPr lang="en-US" sz="2100" dirty="0" smtClean="0">
                <a:solidFill>
                  <a:srgbClr val="000000"/>
                </a:solidFill>
              </a:rPr>
              <a:t>From Runtime click ‘Edit Page x’</a:t>
            </a:r>
            <a:endParaRPr lang="en-US" sz="2100" dirty="0"/>
          </a:p>
        </p:txBody>
      </p:sp>
      <p:sp>
        <p:nvSpPr>
          <p:cNvPr id="7" name="Rectangle 9"/>
          <p:cNvSpPr>
            <a:spLocks noChangeArrowheads="1"/>
          </p:cNvSpPr>
          <p:nvPr/>
        </p:nvSpPr>
        <p:spPr bwMode="auto">
          <a:xfrm>
            <a:off x="6912154" y="1404275"/>
            <a:ext cx="3076505"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2. </a:t>
            </a:r>
            <a:r>
              <a:rPr lang="en-US" sz="2100" dirty="0" smtClean="0">
                <a:solidFill>
                  <a:srgbClr val="000000"/>
                </a:solidFill>
              </a:rPr>
              <a:t>Select </a:t>
            </a:r>
            <a:r>
              <a:rPr lang="en-US" sz="2100" dirty="0">
                <a:solidFill>
                  <a:srgbClr val="000000"/>
                </a:solidFill>
              </a:rPr>
              <a:t>page component</a:t>
            </a:r>
            <a:endParaRPr lang="en-US" sz="2100" dirty="0"/>
          </a:p>
        </p:txBody>
      </p:sp>
      <p:sp>
        <p:nvSpPr>
          <p:cNvPr id="8" name="Rectangle 11"/>
          <p:cNvSpPr>
            <a:spLocks noChangeArrowheads="1"/>
          </p:cNvSpPr>
          <p:nvPr/>
        </p:nvSpPr>
        <p:spPr bwMode="auto">
          <a:xfrm>
            <a:off x="1240044" y="3923420"/>
            <a:ext cx="4627250"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3. </a:t>
            </a:r>
            <a:r>
              <a:rPr lang="en-US" sz="2100" dirty="0" smtClean="0">
                <a:solidFill>
                  <a:srgbClr val="000000"/>
                </a:solidFill>
              </a:rPr>
              <a:t>Edit component, click ‘Apply Changes’</a:t>
            </a:r>
            <a:endParaRPr lang="en-US" sz="2100" dirty="0"/>
          </a:p>
        </p:txBody>
      </p:sp>
      <p:sp>
        <p:nvSpPr>
          <p:cNvPr id="10" name="Rectangle 13"/>
          <p:cNvSpPr>
            <a:spLocks noChangeArrowheads="1"/>
          </p:cNvSpPr>
          <p:nvPr/>
        </p:nvSpPr>
        <p:spPr bwMode="auto">
          <a:xfrm>
            <a:off x="6905266" y="4011428"/>
            <a:ext cx="3450774"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4. </a:t>
            </a:r>
            <a:r>
              <a:rPr lang="en-US" sz="2100" dirty="0" smtClean="0">
                <a:solidFill>
                  <a:srgbClr val="000000"/>
                </a:solidFill>
              </a:rPr>
              <a:t>Click ‘Run’ to </a:t>
            </a:r>
            <a:r>
              <a:rPr lang="en-US" sz="2100" dirty="0">
                <a:solidFill>
                  <a:srgbClr val="000000"/>
                </a:solidFill>
              </a:rPr>
              <a:t>view changes</a:t>
            </a:r>
            <a:endParaRPr lang="en-US" sz="2100" dirty="0"/>
          </a:p>
        </p:txBody>
      </p:sp>
      <p:pic>
        <p:nvPicPr>
          <p:cNvPr id="11" name="Picture 4"/>
          <p:cNvPicPr>
            <a:picLocks noChangeAspect="1"/>
          </p:cNvPicPr>
          <p:nvPr/>
        </p:nvPicPr>
        <p:blipFill>
          <a:blip r:embed="rId3" cstate="print"/>
          <a:srcRect/>
          <a:stretch>
            <a:fillRect/>
          </a:stretch>
        </p:blipFill>
        <p:spPr bwMode="auto">
          <a:xfrm>
            <a:off x="1210709" y="1780513"/>
            <a:ext cx="3550842" cy="1978025"/>
          </a:xfrm>
          <a:prstGeom prst="rect">
            <a:avLst/>
          </a:prstGeom>
          <a:noFill/>
          <a:ln w="9525">
            <a:noFill/>
            <a:miter lim="800000"/>
            <a:headEnd/>
            <a:tailEnd/>
          </a:ln>
        </p:spPr>
      </p:pic>
      <p:pic>
        <p:nvPicPr>
          <p:cNvPr id="12" name="Picture 10"/>
          <p:cNvPicPr>
            <a:picLocks noChangeAspect="1"/>
          </p:cNvPicPr>
          <p:nvPr/>
        </p:nvPicPr>
        <p:blipFill>
          <a:blip r:embed="rId4" cstate="print"/>
          <a:srcRect/>
          <a:stretch>
            <a:fillRect/>
          </a:stretch>
        </p:blipFill>
        <p:spPr bwMode="auto">
          <a:xfrm>
            <a:off x="6882734" y="1847198"/>
            <a:ext cx="3157244" cy="2012951"/>
          </a:xfrm>
          <a:prstGeom prst="rect">
            <a:avLst/>
          </a:prstGeom>
          <a:noFill/>
          <a:ln w="9525">
            <a:solidFill>
              <a:schemeClr val="tx1">
                <a:lumMod val="50000"/>
                <a:lumOff val="50000"/>
              </a:schemeClr>
            </a:solidFill>
            <a:miter lim="800000"/>
            <a:headEnd/>
            <a:tailEnd/>
          </a:ln>
        </p:spPr>
      </p:pic>
      <p:pic>
        <p:nvPicPr>
          <p:cNvPr id="13" name="Picture 12"/>
          <p:cNvPicPr>
            <a:picLocks noChangeAspect="1"/>
          </p:cNvPicPr>
          <p:nvPr/>
        </p:nvPicPr>
        <p:blipFill>
          <a:blip r:embed="rId5" cstate="print"/>
          <a:srcRect/>
          <a:stretch>
            <a:fillRect/>
          </a:stretch>
        </p:blipFill>
        <p:spPr bwMode="auto">
          <a:xfrm>
            <a:off x="1267844" y="4392417"/>
            <a:ext cx="3434456" cy="1717675"/>
          </a:xfrm>
          <a:prstGeom prst="rect">
            <a:avLst/>
          </a:prstGeom>
          <a:noFill/>
          <a:ln w="9525">
            <a:solidFill>
              <a:schemeClr val="tx1">
                <a:lumMod val="50000"/>
                <a:lumOff val="50000"/>
              </a:schemeClr>
            </a:solidFill>
            <a:miter lim="800000"/>
            <a:headEnd/>
            <a:tailEnd/>
          </a:ln>
        </p:spPr>
      </p:pic>
      <p:pic>
        <p:nvPicPr>
          <p:cNvPr id="14" name="Picture 14"/>
          <p:cNvPicPr>
            <a:picLocks noChangeAspect="1"/>
          </p:cNvPicPr>
          <p:nvPr/>
        </p:nvPicPr>
        <p:blipFill>
          <a:blip r:embed="rId6" cstate="print"/>
          <a:srcRect/>
          <a:stretch>
            <a:fillRect/>
          </a:stretch>
        </p:blipFill>
        <p:spPr bwMode="auto">
          <a:xfrm>
            <a:off x="6918251" y="4475673"/>
            <a:ext cx="4759144" cy="1639888"/>
          </a:xfrm>
          <a:prstGeom prst="rect">
            <a:avLst/>
          </a:prstGeom>
          <a:noFill/>
          <a:ln w="9525">
            <a:solidFill>
              <a:schemeClr val="tx1">
                <a:lumMod val="50000"/>
                <a:lumOff val="50000"/>
              </a:schemeClr>
            </a:solidFill>
            <a:miter lim="800000"/>
            <a:headEnd/>
            <a:tailEnd/>
          </a:ln>
        </p:spPr>
      </p:pic>
      <p:sp>
        <p:nvSpPr>
          <p:cNvPr id="15" name="Left Arrow 3"/>
          <p:cNvSpPr>
            <a:spLocks noChangeArrowheads="1"/>
          </p:cNvSpPr>
          <p:nvPr/>
        </p:nvSpPr>
        <p:spPr bwMode="auto">
          <a:xfrm rot="-3801466">
            <a:off x="2122583" y="2984747"/>
            <a:ext cx="549275" cy="796459"/>
          </a:xfrm>
          <a:prstGeom prst="leftArrow">
            <a:avLst>
              <a:gd name="adj1" fmla="val 50000"/>
              <a:gd name="adj2" fmla="val 49931"/>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6" name="Left Arrow 3"/>
          <p:cNvSpPr>
            <a:spLocks noChangeArrowheads="1"/>
          </p:cNvSpPr>
          <p:nvPr/>
        </p:nvSpPr>
        <p:spPr bwMode="auto">
          <a:xfrm rot="-1270428">
            <a:off x="9106774" y="2976145"/>
            <a:ext cx="732176" cy="796459"/>
          </a:xfrm>
          <a:prstGeom prst="leftArrow">
            <a:avLst>
              <a:gd name="adj1" fmla="val 50000"/>
              <a:gd name="adj2" fmla="val 49931"/>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8" name="Left Arrow 3"/>
          <p:cNvSpPr>
            <a:spLocks noChangeArrowheads="1"/>
          </p:cNvSpPr>
          <p:nvPr/>
        </p:nvSpPr>
        <p:spPr bwMode="auto">
          <a:xfrm rot="3600000">
            <a:off x="11412004" y="4604400"/>
            <a:ext cx="550863" cy="796459"/>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9" name="Left Arrow 3"/>
          <p:cNvSpPr>
            <a:spLocks noChangeArrowheads="1"/>
          </p:cNvSpPr>
          <p:nvPr/>
        </p:nvSpPr>
        <p:spPr bwMode="auto">
          <a:xfrm rot="3600000">
            <a:off x="4301856" y="4475976"/>
            <a:ext cx="550863" cy="796459"/>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dirty="0"/>
          </a:p>
        </p:txBody>
      </p:sp>
      <p:sp>
        <p:nvSpPr>
          <p:cNvPr id="17"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Building Applications – Editing an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20"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Iterate from Runtime </a:t>
            </a:r>
            <a:r>
              <a:rPr lang="en-US" sz="2400" b="1" dirty="0" smtClean="0">
                <a:sym typeface="Wingdings" pitchFamily="2" charset="2"/>
              </a:rPr>
              <a:t> Development  Runtime  Repeat</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1268550" y="1550575"/>
            <a:ext cx="2524110"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1. Export Application</a:t>
            </a:r>
            <a:endParaRPr lang="en-US" sz="2100" dirty="0"/>
          </a:p>
        </p:txBody>
      </p:sp>
      <p:sp>
        <p:nvSpPr>
          <p:cNvPr id="10" name="Rectangle 9"/>
          <p:cNvSpPr>
            <a:spLocks noChangeArrowheads="1"/>
          </p:cNvSpPr>
          <p:nvPr/>
        </p:nvSpPr>
        <p:spPr bwMode="auto">
          <a:xfrm>
            <a:off x="5878569" y="1550575"/>
            <a:ext cx="3718411"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2. Export generates a SQL Script</a:t>
            </a:r>
            <a:endParaRPr lang="en-US" sz="2100" dirty="0"/>
          </a:p>
        </p:txBody>
      </p:sp>
      <p:sp>
        <p:nvSpPr>
          <p:cNvPr id="11" name="Rectangle 11"/>
          <p:cNvSpPr>
            <a:spLocks noChangeArrowheads="1"/>
          </p:cNvSpPr>
          <p:nvPr/>
        </p:nvSpPr>
        <p:spPr bwMode="auto">
          <a:xfrm>
            <a:off x="1240043" y="4401334"/>
            <a:ext cx="2601439"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3. Provide File to DBA</a:t>
            </a:r>
            <a:endParaRPr lang="en-US" sz="2100" dirty="0"/>
          </a:p>
        </p:txBody>
      </p:sp>
      <p:sp>
        <p:nvSpPr>
          <p:cNvPr id="12" name="Rectangle 13"/>
          <p:cNvSpPr>
            <a:spLocks noChangeArrowheads="1"/>
          </p:cNvSpPr>
          <p:nvPr/>
        </p:nvSpPr>
        <p:spPr bwMode="auto">
          <a:xfrm>
            <a:off x="5939937" y="3962662"/>
            <a:ext cx="3783879" cy="446254"/>
          </a:xfrm>
          <a:prstGeom prst="rect">
            <a:avLst/>
          </a:prstGeom>
          <a:noFill/>
          <a:ln w="9525">
            <a:noFill/>
            <a:miter lim="800000"/>
            <a:headEnd/>
            <a:tailEnd/>
          </a:ln>
        </p:spPr>
        <p:txBody>
          <a:bodyPr wrap="none" lIns="121899" tIns="60949" rIns="121899" bIns="60949">
            <a:spAutoFit/>
          </a:bodyPr>
          <a:lstStyle/>
          <a:p>
            <a:r>
              <a:rPr lang="en-US" sz="2100" dirty="0">
                <a:solidFill>
                  <a:srgbClr val="000000"/>
                </a:solidFill>
              </a:rPr>
              <a:t>4. DBA Runs Script in Production</a:t>
            </a:r>
            <a:endParaRPr lang="en-US" sz="2100" dirty="0"/>
          </a:p>
        </p:txBody>
      </p:sp>
      <p:pic>
        <p:nvPicPr>
          <p:cNvPr id="13" name="Picture 12"/>
          <p:cNvPicPr>
            <a:picLocks noChangeAspect="1"/>
          </p:cNvPicPr>
          <p:nvPr/>
        </p:nvPicPr>
        <p:blipFill>
          <a:blip r:embed="rId3" cstate="print"/>
          <a:srcRect/>
          <a:stretch>
            <a:fillRect/>
          </a:stretch>
        </p:blipFill>
        <p:spPr bwMode="auto">
          <a:xfrm>
            <a:off x="1280252" y="2020257"/>
            <a:ext cx="4067174" cy="1860551"/>
          </a:xfrm>
          <a:prstGeom prst="rect">
            <a:avLst/>
          </a:prstGeom>
          <a:noFill/>
          <a:ln w="9525">
            <a:noFill/>
            <a:miter lim="800000"/>
            <a:headEnd/>
            <a:tailEnd/>
          </a:ln>
          <a:effectLst>
            <a:outerShdw dist="38100" dir="2700000" algn="tl" rotWithShape="0">
              <a:srgbClr val="808080">
                <a:alpha val="39999"/>
              </a:srgbClr>
            </a:outerShdw>
          </a:effectLst>
        </p:spPr>
      </p:pic>
      <p:sp>
        <p:nvSpPr>
          <p:cNvPr id="14" name="Left Arrow 3"/>
          <p:cNvSpPr>
            <a:spLocks noChangeArrowheads="1"/>
          </p:cNvSpPr>
          <p:nvPr/>
        </p:nvSpPr>
        <p:spPr bwMode="auto">
          <a:xfrm rot="3600000">
            <a:off x="4797475" y="2975844"/>
            <a:ext cx="550863" cy="796459"/>
          </a:xfrm>
          <a:prstGeom prst="leftArrow">
            <a:avLst>
              <a:gd name="adj1" fmla="val 50000"/>
              <a:gd name="adj2" fmla="val 50075"/>
            </a:avLst>
          </a:prstGeom>
          <a:solidFill>
            <a:srgbClr val="FF0000"/>
          </a:solidFill>
          <a:ln w="9525">
            <a:noFill/>
            <a:round/>
            <a:headEnd/>
            <a:tailEnd/>
          </a:ln>
        </p:spPr>
        <p:txBody>
          <a:bodyPr lIns="122745" tIns="61373" rIns="122745" bIns="61373">
            <a:spAutoFit/>
          </a:bodyPr>
          <a:lstStyle/>
          <a:p>
            <a:pPr marL="158723" indent="-158723"/>
            <a:endParaRPr lang="en-US" dirty="0"/>
          </a:p>
        </p:txBody>
      </p:sp>
      <p:pic>
        <p:nvPicPr>
          <p:cNvPr id="15" name="Picture 14"/>
          <p:cNvPicPr>
            <a:picLocks noChangeAspect="1"/>
          </p:cNvPicPr>
          <p:nvPr/>
        </p:nvPicPr>
        <p:blipFill>
          <a:blip r:embed="rId4" cstate="print"/>
          <a:srcRect/>
          <a:stretch>
            <a:fillRect/>
          </a:stretch>
        </p:blipFill>
        <p:spPr bwMode="auto">
          <a:xfrm>
            <a:off x="5975912" y="2047691"/>
            <a:ext cx="3940207" cy="774700"/>
          </a:xfrm>
          <a:prstGeom prst="rect">
            <a:avLst/>
          </a:prstGeom>
          <a:noFill/>
          <a:ln w="9525">
            <a:noFill/>
            <a:miter lim="800000"/>
            <a:headEnd/>
            <a:tailEnd/>
          </a:ln>
          <a:effectLst>
            <a:outerShdw dist="38100" dir="2700000" algn="tl" rotWithShape="0">
              <a:srgbClr val="808080">
                <a:alpha val="39999"/>
              </a:srgbClr>
            </a:outerShdw>
          </a:effectLst>
        </p:spPr>
      </p:pic>
      <p:pic>
        <p:nvPicPr>
          <p:cNvPr id="17" name="Picture 3"/>
          <p:cNvPicPr>
            <a:picLocks noChangeAspect="1"/>
          </p:cNvPicPr>
          <p:nvPr/>
        </p:nvPicPr>
        <p:blipFill>
          <a:blip r:embed="rId5" cstate="print"/>
          <a:srcRect/>
          <a:stretch>
            <a:fillRect/>
          </a:stretch>
        </p:blipFill>
        <p:spPr bwMode="auto">
          <a:xfrm>
            <a:off x="3461717" y="4983489"/>
            <a:ext cx="721595" cy="539751"/>
          </a:xfrm>
          <a:prstGeom prst="rect">
            <a:avLst/>
          </a:prstGeom>
          <a:noFill/>
          <a:ln w="9525">
            <a:noFill/>
            <a:miter lim="800000"/>
            <a:headEnd/>
            <a:tailEnd/>
          </a:ln>
        </p:spPr>
      </p:pic>
      <p:pic>
        <p:nvPicPr>
          <p:cNvPr id="18" name="Picture 4"/>
          <p:cNvPicPr>
            <a:picLocks noChangeAspect="1"/>
          </p:cNvPicPr>
          <p:nvPr/>
        </p:nvPicPr>
        <p:blipFill>
          <a:blip r:embed="rId6" cstate="print"/>
          <a:srcRect/>
          <a:stretch>
            <a:fillRect/>
          </a:stretch>
        </p:blipFill>
        <p:spPr bwMode="auto">
          <a:xfrm>
            <a:off x="1623436" y="4958088"/>
            <a:ext cx="857026" cy="642939"/>
          </a:xfrm>
          <a:prstGeom prst="rect">
            <a:avLst/>
          </a:prstGeom>
          <a:noFill/>
          <a:ln w="9525">
            <a:noFill/>
            <a:miter lim="800000"/>
            <a:headEnd/>
            <a:tailEnd/>
          </a:ln>
        </p:spPr>
      </p:pic>
      <p:sp>
        <p:nvSpPr>
          <p:cNvPr id="19" name="Left Arrow 3"/>
          <p:cNvSpPr>
            <a:spLocks noChangeArrowheads="1"/>
          </p:cNvSpPr>
          <p:nvPr/>
        </p:nvSpPr>
        <p:spPr bwMode="auto">
          <a:xfrm rot="10800000">
            <a:off x="2593784" y="4848784"/>
            <a:ext cx="861581" cy="796459"/>
          </a:xfrm>
          <a:prstGeom prst="leftArrow">
            <a:avLst>
              <a:gd name="adj1" fmla="val 50000"/>
              <a:gd name="adj2" fmla="val 49949"/>
            </a:avLst>
          </a:prstGeom>
          <a:solidFill>
            <a:srgbClr val="FF0000"/>
          </a:solidFill>
          <a:ln w="9525">
            <a:noFill/>
            <a:round/>
            <a:headEnd/>
            <a:tailEnd/>
          </a:ln>
        </p:spPr>
        <p:txBody>
          <a:bodyPr wrap="square" lIns="122745" tIns="61373" rIns="122745" bIns="61373">
            <a:spAutoFit/>
          </a:bodyPr>
          <a:lstStyle/>
          <a:p>
            <a:pPr marL="158723" indent="-158723"/>
            <a:endParaRPr lang="en-US" dirty="0"/>
          </a:p>
        </p:txBody>
      </p:sp>
      <p:pic>
        <p:nvPicPr>
          <p:cNvPr id="20" name="Picture 18"/>
          <p:cNvPicPr>
            <a:picLocks noChangeAspect="1" noChangeArrowheads="1"/>
          </p:cNvPicPr>
          <p:nvPr/>
        </p:nvPicPr>
        <p:blipFill>
          <a:blip r:embed="rId7" cstate="print"/>
          <a:srcRect/>
          <a:stretch>
            <a:fillRect/>
          </a:stretch>
        </p:blipFill>
        <p:spPr bwMode="auto">
          <a:xfrm>
            <a:off x="6659989" y="4433931"/>
            <a:ext cx="2925310" cy="1414463"/>
          </a:xfrm>
          <a:prstGeom prst="rect">
            <a:avLst/>
          </a:prstGeom>
          <a:noFill/>
          <a:ln w="9525">
            <a:noFill/>
            <a:miter lim="800000"/>
            <a:headEnd/>
            <a:tailEnd/>
          </a:ln>
        </p:spPr>
      </p:pic>
      <p:sp>
        <p:nvSpPr>
          <p:cNvPr id="21" name="Rectangle 23"/>
          <p:cNvSpPr>
            <a:spLocks noChangeArrowheads="1"/>
          </p:cNvSpPr>
          <p:nvPr/>
        </p:nvSpPr>
        <p:spPr bwMode="auto">
          <a:xfrm>
            <a:off x="7196113" y="4594268"/>
            <a:ext cx="1784618" cy="451405"/>
          </a:xfrm>
          <a:prstGeom prst="rect">
            <a:avLst/>
          </a:prstGeom>
          <a:noFill/>
          <a:ln w="9525">
            <a:noFill/>
            <a:miter lim="800000"/>
            <a:headEnd/>
            <a:tailEnd/>
          </a:ln>
        </p:spPr>
        <p:txBody>
          <a:bodyPr wrap="square" lIns="121899" tIns="60949" rIns="121899" bIns="60949">
            <a:spAutoFit/>
          </a:bodyPr>
          <a:lstStyle/>
          <a:p>
            <a:r>
              <a:rPr lang="en-GB" sz="2100" b="1" dirty="0">
                <a:solidFill>
                  <a:schemeClr val="bg1"/>
                </a:solidFill>
                <a:latin typeface="Courier New" pitchFamily="49" charset="0"/>
              </a:rPr>
              <a:t>@f123.sql</a:t>
            </a:r>
            <a:endParaRPr lang="en-US" sz="2100" b="1" dirty="0">
              <a:solidFill>
                <a:schemeClr val="bg1"/>
              </a:solidFill>
              <a:latin typeface="Courier New" pitchFamily="49" charset="0"/>
            </a:endParaRPr>
          </a:p>
        </p:txBody>
      </p:sp>
      <p:sp>
        <p:nvSpPr>
          <p:cNvPr id="16"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Building Applications – Deploying an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22"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Very easy to deploy to Test / Production once development complete</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nchor="t"/>
          <a:lstStyle/>
          <a:p>
            <a:r>
              <a:rPr lang="en-US" dirty="0" smtClean="0"/>
              <a:t>Extending Oracle E-Business Suite Release 12 using Oracle Application Express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47000" r="-47000"/>
          </a:stretch>
        </a:blipFill>
        <a:effectLst/>
      </p:bgPr>
    </p:bg>
    <p:spTree>
      <p:nvGrpSpPr>
        <p:cNvPr id="1" name=""/>
        <p:cNvGrpSpPr/>
        <p:nvPr/>
      </p:nvGrpSpPr>
      <p:grpSpPr>
        <a:xfrm>
          <a:off x="0" y="0"/>
          <a:ext cx="0" cy="0"/>
          <a:chOff x="0" y="0"/>
          <a:chExt cx="0" cy="0"/>
        </a:xfrm>
      </p:grpSpPr>
      <p:sp>
        <p:nvSpPr>
          <p:cNvPr id="2" name="Title 1" descr="Full slide 4-color photo can be inserted here"/>
          <p:cNvSpPr>
            <a:spLocks noGrp="1"/>
          </p:cNvSpPr>
          <p:nvPr>
            <p:ph type="ctrTitle"/>
          </p:nvPr>
        </p:nvSpPr>
        <p:spPr>
          <a:xfrm>
            <a:off x="531813" y="1600201"/>
            <a:ext cx="9753599" cy="1828800"/>
          </a:xfrm>
        </p:spPr>
        <p:txBody>
          <a:bodyPr/>
          <a:lstStyle/>
          <a:p>
            <a:r>
              <a:rPr lang="en-US" dirty="0" smtClean="0"/>
              <a:t>Extending Oracle E-Business Suite Release 12.1 and above using </a:t>
            </a:r>
            <a:br>
              <a:rPr lang="en-US" dirty="0" smtClean="0"/>
            </a:br>
            <a:r>
              <a:rPr lang="en-US" dirty="0" smtClean="0"/>
              <a:t>Oracle </a:t>
            </a:r>
            <a:r>
              <a:rPr lang="en-US" dirty="0" smtClean="0"/>
              <a:t>Application </a:t>
            </a:r>
            <a:r>
              <a:rPr lang="en-US" dirty="0" smtClean="0"/>
              <a:t>Express – Revision 2</a:t>
            </a:r>
            <a:endParaRPr lang="en-US" dirty="0"/>
          </a:p>
        </p:txBody>
      </p:sp>
      <p:sp>
        <p:nvSpPr>
          <p:cNvPr id="6" name="Text Placeholder 5"/>
          <p:cNvSpPr>
            <a:spLocks noGrp="1"/>
          </p:cNvSpPr>
          <p:nvPr>
            <p:ph type="body" sz="quarter" idx="13"/>
          </p:nvPr>
        </p:nvSpPr>
        <p:spPr>
          <a:xfrm>
            <a:off x="531814" y="3962400"/>
            <a:ext cx="8763000" cy="1447800"/>
          </a:xfrm>
        </p:spPr>
        <p:txBody>
          <a:bodyPr anchor="b"/>
          <a:lstStyle/>
          <a:p>
            <a:r>
              <a:rPr lang="en-US" dirty="0" smtClean="0"/>
              <a:t>September, </a:t>
            </a:r>
            <a:r>
              <a:rPr lang="en-US" dirty="0" smtClean="0"/>
              <a:t>2014</a:t>
            </a:r>
            <a:endParaRPr lang="en-US" dirty="0"/>
          </a:p>
        </p:txBody>
      </p:sp>
    </p:spTree>
    <p:extLst>
      <p:ext uri="{BB962C8B-B14F-4D97-AF65-F5344CB8AC3E}">
        <p14:creationId xmlns:p14="http://schemas.microsoft.com/office/powerpoint/2010/main" xmlns="" val="33677605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704407" y="1128980"/>
            <a:ext cx="7330467" cy="3824020"/>
          </a:xfrm>
        </p:spPr>
        <p:txBody>
          <a:bodyPr/>
          <a:lstStyle/>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Outlines best practices for developing fully supported E-Business Suite R12 Extensions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Provides certified / supported architecture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Includes detailed steps for configuration, integration and security</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Downloadable sample application and code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Collaboration between Oracle E-Business Suite and Oracle Application Express development teams</a:t>
            </a:r>
          </a:p>
          <a:p>
            <a:pPr>
              <a:spcBef>
                <a:spcPts val="0"/>
              </a:spcBef>
              <a:spcAft>
                <a:spcPts val="800"/>
              </a:spcAft>
              <a:buClr>
                <a:schemeClr val="tx1"/>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endParaRPr lang="en-US" sz="2800" dirty="0" smtClean="0">
              <a:solidFill>
                <a:schemeClr val="tx2"/>
              </a:solidFill>
            </a:endParaRPr>
          </a:p>
        </p:txBody>
      </p:sp>
      <p:pic>
        <p:nvPicPr>
          <p:cNvPr id="9" name="Picture 3">
            <a:hlinkClick r:id="rId3"/>
          </p:cNvPr>
          <p:cNvPicPr>
            <a:picLocks noChangeAspect="1" noChangeArrowheads="1"/>
          </p:cNvPicPr>
          <p:nvPr/>
        </p:nvPicPr>
        <p:blipFill>
          <a:blip r:embed="rId4" cstate="print"/>
          <a:srcRect/>
          <a:stretch>
            <a:fillRect/>
          </a:stretch>
        </p:blipFill>
        <p:spPr bwMode="auto">
          <a:xfrm>
            <a:off x="8211828" y="1106489"/>
            <a:ext cx="3333698" cy="4267745"/>
          </a:xfrm>
          <a:prstGeom prst="rect">
            <a:avLst/>
          </a:prstGeom>
          <a:noFill/>
          <a:ln w="9525">
            <a:solidFill>
              <a:srgbClr val="7F7F7F"/>
            </a:solidFill>
            <a:miter lim="800000"/>
            <a:headEnd/>
            <a:tailEnd/>
          </a:ln>
          <a:effectLst>
            <a:outerShdw blurRad="63500" dist="38100" algn="l" rotWithShape="0">
              <a:srgbClr val="000000">
                <a:alpha val="39999"/>
              </a:srgbClr>
            </a:outerShdw>
          </a:effectLst>
          <a:extLst>
            <a:ext uri="{909E8E84-426E-40dd-AFC4-6F175D3DCCD1}"/>
          </a:extLst>
        </p:spPr>
      </p:pic>
      <p:sp>
        <p:nvSpPr>
          <p:cNvPr id="10" name="Rectangle 1"/>
          <p:cNvSpPr>
            <a:spLocks noChangeArrowheads="1"/>
          </p:cNvSpPr>
          <p:nvPr/>
        </p:nvSpPr>
        <p:spPr bwMode="auto">
          <a:xfrm>
            <a:off x="663066" y="5558725"/>
            <a:ext cx="11101735" cy="615531"/>
          </a:xfrm>
          <a:prstGeom prst="rect">
            <a:avLst/>
          </a:prstGeom>
          <a:noFill/>
          <a:ln w="9525">
            <a:noFill/>
            <a:miter lim="800000"/>
            <a:headEnd/>
            <a:tailEnd/>
          </a:ln>
        </p:spPr>
        <p:txBody>
          <a:bodyPr wrap="square" lIns="121899" tIns="60949" rIns="121899" bIns="60949">
            <a:spAutoFit/>
          </a:bodyPr>
          <a:lstStyle/>
          <a:p>
            <a:r>
              <a:rPr lang="en-US" sz="1600" dirty="0" smtClean="0"/>
              <a:t>OTN: </a:t>
            </a:r>
            <a:r>
              <a:rPr lang="en-US" sz="1600" u="sng" dirty="0" smtClean="0">
                <a:hlinkClick r:id="rId5"/>
              </a:rPr>
              <a:t>http://www.oracle.com/technetwork/developer-tools/apex/learnmore/apex-ebs-extension-white-paper-345780.pdf</a:t>
            </a:r>
            <a:endParaRPr lang="en-US" sz="1600" u="sng" dirty="0" smtClean="0"/>
          </a:p>
          <a:p>
            <a:r>
              <a:rPr lang="en-US" sz="1600" dirty="0" smtClean="0"/>
              <a:t>Oracle </a:t>
            </a:r>
            <a:r>
              <a:rPr lang="en-US" sz="1600" dirty="0"/>
              <a:t>Support </a:t>
            </a:r>
            <a:r>
              <a:rPr lang="en-US" sz="1600" dirty="0" smtClean="0"/>
              <a:t>Link: </a:t>
            </a:r>
            <a:r>
              <a:rPr lang="en-US" sz="1600" u="sng" dirty="0">
                <a:hlinkClick r:id="rId6"/>
              </a:rPr>
              <a:t>https://</a:t>
            </a:r>
            <a:r>
              <a:rPr lang="en-US" sz="1600" u="sng" dirty="0" smtClean="0">
                <a:hlinkClick r:id="rId6"/>
              </a:rPr>
              <a:t>metalink.oracle.com/metalink/plsql/showdoc?db=NOT&amp;id=1306563.1</a:t>
            </a:r>
            <a:r>
              <a:rPr lang="en-US" sz="1600" u="sng" dirty="0" smtClean="0"/>
              <a:t> </a:t>
            </a:r>
            <a:endParaRPr lang="en-US" sz="1600" dirty="0"/>
          </a:p>
        </p:txBody>
      </p:sp>
      <p:sp>
        <p:nvSpPr>
          <p:cNvPr id="11" name="Title 1"/>
          <p:cNvSpPr>
            <a:spLocks noGrp="1"/>
          </p:cNvSpPr>
          <p:nvPr>
            <p:ph type="title"/>
          </p:nvPr>
        </p:nvSpPr>
        <p:spPr>
          <a:xfrm>
            <a:off x="511353" y="268101"/>
            <a:ext cx="10840859" cy="576345"/>
          </a:xfrm>
        </p:spPr>
        <p:txBody>
          <a:bodyPr/>
          <a:lstStyle/>
          <a:p>
            <a:r>
              <a:rPr lang="en-GB" dirty="0" smtClean="0">
                <a:solidFill>
                  <a:schemeClr val="tx2"/>
                </a:solidFill>
              </a:rPr>
              <a:t>Oracle White Paper</a:t>
            </a:r>
            <a:endParaRPr lang="en-US" dirty="0">
              <a:solidFill>
                <a:schemeClr val="tx2"/>
              </a:solidFill>
            </a:endParaRPr>
          </a:p>
        </p:txBody>
      </p:sp>
    </p:spTree>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704407" y="1097837"/>
            <a:ext cx="11308898" cy="5046932"/>
          </a:xfrm>
        </p:spPr>
        <p:txBody>
          <a:bodyPr/>
          <a:lstStyle/>
          <a:p>
            <a:pPr marL="302631" indent="-302631">
              <a:spcBef>
                <a:spcPts val="0"/>
              </a:spcBef>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Custom Application Development</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Real time queries on EBS, with option to update EBS data using APIs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Deliver net new business functionality (not covered by EBS)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Additional reporting and analysis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Custom data collection / workflows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Personalization of complex EBS workflows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Modernization of custom Oracle Forms applications</a:t>
            </a:r>
          </a:p>
          <a:p>
            <a:pPr marL="141793" indent="-141793">
              <a:spcBef>
                <a:spcPts val="800"/>
              </a:spcBef>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Customization of Existing EBS Pages and Process Flows</a:t>
            </a:r>
          </a:p>
          <a:p>
            <a:pPr marL="751286" lvl="1" indent="-141793">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 Oracle APEX is NOT capable of supporting this use case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endParaRPr lang="en-US" sz="2800" dirty="0" smtClean="0">
              <a:solidFill>
                <a:schemeClr val="tx2"/>
              </a:solidFill>
            </a:endParaRPr>
          </a:p>
        </p:txBody>
      </p:sp>
      <p:sp>
        <p:nvSpPr>
          <p:cNvPr id="5" name="Title 1"/>
          <p:cNvSpPr>
            <a:spLocks noGrp="1"/>
          </p:cNvSpPr>
          <p:nvPr>
            <p:ph type="title"/>
          </p:nvPr>
        </p:nvSpPr>
        <p:spPr>
          <a:xfrm>
            <a:off x="511353" y="268101"/>
            <a:ext cx="10840859" cy="576345"/>
          </a:xfrm>
        </p:spPr>
        <p:txBody>
          <a:bodyPr/>
          <a:lstStyle/>
          <a:p>
            <a:r>
              <a:rPr lang="en-GB" dirty="0" smtClean="0">
                <a:solidFill>
                  <a:schemeClr val="tx2"/>
                </a:solidFill>
              </a:rPr>
              <a:t>Use Cases</a:t>
            </a:r>
            <a:endParaRPr lang="en-US" dirty="0">
              <a:solidFill>
                <a:schemeClr val="tx2"/>
              </a:solidFill>
            </a:endParaRPr>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773711" y="2057400"/>
            <a:ext cx="2448364" cy="1300703"/>
            <a:chOff x="125897" y="3394363"/>
            <a:chExt cx="2028906" cy="1024008"/>
          </a:xfrm>
        </p:grpSpPr>
        <p:pic>
          <p:nvPicPr>
            <p:cNvPr id="9" name="Picture 4"/>
            <p:cNvPicPr>
              <a:picLocks noChangeAspect="1" noChangeArrowheads="1"/>
            </p:cNvPicPr>
            <p:nvPr/>
          </p:nvPicPr>
          <p:blipFill>
            <a:blip r:embed="rId3" cstate="print"/>
            <a:srcRect/>
            <a:stretch>
              <a:fillRect/>
            </a:stretch>
          </p:blipFill>
          <p:spPr bwMode="auto">
            <a:xfrm>
              <a:off x="125897" y="3394363"/>
              <a:ext cx="2028906" cy="1024008"/>
            </a:xfrm>
            <a:prstGeom prst="rect">
              <a:avLst/>
            </a:prstGeom>
            <a:noFill/>
            <a:ln w="9525">
              <a:noFill/>
              <a:miter lim="800000"/>
              <a:headEnd/>
              <a:tailEnd/>
            </a:ln>
          </p:spPr>
        </p:pic>
        <p:pic>
          <p:nvPicPr>
            <p:cNvPr id="10" name="Picture 4"/>
            <p:cNvPicPr>
              <a:picLocks noChangeAspect="1"/>
            </p:cNvPicPr>
            <p:nvPr/>
          </p:nvPicPr>
          <p:blipFill>
            <a:blip r:embed="rId4" cstate="print"/>
            <a:srcRect/>
            <a:stretch>
              <a:fillRect/>
            </a:stretch>
          </p:blipFill>
          <p:spPr bwMode="auto">
            <a:xfrm>
              <a:off x="532890" y="3460924"/>
              <a:ext cx="1196964" cy="618802"/>
            </a:xfrm>
            <a:prstGeom prst="rect">
              <a:avLst/>
            </a:prstGeom>
            <a:noFill/>
            <a:ln w="9525">
              <a:noFill/>
              <a:miter lim="800000"/>
              <a:headEnd/>
              <a:tailEnd/>
            </a:ln>
          </p:spPr>
        </p:pic>
      </p:grpSp>
      <p:sp>
        <p:nvSpPr>
          <p:cNvPr id="14" name="TextBox 19"/>
          <p:cNvSpPr txBox="1">
            <a:spLocks noChangeArrowheads="1"/>
          </p:cNvSpPr>
          <p:nvPr/>
        </p:nvSpPr>
        <p:spPr bwMode="auto">
          <a:xfrm>
            <a:off x="4646612" y="1106892"/>
            <a:ext cx="2606284"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Middle Tier</a:t>
            </a:r>
            <a:endParaRPr lang="en-US" sz="1900" b="1" dirty="0"/>
          </a:p>
        </p:txBody>
      </p:sp>
      <p:sp>
        <p:nvSpPr>
          <p:cNvPr id="15" name="TextBox 19"/>
          <p:cNvSpPr txBox="1">
            <a:spLocks noChangeArrowheads="1"/>
          </p:cNvSpPr>
          <p:nvPr/>
        </p:nvSpPr>
        <p:spPr bwMode="auto">
          <a:xfrm>
            <a:off x="8655756" y="1116141"/>
            <a:ext cx="2593906"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Database Tier</a:t>
            </a:r>
            <a:endParaRPr lang="en-US" sz="1900" b="1" dirty="0"/>
          </a:p>
        </p:txBody>
      </p:sp>
      <p:sp>
        <p:nvSpPr>
          <p:cNvPr id="16" name="TextBox 19"/>
          <p:cNvSpPr txBox="1">
            <a:spLocks noChangeArrowheads="1"/>
          </p:cNvSpPr>
          <p:nvPr/>
        </p:nvSpPr>
        <p:spPr bwMode="auto">
          <a:xfrm>
            <a:off x="799555" y="1099828"/>
            <a:ext cx="2300639"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Web Browser</a:t>
            </a:r>
            <a:endParaRPr lang="en-US" sz="1900" b="1" dirty="0"/>
          </a:p>
        </p:txBody>
      </p:sp>
      <p:sp>
        <p:nvSpPr>
          <p:cNvPr id="17" name="TextBox 19"/>
          <p:cNvSpPr txBox="1">
            <a:spLocks noChangeArrowheads="1"/>
          </p:cNvSpPr>
          <p:nvPr/>
        </p:nvSpPr>
        <p:spPr bwMode="auto">
          <a:xfrm>
            <a:off x="4646612" y="1651000"/>
            <a:ext cx="2583311" cy="320040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dirty="0" smtClean="0"/>
              <a:t>Application Server</a:t>
            </a:r>
            <a:endParaRPr lang="en-US" sz="1600" dirty="0"/>
          </a:p>
        </p:txBody>
      </p:sp>
      <p:sp>
        <p:nvSpPr>
          <p:cNvPr id="18" name="TextBox 17"/>
          <p:cNvSpPr txBox="1"/>
          <p:nvPr/>
        </p:nvSpPr>
        <p:spPr>
          <a:xfrm>
            <a:off x="4894635" y="1847150"/>
            <a:ext cx="2045615" cy="922340"/>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b="1" dirty="0" smtClean="0"/>
              <a:t>Oracle HTTP Server</a:t>
            </a:r>
          </a:p>
        </p:txBody>
      </p:sp>
      <p:sp>
        <p:nvSpPr>
          <p:cNvPr id="19" name="TextBox 18"/>
          <p:cNvSpPr txBox="1"/>
          <p:nvPr/>
        </p:nvSpPr>
        <p:spPr>
          <a:xfrm>
            <a:off x="4875212" y="2930260"/>
            <a:ext cx="2065039" cy="1546101"/>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t">
            <a:noAutofit/>
          </a:bodyPr>
          <a:lstStyle/>
          <a:p>
            <a:pPr algn="ctr"/>
            <a:endParaRPr lang="en-US" sz="500" b="1" dirty="0" smtClean="0"/>
          </a:p>
          <a:p>
            <a:pPr algn="ctr"/>
            <a:r>
              <a:rPr lang="en-US" sz="1600" b="1" dirty="0" smtClean="0"/>
              <a:t>Oracle WebLogic</a:t>
            </a:r>
            <a:br>
              <a:rPr lang="en-US" sz="1600" b="1" dirty="0" smtClean="0"/>
            </a:br>
            <a:r>
              <a:rPr lang="en-US" sz="1600" b="1" dirty="0" smtClean="0"/>
              <a:t>Server*</a:t>
            </a:r>
          </a:p>
        </p:txBody>
      </p:sp>
      <p:sp>
        <p:nvSpPr>
          <p:cNvPr id="20" name="TextBox 19"/>
          <p:cNvSpPr txBox="1">
            <a:spLocks noChangeArrowheads="1"/>
          </p:cNvSpPr>
          <p:nvPr/>
        </p:nvSpPr>
        <p:spPr bwMode="auto">
          <a:xfrm>
            <a:off x="8685212" y="1689002"/>
            <a:ext cx="2592258" cy="246888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b="1" dirty="0" smtClean="0"/>
              <a:t>Oracle Database Server</a:t>
            </a:r>
          </a:p>
          <a:p>
            <a:pPr>
              <a:buFontTx/>
              <a:buChar char="-"/>
            </a:pPr>
            <a:r>
              <a:rPr lang="en-US" sz="1400" dirty="0" smtClean="0"/>
              <a:t> Oracle E-Business Suite</a:t>
            </a:r>
          </a:p>
          <a:p>
            <a:pPr>
              <a:buFontTx/>
              <a:buChar char="-"/>
            </a:pPr>
            <a:r>
              <a:rPr lang="en-US" sz="1400" dirty="0" smtClean="0"/>
              <a:t> Oracle Application Express</a:t>
            </a:r>
            <a:endParaRPr lang="en-US" sz="1400" dirty="0"/>
          </a:p>
        </p:txBody>
      </p:sp>
      <p:cxnSp>
        <p:nvCxnSpPr>
          <p:cNvPr id="26" name="Straight Arrow Connector 25"/>
          <p:cNvCxnSpPr>
            <a:stCxn id="18" idx="3"/>
          </p:cNvCxnSpPr>
          <p:nvPr/>
        </p:nvCxnSpPr>
        <p:spPr>
          <a:xfrm flipV="1">
            <a:off x="6940250" y="2303008"/>
            <a:ext cx="2162193" cy="5313"/>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endCxn id="38" idx="1"/>
          </p:cNvCxnSpPr>
          <p:nvPr/>
        </p:nvCxnSpPr>
        <p:spPr>
          <a:xfrm>
            <a:off x="2894012" y="2819400"/>
            <a:ext cx="2157560" cy="1138141"/>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8" idx="3"/>
          </p:cNvCxnSpPr>
          <p:nvPr/>
        </p:nvCxnSpPr>
        <p:spPr>
          <a:xfrm flipV="1">
            <a:off x="6747409" y="3053074"/>
            <a:ext cx="2355990" cy="904468"/>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051572" y="3597081"/>
            <a:ext cx="1695837" cy="720919"/>
          </a:xfrm>
          <a:prstGeom prst="rect">
            <a:avLst/>
          </a:prstGeom>
          <a:solidFill>
            <a:srgbClr val="92D050"/>
          </a:solidFill>
          <a:ln>
            <a:solidFill>
              <a:schemeClr val="bg1">
                <a:lumMod val="85000"/>
              </a:schemeClr>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dirty="0" smtClean="0"/>
              <a:t>Oracle REST</a:t>
            </a:r>
            <a:br>
              <a:rPr lang="en-US" sz="1600" dirty="0" smtClean="0"/>
            </a:br>
            <a:r>
              <a:rPr lang="en-US" sz="1600" dirty="0" smtClean="0"/>
              <a:t>Data Services</a:t>
            </a:r>
          </a:p>
        </p:txBody>
      </p:sp>
      <p:grpSp>
        <p:nvGrpSpPr>
          <p:cNvPr id="3" name="Group 23"/>
          <p:cNvGrpSpPr/>
          <p:nvPr/>
        </p:nvGrpSpPr>
        <p:grpSpPr>
          <a:xfrm>
            <a:off x="710280" y="4064000"/>
            <a:ext cx="2650111" cy="812800"/>
            <a:chOff x="710280" y="3954772"/>
            <a:chExt cx="2650111" cy="812800"/>
          </a:xfrm>
        </p:grpSpPr>
        <p:sp>
          <p:nvSpPr>
            <p:cNvPr id="39" name="Rectangle 38"/>
            <p:cNvSpPr/>
            <p:nvPr/>
          </p:nvSpPr>
          <p:spPr>
            <a:xfrm>
              <a:off x="710280" y="3954772"/>
              <a:ext cx="2564732" cy="812800"/>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2100" dirty="0" err="1" smtClean="0">
                <a:solidFill>
                  <a:schemeClr val="tx1"/>
                </a:solidFill>
                <a:latin typeface="Arial" pitchFamily="34" charset="0"/>
                <a:cs typeface="Arial" pitchFamily="34" charset="0"/>
              </a:endParaRPr>
            </a:p>
          </p:txBody>
        </p:sp>
        <p:sp>
          <p:nvSpPr>
            <p:cNvPr id="40" name="TextBox 39"/>
            <p:cNvSpPr txBox="1"/>
            <p:nvPr/>
          </p:nvSpPr>
          <p:spPr>
            <a:xfrm>
              <a:off x="1752143" y="4090239"/>
              <a:ext cx="1608248" cy="626533"/>
            </a:xfrm>
            <a:prstGeom prst="rect">
              <a:avLst/>
            </a:prstGeom>
            <a:noFill/>
            <a:ln>
              <a:noFill/>
            </a:ln>
          </p:spPr>
          <p:txBody>
            <a:bodyPr wrap="none" lIns="0" tIns="0" rIns="0" bIns="0" rtlCol="0">
              <a:noAutofit/>
            </a:bodyPr>
            <a:lstStyle/>
            <a:p>
              <a:pPr algn="l"/>
              <a:r>
                <a:rPr lang="en-US" sz="1600" dirty="0" smtClean="0"/>
                <a:t>EBS Requests</a:t>
              </a:r>
            </a:p>
            <a:p>
              <a:pPr algn="l"/>
              <a:r>
                <a:rPr lang="en-US" sz="1600" dirty="0" smtClean="0"/>
                <a:t>APEX Requests</a:t>
              </a:r>
            </a:p>
          </p:txBody>
        </p:sp>
        <p:cxnSp>
          <p:nvCxnSpPr>
            <p:cNvPr id="42" name="Straight Arrow Connector 41"/>
            <p:cNvCxnSpPr/>
            <p:nvPr/>
          </p:nvCxnSpPr>
          <p:spPr>
            <a:xfrm>
              <a:off x="964948" y="4234172"/>
              <a:ext cx="634835" cy="0"/>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964948" y="4471239"/>
              <a:ext cx="634835" cy="0"/>
            </a:xfrm>
            <a:prstGeom prst="straightConnector1">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51" name="Picture 20"/>
          <p:cNvPicPr>
            <a:picLocks noChangeAspect="1" noChangeArrowheads="1"/>
          </p:cNvPicPr>
          <p:nvPr/>
        </p:nvPicPr>
        <p:blipFill>
          <a:blip r:embed="rId5" cstate="print"/>
          <a:srcRect/>
          <a:stretch>
            <a:fillRect/>
          </a:stretch>
        </p:blipFill>
        <p:spPr bwMode="auto">
          <a:xfrm>
            <a:off x="9210519" y="1976424"/>
            <a:ext cx="1540095" cy="1342509"/>
          </a:xfrm>
          <a:prstGeom prst="rect">
            <a:avLst/>
          </a:prstGeom>
          <a:noFill/>
          <a:ln w="12700" cmpd="sng">
            <a:noFill/>
            <a:prstDash val="solid"/>
            <a:miter lim="800000"/>
            <a:headEnd/>
            <a:tailEnd/>
          </a:ln>
        </p:spPr>
      </p:pic>
      <p:sp>
        <p:nvSpPr>
          <p:cNvPr id="27"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Certified Middle-Tier Configuration – </a:t>
            </a:r>
            <a:r>
              <a:rPr kumimoji="0" lang="en-GB" sz="3600" b="1" i="0" u="sng" strike="noStrike" kern="1200" cap="none" spc="0" normalizeH="0" baseline="0" noProof="0" dirty="0" smtClean="0">
                <a:ln>
                  <a:noFill/>
                </a:ln>
                <a:solidFill>
                  <a:schemeClr val="tx2"/>
                </a:solidFill>
                <a:effectLst/>
                <a:uLnTx/>
                <a:uFillTx/>
                <a:latin typeface="+mj-lt"/>
                <a:ea typeface="+mj-ea"/>
                <a:cs typeface="+mj-cs"/>
              </a:rPr>
              <a:t>Release 12.1</a:t>
            </a:r>
            <a:endParaRPr kumimoji="0" lang="en-US" sz="3600" b="1" i="0" u="sng" strike="noStrike" kern="1200" cap="none" spc="0" normalizeH="0" baseline="0" noProof="0" dirty="0">
              <a:ln>
                <a:noFill/>
              </a:ln>
              <a:solidFill>
                <a:schemeClr val="tx2"/>
              </a:solidFill>
              <a:effectLst/>
              <a:uLnTx/>
              <a:uFillTx/>
              <a:latin typeface="+mj-lt"/>
              <a:ea typeface="+mj-ea"/>
              <a:cs typeface="+mj-cs"/>
            </a:endParaRPr>
          </a:p>
        </p:txBody>
      </p:sp>
      <p:sp>
        <p:nvSpPr>
          <p:cNvPr id="30" name="TextBox 29"/>
          <p:cNvSpPr txBox="1"/>
          <p:nvPr/>
        </p:nvSpPr>
        <p:spPr>
          <a:xfrm>
            <a:off x="2550547" y="5715000"/>
            <a:ext cx="7582465" cy="462956"/>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r>
              <a:rPr lang="en-US" sz="1600" dirty="0" smtClean="0"/>
              <a:t>  * Oracle Glassfish Server or Apache Tomcat can be substituted for Oracle WebLogic Server</a:t>
            </a:r>
          </a:p>
        </p:txBody>
      </p:sp>
      <p:cxnSp>
        <p:nvCxnSpPr>
          <p:cNvPr id="25" name="Straight Arrow Connector 24"/>
          <p:cNvCxnSpPr/>
          <p:nvPr/>
        </p:nvCxnSpPr>
        <p:spPr>
          <a:xfrm>
            <a:off x="2894012" y="2286000"/>
            <a:ext cx="2009793" cy="1"/>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9"/>
          <p:cNvSpPr txBox="1">
            <a:spLocks noChangeArrowheads="1"/>
          </p:cNvSpPr>
          <p:nvPr/>
        </p:nvSpPr>
        <p:spPr bwMode="auto">
          <a:xfrm>
            <a:off x="4714817" y="3246120"/>
            <a:ext cx="2583311" cy="219456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dirty="0" smtClean="0"/>
              <a:t>Application Server</a:t>
            </a:r>
            <a:endParaRPr lang="en-US" sz="1600" dirty="0"/>
          </a:p>
        </p:txBody>
      </p:sp>
      <p:grpSp>
        <p:nvGrpSpPr>
          <p:cNvPr id="2" name="Group 11"/>
          <p:cNvGrpSpPr/>
          <p:nvPr/>
        </p:nvGrpSpPr>
        <p:grpSpPr>
          <a:xfrm>
            <a:off x="773711" y="1905000"/>
            <a:ext cx="2448364" cy="1300703"/>
            <a:chOff x="125897" y="3394363"/>
            <a:chExt cx="2028906" cy="1024008"/>
          </a:xfrm>
        </p:grpSpPr>
        <p:pic>
          <p:nvPicPr>
            <p:cNvPr id="9" name="Picture 4"/>
            <p:cNvPicPr>
              <a:picLocks noChangeAspect="1" noChangeArrowheads="1"/>
            </p:cNvPicPr>
            <p:nvPr/>
          </p:nvPicPr>
          <p:blipFill>
            <a:blip r:embed="rId3" cstate="print"/>
            <a:srcRect/>
            <a:stretch>
              <a:fillRect/>
            </a:stretch>
          </p:blipFill>
          <p:spPr bwMode="auto">
            <a:xfrm>
              <a:off x="125897" y="3394363"/>
              <a:ext cx="2028906" cy="1024008"/>
            </a:xfrm>
            <a:prstGeom prst="rect">
              <a:avLst/>
            </a:prstGeom>
            <a:noFill/>
            <a:ln w="9525">
              <a:noFill/>
              <a:miter lim="800000"/>
              <a:headEnd/>
              <a:tailEnd/>
            </a:ln>
          </p:spPr>
        </p:pic>
        <p:pic>
          <p:nvPicPr>
            <p:cNvPr id="10" name="Picture 4"/>
            <p:cNvPicPr>
              <a:picLocks noChangeAspect="1"/>
            </p:cNvPicPr>
            <p:nvPr/>
          </p:nvPicPr>
          <p:blipFill>
            <a:blip r:embed="rId4" cstate="print"/>
            <a:srcRect/>
            <a:stretch>
              <a:fillRect/>
            </a:stretch>
          </p:blipFill>
          <p:spPr bwMode="auto">
            <a:xfrm>
              <a:off x="532890" y="3460924"/>
              <a:ext cx="1196964" cy="618802"/>
            </a:xfrm>
            <a:prstGeom prst="rect">
              <a:avLst/>
            </a:prstGeom>
            <a:noFill/>
            <a:ln w="9525">
              <a:noFill/>
              <a:miter lim="800000"/>
              <a:headEnd/>
              <a:tailEnd/>
            </a:ln>
          </p:spPr>
        </p:pic>
      </p:grpSp>
      <p:sp>
        <p:nvSpPr>
          <p:cNvPr id="14" name="TextBox 19"/>
          <p:cNvSpPr txBox="1">
            <a:spLocks noChangeArrowheads="1"/>
          </p:cNvSpPr>
          <p:nvPr/>
        </p:nvSpPr>
        <p:spPr bwMode="auto">
          <a:xfrm>
            <a:off x="4707328" y="997664"/>
            <a:ext cx="2606284"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Middle Tier</a:t>
            </a:r>
            <a:endParaRPr lang="en-US" sz="1900" b="1" dirty="0"/>
          </a:p>
        </p:txBody>
      </p:sp>
      <p:sp>
        <p:nvSpPr>
          <p:cNvPr id="15" name="TextBox 19"/>
          <p:cNvSpPr txBox="1">
            <a:spLocks noChangeArrowheads="1"/>
          </p:cNvSpPr>
          <p:nvPr/>
        </p:nvSpPr>
        <p:spPr bwMode="auto">
          <a:xfrm>
            <a:off x="8655756" y="1006913"/>
            <a:ext cx="2593906"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Database Tier</a:t>
            </a:r>
            <a:endParaRPr lang="en-US" sz="1900" b="1" dirty="0"/>
          </a:p>
        </p:txBody>
      </p:sp>
      <p:sp>
        <p:nvSpPr>
          <p:cNvPr id="16" name="TextBox 19"/>
          <p:cNvSpPr txBox="1">
            <a:spLocks noChangeArrowheads="1"/>
          </p:cNvSpPr>
          <p:nvPr/>
        </p:nvSpPr>
        <p:spPr bwMode="auto">
          <a:xfrm>
            <a:off x="799555" y="990600"/>
            <a:ext cx="2300639"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Web Browser</a:t>
            </a:r>
            <a:endParaRPr lang="en-US" sz="1900" b="1" dirty="0"/>
          </a:p>
        </p:txBody>
      </p:sp>
      <p:sp>
        <p:nvSpPr>
          <p:cNvPr id="17" name="TextBox 19"/>
          <p:cNvSpPr txBox="1">
            <a:spLocks noChangeArrowheads="1"/>
          </p:cNvSpPr>
          <p:nvPr/>
        </p:nvSpPr>
        <p:spPr bwMode="auto">
          <a:xfrm>
            <a:off x="4707328" y="1541772"/>
            <a:ext cx="2583311" cy="155448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dirty="0" smtClean="0"/>
              <a:t>Application Server</a:t>
            </a:r>
            <a:endParaRPr lang="en-US" sz="1600" dirty="0"/>
          </a:p>
        </p:txBody>
      </p:sp>
      <p:sp>
        <p:nvSpPr>
          <p:cNvPr id="18" name="TextBox 17"/>
          <p:cNvSpPr txBox="1"/>
          <p:nvPr/>
        </p:nvSpPr>
        <p:spPr>
          <a:xfrm>
            <a:off x="4963196" y="1737922"/>
            <a:ext cx="2045615" cy="922340"/>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b="1" dirty="0" smtClean="0"/>
              <a:t>Oracle HTTP</a:t>
            </a:r>
          </a:p>
          <a:p>
            <a:pPr algn="ctr"/>
            <a:r>
              <a:rPr lang="en-US" sz="1600" b="1" dirty="0" smtClean="0"/>
              <a:t>Server</a:t>
            </a:r>
          </a:p>
        </p:txBody>
      </p:sp>
      <p:sp>
        <p:nvSpPr>
          <p:cNvPr id="19" name="TextBox 18"/>
          <p:cNvSpPr txBox="1"/>
          <p:nvPr/>
        </p:nvSpPr>
        <p:spPr>
          <a:xfrm>
            <a:off x="4943773" y="3483099"/>
            <a:ext cx="2065039" cy="1546101"/>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t">
            <a:noAutofit/>
          </a:bodyPr>
          <a:lstStyle/>
          <a:p>
            <a:pPr algn="ctr"/>
            <a:endParaRPr lang="en-US" sz="500" b="1" dirty="0" smtClean="0"/>
          </a:p>
          <a:p>
            <a:pPr algn="ctr"/>
            <a:r>
              <a:rPr lang="en-US" sz="1600" b="1" dirty="0" smtClean="0"/>
              <a:t>Oracle WebLogic</a:t>
            </a:r>
            <a:br>
              <a:rPr lang="en-US" sz="1600" b="1" dirty="0" smtClean="0"/>
            </a:br>
            <a:r>
              <a:rPr lang="en-US" sz="1600" b="1" dirty="0" smtClean="0"/>
              <a:t>Server*</a:t>
            </a:r>
          </a:p>
        </p:txBody>
      </p:sp>
      <p:sp>
        <p:nvSpPr>
          <p:cNvPr id="20" name="TextBox 19"/>
          <p:cNvSpPr txBox="1">
            <a:spLocks noChangeArrowheads="1"/>
          </p:cNvSpPr>
          <p:nvPr/>
        </p:nvSpPr>
        <p:spPr bwMode="auto">
          <a:xfrm>
            <a:off x="8685212" y="1579774"/>
            <a:ext cx="2592258" cy="246888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b="1" dirty="0" smtClean="0"/>
              <a:t>Oracle Database Server</a:t>
            </a:r>
          </a:p>
          <a:p>
            <a:pPr>
              <a:buFontTx/>
              <a:buChar char="-"/>
            </a:pPr>
            <a:r>
              <a:rPr lang="en-US" sz="1400" dirty="0" smtClean="0"/>
              <a:t> Oracle E-Business Suite</a:t>
            </a:r>
          </a:p>
          <a:p>
            <a:pPr>
              <a:buFontTx/>
              <a:buChar char="-"/>
            </a:pPr>
            <a:r>
              <a:rPr lang="en-US" sz="1400" dirty="0" smtClean="0"/>
              <a:t> Oracle Application Express</a:t>
            </a:r>
            <a:endParaRPr lang="en-US" sz="1400" dirty="0"/>
          </a:p>
        </p:txBody>
      </p:sp>
      <p:cxnSp>
        <p:nvCxnSpPr>
          <p:cNvPr id="26" name="Straight Arrow Connector 25"/>
          <p:cNvCxnSpPr>
            <a:stCxn id="18" idx="3"/>
          </p:cNvCxnSpPr>
          <p:nvPr/>
        </p:nvCxnSpPr>
        <p:spPr>
          <a:xfrm flipV="1">
            <a:off x="7008811" y="2193780"/>
            <a:ext cx="2162193" cy="5313"/>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endCxn id="38" idx="1"/>
          </p:cNvCxnSpPr>
          <p:nvPr/>
        </p:nvCxnSpPr>
        <p:spPr>
          <a:xfrm>
            <a:off x="2970212" y="2667000"/>
            <a:ext cx="2149921" cy="1843380"/>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550547" y="5715000"/>
            <a:ext cx="7582465" cy="462956"/>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r>
              <a:rPr lang="en-US" sz="1600" dirty="0" smtClean="0"/>
              <a:t>  * Oracle Glassfish Server or Apache Tomcat can be substituted for Oracle WebLogic Server</a:t>
            </a:r>
          </a:p>
        </p:txBody>
      </p:sp>
      <p:cxnSp>
        <p:nvCxnSpPr>
          <p:cNvPr id="37" name="Elbow Connector 36"/>
          <p:cNvCxnSpPr>
            <a:stCxn id="38" idx="3"/>
          </p:cNvCxnSpPr>
          <p:nvPr/>
        </p:nvCxnSpPr>
        <p:spPr>
          <a:xfrm flipV="1">
            <a:off x="6815970" y="2895600"/>
            <a:ext cx="2326442" cy="1614780"/>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120133" y="4149920"/>
            <a:ext cx="1695837" cy="720919"/>
          </a:xfrm>
          <a:prstGeom prst="rect">
            <a:avLst/>
          </a:prstGeom>
          <a:solidFill>
            <a:srgbClr val="92D050"/>
          </a:solidFill>
          <a:ln>
            <a:solidFill>
              <a:schemeClr val="bg1">
                <a:lumMod val="85000"/>
              </a:schemeClr>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dirty="0" smtClean="0"/>
              <a:t>Oracle REST</a:t>
            </a:r>
            <a:br>
              <a:rPr lang="en-US" sz="1600" dirty="0" smtClean="0"/>
            </a:br>
            <a:r>
              <a:rPr lang="en-US" sz="1600" dirty="0" smtClean="0"/>
              <a:t>Data Services</a:t>
            </a:r>
          </a:p>
        </p:txBody>
      </p:sp>
      <p:pic>
        <p:nvPicPr>
          <p:cNvPr id="51" name="Picture 20"/>
          <p:cNvPicPr>
            <a:picLocks noChangeAspect="1" noChangeArrowheads="1"/>
          </p:cNvPicPr>
          <p:nvPr/>
        </p:nvPicPr>
        <p:blipFill>
          <a:blip r:embed="rId5" cstate="print"/>
          <a:srcRect/>
          <a:stretch>
            <a:fillRect/>
          </a:stretch>
        </p:blipFill>
        <p:spPr bwMode="auto">
          <a:xfrm>
            <a:off x="9210519" y="1867196"/>
            <a:ext cx="1540095" cy="1342509"/>
          </a:xfrm>
          <a:prstGeom prst="rect">
            <a:avLst/>
          </a:prstGeom>
          <a:noFill/>
          <a:ln w="12700" cmpd="sng">
            <a:noFill/>
            <a:prstDash val="solid"/>
            <a:miter lim="800000"/>
            <a:headEnd/>
            <a:tailEnd/>
          </a:ln>
        </p:spPr>
      </p:pic>
      <p:grpSp>
        <p:nvGrpSpPr>
          <p:cNvPr id="3" name="Group 27"/>
          <p:cNvGrpSpPr/>
          <p:nvPr/>
        </p:nvGrpSpPr>
        <p:grpSpPr>
          <a:xfrm>
            <a:off x="710280" y="3954772"/>
            <a:ext cx="2650111" cy="812800"/>
            <a:chOff x="710280" y="3954772"/>
            <a:chExt cx="2650111" cy="812800"/>
          </a:xfrm>
        </p:grpSpPr>
        <p:sp>
          <p:nvSpPr>
            <p:cNvPr id="29" name="Rectangle 28"/>
            <p:cNvSpPr/>
            <p:nvPr/>
          </p:nvSpPr>
          <p:spPr>
            <a:xfrm>
              <a:off x="710280" y="3954772"/>
              <a:ext cx="2564732" cy="812800"/>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2100" dirty="0" err="1" smtClean="0">
                <a:solidFill>
                  <a:schemeClr val="tx1"/>
                </a:solidFill>
                <a:latin typeface="Arial" pitchFamily="34" charset="0"/>
                <a:cs typeface="Arial" pitchFamily="34" charset="0"/>
              </a:endParaRPr>
            </a:p>
          </p:txBody>
        </p:sp>
        <p:sp>
          <p:nvSpPr>
            <p:cNvPr id="30" name="TextBox 29"/>
            <p:cNvSpPr txBox="1"/>
            <p:nvPr/>
          </p:nvSpPr>
          <p:spPr>
            <a:xfrm>
              <a:off x="1752143" y="4090239"/>
              <a:ext cx="1608248" cy="626533"/>
            </a:xfrm>
            <a:prstGeom prst="rect">
              <a:avLst/>
            </a:prstGeom>
            <a:noFill/>
            <a:ln>
              <a:noFill/>
            </a:ln>
          </p:spPr>
          <p:txBody>
            <a:bodyPr wrap="none" lIns="0" tIns="0" rIns="0" bIns="0" rtlCol="0">
              <a:noAutofit/>
            </a:bodyPr>
            <a:lstStyle/>
            <a:p>
              <a:pPr algn="l"/>
              <a:r>
                <a:rPr lang="en-US" sz="1600" dirty="0" smtClean="0"/>
                <a:t>EBS Requests</a:t>
              </a:r>
            </a:p>
            <a:p>
              <a:pPr algn="l"/>
              <a:r>
                <a:rPr lang="en-US" sz="1600" dirty="0" smtClean="0"/>
                <a:t>APEX Requests</a:t>
              </a:r>
            </a:p>
          </p:txBody>
        </p:sp>
        <p:cxnSp>
          <p:nvCxnSpPr>
            <p:cNvPr id="32" name="Straight Arrow Connector 31"/>
            <p:cNvCxnSpPr/>
            <p:nvPr/>
          </p:nvCxnSpPr>
          <p:spPr>
            <a:xfrm>
              <a:off x="964948" y="4234172"/>
              <a:ext cx="634835" cy="0"/>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964948" y="4471239"/>
              <a:ext cx="634835" cy="0"/>
            </a:xfrm>
            <a:prstGeom prst="straightConnector1">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34"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Alternate Middle-Tier Configuration – </a:t>
            </a:r>
            <a:r>
              <a:rPr kumimoji="0" lang="en-GB" sz="3600" b="1" i="0" u="sng" strike="noStrike" kern="1200" cap="none" spc="0" normalizeH="0" baseline="0" noProof="0" dirty="0" smtClean="0">
                <a:ln>
                  <a:noFill/>
                </a:ln>
                <a:solidFill>
                  <a:schemeClr val="tx2"/>
                </a:solidFill>
                <a:effectLst/>
                <a:uLnTx/>
                <a:uFillTx/>
                <a:latin typeface="+mj-lt"/>
                <a:ea typeface="+mj-ea"/>
                <a:cs typeface="+mj-cs"/>
              </a:rPr>
              <a:t>Release 12.1</a:t>
            </a:r>
            <a:endParaRPr kumimoji="0" lang="en-US" sz="3600" b="1" i="0" u="sng" strike="noStrike" kern="1200" cap="none" spc="0" normalizeH="0" baseline="0" noProof="0" dirty="0">
              <a:ln>
                <a:noFill/>
              </a:ln>
              <a:solidFill>
                <a:schemeClr val="tx2"/>
              </a:solidFill>
              <a:effectLst/>
              <a:uLnTx/>
              <a:uFillTx/>
              <a:latin typeface="+mj-lt"/>
              <a:ea typeface="+mj-ea"/>
              <a:cs typeface="+mj-cs"/>
            </a:endParaRPr>
          </a:p>
        </p:txBody>
      </p:sp>
      <p:cxnSp>
        <p:nvCxnSpPr>
          <p:cNvPr id="41" name="Straight Arrow Connector 40"/>
          <p:cNvCxnSpPr/>
          <p:nvPr/>
        </p:nvCxnSpPr>
        <p:spPr>
          <a:xfrm>
            <a:off x="2941619" y="2209800"/>
            <a:ext cx="2009793" cy="1"/>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9"/>
          <p:cNvSpPr txBox="1">
            <a:spLocks noChangeArrowheads="1"/>
          </p:cNvSpPr>
          <p:nvPr/>
        </p:nvSpPr>
        <p:spPr bwMode="auto">
          <a:xfrm>
            <a:off x="4714817" y="3246120"/>
            <a:ext cx="2583311" cy="219456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dirty="0" smtClean="0"/>
              <a:t>Application Server</a:t>
            </a:r>
            <a:endParaRPr lang="en-US" sz="1600" dirty="0"/>
          </a:p>
        </p:txBody>
      </p:sp>
      <p:grpSp>
        <p:nvGrpSpPr>
          <p:cNvPr id="2" name="Group 11"/>
          <p:cNvGrpSpPr/>
          <p:nvPr/>
        </p:nvGrpSpPr>
        <p:grpSpPr>
          <a:xfrm>
            <a:off x="773711" y="1905000"/>
            <a:ext cx="2448364" cy="1300703"/>
            <a:chOff x="125897" y="3394363"/>
            <a:chExt cx="2028906" cy="1024008"/>
          </a:xfrm>
        </p:grpSpPr>
        <p:pic>
          <p:nvPicPr>
            <p:cNvPr id="9" name="Picture 4"/>
            <p:cNvPicPr>
              <a:picLocks noChangeAspect="1" noChangeArrowheads="1"/>
            </p:cNvPicPr>
            <p:nvPr/>
          </p:nvPicPr>
          <p:blipFill>
            <a:blip r:embed="rId3" cstate="print"/>
            <a:srcRect/>
            <a:stretch>
              <a:fillRect/>
            </a:stretch>
          </p:blipFill>
          <p:spPr bwMode="auto">
            <a:xfrm>
              <a:off x="125897" y="3394363"/>
              <a:ext cx="2028906" cy="1024008"/>
            </a:xfrm>
            <a:prstGeom prst="rect">
              <a:avLst/>
            </a:prstGeom>
            <a:noFill/>
            <a:ln w="9525">
              <a:noFill/>
              <a:miter lim="800000"/>
              <a:headEnd/>
              <a:tailEnd/>
            </a:ln>
          </p:spPr>
        </p:pic>
        <p:pic>
          <p:nvPicPr>
            <p:cNvPr id="10" name="Picture 4"/>
            <p:cNvPicPr>
              <a:picLocks noChangeAspect="1"/>
            </p:cNvPicPr>
            <p:nvPr/>
          </p:nvPicPr>
          <p:blipFill>
            <a:blip r:embed="rId4" cstate="print"/>
            <a:srcRect/>
            <a:stretch>
              <a:fillRect/>
            </a:stretch>
          </p:blipFill>
          <p:spPr bwMode="auto">
            <a:xfrm>
              <a:off x="532890" y="3460924"/>
              <a:ext cx="1196964" cy="618802"/>
            </a:xfrm>
            <a:prstGeom prst="rect">
              <a:avLst/>
            </a:prstGeom>
            <a:noFill/>
            <a:ln w="9525">
              <a:noFill/>
              <a:miter lim="800000"/>
              <a:headEnd/>
              <a:tailEnd/>
            </a:ln>
          </p:spPr>
        </p:pic>
      </p:grpSp>
      <p:sp>
        <p:nvSpPr>
          <p:cNvPr id="14" name="TextBox 19"/>
          <p:cNvSpPr txBox="1">
            <a:spLocks noChangeArrowheads="1"/>
          </p:cNvSpPr>
          <p:nvPr/>
        </p:nvSpPr>
        <p:spPr bwMode="auto">
          <a:xfrm>
            <a:off x="4707328" y="997664"/>
            <a:ext cx="2606284"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Middle Tier</a:t>
            </a:r>
            <a:endParaRPr lang="en-US" sz="1900" b="1" dirty="0"/>
          </a:p>
        </p:txBody>
      </p:sp>
      <p:sp>
        <p:nvSpPr>
          <p:cNvPr id="15" name="TextBox 19"/>
          <p:cNvSpPr txBox="1">
            <a:spLocks noChangeArrowheads="1"/>
          </p:cNvSpPr>
          <p:nvPr/>
        </p:nvSpPr>
        <p:spPr bwMode="auto">
          <a:xfrm>
            <a:off x="8655756" y="1006913"/>
            <a:ext cx="2593906"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Database Tier</a:t>
            </a:r>
            <a:endParaRPr lang="en-US" sz="1900" b="1" dirty="0"/>
          </a:p>
        </p:txBody>
      </p:sp>
      <p:sp>
        <p:nvSpPr>
          <p:cNvPr id="16" name="TextBox 19"/>
          <p:cNvSpPr txBox="1">
            <a:spLocks noChangeArrowheads="1"/>
          </p:cNvSpPr>
          <p:nvPr/>
        </p:nvSpPr>
        <p:spPr bwMode="auto">
          <a:xfrm>
            <a:off x="799555" y="990600"/>
            <a:ext cx="2300639" cy="415476"/>
          </a:xfrm>
          <a:prstGeom prst="rect">
            <a:avLst/>
          </a:prstGeom>
          <a:solidFill>
            <a:srgbClr val="FFEEB7"/>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spAutoFit/>
          </a:bodyPr>
          <a:lstStyle/>
          <a:p>
            <a:pPr algn="ctr"/>
            <a:r>
              <a:rPr lang="en-US" sz="1900" b="1" dirty="0" smtClean="0"/>
              <a:t>Web Browser</a:t>
            </a:r>
            <a:endParaRPr lang="en-US" sz="1900" b="1" dirty="0"/>
          </a:p>
        </p:txBody>
      </p:sp>
      <p:sp>
        <p:nvSpPr>
          <p:cNvPr id="17" name="TextBox 19"/>
          <p:cNvSpPr txBox="1">
            <a:spLocks noChangeArrowheads="1"/>
          </p:cNvSpPr>
          <p:nvPr/>
        </p:nvSpPr>
        <p:spPr bwMode="auto">
          <a:xfrm>
            <a:off x="4707328" y="1541772"/>
            <a:ext cx="2583311" cy="155448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dirty="0" smtClean="0"/>
              <a:t>Application Server</a:t>
            </a:r>
            <a:endParaRPr lang="en-US" sz="1600" dirty="0"/>
          </a:p>
        </p:txBody>
      </p:sp>
      <p:sp>
        <p:nvSpPr>
          <p:cNvPr id="18" name="TextBox 17"/>
          <p:cNvSpPr txBox="1"/>
          <p:nvPr/>
        </p:nvSpPr>
        <p:spPr>
          <a:xfrm>
            <a:off x="4963196" y="1737922"/>
            <a:ext cx="2045615" cy="922340"/>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b="1" dirty="0" smtClean="0"/>
              <a:t>Oracle WebLogic</a:t>
            </a:r>
          </a:p>
          <a:p>
            <a:pPr algn="ctr"/>
            <a:r>
              <a:rPr lang="en-US" sz="1600" b="1" dirty="0" smtClean="0"/>
              <a:t>Server</a:t>
            </a:r>
          </a:p>
        </p:txBody>
      </p:sp>
      <p:sp>
        <p:nvSpPr>
          <p:cNvPr id="19" name="TextBox 18"/>
          <p:cNvSpPr txBox="1"/>
          <p:nvPr/>
        </p:nvSpPr>
        <p:spPr>
          <a:xfrm>
            <a:off x="4943773" y="3483099"/>
            <a:ext cx="2065039" cy="1546101"/>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t">
            <a:noAutofit/>
          </a:bodyPr>
          <a:lstStyle/>
          <a:p>
            <a:pPr algn="ctr"/>
            <a:endParaRPr lang="en-US" sz="500" b="1" dirty="0" smtClean="0"/>
          </a:p>
          <a:p>
            <a:pPr algn="ctr"/>
            <a:r>
              <a:rPr lang="en-US" sz="1600" b="1" dirty="0" smtClean="0"/>
              <a:t>Oracle WebLogic</a:t>
            </a:r>
            <a:br>
              <a:rPr lang="en-US" sz="1600" b="1" dirty="0" smtClean="0"/>
            </a:br>
            <a:r>
              <a:rPr lang="en-US" sz="1600" b="1" dirty="0" smtClean="0"/>
              <a:t>Server*</a:t>
            </a:r>
          </a:p>
        </p:txBody>
      </p:sp>
      <p:sp>
        <p:nvSpPr>
          <p:cNvPr id="20" name="TextBox 19"/>
          <p:cNvSpPr txBox="1">
            <a:spLocks noChangeArrowheads="1"/>
          </p:cNvSpPr>
          <p:nvPr/>
        </p:nvSpPr>
        <p:spPr bwMode="auto">
          <a:xfrm>
            <a:off x="8685212" y="1579774"/>
            <a:ext cx="2592258" cy="2468880"/>
          </a:xfrm>
          <a:prstGeom prst="rect">
            <a:avLst/>
          </a:prstGeom>
          <a:solidFill>
            <a:schemeClr val="bg1">
              <a:lumMod val="95000"/>
            </a:schemeClr>
          </a:solidFill>
          <a:ln w="9525">
            <a:solidFill>
              <a:schemeClr val="bg1">
                <a:lumMod val="85000"/>
              </a:schemeClr>
            </a:solidFill>
            <a:miter lim="800000"/>
            <a:headEnd/>
            <a:tailEnd/>
          </a:ln>
          <a:effectLst>
            <a:outerShdw blurRad="50800" dist="38100" dir="2700000" algn="tl" rotWithShape="0">
              <a:prstClr val="black">
                <a:alpha val="40000"/>
              </a:prstClr>
            </a:outerShdw>
          </a:effectLst>
        </p:spPr>
        <p:txBody>
          <a:bodyPr wrap="square" lIns="121899" tIns="60949" rIns="121899" bIns="60949" anchor="b">
            <a:spAutoFit/>
          </a:bodyPr>
          <a:lstStyle/>
          <a:p>
            <a:pPr algn="ctr"/>
            <a:r>
              <a:rPr lang="en-US" sz="1600" b="1" dirty="0" smtClean="0"/>
              <a:t>Oracle Database Server</a:t>
            </a:r>
          </a:p>
          <a:p>
            <a:pPr>
              <a:buFontTx/>
              <a:buChar char="-"/>
            </a:pPr>
            <a:r>
              <a:rPr lang="en-US" sz="1400" dirty="0" smtClean="0"/>
              <a:t> Oracle E-Business Suite</a:t>
            </a:r>
          </a:p>
          <a:p>
            <a:pPr>
              <a:buFontTx/>
              <a:buChar char="-"/>
            </a:pPr>
            <a:r>
              <a:rPr lang="en-US" sz="1400" dirty="0" smtClean="0"/>
              <a:t> Oracle Application Express</a:t>
            </a:r>
            <a:endParaRPr lang="en-US" sz="1400" dirty="0"/>
          </a:p>
        </p:txBody>
      </p:sp>
      <p:cxnSp>
        <p:nvCxnSpPr>
          <p:cNvPr id="26" name="Straight Arrow Connector 25"/>
          <p:cNvCxnSpPr>
            <a:stCxn id="18" idx="3"/>
          </p:cNvCxnSpPr>
          <p:nvPr/>
        </p:nvCxnSpPr>
        <p:spPr>
          <a:xfrm flipV="1">
            <a:off x="7008811" y="2193780"/>
            <a:ext cx="2162193" cy="5313"/>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endCxn id="38" idx="1"/>
          </p:cNvCxnSpPr>
          <p:nvPr/>
        </p:nvCxnSpPr>
        <p:spPr>
          <a:xfrm>
            <a:off x="2970212" y="2667000"/>
            <a:ext cx="2149921" cy="1843380"/>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550547" y="5715000"/>
            <a:ext cx="7582465" cy="462956"/>
          </a:xfrm>
          <a:prstGeom prst="rect">
            <a:avLst/>
          </a:prstGeom>
          <a:solidFill>
            <a:srgbClr val="B9EDFF"/>
          </a:solidFill>
          <a:ln>
            <a:solidFill>
              <a:schemeClr val="bg1"/>
            </a:solidFill>
          </a:ln>
          <a:effectLst>
            <a:outerShdw blurRad="50800" dist="38100" dir="2700000" algn="tl" rotWithShape="0">
              <a:prstClr val="black">
                <a:alpha val="40000"/>
              </a:prstClr>
            </a:outerShdw>
          </a:effectLst>
        </p:spPr>
        <p:txBody>
          <a:bodyPr wrap="none" lIns="0" tIns="0" rIns="0" bIns="0" rtlCol="0" anchor="ctr">
            <a:noAutofit/>
          </a:bodyPr>
          <a:lstStyle/>
          <a:p>
            <a:r>
              <a:rPr lang="en-US" sz="1600" dirty="0" smtClean="0"/>
              <a:t>  * Oracle Glassfish Server or Apache Tomcat can be substituted for Oracle WebLogic Server</a:t>
            </a:r>
          </a:p>
        </p:txBody>
      </p:sp>
      <p:cxnSp>
        <p:nvCxnSpPr>
          <p:cNvPr id="37" name="Elbow Connector 36"/>
          <p:cNvCxnSpPr>
            <a:stCxn id="38" idx="3"/>
          </p:cNvCxnSpPr>
          <p:nvPr/>
        </p:nvCxnSpPr>
        <p:spPr>
          <a:xfrm flipV="1">
            <a:off x="6815970" y="2895600"/>
            <a:ext cx="2326442" cy="1614780"/>
          </a:xfrm>
          <a:prstGeom prst="bentConnector3">
            <a:avLst>
              <a:gd name="adj1" fmla="val 50000"/>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120133" y="4149920"/>
            <a:ext cx="1695837" cy="720919"/>
          </a:xfrm>
          <a:prstGeom prst="rect">
            <a:avLst/>
          </a:prstGeom>
          <a:solidFill>
            <a:srgbClr val="92D050"/>
          </a:solidFill>
          <a:ln>
            <a:solidFill>
              <a:schemeClr val="bg1">
                <a:lumMod val="85000"/>
              </a:schemeClr>
            </a:solidFill>
          </a:ln>
          <a:effectLst>
            <a:outerShdw blurRad="50800" dist="38100" dir="2700000" algn="tl" rotWithShape="0">
              <a:prstClr val="black">
                <a:alpha val="40000"/>
              </a:prstClr>
            </a:outerShdw>
          </a:effectLst>
        </p:spPr>
        <p:txBody>
          <a:bodyPr wrap="none" lIns="0" tIns="0" rIns="0" bIns="0" rtlCol="0" anchor="ctr">
            <a:noAutofit/>
          </a:bodyPr>
          <a:lstStyle/>
          <a:p>
            <a:pPr algn="ctr"/>
            <a:r>
              <a:rPr lang="en-US" sz="1600" dirty="0" smtClean="0"/>
              <a:t>Oracle REST</a:t>
            </a:r>
            <a:br>
              <a:rPr lang="en-US" sz="1600" dirty="0" smtClean="0"/>
            </a:br>
            <a:r>
              <a:rPr lang="en-US" sz="1600" dirty="0" smtClean="0"/>
              <a:t>Data Services</a:t>
            </a:r>
          </a:p>
        </p:txBody>
      </p:sp>
      <p:pic>
        <p:nvPicPr>
          <p:cNvPr id="51" name="Picture 20"/>
          <p:cNvPicPr>
            <a:picLocks noChangeAspect="1" noChangeArrowheads="1"/>
          </p:cNvPicPr>
          <p:nvPr/>
        </p:nvPicPr>
        <p:blipFill>
          <a:blip r:embed="rId5" cstate="print"/>
          <a:srcRect/>
          <a:stretch>
            <a:fillRect/>
          </a:stretch>
        </p:blipFill>
        <p:spPr bwMode="auto">
          <a:xfrm>
            <a:off x="9210519" y="1867196"/>
            <a:ext cx="1540095" cy="1342509"/>
          </a:xfrm>
          <a:prstGeom prst="rect">
            <a:avLst/>
          </a:prstGeom>
          <a:noFill/>
          <a:ln w="12700" cmpd="sng">
            <a:noFill/>
            <a:prstDash val="solid"/>
            <a:miter lim="800000"/>
            <a:headEnd/>
            <a:tailEnd/>
          </a:ln>
        </p:spPr>
      </p:pic>
      <p:grpSp>
        <p:nvGrpSpPr>
          <p:cNvPr id="3" name="Group 27"/>
          <p:cNvGrpSpPr/>
          <p:nvPr/>
        </p:nvGrpSpPr>
        <p:grpSpPr>
          <a:xfrm>
            <a:off x="710280" y="3954772"/>
            <a:ext cx="2650111" cy="812800"/>
            <a:chOff x="710280" y="3954772"/>
            <a:chExt cx="2650111" cy="812800"/>
          </a:xfrm>
        </p:grpSpPr>
        <p:sp>
          <p:nvSpPr>
            <p:cNvPr id="29" name="Rectangle 28"/>
            <p:cNvSpPr/>
            <p:nvPr/>
          </p:nvSpPr>
          <p:spPr>
            <a:xfrm>
              <a:off x="710280" y="3954772"/>
              <a:ext cx="2564732" cy="812800"/>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2100" dirty="0" err="1" smtClean="0">
                <a:solidFill>
                  <a:schemeClr val="tx1"/>
                </a:solidFill>
                <a:latin typeface="Arial" pitchFamily="34" charset="0"/>
                <a:cs typeface="Arial" pitchFamily="34" charset="0"/>
              </a:endParaRPr>
            </a:p>
          </p:txBody>
        </p:sp>
        <p:sp>
          <p:nvSpPr>
            <p:cNvPr id="30" name="TextBox 29"/>
            <p:cNvSpPr txBox="1"/>
            <p:nvPr/>
          </p:nvSpPr>
          <p:spPr>
            <a:xfrm>
              <a:off x="1752143" y="4090239"/>
              <a:ext cx="1608248" cy="626533"/>
            </a:xfrm>
            <a:prstGeom prst="rect">
              <a:avLst/>
            </a:prstGeom>
            <a:noFill/>
            <a:ln>
              <a:noFill/>
            </a:ln>
          </p:spPr>
          <p:txBody>
            <a:bodyPr wrap="none" lIns="0" tIns="0" rIns="0" bIns="0" rtlCol="0">
              <a:noAutofit/>
            </a:bodyPr>
            <a:lstStyle/>
            <a:p>
              <a:pPr algn="l"/>
              <a:r>
                <a:rPr lang="en-US" sz="1600" dirty="0" smtClean="0"/>
                <a:t>EBS Requests</a:t>
              </a:r>
            </a:p>
            <a:p>
              <a:pPr algn="l"/>
              <a:r>
                <a:rPr lang="en-US" sz="1600" dirty="0" smtClean="0"/>
                <a:t>APEX Requests</a:t>
              </a:r>
            </a:p>
          </p:txBody>
        </p:sp>
        <p:cxnSp>
          <p:nvCxnSpPr>
            <p:cNvPr id="32" name="Straight Arrow Connector 31"/>
            <p:cNvCxnSpPr/>
            <p:nvPr/>
          </p:nvCxnSpPr>
          <p:spPr>
            <a:xfrm>
              <a:off x="964948" y="4234172"/>
              <a:ext cx="634835" cy="0"/>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964948" y="4471239"/>
              <a:ext cx="634835" cy="0"/>
            </a:xfrm>
            <a:prstGeom prst="straightConnector1">
              <a:avLst/>
            </a:prstGeom>
            <a:ln w="1905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34"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Certified Middle-Tier Configuration – </a:t>
            </a:r>
            <a:r>
              <a:rPr kumimoji="0" lang="en-GB" sz="3600" b="1" i="0" u="sng" strike="noStrike" kern="1200" cap="none" spc="0" normalizeH="0" baseline="0" noProof="0" dirty="0" smtClean="0">
                <a:ln>
                  <a:noFill/>
                </a:ln>
                <a:solidFill>
                  <a:schemeClr val="tx2"/>
                </a:solidFill>
                <a:effectLst/>
                <a:uLnTx/>
                <a:uFillTx/>
                <a:latin typeface="+mj-lt"/>
                <a:ea typeface="+mj-ea"/>
                <a:cs typeface="+mj-cs"/>
              </a:rPr>
              <a:t>Release 12.2</a:t>
            </a:r>
            <a:endParaRPr kumimoji="0" lang="en-US" sz="3600" b="1" i="0" u="sng" strike="noStrike" kern="1200" cap="none" spc="0" normalizeH="0" baseline="0" noProof="0" dirty="0">
              <a:ln>
                <a:noFill/>
              </a:ln>
              <a:solidFill>
                <a:schemeClr val="tx2"/>
              </a:solidFill>
              <a:effectLst/>
              <a:uLnTx/>
              <a:uFillTx/>
              <a:latin typeface="+mj-lt"/>
              <a:ea typeface="+mj-ea"/>
              <a:cs typeface="+mj-cs"/>
            </a:endParaRPr>
          </a:p>
        </p:txBody>
      </p:sp>
      <p:cxnSp>
        <p:nvCxnSpPr>
          <p:cNvPr id="41" name="Straight Arrow Connector 40"/>
          <p:cNvCxnSpPr/>
          <p:nvPr/>
        </p:nvCxnSpPr>
        <p:spPr>
          <a:xfrm>
            <a:off x="2941619" y="2209800"/>
            <a:ext cx="2009793" cy="1"/>
          </a:xfrm>
          <a:prstGeom prst="straightConnector1">
            <a:avLst/>
          </a:prstGeom>
          <a:ln w="1905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360367" y="2427786"/>
            <a:ext cx="2448364" cy="1300703"/>
            <a:chOff x="125897" y="3394363"/>
            <a:chExt cx="2028906" cy="1024008"/>
          </a:xfrm>
        </p:grpSpPr>
        <p:pic>
          <p:nvPicPr>
            <p:cNvPr id="35" name="Picture 4"/>
            <p:cNvPicPr>
              <a:picLocks noChangeAspect="1" noChangeArrowheads="1"/>
            </p:cNvPicPr>
            <p:nvPr/>
          </p:nvPicPr>
          <p:blipFill>
            <a:blip r:embed="rId3" cstate="print"/>
            <a:srcRect/>
            <a:stretch>
              <a:fillRect/>
            </a:stretch>
          </p:blipFill>
          <p:spPr bwMode="auto">
            <a:xfrm>
              <a:off x="125897" y="3394363"/>
              <a:ext cx="2028906" cy="1024008"/>
            </a:xfrm>
            <a:prstGeom prst="rect">
              <a:avLst/>
            </a:prstGeom>
            <a:noFill/>
            <a:ln w="9525">
              <a:noFill/>
              <a:miter lim="800000"/>
              <a:headEnd/>
              <a:tailEnd/>
            </a:ln>
          </p:spPr>
        </p:pic>
        <p:pic>
          <p:nvPicPr>
            <p:cNvPr id="36" name="Picture 4"/>
            <p:cNvPicPr>
              <a:picLocks noChangeAspect="1"/>
            </p:cNvPicPr>
            <p:nvPr/>
          </p:nvPicPr>
          <p:blipFill>
            <a:blip r:embed="rId4" cstate="print"/>
            <a:srcRect/>
            <a:stretch>
              <a:fillRect/>
            </a:stretch>
          </p:blipFill>
          <p:spPr bwMode="auto">
            <a:xfrm>
              <a:off x="532890" y="3460924"/>
              <a:ext cx="1196964" cy="618802"/>
            </a:xfrm>
            <a:prstGeom prst="rect">
              <a:avLst/>
            </a:prstGeom>
            <a:noFill/>
            <a:ln w="9525">
              <a:noFill/>
              <a:miter lim="800000"/>
              <a:headEnd/>
              <a:tailEnd/>
            </a:ln>
          </p:spPr>
        </p:pic>
      </p:grpSp>
      <p:pic>
        <p:nvPicPr>
          <p:cNvPr id="8" name="Picture 20"/>
          <p:cNvPicPr>
            <a:picLocks noChangeAspect="1" noChangeArrowheads="1"/>
          </p:cNvPicPr>
          <p:nvPr/>
        </p:nvPicPr>
        <p:blipFill>
          <a:blip r:embed="rId5" cstate="print"/>
          <a:srcRect/>
          <a:stretch>
            <a:fillRect/>
          </a:stretch>
        </p:blipFill>
        <p:spPr bwMode="auto">
          <a:xfrm>
            <a:off x="3169095" y="1331373"/>
            <a:ext cx="8786553" cy="4623548"/>
          </a:xfrm>
          <a:prstGeom prst="rect">
            <a:avLst/>
          </a:prstGeom>
          <a:noFill/>
          <a:ln w="9525">
            <a:noFill/>
            <a:miter lim="800000"/>
            <a:headEnd/>
            <a:tailEnd/>
          </a:ln>
        </p:spPr>
      </p:pic>
      <p:pic>
        <p:nvPicPr>
          <p:cNvPr id="9" name="Picture 10"/>
          <p:cNvPicPr>
            <a:picLocks noChangeAspect="1" noChangeArrowheads="1"/>
          </p:cNvPicPr>
          <p:nvPr/>
        </p:nvPicPr>
        <p:blipFill>
          <a:blip r:embed="rId6" cstate="print"/>
          <a:srcRect/>
          <a:stretch>
            <a:fillRect/>
          </a:stretch>
        </p:blipFill>
        <p:spPr bwMode="auto">
          <a:xfrm>
            <a:off x="7408939" y="4190999"/>
            <a:ext cx="3474662" cy="1382925"/>
          </a:xfrm>
          <a:prstGeom prst="rect">
            <a:avLst/>
          </a:prstGeom>
          <a:noFill/>
          <a:ln w="9525">
            <a:noFill/>
            <a:miter lim="800000"/>
            <a:headEnd/>
            <a:tailEnd/>
          </a:ln>
        </p:spPr>
      </p:pic>
      <p:pic>
        <p:nvPicPr>
          <p:cNvPr id="11" name="Picture 6"/>
          <p:cNvPicPr>
            <a:picLocks noChangeAspect="1" noChangeArrowheads="1"/>
          </p:cNvPicPr>
          <p:nvPr/>
        </p:nvPicPr>
        <p:blipFill>
          <a:blip r:embed="rId7" cstate="print"/>
          <a:srcRect/>
          <a:stretch>
            <a:fillRect/>
          </a:stretch>
        </p:blipFill>
        <p:spPr bwMode="auto">
          <a:xfrm>
            <a:off x="7645737" y="4263779"/>
            <a:ext cx="3059903" cy="1020763"/>
          </a:xfrm>
          <a:prstGeom prst="rect">
            <a:avLst/>
          </a:prstGeom>
          <a:noFill/>
          <a:ln w="9525">
            <a:noFill/>
            <a:miter lim="800000"/>
            <a:headEnd/>
            <a:tailEnd/>
          </a:ln>
        </p:spPr>
      </p:pic>
      <p:pic>
        <p:nvPicPr>
          <p:cNvPr id="13" name="Picture 7"/>
          <p:cNvPicPr>
            <a:picLocks noChangeAspect="1" noChangeArrowheads="1"/>
          </p:cNvPicPr>
          <p:nvPr/>
        </p:nvPicPr>
        <p:blipFill>
          <a:blip r:embed="rId8" cstate="print"/>
          <a:srcRect/>
          <a:stretch>
            <a:fillRect/>
          </a:stretch>
        </p:blipFill>
        <p:spPr bwMode="auto">
          <a:xfrm>
            <a:off x="5921601" y="3997993"/>
            <a:ext cx="2018774" cy="195263"/>
          </a:xfrm>
          <a:prstGeom prst="rect">
            <a:avLst/>
          </a:prstGeom>
          <a:noFill/>
          <a:ln w="9525">
            <a:noFill/>
            <a:miter lim="800000"/>
            <a:headEnd/>
            <a:tailEnd/>
          </a:ln>
        </p:spPr>
      </p:pic>
      <p:pic>
        <p:nvPicPr>
          <p:cNvPr id="14" name="Picture 9"/>
          <p:cNvPicPr>
            <a:picLocks noChangeAspect="1" noChangeArrowheads="1"/>
          </p:cNvPicPr>
          <p:nvPr/>
        </p:nvPicPr>
        <p:blipFill>
          <a:blip r:embed="rId9" cstate="print"/>
          <a:srcRect/>
          <a:stretch>
            <a:fillRect/>
          </a:stretch>
        </p:blipFill>
        <p:spPr bwMode="auto">
          <a:xfrm>
            <a:off x="5889751" y="5238907"/>
            <a:ext cx="2018774" cy="195263"/>
          </a:xfrm>
          <a:prstGeom prst="rect">
            <a:avLst/>
          </a:prstGeom>
          <a:noFill/>
          <a:ln w="9525">
            <a:noFill/>
            <a:miter lim="800000"/>
            <a:headEnd/>
            <a:tailEnd/>
          </a:ln>
        </p:spPr>
      </p:pic>
      <p:sp>
        <p:nvSpPr>
          <p:cNvPr id="15" name="TextBox 19"/>
          <p:cNvSpPr txBox="1">
            <a:spLocks noChangeArrowheads="1"/>
          </p:cNvSpPr>
          <p:nvPr/>
        </p:nvSpPr>
        <p:spPr bwMode="auto">
          <a:xfrm>
            <a:off x="5637212" y="3654169"/>
            <a:ext cx="2505481" cy="369332"/>
          </a:xfrm>
          <a:prstGeom prst="rect">
            <a:avLst/>
          </a:prstGeom>
          <a:noFill/>
          <a:ln w="9525">
            <a:noFill/>
            <a:miter lim="800000"/>
            <a:headEnd/>
            <a:tailEnd/>
          </a:ln>
        </p:spPr>
        <p:txBody>
          <a:bodyPr lIns="121899" tIns="60949" rIns="121899" bIns="60949">
            <a:spAutoFit/>
          </a:bodyPr>
          <a:lstStyle/>
          <a:p>
            <a:pPr algn="ctr"/>
            <a:r>
              <a:rPr lang="en-US" sz="1600" b="1" dirty="0"/>
              <a:t>Grant Select</a:t>
            </a:r>
          </a:p>
        </p:txBody>
      </p:sp>
      <p:sp>
        <p:nvSpPr>
          <p:cNvPr id="16" name="TextBox 20"/>
          <p:cNvSpPr txBox="1">
            <a:spLocks noChangeArrowheads="1"/>
          </p:cNvSpPr>
          <p:nvPr/>
        </p:nvSpPr>
        <p:spPr bwMode="auto">
          <a:xfrm>
            <a:off x="5396304" y="5452599"/>
            <a:ext cx="3136508" cy="369332"/>
          </a:xfrm>
          <a:prstGeom prst="rect">
            <a:avLst/>
          </a:prstGeom>
          <a:solidFill>
            <a:schemeClr val="bg1"/>
          </a:solidFill>
          <a:ln w="9525">
            <a:noFill/>
            <a:miter lim="800000"/>
            <a:headEnd/>
            <a:tailEnd/>
          </a:ln>
        </p:spPr>
        <p:txBody>
          <a:bodyPr wrap="square" lIns="121899" tIns="60949" rIns="121899" bIns="60949">
            <a:spAutoFit/>
          </a:bodyPr>
          <a:lstStyle/>
          <a:p>
            <a:r>
              <a:rPr lang="en-US" sz="1600" b="1" dirty="0" smtClean="0"/>
              <a:t>Standard </a:t>
            </a:r>
            <a:r>
              <a:rPr lang="en-US" sz="1600" b="1" dirty="0"/>
              <a:t>published EBS </a:t>
            </a:r>
            <a:r>
              <a:rPr lang="en-US" sz="1600" b="1" dirty="0" smtClean="0"/>
              <a:t>APIs</a:t>
            </a:r>
            <a:endParaRPr lang="en-US" sz="1600" b="1" dirty="0"/>
          </a:p>
        </p:txBody>
      </p:sp>
      <p:sp>
        <p:nvSpPr>
          <p:cNvPr id="17" name="TextBox 24"/>
          <p:cNvSpPr txBox="1">
            <a:spLocks noChangeArrowheads="1"/>
          </p:cNvSpPr>
          <p:nvPr/>
        </p:nvSpPr>
        <p:spPr bwMode="auto">
          <a:xfrm>
            <a:off x="8770435" y="5163653"/>
            <a:ext cx="2507596" cy="415476"/>
          </a:xfrm>
          <a:prstGeom prst="rect">
            <a:avLst/>
          </a:prstGeom>
          <a:noFill/>
          <a:ln w="9525">
            <a:noFill/>
            <a:miter lim="800000"/>
            <a:headEnd/>
            <a:tailEnd/>
          </a:ln>
        </p:spPr>
        <p:txBody>
          <a:bodyPr lIns="121899" tIns="60949" rIns="121899" bIns="60949">
            <a:spAutoFit/>
          </a:bodyPr>
          <a:lstStyle/>
          <a:p>
            <a:r>
              <a:rPr lang="en-US" sz="1900" b="1" dirty="0"/>
              <a:t>APEX Workspace</a:t>
            </a:r>
          </a:p>
        </p:txBody>
      </p:sp>
      <p:pic>
        <p:nvPicPr>
          <p:cNvPr id="18" name="Picture 19"/>
          <p:cNvPicPr>
            <a:picLocks noChangeAspect="1" noChangeArrowheads="1"/>
          </p:cNvPicPr>
          <p:nvPr/>
        </p:nvPicPr>
        <p:blipFill>
          <a:blip r:embed="rId10" cstate="print"/>
          <a:srcRect/>
          <a:stretch>
            <a:fillRect/>
          </a:stretch>
        </p:blipFill>
        <p:spPr bwMode="auto">
          <a:xfrm>
            <a:off x="3453087" y="4186473"/>
            <a:ext cx="3568601" cy="1021391"/>
          </a:xfrm>
          <a:prstGeom prst="rect">
            <a:avLst/>
          </a:prstGeom>
          <a:noFill/>
          <a:ln w="9525">
            <a:noFill/>
            <a:miter lim="800000"/>
            <a:headEnd/>
            <a:tailEnd/>
          </a:ln>
        </p:spPr>
      </p:pic>
      <p:sp>
        <p:nvSpPr>
          <p:cNvPr id="19" name="TextBox 10"/>
          <p:cNvSpPr txBox="1">
            <a:spLocks noChangeArrowheads="1"/>
          </p:cNvSpPr>
          <p:nvPr/>
        </p:nvSpPr>
        <p:spPr bwMode="auto">
          <a:xfrm>
            <a:off x="3507139" y="3790263"/>
            <a:ext cx="1944908" cy="369332"/>
          </a:xfrm>
          <a:prstGeom prst="rect">
            <a:avLst/>
          </a:prstGeom>
          <a:noFill/>
          <a:ln w="9525">
            <a:noFill/>
            <a:miter lim="800000"/>
            <a:headEnd/>
            <a:tailEnd/>
          </a:ln>
        </p:spPr>
        <p:txBody>
          <a:bodyPr wrap="square" lIns="121899" tIns="60949" rIns="121899" bIns="60949">
            <a:spAutoFit/>
          </a:bodyPr>
          <a:lstStyle/>
          <a:p>
            <a:r>
              <a:rPr lang="en-US" sz="1600" b="1" dirty="0">
                <a:solidFill>
                  <a:srgbClr val="0070C0"/>
                </a:solidFill>
              </a:rPr>
              <a:t>APPS Schema</a:t>
            </a:r>
          </a:p>
        </p:txBody>
      </p:sp>
      <p:pic>
        <p:nvPicPr>
          <p:cNvPr id="21" name="Picture 18"/>
          <p:cNvPicPr>
            <a:picLocks noChangeAspect="1" noChangeArrowheads="1"/>
          </p:cNvPicPr>
          <p:nvPr/>
        </p:nvPicPr>
        <p:blipFill>
          <a:blip r:embed="rId11" cstate="print"/>
          <a:srcRect/>
          <a:stretch>
            <a:fillRect/>
          </a:stretch>
        </p:blipFill>
        <p:spPr bwMode="auto">
          <a:xfrm>
            <a:off x="7684244" y="2370128"/>
            <a:ext cx="2630964" cy="1096544"/>
          </a:xfrm>
          <a:prstGeom prst="rect">
            <a:avLst/>
          </a:prstGeom>
          <a:noFill/>
          <a:ln w="9525">
            <a:noFill/>
            <a:miter lim="800000"/>
            <a:headEnd/>
            <a:tailEnd/>
          </a:ln>
        </p:spPr>
      </p:pic>
      <p:sp>
        <p:nvSpPr>
          <p:cNvPr id="22" name="TextBox 22"/>
          <p:cNvSpPr txBox="1">
            <a:spLocks noChangeArrowheads="1"/>
          </p:cNvSpPr>
          <p:nvPr/>
        </p:nvSpPr>
        <p:spPr bwMode="auto">
          <a:xfrm>
            <a:off x="7744894" y="2731671"/>
            <a:ext cx="2505481" cy="707864"/>
          </a:xfrm>
          <a:prstGeom prst="rect">
            <a:avLst/>
          </a:prstGeom>
          <a:noFill/>
          <a:ln w="9525">
            <a:noFill/>
            <a:miter lim="800000"/>
            <a:headEnd/>
            <a:tailEnd/>
          </a:ln>
        </p:spPr>
        <p:txBody>
          <a:bodyPr lIns="121899" tIns="60949" rIns="121899" bIns="60949">
            <a:spAutoFit/>
          </a:bodyPr>
          <a:lstStyle/>
          <a:p>
            <a:pPr algn="r"/>
            <a:r>
              <a:rPr lang="en-US" sz="1900" b="1" dirty="0" smtClean="0"/>
              <a:t>APEX</a:t>
            </a:r>
          </a:p>
          <a:p>
            <a:pPr algn="r"/>
            <a:r>
              <a:rPr lang="en-US" sz="1900" b="1" dirty="0" smtClean="0"/>
              <a:t>Engine</a:t>
            </a:r>
            <a:endParaRPr lang="en-US" sz="1900" b="1" dirty="0"/>
          </a:p>
        </p:txBody>
      </p:sp>
      <p:sp>
        <p:nvSpPr>
          <p:cNvPr id="25" name="TextBox 10"/>
          <p:cNvSpPr txBox="1">
            <a:spLocks noChangeArrowheads="1"/>
          </p:cNvSpPr>
          <p:nvPr/>
        </p:nvSpPr>
        <p:spPr bwMode="auto">
          <a:xfrm>
            <a:off x="3190293" y="1474135"/>
            <a:ext cx="8744157" cy="430865"/>
          </a:xfrm>
          <a:prstGeom prst="rect">
            <a:avLst/>
          </a:prstGeom>
          <a:noFill/>
          <a:ln>
            <a:noFill/>
          </a:ln>
          <a:extLst>
            <a:ext uri="{909E8E84-426E-40dd-AFC4-6F175D3DCCD1}"/>
            <a:ext uri="{91240B29-F687-4f45-9708-019B960494DF}"/>
          </a:extLst>
        </p:spPr>
        <p:txBody>
          <a:bodyPr wrap="square" lIns="121899" tIns="60949" rIns="121899" bIns="60949">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eaLnBrk="1" hangingPunct="1">
              <a:defRPr/>
            </a:pPr>
            <a:r>
              <a:rPr lang="en-US" b="1" dirty="0" smtClean="0">
                <a:solidFill>
                  <a:srgbClr val="0070C0"/>
                </a:solidFill>
                <a:ea typeface="MS PGothic" charset="0"/>
                <a:cs typeface="MS PGothic" charset="0"/>
              </a:rPr>
              <a:t>Oracle E-Business Suite Database</a:t>
            </a:r>
          </a:p>
        </p:txBody>
      </p:sp>
      <p:sp>
        <p:nvSpPr>
          <p:cNvPr id="27" name="TextBox 19"/>
          <p:cNvSpPr txBox="1">
            <a:spLocks noChangeArrowheads="1"/>
          </p:cNvSpPr>
          <p:nvPr/>
        </p:nvSpPr>
        <p:spPr bwMode="auto">
          <a:xfrm>
            <a:off x="8837612" y="3821690"/>
            <a:ext cx="2971800" cy="369310"/>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70C0"/>
                </a:solidFill>
              </a:rPr>
              <a:t>APEX_EBS_EXTENSION Schema</a:t>
            </a:r>
            <a:endParaRPr lang="en-US" sz="1600" b="1" dirty="0">
              <a:solidFill>
                <a:srgbClr val="0070C0"/>
              </a:solidFill>
            </a:endParaRPr>
          </a:p>
        </p:txBody>
      </p:sp>
      <p:sp>
        <p:nvSpPr>
          <p:cNvPr id="28" name="Left-Right Arrow 27"/>
          <p:cNvSpPr/>
          <p:nvPr/>
        </p:nvSpPr>
        <p:spPr bwMode="auto">
          <a:xfrm rot="5400000">
            <a:off x="8038932" y="3732901"/>
            <a:ext cx="804881" cy="274320"/>
          </a:xfrm>
          <a:prstGeom prst="leftRightArrow">
            <a:avLst>
              <a:gd name="adj1" fmla="val 26924"/>
              <a:gd name="adj2" fmla="val 49827"/>
            </a:avLst>
          </a:prstGeom>
          <a:solidFill>
            <a:srgbClr val="AE0921"/>
          </a:solidFill>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lIns="122745" tIns="61373" rIns="122745" bIns="61373">
            <a:spAutoFit/>
          </a:bodyPr>
          <a:lstStyle/>
          <a:p>
            <a:pPr marL="158723" indent="-158723">
              <a:defRPr/>
            </a:pPr>
            <a:endParaRPr lang="en-US" dirty="0">
              <a:solidFill>
                <a:schemeClr val="tx1"/>
              </a:solidFill>
              <a:ea typeface="ＭＳ Ｐゴシック" charset="-128"/>
            </a:endParaRPr>
          </a:p>
        </p:txBody>
      </p:sp>
      <p:sp>
        <p:nvSpPr>
          <p:cNvPr id="23" name="TextBox 10"/>
          <p:cNvSpPr txBox="1">
            <a:spLocks noChangeArrowheads="1"/>
          </p:cNvSpPr>
          <p:nvPr/>
        </p:nvSpPr>
        <p:spPr bwMode="auto">
          <a:xfrm>
            <a:off x="8990012" y="2226003"/>
            <a:ext cx="2435855" cy="369332"/>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70C0"/>
                </a:solidFill>
              </a:rPr>
              <a:t>APEX_040200 </a:t>
            </a:r>
            <a:r>
              <a:rPr lang="en-US" sz="1600" b="1" dirty="0">
                <a:solidFill>
                  <a:srgbClr val="0070C0"/>
                </a:solidFill>
              </a:rPr>
              <a:t>Schema</a:t>
            </a:r>
          </a:p>
        </p:txBody>
      </p:sp>
      <p:sp>
        <p:nvSpPr>
          <p:cNvPr id="32" name="TextBox 19"/>
          <p:cNvSpPr txBox="1">
            <a:spLocks noChangeArrowheads="1"/>
          </p:cNvSpPr>
          <p:nvPr/>
        </p:nvSpPr>
        <p:spPr bwMode="auto">
          <a:xfrm>
            <a:off x="329026" y="1994109"/>
            <a:ext cx="2505481" cy="415476"/>
          </a:xfrm>
          <a:prstGeom prst="rect">
            <a:avLst/>
          </a:prstGeom>
          <a:solidFill>
            <a:schemeClr val="bg1"/>
          </a:solidFill>
          <a:ln w="9525">
            <a:noFill/>
            <a:miter lim="800000"/>
            <a:headEnd/>
            <a:tailEnd/>
          </a:ln>
        </p:spPr>
        <p:txBody>
          <a:bodyPr lIns="121899" tIns="60949" rIns="121899" bIns="60949">
            <a:spAutoFit/>
          </a:bodyPr>
          <a:lstStyle/>
          <a:p>
            <a:pPr algn="ctr"/>
            <a:r>
              <a:rPr lang="en-US" sz="1900" b="1" dirty="0"/>
              <a:t>APEX Application</a:t>
            </a:r>
          </a:p>
        </p:txBody>
      </p:sp>
      <p:sp>
        <p:nvSpPr>
          <p:cNvPr id="24" name="Left-Right Arrow 23"/>
          <p:cNvSpPr/>
          <p:nvPr/>
        </p:nvSpPr>
        <p:spPr bwMode="auto">
          <a:xfrm>
            <a:off x="2480161" y="2789584"/>
            <a:ext cx="5257097" cy="274320"/>
          </a:xfrm>
          <a:prstGeom prst="leftRightArrow">
            <a:avLst>
              <a:gd name="adj1" fmla="val 26924"/>
              <a:gd name="adj2" fmla="val 49827"/>
            </a:avLst>
          </a:prstGeom>
          <a:solidFill>
            <a:srgbClr val="AE0921"/>
          </a:solidFill>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lIns="122745" tIns="61373" rIns="122745" bIns="61373">
            <a:spAutoFit/>
          </a:bodyPr>
          <a:lstStyle/>
          <a:p>
            <a:pPr marL="158723" indent="-158723">
              <a:defRPr/>
            </a:pPr>
            <a:endParaRPr lang="en-US" dirty="0">
              <a:solidFill>
                <a:schemeClr val="tx1"/>
              </a:solidFill>
              <a:ea typeface="ＭＳ Ｐゴシック" charset="-128"/>
            </a:endParaRPr>
          </a:p>
        </p:txBody>
      </p:sp>
      <p:sp>
        <p:nvSpPr>
          <p:cNvPr id="29"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Certified Database Configuration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0"/>
          <p:cNvPicPr>
            <a:picLocks noChangeAspect="1" noChangeArrowheads="1"/>
          </p:cNvPicPr>
          <p:nvPr/>
        </p:nvPicPr>
        <p:blipFill>
          <a:blip r:embed="rId3" cstate="print"/>
          <a:srcRect/>
          <a:stretch>
            <a:fillRect/>
          </a:stretch>
        </p:blipFill>
        <p:spPr bwMode="auto">
          <a:xfrm>
            <a:off x="4002470" y="3657600"/>
            <a:ext cx="7900183" cy="2514600"/>
          </a:xfrm>
          <a:prstGeom prst="rect">
            <a:avLst/>
          </a:prstGeom>
          <a:noFill/>
          <a:ln w="9525">
            <a:noFill/>
            <a:miter lim="800000"/>
            <a:headEnd/>
            <a:tailEnd/>
          </a:ln>
        </p:spPr>
      </p:pic>
      <p:pic>
        <p:nvPicPr>
          <p:cNvPr id="11" name="Picture 6"/>
          <p:cNvPicPr>
            <a:picLocks noChangeAspect="1" noChangeArrowheads="1"/>
          </p:cNvPicPr>
          <p:nvPr/>
        </p:nvPicPr>
        <p:blipFill>
          <a:blip r:embed="rId4" cstate="print"/>
          <a:srcRect/>
          <a:stretch>
            <a:fillRect/>
          </a:stretch>
        </p:blipFill>
        <p:spPr bwMode="auto">
          <a:xfrm>
            <a:off x="8460514" y="4593662"/>
            <a:ext cx="3059903" cy="1020763"/>
          </a:xfrm>
          <a:prstGeom prst="rect">
            <a:avLst/>
          </a:prstGeom>
          <a:noFill/>
          <a:ln w="9525">
            <a:noFill/>
            <a:miter lim="800000"/>
            <a:headEnd/>
            <a:tailEnd/>
          </a:ln>
        </p:spPr>
      </p:pic>
      <p:pic>
        <p:nvPicPr>
          <p:cNvPr id="13" name="Picture 7"/>
          <p:cNvPicPr>
            <a:picLocks noChangeAspect="1" noChangeArrowheads="1"/>
          </p:cNvPicPr>
          <p:nvPr/>
        </p:nvPicPr>
        <p:blipFill>
          <a:blip r:embed="rId5" cstate="print"/>
          <a:srcRect/>
          <a:stretch>
            <a:fillRect/>
          </a:stretch>
        </p:blipFill>
        <p:spPr bwMode="auto">
          <a:xfrm>
            <a:off x="6848530" y="4370282"/>
            <a:ext cx="2018774" cy="195263"/>
          </a:xfrm>
          <a:prstGeom prst="rect">
            <a:avLst/>
          </a:prstGeom>
          <a:noFill/>
          <a:ln w="9525">
            <a:noFill/>
            <a:miter lim="800000"/>
            <a:headEnd/>
            <a:tailEnd/>
          </a:ln>
        </p:spPr>
      </p:pic>
      <p:pic>
        <p:nvPicPr>
          <p:cNvPr id="14" name="Picture 9"/>
          <p:cNvPicPr>
            <a:picLocks noChangeAspect="1" noChangeArrowheads="1"/>
          </p:cNvPicPr>
          <p:nvPr/>
        </p:nvPicPr>
        <p:blipFill>
          <a:blip r:embed="rId6" cstate="print"/>
          <a:srcRect/>
          <a:stretch>
            <a:fillRect/>
          </a:stretch>
        </p:blipFill>
        <p:spPr bwMode="auto">
          <a:xfrm>
            <a:off x="6827278" y="5603139"/>
            <a:ext cx="2018774" cy="195263"/>
          </a:xfrm>
          <a:prstGeom prst="rect">
            <a:avLst/>
          </a:prstGeom>
          <a:noFill/>
          <a:ln w="9525">
            <a:noFill/>
            <a:miter lim="800000"/>
            <a:headEnd/>
            <a:tailEnd/>
          </a:ln>
        </p:spPr>
      </p:pic>
      <p:sp>
        <p:nvSpPr>
          <p:cNvPr id="15" name="TextBox 19"/>
          <p:cNvSpPr txBox="1">
            <a:spLocks noChangeArrowheads="1"/>
          </p:cNvSpPr>
          <p:nvPr/>
        </p:nvSpPr>
        <p:spPr bwMode="auto">
          <a:xfrm>
            <a:off x="6564141" y="4026458"/>
            <a:ext cx="2505481" cy="369332"/>
          </a:xfrm>
          <a:prstGeom prst="rect">
            <a:avLst/>
          </a:prstGeom>
          <a:noFill/>
          <a:ln w="9525">
            <a:noFill/>
            <a:miter lim="800000"/>
            <a:headEnd/>
            <a:tailEnd/>
          </a:ln>
        </p:spPr>
        <p:txBody>
          <a:bodyPr lIns="121899" tIns="60949" rIns="121899" bIns="60949">
            <a:spAutoFit/>
          </a:bodyPr>
          <a:lstStyle/>
          <a:p>
            <a:pPr algn="ctr"/>
            <a:r>
              <a:rPr lang="en-US" sz="1600" b="1" dirty="0"/>
              <a:t>Grant Select</a:t>
            </a:r>
          </a:p>
        </p:txBody>
      </p:sp>
      <p:sp>
        <p:nvSpPr>
          <p:cNvPr id="16" name="TextBox 20"/>
          <p:cNvSpPr txBox="1">
            <a:spLocks noChangeArrowheads="1"/>
          </p:cNvSpPr>
          <p:nvPr/>
        </p:nvSpPr>
        <p:spPr bwMode="auto">
          <a:xfrm>
            <a:off x="6351354" y="5788419"/>
            <a:ext cx="3172058" cy="369332"/>
          </a:xfrm>
          <a:prstGeom prst="rect">
            <a:avLst/>
          </a:prstGeom>
          <a:noFill/>
          <a:ln w="9525">
            <a:noFill/>
            <a:miter lim="800000"/>
            <a:headEnd/>
            <a:tailEnd/>
          </a:ln>
        </p:spPr>
        <p:txBody>
          <a:bodyPr lIns="121899" tIns="60949" rIns="121899" bIns="60949">
            <a:spAutoFit/>
          </a:bodyPr>
          <a:lstStyle/>
          <a:p>
            <a:r>
              <a:rPr lang="en-US" sz="1600" b="1" dirty="0" smtClean="0"/>
              <a:t>Standard </a:t>
            </a:r>
            <a:r>
              <a:rPr lang="en-US" sz="1600" b="1" dirty="0"/>
              <a:t>published EBS APIs</a:t>
            </a:r>
          </a:p>
        </p:txBody>
      </p:sp>
      <p:pic>
        <p:nvPicPr>
          <p:cNvPr id="18" name="Picture 19"/>
          <p:cNvPicPr>
            <a:picLocks noChangeAspect="1" noChangeArrowheads="1"/>
          </p:cNvPicPr>
          <p:nvPr/>
        </p:nvPicPr>
        <p:blipFill>
          <a:blip r:embed="rId7" cstate="print"/>
          <a:srcRect/>
          <a:stretch>
            <a:fillRect/>
          </a:stretch>
        </p:blipFill>
        <p:spPr bwMode="auto">
          <a:xfrm>
            <a:off x="4119484" y="4500241"/>
            <a:ext cx="3568601" cy="1103709"/>
          </a:xfrm>
          <a:prstGeom prst="rect">
            <a:avLst/>
          </a:prstGeom>
          <a:noFill/>
          <a:ln w="9525">
            <a:noFill/>
            <a:miter lim="800000"/>
            <a:headEnd/>
            <a:tailEnd/>
          </a:ln>
        </p:spPr>
      </p:pic>
      <p:sp>
        <p:nvSpPr>
          <p:cNvPr id="19" name="TextBox 10"/>
          <p:cNvSpPr txBox="1">
            <a:spLocks noChangeArrowheads="1"/>
          </p:cNvSpPr>
          <p:nvPr/>
        </p:nvSpPr>
        <p:spPr bwMode="auto">
          <a:xfrm>
            <a:off x="4265612" y="5650468"/>
            <a:ext cx="1944908" cy="369332"/>
          </a:xfrm>
          <a:prstGeom prst="rect">
            <a:avLst/>
          </a:prstGeom>
          <a:noFill/>
          <a:ln w="9525">
            <a:noFill/>
            <a:miter lim="800000"/>
            <a:headEnd/>
            <a:tailEnd/>
          </a:ln>
        </p:spPr>
        <p:txBody>
          <a:bodyPr wrap="square" lIns="121899" tIns="60949" rIns="121899" bIns="60949">
            <a:spAutoFit/>
          </a:bodyPr>
          <a:lstStyle/>
          <a:p>
            <a:r>
              <a:rPr lang="en-US" sz="1600" b="1" dirty="0">
                <a:solidFill>
                  <a:srgbClr val="0070C0"/>
                </a:solidFill>
              </a:rPr>
              <a:t>APPS Schema</a:t>
            </a:r>
          </a:p>
        </p:txBody>
      </p:sp>
      <p:sp>
        <p:nvSpPr>
          <p:cNvPr id="25" name="TextBox 10"/>
          <p:cNvSpPr txBox="1">
            <a:spLocks noChangeArrowheads="1"/>
          </p:cNvSpPr>
          <p:nvPr/>
        </p:nvSpPr>
        <p:spPr bwMode="auto">
          <a:xfrm>
            <a:off x="4021956" y="3634070"/>
            <a:ext cx="7863656" cy="430865"/>
          </a:xfrm>
          <a:prstGeom prst="rect">
            <a:avLst/>
          </a:prstGeom>
          <a:noFill/>
          <a:ln>
            <a:noFill/>
          </a:ln>
          <a:extLst>
            <a:ext uri="{909E8E84-426E-40dd-AFC4-6F175D3DCCD1}"/>
            <a:ext uri="{91240B29-F687-4f45-9708-019B960494DF}"/>
          </a:extLst>
        </p:spPr>
        <p:txBody>
          <a:bodyPr wrap="square" lIns="121899" tIns="60949" rIns="121899" bIns="60949">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eaLnBrk="1" hangingPunct="1">
              <a:defRPr/>
            </a:pPr>
            <a:r>
              <a:rPr lang="en-US" b="1" dirty="0" smtClean="0">
                <a:solidFill>
                  <a:srgbClr val="0070C0"/>
                </a:solidFill>
                <a:ea typeface="MS PGothic" charset="0"/>
                <a:cs typeface="MS PGothic" charset="0"/>
              </a:rPr>
              <a:t>Oracle E-Business Suite Database</a:t>
            </a:r>
          </a:p>
        </p:txBody>
      </p:sp>
      <p:sp>
        <p:nvSpPr>
          <p:cNvPr id="27" name="TextBox 19"/>
          <p:cNvSpPr txBox="1">
            <a:spLocks noChangeArrowheads="1"/>
          </p:cNvSpPr>
          <p:nvPr/>
        </p:nvSpPr>
        <p:spPr bwMode="auto">
          <a:xfrm>
            <a:off x="8990012" y="5561966"/>
            <a:ext cx="2870223" cy="369310"/>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70C0"/>
                </a:solidFill>
              </a:rPr>
              <a:t>APEX_EBS_EXTENSION Schema</a:t>
            </a:r>
            <a:endParaRPr lang="en-US" sz="1600" b="1" dirty="0">
              <a:solidFill>
                <a:srgbClr val="0070C0"/>
              </a:solidFill>
            </a:endParaRPr>
          </a:p>
        </p:txBody>
      </p:sp>
      <p:pic>
        <p:nvPicPr>
          <p:cNvPr id="30" name="Picture 20"/>
          <p:cNvPicPr>
            <a:picLocks noChangeAspect="1" noChangeArrowheads="1"/>
          </p:cNvPicPr>
          <p:nvPr/>
        </p:nvPicPr>
        <p:blipFill>
          <a:blip r:embed="rId3" cstate="print"/>
          <a:srcRect/>
          <a:stretch>
            <a:fillRect/>
          </a:stretch>
        </p:blipFill>
        <p:spPr bwMode="auto">
          <a:xfrm>
            <a:off x="3990520" y="893773"/>
            <a:ext cx="7935733" cy="2230427"/>
          </a:xfrm>
          <a:prstGeom prst="rect">
            <a:avLst/>
          </a:prstGeom>
          <a:noFill/>
          <a:ln w="9525">
            <a:noFill/>
            <a:miter lim="800000"/>
            <a:headEnd/>
            <a:tailEnd/>
          </a:ln>
        </p:spPr>
      </p:pic>
      <p:pic>
        <p:nvPicPr>
          <p:cNvPr id="21" name="Picture 18"/>
          <p:cNvPicPr>
            <a:picLocks noChangeAspect="1" noChangeArrowheads="1"/>
          </p:cNvPicPr>
          <p:nvPr/>
        </p:nvPicPr>
        <p:blipFill>
          <a:blip r:embed="rId8" cstate="print"/>
          <a:srcRect/>
          <a:stretch>
            <a:fillRect/>
          </a:stretch>
        </p:blipFill>
        <p:spPr bwMode="auto">
          <a:xfrm>
            <a:off x="4343471" y="1504685"/>
            <a:ext cx="2600097" cy="1096544"/>
          </a:xfrm>
          <a:prstGeom prst="rect">
            <a:avLst/>
          </a:prstGeom>
          <a:noFill/>
          <a:ln w="9525">
            <a:noFill/>
            <a:miter lim="800000"/>
            <a:headEnd/>
            <a:tailEnd/>
          </a:ln>
        </p:spPr>
      </p:pic>
      <p:sp>
        <p:nvSpPr>
          <p:cNvPr id="22" name="TextBox 22"/>
          <p:cNvSpPr txBox="1">
            <a:spLocks noChangeArrowheads="1"/>
          </p:cNvSpPr>
          <p:nvPr/>
        </p:nvSpPr>
        <p:spPr bwMode="auto">
          <a:xfrm>
            <a:off x="5352482" y="1876829"/>
            <a:ext cx="1536853" cy="707864"/>
          </a:xfrm>
          <a:prstGeom prst="rect">
            <a:avLst/>
          </a:prstGeom>
          <a:noFill/>
          <a:ln w="9525">
            <a:noFill/>
            <a:miter lim="800000"/>
            <a:headEnd/>
            <a:tailEnd/>
          </a:ln>
        </p:spPr>
        <p:txBody>
          <a:bodyPr wrap="square" lIns="121899" tIns="60949" rIns="121899" bIns="60949">
            <a:spAutoFit/>
          </a:bodyPr>
          <a:lstStyle/>
          <a:p>
            <a:pPr algn="r"/>
            <a:r>
              <a:rPr lang="en-US" sz="1900" b="1" dirty="0" smtClean="0"/>
              <a:t>APEX</a:t>
            </a:r>
          </a:p>
          <a:p>
            <a:pPr algn="r"/>
            <a:r>
              <a:rPr lang="en-US" sz="1900" b="1" dirty="0" smtClean="0"/>
              <a:t>Engine</a:t>
            </a:r>
            <a:endParaRPr lang="en-US" sz="1900" b="1" dirty="0"/>
          </a:p>
        </p:txBody>
      </p:sp>
      <p:sp>
        <p:nvSpPr>
          <p:cNvPr id="23" name="TextBox 10"/>
          <p:cNvSpPr txBox="1">
            <a:spLocks noChangeArrowheads="1"/>
          </p:cNvSpPr>
          <p:nvPr/>
        </p:nvSpPr>
        <p:spPr bwMode="auto">
          <a:xfrm>
            <a:off x="5332412" y="1371600"/>
            <a:ext cx="2648626" cy="369332"/>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70C0"/>
                </a:solidFill>
              </a:rPr>
              <a:t>APEX_040200 </a:t>
            </a:r>
            <a:r>
              <a:rPr lang="en-US" sz="1600" b="1" dirty="0">
                <a:solidFill>
                  <a:srgbClr val="0070C0"/>
                </a:solidFill>
              </a:rPr>
              <a:t>Schema</a:t>
            </a:r>
          </a:p>
        </p:txBody>
      </p:sp>
      <p:sp>
        <p:nvSpPr>
          <p:cNvPr id="33" name="TextBox 10"/>
          <p:cNvSpPr txBox="1">
            <a:spLocks noChangeArrowheads="1"/>
          </p:cNvSpPr>
          <p:nvPr/>
        </p:nvSpPr>
        <p:spPr bwMode="auto">
          <a:xfrm>
            <a:off x="3998644" y="864535"/>
            <a:ext cx="7904552" cy="430865"/>
          </a:xfrm>
          <a:prstGeom prst="rect">
            <a:avLst/>
          </a:prstGeom>
          <a:noFill/>
          <a:ln>
            <a:noFill/>
          </a:ln>
          <a:extLst>
            <a:ext uri="{909E8E84-426E-40dd-AFC4-6F175D3DCCD1}"/>
            <a:ext uri="{91240B29-F687-4f45-9708-019B960494DF}"/>
          </a:extLst>
        </p:spPr>
        <p:txBody>
          <a:bodyPr wrap="square" lIns="121899" tIns="60949" rIns="121899" bIns="60949">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eaLnBrk="1" hangingPunct="1">
              <a:defRPr/>
            </a:pPr>
            <a:r>
              <a:rPr lang="en-US" b="1" dirty="0" smtClean="0">
                <a:solidFill>
                  <a:srgbClr val="0070C0"/>
                </a:solidFill>
                <a:ea typeface="MS PGothic" charset="0"/>
                <a:cs typeface="MS PGothic" charset="0"/>
              </a:rPr>
              <a:t>Local Database</a:t>
            </a:r>
          </a:p>
        </p:txBody>
      </p:sp>
      <p:pic>
        <p:nvPicPr>
          <p:cNvPr id="34" name="Picture 10"/>
          <p:cNvPicPr>
            <a:picLocks noChangeAspect="1" noChangeArrowheads="1"/>
          </p:cNvPicPr>
          <p:nvPr/>
        </p:nvPicPr>
        <p:blipFill>
          <a:blip r:embed="rId9" cstate="print"/>
          <a:srcRect/>
          <a:stretch>
            <a:fillRect/>
          </a:stretch>
        </p:blipFill>
        <p:spPr bwMode="auto">
          <a:xfrm>
            <a:off x="8328694" y="1571795"/>
            <a:ext cx="3474662" cy="1349375"/>
          </a:xfrm>
          <a:prstGeom prst="rect">
            <a:avLst/>
          </a:prstGeom>
          <a:noFill/>
          <a:ln w="9525">
            <a:noFill/>
            <a:miter lim="800000"/>
            <a:headEnd/>
            <a:tailEnd/>
          </a:ln>
        </p:spPr>
      </p:pic>
      <p:pic>
        <p:nvPicPr>
          <p:cNvPr id="35" name="Picture 6"/>
          <p:cNvPicPr>
            <a:picLocks noChangeAspect="1" noChangeArrowheads="1"/>
          </p:cNvPicPr>
          <p:nvPr/>
        </p:nvPicPr>
        <p:blipFill>
          <a:blip r:embed="rId4" cstate="print"/>
          <a:srcRect/>
          <a:stretch>
            <a:fillRect/>
          </a:stretch>
        </p:blipFill>
        <p:spPr bwMode="auto">
          <a:xfrm>
            <a:off x="8565492" y="1611025"/>
            <a:ext cx="3059903" cy="1020763"/>
          </a:xfrm>
          <a:prstGeom prst="rect">
            <a:avLst/>
          </a:prstGeom>
          <a:noFill/>
          <a:ln w="9525">
            <a:noFill/>
            <a:miter lim="800000"/>
            <a:headEnd/>
            <a:tailEnd/>
          </a:ln>
        </p:spPr>
      </p:pic>
      <p:sp>
        <p:nvSpPr>
          <p:cNvPr id="36" name="TextBox 24"/>
          <p:cNvSpPr txBox="1">
            <a:spLocks noChangeArrowheads="1"/>
          </p:cNvSpPr>
          <p:nvPr/>
        </p:nvSpPr>
        <p:spPr bwMode="auto">
          <a:xfrm>
            <a:off x="9690190" y="2483883"/>
            <a:ext cx="2043022" cy="415476"/>
          </a:xfrm>
          <a:prstGeom prst="rect">
            <a:avLst/>
          </a:prstGeom>
          <a:noFill/>
          <a:ln w="9525">
            <a:noFill/>
            <a:miter lim="800000"/>
            <a:headEnd/>
            <a:tailEnd/>
          </a:ln>
        </p:spPr>
        <p:txBody>
          <a:bodyPr wrap="square" lIns="121899" tIns="60949" rIns="121899" bIns="60949">
            <a:spAutoFit/>
          </a:bodyPr>
          <a:lstStyle/>
          <a:p>
            <a:r>
              <a:rPr lang="en-US" sz="1900" b="1" dirty="0"/>
              <a:t>APEX Workspace</a:t>
            </a:r>
          </a:p>
        </p:txBody>
      </p:sp>
      <p:sp>
        <p:nvSpPr>
          <p:cNvPr id="37" name="TextBox 19"/>
          <p:cNvSpPr txBox="1">
            <a:spLocks noChangeArrowheads="1"/>
          </p:cNvSpPr>
          <p:nvPr/>
        </p:nvSpPr>
        <p:spPr bwMode="auto">
          <a:xfrm>
            <a:off x="9294812" y="1276373"/>
            <a:ext cx="2590800" cy="369310"/>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70C0"/>
                </a:solidFill>
              </a:rPr>
              <a:t>APEX_EBS_LOCAL Schema</a:t>
            </a:r>
            <a:endParaRPr lang="en-US" sz="1600" b="1" dirty="0">
              <a:solidFill>
                <a:srgbClr val="0070C0"/>
              </a:solidFill>
            </a:endParaRPr>
          </a:p>
        </p:txBody>
      </p:sp>
      <p:sp>
        <p:nvSpPr>
          <p:cNvPr id="29" name="Left-Right Arrow 28"/>
          <p:cNvSpPr/>
          <p:nvPr/>
        </p:nvSpPr>
        <p:spPr bwMode="auto">
          <a:xfrm>
            <a:off x="6974128" y="1930750"/>
            <a:ext cx="1642840" cy="274320"/>
          </a:xfrm>
          <a:prstGeom prst="leftRightArrow">
            <a:avLst>
              <a:gd name="adj1" fmla="val 26924"/>
              <a:gd name="adj2" fmla="val 48836"/>
            </a:avLst>
          </a:prstGeom>
          <a:solidFill>
            <a:srgbClr val="AE0921"/>
          </a:solidFill>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lIns="122745" tIns="61373" rIns="122745" bIns="61373">
            <a:spAutoFit/>
          </a:bodyPr>
          <a:lstStyle/>
          <a:p>
            <a:pPr marL="158723" indent="-158723">
              <a:defRPr/>
            </a:pPr>
            <a:endParaRPr lang="en-US" dirty="0">
              <a:solidFill>
                <a:schemeClr val="tx1"/>
              </a:solidFill>
              <a:ea typeface="ＭＳ Ｐゴシック" charset="-128"/>
            </a:endParaRPr>
          </a:p>
        </p:txBody>
      </p:sp>
      <p:grpSp>
        <p:nvGrpSpPr>
          <p:cNvPr id="2" name="Group 11"/>
          <p:cNvGrpSpPr/>
          <p:nvPr/>
        </p:nvGrpSpPr>
        <p:grpSpPr>
          <a:xfrm>
            <a:off x="614732" y="1576677"/>
            <a:ext cx="2448364" cy="1300703"/>
            <a:chOff x="125897" y="3394363"/>
            <a:chExt cx="2028906" cy="1024008"/>
          </a:xfrm>
        </p:grpSpPr>
        <p:pic>
          <p:nvPicPr>
            <p:cNvPr id="56" name="Picture 4"/>
            <p:cNvPicPr>
              <a:picLocks noChangeAspect="1" noChangeArrowheads="1"/>
            </p:cNvPicPr>
            <p:nvPr/>
          </p:nvPicPr>
          <p:blipFill>
            <a:blip r:embed="rId10" cstate="print"/>
            <a:srcRect/>
            <a:stretch>
              <a:fillRect/>
            </a:stretch>
          </p:blipFill>
          <p:spPr bwMode="auto">
            <a:xfrm>
              <a:off x="125897" y="3394363"/>
              <a:ext cx="2028906" cy="1024008"/>
            </a:xfrm>
            <a:prstGeom prst="rect">
              <a:avLst/>
            </a:prstGeom>
            <a:noFill/>
            <a:ln w="9525">
              <a:noFill/>
              <a:miter lim="800000"/>
              <a:headEnd/>
              <a:tailEnd/>
            </a:ln>
          </p:spPr>
        </p:pic>
        <p:pic>
          <p:nvPicPr>
            <p:cNvPr id="57" name="Picture 4"/>
            <p:cNvPicPr>
              <a:picLocks noChangeAspect="1"/>
            </p:cNvPicPr>
            <p:nvPr/>
          </p:nvPicPr>
          <p:blipFill>
            <a:blip r:embed="rId11" cstate="print"/>
            <a:srcRect/>
            <a:stretch>
              <a:fillRect/>
            </a:stretch>
          </p:blipFill>
          <p:spPr bwMode="auto">
            <a:xfrm>
              <a:off x="532890" y="3460924"/>
              <a:ext cx="1196964" cy="618802"/>
            </a:xfrm>
            <a:prstGeom prst="rect">
              <a:avLst/>
            </a:prstGeom>
            <a:noFill/>
            <a:ln w="9525">
              <a:noFill/>
              <a:miter lim="800000"/>
              <a:headEnd/>
              <a:tailEnd/>
            </a:ln>
          </p:spPr>
        </p:pic>
      </p:grpSp>
      <p:sp>
        <p:nvSpPr>
          <p:cNvPr id="58" name="TextBox 19"/>
          <p:cNvSpPr txBox="1">
            <a:spLocks noChangeArrowheads="1"/>
          </p:cNvSpPr>
          <p:nvPr/>
        </p:nvSpPr>
        <p:spPr bwMode="auto">
          <a:xfrm>
            <a:off x="636384" y="1143000"/>
            <a:ext cx="2363127" cy="415476"/>
          </a:xfrm>
          <a:prstGeom prst="rect">
            <a:avLst/>
          </a:prstGeom>
          <a:solidFill>
            <a:schemeClr val="bg1"/>
          </a:solidFill>
          <a:ln w="9525">
            <a:noFill/>
            <a:miter lim="800000"/>
            <a:headEnd/>
            <a:tailEnd/>
          </a:ln>
        </p:spPr>
        <p:txBody>
          <a:bodyPr wrap="square" lIns="121899" tIns="60949" rIns="121899" bIns="60949">
            <a:spAutoFit/>
          </a:bodyPr>
          <a:lstStyle/>
          <a:p>
            <a:pPr algn="ctr"/>
            <a:r>
              <a:rPr lang="en-US" sz="1900" b="1" dirty="0"/>
              <a:t>APEX Application</a:t>
            </a:r>
          </a:p>
        </p:txBody>
      </p:sp>
      <p:cxnSp>
        <p:nvCxnSpPr>
          <p:cNvPr id="39" name="Elbow Connector 38"/>
          <p:cNvCxnSpPr/>
          <p:nvPr/>
        </p:nvCxnSpPr>
        <p:spPr>
          <a:xfrm rot="16200000" flipV="1">
            <a:off x="8075613" y="3581399"/>
            <a:ext cx="1981200" cy="2"/>
          </a:xfrm>
          <a:prstGeom prst="bentConnector3">
            <a:avLst>
              <a:gd name="adj1" fmla="val 50000"/>
            </a:avLst>
          </a:prstGeom>
          <a:ln w="381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TextBox 19"/>
          <p:cNvSpPr txBox="1">
            <a:spLocks noChangeArrowheads="1"/>
          </p:cNvSpPr>
          <p:nvPr/>
        </p:nvSpPr>
        <p:spPr bwMode="auto">
          <a:xfrm>
            <a:off x="6094412" y="3200400"/>
            <a:ext cx="3048000" cy="369310"/>
          </a:xfrm>
          <a:prstGeom prst="rect">
            <a:avLst/>
          </a:prstGeom>
          <a:noFill/>
          <a:ln w="9525">
            <a:noFill/>
            <a:miter lim="800000"/>
            <a:headEnd/>
            <a:tailEnd/>
          </a:ln>
        </p:spPr>
        <p:txBody>
          <a:bodyPr wrap="square" lIns="121899" tIns="60949" rIns="121899" bIns="60949">
            <a:spAutoFit/>
          </a:bodyPr>
          <a:lstStyle/>
          <a:p>
            <a:r>
              <a:rPr lang="en-US" sz="1600" b="1" dirty="0" smtClean="0">
                <a:solidFill>
                  <a:srgbClr val="00B050"/>
                </a:solidFill>
              </a:rPr>
              <a:t>APEX_EBS_DBLINK Database Link</a:t>
            </a:r>
            <a:endParaRPr lang="en-US" sz="1600" b="1" dirty="0">
              <a:solidFill>
                <a:srgbClr val="00B050"/>
              </a:solidFill>
            </a:endParaRPr>
          </a:p>
        </p:txBody>
      </p:sp>
      <p:sp>
        <p:nvSpPr>
          <p:cNvPr id="41" name="Left-Right Arrow 40"/>
          <p:cNvSpPr/>
          <p:nvPr/>
        </p:nvSpPr>
        <p:spPr bwMode="auto">
          <a:xfrm>
            <a:off x="2745137" y="1890110"/>
            <a:ext cx="1658640" cy="274320"/>
          </a:xfrm>
          <a:prstGeom prst="leftRightArrow">
            <a:avLst>
              <a:gd name="adj1" fmla="val 26924"/>
              <a:gd name="adj2" fmla="val 48836"/>
            </a:avLst>
          </a:prstGeom>
          <a:solidFill>
            <a:srgbClr val="AE0921"/>
          </a:solidFill>
          <a:ln>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wrap="square" lIns="122745" tIns="61373" rIns="122745" bIns="61373">
            <a:spAutoFit/>
          </a:bodyPr>
          <a:lstStyle/>
          <a:p>
            <a:pPr marL="158723" indent="-158723">
              <a:defRPr/>
            </a:pPr>
            <a:endParaRPr lang="en-US" dirty="0">
              <a:solidFill>
                <a:schemeClr val="tx1"/>
              </a:solidFill>
              <a:ea typeface="ＭＳ Ｐゴシック" charset="-128"/>
            </a:endParaRPr>
          </a:p>
        </p:txBody>
      </p:sp>
      <p:sp>
        <p:nvSpPr>
          <p:cNvPr id="38"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Alternate Database Configuration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704407" y="1371600"/>
            <a:ext cx="10876405" cy="4564685"/>
          </a:xfrm>
        </p:spPr>
        <p:txBody>
          <a:bodyPr/>
          <a:lstStyle/>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APEX development performed on development instance of EBS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Not using APPS schema allows applications to run with least privilege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Privileges on APPS tables selectively granted to APEX DB schema</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Look and feel can mimic EBS or use a different user interface theme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EBS Menus can be used to provide links to APEX Applications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APEX Authentication can use EBS authentication (SSO, OAM, Custom)</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APEX Authorization Schemes can enforce EBS roles and responsibilities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Both SOAP and RESTful web services can be used within applications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EBS and/or APEX can be patched without impacting the other tool</a:t>
            </a:r>
          </a:p>
        </p:txBody>
      </p:sp>
      <p:sp>
        <p:nvSpPr>
          <p:cNvPr id="5"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Development Considerations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704407" y="1447800"/>
            <a:ext cx="11308898" cy="4564685"/>
          </a:xfrm>
        </p:spPr>
        <p:txBody>
          <a:bodyPr/>
          <a:lstStyle/>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Deployment is performed connected to APEX schema, not APPS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Deployment or patching of APEX applications performed using </a:t>
            </a:r>
            <a:br>
              <a:rPr lang="en-US" sz="2800" dirty="0" smtClean="0">
                <a:solidFill>
                  <a:schemeClr val="tx2"/>
                </a:solidFill>
              </a:rPr>
            </a:br>
            <a:r>
              <a:rPr lang="en-US" sz="2800" dirty="0" smtClean="0">
                <a:solidFill>
                  <a:schemeClr val="tx2"/>
                </a:solidFill>
              </a:rPr>
              <a:t>SQL*Plus script(s)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Database resource manager can constrain APEX resource consumption</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SQL within applications is run as the APEX user</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APEX client info is set for each session, with application and page details</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DBAs can correlate slow SQL, based on the APEX client info, to a SQL statement defined in a specific APEX application and page</a:t>
            </a:r>
          </a:p>
          <a:p>
            <a:pPr marL="302631" indent="-302631">
              <a:spcBef>
                <a:spcPts val="0"/>
              </a:spcBef>
              <a:spcAft>
                <a:spcPts val="8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800" dirty="0" smtClean="0">
                <a:solidFill>
                  <a:schemeClr val="tx2"/>
                </a:solidFill>
              </a:rPr>
              <a:t>Monitoring of APEX can be done using Oracle Enterprise Manager</a:t>
            </a:r>
          </a:p>
        </p:txBody>
      </p:sp>
      <p:sp>
        <p:nvSpPr>
          <p:cNvPr id="5"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Deployment Considerations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half" idx="1"/>
          </p:nvPr>
        </p:nvSpPr>
        <p:spPr>
          <a:xfrm>
            <a:off x="626400" y="1082044"/>
            <a:ext cx="11308898" cy="5090156"/>
          </a:xfrm>
        </p:spPr>
        <p:txBody>
          <a:bodyPr/>
          <a:lstStyle/>
          <a:p>
            <a:pPr marL="141793" indent="-141793">
              <a:spcBef>
                <a:spcPts val="0"/>
              </a:spcBef>
              <a:spcAft>
                <a:spcPts val="4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b="1" dirty="0" smtClean="0">
                <a:solidFill>
                  <a:schemeClr val="tx2"/>
                </a:solidFill>
              </a:rPr>
              <a:t>Oracle BI Publisher</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BI publisher is a reporting engine &lt;&gt; Oracle APEX is an application development tool</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Oracle APEX uses BI Publisher to produce rich PDF output</a:t>
            </a:r>
          </a:p>
          <a:p>
            <a:pPr marL="141793" indent="-141793">
              <a:spcBef>
                <a:spcPts val="267"/>
              </a:spcBef>
              <a:spcAft>
                <a:spcPts val="4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b="1" dirty="0" smtClean="0">
                <a:solidFill>
                  <a:schemeClr val="tx2"/>
                </a:solidFill>
              </a:rPr>
              <a:t>OBIEE</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OBIEE is query only &lt;&gt; Oracle APEX allows insert, update, delete</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OBIEE supports many databases &lt;&gt; APEX supports only Oracle</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Oracle APEX is frequently used to add update capabilities alongside OBIEE applications</a:t>
            </a:r>
          </a:p>
          <a:p>
            <a:pPr marL="141793" indent="-141793">
              <a:spcBef>
                <a:spcPts val="267"/>
              </a:spcBef>
              <a:spcAft>
                <a:spcPts val="4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b="1" dirty="0" smtClean="0">
                <a:solidFill>
                  <a:schemeClr val="tx2"/>
                </a:solidFill>
              </a:rPr>
              <a:t>Application Development Framework (ADF) and Mobile Application Framework (MAF)</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All are designed to build modern HTML Web Applications</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All can be used to build desktop and mobile applications</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Oracle APEX is the primary tool for SQL professionals &lt;&gt; ADF is the primary tool for Java professionals</a:t>
            </a:r>
          </a:p>
          <a:p>
            <a:pPr marL="141793" indent="-141793">
              <a:spcBef>
                <a:spcPts val="267"/>
              </a:spcBef>
              <a:spcAft>
                <a:spcPts val="400"/>
              </a:spcAft>
              <a:buClr>
                <a:schemeClr val="tx1"/>
              </a:buCl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b="1" dirty="0" smtClean="0">
                <a:solidFill>
                  <a:schemeClr val="tx2"/>
                </a:solidFill>
              </a:rPr>
              <a:t>Oracle Forms</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Both are declarative, and leverage developers’ SQL and PL/SQL skills</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Oracle APEX runs Native HTML Web Applications &lt;&gt; Forms uses Java Applets to run on the Web</a:t>
            </a:r>
          </a:p>
          <a:p>
            <a:pPr marL="351305" indent="-141793">
              <a:spcBef>
                <a:spcPts val="0"/>
              </a:spcBef>
              <a:spcAft>
                <a:spcPts val="400"/>
              </a:spcAft>
              <a:buClr>
                <a:schemeClr val="tx1"/>
              </a:buClr>
              <a:buFont typeface="Wingdings" pitchFamily="2" charset="2"/>
              <a:buChar char="§"/>
              <a:tabLst>
                <a:tab pos="141793" algn="l"/>
                <a:tab pos="751286" algn="l"/>
                <a:tab pos="1360779" algn="l"/>
                <a:tab pos="1970272" algn="l"/>
                <a:tab pos="2579766" algn="l"/>
                <a:tab pos="3189259" algn="l"/>
                <a:tab pos="3798752" algn="l"/>
                <a:tab pos="4408246" algn="l"/>
                <a:tab pos="5017739" algn="l"/>
                <a:tab pos="5627232" algn="l"/>
                <a:tab pos="6236726" algn="l"/>
                <a:tab pos="6846219" algn="l"/>
                <a:tab pos="7455712" algn="l"/>
                <a:tab pos="8065206" algn="l"/>
                <a:tab pos="8674699" algn="l"/>
                <a:tab pos="9284192" algn="l"/>
                <a:tab pos="9893686" algn="l"/>
                <a:tab pos="10503179" algn="l"/>
                <a:tab pos="11112672" algn="l"/>
                <a:tab pos="11722166" algn="l"/>
                <a:tab pos="12331659" algn="l"/>
              </a:tabLst>
            </a:pPr>
            <a:r>
              <a:rPr lang="en-US" sz="2000" dirty="0" smtClean="0">
                <a:solidFill>
                  <a:schemeClr val="tx2"/>
                </a:solidFill>
              </a:rPr>
              <a:t>Oracle APEX is often used to redevelop legacy Oracle Forms applications</a:t>
            </a:r>
          </a:p>
        </p:txBody>
      </p:sp>
      <p:sp>
        <p:nvSpPr>
          <p:cNvPr id="4" name="Title 1"/>
          <p:cNvSpPr txBox="1">
            <a:spLocks/>
          </p:cNvSpPr>
          <p:nvPr/>
        </p:nvSpPr>
        <p:spPr>
          <a:xfrm>
            <a:off x="511353" y="268101"/>
            <a:ext cx="10840859" cy="57634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Comparing Application Express and Other Oracle Products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853197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Example Integrations </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704407" y="1550823"/>
            <a:ext cx="10800205" cy="3859377"/>
          </a:xfrm>
        </p:spPr>
        <p:txBody>
          <a:bodyPr/>
          <a:lstStyle/>
          <a:p>
            <a:pPr>
              <a:spcBef>
                <a:spcPts val="800"/>
              </a:spcBef>
              <a:buClr>
                <a:schemeClr val="tx1"/>
              </a:buClr>
            </a:pPr>
            <a:r>
              <a:rPr lang="en-US" sz="2800" dirty="0" smtClean="0">
                <a:solidFill>
                  <a:schemeClr val="tx2"/>
                </a:solidFill>
              </a:rPr>
              <a:t>Oracle’s E-Business Suite Global Single Instance (GSI) is used by the </a:t>
            </a:r>
            <a:br>
              <a:rPr lang="en-US" sz="2800" dirty="0" smtClean="0">
                <a:solidFill>
                  <a:schemeClr val="tx2"/>
                </a:solidFill>
              </a:rPr>
            </a:br>
            <a:r>
              <a:rPr lang="en-US" sz="2800" dirty="0" smtClean="0">
                <a:solidFill>
                  <a:schemeClr val="tx2"/>
                </a:solidFill>
              </a:rPr>
              <a:t>whole organization, in every region</a:t>
            </a:r>
          </a:p>
          <a:p>
            <a:pPr>
              <a:spcBef>
                <a:spcPts val="800"/>
              </a:spcBef>
              <a:buClr>
                <a:schemeClr val="tx1"/>
              </a:buClr>
            </a:pPr>
            <a:r>
              <a:rPr lang="en-US" sz="2800" dirty="0" smtClean="0">
                <a:solidFill>
                  <a:schemeClr val="tx2"/>
                </a:solidFill>
              </a:rPr>
              <a:t>Extensions are built against GSI with Oracle Application Express</a:t>
            </a:r>
            <a:br>
              <a:rPr lang="en-US" sz="2800" dirty="0" smtClean="0">
                <a:solidFill>
                  <a:schemeClr val="tx2"/>
                </a:solidFill>
              </a:rPr>
            </a:br>
            <a:r>
              <a:rPr lang="en-US" sz="2800" dirty="0" smtClean="0">
                <a:solidFill>
                  <a:schemeClr val="tx2"/>
                </a:solidFill>
              </a:rPr>
              <a:t> to meet Oracle’s own business requirements</a:t>
            </a:r>
          </a:p>
          <a:p>
            <a:pPr>
              <a:spcBef>
                <a:spcPts val="800"/>
              </a:spcBef>
              <a:buClr>
                <a:schemeClr val="tx1"/>
              </a:buClr>
            </a:pPr>
            <a:r>
              <a:rPr lang="en-US" sz="2800" dirty="0" smtClean="0">
                <a:solidFill>
                  <a:schemeClr val="tx2"/>
                </a:solidFill>
              </a:rPr>
              <a:t>Special approvals need to be requested in order to modify GSI in any way other than by using Oracle Application Express extensions</a:t>
            </a:r>
          </a:p>
          <a:p>
            <a:pPr>
              <a:spcBef>
                <a:spcPts val="800"/>
              </a:spcBef>
              <a:buClr>
                <a:schemeClr val="tx1"/>
              </a:buClr>
            </a:pPr>
            <a:r>
              <a:rPr lang="en-US" sz="2800" dirty="0" smtClean="0">
                <a:solidFill>
                  <a:schemeClr val="tx2"/>
                </a:solidFill>
              </a:rPr>
              <a:t>Specifications for generally applicable requirements are then sent back to E-Business Suite Development Team based on the relevant Application Express extension</a:t>
            </a:r>
          </a:p>
        </p:txBody>
      </p:sp>
      <p:sp>
        <p:nvSpPr>
          <p:cNvPr id="5"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Oracle’s E-Business Suite GSI </a:t>
            </a:r>
            <a:r>
              <a:rPr lang="en-GB" sz="3600" dirty="0" smtClean="0">
                <a:solidFill>
                  <a:schemeClr val="tx2"/>
                </a:solidFill>
              </a:rPr>
              <a:t>[Internal Only – Intranet App]</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2"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Extending our internal deployment used to run Oracle business</a:t>
            </a:r>
            <a:endParaRPr kumimoji="0" lang="en-US" sz="24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srcRect/>
          <a:stretch>
            <a:fillRect/>
          </a:stretch>
        </p:blipFill>
        <p:spPr bwMode="auto">
          <a:xfrm>
            <a:off x="2722929" y="2590800"/>
            <a:ext cx="6495683" cy="3165009"/>
          </a:xfrm>
          <a:prstGeom prst="rect">
            <a:avLst/>
          </a:prstGeom>
          <a:noFill/>
          <a:ln w="9525">
            <a:solidFill>
              <a:schemeClr val="tx1">
                <a:lumMod val="50000"/>
                <a:lumOff val="50000"/>
              </a:schemeClr>
            </a:solidFill>
            <a:miter lim="800000"/>
            <a:headEnd/>
            <a:tailEnd/>
          </a:ln>
          <a:effectLst>
            <a:outerShdw blurRad="50800" dist="38100" dir="2700000" algn="tl" rotWithShape="0">
              <a:prstClr val="black">
                <a:alpha val="40000"/>
              </a:prstClr>
            </a:outerShdw>
          </a:effectLst>
        </p:spPr>
      </p:pic>
      <p:sp>
        <p:nvSpPr>
          <p:cNvPr id="9" name="Content Placeholder 2"/>
          <p:cNvSpPr>
            <a:spLocks noGrp="1"/>
          </p:cNvSpPr>
          <p:nvPr>
            <p:ph sz="half" idx="1"/>
          </p:nvPr>
        </p:nvSpPr>
        <p:spPr>
          <a:xfrm>
            <a:off x="704407" y="1524001"/>
            <a:ext cx="11308898" cy="914400"/>
          </a:xfrm>
        </p:spPr>
        <p:txBody>
          <a:bodyPr/>
          <a:lstStyle/>
          <a:p>
            <a:pPr>
              <a:spcBef>
                <a:spcPts val="800"/>
              </a:spcBef>
              <a:buClr>
                <a:schemeClr val="tx1"/>
              </a:buClr>
            </a:pPr>
            <a:r>
              <a:rPr lang="en-US" sz="2800" dirty="0" smtClean="0">
                <a:solidFill>
                  <a:schemeClr val="tx2"/>
                </a:solidFill>
              </a:rPr>
              <a:t>Integrated with Oracle’s E-Business Suite Global Single Instance (GSI)</a:t>
            </a:r>
          </a:p>
          <a:p>
            <a:pPr>
              <a:spcBef>
                <a:spcPts val="800"/>
              </a:spcBef>
              <a:buClr>
                <a:schemeClr val="tx1"/>
              </a:buClr>
            </a:pPr>
            <a:r>
              <a:rPr lang="en-US" sz="2800" dirty="0" smtClean="0">
                <a:solidFill>
                  <a:schemeClr val="tx2"/>
                </a:solidFill>
              </a:rPr>
              <a:t>APEX authentication tied to EBS roles and responsibilities</a:t>
            </a:r>
          </a:p>
        </p:txBody>
      </p:sp>
      <p:sp>
        <p:nvSpPr>
          <p:cNvPr id="1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Stand-alone application integrated with E-Business Suite</a:t>
            </a:r>
            <a:endParaRPr kumimoji="0" lang="en-US" sz="2400" b="1" i="0" u="none" strike="noStrike" kern="1200" cap="none" spc="0" normalizeH="0" baseline="0" noProof="0" dirty="0">
              <a:ln>
                <a:noFill/>
              </a:ln>
              <a:effectLst/>
              <a:uLnTx/>
              <a:uFillTx/>
              <a:latin typeface="+mn-lt"/>
              <a:ea typeface="+mn-ea"/>
              <a:cs typeface="+mn-cs"/>
            </a:endParaRPr>
          </a:p>
        </p:txBody>
      </p:sp>
      <p:sp>
        <p:nvSpPr>
          <p:cNvPr id="14"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Quote Request System (QRS) </a:t>
            </a:r>
            <a:r>
              <a:rPr lang="en-GB" sz="3600" dirty="0" smtClean="0">
                <a:solidFill>
                  <a:schemeClr val="tx2"/>
                </a:solidFill>
              </a:rPr>
              <a:t>[Internal Only – Intranet App]</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srcRect/>
          <a:stretch>
            <a:fillRect/>
          </a:stretch>
        </p:blipFill>
        <p:spPr bwMode="auto">
          <a:xfrm>
            <a:off x="1774693" y="1066800"/>
            <a:ext cx="8947665" cy="4010025"/>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5"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Quote Request System (QRS)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1" name="Content Placeholder 2"/>
          <p:cNvSpPr>
            <a:spLocks noGrp="1"/>
          </p:cNvSpPr>
          <p:nvPr>
            <p:ph sz="half" idx="1"/>
          </p:nvPr>
        </p:nvSpPr>
        <p:spPr>
          <a:xfrm>
            <a:off x="704407" y="5334000"/>
            <a:ext cx="11308898" cy="807110"/>
          </a:xfrm>
        </p:spPr>
        <p:txBody>
          <a:bodyPr/>
          <a:lstStyle/>
          <a:p>
            <a:pPr>
              <a:spcBef>
                <a:spcPts val="800"/>
              </a:spcBef>
              <a:buClr>
                <a:schemeClr val="tx1"/>
              </a:buClr>
            </a:pPr>
            <a:r>
              <a:rPr lang="en-US" sz="2800" dirty="0" smtClean="0">
                <a:solidFill>
                  <a:schemeClr val="tx2"/>
                </a:solidFill>
              </a:rPr>
              <a:t>Non-EBS (local) database objects used by QRS are maintained by </a:t>
            </a:r>
            <a:br>
              <a:rPr lang="en-US" sz="2800" dirty="0" smtClean="0">
                <a:solidFill>
                  <a:schemeClr val="tx2"/>
                </a:solidFill>
              </a:rPr>
            </a:br>
            <a:r>
              <a:rPr lang="en-US" sz="2800" dirty="0" smtClean="0">
                <a:solidFill>
                  <a:schemeClr val="tx2"/>
                </a:solidFill>
              </a:rPr>
              <a:t>APEX Developers, outside of EBS database objects</a:t>
            </a:r>
          </a:p>
        </p:txBody>
      </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704407" y="4789029"/>
            <a:ext cx="11308898" cy="1199681"/>
          </a:xfrm>
        </p:spPr>
        <p:txBody>
          <a:bodyPr/>
          <a:lstStyle/>
          <a:p>
            <a:pPr>
              <a:spcBef>
                <a:spcPts val="800"/>
              </a:spcBef>
              <a:buClr>
                <a:schemeClr val="tx1"/>
              </a:buClr>
            </a:pPr>
            <a:r>
              <a:rPr lang="en-US" sz="2800" dirty="0" smtClean="0">
                <a:solidFill>
                  <a:schemeClr val="tx2"/>
                </a:solidFill>
              </a:rPr>
              <a:t>Local database views reference APPS tables</a:t>
            </a:r>
          </a:p>
          <a:p>
            <a:pPr>
              <a:spcBef>
                <a:spcPts val="800"/>
              </a:spcBef>
              <a:buClr>
                <a:schemeClr val="tx1"/>
              </a:buClr>
            </a:pPr>
            <a:r>
              <a:rPr lang="en-US" sz="2800" dirty="0" smtClean="0">
                <a:solidFill>
                  <a:schemeClr val="tx2"/>
                </a:solidFill>
              </a:rPr>
              <a:t>APEX Developers only see what the MISQRS schema has been granted</a:t>
            </a:r>
            <a:br>
              <a:rPr lang="en-US" sz="2800" dirty="0" smtClean="0">
                <a:solidFill>
                  <a:schemeClr val="tx2"/>
                </a:solidFill>
              </a:rPr>
            </a:br>
            <a:r>
              <a:rPr lang="en-US" sz="2800" dirty="0" smtClean="0">
                <a:solidFill>
                  <a:schemeClr val="tx2"/>
                </a:solidFill>
              </a:rPr>
              <a:t>- Not all EBS database objects, or even all columns within an APPS table</a:t>
            </a:r>
          </a:p>
        </p:txBody>
      </p:sp>
      <p:pic>
        <p:nvPicPr>
          <p:cNvPr id="5" name="Picture 4"/>
          <p:cNvPicPr>
            <a:picLocks noChangeAspect="1"/>
          </p:cNvPicPr>
          <p:nvPr/>
        </p:nvPicPr>
        <p:blipFill>
          <a:blip r:embed="rId3" cstate="print"/>
          <a:srcRect/>
          <a:stretch>
            <a:fillRect/>
          </a:stretch>
        </p:blipFill>
        <p:spPr bwMode="auto">
          <a:xfrm>
            <a:off x="1784445" y="1272402"/>
            <a:ext cx="7861303" cy="3106737"/>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8"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Quote Request System (QRS)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704407" y="5344969"/>
            <a:ext cx="11308898" cy="702259"/>
          </a:xfrm>
        </p:spPr>
        <p:txBody>
          <a:bodyPr/>
          <a:lstStyle/>
          <a:p>
            <a:pPr>
              <a:spcBef>
                <a:spcPts val="800"/>
              </a:spcBef>
              <a:buClr>
                <a:schemeClr val="tx1"/>
              </a:buClr>
            </a:pPr>
            <a:r>
              <a:rPr lang="en-US" sz="2800" dirty="0" smtClean="0">
                <a:solidFill>
                  <a:schemeClr val="tx2"/>
                </a:solidFill>
              </a:rPr>
              <a:t>Data can readily be retrieved from both local APEX tables and EBS tables</a:t>
            </a:r>
          </a:p>
        </p:txBody>
      </p:sp>
      <p:pic>
        <p:nvPicPr>
          <p:cNvPr id="6" name="Picture 5"/>
          <p:cNvPicPr>
            <a:picLocks noChangeAspect="1"/>
          </p:cNvPicPr>
          <p:nvPr/>
        </p:nvPicPr>
        <p:blipFill>
          <a:blip r:embed="rId3" cstate="print"/>
          <a:srcRect/>
          <a:stretch>
            <a:fillRect/>
          </a:stretch>
        </p:blipFill>
        <p:spPr bwMode="auto">
          <a:xfrm>
            <a:off x="1394401" y="1352549"/>
            <a:ext cx="8385913" cy="3614739"/>
          </a:xfrm>
          <a:prstGeom prst="rect">
            <a:avLst/>
          </a:prstGeom>
          <a:noFill/>
          <a:ln w="9525">
            <a:solidFill>
              <a:schemeClr val="tx1">
                <a:lumMod val="50000"/>
                <a:lumOff val="50000"/>
              </a:schemeClr>
            </a:solidFill>
            <a:miter lim="800000"/>
            <a:headEnd/>
            <a:tailEnd/>
          </a:ln>
          <a:effectLst>
            <a:outerShdw blurRad="50800" dist="38100" dir="2700000" algn="tl" rotWithShape="0">
              <a:prstClr val="black">
                <a:alpha val="40000"/>
              </a:prstClr>
            </a:outerShdw>
          </a:effectLst>
        </p:spPr>
      </p:pic>
      <p:sp>
        <p:nvSpPr>
          <p:cNvPr id="8"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Quote Request System (QRS)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704407" y="3998977"/>
            <a:ext cx="11308898" cy="2048252"/>
          </a:xfrm>
        </p:spPr>
        <p:txBody>
          <a:bodyPr/>
          <a:lstStyle/>
          <a:p>
            <a:pPr>
              <a:spcBef>
                <a:spcPts val="800"/>
              </a:spcBef>
              <a:buClr>
                <a:schemeClr val="tx1"/>
              </a:buClr>
            </a:pPr>
            <a:r>
              <a:rPr lang="en-US" sz="2800" dirty="0" smtClean="0">
                <a:solidFill>
                  <a:schemeClr val="tx2"/>
                </a:solidFill>
              </a:rPr>
              <a:t>Details of quote pulled directly from EBS Quoting</a:t>
            </a:r>
          </a:p>
          <a:p>
            <a:pPr>
              <a:spcBef>
                <a:spcPts val="800"/>
              </a:spcBef>
              <a:buClr>
                <a:schemeClr val="tx1"/>
              </a:buClr>
            </a:pPr>
            <a:r>
              <a:rPr lang="en-US" sz="2800" dirty="0" smtClean="0">
                <a:solidFill>
                  <a:schemeClr val="tx2"/>
                </a:solidFill>
              </a:rPr>
              <a:t>Page allows comments to be placed by Sales to </a:t>
            </a:r>
            <a:r>
              <a:rPr lang="en-US" sz="2800" dirty="0" err="1" smtClean="0">
                <a:solidFill>
                  <a:schemeClr val="tx2"/>
                </a:solidFill>
              </a:rPr>
              <a:t>Quoters</a:t>
            </a:r>
            <a:endParaRPr lang="en-US" sz="2800" dirty="0" smtClean="0">
              <a:solidFill>
                <a:schemeClr val="tx2"/>
              </a:solidFill>
            </a:endParaRPr>
          </a:p>
          <a:p>
            <a:pPr>
              <a:spcBef>
                <a:spcPts val="800"/>
              </a:spcBef>
              <a:buClr>
                <a:schemeClr val="tx1"/>
              </a:buClr>
            </a:pPr>
            <a:r>
              <a:rPr lang="en-US" sz="2800" dirty="0" smtClean="0">
                <a:solidFill>
                  <a:schemeClr val="tx2"/>
                </a:solidFill>
              </a:rPr>
              <a:t>Change requests and quote responses all stored in local APEX tables</a:t>
            </a:r>
          </a:p>
          <a:p>
            <a:pPr>
              <a:spcBef>
                <a:spcPts val="800"/>
              </a:spcBef>
              <a:buClr>
                <a:schemeClr val="tx1"/>
              </a:buClr>
            </a:pPr>
            <a:r>
              <a:rPr lang="en-US" sz="2800" dirty="0" smtClean="0">
                <a:solidFill>
                  <a:schemeClr val="tx2"/>
                </a:solidFill>
              </a:rPr>
              <a:t>Quote updates sent back to GSI via EBS APIs</a:t>
            </a:r>
          </a:p>
          <a:p>
            <a:pPr>
              <a:spcBef>
                <a:spcPts val="800"/>
              </a:spcBef>
              <a:buClr>
                <a:schemeClr val="tx1"/>
              </a:buClr>
            </a:pPr>
            <a:endParaRPr lang="en-US" sz="2800" dirty="0" smtClean="0">
              <a:solidFill>
                <a:schemeClr val="tx2"/>
              </a:solidFill>
            </a:endParaRPr>
          </a:p>
        </p:txBody>
      </p:sp>
      <p:pic>
        <p:nvPicPr>
          <p:cNvPr id="5" name="Picture 4"/>
          <p:cNvPicPr>
            <a:picLocks noChangeAspect="1"/>
          </p:cNvPicPr>
          <p:nvPr/>
        </p:nvPicPr>
        <p:blipFill>
          <a:blip r:embed="rId3" cstate="print"/>
          <a:srcRect/>
          <a:stretch>
            <a:fillRect/>
          </a:stretch>
        </p:blipFill>
        <p:spPr bwMode="auto">
          <a:xfrm>
            <a:off x="1568042" y="1284354"/>
            <a:ext cx="9037928" cy="2504017"/>
          </a:xfrm>
          <a:prstGeom prst="rect">
            <a:avLst/>
          </a:prstGeom>
          <a:noFill/>
          <a:ln w="9525">
            <a:noFill/>
            <a:miter lim="800000"/>
            <a:headEnd/>
            <a:tailEnd/>
          </a:ln>
          <a:effectLst>
            <a:outerShdw dist="38100" dir="2700000" algn="tl" rotWithShape="0">
              <a:srgbClr val="808080">
                <a:alpha val="39999"/>
              </a:srgbClr>
            </a:outerShdw>
          </a:effectLst>
        </p:spPr>
      </p:pic>
      <p:sp>
        <p:nvSpPr>
          <p:cNvPr id="8" name="Title 1"/>
          <p:cNvSpPr txBox="1">
            <a:spLocks/>
          </p:cNvSpPr>
          <p:nvPr/>
        </p:nvSpPr>
        <p:spPr>
          <a:xfrm>
            <a:off x="511353" y="268101"/>
            <a:ext cx="11374259" cy="576345"/>
          </a:xfrm>
          <a:prstGeom prst="rect">
            <a:avLst/>
          </a:prstGeom>
        </p:spPr>
        <p:txBody>
          <a:bodyPr vert="horz" lIns="0" tIns="0" rIns="0" bIns="0" rtlCol="0" anchor="b">
            <a:noAutofit/>
          </a:bodyPr>
          <a:lstStyle/>
          <a:p>
            <a:pPr lvl="0">
              <a:lnSpc>
                <a:spcPct val="80000"/>
              </a:lnSpc>
              <a:spcBef>
                <a:spcPct val="0"/>
              </a:spcBef>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Quote Request System (QRS)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cstate="print"/>
          <a:srcRect/>
          <a:stretch>
            <a:fillRect/>
          </a:stretch>
        </p:blipFill>
        <p:spPr bwMode="auto">
          <a:xfrm>
            <a:off x="2055812" y="1524000"/>
            <a:ext cx="8291238" cy="4508309"/>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5" name="Content Placeholder 3"/>
          <p:cNvSpPr>
            <a:spLocks noGrp="1"/>
          </p:cNvSpPr>
          <p:nvPr>
            <p:ph sz="half" idx="2"/>
          </p:nvPr>
        </p:nvSpPr>
        <p:spPr>
          <a:xfrm>
            <a:off x="502889" y="878097"/>
            <a:ext cx="10849323" cy="424921"/>
          </a:xfrm>
        </p:spPr>
        <p:txBody>
          <a:bodyPr/>
          <a:lstStyle/>
          <a:p>
            <a:r>
              <a:rPr lang="en-US" b="1" u="sng" dirty="0" smtClean="0">
                <a:solidFill>
                  <a:srgbClr val="0A01BF"/>
                </a:solidFill>
              </a:rPr>
              <a:t>http://shop.oracle.com</a:t>
            </a:r>
            <a:endParaRPr lang="en-US" b="1" u="sng" dirty="0">
              <a:solidFill>
                <a:srgbClr val="0A01BF"/>
              </a:solidFill>
            </a:endParaRPr>
          </a:p>
        </p:txBody>
      </p:sp>
      <p:sp>
        <p:nvSpPr>
          <p:cNvPr id="7" name="Title 1"/>
          <p:cNvSpPr>
            <a:spLocks noGrp="1"/>
          </p:cNvSpPr>
          <p:nvPr>
            <p:ph type="title"/>
          </p:nvPr>
        </p:nvSpPr>
        <p:spPr>
          <a:xfrm>
            <a:off x="502888" y="268101"/>
            <a:ext cx="10840859" cy="576345"/>
          </a:xfrm>
        </p:spPr>
        <p:txBody>
          <a:bodyPr/>
          <a:lstStyle/>
          <a:p>
            <a:r>
              <a:rPr lang="en-GB" dirty="0" smtClean="0">
                <a:solidFill>
                  <a:schemeClr val="tx2"/>
                </a:solidFill>
              </a:rPr>
              <a:t>Oracle Store [Internet Application]</a:t>
            </a:r>
            <a:endParaRPr lang="en-US" dirty="0"/>
          </a:p>
        </p:txBody>
      </p:sp>
    </p:spTree>
    <p:extLst>
      <p:ext uri="{BB962C8B-B14F-4D97-AF65-F5344CB8AC3E}">
        <p14:creationId xmlns:p14="http://schemas.microsoft.com/office/powerpoint/2010/main" xmlns="" val="2858773726"/>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cstate="print"/>
          <a:srcRect/>
          <a:stretch>
            <a:fillRect/>
          </a:stretch>
        </p:blipFill>
        <p:spPr bwMode="auto">
          <a:xfrm>
            <a:off x="608012" y="1598124"/>
            <a:ext cx="8073282" cy="4389797"/>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6" name="Content Placeholder 2"/>
          <p:cNvSpPr txBox="1">
            <a:spLocks/>
          </p:cNvSpPr>
          <p:nvPr/>
        </p:nvSpPr>
        <p:spPr>
          <a:xfrm>
            <a:off x="8844213" y="1497693"/>
            <a:ext cx="3117600" cy="4490043"/>
          </a:xfrm>
          <a:prstGeom prst="rect">
            <a:avLst/>
          </a:prstGeom>
        </p:spPr>
        <p:txBody>
          <a:bodyPr vert="horz" lIns="0" tIns="0" rIns="0" bIns="0" rtlCol="0">
            <a:noAutofit/>
          </a:bodyPr>
          <a:lstStyle/>
          <a:p>
            <a:pPr marL="292049" indent="-292049">
              <a:spcAft>
                <a:spcPts val="800"/>
              </a:spcAft>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Used by the public to order Oracle products</a:t>
            </a:r>
          </a:p>
          <a:p>
            <a:pPr marL="292049" indent="-292049">
              <a:spcAft>
                <a:spcPts val="800"/>
              </a:spcAft>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Integrates with </a:t>
            </a:r>
            <a:br>
              <a:rPr lang="en-US" sz="2800" dirty="0" smtClean="0">
                <a:solidFill>
                  <a:schemeClr val="tx2"/>
                </a:solidFill>
              </a:rPr>
            </a:br>
            <a:r>
              <a:rPr lang="en-US" sz="2800" dirty="0" smtClean="0">
                <a:solidFill>
                  <a:schemeClr val="tx2"/>
                </a:solidFill>
              </a:rPr>
              <a:t>&gt; 12 back-end systems</a:t>
            </a:r>
          </a:p>
          <a:p>
            <a:pPr marL="292049" indent="-292049">
              <a:spcAft>
                <a:spcPts val="800"/>
              </a:spcAft>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Multi-lingual</a:t>
            </a:r>
          </a:p>
          <a:p>
            <a:pPr marL="292049" indent="-292049">
              <a:spcAft>
                <a:spcPts val="800"/>
              </a:spcAft>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Different business logic for each country</a:t>
            </a:r>
          </a:p>
        </p:txBody>
      </p:sp>
      <p:sp>
        <p:nvSpPr>
          <p:cNvPr id="10" name="Content Placeholder 3"/>
          <p:cNvSpPr>
            <a:spLocks noGrp="1"/>
          </p:cNvSpPr>
          <p:nvPr>
            <p:ph sz="half" idx="2"/>
          </p:nvPr>
        </p:nvSpPr>
        <p:spPr>
          <a:xfrm>
            <a:off x="502889" y="878097"/>
            <a:ext cx="10849323" cy="424921"/>
          </a:xfrm>
        </p:spPr>
        <p:txBody>
          <a:bodyPr/>
          <a:lstStyle/>
          <a:p>
            <a:r>
              <a:rPr lang="en-US" b="1" u="sng" dirty="0" smtClean="0">
                <a:solidFill>
                  <a:srgbClr val="0A01BF"/>
                </a:solidFill>
              </a:rPr>
              <a:t>http://shop.oracle.com</a:t>
            </a:r>
            <a:endParaRPr lang="en-US" b="1" u="sng" dirty="0">
              <a:solidFill>
                <a:srgbClr val="0A01BF"/>
              </a:solidFill>
            </a:endParaRPr>
          </a:p>
        </p:txBody>
      </p:sp>
      <p:sp>
        <p:nvSpPr>
          <p:cNvPr id="11" name="Title 1"/>
          <p:cNvSpPr>
            <a:spLocks noGrp="1"/>
          </p:cNvSpPr>
          <p:nvPr>
            <p:ph type="title"/>
          </p:nvPr>
        </p:nvSpPr>
        <p:spPr>
          <a:xfrm>
            <a:off x="502888" y="268101"/>
            <a:ext cx="10840859" cy="576345"/>
          </a:xfrm>
        </p:spPr>
        <p:txBody>
          <a:bodyPr/>
          <a:lstStyle/>
          <a:p>
            <a:r>
              <a:rPr lang="en-GB" dirty="0" smtClean="0">
                <a:solidFill>
                  <a:schemeClr val="tx2"/>
                </a:solidFill>
              </a:rPr>
              <a:t>Oracle Store [Internet Application]</a:t>
            </a:r>
            <a:endParaRPr lang="en-US" dirty="0"/>
          </a:p>
        </p:txBody>
      </p:sp>
    </p:spTree>
    <p:extLst>
      <p:ext uri="{BB962C8B-B14F-4D97-AF65-F5344CB8AC3E}">
        <p14:creationId xmlns="" xmlns:p14="http://schemas.microsoft.com/office/powerpoint/2010/main" val="4214984207"/>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sz="half" idx="2"/>
          </p:nvPr>
        </p:nvSpPr>
        <p:spPr>
          <a:xfrm>
            <a:off x="502889" y="878097"/>
            <a:ext cx="10849323" cy="424921"/>
          </a:xfrm>
        </p:spPr>
        <p:txBody>
          <a:bodyPr/>
          <a:lstStyle/>
          <a:p>
            <a:r>
              <a:rPr lang="en-US" sz="2400" b="1" dirty="0" smtClean="0">
                <a:solidFill>
                  <a:schemeClr val="accent4"/>
                </a:solidFill>
              </a:rPr>
              <a:t>ARIA People</a:t>
            </a:r>
            <a:endParaRPr lang="en-US" sz="2800" b="1" u="sng" dirty="0">
              <a:solidFill>
                <a:srgbClr val="0A01BF"/>
              </a:solidFill>
            </a:endParaRPr>
          </a:p>
        </p:txBody>
      </p:sp>
      <p:sp>
        <p:nvSpPr>
          <p:cNvPr id="7" name="Title 1"/>
          <p:cNvSpPr>
            <a:spLocks noGrp="1"/>
          </p:cNvSpPr>
          <p:nvPr>
            <p:ph type="title"/>
          </p:nvPr>
        </p:nvSpPr>
        <p:spPr>
          <a:xfrm>
            <a:off x="502888" y="268101"/>
            <a:ext cx="10840859" cy="576345"/>
          </a:xfrm>
        </p:spPr>
        <p:txBody>
          <a:bodyPr/>
          <a:lstStyle/>
          <a:p>
            <a:r>
              <a:rPr lang="en-GB" dirty="0" smtClean="0">
                <a:solidFill>
                  <a:schemeClr val="tx2"/>
                </a:solidFill>
              </a:rPr>
              <a:t>HR Directory [Internal Only – Intranet Application]</a:t>
            </a:r>
            <a:endParaRPr lang="en-US" dirty="0"/>
          </a:p>
        </p:txBody>
      </p:sp>
      <p:sp>
        <p:nvSpPr>
          <p:cNvPr id="8" name="Content Placeholder 2"/>
          <p:cNvSpPr txBox="1">
            <a:spLocks/>
          </p:cNvSpPr>
          <p:nvPr/>
        </p:nvSpPr>
        <p:spPr>
          <a:xfrm>
            <a:off x="531812" y="1447800"/>
            <a:ext cx="4724400" cy="4642443"/>
          </a:xfrm>
          <a:prstGeom prst="rect">
            <a:avLst/>
          </a:prstGeom>
        </p:spPr>
        <p:txBody>
          <a:bodyPr vert="horz" lIns="0" tIns="0" rIns="0" bIns="0" rtlCol="0">
            <a:noAutofit/>
          </a:bodyPr>
          <a:lstStyle/>
          <a:p>
            <a:pPr marL="292049" indent="-292049">
              <a:spcBef>
                <a:spcPts val="6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Nightly download of HR data</a:t>
            </a:r>
          </a:p>
          <a:p>
            <a:pPr marL="292049" indent="-292049">
              <a:spcBef>
                <a:spcPts val="6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Employees can update profile, upload picture, add links ... </a:t>
            </a:r>
          </a:p>
          <a:p>
            <a:pPr marL="292049" indent="-292049">
              <a:spcBef>
                <a:spcPts val="6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smtClean="0">
                <a:solidFill>
                  <a:schemeClr val="tx2"/>
                </a:solidFill>
              </a:rPr>
              <a:t>Used to contact employees, see Org. Chart, etc.</a:t>
            </a:r>
          </a:p>
          <a:p>
            <a:pPr marL="304747" indent="-224327" defTabSz="304747">
              <a:spcBef>
                <a:spcPts val="600"/>
              </a:spcBef>
              <a:buClr>
                <a:schemeClr val="accent4"/>
              </a:buClr>
              <a:buSzPct val="85000"/>
              <a:buFont typeface="Arial" pitchFamily="34" charset="0"/>
              <a:buChar char="•"/>
              <a:defRPr/>
            </a:pPr>
            <a:r>
              <a:rPr lang="en-US" sz="2800" dirty="0" smtClean="0">
                <a:solidFill>
                  <a:schemeClr val="tx2"/>
                </a:solidFill>
                <a:cs typeface="Arial" pitchFamily="34" charset="0"/>
              </a:rPr>
              <a:t>Average ~ 1.5 million </a:t>
            </a:r>
            <a:br>
              <a:rPr lang="en-US" sz="2800" dirty="0" smtClean="0">
                <a:solidFill>
                  <a:schemeClr val="tx2"/>
                </a:solidFill>
                <a:cs typeface="Arial" pitchFamily="34" charset="0"/>
              </a:rPr>
            </a:br>
            <a:r>
              <a:rPr lang="en-US" sz="2800" dirty="0" smtClean="0">
                <a:solidFill>
                  <a:schemeClr val="tx2"/>
                </a:solidFill>
                <a:cs typeface="Arial" pitchFamily="34" charset="0"/>
              </a:rPr>
              <a:t>page views / day</a:t>
            </a:r>
          </a:p>
          <a:p>
            <a:pPr marL="304747" indent="-224327" defTabSz="304747">
              <a:spcBef>
                <a:spcPts val="600"/>
              </a:spcBef>
              <a:buClr>
                <a:schemeClr val="accent4"/>
              </a:buClr>
              <a:buSzPct val="85000"/>
              <a:buFont typeface="Arial" pitchFamily="34" charset="0"/>
              <a:buChar char="•"/>
              <a:defRPr/>
            </a:pPr>
            <a:r>
              <a:rPr lang="en-US" sz="2800" dirty="0" smtClean="0">
                <a:solidFill>
                  <a:schemeClr val="tx2"/>
                </a:solidFill>
                <a:cs typeface="Arial" pitchFamily="34" charset="0"/>
              </a:rPr>
              <a:t>Average 40,000 distinct IPs</a:t>
            </a:r>
          </a:p>
          <a:p>
            <a:pPr marL="304747" indent="-224327" defTabSz="304747">
              <a:spcBef>
                <a:spcPts val="600"/>
              </a:spcBef>
              <a:buClr>
                <a:schemeClr val="accent4"/>
              </a:buClr>
              <a:buSzPct val="85000"/>
              <a:buFont typeface="Arial" pitchFamily="34" charset="0"/>
              <a:buChar char="•"/>
              <a:defRPr/>
            </a:pPr>
            <a:r>
              <a:rPr lang="en-US" sz="2800" dirty="0" smtClean="0">
                <a:solidFill>
                  <a:schemeClr val="tx2"/>
                </a:solidFill>
                <a:cs typeface="Arial" pitchFamily="34" charset="0"/>
              </a:rPr>
              <a:t>Median execution time of</a:t>
            </a:r>
            <a:br>
              <a:rPr lang="en-US" sz="2800" dirty="0" smtClean="0">
                <a:solidFill>
                  <a:schemeClr val="tx2"/>
                </a:solidFill>
                <a:cs typeface="Arial" pitchFamily="34" charset="0"/>
              </a:rPr>
            </a:br>
            <a:r>
              <a:rPr lang="en-US" sz="2800" dirty="0" smtClean="0">
                <a:solidFill>
                  <a:schemeClr val="tx2"/>
                </a:solidFill>
                <a:cs typeface="Arial" pitchFamily="34" charset="0"/>
              </a:rPr>
              <a:t>0.05 seconds</a:t>
            </a:r>
          </a:p>
        </p:txBody>
      </p:sp>
      <p:pic>
        <p:nvPicPr>
          <p:cNvPr id="10" name="Picture 2"/>
          <p:cNvPicPr>
            <a:picLocks noChangeAspect="1" noChangeArrowheads="1"/>
          </p:cNvPicPr>
          <p:nvPr/>
        </p:nvPicPr>
        <p:blipFill>
          <a:blip r:embed="rId3" cstate="print"/>
          <a:srcRect/>
          <a:stretch>
            <a:fillRect/>
          </a:stretch>
        </p:blipFill>
        <p:spPr bwMode="auto">
          <a:xfrm>
            <a:off x="5605232" y="1771367"/>
            <a:ext cx="6204180" cy="3941519"/>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421498420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70"/>
          <p:cNvSpPr>
            <a:spLocks noGrp="1" noChangeArrowheads="1"/>
          </p:cNvSpPr>
          <p:nvPr>
            <p:ph idx="1"/>
          </p:nvPr>
        </p:nvSpPr>
        <p:spPr>
          <a:xfrm>
            <a:off x="1077103" y="2819400"/>
            <a:ext cx="10851440" cy="3166631"/>
          </a:xfrm>
        </p:spPr>
        <p:txBody>
          <a:bodyPr/>
          <a:lstStyle/>
          <a:p>
            <a:pPr marL="461963" indent="-461963">
              <a:spcBef>
                <a:spcPts val="2000"/>
              </a:spcBef>
              <a:buClr>
                <a:schemeClr val="tx1"/>
              </a:buClr>
              <a:buSzPct val="100000"/>
              <a:buFont typeface="Wingdings" pitchFamily="2" charset="2"/>
              <a:buChar char="Ø"/>
              <a:tabLst>
                <a:tab pos="892175" algn="l"/>
                <a:tab pos="1490663" algn="l"/>
                <a:tab pos="2090738" algn="l"/>
                <a:tab pos="2689225" algn="l"/>
                <a:tab pos="3287713" algn="l"/>
                <a:tab pos="3886200" algn="l"/>
                <a:tab pos="4486275" algn="l"/>
                <a:tab pos="5084763" algn="l"/>
                <a:tab pos="5683250" algn="l"/>
                <a:tab pos="6281738" algn="l"/>
                <a:tab pos="6881813" algn="l"/>
                <a:tab pos="7480300" algn="l"/>
                <a:tab pos="8078788" algn="l"/>
                <a:tab pos="8678863" algn="l"/>
                <a:tab pos="9277350" algn="l"/>
                <a:tab pos="9875838" algn="l"/>
                <a:tab pos="10474325" algn="l"/>
                <a:tab pos="11074400" algn="l"/>
                <a:tab pos="11672888" algn="l"/>
                <a:tab pos="12271375" algn="l"/>
              </a:tabLst>
            </a:pPr>
            <a:r>
              <a:rPr lang="en-US" dirty="0" smtClean="0">
                <a:solidFill>
                  <a:schemeClr val="tx2"/>
                </a:solidFill>
              </a:rPr>
              <a:t>Oracle Application Express Overview</a:t>
            </a:r>
          </a:p>
          <a:p>
            <a:pPr marL="461963" indent="-461963">
              <a:spcBef>
                <a:spcPts val="2000"/>
              </a:spcBef>
              <a:buClr>
                <a:schemeClr val="tx1"/>
              </a:buClr>
              <a:buSzPct val="100000"/>
              <a:buFont typeface="Wingdings" pitchFamily="2" charset="2"/>
              <a:buChar char="Ø"/>
              <a:tabLst>
                <a:tab pos="892175" algn="l"/>
                <a:tab pos="1490663" algn="l"/>
                <a:tab pos="2090738" algn="l"/>
                <a:tab pos="2689225" algn="l"/>
                <a:tab pos="3287713" algn="l"/>
                <a:tab pos="3886200" algn="l"/>
                <a:tab pos="4486275" algn="l"/>
                <a:tab pos="5084763" algn="l"/>
                <a:tab pos="5683250" algn="l"/>
                <a:tab pos="6281738" algn="l"/>
                <a:tab pos="6881813" algn="l"/>
                <a:tab pos="7480300" algn="l"/>
                <a:tab pos="8078788" algn="l"/>
                <a:tab pos="8678863" algn="l"/>
                <a:tab pos="9277350" algn="l"/>
                <a:tab pos="9875838" algn="l"/>
                <a:tab pos="10474325" algn="l"/>
                <a:tab pos="11074400" algn="l"/>
                <a:tab pos="11672888" algn="l"/>
                <a:tab pos="12271375" algn="l"/>
              </a:tabLst>
            </a:pPr>
            <a:r>
              <a:rPr lang="en-US" dirty="0" smtClean="0">
                <a:solidFill>
                  <a:schemeClr val="tx2"/>
                </a:solidFill>
              </a:rPr>
              <a:t>Building and Deploying Applications</a:t>
            </a:r>
          </a:p>
          <a:p>
            <a:pPr marL="461963" indent="-461963">
              <a:spcBef>
                <a:spcPts val="2000"/>
              </a:spcBef>
              <a:buClr>
                <a:schemeClr val="tx1"/>
              </a:buClr>
              <a:buSzPct val="100000"/>
              <a:buFont typeface="Wingdings" pitchFamily="2" charset="2"/>
              <a:buChar char="Ø"/>
              <a:tabLst>
                <a:tab pos="892175" algn="l"/>
                <a:tab pos="1490663" algn="l"/>
                <a:tab pos="2090738" algn="l"/>
                <a:tab pos="2689225" algn="l"/>
                <a:tab pos="3287713" algn="l"/>
                <a:tab pos="3886200" algn="l"/>
                <a:tab pos="4486275" algn="l"/>
                <a:tab pos="5084763" algn="l"/>
                <a:tab pos="5683250" algn="l"/>
                <a:tab pos="6281738" algn="l"/>
                <a:tab pos="6881813" algn="l"/>
                <a:tab pos="7480300" algn="l"/>
                <a:tab pos="8078788" algn="l"/>
                <a:tab pos="8678863" algn="l"/>
                <a:tab pos="9277350" algn="l"/>
                <a:tab pos="9875838" algn="l"/>
                <a:tab pos="10474325" algn="l"/>
                <a:tab pos="11074400" algn="l"/>
                <a:tab pos="11672888" algn="l"/>
                <a:tab pos="12271375" algn="l"/>
              </a:tabLst>
            </a:pPr>
            <a:r>
              <a:rPr lang="en-US" dirty="0" smtClean="0">
                <a:solidFill>
                  <a:schemeClr val="tx2"/>
                </a:solidFill>
              </a:rPr>
              <a:t>Extending Oracle EBS R12 using Oracle APEX</a:t>
            </a:r>
          </a:p>
          <a:p>
            <a:pPr marL="461963" indent="-461963">
              <a:spcBef>
                <a:spcPts val="2000"/>
              </a:spcBef>
              <a:buClr>
                <a:schemeClr val="tx1"/>
              </a:buClr>
              <a:buSzPct val="100000"/>
              <a:buFont typeface="Wingdings" pitchFamily="2" charset="2"/>
              <a:buChar char="Ø"/>
              <a:tabLst>
                <a:tab pos="892175" algn="l"/>
                <a:tab pos="1490663" algn="l"/>
                <a:tab pos="2090738" algn="l"/>
                <a:tab pos="2689225" algn="l"/>
                <a:tab pos="3287713" algn="l"/>
                <a:tab pos="3886200" algn="l"/>
                <a:tab pos="4486275" algn="l"/>
                <a:tab pos="5084763" algn="l"/>
                <a:tab pos="5683250" algn="l"/>
                <a:tab pos="6281738" algn="l"/>
                <a:tab pos="6881813" algn="l"/>
                <a:tab pos="7480300" algn="l"/>
                <a:tab pos="8078788" algn="l"/>
                <a:tab pos="8678863" algn="l"/>
                <a:tab pos="9277350" algn="l"/>
                <a:tab pos="9875838" algn="l"/>
                <a:tab pos="10474325" algn="l"/>
                <a:tab pos="11074400" algn="l"/>
                <a:tab pos="11672888" algn="l"/>
                <a:tab pos="12271375" algn="l"/>
              </a:tabLst>
            </a:pPr>
            <a:r>
              <a:rPr lang="en-US" dirty="0" smtClean="0">
                <a:solidFill>
                  <a:schemeClr val="tx2"/>
                </a:solidFill>
              </a:rPr>
              <a:t>Integration Examples</a:t>
            </a:r>
          </a:p>
          <a:p>
            <a:pPr marL="461963" indent="-461963">
              <a:spcBef>
                <a:spcPts val="2000"/>
              </a:spcBef>
              <a:buClr>
                <a:schemeClr val="tx1"/>
              </a:buClr>
              <a:buSzPct val="100000"/>
              <a:buFont typeface="Wingdings" pitchFamily="2" charset="2"/>
              <a:buChar char="Ø"/>
              <a:tabLst>
                <a:tab pos="892175" algn="l"/>
                <a:tab pos="1490663" algn="l"/>
                <a:tab pos="2090738" algn="l"/>
                <a:tab pos="2689225" algn="l"/>
                <a:tab pos="3287713" algn="l"/>
                <a:tab pos="3886200" algn="l"/>
                <a:tab pos="4486275" algn="l"/>
                <a:tab pos="5084763" algn="l"/>
                <a:tab pos="5683250" algn="l"/>
                <a:tab pos="6281738" algn="l"/>
                <a:tab pos="6881813" algn="l"/>
                <a:tab pos="7480300" algn="l"/>
                <a:tab pos="8078788" algn="l"/>
                <a:tab pos="8678863" algn="l"/>
                <a:tab pos="9277350" algn="l"/>
                <a:tab pos="9875838" algn="l"/>
                <a:tab pos="10474325" algn="l"/>
                <a:tab pos="11074400" algn="l"/>
                <a:tab pos="11672888" algn="l"/>
                <a:tab pos="12271375" algn="l"/>
              </a:tabLst>
            </a:pPr>
            <a:r>
              <a:rPr lang="en-US" dirty="0" smtClean="0">
                <a:solidFill>
                  <a:schemeClr val="tx2"/>
                </a:solidFill>
              </a:rPr>
              <a:t>Q&amp;A</a:t>
            </a:r>
            <a:endParaRPr lang="en-US" dirty="0">
              <a:solidFill>
                <a:schemeClr val="tx2"/>
              </a:solidFill>
            </a:endParaRPr>
          </a:p>
        </p:txBody>
      </p:sp>
      <p:pic>
        <p:nvPicPr>
          <p:cNvPr id="8" name="Picture 7" descr="ph_ind_arc_007_cropped"/>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050241" y="731634"/>
            <a:ext cx="2138584" cy="21357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 name="Group 4"/>
          <p:cNvGrpSpPr/>
          <p:nvPr/>
        </p:nvGrpSpPr>
        <p:grpSpPr>
          <a:xfrm>
            <a:off x="10151715" y="5486400"/>
            <a:ext cx="1581497" cy="632763"/>
            <a:chOff x="0" y="31893"/>
            <a:chExt cx="1186432" cy="474572"/>
          </a:xfrm>
        </p:grpSpPr>
        <p:sp>
          <p:nvSpPr>
            <p:cNvPr id="6" name="Chevron 5"/>
            <p:cNvSpPr/>
            <p:nvPr/>
          </p:nvSpPr>
          <p:spPr>
            <a:xfrm>
              <a:off x="0" y="31893"/>
              <a:ext cx="1186432" cy="474572"/>
            </a:xfrm>
            <a:prstGeom prst="chevron">
              <a:avLst/>
            </a:prstGeom>
            <a:solidFill>
              <a:schemeClr val="bg1"/>
            </a:solidFill>
            <a:ln>
              <a:solidFill>
                <a:schemeClr val="bg2">
                  <a:lumMod val="20000"/>
                  <a:lumOff val="80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 name="Chevron 4"/>
            <p:cNvSpPr/>
            <p:nvPr/>
          </p:nvSpPr>
          <p:spPr>
            <a:xfrm>
              <a:off x="237286" y="31893"/>
              <a:ext cx="711860" cy="474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7620" rIns="0" bIns="7620" numCol="1" spcCol="1270" anchor="ctr" anchorCtr="0">
              <a:noAutofit/>
            </a:bodyPr>
            <a:lstStyle/>
            <a:p>
              <a:pPr algn="ctr" defTabSz="711076">
                <a:lnSpc>
                  <a:spcPct val="90000"/>
                </a:lnSpc>
                <a:spcBef>
                  <a:spcPct val="0"/>
                </a:spcBef>
                <a:spcAft>
                  <a:spcPct val="35000"/>
                </a:spcAft>
              </a:pPr>
              <a:r>
                <a:rPr lang="en-IE" sz="1600" b="1" dirty="0" smtClean="0">
                  <a:solidFill>
                    <a:schemeClr val="tx1"/>
                  </a:solidFill>
                  <a:hlinkClick r:id="rId4" action="ppaction://hlinksldjump"/>
                </a:rPr>
                <a:t>Skip Overview</a:t>
              </a:r>
              <a:endParaRPr lang="en-IE" sz="1600" b="1" dirty="0">
                <a:solidFill>
                  <a:schemeClr val="tx1"/>
                </a:solidFill>
              </a:endParaRPr>
            </a:p>
          </p:txBody>
        </p:sp>
      </p:grpSp>
      <p:sp>
        <p:nvSpPr>
          <p:cNvPr id="10" name="Title 1"/>
          <p:cNvSpPr>
            <a:spLocks noGrp="1"/>
          </p:cNvSpPr>
          <p:nvPr>
            <p:ph type="title"/>
          </p:nvPr>
        </p:nvSpPr>
        <p:spPr>
          <a:xfrm>
            <a:off x="1120953" y="2057400"/>
            <a:ext cx="1773059" cy="576345"/>
          </a:xfrm>
        </p:spPr>
        <p:txBody>
          <a:bodyPr/>
          <a:lstStyle/>
          <a:p>
            <a:r>
              <a:rPr lang="en-GB" dirty="0" smtClean="0"/>
              <a:t>Agenda</a:t>
            </a:r>
            <a:endParaRPr lang="en-US" dirty="0"/>
          </a:p>
        </p:txBody>
      </p:sp>
    </p:spTree>
    <p:extLst>
      <p:ext uri="{BB962C8B-B14F-4D97-AF65-F5344CB8AC3E}">
        <p14:creationId xmlns="" xmlns:p14="http://schemas.microsoft.com/office/powerpoint/2010/main" val="4268114088"/>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1147" y="2553735"/>
            <a:ext cx="4970921" cy="2849880"/>
          </a:xfrm>
        </p:spPr>
        <p:txBody>
          <a:bodyPr>
            <a:noAutofit/>
          </a:bodyPr>
          <a:lstStyle/>
          <a:p>
            <a:pPr>
              <a:spcBef>
                <a:spcPts val="600"/>
              </a:spcBef>
            </a:pPr>
            <a:r>
              <a:rPr lang="en-US" sz="2400" dirty="0" smtClean="0"/>
              <a:t>Extended E-Business Suite 11i</a:t>
            </a:r>
          </a:p>
          <a:p>
            <a:pPr>
              <a:spcBef>
                <a:spcPts val="600"/>
              </a:spcBef>
            </a:pPr>
            <a:r>
              <a:rPr lang="en-US" sz="2400" dirty="0" smtClean="0"/>
              <a:t>Migrated to E-Business Suite R12.1</a:t>
            </a:r>
          </a:p>
          <a:p>
            <a:pPr>
              <a:spcBef>
                <a:spcPts val="600"/>
              </a:spcBef>
            </a:pPr>
            <a:r>
              <a:rPr lang="en-US" sz="2400" dirty="0" smtClean="0"/>
              <a:t>EBS Responsibilities tied to Army Rank</a:t>
            </a:r>
          </a:p>
          <a:p>
            <a:pPr>
              <a:spcBef>
                <a:spcPts val="600"/>
              </a:spcBef>
            </a:pPr>
            <a:r>
              <a:rPr lang="en-US" sz="2400" dirty="0" smtClean="0"/>
              <a:t>APEX Extension completes complex assignment by selecting Rank rather than manually maintaining responsibilities.</a:t>
            </a:r>
          </a:p>
          <a:p>
            <a:pPr>
              <a:spcBef>
                <a:spcPts val="600"/>
              </a:spcBef>
            </a:pPr>
            <a:endParaRPr lang="en-US" sz="2400" dirty="0"/>
          </a:p>
          <a:p>
            <a:pPr>
              <a:spcBef>
                <a:spcPts val="600"/>
              </a:spcBef>
            </a:pPr>
            <a:endParaRPr lang="en-US" sz="2400" dirty="0"/>
          </a:p>
        </p:txBody>
      </p:sp>
      <p:sp>
        <p:nvSpPr>
          <p:cNvPr id="2" name="Text Placeholder 1"/>
          <p:cNvSpPr>
            <a:spLocks noGrp="1"/>
          </p:cNvSpPr>
          <p:nvPr>
            <p:ph type="body" sz="quarter" idx="14"/>
          </p:nvPr>
        </p:nvSpPr>
        <p:spPr/>
        <p:txBody>
          <a:bodyPr/>
          <a:lstStyle/>
          <a:p>
            <a:r>
              <a:rPr lang="en-US" dirty="0" smtClean="0"/>
              <a:t>EBS Extension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sp>
        <p:nvSpPr>
          <p:cNvPr id="11"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2"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United States Army</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4098" name="AutoShape 2" descr="data:image/jpeg;base64,/9j/4AAQSkZJRgABAQAAAQABAAD/2wCEAAkGBxASEBUTExAQFhEVEBUUFRIXEhUWFRgXFhQWFxUUFRQYHCggGBolGxQVITEhJSksLi4uGB8zRDMsNygtLisBCgoKDg0OGhAQGzImICU0NzAsMywzLDcsNy04Ny8sLyw0NSw0LCwvLywsLCwsLDUsLCwsLCwvLC8vLCwsLCwsLP/AABEIAOEA4QMBEQACEQEDEQH/xAAcAAABBQEBAQAAAAAAAAAAAAAAAQIDBAcGBQj/xABPEAABAwICAwcPCgMHBAMAAAABAAIDBBEFIQYSMQcTIkFRYdEUFRYyNFNVcXSBkZKTs9IXQlJUcnOUobGyIzWCCCUzYmTB8EPC0+EkY6L/xAAbAQEAAwEBAQEAAAAAAAAAAAAABAUGAgMBB//EADwRAQABAgEGCwcEAQQDAAAAAAABAgMEBREhMVFSBhITFDJBU3GRscEVFjOBoaLRImGS4fAjQkNiNYLx/9oADAMBAAIRAxEAPwDcUAgEEJqBratvOgbJVgEixyQU99IJINroHtqXAk8qCwQwjaLmxOaAhgbe4N0FgBAqBrkAD6OJAgeOUIKxKBzANax4wgbIwkut2tvzyQQxUzrG4OzLxoJIpnA8MkC2V8s0Ejqi+wj0oIy7U4VtvP50FqKUEDZc8V0DaocA+JB5iAQCBdXK/PZBba7gavNtQQ7xz/kgu002sORA6aTVF7XQR1bjq3BIzCCgTdAIFDUD2wki6B0cHCAPOguQwht7XzQOdln5kDkCPP5oIKkuyAagrueRa48aB4JvzcSB4fduvYawuAgidUava2zz852oE6tfzehBBPO59gbWHMgZFcFBb30u1RbYboFe6z9bk4uPYggfISTmbE7LoGIHMicdgJQSFgabHNBIylPMRyXQSapB2IJd8H0fyQQztsNb53EgYyodbM53FsuLjQR1A4RzugjAKAsUGT6e6a18lccNw27ZG5SygDWva5AccmNaDmdt/wA/DEYi3h7c3Lk5oh1RRNc5oVY9EMbIF8bnDrZtEsxAPIDrLP1cJrUTotz4wmcxq2nDQ3Gr36+VF/tz/EvnvPb7OfGDmNW0vYhjfh2o9pP8Se89vs58YOY1bQdD8b8O1HtJ/iT3nt9nPjBzGraOw/GvDtR7Sf4k957fZz4wcxq2k7Dsa8O1Hrz/ABJ7z2+znxg5jVtL2IY34dqPaT/EnvPb7OfGDmNW0h0Oxrw7UevP8Se89vs58YOY1bQdDca8OVHrz/EnvPb7OfGDmNW0nYXjPhyf15/iT3nt9nPjBzGraTsKxjw3P68/xJ7z2+znxg5jVtHYVjPhuf15/iT3nt9nPjBzGraOwnGPDc/rz/EnvPb7OfGDmNW0o0Lxnw5P68/xJ7z2+znxg5jVtL2G414cqPXn+JPee32c+MHMatpr9DMaz/vycn7yf9dZfY4T2+znxg5jVtVdH9McTw6uZSYk8yQSEASOIcW3NhI2Ta5t9oOzm473CYy1iqOPan8wi3LdVuc1TarKU812kfqt8eaAcbm6B8T7edBIZAMtqBN/5kBILi/Igrlmd0D5IbtQMYwgIFjj4W1BjehkQ684sbDWE4aHcYBe+4B59UegLLcJ6pii3HVnn0T8DGmqXIad7oNU+okhp5HRQxuLLtye8tNnEu2gXBtZSMl5FsU2qbl2ONVOnTqhzfxVU1TFOiHKdlOIfXan2rulWvs/C9nT4Qjctc2yOynEPrtT7V3Sns/C9nT4Qctc3pHZTiH12p9q7pT2fhezp8IOWub0jspxD67U+1d0p7PwvZ0+EHLXN6R2U4h9dqfau6U9n4Xs6fCDlrm9I7KcQ+u1PtX9Kez8L2dPhBy1zekdlOIfXKn2r+lPZ+F7Onwg5a5vSDpRiH1yp9q/pT2fhezp8IOWubZHZTiH12p9q7pT2fhezp8IOWub0jspxD67U+1d0p7PwvZ0+EHLXN6R2U4h9dqfau6U9n4Xs6fCDlrm9I7KcQ+uVPtXdKez8L2dPhBy1zekdlOIfXan2rulPZ+F7Onwg5a5vSOynEPrlT7V3Sns/C9nT4Qctc3pdBolui1cEzRPK6WnLgHh+bmgntmu23HIbqvx+RLF63M2qeLV1ZtXc9rOKrpn9U54dTu4xt6npnWGtvzwHWzsWA2vyZBVXBmqeVuU/tHmkY7VEtxjmIaG2ysM1sVaN9Hm5UCtlBQPQCAQW9XO/MgbJHdAxjHA7EEvjsgbJYAmyDFNCHXxfFj/AKhn75FlOFHRtfP0WGA11Mb0g7rqPKZfeOWjwnwKO6PJCudKXnqQ4CAQCAQCD09GsNNTVwwj58rQfsjNx9UFRsZf5CxXc2R/8+ru1Txq4pe7up4QKfEHlrbRytEjQBlnk4Dzj81AyHieWwsROunRL2xVHFud7j1cIwQCAQCAQCDY92/uWm++d7sLG8Gfj3O71WWN6MNqDnaouMtUcXMtkrU7I28vBIzN/nZZIHQUoN7g7cvEgsb03Z/ugN4HOgN4HKUEqAQRVBdq8HbdBBHKB297+JBI6pYcr/kUGMaEW674tbZ1Qz98iynCjo2vn6LDAa6mN6Qd11HlEvvHLR4T4FHdHkhXOlLz1IcBAIBAIBBpG4rhmtUS1LhwYo9UHi1n7fOGt/NZvhJf4tqmzGuqc/h/abgqM9U1bHtbr1KyooIKyLhNaQda3/TlFwT/AFBvpULg/cqsYmvD16584/p64yIroiuGOrYq0IBAIBAIBBse7f3LTffO92FjeDPx7nd6rLG9GG5CqYWAEOtYLZK1BGSeALZm/oQXDK49oNmRugWKNxdrO2jIWQWEAgip2ECx23QOfJYgcqB6CpXR5Xt4ygrQFt+ELj/maDJNCbdd8Wts6ob++VZThR0bXz9FhgNdTG9IO66jyiX3jlo8J8CjujyQrnSl56kOAgEAgEAg2DCGdQaOySGzZZ2OcLixvLwGDzNzWPxE88ytTR1U+mmfqsqP9PDzO1b0F1a7A30zjcta+HZs+dGfGMvQvHKmfCZSi9HXmn0l1Y/1LM0yxeWMtcWuBDmkgg7QQbEFbWmqKoiY1KuYzGL6BAIBAIBBse7f3LTffO92FjeDPx7nd6rLG9GG0auQIGWqP0WyVq5RQ/OI8SCyyMC9uM3QK4+lBHS62rwr3ugmQCCOSO/jHGge0ZIEe0EWOxBSlY3WDQLZ7UGP6Etti+LD/UN/fKspwo6Nr5+iwwGupjekHddR5RL7xy0eE+BR3R5IVzpS89SHAQCAQCC3hVC6eeOFvbSSNYDYm2sQNYgcQ2+ZeV+7Fm3VcnVEZ3VNPGmIbLug0++yYfhsdw2Wdt2gZCOOzR6AXHzLLcHLc3Lty/Vr9Z0yn42c1MUQs4RTiix6tpAA2KZgqIm3yGwkAcvCd5mqTwlscazTdjqnN8p/+OMDXmqmlmO6bhXU+Iy2FmSWlbkQOH2wB4+FdWGRcRy2Epz640T8v6eOJo4tyXKK1RwgEAgEAg2Pdv7lpvvne7CxvBn49zu9VljejDeIIG6gFvmj9FslanaLCyBUDS0ciByAQMMmdkCvdYIGvks25QV5KjXybe90D6aEjNwzvkUGNaF/zjFvKG/vlWU4UdG18/RYYDXUxrSDuuo8ol945aPCfAo7o8kK50pMpcJqZG60cEr23trNYXC42i4XVeItUTmrqiJ/eXyKKp0xCXrBWfVaj2Tuhcc8w+/HjDrkq9hRo/WfVaj2TuhOe4ffjxg5KvYk7GK76pP7Ny55/hu0jxORr2DsZrvqk/s3Jz/DdpHicjXsdluU6MTtrt+mhexsUZLdYFt3u4Ity5F3pVLl3H2pw3J26omap6tmtKwlmrj55jU7fRWHqvSaWWwMdFT6gOtca7ha4H9TwfEpmQrHJ4OmZ11aXli6uNcn9lrdfi6mxDDq8ZNEpp5Da+Thlf8Apc/0KZlGxy2Fro/b6xpedmri3Ilzm7Ngj5YYZo2Oc9jzG4NDnO1XC4yHECPzWY4OYuLddduuc0Tp07U7G2+NEVQybrPVfVqj2T+ha3nVjfjxhX8nVskdZ6r6tUeyf0Jzqxvx4wcnVskdZ6r6tUeyf0Jzqxvx4wcnVskdZqr6tUeyf0Jzqxvx4wcnVskybDKhjS58EzWja50bmj0kLqm/aqnNTVEz+0w+TRVGuFRerlse7f3LTffO92FjeDXx7nd6rLG9GG+w9qPsj9FslaegEAgEAgip49UWKCQDNAFBDURXFm2vdBMEGJaFH++MW8ob++VZThR0bXz9FhgNdTGtIO66jyiX3jlo8J8CjujyQrnSlZ0b0mqqGTWhkOqTwozmx3jb/vtXnjMBZxdPFuR3T1w+27tVuc8Nu0Q04pq9oaDvdRbhQuPpLD84fmsPlDJF3CTn107fzsWtnEU3O9JpZjlbSNMkVI2eEDhESOD28pczVN284XOAwmGxM8Su5xau7RP1fbtyujTFOeHK4Xum1lSSIMLMhbmQyVziBykBl7K8916e0+n9onPp3XojTLFvAdR67/8Axr57r09r9P7OfTumyab4oNuB1HrPP6Rp7rx2v2/2c+nddTuH4RNHTVFTURuZPU1Tnua5hY4AX4jnYlzlqLduLdEURqiMyDVOec8vY3XMEdV4TMxjS6WPVmjAvfWjOeqBtOqXgeNdvjN6TTbFGRsacFqXFrGtLryAuIABcf4fHa6y9zgzTVVNUXM2edn9p0Y6YjNmS9nmJ+A6n1pP/EuPdentft/t959/1QVu6TXQs15cImjZcDWfI9oudguY9qe69Pa/b/Zz7/quaLad1le+0WHgRg8OV1Q4Mb597zPMFAx2R8PhKc9d3T1RFOnze1rEV3J0Uvd0q0upqBl5Xa0pHAhaeE7nP0W85UDA5Nu4urNRGaOuZ1Pa7eotxp1sO0q0tqq995X2jB4MLSdRvxHnK3WBybZwdOaiNPXPWqbt6q5Ol4CnvJse7f3LTffO92FjeDXx7nd6rLG9GG+w9qPsj9FslaegEAgEAgS+aBUDXII5H6vJc7UDGzeLMoMZ0I/m+LeUN/fKspwo6Nr5+iwwGupjeP8AddR5RL7xy0eE+BR3R5IVzpS89SHB0chaQ5pIcDcEGxB5QQvkxExmkz5moaGbqJbaGuu5uwVAF3D7wcY5xn+qy+UeD8VZ7mG0Tu/hPs4zNordFjOh7ZHCuwucQVPbtdG60UnL2uQJ4+I53Ch4DLV3C1cjiYmYj+UfmHpdwtNyONQ9/QvdTDpBSYmwU1YDqh5GrFJnYZ7Gk+g8vEtjavUXaIrtznhXVUzTOaWngr0clQCAQchp3ug0mGMs875UkcCnaeEb7C4/Nb/yxQZlFguIYxKKrE5Hx02boqRpLQB9n5ottceEeZZzKWXabWe3h9NW3qj8z9E2zhJq/VXqVtKd0OClZ1NhzY7tFt8DRvTOUMHz3c+zxqHgci3cRVy2LmdPV1z37Iel3FU0RxbbJ6uqkleXyPc97jdznEkk85K1lu3TbpimiM0RsV8zMznlCu3wINj3b+5ab753uwsbwa+Pc7vVZY3ow32HtR9kfotkrT0AgEAgEEcgvs4s0COeB40AbmxsgSWnDtt0EJpDcWIsNiDG9CP5vi3lDf3yrKcKOja+fosMBrqY5j/ddR5RL7xy0eE+BR3R5IVzpS89SHAQCDodFdL6qgd/DdrRE8KFx4B5SPonnCr8dk2xjKf1xmq6pjX/AG9rV+q3OjU1mF2HY7TG7CJGZE2tJE47LO2OH5LJVRi8kXtE6J8JWMcniKU+43itc2tqcPdOJ6SmBtI7t2O1gGtaSb6uThbO1sltsNem9ZpuTGbPGfMq7lPFqmlsS93AQZ9uw6V1lBTxCla0OnkMW/nMRmwtYEWuc8zyHJfKpzRMvsaXGYXovTYex1fiEu/VA4bpXXeGuJFtUfOdew1j+SxeKyniMoXOb4eM0T4z3/ss7diizTx63CaaboFRWkxxl0VN9AHhP55HDi/yjLxq7ydka1hf11/qr29Ud35Rb2JquaI0Q4xXSKRAqBEGx7t/ctN9873YWN4NfHud3qssb0Yb7F2o+yP0WyVp6AQCAQCCu2Q3QJLtKBN9IG1BG3XcSQTbxoLGq4MtfhcvnQYtoSP73xbyhn75FlOFHRtfP0WGA11Mbx/uuo8ol945aPCfAo7o8kK50peepDgIBAINr3PYhQ4LJVOFnPbJNnyNu2Iee1/6licrVTi8o02KdUZo9Z/z9lph45OzNUuo3AsKcygkqng75VTufcgXLW5A353a62lNMUxFMdSsmc+l2el2llJh0JlqJAD8yMWMkh5Gt/U7AunxX0L02o8Ti1oH2kABfA4gSM83G3/MMkEG6hgHVuFzxAXka3fYuXXj4QA8Y1m/1IOEwCcYnguo43eYXQu2XD2CzT+TSsDi6JwGUeNGrPnjunX6re3PK2czBpYy1xaRZwJBHIQbELexMVRnhUajF9AgEAg2Pdv7lpvvne7CxvBr49zu9VljejDfYu1H2R+i2StPQCAQCAQUtYbUCoEcgbTyEEgbEFwyDlCDFNCjfGMW8ob++RZThR0bXz9FhgNdTGsf7rqPKJfeOWjwnwKO6PJCudKXnqQ4CAQWcPpHTTMib20kjWDK/bG17c21ed25FqiqudURnfaaeNMRDY909+9UNPQwjhTSRwsYNuqywAHjdqhY/INub+Lqv1dWefnKyxdXEtxRDp9INN4MIpocOpGCormRMibEwXax1u2ktxk3OqM8+LatlXXTRTNVU5ohWxEzOaHP4NohJNMa7FZBLUEAiN1t7jAzAPFlybBntWPyll2q7PJYbRG3rnu2eaxsYSKf1Vo8c0JD3trcLmENQOG0xuG9vvtLSMmk+gr5gMt3cPPJYmJmI6+uPy+3sLTXHGoe9oRurB7+o8TZ1PVAhm+OGrG87OFftCeXtTfiWwt3aLtMV0TniVbVTNM5pePgUXUGN1dD/wBGf/5MHJmNYgWy2Ej+hZzhJhuNapvR1aJ7p/vzTcFXmqmnazXdNwrqfEZQBZklpW5WFn7bf1Bysci4jlsJTM640T8v6eOJo4tyXKK1RwgEAg2Pdv7lpvvne7CxvBr49zu9VljejDfYe1H2R+i2StPQCAQCAQefvRvkMkDWy2JvfagjkffxIICXOybrA8pyQOpi4HhOuAcxe6DK9Cf5vi3lDP3yLKcKOja+fosMBrqY3j/ddR5RL7xy0eE+BR3R5IVzpS89SHAQCDutx/C99xDfCODBGX8fbHgt/Uqi4QYjk8LxI11Tm+WuUvB0Z7mfY9bTJlXX4xvVJe9MGtEt7Mjd2znl3zSCQOW7VHyXcs4DAxduzmmrT+89Ufn5u79NV67xaep1OH4ZQYLCZp5A6d1y6Z2cr3HMtiac8z/7KqL2JxeVbvEtx+nZ1R+8z/n7JFNFvD0551s10z08qK4ljbxU3FEDm7nkI2+LYtLk7JFrCRxp/VXt/CFexNVzR1KWiemFTQP4DtaEnhQuPBPOPonnC9sfkyzjKf1aKuqY1/24s36rc6NTVQ7DMdg+jM0cwmjJ5PpN/LxLK5sZki5tpn+M/ifqsP8ATxFP7/VwePUOI4bUU0kz3Sw07wIZsyNTWuYjfNu08E5Z5LR2cZYylYqtxomY0xOvvQqrVdiuJ6nR7suHtmpoKxmYbwSQL8CQBzCTzOFv61UcHb0271eHq6/ONf08kjGU8amK4ZCterggEAg2Pdv7lpvvne7CxvBr49zu9VljejDfYe1H2R+i2StPQCAQCAQVm3+abG2eSCOjivcmx4rIIJXax1bAC/EM8kE0gLbOsMzZBFFTgHYEGRaDC2LYr5Qz98qynCjo2vn6LDAa6mOY/wB11HlEvvHLR4T4FHdHkhXOlLz1IcBAINy3G8M3ugMpHCnkJH2WXa3xZ635LDcIsRx8Tycf7Y+s6fwtcFRmoz7SaUabUeHB8NM1klS5znOA7UPcSXPlf851yTb9F9wOSsRjZi5enNRGru2RHVBdxFFrRTrY5jGLz1Uplnkc95PHsA+i1uxo5gtjh8Naw9EUW4zQra66q5z1KK93AQT0dXJFI2SN7mSNN2uabEFcXLdNymaK4zxL7EzTOeGs6J7o8FSzqavawFw1d8LRvT78Ug2NPPs8SyWPyHcsVcthZnRpzdcd23zWNrFU1RxbjsMWwCJ+GyUkf+HvJEVyXAW4UduUA2sqexjK6MXTfr159Pr/AGk12om3NEPnBwINiLEZEL9Iic6kIgEAg2Pdv7lpvvne7CxvBr49zu9VljejDfYe1H2R+i2StPQCAQCAQQBwsOXjQSsA4tiCNsOZuAge5mQHIUBt4rZoMU0M/nGLeUN/fKspwo6Nr5+iwwGupjWP911HlEvvHLR4T4FHdHkhXOlLz1IcBA5guQLgXO07POvkzmgd5pBp+4QMo6IujgjibGZjlI8NFjb6IPLt8SosJkaJuziMTpqmc+bqj8+SXcxM8XiUanBE38avkQiAQCAQCDsdDNP6ihIY68tN3snhN543cXiOXiVPlHI1nFxxqf017dvek2cTVb0Tph4mlL4HVcj6d14ZHb43Igt18y0g8YJIU7BRdpsU03Y/VGifl1vK7xZqmadTyVKeYQCDY92/uWm++d7sLG8Gvj3O71WWN6MN9h7UfZH6LZK09AIBAIBAzexyIHAIFQMkcRsF0CNcbHKyDFNCj/e+LH/UN/fKsrwo6Nr5+iwwGupk+mmGS09dO2RttaV72nOzmvcXAg8e1XuTr9F7DUVUTqiI+caES9RNNcxLw1NeQQCAQCAQCAQCAQCBUCIBBewbC5aqdkMTSXvcBsyA43O5ABmvHEX6LFublc6I/wAzOqKJrq4sNV3cO5ab7937Fk+DPxrnd6rDHdGG+xdqPsj9FslaegEDNcXtx2ugegbrhA5AIBAIEIQfOmlNVUYLjs8roy6nqXF9r2D2ONyWnZrtN/Tzqvylk+nG2uJM5pjTE/51S9rF6bVWd7NXp7gdTGBONYbdSSnc4tPjAI9BWXt5HylYqmbWj94qT6sTZrj9Sh170X7zF+Ff0L35plren+UOOUw2z6Dr3ov3mL8K/oTmmWt6f5Qcphtn0HXvRfvMX4V/QnNMtb0/yg5TDbPoOvei/eYvwr+hOaZa3p/lBymG2fQde9F+8xfhX9Cc0y1vT/KDlMNs+g696L95i/Cv6E5plren+UHKYbZ9B170X7zF+Ff0JzTLW9P8oOUw2z6Dr3ov3mL8K/oTmmWt6f5Qcphtn0HXvRfvMX4V/QnNMtb0/wAoOUw2z6Dr3ov3mL8K/oTmmWt6f5Qcphtn0HXvRfvMX4V/QnNMtb0/yg5TDbPoOvei/eYvwr+hOaZa3p/lBymG2fQde9F+8xfhX9Cc0y1vT/KDlMNs+g696L95i/Cv6E5plren+UHKYbZ9F+g03wGmad4sy+0Mp3NJ89l4Xck5TvzHK6e+qHdOIsUdFyWKYnPj+IQU0Eb2wh2Q2kNJG+TP4hYcX55rRZKyZGConPOeqdf4QsRf5Wf2fTuwZcWStkczfwMnGxQVp6g63BdkgnpRcax2nJBNITY222yQUdaTkPoQeggEAgEAg53SxtG6E9cG0/UodtlAsDY5tO0OtfZmgzieg0NvwXU/tqjpQQnD9D/p0/tqjpQJ1u0P+nB7eo6UB1u0P+nB7eo6UCsw/Q6+b6e331R0oLIwrQrvsHt6jpQO626Fd8g9vUfEghZhuhmd305zy/j1GX5oJutuhXfKf29R8SCE0GhmwOpweUz1Fv1QRjD9Dr9vT2+/qelBMzDdCz/1IBn3+o6UCdbdDO+U/t6jpQPbh2hfG+n9vU9KB3W3QrvkHt6j4kB1t0K75B7eo+JB3+hFJhLIS7DW0+9k2c+PNxtewe48Ll2oOjuBx8aCKWnDje5ugrCkdzelBYBEYzOV8skDOrduXHl4kDOq+ZBeQCAQCAQfPekpmx3GpYDI9tFSOc2w2DVOq4gfTc4HM8QVblTKEYOzxo01Toj/AD9nvYs8pVm6levp9F6d5iex7ns4Li19Q7MZEEtcBe+2ypbVeWr1MXKZiInVop9YzpNUYamc0+qvv+ineZfTU/GvTiZc3o+38Oc+F2eY3/RTvMvpqfjTiZc3o+38GfC7PMb/AKKd5l9NT8acTLm9H2/gz4XZ5jf9FO8y+mp+NOJlzej7fwZ8Ls8xv+ineZfTU/GnEy5vR9v4M+F2eY3/AEU7zL6an404mXN6Pt/BnwuzzG/6Kd5l9NT8acTLm9H2/gz4XZ5jf9FO8y+mp+NOJlzej7fwZ8Ls8xv+ineZfTU/GnEy5vR9v4M+F2eY3/RTvMvpqfjTiZc3o+38GfC7PMb/AKKd5l9NT8acTLm9H2/gz4XZ5jf9FO8y+mp+NOJlzej7fwZ8Ls8xv+ineZfTU/GnEy5vR9v4M+F2eY3/AEU7zL6an404mXN6Pt/BnwuzzTUvYpI8MEb2lxsC51S1vncX2C5r9t0UzVnz5tnF/D7HNZnN+U8lI/AMRgqYJXdRTSCOWNxvZt8w76VgdZp25W485+R8qTjKZorj9UfWHlibEW5zxqdnp3IBWuM5YG73rQmW2872Ay+9a7Sx0+sX8DIuAGau0V2mhBcaQX33e99k3jfQRJvGud6DgeF2uzWzta6D1ZmSXJBNvGgqkuO25QNIKAsg9dAIBAIEJQYDudn/AOdi/wB873s6y/CX/h759E7Bf7mOOJJuTcnaVqIjMgu63PdzaTFopJGVMcQjkDCHMLibtDr5EcqC9o3uSS1dPNMKuNgimmiLTG433o2JvfjQZsg7XQDc3qsVD3sc2KBmW/PaSHP+g0DbzniQW9Otymsw2ET67Z4R/iOY0gx8hc0/N50GfoNJ0I3I5sRo21IqmRBz3NDHRucbNNta4I25oPHxPQKSHFo8NM7C+QsAm1CG2eLg6t78SDtXbgFTbKvhv90/pQcNg2gVVNifW6UiCcB5LnAubZrS4FttoIGRQeppPuWT0dTR0/VEcjqyRzGkMc0NLSwXNzn2/wCSCzpfuSyYfFHLJWxOa+ojhNo3DV1z25udgsgi0r3J6iidTDqhkoqahsALY3DVLsw4i5uLXPmQefuiaAOwkRa9UyV8pdZrY3Ns1truJJPG4CyDikGwboZvgVKTmbU+Z25xZ5rHZI0ZTuxH/bzWWI+BT8m9sYHsGQ2DaAeJbFWpmnJBG6UbM0EMEZ2X8SBJI8/EgLILqAQCAQQzHZ40GCbnXduL/eu95Osvwk/4e+fROwX+5jq1CC+gv7NncdV5S33YQe7uY/y6t8urf3FB8wIPo/cKdr4JJHG8b6JZhYOsWuc3gE2zb40Hh6eYvjFHg4pKukjfHJEIHVjah8h1gQQ6QFu024zmgwxB9R6I1RocDw/WydI+nj9vNcfk5BzW6FSiPSfDZQM5CwH+l5b/ANyDucYwyufjNFPG9woo4phOwSkNc5zJAy8ex2ZbmUHD0+Iwz6ZB0UjXtZTOjc5puNdsTtZt+OxNkGiY/hTamoo3WB6mq99cRtb/AAH6o87ixByX9oAg4Pf/AFMf/cg9nQeePE8Moah5vLC5ricriWIOicea4J8xQYbu2411Ti8rQeBThsDdu1ovIbcuu5w8QCDgkGwboP8AIaX7NP7pY/JP/k7v/t5rLEfAp+TeIXcAZ52H6LYK0ax5UBILAE8aBpk1UAJLoFQXEAgECOGSCvvRuNiDCNzru3F/vXe8nWX4Sf8AD3z6J2C/3McWoQX0F/Zs7jqvKW+7CDp9AcPmgw+rbLG5jnVdW8BwsS1xJa4cxQfN2G6L11REZoaWaSIEgva27eDtz5kGm7lGhlQ6gdX0tfPBO5srN7Yxjg7UJ1WkOyNyBxZXQd7j7ql2jEpqweqeoSZdYNB178YGQOzYg+dptFa9lP1Q6kmFPqB++lvA1XWs6/IbhB9P4phtEygpYaydsbITT6jzII7ywtGpYnbmL2QeHunUn94YPLbZX72T9rVcB/8AkoPWxrGqiPHKGla+0E0FQ6Rlhwixji032ixCDj20ccWmbRGxrA6lc9waLAudE7WdblNkHZtxVjJ8VaXaphZFMXcQa+ls038cTkHK7s7idH4SdpdTk+MsuUD/AOzs++Fyjkq3/nHGg+fcXcTUTEkkmaQknaeGUFNBsG6D/IaX7NP7pY/JP/k7v/t5rLEfAp+Tc2uAaPEP0WwVofLxIGND3cd7c6BrydhQETrFBPvg5UF5AIBAIEsgwHc7/mGLNy1jM+wvmf4sw/Uj0rL8JdEWZ6s8+idgv90MgqIHxvcx7S17XFrmnaCMiFpqK6a6YqpnRKFMTE5pe1odpbVYbPvtO/Iiz4nZseORw5RxHaPSunx02km7DiNXTugtHC1+T3x6weW8bbk5A8yCporunVVBRGkjhhdGS86ztbW4e3YUFDQfT6swsuEJa6J/bQvuWa3E8W2HxbfQgt6a7ptdiUQhk1I4QbuZHcB54tck5gciB1VunVsmHigdHBvAiZF2p1i1haRnf/KEEWmW6PWYlEyKZsLWsk1xqNIJNrC9zsQXsW3Wq6pMBkjpz1PUsqGWaRdzGuABN9h1igK7dXq5a6nrTDAJKeORjWjW1SJAQSc+dBVk3Sqk4o3Et5h35sO9anC1Lapbfbe+aBcQ3S6qZ9a4xQjq6nZBIBfgiNrmtc3PbZ7kCaUbpVVXUTaOSKFsbTGQ5utrfwxYbSgNB90qqwyB0MUUL2ulMhL9a9y0C2R2ZIOMqJi97nna5xcfOboGNaSbAEk5AcaTObWNg3S2mPBqWJ4tJ/Bbq8d2RcIZcix+Rv15Qu106tP1nQssTosxE624UrC4W49ULYK1IxlskDrcyCKVl9iBm9HkQG9OQeogEAgEAgwTdI0frcMxN2J0jHPhmJMgDS4NLra7JAMw1xFweVRsXhLeKtTbuavKdru3cm3VxoeU/dLopDrTYWHSkDWPANz4y2/pWfjIOJo0W72aPmmc7onTNJPlCw3wSPVj+FPYmM7fzOdW90fKFhvgkerH8KexMZ2/mc6t7o+ULDfBI9Efwp7Exnb+Zzq3uj5QsN8Ej1Y/hT2JjO38znVvdHyhYb4JHoj+FPYmM7fzOdW90fKFhvgkerH8KexMZ2/mc6t7o+ULDfBI9WP4U9iYzt/M51b3R8oWG+CR6I/hT2JjO38znVvdHyhYb4JHqx/CnsTGdv5nOre6PlCw3wSPVj+FPYmM7fzOdW90fKFhvgkerH8KexMZ2/mc6t7o+ULDfBI9Efwp7Exnb+Zzq3uD5QsN8Ej1Y/hT2JjO38znVvdHyhYb4JHqx/CnsTGdv5nOre6dFukYewhzMKAcMwQIwQfHq5L5OQsXVGaq/o+Zzu3Gqld0Ww6ux3EIqioidHQU7w8CxDCQQQxpd27iQLniHIrvJ+TreDo4tOmZ1yjXr1Vyc8t1bANcjPVtt/8AanvE93ELILDG2CALRyBBXYy6B+8lBOgEAgEAgQhBWdh8Peor8u9t6EA2gh71F6jehAvUEPeovUb0IIpsLhdb+FFl/wDW3oQV6jCo8rRRezb0IIZcOiba8UWYv/ht6EEfUcXeovUb0IJ5ooTa0MQt/kb0IJqekhJH8KL1G9CCSWlhzG8xeo3oQJBRQ3/wotn0G9CCfqCHvUXqN6ECGgg7zF6jehAdRwWvvUVuXUb0IGinp723uK/2G9CB/UEPeovUb0ILDWgCwAAGwDYgjmdxII3uudiCygEDWtA2IHIBAIBAIBAIBAIBAIBBHKxp22QV5IWjZmgiFNzlA9sWqUCoJmQ8qAkqmtNrFBDLWA5AG3H4uZAkTHuaB8zzXsgmjpGg3uUFhAIEQCBUEb5BbLagIn38aCRAIBAIBAIBAIBAIBAIPOxDtvN0oJsP7U+NBNJtHjQRS7SgYguBB5lTt83+6CEoPRo+1H/ONBJJ2wQSoBAIBAIKbv8AdBLT7Sgn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9" descr="army.jpg"/>
          <p:cNvPicPr>
            <a:picLocks noChangeAspect="1"/>
          </p:cNvPicPr>
          <p:nvPr/>
        </p:nvPicPr>
        <p:blipFill>
          <a:blip r:embed="rId3" cstate="print"/>
          <a:stretch>
            <a:fillRect/>
          </a:stretch>
        </p:blipFill>
        <p:spPr>
          <a:xfrm>
            <a:off x="7237412" y="2505075"/>
            <a:ext cx="2600325" cy="2600325"/>
          </a:xfrm>
          <a:prstGeom prst="rect">
            <a:avLst/>
          </a:prstGeom>
        </p:spPr>
      </p:pic>
    </p:spTree>
    <p:extLst>
      <p:ext uri="{BB962C8B-B14F-4D97-AF65-F5344CB8AC3E}">
        <p14:creationId xmlns:p14="http://schemas.microsoft.com/office/powerpoint/2010/main" xmlns="" val="724715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1147" y="2553735"/>
            <a:ext cx="4970921" cy="2849880"/>
          </a:xfrm>
        </p:spPr>
        <p:txBody>
          <a:bodyPr>
            <a:noAutofit/>
          </a:bodyPr>
          <a:lstStyle/>
          <a:p>
            <a:pPr>
              <a:spcBef>
                <a:spcPts val="600"/>
              </a:spcBef>
            </a:pPr>
            <a:r>
              <a:rPr lang="en-US" sz="2400" dirty="0" smtClean="0"/>
              <a:t>Extended E-Business Suite (EBS)</a:t>
            </a:r>
          </a:p>
          <a:p>
            <a:pPr>
              <a:spcBef>
                <a:spcPts val="600"/>
              </a:spcBef>
            </a:pPr>
            <a:r>
              <a:rPr lang="en-US" sz="2400" dirty="0" smtClean="0"/>
              <a:t>Stand-alone application for quoting and order entry of complex engineer-to-order assemblies</a:t>
            </a:r>
          </a:p>
          <a:p>
            <a:pPr>
              <a:spcBef>
                <a:spcPts val="600"/>
              </a:spcBef>
            </a:pPr>
            <a:r>
              <a:rPr lang="en-US" sz="2400" dirty="0" smtClean="0"/>
              <a:t>Salesmen log into APEX not EBS</a:t>
            </a:r>
          </a:p>
          <a:p>
            <a:pPr>
              <a:spcBef>
                <a:spcPts val="600"/>
              </a:spcBef>
            </a:pPr>
            <a:r>
              <a:rPr lang="en-US" sz="2400" dirty="0" smtClean="0"/>
              <a:t>Tightly integrated with EBS for BOM, routings, </a:t>
            </a:r>
            <a:r>
              <a:rPr lang="en-US" sz="2400" dirty="0" err="1" smtClean="0"/>
              <a:t>workorders</a:t>
            </a:r>
            <a:r>
              <a:rPr lang="en-US" sz="2400" dirty="0" smtClean="0"/>
              <a:t>, invoicing, and security</a:t>
            </a:r>
          </a:p>
          <a:p>
            <a:pPr>
              <a:spcBef>
                <a:spcPts val="600"/>
              </a:spcBef>
            </a:pPr>
            <a:endParaRPr lang="en-US" sz="2400" dirty="0"/>
          </a:p>
          <a:p>
            <a:pPr>
              <a:spcBef>
                <a:spcPts val="600"/>
              </a:spcBef>
            </a:pPr>
            <a:endParaRPr lang="en-US" sz="2400" dirty="0"/>
          </a:p>
        </p:txBody>
      </p:sp>
      <p:sp>
        <p:nvSpPr>
          <p:cNvPr id="2" name="Text Placeholder 1"/>
          <p:cNvSpPr>
            <a:spLocks noGrp="1"/>
          </p:cNvSpPr>
          <p:nvPr>
            <p:ph type="body" sz="quarter" idx="14"/>
          </p:nvPr>
        </p:nvSpPr>
        <p:spPr/>
        <p:txBody>
          <a:bodyPr/>
          <a:lstStyle/>
          <a:p>
            <a:r>
              <a:rPr lang="en-US" dirty="0" smtClean="0"/>
              <a:t>EBS Extension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8" name="Picture 7" descr="farwest.jpg"/>
          <p:cNvPicPr>
            <a:picLocks noChangeAspect="1"/>
          </p:cNvPicPr>
          <p:nvPr/>
        </p:nvPicPr>
        <p:blipFill>
          <a:blip r:embed="rId3" cstate="print"/>
          <a:stretch>
            <a:fillRect/>
          </a:stretch>
        </p:blipFill>
        <p:spPr>
          <a:xfrm>
            <a:off x="6839445" y="2820065"/>
            <a:ext cx="4602380" cy="1216660"/>
          </a:xfrm>
          <a:prstGeom prst="rect">
            <a:avLst/>
          </a:prstGeom>
        </p:spPr>
      </p:pic>
      <p:sp>
        <p:nvSpPr>
          <p:cNvPr id="11"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2"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Farwest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Steel</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724715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759890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5373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Introduction</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11353" y="268101"/>
            <a:ext cx="10840859" cy="576345"/>
          </a:xfrm>
        </p:spPr>
        <p:txBody>
          <a:bodyPr/>
          <a:lstStyle/>
          <a:p>
            <a:r>
              <a:rPr lang="en-GB" dirty="0" smtClean="0">
                <a:solidFill>
                  <a:schemeClr val="tx2"/>
                </a:solidFill>
              </a:rPr>
              <a:t>Oracle Application Express</a:t>
            </a:r>
            <a:endParaRPr lang="en-US" dirty="0">
              <a:solidFill>
                <a:schemeClr val="tx2"/>
              </a:solidFill>
            </a:endParaRPr>
          </a:p>
        </p:txBody>
      </p:sp>
      <p:sp>
        <p:nvSpPr>
          <p:cNvPr id="5" name="Text Box 2"/>
          <p:cNvSpPr txBox="1">
            <a:spLocks noChangeArrowheads="1"/>
          </p:cNvSpPr>
          <p:nvPr/>
        </p:nvSpPr>
        <p:spPr bwMode="auto">
          <a:xfrm>
            <a:off x="676490" y="3733800"/>
            <a:ext cx="11077777" cy="2674060"/>
          </a:xfrm>
          <a:prstGeom prst="rect">
            <a:avLst/>
          </a:prstGeom>
          <a:noFill/>
          <a:ln w="9525">
            <a:noFill/>
            <a:round/>
            <a:headEnd/>
            <a:tailEnd/>
          </a:ln>
        </p:spPr>
        <p:txBody>
          <a:bodyPr lIns="122858" tIns="61429" rIns="122858" bIns="61429"/>
          <a:lstStyle/>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Database-centric development tool for Oracle Database application development</a:t>
            </a:r>
          </a:p>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Targeted at Web-based developers who know SQL and PL/SQL</a:t>
            </a:r>
          </a:p>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Develop Desktop and Mobile applications</a:t>
            </a:r>
          </a:p>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100% Browser-based Development and Runtime</a:t>
            </a:r>
          </a:p>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Declarative framework for rapid application definition, and full application life cycle. </a:t>
            </a:r>
          </a:p>
          <a:p>
            <a:pPr marL="292049" indent="-292049">
              <a:lnSpc>
                <a:spcPct val="80000"/>
              </a:lnSpc>
              <a:spcAft>
                <a:spcPts val="800"/>
              </a:spcAft>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On premise, on laptop, on cloud, on RAC, any platform Oracle DB is available</a:t>
            </a:r>
          </a:p>
        </p:txBody>
      </p:sp>
      <p:pic>
        <p:nvPicPr>
          <p:cNvPr id="2" name="Picture 1"/>
          <p:cNvPicPr>
            <a:picLocks noChangeAspect="1"/>
          </p:cNvPicPr>
          <p:nvPr/>
        </p:nvPicPr>
        <p:blipFill>
          <a:blip r:embed="rId3" cstate="print"/>
          <a:stretch>
            <a:fillRect/>
          </a:stretch>
        </p:blipFill>
        <p:spPr>
          <a:xfrm>
            <a:off x="2284412" y="1219200"/>
            <a:ext cx="6771569" cy="21365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60768769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p:cNvCxnSpPr/>
          <p:nvPr/>
        </p:nvCxnSpPr>
        <p:spPr bwMode="auto">
          <a:xfrm>
            <a:off x="10122018" y="3122095"/>
            <a:ext cx="0" cy="32737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7" name="Straight Connector 46"/>
          <p:cNvCxnSpPr/>
          <p:nvPr/>
        </p:nvCxnSpPr>
        <p:spPr bwMode="auto">
          <a:xfrm>
            <a:off x="10709774" y="3117328"/>
            <a:ext cx="0" cy="32737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6" name="Straight Connector 45"/>
          <p:cNvCxnSpPr/>
          <p:nvPr/>
        </p:nvCxnSpPr>
        <p:spPr bwMode="auto">
          <a:xfrm>
            <a:off x="9572391" y="3141552"/>
            <a:ext cx="0" cy="32737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4" name="Straight Connector 43"/>
          <p:cNvCxnSpPr/>
          <p:nvPr/>
        </p:nvCxnSpPr>
        <p:spPr bwMode="auto">
          <a:xfrm>
            <a:off x="10971212" y="3604161"/>
            <a:ext cx="0" cy="827616"/>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 name="Straight Connector 3"/>
          <p:cNvCxnSpPr/>
          <p:nvPr/>
        </p:nvCxnSpPr>
        <p:spPr>
          <a:xfrm>
            <a:off x="575030" y="3477320"/>
            <a:ext cx="10777377" cy="2117"/>
          </a:xfrm>
          <a:prstGeom prst="line">
            <a:avLst/>
          </a:prstGeom>
          <a:ln w="88900">
            <a:gradFill flip="none" rotWithShape="1">
              <a:gsLst>
                <a:gs pos="100000">
                  <a:schemeClr val="tx2"/>
                </a:gs>
                <a:gs pos="0">
                  <a:schemeClr val="bg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bwMode="auto">
          <a:xfrm>
            <a:off x="989012" y="2525879"/>
            <a:ext cx="0" cy="825500"/>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6" name="Straight Connector 5"/>
          <p:cNvCxnSpPr/>
          <p:nvPr/>
        </p:nvCxnSpPr>
        <p:spPr bwMode="auto">
          <a:xfrm>
            <a:off x="2894012" y="2576925"/>
            <a:ext cx="0" cy="823383"/>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7" name="Straight Connector 6"/>
          <p:cNvCxnSpPr/>
          <p:nvPr/>
        </p:nvCxnSpPr>
        <p:spPr bwMode="auto">
          <a:xfrm>
            <a:off x="4799012" y="2525879"/>
            <a:ext cx="0" cy="825500"/>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8" name="Straight Connector 7"/>
          <p:cNvCxnSpPr/>
          <p:nvPr/>
        </p:nvCxnSpPr>
        <p:spPr bwMode="auto">
          <a:xfrm>
            <a:off x="8990012" y="2525879"/>
            <a:ext cx="0" cy="825500"/>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9" name="Straight Connector 8"/>
          <p:cNvCxnSpPr/>
          <p:nvPr/>
        </p:nvCxnSpPr>
        <p:spPr bwMode="auto">
          <a:xfrm>
            <a:off x="1979612" y="3476259"/>
            <a:ext cx="0" cy="827616"/>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0" name="Straight Connector 9"/>
          <p:cNvCxnSpPr/>
          <p:nvPr/>
        </p:nvCxnSpPr>
        <p:spPr bwMode="auto">
          <a:xfrm>
            <a:off x="3808680" y="3496493"/>
            <a:ext cx="0" cy="82761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1" name="Straight Connector 10"/>
          <p:cNvCxnSpPr/>
          <p:nvPr/>
        </p:nvCxnSpPr>
        <p:spPr bwMode="auto">
          <a:xfrm>
            <a:off x="5865812" y="3499297"/>
            <a:ext cx="0" cy="827616"/>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12" name="Straight Connector 11"/>
          <p:cNvCxnSpPr/>
          <p:nvPr/>
        </p:nvCxnSpPr>
        <p:spPr bwMode="auto">
          <a:xfrm>
            <a:off x="7999412" y="3453222"/>
            <a:ext cx="0" cy="827616"/>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13" name="TextBox 12"/>
          <p:cNvSpPr txBox="1"/>
          <p:nvPr/>
        </p:nvSpPr>
        <p:spPr bwMode="auto">
          <a:xfrm>
            <a:off x="455612" y="1706729"/>
            <a:ext cx="1316854" cy="1045813"/>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a:cs typeface="Arial" charset="0"/>
              </a:rPr>
              <a:t>HTML DB 1.5 </a:t>
            </a:r>
            <a:endParaRPr lang="en-US" sz="1500" dirty="0" smtClean="0">
              <a:cs typeface="Arial" charset="0"/>
            </a:endParaRPr>
          </a:p>
          <a:p>
            <a:pPr marL="0" indent="-121899" eaLnBrk="1" hangingPunct="1">
              <a:buClr>
                <a:schemeClr val="accent4"/>
              </a:buClr>
              <a:buFont typeface="Wingdings" charset="2"/>
              <a:buChar char="§"/>
              <a:defRPr/>
            </a:pPr>
            <a:r>
              <a:rPr lang="en-US" sz="1200" dirty="0">
                <a:cs typeface="Arial" charset="0"/>
              </a:rPr>
              <a:t>First </a:t>
            </a:r>
            <a:r>
              <a:rPr lang="en-US" sz="1200" dirty="0" smtClean="0">
                <a:cs typeface="Arial" charset="0"/>
              </a:rPr>
              <a:t>Release</a:t>
            </a:r>
          </a:p>
          <a:p>
            <a:pPr marL="0" indent="0" eaLnBrk="1" hangingPunct="1">
              <a:buClr>
                <a:schemeClr val="accent4"/>
              </a:buClr>
              <a:defRPr/>
            </a:pPr>
            <a:r>
              <a:rPr lang="en-US" sz="1400" dirty="0">
                <a:cs typeface="Arial" charset="0"/>
              </a:rPr>
              <a:t>HTML DB </a:t>
            </a:r>
            <a:r>
              <a:rPr lang="en-US" sz="1400" dirty="0" smtClean="0">
                <a:cs typeface="Arial" charset="0"/>
              </a:rPr>
              <a:t>1.6</a:t>
            </a:r>
          </a:p>
          <a:p>
            <a:pPr marL="0" indent="-121899" eaLnBrk="1" hangingPunct="1">
              <a:buClr>
                <a:schemeClr val="accent4"/>
              </a:buClr>
              <a:buFont typeface="Wingdings" charset="2"/>
              <a:buChar char="§"/>
              <a:defRPr/>
            </a:pPr>
            <a:r>
              <a:rPr lang="en-US" sz="1200" dirty="0" smtClean="0">
                <a:cs typeface="Arial" charset="0"/>
              </a:rPr>
              <a:t>UI Themes</a:t>
            </a:r>
          </a:p>
          <a:p>
            <a:pPr marL="0" indent="-121899" eaLnBrk="1" hangingPunct="1">
              <a:buClr>
                <a:schemeClr val="accent4"/>
              </a:buClr>
              <a:buFont typeface="Wingdings" charset="2"/>
              <a:buChar char="§"/>
              <a:defRPr/>
            </a:pPr>
            <a:endParaRPr lang="en-US" sz="1200" dirty="0" smtClean="0">
              <a:cs typeface="Arial" charset="0"/>
            </a:endParaRPr>
          </a:p>
          <a:p>
            <a:pPr marL="0" indent="-121899" eaLnBrk="1" hangingPunct="1">
              <a:buClr>
                <a:schemeClr val="accent4"/>
              </a:buClr>
              <a:buFont typeface="Wingdings" charset="2"/>
              <a:buChar char="§"/>
              <a:defRPr/>
            </a:pPr>
            <a:endParaRPr lang="en-US" sz="1200" dirty="0" smtClean="0">
              <a:cs typeface="Arial" charset="0"/>
            </a:endParaRPr>
          </a:p>
        </p:txBody>
      </p:sp>
      <p:sp>
        <p:nvSpPr>
          <p:cNvPr id="14" name="TextBox 13"/>
          <p:cNvSpPr txBox="1">
            <a:spLocks noChangeArrowheads="1"/>
          </p:cNvSpPr>
          <p:nvPr/>
        </p:nvSpPr>
        <p:spPr bwMode="auto">
          <a:xfrm>
            <a:off x="673791"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smtClean="0"/>
              <a:t>2004</a:t>
            </a:r>
            <a:endParaRPr lang="en-US" sz="1400" dirty="0"/>
          </a:p>
        </p:txBody>
      </p:sp>
      <p:sp>
        <p:nvSpPr>
          <p:cNvPr id="15" name="TextBox 14"/>
          <p:cNvSpPr txBox="1">
            <a:spLocks noChangeArrowheads="1"/>
          </p:cNvSpPr>
          <p:nvPr/>
        </p:nvSpPr>
        <p:spPr bwMode="auto">
          <a:xfrm>
            <a:off x="3503612" y="3360914"/>
            <a:ext cx="622138"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000">
                <a:solidFill>
                  <a:schemeClr val="bg1"/>
                </a:solidFill>
                <a:cs typeface="Arial" charset="0"/>
              </a:defRPr>
            </a:lvl1pPr>
          </a:lstStyle>
          <a:p>
            <a:r>
              <a:rPr lang="en-US" sz="1400" dirty="0" smtClean="0"/>
              <a:t>2007</a:t>
            </a:r>
            <a:endParaRPr lang="en-US" sz="1400" dirty="0"/>
          </a:p>
        </p:txBody>
      </p:sp>
      <p:sp>
        <p:nvSpPr>
          <p:cNvPr id="17" name="TextBox 16"/>
          <p:cNvSpPr txBox="1">
            <a:spLocks noChangeArrowheads="1"/>
          </p:cNvSpPr>
          <p:nvPr/>
        </p:nvSpPr>
        <p:spPr bwMode="auto">
          <a:xfrm>
            <a:off x="8685212" y="3343981"/>
            <a:ext cx="622138" cy="258233"/>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000">
                <a:solidFill>
                  <a:schemeClr val="bg1"/>
                </a:solidFill>
                <a:cs typeface="Arial" charset="0"/>
              </a:defRPr>
            </a:lvl1pPr>
          </a:lstStyle>
          <a:p>
            <a:r>
              <a:rPr lang="en-US" sz="1400" dirty="0"/>
              <a:t>2012</a:t>
            </a:r>
          </a:p>
        </p:txBody>
      </p:sp>
      <p:sp>
        <p:nvSpPr>
          <p:cNvPr id="26" name="TextBox 25"/>
          <p:cNvSpPr txBox="1"/>
          <p:nvPr/>
        </p:nvSpPr>
        <p:spPr bwMode="auto">
          <a:xfrm>
            <a:off x="2027874" y="1706729"/>
            <a:ext cx="1932938" cy="1294139"/>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2.1</a:t>
            </a:r>
          </a:p>
          <a:p>
            <a:pPr marL="228560" indent="-121899" eaLnBrk="1" hangingPunct="1">
              <a:buClr>
                <a:schemeClr val="accent4"/>
              </a:buClr>
              <a:buFont typeface="Wingdings" charset="2"/>
              <a:buChar char="§"/>
              <a:defRPr/>
            </a:pPr>
            <a:r>
              <a:rPr lang="en-US" sz="1200" dirty="0" smtClean="0">
                <a:cs typeface="Arial" charset="0"/>
              </a:rPr>
              <a:t>Oracle XE</a:t>
            </a:r>
          </a:p>
          <a:p>
            <a:pPr marL="0" indent="0" eaLnBrk="1" hangingPunct="1">
              <a:buClr>
                <a:schemeClr val="accent4"/>
              </a:buClr>
              <a:defRPr/>
            </a:pPr>
            <a:r>
              <a:rPr lang="en-US" sz="1500" dirty="0" smtClean="0">
                <a:cs typeface="Arial" charset="0"/>
              </a:rPr>
              <a:t>APEX 2.2</a:t>
            </a:r>
          </a:p>
          <a:p>
            <a:pPr marL="228560" indent="-121899" eaLnBrk="1" hangingPunct="1">
              <a:buClr>
                <a:schemeClr val="accent4"/>
              </a:buClr>
              <a:buFont typeface="Wingdings" charset="2"/>
              <a:buChar char="§"/>
              <a:defRPr/>
            </a:pPr>
            <a:r>
              <a:rPr lang="en-US" sz="1200" dirty="0" smtClean="0">
                <a:cs typeface="Arial" charset="0"/>
              </a:rPr>
              <a:t>Supporting DB Objects for full app installation and upgrade</a:t>
            </a:r>
            <a:endParaRPr lang="en-US" sz="800" dirty="0">
              <a:cs typeface="Arial" charset="0"/>
            </a:endParaRPr>
          </a:p>
        </p:txBody>
      </p:sp>
      <p:sp>
        <p:nvSpPr>
          <p:cNvPr id="27" name="TextBox 26"/>
          <p:cNvSpPr txBox="1"/>
          <p:nvPr/>
        </p:nvSpPr>
        <p:spPr bwMode="auto">
          <a:xfrm>
            <a:off x="4189412" y="1695210"/>
            <a:ext cx="1725880" cy="1045813"/>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3.1</a:t>
            </a:r>
          </a:p>
          <a:p>
            <a:pPr marL="335221" indent="-121899" eaLnBrk="1" hangingPunct="1">
              <a:buClr>
                <a:schemeClr val="accent4"/>
              </a:buClr>
              <a:buFont typeface="Wingdings" charset="2"/>
              <a:buChar char="§"/>
              <a:defRPr/>
            </a:pPr>
            <a:r>
              <a:rPr lang="en-US" sz="1200" dirty="0" smtClean="0">
                <a:cs typeface="Arial" charset="0"/>
              </a:rPr>
              <a:t>Interactive </a:t>
            </a:r>
            <a:r>
              <a:rPr lang="en-US" sz="1200" dirty="0">
                <a:cs typeface="Arial" charset="0"/>
              </a:rPr>
              <a:t>Reports</a:t>
            </a:r>
            <a:endParaRPr lang="en-US" sz="800" dirty="0">
              <a:cs typeface="Arial" charset="0"/>
            </a:endParaRPr>
          </a:p>
        </p:txBody>
      </p:sp>
      <p:sp>
        <p:nvSpPr>
          <p:cNvPr id="29" name="TextBox 28"/>
          <p:cNvSpPr txBox="1"/>
          <p:nvPr/>
        </p:nvSpPr>
        <p:spPr bwMode="auto">
          <a:xfrm>
            <a:off x="1225859" y="4243674"/>
            <a:ext cx="1591953" cy="973667"/>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a:cs typeface="Arial" charset="0"/>
              </a:rPr>
              <a:t>HTML DB 2.0 	</a:t>
            </a:r>
            <a:endParaRPr lang="en-US" sz="1500" dirty="0" smtClean="0">
              <a:cs typeface="Arial" charset="0"/>
            </a:endParaRPr>
          </a:p>
          <a:p>
            <a:pPr marL="228560" indent="-121899" eaLnBrk="1" hangingPunct="1">
              <a:buClr>
                <a:schemeClr val="accent4"/>
              </a:buClr>
              <a:buFont typeface="Wingdings" charset="2"/>
              <a:buChar char="§"/>
              <a:defRPr/>
            </a:pPr>
            <a:r>
              <a:rPr lang="en-US" sz="1200" dirty="0" smtClean="0">
                <a:cs typeface="Arial" charset="0"/>
              </a:rPr>
              <a:t>SQL </a:t>
            </a:r>
            <a:r>
              <a:rPr lang="en-US" sz="1200" dirty="0">
                <a:cs typeface="Arial" charset="0"/>
              </a:rPr>
              <a:t>Workshop</a:t>
            </a:r>
            <a:endParaRPr lang="en-US" sz="800" dirty="0">
              <a:cs typeface="Arial" charset="0"/>
            </a:endParaRPr>
          </a:p>
        </p:txBody>
      </p:sp>
      <p:sp>
        <p:nvSpPr>
          <p:cNvPr id="30" name="TextBox 29"/>
          <p:cNvSpPr txBox="1"/>
          <p:nvPr/>
        </p:nvSpPr>
        <p:spPr bwMode="auto">
          <a:xfrm>
            <a:off x="3021220" y="4255193"/>
            <a:ext cx="1576095" cy="973667"/>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3.0</a:t>
            </a:r>
          </a:p>
          <a:p>
            <a:pPr marL="228560" indent="-121899" eaLnBrk="1" hangingPunct="1">
              <a:buClr>
                <a:schemeClr val="accent4"/>
              </a:buClr>
              <a:buFont typeface="Wingdings" charset="2"/>
              <a:buChar char="§"/>
              <a:defRPr/>
            </a:pPr>
            <a:r>
              <a:rPr lang="en-US" sz="1200" dirty="0" smtClean="0">
                <a:cs typeface="Arial" charset="0"/>
              </a:rPr>
              <a:t>Flash Charts</a:t>
            </a:r>
            <a:endParaRPr lang="en-US" sz="1200" dirty="0">
              <a:cs typeface="Arial" charset="0"/>
            </a:endParaRPr>
          </a:p>
          <a:p>
            <a:pPr marL="228560" indent="-121899" eaLnBrk="1" hangingPunct="1">
              <a:buClr>
                <a:schemeClr val="accent4"/>
              </a:buClr>
              <a:buFont typeface="Wingdings" charset="2"/>
              <a:buChar char="§"/>
              <a:defRPr/>
            </a:pPr>
            <a:r>
              <a:rPr lang="en-US" sz="1200" dirty="0" smtClean="0">
                <a:cs typeface="Arial" charset="0"/>
              </a:rPr>
              <a:t>PDF Printing</a:t>
            </a:r>
          </a:p>
          <a:p>
            <a:pPr marL="228560" indent="-121899" eaLnBrk="1" hangingPunct="1">
              <a:buClr>
                <a:schemeClr val="accent4"/>
              </a:buClr>
              <a:buFont typeface="Wingdings" charset="2"/>
              <a:buChar char="§"/>
              <a:defRPr/>
            </a:pPr>
            <a:r>
              <a:rPr lang="en-US" sz="1200" dirty="0" smtClean="0">
                <a:cs typeface="Arial" charset="0"/>
              </a:rPr>
              <a:t>Access </a:t>
            </a:r>
            <a:r>
              <a:rPr lang="en-US" sz="1200" dirty="0">
                <a:cs typeface="Arial" charset="0"/>
              </a:rPr>
              <a:t>Migration</a:t>
            </a:r>
            <a:endParaRPr lang="en-US" sz="800" dirty="0">
              <a:cs typeface="Arial" charset="0"/>
            </a:endParaRPr>
          </a:p>
        </p:txBody>
      </p:sp>
      <p:sp>
        <p:nvSpPr>
          <p:cNvPr id="31" name="TextBox 30"/>
          <p:cNvSpPr txBox="1"/>
          <p:nvPr/>
        </p:nvSpPr>
        <p:spPr bwMode="auto">
          <a:xfrm>
            <a:off x="5103812" y="4255193"/>
            <a:ext cx="1852489" cy="973667"/>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3.2</a:t>
            </a:r>
          </a:p>
          <a:p>
            <a:pPr marL="335221" indent="-121899" eaLnBrk="1" hangingPunct="1">
              <a:buClr>
                <a:schemeClr val="accent4"/>
              </a:buClr>
              <a:buFont typeface="Wingdings" charset="2"/>
              <a:buChar char="§"/>
              <a:defRPr/>
            </a:pPr>
            <a:r>
              <a:rPr lang="en-US" sz="1200" dirty="0" smtClean="0">
                <a:cs typeface="Arial" charset="0"/>
              </a:rPr>
              <a:t>Oracle </a:t>
            </a:r>
            <a:r>
              <a:rPr lang="en-US" sz="1200" dirty="0">
                <a:cs typeface="Arial" charset="0"/>
              </a:rPr>
              <a:t>Forms </a:t>
            </a:r>
            <a:r>
              <a:rPr lang="en-US" sz="1200" dirty="0" smtClean="0">
                <a:cs typeface="Arial" charset="0"/>
              </a:rPr>
              <a:t>to APEX Conversion</a:t>
            </a:r>
            <a:endParaRPr lang="en-US" sz="800" dirty="0">
              <a:cs typeface="Arial" charset="0"/>
            </a:endParaRPr>
          </a:p>
        </p:txBody>
      </p:sp>
      <p:sp>
        <p:nvSpPr>
          <p:cNvPr id="32" name="TextBox 31"/>
          <p:cNvSpPr txBox="1"/>
          <p:nvPr/>
        </p:nvSpPr>
        <p:spPr bwMode="auto">
          <a:xfrm>
            <a:off x="7389812" y="4243674"/>
            <a:ext cx="1443649" cy="973667"/>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4.1</a:t>
            </a:r>
          </a:p>
          <a:p>
            <a:pPr marL="228560" indent="-121899" eaLnBrk="1" hangingPunct="1">
              <a:buClr>
                <a:schemeClr val="accent4"/>
              </a:buClr>
              <a:buFont typeface="Wingdings" charset="2"/>
              <a:buChar char="§"/>
              <a:defRPr/>
            </a:pPr>
            <a:r>
              <a:rPr lang="en-US" sz="1200" dirty="0" smtClean="0">
                <a:cs typeface="Arial" charset="0"/>
              </a:rPr>
              <a:t>Data Upload</a:t>
            </a:r>
          </a:p>
          <a:p>
            <a:pPr marL="228560" indent="-121899" eaLnBrk="1" hangingPunct="1">
              <a:buClr>
                <a:schemeClr val="accent4"/>
              </a:buClr>
              <a:buFont typeface="Wingdings" charset="2"/>
              <a:buChar char="§"/>
              <a:defRPr/>
            </a:pPr>
            <a:r>
              <a:rPr lang="en-US" sz="1200" dirty="0" smtClean="0">
                <a:cs typeface="Arial" charset="0"/>
              </a:rPr>
              <a:t>Error Handling</a:t>
            </a:r>
          </a:p>
          <a:p>
            <a:pPr marL="228560" indent="-121899" eaLnBrk="1" hangingPunct="1">
              <a:buClr>
                <a:schemeClr val="accent4"/>
              </a:buClr>
              <a:buFont typeface="Wingdings" charset="2"/>
              <a:buChar char="§"/>
              <a:defRPr/>
            </a:pPr>
            <a:r>
              <a:rPr lang="en-US" sz="1200" dirty="0" smtClean="0">
                <a:cs typeface="Arial" charset="0"/>
              </a:rPr>
              <a:t>ROWID</a:t>
            </a:r>
            <a:endParaRPr lang="en-US" sz="800" dirty="0">
              <a:cs typeface="Arial" charset="0"/>
            </a:endParaRPr>
          </a:p>
        </p:txBody>
      </p:sp>
      <p:sp>
        <p:nvSpPr>
          <p:cNvPr id="24" name="TextBox 23"/>
          <p:cNvSpPr txBox="1">
            <a:spLocks noChangeArrowheads="1"/>
          </p:cNvSpPr>
          <p:nvPr/>
        </p:nvSpPr>
        <p:spPr bwMode="auto">
          <a:xfrm>
            <a:off x="2589212"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smtClean="0"/>
              <a:t>2006</a:t>
            </a:r>
            <a:endParaRPr lang="en-US" sz="1400" dirty="0"/>
          </a:p>
        </p:txBody>
      </p:sp>
      <p:sp>
        <p:nvSpPr>
          <p:cNvPr id="25" name="TextBox 24"/>
          <p:cNvSpPr txBox="1">
            <a:spLocks noChangeArrowheads="1"/>
          </p:cNvSpPr>
          <p:nvPr/>
        </p:nvSpPr>
        <p:spPr bwMode="auto">
          <a:xfrm>
            <a:off x="5550591"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a:t>2009</a:t>
            </a:r>
          </a:p>
        </p:txBody>
      </p:sp>
      <p:sp>
        <p:nvSpPr>
          <p:cNvPr id="33" name="TextBox 32"/>
          <p:cNvSpPr txBox="1">
            <a:spLocks noChangeArrowheads="1"/>
          </p:cNvSpPr>
          <p:nvPr/>
        </p:nvSpPr>
        <p:spPr bwMode="auto">
          <a:xfrm>
            <a:off x="7684191"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smtClean="0"/>
              <a:t>2011</a:t>
            </a:r>
            <a:endParaRPr lang="en-US" sz="1400" dirty="0"/>
          </a:p>
        </p:txBody>
      </p:sp>
      <p:sp>
        <p:nvSpPr>
          <p:cNvPr id="34" name="TextBox 33"/>
          <p:cNvSpPr txBox="1">
            <a:spLocks noChangeArrowheads="1"/>
          </p:cNvSpPr>
          <p:nvPr/>
        </p:nvSpPr>
        <p:spPr bwMode="auto">
          <a:xfrm>
            <a:off x="4483791"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smtClean="0"/>
              <a:t>2008</a:t>
            </a:r>
            <a:endParaRPr lang="en-US" sz="1400" dirty="0"/>
          </a:p>
        </p:txBody>
      </p:sp>
      <p:sp>
        <p:nvSpPr>
          <p:cNvPr id="35" name="TextBox 34"/>
          <p:cNvSpPr txBox="1">
            <a:spLocks noChangeArrowheads="1"/>
          </p:cNvSpPr>
          <p:nvPr/>
        </p:nvSpPr>
        <p:spPr bwMode="auto">
          <a:xfrm>
            <a:off x="1674812"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600">
                <a:solidFill>
                  <a:schemeClr val="bg1"/>
                </a:solidFill>
                <a:cs typeface="Arial" charset="0"/>
              </a:defRPr>
            </a:lvl1pPr>
          </a:lstStyle>
          <a:p>
            <a:r>
              <a:rPr lang="en-US" sz="1400" dirty="0" smtClean="0"/>
              <a:t>2005</a:t>
            </a:r>
            <a:endParaRPr lang="en-US" sz="1400" dirty="0"/>
          </a:p>
        </p:txBody>
      </p:sp>
      <p:sp>
        <p:nvSpPr>
          <p:cNvPr id="36" name="TextBox 35"/>
          <p:cNvSpPr txBox="1"/>
          <p:nvPr/>
        </p:nvSpPr>
        <p:spPr bwMode="auto">
          <a:xfrm>
            <a:off x="8453920" y="1691072"/>
            <a:ext cx="1479240" cy="1045813"/>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4.2</a:t>
            </a:r>
            <a:endParaRPr lang="en-US" sz="1500" dirty="0">
              <a:cs typeface="Arial" charset="0"/>
            </a:endParaRPr>
          </a:p>
          <a:p>
            <a:pPr marL="228560" indent="-121899" eaLnBrk="1" hangingPunct="1">
              <a:buClr>
                <a:schemeClr val="accent4"/>
              </a:buClr>
              <a:buFont typeface="Wingdings" charset="2"/>
              <a:buChar char="§"/>
              <a:defRPr/>
            </a:pPr>
            <a:r>
              <a:rPr lang="en-US" sz="1200" dirty="0" smtClean="0">
                <a:cs typeface="Arial" charset="0"/>
              </a:rPr>
              <a:t>Mobile</a:t>
            </a:r>
          </a:p>
          <a:p>
            <a:pPr marL="228560" indent="-121899" eaLnBrk="1" hangingPunct="1">
              <a:buClr>
                <a:schemeClr val="accent4"/>
              </a:buClr>
              <a:buFont typeface="Wingdings" charset="2"/>
              <a:buChar char="§"/>
              <a:defRPr/>
            </a:pPr>
            <a:r>
              <a:rPr lang="en-US" sz="1200" dirty="0" smtClean="0">
                <a:cs typeface="Arial" charset="0"/>
              </a:rPr>
              <a:t>HTML5</a:t>
            </a:r>
          </a:p>
          <a:p>
            <a:pPr marL="228560" indent="-121899" eaLnBrk="1" hangingPunct="1">
              <a:buClr>
                <a:schemeClr val="accent4"/>
              </a:buClr>
              <a:buFont typeface="Wingdings" charset="2"/>
              <a:buChar char="§"/>
              <a:defRPr/>
            </a:pPr>
            <a:r>
              <a:rPr lang="en-US" sz="1200" dirty="0" smtClean="0">
                <a:cs typeface="Arial" charset="0"/>
              </a:rPr>
              <a:t>Packaged Apps</a:t>
            </a:r>
          </a:p>
        </p:txBody>
      </p:sp>
      <p:cxnSp>
        <p:nvCxnSpPr>
          <p:cNvPr id="37" name="Straight Connector 36"/>
          <p:cNvCxnSpPr/>
          <p:nvPr/>
        </p:nvCxnSpPr>
        <p:spPr bwMode="auto">
          <a:xfrm>
            <a:off x="6932612" y="2550617"/>
            <a:ext cx="0" cy="827616"/>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28" name="TextBox 27"/>
          <p:cNvSpPr txBox="1"/>
          <p:nvPr/>
        </p:nvSpPr>
        <p:spPr bwMode="auto">
          <a:xfrm>
            <a:off x="6235375" y="1695212"/>
            <a:ext cx="1886166" cy="1045813"/>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4.0</a:t>
            </a:r>
          </a:p>
          <a:p>
            <a:pPr marL="335221" indent="-228560" eaLnBrk="1" hangingPunct="1">
              <a:buClr>
                <a:schemeClr val="accent4"/>
              </a:buClr>
              <a:buFont typeface="Wingdings" charset="2"/>
              <a:buChar char="§"/>
              <a:defRPr/>
            </a:pPr>
            <a:r>
              <a:rPr lang="en-US" sz="1200" dirty="0" smtClean="0">
                <a:cs typeface="Arial" charset="0"/>
              </a:rPr>
              <a:t>Websheets</a:t>
            </a:r>
          </a:p>
          <a:p>
            <a:pPr marL="335221" indent="-228560" eaLnBrk="1" hangingPunct="1">
              <a:buClr>
                <a:schemeClr val="accent4"/>
              </a:buClr>
              <a:buFont typeface="Wingdings" charset="2"/>
              <a:buChar char="§"/>
              <a:defRPr/>
            </a:pPr>
            <a:r>
              <a:rPr lang="en-US" sz="1200" dirty="0" smtClean="0">
                <a:cs typeface="Arial" charset="0"/>
              </a:rPr>
              <a:t>Dynamic Actions</a:t>
            </a:r>
          </a:p>
          <a:p>
            <a:pPr marL="335221" indent="-228560" eaLnBrk="1" hangingPunct="1">
              <a:buClr>
                <a:schemeClr val="accent4"/>
              </a:buClr>
              <a:buFont typeface="Wingdings" charset="2"/>
              <a:buChar char="§"/>
              <a:defRPr/>
            </a:pPr>
            <a:r>
              <a:rPr lang="en-US" sz="1200" dirty="0" smtClean="0">
                <a:cs typeface="Arial" charset="0"/>
              </a:rPr>
              <a:t>Plug</a:t>
            </a:r>
            <a:r>
              <a:rPr lang="en-US" sz="1200" dirty="0">
                <a:cs typeface="Arial" charset="0"/>
              </a:rPr>
              <a:t>-</a:t>
            </a:r>
            <a:r>
              <a:rPr lang="en-US" sz="1200" dirty="0" smtClean="0">
                <a:cs typeface="Arial" charset="0"/>
              </a:rPr>
              <a:t>Ins</a:t>
            </a:r>
          </a:p>
          <a:p>
            <a:pPr marL="335221" indent="-228560" eaLnBrk="1" hangingPunct="1">
              <a:buClr>
                <a:schemeClr val="accent4"/>
              </a:buClr>
              <a:buFont typeface="Wingdings" charset="2"/>
              <a:buChar char="§"/>
              <a:defRPr/>
            </a:pPr>
            <a:r>
              <a:rPr lang="en-US" sz="1200" dirty="0" smtClean="0">
                <a:cs typeface="Arial" charset="0"/>
              </a:rPr>
              <a:t>Team </a:t>
            </a:r>
            <a:r>
              <a:rPr lang="en-US" sz="1200" dirty="0">
                <a:cs typeface="Arial" charset="0"/>
              </a:rPr>
              <a:t>Development</a:t>
            </a:r>
          </a:p>
        </p:txBody>
      </p:sp>
      <p:sp>
        <p:nvSpPr>
          <p:cNvPr id="16" name="TextBox 15"/>
          <p:cNvSpPr txBox="1">
            <a:spLocks noChangeArrowheads="1"/>
          </p:cNvSpPr>
          <p:nvPr/>
        </p:nvSpPr>
        <p:spPr bwMode="auto">
          <a:xfrm>
            <a:off x="6617391" y="3360914"/>
            <a:ext cx="620021" cy="241300"/>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000">
                <a:solidFill>
                  <a:schemeClr val="bg1"/>
                </a:solidFill>
                <a:cs typeface="Arial" charset="0"/>
              </a:defRPr>
            </a:lvl1pPr>
          </a:lstStyle>
          <a:p>
            <a:r>
              <a:rPr lang="en-US" sz="1400" dirty="0" smtClean="0"/>
              <a:t>2010</a:t>
            </a:r>
            <a:endParaRPr lang="en-US" sz="1400" dirty="0"/>
          </a:p>
        </p:txBody>
      </p:sp>
      <p:sp>
        <p:nvSpPr>
          <p:cNvPr id="41" name="TextBox 40"/>
          <p:cNvSpPr txBox="1">
            <a:spLocks noChangeArrowheads="1"/>
          </p:cNvSpPr>
          <p:nvPr/>
        </p:nvSpPr>
        <p:spPr bwMode="auto">
          <a:xfrm>
            <a:off x="9675812" y="3343981"/>
            <a:ext cx="622138" cy="258233"/>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000">
                <a:solidFill>
                  <a:schemeClr val="bg1"/>
                </a:solidFill>
                <a:cs typeface="Arial" charset="0"/>
              </a:defRPr>
            </a:lvl1pPr>
          </a:lstStyle>
          <a:p>
            <a:r>
              <a:rPr lang="en-US" sz="1400" dirty="0" smtClean="0"/>
              <a:t>2013</a:t>
            </a:r>
            <a:endParaRPr lang="en-US" sz="1400" dirty="0"/>
          </a:p>
        </p:txBody>
      </p:sp>
      <p:sp>
        <p:nvSpPr>
          <p:cNvPr id="42" name="TextBox 41"/>
          <p:cNvSpPr txBox="1">
            <a:spLocks noChangeArrowheads="1"/>
          </p:cNvSpPr>
          <p:nvPr/>
        </p:nvSpPr>
        <p:spPr bwMode="auto">
          <a:xfrm>
            <a:off x="10645115" y="3369572"/>
            <a:ext cx="707097" cy="232642"/>
          </a:xfrm>
          <a:prstGeom prst="rect">
            <a:avLst/>
          </a:prstGeom>
          <a:solidFill>
            <a:schemeClr val="accent1">
              <a:lumMod val="75000"/>
            </a:schemeClr>
          </a:solidFill>
          <a:ln>
            <a:noFill/>
          </a:ln>
          <a:effectLst/>
          <a:extLst/>
        </p:spPr>
        <p:txBody>
          <a:bodyPr wrap="square" lIns="0" tIns="60949" rIns="0" bIns="60949" anchor="ctr"/>
          <a:lstStyle>
            <a:defPPr>
              <a:defRPr lang="en-US"/>
            </a:defPPr>
            <a:lvl1pPr algn="ctr">
              <a:defRPr sz="1000">
                <a:solidFill>
                  <a:schemeClr val="bg1"/>
                </a:solidFill>
                <a:cs typeface="Arial" charset="0"/>
              </a:defRPr>
            </a:lvl1pPr>
          </a:lstStyle>
          <a:p>
            <a:r>
              <a:rPr lang="en-US" sz="1400" dirty="0" smtClean="0"/>
              <a:t>2014 / 5</a:t>
            </a:r>
            <a:endParaRPr lang="en-US" sz="1400" dirty="0"/>
          </a:p>
        </p:txBody>
      </p:sp>
      <p:sp>
        <p:nvSpPr>
          <p:cNvPr id="43" name="TextBox 42"/>
          <p:cNvSpPr txBox="1"/>
          <p:nvPr/>
        </p:nvSpPr>
        <p:spPr bwMode="auto">
          <a:xfrm>
            <a:off x="9447212" y="4248280"/>
            <a:ext cx="2209800" cy="1411334"/>
          </a:xfrm>
          <a:prstGeom prst="rect">
            <a:avLst/>
          </a:prstGeom>
          <a:solidFill>
            <a:schemeClr val="bg1">
              <a:lumMod val="85000"/>
            </a:schemeClr>
          </a:solidFill>
          <a:ln w="9525">
            <a:solidFill>
              <a:schemeClr val="tx2"/>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a:cs typeface="Arial" charset="0"/>
              </a:rPr>
              <a:t>Application Express </a:t>
            </a:r>
            <a:r>
              <a:rPr lang="en-US" sz="1500" dirty="0" smtClean="0">
                <a:cs typeface="Arial" charset="0"/>
              </a:rPr>
              <a:t>5.0*</a:t>
            </a:r>
          </a:p>
          <a:p>
            <a:pPr marL="228560" indent="-121899" eaLnBrk="1" hangingPunct="1">
              <a:buClr>
                <a:schemeClr val="accent4"/>
              </a:buClr>
              <a:buFont typeface="Wingdings" charset="2"/>
              <a:buChar char="§"/>
              <a:defRPr/>
            </a:pPr>
            <a:r>
              <a:rPr lang="en-US" sz="1200" dirty="0" smtClean="0">
                <a:cs typeface="Arial" charset="0"/>
              </a:rPr>
              <a:t>Universal Theme</a:t>
            </a:r>
            <a:endParaRPr lang="en-US" sz="800" dirty="0" smtClean="0">
              <a:cs typeface="Arial" charset="0"/>
            </a:endParaRPr>
          </a:p>
          <a:p>
            <a:pPr marL="228560" indent="-121899" eaLnBrk="1" hangingPunct="1">
              <a:buClr>
                <a:schemeClr val="accent4"/>
              </a:buClr>
              <a:buFont typeface="Wingdings" charset="2"/>
              <a:buChar char="§"/>
              <a:defRPr/>
            </a:pPr>
            <a:r>
              <a:rPr lang="en-US" sz="1200" dirty="0" smtClean="0">
                <a:cs typeface="Arial" charset="0"/>
              </a:rPr>
              <a:t>Page Designer</a:t>
            </a:r>
          </a:p>
          <a:p>
            <a:pPr marL="228560" indent="-121899" eaLnBrk="1" hangingPunct="1">
              <a:buClr>
                <a:schemeClr val="accent4"/>
              </a:buClr>
              <a:buFont typeface="Wingdings" charset="2"/>
              <a:buChar char="§"/>
              <a:defRPr/>
            </a:pPr>
            <a:r>
              <a:rPr lang="en-US" sz="1200" dirty="0" smtClean="0">
                <a:cs typeface="Arial" charset="0"/>
              </a:rPr>
              <a:t>UI Modernization</a:t>
            </a:r>
          </a:p>
          <a:p>
            <a:pPr marL="228560" indent="-121899" eaLnBrk="1" hangingPunct="1">
              <a:buClr>
                <a:schemeClr val="accent4"/>
              </a:buClr>
              <a:buFont typeface="Wingdings" charset="2"/>
              <a:buChar char="§"/>
              <a:defRPr/>
            </a:pPr>
            <a:r>
              <a:rPr lang="en-US" sz="1200" dirty="0" smtClean="0">
                <a:cs typeface="Arial" charset="0"/>
              </a:rPr>
              <a:t>HTML5 Plugins</a:t>
            </a:r>
          </a:p>
        </p:txBody>
      </p:sp>
      <p:sp>
        <p:nvSpPr>
          <p:cNvPr id="18" name="Rectangle 17"/>
          <p:cNvSpPr/>
          <p:nvPr/>
        </p:nvSpPr>
        <p:spPr>
          <a:xfrm>
            <a:off x="10514295" y="2834987"/>
            <a:ext cx="533117" cy="292366"/>
          </a:xfrm>
          <a:prstGeom prst="rect">
            <a:avLst/>
          </a:prstGeom>
        </p:spPr>
        <p:txBody>
          <a:bodyPr wrap="none" lIns="121899" tIns="60949" rIns="121899" bIns="60949">
            <a:spAutoFit/>
          </a:bodyPr>
          <a:lstStyle/>
          <a:p>
            <a:pPr eaLnBrk="1" hangingPunct="1">
              <a:buClr>
                <a:srgbClr val="F20000"/>
              </a:buClr>
              <a:defRPr/>
            </a:pPr>
            <a:r>
              <a:rPr lang="en-US" sz="1100" dirty="0" smtClean="0">
                <a:cs typeface="Arial" charset="0"/>
              </a:rPr>
              <a:t>4.2.5</a:t>
            </a:r>
          </a:p>
        </p:txBody>
      </p:sp>
      <p:sp>
        <p:nvSpPr>
          <p:cNvPr id="48" name="Rectangle 47"/>
          <p:cNvSpPr/>
          <p:nvPr/>
        </p:nvSpPr>
        <p:spPr>
          <a:xfrm>
            <a:off x="9295095" y="2835733"/>
            <a:ext cx="533117" cy="292366"/>
          </a:xfrm>
          <a:prstGeom prst="rect">
            <a:avLst/>
          </a:prstGeom>
        </p:spPr>
        <p:txBody>
          <a:bodyPr wrap="none" lIns="121899" tIns="60949" rIns="121899" bIns="60949">
            <a:spAutoFit/>
          </a:bodyPr>
          <a:lstStyle/>
          <a:p>
            <a:pPr eaLnBrk="1" hangingPunct="1">
              <a:buClr>
                <a:srgbClr val="F20000"/>
              </a:buClr>
              <a:defRPr/>
            </a:pPr>
            <a:r>
              <a:rPr lang="en-US" sz="1100" dirty="0" smtClean="0">
                <a:cs typeface="Arial" charset="0"/>
              </a:rPr>
              <a:t>4.2.1</a:t>
            </a:r>
            <a:endParaRPr lang="en-US" sz="1100" dirty="0">
              <a:cs typeface="Arial" charset="0"/>
            </a:endParaRPr>
          </a:p>
        </p:txBody>
      </p:sp>
      <p:sp>
        <p:nvSpPr>
          <p:cNvPr id="3" name="TextBox 2"/>
          <p:cNvSpPr txBox="1"/>
          <p:nvPr/>
        </p:nvSpPr>
        <p:spPr>
          <a:xfrm>
            <a:off x="3823033" y="-753601"/>
            <a:ext cx="1218883" cy="1219200"/>
          </a:xfrm>
          <a:prstGeom prst="rect">
            <a:avLst/>
          </a:prstGeom>
          <a:noFill/>
          <a:ln>
            <a:noFill/>
          </a:ln>
        </p:spPr>
        <p:txBody>
          <a:bodyPr wrap="none" lIns="0" tIns="0" rIns="0" bIns="0" rtlCol="0">
            <a:noAutofit/>
          </a:bodyPr>
          <a:lstStyle/>
          <a:p>
            <a:pPr algn="l"/>
            <a:endParaRPr lang="en-US" sz="2400" dirty="0" err="1" smtClean="0"/>
          </a:p>
        </p:txBody>
      </p:sp>
      <p:sp>
        <p:nvSpPr>
          <p:cNvPr id="49" name="Rectangle 48"/>
          <p:cNvSpPr/>
          <p:nvPr/>
        </p:nvSpPr>
        <p:spPr>
          <a:xfrm>
            <a:off x="9778173" y="2840122"/>
            <a:ext cx="812039" cy="292366"/>
          </a:xfrm>
          <a:prstGeom prst="rect">
            <a:avLst/>
          </a:prstGeom>
        </p:spPr>
        <p:txBody>
          <a:bodyPr wrap="none" lIns="121899" tIns="60949" rIns="121899" bIns="60949">
            <a:spAutoFit/>
          </a:bodyPr>
          <a:lstStyle/>
          <a:p>
            <a:pPr eaLnBrk="1" hangingPunct="1">
              <a:buClr>
                <a:srgbClr val="F20000"/>
              </a:buClr>
              <a:defRPr/>
            </a:pPr>
            <a:r>
              <a:rPr lang="en-US" sz="1100" dirty="0" smtClean="0">
                <a:cs typeface="Arial" charset="0"/>
              </a:rPr>
              <a:t>4.2.2, 3, 4</a:t>
            </a:r>
            <a:endParaRPr lang="en-US" sz="1100" dirty="0">
              <a:cs typeface="Arial" charset="0"/>
            </a:endParaRPr>
          </a:p>
        </p:txBody>
      </p:sp>
      <p:sp>
        <p:nvSpPr>
          <p:cNvPr id="50" name="TextBox 49"/>
          <p:cNvSpPr txBox="1"/>
          <p:nvPr/>
        </p:nvSpPr>
        <p:spPr bwMode="auto">
          <a:xfrm>
            <a:off x="10177772" y="1676400"/>
            <a:ext cx="1479240" cy="1045813"/>
          </a:xfrm>
          <a:prstGeom prst="rect">
            <a:avLst/>
          </a:prstGeom>
          <a:gradFill flip="none" rotWithShape="1">
            <a:gsLst>
              <a:gs pos="0">
                <a:schemeClr val="bg2"/>
              </a:gs>
              <a:gs pos="100000">
                <a:schemeClr val="bg2">
                  <a:lumMod val="75000"/>
                </a:schemeClr>
              </a:gs>
            </a:gsLst>
            <a:lin ang="5400000" scaled="1"/>
            <a:tileRect/>
          </a:gradFill>
          <a:ln w="9525">
            <a:solidFill>
              <a:schemeClr val="tx2">
                <a:lumMod val="75000"/>
              </a:schemeClr>
            </a:solidFill>
            <a:miter lim="800000"/>
            <a:headEnd/>
            <a:tailEnd/>
          </a:ln>
          <a:extLst/>
        </p:spPr>
        <p:txBody>
          <a:bodyPr wrap="square" lIns="60949" tIns="60949" rIns="60949" bIns="60949"/>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chemeClr val="accent4"/>
              </a:buClr>
              <a:defRPr/>
            </a:pPr>
            <a:r>
              <a:rPr lang="en-US" sz="1500" dirty="0" smtClean="0">
                <a:cs typeface="Arial" charset="0"/>
              </a:rPr>
              <a:t>APEX 4.2 Dot Releases</a:t>
            </a:r>
            <a:endParaRPr lang="en-US" sz="1500" dirty="0">
              <a:cs typeface="Arial" charset="0"/>
            </a:endParaRPr>
          </a:p>
          <a:p>
            <a:pPr marL="228560" indent="-121899" eaLnBrk="1" hangingPunct="1">
              <a:buClr>
                <a:schemeClr val="accent4"/>
              </a:buClr>
              <a:buFont typeface="Wingdings" charset="2"/>
              <a:buChar char="§"/>
              <a:defRPr/>
            </a:pPr>
            <a:r>
              <a:rPr lang="en-US" sz="1200" dirty="0" smtClean="0">
                <a:cs typeface="Arial" charset="0"/>
              </a:rPr>
              <a:t>Improved</a:t>
            </a:r>
            <a:r>
              <a:rPr lang="en-US" sz="1200" dirty="0">
                <a:cs typeface="Arial" charset="0"/>
              </a:rPr>
              <a:t> </a:t>
            </a:r>
            <a:r>
              <a:rPr lang="en-US" sz="1200" dirty="0" smtClean="0">
                <a:cs typeface="Arial" charset="0"/>
              </a:rPr>
              <a:t>Packaged Apps</a:t>
            </a:r>
          </a:p>
        </p:txBody>
      </p:sp>
      <p:sp>
        <p:nvSpPr>
          <p:cNvPr id="52" name="Rectangle 51"/>
          <p:cNvSpPr/>
          <p:nvPr/>
        </p:nvSpPr>
        <p:spPr>
          <a:xfrm>
            <a:off x="457964" y="5867400"/>
            <a:ext cx="2512248" cy="307754"/>
          </a:xfrm>
          <a:prstGeom prst="rect">
            <a:avLst/>
          </a:prstGeom>
        </p:spPr>
        <p:txBody>
          <a:bodyPr wrap="none" lIns="121899" tIns="60949" rIns="121899" bIns="60949">
            <a:spAutoFit/>
          </a:bodyPr>
          <a:lstStyle/>
          <a:p>
            <a:r>
              <a:rPr lang="en-US" sz="1200" b="1" u="sng" dirty="0" smtClean="0">
                <a:cs typeface="Arial" charset="0"/>
              </a:rPr>
              <a:t>Development initiated August 1999</a:t>
            </a:r>
            <a:endParaRPr lang="en-US" sz="2000" b="1" u="sng" dirty="0"/>
          </a:p>
        </p:txBody>
      </p:sp>
      <p:sp>
        <p:nvSpPr>
          <p:cNvPr id="53" name="Rectangle 52"/>
          <p:cNvSpPr/>
          <p:nvPr/>
        </p:nvSpPr>
        <p:spPr>
          <a:xfrm>
            <a:off x="8609012" y="6019800"/>
            <a:ext cx="3365623" cy="292366"/>
          </a:xfrm>
          <a:prstGeom prst="rect">
            <a:avLst/>
          </a:prstGeom>
        </p:spPr>
        <p:txBody>
          <a:bodyPr wrap="none" lIns="121899" tIns="60949" rIns="121899" bIns="60949">
            <a:spAutoFit/>
          </a:bodyPr>
          <a:lstStyle/>
          <a:p>
            <a:r>
              <a:rPr lang="en-US" sz="1100" b="1" dirty="0" smtClean="0">
                <a:cs typeface="Arial" charset="0"/>
              </a:rPr>
              <a:t>*Available in Early Adopter Only (apexea.oracle.com)</a:t>
            </a:r>
            <a:endParaRPr lang="en-US" b="1" dirty="0"/>
          </a:p>
        </p:txBody>
      </p:sp>
      <p:sp>
        <p:nvSpPr>
          <p:cNvPr id="5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Also known as Oracle APEX (</a:t>
            </a:r>
            <a:r>
              <a:rPr lang="en-US" sz="2400" b="1" dirty="0" err="1" smtClean="0"/>
              <a:t>a'peks</a:t>
            </a:r>
            <a:r>
              <a:rPr lang="en-US" sz="2400" b="1" dirty="0" smtClean="0"/>
              <a:t>)</a:t>
            </a:r>
            <a:endParaRPr kumimoji="0" lang="en-US" sz="2400" b="1" i="0" u="none" strike="noStrike" kern="1200" cap="none" spc="0" normalizeH="0" baseline="0" noProof="0" dirty="0">
              <a:ln>
                <a:noFill/>
              </a:ln>
              <a:effectLst/>
              <a:uLnTx/>
              <a:uFillTx/>
              <a:latin typeface="+mn-lt"/>
              <a:ea typeface="+mn-ea"/>
              <a:cs typeface="+mn-cs"/>
            </a:endParaRPr>
          </a:p>
        </p:txBody>
      </p:sp>
      <p:sp>
        <p:nvSpPr>
          <p:cNvPr id="55" name="Title 1"/>
          <p:cNvSpPr>
            <a:spLocks noGrp="1"/>
          </p:cNvSpPr>
          <p:nvPr>
            <p:ph type="title"/>
          </p:nvPr>
        </p:nvSpPr>
        <p:spPr>
          <a:xfrm>
            <a:off x="531812" y="406400"/>
            <a:ext cx="11125200" cy="508000"/>
          </a:xfrm>
        </p:spPr>
        <p:txBody>
          <a:bodyPr anchor="t"/>
          <a:lstStyle/>
          <a:p>
            <a:r>
              <a:rPr lang="en-US" dirty="0" smtClean="0">
                <a:solidFill>
                  <a:schemeClr val="tx2"/>
                </a:solidFill>
              </a:rPr>
              <a:t>History</a:t>
            </a:r>
            <a:endParaRPr lang="en-US" sz="2700" dirty="0">
              <a:solidFill>
                <a:srgbClr val="3366FF"/>
              </a:solidFill>
            </a:endParaRPr>
          </a:p>
        </p:txBody>
      </p:sp>
    </p:spTree>
    <p:extLst>
      <p:ext uri="{BB962C8B-B14F-4D97-AF65-F5344CB8AC3E}">
        <p14:creationId xmlns:p14="http://schemas.microsoft.com/office/powerpoint/2010/main" xmlns="" val="27004844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300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2000"/>
                                        <p:tgtEl>
                                          <p:spTgt spid="43"/>
                                        </p:tgtEl>
                                      </p:cBhvr>
                                    </p:animEffect>
                                  </p:childTnLst>
                                </p:cTn>
                              </p:par>
                              <p:par>
                                <p:cTn id="8" presetID="9" presetClass="entr" presetSubtype="0" fill="hold" nodeType="withEffect">
                                  <p:stCondLst>
                                    <p:cond delay="3000"/>
                                  </p:stCondLst>
                                  <p:childTnLst>
                                    <p:set>
                                      <p:cBhvr>
                                        <p:cTn id="9" dur="1" fill="hold">
                                          <p:stCondLst>
                                            <p:cond delay="0"/>
                                          </p:stCondLst>
                                        </p:cTn>
                                        <p:tgtEl>
                                          <p:spTgt spid="44"/>
                                        </p:tgtEl>
                                        <p:attrNameLst>
                                          <p:attrName>style.visibility</p:attrName>
                                        </p:attrNameLst>
                                      </p:cBhvr>
                                      <p:to>
                                        <p:strVal val="visible"/>
                                      </p:to>
                                    </p:set>
                                    <p:animEffect transition="in" filter="dissolve">
                                      <p:cBhvr>
                                        <p:cTn id="10" dur="500"/>
                                        <p:tgtEl>
                                          <p:spTgt spid="44"/>
                                        </p:tgtEl>
                                      </p:cBhvr>
                                    </p:animEffect>
                                  </p:childTnLst>
                                </p:cTn>
                              </p:par>
                            </p:childTnLst>
                          </p:cTn>
                        </p:par>
                        <p:par>
                          <p:cTn id="11" fill="hold">
                            <p:stCondLst>
                              <p:cond delay="5000"/>
                            </p:stCondLst>
                            <p:childTnLst>
                              <p:par>
                                <p:cTn id="12" presetID="9" presetClass="entr" presetSubtype="0"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dissolve">
                                      <p:cBhvr>
                                        <p:cTn id="14"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solidFill>
                  <a:schemeClr val="tx2"/>
                </a:solidFill>
              </a:rPr>
              <a:t>Fully supported no-cost feature of the Oracle Database</a:t>
            </a:r>
            <a:endParaRPr lang="en-US" dirty="0">
              <a:solidFill>
                <a:schemeClr val="tx2"/>
              </a:solidFill>
            </a:endParaRPr>
          </a:p>
        </p:txBody>
      </p:sp>
      <p:sp>
        <p:nvSpPr>
          <p:cNvPr id="3" name="Text Box 2"/>
          <p:cNvSpPr txBox="1">
            <a:spLocks noChangeArrowheads="1"/>
          </p:cNvSpPr>
          <p:nvPr/>
        </p:nvSpPr>
        <p:spPr bwMode="auto">
          <a:xfrm>
            <a:off x="2970212" y="929161"/>
            <a:ext cx="8809121" cy="5471639"/>
          </a:xfrm>
          <a:prstGeom prst="rect">
            <a:avLst/>
          </a:prstGeom>
          <a:noFill/>
          <a:ln w="9525">
            <a:noFill/>
            <a:round/>
            <a:headEnd/>
            <a:tailEnd/>
          </a:ln>
        </p:spPr>
        <p:txBody>
          <a:bodyPr lIns="122858" tIns="61429" rIns="122858" bIns="61429"/>
          <a:lstStyle/>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Supported as a no-cost feature of the Oracle Database</a:t>
            </a:r>
            <a:endParaRPr lang="en-US" sz="2400" dirty="0">
              <a:solidFill>
                <a:schemeClr val="tx2"/>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No cost feature of database 10gR2 (10.2.0.4 +), 11gR1, 11gR2, 12c</a:t>
            </a: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Any number of developers, applications, any number of end-users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Specialized Oracle Support Team – Included with Database Maintenance Agreement</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All database editions: EE, SE, SE1, XE</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Exadata, ODA, RAC, Partitioning, Compression, </a:t>
            </a:r>
            <a:r>
              <a:rPr lang="en-US" dirty="0" err="1" smtClean="0">
                <a:solidFill>
                  <a:schemeClr val="tx2"/>
                </a:solidFill>
              </a:rPr>
              <a:t>InMemory</a:t>
            </a:r>
            <a:r>
              <a:rPr lang="en-US" dirty="0" smtClean="0">
                <a:solidFill>
                  <a:schemeClr val="tx2"/>
                </a:solidFill>
              </a:rPr>
              <a:t>, Multitenant…</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Distribution</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Distributed with all editions of Oracle database 11g and 12c</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Available as a download from </a:t>
            </a:r>
            <a:r>
              <a:rPr lang="en-US" dirty="0" smtClean="0">
                <a:solidFill>
                  <a:schemeClr val="tx2"/>
                </a:solidFill>
                <a:hlinkClick r:id="rId2"/>
              </a:rPr>
              <a:t>OTN</a:t>
            </a:r>
            <a:endParaRPr lang="en-US"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Oracle Cloud Services</a:t>
            </a:r>
            <a:endParaRPr lang="en-US" sz="2400" dirty="0">
              <a:solidFill>
                <a:schemeClr val="tx2"/>
              </a:solidFill>
            </a:endParaRP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“Oracle Database Cloud Service” aka schema since October 2012.  </a:t>
            </a:r>
            <a:br>
              <a:rPr lang="en-US" dirty="0" smtClean="0">
                <a:solidFill>
                  <a:schemeClr val="tx2"/>
                </a:solidFill>
              </a:rPr>
            </a:br>
            <a:r>
              <a:rPr lang="en-US" dirty="0" smtClean="0">
                <a:solidFill>
                  <a:schemeClr val="tx2"/>
                </a:solidFill>
              </a:rPr>
              <a:t>Sold as a fully managed service with 1GB free trial, and 5, 20, 50 GB paid services.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Available as “development only” customer evaluation service on </a:t>
            </a:r>
            <a:r>
              <a:rPr lang="en-US" dirty="0" smtClean="0">
                <a:solidFill>
                  <a:schemeClr val="tx2"/>
                </a:solidFill>
                <a:hlinkClick r:id="rId3"/>
              </a:rPr>
              <a:t>http://apex.oracle.com</a:t>
            </a:r>
            <a:endParaRPr lang="en-US" dirty="0">
              <a:solidFill>
                <a:schemeClr val="tx2"/>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solidFill>
                <a:schemeClr val="tx2"/>
              </a:solidFill>
            </a:endParaRPr>
          </a:p>
          <a:p>
            <a:pPr marL="459237" lvl="1" indent="-14815">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1900" dirty="0">
              <a:solidFill>
                <a:schemeClr val="tx2"/>
              </a:solidFill>
            </a:endParaRPr>
          </a:p>
          <a:p>
            <a:pPr marL="459237" lvl="1" indent="-14815">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1900" dirty="0">
              <a:solidFill>
                <a:schemeClr val="tx2"/>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solidFill>
                <a:schemeClr val="tx2"/>
              </a:solidFill>
            </a:endParaRPr>
          </a:p>
        </p:txBody>
      </p:sp>
      <p:pic>
        <p:nvPicPr>
          <p:cNvPr id="6" name="Picture 5"/>
          <p:cNvPicPr>
            <a:picLocks noChangeAspect="1"/>
          </p:cNvPicPr>
          <p:nvPr/>
        </p:nvPicPr>
        <p:blipFill>
          <a:blip r:embed="rId4" cstate="print"/>
          <a:stretch>
            <a:fillRect/>
          </a:stretch>
        </p:blipFill>
        <p:spPr>
          <a:xfrm>
            <a:off x="379412" y="1295400"/>
            <a:ext cx="2492901" cy="198120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t-standard-image-2162993.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13612" y="840784"/>
            <a:ext cx="4672941" cy="5334637"/>
          </a:xfrm>
          <a:prstGeom prst="rect">
            <a:avLst/>
          </a:prstGeom>
        </p:spPr>
      </p:pic>
      <p:sp>
        <p:nvSpPr>
          <p:cNvPr id="2" name="Title 1"/>
          <p:cNvSpPr>
            <a:spLocks noGrp="1"/>
          </p:cNvSpPr>
          <p:nvPr>
            <p:ph type="title"/>
          </p:nvPr>
        </p:nvSpPr>
        <p:spPr>
          <a:xfrm>
            <a:off x="531812" y="406400"/>
            <a:ext cx="11125200" cy="508000"/>
          </a:xfrm>
        </p:spPr>
        <p:txBody>
          <a:bodyPr anchor="t"/>
          <a:lstStyle/>
          <a:p>
            <a:r>
              <a:rPr lang="en-US" dirty="0" smtClean="0">
                <a:solidFill>
                  <a:schemeClr val="tx2"/>
                </a:solidFill>
              </a:rPr>
              <a:t>Architecture</a:t>
            </a:r>
            <a:endParaRPr lang="en-US" sz="2700" dirty="0">
              <a:solidFill>
                <a:srgbClr val="3366FF"/>
              </a:solidFill>
            </a:endParaRPr>
          </a:p>
        </p:txBody>
      </p:sp>
      <p:sp>
        <p:nvSpPr>
          <p:cNvPr id="7" name="Text Box 2"/>
          <p:cNvSpPr txBox="1">
            <a:spLocks noChangeArrowheads="1"/>
          </p:cNvSpPr>
          <p:nvPr/>
        </p:nvSpPr>
        <p:spPr bwMode="auto">
          <a:xfrm>
            <a:off x="461679" y="1371600"/>
            <a:ext cx="7232934" cy="4378961"/>
          </a:xfrm>
          <a:prstGeom prst="rect">
            <a:avLst/>
          </a:prstGeom>
          <a:noFill/>
          <a:ln w="9525">
            <a:noFill/>
            <a:round/>
            <a:headEnd/>
            <a:tailEnd/>
          </a:ln>
        </p:spPr>
        <p:txBody>
          <a:bodyPr lIns="122858" tIns="61429" rIns="122858" bIns="61429"/>
          <a:lstStyle/>
          <a:p>
            <a:pPr marL="292049"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700" dirty="0" smtClean="0">
                <a:solidFill>
                  <a:schemeClr val="tx2"/>
                </a:solidFill>
              </a:rPr>
              <a:t>Mid tier = Oracle REST Data Services</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1900" dirty="0" smtClean="0">
                <a:solidFill>
                  <a:schemeClr val="tx2"/>
                </a:solidFill>
              </a:rPr>
              <a:t>Directs </a:t>
            </a:r>
            <a:r>
              <a:rPr lang="en-US" sz="1900" dirty="0">
                <a:solidFill>
                  <a:schemeClr val="tx2"/>
                </a:solidFill>
              </a:rPr>
              <a:t>calls to </a:t>
            </a:r>
            <a:r>
              <a:rPr lang="en-US" sz="1900" dirty="0" smtClean="0">
                <a:solidFill>
                  <a:schemeClr val="tx2"/>
                </a:solidFill>
              </a:rPr>
              <a:t>APEX Apps to </a:t>
            </a:r>
            <a:r>
              <a:rPr lang="en-US" sz="1900" dirty="0">
                <a:solidFill>
                  <a:schemeClr val="tx2"/>
                </a:solidFill>
              </a:rPr>
              <a:t>the </a:t>
            </a:r>
            <a:r>
              <a:rPr lang="en-US" sz="1900" dirty="0" smtClean="0">
                <a:solidFill>
                  <a:schemeClr val="tx2"/>
                </a:solidFill>
              </a:rPr>
              <a:t>APEX </a:t>
            </a:r>
            <a:r>
              <a:rPr lang="en-US" sz="1900" dirty="0">
                <a:solidFill>
                  <a:schemeClr val="tx2"/>
                </a:solidFill>
              </a:rPr>
              <a:t>run-time </a:t>
            </a:r>
            <a:r>
              <a:rPr lang="en-US" sz="1900" dirty="0" smtClean="0">
                <a:solidFill>
                  <a:schemeClr val="tx2"/>
                </a:solidFill>
              </a:rPr>
              <a:t>engine</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1900" dirty="0" smtClean="0">
                <a:solidFill>
                  <a:schemeClr val="tx2"/>
                </a:solidFill>
              </a:rPr>
              <a:t>Accepts </a:t>
            </a:r>
            <a:r>
              <a:rPr lang="en-US" sz="1900" dirty="0" err="1">
                <a:solidFill>
                  <a:schemeClr val="tx2"/>
                </a:solidFill>
              </a:rPr>
              <a:t>RESTful</a:t>
            </a:r>
            <a:r>
              <a:rPr lang="en-US" sz="1900" dirty="0">
                <a:solidFill>
                  <a:schemeClr val="tx2"/>
                </a:solidFill>
              </a:rPr>
              <a:t> Web Service call URIs and directs them to the appropriate SQL statement or PL/SQL </a:t>
            </a:r>
            <a:r>
              <a:rPr lang="en-US" sz="1900" dirty="0" smtClean="0">
                <a:solidFill>
                  <a:schemeClr val="tx2"/>
                </a:solidFill>
              </a:rPr>
              <a:t>block</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1900" dirty="0" smtClean="0">
                <a:solidFill>
                  <a:schemeClr val="tx2"/>
                </a:solidFill>
              </a:rPr>
              <a:t>Recommended mid tier for Oracle APEX.  </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1900" dirty="0" smtClean="0">
                <a:solidFill>
                  <a:schemeClr val="tx2"/>
                </a:solidFill>
              </a:rPr>
              <a:t>Can also use Embedded PL/SQL Gateway (EPG) </a:t>
            </a:r>
            <a:br>
              <a:rPr lang="en-US" sz="1900" dirty="0" smtClean="0">
                <a:solidFill>
                  <a:schemeClr val="tx2"/>
                </a:solidFill>
              </a:rPr>
            </a:br>
            <a:r>
              <a:rPr lang="en-US" sz="1900" dirty="0" smtClean="0">
                <a:solidFill>
                  <a:schemeClr val="tx2"/>
                </a:solidFill>
              </a:rPr>
              <a:t>and Oracle HTTP Server (OHS).</a:t>
            </a:r>
          </a:p>
          <a:p>
            <a:pPr marL="292049"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700" dirty="0" smtClean="0">
                <a:solidFill>
                  <a:schemeClr val="tx2"/>
                </a:solidFill>
              </a:rPr>
              <a:t>Application Meta Data stored in the Oracle DB</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1900" dirty="0" smtClean="0">
                <a:solidFill>
                  <a:schemeClr val="tx2"/>
                </a:solidFill>
              </a:rPr>
              <a:t>Oracle Application Express is written largely in PL/SQL</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GB" dirty="0" smtClean="0">
                <a:solidFill>
                  <a:schemeClr val="tx2"/>
                </a:solidFill>
              </a:rPr>
              <a:t>Pages dynamically rendered using database metadata</a:t>
            </a:r>
          </a:p>
          <a:p>
            <a:pPr marL="747053" lvl="2" indent="-292049">
              <a:spcBef>
                <a:spcPts val="800"/>
              </a:spcBef>
              <a:buClr>
                <a:schemeClr val="accent4"/>
              </a:buClr>
              <a:buSzPct val="100000"/>
              <a:buFont typeface="Times New Roman" pitchFamily="18"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GB" dirty="0" smtClean="0">
                <a:solidFill>
                  <a:schemeClr val="tx2"/>
                </a:solidFill>
              </a:rPr>
              <a:t>No code generation or file based compilation</a:t>
            </a:r>
          </a:p>
          <a:p>
            <a:pPr marL="749169" lvl="1" indent="-304747">
              <a:spcBef>
                <a:spcPts val="667"/>
              </a:spcBef>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700" dirty="0">
              <a:solidFill>
                <a:schemeClr val="tx2"/>
              </a:solidFill>
            </a:endParaRPr>
          </a:p>
        </p:txBody>
      </p:sp>
      <p:sp>
        <p:nvSpPr>
          <p:cNvPr id="4" name="Rectangle 3"/>
          <p:cNvSpPr/>
          <p:nvPr/>
        </p:nvSpPr>
        <p:spPr>
          <a:xfrm>
            <a:off x="7999412" y="3761601"/>
            <a:ext cx="3034379" cy="276999"/>
          </a:xfrm>
          <a:prstGeom prst="rect">
            <a:avLst/>
          </a:prstGeom>
        </p:spPr>
        <p:txBody>
          <a:bodyPr wrap="none">
            <a:spAutoFit/>
          </a:bodyPr>
          <a:lstStyle/>
          <a:p>
            <a:r>
              <a:rPr lang="en-US" sz="1200" dirty="0" smtClean="0"/>
              <a:t>(Proxies client requests to APEX engine in DB)</a:t>
            </a:r>
            <a:endParaRPr lang="en-US" sz="1200" dirty="0"/>
          </a:p>
        </p:txBody>
      </p:sp>
      <p:sp>
        <p:nvSpPr>
          <p:cNvPr id="8"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Simple 2-Tier Architecture</a:t>
            </a:r>
            <a:endParaRPr kumimoji="0" lang="en-US" sz="24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xmlns="" val="22899311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_521">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xmlns=""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Oracle_16x9_2014_521</Template>
  <TotalTime>1761</TotalTime>
  <Words>2419</Words>
  <Application>Microsoft Office PowerPoint</Application>
  <PresentationFormat>Custom</PresentationFormat>
  <Paragraphs>392</Paragraphs>
  <Slides>44</Slides>
  <Notes>39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Oracle_16x9_2014_521</vt:lpstr>
      <vt:lpstr>Slide 1</vt:lpstr>
      <vt:lpstr>Extending Oracle E-Business Suite Release 12.1 and above using  Oracle Application Express – Revision 2</vt:lpstr>
      <vt:lpstr>Slide 3</vt:lpstr>
      <vt:lpstr>Agenda</vt:lpstr>
      <vt:lpstr>Introduction</vt:lpstr>
      <vt:lpstr>Oracle Application Express</vt:lpstr>
      <vt:lpstr>History</vt:lpstr>
      <vt:lpstr>Fully supported no-cost feature of the Oracle Database</vt:lpstr>
      <vt:lpstr>Architecture</vt:lpstr>
      <vt:lpstr>Data Sources</vt:lpstr>
      <vt:lpstr>Slide 11</vt:lpstr>
      <vt:lpstr>Slide 12</vt:lpstr>
      <vt:lpstr>Slide 13</vt:lpstr>
      <vt:lpstr>Slide 14</vt:lpstr>
      <vt:lpstr>Pseudo Demo Flow: Building and  deploying an Application</vt:lpstr>
      <vt:lpstr>Slide 16</vt:lpstr>
      <vt:lpstr>Slide 17</vt:lpstr>
      <vt:lpstr>Slide 18</vt:lpstr>
      <vt:lpstr>Extending Oracle E-Business Suite Release 12 using Oracle Application Express</vt:lpstr>
      <vt:lpstr>Oracle White Paper</vt:lpstr>
      <vt:lpstr>Use Cases</vt:lpstr>
      <vt:lpstr>Slide 22</vt:lpstr>
      <vt:lpstr>Slide 23</vt:lpstr>
      <vt:lpstr>Slide 24</vt:lpstr>
      <vt:lpstr>Slide 25</vt:lpstr>
      <vt:lpstr>Slide 26</vt:lpstr>
      <vt:lpstr>Slide 27</vt:lpstr>
      <vt:lpstr>Slide 28</vt:lpstr>
      <vt:lpstr>Slide 29</vt:lpstr>
      <vt:lpstr>Example Integrations </vt:lpstr>
      <vt:lpstr>Slide 31</vt:lpstr>
      <vt:lpstr>Slide 32</vt:lpstr>
      <vt:lpstr>Slide 33</vt:lpstr>
      <vt:lpstr>Slide 34</vt:lpstr>
      <vt:lpstr>Slide 35</vt:lpstr>
      <vt:lpstr>Slide 36</vt:lpstr>
      <vt:lpstr>Oracle Store [Internet Application]</vt:lpstr>
      <vt:lpstr>Oracle Store [Internet Application]</vt:lpstr>
      <vt:lpstr>HR Directory [Internal Only – Intranet Application]</vt:lpstr>
      <vt:lpstr>Customer Reference</vt:lpstr>
      <vt:lpstr>Customer Reference</vt:lpstr>
      <vt:lpstr>Slide 42</vt:lpstr>
      <vt:lpstr>Slide 43</vt:lpstr>
      <vt:lpstr>Slide 44</vt:lpstr>
    </vt:vector>
  </TitlesOfParts>
  <Company>Oracle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dpeake</dc:creator>
  <cp:keywords>Oracle corporate Tagline</cp:keywords>
  <cp:lastModifiedBy>dpeake</cp:lastModifiedBy>
  <cp:revision>208</cp:revision>
  <dcterms:created xsi:type="dcterms:W3CDTF">2014-06-19T18:11:18Z</dcterms:created>
  <dcterms:modified xsi:type="dcterms:W3CDTF">2014-09-24T23:45:31Z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