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4" r:id="rId1"/>
  </p:sldMasterIdLst>
  <p:notesMasterIdLst>
    <p:notesMasterId r:id="rId49"/>
  </p:notesMasterIdLst>
  <p:handoutMasterIdLst>
    <p:handoutMasterId r:id="rId50"/>
  </p:handoutMasterIdLst>
  <p:sldIdLst>
    <p:sldId id="576" r:id="rId2"/>
    <p:sldId id="744" r:id="rId3"/>
    <p:sldId id="745" r:id="rId4"/>
    <p:sldId id="654" r:id="rId5"/>
    <p:sldId id="739" r:id="rId6"/>
    <p:sldId id="743" r:id="rId7"/>
    <p:sldId id="740" r:id="rId8"/>
    <p:sldId id="741" r:id="rId9"/>
    <p:sldId id="742" r:id="rId10"/>
    <p:sldId id="746" r:id="rId11"/>
    <p:sldId id="771" r:id="rId12"/>
    <p:sldId id="747" r:id="rId13"/>
    <p:sldId id="748" r:id="rId14"/>
    <p:sldId id="749" r:id="rId15"/>
    <p:sldId id="750" r:id="rId16"/>
    <p:sldId id="757" r:id="rId17"/>
    <p:sldId id="758" r:id="rId18"/>
    <p:sldId id="759" r:id="rId19"/>
    <p:sldId id="751" r:id="rId20"/>
    <p:sldId id="752" r:id="rId21"/>
    <p:sldId id="753" r:id="rId22"/>
    <p:sldId id="760" r:id="rId23"/>
    <p:sldId id="761" r:id="rId24"/>
    <p:sldId id="763" r:id="rId25"/>
    <p:sldId id="720" r:id="rId26"/>
    <p:sldId id="762" r:id="rId27"/>
    <p:sldId id="769" r:id="rId28"/>
    <p:sldId id="754" r:id="rId29"/>
    <p:sldId id="755" r:id="rId30"/>
    <p:sldId id="756" r:id="rId31"/>
    <p:sldId id="707" r:id="rId32"/>
    <p:sldId id="716" r:id="rId33"/>
    <p:sldId id="734" r:id="rId34"/>
    <p:sldId id="728" r:id="rId35"/>
    <p:sldId id="729" r:id="rId36"/>
    <p:sldId id="730" r:id="rId37"/>
    <p:sldId id="731" r:id="rId38"/>
    <p:sldId id="732" r:id="rId39"/>
    <p:sldId id="733" r:id="rId40"/>
    <p:sldId id="712" r:id="rId41"/>
    <p:sldId id="772" r:id="rId42"/>
    <p:sldId id="764" r:id="rId43"/>
    <p:sldId id="765" r:id="rId44"/>
    <p:sldId id="714" r:id="rId45"/>
    <p:sldId id="659" r:id="rId46"/>
    <p:sldId id="646" r:id="rId47"/>
    <p:sldId id="587" r:id="rId48"/>
  </p:sldIdLst>
  <p:sldSz cx="9144000" cy="5143500" type="screen16x9"/>
  <p:notesSz cx="9144000" cy="6858000"/>
  <p:defaultTextStyle>
    <a:defPPr>
      <a:defRPr lang="en-US"/>
    </a:defPPr>
    <a:lvl1pPr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1pPr>
    <a:lvl2pPr marL="169863" indent="1143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2pPr>
    <a:lvl3pPr marL="341313" indent="2286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3pPr>
    <a:lvl4pPr marL="512763" indent="3429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4pPr>
    <a:lvl5pPr marL="684213" indent="455613"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707F6E"/>
    <a:srgbClr val="777777"/>
    <a:srgbClr val="B9BE78"/>
    <a:srgbClr val="0070C0"/>
    <a:srgbClr val="B8B8B8"/>
    <a:srgbClr val="4D4D4D"/>
    <a:srgbClr val="5E4847"/>
    <a:srgbClr val="604847"/>
    <a:srgbClr val="AB9E4B"/>
    <a:srgbClr val="9FB3A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35" autoAdjust="0"/>
    <p:restoredTop sz="72355" autoAdjust="0"/>
  </p:normalViewPr>
  <p:slideViewPr>
    <p:cSldViewPr snapToGrid="0" showGuides="1">
      <p:cViewPr>
        <p:scale>
          <a:sx n="100" d="100"/>
          <a:sy n="100" d="100"/>
        </p:scale>
        <p:origin x="-1284" y="-204"/>
      </p:cViewPr>
      <p:guideLst>
        <p:guide orient="horz" pos="347"/>
        <p:guide orient="horz" pos="700"/>
        <p:guide pos="509"/>
        <p:guide pos="5759"/>
        <p:guide pos="2886"/>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032"/>
    </p:cViewPr>
  </p:sorterViewPr>
  <p:notesViewPr>
    <p:cSldViewPr snapToGrid="0" showGuides="1">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88B2F0-334F-BD43-913F-365765B3E2CB}" type="doc">
      <dgm:prSet loTypeId="urn:microsoft.com/office/officeart/2005/8/layout/cycle8" loCatId="" qsTypeId="urn:microsoft.com/office/officeart/2005/8/quickstyle/simple4" qsCatId="simple" csTypeId="urn:microsoft.com/office/officeart/2005/8/colors/accent0_3" csCatId="mainScheme" phldr="1"/>
      <dgm:spPr/>
    </dgm:pt>
    <dgm:pt modelId="{65CCE9B9-EFCD-6B45-B5D8-84358897B3A0}">
      <dgm:prSet phldrT="[Text]"/>
      <dgm:spPr/>
      <dgm:t>
        <a:bodyPr/>
        <a:lstStyle/>
        <a:p>
          <a:r>
            <a:rPr lang="en-US" dirty="0" smtClean="0"/>
            <a:t>Instance 2</a:t>
          </a:r>
          <a:endParaRPr lang="en-US" dirty="0"/>
        </a:p>
      </dgm:t>
    </dgm:pt>
    <dgm:pt modelId="{0905AB8B-F7FC-A042-9B79-48AF2AF74CD0}" type="parTrans" cxnId="{3CA1EC52-85BF-3741-85D0-6B7F52CEB2BC}">
      <dgm:prSet/>
      <dgm:spPr/>
      <dgm:t>
        <a:bodyPr/>
        <a:lstStyle/>
        <a:p>
          <a:endParaRPr lang="en-US"/>
        </a:p>
      </dgm:t>
    </dgm:pt>
    <dgm:pt modelId="{1DA12737-6C30-9D46-8D15-11CD87196AEC}" type="sibTrans" cxnId="{3CA1EC52-85BF-3741-85D0-6B7F52CEB2BC}">
      <dgm:prSet/>
      <dgm:spPr/>
      <dgm:t>
        <a:bodyPr/>
        <a:lstStyle/>
        <a:p>
          <a:endParaRPr lang="en-US"/>
        </a:p>
      </dgm:t>
    </dgm:pt>
    <dgm:pt modelId="{CDA3B9D4-2492-C547-84EF-030EB7366E45}">
      <dgm:prSet phldrT="[Text]"/>
      <dgm:spPr/>
      <dgm:t>
        <a:bodyPr/>
        <a:lstStyle/>
        <a:p>
          <a:r>
            <a:rPr lang="en-US" dirty="0" smtClean="0"/>
            <a:t>Instance 3</a:t>
          </a:r>
          <a:endParaRPr lang="en-US" dirty="0"/>
        </a:p>
      </dgm:t>
    </dgm:pt>
    <dgm:pt modelId="{BB623C30-0754-8247-BF3C-E2735121C2E6}" type="parTrans" cxnId="{134B16E0-2A3F-4A43-836E-2C428EA880C5}">
      <dgm:prSet/>
      <dgm:spPr/>
      <dgm:t>
        <a:bodyPr/>
        <a:lstStyle/>
        <a:p>
          <a:endParaRPr lang="en-US"/>
        </a:p>
      </dgm:t>
    </dgm:pt>
    <dgm:pt modelId="{D3A4793F-1F7F-8B41-AA3E-FAF755A25F96}" type="sibTrans" cxnId="{134B16E0-2A3F-4A43-836E-2C428EA880C5}">
      <dgm:prSet/>
      <dgm:spPr/>
      <dgm:t>
        <a:bodyPr/>
        <a:lstStyle/>
        <a:p>
          <a:endParaRPr lang="en-US"/>
        </a:p>
      </dgm:t>
    </dgm:pt>
    <dgm:pt modelId="{1C5A15EA-E9F0-7C4D-9522-E3FE9D658A42}">
      <dgm:prSet phldrT="[Text]"/>
      <dgm:spPr/>
      <dgm:t>
        <a:bodyPr/>
        <a:lstStyle/>
        <a:p>
          <a:r>
            <a:rPr lang="en-US" dirty="0" smtClean="0"/>
            <a:t>Instance 1	</a:t>
          </a:r>
          <a:endParaRPr lang="en-US" dirty="0"/>
        </a:p>
      </dgm:t>
    </dgm:pt>
    <dgm:pt modelId="{DD68A816-2855-184B-BEE8-F06E2BAB4721}" type="parTrans" cxnId="{717FC69E-AAC2-7544-B720-8F4FE128D75F}">
      <dgm:prSet/>
      <dgm:spPr/>
      <dgm:t>
        <a:bodyPr/>
        <a:lstStyle/>
        <a:p>
          <a:endParaRPr lang="en-US"/>
        </a:p>
      </dgm:t>
    </dgm:pt>
    <dgm:pt modelId="{0CB6DD25-34D9-8A41-AC23-398CD30C53F4}" type="sibTrans" cxnId="{717FC69E-AAC2-7544-B720-8F4FE128D75F}">
      <dgm:prSet/>
      <dgm:spPr/>
      <dgm:t>
        <a:bodyPr/>
        <a:lstStyle/>
        <a:p>
          <a:endParaRPr lang="en-US"/>
        </a:p>
      </dgm:t>
    </dgm:pt>
    <dgm:pt modelId="{E2A809A2-5EBE-6749-B9DC-5369C75CC1B0}" type="pres">
      <dgm:prSet presAssocID="{FB88B2F0-334F-BD43-913F-365765B3E2CB}" presName="compositeShape" presStyleCnt="0">
        <dgm:presLayoutVars>
          <dgm:chMax val="7"/>
          <dgm:dir/>
          <dgm:resizeHandles val="exact"/>
        </dgm:presLayoutVars>
      </dgm:prSet>
      <dgm:spPr/>
    </dgm:pt>
    <dgm:pt modelId="{575EB095-1366-9E4F-A89B-5AF8A08B3FB5}" type="pres">
      <dgm:prSet presAssocID="{FB88B2F0-334F-BD43-913F-365765B3E2CB}" presName="wedge1" presStyleLbl="node1" presStyleIdx="0" presStyleCnt="3"/>
      <dgm:spPr/>
      <dgm:t>
        <a:bodyPr/>
        <a:lstStyle/>
        <a:p>
          <a:endParaRPr lang="en-US"/>
        </a:p>
      </dgm:t>
    </dgm:pt>
    <dgm:pt modelId="{0734061A-F079-FE4D-B9B0-15759178431F}" type="pres">
      <dgm:prSet presAssocID="{FB88B2F0-334F-BD43-913F-365765B3E2CB}" presName="dummy1a" presStyleCnt="0"/>
      <dgm:spPr/>
    </dgm:pt>
    <dgm:pt modelId="{6968D111-8420-744C-85A1-4441D9914A50}" type="pres">
      <dgm:prSet presAssocID="{FB88B2F0-334F-BD43-913F-365765B3E2CB}" presName="dummy1b" presStyleCnt="0"/>
      <dgm:spPr/>
    </dgm:pt>
    <dgm:pt modelId="{57C92E95-9773-B74F-9123-4086A07A4D20}" type="pres">
      <dgm:prSet presAssocID="{FB88B2F0-334F-BD43-913F-365765B3E2CB}" presName="wedge1Tx" presStyleLbl="node1" presStyleIdx="0" presStyleCnt="3">
        <dgm:presLayoutVars>
          <dgm:chMax val="0"/>
          <dgm:chPref val="0"/>
          <dgm:bulletEnabled val="1"/>
        </dgm:presLayoutVars>
      </dgm:prSet>
      <dgm:spPr/>
      <dgm:t>
        <a:bodyPr/>
        <a:lstStyle/>
        <a:p>
          <a:endParaRPr lang="en-US"/>
        </a:p>
      </dgm:t>
    </dgm:pt>
    <dgm:pt modelId="{612BE95E-E794-B546-959E-ADC415DFE24A}" type="pres">
      <dgm:prSet presAssocID="{FB88B2F0-334F-BD43-913F-365765B3E2CB}" presName="wedge2" presStyleLbl="node1" presStyleIdx="1" presStyleCnt="3" custLinFactNeighborX="421"/>
      <dgm:spPr/>
      <dgm:t>
        <a:bodyPr/>
        <a:lstStyle/>
        <a:p>
          <a:endParaRPr lang="en-US"/>
        </a:p>
      </dgm:t>
    </dgm:pt>
    <dgm:pt modelId="{5B191295-B251-7F40-AA86-925BFF2DDE2D}" type="pres">
      <dgm:prSet presAssocID="{FB88B2F0-334F-BD43-913F-365765B3E2CB}" presName="dummy2a" presStyleCnt="0"/>
      <dgm:spPr/>
    </dgm:pt>
    <dgm:pt modelId="{AAF0E091-6D82-DE4F-8BE3-0C6BA8B3D2F8}" type="pres">
      <dgm:prSet presAssocID="{FB88B2F0-334F-BD43-913F-365765B3E2CB}" presName="dummy2b" presStyleCnt="0"/>
      <dgm:spPr/>
    </dgm:pt>
    <dgm:pt modelId="{564B325E-B5D2-6742-B2BF-F59AF1F8CB08}" type="pres">
      <dgm:prSet presAssocID="{FB88B2F0-334F-BD43-913F-365765B3E2CB}" presName="wedge2Tx" presStyleLbl="node1" presStyleIdx="1" presStyleCnt="3">
        <dgm:presLayoutVars>
          <dgm:chMax val="0"/>
          <dgm:chPref val="0"/>
          <dgm:bulletEnabled val="1"/>
        </dgm:presLayoutVars>
      </dgm:prSet>
      <dgm:spPr/>
      <dgm:t>
        <a:bodyPr/>
        <a:lstStyle/>
        <a:p>
          <a:endParaRPr lang="en-US"/>
        </a:p>
      </dgm:t>
    </dgm:pt>
    <dgm:pt modelId="{5C6D63A0-DB61-A04D-B36E-790ED050668C}" type="pres">
      <dgm:prSet presAssocID="{FB88B2F0-334F-BD43-913F-365765B3E2CB}" presName="wedge3" presStyleLbl="node1" presStyleIdx="2" presStyleCnt="3"/>
      <dgm:spPr/>
      <dgm:t>
        <a:bodyPr/>
        <a:lstStyle/>
        <a:p>
          <a:endParaRPr lang="en-US"/>
        </a:p>
      </dgm:t>
    </dgm:pt>
    <dgm:pt modelId="{DB8C3B97-B247-3845-9117-7BA8570AC4E3}" type="pres">
      <dgm:prSet presAssocID="{FB88B2F0-334F-BD43-913F-365765B3E2CB}" presName="dummy3a" presStyleCnt="0"/>
      <dgm:spPr/>
    </dgm:pt>
    <dgm:pt modelId="{1E7DB462-54A6-8542-8C3E-DD456D54A92F}" type="pres">
      <dgm:prSet presAssocID="{FB88B2F0-334F-BD43-913F-365765B3E2CB}" presName="dummy3b" presStyleCnt="0"/>
      <dgm:spPr/>
    </dgm:pt>
    <dgm:pt modelId="{98256D65-7245-434B-A5C3-A12C7411916F}" type="pres">
      <dgm:prSet presAssocID="{FB88B2F0-334F-BD43-913F-365765B3E2CB}" presName="wedge3Tx" presStyleLbl="node1" presStyleIdx="2" presStyleCnt="3">
        <dgm:presLayoutVars>
          <dgm:chMax val="0"/>
          <dgm:chPref val="0"/>
          <dgm:bulletEnabled val="1"/>
        </dgm:presLayoutVars>
      </dgm:prSet>
      <dgm:spPr/>
      <dgm:t>
        <a:bodyPr/>
        <a:lstStyle/>
        <a:p>
          <a:endParaRPr lang="en-US"/>
        </a:p>
      </dgm:t>
    </dgm:pt>
    <dgm:pt modelId="{1494C297-A291-0740-9A30-239933F27D2C}" type="pres">
      <dgm:prSet presAssocID="{1DA12737-6C30-9D46-8D15-11CD87196AEC}" presName="arrowWedge1" presStyleLbl="fgSibTrans2D1" presStyleIdx="0" presStyleCnt="3"/>
      <dgm:spPr/>
    </dgm:pt>
    <dgm:pt modelId="{0F62CDF5-9D2B-9149-94CF-E4074AC8E53C}" type="pres">
      <dgm:prSet presAssocID="{D3A4793F-1F7F-8B41-AA3E-FAF755A25F96}" presName="arrowWedge2" presStyleLbl="fgSibTrans2D1" presStyleIdx="1" presStyleCnt="3"/>
      <dgm:spPr/>
    </dgm:pt>
    <dgm:pt modelId="{0EA789BB-AC52-C34F-8F76-D1868D82229F}" type="pres">
      <dgm:prSet presAssocID="{0CB6DD25-34D9-8A41-AC23-398CD30C53F4}" presName="arrowWedge3" presStyleLbl="fgSibTrans2D1" presStyleIdx="2" presStyleCnt="3"/>
      <dgm:spPr/>
    </dgm:pt>
  </dgm:ptLst>
  <dgm:cxnLst>
    <dgm:cxn modelId="{717FC69E-AAC2-7544-B720-8F4FE128D75F}" srcId="{FB88B2F0-334F-BD43-913F-365765B3E2CB}" destId="{1C5A15EA-E9F0-7C4D-9522-E3FE9D658A42}" srcOrd="2" destOrd="0" parTransId="{DD68A816-2855-184B-BEE8-F06E2BAB4721}" sibTransId="{0CB6DD25-34D9-8A41-AC23-398CD30C53F4}"/>
    <dgm:cxn modelId="{93D69E32-E568-B24E-B0E3-906DB307E9FE}" type="presOf" srcId="{CDA3B9D4-2492-C547-84EF-030EB7366E45}" destId="{612BE95E-E794-B546-959E-ADC415DFE24A}" srcOrd="0" destOrd="0" presId="urn:microsoft.com/office/officeart/2005/8/layout/cycle8"/>
    <dgm:cxn modelId="{E7E9376A-066E-604D-A53C-873DFB4E5ADA}" type="presOf" srcId="{1C5A15EA-E9F0-7C4D-9522-E3FE9D658A42}" destId="{98256D65-7245-434B-A5C3-A12C7411916F}" srcOrd="1" destOrd="0" presId="urn:microsoft.com/office/officeart/2005/8/layout/cycle8"/>
    <dgm:cxn modelId="{1D94C705-8555-9A4E-8F83-C10F65220462}" type="presOf" srcId="{65CCE9B9-EFCD-6B45-B5D8-84358897B3A0}" destId="{575EB095-1366-9E4F-A89B-5AF8A08B3FB5}" srcOrd="0" destOrd="0" presId="urn:microsoft.com/office/officeart/2005/8/layout/cycle8"/>
    <dgm:cxn modelId="{134B16E0-2A3F-4A43-836E-2C428EA880C5}" srcId="{FB88B2F0-334F-BD43-913F-365765B3E2CB}" destId="{CDA3B9D4-2492-C547-84EF-030EB7366E45}" srcOrd="1" destOrd="0" parTransId="{BB623C30-0754-8247-BF3C-E2735121C2E6}" sibTransId="{D3A4793F-1F7F-8B41-AA3E-FAF755A25F96}"/>
    <dgm:cxn modelId="{F7ADD138-9FF9-304F-8496-51516DEE659C}" type="presOf" srcId="{1C5A15EA-E9F0-7C4D-9522-E3FE9D658A42}" destId="{5C6D63A0-DB61-A04D-B36E-790ED050668C}" srcOrd="0" destOrd="0" presId="urn:microsoft.com/office/officeart/2005/8/layout/cycle8"/>
    <dgm:cxn modelId="{35A0EF39-8AAB-2043-AA43-60DD4E617CDA}" type="presOf" srcId="{CDA3B9D4-2492-C547-84EF-030EB7366E45}" destId="{564B325E-B5D2-6742-B2BF-F59AF1F8CB08}" srcOrd="1" destOrd="0" presId="urn:microsoft.com/office/officeart/2005/8/layout/cycle8"/>
    <dgm:cxn modelId="{568B56EB-ACD1-F04E-AD0E-D92E2B2E766B}" type="presOf" srcId="{65CCE9B9-EFCD-6B45-B5D8-84358897B3A0}" destId="{57C92E95-9773-B74F-9123-4086A07A4D20}" srcOrd="1" destOrd="0" presId="urn:microsoft.com/office/officeart/2005/8/layout/cycle8"/>
    <dgm:cxn modelId="{3CA1EC52-85BF-3741-85D0-6B7F52CEB2BC}" srcId="{FB88B2F0-334F-BD43-913F-365765B3E2CB}" destId="{65CCE9B9-EFCD-6B45-B5D8-84358897B3A0}" srcOrd="0" destOrd="0" parTransId="{0905AB8B-F7FC-A042-9B79-48AF2AF74CD0}" sibTransId="{1DA12737-6C30-9D46-8D15-11CD87196AEC}"/>
    <dgm:cxn modelId="{AE403FAB-799E-3F42-A206-E7F6A1A070AD}" type="presOf" srcId="{FB88B2F0-334F-BD43-913F-365765B3E2CB}" destId="{E2A809A2-5EBE-6749-B9DC-5369C75CC1B0}" srcOrd="0" destOrd="0" presId="urn:microsoft.com/office/officeart/2005/8/layout/cycle8"/>
    <dgm:cxn modelId="{F8D9A4E0-35E9-2D40-8654-71CD9674712E}" type="presParOf" srcId="{E2A809A2-5EBE-6749-B9DC-5369C75CC1B0}" destId="{575EB095-1366-9E4F-A89B-5AF8A08B3FB5}" srcOrd="0" destOrd="0" presId="urn:microsoft.com/office/officeart/2005/8/layout/cycle8"/>
    <dgm:cxn modelId="{101C0B68-6A4C-1343-8354-E4DC5823DCAC}" type="presParOf" srcId="{E2A809A2-5EBE-6749-B9DC-5369C75CC1B0}" destId="{0734061A-F079-FE4D-B9B0-15759178431F}" srcOrd="1" destOrd="0" presId="urn:microsoft.com/office/officeart/2005/8/layout/cycle8"/>
    <dgm:cxn modelId="{9D6FADC8-A590-7F49-B561-1604F4A5C03B}" type="presParOf" srcId="{E2A809A2-5EBE-6749-B9DC-5369C75CC1B0}" destId="{6968D111-8420-744C-85A1-4441D9914A50}" srcOrd="2" destOrd="0" presId="urn:microsoft.com/office/officeart/2005/8/layout/cycle8"/>
    <dgm:cxn modelId="{DF8D87C0-678D-6945-8668-D9C45882404B}" type="presParOf" srcId="{E2A809A2-5EBE-6749-B9DC-5369C75CC1B0}" destId="{57C92E95-9773-B74F-9123-4086A07A4D20}" srcOrd="3" destOrd="0" presId="urn:microsoft.com/office/officeart/2005/8/layout/cycle8"/>
    <dgm:cxn modelId="{D0FC41A3-2332-8A49-8DF9-F546A0EFD005}" type="presParOf" srcId="{E2A809A2-5EBE-6749-B9DC-5369C75CC1B0}" destId="{612BE95E-E794-B546-959E-ADC415DFE24A}" srcOrd="4" destOrd="0" presId="urn:microsoft.com/office/officeart/2005/8/layout/cycle8"/>
    <dgm:cxn modelId="{901CBD90-B70A-B64F-891B-0B1844872648}" type="presParOf" srcId="{E2A809A2-5EBE-6749-B9DC-5369C75CC1B0}" destId="{5B191295-B251-7F40-AA86-925BFF2DDE2D}" srcOrd="5" destOrd="0" presId="urn:microsoft.com/office/officeart/2005/8/layout/cycle8"/>
    <dgm:cxn modelId="{F75977E3-1EFA-314C-9E07-ED556798649C}" type="presParOf" srcId="{E2A809A2-5EBE-6749-B9DC-5369C75CC1B0}" destId="{AAF0E091-6D82-DE4F-8BE3-0C6BA8B3D2F8}" srcOrd="6" destOrd="0" presId="urn:microsoft.com/office/officeart/2005/8/layout/cycle8"/>
    <dgm:cxn modelId="{A03CE01A-368E-9247-B914-B5B00D070C16}" type="presParOf" srcId="{E2A809A2-5EBE-6749-B9DC-5369C75CC1B0}" destId="{564B325E-B5D2-6742-B2BF-F59AF1F8CB08}" srcOrd="7" destOrd="0" presId="urn:microsoft.com/office/officeart/2005/8/layout/cycle8"/>
    <dgm:cxn modelId="{54D53849-6DE3-3C4E-8EE0-F13A973A52E3}" type="presParOf" srcId="{E2A809A2-5EBE-6749-B9DC-5369C75CC1B0}" destId="{5C6D63A0-DB61-A04D-B36E-790ED050668C}" srcOrd="8" destOrd="0" presId="urn:microsoft.com/office/officeart/2005/8/layout/cycle8"/>
    <dgm:cxn modelId="{C8E6AE57-5E0C-8645-B55A-D6EC519C1300}" type="presParOf" srcId="{E2A809A2-5EBE-6749-B9DC-5369C75CC1B0}" destId="{DB8C3B97-B247-3845-9117-7BA8570AC4E3}" srcOrd="9" destOrd="0" presId="urn:microsoft.com/office/officeart/2005/8/layout/cycle8"/>
    <dgm:cxn modelId="{7EE102A5-8F1A-3344-BE23-5D50F0598682}" type="presParOf" srcId="{E2A809A2-5EBE-6749-B9DC-5369C75CC1B0}" destId="{1E7DB462-54A6-8542-8C3E-DD456D54A92F}" srcOrd="10" destOrd="0" presId="urn:microsoft.com/office/officeart/2005/8/layout/cycle8"/>
    <dgm:cxn modelId="{AB7A3E75-5F2F-C54A-BAA6-3935A230979F}" type="presParOf" srcId="{E2A809A2-5EBE-6749-B9DC-5369C75CC1B0}" destId="{98256D65-7245-434B-A5C3-A12C7411916F}" srcOrd="11" destOrd="0" presId="urn:microsoft.com/office/officeart/2005/8/layout/cycle8"/>
    <dgm:cxn modelId="{913D708A-B896-7840-BF43-A28033C31A76}" type="presParOf" srcId="{E2A809A2-5EBE-6749-B9DC-5369C75CC1B0}" destId="{1494C297-A291-0740-9A30-239933F27D2C}" srcOrd="12" destOrd="0" presId="urn:microsoft.com/office/officeart/2005/8/layout/cycle8"/>
    <dgm:cxn modelId="{7BBB0A99-7EA8-C44C-8B7E-240E62944764}" type="presParOf" srcId="{E2A809A2-5EBE-6749-B9DC-5369C75CC1B0}" destId="{0F62CDF5-9D2B-9149-94CF-E4074AC8E53C}" srcOrd="13" destOrd="0" presId="urn:microsoft.com/office/officeart/2005/8/layout/cycle8"/>
    <dgm:cxn modelId="{003D526F-7632-534A-B92E-1FE2D7D865C0}" type="presParOf" srcId="{E2A809A2-5EBE-6749-B9DC-5369C75CC1B0}" destId="{0EA789BB-AC52-C34F-8F76-D1868D82229F}" srcOrd="1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hdr" sz="quarter"/>
          </p:nvPr>
        </p:nvSpPr>
        <p:spPr bwMode="auto">
          <a:xfrm>
            <a:off x="0" y="0"/>
            <a:ext cx="3962400" cy="38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79" name="Rectangle 3"/>
          <p:cNvSpPr>
            <a:spLocks noGrp="1" noChangeArrowheads="1"/>
          </p:cNvSpPr>
          <p:nvPr>
            <p:ph type="dt" sz="quarter" idx="1"/>
          </p:nvPr>
        </p:nvSpPr>
        <p:spPr bwMode="auto">
          <a:xfrm>
            <a:off x="5181600" y="0"/>
            <a:ext cx="3962400" cy="38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20081F73-A3D6-48AF-B321-CCF67B639CA5}" type="datetime1">
              <a:rPr lang="en-US"/>
              <a:pPr>
                <a:defRPr/>
              </a:pPr>
              <a:t>1/8/2014</a:t>
            </a:fld>
            <a:endParaRPr lang="en-US" dirty="0"/>
          </a:p>
        </p:txBody>
      </p:sp>
      <p:sp>
        <p:nvSpPr>
          <p:cNvPr id="152580" name="Rectangle 4"/>
          <p:cNvSpPr>
            <a:spLocks noGrp="1" noChangeArrowheads="1"/>
          </p:cNvSpPr>
          <p:nvPr>
            <p:ph type="ftr" sz="quarter" idx="2"/>
          </p:nvPr>
        </p:nvSpPr>
        <p:spPr bwMode="auto">
          <a:xfrm>
            <a:off x="0" y="6477000"/>
            <a:ext cx="3962400" cy="381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81" name="Rectangle 5"/>
          <p:cNvSpPr>
            <a:spLocks noGrp="1" noChangeArrowheads="1"/>
          </p:cNvSpPr>
          <p:nvPr>
            <p:ph type="sldNum" sz="quarter" idx="3"/>
          </p:nvPr>
        </p:nvSpPr>
        <p:spPr bwMode="auto">
          <a:xfrm>
            <a:off x="5181600" y="6600825"/>
            <a:ext cx="3962400" cy="257175"/>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BC2084C9-A309-4861-9B00-572BD194BB28}" type="slidenum">
              <a:rPr lang="en-US"/>
              <a:pPr>
                <a:defRPr/>
              </a:pPr>
              <a:t>‹#›</a:t>
            </a:fld>
            <a:endParaRPr lang="en-US" dirty="0"/>
          </a:p>
        </p:txBody>
      </p:sp>
    </p:spTree>
    <p:extLst>
      <p:ext uri="{BB962C8B-B14F-4D97-AF65-F5344CB8AC3E}">
        <p14:creationId xmlns="" xmlns:p14="http://schemas.microsoft.com/office/powerpoint/2010/main" val="2604692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099"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69636" name="Rectangle 4"/>
          <p:cNvSpPr>
            <a:spLocks noGrp="1" noRot="1" noChangeAspect="1" noChangeArrowheads="1" noTextEdit="1"/>
          </p:cNvSpPr>
          <p:nvPr>
            <p:ph type="sldImg" idx="2"/>
          </p:nvPr>
        </p:nvSpPr>
        <p:spPr bwMode="auto">
          <a:xfrm>
            <a:off x="2286000" y="514350"/>
            <a:ext cx="4572000" cy="257175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103"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charset="0"/>
                <a:cs typeface="+mn-cs"/>
              </a:defRPr>
            </a:lvl1pPr>
          </a:lstStyle>
          <a:p>
            <a:pPr>
              <a:defRPr/>
            </a:pPr>
            <a:fld id="{C87FD523-6A9D-431F-9006-8F984D4E0CCC}" type="slidenum">
              <a:rPr lang="en-US"/>
              <a:pPr>
                <a:defRPr/>
              </a:pPr>
              <a:t>‹#›</a:t>
            </a:fld>
            <a:endParaRPr lang="en-US" dirty="0"/>
          </a:p>
        </p:txBody>
      </p:sp>
    </p:spTree>
    <p:extLst>
      <p:ext uri="{BB962C8B-B14F-4D97-AF65-F5344CB8AC3E}">
        <p14:creationId xmlns="" xmlns:p14="http://schemas.microsoft.com/office/powerpoint/2010/main" val="30042293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00" b="1" kern="1200">
        <a:solidFill>
          <a:schemeClr val="tx1"/>
        </a:solidFill>
        <a:latin typeface="Arial" pitchFamily="-106" charset="0"/>
        <a:ea typeface="ＭＳ Ｐゴシック" charset="-128"/>
        <a:cs typeface="ＭＳ Ｐゴシック" charset="-128"/>
      </a:defRPr>
    </a:lvl1pPr>
    <a:lvl2pPr marL="41275" algn="l" rtl="0" eaLnBrk="0" fontAlgn="base" hangingPunct="0">
      <a:spcBef>
        <a:spcPct val="30000"/>
      </a:spcBef>
      <a:spcAft>
        <a:spcPct val="0"/>
      </a:spcAft>
      <a:defRPr sz="400" kern="1200">
        <a:solidFill>
          <a:schemeClr val="tx1"/>
        </a:solidFill>
        <a:latin typeface="Arial" pitchFamily="-106" charset="0"/>
        <a:ea typeface="ＭＳ Ｐゴシック" pitchFamily="-106" charset="-128"/>
        <a:cs typeface="+mn-cs"/>
      </a:defRPr>
    </a:lvl2pPr>
    <a:lvl3pPr marL="125413" indent="-39688" algn="l" rtl="0" eaLnBrk="0" fontAlgn="base" hangingPunct="0">
      <a:spcBef>
        <a:spcPct val="30000"/>
      </a:spcBef>
      <a:spcAft>
        <a:spcPct val="0"/>
      </a:spcAft>
      <a:buSzPct val="100000"/>
      <a:buFont typeface="Times" pitchFamily="18" charset="0"/>
      <a:buChar char="•"/>
      <a:defRPr sz="400" kern="1200">
        <a:solidFill>
          <a:schemeClr val="tx1"/>
        </a:solidFill>
        <a:latin typeface="Arial" pitchFamily="-106" charset="0"/>
        <a:ea typeface="ＭＳ Ｐゴシック" pitchFamily="-106" charset="-128"/>
        <a:cs typeface="+mn-cs"/>
      </a:defRPr>
    </a:lvl3pPr>
    <a:lvl4pPr marL="215900" indent="-44450" algn="l" rtl="0" eaLnBrk="0" fontAlgn="base" hangingPunct="0">
      <a:spcBef>
        <a:spcPct val="30000"/>
      </a:spcBef>
      <a:spcAft>
        <a:spcPct val="0"/>
      </a:spcAft>
      <a:buChar char="–"/>
      <a:defRPr sz="400" kern="1200">
        <a:solidFill>
          <a:schemeClr val="tx1"/>
        </a:solidFill>
        <a:latin typeface="Arial" pitchFamily="-106" charset="0"/>
        <a:ea typeface="ＭＳ Ｐゴシック" pitchFamily="-106" charset="-128"/>
        <a:cs typeface="+mn-cs"/>
      </a:defRPr>
    </a:lvl4pPr>
    <a:lvl5pPr marL="258763" algn="l" rtl="0" eaLnBrk="0" fontAlgn="base" hangingPunct="0">
      <a:spcBef>
        <a:spcPct val="30000"/>
      </a:spcBef>
      <a:spcAft>
        <a:spcPct val="0"/>
      </a:spcAft>
      <a:defRPr sz="300" kern="1200">
        <a:solidFill>
          <a:schemeClr val="tx1"/>
        </a:solidFill>
        <a:latin typeface="Arial" pitchFamily="-106" charset="0"/>
        <a:ea typeface="ＭＳ Ｐゴシック" pitchFamily="-106" charset="-128"/>
        <a:cs typeface="+mn-cs"/>
      </a:defRPr>
    </a:lvl5pPr>
    <a:lvl6pPr marL="856575" algn="l" defTabSz="171315" rtl="0" eaLnBrk="1" latinLnBrk="0" hangingPunct="1">
      <a:defRPr sz="400" kern="1200">
        <a:solidFill>
          <a:schemeClr val="tx1"/>
        </a:solidFill>
        <a:latin typeface="+mn-lt"/>
        <a:ea typeface="+mn-ea"/>
        <a:cs typeface="+mn-cs"/>
      </a:defRPr>
    </a:lvl6pPr>
    <a:lvl7pPr marL="1027891" algn="l" defTabSz="171315" rtl="0" eaLnBrk="1" latinLnBrk="0" hangingPunct="1">
      <a:defRPr sz="400" kern="1200">
        <a:solidFill>
          <a:schemeClr val="tx1"/>
        </a:solidFill>
        <a:latin typeface="+mn-lt"/>
        <a:ea typeface="+mn-ea"/>
        <a:cs typeface="+mn-cs"/>
      </a:defRPr>
    </a:lvl7pPr>
    <a:lvl8pPr marL="1199206" algn="l" defTabSz="171315" rtl="0" eaLnBrk="1" latinLnBrk="0" hangingPunct="1">
      <a:defRPr sz="400" kern="1200">
        <a:solidFill>
          <a:schemeClr val="tx1"/>
        </a:solidFill>
        <a:latin typeface="+mn-lt"/>
        <a:ea typeface="+mn-ea"/>
        <a:cs typeface="+mn-cs"/>
      </a:defRPr>
    </a:lvl8pPr>
    <a:lvl9pPr marL="1370521" algn="l" defTabSz="171315" rtl="0" eaLnBrk="1" latinLnBrk="0" hangingPunct="1">
      <a:defRPr sz="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700">
                <a:solidFill>
                  <a:schemeClr val="tx1"/>
                </a:solidFill>
                <a:latin typeface="Arial" pitchFamily="34" charset="0"/>
                <a:ea typeface="ＭＳ Ｐゴシック" pitchFamily="34" charset="-128"/>
              </a:defRPr>
            </a:lvl1pPr>
            <a:lvl2pPr marL="742950" indent="-285750" eaLnBrk="0" hangingPunct="0">
              <a:defRPr sz="700">
                <a:solidFill>
                  <a:schemeClr val="tx1"/>
                </a:solidFill>
                <a:latin typeface="Arial" pitchFamily="34" charset="0"/>
                <a:ea typeface="ＭＳ Ｐゴシック" pitchFamily="34" charset="-128"/>
              </a:defRPr>
            </a:lvl2pPr>
            <a:lvl3pPr marL="1143000" indent="-228600" eaLnBrk="0" hangingPunct="0">
              <a:defRPr sz="700">
                <a:solidFill>
                  <a:schemeClr val="tx1"/>
                </a:solidFill>
                <a:latin typeface="Arial" pitchFamily="34" charset="0"/>
                <a:ea typeface="ＭＳ Ｐゴシック" pitchFamily="34" charset="-128"/>
              </a:defRPr>
            </a:lvl3pPr>
            <a:lvl4pPr marL="1600200" indent="-228600" eaLnBrk="0" hangingPunct="0">
              <a:defRPr sz="700">
                <a:solidFill>
                  <a:schemeClr val="tx1"/>
                </a:solidFill>
                <a:latin typeface="Arial" pitchFamily="34" charset="0"/>
                <a:ea typeface="ＭＳ Ｐゴシック" pitchFamily="34" charset="-128"/>
              </a:defRPr>
            </a:lvl4pPr>
            <a:lvl5pPr marL="2057400" indent="-228600" eaLnBrk="0" hangingPunct="0">
              <a:defRPr sz="7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9pPr>
          </a:lstStyle>
          <a:p>
            <a:fld id="{51745EE9-7AA7-4964-BA6B-F02EC2E239CC}" type="slidenum">
              <a:rPr lang="en-US" sz="1200" smtClean="0">
                <a:latin typeface="Times" pitchFamily="18" charset="0"/>
              </a:rPr>
              <a:pPr/>
              <a:t>1</a:t>
            </a:fld>
            <a:endParaRPr lang="en-US" sz="1200" dirty="0" smtClean="0">
              <a:latin typeface="Times" pitchFamily="18" charset="0"/>
            </a:endParaRPr>
          </a:p>
        </p:txBody>
      </p:sp>
      <p:sp>
        <p:nvSpPr>
          <p:cNvPr id="109571" name="Rectangle 2"/>
          <p:cNvSpPr>
            <a:spLocks noGrp="1" noRot="1" noChangeAspect="1" noChangeArrowheads="1" noTextEdit="1"/>
          </p:cNvSpPr>
          <p:nvPr>
            <p:ph type="sldImg"/>
          </p:nvPr>
        </p:nvSpPr>
        <p:spPr>
          <a:xfrm>
            <a:off x="2287588" y="514350"/>
            <a:ext cx="4567237" cy="2570163"/>
          </a:xfrm>
          <a:ln w="12700" cap="flat">
            <a:solidFill>
              <a:schemeClr val="tx1"/>
            </a:solidFill>
          </a:ln>
        </p:spPr>
      </p:sp>
      <p:sp>
        <p:nvSpPr>
          <p:cNvPr id="109572" name="Rectangle 3"/>
          <p:cNvSpPr>
            <a:spLocks noGrp="1" noChangeArrowheads="1"/>
          </p:cNvSpPr>
          <p:nvPr>
            <p:ph type="body" idx="1"/>
          </p:nvPr>
        </p:nvSpPr>
        <p:spPr>
          <a:xfrm>
            <a:off x="1219200" y="3257550"/>
            <a:ext cx="6705600" cy="308768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044" tIns="46023" rIns="92044" bIns="46023"/>
          <a:lstStyle/>
          <a:p>
            <a:pPr eaLnBrk="1" hangingPunct="1"/>
            <a:endParaRPr lang="nl-NL"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Apex.oracle.com is a free “Development Only” service.</a:t>
            </a:r>
          </a:p>
          <a:p>
            <a:r>
              <a:rPr lang="en-US" b="1" dirty="0" smtClean="0">
                <a:latin typeface="Arial" pitchFamily="34" charset="0"/>
                <a:ea typeface="ＭＳ Ｐゴシック" pitchFamily="34" charset="-128"/>
              </a:rPr>
              <a:t>Service has been running for over 10 years allowing developers to “kick the tires” with the latest version of APEX</a:t>
            </a:r>
            <a:r>
              <a:rPr lang="en-US" b="1" baseline="0" dirty="0" smtClean="0">
                <a:latin typeface="Arial" pitchFamily="34" charset="0"/>
                <a:ea typeface="ＭＳ Ｐゴシック" pitchFamily="34" charset="-128"/>
              </a:rPr>
              <a:t> </a:t>
            </a:r>
          </a:p>
          <a:p>
            <a:r>
              <a:rPr lang="en-US" b="1" baseline="0" dirty="0" smtClean="0">
                <a:latin typeface="Arial" pitchFamily="34" charset="0"/>
                <a:ea typeface="ＭＳ Ｐゴシック" pitchFamily="34" charset="-128"/>
              </a:rPr>
              <a:t>Over 15,000 workspaces and &gt; 6 million page views / week</a:t>
            </a:r>
          </a:p>
          <a:p>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Sign-up for an account to be able to start playing with APEX in minutes</a:t>
            </a:r>
            <a:endParaRPr lang="en-US" b="1" dirty="0" smtClean="0">
              <a:latin typeface="Arial" pitchFamily="34"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smtClean="0">
                <a:latin typeface="Times New Roman" pitchFamily="18" charset="0"/>
                <a:ea typeface="ＭＳ Ｐゴシック" pitchFamily="34" charset="-128"/>
              </a:rPr>
              <a:t>The Application Builder is enhanced to support the declarative building of mobile applications.  Among the numerous changes made are: Updated Create Application wizard to support generation of applications for Desktop or Mobile; Updated Create Page and Region wizards, to expose Components applicable to Mobile applications</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b="1"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smtClean="0">
                <a:latin typeface="Times New Roman" pitchFamily="18" charset="0"/>
                <a:ea typeface="ＭＳ Ｐゴシック" pitchFamily="34" charset="-128"/>
              </a:rPr>
              <a:t>By incorporating jQuery Mobile application wills render correctly on all</a:t>
            </a:r>
            <a:r>
              <a:rPr lang="en-US" b="1" baseline="0" dirty="0" smtClean="0">
                <a:latin typeface="Times New Roman" pitchFamily="18" charset="0"/>
                <a:ea typeface="ＭＳ Ｐゴシック" pitchFamily="34" charset="-128"/>
              </a:rPr>
              <a:t> mobile devices, old and new. Applications will run on </a:t>
            </a:r>
            <a:r>
              <a:rPr lang="en-US" b="1" baseline="0" dirty="0" err="1" smtClean="0">
                <a:latin typeface="Times New Roman" pitchFamily="18" charset="0"/>
                <a:ea typeface="ＭＳ Ｐゴシック" pitchFamily="34" charset="-128"/>
              </a:rPr>
              <a:t>iOS</a:t>
            </a:r>
            <a:r>
              <a:rPr lang="en-US" b="1" baseline="0" dirty="0" smtClean="0">
                <a:latin typeface="Times New Roman" pitchFamily="18" charset="0"/>
                <a:ea typeface="ＭＳ Ｐゴシック" pitchFamily="34" charset="-128"/>
              </a:rPr>
              <a:t>, Android, Blackberry, Windows Mobile etc.</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smtClean="0">
                <a:latin typeface="Times New Roman" pitchFamily="18" charset="0"/>
                <a:ea typeface="ＭＳ Ｐゴシック" pitchFamily="34" charset="-128"/>
              </a:rPr>
              <a:t>For older devices that don’t fully support HTML5 equivalent components will be rendered so that users can still maintain data.</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b="1"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smtClean="0">
                <a:latin typeface="Times New Roman" pitchFamily="18" charset="0"/>
                <a:ea typeface="ＭＳ Ｐゴシック" pitchFamily="34" charset="-128"/>
              </a:rPr>
              <a:t>Updating</a:t>
            </a:r>
            <a:r>
              <a:rPr lang="en-US" b="1" baseline="0" dirty="0" smtClean="0">
                <a:latin typeface="Times New Roman" pitchFamily="18" charset="0"/>
                <a:ea typeface="ＭＳ Ｐゴシック" pitchFamily="34" charset="-128"/>
              </a:rPr>
              <a:t> charting engine allows defining HTML5 charts for mobile applications</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baseline="0" dirty="0" smtClean="0">
                <a:latin typeface="Times New Roman" pitchFamily="18" charset="0"/>
                <a:ea typeface="ＭＳ Ｐゴシック" pitchFamily="34" charset="-128"/>
              </a:rPr>
              <a:t>Text fields can now have sub-types of Email, Phone and URL which will bring up appropriate keyboards on HTML5 compliant devices</a:t>
            </a:r>
            <a:endParaRPr lang="en-US" b="1" dirty="0" smtClean="0">
              <a:latin typeface="Times New Roman" pitchFamily="18" charset="0"/>
              <a:ea typeface="ＭＳ Ｐゴシック" pitchFamily="34" charset="-128"/>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Declarative Support to Specify JavaScript &amp; CSS files: </a:t>
            </a:r>
            <a:r>
              <a:rPr lang="en-IE" b="0" dirty="0" smtClean="0">
                <a:latin typeface="Times New Roman" pitchFamily="18" charset="0"/>
              </a:rPr>
              <a:t>Add new application, page and page template attribute "JavaScript file URL(s)" to support declarative definition of JavaScript files which should be loaded for an application, page or page template.</a:t>
            </a:r>
            <a:r>
              <a:rPr lang="en-US" b="0" dirty="0" smtClean="0">
                <a:latin typeface="Times New Roman" pitchFamily="18" charset="0"/>
                <a:ea typeface="ＭＳ Ｐゴシック" pitchFamily="34" charset="-128"/>
              </a:rPr>
              <a:t> </a:t>
            </a:r>
            <a:r>
              <a:rPr lang="en-IE" b="0" dirty="0" smtClean="0">
                <a:latin typeface="Times New Roman" pitchFamily="18" charset="0"/>
              </a:rPr>
              <a:t>Add new page and page template attributes "CSS file URL(s)" and "Inline CSS" to support declarative definition of CSS files and inline CSS which should be loaded for a page.</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Default Mobile Page &amp; Popup Transition Type: </a:t>
            </a:r>
            <a:r>
              <a:rPr lang="en-IE" b="0" dirty="0" smtClean="0">
                <a:latin typeface="Times New Roman" pitchFamily="18" charset="0"/>
              </a:rPr>
              <a:t>Default mobile page and popup transition type (slide, </a:t>
            </a:r>
            <a:r>
              <a:rPr lang="en-IE" b="0" dirty="0" err="1" smtClean="0">
                <a:latin typeface="Times New Roman" pitchFamily="18" charset="0"/>
              </a:rPr>
              <a:t>slideup</a:t>
            </a:r>
            <a:r>
              <a:rPr lang="en-IE" b="0" dirty="0" smtClean="0">
                <a:latin typeface="Times New Roman" pitchFamily="18" charset="0"/>
              </a:rPr>
              <a:t>, flip, etc.) specified on theme level. Page level transition override - should contain an entry "Use Theme Default". Such attributes should only be visible when it's a mobile page template.</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CSS Classes Attribute: </a:t>
            </a:r>
            <a:r>
              <a:rPr lang="en-IE" b="0" dirty="0" smtClean="0">
                <a:latin typeface="Times New Roman" pitchFamily="18" charset="0"/>
              </a:rPr>
              <a:t>A new attribute "CSS Classes" should be added to regions, buttons, page items and classic report columns to allow easier styling of this components. Region and button templates should support the new template placeholders #REGION_CSS_CLASSES# and #BUTTON_CSS_CLASSES#</a:t>
            </a:r>
            <a:endParaRPr lang="en-US" b="0" dirty="0" smtClean="0">
              <a:latin typeface="Times New Roman" pitchFamily="18" charset="0"/>
              <a:ea typeface="ＭＳ Ｐゴシック" pitchFamily="34" charset="-128"/>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data-role="</a:t>
            </a:r>
            <a:r>
              <a:rPr lang="en-IE" b="0" dirty="0" err="1" smtClean="0">
                <a:latin typeface="Times New Roman" pitchFamily="18" charset="0"/>
              </a:rPr>
              <a:t>listview</a:t>
            </a:r>
            <a:r>
              <a:rPr lang="en-IE" b="0" dirty="0" smtClean="0">
                <a:latin typeface="Times New Roman" pitchFamily="18" charset="0"/>
              </a:rPr>
              <a:t>“: A list view is coded as a simple unordered list containing linked list items with a data-role="</a:t>
            </a:r>
            <a:r>
              <a:rPr lang="en-IE" b="0" dirty="0" err="1" smtClean="0">
                <a:latin typeface="Times New Roman" pitchFamily="18" charset="0"/>
              </a:rPr>
              <a:t>listview</a:t>
            </a:r>
            <a:r>
              <a:rPr lang="en-IE" b="0" dirty="0" smtClean="0">
                <a:latin typeface="Times New Roman" pitchFamily="18" charset="0"/>
              </a:rPr>
              <a:t>" attribute. </a:t>
            </a:r>
            <a:r>
              <a:rPr lang="en-IE" b="0" dirty="0" err="1" smtClean="0">
                <a:latin typeface="Times New Roman" pitchFamily="18" charset="0"/>
              </a:rPr>
              <a:t>jQuery</a:t>
            </a:r>
            <a:r>
              <a:rPr lang="en-IE" b="0" dirty="0" smtClean="0">
                <a:latin typeface="Times New Roman" pitchFamily="18" charset="0"/>
              </a:rPr>
              <a:t> Mobile will apply all the necessary styles to transform the list into a mobile-friendly list view with right arrow indicator that fills the full width of the browser window. When you tap on the list item, the framework will trigger a click on the first link inside the list item, issue an AJAX request for the URL in the link, create the new page in the DOM, then kick off a page transition.</a:t>
            </a:r>
            <a:endParaRPr lang="en-US"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b="0" dirty="0" smtClean="0">
              <a:latin typeface="Times New Roman" pitchFamily="18" charset="0"/>
              <a:ea typeface="ＭＳ Ｐゴシック" pitchFamily="34" charset="-128"/>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Add Speaker Name and Title</a:t>
            </a:r>
          </a:p>
        </p:txBody>
      </p:sp>
      <p:sp>
        <p:nvSpPr>
          <p:cNvPr id="173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FF1845-35E9-4DEC-BE8A-F7E553E34BFB}"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Creation of Mobile-friendly Calendar Templates: added</a:t>
            </a:r>
            <a:r>
              <a:rPr lang="en-IE" b="0" dirty="0" smtClean="0">
                <a:latin typeface="Times New Roman" pitchFamily="18" charset="0"/>
              </a:rPr>
              <a:t> support swipe / zoom / landscape view feature</a:t>
            </a:r>
            <a:endParaRPr lang="en-US"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New Calendar View Options: </a:t>
            </a:r>
            <a:r>
              <a:rPr lang="en-IE" b="0" dirty="0" smtClean="0">
                <a:latin typeface="Times New Roman" pitchFamily="18" charset="0"/>
              </a:rPr>
              <a:t>Adding a list view/agenda view as an additional option with existing monthly/weekly/daily calendars</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1" dirty="0" smtClean="0">
                <a:latin typeface="Times New Roman" pitchFamily="18" charset="0"/>
                <a:ea typeface="ＭＳ Ｐゴシック" pitchFamily="34" charset="-128"/>
              </a:rPr>
              <a:t>Expose </a:t>
            </a:r>
            <a:r>
              <a:rPr lang="en-IE" b="1" dirty="0" err="1" smtClean="0">
                <a:latin typeface="Times New Roman" pitchFamily="18" charset="0"/>
                <a:ea typeface="ＭＳ Ｐゴシック" pitchFamily="34" charset="-128"/>
              </a:rPr>
              <a:t>jQuery</a:t>
            </a:r>
            <a:r>
              <a:rPr lang="en-IE" b="1" dirty="0" smtClean="0">
                <a:latin typeface="Times New Roman" pitchFamily="18" charset="0"/>
                <a:ea typeface="ＭＳ Ｐゴシック" pitchFamily="34" charset="-128"/>
              </a:rPr>
              <a:t> Mobile events through Dynamic Actions: </a:t>
            </a:r>
            <a:r>
              <a:rPr lang="en-IE" dirty="0" smtClean="0">
                <a:latin typeface="Times New Roman" pitchFamily="18" charset="0"/>
                <a:ea typeface="ＭＳ Ｐゴシック" pitchFamily="34" charset="-128"/>
              </a:rPr>
              <a:t>The </a:t>
            </a:r>
            <a:r>
              <a:rPr lang="en-IE" dirty="0" err="1" smtClean="0">
                <a:latin typeface="Times New Roman" pitchFamily="18" charset="0"/>
                <a:ea typeface="ＭＳ Ｐゴシック" pitchFamily="34" charset="-128"/>
              </a:rPr>
              <a:t>jQuery</a:t>
            </a:r>
            <a:r>
              <a:rPr lang="en-IE" dirty="0" smtClean="0">
                <a:latin typeface="Times New Roman" pitchFamily="18" charset="0"/>
                <a:ea typeface="ＭＳ Ｐゴシック" pitchFamily="34" charset="-128"/>
              </a:rPr>
              <a:t> Mobile framework exposes a number of events that provide useful hooks for developers of mobile applications. This feature extends the events exposed in the dynamic action framework, to incorporate these </a:t>
            </a:r>
            <a:r>
              <a:rPr lang="en-IE" dirty="0" err="1" smtClean="0">
                <a:latin typeface="Times New Roman" pitchFamily="18" charset="0"/>
                <a:ea typeface="ＭＳ Ｐゴシック" pitchFamily="34" charset="-128"/>
              </a:rPr>
              <a:t>jQuery</a:t>
            </a:r>
            <a:r>
              <a:rPr lang="en-IE" dirty="0" smtClean="0">
                <a:latin typeface="Times New Roman" pitchFamily="18" charset="0"/>
                <a:ea typeface="ＭＳ Ｐゴシック" pitchFamily="34" charset="-128"/>
              </a:rPr>
              <a:t> Mobile events.  These events would only be exposed when the application context is appropriate i.e. Is a mobile application.</a:t>
            </a: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1" dirty="0" smtClean="0">
              <a:latin typeface="Times New Roman" pitchFamily="18" charset="0"/>
              <a:ea typeface="ＭＳ Ｐゴシック" pitchFamily="34" charset="-128"/>
            </a:endParaRP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1" dirty="0" smtClean="0">
                <a:latin typeface="Times New Roman" pitchFamily="18" charset="0"/>
                <a:ea typeface="ＭＳ Ｐゴシック" pitchFamily="34" charset="-128"/>
              </a:rPr>
              <a:t>Provide ‘Custom’ event support:</a:t>
            </a:r>
            <a:r>
              <a:rPr lang="en-IE" dirty="0" smtClean="0">
                <a:latin typeface="Times New Roman" pitchFamily="18" charset="0"/>
                <a:ea typeface="ＭＳ Ｐゴシック" pitchFamily="34" charset="-128"/>
              </a:rPr>
              <a:t> to allow for the definition of any custom events. This allows greater flexibility for advanced developers to attach dynamic actions based on events that we do not provide as out of the box events. For example to respond to events from other JS frameworks, or to respond to custom events triggered by the developer on the page. This is an additional option in the When &gt; Event saying 'Custom', then an additional field displays allowing </a:t>
            </a:r>
            <a:r>
              <a:rPr lang="en-IE" dirty="0" err="1" smtClean="0">
                <a:latin typeface="Times New Roman" pitchFamily="18" charset="0"/>
                <a:ea typeface="ＭＳ Ｐゴシック" pitchFamily="34" charset="-128"/>
              </a:rPr>
              <a:t>freetext</a:t>
            </a:r>
            <a:r>
              <a:rPr lang="en-IE" dirty="0" smtClean="0">
                <a:latin typeface="Times New Roman" pitchFamily="18" charset="0"/>
                <a:ea typeface="ＭＳ Ｐゴシック" pitchFamily="34" charset="-128"/>
              </a:rPr>
              <a:t> specification of any event. </a:t>
            </a: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dirty="0" smtClean="0">
                <a:latin typeface="Times New Roman" pitchFamily="18" charset="0"/>
                <a:ea typeface="ＭＳ Ｐゴシック" pitchFamily="34" charset="-128"/>
              </a:rPr>
              <a:t>      </a:t>
            </a: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dirty="0" smtClean="0">
                <a:latin typeface="Times New Roman" pitchFamily="18" charset="0"/>
                <a:ea typeface="ＭＳ Ｐゴシック" pitchFamily="34" charset="-128"/>
              </a:rPr>
              <a:t>      For mobile, we will not be exposing all </a:t>
            </a:r>
            <a:r>
              <a:rPr lang="en-IE" dirty="0" err="1" smtClean="0">
                <a:latin typeface="Times New Roman" pitchFamily="18" charset="0"/>
                <a:ea typeface="ＭＳ Ｐゴシック" pitchFamily="34" charset="-128"/>
              </a:rPr>
              <a:t>jQuery</a:t>
            </a:r>
            <a:r>
              <a:rPr lang="en-IE" dirty="0" smtClean="0">
                <a:latin typeface="Times New Roman" pitchFamily="18" charset="0"/>
                <a:ea typeface="ＭＳ Ｐゴシック" pitchFamily="34" charset="-128"/>
              </a:rPr>
              <a:t> Mobile events declaratively from the framework, as there are just too many. We will only expose what we deem as the highest value to the developer. Therefore, this custom event attribute will provide a way for developers to very easily hook in dynamic actions to any </a:t>
            </a:r>
            <a:r>
              <a:rPr lang="en-IE" dirty="0" err="1" smtClean="0">
                <a:latin typeface="Times New Roman" pitchFamily="18" charset="0"/>
                <a:ea typeface="ＭＳ Ｐゴシック" pitchFamily="34" charset="-128"/>
              </a:rPr>
              <a:t>jQuery</a:t>
            </a:r>
            <a:r>
              <a:rPr lang="en-IE" dirty="0" smtClean="0">
                <a:latin typeface="Times New Roman" pitchFamily="18" charset="0"/>
                <a:ea typeface="ＭＳ Ｐゴシック" pitchFamily="34" charset="-128"/>
              </a:rPr>
              <a:t> Mobile event we don't expose declaratively.</a:t>
            </a:r>
            <a:endParaRPr lang="en-IE" b="1" dirty="0" smtClean="0">
              <a:latin typeface="Times New Roman" pitchFamily="18" charset="0"/>
              <a:ea typeface="ＭＳ Ｐゴシック" pitchFamily="34" charset="-128"/>
            </a:endParaRP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1" dirty="0" smtClean="0">
              <a:latin typeface="Times New Roman" pitchFamily="18" charset="0"/>
              <a:ea typeface="ＭＳ Ｐゴシック" pitchFamily="34" charset="-128"/>
            </a:endParaRP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1" dirty="0" smtClean="0">
                <a:latin typeface="Times New Roman" pitchFamily="18" charset="0"/>
                <a:ea typeface="ＭＳ Ｐゴシック" pitchFamily="34" charset="-128"/>
              </a:rPr>
              <a:t>Declarative support for buttons to be ‘Affected Element’:</a:t>
            </a:r>
            <a:r>
              <a:rPr lang="en-IE" dirty="0" smtClean="0">
                <a:latin typeface="Times New Roman" pitchFamily="18" charset="0"/>
                <a:ea typeface="ＭＳ Ｐゴシック" pitchFamily="34" charset="-128"/>
              </a:rPr>
              <a:t> </a:t>
            </a:r>
            <a:r>
              <a:rPr lang="en-IE" dirty="0" smtClean="0">
                <a:latin typeface="Times New Roman" pitchFamily="18" charset="0"/>
              </a:rPr>
              <a:t>Allow selection of buttons within the 'Action &gt; Affected Elements' in dynamic actions. This would possibly only be relevant for a subset of actions (Show, Hide, Disable, Enable) and not others (Set Value, Refresh, etc). </a:t>
            </a: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1" dirty="0" smtClean="0">
              <a:latin typeface="Times New Roman" pitchFamily="18" charset="0"/>
              <a:ea typeface="ＭＳ Ｐゴシック" pitchFamily="34" charset="-128"/>
            </a:endParaRP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dirty="0" smtClean="0">
                <a:latin typeface="Times New Roman" pitchFamily="18" charset="0"/>
              </a:rPr>
              <a:t>Must be fully declarative, where the user can just select the button from a list, pick the action and they're done. Could be especially useful for situations where you want to say disable a button after it's been clicked, to try and prevent users from clicking a button multiple times in haste.</a:t>
            </a:r>
            <a:endParaRPr lang="en-IE" b="1" dirty="0" smtClean="0">
              <a:latin typeface="Times New Roman" pitchFamily="18" charset="0"/>
              <a:ea typeface="ＭＳ Ｐゴシック" pitchFamily="34" charset="-128"/>
            </a:endParaRP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1" dirty="0" smtClean="0">
              <a:latin typeface="Times New Roman" pitchFamily="18" charset="0"/>
              <a:ea typeface="ＭＳ Ｐゴシック" pitchFamily="34" charset="-128"/>
            </a:endParaRP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1" dirty="0" smtClean="0">
                <a:latin typeface="Times New Roman" pitchFamily="18" charset="0"/>
                <a:ea typeface="ＭＳ Ｐゴシック" pitchFamily="34" charset="-128"/>
              </a:rPr>
              <a:t>AJAX based Dynamic Actions to work asynchronously:</a:t>
            </a:r>
            <a:r>
              <a:rPr lang="en-IE" dirty="0" smtClean="0">
                <a:latin typeface="Times New Roman" pitchFamily="18" charset="0"/>
                <a:ea typeface="ＭＳ Ｐゴシック" pitchFamily="34" charset="-128"/>
              </a:rPr>
              <a:t> Change certain server-side actions from firing synchronously to asynchronously. Additionally provide the developers with options on how subsequent actions are fired (queued or executed immediately via the 'Wait for Result' attribute).</a:t>
            </a: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1" dirty="0" smtClean="0">
              <a:latin typeface="Times New Roman" pitchFamily="18" charset="0"/>
              <a:ea typeface="ＭＳ Ｐゴシック" pitchFamily="34" charset="-128"/>
            </a:endParaRPr>
          </a:p>
          <a:p>
            <a:pPr lvl="1">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1" dirty="0" smtClean="0">
                <a:latin typeface="Times New Roman" pitchFamily="18" charset="0"/>
                <a:ea typeface="ＭＳ Ｐゴシック" pitchFamily="34" charset="-128"/>
              </a:rPr>
              <a:t>Chart ‘Refresh’ Dynamic Action support</a:t>
            </a:r>
            <a:endParaRPr lang="en-US" dirty="0" smtClean="0">
              <a:latin typeface="Arial" pitchFamily="34" charset="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b="0" dirty="0" smtClean="0">
                <a:latin typeface="Times New Roman" pitchFamily="18" charset="0"/>
                <a:ea typeface="ＭＳ Ｐゴシック" pitchFamily="34" charset="-128"/>
              </a:rPr>
              <a:t>With APEX 4.2 we have integrated AnyChart 6 charts, which contain a HTML5 (SVG based) version of their components.  The a</a:t>
            </a:r>
            <a:r>
              <a:rPr lang="en-IE" b="0" dirty="0" err="1" smtClean="0"/>
              <a:t>im</a:t>
            </a:r>
            <a:r>
              <a:rPr lang="en-IE" b="0" dirty="0" smtClean="0"/>
              <a:t> was to make the HTML5 version a complete substitution for the Flash version as well as to make the switch to HTML5 as easy as possible for customers.  A couple of the key features of this offering are:</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IE" b="0" dirty="0" smtClean="0">
              <a:latin typeface="Times New Roman" pitchFamily="18" charset="0"/>
              <a:ea typeface="ＭＳ Ｐゴシック" pitchFamily="34" charset="-128"/>
            </a:endParaRPr>
          </a:p>
          <a:p>
            <a:pPr marL="228600" indent="-228600">
              <a:spcBef>
                <a:spcPts val="450"/>
              </a:spcBef>
              <a:buClrTx/>
              <a:buFontTx/>
              <a:buAutoNum type="arabicPare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E" b="0" dirty="0" smtClean="0"/>
              <a:t>HTML5 charts are configured exactly the same way as Flash ones - in XML.</a:t>
            </a:r>
          </a:p>
          <a:p>
            <a:pPr marL="228600" indent="-228600">
              <a:spcBef>
                <a:spcPts val="450"/>
              </a:spcBef>
              <a:buClrTx/>
              <a:buFontTx/>
              <a:buAutoNum type="arabicPare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E" b="0" dirty="0" smtClean="0"/>
              <a:t>The names of API methods are the same.</a:t>
            </a:r>
          </a:p>
          <a:p>
            <a:pPr marL="228600" indent="-228600">
              <a:spcBef>
                <a:spcPts val="450"/>
              </a:spcBef>
              <a:buClrTx/>
              <a:buFontTx/>
              <a:buAutoNum type="arabicPare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E" b="0" dirty="0" smtClean="0"/>
              <a:t>The HTML5 version is designed to work in all up-to-date versions of popular desktop browsers, such as Chrome, Safari, Firefox, Internet Explorer, and Opera. </a:t>
            </a:r>
          </a:p>
          <a:p>
            <a:pPr marL="228600" indent="-228600">
              <a:spcBef>
                <a:spcPts val="450"/>
              </a:spcBef>
              <a:buClrTx/>
              <a:buFontTx/>
              <a:buAutoNum type="arabicPare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E" b="0" dirty="0" smtClean="0"/>
              <a:t>It is also compatible with popular browsers for the mobile platforms Android (2.2+) and </a:t>
            </a:r>
            <a:r>
              <a:rPr lang="en-IE" b="0" dirty="0" err="1" smtClean="0"/>
              <a:t>iOS</a:t>
            </a:r>
            <a:r>
              <a:rPr lang="en-IE" b="0" dirty="0" smtClean="0"/>
              <a:t> (</a:t>
            </a:r>
            <a:r>
              <a:rPr lang="en-IE" b="0" dirty="0" err="1" smtClean="0"/>
              <a:t>iPhone</a:t>
            </a:r>
            <a:r>
              <a:rPr lang="en-IE" b="0" dirty="0" smtClean="0"/>
              <a:t>, </a:t>
            </a:r>
            <a:r>
              <a:rPr lang="en-IE" b="0" dirty="0" err="1" smtClean="0"/>
              <a:t>iPad</a:t>
            </a:r>
            <a:r>
              <a:rPr lang="en-IE" b="0" dirty="0" smtClean="0"/>
              <a:t>, iPod Touch).</a:t>
            </a:r>
          </a:p>
          <a:p>
            <a:pPr marL="228600" indent="-228600">
              <a:spcBef>
                <a:spcPts val="450"/>
              </a:spcBef>
              <a:buClrTx/>
              <a:buFontTx/>
              <a:buAutoNum type="arabicPare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IE" b="0" dirty="0" smtClean="0">
              <a:latin typeface="Times New Roman" pitchFamily="18" charset="0"/>
              <a:ea typeface="ＭＳ Ｐゴシック" pitchFamily="34" charset="-128"/>
            </a:endParaRPr>
          </a:p>
          <a:p>
            <a:pPr marL="228600" indent="-228600">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E" b="0" dirty="0" smtClean="0">
                <a:latin typeface="Times New Roman" pitchFamily="18" charset="0"/>
                <a:ea typeface="ＭＳ Ｐゴシック" pitchFamily="34" charset="-128"/>
              </a:rPr>
              <a:t>2 Chart Rendering Options: The user will be presented with the option of creating either a ‘Flash Preferred’ or ‘HTML5’ chart.  When ‘Flash Preferred’ is selected, the generated chart will render as a Flash chart where Flash is detected.  However, it was fall back to rendering as a HTML5 chart where Flash is not found.  The ‘HTML5’ chart will generate a HTML5 chart.  Through the Edit Chart wizard the user has the ability to switch between the two rendering type, if they wish.</a:t>
            </a:r>
          </a:p>
          <a:p>
            <a:pPr marL="228600" indent="-228600">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IE" b="0" dirty="0" smtClean="0">
              <a:latin typeface="Times New Roman" pitchFamily="18" charset="0"/>
              <a:ea typeface="ＭＳ Ｐゴシック" pitchFamily="34" charset="-128"/>
            </a:endParaRPr>
          </a:p>
          <a:p>
            <a:pPr marL="228600" indent="-228600">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E" b="0" dirty="0" smtClean="0">
                <a:latin typeface="Times New Roman" pitchFamily="18" charset="0"/>
                <a:ea typeface="ＭＳ Ｐゴシック" pitchFamily="34" charset="-128"/>
              </a:rPr>
              <a:t>Conditional Display of Chart Series: as with many of the other APEX components, users will now have the ability to define conditions on their chart series queries where previously they were required to remove a series query if it was to be removed from a chart.</a:t>
            </a:r>
          </a:p>
          <a:p>
            <a:pPr marL="228600" indent="-228600">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IE" b="0" dirty="0" smtClean="0">
              <a:latin typeface="Times New Roman" pitchFamily="18" charset="0"/>
              <a:ea typeface="ＭＳ Ｐゴシック" pitchFamily="34" charset="-128"/>
            </a:endParaRPr>
          </a:p>
          <a:p>
            <a:pPr marL="228600" indent="-228600">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IE" b="0" dirty="0" smtClean="0">
                <a:latin typeface="Times New Roman" pitchFamily="18" charset="0"/>
                <a:ea typeface="ＭＳ Ｐゴシック" pitchFamily="34" charset="-128"/>
              </a:rPr>
              <a:t>HTML Chart region plug-in: with the integration of HTML5 charts, we have phased out the original ‘HTML Chart’ wizard option.  So users will need to install a new HTML Chart region type plug-in, in order to create those charts.  Applications with existing HTML charts will still be able to edit their charts, and will also have the option to upgrade them to HTML5 charts.  The upgrade option is also provided for any existing SVG charts and also older Flash charts.</a:t>
            </a:r>
            <a:endParaRPr lang="en-US" b="0" dirty="0" smtClean="0">
              <a:latin typeface="Times New Roman" pitchFamily="18" charset="0"/>
              <a:ea typeface="ＭＳ Ｐゴシック" pitchFamily="34" charset="-128"/>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As part of our support for declarative mobile application development, we have integrated a number of new HTML5 item type, with more to come!  This list is not exhaustive, just a few examples of what you can expect to see supported out of the box with APEX 4.2:</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Slider: </a:t>
            </a:r>
            <a:r>
              <a:rPr lang="en-IE" b="0" dirty="0" smtClean="0">
                <a:latin typeface="Times New Roman" pitchFamily="18" charset="0"/>
              </a:rPr>
              <a:t>Support new item type "Slider" which renders as HTML5 range input type which is switched to a nice slider by </a:t>
            </a:r>
            <a:r>
              <a:rPr lang="en-IE" b="0" dirty="0" err="1" smtClean="0">
                <a:latin typeface="Times New Roman" pitchFamily="18" charset="0"/>
              </a:rPr>
              <a:t>jQuery</a:t>
            </a:r>
            <a:r>
              <a:rPr lang="en-IE" b="0" dirty="0" smtClean="0">
                <a:latin typeface="Times New Roman" pitchFamily="18" charset="0"/>
              </a:rPr>
              <a:t> Mobile and as </a:t>
            </a:r>
            <a:r>
              <a:rPr lang="en-IE" b="0" dirty="0" err="1" smtClean="0">
                <a:latin typeface="Times New Roman" pitchFamily="18" charset="0"/>
              </a:rPr>
              <a:t>jQueryUI</a:t>
            </a:r>
            <a:r>
              <a:rPr lang="en-IE" b="0" dirty="0" smtClean="0">
                <a:latin typeface="Times New Roman" pitchFamily="18" charset="0"/>
              </a:rPr>
              <a:t> slider in non Mobile Environments.</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Date Picker (HTML5): </a:t>
            </a:r>
            <a:r>
              <a:rPr lang="en-IE" b="0" dirty="0" smtClean="0">
                <a:latin typeface="Times New Roman" pitchFamily="18" charset="0"/>
              </a:rPr>
              <a:t>Add new item type "Date Picker (HTML5)" which is using the new HTML5 input types DATE and DATETIME-LOCAL which are supported by modern </a:t>
            </a:r>
            <a:r>
              <a:rPr lang="en-IE" b="0" dirty="0" err="1" smtClean="0">
                <a:latin typeface="Times New Roman" pitchFamily="18" charset="0"/>
              </a:rPr>
              <a:t>smartphone</a:t>
            </a:r>
            <a:r>
              <a:rPr lang="en-IE" b="0" dirty="0" smtClean="0">
                <a:latin typeface="Times New Roman" pitchFamily="18" charset="0"/>
              </a:rPr>
              <a:t> and tablet browsers to pick a date with native operating system controls.</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Yes/No (Flip Toggle Switch): </a:t>
            </a:r>
            <a:r>
              <a:rPr lang="en-IE" b="0" dirty="0" smtClean="0">
                <a:latin typeface="Times New Roman" pitchFamily="18" charset="0"/>
              </a:rPr>
              <a:t>Support new item type "Yes/No" selection which renders as Flip Toggle Switch in </a:t>
            </a:r>
            <a:r>
              <a:rPr lang="en-IE" b="0" dirty="0" err="1" smtClean="0">
                <a:latin typeface="Times New Roman" pitchFamily="18" charset="0"/>
              </a:rPr>
              <a:t>jQuery</a:t>
            </a:r>
            <a:r>
              <a:rPr lang="en-IE" b="0" dirty="0" smtClean="0">
                <a:latin typeface="Times New Roman" pitchFamily="18" charset="0"/>
              </a:rPr>
              <a:t> Mobile User Interfaces and as Select List in non Mobile Environments.</a:t>
            </a: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HTML5 attributes:</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HTML5 placeholder attribute :Using native HTML5 support, the placeholder attribute shows text in a field until the field is focused upon, then hides the text e.g.  In a “First Name” field, the placeholder attribute could be set to “Enter your First Name….”. The following item types should support the HTML5 placeholder attribute. </a:t>
            </a:r>
            <a:r>
              <a:rPr lang="en-IE" b="0" dirty="0" err="1" smtClean="0">
                <a:latin typeface="Times New Roman" pitchFamily="18" charset="0"/>
              </a:rPr>
              <a:t>Color</a:t>
            </a:r>
            <a:r>
              <a:rPr lang="en-IE" b="0" dirty="0" smtClean="0">
                <a:latin typeface="Times New Roman" pitchFamily="18" charset="0"/>
              </a:rPr>
              <a:t> Picker Date Picker Date Picker (Classic) List Manager Number Field Password Popup LOV Text Field Text Field with Calculator Popup Text Field with </a:t>
            </a:r>
            <a:r>
              <a:rPr lang="en-IE" b="0" dirty="0" err="1" smtClean="0">
                <a:latin typeface="Times New Roman" pitchFamily="18" charset="0"/>
              </a:rPr>
              <a:t>autocomplete</a:t>
            </a:r>
            <a:r>
              <a:rPr lang="en-IE" b="0" dirty="0" smtClean="0">
                <a:latin typeface="Times New Roman" pitchFamily="18" charset="0"/>
              </a:rPr>
              <a:t> </a:t>
            </a:r>
            <a:r>
              <a:rPr lang="en-IE" b="0" dirty="0" err="1" smtClean="0">
                <a:latin typeface="Times New Roman" pitchFamily="18" charset="0"/>
              </a:rPr>
              <a:t>Textarea</a:t>
            </a:r>
            <a:r>
              <a:rPr lang="en-IE" b="0" dirty="0" smtClean="0">
                <a:latin typeface="Times New Roman" pitchFamily="18" charset="0"/>
              </a:rPr>
              <a:t> The new attribute should also be exposed to plug-in developers.</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HTML5 required attribute: Add the HTML5 "required" attribute to the generated INPUT/SELECT/TEXTAREA/... HTML controls if the "Required" = Yes for a page item. This allows advanced CSS3 styling of required page items. See http://www.the-art-of-web.com/html/html5-form-validation/ </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HTML5 types EMAIL, TEL and URL for </a:t>
            </a:r>
            <a:r>
              <a:rPr lang="en-IE" b="0" dirty="0" err="1" smtClean="0">
                <a:latin typeface="Times New Roman" pitchFamily="18" charset="0"/>
              </a:rPr>
              <a:t>textfield</a:t>
            </a:r>
            <a:r>
              <a:rPr lang="en-IE" b="0" dirty="0" smtClean="0">
                <a:latin typeface="Times New Roman" pitchFamily="18" charset="0"/>
              </a:rPr>
              <a:t> item type: Text Field should have new 'Subtype' to support HTML5 input types (email, phone, </a:t>
            </a:r>
            <a:r>
              <a:rPr lang="en-IE" b="0" dirty="0" err="1" smtClean="0">
                <a:latin typeface="Times New Roman" pitchFamily="18" charset="0"/>
              </a:rPr>
              <a:t>url</a:t>
            </a:r>
            <a:r>
              <a:rPr lang="en-IE" b="0" dirty="0" smtClean="0">
                <a:latin typeface="Times New Roman" pitchFamily="18" charset="0"/>
              </a:rPr>
              <a:t>). This is useful for touch based devices which show an optimized keyboard for the type.</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Display Orientation attribute: The item types Checkbox and Radio Group should have a new attribute "Display Orientation" with the values</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    Vertical</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    Horizontal</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The default will be Vertical. This attribute will only be used for </a:t>
            </a:r>
            <a:r>
              <a:rPr lang="en-IE" b="0" dirty="0" err="1" smtClean="0">
                <a:latin typeface="Times New Roman" pitchFamily="18" charset="0"/>
              </a:rPr>
              <a:t>jQuery</a:t>
            </a:r>
            <a:r>
              <a:rPr lang="en-IE" b="0" dirty="0" smtClean="0">
                <a:latin typeface="Times New Roman" pitchFamily="18" charset="0"/>
              </a:rPr>
              <a:t> Mobile user interfaces.</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Additional attributes to come in 4.2…..</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New attribute for 'Case Restriction' (Upper, Lower, </a:t>
            </a:r>
            <a:r>
              <a:rPr lang="en-IE" b="0" dirty="0" err="1" smtClean="0">
                <a:latin typeface="Times New Roman" pitchFamily="18" charset="0"/>
              </a:rPr>
              <a:t>InitCap</a:t>
            </a:r>
            <a:r>
              <a:rPr lang="en-IE" b="0" dirty="0" smtClean="0">
                <a:latin typeface="Times New Roman" pitchFamily="18" charset="0"/>
              </a:rPr>
              <a:t>). Protects fields (as was available in Forms).</a:t>
            </a:r>
            <a:br>
              <a:rPr lang="en-IE" b="0" dirty="0" smtClean="0">
                <a:latin typeface="Times New Roman" pitchFamily="18" charset="0"/>
              </a:rPr>
            </a:br>
            <a:r>
              <a:rPr lang="en-IE" b="0" dirty="0" smtClean="0">
                <a:latin typeface="Times New Roman" pitchFamily="18" charset="0"/>
              </a:rPr>
              <a:t/>
            </a:r>
            <a:br>
              <a:rPr lang="en-IE" b="0" dirty="0" smtClean="0">
                <a:latin typeface="Times New Roman" pitchFamily="18" charset="0"/>
              </a:rPr>
            </a:br>
            <a:r>
              <a:rPr lang="en-IE" b="0" dirty="0" smtClean="0">
                <a:latin typeface="Times New Roman" pitchFamily="18" charset="0"/>
              </a:rPr>
              <a:t>LOV should be displayed inline / on current page, not in a popup. Should be optimised for mobile output.</a:t>
            </a:r>
            <a:br>
              <a:rPr lang="en-IE" b="0" dirty="0" smtClean="0">
                <a:latin typeface="Times New Roman" pitchFamily="18" charset="0"/>
              </a:rPr>
            </a:br>
            <a:r>
              <a:rPr lang="en-IE" b="0" dirty="0" smtClean="0">
                <a:latin typeface="Times New Roman" pitchFamily="18" charset="0"/>
              </a:rPr>
              <a:t/>
            </a:r>
            <a:br>
              <a:rPr lang="en-IE" b="0" dirty="0" smtClean="0">
                <a:latin typeface="Times New Roman" pitchFamily="18" charset="0"/>
              </a:rPr>
            </a:br>
            <a:r>
              <a:rPr lang="en-IE" b="0" dirty="0" smtClean="0">
                <a:latin typeface="Times New Roman" pitchFamily="18" charset="0"/>
              </a:rPr>
              <a:t>Colour picker should use HTML5 type="</a:t>
            </a:r>
            <a:r>
              <a:rPr lang="en-IE" b="0" dirty="0" err="1" smtClean="0">
                <a:latin typeface="Times New Roman" pitchFamily="18" charset="0"/>
              </a:rPr>
              <a:t>color</a:t>
            </a:r>
            <a:r>
              <a:rPr lang="en-IE" b="0" dirty="0" smtClean="0">
                <a:latin typeface="Times New Roman" pitchFamily="18" charset="0"/>
              </a:rPr>
              <a:t>" (only on mobile).</a:t>
            </a:r>
            <a:br>
              <a:rPr lang="en-IE" b="0" dirty="0" smtClean="0">
                <a:latin typeface="Times New Roman" pitchFamily="18" charset="0"/>
              </a:rPr>
            </a:br>
            <a:r>
              <a:rPr lang="en-IE" b="0" dirty="0" smtClean="0">
                <a:latin typeface="Times New Roman" pitchFamily="18" charset="0"/>
              </a:rPr>
              <a:t/>
            </a:r>
            <a:br>
              <a:rPr lang="en-IE" b="0" dirty="0" smtClean="0">
                <a:latin typeface="Times New Roman" pitchFamily="18" charset="0"/>
              </a:rPr>
            </a:br>
            <a:r>
              <a:rPr lang="en-IE" b="0" dirty="0" smtClean="0">
                <a:latin typeface="Times New Roman" pitchFamily="18" charset="0"/>
              </a:rPr>
              <a:t>Emit cleaner HTML code for existing item types. Including surrounding &lt;div&gt; around item types.</a:t>
            </a:r>
            <a:br>
              <a:rPr lang="en-IE" b="0" dirty="0" smtClean="0">
                <a:latin typeface="Times New Roman" pitchFamily="18" charset="0"/>
              </a:rPr>
            </a:br>
            <a:r>
              <a:rPr lang="en-IE" b="0" dirty="0" smtClean="0">
                <a:latin typeface="Times New Roman" pitchFamily="18" charset="0"/>
              </a:rPr>
              <a:t/>
            </a:r>
            <a:br>
              <a:rPr lang="en-IE" b="0" dirty="0" smtClean="0">
                <a:latin typeface="Times New Roman" pitchFamily="18" charset="0"/>
              </a:rPr>
            </a:br>
            <a:r>
              <a:rPr lang="en-IE" b="0" dirty="0" smtClean="0">
                <a:latin typeface="Times New Roman" pitchFamily="18" charset="0"/>
              </a:rPr>
              <a:t>New attribute </a:t>
            </a:r>
            <a:r>
              <a:rPr lang="en-IE" b="0" dirty="0" err="1" smtClean="0">
                <a:latin typeface="Times New Roman" pitchFamily="18" charset="0"/>
              </a:rPr>
              <a:t>Autocomplete</a:t>
            </a:r>
            <a:r>
              <a:rPr lang="en-IE" b="0" dirty="0" smtClean="0">
                <a:latin typeface="Times New Roman" pitchFamily="18" charset="0"/>
              </a:rPr>
              <a:t> on text field.</a:t>
            </a:r>
            <a:br>
              <a:rPr lang="en-IE" b="0" dirty="0" smtClean="0">
                <a:latin typeface="Times New Roman" pitchFamily="18" charset="0"/>
              </a:rPr>
            </a:br>
            <a:r>
              <a:rPr lang="en-IE" b="0" dirty="0" smtClean="0">
                <a:latin typeface="Times New Roman" pitchFamily="18" charset="0"/>
              </a:rPr>
              <a:t/>
            </a:r>
            <a:br>
              <a:rPr lang="en-IE" b="0" dirty="0" smtClean="0">
                <a:latin typeface="Times New Roman" pitchFamily="18" charset="0"/>
              </a:rPr>
            </a:br>
            <a:r>
              <a:rPr lang="en-IE" b="0" dirty="0" smtClean="0">
                <a:latin typeface="Times New Roman" pitchFamily="18" charset="0"/>
              </a:rPr>
              <a:t>Investigate if Rich Text Editor works / supported on </a:t>
            </a:r>
            <a:r>
              <a:rPr lang="en-IE" b="0" dirty="0" err="1" smtClean="0">
                <a:latin typeface="Times New Roman" pitchFamily="18" charset="0"/>
              </a:rPr>
              <a:t>iPad</a:t>
            </a:r>
            <a:r>
              <a:rPr lang="en-IE" b="0" dirty="0" smtClean="0">
                <a:latin typeface="Times New Roman" pitchFamily="18" charset="0"/>
              </a:rPr>
              <a:t>.</a:t>
            </a:r>
            <a:br>
              <a:rPr lang="en-IE" b="0" dirty="0" smtClean="0">
                <a:latin typeface="Times New Roman" pitchFamily="18" charset="0"/>
              </a:rPr>
            </a:br>
            <a:r>
              <a:rPr lang="en-IE" b="0" dirty="0" smtClean="0">
                <a:latin typeface="Times New Roman" pitchFamily="18" charset="0"/>
              </a:rPr>
              <a:t/>
            </a:r>
            <a:br>
              <a:rPr lang="en-IE" b="0" dirty="0" smtClean="0">
                <a:latin typeface="Times New Roman" pitchFamily="18" charset="0"/>
              </a:rPr>
            </a:br>
            <a:r>
              <a:rPr lang="en-IE" b="0" dirty="0" err="1" smtClean="0">
                <a:latin typeface="Times New Roman" pitchFamily="18" charset="0"/>
              </a:rPr>
              <a:t>Resizeable</a:t>
            </a:r>
            <a:r>
              <a:rPr lang="en-IE" b="0" dirty="0" smtClean="0">
                <a:latin typeface="Times New Roman" pitchFamily="18" charset="0"/>
              </a:rPr>
              <a:t> text areas, should fallback to native browser resizing where possible. Also look at other enhancements here, automatic resizing to available space, persisting previous size.</a:t>
            </a:r>
            <a:br>
              <a:rPr lang="en-IE" b="0" dirty="0" smtClean="0">
                <a:latin typeface="Times New Roman" pitchFamily="18" charset="0"/>
              </a:rPr>
            </a:br>
            <a:endParaRPr lang="en-IE" b="0" dirty="0" smtClean="0">
              <a:latin typeface="Times New Roman" pitchFamily="18" charset="0"/>
              <a:ea typeface="ＭＳ Ｐゴシック" pitchFamily="34" charset="-128"/>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IE" sz="800" b="1" dirty="0" smtClean="0">
                <a:latin typeface="Times New Roman" pitchFamily="18" charset="0"/>
              </a:rPr>
              <a:t>Oracle Application Express includes a number of packaged business applications, which are available free of charge, can be used as production applications and will be supported by Oracle. These applications enable customers to improve their business processes and secondly, a set of sample feature applications have been designed to help customers quickly understand specific capabilities of Application Express.</a:t>
            </a:r>
            <a:endParaRPr lang="en-US" sz="800" b="1" dirty="0" smtClean="0">
              <a:latin typeface="Times New Roman" pitchFamily="18" charset="0"/>
              <a:ea typeface="ＭＳ Ｐゴシック" pitchFamily="34" charset="-128"/>
            </a:endParaRPr>
          </a:p>
          <a:p>
            <a:endParaRPr lang="en-IE" sz="800" b="1" dirty="0" smtClean="0">
              <a:latin typeface="Times New Roman" pitchFamily="18" charset="0"/>
            </a:endParaRPr>
          </a:p>
          <a:p>
            <a:r>
              <a:rPr lang="en-IE" sz="800" b="1" dirty="0" smtClean="0">
                <a:latin typeface="Times New Roman" pitchFamily="18" charset="0"/>
              </a:rPr>
              <a:t>The packaged applications are locked and can't be modified by customers. Customers who wish to modify a packaged applications or simply review its implementation will be able to unlock the application. Once unlocked, the application is no longer supported by Oracle and can no longer be updated. Customers can always return to a supported version by removing the unlocked copy and re-installing the locked version.</a:t>
            </a:r>
            <a:endParaRPr lang="en-US" sz="800" b="1" dirty="0" smtClean="0">
              <a:latin typeface="Times New Roman" pitchFamily="18" charset="0"/>
              <a:ea typeface="ＭＳ Ｐゴシック" pitchFamily="34" charset="-128"/>
            </a:endParaRPr>
          </a:p>
          <a:p>
            <a:endParaRPr lang="en-US" b="1" dirty="0" smtClean="0">
              <a:latin typeface="Arial" pitchFamily="34" charset="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1" dirty="0" smtClean="0">
                <a:latin typeface="Times New Roman" pitchFamily="18" charset="0"/>
                <a:ea typeface="ＭＳ Ｐゴシック" pitchFamily="34" charset="-128"/>
              </a:rPr>
              <a:t>RESTful Web Services in APEX 4.2 provides stateless access to data and logic, through the use of SQL and PL/SQL using the Oracle APEX Listener 2.0 or later.</a:t>
            </a:r>
          </a:p>
          <a:p>
            <a:endParaRPr lang="en-US" b="1" dirty="0" smtClean="0">
              <a:latin typeface="Times New Roman" pitchFamily="18" charset="0"/>
              <a:ea typeface="ＭＳ Ｐゴシック" pitchFamily="34" charset="-128"/>
            </a:endParaRPr>
          </a:p>
          <a:p>
            <a:r>
              <a:rPr lang="en-US" b="1" dirty="0" smtClean="0">
                <a:latin typeface="Times New Roman" pitchFamily="18" charset="0"/>
                <a:ea typeface="ＭＳ Ｐゴシック" pitchFamily="34" charset="-128"/>
              </a:rPr>
              <a:t>APEX can also consume both RESTful and SOAP based Web Services</a:t>
            </a:r>
            <a:endParaRPr lang="en-US" b="1" dirty="0" smtClean="0">
              <a:latin typeface="Arial" pitchFamily="34" charset="0"/>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9"/>
          <p:cNvSpPr>
            <a:spLocks noGrp="1" noChangeArrowheads="1"/>
          </p:cNvSpPr>
          <p:nvPr>
            <p:ph type="sldNum" sz="quarter"/>
          </p:nvPr>
        </p:nvSpPr>
        <p:spPr>
          <a:noFill/>
        </p:spPr>
        <p:txBody>
          <a:bodyPr/>
          <a:lstStyle/>
          <a:p>
            <a:fld id="{91107E6E-99A9-4334-B6C7-0E9BCCF13B3B}" type="slidenum">
              <a:rPr lang="en-US"/>
              <a:pPr/>
              <a:t>3</a:t>
            </a:fld>
            <a:endParaRPr lang="en-US"/>
          </a:p>
        </p:txBody>
      </p:sp>
      <p:sp>
        <p:nvSpPr>
          <p:cNvPr id="32771" name="Text Box 1"/>
          <p:cNvSpPr txBox="1">
            <a:spLocks noChangeArrowheads="1"/>
          </p:cNvSpPr>
          <p:nvPr/>
        </p:nvSpPr>
        <p:spPr bwMode="auto">
          <a:xfrm>
            <a:off x="5180889" y="6514881"/>
            <a:ext cx="3960976" cy="342023"/>
          </a:xfrm>
          <a:prstGeom prst="rect">
            <a:avLst/>
          </a:prstGeom>
          <a:noFill/>
          <a:ln w="9525">
            <a:noFill/>
            <a:round/>
            <a:headEnd/>
            <a:tailEnd/>
          </a:ln>
        </p:spPr>
        <p:txBody>
          <a:bodyPr lIns="90000" tIns="46800" rIns="90000" bIns="46800" anchor="b"/>
          <a:lstStyle/>
          <a:p>
            <a:pPr algn="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FE41842-6082-4404-8205-E465E7054E02}" type="slidenum">
              <a:rPr lang="en-US" sz="1200" b="0">
                <a:solidFill>
                  <a:srgbClr val="000000"/>
                </a:solidFill>
                <a:latin typeface="Times New Roman" pitchFamily="18" charset="0"/>
                <a:cs typeface="Lucida Sans Unicode" pitchFamily="34" charset="0"/>
              </a:rPr>
              <a:pPr algn="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a:t>
            </a:fld>
            <a:endParaRPr lang="en-US" sz="1200" b="0">
              <a:solidFill>
                <a:srgbClr val="000000"/>
              </a:solidFill>
              <a:latin typeface="Times New Roman" pitchFamily="18" charset="0"/>
              <a:cs typeface="Lucida Sans Unicode" pitchFamily="34" charset="0"/>
            </a:endParaRPr>
          </a:p>
        </p:txBody>
      </p:sp>
      <p:sp>
        <p:nvSpPr>
          <p:cNvPr id="32772" name="Text Box 2"/>
          <p:cNvSpPr txBox="1">
            <a:spLocks noChangeArrowheads="1"/>
          </p:cNvSpPr>
          <p:nvPr/>
        </p:nvSpPr>
        <p:spPr bwMode="auto">
          <a:xfrm>
            <a:off x="5180889" y="6514881"/>
            <a:ext cx="3963111" cy="343119"/>
          </a:xfrm>
          <a:prstGeom prst="rect">
            <a:avLst/>
          </a:prstGeom>
          <a:noFill/>
          <a:ln w="9525">
            <a:noFill/>
            <a:round/>
            <a:headEnd/>
            <a:tailEnd/>
          </a:ln>
        </p:spPr>
        <p:txBody>
          <a:bodyPr lIns="90000" tIns="46800" rIns="90000" bIns="46800" anchor="b"/>
          <a:lstStyle/>
          <a:p>
            <a:pPr algn="r">
              <a:lnSpc>
                <a:spcPct val="90000"/>
              </a:lnSpc>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D450691-5DE6-4E7D-9CA7-FC5AB20D712A}" type="slidenum">
              <a:rPr lang="en-US" sz="1200" b="0">
                <a:solidFill>
                  <a:srgbClr val="000000"/>
                </a:solidFill>
              </a:rPr>
              <a:pPr algn="r">
                <a:lnSpc>
                  <a:spcPct val="90000"/>
                </a:lnSpc>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a:t>
            </a:fld>
            <a:endParaRPr lang="en-US" sz="1200" b="0">
              <a:solidFill>
                <a:srgbClr val="000000"/>
              </a:solidFill>
            </a:endParaRPr>
          </a:p>
        </p:txBody>
      </p:sp>
      <p:sp>
        <p:nvSpPr>
          <p:cNvPr id="32773" name="Rectangle 3"/>
          <p:cNvSpPr>
            <a:spLocks noGrp="1" noRot="1" noChangeAspect="1" noChangeArrowheads="1" noTextEdit="1"/>
          </p:cNvSpPr>
          <p:nvPr>
            <p:ph type="sldImg"/>
          </p:nvPr>
        </p:nvSpPr>
        <p:spPr>
          <a:xfrm>
            <a:off x="2286000" y="514350"/>
            <a:ext cx="4572000" cy="2571750"/>
          </a:xfrm>
          <a:solidFill>
            <a:srgbClr val="FFFFFF"/>
          </a:solidFill>
          <a:ln>
            <a:solidFill>
              <a:srgbClr val="000000"/>
            </a:solidFill>
            <a:miter lim="800000"/>
          </a:ln>
        </p:spPr>
      </p:sp>
      <p:sp>
        <p:nvSpPr>
          <p:cNvPr id="32774" name="Rectangle 4"/>
          <p:cNvSpPr>
            <a:spLocks noGrp="1" noChangeArrowheads="1"/>
          </p:cNvSpPr>
          <p:nvPr>
            <p:ph type="body" idx="1"/>
          </p:nvPr>
        </p:nvSpPr>
        <p:spPr>
          <a:xfrm>
            <a:off x="1219913" y="3257989"/>
            <a:ext cx="6704176" cy="3085881"/>
          </a:xfrm>
          <a:noFill/>
          <a:ln/>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latin typeface="Times New Roman" pitchFamily="18" charset="0"/>
                <a:ea typeface="ＭＳ Ｐゴシック" pitchFamily="34" charset="-128"/>
              </a:rPr>
              <a:t>Standard Oracle Safe Harbor slide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Increased Number of Custom Attributes to 25: </a:t>
            </a:r>
            <a:r>
              <a:rPr lang="en-IE" b="0" dirty="0" smtClean="0">
                <a:latin typeface="Times New Roman" pitchFamily="18" charset="0"/>
              </a:rPr>
              <a:t>The number of custom attributes (scope=component) for region type plug-ins is increased from 15 to 25. This is required for our new List View region type plug-in.</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New APIs in </a:t>
            </a:r>
            <a:r>
              <a:rPr lang="en-IE" b="0" dirty="0" err="1" smtClean="0">
                <a:latin typeface="Times New Roman" pitchFamily="18" charset="0"/>
                <a:ea typeface="ＭＳ Ｐゴシック" pitchFamily="34" charset="-128"/>
              </a:rPr>
              <a:t>apex_plugin_util</a:t>
            </a:r>
            <a:r>
              <a:rPr lang="en-IE" b="0" dirty="0" smtClean="0">
                <a:latin typeface="Times New Roman" pitchFamily="18" charset="0"/>
                <a:ea typeface="ＭＳ Ｐゴシック" pitchFamily="34" charset="-128"/>
              </a:rPr>
              <a:t> to better support custom plug-in attributes of type Region Column Name: Add new APIs to </a:t>
            </a:r>
            <a:r>
              <a:rPr lang="en-IE" b="0" dirty="0" err="1" smtClean="0">
                <a:latin typeface="Times New Roman" pitchFamily="18" charset="0"/>
                <a:ea typeface="ＭＳ Ｐゴシック" pitchFamily="34" charset="-128"/>
              </a:rPr>
              <a:t>apex_plugin_util</a:t>
            </a:r>
            <a:r>
              <a:rPr lang="en-IE" b="0" dirty="0" smtClean="0">
                <a:latin typeface="Times New Roman" pitchFamily="18" charset="0"/>
                <a:ea typeface="ＭＳ Ｐゴシック" pitchFamily="34" charset="-128"/>
              </a:rPr>
              <a:t> to better support custom plug-in attributes of type "Region Column Name". Instead of passing a column no (</a:t>
            </a:r>
            <a:r>
              <a:rPr lang="en-IE" b="0" dirty="0" err="1" smtClean="0">
                <a:latin typeface="Times New Roman" pitchFamily="18" charset="0"/>
                <a:ea typeface="ＭＳ Ｐゴシック" pitchFamily="34" charset="-128"/>
              </a:rPr>
              <a:t>eg</a:t>
            </a:r>
            <a:r>
              <a:rPr lang="en-IE" b="0" dirty="0" smtClean="0">
                <a:latin typeface="Times New Roman" pitchFamily="18" charset="0"/>
                <a:ea typeface="ＭＳ Ｐゴシック" pitchFamily="34" charset="-128"/>
              </a:rPr>
              <a:t>. </a:t>
            </a:r>
            <a:r>
              <a:rPr lang="en-IE" b="0" dirty="0" err="1" smtClean="0">
                <a:latin typeface="Times New Roman" pitchFamily="18" charset="0"/>
                <a:ea typeface="ＭＳ Ｐゴシック" pitchFamily="34" charset="-128"/>
              </a:rPr>
              <a:t>p_search_column_no</a:t>
            </a:r>
            <a:r>
              <a:rPr lang="en-IE" b="0" dirty="0" smtClean="0">
                <a:latin typeface="Times New Roman" pitchFamily="18" charset="0"/>
                <a:ea typeface="ＭＳ Ｐゴシック" pitchFamily="34" charset="-128"/>
              </a:rPr>
              <a:t>) the APIs should now also support passing a column name (</a:t>
            </a:r>
            <a:r>
              <a:rPr lang="en-IE" b="0" dirty="0" err="1" smtClean="0">
                <a:latin typeface="Times New Roman" pitchFamily="18" charset="0"/>
                <a:ea typeface="ＭＳ Ｐゴシック" pitchFamily="34" charset="-128"/>
              </a:rPr>
              <a:t>eg</a:t>
            </a:r>
            <a:r>
              <a:rPr lang="en-IE" b="0" dirty="0" smtClean="0">
                <a:latin typeface="Times New Roman" pitchFamily="18" charset="0"/>
                <a:ea typeface="ＭＳ Ｐゴシック" pitchFamily="34" charset="-128"/>
              </a:rPr>
              <a:t>. </a:t>
            </a:r>
            <a:r>
              <a:rPr lang="en-IE" b="0" dirty="0" err="1" smtClean="0">
                <a:latin typeface="Times New Roman" pitchFamily="18" charset="0"/>
                <a:ea typeface="ＭＳ Ｐゴシック" pitchFamily="34" charset="-128"/>
              </a:rPr>
              <a:t>p_search_column_name</a:t>
            </a:r>
            <a:r>
              <a:rPr lang="en-IE" b="0" dirty="0" smtClean="0">
                <a:latin typeface="Times New Roman" pitchFamily="18" charset="0"/>
                <a:ea typeface="ＭＳ Ｐゴシック" pitchFamily="34" charset="-128"/>
              </a:rPr>
              <a:t>).</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New Standard Region Type Plug-in Settings: </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‘Fetched Rows’  =&gt; </a:t>
            </a:r>
            <a:r>
              <a:rPr lang="en-IE" b="0" dirty="0" smtClean="0">
                <a:latin typeface="Times New Roman" pitchFamily="18" charset="0"/>
                <a:ea typeface="ＭＳ Ｐゴシック" pitchFamily="34" charset="-128"/>
              </a:rPr>
              <a:t>Add the attributes "Number of Fetched Rows" and "Number of Fetched Rows (item)" as standard attribute which can be exposed for region type plug-ins. This can be used by region type plug-in to determine how many rows should be fetched/displayed for pagination of the region source data. The new attribute is exposed as </a:t>
            </a:r>
            <a:r>
              <a:rPr lang="en-IE" b="0" dirty="0" err="1" smtClean="0">
                <a:latin typeface="Times New Roman" pitchFamily="18" charset="0"/>
                <a:ea typeface="ＭＳ Ｐゴシック" pitchFamily="34" charset="-128"/>
              </a:rPr>
              <a:t>p_region.fetched_rows</a:t>
            </a:r>
            <a:r>
              <a:rPr lang="en-IE" b="0" dirty="0" smtClean="0">
                <a:latin typeface="Times New Roman" pitchFamily="18" charset="0"/>
                <a:ea typeface="ＭＳ Ｐゴシック" pitchFamily="34" charset="-128"/>
              </a:rPr>
              <a:t> in the </a:t>
            </a:r>
            <a:r>
              <a:rPr lang="en-IE" b="0" dirty="0" err="1" smtClean="0">
                <a:latin typeface="Times New Roman" pitchFamily="18" charset="0"/>
                <a:ea typeface="ＭＳ Ｐゴシック" pitchFamily="34" charset="-128"/>
              </a:rPr>
              <a:t>p_record</a:t>
            </a:r>
            <a:r>
              <a:rPr lang="en-IE" b="0" dirty="0" smtClean="0">
                <a:latin typeface="Times New Roman" pitchFamily="18" charset="0"/>
                <a:ea typeface="ＭＳ Ｐゴシック" pitchFamily="34" charset="-128"/>
              </a:rPr>
              <a:t> structure which is passed to a </a:t>
            </a:r>
            <a:r>
              <a:rPr lang="en-IE" b="0" dirty="0" err="1" smtClean="0">
                <a:latin typeface="Times New Roman" pitchFamily="18" charset="0"/>
                <a:ea typeface="ＭＳ Ｐゴシック" pitchFamily="34" charset="-128"/>
              </a:rPr>
              <a:t>plugin</a:t>
            </a:r>
            <a:r>
              <a:rPr lang="en-IE" b="0" dirty="0" smtClean="0">
                <a:latin typeface="Times New Roman" pitchFamily="18" charset="0"/>
                <a:ea typeface="ＭＳ Ｐゴシック" pitchFamily="34" charset="-128"/>
              </a:rPr>
              <a:t>.</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ea typeface="ＭＳ Ｐゴシック" pitchFamily="34" charset="-128"/>
              </a:rPr>
              <a:t>‘No Data Found Message’ =&gt; Add the attributes "No Data Found Message" as standard attribute which can be exposed for region type plug-ins. This can be used by region type plug-in to determine what should be displayed if nothing was found. The new attribute is exposed as </a:t>
            </a:r>
            <a:r>
              <a:rPr lang="en-IE" b="0" dirty="0" err="1" smtClean="0">
                <a:latin typeface="Times New Roman" pitchFamily="18" charset="0"/>
                <a:ea typeface="ＭＳ Ｐゴシック" pitchFamily="34" charset="-128"/>
              </a:rPr>
              <a:t>p_region.no_data_found_message</a:t>
            </a:r>
            <a:r>
              <a:rPr lang="en-IE" b="0" dirty="0" smtClean="0">
                <a:latin typeface="Times New Roman" pitchFamily="18" charset="0"/>
                <a:ea typeface="ＭＳ Ｐゴシック" pitchFamily="34" charset="-128"/>
              </a:rPr>
              <a:t> in the </a:t>
            </a:r>
            <a:r>
              <a:rPr lang="en-IE" b="0" dirty="0" err="1" smtClean="0">
                <a:latin typeface="Times New Roman" pitchFamily="18" charset="0"/>
                <a:ea typeface="ＭＳ Ｐゴシック" pitchFamily="34" charset="-128"/>
              </a:rPr>
              <a:t>p_record</a:t>
            </a:r>
            <a:r>
              <a:rPr lang="en-IE" b="0" dirty="0" smtClean="0">
                <a:latin typeface="Times New Roman" pitchFamily="18" charset="0"/>
                <a:ea typeface="ＭＳ Ｐゴシック" pitchFamily="34" charset="-128"/>
              </a:rPr>
              <a:t> structure which is passed to a </a:t>
            </a:r>
            <a:r>
              <a:rPr lang="en-IE" b="0" dirty="0" err="1" smtClean="0">
                <a:latin typeface="Times New Roman" pitchFamily="18" charset="0"/>
                <a:ea typeface="ＭＳ Ｐゴシック" pitchFamily="34" charset="-128"/>
              </a:rPr>
              <a:t>plugin</a:t>
            </a:r>
            <a:r>
              <a:rPr lang="en-IE" b="0" dirty="0" smtClean="0">
                <a:latin typeface="Times New Roman" pitchFamily="18" charset="0"/>
                <a:ea typeface="ＭＳ Ｐゴシック" pitchFamily="34" charset="-128"/>
              </a:rPr>
              <a:t>.</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a typeface="ＭＳ Ｐゴシック" pitchFamily="34" charset="-128"/>
            </a:endParaRPr>
          </a:p>
          <a:p>
            <a:pPr marL="0" lvl="1" indent="0">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sz="2400" b="0" dirty="0" smtClean="0">
                <a:solidFill>
                  <a:schemeClr val="tx1"/>
                </a:solidFill>
                <a:latin typeface="Times New Roman" pitchFamily="18" charset="0"/>
              </a:rPr>
              <a:t>Add support for media queries and IE conditions to </a:t>
            </a:r>
            <a:r>
              <a:rPr lang="en-IE" sz="2400" b="0" dirty="0" err="1" smtClean="0">
                <a:solidFill>
                  <a:schemeClr val="tx1"/>
                </a:solidFill>
                <a:latin typeface="Times New Roman" pitchFamily="18" charset="0"/>
              </a:rPr>
              <a:t>apex_css</a:t>
            </a:r>
            <a:r>
              <a:rPr lang="en-IE" sz="2400" b="0" dirty="0" smtClean="0">
                <a:solidFill>
                  <a:schemeClr val="tx1"/>
                </a:solidFill>
                <a:latin typeface="Times New Roman" pitchFamily="18" charset="0"/>
              </a:rPr>
              <a:t> and </a:t>
            </a:r>
            <a:r>
              <a:rPr lang="en-IE" sz="2400" b="0" dirty="0" err="1" smtClean="0">
                <a:solidFill>
                  <a:schemeClr val="tx1"/>
                </a:solidFill>
                <a:latin typeface="Times New Roman" pitchFamily="18" charset="0"/>
              </a:rPr>
              <a:t>apex_javascript</a:t>
            </a:r>
            <a:r>
              <a:rPr lang="en-IE" sz="2400" b="0" dirty="0" smtClean="0">
                <a:solidFill>
                  <a:schemeClr val="tx1"/>
                </a:solidFill>
                <a:latin typeface="Times New Roman" pitchFamily="18" charset="0"/>
              </a:rPr>
              <a:t> APIs : </a:t>
            </a:r>
            <a:r>
              <a:rPr lang="en-IE" b="0" dirty="0" smtClean="0">
                <a:latin typeface="Times New Roman" pitchFamily="18" charset="0"/>
              </a:rPr>
              <a:t>The APIs </a:t>
            </a:r>
            <a:r>
              <a:rPr lang="en-IE" b="0" dirty="0" err="1" smtClean="0">
                <a:latin typeface="Times New Roman" pitchFamily="18" charset="0"/>
              </a:rPr>
              <a:t>apex_css.add_file</a:t>
            </a:r>
            <a:r>
              <a:rPr lang="en-IE" b="0" dirty="0" smtClean="0">
                <a:latin typeface="Times New Roman" pitchFamily="18" charset="0"/>
              </a:rPr>
              <a:t> have two new parameters</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    </a:t>
            </a:r>
            <a:r>
              <a:rPr lang="en-IE" b="0" dirty="0" err="1" smtClean="0">
                <a:latin typeface="Times New Roman" pitchFamily="18" charset="0"/>
              </a:rPr>
              <a:t>p_media_query</a:t>
            </a:r>
            <a:r>
              <a:rPr lang="en-IE" b="0" dirty="0" smtClean="0">
                <a:latin typeface="Times New Roman" pitchFamily="18" charset="0"/>
              </a:rPr>
              <a:t> to specify a value for the meta="xxx" attribute of the &lt;link&gt; tag</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    </a:t>
            </a:r>
            <a:r>
              <a:rPr lang="en-IE" b="0" dirty="0" err="1" smtClean="0">
                <a:latin typeface="Times New Roman" pitchFamily="18" charset="0"/>
              </a:rPr>
              <a:t>p_ie_condition</a:t>
            </a:r>
            <a:r>
              <a:rPr lang="en-IE" b="0" dirty="0" smtClean="0">
                <a:latin typeface="Times New Roman" pitchFamily="18" charset="0"/>
              </a:rPr>
              <a:t> to include an Internet Explorer condition for the link tag in the format &lt;!-- [if xxx]&gt;&lt;link&gt;&lt;!--[</a:t>
            </a:r>
            <a:r>
              <a:rPr lang="en-IE" b="0" dirty="0" err="1" smtClean="0">
                <a:latin typeface="Times New Roman" pitchFamily="18" charset="0"/>
              </a:rPr>
              <a:t>endif</a:t>
            </a:r>
            <a:r>
              <a:rPr lang="en-IE" b="0" dirty="0" smtClean="0">
                <a:latin typeface="Times New Roman" pitchFamily="18" charset="0"/>
              </a:rPr>
              <a:t>]&gt;</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The APIs </a:t>
            </a:r>
            <a:r>
              <a:rPr lang="en-IE" b="0" dirty="0" err="1" smtClean="0">
                <a:latin typeface="Times New Roman" pitchFamily="18" charset="0"/>
              </a:rPr>
              <a:t>apex_javascript.add_library</a:t>
            </a:r>
            <a:r>
              <a:rPr lang="en-IE" b="0" dirty="0" smtClean="0">
                <a:latin typeface="Times New Roman" pitchFamily="18" charset="0"/>
              </a:rPr>
              <a:t> has one new parameter</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    </a:t>
            </a:r>
            <a:r>
              <a:rPr lang="en-IE" b="0" dirty="0" err="1" smtClean="0">
                <a:latin typeface="Times New Roman" pitchFamily="18" charset="0"/>
              </a:rPr>
              <a:t>p_ie_condition</a:t>
            </a:r>
            <a:r>
              <a:rPr lang="en-IE" b="0" dirty="0" smtClean="0">
                <a:latin typeface="Times New Roman" pitchFamily="18" charset="0"/>
              </a:rPr>
              <a:t> to include an Internet Explorer condition for the script tag in the format &lt;!-- [if xxx]&gt;&lt;script </a:t>
            </a:r>
            <a:r>
              <a:rPr lang="en-IE" b="0" dirty="0" err="1" smtClean="0">
                <a:latin typeface="Times New Roman" pitchFamily="18" charset="0"/>
              </a:rPr>
              <a:t>src</a:t>
            </a:r>
            <a:r>
              <a:rPr lang="en-IE" b="0" dirty="0" smtClean="0">
                <a:latin typeface="Times New Roman" pitchFamily="18" charset="0"/>
              </a:rPr>
              <a:t>="xxx"&gt;&lt;!--[</a:t>
            </a:r>
            <a:r>
              <a:rPr lang="en-IE" b="0" dirty="0" err="1" smtClean="0">
                <a:latin typeface="Times New Roman" pitchFamily="18" charset="0"/>
              </a:rPr>
              <a:t>endif</a:t>
            </a:r>
            <a:r>
              <a:rPr lang="en-IE" b="0" dirty="0" smtClean="0">
                <a:latin typeface="Times New Roman" pitchFamily="18" charset="0"/>
              </a:rPr>
              <a:t>]&gt;</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Media-specific style sheets are supported by several user agents. The most commonly used feature is to distinguish between ‘screen’ and ‘print’. </a:t>
            </a: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IE" b="0" dirty="0" smtClean="0">
              <a:latin typeface="Times New Roman" pitchFamily="18" charset="0"/>
            </a:endParaRPr>
          </a:p>
          <a:p>
            <a:endParaRPr lang="en-US" dirty="0" smtClean="0">
              <a:latin typeface="Arial" pitchFamily="34" charset="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Interactive Report Enhancements: among the various enhancements, one particular one to note is the new API </a:t>
            </a:r>
            <a:r>
              <a:rPr lang="en-IE" b="0" dirty="0" smtClean="0">
                <a:latin typeface="Times New Roman" pitchFamily="18" charset="0"/>
              </a:rPr>
              <a:t>returning an IRR's current SQL query to help advanced developers add functionality that is dependent on the current information displayed in an interactive report region.</a:t>
            </a:r>
            <a:endParaRPr lang="en-US"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b="0" dirty="0" smtClean="0">
                <a:latin typeface="Times New Roman" pitchFamily="18" charset="0"/>
              </a:rPr>
              <a:t>APEX JavaScript Library cleanup: In development of a cut-down JavaScript library for 4.2, we have moved many old JavaScript functions out to a legacy JavaScript file. This is currently 23KB, and ever increasing as we continue work on the library. This feature will allow the customer to control whether they want to include these legacy functions in their applications, and also how we deal with migration and defaulting. "Include Legacy JavaScript" option in Application Properties - If set to "Yes", we will include the legacy JS functions in our combined JS deployment file for that application. If set to "No", we will include a different combined JS deployment file that does not include these functions. Existing applications will default to "Yes" for backwards compatibility, in case the customer may have used some of these functions in their own applications. New applications will default to "No". Customers will then be able to configure this in their applications, such that if they are happy that existing applications do not contain any references to these functions, they can switch this to "No". Alternatively of course, if a customer wants to build a new application, and perhaps still include the legacy functions, they can set this to "Yes".</a:t>
            </a:r>
            <a:endParaRPr lang="en-US" b="0" dirty="0" smtClean="0">
              <a:latin typeface="Times New Roman" pitchFamily="18" charset="0"/>
              <a:ea typeface="ＭＳ Ｐゴシック" pitchFamily="34" charset="-128"/>
            </a:endParaRPr>
          </a:p>
          <a:p>
            <a:pPr>
              <a:spcBef>
                <a:spcPts val="450"/>
              </a:spcBef>
              <a:buClr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b="0" dirty="0" smtClean="0">
              <a:latin typeface="Times New Roman" pitchFamily="18" charset="0"/>
              <a:ea typeface="ＭＳ Ｐゴシック" pitchFamily="34" charset="-128"/>
            </a:endParaRPr>
          </a:p>
          <a:p>
            <a:pPr>
              <a:spcBef>
                <a:spcPts val="450"/>
              </a:spcBef>
              <a:buClrTx/>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err="1" smtClean="0">
                <a:latin typeface="Times New Roman" pitchFamily="18" charset="0"/>
                <a:ea typeface="ＭＳ Ｐゴシック" pitchFamily="34" charset="-128"/>
              </a:rPr>
              <a:t>CKEditor</a:t>
            </a:r>
            <a:r>
              <a:rPr lang="en-US" b="0" dirty="0" smtClean="0">
                <a:latin typeface="Times New Roman" pitchFamily="18" charset="0"/>
                <a:ea typeface="ＭＳ Ｐゴシック" pitchFamily="34" charset="-128"/>
              </a:rPr>
              <a:t> 3.6.2 - </a:t>
            </a:r>
            <a:r>
              <a:rPr lang="en-IE" b="0" dirty="0" smtClean="0">
                <a:latin typeface="Times New Roman" pitchFamily="18" charset="0"/>
              </a:rPr>
              <a:t>Many bugs including Translation issues are fixed and IOS 5.0 support provided in the new version.</a:t>
            </a:r>
            <a:endParaRPr lang="en-US" b="0" dirty="0" smtClean="0">
              <a:latin typeface="Times New Roman" pitchFamily="18" charset="0"/>
              <a:ea typeface="ＭＳ Ｐゴシック" pitchFamily="34" charset="-128"/>
            </a:endParaRPr>
          </a:p>
          <a:p>
            <a:pPr>
              <a:spcBef>
                <a:spcPts val="450"/>
              </a:spcBef>
              <a:buClrTx/>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 </a:t>
            </a:r>
            <a:r>
              <a:rPr lang="en-IE" b="0" dirty="0" err="1" smtClean="0">
                <a:latin typeface="Times New Roman" pitchFamily="18" charset="0"/>
                <a:ea typeface="ＭＳ Ｐゴシック" pitchFamily="34" charset="-128"/>
              </a:rPr>
              <a:t>jQuery</a:t>
            </a:r>
            <a:r>
              <a:rPr lang="en-IE" b="0" dirty="0" smtClean="0">
                <a:latin typeface="Times New Roman" pitchFamily="18" charset="0"/>
                <a:ea typeface="ＭＳ Ｐゴシック" pitchFamily="34" charset="-128"/>
              </a:rPr>
              <a:t> –the most recent version of </a:t>
            </a:r>
            <a:r>
              <a:rPr lang="en-IE" b="0" dirty="0" err="1" smtClean="0">
                <a:latin typeface="Times New Roman" pitchFamily="18" charset="0"/>
                <a:ea typeface="ＭＳ Ｐゴシック" pitchFamily="34" charset="-128"/>
              </a:rPr>
              <a:t>jQuery</a:t>
            </a:r>
            <a:r>
              <a:rPr lang="en-IE" b="0" dirty="0" smtClean="0">
                <a:latin typeface="Times New Roman" pitchFamily="18" charset="0"/>
                <a:ea typeface="ＭＳ Ｐゴシック" pitchFamily="34" charset="-128"/>
              </a:rPr>
              <a:t> (v 1.7.1) and </a:t>
            </a:r>
            <a:r>
              <a:rPr lang="en-IE" b="0" dirty="0" err="1" smtClean="0">
                <a:latin typeface="Times New Roman" pitchFamily="18" charset="0"/>
                <a:ea typeface="ＭＳ Ｐゴシック" pitchFamily="34" charset="-128"/>
              </a:rPr>
              <a:t>jQuery</a:t>
            </a:r>
            <a:r>
              <a:rPr lang="en-IE" b="0" dirty="0" smtClean="0">
                <a:latin typeface="Times New Roman" pitchFamily="18" charset="0"/>
                <a:ea typeface="ＭＳ Ｐゴシック" pitchFamily="34" charset="-128"/>
              </a:rPr>
              <a:t> UI (v 1.8.18)</a:t>
            </a:r>
          </a:p>
          <a:p>
            <a:pPr>
              <a:spcBef>
                <a:spcPts val="450"/>
              </a:spcBef>
              <a:buClrTx/>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0" dirty="0" smtClean="0">
                <a:latin typeface="Times New Roman" pitchFamily="18" charset="0"/>
                <a:ea typeface="ＭＳ Ｐゴシック" pitchFamily="34" charset="-128"/>
              </a:rPr>
              <a:t> </a:t>
            </a:r>
            <a:r>
              <a:rPr lang="en-US" b="0" dirty="0" err="1" smtClean="0">
                <a:latin typeface="Times New Roman" pitchFamily="18" charset="0"/>
                <a:ea typeface="ＭＳ Ｐゴシック" pitchFamily="34" charset="-128"/>
              </a:rPr>
              <a:t>AnyGantt</a:t>
            </a:r>
            <a:r>
              <a:rPr lang="en-US" b="0" dirty="0" smtClean="0">
                <a:latin typeface="Times New Roman" pitchFamily="18" charset="0"/>
                <a:ea typeface="ＭＳ Ｐゴシック" pitchFamily="34" charset="-128"/>
              </a:rPr>
              <a:t> 4.2.0</a:t>
            </a:r>
          </a:p>
          <a:p>
            <a:endParaRPr lang="en-US" dirty="0" smtClean="0">
              <a:latin typeface="Arial" pitchFamily="34" charset="0"/>
              <a:ea typeface="ＭＳ Ｐゴシック" pitchFamily="34"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Last Updated October 2013</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Last Updated October 2013</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Feature Requests allows you to enter new requests and vote on existing requests.</a:t>
            </a: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There is also a</a:t>
            </a:r>
            <a:r>
              <a:rPr lang="en-US" baseline="0" dirty="0" smtClean="0">
                <a:latin typeface="Arial" pitchFamily="34" charset="0"/>
                <a:ea typeface="ＭＳ Ｐゴシック" pitchFamily="34" charset="-128"/>
              </a:rPr>
              <a:t>n APEX Feature Advisory Board, made up of a number of APEX experts, to help advise the APEX Development Team on the importance of requests.</a:t>
            </a:r>
            <a:endParaRPr lang="en-US" dirty="0" smtClean="0">
              <a:latin typeface="Arial" pitchFamily="34" charset="0"/>
              <a:ea typeface="ＭＳ Ｐゴシック" pitchFamily="34"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45</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2289175" y="515938"/>
            <a:ext cx="4565650" cy="2568575"/>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smtClean="0">
              <a:latin typeface="Times New Roman" pitchFamily="18" charset="0"/>
              <a:ea typeface="ＭＳ Ｐゴシック" pitchFamily="34"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700">
                <a:solidFill>
                  <a:schemeClr val="tx1"/>
                </a:solidFill>
                <a:latin typeface="Arial" pitchFamily="34" charset="0"/>
                <a:ea typeface="ＭＳ Ｐゴシック" pitchFamily="34" charset="-128"/>
              </a:defRPr>
            </a:lvl1pPr>
            <a:lvl2pPr marL="742950" indent="-285750" eaLnBrk="0" hangingPunct="0">
              <a:defRPr sz="700">
                <a:solidFill>
                  <a:schemeClr val="tx1"/>
                </a:solidFill>
                <a:latin typeface="Arial" pitchFamily="34" charset="0"/>
                <a:ea typeface="ＭＳ Ｐゴシック" pitchFamily="34" charset="-128"/>
              </a:defRPr>
            </a:lvl2pPr>
            <a:lvl3pPr marL="1143000" indent="-228600" eaLnBrk="0" hangingPunct="0">
              <a:defRPr sz="700">
                <a:solidFill>
                  <a:schemeClr val="tx1"/>
                </a:solidFill>
                <a:latin typeface="Arial" pitchFamily="34" charset="0"/>
                <a:ea typeface="ＭＳ Ｐゴシック" pitchFamily="34" charset="-128"/>
              </a:defRPr>
            </a:lvl3pPr>
            <a:lvl4pPr marL="1600200" indent="-228600" eaLnBrk="0" hangingPunct="0">
              <a:defRPr sz="700">
                <a:solidFill>
                  <a:schemeClr val="tx1"/>
                </a:solidFill>
                <a:latin typeface="Arial" pitchFamily="34" charset="0"/>
                <a:ea typeface="ＭＳ Ｐゴシック" pitchFamily="34" charset="-128"/>
              </a:defRPr>
            </a:lvl4pPr>
            <a:lvl5pPr marL="2057400" indent="-228600" eaLnBrk="0" hangingPunct="0">
              <a:defRPr sz="7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9pPr>
          </a:lstStyle>
          <a:p>
            <a:fld id="{8CE8D6D8-639C-4A67-B737-B60FC8334AA4}" type="slidenum">
              <a:rPr lang="en-US" sz="1200" smtClean="0">
                <a:latin typeface="Times" pitchFamily="18" charset="0"/>
              </a:rPr>
              <a:pPr/>
              <a:t>47</a:t>
            </a:fld>
            <a:endParaRPr lang="en-US" sz="1200" dirty="0" smtClean="0">
              <a:latin typeface="Times" pitchFamily="18" charset="0"/>
            </a:endParaRPr>
          </a:p>
        </p:txBody>
      </p:sp>
      <p:sp>
        <p:nvSpPr>
          <p:cNvPr id="113667" name="Rectangle 2"/>
          <p:cNvSpPr>
            <a:spLocks noGrp="1" noRot="1" noChangeAspect="1" noChangeArrowheads="1" noTextEdit="1"/>
          </p:cNvSpPr>
          <p:nvPr>
            <p:ph type="sldImg"/>
          </p:nvPr>
        </p:nvSpPr>
        <p:spPr>
          <a:xfrm>
            <a:off x="2287588" y="514350"/>
            <a:ext cx="4567237" cy="2570163"/>
          </a:xfrm>
          <a:ln w="12700" cap="flat">
            <a:solidFill>
              <a:schemeClr val="tx1"/>
            </a:solidFill>
          </a:ln>
        </p:spPr>
      </p:sp>
      <p:sp>
        <p:nvSpPr>
          <p:cNvPr id="113668" name="Rectangle 3"/>
          <p:cNvSpPr>
            <a:spLocks noGrp="1" noChangeArrowheads="1"/>
          </p:cNvSpPr>
          <p:nvPr>
            <p:ph type="body" idx="1"/>
          </p:nvPr>
        </p:nvSpPr>
        <p:spPr>
          <a:xfrm>
            <a:off x="1219200" y="3257550"/>
            <a:ext cx="6705600" cy="308768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044" tIns="46023" rIns="92044" bIns="46023"/>
          <a:lstStyle/>
          <a:p>
            <a:pPr eaLnBrk="1" hangingPunct="1"/>
            <a:endParaRPr lang="nl-NL" smtClean="0">
              <a:latin typeface="Arial" pitchFamily="34"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You do not need any </a:t>
            </a:r>
            <a:r>
              <a:rPr lang="en-US" b="1" baseline="0" dirty="0" smtClean="0">
                <a:latin typeface="Arial" pitchFamily="34" charset="0"/>
                <a:ea typeface="ＭＳ Ｐゴシック" pitchFamily="34" charset="-128"/>
              </a:rPr>
              <a:t>client software – simply a web browser and URL to access development environment and to run applications</a:t>
            </a:r>
          </a:p>
          <a:p>
            <a:endParaRPr lang="en-US" b="0" dirty="0" smtClean="0">
              <a:latin typeface="Arial" pitchFamily="34"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Generally release</a:t>
            </a:r>
            <a:r>
              <a:rPr lang="en-US" b="1" baseline="0" dirty="0" smtClean="0"/>
              <a:t> a new version of APEX annually</a:t>
            </a:r>
          </a:p>
          <a:p>
            <a:pPr>
              <a:buFont typeface="Arial" charset="0"/>
              <a:buNone/>
            </a:pPr>
            <a:r>
              <a:rPr lang="en-US" b="1" baseline="0" dirty="0" smtClean="0"/>
              <a:t>* Next release will be APEX 5.0 – See Statement of Direction for more details </a:t>
            </a:r>
          </a:p>
          <a:p>
            <a:pPr>
              <a:buFont typeface="Arial" charset="0"/>
              <a:buNone/>
            </a:pPr>
            <a:r>
              <a:rPr lang="en-US" b="0" baseline="0" dirty="0" smtClean="0"/>
              <a:t>[http://www.oracle.com/technetwork/developer-tools/apex/application-express/apex-sod-087560.html]</a:t>
            </a:r>
            <a:endParaRPr lang="en-US" b="0"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6</a:t>
            </a:fld>
            <a:endParaRPr lang="en-US"/>
          </a:p>
        </p:txBody>
      </p:sp>
    </p:spTree>
    <p:extLst>
      <p:ext uri="{BB962C8B-B14F-4D97-AF65-F5344CB8AC3E}">
        <p14:creationId xmlns:p14="http://schemas.microsoft.com/office/powerpoint/2010/main" xmlns="" val="277522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914318">
              <a:defRPr/>
            </a:pPr>
            <a:r>
              <a:rPr lang="en-US" b="0" i="0" dirty="0" smtClean="0">
                <a:latin typeface="Arial" pitchFamily="34" charset="0"/>
                <a:ea typeface="ＭＳ Ｐゴシック" pitchFamily="34" charset="-128"/>
              </a:rPr>
              <a:t> </a:t>
            </a:r>
            <a:r>
              <a:rPr lang="en-US" b="1" i="0" dirty="0" smtClean="0">
                <a:latin typeface="Arial" pitchFamily="34" charset="0"/>
                <a:ea typeface="ＭＳ Ｐゴシック" pitchFamily="34" charset="-128"/>
              </a:rPr>
              <a:t>Fully supported via Oracle Database support agreement, with dedicated support team within Oracle Support</a:t>
            </a:r>
          </a:p>
          <a:p>
            <a:pPr>
              <a:buFont typeface="Arial" pitchFamily="34" charset="0"/>
              <a:buNone/>
            </a:pPr>
            <a:r>
              <a:rPr lang="en-US" b="1" i="0" dirty="0" smtClean="0">
                <a:latin typeface="Arial" pitchFamily="34" charset="0"/>
                <a:ea typeface="ＭＳ Ｐゴシック" pitchFamily="34" charset="-128"/>
              </a:rPr>
              <a:t> “No-Cost” Feature means you can build any number of applications and any number of users without additional licensing costs</a:t>
            </a:r>
          </a:p>
          <a:p>
            <a:pPr>
              <a:buFont typeface="Arial" pitchFamily="34" charset="0"/>
              <a:buNone/>
            </a:pPr>
            <a:r>
              <a:rPr lang="en-US" b="1" i="0" dirty="0" smtClean="0">
                <a:latin typeface="Arial" pitchFamily="34" charset="0"/>
                <a:ea typeface="ＭＳ Ｐゴシック" pitchFamily="34" charset="-128"/>
              </a:rPr>
              <a:t> Requires  DB</a:t>
            </a:r>
            <a:r>
              <a:rPr lang="en-US" b="1" i="0" baseline="0" dirty="0" smtClean="0">
                <a:latin typeface="Arial" pitchFamily="34" charset="0"/>
                <a:ea typeface="ＭＳ Ｐゴシック" pitchFamily="34" charset="-128"/>
              </a:rPr>
              <a:t> </a:t>
            </a:r>
            <a:r>
              <a:rPr lang="en-US" b="1" i="0" dirty="0" smtClean="0">
                <a:latin typeface="Arial" pitchFamily="34" charset="0"/>
                <a:ea typeface="ＭＳ Ｐゴシック" pitchFamily="34" charset="-128"/>
              </a:rPr>
              <a:t>10.2.0.4 and above</a:t>
            </a:r>
          </a:p>
          <a:p>
            <a:pPr>
              <a:buFont typeface="Arial" pitchFamily="34" charset="0"/>
              <a:buNone/>
            </a:pPr>
            <a:r>
              <a:rPr lang="en-US" b="1" i="0" dirty="0" smtClean="0">
                <a:latin typeface="Arial" pitchFamily="34" charset="0"/>
                <a:ea typeface="ＭＳ Ｐゴシック" pitchFamily="34" charset="-128"/>
              </a:rPr>
              <a:t> Part of standard database install since 11gR1</a:t>
            </a:r>
          </a:p>
          <a:p>
            <a:pPr marL="0" marR="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1" i="0" dirty="0" smtClean="0">
                <a:latin typeface="Arial" pitchFamily="34" charset="0"/>
                <a:ea typeface="ＭＳ Ｐゴシック" pitchFamily="34" charset="-128"/>
              </a:rPr>
              <a:t> Runs in all database editions</a:t>
            </a:r>
          </a:p>
          <a:p>
            <a:pPr>
              <a:buFont typeface="Arial" pitchFamily="34" charset="0"/>
              <a:buNone/>
            </a:pPr>
            <a:r>
              <a:rPr lang="en-US" b="1" i="0" baseline="0" dirty="0" smtClean="0">
                <a:latin typeface="Arial" pitchFamily="34" charset="0"/>
                <a:ea typeface="ＭＳ Ｐゴシック" pitchFamily="34" charset="-128"/>
              </a:rPr>
              <a:t>NOTE:  As APEX is released more frequently than the database you should always update to the latest version of APEX available on OTN </a:t>
            </a:r>
          </a:p>
          <a:p>
            <a:pPr>
              <a:buFont typeface="Arial" pitchFamily="34" charset="0"/>
              <a:buNone/>
            </a:pPr>
            <a:r>
              <a:rPr lang="en-US" b="0" i="0" baseline="0" dirty="0" smtClean="0">
                <a:latin typeface="Arial" pitchFamily="34" charset="0"/>
                <a:ea typeface="ＭＳ Ｐゴシック" pitchFamily="34" charset="-128"/>
              </a:rPr>
              <a:t>[http://www.oracle.com/technetwork/developer-tools/apex/downloads/index.html]</a:t>
            </a:r>
            <a:endParaRPr lang="en-US" b="0" i="0" dirty="0" smtClean="0">
              <a:latin typeface="Arial"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Simple architecture where</a:t>
            </a:r>
            <a:r>
              <a:rPr lang="en-US" b="1" baseline="0" dirty="0" smtClean="0">
                <a:latin typeface="Arial" pitchFamily="34" charset="0"/>
                <a:ea typeface="ＭＳ Ｐゴシック" pitchFamily="34" charset="-128"/>
              </a:rPr>
              <a:t> browser goes through web listener to database – Web listener only used to pipe requests and send responses; no business logic</a:t>
            </a:r>
          </a:p>
          <a:p>
            <a:r>
              <a:rPr lang="en-US" b="1" baseline="0" dirty="0" smtClean="0">
                <a:latin typeface="Arial" pitchFamily="34" charset="0"/>
                <a:ea typeface="ＭＳ Ｐゴシック" pitchFamily="34" charset="-128"/>
              </a:rPr>
              <a:t>Each page request or submission dynamically reads metadata for the page, performs the necessary query or processing and returns the results.</a:t>
            </a:r>
          </a:p>
          <a:p>
            <a:r>
              <a:rPr lang="en-US" b="1" baseline="0" dirty="0" smtClean="0">
                <a:latin typeface="Arial" pitchFamily="34" charset="0"/>
                <a:ea typeface="ＭＳ Ｐゴシック" pitchFamily="34" charset="-128"/>
              </a:rPr>
              <a:t>As soon as you update the metadata can run immediately as no need to perform any code generation or file compilation</a:t>
            </a:r>
            <a:endParaRPr lang="en-US" b="1" dirty="0"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APEX OTN Site</a:t>
            </a:r>
            <a:r>
              <a:rPr lang="en-US" b="1" baseline="0" dirty="0" smtClean="0">
                <a:latin typeface="Arial" pitchFamily="34" charset="0"/>
                <a:ea typeface="ＭＳ Ｐゴシック" pitchFamily="34" charset="-128"/>
              </a:rPr>
              <a:t> is rigorously maintained and has an extensive array of information</a:t>
            </a:r>
          </a:p>
          <a:p>
            <a:pPr>
              <a:buFontTx/>
              <a:buChar char="-"/>
            </a:pPr>
            <a:r>
              <a:rPr lang="en-US" b="1" baseline="0" dirty="0" smtClean="0">
                <a:latin typeface="Arial" pitchFamily="34" charset="0"/>
                <a:ea typeface="ＭＳ Ｐゴシック" pitchFamily="34" charset="-128"/>
              </a:rPr>
              <a:t> Increasing number of Case Studies and other general information like Getting Started page</a:t>
            </a:r>
          </a:p>
          <a:p>
            <a:pPr>
              <a:buFontTx/>
              <a:buChar char="-"/>
            </a:pPr>
            <a:r>
              <a:rPr lang="en-US" b="1" baseline="0" dirty="0" smtClean="0">
                <a:latin typeface="Arial" pitchFamily="34" charset="0"/>
                <a:ea typeface="ＭＳ Ｐゴシック" pitchFamily="34" charset="-128"/>
              </a:rPr>
              <a:t> Collateral includes technical information, white papers, videos, and presentations</a:t>
            </a:r>
          </a:p>
          <a:p>
            <a:pPr>
              <a:buFontTx/>
              <a:buChar char="-"/>
            </a:pPr>
            <a:r>
              <a:rPr lang="en-US" b="1" baseline="0" dirty="0" smtClean="0">
                <a:latin typeface="Arial" pitchFamily="34" charset="0"/>
                <a:ea typeface="ＭＳ Ｐゴシック" pitchFamily="34" charset="-128"/>
              </a:rPr>
              <a:t> Deployment has details on installation, upgrades, deploying applications, UI, security and performance </a:t>
            </a:r>
          </a:p>
          <a:p>
            <a:pPr>
              <a:buFontTx/>
              <a:buChar char="-"/>
            </a:pPr>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Download Tab has the latest APEX version, Known Issues, etc</a:t>
            </a:r>
          </a:p>
          <a:p>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Community Tab lists consulting companies, commercial applications, public websites, hosting companies and community articles</a:t>
            </a:r>
            <a:endParaRPr lang="en-US" b="1" dirty="0"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52922" y="3596148"/>
            <a:ext cx="7772797" cy="670855"/>
          </a:xfrm>
        </p:spPr>
        <p:txBody>
          <a:bodyPr anchor="b" anchorCtr="0"/>
          <a:lstStyle>
            <a:lvl1pPr>
              <a:defRPr sz="2400"/>
            </a:lvl1pPr>
          </a:lstStyle>
          <a:p>
            <a:r>
              <a:rPr lang="en-US" dirty="0" smtClean="0"/>
              <a:t>Click to edit Master title style</a:t>
            </a:r>
            <a:endParaRPr lang="en-US" dirty="0"/>
          </a:p>
        </p:txBody>
      </p:sp>
      <p:sp>
        <p:nvSpPr>
          <p:cNvPr id="3" name="Subtitle 2"/>
          <p:cNvSpPr>
            <a:spLocks noGrp="1"/>
          </p:cNvSpPr>
          <p:nvPr>
            <p:ph type="subTitle" idx="1"/>
          </p:nvPr>
        </p:nvSpPr>
        <p:spPr>
          <a:xfrm>
            <a:off x="1152922" y="4410273"/>
            <a:ext cx="7075289" cy="532642"/>
          </a:xfrm>
        </p:spPr>
        <p:txBody>
          <a:bodyPr/>
          <a:lstStyle>
            <a:lvl1pPr marL="0" marR="0" indent="0" algn="l" defTabSz="914400" rtl="0" eaLnBrk="1" fontAlgn="base" latinLnBrk="0" hangingPunct="1">
              <a:lnSpc>
                <a:spcPct val="100000"/>
              </a:lnSpc>
              <a:spcBef>
                <a:spcPts val="0"/>
              </a:spcBef>
              <a:spcAft>
                <a:spcPts val="300"/>
              </a:spcAft>
              <a:buClr>
                <a:srgbClr val="FF0000"/>
              </a:buClr>
              <a:buSzTx/>
              <a:buFont typeface="Arial" pitchFamily="127" charset="0"/>
              <a:buNone/>
              <a:tabLst/>
              <a:defRPr sz="1800">
                <a:solidFill>
                  <a:schemeClr val="tx1"/>
                </a:solidFill>
              </a:defRPr>
            </a:lvl1pPr>
            <a:lvl2pPr marL="285573" indent="0" algn="ctr">
              <a:buNone/>
              <a:defRPr>
                <a:solidFill>
                  <a:schemeClr val="tx1">
                    <a:tint val="75000"/>
                  </a:schemeClr>
                </a:solidFill>
              </a:defRPr>
            </a:lvl2pPr>
            <a:lvl3pPr marL="571145" indent="0" algn="ctr">
              <a:buNone/>
              <a:defRPr>
                <a:solidFill>
                  <a:schemeClr val="tx1">
                    <a:tint val="75000"/>
                  </a:schemeClr>
                </a:solidFill>
              </a:defRPr>
            </a:lvl3pPr>
            <a:lvl4pPr marL="856718" indent="0" algn="ctr">
              <a:buNone/>
              <a:defRPr>
                <a:solidFill>
                  <a:schemeClr val="tx1">
                    <a:tint val="75000"/>
                  </a:schemeClr>
                </a:solidFill>
              </a:defRPr>
            </a:lvl4pPr>
            <a:lvl5pPr marL="1142291" indent="0" algn="ctr">
              <a:buNone/>
              <a:defRPr>
                <a:solidFill>
                  <a:schemeClr val="tx1">
                    <a:tint val="75000"/>
                  </a:schemeClr>
                </a:solidFill>
              </a:defRPr>
            </a:lvl5pPr>
            <a:lvl6pPr marL="1427864" indent="0" algn="ctr">
              <a:buNone/>
              <a:defRPr>
                <a:solidFill>
                  <a:schemeClr val="tx1">
                    <a:tint val="75000"/>
                  </a:schemeClr>
                </a:solidFill>
              </a:defRPr>
            </a:lvl6pPr>
            <a:lvl7pPr marL="1713437" indent="0" algn="ctr">
              <a:buNone/>
              <a:defRPr>
                <a:solidFill>
                  <a:schemeClr val="tx1">
                    <a:tint val="75000"/>
                  </a:schemeClr>
                </a:solidFill>
              </a:defRPr>
            </a:lvl7pPr>
            <a:lvl8pPr marL="1999011" indent="0" algn="ctr">
              <a:buNone/>
              <a:defRPr>
                <a:solidFill>
                  <a:schemeClr val="tx1">
                    <a:tint val="75000"/>
                  </a:schemeClr>
                </a:solidFill>
              </a:defRPr>
            </a:lvl8pPr>
            <a:lvl9pPr marL="2284583" indent="0" algn="ctr">
              <a:buNone/>
              <a:defRPr>
                <a:solidFill>
                  <a:schemeClr val="tx1">
                    <a:tint val="75000"/>
                  </a:schemeClr>
                </a:solidFill>
              </a:defRPr>
            </a:lvl9pPr>
          </a:lstStyle>
          <a:p>
            <a:r>
              <a:rPr lang="en-US" dirty="0" smtClean="0"/>
              <a:t>Click to edit Master subtitle style</a:t>
            </a:r>
          </a:p>
        </p:txBody>
      </p:sp>
      <p:sp>
        <p:nvSpPr>
          <p:cNvPr id="8" name="Footer Placeholder 4"/>
          <p:cNvSpPr>
            <a:spLocks noGrp="1"/>
          </p:cNvSpPr>
          <p:nvPr>
            <p:ph type="ftr" sz="quarter" idx="10"/>
          </p:nvPr>
        </p:nvSpPr>
        <p:spPr>
          <a:xfrm>
            <a:off x="6105525" y="4868863"/>
            <a:ext cx="2895600" cy="274637"/>
          </a:xfrm>
        </p:spPr>
        <p:txBody>
          <a:bodyPr/>
          <a:lstStyle>
            <a:lvl1pPr>
              <a:defRPr/>
            </a:lvl1pPr>
          </a:lstStyle>
          <a:p>
            <a:pPr>
              <a:defRPr/>
            </a:pPr>
            <a:endParaRPr lang="en-US" dirty="0"/>
          </a:p>
        </p:txBody>
      </p:sp>
      <p:pic>
        <p:nvPicPr>
          <p:cNvPr id="9" name="Picture 16"/>
          <p:cNvPicPr>
            <a:picLocks noChangeAspect="1" noChangeArrowheads="1"/>
          </p:cNvPicPr>
          <p:nvPr userDrawn="1"/>
        </p:nvPicPr>
        <p:blipFill>
          <a:blip r:embed="rId3">
            <a:extLst>
              <a:ext uri="{28A0092B-C50C-407E-A947-70E740481C1C}">
                <a14:useLocalDpi xmlns="" xmlns:a14="http://schemas.microsoft.com/office/drawing/2010/main" val="0"/>
              </a:ext>
            </a:extLst>
          </a:blip>
          <a:srcRect/>
          <a:stretch>
            <a:fillRect/>
          </a:stretch>
        </p:blipFill>
        <p:spPr bwMode="auto">
          <a:xfrm>
            <a:off x="1144588" y="3101679"/>
            <a:ext cx="2227262"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74" descr="Tall Red"/>
          <p:cNvPicPr>
            <a:picLocks noChangeArrowheads="1"/>
          </p:cNvPicPr>
          <p:nvPr userDrawn="1"/>
        </p:nvPicPr>
        <p:blipFill>
          <a:blip r:embed="rId4">
            <a:alphaModFix amt="0"/>
            <a:extLst>
              <a:ext uri="{28A0092B-C50C-407E-A947-70E740481C1C}">
                <a14:useLocalDpi xmlns="" xmlns:a14="http://schemas.microsoft.com/office/drawing/2010/main" val="0"/>
              </a:ext>
            </a:extLst>
          </a:blip>
          <a:srcRect/>
          <a:stretch>
            <a:fillRect/>
          </a:stretch>
        </p:blipFill>
        <p:spPr bwMode="auto">
          <a:xfrm>
            <a:off x="0" y="685800"/>
            <a:ext cx="1144588" cy="2117725"/>
          </a:xfrm>
          <a:prstGeom prst="rect">
            <a:avLst/>
          </a:prstGeom>
          <a:solidFill>
            <a:schemeClr val="tx2"/>
          </a:solidFill>
          <a:ln>
            <a:noFill/>
          </a:ln>
          <a:extLst/>
        </p:spPr>
      </p:pic>
      <p:pic>
        <p:nvPicPr>
          <p:cNvPr id="11" name="Picture 75" descr="Wide Red"/>
          <p:cNvPicPr>
            <a:picLocks noChangeArrowheads="1"/>
          </p:cNvPicPr>
          <p:nvPr userDrawn="1"/>
        </p:nvPicPr>
        <p:blipFill>
          <a:blip r:embed="rId5">
            <a:alphaModFix amt="0"/>
            <a:extLst>
              <a:ext uri="{28A0092B-C50C-407E-A947-70E740481C1C}">
                <a14:useLocalDpi xmlns="" xmlns:a14="http://schemas.microsoft.com/office/drawing/2010/main" val="0"/>
              </a:ext>
            </a:extLst>
          </a:blip>
          <a:srcRect/>
          <a:stretch>
            <a:fillRect/>
          </a:stretch>
        </p:blipFill>
        <p:spPr bwMode="auto">
          <a:xfrm>
            <a:off x="3262313" y="685800"/>
            <a:ext cx="5881687" cy="2117725"/>
          </a:xfrm>
          <a:prstGeom prst="rect">
            <a:avLst/>
          </a:prstGeom>
          <a:solidFill>
            <a:schemeClr val="tx2"/>
          </a:solidFill>
          <a:ln>
            <a:noFill/>
          </a:ln>
          <a:extLst/>
        </p:spPr>
      </p:pic>
    </p:spTree>
    <p:extLst>
      <p:ext uri="{BB962C8B-B14F-4D97-AF65-F5344CB8AC3E}">
        <p14:creationId xmlns="" xmlns:p14="http://schemas.microsoft.com/office/powerpoint/2010/main" val="3355301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5" y="3304977"/>
            <a:ext cx="7772797" cy="1021953"/>
          </a:xfrm>
        </p:spPr>
        <p:txBody>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5" y="2179839"/>
            <a:ext cx="7772797" cy="1125141"/>
          </a:xfrm>
        </p:spPr>
        <p:txBody>
          <a:bodyPr anchor="b"/>
          <a:lstStyle>
            <a:lvl1pPr marL="0" indent="0">
              <a:buNone/>
              <a:defRPr sz="1200">
                <a:solidFill>
                  <a:schemeClr val="tx1">
                    <a:tint val="75000"/>
                  </a:schemeClr>
                </a:solidFill>
              </a:defRPr>
            </a:lvl1pPr>
            <a:lvl2pPr marL="285573" indent="0">
              <a:buNone/>
              <a:defRPr sz="1100">
                <a:solidFill>
                  <a:schemeClr val="tx1">
                    <a:tint val="75000"/>
                  </a:schemeClr>
                </a:solidFill>
              </a:defRPr>
            </a:lvl2pPr>
            <a:lvl3pPr marL="571145" indent="0">
              <a:buNone/>
              <a:defRPr sz="1000">
                <a:solidFill>
                  <a:schemeClr val="tx1">
                    <a:tint val="75000"/>
                  </a:schemeClr>
                </a:solidFill>
              </a:defRPr>
            </a:lvl3pPr>
            <a:lvl4pPr marL="856718" indent="0">
              <a:buNone/>
              <a:defRPr sz="900">
                <a:solidFill>
                  <a:schemeClr val="tx1">
                    <a:tint val="75000"/>
                  </a:schemeClr>
                </a:solidFill>
              </a:defRPr>
            </a:lvl4pPr>
            <a:lvl5pPr marL="1142291" indent="0">
              <a:buNone/>
              <a:defRPr sz="900">
                <a:solidFill>
                  <a:schemeClr val="tx1">
                    <a:tint val="75000"/>
                  </a:schemeClr>
                </a:solidFill>
              </a:defRPr>
            </a:lvl5pPr>
            <a:lvl6pPr marL="1427864" indent="0">
              <a:buNone/>
              <a:defRPr sz="900">
                <a:solidFill>
                  <a:schemeClr val="tx1">
                    <a:tint val="75000"/>
                  </a:schemeClr>
                </a:solidFill>
              </a:defRPr>
            </a:lvl6pPr>
            <a:lvl7pPr marL="1713437" indent="0">
              <a:buNone/>
              <a:defRPr sz="900">
                <a:solidFill>
                  <a:schemeClr val="tx1">
                    <a:tint val="75000"/>
                  </a:schemeClr>
                </a:solidFill>
              </a:defRPr>
            </a:lvl7pPr>
            <a:lvl8pPr marL="1999011" indent="0">
              <a:buNone/>
              <a:defRPr sz="900">
                <a:solidFill>
                  <a:schemeClr val="tx1">
                    <a:tint val="75000"/>
                  </a:schemeClr>
                </a:solidFill>
              </a:defRPr>
            </a:lvl8pPr>
            <a:lvl9pPr marL="2284583" indent="0">
              <a:buNone/>
              <a:defRPr sz="900">
                <a:solidFill>
                  <a:schemeClr val="tx1">
                    <a:tint val="75000"/>
                  </a:schemeClr>
                </a:solidFill>
              </a:defRPr>
            </a:lvl9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100940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200547"/>
            <a:ext cx="4066976"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00547"/>
            <a:ext cx="4066977"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907787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01" y="1150938"/>
            <a:ext cx="4040187"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457401" y="1631157"/>
            <a:ext cx="4040187"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22" y="1150938"/>
            <a:ext cx="4041180"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4645422" y="1631157"/>
            <a:ext cx="4041180"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115574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99" y="204393"/>
            <a:ext cx="3008312" cy="872133"/>
          </a:xfrm>
        </p:spPr>
        <p:txBody>
          <a:bodyPr/>
          <a:lstStyle>
            <a:lvl1pPr algn="l">
              <a:defRPr sz="1200" b="1"/>
            </a:lvl1pPr>
          </a:lstStyle>
          <a:p>
            <a:r>
              <a:rPr lang="en-US" smtClean="0"/>
              <a:t>Click to edit Master title style</a:t>
            </a:r>
            <a:endParaRPr lang="en-US"/>
          </a:p>
        </p:txBody>
      </p:sp>
      <p:sp>
        <p:nvSpPr>
          <p:cNvPr id="3" name="Content Placeholder 2"/>
          <p:cNvSpPr>
            <a:spLocks noGrp="1"/>
          </p:cNvSpPr>
          <p:nvPr>
            <p:ph idx="1"/>
          </p:nvPr>
        </p:nvSpPr>
        <p:spPr>
          <a:xfrm>
            <a:off x="3574852" y="204391"/>
            <a:ext cx="5111750" cy="4390430"/>
          </a:xfrm>
        </p:spPr>
        <p:txBody>
          <a:bodyPr/>
          <a:lstStyle>
            <a:lvl1pPr>
              <a:defRPr sz="2000"/>
            </a:lvl1pPr>
            <a:lvl2pPr>
              <a:defRPr sz="1800"/>
            </a:lvl2pPr>
            <a:lvl3pPr>
              <a:defRPr sz="15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399" y="1076526"/>
            <a:ext cx="3008312" cy="3518297"/>
          </a:xfrm>
        </p:spPr>
        <p:txBody>
          <a:bodyPr/>
          <a:lstStyle>
            <a:lvl1pPr marL="0" indent="0">
              <a:buNone/>
              <a:defRPr sz="900"/>
            </a:lvl1pPr>
            <a:lvl2pPr marL="285573" indent="0">
              <a:buNone/>
              <a:defRPr sz="700"/>
            </a:lvl2pPr>
            <a:lvl3pPr marL="571145" indent="0">
              <a:buNone/>
              <a:defRPr sz="600"/>
            </a:lvl3pPr>
            <a:lvl4pPr marL="856718" indent="0">
              <a:buNone/>
              <a:defRPr sz="600"/>
            </a:lvl4pPr>
            <a:lvl5pPr marL="1142291" indent="0">
              <a:buNone/>
              <a:defRPr sz="600"/>
            </a:lvl5pPr>
            <a:lvl6pPr marL="1427864" indent="0">
              <a:buNone/>
              <a:defRPr sz="600"/>
            </a:lvl6pPr>
            <a:lvl7pPr marL="1713437" indent="0">
              <a:buNone/>
              <a:defRPr sz="600"/>
            </a:lvl7pPr>
            <a:lvl8pPr marL="1999011" indent="0">
              <a:buNone/>
              <a:defRPr sz="600"/>
            </a:lvl8pPr>
            <a:lvl9pPr marL="2284583" indent="0">
              <a:buNone/>
              <a:defRPr sz="6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3219337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905283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798" y="206375"/>
            <a:ext cx="2056805" cy="438844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399" y="206375"/>
            <a:ext cx="6077148" cy="438844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3167639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pic>
        <p:nvPicPr>
          <p:cNvPr id="9" name="Picture 10"/>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5"/>
            <a:ext cx="7950200" cy="473075"/>
          </a:xfrm>
        </p:spPr>
        <p:txBody>
          <a:bodyPr wrap="square"/>
          <a:lstStyle/>
          <a:p>
            <a:r>
              <a:rPr lang="en-US" dirty="0" smtClean="0"/>
              <a:t>Click to edit Master title style</a:t>
            </a:r>
            <a:endParaRPr lang="en-US" dirty="0"/>
          </a:p>
        </p:txBody>
      </p:sp>
      <p:sp>
        <p:nvSpPr>
          <p:cNvPr id="3" name="Content Placeholder 2"/>
          <p:cNvSpPr>
            <a:spLocks noGrp="1"/>
          </p:cNvSpPr>
          <p:nvPr>
            <p:ph idx="1"/>
          </p:nvPr>
        </p:nvSpPr>
        <p:spPr>
          <a:xfrm>
            <a:off x="806451" y="1111250"/>
            <a:ext cx="7900974" cy="3648075"/>
          </a:xfrm>
        </p:spPr>
        <p:txBody>
          <a:bodyPr wrap="square"/>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10"/>
          </p:nvPr>
        </p:nvSpPr>
        <p:spPr>
          <a:xfrm>
            <a:off x="5824267" y="4758191"/>
            <a:ext cx="2895600" cy="274637"/>
          </a:xfrm>
        </p:spPr>
        <p:txBody>
          <a:bodyPr wrap="square"/>
          <a:lstStyle>
            <a:lvl1pPr>
              <a:defRPr/>
            </a:lvl1pPr>
          </a:lstStyle>
          <a:p>
            <a:pPr>
              <a:defRPr/>
            </a:pPr>
            <a:endParaRPr lang="en-US" dirty="0"/>
          </a:p>
        </p:txBody>
      </p:sp>
      <p:sp>
        <p:nvSpPr>
          <p:cNvPr id="12"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
        <p:nvSpPr>
          <p:cNvPr id="16"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Copyright</a:t>
            </a:r>
            <a:r>
              <a:rPr lang="en-US" sz="600" baseline="0" dirty="0" smtClean="0">
                <a:solidFill>
                  <a:srgbClr val="292929"/>
                </a:solidFill>
              </a:rPr>
              <a:t> </a:t>
            </a:r>
            <a:r>
              <a:rPr lang="en-US" sz="600" dirty="0" smtClean="0">
                <a:solidFill>
                  <a:srgbClr val="292929"/>
                </a:solidFill>
              </a:rPr>
              <a:t>©</a:t>
            </a:r>
            <a:r>
              <a:rPr lang="en-US" sz="600" baseline="0" dirty="0" smtClean="0">
                <a:solidFill>
                  <a:srgbClr val="292929"/>
                </a:solidFill>
              </a:rPr>
              <a:t> 2011, Oracle and/or its affiliates. All rights reserved.</a:t>
            </a:r>
            <a:endParaRPr lang="en-US" sz="600" dirty="0" smtClean="0">
              <a:solidFill>
                <a:srgbClr val="292929"/>
              </a:solidFill>
            </a:endParaRPr>
          </a:p>
        </p:txBody>
      </p:sp>
      <p:cxnSp>
        <p:nvCxnSpPr>
          <p:cNvPr id="17" name="Straight Connector 16"/>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nvGrpSpPr>
          <p:cNvPr id="18" name="Group 17"/>
          <p:cNvGrpSpPr/>
          <p:nvPr userDrawn="1"/>
        </p:nvGrpSpPr>
        <p:grpSpPr>
          <a:xfrm>
            <a:off x="3094495" y="4875691"/>
            <a:ext cx="2289387" cy="219168"/>
            <a:chOff x="3094495" y="4875691"/>
            <a:chExt cx="2289387" cy="219168"/>
          </a:xfrm>
        </p:grpSpPr>
        <p:sp>
          <p:nvSpPr>
            <p:cNvPr id="19"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Insert Information Protection Policy Classification from Slide 8</a:t>
              </a:r>
              <a:endParaRPr lang="en-US" sz="800" dirty="0" smtClean="0">
                <a:solidFill>
                  <a:srgbClr val="292929"/>
                </a:solidFill>
              </a:endParaRPr>
            </a:p>
          </p:txBody>
        </p:sp>
        <p:cxnSp>
          <p:nvCxnSpPr>
            <p:cNvPr id="20" name="Straight Connector 19"/>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 xmlns:p14="http://schemas.microsoft.com/office/powerpoint/2010/main" val="2077361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structions blank">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6"/>
            <a:ext cx="7950200" cy="530224"/>
          </a:xfrm>
        </p:spPr>
        <p:txBody>
          <a:bodyPr wrap="square"/>
          <a:lstStyle/>
          <a:p>
            <a:r>
              <a:rPr lang="en-US" dirty="0" smtClean="0"/>
              <a:t>Click to edit Master title style</a:t>
            </a:r>
            <a:endParaRPr lang="en-US" dirty="0"/>
          </a:p>
        </p:txBody>
      </p:sp>
      <p:sp>
        <p:nvSpPr>
          <p:cNvPr id="6" name="Footer Placeholder 4"/>
          <p:cNvSpPr>
            <a:spLocks noGrp="1"/>
          </p:cNvSpPr>
          <p:nvPr>
            <p:ph type="ftr" sz="quarter" idx="10"/>
          </p:nvPr>
        </p:nvSpPr>
        <p:spPr>
          <a:xfrm>
            <a:off x="5858211" y="4800037"/>
            <a:ext cx="2895600" cy="274637"/>
          </a:xfrm>
        </p:spPr>
        <p:txBody>
          <a:bodyPr wrap="square"/>
          <a:lstStyle>
            <a:lvl1pPr>
              <a:defRPr/>
            </a:lvl1pPr>
          </a:lstStyle>
          <a:p>
            <a:pPr>
              <a:defRPr/>
            </a:pPr>
            <a:endParaRPr lang="en-US" dirty="0"/>
          </a:p>
        </p:txBody>
      </p:sp>
      <p:sp>
        <p:nvSpPr>
          <p:cNvPr id="10"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
        <p:nvSpPr>
          <p:cNvPr id="15"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Copyright</a:t>
            </a:r>
            <a:r>
              <a:rPr lang="en-US" sz="600" baseline="0" dirty="0" smtClean="0">
                <a:solidFill>
                  <a:srgbClr val="292929"/>
                </a:solidFill>
              </a:rPr>
              <a:t> </a:t>
            </a:r>
            <a:r>
              <a:rPr lang="en-US" sz="600" dirty="0" smtClean="0">
                <a:solidFill>
                  <a:srgbClr val="292929"/>
                </a:solidFill>
              </a:rPr>
              <a:t>©</a:t>
            </a:r>
            <a:r>
              <a:rPr lang="en-US" sz="600" baseline="0" dirty="0" smtClean="0">
                <a:solidFill>
                  <a:srgbClr val="292929"/>
                </a:solidFill>
              </a:rPr>
              <a:t> 2011, Oracle and/or its affiliates. All rights reserved.</a:t>
            </a:r>
            <a:endParaRPr lang="en-US" sz="600" dirty="0" smtClean="0">
              <a:solidFill>
                <a:srgbClr val="292929"/>
              </a:solidFill>
            </a:endParaRPr>
          </a:p>
        </p:txBody>
      </p:sp>
      <p:cxnSp>
        <p:nvCxnSpPr>
          <p:cNvPr id="16" name="Straight Connector 15"/>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nvGrpSpPr>
          <p:cNvPr id="17" name="Group 16"/>
          <p:cNvGrpSpPr/>
          <p:nvPr userDrawn="1"/>
        </p:nvGrpSpPr>
        <p:grpSpPr>
          <a:xfrm>
            <a:off x="3094495" y="4875691"/>
            <a:ext cx="2289387" cy="219168"/>
            <a:chOff x="3094495" y="4875691"/>
            <a:chExt cx="2289387" cy="219168"/>
          </a:xfrm>
        </p:grpSpPr>
        <p:sp>
          <p:nvSpPr>
            <p:cNvPr id="18"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Insert Information Protection Policy Classification from Slide 8</a:t>
              </a:r>
              <a:endParaRPr lang="en-US" sz="800" dirty="0" smtClean="0">
                <a:solidFill>
                  <a:srgbClr val="292929"/>
                </a:solidFill>
              </a:endParaRPr>
            </a:p>
          </p:txBody>
        </p:sp>
        <p:cxnSp>
          <p:nvCxnSpPr>
            <p:cNvPr id="19" name="Straight Connector 18"/>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 xmlns:p14="http://schemas.microsoft.com/office/powerpoint/2010/main" val="2581929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ew Template_Content 2 Line Title">
    <p:spTree>
      <p:nvGrpSpPr>
        <p:cNvPr id="1" name=""/>
        <p:cNvGrpSpPr/>
        <p:nvPr/>
      </p:nvGrpSpPr>
      <p:grpSpPr>
        <a:xfrm>
          <a:off x="0" y="0"/>
          <a:ext cx="0" cy="0"/>
          <a:chOff x="0" y="0"/>
          <a:chExt cx="0" cy="0"/>
        </a:xfrm>
      </p:grpSpPr>
      <p:sp>
        <p:nvSpPr>
          <p:cNvPr id="2" name="Title 1"/>
          <p:cNvSpPr>
            <a:spLocks noGrp="1"/>
          </p:cNvSpPr>
          <p:nvPr>
            <p:ph type="title"/>
          </p:nvPr>
        </p:nvSpPr>
        <p:spPr>
          <a:xfrm>
            <a:off x="804347" y="245538"/>
            <a:ext cx="8229586" cy="768803"/>
          </a:xfrm>
        </p:spPr>
        <p:txBody>
          <a:bodyPr anchor="t" anchorCtr="0"/>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1029231"/>
            <a:ext cx="8229600" cy="3048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p14="http://schemas.microsoft.com/office/powerpoint/2010/main" xmlns="" val="12358115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5943600" y="0"/>
            <a:ext cx="3200400"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21"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17" name="Title 1"/>
          <p:cNvSpPr>
            <a:spLocks noGrp="1"/>
          </p:cNvSpPr>
          <p:nvPr>
            <p:ph type="title"/>
          </p:nvPr>
        </p:nvSpPr>
        <p:spPr>
          <a:xfrm>
            <a:off x="451484" y="1583267"/>
            <a:ext cx="5026449"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450849" y="2914276"/>
            <a:ext cx="5027083" cy="1048124"/>
          </a:xfrm>
        </p:spPr>
        <p:txBody>
          <a:bodyPr/>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0"/>
            <a:ext cx="3200400" cy="5143500"/>
          </a:xfrm>
          <a:effectLst>
            <a:innerShdw blurRad="63500" dist="50800" dir="10800000">
              <a:prstClr val="black">
                <a:alpha val="50000"/>
              </a:prstClr>
            </a:innerShdw>
          </a:effectLst>
        </p:spPr>
        <p:txBody>
          <a:bodyPr rtlCol="0" anchor="ctr" anchorCtr="1">
            <a:noAutofit/>
          </a:bodyPr>
          <a:lstStyle>
            <a:lvl1pPr marL="60325" indent="0">
              <a:buFontTx/>
              <a:buNone/>
              <a:defRPr baseline="0">
                <a:solidFill>
                  <a:schemeClr val="bg1"/>
                </a:solidFil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xmlns="" val="964231974"/>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5"/>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808038" y="658572"/>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dirty="0" smtClean="0"/>
              <a:t>Click to edit Subtitle</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1422689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New Template_Image Section Divider">
    <p:spTree>
      <p:nvGrpSpPr>
        <p:cNvPr id="1" name=""/>
        <p:cNvGrpSpPr/>
        <p:nvPr/>
      </p:nvGrpSpPr>
      <p:grpSpPr>
        <a:xfrm>
          <a:off x="0" y="0"/>
          <a:ext cx="0" cy="0"/>
          <a:chOff x="0" y="0"/>
          <a:chExt cx="0" cy="0"/>
        </a:xfrm>
      </p:grpSpPr>
      <p:grpSp>
        <p:nvGrpSpPr>
          <p:cNvPr id="2"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itle 1"/>
          <p:cNvSpPr>
            <a:spLocks noGrp="1"/>
          </p:cNvSpPr>
          <p:nvPr>
            <p:ph type="title"/>
          </p:nvPr>
        </p:nvSpPr>
        <p:spPr>
          <a:xfrm>
            <a:off x="802761" y="1571843"/>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808038" y="201076"/>
            <a:ext cx="6569039" cy="44608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164165"/>
            <a:ext cx="8140700" cy="3325358"/>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dirty="0"/>
          </a:p>
        </p:txBody>
      </p:sp>
      <p:pic>
        <p:nvPicPr>
          <p:cNvPr id="6" name="Picture 24" descr="Small Red Square"/>
          <p:cNvPicPr>
            <a:picLocks noChangeAspect="1" noChangeArrowheads="1"/>
          </p:cNvPicPr>
          <p:nvPr userDrawn="1"/>
        </p:nvPicPr>
        <p:blipFill>
          <a:blip r:embed="rId2">
            <a:alphaModFix amt="0"/>
            <a:extLst>
              <a:ext uri="{28A0092B-C50C-407E-A947-70E740481C1C}">
                <a14:useLocalDpi xmlns="" xmlns:a14="http://schemas.microsoft.com/office/drawing/2010/main" val="0"/>
              </a:ext>
            </a:extLst>
          </a:blip>
          <a:srcRect/>
          <a:stretch>
            <a:fillRect/>
          </a:stretch>
        </p:blipFill>
        <p:spPr bwMode="auto">
          <a:xfrm>
            <a:off x="7535206" y="0"/>
            <a:ext cx="1608794" cy="55086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76650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870882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1526970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nnouncement">
    <p:spTree>
      <p:nvGrpSpPr>
        <p:cNvPr id="1" name=""/>
        <p:cNvGrpSpPr/>
        <p:nvPr/>
      </p:nvGrpSpPr>
      <p:grpSpPr>
        <a:xfrm>
          <a:off x="0" y="0"/>
          <a:ext cx="0" cy="0"/>
          <a:chOff x="0" y="0"/>
          <a:chExt cx="0" cy="0"/>
        </a:xfrm>
      </p:grpSpPr>
      <p:pic>
        <p:nvPicPr>
          <p:cNvPr id="6" name="Picture 24" descr="Small Red Square"/>
          <p:cNvPicPr>
            <a:picLocks noChangeAspect="1" noChangeArrowheads="1"/>
          </p:cNvPicPr>
          <p:nvPr userDrawn="1"/>
        </p:nvPicPr>
        <p:blipFill>
          <a:blip r:embed="rId2">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808038" y="318055"/>
            <a:ext cx="7779072" cy="504419"/>
          </a:xfrm>
        </p:spPr>
        <p:txBody>
          <a:bodyPr/>
          <a:lstStyle>
            <a:lvl1pPr>
              <a:defRPr>
                <a:solidFill>
                  <a:schemeClr val="bg1"/>
                </a:solidFill>
              </a:defRPr>
            </a:lvl1pPr>
          </a:lstStyle>
          <a:p>
            <a:r>
              <a:rPr lang="en-US" dirty="0" smtClean="0"/>
              <a:t>Click to edit Announcement </a:t>
            </a:r>
            <a:endParaRPr lang="en-US" dirty="0"/>
          </a:p>
        </p:txBody>
      </p:sp>
      <p:sp>
        <p:nvSpPr>
          <p:cNvPr id="3" name="Content Placeholder 2"/>
          <p:cNvSpPr>
            <a:spLocks noGrp="1"/>
          </p:cNvSpPr>
          <p:nvPr>
            <p:ph idx="1" hasCustomPrompt="1"/>
          </p:nvPr>
        </p:nvSpPr>
        <p:spPr>
          <a:xfrm>
            <a:off x="808038" y="858762"/>
            <a:ext cx="7792822" cy="1867582"/>
          </a:xfrm>
        </p:spPr>
        <p:txBody>
          <a:bodyPr/>
          <a:lstStyle>
            <a:lvl1pPr marL="0" indent="0">
              <a:buClr>
                <a:schemeClr val="bg1"/>
              </a:buClr>
              <a:buNone/>
              <a:defRPr sz="2400">
                <a:solidFill>
                  <a:schemeClr val="bg1"/>
                </a:solidFill>
              </a:defRPr>
            </a:lvl1pPr>
            <a:lvl2pPr>
              <a:buClr>
                <a:schemeClr val="bg1"/>
              </a:buClr>
              <a:defRPr sz="20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buClr>
                <a:schemeClr val="bg1"/>
              </a:buClr>
              <a:defRPr sz="1800">
                <a:solidFill>
                  <a:schemeClr val="bg1"/>
                </a:solidFill>
              </a:defRPr>
            </a:lvl5pPr>
          </a:lstStyle>
          <a:p>
            <a:pPr lvl="0"/>
            <a:r>
              <a:rPr lang="en-US" dirty="0" smtClean="0"/>
              <a:t>Click to edit Product Name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66160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Quote">
    <p:spTree>
      <p:nvGrpSpPr>
        <p:cNvPr id="1" name=""/>
        <p:cNvGrpSpPr/>
        <p:nvPr/>
      </p:nvGrpSpPr>
      <p:grpSpPr>
        <a:xfrm>
          <a:off x="0" y="0"/>
          <a:ext cx="0" cy="0"/>
          <a:chOff x="0" y="0"/>
          <a:chExt cx="0" cy="0"/>
        </a:xfrm>
      </p:grpSpPr>
      <p:pic>
        <p:nvPicPr>
          <p:cNvPr id="8" name="Picture 24" descr="Small Red Square"/>
          <p:cNvPicPr>
            <a:picLocks noChangeAspect="1" noChangeArrowheads="1"/>
          </p:cNvPicPr>
          <p:nvPr userDrawn="1"/>
        </p:nvPicPr>
        <p:blipFill>
          <a:blip r:embed="rId2">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735468" y="357650"/>
            <a:ext cx="7779072" cy="1244269"/>
          </a:xfrm>
        </p:spPr>
        <p:txBody>
          <a:bodyPr/>
          <a:lstStyle>
            <a:lvl1pPr marL="91440" indent="-91440">
              <a:defRPr sz="2400" b="0">
                <a:solidFill>
                  <a:schemeClr val="bg1"/>
                </a:solidFill>
              </a:defRPr>
            </a:lvl1pPr>
          </a:lstStyle>
          <a:p>
            <a:r>
              <a:rPr lang="en-US" dirty="0" smtClean="0"/>
              <a:t>Click to edit Quote</a:t>
            </a:r>
            <a:endParaRPr lang="en-US" dirty="0"/>
          </a:p>
        </p:txBody>
      </p:sp>
      <p:sp>
        <p:nvSpPr>
          <p:cNvPr id="3" name="Content Placeholder 2"/>
          <p:cNvSpPr>
            <a:spLocks noGrp="1"/>
          </p:cNvSpPr>
          <p:nvPr>
            <p:ph idx="1" hasCustomPrompt="1"/>
          </p:nvPr>
        </p:nvSpPr>
        <p:spPr>
          <a:xfrm>
            <a:off x="808038" y="1817688"/>
            <a:ext cx="7792822" cy="854637"/>
          </a:xfrm>
        </p:spPr>
        <p:txBody>
          <a:bodyPr/>
          <a:lstStyle>
            <a:lvl1pPr marL="0" indent="0">
              <a:buNone/>
              <a:defRPr sz="2000" b="1">
                <a:solidFill>
                  <a:schemeClr val="bg1"/>
                </a:solidFill>
              </a:defRPr>
            </a:lvl1pPr>
            <a:lvl2pPr marL="285750" indent="0">
              <a:buNone/>
              <a:defRPr sz="1600">
                <a:solidFill>
                  <a:schemeClr val="bg1"/>
                </a:solidFill>
              </a:defRPr>
            </a:lvl2pPr>
            <a:lvl3pPr>
              <a:buClr>
                <a:schemeClr val="tx2"/>
              </a:buClr>
              <a:defRPr sz="1800">
                <a:solidFill>
                  <a:schemeClr val="bg1"/>
                </a:solidFill>
              </a:defRPr>
            </a:lvl3pPr>
            <a:lvl4pPr>
              <a:defRPr sz="1800">
                <a:solidFill>
                  <a:schemeClr val="bg1"/>
                </a:solidFill>
              </a:defRPr>
            </a:lvl4pPr>
            <a:lvl5pPr>
              <a:defRPr sz="1800">
                <a:solidFill>
                  <a:schemeClr val="bg1"/>
                </a:solidFill>
              </a:defRPr>
            </a:lvl5pPr>
          </a:lstStyle>
          <a:p>
            <a:pPr lvl="0"/>
            <a:r>
              <a:rPr lang="en-US" dirty="0" smtClean="0"/>
              <a:t>Click to edit name</a:t>
            </a:r>
          </a:p>
          <a:p>
            <a:pPr lvl="1"/>
            <a:r>
              <a:rPr lang="en-US" dirty="0" smtClean="0"/>
              <a:t>Second level</a:t>
            </a:r>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728546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3" name="Group 2"/>
          <p:cNvGrpSpPr/>
          <p:nvPr userDrawn="1"/>
        </p:nvGrpSpPr>
        <p:grpSpPr>
          <a:xfrm>
            <a:off x="-1587" y="0"/>
            <a:ext cx="9145587" cy="3625850"/>
            <a:chOff x="-1587" y="0"/>
            <a:chExt cx="9145587" cy="3625850"/>
          </a:xfrm>
        </p:grpSpPr>
        <p:pic>
          <p:nvPicPr>
            <p:cNvPr id="7" name="Picture 10"/>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104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4" descr="Small Red Square"/>
            <p:cNvPicPr>
              <a:picLocks noChangeAspect="1" noChangeArrowheads="1"/>
            </p:cNvPicPr>
            <p:nvPr userDrawn="1"/>
          </p:nvPicPr>
          <p:blipFill>
            <a:blip r:embed="rId3">
              <a:alphaModFix amt="0"/>
              <a:extLst>
                <a:ext uri="{28A0092B-C50C-407E-A947-70E740481C1C}">
                  <a14:useLocalDpi xmlns="" xmlns:a14="http://schemas.microsoft.com/office/drawing/2010/main" val="0"/>
                </a:ext>
              </a:extLst>
            </a:blip>
            <a:srcRect/>
            <a:stretch>
              <a:fillRect/>
            </a:stretch>
          </p:blipFill>
          <p:spPr bwMode="auto">
            <a:xfrm>
              <a:off x="-1587" y="1041400"/>
              <a:ext cx="9144000" cy="258445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sp>
        <p:nvSpPr>
          <p:cNvPr id="2" name="Title 1"/>
          <p:cNvSpPr>
            <a:spLocks noGrp="1"/>
          </p:cNvSpPr>
          <p:nvPr userDrawn="1">
            <p:ph type="title" hasCustomPrompt="1"/>
          </p:nvPr>
        </p:nvSpPr>
        <p:spPr>
          <a:xfrm>
            <a:off x="0" y="1821925"/>
            <a:ext cx="9142413" cy="900649"/>
          </a:xfrm>
          <a:noFill/>
          <a:ln>
            <a:noFill/>
          </a:ln>
        </p:spPr>
        <p:txBody>
          <a:bodyPr/>
          <a:lstStyle>
            <a:lvl1pPr algn="ctr">
              <a:defRPr sz="6000" b="0">
                <a:solidFill>
                  <a:schemeClr val="bg1"/>
                </a:solidFill>
              </a:defRPr>
            </a:lvl1pPr>
          </a:lstStyle>
          <a:p>
            <a:r>
              <a:rPr lang="en-US" dirty="0" smtClean="0"/>
              <a:t>Q&amp;A</a:t>
            </a:r>
            <a:endParaRPr lang="en-US" dirty="0"/>
          </a:p>
        </p:txBody>
      </p:sp>
      <p:sp>
        <p:nvSpPr>
          <p:cNvPr id="4" name="Footer Placeholder 4"/>
          <p:cNvSpPr>
            <a:spLocks noGrp="1"/>
          </p:cNvSpPr>
          <p:nvPr userDrawn="1">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829113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ening/Closing slide">
    <p:spTree>
      <p:nvGrpSpPr>
        <p:cNvPr id="1" name=""/>
        <p:cNvGrpSpPr/>
        <p:nvPr/>
      </p:nvGrpSpPr>
      <p:grpSpPr>
        <a:xfrm>
          <a:off x="0" y="0"/>
          <a:ext cx="0" cy="0"/>
          <a:chOff x="0" y="0"/>
          <a:chExt cx="0" cy="0"/>
        </a:xfrm>
      </p:grpSpPr>
      <p:grpSp>
        <p:nvGrpSpPr>
          <p:cNvPr id="2" name="Group 10"/>
          <p:cNvGrpSpPr>
            <a:grpSpLocks/>
          </p:cNvGrpSpPr>
          <p:nvPr userDrawn="1"/>
        </p:nvGrpSpPr>
        <p:grpSpPr bwMode="auto">
          <a:xfrm>
            <a:off x="0" y="0"/>
            <a:ext cx="9144000" cy="5143500"/>
            <a:chOff x="0" y="0"/>
            <a:chExt cx="9144000" cy="5143500"/>
          </a:xfrm>
        </p:grpSpPr>
        <p:pic>
          <p:nvPicPr>
            <p:cNvPr id="3" name="Picture 11"/>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9"/>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628180" y="2094112"/>
              <a:ext cx="5998766" cy="750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982080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8038" y="201075"/>
            <a:ext cx="8132762" cy="432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808038" y="1164165"/>
            <a:ext cx="8126412" cy="3478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6037593" y="4791845"/>
            <a:ext cx="2895600" cy="274637"/>
          </a:xfrm>
          <a:prstGeom prst="rect">
            <a:avLst/>
          </a:prstGeom>
        </p:spPr>
        <p:txBody>
          <a:bodyPr vert="horz" wrap="square" lIns="57115" tIns="28558" rIns="57115" bIns="28558" rtlCol="0" anchor="ctr"/>
          <a:lstStyle>
            <a:lvl1pPr algn="ctr">
              <a:lnSpc>
                <a:spcPct val="90000"/>
              </a:lnSpc>
              <a:spcBef>
                <a:spcPct val="50000"/>
              </a:spcBef>
              <a:buClr>
                <a:schemeClr val="accent1"/>
              </a:buClr>
              <a:defRPr sz="700">
                <a:solidFill>
                  <a:schemeClr val="tx1">
                    <a:tint val="75000"/>
                  </a:schemeClr>
                </a:solidFill>
                <a:latin typeface="Arial" charset="0"/>
                <a:ea typeface="ＭＳ Ｐゴシック" charset="-128"/>
                <a:cs typeface="+mn-cs"/>
              </a:defRPr>
            </a:lvl1pPr>
          </a:lstStyle>
          <a:p>
            <a:pPr>
              <a:defRPr/>
            </a:pPr>
            <a:endParaRPr lang="en-US" dirty="0"/>
          </a:p>
        </p:txBody>
      </p:sp>
      <p:pic>
        <p:nvPicPr>
          <p:cNvPr id="1029" name="Picture 24" descr="Small Red Square"/>
          <p:cNvPicPr>
            <a:picLocks noChangeAspect="1" noChangeArrowheads="1"/>
          </p:cNvPicPr>
          <p:nvPr/>
        </p:nvPicPr>
        <p:blipFill>
          <a:blip r:embed="rId22">
            <a:alphaModFix amt="0"/>
            <a:extLst>
              <a:ext uri="{28A0092B-C50C-407E-A947-70E740481C1C}">
                <a14:useLocalDpi xmlns="" xmlns:a14="http://schemas.microsoft.com/office/drawing/2010/main" val="0"/>
              </a:ext>
            </a:extLst>
          </a:blip>
          <a:srcRect/>
          <a:stretch>
            <a:fillRect/>
          </a:stretch>
        </p:blipFill>
        <p:spPr bwMode="auto">
          <a:xfrm>
            <a:off x="0" y="0"/>
            <a:ext cx="573088" cy="55086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nvGrpSpPr>
          <p:cNvPr id="1031" name="Group 5"/>
          <p:cNvGrpSpPr>
            <a:grpSpLocks/>
          </p:cNvGrpSpPr>
          <p:nvPr/>
        </p:nvGrpSpPr>
        <p:grpSpPr bwMode="auto">
          <a:xfrm>
            <a:off x="0" y="4629150"/>
            <a:ext cx="9144000" cy="168275"/>
            <a:chOff x="0" y="4629150"/>
            <a:chExt cx="9144000" cy="168275"/>
          </a:xfrm>
        </p:grpSpPr>
        <p:pic>
          <p:nvPicPr>
            <p:cNvPr id="1033" name="Picture 25" descr="Red Bar"/>
            <p:cNvPicPr>
              <a:picLocks noChangeAspect="1" noChangeArrowheads="1"/>
            </p:cNvPicPr>
            <p:nvPr/>
          </p:nvPicPr>
          <p:blipFill>
            <a:blip r:embed="rId23">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4" name="Picture 3" descr="O_redbox_clr_rgb.jpg"/>
            <p:cNvPicPr>
              <a:picLocks noChangeAspect="1"/>
            </p:cNvPicPr>
            <p:nvPr/>
          </p:nvPicPr>
          <p:blipFill>
            <a:blip r:embed="rId24">
              <a:extLst>
                <a:ext uri="{28A0092B-C50C-407E-A947-70E740481C1C}">
                  <a14:useLocalDpi xmlns="" xmlns:a14="http://schemas.microsoft.com/office/drawing/2010/main" val="0"/>
                </a:ext>
              </a:extLst>
            </a:blip>
            <a:srcRect/>
            <a:stretch>
              <a:fillRect/>
            </a:stretch>
          </p:blipFill>
          <p:spPr bwMode="auto">
            <a:xfrm>
              <a:off x="7989654" y="4651456"/>
              <a:ext cx="755707" cy="1186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4" name="Text Box 14"/>
          <p:cNvSpPr txBox="1">
            <a:spLocks noChangeArrowheads="1"/>
          </p:cNvSpPr>
          <p:nvPr/>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cxnSp>
        <p:nvCxnSpPr>
          <p:cNvPr id="19" name="Straight Connector 18"/>
          <p:cNvCxnSpPr/>
          <p:nvPr/>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12" name="Text Box 14"/>
          <p:cNvSpPr txBox="1">
            <a:spLocks noChangeArrowheads="1"/>
          </p:cNvSpPr>
          <p:nvPr/>
        </p:nvSpPr>
        <p:spPr bwMode="auto">
          <a:xfrm>
            <a:off x="858449" y="4875874"/>
            <a:ext cx="2600368"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Copyright</a:t>
            </a:r>
            <a:r>
              <a:rPr lang="en-US" sz="600" baseline="0" dirty="0" smtClean="0">
                <a:solidFill>
                  <a:srgbClr val="292929"/>
                </a:solidFill>
              </a:rPr>
              <a:t> </a:t>
            </a:r>
            <a:r>
              <a:rPr lang="en-US" sz="600" dirty="0" smtClean="0">
                <a:solidFill>
                  <a:srgbClr val="292929"/>
                </a:solidFill>
              </a:rPr>
              <a:t>©</a:t>
            </a:r>
            <a:r>
              <a:rPr lang="en-US" sz="600" baseline="0" dirty="0" smtClean="0">
                <a:solidFill>
                  <a:srgbClr val="292929"/>
                </a:solidFill>
              </a:rPr>
              <a:t> 2014, Oracle and/or its affiliates. All rights reserved.</a:t>
            </a:r>
            <a:endParaRPr lang="en-US" sz="600" dirty="0" smtClean="0">
              <a:solidFill>
                <a:srgbClr val="292929"/>
              </a:solidFill>
            </a:endParaRPr>
          </a:p>
        </p:txBody>
      </p:sp>
    </p:spTree>
  </p:cSld>
  <p:clrMap bg1="lt1" tx1="dk1" bg2="lt2" tx2="dk2" accent1="accent1" accent2="accent2" accent3="accent3" accent4="accent4" accent5="accent5" accent6="accent6" hlink="hlink" folHlink="folHlink"/>
  <p:sldLayoutIdLst>
    <p:sldLayoutId id="2147483821" r:id="rId1"/>
    <p:sldLayoutId id="2147483826" r:id="rId2"/>
    <p:sldLayoutId id="2147483812" r:id="rId3"/>
    <p:sldLayoutId id="2147483816" r:id="rId4"/>
    <p:sldLayoutId id="2147483817" r:id="rId5"/>
    <p:sldLayoutId id="2147483827" r:id="rId6"/>
    <p:sldLayoutId id="2147483828" r:id="rId7"/>
    <p:sldLayoutId id="2147483829" r:id="rId8"/>
    <p:sldLayoutId id="2147483822" r:id="rId9"/>
    <p:sldLayoutId id="2147483813" r:id="rId10"/>
    <p:sldLayoutId id="2147483814" r:id="rId11"/>
    <p:sldLayoutId id="2147483815" r:id="rId12"/>
    <p:sldLayoutId id="2147483818" r:id="rId13"/>
    <p:sldLayoutId id="2147483819" r:id="rId14"/>
    <p:sldLayoutId id="2147483820" r:id="rId15"/>
    <p:sldLayoutId id="2147483824" r:id="rId16"/>
    <p:sldLayoutId id="2147483825" r:id="rId17"/>
    <p:sldLayoutId id="2147483830" r:id="rId18"/>
    <p:sldLayoutId id="2147483831" r:id="rId19"/>
    <p:sldLayoutId id="2147483832" r:id="rId20"/>
  </p:sldLayoutIdLst>
  <p:timing>
    <p:tnLst>
      <p:par>
        <p:cTn id="1" dur="indefinite" restart="never" nodeType="tmRoot"/>
      </p:par>
    </p:tnLst>
  </p:timing>
  <p:txStyles>
    <p:titleStyle>
      <a:lvl1pPr algn="l" rtl="0" eaLnBrk="0" fontAlgn="base" hangingPunct="0">
        <a:spcBef>
          <a:spcPct val="0"/>
        </a:spcBef>
        <a:spcAft>
          <a:spcPct val="0"/>
        </a:spcAft>
        <a:defRPr sz="2800" b="1" kern="1200">
          <a:solidFill>
            <a:schemeClr val="tx1"/>
          </a:solidFill>
          <a:latin typeface="Arial" pitchFamily="34" charset="0"/>
          <a:ea typeface="ＭＳ Ｐゴシック" pitchFamily="127" charset="-128"/>
          <a:cs typeface="ＭＳ Ｐゴシック" pitchFamily="127" charset="-128"/>
        </a:defRPr>
      </a:lvl1pPr>
      <a:lvl2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2pPr>
      <a:lvl3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3pPr>
      <a:lvl4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4pPr>
      <a:lvl5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5pPr>
      <a:lvl6pPr marL="285573" algn="l" rtl="0" eaLnBrk="1" fontAlgn="base" hangingPunct="1">
        <a:spcBef>
          <a:spcPct val="0"/>
        </a:spcBef>
        <a:spcAft>
          <a:spcPct val="0"/>
        </a:spcAft>
        <a:defRPr sz="2200" b="1">
          <a:solidFill>
            <a:schemeClr val="tx1"/>
          </a:solidFill>
          <a:latin typeface="Arial" charset="0"/>
          <a:cs typeface="Arial" charset="0"/>
        </a:defRPr>
      </a:lvl6pPr>
      <a:lvl7pPr marL="571145" algn="l" rtl="0" eaLnBrk="1" fontAlgn="base" hangingPunct="1">
        <a:spcBef>
          <a:spcPct val="0"/>
        </a:spcBef>
        <a:spcAft>
          <a:spcPct val="0"/>
        </a:spcAft>
        <a:defRPr sz="2200" b="1">
          <a:solidFill>
            <a:schemeClr val="tx1"/>
          </a:solidFill>
          <a:latin typeface="Arial" charset="0"/>
          <a:cs typeface="Arial" charset="0"/>
        </a:defRPr>
      </a:lvl7pPr>
      <a:lvl8pPr marL="856718" algn="l" rtl="0" eaLnBrk="1" fontAlgn="base" hangingPunct="1">
        <a:spcBef>
          <a:spcPct val="0"/>
        </a:spcBef>
        <a:spcAft>
          <a:spcPct val="0"/>
        </a:spcAft>
        <a:defRPr sz="2200" b="1">
          <a:solidFill>
            <a:schemeClr val="tx1"/>
          </a:solidFill>
          <a:latin typeface="Arial" charset="0"/>
          <a:cs typeface="Arial" charset="0"/>
        </a:defRPr>
      </a:lvl8pPr>
      <a:lvl9pPr marL="1142291" algn="l" rtl="0" eaLnBrk="1" fontAlgn="base" hangingPunct="1">
        <a:spcBef>
          <a:spcPct val="0"/>
        </a:spcBef>
        <a:spcAft>
          <a:spcPct val="0"/>
        </a:spcAft>
        <a:defRPr sz="2200" b="1">
          <a:solidFill>
            <a:schemeClr val="tx1"/>
          </a:solidFill>
          <a:latin typeface="Arial" charset="0"/>
          <a:cs typeface="Arial" charset="0"/>
        </a:defRPr>
      </a:lvl9pPr>
    </p:titleStyle>
    <p:bodyStyle>
      <a:lvl1pPr marL="212725" indent="-212725" algn="l" rtl="0" eaLnBrk="0" fontAlgn="base" hangingPunct="0">
        <a:spcBef>
          <a:spcPts val="500"/>
        </a:spcBef>
        <a:spcAft>
          <a:spcPts val="200"/>
        </a:spcAft>
        <a:buClr>
          <a:schemeClr val="tx2"/>
        </a:buClr>
        <a:buFont typeface="Arial" pitchFamily="34" charset="0"/>
        <a:buChar char="•"/>
        <a:defRPr sz="2400" kern="1200">
          <a:solidFill>
            <a:schemeClr val="tx1"/>
          </a:solidFill>
          <a:latin typeface="Arial" pitchFamily="34" charset="0"/>
          <a:ea typeface="ＭＳ Ｐゴシック" pitchFamily="127" charset="-128"/>
          <a:cs typeface="ＭＳ Ｐゴシック" pitchFamily="127" charset="-128"/>
        </a:defRPr>
      </a:lvl1pPr>
      <a:lvl2pPr marL="512763" indent="-227013" algn="l" rtl="0" eaLnBrk="0" fontAlgn="base" hangingPunct="0">
        <a:spcBef>
          <a:spcPts val="200"/>
        </a:spcBef>
        <a:spcAft>
          <a:spcPts val="200"/>
        </a:spcAft>
        <a:buFont typeface="Arial" pitchFamily="34" charset="0"/>
        <a:buChar char="–"/>
        <a:defRPr sz="2000" kern="1200">
          <a:solidFill>
            <a:schemeClr val="tx1"/>
          </a:solidFill>
          <a:latin typeface="Arial" pitchFamily="34" charset="0"/>
          <a:ea typeface="ＭＳ Ｐゴシック" pitchFamily="127" charset="-128"/>
          <a:cs typeface="ＭＳ Ｐゴシック" pitchFamily="127" charset="-128"/>
        </a:defRPr>
      </a:lvl2pPr>
      <a:lvl3pPr marL="712788" indent="-141288"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3pPr>
      <a:lvl4pPr marL="1085850" indent="-228600" algn="l" rtl="0" eaLnBrk="0" fontAlgn="base" hangingPunct="0">
        <a:spcBef>
          <a:spcPts val="200"/>
        </a:spcBef>
        <a:spcAft>
          <a:spcPts val="200"/>
        </a:spcAft>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4pPr>
      <a:lvl5pPr marL="1374775" indent="-231775"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5pPr>
      <a:lvl6pPr marL="1570651"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56224"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41797"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27369"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9pPr>
    </p:bodyStyle>
    <p:otherStyle>
      <a:defPPr>
        <a:defRPr lang="en-US"/>
      </a:defPPr>
      <a:lvl1pPr marL="0" algn="l" defTabSz="571145" rtl="0" eaLnBrk="1" latinLnBrk="0" hangingPunct="1">
        <a:defRPr sz="1100" kern="1200">
          <a:solidFill>
            <a:schemeClr val="tx1"/>
          </a:solidFill>
          <a:latin typeface="+mn-lt"/>
          <a:ea typeface="+mn-ea"/>
          <a:cs typeface="+mn-cs"/>
        </a:defRPr>
      </a:lvl1pPr>
      <a:lvl2pPr marL="285573" algn="l" defTabSz="571145" rtl="0" eaLnBrk="1" latinLnBrk="0" hangingPunct="1">
        <a:defRPr sz="1100" kern="1200">
          <a:solidFill>
            <a:schemeClr val="tx1"/>
          </a:solidFill>
          <a:latin typeface="+mn-lt"/>
          <a:ea typeface="+mn-ea"/>
          <a:cs typeface="+mn-cs"/>
        </a:defRPr>
      </a:lvl2pPr>
      <a:lvl3pPr marL="571145" algn="l" defTabSz="571145" rtl="0" eaLnBrk="1" latinLnBrk="0" hangingPunct="1">
        <a:defRPr sz="1100" kern="1200">
          <a:solidFill>
            <a:schemeClr val="tx1"/>
          </a:solidFill>
          <a:latin typeface="+mn-lt"/>
          <a:ea typeface="+mn-ea"/>
          <a:cs typeface="+mn-cs"/>
        </a:defRPr>
      </a:lvl3pPr>
      <a:lvl4pPr marL="856718" algn="l" defTabSz="571145" rtl="0" eaLnBrk="1" latinLnBrk="0" hangingPunct="1">
        <a:defRPr sz="1100" kern="1200">
          <a:solidFill>
            <a:schemeClr val="tx1"/>
          </a:solidFill>
          <a:latin typeface="+mn-lt"/>
          <a:ea typeface="+mn-ea"/>
          <a:cs typeface="+mn-cs"/>
        </a:defRPr>
      </a:lvl4pPr>
      <a:lvl5pPr marL="1142291" algn="l" defTabSz="571145" rtl="0" eaLnBrk="1" latinLnBrk="0" hangingPunct="1">
        <a:defRPr sz="1100" kern="1200">
          <a:solidFill>
            <a:schemeClr val="tx1"/>
          </a:solidFill>
          <a:latin typeface="+mn-lt"/>
          <a:ea typeface="+mn-ea"/>
          <a:cs typeface="+mn-cs"/>
        </a:defRPr>
      </a:lvl5pPr>
      <a:lvl6pPr marL="1427864" algn="l" defTabSz="571145" rtl="0" eaLnBrk="1" latinLnBrk="0" hangingPunct="1">
        <a:defRPr sz="1100" kern="1200">
          <a:solidFill>
            <a:schemeClr val="tx1"/>
          </a:solidFill>
          <a:latin typeface="+mn-lt"/>
          <a:ea typeface="+mn-ea"/>
          <a:cs typeface="+mn-cs"/>
        </a:defRPr>
      </a:lvl6pPr>
      <a:lvl7pPr marL="1713437" algn="l" defTabSz="571145" rtl="0" eaLnBrk="1" latinLnBrk="0" hangingPunct="1">
        <a:defRPr sz="1100" kern="1200">
          <a:solidFill>
            <a:schemeClr val="tx1"/>
          </a:solidFill>
          <a:latin typeface="+mn-lt"/>
          <a:ea typeface="+mn-ea"/>
          <a:cs typeface="+mn-cs"/>
        </a:defRPr>
      </a:lvl7pPr>
      <a:lvl8pPr marL="1999011" algn="l" defTabSz="571145" rtl="0" eaLnBrk="1" latinLnBrk="0" hangingPunct="1">
        <a:defRPr sz="1100" kern="1200">
          <a:solidFill>
            <a:schemeClr val="tx1"/>
          </a:solidFill>
          <a:latin typeface="+mn-lt"/>
          <a:ea typeface="+mn-ea"/>
          <a:cs typeface="+mn-cs"/>
        </a:defRPr>
      </a:lvl8pPr>
      <a:lvl9pPr marL="2284583" algn="l" defTabSz="571145" rtl="0" eaLnBrk="1" latinLnBrk="0" hangingPunct="1">
        <a:defRPr sz="1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0.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slide" Target="slide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hyperlink" Target="http://apex.oracle.com/pls/apex/f?p=55447:1" TargetMode="External"/><Relationship Id="rId4" Type="http://schemas.openxmlformats.org/officeDocument/2006/relationships/image" Target="../media/image48.png"/></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6.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3"/>
          <a:srcRect/>
          <a:stretch>
            <a:fillRect/>
          </a:stretch>
        </p:blipFill>
        <p:spPr bwMode="auto">
          <a:xfrm>
            <a:off x="1335602" y="1192696"/>
            <a:ext cx="6651925" cy="3351358"/>
          </a:xfrm>
          <a:prstGeom prst="rect">
            <a:avLst/>
          </a:prstGeom>
          <a:noFill/>
          <a:ln w="9525">
            <a:solidFill>
              <a:schemeClr val="accent2"/>
            </a:solidFill>
            <a:miter lim="800000"/>
            <a:headEnd/>
            <a:tailEnd/>
          </a:ln>
          <a:effectLst>
            <a:outerShdw blurRad="50800" dist="38100" dir="2700000" algn="tl" rotWithShape="0">
              <a:prstClr val="black">
                <a:alpha val="40000"/>
              </a:prstClr>
            </a:outerShdw>
          </a:effectLst>
        </p:spPr>
      </p:pic>
      <p:sp>
        <p:nvSpPr>
          <p:cNvPr id="7" name="Title 1"/>
          <p:cNvSpPr>
            <a:spLocks noGrp="1"/>
          </p:cNvSpPr>
          <p:nvPr>
            <p:ph type="title"/>
          </p:nvPr>
        </p:nvSpPr>
        <p:spPr>
          <a:xfrm>
            <a:off x="808038" y="201075"/>
            <a:ext cx="8132762" cy="432259"/>
          </a:xfrm>
        </p:spPr>
        <p:txBody>
          <a:bodyPr/>
          <a:lstStyle/>
          <a:p>
            <a:r>
              <a:rPr lang="en-US" dirty="0" smtClean="0"/>
              <a:t>Oracle Application Express </a:t>
            </a:r>
            <a:r>
              <a:rPr lang="en-US" dirty="0" smtClean="0">
                <a:solidFill>
                  <a:schemeClr val="tx2"/>
                </a:solidFill>
              </a:rPr>
              <a:t>– Hosted Service </a:t>
            </a:r>
            <a:endParaRPr lang="en-US" dirty="0">
              <a:solidFill>
                <a:schemeClr val="tx2"/>
              </a:solidFill>
            </a:endParaRPr>
          </a:p>
        </p:txBody>
      </p:sp>
      <p:sp>
        <p:nvSpPr>
          <p:cNvPr id="8" name="Content Placeholder 3"/>
          <p:cNvSpPr>
            <a:spLocks noGrp="1"/>
          </p:cNvSpPr>
          <p:nvPr>
            <p:ph sz="half" idx="2"/>
          </p:nvPr>
        </p:nvSpPr>
        <p:spPr>
          <a:xfrm>
            <a:off x="808038" y="658572"/>
            <a:ext cx="8139112" cy="318691"/>
          </a:xfrm>
        </p:spPr>
        <p:txBody>
          <a:bodyPr/>
          <a:lstStyle/>
          <a:p>
            <a:r>
              <a:rPr lang="en-US" dirty="0" smtClean="0">
                <a:solidFill>
                  <a:srgbClr val="0A01BF"/>
                </a:solidFill>
              </a:rPr>
              <a:t>Free for “Development-Only” </a:t>
            </a:r>
            <a:r>
              <a:rPr lang="en-US" dirty="0" smtClean="0">
                <a:solidFill>
                  <a:srgbClr val="0A01BF"/>
                </a:solidFill>
                <a:sym typeface="Wingdings" pitchFamily="2" charset="2"/>
              </a:rPr>
              <a:t> </a:t>
            </a:r>
            <a:r>
              <a:rPr lang="en-US" b="1" u="sng" dirty="0" smtClean="0">
                <a:solidFill>
                  <a:srgbClr val="0A01BF"/>
                </a:solidFill>
              </a:rPr>
              <a:t>http://apex.oracle.com/</a:t>
            </a:r>
            <a:endParaRPr lang="en-US" b="1" u="sng" dirty="0">
              <a:solidFill>
                <a:srgbClr val="0A01BF"/>
              </a:solidFill>
            </a:endParaRPr>
          </a:p>
        </p:txBody>
      </p:sp>
    </p:spTree>
    <p:extLst>
      <p:ext uri="{BB962C8B-B14F-4D97-AF65-F5344CB8AC3E}">
        <p14:creationId xmlns="" xmlns:p14="http://schemas.microsoft.com/office/powerpoint/2010/main" val="60768769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9"/>
          <p:cNvSpPr>
            <a:spLocks noGrp="1" noChangeArrowheads="1"/>
          </p:cNvSpPr>
          <p:nvPr>
            <p:ph type="title"/>
          </p:nvPr>
        </p:nvSpPr>
        <p:spPr/>
        <p:txBody>
          <a:bodyPr/>
          <a:lstStyle/>
          <a:p>
            <a:r>
              <a:rPr lang="en-US" dirty="0" smtClean="0"/>
              <a:t>Agenda</a:t>
            </a:r>
          </a:p>
        </p:txBody>
      </p:sp>
      <p:sp>
        <p:nvSpPr>
          <p:cNvPr id="59395" name="Rectangle 70"/>
          <p:cNvSpPr>
            <a:spLocks noGrp="1" noChangeArrowheads="1"/>
          </p:cNvSpPr>
          <p:nvPr>
            <p:ph idx="1"/>
          </p:nvPr>
        </p:nvSpPr>
        <p:spPr>
          <a:xfrm>
            <a:off x="808038" y="1164165"/>
            <a:ext cx="5811837" cy="2512485"/>
          </a:xfrm>
        </p:spPr>
        <p:txBody>
          <a:bodyPr/>
          <a:lstStyle/>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707F6E"/>
                </a:solidFill>
              </a:rPr>
              <a:t>Oracle Application Express Overview</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chemeClr val="tx2"/>
                </a:solidFill>
              </a:rPr>
              <a:t>New Features in 4.2</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000000"/>
                </a:solidFill>
              </a:rPr>
              <a:t>Beyond Oracle APEX 4.2…</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000000"/>
                </a:solidFill>
              </a:rPr>
              <a:t>Q&amp;A</a:t>
            </a:r>
            <a:endParaRPr lang="en-US" dirty="0">
              <a:solidFill>
                <a:srgbClr val="000000"/>
              </a:solidFill>
            </a:endParaRPr>
          </a:p>
        </p:txBody>
      </p:sp>
      <p:pic>
        <p:nvPicPr>
          <p:cNvPr id="8" name="Picture 7" descr="ph_ind_arc_007_cropped"/>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539644" y="548725"/>
            <a:ext cx="1604356" cy="160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268114088"/>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038" y="201075"/>
            <a:ext cx="8229046" cy="432259"/>
          </a:xfrm>
        </p:spPr>
        <p:txBody>
          <a:bodyPr/>
          <a:lstStyle/>
          <a:p>
            <a:r>
              <a:rPr lang="en-US" dirty="0" smtClean="0">
                <a:solidFill>
                  <a:srgbClr val="000000"/>
                </a:solidFill>
              </a:rPr>
              <a:t>Mobile Web-Based Applications</a:t>
            </a:r>
            <a:endParaRPr lang="en-US" dirty="0"/>
          </a:p>
        </p:txBody>
      </p:sp>
      <p:pic>
        <p:nvPicPr>
          <p:cNvPr id="3" name="Picture 2" descr="mobile_dev.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038976" y="1833787"/>
            <a:ext cx="2088404" cy="2770849"/>
          </a:xfrm>
          <a:prstGeom prst="rect">
            <a:avLst/>
          </a:prstGeom>
        </p:spPr>
      </p:pic>
      <p:sp>
        <p:nvSpPr>
          <p:cNvPr id="7" name="Content Placeholder 2"/>
          <p:cNvSpPr>
            <a:spLocks noGrp="1"/>
          </p:cNvSpPr>
          <p:nvPr>
            <p:ph sz="half" idx="1"/>
          </p:nvPr>
        </p:nvSpPr>
        <p:spPr>
          <a:xfrm>
            <a:off x="379581" y="954129"/>
            <a:ext cx="7818122" cy="3468794"/>
          </a:xfrm>
        </p:spPr>
        <p:txBody>
          <a:bodyPr/>
          <a:lstStyle/>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cs typeface="Times New Roman" pitchFamily="18" charset="0"/>
              </a:rPr>
              <a:t>Uses </a:t>
            </a:r>
            <a:r>
              <a:rPr lang="en-US" dirty="0" smtClean="0">
                <a:solidFill>
                  <a:srgbClr val="000000"/>
                </a:solidFill>
                <a:cs typeface="Times New Roman" pitchFamily="18" charset="0"/>
              </a:rPr>
              <a:t>the same Application Builder and declarative framework as for Desktop applications</a:t>
            </a:r>
            <a:endParaRPr lang="en-US" sz="2400" dirty="0" smtClean="0">
              <a:solidFill>
                <a:srgbClr val="000000"/>
              </a:solidFill>
              <a:cs typeface="Times New Roman" pitchFamily="18" charset="0"/>
            </a:endParaRP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cs typeface="Times New Roman" pitchFamily="18" charset="0"/>
              </a:rPr>
              <a:t>Applications can support multiple user </a:t>
            </a:r>
            <a:br>
              <a:rPr lang="en-US" sz="2400" dirty="0" smtClean="0">
                <a:solidFill>
                  <a:srgbClr val="000000"/>
                </a:solidFill>
                <a:cs typeface="Times New Roman" pitchFamily="18" charset="0"/>
              </a:rPr>
            </a:br>
            <a:r>
              <a:rPr lang="en-US" sz="2400" dirty="0" smtClean="0">
                <a:solidFill>
                  <a:srgbClr val="000000"/>
                </a:solidFill>
                <a:cs typeface="Times New Roman" pitchFamily="18" charset="0"/>
              </a:rPr>
              <a:t>interfaces, </a:t>
            </a:r>
            <a:r>
              <a:rPr lang="en-US" dirty="0" smtClean="0">
                <a:solidFill>
                  <a:srgbClr val="000000"/>
                </a:solidFill>
                <a:cs typeface="Times New Roman" pitchFamily="18" charset="0"/>
              </a:rPr>
              <a:t>b</a:t>
            </a:r>
            <a:r>
              <a:rPr lang="en-US" sz="2400" dirty="0" smtClean="0">
                <a:solidFill>
                  <a:srgbClr val="000000"/>
                </a:solidFill>
                <a:cs typeface="Times New Roman" pitchFamily="18" charset="0"/>
              </a:rPr>
              <a:t>oth Desktop and Smartphone</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cs typeface="Times New Roman" pitchFamily="18" charset="0"/>
              </a:rPr>
              <a:t>Mobile pages use jQuery Mobile through </a:t>
            </a:r>
            <a:br>
              <a:rPr lang="en-US" sz="2400" dirty="0" smtClean="0">
                <a:solidFill>
                  <a:srgbClr val="000000"/>
                </a:solidFill>
                <a:cs typeface="Times New Roman" pitchFamily="18" charset="0"/>
              </a:rPr>
            </a:br>
            <a:r>
              <a:rPr lang="en-US" sz="2400" dirty="0" smtClean="0">
                <a:solidFill>
                  <a:srgbClr val="000000"/>
                </a:solidFill>
                <a:cs typeface="Times New Roman" pitchFamily="18" charset="0"/>
              </a:rPr>
              <a:t>jQuery Mobile based themes and templates</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cs typeface="Times New Roman" pitchFamily="18" charset="0"/>
              </a:rPr>
              <a:t>Includes HTML5 regions, item types, </a:t>
            </a:r>
            <a:r>
              <a:rPr lang="en-US" sz="1800" dirty="0" smtClean="0">
                <a:solidFill>
                  <a:srgbClr val="000000"/>
                </a:solidFill>
                <a:latin typeface="Arial" charset="0"/>
                <a:ea typeface="ＭＳ Ｐゴシック" charset="-128"/>
                <a:cs typeface="Times New Roman" pitchFamily="18" charset="0"/>
              </a:rPr>
              <a:t/>
            </a:r>
            <a:br>
              <a:rPr lang="en-US" sz="1800" dirty="0" smtClean="0">
                <a:solidFill>
                  <a:srgbClr val="000000"/>
                </a:solidFill>
                <a:latin typeface="Arial" charset="0"/>
                <a:ea typeface="ＭＳ Ｐゴシック" charset="-128"/>
                <a:cs typeface="Times New Roman" pitchFamily="18" charset="0"/>
              </a:rPr>
            </a:br>
            <a:r>
              <a:rPr lang="en-US" dirty="0" smtClean="0">
                <a:solidFill>
                  <a:srgbClr val="000000"/>
                </a:solidFill>
                <a:latin typeface="Arial" charset="0"/>
                <a:ea typeface="ＭＳ Ｐゴシック" charset="-128"/>
                <a:cs typeface="Times New Roman" pitchFamily="18" charset="0"/>
              </a:rPr>
              <a:t>and </a:t>
            </a:r>
            <a:r>
              <a:rPr lang="en-US" dirty="0" smtClean="0">
                <a:solidFill>
                  <a:srgbClr val="000000"/>
                </a:solidFill>
                <a:cs typeface="Times New Roman" pitchFamily="18" charset="0"/>
              </a:rPr>
              <a:t>charting engine</a:t>
            </a:r>
            <a:endParaRPr lang="en-US" sz="2400" dirty="0" smtClean="0">
              <a:solidFill>
                <a:srgbClr val="000000"/>
              </a:solidFill>
              <a:cs typeface="Times New Roman" pitchFamily="18" charset="0"/>
            </a:endParaRPr>
          </a:p>
        </p:txBody>
      </p:sp>
    </p:spTree>
    <p:extLst>
      <p:ext uri="{BB962C8B-B14F-4D97-AF65-F5344CB8AC3E}">
        <p14:creationId xmlns:p14="http://schemas.microsoft.com/office/powerpoint/2010/main" xmlns="" val="3674082741"/>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Multiple User Interfaces</a:t>
            </a:r>
            <a:endParaRPr lang="en-US" dirty="0"/>
          </a:p>
        </p:txBody>
      </p:sp>
      <p:sp>
        <p:nvSpPr>
          <p:cNvPr id="6" name="Content Placeholder 2"/>
          <p:cNvSpPr>
            <a:spLocks noGrp="1"/>
          </p:cNvSpPr>
          <p:nvPr>
            <p:ph sz="half" idx="1"/>
          </p:nvPr>
        </p:nvSpPr>
        <p:spPr>
          <a:xfrm>
            <a:off x="247325" y="950804"/>
            <a:ext cx="8660164" cy="3598335"/>
          </a:xfrm>
        </p:spPr>
        <p:txBody>
          <a:bodyPr/>
          <a:lstStyle/>
          <a:p>
            <a:pPr lvl="1" indent="-342900">
              <a:spcBef>
                <a:spcPts val="0"/>
              </a:spcBef>
              <a:spcAft>
                <a:spcPts val="1200"/>
              </a:spcAft>
              <a:buClr>
                <a:srgbClr val="FD0000"/>
              </a:buClr>
              <a:buFont typeface="Arial"/>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Applications can be associated with multiple user interfaces</a:t>
            </a:r>
          </a:p>
          <a:p>
            <a:pPr lvl="1" indent="-342900">
              <a:spcBef>
                <a:spcPts val="0"/>
              </a:spcBef>
              <a:spcAft>
                <a:spcPts val="1200"/>
              </a:spcAft>
              <a:buClr>
                <a:srgbClr val="FD0000"/>
              </a:buClr>
              <a:buFont typeface="Arial"/>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Each user interface is associated with one theme </a:t>
            </a:r>
          </a:p>
          <a:p>
            <a:pPr lvl="1" indent="-342900">
              <a:spcBef>
                <a:spcPts val="0"/>
              </a:spcBef>
              <a:spcAft>
                <a:spcPts val="1200"/>
              </a:spcAft>
              <a:buClr>
                <a:srgbClr val="FD0000"/>
              </a:buClr>
              <a:buFont typeface="Arial"/>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Each Page supports only one user interface</a:t>
            </a:r>
          </a:p>
          <a:p>
            <a:pPr lvl="1" indent="-342900">
              <a:spcBef>
                <a:spcPts val="0"/>
              </a:spcBef>
              <a:spcAft>
                <a:spcPts val="1200"/>
              </a:spcAft>
              <a:buClr>
                <a:srgbClr val="FD0000"/>
              </a:buClr>
              <a:buFont typeface="Arial"/>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Applications can include desktop and mobile specific pages</a:t>
            </a:r>
          </a:p>
          <a:p>
            <a:pPr lvl="1" indent="-342900">
              <a:spcBef>
                <a:spcPts val="0"/>
              </a:spcBef>
              <a:spcAft>
                <a:spcPts val="1200"/>
              </a:spcAft>
              <a:buClr>
                <a:srgbClr val="FD0000"/>
              </a:buClr>
              <a:buFont typeface="Arial"/>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User Interface defines device specific login URLs,</a:t>
            </a:r>
            <a:br>
              <a:rPr lang="en-US" sz="2400" dirty="0" smtClean="0">
                <a:solidFill>
                  <a:srgbClr val="000000"/>
                </a:solidFill>
                <a:cs typeface="Times New Roman" pitchFamily="18" charset="0"/>
              </a:rPr>
            </a:br>
            <a:r>
              <a:rPr lang="en-US" sz="2400" dirty="0" smtClean="0">
                <a:solidFill>
                  <a:srgbClr val="000000"/>
                </a:solidFill>
                <a:cs typeface="Times New Roman" pitchFamily="18" charset="0"/>
              </a:rPr>
              <a:t>home page URLs and device auto detection</a:t>
            </a:r>
          </a:p>
          <a:p>
            <a:pPr lvl="1" indent="-342900">
              <a:spcBef>
                <a:spcPts val="0"/>
              </a:spcBef>
              <a:spcAft>
                <a:spcPts val="1200"/>
              </a:spcAft>
              <a:buClr>
                <a:srgbClr val="FD0000"/>
              </a:buClr>
              <a:buFont typeface="Arial"/>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Page 0 replaced by Global Page(s)</a:t>
            </a:r>
            <a:endParaRPr lang="en-US" sz="2400" dirty="0" smtClean="0">
              <a:solidFill>
                <a:srgbClr val="000000"/>
              </a:solidFill>
              <a:latin typeface="Arial" charset="0"/>
              <a:ea typeface="ＭＳ Ｐゴシック" charset="-128"/>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Mobile Themes and Templates</a:t>
            </a:r>
            <a:br>
              <a:rPr lang="en-US" dirty="0" smtClean="0">
                <a:solidFill>
                  <a:srgbClr val="000000"/>
                </a:solidFill>
              </a:rPr>
            </a:br>
            <a:endParaRPr lang="en-US" dirty="0"/>
          </a:p>
        </p:txBody>
      </p:sp>
      <p:sp>
        <p:nvSpPr>
          <p:cNvPr id="6" name="Content Placeholder 2"/>
          <p:cNvSpPr>
            <a:spLocks noGrp="1"/>
          </p:cNvSpPr>
          <p:nvPr>
            <p:ph sz="half" idx="1"/>
          </p:nvPr>
        </p:nvSpPr>
        <p:spPr>
          <a:xfrm>
            <a:off x="411480" y="941280"/>
            <a:ext cx="8435340" cy="3598335"/>
          </a:xfrm>
        </p:spPr>
        <p:txBody>
          <a:bodyPr/>
          <a:lstStyle/>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Themes &amp; HTML Templates to support the development of Mobile applications – THEME 50</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solidFill>
                  <a:srgbClr val="000000"/>
                </a:solidFill>
              </a:rPr>
              <a:t>Default Mobile Page and Popup Transition Types</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Declarative support  to specify JavaScript &amp; CSS files</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Support </a:t>
            </a:r>
            <a:r>
              <a:rPr lang="en-IE" dirty="0"/>
              <a:t>Content Delivery Networks for jQuery files</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a:t>New #PAGE_STATIC_ID# substitution string added to </a:t>
            </a:r>
            <a:br>
              <a:rPr lang="en-IE" dirty="0"/>
            </a:br>
            <a:r>
              <a:rPr lang="en-IE" dirty="0"/>
              <a:t>page </a:t>
            </a:r>
            <a:r>
              <a:rPr lang="en-IE" dirty="0" smtClean="0"/>
              <a:t>templates</a:t>
            </a:r>
            <a:endParaRPr lang="en-IE" dirty="0"/>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Mobile Themes and Templates</a:t>
            </a:r>
            <a:br>
              <a:rPr lang="en-US" dirty="0" smtClean="0">
                <a:solidFill>
                  <a:srgbClr val="000000"/>
                </a:solidFill>
              </a:rPr>
            </a:br>
            <a:endParaRPr lang="en-US" dirty="0"/>
          </a:p>
        </p:txBody>
      </p:sp>
      <p:sp>
        <p:nvSpPr>
          <p:cNvPr id="6" name="Content Placeholder 2"/>
          <p:cNvSpPr>
            <a:spLocks noGrp="1"/>
          </p:cNvSpPr>
          <p:nvPr>
            <p:ph sz="half" idx="1"/>
          </p:nvPr>
        </p:nvSpPr>
        <p:spPr>
          <a:xfrm>
            <a:off x="342900" y="922230"/>
            <a:ext cx="8791575" cy="573195"/>
          </a:xfrm>
        </p:spPr>
        <p:txBody>
          <a:bodyPr/>
          <a:lstStyle/>
          <a:p>
            <a:pPr>
              <a:spcBef>
                <a:spcPts val="0"/>
              </a:spcBef>
              <a:spcAft>
                <a:spcPts val="1200"/>
              </a:spcAft>
              <a:buClr>
                <a:srgbClr val="FD0000"/>
              </a:buClr>
              <a:buSzPct val="100000"/>
              <a:buNone/>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400" dirty="0" smtClean="0"/>
              <a:t>Easy to create custom Mobile theme </a:t>
            </a:r>
            <a:r>
              <a:rPr lang="en-IE" dirty="0" smtClean="0"/>
              <a:t>using jQuery Theme Roller</a:t>
            </a:r>
            <a:endParaRPr lang="en-US" sz="2000" dirty="0" smtClean="0">
              <a:solidFill>
                <a:srgbClr val="000000"/>
              </a:solidFill>
              <a:latin typeface="Arial" charset="0"/>
              <a:ea typeface="ＭＳ Ｐゴシック" charset="-128"/>
            </a:endParaRPr>
          </a:p>
        </p:txBody>
      </p:sp>
      <p:pic>
        <p:nvPicPr>
          <p:cNvPr id="5" name="Picture 4"/>
          <p:cNvPicPr>
            <a:picLocks noChangeAspect="1"/>
          </p:cNvPicPr>
          <p:nvPr/>
        </p:nvPicPr>
        <p:blipFill>
          <a:blip r:embed="rId3"/>
          <a:stretch>
            <a:fillRect/>
          </a:stretch>
        </p:blipFill>
        <p:spPr>
          <a:xfrm>
            <a:off x="2272227" y="1560769"/>
            <a:ext cx="4622241" cy="2966116"/>
          </a:xfrm>
          <a:prstGeom prst="rect">
            <a:avLst/>
          </a:prstGeom>
        </p:spPr>
      </p:pic>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Responsive Design</a:t>
            </a:r>
            <a:endParaRPr lang="en-US" dirty="0"/>
          </a:p>
        </p:txBody>
      </p:sp>
      <p:pic>
        <p:nvPicPr>
          <p:cNvPr id="4" name="Picture 3"/>
          <p:cNvPicPr>
            <a:picLocks noChangeAspect="1"/>
          </p:cNvPicPr>
          <p:nvPr/>
        </p:nvPicPr>
        <p:blipFill>
          <a:blip r:embed="rId3"/>
          <a:stretch>
            <a:fillRect/>
          </a:stretch>
        </p:blipFill>
        <p:spPr>
          <a:xfrm>
            <a:off x="5122998" y="207338"/>
            <a:ext cx="3107499" cy="4103569"/>
          </a:xfrm>
          <a:prstGeom prst="rect">
            <a:avLst/>
          </a:prstGeom>
        </p:spPr>
      </p:pic>
      <p:pic>
        <p:nvPicPr>
          <p:cNvPr id="5" name="Picture 4"/>
          <p:cNvPicPr>
            <a:picLocks noChangeAspect="1"/>
          </p:cNvPicPr>
          <p:nvPr/>
        </p:nvPicPr>
        <p:blipFill>
          <a:blip r:embed="rId4"/>
          <a:stretch>
            <a:fillRect/>
          </a:stretch>
        </p:blipFill>
        <p:spPr>
          <a:xfrm>
            <a:off x="7062328" y="933022"/>
            <a:ext cx="1982703" cy="3726687"/>
          </a:xfrm>
          <a:prstGeom prst="rect">
            <a:avLst/>
          </a:prstGeom>
        </p:spPr>
      </p:pic>
      <p:sp>
        <p:nvSpPr>
          <p:cNvPr id="6" name="Rectangle 5"/>
          <p:cNvSpPr/>
          <p:nvPr/>
        </p:nvSpPr>
        <p:spPr>
          <a:xfrm>
            <a:off x="572874" y="964071"/>
            <a:ext cx="4262465" cy="2977738"/>
          </a:xfrm>
          <a:prstGeom prst="rect">
            <a:avLst/>
          </a:prstGeom>
        </p:spPr>
        <p:txBody>
          <a:bodyPr wrap="square">
            <a:spAutoFit/>
          </a:bodyPr>
          <a:lstStyle/>
          <a:p>
            <a:pPr>
              <a:spcBef>
                <a:spcPts val="900"/>
              </a:spcBef>
              <a:buClr>
                <a:srgbClr val="FD0000"/>
              </a:buCl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000" i="1" dirty="0" smtClean="0">
                <a:solidFill>
                  <a:srgbClr val="000000"/>
                </a:solidFill>
                <a:cs typeface="Times New Roman" pitchFamily="18" charset="0"/>
              </a:rPr>
              <a:t>“Approach </a:t>
            </a:r>
            <a:r>
              <a:rPr lang="en-US" sz="2000" i="1" dirty="0">
                <a:solidFill>
                  <a:srgbClr val="000000"/>
                </a:solidFill>
                <a:cs typeface="Times New Roman" pitchFamily="18" charset="0"/>
              </a:rPr>
              <a:t>to web design in which a designer intends to provide an </a:t>
            </a:r>
            <a:r>
              <a:rPr lang="en-US" sz="2000" b="1" i="1" dirty="0">
                <a:solidFill>
                  <a:srgbClr val="000000"/>
                </a:solidFill>
                <a:cs typeface="Times New Roman" pitchFamily="18" charset="0"/>
              </a:rPr>
              <a:t>optimal viewing experience </a:t>
            </a:r>
            <a:r>
              <a:rPr lang="en-US" sz="2000" i="1" dirty="0">
                <a:solidFill>
                  <a:srgbClr val="000000"/>
                </a:solidFill>
                <a:cs typeface="Times New Roman" pitchFamily="18" charset="0"/>
              </a:rPr>
              <a:t>– easy reading and navigation with a minimum of resizing, panning, and scrolling – </a:t>
            </a:r>
            <a:r>
              <a:rPr lang="en-US" sz="2000" b="1" i="1" dirty="0">
                <a:solidFill>
                  <a:srgbClr val="000000"/>
                </a:solidFill>
                <a:cs typeface="Times New Roman" pitchFamily="18" charset="0"/>
              </a:rPr>
              <a:t>across a wide range of devices</a:t>
            </a:r>
            <a:r>
              <a:rPr lang="en-US" sz="2000" i="1" dirty="0">
                <a:solidFill>
                  <a:srgbClr val="000000"/>
                </a:solidFill>
                <a:cs typeface="Times New Roman" pitchFamily="18" charset="0"/>
              </a:rPr>
              <a:t> </a:t>
            </a:r>
            <a:r>
              <a:rPr lang="en-US" sz="2000" i="1" dirty="0" smtClean="0">
                <a:solidFill>
                  <a:srgbClr val="000000"/>
                </a:solidFill>
                <a:cs typeface="Times New Roman" pitchFamily="18" charset="0"/>
              </a:rPr>
              <a:t>(</a:t>
            </a:r>
            <a:r>
              <a:rPr lang="en-US" sz="2000" i="1" dirty="0">
                <a:solidFill>
                  <a:srgbClr val="000000"/>
                </a:solidFill>
                <a:cs typeface="Times New Roman" pitchFamily="18" charset="0"/>
              </a:rPr>
              <a:t>from desktop computer monitors to mobile phones</a:t>
            </a:r>
            <a:r>
              <a:rPr lang="en-US" sz="2000" i="1" dirty="0" smtClean="0">
                <a:solidFill>
                  <a:srgbClr val="000000"/>
                </a:solidFill>
                <a:cs typeface="Times New Roman" pitchFamily="18" charset="0"/>
              </a:rPr>
              <a:t>).”</a:t>
            </a:r>
          </a:p>
          <a:p>
            <a:pPr>
              <a:spcBef>
                <a:spcPts val="900"/>
              </a:spcBef>
              <a:buClr>
                <a:srgbClr val="FD0000"/>
              </a:buCl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000" dirty="0" smtClean="0">
                <a:solidFill>
                  <a:srgbClr val="000000"/>
                </a:solidFill>
                <a:cs typeface="Times New Roman" pitchFamily="18" charset="0"/>
              </a:rPr>
              <a:t>… Wikipedia</a:t>
            </a:r>
            <a:endParaRPr lang="en-US" sz="2000" b="1" dirty="0">
              <a:solidFill>
                <a:srgbClr val="000000"/>
              </a:solidFill>
              <a:cs typeface="Times New Roman" pitchFamily="18" charset="0"/>
            </a:endParaRPr>
          </a:p>
        </p:txBody>
      </p:sp>
    </p:spTree>
    <p:extLst>
      <p:ext uri="{BB962C8B-B14F-4D97-AF65-F5344CB8AC3E}">
        <p14:creationId xmlns:p14="http://schemas.microsoft.com/office/powerpoint/2010/main" xmlns="" val="4155444967"/>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Responsive Design</a:t>
            </a:r>
            <a:endParaRPr lang="en-US" dirty="0"/>
          </a:p>
        </p:txBody>
      </p:sp>
      <p:sp>
        <p:nvSpPr>
          <p:cNvPr id="11" name="Content Placeholder 2"/>
          <p:cNvSpPr>
            <a:spLocks noGrp="1"/>
          </p:cNvSpPr>
          <p:nvPr>
            <p:ph sz="half" idx="1"/>
          </p:nvPr>
        </p:nvSpPr>
        <p:spPr>
          <a:xfrm>
            <a:off x="411480" y="950805"/>
            <a:ext cx="8435340" cy="3598335"/>
          </a:xfrm>
        </p:spPr>
        <p:txBody>
          <a:bodyPr/>
          <a:lstStyle/>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t>Fully Responsive </a:t>
            </a:r>
            <a:r>
              <a:rPr lang="en-US" dirty="0" smtClean="0"/>
              <a:t>Theme included (</a:t>
            </a:r>
            <a:r>
              <a:rPr lang="en-US" dirty="0" smtClean="0">
                <a:solidFill>
                  <a:srgbClr val="000000"/>
                </a:solidFill>
              </a:rPr>
              <a:t>Theme 25)</a:t>
            </a:r>
          </a:p>
          <a:p>
            <a:pPr>
              <a:spcAft>
                <a:spcPts val="1200"/>
              </a:spcAft>
              <a:buFont typeface="Arial"/>
              <a:buChar char="•"/>
            </a:pPr>
            <a:r>
              <a:rPr lang="en-US" dirty="0"/>
              <a:t>Uses custom flexible grid up to 2560px </a:t>
            </a:r>
            <a:r>
              <a:rPr lang="en-US" dirty="0" smtClean="0"/>
              <a:t>wide</a:t>
            </a:r>
          </a:p>
          <a:p>
            <a:pPr>
              <a:spcAft>
                <a:spcPts val="1200"/>
              </a:spcAft>
              <a:buFont typeface="Arial"/>
              <a:buChar char="•"/>
            </a:pPr>
            <a:r>
              <a:rPr lang="en-US" dirty="0"/>
              <a:t>CSS3 Media </a:t>
            </a:r>
            <a:r>
              <a:rPr lang="en-US" dirty="0" smtClean="0"/>
              <a:t>Queries</a:t>
            </a:r>
            <a:endParaRPr lang="en-US" dirty="0"/>
          </a:p>
          <a:p>
            <a:pPr>
              <a:spcAft>
                <a:spcPts val="1200"/>
              </a:spcAft>
              <a:buFont typeface="Arial"/>
              <a:buChar char="•"/>
            </a:pPr>
            <a:r>
              <a:rPr lang="en-US" dirty="0"/>
              <a:t>Mobile, Tablet, Desktop support</a:t>
            </a:r>
          </a:p>
          <a:p>
            <a:pPr>
              <a:spcAft>
                <a:spcPts val="1200"/>
              </a:spcAft>
              <a:buFont typeface="Arial"/>
              <a:buChar char="•"/>
            </a:pPr>
            <a:r>
              <a:rPr lang="en-US" dirty="0"/>
              <a:t>Icon Buttons</a:t>
            </a:r>
          </a:p>
          <a:p>
            <a:pPr>
              <a:spcAft>
                <a:spcPts val="1200"/>
              </a:spcAft>
              <a:buFont typeface="Arial"/>
              <a:buChar char="•"/>
            </a:pPr>
            <a:r>
              <a:rPr lang="en-US" dirty="0"/>
              <a:t>Retina Display Compatible</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dirty="0" smtClean="0">
              <a:solidFill>
                <a:srgbClr val="000000"/>
              </a:solidFill>
              <a:latin typeface="Arial" charset="0"/>
              <a:ea typeface="ＭＳ Ｐゴシック" charset="-128"/>
            </a:endParaRPr>
          </a:p>
        </p:txBody>
      </p:sp>
      <p:pic>
        <p:nvPicPr>
          <p:cNvPr id="4" name="Picture 3" descr="screensize.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392095" y="2303375"/>
            <a:ext cx="3431933" cy="2146865"/>
          </a:xfrm>
          <a:prstGeom prst="rect">
            <a:avLst/>
          </a:prstGeom>
        </p:spPr>
      </p:pic>
    </p:spTree>
    <p:extLst>
      <p:ext uri="{BB962C8B-B14F-4D97-AF65-F5344CB8AC3E}">
        <p14:creationId xmlns:p14="http://schemas.microsoft.com/office/powerpoint/2010/main" xmlns="" val="4112586726"/>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Responsive Design</a:t>
            </a:r>
            <a:endParaRPr lang="en-US" dirty="0"/>
          </a:p>
        </p:txBody>
      </p:sp>
      <p:sp>
        <p:nvSpPr>
          <p:cNvPr id="11" name="Content Placeholder 2"/>
          <p:cNvSpPr>
            <a:spLocks noGrp="1"/>
          </p:cNvSpPr>
          <p:nvPr>
            <p:ph sz="half" idx="1"/>
          </p:nvPr>
        </p:nvSpPr>
        <p:spPr>
          <a:xfrm>
            <a:off x="411480" y="941280"/>
            <a:ext cx="8435340" cy="3598335"/>
          </a:xfrm>
        </p:spPr>
        <p:txBody>
          <a:bodyPr/>
          <a:lstStyle/>
          <a:p>
            <a:r>
              <a:rPr lang="en-US" dirty="0" smtClean="0"/>
              <a:t>Modernizr</a:t>
            </a:r>
          </a:p>
          <a:p>
            <a:pPr lvl="1"/>
            <a:r>
              <a:rPr lang="en-US" dirty="0" smtClean="0"/>
              <a:t>Detects </a:t>
            </a:r>
            <a:r>
              <a:rPr lang="en-US" dirty="0"/>
              <a:t>HTML5 and CSS3 features in the user’s </a:t>
            </a:r>
            <a:r>
              <a:rPr lang="en-US" dirty="0" smtClean="0"/>
              <a:t>browser</a:t>
            </a:r>
            <a:endParaRPr lang="en-US" dirty="0" smtClean="0">
              <a:solidFill>
                <a:srgbClr val="000000"/>
              </a:solidFill>
            </a:endParaRPr>
          </a:p>
          <a:p>
            <a:r>
              <a:rPr lang="en-US" dirty="0"/>
              <a:t>SCSS </a:t>
            </a:r>
            <a:r>
              <a:rPr lang="en-US" dirty="0" smtClean="0"/>
              <a:t>Based</a:t>
            </a:r>
          </a:p>
          <a:p>
            <a:pPr lvl="1"/>
            <a:r>
              <a:rPr lang="en-US" dirty="0" smtClean="0"/>
              <a:t>Extension of CSS3, </a:t>
            </a:r>
            <a:r>
              <a:rPr lang="en-US" dirty="0"/>
              <a:t>adding nested rules, variables, mixins, selector </a:t>
            </a:r>
            <a:r>
              <a:rPr lang="en-US" dirty="0" smtClean="0"/>
              <a:t>inheritance </a:t>
            </a:r>
            <a:r>
              <a:rPr lang="en-US" dirty="0"/>
              <a:t>and more</a:t>
            </a:r>
            <a:r>
              <a:rPr lang="en-US" dirty="0" smtClean="0"/>
              <a:t>. Gets translated to well-formatted, standard CSS </a:t>
            </a:r>
          </a:p>
          <a:p>
            <a:r>
              <a:rPr lang="en-US" dirty="0" smtClean="0"/>
              <a:t>Respond.js </a:t>
            </a:r>
            <a:r>
              <a:rPr lang="en-US" dirty="0"/>
              <a:t>for </a:t>
            </a:r>
            <a:r>
              <a:rPr lang="en-US" dirty="0" smtClean="0"/>
              <a:t>Responsive Web Design support </a:t>
            </a:r>
            <a:r>
              <a:rPr lang="en-US" dirty="0"/>
              <a:t>in older IE </a:t>
            </a:r>
          </a:p>
          <a:p>
            <a:r>
              <a:rPr lang="en-US" dirty="0" smtClean="0"/>
              <a:t>Sprite based graphics, icons</a:t>
            </a:r>
            <a:endParaRPr lang="en-US" dirty="0"/>
          </a:p>
        </p:txBody>
      </p:sp>
      <p:pic>
        <p:nvPicPr>
          <p:cNvPr id="9" name="Picture 8"/>
          <p:cNvPicPr>
            <a:picLocks noChangeAspect="1"/>
          </p:cNvPicPr>
          <p:nvPr/>
        </p:nvPicPr>
        <p:blipFill>
          <a:blip r:embed="rId3"/>
          <a:stretch>
            <a:fillRect/>
          </a:stretch>
        </p:blipFill>
        <p:spPr>
          <a:xfrm>
            <a:off x="4623654" y="339603"/>
            <a:ext cx="4085124" cy="779291"/>
          </a:xfrm>
          <a:prstGeom prst="rect">
            <a:avLst/>
          </a:prstGeom>
        </p:spPr>
      </p:pic>
    </p:spTree>
    <p:extLst>
      <p:ext uri="{BB962C8B-B14F-4D97-AF65-F5344CB8AC3E}">
        <p14:creationId xmlns:p14="http://schemas.microsoft.com/office/powerpoint/2010/main" xmlns="" val="3158095057"/>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List View Region Type</a:t>
            </a:r>
            <a:br>
              <a:rPr lang="en-US" dirty="0" smtClean="0">
                <a:solidFill>
                  <a:srgbClr val="000000"/>
                </a:solidFill>
              </a:rPr>
            </a:br>
            <a:endParaRPr lang="en-US" dirty="0"/>
          </a:p>
        </p:txBody>
      </p:sp>
      <p:sp>
        <p:nvSpPr>
          <p:cNvPr id="6" name="Content Placeholder 2"/>
          <p:cNvSpPr>
            <a:spLocks noGrp="1"/>
          </p:cNvSpPr>
          <p:nvPr>
            <p:ph sz="half" idx="1"/>
          </p:nvPr>
        </p:nvSpPr>
        <p:spPr>
          <a:xfrm>
            <a:off x="411480" y="950805"/>
            <a:ext cx="8435340" cy="3598335"/>
          </a:xfrm>
        </p:spPr>
        <p:txBody>
          <a:bodyPr/>
          <a:lstStyle/>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a:t>U</a:t>
            </a:r>
            <a:r>
              <a:rPr lang="en-IE" dirty="0" smtClean="0"/>
              <a:t>n-ordered list with data</a:t>
            </a:r>
            <a:r>
              <a:rPr lang="en-IE" dirty="0"/>
              <a:t>-role="listview" </a:t>
            </a:r>
            <a:endParaRPr lang="en-IE" dirty="0" smtClean="0"/>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Used for data display, navigation, </a:t>
            </a:r>
            <a:br>
              <a:rPr lang="en-IE" dirty="0" smtClean="0"/>
            </a:br>
            <a:r>
              <a:rPr lang="en-IE" dirty="0" smtClean="0"/>
              <a:t>list view and form pages</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Full </a:t>
            </a:r>
            <a:r>
              <a:rPr lang="en-IE" dirty="0"/>
              <a:t>width by </a:t>
            </a:r>
            <a:r>
              <a:rPr lang="en-IE" dirty="0" smtClean="0"/>
              <a:t>default with inset option</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Automatic dividers</a:t>
            </a:r>
            <a:endParaRPr lang="en-IE" dirty="0"/>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Declarative search filter</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400" dirty="0" smtClean="0"/>
              <a:t>Client- and server-side search options</a:t>
            </a:r>
          </a:p>
        </p:txBody>
      </p:sp>
      <p:pic>
        <p:nvPicPr>
          <p:cNvPr id="4" name="Picture 3"/>
          <p:cNvPicPr>
            <a:picLocks noChangeAspect="1"/>
          </p:cNvPicPr>
          <p:nvPr/>
        </p:nvPicPr>
        <p:blipFill>
          <a:blip r:embed="rId3"/>
          <a:stretch>
            <a:fillRect/>
          </a:stretch>
        </p:blipFill>
        <p:spPr>
          <a:xfrm>
            <a:off x="6088581" y="688447"/>
            <a:ext cx="2783840" cy="1137920"/>
          </a:xfrm>
          <a:prstGeom prst="rect">
            <a:avLst/>
          </a:prstGeom>
        </p:spPr>
      </p:pic>
      <p:sp>
        <p:nvSpPr>
          <p:cNvPr id="8" name="TextBox 7"/>
          <p:cNvSpPr txBox="1"/>
          <p:nvPr/>
        </p:nvSpPr>
        <p:spPr>
          <a:xfrm>
            <a:off x="6969550" y="1808890"/>
            <a:ext cx="993561" cy="311007"/>
          </a:xfrm>
          <a:prstGeom prst="rect">
            <a:avLst/>
          </a:prstGeom>
          <a:noFill/>
          <a:ln>
            <a:noFill/>
          </a:ln>
        </p:spPr>
        <p:txBody>
          <a:bodyPr wrap="none" lIns="0" tIns="0" rIns="0" bIns="0" rtlCol="0">
            <a:noAutofit/>
          </a:bodyPr>
          <a:lstStyle/>
          <a:p>
            <a:r>
              <a:rPr lang="en-US" sz="1600" dirty="0"/>
              <a:t>Simple list</a:t>
            </a:r>
            <a:endParaRPr lang="en-US" sz="1600" dirty="0" smtClean="0"/>
          </a:p>
        </p:txBody>
      </p:sp>
      <p:pic>
        <p:nvPicPr>
          <p:cNvPr id="9" name="Picture 8"/>
          <p:cNvPicPr>
            <a:picLocks noChangeAspect="1"/>
          </p:cNvPicPr>
          <p:nvPr/>
        </p:nvPicPr>
        <p:blipFill>
          <a:blip r:embed="rId4"/>
          <a:stretch>
            <a:fillRect/>
          </a:stretch>
        </p:blipFill>
        <p:spPr>
          <a:xfrm>
            <a:off x="6105128" y="2160215"/>
            <a:ext cx="2905760" cy="2143760"/>
          </a:xfrm>
          <a:prstGeom prst="rect">
            <a:avLst/>
          </a:prstGeom>
        </p:spPr>
      </p:pic>
      <p:sp>
        <p:nvSpPr>
          <p:cNvPr id="10" name="TextBox 9"/>
          <p:cNvSpPr txBox="1"/>
          <p:nvPr/>
        </p:nvSpPr>
        <p:spPr>
          <a:xfrm>
            <a:off x="6563490" y="4221854"/>
            <a:ext cx="2096324" cy="311007"/>
          </a:xfrm>
          <a:prstGeom prst="rect">
            <a:avLst/>
          </a:prstGeom>
          <a:noFill/>
          <a:ln>
            <a:noFill/>
          </a:ln>
        </p:spPr>
        <p:txBody>
          <a:bodyPr wrap="none" lIns="0" tIns="0" rIns="0" bIns="0" rtlCol="0">
            <a:noAutofit/>
          </a:bodyPr>
          <a:lstStyle/>
          <a:p>
            <a:r>
              <a:rPr lang="en-US" sz="1600" dirty="0"/>
              <a:t>Divided, filterable list</a:t>
            </a:r>
            <a:endParaRPr lang="en-US" sz="1600" dirty="0" smtClean="0"/>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Title 6"/>
          <p:cNvSpPr>
            <a:spLocks noGrp="1"/>
          </p:cNvSpPr>
          <p:nvPr>
            <p:ph type="title"/>
          </p:nvPr>
        </p:nvSpPr>
        <p:spPr>
          <a:xfrm>
            <a:off x="450850" y="1582738"/>
            <a:ext cx="5027613" cy="1231900"/>
          </a:xfrm>
        </p:spPr>
        <p:txBody>
          <a:bodyPr/>
          <a:lstStyle/>
          <a:p>
            <a:pPr defTabSz="913561"/>
            <a:r>
              <a:rPr lang="en-US" sz="2400" dirty="0">
                <a:effectLst>
                  <a:outerShdw blurRad="50800" dist="38100" dir="2700000" algn="tl" rotWithShape="0">
                    <a:srgbClr val="000000">
                      <a:alpha val="43000"/>
                    </a:srgbClr>
                  </a:outerShdw>
                </a:effectLst>
              </a:rPr>
              <a:t>Oracle Application Express </a:t>
            </a:r>
            <a:r>
              <a:rPr lang="en-US" sz="2400" dirty="0" smtClean="0">
                <a:effectLst>
                  <a:outerShdw blurRad="50800" dist="38100" dir="2700000" algn="tl" rotWithShape="0">
                    <a:srgbClr val="000000">
                      <a:alpha val="43000"/>
                    </a:srgbClr>
                  </a:outerShdw>
                </a:effectLst>
              </a:rPr>
              <a:t>4.2</a:t>
            </a:r>
            <a:br>
              <a:rPr lang="en-US" sz="2400" dirty="0" smtClean="0">
                <a:effectLst>
                  <a:outerShdw blurRad="50800" dist="38100" dir="2700000" algn="tl" rotWithShape="0">
                    <a:srgbClr val="000000">
                      <a:alpha val="43000"/>
                    </a:srgbClr>
                  </a:outerShdw>
                </a:effectLst>
              </a:rPr>
            </a:br>
            <a:r>
              <a:rPr lang="en-US" sz="2400" dirty="0" smtClean="0">
                <a:effectLst>
                  <a:outerShdw blurRad="50800" dist="38100" dir="2700000" algn="tl" rotWithShape="0">
                    <a:srgbClr val="000000">
                      <a:alpha val="43000"/>
                    </a:srgbClr>
                  </a:outerShdw>
                </a:effectLst>
              </a:rPr>
              <a:t>New Features</a:t>
            </a:r>
            <a:endParaRPr lang="en-US" sz="3600" dirty="0">
              <a:effectLst>
                <a:outerShdw blurRad="50800" dist="38100" dir="2700000" algn="tl" rotWithShape="0">
                  <a:srgbClr val="000000">
                    <a:alpha val="43000"/>
                  </a:srgbClr>
                </a:outerShdw>
              </a:effectLst>
            </a:endParaRPr>
          </a:p>
        </p:txBody>
      </p:sp>
      <p:sp>
        <p:nvSpPr>
          <p:cNvPr id="88068" name="Text Placeholder 7"/>
          <p:cNvSpPr>
            <a:spLocks noGrp="1"/>
          </p:cNvSpPr>
          <p:nvPr>
            <p:ph type="body" sz="quarter" idx="13"/>
          </p:nvPr>
        </p:nvSpPr>
        <p:spPr>
          <a:xfrm>
            <a:off x="437339" y="3240155"/>
            <a:ext cx="5027613" cy="1354852"/>
          </a:xfrm>
        </p:spPr>
        <p:txBody>
          <a:bodyPr/>
          <a:lstStyle/>
          <a:p>
            <a:pPr>
              <a:spcAft>
                <a:spcPct val="0"/>
              </a:spcAft>
            </a:pPr>
            <a:endParaRPr lang="en-US" sz="1600" dirty="0">
              <a:effectLst>
                <a:outerShdw blurRad="50800" dist="38100" dir="2700000" algn="tl" rotWithShape="0">
                  <a:srgbClr val="000000">
                    <a:alpha val="43000"/>
                  </a:srgbClr>
                </a:outerShdw>
              </a:effectLst>
            </a:endParaRPr>
          </a:p>
        </p:txBody>
      </p:sp>
      <p:sp>
        <p:nvSpPr>
          <p:cNvPr id="9" name="Picture Placeholder 8"/>
          <p:cNvSpPr>
            <a:spLocks noGrp="1"/>
          </p:cNvSpPr>
          <p:nvPr>
            <p:ph type="pic" sz="quarter" idx="14"/>
          </p:nvPr>
        </p:nvSpPr>
        <p:spPr/>
      </p:sp>
      <p:pic>
        <p:nvPicPr>
          <p:cNvPr id="10" name="Picture Placeholder 3"/>
          <p:cNvPicPr>
            <a:picLocks noChangeAspect="1"/>
          </p:cNvPicPr>
          <p:nvPr/>
        </p:nvPicPr>
        <p:blipFill>
          <a:blip r:embed="rId3" cstate="print"/>
          <a:srcRect l="8338" r="8338"/>
          <a:stretch>
            <a:fillRect/>
          </a:stretch>
        </p:blipFill>
        <p:spPr bwMode="auto">
          <a:xfrm>
            <a:off x="5943600" y="0"/>
            <a:ext cx="3200400" cy="5143500"/>
          </a:xfrm>
          <a:prstGeom prst="rect">
            <a:avLst/>
          </a:prstGeom>
          <a:noFill/>
          <a:ln>
            <a:noFill/>
          </a:ln>
          <a:effectLst>
            <a:innerShdw blurRad="63500" dist="50800" dir="10800000">
              <a:prstClr val="black">
                <a:alpha val="50000"/>
              </a:prstClr>
            </a:inn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descr="ac72_skinny.bmp"/>
          <p:cNvPicPr>
            <a:picLocks noChangeAspect="1"/>
          </p:cNvPicPr>
          <p:nvPr/>
        </p:nvPicPr>
        <p:blipFill>
          <a:blip r:embed="rId4" cstate="print"/>
          <a:stretch>
            <a:fillRect/>
          </a:stretch>
        </p:blipFill>
        <p:spPr>
          <a:xfrm>
            <a:off x="5942151" y="-9525"/>
            <a:ext cx="3201849" cy="4848225"/>
          </a:xfrm>
          <a:prstGeom prst="rect">
            <a:avLst/>
          </a:prstGeom>
        </p:spPr>
      </p:pic>
    </p:spTree>
    <p:extLst>
      <p:ext uri="{BB962C8B-B14F-4D97-AF65-F5344CB8AC3E}">
        <p14:creationId xmlns:p14="http://schemas.microsoft.com/office/powerpoint/2010/main" xmlns="" val="2845239157"/>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Mobile Calendars</a:t>
            </a:r>
            <a:br>
              <a:rPr lang="en-US" dirty="0" smtClean="0">
                <a:solidFill>
                  <a:srgbClr val="000000"/>
                </a:solidFill>
              </a:rPr>
            </a:br>
            <a:endParaRPr lang="en-US" dirty="0"/>
          </a:p>
        </p:txBody>
      </p:sp>
      <p:pic>
        <p:nvPicPr>
          <p:cNvPr id="7" name="Picture 6" descr="Screen Shot 2012-11-09 at 3.28.13 PM.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377878" y="404472"/>
            <a:ext cx="2085671" cy="3918535"/>
          </a:xfrm>
          <a:prstGeom prst="rect">
            <a:avLst/>
          </a:prstGeom>
        </p:spPr>
      </p:pic>
      <p:sp>
        <p:nvSpPr>
          <p:cNvPr id="8" name="Rectangle 2"/>
          <p:cNvSpPr>
            <a:spLocks noChangeArrowheads="1"/>
          </p:cNvSpPr>
          <p:nvPr/>
        </p:nvSpPr>
        <p:spPr bwMode="auto">
          <a:xfrm>
            <a:off x="242673" y="949303"/>
            <a:ext cx="8504208" cy="3532517"/>
          </a:xfrm>
          <a:prstGeom prst="rect">
            <a:avLst/>
          </a:prstGeom>
          <a:noFill/>
          <a:ln w="9525">
            <a:noFill/>
            <a:round/>
            <a:headEnd/>
            <a:tailEnd/>
          </a:ln>
        </p:spPr>
        <p:txBody>
          <a:bodyPr lIns="0" tIns="0" rIns="0" bIns="0"/>
          <a:lstStyle/>
          <a:p>
            <a:pPr marL="395288" lvl="1" indent="-225425">
              <a:spcBef>
                <a:spcPts val="0"/>
              </a:spcBef>
              <a:spcAft>
                <a:spcPts val="1200"/>
              </a:spcAft>
              <a:buClr>
                <a:srgbClr val="FD0000"/>
              </a:buClr>
              <a:buFont typeface="Arial" pitchFamily="34" charset="0"/>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Mobile-friendly calendar templates</a:t>
            </a:r>
          </a:p>
          <a:p>
            <a:pPr marL="395288" lvl="1" indent="-225425">
              <a:spcBef>
                <a:spcPts val="0"/>
              </a:spcBef>
              <a:spcAft>
                <a:spcPts val="1200"/>
              </a:spcAft>
              <a:buClr>
                <a:srgbClr val="FD0000"/>
              </a:buClr>
              <a:buFont typeface="Arial" pitchFamily="34" charset="0"/>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New list-view for date entries</a:t>
            </a:r>
          </a:p>
          <a:p>
            <a:pPr marL="395288" lvl="1" indent="-225425">
              <a:spcBef>
                <a:spcPts val="0"/>
              </a:spcBef>
              <a:spcAft>
                <a:spcPts val="1200"/>
              </a:spcAft>
              <a:buClr>
                <a:srgbClr val="FD0000"/>
              </a:buClr>
              <a:buFont typeface="Arial" pitchFamily="34" charset="0"/>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r>
              <a:rPr lang="en-US" sz="2400" dirty="0" smtClean="0">
                <a:solidFill>
                  <a:srgbClr val="000000"/>
                </a:solidFill>
                <a:cs typeface="Times New Roman" pitchFamily="18" charset="0"/>
              </a:rPr>
              <a:t>Monthly view shows date entries </a:t>
            </a:r>
            <a:br>
              <a:rPr lang="en-US" sz="2400" dirty="0" smtClean="0">
                <a:solidFill>
                  <a:srgbClr val="000000"/>
                </a:solidFill>
                <a:cs typeface="Times New Roman" pitchFamily="18" charset="0"/>
              </a:rPr>
            </a:br>
            <a:r>
              <a:rPr lang="en-US" sz="2400" dirty="0" smtClean="0">
                <a:solidFill>
                  <a:srgbClr val="000000"/>
                </a:solidFill>
                <a:cs typeface="Times New Roman" pitchFamily="18" charset="0"/>
              </a:rPr>
              <a:t>below calendar on mobile devices</a:t>
            </a:r>
          </a:p>
          <a:p>
            <a:pPr marL="395288" lvl="1" indent="-225425">
              <a:spcBef>
                <a:spcPts val="0"/>
              </a:spcBef>
              <a:spcAft>
                <a:spcPts val="1200"/>
              </a:spcAft>
              <a:buClr>
                <a:srgbClr val="FD0000"/>
              </a:buClr>
              <a:buFont typeface="Arial" pitchFamily="34" charset="0"/>
              <a:buChar char="•"/>
              <a:tabLst>
                <a:tab pos="225425" algn="l"/>
                <a:tab pos="1139825" algn="l"/>
                <a:tab pos="2054225" algn="l"/>
                <a:tab pos="2968625" algn="l"/>
                <a:tab pos="3883025" algn="l"/>
                <a:tab pos="4797425" algn="l"/>
                <a:tab pos="5711825" algn="l"/>
                <a:tab pos="6626225" algn="l"/>
                <a:tab pos="7540625" algn="l"/>
                <a:tab pos="8455025" algn="l"/>
                <a:tab pos="9369425" algn="l"/>
                <a:tab pos="10283825" algn="l"/>
              </a:tabLst>
            </a:pPr>
            <a:endParaRPr lang="en-US" sz="2400" dirty="0" smtClean="0">
              <a:solidFill>
                <a:srgbClr val="000000"/>
              </a:solidFill>
              <a:cs typeface="Times New Roman" pitchFamily="18" charset="0"/>
            </a:endParaRPr>
          </a:p>
        </p:txBody>
      </p:sp>
    </p:spTree>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Dynamic Action Enhancements</a:t>
            </a:r>
            <a:br>
              <a:rPr lang="en-US" dirty="0" smtClean="0">
                <a:solidFill>
                  <a:srgbClr val="000000"/>
                </a:solidFill>
              </a:rPr>
            </a:br>
            <a:endParaRPr lang="en-US" dirty="0"/>
          </a:p>
        </p:txBody>
      </p:sp>
      <p:sp>
        <p:nvSpPr>
          <p:cNvPr id="6" name="Content Placeholder 2"/>
          <p:cNvSpPr>
            <a:spLocks noGrp="1"/>
          </p:cNvSpPr>
          <p:nvPr>
            <p:ph sz="half" idx="1"/>
          </p:nvPr>
        </p:nvSpPr>
        <p:spPr>
          <a:xfrm>
            <a:off x="411480" y="941281"/>
            <a:ext cx="8435340" cy="3021120"/>
          </a:xfrm>
        </p:spPr>
        <p:txBody>
          <a:bodyPr/>
          <a:lstStyle/>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Expose jQuery Mobile events through </a:t>
            </a:r>
            <a:br>
              <a:rPr lang="en-US" dirty="0" smtClean="0">
                <a:solidFill>
                  <a:srgbClr val="000000"/>
                </a:solidFill>
              </a:rPr>
            </a:br>
            <a:r>
              <a:rPr lang="en-US" dirty="0" smtClean="0">
                <a:solidFill>
                  <a:srgbClr val="000000"/>
                </a:solidFill>
              </a:rPr>
              <a:t>Dynamic Actions  e.g. </a:t>
            </a:r>
            <a:r>
              <a:rPr lang="en-IE" dirty="0" smtClean="0"/>
              <a:t> swipe, touch, tap/hold, orientation</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Provide ‘Custom’ event support</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Declarative support for buttons to be the ‘Affected Element’</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AJAX based Dynamic Actions to work asynchronously</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Chart ‘Refresh’  Dynamic Actions support</a:t>
            </a:r>
          </a:p>
        </p:txBody>
      </p:sp>
      <p:pic>
        <p:nvPicPr>
          <p:cNvPr id="4" name="Picture 6"/>
          <p:cNvPicPr>
            <a:picLocks noChangeAspect="1" noChangeArrowheads="1"/>
          </p:cNvPicPr>
          <p:nvPr/>
        </p:nvPicPr>
        <p:blipFill>
          <a:blip r:embed="rId3"/>
          <a:srcRect/>
          <a:stretch>
            <a:fillRect/>
          </a:stretch>
        </p:blipFill>
        <p:spPr bwMode="auto">
          <a:xfrm>
            <a:off x="7781925" y="79375"/>
            <a:ext cx="1273175" cy="1273175"/>
          </a:xfrm>
          <a:prstGeom prst="rect">
            <a:avLst/>
          </a:prstGeom>
          <a:noFill/>
          <a:ln w="9525">
            <a:noFill/>
            <a:round/>
            <a:headEnd/>
            <a:tailEnd/>
          </a:ln>
        </p:spPr>
      </p:pic>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HTML5 Charts</a:t>
            </a:r>
            <a:br>
              <a:rPr lang="en-US" dirty="0" smtClean="0">
                <a:solidFill>
                  <a:srgbClr val="000000"/>
                </a:solidFill>
              </a:rPr>
            </a:br>
            <a:endParaRPr lang="en-US" dirty="0"/>
          </a:p>
        </p:txBody>
      </p:sp>
      <p:sp>
        <p:nvSpPr>
          <p:cNvPr id="6" name="Content Placeholder 2"/>
          <p:cNvSpPr>
            <a:spLocks noGrp="1"/>
          </p:cNvSpPr>
          <p:nvPr>
            <p:ph sz="half" idx="1"/>
          </p:nvPr>
        </p:nvSpPr>
        <p:spPr>
          <a:xfrm>
            <a:off x="411480" y="941280"/>
            <a:ext cx="8435340" cy="3598335"/>
          </a:xfrm>
        </p:spPr>
        <p:txBody>
          <a:bodyPr/>
          <a:lstStyle/>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HTML5 charts - AnyChart version 6</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2 Chart Rendering options</a:t>
            </a:r>
          </a:p>
          <a:p>
            <a:pPr marL="842963" lvl="2" indent="-342900">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Flash Preferred</a:t>
            </a:r>
          </a:p>
          <a:p>
            <a:pPr marL="842963" lvl="2" indent="-342900">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HTML5</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Conditional Display of Chart Series</a:t>
            </a:r>
          </a:p>
          <a:p>
            <a:pPr>
              <a:spcBef>
                <a:spcPts val="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HTML Chart region plug-in*</a:t>
            </a:r>
            <a:endParaRPr lang="en-US" sz="2000" dirty="0" smtClean="0">
              <a:solidFill>
                <a:srgbClr val="000000"/>
              </a:solidFill>
              <a:latin typeface="Arial" charset="0"/>
              <a:ea typeface="ＭＳ Ｐゴシック" charset="-128"/>
            </a:endParaRPr>
          </a:p>
        </p:txBody>
      </p:sp>
      <p:pic>
        <p:nvPicPr>
          <p:cNvPr id="5" name="Picture 8" descr="http://anychart.com/blog/images/ipad.png"/>
          <p:cNvPicPr>
            <a:picLocks noChangeAspect="1" noChangeArrowheads="1"/>
          </p:cNvPicPr>
          <p:nvPr/>
        </p:nvPicPr>
        <p:blipFill>
          <a:blip r:embed="rId3"/>
          <a:srcRect/>
          <a:stretch>
            <a:fillRect/>
          </a:stretch>
        </p:blipFill>
        <p:spPr bwMode="auto">
          <a:xfrm>
            <a:off x="5715427" y="320603"/>
            <a:ext cx="3125788" cy="265791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HTML5 Item Types</a:t>
            </a:r>
            <a:br>
              <a:rPr lang="en-US" dirty="0" smtClean="0">
                <a:solidFill>
                  <a:srgbClr val="000000"/>
                </a:solidFill>
              </a:rPr>
            </a:br>
            <a:endParaRPr lang="en-US" dirty="0"/>
          </a:p>
        </p:txBody>
      </p:sp>
      <p:sp>
        <p:nvSpPr>
          <p:cNvPr id="6" name="Content Placeholder 2"/>
          <p:cNvSpPr>
            <a:spLocks noGrp="1"/>
          </p:cNvSpPr>
          <p:nvPr>
            <p:ph sz="half" idx="1"/>
          </p:nvPr>
        </p:nvSpPr>
        <p:spPr>
          <a:xfrm>
            <a:off x="4626326" y="2655965"/>
            <a:ext cx="4228013" cy="1812320"/>
          </a:xfrm>
        </p:spPr>
        <p:txBody>
          <a:bodyPr/>
          <a:lstStyle/>
          <a:p>
            <a:pPr>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New </a:t>
            </a:r>
            <a:r>
              <a:rPr lang="en-IE" dirty="0" smtClean="0"/>
              <a:t>Items Types:</a:t>
            </a:r>
          </a:p>
          <a:p>
            <a:pPr marL="842963" lvl="2" indent="-342900">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000" dirty="0" smtClean="0"/>
              <a:t>Slider</a:t>
            </a:r>
          </a:p>
          <a:p>
            <a:pPr marL="842963" lvl="2" indent="-342900">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000" dirty="0" smtClean="0"/>
              <a:t>Date Picker (HTML 5)</a:t>
            </a:r>
          </a:p>
          <a:p>
            <a:pPr marL="842963" lvl="2" indent="-342900">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000" dirty="0" smtClean="0"/>
              <a:t>Yes/No (Flip Toggle Switch)</a:t>
            </a:r>
          </a:p>
        </p:txBody>
      </p:sp>
      <p:sp>
        <p:nvSpPr>
          <p:cNvPr id="7" name="Content Placeholder 2"/>
          <p:cNvSpPr>
            <a:spLocks noGrp="1"/>
          </p:cNvSpPr>
          <p:nvPr>
            <p:ph sz="half" idx="1"/>
          </p:nvPr>
        </p:nvSpPr>
        <p:spPr>
          <a:xfrm>
            <a:off x="301291" y="889386"/>
            <a:ext cx="4613609" cy="2301646"/>
          </a:xfrm>
        </p:spPr>
        <p:txBody>
          <a:bodyPr/>
          <a:lstStyle/>
          <a:p>
            <a:pPr>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Incorporated HTML 5 attributes:</a:t>
            </a:r>
          </a:p>
          <a:p>
            <a:pPr marL="785812" indent="-342900">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IE" sz="2000" dirty="0" smtClean="0"/>
              <a:t>HTML5 placeholder attribute</a:t>
            </a:r>
          </a:p>
          <a:p>
            <a:pPr marL="785812" indent="-342900">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IE" sz="2000" dirty="0" smtClean="0"/>
              <a:t>HTML5 text  field sub-types EMAIL, TEL and URL</a:t>
            </a:r>
          </a:p>
          <a:p>
            <a:pPr marL="785812" indent="-342900">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IE" sz="2000" dirty="0" smtClean="0"/>
              <a:t>HTML5 “required” attribute</a:t>
            </a:r>
          </a:p>
          <a:p>
            <a:pPr marL="785812" indent="-342900">
              <a:spcBef>
                <a:spcPts val="0"/>
              </a:spcBef>
              <a:spcAft>
                <a:spcPts val="6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IE" sz="2000" dirty="0" smtClean="0"/>
              <a:t>Display Orientation attribute</a:t>
            </a:r>
            <a:endParaRPr lang="en-US" sz="2000" dirty="0" smtClean="0">
              <a:solidFill>
                <a:srgbClr val="000000"/>
              </a:solidFill>
              <a:latin typeface="Arial" charset="0"/>
              <a:ea typeface="ＭＳ Ｐゴシック" charset="-128"/>
            </a:endParaRPr>
          </a:p>
        </p:txBody>
      </p:sp>
      <p:pic>
        <p:nvPicPr>
          <p:cNvPr id="4" name="Picture 3"/>
          <p:cNvPicPr>
            <a:picLocks noChangeAspect="1"/>
          </p:cNvPicPr>
          <p:nvPr/>
        </p:nvPicPr>
        <p:blipFill>
          <a:blip r:embed="rId3"/>
          <a:stretch>
            <a:fillRect/>
          </a:stretch>
        </p:blipFill>
        <p:spPr>
          <a:xfrm>
            <a:off x="6970193" y="253857"/>
            <a:ext cx="1848154" cy="1763577"/>
          </a:xfrm>
          <a:prstGeom prst="rect">
            <a:avLst/>
          </a:prstGeom>
        </p:spPr>
      </p:pic>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half" idx="1"/>
          </p:nvPr>
        </p:nvSpPr>
        <p:spPr>
          <a:xfrm>
            <a:off x="411480" y="947267"/>
            <a:ext cx="8435340" cy="3598335"/>
          </a:xfrm>
        </p:spPr>
        <p:txBody>
          <a:bodyPr/>
          <a:lstStyle/>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Suite of business “Productivity” applications </a:t>
            </a:r>
            <a:r>
              <a:rPr lang="en-US" dirty="0" smtClean="0">
                <a:solidFill>
                  <a:srgbClr val="000000"/>
                </a:solidFill>
              </a:rPr>
              <a:t/>
            </a:r>
            <a:br>
              <a:rPr lang="en-US" dirty="0" smtClean="0">
                <a:solidFill>
                  <a:srgbClr val="000000"/>
                </a:solidFill>
              </a:rPr>
            </a:br>
            <a:r>
              <a:rPr lang="en-US" sz="2400" dirty="0" smtClean="0">
                <a:solidFill>
                  <a:srgbClr val="000000"/>
                </a:solidFill>
              </a:rPr>
              <a:t>installable with only a few clicks</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Production-ready applications include </a:t>
            </a:r>
            <a:br>
              <a:rPr lang="en-US" sz="2400" dirty="0" smtClean="0">
                <a:solidFill>
                  <a:srgbClr val="000000"/>
                </a:solidFill>
              </a:rPr>
            </a:br>
            <a:r>
              <a:rPr lang="en-US" sz="2400" dirty="0" smtClean="0">
                <a:solidFill>
                  <a:srgbClr val="000000"/>
                </a:solidFill>
              </a:rPr>
              <a:t>Project Management, Survey Builder,  Checklists, etc.</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Support for Third-party applications, sharing same infrastructure and user pool</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Includes “Sample” applications to demonstrate key functionality, such as Dynamic Actions, Reports, Charts, etc.</a:t>
            </a:r>
            <a:br>
              <a:rPr lang="en-US" dirty="0" smtClean="0">
                <a:solidFill>
                  <a:srgbClr val="000000"/>
                </a:solidFill>
              </a:rPr>
            </a:br>
            <a:endParaRPr lang="en-US" sz="2000" dirty="0" smtClean="0">
              <a:solidFill>
                <a:srgbClr val="000000"/>
              </a:solidFill>
              <a:latin typeface="Arial" charset="0"/>
              <a:ea typeface="ＭＳ Ｐゴシック" charset="-128"/>
            </a:endParaRPr>
          </a:p>
        </p:txBody>
      </p:sp>
      <p:pic>
        <p:nvPicPr>
          <p:cNvPr id="3" name="Picture 2" descr="apps.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595844" y="168585"/>
            <a:ext cx="1385622" cy="1421648"/>
          </a:xfrm>
          <a:prstGeom prst="rect">
            <a:avLst/>
          </a:prstGeom>
        </p:spPr>
      </p:pic>
      <p:sp>
        <p:nvSpPr>
          <p:cNvPr id="11" name="Title 1"/>
          <p:cNvSpPr>
            <a:spLocks noGrp="1"/>
          </p:cNvSpPr>
          <p:nvPr>
            <p:ph type="title"/>
          </p:nvPr>
        </p:nvSpPr>
        <p:spPr>
          <a:xfrm>
            <a:off x="808038" y="201075"/>
            <a:ext cx="8132762" cy="432259"/>
          </a:xfrm>
        </p:spPr>
        <p:txBody>
          <a:bodyPr/>
          <a:lstStyle/>
          <a:p>
            <a:r>
              <a:rPr lang="en-US" dirty="0" smtClean="0">
                <a:solidFill>
                  <a:srgbClr val="000000"/>
                </a:solidFill>
              </a:rPr>
              <a:t>Packaged Applications</a:t>
            </a:r>
            <a:br>
              <a:rPr lang="en-US" dirty="0" smtClean="0">
                <a:solidFill>
                  <a:srgbClr val="000000"/>
                </a:solidFill>
              </a:rPr>
            </a:br>
            <a:endParaRPr lang="en-US" dirty="0"/>
          </a:p>
        </p:txBody>
      </p:sp>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Packaged Applications</a:t>
            </a:r>
            <a:br>
              <a:rPr lang="en-US" dirty="0" smtClean="0">
                <a:solidFill>
                  <a:srgbClr val="000000"/>
                </a:solidFill>
              </a:rPr>
            </a:br>
            <a:endParaRPr lang="en-US" dirty="0"/>
          </a:p>
        </p:txBody>
      </p:sp>
      <p:sp>
        <p:nvSpPr>
          <p:cNvPr id="8" name="Content Placeholder 2"/>
          <p:cNvSpPr>
            <a:spLocks noGrp="1"/>
          </p:cNvSpPr>
          <p:nvPr>
            <p:ph sz="half" idx="1"/>
          </p:nvPr>
        </p:nvSpPr>
        <p:spPr>
          <a:xfrm>
            <a:off x="808039" y="836613"/>
            <a:ext cx="3116262" cy="3611562"/>
          </a:xfrm>
        </p:spPr>
        <p:txBody>
          <a:bodyPr/>
          <a:lstStyle/>
          <a:p>
            <a:pPr marL="0" indent="0">
              <a:buNone/>
            </a:pPr>
            <a:r>
              <a:rPr lang="en-US" sz="2400" b="1" dirty="0" smtClean="0"/>
              <a:t> Productivity Apps</a:t>
            </a:r>
          </a:p>
          <a:p>
            <a:pPr marL="457200" lvl="1" indent="0">
              <a:buClr>
                <a:schemeClr val="tx2"/>
              </a:buClr>
              <a:buFont typeface="Arial" pitchFamily="34" charset="0"/>
              <a:buChar char="•"/>
            </a:pPr>
            <a:r>
              <a:rPr lang="en-US" sz="1800" dirty="0" smtClean="0"/>
              <a:t> Project Tracker</a:t>
            </a:r>
          </a:p>
          <a:p>
            <a:pPr marL="457200" lvl="1" indent="0">
              <a:buClr>
                <a:schemeClr val="tx2"/>
              </a:buClr>
              <a:buFont typeface="Arial" pitchFamily="34" charset="0"/>
              <a:buChar char="•"/>
            </a:pPr>
            <a:r>
              <a:rPr lang="en-US" sz="1800" dirty="0" smtClean="0"/>
              <a:t> Survey Builder </a:t>
            </a:r>
          </a:p>
          <a:p>
            <a:pPr marL="457200" lvl="1" indent="0">
              <a:buClr>
                <a:schemeClr val="tx2"/>
              </a:buClr>
              <a:buFont typeface="Arial" pitchFamily="34" charset="0"/>
              <a:buChar char="•"/>
            </a:pPr>
            <a:r>
              <a:rPr lang="en-US" sz="1800" dirty="0" smtClean="0"/>
              <a:t> Data Reporter</a:t>
            </a:r>
          </a:p>
          <a:p>
            <a:pPr marL="457200" lvl="1" indent="0">
              <a:buClr>
                <a:schemeClr val="tx2"/>
              </a:buClr>
              <a:buFont typeface="Arial" pitchFamily="34" charset="0"/>
              <a:buChar char="•"/>
            </a:pPr>
            <a:r>
              <a:rPr lang="en-US" sz="1800" dirty="0" smtClean="0"/>
              <a:t> Checklist Manager</a:t>
            </a:r>
          </a:p>
          <a:p>
            <a:pPr marL="457200" lvl="1" indent="0">
              <a:buClr>
                <a:schemeClr val="tx2"/>
              </a:buClr>
              <a:buFont typeface="Arial" pitchFamily="34" charset="0"/>
              <a:buChar char="•"/>
            </a:pPr>
            <a:r>
              <a:rPr lang="en-US" sz="1800" dirty="0" smtClean="0"/>
              <a:t> Customer Tracker</a:t>
            </a:r>
          </a:p>
          <a:p>
            <a:pPr marL="457200" lvl="1" indent="0">
              <a:buClr>
                <a:schemeClr val="tx2"/>
              </a:buClr>
              <a:buFont typeface="Arial" pitchFamily="34" charset="0"/>
              <a:buChar char="•"/>
            </a:pPr>
            <a:r>
              <a:rPr lang="en-US" sz="1800" dirty="0" smtClean="0"/>
              <a:t> Group Calendar</a:t>
            </a:r>
          </a:p>
          <a:p>
            <a:pPr marL="457200" lvl="1" indent="0">
              <a:buClr>
                <a:schemeClr val="tx2"/>
              </a:buClr>
              <a:buFont typeface="Arial" pitchFamily="34" charset="0"/>
              <a:buChar char="•"/>
            </a:pPr>
            <a:r>
              <a:rPr lang="en-US" sz="1800" dirty="0" smtClean="0"/>
              <a:t> Bug Tracker</a:t>
            </a:r>
          </a:p>
          <a:p>
            <a:pPr marL="457200" lvl="1" indent="0">
              <a:buClr>
                <a:schemeClr val="tx2"/>
              </a:buClr>
              <a:buFont typeface="Arial" pitchFamily="34" charset="0"/>
              <a:buChar char="•"/>
            </a:pPr>
            <a:r>
              <a:rPr lang="en-US" sz="1800" dirty="0" smtClean="0"/>
              <a:t> Asset Manager</a:t>
            </a:r>
          </a:p>
          <a:p>
            <a:pPr marL="457200" lvl="1" indent="0">
              <a:buClr>
                <a:schemeClr val="tx2"/>
              </a:buClr>
              <a:buFont typeface="Arial" pitchFamily="34" charset="0"/>
              <a:buChar char="•"/>
            </a:pPr>
            <a:r>
              <a:rPr lang="en-US" sz="1800" dirty="0" smtClean="0"/>
              <a:t> Application Archive </a:t>
            </a:r>
          </a:p>
          <a:p>
            <a:pPr marL="0" indent="0"/>
            <a:endParaRPr lang="en-US" sz="2400" b="1" dirty="0" smtClean="0"/>
          </a:p>
          <a:p>
            <a:pPr marL="457200" lvl="1" indent="0">
              <a:buFont typeface="Arial" charset="0"/>
              <a:buNone/>
            </a:pPr>
            <a:endParaRPr lang="en-US" sz="2100" dirty="0" smtClean="0"/>
          </a:p>
          <a:p>
            <a:pPr marL="457200" lvl="1" indent="0"/>
            <a:endParaRPr lang="en-US" sz="2100" dirty="0" smtClean="0"/>
          </a:p>
        </p:txBody>
      </p:sp>
      <p:sp>
        <p:nvSpPr>
          <p:cNvPr id="9" name="Content Placeholder 2"/>
          <p:cNvSpPr>
            <a:spLocks noGrp="1"/>
          </p:cNvSpPr>
          <p:nvPr>
            <p:ph sz="half" idx="1"/>
          </p:nvPr>
        </p:nvSpPr>
        <p:spPr>
          <a:xfrm>
            <a:off x="4652963" y="825500"/>
            <a:ext cx="4424362" cy="3746500"/>
          </a:xfrm>
        </p:spPr>
        <p:txBody>
          <a:bodyPr/>
          <a:lstStyle/>
          <a:p>
            <a:pPr marL="0" indent="0">
              <a:buNone/>
            </a:pPr>
            <a:r>
              <a:rPr lang="en-US" sz="2400" b="1" dirty="0" smtClean="0"/>
              <a:t> Sample Code</a:t>
            </a:r>
          </a:p>
          <a:p>
            <a:pPr marL="914400" lvl="2" indent="0"/>
            <a:r>
              <a:rPr lang="en-US" sz="1800" dirty="0" smtClean="0"/>
              <a:t> Calendars</a:t>
            </a:r>
          </a:p>
          <a:p>
            <a:pPr marL="914400" lvl="2" indent="0"/>
            <a:r>
              <a:rPr lang="en-US" sz="1800" dirty="0" smtClean="0"/>
              <a:t> Charts</a:t>
            </a:r>
          </a:p>
          <a:p>
            <a:pPr marL="914400" lvl="2" indent="0"/>
            <a:r>
              <a:rPr lang="en-US" sz="1800" dirty="0" smtClean="0"/>
              <a:t> Data Loading</a:t>
            </a:r>
          </a:p>
          <a:p>
            <a:pPr marL="914400" lvl="2" indent="0"/>
            <a:r>
              <a:rPr lang="en-US" sz="1800" dirty="0" smtClean="0"/>
              <a:t> Dynamic Actions</a:t>
            </a:r>
          </a:p>
          <a:p>
            <a:pPr marL="914400" lvl="2" indent="0"/>
            <a:r>
              <a:rPr lang="en-US" sz="1800" dirty="0" smtClean="0"/>
              <a:t> </a:t>
            </a:r>
            <a:r>
              <a:rPr lang="en-US" dirty="0" smtClean="0"/>
              <a:t>Interactive Reports</a:t>
            </a:r>
          </a:p>
          <a:p>
            <a:pPr marL="914400" lvl="2" indent="0"/>
            <a:r>
              <a:rPr lang="en-US" sz="1800" dirty="0" smtClean="0"/>
              <a:t> Master-Detail Forms</a:t>
            </a:r>
          </a:p>
          <a:p>
            <a:pPr marL="914400" lvl="2" indent="0"/>
            <a:r>
              <a:rPr lang="en-US" sz="1800" dirty="0" smtClean="0"/>
              <a:t> Tabular Forms</a:t>
            </a:r>
          </a:p>
          <a:p>
            <a:pPr marL="914400" lvl="2" indent="0"/>
            <a:r>
              <a:rPr lang="en-US" sz="1800" dirty="0" smtClean="0"/>
              <a:t> Trees</a:t>
            </a:r>
          </a:p>
          <a:p>
            <a:pPr marL="914400" lvl="2" indent="0"/>
            <a:r>
              <a:rPr lang="en-US" sz="1800" dirty="0" smtClean="0"/>
              <a:t> Sample Database Application</a:t>
            </a:r>
          </a:p>
          <a:p>
            <a:pPr marL="914400" lvl="2" indent="0"/>
            <a:r>
              <a:rPr lang="en-US" sz="1800" dirty="0" smtClean="0"/>
              <a:t> Sample </a:t>
            </a:r>
            <a:r>
              <a:rPr lang="en-US" sz="1800" dirty="0" err="1" smtClean="0"/>
              <a:t>Websheets</a:t>
            </a:r>
            <a:endParaRPr lang="en-US" sz="1800" dirty="0" smtClean="0"/>
          </a:p>
          <a:p>
            <a:pPr marL="0" indent="0"/>
            <a:endParaRPr lang="en-US" sz="2100" dirty="0" smtClean="0"/>
          </a:p>
          <a:p>
            <a:pPr marL="0" indent="0"/>
            <a:endParaRPr lang="en-US" sz="2400" b="1" dirty="0" smtClean="0"/>
          </a:p>
          <a:p>
            <a:pPr marL="457200" lvl="1" indent="0">
              <a:buFont typeface="Arial" charset="0"/>
              <a:buNone/>
            </a:pPr>
            <a:endParaRPr lang="en-US" sz="2100" dirty="0" smtClean="0"/>
          </a:p>
          <a:p>
            <a:pPr marL="457200" lvl="1" indent="0"/>
            <a:endParaRPr lang="en-US" sz="2100" dirty="0" smtClean="0"/>
          </a:p>
        </p:txBody>
      </p:sp>
      <p:cxnSp>
        <p:nvCxnSpPr>
          <p:cNvPr id="10" name="Straight Connector 5"/>
          <p:cNvCxnSpPr>
            <a:cxnSpLocks noChangeShapeType="1"/>
          </p:cNvCxnSpPr>
          <p:nvPr/>
        </p:nvCxnSpPr>
        <p:spPr bwMode="auto">
          <a:xfrm>
            <a:off x="4237038" y="885860"/>
            <a:ext cx="1587" cy="3667090"/>
          </a:xfrm>
          <a:prstGeom prst="line">
            <a:avLst/>
          </a:prstGeom>
          <a:noFill/>
          <a:ln w="12700" algn="ctr">
            <a:gradFill>
              <a:gsLst>
                <a:gs pos="0">
                  <a:schemeClr val="bg1">
                    <a:alpha val="0"/>
                  </a:schemeClr>
                </a:gs>
                <a:gs pos="50000">
                  <a:schemeClr val="tx1">
                    <a:lumMod val="75000"/>
                    <a:lumOff val="25000"/>
                  </a:schemeClr>
                </a:gs>
                <a:gs pos="100000">
                  <a:schemeClr val="bg1">
                    <a:alpha val="0"/>
                  </a:schemeClr>
                </a:gs>
              </a:gsLst>
              <a:lin ang="5400000" scaled="0"/>
            </a:gradFill>
            <a:round/>
            <a:headEnd/>
            <a:tailEnd/>
          </a:ln>
          <a:extLst/>
        </p:spPr>
      </p:cxnSp>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s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935749" y="123100"/>
            <a:ext cx="2073366" cy="1213767"/>
          </a:xfrm>
          <a:prstGeom prst="rect">
            <a:avLst/>
          </a:prstGeom>
        </p:spPr>
      </p:pic>
      <p:sp>
        <p:nvSpPr>
          <p:cNvPr id="6" name="Content Placeholder 2"/>
          <p:cNvSpPr>
            <a:spLocks noGrp="1"/>
          </p:cNvSpPr>
          <p:nvPr>
            <p:ph sz="half" idx="1"/>
          </p:nvPr>
        </p:nvSpPr>
        <p:spPr>
          <a:xfrm>
            <a:off x="414143" y="975842"/>
            <a:ext cx="8222157" cy="3598335"/>
          </a:xfrm>
        </p:spPr>
        <p:txBody>
          <a:bodyPr/>
          <a:lstStyle/>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Interaction with data sources through </a:t>
            </a:r>
            <a:br>
              <a:rPr lang="en-US" sz="2400" dirty="0" smtClean="0">
                <a:solidFill>
                  <a:srgbClr val="000000"/>
                </a:solidFill>
              </a:rPr>
            </a:br>
            <a:r>
              <a:rPr lang="en-US" sz="2400" dirty="0" smtClean="0">
                <a:solidFill>
                  <a:srgbClr val="000000"/>
                </a:solidFill>
              </a:rPr>
              <a:t>use of Uniform Resource Identifiers (URIs)</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Standard method of accessing data in the Oracle Cloud</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Ability to create services which implement any SQL statement or PL/SQL procedure</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Data returned in JSON or CSV format, or additionally through PL/SQL</a:t>
            </a:r>
            <a:br>
              <a:rPr lang="en-US" sz="2400" dirty="0" smtClean="0">
                <a:solidFill>
                  <a:srgbClr val="000000"/>
                </a:solidFill>
              </a:rPr>
            </a:br>
            <a:endParaRPr lang="en-US" sz="2000" dirty="0" smtClean="0">
              <a:solidFill>
                <a:srgbClr val="000000"/>
              </a:solidFill>
              <a:latin typeface="Arial" charset="0"/>
              <a:ea typeface="ＭＳ Ｐゴシック" charset="-128"/>
            </a:endParaRPr>
          </a:p>
        </p:txBody>
      </p:sp>
      <p:sp>
        <p:nvSpPr>
          <p:cNvPr id="7" name="Title 1"/>
          <p:cNvSpPr>
            <a:spLocks noGrp="1"/>
          </p:cNvSpPr>
          <p:nvPr>
            <p:ph type="title"/>
          </p:nvPr>
        </p:nvSpPr>
        <p:spPr>
          <a:xfrm>
            <a:off x="808038" y="201075"/>
            <a:ext cx="8132762" cy="432259"/>
          </a:xfrm>
        </p:spPr>
        <p:txBody>
          <a:bodyPr/>
          <a:lstStyle/>
          <a:p>
            <a:r>
              <a:rPr lang="en-US" dirty="0" smtClean="0"/>
              <a:t>RESTful Web Services</a:t>
            </a:r>
            <a:endParaRPr lang="en-US" dirty="0"/>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38150" y="2660912"/>
            <a:ext cx="5257800" cy="1558663"/>
          </a:xfrm>
        </p:spPr>
        <p:txBody>
          <a:bodyPr/>
          <a:lstStyle/>
          <a:p>
            <a:r>
              <a:rPr dirty="0" smtClean="0">
                <a:ln>
                  <a:noFill/>
                </a:ln>
              </a:rPr>
              <a:t>Oracle Application Express</a:t>
            </a:r>
            <a:br>
              <a:rPr dirty="0" smtClean="0">
                <a:ln>
                  <a:noFill/>
                </a:ln>
              </a:rPr>
            </a:br>
            <a:r>
              <a:rPr sz="600" dirty="0" smtClean="0">
                <a:ln>
                  <a:noFill/>
                </a:ln>
              </a:rPr>
              <a:t/>
            </a:r>
            <a:br>
              <a:rPr sz="600" dirty="0" smtClean="0">
                <a:ln>
                  <a:noFill/>
                </a:ln>
              </a:rPr>
            </a:br>
            <a:r>
              <a:rPr lang="en-US" sz="3600" dirty="0" smtClean="0">
                <a:ln>
                  <a:noFill/>
                </a:ln>
                <a:solidFill>
                  <a:schemeClr val="tx2"/>
                </a:solidFill>
              </a:rPr>
              <a:t>Other 4.2 Functional &amp; Security Improvements</a:t>
            </a:r>
            <a:endParaRPr sz="2000" b="0" dirty="0" smtClean="0">
              <a:ln>
                <a:noFill/>
              </a:ln>
              <a:solidFill>
                <a:schemeClr val="tx2"/>
              </a:solidFill>
            </a:endParaRPr>
          </a:p>
        </p:txBody>
      </p:sp>
      <p:pic>
        <p:nvPicPr>
          <p:cNvPr id="3" name="Picture Placeholder 2"/>
          <p:cNvPicPr>
            <a:picLocks noGrp="1" noChangeAspect="1"/>
          </p:cNvPicPr>
          <p:nvPr>
            <p:ph type="pic" sz="quarter" idx="12"/>
          </p:nvPr>
        </p:nvPicPr>
        <p:blipFill>
          <a:blip r:embed="rId3"/>
          <a:srcRect l="980" r="980"/>
          <a:stretch>
            <a:fillRect/>
          </a:stretch>
        </p:blipFill>
        <p:spPr/>
      </p:pic>
      <p:pic>
        <p:nvPicPr>
          <p:cNvPr id="5" name="Picture 4"/>
          <p:cNvPicPr>
            <a:picLocks noChangeAspect="1"/>
          </p:cNvPicPr>
          <p:nvPr/>
        </p:nvPicPr>
        <p:blipFill>
          <a:blip r:embed="rId4"/>
          <a:stretch>
            <a:fillRect/>
          </a:stretch>
        </p:blipFill>
        <p:spPr>
          <a:xfrm>
            <a:off x="5760374" y="1922629"/>
            <a:ext cx="3338396" cy="2670716"/>
          </a:xfrm>
          <a:prstGeom prst="rect">
            <a:avLst/>
          </a:prstGeom>
        </p:spPr>
      </p:pic>
    </p:spTree>
    <p:extLst>
      <p:ext uri="{BB962C8B-B14F-4D97-AF65-F5344CB8AC3E}">
        <p14:creationId xmlns:p14="http://schemas.microsoft.com/office/powerpoint/2010/main" xmlns="" val="559249840"/>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600"/>
              </a:spcBef>
              <a:spcAft>
                <a:spcPts val="1200"/>
              </a:spcAft>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Enhanced Application Builder User Interface</a:t>
            </a:r>
          </a:p>
        </p:txBody>
      </p:sp>
      <p:pic>
        <p:nvPicPr>
          <p:cNvPr id="9" name="Picture 8" descr="Screen Shot 2012-11-12 at 4.53.47 PM.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499981" y="1347698"/>
            <a:ext cx="4483547" cy="3403803"/>
          </a:xfrm>
          <a:prstGeom prst="rect">
            <a:avLst/>
          </a:prstGeom>
        </p:spPr>
      </p:pic>
      <p:pic>
        <p:nvPicPr>
          <p:cNvPr id="4" name="Picture 3" descr="Screen Shot 2012-11-12 at 2.41.36 PM.pn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26657" y="665875"/>
            <a:ext cx="4859397" cy="3339552"/>
          </a:xfrm>
          <a:prstGeom prst="rect">
            <a:avLst/>
          </a:prstGeom>
        </p:spPr>
      </p:pic>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600"/>
              </a:spcBef>
              <a:spcAft>
                <a:spcPts val="1200"/>
              </a:spcAft>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Grid Layout</a:t>
            </a:r>
          </a:p>
        </p:txBody>
      </p:sp>
      <p:sp>
        <p:nvSpPr>
          <p:cNvPr id="3" name="Content Placeholder 2"/>
          <p:cNvSpPr>
            <a:spLocks noGrp="1"/>
          </p:cNvSpPr>
          <p:nvPr>
            <p:ph sz="half" idx="1"/>
          </p:nvPr>
        </p:nvSpPr>
        <p:spPr>
          <a:xfrm>
            <a:off x="411480" y="931755"/>
            <a:ext cx="8435340" cy="3598335"/>
          </a:xfrm>
        </p:spPr>
        <p:txBody>
          <a:bodyPr/>
          <a:lstStyle/>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t>Declarative way to lay out regions </a:t>
            </a:r>
            <a:r>
              <a:rPr lang="en-US" dirty="0" smtClean="0"/>
              <a:t/>
            </a:r>
            <a:br>
              <a:rPr lang="en-US" dirty="0" smtClean="0"/>
            </a:br>
            <a:r>
              <a:rPr lang="en-US" dirty="0" smtClean="0"/>
              <a:t>and </a:t>
            </a:r>
            <a:r>
              <a:rPr lang="en-US" dirty="0"/>
              <a:t>items on a page</a:t>
            </a:r>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t>Possible to do complex layouts </a:t>
            </a:r>
            <a:r>
              <a:rPr lang="en-US" dirty="0" smtClean="0"/>
              <a:t/>
            </a:r>
            <a:br>
              <a:rPr lang="en-US" dirty="0" smtClean="0"/>
            </a:br>
            <a:r>
              <a:rPr lang="en-US" dirty="0" smtClean="0"/>
              <a:t>without </a:t>
            </a:r>
            <a:r>
              <a:rPr lang="en-US" dirty="0"/>
              <a:t>manual </a:t>
            </a:r>
            <a:r>
              <a:rPr lang="en-US" dirty="0" smtClean="0"/>
              <a:t>CSS overrides</a:t>
            </a:r>
            <a:endParaRPr lang="en-US" dirty="0"/>
          </a:p>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t>Compatible with popular </a:t>
            </a:r>
            <a:r>
              <a:rPr lang="en-US" dirty="0" smtClean="0"/>
              <a:t/>
            </a:r>
            <a:br>
              <a:rPr lang="en-US" dirty="0" smtClean="0"/>
            </a:br>
            <a:r>
              <a:rPr lang="en-US" dirty="0" smtClean="0"/>
              <a:t>grid frameworks </a:t>
            </a:r>
            <a:r>
              <a:rPr lang="en-US" dirty="0"/>
              <a:t>such as </a:t>
            </a:r>
            <a:r>
              <a:rPr lang="en-US" dirty="0" smtClean="0"/>
              <a:t/>
            </a:r>
            <a:br>
              <a:rPr lang="en-US" dirty="0" smtClean="0"/>
            </a:br>
            <a:r>
              <a:rPr lang="en-US" dirty="0" smtClean="0"/>
              <a:t>twitter bootstrap</a:t>
            </a:r>
            <a:r>
              <a:rPr lang="en-US" dirty="0"/>
              <a:t>, 960 gs, etc.</a:t>
            </a:r>
          </a:p>
          <a:p>
            <a:pPr lvl="1">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dirty="0"/>
          </a:p>
          <a:p>
            <a:pPr lvl="1">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dirty="0" smtClean="0">
              <a:solidFill>
                <a:srgbClr val="000000"/>
              </a:solidFill>
              <a:latin typeface="Arial" charset="0"/>
              <a:ea typeface="ＭＳ Ｐゴシック" charset="-128"/>
            </a:endParaRPr>
          </a:p>
        </p:txBody>
      </p:sp>
      <p:pic>
        <p:nvPicPr>
          <p:cNvPr id="5" name="Picture 4"/>
          <p:cNvPicPr>
            <a:picLocks noChangeAspect="1"/>
          </p:cNvPicPr>
          <p:nvPr/>
        </p:nvPicPr>
        <p:blipFill>
          <a:blip r:embed="rId3"/>
          <a:stretch>
            <a:fillRect/>
          </a:stretch>
        </p:blipFill>
        <p:spPr>
          <a:xfrm>
            <a:off x="5913313" y="295500"/>
            <a:ext cx="2835937" cy="3513968"/>
          </a:xfrm>
          <a:prstGeom prst="rect">
            <a:avLst/>
          </a:prstGeom>
        </p:spPr>
      </p:pic>
      <p:pic>
        <p:nvPicPr>
          <p:cNvPr id="6" name="Picture 5"/>
          <p:cNvPicPr>
            <a:picLocks noChangeAspect="1"/>
          </p:cNvPicPr>
          <p:nvPr/>
        </p:nvPicPr>
        <p:blipFill>
          <a:blip r:embed="rId4"/>
          <a:stretch>
            <a:fillRect/>
          </a:stretch>
        </p:blipFill>
        <p:spPr>
          <a:xfrm>
            <a:off x="4815686" y="2914829"/>
            <a:ext cx="4186080" cy="1591454"/>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52403368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838200" y="1004015"/>
            <a:ext cx="7315200" cy="3083921"/>
          </a:xfrm>
          <a:prstGeom prst="rect">
            <a:avLst/>
          </a:prstGeom>
          <a:noFill/>
          <a:ln w="9525">
            <a:noFill/>
            <a:miter lim="800000"/>
            <a:headEnd/>
            <a:tailEnd/>
          </a:ln>
        </p:spPr>
        <p:txBody>
          <a:bodyPr>
            <a:spAutoFit/>
          </a:bodyPr>
          <a:lstStyle/>
          <a:p>
            <a:pPr eaLnBrk="0" hangingPunct="0">
              <a:lnSpc>
                <a:spcPct val="90000"/>
              </a:lnSpc>
              <a:spcBef>
                <a:spcPts val="1250"/>
              </a:spcBef>
              <a:buClr>
                <a:srgbClr val="000000"/>
              </a:buClr>
              <a:buSzPct val="100000"/>
              <a:buFont typeface="Times New Roman" pitchFamily="18" charset="0"/>
              <a:buNone/>
            </a:pPr>
            <a:r>
              <a:rPr lang="en-US" sz="2400" b="0" dirty="0">
                <a:solidFill>
                  <a:schemeClr val="bg1">
                    <a:lumMod val="50000"/>
                  </a:schemeClr>
                </a:solidFill>
                <a:cs typeface="Times New Roman" pitchFamily="18" charset="0"/>
              </a:rPr>
              <a:t>The following is intended to outline Oracle’s general product direction. It is intended for information purposes only, and may not be incorporated into any contract. It is not a commitment to deliver any material, code, or functionality, and should not be relied upon in making purchasing decisions.</a:t>
            </a:r>
            <a:br>
              <a:rPr lang="en-US" sz="2400" b="0" dirty="0">
                <a:solidFill>
                  <a:schemeClr val="bg1">
                    <a:lumMod val="50000"/>
                  </a:schemeClr>
                </a:solidFill>
                <a:cs typeface="Times New Roman" pitchFamily="18" charset="0"/>
              </a:rPr>
            </a:br>
            <a:r>
              <a:rPr lang="en-US" sz="2400" b="0" dirty="0">
                <a:solidFill>
                  <a:schemeClr val="bg1">
                    <a:lumMod val="50000"/>
                  </a:schemeClr>
                </a:solidFill>
                <a:cs typeface="Times New Roman" pitchFamily="18" charset="0"/>
              </a:rPr>
              <a:t>The development, release, and timing of any features or functionality described for Oracle’s products remains at the sole discretion of Oracle.</a:t>
            </a:r>
          </a:p>
        </p:txBody>
      </p:sp>
    </p:spTree>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600"/>
              </a:spcBef>
              <a:spcAft>
                <a:spcPts val="1200"/>
              </a:spcAft>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Grid Layout</a:t>
            </a:r>
          </a:p>
        </p:txBody>
      </p:sp>
      <p:sp>
        <p:nvSpPr>
          <p:cNvPr id="3" name="Content Placeholder 2"/>
          <p:cNvSpPr>
            <a:spLocks noGrp="1"/>
          </p:cNvSpPr>
          <p:nvPr>
            <p:ph sz="half" idx="1"/>
          </p:nvPr>
        </p:nvSpPr>
        <p:spPr>
          <a:xfrm>
            <a:off x="411479" y="950805"/>
            <a:ext cx="8556487" cy="3598335"/>
          </a:xfrm>
        </p:spPr>
        <p:txBody>
          <a:bodyPr/>
          <a:lstStyle/>
          <a:p>
            <a:pPr>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t>Three types of grid layout available:</a:t>
            </a:r>
            <a:endParaRPr lang="en-US" dirty="0"/>
          </a:p>
          <a:p>
            <a:pPr lvl="1">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t>HTML </a:t>
            </a:r>
            <a:r>
              <a:rPr lang="en-US" dirty="0"/>
              <a:t>Table - Uses HTML </a:t>
            </a:r>
            <a:r>
              <a:rPr lang="en-US" dirty="0" smtClean="0"/>
              <a:t>tables </a:t>
            </a:r>
            <a:r>
              <a:rPr lang="en-US" dirty="0"/>
              <a:t>to position regions, </a:t>
            </a:r>
            <a:r>
              <a:rPr lang="en-US" dirty="0" smtClean="0"/>
              <a:t>items </a:t>
            </a:r>
            <a:r>
              <a:rPr lang="en-US" dirty="0"/>
              <a:t>and buttons.</a:t>
            </a:r>
          </a:p>
          <a:p>
            <a:pPr lvl="1">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t>Fixed </a:t>
            </a:r>
            <a:r>
              <a:rPr lang="en-US" dirty="0"/>
              <a:t>Number of Columns - Used for grids which divide the screen into a fixed number of grid columns.</a:t>
            </a:r>
          </a:p>
          <a:p>
            <a:pPr lvl="1">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t>Variable </a:t>
            </a:r>
            <a:r>
              <a:rPr lang="en-US" dirty="0"/>
              <a:t>Number of Columns - Used for grids which can display up to "n" number of grid columns depending on how the regions, page items and buttons are positioned.</a:t>
            </a:r>
          </a:p>
          <a:p>
            <a:pPr lvl="1">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dirty="0"/>
          </a:p>
          <a:p>
            <a:pPr lvl="1">
              <a:spcBef>
                <a:spcPts val="0"/>
              </a:spcBef>
              <a:spcAft>
                <a:spcPts val="1200"/>
              </a:spcAft>
              <a:buClr>
                <a:srgbClr val="FD0000"/>
              </a:buClr>
              <a:buSzPct val="100000"/>
              <a:buFont typeface="Arial"/>
              <a:buChar char="•"/>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dirty="0" smtClean="0">
              <a:solidFill>
                <a:srgbClr val="000000"/>
              </a:solidFill>
              <a:latin typeface="Arial" charset="0"/>
              <a:ea typeface="ＭＳ Ｐゴシック" charset="-128"/>
            </a:endParaRPr>
          </a:p>
        </p:txBody>
      </p:sp>
    </p:spTree>
    <p:extLst>
      <p:ext uri="{BB962C8B-B14F-4D97-AF65-F5344CB8AC3E}">
        <p14:creationId xmlns:p14="http://schemas.microsoft.com/office/powerpoint/2010/main" xmlns="" val="1954780761"/>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Plug-In Enhancements</a:t>
            </a:r>
            <a:br>
              <a:rPr lang="en-US" dirty="0" smtClean="0">
                <a:solidFill>
                  <a:srgbClr val="000000"/>
                </a:solidFill>
              </a:rPr>
            </a:br>
            <a:endParaRPr lang="en-US" dirty="0"/>
          </a:p>
        </p:txBody>
      </p:sp>
      <p:sp>
        <p:nvSpPr>
          <p:cNvPr id="6" name="Content Placeholder 2"/>
          <p:cNvSpPr>
            <a:spLocks noGrp="1"/>
          </p:cNvSpPr>
          <p:nvPr>
            <p:ph sz="half" idx="1"/>
          </p:nvPr>
        </p:nvSpPr>
        <p:spPr>
          <a:xfrm>
            <a:off x="411480" y="960330"/>
            <a:ext cx="6779895" cy="3598335"/>
          </a:xfrm>
        </p:spPr>
        <p:txBody>
          <a:bodyPr/>
          <a:lstStyle/>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Increased Number of Custom Attributes to 25</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000" dirty="0" smtClean="0"/>
              <a:t>New Standard Region Type Plug-in Settings:</a:t>
            </a:r>
          </a:p>
          <a:p>
            <a:pPr marL="722313" lvl="2"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‘Fetched Rows’</a:t>
            </a:r>
          </a:p>
          <a:p>
            <a:pPr marL="722313" lvl="2"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dirty="0" smtClean="0"/>
              <a:t>‘No Data Found Message’</a:t>
            </a: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New</a:t>
            </a:r>
            <a:r>
              <a:rPr lang="en-US" sz="2000" dirty="0" smtClean="0"/>
              <a:t> </a:t>
            </a:r>
            <a:r>
              <a:rPr lang="en-IE" sz="2000" dirty="0" smtClean="0"/>
              <a:t>APIs in </a:t>
            </a:r>
            <a:r>
              <a:rPr lang="en-IE" sz="2000" dirty="0" err="1" smtClean="0"/>
              <a:t>apex_plugin_util</a:t>
            </a:r>
            <a:r>
              <a:rPr lang="en-IE" sz="2000" dirty="0" smtClean="0"/>
              <a:t> to better support custom </a:t>
            </a:r>
            <a:br>
              <a:rPr lang="en-IE" sz="2000" dirty="0" smtClean="0"/>
            </a:br>
            <a:r>
              <a:rPr lang="en-IE" sz="2000" dirty="0" smtClean="0"/>
              <a:t>plug-in attributes of type "Region Column Name "</a:t>
            </a: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000" dirty="0" smtClean="0"/>
              <a:t>Add support for media queries and IE conditions to </a:t>
            </a:r>
            <a:br>
              <a:rPr lang="en-IE" sz="2000" dirty="0" smtClean="0"/>
            </a:br>
            <a:r>
              <a:rPr lang="en-IE" sz="2000" dirty="0" err="1" smtClean="0"/>
              <a:t>apex_css</a:t>
            </a:r>
            <a:r>
              <a:rPr lang="en-IE" sz="2000" dirty="0" smtClean="0"/>
              <a:t> and </a:t>
            </a:r>
            <a:r>
              <a:rPr lang="en-IE" sz="2000" dirty="0" err="1" smtClean="0"/>
              <a:t>apex_javascript</a:t>
            </a:r>
            <a:r>
              <a:rPr lang="en-IE" sz="2000" dirty="0" smtClean="0"/>
              <a:t> APIs</a:t>
            </a:r>
            <a:endParaRPr lang="en-US" sz="2000" dirty="0" smtClean="0"/>
          </a:p>
          <a:p>
            <a:pPr marL="222250" indent="-222250">
              <a:spcBef>
                <a:spcPts val="600"/>
              </a:spcBef>
              <a:spcAft>
                <a:spcPts val="1200"/>
              </a:spcAft>
              <a:buClr>
                <a:srgbClr val="FD0000"/>
              </a:buClr>
              <a:buSzPct val="100000"/>
              <a:buFont typeface="Wingdings" pitchFamily="2" charset="2"/>
              <a:buChar char="Ø"/>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sz="1800" dirty="0" smtClean="0">
              <a:solidFill>
                <a:srgbClr val="000000"/>
              </a:solidFill>
              <a:latin typeface="Arial" charset="0"/>
              <a:ea typeface="ＭＳ Ｐゴシック" charset="-128"/>
            </a:endParaRPr>
          </a:p>
        </p:txBody>
      </p:sp>
      <p:pic>
        <p:nvPicPr>
          <p:cNvPr id="5" name="Picture 7"/>
          <p:cNvPicPr>
            <a:picLocks noChangeAspect="1" noChangeArrowheads="1"/>
          </p:cNvPicPr>
          <p:nvPr/>
        </p:nvPicPr>
        <p:blipFill>
          <a:blip r:embed="rId3"/>
          <a:srcRect/>
          <a:stretch>
            <a:fillRect/>
          </a:stretch>
        </p:blipFill>
        <p:spPr bwMode="auto">
          <a:xfrm>
            <a:off x="7524750" y="188913"/>
            <a:ext cx="1481138" cy="1481137"/>
          </a:xfrm>
          <a:prstGeom prst="rect">
            <a:avLst/>
          </a:prstGeom>
          <a:noFill/>
          <a:ln w="9525">
            <a:noFill/>
            <a:round/>
            <a:headEnd/>
            <a:tailEnd/>
          </a:ln>
        </p:spPr>
      </p:pic>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Upload Enhancements</a:t>
            </a:r>
            <a:endParaRPr lang="en-US" dirty="0"/>
          </a:p>
        </p:txBody>
      </p:sp>
      <p:pic>
        <p:nvPicPr>
          <p:cNvPr id="5" name="Picture 4" descr="menu-data-load-128.png"/>
          <p:cNvPicPr>
            <a:picLocks noChangeAspect="1"/>
          </p:cNvPicPr>
          <p:nvPr/>
        </p:nvPicPr>
        <p:blipFill>
          <a:blip r:embed="rId3"/>
          <a:srcRect/>
          <a:stretch>
            <a:fillRect/>
          </a:stretch>
        </p:blipFill>
        <p:spPr bwMode="auto">
          <a:xfrm>
            <a:off x="7780021" y="188913"/>
            <a:ext cx="1184592" cy="1184592"/>
          </a:xfrm>
          <a:prstGeom prst="rect">
            <a:avLst/>
          </a:prstGeom>
          <a:noFill/>
          <a:ln w="9525">
            <a:noFill/>
            <a:miter lim="800000"/>
            <a:headEnd/>
            <a:tailEnd/>
          </a:ln>
        </p:spPr>
      </p:pic>
      <p:sp>
        <p:nvSpPr>
          <p:cNvPr id="7" name="Content Placeholder 2"/>
          <p:cNvSpPr>
            <a:spLocks noGrp="1"/>
          </p:cNvSpPr>
          <p:nvPr>
            <p:ph sz="half" idx="1"/>
          </p:nvPr>
        </p:nvSpPr>
        <p:spPr>
          <a:xfrm>
            <a:off x="411480" y="941281"/>
            <a:ext cx="7046595" cy="2944920"/>
          </a:xfrm>
        </p:spPr>
        <p:txBody>
          <a:bodyPr/>
          <a:lstStyle/>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Allow up to 3 columns in Look-up Definition</a:t>
            </a: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Expand transformation rules to include PL/SQL</a:t>
            </a: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IE" sz="2400" dirty="0" smtClean="0">
                <a:solidFill>
                  <a:srgbClr val="000000"/>
                </a:solidFill>
              </a:rPr>
              <a:t>Provide aliases for column names</a:t>
            </a:r>
            <a:endParaRPr lang="en-US" sz="2000" dirty="0" smtClean="0">
              <a:solidFill>
                <a:srgbClr val="000000"/>
              </a:solidFill>
              <a:latin typeface="Arial" charset="0"/>
              <a:ea typeface="ＭＳ Ｐゴシック" charset="-128"/>
            </a:endParaRPr>
          </a:p>
        </p:txBody>
      </p:sp>
    </p:spTree>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Partitioning of APEX </a:t>
            </a:r>
            <a:r>
              <a:rPr lang="en-US" dirty="0" smtClean="0"/>
              <a:t>Runtime Tables</a:t>
            </a:r>
            <a:endParaRPr lang="en-US" dirty="0"/>
          </a:p>
        </p:txBody>
      </p:sp>
      <p:sp>
        <p:nvSpPr>
          <p:cNvPr id="7" name="Content Placeholder 2"/>
          <p:cNvSpPr>
            <a:spLocks noGrp="1"/>
          </p:cNvSpPr>
          <p:nvPr>
            <p:ph sz="half" idx="1"/>
          </p:nvPr>
        </p:nvSpPr>
        <p:spPr>
          <a:xfrm>
            <a:off x="411480" y="922230"/>
            <a:ext cx="8435340" cy="3598335"/>
          </a:xfrm>
        </p:spPr>
        <p:txBody>
          <a:bodyPr/>
          <a:lstStyle/>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Supported method to partition APEX runtime </a:t>
            </a:r>
            <a:r>
              <a:rPr lang="en-US" dirty="0" smtClean="0">
                <a:solidFill>
                  <a:srgbClr val="000000"/>
                </a:solidFill>
              </a:rPr>
              <a:t>tables</a:t>
            </a:r>
            <a:br>
              <a:rPr lang="en-US" dirty="0" smtClean="0">
                <a:solidFill>
                  <a:srgbClr val="000000"/>
                </a:solidFill>
              </a:rPr>
            </a:br>
            <a:r>
              <a:rPr lang="en-US" dirty="0" smtClean="0">
                <a:solidFill>
                  <a:srgbClr val="000000"/>
                </a:solidFill>
              </a:rPr>
              <a:t>(session </a:t>
            </a:r>
            <a:r>
              <a:rPr lang="en-US" dirty="0">
                <a:solidFill>
                  <a:srgbClr val="000000"/>
                </a:solidFill>
              </a:rPr>
              <a:t>data, activity logs and indexes)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400" dirty="0" smtClean="0">
                <a:solidFill>
                  <a:srgbClr val="000000"/>
                </a:solidFill>
              </a:rPr>
              <a:t>Useful in very high-load</a:t>
            </a:r>
            <a:br>
              <a:rPr lang="en-US" sz="2400" dirty="0" smtClean="0">
                <a:solidFill>
                  <a:srgbClr val="000000"/>
                </a:solidFill>
              </a:rPr>
            </a:br>
            <a:r>
              <a:rPr lang="en-US" sz="2400" dirty="0" smtClean="0">
                <a:solidFill>
                  <a:srgbClr val="000000"/>
                </a:solidFill>
              </a:rPr>
              <a:t>Oracle Real Application</a:t>
            </a:r>
            <a:br>
              <a:rPr lang="en-US" sz="2400" dirty="0" smtClean="0">
                <a:solidFill>
                  <a:srgbClr val="000000"/>
                </a:solidFill>
              </a:rPr>
            </a:br>
            <a:r>
              <a:rPr lang="en-US" sz="2400" dirty="0" smtClean="0">
                <a:solidFill>
                  <a:srgbClr val="000000"/>
                </a:solidFill>
              </a:rPr>
              <a:t>Clusters (RAC)</a:t>
            </a:r>
            <a:br>
              <a:rPr lang="en-US" sz="2400" dirty="0" smtClean="0">
                <a:solidFill>
                  <a:srgbClr val="000000"/>
                </a:solidFill>
              </a:rPr>
            </a:br>
            <a:r>
              <a:rPr lang="en-US" sz="2400" dirty="0" smtClean="0">
                <a:solidFill>
                  <a:srgbClr val="000000"/>
                </a:solidFill>
              </a:rPr>
              <a:t>environments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Improves Node-affinity</a:t>
            </a:r>
            <a:endParaRPr lang="en-US" sz="2400" dirty="0" smtClean="0">
              <a:solidFill>
                <a:srgbClr val="000000"/>
              </a:solidFill>
            </a:endParaRPr>
          </a:p>
        </p:txBody>
      </p:sp>
      <p:graphicFrame>
        <p:nvGraphicFramePr>
          <p:cNvPr id="4" name="Diagram 3"/>
          <p:cNvGraphicFramePr/>
          <p:nvPr>
            <p:extLst>
              <p:ext uri="{D42A27DB-BD31-4B8C-83A1-F6EECF244321}">
                <p14:modId xmlns="" xmlns:p14="http://schemas.microsoft.com/office/powerpoint/2010/main" val="454571208"/>
              </p:ext>
            </p:extLst>
          </p:nvPr>
        </p:nvGraphicFramePr>
        <p:xfrm>
          <a:off x="3282950" y="1879600"/>
          <a:ext cx="5803900" cy="269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65632965"/>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Outbound </a:t>
            </a:r>
            <a:r>
              <a:rPr lang="en-US" dirty="0"/>
              <a:t>HTTPS</a:t>
            </a:r>
          </a:p>
        </p:txBody>
      </p:sp>
      <p:sp>
        <p:nvSpPr>
          <p:cNvPr id="7" name="Content Placeholder 2"/>
          <p:cNvSpPr>
            <a:spLocks noGrp="1"/>
          </p:cNvSpPr>
          <p:nvPr>
            <p:ph sz="half" idx="1"/>
          </p:nvPr>
        </p:nvSpPr>
        <p:spPr>
          <a:xfrm>
            <a:off x="411480" y="931755"/>
            <a:ext cx="8435340" cy="3598335"/>
          </a:xfrm>
        </p:spPr>
        <p:txBody>
          <a:bodyPr/>
          <a:lstStyle/>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Require all outbound requests to be over HTTPS.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Region of type URL, Web Services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sz="2400" dirty="0" smtClean="0">
              <a:solidFill>
                <a:srgbClr val="000000"/>
              </a:solidFill>
            </a:endParaRPr>
          </a:p>
        </p:txBody>
      </p:sp>
      <p:pic>
        <p:nvPicPr>
          <p:cNvPr id="6" name="Picture 5"/>
          <p:cNvPicPr>
            <a:picLocks noChangeAspect="1"/>
          </p:cNvPicPr>
          <p:nvPr/>
        </p:nvPicPr>
        <p:blipFill>
          <a:blip r:embed="rId3"/>
          <a:stretch>
            <a:fillRect/>
          </a:stretch>
        </p:blipFill>
        <p:spPr>
          <a:xfrm>
            <a:off x="558800" y="2264159"/>
            <a:ext cx="7962900" cy="1993320"/>
          </a:xfrm>
          <a:prstGeom prst="rect">
            <a:avLst/>
          </a:prstGeom>
        </p:spPr>
      </p:pic>
    </p:spTree>
    <p:extLst>
      <p:ext uri="{BB962C8B-B14F-4D97-AF65-F5344CB8AC3E}">
        <p14:creationId xmlns="" xmlns:p14="http://schemas.microsoft.com/office/powerpoint/2010/main" val="2405350313"/>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Instance</a:t>
            </a:r>
            <a:r>
              <a:rPr lang="en-US" dirty="0"/>
              <a:t>-wide </a:t>
            </a:r>
            <a:r>
              <a:rPr lang="en-US" dirty="0" smtClean="0"/>
              <a:t>Proxy</a:t>
            </a:r>
            <a:endParaRPr lang="en-US" dirty="0"/>
          </a:p>
        </p:txBody>
      </p:sp>
      <p:sp>
        <p:nvSpPr>
          <p:cNvPr id="7" name="Content Placeholder 2"/>
          <p:cNvSpPr>
            <a:spLocks noGrp="1"/>
          </p:cNvSpPr>
          <p:nvPr>
            <p:ph sz="half" idx="1"/>
          </p:nvPr>
        </p:nvSpPr>
        <p:spPr>
          <a:xfrm>
            <a:off x="411480" y="922230"/>
            <a:ext cx="8435340" cy="3598335"/>
          </a:xfrm>
        </p:spPr>
        <p:txBody>
          <a:bodyPr/>
          <a:lstStyle/>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Require all outbound HTTP(s) traffic </a:t>
            </a:r>
            <a:r>
              <a:rPr lang="en-US" dirty="0" smtClean="0">
                <a:solidFill>
                  <a:srgbClr val="000000"/>
                </a:solidFill>
              </a:rPr>
              <a:t>to use </a:t>
            </a:r>
            <a:r>
              <a:rPr lang="en-US" dirty="0">
                <a:solidFill>
                  <a:srgbClr val="000000"/>
                </a:solidFill>
              </a:rPr>
              <a:t>an </a:t>
            </a:r>
            <a:r>
              <a:rPr lang="en-US" dirty="0" smtClean="0">
                <a:solidFill>
                  <a:srgbClr val="000000"/>
                </a:solidFill>
              </a:rPr>
              <a:t/>
            </a:r>
            <a:br>
              <a:rPr lang="en-US" dirty="0" smtClean="0">
                <a:solidFill>
                  <a:srgbClr val="000000"/>
                </a:solidFill>
              </a:rPr>
            </a:br>
            <a:r>
              <a:rPr lang="en-US" dirty="0" smtClean="0">
                <a:solidFill>
                  <a:srgbClr val="000000"/>
                </a:solidFill>
              </a:rPr>
              <a:t>instance-wide proxy</a:t>
            </a:r>
            <a:endParaRPr lang="en-US" dirty="0">
              <a:solidFill>
                <a:srgbClr val="000000"/>
              </a:solidFill>
            </a:endParaRP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sz="2400" dirty="0" smtClean="0">
              <a:solidFill>
                <a:srgbClr val="000000"/>
              </a:solidFill>
            </a:endParaRPr>
          </a:p>
        </p:txBody>
      </p:sp>
      <p:pic>
        <p:nvPicPr>
          <p:cNvPr id="4" name="Picture 3"/>
          <p:cNvPicPr>
            <a:picLocks noChangeAspect="1"/>
          </p:cNvPicPr>
          <p:nvPr/>
        </p:nvPicPr>
        <p:blipFill>
          <a:blip r:embed="rId3"/>
          <a:stretch>
            <a:fillRect/>
          </a:stretch>
        </p:blipFill>
        <p:spPr>
          <a:xfrm>
            <a:off x="1000125" y="1905146"/>
            <a:ext cx="7327900" cy="2575605"/>
          </a:xfrm>
          <a:prstGeom prst="rect">
            <a:avLst/>
          </a:prstGeom>
        </p:spPr>
      </p:pic>
    </p:spTree>
    <p:extLst>
      <p:ext uri="{BB962C8B-B14F-4D97-AF65-F5344CB8AC3E}">
        <p14:creationId xmlns="" xmlns:p14="http://schemas.microsoft.com/office/powerpoint/2010/main" val="65632965"/>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Restricted </a:t>
            </a:r>
            <a:r>
              <a:rPr lang="en-US" dirty="0"/>
              <a:t>Characters</a:t>
            </a:r>
          </a:p>
        </p:txBody>
      </p:sp>
      <p:sp>
        <p:nvSpPr>
          <p:cNvPr id="7" name="Content Placeholder 2"/>
          <p:cNvSpPr>
            <a:spLocks noGrp="1"/>
          </p:cNvSpPr>
          <p:nvPr>
            <p:ph sz="half" idx="1"/>
          </p:nvPr>
        </p:nvSpPr>
        <p:spPr>
          <a:xfrm>
            <a:off x="411480" y="922230"/>
            <a:ext cx="8435340" cy="3598335"/>
          </a:xfrm>
        </p:spPr>
        <p:txBody>
          <a:bodyPr/>
          <a:lstStyle/>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Declarative </a:t>
            </a:r>
            <a:r>
              <a:rPr lang="en-US" dirty="0">
                <a:solidFill>
                  <a:srgbClr val="000000"/>
                </a:solidFill>
              </a:rPr>
              <a:t>control over which characters can </a:t>
            </a:r>
            <a:r>
              <a:rPr lang="en-US" dirty="0" smtClean="0">
                <a:solidFill>
                  <a:srgbClr val="000000"/>
                </a:solidFill>
              </a:rPr>
              <a:t>be entered </a:t>
            </a:r>
            <a:r>
              <a:rPr lang="en-US" dirty="0">
                <a:solidFill>
                  <a:srgbClr val="000000"/>
                </a:solidFill>
              </a:rPr>
              <a:t>into session </a:t>
            </a:r>
            <a:r>
              <a:rPr lang="en-US" dirty="0" smtClean="0">
                <a:solidFill>
                  <a:srgbClr val="000000"/>
                </a:solidFill>
              </a:rPr>
              <a:t>state</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smtClean="0">
                <a:solidFill>
                  <a:srgbClr val="000000"/>
                </a:solidFill>
              </a:rPr>
              <a:t>Input validation</a:t>
            </a:r>
            <a:endParaRPr lang="en-US" dirty="0">
              <a:solidFill>
                <a:srgbClr val="000000"/>
              </a:solidFill>
            </a:endParaRP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sz="2400" dirty="0" smtClean="0">
              <a:solidFill>
                <a:srgbClr val="000000"/>
              </a:solidFill>
            </a:endParaRPr>
          </a:p>
        </p:txBody>
      </p:sp>
      <p:pic>
        <p:nvPicPr>
          <p:cNvPr id="4" name="Picture 3"/>
          <p:cNvPicPr>
            <a:picLocks noChangeAspect="1"/>
          </p:cNvPicPr>
          <p:nvPr/>
        </p:nvPicPr>
        <p:blipFill>
          <a:blip r:embed="rId3"/>
          <a:stretch>
            <a:fillRect/>
          </a:stretch>
        </p:blipFill>
        <p:spPr>
          <a:xfrm>
            <a:off x="3486150" y="1878331"/>
            <a:ext cx="5397500" cy="2585117"/>
          </a:xfrm>
          <a:prstGeom prst="rect">
            <a:avLst/>
          </a:prstGeom>
          <a:ln>
            <a:solidFill>
              <a:schemeClr val="bg2"/>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65632965"/>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Log </a:t>
            </a:r>
            <a:r>
              <a:rPr lang="en-US" dirty="0"/>
              <a:t>Switch (Data Retention)</a:t>
            </a:r>
          </a:p>
        </p:txBody>
      </p:sp>
      <p:sp>
        <p:nvSpPr>
          <p:cNvPr id="7" name="Content Placeholder 2"/>
          <p:cNvSpPr>
            <a:spLocks noGrp="1"/>
          </p:cNvSpPr>
          <p:nvPr>
            <p:ph sz="half" idx="1"/>
          </p:nvPr>
        </p:nvSpPr>
        <p:spPr>
          <a:xfrm>
            <a:off x="411480" y="931755"/>
            <a:ext cx="8732520" cy="3598335"/>
          </a:xfrm>
        </p:spPr>
        <p:txBody>
          <a:bodyPr/>
          <a:lstStyle/>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Retention of all logs is </a:t>
            </a:r>
            <a:r>
              <a:rPr lang="en-US" dirty="0" smtClean="0">
                <a:solidFill>
                  <a:srgbClr val="000000"/>
                </a:solidFill>
              </a:rPr>
              <a:t>now variable (Not fixed at 14 days)</a:t>
            </a:r>
            <a:endParaRPr lang="en-US" dirty="0">
              <a:solidFill>
                <a:srgbClr val="000000"/>
              </a:solidFill>
            </a:endParaRP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Greater log switch interval can </a:t>
            </a:r>
            <a:r>
              <a:rPr lang="en-US" dirty="0" smtClean="0">
                <a:solidFill>
                  <a:srgbClr val="000000"/>
                </a:solidFill>
              </a:rPr>
              <a:t>possibly degrade </a:t>
            </a:r>
            <a:r>
              <a:rPr lang="en-US" dirty="0">
                <a:solidFill>
                  <a:srgbClr val="000000"/>
                </a:solidFill>
              </a:rPr>
              <a:t>performance</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sz="2400" dirty="0" smtClean="0">
              <a:solidFill>
                <a:srgbClr val="000000"/>
              </a:solidFill>
            </a:endParaRPr>
          </a:p>
        </p:txBody>
      </p:sp>
      <p:pic>
        <p:nvPicPr>
          <p:cNvPr id="4" name="Picture 3"/>
          <p:cNvPicPr>
            <a:picLocks noChangeAspect="1"/>
          </p:cNvPicPr>
          <p:nvPr/>
        </p:nvPicPr>
        <p:blipFill>
          <a:blip r:embed="rId3"/>
          <a:stretch>
            <a:fillRect/>
          </a:stretch>
        </p:blipFill>
        <p:spPr>
          <a:xfrm>
            <a:off x="1244600" y="2173936"/>
            <a:ext cx="6426200" cy="2347547"/>
          </a:xfrm>
          <a:prstGeom prst="rect">
            <a:avLst/>
          </a:prstGeom>
        </p:spPr>
      </p:pic>
    </p:spTree>
    <p:extLst>
      <p:ext uri="{BB962C8B-B14F-4D97-AF65-F5344CB8AC3E}">
        <p14:creationId xmlns="" xmlns:p14="http://schemas.microsoft.com/office/powerpoint/2010/main" val="65632965"/>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t>
            </a:r>
            <a:r>
              <a:rPr lang="en-US" dirty="0"/>
              <a:t>Manager Consumer Group</a:t>
            </a:r>
            <a:br>
              <a:rPr lang="en-US" dirty="0"/>
            </a:br>
            <a:endParaRPr lang="en-US" dirty="0"/>
          </a:p>
        </p:txBody>
      </p:sp>
      <p:sp>
        <p:nvSpPr>
          <p:cNvPr id="7" name="Content Placeholder 2"/>
          <p:cNvSpPr>
            <a:spLocks noGrp="1"/>
          </p:cNvSpPr>
          <p:nvPr>
            <p:ph sz="half" idx="1"/>
          </p:nvPr>
        </p:nvSpPr>
        <p:spPr>
          <a:xfrm>
            <a:off x="411480" y="922230"/>
            <a:ext cx="8435340" cy="3598335"/>
          </a:xfrm>
        </p:spPr>
        <p:txBody>
          <a:bodyPr/>
          <a:lstStyle/>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All requests from a workspace can be confined to a resource consumer group</a:t>
            </a:r>
          </a:p>
          <a:p>
            <a:pPr marL="222250" indent="-222250">
              <a:spcBef>
                <a:spcPts val="600"/>
              </a:spcBef>
              <a:spcAft>
                <a:spcPts val="1200"/>
              </a:spcAft>
              <a:buClr>
                <a:srgbClr val="FD0000"/>
              </a:buClr>
              <a:buSzPct val="100000"/>
              <a:buFont typeface="Wingdings" pitchFamily="2" charset="2"/>
              <a:buChar char="Ø"/>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sz="2400" dirty="0" smtClean="0">
              <a:solidFill>
                <a:srgbClr val="000000"/>
              </a:solidFill>
            </a:endParaRPr>
          </a:p>
        </p:txBody>
      </p:sp>
      <p:pic>
        <p:nvPicPr>
          <p:cNvPr id="4" name="Picture 3"/>
          <p:cNvPicPr>
            <a:picLocks noChangeAspect="1"/>
          </p:cNvPicPr>
          <p:nvPr/>
        </p:nvPicPr>
        <p:blipFill>
          <a:blip r:embed="rId3"/>
          <a:stretch>
            <a:fillRect/>
          </a:stretch>
        </p:blipFill>
        <p:spPr>
          <a:xfrm>
            <a:off x="4394201" y="1537374"/>
            <a:ext cx="4089399" cy="3039907"/>
          </a:xfrm>
          <a:prstGeom prst="rect">
            <a:avLst/>
          </a:prstGeom>
        </p:spPr>
      </p:pic>
      <p:pic>
        <p:nvPicPr>
          <p:cNvPr id="5" name="Picture 4" descr="traffic cop"/>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311400" y="2006600"/>
            <a:ext cx="1905000" cy="23495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5632965"/>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V$SESSION changes</a:t>
            </a:r>
          </a:p>
        </p:txBody>
      </p:sp>
      <p:sp>
        <p:nvSpPr>
          <p:cNvPr id="7" name="Content Placeholder 2"/>
          <p:cNvSpPr>
            <a:spLocks noGrp="1"/>
          </p:cNvSpPr>
          <p:nvPr>
            <p:ph sz="half" idx="1"/>
          </p:nvPr>
        </p:nvSpPr>
        <p:spPr>
          <a:xfrm>
            <a:off x="411480" y="1084155"/>
            <a:ext cx="8599170" cy="2687745"/>
          </a:xfrm>
        </p:spPr>
        <p:txBody>
          <a:bodyPr/>
          <a:lstStyle/>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Module: </a:t>
            </a:r>
            <a:r>
              <a:rPr lang="en-US" dirty="0" smtClean="0">
                <a:solidFill>
                  <a:srgbClr val="000000"/>
                </a:solidFill>
              </a:rPr>
              <a:t>Parsing </a:t>
            </a:r>
            <a:r>
              <a:rPr lang="en-US" dirty="0">
                <a:solidFill>
                  <a:srgbClr val="000000"/>
                </a:solidFill>
              </a:rPr>
              <a:t>DB User/APEX:APP Application </a:t>
            </a:r>
            <a:r>
              <a:rPr lang="en-US" dirty="0" err="1">
                <a:solidFill>
                  <a:srgbClr val="000000"/>
                </a:solidFill>
              </a:rPr>
              <a:t>ID:Page</a:t>
            </a:r>
            <a:r>
              <a:rPr lang="en-US" dirty="0">
                <a:solidFill>
                  <a:srgbClr val="000000"/>
                </a:solidFill>
              </a:rPr>
              <a:t> ID</a:t>
            </a: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Client Info:  Authenticated </a:t>
            </a:r>
            <a:r>
              <a:rPr lang="en-US" dirty="0" err="1">
                <a:solidFill>
                  <a:srgbClr val="000000"/>
                </a:solidFill>
              </a:rPr>
              <a:t>Username:Workspace</a:t>
            </a:r>
            <a:r>
              <a:rPr lang="en-US" dirty="0">
                <a:solidFill>
                  <a:srgbClr val="000000"/>
                </a:solidFill>
              </a:rPr>
              <a:t> ID</a:t>
            </a: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dirty="0">
                <a:solidFill>
                  <a:srgbClr val="000000"/>
                </a:solidFill>
              </a:rPr>
              <a:t>Client ID:  Authenticated </a:t>
            </a:r>
            <a:r>
              <a:rPr lang="en-US" dirty="0" err="1">
                <a:solidFill>
                  <a:srgbClr val="000000"/>
                </a:solidFill>
              </a:rPr>
              <a:t>Username:Session</a:t>
            </a:r>
            <a:r>
              <a:rPr lang="en-US" dirty="0">
                <a:solidFill>
                  <a:srgbClr val="000000"/>
                </a:solidFill>
              </a:rPr>
              <a:t> ID</a:t>
            </a:r>
          </a:p>
          <a:p>
            <a:pPr marL="222250" indent="-222250">
              <a:spcBef>
                <a:spcPts val="600"/>
              </a:spcBef>
              <a:spcAft>
                <a:spcPts val="12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endParaRPr lang="en-US" sz="2400" dirty="0" smtClean="0">
              <a:solidFill>
                <a:srgbClr val="000000"/>
              </a:solidFill>
            </a:endParaRPr>
          </a:p>
        </p:txBody>
      </p:sp>
    </p:spTree>
    <p:extLst>
      <p:ext uri="{BB962C8B-B14F-4D97-AF65-F5344CB8AC3E}">
        <p14:creationId xmlns="" xmlns:p14="http://schemas.microsoft.com/office/powerpoint/2010/main" val="65632965"/>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9"/>
          <p:cNvSpPr>
            <a:spLocks noGrp="1" noChangeArrowheads="1"/>
          </p:cNvSpPr>
          <p:nvPr>
            <p:ph type="title"/>
          </p:nvPr>
        </p:nvSpPr>
        <p:spPr/>
        <p:txBody>
          <a:bodyPr/>
          <a:lstStyle/>
          <a:p>
            <a:r>
              <a:rPr lang="en-US" dirty="0" smtClean="0"/>
              <a:t>Agenda</a:t>
            </a:r>
          </a:p>
        </p:txBody>
      </p:sp>
      <p:sp>
        <p:nvSpPr>
          <p:cNvPr id="59395" name="Rectangle 70"/>
          <p:cNvSpPr>
            <a:spLocks noGrp="1" noChangeArrowheads="1"/>
          </p:cNvSpPr>
          <p:nvPr>
            <p:ph idx="1"/>
          </p:nvPr>
        </p:nvSpPr>
        <p:spPr>
          <a:xfrm>
            <a:off x="808038" y="1164165"/>
            <a:ext cx="5811837" cy="2512485"/>
          </a:xfrm>
        </p:spPr>
        <p:txBody>
          <a:bodyPr/>
          <a:lstStyle/>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chemeClr val="tx2"/>
                </a:solidFill>
              </a:rPr>
              <a:t>Oracle Application Express Overview</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000000"/>
                </a:solidFill>
              </a:rPr>
              <a:t>New Features in 4.2</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000000"/>
                </a:solidFill>
              </a:rPr>
              <a:t>Beyond Oracle APEX 4.2…</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000000"/>
                </a:solidFill>
              </a:rPr>
              <a:t>Q&amp;A</a:t>
            </a:r>
            <a:endParaRPr lang="en-US" dirty="0">
              <a:solidFill>
                <a:srgbClr val="000000"/>
              </a:solidFill>
            </a:endParaRPr>
          </a:p>
        </p:txBody>
      </p:sp>
      <p:pic>
        <p:nvPicPr>
          <p:cNvPr id="8" name="Picture 7" descr="ph_ind_arc_007_cropped"/>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539644" y="548725"/>
            <a:ext cx="1604356" cy="160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 name="Group 4"/>
          <p:cNvGrpSpPr/>
          <p:nvPr/>
        </p:nvGrpSpPr>
        <p:grpSpPr>
          <a:xfrm>
            <a:off x="7453504" y="3965144"/>
            <a:ext cx="1186432" cy="474572"/>
            <a:chOff x="0" y="31893"/>
            <a:chExt cx="1186432" cy="474572"/>
          </a:xfrm>
        </p:grpSpPr>
        <p:sp>
          <p:nvSpPr>
            <p:cNvPr id="6" name="Chevron 5"/>
            <p:cNvSpPr/>
            <p:nvPr/>
          </p:nvSpPr>
          <p:spPr>
            <a:xfrm>
              <a:off x="0" y="31893"/>
              <a:ext cx="1186432" cy="474572"/>
            </a:xfrm>
            <a:prstGeom prst="chevron">
              <a:avLst/>
            </a:prstGeom>
            <a:solidFill>
              <a:schemeClr val="bg1"/>
            </a:solidFill>
            <a:ln>
              <a:solidFill>
                <a:schemeClr val="bg2">
                  <a:lumMod val="20000"/>
                  <a:lumOff val="80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7" name="Chevron 4"/>
            <p:cNvSpPr/>
            <p:nvPr/>
          </p:nvSpPr>
          <p:spPr>
            <a:xfrm>
              <a:off x="237286" y="31893"/>
              <a:ext cx="711860" cy="4745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n-IE" sz="1200" b="1" i="0" kern="1200" baseline="0" dirty="0" smtClean="0">
                  <a:solidFill>
                    <a:schemeClr val="tx1"/>
                  </a:solidFill>
                  <a:hlinkClick r:id="rId4" action="ppaction://hlinksldjump"/>
                </a:rPr>
                <a:t>Skip Overview</a:t>
              </a:r>
              <a:endParaRPr lang="en-IE" sz="1200" b="1" i="0" kern="1200" baseline="0" dirty="0">
                <a:solidFill>
                  <a:schemeClr val="tx1"/>
                </a:solidFill>
              </a:endParaRPr>
            </a:p>
          </p:txBody>
        </p:sp>
      </p:grpSp>
    </p:spTree>
    <p:extLst>
      <p:ext uri="{BB962C8B-B14F-4D97-AF65-F5344CB8AC3E}">
        <p14:creationId xmlns="" xmlns:p14="http://schemas.microsoft.com/office/powerpoint/2010/main" val="4268114088"/>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Other New Features in APEX 4.2</a:t>
            </a:r>
            <a:br>
              <a:rPr lang="en-US" dirty="0" smtClean="0">
                <a:solidFill>
                  <a:srgbClr val="000000"/>
                </a:solidFill>
              </a:rPr>
            </a:br>
            <a:endParaRPr lang="en-US" dirty="0"/>
          </a:p>
        </p:txBody>
      </p:sp>
      <p:sp>
        <p:nvSpPr>
          <p:cNvPr id="6" name="Content Placeholder 2"/>
          <p:cNvSpPr>
            <a:spLocks noGrp="1"/>
          </p:cNvSpPr>
          <p:nvPr>
            <p:ph sz="half" idx="1"/>
          </p:nvPr>
        </p:nvSpPr>
        <p:spPr>
          <a:xfrm>
            <a:off x="411480" y="941280"/>
            <a:ext cx="8435340" cy="3598335"/>
          </a:xfrm>
        </p:spPr>
        <p:txBody>
          <a:bodyPr/>
          <a:lstStyle/>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Item limit per page raised from 100 to 200</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SQL Workshop Date Format</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Named Branches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Read-only attribute for Pages and Regions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Publish Translations from command-line</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Interactive Report and Websheet enhancements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Instance Administration improvements</a:t>
            </a:r>
          </a:p>
          <a:p>
            <a:pPr marL="222250" indent="-222250">
              <a:spcBef>
                <a:spcPts val="600"/>
              </a:spcBef>
              <a:spcAft>
                <a:spcPts val="600"/>
              </a:spcAft>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dirty="0" smtClean="0">
                <a:solidFill>
                  <a:srgbClr val="000000"/>
                </a:solidFill>
              </a:rPr>
              <a:t>New </a:t>
            </a:r>
            <a:r>
              <a:rPr lang="en-US" sz="2000" dirty="0" err="1" smtClean="0">
                <a:solidFill>
                  <a:srgbClr val="000000"/>
                </a:solidFill>
              </a:rPr>
              <a:t>CKEditor</a:t>
            </a:r>
            <a:r>
              <a:rPr lang="en-US" sz="2000" dirty="0" smtClean="0">
                <a:solidFill>
                  <a:srgbClr val="000000"/>
                </a:solidFill>
              </a:rPr>
              <a:t>, </a:t>
            </a:r>
            <a:r>
              <a:rPr lang="en-US" sz="2000" dirty="0" err="1" smtClean="0">
                <a:solidFill>
                  <a:srgbClr val="000000"/>
                </a:solidFill>
              </a:rPr>
              <a:t>jQuery</a:t>
            </a:r>
            <a:r>
              <a:rPr lang="en-US" sz="2000" dirty="0" smtClean="0">
                <a:solidFill>
                  <a:srgbClr val="000000"/>
                </a:solidFill>
              </a:rPr>
              <a:t> and </a:t>
            </a:r>
            <a:r>
              <a:rPr lang="en-US" sz="2000" dirty="0" err="1" smtClean="0">
                <a:solidFill>
                  <a:srgbClr val="000000"/>
                </a:solidFill>
              </a:rPr>
              <a:t>AnyGantt</a:t>
            </a:r>
            <a:r>
              <a:rPr lang="en-US" sz="2000" dirty="0" smtClean="0">
                <a:solidFill>
                  <a:srgbClr val="000000"/>
                </a:solidFill>
              </a:rPr>
              <a:t> charts versions</a:t>
            </a:r>
            <a:endParaRPr lang="en-US" sz="2000" dirty="0" smtClean="0">
              <a:solidFill>
                <a:srgbClr val="000000"/>
              </a:solidFill>
              <a:latin typeface="Arial" charset="0"/>
              <a:ea typeface="ＭＳ Ｐゴシック" charset="-128"/>
            </a:endParaRPr>
          </a:p>
        </p:txBody>
      </p:sp>
    </p:spTree>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9"/>
          <p:cNvSpPr>
            <a:spLocks noGrp="1" noChangeArrowheads="1"/>
          </p:cNvSpPr>
          <p:nvPr>
            <p:ph type="title"/>
          </p:nvPr>
        </p:nvSpPr>
        <p:spPr/>
        <p:txBody>
          <a:bodyPr/>
          <a:lstStyle/>
          <a:p>
            <a:r>
              <a:rPr lang="en-US" dirty="0" smtClean="0"/>
              <a:t>Agenda</a:t>
            </a:r>
          </a:p>
        </p:txBody>
      </p:sp>
      <p:sp>
        <p:nvSpPr>
          <p:cNvPr id="59395" name="Rectangle 70"/>
          <p:cNvSpPr>
            <a:spLocks noGrp="1" noChangeArrowheads="1"/>
          </p:cNvSpPr>
          <p:nvPr>
            <p:ph idx="1"/>
          </p:nvPr>
        </p:nvSpPr>
        <p:spPr>
          <a:xfrm>
            <a:off x="808038" y="1164165"/>
            <a:ext cx="5811837" cy="2512485"/>
          </a:xfrm>
        </p:spPr>
        <p:txBody>
          <a:bodyPr/>
          <a:lstStyle/>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707F6E"/>
                </a:solidFill>
              </a:rPr>
              <a:t>Oracle Application Express Overview</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707F6E"/>
                </a:solidFill>
              </a:rPr>
              <a:t>New Features in 4.2</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FF0000"/>
                </a:solidFill>
              </a:rPr>
              <a:t>Beyond Oracle APEX 4.2…</a:t>
            </a:r>
          </a:p>
          <a:p>
            <a:pPr marL="222250" indent="-222250">
              <a:spcBef>
                <a:spcPts val="1500"/>
              </a:spcBef>
              <a:buClr>
                <a:srgbClr val="FD0000"/>
              </a:buClr>
              <a:buSzPct val="100000"/>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pPr>
            <a:r>
              <a:rPr lang="en-US" dirty="0" smtClean="0">
                <a:solidFill>
                  <a:srgbClr val="000000"/>
                </a:solidFill>
              </a:rPr>
              <a:t>Q&amp;A</a:t>
            </a:r>
            <a:endParaRPr lang="en-US" dirty="0">
              <a:solidFill>
                <a:srgbClr val="000000"/>
              </a:solidFill>
            </a:endParaRPr>
          </a:p>
        </p:txBody>
      </p:sp>
      <p:pic>
        <p:nvPicPr>
          <p:cNvPr id="8" name="Picture 7" descr="ph_ind_arc_007_cropped"/>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539644" y="548725"/>
            <a:ext cx="1604356" cy="160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268114088"/>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Direction</a:t>
            </a:r>
            <a:endParaRPr lang="en-US" dirty="0"/>
          </a:p>
        </p:txBody>
      </p:sp>
      <p:sp>
        <p:nvSpPr>
          <p:cNvPr id="7" name="Content Placeholder 2"/>
          <p:cNvSpPr>
            <a:spLocks noGrp="1"/>
          </p:cNvSpPr>
          <p:nvPr>
            <p:ph sz="half" idx="1"/>
          </p:nvPr>
        </p:nvSpPr>
        <p:spPr>
          <a:xfrm>
            <a:off x="411480" y="1172670"/>
            <a:ext cx="3694694" cy="1046645"/>
          </a:xfrm>
        </p:spPr>
        <p:txBody>
          <a:bodyPr/>
          <a:lstStyle/>
          <a:p>
            <a:pPr algn="ctr">
              <a:spcBef>
                <a:spcPts val="0"/>
              </a:spcBef>
              <a:spcAft>
                <a:spcPts val="1200"/>
              </a:spcAft>
              <a:buClr>
                <a:srgbClr val="FD0000"/>
              </a:buClr>
              <a:buSzPct val="100000"/>
              <a:buNone/>
              <a:tabLst>
                <a:tab pos="222250" algn="l"/>
                <a:tab pos="669925" algn="l"/>
                <a:tab pos="1119188" algn="l"/>
                <a:tab pos="1568450" algn="l"/>
                <a:tab pos="2017713" algn="l"/>
                <a:tab pos="2466975" algn="l"/>
                <a:tab pos="2916238" algn="l"/>
                <a:tab pos="3365500" algn="l"/>
                <a:tab pos="3814763" algn="l"/>
                <a:tab pos="4264025" algn="l"/>
                <a:tab pos="4713288" algn="l"/>
                <a:tab pos="5162550" algn="l"/>
                <a:tab pos="5611813" algn="l"/>
                <a:tab pos="6061075" algn="l"/>
                <a:tab pos="6510338" algn="l"/>
                <a:tab pos="6959600" algn="l"/>
                <a:tab pos="7408863" algn="l"/>
                <a:tab pos="7858125" algn="l"/>
                <a:tab pos="8307388" algn="l"/>
                <a:tab pos="8756650" algn="l"/>
                <a:tab pos="9205913" algn="l"/>
              </a:tabLst>
              <a:defRPr/>
            </a:pPr>
            <a:r>
              <a:rPr lang="en-US" sz="2000" b="1" dirty="0" smtClean="0">
                <a:solidFill>
                  <a:srgbClr val="000000"/>
                </a:solidFill>
                <a:latin typeface="Arial" charset="0"/>
                <a:ea typeface="ＭＳ Ｐゴシック" charset="-128"/>
              </a:rPr>
              <a:t>APEX OTN Site</a:t>
            </a:r>
            <a:r>
              <a:rPr lang="en-US" sz="2000" dirty="0" smtClean="0">
                <a:solidFill>
                  <a:srgbClr val="000000"/>
                </a:solidFill>
                <a:latin typeface="Arial" charset="0"/>
                <a:ea typeface="ＭＳ Ｐゴシック" charset="-128"/>
              </a:rPr>
              <a:t> (http://otn.oracle.com/apex)</a:t>
            </a:r>
          </a:p>
        </p:txBody>
      </p:sp>
      <p:sp>
        <p:nvSpPr>
          <p:cNvPr id="5" name="Striped Right Arrow 4"/>
          <p:cNvSpPr/>
          <p:nvPr/>
        </p:nvSpPr>
        <p:spPr>
          <a:xfrm>
            <a:off x="4196392" y="1149651"/>
            <a:ext cx="638354" cy="552091"/>
          </a:xfrm>
          <a:prstGeom prst="striped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pic>
        <p:nvPicPr>
          <p:cNvPr id="3075" name="Picture 3"/>
          <p:cNvPicPr>
            <a:picLocks noChangeAspect="1" noChangeArrowheads="1"/>
          </p:cNvPicPr>
          <p:nvPr/>
        </p:nvPicPr>
        <p:blipFill>
          <a:blip r:embed="rId3" cstate="print"/>
          <a:srcRect/>
          <a:stretch>
            <a:fillRect/>
          </a:stretch>
        </p:blipFill>
        <p:spPr bwMode="auto">
          <a:xfrm>
            <a:off x="5201107" y="906760"/>
            <a:ext cx="1743075" cy="1057275"/>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3614121" y="2761656"/>
            <a:ext cx="4936047" cy="1679241"/>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sp>
        <p:nvSpPr>
          <p:cNvPr id="11" name="Striped Right Arrow 10"/>
          <p:cNvSpPr/>
          <p:nvPr/>
        </p:nvSpPr>
        <p:spPr>
          <a:xfrm rot="5400000">
            <a:off x="5750589" y="2078438"/>
            <a:ext cx="638354" cy="552091"/>
          </a:xfrm>
          <a:prstGeom prst="striped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411708792"/>
              </p:ext>
            </p:extLst>
          </p:nvPr>
        </p:nvGraphicFramePr>
        <p:xfrm>
          <a:off x="466724" y="1531620"/>
          <a:ext cx="8229601" cy="2415540"/>
        </p:xfrm>
        <a:graphic>
          <a:graphicData uri="http://schemas.openxmlformats.org/drawingml/2006/table">
            <a:tbl>
              <a:tblPr firstRow="1" bandRow="1">
                <a:tableStyleId>{8A107856-5554-42FB-B03E-39F5DBC370BA}</a:tableStyleId>
              </a:tblPr>
              <a:tblGrid>
                <a:gridCol w="4480841"/>
                <a:gridCol w="3748760"/>
              </a:tblGrid>
              <a:tr h="368300">
                <a:tc>
                  <a:txBody>
                    <a:bodyPr/>
                    <a:lstStyle/>
                    <a:p>
                      <a:pPr marL="0" indent="0">
                        <a:buFont typeface="Arial"/>
                        <a:buNone/>
                      </a:pPr>
                      <a:r>
                        <a:rPr lang="en-US" sz="2000" b="1" dirty="0" smtClean="0">
                          <a:solidFill>
                            <a:schemeClr val="tx1">
                              <a:lumMod val="50000"/>
                              <a:lumOff val="50000"/>
                            </a:schemeClr>
                          </a:solidFill>
                        </a:rPr>
                        <a:t>Modal Dialogs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New Multi-Row Edit Region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04800">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Drag and Drop Layout Editor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571145" rtl="0" eaLnBrk="1" fontAlgn="auto" latinLnBrk="0" hangingPunct="1">
                        <a:lnSpc>
                          <a:spcPct val="100000"/>
                        </a:lnSpc>
                        <a:spcBef>
                          <a:spcPts val="0"/>
                        </a:spcBef>
                        <a:spcAft>
                          <a:spcPts val="0"/>
                        </a:spcAft>
                        <a:buClrTx/>
                        <a:buSzTx/>
                        <a:buFontTx/>
                        <a:buNone/>
                        <a:tabLst/>
                        <a:defRPr/>
                      </a:pPr>
                      <a:r>
                        <a:rPr lang="en-US" sz="2000" b="1" dirty="0" smtClean="0">
                          <a:solidFill>
                            <a:schemeClr val="tx1">
                              <a:lumMod val="50000"/>
                              <a:lumOff val="50000"/>
                            </a:schemeClr>
                          </a:solidFill>
                        </a:rPr>
                        <a:t>Master / Detail / Detail</a:t>
                      </a:r>
                      <a:endParaRPr lang="en-US" sz="16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29260">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HTML5 Capabilities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Multiple Interactive Reports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01320">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Tablet User Interface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Packaged Applications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Web Services Support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smtClean="0">
                          <a:solidFill>
                            <a:schemeClr val="tx1">
                              <a:lumMod val="50000"/>
                              <a:lumOff val="50000"/>
                            </a:schemeClr>
                          </a:solidFill>
                        </a:rPr>
                        <a:t>Application Builder Security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en-US" sz="2000" b="1" dirty="0" smtClean="0">
                          <a:solidFill>
                            <a:schemeClr val="tx1">
                              <a:lumMod val="50000"/>
                              <a:lumOff val="50000"/>
                            </a:schemeClr>
                          </a:solidFill>
                        </a:rPr>
                        <a:t>Enhanced PDF Printing</a:t>
                      </a:r>
                      <a:endParaRPr lang="en-US" sz="20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571145" rtl="0" eaLnBrk="1" fontAlgn="auto" latinLnBrk="0" hangingPunct="1">
                        <a:lnSpc>
                          <a:spcPct val="100000"/>
                        </a:lnSpc>
                        <a:spcBef>
                          <a:spcPts val="0"/>
                        </a:spcBef>
                        <a:spcAft>
                          <a:spcPts val="0"/>
                        </a:spcAft>
                        <a:buClrTx/>
                        <a:buSzTx/>
                        <a:buFont typeface="Arial"/>
                        <a:buNone/>
                        <a:tabLst/>
                        <a:defRPr/>
                      </a:pPr>
                      <a:r>
                        <a:rPr lang="en-US" sz="2000" b="1" dirty="0" err="1" smtClean="0">
                          <a:solidFill>
                            <a:schemeClr val="tx1">
                              <a:lumMod val="50000"/>
                              <a:lumOff val="50000"/>
                            </a:schemeClr>
                          </a:solidFill>
                        </a:rPr>
                        <a:t>Websheets</a:t>
                      </a:r>
                      <a:endParaRPr lang="en-US" sz="2000" b="1" dirty="0" smtClean="0">
                        <a:solidFill>
                          <a:schemeClr val="tx1">
                            <a:lumMod val="50000"/>
                            <a:lumOff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5" name="Title 1"/>
          <p:cNvSpPr txBox="1">
            <a:spLocks/>
          </p:cNvSpPr>
          <p:nvPr/>
        </p:nvSpPr>
        <p:spPr bwMode="auto">
          <a:xfrm>
            <a:off x="808038" y="201075"/>
            <a:ext cx="8132762" cy="432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800" b="1" kern="1200">
                <a:solidFill>
                  <a:schemeClr val="tx1"/>
                </a:solidFill>
                <a:latin typeface="Arial" pitchFamily="34" charset="0"/>
                <a:ea typeface="ＭＳ Ｐゴシック" pitchFamily="127" charset="-128"/>
                <a:cs typeface="ＭＳ Ｐゴシック" pitchFamily="127" charset="-128"/>
              </a:defRPr>
            </a:lvl1pPr>
            <a:lvl2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2pPr>
            <a:lvl3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3pPr>
            <a:lvl4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4pPr>
            <a:lvl5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5pPr>
            <a:lvl6pPr marL="285573" algn="l" rtl="0" eaLnBrk="1" fontAlgn="base" hangingPunct="1">
              <a:spcBef>
                <a:spcPct val="0"/>
              </a:spcBef>
              <a:spcAft>
                <a:spcPct val="0"/>
              </a:spcAft>
              <a:defRPr sz="2200" b="1">
                <a:solidFill>
                  <a:schemeClr val="tx1"/>
                </a:solidFill>
                <a:latin typeface="Arial" charset="0"/>
                <a:cs typeface="Arial" charset="0"/>
              </a:defRPr>
            </a:lvl6pPr>
            <a:lvl7pPr marL="571145" algn="l" rtl="0" eaLnBrk="1" fontAlgn="base" hangingPunct="1">
              <a:spcBef>
                <a:spcPct val="0"/>
              </a:spcBef>
              <a:spcAft>
                <a:spcPct val="0"/>
              </a:spcAft>
              <a:defRPr sz="2200" b="1">
                <a:solidFill>
                  <a:schemeClr val="tx1"/>
                </a:solidFill>
                <a:latin typeface="Arial" charset="0"/>
                <a:cs typeface="Arial" charset="0"/>
              </a:defRPr>
            </a:lvl7pPr>
            <a:lvl8pPr marL="856718" algn="l" rtl="0" eaLnBrk="1" fontAlgn="base" hangingPunct="1">
              <a:spcBef>
                <a:spcPct val="0"/>
              </a:spcBef>
              <a:spcAft>
                <a:spcPct val="0"/>
              </a:spcAft>
              <a:defRPr sz="2200" b="1">
                <a:solidFill>
                  <a:schemeClr val="tx1"/>
                </a:solidFill>
                <a:latin typeface="Arial" charset="0"/>
                <a:cs typeface="Arial" charset="0"/>
              </a:defRPr>
            </a:lvl8pPr>
            <a:lvl9pPr marL="1142291" algn="l" rtl="0" eaLnBrk="1" fontAlgn="base" hangingPunct="1">
              <a:spcBef>
                <a:spcPct val="0"/>
              </a:spcBef>
              <a:spcAft>
                <a:spcPct val="0"/>
              </a:spcAft>
              <a:defRPr sz="2200" b="1">
                <a:solidFill>
                  <a:schemeClr val="tx1"/>
                </a:solidFill>
                <a:latin typeface="Arial" charset="0"/>
                <a:cs typeface="Arial" charset="0"/>
              </a:defRPr>
            </a:lvl9pPr>
          </a:lstStyle>
          <a:p>
            <a:r>
              <a:rPr lang="en-US" dirty="0" smtClean="0">
                <a:ea typeface="ＭＳ Ｐゴシック" charset="0"/>
                <a:cs typeface="ＭＳ Ｐゴシック" charset="0"/>
              </a:rPr>
              <a:t>Oracle Application Express 5.0 </a:t>
            </a:r>
            <a:endParaRPr lang="en-US" dirty="0">
              <a:ea typeface="ＭＳ Ｐゴシック" charset="0"/>
              <a:cs typeface="ＭＳ Ｐゴシック" charset="0"/>
            </a:endParaRPr>
          </a:p>
        </p:txBody>
      </p:sp>
      <p:sp>
        <p:nvSpPr>
          <p:cNvPr id="6" name="Content Placeholder 3"/>
          <p:cNvSpPr>
            <a:spLocks noGrp="1"/>
          </p:cNvSpPr>
          <p:nvPr>
            <p:ph sz="half" idx="2"/>
          </p:nvPr>
        </p:nvSpPr>
        <p:spPr>
          <a:xfrm>
            <a:off x="808038" y="658572"/>
            <a:ext cx="8139112" cy="318691"/>
          </a:xfrm>
        </p:spPr>
        <p:txBody>
          <a:bodyPr/>
          <a:lstStyle/>
          <a:p>
            <a:r>
              <a:rPr lang="en-US" dirty="0">
                <a:solidFill>
                  <a:srgbClr val="FF0000"/>
                </a:solidFill>
              </a:rPr>
              <a:t>Statement of Direction</a:t>
            </a:r>
            <a:endParaRPr lang="en-US" dirty="0"/>
          </a:p>
        </p:txBody>
      </p:sp>
    </p:spTree>
    <p:extLst>
      <p:ext uri="{BB962C8B-B14F-4D97-AF65-F5344CB8AC3E}">
        <p14:creationId xmlns="" xmlns:p14="http://schemas.microsoft.com/office/powerpoint/2010/main" val="208546376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https://encrypted-tbn0.google.com/images?q=tbn:ANd9GcQPe-VIyLGmqtTv1bCHNHatXnQ1N1b6uJF_E-_21sOgcEOeiBduSw"/>
          <p:cNvPicPr>
            <a:picLocks noChangeAspect="1" noChangeArrowheads="1"/>
          </p:cNvPicPr>
          <p:nvPr/>
        </p:nvPicPr>
        <p:blipFill>
          <a:blip r:embed="rId3">
            <a:biLevel thresh="50000"/>
            <a:lum contrast="-15000"/>
          </a:blip>
          <a:srcRect/>
          <a:stretch>
            <a:fillRect/>
          </a:stretch>
        </p:blipFill>
        <p:spPr bwMode="auto">
          <a:xfrm>
            <a:off x="5613313" y="1438277"/>
            <a:ext cx="3123787" cy="1647824"/>
          </a:xfrm>
          <a:prstGeom prst="rect">
            <a:avLst/>
          </a:prstGeom>
          <a:solidFill>
            <a:srgbClr val="7030A0"/>
          </a:solidFill>
        </p:spPr>
      </p:pic>
      <p:pic>
        <p:nvPicPr>
          <p:cNvPr id="90115" name="Picture 3"/>
          <p:cNvPicPr>
            <a:picLocks noChangeAspect="1" noChangeArrowheads="1"/>
          </p:cNvPicPr>
          <p:nvPr/>
        </p:nvPicPr>
        <p:blipFill>
          <a:blip r:embed="rId4"/>
          <a:srcRect/>
          <a:stretch>
            <a:fillRect/>
          </a:stretch>
        </p:blipFill>
        <p:spPr bwMode="auto">
          <a:xfrm>
            <a:off x="515287" y="1171575"/>
            <a:ext cx="4787439" cy="2217987"/>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sp>
        <p:nvSpPr>
          <p:cNvPr id="6" name="TextBox 5"/>
          <p:cNvSpPr txBox="1"/>
          <p:nvPr/>
        </p:nvSpPr>
        <p:spPr>
          <a:xfrm>
            <a:off x="1752600" y="3762375"/>
            <a:ext cx="5715000" cy="609600"/>
          </a:xfrm>
          <a:prstGeom prst="rect">
            <a:avLst/>
          </a:prstGeom>
          <a:noFill/>
          <a:ln>
            <a:noFill/>
          </a:ln>
        </p:spPr>
        <p:txBody>
          <a:bodyPr wrap="none" lIns="0" tIns="0" rIns="0" bIns="0" rtlCol="0">
            <a:noAutofit/>
          </a:bodyPr>
          <a:lstStyle/>
          <a:p>
            <a:pPr algn="l"/>
            <a:r>
              <a:rPr lang="en-US" sz="3600" u="sng" dirty="0" smtClean="0">
                <a:solidFill>
                  <a:srgbClr val="FF0000"/>
                </a:solidFill>
                <a:hlinkClick r:id="rId5"/>
              </a:rPr>
              <a:t>http://apex.oracle.com/vote</a:t>
            </a:r>
            <a:endParaRPr lang="en-US" sz="3600" b="1" u="sng" dirty="0" smtClean="0">
              <a:solidFill>
                <a:srgbClr val="FF0000"/>
              </a:solidFill>
            </a:endParaRPr>
          </a:p>
        </p:txBody>
      </p:sp>
      <p:sp>
        <p:nvSpPr>
          <p:cNvPr id="5" name="Title 1"/>
          <p:cNvSpPr>
            <a:spLocks noGrp="1"/>
          </p:cNvSpPr>
          <p:nvPr>
            <p:ph type="title"/>
          </p:nvPr>
        </p:nvSpPr>
        <p:spPr>
          <a:xfrm>
            <a:off x="808038" y="201075"/>
            <a:ext cx="8132762" cy="432259"/>
          </a:xfrm>
        </p:spPr>
        <p:txBody>
          <a:bodyPr/>
          <a:lstStyle/>
          <a:p>
            <a:r>
              <a:rPr lang="en-US" dirty="0" smtClean="0">
                <a:solidFill>
                  <a:srgbClr val="000000"/>
                </a:solidFill>
              </a:rPr>
              <a:t>Oracle Application Express Feature Requests</a:t>
            </a:r>
            <a:br>
              <a:rPr lang="en-US" dirty="0" smtClean="0">
                <a:solidFill>
                  <a:srgbClr val="000000"/>
                </a:solidFill>
              </a:rPr>
            </a:br>
            <a:endParaRPr lang="en-US" dirty="0"/>
          </a:p>
        </p:txBody>
      </p:sp>
    </p:spTree>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a:srcRect/>
          <a:stretch>
            <a:fillRect/>
          </a:stretch>
        </p:blipFill>
        <p:spPr bwMode="auto">
          <a:xfrm>
            <a:off x="1154113" y="686992"/>
            <a:ext cx="6826250" cy="3915965"/>
          </a:xfrm>
          <a:prstGeom prst="rect">
            <a:avLst/>
          </a:prstGeom>
          <a:noFill/>
          <a:ln w="9525">
            <a:noFill/>
            <a:round/>
            <a:headEnd/>
            <a:tailEnd/>
          </a:ln>
        </p:spPr>
      </p:pic>
    </p:spTree>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44862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grpSp>
        <p:nvGrpSpPr>
          <p:cNvPr id="2" name="Group 1"/>
          <p:cNvGrpSpPr/>
          <p:nvPr/>
        </p:nvGrpSpPr>
        <p:grpSpPr>
          <a:xfrm>
            <a:off x="2113332" y="1464413"/>
            <a:ext cx="4936386" cy="1595045"/>
            <a:chOff x="2113332" y="1464413"/>
            <a:chExt cx="4936386" cy="1595045"/>
          </a:xfrm>
        </p:grpSpPr>
        <p:pic>
          <p:nvPicPr>
            <p:cNvPr id="3" name="Picture 10"/>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2113332" y="1464413"/>
              <a:ext cx="4936386" cy="15950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1034" descr="HSET_clr_rgb"/>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481263" y="1700213"/>
              <a:ext cx="4179887" cy="1198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1976540681"/>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08038" y="201075"/>
            <a:ext cx="8132762" cy="432259"/>
          </a:xfrm>
        </p:spPr>
        <p:txBody>
          <a:bodyPr/>
          <a:lstStyle/>
          <a:p>
            <a:r>
              <a:rPr lang="en-GB" u="sng" dirty="0" smtClean="0">
                <a:solidFill>
                  <a:srgbClr val="000000"/>
                </a:solidFill>
              </a:rPr>
              <a:t>Oracle Application Express</a:t>
            </a:r>
            <a:endParaRPr lang="en-US" u="sng" dirty="0">
              <a:solidFill>
                <a:schemeClr val="tx2"/>
              </a:solidFill>
            </a:endParaRPr>
          </a:p>
        </p:txBody>
      </p:sp>
      <p:sp>
        <p:nvSpPr>
          <p:cNvPr id="5" name="Text Box 2"/>
          <p:cNvSpPr txBox="1">
            <a:spLocks noChangeArrowheads="1"/>
          </p:cNvSpPr>
          <p:nvPr/>
        </p:nvSpPr>
        <p:spPr bwMode="auto">
          <a:xfrm>
            <a:off x="507499" y="752077"/>
            <a:ext cx="8310497" cy="3780166"/>
          </a:xfrm>
          <a:prstGeom prst="rect">
            <a:avLst/>
          </a:prstGeom>
          <a:noFill/>
          <a:ln w="9525">
            <a:noFill/>
            <a:round/>
            <a:headEnd/>
            <a:tailEnd/>
          </a:ln>
        </p:spPr>
        <p:txBody>
          <a:bodyPr lIns="92160" tIns="46080" rIns="92160" bIns="46080"/>
          <a:lstStyle/>
          <a:p>
            <a:pPr marL="219075" indent="-219075">
              <a:spcBef>
                <a:spcPts val="0"/>
              </a:spcBef>
              <a:spcAft>
                <a:spcPts val="600"/>
              </a:spcAft>
              <a:buClr>
                <a:srgbClr val="FF0000"/>
              </a:buClr>
              <a:buSzPct val="100000"/>
              <a:buFont typeface="Times New Roman" pitchFamily="18"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400" dirty="0" smtClean="0">
                <a:solidFill>
                  <a:srgbClr val="0A01BF"/>
                </a:solidFill>
              </a:rPr>
              <a:t>Oracle’s primary tool for developing Web-based applications using SQL and PL/SQL</a:t>
            </a:r>
          </a:p>
          <a:p>
            <a:pPr marL="219075" indent="-219075">
              <a:spcBef>
                <a:spcPts val="0"/>
              </a:spcBef>
              <a:spcAft>
                <a:spcPts val="600"/>
              </a:spcAft>
              <a:buClr>
                <a:srgbClr val="FF0000"/>
              </a:buClr>
              <a:buSzPct val="100000"/>
              <a:buFont typeface="Times New Roman" pitchFamily="18"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400" dirty="0" smtClean="0">
                <a:solidFill>
                  <a:srgbClr val="0A01BF"/>
                </a:solidFill>
              </a:rPr>
              <a:t>Database-centric development tool for personal, </a:t>
            </a:r>
            <a:br>
              <a:rPr lang="en-US" sz="2400" dirty="0" smtClean="0">
                <a:solidFill>
                  <a:srgbClr val="0A01BF"/>
                </a:solidFill>
              </a:rPr>
            </a:br>
            <a:r>
              <a:rPr lang="en-US" sz="2400" dirty="0" smtClean="0">
                <a:solidFill>
                  <a:srgbClr val="0A01BF"/>
                </a:solidFill>
              </a:rPr>
              <a:t>Intranet, and Internet applications</a:t>
            </a:r>
          </a:p>
          <a:p>
            <a:pPr marL="219075" indent="-219075">
              <a:spcBef>
                <a:spcPts val="0"/>
              </a:spcBef>
              <a:spcAft>
                <a:spcPts val="600"/>
              </a:spcAft>
              <a:buClr>
                <a:srgbClr val="FF0000"/>
              </a:buClr>
              <a:buSzPct val="100000"/>
              <a:buFont typeface="Times New Roman" pitchFamily="18"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400" dirty="0" smtClean="0">
                <a:solidFill>
                  <a:srgbClr val="0A01BF"/>
                </a:solidFill>
              </a:rPr>
              <a:t>Develop Desktop and Mobile applications</a:t>
            </a:r>
          </a:p>
          <a:p>
            <a:pPr marL="219075" indent="-219075">
              <a:spcBef>
                <a:spcPts val="0"/>
              </a:spcBef>
              <a:spcAft>
                <a:spcPts val="600"/>
              </a:spcAft>
              <a:buClr>
                <a:srgbClr val="FF0000"/>
              </a:buClr>
              <a:buSzPct val="100000"/>
              <a:buFont typeface="Times New Roman" pitchFamily="18"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400" dirty="0" smtClean="0">
                <a:solidFill>
                  <a:srgbClr val="0A01BF"/>
                </a:solidFill>
              </a:rPr>
              <a:t>100% Browser-based Development and Runtime</a:t>
            </a:r>
          </a:p>
          <a:p>
            <a:pPr marL="219075" indent="-219075">
              <a:spcBef>
                <a:spcPts val="0"/>
              </a:spcBef>
              <a:spcAft>
                <a:spcPts val="600"/>
              </a:spcAft>
              <a:buClr>
                <a:srgbClr val="FF0000"/>
              </a:buClr>
              <a:buSzPct val="100000"/>
              <a:buFont typeface="Times New Roman" pitchFamily="18"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400" dirty="0" smtClean="0">
                <a:solidFill>
                  <a:srgbClr val="0A01BF"/>
                </a:solidFill>
              </a:rPr>
              <a:t>Declarative framework for rapid application definition, maintenance, and enhancements. </a:t>
            </a:r>
          </a:p>
          <a:p>
            <a:pPr marL="219075" indent="-219075">
              <a:spcBef>
                <a:spcPts val="0"/>
              </a:spcBef>
              <a:spcAft>
                <a:spcPts val="600"/>
              </a:spcAft>
              <a:buClr>
                <a:srgbClr val="FF0000"/>
              </a:buClr>
              <a:buSzPct val="100000"/>
              <a:buFont typeface="Times New Roman" pitchFamily="18"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400" dirty="0" smtClean="0">
                <a:solidFill>
                  <a:srgbClr val="0A01BF"/>
                </a:solidFill>
              </a:rPr>
              <a:t>Application scalability inherited from the Oracle Database</a:t>
            </a:r>
          </a:p>
          <a:p>
            <a:pPr marL="219075" indent="-219075">
              <a:spcBef>
                <a:spcPts val="0"/>
              </a:spcBef>
              <a:spcAft>
                <a:spcPts val="600"/>
              </a:spcAft>
              <a:buClr>
                <a:srgbClr val="FF0000"/>
              </a:buClr>
              <a:buSzPct val="100000"/>
              <a:buFont typeface="Times New Roman" pitchFamily="18"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endParaRPr lang="en-US" sz="2400" dirty="0" smtClean="0">
              <a:solidFill>
                <a:srgbClr val="0A01BF"/>
              </a:solidFill>
            </a:endParaRPr>
          </a:p>
          <a:p>
            <a:pPr marL="219075" indent="-219075">
              <a:spcBef>
                <a:spcPts val="0"/>
              </a:spcBef>
              <a:spcAft>
                <a:spcPts val="600"/>
              </a:spcAft>
              <a:buClr>
                <a:srgbClr val="FF0000"/>
              </a:buClr>
              <a:buSzPct val="100000"/>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endParaRPr lang="en-US" sz="2400" dirty="0" smtClean="0">
              <a:solidFill>
                <a:srgbClr val="000000"/>
              </a:solidFill>
            </a:endParaRPr>
          </a:p>
          <a:p>
            <a:pPr marL="561975" lvl="1" indent="-228600">
              <a:spcBef>
                <a:spcPts val="0"/>
              </a:spcBef>
              <a:spcAft>
                <a:spcPts val="600"/>
              </a:spcAft>
              <a:buClr>
                <a:srgbClr val="4D4D4D"/>
              </a:buClr>
              <a:buSzPct val="100000"/>
              <a:buFont typeface="Times New Roman" pitchFamily="18" charset="0"/>
              <a:buNone/>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endParaRPr lang="en-US" sz="1400" b="0" dirty="0">
              <a:solidFill>
                <a:schemeClr val="tx1"/>
              </a:solidFill>
            </a:endParaRPr>
          </a:p>
        </p:txBody>
      </p:sp>
    </p:spTree>
    <p:extLst>
      <p:ext uri="{BB962C8B-B14F-4D97-AF65-F5344CB8AC3E}">
        <p14:creationId xmlns="" xmlns:p14="http://schemas.microsoft.com/office/powerpoint/2010/main" val="607687694"/>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536575" y="2763829"/>
            <a:ext cx="8085138" cy="1588"/>
          </a:xfrm>
          <a:prstGeom prst="line">
            <a:avLst/>
          </a:prstGeom>
          <a:ln w="88900">
            <a:gradFill flip="none" rotWithShape="1">
              <a:gsLst>
                <a:gs pos="100000">
                  <a:schemeClr val="tx2"/>
                </a:gs>
                <a:gs pos="0">
                  <a:schemeClr val="bg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bwMode="auto">
          <a:xfrm>
            <a:off x="942058" y="2050248"/>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6" name="Straight Connector 5"/>
          <p:cNvCxnSpPr/>
          <p:nvPr/>
        </p:nvCxnSpPr>
        <p:spPr bwMode="auto">
          <a:xfrm>
            <a:off x="2708398" y="2088533"/>
            <a:ext cx="0" cy="617537"/>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7" name="Straight Connector 6"/>
          <p:cNvCxnSpPr/>
          <p:nvPr/>
        </p:nvCxnSpPr>
        <p:spPr bwMode="auto">
          <a:xfrm>
            <a:off x="4521994" y="2050248"/>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8" name="Straight Connector 7"/>
          <p:cNvCxnSpPr/>
          <p:nvPr/>
        </p:nvCxnSpPr>
        <p:spPr bwMode="auto">
          <a:xfrm>
            <a:off x="8214459" y="2050248"/>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9" name="Straight Connector 8"/>
          <p:cNvCxnSpPr/>
          <p:nvPr/>
        </p:nvCxnSpPr>
        <p:spPr bwMode="auto">
          <a:xfrm>
            <a:off x="1780107" y="2763034"/>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10" name="Straight Connector 9"/>
          <p:cNvCxnSpPr/>
          <p:nvPr/>
        </p:nvCxnSpPr>
        <p:spPr bwMode="auto">
          <a:xfrm>
            <a:off x="3589644" y="2778209"/>
            <a:ext cx="0" cy="620713"/>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11" name="Straight Connector 10"/>
          <p:cNvCxnSpPr/>
          <p:nvPr/>
        </p:nvCxnSpPr>
        <p:spPr bwMode="auto">
          <a:xfrm>
            <a:off x="5429153" y="2780312"/>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12" name="Straight Connector 11"/>
          <p:cNvCxnSpPr/>
          <p:nvPr/>
        </p:nvCxnSpPr>
        <p:spPr bwMode="auto">
          <a:xfrm>
            <a:off x="7255456" y="2745756"/>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13" name="TextBox 12"/>
          <p:cNvSpPr txBox="1"/>
          <p:nvPr/>
        </p:nvSpPr>
        <p:spPr bwMode="auto">
          <a:xfrm>
            <a:off x="384054" y="1435886"/>
            <a:ext cx="1563687" cy="78436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HTML DB 1.5 </a:t>
            </a:r>
            <a:endParaRPr lang="en-US" sz="1100" dirty="0" smtClean="0">
              <a:cs typeface="Arial" charset="0"/>
            </a:endParaRPr>
          </a:p>
          <a:p>
            <a:pPr marL="0" indent="-91440" eaLnBrk="1" hangingPunct="1">
              <a:buClr>
                <a:srgbClr val="F20000"/>
              </a:buClr>
              <a:buFont typeface="Wingdings" charset="2"/>
              <a:buChar char="§"/>
              <a:defRPr/>
            </a:pPr>
            <a:r>
              <a:rPr lang="en-US" sz="900" dirty="0">
                <a:cs typeface="Arial" charset="0"/>
              </a:rPr>
              <a:t>First </a:t>
            </a:r>
            <a:r>
              <a:rPr lang="en-US" sz="900" dirty="0" smtClean="0">
                <a:cs typeface="Arial" charset="0"/>
              </a:rPr>
              <a:t>Release</a:t>
            </a:r>
          </a:p>
          <a:p>
            <a:pPr marL="0" indent="0" eaLnBrk="1" hangingPunct="1">
              <a:buClr>
                <a:srgbClr val="F20000"/>
              </a:buClr>
              <a:defRPr/>
            </a:pPr>
            <a:r>
              <a:rPr lang="en-US" sz="1050" dirty="0">
                <a:cs typeface="Arial" charset="0"/>
              </a:rPr>
              <a:t>HTML DB </a:t>
            </a:r>
            <a:r>
              <a:rPr lang="en-US" sz="1050" dirty="0" smtClean="0">
                <a:cs typeface="Arial" charset="0"/>
              </a:rPr>
              <a:t>1.6</a:t>
            </a:r>
          </a:p>
          <a:p>
            <a:pPr marL="0" indent="-91440" eaLnBrk="1" hangingPunct="1">
              <a:buClr>
                <a:srgbClr val="F20000"/>
              </a:buClr>
              <a:buFont typeface="Wingdings" charset="2"/>
              <a:buChar char="§"/>
              <a:defRPr/>
            </a:pPr>
            <a:r>
              <a:rPr lang="en-US" sz="900" dirty="0">
                <a:cs typeface="Arial" charset="0"/>
              </a:rPr>
              <a:t>Themes</a:t>
            </a:r>
            <a:endParaRPr lang="en-US" sz="900" dirty="0" smtClean="0">
              <a:cs typeface="Arial" charset="0"/>
            </a:endParaRPr>
          </a:p>
          <a:p>
            <a:pPr marL="0" indent="-91440" eaLnBrk="1" hangingPunct="1">
              <a:buClr>
                <a:srgbClr val="F20000"/>
              </a:buClr>
              <a:buFont typeface="Wingdings" charset="2"/>
              <a:buChar char="§"/>
              <a:defRPr/>
            </a:pPr>
            <a:endParaRPr lang="en-US" sz="900" dirty="0" smtClean="0">
              <a:cs typeface="Arial" charset="0"/>
            </a:endParaRPr>
          </a:p>
          <a:p>
            <a:pPr marL="0" indent="-91440" eaLnBrk="1" hangingPunct="1">
              <a:buClr>
                <a:srgbClr val="F20000"/>
              </a:buClr>
              <a:buFont typeface="Wingdings" charset="2"/>
              <a:buChar char="§"/>
              <a:defRPr/>
            </a:pPr>
            <a:endParaRPr lang="en-US" sz="900" dirty="0" smtClean="0">
              <a:cs typeface="Arial" charset="0"/>
            </a:endParaRPr>
          </a:p>
        </p:txBody>
      </p:sp>
      <p:sp>
        <p:nvSpPr>
          <p:cNvPr id="14" name="TextBox 13"/>
          <p:cNvSpPr txBox="1">
            <a:spLocks noChangeArrowheads="1"/>
          </p:cNvSpPr>
          <p:nvPr/>
        </p:nvSpPr>
        <p:spPr bwMode="auto">
          <a:xfrm>
            <a:off x="691403" y="2674136"/>
            <a:ext cx="465137"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sz="1000" dirty="0" smtClean="0"/>
              <a:t>2004</a:t>
            </a:r>
            <a:endParaRPr lang="en-US" sz="1000" dirty="0"/>
          </a:p>
        </p:txBody>
      </p:sp>
      <p:sp>
        <p:nvSpPr>
          <p:cNvPr id="15" name="TextBox 14"/>
          <p:cNvSpPr txBox="1">
            <a:spLocks noChangeArrowheads="1"/>
          </p:cNvSpPr>
          <p:nvPr/>
        </p:nvSpPr>
        <p:spPr bwMode="auto">
          <a:xfrm>
            <a:off x="3363468" y="2665497"/>
            <a:ext cx="466725"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dirty="0" smtClean="0"/>
              <a:t>2007</a:t>
            </a:r>
            <a:endParaRPr lang="en-US" dirty="0"/>
          </a:p>
        </p:txBody>
      </p:sp>
      <p:sp>
        <p:nvSpPr>
          <p:cNvPr id="17" name="TextBox 16"/>
          <p:cNvSpPr txBox="1">
            <a:spLocks noChangeArrowheads="1"/>
          </p:cNvSpPr>
          <p:nvPr/>
        </p:nvSpPr>
        <p:spPr bwMode="auto">
          <a:xfrm>
            <a:off x="7959152" y="2667786"/>
            <a:ext cx="466725" cy="1936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dirty="0"/>
              <a:t>2012</a:t>
            </a:r>
          </a:p>
        </p:txBody>
      </p:sp>
      <p:sp>
        <p:nvSpPr>
          <p:cNvPr id="26" name="TextBox 25"/>
          <p:cNvSpPr txBox="1"/>
          <p:nvPr/>
        </p:nvSpPr>
        <p:spPr bwMode="auto">
          <a:xfrm>
            <a:off x="2055354" y="1435886"/>
            <a:ext cx="1563687" cy="78436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Application Express </a:t>
            </a:r>
            <a:r>
              <a:rPr lang="en-US" sz="1100" dirty="0" smtClean="0">
                <a:cs typeface="Arial" charset="0"/>
              </a:rPr>
              <a:t>2.1</a:t>
            </a:r>
          </a:p>
          <a:p>
            <a:pPr marL="171450" indent="-91440" eaLnBrk="1" hangingPunct="1">
              <a:buClr>
                <a:srgbClr val="F20000"/>
              </a:buClr>
              <a:buFont typeface="Wingdings" charset="2"/>
              <a:buChar char="§"/>
              <a:defRPr/>
            </a:pPr>
            <a:r>
              <a:rPr lang="en-US" sz="900" dirty="0" smtClean="0">
                <a:cs typeface="Arial" charset="0"/>
              </a:rPr>
              <a:t>Oracle XE</a:t>
            </a:r>
          </a:p>
          <a:p>
            <a:pPr marL="0" indent="0" eaLnBrk="1" hangingPunct="1">
              <a:buClr>
                <a:srgbClr val="F20000"/>
              </a:buClr>
              <a:defRPr/>
            </a:pPr>
            <a:r>
              <a:rPr lang="en-US" sz="1100" dirty="0" smtClean="0">
                <a:cs typeface="Arial" charset="0"/>
              </a:rPr>
              <a:t>Application </a:t>
            </a:r>
            <a:r>
              <a:rPr lang="en-US" sz="1100" dirty="0">
                <a:cs typeface="Arial" charset="0"/>
              </a:rPr>
              <a:t>Express </a:t>
            </a:r>
            <a:r>
              <a:rPr lang="en-US" sz="1100" dirty="0" smtClean="0">
                <a:cs typeface="Arial" charset="0"/>
              </a:rPr>
              <a:t>2.2</a:t>
            </a:r>
          </a:p>
          <a:p>
            <a:pPr marL="171450" indent="-91440" eaLnBrk="1" hangingPunct="1">
              <a:buClr>
                <a:srgbClr val="F20000"/>
              </a:buClr>
              <a:buFont typeface="Wingdings" charset="2"/>
              <a:buChar char="§"/>
              <a:defRPr/>
            </a:pPr>
            <a:r>
              <a:rPr lang="en-US" sz="900" dirty="0" smtClean="0">
                <a:cs typeface="Arial" charset="0"/>
              </a:rPr>
              <a:t>Packaged Applications</a:t>
            </a:r>
            <a:endParaRPr lang="en-US" sz="600" dirty="0">
              <a:cs typeface="Arial" charset="0"/>
            </a:endParaRPr>
          </a:p>
        </p:txBody>
      </p:sp>
      <p:sp>
        <p:nvSpPr>
          <p:cNvPr id="27" name="TextBox 26"/>
          <p:cNvSpPr txBox="1"/>
          <p:nvPr/>
        </p:nvSpPr>
        <p:spPr bwMode="auto">
          <a:xfrm>
            <a:off x="3748001" y="1427247"/>
            <a:ext cx="1563687" cy="78436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Application Express </a:t>
            </a:r>
            <a:r>
              <a:rPr lang="en-US" sz="1100" dirty="0" smtClean="0">
                <a:cs typeface="Arial" charset="0"/>
              </a:rPr>
              <a:t>3.1</a:t>
            </a:r>
          </a:p>
          <a:p>
            <a:pPr marL="251460" indent="-91440" eaLnBrk="1" hangingPunct="1">
              <a:buClr>
                <a:srgbClr val="F20000"/>
              </a:buClr>
              <a:buFont typeface="Wingdings" charset="2"/>
              <a:buChar char="§"/>
              <a:defRPr/>
            </a:pPr>
            <a:r>
              <a:rPr lang="en-US" sz="900" dirty="0" smtClean="0">
                <a:cs typeface="Arial" charset="0"/>
              </a:rPr>
              <a:t>Interactive </a:t>
            </a:r>
            <a:r>
              <a:rPr lang="en-US" sz="900" dirty="0">
                <a:cs typeface="Arial" charset="0"/>
              </a:rPr>
              <a:t>Reports</a:t>
            </a:r>
            <a:endParaRPr lang="en-US" sz="600" dirty="0">
              <a:cs typeface="Arial" charset="0"/>
            </a:endParaRPr>
          </a:p>
        </p:txBody>
      </p:sp>
      <p:sp>
        <p:nvSpPr>
          <p:cNvPr id="29" name="TextBox 28"/>
          <p:cNvSpPr txBox="1"/>
          <p:nvPr/>
        </p:nvSpPr>
        <p:spPr bwMode="auto">
          <a:xfrm>
            <a:off x="1118437" y="3338595"/>
            <a:ext cx="1563687" cy="73025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HTML DB 2.0 	</a:t>
            </a:r>
            <a:endParaRPr lang="en-US" sz="1100" dirty="0" smtClean="0">
              <a:cs typeface="Arial" charset="0"/>
            </a:endParaRPr>
          </a:p>
          <a:p>
            <a:pPr marL="171450" indent="-91440" eaLnBrk="1" hangingPunct="1">
              <a:buClr>
                <a:srgbClr val="F20000"/>
              </a:buClr>
              <a:buFont typeface="Wingdings" charset="2"/>
              <a:buChar char="§"/>
              <a:defRPr/>
            </a:pPr>
            <a:r>
              <a:rPr lang="en-US" sz="900" dirty="0" smtClean="0">
                <a:cs typeface="Arial" charset="0"/>
              </a:rPr>
              <a:t>SQL </a:t>
            </a:r>
            <a:r>
              <a:rPr lang="en-US" sz="900" dirty="0">
                <a:cs typeface="Arial" charset="0"/>
              </a:rPr>
              <a:t>Workshop</a:t>
            </a:r>
            <a:endParaRPr lang="en-US" sz="600" dirty="0">
              <a:cs typeface="Arial" charset="0"/>
            </a:endParaRPr>
          </a:p>
        </p:txBody>
      </p:sp>
      <p:sp>
        <p:nvSpPr>
          <p:cNvPr id="30" name="TextBox 29"/>
          <p:cNvSpPr txBox="1"/>
          <p:nvPr/>
        </p:nvSpPr>
        <p:spPr bwMode="auto">
          <a:xfrm>
            <a:off x="2798366" y="3347234"/>
            <a:ext cx="1563687" cy="73025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Application Express </a:t>
            </a:r>
            <a:r>
              <a:rPr lang="en-US" sz="1100" dirty="0" smtClean="0">
                <a:cs typeface="Arial" charset="0"/>
              </a:rPr>
              <a:t>3.0</a:t>
            </a:r>
          </a:p>
          <a:p>
            <a:pPr marL="171450" indent="-91440" eaLnBrk="1" hangingPunct="1">
              <a:buClr>
                <a:srgbClr val="F20000"/>
              </a:buClr>
              <a:buFont typeface="Wingdings" charset="2"/>
              <a:buChar char="§"/>
              <a:defRPr/>
            </a:pPr>
            <a:r>
              <a:rPr lang="en-US" sz="900" dirty="0" smtClean="0">
                <a:cs typeface="Arial" charset="0"/>
              </a:rPr>
              <a:t>Flash Charts</a:t>
            </a:r>
            <a:endParaRPr lang="en-US" sz="900" dirty="0">
              <a:cs typeface="Arial" charset="0"/>
            </a:endParaRPr>
          </a:p>
          <a:p>
            <a:pPr marL="171450" indent="-91440" eaLnBrk="1" hangingPunct="1">
              <a:buClr>
                <a:srgbClr val="F20000"/>
              </a:buClr>
              <a:buFont typeface="Wingdings" charset="2"/>
              <a:buChar char="§"/>
              <a:defRPr/>
            </a:pPr>
            <a:r>
              <a:rPr lang="en-US" sz="900" dirty="0" smtClean="0">
                <a:cs typeface="Arial" charset="0"/>
              </a:rPr>
              <a:t>PDF Printing</a:t>
            </a:r>
          </a:p>
          <a:p>
            <a:pPr marL="171450" indent="-91440" eaLnBrk="1" hangingPunct="1">
              <a:buClr>
                <a:srgbClr val="F20000"/>
              </a:buClr>
              <a:buFont typeface="Wingdings" charset="2"/>
              <a:buChar char="§"/>
              <a:defRPr/>
            </a:pPr>
            <a:r>
              <a:rPr lang="en-US" sz="900" dirty="0" smtClean="0">
                <a:cs typeface="Arial" charset="0"/>
              </a:rPr>
              <a:t>Access </a:t>
            </a:r>
            <a:r>
              <a:rPr lang="en-US" sz="900" dirty="0">
                <a:cs typeface="Arial" charset="0"/>
              </a:rPr>
              <a:t>Migration</a:t>
            </a:r>
            <a:endParaRPr lang="en-US" sz="600" dirty="0">
              <a:cs typeface="Arial" charset="0"/>
            </a:endParaRPr>
          </a:p>
        </p:txBody>
      </p:sp>
      <p:sp>
        <p:nvSpPr>
          <p:cNvPr id="31" name="TextBox 30"/>
          <p:cNvSpPr txBox="1"/>
          <p:nvPr/>
        </p:nvSpPr>
        <p:spPr bwMode="auto">
          <a:xfrm>
            <a:off x="4499652" y="3347234"/>
            <a:ext cx="1563687" cy="73025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Application Express </a:t>
            </a:r>
            <a:r>
              <a:rPr lang="en-US" sz="1100" dirty="0" smtClean="0">
                <a:cs typeface="Arial" charset="0"/>
              </a:rPr>
              <a:t>3.2</a:t>
            </a:r>
          </a:p>
          <a:p>
            <a:pPr marL="251460" indent="-91440" eaLnBrk="1" hangingPunct="1">
              <a:buClr>
                <a:srgbClr val="F20000"/>
              </a:buClr>
              <a:buFont typeface="Wingdings" charset="2"/>
              <a:buChar char="§"/>
              <a:defRPr/>
            </a:pPr>
            <a:r>
              <a:rPr lang="en-US" sz="900" dirty="0" smtClean="0">
                <a:cs typeface="Arial" charset="0"/>
              </a:rPr>
              <a:t>Oracle </a:t>
            </a:r>
            <a:r>
              <a:rPr lang="en-US" sz="900" dirty="0">
                <a:cs typeface="Arial" charset="0"/>
              </a:rPr>
              <a:t>Forms </a:t>
            </a:r>
            <a:r>
              <a:rPr lang="en-US" sz="900" dirty="0" smtClean="0">
                <a:cs typeface="Arial" charset="0"/>
              </a:rPr>
              <a:t>to APEX Conversion</a:t>
            </a:r>
            <a:endParaRPr lang="en-US" sz="600" dirty="0">
              <a:cs typeface="Arial" charset="0"/>
            </a:endParaRPr>
          </a:p>
        </p:txBody>
      </p:sp>
      <p:sp>
        <p:nvSpPr>
          <p:cNvPr id="32" name="TextBox 31"/>
          <p:cNvSpPr txBox="1"/>
          <p:nvPr/>
        </p:nvSpPr>
        <p:spPr bwMode="auto">
          <a:xfrm>
            <a:off x="6187709" y="3338595"/>
            <a:ext cx="1563687" cy="73025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Application Express </a:t>
            </a:r>
            <a:r>
              <a:rPr lang="en-US" sz="1100" dirty="0" smtClean="0">
                <a:cs typeface="Arial" charset="0"/>
              </a:rPr>
              <a:t>4.1</a:t>
            </a:r>
          </a:p>
          <a:p>
            <a:pPr marL="171450" indent="-91440" eaLnBrk="1" hangingPunct="1">
              <a:buClr>
                <a:srgbClr val="F20000"/>
              </a:buClr>
              <a:buFont typeface="Wingdings" charset="2"/>
              <a:buChar char="§"/>
              <a:defRPr/>
            </a:pPr>
            <a:r>
              <a:rPr lang="en-US" sz="900" dirty="0" smtClean="0">
                <a:cs typeface="Arial" charset="0"/>
              </a:rPr>
              <a:t>Data Upload</a:t>
            </a:r>
          </a:p>
          <a:p>
            <a:pPr marL="171450" indent="-91440" eaLnBrk="1" hangingPunct="1">
              <a:buClr>
                <a:srgbClr val="F20000"/>
              </a:buClr>
              <a:buFont typeface="Wingdings" charset="2"/>
              <a:buChar char="§"/>
              <a:defRPr/>
            </a:pPr>
            <a:r>
              <a:rPr lang="en-US" sz="900" dirty="0" smtClean="0">
                <a:cs typeface="Arial" charset="0"/>
              </a:rPr>
              <a:t>Error Handling</a:t>
            </a:r>
          </a:p>
          <a:p>
            <a:pPr marL="171450" indent="-91440" eaLnBrk="1" hangingPunct="1">
              <a:buClr>
                <a:srgbClr val="F20000"/>
              </a:buClr>
              <a:buFont typeface="Wingdings" charset="2"/>
              <a:buChar char="§"/>
              <a:defRPr/>
            </a:pPr>
            <a:r>
              <a:rPr lang="en-US" sz="900" dirty="0" smtClean="0">
                <a:cs typeface="Arial" charset="0"/>
              </a:rPr>
              <a:t>ROWID</a:t>
            </a:r>
            <a:endParaRPr lang="en-US" sz="600" dirty="0">
              <a:cs typeface="Arial" charset="0"/>
            </a:endParaRPr>
          </a:p>
        </p:txBody>
      </p:sp>
      <p:sp>
        <p:nvSpPr>
          <p:cNvPr id="24" name="TextBox 23"/>
          <p:cNvSpPr txBox="1">
            <a:spLocks noChangeArrowheads="1"/>
          </p:cNvSpPr>
          <p:nvPr/>
        </p:nvSpPr>
        <p:spPr bwMode="auto">
          <a:xfrm>
            <a:off x="2450788" y="2679672"/>
            <a:ext cx="465137"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sz="1000" dirty="0" smtClean="0"/>
              <a:t>2006</a:t>
            </a:r>
            <a:endParaRPr lang="en-US" sz="1000" dirty="0"/>
          </a:p>
        </p:txBody>
      </p:sp>
      <p:sp>
        <p:nvSpPr>
          <p:cNvPr id="25" name="TextBox 24"/>
          <p:cNvSpPr txBox="1">
            <a:spLocks noChangeArrowheads="1"/>
          </p:cNvSpPr>
          <p:nvPr/>
        </p:nvSpPr>
        <p:spPr bwMode="auto">
          <a:xfrm>
            <a:off x="5172306" y="2662393"/>
            <a:ext cx="465137"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sz="1000" dirty="0"/>
              <a:t>2009</a:t>
            </a:r>
          </a:p>
        </p:txBody>
      </p:sp>
      <p:sp>
        <p:nvSpPr>
          <p:cNvPr id="33" name="TextBox 32"/>
          <p:cNvSpPr txBox="1">
            <a:spLocks noChangeArrowheads="1"/>
          </p:cNvSpPr>
          <p:nvPr/>
        </p:nvSpPr>
        <p:spPr bwMode="auto">
          <a:xfrm>
            <a:off x="7021188" y="2671032"/>
            <a:ext cx="465137"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sz="1000" dirty="0" smtClean="0"/>
              <a:t>2011</a:t>
            </a:r>
            <a:endParaRPr lang="en-US" sz="1000" dirty="0"/>
          </a:p>
        </p:txBody>
      </p:sp>
      <p:sp>
        <p:nvSpPr>
          <p:cNvPr id="34" name="TextBox 33"/>
          <p:cNvSpPr txBox="1">
            <a:spLocks noChangeArrowheads="1"/>
          </p:cNvSpPr>
          <p:nvPr/>
        </p:nvSpPr>
        <p:spPr bwMode="auto">
          <a:xfrm>
            <a:off x="4253389" y="2667928"/>
            <a:ext cx="465137"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sz="1000" dirty="0" smtClean="0"/>
              <a:t>2008</a:t>
            </a:r>
            <a:endParaRPr lang="en-US" sz="1000" dirty="0"/>
          </a:p>
        </p:txBody>
      </p:sp>
      <p:sp>
        <p:nvSpPr>
          <p:cNvPr id="35" name="TextBox 34"/>
          <p:cNvSpPr txBox="1">
            <a:spLocks noChangeArrowheads="1"/>
          </p:cNvSpPr>
          <p:nvPr/>
        </p:nvSpPr>
        <p:spPr bwMode="auto">
          <a:xfrm>
            <a:off x="1552267" y="2671032"/>
            <a:ext cx="465137"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sz="1000" dirty="0" smtClean="0"/>
              <a:t>2005</a:t>
            </a:r>
            <a:endParaRPr lang="en-US" sz="1000" dirty="0"/>
          </a:p>
        </p:txBody>
      </p:sp>
      <p:sp>
        <p:nvSpPr>
          <p:cNvPr id="36" name="TextBox 35"/>
          <p:cNvSpPr txBox="1"/>
          <p:nvPr/>
        </p:nvSpPr>
        <p:spPr bwMode="auto">
          <a:xfrm>
            <a:off x="7074481" y="1424143"/>
            <a:ext cx="1563687" cy="78436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Application Express </a:t>
            </a:r>
            <a:r>
              <a:rPr lang="en-US" sz="1100" dirty="0" smtClean="0">
                <a:cs typeface="Arial" charset="0"/>
              </a:rPr>
              <a:t>4.2</a:t>
            </a:r>
            <a:endParaRPr lang="en-US" sz="1100" dirty="0">
              <a:cs typeface="Arial" charset="0"/>
            </a:endParaRPr>
          </a:p>
          <a:p>
            <a:pPr marL="171450" indent="-91440" eaLnBrk="1" hangingPunct="1">
              <a:buClr>
                <a:srgbClr val="F20000"/>
              </a:buClr>
              <a:buFont typeface="Wingdings" charset="2"/>
              <a:buChar char="§"/>
              <a:defRPr/>
            </a:pPr>
            <a:r>
              <a:rPr lang="en-US" sz="900" dirty="0" smtClean="0">
                <a:cs typeface="Arial" charset="0"/>
              </a:rPr>
              <a:t>Mobile</a:t>
            </a:r>
          </a:p>
          <a:p>
            <a:pPr marL="171450" indent="-91440" eaLnBrk="1" hangingPunct="1">
              <a:buClr>
                <a:srgbClr val="F20000"/>
              </a:buClr>
              <a:buFont typeface="Wingdings" charset="2"/>
              <a:buChar char="§"/>
              <a:defRPr/>
            </a:pPr>
            <a:r>
              <a:rPr lang="en-US" sz="900" dirty="0" smtClean="0">
                <a:cs typeface="Arial" charset="0"/>
              </a:rPr>
              <a:t>HTML5</a:t>
            </a:r>
          </a:p>
          <a:p>
            <a:pPr marL="171450" indent="-91440" eaLnBrk="1" hangingPunct="1">
              <a:buClr>
                <a:srgbClr val="F20000"/>
              </a:buClr>
              <a:buFont typeface="Wingdings" charset="2"/>
              <a:buChar char="§"/>
              <a:defRPr/>
            </a:pPr>
            <a:r>
              <a:rPr lang="en-US" sz="900" dirty="0" smtClean="0">
                <a:cs typeface="Arial" charset="0"/>
              </a:rPr>
              <a:t>Packaged Apps</a:t>
            </a:r>
          </a:p>
        </p:txBody>
      </p:sp>
      <p:cxnSp>
        <p:nvCxnSpPr>
          <p:cNvPr id="37" name="Straight Connector 36"/>
          <p:cNvCxnSpPr/>
          <p:nvPr/>
        </p:nvCxnSpPr>
        <p:spPr bwMode="auto">
          <a:xfrm>
            <a:off x="6333203" y="2068802"/>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28" name="TextBox 27"/>
          <p:cNvSpPr txBox="1"/>
          <p:nvPr/>
        </p:nvSpPr>
        <p:spPr bwMode="auto">
          <a:xfrm>
            <a:off x="5410139" y="1427248"/>
            <a:ext cx="1563687" cy="784360"/>
          </a:xfrm>
          <a:prstGeom prst="rect">
            <a:avLst/>
          </a:prstGeom>
          <a:gradFill flip="none" rotWithShape="1">
            <a:gsLst>
              <a:gs pos="0">
                <a:schemeClr val="bg2"/>
              </a:gs>
              <a:gs pos="100000">
                <a:schemeClr val="bg2">
                  <a:lumMod val="75000"/>
                </a:schemeClr>
              </a:gs>
            </a:gsLst>
            <a:lin ang="5400000" scaled="1"/>
            <a:tileRect/>
          </a:gra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100" dirty="0">
                <a:cs typeface="Arial" charset="0"/>
              </a:rPr>
              <a:t>Application Express </a:t>
            </a:r>
            <a:r>
              <a:rPr lang="en-US" sz="1100" dirty="0" smtClean="0">
                <a:cs typeface="Arial" charset="0"/>
              </a:rPr>
              <a:t>4.0</a:t>
            </a:r>
          </a:p>
          <a:p>
            <a:pPr marL="251460" indent="-171450" eaLnBrk="1" hangingPunct="1">
              <a:buClr>
                <a:srgbClr val="F20000"/>
              </a:buClr>
              <a:buFont typeface="Wingdings" charset="2"/>
              <a:buChar char="§"/>
              <a:defRPr/>
            </a:pPr>
            <a:r>
              <a:rPr lang="en-US" sz="900" dirty="0" smtClean="0">
                <a:cs typeface="Arial" charset="0"/>
              </a:rPr>
              <a:t>Websheets</a:t>
            </a:r>
          </a:p>
          <a:p>
            <a:pPr marL="251460" indent="-171450" eaLnBrk="1" hangingPunct="1">
              <a:buClr>
                <a:srgbClr val="F20000"/>
              </a:buClr>
              <a:buFont typeface="Wingdings" charset="2"/>
              <a:buChar char="§"/>
              <a:defRPr/>
            </a:pPr>
            <a:r>
              <a:rPr lang="en-US" sz="900" dirty="0" smtClean="0">
                <a:cs typeface="Arial" charset="0"/>
              </a:rPr>
              <a:t>Dynamic Actions</a:t>
            </a:r>
          </a:p>
          <a:p>
            <a:pPr marL="251460" indent="-171450" eaLnBrk="1" hangingPunct="1">
              <a:buClr>
                <a:srgbClr val="F20000"/>
              </a:buClr>
              <a:buFont typeface="Wingdings" charset="2"/>
              <a:buChar char="§"/>
              <a:defRPr/>
            </a:pPr>
            <a:r>
              <a:rPr lang="en-US" sz="900" dirty="0" smtClean="0">
                <a:cs typeface="Arial" charset="0"/>
              </a:rPr>
              <a:t>Plug</a:t>
            </a:r>
            <a:r>
              <a:rPr lang="en-US" sz="900" dirty="0">
                <a:cs typeface="Arial" charset="0"/>
              </a:rPr>
              <a:t>-</a:t>
            </a:r>
            <a:r>
              <a:rPr lang="en-US" sz="900" dirty="0" smtClean="0">
                <a:cs typeface="Arial" charset="0"/>
              </a:rPr>
              <a:t>Ins</a:t>
            </a:r>
          </a:p>
          <a:p>
            <a:pPr marL="251460" indent="-171450" eaLnBrk="1" hangingPunct="1">
              <a:buClr>
                <a:srgbClr val="F20000"/>
              </a:buClr>
              <a:buFont typeface="Wingdings" charset="2"/>
              <a:buChar char="§"/>
              <a:defRPr/>
            </a:pPr>
            <a:r>
              <a:rPr lang="en-US" sz="900" dirty="0" smtClean="0">
                <a:cs typeface="Arial" charset="0"/>
              </a:rPr>
              <a:t>Team </a:t>
            </a:r>
            <a:r>
              <a:rPr lang="en-US" sz="900" dirty="0">
                <a:cs typeface="Arial" charset="0"/>
              </a:rPr>
              <a:t>Development</a:t>
            </a:r>
          </a:p>
        </p:txBody>
      </p:sp>
      <p:sp>
        <p:nvSpPr>
          <p:cNvPr id="16" name="TextBox 15"/>
          <p:cNvSpPr txBox="1">
            <a:spLocks noChangeArrowheads="1"/>
          </p:cNvSpPr>
          <p:nvPr/>
        </p:nvSpPr>
        <p:spPr bwMode="auto">
          <a:xfrm>
            <a:off x="6085700" y="2674136"/>
            <a:ext cx="465137" cy="180975"/>
          </a:xfrm>
          <a:prstGeom prst="rect">
            <a:avLst/>
          </a:prstGeom>
          <a:gradFill rotWithShape="1">
            <a:gsLst>
              <a:gs pos="0">
                <a:schemeClr val="tx2"/>
              </a:gs>
              <a:gs pos="10000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dirty="0" smtClean="0"/>
              <a:t>2010</a:t>
            </a:r>
            <a:endParaRPr lang="en-US" dirty="0"/>
          </a:p>
        </p:txBody>
      </p:sp>
      <p:sp>
        <p:nvSpPr>
          <p:cNvPr id="38" name="Title 1"/>
          <p:cNvSpPr>
            <a:spLocks noGrp="1"/>
          </p:cNvSpPr>
          <p:nvPr>
            <p:ph type="title"/>
          </p:nvPr>
        </p:nvSpPr>
        <p:spPr>
          <a:xfrm>
            <a:off x="808038" y="201075"/>
            <a:ext cx="8132762" cy="432259"/>
          </a:xfrm>
        </p:spPr>
        <p:txBody>
          <a:bodyPr/>
          <a:lstStyle/>
          <a:p>
            <a:r>
              <a:rPr lang="en-GB" dirty="0" smtClean="0">
                <a:solidFill>
                  <a:srgbClr val="000000"/>
                </a:solidFill>
              </a:rPr>
              <a:t>Oracle Application Express </a:t>
            </a:r>
            <a:r>
              <a:rPr lang="en-GB" dirty="0" smtClean="0">
                <a:solidFill>
                  <a:schemeClr val="tx2"/>
                </a:solidFill>
              </a:rPr>
              <a:t>– History</a:t>
            </a:r>
            <a:endParaRPr lang="en-US" dirty="0">
              <a:solidFill>
                <a:schemeClr val="tx2"/>
              </a:solidFill>
            </a:endParaRPr>
          </a:p>
        </p:txBody>
      </p:sp>
      <p:sp>
        <p:nvSpPr>
          <p:cNvPr id="39" name="Content Placeholder 3"/>
          <p:cNvSpPr>
            <a:spLocks noGrp="1"/>
          </p:cNvSpPr>
          <p:nvPr>
            <p:ph sz="half" idx="4294967295"/>
          </p:nvPr>
        </p:nvSpPr>
        <p:spPr>
          <a:xfrm>
            <a:off x="809418" y="630007"/>
            <a:ext cx="8139112" cy="318691"/>
          </a:xfrm>
          <a:prstGeom prst="rect">
            <a:avLst/>
          </a:prstGeom>
        </p:spPr>
        <p:txBody>
          <a:bodyPr/>
          <a:lstStyle/>
          <a:p>
            <a:pPr marL="0" indent="0">
              <a:buNone/>
            </a:pPr>
            <a:r>
              <a:rPr lang="en-US" dirty="0" smtClean="0">
                <a:solidFill>
                  <a:srgbClr val="0A01BF"/>
                </a:solidFill>
              </a:rPr>
              <a:t>Also known as Oracle APEX (</a:t>
            </a:r>
            <a:r>
              <a:rPr lang="en-US" dirty="0" err="1" smtClean="0">
                <a:solidFill>
                  <a:srgbClr val="0A01BF"/>
                </a:solidFill>
              </a:rPr>
              <a:t>āʹpěks</a:t>
            </a:r>
            <a:r>
              <a:rPr lang="en-US" dirty="0" smtClean="0">
                <a:solidFill>
                  <a:srgbClr val="0A01BF"/>
                </a:solidFill>
              </a:rPr>
              <a:t>)</a:t>
            </a:r>
            <a:endParaRPr lang="en-US" dirty="0">
              <a:solidFill>
                <a:srgbClr val="0A01BF"/>
              </a:solidFill>
            </a:endParaRPr>
          </a:p>
        </p:txBody>
      </p:sp>
    </p:spTree>
    <p:extLst>
      <p:ext uri="{BB962C8B-B14F-4D97-AF65-F5344CB8AC3E}">
        <p14:creationId xmlns:p14="http://schemas.microsoft.com/office/powerpoint/2010/main" xmlns="" val="27004844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0000"/>
                </a:solidFill>
              </a:rPr>
              <a:t>Oracle Application Express </a:t>
            </a:r>
            <a:r>
              <a:rPr lang="en-GB" dirty="0" smtClean="0">
                <a:solidFill>
                  <a:srgbClr val="FF0000"/>
                </a:solidFill>
              </a:rPr>
              <a:t>– No Cost Feature</a:t>
            </a:r>
            <a:endParaRPr lang="en-US" dirty="0">
              <a:solidFill>
                <a:srgbClr val="FF0000"/>
              </a:solidFill>
            </a:endParaRPr>
          </a:p>
        </p:txBody>
      </p:sp>
      <p:sp>
        <p:nvSpPr>
          <p:cNvPr id="4" name="Content Placeholder 3"/>
          <p:cNvSpPr>
            <a:spLocks noGrp="1"/>
          </p:cNvSpPr>
          <p:nvPr>
            <p:ph sz="half" idx="2"/>
          </p:nvPr>
        </p:nvSpPr>
        <p:spPr/>
        <p:txBody>
          <a:bodyPr/>
          <a:lstStyle/>
          <a:p>
            <a:r>
              <a:rPr lang="en-US" dirty="0" smtClean="0">
                <a:solidFill>
                  <a:srgbClr val="0A01BF"/>
                </a:solidFill>
              </a:rPr>
              <a:t>Fully supported no-cost feature of the Oracle Database</a:t>
            </a:r>
            <a:endParaRPr lang="en-US" dirty="0">
              <a:solidFill>
                <a:srgbClr val="0A01BF"/>
              </a:solidFill>
            </a:endParaRPr>
          </a:p>
        </p:txBody>
      </p:sp>
      <p:sp>
        <p:nvSpPr>
          <p:cNvPr id="7" name="AutoShape 1"/>
          <p:cNvSpPr>
            <a:spLocks noChangeArrowheads="1"/>
          </p:cNvSpPr>
          <p:nvPr/>
        </p:nvSpPr>
        <p:spPr bwMode="auto">
          <a:xfrm>
            <a:off x="1676400" y="5613400"/>
            <a:ext cx="2321122" cy="249399"/>
          </a:xfrm>
          <a:prstGeom prst="roundRect">
            <a:avLst>
              <a:gd name="adj" fmla="val 417"/>
            </a:avLst>
          </a:prstGeom>
          <a:noFill/>
          <a:ln w="9525">
            <a:noFill/>
            <a:round/>
            <a:headEnd/>
            <a:tailEnd/>
          </a:ln>
        </p:spPr>
        <p:txBody>
          <a:bodyPr wrap="none" anchor="ctr"/>
          <a:lstStyle/>
          <a:p>
            <a:pPr algn="ctr">
              <a:lnSpc>
                <a:spcPct val="90000"/>
              </a:lnSpc>
              <a:spcBef>
                <a:spcPts val="1250"/>
              </a:spcBef>
              <a:buClr>
                <a:srgbClr val="000000"/>
              </a:buClr>
              <a:buSzPct val="100000"/>
              <a:buFont typeface="Times New Roman" pitchFamily="18" charset="0"/>
              <a:buNone/>
            </a:pPr>
            <a:endParaRPr lang="en-IE"/>
          </a:p>
        </p:txBody>
      </p:sp>
      <p:sp>
        <p:nvSpPr>
          <p:cNvPr id="9" name="Text Box 2"/>
          <p:cNvSpPr txBox="1">
            <a:spLocks noChangeArrowheads="1"/>
          </p:cNvSpPr>
          <p:nvPr/>
        </p:nvSpPr>
        <p:spPr bwMode="auto">
          <a:xfrm>
            <a:off x="3482110" y="1105608"/>
            <a:ext cx="5603240" cy="3532229"/>
          </a:xfrm>
          <a:prstGeom prst="rect">
            <a:avLst/>
          </a:prstGeom>
          <a:noFill/>
          <a:ln w="9525">
            <a:noFill/>
            <a:round/>
            <a:headEnd/>
            <a:tailEnd/>
          </a:ln>
        </p:spPr>
        <p:txBody>
          <a:bodyPr lIns="92160" tIns="46080" rIns="92160" bIns="46080"/>
          <a:lstStyle/>
          <a:p>
            <a:pPr marL="219075" indent="-219075">
              <a:spcBef>
                <a:spcPts val="600"/>
              </a:spcBef>
              <a:spcAft>
                <a:spcPts val="0"/>
              </a:spcAft>
              <a:buClr>
                <a:srgbClr val="FF0000"/>
              </a:buClr>
              <a:buSzPct val="100000"/>
              <a:buFont typeface="Wingdings" pitchFamily="2" charset="2"/>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000" dirty="0" smtClean="0">
                <a:solidFill>
                  <a:srgbClr val="000000"/>
                </a:solidFill>
              </a:rPr>
              <a:t>No additional Oracle Database licensing</a:t>
            </a:r>
          </a:p>
          <a:p>
            <a:pPr marL="561975" lvl="1" indent="-228600">
              <a:spcBef>
                <a:spcPts val="500"/>
              </a:spcBef>
              <a:spcAft>
                <a:spcPts val="0"/>
              </a:spcAft>
              <a:buClr>
                <a:schemeClr val="tx2"/>
              </a:buClr>
              <a:buSzPct val="100000"/>
              <a:buFont typeface="Arial" pitchFamily="34"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1600" dirty="0" smtClean="0">
                <a:solidFill>
                  <a:srgbClr val="000000"/>
                </a:solidFill>
              </a:rPr>
              <a:t>Any number of developers</a:t>
            </a:r>
          </a:p>
          <a:p>
            <a:pPr marL="561975" lvl="1" indent="-228600">
              <a:spcBef>
                <a:spcPts val="500"/>
              </a:spcBef>
              <a:spcAft>
                <a:spcPts val="0"/>
              </a:spcAft>
              <a:buClr>
                <a:schemeClr val="tx2"/>
              </a:buClr>
              <a:buSzPct val="100000"/>
              <a:buFont typeface="Arial" pitchFamily="34"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1600" dirty="0" smtClean="0">
                <a:solidFill>
                  <a:srgbClr val="000000"/>
                </a:solidFill>
              </a:rPr>
              <a:t>Any number of applications </a:t>
            </a:r>
          </a:p>
          <a:p>
            <a:pPr marL="561975" lvl="1" indent="-228600">
              <a:spcBef>
                <a:spcPts val="500"/>
              </a:spcBef>
              <a:spcAft>
                <a:spcPts val="0"/>
              </a:spcAft>
              <a:buClr>
                <a:schemeClr val="tx2"/>
              </a:buClr>
              <a:buSzPct val="100000"/>
              <a:buFont typeface="Arial" pitchFamily="34"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1600" dirty="0" smtClean="0">
                <a:solidFill>
                  <a:srgbClr val="000000"/>
                </a:solidFill>
              </a:rPr>
              <a:t>Any number of end-users for those applications</a:t>
            </a:r>
          </a:p>
          <a:p>
            <a:pPr marL="219075" indent="-219075">
              <a:spcBef>
                <a:spcPts val="600"/>
              </a:spcBef>
              <a:spcAft>
                <a:spcPts val="0"/>
              </a:spcAft>
              <a:buClr>
                <a:srgbClr val="FF0000"/>
              </a:buClr>
              <a:buSzPct val="100000"/>
              <a:buFont typeface="Wingdings" pitchFamily="2" charset="2"/>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000" b="0" dirty="0" smtClean="0">
                <a:solidFill>
                  <a:srgbClr val="000000"/>
                </a:solidFill>
              </a:rPr>
              <a:t>Supported </a:t>
            </a:r>
            <a:r>
              <a:rPr lang="en-US" sz="2000" b="0" dirty="0">
                <a:solidFill>
                  <a:srgbClr val="000000"/>
                </a:solidFill>
              </a:rPr>
              <a:t>Database Releases</a:t>
            </a:r>
          </a:p>
          <a:p>
            <a:pPr marL="561975" lvl="1" indent="-228600">
              <a:spcBef>
                <a:spcPts val="500"/>
              </a:spcBef>
              <a:spcAft>
                <a:spcPts val="0"/>
              </a:spcAft>
              <a:buClr>
                <a:schemeClr val="tx2"/>
              </a:buClr>
              <a:buSzPct val="100000"/>
              <a:buFont typeface="Arial" pitchFamily="34"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1600" dirty="0" smtClean="0">
                <a:solidFill>
                  <a:srgbClr val="000000"/>
                </a:solidFill>
              </a:rPr>
              <a:t>10gR2 (10.2.0.4 +), 11gR1, 11gR2,12c</a:t>
            </a:r>
          </a:p>
          <a:p>
            <a:pPr marL="561975" lvl="1" indent="-228600">
              <a:spcBef>
                <a:spcPts val="500"/>
              </a:spcBef>
              <a:spcAft>
                <a:spcPts val="0"/>
              </a:spcAft>
              <a:buClr>
                <a:schemeClr val="tx2"/>
              </a:buClr>
              <a:buSzPct val="100000"/>
              <a:buFont typeface="Arial" pitchFamily="34"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1600" dirty="0" smtClean="0">
                <a:solidFill>
                  <a:srgbClr val="000000"/>
                </a:solidFill>
              </a:rPr>
              <a:t>Exadata, ODA, RAC</a:t>
            </a:r>
          </a:p>
          <a:p>
            <a:pPr marL="219075" indent="-219075">
              <a:spcBef>
                <a:spcPts val="600"/>
              </a:spcBef>
              <a:spcAft>
                <a:spcPts val="0"/>
              </a:spcAft>
              <a:buClr>
                <a:srgbClr val="FF0000"/>
              </a:buClr>
              <a:buSzPct val="100000"/>
              <a:buFont typeface="Wingdings" pitchFamily="2" charset="2"/>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2000" dirty="0" smtClean="0">
                <a:solidFill>
                  <a:srgbClr val="000000"/>
                </a:solidFill>
              </a:rPr>
              <a:t>Distributed with all Database Editions</a:t>
            </a:r>
          </a:p>
          <a:p>
            <a:pPr marL="344488" lvl="1" indent="-11113">
              <a:spcBef>
                <a:spcPts val="500"/>
              </a:spcBef>
              <a:spcAft>
                <a:spcPts val="0"/>
              </a:spcAft>
              <a:buClr>
                <a:schemeClr val="tx2"/>
              </a:buClr>
              <a:buSzPct val="100000"/>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r>
              <a:rPr lang="en-US" sz="1600" dirty="0" smtClean="0">
                <a:solidFill>
                  <a:srgbClr val="000000"/>
                </a:solidFill>
              </a:rPr>
              <a:t>Oracle Enterprise Edition;  Oracle Standard Edition; Oracle Standard Edition One; and</a:t>
            </a:r>
            <a:br>
              <a:rPr lang="en-US" sz="1600" dirty="0" smtClean="0">
                <a:solidFill>
                  <a:srgbClr val="000000"/>
                </a:solidFill>
              </a:rPr>
            </a:br>
            <a:r>
              <a:rPr lang="en-US" sz="1600" dirty="0" smtClean="0">
                <a:solidFill>
                  <a:srgbClr val="000000"/>
                </a:solidFill>
              </a:rPr>
              <a:t>Oracle Express Edition (Oracle XE)</a:t>
            </a:r>
            <a:endParaRPr lang="en-US" sz="1600" dirty="0" smtClean="0">
              <a:solidFill>
                <a:srgbClr val="FF0000"/>
              </a:solidFill>
            </a:endParaRPr>
          </a:p>
          <a:p>
            <a:pPr marL="561975" lvl="1" indent="-228600">
              <a:spcBef>
                <a:spcPts val="500"/>
              </a:spcBef>
              <a:spcAft>
                <a:spcPts val="0"/>
              </a:spcAft>
              <a:buClr>
                <a:schemeClr val="tx2"/>
              </a:buClr>
              <a:buSzPct val="100000"/>
              <a:buFont typeface="Arial" pitchFamily="34" charset="0"/>
              <a:buChar char="•"/>
              <a:tabLst>
                <a:tab pos="219075" algn="l"/>
                <a:tab pos="666750" algn="l"/>
                <a:tab pos="1116013" algn="l"/>
                <a:tab pos="1565275" algn="l"/>
                <a:tab pos="2014538" algn="l"/>
                <a:tab pos="2463800" algn="l"/>
                <a:tab pos="2913063" algn="l"/>
                <a:tab pos="3362325" algn="l"/>
                <a:tab pos="3811588" algn="l"/>
                <a:tab pos="4260850" algn="l"/>
                <a:tab pos="4710113" algn="l"/>
                <a:tab pos="5159375" algn="l"/>
                <a:tab pos="5608638" algn="l"/>
                <a:tab pos="6057900" algn="l"/>
                <a:tab pos="6507163" algn="l"/>
                <a:tab pos="6956425" algn="l"/>
                <a:tab pos="7405688" algn="l"/>
                <a:tab pos="7854950" algn="l"/>
                <a:tab pos="8304213" algn="l"/>
                <a:tab pos="8753475" algn="l"/>
                <a:tab pos="9202738" algn="l"/>
              </a:tabLst>
            </a:pPr>
            <a:endParaRPr lang="en-US" sz="1600" dirty="0" smtClean="0">
              <a:solidFill>
                <a:srgbClr val="000000"/>
              </a:solidFill>
            </a:endParaRPr>
          </a:p>
        </p:txBody>
      </p:sp>
      <p:pic>
        <p:nvPicPr>
          <p:cNvPr id="10" name="Picture 9" descr="Oracle-12c-lg.png"/>
          <p:cNvPicPr>
            <a:picLocks noChangeAspect="1"/>
          </p:cNvPicPr>
          <p:nvPr/>
        </p:nvPicPr>
        <p:blipFill>
          <a:blip r:embed="rId3"/>
          <a:stretch>
            <a:fillRect/>
          </a:stretch>
        </p:blipFill>
        <p:spPr>
          <a:xfrm>
            <a:off x="576573" y="1441543"/>
            <a:ext cx="2443074" cy="3169812"/>
          </a:xfrm>
          <a:prstGeom prst="rect">
            <a:avLst/>
          </a:prstGeom>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PEX architecture.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346005" y="1033746"/>
            <a:ext cx="5553291" cy="3091474"/>
          </a:xfrm>
          <a:prstGeom prst="rect">
            <a:avLst/>
          </a:prstGeom>
        </p:spPr>
      </p:pic>
      <p:sp>
        <p:nvSpPr>
          <p:cNvPr id="2" name="Title 1"/>
          <p:cNvSpPr>
            <a:spLocks noGrp="1"/>
          </p:cNvSpPr>
          <p:nvPr>
            <p:ph type="title"/>
          </p:nvPr>
        </p:nvSpPr>
        <p:spPr/>
        <p:txBody>
          <a:bodyPr/>
          <a:lstStyle/>
          <a:p>
            <a:r>
              <a:rPr lang="en-GB" dirty="0" smtClean="0">
                <a:solidFill>
                  <a:srgbClr val="000000"/>
                </a:solidFill>
              </a:rPr>
              <a:t>Oracle Application Express </a:t>
            </a:r>
            <a:br>
              <a:rPr lang="en-GB" dirty="0" smtClean="0">
                <a:solidFill>
                  <a:srgbClr val="000000"/>
                </a:solidFill>
              </a:rPr>
            </a:br>
            <a:r>
              <a:rPr lang="en-GB" dirty="0" smtClean="0">
                <a:solidFill>
                  <a:schemeClr val="tx2"/>
                </a:solidFill>
              </a:rPr>
              <a:t>Architectural Overview</a:t>
            </a:r>
            <a:endParaRPr lang="en-US" dirty="0">
              <a:solidFill>
                <a:schemeClr val="tx2"/>
              </a:solidFill>
            </a:endParaRPr>
          </a:p>
        </p:txBody>
      </p:sp>
      <p:sp>
        <p:nvSpPr>
          <p:cNvPr id="30" name="Text Box 5"/>
          <p:cNvSpPr txBox="1">
            <a:spLocks noChangeArrowheads="1"/>
          </p:cNvSpPr>
          <p:nvPr/>
        </p:nvSpPr>
        <p:spPr bwMode="auto">
          <a:xfrm>
            <a:off x="369570" y="2831783"/>
            <a:ext cx="6503670" cy="1322543"/>
          </a:xfrm>
          <a:prstGeom prst="rect">
            <a:avLst/>
          </a:prstGeom>
          <a:noFill/>
          <a:ln w="9525">
            <a:noFill/>
            <a:round/>
            <a:headEnd/>
            <a:tailEnd/>
          </a:ln>
        </p:spPr>
        <p:txBody>
          <a:bodyPr wrap="square" lIns="90000" tIns="46800" rIns="90000" bIns="46800">
            <a:spAutoFit/>
          </a:bodyPr>
          <a:lstStyle/>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sz="1800" b="0" dirty="0">
                <a:solidFill>
                  <a:srgbClr val="000000"/>
                </a:solidFill>
              </a:rPr>
              <a:t>Simple 2-Tier Architecture</a:t>
            </a: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sz="1800" b="0" dirty="0">
                <a:solidFill>
                  <a:srgbClr val="000000"/>
                </a:solidFill>
              </a:rPr>
              <a:t>Pages dynamically rendered using database </a:t>
            </a:r>
            <a:r>
              <a:rPr lang="en-GB" sz="1800" b="0" dirty="0" smtClean="0">
                <a:solidFill>
                  <a:srgbClr val="000000"/>
                </a:solidFill>
              </a:rPr>
              <a:t>metadata</a:t>
            </a:r>
            <a:endParaRPr lang="en-GB" sz="1800" b="0" dirty="0">
              <a:solidFill>
                <a:srgbClr val="000000"/>
              </a:solidFill>
            </a:endParaRP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sz="1800" b="0" dirty="0">
                <a:solidFill>
                  <a:srgbClr val="000000"/>
                </a:solidFill>
              </a:rPr>
              <a:t>No code generation or file based compilation</a:t>
            </a:r>
          </a:p>
          <a:p>
            <a:pPr marL="163513" indent="-163513">
              <a:lnSpc>
                <a:spcPct val="90000"/>
              </a:lnSpc>
              <a:spcBef>
                <a:spcPts val="600"/>
              </a:spcBef>
              <a:buClr>
                <a:srgbClr val="FF0000"/>
              </a:buClr>
              <a:buSzPct val="100000"/>
              <a:buFont typeface="Arial" pitchFamily="34" charset="0"/>
              <a:buChar char="•"/>
              <a:tabLst>
                <a:tab pos="163513" algn="l"/>
                <a:tab pos="611188" algn="l"/>
                <a:tab pos="1060450" algn="l"/>
                <a:tab pos="1509713" algn="l"/>
                <a:tab pos="1958975" algn="l"/>
                <a:tab pos="2408238" algn="l"/>
                <a:tab pos="2857500" algn="l"/>
                <a:tab pos="3306763" algn="l"/>
                <a:tab pos="3756025" algn="l"/>
                <a:tab pos="4205288" algn="l"/>
                <a:tab pos="4654550" algn="l"/>
                <a:tab pos="5103813" algn="l"/>
                <a:tab pos="5553075" algn="l"/>
                <a:tab pos="6002338" algn="l"/>
                <a:tab pos="6451600" algn="l"/>
                <a:tab pos="6900863" algn="l"/>
                <a:tab pos="7350125" algn="l"/>
                <a:tab pos="7799388" algn="l"/>
                <a:tab pos="8248650" algn="l"/>
                <a:tab pos="8697913" algn="l"/>
                <a:tab pos="9147175" algn="l"/>
              </a:tabLst>
            </a:pPr>
            <a:r>
              <a:rPr lang="en-GB" sz="1800" b="0" dirty="0">
                <a:solidFill>
                  <a:srgbClr val="000000"/>
                </a:solidFill>
              </a:rPr>
              <a:t>Runs </a:t>
            </a:r>
            <a:r>
              <a:rPr lang="en-GB" sz="1800" b="0" dirty="0" smtClean="0">
                <a:solidFill>
                  <a:srgbClr val="000000"/>
                </a:solidFill>
              </a:rPr>
              <a:t>everywhere </a:t>
            </a:r>
            <a:r>
              <a:rPr lang="en-GB" sz="1800" b="0" dirty="0">
                <a:solidFill>
                  <a:srgbClr val="000000"/>
                </a:solidFill>
              </a:rPr>
              <a:t>Oracle Database </a:t>
            </a:r>
            <a:r>
              <a:rPr lang="en-GB" sz="1800" b="0" dirty="0" smtClean="0">
                <a:solidFill>
                  <a:srgbClr val="000000"/>
                </a:solidFill>
              </a:rPr>
              <a:t>runs</a:t>
            </a:r>
            <a:endParaRPr lang="en-GB" sz="1800" b="0" dirty="0">
              <a:solidFill>
                <a:srgbClr val="000000"/>
              </a:solidFill>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Application Express </a:t>
            </a:r>
            <a:r>
              <a:rPr lang="en-US" dirty="0" smtClean="0">
                <a:solidFill>
                  <a:schemeClr val="tx2"/>
                </a:solidFill>
              </a:rPr>
              <a:t>– Collateral </a:t>
            </a:r>
            <a:endParaRPr lang="en-US" dirty="0">
              <a:solidFill>
                <a:schemeClr val="tx2"/>
              </a:solidFill>
            </a:endParaRPr>
          </a:p>
        </p:txBody>
      </p:sp>
      <p:sp>
        <p:nvSpPr>
          <p:cNvPr id="4" name="Content Placeholder 3"/>
          <p:cNvSpPr>
            <a:spLocks noGrp="1"/>
          </p:cNvSpPr>
          <p:nvPr>
            <p:ph sz="half" idx="2"/>
          </p:nvPr>
        </p:nvSpPr>
        <p:spPr>
          <a:xfrm>
            <a:off x="808038" y="658572"/>
            <a:ext cx="8139112" cy="318691"/>
          </a:xfrm>
        </p:spPr>
        <p:txBody>
          <a:bodyPr/>
          <a:lstStyle/>
          <a:p>
            <a:r>
              <a:rPr lang="en-US" dirty="0" smtClean="0">
                <a:solidFill>
                  <a:srgbClr val="0A01BF"/>
                </a:solidFill>
              </a:rPr>
              <a:t>Oracle Technology Network </a:t>
            </a:r>
            <a:r>
              <a:rPr lang="en-US" dirty="0" smtClean="0">
                <a:solidFill>
                  <a:srgbClr val="0A01BF"/>
                </a:solidFill>
                <a:sym typeface="Wingdings" pitchFamily="2" charset="2"/>
              </a:rPr>
              <a:t> </a:t>
            </a:r>
            <a:r>
              <a:rPr lang="en-US" b="1" u="sng" dirty="0" smtClean="0">
                <a:solidFill>
                  <a:srgbClr val="0A01BF"/>
                </a:solidFill>
              </a:rPr>
              <a:t>http://otn.oracle.com/apex</a:t>
            </a:r>
            <a:endParaRPr lang="en-US" b="1" u="sng" dirty="0">
              <a:solidFill>
                <a:srgbClr val="0A01BF"/>
              </a:solidFill>
            </a:endParaRPr>
          </a:p>
        </p:txBody>
      </p:sp>
      <p:pic>
        <p:nvPicPr>
          <p:cNvPr id="27649" name="Picture 1"/>
          <p:cNvPicPr>
            <a:picLocks noChangeAspect="1" noChangeArrowheads="1"/>
          </p:cNvPicPr>
          <p:nvPr/>
        </p:nvPicPr>
        <p:blipFill>
          <a:blip r:embed="rId3"/>
          <a:srcRect/>
          <a:stretch>
            <a:fillRect/>
          </a:stretch>
        </p:blipFill>
        <p:spPr bwMode="auto">
          <a:xfrm>
            <a:off x="1468077" y="1200647"/>
            <a:ext cx="6017244" cy="3340936"/>
          </a:xfrm>
          <a:prstGeom prst="rect">
            <a:avLst/>
          </a:prstGeom>
          <a:noFill/>
          <a:ln w="9525">
            <a:solidFill>
              <a:schemeClr val="accent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4214984207"/>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Corporate_PPT_Template_10x5.6_v2">
  <a:themeElements>
    <a:clrScheme name="Custom 2">
      <a:dk1>
        <a:srgbClr val="000000"/>
      </a:dk1>
      <a:lt1>
        <a:srgbClr val="FFFFFF"/>
      </a:lt1>
      <a:dk2>
        <a:srgbClr val="FF0000"/>
      </a:dk2>
      <a:lt2>
        <a:srgbClr val="C9C9C9"/>
      </a:lt2>
      <a:accent1>
        <a:srgbClr val="829E7E"/>
      </a:accent1>
      <a:accent2>
        <a:srgbClr val="7F7F7F"/>
      </a:accent2>
      <a:accent3>
        <a:srgbClr val="C8CC94"/>
      </a:accent3>
      <a:accent4>
        <a:srgbClr val="9FB3A9"/>
      </a:accent4>
      <a:accent5>
        <a:srgbClr val="5B6981"/>
      </a:accent5>
      <a:accent6>
        <a:srgbClr val="D3CAAF"/>
      </a:accent6>
      <a:hlink>
        <a:srgbClr val="0070C0"/>
      </a:hlink>
      <a:folHlink>
        <a:srgbClr val="29292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lIns="0" tIns="0" rIns="0" bIns="0" rtlCol="0" anchor="t" anchorCtr="0"/>
      <a:lstStyle>
        <a:defPPr algn="l">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a:noFill/>
        </a:ln>
      </a:spPr>
      <a:bodyPr wrap="square" lIns="0" tIns="0" rIns="0" bIns="0" rtlCol="0">
        <a:noAutofit/>
      </a:bodyPr>
      <a:lstStyle>
        <a:defPPr algn="l">
          <a:defRPr sz="1800" dirty="0" err="1" smtClean="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10802</TotalTime>
  <Words>4037</Words>
  <Application>Microsoft Office PowerPoint</Application>
  <PresentationFormat>On-screen Show (16:9)</PresentationFormat>
  <Paragraphs>413</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Corporate_PPT_Template_10x5.6_v2</vt:lpstr>
      <vt:lpstr>Slide 1</vt:lpstr>
      <vt:lpstr>Oracle Application Express 4.2 New Features</vt:lpstr>
      <vt:lpstr>Slide 3</vt:lpstr>
      <vt:lpstr>Agenda</vt:lpstr>
      <vt:lpstr>Oracle Application Express</vt:lpstr>
      <vt:lpstr>Oracle Application Express – History</vt:lpstr>
      <vt:lpstr>Oracle Application Express – No Cost Feature</vt:lpstr>
      <vt:lpstr>Oracle Application Express  Architectural Overview</vt:lpstr>
      <vt:lpstr>Oracle Application Express – Collateral </vt:lpstr>
      <vt:lpstr>Oracle Application Express – Hosted Service </vt:lpstr>
      <vt:lpstr>Agenda</vt:lpstr>
      <vt:lpstr>Mobile Web-Based Applications</vt:lpstr>
      <vt:lpstr>Multiple User Interfaces</vt:lpstr>
      <vt:lpstr>Mobile Themes and Templates </vt:lpstr>
      <vt:lpstr>Mobile Themes and Templates </vt:lpstr>
      <vt:lpstr>Responsive Design</vt:lpstr>
      <vt:lpstr>Responsive Design</vt:lpstr>
      <vt:lpstr>Responsive Design</vt:lpstr>
      <vt:lpstr>List View Region Type </vt:lpstr>
      <vt:lpstr>Mobile Calendars </vt:lpstr>
      <vt:lpstr>Dynamic Action Enhancements </vt:lpstr>
      <vt:lpstr>HTML5 Charts </vt:lpstr>
      <vt:lpstr>HTML5 Item Types </vt:lpstr>
      <vt:lpstr>Packaged Applications </vt:lpstr>
      <vt:lpstr>Packaged Applications </vt:lpstr>
      <vt:lpstr>RESTful Web Services</vt:lpstr>
      <vt:lpstr>Oracle Application Express  Other 4.2 Functional &amp; Security Improvements</vt:lpstr>
      <vt:lpstr>Enhanced Application Builder User Interface</vt:lpstr>
      <vt:lpstr>Grid Layout</vt:lpstr>
      <vt:lpstr>Grid Layout</vt:lpstr>
      <vt:lpstr>Plug-In Enhancements </vt:lpstr>
      <vt:lpstr>Data Upload Enhancements</vt:lpstr>
      <vt:lpstr>Partitioning of APEX Runtime Tables</vt:lpstr>
      <vt:lpstr>Security: Outbound HTTPS</vt:lpstr>
      <vt:lpstr>Security: Instance-wide Proxy</vt:lpstr>
      <vt:lpstr>Security: Restricted Characters</vt:lpstr>
      <vt:lpstr>Security: Log Switch (Data Retention)</vt:lpstr>
      <vt:lpstr>Resource Manager Consumer Group </vt:lpstr>
      <vt:lpstr>V$SESSION changes</vt:lpstr>
      <vt:lpstr>Other New Features in APEX 4.2 </vt:lpstr>
      <vt:lpstr>Agenda</vt:lpstr>
      <vt:lpstr>Statement of Direction</vt:lpstr>
      <vt:lpstr>Slide 43</vt:lpstr>
      <vt:lpstr>Oracle Application Express Feature Requests </vt:lpstr>
      <vt:lpstr>Slide 45</vt:lpstr>
      <vt:lpstr>Slide 46</vt:lpstr>
      <vt:lpstr>Slide 47</vt:lpstr>
    </vt:vector>
  </TitlesOfParts>
  <Company>Oracle America, Inc.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Oracle Application Express 4.2 New Features</dc:title>
  <dc:creator>Joel R. Kallman</dc:creator>
  <dc:description>This presentation contains information proprietary to Oracle Corporation</dc:description>
  <cp:lastModifiedBy>dpeake</cp:lastModifiedBy>
  <cp:revision>441</cp:revision>
  <cp:lastPrinted>2011-07-26T01:11:56Z</cp:lastPrinted>
  <dcterms:created xsi:type="dcterms:W3CDTF">2011-03-30T19:10:18Z</dcterms:created>
  <dcterms:modified xsi:type="dcterms:W3CDTF">2014-01-08T11:01:46Z</dcterms:modified>
</cp:coreProperties>
</file>