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354" r:id="rId2"/>
    <p:sldId id="502" r:id="rId3"/>
    <p:sldId id="260" r:id="rId4"/>
    <p:sldId id="344" r:id="rId5"/>
    <p:sldId id="389" r:id="rId6"/>
    <p:sldId id="503" r:id="rId7"/>
    <p:sldId id="504" r:id="rId8"/>
    <p:sldId id="505" r:id="rId9"/>
    <p:sldId id="506" r:id="rId10"/>
    <p:sldId id="507" r:id="rId11"/>
    <p:sldId id="508" r:id="rId12"/>
    <p:sldId id="509" r:id="rId13"/>
    <p:sldId id="510" r:id="rId14"/>
    <p:sldId id="511" r:id="rId15"/>
    <p:sldId id="512" r:id="rId16"/>
    <p:sldId id="345" r:id="rId17"/>
    <p:sldId id="481" r:id="rId18"/>
    <p:sldId id="482" r:id="rId19"/>
    <p:sldId id="486" r:id="rId20"/>
    <p:sldId id="397" r:id="rId21"/>
    <p:sldId id="408" r:id="rId22"/>
    <p:sldId id="483" r:id="rId23"/>
    <p:sldId id="484" r:id="rId24"/>
    <p:sldId id="485" r:id="rId25"/>
    <p:sldId id="414" r:id="rId26"/>
    <p:sldId id="412" r:id="rId27"/>
    <p:sldId id="402" r:id="rId28"/>
    <p:sldId id="490" r:id="rId29"/>
    <p:sldId id="491" r:id="rId30"/>
    <p:sldId id="492" r:id="rId31"/>
    <p:sldId id="493" r:id="rId32"/>
    <p:sldId id="494" r:id="rId33"/>
    <p:sldId id="417" r:id="rId34"/>
    <p:sldId id="399" r:id="rId35"/>
    <p:sldId id="405" r:id="rId36"/>
    <p:sldId id="406" r:id="rId37"/>
    <p:sldId id="415" r:id="rId38"/>
    <p:sldId id="416" r:id="rId39"/>
    <p:sldId id="495" r:id="rId40"/>
    <p:sldId id="496" r:id="rId41"/>
    <p:sldId id="497" r:id="rId42"/>
    <p:sldId id="498" r:id="rId43"/>
    <p:sldId id="499" r:id="rId44"/>
    <p:sldId id="500" r:id="rId45"/>
    <p:sldId id="489" r:id="rId46"/>
    <p:sldId id="487" r:id="rId47"/>
    <p:sldId id="488" r:id="rId48"/>
    <p:sldId id="501" r:id="rId49"/>
    <p:sldId id="288" r:id="rId50"/>
    <p:sldId id="289" r:id="rId51"/>
  </p:sldIdLst>
  <p:sldSz cx="12188825" cy="6858000"/>
  <p:notesSz cx="6858000" cy="9144000"/>
  <p:custDataLst>
    <p:tags r:id="rId5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7" pos="33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F7F7F"/>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0" autoAdjust="0"/>
    <p:restoredTop sz="62535" autoAdjust="0"/>
  </p:normalViewPr>
  <p:slideViewPr>
    <p:cSldViewPr>
      <p:cViewPr varScale="1">
        <p:scale>
          <a:sx n="65" d="100"/>
          <a:sy n="65" d="100"/>
        </p:scale>
        <p:origin x="-1404" y="-96"/>
      </p:cViewPr>
      <p:guideLst>
        <p:guide orient="horz" pos="2160"/>
        <p:guide pos="335"/>
      </p:guideLst>
    </p:cSldViewPr>
  </p:slideViewPr>
  <p:outlineViewPr>
    <p:cViewPr>
      <p:scale>
        <a:sx n="33" d="100"/>
        <a:sy n="33" d="100"/>
      </p:scale>
      <p:origin x="0" y="-10368"/>
    </p:cViewPr>
  </p:outlineViewPr>
  <p:notesTextViewPr>
    <p:cViewPr>
      <p:scale>
        <a:sx n="1" d="1"/>
        <a:sy n="1" d="1"/>
      </p:scale>
      <p:origin x="0" y="0"/>
    </p:cViewPr>
  </p:notesTextViewPr>
  <p:sorterViewPr>
    <p:cViewPr>
      <p:scale>
        <a:sx n="141" d="100"/>
        <a:sy n="141" d="100"/>
      </p:scale>
      <p:origin x="0" y="19104"/>
    </p:cViewPr>
  </p:sorterViewPr>
  <p:notesViewPr>
    <p:cSldViewPr>
      <p:cViewPr varScale="1">
        <p:scale>
          <a:sx n="104" d="100"/>
          <a:sy n="104" d="100"/>
        </p:scale>
        <p:origin x="-4128"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7/28/2015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 xmlns:p14="http://schemas.microsoft.com/office/powerpoint/2010/main"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 xmlns:p14="http://schemas.microsoft.com/office/powerpoint/2010/main"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mailto:Revrec-americasiebc_us@oracle.co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my.oracle.com/site/fin/gfo/GlobalProcesses/cnt452504.pdf"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a:t>
            </a:fld>
            <a:endParaRPr lang="en-US" dirty="0"/>
          </a:p>
        </p:txBody>
      </p:sp>
    </p:spTree>
    <p:extLst>
      <p:ext uri="{BB962C8B-B14F-4D97-AF65-F5344CB8AC3E}">
        <p14:creationId xmlns="" xmlns:p14="http://schemas.microsoft.com/office/powerpoint/2010/main" val="124275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Oracle Application</a:t>
            </a:r>
            <a:r>
              <a:rPr lang="en-US" baseline="0" dirty="0" smtClean="0"/>
              <a:t> Express</a:t>
            </a:r>
            <a:r>
              <a:rPr lang="en-US" dirty="0" smtClean="0"/>
              <a:t> is a feature of</a:t>
            </a:r>
            <a:r>
              <a:rPr lang="en-US" baseline="0" dirty="0" smtClean="0"/>
              <a:t> the Oracle Database with no licensing costs for development or deployment of Application Express applications.</a:t>
            </a:r>
          </a:p>
          <a:p>
            <a:r>
              <a:rPr lang="en-US" baseline="0" dirty="0" smtClean="0"/>
              <a:t>The Oracle Database Maintenance Agreement also covers support for Application Express.</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smtClean="0"/>
              <a:t>When you sign up for the ODCS – Schema Service you are provided with a slice of the Oracle Database with Application Express as the development environment (already pre-configured and ready to start developing with)</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smtClean="0"/>
              <a:t>Application Express is released more frequently than the Oracle DB so important to get the latest version of Oracle Application Express from OTN.</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Originally named HTML DB when first released over 10 years ago.</a:t>
            </a:r>
          </a:p>
          <a:p>
            <a:r>
              <a:rPr lang="en-US" dirty="0" smtClean="0"/>
              <a:t>Application</a:t>
            </a:r>
            <a:r>
              <a:rPr lang="en-US" baseline="0" dirty="0" smtClean="0"/>
              <a:t> Express is released approximately once a year.</a:t>
            </a:r>
          </a:p>
          <a:p>
            <a:r>
              <a:rPr lang="en-US" baseline="0" dirty="0" smtClean="0"/>
              <a:t>See Statement of Direction for future direction on OTN under Learn More</a:t>
            </a:r>
          </a:p>
          <a:p>
            <a:pPr marL="0" marR="0" indent="0" algn="l" defTabSz="914400" rtl="0" eaLnBrk="1" fontAlgn="auto" latinLnBrk="0" hangingPunct="1">
              <a:lnSpc>
                <a:spcPct val="100000"/>
              </a:lnSpc>
              <a:spcBef>
                <a:spcPts val="600"/>
              </a:spcBef>
              <a:spcAft>
                <a:spcPts val="0"/>
              </a:spcAft>
              <a:buClrTx/>
              <a:buSzTx/>
              <a:buFontTx/>
              <a:buNone/>
              <a:tabLst/>
              <a:defRPr/>
            </a:pPr>
            <a:r>
              <a:rPr lang="en-US" b="0" baseline="0" dirty="0" smtClean="0"/>
              <a:t>[http://www.oracle.com/technetwork/developer-tools/apex/application-express/apex-sod-087560.html]</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11</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Simple architecture where page requests and submissions made from the browser are </a:t>
            </a:r>
            <a:r>
              <a:rPr lang="en-US" dirty="0" err="1" smtClean="0"/>
              <a:t>tunnelled</a:t>
            </a:r>
            <a:r>
              <a:rPr lang="en-US" dirty="0" smtClean="0"/>
              <a:t> through the mid-tier to execute</a:t>
            </a:r>
            <a:r>
              <a:rPr lang="en-US" baseline="0" dirty="0" smtClean="0"/>
              <a:t> in the Oracle Database and returned as HTML responses to the browser.</a:t>
            </a:r>
          </a:p>
          <a:p>
            <a:r>
              <a:rPr lang="en-US" baseline="0" dirty="0" smtClean="0"/>
              <a:t>No data manipulation or processing is performed in the mid-tier, instead the APEX engine (inside the Oracle DB) accepts the page, and interacts with the data schemas in the DB.</a:t>
            </a:r>
          </a:p>
          <a:p>
            <a:endParaRPr lang="en-US" baseline="0" dirty="0" smtClean="0"/>
          </a:p>
          <a:p>
            <a:r>
              <a:rPr lang="en-US" baseline="0" dirty="0" smtClean="0"/>
              <a:t>The mid-tier can be either the preferred Oracle REST Data Services (ORDS) running in a Java Server {either Oracle Web-Logic Server (WLS), Oracle Glassfish, or Tomcat} or Oracle Embedded PL/SQL Gateway (EPG) which is part of the Oracle DB, or Oracle HTTP Server (OHS) with </a:t>
            </a:r>
            <a:r>
              <a:rPr lang="en-US" baseline="0" dirty="0" err="1" smtClean="0"/>
              <a:t>mod_plsql</a:t>
            </a:r>
            <a:r>
              <a:rPr lang="en-US" baseline="0" dirty="0" smtClean="0"/>
              <a:t>.</a:t>
            </a:r>
          </a:p>
          <a:p>
            <a:r>
              <a:rPr lang="en-US" baseline="0" dirty="0" smtClean="0"/>
              <a:t>It is common for OHS to be installed in front of ORDS to act as a proxy and serve images.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There are a large number of consulting companies, and bloggers around the world.</a:t>
            </a:r>
          </a:p>
          <a:p>
            <a:r>
              <a:rPr lang="en-US" dirty="0" smtClean="0"/>
              <a:t>APEX has one of the most active OTN Forums where you can get your questions answered.</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13</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The number of books on APEX is impressive for a single Oracle tool</a:t>
            </a:r>
          </a:p>
          <a:p>
            <a:r>
              <a:rPr lang="en-US" b="0" dirty="0" smtClean="0">
                <a:latin typeface="Arial" pitchFamily="34" charset="0"/>
                <a:ea typeface="ＭＳ Ｐゴシック" pitchFamily="34" charset="-128"/>
              </a:rPr>
              <a:t>This number continues to grow with several new books in the pipeline for APEX 5</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These are the primary URLs you need to get more information on Oracle Application Express!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15</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16</a:t>
            </a:fld>
            <a:endParaRPr lang="en-US" dirty="0"/>
          </a:p>
        </p:txBody>
      </p:sp>
    </p:spTree>
    <p:extLst>
      <p:ext uri="{BB962C8B-B14F-4D97-AF65-F5344CB8AC3E}">
        <p14:creationId xmlns="" xmlns:p14="http://schemas.microsoft.com/office/powerpoint/2010/main" val="27381008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Page Designer revolutionizes the way developers can enhance and maintain page</a:t>
            </a:r>
            <a:r>
              <a:rPr lang="en-US" baseline="0" dirty="0" smtClean="0"/>
              <a:t> definitions within Application Express.</a:t>
            </a:r>
          </a:p>
          <a:p>
            <a:endParaRPr lang="en-US" baseline="0" dirty="0" smtClean="0"/>
          </a:p>
          <a:p>
            <a:r>
              <a:rPr lang="en-US" baseline="0" dirty="0" smtClean="0"/>
              <a:t>The left panes has numerous trees to show the rendering, dynamic actions, processes and shared components.</a:t>
            </a:r>
          </a:p>
          <a:p>
            <a:r>
              <a:rPr lang="en-US" baseline="0" dirty="0" smtClean="0"/>
              <a:t>The middle pane includes the Grid Layout and Gallery where you can easily drag and drop new components</a:t>
            </a:r>
          </a:p>
          <a:p>
            <a:r>
              <a:rPr lang="en-US" baseline="0" dirty="0" smtClean="0"/>
              <a:t>The right pane holds the Property Editor where you can update any of the select4ed components’ attributes, without needing to bring up a separate page</a:t>
            </a:r>
          </a:p>
          <a:p>
            <a:endParaRPr lang="en-US" baseline="0" dirty="0" smtClean="0"/>
          </a:p>
          <a:p>
            <a:r>
              <a:rPr lang="en-US" baseline="0" dirty="0" smtClean="0"/>
              <a:t>For text sections used to enter SQL, HTML, CSS or text you can pop-up the Code Editor which includes find/replace, auto-completion and even SQL validation</a:t>
            </a:r>
          </a:p>
          <a:p>
            <a:endParaRPr lang="en-US" baseline="0" dirty="0" smtClean="0"/>
          </a:p>
          <a:p>
            <a:r>
              <a:rPr lang="en-US" baseline="0" dirty="0" smtClean="0"/>
              <a:t>There are numerous ways you can customize the user interface to make it easier to concentrate on the sections you are currently working on.</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17</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Design Principles</a:t>
            </a:r>
          </a:p>
          <a:p>
            <a:pPr lvl="1"/>
            <a:r>
              <a:rPr lang="en-US" dirty="0" smtClean="0"/>
              <a:t>Create new elements using drag &amp; drop or menu shortcuts</a:t>
            </a:r>
          </a:p>
          <a:p>
            <a:pPr lvl="1"/>
            <a:r>
              <a:rPr lang="en-US" dirty="0" smtClean="0"/>
              <a:t>Update multiple page elements at once</a:t>
            </a:r>
          </a:p>
          <a:p>
            <a:pPr lvl="1"/>
            <a:r>
              <a:rPr lang="en-US" dirty="0" smtClean="0"/>
              <a:t>Utilize “Undo” and “Redo” to revert changes made</a:t>
            </a:r>
          </a:p>
          <a:p>
            <a:pPr lvl="1"/>
            <a:r>
              <a:rPr lang="en-US" dirty="0" smtClean="0"/>
              <a:t>“Save” and “Run” commits all pending changes to database</a:t>
            </a:r>
          </a:p>
          <a:p>
            <a:pPr lvl="1"/>
            <a:endParaRPr lang="en-US" dirty="0" smtClean="0"/>
          </a:p>
          <a:p>
            <a:pPr lvl="0"/>
            <a:r>
              <a:rPr lang="en-US" dirty="0" smtClean="0"/>
              <a:t>Left Panel</a:t>
            </a:r>
          </a:p>
          <a:p>
            <a:pPr lvl="1"/>
            <a:r>
              <a:rPr lang="en-US" dirty="0" smtClean="0"/>
              <a:t>Rendering, Processing and Shared Components grouped in an accordion in the left panel instead of horizontally across the page</a:t>
            </a:r>
          </a:p>
          <a:p>
            <a:pPr lvl="1"/>
            <a:r>
              <a:rPr lang="en-US" dirty="0" smtClean="0"/>
              <a:t>Dynamic Actions introduced as a new grouping</a:t>
            </a:r>
          </a:p>
          <a:p>
            <a:pPr lvl="1"/>
            <a:r>
              <a:rPr lang="en-US" dirty="0" smtClean="0"/>
              <a:t>Create, move and duplicate elements using drag &amp; drop or the improved context sensitive menus</a:t>
            </a:r>
          </a:p>
          <a:p>
            <a:pPr lvl="1"/>
            <a:r>
              <a:rPr lang="en-US" dirty="0" smtClean="0"/>
              <a:t>All element types can be deleted directly from the tree</a:t>
            </a:r>
          </a:p>
          <a:p>
            <a:pPr lvl="1"/>
            <a:r>
              <a:rPr lang="en-US" dirty="0" smtClean="0"/>
              <a:t>Click on one or more elements to highlight elements in the Grid Layout and to populate common element details in the Property Editor</a:t>
            </a:r>
          </a:p>
          <a:p>
            <a:pPr lvl="1"/>
            <a:endParaRPr lang="en-US" dirty="0" smtClean="0"/>
          </a:p>
          <a:p>
            <a:pPr lvl="0"/>
            <a:r>
              <a:rPr lang="en-US" dirty="0" smtClean="0"/>
              <a:t>Central Panel</a:t>
            </a:r>
          </a:p>
          <a:p>
            <a:pPr lvl="1"/>
            <a:r>
              <a:rPr lang="en-US" dirty="0" smtClean="0"/>
              <a:t>Grid Layout: Create, move, copy and delete components using drag and drop</a:t>
            </a:r>
          </a:p>
          <a:p>
            <a:pPr marL="400050" marR="0" lvl="2" indent="-1143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smtClean="0"/>
              <a:t>Gallery: shows components that can be dragged into the page</a:t>
            </a:r>
          </a:p>
          <a:p>
            <a:pPr lvl="1"/>
            <a:r>
              <a:rPr lang="en-US" dirty="0" smtClean="0"/>
              <a:t>Messages: Display errors and warnings associated with changes made</a:t>
            </a:r>
          </a:p>
          <a:p>
            <a:pPr lvl="1"/>
            <a:r>
              <a:rPr lang="en-US" dirty="0" smtClean="0"/>
              <a:t>Page Search: Allows performing a page search.</a:t>
            </a:r>
          </a:p>
          <a:p>
            <a:pPr marL="228600" marR="0" lvl="1" indent="-1143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smtClean="0"/>
              <a:t>Help: Displays context sensitive help based on the current focus</a:t>
            </a:r>
          </a:p>
          <a:p>
            <a:pPr lvl="1"/>
            <a:endParaRPr lang="en-US" dirty="0" smtClean="0"/>
          </a:p>
          <a:p>
            <a:pPr marL="0" marR="0" lvl="0" indent="0" algn="l" defTabSz="914400" rtl="0" eaLnBrk="1" fontAlgn="auto" latinLnBrk="0" hangingPunct="1">
              <a:lnSpc>
                <a:spcPct val="100000"/>
              </a:lnSpc>
              <a:spcBef>
                <a:spcPts val="600"/>
              </a:spcBef>
              <a:spcAft>
                <a:spcPts val="0"/>
              </a:spcAft>
              <a:buClrTx/>
              <a:buSzTx/>
              <a:buFontTx/>
              <a:buNone/>
              <a:tabLst/>
              <a:defRPr/>
            </a:pPr>
            <a:r>
              <a:rPr lang="en-US" dirty="0" smtClean="0"/>
              <a:t>Property Editor - Right Panel</a:t>
            </a:r>
          </a:p>
          <a:p>
            <a:pPr lvl="1"/>
            <a:r>
              <a:rPr lang="en-US" dirty="0" smtClean="0"/>
              <a:t>Displays the details for the currently selected element(s) </a:t>
            </a:r>
          </a:p>
          <a:p>
            <a:pPr lvl="1"/>
            <a:r>
              <a:rPr lang="en-US" dirty="0" smtClean="0"/>
              <a:t>Bulk editing of common properties when multiple elements are selected</a:t>
            </a:r>
          </a:p>
          <a:p>
            <a:pPr lvl="1"/>
            <a:r>
              <a:rPr lang="en-US" dirty="0" smtClean="0"/>
              <a:t>Improved usability for defining properties, including </a:t>
            </a:r>
          </a:p>
          <a:p>
            <a:pPr lvl="2"/>
            <a:r>
              <a:rPr lang="en-US" dirty="0" smtClean="0"/>
              <a:t>instant input feedback</a:t>
            </a:r>
          </a:p>
          <a:p>
            <a:pPr lvl="2"/>
            <a:r>
              <a:rPr lang="en-US" dirty="0" smtClean="0"/>
              <a:t>cascading context sensitive selections</a:t>
            </a:r>
          </a:p>
          <a:p>
            <a:pPr lvl="2"/>
            <a:r>
              <a:rPr lang="en-US" dirty="0" smtClean="0"/>
              <a:t>easier definition of common property types</a:t>
            </a:r>
          </a:p>
          <a:p>
            <a:pPr lvl="1"/>
            <a:r>
              <a:rPr lang="en-US" dirty="0" smtClean="0"/>
              <a:t>Improves productivity by making the definition of elements easier and more intuitive</a:t>
            </a:r>
          </a:p>
          <a:p>
            <a:pPr lvl="2"/>
            <a:endParaRPr lang="en-US" dirty="0" smtClean="0"/>
          </a:p>
          <a:p>
            <a:pPr lvl="2"/>
            <a:endParaRPr lang="en-US" dirty="0" smtClean="0"/>
          </a:p>
          <a:p>
            <a:pPr marL="0" marR="0" indent="0" algn="l" defTabSz="914400" rtl="0" eaLnBrk="1" fontAlgn="auto" latinLnBrk="0" hangingPunct="1">
              <a:lnSpc>
                <a:spcPct val="100000"/>
              </a:lnSpc>
              <a:spcBef>
                <a:spcPts val="60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18</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 Code Editor provides many of the features of</a:t>
            </a:r>
            <a:r>
              <a:rPr lang="en-US" baseline="0" dirty="0" smtClean="0"/>
              <a:t> advanced editors, such as syntax highlighting, undo and redo, and find / replace functions.</a:t>
            </a:r>
          </a:p>
          <a:p>
            <a:r>
              <a:rPr lang="en-US" baseline="0" dirty="0" smtClean="0"/>
              <a:t>However it also includes ‘auto completion’ and ‘code validation’, which obtain valid database object names from the data dictionary of your underlying schema(s).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19</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20</a:t>
            </a:fld>
            <a:endParaRPr lang="en-US" dirty="0"/>
          </a:p>
        </p:txBody>
      </p:sp>
    </p:spTree>
    <p:extLst>
      <p:ext uri="{BB962C8B-B14F-4D97-AF65-F5344CB8AC3E}">
        <p14:creationId xmlns="" xmlns:p14="http://schemas.microsoft.com/office/powerpoint/2010/main" val="2738100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21</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Rather than having numerous themes with a large number of templates in each, there is just a single</a:t>
            </a:r>
            <a:r>
              <a:rPr lang="en-US" baseline="0" dirty="0" smtClean="0"/>
              <a:t> desktop theme and a consolidated number of templates.</a:t>
            </a:r>
          </a:p>
          <a:p>
            <a:r>
              <a:rPr lang="en-US" baseline="0" dirty="0" smtClean="0"/>
              <a:t>With the Universal Theme it is now quicker and easier to build beautiful, responsive, elegant applications out-of-the-box.</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22</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Rather than having a large array of different templates, and developers needing to define new templates, to meet how</a:t>
            </a:r>
            <a:r>
              <a:rPr lang="en-US" baseline="0" dirty="0" smtClean="0"/>
              <a:t> a page is displayed - now you can declaratively select different template options to easily meet your layout requirements.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23</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Theme Styles allow a single theme to have various color schemes.</a:t>
            </a:r>
          </a:p>
          <a:p>
            <a:r>
              <a:rPr lang="en-US" dirty="0" smtClean="0"/>
              <a:t>Developers can readily define different color schemes and modify certain display characteristics, such as button and item rounding using Theme Roller.</a:t>
            </a:r>
          </a:p>
          <a:p>
            <a:r>
              <a:rPr lang="en-US" dirty="0" smtClean="0"/>
              <a:t>Hey can then readily save the style and apply it to their application without needing to write any CSS.</a:t>
            </a:r>
          </a:p>
          <a:p>
            <a:endParaRPr lang="en-US" dirty="0" smtClean="0"/>
          </a:p>
          <a:p>
            <a:r>
              <a:rPr lang="en-US" dirty="0" smtClean="0"/>
              <a:t>Developers can even</a:t>
            </a:r>
            <a:r>
              <a:rPr lang="en-US" baseline="0" dirty="0" smtClean="0"/>
              <a:t> allow end-users to select different styles as shown in P-Track Administration.</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24</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APEX 5 introduces the ability to define</a:t>
            </a:r>
            <a:r>
              <a:rPr lang="en-US" baseline="0" dirty="0" smtClean="0"/>
              <a:t> Navigation Lists</a:t>
            </a:r>
          </a:p>
          <a:p>
            <a:r>
              <a:rPr lang="en-US" baseline="0" dirty="0" smtClean="0"/>
              <a:t>Multi level drop-down menus can be based on either static or dynamic lists.</a:t>
            </a:r>
            <a:endParaRPr lang="en-US"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25</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26</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27</a:t>
            </a:fld>
            <a:endParaRPr lang="en-US" dirty="0"/>
          </a:p>
        </p:txBody>
      </p:sp>
    </p:spTree>
    <p:extLst>
      <p:ext uri="{BB962C8B-B14F-4D97-AF65-F5344CB8AC3E}">
        <p14:creationId xmlns="" xmlns:p14="http://schemas.microsoft.com/office/powerpoint/2010/main" val="2738100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Developers can build mobile Web-based applications just as easily as they can build Desktop applications from the Application Builder.</a:t>
            </a:r>
          </a:p>
          <a:p>
            <a:r>
              <a:rPr lang="en-US" dirty="0" smtClean="0"/>
              <a:t>A single application can support both Desktop and Mobile user interfaces.</a:t>
            </a:r>
          </a:p>
          <a:p>
            <a:endParaRPr lang="en-US" dirty="0" smtClean="0"/>
          </a:p>
          <a:p>
            <a:r>
              <a:rPr lang="en-US" dirty="0" smtClean="0"/>
              <a:t>The </a:t>
            </a:r>
            <a:r>
              <a:rPr lang="en-US" dirty="0" err="1" smtClean="0"/>
              <a:t>jQUery</a:t>
            </a:r>
            <a:r>
              <a:rPr lang="en-US" dirty="0" smtClean="0"/>
              <a:t> Mobile framework allows APEX applications to run on any mobile browser and any size form factor</a:t>
            </a:r>
          </a:p>
          <a:p>
            <a:endParaRPr lang="en-US" dirty="0" smtClean="0"/>
          </a:p>
          <a:p>
            <a:r>
              <a:rPr lang="en-US" dirty="0" smtClean="0"/>
              <a:t>While desktop pages can be run on a mobile device the user experience is not optimal.</a:t>
            </a:r>
          </a:p>
          <a:p>
            <a:r>
              <a:rPr lang="en-US" dirty="0" smtClean="0"/>
              <a:t>Desktop pages are generally much heavier (= takes longer to load)</a:t>
            </a:r>
            <a:r>
              <a:rPr lang="en-US" baseline="0" dirty="0" smtClean="0"/>
              <a:t> and do not respond to touch events like tap , swipe and orientation changes</a:t>
            </a:r>
          </a:p>
          <a:p>
            <a:endParaRPr lang="en-US" baseline="0" dirty="0" smtClean="0"/>
          </a:p>
          <a:p>
            <a:r>
              <a:rPr lang="en-US" baseline="0" dirty="0" smtClean="0"/>
              <a:t>The Mobile UI includes numerous special HTML5 components such as Lists, reports, and even item sub-types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28</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Navigation Menus are displayed as Panels and</a:t>
            </a:r>
            <a:r>
              <a:rPr lang="en-US" baseline="0" dirty="0" smtClean="0"/>
              <a:t> take up minimal space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29</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This</a:t>
            </a:r>
            <a:r>
              <a:rPr lang="en-US" baseline="0" dirty="0" smtClean="0"/>
              <a:t> is a </a:t>
            </a:r>
            <a:r>
              <a:rPr lang="en-US" b="1" baseline="0" dirty="0" smtClean="0"/>
              <a:t>Safe Harbor Front </a:t>
            </a:r>
            <a:r>
              <a:rPr lang="en-US" baseline="0" dirty="0" smtClean="0"/>
              <a:t>slide, one of two Safe Harbor Statement slides included in this template. </a:t>
            </a:r>
          </a:p>
          <a:p>
            <a:endParaRPr lang="en-US" baseline="0" dirty="0" smtClean="0"/>
          </a:p>
          <a:p>
            <a:r>
              <a:rPr lang="en-US" dirty="0" smtClean="0"/>
              <a:t>One of the Safe Harbor slides must be used if your presentation covers material affected by Oracle’s Revenue Recognition Policy </a:t>
            </a:r>
          </a:p>
          <a:p>
            <a:endParaRPr lang="en-US" dirty="0" smtClean="0"/>
          </a:p>
          <a:p>
            <a:r>
              <a:rPr lang="en-US" dirty="0" smtClean="0"/>
              <a:t>To learn more about this policy, e-mail: </a:t>
            </a:r>
            <a:r>
              <a:rPr lang="en-US" dirty="0" smtClean="0">
                <a:hlinkClick r:id="rId3"/>
              </a:rPr>
              <a:t>Revrec-americasiebc_us@oracle.com </a:t>
            </a:r>
            <a:endParaRPr lang="en-US" dirty="0" smtClean="0"/>
          </a:p>
          <a:p>
            <a:endParaRPr lang="en-US" dirty="0" smtClean="0"/>
          </a:p>
          <a:p>
            <a:r>
              <a:rPr lang="en-US" sz="1100" kern="1200" dirty="0" smtClean="0">
                <a:solidFill>
                  <a:schemeClr val="tx1"/>
                </a:solidFill>
                <a:latin typeface="+mn-lt"/>
                <a:ea typeface="+mn-ea"/>
                <a:cs typeface="+mn-cs"/>
              </a:rPr>
              <a:t>For internal communication, Safe Harbor Statements are not required. However, there is an applicable disclaimer (Exhibit E) that should be used, found in the Oracle Revenue Recognition Policy for Future Product Communications. Copy and paste this link into a web browser, to find out more information.  </a:t>
            </a:r>
          </a:p>
          <a:p>
            <a:endParaRPr lang="en-US" sz="1100" kern="1200" dirty="0" smtClean="0">
              <a:solidFill>
                <a:schemeClr val="tx1"/>
              </a:solidFill>
              <a:latin typeface="+mn-lt"/>
              <a:ea typeface="+mn-ea"/>
              <a:cs typeface="+mn-cs"/>
            </a:endParaRPr>
          </a:p>
          <a:p>
            <a:r>
              <a:rPr lang="en-US" sz="1100" u="sng" kern="1200" dirty="0" smtClean="0">
                <a:solidFill>
                  <a:schemeClr val="tx1"/>
                </a:solidFill>
                <a:latin typeface="+mn-lt"/>
                <a:ea typeface="+mn-ea"/>
                <a:cs typeface="+mn-cs"/>
                <a:hlinkClick r:id="rId4"/>
              </a:rPr>
              <a:t>http://my.oracle.com/site/fin/gfo/GlobalProcesses/cnt452504.pdf</a:t>
            </a:r>
            <a:endParaRPr lang="en-US" sz="1100" u="sng" kern="1200" dirty="0" smtClean="0">
              <a:solidFill>
                <a:schemeClr val="tx1"/>
              </a:solidFill>
              <a:latin typeface="+mn-lt"/>
              <a:ea typeface="+mn-ea"/>
              <a:cs typeface="+mn-cs"/>
            </a:endParaRPr>
          </a:p>
          <a:p>
            <a:endParaRPr lang="en-US" sz="11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sz="1100" kern="1200" dirty="0" smtClean="0">
                <a:solidFill>
                  <a:schemeClr val="tx1"/>
                </a:solidFill>
                <a:latin typeface="+mn-lt"/>
                <a:ea typeface="+mn-ea"/>
                <a:cs typeface="+mn-cs"/>
              </a:rPr>
              <a:t>For all external communications such as press release, roadmaps, PowerPoint presentations, Safe Harbor Statements are required. You can refer to the link mentioned above to find out additional information/disclaimers required depending on your audience.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a:t>
            </a:fld>
            <a:endParaRPr lang="en-US" dirty="0"/>
          </a:p>
        </p:txBody>
      </p:sp>
    </p:spTree>
    <p:extLst>
      <p:ext uri="{BB962C8B-B14F-4D97-AF65-F5344CB8AC3E}">
        <p14:creationId xmlns="" xmlns:p14="http://schemas.microsoft.com/office/powerpoint/2010/main" val="1131267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If run on narrow devices (cell phone in portrait) will generally only show some of the columns.</a:t>
            </a:r>
          </a:p>
          <a:p>
            <a:r>
              <a:rPr lang="en-US" dirty="0" smtClean="0"/>
              <a:t>If same page run on tablet in landscape will show many more items.</a:t>
            </a:r>
          </a:p>
          <a:p>
            <a:endParaRPr lang="en-US" dirty="0" smtClean="0"/>
          </a:p>
          <a:p>
            <a:r>
              <a:rPr lang="en-US" dirty="0" smtClean="0"/>
              <a:t>Developers can define which columns disappear last (Priority 1) through to disappear first (Priority 6)</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30</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If the display is too narrow to display the report data it will automatically switch to displaying multiple rows for each record so that users can still easily read each row on a narrow device.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31</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 calendar page rendering</a:t>
            </a:r>
            <a:r>
              <a:rPr lang="en-US" baseline="0" dirty="0" smtClean="0"/>
              <a:t> is different between desktop and mobile user interfaces.</a:t>
            </a:r>
          </a:p>
          <a:p>
            <a:r>
              <a:rPr lang="en-US" baseline="0" dirty="0" smtClean="0"/>
              <a:t>The mobile display closely mimics native calendars on mobile devices and are intuitive for end-users to use.</a:t>
            </a:r>
          </a:p>
          <a:p>
            <a:endParaRPr lang="en-US" baseline="0" dirty="0" smtClean="0"/>
          </a:p>
          <a:p>
            <a:r>
              <a:rPr lang="en-US" baseline="0" dirty="0" smtClean="0"/>
              <a:t>The blue dots indicate dates which have records.</a:t>
            </a:r>
          </a:p>
          <a:p>
            <a:r>
              <a:rPr lang="en-US" baseline="0" dirty="0" smtClean="0"/>
              <a:t>Clicking on one of those dates lists the records below the calendar.</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33</a:t>
            </a:fld>
            <a:endParaRPr lang="en-US" dirty="0"/>
          </a:p>
        </p:txBody>
      </p:sp>
    </p:spTree>
    <p:extLst>
      <p:ext uri="{BB962C8B-B14F-4D97-AF65-F5344CB8AC3E}">
        <p14:creationId xmlns="" xmlns:p14="http://schemas.microsoft.com/office/powerpoint/2010/main" val="27381008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lvl="1"/>
            <a:r>
              <a:rPr lang="en-US" dirty="0" smtClean="0"/>
              <a:t>Support for Desktop and Mobile User Interfaces</a:t>
            </a:r>
          </a:p>
          <a:p>
            <a:pPr lvl="1"/>
            <a:r>
              <a:rPr lang="en-US" dirty="0" smtClean="0"/>
              <a:t>Fully Accessible</a:t>
            </a:r>
          </a:p>
          <a:p>
            <a:pPr lvl="1"/>
            <a:r>
              <a:rPr lang="en-US" dirty="0" smtClean="0"/>
              <a:t>Customizable dimensions and positioning</a:t>
            </a:r>
          </a:p>
          <a:p>
            <a:pPr lvl="1"/>
            <a:r>
              <a:rPr lang="en-US" dirty="0" smtClean="0"/>
              <a:t>Dialog pages can branch to full pages (close dialog and standard branch) or to other dialog pages (e.g. wizard)</a:t>
            </a:r>
          </a:p>
          <a:p>
            <a:pPr lvl="1"/>
            <a:r>
              <a:rPr lang="en-US" dirty="0" smtClean="0"/>
              <a:t>Dialog pages can open other dialogs (stacked dialogs)</a:t>
            </a:r>
            <a:endParaRPr lang="en-US" b="1" dirty="0" smtClean="0"/>
          </a:p>
          <a:p>
            <a:pPr lvl="1"/>
            <a:r>
              <a:rPr lang="en-US" dirty="0" smtClean="0"/>
              <a:t>Create Application and Create Page wizards allow to optionally create form pages as modal, i.e. report and form, list view and form,  master-detail open forms as modal dialogs</a:t>
            </a:r>
          </a:p>
          <a:p>
            <a:pPr lvl="1"/>
            <a:r>
              <a:rPr lang="en-US" dirty="0" smtClean="0"/>
              <a:t>Form pages created with close dialog process – allows same form to be opened from different parents without requiring complex branching</a:t>
            </a:r>
          </a:p>
          <a:p>
            <a:pPr lvl="1"/>
            <a:r>
              <a:rPr lang="en-US" dirty="0" smtClean="0"/>
              <a:t>Dynamic actions on parent pages created to refresh content after closing of modal dialog form</a:t>
            </a:r>
          </a:p>
          <a:p>
            <a:pPr lvl="1"/>
            <a:endParaRPr lang="en-US" dirty="0" smtClean="0"/>
          </a:p>
          <a:p>
            <a:pPr lvl="1"/>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34</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35</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36</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37</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38</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39</a:t>
            </a:fld>
            <a:endParaRPr lang="en-US" dirty="0"/>
          </a:p>
        </p:txBody>
      </p:sp>
    </p:spTree>
    <p:extLst>
      <p:ext uri="{BB962C8B-B14F-4D97-AF65-F5344CB8AC3E}">
        <p14:creationId xmlns="" xmlns:p14="http://schemas.microsoft.com/office/powerpoint/2010/main" val="2738100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a:t>
            </a:fld>
            <a:endParaRPr lang="en-US" dirty="0"/>
          </a:p>
        </p:txBody>
      </p:sp>
    </p:spTree>
    <p:extLst>
      <p:ext uri="{BB962C8B-B14F-4D97-AF65-F5344CB8AC3E}">
        <p14:creationId xmlns="" xmlns:p14="http://schemas.microsoft.com/office/powerpoint/2010/main" val="29947163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40</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41</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42</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43</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44</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Closing Summary on key take-</a:t>
            </a:r>
            <a:r>
              <a:rPr lang="en-US" b="1" dirty="0" err="1" smtClean="0"/>
              <a:t>aways</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Used extensively;</a:t>
            </a:r>
            <a:r>
              <a:rPr lang="en-US" baseline="0" dirty="0" smtClean="0"/>
              <a:t> with a long successful history &gt; 10 years-old</a:t>
            </a:r>
          </a:p>
          <a:p>
            <a:r>
              <a:rPr lang="en-US" baseline="0" dirty="0" smtClean="0"/>
              <a:t>Rather than being a tool that grows from the ground-up thru developer word-of-mouth, </a:t>
            </a:r>
          </a:p>
          <a:p>
            <a:r>
              <a:rPr lang="en-US" baseline="0" dirty="0" smtClean="0"/>
              <a:t>increasingly Corporate Architects are using APEX as a strategic tool being pushed down to their development communities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46</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Given APEX is released approximately once a year, as new trends arise, APEX can quickly</a:t>
            </a:r>
            <a:r>
              <a:rPr lang="en-US" baseline="0" dirty="0" smtClean="0"/>
              <a:t> adopt these best (proven)  trends </a:t>
            </a:r>
          </a:p>
          <a:p>
            <a:endParaRPr lang="en-US" baseline="0" dirty="0" smtClean="0"/>
          </a:p>
          <a:p>
            <a:r>
              <a:rPr lang="en-US" baseline="0" dirty="0" smtClean="0"/>
              <a:t>Most organizations have sizable teams of developers with SQL / Oracle Database skills.</a:t>
            </a:r>
          </a:p>
          <a:p>
            <a:r>
              <a:rPr lang="en-US" baseline="0" dirty="0" smtClean="0"/>
              <a:t>These people can readily start building APEX applications given how easy and quick it is for them to learn how APEX works.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47</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48</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385763" y="687388"/>
            <a:ext cx="6086475" cy="342582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dirty="0" smtClean="0">
              <a:latin typeface="Times New Roman" pitchFamily="18" charset="0"/>
              <a:ea typeface="ＭＳ Ｐゴシック" pitchFamily="34"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49</a:t>
            </a:fld>
            <a:endParaRPr lang="en-US" dirty="0"/>
          </a:p>
        </p:txBody>
      </p:sp>
    </p:spTree>
    <p:extLst>
      <p:ext uri="{BB962C8B-B14F-4D97-AF65-F5344CB8AC3E}">
        <p14:creationId xmlns="" xmlns:p14="http://schemas.microsoft.com/office/powerpoint/2010/main" val="3991295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 xmlns:p14="http://schemas.microsoft.com/office/powerpoint/2010/main" val="27381008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50</a:t>
            </a:fld>
            <a:endParaRPr lang="en-US" dirty="0"/>
          </a:p>
        </p:txBody>
      </p:sp>
    </p:spTree>
    <p:extLst>
      <p:ext uri="{BB962C8B-B14F-4D97-AF65-F5344CB8AC3E}">
        <p14:creationId xmlns="" xmlns:p14="http://schemas.microsoft.com/office/powerpoint/2010/main" val="1242756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Used to build desktop and mobile applications for the Oracle Database.</a:t>
            </a:r>
          </a:p>
          <a:p>
            <a:endParaRPr lang="en-US" dirty="0" smtClean="0"/>
          </a:p>
          <a:p>
            <a:r>
              <a:rPr lang="en-US" dirty="0" smtClean="0"/>
              <a:t>Quickly build reports, forms, charts, calendars, etc. on</a:t>
            </a:r>
            <a:r>
              <a:rPr lang="en-US" baseline="0" dirty="0" smtClean="0"/>
              <a:t> top of the data in your database</a:t>
            </a:r>
          </a:p>
          <a:p>
            <a:endParaRPr lang="en-US" dirty="0" smtClean="0"/>
          </a:p>
          <a:p>
            <a:r>
              <a:rPr lang="en-US" dirty="0" smtClean="0"/>
              <a:t>IT Developers and “citizen-developers” who know a little SQL can readily build applications.</a:t>
            </a:r>
          </a:p>
          <a:p>
            <a:r>
              <a:rPr lang="en-US" dirty="0" smtClean="0"/>
              <a:t>Application Express can also take advantage of the large majority of Oracle Database</a:t>
            </a:r>
            <a:r>
              <a:rPr lang="en-US" baseline="0" dirty="0" smtClean="0"/>
              <a:t> features.</a:t>
            </a:r>
            <a:endParaRPr lang="en-US" dirty="0" smtClean="0"/>
          </a:p>
        </p:txBody>
      </p:sp>
      <p:sp>
        <p:nvSpPr>
          <p:cNvPr id="4" name="Slide Number Placeholder 3"/>
          <p:cNvSpPr>
            <a:spLocks noGrp="1"/>
          </p:cNvSpPr>
          <p:nvPr>
            <p:ph type="sldNum" sz="quarter" idx="10"/>
          </p:nvPr>
        </p:nvSpPr>
        <p:spPr/>
        <p:txBody>
          <a:bodyPr/>
          <a:lstStyle/>
          <a:p>
            <a:fld id="{8C72D9AE-7182-4680-8F79-479C4181FF08}" type="slidenum">
              <a:rPr lang="en-US" smtClean="0"/>
              <a:pPr/>
              <a:t>6</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Simply use a web browser and the URL to access the development environment, or the URL and user credentials to run the application</a:t>
            </a:r>
          </a:p>
          <a:p>
            <a:r>
              <a:rPr lang="en-US" dirty="0" smtClean="0"/>
              <a:t>You don’t need any client software</a:t>
            </a:r>
          </a:p>
          <a:p>
            <a:endParaRPr lang="en-US" dirty="0" smtClean="0"/>
          </a:p>
          <a:p>
            <a:r>
              <a:rPr lang="en-US" dirty="0" smtClean="0"/>
              <a:t>Declarative framework stores application definitions</a:t>
            </a:r>
            <a:r>
              <a:rPr lang="en-US" baseline="0" dirty="0" smtClean="0"/>
              <a:t> in Oracle database tables within the APEX Engine</a:t>
            </a:r>
          </a:p>
          <a:p>
            <a:r>
              <a:rPr lang="en-US" dirty="0" smtClean="0"/>
              <a:t>No need for file-based compilation or code generation</a:t>
            </a:r>
          </a:p>
          <a:p>
            <a:endParaRPr lang="en-US" dirty="0" smtClean="0"/>
          </a:p>
          <a:p>
            <a:r>
              <a:rPr lang="en-US" dirty="0" smtClean="0"/>
              <a:t>All of the data (page) processing is performed by PL/SQL acting directly on the</a:t>
            </a:r>
            <a:r>
              <a:rPr lang="en-US" baseline="0" dirty="0" smtClean="0"/>
              <a:t> data schemas in the Oracle Database.</a:t>
            </a:r>
            <a:endParaRPr lang="en-US" dirty="0" smtClean="0"/>
          </a:p>
          <a:p>
            <a:r>
              <a:rPr lang="en-US" dirty="0" smtClean="0"/>
              <a:t>Therefore, very efficient as data manipulated directly in the database and results sent back as HTML pages</a:t>
            </a:r>
          </a:p>
          <a:p>
            <a:endParaRPr lang="en-US" dirty="0" smtClean="0"/>
          </a:p>
        </p:txBody>
      </p:sp>
      <p:sp>
        <p:nvSpPr>
          <p:cNvPr id="4" name="Slide Number Placeholder 3"/>
          <p:cNvSpPr>
            <a:spLocks noGrp="1"/>
          </p:cNvSpPr>
          <p:nvPr>
            <p:ph type="sldNum" sz="quarter" idx="10"/>
          </p:nvPr>
        </p:nvSpPr>
        <p:spPr/>
        <p:txBody>
          <a:bodyPr/>
          <a:lstStyle/>
          <a:p>
            <a:fld id="{8C72D9AE-7182-4680-8F79-479C4181FF08}" type="slidenum">
              <a:rPr lang="en-US" smtClean="0"/>
              <a:pPr/>
              <a:t>7</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At</a:t>
            </a:r>
            <a:r>
              <a:rPr lang="en-US" baseline="0" dirty="0" smtClean="0"/>
              <a:t> the core of Application Express is an engine that provides a variety of fundamental application capabilities and operations. Application authentication, page/object-level access control, database interaction (queries/updates etc), form validation, session management and protection, and more is available as standard components that can be </a:t>
            </a:r>
            <a:r>
              <a:rPr lang="en-US" baseline="0" dirty="0" err="1" smtClean="0"/>
              <a:t>utilised</a:t>
            </a:r>
            <a:r>
              <a:rPr lang="en-US" baseline="0" dirty="0" smtClean="0"/>
              <a:t> from every application without custom development. </a:t>
            </a:r>
            <a:endParaRPr lang="en-US" baseline="0" smtClean="0"/>
          </a:p>
          <a:p>
            <a:r>
              <a:rPr lang="en-US" baseline="0" smtClean="0"/>
              <a:t>Application </a:t>
            </a:r>
            <a:r>
              <a:rPr lang="en-US" baseline="0" dirty="0" smtClean="0"/>
              <a:t>objects such as forms, reports, charts, navigation etc are defined declaratively, enabling applications to be functionally complete in a short period of time, increasing agility in application development.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Widely used to rapidly </a:t>
            </a:r>
            <a:r>
              <a:rPr lang="en-US" baseline="0" dirty="0" smtClean="0"/>
              <a:t>build applications that are needed ASAP to meet changing business requirements and maximize competitive advantage.</a:t>
            </a:r>
          </a:p>
          <a:p>
            <a:r>
              <a:rPr lang="en-US" baseline="0" dirty="0" smtClean="0"/>
              <a:t>Primarily designed to be used by all employees / partners / customers rather than back-office systems.</a:t>
            </a:r>
          </a:p>
          <a:p>
            <a:endParaRPr lang="en-US" baseline="0" dirty="0" smtClean="0"/>
          </a:p>
          <a:p>
            <a:r>
              <a:rPr lang="en-US" baseline="0" dirty="0" smtClean="0"/>
              <a:t>Used for extending COTS Software to streamline for your business processes or meet organization specific requirements</a:t>
            </a:r>
          </a:p>
          <a:p>
            <a:endParaRPr lang="en-US" baseline="0" dirty="0" smtClean="0"/>
          </a:p>
          <a:p>
            <a:r>
              <a:rPr lang="en-US" baseline="0" dirty="0" err="1" smtClean="0"/>
              <a:t>Webify</a:t>
            </a:r>
            <a:r>
              <a:rPr lang="en-US" baseline="0" dirty="0" smtClean="0"/>
              <a:t> spreadsheets and MS Access applications to provide true multi-user, secure, robust,  “single-source of truth” applications.</a:t>
            </a:r>
          </a:p>
          <a:p>
            <a:r>
              <a:rPr lang="en-US" baseline="0" dirty="0" smtClean="0"/>
              <a:t>Also commonly used to modernizing old legacy client-server applications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7/28/2015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p>
            <a:fld id="{C51EAA63-D034-42AE-91FA-B13B9518C7BE}" type="slidenum">
              <a:rPr/>
              <a:pPr/>
              <a:t>‹#›</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Tree>
    <p:extLst>
      <p:ext uri="{BB962C8B-B14F-4D97-AF65-F5344CB8AC3E}">
        <p14:creationId xmlns="" xmlns:p14="http://schemas.microsoft.com/office/powerpoint/2010/main" val="39932002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extLst>
              <a:ext uri="{28A0092B-C50C-407E-A947-70E740481C1C}">
                <a14:useLocalDpi xmlns=""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noAutofit/>
          </a:bodyPr>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7/28/2015</a:t>
            </a:fld>
            <a:endParaRPr dirty="0"/>
          </a:p>
        </p:txBody>
      </p:sp>
      <p:sp>
        <p:nvSpPr>
          <p:cNvPr id="14" name="TextBox 13"/>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noAutofit/>
          </a:bodyPr>
          <a:lstStyle>
            <a:lvl1pPr>
              <a:defRPr>
                <a:solidFill>
                  <a:schemeClr val="bg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Tree>
    <p:extLst>
      <p:ext uri="{BB962C8B-B14F-4D97-AF65-F5344CB8AC3E}">
        <p14:creationId xmlns=""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5" name="Date Placeholder 4"/>
          <p:cNvSpPr>
            <a:spLocks noGrp="1"/>
          </p:cNvSpPr>
          <p:nvPr>
            <p:ph type="dt" sz="half" idx="10"/>
          </p:nvPr>
        </p:nvSpPr>
        <p:spPr/>
        <p:txBody>
          <a:bodyPr/>
          <a:lstStyle/>
          <a:p>
            <a:fld id="{6CFF0A86-8A92-4FBC-80CD-36517BAA55B7}"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6703705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E11BFD-AD4C-4A98-9D38-1958507EA4E5}" type="datetime1">
              <a:rPr lang="en-US" smtClean="0"/>
              <a:pPr/>
              <a:t>7/28/2015</a:t>
            </a:fld>
            <a:endParaRPr lang="en-US" dirty="0"/>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a:t>
            </a:fld>
            <a:endParaRPr lang="en-US" dirty="0"/>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1" name="Text Placeholder 10"/>
          <p:cNvSpPr>
            <a:spLocks noGrp="1"/>
          </p:cNvSpPr>
          <p:nvPr>
            <p:ph type="body" sz="quarter" idx="14"/>
          </p:nvPr>
        </p:nvSpPr>
        <p:spPr>
          <a:xfrm>
            <a:off x="6035040" y="1828799"/>
            <a:ext cx="510235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Tree>
    <p:extLst>
      <p:ext uri="{BB962C8B-B14F-4D97-AF65-F5344CB8AC3E}">
        <p14:creationId xmlns="" xmlns:p14="http://schemas.microsoft.com/office/powerpoint/2010/main" val="15962563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9450984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2" y="1905000"/>
            <a:ext cx="2194560" cy="3072384"/>
          </a:xfrm>
          <a:no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10277668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189F9BA-FB97-45D5-8F27-56629FBBC98C}"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5201661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A91E92C-9068-4C32-AE92-C97502324FE4}"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5337141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5EDC5EE-48A0-4FB5-B27F-88FDBE6F1684}"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12263345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42812501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7393865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7/28/2015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p>
            <a:fld id="{C51EAA63-D034-42AE-91FA-B13B9518C7BE}" type="slidenum">
              <a:rPr/>
              <a:pPr/>
              <a:t>‹#›</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Tree>
    <p:extLst>
      <p:ext uri="{BB962C8B-B14F-4D97-AF65-F5344CB8AC3E}">
        <p14:creationId xmlns="" xmlns:p14="http://schemas.microsoft.com/office/powerpoint/2010/main" val="24041574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noAutofit/>
          </a:bodyPr>
          <a:lstStyle/>
          <a:p>
            <a:fld id="{35287FB7-DD26-4AD5-8D24-298016D86790}" type="datetime1">
              <a:rPr lang="en-US"/>
              <a:pPr/>
              <a:t>7/28/2015</a:t>
            </a:fld>
            <a:endParaRPr dirty="0"/>
          </a:p>
        </p:txBody>
      </p:sp>
      <p:sp>
        <p:nvSpPr>
          <p:cNvPr id="8" name="Footer Placeholder 7"/>
          <p:cNvSpPr>
            <a:spLocks noGrp="1"/>
          </p:cNvSpPr>
          <p:nvPr>
            <p:ph type="ftr" sz="quarter" idx="11"/>
          </p:nvPr>
        </p:nvSpPr>
        <p:spPr/>
        <p:txBody>
          <a:bodyPr>
            <a:noAutofit/>
          </a:bodyPr>
          <a:lstStyle/>
          <a:p>
            <a:r>
              <a:rPr dirty="0"/>
              <a:t>Oracle Confidential – Internal/Restricted/Highly Restricted</a:t>
            </a:r>
          </a:p>
        </p:txBody>
      </p:sp>
      <p:sp>
        <p:nvSpPr>
          <p:cNvPr id="9" name="Slide Number Placeholder 8"/>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 xmlns:p14="http://schemas.microsoft.com/office/powerpoint/2010/main" val="37870018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7/28/2015</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33769938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7/28/2015</a:t>
            </a:fld>
            <a:endParaRPr dirty="0"/>
          </a:p>
        </p:txBody>
      </p:sp>
      <p:sp>
        <p:nvSpPr>
          <p:cNvPr id="4" name="Footer Placeholder 3"/>
          <p:cNvSpPr>
            <a:spLocks noGrp="1"/>
          </p:cNvSpPr>
          <p:nvPr>
            <p:ph type="ftr" sz="quarter" idx="11"/>
          </p:nvPr>
        </p:nvSpPr>
        <p:spPr/>
        <p:txBody>
          <a:bodyPr/>
          <a:lstStyle/>
          <a:p>
            <a:r>
              <a:rPr dirty="0"/>
              <a:t>Oracle Confidential – Internal/Restricted/Highly Restricted</a:t>
            </a:r>
          </a:p>
        </p:txBody>
      </p:sp>
      <p:sp>
        <p:nvSpPr>
          <p:cNvPr id="5" name="Slide Number Placeholder 4"/>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41636203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7/28/2015</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6082293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4578507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0582747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9089822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79085471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3916717" y="1522826"/>
            <a:ext cx="6495366"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 xmlns:a14="http://schemas.microsoft.com/office/drawing/2010/main"/>
              </a:ext>
            </a:extLst>
          </a:blip>
          <a:srcRect/>
          <a:stretch/>
        </p:blipFill>
        <p:spPr>
          <a:xfrm>
            <a:off x="1770062" y="1828800"/>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extLst>
      <p:ext uri="{BB962C8B-B14F-4D97-AF65-F5344CB8AC3E}">
        <p14:creationId xmlns="" xmlns:p14="http://schemas.microsoft.com/office/powerpoint/2010/main" val="7454445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5852160" cy="889000"/>
          </a:xfrm>
        </p:spPr>
        <p:txBody>
          <a:bodyPr anchor="b">
            <a:noAutofit/>
          </a:bodyPr>
          <a:lstStyle>
            <a:lvl1pPr algn="l">
              <a:defRPr sz="3600" b="0"/>
            </a:lvl1pPr>
          </a:lstStyle>
          <a:p>
            <a:r>
              <a:rPr lang="en-US" smtClean="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pic>
        <p:nvPicPr>
          <p:cNvPr id="10" name="Picture 9" descr="Photos, screen captures, graphics can be inserted in a white mobile phone and tablet"/>
          <p:cNvPicPr>
            <a:picLocks noChangeAspect="1"/>
          </p:cNvPicPr>
          <p:nvPr/>
        </p:nvPicPr>
        <p:blipFill rotWithShape="1">
          <a:blip r:embed="rId3" cstate="screen">
            <a:extLst>
              <a:ext uri="{28A0092B-C50C-407E-A947-70E740481C1C}">
                <a14:useLocalDpi xmlns="" xmlns:a14="http://schemas.microsoft.com/office/drawing/2010/main"/>
              </a:ext>
            </a:extLst>
          </a:blip>
          <a:srcRect r="7518"/>
          <a:stretch/>
        </p:blipFill>
        <p:spPr>
          <a:xfrm rot="5400000">
            <a:off x="5748377" y="1113567"/>
            <a:ext cx="6007047" cy="4567423"/>
          </a:xfrm>
          <a:prstGeom prst="rect">
            <a:avLst/>
          </a:prstGeom>
        </p:spPr>
      </p:pic>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72063404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screen">
            <a:extLst>
              <a:ext uri="{28A0092B-C50C-407E-A947-70E740481C1C}">
                <a14:useLocalDpi xmlns=""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7/28/2015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DC1C5"/>
                </a:solidFill>
              </a:defRPr>
            </a:lvl1pPr>
          </a:lstStyle>
          <a:p>
            <a:fld id="{C51EAA63-D034-42AE-91FA-B13B9518C7BE}" type="slidenum">
              <a:rPr/>
              <a:pPr/>
              <a:t>‹#›</a:t>
            </a:fld>
            <a:endParaRPr dirty="0"/>
          </a:p>
        </p:txBody>
      </p:sp>
      <p:pic>
        <p:nvPicPr>
          <p:cNvPr id="12"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
        <p:nvSpPr>
          <p:cNvPr id="7" name="TextBox 6"/>
          <p:cNvSpPr txBox="1"/>
          <p:nvPr userDrawn="1"/>
        </p:nvSpPr>
        <p:spPr>
          <a:xfrm>
            <a:off x="10890076" y="473760"/>
            <a:ext cx="914400" cy="914400"/>
          </a:xfrm>
          <a:prstGeom prst="rect">
            <a:avLst/>
          </a:prstGeom>
          <a:noFill/>
        </p:spPr>
        <p:txBody>
          <a:bodyPr wrap="none" lIns="0" tIns="0" rIns="0" bIns="0" rtlCol="0">
            <a:noAutofit/>
          </a:bodyPr>
          <a:lstStyle/>
          <a:p>
            <a:pPr>
              <a:lnSpc>
                <a:spcPct val="90000"/>
              </a:lnSpc>
            </a:pPr>
            <a:endParaRPr lang="en-US" dirty="0"/>
          </a:p>
        </p:txBody>
      </p:sp>
    </p:spTree>
    <p:extLst>
      <p:ext uri="{BB962C8B-B14F-4D97-AF65-F5344CB8AC3E}">
        <p14:creationId xmlns=""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4" name="Picture 1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4257675" y="1584167"/>
            <a:ext cx="5829300" cy="4109594"/>
          </a:xfrm>
          <a:prstGeom prst="rect">
            <a:avLst/>
          </a:prstGeom>
        </p:spPr>
      </p:pic>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pic>
        <p:nvPicPr>
          <p:cNvPr id="8" name="Picture 7"/>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1761299" y="1981200"/>
            <a:ext cx="1877251" cy="3634952"/>
          </a:xfrm>
          <a:prstGeom prst="rect">
            <a:avLst/>
          </a:prstGeom>
        </p:spPr>
      </p:pic>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extLst>
      <p:ext uri="{BB962C8B-B14F-4D97-AF65-F5344CB8AC3E}">
        <p14:creationId xmlns="" xmlns:p14="http://schemas.microsoft.com/office/powerpoint/2010/main" val="86081927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sp>
        <p:nvSpPr>
          <p:cNvPr id="6" name="Footer Placeholder 5"/>
          <p:cNvSpPr>
            <a:spLocks noGrp="1"/>
          </p:cNvSpPr>
          <p:nvPr>
            <p:ph type="ftr" sz="quarter" idx="11"/>
          </p:nvPr>
        </p:nvSpPr>
        <p:spPr/>
        <p:txBody>
          <a:body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p>
            <a:fld id="{C51EAA63-D034-42AE-91FA-B13B9518C7BE}" type="slidenum">
              <a:rPr/>
              <a:pPr/>
              <a:t>‹#›</a:t>
            </a:fld>
            <a:endParaRPr dirty="0"/>
          </a:p>
        </p:txBody>
      </p:sp>
      <p:pic>
        <p:nvPicPr>
          <p:cNvPr id="13" name="Picture 12"/>
          <p:cNvPicPr>
            <a:picLocks noChangeAspect="1"/>
          </p:cNvPicPr>
          <p:nvPr userDrawn="1"/>
        </p:nvPicPr>
        <p:blipFill rotWithShape="1">
          <a:blip r:embed="rId2" cstate="print">
            <a:extLst>
              <a:ext uri="{28A0092B-C50C-407E-A947-70E740481C1C}">
                <a14:useLocalDpi xmlns="" xmlns:a14="http://schemas.microsoft.com/office/drawing/2010/main"/>
              </a:ext>
            </a:extLst>
          </a:blip>
          <a:srcRect/>
          <a:stretch/>
        </p:blipFill>
        <p:spPr>
          <a:xfrm rot="5400000">
            <a:off x="5794266" y="1258781"/>
            <a:ext cx="5935471" cy="4345394"/>
          </a:xfrm>
          <a:prstGeom prst="rect">
            <a:avLst/>
          </a:prstGeom>
        </p:spPr>
      </p:pic>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pic>
        <p:nvPicPr>
          <p:cNvPr id="17" name="Picture 16"/>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3961574" y="2019300"/>
            <a:ext cx="1877251" cy="3634952"/>
          </a:xfrm>
          <a:prstGeom prst="rect">
            <a:avLst/>
          </a:prstGeom>
        </p:spPr>
      </p:pic>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dirty="0"/>
          </a:p>
        </p:txBody>
      </p:sp>
    </p:spTree>
    <p:extLst>
      <p:ext uri="{BB962C8B-B14F-4D97-AF65-F5344CB8AC3E}">
        <p14:creationId xmlns="" xmlns:p14="http://schemas.microsoft.com/office/powerpoint/2010/main" val="18766017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3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extLst>
              <a:ext uri="{28A0092B-C50C-407E-A947-70E740481C1C}">
                <a14:useLocalDpi xmlns=""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287"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2" y="609600"/>
            <a:ext cx="4572000" cy="2044700"/>
          </a:xfrm>
        </p:spPr>
        <p:txBody>
          <a:bodyPr/>
          <a:lstStyle>
            <a:lvl1pPr>
              <a:defRPr sz="13800" b="1"/>
            </a:lvl1pPr>
          </a:lstStyle>
          <a:p>
            <a:r>
              <a:rPr lang="en-US" dirty="0" smtClean="0"/>
              <a:t>XX</a:t>
            </a:r>
            <a:endParaRPr lang="en-US" dirty="0"/>
          </a:p>
        </p:txBody>
      </p:sp>
      <p:sp>
        <p:nvSpPr>
          <p:cNvPr id="22" name="Text Placeholder 12"/>
          <p:cNvSpPr>
            <a:spLocks noGrp="1"/>
          </p:cNvSpPr>
          <p:nvPr>
            <p:ph type="body" sz="quarter" idx="13" hasCustomPrompt="1"/>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7/28/2015</a:t>
            </a:fld>
            <a:endParaRPr dirty="0"/>
          </a:p>
        </p:txBody>
      </p:sp>
      <p:sp>
        <p:nvSpPr>
          <p:cNvPr id="14" name="TextBox 13"/>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bg1">
                    <a:lumMod val="60000"/>
                    <a:lumOff val="40000"/>
                  </a:schemeClr>
                </a:solidFill>
              </a:rPr>
              <a:t>Copyright © 2014 Oracle and/or its affiliates. All rights reserved.  |</a:t>
            </a:r>
          </a:p>
        </p:txBody>
      </p:sp>
      <p:sp>
        <p:nvSpPr>
          <p:cNvPr id="6" name="Footer Placeholder 5"/>
          <p:cNvSpPr>
            <a:spLocks noGrp="1"/>
          </p:cNvSpPr>
          <p:nvPr>
            <p:ph type="ftr" sz="quarter" idx="11"/>
          </p:nvPr>
        </p:nvSpPr>
        <p:spPr/>
        <p:txBody>
          <a:bodyPr/>
          <a:lstStyle>
            <a:lvl1pPr>
              <a:defRPr>
                <a:solidFill>
                  <a:schemeClr val="bg1">
                    <a:lumMod val="60000"/>
                    <a:lumOff val="40000"/>
                  </a:schemeClr>
                </a:solidFill>
              </a:defRPr>
            </a:lvl1pPr>
          </a:lstStyle>
          <a:p>
            <a:r>
              <a:rPr dirty="0"/>
              <a:t>Oracle Confidential – Internal/Restricted/Highly Restricted</a:t>
            </a:r>
          </a:p>
        </p:txBody>
      </p:sp>
      <p:sp>
        <p:nvSpPr>
          <p:cNvPr id="7" name="Slide Number Placeholder 6"/>
          <p:cNvSpPr>
            <a:spLocks noGrp="1"/>
          </p:cNvSpPr>
          <p:nvPr>
            <p:ph type="sldNum" sz="quarter" idx="12"/>
          </p:nvPr>
        </p:nvSpPr>
        <p:spPr/>
        <p:txBody>
          <a:bodyPr/>
          <a:lstStyle>
            <a:lvl1pPr>
              <a:defRPr>
                <a:solidFill>
                  <a:schemeClr val="bg1">
                    <a:lumMod val="60000"/>
                    <a:lumOff val="40000"/>
                  </a:schemeClr>
                </a:solidFill>
              </a:defRPr>
            </a:lvl1pPr>
          </a:lstStyle>
          <a:p>
            <a:fld id="{C51EAA63-D034-42AE-91FA-B13B9518C7BE}" type="slidenum">
              <a:rPr/>
              <a:pPr/>
              <a:t>‹#›</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Tree>
    <p:extLst>
      <p:ext uri="{BB962C8B-B14F-4D97-AF65-F5344CB8AC3E}">
        <p14:creationId xmlns=""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7/28/2015</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 xmlns:p14="http://schemas.microsoft.com/office/powerpoint/2010/main" val="259788944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7/28/2015</a:t>
            </a:fld>
            <a:endParaRPr dirty="0"/>
          </a:p>
        </p:txBody>
      </p:sp>
      <p:sp>
        <p:nvSpPr>
          <p:cNvPr id="3" name="Footer Placeholder 2"/>
          <p:cNvSpPr>
            <a:spLocks noGrp="1"/>
          </p:cNvSpPr>
          <p:nvPr>
            <p:ph type="ftr" sz="quarter" idx="11"/>
          </p:nvPr>
        </p:nvSpPr>
        <p:spPr/>
        <p:txBody>
          <a:bodyPr>
            <a:noAutofit/>
          </a:bodyPr>
          <a:lstStyle/>
          <a:p>
            <a:r>
              <a:rPr dirty="0"/>
              <a:t>Oracle Confidential – Internal/Restricted/Highly Restricted</a:t>
            </a:r>
          </a:p>
        </p:txBody>
      </p:sp>
      <p:sp>
        <p:nvSpPr>
          <p:cNvPr id="4" name="Slide Number Placeholder 3"/>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 xmlns:p14="http://schemas.microsoft.com/office/powerpoint/2010/main" val="23588719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7/28/2015</a:t>
            </a:fld>
            <a:endParaRPr dirty="0"/>
          </a:p>
        </p:txBody>
      </p:sp>
      <p:sp>
        <p:nvSpPr>
          <p:cNvPr id="3" name="Footer Placeholder 2"/>
          <p:cNvSpPr>
            <a:spLocks noGrp="1"/>
          </p:cNvSpPr>
          <p:nvPr>
            <p:ph type="ftr" sz="quarter" idx="11"/>
          </p:nvPr>
        </p:nvSpPr>
        <p:spPr/>
        <p:txBody>
          <a:bodyPr/>
          <a:lstStyle/>
          <a:p>
            <a:r>
              <a:rPr dirty="0"/>
              <a:t>Oracle Confidential – Internal/Restricted/Highly Restricted</a:t>
            </a:r>
          </a:p>
        </p:txBody>
      </p:sp>
      <p:sp>
        <p:nvSpPr>
          <p:cNvPr id="4" name="Slide Number Placeholder 3"/>
          <p:cNvSpPr>
            <a:spLocks noGrp="1"/>
          </p:cNvSpPr>
          <p:nvPr>
            <p:ph type="sldNum" sz="quarter" idx="12"/>
          </p:nvPr>
        </p:nvSpPr>
        <p:spPr/>
        <p:txBody>
          <a:bodyPr/>
          <a:lstStyle/>
          <a:p>
            <a:fld id="{C51EAA63-D034-42AE-91FA-B13B9518C7BE}" type="slidenum">
              <a:rPr/>
              <a:pPr/>
              <a:t>‹#›</a:t>
            </a:fld>
            <a:endParaRPr dirty="0"/>
          </a:p>
        </p:txBody>
      </p:sp>
      <p:pic>
        <p:nvPicPr>
          <p:cNvPr id="8" name="Picture 7" descr="&quot;Hardware and Software Engineered to work together&quot; tagline in red and black"/>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2820860" y="2313432"/>
            <a:ext cx="6547104" cy="1832339"/>
          </a:xfrm>
          <a:prstGeom prst="rect">
            <a:avLst/>
          </a:prstGeom>
        </p:spPr>
      </p:pic>
    </p:spTree>
    <p:extLst>
      <p:ext uri="{BB962C8B-B14F-4D97-AF65-F5344CB8AC3E}">
        <p14:creationId xmlns="" xmlns:p14="http://schemas.microsoft.com/office/powerpoint/2010/main" val="37091374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bwMode="hidden">
          <a:xfrm>
            <a:off x="138023" y="129398"/>
            <a:ext cx="11912778" cy="6547450"/>
          </a:xfrm>
          <a:prstGeom prst="rect">
            <a:avLst/>
          </a:prstGeom>
          <a:noFill/>
          <a:ln>
            <a:noFill/>
          </a:ln>
        </p:spPr>
      </p:pic>
      <p:grpSp>
        <p:nvGrpSpPr>
          <p:cNvPr id="3" name="Group 2"/>
          <p:cNvGrpSpPr/>
          <p:nvPr userDrawn="1"/>
        </p:nvGrpSpPr>
        <p:grpSpPr>
          <a:xfrm>
            <a:off x="-287" y="0"/>
            <a:ext cx="12189399"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bwMode="black">
          <a:xfrm>
            <a:off x="3822128" y="2843826"/>
            <a:ext cx="4544568" cy="569547"/>
          </a:xfrm>
          <a:prstGeom prst="rect">
            <a:avLst/>
          </a:prstGeom>
        </p:spPr>
      </p:pic>
    </p:spTree>
    <p:extLst>
      <p:ext uri="{BB962C8B-B14F-4D97-AF65-F5344CB8AC3E}">
        <p14:creationId xmlns="" xmlns:p14="http://schemas.microsoft.com/office/powerpoint/2010/main" val="10657555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7/28/2015</a:t>
            </a:fld>
            <a:endParaRPr lang="en-US" dirty="0"/>
          </a:p>
        </p:txBody>
      </p:sp>
      <p:sp>
        <p:nvSpPr>
          <p:cNvPr id="5" name="Footer Placeholder 4"/>
          <p:cNvSpPr>
            <a:spLocks noGrp="1"/>
          </p:cNvSpPr>
          <p:nvPr>
            <p:ph type="ftr" sz="quarter" idx="11"/>
          </p:nvPr>
        </p:nvSpPr>
        <p:spPr/>
        <p:txBody>
          <a:bodyPr>
            <a:noAutofit/>
          </a:bodyPr>
          <a:lstStyle/>
          <a:p>
            <a:endParaRPr lang="en-US" dirty="0"/>
          </a:p>
        </p:txBody>
      </p:sp>
      <p:sp>
        <p:nvSpPr>
          <p:cNvPr id="6" name="Slide Number Placeholder 5"/>
          <p:cNvSpPr>
            <a:spLocks noGrp="1"/>
          </p:cNvSpPr>
          <p:nvPr>
            <p:ph type="sldNum" sz="quarter" idx="12"/>
          </p:nvPr>
        </p:nvSpPr>
        <p:spPr/>
        <p:txBody>
          <a:bodyPr>
            <a:noAutofit/>
          </a:bodyPr>
          <a:lstStyle/>
          <a:p>
            <a:fld id="{D4EAF17A-378C-49D5-A479-C71FF9D7F1E7}" type="slidenum">
              <a:rPr lang="en-US" smtClean="0"/>
              <a:pPr/>
              <a:t>‹#›</a:t>
            </a:fld>
            <a:endParaRPr lang="en-US" dirty="0"/>
          </a:p>
        </p:txBody>
      </p:sp>
    </p:spTree>
    <p:extLst>
      <p:ext uri="{BB962C8B-B14F-4D97-AF65-F5344CB8AC3E}">
        <p14:creationId xmlns="" xmlns:p14="http://schemas.microsoft.com/office/powerpoint/2010/main" val="38621871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7/28/2015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1734545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077103" y="1552221"/>
            <a:ext cx="10544603" cy="4396316"/>
          </a:xfrm>
        </p:spPr>
        <p:txBody>
          <a:bodyPr/>
          <a:lstStyle>
            <a:lvl1pPr>
              <a:defRPr sz="3200"/>
            </a:lvl1pPr>
            <a:lvl2pPr>
              <a:defRPr sz="2700"/>
            </a:lvl2pPr>
            <a:lvl3pPr>
              <a:defRPr sz="2400"/>
            </a:lvl3pPr>
            <a:lvl4pPr>
              <a:defRPr sz="2400"/>
            </a:lvl4pPr>
            <a:lvl5pPr>
              <a:defRPr sz="24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1077104" y="878097"/>
            <a:ext cx="10849323" cy="424921"/>
          </a:xfrm>
        </p:spPr>
        <p:txBody>
          <a:bodyPr/>
          <a:lstStyle>
            <a:lvl1pPr marL="0" indent="0">
              <a:buNone/>
              <a:defRPr sz="3200">
                <a:solidFill>
                  <a:schemeClr val="accent2"/>
                </a:solidFill>
              </a:defRPr>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dirty="0" smtClean="0"/>
              <a:t>Click to edit Subtitle</a:t>
            </a:r>
          </a:p>
        </p:txBody>
      </p:sp>
      <p:sp>
        <p:nvSpPr>
          <p:cNvPr id="5" name="Footer Placeholder 4"/>
          <p:cNvSpPr>
            <a:spLocks noGrp="1"/>
          </p:cNvSpPr>
          <p:nvPr>
            <p:ph type="ftr" sz="quarter" idx="10"/>
          </p:nvPr>
        </p:nvSpPr>
        <p:spPr>
          <a:xfrm>
            <a:off x="8048027" y="6389127"/>
            <a:ext cx="3859795" cy="366183"/>
          </a:xfrm>
          <a:prstGeom prst="rect">
            <a:avLst/>
          </a:prstGeom>
        </p:spPr>
        <p:txBody>
          <a:bodyPr lIns="121899" tIns="60949" rIns="121899" bIns="60949"/>
          <a:lstStyle>
            <a:lvl1pPr>
              <a:defRPr/>
            </a:lvl1pPr>
          </a:lstStyle>
          <a:p>
            <a:pPr>
              <a:defRPr/>
            </a:pPr>
            <a:endParaRPr lang="en-US" dirty="0"/>
          </a:p>
        </p:txBody>
      </p:sp>
    </p:spTree>
    <p:extLst>
      <p:ext uri="{BB962C8B-B14F-4D97-AF65-F5344CB8AC3E}">
        <p14:creationId xmlns:p14="http://schemas.microsoft.com/office/powerpoint/2010/main" xmlns="" val="1177591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1">
          <a:blip r:embed="rId2" cstate="print">
            <a:lum/>
            <a:extLst>
              <a:ext uri="{28A0092B-C50C-407E-A947-70E740481C1C}">
                <a14:useLocalDpi xmlns=""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7/28/2015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Tree>
    <p:extLst>
      <p:ext uri="{BB962C8B-B14F-4D97-AF65-F5344CB8AC3E}">
        <p14:creationId xmlns="" xmlns:p14="http://schemas.microsoft.com/office/powerpoint/2010/main" val="3063780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1">
          <a:blip r:embed="rId2" cstate="print">
            <a:lum/>
            <a:extLst>
              <a:ext uri="{28A0092B-C50C-407E-A947-70E740481C1C}">
                <a14:useLocalDpi xmlns=""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7/28/2015</a:t>
            </a:fld>
            <a:endParaRPr dirty="0"/>
          </a:p>
        </p:txBody>
      </p:sp>
      <p:sp>
        <p:nvSpPr>
          <p:cNvPr id="11" name="TextBox 10"/>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a:xfrm>
            <a:off x="11276011" y="6934200"/>
            <a:ext cx="381661" cy="182880"/>
          </a:xfrm>
        </p:spPr>
        <p:txBody>
          <a:bodyPr/>
          <a:lstStyle>
            <a:lvl1pPr>
              <a:defRPr>
                <a:solidFill>
                  <a:srgbClr val="BCC0C4"/>
                </a:solidFill>
              </a:defRPr>
            </a:lvl1pPr>
          </a:lstStyle>
          <a:p>
            <a:fld id="{C51EAA63-D034-42AE-91FA-B13B9518C7BE}" type="slidenum">
              <a:rPr/>
              <a:pPr/>
              <a:t>‹#›</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dirty="0"/>
          </a:p>
        </p:txBody>
      </p:sp>
    </p:spTree>
    <p:extLst>
      <p:ext uri="{BB962C8B-B14F-4D97-AF65-F5344CB8AC3E}">
        <p14:creationId xmlns="" xmlns:p14="http://schemas.microsoft.com/office/powerpoint/2010/main" val="14166782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7/28/2015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2075238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7/28/2015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33717683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noAutofit/>
          </a:bodyPr>
          <a:lstStyle/>
          <a:p>
            <a:fld id="{CECCD66E-6DF0-4B16-8ACA-D0D93A7B1DC8}" type="datetime1">
              <a:rPr lang="en-US"/>
              <a:pPr/>
              <a:t>7/28/2015</a:t>
            </a:fld>
            <a:endParaRPr dirty="0"/>
          </a:p>
        </p:txBody>
      </p:sp>
      <p:sp>
        <p:nvSpPr>
          <p:cNvPr id="5" name="Footer Placeholder 4"/>
          <p:cNvSpPr>
            <a:spLocks noGrp="1"/>
          </p:cNvSpPr>
          <p:nvPr>
            <p:ph type="ftr" sz="quarter" idx="11"/>
          </p:nvPr>
        </p:nvSpPr>
        <p:spPr/>
        <p:txBody>
          <a:bodyPr>
            <a:noAutofit/>
          </a:bodyPr>
          <a:lstStyle/>
          <a:p>
            <a:r>
              <a:rPr dirty="0"/>
              <a:t>Oracle Confidential – Internal/Restricted/Highly Restricted</a:t>
            </a:r>
          </a:p>
        </p:txBody>
      </p:sp>
      <p:sp>
        <p:nvSpPr>
          <p:cNvPr id="6" name="Slide Number Placeholder 5"/>
          <p:cNvSpPr>
            <a:spLocks noGrp="1"/>
          </p:cNvSpPr>
          <p:nvPr>
            <p:ph type="sldNum" sz="quarter" idx="12"/>
          </p:nvPr>
        </p:nvSpPr>
        <p:spPr/>
        <p:txBody>
          <a:bodyPr>
            <a:noAutofit/>
          </a:bodyPr>
          <a:lstStyle/>
          <a:p>
            <a:fld id="{C51EAA63-D034-42AE-91FA-B13B9518C7BE}" type="slidenum">
              <a:rPr/>
              <a:pPr/>
              <a:t>‹#›</a:t>
            </a:fld>
            <a:endParaRPr dirty="0"/>
          </a:p>
        </p:txBody>
      </p:sp>
    </p:spTree>
    <p:extLst>
      <p:ext uri="{BB962C8B-B14F-4D97-AF65-F5344CB8AC3E}">
        <p14:creationId xmlns="" xmlns:p14="http://schemas.microsoft.com/office/powerpoint/2010/main" val="6812296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7/28/2015</a:t>
            </a:fld>
            <a:endParaRPr dirty="0"/>
          </a:p>
        </p:txBody>
      </p:sp>
      <p:sp>
        <p:nvSpPr>
          <p:cNvPr id="5" name="Footer Placeholder 4"/>
          <p:cNvSpPr>
            <a:spLocks noGrp="1"/>
          </p:cNvSpPr>
          <p:nvPr>
            <p:ph type="ftr" sz="quarter" idx="11"/>
          </p:nvPr>
        </p:nvSpPr>
        <p:spPr/>
        <p:txBody>
          <a:bodyPr/>
          <a:lstStyle/>
          <a:p>
            <a:r>
              <a:rPr dirty="0"/>
              <a:t>Oracle Confidential – Internal/Restricted/Highly Restricted</a:t>
            </a:r>
          </a:p>
        </p:txBody>
      </p:sp>
      <p:sp>
        <p:nvSpPr>
          <p:cNvPr id="6" name="Slide Number Placeholder 5"/>
          <p:cNvSpPr>
            <a:spLocks noGrp="1"/>
          </p:cNvSpPr>
          <p:nvPr>
            <p:ph type="sldNum" sz="quarter" idx="12"/>
          </p:nvPr>
        </p:nvSpPr>
        <p:spPr/>
        <p:txBody>
          <a:bodyPr/>
          <a:lstStyle/>
          <a:p>
            <a:fld id="{C51EAA63-D034-42AE-91FA-B13B9518C7BE}" type="slidenum">
              <a:rPr/>
              <a:pPr/>
              <a:t>‹#›</a:t>
            </a:fld>
            <a:endParaRPr dirty="0"/>
          </a:p>
        </p:txBody>
      </p:sp>
    </p:spTree>
    <p:extLst>
      <p:ext uri="{BB962C8B-B14F-4D97-AF65-F5344CB8AC3E}">
        <p14:creationId xmlns="" xmlns:p14="http://schemas.microsoft.com/office/powerpoint/2010/main" val="15138533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7" y="0"/>
            <a:ext cx="12189399"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1" cstate="print">
            <a:extLst>
              <a:ext uri="{28A0092B-C50C-407E-A947-70E740481C1C}">
                <a14:useLocalDpi xmlns="" xmlns:a14="http://schemas.microsoft.com/office/drawing/2010/main"/>
              </a:ext>
            </a:extLst>
          </a:blip>
          <a:stretch>
            <a:fillRect/>
          </a:stretch>
        </p:blipFill>
        <p:spPr bwMode="ltGray">
          <a:xfrm>
            <a:off x="531812" y="6263640"/>
            <a:ext cx="1622861" cy="594360"/>
          </a:xfrm>
          <a:prstGeom prst="rect">
            <a:avLst/>
          </a:prstGeom>
        </p:spPr>
      </p:pic>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63214" y="6556248"/>
            <a:ext cx="1226398"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1EE11BFD-AD4C-4A98-9D38-1958507EA4E5}" type="datetime1">
              <a:rPr lang="en-US"/>
              <a:pPr/>
              <a:t>7/28/2015</a:t>
            </a:fld>
            <a:endParaRPr dirty="0"/>
          </a:p>
        </p:txBody>
      </p:sp>
      <p:sp>
        <p:nvSpPr>
          <p:cNvPr id="15" name="TextBox 14"/>
          <p:cNvSpPr txBox="1"/>
          <p:nvPr/>
        </p:nvSpPr>
        <p:spPr>
          <a:xfrm>
            <a:off x="5989638" y="6556248"/>
            <a:ext cx="2787651" cy="182880"/>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p>
        </p:txBody>
      </p:sp>
      <p:sp>
        <p:nvSpPr>
          <p:cNvPr id="5" name="Footer Placeholder 4"/>
          <p:cNvSpPr>
            <a:spLocks noGrp="1"/>
          </p:cNvSpPr>
          <p:nvPr>
            <p:ph type="ftr" sz="quarter" idx="3"/>
          </p:nvPr>
        </p:nvSpPr>
        <p:spPr>
          <a:xfrm>
            <a:off x="8777289" y="6556248"/>
            <a:ext cx="2498723" cy="182880"/>
          </a:xfrm>
          <a:prstGeom prst="rect">
            <a:avLst/>
          </a:prstGeom>
        </p:spPr>
        <p:txBody>
          <a:bodyPr vert="horz" wrap="none" lIns="0" tIns="0" rIns="0" bIns="0" rtlCol="0" anchor="ctr"/>
          <a:lstStyle>
            <a:lvl1pPr algn="l">
              <a:defRPr sz="800">
                <a:solidFill>
                  <a:schemeClr val="tx1">
                    <a:lumMod val="60000"/>
                    <a:lumOff val="40000"/>
                  </a:schemeClr>
                </a:solidFill>
              </a:defRPr>
            </a:lvl1pPr>
          </a:lstStyle>
          <a:p>
            <a:r>
              <a:rPr dirty="0"/>
              <a:t>Oracle Confidential – Internal/Restricted/Highly Restricted</a:t>
            </a:r>
          </a:p>
        </p:txBody>
      </p:sp>
      <p:sp>
        <p:nvSpPr>
          <p:cNvPr id="6" name="Slide Number Placeholder 5"/>
          <p:cNvSpPr>
            <a:spLocks noGrp="1"/>
          </p:cNvSpPr>
          <p:nvPr>
            <p:ph type="sldNum" sz="quarter" idx="4"/>
          </p:nvPr>
        </p:nvSpPr>
        <p:spPr>
          <a:xfrm>
            <a:off x="11276011" y="6556248"/>
            <a:ext cx="381661" cy="182880"/>
          </a:xfrm>
          <a:prstGeom prst="rect">
            <a:avLst/>
          </a:prstGeom>
        </p:spPr>
        <p:txBody>
          <a:bodyPr vert="horz" wrap="none" lIns="0" tIns="0" rIns="0" bIns="0" rtlCol="0" anchor="ctr"/>
          <a:lstStyle>
            <a:lvl1pPr algn="r">
              <a:defRPr sz="800">
                <a:solidFill>
                  <a:schemeClr val="tx1">
                    <a:lumMod val="60000"/>
                    <a:lumOff val="40000"/>
                  </a:schemeClr>
                </a:solidFill>
              </a:defRPr>
            </a:lvl1pPr>
          </a:lstStyle>
          <a:p>
            <a:fld id="{C51EAA63-D034-42AE-91FA-B13B9518C7BE}" type="slidenum">
              <a:rPr/>
              <a:pPr/>
              <a:t>‹#›</a:t>
            </a:fld>
            <a:endParaRPr dirty="0"/>
          </a:p>
        </p:txBody>
      </p:sp>
    </p:spTree>
    <p:extLst>
      <p:ext uri="{BB962C8B-B14F-4D97-AF65-F5344CB8AC3E}">
        <p14:creationId xmlns=""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89" r:id="rId4"/>
    <p:sldLayoutId id="2147483693"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 id="2147483694" r:id="rId39"/>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hyperlink" Target="http://apex.oracle.com" TargetMode="External"/><Relationship Id="rId2" Type="http://schemas.openxmlformats.org/officeDocument/2006/relationships/notesSlide" Target="../notesSlides/notesSlide10.xml"/><Relationship Id="rId1" Type="http://schemas.openxmlformats.org/officeDocument/2006/relationships/slideLayout" Target="../slideLayouts/slideLayout21.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20.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hyperlink" Target="http://apex.oracle.com/community"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hyperlink" Target="https://community.oracle.com/community/database/developer-tools/application_express" TargetMode="External"/><Relationship Id="rId4" Type="http://schemas.openxmlformats.org/officeDocument/2006/relationships/hyperlink" Target="http://www.odtug.com/apex"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50.png"/><Relationship Id="rId26" Type="http://schemas.openxmlformats.org/officeDocument/2006/relationships/image" Target="../media/image58.png"/><Relationship Id="rId3" Type="http://schemas.openxmlformats.org/officeDocument/2006/relationships/image" Target="../media/image35.png"/><Relationship Id="rId21" Type="http://schemas.openxmlformats.org/officeDocument/2006/relationships/image" Target="../media/image53.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5" Type="http://schemas.openxmlformats.org/officeDocument/2006/relationships/image" Target="../media/image57.png"/><Relationship Id="rId2" Type="http://schemas.openxmlformats.org/officeDocument/2006/relationships/notesSlide" Target="../notesSlides/notesSlide14.xml"/><Relationship Id="rId16" Type="http://schemas.openxmlformats.org/officeDocument/2006/relationships/image" Target="../media/image48.png"/><Relationship Id="rId20" Type="http://schemas.openxmlformats.org/officeDocument/2006/relationships/image" Target="../media/image52.png"/><Relationship Id="rId1" Type="http://schemas.openxmlformats.org/officeDocument/2006/relationships/slideLayout" Target="../slideLayouts/slideLayout39.xml"/><Relationship Id="rId6" Type="http://schemas.openxmlformats.org/officeDocument/2006/relationships/image" Target="../media/image38.png"/><Relationship Id="rId11" Type="http://schemas.openxmlformats.org/officeDocument/2006/relationships/image" Target="../media/image43.png"/><Relationship Id="rId24" Type="http://schemas.openxmlformats.org/officeDocument/2006/relationships/image" Target="../media/image56.png"/><Relationship Id="rId5" Type="http://schemas.openxmlformats.org/officeDocument/2006/relationships/image" Target="../media/image37.png"/><Relationship Id="rId15" Type="http://schemas.openxmlformats.org/officeDocument/2006/relationships/image" Target="../media/image47.png"/><Relationship Id="rId23" Type="http://schemas.openxmlformats.org/officeDocument/2006/relationships/image" Target="../media/image55.png"/><Relationship Id="rId28" Type="http://schemas.openxmlformats.org/officeDocument/2006/relationships/image" Target="../media/image60.png"/><Relationship Id="rId10" Type="http://schemas.openxmlformats.org/officeDocument/2006/relationships/image" Target="../media/image42.png"/><Relationship Id="rId19" Type="http://schemas.openxmlformats.org/officeDocument/2006/relationships/image" Target="../media/image51.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 Id="rId22" Type="http://schemas.openxmlformats.org/officeDocument/2006/relationships/image" Target="../media/image54.png"/><Relationship Id="rId27" Type="http://schemas.openxmlformats.org/officeDocument/2006/relationships/image" Target="../media/image59.png"/></Relationships>
</file>

<file path=ppt/slides/_rels/slide15.xml.rels><?xml version="1.0" encoding="UTF-8" standalone="yes"?>
<Relationships xmlns="http://schemas.openxmlformats.org/package/2006/relationships"><Relationship Id="rId8" Type="http://schemas.openxmlformats.org/officeDocument/2006/relationships/image" Target="../media/image61.emf"/><Relationship Id="rId3" Type="http://schemas.openxmlformats.org/officeDocument/2006/relationships/hyperlink" Target="http://otn.oracle.com/apex" TargetMode="External"/><Relationship Id="rId7" Type="http://schemas.openxmlformats.org/officeDocument/2006/relationships/hyperlink" Target="http://cloud.oracle.com/"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apex.oracle.com" TargetMode="External"/><Relationship Id="rId5" Type="http://schemas.openxmlformats.org/officeDocument/2006/relationships/hyperlink" Target="http://www.oracle.com/oll" TargetMode="External"/><Relationship Id="rId4" Type="http://schemas.openxmlformats.org/officeDocument/2006/relationships/hyperlink" Target="http://apex.oracle.com/community"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8.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50562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Oracle Application Express</a:t>
            </a:r>
            <a:br>
              <a:rPr lang="en-US" dirty="0" smtClean="0"/>
            </a:br>
            <a:endParaRPr lang="en-US" sz="2400" dirty="0">
              <a:solidFill>
                <a:srgbClr val="FF0000"/>
              </a:solidFill>
            </a:endParaRPr>
          </a:p>
        </p:txBody>
      </p:sp>
      <p:sp>
        <p:nvSpPr>
          <p:cNvPr id="3" name="Text Box 2"/>
          <p:cNvSpPr txBox="1">
            <a:spLocks noChangeArrowheads="1"/>
          </p:cNvSpPr>
          <p:nvPr/>
        </p:nvSpPr>
        <p:spPr bwMode="auto">
          <a:xfrm>
            <a:off x="485691" y="1295400"/>
            <a:ext cx="8809121" cy="5471639"/>
          </a:xfrm>
          <a:prstGeom prst="rect">
            <a:avLst/>
          </a:prstGeom>
          <a:noFill/>
          <a:ln w="9525">
            <a:noFill/>
            <a:round/>
            <a:headEnd/>
            <a:tailEnd/>
          </a:ln>
        </p:spPr>
        <p:txBody>
          <a:bodyPr lIns="122858" tIns="61429" rIns="122858" bIns="61429"/>
          <a:lstStyle/>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solidFill>
                  <a:schemeClr val="tx2"/>
                </a:solidFill>
              </a:rPr>
              <a:t>N</a:t>
            </a:r>
            <a:r>
              <a:rPr lang="en-US" sz="2400" dirty="0" smtClean="0">
                <a:solidFill>
                  <a:schemeClr val="tx2"/>
                </a:solidFill>
              </a:rPr>
              <a:t>o-cost fully supported feature</a:t>
            </a: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Any number of developers, apps, &amp; end-users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Specialized Oracle Support Team</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11gR1, 11gR2, 12c</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All DB editions: EE, SE, SE1, XE</a:t>
            </a: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Included with Oracle Cloud Services</a:t>
            </a:r>
            <a:endParaRPr lang="en-US" sz="2400" dirty="0">
              <a:solidFill>
                <a:schemeClr val="tx2"/>
              </a:solidFill>
            </a:endParaRP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Schema and PDB services 5, 20, 50 GB</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rPr>
              <a:t>D</a:t>
            </a:r>
            <a:r>
              <a:rPr lang="en-US" dirty="0" smtClean="0">
                <a:solidFill>
                  <a:schemeClr val="tx2"/>
                </a:solidFill>
              </a:rPr>
              <a:t>edicated DBaaS services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No cost evaluation </a:t>
            </a:r>
            <a:r>
              <a:rPr lang="en-US" dirty="0" smtClean="0">
                <a:solidFill>
                  <a:schemeClr val="tx2"/>
                </a:solidFill>
                <a:hlinkClick r:id="rId3"/>
              </a:rPr>
              <a:t>http://apex.oracle.com</a:t>
            </a:r>
            <a:r>
              <a:rPr lang="en-US" dirty="0" smtClean="0">
                <a:solidFill>
                  <a:schemeClr val="tx2"/>
                </a:solidFill>
              </a:rPr>
              <a:t> </a:t>
            </a:r>
            <a:endParaRPr lang="en-US"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Easy to install</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Included by default with all editions of Oracle database</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Download latest release from </a:t>
            </a:r>
            <a:r>
              <a:rPr lang="en-US" dirty="0">
                <a:solidFill>
                  <a:srgbClr val="0070C0"/>
                </a:solidFill>
              </a:rPr>
              <a:t>http://otn.oracle.com/apex </a:t>
            </a:r>
            <a:endParaRPr lang="en-US" sz="1900" dirty="0">
              <a:solidFill>
                <a:srgbClr val="0070C0"/>
              </a:solidFill>
            </a:endParaRP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100" dirty="0">
              <a:solidFill>
                <a:schemeClr val="tx2"/>
              </a:solidFill>
            </a:endParaRPr>
          </a:p>
        </p:txBody>
      </p:sp>
      <p:pic>
        <p:nvPicPr>
          <p:cNvPr id="6" name="Picture 5"/>
          <p:cNvPicPr>
            <a:picLocks noChangeAspect="1"/>
          </p:cNvPicPr>
          <p:nvPr/>
        </p:nvPicPr>
        <p:blipFill>
          <a:blip r:embed="rId4" cstate="print"/>
          <a:stretch>
            <a:fillRect/>
          </a:stretch>
        </p:blipFill>
        <p:spPr>
          <a:xfrm>
            <a:off x="6399212" y="1524000"/>
            <a:ext cx="5098107" cy="3937000"/>
          </a:xfrm>
          <a:prstGeom prst="rect">
            <a:avLst/>
          </a:prstGeom>
        </p:spPr>
      </p:pic>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No cost feature of the Oracle Database</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80"/>
          <p:cNvCxnSpPr/>
          <p:nvPr/>
        </p:nvCxnSpPr>
        <p:spPr bwMode="auto">
          <a:xfrm>
            <a:off x="10285412" y="3505200"/>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2" name="Title 1"/>
          <p:cNvSpPr>
            <a:spLocks noGrp="1"/>
          </p:cNvSpPr>
          <p:nvPr>
            <p:ph type="title"/>
          </p:nvPr>
        </p:nvSpPr>
        <p:spPr/>
        <p:txBody>
          <a:bodyPr anchor="t">
            <a:noAutofit/>
          </a:bodyPr>
          <a:lstStyle/>
          <a:p>
            <a:r>
              <a:rPr lang="en-US" dirty="0" smtClean="0"/>
              <a:t>History</a:t>
            </a:r>
            <a:endParaRPr lang="en-US" dirty="0"/>
          </a:p>
        </p:txBody>
      </p:sp>
      <p:cxnSp>
        <p:nvCxnSpPr>
          <p:cNvPr id="47" name="Straight Connector 46"/>
          <p:cNvCxnSpPr/>
          <p:nvPr/>
        </p:nvCxnSpPr>
        <p:spPr>
          <a:xfrm>
            <a:off x="684212" y="3505200"/>
            <a:ext cx="10591800" cy="1"/>
          </a:xfrm>
          <a:prstGeom prst="line">
            <a:avLst/>
          </a:prstGeom>
          <a:ln w="889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1293812" y="2824162"/>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49" name="Straight Connector 48"/>
          <p:cNvCxnSpPr/>
          <p:nvPr/>
        </p:nvCxnSpPr>
        <p:spPr bwMode="auto">
          <a:xfrm>
            <a:off x="3275012" y="2862447"/>
            <a:ext cx="0" cy="61753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0" name="Straight Connector 49"/>
          <p:cNvCxnSpPr/>
          <p:nvPr/>
        </p:nvCxnSpPr>
        <p:spPr bwMode="auto">
          <a:xfrm>
            <a:off x="5256212" y="2824162"/>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1" name="Straight Connector 50"/>
          <p:cNvCxnSpPr/>
          <p:nvPr/>
        </p:nvCxnSpPr>
        <p:spPr bwMode="auto">
          <a:xfrm>
            <a:off x="9294812" y="2824162"/>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2" name="Straight Connector 51"/>
          <p:cNvCxnSpPr/>
          <p:nvPr/>
        </p:nvCxnSpPr>
        <p:spPr bwMode="auto">
          <a:xfrm>
            <a:off x="2208212" y="3536948"/>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3" name="Straight Connector 52"/>
          <p:cNvCxnSpPr/>
          <p:nvPr/>
        </p:nvCxnSpPr>
        <p:spPr bwMode="auto">
          <a:xfrm>
            <a:off x="4189412" y="3552123"/>
            <a:ext cx="0" cy="620713"/>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4" name="Straight Connector 53"/>
          <p:cNvCxnSpPr/>
          <p:nvPr/>
        </p:nvCxnSpPr>
        <p:spPr bwMode="auto">
          <a:xfrm>
            <a:off x="6323012" y="3554226"/>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5" name="Straight Connector 54"/>
          <p:cNvCxnSpPr/>
          <p:nvPr/>
        </p:nvCxnSpPr>
        <p:spPr bwMode="auto">
          <a:xfrm>
            <a:off x="8228012" y="3519670"/>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56" name="TextBox 55"/>
          <p:cNvSpPr txBox="1"/>
          <p:nvPr/>
        </p:nvSpPr>
        <p:spPr bwMode="auto">
          <a:xfrm>
            <a:off x="6080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HTML DB 1.5 </a:t>
            </a:r>
            <a:endParaRPr lang="en-US" sz="1400" dirty="0" smtClean="0">
              <a:cs typeface="Arial" charset="0"/>
            </a:endParaRPr>
          </a:p>
          <a:p>
            <a:pPr marL="0" indent="-91440" eaLnBrk="1" hangingPunct="1">
              <a:buClr>
                <a:srgbClr val="F20000"/>
              </a:buClr>
              <a:buFont typeface="Wingdings" charset="2"/>
              <a:buChar char="§"/>
              <a:defRPr/>
            </a:pPr>
            <a:r>
              <a:rPr lang="en-US" sz="1050" dirty="0">
                <a:cs typeface="Arial" charset="0"/>
              </a:rPr>
              <a:t>First </a:t>
            </a:r>
            <a:r>
              <a:rPr lang="en-US" sz="1050" dirty="0" smtClean="0">
                <a:cs typeface="Arial" charset="0"/>
              </a:rPr>
              <a:t>Release</a:t>
            </a:r>
          </a:p>
          <a:p>
            <a:pPr marL="0" indent="-91440" eaLnBrk="1" hangingPunct="1">
              <a:buClr>
                <a:srgbClr val="F20000"/>
              </a:buClr>
              <a:buFont typeface="Wingdings" charset="2"/>
              <a:buChar char="§"/>
              <a:defRPr/>
            </a:pPr>
            <a:endParaRPr lang="en-US" sz="600" dirty="0" smtClean="0">
              <a:cs typeface="Arial" charset="0"/>
            </a:endParaRPr>
          </a:p>
          <a:p>
            <a:pPr marL="0" indent="0" eaLnBrk="1" hangingPunct="1">
              <a:buClr>
                <a:srgbClr val="F20000"/>
              </a:buClr>
              <a:defRPr/>
            </a:pPr>
            <a:r>
              <a:rPr lang="en-US" sz="1200" dirty="0">
                <a:cs typeface="Arial" charset="0"/>
              </a:rPr>
              <a:t>HTML DB </a:t>
            </a:r>
            <a:r>
              <a:rPr lang="en-US" sz="1200" dirty="0" smtClean="0">
                <a:cs typeface="Arial" charset="0"/>
              </a:rPr>
              <a:t>1.6</a:t>
            </a:r>
          </a:p>
          <a:p>
            <a:pPr marL="0" indent="-91440" eaLnBrk="1" hangingPunct="1">
              <a:buClr>
                <a:srgbClr val="F20000"/>
              </a:buClr>
              <a:buFont typeface="Wingdings" charset="2"/>
              <a:buChar char="§"/>
              <a:defRPr/>
            </a:pPr>
            <a:r>
              <a:rPr lang="en-US" sz="1050" dirty="0">
                <a:cs typeface="Arial" charset="0"/>
              </a:rPr>
              <a:t>Themes</a:t>
            </a:r>
            <a:endParaRPr lang="en-US" sz="1050" dirty="0" smtClean="0">
              <a:cs typeface="Arial" charset="0"/>
            </a:endParaRPr>
          </a:p>
          <a:p>
            <a:pPr marL="0" indent="-91440" eaLnBrk="1" hangingPunct="1">
              <a:buClr>
                <a:srgbClr val="F20000"/>
              </a:buClr>
              <a:buFont typeface="Wingdings" charset="2"/>
              <a:buChar char="§"/>
              <a:defRPr/>
            </a:pPr>
            <a:endParaRPr lang="en-US" sz="1050" dirty="0" smtClean="0">
              <a:cs typeface="Arial" charset="0"/>
            </a:endParaRPr>
          </a:p>
          <a:p>
            <a:pPr marL="0" indent="-91440" eaLnBrk="1" hangingPunct="1">
              <a:buClr>
                <a:srgbClr val="F20000"/>
              </a:buClr>
              <a:buFont typeface="Wingdings" charset="2"/>
              <a:buChar char="§"/>
              <a:defRPr/>
            </a:pPr>
            <a:endParaRPr lang="en-US" sz="1050" dirty="0" smtClean="0">
              <a:cs typeface="Arial" charset="0"/>
            </a:endParaRPr>
          </a:p>
        </p:txBody>
      </p:sp>
      <p:sp>
        <p:nvSpPr>
          <p:cNvPr id="57" name="TextBox 56"/>
          <p:cNvSpPr txBox="1">
            <a:spLocks noChangeArrowheads="1"/>
          </p:cNvSpPr>
          <p:nvPr/>
        </p:nvSpPr>
        <p:spPr bwMode="auto">
          <a:xfrm>
            <a:off x="915361" y="3364980"/>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2004</a:t>
            </a:r>
            <a:endParaRPr lang="en-US" dirty="0"/>
          </a:p>
        </p:txBody>
      </p:sp>
      <p:sp>
        <p:nvSpPr>
          <p:cNvPr id="58" name="TextBox 57"/>
          <p:cNvSpPr txBox="1">
            <a:spLocks noChangeArrowheads="1"/>
          </p:cNvSpPr>
          <p:nvPr/>
        </p:nvSpPr>
        <p:spPr bwMode="auto">
          <a:xfrm>
            <a:off x="3889450" y="3356340"/>
            <a:ext cx="680962" cy="264047"/>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2007</a:t>
            </a:r>
            <a:endParaRPr lang="en-US" sz="1600" dirty="0"/>
          </a:p>
        </p:txBody>
      </p:sp>
      <p:sp>
        <p:nvSpPr>
          <p:cNvPr id="59" name="TextBox 58"/>
          <p:cNvSpPr txBox="1">
            <a:spLocks noChangeArrowheads="1"/>
          </p:cNvSpPr>
          <p:nvPr/>
        </p:nvSpPr>
        <p:spPr bwMode="auto">
          <a:xfrm>
            <a:off x="8837612" y="3352800"/>
            <a:ext cx="838200" cy="282576"/>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2012-14</a:t>
            </a:r>
            <a:endParaRPr lang="en-US" sz="1600" dirty="0"/>
          </a:p>
        </p:txBody>
      </p:sp>
      <p:sp>
        <p:nvSpPr>
          <p:cNvPr id="60" name="TextBox 59"/>
          <p:cNvSpPr txBox="1"/>
          <p:nvPr/>
        </p:nvSpPr>
        <p:spPr bwMode="auto">
          <a:xfrm>
            <a:off x="26654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smtClean="0">
                <a:cs typeface="Arial" charset="0"/>
              </a:rPr>
              <a:t>APEX 2.1</a:t>
            </a:r>
          </a:p>
          <a:p>
            <a:pPr marL="171450" indent="-91440" eaLnBrk="1" hangingPunct="1">
              <a:buClr>
                <a:srgbClr val="F20000"/>
              </a:buClr>
              <a:buFont typeface="Wingdings" charset="2"/>
              <a:buChar char="§"/>
              <a:defRPr/>
            </a:pPr>
            <a:r>
              <a:rPr lang="en-US" sz="1050" dirty="0" smtClean="0">
                <a:cs typeface="Arial" charset="0"/>
              </a:rPr>
              <a:t>Oracle XE</a:t>
            </a:r>
          </a:p>
          <a:p>
            <a:pPr marL="171450" indent="-91440" eaLnBrk="1" hangingPunct="1">
              <a:buClr>
                <a:srgbClr val="F20000"/>
              </a:buClr>
              <a:buFont typeface="Wingdings" charset="2"/>
              <a:buChar char="§"/>
              <a:defRPr/>
            </a:pPr>
            <a:endParaRPr lang="en-US" sz="600" dirty="0" smtClean="0">
              <a:cs typeface="Arial" charset="0"/>
            </a:endParaRPr>
          </a:p>
          <a:p>
            <a:pPr marL="0" indent="0" eaLnBrk="1" hangingPunct="1">
              <a:buClr>
                <a:srgbClr val="F20000"/>
              </a:buClr>
              <a:defRPr/>
            </a:pPr>
            <a:r>
              <a:rPr lang="en-US" sz="1400" dirty="0">
                <a:cs typeface="Arial" charset="0"/>
              </a:rPr>
              <a:t>APEX 2.2</a:t>
            </a:r>
            <a:endParaRPr lang="en-US" sz="1400" dirty="0" smtClean="0">
              <a:cs typeface="Arial" charset="0"/>
            </a:endParaRPr>
          </a:p>
          <a:p>
            <a:pPr marL="171450" indent="-91440" eaLnBrk="1" hangingPunct="1">
              <a:buClr>
                <a:srgbClr val="F20000"/>
              </a:buClr>
              <a:buFont typeface="Wingdings" charset="2"/>
              <a:buChar char="§"/>
              <a:defRPr/>
            </a:pPr>
            <a:r>
              <a:rPr lang="en-US" sz="1050" dirty="0" smtClean="0">
                <a:cs typeface="Arial" charset="0"/>
              </a:rPr>
              <a:t>Packaged Applications</a:t>
            </a:r>
            <a:endParaRPr lang="en-US" sz="800" dirty="0">
              <a:cs typeface="Arial" charset="0"/>
            </a:endParaRPr>
          </a:p>
        </p:txBody>
      </p:sp>
      <p:sp>
        <p:nvSpPr>
          <p:cNvPr id="61" name="TextBox 60"/>
          <p:cNvSpPr txBox="1"/>
          <p:nvPr/>
        </p:nvSpPr>
        <p:spPr bwMode="auto">
          <a:xfrm>
            <a:off x="47228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3.1</a:t>
            </a:r>
            <a:endParaRPr lang="en-US" sz="1400" dirty="0" smtClean="0">
              <a:cs typeface="Arial" charset="0"/>
            </a:endParaRPr>
          </a:p>
          <a:p>
            <a:pPr marL="251460" indent="-91440" eaLnBrk="1" hangingPunct="1">
              <a:buClr>
                <a:srgbClr val="F20000"/>
              </a:buClr>
              <a:buFont typeface="Wingdings" charset="2"/>
              <a:buChar char="§"/>
              <a:defRPr/>
            </a:pPr>
            <a:r>
              <a:rPr lang="en-US" sz="1050" dirty="0" smtClean="0">
                <a:cs typeface="Arial" charset="0"/>
              </a:rPr>
              <a:t>Interactive </a:t>
            </a:r>
            <a:r>
              <a:rPr lang="en-US" sz="1050" dirty="0">
                <a:cs typeface="Arial" charset="0"/>
              </a:rPr>
              <a:t>Reports</a:t>
            </a:r>
            <a:endParaRPr lang="en-US" sz="800" dirty="0">
              <a:cs typeface="Arial" charset="0"/>
            </a:endParaRPr>
          </a:p>
        </p:txBody>
      </p:sp>
      <p:sp>
        <p:nvSpPr>
          <p:cNvPr id="62" name="TextBox 61"/>
          <p:cNvSpPr txBox="1"/>
          <p:nvPr/>
        </p:nvSpPr>
        <p:spPr bwMode="auto">
          <a:xfrm>
            <a:off x="11414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HTML DB 2.0 	</a:t>
            </a:r>
            <a:endParaRPr lang="en-US" sz="1400" dirty="0" smtClean="0">
              <a:cs typeface="Arial" charset="0"/>
            </a:endParaRPr>
          </a:p>
          <a:p>
            <a:pPr marL="171450" indent="-91440" eaLnBrk="1" hangingPunct="1">
              <a:buClr>
                <a:srgbClr val="F20000"/>
              </a:buClr>
              <a:buFont typeface="Wingdings" charset="2"/>
              <a:buChar char="§"/>
              <a:defRPr/>
            </a:pPr>
            <a:r>
              <a:rPr lang="en-US" sz="1050" dirty="0" smtClean="0">
                <a:cs typeface="Arial" charset="0"/>
              </a:rPr>
              <a:t>SQL </a:t>
            </a:r>
            <a:r>
              <a:rPr lang="en-US" sz="1050" dirty="0">
                <a:cs typeface="Arial" charset="0"/>
              </a:rPr>
              <a:t>Workshop</a:t>
            </a:r>
            <a:endParaRPr lang="en-US" sz="800" dirty="0">
              <a:cs typeface="Arial" charset="0"/>
            </a:endParaRPr>
          </a:p>
        </p:txBody>
      </p:sp>
      <p:sp>
        <p:nvSpPr>
          <p:cNvPr id="63" name="TextBox 62"/>
          <p:cNvSpPr txBox="1"/>
          <p:nvPr/>
        </p:nvSpPr>
        <p:spPr bwMode="auto">
          <a:xfrm>
            <a:off x="31988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a:t>
            </a:r>
            <a:r>
              <a:rPr lang="en-US" sz="1400" dirty="0" smtClean="0">
                <a:cs typeface="Arial" charset="0"/>
              </a:rPr>
              <a:t>3.0</a:t>
            </a:r>
          </a:p>
          <a:p>
            <a:pPr marL="171450" indent="-91440" eaLnBrk="1" hangingPunct="1">
              <a:buClr>
                <a:srgbClr val="F20000"/>
              </a:buClr>
              <a:buFont typeface="Wingdings" charset="2"/>
              <a:buChar char="§"/>
              <a:defRPr/>
            </a:pPr>
            <a:r>
              <a:rPr lang="en-US" sz="1050" dirty="0" smtClean="0">
                <a:cs typeface="Arial" charset="0"/>
              </a:rPr>
              <a:t>Flash Charts</a:t>
            </a:r>
            <a:endParaRPr lang="en-US" sz="1050" dirty="0">
              <a:cs typeface="Arial" charset="0"/>
            </a:endParaRPr>
          </a:p>
          <a:p>
            <a:pPr marL="171450" indent="-91440" eaLnBrk="1" hangingPunct="1">
              <a:buClr>
                <a:srgbClr val="F20000"/>
              </a:buClr>
              <a:buFont typeface="Wingdings" charset="2"/>
              <a:buChar char="§"/>
              <a:defRPr/>
            </a:pPr>
            <a:r>
              <a:rPr lang="en-US" sz="1050" dirty="0" smtClean="0">
                <a:cs typeface="Arial" charset="0"/>
              </a:rPr>
              <a:t>PDF Printing</a:t>
            </a:r>
          </a:p>
          <a:p>
            <a:pPr marL="171450" indent="-91440" eaLnBrk="1" hangingPunct="1">
              <a:buClr>
                <a:srgbClr val="F20000"/>
              </a:buClr>
              <a:buFont typeface="Wingdings" charset="2"/>
              <a:buChar char="§"/>
              <a:defRPr/>
            </a:pPr>
            <a:r>
              <a:rPr lang="en-US" sz="1050" dirty="0" smtClean="0">
                <a:cs typeface="Arial" charset="0"/>
              </a:rPr>
              <a:t>Access </a:t>
            </a:r>
            <a:r>
              <a:rPr lang="en-US" sz="1050" dirty="0">
                <a:cs typeface="Arial" charset="0"/>
              </a:rPr>
              <a:t>Migration</a:t>
            </a:r>
            <a:endParaRPr lang="en-US" sz="800" dirty="0">
              <a:cs typeface="Arial" charset="0"/>
            </a:endParaRPr>
          </a:p>
        </p:txBody>
      </p:sp>
      <p:sp>
        <p:nvSpPr>
          <p:cNvPr id="64" name="TextBox 63"/>
          <p:cNvSpPr txBox="1"/>
          <p:nvPr/>
        </p:nvSpPr>
        <p:spPr bwMode="auto">
          <a:xfrm>
            <a:off x="5241039"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3.2</a:t>
            </a:r>
            <a:endParaRPr lang="en-US" sz="1400" dirty="0" smtClean="0">
              <a:cs typeface="Arial" charset="0"/>
            </a:endParaRPr>
          </a:p>
          <a:p>
            <a:pPr marL="251460" indent="-91440" eaLnBrk="1" hangingPunct="1">
              <a:buClr>
                <a:srgbClr val="F20000"/>
              </a:buClr>
              <a:buFont typeface="Wingdings" charset="2"/>
              <a:buChar char="§"/>
              <a:defRPr/>
            </a:pPr>
            <a:r>
              <a:rPr lang="en-US" sz="1050" dirty="0" smtClean="0">
                <a:cs typeface="Arial" charset="0"/>
              </a:rPr>
              <a:t>Oracle </a:t>
            </a:r>
            <a:r>
              <a:rPr lang="en-US" sz="1050" dirty="0">
                <a:cs typeface="Arial" charset="0"/>
              </a:rPr>
              <a:t>Forms </a:t>
            </a:r>
            <a:r>
              <a:rPr lang="en-US" sz="1050" dirty="0" smtClean="0">
                <a:cs typeface="Arial" charset="0"/>
              </a:rPr>
              <a:t>to APEX Conversion</a:t>
            </a:r>
            <a:endParaRPr lang="en-US" sz="800" dirty="0">
              <a:cs typeface="Arial" charset="0"/>
            </a:endParaRPr>
          </a:p>
        </p:txBody>
      </p:sp>
      <p:sp>
        <p:nvSpPr>
          <p:cNvPr id="65" name="TextBox 64"/>
          <p:cNvSpPr txBox="1"/>
          <p:nvPr/>
        </p:nvSpPr>
        <p:spPr bwMode="auto">
          <a:xfrm>
            <a:off x="73136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4.1</a:t>
            </a:r>
            <a:endParaRPr lang="en-US" sz="1400" dirty="0" smtClean="0">
              <a:cs typeface="Arial" charset="0"/>
            </a:endParaRPr>
          </a:p>
          <a:p>
            <a:pPr marL="171450" indent="-91440" eaLnBrk="1" hangingPunct="1">
              <a:buClr>
                <a:srgbClr val="F20000"/>
              </a:buClr>
              <a:buFont typeface="Wingdings" charset="2"/>
              <a:buChar char="§"/>
              <a:defRPr/>
            </a:pPr>
            <a:r>
              <a:rPr lang="en-US" sz="1050" dirty="0" smtClean="0">
                <a:cs typeface="Arial" charset="0"/>
              </a:rPr>
              <a:t>Data Upload</a:t>
            </a:r>
          </a:p>
          <a:p>
            <a:pPr marL="171450" indent="-91440" eaLnBrk="1" hangingPunct="1">
              <a:buClr>
                <a:srgbClr val="F20000"/>
              </a:buClr>
              <a:buFont typeface="Wingdings" charset="2"/>
              <a:buChar char="§"/>
              <a:defRPr/>
            </a:pPr>
            <a:r>
              <a:rPr lang="en-US" sz="1050" dirty="0" smtClean="0">
                <a:cs typeface="Arial" charset="0"/>
              </a:rPr>
              <a:t>Error Handling</a:t>
            </a:r>
          </a:p>
          <a:p>
            <a:pPr marL="171450" indent="-91440" eaLnBrk="1" hangingPunct="1">
              <a:buClr>
                <a:srgbClr val="F20000"/>
              </a:buClr>
              <a:buFont typeface="Wingdings" charset="2"/>
              <a:buChar char="§"/>
              <a:defRPr/>
            </a:pPr>
            <a:r>
              <a:rPr lang="en-US" sz="1050" dirty="0" smtClean="0">
                <a:cs typeface="Arial" charset="0"/>
              </a:rPr>
              <a:t>ROWID</a:t>
            </a:r>
            <a:endParaRPr lang="en-US" sz="800" dirty="0">
              <a:cs typeface="Arial" charset="0"/>
            </a:endParaRPr>
          </a:p>
        </p:txBody>
      </p:sp>
      <p:sp>
        <p:nvSpPr>
          <p:cNvPr id="66" name="TextBox 65"/>
          <p:cNvSpPr txBox="1">
            <a:spLocks noChangeArrowheads="1"/>
          </p:cNvSpPr>
          <p:nvPr/>
        </p:nvSpPr>
        <p:spPr bwMode="auto">
          <a:xfrm>
            <a:off x="2901170" y="3370516"/>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2006</a:t>
            </a:r>
            <a:endParaRPr lang="en-US" dirty="0"/>
          </a:p>
        </p:txBody>
      </p:sp>
      <p:sp>
        <p:nvSpPr>
          <p:cNvPr id="67" name="TextBox 66"/>
          <p:cNvSpPr txBox="1">
            <a:spLocks noChangeArrowheads="1"/>
          </p:cNvSpPr>
          <p:nvPr/>
        </p:nvSpPr>
        <p:spPr bwMode="auto">
          <a:xfrm>
            <a:off x="5949170" y="3353237"/>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a:t>2009</a:t>
            </a:r>
          </a:p>
        </p:txBody>
      </p:sp>
      <p:sp>
        <p:nvSpPr>
          <p:cNvPr id="68" name="TextBox 67"/>
          <p:cNvSpPr txBox="1">
            <a:spLocks noChangeArrowheads="1"/>
          </p:cNvSpPr>
          <p:nvPr/>
        </p:nvSpPr>
        <p:spPr bwMode="auto">
          <a:xfrm>
            <a:off x="7923212" y="3361876"/>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2011</a:t>
            </a:r>
            <a:endParaRPr lang="en-US" dirty="0"/>
          </a:p>
        </p:txBody>
      </p:sp>
      <p:sp>
        <p:nvSpPr>
          <p:cNvPr id="69" name="TextBox 68"/>
          <p:cNvSpPr txBox="1">
            <a:spLocks noChangeArrowheads="1"/>
          </p:cNvSpPr>
          <p:nvPr/>
        </p:nvSpPr>
        <p:spPr bwMode="auto">
          <a:xfrm>
            <a:off x="4882370" y="3358772"/>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2008</a:t>
            </a:r>
            <a:endParaRPr lang="en-US" dirty="0"/>
          </a:p>
        </p:txBody>
      </p:sp>
      <p:sp>
        <p:nvSpPr>
          <p:cNvPr id="70" name="TextBox 69"/>
          <p:cNvSpPr txBox="1">
            <a:spLocks noChangeArrowheads="1"/>
          </p:cNvSpPr>
          <p:nvPr/>
        </p:nvSpPr>
        <p:spPr bwMode="auto">
          <a:xfrm>
            <a:off x="1910570" y="3361876"/>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2005</a:t>
            </a:r>
            <a:endParaRPr lang="en-US" dirty="0"/>
          </a:p>
        </p:txBody>
      </p:sp>
      <p:sp>
        <p:nvSpPr>
          <p:cNvPr id="71" name="TextBox 70"/>
          <p:cNvSpPr txBox="1"/>
          <p:nvPr/>
        </p:nvSpPr>
        <p:spPr bwMode="auto">
          <a:xfrm>
            <a:off x="88376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a:t>
            </a:r>
            <a:r>
              <a:rPr lang="en-US" sz="1400" dirty="0" smtClean="0">
                <a:cs typeface="Arial" charset="0"/>
              </a:rPr>
              <a:t>4.2.x</a:t>
            </a:r>
            <a:endParaRPr lang="en-US" sz="1400" dirty="0">
              <a:cs typeface="Arial" charset="0"/>
            </a:endParaRPr>
          </a:p>
          <a:p>
            <a:pPr marL="171450" indent="-91440" eaLnBrk="1" hangingPunct="1">
              <a:buClr>
                <a:srgbClr val="F20000"/>
              </a:buClr>
              <a:buFont typeface="Wingdings" charset="2"/>
              <a:buChar char="§"/>
              <a:defRPr/>
            </a:pPr>
            <a:r>
              <a:rPr lang="en-US" sz="1050" dirty="0" smtClean="0">
                <a:cs typeface="Arial" charset="0"/>
              </a:rPr>
              <a:t>Mobile</a:t>
            </a:r>
          </a:p>
          <a:p>
            <a:pPr marL="171450" indent="-91440" eaLnBrk="1" hangingPunct="1">
              <a:buClr>
                <a:srgbClr val="F20000"/>
              </a:buClr>
              <a:buFont typeface="Wingdings" charset="2"/>
              <a:buChar char="§"/>
              <a:defRPr/>
            </a:pPr>
            <a:r>
              <a:rPr lang="en-US" sz="1050" dirty="0" smtClean="0">
                <a:cs typeface="Arial" charset="0"/>
              </a:rPr>
              <a:t>HTML5</a:t>
            </a:r>
          </a:p>
          <a:p>
            <a:pPr marL="171450" indent="-91440" eaLnBrk="1" hangingPunct="1">
              <a:buClr>
                <a:srgbClr val="F20000"/>
              </a:buClr>
              <a:buFont typeface="Wingdings" charset="2"/>
              <a:buChar char="§"/>
              <a:defRPr/>
            </a:pPr>
            <a:r>
              <a:rPr lang="en-US" sz="1050" dirty="0" smtClean="0">
                <a:cs typeface="Arial" charset="0"/>
              </a:rPr>
              <a:t>Packaged Apps</a:t>
            </a:r>
          </a:p>
        </p:txBody>
      </p:sp>
      <p:cxnSp>
        <p:nvCxnSpPr>
          <p:cNvPr id="72" name="Straight Connector 71"/>
          <p:cNvCxnSpPr/>
          <p:nvPr/>
        </p:nvCxnSpPr>
        <p:spPr bwMode="auto">
          <a:xfrm>
            <a:off x="7313612" y="2842716"/>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73" name="TextBox 72"/>
          <p:cNvSpPr txBox="1"/>
          <p:nvPr/>
        </p:nvSpPr>
        <p:spPr bwMode="auto">
          <a:xfrm>
            <a:off x="67802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4.0</a:t>
            </a:r>
            <a:endParaRPr lang="en-US" sz="1400" dirty="0" smtClean="0">
              <a:cs typeface="Arial" charset="0"/>
            </a:endParaRPr>
          </a:p>
          <a:p>
            <a:pPr marL="251460" indent="-171450" eaLnBrk="1" hangingPunct="1">
              <a:buClr>
                <a:srgbClr val="F20000"/>
              </a:buClr>
              <a:buFont typeface="Wingdings" charset="2"/>
              <a:buChar char="§"/>
              <a:defRPr/>
            </a:pPr>
            <a:r>
              <a:rPr lang="en-US" sz="1050" dirty="0" smtClean="0">
                <a:cs typeface="Arial" charset="0"/>
              </a:rPr>
              <a:t>Websheets</a:t>
            </a:r>
          </a:p>
          <a:p>
            <a:pPr marL="251460" indent="-171450" eaLnBrk="1" hangingPunct="1">
              <a:buClr>
                <a:srgbClr val="F20000"/>
              </a:buClr>
              <a:buFont typeface="Wingdings" charset="2"/>
              <a:buChar char="§"/>
              <a:defRPr/>
            </a:pPr>
            <a:r>
              <a:rPr lang="en-US" sz="1050" dirty="0" smtClean="0">
                <a:cs typeface="Arial" charset="0"/>
              </a:rPr>
              <a:t>Dynamic Actions</a:t>
            </a:r>
          </a:p>
          <a:p>
            <a:pPr marL="251460" indent="-171450" eaLnBrk="1" hangingPunct="1">
              <a:buClr>
                <a:srgbClr val="F20000"/>
              </a:buClr>
              <a:buFont typeface="Wingdings" charset="2"/>
              <a:buChar char="§"/>
              <a:defRPr/>
            </a:pPr>
            <a:r>
              <a:rPr lang="en-US" sz="1050" dirty="0" smtClean="0">
                <a:cs typeface="Arial" charset="0"/>
              </a:rPr>
              <a:t>Plug</a:t>
            </a:r>
            <a:r>
              <a:rPr lang="en-US" sz="1050" dirty="0">
                <a:cs typeface="Arial" charset="0"/>
              </a:rPr>
              <a:t>-</a:t>
            </a:r>
            <a:r>
              <a:rPr lang="en-US" sz="1050" dirty="0" smtClean="0">
                <a:cs typeface="Arial" charset="0"/>
              </a:rPr>
              <a:t>Ins</a:t>
            </a:r>
          </a:p>
          <a:p>
            <a:pPr marL="251460" indent="-171450" eaLnBrk="1" hangingPunct="1">
              <a:buClr>
                <a:srgbClr val="F20000"/>
              </a:buClr>
              <a:buFont typeface="Wingdings" charset="2"/>
              <a:buChar char="§"/>
              <a:defRPr/>
            </a:pPr>
            <a:r>
              <a:rPr lang="en-US" sz="1050" dirty="0" smtClean="0">
                <a:cs typeface="Arial" charset="0"/>
              </a:rPr>
              <a:t>Team </a:t>
            </a:r>
            <a:r>
              <a:rPr lang="en-US" sz="1050" dirty="0">
                <a:cs typeface="Arial" charset="0"/>
              </a:rPr>
              <a:t>Development</a:t>
            </a:r>
          </a:p>
        </p:txBody>
      </p:sp>
      <p:sp>
        <p:nvSpPr>
          <p:cNvPr id="74" name="TextBox 73"/>
          <p:cNvSpPr txBox="1">
            <a:spLocks noChangeArrowheads="1"/>
          </p:cNvSpPr>
          <p:nvPr/>
        </p:nvSpPr>
        <p:spPr bwMode="auto">
          <a:xfrm>
            <a:off x="6932612" y="3364980"/>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2010</a:t>
            </a:r>
            <a:endParaRPr lang="en-US" sz="1600" dirty="0"/>
          </a:p>
        </p:txBody>
      </p:sp>
      <p:sp>
        <p:nvSpPr>
          <p:cNvPr id="79" name="TextBox 78"/>
          <p:cNvSpPr txBox="1"/>
          <p:nvPr/>
        </p:nvSpPr>
        <p:spPr bwMode="auto">
          <a:xfrm>
            <a:off x="93710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a:t>
            </a:r>
            <a:r>
              <a:rPr lang="en-US" sz="1400" dirty="0" smtClean="0">
                <a:cs typeface="Arial" charset="0"/>
              </a:rPr>
              <a:t>5.0</a:t>
            </a:r>
          </a:p>
          <a:p>
            <a:pPr marL="171450" indent="-91440" eaLnBrk="1" hangingPunct="1">
              <a:buClr>
                <a:srgbClr val="F20000"/>
              </a:buClr>
              <a:buFont typeface="Wingdings" charset="2"/>
              <a:buChar char="§"/>
              <a:defRPr/>
            </a:pPr>
            <a:r>
              <a:rPr lang="en-US" sz="1050" dirty="0" smtClean="0">
                <a:cs typeface="Arial" charset="0"/>
              </a:rPr>
              <a:t>Page Designer</a:t>
            </a:r>
          </a:p>
          <a:p>
            <a:pPr marL="171450" indent="-91440" eaLnBrk="1" hangingPunct="1">
              <a:buClr>
                <a:srgbClr val="F20000"/>
              </a:buClr>
              <a:buFont typeface="Wingdings" charset="2"/>
              <a:buChar char="§"/>
              <a:defRPr/>
            </a:pPr>
            <a:r>
              <a:rPr lang="en-US" sz="1050" dirty="0" smtClean="0">
                <a:cs typeface="Arial" charset="0"/>
              </a:rPr>
              <a:t>Universal Theme</a:t>
            </a:r>
          </a:p>
          <a:p>
            <a:pPr marL="171450" indent="-91440" eaLnBrk="1" hangingPunct="1">
              <a:buClr>
                <a:srgbClr val="F20000"/>
              </a:buClr>
              <a:buFont typeface="Wingdings" charset="2"/>
              <a:buChar char="§"/>
              <a:defRPr/>
            </a:pPr>
            <a:r>
              <a:rPr lang="en-US" sz="1050" dirty="0" smtClean="0">
                <a:cs typeface="Arial" charset="0"/>
              </a:rPr>
              <a:t>Modal Dialogs</a:t>
            </a:r>
            <a:endParaRPr lang="en-US" sz="800" dirty="0">
              <a:cs typeface="Arial" charset="0"/>
            </a:endParaRPr>
          </a:p>
        </p:txBody>
      </p:sp>
      <p:sp>
        <p:nvSpPr>
          <p:cNvPr id="80" name="TextBox 79"/>
          <p:cNvSpPr txBox="1">
            <a:spLocks noChangeArrowheads="1"/>
          </p:cNvSpPr>
          <p:nvPr/>
        </p:nvSpPr>
        <p:spPr bwMode="auto">
          <a:xfrm>
            <a:off x="9904412" y="3352800"/>
            <a:ext cx="680961" cy="282576"/>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endParaRPr lang="en-US" sz="1600" dirty="0"/>
          </a:p>
        </p:txBody>
      </p:sp>
      <p:sp>
        <p:nvSpPr>
          <p:cNvPr id="40" name="TextBox 39"/>
          <p:cNvSpPr txBox="1">
            <a:spLocks noChangeArrowheads="1"/>
          </p:cNvSpPr>
          <p:nvPr/>
        </p:nvSpPr>
        <p:spPr bwMode="auto">
          <a:xfrm>
            <a:off x="9904412" y="3352800"/>
            <a:ext cx="680961" cy="282576"/>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2015</a:t>
            </a:r>
            <a:endParaRPr lang="en-US" sz="1600" dirty="0"/>
          </a:p>
        </p:txBody>
      </p:sp>
      <p:sp>
        <p:nvSpPr>
          <p:cNvPr id="3" name="Isosceles Triangle 2"/>
          <p:cNvSpPr/>
          <p:nvPr/>
        </p:nvSpPr>
        <p:spPr>
          <a:xfrm rot="5400000">
            <a:off x="11085512" y="3314700"/>
            <a:ext cx="304800" cy="381000"/>
          </a:xfrm>
          <a:prstGeom prst="triangle">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41"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Also known as Oracle APEX (</a:t>
            </a:r>
            <a:r>
              <a:rPr lang="en-US" sz="2400" b="1" dirty="0" err="1" smtClean="0"/>
              <a:t>āʹpěks</a:t>
            </a:r>
            <a:r>
              <a:rPr lang="en-US" sz="2400" b="1" dirty="0" smtClean="0"/>
              <a:t>)</a:t>
            </a:r>
            <a:endParaRPr kumimoji="0" lang="en-US" sz="24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xmlns="" val="23622379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asted-image.pdf"/>
          <p:cNvPicPr/>
          <p:nvPr/>
        </p:nvPicPr>
        <p:blipFill>
          <a:blip r:embed="rId3" cstate="print">
            <a:extLst/>
          </a:blip>
          <a:stretch>
            <a:fillRect/>
          </a:stretch>
        </p:blipFill>
        <p:spPr>
          <a:xfrm>
            <a:off x="8532812" y="2753411"/>
            <a:ext cx="1734994" cy="2047189"/>
          </a:xfrm>
          <a:prstGeom prst="rect">
            <a:avLst/>
          </a:prstGeom>
          <a:ln w="12700">
            <a:miter lim="400000"/>
          </a:ln>
        </p:spPr>
      </p:pic>
      <p:pic>
        <p:nvPicPr>
          <p:cNvPr id="26" name="pasted-image.pdf"/>
          <p:cNvPicPr/>
          <p:nvPr/>
        </p:nvPicPr>
        <p:blipFill>
          <a:blip r:embed="rId4" cstate="print">
            <a:extLst/>
          </a:blip>
          <a:stretch>
            <a:fillRect/>
          </a:stretch>
        </p:blipFill>
        <p:spPr>
          <a:xfrm>
            <a:off x="8750092" y="2286000"/>
            <a:ext cx="1301060" cy="580075"/>
          </a:xfrm>
          <a:prstGeom prst="rect">
            <a:avLst/>
          </a:prstGeom>
          <a:ln w="12700">
            <a:miter lim="400000"/>
          </a:ln>
        </p:spPr>
      </p:pic>
      <p:pic>
        <p:nvPicPr>
          <p:cNvPr id="27" name="pasted-image.pdf"/>
          <p:cNvPicPr/>
          <p:nvPr/>
        </p:nvPicPr>
        <p:blipFill>
          <a:blip r:embed="rId4" cstate="print">
            <a:extLst/>
          </a:blip>
          <a:stretch>
            <a:fillRect/>
          </a:stretch>
        </p:blipFill>
        <p:spPr>
          <a:xfrm>
            <a:off x="8755752" y="1905000"/>
            <a:ext cx="1301060" cy="580075"/>
          </a:xfrm>
          <a:prstGeom prst="rect">
            <a:avLst/>
          </a:prstGeom>
          <a:ln w="12700">
            <a:miter lim="400000"/>
          </a:ln>
        </p:spPr>
      </p:pic>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3 Tier Architecture</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5" name="Picture 4" descr="apex-https-51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371600" y="1830388"/>
            <a:ext cx="2513012" cy="2513012"/>
          </a:xfrm>
          <a:prstGeom prst="rect">
            <a:avLst/>
          </a:prstGeom>
        </p:spPr>
      </p:pic>
      <p:pic>
        <p:nvPicPr>
          <p:cNvPr id="13" name="Picture 12"/>
          <p:cNvPicPr>
            <a:picLocks noChangeAspect="1"/>
          </p:cNvPicPr>
          <p:nvPr/>
        </p:nvPicPr>
        <p:blipFill>
          <a:blip r:embed="rId6" cstate="print"/>
          <a:stretch>
            <a:fillRect/>
          </a:stretch>
        </p:blipFill>
        <p:spPr>
          <a:xfrm>
            <a:off x="760412" y="2362200"/>
            <a:ext cx="691362" cy="1435100"/>
          </a:xfrm>
          <a:prstGeom prst="rect">
            <a:avLst/>
          </a:prstGeom>
        </p:spPr>
      </p:pic>
      <p:sp>
        <p:nvSpPr>
          <p:cNvPr id="17" name="Rectangle 16"/>
          <p:cNvSpPr/>
          <p:nvPr/>
        </p:nvSpPr>
        <p:spPr>
          <a:xfrm>
            <a:off x="1293812" y="5181600"/>
            <a:ext cx="2286000" cy="68580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Browser</a:t>
            </a:r>
            <a:endParaRPr lang="en-US" dirty="0"/>
          </a:p>
        </p:txBody>
      </p:sp>
      <p:sp>
        <p:nvSpPr>
          <p:cNvPr id="18" name="Rectangle 17"/>
          <p:cNvSpPr/>
          <p:nvPr/>
        </p:nvSpPr>
        <p:spPr>
          <a:xfrm>
            <a:off x="4799012" y="5181600"/>
            <a:ext cx="2514600" cy="68580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Mid Tier</a:t>
            </a:r>
            <a:endParaRPr lang="en-US" dirty="0"/>
          </a:p>
        </p:txBody>
      </p:sp>
      <p:sp>
        <p:nvSpPr>
          <p:cNvPr id="19" name="Rectangle 18"/>
          <p:cNvSpPr/>
          <p:nvPr/>
        </p:nvSpPr>
        <p:spPr>
          <a:xfrm>
            <a:off x="8151812" y="5181600"/>
            <a:ext cx="2514600" cy="68580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Database Tier</a:t>
            </a:r>
            <a:endParaRPr lang="en-US" dirty="0"/>
          </a:p>
        </p:txBody>
      </p:sp>
      <p:grpSp>
        <p:nvGrpSpPr>
          <p:cNvPr id="3" name="Group 218"/>
          <p:cNvGrpSpPr/>
          <p:nvPr/>
        </p:nvGrpSpPr>
        <p:grpSpPr>
          <a:xfrm>
            <a:off x="5027612" y="2209800"/>
            <a:ext cx="1981200" cy="2517605"/>
            <a:chOff x="0" y="0"/>
            <a:chExt cx="1168400" cy="1485901"/>
          </a:xfrm>
        </p:grpSpPr>
        <p:pic>
          <p:nvPicPr>
            <p:cNvPr id="16" name="image9.png"/>
            <p:cNvPicPr/>
            <p:nvPr/>
          </p:nvPicPr>
          <p:blipFill>
            <a:blip r:embed="rId7" cstate="print">
              <a:extLst/>
            </a:blip>
            <a:stretch>
              <a:fillRect/>
            </a:stretch>
          </p:blipFill>
          <p:spPr>
            <a:xfrm>
              <a:off x="0" y="0"/>
              <a:ext cx="1168400" cy="1485901"/>
            </a:xfrm>
            <a:prstGeom prst="rect">
              <a:avLst/>
            </a:prstGeom>
            <a:ln w="12700" cap="flat">
              <a:noFill/>
              <a:miter lim="400000"/>
            </a:ln>
            <a:effectLst/>
          </p:spPr>
        </p:pic>
        <p:sp>
          <p:nvSpPr>
            <p:cNvPr id="21" name="Shape 216"/>
            <p:cNvSpPr/>
            <p:nvPr/>
          </p:nvSpPr>
          <p:spPr>
            <a:xfrm>
              <a:off x="103447" y="753289"/>
              <a:ext cx="961507" cy="4177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a:solidFill>
                    <a:srgbClr val="46575E"/>
                  </a:solidFill>
                  <a:latin typeface="Calibri"/>
                  <a:ea typeface="Calibri"/>
                  <a:cs typeface="Calibri"/>
                  <a:sym typeface="Calibri"/>
                </a:defRPr>
              </a:lvl1pPr>
            </a:lstStyle>
            <a:p>
              <a:pPr lvl="0">
                <a:defRPr>
                  <a:solidFill>
                    <a:srgbClr val="000000"/>
                  </a:solidFill>
                </a:defRPr>
              </a:pPr>
              <a:r>
                <a:rPr lang="en-US" sz="1400" dirty="0" smtClean="0">
                  <a:solidFill>
                    <a:srgbClr val="46575E"/>
                  </a:solidFill>
                </a:rPr>
                <a:t>Web Logic Server</a:t>
              </a:r>
            </a:p>
            <a:p>
              <a:pPr lvl="0">
                <a:defRPr>
                  <a:solidFill>
                    <a:srgbClr val="000000"/>
                  </a:solidFill>
                </a:defRPr>
              </a:pPr>
              <a:r>
                <a:rPr lang="en-US" sz="3200" dirty="0" smtClean="0">
                  <a:solidFill>
                    <a:srgbClr val="000000"/>
                  </a:solidFill>
                </a:rPr>
                <a:t>WLS</a:t>
              </a:r>
              <a:endParaRPr sz="3200" dirty="0">
                <a:solidFill>
                  <a:srgbClr val="46575E"/>
                </a:solidFill>
              </a:endParaRPr>
            </a:p>
          </p:txBody>
        </p:sp>
        <p:sp>
          <p:nvSpPr>
            <p:cNvPr id="22" name="Shape 217"/>
            <p:cNvSpPr/>
            <p:nvPr/>
          </p:nvSpPr>
          <p:spPr>
            <a:xfrm>
              <a:off x="103447" y="53405"/>
              <a:ext cx="961507" cy="2906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a:solidFill>
                    <a:srgbClr val="FFFFFF"/>
                  </a:solidFill>
                  <a:latin typeface="Calibri"/>
                  <a:ea typeface="Calibri"/>
                  <a:cs typeface="Calibri"/>
                  <a:sym typeface="Calibri"/>
                </a:defRPr>
              </a:lvl1pPr>
            </a:lstStyle>
            <a:p>
              <a:pPr lvl="0">
                <a:defRPr>
                  <a:solidFill>
                    <a:srgbClr val="000000"/>
                  </a:solidFill>
                </a:defRPr>
              </a:pPr>
              <a:r>
                <a:rPr sz="3200" dirty="0">
                  <a:solidFill>
                    <a:srgbClr val="FFFFFF"/>
                  </a:solidFill>
                </a:rPr>
                <a:t>ORDS</a:t>
              </a:r>
            </a:p>
          </p:txBody>
        </p:sp>
      </p:grpSp>
      <p:pic>
        <p:nvPicPr>
          <p:cNvPr id="28" name="pasted-image.pdf"/>
          <p:cNvPicPr/>
          <p:nvPr/>
        </p:nvPicPr>
        <p:blipFill>
          <a:blip r:embed="rId8" cstate="print">
            <a:extLst/>
          </a:blip>
          <a:stretch>
            <a:fillRect/>
          </a:stretch>
        </p:blipFill>
        <p:spPr>
          <a:xfrm>
            <a:off x="8511269" y="1078492"/>
            <a:ext cx="1734746" cy="1055108"/>
          </a:xfrm>
          <a:prstGeom prst="rect">
            <a:avLst/>
          </a:prstGeom>
          <a:ln w="12700">
            <a:miter lim="400000"/>
          </a:ln>
        </p:spPr>
      </p:pic>
      <p:sp>
        <p:nvSpPr>
          <p:cNvPr id="31" name="Shape 139"/>
          <p:cNvSpPr/>
          <p:nvPr/>
        </p:nvSpPr>
        <p:spPr>
          <a:xfrm>
            <a:off x="5027612" y="1295400"/>
            <a:ext cx="2057400" cy="718615"/>
          </a:xfrm>
          <a:prstGeom prst="roundRect">
            <a:avLst>
              <a:gd name="adj" fmla="val 12548"/>
            </a:avLst>
          </a:prstGeom>
          <a:solidFill>
            <a:srgbClr val="C4D2D6"/>
          </a:solidFill>
          <a:ln w="12700">
            <a:miter lim="400000"/>
          </a:ln>
        </p:spPr>
        <p:txBody>
          <a:bodyPr lIns="0" tIns="0" rIns="0" bIns="0" anchor="ctr"/>
          <a:lstStyle/>
          <a:p>
            <a:pPr lvl="0" algn="ctr"/>
            <a:r>
              <a:rPr lang="en-US" sz="1400" dirty="0" smtClean="0"/>
              <a:t>Apache</a:t>
            </a:r>
          </a:p>
          <a:p>
            <a:pPr lvl="0" algn="ctr"/>
            <a:r>
              <a:rPr lang="en-US" sz="3200" dirty="0" smtClean="0"/>
              <a:t>OHS</a:t>
            </a:r>
            <a:endParaRPr sz="3200" dirty="0"/>
          </a:p>
        </p:txBody>
      </p:sp>
      <p:sp>
        <p:nvSpPr>
          <p:cNvPr id="32" name="Shape 174"/>
          <p:cNvSpPr/>
          <p:nvPr/>
        </p:nvSpPr>
        <p:spPr>
          <a:xfrm rot="5400000" flipH="1">
            <a:off x="2627312" y="3009900"/>
            <a:ext cx="3429000" cy="0"/>
          </a:xfrm>
          <a:prstGeom prst="line">
            <a:avLst/>
          </a:prstGeom>
          <a:ln w="12700">
            <a:solidFill>
              <a:srgbClr val="A7A7A7"/>
            </a:solidFill>
            <a:prstDash val="sysDash"/>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33" name="Shape 174"/>
          <p:cNvSpPr/>
          <p:nvPr/>
        </p:nvSpPr>
        <p:spPr>
          <a:xfrm rot="5400000" flipH="1">
            <a:off x="5980112" y="3009900"/>
            <a:ext cx="3429000" cy="0"/>
          </a:xfrm>
          <a:prstGeom prst="line">
            <a:avLst/>
          </a:prstGeom>
          <a:ln w="12700">
            <a:solidFill>
              <a:srgbClr val="A7A7A7"/>
            </a:solidFill>
            <a:prstDash val="sysDash"/>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8" name="Rectangle 7"/>
          <p:cNvSpPr/>
          <p:nvPr/>
        </p:nvSpPr>
        <p:spPr>
          <a:xfrm>
            <a:off x="10249310" y="2743200"/>
            <a:ext cx="1331502" cy="369332"/>
          </a:xfrm>
          <a:prstGeom prst="rect">
            <a:avLst/>
          </a:prstGeom>
        </p:spPr>
        <p:txBody>
          <a:bodyPr wrap="none">
            <a:spAutoFit/>
          </a:bodyPr>
          <a:lstStyle/>
          <a:p>
            <a:r>
              <a:rPr lang="en-US" dirty="0" smtClean="0"/>
              <a:t>Oracle APEX</a:t>
            </a:r>
            <a:endParaRPr lang="en-US" dirty="0"/>
          </a:p>
        </p:txBody>
      </p:sp>
      <p:sp>
        <p:nvSpPr>
          <p:cNvPr id="35" name="Rectangle 34"/>
          <p:cNvSpPr/>
          <p:nvPr/>
        </p:nvSpPr>
        <p:spPr>
          <a:xfrm>
            <a:off x="10361612" y="3697069"/>
            <a:ext cx="1062122" cy="646331"/>
          </a:xfrm>
          <a:prstGeom prst="rect">
            <a:avLst/>
          </a:prstGeom>
        </p:spPr>
        <p:txBody>
          <a:bodyPr wrap="none">
            <a:spAutoFit/>
          </a:bodyPr>
          <a:lstStyle/>
          <a:p>
            <a:r>
              <a:rPr lang="en-US" dirty="0" smtClean="0"/>
              <a:t>Oracle </a:t>
            </a:r>
          </a:p>
          <a:p>
            <a:r>
              <a:rPr lang="en-US" dirty="0" smtClean="0"/>
              <a:t>Database</a:t>
            </a:r>
          </a:p>
        </p:txBody>
      </p:sp>
      <p:sp>
        <p:nvSpPr>
          <p:cNvPr id="36" name="Rectangle 35"/>
          <p:cNvSpPr/>
          <p:nvPr/>
        </p:nvSpPr>
        <p:spPr>
          <a:xfrm>
            <a:off x="10266301" y="2209800"/>
            <a:ext cx="1009711" cy="369332"/>
          </a:xfrm>
          <a:prstGeom prst="rect">
            <a:avLst/>
          </a:prstGeom>
        </p:spPr>
        <p:txBody>
          <a:bodyPr wrap="none">
            <a:spAutoFit/>
          </a:bodyPr>
          <a:lstStyle/>
          <a:p>
            <a:r>
              <a:rPr lang="en-US" dirty="0" smtClean="0"/>
              <a:t>Schemas</a:t>
            </a:r>
            <a:endParaRPr lang="en-US" dirty="0"/>
          </a:p>
        </p:txBody>
      </p:sp>
    </p:spTree>
    <p:extLst>
      <p:ext uri="{BB962C8B-B14F-4D97-AF65-F5344CB8AC3E}">
        <p14:creationId xmlns:p14="http://schemas.microsoft.com/office/powerpoint/2010/main" xmlns="" val="19628236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Oracle Application Express (APEX 5)</a:t>
            </a:r>
            <a:endParaRPr lang="en-US" dirty="0"/>
          </a:p>
        </p:txBody>
      </p:sp>
      <p:sp>
        <p:nvSpPr>
          <p:cNvPr id="3" name="Content Placeholder 2"/>
          <p:cNvSpPr>
            <a:spLocks noGrp="1"/>
          </p:cNvSpPr>
          <p:nvPr>
            <p:ph idx="1"/>
          </p:nvPr>
        </p:nvSpPr>
        <p:spPr>
          <a:xfrm>
            <a:off x="379412" y="1676400"/>
            <a:ext cx="11430000" cy="4267200"/>
          </a:xfrm>
        </p:spPr>
        <p:txBody>
          <a:bodyPr>
            <a:noAutofit/>
          </a:bodyPr>
          <a:lstStyle/>
          <a:p>
            <a:pPr>
              <a:buClr>
                <a:srgbClr val="000000"/>
              </a:buClr>
              <a:buFont typeface="Arial"/>
              <a:buChar char="•"/>
            </a:pPr>
            <a:r>
              <a:rPr lang="en-US" dirty="0">
                <a:solidFill>
                  <a:schemeClr val="bg1">
                    <a:lumMod val="50000"/>
                  </a:schemeClr>
                </a:solidFill>
              </a:rPr>
              <a:t>~ 400,000 </a:t>
            </a:r>
            <a:r>
              <a:rPr lang="en-US" dirty="0" smtClean="0">
                <a:solidFill>
                  <a:schemeClr val="bg1">
                    <a:lumMod val="50000"/>
                  </a:schemeClr>
                </a:solidFill>
              </a:rPr>
              <a:t>developers</a:t>
            </a:r>
            <a:br>
              <a:rPr lang="en-US" dirty="0" smtClean="0">
                <a:solidFill>
                  <a:schemeClr val="bg1">
                    <a:lumMod val="50000"/>
                  </a:schemeClr>
                </a:solidFill>
              </a:rPr>
            </a:br>
            <a:r>
              <a:rPr lang="en-US" dirty="0" smtClean="0">
                <a:solidFill>
                  <a:schemeClr val="bg1">
                    <a:lumMod val="50000"/>
                  </a:schemeClr>
                </a:solidFill>
              </a:rPr>
              <a:t>Based </a:t>
            </a:r>
            <a:r>
              <a:rPr lang="en-US" dirty="0">
                <a:solidFill>
                  <a:schemeClr val="bg1">
                    <a:lumMod val="50000"/>
                  </a:schemeClr>
                </a:solidFill>
              </a:rPr>
              <a:t>on developer downloads, support tickets, check for updates data</a:t>
            </a:r>
          </a:p>
          <a:p>
            <a:pPr>
              <a:buClr>
                <a:srgbClr val="000000"/>
              </a:buClr>
              <a:buFont typeface="Arial"/>
              <a:buChar char="•"/>
            </a:pPr>
            <a:r>
              <a:rPr lang="en-US" dirty="0" smtClean="0">
                <a:solidFill>
                  <a:schemeClr val="bg1">
                    <a:lumMod val="50000"/>
                  </a:schemeClr>
                </a:solidFill>
              </a:rPr>
              <a:t>Consulting companies, hosting companies, books, applications, success stories and quotes:   </a:t>
            </a:r>
            <a:br>
              <a:rPr lang="en-US" dirty="0" smtClean="0">
                <a:solidFill>
                  <a:schemeClr val="bg1">
                    <a:lumMod val="50000"/>
                  </a:schemeClr>
                </a:solidFill>
              </a:rPr>
            </a:br>
            <a:r>
              <a:rPr lang="en-US" b="1" dirty="0" smtClean="0">
                <a:solidFill>
                  <a:schemeClr val="bg1">
                    <a:lumMod val="50000"/>
                  </a:schemeClr>
                </a:solidFill>
                <a:hlinkClick r:id="rId3"/>
              </a:rPr>
              <a:t>http://apex.oracle.com/community</a:t>
            </a:r>
            <a:endParaRPr lang="en-US" b="1" dirty="0">
              <a:solidFill>
                <a:schemeClr val="bg1">
                  <a:lumMod val="50000"/>
                </a:schemeClr>
              </a:solidFill>
            </a:endParaRPr>
          </a:p>
          <a:p>
            <a:pPr>
              <a:buClr>
                <a:srgbClr val="000000"/>
              </a:buClr>
              <a:buFont typeface="Arial"/>
              <a:buChar char="•"/>
            </a:pPr>
            <a:r>
              <a:rPr lang="en-US" dirty="0" smtClean="0">
                <a:solidFill>
                  <a:schemeClr val="bg1">
                    <a:lumMod val="50000"/>
                  </a:schemeClr>
                </a:solidFill>
              </a:rPr>
              <a:t>75+ </a:t>
            </a:r>
            <a:r>
              <a:rPr lang="en-US" dirty="0">
                <a:solidFill>
                  <a:schemeClr val="bg1">
                    <a:lumMod val="50000"/>
                  </a:schemeClr>
                </a:solidFill>
              </a:rPr>
              <a:t>active </a:t>
            </a:r>
            <a:r>
              <a:rPr lang="en-US" dirty="0" smtClean="0">
                <a:solidFill>
                  <a:schemeClr val="bg1">
                    <a:lumMod val="50000"/>
                  </a:schemeClr>
                </a:solidFill>
              </a:rPr>
              <a:t>bloggers:</a:t>
            </a:r>
            <a:br>
              <a:rPr lang="en-US" dirty="0" smtClean="0">
                <a:solidFill>
                  <a:schemeClr val="bg1">
                    <a:lumMod val="50000"/>
                  </a:schemeClr>
                </a:solidFill>
              </a:rPr>
            </a:br>
            <a:r>
              <a:rPr lang="en-US" sz="2400" dirty="0" smtClean="0">
                <a:solidFill>
                  <a:schemeClr val="bg1">
                    <a:lumMod val="50000"/>
                  </a:schemeClr>
                </a:solidFill>
                <a:hlinkClick r:id="rId4"/>
              </a:rPr>
              <a:t>http</a:t>
            </a:r>
            <a:r>
              <a:rPr lang="en-US" sz="2400" dirty="0">
                <a:solidFill>
                  <a:schemeClr val="bg1">
                    <a:lumMod val="50000"/>
                  </a:schemeClr>
                </a:solidFill>
                <a:hlinkClick r:id="rId4"/>
              </a:rPr>
              <a:t>://www.odtug.com/</a:t>
            </a:r>
            <a:r>
              <a:rPr lang="en-US" sz="2400" dirty="0" smtClean="0">
                <a:solidFill>
                  <a:schemeClr val="bg1">
                    <a:lumMod val="50000"/>
                  </a:schemeClr>
                </a:solidFill>
                <a:hlinkClick r:id="rId4"/>
              </a:rPr>
              <a:t>apex</a:t>
            </a:r>
            <a:endParaRPr lang="en-US" sz="2000" dirty="0">
              <a:solidFill>
                <a:schemeClr val="bg1">
                  <a:lumMod val="50000"/>
                </a:schemeClr>
              </a:solidFill>
            </a:endParaRPr>
          </a:p>
          <a:p>
            <a:pPr>
              <a:buClr>
                <a:srgbClr val="000000"/>
              </a:buClr>
              <a:buFont typeface="Arial"/>
              <a:buChar char="•"/>
            </a:pPr>
            <a:r>
              <a:rPr lang="en-US" dirty="0">
                <a:solidFill>
                  <a:schemeClr val="bg1">
                    <a:lumMod val="50000"/>
                  </a:schemeClr>
                </a:solidFill>
              </a:rPr>
              <a:t>Very active </a:t>
            </a:r>
            <a:r>
              <a:rPr lang="en-US" dirty="0" smtClean="0">
                <a:solidFill>
                  <a:schemeClr val="bg1">
                    <a:lumMod val="50000"/>
                  </a:schemeClr>
                </a:solidFill>
              </a:rPr>
              <a:t>Forum:</a:t>
            </a:r>
            <a:br>
              <a:rPr lang="en-US" dirty="0" smtClean="0">
                <a:solidFill>
                  <a:schemeClr val="bg1">
                    <a:lumMod val="50000"/>
                  </a:schemeClr>
                </a:solidFill>
              </a:rPr>
            </a:br>
            <a:r>
              <a:rPr lang="en-US" sz="2400" dirty="0" smtClean="0">
                <a:solidFill>
                  <a:schemeClr val="bg1">
                    <a:lumMod val="50000"/>
                  </a:schemeClr>
                </a:solidFill>
                <a:hlinkClick r:id="rId5"/>
              </a:rPr>
              <a:t>https</a:t>
            </a:r>
            <a:r>
              <a:rPr lang="en-US" sz="2400" dirty="0">
                <a:solidFill>
                  <a:schemeClr val="bg1">
                    <a:lumMod val="50000"/>
                  </a:schemeClr>
                </a:solidFill>
                <a:hlinkClick r:id="rId5"/>
              </a:rPr>
              <a:t>://</a:t>
            </a:r>
            <a:r>
              <a:rPr lang="en-US" sz="2400" dirty="0" smtClean="0">
                <a:solidFill>
                  <a:schemeClr val="bg1">
                    <a:lumMod val="50000"/>
                  </a:schemeClr>
                </a:solidFill>
                <a:hlinkClick r:id="rId5"/>
              </a:rPr>
              <a:t>community.oracle.com/community/database/developer-tools/application_express</a:t>
            </a:r>
            <a:endParaRPr lang="en-US" sz="2000" dirty="0">
              <a:solidFill>
                <a:schemeClr val="bg1">
                  <a:lumMod val="50000"/>
                </a:schemeClr>
              </a:solidFill>
            </a:endParaRPr>
          </a:p>
        </p:txBody>
      </p:sp>
      <p:pic>
        <p:nvPicPr>
          <p:cNvPr id="8" name="Picture 7" descr="twitter.png"/>
          <p:cNvPicPr>
            <a:picLocks noChangeAspect="1"/>
          </p:cNvPicPr>
          <p:nvPr/>
        </p:nvPicPr>
        <p:blipFill>
          <a:blip r:embed="rId6" cstate="screen">
            <a:extLst>
              <a:ext uri="{28A0092B-C50C-407E-A947-70E740481C1C}">
                <a14:useLocalDpi xmlns="" xmlns:a14="http://schemas.microsoft.com/office/drawing/2010/main"/>
              </a:ext>
            </a:extLst>
          </a:blip>
          <a:stretch>
            <a:fillRect/>
          </a:stretch>
        </p:blipFill>
        <p:spPr>
          <a:xfrm>
            <a:off x="8837612" y="304800"/>
            <a:ext cx="785011" cy="636836"/>
          </a:xfrm>
          <a:prstGeom prst="rect">
            <a:avLst/>
          </a:prstGeom>
        </p:spPr>
      </p:pic>
      <p:sp>
        <p:nvSpPr>
          <p:cNvPr id="9" name="TextBox 8"/>
          <p:cNvSpPr txBox="1"/>
          <p:nvPr/>
        </p:nvSpPr>
        <p:spPr>
          <a:xfrm>
            <a:off x="9752012" y="560636"/>
            <a:ext cx="2133600" cy="429964"/>
          </a:xfrm>
          <a:prstGeom prst="rect">
            <a:avLst/>
          </a:prstGeom>
          <a:noFill/>
        </p:spPr>
        <p:txBody>
          <a:bodyPr wrap="none" lIns="0" tIns="0" rIns="0" bIns="0" rtlCol="0">
            <a:noAutofit/>
          </a:bodyPr>
          <a:lstStyle/>
          <a:p>
            <a:pPr>
              <a:lnSpc>
                <a:spcPct val="90000"/>
              </a:lnSpc>
            </a:pPr>
            <a:r>
              <a:rPr lang="en-US" sz="3200" b="1" dirty="0" smtClean="0">
                <a:solidFill>
                  <a:schemeClr val="tx2"/>
                </a:solidFill>
              </a:rPr>
              <a:t>#ORCLAPEX</a:t>
            </a:r>
            <a:endParaRPr lang="en-US" sz="3200" b="1" dirty="0">
              <a:solidFill>
                <a:schemeClr val="tx2"/>
              </a:solidFill>
            </a:endParaRPr>
          </a:p>
        </p:txBody>
      </p:sp>
      <p:sp>
        <p:nvSpPr>
          <p:cNvPr id="7"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dirty="0" smtClean="0">
                <a:solidFill>
                  <a:srgbClr val="FF0000"/>
                </a:solidFill>
              </a:rPr>
              <a:t>Development Community; Very involved, enthusiastic worldwide community</a:t>
            </a:r>
            <a:endParaRPr kumimoji="0" lang="en-US" sz="2400" i="0" u="none" strike="noStrike" kern="1200" cap="none" spc="0" normalizeH="0" baseline="0" noProof="0" dirty="0">
              <a:ln>
                <a:noFill/>
              </a:ln>
              <a:solidFill>
                <a:srgbClr val="FF0000"/>
              </a:solidFill>
              <a:effectLst/>
              <a:uLnTx/>
              <a:uFillTx/>
            </a:endParaRPr>
          </a:p>
        </p:txBody>
      </p:sp>
    </p:spTree>
    <p:extLst>
      <p:ext uri="{BB962C8B-B14F-4D97-AF65-F5344CB8AC3E}">
        <p14:creationId xmlns="" xmlns:p14="http://schemas.microsoft.com/office/powerpoint/2010/main" val="2148861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5"/>
          <p:cNvPicPr>
            <a:picLocks noChangeAspect="1" noChangeArrowheads="1"/>
          </p:cNvPicPr>
          <p:nvPr/>
        </p:nvPicPr>
        <p:blipFill>
          <a:blip r:embed="rId3" cstate="print"/>
          <a:srcRect/>
          <a:stretch>
            <a:fillRect/>
          </a:stretch>
        </p:blipFill>
        <p:spPr bwMode="auto">
          <a:xfrm>
            <a:off x="9889695" y="2438400"/>
            <a:ext cx="1081517" cy="1226037"/>
          </a:xfrm>
          <a:prstGeom prst="rect">
            <a:avLst/>
          </a:prstGeom>
          <a:noFill/>
          <a:ln w="9525">
            <a:noFill/>
            <a:miter lim="800000"/>
            <a:headEnd/>
            <a:tailEnd/>
          </a:ln>
        </p:spPr>
      </p:pic>
      <p:pic>
        <p:nvPicPr>
          <p:cNvPr id="25" name="Picture 6"/>
          <p:cNvPicPr>
            <a:picLocks noChangeAspect="1" noChangeArrowheads="1"/>
          </p:cNvPicPr>
          <p:nvPr/>
        </p:nvPicPr>
        <p:blipFill>
          <a:blip r:embed="rId4" cstate="print"/>
          <a:srcRect/>
          <a:stretch>
            <a:fillRect/>
          </a:stretch>
        </p:blipFill>
        <p:spPr bwMode="auto">
          <a:xfrm>
            <a:off x="960075" y="3810000"/>
            <a:ext cx="1015000" cy="1142173"/>
          </a:xfrm>
          <a:prstGeom prst="rect">
            <a:avLst/>
          </a:prstGeom>
          <a:noFill/>
          <a:ln w="9525">
            <a:noFill/>
            <a:miter lim="800000"/>
            <a:headEnd/>
            <a:tailEnd/>
          </a:ln>
        </p:spPr>
      </p:pic>
      <p:pic>
        <p:nvPicPr>
          <p:cNvPr id="26" name="Picture 7"/>
          <p:cNvPicPr>
            <a:picLocks noChangeAspect="1" noChangeArrowheads="1"/>
          </p:cNvPicPr>
          <p:nvPr/>
        </p:nvPicPr>
        <p:blipFill>
          <a:blip r:embed="rId5" cstate="print"/>
          <a:srcRect/>
          <a:stretch>
            <a:fillRect/>
          </a:stretch>
        </p:blipFill>
        <p:spPr bwMode="auto">
          <a:xfrm>
            <a:off x="2504665" y="3810000"/>
            <a:ext cx="1007929" cy="1142616"/>
          </a:xfrm>
          <a:prstGeom prst="rect">
            <a:avLst/>
          </a:prstGeom>
          <a:noFill/>
          <a:ln w="9525">
            <a:noFill/>
            <a:miter lim="800000"/>
            <a:headEnd/>
            <a:tailEnd/>
          </a:ln>
        </p:spPr>
      </p:pic>
      <p:pic>
        <p:nvPicPr>
          <p:cNvPr id="27" name="Picture 8"/>
          <p:cNvPicPr>
            <a:picLocks noChangeAspect="1" noChangeArrowheads="1"/>
          </p:cNvPicPr>
          <p:nvPr/>
        </p:nvPicPr>
        <p:blipFill>
          <a:blip r:embed="rId6" cstate="print"/>
          <a:srcRect/>
          <a:stretch>
            <a:fillRect/>
          </a:stretch>
        </p:blipFill>
        <p:spPr bwMode="auto">
          <a:xfrm>
            <a:off x="4012619" y="3810000"/>
            <a:ext cx="1023975" cy="1135201"/>
          </a:xfrm>
          <a:prstGeom prst="rect">
            <a:avLst/>
          </a:prstGeom>
          <a:noFill/>
          <a:ln w="9525">
            <a:noFill/>
            <a:miter lim="800000"/>
            <a:headEnd/>
            <a:tailEnd/>
          </a:ln>
        </p:spPr>
      </p:pic>
      <p:pic>
        <p:nvPicPr>
          <p:cNvPr id="28" name="Picture 11"/>
          <p:cNvPicPr>
            <a:picLocks noChangeAspect="1" noChangeArrowheads="1"/>
          </p:cNvPicPr>
          <p:nvPr/>
        </p:nvPicPr>
        <p:blipFill>
          <a:blip r:embed="rId7" cstate="print"/>
          <a:srcRect/>
          <a:stretch>
            <a:fillRect/>
          </a:stretch>
        </p:blipFill>
        <p:spPr bwMode="auto">
          <a:xfrm>
            <a:off x="5484812" y="3810000"/>
            <a:ext cx="1014309" cy="1149848"/>
          </a:xfrm>
          <a:prstGeom prst="rect">
            <a:avLst/>
          </a:prstGeom>
          <a:noFill/>
          <a:ln w="9525">
            <a:noFill/>
            <a:miter lim="800000"/>
            <a:headEnd/>
            <a:tailEnd/>
          </a:ln>
        </p:spPr>
      </p:pic>
      <p:pic>
        <p:nvPicPr>
          <p:cNvPr id="29" name="Picture 12"/>
          <p:cNvPicPr>
            <a:picLocks noChangeAspect="1" noChangeArrowheads="1"/>
          </p:cNvPicPr>
          <p:nvPr/>
        </p:nvPicPr>
        <p:blipFill>
          <a:blip r:embed="rId8" cstate="print"/>
          <a:srcRect/>
          <a:stretch>
            <a:fillRect/>
          </a:stretch>
        </p:blipFill>
        <p:spPr bwMode="auto">
          <a:xfrm>
            <a:off x="6932612" y="3810000"/>
            <a:ext cx="987553" cy="1111287"/>
          </a:xfrm>
          <a:prstGeom prst="rect">
            <a:avLst/>
          </a:prstGeom>
          <a:noFill/>
          <a:ln w="9525">
            <a:solidFill>
              <a:schemeClr val="tx1"/>
            </a:solidFill>
            <a:miter lim="800000"/>
            <a:headEnd/>
            <a:tailEnd/>
          </a:ln>
        </p:spPr>
      </p:pic>
      <p:pic>
        <p:nvPicPr>
          <p:cNvPr id="31" name="Picture 15"/>
          <p:cNvPicPr>
            <a:picLocks noChangeAspect="1" noChangeArrowheads="1"/>
          </p:cNvPicPr>
          <p:nvPr/>
        </p:nvPicPr>
        <p:blipFill>
          <a:blip r:embed="rId9" cstate="print"/>
          <a:srcRect/>
          <a:stretch>
            <a:fillRect/>
          </a:stretch>
        </p:blipFill>
        <p:spPr bwMode="auto">
          <a:xfrm>
            <a:off x="8462547" y="3810000"/>
            <a:ext cx="993647" cy="1108904"/>
          </a:xfrm>
          <a:prstGeom prst="rect">
            <a:avLst/>
          </a:prstGeom>
          <a:noFill/>
          <a:ln w="9525">
            <a:solidFill>
              <a:schemeClr val="tx1"/>
            </a:solidFill>
            <a:miter lim="800000"/>
            <a:headEnd/>
            <a:tailEnd/>
          </a:ln>
        </p:spPr>
      </p:pic>
      <p:pic>
        <p:nvPicPr>
          <p:cNvPr id="32" name="Picture 16"/>
          <p:cNvPicPr>
            <a:picLocks noChangeAspect="1" noChangeArrowheads="1"/>
          </p:cNvPicPr>
          <p:nvPr/>
        </p:nvPicPr>
        <p:blipFill>
          <a:blip r:embed="rId10" cstate="print"/>
          <a:srcRect/>
          <a:stretch>
            <a:fillRect/>
          </a:stretch>
        </p:blipFill>
        <p:spPr bwMode="auto">
          <a:xfrm>
            <a:off x="9913394" y="3810000"/>
            <a:ext cx="993648" cy="1117119"/>
          </a:xfrm>
          <a:prstGeom prst="rect">
            <a:avLst/>
          </a:prstGeom>
          <a:noFill/>
          <a:ln w="9525">
            <a:noFill/>
            <a:miter lim="800000"/>
            <a:headEnd/>
            <a:tailEnd/>
          </a:ln>
        </p:spPr>
      </p:pic>
      <p:pic>
        <p:nvPicPr>
          <p:cNvPr id="33" name="Picture 17"/>
          <p:cNvPicPr>
            <a:picLocks noChangeAspect="1" noChangeArrowheads="1"/>
          </p:cNvPicPr>
          <p:nvPr/>
        </p:nvPicPr>
        <p:blipFill>
          <a:blip r:embed="rId11" cstate="print"/>
          <a:srcRect/>
          <a:stretch>
            <a:fillRect/>
          </a:stretch>
        </p:blipFill>
        <p:spPr bwMode="auto">
          <a:xfrm>
            <a:off x="984475" y="5105400"/>
            <a:ext cx="895105" cy="1108905"/>
          </a:xfrm>
          <a:prstGeom prst="rect">
            <a:avLst/>
          </a:prstGeom>
          <a:noFill/>
          <a:ln w="9525">
            <a:solidFill>
              <a:schemeClr val="tx1"/>
            </a:solidFill>
            <a:miter lim="800000"/>
            <a:headEnd/>
            <a:tailEnd/>
          </a:ln>
        </p:spPr>
      </p:pic>
      <p:pic>
        <p:nvPicPr>
          <p:cNvPr id="34" name="Picture 18"/>
          <p:cNvPicPr>
            <a:picLocks noChangeAspect="1" noChangeArrowheads="1"/>
          </p:cNvPicPr>
          <p:nvPr/>
        </p:nvPicPr>
        <p:blipFill>
          <a:blip r:embed="rId12" cstate="print"/>
          <a:srcRect/>
          <a:stretch>
            <a:fillRect/>
          </a:stretch>
        </p:blipFill>
        <p:spPr bwMode="auto">
          <a:xfrm>
            <a:off x="2639833" y="5106639"/>
            <a:ext cx="796561" cy="1141761"/>
          </a:xfrm>
          <a:prstGeom prst="rect">
            <a:avLst/>
          </a:prstGeom>
          <a:noFill/>
          <a:ln w="9525">
            <a:noFill/>
            <a:miter lim="800000"/>
            <a:headEnd/>
            <a:tailEnd/>
          </a:ln>
        </p:spPr>
      </p:pic>
      <p:pic>
        <p:nvPicPr>
          <p:cNvPr id="35" name="Picture 19"/>
          <p:cNvPicPr>
            <a:picLocks noChangeAspect="1" noChangeArrowheads="1"/>
          </p:cNvPicPr>
          <p:nvPr/>
        </p:nvPicPr>
        <p:blipFill>
          <a:blip r:embed="rId13" cstate="print"/>
          <a:srcRect/>
          <a:stretch>
            <a:fillRect/>
          </a:stretch>
        </p:blipFill>
        <p:spPr bwMode="auto">
          <a:xfrm>
            <a:off x="4065288" y="5106638"/>
            <a:ext cx="895106" cy="1141762"/>
          </a:xfrm>
          <a:prstGeom prst="rect">
            <a:avLst/>
          </a:prstGeom>
          <a:noFill/>
          <a:ln w="9525">
            <a:noFill/>
            <a:miter lim="800000"/>
            <a:headEnd/>
            <a:tailEnd/>
          </a:ln>
        </p:spPr>
      </p:pic>
      <p:pic>
        <p:nvPicPr>
          <p:cNvPr id="36" name="Picture 20"/>
          <p:cNvPicPr>
            <a:picLocks noChangeAspect="1" noChangeArrowheads="1"/>
          </p:cNvPicPr>
          <p:nvPr/>
        </p:nvPicPr>
        <p:blipFill>
          <a:blip r:embed="rId14" cstate="print"/>
          <a:srcRect/>
          <a:stretch>
            <a:fillRect/>
          </a:stretch>
        </p:blipFill>
        <p:spPr bwMode="auto">
          <a:xfrm>
            <a:off x="7009084" y="5113608"/>
            <a:ext cx="914128" cy="1134792"/>
          </a:xfrm>
          <a:prstGeom prst="rect">
            <a:avLst/>
          </a:prstGeom>
          <a:noFill/>
          <a:ln w="9525">
            <a:noFill/>
            <a:miter lim="800000"/>
            <a:headEnd/>
            <a:tailEnd/>
          </a:ln>
        </p:spPr>
      </p:pic>
      <p:pic>
        <p:nvPicPr>
          <p:cNvPr id="37" name="Picture 21"/>
          <p:cNvPicPr>
            <a:picLocks noChangeAspect="1" noChangeArrowheads="1"/>
          </p:cNvPicPr>
          <p:nvPr/>
        </p:nvPicPr>
        <p:blipFill>
          <a:blip r:embed="rId15" cstate="print"/>
          <a:srcRect/>
          <a:stretch>
            <a:fillRect/>
          </a:stretch>
        </p:blipFill>
        <p:spPr bwMode="auto">
          <a:xfrm>
            <a:off x="5465340" y="5106639"/>
            <a:ext cx="1010072" cy="1141761"/>
          </a:xfrm>
          <a:prstGeom prst="rect">
            <a:avLst/>
          </a:prstGeom>
          <a:noFill/>
          <a:ln w="9525">
            <a:solidFill>
              <a:schemeClr val="tx1"/>
            </a:solidFill>
            <a:miter lim="800000"/>
            <a:headEnd/>
            <a:tailEnd/>
          </a:ln>
        </p:spPr>
      </p:pic>
      <p:pic>
        <p:nvPicPr>
          <p:cNvPr id="1026" name="Picture 2"/>
          <p:cNvPicPr>
            <a:picLocks noChangeAspect="1" noChangeArrowheads="1"/>
          </p:cNvPicPr>
          <p:nvPr/>
        </p:nvPicPr>
        <p:blipFill>
          <a:blip r:embed="rId16" cstate="print"/>
          <a:srcRect/>
          <a:stretch>
            <a:fillRect/>
          </a:stretch>
        </p:blipFill>
        <p:spPr bwMode="auto">
          <a:xfrm>
            <a:off x="6932612" y="2440174"/>
            <a:ext cx="990600" cy="1217426"/>
          </a:xfrm>
          <a:prstGeom prst="rect">
            <a:avLst/>
          </a:prstGeom>
          <a:noFill/>
          <a:ln w="9525">
            <a:solidFill>
              <a:schemeClr val="tx1"/>
            </a:solidFill>
            <a:miter lim="800000"/>
            <a:headEnd/>
            <a:tailEnd/>
          </a:ln>
        </p:spPr>
      </p:pic>
      <p:pic>
        <p:nvPicPr>
          <p:cNvPr id="29698" name="Picture 2"/>
          <p:cNvPicPr>
            <a:picLocks noChangeAspect="1" noChangeArrowheads="1"/>
          </p:cNvPicPr>
          <p:nvPr/>
        </p:nvPicPr>
        <p:blipFill>
          <a:blip r:embed="rId17" cstate="print"/>
          <a:srcRect/>
          <a:stretch>
            <a:fillRect/>
          </a:stretch>
        </p:blipFill>
        <p:spPr bwMode="auto">
          <a:xfrm>
            <a:off x="912812" y="2362200"/>
            <a:ext cx="1062263" cy="1311778"/>
          </a:xfrm>
          <a:prstGeom prst="rect">
            <a:avLst/>
          </a:prstGeom>
          <a:noFill/>
          <a:ln w="9525">
            <a:noFill/>
            <a:miter lim="800000"/>
            <a:headEnd/>
            <a:tailEnd/>
          </a:ln>
        </p:spPr>
      </p:pic>
      <p:pic>
        <p:nvPicPr>
          <p:cNvPr id="29700" name="Picture 4"/>
          <p:cNvPicPr>
            <a:picLocks noChangeAspect="1" noChangeArrowheads="1"/>
          </p:cNvPicPr>
          <p:nvPr/>
        </p:nvPicPr>
        <p:blipFill>
          <a:blip r:embed="rId18" cstate="print"/>
          <a:srcRect/>
          <a:stretch>
            <a:fillRect/>
          </a:stretch>
        </p:blipFill>
        <p:spPr bwMode="auto">
          <a:xfrm>
            <a:off x="2458293" y="2362200"/>
            <a:ext cx="1054301" cy="1318220"/>
          </a:xfrm>
          <a:prstGeom prst="rect">
            <a:avLst/>
          </a:prstGeom>
          <a:noFill/>
          <a:ln w="9525">
            <a:noFill/>
            <a:miter lim="800000"/>
            <a:headEnd/>
            <a:tailEnd/>
          </a:ln>
        </p:spPr>
      </p:pic>
      <p:pic>
        <p:nvPicPr>
          <p:cNvPr id="29699" name="Picture 3"/>
          <p:cNvPicPr>
            <a:picLocks noChangeAspect="1" noChangeArrowheads="1"/>
          </p:cNvPicPr>
          <p:nvPr/>
        </p:nvPicPr>
        <p:blipFill>
          <a:blip r:embed="rId19" cstate="print"/>
          <a:srcRect/>
          <a:stretch>
            <a:fillRect/>
          </a:stretch>
        </p:blipFill>
        <p:spPr bwMode="auto">
          <a:xfrm>
            <a:off x="5484811" y="2362200"/>
            <a:ext cx="1046413" cy="1295401"/>
          </a:xfrm>
          <a:prstGeom prst="rect">
            <a:avLst/>
          </a:prstGeom>
          <a:noFill/>
          <a:ln w="9525">
            <a:noFill/>
            <a:miter lim="800000"/>
            <a:headEnd/>
            <a:tailEnd/>
          </a:ln>
        </p:spPr>
      </p:pic>
      <p:pic>
        <p:nvPicPr>
          <p:cNvPr id="3" name="Picture 2"/>
          <p:cNvPicPr>
            <a:picLocks noChangeAspect="1" noChangeArrowheads="1"/>
          </p:cNvPicPr>
          <p:nvPr/>
        </p:nvPicPr>
        <p:blipFill>
          <a:blip r:embed="rId20" cstate="print"/>
          <a:srcRect/>
          <a:stretch>
            <a:fillRect/>
          </a:stretch>
        </p:blipFill>
        <p:spPr bwMode="auto">
          <a:xfrm>
            <a:off x="9956548" y="914400"/>
            <a:ext cx="871246" cy="1318240"/>
          </a:xfrm>
          <a:prstGeom prst="rect">
            <a:avLst/>
          </a:prstGeom>
          <a:noFill/>
          <a:ln w="9525">
            <a:noFill/>
            <a:miter lim="800000"/>
            <a:headEnd/>
            <a:tailEnd/>
          </a:ln>
        </p:spPr>
      </p:pic>
      <p:pic>
        <p:nvPicPr>
          <p:cNvPr id="1031" name="Picture 7"/>
          <p:cNvPicPr>
            <a:picLocks noChangeAspect="1" noChangeArrowheads="1"/>
          </p:cNvPicPr>
          <p:nvPr/>
        </p:nvPicPr>
        <p:blipFill>
          <a:blip r:embed="rId21" cstate="print"/>
          <a:srcRect/>
          <a:stretch>
            <a:fillRect/>
          </a:stretch>
        </p:blipFill>
        <p:spPr bwMode="auto">
          <a:xfrm>
            <a:off x="4045994" y="838200"/>
            <a:ext cx="964912" cy="1327099"/>
          </a:xfrm>
          <a:prstGeom prst="rect">
            <a:avLst/>
          </a:prstGeom>
          <a:noFill/>
          <a:ln w="9525">
            <a:noFill/>
            <a:miter lim="800000"/>
            <a:headEnd/>
            <a:tailEnd/>
          </a:ln>
        </p:spPr>
      </p:pic>
      <p:pic>
        <p:nvPicPr>
          <p:cNvPr id="1034" name="Picture 10"/>
          <p:cNvPicPr>
            <a:picLocks noChangeAspect="1" noChangeArrowheads="1"/>
          </p:cNvPicPr>
          <p:nvPr/>
        </p:nvPicPr>
        <p:blipFill>
          <a:blip r:embed="rId22" cstate="print"/>
          <a:srcRect/>
          <a:stretch>
            <a:fillRect/>
          </a:stretch>
        </p:blipFill>
        <p:spPr bwMode="auto">
          <a:xfrm>
            <a:off x="5408612" y="885836"/>
            <a:ext cx="1071501" cy="1323964"/>
          </a:xfrm>
          <a:prstGeom prst="rect">
            <a:avLst/>
          </a:prstGeom>
          <a:noFill/>
          <a:ln w="9525">
            <a:solidFill>
              <a:schemeClr val="tx1"/>
            </a:solidFill>
            <a:miter lim="800000"/>
            <a:headEnd/>
            <a:tailEnd/>
          </a:ln>
        </p:spPr>
      </p:pic>
      <p:pic>
        <p:nvPicPr>
          <p:cNvPr id="1035" name="Picture 11"/>
          <p:cNvPicPr>
            <a:picLocks noChangeAspect="1" noChangeArrowheads="1"/>
          </p:cNvPicPr>
          <p:nvPr/>
        </p:nvPicPr>
        <p:blipFill>
          <a:blip r:embed="rId23" cstate="print"/>
          <a:srcRect/>
          <a:stretch>
            <a:fillRect/>
          </a:stretch>
        </p:blipFill>
        <p:spPr bwMode="auto">
          <a:xfrm>
            <a:off x="6932612" y="882701"/>
            <a:ext cx="1025219" cy="1327099"/>
          </a:xfrm>
          <a:prstGeom prst="rect">
            <a:avLst/>
          </a:prstGeom>
          <a:noFill/>
          <a:ln w="9525">
            <a:noFill/>
            <a:miter lim="800000"/>
            <a:headEnd/>
            <a:tailEnd/>
          </a:ln>
        </p:spPr>
      </p:pic>
      <p:pic>
        <p:nvPicPr>
          <p:cNvPr id="1037" name="Picture 13"/>
          <p:cNvPicPr>
            <a:picLocks noChangeAspect="1" noChangeArrowheads="1"/>
          </p:cNvPicPr>
          <p:nvPr/>
        </p:nvPicPr>
        <p:blipFill>
          <a:blip r:embed="rId24" cstate="print"/>
          <a:srcRect/>
          <a:stretch>
            <a:fillRect/>
          </a:stretch>
        </p:blipFill>
        <p:spPr bwMode="auto">
          <a:xfrm>
            <a:off x="8389394" y="914400"/>
            <a:ext cx="1069957" cy="1332929"/>
          </a:xfrm>
          <a:prstGeom prst="rect">
            <a:avLst/>
          </a:prstGeom>
          <a:noFill/>
          <a:ln w="9525">
            <a:solidFill>
              <a:schemeClr val="tx1"/>
            </a:solidFill>
            <a:miter lim="800000"/>
            <a:headEnd/>
            <a:tailEnd/>
          </a:ln>
        </p:spPr>
      </p:pic>
      <p:sp>
        <p:nvSpPr>
          <p:cNvPr id="40" name="Title 1"/>
          <p:cNvSpPr>
            <a:spLocks noGrp="1"/>
          </p:cNvSpPr>
          <p:nvPr>
            <p:ph type="title"/>
          </p:nvPr>
        </p:nvSpPr>
        <p:spPr>
          <a:xfrm>
            <a:off x="531813" y="268101"/>
            <a:ext cx="11386150" cy="576345"/>
          </a:xfrm>
        </p:spPr>
        <p:txBody>
          <a:bodyPr/>
          <a:lstStyle/>
          <a:p>
            <a:r>
              <a:rPr lang="en-GB" dirty="0" smtClean="0"/>
              <a:t>Books </a:t>
            </a:r>
            <a:endParaRPr lang="en-US" dirty="0"/>
          </a:p>
        </p:txBody>
      </p:sp>
      <p:pic>
        <p:nvPicPr>
          <p:cNvPr id="1039" name="Picture 15"/>
          <p:cNvPicPr>
            <a:picLocks noChangeAspect="1" noChangeArrowheads="1"/>
          </p:cNvPicPr>
          <p:nvPr/>
        </p:nvPicPr>
        <p:blipFill>
          <a:blip r:embed="rId25" cstate="print"/>
          <a:srcRect/>
          <a:stretch>
            <a:fillRect/>
          </a:stretch>
        </p:blipFill>
        <p:spPr bwMode="auto">
          <a:xfrm>
            <a:off x="3970821" y="2362200"/>
            <a:ext cx="1065773" cy="1312821"/>
          </a:xfrm>
          <a:prstGeom prst="rect">
            <a:avLst/>
          </a:prstGeom>
          <a:noFill/>
          <a:ln w="9525">
            <a:noFill/>
            <a:miter lim="800000"/>
            <a:headEnd/>
            <a:tailEnd/>
          </a:ln>
        </p:spPr>
      </p:pic>
      <p:pic>
        <p:nvPicPr>
          <p:cNvPr id="1040" name="Picture 16"/>
          <p:cNvPicPr>
            <a:picLocks noChangeAspect="1" noChangeArrowheads="1"/>
          </p:cNvPicPr>
          <p:nvPr/>
        </p:nvPicPr>
        <p:blipFill>
          <a:blip r:embed="rId26" cstate="print"/>
          <a:srcRect/>
          <a:stretch>
            <a:fillRect/>
          </a:stretch>
        </p:blipFill>
        <p:spPr bwMode="auto">
          <a:xfrm>
            <a:off x="8465594" y="2438400"/>
            <a:ext cx="1007098" cy="1242412"/>
          </a:xfrm>
          <a:prstGeom prst="rect">
            <a:avLst/>
          </a:prstGeom>
          <a:noFill/>
          <a:ln w="9525">
            <a:noFill/>
            <a:miter lim="800000"/>
            <a:headEnd/>
            <a:tailEnd/>
          </a:ln>
        </p:spPr>
      </p:pic>
      <p:pic>
        <p:nvPicPr>
          <p:cNvPr id="30" name="Picture 29" descr="apex-book-apex5-appdev-100.bmp"/>
          <p:cNvPicPr>
            <a:picLocks noChangeAspect="1"/>
          </p:cNvPicPr>
          <p:nvPr/>
        </p:nvPicPr>
        <p:blipFill>
          <a:blip r:embed="rId27" cstate="print"/>
          <a:stretch>
            <a:fillRect/>
          </a:stretch>
        </p:blipFill>
        <p:spPr>
          <a:xfrm>
            <a:off x="1041704" y="917745"/>
            <a:ext cx="857171" cy="1298745"/>
          </a:xfrm>
          <a:prstGeom prst="rect">
            <a:avLst/>
          </a:prstGeom>
        </p:spPr>
      </p:pic>
      <p:pic>
        <p:nvPicPr>
          <p:cNvPr id="38" name="Picture 37" descr="apex-book-apex5-beginners-100.bmp"/>
          <p:cNvPicPr>
            <a:picLocks noChangeAspect="1"/>
          </p:cNvPicPr>
          <p:nvPr/>
        </p:nvPicPr>
        <p:blipFill>
          <a:blip r:embed="rId28" cstate="print"/>
          <a:stretch>
            <a:fillRect/>
          </a:stretch>
        </p:blipFill>
        <p:spPr>
          <a:xfrm>
            <a:off x="2445794" y="838200"/>
            <a:ext cx="1026703" cy="1333381"/>
          </a:xfrm>
          <a:prstGeom prst="rect">
            <a:avLst/>
          </a:prstGeom>
        </p:spPr>
      </p:pic>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Useful Links</a:t>
            </a:r>
            <a:endParaRPr lang="en-US" dirty="0"/>
          </a:p>
        </p:txBody>
      </p:sp>
      <p:sp>
        <p:nvSpPr>
          <p:cNvPr id="3" name="Content Placeholder 2"/>
          <p:cNvSpPr>
            <a:spLocks noGrp="1"/>
          </p:cNvSpPr>
          <p:nvPr>
            <p:ph idx="1"/>
          </p:nvPr>
        </p:nvSpPr>
        <p:spPr>
          <a:xfrm>
            <a:off x="760412" y="2895600"/>
            <a:ext cx="11201400" cy="2743200"/>
          </a:xfrm>
        </p:spPr>
        <p:txBody>
          <a:bodyPr>
            <a:noAutofit/>
          </a:bodyPr>
          <a:lstStyle/>
          <a:p>
            <a:pPr>
              <a:tabLst>
                <a:tab pos="5035550" algn="l"/>
              </a:tabLst>
            </a:pPr>
            <a:r>
              <a:rPr lang="en-US" sz="3200" dirty="0">
                <a:solidFill>
                  <a:srgbClr val="7F7F7F"/>
                </a:solidFill>
              </a:rPr>
              <a:t>Oracle Technology Network </a:t>
            </a:r>
            <a:r>
              <a:rPr lang="en-US" sz="3200" dirty="0" smtClean="0"/>
              <a:t>	</a:t>
            </a:r>
            <a:r>
              <a:rPr lang="en-US" sz="3200" b="1" dirty="0" smtClean="0">
                <a:hlinkClick r:id="rId3"/>
              </a:rPr>
              <a:t>http</a:t>
            </a:r>
            <a:r>
              <a:rPr lang="en-US" sz="3200" b="1" dirty="0">
                <a:hlinkClick r:id="rId3"/>
              </a:rPr>
              <a:t>://otn.oracle.com/</a:t>
            </a:r>
            <a:r>
              <a:rPr lang="en-US" sz="3200" b="1" dirty="0" smtClean="0">
                <a:hlinkClick r:id="rId3"/>
              </a:rPr>
              <a:t>apex</a:t>
            </a:r>
            <a:endParaRPr lang="en-US" sz="3200" b="1" dirty="0" smtClean="0"/>
          </a:p>
          <a:p>
            <a:pPr>
              <a:tabLst>
                <a:tab pos="5035550" algn="l"/>
                <a:tab pos="5084763" algn="l"/>
              </a:tabLst>
            </a:pPr>
            <a:r>
              <a:rPr lang="en-US" sz="3200" dirty="0" smtClean="0">
                <a:solidFill>
                  <a:srgbClr val="7F7F7F"/>
                </a:solidFill>
              </a:rPr>
              <a:t>APEX Community	</a:t>
            </a:r>
            <a:r>
              <a:rPr lang="en-US" sz="3200" b="1" dirty="0" smtClean="0">
                <a:hlinkClick r:id="rId4"/>
              </a:rPr>
              <a:t>http://apex.oracle.com/community</a:t>
            </a:r>
            <a:endParaRPr lang="en-US" sz="3200" b="1" dirty="0" smtClean="0"/>
          </a:p>
          <a:p>
            <a:pPr>
              <a:tabLst>
                <a:tab pos="5035550" algn="l"/>
                <a:tab pos="5084763" algn="l"/>
              </a:tabLst>
            </a:pPr>
            <a:r>
              <a:rPr lang="en-US" sz="3200" dirty="0" smtClean="0">
                <a:solidFill>
                  <a:schemeClr val="bg1">
                    <a:lumMod val="50000"/>
                  </a:schemeClr>
                </a:solidFill>
              </a:rPr>
              <a:t>Oracle Learning Library </a:t>
            </a:r>
            <a:r>
              <a:rPr lang="en-US" sz="3200" dirty="0" smtClean="0">
                <a:solidFill>
                  <a:srgbClr val="7F7F7F"/>
                </a:solidFill>
              </a:rPr>
              <a:t>	</a:t>
            </a:r>
            <a:r>
              <a:rPr lang="en-US" sz="3200" b="1" dirty="0" smtClean="0">
                <a:solidFill>
                  <a:srgbClr val="7F7F7F"/>
                </a:solidFill>
                <a:hlinkClick r:id="rId5"/>
              </a:rPr>
              <a:t>http</a:t>
            </a:r>
            <a:r>
              <a:rPr lang="en-US" sz="3200" b="1" dirty="0">
                <a:solidFill>
                  <a:srgbClr val="7F7F7F"/>
                </a:solidFill>
                <a:hlinkClick r:id="rId5"/>
              </a:rPr>
              <a:t>://www.oracle.com/</a:t>
            </a:r>
            <a:r>
              <a:rPr lang="en-US" sz="3200" b="1" dirty="0" smtClean="0">
                <a:solidFill>
                  <a:srgbClr val="7F7F7F"/>
                </a:solidFill>
                <a:hlinkClick r:id="rId5"/>
              </a:rPr>
              <a:t>oll</a:t>
            </a:r>
            <a:endParaRPr lang="en-US" sz="3200" b="1" dirty="0"/>
          </a:p>
          <a:p>
            <a:pPr>
              <a:tabLst>
                <a:tab pos="5035550" algn="l"/>
              </a:tabLst>
            </a:pPr>
            <a:r>
              <a:rPr lang="en-US" sz="3200" dirty="0" smtClean="0">
                <a:solidFill>
                  <a:srgbClr val="7F7F7F"/>
                </a:solidFill>
              </a:rPr>
              <a:t>Hosted </a:t>
            </a:r>
            <a:r>
              <a:rPr lang="en-US" sz="3200" dirty="0">
                <a:solidFill>
                  <a:srgbClr val="7F7F7F"/>
                </a:solidFill>
              </a:rPr>
              <a:t>evaluation </a:t>
            </a:r>
            <a:r>
              <a:rPr lang="en-US" sz="3200" dirty="0" smtClean="0">
                <a:solidFill>
                  <a:srgbClr val="7F7F7F"/>
                </a:solidFill>
              </a:rPr>
              <a:t>site</a:t>
            </a:r>
            <a:r>
              <a:rPr lang="en-US" sz="3200" dirty="0" smtClean="0"/>
              <a:t>	</a:t>
            </a:r>
            <a:r>
              <a:rPr lang="en-US" sz="3200" b="1" dirty="0" smtClean="0">
                <a:hlinkClick r:id="rId6"/>
              </a:rPr>
              <a:t>http</a:t>
            </a:r>
            <a:r>
              <a:rPr lang="en-US" sz="3200" b="1" dirty="0">
                <a:hlinkClick r:id="rId6"/>
              </a:rPr>
              <a:t>://</a:t>
            </a:r>
            <a:r>
              <a:rPr lang="en-US" sz="3200" b="1" dirty="0" smtClean="0">
                <a:hlinkClick r:id="rId6"/>
              </a:rPr>
              <a:t>apex.oracle.com</a:t>
            </a:r>
            <a:r>
              <a:rPr lang="en-US" sz="3200" dirty="0" smtClean="0"/>
              <a:t>	</a:t>
            </a:r>
            <a:endParaRPr lang="en-US" sz="3200" dirty="0"/>
          </a:p>
          <a:p>
            <a:pPr>
              <a:tabLst>
                <a:tab pos="5035550" algn="l"/>
              </a:tabLst>
            </a:pPr>
            <a:r>
              <a:rPr lang="en-US" sz="3200" dirty="0" smtClean="0">
                <a:solidFill>
                  <a:srgbClr val="7F7F7F"/>
                </a:solidFill>
              </a:rPr>
              <a:t>APEX Cloud Service	</a:t>
            </a:r>
            <a:r>
              <a:rPr lang="en-US" sz="3200" b="1" dirty="0" smtClean="0">
                <a:hlinkClick r:id="rId7"/>
              </a:rPr>
              <a:t>http</a:t>
            </a:r>
            <a:r>
              <a:rPr lang="en-US" sz="3200" b="1" dirty="0">
                <a:hlinkClick r:id="rId7"/>
              </a:rPr>
              <a:t>://</a:t>
            </a:r>
            <a:r>
              <a:rPr lang="en-US" sz="3200" b="1" dirty="0" smtClean="0">
                <a:hlinkClick r:id="rId7"/>
              </a:rPr>
              <a:t>cloud.oracle.com</a:t>
            </a:r>
            <a:endParaRPr lang="en-US" sz="3200" b="1" dirty="0" smtClean="0"/>
          </a:p>
          <a:p>
            <a:pPr lvl="1"/>
            <a:endParaRPr lang="en-US" sz="3200" dirty="0" smtClean="0"/>
          </a:p>
          <a:p>
            <a:pPr lvl="1"/>
            <a:endParaRPr lang="en-US" sz="3200" dirty="0"/>
          </a:p>
        </p:txBody>
      </p:sp>
      <p:pic>
        <p:nvPicPr>
          <p:cNvPr id="7" name="Picture 6"/>
          <p:cNvPicPr>
            <a:picLocks noChangeAspect="1"/>
          </p:cNvPicPr>
          <p:nvPr/>
        </p:nvPicPr>
        <p:blipFill>
          <a:blip r:embed="rId8" cstate="screen">
            <a:extLst>
              <a:ext uri="{28A0092B-C50C-407E-A947-70E740481C1C}">
                <a14:useLocalDpi xmlns="" xmlns:a14="http://schemas.microsoft.com/office/drawing/2010/main"/>
              </a:ext>
            </a:extLst>
          </a:blip>
          <a:stretch>
            <a:fillRect/>
          </a:stretch>
        </p:blipFill>
        <p:spPr>
          <a:xfrm>
            <a:off x="6945312" y="609600"/>
            <a:ext cx="3492500" cy="1905000"/>
          </a:xfrm>
          <a:prstGeom prst="rect">
            <a:avLst/>
          </a:prstGeom>
        </p:spPr>
      </p:pic>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Collateral, Resources and Hosted Services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36485534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6764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8" name="Pentagon 17"/>
          <p:cNvSpPr/>
          <p:nvPr/>
        </p:nvSpPr>
        <p:spPr>
          <a:xfrm>
            <a:off x="2186329" y="3068954"/>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3765231"/>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46151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a:xfrm>
            <a:off x="2795931" y="1676400"/>
            <a:ext cx="8861082" cy="3962401"/>
          </a:xfrm>
        </p:spPr>
        <p:txBody>
          <a:bodyPr/>
          <a:lstStyle/>
          <a:p>
            <a:r>
              <a:rPr lang="en-US" dirty="0">
                <a:solidFill>
                  <a:srgbClr val="BFBFBF"/>
                </a:solidFill>
              </a:rPr>
              <a:t>Oracle Application Express Overview</a:t>
            </a:r>
          </a:p>
          <a:p>
            <a:r>
              <a:rPr lang="en-US" dirty="0"/>
              <a:t>Page Designer</a:t>
            </a:r>
          </a:p>
          <a:p>
            <a:r>
              <a:rPr lang="en-US" dirty="0">
                <a:solidFill>
                  <a:schemeClr val="bg1">
                    <a:lumMod val="75000"/>
                  </a:schemeClr>
                </a:solidFill>
              </a:rPr>
              <a:t>User Interface and Universal Theme</a:t>
            </a:r>
          </a:p>
          <a:p>
            <a:r>
              <a:rPr lang="en-US" dirty="0" smtClean="0">
                <a:solidFill>
                  <a:srgbClr val="BFBFBF"/>
                </a:solidFill>
              </a:rPr>
              <a:t>Mobile </a:t>
            </a:r>
            <a:r>
              <a:rPr lang="en-US" dirty="0">
                <a:solidFill>
                  <a:srgbClr val="BFBFBF"/>
                </a:solidFill>
              </a:rPr>
              <a:t>Enhancements</a:t>
            </a:r>
          </a:p>
          <a:p>
            <a:r>
              <a:rPr lang="en-US" dirty="0" smtClean="0">
                <a:solidFill>
                  <a:srgbClr val="BFBFBF"/>
                </a:solidFill>
              </a:rPr>
              <a:t>Functional Improvements</a:t>
            </a:r>
          </a:p>
          <a:p>
            <a:r>
              <a:rPr lang="en-US" dirty="0" smtClean="0">
                <a:solidFill>
                  <a:srgbClr val="BFBFBF"/>
                </a:solidFill>
              </a:rPr>
              <a:t>Security Enhancements</a:t>
            </a:r>
            <a:endParaRPr lang="en-US" dirty="0">
              <a:solidFill>
                <a:srgbClr val="BFBFBF"/>
              </a:solidFill>
            </a:endParaRPr>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16</a:t>
            </a:fld>
            <a:endParaRPr lang="en-US" dirty="0"/>
          </a:p>
        </p:txBody>
      </p:sp>
      <p:sp>
        <p:nvSpPr>
          <p:cNvPr id="12" name="Pentagon 11"/>
          <p:cNvSpPr/>
          <p:nvPr/>
        </p:nvSpPr>
        <p:spPr>
          <a:xfrm>
            <a:off x="2208212" y="51816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
        <p:nvSpPr>
          <p:cNvPr id="13" name="Pentagon 12"/>
          <p:cNvSpPr/>
          <p:nvPr/>
        </p:nvSpPr>
        <p:spPr>
          <a:xfrm>
            <a:off x="2208212" y="2362200"/>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1" name="Title 1"/>
          <p:cNvSpPr>
            <a:spLocks noGrp="1"/>
          </p:cNvSpPr>
          <p:nvPr>
            <p:ph type="title"/>
          </p:nvPr>
        </p:nvSpPr>
        <p:spPr>
          <a:xfrm>
            <a:off x="531812" y="406400"/>
            <a:ext cx="11125200" cy="889000"/>
          </a:xfrm>
        </p:spPr>
        <p:txBody>
          <a:bodyPr anchor="t"/>
          <a:lstStyle/>
          <a:p>
            <a:r>
              <a:rPr lang="en-US" dirty="0" smtClean="0"/>
              <a:t>Agenda</a:t>
            </a:r>
            <a:endParaRPr lang="en-US" dirty="0"/>
          </a:p>
        </p:txBody>
      </p:sp>
    </p:spTree>
    <p:extLst>
      <p:ext uri="{BB962C8B-B14F-4D97-AF65-F5344CB8AC3E}">
        <p14:creationId xmlns="" xmlns:p14="http://schemas.microsoft.com/office/powerpoint/2010/main" val="24132593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Page Designer</a:t>
            </a:r>
          </a:p>
        </p:txBody>
      </p:sp>
      <p:sp>
        <p:nvSpPr>
          <p:cNvPr id="3" name="Content Placeholder 2"/>
          <p:cNvSpPr>
            <a:spLocks noGrp="1"/>
          </p:cNvSpPr>
          <p:nvPr>
            <p:ph idx="1"/>
          </p:nvPr>
        </p:nvSpPr>
        <p:spPr>
          <a:xfrm>
            <a:off x="531812" y="1371600"/>
            <a:ext cx="10210800" cy="4419600"/>
          </a:xfrm>
        </p:spPr>
        <p:txBody>
          <a:bodyPr>
            <a:noAutofit/>
          </a:bodyPr>
          <a:lstStyle/>
          <a:p>
            <a:r>
              <a:rPr lang="en-US" dirty="0" smtClean="0"/>
              <a:t>Multiple trees to view the page components</a:t>
            </a:r>
          </a:p>
          <a:p>
            <a:r>
              <a:rPr lang="en-US" dirty="0" smtClean="0"/>
              <a:t>Visualization of the page within the Grid Layout, and associated Gallery, allowing you to drag and drop components</a:t>
            </a:r>
          </a:p>
          <a:p>
            <a:r>
              <a:rPr lang="en-US" dirty="0" smtClean="0"/>
              <a:t>Update multiple attributes without leaving the page in the Property Editor </a:t>
            </a:r>
          </a:p>
          <a:p>
            <a:r>
              <a:rPr lang="en-US" dirty="0" smtClean="0"/>
              <a:t>Highly </a:t>
            </a:r>
            <a:r>
              <a:rPr lang="en-US" dirty="0"/>
              <a:t>configurable user interface: </a:t>
            </a:r>
          </a:p>
          <a:p>
            <a:pPr lvl="1"/>
            <a:r>
              <a:rPr lang="en-US" dirty="0"/>
              <a:t>Customize and refine view of </a:t>
            </a:r>
            <a:r>
              <a:rPr lang="en-US" dirty="0" smtClean="0"/>
              <a:t>page </a:t>
            </a:r>
            <a:r>
              <a:rPr lang="en-US" dirty="0"/>
              <a:t>specific to current focus</a:t>
            </a:r>
          </a:p>
          <a:p>
            <a:pPr lvl="1"/>
            <a:r>
              <a:rPr lang="en-US" dirty="0"/>
              <a:t>Slideable panels</a:t>
            </a:r>
          </a:p>
          <a:p>
            <a:pPr lvl="1"/>
            <a:r>
              <a:rPr lang="en-US" dirty="0"/>
              <a:t>Hide / show </a:t>
            </a:r>
            <a:r>
              <a:rPr lang="en-US" dirty="0" smtClean="0"/>
              <a:t>groupings</a:t>
            </a:r>
            <a:endParaRPr lang="en-US" dirty="0"/>
          </a:p>
        </p:txBody>
      </p:sp>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Powerful browser-based IDE</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202310017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819639" y="304800"/>
            <a:ext cx="10532573" cy="5779905"/>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1748525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Code Editor</a:t>
            </a:r>
            <a:endParaRPr lang="en-US" dirty="0"/>
          </a:p>
        </p:txBody>
      </p:sp>
      <p:sp>
        <p:nvSpPr>
          <p:cNvPr id="3" name="Content Placeholder 2"/>
          <p:cNvSpPr>
            <a:spLocks noGrp="1"/>
          </p:cNvSpPr>
          <p:nvPr>
            <p:ph idx="1"/>
          </p:nvPr>
        </p:nvSpPr>
        <p:spPr>
          <a:xfrm>
            <a:off x="531812" y="1828800"/>
            <a:ext cx="10287000" cy="3886200"/>
          </a:xfrm>
        </p:spPr>
        <p:txBody>
          <a:bodyPr>
            <a:noAutofit/>
          </a:bodyPr>
          <a:lstStyle/>
          <a:p>
            <a:r>
              <a:rPr lang="en-US" dirty="0"/>
              <a:t>Syntax </a:t>
            </a:r>
            <a:r>
              <a:rPr lang="en-US" dirty="0" smtClean="0"/>
              <a:t>Highlighting</a:t>
            </a:r>
            <a:endParaRPr lang="en-US" dirty="0"/>
          </a:p>
          <a:p>
            <a:r>
              <a:rPr lang="en-US" dirty="0" smtClean="0"/>
              <a:t>Undo / Redo</a:t>
            </a:r>
          </a:p>
          <a:p>
            <a:r>
              <a:rPr lang="en-US" dirty="0" smtClean="0"/>
              <a:t>Find/Replace</a:t>
            </a:r>
          </a:p>
          <a:p>
            <a:r>
              <a:rPr lang="en-US" dirty="0" smtClean="0"/>
              <a:t>Auto completion</a:t>
            </a:r>
            <a:endParaRPr lang="en-US" dirty="0"/>
          </a:p>
          <a:p>
            <a:r>
              <a:rPr lang="en-US" dirty="0"/>
              <a:t>Code validation</a:t>
            </a:r>
          </a:p>
          <a:p>
            <a:r>
              <a:rPr lang="en-US" dirty="0" smtClean="0"/>
              <a:t>Used in Page Designer, </a:t>
            </a:r>
            <a:br>
              <a:rPr lang="en-US" dirty="0" smtClean="0"/>
            </a:br>
            <a:r>
              <a:rPr lang="en-US" dirty="0" smtClean="0"/>
              <a:t>Component View and </a:t>
            </a:r>
            <a:br>
              <a:rPr lang="en-US" dirty="0" smtClean="0"/>
            </a:br>
            <a:r>
              <a:rPr lang="en-US" dirty="0" smtClean="0"/>
              <a:t>SQL Workshop</a:t>
            </a:r>
            <a:endParaRPr lang="en-US" dirty="0"/>
          </a:p>
        </p:txBody>
      </p:sp>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lang="en-US" sz="2400" b="1" dirty="0" smtClean="0">
                <a:solidFill>
                  <a:schemeClr val="accent4"/>
                </a:solidFill>
              </a:rPr>
              <a:t>Available </a:t>
            </a: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for maintaining SQL, PL/SQL, JavaScript, HTML, CSS, and large text sections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pic>
        <p:nvPicPr>
          <p:cNvPr id="4100" name="Picture 4"/>
          <p:cNvPicPr>
            <a:picLocks noChangeAspect="1" noChangeArrowheads="1"/>
          </p:cNvPicPr>
          <p:nvPr/>
        </p:nvPicPr>
        <p:blipFill>
          <a:blip r:embed="rId3" cstate="print"/>
          <a:srcRect/>
          <a:stretch>
            <a:fillRect/>
          </a:stretch>
        </p:blipFill>
        <p:spPr bwMode="auto">
          <a:xfrm>
            <a:off x="4418012" y="1676400"/>
            <a:ext cx="7094538" cy="4248150"/>
          </a:xfrm>
          <a:prstGeom prst="rect">
            <a:avLst/>
          </a:prstGeom>
          <a:noFill/>
          <a:ln w="9525">
            <a:noFill/>
            <a:miter lim="800000"/>
            <a:headEnd/>
            <a:tailEnd/>
          </a:ln>
        </p:spPr>
      </p:pic>
    </p:spTree>
    <p:extLst>
      <p:ext uri="{BB962C8B-B14F-4D97-AF65-F5344CB8AC3E}">
        <p14:creationId xmlns="" xmlns:p14="http://schemas.microsoft.com/office/powerpoint/2010/main" val="32818654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a:spLocks/>
          </p:cNvSpPr>
          <p:nvPr/>
        </p:nvSpPr>
        <p:spPr>
          <a:xfrm>
            <a:off x="836612" y="2873375"/>
            <a:ext cx="10439400" cy="1698625"/>
          </a:xfrm>
          <a:prstGeom prst="rect">
            <a:avLst/>
          </a:prstGeom>
        </p:spPr>
        <p:txBody>
          <a:bodyPr vert="horz" lIns="0" tIns="0" rIns="0" bIns="0" rtlCol="0" anchor="ctr">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lnSpc>
                <a:spcPct val="120000"/>
              </a:lnSpc>
            </a:pPr>
            <a:r>
              <a:rPr lang="en-US" sz="4800" dirty="0" smtClean="0">
                <a:solidFill>
                  <a:srgbClr val="000000"/>
                </a:solidFill>
                <a:latin typeface="Helvetica Neue Light"/>
                <a:cs typeface="Helvetica Neue Light"/>
              </a:rPr>
              <a:t>Oracle Application Express 5</a:t>
            </a:r>
          </a:p>
          <a:p>
            <a:pPr algn="ctr">
              <a:lnSpc>
                <a:spcPct val="120000"/>
              </a:lnSpc>
            </a:pPr>
            <a:r>
              <a:rPr lang="en-US" sz="3200" dirty="0" smtClean="0">
                <a:latin typeface="Helvetica Neue Light"/>
                <a:cs typeface="Helvetica Neue Light"/>
              </a:rPr>
              <a:t>New Features</a:t>
            </a:r>
            <a:endParaRPr lang="en-US" sz="3200" dirty="0">
              <a:latin typeface="Helvetica Neue Light"/>
              <a:cs typeface="Helvetica Neue Light"/>
            </a:endParaRPr>
          </a:p>
        </p:txBody>
      </p:sp>
      <p:sp>
        <p:nvSpPr>
          <p:cNvPr id="7" name="Text Placeholder 5"/>
          <p:cNvSpPr>
            <a:spLocks noGrp="1"/>
          </p:cNvSpPr>
          <p:nvPr>
            <p:ph type="body" sz="quarter" idx="13"/>
          </p:nvPr>
        </p:nvSpPr>
        <p:spPr>
          <a:xfrm>
            <a:off x="531814" y="4648200"/>
            <a:ext cx="7696198" cy="1295400"/>
          </a:xfrm>
        </p:spPr>
        <p:txBody>
          <a:bodyPr anchor="b"/>
          <a:lstStyle/>
          <a:p>
            <a:pPr>
              <a:lnSpc>
                <a:spcPct val="100000"/>
              </a:lnSpc>
              <a:spcBef>
                <a:spcPts val="0"/>
              </a:spcBef>
            </a:pPr>
            <a:r>
              <a:rPr lang="en-US" sz="2000" dirty="0" smtClean="0">
                <a:latin typeface="Helvetica Neue"/>
                <a:cs typeface="Helvetica Neue"/>
              </a:rPr>
              <a:t>&lt;Name&gt;</a:t>
            </a:r>
          </a:p>
          <a:p>
            <a:pPr>
              <a:lnSpc>
                <a:spcPct val="100000"/>
              </a:lnSpc>
              <a:spcBef>
                <a:spcPts val="0"/>
              </a:spcBef>
            </a:pPr>
            <a:r>
              <a:rPr lang="en-US" sz="2000" dirty="0" smtClean="0">
                <a:latin typeface="Helvetica Neue"/>
                <a:cs typeface="Helvetica Neue"/>
              </a:rPr>
              <a:t>&lt;Title&gt;</a:t>
            </a:r>
          </a:p>
          <a:p>
            <a:pPr>
              <a:lnSpc>
                <a:spcPct val="100000"/>
              </a:lnSpc>
              <a:spcBef>
                <a:spcPts val="0"/>
              </a:spcBef>
            </a:pPr>
            <a:r>
              <a:rPr lang="en-US" sz="2000" dirty="0" smtClean="0">
                <a:latin typeface="Helvetica Neue"/>
                <a:cs typeface="Helvetica Neue"/>
              </a:rPr>
              <a:t>&lt;Organization&gt;</a:t>
            </a:r>
          </a:p>
          <a:p>
            <a:pPr>
              <a:lnSpc>
                <a:spcPct val="100000"/>
              </a:lnSpc>
              <a:spcBef>
                <a:spcPts val="0"/>
              </a:spcBef>
            </a:pPr>
            <a:r>
              <a:rPr lang="en-US" sz="2000" dirty="0" smtClean="0">
                <a:latin typeface="Helvetica Neue"/>
                <a:cs typeface="Helvetica Neue"/>
              </a:rPr>
              <a:t>&lt;Date&gt;</a:t>
            </a:r>
            <a:endParaRPr lang="en-US" sz="2000" dirty="0">
              <a:latin typeface="Helvetica Neue"/>
              <a:cs typeface="Helvetica Neue"/>
            </a:endParaRPr>
          </a:p>
        </p:txBody>
      </p:sp>
      <p:pic>
        <p:nvPicPr>
          <p:cNvPr id="2" name="Picture 1" descr="apex-round-128.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54612" y="1066800"/>
            <a:ext cx="1778000" cy="1778000"/>
          </a:xfrm>
          <a:prstGeom prst="rect">
            <a:avLst/>
          </a:prstGeom>
        </p:spPr>
      </p:pic>
    </p:spTree>
    <p:extLst>
      <p:ext uri="{BB962C8B-B14F-4D97-AF65-F5344CB8AC3E}">
        <p14:creationId xmlns:p14="http://schemas.microsoft.com/office/powerpoint/2010/main" xmlns="" val="24370618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73736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8" name="Pentagon 17"/>
          <p:cNvSpPr/>
          <p:nvPr/>
        </p:nvSpPr>
        <p:spPr>
          <a:xfrm>
            <a:off x="2186329" y="3108960"/>
            <a:ext cx="457200" cy="320040"/>
          </a:xfrm>
          <a:prstGeom prst="homePlate">
            <a:avLst/>
          </a:prstGeom>
          <a:solidFill>
            <a:schemeClr val="tx1">
              <a:lumMod val="75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379476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48056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a:xfrm>
            <a:off x="2795931" y="1676400"/>
            <a:ext cx="8861082" cy="3962401"/>
          </a:xfrm>
        </p:spPr>
        <p:txBody>
          <a:bodyPr/>
          <a:lstStyle/>
          <a:p>
            <a:r>
              <a:rPr lang="en-US" dirty="0">
                <a:solidFill>
                  <a:srgbClr val="BFBFBF"/>
                </a:solidFill>
              </a:rPr>
              <a:t>Oracle Application Express Overview</a:t>
            </a:r>
          </a:p>
          <a:p>
            <a:r>
              <a:rPr lang="en-US" dirty="0">
                <a:solidFill>
                  <a:srgbClr val="BFBFBF"/>
                </a:solidFill>
              </a:rPr>
              <a:t>Page Designer</a:t>
            </a:r>
          </a:p>
          <a:p>
            <a:r>
              <a:rPr lang="en-US" dirty="0" smtClean="0"/>
              <a:t>User Interface and Universal Theme</a:t>
            </a:r>
          </a:p>
          <a:p>
            <a:r>
              <a:rPr lang="en-US" dirty="0" smtClean="0">
                <a:solidFill>
                  <a:srgbClr val="BFBFBF"/>
                </a:solidFill>
              </a:rPr>
              <a:t>Mobile Enhancements</a:t>
            </a:r>
          </a:p>
          <a:p>
            <a:r>
              <a:rPr lang="en-US" dirty="0" smtClean="0">
                <a:solidFill>
                  <a:srgbClr val="BFBFBF"/>
                </a:solidFill>
              </a:rPr>
              <a:t>Functional Improvements</a:t>
            </a:r>
          </a:p>
          <a:p>
            <a:r>
              <a:rPr lang="en-US" dirty="0" smtClean="0">
                <a:solidFill>
                  <a:srgbClr val="BFBFBF"/>
                </a:solidFill>
              </a:rPr>
              <a:t>Security Enhancements</a:t>
            </a:r>
            <a:endParaRPr lang="en-US" dirty="0">
              <a:solidFill>
                <a:srgbClr val="BFBFBF"/>
              </a:solidFill>
            </a:endParaRPr>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20</a:t>
            </a:fld>
            <a:endParaRPr lang="en-US" dirty="0"/>
          </a:p>
        </p:txBody>
      </p:sp>
      <p:sp>
        <p:nvSpPr>
          <p:cNvPr id="12" name="Pentagon 11"/>
          <p:cNvSpPr/>
          <p:nvPr/>
        </p:nvSpPr>
        <p:spPr>
          <a:xfrm>
            <a:off x="2208212" y="516636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
        <p:nvSpPr>
          <p:cNvPr id="13" name="Pentagon 12"/>
          <p:cNvSpPr/>
          <p:nvPr/>
        </p:nvSpPr>
        <p:spPr>
          <a:xfrm>
            <a:off x="2208212" y="242316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1" name="Title 1"/>
          <p:cNvSpPr>
            <a:spLocks noGrp="1"/>
          </p:cNvSpPr>
          <p:nvPr>
            <p:ph type="title"/>
          </p:nvPr>
        </p:nvSpPr>
        <p:spPr>
          <a:xfrm>
            <a:off x="531812" y="406400"/>
            <a:ext cx="11125200" cy="889000"/>
          </a:xfrm>
        </p:spPr>
        <p:txBody>
          <a:bodyPr anchor="t"/>
          <a:lstStyle/>
          <a:p>
            <a:r>
              <a:rPr lang="en-US" dirty="0" smtClean="0"/>
              <a:t>Agenda</a:t>
            </a:r>
            <a:endParaRPr lang="en-US" dirty="0"/>
          </a:p>
        </p:txBody>
      </p:sp>
    </p:spTree>
    <p:extLst>
      <p:ext uri="{BB962C8B-B14F-4D97-AF65-F5344CB8AC3E}">
        <p14:creationId xmlns="" xmlns:p14="http://schemas.microsoft.com/office/powerpoint/2010/main" val="151061787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Redesigned APEX User Interface</a:t>
            </a:r>
            <a:endParaRPr lang="en-US" dirty="0"/>
          </a:p>
        </p:txBody>
      </p:sp>
      <p:sp>
        <p:nvSpPr>
          <p:cNvPr id="3" name="Content Placeholder 2"/>
          <p:cNvSpPr>
            <a:spLocks noGrp="1"/>
          </p:cNvSpPr>
          <p:nvPr>
            <p:ph idx="1"/>
          </p:nvPr>
        </p:nvSpPr>
        <p:spPr>
          <a:xfrm>
            <a:off x="531812" y="1981200"/>
            <a:ext cx="6781800" cy="3886200"/>
          </a:xfrm>
        </p:spPr>
        <p:txBody>
          <a:bodyPr>
            <a:noAutofit/>
          </a:bodyPr>
          <a:lstStyle/>
          <a:p>
            <a:r>
              <a:rPr lang="en-US" dirty="0" smtClean="0"/>
              <a:t>Complete redesign of APEX UI templates, using HTML5 and grid layout</a:t>
            </a:r>
          </a:p>
          <a:p>
            <a:r>
              <a:rPr lang="en-US" dirty="0" smtClean="0"/>
              <a:t>New artwork – replacing CSS sprites with SVG based vector graphics </a:t>
            </a:r>
          </a:p>
          <a:p>
            <a:r>
              <a:rPr lang="en-US" dirty="0" smtClean="0"/>
              <a:t>Using icon fonts for most smaller icons in Page Designer, menu bars and buttons </a:t>
            </a:r>
          </a:p>
          <a:p>
            <a:pPr marL="0" indent="0">
              <a:buNone/>
            </a:pPr>
            <a:endParaRPr lang="en-US" dirty="0" smtClean="0"/>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21</a:t>
            </a:fld>
            <a:endParaRPr lang="en-US" dirty="0"/>
          </a:p>
        </p:txBody>
      </p:sp>
      <p:sp>
        <p:nvSpPr>
          <p:cNvPr id="8" name="Text Placeholder 5"/>
          <p:cNvSpPr>
            <a:spLocks noGrp="1"/>
          </p:cNvSpPr>
          <p:nvPr>
            <p:ph type="body" sz="quarter" idx="13"/>
          </p:nvPr>
        </p:nvSpPr>
        <p:spPr>
          <a:xfrm>
            <a:off x="531813" y="914400"/>
            <a:ext cx="7086599" cy="343299"/>
          </a:xfrm>
        </p:spPr>
        <p:txBody>
          <a:bodyPr>
            <a:noAutofit/>
          </a:bodyPr>
          <a:lstStyle/>
          <a:p>
            <a:r>
              <a:rPr lang="en-US" dirty="0" smtClean="0"/>
              <a:t>Modern HTML5 UI </a:t>
            </a:r>
            <a:endParaRPr lang="en-US" dirty="0"/>
          </a:p>
        </p:txBody>
      </p:sp>
      <p:pic>
        <p:nvPicPr>
          <p:cNvPr id="9" name="Picture 8" descr="app-builder-shared-components.png"/>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151812" y="609600"/>
            <a:ext cx="3317138" cy="3279214"/>
          </a:xfrm>
          <a:prstGeom prst="rect">
            <a:avLst/>
          </a:prstGeom>
        </p:spPr>
      </p:pic>
    </p:spTree>
    <p:extLst>
      <p:ext uri="{BB962C8B-B14F-4D97-AF65-F5344CB8AC3E}">
        <p14:creationId xmlns="" xmlns:p14="http://schemas.microsoft.com/office/powerpoint/2010/main" val="18281166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600200"/>
            <a:ext cx="8305800" cy="3886200"/>
          </a:xfrm>
        </p:spPr>
        <p:txBody>
          <a:bodyPr>
            <a:noAutofit/>
          </a:bodyPr>
          <a:lstStyle/>
          <a:p>
            <a:r>
              <a:rPr lang="en-US" dirty="0" smtClean="0"/>
              <a:t>New default theme for APEX applications</a:t>
            </a:r>
          </a:p>
          <a:p>
            <a:r>
              <a:rPr lang="en-US" dirty="0" smtClean="0"/>
              <a:t>Uses responsive HTML5 templates</a:t>
            </a:r>
          </a:p>
          <a:p>
            <a:r>
              <a:rPr lang="en-US" dirty="0" smtClean="0"/>
              <a:t>Grid-layout for HTML forms</a:t>
            </a:r>
          </a:p>
          <a:p>
            <a:r>
              <a:rPr lang="en-US" dirty="0" smtClean="0"/>
              <a:t>Modern flat-look</a:t>
            </a:r>
          </a:p>
          <a:p>
            <a:r>
              <a:rPr lang="en-US" dirty="0" smtClean="0"/>
              <a:t>Ships with a variety of pre-built theme styles</a:t>
            </a:r>
          </a:p>
          <a:p>
            <a:r>
              <a:rPr lang="en-US" dirty="0" smtClean="0"/>
              <a:t>Older themes still available as legacy themes, and will remain part of the product for backwards compatibility</a:t>
            </a:r>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10" name="Picture 9" descr="HTML5_Logo_512.png"/>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685212" y="914400"/>
            <a:ext cx="2819400" cy="2819400"/>
          </a:xfrm>
          <a:prstGeom prst="rect">
            <a:avLst/>
          </a:prstGeom>
        </p:spPr>
      </p:pic>
      <p:sp>
        <p:nvSpPr>
          <p:cNvPr id="9"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Overview</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34884469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981200"/>
            <a:ext cx="10591800" cy="3886200"/>
          </a:xfrm>
        </p:spPr>
        <p:txBody>
          <a:bodyPr>
            <a:noAutofit/>
          </a:bodyPr>
          <a:lstStyle/>
          <a:p>
            <a:r>
              <a:rPr lang="en-US" dirty="0" smtClean="0"/>
              <a:t>Declarative CSS modifiers for HTML5 templates</a:t>
            </a:r>
            <a:endParaRPr lang="en-US" dirty="0"/>
          </a:p>
          <a:p>
            <a:r>
              <a:rPr lang="en-US" dirty="0" smtClean="0"/>
              <a:t>Enables developers to </a:t>
            </a:r>
            <a:r>
              <a:rPr lang="en-US" dirty="0"/>
              <a:t>declaratively apply styles </a:t>
            </a:r>
            <a:r>
              <a:rPr lang="en-US" dirty="0" smtClean="0"/>
              <a:t/>
            </a:r>
            <a:br>
              <a:rPr lang="en-US" dirty="0" smtClean="0"/>
            </a:br>
            <a:r>
              <a:rPr lang="en-US" dirty="0" smtClean="0"/>
              <a:t>like </a:t>
            </a:r>
            <a:r>
              <a:rPr lang="en-US" dirty="0"/>
              <a:t>borders, </a:t>
            </a:r>
            <a:r>
              <a:rPr lang="en-US" dirty="0" smtClean="0"/>
              <a:t> padding</a:t>
            </a:r>
            <a:r>
              <a:rPr lang="en-US" dirty="0"/>
              <a:t>, icons, colors, size, etc</a:t>
            </a:r>
            <a:r>
              <a:rPr lang="en-US" dirty="0" smtClean="0"/>
              <a:t>.</a:t>
            </a:r>
          </a:p>
          <a:p>
            <a:r>
              <a:rPr lang="en-US" dirty="0" smtClean="0"/>
              <a:t>Uses easy-to-understand, descriptive names</a:t>
            </a:r>
          </a:p>
          <a:p>
            <a:r>
              <a:rPr lang="en-US" dirty="0" smtClean="0"/>
              <a:t>Available </a:t>
            </a:r>
            <a:r>
              <a:rPr lang="en-US" dirty="0"/>
              <a:t>for most template types:</a:t>
            </a:r>
          </a:p>
          <a:p>
            <a:pPr lvl="1"/>
            <a:r>
              <a:rPr lang="en-US" dirty="0"/>
              <a:t>Page, Region, Report, Breadcrumb, </a:t>
            </a:r>
            <a:r>
              <a:rPr lang="en-US" dirty="0" smtClean="0"/>
              <a:t>List</a:t>
            </a:r>
            <a:r>
              <a:rPr lang="en-US" dirty="0"/>
              <a:t>, Item, Button</a:t>
            </a:r>
          </a:p>
          <a:p>
            <a:r>
              <a:rPr lang="en-US" dirty="0" smtClean="0"/>
              <a:t>Significantly reduces </a:t>
            </a:r>
            <a:r>
              <a:rPr lang="en-US" dirty="0"/>
              <a:t>the number of required </a:t>
            </a:r>
            <a:r>
              <a:rPr lang="en-US" dirty="0" smtClean="0"/>
              <a:t>templates for a theme</a:t>
            </a:r>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9" name="Picture 8"/>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913812" y="762000"/>
            <a:ext cx="2326532" cy="3200399"/>
          </a:xfrm>
          <a:prstGeom prst="rect">
            <a:avLst/>
          </a:prstGeom>
        </p:spPr>
      </p:pic>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Template Options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9964971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828800"/>
            <a:ext cx="7620000" cy="3886200"/>
          </a:xfrm>
        </p:spPr>
        <p:txBody>
          <a:bodyPr>
            <a:noAutofit/>
          </a:bodyPr>
          <a:lstStyle/>
          <a:p>
            <a:r>
              <a:rPr lang="en-US" dirty="0" smtClean="0"/>
              <a:t>Theme Styles provide a variety of different color schemes and styles for a single theme</a:t>
            </a:r>
          </a:p>
          <a:p>
            <a:r>
              <a:rPr lang="en-US" dirty="0" smtClean="0"/>
              <a:t>Defined as CSS file that is included in addition to the theme’s base CSS file</a:t>
            </a:r>
          </a:p>
          <a:p>
            <a:r>
              <a:rPr lang="en-US" dirty="0" smtClean="0"/>
              <a:t>Universal Theme includes several pre-built styles</a:t>
            </a:r>
          </a:p>
          <a:p>
            <a:r>
              <a:rPr lang="en-US" dirty="0" smtClean="0"/>
              <a:t>Additional styles can be easily generated using the built-in Theme Roller utility</a:t>
            </a:r>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7" name="Picture 6"/>
          <p:cNvPicPr>
            <a:picLocks noChangeAspect="1"/>
          </p:cNvPicPr>
          <p:nvPr/>
        </p:nvPicPr>
        <p:blipFill>
          <a:blip r:embed="rId3" cstate="print"/>
          <a:stretch>
            <a:fillRect/>
          </a:stretch>
        </p:blipFill>
        <p:spPr>
          <a:xfrm>
            <a:off x="8837612" y="1066800"/>
            <a:ext cx="2446197" cy="4419600"/>
          </a:xfrm>
          <a:prstGeom prst="rect">
            <a:avLst/>
          </a:prstGeom>
        </p:spPr>
      </p:pic>
      <p:sp>
        <p:nvSpPr>
          <p:cNvPr id="9" name="Text Placeholder 2"/>
          <p:cNvSpPr txBox="1">
            <a:spLocks/>
          </p:cNvSpPr>
          <p:nvPr/>
        </p:nvSpPr>
        <p:spPr>
          <a:xfrm>
            <a:off x="531813" y="952101"/>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Theme Styles and Theme Roller</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13873305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981200"/>
            <a:ext cx="10515600" cy="3886200"/>
          </a:xfrm>
        </p:spPr>
        <p:txBody>
          <a:bodyPr>
            <a:noAutofit/>
          </a:bodyPr>
          <a:lstStyle/>
          <a:p>
            <a:r>
              <a:rPr lang="en-US" dirty="0" smtClean="0"/>
              <a:t>Alternative to using traditional tabs</a:t>
            </a:r>
          </a:p>
          <a:p>
            <a:r>
              <a:rPr lang="en-US" dirty="0" smtClean="0"/>
              <a:t>Available as top navigation menu and side menu</a:t>
            </a:r>
          </a:p>
          <a:p>
            <a:r>
              <a:rPr lang="en-US" dirty="0" smtClean="0"/>
              <a:t>Implemented as standard APEX lists</a:t>
            </a:r>
          </a:p>
          <a:p>
            <a:r>
              <a:rPr lang="en-US" dirty="0" smtClean="0"/>
              <a:t>Supports multi-level hierarchical menu structures</a:t>
            </a:r>
          </a:p>
          <a:p>
            <a:r>
              <a:rPr lang="en-US" dirty="0" smtClean="0"/>
              <a:t>Provides accessible pull-down menus</a:t>
            </a:r>
          </a:p>
          <a:p>
            <a:r>
              <a:rPr lang="en-US" dirty="0" smtClean="0"/>
              <a:t>Type of navigation determined by themes – Universal Theme uses lists</a:t>
            </a:r>
          </a:p>
          <a:p>
            <a:r>
              <a:rPr lang="en-US" dirty="0" smtClean="0"/>
              <a:t>Migration of older one-level tabs to lists when switching themes </a:t>
            </a:r>
          </a:p>
          <a:p>
            <a:endParaRPr lang="en-US" dirty="0" smtClean="0"/>
          </a:p>
          <a:p>
            <a:endParaRPr lang="en-US" dirty="0" smtClean="0"/>
          </a:p>
          <a:p>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25</a:t>
            </a:fld>
            <a:endParaRPr lang="en-US" dirty="0"/>
          </a:p>
        </p:txBody>
      </p:sp>
      <p:sp>
        <p:nvSpPr>
          <p:cNvPr id="8" name="Text Placeholder 5"/>
          <p:cNvSpPr>
            <a:spLocks noGrp="1"/>
          </p:cNvSpPr>
          <p:nvPr>
            <p:ph type="body" sz="quarter" idx="13"/>
          </p:nvPr>
        </p:nvSpPr>
        <p:spPr>
          <a:xfrm>
            <a:off x="531813" y="952101"/>
            <a:ext cx="7086599" cy="343299"/>
          </a:xfrm>
        </p:spPr>
        <p:txBody>
          <a:bodyPr>
            <a:noAutofit/>
          </a:bodyPr>
          <a:lstStyle/>
          <a:p>
            <a:r>
              <a:rPr lang="en-US" dirty="0" smtClean="0"/>
              <a:t>List-based navigation</a:t>
            </a:r>
            <a:endParaRPr lang="en-US" dirty="0"/>
          </a:p>
        </p:txBody>
      </p:sp>
      <p:pic>
        <p:nvPicPr>
          <p:cNvPr id="9" name="Picture 3"/>
          <p:cNvPicPr>
            <a:picLocks noChangeAspect="1" noChangeArrowheads="1"/>
          </p:cNvPicPr>
          <p:nvPr/>
        </p:nvPicPr>
        <p:blipFill>
          <a:blip r:embed="rId3" cstate="print"/>
          <a:srcRect/>
          <a:stretch>
            <a:fillRect/>
          </a:stretch>
        </p:blipFill>
        <p:spPr bwMode="auto">
          <a:xfrm>
            <a:off x="9675812" y="533400"/>
            <a:ext cx="1895475" cy="3629025"/>
          </a:xfrm>
          <a:prstGeom prst="rect">
            <a:avLst/>
          </a:prstGeom>
          <a:noFill/>
          <a:ln w="9525">
            <a:noFill/>
            <a:miter lim="800000"/>
            <a:headEnd/>
            <a:tailEnd/>
          </a:ln>
        </p:spPr>
      </p:pic>
    </p:spTree>
    <p:extLst>
      <p:ext uri="{BB962C8B-B14F-4D97-AF65-F5344CB8AC3E}">
        <p14:creationId xmlns="" xmlns:p14="http://schemas.microsoft.com/office/powerpoint/2010/main" val="19367592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981200"/>
            <a:ext cx="9982200" cy="3886200"/>
          </a:xfrm>
        </p:spPr>
        <p:txBody>
          <a:bodyPr>
            <a:noAutofit/>
          </a:bodyPr>
          <a:lstStyle/>
          <a:p>
            <a:r>
              <a:rPr lang="en-US" dirty="0" smtClean="0"/>
              <a:t>Extends existing templates subscription model</a:t>
            </a:r>
          </a:p>
          <a:p>
            <a:r>
              <a:rPr lang="en-US" dirty="0" smtClean="0"/>
              <a:t>Subscribes all templates and template options to </a:t>
            </a:r>
            <a:br>
              <a:rPr lang="en-US" dirty="0" smtClean="0"/>
            </a:br>
            <a:r>
              <a:rPr lang="en-US" dirty="0" smtClean="0"/>
              <a:t>a master theme</a:t>
            </a:r>
          </a:p>
          <a:p>
            <a:r>
              <a:rPr lang="en-US" dirty="0" smtClean="0"/>
              <a:t>Templates are read-only in subscribing themes</a:t>
            </a:r>
          </a:p>
          <a:p>
            <a:r>
              <a:rPr lang="en-US" dirty="0" smtClean="0"/>
              <a:t>Templates can be copied within a theme – local copies are editable</a:t>
            </a:r>
          </a:p>
          <a:p>
            <a:r>
              <a:rPr lang="en-US" dirty="0" smtClean="0"/>
              <a:t>When creating new applications, themes are subscribed to the base theme by default</a:t>
            </a:r>
          </a:p>
          <a:p>
            <a:r>
              <a:rPr lang="en-US" dirty="0" smtClean="0"/>
              <a:t>Ensures upgradeability of included base-themes in the future</a:t>
            </a:r>
          </a:p>
          <a:p>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26</a:t>
            </a:fld>
            <a:endParaRPr lang="en-US" dirty="0"/>
          </a:p>
        </p:txBody>
      </p:sp>
      <p:sp>
        <p:nvSpPr>
          <p:cNvPr id="8" name="Text Placeholder 5"/>
          <p:cNvSpPr>
            <a:spLocks noGrp="1"/>
          </p:cNvSpPr>
          <p:nvPr>
            <p:ph type="body" sz="quarter" idx="13"/>
          </p:nvPr>
        </p:nvSpPr>
        <p:spPr>
          <a:xfrm>
            <a:off x="531813" y="952101"/>
            <a:ext cx="7086599" cy="343299"/>
          </a:xfrm>
        </p:spPr>
        <p:txBody>
          <a:bodyPr>
            <a:noAutofit/>
          </a:bodyPr>
          <a:lstStyle/>
          <a:p>
            <a:r>
              <a:rPr lang="en-US" dirty="0" smtClean="0"/>
              <a:t>Theme subscriptions</a:t>
            </a:r>
            <a:endParaRPr lang="en-US" dirty="0"/>
          </a:p>
        </p:txBody>
      </p:sp>
      <p:pic>
        <p:nvPicPr>
          <p:cNvPr id="7" name="Picture 6"/>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990012" y="762000"/>
            <a:ext cx="2159001" cy="2093577"/>
          </a:xfrm>
          <a:prstGeom prst="rect">
            <a:avLst/>
          </a:prstGeom>
        </p:spPr>
      </p:pic>
    </p:spTree>
    <p:extLst>
      <p:ext uri="{BB962C8B-B14F-4D97-AF65-F5344CB8AC3E}">
        <p14:creationId xmlns="" xmlns:p14="http://schemas.microsoft.com/office/powerpoint/2010/main" val="12959112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73736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8" name="Pentagon 17"/>
          <p:cNvSpPr/>
          <p:nvPr/>
        </p:nvSpPr>
        <p:spPr>
          <a:xfrm>
            <a:off x="2186329" y="3129914"/>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382619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52247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a:xfrm>
            <a:off x="2795931" y="1676400"/>
            <a:ext cx="8861082" cy="3962401"/>
          </a:xfrm>
        </p:spPr>
        <p:txBody>
          <a:bodyPr/>
          <a:lstStyle/>
          <a:p>
            <a:r>
              <a:rPr lang="en-US" dirty="0">
                <a:solidFill>
                  <a:srgbClr val="BFBFBF"/>
                </a:solidFill>
              </a:rPr>
              <a:t>Oracle Application Express Overview</a:t>
            </a:r>
          </a:p>
          <a:p>
            <a:r>
              <a:rPr lang="en-US" dirty="0">
                <a:solidFill>
                  <a:srgbClr val="BFBFBF"/>
                </a:solidFill>
              </a:rPr>
              <a:t>Page Designer</a:t>
            </a:r>
          </a:p>
          <a:p>
            <a:r>
              <a:rPr lang="en-US" dirty="0">
                <a:solidFill>
                  <a:schemeClr val="bg1">
                    <a:lumMod val="75000"/>
                  </a:schemeClr>
                </a:solidFill>
              </a:rPr>
              <a:t>User Interface and Universal Theme</a:t>
            </a:r>
          </a:p>
          <a:p>
            <a:r>
              <a:rPr lang="en-US" dirty="0" smtClean="0"/>
              <a:t>Mobile </a:t>
            </a:r>
            <a:r>
              <a:rPr lang="en-US" dirty="0"/>
              <a:t>Enhancements</a:t>
            </a:r>
          </a:p>
          <a:p>
            <a:r>
              <a:rPr lang="en-US" dirty="0" smtClean="0">
                <a:solidFill>
                  <a:srgbClr val="BFBFBF"/>
                </a:solidFill>
              </a:rPr>
              <a:t>Functional Improvements</a:t>
            </a:r>
          </a:p>
          <a:p>
            <a:r>
              <a:rPr lang="en-US" dirty="0" smtClean="0">
                <a:solidFill>
                  <a:srgbClr val="BFBFBF"/>
                </a:solidFill>
              </a:rPr>
              <a:t>Security Enhancements</a:t>
            </a:r>
            <a:endParaRPr lang="en-US" dirty="0">
              <a:solidFill>
                <a:srgbClr val="BFBFBF"/>
              </a:solidFill>
            </a:endParaRPr>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27</a:t>
            </a:fld>
            <a:endParaRPr lang="en-US" dirty="0"/>
          </a:p>
        </p:txBody>
      </p:sp>
      <p:sp>
        <p:nvSpPr>
          <p:cNvPr id="12" name="Pentagon 11"/>
          <p:cNvSpPr/>
          <p:nvPr/>
        </p:nvSpPr>
        <p:spPr>
          <a:xfrm>
            <a:off x="2208212" y="51816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
        <p:nvSpPr>
          <p:cNvPr id="13" name="Pentagon 12"/>
          <p:cNvSpPr/>
          <p:nvPr/>
        </p:nvSpPr>
        <p:spPr>
          <a:xfrm>
            <a:off x="2208212" y="242316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1" name="Title 1"/>
          <p:cNvSpPr>
            <a:spLocks noGrp="1"/>
          </p:cNvSpPr>
          <p:nvPr>
            <p:ph type="title"/>
          </p:nvPr>
        </p:nvSpPr>
        <p:spPr>
          <a:xfrm>
            <a:off x="531812" y="406400"/>
            <a:ext cx="11125200" cy="889000"/>
          </a:xfrm>
        </p:spPr>
        <p:txBody>
          <a:bodyPr anchor="t"/>
          <a:lstStyle/>
          <a:p>
            <a:r>
              <a:rPr lang="en-US" dirty="0" smtClean="0"/>
              <a:t>Agenda</a:t>
            </a:r>
            <a:endParaRPr lang="en-US" dirty="0"/>
          </a:p>
        </p:txBody>
      </p:sp>
    </p:spTree>
    <p:extLst>
      <p:ext uri="{BB962C8B-B14F-4D97-AF65-F5344CB8AC3E}">
        <p14:creationId xmlns="" xmlns:p14="http://schemas.microsoft.com/office/powerpoint/2010/main" val="162994453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484322" y="1600200"/>
            <a:ext cx="3048000" cy="4191000"/>
          </a:xfrm>
          <a:prstGeom prst="rect">
            <a:avLst/>
          </a:prstGeom>
        </p:spPr>
      </p:pic>
      <p:sp>
        <p:nvSpPr>
          <p:cNvPr id="2" name="Title 1"/>
          <p:cNvSpPr>
            <a:spLocks noGrp="1"/>
          </p:cNvSpPr>
          <p:nvPr>
            <p:ph type="title"/>
          </p:nvPr>
        </p:nvSpPr>
        <p:spPr/>
        <p:txBody>
          <a:bodyPr anchor="t">
            <a:noAutofit/>
          </a:bodyPr>
          <a:lstStyle/>
          <a:p>
            <a:r>
              <a:rPr lang="en-US" dirty="0"/>
              <a:t>Mobile </a:t>
            </a:r>
            <a:r>
              <a:rPr lang="en-US" dirty="0" smtClean="0"/>
              <a:t>Development</a:t>
            </a:r>
            <a:endParaRPr lang="en-US" dirty="0"/>
          </a:p>
        </p:txBody>
      </p:sp>
      <p:sp>
        <p:nvSpPr>
          <p:cNvPr id="3" name="Content Placeholder 2"/>
          <p:cNvSpPr>
            <a:spLocks noGrp="1"/>
          </p:cNvSpPr>
          <p:nvPr>
            <p:ph idx="1"/>
          </p:nvPr>
        </p:nvSpPr>
        <p:spPr>
          <a:xfrm>
            <a:off x="531812" y="1676400"/>
            <a:ext cx="10515600" cy="3886200"/>
          </a:xfrm>
        </p:spPr>
        <p:txBody>
          <a:bodyPr>
            <a:noAutofit/>
          </a:bodyPr>
          <a:lstStyle/>
          <a:p>
            <a:r>
              <a:rPr lang="en-US" dirty="0"/>
              <a:t>Declarative support for building mobile web applications </a:t>
            </a:r>
          </a:p>
          <a:p>
            <a:r>
              <a:rPr lang="en-US" dirty="0"/>
              <a:t>APEX Applications support multiple user interfaces: </a:t>
            </a:r>
            <a:br>
              <a:rPr lang="en-US" dirty="0"/>
            </a:br>
            <a:r>
              <a:rPr lang="en-US" dirty="0" smtClean="0"/>
              <a:t>Desktop and Smartphone; Desktop only; or just Mobile</a:t>
            </a:r>
            <a:endParaRPr lang="en-US" dirty="0"/>
          </a:p>
          <a:p>
            <a:r>
              <a:rPr lang="en-US" dirty="0"/>
              <a:t>Mobile pages use jQuery Mobile through </a:t>
            </a:r>
            <a:r>
              <a:rPr lang="en-US" dirty="0" smtClean="0"/>
              <a:t>a</a:t>
            </a:r>
            <a:r>
              <a:rPr lang="en-US" dirty="0"/>
              <a:t/>
            </a:r>
            <a:br>
              <a:rPr lang="en-US" dirty="0"/>
            </a:br>
            <a:r>
              <a:rPr lang="en-US" dirty="0"/>
              <a:t>jQuery Mobile based theme and templates</a:t>
            </a:r>
          </a:p>
          <a:p>
            <a:r>
              <a:rPr lang="en-US" dirty="0" smtClean="0"/>
              <a:t>Mobile Pages are lighter weight than Desktop Pages</a:t>
            </a:r>
          </a:p>
          <a:p>
            <a:r>
              <a:rPr lang="en-US" dirty="0" smtClean="0"/>
              <a:t>Can respond to touch-based events</a:t>
            </a:r>
          </a:p>
          <a:p>
            <a:r>
              <a:rPr lang="en-US" dirty="0" smtClean="0"/>
              <a:t>HTML5 charts and HTML5 item types</a:t>
            </a:r>
          </a:p>
          <a:p>
            <a:endParaRPr lang="en-US" dirty="0"/>
          </a:p>
          <a:p>
            <a:endParaRPr lang="en-US" dirty="0"/>
          </a:p>
        </p:txBody>
      </p:sp>
      <p:sp>
        <p:nvSpPr>
          <p:cNvPr id="5"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Rapidly build Web-based Mobile Applications</a:t>
            </a:r>
            <a:endParaRPr lang="en-US" dirty="0">
              <a:solidFill>
                <a:schemeClr val="accent4"/>
              </a:solidFill>
            </a:endParaRPr>
          </a:p>
        </p:txBody>
      </p:sp>
    </p:spTree>
    <p:extLst>
      <p:ext uri="{BB962C8B-B14F-4D97-AF65-F5344CB8AC3E}">
        <p14:creationId xmlns="" xmlns:p14="http://schemas.microsoft.com/office/powerpoint/2010/main" val="299975368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reen Shot 2014-06-20 at 2.16.25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8600"/>
            <a:ext cx="2902585" cy="6036310"/>
          </a:xfrm>
          <a:prstGeom prst="rect">
            <a:avLst/>
          </a:prstGeom>
        </p:spPr>
      </p:pic>
      <p:sp>
        <p:nvSpPr>
          <p:cNvPr id="2" name="Title 1"/>
          <p:cNvSpPr>
            <a:spLocks noGrp="1"/>
          </p:cNvSpPr>
          <p:nvPr>
            <p:ph type="title"/>
          </p:nvPr>
        </p:nvSpPr>
        <p:spPr/>
        <p:txBody>
          <a:bodyPr anchor="t">
            <a:noAutofit/>
          </a:bodyPr>
          <a:lstStyle/>
          <a:p>
            <a:r>
              <a:rPr lang="en-US" dirty="0" smtClean="0">
                <a:solidFill>
                  <a:schemeClr val="tx1">
                    <a:lumMod val="75000"/>
                  </a:schemeClr>
                </a:solidFill>
              </a:rPr>
              <a:t>Navigation Menus and Slide Panels</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All top level pages added to Navigation List</a:t>
            </a:r>
          </a:p>
          <a:p>
            <a:r>
              <a:rPr lang="en-US" dirty="0" smtClean="0"/>
              <a:t>Navigation lists in Mobile apps are </a:t>
            </a:r>
            <a:br>
              <a:rPr lang="en-US" dirty="0" smtClean="0"/>
            </a:br>
            <a:r>
              <a:rPr lang="en-US" dirty="0" smtClean="0"/>
              <a:t>implemented as menu panels</a:t>
            </a:r>
          </a:p>
          <a:p>
            <a:r>
              <a:rPr lang="en-US" dirty="0" smtClean="0"/>
              <a:t>Shown on the left with menu button shown in top bar</a:t>
            </a:r>
          </a:p>
          <a:p>
            <a:pPr lvl="0"/>
            <a:r>
              <a:rPr lang="en-US" dirty="0" smtClean="0"/>
              <a:t>Custom panels using “Panel” region template</a:t>
            </a:r>
          </a:p>
          <a:p>
            <a:pPr lvl="0"/>
            <a:r>
              <a:rPr lang="en-US" dirty="0" smtClean="0"/>
              <a:t>Choice of display modes: Overlay, Reveal, Push</a:t>
            </a:r>
            <a:endParaRPr lang="en-US" i="1" dirty="0"/>
          </a:p>
          <a:p>
            <a:r>
              <a:rPr lang="en-US" b="1" dirty="0"/>
              <a:t>data-role="panel"</a:t>
            </a:r>
            <a:endParaRPr lang="en-US" dirty="0"/>
          </a:p>
          <a:p>
            <a:endParaRPr lang="en-US" dirty="0"/>
          </a:p>
        </p:txBody>
      </p:sp>
      <p:pic>
        <p:nvPicPr>
          <p:cNvPr id="10" name="Picture 9" descr="Screen Shot 2014-06-20 at 2.14.57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913812" y="228600"/>
            <a:ext cx="2902585" cy="6036310"/>
          </a:xfrm>
          <a:prstGeom prst="rect">
            <a:avLst/>
          </a:prstGeom>
        </p:spPr>
      </p:pic>
    </p:spTree>
    <p:extLst>
      <p:ext uri="{BB962C8B-B14F-4D97-AF65-F5344CB8AC3E}">
        <p14:creationId xmlns:p14="http://schemas.microsoft.com/office/powerpoint/2010/main" xmlns="" val="26377240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pPr/>
              <a:t>3</a:t>
            </a:fld>
            <a:endParaRPr lang="en-US" dirty="0"/>
          </a:p>
        </p:txBody>
      </p:sp>
    </p:spTree>
    <p:extLst>
      <p:ext uri="{BB962C8B-B14F-4D97-AF65-F5344CB8AC3E}">
        <p14:creationId xmlns="" xmlns:p14="http://schemas.microsoft.com/office/powerpoint/2010/main" val="30853197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Column Toggle Report</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Selectively </a:t>
            </a:r>
            <a:r>
              <a:rPr lang="en-US" dirty="0"/>
              <a:t>hides columns at narrower </a:t>
            </a:r>
            <a:r>
              <a:rPr lang="en-US" dirty="0" smtClean="0"/>
              <a:t>widths </a:t>
            </a:r>
            <a:br>
              <a:rPr lang="en-US" dirty="0" smtClean="0"/>
            </a:br>
            <a:r>
              <a:rPr lang="en-US" dirty="0" smtClean="0"/>
              <a:t>as </a:t>
            </a:r>
            <a:r>
              <a:rPr lang="en-US" dirty="0"/>
              <a:t>a sensible default </a:t>
            </a:r>
          </a:p>
          <a:p>
            <a:r>
              <a:rPr lang="en-US" dirty="0"/>
              <a:t>Offers a menu to let users manually control </a:t>
            </a:r>
            <a:r>
              <a:rPr lang="en-US" dirty="0" smtClean="0"/>
              <a:t/>
            </a:r>
            <a:br>
              <a:rPr lang="en-US" dirty="0" smtClean="0"/>
            </a:br>
            <a:r>
              <a:rPr lang="en-US" dirty="0" smtClean="0"/>
              <a:t>which </a:t>
            </a:r>
            <a:r>
              <a:rPr lang="en-US" dirty="0"/>
              <a:t>columns they want to see</a:t>
            </a:r>
          </a:p>
          <a:p>
            <a:r>
              <a:rPr lang="en-US" dirty="0"/>
              <a:t>Column Toggle Popup contains a dynamically </a:t>
            </a:r>
            <a:r>
              <a:rPr lang="en-US" dirty="0" smtClean="0"/>
              <a:t/>
            </a:r>
            <a:br>
              <a:rPr lang="en-US" dirty="0" smtClean="0"/>
            </a:br>
            <a:r>
              <a:rPr lang="en-US" dirty="0" smtClean="0"/>
              <a:t>generated </a:t>
            </a:r>
            <a:r>
              <a:rPr lang="en-US" dirty="0"/>
              <a:t>list of columns based on the table </a:t>
            </a:r>
            <a:r>
              <a:rPr lang="en-US" dirty="0" smtClean="0"/>
              <a:t>markup</a:t>
            </a:r>
          </a:p>
          <a:p>
            <a:r>
              <a:rPr lang="en-US" dirty="0" smtClean="0"/>
              <a:t>Developers can set column priorities (1 – 6) </a:t>
            </a:r>
            <a:endParaRPr lang="en-US" dirty="0"/>
          </a:p>
        </p:txBody>
      </p:sp>
      <p:pic>
        <p:nvPicPr>
          <p:cNvPr id="9" name="Picture 8" descr="Screen Shot 2014-06-20 at 3.08.05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8600"/>
            <a:ext cx="2911475" cy="6036310"/>
          </a:xfrm>
          <a:prstGeom prst="rect">
            <a:avLst/>
          </a:prstGeom>
        </p:spPr>
      </p:pic>
    </p:spTree>
    <p:extLst>
      <p:ext uri="{BB962C8B-B14F-4D97-AF65-F5344CB8AC3E}">
        <p14:creationId xmlns:p14="http://schemas.microsoft.com/office/powerpoint/2010/main" xmlns="" val="39956659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Reflow Table Report</a:t>
            </a:r>
            <a:endParaRPr lang="en-US" dirty="0">
              <a:solidFill>
                <a:schemeClr val="tx1">
                  <a:lumMod val="75000"/>
                </a:schemeClr>
              </a:solidFill>
            </a:endParaRPr>
          </a:p>
        </p:txBody>
      </p:sp>
      <p:sp>
        <p:nvSpPr>
          <p:cNvPr id="3" name="Content Placeholder 2"/>
          <p:cNvSpPr>
            <a:spLocks noGrp="1"/>
          </p:cNvSpPr>
          <p:nvPr>
            <p:ph idx="1"/>
          </p:nvPr>
        </p:nvSpPr>
        <p:spPr>
          <a:xfrm>
            <a:off x="531151" y="1295400"/>
            <a:ext cx="11126522" cy="4267200"/>
          </a:xfrm>
        </p:spPr>
        <p:txBody>
          <a:bodyPr>
            <a:noAutofit/>
          </a:bodyPr>
          <a:lstStyle/>
          <a:p>
            <a:r>
              <a:rPr lang="en-US" dirty="0"/>
              <a:t>Collapsing </a:t>
            </a:r>
            <a:r>
              <a:rPr lang="en-US" dirty="0" smtClean="0"/>
              <a:t>table data </a:t>
            </a:r>
            <a:r>
              <a:rPr lang="en-US" dirty="0"/>
              <a:t>into label/data </a:t>
            </a:r>
            <a:r>
              <a:rPr lang="en-US" dirty="0" smtClean="0"/>
              <a:t>pairs </a:t>
            </a:r>
            <a:r>
              <a:rPr lang="en-US" dirty="0"/>
              <a:t>for each row</a:t>
            </a:r>
          </a:p>
          <a:p>
            <a:r>
              <a:rPr lang="en-US" dirty="0"/>
              <a:t>Stacked presentation style default</a:t>
            </a:r>
          </a:p>
          <a:p>
            <a:r>
              <a:rPr lang="en-US" dirty="0"/>
              <a:t>Media query used to switch to tabular style </a:t>
            </a:r>
            <a:r>
              <a:rPr lang="en-US" dirty="0" smtClean="0"/>
              <a:t/>
            </a:r>
            <a:br>
              <a:rPr lang="en-US" dirty="0" smtClean="0"/>
            </a:br>
            <a:r>
              <a:rPr lang="en-US" dirty="0" smtClean="0"/>
              <a:t>presentation </a:t>
            </a:r>
            <a:r>
              <a:rPr lang="en-US" dirty="0"/>
              <a:t>above a </a:t>
            </a:r>
            <a:r>
              <a:rPr lang="en-US" dirty="0" smtClean="0"/>
              <a:t/>
            </a:r>
            <a:br>
              <a:rPr lang="en-US" dirty="0" smtClean="0"/>
            </a:br>
            <a:r>
              <a:rPr lang="en-US" dirty="0" smtClean="0"/>
              <a:t>specific </a:t>
            </a:r>
            <a:r>
              <a:rPr lang="en-US" dirty="0"/>
              <a:t>screen width</a:t>
            </a:r>
          </a:p>
        </p:txBody>
      </p:sp>
      <p:sp>
        <p:nvSpPr>
          <p:cNvPr id="4" name="Footer Placeholder 3"/>
          <p:cNvSpPr>
            <a:spLocks noGrp="1"/>
          </p:cNvSpPr>
          <p:nvPr>
            <p:ph type="ftr" sz="quarter" idx="4294967295"/>
          </p:nvPr>
        </p:nvSpPr>
        <p:spPr>
          <a:xfrm>
            <a:off x="8777289" y="6556248"/>
            <a:ext cx="2498723" cy="182880"/>
          </a:xfrm>
          <a:prstGeom prst="rect">
            <a:avLst/>
          </a:prstGeom>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noAutofit/>
          </a:bodyPr>
          <a:lstStyle/>
          <a:p>
            <a:fld id="{C51EAA63-D034-42AE-91FA-B13B9518C7BE}" type="slidenum">
              <a:rPr lang="en-US" smtClean="0"/>
              <a:pPr/>
              <a:t>31</a:t>
            </a:fld>
            <a:endParaRPr lang="en-US" dirty="0"/>
          </a:p>
        </p:txBody>
      </p:sp>
      <p:pic>
        <p:nvPicPr>
          <p:cNvPr id="6" name="Picture 5" descr="Screen Shot 2014-06-20 at 3.10.36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6612" y="3581400"/>
            <a:ext cx="6045200" cy="2911475"/>
          </a:xfrm>
          <a:prstGeom prst="rect">
            <a:avLst/>
          </a:prstGeom>
        </p:spPr>
      </p:pic>
      <p:pic>
        <p:nvPicPr>
          <p:cNvPr id="7" name="Picture 6" descr="Screen Shot 2014-06-20 at 3.11.48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897937" y="228600"/>
            <a:ext cx="2911475" cy="6036310"/>
          </a:xfrm>
          <a:prstGeom prst="rect">
            <a:avLst/>
          </a:prstGeom>
        </p:spPr>
      </p:pic>
    </p:spTree>
    <p:extLst>
      <p:ext uri="{BB962C8B-B14F-4D97-AF65-F5344CB8AC3E}">
        <p14:creationId xmlns:p14="http://schemas.microsoft.com/office/powerpoint/2010/main" xmlns="" val="23982455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Mobile Calendar</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New Calendar Region type for Desktop and Mobile</a:t>
            </a:r>
          </a:p>
          <a:p>
            <a:r>
              <a:rPr lang="en-US" dirty="0" smtClean="0"/>
              <a:t>Monthly-, Weekly-, Daily- and List View</a:t>
            </a:r>
          </a:p>
          <a:p>
            <a:r>
              <a:rPr lang="en-US" dirty="0" smtClean="0"/>
              <a:t>Supports touch events</a:t>
            </a:r>
          </a:p>
          <a:p>
            <a:r>
              <a:rPr lang="en-US" dirty="0" smtClean="0"/>
              <a:t>Customization through CSS</a:t>
            </a:r>
          </a:p>
          <a:p>
            <a:endParaRPr lang="en-US" dirty="0"/>
          </a:p>
        </p:txBody>
      </p:sp>
      <p:pic>
        <p:nvPicPr>
          <p:cNvPr id="9" name="Picture 8" descr="Screen Shot 2014-06-20 at 3.27.07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2555"/>
            <a:ext cx="2895600" cy="6020913"/>
          </a:xfrm>
          <a:prstGeom prst="rect">
            <a:avLst/>
          </a:prstGeom>
        </p:spPr>
      </p:pic>
    </p:spTree>
    <p:extLst>
      <p:ext uri="{BB962C8B-B14F-4D97-AF65-F5344CB8AC3E}">
        <p14:creationId xmlns:p14="http://schemas.microsoft.com/office/powerpoint/2010/main" xmlns="" val="13934529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7526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8" name="Pentagon 17"/>
          <p:cNvSpPr/>
          <p:nvPr/>
        </p:nvSpPr>
        <p:spPr>
          <a:xfrm>
            <a:off x="2186329" y="3145154"/>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3841431"/>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3" name="Content Placeholder 2"/>
          <p:cNvSpPr>
            <a:spLocks noGrp="1"/>
          </p:cNvSpPr>
          <p:nvPr>
            <p:ph idx="13"/>
          </p:nvPr>
        </p:nvSpPr>
        <p:spPr>
          <a:xfrm>
            <a:off x="2795931" y="1676400"/>
            <a:ext cx="8861082" cy="4572000"/>
          </a:xfrm>
        </p:spPr>
        <p:txBody>
          <a:bodyPr/>
          <a:lstStyle/>
          <a:p>
            <a:r>
              <a:rPr lang="en-US" dirty="0">
                <a:solidFill>
                  <a:srgbClr val="BFBFBF"/>
                </a:solidFill>
              </a:rPr>
              <a:t>Oracle Application Express Overview</a:t>
            </a:r>
          </a:p>
          <a:p>
            <a:r>
              <a:rPr lang="en-US" dirty="0">
                <a:solidFill>
                  <a:srgbClr val="BFBFBF"/>
                </a:solidFill>
              </a:rPr>
              <a:t>Page Designer</a:t>
            </a:r>
          </a:p>
          <a:p>
            <a:r>
              <a:rPr lang="en-US" dirty="0">
                <a:solidFill>
                  <a:schemeClr val="bg1">
                    <a:lumMod val="75000"/>
                  </a:schemeClr>
                </a:solidFill>
              </a:rPr>
              <a:t>User Interface and Universal Theme</a:t>
            </a:r>
          </a:p>
          <a:p>
            <a:r>
              <a:rPr lang="en-US" dirty="0" smtClean="0">
                <a:solidFill>
                  <a:srgbClr val="BFBFBF"/>
                </a:solidFill>
              </a:rPr>
              <a:t>Mobile </a:t>
            </a:r>
            <a:r>
              <a:rPr lang="en-US" dirty="0">
                <a:solidFill>
                  <a:srgbClr val="BFBFBF"/>
                </a:solidFill>
              </a:rPr>
              <a:t>Enhancements</a:t>
            </a:r>
          </a:p>
          <a:p>
            <a:r>
              <a:rPr lang="en-US" dirty="0" smtClean="0"/>
              <a:t>Functional Improvements</a:t>
            </a:r>
          </a:p>
          <a:p>
            <a:r>
              <a:rPr lang="en-US" dirty="0" smtClean="0">
                <a:solidFill>
                  <a:srgbClr val="BFBFBF"/>
                </a:solidFill>
              </a:rPr>
              <a:t>Security </a:t>
            </a:r>
            <a:r>
              <a:rPr lang="en-US" dirty="0">
                <a:solidFill>
                  <a:srgbClr val="BFBFBF"/>
                </a:solidFill>
              </a:rPr>
              <a:t>Enhancements</a:t>
            </a:r>
          </a:p>
          <a:p>
            <a:endParaRPr lang="en-US" dirty="0">
              <a:solidFill>
                <a:schemeClr val="tx1">
                  <a:lumMod val="75000"/>
                </a:schemeClr>
              </a:solidFill>
            </a:endParaRPr>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33</a:t>
            </a:fld>
            <a:endParaRPr lang="en-US" dirty="0"/>
          </a:p>
        </p:txBody>
      </p:sp>
      <p:sp>
        <p:nvSpPr>
          <p:cNvPr id="13" name="Pentagon 12"/>
          <p:cNvSpPr/>
          <p:nvPr/>
        </p:nvSpPr>
        <p:spPr>
          <a:xfrm>
            <a:off x="2208212" y="24384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1" name="Title 1"/>
          <p:cNvSpPr>
            <a:spLocks noGrp="1"/>
          </p:cNvSpPr>
          <p:nvPr>
            <p:ph type="title"/>
          </p:nvPr>
        </p:nvSpPr>
        <p:spPr>
          <a:xfrm>
            <a:off x="531812" y="406400"/>
            <a:ext cx="11125200" cy="889000"/>
          </a:xfrm>
        </p:spPr>
        <p:txBody>
          <a:bodyPr anchor="t"/>
          <a:lstStyle/>
          <a:p>
            <a:r>
              <a:rPr lang="en-US" dirty="0" smtClean="0"/>
              <a:t>Agenda</a:t>
            </a:r>
            <a:endParaRPr lang="en-US" dirty="0"/>
          </a:p>
        </p:txBody>
      </p:sp>
      <p:sp>
        <p:nvSpPr>
          <p:cNvPr id="14" name="Pentagon 13"/>
          <p:cNvSpPr/>
          <p:nvPr/>
        </p:nvSpPr>
        <p:spPr>
          <a:xfrm>
            <a:off x="2208212" y="4495800"/>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15" name="Pentagon 14"/>
          <p:cNvSpPr/>
          <p:nvPr/>
        </p:nvSpPr>
        <p:spPr>
          <a:xfrm>
            <a:off x="2230095" y="513969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Tree>
    <p:extLst>
      <p:ext uri="{BB962C8B-B14F-4D97-AF65-F5344CB8AC3E}">
        <p14:creationId xmlns="" xmlns:p14="http://schemas.microsoft.com/office/powerpoint/2010/main" val="26783623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Modal Dialogs</a:t>
            </a:r>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34</a:t>
            </a:fld>
            <a:endParaRPr lang="en-US" dirty="0"/>
          </a:p>
        </p:txBody>
      </p:sp>
      <p:pic>
        <p:nvPicPr>
          <p:cNvPr id="9" name="Picture 8" descr="Screen Shot 2014-04-30 at 1.53.58 PM.png"/>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6094412" y="1524000"/>
            <a:ext cx="5954521" cy="4151857"/>
          </a:xfrm>
          <a:prstGeom prst="rect">
            <a:avLst/>
          </a:prstGeom>
        </p:spPr>
      </p:pic>
      <p:sp>
        <p:nvSpPr>
          <p:cNvPr id="7" name="Content Placeholder 2"/>
          <p:cNvSpPr>
            <a:spLocks noGrp="1"/>
          </p:cNvSpPr>
          <p:nvPr>
            <p:ph idx="1"/>
          </p:nvPr>
        </p:nvSpPr>
        <p:spPr>
          <a:xfrm>
            <a:off x="531812" y="1981200"/>
            <a:ext cx="6096000" cy="3886200"/>
          </a:xfrm>
        </p:spPr>
        <p:txBody>
          <a:bodyPr>
            <a:noAutofit/>
          </a:bodyPr>
          <a:lstStyle/>
          <a:p>
            <a:r>
              <a:rPr lang="en-US" dirty="0"/>
              <a:t>Replacement for </a:t>
            </a:r>
            <a:r>
              <a:rPr lang="en-US" dirty="0" smtClean="0"/>
              <a:t>Popup </a:t>
            </a:r>
            <a:r>
              <a:rPr lang="en-US" dirty="0"/>
              <a:t>Windows</a:t>
            </a:r>
          </a:p>
          <a:p>
            <a:r>
              <a:rPr lang="en-US" dirty="0"/>
              <a:t>A modal dialog is a stand-alone page, not a region on a page</a:t>
            </a:r>
          </a:p>
          <a:p>
            <a:r>
              <a:rPr lang="en-US" dirty="0"/>
              <a:t>Any </a:t>
            </a:r>
            <a:r>
              <a:rPr lang="en-US" dirty="0" smtClean="0"/>
              <a:t>page </a:t>
            </a:r>
            <a:r>
              <a:rPr lang="en-US" dirty="0"/>
              <a:t>be created as a </a:t>
            </a:r>
            <a:r>
              <a:rPr lang="en-US" dirty="0" smtClean="0"/>
              <a:t>dialog page</a:t>
            </a:r>
            <a:endParaRPr lang="en-US" dirty="0"/>
          </a:p>
          <a:p>
            <a:r>
              <a:rPr lang="en-US" dirty="0"/>
              <a:t>Supports all the functionality of a regular page, incl. computations, validations, processes, and branches</a:t>
            </a:r>
          </a:p>
          <a:p>
            <a:endParaRPr lang="en-US" dirty="0"/>
          </a:p>
        </p:txBody>
      </p:sp>
    </p:spTree>
    <p:extLst>
      <p:ext uri="{BB962C8B-B14F-4D97-AF65-F5344CB8AC3E}">
        <p14:creationId xmlns="" xmlns:p14="http://schemas.microsoft.com/office/powerpoint/2010/main" val="10773579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Interactive Report Enhancements</a:t>
            </a:r>
            <a:endParaRPr lang="en-US" dirty="0"/>
          </a:p>
        </p:txBody>
      </p:sp>
      <p:sp>
        <p:nvSpPr>
          <p:cNvPr id="3" name="Content Placeholder 2"/>
          <p:cNvSpPr>
            <a:spLocks noGrp="1"/>
          </p:cNvSpPr>
          <p:nvPr>
            <p:ph idx="1"/>
          </p:nvPr>
        </p:nvSpPr>
        <p:spPr>
          <a:xfrm>
            <a:off x="531812" y="1981200"/>
            <a:ext cx="6096000" cy="3886200"/>
          </a:xfrm>
        </p:spPr>
        <p:txBody>
          <a:bodyPr>
            <a:noAutofit/>
          </a:bodyPr>
          <a:lstStyle/>
          <a:p>
            <a:r>
              <a:rPr lang="en-US" dirty="0" smtClean="0"/>
              <a:t>Create multiple Interactive Reports on </a:t>
            </a:r>
            <a:br>
              <a:rPr lang="en-US" dirty="0" smtClean="0"/>
            </a:br>
            <a:r>
              <a:rPr lang="en-US" dirty="0" smtClean="0"/>
              <a:t>a single page</a:t>
            </a:r>
          </a:p>
          <a:p>
            <a:r>
              <a:rPr lang="en-US" dirty="0" smtClean="0"/>
              <a:t>Modal dialogs replace “push-down” dialogs that were previously used for filters, formatting, save, export, etc.</a:t>
            </a:r>
          </a:p>
          <a:p>
            <a:r>
              <a:rPr lang="en-US" dirty="0" smtClean="0"/>
              <a:t>New HTML5 HTML structure – lighter weight and accessible</a:t>
            </a:r>
          </a:p>
          <a:p>
            <a:r>
              <a:rPr lang="en-US" dirty="0" smtClean="0"/>
              <a:t>Frozen filter-bar stays in place when scrolling</a:t>
            </a:r>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35</a:t>
            </a:fld>
            <a:endParaRPr lang="en-US" dirty="0"/>
          </a:p>
        </p:txBody>
      </p:sp>
      <p:pic>
        <p:nvPicPr>
          <p:cNvPr id="9" name="Picture 8"/>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6932612" y="1981200"/>
            <a:ext cx="4701223" cy="3886200"/>
          </a:xfrm>
          <a:prstGeom prst="rect">
            <a:avLst/>
          </a:prstGeom>
          <a:ln>
            <a:solidFill>
              <a:schemeClr val="tx1"/>
            </a:solidFill>
          </a:ln>
        </p:spPr>
      </p:pic>
      <p:sp>
        <p:nvSpPr>
          <p:cNvPr id="10" name="Text Placeholder 5"/>
          <p:cNvSpPr>
            <a:spLocks noGrp="1"/>
          </p:cNvSpPr>
          <p:nvPr>
            <p:ph type="body" sz="quarter" idx="13"/>
          </p:nvPr>
        </p:nvSpPr>
        <p:spPr>
          <a:xfrm>
            <a:off x="531813" y="952101"/>
            <a:ext cx="11125199" cy="343299"/>
          </a:xfrm>
        </p:spPr>
        <p:txBody>
          <a:bodyPr>
            <a:noAutofit/>
          </a:bodyPr>
          <a:lstStyle/>
          <a:p>
            <a:r>
              <a:rPr lang="en-US" dirty="0" smtClean="0"/>
              <a:t>Multiple IRRs &amp; UI Enhancements</a:t>
            </a:r>
            <a:endParaRPr lang="en-US" dirty="0"/>
          </a:p>
        </p:txBody>
      </p:sp>
    </p:spTree>
    <p:extLst>
      <p:ext uri="{BB962C8B-B14F-4D97-AF65-F5344CB8AC3E}">
        <p14:creationId xmlns="" xmlns:p14="http://schemas.microsoft.com/office/powerpoint/2010/main" val="320699893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Interactive Report Enhancements</a:t>
            </a:r>
            <a:endParaRPr lang="en-US" dirty="0"/>
          </a:p>
        </p:txBody>
      </p:sp>
      <p:sp>
        <p:nvSpPr>
          <p:cNvPr id="3" name="Content Placeholder 2"/>
          <p:cNvSpPr>
            <a:spLocks noGrp="1"/>
          </p:cNvSpPr>
          <p:nvPr>
            <p:ph idx="1"/>
          </p:nvPr>
        </p:nvSpPr>
        <p:spPr>
          <a:xfrm>
            <a:off x="531812" y="1981200"/>
            <a:ext cx="6096000" cy="3886200"/>
          </a:xfrm>
        </p:spPr>
        <p:txBody>
          <a:bodyPr>
            <a:noAutofit/>
          </a:bodyPr>
          <a:lstStyle/>
          <a:p>
            <a:r>
              <a:rPr lang="en-US" dirty="0" smtClean="0"/>
              <a:t>Easy creation of pivot reports on existing data</a:t>
            </a:r>
          </a:p>
          <a:p>
            <a:r>
              <a:rPr lang="en-US" dirty="0" smtClean="0"/>
              <a:t>Select one or more columns as pivot columns and one or more columns as the row columns</a:t>
            </a:r>
          </a:p>
          <a:p>
            <a:r>
              <a:rPr lang="en-US" dirty="0" smtClean="0"/>
              <a:t>Apply aggregation functions to columns, assign labels and format masks</a:t>
            </a:r>
          </a:p>
          <a:p>
            <a:endParaRPr lang="en-US" dirty="0" smtClean="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36</a:t>
            </a:fld>
            <a:endParaRPr lang="en-US" dirty="0"/>
          </a:p>
        </p:txBody>
      </p:sp>
      <p:pic>
        <p:nvPicPr>
          <p:cNvPr id="6" name="Picture 5"/>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6780212" y="1676400"/>
            <a:ext cx="4719638" cy="4444580"/>
          </a:xfrm>
          <a:prstGeom prst="rect">
            <a:avLst/>
          </a:prstGeom>
          <a:ln>
            <a:solidFill>
              <a:schemeClr val="tx1"/>
            </a:solidFill>
          </a:ln>
        </p:spPr>
      </p:pic>
      <p:sp>
        <p:nvSpPr>
          <p:cNvPr id="8" name="Text Placeholder 5"/>
          <p:cNvSpPr>
            <a:spLocks noGrp="1"/>
          </p:cNvSpPr>
          <p:nvPr>
            <p:ph type="body" sz="quarter" idx="13"/>
          </p:nvPr>
        </p:nvSpPr>
        <p:spPr>
          <a:xfrm>
            <a:off x="531813" y="952101"/>
            <a:ext cx="11125199" cy="343299"/>
          </a:xfrm>
        </p:spPr>
        <p:txBody>
          <a:bodyPr>
            <a:noAutofit/>
          </a:bodyPr>
          <a:lstStyle/>
          <a:p>
            <a:r>
              <a:rPr lang="en-US" dirty="0" smtClean="0"/>
              <a:t>Pivot Reports</a:t>
            </a:r>
            <a:endParaRPr lang="en-US" dirty="0"/>
          </a:p>
        </p:txBody>
      </p:sp>
    </p:spTree>
    <p:extLst>
      <p:ext uri="{BB962C8B-B14F-4D97-AF65-F5344CB8AC3E}">
        <p14:creationId xmlns="" xmlns:p14="http://schemas.microsoft.com/office/powerpoint/2010/main" val="275975746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New Calendar</a:t>
            </a:r>
            <a:endParaRPr lang="en-US" dirty="0"/>
          </a:p>
        </p:txBody>
      </p:sp>
      <p:sp>
        <p:nvSpPr>
          <p:cNvPr id="3" name="Content Placeholder 2"/>
          <p:cNvSpPr>
            <a:spLocks noGrp="1"/>
          </p:cNvSpPr>
          <p:nvPr>
            <p:ph idx="1"/>
          </p:nvPr>
        </p:nvSpPr>
        <p:spPr>
          <a:xfrm>
            <a:off x="531812" y="1981200"/>
            <a:ext cx="10515600" cy="3886200"/>
          </a:xfrm>
        </p:spPr>
        <p:txBody>
          <a:bodyPr>
            <a:noAutofit/>
          </a:bodyPr>
          <a:lstStyle/>
          <a:p>
            <a:r>
              <a:rPr lang="en-US" dirty="0"/>
              <a:t>New calendar region type</a:t>
            </a:r>
          </a:p>
          <a:p>
            <a:r>
              <a:rPr lang="en-US" dirty="0"/>
              <a:t>Based on Full Calendar jQuery Plug-In</a:t>
            </a:r>
          </a:p>
          <a:p>
            <a:r>
              <a:rPr lang="en-US" dirty="0"/>
              <a:t>Provides full-size calendar with monthly, weekly, </a:t>
            </a:r>
            <a:r>
              <a:rPr lang="en-US" dirty="0" smtClean="0"/>
              <a:t/>
            </a:r>
            <a:br>
              <a:rPr lang="en-US" dirty="0" smtClean="0"/>
            </a:br>
            <a:r>
              <a:rPr lang="en-US" dirty="0" smtClean="0"/>
              <a:t>daily and </a:t>
            </a:r>
            <a:r>
              <a:rPr lang="en-US" dirty="0"/>
              <a:t>list view</a:t>
            </a:r>
          </a:p>
          <a:p>
            <a:r>
              <a:rPr lang="en-US" dirty="0"/>
              <a:t>Support duration based events with start and end date</a:t>
            </a:r>
          </a:p>
          <a:p>
            <a:r>
              <a:rPr lang="en-US" dirty="0"/>
              <a:t>Drag &amp; drop capabilities allow for rescheduling of events</a:t>
            </a:r>
          </a:p>
          <a:p>
            <a:r>
              <a:rPr lang="en-US" dirty="0"/>
              <a:t>Customization of look &amp; feel through CSS</a:t>
            </a:r>
          </a:p>
          <a:p>
            <a:pPr marL="0" indent="0">
              <a:buNone/>
            </a:pPr>
            <a:endParaRPr lang="en-US" dirty="0" smtClean="0"/>
          </a:p>
          <a:p>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37</a:t>
            </a:fld>
            <a:endParaRPr lang="en-US" dirty="0"/>
          </a:p>
        </p:txBody>
      </p:sp>
      <p:pic>
        <p:nvPicPr>
          <p:cNvPr id="7" name="Picture 6"/>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9066212" y="914400"/>
            <a:ext cx="2133600" cy="2133600"/>
          </a:xfrm>
          <a:prstGeom prst="rect">
            <a:avLst/>
          </a:prstGeom>
        </p:spPr>
      </p:pic>
    </p:spTree>
    <p:extLst>
      <p:ext uri="{BB962C8B-B14F-4D97-AF65-F5344CB8AC3E}">
        <p14:creationId xmlns="" xmlns:p14="http://schemas.microsoft.com/office/powerpoint/2010/main" val="101717857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Static files / Relative URL references</a:t>
            </a:r>
          </a:p>
        </p:txBody>
      </p:sp>
      <p:sp>
        <p:nvSpPr>
          <p:cNvPr id="3" name="Content Placeholder 2"/>
          <p:cNvSpPr>
            <a:spLocks noGrp="1"/>
          </p:cNvSpPr>
          <p:nvPr>
            <p:ph idx="1"/>
          </p:nvPr>
        </p:nvSpPr>
        <p:spPr>
          <a:xfrm>
            <a:off x="531812" y="1981200"/>
            <a:ext cx="10515600" cy="3886200"/>
          </a:xfrm>
        </p:spPr>
        <p:txBody>
          <a:bodyPr>
            <a:noAutofit/>
          </a:bodyPr>
          <a:lstStyle/>
          <a:p>
            <a:r>
              <a:rPr lang="en-US" dirty="0" smtClean="0"/>
              <a:t>Upload application and workspace images into database</a:t>
            </a:r>
          </a:p>
          <a:p>
            <a:r>
              <a:rPr lang="en-US" dirty="0" smtClean="0"/>
              <a:t>Supports relative file URL references</a:t>
            </a:r>
          </a:p>
          <a:p>
            <a:r>
              <a:rPr lang="en-US" dirty="0" smtClean="0"/>
              <a:t>ZIP files automatically unzipped and placed in folder structure</a:t>
            </a:r>
            <a:endParaRPr lang="en-US" dirty="0"/>
          </a:p>
          <a:p>
            <a:r>
              <a:rPr lang="en-US" dirty="0" smtClean="0"/>
              <a:t>Supports versioning </a:t>
            </a:r>
            <a:r>
              <a:rPr lang="en-US" dirty="0"/>
              <a:t>/ Caching</a:t>
            </a:r>
          </a:p>
          <a:p>
            <a:r>
              <a:rPr lang="en-US" dirty="0" smtClean="0"/>
              <a:t>Can be used to store theme style CSS files and include in export</a:t>
            </a:r>
            <a:endParaRPr lang="en-US" dirty="0"/>
          </a:p>
        </p:txBody>
      </p:sp>
      <p:sp>
        <p:nvSpPr>
          <p:cNvPr id="4" name="Footer Placeholder 3"/>
          <p:cNvSpPr>
            <a:spLocks noGrp="1"/>
          </p:cNvSpPr>
          <p:nvPr>
            <p:ph type="ftr" sz="quarter" idx="11"/>
          </p:nvPr>
        </p:nvSpPr>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noAutofit/>
          </a:bodyPr>
          <a:lstStyle/>
          <a:p>
            <a:fld id="{C51EAA63-D034-42AE-91FA-B13B9518C7BE}" type="slidenum">
              <a:rPr lang="en-US" smtClean="0"/>
              <a:pPr/>
              <a:t>38</a:t>
            </a:fld>
            <a:endParaRPr lang="en-US" dirty="0"/>
          </a:p>
        </p:txBody>
      </p:sp>
      <p:pic>
        <p:nvPicPr>
          <p:cNvPr id="6" name="Picture 5"/>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9523412" y="838200"/>
            <a:ext cx="1568722" cy="2286000"/>
          </a:xfrm>
          <a:prstGeom prst="rect">
            <a:avLst/>
          </a:prstGeom>
        </p:spPr>
      </p:pic>
    </p:spTree>
    <p:extLst>
      <p:ext uri="{BB962C8B-B14F-4D97-AF65-F5344CB8AC3E}">
        <p14:creationId xmlns="" xmlns:p14="http://schemas.microsoft.com/office/powerpoint/2010/main" val="23174226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7526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8" name="Pentagon 17"/>
          <p:cNvSpPr/>
          <p:nvPr/>
        </p:nvSpPr>
        <p:spPr>
          <a:xfrm>
            <a:off x="2186329" y="3145154"/>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3841431"/>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3" name="Content Placeholder 2"/>
          <p:cNvSpPr>
            <a:spLocks noGrp="1"/>
          </p:cNvSpPr>
          <p:nvPr>
            <p:ph idx="13"/>
          </p:nvPr>
        </p:nvSpPr>
        <p:spPr>
          <a:xfrm>
            <a:off x="2795931" y="1676400"/>
            <a:ext cx="8861082" cy="4648200"/>
          </a:xfrm>
        </p:spPr>
        <p:txBody>
          <a:bodyPr/>
          <a:lstStyle/>
          <a:p>
            <a:r>
              <a:rPr lang="en-US" dirty="0">
                <a:solidFill>
                  <a:srgbClr val="BFBFBF"/>
                </a:solidFill>
              </a:rPr>
              <a:t>Oracle Application Express Overview</a:t>
            </a:r>
          </a:p>
          <a:p>
            <a:r>
              <a:rPr lang="en-US" dirty="0">
                <a:solidFill>
                  <a:srgbClr val="BFBFBF"/>
                </a:solidFill>
              </a:rPr>
              <a:t>Page Designer</a:t>
            </a:r>
          </a:p>
          <a:p>
            <a:r>
              <a:rPr lang="en-US" dirty="0">
                <a:solidFill>
                  <a:schemeClr val="bg1">
                    <a:lumMod val="75000"/>
                  </a:schemeClr>
                </a:solidFill>
              </a:rPr>
              <a:t>User Interface and Universal Theme</a:t>
            </a:r>
          </a:p>
          <a:p>
            <a:r>
              <a:rPr lang="en-US" dirty="0" smtClean="0">
                <a:solidFill>
                  <a:srgbClr val="BFBFBF"/>
                </a:solidFill>
              </a:rPr>
              <a:t>Mobile </a:t>
            </a:r>
            <a:r>
              <a:rPr lang="en-US" dirty="0">
                <a:solidFill>
                  <a:srgbClr val="BFBFBF"/>
                </a:solidFill>
              </a:rPr>
              <a:t>Enhancements</a:t>
            </a:r>
          </a:p>
          <a:p>
            <a:r>
              <a:rPr lang="en-US" dirty="0" smtClean="0">
                <a:solidFill>
                  <a:srgbClr val="BFBFBF"/>
                </a:solidFill>
              </a:rPr>
              <a:t>Functional Improvements</a:t>
            </a:r>
          </a:p>
          <a:p>
            <a:r>
              <a:rPr lang="en-US" dirty="0" smtClean="0"/>
              <a:t>Security Enhancements</a:t>
            </a:r>
          </a:p>
          <a:p>
            <a:endParaRPr lang="en-US" dirty="0">
              <a:solidFill>
                <a:srgbClr val="BFBFBF"/>
              </a:solidFill>
            </a:endParaRPr>
          </a:p>
        </p:txBody>
      </p:sp>
      <p:sp>
        <p:nvSpPr>
          <p:cNvPr id="4" name="Footer Placeholder 3"/>
          <p:cNvSpPr>
            <a:spLocks noGrp="1"/>
          </p:cNvSpPr>
          <p:nvPr>
            <p:ph type="ftr" sz="quarter" idx="11"/>
          </p:nvPr>
        </p:nvSpPr>
        <p:spPr/>
        <p:txBody>
          <a:bodyPr/>
          <a:lstStyle/>
          <a:p>
            <a:r>
              <a:rPr lang="en-US"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39</a:t>
            </a:fld>
            <a:endParaRPr lang="en-US" dirty="0"/>
          </a:p>
        </p:txBody>
      </p:sp>
      <p:sp>
        <p:nvSpPr>
          <p:cNvPr id="13" name="Pentagon 12"/>
          <p:cNvSpPr/>
          <p:nvPr/>
        </p:nvSpPr>
        <p:spPr>
          <a:xfrm>
            <a:off x="2208212" y="24384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1" name="Title 1"/>
          <p:cNvSpPr>
            <a:spLocks noGrp="1"/>
          </p:cNvSpPr>
          <p:nvPr>
            <p:ph type="title"/>
          </p:nvPr>
        </p:nvSpPr>
        <p:spPr>
          <a:xfrm>
            <a:off x="531812" y="406400"/>
            <a:ext cx="11125200" cy="889000"/>
          </a:xfrm>
        </p:spPr>
        <p:txBody>
          <a:bodyPr anchor="t"/>
          <a:lstStyle/>
          <a:p>
            <a:r>
              <a:rPr lang="en-US" dirty="0" smtClean="0"/>
              <a:t>Agenda</a:t>
            </a:r>
            <a:endParaRPr lang="en-US" dirty="0"/>
          </a:p>
        </p:txBody>
      </p:sp>
      <p:sp>
        <p:nvSpPr>
          <p:cNvPr id="14" name="Pentagon 13"/>
          <p:cNvSpPr/>
          <p:nvPr/>
        </p:nvSpPr>
        <p:spPr>
          <a:xfrm>
            <a:off x="2186329" y="44958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15" name="Pentagon 14"/>
          <p:cNvSpPr/>
          <p:nvPr/>
        </p:nvSpPr>
        <p:spPr>
          <a:xfrm>
            <a:off x="2208212" y="5139690"/>
            <a:ext cx="457200" cy="320040"/>
          </a:xfrm>
          <a:prstGeom prst="homePlate">
            <a:avLst/>
          </a:prstGeom>
          <a:solidFill>
            <a:schemeClr val="bg1">
              <a:lumMod val="5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Tree>
    <p:extLst>
      <p:ext uri="{BB962C8B-B14F-4D97-AF65-F5344CB8AC3E}">
        <p14:creationId xmlns="" xmlns:p14="http://schemas.microsoft.com/office/powerpoint/2010/main" val="6559000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Agenda</a:t>
            </a:r>
            <a:endParaRPr lang="en-US" dirty="0"/>
          </a:p>
        </p:txBody>
      </p:sp>
      <p:sp>
        <p:nvSpPr>
          <p:cNvPr id="6" name="Pentagon 5"/>
          <p:cNvSpPr/>
          <p:nvPr/>
        </p:nvSpPr>
        <p:spPr>
          <a:xfrm>
            <a:off x="2186329" y="167640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6" name="Pentagon 15"/>
          <p:cNvSpPr/>
          <p:nvPr/>
        </p:nvSpPr>
        <p:spPr>
          <a:xfrm>
            <a:off x="2186329" y="2372678"/>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2</a:t>
            </a:r>
          </a:p>
        </p:txBody>
      </p:sp>
      <p:sp>
        <p:nvSpPr>
          <p:cNvPr id="17" name="Pentagon 16"/>
          <p:cNvSpPr/>
          <p:nvPr/>
        </p:nvSpPr>
        <p:spPr>
          <a:xfrm>
            <a:off x="2186329" y="3068955"/>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3</a:t>
            </a:r>
          </a:p>
        </p:txBody>
      </p:sp>
      <p:sp>
        <p:nvSpPr>
          <p:cNvPr id="18" name="Pentagon 17"/>
          <p:cNvSpPr/>
          <p:nvPr/>
        </p:nvSpPr>
        <p:spPr>
          <a:xfrm>
            <a:off x="2186329" y="3765232"/>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4</a:t>
            </a:r>
          </a:p>
        </p:txBody>
      </p:sp>
      <p:sp>
        <p:nvSpPr>
          <p:cNvPr id="19" name="Pentagon 18"/>
          <p:cNvSpPr/>
          <p:nvPr/>
        </p:nvSpPr>
        <p:spPr>
          <a:xfrm>
            <a:off x="2186329" y="446151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5</a:t>
            </a:r>
          </a:p>
        </p:txBody>
      </p:sp>
      <p:sp>
        <p:nvSpPr>
          <p:cNvPr id="3" name="Content Placeholder 2"/>
          <p:cNvSpPr>
            <a:spLocks noGrp="1"/>
          </p:cNvSpPr>
          <p:nvPr>
            <p:ph idx="13"/>
          </p:nvPr>
        </p:nvSpPr>
        <p:spPr>
          <a:xfrm>
            <a:off x="2795931" y="1676400"/>
            <a:ext cx="8861082" cy="3962401"/>
          </a:xfrm>
        </p:spPr>
        <p:txBody>
          <a:bodyPr/>
          <a:lstStyle/>
          <a:p>
            <a:r>
              <a:rPr lang="en-US" dirty="0"/>
              <a:t>Oracle Application Express Overview</a:t>
            </a:r>
          </a:p>
          <a:p>
            <a:r>
              <a:rPr lang="en-US" dirty="0" smtClean="0"/>
              <a:t>Page Designer</a:t>
            </a:r>
          </a:p>
          <a:p>
            <a:r>
              <a:rPr lang="en-US" dirty="0"/>
              <a:t>User Interface and Universal Theme</a:t>
            </a:r>
          </a:p>
          <a:p>
            <a:r>
              <a:rPr lang="en-US" dirty="0" smtClean="0"/>
              <a:t>Mobile Enhancements</a:t>
            </a:r>
          </a:p>
          <a:p>
            <a:r>
              <a:rPr lang="en-US" dirty="0" smtClean="0"/>
              <a:t>Functional Improvements</a:t>
            </a:r>
          </a:p>
          <a:p>
            <a:r>
              <a:rPr lang="en-US" dirty="0" smtClean="0"/>
              <a:t>Security Enhancements</a:t>
            </a: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4</a:t>
            </a:fld>
            <a:endParaRPr lang="en-US" dirty="0"/>
          </a:p>
        </p:txBody>
      </p:sp>
      <p:sp>
        <p:nvSpPr>
          <p:cNvPr id="11" name="Pentagon 10"/>
          <p:cNvSpPr/>
          <p:nvPr/>
        </p:nvSpPr>
        <p:spPr>
          <a:xfrm>
            <a:off x="2208212" y="5181601"/>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Tree>
    <p:extLst>
      <p:ext uri="{BB962C8B-B14F-4D97-AF65-F5344CB8AC3E}">
        <p14:creationId xmlns="" xmlns:p14="http://schemas.microsoft.com/office/powerpoint/2010/main" val="15317233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Browser Security Options</a:t>
            </a:r>
            <a:endParaRPr lang="en-US" dirty="0"/>
          </a:p>
        </p:txBody>
      </p:sp>
      <p:sp>
        <p:nvSpPr>
          <p:cNvPr id="3" name="Content Placeholder 2"/>
          <p:cNvSpPr>
            <a:spLocks noGrp="1"/>
          </p:cNvSpPr>
          <p:nvPr>
            <p:ph idx="1"/>
          </p:nvPr>
        </p:nvSpPr>
        <p:spPr>
          <a:xfrm>
            <a:off x="531812" y="1981200"/>
            <a:ext cx="10744200" cy="3886200"/>
          </a:xfrm>
        </p:spPr>
        <p:txBody>
          <a:bodyPr>
            <a:noAutofit/>
          </a:bodyPr>
          <a:lstStyle/>
          <a:p>
            <a:r>
              <a:rPr lang="en-US" dirty="0" smtClean="0"/>
              <a:t>Browser </a:t>
            </a:r>
            <a:r>
              <a:rPr lang="en-US" dirty="0"/>
              <a:t>Cache: prevent back button from showing old page </a:t>
            </a:r>
            <a:r>
              <a:rPr lang="en-US" dirty="0" smtClean="0"/>
              <a:t>content after </a:t>
            </a:r>
            <a:r>
              <a:rPr lang="en-US" dirty="0"/>
              <a:t>logout </a:t>
            </a:r>
            <a:r>
              <a:rPr lang="en-US" dirty="0" smtClean="0"/>
              <a:t>(APEX 4.1</a:t>
            </a:r>
            <a:r>
              <a:rPr lang="en-US" dirty="0"/>
              <a:t>)</a:t>
            </a:r>
          </a:p>
          <a:p>
            <a:r>
              <a:rPr lang="en-US" dirty="0" smtClean="0"/>
              <a:t>Embed </a:t>
            </a:r>
            <a:r>
              <a:rPr lang="en-US" dirty="0"/>
              <a:t>in Frames: prevent other apps from embedding and </a:t>
            </a:r>
            <a:r>
              <a:rPr lang="en-US" dirty="0" smtClean="0"/>
              <a:t>remote controlling </a:t>
            </a:r>
            <a:r>
              <a:rPr lang="en-US" dirty="0"/>
              <a:t>your application </a:t>
            </a:r>
            <a:r>
              <a:rPr lang="en-US" dirty="0" smtClean="0"/>
              <a:t>(APEX 4.1</a:t>
            </a:r>
            <a:r>
              <a:rPr lang="en-US" dirty="0"/>
              <a:t>)</a:t>
            </a:r>
          </a:p>
          <a:p>
            <a:r>
              <a:rPr lang="en-US" dirty="0" smtClean="0"/>
              <a:t>Define </a:t>
            </a:r>
            <a:r>
              <a:rPr lang="en-US" dirty="0"/>
              <a:t>custom HTTP headers at instance and </a:t>
            </a:r>
            <a:r>
              <a:rPr lang="en-US" dirty="0" smtClean="0"/>
              <a:t>application </a:t>
            </a:r>
            <a:r>
              <a:rPr lang="en-US" dirty="0"/>
              <a:t>level </a:t>
            </a:r>
            <a:r>
              <a:rPr lang="en-US" dirty="0" smtClean="0"/>
              <a:t>(APEX 5.0</a:t>
            </a:r>
            <a:r>
              <a:rPr lang="en-US" dirty="0"/>
              <a:t>)</a:t>
            </a:r>
          </a:p>
        </p:txBody>
      </p:sp>
    </p:spTree>
    <p:extLst>
      <p:ext uri="{BB962C8B-B14F-4D97-AF65-F5344CB8AC3E}">
        <p14:creationId xmlns="" xmlns:p14="http://schemas.microsoft.com/office/powerpoint/2010/main" val="35638199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Authentication and Authorization</a:t>
            </a:r>
            <a:endParaRPr lang="en-US" dirty="0"/>
          </a:p>
        </p:txBody>
      </p:sp>
      <p:sp>
        <p:nvSpPr>
          <p:cNvPr id="3" name="Content Placeholder 2"/>
          <p:cNvSpPr>
            <a:spLocks noGrp="1"/>
          </p:cNvSpPr>
          <p:nvPr>
            <p:ph idx="1"/>
          </p:nvPr>
        </p:nvSpPr>
        <p:spPr>
          <a:xfrm>
            <a:off x="531812" y="1981200"/>
            <a:ext cx="11353800" cy="3886200"/>
          </a:xfrm>
        </p:spPr>
        <p:txBody>
          <a:bodyPr>
            <a:noAutofit/>
          </a:bodyPr>
          <a:lstStyle/>
          <a:p>
            <a:r>
              <a:rPr lang="en-US" dirty="0"/>
              <a:t>Flexible authentication - </a:t>
            </a:r>
            <a:r>
              <a:rPr lang="en-US" dirty="0" smtClean="0"/>
              <a:t>change </a:t>
            </a:r>
            <a:r>
              <a:rPr lang="en-US" dirty="0"/>
              <a:t>the authentication of the development environment itself - LDAP, SSO, HTTP Header Variable, etc</a:t>
            </a:r>
            <a:r>
              <a:rPr lang="en-US" dirty="0" smtClean="0"/>
              <a:t>. (APEX 5.0)</a:t>
            </a:r>
            <a:endParaRPr lang="en-US" dirty="0"/>
          </a:p>
        </p:txBody>
      </p:sp>
      <p:sp>
        <p:nvSpPr>
          <p:cNvPr id="10" name="Content Placeholder 2"/>
          <p:cNvSpPr txBox="1">
            <a:spLocks/>
          </p:cNvSpPr>
          <p:nvPr/>
        </p:nvSpPr>
        <p:spPr>
          <a:xfrm>
            <a:off x="531812" y="3352800"/>
            <a:ext cx="11125200" cy="2514600"/>
          </a:xfrm>
          <a:prstGeom prst="rect">
            <a:avLst/>
          </a:prstGeom>
        </p:spPr>
        <p:txBody>
          <a:bodyPr vert="horz" lIns="0" tIns="0" rIns="0" bIns="0" rtlCol="0">
            <a:no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Authorizations and conditions for on demand processes (APEX 4.2)</a:t>
            </a:r>
          </a:p>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Assign workspace groups to other groups (APEX 5.0)</a:t>
            </a:r>
          </a:p>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Set group membership for session on login, including external groups </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r>
              <a:rPr kumimoji="0" lang="en-US" sz="2800" b="0" i="0" u="none" strike="noStrike" kern="1200" cap="none" spc="0" normalizeH="0" baseline="0" noProof="0" dirty="0" smtClean="0">
                <a:ln>
                  <a:noFill/>
                </a:ln>
                <a:solidFill>
                  <a:schemeClr val="tx1"/>
                </a:solidFill>
                <a:effectLst/>
                <a:uLnTx/>
                <a:uFillTx/>
                <a:latin typeface="+mn-lt"/>
                <a:ea typeface="+mn-ea"/>
                <a:cs typeface="+mn-cs"/>
              </a:rPr>
              <a:t>(APEX 5.0)</a:t>
            </a:r>
          </a:p>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Is In Group authorization (APEX 5.0)</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209422000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Improvements to avoid Cross-Site Scripting (XSS)</a:t>
            </a:r>
            <a:endParaRPr lang="en-US" dirty="0"/>
          </a:p>
        </p:txBody>
      </p:sp>
      <p:sp>
        <p:nvSpPr>
          <p:cNvPr id="3" name="Content Placeholder 2"/>
          <p:cNvSpPr>
            <a:spLocks noGrp="1"/>
          </p:cNvSpPr>
          <p:nvPr>
            <p:ph idx="1"/>
          </p:nvPr>
        </p:nvSpPr>
        <p:spPr>
          <a:xfrm>
            <a:off x="531812" y="1981200"/>
            <a:ext cx="11125200" cy="3886200"/>
          </a:xfrm>
        </p:spPr>
        <p:txBody>
          <a:bodyPr>
            <a:noAutofit/>
          </a:bodyPr>
          <a:lstStyle/>
          <a:p>
            <a:r>
              <a:rPr lang="en-US" dirty="0"/>
              <a:t>HTML Expression attribute for report columns with </a:t>
            </a:r>
            <a:r>
              <a:rPr lang="en-US" dirty="0" smtClean="0"/>
              <a:t>substitution support </a:t>
            </a:r>
            <a:r>
              <a:rPr lang="en-US" dirty="0"/>
              <a:t>instead of concatenating strings in the query </a:t>
            </a:r>
            <a:r>
              <a:rPr lang="en-US" dirty="0" smtClean="0"/>
              <a:t>(APEX 4.1)</a:t>
            </a:r>
          </a:p>
          <a:p>
            <a:r>
              <a:rPr lang="en-US" dirty="0" smtClean="0"/>
              <a:t>Restricted </a:t>
            </a:r>
            <a:r>
              <a:rPr lang="en-US" dirty="0"/>
              <a:t>Characters attribute for items rejects malicious </a:t>
            </a:r>
            <a:r>
              <a:rPr lang="en-US" dirty="0" smtClean="0"/>
              <a:t>input (APEX 4.2)</a:t>
            </a:r>
          </a:p>
          <a:p>
            <a:r>
              <a:rPr lang="en-US" dirty="0" smtClean="0"/>
              <a:t>More </a:t>
            </a:r>
            <a:r>
              <a:rPr lang="en-US" dirty="0"/>
              <a:t>restrictive HTML-Escaping and APEX_ESCAPE API </a:t>
            </a:r>
            <a:r>
              <a:rPr lang="en-US" dirty="0" smtClean="0"/>
              <a:t>(APEX 4.2)</a:t>
            </a:r>
          </a:p>
          <a:p>
            <a:r>
              <a:rPr lang="en-US" dirty="0" smtClean="0"/>
              <a:t>New </a:t>
            </a:r>
            <a:r>
              <a:rPr lang="en-US" dirty="0"/>
              <a:t>escaping syntax, e.g. &amp;P1_ITEM!JS. for fine grained </a:t>
            </a:r>
            <a:r>
              <a:rPr lang="en-US" dirty="0" smtClean="0"/>
              <a:t>control (APEX 5.0</a:t>
            </a:r>
            <a:r>
              <a:rPr lang="en-US" dirty="0"/>
              <a:t>)</a:t>
            </a:r>
          </a:p>
        </p:txBody>
      </p:sp>
    </p:spTree>
    <p:extLst>
      <p:ext uri="{BB962C8B-B14F-4D97-AF65-F5344CB8AC3E}">
        <p14:creationId xmlns="" xmlns:p14="http://schemas.microsoft.com/office/powerpoint/2010/main" val="24825515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Instance Lockdown and Workspace Isolation</a:t>
            </a:r>
            <a:endParaRPr lang="en-US" dirty="0"/>
          </a:p>
        </p:txBody>
      </p:sp>
      <p:sp>
        <p:nvSpPr>
          <p:cNvPr id="3" name="Content Placeholder 2"/>
          <p:cNvSpPr>
            <a:spLocks noGrp="1"/>
          </p:cNvSpPr>
          <p:nvPr>
            <p:ph idx="1"/>
          </p:nvPr>
        </p:nvSpPr>
        <p:spPr>
          <a:xfrm>
            <a:off x="531812" y="1981200"/>
            <a:ext cx="11125200" cy="3886200"/>
          </a:xfrm>
        </p:spPr>
        <p:txBody>
          <a:bodyPr>
            <a:noAutofit/>
          </a:bodyPr>
          <a:lstStyle/>
          <a:p>
            <a:r>
              <a:rPr lang="en-US" dirty="0"/>
              <a:t>Limit emails </a:t>
            </a:r>
            <a:r>
              <a:rPr lang="en-US" dirty="0" smtClean="0"/>
              <a:t>(APEX 4.1</a:t>
            </a:r>
            <a:r>
              <a:rPr lang="en-US" dirty="0"/>
              <a:t>)</a:t>
            </a:r>
          </a:p>
          <a:p>
            <a:r>
              <a:rPr lang="en-US" dirty="0" smtClean="0"/>
              <a:t>Resource </a:t>
            </a:r>
            <a:r>
              <a:rPr lang="en-US" dirty="0"/>
              <a:t>manager support </a:t>
            </a:r>
            <a:r>
              <a:rPr lang="en-US" dirty="0" smtClean="0"/>
              <a:t>(APEX 4.2</a:t>
            </a:r>
            <a:r>
              <a:rPr lang="en-US" dirty="0"/>
              <a:t>)</a:t>
            </a:r>
          </a:p>
          <a:p>
            <a:r>
              <a:rPr lang="en-US" dirty="0" smtClean="0"/>
              <a:t>Limit file </a:t>
            </a:r>
            <a:r>
              <a:rPr lang="en-US" dirty="0"/>
              <a:t>uploads </a:t>
            </a:r>
            <a:r>
              <a:rPr lang="en-US" dirty="0" smtClean="0"/>
              <a:t>(APEX 5.0)</a:t>
            </a:r>
          </a:p>
          <a:p>
            <a:r>
              <a:rPr lang="en-US" dirty="0" smtClean="0"/>
              <a:t>Limit </a:t>
            </a:r>
            <a:r>
              <a:rPr lang="en-US" dirty="0"/>
              <a:t>debug output </a:t>
            </a:r>
            <a:r>
              <a:rPr lang="en-US" dirty="0" smtClean="0"/>
              <a:t>(APEX 5.0</a:t>
            </a:r>
            <a:r>
              <a:rPr lang="en-US" dirty="0"/>
              <a:t>)</a:t>
            </a:r>
          </a:p>
          <a:p>
            <a:r>
              <a:rPr lang="en-US" dirty="0" smtClean="0"/>
              <a:t>Limit </a:t>
            </a:r>
            <a:r>
              <a:rPr lang="en-US" dirty="0"/>
              <a:t>concurrent requests per session and per workspace </a:t>
            </a:r>
            <a:r>
              <a:rPr lang="en-US" dirty="0" smtClean="0"/>
              <a:t>(APEX 5.0</a:t>
            </a:r>
            <a:r>
              <a:rPr lang="en-US" dirty="0"/>
              <a:t>)</a:t>
            </a:r>
          </a:p>
          <a:p>
            <a:r>
              <a:rPr lang="en-US" dirty="0" smtClean="0"/>
              <a:t>Limit </a:t>
            </a:r>
            <a:r>
              <a:rPr lang="en-US" dirty="0"/>
              <a:t>workspace access by hostname </a:t>
            </a:r>
            <a:r>
              <a:rPr lang="en-US" dirty="0" smtClean="0"/>
              <a:t>(APEX 5.0</a:t>
            </a:r>
            <a:r>
              <a:rPr lang="en-US" dirty="0"/>
              <a:t>)</a:t>
            </a:r>
          </a:p>
        </p:txBody>
      </p:sp>
    </p:spTree>
    <p:extLst>
      <p:ext uri="{BB962C8B-B14F-4D97-AF65-F5344CB8AC3E}">
        <p14:creationId xmlns="" xmlns:p14="http://schemas.microsoft.com/office/powerpoint/2010/main" val="18867057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Cryptography Improvements</a:t>
            </a:r>
            <a:endParaRPr lang="en-US" dirty="0"/>
          </a:p>
        </p:txBody>
      </p:sp>
      <p:sp>
        <p:nvSpPr>
          <p:cNvPr id="3" name="Content Placeholder 2"/>
          <p:cNvSpPr>
            <a:spLocks noGrp="1"/>
          </p:cNvSpPr>
          <p:nvPr>
            <p:ph idx="1"/>
          </p:nvPr>
        </p:nvSpPr>
        <p:spPr>
          <a:xfrm>
            <a:off x="531812" y="1752600"/>
            <a:ext cx="11125200" cy="3886200"/>
          </a:xfrm>
        </p:spPr>
        <p:txBody>
          <a:bodyPr>
            <a:noAutofit/>
          </a:bodyPr>
          <a:lstStyle/>
          <a:p>
            <a:r>
              <a:rPr lang="en-US" dirty="0"/>
              <a:t>Stronger session cookie </a:t>
            </a:r>
            <a:r>
              <a:rPr lang="en-US" dirty="0" smtClean="0"/>
              <a:t>(APEX 4.2</a:t>
            </a:r>
            <a:r>
              <a:rPr lang="en-US" dirty="0"/>
              <a:t>)</a:t>
            </a:r>
          </a:p>
          <a:p>
            <a:r>
              <a:rPr lang="en-US" dirty="0" smtClean="0"/>
              <a:t>SH</a:t>
            </a:r>
            <a:r>
              <a:rPr lang="en-US" dirty="0"/>
              <a:t>-1/SH-2 for checksums </a:t>
            </a:r>
            <a:r>
              <a:rPr lang="en-US" dirty="0" smtClean="0"/>
              <a:t>(APEX 5.0</a:t>
            </a:r>
            <a:r>
              <a:rPr lang="en-US" dirty="0"/>
              <a:t>)</a:t>
            </a:r>
          </a:p>
          <a:p>
            <a:r>
              <a:rPr lang="en-US" dirty="0" smtClean="0"/>
              <a:t>Improved </a:t>
            </a:r>
            <a:r>
              <a:rPr lang="en-US" dirty="0"/>
              <a:t>hashing algorithm for workspace user passwords </a:t>
            </a:r>
            <a:r>
              <a:rPr lang="en-US" dirty="0" smtClean="0"/>
              <a:t>(APEX 5.0</a:t>
            </a:r>
            <a:r>
              <a:rPr lang="en-US" dirty="0"/>
              <a:t>)</a:t>
            </a:r>
          </a:p>
          <a:p>
            <a:r>
              <a:rPr lang="en-US" dirty="0" smtClean="0"/>
              <a:t>New </a:t>
            </a:r>
            <a:r>
              <a:rPr lang="en-US" dirty="0"/>
              <a:t>applications/forms are checksum protected by default </a:t>
            </a:r>
            <a:r>
              <a:rPr lang="en-US" dirty="0" smtClean="0"/>
              <a:t>(APEX 5.0)</a:t>
            </a:r>
          </a:p>
          <a:p>
            <a:r>
              <a:rPr lang="en-US" dirty="0" smtClean="0"/>
              <a:t>Support </a:t>
            </a:r>
            <a:r>
              <a:rPr lang="en-US" dirty="0"/>
              <a:t>DB 12c DBFIPS_140 </a:t>
            </a:r>
            <a:r>
              <a:rPr lang="en-US" dirty="0" smtClean="0"/>
              <a:t>mode (APEX 5.0)</a:t>
            </a:r>
          </a:p>
          <a:p>
            <a:pPr lvl="1"/>
            <a:r>
              <a:rPr lang="en-US" dirty="0" smtClean="0"/>
              <a:t>DBFIPS_140 </a:t>
            </a:r>
            <a:r>
              <a:rPr lang="en-US" dirty="0"/>
              <a:t>enables Transparent Data Encryption (TDE) and DBMS_CRYPTO PL/SQL package program units to run in a mode compliant to the Federal Information Processing Standard </a:t>
            </a:r>
            <a:r>
              <a:rPr lang="en-US" dirty="0" smtClean="0"/>
              <a:t>("</a:t>
            </a:r>
            <a:r>
              <a:rPr lang="en-US" dirty="0"/>
              <a:t>FIPS </a:t>
            </a:r>
            <a:r>
              <a:rPr lang="en-US" dirty="0" smtClean="0"/>
              <a:t>mode”)</a:t>
            </a:r>
          </a:p>
          <a:p>
            <a:endParaRPr lang="en-US" dirty="0"/>
          </a:p>
        </p:txBody>
      </p:sp>
    </p:spTree>
    <p:extLst>
      <p:ext uri="{BB962C8B-B14F-4D97-AF65-F5344CB8AC3E}">
        <p14:creationId xmlns="" xmlns:p14="http://schemas.microsoft.com/office/powerpoint/2010/main" val="4093510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Summary</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3" name="Content Placeholder 2"/>
          <p:cNvSpPr>
            <a:spLocks noGrp="1"/>
          </p:cNvSpPr>
          <p:nvPr>
            <p:ph idx="1"/>
          </p:nvPr>
        </p:nvSpPr>
        <p:spPr>
          <a:xfrm>
            <a:off x="531812" y="1676400"/>
            <a:ext cx="11277600" cy="4267200"/>
          </a:xfrm>
        </p:spPr>
        <p:txBody>
          <a:bodyPr>
            <a:noAutofit/>
          </a:bodyPr>
          <a:lstStyle/>
          <a:p>
            <a:pPr>
              <a:buClr>
                <a:srgbClr val="000000"/>
              </a:buClr>
              <a:buFont typeface="Arial"/>
              <a:buChar char="•"/>
            </a:pPr>
            <a:r>
              <a:rPr lang="en-US" b="1" dirty="0">
                <a:solidFill>
                  <a:schemeClr val="bg1">
                    <a:lumMod val="50000"/>
                  </a:schemeClr>
                </a:solidFill>
              </a:rPr>
              <a:t>Used by real customers for real </a:t>
            </a:r>
            <a:r>
              <a:rPr lang="en-US" b="1" dirty="0" smtClean="0">
                <a:solidFill>
                  <a:schemeClr val="bg1">
                    <a:lumMod val="50000"/>
                  </a:schemeClr>
                </a:solidFill>
              </a:rPr>
              <a:t>applications: </a:t>
            </a:r>
            <a:r>
              <a:rPr lang="en-US" dirty="0">
                <a:solidFill>
                  <a:schemeClr val="bg1">
                    <a:lumMod val="50000"/>
                  </a:schemeClr>
                </a:solidFill>
              </a:rPr>
              <a:t>Used for both opportunistic </a:t>
            </a:r>
            <a:r>
              <a:rPr lang="en-US" dirty="0" smtClean="0">
                <a:solidFill>
                  <a:schemeClr val="bg1">
                    <a:lumMod val="50000"/>
                  </a:schemeClr>
                </a:solidFill>
              </a:rPr>
              <a:t>and </a:t>
            </a:r>
            <a:r>
              <a:rPr lang="en-US" dirty="0">
                <a:solidFill>
                  <a:schemeClr val="bg1">
                    <a:lumMod val="50000"/>
                  </a:schemeClr>
                </a:solidFill>
              </a:rPr>
              <a:t>mission critical </a:t>
            </a:r>
            <a:r>
              <a:rPr lang="en-US" dirty="0" smtClean="0">
                <a:solidFill>
                  <a:schemeClr val="bg1">
                    <a:lumMod val="50000"/>
                  </a:schemeClr>
                </a:solidFill>
              </a:rPr>
              <a:t>apps that service </a:t>
            </a:r>
            <a:r>
              <a:rPr lang="en-US" dirty="0">
                <a:solidFill>
                  <a:schemeClr val="bg1">
                    <a:lumMod val="50000"/>
                  </a:schemeClr>
                </a:solidFill>
              </a:rPr>
              <a:t>tens of thousands of users</a:t>
            </a:r>
            <a:r>
              <a:rPr lang="en-US" dirty="0" smtClean="0">
                <a:solidFill>
                  <a:schemeClr val="bg1">
                    <a:lumMod val="50000"/>
                  </a:schemeClr>
                </a:solidFill>
              </a:rPr>
              <a:t>.</a:t>
            </a:r>
          </a:p>
          <a:p>
            <a:pPr>
              <a:buClr>
                <a:srgbClr val="000000"/>
              </a:buClr>
              <a:buFont typeface="Arial"/>
              <a:buChar char="•"/>
            </a:pPr>
            <a:endParaRPr lang="en-US" dirty="0">
              <a:solidFill>
                <a:schemeClr val="bg1">
                  <a:lumMod val="50000"/>
                </a:schemeClr>
              </a:solidFill>
            </a:endParaRPr>
          </a:p>
          <a:p>
            <a:pPr>
              <a:buClr>
                <a:srgbClr val="000000"/>
              </a:buClr>
              <a:buFont typeface="Arial"/>
              <a:buChar char="•"/>
            </a:pPr>
            <a:r>
              <a:rPr lang="en-US" b="1" dirty="0">
                <a:solidFill>
                  <a:schemeClr val="bg1">
                    <a:lumMod val="50000"/>
                  </a:schemeClr>
                </a:solidFill>
              </a:rPr>
              <a:t>Well Established Product : </a:t>
            </a:r>
            <a:r>
              <a:rPr lang="en-US" dirty="0">
                <a:solidFill>
                  <a:schemeClr val="bg1">
                    <a:lumMod val="50000"/>
                  </a:schemeClr>
                </a:solidFill>
              </a:rPr>
              <a:t>First released over 10 years ago </a:t>
            </a:r>
            <a:endParaRPr lang="en-US" dirty="0" smtClean="0">
              <a:solidFill>
                <a:schemeClr val="bg1">
                  <a:lumMod val="50000"/>
                </a:schemeClr>
              </a:solidFill>
            </a:endParaRPr>
          </a:p>
          <a:p>
            <a:pPr>
              <a:buClr>
                <a:srgbClr val="000000"/>
              </a:buClr>
              <a:buFont typeface="Arial"/>
              <a:buChar char="•"/>
            </a:pPr>
            <a:endParaRPr lang="en-US" dirty="0" smtClean="0">
              <a:solidFill>
                <a:schemeClr val="bg1">
                  <a:lumMod val="50000"/>
                </a:schemeClr>
              </a:solidFill>
            </a:endParaRPr>
          </a:p>
          <a:p>
            <a:pPr>
              <a:buClr>
                <a:srgbClr val="000000"/>
              </a:buClr>
              <a:buFont typeface="Arial"/>
              <a:buChar char="•"/>
            </a:pPr>
            <a:r>
              <a:rPr lang="en-US" b="1" dirty="0" smtClean="0">
                <a:solidFill>
                  <a:schemeClr val="bg1">
                    <a:lumMod val="50000"/>
                  </a:schemeClr>
                </a:solidFill>
              </a:rPr>
              <a:t>Continually growing</a:t>
            </a:r>
            <a:r>
              <a:rPr lang="en-US" dirty="0" smtClean="0">
                <a:solidFill>
                  <a:schemeClr val="bg1">
                    <a:lumMod val="50000"/>
                  </a:schemeClr>
                </a:solidFill>
              </a:rPr>
              <a:t>: </a:t>
            </a:r>
            <a:r>
              <a:rPr lang="en-US" dirty="0">
                <a:solidFill>
                  <a:schemeClr val="bg1">
                    <a:lumMod val="50000"/>
                  </a:schemeClr>
                </a:solidFill>
              </a:rPr>
              <a:t>Oracle install base is adopting Oracle APEX for increasing numbers of projects, and is increasingly an approved corporate IT standard</a:t>
            </a:r>
            <a:r>
              <a:rPr lang="en-US" dirty="0" smtClean="0">
                <a:solidFill>
                  <a:schemeClr val="bg1">
                    <a:lumMod val="50000"/>
                  </a:schemeClr>
                </a:solidFill>
              </a:rPr>
              <a:t>.</a:t>
            </a:r>
            <a:endParaRPr lang="en-US" dirty="0">
              <a:solidFill>
                <a:schemeClr val="bg1">
                  <a:lumMod val="50000"/>
                </a:schemeClr>
              </a:solidFill>
            </a:endParaRPr>
          </a:p>
        </p:txBody>
      </p:sp>
      <p:sp>
        <p:nvSpPr>
          <p:cNvPr id="7"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Summary</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11768468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3" name="Content Placeholder 2"/>
          <p:cNvSpPr>
            <a:spLocks noGrp="1"/>
          </p:cNvSpPr>
          <p:nvPr>
            <p:ph idx="1"/>
          </p:nvPr>
        </p:nvSpPr>
        <p:spPr>
          <a:xfrm>
            <a:off x="531812" y="1981200"/>
            <a:ext cx="11277600" cy="4267200"/>
          </a:xfrm>
        </p:spPr>
        <p:txBody>
          <a:bodyPr>
            <a:noAutofit/>
          </a:bodyPr>
          <a:lstStyle/>
          <a:p>
            <a:pPr>
              <a:buClr>
                <a:srgbClr val="000000"/>
              </a:buClr>
              <a:buFont typeface="Arial"/>
              <a:buChar char="•"/>
            </a:pPr>
            <a:r>
              <a:rPr lang="en-US" b="1" dirty="0" smtClean="0">
                <a:solidFill>
                  <a:schemeClr val="bg1">
                    <a:lumMod val="50000"/>
                  </a:schemeClr>
                </a:solidFill>
              </a:rPr>
              <a:t>Aligned </a:t>
            </a:r>
            <a:r>
              <a:rPr lang="en-US" b="1" dirty="0">
                <a:solidFill>
                  <a:schemeClr val="bg1">
                    <a:lumMod val="50000"/>
                  </a:schemeClr>
                </a:solidFill>
              </a:rPr>
              <a:t>with industry </a:t>
            </a:r>
            <a:r>
              <a:rPr lang="en-US" b="1" dirty="0" smtClean="0">
                <a:solidFill>
                  <a:schemeClr val="bg1">
                    <a:lumMod val="50000"/>
                  </a:schemeClr>
                </a:solidFill>
              </a:rPr>
              <a:t>trends: </a:t>
            </a:r>
            <a:r>
              <a:rPr lang="en-US" dirty="0">
                <a:solidFill>
                  <a:schemeClr val="bg1">
                    <a:lumMod val="50000"/>
                  </a:schemeClr>
                </a:solidFill>
              </a:rPr>
              <a:t>Strong support for HTML5 development frameworks, </a:t>
            </a:r>
            <a:r>
              <a:rPr lang="en-US" dirty="0" smtClean="0">
                <a:solidFill>
                  <a:schemeClr val="bg1">
                    <a:lumMod val="50000"/>
                  </a:schemeClr>
                </a:solidFill>
              </a:rPr>
              <a:t>Modern &amp; responsive CSS3 UI, integrated JavaScript libraries, Browser</a:t>
            </a:r>
            <a:r>
              <a:rPr lang="en-US" dirty="0">
                <a:solidFill>
                  <a:schemeClr val="bg1">
                    <a:lumMod val="50000"/>
                  </a:schemeClr>
                </a:solidFill>
              </a:rPr>
              <a:t>-based, self-service provisioning, flexible development and deployment including cloud services</a:t>
            </a:r>
            <a:r>
              <a:rPr lang="en-US" dirty="0" smtClean="0">
                <a:solidFill>
                  <a:schemeClr val="bg1">
                    <a:lumMod val="50000"/>
                  </a:schemeClr>
                </a:solidFill>
              </a:rPr>
              <a:t>.</a:t>
            </a:r>
          </a:p>
          <a:p>
            <a:pPr>
              <a:buClr>
                <a:srgbClr val="000000"/>
              </a:buClr>
              <a:buFont typeface="Arial"/>
              <a:buChar char="•"/>
            </a:pPr>
            <a:endParaRPr lang="en-US" dirty="0">
              <a:solidFill>
                <a:schemeClr val="bg1">
                  <a:lumMod val="50000"/>
                </a:schemeClr>
              </a:solidFill>
            </a:endParaRPr>
          </a:p>
          <a:p>
            <a:pPr>
              <a:buClr>
                <a:srgbClr val="000000"/>
              </a:buClr>
              <a:buFont typeface="Arial"/>
              <a:buChar char="•"/>
            </a:pPr>
            <a:r>
              <a:rPr lang="en-US" b="1" dirty="0">
                <a:solidFill>
                  <a:schemeClr val="bg1">
                    <a:lumMod val="50000"/>
                  </a:schemeClr>
                </a:solidFill>
              </a:rPr>
              <a:t>Consistent with Oracle developers skill </a:t>
            </a:r>
            <a:r>
              <a:rPr lang="en-US" b="1" dirty="0" smtClean="0">
                <a:solidFill>
                  <a:schemeClr val="bg1">
                    <a:lumMod val="50000"/>
                  </a:schemeClr>
                </a:solidFill>
              </a:rPr>
              <a:t>set: </a:t>
            </a:r>
            <a:r>
              <a:rPr lang="en-US" dirty="0">
                <a:solidFill>
                  <a:schemeClr val="bg1">
                    <a:lumMod val="50000"/>
                  </a:schemeClr>
                </a:solidFill>
              </a:rPr>
              <a:t>SQL, PL/SQL, Oracle Database. </a:t>
            </a:r>
            <a:br>
              <a:rPr lang="en-US" dirty="0">
                <a:solidFill>
                  <a:schemeClr val="bg1">
                    <a:lumMod val="50000"/>
                  </a:schemeClr>
                </a:solidFill>
              </a:rPr>
            </a:br>
            <a:r>
              <a:rPr lang="en-US" dirty="0">
                <a:solidFill>
                  <a:schemeClr val="bg1">
                    <a:lumMod val="50000"/>
                  </a:schemeClr>
                </a:solidFill>
              </a:rPr>
              <a:t>Proficiency in </a:t>
            </a:r>
            <a:r>
              <a:rPr lang="en-US" dirty="0" smtClean="0">
                <a:solidFill>
                  <a:schemeClr val="bg1">
                    <a:lumMod val="50000"/>
                  </a:schemeClr>
                </a:solidFill>
              </a:rPr>
              <a:t>the Oracle </a:t>
            </a:r>
            <a:r>
              <a:rPr lang="en-US" dirty="0">
                <a:solidFill>
                  <a:schemeClr val="bg1">
                    <a:lumMod val="50000"/>
                  </a:schemeClr>
                </a:solidFill>
              </a:rPr>
              <a:t>database easily translates into an ability to develop web applications</a:t>
            </a:r>
            <a:r>
              <a:rPr lang="en-US" dirty="0" smtClean="0">
                <a:solidFill>
                  <a:schemeClr val="bg1">
                    <a:lumMod val="50000"/>
                  </a:schemeClr>
                </a:solidFill>
              </a:rPr>
              <a:t>.</a:t>
            </a:r>
            <a:endParaRPr lang="en-US" dirty="0">
              <a:solidFill>
                <a:schemeClr val="bg1">
                  <a:lumMod val="50000"/>
                </a:schemeClr>
              </a:solidFill>
            </a:endParaRPr>
          </a:p>
        </p:txBody>
      </p:sp>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Summary</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 xmlns:p14="http://schemas.microsoft.com/office/powerpoint/2010/main" val="118150639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cstate="print"/>
          <a:srcRect/>
          <a:stretch>
            <a:fillRect/>
          </a:stretch>
        </p:blipFill>
        <p:spPr bwMode="auto">
          <a:xfrm>
            <a:off x="1538417" y="915990"/>
            <a:ext cx="9099296" cy="5221287"/>
          </a:xfrm>
          <a:prstGeom prst="rect">
            <a:avLst/>
          </a:prstGeom>
          <a:noFill/>
          <a:ln w="9525">
            <a:noFill/>
            <a:round/>
            <a:headEnd/>
            <a:tailEnd/>
          </a:ln>
        </p:spPr>
      </p:pic>
    </p:spTree>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3" name="Slide Number Placeholder 2"/>
          <p:cNvSpPr>
            <a:spLocks noGrp="1"/>
          </p:cNvSpPr>
          <p:nvPr>
            <p:ph type="sldNum" sz="quarter" idx="12"/>
          </p:nvPr>
        </p:nvSpPr>
        <p:spPr/>
        <p:txBody>
          <a:bodyPr/>
          <a:lstStyle/>
          <a:p>
            <a:fld id="{C51EAA63-D034-42AE-91FA-B13B9518C7BE}" type="slidenum">
              <a:rPr lang="en-US" smtClean="0"/>
              <a:pPr/>
              <a:t>49</a:t>
            </a:fld>
            <a:endParaRPr lang="en-US" dirty="0"/>
          </a:p>
        </p:txBody>
      </p:sp>
    </p:spTree>
    <p:extLst>
      <p:ext uri="{BB962C8B-B14F-4D97-AF65-F5344CB8AC3E}">
        <p14:creationId xmlns="" xmlns:p14="http://schemas.microsoft.com/office/powerpoint/2010/main" val="41759890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entagon 15"/>
          <p:cNvSpPr/>
          <p:nvPr/>
        </p:nvSpPr>
        <p:spPr>
          <a:xfrm>
            <a:off x="2186329" y="1676400"/>
            <a:ext cx="457200" cy="320040"/>
          </a:xfrm>
          <a:prstGeom prst="homePlate">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smtClean="0">
                <a:solidFill>
                  <a:schemeClr val="bg1"/>
                </a:solidFill>
              </a:rPr>
              <a:t>1</a:t>
            </a:r>
          </a:p>
        </p:txBody>
      </p:sp>
      <p:sp>
        <p:nvSpPr>
          <p:cNvPr id="17" name="Pentagon 16"/>
          <p:cNvSpPr/>
          <p:nvPr/>
        </p:nvSpPr>
        <p:spPr>
          <a:xfrm>
            <a:off x="2186329" y="2372677"/>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2</a:t>
            </a:r>
          </a:p>
        </p:txBody>
      </p:sp>
      <p:sp>
        <p:nvSpPr>
          <p:cNvPr id="18" name="Pentagon 17"/>
          <p:cNvSpPr/>
          <p:nvPr/>
        </p:nvSpPr>
        <p:spPr>
          <a:xfrm>
            <a:off x="2186329" y="3068954"/>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3</a:t>
            </a:r>
          </a:p>
        </p:txBody>
      </p:sp>
      <p:sp>
        <p:nvSpPr>
          <p:cNvPr id="19" name="Pentagon 18"/>
          <p:cNvSpPr/>
          <p:nvPr/>
        </p:nvSpPr>
        <p:spPr>
          <a:xfrm>
            <a:off x="2186329" y="3765231"/>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4</a:t>
            </a:r>
          </a:p>
        </p:txBody>
      </p:sp>
      <p:sp>
        <p:nvSpPr>
          <p:cNvPr id="20" name="Pentagon 19"/>
          <p:cNvSpPr/>
          <p:nvPr/>
        </p:nvSpPr>
        <p:spPr>
          <a:xfrm>
            <a:off x="2186329" y="4461510"/>
            <a:ext cx="457200" cy="320040"/>
          </a:xfrm>
          <a:prstGeom prst="homePlate">
            <a:avLst/>
          </a:prstGeom>
          <a:solidFill>
            <a:schemeClr val="bg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5</a:t>
            </a:r>
          </a:p>
        </p:txBody>
      </p:sp>
      <p:sp>
        <p:nvSpPr>
          <p:cNvPr id="3" name="Content Placeholder 2"/>
          <p:cNvSpPr>
            <a:spLocks noGrp="1"/>
          </p:cNvSpPr>
          <p:nvPr>
            <p:ph idx="13"/>
          </p:nvPr>
        </p:nvSpPr>
        <p:spPr>
          <a:xfrm>
            <a:off x="2795931" y="1676400"/>
            <a:ext cx="8861082" cy="4495801"/>
          </a:xfrm>
        </p:spPr>
        <p:txBody>
          <a:bodyPr/>
          <a:lstStyle/>
          <a:p>
            <a:r>
              <a:rPr lang="en-US" dirty="0"/>
              <a:t>Oracle Application Express Overview</a:t>
            </a:r>
          </a:p>
          <a:p>
            <a:r>
              <a:rPr lang="en-US" dirty="0">
                <a:solidFill>
                  <a:schemeClr val="bg1">
                    <a:lumMod val="75000"/>
                  </a:schemeClr>
                </a:solidFill>
              </a:rPr>
              <a:t>Page Designer</a:t>
            </a:r>
          </a:p>
          <a:p>
            <a:r>
              <a:rPr lang="en-US" dirty="0">
                <a:solidFill>
                  <a:schemeClr val="bg1">
                    <a:lumMod val="75000"/>
                  </a:schemeClr>
                </a:solidFill>
              </a:rPr>
              <a:t>User Interface and Universal Theme</a:t>
            </a:r>
          </a:p>
          <a:p>
            <a:r>
              <a:rPr lang="en-US" dirty="0" smtClean="0">
                <a:solidFill>
                  <a:schemeClr val="bg1">
                    <a:lumMod val="75000"/>
                  </a:schemeClr>
                </a:solidFill>
              </a:rPr>
              <a:t>Mobile </a:t>
            </a:r>
            <a:r>
              <a:rPr lang="en-US" dirty="0">
                <a:solidFill>
                  <a:schemeClr val="bg1">
                    <a:lumMod val="75000"/>
                  </a:schemeClr>
                </a:solidFill>
              </a:rPr>
              <a:t>Enhancements</a:t>
            </a:r>
          </a:p>
          <a:p>
            <a:r>
              <a:rPr lang="en-US" dirty="0" smtClean="0">
                <a:solidFill>
                  <a:schemeClr val="bg1">
                    <a:lumMod val="75000"/>
                  </a:schemeClr>
                </a:solidFill>
              </a:rPr>
              <a:t>Functional Improvements</a:t>
            </a:r>
          </a:p>
          <a:p>
            <a:r>
              <a:rPr lang="en-US" dirty="0" smtClean="0">
                <a:solidFill>
                  <a:schemeClr val="bg1">
                    <a:lumMod val="75000"/>
                  </a:schemeClr>
                </a:solidFill>
              </a:rPr>
              <a:t>Security Enhancements</a:t>
            </a:r>
            <a:endParaRPr lang="en-US" dirty="0">
              <a:solidFill>
                <a:schemeClr val="bg1">
                  <a:lumMod val="75000"/>
                </a:schemeClr>
              </a:solidFill>
            </a:endParaRPr>
          </a:p>
        </p:txBody>
      </p:sp>
      <p:sp>
        <p:nvSpPr>
          <p:cNvPr id="4" name="Footer Placeholder 3"/>
          <p:cNvSpPr>
            <a:spLocks noGrp="1"/>
          </p:cNvSpPr>
          <p:nvPr>
            <p:ph type="ftr" sz="quarter" idx="11"/>
          </p:nvPr>
        </p:nvSpPr>
        <p:spPr/>
        <p:txBody>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12"/>
          </p:nvPr>
        </p:nvSpPr>
        <p:spPr/>
        <p:txBody>
          <a:bodyPr/>
          <a:lstStyle/>
          <a:p>
            <a:fld id="{C51EAA63-D034-42AE-91FA-B13B9518C7BE}" type="slidenum">
              <a:rPr lang="en-US" smtClean="0"/>
              <a:pPr/>
              <a:t>5</a:t>
            </a:fld>
            <a:endParaRPr lang="en-US" dirty="0"/>
          </a:p>
        </p:txBody>
      </p:sp>
      <p:sp>
        <p:nvSpPr>
          <p:cNvPr id="12" name="Pentagon 11"/>
          <p:cNvSpPr/>
          <p:nvPr/>
        </p:nvSpPr>
        <p:spPr>
          <a:xfrm>
            <a:off x="2208212" y="5181600"/>
            <a:ext cx="457200" cy="320040"/>
          </a:xfrm>
          <a:prstGeom prst="homePlate">
            <a:avLst/>
          </a:prstGeom>
          <a:solidFill>
            <a:schemeClr val="tx1">
              <a:lumMod val="20000"/>
              <a:lumOff val="80000"/>
            </a:schemeClr>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600" b="1" dirty="0">
                <a:solidFill>
                  <a:schemeClr val="bg1"/>
                </a:solidFill>
              </a:rPr>
              <a:t>6</a:t>
            </a:r>
            <a:endParaRPr lang="en-US" sz="1600" b="1" dirty="0" smtClean="0">
              <a:solidFill>
                <a:schemeClr val="bg1"/>
              </a:solidFill>
            </a:endParaRPr>
          </a:p>
        </p:txBody>
      </p:sp>
    </p:spTree>
    <p:extLst>
      <p:ext uri="{BB962C8B-B14F-4D97-AF65-F5344CB8AC3E}">
        <p14:creationId xmlns="" xmlns:p14="http://schemas.microsoft.com/office/powerpoint/2010/main" val="40055678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153733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a:lnSpc>
                <a:spcPct val="90000"/>
              </a:lnSpc>
              <a:buClr>
                <a:schemeClr val="tx1">
                  <a:lumMod val="60000"/>
                  <a:lumOff val="40000"/>
                </a:schemeClr>
              </a:buClr>
              <a:defRPr/>
            </a:pPr>
            <a:r>
              <a:rPr lang="en-US" sz="2400" dirty="0" smtClean="0">
                <a:solidFill>
                  <a:srgbClr val="FF0000"/>
                </a:solidFill>
              </a:rPr>
              <a:t>Database</a:t>
            </a:r>
            <a:r>
              <a:rPr lang="en-US" sz="2400" dirty="0">
                <a:solidFill>
                  <a:srgbClr val="FF0000"/>
                </a:solidFill>
              </a:rPr>
              <a:t>-centric </a:t>
            </a:r>
            <a:r>
              <a:rPr lang="en-US" sz="2400" dirty="0" smtClean="0">
                <a:solidFill>
                  <a:srgbClr val="FF0000"/>
                </a:solidFill>
              </a:rPr>
              <a:t>web application </a:t>
            </a:r>
            <a:r>
              <a:rPr lang="en-US" sz="2400" dirty="0">
                <a:solidFill>
                  <a:srgbClr val="FF0000"/>
                </a:solidFill>
              </a:rPr>
              <a:t>development framework </a:t>
            </a:r>
          </a:p>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5" name="Picture 4" descr="browser-based-apps-51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12812" y="1600200"/>
            <a:ext cx="2997200" cy="2997200"/>
          </a:xfrm>
          <a:prstGeom prst="rect">
            <a:avLst/>
          </a:prstGeom>
        </p:spPr>
      </p:pic>
      <p:pic>
        <p:nvPicPr>
          <p:cNvPr id="6" name="Picture 5" descr="visualize-maintain-data-51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70413" y="1600277"/>
            <a:ext cx="2998710" cy="2998710"/>
          </a:xfrm>
          <a:prstGeom prst="rect">
            <a:avLst/>
          </a:prstGeom>
        </p:spPr>
      </p:pic>
      <p:pic>
        <p:nvPicPr>
          <p:cNvPr id="7" name="Picture 6" descr="sql-dev-51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380412" y="1524000"/>
            <a:ext cx="2997200" cy="2997200"/>
          </a:xfrm>
          <a:prstGeom prst="rect">
            <a:avLst/>
          </a:prstGeom>
        </p:spPr>
      </p:pic>
      <p:sp>
        <p:nvSpPr>
          <p:cNvPr id="9" name="Rectangle 8"/>
          <p:cNvSpPr/>
          <p:nvPr/>
        </p:nvSpPr>
        <p:spPr>
          <a:xfrm>
            <a:off x="989012" y="4724400"/>
            <a:ext cx="2895600" cy="830997"/>
          </a:xfrm>
          <a:prstGeom prst="rect">
            <a:avLst/>
          </a:prstGeom>
        </p:spPr>
        <p:txBody>
          <a:bodyPr wrap="square">
            <a:spAutoFit/>
          </a:bodyPr>
          <a:lstStyle/>
          <a:p>
            <a:pPr algn="ctr"/>
            <a:r>
              <a:rPr lang="en-US" sz="2400" dirty="0" smtClean="0">
                <a:solidFill>
                  <a:schemeClr val="bg1">
                    <a:lumMod val="50000"/>
                  </a:schemeClr>
                </a:solidFill>
              </a:rPr>
              <a:t>Develop desktop and mobile web apps</a:t>
            </a:r>
            <a:endParaRPr lang="en-US" sz="2400" dirty="0">
              <a:solidFill>
                <a:schemeClr val="bg1">
                  <a:lumMod val="50000"/>
                </a:schemeClr>
              </a:solidFill>
            </a:endParaRPr>
          </a:p>
        </p:txBody>
      </p:sp>
      <p:sp>
        <p:nvSpPr>
          <p:cNvPr id="12" name="Rectangle 11"/>
          <p:cNvSpPr/>
          <p:nvPr/>
        </p:nvSpPr>
        <p:spPr>
          <a:xfrm>
            <a:off x="4646612" y="4724400"/>
            <a:ext cx="2895600" cy="1200329"/>
          </a:xfrm>
          <a:prstGeom prst="rect">
            <a:avLst/>
          </a:prstGeom>
        </p:spPr>
        <p:txBody>
          <a:bodyPr wrap="square">
            <a:spAutoFit/>
          </a:bodyPr>
          <a:lstStyle/>
          <a:p>
            <a:pPr algn="ctr"/>
            <a:r>
              <a:rPr lang="en-US" sz="2400" dirty="0" smtClean="0">
                <a:solidFill>
                  <a:schemeClr val="bg1">
                    <a:lumMod val="50000"/>
                  </a:schemeClr>
                </a:solidFill>
              </a:rPr>
              <a:t>Visualize and maintain</a:t>
            </a:r>
          </a:p>
          <a:p>
            <a:pPr algn="ctr"/>
            <a:r>
              <a:rPr lang="en-US" sz="2400" dirty="0" smtClean="0">
                <a:solidFill>
                  <a:schemeClr val="bg1">
                    <a:lumMod val="50000"/>
                  </a:schemeClr>
                </a:solidFill>
              </a:rPr>
              <a:t>database data</a:t>
            </a:r>
            <a:endParaRPr lang="en-US" sz="2400" dirty="0">
              <a:solidFill>
                <a:schemeClr val="bg1">
                  <a:lumMod val="50000"/>
                </a:schemeClr>
              </a:solidFill>
            </a:endParaRPr>
          </a:p>
        </p:txBody>
      </p:sp>
      <p:sp>
        <p:nvSpPr>
          <p:cNvPr id="13" name="Rectangle 12"/>
          <p:cNvSpPr/>
          <p:nvPr/>
        </p:nvSpPr>
        <p:spPr>
          <a:xfrm>
            <a:off x="8380412" y="4724400"/>
            <a:ext cx="2895600" cy="1200329"/>
          </a:xfrm>
          <a:prstGeom prst="rect">
            <a:avLst/>
          </a:prstGeom>
        </p:spPr>
        <p:txBody>
          <a:bodyPr wrap="square">
            <a:spAutoFit/>
          </a:bodyPr>
          <a:lstStyle/>
          <a:p>
            <a:pPr algn="ctr"/>
            <a:r>
              <a:rPr lang="en-US" sz="2400" dirty="0" smtClean="0">
                <a:solidFill>
                  <a:schemeClr val="bg1">
                    <a:lumMod val="50000"/>
                  </a:schemeClr>
                </a:solidFill>
              </a:rPr>
              <a:t>Leverage SQL Skills and database capabilities</a:t>
            </a:r>
            <a:endParaRPr lang="en-US" sz="2400" dirty="0">
              <a:solidFill>
                <a:schemeClr val="bg1">
                  <a:lumMod val="50000"/>
                </a:schemeClr>
              </a:solidFill>
            </a:endParaRPr>
          </a:p>
        </p:txBody>
      </p:sp>
    </p:spTree>
    <p:extLst>
      <p:ext uri="{BB962C8B-B14F-4D97-AF65-F5344CB8AC3E}">
        <p14:creationId xmlns:p14="http://schemas.microsoft.com/office/powerpoint/2010/main" xmlns="" val="14545421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Distinguishing Characteristics</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sp>
        <p:nvSpPr>
          <p:cNvPr id="8" name="Rectangle 7"/>
          <p:cNvSpPr/>
          <p:nvPr/>
        </p:nvSpPr>
        <p:spPr>
          <a:xfrm>
            <a:off x="836612" y="4678740"/>
            <a:ext cx="3200400" cy="1569660"/>
          </a:xfrm>
          <a:prstGeom prst="rect">
            <a:avLst/>
          </a:prstGeom>
        </p:spPr>
        <p:txBody>
          <a:bodyPr wrap="square">
            <a:spAutoFit/>
          </a:bodyPr>
          <a:lstStyle/>
          <a:p>
            <a:pPr algn="ctr"/>
            <a:r>
              <a:rPr lang="en-US" sz="2400" dirty="0" smtClean="0">
                <a:solidFill>
                  <a:srgbClr val="7F7F7F"/>
                </a:solidFill>
              </a:rPr>
              <a:t>App Development IDE is a web browser.  </a:t>
            </a:r>
            <a:br>
              <a:rPr lang="en-US" sz="2400" dirty="0" smtClean="0">
                <a:solidFill>
                  <a:srgbClr val="7F7F7F"/>
                </a:solidFill>
              </a:rPr>
            </a:br>
            <a:r>
              <a:rPr lang="en-US" sz="2400" dirty="0" smtClean="0">
                <a:solidFill>
                  <a:srgbClr val="00B050"/>
                </a:solidFill>
              </a:rPr>
              <a:t>No client software needed</a:t>
            </a:r>
            <a:endParaRPr lang="en-US" sz="2400" dirty="0">
              <a:solidFill>
                <a:srgbClr val="00B050"/>
              </a:solidFill>
            </a:endParaRPr>
          </a:p>
        </p:txBody>
      </p:sp>
      <p:sp>
        <p:nvSpPr>
          <p:cNvPr id="9" name="Rectangle 8"/>
          <p:cNvSpPr/>
          <p:nvPr/>
        </p:nvSpPr>
        <p:spPr>
          <a:xfrm>
            <a:off x="4189412" y="4678740"/>
            <a:ext cx="3733800" cy="1569660"/>
          </a:xfrm>
          <a:prstGeom prst="rect">
            <a:avLst/>
          </a:prstGeom>
        </p:spPr>
        <p:txBody>
          <a:bodyPr wrap="square">
            <a:spAutoFit/>
          </a:bodyPr>
          <a:lstStyle/>
          <a:p>
            <a:pPr algn="ctr"/>
            <a:r>
              <a:rPr lang="en-US" sz="2400" dirty="0" smtClean="0">
                <a:solidFill>
                  <a:srgbClr val="7F7F7F"/>
                </a:solidFill>
              </a:rPr>
              <a:t>App definitions are stored in the database as meta data.</a:t>
            </a:r>
          </a:p>
          <a:p>
            <a:pPr algn="ctr"/>
            <a:r>
              <a:rPr lang="en-US" sz="2400" dirty="0" smtClean="0">
                <a:solidFill>
                  <a:srgbClr val="00B050"/>
                </a:solidFill>
              </a:rPr>
              <a:t>Declarative – No code generation</a:t>
            </a:r>
            <a:endParaRPr lang="en-US" sz="2400" dirty="0">
              <a:solidFill>
                <a:srgbClr val="00B050"/>
              </a:solidFill>
            </a:endParaRPr>
          </a:p>
        </p:txBody>
      </p:sp>
      <p:sp>
        <p:nvSpPr>
          <p:cNvPr id="11" name="Rectangle 10"/>
          <p:cNvSpPr/>
          <p:nvPr/>
        </p:nvSpPr>
        <p:spPr>
          <a:xfrm>
            <a:off x="7999412" y="4343400"/>
            <a:ext cx="3886200" cy="1938992"/>
          </a:xfrm>
          <a:prstGeom prst="rect">
            <a:avLst/>
          </a:prstGeom>
        </p:spPr>
        <p:txBody>
          <a:bodyPr wrap="square">
            <a:spAutoFit/>
          </a:bodyPr>
          <a:lstStyle/>
          <a:p>
            <a:pPr algn="ctr"/>
            <a:r>
              <a:rPr lang="en-US" sz="2400" dirty="0" smtClean="0">
                <a:solidFill>
                  <a:srgbClr val="7F7F7F"/>
                </a:solidFill>
              </a:rPr>
              <a:t>Page generation is efficient with only one request and one response.</a:t>
            </a:r>
          </a:p>
          <a:p>
            <a:pPr algn="ctr"/>
            <a:r>
              <a:rPr lang="en-US" sz="2400" dirty="0" smtClean="0">
                <a:solidFill>
                  <a:srgbClr val="00B050"/>
                </a:solidFill>
              </a:rPr>
              <a:t>Data processing done in the Database</a:t>
            </a:r>
            <a:endParaRPr lang="en-US" sz="2400" dirty="0">
              <a:solidFill>
                <a:srgbClr val="00B050"/>
              </a:solidFill>
            </a:endParaRPr>
          </a:p>
        </p:txBody>
      </p:sp>
      <p:pic>
        <p:nvPicPr>
          <p:cNvPr id="3" name="Picture 2" descr="apex-engine-https-docs-51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075612" y="1371600"/>
            <a:ext cx="3117151" cy="3117151"/>
          </a:xfrm>
          <a:prstGeom prst="rect">
            <a:avLst/>
          </a:prstGeom>
        </p:spPr>
      </p:pic>
      <p:pic>
        <p:nvPicPr>
          <p:cNvPr id="4" name="Picture 3" descr="apex-engine-51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45012" y="1447800"/>
            <a:ext cx="3073400" cy="3073400"/>
          </a:xfrm>
          <a:prstGeom prst="rect">
            <a:avLst/>
          </a:prstGeom>
        </p:spPr>
      </p:pic>
      <p:pic>
        <p:nvPicPr>
          <p:cNvPr id="5" name="Picture 4" descr="apex-https-51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912812" y="1524000"/>
            <a:ext cx="3122612" cy="3122612"/>
          </a:xfrm>
          <a:prstGeom prst="rect">
            <a:avLst/>
          </a:prstGeom>
        </p:spPr>
      </p:pic>
    </p:spTree>
    <p:extLst>
      <p:ext uri="{BB962C8B-B14F-4D97-AF65-F5344CB8AC3E}">
        <p14:creationId xmlns:p14="http://schemas.microsoft.com/office/powerpoint/2010/main" xmlns="" val="41633135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Application Express</a:t>
            </a:r>
            <a:br>
              <a:rPr lang="en-US" dirty="0" smtClean="0"/>
            </a:br>
            <a:endParaRPr lang="en-US" dirty="0"/>
          </a:p>
        </p:txBody>
      </p:sp>
      <p:sp>
        <p:nvSpPr>
          <p:cNvPr id="3" name="Text Placeholder 2"/>
          <p:cNvSpPr>
            <a:spLocks noGrp="1"/>
          </p:cNvSpPr>
          <p:nvPr>
            <p:ph type="body" sz="quarter" idx="13"/>
          </p:nvPr>
        </p:nvSpPr>
        <p:spPr>
          <a:xfrm>
            <a:off x="531813" y="838200"/>
            <a:ext cx="11125199" cy="343299"/>
          </a:xfrm>
        </p:spPr>
        <p:txBody>
          <a:bodyPr/>
          <a:lstStyle/>
          <a:p>
            <a:pPr lvl="1"/>
            <a:r>
              <a:rPr lang="en-US" sz="2800" dirty="0" smtClean="0">
                <a:solidFill>
                  <a:schemeClr val="accent1"/>
                </a:solidFill>
              </a:rPr>
              <a:t>Develop faster, release more frequently</a:t>
            </a:r>
          </a:p>
        </p:txBody>
      </p:sp>
      <p:sp>
        <p:nvSpPr>
          <p:cNvPr id="4" name="Rectangle 3"/>
          <p:cNvSpPr/>
          <p:nvPr/>
        </p:nvSpPr>
        <p:spPr>
          <a:xfrm>
            <a:off x="2741612" y="1828800"/>
            <a:ext cx="6638506" cy="523220"/>
          </a:xfrm>
          <a:prstGeom prst="rect">
            <a:avLst/>
          </a:prstGeom>
        </p:spPr>
        <p:txBody>
          <a:bodyPr wrap="none">
            <a:spAutoFit/>
          </a:bodyPr>
          <a:lstStyle/>
          <a:p>
            <a:r>
              <a:rPr lang="en-US" sz="2800" dirty="0" smtClean="0">
                <a:solidFill>
                  <a:schemeClr val="bg1">
                    <a:lumMod val="50000"/>
                  </a:schemeClr>
                </a:solidFill>
              </a:rPr>
              <a:t>Go from prototype to production in minutes</a:t>
            </a:r>
            <a:endParaRPr lang="en-US" sz="2800" dirty="0">
              <a:solidFill>
                <a:schemeClr val="bg1">
                  <a:lumMod val="50000"/>
                </a:schemeClr>
              </a:solidFill>
            </a:endParaRPr>
          </a:p>
        </p:txBody>
      </p:sp>
      <p:pic>
        <p:nvPicPr>
          <p:cNvPr id="8" name="Picture 7" descr="cloud-51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371012" y="2961620"/>
            <a:ext cx="1143000" cy="1143000"/>
          </a:xfrm>
          <a:prstGeom prst="rect">
            <a:avLst/>
          </a:prstGeom>
        </p:spPr>
      </p:pic>
      <p:pic>
        <p:nvPicPr>
          <p:cNvPr id="9" name="Picture 8" descr="palette-51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561012" y="2961620"/>
            <a:ext cx="1143000" cy="1143000"/>
          </a:xfrm>
          <a:prstGeom prst="rect">
            <a:avLst/>
          </a:prstGeom>
        </p:spPr>
      </p:pic>
      <p:pic>
        <p:nvPicPr>
          <p:cNvPr id="10" name="Picture 9" descr="wrench-512.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674812" y="2961620"/>
            <a:ext cx="1143000" cy="1143000"/>
          </a:xfrm>
          <a:prstGeom prst="rect">
            <a:avLst/>
          </a:prstGeom>
        </p:spPr>
      </p:pic>
      <p:pic>
        <p:nvPicPr>
          <p:cNvPr id="11" name="Picture 10" descr="arrow-arched-512.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2817812" y="2885420"/>
            <a:ext cx="2699333" cy="511397"/>
          </a:xfrm>
          <a:prstGeom prst="rect">
            <a:avLst/>
          </a:prstGeom>
        </p:spPr>
      </p:pic>
      <p:pic>
        <p:nvPicPr>
          <p:cNvPr id="12" name="Picture 11" descr="arrow-arched-512.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flipH="1" flipV="1">
            <a:off x="2817812" y="3647420"/>
            <a:ext cx="2699333" cy="511397"/>
          </a:xfrm>
          <a:prstGeom prst="rect">
            <a:avLst/>
          </a:prstGeom>
        </p:spPr>
      </p:pic>
      <p:pic>
        <p:nvPicPr>
          <p:cNvPr id="13" name="Picture 12" descr="arrow-arched-512.pn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704012" y="2885420"/>
            <a:ext cx="2699333" cy="511397"/>
          </a:xfrm>
          <a:prstGeom prst="rect">
            <a:avLst/>
          </a:prstGeom>
        </p:spPr>
      </p:pic>
      <p:sp>
        <p:nvSpPr>
          <p:cNvPr id="14" name="Rectangle 13"/>
          <p:cNvSpPr/>
          <p:nvPr/>
        </p:nvSpPr>
        <p:spPr>
          <a:xfrm>
            <a:off x="1751012" y="4180820"/>
            <a:ext cx="956625" cy="369332"/>
          </a:xfrm>
          <a:prstGeom prst="rect">
            <a:avLst/>
          </a:prstGeom>
        </p:spPr>
        <p:txBody>
          <a:bodyPr wrap="none">
            <a:spAutoFit/>
          </a:bodyPr>
          <a:lstStyle/>
          <a:p>
            <a:r>
              <a:rPr lang="en-US" dirty="0" smtClean="0">
                <a:solidFill>
                  <a:schemeClr val="bg1">
                    <a:lumMod val="50000"/>
                  </a:schemeClr>
                </a:solidFill>
              </a:rPr>
              <a:t>Develop</a:t>
            </a:r>
            <a:endParaRPr lang="en-US" dirty="0"/>
          </a:p>
        </p:txBody>
      </p:sp>
      <p:sp>
        <p:nvSpPr>
          <p:cNvPr id="15" name="Rectangle 14"/>
          <p:cNvSpPr/>
          <p:nvPr/>
        </p:nvSpPr>
        <p:spPr>
          <a:xfrm>
            <a:off x="5561012" y="4180820"/>
            <a:ext cx="1161759" cy="369332"/>
          </a:xfrm>
          <a:prstGeom prst="rect">
            <a:avLst/>
          </a:prstGeom>
        </p:spPr>
        <p:txBody>
          <a:bodyPr wrap="none">
            <a:spAutoFit/>
          </a:bodyPr>
          <a:lstStyle/>
          <a:p>
            <a:r>
              <a:rPr lang="en-US" dirty="0" smtClean="0">
                <a:solidFill>
                  <a:schemeClr val="bg1">
                    <a:lumMod val="50000"/>
                  </a:schemeClr>
                </a:solidFill>
              </a:rPr>
              <a:t>Customize</a:t>
            </a:r>
            <a:endParaRPr lang="en-US" dirty="0"/>
          </a:p>
        </p:txBody>
      </p:sp>
      <p:sp>
        <p:nvSpPr>
          <p:cNvPr id="16" name="Rectangle 15"/>
          <p:cNvSpPr/>
          <p:nvPr/>
        </p:nvSpPr>
        <p:spPr>
          <a:xfrm>
            <a:off x="9523412" y="4180820"/>
            <a:ext cx="847069" cy="369332"/>
          </a:xfrm>
          <a:prstGeom prst="rect">
            <a:avLst/>
          </a:prstGeom>
        </p:spPr>
        <p:txBody>
          <a:bodyPr wrap="none">
            <a:spAutoFit/>
          </a:bodyPr>
          <a:lstStyle/>
          <a:p>
            <a:r>
              <a:rPr lang="en-US" dirty="0" smtClean="0">
                <a:solidFill>
                  <a:schemeClr val="bg1">
                    <a:lumMod val="50000"/>
                  </a:schemeClr>
                </a:solidFill>
              </a:rPr>
              <a:t>Deliver</a:t>
            </a:r>
            <a:endParaRPr lang="en-US" dirty="0"/>
          </a:p>
        </p:txBody>
      </p:sp>
    </p:spTree>
    <p:extLst>
      <p:ext uri="{BB962C8B-B14F-4D97-AF65-F5344CB8AC3E}">
        <p14:creationId xmlns="" xmlns:p14="http://schemas.microsoft.com/office/powerpoint/2010/main" val="1223797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a:solidFill>
                  <a:srgbClr val="FF0000"/>
                </a:solidFill>
              </a:rPr>
              <a:t>Use Cases </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3" name="Picture 2" descr="apex-apps-51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7412" y="1524000"/>
            <a:ext cx="3015539" cy="3015539"/>
          </a:xfrm>
          <a:prstGeom prst="rect">
            <a:avLst/>
          </a:prstGeom>
        </p:spPr>
      </p:pic>
      <p:pic>
        <p:nvPicPr>
          <p:cNvPr id="4" name="Picture 3" descr="extending-enterprise-apps-51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621212" y="1599268"/>
            <a:ext cx="2997200" cy="2997200"/>
          </a:xfrm>
          <a:prstGeom prst="rect">
            <a:avLst/>
          </a:prstGeom>
        </p:spPr>
      </p:pic>
      <p:pic>
        <p:nvPicPr>
          <p:cNvPr id="5" name="Picture 4" descr="migrate-web-apps-51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355012" y="1599268"/>
            <a:ext cx="2997200" cy="2997200"/>
          </a:xfrm>
          <a:prstGeom prst="rect">
            <a:avLst/>
          </a:prstGeom>
        </p:spPr>
      </p:pic>
      <p:sp>
        <p:nvSpPr>
          <p:cNvPr id="8" name="Rectangle 7"/>
          <p:cNvSpPr/>
          <p:nvPr/>
        </p:nvSpPr>
        <p:spPr>
          <a:xfrm>
            <a:off x="760411" y="4807803"/>
            <a:ext cx="3494809" cy="830997"/>
          </a:xfrm>
          <a:prstGeom prst="rect">
            <a:avLst/>
          </a:prstGeom>
        </p:spPr>
        <p:txBody>
          <a:bodyPr wrap="square">
            <a:spAutoFit/>
          </a:bodyPr>
          <a:lstStyle/>
          <a:p>
            <a:pPr algn="ctr"/>
            <a:r>
              <a:rPr lang="en-US" sz="2400" dirty="0" smtClean="0">
                <a:solidFill>
                  <a:srgbClr val="7F7F7F"/>
                </a:solidFill>
              </a:rPr>
              <a:t>Developing opportunistic &amp; self service web apps</a:t>
            </a:r>
            <a:endParaRPr lang="en-US" sz="2400" dirty="0">
              <a:solidFill>
                <a:srgbClr val="7F7F7F"/>
              </a:solidFill>
            </a:endParaRPr>
          </a:p>
        </p:txBody>
      </p:sp>
      <p:sp>
        <p:nvSpPr>
          <p:cNvPr id="9" name="Rectangle 8"/>
          <p:cNvSpPr/>
          <p:nvPr/>
        </p:nvSpPr>
        <p:spPr>
          <a:xfrm>
            <a:off x="4343626" y="4807803"/>
            <a:ext cx="3411600" cy="830997"/>
          </a:xfrm>
          <a:prstGeom prst="rect">
            <a:avLst/>
          </a:prstGeom>
        </p:spPr>
        <p:txBody>
          <a:bodyPr wrap="square">
            <a:spAutoFit/>
          </a:bodyPr>
          <a:lstStyle/>
          <a:p>
            <a:pPr algn="ctr"/>
            <a:r>
              <a:rPr lang="en-US" sz="2400" dirty="0" smtClean="0">
                <a:solidFill>
                  <a:srgbClr val="7F7F7F"/>
                </a:solidFill>
              </a:rPr>
              <a:t>Extending enterprise application solutions</a:t>
            </a:r>
            <a:endParaRPr lang="en-US" sz="2400" dirty="0">
              <a:solidFill>
                <a:srgbClr val="7F7F7F"/>
              </a:solidFill>
            </a:endParaRPr>
          </a:p>
        </p:txBody>
      </p:sp>
      <p:sp>
        <p:nvSpPr>
          <p:cNvPr id="11" name="Rectangle 10"/>
          <p:cNvSpPr/>
          <p:nvPr/>
        </p:nvSpPr>
        <p:spPr>
          <a:xfrm>
            <a:off x="7847013" y="4807803"/>
            <a:ext cx="3810000" cy="830997"/>
          </a:xfrm>
          <a:prstGeom prst="rect">
            <a:avLst/>
          </a:prstGeom>
        </p:spPr>
        <p:txBody>
          <a:bodyPr wrap="square">
            <a:spAutoFit/>
          </a:bodyPr>
          <a:lstStyle/>
          <a:p>
            <a:pPr algn="ctr"/>
            <a:r>
              <a:rPr lang="en-US" sz="2400" dirty="0" smtClean="0">
                <a:solidFill>
                  <a:srgbClr val="7F7F7F"/>
                </a:solidFill>
              </a:rPr>
              <a:t>Migrating file based and client server apps to the web</a:t>
            </a:r>
            <a:endParaRPr lang="en-US" sz="2400" dirty="0">
              <a:solidFill>
                <a:srgbClr val="7F7F7F"/>
              </a:solidFill>
            </a:endParaRPr>
          </a:p>
        </p:txBody>
      </p:sp>
    </p:spTree>
    <p:extLst>
      <p:ext uri="{BB962C8B-B14F-4D97-AF65-F5344CB8AC3E}">
        <p14:creationId xmlns:p14="http://schemas.microsoft.com/office/powerpoint/2010/main" xmlns="" val="37683849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_2014_521">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thm15="http://schemas.microsoft.com/office/thememl/2012/main" xmlns="" name="Oracle_16x9_2014_521" id="{11138A86-4CFD-4AAE-84ED-85FDB159739F}" vid="{ADD436DE-0EC9-4932-BD4C-5E9FA04FA01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Oracle_16x9_2014_521.potx</Template>
  <TotalTime>6282</TotalTime>
  <Words>3596</Words>
  <Application>Microsoft Office PowerPoint</Application>
  <PresentationFormat>Custom</PresentationFormat>
  <Paragraphs>633</Paragraphs>
  <Slides>50</Slides>
  <Notes>50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Oracle_16x9_2014_521</vt:lpstr>
      <vt:lpstr>Slide 1</vt:lpstr>
      <vt:lpstr>Slide 2</vt:lpstr>
      <vt:lpstr>Slide 3</vt:lpstr>
      <vt:lpstr>Agenda</vt:lpstr>
      <vt:lpstr>Slide 5</vt:lpstr>
      <vt:lpstr>Oracle Application Express</vt:lpstr>
      <vt:lpstr>Oracle Application Express</vt:lpstr>
      <vt:lpstr>Oracle Application Express </vt:lpstr>
      <vt:lpstr>Oracle Application Express</vt:lpstr>
      <vt:lpstr>Oracle Application Express </vt:lpstr>
      <vt:lpstr>History</vt:lpstr>
      <vt:lpstr>Oracle Application Express</vt:lpstr>
      <vt:lpstr>Oracle Application Express (APEX 5)</vt:lpstr>
      <vt:lpstr>Books </vt:lpstr>
      <vt:lpstr>Useful Links</vt:lpstr>
      <vt:lpstr>Agenda</vt:lpstr>
      <vt:lpstr>Page Designer</vt:lpstr>
      <vt:lpstr>Slide 18</vt:lpstr>
      <vt:lpstr>Code Editor</vt:lpstr>
      <vt:lpstr>Agenda</vt:lpstr>
      <vt:lpstr>Redesigned APEX User Interface</vt:lpstr>
      <vt:lpstr>Universal Theme</vt:lpstr>
      <vt:lpstr>Universal Theme</vt:lpstr>
      <vt:lpstr>Universal Theme</vt:lpstr>
      <vt:lpstr>Universal Theme</vt:lpstr>
      <vt:lpstr>Universal Theme</vt:lpstr>
      <vt:lpstr>Agenda</vt:lpstr>
      <vt:lpstr>Mobile Development</vt:lpstr>
      <vt:lpstr>Navigation Menus and Slide Panels</vt:lpstr>
      <vt:lpstr>Column Toggle Report</vt:lpstr>
      <vt:lpstr>Reflow Table Report</vt:lpstr>
      <vt:lpstr>Mobile Calendar</vt:lpstr>
      <vt:lpstr>Agenda</vt:lpstr>
      <vt:lpstr>Modal Dialogs</vt:lpstr>
      <vt:lpstr>Interactive Report Enhancements</vt:lpstr>
      <vt:lpstr>Interactive Report Enhancements</vt:lpstr>
      <vt:lpstr>New Calendar</vt:lpstr>
      <vt:lpstr>Static files / Relative URL references</vt:lpstr>
      <vt:lpstr>Agenda</vt:lpstr>
      <vt:lpstr>Browser Security Options</vt:lpstr>
      <vt:lpstr>Authentication and Authorization</vt:lpstr>
      <vt:lpstr>Improvements to avoid Cross-Site Scripting (XSS)</vt:lpstr>
      <vt:lpstr>Instance Lockdown and Workspace Isolation</vt:lpstr>
      <vt:lpstr>Cryptography Improvements</vt:lpstr>
      <vt:lpstr>Summary</vt:lpstr>
      <vt:lpstr>Oracle Application Express</vt:lpstr>
      <vt:lpstr>Oracle Application Express</vt:lpstr>
      <vt:lpstr>Slide 48</vt:lpstr>
      <vt:lpstr>Slide 49</vt:lpstr>
      <vt:lpstr>Slide 50</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creator>Vicki Liu</dc:creator>
  <cp:keywords>Oracle corporate Tagline</cp:keywords>
  <cp:lastModifiedBy>dpeake</cp:lastModifiedBy>
  <cp:revision>545</cp:revision>
  <dcterms:created xsi:type="dcterms:W3CDTF">2014-05-21T03:34:16Z</dcterms:created>
  <dcterms:modified xsi:type="dcterms:W3CDTF">2015-07-28T20:32:24Z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