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33"/>
  </p:notesMasterIdLst>
  <p:handoutMasterIdLst>
    <p:handoutMasterId r:id="rId34"/>
  </p:handoutMasterIdLst>
  <p:sldIdLst>
    <p:sldId id="756" r:id="rId3"/>
    <p:sldId id="758" r:id="rId4"/>
    <p:sldId id="759" r:id="rId5"/>
    <p:sldId id="784" r:id="rId6"/>
    <p:sldId id="785" r:id="rId7"/>
    <p:sldId id="786" r:id="rId8"/>
    <p:sldId id="762" r:id="rId9"/>
    <p:sldId id="781" r:id="rId10"/>
    <p:sldId id="782" r:id="rId11"/>
    <p:sldId id="783" r:id="rId12"/>
    <p:sldId id="780" r:id="rId13"/>
    <p:sldId id="761" r:id="rId14"/>
    <p:sldId id="723" r:id="rId15"/>
    <p:sldId id="760" r:id="rId16"/>
    <p:sldId id="724" r:id="rId17"/>
    <p:sldId id="763" r:id="rId18"/>
    <p:sldId id="744" r:id="rId19"/>
    <p:sldId id="727" r:id="rId20"/>
    <p:sldId id="765" r:id="rId21"/>
    <p:sldId id="775" r:id="rId22"/>
    <p:sldId id="776" r:id="rId23"/>
    <p:sldId id="767" r:id="rId24"/>
    <p:sldId id="766" r:id="rId25"/>
    <p:sldId id="777" r:id="rId26"/>
    <p:sldId id="778" r:id="rId27"/>
    <p:sldId id="770" r:id="rId28"/>
    <p:sldId id="771" r:id="rId29"/>
    <p:sldId id="779" r:id="rId30"/>
    <p:sldId id="772" r:id="rId31"/>
    <p:sldId id="773" r:id="rId32"/>
  </p:sldIdLst>
  <p:sldSz cx="9144000" cy="6858000" type="screen4x3"/>
  <p:notesSz cx="6934200" cy="9220200"/>
  <p:defaultTextStyle>
    <a:defPPr>
      <a:defRPr lang="en-US"/>
    </a:defPPr>
    <a:lvl1pPr algn="l" rtl="0" fontAlgn="base">
      <a:lnSpc>
        <a:spcPct val="90000"/>
      </a:lnSpc>
      <a:spcBef>
        <a:spcPct val="20000"/>
      </a:spcBef>
      <a:spcAft>
        <a:spcPct val="0"/>
      </a:spcAft>
      <a:buClr>
        <a:schemeClr val="accent1"/>
      </a:buClr>
      <a:buChar char="•"/>
      <a:defRPr sz="2000" b="1" i="1" kern="1200">
        <a:solidFill>
          <a:schemeClr val="tx1"/>
        </a:solidFill>
        <a:latin typeface="Arial" charset="0"/>
        <a:ea typeface="+mn-ea"/>
        <a:cs typeface="+mn-cs"/>
      </a:defRPr>
    </a:lvl1pPr>
    <a:lvl2pPr marL="457200" algn="l" rtl="0" fontAlgn="base">
      <a:lnSpc>
        <a:spcPct val="90000"/>
      </a:lnSpc>
      <a:spcBef>
        <a:spcPct val="20000"/>
      </a:spcBef>
      <a:spcAft>
        <a:spcPct val="0"/>
      </a:spcAft>
      <a:buClr>
        <a:schemeClr val="accent1"/>
      </a:buClr>
      <a:buChar char="•"/>
      <a:defRPr sz="2000" b="1" i="1" kern="1200">
        <a:solidFill>
          <a:schemeClr val="tx1"/>
        </a:solidFill>
        <a:latin typeface="Arial" charset="0"/>
        <a:ea typeface="+mn-ea"/>
        <a:cs typeface="+mn-cs"/>
      </a:defRPr>
    </a:lvl2pPr>
    <a:lvl3pPr marL="914400" algn="l" rtl="0" fontAlgn="base">
      <a:lnSpc>
        <a:spcPct val="90000"/>
      </a:lnSpc>
      <a:spcBef>
        <a:spcPct val="20000"/>
      </a:spcBef>
      <a:spcAft>
        <a:spcPct val="0"/>
      </a:spcAft>
      <a:buClr>
        <a:schemeClr val="accent1"/>
      </a:buClr>
      <a:buChar char="•"/>
      <a:defRPr sz="2000" b="1" i="1" kern="1200">
        <a:solidFill>
          <a:schemeClr val="tx1"/>
        </a:solidFill>
        <a:latin typeface="Arial" charset="0"/>
        <a:ea typeface="+mn-ea"/>
        <a:cs typeface="+mn-cs"/>
      </a:defRPr>
    </a:lvl3pPr>
    <a:lvl4pPr marL="1371600" algn="l" rtl="0" fontAlgn="base">
      <a:lnSpc>
        <a:spcPct val="90000"/>
      </a:lnSpc>
      <a:spcBef>
        <a:spcPct val="20000"/>
      </a:spcBef>
      <a:spcAft>
        <a:spcPct val="0"/>
      </a:spcAft>
      <a:buClr>
        <a:schemeClr val="accent1"/>
      </a:buClr>
      <a:buChar char="•"/>
      <a:defRPr sz="2000" b="1" i="1" kern="1200">
        <a:solidFill>
          <a:schemeClr val="tx1"/>
        </a:solidFill>
        <a:latin typeface="Arial" charset="0"/>
        <a:ea typeface="+mn-ea"/>
        <a:cs typeface="+mn-cs"/>
      </a:defRPr>
    </a:lvl4pPr>
    <a:lvl5pPr marL="1828800" algn="l" rtl="0" fontAlgn="base">
      <a:lnSpc>
        <a:spcPct val="90000"/>
      </a:lnSpc>
      <a:spcBef>
        <a:spcPct val="20000"/>
      </a:spcBef>
      <a:spcAft>
        <a:spcPct val="0"/>
      </a:spcAft>
      <a:buClr>
        <a:schemeClr val="accent1"/>
      </a:buClr>
      <a:buChar char="•"/>
      <a:defRPr sz="2000" b="1" i="1" kern="1200">
        <a:solidFill>
          <a:schemeClr val="tx1"/>
        </a:solidFill>
        <a:latin typeface="Arial" charset="0"/>
        <a:ea typeface="+mn-ea"/>
        <a:cs typeface="+mn-cs"/>
      </a:defRPr>
    </a:lvl5pPr>
    <a:lvl6pPr marL="2286000" algn="l" defTabSz="914400" rtl="0" eaLnBrk="1" latinLnBrk="0" hangingPunct="1">
      <a:defRPr sz="2000" b="1" i="1" kern="1200">
        <a:solidFill>
          <a:schemeClr val="tx1"/>
        </a:solidFill>
        <a:latin typeface="Arial" charset="0"/>
        <a:ea typeface="+mn-ea"/>
        <a:cs typeface="+mn-cs"/>
      </a:defRPr>
    </a:lvl6pPr>
    <a:lvl7pPr marL="2743200" algn="l" defTabSz="914400" rtl="0" eaLnBrk="1" latinLnBrk="0" hangingPunct="1">
      <a:defRPr sz="2000" b="1" i="1" kern="1200">
        <a:solidFill>
          <a:schemeClr val="tx1"/>
        </a:solidFill>
        <a:latin typeface="Arial" charset="0"/>
        <a:ea typeface="+mn-ea"/>
        <a:cs typeface="+mn-cs"/>
      </a:defRPr>
    </a:lvl7pPr>
    <a:lvl8pPr marL="3200400" algn="l" defTabSz="914400" rtl="0" eaLnBrk="1" latinLnBrk="0" hangingPunct="1">
      <a:defRPr sz="2000" b="1" i="1" kern="1200">
        <a:solidFill>
          <a:schemeClr val="tx1"/>
        </a:solidFill>
        <a:latin typeface="Arial" charset="0"/>
        <a:ea typeface="+mn-ea"/>
        <a:cs typeface="+mn-cs"/>
      </a:defRPr>
    </a:lvl8pPr>
    <a:lvl9pPr marL="3657600" algn="l" defTabSz="914400" rtl="0" eaLnBrk="1" latinLnBrk="0" hangingPunct="1">
      <a:defRPr sz="2000" b="1" i="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mah"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4958B"/>
    <a:srgbClr val="545F75"/>
    <a:srgbClr val="B8B8B8"/>
    <a:srgbClr val="CC00CC"/>
    <a:srgbClr val="FFFF66"/>
    <a:srgbClr val="FFFF99"/>
    <a:srgbClr val="A7DB73"/>
    <a:srgbClr val="82E3F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8" autoAdjust="0"/>
    <p:restoredTop sz="68696" autoAdjust="0"/>
  </p:normalViewPr>
  <p:slideViewPr>
    <p:cSldViewPr snapToGrid="0">
      <p:cViewPr varScale="1">
        <p:scale>
          <a:sx n="72" d="100"/>
          <a:sy n="72" d="100"/>
        </p:scale>
        <p:origin x="-1950" y="-90"/>
      </p:cViewPr>
      <p:guideLst>
        <p:guide orient="horz" pos="3885"/>
        <p:guide orient="horz" pos="2733"/>
        <p:guide orient="horz"/>
        <p:guide orient="horz" pos="576"/>
        <p:guide orient="horz" pos="1490"/>
        <p:guide orient="horz" pos="3520"/>
        <p:guide orient="horz" pos="768"/>
        <p:guide orient="horz" pos="3355"/>
        <p:guide pos="5504"/>
        <p:guide pos="4940"/>
        <p:guide pos="568"/>
        <p:guide pos="3696"/>
        <p:guide pos="962"/>
      </p:guideLst>
    </p:cSldViewPr>
  </p:slideViewPr>
  <p:outlineViewPr>
    <p:cViewPr>
      <p:scale>
        <a:sx n="75" d="100"/>
        <a:sy n="75"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Grid="0">
      <p:cViewPr>
        <p:scale>
          <a:sx n="300" d="100"/>
          <a:sy n="300" d="100"/>
        </p:scale>
        <p:origin x="-2704" y="-96"/>
      </p:cViewPr>
      <p:guideLst>
        <p:guide orient="horz" pos="2904"/>
        <p:guide pos="2183"/>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3005138" cy="4619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eaLnBrk="0" hangingPunct="0">
              <a:lnSpc>
                <a:spcPct val="100000"/>
              </a:lnSpc>
              <a:spcBef>
                <a:spcPct val="0"/>
              </a:spcBef>
              <a:buClrTx/>
              <a:buFontTx/>
              <a:buNone/>
              <a:defRPr sz="1200" b="0" i="0">
                <a:latin typeface="Times" pitchFamily="18" charset="0"/>
              </a:defRPr>
            </a:lvl1pPr>
          </a:lstStyle>
          <a:p>
            <a:endParaRPr lang="en-US"/>
          </a:p>
        </p:txBody>
      </p:sp>
      <p:sp>
        <p:nvSpPr>
          <p:cNvPr id="258051" name="Rectangle 3"/>
          <p:cNvSpPr>
            <a:spLocks noGrp="1" noChangeArrowheads="1"/>
          </p:cNvSpPr>
          <p:nvPr>
            <p:ph type="dt" sz="quarter" idx="1"/>
          </p:nvPr>
        </p:nvSpPr>
        <p:spPr bwMode="auto">
          <a:xfrm>
            <a:off x="3930650" y="0"/>
            <a:ext cx="3003550" cy="4619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eaLnBrk="0" hangingPunct="0">
              <a:lnSpc>
                <a:spcPct val="100000"/>
              </a:lnSpc>
              <a:spcBef>
                <a:spcPct val="0"/>
              </a:spcBef>
              <a:buClrTx/>
              <a:buFontTx/>
              <a:buNone/>
              <a:defRPr sz="1200" b="0" i="0">
                <a:latin typeface="Times" pitchFamily="18" charset="0"/>
              </a:defRPr>
            </a:lvl1pPr>
          </a:lstStyle>
          <a:p>
            <a:endParaRPr lang="en-US"/>
          </a:p>
        </p:txBody>
      </p:sp>
      <p:sp>
        <p:nvSpPr>
          <p:cNvPr id="258052" name="Rectangle 4"/>
          <p:cNvSpPr>
            <a:spLocks noGrp="1" noChangeArrowheads="1"/>
          </p:cNvSpPr>
          <p:nvPr>
            <p:ph type="ftr" sz="quarter" idx="2"/>
          </p:nvPr>
        </p:nvSpPr>
        <p:spPr bwMode="auto">
          <a:xfrm>
            <a:off x="0" y="8758238"/>
            <a:ext cx="3005138" cy="461962"/>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eaLnBrk="0" hangingPunct="0">
              <a:lnSpc>
                <a:spcPct val="100000"/>
              </a:lnSpc>
              <a:spcBef>
                <a:spcPct val="0"/>
              </a:spcBef>
              <a:buClrTx/>
              <a:buFontTx/>
              <a:buNone/>
              <a:defRPr sz="1200" b="0" i="0">
                <a:latin typeface="Times" pitchFamily="18" charset="0"/>
              </a:defRPr>
            </a:lvl1pPr>
          </a:lstStyle>
          <a:p>
            <a:endParaRPr lang="en-US"/>
          </a:p>
        </p:txBody>
      </p:sp>
      <p:sp>
        <p:nvSpPr>
          <p:cNvPr id="258053" name="Rectangle 5"/>
          <p:cNvSpPr>
            <a:spLocks noGrp="1" noChangeArrowheads="1"/>
          </p:cNvSpPr>
          <p:nvPr>
            <p:ph type="sldNum" sz="quarter" idx="3"/>
          </p:nvPr>
        </p:nvSpPr>
        <p:spPr bwMode="auto">
          <a:xfrm>
            <a:off x="3930650" y="8758238"/>
            <a:ext cx="3003550" cy="461962"/>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eaLnBrk="0" hangingPunct="0">
              <a:lnSpc>
                <a:spcPct val="100000"/>
              </a:lnSpc>
              <a:spcBef>
                <a:spcPct val="0"/>
              </a:spcBef>
              <a:buClrTx/>
              <a:buFontTx/>
              <a:buNone/>
              <a:defRPr sz="1200" b="0" i="0">
                <a:latin typeface="Times" pitchFamily="18" charset="0"/>
              </a:defRPr>
            </a:lvl1pPr>
          </a:lstStyle>
          <a:p>
            <a:fld id="{5A9505BA-934B-4212-9073-CA00C856EC5F}" type="slidenum">
              <a:rPr lang="en-US"/>
              <a:pPr/>
              <a:t>‹#›</a:t>
            </a:fld>
            <a:endParaRPr lang="en-US"/>
          </a:p>
        </p:txBody>
      </p:sp>
    </p:spTree>
    <p:extLst>
      <p:ext uri="{BB962C8B-B14F-4D97-AF65-F5344CB8AC3E}">
        <p14:creationId xmlns="" xmlns:p14="http://schemas.microsoft.com/office/powerpoint/2010/main" val="957080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5138" cy="4619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eaLnBrk="0" hangingPunct="0">
              <a:lnSpc>
                <a:spcPct val="100000"/>
              </a:lnSpc>
              <a:spcBef>
                <a:spcPct val="0"/>
              </a:spcBef>
              <a:buClrTx/>
              <a:buFontTx/>
              <a:buNone/>
              <a:defRPr sz="1200" b="0" i="0">
                <a:latin typeface="Times" pitchFamily="18" charset="0"/>
              </a:defRPr>
            </a:lvl1pPr>
          </a:lstStyle>
          <a:p>
            <a:endParaRPr lang="en-US"/>
          </a:p>
        </p:txBody>
      </p:sp>
      <p:sp>
        <p:nvSpPr>
          <p:cNvPr id="4099" name="Rectangle 3"/>
          <p:cNvSpPr>
            <a:spLocks noGrp="1" noChangeArrowheads="1"/>
          </p:cNvSpPr>
          <p:nvPr>
            <p:ph type="dt" idx="1"/>
          </p:nvPr>
        </p:nvSpPr>
        <p:spPr bwMode="auto">
          <a:xfrm>
            <a:off x="3930650" y="0"/>
            <a:ext cx="3003550" cy="4619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eaLnBrk="0" hangingPunct="0">
              <a:lnSpc>
                <a:spcPct val="100000"/>
              </a:lnSpc>
              <a:spcBef>
                <a:spcPct val="0"/>
              </a:spcBef>
              <a:buClrTx/>
              <a:buFontTx/>
              <a:buNone/>
              <a:defRPr sz="1200" b="0" i="0">
                <a:latin typeface="Times" pitchFamily="18" charset="0"/>
              </a:defRPr>
            </a:lvl1pPr>
          </a:lstStyle>
          <a:p>
            <a:endParaRPr lang="en-US"/>
          </a:p>
        </p:txBody>
      </p:sp>
      <p:sp>
        <p:nvSpPr>
          <p:cNvPr id="4100" name="Rectangle 4"/>
          <p:cNvSpPr>
            <a:spLocks noGrp="1" noRot="1" noChangeAspect="1" noChangeArrowheads="1" noTextEdit="1"/>
          </p:cNvSpPr>
          <p:nvPr>
            <p:ph type="sldImg" idx="2"/>
          </p:nvPr>
        </p:nvSpPr>
        <p:spPr bwMode="auto">
          <a:xfrm>
            <a:off x="1162050" y="690563"/>
            <a:ext cx="4610100" cy="3457575"/>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23925" y="4379913"/>
            <a:ext cx="5086350" cy="4149725"/>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58238"/>
            <a:ext cx="3005138" cy="461962"/>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eaLnBrk="0" hangingPunct="0">
              <a:lnSpc>
                <a:spcPct val="100000"/>
              </a:lnSpc>
              <a:spcBef>
                <a:spcPct val="0"/>
              </a:spcBef>
              <a:buClrTx/>
              <a:buFontTx/>
              <a:buNone/>
              <a:defRPr sz="1200" b="0" i="0">
                <a:latin typeface="Times" pitchFamily="18" charset="0"/>
              </a:defRPr>
            </a:lvl1pPr>
          </a:lstStyle>
          <a:p>
            <a:endParaRPr lang="en-US"/>
          </a:p>
        </p:txBody>
      </p:sp>
      <p:sp>
        <p:nvSpPr>
          <p:cNvPr id="4103" name="Rectangle 7"/>
          <p:cNvSpPr>
            <a:spLocks noGrp="1" noChangeArrowheads="1"/>
          </p:cNvSpPr>
          <p:nvPr>
            <p:ph type="sldNum" sz="quarter" idx="5"/>
          </p:nvPr>
        </p:nvSpPr>
        <p:spPr bwMode="auto">
          <a:xfrm>
            <a:off x="3930650" y="8758238"/>
            <a:ext cx="3003550" cy="461962"/>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eaLnBrk="0" hangingPunct="0">
              <a:lnSpc>
                <a:spcPct val="100000"/>
              </a:lnSpc>
              <a:spcBef>
                <a:spcPct val="0"/>
              </a:spcBef>
              <a:buClrTx/>
              <a:buFontTx/>
              <a:buNone/>
              <a:defRPr sz="1200" b="0" i="0">
                <a:latin typeface="Times" pitchFamily="18" charset="0"/>
              </a:defRPr>
            </a:lvl1pPr>
          </a:lstStyle>
          <a:p>
            <a:fld id="{06F39AEC-C60D-4E9A-B53B-64B4F31F1093}" type="slidenum">
              <a:rPr lang="en-US"/>
              <a:pPr/>
              <a:t>‹#›</a:t>
            </a:fld>
            <a:endParaRPr lang="en-US"/>
          </a:p>
        </p:txBody>
      </p:sp>
    </p:spTree>
    <p:extLst>
      <p:ext uri="{BB962C8B-B14F-4D97-AF65-F5344CB8AC3E}">
        <p14:creationId xmlns="" xmlns:p14="http://schemas.microsoft.com/office/powerpoint/2010/main" val="3725953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b="1" kern="1200">
        <a:solidFill>
          <a:schemeClr val="tx1"/>
        </a:solidFill>
        <a:latin typeface="Arial" charset="0"/>
        <a:ea typeface="+mn-ea"/>
        <a:cs typeface="+mn-cs"/>
      </a:defRPr>
    </a:lvl1pPr>
    <a:lvl2pPr marL="114300" algn="l" rtl="0" fontAlgn="base">
      <a:spcBef>
        <a:spcPct val="30000"/>
      </a:spcBef>
      <a:spcAft>
        <a:spcPct val="0"/>
      </a:spcAft>
      <a:defRPr sz="1200" kern="1200">
        <a:solidFill>
          <a:schemeClr val="tx1"/>
        </a:solidFill>
        <a:latin typeface="Arial" charset="0"/>
        <a:ea typeface="+mn-ea"/>
        <a:cs typeface="+mn-cs"/>
      </a:defRPr>
    </a:lvl2pPr>
    <a:lvl3pPr marL="338138" indent="-109538" algn="l" rtl="0" fontAlgn="base">
      <a:spcBef>
        <a:spcPct val="30000"/>
      </a:spcBef>
      <a:spcAft>
        <a:spcPct val="0"/>
      </a:spcAft>
      <a:buSzPct val="100000"/>
      <a:buFont typeface="Times" pitchFamily="18" charset="0"/>
      <a:buChar char="•"/>
      <a:defRPr sz="1000" kern="1200">
        <a:solidFill>
          <a:schemeClr val="tx1"/>
        </a:solidFill>
        <a:latin typeface="Arial" charset="0"/>
        <a:ea typeface="+mn-ea"/>
        <a:cs typeface="+mn-cs"/>
      </a:defRPr>
    </a:lvl3pPr>
    <a:lvl4pPr marL="579438" indent="-120650" algn="l" rtl="0" fontAlgn="base">
      <a:spcBef>
        <a:spcPct val="30000"/>
      </a:spcBef>
      <a:spcAft>
        <a:spcPct val="0"/>
      </a:spcAft>
      <a:buChar char="–"/>
      <a:defRPr sz="1000" kern="1200">
        <a:solidFill>
          <a:schemeClr val="tx1"/>
        </a:solidFill>
        <a:latin typeface="Arial" charset="0"/>
        <a:ea typeface="+mn-ea"/>
        <a:cs typeface="+mn-cs"/>
      </a:defRPr>
    </a:lvl4pPr>
    <a:lvl5pPr marL="693738" algn="l" rtl="0" fontAlgn="base">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9"/>
          <p:cNvSpPr>
            <a:spLocks noGrp="1" noChangeArrowheads="1"/>
          </p:cNvSpPr>
          <p:nvPr>
            <p:ph type="sldNum" sz="quarter"/>
          </p:nvPr>
        </p:nvSpPr>
        <p:spPr>
          <a:noFill/>
        </p:spPr>
        <p:txBody>
          <a:bodyPr/>
          <a:lstStyle/>
          <a:p>
            <a:fld id="{91107E6E-99A9-4334-B6C7-0E9BCCF13B3B}" type="slidenum">
              <a:rPr lang="en-US"/>
              <a:pPr/>
              <a:t>2</a:t>
            </a:fld>
            <a:endParaRPr lang="en-US" dirty="0"/>
          </a:p>
        </p:txBody>
      </p:sp>
      <p:sp>
        <p:nvSpPr>
          <p:cNvPr id="32771" name="Text Box 1"/>
          <p:cNvSpPr txBox="1">
            <a:spLocks noChangeArrowheads="1"/>
          </p:cNvSpPr>
          <p:nvPr/>
        </p:nvSpPr>
        <p:spPr bwMode="auto">
          <a:xfrm>
            <a:off x="3928841" y="8758896"/>
            <a:ext cx="3003740" cy="459831"/>
          </a:xfrm>
          <a:prstGeom prst="rect">
            <a:avLst/>
          </a:prstGeom>
          <a:noFill/>
          <a:ln w="9525">
            <a:noFill/>
            <a:round/>
            <a:headEnd/>
            <a:tailEnd/>
          </a:ln>
        </p:spPr>
        <p:txBody>
          <a:bodyPr lIns="90000" tIns="46800" rIns="90000" bIns="46800" anchor="b"/>
          <a:lstStyle/>
          <a:p>
            <a:pPr algn="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FE41842-6082-4404-8205-E465E7054E02}" type="slidenum">
              <a:rPr lang="en-US" sz="1200" b="0">
                <a:solidFill>
                  <a:srgbClr val="000000"/>
                </a:solidFill>
                <a:latin typeface="Times New Roman" pitchFamily="18" charset="0"/>
                <a:cs typeface="Lucida Sans Unicode" pitchFamily="34" charset="0"/>
              </a:rPr>
              <a:pPr algn="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n-US" sz="1200" b="0" dirty="0">
              <a:solidFill>
                <a:srgbClr val="000000"/>
              </a:solidFill>
              <a:latin typeface="Times New Roman" pitchFamily="18" charset="0"/>
              <a:cs typeface="Lucida Sans Unicode" pitchFamily="34" charset="0"/>
            </a:endParaRPr>
          </a:p>
        </p:txBody>
      </p:sp>
      <p:sp>
        <p:nvSpPr>
          <p:cNvPr id="32772" name="Text Box 2"/>
          <p:cNvSpPr txBox="1">
            <a:spLocks noChangeArrowheads="1"/>
          </p:cNvSpPr>
          <p:nvPr/>
        </p:nvSpPr>
        <p:spPr bwMode="auto">
          <a:xfrm>
            <a:off x="3928841" y="8758896"/>
            <a:ext cx="3005359" cy="461304"/>
          </a:xfrm>
          <a:prstGeom prst="rect">
            <a:avLst/>
          </a:prstGeom>
          <a:noFill/>
          <a:ln w="9525">
            <a:noFill/>
            <a:round/>
            <a:headEnd/>
            <a:tailEnd/>
          </a:ln>
        </p:spPr>
        <p:txBody>
          <a:bodyPr lIns="90000" tIns="46800" rIns="90000" bIns="46800" anchor="b"/>
          <a:lstStyle/>
          <a:p>
            <a:pPr algn="r">
              <a:lnSpc>
                <a:spcPct val="90000"/>
              </a:lnSpc>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D450691-5DE6-4E7D-9CA7-FC5AB20D712A}" type="slidenum">
              <a:rPr lang="en-US" sz="1200" b="0">
                <a:solidFill>
                  <a:srgbClr val="000000"/>
                </a:solidFill>
              </a:rPr>
              <a:pPr algn="r">
                <a:lnSpc>
                  <a:spcPct val="90000"/>
                </a:lnSpc>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n-US" sz="1200" b="0" dirty="0">
              <a:solidFill>
                <a:srgbClr val="000000"/>
              </a:solidFill>
            </a:endParaRPr>
          </a:p>
        </p:txBody>
      </p:sp>
      <p:sp>
        <p:nvSpPr>
          <p:cNvPr id="32773" name="Rectangle 3"/>
          <p:cNvSpPr>
            <a:spLocks noGrp="1" noRot="1" noChangeAspect="1" noChangeArrowheads="1" noTextEdit="1"/>
          </p:cNvSpPr>
          <p:nvPr>
            <p:ph type="sldImg"/>
          </p:nvPr>
        </p:nvSpPr>
        <p:spPr>
          <a:xfrm>
            <a:off x="1162050" y="692150"/>
            <a:ext cx="4610100" cy="3457575"/>
          </a:xfrm>
          <a:solidFill>
            <a:srgbClr val="FFFFFF"/>
          </a:solidFill>
          <a:ln>
            <a:solidFill>
              <a:srgbClr val="000000"/>
            </a:solidFill>
            <a:miter lim="800000"/>
          </a:ln>
        </p:spPr>
      </p:sp>
      <p:sp>
        <p:nvSpPr>
          <p:cNvPr id="32774" name="Rectangle 4"/>
          <p:cNvSpPr>
            <a:spLocks noGrp="1" noChangeArrowheads="1"/>
          </p:cNvSpPr>
          <p:nvPr>
            <p:ph type="body" idx="1"/>
          </p:nvPr>
        </p:nvSpPr>
        <p:spPr>
          <a:xfrm>
            <a:off x="925101" y="4380186"/>
            <a:ext cx="5084000" cy="4148796"/>
          </a:xfrm>
          <a:noFill/>
          <a:ln/>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smtClean="0">
              <a:latin typeface="Times New Roman" pitchFamily="18"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To provide </a:t>
            </a:r>
            <a:r>
              <a:rPr lang="en-GB" baseline="0" dirty="0" smtClean="0"/>
              <a:t>equal access to users with disabilities.</a:t>
            </a:r>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buFont typeface="Arial" pitchFamily="34" charset="0"/>
              <a:buChar char="•"/>
            </a:pPr>
            <a:r>
              <a:rPr lang="en-GB" sz="1200" dirty="0" smtClean="0"/>
              <a:t>Perceivable – Information and user interface components</a:t>
            </a:r>
            <a:r>
              <a:rPr lang="en-GB" sz="1200" baseline="0" dirty="0" smtClean="0"/>
              <a:t> must be presentable to users in ways they can perceive. </a:t>
            </a:r>
          </a:p>
          <a:p>
            <a:pPr lvl="1">
              <a:lnSpc>
                <a:spcPct val="90000"/>
              </a:lnSpc>
              <a:buFont typeface="Arial" pitchFamily="34" charset="0"/>
              <a:buChar char="•"/>
            </a:pPr>
            <a:r>
              <a:rPr lang="en-GB" sz="1200" baseline="0" dirty="0" smtClean="0"/>
              <a:t>This means that user must be able to perceive the information being presented (it can’t be invisible to all of their senses).</a:t>
            </a:r>
            <a:endParaRPr lang="en-GB" sz="1200" dirty="0" smtClean="0"/>
          </a:p>
          <a:p>
            <a:pPr>
              <a:lnSpc>
                <a:spcPct val="90000"/>
              </a:lnSpc>
              <a:buFont typeface="Arial" pitchFamily="34" charset="0"/>
              <a:buChar char="•"/>
            </a:pPr>
            <a:r>
              <a:rPr lang="en-GB" sz="1200" dirty="0" smtClean="0"/>
              <a:t>Operable – User interface components</a:t>
            </a:r>
            <a:r>
              <a:rPr lang="en-GB" sz="1200" baseline="0" dirty="0" smtClean="0"/>
              <a:t> and navigation must be operable.</a:t>
            </a:r>
          </a:p>
          <a:p>
            <a:pPr lvl="1">
              <a:lnSpc>
                <a:spcPct val="90000"/>
              </a:lnSpc>
              <a:buFont typeface="Arial" pitchFamily="34" charset="0"/>
              <a:buChar char="•"/>
            </a:pPr>
            <a:r>
              <a:rPr lang="en-GB" sz="1200" baseline="0" dirty="0" smtClean="0"/>
              <a:t>This means that users must be able to operate the interface (the interface cannot require interaction that a user cannot perform).</a:t>
            </a:r>
            <a:endParaRPr lang="en-GB" sz="1200" dirty="0" smtClean="0"/>
          </a:p>
          <a:p>
            <a:pPr>
              <a:lnSpc>
                <a:spcPct val="90000"/>
              </a:lnSpc>
              <a:buFont typeface="Arial" pitchFamily="34" charset="0"/>
              <a:buChar char="•"/>
            </a:pPr>
            <a:r>
              <a:rPr lang="en-GB" sz="1200" dirty="0" smtClean="0"/>
              <a:t>Understandable – Information and the operation of user interface must be understandable.</a:t>
            </a:r>
          </a:p>
          <a:p>
            <a:pPr lvl="1">
              <a:lnSpc>
                <a:spcPct val="90000"/>
              </a:lnSpc>
              <a:buFont typeface="Arial" pitchFamily="34" charset="0"/>
              <a:buChar char="•"/>
            </a:pPr>
            <a:r>
              <a:rPr lang="en-GB" sz="1200" dirty="0" smtClean="0"/>
              <a:t>This means that users must be able to understand the information as well as the operation of the user interface (the content or operation cannot be beyond their understanding)</a:t>
            </a:r>
          </a:p>
          <a:p>
            <a:pPr>
              <a:lnSpc>
                <a:spcPct val="90000"/>
              </a:lnSpc>
              <a:buFont typeface="Arial" pitchFamily="34" charset="0"/>
              <a:buChar char="•"/>
            </a:pPr>
            <a:r>
              <a:rPr lang="en-GB" sz="1200" dirty="0" smtClean="0"/>
              <a:t>Robust – Content must be robust enough that it can be interpreted reliably by a wide variety of user agents, including</a:t>
            </a:r>
            <a:r>
              <a:rPr lang="en-GB" sz="1200" baseline="0" dirty="0" smtClean="0"/>
              <a:t> assistive technologies.</a:t>
            </a:r>
          </a:p>
          <a:p>
            <a:pPr lvl="1">
              <a:lnSpc>
                <a:spcPct val="90000"/>
              </a:lnSpc>
              <a:buFont typeface="Arial" pitchFamily="34" charset="0"/>
              <a:buChar char="•"/>
            </a:pPr>
            <a:r>
              <a:rPr lang="en-GB" sz="1200" baseline="0" dirty="0" smtClean="0"/>
              <a:t>This means that users must be able to access the content as technologies advance (as technologies and user agents evolve, the content should remain accessible).</a:t>
            </a:r>
            <a:endParaRPr lang="en-GB" sz="1200" dirty="0" smtClean="0"/>
          </a:p>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649630-D4F8-4A7E-ACD2-1E66BBFEDEE7}" type="slidenum">
              <a:rPr lang="en-US"/>
              <a:pPr/>
              <a:t>15</a:t>
            </a:fld>
            <a:endParaRPr lang="en-US"/>
          </a:p>
        </p:txBody>
      </p:sp>
      <p:sp>
        <p:nvSpPr>
          <p:cNvPr id="1216514" name="Rectangle 1026"/>
          <p:cNvSpPr>
            <a:spLocks noGrp="1" noRot="1" noChangeAspect="1" noChangeArrowheads="1" noTextEdit="1"/>
          </p:cNvSpPr>
          <p:nvPr>
            <p:ph type="sldImg"/>
          </p:nvPr>
        </p:nvSpPr>
        <p:spPr>
          <a:ln/>
        </p:spPr>
      </p:sp>
      <p:sp>
        <p:nvSpPr>
          <p:cNvPr id="1216515" name="Rectangle 1027"/>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buFontTx/>
              <a:buNone/>
            </a:pPr>
            <a:r>
              <a:rPr lang="en-US" sz="1400" dirty="0" smtClean="0"/>
              <a:t>Oracle software is just one piece of the puzzle; all elements must be addressed in order for any individual user to be successful:</a:t>
            </a:r>
          </a:p>
          <a:p>
            <a:pPr>
              <a:lnSpc>
                <a:spcPct val="90000"/>
              </a:lnSpc>
              <a:buFontTx/>
              <a:buNone/>
            </a:pPr>
            <a:endParaRPr lang="en-US" sz="200" dirty="0" smtClean="0"/>
          </a:p>
          <a:p>
            <a:pPr>
              <a:lnSpc>
                <a:spcPct val="90000"/>
              </a:lnSpc>
            </a:pPr>
            <a:r>
              <a:rPr lang="en-US" sz="1200" b="1" dirty="0" smtClean="0"/>
              <a:t>Consultant/Implementer:</a:t>
            </a:r>
            <a:r>
              <a:rPr lang="en-US" sz="1200" dirty="0" smtClean="0"/>
              <a:t> must know the best practices of the toolset, and must have thorough knowledge of the accessibility standards</a:t>
            </a:r>
          </a:p>
          <a:p>
            <a:pPr>
              <a:lnSpc>
                <a:spcPct val="90000"/>
              </a:lnSpc>
            </a:pPr>
            <a:r>
              <a:rPr lang="en-US" sz="1200" b="1" dirty="0" smtClean="0"/>
              <a:t>Support and Helpdesk:</a:t>
            </a:r>
            <a:r>
              <a:rPr lang="en-US" sz="1200" dirty="0" smtClean="0"/>
              <a:t> must be familiar with accessibility features of each product, the interaction with AT, and the needs of users with disabilities </a:t>
            </a:r>
          </a:p>
          <a:p>
            <a:pPr>
              <a:lnSpc>
                <a:spcPct val="90000"/>
              </a:lnSpc>
            </a:pPr>
            <a:r>
              <a:rPr lang="en-US" sz="1200" b="1" dirty="0" smtClean="0"/>
              <a:t>Standards</a:t>
            </a:r>
            <a:r>
              <a:rPr lang="en-US" sz="1200" dirty="0" smtClean="0"/>
              <a:t>: must be open, complete, reasonable, and testable</a:t>
            </a:r>
          </a:p>
          <a:p>
            <a:pPr>
              <a:lnSpc>
                <a:spcPct val="90000"/>
              </a:lnSpc>
            </a:pPr>
            <a:r>
              <a:rPr lang="en-US" sz="1200" b="1" dirty="0" smtClean="0"/>
              <a:t>Application Vendor, Hardware Vendor, OS Vendor, Browser Vendor, and AT Vendor:</a:t>
            </a:r>
            <a:r>
              <a:rPr lang="en-US" sz="1200" dirty="0" smtClean="0"/>
              <a:t> must all design the product to the same standards</a:t>
            </a:r>
          </a:p>
          <a:p>
            <a:pPr>
              <a:lnSpc>
                <a:spcPct val="90000"/>
              </a:lnSpc>
            </a:pPr>
            <a:r>
              <a:rPr lang="en-US" sz="1200" b="1" dirty="0" smtClean="0"/>
              <a:t>Employer:</a:t>
            </a:r>
            <a:r>
              <a:rPr lang="en-US" sz="1200" dirty="0" smtClean="0"/>
              <a:t> must provide reasonable accommodations to employees, such as training, AT, and work adjustments</a:t>
            </a:r>
          </a:p>
          <a:p>
            <a:pPr>
              <a:lnSpc>
                <a:spcPct val="90000"/>
              </a:lnSpc>
            </a:pPr>
            <a:r>
              <a:rPr lang="en-US" sz="1200" b="1" dirty="0" smtClean="0"/>
              <a:t>Employee:</a:t>
            </a:r>
            <a:r>
              <a:rPr lang="en-US" sz="1200" dirty="0" smtClean="0"/>
              <a:t> must learn the application and the AT</a:t>
            </a:r>
          </a:p>
          <a:p>
            <a:pPr>
              <a:lnSpc>
                <a:spcPct val="90000"/>
              </a:lnSpc>
            </a:pPr>
            <a:r>
              <a:rPr lang="en-US" sz="1200" b="1" dirty="0" smtClean="0"/>
              <a:t>Trainer:</a:t>
            </a:r>
            <a:r>
              <a:rPr lang="en-US" sz="1200" dirty="0" smtClean="0"/>
              <a:t> must be familiar with the application and AT, including the ability to create custom scripts if needed.</a:t>
            </a:r>
            <a:endParaRPr lang="en-US" sz="1200"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It’s not just a checklist, the</a:t>
            </a:r>
            <a:r>
              <a:rPr lang="en-GB" baseline="0" dirty="0" smtClean="0"/>
              <a:t> process of building accessible applications at Oracle affects all stages of the development cycle and involves considerable investment in time and resources. From Design right through to the VPAT (a product’s statement of conformance to Section 508 of the U.S. Federal Rehabilitation Act).</a:t>
            </a:r>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F39AEC-C60D-4E9A-B53B-64B4F31F1093}"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29</a:t>
            </a:fld>
            <a:endParaRPr lang="en-US" dirty="0">
              <a:latin typeface="Arial" pitchFamily="34" charset="0"/>
            </a:endParaRPr>
          </a:p>
        </p:txBody>
      </p:sp>
      <p:sp>
        <p:nvSpPr>
          <p:cNvPr id="57347" name="Rectangle 2"/>
          <p:cNvSpPr>
            <a:spLocks noGrp="1" noRot="1" noChangeAspect="1" noChangeArrowheads="1" noTextEdit="1"/>
          </p:cNvSpPr>
          <p:nvPr>
            <p:ph type="sldImg"/>
          </p:nvPr>
        </p:nvSpPr>
        <p:spPr>
          <a:xfrm>
            <a:off x="1165225" y="693738"/>
            <a:ext cx="4603750" cy="3452812"/>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smtClean="0">
              <a:latin typeface="Times New Roman" pitchFamily="18"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C1128E18-5F3C-9A4C-838F-C387F5FA6EE3}" type="slidenum">
              <a:rPr lang="en-US"/>
              <a:pPr/>
              <a:t>4</a:t>
            </a:fld>
            <a:endParaRPr lang="en-US"/>
          </a:p>
        </p:txBody>
      </p:sp>
      <p:sp>
        <p:nvSpPr>
          <p:cNvPr id="37889" name="Text Box 1"/>
          <p:cNvSpPr txBox="1">
            <a:spLocks noChangeArrowheads="1"/>
          </p:cNvSpPr>
          <p:nvPr/>
        </p:nvSpPr>
        <p:spPr bwMode="auto">
          <a:xfrm>
            <a:off x="0" y="0"/>
            <a:ext cx="3072236" cy="46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3809" tIns="46723" rIns="93809" bIns="46723"/>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5pPr>
            <a:lvl6pPr marL="25146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6pPr>
            <a:lvl7pPr marL="29718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7pPr>
            <a:lvl8pPr marL="34290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8pPr>
            <a:lvl9pPr marL="38862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9pPr>
          </a:lstStyle>
          <a:p>
            <a:pPr>
              <a:buClrTx/>
              <a:buFontTx/>
              <a:buNone/>
            </a:pPr>
            <a:r>
              <a:rPr lang="en-US" sz="1200">
                <a:cs typeface="Arial Unicode MS" charset="0"/>
              </a:rPr>
              <a:t>Charles Phillips screen</a:t>
            </a:r>
          </a:p>
        </p:txBody>
      </p:sp>
      <p:sp>
        <p:nvSpPr>
          <p:cNvPr id="37890" name="Text Box 2"/>
          <p:cNvSpPr txBox="1">
            <a:spLocks noChangeArrowheads="1"/>
          </p:cNvSpPr>
          <p:nvPr/>
        </p:nvSpPr>
        <p:spPr bwMode="auto">
          <a:xfrm>
            <a:off x="4014453" y="0"/>
            <a:ext cx="3072236" cy="46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3809" tIns="46723" rIns="93809" bIns="46723"/>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5pPr>
            <a:lvl6pPr marL="25146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6pPr>
            <a:lvl7pPr marL="29718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7pPr>
            <a:lvl8pPr marL="34290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8pPr>
            <a:lvl9pPr marL="38862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9pPr>
          </a:lstStyle>
          <a:p>
            <a:pPr algn="r">
              <a:buClrTx/>
              <a:buFontTx/>
              <a:buNone/>
            </a:pPr>
            <a:r>
              <a:rPr lang="en-US" sz="1200">
                <a:cs typeface="Arial Unicode MS" charset="0"/>
              </a:rPr>
              <a:t>08/31/12</a:t>
            </a:r>
          </a:p>
        </p:txBody>
      </p:sp>
      <p:sp>
        <p:nvSpPr>
          <p:cNvPr id="37891" name="Text Box 3"/>
          <p:cNvSpPr txBox="1">
            <a:spLocks noChangeArrowheads="1"/>
          </p:cNvSpPr>
          <p:nvPr/>
        </p:nvSpPr>
        <p:spPr bwMode="auto">
          <a:xfrm>
            <a:off x="4014453" y="8851010"/>
            <a:ext cx="3072236" cy="46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3809" tIns="46723" rIns="93809" bIns="46723"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5pPr>
            <a:lvl6pPr marL="25146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6pPr>
            <a:lvl7pPr marL="29718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7pPr>
            <a:lvl8pPr marL="34290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8pPr>
            <a:lvl9pPr marL="38862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9pPr>
          </a:lstStyle>
          <a:p>
            <a:pPr algn="r">
              <a:buClrTx/>
              <a:buFontTx/>
              <a:buNone/>
            </a:pPr>
            <a:fld id="{75C630B1-6E18-BE4A-AED6-30BA37D52DAF}" type="slidenum">
              <a:rPr lang="en-US" sz="1200">
                <a:cs typeface="Arial Unicode MS" charset="0"/>
              </a:rPr>
              <a:pPr algn="r">
                <a:buClrTx/>
                <a:buFontTx/>
                <a:buNone/>
              </a:pPr>
              <a:t>4</a:t>
            </a:fld>
            <a:endParaRPr lang="en-US" sz="1200">
              <a:cs typeface="Arial Unicode MS" charset="0"/>
            </a:endParaRPr>
          </a:p>
        </p:txBody>
      </p:sp>
      <p:sp>
        <p:nvSpPr>
          <p:cNvPr id="37892" name="Text Box 4"/>
          <p:cNvSpPr txBox="1">
            <a:spLocks noGrp="1" noRot="1" noChangeAspect="1" noChangeArrowheads="1"/>
          </p:cNvSpPr>
          <p:nvPr>
            <p:ph type="sldImg"/>
          </p:nvPr>
        </p:nvSpPr>
        <p:spPr bwMode="auto">
          <a:xfrm>
            <a:off x="1216025" y="700088"/>
            <a:ext cx="4657725" cy="34925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37893" name="Text Box 5"/>
          <p:cNvSpPr txBox="1">
            <a:spLocks noGrp="1" noChangeArrowheads="1"/>
          </p:cNvSpPr>
          <p:nvPr>
            <p:ph type="body" idx="1"/>
          </p:nvPr>
        </p:nvSpPr>
        <p:spPr bwMode="auto">
          <a:xfrm>
            <a:off x="945428" y="4425505"/>
            <a:ext cx="5197440" cy="419317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9pPr>
          </a:lstStyle>
          <a:p>
            <a:pPr>
              <a:spcBef>
                <a:spcPts val="453"/>
              </a:spcBef>
            </a:pPr>
            <a:endParaRPr lang="en-US">
              <a:cs typeface="Microsoft YaHe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45FA16FB-3470-0A49-A52B-606DB18183A9}" type="slidenum">
              <a:rPr lang="en-US"/>
              <a:pPr/>
              <a:t>5</a:t>
            </a:fld>
            <a:endParaRPr lang="en-US"/>
          </a:p>
        </p:txBody>
      </p:sp>
      <p:sp>
        <p:nvSpPr>
          <p:cNvPr id="38913" name="Text Box 1"/>
          <p:cNvSpPr txBox="1">
            <a:spLocks noGrp="1" noRot="1" noChangeAspect="1" noChangeArrowheads="1"/>
          </p:cNvSpPr>
          <p:nvPr>
            <p:ph type="sldImg"/>
          </p:nvPr>
        </p:nvSpPr>
        <p:spPr bwMode="auto">
          <a:xfrm>
            <a:off x="1214438" y="698500"/>
            <a:ext cx="4659312" cy="3494088"/>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38914" name="Text Box 2"/>
          <p:cNvSpPr txBox="1">
            <a:spLocks noGrp="1" noChangeArrowheads="1"/>
          </p:cNvSpPr>
          <p:nvPr>
            <p:ph type="body" idx="1"/>
          </p:nvPr>
        </p:nvSpPr>
        <p:spPr bwMode="auto">
          <a:xfrm>
            <a:off x="709471" y="4427097"/>
            <a:ext cx="5669351" cy="4193171"/>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charset="0"/>
                <a:ea typeface="ＭＳ Ｐゴシック" charset="0"/>
              </a:defRPr>
            </a:lvl9pPr>
          </a:lstStyle>
          <a:p>
            <a:pPr>
              <a:spcBef>
                <a:spcPts val="453"/>
              </a:spcBef>
            </a:pPr>
            <a:endParaRPr lang="en-US">
              <a:cs typeface="Microsoft YaHei" charset="0"/>
            </a:endParaRPr>
          </a:p>
        </p:txBody>
      </p:sp>
      <p:sp>
        <p:nvSpPr>
          <p:cNvPr id="38915" name="Text Box 3"/>
          <p:cNvSpPr txBox="1">
            <a:spLocks noChangeArrowheads="1"/>
          </p:cNvSpPr>
          <p:nvPr/>
        </p:nvSpPr>
        <p:spPr bwMode="auto">
          <a:xfrm>
            <a:off x="4014453" y="8851010"/>
            <a:ext cx="3072236" cy="46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3809" tIns="46723" rIns="93809" bIns="46723"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5pPr>
            <a:lvl6pPr marL="25146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6pPr>
            <a:lvl7pPr marL="29718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7pPr>
            <a:lvl8pPr marL="34290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8pPr>
            <a:lvl9pPr marL="3886200" indent="-2286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b="1">
                <a:solidFill>
                  <a:srgbClr val="000000"/>
                </a:solidFill>
                <a:latin typeface="Arial" charset="0"/>
                <a:ea typeface="ＭＳ Ｐゴシック" charset="0"/>
                <a:cs typeface="ＭＳ Ｐゴシック" charset="0"/>
              </a:defRPr>
            </a:lvl9pPr>
          </a:lstStyle>
          <a:p>
            <a:pPr algn="r">
              <a:buClrTx/>
              <a:buFontTx/>
              <a:buNone/>
            </a:pPr>
            <a:fld id="{F839C820-87F1-6740-ADF6-E31EB2914505}" type="slidenum">
              <a:rPr lang="en-GB" sz="1200"/>
              <a:pPr algn="r">
                <a:buClrTx/>
                <a:buFontTx/>
                <a:buNone/>
              </a:pPr>
              <a:t>5</a:t>
            </a:fld>
            <a:endParaRPr lang="en-GB"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10"/>
          <p:cNvSpPr>
            <a:spLocks noGrp="1" noChangeArrowheads="1"/>
          </p:cNvSpPr>
          <p:nvPr>
            <p:ph type="sldNum"/>
          </p:nvPr>
        </p:nvSpPr>
        <p:spPr>
          <a:ln/>
        </p:spPr>
        <p:txBody>
          <a:bodyPr/>
          <a:lstStyle/>
          <a:p>
            <a:fld id="{DEBB94F9-E597-5340-8EA9-769C67AEC4FD}" type="slidenum">
              <a:rPr lang="en-US"/>
              <a:pPr/>
              <a:t>6</a:t>
            </a:fld>
            <a:endParaRPr lang="en-US"/>
          </a:p>
        </p:txBody>
      </p:sp>
      <p:sp>
        <p:nvSpPr>
          <p:cNvPr id="39937" name="Text Box 1"/>
          <p:cNvSpPr txBox="1">
            <a:spLocks noGrp="1" noRot="1" noChangeAspect="1" noChangeArrowheads="1"/>
          </p:cNvSpPr>
          <p:nvPr>
            <p:ph type="sldImg"/>
          </p:nvPr>
        </p:nvSpPr>
        <p:spPr bwMode="auto">
          <a:xfrm>
            <a:off x="1214438" y="698500"/>
            <a:ext cx="4659312" cy="3494088"/>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39938" name="Text Box 2"/>
          <p:cNvSpPr txBox="1">
            <a:spLocks noGrp="1" noChangeArrowheads="1"/>
          </p:cNvSpPr>
          <p:nvPr>
            <p:ph type="body" idx="1"/>
          </p:nvPr>
        </p:nvSpPr>
        <p:spPr bwMode="auto">
          <a:xfrm>
            <a:off x="709471" y="4427097"/>
            <a:ext cx="5669351" cy="4193171"/>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39AEC-C60D-4E9A-B53B-64B4F31F109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1"/>
          <p:cNvSpPr>
            <a:spLocks noGrp="1" noChangeArrowheads="1"/>
          </p:cNvSpPr>
          <p:nvPr>
            <p:ph type="sldNum" sz="quarter"/>
          </p:nvPr>
        </p:nvSpPr>
        <p:spPr>
          <a:noFill/>
        </p:spPr>
        <p:txBody>
          <a:bodyPr/>
          <a:lstStyle/>
          <a:p>
            <a:fld id="{A54CB008-B673-48D2-9B58-ED9C70EF7DFD}" type="slidenum">
              <a:rPr lang="en-US" smtClean="0">
                <a:ea typeface="ＭＳ Ｐゴシック"/>
              </a:rPr>
              <a:pPr/>
              <a:t>8</a:t>
            </a:fld>
            <a:endParaRPr lang="en-US" smtClean="0">
              <a:ea typeface="ＭＳ Ｐゴシック"/>
            </a:endParaRPr>
          </a:p>
        </p:txBody>
      </p:sp>
      <p:sp>
        <p:nvSpPr>
          <p:cNvPr id="35843" name="Text Box 1"/>
          <p:cNvSpPr txBox="1">
            <a:spLocks noChangeArrowheads="1"/>
          </p:cNvSpPr>
          <p:nvPr/>
        </p:nvSpPr>
        <p:spPr bwMode="auto">
          <a:xfrm>
            <a:off x="3928840" y="8758897"/>
            <a:ext cx="3005360" cy="461304"/>
          </a:xfrm>
          <a:prstGeom prst="rect">
            <a:avLst/>
          </a:prstGeom>
          <a:noFill/>
          <a:ln w="9525">
            <a:noFill/>
            <a:round/>
            <a:headEnd/>
            <a:tailEnd/>
          </a:ln>
        </p:spPr>
        <p:txBody>
          <a:bodyPr lIns="90855" tIns="47245" rIns="90855" bIns="47245" anchor="b"/>
          <a:lstStyle/>
          <a:p>
            <a:pPr algn="r">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fld id="{CDBB15E6-5A50-436A-9461-A52329568BAE}" type="slidenum">
              <a:rPr lang="en-US" sz="1200" b="0">
                <a:solidFill>
                  <a:srgbClr val="000000"/>
                </a:solidFill>
                <a:latin typeface="Times New Roman" pitchFamily="18" charset="0"/>
              </a:rPr>
              <a:pPr algn="r">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t>8</a:t>
            </a:fld>
            <a:endParaRPr lang="en-US" sz="1200" b="0" dirty="0">
              <a:solidFill>
                <a:srgbClr val="000000"/>
              </a:solidFill>
              <a:latin typeface="Times New Roman" pitchFamily="18" charset="0"/>
            </a:endParaRPr>
          </a:p>
        </p:txBody>
      </p:sp>
      <p:sp>
        <p:nvSpPr>
          <p:cNvPr id="35844" name="Text Box 2"/>
          <p:cNvSpPr txBox="1">
            <a:spLocks noChangeArrowheads="1"/>
          </p:cNvSpPr>
          <p:nvPr/>
        </p:nvSpPr>
        <p:spPr bwMode="auto">
          <a:xfrm>
            <a:off x="3928840" y="8758897"/>
            <a:ext cx="3005360" cy="461304"/>
          </a:xfrm>
          <a:prstGeom prst="rect">
            <a:avLst/>
          </a:prstGeom>
          <a:noFill/>
          <a:ln w="9525">
            <a:noFill/>
            <a:round/>
            <a:headEnd/>
            <a:tailEnd/>
          </a:ln>
        </p:spPr>
        <p:txBody>
          <a:bodyPr lIns="90855" tIns="47245" rIns="90855" bIns="47245" anchor="b"/>
          <a:lstStyle/>
          <a:p>
            <a:pPr algn="r">
              <a:spcBef>
                <a:spcPts val="757"/>
              </a:spcBef>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fld id="{F75BC7CC-D41C-453B-ADD1-1F250390D03C}" type="slidenum">
              <a:rPr lang="en-US" sz="1200" b="0">
                <a:solidFill>
                  <a:srgbClr val="000000"/>
                </a:solidFill>
              </a:rPr>
              <a:pPr algn="r">
                <a:spcBef>
                  <a:spcPts val="757"/>
                </a:spcBef>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t>8</a:t>
            </a:fld>
            <a:endParaRPr lang="en-US" sz="1200" b="0" dirty="0">
              <a:solidFill>
                <a:srgbClr val="000000"/>
              </a:solidFill>
            </a:endParaRPr>
          </a:p>
        </p:txBody>
      </p:sp>
      <p:sp>
        <p:nvSpPr>
          <p:cNvPr id="35845" name="Rectangle 3"/>
          <p:cNvSpPr>
            <a:spLocks noGrp="1" noRot="1" noChangeAspect="1" noChangeArrowheads="1" noTextEdit="1"/>
          </p:cNvSpPr>
          <p:nvPr>
            <p:ph type="sldImg"/>
          </p:nvPr>
        </p:nvSpPr>
        <p:spPr>
          <a:xfrm>
            <a:off x="1206500" y="709613"/>
            <a:ext cx="4662488" cy="3497262"/>
          </a:xfrm>
          <a:solidFill>
            <a:srgbClr val="FFFFFF"/>
          </a:solidFill>
          <a:ln>
            <a:solidFill>
              <a:srgbClr val="000000"/>
            </a:solidFill>
            <a:miter lim="800000"/>
          </a:ln>
        </p:spPr>
      </p:sp>
      <p:sp>
        <p:nvSpPr>
          <p:cNvPr id="35846" name="Notes Placeholder 5"/>
          <p:cNvSpPr>
            <a:spLocks noGrp="1"/>
          </p:cNvSpPr>
          <p:nvPr>
            <p:ph type="body" idx="1"/>
          </p:nvPr>
        </p:nvSpPr>
        <p:spPr>
          <a:noFill/>
          <a:ln/>
        </p:spPr>
        <p:txBody>
          <a:bodyPr/>
          <a:lstStyle/>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b="1" dirty="0" smtClean="0">
                <a:latin typeface="Times New Roman" pitchFamily="18" charset="0"/>
                <a:ea typeface="ＭＳ Ｐゴシック"/>
                <a:cs typeface="ＭＳ Ｐゴシック"/>
              </a:rPr>
              <a:t>Discussion Points:</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IE" dirty="0" smtClean="0">
              <a:latin typeface="Times New Roman" pitchFamily="18" charset="0"/>
              <a:ea typeface="ＭＳ Ｐゴシック"/>
              <a:cs typeface="ＭＳ Ｐゴシック"/>
            </a:endParaRP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rPr>
              <a:t>Will give a brief overview of the product.  APEX is a RAD tool that allows for the creation of secure &amp; professional looking applications, based on an Oracle database.  APEX utilizes a Web browser, communicating through a Web Listener to the Oracle database.  Only a modern Web Browser is required.  APEX Pages are rendered using HTML (which, with APEX 4.1 and our new themes, is using HTML5, which leads to cleaner &amp; more well defined documents) within the browser.</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IE" dirty="0" smtClean="0">
              <a:latin typeface="Times New Roman" pitchFamily="18" charset="0"/>
              <a:ea typeface="ＭＳ Ｐゴシック"/>
              <a:cs typeface="ＭＳ Ｐゴシック"/>
            </a:endParaRP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ea typeface="ＭＳ Ｐゴシック"/>
                <a:cs typeface="ＭＳ Ｐゴシック"/>
              </a:rPr>
              <a:t>Database-centric – Can very rapidly build applications on top of existing Oracle tables and views</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ea typeface="ＭＳ Ｐゴシック"/>
                <a:cs typeface="ＭＳ Ｐゴシック"/>
              </a:rPr>
              <a:t>Browser Based – No client software required</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ea typeface="ＭＳ Ｐゴシック"/>
                <a:cs typeface="ＭＳ Ｐゴシック"/>
              </a:rPr>
              <a:t>Declarative – Utilizes extensive wizards to produce applications; easy to enhance and maintain as design presented consistently in declarative framework</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ea typeface="ＭＳ Ｐゴシック"/>
                <a:cs typeface="ＭＳ Ｐゴシック"/>
              </a:rPr>
              <a:t>Oracle DB – Built directly into the Oracle DB so easy to integrate with other DB features</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ea typeface="ＭＳ Ｐゴシック"/>
                <a:cs typeface="ＭＳ Ｐゴシック"/>
              </a:rPr>
              <a:t>Fully Supported – Dedicated Oracle Support team which specializes in Oracle Forms and APEX only.</a:t>
            </a:r>
          </a:p>
          <a:p>
            <a:pPr>
              <a:lnSpc>
                <a:spcPct val="90000"/>
              </a:lnSpc>
              <a:spcBef>
                <a:spcPts val="454"/>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ea typeface="ＭＳ Ｐゴシック"/>
                <a:cs typeface="ＭＳ Ｐゴシック"/>
              </a:rPr>
              <a:t>“No-cost” option – Can develop as many applications with as many users as you like within existing Oracle DB license terms</a:t>
            </a:r>
          </a:p>
          <a:p>
            <a:pPr>
              <a:lnSpc>
                <a:spcPct val="90000"/>
              </a:lnSpc>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IE" dirty="0" smtClean="0">
              <a:latin typeface="Times New Roman" pitchFamily="18" charset="0"/>
              <a:ea typeface="ＭＳ Ｐゴシック"/>
              <a:cs typeface="ＭＳ Ｐゴシック"/>
            </a:endParaRPr>
          </a:p>
          <a:p>
            <a:pPr>
              <a:lnSpc>
                <a:spcPct val="70000"/>
              </a:lnSpc>
              <a:spcBef>
                <a:spcPts val="505"/>
              </a:spcBef>
              <a:spcAft>
                <a:spcPts val="606"/>
              </a:spcAft>
              <a:buClr>
                <a:srgbClr val="FD0000"/>
              </a:buCl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rPr>
              <a:t>Unique Rapid Application Development (</a:t>
            </a:r>
            <a:r>
              <a:rPr lang="en-IE" u="sng" dirty="0" smtClean="0">
                <a:latin typeface="Times New Roman" pitchFamily="18" charset="0"/>
              </a:rPr>
              <a:t>RAD</a:t>
            </a:r>
            <a:r>
              <a:rPr lang="en-IE" dirty="0" smtClean="0">
                <a:latin typeface="Times New Roman" pitchFamily="18" charset="0"/>
              </a:rPr>
              <a:t>) tool for the Oracle Database</a:t>
            </a:r>
          </a:p>
          <a:p>
            <a:pPr>
              <a:lnSpc>
                <a:spcPct val="70000"/>
              </a:lnSpc>
              <a:spcBef>
                <a:spcPts val="505"/>
              </a:spcBef>
              <a:spcAft>
                <a:spcPts val="606"/>
              </a:spcAft>
              <a:buClr>
                <a:srgbClr val="FD0000"/>
              </a:buCl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u="sng" dirty="0" smtClean="0">
                <a:latin typeface="Times New Roman" pitchFamily="18" charset="0"/>
              </a:rPr>
              <a:t>Browser based</a:t>
            </a:r>
            <a:r>
              <a:rPr lang="en-IE" dirty="0" smtClean="0">
                <a:latin typeface="Times New Roman" pitchFamily="18" charset="0"/>
              </a:rPr>
              <a:t> for Development, Deployment &amp; Use</a:t>
            </a:r>
          </a:p>
          <a:p>
            <a:pPr>
              <a:lnSpc>
                <a:spcPct val="70000"/>
              </a:lnSpc>
              <a:spcBef>
                <a:spcPts val="505"/>
              </a:spcBef>
              <a:spcAft>
                <a:spcPts val="606"/>
              </a:spcAft>
              <a:buClr>
                <a:srgbClr val="FD0000"/>
              </a:buCl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u="sng" dirty="0" smtClean="0">
                <a:latin typeface="Times New Roman" pitchFamily="18" charset="0"/>
              </a:rPr>
              <a:t>Declaratively</a:t>
            </a:r>
            <a:r>
              <a:rPr lang="en-IE" dirty="0" smtClean="0">
                <a:latin typeface="Times New Roman" pitchFamily="18" charset="0"/>
              </a:rPr>
              <a:t> build professional Web 2.0 applications that are fast and secure</a:t>
            </a:r>
          </a:p>
          <a:p>
            <a:pPr>
              <a:lnSpc>
                <a:spcPct val="70000"/>
              </a:lnSpc>
              <a:spcBef>
                <a:spcPts val="505"/>
              </a:spcBef>
              <a:spcAft>
                <a:spcPts val="606"/>
              </a:spcAft>
              <a:buClr>
                <a:srgbClr val="FD0000"/>
              </a:buCl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rPr>
              <a:t>Leverages full Oracle database capabilities and existing </a:t>
            </a:r>
            <a:r>
              <a:rPr lang="en-IE" u="sng" dirty="0" smtClean="0">
                <a:latin typeface="Times New Roman" pitchFamily="18" charset="0"/>
              </a:rPr>
              <a:t>SQL &amp; PL/SQL skills</a:t>
            </a:r>
          </a:p>
          <a:p>
            <a:pPr>
              <a:lnSpc>
                <a:spcPct val="70000"/>
              </a:lnSpc>
              <a:spcBef>
                <a:spcPts val="505"/>
              </a:spcBef>
              <a:spcAft>
                <a:spcPts val="606"/>
              </a:spcAft>
              <a:buClr>
                <a:srgbClr val="FD0000"/>
              </a:buCl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dirty="0" smtClean="0">
                <a:latin typeface="Times New Roman" pitchFamily="18" charset="0"/>
              </a:rPr>
              <a:t>Fully supported, </a:t>
            </a:r>
            <a:r>
              <a:rPr lang="en-IE" u="sng" dirty="0" smtClean="0">
                <a:latin typeface="Times New Roman" pitchFamily="18" charset="0"/>
              </a:rPr>
              <a:t>“no-cost”</a:t>
            </a:r>
            <a:r>
              <a:rPr lang="en-IE" dirty="0" smtClean="0">
                <a:latin typeface="Times New Roman" pitchFamily="18" charset="0"/>
              </a:rPr>
              <a:t> standard component with all editions of the Oracle Database</a:t>
            </a:r>
            <a:endParaRPr lang="en-IE" dirty="0" smtClean="0">
              <a:latin typeface="Times New Roman" pitchFamily="18" charset="0"/>
              <a:ea typeface="ＭＳ Ｐゴシック"/>
              <a:cs typeface="ＭＳ Ｐゴシック"/>
            </a:endParaRPr>
          </a:p>
          <a:p>
            <a:pPr>
              <a:lnSpc>
                <a:spcPct val="90000"/>
              </a:lnSpc>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IE"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1"/>
          <p:cNvSpPr>
            <a:spLocks noGrp="1" noChangeArrowheads="1"/>
          </p:cNvSpPr>
          <p:nvPr>
            <p:ph type="sldNum" sz="quarter"/>
          </p:nvPr>
        </p:nvSpPr>
        <p:spPr>
          <a:noFill/>
        </p:spPr>
        <p:txBody>
          <a:bodyPr/>
          <a:lstStyle/>
          <a:p>
            <a:fld id="{2A80A305-A237-4A8C-87C4-8972155D0D19}" type="slidenum">
              <a:rPr lang="en-US" smtClean="0">
                <a:ea typeface="ＭＳ Ｐゴシック"/>
              </a:rPr>
              <a:pPr/>
              <a:t>9</a:t>
            </a:fld>
            <a:endParaRPr lang="en-US" smtClean="0">
              <a:ea typeface="ＭＳ Ｐゴシック"/>
            </a:endParaRPr>
          </a:p>
        </p:txBody>
      </p:sp>
      <p:sp>
        <p:nvSpPr>
          <p:cNvPr id="36867" name="Text Box 1"/>
          <p:cNvSpPr txBox="1">
            <a:spLocks noChangeArrowheads="1"/>
          </p:cNvSpPr>
          <p:nvPr/>
        </p:nvSpPr>
        <p:spPr bwMode="auto">
          <a:xfrm>
            <a:off x="3928840" y="8758897"/>
            <a:ext cx="3005360" cy="461304"/>
          </a:xfrm>
          <a:prstGeom prst="rect">
            <a:avLst/>
          </a:prstGeom>
          <a:noFill/>
          <a:ln w="9525">
            <a:noFill/>
            <a:round/>
            <a:headEnd/>
            <a:tailEnd/>
          </a:ln>
        </p:spPr>
        <p:txBody>
          <a:bodyPr lIns="90855" tIns="47245" rIns="90855" bIns="47245" anchor="b"/>
          <a:lstStyle/>
          <a:p>
            <a:pPr algn="r">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fld id="{B8FB6181-349C-4457-89E3-F3A4745002E4}" type="slidenum">
              <a:rPr lang="en-US" sz="1200" b="0">
                <a:solidFill>
                  <a:srgbClr val="000000"/>
                </a:solidFill>
                <a:latin typeface="Times New Roman" pitchFamily="18" charset="0"/>
              </a:rPr>
              <a:pPr algn="r">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t>9</a:t>
            </a:fld>
            <a:endParaRPr lang="en-US" sz="1200" b="0" dirty="0">
              <a:solidFill>
                <a:srgbClr val="000000"/>
              </a:solidFill>
              <a:latin typeface="Times New Roman" pitchFamily="18" charset="0"/>
            </a:endParaRPr>
          </a:p>
        </p:txBody>
      </p:sp>
      <p:sp>
        <p:nvSpPr>
          <p:cNvPr id="36868" name="Text Box 2"/>
          <p:cNvSpPr txBox="1">
            <a:spLocks noChangeArrowheads="1"/>
          </p:cNvSpPr>
          <p:nvPr/>
        </p:nvSpPr>
        <p:spPr bwMode="auto">
          <a:xfrm>
            <a:off x="1156780" y="692694"/>
            <a:ext cx="4622260" cy="3456102"/>
          </a:xfrm>
          <a:prstGeom prst="rect">
            <a:avLst/>
          </a:prstGeom>
          <a:solidFill>
            <a:srgbClr val="FFFFFF"/>
          </a:solidFill>
          <a:ln w="9360">
            <a:solidFill>
              <a:srgbClr val="000000"/>
            </a:solidFill>
            <a:miter lim="800000"/>
            <a:headEnd/>
            <a:tailEnd/>
          </a:ln>
        </p:spPr>
        <p:txBody>
          <a:bodyPr wrap="none" lIns="92309" tIns="46154" rIns="92309" bIns="46154" anchor="ctr"/>
          <a:lstStyle/>
          <a:p>
            <a:pPr algn="ctr">
              <a:spcBef>
                <a:spcPts val="1262"/>
              </a:spcBef>
              <a:buClr>
                <a:srgbClr val="000000"/>
              </a:buClr>
              <a:buSzPct val="100000"/>
              <a:buNone/>
            </a:pPr>
            <a:endParaRPr lang="en-IE" dirty="0"/>
          </a:p>
        </p:txBody>
      </p:sp>
      <p:sp>
        <p:nvSpPr>
          <p:cNvPr id="36869" name="Notes Placeholder 4"/>
          <p:cNvSpPr>
            <a:spLocks noGrp="1"/>
          </p:cNvSpPr>
          <p:nvPr>
            <p:ph type="body" idx="1"/>
          </p:nvPr>
        </p:nvSpPr>
        <p:spPr>
          <a:noFill/>
          <a:ln/>
        </p:spPr>
        <p:txBody>
          <a:bodyPr/>
          <a:lstStyle/>
          <a:p>
            <a:r>
              <a:rPr lang="en-IE" b="1" dirty="0" smtClean="0">
                <a:latin typeface="Times New Roman" pitchFamily="18" charset="0"/>
              </a:rPr>
              <a:t>Discussion Points:</a:t>
            </a:r>
          </a:p>
          <a:p>
            <a:endParaRPr lang="en-IE" dirty="0" smtClean="0">
              <a:latin typeface="Times New Roman" pitchFamily="18" charset="0"/>
            </a:endParaRPr>
          </a:p>
          <a:p>
            <a:r>
              <a:rPr lang="en-IE" dirty="0" smtClean="0">
                <a:latin typeface="Times New Roman" pitchFamily="18" charset="0"/>
              </a:rPr>
              <a:t>Develop/deploy where it’s most convenient &amp; cost effective</a:t>
            </a:r>
          </a:p>
          <a:p>
            <a:r>
              <a:rPr lang="en-IE" dirty="0" smtClean="0">
                <a:latin typeface="Times New Roman" pitchFamily="18" charset="0"/>
              </a:rPr>
              <a:t>Runs anywhere Oracle can be installed</a:t>
            </a:r>
          </a:p>
          <a:p>
            <a:r>
              <a:rPr lang="en-IE" dirty="0" smtClean="0">
                <a:latin typeface="Times New Roman" pitchFamily="18" charset="0"/>
              </a:rPr>
              <a:t>Multi-tenant workspaces within consolidated Oracle DB</a:t>
            </a:r>
          </a:p>
          <a:p>
            <a:endParaRPr lang="en-IE" dirty="0" smtClean="0">
              <a:latin typeface="Times New Roman" pitchFamily="18" charset="0"/>
            </a:endParaRPr>
          </a:p>
          <a:p>
            <a:r>
              <a:rPr lang="en-IE" dirty="0" smtClean="0">
                <a:latin typeface="Times New Roman" pitchFamily="18" charset="0"/>
              </a:rPr>
              <a:t>Just to list a few of the benefits of APEX:</a:t>
            </a:r>
          </a:p>
          <a:p>
            <a:pPr>
              <a:buFont typeface="Arial" pitchFamily="34" charset="0"/>
              <a:buChar char="•"/>
            </a:pPr>
            <a:r>
              <a:rPr lang="en-IE" dirty="0" smtClean="0">
                <a:latin typeface="Times New Roman" pitchFamily="18" charset="0"/>
              </a:rPr>
              <a:t> It's browser-based, so only a URL is required to access an instance</a:t>
            </a:r>
          </a:p>
          <a:p>
            <a:pPr>
              <a:buFont typeface="Arial" pitchFamily="34" charset="0"/>
              <a:buChar char="•"/>
            </a:pPr>
            <a:r>
              <a:rPr lang="en-IE" dirty="0" smtClean="0">
                <a:latin typeface="Times New Roman" pitchFamily="18" charset="0"/>
              </a:rPr>
              <a:t> Using SQL &amp; PL/SQL skills, you can build great looking applications, which also taking advantage of the Oracle Database features such as </a:t>
            </a:r>
            <a:r>
              <a:rPr lang="en-IE" dirty="0" err="1" smtClean="0">
                <a:latin typeface="Times New Roman" pitchFamily="18" charset="0"/>
              </a:rPr>
              <a:t>FlashBack</a:t>
            </a:r>
            <a:r>
              <a:rPr lang="en-IE" dirty="0" smtClean="0">
                <a:latin typeface="Times New Roman" pitchFamily="18" charset="0"/>
              </a:rPr>
              <a:t>!</a:t>
            </a:r>
          </a:p>
          <a:p>
            <a:pPr>
              <a:buFont typeface="Arial" pitchFamily="34" charset="0"/>
              <a:buChar char="•"/>
            </a:pPr>
            <a:r>
              <a:rPr lang="en-IE" dirty="0" smtClean="0">
                <a:latin typeface="Times New Roman" pitchFamily="18" charset="0"/>
              </a:rPr>
              <a:t> APEX is highly scalable &amp; secure – essentially offering all of the security of working with an Oracle Database</a:t>
            </a:r>
          </a:p>
          <a:p>
            <a:pPr>
              <a:buFont typeface="Arial" pitchFamily="34" charset="0"/>
              <a:buChar char="•"/>
            </a:pPr>
            <a:r>
              <a:rPr lang="en-IE" dirty="0" smtClean="0">
                <a:latin typeface="Times New Roman" pitchFamily="18" charset="0"/>
              </a:rPr>
              <a:t> APEX transparently manages session state in the database, providing users with </a:t>
            </a:r>
            <a:r>
              <a:rPr lang="en-IE" dirty="0" err="1" smtClean="0">
                <a:latin typeface="Times New Roman" pitchFamily="18" charset="0"/>
              </a:rPr>
              <a:t>stateful</a:t>
            </a:r>
            <a:r>
              <a:rPr lang="en-IE" dirty="0" smtClean="0">
                <a:latin typeface="Times New Roman" pitchFamily="18" charset="0"/>
              </a:rPr>
              <a:t> behaviour. It offers a Multi-tenant environment, where developers can work in a dedicated work area, known as a workspace, where applications can be developed against one or more schemas.</a:t>
            </a:r>
          </a:p>
          <a:p>
            <a:endParaRPr lang="en-IE" dirty="0" smtClean="0">
              <a:latin typeface="Times New Roman" pitchFamily="18" charset="0"/>
            </a:endParaRPr>
          </a:p>
          <a:p>
            <a:endParaRPr lang="en-IE"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3"/>
          <p:cNvSpPr>
            <a:spLocks noGrp="1" noChangeArrowheads="1"/>
          </p:cNvSpPr>
          <p:nvPr>
            <p:ph type="sldNum" sz="quarter"/>
          </p:nvPr>
        </p:nvSpPr>
        <p:spPr>
          <a:noFill/>
        </p:spPr>
        <p:txBody>
          <a:bodyPr/>
          <a:lstStyle/>
          <a:p>
            <a:fld id="{C2240D88-CD2C-4A80-B97E-0C84A9CB1F7B}" type="slidenum">
              <a:rPr lang="en-US" smtClean="0">
                <a:ea typeface="ＭＳ Ｐゴシック"/>
              </a:rPr>
              <a:pPr/>
              <a:t>10</a:t>
            </a:fld>
            <a:endParaRPr lang="en-US" smtClean="0">
              <a:ea typeface="ＭＳ Ｐゴシック"/>
            </a:endParaRPr>
          </a:p>
        </p:txBody>
      </p:sp>
      <p:sp>
        <p:nvSpPr>
          <p:cNvPr id="37891" name="Text Box 1"/>
          <p:cNvSpPr txBox="1">
            <a:spLocks noChangeArrowheads="1"/>
          </p:cNvSpPr>
          <p:nvPr/>
        </p:nvSpPr>
        <p:spPr bwMode="auto">
          <a:xfrm>
            <a:off x="3928840" y="8758897"/>
            <a:ext cx="3005360" cy="461304"/>
          </a:xfrm>
          <a:prstGeom prst="rect">
            <a:avLst/>
          </a:prstGeom>
          <a:noFill/>
          <a:ln w="9525">
            <a:noFill/>
            <a:round/>
            <a:headEnd/>
            <a:tailEnd/>
          </a:ln>
        </p:spPr>
        <p:txBody>
          <a:bodyPr lIns="90855" tIns="47245" rIns="90855" bIns="47245" anchor="b"/>
          <a:lstStyle/>
          <a:p>
            <a:pPr algn="r">
              <a:spcBef>
                <a:spcPts val="1262"/>
              </a:spcBef>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fld id="{8FF99559-E66F-483A-912A-9B100C949E2D}" type="slidenum">
              <a:rPr lang="en-US" sz="1200">
                <a:solidFill>
                  <a:srgbClr val="000000"/>
                </a:solidFill>
              </a:rPr>
              <a:pPr algn="r">
                <a:spcBef>
                  <a:spcPts val="1262"/>
                </a:spcBef>
                <a:buSzPct val="100000"/>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t>10</a:t>
            </a:fld>
            <a:endParaRPr lang="en-US" sz="1200" dirty="0">
              <a:solidFill>
                <a:srgbClr val="000000"/>
              </a:solidFill>
            </a:endParaRPr>
          </a:p>
        </p:txBody>
      </p:sp>
      <p:sp>
        <p:nvSpPr>
          <p:cNvPr id="37892" name="Text Box 2"/>
          <p:cNvSpPr txBox="1">
            <a:spLocks noChangeArrowheads="1"/>
          </p:cNvSpPr>
          <p:nvPr/>
        </p:nvSpPr>
        <p:spPr bwMode="auto">
          <a:xfrm>
            <a:off x="1156780" y="692694"/>
            <a:ext cx="4622260" cy="3456102"/>
          </a:xfrm>
          <a:prstGeom prst="rect">
            <a:avLst/>
          </a:prstGeom>
          <a:solidFill>
            <a:srgbClr val="FFFFFF"/>
          </a:solidFill>
          <a:ln w="9360">
            <a:solidFill>
              <a:srgbClr val="000000"/>
            </a:solidFill>
            <a:miter lim="800000"/>
            <a:headEnd/>
            <a:tailEnd/>
          </a:ln>
        </p:spPr>
        <p:txBody>
          <a:bodyPr wrap="none" lIns="92309" tIns="46154" rIns="92309" bIns="46154" anchor="ctr"/>
          <a:lstStyle/>
          <a:p>
            <a:pPr algn="ctr">
              <a:spcBef>
                <a:spcPts val="1262"/>
              </a:spcBef>
              <a:buClr>
                <a:srgbClr val="000000"/>
              </a:buClr>
              <a:buSzPct val="100000"/>
              <a:buNone/>
            </a:pPr>
            <a:endParaRPr lang="en-IE" dirty="0"/>
          </a:p>
        </p:txBody>
      </p:sp>
      <p:sp>
        <p:nvSpPr>
          <p:cNvPr id="37893" name="Rectangle 3"/>
          <p:cNvSpPr>
            <a:spLocks noGrp="1" noChangeArrowheads="1"/>
          </p:cNvSpPr>
          <p:nvPr>
            <p:ph type="body"/>
          </p:nvPr>
        </p:nvSpPr>
        <p:spPr>
          <a:xfrm>
            <a:off x="925101" y="4380185"/>
            <a:ext cx="5075899" cy="4139952"/>
          </a:xfrm>
          <a:noFill/>
          <a:ln/>
        </p:spPr>
        <p:txBody>
          <a:bodyPr wrap="none" anchor="ctr"/>
          <a:lstStyle/>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US" sz="2000" dirty="0" smtClean="0">
                <a:latin typeface="Times New Roman" pitchFamily="18" charset="0"/>
                <a:ea typeface="ＭＳ Ｐゴシック"/>
                <a:cs typeface="ＭＳ Ｐゴシック"/>
              </a:rPr>
              <a:t>Discussion Points:</a:t>
            </a:r>
          </a:p>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US" sz="2000" dirty="0" smtClean="0">
              <a:latin typeface="Times New Roman" pitchFamily="18" charset="0"/>
              <a:ea typeface="ＭＳ Ｐゴシック"/>
              <a:cs typeface="ＭＳ Ｐゴシック"/>
            </a:endParaRPr>
          </a:p>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US" sz="2000" dirty="0" smtClean="0">
                <a:latin typeface="Times New Roman" pitchFamily="18" charset="0"/>
                <a:ea typeface="ＭＳ Ｐゴシック"/>
                <a:cs typeface="ＭＳ Ｐゴシック"/>
              </a:rPr>
              <a:t>Oracle Application Express Listener Release 1.1.4 is now available.  For those of you unfamiliar with this product, O</a:t>
            </a:r>
            <a:r>
              <a:rPr lang="en-IE" sz="2000" dirty="0" err="1" smtClean="0">
                <a:latin typeface="Times New Roman" pitchFamily="18" charset="0"/>
              </a:rPr>
              <a:t>racle</a:t>
            </a:r>
            <a:r>
              <a:rPr lang="en-IE" sz="2000" dirty="0" smtClean="0">
                <a:latin typeface="Times New Roman" pitchFamily="18" charset="0"/>
              </a:rPr>
              <a:t> APEX Listener is a J2EE based alternative for Oracle HTTP Server (OHS) and </a:t>
            </a:r>
            <a:r>
              <a:rPr lang="en-IE" sz="2000" dirty="0" err="1" smtClean="0">
                <a:latin typeface="Times New Roman" pitchFamily="18" charset="0"/>
              </a:rPr>
              <a:t>mod_plsql</a:t>
            </a:r>
            <a:r>
              <a:rPr lang="en-IE" sz="2000" dirty="0" smtClean="0">
                <a:latin typeface="Times New Roman" pitchFamily="18" charset="0"/>
              </a:rPr>
              <a:t>. The J2EE implementation offers increased functionality including a web based configuration, enhanced security, and file caching. The APEX Listener also provides flexibility by supporting deployments using Oracle Web Logic Server (WLS), Oracle Glassfish Server and OC4J.</a:t>
            </a:r>
          </a:p>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IE" sz="2000" dirty="0" smtClean="0">
              <a:latin typeface="Times New Roman" pitchFamily="18" charset="0"/>
              <a:ea typeface="ＭＳ Ｐゴシック"/>
              <a:cs typeface="ＭＳ Ｐゴシック"/>
            </a:endParaRPr>
          </a:p>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The Oracle Application Express architecture requires some form of Web server to proxy requests between a Web browser and the Oracle Application Express engine. The APEX Listener was created to satisfy that need but its use goes beyond that of Application Express configurations. The use of the Oracle APEX listener simplifies the deployment process because there is no Oracle home required as connectivity is provided using an embedded JDBC driver.</a:t>
            </a:r>
          </a:p>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IE" sz="2000" dirty="0" smtClean="0">
              <a:latin typeface="Times New Roman" pitchFamily="18" charset="0"/>
              <a:ea typeface="ＭＳ Ｐゴシック"/>
              <a:cs typeface="ＭＳ Ｐゴシック"/>
            </a:endParaRPr>
          </a:p>
          <a:p>
            <a:pP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Why use the APEX Listener</a:t>
            </a:r>
          </a:p>
          <a:p>
            <a:pP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 Allows easy integration with Java-based middleware</a:t>
            </a:r>
          </a:p>
          <a:p>
            <a:pP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 Can be used for Application Express or any Oracle web-toolkit application</a:t>
            </a:r>
          </a:p>
          <a:p>
            <a:pP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 Ease of configuration</a:t>
            </a:r>
          </a:p>
          <a:p>
            <a:pP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 Lightweight</a:t>
            </a:r>
          </a:p>
          <a:p>
            <a:pPr>
              <a:buFont typeface="Arial" pitchFamily="34" charset="0"/>
              <a:buChar char="•"/>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r>
              <a:rPr lang="en-IE" sz="2000" dirty="0" smtClean="0">
                <a:latin typeface="Times New Roman" pitchFamily="18" charset="0"/>
              </a:rPr>
              <a:t> When combined with Glassfish, just unzip and you are good to go</a:t>
            </a:r>
          </a:p>
          <a:p>
            <a:pPr>
              <a:spcBef>
                <a:spcPct val="0"/>
              </a:spcBef>
              <a:tabLst>
                <a:tab pos="0" algn="l"/>
                <a:tab pos="451928" algn="l"/>
                <a:tab pos="905459" algn="l"/>
                <a:tab pos="1358989" algn="l"/>
                <a:tab pos="1812520" algn="l"/>
                <a:tab pos="2266050" algn="l"/>
                <a:tab pos="2719581" algn="l"/>
                <a:tab pos="3173111" algn="l"/>
                <a:tab pos="3626642" algn="l"/>
                <a:tab pos="4080172" algn="l"/>
                <a:tab pos="4533703" algn="l"/>
                <a:tab pos="4987233" algn="l"/>
                <a:tab pos="5440764" algn="l"/>
                <a:tab pos="5894294" algn="l"/>
                <a:tab pos="6347825" algn="l"/>
                <a:tab pos="6801355" algn="l"/>
                <a:tab pos="7254886" algn="l"/>
                <a:tab pos="7708416" algn="l"/>
                <a:tab pos="8161947" algn="l"/>
                <a:tab pos="8615477" algn="l"/>
                <a:tab pos="9069008" algn="l"/>
              </a:tabLst>
            </a:pPr>
            <a:endParaRPr lang="en-US" sz="2000" dirty="0" smtClean="0">
              <a:latin typeface="Times New Roman" pitchFamily="18" charset="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2215" name="Rectangle 71"/>
          <p:cNvSpPr>
            <a:spLocks noChangeArrowheads="1"/>
          </p:cNvSpPr>
          <p:nvPr/>
        </p:nvSpPr>
        <p:spPr bwMode="auto">
          <a:xfrm>
            <a:off x="914400" y="914400"/>
            <a:ext cx="2824163" cy="2824163"/>
          </a:xfrm>
          <a:prstGeom prst="rect">
            <a:avLst/>
          </a:prstGeom>
          <a:solidFill>
            <a:srgbClr val="ADADAD"/>
          </a:solidFill>
          <a:ln w="12700">
            <a:noFill/>
            <a:miter lim="800000"/>
            <a:headEnd/>
            <a:tailEnd/>
          </a:ln>
          <a:effectLst/>
        </p:spPr>
        <p:txBody>
          <a:bodyPr wrap="none" anchor="ctr" anchorCtr="1"/>
          <a:lstStyle/>
          <a:p>
            <a:pPr algn="ctr" eaLnBrk="0" hangingPunct="0">
              <a:lnSpc>
                <a:spcPct val="100000"/>
              </a:lnSpc>
              <a:spcBef>
                <a:spcPct val="0"/>
              </a:spcBef>
              <a:buClrTx/>
              <a:buFontTx/>
              <a:buNone/>
            </a:pPr>
            <a:r>
              <a:rPr lang="en-US" sz="1400" i="0">
                <a:solidFill>
                  <a:srgbClr val="000000"/>
                </a:solidFill>
              </a:rPr>
              <a:t>&lt;Insert Picture Here&gt;</a:t>
            </a:r>
          </a:p>
        </p:txBody>
      </p:sp>
      <p:pic>
        <p:nvPicPr>
          <p:cNvPr id="262218" name="Picture 74" descr="Tall Red"/>
          <p:cNvPicPr>
            <a:picLocks noChangeAspect="1" noChangeArrowheads="1"/>
          </p:cNvPicPr>
          <p:nvPr/>
        </p:nvPicPr>
        <p:blipFill>
          <a:blip r:embed="rId2" cstate="print"/>
          <a:srcRect/>
          <a:stretch>
            <a:fillRect/>
          </a:stretch>
        </p:blipFill>
        <p:spPr bwMode="auto">
          <a:xfrm>
            <a:off x="0" y="914400"/>
            <a:ext cx="914400" cy="2822575"/>
          </a:xfrm>
          <a:prstGeom prst="rect">
            <a:avLst/>
          </a:prstGeom>
          <a:noFill/>
        </p:spPr>
      </p:pic>
      <p:pic>
        <p:nvPicPr>
          <p:cNvPr id="262219" name="Picture 75" descr="Wide Red"/>
          <p:cNvPicPr>
            <a:picLocks noChangeAspect="1" noChangeArrowheads="1"/>
          </p:cNvPicPr>
          <p:nvPr/>
        </p:nvPicPr>
        <p:blipFill>
          <a:blip r:embed="rId3" cstate="print"/>
          <a:srcRect/>
          <a:stretch>
            <a:fillRect/>
          </a:stretch>
        </p:blipFill>
        <p:spPr bwMode="auto">
          <a:xfrm>
            <a:off x="3736975" y="914400"/>
            <a:ext cx="5407025" cy="2822575"/>
          </a:xfrm>
          <a:prstGeom prst="rect">
            <a:avLst/>
          </a:prstGeom>
          <a:noFill/>
        </p:spPr>
      </p:pic>
      <p:sp>
        <p:nvSpPr>
          <p:cNvPr id="262220" name="Rectangle 76"/>
          <p:cNvSpPr>
            <a:spLocks noGrp="1" noChangeArrowheads="1"/>
          </p:cNvSpPr>
          <p:nvPr>
            <p:ph type="ctrTitle" sz="quarter"/>
          </p:nvPr>
        </p:nvSpPr>
        <p:spPr>
          <a:xfrm>
            <a:off x="838200" y="4800600"/>
            <a:ext cx="7772400" cy="860425"/>
          </a:xfrm>
        </p:spPr>
        <p:txBody>
          <a:bodyPr lIns="91440" tIns="45720" rIns="91440" bIns="45720" anchor="b"/>
          <a:lstStyle>
            <a:lvl1pPr>
              <a:defRPr sz="2400"/>
            </a:lvl1pPr>
          </a:lstStyle>
          <a:p>
            <a:r>
              <a:rPr lang="en-US"/>
              <a:t>Click to edit Master title style</a:t>
            </a:r>
          </a:p>
        </p:txBody>
      </p:sp>
      <p:sp>
        <p:nvSpPr>
          <p:cNvPr id="262221" name="Rectangle 77"/>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Tx/>
              <a:buNone/>
              <a:defRPr sz="1600"/>
            </a:lvl1pPr>
          </a:lstStyle>
          <a:p>
            <a:r>
              <a:rPr lang="en-US"/>
              <a:t>Click to edit Master subtitle style</a:t>
            </a:r>
          </a:p>
        </p:txBody>
      </p:sp>
      <p:pic>
        <p:nvPicPr>
          <p:cNvPr id="262224" name="Picture 80"/>
          <p:cNvPicPr>
            <a:picLocks noChangeAspect="1" noChangeArrowheads="1"/>
          </p:cNvPicPr>
          <p:nvPr/>
        </p:nvPicPr>
        <p:blipFill>
          <a:blip r:embed="rId4" cstate="print"/>
          <a:srcRect/>
          <a:stretch>
            <a:fillRect/>
          </a:stretch>
        </p:blipFill>
        <p:spPr bwMode="auto">
          <a:xfrm>
            <a:off x="901700" y="4338638"/>
            <a:ext cx="2925763" cy="366712"/>
          </a:xfrm>
          <a:prstGeom prst="rect">
            <a:avLst/>
          </a:prstGeom>
          <a:noFill/>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25" y="304800"/>
            <a:ext cx="1946275"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86425"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744277-1154-4CC0-B0A1-79BAAD0FAB43}" type="datetimeFigureOut">
              <a:rPr lang="en-US" smtClean="0"/>
              <a:pPr/>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D41-9A0B-44AE-85EA-351AC74D3DC7}"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0725"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9" name="Picture 25" descr="Red Bar"/>
          <p:cNvPicPr>
            <a:picLocks noChangeAspect="1" noChangeArrowheads="1"/>
          </p:cNvPicPr>
          <p:nvPr/>
        </p:nvPicPr>
        <p:blipFill>
          <a:blip r:embed="rId13" cstate="print"/>
          <a:srcRect/>
          <a:stretch>
            <a:fillRect/>
          </a:stretch>
        </p:blipFill>
        <p:spPr bwMode="auto">
          <a:xfrm>
            <a:off x="0" y="6172200"/>
            <a:ext cx="9144000" cy="225425"/>
          </a:xfrm>
          <a:prstGeom prst="rect">
            <a:avLst/>
          </a:prstGeom>
          <a:noFill/>
        </p:spPr>
      </p:pic>
      <p:pic>
        <p:nvPicPr>
          <p:cNvPr id="1048" name="Picture 24" descr="Small Red Square"/>
          <p:cNvPicPr>
            <a:picLocks noChangeAspect="1" noChangeArrowheads="1"/>
          </p:cNvPicPr>
          <p:nvPr/>
        </p:nvPicPr>
        <p:blipFill>
          <a:blip r:embed="rId14" cstate="print"/>
          <a:srcRect/>
          <a:stretch>
            <a:fillRect/>
          </a:stretch>
        </p:blipFill>
        <p:spPr bwMode="auto">
          <a:xfrm>
            <a:off x="0" y="0"/>
            <a:ext cx="688975" cy="685800"/>
          </a:xfrm>
          <a:prstGeom prst="rect">
            <a:avLst/>
          </a:prstGeom>
          <a:noFill/>
        </p:spPr>
      </p:pic>
      <p:sp>
        <p:nvSpPr>
          <p:cNvPr id="1031" name="Rectangle 7"/>
          <p:cNvSpPr>
            <a:spLocks noGrp="1" noChangeArrowheads="1"/>
          </p:cNvSpPr>
          <p:nvPr>
            <p:ph type="body" idx="1"/>
          </p:nvPr>
        </p:nvSpPr>
        <p:spPr bwMode="auto">
          <a:xfrm>
            <a:off x="685800" y="1600200"/>
            <a:ext cx="7537450" cy="4343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Grp="1" noChangeArrowheads="1"/>
          </p:cNvSpPr>
          <p:nvPr>
            <p:ph type="title"/>
          </p:nvPr>
        </p:nvSpPr>
        <p:spPr bwMode="auto">
          <a:xfrm>
            <a:off x="889000" y="304800"/>
            <a:ext cx="7581900" cy="9413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endParaRPr lang="en-US"/>
          </a:p>
        </p:txBody>
      </p:sp>
      <p:pic>
        <p:nvPicPr>
          <p:cNvPr id="1044" name="Picture 20" descr="Oracle WHITE"/>
          <p:cNvPicPr>
            <a:picLocks noChangeAspect="1" noChangeArrowheads="1"/>
          </p:cNvPicPr>
          <p:nvPr/>
        </p:nvPicPr>
        <p:blipFill>
          <a:blip cstate="print"/>
          <a:srcRect/>
          <a:stretch>
            <a:fillRect/>
          </a:stretch>
        </p:blipFill>
        <p:spPr bwMode="auto">
          <a:xfrm>
            <a:off x="7620000" y="6226175"/>
            <a:ext cx="947738" cy="119063"/>
          </a:xfrm>
          <a:prstGeom prst="rect">
            <a:avLst/>
          </a:prstGeom>
          <a:noFill/>
        </p:spPr>
      </p:pic>
      <p:sp>
        <p:nvSpPr>
          <p:cNvPr id="1047" name="Rectangle 23"/>
          <p:cNvSpPr>
            <a:spLocks noGrp="1" noChangeArrowheads="1"/>
          </p:cNvSpPr>
          <p:nvPr>
            <p:ph type="ftr" sz="quarter" idx="3"/>
          </p:nvPr>
        </p:nvSpPr>
        <p:spPr bwMode="auto">
          <a:xfrm>
            <a:off x="152400" y="6553200"/>
            <a:ext cx="8839200" cy="1524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eaLnBrk="0" hangingPunct="0">
              <a:lnSpc>
                <a:spcPct val="100000"/>
              </a:lnSpc>
              <a:spcBef>
                <a:spcPct val="0"/>
              </a:spcBef>
              <a:buClrTx/>
              <a:buFontTx/>
              <a:buNone/>
              <a:defRPr sz="900" b="0" i="0"/>
            </a:lvl1pPr>
          </a:lstStyle>
          <a:p>
            <a:endParaRPr lang="en-US"/>
          </a:p>
        </p:txBody>
      </p:sp>
      <p:pic>
        <p:nvPicPr>
          <p:cNvPr id="9" name="Picture 20" descr="Oracle WHITE"/>
          <p:cNvPicPr>
            <a:picLocks noChangeAspect="1" noChangeArrowheads="1"/>
          </p:cNvPicPr>
          <p:nvPr userDrawn="1"/>
        </p:nvPicPr>
        <p:blipFill>
          <a:blip r:embed="rId15" cstate="print"/>
          <a:srcRect/>
          <a:stretch>
            <a:fillRect/>
          </a:stretch>
        </p:blipFill>
        <p:spPr bwMode="auto">
          <a:xfrm>
            <a:off x="7772400" y="6218717"/>
            <a:ext cx="947738" cy="11906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rtl="0" fontAlgn="base">
        <a:spcBef>
          <a:spcPct val="0"/>
        </a:spcBef>
        <a:spcAft>
          <a:spcPct val="0"/>
        </a:spcAft>
        <a:defRPr sz="3200" b="1">
          <a:solidFill>
            <a:schemeClr val="tx1"/>
          </a:solidFill>
          <a:latin typeface="+mj-lt"/>
          <a:ea typeface="+mj-ea"/>
          <a:cs typeface="+mj-cs"/>
        </a:defRPr>
      </a:lvl1pPr>
      <a:lvl2pPr algn="l" rtl="0" fontAlgn="base">
        <a:spcBef>
          <a:spcPct val="0"/>
        </a:spcBef>
        <a:spcAft>
          <a:spcPct val="0"/>
        </a:spcAft>
        <a:defRPr sz="3200" b="1">
          <a:solidFill>
            <a:schemeClr val="tx1"/>
          </a:solidFill>
          <a:latin typeface="Arial" charset="0"/>
        </a:defRPr>
      </a:lvl2pPr>
      <a:lvl3pPr algn="l" rtl="0" fontAlgn="base">
        <a:spcBef>
          <a:spcPct val="0"/>
        </a:spcBef>
        <a:spcAft>
          <a:spcPct val="0"/>
        </a:spcAft>
        <a:defRPr sz="3200" b="1">
          <a:solidFill>
            <a:schemeClr val="tx1"/>
          </a:solidFill>
          <a:latin typeface="Arial" charset="0"/>
        </a:defRPr>
      </a:lvl3pPr>
      <a:lvl4pPr algn="l" rtl="0" fontAlgn="base">
        <a:spcBef>
          <a:spcPct val="0"/>
        </a:spcBef>
        <a:spcAft>
          <a:spcPct val="0"/>
        </a:spcAft>
        <a:defRPr sz="3200" b="1">
          <a:solidFill>
            <a:schemeClr val="tx1"/>
          </a:solidFill>
          <a:latin typeface="Arial" charset="0"/>
        </a:defRPr>
      </a:lvl4pPr>
      <a:lvl5pPr algn="l" rtl="0" fontAlgn="base">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fontAlgn="base">
        <a:spcBef>
          <a:spcPct val="20000"/>
        </a:spcBef>
        <a:spcAft>
          <a:spcPct val="0"/>
        </a:spcAft>
        <a:buClr>
          <a:schemeClr val="accent1"/>
        </a:buClr>
        <a:buChar char="•"/>
        <a:defRPr sz="2400">
          <a:solidFill>
            <a:schemeClr val="tx1"/>
          </a:solidFill>
          <a:latin typeface="+mn-lt"/>
          <a:ea typeface="+mn-ea"/>
          <a:cs typeface="+mn-cs"/>
        </a:defRPr>
      </a:lvl1pPr>
      <a:lvl2pPr marL="569913" indent="-228600" algn="l" rtl="0" fontAlgn="base">
        <a:spcBef>
          <a:spcPct val="20000"/>
        </a:spcBef>
        <a:spcAft>
          <a:spcPct val="0"/>
        </a:spcAft>
        <a:buClr>
          <a:schemeClr val="accent1"/>
        </a:buClr>
        <a:buChar char="•"/>
        <a:defRPr sz="2000">
          <a:solidFill>
            <a:schemeClr val="tx1"/>
          </a:solidFill>
          <a:latin typeface="+mn-lt"/>
        </a:defRPr>
      </a:lvl2pPr>
      <a:lvl3pPr marL="914400" indent="-230188" algn="l" rtl="0" fontAlgn="base">
        <a:spcBef>
          <a:spcPct val="20000"/>
        </a:spcBef>
        <a:spcAft>
          <a:spcPct val="0"/>
        </a:spcAft>
        <a:buClr>
          <a:schemeClr val="accent1"/>
        </a:buClr>
        <a:buChar char="•"/>
        <a:defRPr sz="2000">
          <a:solidFill>
            <a:schemeClr val="tx1"/>
          </a:solidFill>
          <a:latin typeface="+mn-lt"/>
        </a:defRPr>
      </a:lvl3pPr>
      <a:lvl4pPr marL="1258888" indent="-230188" algn="l" rtl="0" fontAlgn="base">
        <a:spcBef>
          <a:spcPct val="20000"/>
        </a:spcBef>
        <a:spcAft>
          <a:spcPct val="0"/>
        </a:spcAft>
        <a:buClr>
          <a:schemeClr val="accent1"/>
        </a:buClr>
        <a:buChar char="•"/>
        <a:defRPr sz="2000">
          <a:solidFill>
            <a:schemeClr val="tx1"/>
          </a:solidFill>
          <a:latin typeface="+mn-lt"/>
        </a:defRPr>
      </a:lvl4pPr>
      <a:lvl5pPr marL="1601788" indent="-228600" algn="l" rtl="0" fontAlgn="base">
        <a:spcBef>
          <a:spcPct val="20000"/>
        </a:spcBef>
        <a:spcAft>
          <a:spcPct val="0"/>
        </a:spcAft>
        <a:buClr>
          <a:schemeClr val="accent1"/>
        </a:buClr>
        <a:buChar char="•"/>
        <a:defRPr sz="2000">
          <a:solidFill>
            <a:schemeClr val="tx1"/>
          </a:solidFill>
          <a:latin typeface="+mn-lt"/>
        </a:defRPr>
      </a:lvl5pPr>
      <a:lvl6pPr marL="2058988" indent="-228600" algn="l" rtl="0" fontAlgn="base">
        <a:spcBef>
          <a:spcPct val="20000"/>
        </a:spcBef>
        <a:spcAft>
          <a:spcPct val="0"/>
        </a:spcAft>
        <a:buClr>
          <a:schemeClr val="accent1"/>
        </a:buClr>
        <a:buChar char="•"/>
        <a:defRPr sz="2000">
          <a:solidFill>
            <a:schemeClr val="tx1"/>
          </a:solidFill>
          <a:latin typeface="+mn-lt"/>
        </a:defRPr>
      </a:lvl6pPr>
      <a:lvl7pPr marL="2516188" indent="-228600" algn="l" rtl="0" fontAlgn="base">
        <a:spcBef>
          <a:spcPct val="20000"/>
        </a:spcBef>
        <a:spcAft>
          <a:spcPct val="0"/>
        </a:spcAft>
        <a:buClr>
          <a:schemeClr val="accent1"/>
        </a:buClr>
        <a:buChar char="•"/>
        <a:defRPr sz="2000">
          <a:solidFill>
            <a:schemeClr val="tx1"/>
          </a:solidFill>
          <a:latin typeface="+mn-lt"/>
        </a:defRPr>
      </a:lvl7pPr>
      <a:lvl8pPr marL="2973388" indent="-228600" algn="l" rtl="0" fontAlgn="base">
        <a:spcBef>
          <a:spcPct val="20000"/>
        </a:spcBef>
        <a:spcAft>
          <a:spcPct val="0"/>
        </a:spcAft>
        <a:buClr>
          <a:schemeClr val="accent1"/>
        </a:buClr>
        <a:buChar char="•"/>
        <a:defRPr sz="2000">
          <a:solidFill>
            <a:schemeClr val="tx1"/>
          </a:solidFill>
          <a:latin typeface="+mn-lt"/>
        </a:defRPr>
      </a:lvl8pPr>
      <a:lvl9pPr marL="3430588"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744277-1154-4CC0-B0A1-79BAAD0FAB43}" type="datetimeFigureOut">
              <a:rPr lang="en-US" smtClean="0"/>
              <a:pPr/>
              <a:t>10/24/2012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71D41-9A0B-44AE-85EA-351AC74D3DC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w3.org/TR/UNDERSTANDING-WCAG20/intro.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w3.org/TR/wai-ari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docs.oracle.com/cd/E37097_01/doc/doc.42/e35125/accessibility.htm" TargetMode="External"/><Relationship Id="rId4" Type="http://schemas.openxmlformats.org/officeDocument/2006/relationships/hyperlink" Target="http://www.oracle.com/us/corporate/accessibility/templates/t2-2966.html"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www.w3.org/TR/wai-aria/"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apex.oracle.com/pls/apex/f?p=55447:1" TargetMode="External"/><Relationship Id="rId4" Type="http://schemas.openxmlformats.org/officeDocument/2006/relationships/hyperlink" Target="http://www.w3.org/TR/WCAG/"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GB" dirty="0" smtClean="0"/>
              <a:t>Using Oracle Application Express to </a:t>
            </a:r>
            <a:br>
              <a:rPr lang="en-GB" dirty="0" smtClean="0"/>
            </a:br>
            <a:r>
              <a:rPr lang="en-GB" dirty="0" smtClean="0"/>
              <a:t>Build Highly Accessible Web Applications</a:t>
            </a:r>
            <a:endParaRPr lang="en-US" dirty="0"/>
          </a:p>
        </p:txBody>
      </p:sp>
      <p:pic>
        <p:nvPicPr>
          <p:cNvPr id="4" name="Picture 1" descr="Photograph of Oracle HQ Buildings in San Francisco, cylindrical in shape and overlooking a lake."/>
          <p:cNvPicPr>
            <a:picLocks noChangeAspect="1" noChangeArrowheads="1"/>
          </p:cNvPicPr>
          <p:nvPr/>
        </p:nvPicPr>
        <p:blipFill>
          <a:blip r:embed="rId2" cstate="print"/>
          <a:srcRect/>
          <a:stretch>
            <a:fillRect/>
          </a:stretch>
        </p:blipFill>
        <p:spPr bwMode="auto">
          <a:xfrm>
            <a:off x="914400" y="914400"/>
            <a:ext cx="2819400" cy="2819400"/>
          </a:xfrm>
          <a:prstGeom prst="rect">
            <a:avLst/>
          </a:prstGeom>
          <a:noFill/>
          <a:ln w="9360">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ext Box 3"/>
          <p:cNvSpPr txBox="1">
            <a:spLocks noChangeArrowheads="1"/>
          </p:cNvSpPr>
          <p:nvPr/>
        </p:nvSpPr>
        <p:spPr bwMode="auto">
          <a:xfrm>
            <a:off x="827088" y="-11870"/>
            <a:ext cx="8316912" cy="1196975"/>
          </a:xfrm>
          <a:prstGeom prst="rect">
            <a:avLst/>
          </a:prstGeom>
          <a:noFill/>
          <a:ln w="9525">
            <a:noFill/>
            <a:round/>
            <a:headEnd/>
            <a:tailEnd/>
          </a:ln>
        </p:spPr>
        <p:txBody>
          <a:bodyPr lIns="0" tIns="52560" rIns="0" bIns="0" anchor="ctr"/>
          <a:lstStyle/>
          <a:p>
            <a:pPr>
              <a:lnSpc>
                <a:spcPct val="93000"/>
              </a:lnSpc>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i="0" dirty="0">
                <a:solidFill>
                  <a:srgbClr val="000000"/>
                </a:solidFill>
              </a:rPr>
              <a:t>Oracle Application Express (Oracle APEX)</a:t>
            </a:r>
            <a:r>
              <a:rPr lang="en-GB" sz="3200" b="0" i="0" dirty="0">
                <a:solidFill>
                  <a:srgbClr val="000000"/>
                </a:solidFill>
              </a:rPr>
              <a:t/>
            </a:r>
            <a:br>
              <a:rPr lang="en-GB" sz="3200" b="0" i="0" dirty="0">
                <a:solidFill>
                  <a:srgbClr val="000000"/>
                </a:solidFill>
              </a:rPr>
            </a:br>
            <a:r>
              <a:rPr lang="en-US" sz="2400" i="0" dirty="0">
                <a:solidFill>
                  <a:srgbClr val="FF0000"/>
                </a:solidFill>
              </a:rPr>
              <a:t>Architectural Overview</a:t>
            </a:r>
          </a:p>
        </p:txBody>
      </p:sp>
      <p:pic>
        <p:nvPicPr>
          <p:cNvPr id="11266" name="Picture 4" descr="Graphic showing the simple architecture of Oracle Application Express, where a web browser interacts with the Oracle Database with Oracle Application Express installed, via a Web Listener."/>
          <p:cNvPicPr>
            <a:picLocks noChangeAspect="1" noChangeArrowheads="1"/>
          </p:cNvPicPr>
          <p:nvPr/>
        </p:nvPicPr>
        <p:blipFill>
          <a:blip r:embed="rId3" cstate="print"/>
          <a:srcRect/>
          <a:stretch>
            <a:fillRect/>
          </a:stretch>
        </p:blipFill>
        <p:spPr bwMode="auto">
          <a:xfrm>
            <a:off x="1769076" y="1093574"/>
            <a:ext cx="6477000" cy="3670300"/>
          </a:xfrm>
          <a:prstGeom prst="rect">
            <a:avLst/>
          </a:prstGeom>
          <a:noFill/>
          <a:ln w="9525">
            <a:noFill/>
            <a:round/>
            <a:headEnd/>
            <a:tailEnd/>
          </a:ln>
        </p:spPr>
      </p:pic>
      <p:sp>
        <p:nvSpPr>
          <p:cNvPr id="11270" name="Text Box 5"/>
          <p:cNvSpPr txBox="1">
            <a:spLocks noChangeArrowheads="1"/>
          </p:cNvSpPr>
          <p:nvPr/>
        </p:nvSpPr>
        <p:spPr bwMode="auto">
          <a:xfrm>
            <a:off x="323850" y="3892377"/>
            <a:ext cx="8458200" cy="2141228"/>
          </a:xfrm>
          <a:prstGeom prst="rect">
            <a:avLst/>
          </a:prstGeom>
          <a:noFill/>
          <a:ln w="9525">
            <a:noFill/>
            <a:round/>
            <a:headEnd/>
            <a:tailEnd/>
          </a:ln>
        </p:spPr>
        <p:txBody>
          <a:bodyPr wrap="square" lIns="90000" tIns="46800" rIns="90000" bIns="46800">
            <a:spAutoFit/>
          </a:bodyPr>
          <a:lstStyle/>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endParaRPr lang="en-GB" b="0" dirty="0" smtClean="0">
              <a:solidFill>
                <a:srgbClr val="000000"/>
              </a:solidFill>
            </a:endParaRP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endParaRPr lang="en-GB" b="0" dirty="0" smtClean="0">
              <a:solidFill>
                <a:srgbClr val="000000"/>
              </a:solidFill>
            </a:endParaRP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b="0" dirty="0" smtClean="0">
                <a:solidFill>
                  <a:srgbClr val="000000"/>
                </a:solidFill>
              </a:rPr>
              <a:t>Simple </a:t>
            </a:r>
            <a:r>
              <a:rPr lang="en-GB" b="0" dirty="0">
                <a:solidFill>
                  <a:srgbClr val="000000"/>
                </a:solidFill>
              </a:rPr>
              <a:t>2-Tier Architecture</a:t>
            </a: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b="0" dirty="0">
                <a:solidFill>
                  <a:srgbClr val="000000"/>
                </a:solidFill>
              </a:rPr>
              <a:t>Pages dynamically rendered using database Metadata</a:t>
            </a: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b="0" dirty="0">
                <a:solidFill>
                  <a:srgbClr val="000000"/>
                </a:solidFill>
              </a:rPr>
              <a:t>No code generation or file based compilation</a:t>
            </a: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b="0" dirty="0">
                <a:solidFill>
                  <a:srgbClr val="000000"/>
                </a:solidFill>
              </a:rPr>
              <a:t>Runs Everywhere Oracle Database Runs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p>
            <a:r>
              <a:rPr lang="en-GB" dirty="0" smtClean="0"/>
              <a:t>Accessibility Overview</a:t>
            </a:r>
            <a:endParaRPr lang="en-US" dirty="0"/>
          </a:p>
        </p:txBody>
      </p:sp>
      <p:sp>
        <p:nvSpPr>
          <p:cNvPr id="3" name="Text Placeholder 2"/>
          <p:cNvSpPr>
            <a:spLocks noGrp="1"/>
          </p:cNvSpPr>
          <p:nvPr>
            <p:ph type="body" idx="1"/>
          </p:nvPr>
        </p:nvSpPr>
        <p:spPr/>
        <p:txBody>
          <a:bodyPr/>
          <a:lstStyle/>
          <a:p>
            <a:r>
              <a:rPr lang="en-GB" b="1" dirty="0" smtClean="0">
                <a:solidFill>
                  <a:schemeClr val="accent1"/>
                </a:solidFill>
              </a:rPr>
              <a:t>What is it, and why is it important?</a:t>
            </a:r>
            <a:endParaRPr lang="en-US" b="1" dirty="0">
              <a:solidFill>
                <a:schemeClr val="accent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5250" name="Rectangle 2"/>
          <p:cNvSpPr>
            <a:spLocks noGrp="1" noChangeArrowheads="1"/>
          </p:cNvSpPr>
          <p:nvPr>
            <p:ph type="title"/>
          </p:nvPr>
        </p:nvSpPr>
        <p:spPr/>
        <p:txBody>
          <a:bodyPr/>
          <a:lstStyle/>
          <a:p>
            <a:r>
              <a:rPr lang="en-US" dirty="0" smtClean="0"/>
              <a:t>What is Web Accessibility?</a:t>
            </a:r>
            <a:r>
              <a:rPr lang="en-US" dirty="0"/>
              <a:t/>
            </a:r>
            <a:br>
              <a:rPr lang="en-US" dirty="0"/>
            </a:br>
            <a:r>
              <a:rPr lang="en-US" sz="2400" dirty="0" smtClean="0">
                <a:solidFill>
                  <a:schemeClr val="accent1"/>
                </a:solidFill>
              </a:rPr>
              <a:t>#1 The goal</a:t>
            </a:r>
            <a:endParaRPr lang="en-US" sz="2400" dirty="0">
              <a:solidFill>
                <a:schemeClr val="accent1"/>
              </a:solidFill>
            </a:endParaRPr>
          </a:p>
        </p:txBody>
      </p:sp>
      <p:sp>
        <p:nvSpPr>
          <p:cNvPr id="5" name="TextBox 4"/>
          <p:cNvSpPr txBox="1"/>
          <p:nvPr/>
        </p:nvSpPr>
        <p:spPr>
          <a:xfrm>
            <a:off x="777680" y="2798058"/>
            <a:ext cx="7588641" cy="757130"/>
          </a:xfrm>
          <a:prstGeom prst="rect">
            <a:avLst/>
          </a:prstGeom>
          <a:noFill/>
        </p:spPr>
        <p:txBody>
          <a:bodyPr wrap="square" rtlCol="0">
            <a:spAutoFit/>
          </a:bodyPr>
          <a:lstStyle/>
          <a:p>
            <a:pPr algn="ctr">
              <a:buNone/>
            </a:pPr>
            <a:r>
              <a:rPr lang="en-GB" sz="4800" i="0" dirty="0" smtClean="0"/>
              <a:t>Equal Access</a:t>
            </a:r>
            <a:endParaRPr lang="en-GB" sz="4800" i="0" dirty="0" smtClean="0">
              <a:solidFill>
                <a:schemeClr val="accent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5251" name="Rectangle 3"/>
          <p:cNvSpPr>
            <a:spLocks noGrp="1" noChangeArrowheads="1"/>
          </p:cNvSpPr>
          <p:nvPr>
            <p:ph idx="1"/>
          </p:nvPr>
        </p:nvSpPr>
        <p:spPr>
          <a:xfrm>
            <a:off x="712304" y="1600200"/>
            <a:ext cx="7537450" cy="4343400"/>
          </a:xfrm>
        </p:spPr>
        <p:txBody>
          <a:bodyPr/>
          <a:lstStyle/>
          <a:p>
            <a:pPr>
              <a:lnSpc>
                <a:spcPct val="90000"/>
              </a:lnSpc>
            </a:pPr>
            <a:r>
              <a:rPr lang="en-GB" sz="3600" dirty="0" smtClean="0"/>
              <a:t>Perceivable</a:t>
            </a:r>
          </a:p>
          <a:p>
            <a:pPr>
              <a:lnSpc>
                <a:spcPct val="90000"/>
              </a:lnSpc>
            </a:pPr>
            <a:r>
              <a:rPr lang="en-GB" sz="3600" dirty="0" smtClean="0"/>
              <a:t>Operable</a:t>
            </a:r>
          </a:p>
          <a:p>
            <a:pPr>
              <a:lnSpc>
                <a:spcPct val="90000"/>
              </a:lnSpc>
            </a:pPr>
            <a:r>
              <a:rPr lang="en-GB" sz="3600" dirty="0" smtClean="0"/>
              <a:t>Understandable</a:t>
            </a:r>
          </a:p>
          <a:p>
            <a:pPr>
              <a:lnSpc>
                <a:spcPct val="90000"/>
              </a:lnSpc>
            </a:pPr>
            <a:r>
              <a:rPr lang="en-GB" sz="3600" dirty="0" smtClean="0"/>
              <a:t>Robust</a:t>
            </a:r>
          </a:p>
          <a:p>
            <a:pPr>
              <a:lnSpc>
                <a:spcPct val="90000"/>
              </a:lnSpc>
            </a:pPr>
            <a:endParaRPr lang="en-GB" sz="3600" dirty="0" smtClean="0"/>
          </a:p>
          <a:p>
            <a:pPr>
              <a:lnSpc>
                <a:spcPct val="90000"/>
              </a:lnSpc>
              <a:buNone/>
            </a:pPr>
            <a:endParaRPr lang="en-US" sz="3600" dirty="0" smtClean="0"/>
          </a:p>
        </p:txBody>
      </p:sp>
      <p:sp>
        <p:nvSpPr>
          <p:cNvPr id="4" name="TextBox 3"/>
          <p:cNvSpPr txBox="1"/>
          <p:nvPr/>
        </p:nvSpPr>
        <p:spPr>
          <a:xfrm>
            <a:off x="2563352" y="5780008"/>
            <a:ext cx="6580648" cy="369332"/>
          </a:xfrm>
          <a:prstGeom prst="rect">
            <a:avLst/>
          </a:prstGeom>
          <a:noFill/>
        </p:spPr>
        <p:txBody>
          <a:bodyPr wrap="none" rtlCol="0">
            <a:spAutoFit/>
          </a:bodyPr>
          <a:lstStyle/>
          <a:p>
            <a:pPr>
              <a:buNone/>
            </a:pPr>
            <a:r>
              <a:rPr lang="en-GB" dirty="0" smtClean="0"/>
              <a:t>Reference: </a:t>
            </a:r>
            <a:r>
              <a:rPr lang="en-GB" dirty="0" smtClean="0">
                <a:hlinkClick r:id="rId3"/>
              </a:rPr>
              <a:t>Introduction to Understanding WCAG 2.0</a:t>
            </a:r>
            <a:endParaRPr lang="en-US" dirty="0"/>
          </a:p>
        </p:txBody>
      </p:sp>
      <p:sp>
        <p:nvSpPr>
          <p:cNvPr id="7" name="Rectangle 2"/>
          <p:cNvSpPr>
            <a:spLocks noGrp="1" noChangeArrowheads="1"/>
          </p:cNvSpPr>
          <p:nvPr>
            <p:ph type="title"/>
          </p:nvPr>
        </p:nvSpPr>
        <p:spPr>
          <a:xfrm>
            <a:off x="889000" y="304800"/>
            <a:ext cx="7581900" cy="941388"/>
          </a:xfrm>
        </p:spPr>
        <p:txBody>
          <a:bodyPr/>
          <a:lstStyle/>
          <a:p>
            <a:r>
              <a:rPr lang="en-US" dirty="0" smtClean="0"/>
              <a:t>What is Web Accessibility?</a:t>
            </a:r>
            <a:r>
              <a:rPr lang="en-US" dirty="0"/>
              <a:t/>
            </a:r>
            <a:br>
              <a:rPr lang="en-US" dirty="0"/>
            </a:br>
            <a:r>
              <a:rPr lang="en-US" sz="2400" dirty="0" smtClean="0">
                <a:solidFill>
                  <a:schemeClr val="accent1"/>
                </a:solidFill>
              </a:rPr>
              <a:t>#2 “The Four Principles of Accessibility”</a:t>
            </a:r>
            <a:endParaRPr lang="en-US" sz="2400" dirty="0">
              <a:solidFill>
                <a:schemeClr val="accent1"/>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5250" name="Rectangle 2"/>
          <p:cNvSpPr>
            <a:spLocks noGrp="1" noChangeArrowheads="1"/>
          </p:cNvSpPr>
          <p:nvPr>
            <p:ph type="title"/>
          </p:nvPr>
        </p:nvSpPr>
        <p:spPr/>
        <p:txBody>
          <a:bodyPr/>
          <a:lstStyle/>
          <a:p>
            <a:r>
              <a:rPr lang="en-US" dirty="0"/>
              <a:t>Why Accessibility is Important</a:t>
            </a:r>
            <a:br>
              <a:rPr lang="en-US" dirty="0"/>
            </a:br>
            <a:r>
              <a:rPr lang="en-US" sz="2400" dirty="0">
                <a:solidFill>
                  <a:schemeClr val="accent1"/>
                </a:solidFill>
              </a:rPr>
              <a:t>Procurement </a:t>
            </a:r>
            <a:r>
              <a:rPr lang="en-US" sz="2400" dirty="0" smtClean="0">
                <a:solidFill>
                  <a:schemeClr val="accent1"/>
                </a:solidFill>
              </a:rPr>
              <a:t>and Discrimination Laws</a:t>
            </a:r>
            <a:endParaRPr lang="en-US" sz="2400" dirty="0">
              <a:solidFill>
                <a:schemeClr val="accent1"/>
              </a:solidFill>
            </a:endParaRPr>
          </a:p>
        </p:txBody>
      </p:sp>
      <p:sp>
        <p:nvSpPr>
          <p:cNvPr id="1205251" name="Rectangle 3"/>
          <p:cNvSpPr>
            <a:spLocks noGrp="1" noChangeArrowheads="1"/>
          </p:cNvSpPr>
          <p:nvPr>
            <p:ph idx="1"/>
          </p:nvPr>
        </p:nvSpPr>
        <p:spPr>
          <a:xfrm>
            <a:off x="685799" y="1374915"/>
            <a:ext cx="8259417" cy="4774093"/>
          </a:xfrm>
        </p:spPr>
        <p:txBody>
          <a:bodyPr/>
          <a:lstStyle/>
          <a:p>
            <a:pPr>
              <a:lnSpc>
                <a:spcPct val="90000"/>
              </a:lnSpc>
            </a:pPr>
            <a:r>
              <a:rPr lang="en-US" dirty="0" smtClean="0"/>
              <a:t>Section </a:t>
            </a:r>
            <a:r>
              <a:rPr lang="en-US" dirty="0"/>
              <a:t>508 of the </a:t>
            </a:r>
            <a:r>
              <a:rPr lang="en-US" dirty="0" smtClean="0"/>
              <a:t>Rehabilitation </a:t>
            </a:r>
            <a:r>
              <a:rPr lang="en-US" dirty="0"/>
              <a:t>Act of 1973, </a:t>
            </a:r>
            <a:r>
              <a:rPr lang="en-US" dirty="0" smtClean="0"/>
              <a:t/>
            </a:r>
            <a:br>
              <a:rPr lang="en-US" dirty="0" smtClean="0"/>
            </a:br>
            <a:r>
              <a:rPr lang="en-US" dirty="0" smtClean="0"/>
              <a:t>amended 1998 (U.S.)</a:t>
            </a:r>
          </a:p>
          <a:p>
            <a:pPr lvl="1">
              <a:lnSpc>
                <a:spcPct val="90000"/>
              </a:lnSpc>
            </a:pPr>
            <a:r>
              <a:rPr lang="en-US" dirty="0" smtClean="0"/>
              <a:t>In effect as of 2001</a:t>
            </a:r>
          </a:p>
          <a:p>
            <a:pPr lvl="1">
              <a:lnSpc>
                <a:spcPct val="90000"/>
              </a:lnSpc>
            </a:pPr>
            <a:r>
              <a:rPr lang="en-US" dirty="0" smtClean="0"/>
              <a:t>New revision expected sometime in 2013 or 2014</a:t>
            </a:r>
          </a:p>
          <a:p>
            <a:pPr>
              <a:lnSpc>
                <a:spcPct val="90000"/>
              </a:lnSpc>
            </a:pPr>
            <a:r>
              <a:rPr lang="en-US" dirty="0" smtClean="0"/>
              <a:t>Mandate 376 (E.U.)</a:t>
            </a:r>
          </a:p>
          <a:p>
            <a:pPr lvl="1">
              <a:lnSpc>
                <a:spcPct val="90000"/>
              </a:lnSpc>
            </a:pPr>
            <a:r>
              <a:rPr lang="en-US" dirty="0" smtClean="0"/>
              <a:t>Largely aligned with revised Section 508 for content and timing</a:t>
            </a:r>
          </a:p>
          <a:p>
            <a:pPr>
              <a:lnSpc>
                <a:spcPct val="90000"/>
              </a:lnSpc>
            </a:pPr>
            <a:r>
              <a:rPr lang="en-US" dirty="0" smtClean="0"/>
              <a:t>Accessibility for Ontarians with Disabilities Act (Canada)</a:t>
            </a:r>
          </a:p>
          <a:p>
            <a:pPr>
              <a:lnSpc>
                <a:spcPct val="90000"/>
              </a:lnSpc>
            </a:pPr>
            <a:r>
              <a:rPr lang="en-US" dirty="0" smtClean="0"/>
              <a:t>Americans with Disabilities Act (U.S.)</a:t>
            </a:r>
          </a:p>
          <a:p>
            <a:pPr>
              <a:lnSpc>
                <a:spcPct val="90000"/>
              </a:lnSpc>
            </a:pPr>
            <a:r>
              <a:rPr lang="en-US" dirty="0" smtClean="0"/>
              <a:t>Disability Discrimination Act, and Equality Act (U.K.)</a:t>
            </a:r>
          </a:p>
          <a:p>
            <a:pPr>
              <a:lnSpc>
                <a:spcPct val="90000"/>
              </a:lnSpc>
            </a:pPr>
            <a:r>
              <a:rPr lang="en-US" dirty="0">
                <a:solidFill>
                  <a:schemeClr val="tx1"/>
                </a:solidFill>
                <a:latin typeface="+mn-lt"/>
                <a:ea typeface="+mn-ea"/>
                <a:cs typeface="+mn-cs"/>
              </a:rPr>
              <a:t>Twenty-First Century Communications and Video Accessibility </a:t>
            </a:r>
            <a:r>
              <a:rPr lang="en-US" dirty="0" smtClean="0">
                <a:solidFill>
                  <a:schemeClr val="tx1"/>
                </a:solidFill>
                <a:latin typeface="+mn-lt"/>
                <a:ea typeface="+mn-ea"/>
                <a:cs typeface="+mn-cs"/>
              </a:rPr>
              <a:t>Act</a:t>
            </a:r>
            <a:r>
              <a:rPr lang="en-US" dirty="0"/>
              <a:t> </a:t>
            </a:r>
            <a:r>
              <a:rPr lang="en-US" dirty="0" smtClean="0"/>
              <a:t>(U.S.)</a:t>
            </a:r>
          </a:p>
          <a:p>
            <a:pPr>
              <a:lnSpc>
                <a:spcPct val="90000"/>
              </a:lnSpc>
            </a:pPr>
            <a:endParaRPr lang="en-US" sz="1100" dirty="0" smtClean="0"/>
          </a:p>
          <a:p>
            <a:pPr>
              <a:lnSpc>
                <a:spcPct val="90000"/>
              </a:lnSpc>
              <a:buNone/>
            </a:pPr>
            <a:r>
              <a:rPr lang="en-US" sz="2800" i="1" dirty="0" smtClean="0"/>
              <a:t>The list goes on and on, worldwide…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6274" name="Rectangle 2"/>
          <p:cNvSpPr>
            <a:spLocks noGrp="1" noChangeArrowheads="1"/>
          </p:cNvSpPr>
          <p:nvPr>
            <p:ph type="title"/>
          </p:nvPr>
        </p:nvSpPr>
        <p:spPr/>
        <p:txBody>
          <a:bodyPr/>
          <a:lstStyle/>
          <a:p>
            <a:r>
              <a:rPr lang="en-US" dirty="0"/>
              <a:t>Why Accessibility is Important</a:t>
            </a:r>
            <a:br>
              <a:rPr lang="en-US" dirty="0"/>
            </a:br>
            <a:r>
              <a:rPr lang="en-US" sz="2400" dirty="0">
                <a:solidFill>
                  <a:schemeClr val="accent1"/>
                </a:solidFill>
              </a:rPr>
              <a:t>It makes good business sense</a:t>
            </a:r>
          </a:p>
        </p:txBody>
      </p:sp>
      <p:sp>
        <p:nvSpPr>
          <p:cNvPr id="1206275" name="Rectangle 3"/>
          <p:cNvSpPr>
            <a:spLocks noGrp="1" noChangeArrowheads="1"/>
          </p:cNvSpPr>
          <p:nvPr>
            <p:ph type="body" idx="1"/>
          </p:nvPr>
        </p:nvSpPr>
        <p:spPr>
          <a:xfrm>
            <a:off x="289204" y="1514133"/>
            <a:ext cx="8284954" cy="4230687"/>
          </a:xfrm>
        </p:spPr>
        <p:txBody>
          <a:bodyPr/>
          <a:lstStyle/>
          <a:p>
            <a:pPr lvl="1">
              <a:lnSpc>
                <a:spcPct val="90000"/>
              </a:lnSpc>
            </a:pPr>
            <a:r>
              <a:rPr lang="en-US" sz="2400" dirty="0"/>
              <a:t>Up to </a:t>
            </a:r>
            <a:r>
              <a:rPr lang="en-US" sz="2400" dirty="0" smtClean="0"/>
              <a:t>16%  </a:t>
            </a:r>
            <a:r>
              <a:rPr lang="en-US" sz="2400" dirty="0"/>
              <a:t>of the population is disabled, either </a:t>
            </a:r>
            <a:r>
              <a:rPr lang="en-US" sz="2400" dirty="0" smtClean="0"/>
              <a:t/>
            </a:r>
            <a:br>
              <a:rPr lang="en-US" sz="2400" dirty="0" smtClean="0"/>
            </a:br>
            <a:r>
              <a:rPr lang="en-US" sz="2400" dirty="0" smtClean="0"/>
              <a:t>through </a:t>
            </a:r>
            <a:r>
              <a:rPr lang="en-US" sz="2400" dirty="0"/>
              <a:t>birth, ageing, illness, or the result of an accident </a:t>
            </a:r>
          </a:p>
          <a:p>
            <a:pPr lvl="1">
              <a:lnSpc>
                <a:spcPct val="90000"/>
              </a:lnSpc>
            </a:pPr>
            <a:r>
              <a:rPr lang="en-US" sz="2400" dirty="0"/>
              <a:t>Accessible products remove obstacles between a company and its existing or potential customers</a:t>
            </a:r>
          </a:p>
          <a:p>
            <a:pPr lvl="1">
              <a:lnSpc>
                <a:spcPct val="90000"/>
              </a:lnSpc>
            </a:pPr>
            <a:r>
              <a:rPr lang="en-US" sz="2400" dirty="0"/>
              <a:t>It allows </a:t>
            </a:r>
            <a:r>
              <a:rPr lang="en-US" sz="2400" dirty="0" smtClean="0"/>
              <a:t>employers </a:t>
            </a:r>
            <a:r>
              <a:rPr lang="en-US" sz="2400" dirty="0"/>
              <a:t>to recruit from a broader pool </a:t>
            </a:r>
            <a:r>
              <a:rPr lang="en-US" sz="2400" dirty="0" smtClean="0"/>
              <a:t/>
            </a:r>
            <a:br>
              <a:rPr lang="en-US" sz="2400" dirty="0" smtClean="0"/>
            </a:br>
            <a:r>
              <a:rPr lang="en-US" sz="2400" dirty="0" smtClean="0"/>
              <a:t>of </a:t>
            </a:r>
            <a:r>
              <a:rPr lang="en-US" sz="2400" dirty="0"/>
              <a:t>talent</a:t>
            </a:r>
          </a:p>
          <a:p>
            <a:pPr lvl="1">
              <a:lnSpc>
                <a:spcPct val="90000"/>
              </a:lnSpc>
            </a:pPr>
            <a:r>
              <a:rPr lang="en-US" sz="2400" dirty="0"/>
              <a:t>Generally improves product for everyone </a:t>
            </a:r>
            <a:r>
              <a:rPr lang="en-US" sz="2400" dirty="0" smtClean="0"/>
              <a:t/>
            </a:r>
            <a:br>
              <a:rPr lang="en-US" sz="2400" dirty="0" smtClean="0"/>
            </a:br>
            <a:r>
              <a:rPr lang="en-US" sz="2400" dirty="0" smtClean="0"/>
              <a:t>(</a:t>
            </a:r>
            <a:r>
              <a:rPr lang="en-US" sz="2400" dirty="0"/>
              <a:t>Universal Design)</a:t>
            </a:r>
            <a:endParaRPr lang="en-US" sz="4000" b="1" dirty="0"/>
          </a:p>
          <a:p>
            <a:pPr lvl="1">
              <a:lnSpc>
                <a:spcPct val="90000"/>
              </a:lnSpc>
              <a:buFontTx/>
              <a:buNone/>
            </a:pPr>
            <a:endParaRPr lang="en-US" sz="4000" b="1" dirty="0" smtClean="0"/>
          </a:p>
          <a:p>
            <a:pPr lvl="1">
              <a:lnSpc>
                <a:spcPct val="90000"/>
              </a:lnSpc>
              <a:buFontTx/>
              <a:buNone/>
            </a:pPr>
            <a:r>
              <a:rPr lang="en-US" sz="4000" b="1" dirty="0" smtClean="0"/>
              <a:t>And…it’s </a:t>
            </a:r>
            <a:r>
              <a:rPr lang="en-US" sz="4000" b="1" dirty="0"/>
              <a:t>the Right Thing To Do</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Building for accessibility</a:t>
            </a:r>
            <a:endParaRPr lang="en-US" dirty="0"/>
          </a:p>
        </p:txBody>
      </p:sp>
      <p:sp>
        <p:nvSpPr>
          <p:cNvPr id="3" name="Text Placeholder 2"/>
          <p:cNvSpPr>
            <a:spLocks noGrp="1"/>
          </p:cNvSpPr>
          <p:nvPr>
            <p:ph type="body" idx="1"/>
          </p:nvPr>
        </p:nvSpPr>
        <p:spPr/>
        <p:txBody>
          <a:bodyPr/>
          <a:lstStyle/>
          <a:p>
            <a:r>
              <a:rPr lang="en-GB" b="1" dirty="0" smtClean="0">
                <a:solidFill>
                  <a:schemeClr val="accent1"/>
                </a:solidFill>
              </a:rPr>
              <a:t>It’s not just a checklist!</a:t>
            </a:r>
            <a:endParaRPr lang="en-US" b="1" dirty="0">
              <a:solidFill>
                <a:schemeClr val="accent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378" name="Rectangle 2"/>
          <p:cNvSpPr>
            <a:spLocks noGrp="1" noChangeArrowheads="1"/>
          </p:cNvSpPr>
          <p:nvPr>
            <p:ph type="title"/>
          </p:nvPr>
        </p:nvSpPr>
        <p:spPr/>
        <p:txBody>
          <a:bodyPr/>
          <a:lstStyle/>
          <a:p>
            <a:r>
              <a:rPr lang="en-US"/>
              <a:t>The Ecosystem</a:t>
            </a:r>
            <a:br>
              <a:rPr lang="en-US"/>
            </a:br>
            <a:r>
              <a:rPr lang="en-US" sz="2400">
                <a:solidFill>
                  <a:schemeClr val="accent1"/>
                </a:solidFill>
              </a:rPr>
              <a:t>Many pieces have to fit together just right</a:t>
            </a:r>
          </a:p>
        </p:txBody>
      </p:sp>
      <p:pic>
        <p:nvPicPr>
          <p:cNvPr id="1253382" name="Picture 6" descr="The Accessibility Puzzle, described in detail on the next slide. The 12 pieces are: Consultant/Implementer, Support, Helpdesk, Standards, Application Vendor, Hardware Vendor, OS Vendor, Browser Vendor,  AT Vendor, Employer, Employee, and Trainer."/>
          <p:cNvPicPr>
            <a:picLocks noChangeAspect="1" noChangeArrowheads="1"/>
          </p:cNvPicPr>
          <p:nvPr/>
        </p:nvPicPr>
        <p:blipFill>
          <a:blip r:embed="rId3" cstate="print"/>
          <a:srcRect/>
          <a:stretch>
            <a:fillRect/>
          </a:stretch>
        </p:blipFill>
        <p:spPr bwMode="auto">
          <a:xfrm>
            <a:off x="588963" y="1311275"/>
            <a:ext cx="8039100" cy="4733925"/>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0370" name="Rectangle 2"/>
          <p:cNvSpPr>
            <a:spLocks noGrp="1" noChangeArrowheads="1"/>
          </p:cNvSpPr>
          <p:nvPr>
            <p:ph type="title"/>
          </p:nvPr>
        </p:nvSpPr>
        <p:spPr/>
        <p:txBody>
          <a:bodyPr/>
          <a:lstStyle/>
          <a:p>
            <a:r>
              <a:rPr lang="en-US"/>
              <a:t>Oracle Accessibility Guidelines</a:t>
            </a:r>
            <a:br>
              <a:rPr lang="en-US"/>
            </a:br>
            <a:r>
              <a:rPr lang="en-US" sz="2400">
                <a:solidFill>
                  <a:schemeClr val="accent1"/>
                </a:solidFill>
              </a:rPr>
              <a:t>Process</a:t>
            </a:r>
          </a:p>
        </p:txBody>
      </p:sp>
      <p:pic>
        <p:nvPicPr>
          <p:cNvPr id="1210374" name="Picture 6" descr="Image showing process steps: Design, Develop, Test, and finally author the VPAT, with an additional step of Documentation merging into the Test step."/>
          <p:cNvPicPr>
            <a:picLocks noChangeAspect="1" noChangeArrowheads="1"/>
          </p:cNvPicPr>
          <p:nvPr/>
        </p:nvPicPr>
        <p:blipFill>
          <a:blip r:embed="rId3" cstate="print"/>
          <a:srcRect/>
          <a:stretch>
            <a:fillRect/>
          </a:stretch>
        </p:blipFill>
        <p:spPr bwMode="auto">
          <a:xfrm>
            <a:off x="1195388" y="1212850"/>
            <a:ext cx="6388100" cy="4935538"/>
          </a:xfrm>
          <a:prstGeom prst="rect">
            <a:avLst/>
          </a:prstGeom>
          <a:no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Accessibility and apex</a:t>
            </a:r>
            <a:endParaRPr lang="en-US" dirty="0"/>
          </a:p>
        </p:txBody>
      </p:sp>
      <p:sp>
        <p:nvSpPr>
          <p:cNvPr id="3" name="Text Placeholder 2"/>
          <p:cNvSpPr>
            <a:spLocks noGrp="1"/>
          </p:cNvSpPr>
          <p:nvPr>
            <p:ph type="body" idx="1"/>
          </p:nvPr>
        </p:nvSpPr>
        <p:spPr/>
        <p:txBody>
          <a:bodyPr/>
          <a:lstStyle/>
          <a:p>
            <a:r>
              <a:rPr lang="en-GB" b="1" dirty="0" smtClean="0">
                <a:solidFill>
                  <a:schemeClr val="accent1"/>
                </a:solidFill>
              </a:rPr>
              <a:t>How Application Express helps you to address accessibility</a:t>
            </a:r>
            <a:endParaRPr lang="en-US" b="1" dirty="0">
              <a:solidFill>
                <a:schemeClr val="accent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906439" y="1887040"/>
            <a:ext cx="7315200" cy="3083921"/>
          </a:xfrm>
          <a:prstGeom prst="rect">
            <a:avLst/>
          </a:prstGeom>
          <a:noFill/>
          <a:ln w="9525">
            <a:noFill/>
            <a:miter lim="800000"/>
            <a:headEnd/>
            <a:tailEnd/>
          </a:ln>
        </p:spPr>
        <p:txBody>
          <a:bodyPr>
            <a:spAutoFit/>
          </a:bodyPr>
          <a:lstStyle/>
          <a:p>
            <a:pPr eaLnBrk="0" hangingPunct="0">
              <a:lnSpc>
                <a:spcPct val="90000"/>
              </a:lnSpc>
              <a:spcBef>
                <a:spcPts val="1250"/>
              </a:spcBef>
              <a:buClr>
                <a:srgbClr val="000000"/>
              </a:buClr>
              <a:buSzPct val="100000"/>
              <a:buFont typeface="Times New Roman" pitchFamily="18" charset="0"/>
              <a:buNone/>
            </a:pPr>
            <a:r>
              <a:rPr lang="en-US" sz="2400" b="0" i="0" dirty="0">
                <a:solidFill>
                  <a:schemeClr val="tx1"/>
                </a:solidFill>
                <a:cs typeface="Times New Roman" pitchFamily="18" charset="0"/>
              </a:rPr>
              <a:t>The following is intended to outline Oracle’s general product direction. It is intended for information purposes only, and may not be incorporated into any contract. It is not a commitment to deliver any material, code, or functionality, and should not be relied upon in making purchasing decisions.</a:t>
            </a:r>
            <a:br>
              <a:rPr lang="en-US" sz="2400" b="0" i="0" dirty="0">
                <a:solidFill>
                  <a:schemeClr val="tx1"/>
                </a:solidFill>
                <a:cs typeface="Times New Roman" pitchFamily="18" charset="0"/>
              </a:rPr>
            </a:br>
            <a:r>
              <a:rPr lang="en-US" sz="2400" b="0" i="0" dirty="0">
                <a:solidFill>
                  <a:schemeClr val="tx1"/>
                </a:solidFill>
                <a:cs typeface="Times New Roman" pitchFamily="18" charset="0"/>
              </a:rPr>
              <a:t>The development, release, and timing of any features or functionality described for Oracle’s products remains at the sole discretion of Oracle.</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Accessibility and Application Express</a:t>
            </a:r>
            <a:r>
              <a:rPr lang="en-US" dirty="0"/>
              <a:t/>
            </a:r>
            <a:br>
              <a:rPr lang="en-US" dirty="0"/>
            </a:br>
            <a:r>
              <a:rPr lang="en-US" sz="2400" dirty="0" smtClean="0">
                <a:solidFill>
                  <a:schemeClr val="accent1"/>
                </a:solidFill>
              </a:rPr>
              <a:t>How APEX helps you address accessibility</a:t>
            </a:r>
            <a:endParaRPr lang="en-US" sz="2400" dirty="0">
              <a:solidFill>
                <a:schemeClr val="accent1"/>
              </a:solidFill>
            </a:endParaRPr>
          </a:p>
        </p:txBody>
      </p:sp>
      <p:sp>
        <p:nvSpPr>
          <p:cNvPr id="1272835" name="Rectangle 3"/>
          <p:cNvSpPr>
            <a:spLocks noGrp="1" noChangeArrowheads="1"/>
          </p:cNvSpPr>
          <p:nvPr>
            <p:ph type="body" idx="1"/>
          </p:nvPr>
        </p:nvSpPr>
        <p:spPr>
          <a:xfrm>
            <a:off x="703263" y="1455738"/>
            <a:ext cx="6943241" cy="4343400"/>
          </a:xfrm>
        </p:spPr>
        <p:txBody>
          <a:bodyPr/>
          <a:lstStyle/>
          <a:p>
            <a:pPr>
              <a:lnSpc>
                <a:spcPct val="90000"/>
              </a:lnSpc>
            </a:pPr>
            <a:r>
              <a:rPr lang="en-GB" dirty="0" smtClean="0"/>
              <a:t>The power of themes and templates</a:t>
            </a:r>
          </a:p>
          <a:p>
            <a:pPr lvl="1">
              <a:lnSpc>
                <a:spcPct val="90000"/>
              </a:lnSpc>
            </a:pPr>
            <a:r>
              <a:rPr lang="en-GB" dirty="0" smtClean="0"/>
              <a:t>Solid templates provide a solid base</a:t>
            </a:r>
          </a:p>
          <a:p>
            <a:pPr lvl="1">
              <a:lnSpc>
                <a:spcPct val="90000"/>
              </a:lnSpc>
            </a:pPr>
            <a:r>
              <a:rPr lang="en-GB" dirty="0" smtClean="0"/>
              <a:t>Theme 21 underwent accessibility testing for 4.1.1</a:t>
            </a:r>
            <a:br>
              <a:rPr lang="en-GB" dirty="0" smtClean="0"/>
            </a:br>
            <a:endParaRPr lang="en-GB" sz="1800" dirty="0" smtClean="0"/>
          </a:p>
          <a:p>
            <a:pPr>
              <a:lnSpc>
                <a:spcPct val="90000"/>
              </a:lnSpc>
            </a:pPr>
            <a:r>
              <a:rPr lang="en-GB" dirty="0" smtClean="0"/>
              <a:t>Declarative</a:t>
            </a:r>
          </a:p>
          <a:p>
            <a:pPr lvl="1">
              <a:lnSpc>
                <a:spcPct val="90000"/>
              </a:lnSpc>
            </a:pPr>
            <a:r>
              <a:rPr lang="en-GB" dirty="0" smtClean="0"/>
              <a:t>Exposes declarative attributes that help you define </a:t>
            </a:r>
            <a:br>
              <a:rPr lang="en-GB" dirty="0" smtClean="0"/>
            </a:br>
            <a:r>
              <a:rPr lang="en-GB" dirty="0" smtClean="0"/>
              <a:t>important properties</a:t>
            </a:r>
          </a:p>
          <a:p>
            <a:pPr lvl="2">
              <a:lnSpc>
                <a:spcPct val="90000"/>
              </a:lnSpc>
            </a:pPr>
            <a:r>
              <a:rPr lang="en-GB" dirty="0" smtClean="0"/>
              <a:t>Page titles, form field labels, button labels, </a:t>
            </a:r>
            <a:br>
              <a:rPr lang="en-GB" dirty="0" smtClean="0"/>
            </a:br>
            <a:r>
              <a:rPr lang="en-GB" dirty="0" smtClean="0"/>
              <a:t>table column headers, etc.</a:t>
            </a:r>
            <a:r>
              <a:rPr lang="en-GB" sz="1800" dirty="0" smtClean="0"/>
              <a:t/>
            </a:r>
            <a:br>
              <a:rPr lang="en-GB" sz="1800" dirty="0" smtClean="0"/>
            </a:br>
            <a:endParaRPr lang="en-GB" sz="1800" dirty="0" smtClean="0"/>
          </a:p>
          <a:p>
            <a:pPr>
              <a:lnSpc>
                <a:spcPct val="90000"/>
              </a:lnSpc>
            </a:pPr>
            <a:r>
              <a:rPr lang="en-GB" dirty="0" smtClean="0"/>
              <a:t>Metadata based</a:t>
            </a:r>
          </a:p>
          <a:p>
            <a:pPr lvl="1">
              <a:lnSpc>
                <a:spcPct val="90000"/>
              </a:lnSpc>
            </a:pPr>
            <a:r>
              <a:rPr lang="en-GB" dirty="0" smtClean="0"/>
              <a:t>Easier to identify possible violations</a:t>
            </a:r>
          </a:p>
          <a:p>
            <a:pPr lvl="1">
              <a:lnSpc>
                <a:spcPct val="90000"/>
              </a:lnSpc>
              <a:buNone/>
            </a:pPr>
            <a:endParaRPr lang="en-GB" sz="1400" dirty="0" smtClean="0"/>
          </a:p>
          <a:p>
            <a:pPr lvl="1">
              <a:lnSpc>
                <a:spcPct val="90000"/>
              </a:lnSpc>
            </a:pPr>
            <a:endParaRPr lang="en-GB" sz="1400" dirty="0" smtClean="0"/>
          </a:p>
          <a:p>
            <a:pPr lvl="1">
              <a:lnSpc>
                <a:spcPct val="90000"/>
              </a:lnSpc>
            </a:pPr>
            <a:endParaRPr lang="en-GB" sz="1400" dirty="0" smtClean="0"/>
          </a:p>
          <a:p>
            <a:pPr>
              <a:lnSpc>
                <a:spcPct val="90000"/>
              </a:lnSpc>
            </a:pPr>
            <a:endParaRPr lang="en-US" sz="1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Accessibility and Application Express</a:t>
            </a:r>
            <a:r>
              <a:rPr lang="en-US" dirty="0"/>
              <a:t/>
            </a:r>
            <a:br>
              <a:rPr lang="en-US" dirty="0"/>
            </a:br>
            <a:r>
              <a:rPr lang="en-US" sz="2400" dirty="0" smtClean="0">
                <a:solidFill>
                  <a:schemeClr val="accent1"/>
                </a:solidFill>
              </a:rPr>
              <a:t>How APEX helps you address accessibility</a:t>
            </a:r>
            <a:endParaRPr lang="en-US" sz="2400" dirty="0">
              <a:solidFill>
                <a:schemeClr val="accent1"/>
              </a:solidFill>
            </a:endParaRPr>
          </a:p>
        </p:txBody>
      </p:sp>
      <p:sp>
        <p:nvSpPr>
          <p:cNvPr id="1272835" name="Rectangle 3"/>
          <p:cNvSpPr>
            <a:spLocks noGrp="1" noChangeArrowheads="1"/>
          </p:cNvSpPr>
          <p:nvPr>
            <p:ph type="body" idx="1"/>
          </p:nvPr>
        </p:nvSpPr>
        <p:spPr>
          <a:xfrm>
            <a:off x="703263" y="1455738"/>
            <a:ext cx="7537450" cy="4343400"/>
          </a:xfrm>
        </p:spPr>
        <p:txBody>
          <a:bodyPr/>
          <a:lstStyle/>
          <a:p>
            <a:pPr>
              <a:lnSpc>
                <a:spcPct val="90000"/>
              </a:lnSpc>
            </a:pPr>
            <a:r>
              <a:rPr lang="en-GB" dirty="0" smtClean="0"/>
              <a:t>Accessibility Modes</a:t>
            </a:r>
          </a:p>
          <a:p>
            <a:pPr lvl="1">
              <a:lnSpc>
                <a:spcPct val="90000"/>
              </a:lnSpc>
            </a:pPr>
            <a:r>
              <a:rPr lang="en-GB" dirty="0" smtClean="0"/>
              <a:t>Screen Reader</a:t>
            </a:r>
          </a:p>
          <a:p>
            <a:pPr lvl="1">
              <a:lnSpc>
                <a:spcPct val="90000"/>
              </a:lnSpc>
            </a:pPr>
            <a:r>
              <a:rPr lang="en-GB" dirty="0" smtClean="0"/>
              <a:t>High Contrast</a:t>
            </a:r>
            <a:r>
              <a:rPr lang="en-GB" sz="1800" dirty="0" smtClean="0"/>
              <a:t/>
            </a:r>
            <a:br>
              <a:rPr lang="en-GB" sz="1800" dirty="0" smtClean="0"/>
            </a:br>
            <a:endParaRPr lang="en-GB" sz="2400" dirty="0" smtClean="0"/>
          </a:p>
          <a:p>
            <a:pPr>
              <a:lnSpc>
                <a:spcPct val="90000"/>
              </a:lnSpc>
            </a:pPr>
            <a:r>
              <a:rPr lang="en-GB" dirty="0" smtClean="0"/>
              <a:t>Adopting modern standards</a:t>
            </a:r>
          </a:p>
          <a:p>
            <a:pPr lvl="1">
              <a:lnSpc>
                <a:spcPct val="90000"/>
              </a:lnSpc>
            </a:pPr>
            <a:r>
              <a:rPr lang="en-GB" dirty="0" smtClean="0"/>
              <a:t>HTML 5 / </a:t>
            </a:r>
            <a:r>
              <a:rPr lang="en-GB" dirty="0" smtClean="0">
                <a:hlinkClick r:id="rId3"/>
              </a:rPr>
              <a:t>WAI-ARIA</a:t>
            </a:r>
            <a:r>
              <a:rPr lang="en-GB" dirty="0" smtClean="0"/>
              <a:t> to help write more semantic code </a:t>
            </a:r>
            <a:br>
              <a:rPr lang="en-GB" dirty="0" smtClean="0"/>
            </a:br>
            <a:r>
              <a:rPr lang="en-GB" dirty="0" smtClean="0"/>
              <a:t>&amp; make richer content accessible</a:t>
            </a:r>
            <a:r>
              <a:rPr lang="en-GB" sz="1800" dirty="0" smtClean="0"/>
              <a:t/>
            </a:r>
            <a:br>
              <a:rPr lang="en-GB" sz="1800" dirty="0" smtClean="0"/>
            </a:br>
            <a:endParaRPr lang="en-GB" sz="1800" dirty="0" smtClean="0"/>
          </a:p>
          <a:p>
            <a:pPr>
              <a:lnSpc>
                <a:spcPct val="90000"/>
              </a:lnSpc>
            </a:pPr>
            <a:r>
              <a:rPr lang="en-GB" dirty="0" smtClean="0"/>
              <a:t>Further information</a:t>
            </a:r>
          </a:p>
          <a:p>
            <a:pPr lvl="1">
              <a:lnSpc>
                <a:spcPct val="90000"/>
              </a:lnSpc>
            </a:pPr>
            <a:r>
              <a:rPr lang="en-GB" dirty="0" smtClean="0">
                <a:hlinkClick r:id="rId4"/>
              </a:rPr>
              <a:t>APEX 4.2 VPAT</a:t>
            </a:r>
            <a:r>
              <a:rPr lang="en-GB" dirty="0" smtClean="0"/>
              <a:t> (Conformance statement for APEX)</a:t>
            </a:r>
          </a:p>
          <a:p>
            <a:pPr lvl="1">
              <a:lnSpc>
                <a:spcPct val="90000"/>
              </a:lnSpc>
            </a:pPr>
            <a:r>
              <a:rPr lang="en-GB" dirty="0" smtClean="0">
                <a:hlinkClick r:id="rId5"/>
              </a:rPr>
              <a:t>User Guide &gt; Accessibility in Application Express</a:t>
            </a:r>
            <a:endParaRPr lang="en-GB" dirty="0" smtClean="0"/>
          </a:p>
          <a:p>
            <a:pPr lvl="1">
              <a:lnSpc>
                <a:spcPct val="90000"/>
              </a:lnSpc>
            </a:pPr>
            <a:endParaRPr lang="en-GB" sz="1400" dirty="0" smtClean="0"/>
          </a:p>
          <a:p>
            <a:pPr lvl="1">
              <a:lnSpc>
                <a:spcPct val="90000"/>
              </a:lnSpc>
            </a:pPr>
            <a:endParaRPr lang="en-GB" sz="1400" dirty="0" smtClean="0"/>
          </a:p>
          <a:p>
            <a:pPr lvl="1">
              <a:lnSpc>
                <a:spcPct val="90000"/>
              </a:lnSpc>
            </a:pPr>
            <a:endParaRPr lang="en-GB" sz="1400" dirty="0" smtClean="0"/>
          </a:p>
          <a:p>
            <a:pPr>
              <a:lnSpc>
                <a:spcPct val="90000"/>
              </a:lnSpc>
            </a:pPr>
            <a:endParaRPr lang="en-US" sz="18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p>
            <a:r>
              <a:rPr lang="en-GB" dirty="0" smtClean="0"/>
              <a:t>Testing</a:t>
            </a:r>
            <a:endParaRPr lang="en-US" dirty="0"/>
          </a:p>
        </p:txBody>
      </p:sp>
      <p:sp>
        <p:nvSpPr>
          <p:cNvPr id="3" name="Text Placeholder 2"/>
          <p:cNvSpPr>
            <a:spLocks noGrp="1"/>
          </p:cNvSpPr>
          <p:nvPr>
            <p:ph type="body" idx="1"/>
          </p:nvPr>
        </p:nvSpPr>
        <p:spPr/>
        <p:txBody>
          <a:bodyPr/>
          <a:lstStyle/>
          <a:p>
            <a:r>
              <a:rPr lang="en-GB" b="1" dirty="0" smtClean="0">
                <a:solidFill>
                  <a:schemeClr val="accent1"/>
                </a:solidFill>
              </a:rPr>
              <a:t>Developing a robust testing strategy</a:t>
            </a:r>
            <a:endParaRPr lang="en-US" b="1" dirty="0">
              <a:solidFill>
                <a:schemeClr val="accent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Testing</a:t>
            </a:r>
            <a:r>
              <a:rPr lang="en-US" dirty="0"/>
              <a:t/>
            </a:r>
            <a:br>
              <a:rPr lang="en-US" dirty="0"/>
            </a:br>
            <a:r>
              <a:rPr lang="en-US" sz="2400" dirty="0" smtClean="0">
                <a:solidFill>
                  <a:schemeClr val="accent1"/>
                </a:solidFill>
              </a:rPr>
              <a:t>Developing a robust testing strategy</a:t>
            </a:r>
            <a:endParaRPr lang="en-US" sz="2400" dirty="0">
              <a:solidFill>
                <a:schemeClr val="accent1"/>
              </a:solidFill>
            </a:endParaRPr>
          </a:p>
        </p:txBody>
      </p:sp>
      <p:sp>
        <p:nvSpPr>
          <p:cNvPr id="1272835" name="Rectangle 3"/>
          <p:cNvSpPr>
            <a:spLocks noGrp="1" noChangeArrowheads="1"/>
          </p:cNvSpPr>
          <p:nvPr>
            <p:ph type="body" idx="1"/>
          </p:nvPr>
        </p:nvSpPr>
        <p:spPr>
          <a:xfrm>
            <a:off x="703262" y="1455738"/>
            <a:ext cx="8149190" cy="4343400"/>
          </a:xfrm>
        </p:spPr>
        <p:txBody>
          <a:bodyPr/>
          <a:lstStyle/>
          <a:p>
            <a:pPr>
              <a:lnSpc>
                <a:spcPct val="90000"/>
              </a:lnSpc>
              <a:buNone/>
            </a:pPr>
            <a:r>
              <a:rPr lang="en-GB" sz="2800" dirty="0" smtClean="0"/>
              <a:t>What do you test?</a:t>
            </a:r>
          </a:p>
          <a:p>
            <a:pPr lvl="1">
              <a:lnSpc>
                <a:spcPct val="90000"/>
              </a:lnSpc>
            </a:pPr>
            <a:r>
              <a:rPr lang="en-GB" sz="2400" dirty="0" smtClean="0"/>
              <a:t>Theme testing first </a:t>
            </a:r>
            <a:br>
              <a:rPr lang="en-GB" sz="2400" dirty="0" smtClean="0"/>
            </a:br>
            <a:r>
              <a:rPr lang="en-GB" sz="2400" dirty="0" smtClean="0"/>
              <a:t>(we tested theme 21 in APEX 4.1.1)</a:t>
            </a:r>
          </a:p>
          <a:p>
            <a:pPr lvl="1">
              <a:lnSpc>
                <a:spcPct val="90000"/>
              </a:lnSpc>
            </a:pPr>
            <a:r>
              <a:rPr lang="en-GB" sz="2400" dirty="0" smtClean="0"/>
              <a:t>Cover primary application flows, and pages representative of common functionality</a:t>
            </a:r>
          </a:p>
          <a:p>
            <a:pPr lvl="1">
              <a:lnSpc>
                <a:spcPct val="90000"/>
              </a:lnSpc>
            </a:pPr>
            <a:r>
              <a:rPr lang="en-GB" sz="2400" dirty="0" smtClean="0"/>
              <a:t>Include custom code, e.g. PL/SQL based regions, </a:t>
            </a:r>
            <a:br>
              <a:rPr lang="en-GB" sz="2400" dirty="0" smtClean="0"/>
            </a:br>
            <a:r>
              <a:rPr lang="en-GB" sz="2400" dirty="0" smtClean="0"/>
              <a:t>custom HTML, etc.</a:t>
            </a:r>
          </a:p>
          <a:p>
            <a:pPr lvl="1">
              <a:lnSpc>
                <a:spcPct val="90000"/>
              </a:lnSpc>
            </a:pPr>
            <a:r>
              <a:rPr lang="en-GB" sz="2400" dirty="0" smtClean="0"/>
              <a:t>APEX Metadata audits</a:t>
            </a:r>
          </a:p>
          <a:p>
            <a:pPr lvl="1">
              <a:lnSpc>
                <a:spcPct val="90000"/>
              </a:lnSpc>
            </a:pPr>
            <a:endParaRPr lang="en-GB" sz="1400" dirty="0" smtClean="0"/>
          </a:p>
          <a:p>
            <a:pPr>
              <a:lnSpc>
                <a:spcPct val="90000"/>
              </a:lnSpc>
            </a:pPr>
            <a:endParaRPr lang="en-GB" sz="1800" dirty="0" smtClean="0"/>
          </a:p>
          <a:p>
            <a:pPr>
              <a:lnSpc>
                <a:spcPct val="90000"/>
              </a:lnSpc>
            </a:pPr>
            <a:endParaRPr lang="en-GB" sz="1800" dirty="0" smtClean="0"/>
          </a:p>
          <a:p>
            <a:pPr>
              <a:lnSpc>
                <a:spcPct val="90000"/>
              </a:lnSpc>
            </a:pPr>
            <a:endParaRPr lang="en-GB" sz="1800" dirty="0" smtClean="0"/>
          </a:p>
          <a:p>
            <a:pPr>
              <a:lnSpc>
                <a:spcPct val="90000"/>
              </a:lnSpc>
              <a:buNone/>
            </a:pPr>
            <a:endParaRPr lang="en-GB" sz="1800"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Testing</a:t>
            </a:r>
            <a:r>
              <a:rPr lang="en-US" dirty="0"/>
              <a:t/>
            </a:r>
            <a:br>
              <a:rPr lang="en-US" dirty="0"/>
            </a:br>
            <a:r>
              <a:rPr lang="en-US" sz="2400" dirty="0" smtClean="0">
                <a:solidFill>
                  <a:schemeClr val="accent1"/>
                </a:solidFill>
              </a:rPr>
              <a:t>Developing a robust testing strategy</a:t>
            </a:r>
            <a:endParaRPr lang="en-US" sz="2400" dirty="0">
              <a:solidFill>
                <a:schemeClr val="accent1"/>
              </a:solidFill>
            </a:endParaRPr>
          </a:p>
        </p:txBody>
      </p:sp>
      <p:sp>
        <p:nvSpPr>
          <p:cNvPr id="1272835" name="Rectangle 3"/>
          <p:cNvSpPr>
            <a:spLocks noGrp="1" noChangeArrowheads="1"/>
          </p:cNvSpPr>
          <p:nvPr>
            <p:ph type="body" idx="1"/>
          </p:nvPr>
        </p:nvSpPr>
        <p:spPr>
          <a:xfrm>
            <a:off x="649354" y="1376226"/>
            <a:ext cx="8375374" cy="4759530"/>
          </a:xfrm>
        </p:spPr>
        <p:txBody>
          <a:bodyPr/>
          <a:lstStyle/>
          <a:p>
            <a:pPr>
              <a:lnSpc>
                <a:spcPct val="90000"/>
              </a:lnSpc>
              <a:buNone/>
            </a:pPr>
            <a:r>
              <a:rPr lang="en-GB" sz="2800" dirty="0" smtClean="0"/>
              <a:t>What types of testing should you do?</a:t>
            </a:r>
          </a:p>
          <a:p>
            <a:pPr marL="798513" lvl="1" indent="-457200">
              <a:lnSpc>
                <a:spcPct val="90000"/>
              </a:lnSpc>
              <a:buFont typeface="+mj-lt"/>
              <a:buAutoNum type="arabicPeriod"/>
            </a:pPr>
            <a:r>
              <a:rPr lang="en-GB" dirty="0" smtClean="0"/>
              <a:t>Keyboard-only </a:t>
            </a:r>
          </a:p>
          <a:p>
            <a:pPr marL="1033463" lvl="2" indent="-347663">
              <a:lnSpc>
                <a:spcPct val="90000"/>
              </a:lnSpc>
              <a:buFont typeface="Wingdings" pitchFamily="2" charset="2"/>
              <a:buChar char="Ø"/>
            </a:pPr>
            <a:r>
              <a:rPr lang="en-GB" dirty="0" smtClean="0"/>
              <a:t>For users unable to use a mouse, including screen reader users</a:t>
            </a:r>
            <a:endParaRPr lang="en-GB" b="1" dirty="0" smtClean="0"/>
          </a:p>
          <a:p>
            <a:pPr marL="798513" lvl="1" indent="-457200">
              <a:lnSpc>
                <a:spcPct val="90000"/>
              </a:lnSpc>
              <a:buFont typeface="+mj-lt"/>
              <a:buAutoNum type="arabicPeriod"/>
            </a:pPr>
            <a:r>
              <a:rPr lang="en-GB" dirty="0" smtClean="0"/>
              <a:t>Using automated tools / toolbars </a:t>
            </a:r>
          </a:p>
          <a:p>
            <a:pPr marL="1033463" lvl="2" indent="-347663">
              <a:lnSpc>
                <a:spcPct val="90000"/>
              </a:lnSpc>
              <a:buFont typeface="Wingdings" pitchFamily="2" charset="2"/>
              <a:buChar char="Ø"/>
            </a:pPr>
            <a:r>
              <a:rPr lang="en-GB" dirty="0" smtClean="0"/>
              <a:t>To identify definite failures and present other mark-up to you </a:t>
            </a:r>
            <a:br>
              <a:rPr lang="en-GB" dirty="0" smtClean="0"/>
            </a:br>
            <a:r>
              <a:rPr lang="en-GB" dirty="0" smtClean="0"/>
              <a:t>in a way that helps you determine compliance</a:t>
            </a:r>
            <a:endParaRPr lang="en-GB" b="1" dirty="0" smtClean="0"/>
          </a:p>
          <a:p>
            <a:pPr marL="798513" lvl="1" indent="-457200">
              <a:lnSpc>
                <a:spcPct val="90000"/>
              </a:lnSpc>
              <a:buFont typeface="+mj-lt"/>
              <a:buAutoNum type="arabicPeriod"/>
            </a:pPr>
            <a:r>
              <a:rPr lang="en-GB" dirty="0" smtClean="0"/>
              <a:t>Assistive Technology (AT) testing</a:t>
            </a:r>
          </a:p>
          <a:p>
            <a:pPr marL="1033463" lvl="2" indent="-347663">
              <a:lnSpc>
                <a:spcPct val="90000"/>
              </a:lnSpc>
              <a:buFont typeface="Wingdings" pitchFamily="2" charset="2"/>
              <a:buChar char="Ø"/>
            </a:pPr>
            <a:r>
              <a:rPr lang="en-GB" dirty="0" smtClean="0"/>
              <a:t>Such as screen reader testing for users with low vision or who are totally blind </a:t>
            </a:r>
            <a:r>
              <a:rPr lang="en-GB" b="1" dirty="0" smtClean="0"/>
              <a:t>(After keyboard-only and automated tools)</a:t>
            </a:r>
          </a:p>
          <a:p>
            <a:pPr marL="798513" lvl="1" indent="-457200">
              <a:lnSpc>
                <a:spcPct val="90000"/>
              </a:lnSpc>
              <a:buFont typeface="+mj-lt"/>
              <a:buAutoNum type="arabicPeriod"/>
            </a:pPr>
            <a:r>
              <a:rPr lang="en-GB" dirty="0" smtClean="0"/>
              <a:t>Colour contrast </a:t>
            </a:r>
          </a:p>
          <a:p>
            <a:pPr marL="1143000" lvl="2" indent="-457200">
              <a:lnSpc>
                <a:spcPct val="90000"/>
              </a:lnSpc>
              <a:buFont typeface="Wingdings" pitchFamily="2" charset="2"/>
              <a:buChar char="Ø"/>
            </a:pPr>
            <a:r>
              <a:rPr lang="en-GB" dirty="0" smtClean="0"/>
              <a:t>For users with low vision, or colour vision deficiency</a:t>
            </a:r>
          </a:p>
          <a:p>
            <a:pPr marL="798513" lvl="1" indent="-457200">
              <a:lnSpc>
                <a:spcPct val="90000"/>
              </a:lnSpc>
              <a:buFont typeface="+mj-lt"/>
              <a:buAutoNum type="arabicPeriod"/>
            </a:pPr>
            <a:r>
              <a:rPr lang="en-GB" dirty="0" smtClean="0"/>
              <a:t>Windows High Contrast mode</a:t>
            </a:r>
          </a:p>
          <a:p>
            <a:pPr marL="1143000" lvl="2" indent="-457200">
              <a:lnSpc>
                <a:spcPct val="90000"/>
              </a:lnSpc>
              <a:buFont typeface="Wingdings" pitchFamily="2" charset="2"/>
              <a:buChar char="Ø"/>
            </a:pPr>
            <a:r>
              <a:rPr lang="en-GB" dirty="0" smtClean="0"/>
              <a:t>For users with low vision, or colour vision deficiency</a:t>
            </a:r>
          </a:p>
          <a:p>
            <a:pPr marL="798513" lvl="1" indent="-457200">
              <a:lnSpc>
                <a:spcPct val="90000"/>
              </a:lnSpc>
              <a:buFont typeface="+mj-lt"/>
              <a:buAutoNum type="arabicPeriod"/>
            </a:pPr>
            <a:r>
              <a:rPr lang="en-GB" dirty="0" smtClean="0"/>
              <a:t>User (very important)</a:t>
            </a:r>
          </a:p>
          <a:p>
            <a:pPr>
              <a:lnSpc>
                <a:spcPct val="90000"/>
              </a:lnSpc>
            </a:pPr>
            <a:endParaRPr lang="en-US" sz="18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Testing</a:t>
            </a:r>
            <a:r>
              <a:rPr lang="en-US" dirty="0"/>
              <a:t/>
            </a:r>
            <a:br>
              <a:rPr lang="en-US" dirty="0"/>
            </a:br>
            <a:r>
              <a:rPr lang="en-US" sz="2400" dirty="0" smtClean="0">
                <a:solidFill>
                  <a:schemeClr val="accent1"/>
                </a:solidFill>
              </a:rPr>
              <a:t>Developing a robust testing strategy</a:t>
            </a:r>
            <a:endParaRPr lang="en-US" sz="2400" dirty="0">
              <a:solidFill>
                <a:schemeClr val="accent1"/>
              </a:solidFill>
            </a:endParaRPr>
          </a:p>
        </p:txBody>
      </p:sp>
      <p:sp>
        <p:nvSpPr>
          <p:cNvPr id="1272835" name="Rectangle 3"/>
          <p:cNvSpPr>
            <a:spLocks noGrp="1" noChangeArrowheads="1"/>
          </p:cNvSpPr>
          <p:nvPr>
            <p:ph type="body" idx="1"/>
          </p:nvPr>
        </p:nvSpPr>
        <p:spPr>
          <a:xfrm>
            <a:off x="703263" y="1455738"/>
            <a:ext cx="7537450" cy="4343400"/>
          </a:xfrm>
        </p:spPr>
        <p:txBody>
          <a:bodyPr/>
          <a:lstStyle/>
          <a:p>
            <a:pPr>
              <a:lnSpc>
                <a:spcPct val="90000"/>
              </a:lnSpc>
            </a:pPr>
            <a:r>
              <a:rPr lang="en-GB" dirty="0" smtClean="0"/>
              <a:t>Ensure testing is valid</a:t>
            </a:r>
          </a:p>
          <a:p>
            <a:pPr lvl="1">
              <a:lnSpc>
                <a:spcPct val="90000"/>
              </a:lnSpc>
            </a:pPr>
            <a:r>
              <a:rPr lang="en-GB" dirty="0" smtClean="0"/>
              <a:t>Unplug your mouse for keyboard-only testing.</a:t>
            </a:r>
          </a:p>
          <a:p>
            <a:pPr lvl="1">
              <a:lnSpc>
                <a:spcPct val="90000"/>
              </a:lnSpc>
            </a:pPr>
            <a:r>
              <a:rPr lang="en-GB" dirty="0" smtClean="0"/>
              <a:t>Turn off your monitor  and unplug your mouse for screen reader testing. You just need a keyboard and speakers!</a:t>
            </a:r>
          </a:p>
          <a:p>
            <a:pPr lvl="1">
              <a:lnSpc>
                <a:spcPct val="90000"/>
              </a:lnSpc>
            </a:pPr>
            <a:r>
              <a:rPr lang="en-GB" dirty="0" smtClean="0"/>
              <a:t>Engage with users with disabilities</a:t>
            </a:r>
          </a:p>
          <a:p>
            <a:pPr>
              <a:lnSpc>
                <a:spcPct val="90000"/>
              </a:lnSpc>
            </a:pPr>
            <a:endParaRPr lang="en-GB" sz="2200" dirty="0" smtClean="0"/>
          </a:p>
          <a:p>
            <a:pPr>
              <a:lnSpc>
                <a:spcPct val="90000"/>
              </a:lnSpc>
            </a:pPr>
            <a:r>
              <a:rPr lang="en-GB" sz="2200" dirty="0" smtClean="0"/>
              <a:t>Raise awareness of standards and testing practices across your team</a:t>
            </a:r>
          </a:p>
          <a:p>
            <a:pPr lvl="1">
              <a:lnSpc>
                <a:spcPct val="90000"/>
              </a:lnSpc>
            </a:pPr>
            <a:endParaRPr lang="en-GB" sz="1400" dirty="0" smtClean="0"/>
          </a:p>
          <a:p>
            <a:pPr>
              <a:lnSpc>
                <a:spcPct val="90000"/>
              </a:lnSpc>
            </a:pPr>
            <a:endParaRPr lang="en-US" sz="18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p>
            <a:r>
              <a:rPr lang="en-GB" dirty="0" smtClean="0"/>
              <a:t>Into the future</a:t>
            </a:r>
            <a:endParaRPr lang="en-US" dirty="0"/>
          </a:p>
        </p:txBody>
      </p:sp>
      <p:sp>
        <p:nvSpPr>
          <p:cNvPr id="3" name="Text Placeholder 2"/>
          <p:cNvSpPr>
            <a:spLocks noGrp="1"/>
          </p:cNvSpPr>
          <p:nvPr>
            <p:ph type="body" idx="1"/>
          </p:nvPr>
        </p:nvSpPr>
        <p:spPr/>
        <p:txBody>
          <a:bodyPr/>
          <a:lstStyle/>
          <a:p>
            <a:r>
              <a:rPr lang="en-GB" b="1" dirty="0" smtClean="0">
                <a:solidFill>
                  <a:schemeClr val="accent1"/>
                </a:solidFill>
              </a:rPr>
              <a:t>What’s planned for future versions of Application Express</a:t>
            </a:r>
            <a:endParaRPr lang="en-US" b="1" dirty="0">
              <a:solidFill>
                <a:schemeClr val="accent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Into the Future</a:t>
            </a:r>
            <a:r>
              <a:rPr lang="en-US" dirty="0"/>
              <a:t/>
            </a:r>
            <a:br>
              <a:rPr lang="en-US" dirty="0"/>
            </a:br>
            <a:r>
              <a:rPr lang="en-US" sz="2400" dirty="0" smtClean="0">
                <a:solidFill>
                  <a:schemeClr val="accent1"/>
                </a:solidFill>
              </a:rPr>
              <a:t>What’s planned for future versions of APEX</a:t>
            </a:r>
            <a:endParaRPr lang="en-US" sz="2400" dirty="0">
              <a:solidFill>
                <a:schemeClr val="accent1"/>
              </a:solidFill>
            </a:endParaRPr>
          </a:p>
        </p:txBody>
      </p:sp>
      <p:sp>
        <p:nvSpPr>
          <p:cNvPr id="1272835" name="Rectangle 3"/>
          <p:cNvSpPr>
            <a:spLocks noGrp="1" noChangeArrowheads="1"/>
          </p:cNvSpPr>
          <p:nvPr>
            <p:ph type="body" idx="1"/>
          </p:nvPr>
        </p:nvSpPr>
        <p:spPr>
          <a:xfrm>
            <a:off x="703263" y="1455738"/>
            <a:ext cx="7619102" cy="4343400"/>
          </a:xfrm>
        </p:spPr>
        <p:txBody>
          <a:bodyPr/>
          <a:lstStyle/>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White paper on how to build accessible applications with APEX underway</a:t>
            </a: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Planned removal of modes (bug #</a:t>
            </a:r>
            <a:r>
              <a:rPr lang="en-US" dirty="0" smtClean="0"/>
              <a:t>14198613)</a:t>
            </a:r>
            <a:endParaRPr lang="en-GB" dirty="0" smtClean="0">
              <a:solidFill>
                <a:srgbClr val="000000"/>
              </a:solidFill>
            </a:endParaRP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Further adoption HTML 5, </a:t>
            </a:r>
            <a:r>
              <a:rPr lang="en-GB" dirty="0" smtClean="0">
                <a:solidFill>
                  <a:srgbClr val="000000"/>
                </a:solidFill>
                <a:hlinkClick r:id="rId3"/>
              </a:rPr>
              <a:t>WAI-ARIA</a:t>
            </a:r>
            <a:r>
              <a:rPr lang="en-GB" dirty="0" smtClean="0">
                <a:solidFill>
                  <a:srgbClr val="000000"/>
                </a:solidFill>
              </a:rPr>
              <a:t> &amp; </a:t>
            </a:r>
            <a:r>
              <a:rPr lang="en-GB" dirty="0" smtClean="0">
                <a:solidFill>
                  <a:srgbClr val="000000"/>
                </a:solidFill>
                <a:hlinkClick r:id="rId4"/>
              </a:rPr>
              <a:t>WCAG 2.0</a:t>
            </a:r>
            <a:endParaRPr lang="en-GB" dirty="0" smtClean="0">
              <a:solidFill>
                <a:srgbClr val="000000"/>
              </a:solidFill>
            </a:endParaRP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Incorporate </a:t>
            </a:r>
            <a:r>
              <a:rPr lang="en-GB" dirty="0" err="1" smtClean="0">
                <a:solidFill>
                  <a:srgbClr val="000000"/>
                </a:solidFill>
              </a:rPr>
              <a:t>jQuery</a:t>
            </a:r>
            <a:r>
              <a:rPr lang="en-GB" dirty="0" smtClean="0">
                <a:solidFill>
                  <a:srgbClr val="000000"/>
                </a:solidFill>
              </a:rPr>
              <a:t> UI 1.9</a:t>
            </a: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Metadata auditing</a:t>
            </a: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Ongoing framework / theme improvements and fixes</a:t>
            </a: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Minimise VPAT exclusions</a:t>
            </a:r>
          </a:p>
          <a:p>
            <a:pPr indent="-225425">
              <a:spcBef>
                <a:spcPts val="363"/>
              </a:spcBef>
              <a:buClr>
                <a:srgbClr val="FD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0000"/>
                </a:solidFill>
              </a:rPr>
              <a:t>Community feedback</a:t>
            </a:r>
          </a:p>
          <a:p>
            <a:pPr lvl="1" indent="-225425">
              <a:spcBef>
                <a:spcPts val="363"/>
              </a:spcBef>
              <a:buClr>
                <a:srgbClr val="FD0000"/>
              </a:buClr>
              <a:buSzPct val="100000"/>
              <a:buFont typeface="Wingdings" pitchFamily="2" charset="2"/>
              <a:buChar char="Ø"/>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0000"/>
                </a:solidFill>
                <a:hlinkClick r:id="rId5"/>
              </a:rPr>
              <a:t>Feature Requests</a:t>
            </a:r>
            <a:endParaRPr lang="en-GB" sz="2400" dirty="0">
              <a:solidFill>
                <a:srgbClr val="000000"/>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ChangeArrowheads="1"/>
          </p:cNvSpPr>
          <p:nvPr>
            <p:ph type="title"/>
          </p:nvPr>
        </p:nvSpPr>
        <p:spPr/>
        <p:txBody>
          <a:bodyPr/>
          <a:lstStyle/>
          <a:p>
            <a:r>
              <a:rPr lang="en-US" dirty="0" smtClean="0"/>
              <a:t>Summary</a:t>
            </a:r>
            <a:r>
              <a:rPr lang="en-US" dirty="0"/>
              <a:t/>
            </a:r>
            <a:br>
              <a:rPr lang="en-US" dirty="0"/>
            </a:br>
            <a:endParaRPr lang="en-US" sz="2400" dirty="0">
              <a:solidFill>
                <a:schemeClr val="accent1"/>
              </a:solidFill>
            </a:endParaRPr>
          </a:p>
        </p:txBody>
      </p:sp>
      <p:sp>
        <p:nvSpPr>
          <p:cNvPr id="1272835" name="Rectangle 3"/>
          <p:cNvSpPr>
            <a:spLocks noGrp="1" noChangeArrowheads="1"/>
          </p:cNvSpPr>
          <p:nvPr>
            <p:ph type="body" idx="1"/>
          </p:nvPr>
        </p:nvSpPr>
        <p:spPr>
          <a:xfrm>
            <a:off x="703263" y="1455738"/>
            <a:ext cx="7963660" cy="4343400"/>
          </a:xfrm>
        </p:spPr>
        <p:txBody>
          <a:bodyPr/>
          <a:lstStyle/>
          <a:p>
            <a:pPr indent="-225425">
              <a:spcBef>
                <a:spcPts val="363"/>
              </a:spcBef>
              <a:buClr>
                <a:srgbClr val="FD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dirty="0" smtClean="0">
                <a:solidFill>
                  <a:srgbClr val="000000"/>
                </a:solidFill>
              </a:rPr>
              <a:t>Accessibility is not just a checklist</a:t>
            </a:r>
          </a:p>
          <a:p>
            <a:pPr indent="-225425">
              <a:spcBef>
                <a:spcPts val="363"/>
              </a:spcBef>
              <a:buClr>
                <a:srgbClr val="FD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dirty="0" smtClean="0">
                <a:solidFill>
                  <a:srgbClr val="000000"/>
                </a:solidFill>
              </a:rPr>
              <a:t>Get your templates and themes right up front</a:t>
            </a:r>
          </a:p>
          <a:p>
            <a:pPr indent="-225425">
              <a:spcBef>
                <a:spcPts val="363"/>
              </a:spcBef>
              <a:buClr>
                <a:srgbClr val="FD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dirty="0" smtClean="0">
                <a:solidFill>
                  <a:srgbClr val="000000"/>
                </a:solidFill>
              </a:rPr>
              <a:t>Know the current problems in </a:t>
            </a:r>
            <a:br>
              <a:rPr lang="en-GB" sz="2800" dirty="0" smtClean="0">
                <a:solidFill>
                  <a:srgbClr val="000000"/>
                </a:solidFill>
              </a:rPr>
            </a:br>
            <a:r>
              <a:rPr lang="en-GB" sz="2800" dirty="0" smtClean="0">
                <a:solidFill>
                  <a:srgbClr val="000000"/>
                </a:solidFill>
              </a:rPr>
              <a:t>Application Express</a:t>
            </a:r>
          </a:p>
          <a:p>
            <a:pPr indent="-225425">
              <a:spcBef>
                <a:spcPts val="363"/>
              </a:spcBef>
              <a:buClr>
                <a:srgbClr val="FD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dirty="0" smtClean="0">
                <a:solidFill>
                  <a:srgbClr val="000000"/>
                </a:solidFill>
              </a:rPr>
              <a:t>Plan out your testing strategy and include </a:t>
            </a:r>
            <a:br>
              <a:rPr lang="en-GB" sz="2800" dirty="0" smtClean="0">
                <a:solidFill>
                  <a:srgbClr val="000000"/>
                </a:solidFill>
              </a:rPr>
            </a:br>
            <a:r>
              <a:rPr lang="en-GB" sz="2800" dirty="0" smtClean="0">
                <a:solidFill>
                  <a:srgbClr val="000000"/>
                </a:solidFill>
              </a:rPr>
              <a:t>real users</a:t>
            </a:r>
          </a:p>
          <a:p>
            <a:pPr indent="-225425">
              <a:spcBef>
                <a:spcPts val="363"/>
              </a:spcBef>
              <a:buClr>
                <a:srgbClr val="FD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dirty="0" smtClean="0">
                <a:solidFill>
                  <a:srgbClr val="000000"/>
                </a:solidFill>
              </a:rPr>
              <a:t>Spread awareness across your team</a:t>
            </a:r>
          </a:p>
          <a:p>
            <a:pPr indent="-225425">
              <a:spcBef>
                <a:spcPts val="363"/>
              </a:spcBef>
              <a:buClr>
                <a:srgbClr val="FD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dirty="0" smtClean="0">
                <a:solidFill>
                  <a:srgbClr val="000000"/>
                </a:solidFill>
              </a:rPr>
              <a:t>Watch out for the white paper!</a:t>
            </a:r>
          </a:p>
          <a:p>
            <a:pPr indent="-225425">
              <a:spcBef>
                <a:spcPts val="363"/>
              </a:spcBef>
              <a:buClr>
                <a:srgbClr val="FD0000"/>
              </a:buClr>
              <a:buSzPct val="4500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0000"/>
              </a:solidFill>
            </a:endParaRPr>
          </a:p>
          <a:p>
            <a:pPr indent="-225425">
              <a:spcBef>
                <a:spcPts val="363"/>
              </a:spcBef>
              <a:buClr>
                <a:srgbClr val="FD0000"/>
              </a:buClr>
              <a:buSzPct val="45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0000"/>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descr="Image showing a large red question mark, with grey seating surrounding it. Questions please!"/>
          <p:cNvPicPr>
            <a:picLocks noChangeAspect="1" noChangeArrowheads="1"/>
          </p:cNvPicPr>
          <p:nvPr/>
        </p:nvPicPr>
        <p:blipFill>
          <a:blip r:embed="rId3" cstate="print"/>
          <a:srcRect/>
          <a:stretch>
            <a:fillRect/>
          </a:stretch>
        </p:blipFill>
        <p:spPr bwMode="auto">
          <a:xfrm>
            <a:off x="1154113" y="915990"/>
            <a:ext cx="6826250" cy="5221287"/>
          </a:xfrm>
          <a:prstGeom prst="rect">
            <a:avLst/>
          </a:prstGeom>
          <a:noFill/>
          <a:ln w="9525">
            <a:noFill/>
            <a:round/>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0"/>
            <a:ext cx="7581900" cy="941388"/>
          </a:xfrm>
        </p:spPr>
        <p:txBody>
          <a:bodyPr/>
          <a:lstStyle/>
          <a:p>
            <a:r>
              <a:rPr lang="en-GB" dirty="0" smtClean="0"/>
              <a:t>Agenda</a:t>
            </a:r>
            <a:endParaRPr lang="en-US" dirty="0"/>
          </a:p>
        </p:txBody>
      </p:sp>
      <p:sp>
        <p:nvSpPr>
          <p:cNvPr id="3" name="Content Placeholder 2"/>
          <p:cNvSpPr>
            <a:spLocks noGrp="1"/>
          </p:cNvSpPr>
          <p:nvPr>
            <p:ph idx="1"/>
          </p:nvPr>
        </p:nvSpPr>
        <p:spPr>
          <a:xfrm>
            <a:off x="657005" y="1183362"/>
            <a:ext cx="7537450" cy="4343400"/>
          </a:xfrm>
        </p:spPr>
        <p:txBody>
          <a:bodyPr/>
          <a:lstStyle/>
          <a:p>
            <a:r>
              <a:rPr lang="en-GB" sz="2800" dirty="0" smtClean="0"/>
              <a:t>Oracle’s </a:t>
            </a:r>
            <a:r>
              <a:rPr lang="en-GB" sz="2800" dirty="0"/>
              <a:t>Accessibility </a:t>
            </a:r>
            <a:r>
              <a:rPr lang="en-GB" sz="2800" dirty="0" smtClean="0"/>
              <a:t>Commitment</a:t>
            </a:r>
          </a:p>
          <a:p>
            <a:r>
              <a:rPr lang="en-GB" sz="2800" dirty="0" smtClean="0"/>
              <a:t>Application Express Overview</a:t>
            </a:r>
          </a:p>
          <a:p>
            <a:r>
              <a:rPr lang="en-GB" sz="2800" dirty="0" smtClean="0"/>
              <a:t>Accessibility Overview</a:t>
            </a:r>
          </a:p>
          <a:p>
            <a:r>
              <a:rPr lang="en-GB" sz="2800" dirty="0" smtClean="0"/>
              <a:t>Building for Accessibility</a:t>
            </a:r>
          </a:p>
          <a:p>
            <a:r>
              <a:rPr lang="en-GB" sz="2800" dirty="0" smtClean="0"/>
              <a:t>Accessibility and Application Express</a:t>
            </a:r>
          </a:p>
          <a:p>
            <a:r>
              <a:rPr lang="en-GB" sz="2800" dirty="0" smtClean="0"/>
              <a:t>Testing</a:t>
            </a:r>
          </a:p>
          <a:p>
            <a:r>
              <a:rPr lang="en-GB" sz="2800" dirty="0" smtClean="0"/>
              <a:t>Into the Future</a:t>
            </a:r>
          </a:p>
          <a:p>
            <a:r>
              <a:rPr lang="en-GB" sz="2800" dirty="0" smtClean="0"/>
              <a:t>Questions</a:t>
            </a:r>
            <a:endParaRPr lang="en-US" sz="28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9144000" cy="5981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smtClean="0">
              <a:solidFill>
                <a:schemeClr val="tx1"/>
              </a:solidFill>
              <a:latin typeface="Arial" pitchFamily="34" charset="0"/>
              <a:cs typeface="Arial" pitchFamily="34" charset="0"/>
            </a:endParaRPr>
          </a:p>
        </p:txBody>
      </p:sp>
      <p:grpSp>
        <p:nvGrpSpPr>
          <p:cNvPr id="2" name="Group 1" descr="Oracle logo &quot;Hardware and Sofrware, ORACLE, Engineered to Work Together&quot;."/>
          <p:cNvGrpSpPr/>
          <p:nvPr/>
        </p:nvGrpSpPr>
        <p:grpSpPr>
          <a:xfrm>
            <a:off x="2113332" y="1952551"/>
            <a:ext cx="4936386" cy="2126727"/>
            <a:chOff x="2113332" y="1464413"/>
            <a:chExt cx="4936386" cy="1595045"/>
          </a:xfrm>
        </p:grpSpPr>
        <p:pic>
          <p:nvPicPr>
            <p:cNvPr id="3" name="Picture 10"/>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13332" y="1464413"/>
              <a:ext cx="4936386" cy="15950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1034" descr="HSET_clr_rgb"/>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481263" y="1700213"/>
              <a:ext cx="4179887" cy="1198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197654068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10400" y="0"/>
            <a:ext cx="2133600" cy="685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9218"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011988" y="620713"/>
            <a:ext cx="2132012" cy="1701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9220" name="Text Box 4"/>
          <p:cNvSpPr txBox="1">
            <a:spLocks noChangeArrowheads="1"/>
          </p:cNvSpPr>
          <p:nvPr/>
        </p:nvSpPr>
        <p:spPr bwMode="auto">
          <a:xfrm>
            <a:off x="725766" y="868363"/>
            <a:ext cx="7627056" cy="5257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1pPr>
            <a:lvl2pPr marL="214313" indent="-212725">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2pPr>
            <a:lvl3pP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3pPr>
            <a:lvl4pP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4pPr>
            <a:lvl5pP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5pPr>
            <a:lvl6pPr marL="2514600" indent="-228600" fontAlgn="base">
              <a:spcBef>
                <a:spcPct val="0"/>
              </a:spcBef>
              <a:spcAft>
                <a:spcPct val="0"/>
              </a:spcAft>
              <a:buClr>
                <a:srgbClr val="000000"/>
              </a:buClr>
              <a:buSzPct val="100000"/>
              <a:buFont typeface="Times New Roman" charset="0"/>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6pPr>
            <a:lvl7pPr marL="2971800" indent="-228600" fontAlgn="base">
              <a:spcBef>
                <a:spcPct val="0"/>
              </a:spcBef>
              <a:spcAft>
                <a:spcPct val="0"/>
              </a:spcAft>
              <a:buClr>
                <a:srgbClr val="000000"/>
              </a:buClr>
              <a:buSzPct val="100000"/>
              <a:buFont typeface="Times New Roman" charset="0"/>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7pPr>
            <a:lvl8pPr marL="3429000" indent="-228600" fontAlgn="base">
              <a:spcBef>
                <a:spcPct val="0"/>
              </a:spcBef>
              <a:spcAft>
                <a:spcPct val="0"/>
              </a:spcAft>
              <a:buClr>
                <a:srgbClr val="000000"/>
              </a:buClr>
              <a:buSzPct val="100000"/>
              <a:buFont typeface="Times New Roman" charset="0"/>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8pPr>
            <a:lvl9pPr marL="3886200" indent="-228600" fontAlgn="base">
              <a:spcBef>
                <a:spcPct val="0"/>
              </a:spcBef>
              <a:spcAft>
                <a:spcPct val="0"/>
              </a:spcAft>
              <a:buClr>
                <a:srgbClr val="000000"/>
              </a:buClr>
              <a:buSzPct val="100000"/>
              <a:buFont typeface="Times New Roman" charset="0"/>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sz="2000" b="1">
                <a:solidFill>
                  <a:srgbClr val="000000"/>
                </a:solidFill>
                <a:latin typeface="Arial" charset="0"/>
                <a:ea typeface="ＭＳ Ｐゴシック" charset="0"/>
                <a:cs typeface="ＭＳ Ｐゴシック" charset="0"/>
              </a:defRPr>
            </a:lvl9pPr>
          </a:lstStyle>
          <a:p>
            <a:pPr>
              <a:lnSpc>
                <a:spcPct val="80000"/>
              </a:lnSpc>
              <a:spcBef>
                <a:spcPts val="750"/>
              </a:spcBef>
              <a:buClrTx/>
              <a:buFontTx/>
              <a:buNone/>
            </a:pPr>
            <a:r>
              <a:rPr lang="en-US" dirty="0"/>
              <a:t>The world’s most complete, open, and </a:t>
            </a:r>
            <a:r>
              <a:rPr lang="en-US" dirty="0" smtClean="0"/>
              <a:t>integrated </a:t>
            </a:r>
            <a:br>
              <a:rPr lang="en-US" dirty="0" smtClean="0"/>
            </a:br>
            <a:r>
              <a:rPr lang="en-US" dirty="0" smtClean="0"/>
              <a:t>business </a:t>
            </a:r>
            <a:r>
              <a:rPr lang="en-US" dirty="0"/>
              <a:t>software and hardware company</a:t>
            </a:r>
            <a:r>
              <a:rPr lang="en-US" sz="2400" dirty="0"/>
              <a:t> </a:t>
            </a:r>
          </a:p>
          <a:p>
            <a:pPr>
              <a:lnSpc>
                <a:spcPct val="80000"/>
              </a:lnSpc>
              <a:spcBef>
                <a:spcPts val="750"/>
              </a:spcBef>
              <a:buClrTx/>
              <a:buFontTx/>
              <a:buNone/>
            </a:pPr>
            <a:r>
              <a:rPr lang="en-US" u="sng" dirty="0"/>
              <a:t>Scale</a:t>
            </a:r>
          </a:p>
          <a:p>
            <a:pPr marL="118872" lvl="1">
              <a:lnSpc>
                <a:spcPct val="80000"/>
              </a:lnSpc>
              <a:spcBef>
                <a:spcPts val="0"/>
              </a:spcBef>
              <a:spcAft>
                <a:spcPts val="700"/>
              </a:spcAft>
              <a:buClr>
                <a:srgbClr val="FD0000"/>
              </a:buClr>
              <a:buFont typeface="Arial" charset="0"/>
              <a:buChar char="•"/>
            </a:pPr>
            <a:r>
              <a:rPr lang="en-US" sz="1600" b="0" i="0" dirty="0"/>
              <a:t>370,000 customers in 145 countries</a:t>
            </a:r>
          </a:p>
          <a:p>
            <a:pPr marL="118872" lvl="1">
              <a:lnSpc>
                <a:spcPct val="80000"/>
              </a:lnSpc>
              <a:spcBef>
                <a:spcPts val="0"/>
              </a:spcBef>
              <a:spcAft>
                <a:spcPts val="700"/>
              </a:spcAft>
              <a:buClr>
                <a:srgbClr val="FD0000"/>
              </a:buClr>
              <a:buFont typeface="Arial" charset="0"/>
              <a:buChar char="•"/>
            </a:pPr>
            <a:r>
              <a:rPr lang="en-US" sz="1600" b="0" i="0" dirty="0"/>
              <a:t>20,000 partners </a:t>
            </a:r>
          </a:p>
          <a:p>
            <a:pPr marL="118872" lvl="1">
              <a:lnSpc>
                <a:spcPct val="80000"/>
              </a:lnSpc>
              <a:spcBef>
                <a:spcPts val="0"/>
              </a:spcBef>
              <a:spcAft>
                <a:spcPts val="700"/>
              </a:spcAft>
              <a:buClr>
                <a:srgbClr val="FD0000"/>
              </a:buClr>
              <a:buFont typeface="Arial" charset="0"/>
              <a:buChar char="•"/>
            </a:pPr>
            <a:r>
              <a:rPr lang="en-US" sz="1600" b="0" i="0" dirty="0"/>
              <a:t>104,500 employees</a:t>
            </a:r>
          </a:p>
          <a:p>
            <a:pPr marL="118872" lvl="1">
              <a:lnSpc>
                <a:spcPct val="80000"/>
              </a:lnSpc>
              <a:spcBef>
                <a:spcPts val="0"/>
              </a:spcBef>
              <a:spcAft>
                <a:spcPts val="700"/>
              </a:spcAft>
              <a:buClr>
                <a:srgbClr val="FD0000"/>
              </a:buClr>
              <a:buFont typeface="Arial" charset="0"/>
              <a:buChar char="•"/>
            </a:pPr>
            <a:r>
              <a:rPr lang="en-US" sz="1600" b="0" i="0" dirty="0"/>
              <a:t>10 million developers in Oracle online communities</a:t>
            </a:r>
          </a:p>
          <a:p>
            <a:pPr marL="118872" lvl="1" eaLnBrk="0" hangingPunct="0">
              <a:lnSpc>
                <a:spcPct val="80000"/>
              </a:lnSpc>
              <a:spcBef>
                <a:spcPts val="0"/>
              </a:spcBef>
              <a:spcAft>
                <a:spcPts val="700"/>
              </a:spcAft>
              <a:buClr>
                <a:srgbClr val="FD0000"/>
              </a:buClr>
              <a:buFont typeface="Arial" charset="0"/>
              <a:buChar char="•"/>
            </a:pPr>
            <a:r>
              <a:rPr lang="en-US" sz="1600" b="0" i="0" dirty="0"/>
              <a:t>Over 100 U.S. Federal government organizations </a:t>
            </a:r>
          </a:p>
          <a:p>
            <a:pPr marL="118872" lvl="1" eaLnBrk="0" hangingPunct="0">
              <a:lnSpc>
                <a:spcPct val="80000"/>
              </a:lnSpc>
              <a:spcBef>
                <a:spcPts val="0"/>
              </a:spcBef>
              <a:spcAft>
                <a:spcPts val="700"/>
              </a:spcAft>
              <a:buClr>
                <a:srgbClr val="FD0000"/>
              </a:buClr>
              <a:buFont typeface="Arial" charset="0"/>
              <a:buChar char="•"/>
            </a:pPr>
            <a:r>
              <a:rPr lang="en-US" sz="1600" b="0" i="0" dirty="0">
                <a:cs typeface="Arial Unicode MS" charset="0"/>
              </a:rPr>
              <a:t>38 U.S. States run Oracle Applications</a:t>
            </a:r>
          </a:p>
          <a:p>
            <a:pPr marL="118872" lvl="1" eaLnBrk="0" hangingPunct="0">
              <a:lnSpc>
                <a:spcPct val="80000"/>
              </a:lnSpc>
              <a:spcBef>
                <a:spcPts val="0"/>
              </a:spcBef>
              <a:spcAft>
                <a:spcPts val="700"/>
              </a:spcAft>
              <a:buClr>
                <a:srgbClr val="FD0000"/>
              </a:buClr>
              <a:buFont typeface="Arial" charset="0"/>
              <a:buChar char="•"/>
            </a:pPr>
            <a:r>
              <a:rPr lang="en-US" sz="1600" b="0" i="0" dirty="0">
                <a:cs typeface="Arial Unicode MS" charset="0"/>
              </a:rPr>
              <a:t>24 of the 100 largest U.S. School Districts run Oracle Applications</a:t>
            </a:r>
          </a:p>
          <a:p>
            <a:pPr marL="118872" lvl="1" eaLnBrk="0" hangingPunct="0">
              <a:lnSpc>
                <a:spcPct val="80000"/>
              </a:lnSpc>
              <a:spcBef>
                <a:spcPts val="0"/>
              </a:spcBef>
              <a:spcAft>
                <a:spcPts val="700"/>
              </a:spcAft>
              <a:buClr>
                <a:srgbClr val="FD0000"/>
              </a:buClr>
              <a:buFont typeface="Arial" charset="0"/>
              <a:buChar char="•"/>
            </a:pPr>
            <a:r>
              <a:rPr lang="en-US" sz="1600" b="0" i="0" dirty="0">
                <a:cs typeface="Arial Unicode MS" charset="0"/>
              </a:rPr>
              <a:t>11 of the 15 largest U.S. Counties run Oracle Applications </a:t>
            </a:r>
          </a:p>
          <a:p>
            <a:pPr marL="118872" lvl="1" eaLnBrk="0" hangingPunct="0">
              <a:lnSpc>
                <a:spcPct val="80000"/>
              </a:lnSpc>
              <a:spcBef>
                <a:spcPts val="0"/>
              </a:spcBef>
              <a:spcAft>
                <a:spcPts val="700"/>
              </a:spcAft>
              <a:buClr>
                <a:srgbClr val="FD0000"/>
              </a:buClr>
              <a:buFont typeface="Arial" charset="0"/>
              <a:buChar char="•"/>
            </a:pPr>
            <a:r>
              <a:rPr lang="en-US" sz="1600" b="0" i="0" dirty="0">
                <a:cs typeface="Arial Unicode MS" charset="0"/>
              </a:rPr>
              <a:t>35 of the 50 largest U.S. Cities run Oracle Applications</a:t>
            </a:r>
          </a:p>
          <a:p>
            <a:pPr>
              <a:spcBef>
                <a:spcPts val="750"/>
              </a:spcBef>
              <a:buClrTx/>
              <a:buFontTx/>
              <a:buNone/>
            </a:pPr>
            <a:r>
              <a:rPr lang="en-US" u="sng" dirty="0"/>
              <a:t>Innovation and Investment</a:t>
            </a:r>
          </a:p>
          <a:p>
            <a:pPr lvl="1">
              <a:lnSpc>
                <a:spcPct val="80000"/>
              </a:lnSpc>
              <a:spcBef>
                <a:spcPts val="0"/>
              </a:spcBef>
              <a:spcAft>
                <a:spcPts val="700"/>
              </a:spcAft>
              <a:buClr>
                <a:srgbClr val="FD0000"/>
              </a:buClr>
              <a:buFont typeface="Arial" charset="0"/>
              <a:buChar char="•"/>
            </a:pPr>
            <a:r>
              <a:rPr lang="en-US" sz="1600" b="0" i="0" dirty="0"/>
              <a:t>29,000 developers and engineers</a:t>
            </a:r>
          </a:p>
          <a:p>
            <a:pPr lvl="1">
              <a:lnSpc>
                <a:spcPct val="80000"/>
              </a:lnSpc>
              <a:spcBef>
                <a:spcPts val="0"/>
              </a:spcBef>
              <a:spcAft>
                <a:spcPts val="700"/>
              </a:spcAft>
              <a:buClr>
                <a:srgbClr val="FD0000"/>
              </a:buClr>
              <a:buFont typeface="Arial" charset="0"/>
              <a:buChar char="•"/>
            </a:pPr>
            <a:r>
              <a:rPr lang="en-US" sz="1600" b="0" i="0" dirty="0"/>
              <a:t>15,500 customer support specialists, speaking 27 languages</a:t>
            </a:r>
          </a:p>
          <a:p>
            <a:pPr lvl="1">
              <a:lnSpc>
                <a:spcPct val="80000"/>
              </a:lnSpc>
              <a:spcBef>
                <a:spcPts val="0"/>
              </a:spcBef>
              <a:spcAft>
                <a:spcPts val="700"/>
              </a:spcAft>
              <a:buClr>
                <a:srgbClr val="FD0000"/>
              </a:buClr>
              <a:buFont typeface="Arial" charset="0"/>
              <a:buChar char="•"/>
            </a:pPr>
            <a:r>
              <a:rPr lang="en-US" sz="1600" b="0" i="0" dirty="0"/>
              <a:t>20,000 implementation consultants</a:t>
            </a:r>
          </a:p>
          <a:p>
            <a:pPr lvl="1">
              <a:lnSpc>
                <a:spcPct val="80000"/>
              </a:lnSpc>
              <a:spcBef>
                <a:spcPts val="0"/>
              </a:spcBef>
              <a:spcAft>
                <a:spcPts val="700"/>
              </a:spcAft>
              <a:buClr>
                <a:srgbClr val="FD0000"/>
              </a:buClr>
              <a:buFont typeface="Arial" charset="0"/>
              <a:buChar char="•"/>
            </a:pPr>
            <a:r>
              <a:rPr lang="en-US" sz="1600" b="0" i="0" dirty="0"/>
              <a:t>1.5 million students supported annually</a:t>
            </a:r>
          </a:p>
          <a:p>
            <a:pPr lvl="1">
              <a:lnSpc>
                <a:spcPct val="80000"/>
              </a:lnSpc>
              <a:spcBef>
                <a:spcPts val="0"/>
              </a:spcBef>
              <a:spcAft>
                <a:spcPts val="700"/>
              </a:spcAft>
              <a:buClr>
                <a:srgbClr val="FD0000"/>
              </a:buClr>
              <a:buFont typeface="Arial" charset="0"/>
              <a:buChar char="•"/>
            </a:pPr>
            <a:r>
              <a:rPr lang="en-US" sz="1600" b="0" i="0" dirty="0"/>
              <a:t>870 independent Oracle user groups with 355,000 members</a:t>
            </a:r>
          </a:p>
        </p:txBody>
      </p:sp>
      <p:sp>
        <p:nvSpPr>
          <p:cNvPr id="7" name="Text Box 16"/>
          <p:cNvSpPr txBox="1">
            <a:spLocks noChangeArrowheads="1"/>
          </p:cNvSpPr>
          <p:nvPr/>
        </p:nvSpPr>
        <p:spPr bwMode="auto">
          <a:xfrm>
            <a:off x="825391" y="76309"/>
            <a:ext cx="8334375" cy="1069975"/>
          </a:xfrm>
          <a:prstGeom prst="rect">
            <a:avLst/>
          </a:prstGeom>
          <a:noFill/>
          <a:ln w="9525">
            <a:noFill/>
            <a:round/>
            <a:headEnd/>
            <a:tailEnd/>
          </a:ln>
        </p:spPr>
        <p:txBody>
          <a:bodyPr lIns="0" tIns="0" rIns="0" bIns="0" anchor="ctr"/>
          <a:lstStyle/>
          <a:p>
            <a:pPr>
              <a:lnSpc>
                <a:spcPct val="93000"/>
              </a:lnSpc>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i="0" dirty="0">
                <a:solidFill>
                  <a:srgbClr val="000000"/>
                </a:solidFill>
              </a:rPr>
              <a:t>Oracle Corporation</a:t>
            </a:r>
            <a:br>
              <a:rPr lang="en-GB" sz="3200" i="0" dirty="0">
                <a:solidFill>
                  <a:srgbClr val="000000"/>
                </a:solidFill>
              </a:rPr>
            </a:br>
            <a:endParaRPr lang="en-GB" sz="3200" i="0" dirty="0">
              <a:solidFill>
                <a:srgbClr val="000000"/>
              </a:solidFill>
            </a:endParaRPr>
          </a:p>
        </p:txBody>
      </p:sp>
    </p:spTree>
    <p:extLst>
      <p:ext uri="{BB962C8B-B14F-4D97-AF65-F5344CB8AC3E}">
        <p14:creationId xmlns="" xmlns:p14="http://schemas.microsoft.com/office/powerpoint/2010/main" val="4205638220"/>
      </p:ext>
    </p:extLst>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7888" y="2622333"/>
            <a:ext cx="3309937" cy="336867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0243" name="Text Box 3"/>
          <p:cNvSpPr txBox="1">
            <a:spLocks noChangeArrowheads="1"/>
          </p:cNvSpPr>
          <p:nvPr/>
        </p:nvSpPr>
        <p:spPr bwMode="auto">
          <a:xfrm>
            <a:off x="3436660" y="1373188"/>
            <a:ext cx="2779712" cy="4343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227013" indent="-225425">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1pPr>
            <a:lvl2pPr>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2pPr>
            <a:lvl3pPr>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3pPr>
            <a:lvl4pPr>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4pPr>
            <a:lvl5pPr>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5pPr>
            <a:lvl6pPr marL="2514600" indent="-228600" fontAlgn="base">
              <a:spcBef>
                <a:spcPct val="0"/>
              </a:spcBef>
              <a:spcAft>
                <a:spcPct val="0"/>
              </a:spcAft>
              <a:buClr>
                <a:srgbClr val="000000"/>
              </a:buClr>
              <a:buSzPct val="100000"/>
              <a:buFont typeface="Times New Roman" charset="0"/>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6pPr>
            <a:lvl7pPr marL="2971800" indent="-228600" fontAlgn="base">
              <a:spcBef>
                <a:spcPct val="0"/>
              </a:spcBef>
              <a:spcAft>
                <a:spcPct val="0"/>
              </a:spcAft>
              <a:buClr>
                <a:srgbClr val="000000"/>
              </a:buClr>
              <a:buSzPct val="100000"/>
              <a:buFont typeface="Times New Roman" charset="0"/>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7pPr>
            <a:lvl8pPr marL="3429000" indent="-228600" fontAlgn="base">
              <a:spcBef>
                <a:spcPct val="0"/>
              </a:spcBef>
              <a:spcAft>
                <a:spcPct val="0"/>
              </a:spcAft>
              <a:buClr>
                <a:srgbClr val="000000"/>
              </a:buClr>
              <a:buSzPct val="100000"/>
              <a:buFont typeface="Times New Roman" charset="0"/>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8pPr>
            <a:lvl9pPr marL="3886200" indent="-228600" fontAlgn="base">
              <a:spcBef>
                <a:spcPct val="0"/>
              </a:spcBef>
              <a:spcAft>
                <a:spcPct val="0"/>
              </a:spcAft>
              <a:buClr>
                <a:srgbClr val="000000"/>
              </a:buClr>
              <a:buSzPct val="100000"/>
              <a:buFont typeface="Times New Roman" charset="0"/>
              <a:tabLst>
                <a:tab pos="227013"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Lst>
              <a:defRPr sz="2000" b="1">
                <a:solidFill>
                  <a:srgbClr val="000000"/>
                </a:solidFill>
                <a:latin typeface="Arial" charset="0"/>
                <a:ea typeface="ＭＳ Ｐゴシック" charset="0"/>
                <a:cs typeface="ＭＳ Ｐゴシック" charset="0"/>
              </a:defRPr>
            </a:lvl9pPr>
          </a:lstStyle>
          <a:p>
            <a:pPr>
              <a:spcBef>
                <a:spcPts val="438"/>
              </a:spcBef>
              <a:buClrTx/>
              <a:buFontTx/>
              <a:buNone/>
            </a:pPr>
            <a:r>
              <a:rPr lang="en-US" sz="1400" dirty="0"/>
              <a:t>Technology</a:t>
            </a:r>
          </a:p>
          <a:p>
            <a:pPr>
              <a:spcBef>
                <a:spcPts val="438"/>
              </a:spcBef>
              <a:buClr>
                <a:srgbClr val="FD0000"/>
              </a:buClr>
              <a:buFont typeface="Arial" charset="0"/>
              <a:buChar char="•"/>
            </a:pPr>
            <a:r>
              <a:rPr lang="en-US" sz="1400" b="0" dirty="0"/>
              <a:t>Database</a:t>
            </a:r>
          </a:p>
          <a:p>
            <a:pPr>
              <a:spcBef>
                <a:spcPts val="438"/>
              </a:spcBef>
              <a:buClr>
                <a:srgbClr val="FD0000"/>
              </a:buClr>
              <a:buFont typeface="Arial" charset="0"/>
              <a:buChar char="•"/>
            </a:pPr>
            <a:r>
              <a:rPr lang="en-US" sz="1400" b="0" dirty="0"/>
              <a:t>Database on Linux</a:t>
            </a:r>
          </a:p>
          <a:p>
            <a:pPr>
              <a:spcBef>
                <a:spcPts val="438"/>
              </a:spcBef>
              <a:buClr>
                <a:srgbClr val="FD0000"/>
              </a:buClr>
              <a:buFont typeface="Arial" charset="0"/>
              <a:buChar char="•"/>
            </a:pPr>
            <a:r>
              <a:rPr lang="en-US" sz="1400" b="0" dirty="0"/>
              <a:t>Database on SAP</a:t>
            </a:r>
          </a:p>
          <a:p>
            <a:pPr>
              <a:spcBef>
                <a:spcPts val="438"/>
              </a:spcBef>
              <a:buClr>
                <a:srgbClr val="FD0000"/>
              </a:buClr>
              <a:buFont typeface="Arial" charset="0"/>
              <a:buChar char="•"/>
            </a:pPr>
            <a:r>
              <a:rPr lang="en-US" sz="1400" b="0" dirty="0"/>
              <a:t>Database on Solaris</a:t>
            </a:r>
          </a:p>
          <a:p>
            <a:pPr>
              <a:spcBef>
                <a:spcPts val="438"/>
              </a:spcBef>
              <a:buClr>
                <a:srgbClr val="FD0000"/>
              </a:buClr>
              <a:buFont typeface="Arial" charset="0"/>
              <a:buChar char="•"/>
            </a:pPr>
            <a:r>
              <a:rPr lang="en-US" sz="1400" b="0" dirty="0"/>
              <a:t>Data Warehousing</a:t>
            </a:r>
          </a:p>
          <a:p>
            <a:pPr>
              <a:spcBef>
                <a:spcPts val="438"/>
              </a:spcBef>
              <a:buClr>
                <a:srgbClr val="FD0000"/>
              </a:buClr>
              <a:buFont typeface="Arial" charset="0"/>
              <a:buChar char="•"/>
            </a:pPr>
            <a:r>
              <a:rPr lang="en-US" sz="1400" b="0" dirty="0"/>
              <a:t>Embedded Database</a:t>
            </a:r>
          </a:p>
          <a:p>
            <a:pPr>
              <a:spcBef>
                <a:spcPts val="438"/>
              </a:spcBef>
              <a:buClr>
                <a:srgbClr val="FD0000"/>
              </a:buClr>
              <a:buFont typeface="Arial" charset="0"/>
              <a:buChar char="•"/>
            </a:pPr>
            <a:r>
              <a:rPr lang="en-US" sz="1400" b="0" dirty="0"/>
              <a:t>Development Language – Java</a:t>
            </a:r>
          </a:p>
          <a:p>
            <a:pPr>
              <a:spcBef>
                <a:spcPts val="438"/>
              </a:spcBef>
              <a:buClr>
                <a:srgbClr val="FD0000"/>
              </a:buClr>
              <a:buFont typeface="Arial" charset="0"/>
              <a:buChar char="•"/>
            </a:pPr>
            <a:r>
              <a:rPr lang="en-US" sz="1400" b="0" dirty="0"/>
              <a:t>Middleware</a:t>
            </a:r>
          </a:p>
          <a:p>
            <a:pPr>
              <a:spcBef>
                <a:spcPts val="438"/>
              </a:spcBef>
              <a:buClr>
                <a:srgbClr val="FD0000"/>
              </a:buClr>
              <a:buFont typeface="Arial" charset="0"/>
              <a:buChar char="•"/>
            </a:pPr>
            <a:r>
              <a:rPr lang="en-US" sz="1400" b="0" dirty="0"/>
              <a:t>Application Servers</a:t>
            </a:r>
          </a:p>
          <a:p>
            <a:pPr>
              <a:spcBef>
                <a:spcPts val="438"/>
              </a:spcBef>
              <a:buClr>
                <a:srgbClr val="FD0000"/>
              </a:buClr>
              <a:buFont typeface="Arial" charset="0"/>
              <a:buChar char="•"/>
            </a:pPr>
            <a:r>
              <a:rPr lang="en-US" sz="1400" b="0" dirty="0"/>
              <a:t>Identity and Access </a:t>
            </a:r>
            <a:r>
              <a:rPr lang="en-US" sz="1400" b="0" dirty="0" smtClean="0"/>
              <a:t>Management</a:t>
            </a:r>
            <a:endParaRPr lang="en-US" sz="1400" b="0" dirty="0"/>
          </a:p>
          <a:p>
            <a:pPr>
              <a:spcBef>
                <a:spcPts val="438"/>
              </a:spcBef>
              <a:buClr>
                <a:srgbClr val="FD0000"/>
              </a:buClr>
              <a:buFont typeface="Arial" charset="0"/>
              <a:buNone/>
            </a:pPr>
            <a:endParaRPr lang="en-US" sz="1400" dirty="0"/>
          </a:p>
          <a:p>
            <a:pPr>
              <a:spcBef>
                <a:spcPts val="438"/>
              </a:spcBef>
              <a:buClrTx/>
              <a:buFontTx/>
              <a:buNone/>
            </a:pPr>
            <a:r>
              <a:rPr lang="en-US" sz="1400" dirty="0"/>
              <a:t>Hardware</a:t>
            </a:r>
          </a:p>
          <a:p>
            <a:pPr>
              <a:spcBef>
                <a:spcPts val="438"/>
              </a:spcBef>
              <a:buClr>
                <a:srgbClr val="FD0000"/>
              </a:buClr>
              <a:buFont typeface="Arial" charset="0"/>
              <a:buChar char="•"/>
            </a:pPr>
            <a:r>
              <a:rPr lang="en-US" sz="1400" b="0" dirty="0"/>
              <a:t>Tape Storage</a:t>
            </a:r>
          </a:p>
          <a:p>
            <a:pPr>
              <a:spcBef>
                <a:spcPts val="438"/>
              </a:spcBef>
              <a:buClr>
                <a:srgbClr val="FD0000"/>
              </a:buClr>
              <a:buFont typeface="Arial" charset="0"/>
              <a:buChar char="•"/>
            </a:pPr>
            <a:r>
              <a:rPr lang="en-US" sz="1400" b="0" dirty="0"/>
              <a:t>Unix Server</a:t>
            </a:r>
          </a:p>
        </p:txBody>
      </p:sp>
      <p:sp>
        <p:nvSpPr>
          <p:cNvPr id="10244" name="Rectangle 4"/>
          <p:cNvSpPr>
            <a:spLocks noChangeArrowheads="1"/>
          </p:cNvSpPr>
          <p:nvPr/>
        </p:nvSpPr>
        <p:spPr bwMode="auto">
          <a:xfrm>
            <a:off x="6362422" y="1371600"/>
            <a:ext cx="2617788" cy="4343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27013" indent="-225425">
              <a:spcBef>
                <a:spcPts val="438"/>
              </a:spcBef>
              <a:buClrTx/>
              <a:buFontTx/>
              <a:buNone/>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dirty="0">
                <a:solidFill>
                  <a:srgbClr val="000000"/>
                </a:solidFill>
              </a:rPr>
              <a:t>Applications</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CRM </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Enterprise Performance Management</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Project Portfolio Management</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Transportation Management </a:t>
            </a:r>
          </a:p>
          <a:p>
            <a:pPr marL="227013" indent="-225425">
              <a:spcBef>
                <a:spcPts val="438"/>
              </a:spcBef>
              <a:buClr>
                <a:srgbClr val="FD0000"/>
              </a:buClr>
              <a:buFont typeface="Arial" charset="0"/>
              <a:buNone/>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endParaRPr lang="en-US" sz="1400" dirty="0">
              <a:solidFill>
                <a:srgbClr val="000000"/>
              </a:solidFill>
            </a:endParaRPr>
          </a:p>
          <a:p>
            <a:pPr marL="227013" indent="-225425">
              <a:spcBef>
                <a:spcPts val="438"/>
              </a:spcBef>
              <a:buClrTx/>
              <a:buFontTx/>
              <a:buNone/>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dirty="0">
                <a:solidFill>
                  <a:srgbClr val="000000"/>
                </a:solidFill>
              </a:rPr>
              <a:t>Industries: </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Communications </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Construction</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Discrete Manufacturing</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Life Sciences and Healthcare </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Public Sector</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Professional Services</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Retail </a:t>
            </a:r>
          </a:p>
          <a:p>
            <a:pPr marL="227013" indent="-225425">
              <a:spcBef>
                <a:spcPts val="438"/>
              </a:spcBef>
              <a:buClr>
                <a:srgbClr val="FD0000"/>
              </a:buClr>
              <a:buFont typeface="Arial" charset="0"/>
              <a:buChar char="•"/>
              <a:tabLst>
                <a:tab pos="227013" algn="l"/>
                <a:tab pos="684213" algn="l"/>
                <a:tab pos="1141413" algn="l"/>
                <a:tab pos="1598613" algn="l"/>
                <a:tab pos="2055813" algn="l"/>
                <a:tab pos="2513013" algn="l"/>
                <a:tab pos="2970213" algn="l"/>
                <a:tab pos="3427413" algn="l"/>
                <a:tab pos="3884613" algn="l"/>
                <a:tab pos="4341813" algn="l"/>
                <a:tab pos="4799013" algn="l"/>
                <a:tab pos="5256213" algn="l"/>
                <a:tab pos="5713413" algn="l"/>
                <a:tab pos="6170613" algn="l"/>
                <a:tab pos="6627813" algn="l"/>
                <a:tab pos="7085013" algn="l"/>
                <a:tab pos="7542213" algn="l"/>
                <a:tab pos="7999413" algn="l"/>
                <a:tab pos="8456613" algn="l"/>
                <a:tab pos="8913813" algn="l"/>
                <a:tab pos="9371013" algn="l"/>
              </a:tabLst>
            </a:pPr>
            <a:r>
              <a:rPr lang="en-US" sz="1400" b="0" dirty="0">
                <a:solidFill>
                  <a:srgbClr val="000000"/>
                </a:solidFill>
              </a:rPr>
              <a:t>Transportation</a:t>
            </a:r>
          </a:p>
        </p:txBody>
      </p:sp>
      <p:sp>
        <p:nvSpPr>
          <p:cNvPr id="6" name="Text Box 16"/>
          <p:cNvSpPr txBox="1">
            <a:spLocks noChangeArrowheads="1"/>
          </p:cNvSpPr>
          <p:nvPr/>
        </p:nvSpPr>
        <p:spPr bwMode="auto">
          <a:xfrm>
            <a:off x="825391" y="289969"/>
            <a:ext cx="8334375" cy="1069975"/>
          </a:xfrm>
          <a:prstGeom prst="rect">
            <a:avLst/>
          </a:prstGeom>
          <a:noFill/>
          <a:ln w="9525">
            <a:noFill/>
            <a:round/>
            <a:headEnd/>
            <a:tailEnd/>
          </a:ln>
        </p:spPr>
        <p:txBody>
          <a:bodyPr lIns="0" tIns="0" rIns="0" bIns="0" anchor="ctr"/>
          <a:lstStyle/>
          <a:p>
            <a:pPr>
              <a:lnSpc>
                <a:spcPct val="93000"/>
              </a:lnSpc>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i="0" dirty="0">
                <a:solidFill>
                  <a:srgbClr val="000000"/>
                </a:solidFill>
              </a:rPr>
              <a:t>Oracle </a:t>
            </a:r>
            <a:r>
              <a:rPr lang="en-GB" sz="3200" i="0" dirty="0" smtClean="0">
                <a:solidFill>
                  <a:srgbClr val="000000"/>
                </a:solidFill>
              </a:rPr>
              <a:t>Corporation</a:t>
            </a:r>
            <a:br>
              <a:rPr lang="en-GB" sz="3200" i="0" dirty="0" smtClean="0">
                <a:solidFill>
                  <a:srgbClr val="000000"/>
                </a:solidFill>
              </a:rPr>
            </a:br>
            <a:r>
              <a:rPr lang="en-US" sz="3200" b="0" dirty="0">
                <a:solidFill>
                  <a:srgbClr val="FD0000"/>
                </a:solidFill>
              </a:rPr>
              <a:t>#1 in 50 product or industry </a:t>
            </a:r>
            <a:r>
              <a:rPr lang="en-US" sz="3200" b="0" dirty="0" smtClean="0">
                <a:solidFill>
                  <a:srgbClr val="FD0000"/>
                </a:solidFill>
              </a:rPr>
              <a:t>categories</a:t>
            </a:r>
            <a:r>
              <a:rPr lang="en-GB" sz="3200" i="0" dirty="0">
                <a:solidFill>
                  <a:srgbClr val="000000"/>
                </a:solidFill>
              </a:rPr>
              <a:t/>
            </a:r>
            <a:br>
              <a:rPr lang="en-GB" sz="3200" i="0" dirty="0">
                <a:solidFill>
                  <a:srgbClr val="000000"/>
                </a:solidFill>
              </a:rPr>
            </a:br>
            <a:endParaRPr lang="en-GB" sz="3200" i="0" dirty="0">
              <a:solidFill>
                <a:srgbClr val="000000"/>
              </a:solidFill>
            </a:endParaRPr>
          </a:p>
        </p:txBody>
      </p:sp>
    </p:spTree>
    <p:extLst>
      <p:ext uri="{BB962C8B-B14F-4D97-AF65-F5344CB8AC3E}">
        <p14:creationId xmlns="" xmlns:p14="http://schemas.microsoft.com/office/powerpoint/2010/main" val="1057242337"/>
      </p:ext>
    </p:extLst>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889000" y="304800"/>
            <a:ext cx="7581900" cy="600075"/>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Oracle’s Commitment to Accessibility</a:t>
            </a:r>
          </a:p>
        </p:txBody>
      </p:sp>
      <p:sp>
        <p:nvSpPr>
          <p:cNvPr id="11266" name="Rectangle 2"/>
          <p:cNvSpPr>
            <a:spLocks noGrp="1" noChangeArrowheads="1"/>
          </p:cNvSpPr>
          <p:nvPr>
            <p:ph type="body" idx="4294967295"/>
          </p:nvPr>
        </p:nvSpPr>
        <p:spPr>
          <a:xfrm>
            <a:off x="3438663" y="1859176"/>
            <a:ext cx="5002972" cy="3560963"/>
          </a:xfrm>
          <a:ln/>
        </p:spPr>
        <p:txBody>
          <a:bodyPr/>
          <a:lstStyle/>
          <a:p>
            <a:pPr marL="0" indent="0">
              <a:spcBef>
                <a:spcPts val="1250"/>
              </a:spcBef>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i="1" dirty="0"/>
              <a:t>"Oracle is committed to creating accessible technologies and products that enhance the overall workplace environment and contribute to the productivity of our employees, our customers, and our customers’ customers.”</a:t>
            </a:r>
          </a:p>
          <a:p>
            <a:pPr marL="0" indent="0">
              <a:spcBef>
                <a:spcPts val="1250"/>
              </a:spcBef>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 </a:t>
            </a:r>
            <a:r>
              <a:rPr lang="en-US" dirty="0" err="1"/>
              <a:t>Safra</a:t>
            </a:r>
            <a:r>
              <a:rPr lang="en-US" dirty="0"/>
              <a:t> </a:t>
            </a:r>
            <a:r>
              <a:rPr lang="en-US" dirty="0" err="1"/>
              <a:t>Catz</a:t>
            </a:r>
            <a:r>
              <a:rPr lang="en-US" dirty="0"/>
              <a:t>, President and CFO</a:t>
            </a:r>
          </a:p>
        </p:txBody>
      </p:sp>
      <p:pic>
        <p:nvPicPr>
          <p:cNvPr id="1126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r="30000"/>
          <a:stretch>
            <a:fillRect/>
          </a:stretch>
        </p:blipFill>
        <p:spPr bwMode="auto">
          <a:xfrm>
            <a:off x="646806" y="1920259"/>
            <a:ext cx="2389187" cy="2389187"/>
          </a:xfrm>
          <a:prstGeom prst="rect">
            <a:avLst/>
          </a:prstGeom>
          <a:noFill/>
          <a:ln>
            <a:noFill/>
          </a:ln>
          <a:effectLst/>
          <a:extLst>
            <a:ext uri="{909E8E84-426E-40dd-AFC4-6F175D3DCCD1}">
              <a14:hiddenFill xmlns="" xmlns:a14="http://schemas.microsoft.com/office/drawing/2010/main">
                <a:blipFill dpi="0" rotWithShape="0">
                  <a:blip/>
                  <a:srcRect r="30000"/>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 xmlns:p14="http://schemas.microsoft.com/office/powerpoint/2010/main" val="3677553058"/>
      </p:ext>
    </p:extLst>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p>
            <a:r>
              <a:rPr lang="en-GB" dirty="0" smtClean="0"/>
              <a:t>APPLICATION EXPRESS</a:t>
            </a:r>
            <a:endParaRPr lang="en-US" dirty="0"/>
          </a:p>
        </p:txBody>
      </p:sp>
      <p:sp>
        <p:nvSpPr>
          <p:cNvPr id="3" name="Text Placeholder 2"/>
          <p:cNvSpPr>
            <a:spLocks noGrp="1"/>
          </p:cNvSpPr>
          <p:nvPr>
            <p:ph type="body" idx="1"/>
          </p:nvPr>
        </p:nvSpPr>
        <p:spPr/>
        <p:txBody>
          <a:bodyPr/>
          <a:lstStyle/>
          <a:p>
            <a:r>
              <a:rPr lang="en-GB" b="1" dirty="0" smtClean="0">
                <a:solidFill>
                  <a:schemeClr val="accent1"/>
                </a:solidFill>
              </a:rPr>
              <a:t>Overview</a:t>
            </a:r>
            <a:endParaRPr lang="en-US" b="1" dirty="0">
              <a:solidFill>
                <a:schemeClr val="accent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825391" y="76309"/>
            <a:ext cx="8334375" cy="1069975"/>
          </a:xfrm>
          <a:prstGeom prst="rect">
            <a:avLst/>
          </a:prstGeom>
          <a:noFill/>
          <a:ln w="9525">
            <a:noFill/>
            <a:round/>
            <a:headEnd/>
            <a:tailEnd/>
          </a:ln>
        </p:spPr>
        <p:txBody>
          <a:bodyPr lIns="0" tIns="0" rIns="0" bIns="0" anchor="ctr"/>
          <a:lstStyle/>
          <a:p>
            <a:pPr>
              <a:lnSpc>
                <a:spcPct val="93000"/>
              </a:lnSpc>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i="0" dirty="0">
                <a:solidFill>
                  <a:srgbClr val="000000"/>
                </a:solidFill>
              </a:rPr>
              <a:t>Oracle Application Express (Oracle APEX)</a:t>
            </a:r>
            <a:r>
              <a:rPr lang="en-GB" sz="3200" b="0" i="0" dirty="0">
                <a:solidFill>
                  <a:srgbClr val="000000"/>
                </a:solidFill>
              </a:rPr>
              <a:t/>
            </a:r>
            <a:br>
              <a:rPr lang="en-GB" sz="3200" b="0" i="0" dirty="0">
                <a:solidFill>
                  <a:srgbClr val="000000"/>
                </a:solidFill>
              </a:rPr>
            </a:br>
            <a:r>
              <a:rPr lang="en-US" sz="2400" i="0" dirty="0">
                <a:solidFill>
                  <a:srgbClr val="FF0000"/>
                </a:solidFill>
              </a:rPr>
              <a:t>Browser Based Application Development</a:t>
            </a:r>
          </a:p>
        </p:txBody>
      </p:sp>
      <p:pic>
        <p:nvPicPr>
          <p:cNvPr id="1027" name="Picture 3"/>
          <p:cNvPicPr>
            <a:picLocks noChangeAspect="1" noChangeArrowheads="1"/>
          </p:cNvPicPr>
          <p:nvPr/>
        </p:nvPicPr>
        <p:blipFill>
          <a:blip r:embed="rId3" cstate="print"/>
          <a:srcRect/>
          <a:stretch>
            <a:fillRect/>
          </a:stretch>
        </p:blipFill>
        <p:spPr bwMode="auto">
          <a:xfrm>
            <a:off x="705938" y="1454875"/>
            <a:ext cx="5418365" cy="386170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6" name="Picture 2"/>
          <p:cNvPicPr>
            <a:picLocks noChangeAspect="1" noChangeArrowheads="1"/>
          </p:cNvPicPr>
          <p:nvPr/>
        </p:nvPicPr>
        <p:blipFill>
          <a:blip r:embed="rId4" cstate="print"/>
          <a:srcRect/>
          <a:stretch>
            <a:fillRect/>
          </a:stretch>
        </p:blipFill>
        <p:spPr bwMode="auto">
          <a:xfrm>
            <a:off x="2024742" y="2377440"/>
            <a:ext cx="6675120" cy="3589067"/>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7" name="Text Box 16"/>
          <p:cNvSpPr txBox="1">
            <a:spLocks noChangeArrowheads="1"/>
          </p:cNvSpPr>
          <p:nvPr/>
        </p:nvSpPr>
        <p:spPr bwMode="auto">
          <a:xfrm>
            <a:off x="825391" y="76309"/>
            <a:ext cx="8334375" cy="1069975"/>
          </a:xfrm>
          <a:prstGeom prst="rect">
            <a:avLst/>
          </a:prstGeom>
          <a:noFill/>
          <a:ln w="9525">
            <a:noFill/>
            <a:round/>
            <a:headEnd/>
            <a:tailEnd/>
          </a:ln>
        </p:spPr>
        <p:txBody>
          <a:bodyPr lIns="0" tIns="0" rIns="0" bIns="0" anchor="ctr"/>
          <a:lstStyle/>
          <a:p>
            <a:pPr>
              <a:lnSpc>
                <a:spcPct val="93000"/>
              </a:lnSpc>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i="0" dirty="0" smtClean="0">
                <a:solidFill>
                  <a:srgbClr val="000000"/>
                </a:solidFill>
              </a:rPr>
              <a:t>Oracle </a:t>
            </a:r>
            <a:r>
              <a:rPr lang="en-GB" sz="3200" i="0" dirty="0">
                <a:solidFill>
                  <a:srgbClr val="000000"/>
                </a:solidFill>
              </a:rPr>
              <a:t>Application Express (Oracle APEX)</a:t>
            </a:r>
            <a:r>
              <a:rPr lang="en-GB" sz="3200" b="0" i="0" dirty="0">
                <a:solidFill>
                  <a:srgbClr val="000000"/>
                </a:solidFill>
              </a:rPr>
              <a:t/>
            </a:r>
            <a:br>
              <a:rPr lang="en-GB" sz="3200" b="0" i="0" dirty="0">
                <a:solidFill>
                  <a:srgbClr val="000000"/>
                </a:solidFill>
              </a:rPr>
            </a:br>
            <a:r>
              <a:rPr lang="en-US" sz="2400" i="0" dirty="0">
                <a:solidFill>
                  <a:srgbClr val="FF0000"/>
                </a:solidFill>
              </a:rPr>
              <a:t>Benefits</a:t>
            </a:r>
          </a:p>
        </p:txBody>
      </p:sp>
      <p:sp>
        <p:nvSpPr>
          <p:cNvPr id="10250" name="Rectangle 9"/>
          <p:cNvSpPr>
            <a:spLocks noChangeArrowheads="1"/>
          </p:cNvSpPr>
          <p:nvPr/>
        </p:nvSpPr>
        <p:spPr bwMode="auto">
          <a:xfrm>
            <a:off x="647502" y="1247775"/>
            <a:ext cx="4245371" cy="371513"/>
          </a:xfrm>
          <a:prstGeom prst="rect">
            <a:avLst/>
          </a:prstGeom>
          <a:noFill/>
          <a:ln w="9525">
            <a:noFill/>
            <a:round/>
            <a:headEnd/>
            <a:tailEnd/>
          </a:ln>
        </p:spPr>
        <p:txBody>
          <a:bodyPr wrap="none" lIns="90000" tIns="46800" rIns="90000" bIns="46800">
            <a:spAutoFit/>
          </a:bodyPr>
          <a:lstStyle/>
          <a:p>
            <a:pPr algn="ctr">
              <a:lnSpc>
                <a:spcPct val="90000"/>
              </a:lnSpc>
              <a:spcBef>
                <a:spcPts val="12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0" dirty="0">
                <a:solidFill>
                  <a:srgbClr val="000000"/>
                </a:solidFill>
              </a:rPr>
              <a:t>Rapid Browser Based Development</a:t>
            </a:r>
          </a:p>
        </p:txBody>
      </p:sp>
      <p:grpSp>
        <p:nvGrpSpPr>
          <p:cNvPr id="22" name="Group 21" descr="Graphic of a laptop, open and currently showing Application Express on screen"/>
          <p:cNvGrpSpPr/>
          <p:nvPr/>
        </p:nvGrpSpPr>
        <p:grpSpPr>
          <a:xfrm>
            <a:off x="1560513" y="1654175"/>
            <a:ext cx="2212975" cy="1447800"/>
            <a:chOff x="1560513" y="1654175"/>
            <a:chExt cx="2212975" cy="1447800"/>
          </a:xfrm>
        </p:grpSpPr>
        <p:grpSp>
          <p:nvGrpSpPr>
            <p:cNvPr id="21" name="Group 20"/>
            <p:cNvGrpSpPr/>
            <p:nvPr/>
          </p:nvGrpSpPr>
          <p:grpSpPr>
            <a:xfrm>
              <a:off x="1560513" y="1654175"/>
              <a:ext cx="2212975" cy="1447800"/>
              <a:chOff x="1560513" y="1654175"/>
              <a:chExt cx="2212975" cy="1447800"/>
            </a:xfrm>
          </p:grpSpPr>
          <p:pic>
            <p:nvPicPr>
              <p:cNvPr id="10249" name="Picture 8"/>
              <p:cNvPicPr>
                <a:picLocks noChangeAspect="1" noChangeArrowheads="1"/>
              </p:cNvPicPr>
              <p:nvPr/>
            </p:nvPicPr>
            <p:blipFill>
              <a:blip r:embed="rId3" cstate="print"/>
              <a:srcRect/>
              <a:stretch>
                <a:fillRect/>
              </a:stretch>
            </p:blipFill>
            <p:spPr bwMode="auto">
              <a:xfrm>
                <a:off x="1560513" y="1654175"/>
                <a:ext cx="2212975" cy="1447800"/>
              </a:xfrm>
              <a:prstGeom prst="rect">
                <a:avLst/>
              </a:prstGeom>
              <a:noFill/>
              <a:ln w="9525">
                <a:noFill/>
                <a:round/>
                <a:headEnd/>
                <a:tailEnd/>
              </a:ln>
            </p:spPr>
          </p:pic>
          <p:pic>
            <p:nvPicPr>
              <p:cNvPr id="10252" name="Picture 11"/>
              <p:cNvPicPr>
                <a:picLocks noChangeAspect="1" noChangeArrowheads="1"/>
              </p:cNvPicPr>
              <p:nvPr/>
            </p:nvPicPr>
            <p:blipFill>
              <a:blip r:embed="rId4" cstate="print"/>
              <a:srcRect/>
              <a:stretch>
                <a:fillRect/>
              </a:stretch>
            </p:blipFill>
            <p:spPr bwMode="auto">
              <a:xfrm>
                <a:off x="2057400" y="1806575"/>
                <a:ext cx="1143000" cy="735013"/>
              </a:xfrm>
              <a:prstGeom prst="rect">
                <a:avLst/>
              </a:prstGeom>
              <a:noFill/>
              <a:ln w="9525">
                <a:noFill/>
                <a:round/>
                <a:headEnd/>
                <a:tailEnd/>
              </a:ln>
            </p:spPr>
          </p:pic>
        </p:grpSp>
        <p:pic>
          <p:nvPicPr>
            <p:cNvPr id="10251" name="Picture 10"/>
            <p:cNvPicPr>
              <a:picLocks noChangeAspect="1" noChangeArrowheads="1"/>
            </p:cNvPicPr>
            <p:nvPr/>
          </p:nvPicPr>
          <p:blipFill>
            <a:blip r:embed="rId5" cstate="print"/>
            <a:srcRect/>
            <a:stretch>
              <a:fillRect/>
            </a:stretch>
          </p:blipFill>
          <p:spPr bwMode="auto">
            <a:xfrm>
              <a:off x="2057400" y="1806575"/>
              <a:ext cx="1066800" cy="685800"/>
            </a:xfrm>
            <a:prstGeom prst="rect">
              <a:avLst/>
            </a:prstGeom>
            <a:noFill/>
            <a:ln w="9525">
              <a:noFill/>
              <a:round/>
              <a:headEnd/>
              <a:tailEnd/>
            </a:ln>
          </p:spPr>
        </p:pic>
      </p:grpSp>
      <p:sp>
        <p:nvSpPr>
          <p:cNvPr id="10253" name="Rectangle 12"/>
          <p:cNvSpPr>
            <a:spLocks noChangeArrowheads="1"/>
          </p:cNvSpPr>
          <p:nvPr/>
        </p:nvSpPr>
        <p:spPr bwMode="auto">
          <a:xfrm>
            <a:off x="1077946" y="3025775"/>
            <a:ext cx="2884421" cy="260713"/>
          </a:xfrm>
          <a:prstGeom prst="rect">
            <a:avLst/>
          </a:prstGeom>
          <a:noFill/>
          <a:ln w="9525">
            <a:noFill/>
            <a:round/>
            <a:headEnd/>
            <a:tailEnd/>
          </a:ln>
        </p:spPr>
        <p:txBody>
          <a:bodyPr wrap="none" lIns="90000" tIns="46800" rIns="90000" bIns="46800">
            <a:spAutoFit/>
          </a:bodyPr>
          <a:lstStyle/>
          <a:p>
            <a:pPr algn="ctr">
              <a:lnSpc>
                <a:spcPct val="90000"/>
              </a:lnSpc>
              <a:spcBef>
                <a:spcPts val="7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0" dirty="0" smtClean="0"/>
              <a:t>Point </a:t>
            </a:r>
            <a:r>
              <a:rPr lang="en-GB" sz="1200" b="0" dirty="0"/>
              <a:t>your browser and start developing</a:t>
            </a:r>
          </a:p>
        </p:txBody>
      </p:sp>
      <p:sp>
        <p:nvSpPr>
          <p:cNvPr id="10248" name="Rectangle 7"/>
          <p:cNvSpPr>
            <a:spLocks noChangeArrowheads="1"/>
          </p:cNvSpPr>
          <p:nvPr/>
        </p:nvSpPr>
        <p:spPr bwMode="auto">
          <a:xfrm>
            <a:off x="5554865" y="1232009"/>
            <a:ext cx="2501495" cy="371513"/>
          </a:xfrm>
          <a:prstGeom prst="rect">
            <a:avLst/>
          </a:prstGeom>
          <a:noFill/>
          <a:ln w="9525">
            <a:noFill/>
            <a:round/>
            <a:headEnd/>
            <a:tailEnd/>
          </a:ln>
        </p:spPr>
        <p:txBody>
          <a:bodyPr wrap="none" lIns="90000" tIns="46800" rIns="90000" bIns="46800">
            <a:spAutoFit/>
          </a:bodyPr>
          <a:lstStyle/>
          <a:p>
            <a:pPr algn="ctr">
              <a:lnSpc>
                <a:spcPct val="90000"/>
              </a:lnSpc>
              <a:spcBef>
                <a:spcPts val="12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0" dirty="0">
                <a:solidFill>
                  <a:srgbClr val="000000"/>
                </a:solidFill>
              </a:rPr>
              <a:t>Leverage SQL Skills</a:t>
            </a:r>
          </a:p>
        </p:txBody>
      </p:sp>
      <p:pic>
        <p:nvPicPr>
          <p:cNvPr id="10247" name="Picture 6" descr="Graphic of 4 cylinders, denoting the Oracle Database."/>
          <p:cNvPicPr>
            <a:picLocks noChangeAspect="1" noChangeArrowheads="1"/>
          </p:cNvPicPr>
          <p:nvPr/>
        </p:nvPicPr>
        <p:blipFill>
          <a:blip r:embed="rId6" cstate="print"/>
          <a:srcRect/>
          <a:stretch>
            <a:fillRect/>
          </a:stretch>
        </p:blipFill>
        <p:spPr bwMode="auto">
          <a:xfrm>
            <a:off x="5272088" y="1730375"/>
            <a:ext cx="2855912" cy="1244600"/>
          </a:xfrm>
          <a:prstGeom prst="rect">
            <a:avLst/>
          </a:prstGeom>
          <a:noFill/>
          <a:ln w="9525">
            <a:noFill/>
            <a:round/>
            <a:headEnd/>
            <a:tailEnd/>
          </a:ln>
        </p:spPr>
      </p:pic>
      <p:sp>
        <p:nvSpPr>
          <p:cNvPr id="10254" name="Rectangle 13"/>
          <p:cNvSpPr>
            <a:spLocks noChangeArrowheads="1"/>
          </p:cNvSpPr>
          <p:nvPr/>
        </p:nvSpPr>
        <p:spPr bwMode="auto">
          <a:xfrm>
            <a:off x="5264947" y="3025775"/>
            <a:ext cx="2562218" cy="260713"/>
          </a:xfrm>
          <a:prstGeom prst="rect">
            <a:avLst/>
          </a:prstGeom>
          <a:noFill/>
          <a:ln w="9525">
            <a:noFill/>
            <a:round/>
            <a:headEnd/>
            <a:tailEnd/>
          </a:ln>
        </p:spPr>
        <p:txBody>
          <a:bodyPr wrap="none" lIns="90000" tIns="46800" rIns="90000" bIns="46800">
            <a:spAutoFit/>
          </a:bodyPr>
          <a:lstStyle/>
          <a:p>
            <a:pPr algn="ctr">
              <a:lnSpc>
                <a:spcPct val="90000"/>
              </a:lnSpc>
              <a:spcBef>
                <a:spcPts val="7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0" dirty="0" smtClean="0"/>
              <a:t>Build </a:t>
            </a:r>
            <a:r>
              <a:rPr lang="en-GB" sz="1200" b="0" dirty="0"/>
              <a:t>reports and charts using SQL</a:t>
            </a:r>
          </a:p>
        </p:txBody>
      </p:sp>
      <p:sp>
        <p:nvSpPr>
          <p:cNvPr id="10246" name="Rectangle 5"/>
          <p:cNvSpPr>
            <a:spLocks noChangeArrowheads="1"/>
          </p:cNvSpPr>
          <p:nvPr/>
        </p:nvSpPr>
        <p:spPr bwMode="auto">
          <a:xfrm>
            <a:off x="1188412" y="3686175"/>
            <a:ext cx="3020675" cy="371513"/>
          </a:xfrm>
          <a:prstGeom prst="rect">
            <a:avLst/>
          </a:prstGeom>
          <a:noFill/>
          <a:ln w="9525">
            <a:noFill/>
            <a:round/>
            <a:headEnd/>
            <a:tailEnd/>
          </a:ln>
        </p:spPr>
        <p:txBody>
          <a:bodyPr wrap="none" lIns="90000" tIns="46800" rIns="90000" bIns="46800">
            <a:spAutoFit/>
          </a:bodyPr>
          <a:lstStyle/>
          <a:p>
            <a:pPr algn="ctr">
              <a:lnSpc>
                <a:spcPct val="90000"/>
              </a:lnSpc>
              <a:spcBef>
                <a:spcPts val="12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0" dirty="0">
                <a:solidFill>
                  <a:srgbClr val="000000"/>
                </a:solidFill>
              </a:rPr>
              <a:t>Self Service Provisioning</a:t>
            </a:r>
          </a:p>
        </p:txBody>
      </p:sp>
      <p:pic>
        <p:nvPicPr>
          <p:cNvPr id="10244" name="Picture 3" descr="Graphic showing a globe, with a cloud overlayed. In the cloud are cylinders denoting the Oracle database."/>
          <p:cNvPicPr>
            <a:picLocks noChangeAspect="1" noChangeArrowheads="1"/>
          </p:cNvPicPr>
          <p:nvPr/>
        </p:nvPicPr>
        <p:blipFill>
          <a:blip r:embed="rId7" cstate="print"/>
          <a:srcRect/>
          <a:stretch>
            <a:fillRect/>
          </a:stretch>
        </p:blipFill>
        <p:spPr bwMode="auto">
          <a:xfrm>
            <a:off x="1546225" y="4168775"/>
            <a:ext cx="2035175" cy="1498600"/>
          </a:xfrm>
          <a:prstGeom prst="rect">
            <a:avLst/>
          </a:prstGeom>
          <a:noFill/>
          <a:ln w="9525">
            <a:noFill/>
            <a:round/>
            <a:headEnd/>
            <a:tailEnd/>
          </a:ln>
        </p:spPr>
      </p:pic>
      <p:sp>
        <p:nvSpPr>
          <p:cNvPr id="10255" name="Rectangle 14"/>
          <p:cNvSpPr>
            <a:spLocks noChangeArrowheads="1"/>
          </p:cNvSpPr>
          <p:nvPr/>
        </p:nvSpPr>
        <p:spPr bwMode="auto">
          <a:xfrm>
            <a:off x="920576" y="5692775"/>
            <a:ext cx="3091208" cy="260713"/>
          </a:xfrm>
          <a:prstGeom prst="rect">
            <a:avLst/>
          </a:prstGeom>
          <a:noFill/>
          <a:ln w="9525">
            <a:noFill/>
            <a:round/>
            <a:headEnd/>
            <a:tailEnd/>
          </a:ln>
        </p:spPr>
        <p:txBody>
          <a:bodyPr wrap="none" lIns="90000" tIns="46800" rIns="90000" bIns="46800">
            <a:spAutoFit/>
          </a:bodyPr>
          <a:lstStyle/>
          <a:p>
            <a:pPr algn="ctr">
              <a:lnSpc>
                <a:spcPct val="90000"/>
              </a:lnSpc>
              <a:spcBef>
                <a:spcPts val="7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0" dirty="0" smtClean="0"/>
              <a:t>Out-of-the-box </a:t>
            </a:r>
            <a:r>
              <a:rPr lang="en-GB" sz="1200" b="0" dirty="0"/>
              <a:t>elastic private cloud service</a:t>
            </a:r>
          </a:p>
        </p:txBody>
      </p:sp>
      <p:sp>
        <p:nvSpPr>
          <p:cNvPr id="10245" name="Rectangle 4"/>
          <p:cNvSpPr>
            <a:spLocks noChangeArrowheads="1"/>
          </p:cNvSpPr>
          <p:nvPr/>
        </p:nvSpPr>
        <p:spPr bwMode="auto">
          <a:xfrm>
            <a:off x="5267565" y="3686175"/>
            <a:ext cx="2677633" cy="371513"/>
          </a:xfrm>
          <a:prstGeom prst="rect">
            <a:avLst/>
          </a:prstGeom>
          <a:noFill/>
          <a:ln w="9525">
            <a:noFill/>
            <a:round/>
            <a:headEnd/>
            <a:tailEnd/>
          </a:ln>
        </p:spPr>
        <p:txBody>
          <a:bodyPr wrap="none" lIns="90000" tIns="46800" rIns="90000" bIns="46800">
            <a:spAutoFit/>
          </a:bodyPr>
          <a:lstStyle/>
          <a:p>
            <a:pPr algn="ctr">
              <a:lnSpc>
                <a:spcPct val="90000"/>
              </a:lnSpc>
              <a:spcBef>
                <a:spcPts val="12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0" dirty="0">
                <a:solidFill>
                  <a:srgbClr val="000000"/>
                </a:solidFill>
              </a:rPr>
              <a:t>Runs within Database</a:t>
            </a:r>
          </a:p>
        </p:txBody>
      </p:sp>
      <p:pic>
        <p:nvPicPr>
          <p:cNvPr id="10243" name="Picture 2" descr="Graphic showing the simple architecture of Oracle Application Express, where a web browser interacts with the Oracle Database with Oracle Application Express installed, via a Web Listener."/>
          <p:cNvPicPr>
            <a:picLocks noChangeAspect="1" noChangeArrowheads="1"/>
          </p:cNvPicPr>
          <p:nvPr/>
        </p:nvPicPr>
        <p:blipFill>
          <a:blip r:embed="rId8" cstate="print"/>
          <a:srcRect/>
          <a:stretch>
            <a:fillRect/>
          </a:stretch>
        </p:blipFill>
        <p:spPr bwMode="auto">
          <a:xfrm>
            <a:off x="5029200" y="4016375"/>
            <a:ext cx="3048000" cy="1727200"/>
          </a:xfrm>
          <a:prstGeom prst="rect">
            <a:avLst/>
          </a:prstGeom>
          <a:noFill/>
          <a:ln w="9525">
            <a:noFill/>
            <a:round/>
            <a:headEnd/>
            <a:tailEnd/>
          </a:ln>
        </p:spPr>
      </p:pic>
      <p:sp>
        <p:nvSpPr>
          <p:cNvPr id="10256" name="Rectangle 15"/>
          <p:cNvSpPr>
            <a:spLocks noChangeArrowheads="1"/>
          </p:cNvSpPr>
          <p:nvPr/>
        </p:nvSpPr>
        <p:spPr bwMode="auto">
          <a:xfrm>
            <a:off x="5493017" y="5692775"/>
            <a:ext cx="2507715" cy="260713"/>
          </a:xfrm>
          <a:prstGeom prst="rect">
            <a:avLst/>
          </a:prstGeom>
          <a:noFill/>
          <a:ln w="9525">
            <a:noFill/>
            <a:round/>
            <a:headEnd/>
            <a:tailEnd/>
          </a:ln>
        </p:spPr>
        <p:txBody>
          <a:bodyPr wrap="none" lIns="90000" tIns="46800" rIns="90000" bIns="46800">
            <a:spAutoFit/>
          </a:bodyPr>
          <a:lstStyle/>
          <a:p>
            <a:pPr algn="ctr">
              <a:lnSpc>
                <a:spcPct val="90000"/>
              </a:lnSpc>
              <a:spcBef>
                <a:spcPts val="750"/>
              </a:spcBef>
              <a:buSzPct val="10000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0" dirty="0"/>
              <a:t>Simple to manage, highly scalable</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569913" marR="0" indent="-228600" algn="l" defTabSz="914400" rtl="0" eaLnBrk="1" fontAlgn="base" latinLnBrk="0" hangingPunct="1">
          <a:lnSpc>
            <a:spcPct val="90000"/>
          </a:lnSpc>
          <a:spcBef>
            <a:spcPct val="20000"/>
          </a:spcBef>
          <a:spcAft>
            <a:spcPct val="0"/>
          </a:spcAft>
          <a:buClr>
            <a:schemeClr val="accent1"/>
          </a:buClr>
          <a:buSzTx/>
          <a:buFontTx/>
          <a:buChar char="•"/>
          <a:tabLst/>
          <a:defRPr kumimoji="0" lang="en-US" sz="2000" b="1"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569913" marR="0" indent="-228600" algn="l" defTabSz="914400" rtl="0" eaLnBrk="1" fontAlgn="base" latinLnBrk="0" hangingPunct="1">
          <a:lnSpc>
            <a:spcPct val="90000"/>
          </a:lnSpc>
          <a:spcBef>
            <a:spcPct val="20000"/>
          </a:spcBef>
          <a:spcAft>
            <a:spcPct val="0"/>
          </a:spcAft>
          <a:buClr>
            <a:schemeClr val="accent1"/>
          </a:buClr>
          <a:buSzTx/>
          <a:buFontTx/>
          <a:buChar char="•"/>
          <a:tabLst/>
          <a:defRPr kumimoji="0" lang="en-US" sz="2000" b="1" i="1"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63590</TotalTime>
  <Words>1605</Words>
  <Application>Microsoft Office PowerPoint</Application>
  <PresentationFormat>On-screen Show (4:3)</PresentationFormat>
  <Paragraphs>285</Paragraphs>
  <Slides>30</Slides>
  <Notes>29</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Blank Presentation</vt:lpstr>
      <vt:lpstr>Custom Design</vt:lpstr>
      <vt:lpstr>Using Oracle Application Express to  Build Highly Accessible Web Applications</vt:lpstr>
      <vt:lpstr>Slide 2</vt:lpstr>
      <vt:lpstr>Agenda</vt:lpstr>
      <vt:lpstr>Slide 4</vt:lpstr>
      <vt:lpstr>Slide 5</vt:lpstr>
      <vt:lpstr>Oracle’s Commitment to Accessibility</vt:lpstr>
      <vt:lpstr>APPLICATION EXPRESS</vt:lpstr>
      <vt:lpstr>Slide 8</vt:lpstr>
      <vt:lpstr>Slide 9</vt:lpstr>
      <vt:lpstr>Slide 10</vt:lpstr>
      <vt:lpstr>Accessibility Overview</vt:lpstr>
      <vt:lpstr>What is Web Accessibility? #1 The goal</vt:lpstr>
      <vt:lpstr>What is Web Accessibility? #2 “The Four Principles of Accessibility”</vt:lpstr>
      <vt:lpstr>Why Accessibility is Important Procurement and Discrimination Laws</vt:lpstr>
      <vt:lpstr>Why Accessibility is Important It makes good business sense</vt:lpstr>
      <vt:lpstr>Building for accessibility</vt:lpstr>
      <vt:lpstr>The Ecosystem Many pieces have to fit together just right</vt:lpstr>
      <vt:lpstr>Oracle Accessibility Guidelines Process</vt:lpstr>
      <vt:lpstr>Accessibility and apex</vt:lpstr>
      <vt:lpstr>Accessibility and Application Express How APEX helps you address accessibility</vt:lpstr>
      <vt:lpstr>Accessibility and Application Express How APEX helps you address accessibility</vt:lpstr>
      <vt:lpstr>Testing</vt:lpstr>
      <vt:lpstr>Testing Developing a robust testing strategy</vt:lpstr>
      <vt:lpstr>Testing Developing a robust testing strategy</vt:lpstr>
      <vt:lpstr>Testing Developing a robust testing strategy</vt:lpstr>
      <vt:lpstr>Into the future</vt:lpstr>
      <vt:lpstr>Into the Future What’s planned for future versions of APEX</vt:lpstr>
      <vt:lpstr>Summary </vt:lpstr>
      <vt:lpstr>Slide 29</vt:lpstr>
      <vt:lpstr>Slide 30</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Oracle Application Express to Build Highly Accessible Web Applications</dc:title>
  <dc:creator>Marc Sewtz</dc:creator>
  <cp:keywords>Oracle Application Express APEX Accessibility</cp:keywords>
  <cp:lastModifiedBy>dpeake</cp:lastModifiedBy>
  <cp:revision>2213</cp:revision>
  <cp:lastPrinted>2007-02-09T18:34:32Z</cp:lastPrinted>
  <dcterms:created xsi:type="dcterms:W3CDTF">2004-09-08T23:34:22Z</dcterms:created>
  <dcterms:modified xsi:type="dcterms:W3CDTF">2012-10-24T11:46:08Z</dcterms:modified>
</cp:coreProperties>
</file>