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54" r:id="rId2"/>
    <p:sldId id="394" r:id="rId3"/>
    <p:sldId id="387" r:id="rId4"/>
    <p:sldId id="389" r:id="rId5"/>
    <p:sldId id="344" r:id="rId6"/>
    <p:sldId id="345" r:id="rId7"/>
    <p:sldId id="268" r:id="rId8"/>
    <p:sldId id="355" r:id="rId9"/>
    <p:sldId id="356" r:id="rId10"/>
    <p:sldId id="357" r:id="rId11"/>
    <p:sldId id="358" r:id="rId12"/>
    <p:sldId id="346" r:id="rId13"/>
    <p:sldId id="359" r:id="rId14"/>
    <p:sldId id="360" r:id="rId15"/>
    <p:sldId id="361" r:id="rId16"/>
    <p:sldId id="363" r:id="rId17"/>
    <p:sldId id="364" r:id="rId18"/>
    <p:sldId id="365" r:id="rId19"/>
    <p:sldId id="366" r:id="rId20"/>
    <p:sldId id="367" r:id="rId21"/>
    <p:sldId id="368" r:id="rId22"/>
    <p:sldId id="369" r:id="rId23"/>
    <p:sldId id="370" r:id="rId24"/>
    <p:sldId id="371" r:id="rId25"/>
    <p:sldId id="379" r:id="rId26"/>
    <p:sldId id="372" r:id="rId27"/>
    <p:sldId id="373" r:id="rId28"/>
    <p:sldId id="374" r:id="rId29"/>
    <p:sldId id="375" r:id="rId30"/>
    <p:sldId id="376" r:id="rId31"/>
    <p:sldId id="377" r:id="rId32"/>
    <p:sldId id="378" r:id="rId33"/>
    <p:sldId id="380" r:id="rId34"/>
    <p:sldId id="381" r:id="rId35"/>
    <p:sldId id="392" r:id="rId36"/>
    <p:sldId id="288" r:id="rId37"/>
    <p:sldId id="289" r:id="rId38"/>
  </p:sldIdLst>
  <p:sldSz cx="12188825" cy="6858000"/>
  <p:notesSz cx="6858000" cy="9144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7" pos="33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F7F7F"/>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83247" autoAdjust="0"/>
  </p:normalViewPr>
  <p:slideViewPr>
    <p:cSldViewPr>
      <p:cViewPr varScale="1">
        <p:scale>
          <a:sx n="93" d="100"/>
          <a:sy n="93" d="100"/>
        </p:scale>
        <p:origin x="-576" y="-108"/>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98" d="100"/>
        <a:sy n="98" d="100"/>
      </p:scale>
      <p:origin x="0" y="0"/>
    </p:cViewPr>
  </p:sorterViewPr>
  <p:notesViewPr>
    <p:cSldViewPr>
      <p:cViewPr varScale="1">
        <p:scale>
          <a:sx n="104" d="100"/>
          <a:sy n="104" d="100"/>
        </p:scale>
        <p:origin x="-4128"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5/8/2015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p14="http://schemas.microsoft.com/office/powerpoint/2010/main" xmlns=""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p14="http://schemas.microsoft.com/office/powerpoint/2010/main" xmlns=""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mailto:Revrec-americasiebc_us@oracle.co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my.oracle.com/site/fin/gfo/GlobalProcesses/cnt452504.pdf"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p14="http://schemas.microsoft.com/office/powerpoint/2010/main" xmlns=""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11</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12</a:t>
            </a:fld>
            <a:endParaRPr lang="en-US" dirty="0"/>
          </a:p>
        </p:txBody>
      </p:sp>
    </p:spTree>
    <p:extLst>
      <p:ext uri="{BB962C8B-B14F-4D97-AF65-F5344CB8AC3E}">
        <p14:creationId xmlns:p14="http://schemas.microsoft.com/office/powerpoint/2010/main" xmlns="" val="3384929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16</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17</a:t>
            </a:fld>
            <a:endParaRPr lang="en-US" dirty="0"/>
          </a:p>
        </p:txBody>
      </p:sp>
    </p:spTree>
    <p:extLst>
      <p:ext uri="{BB962C8B-B14F-4D97-AF65-F5344CB8AC3E}">
        <p14:creationId xmlns:p14="http://schemas.microsoft.com/office/powerpoint/2010/main" xmlns="" val="3384929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18</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20</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21</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26</a:t>
            </a:fld>
            <a:endParaRPr lang="en-US" dirty="0"/>
          </a:p>
        </p:txBody>
      </p:sp>
    </p:spTree>
    <p:extLst>
      <p:ext uri="{BB962C8B-B14F-4D97-AF65-F5344CB8AC3E}">
        <p14:creationId xmlns:p14="http://schemas.microsoft.com/office/powerpoint/2010/main" xmlns="" val="3384929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27</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28</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30</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a:t>
            </a:r>
            <a:r>
              <a:rPr lang="en-US" baseline="0" dirty="0" smtClean="0"/>
              <a:t> is a </a:t>
            </a:r>
            <a:r>
              <a:rPr lang="en-US" b="1" baseline="0" dirty="0" smtClean="0"/>
              <a:t>Safe Harbor Front </a:t>
            </a:r>
            <a:r>
              <a:rPr lang="en-US" baseline="0" dirty="0" smtClean="0"/>
              <a:t>slide, one of two Safe Harbor Statement slides included in this template. </a:t>
            </a:r>
          </a:p>
          <a:p>
            <a:endParaRPr lang="en-US" baseline="0" dirty="0" smtClean="0"/>
          </a:p>
          <a:p>
            <a:r>
              <a:rPr lang="en-US" dirty="0" smtClean="0"/>
              <a:t>One of the Safe Harbor slides must be used if your presentation covers material affected by Oracle’s Revenue Recognition Policy </a:t>
            </a:r>
          </a:p>
          <a:p>
            <a:endParaRPr lang="en-US" dirty="0" smtClean="0"/>
          </a:p>
          <a:p>
            <a:r>
              <a:rPr lang="en-US" dirty="0" smtClean="0"/>
              <a:t>To learn more about this policy, e-mail: </a:t>
            </a:r>
            <a:r>
              <a:rPr lang="en-US" dirty="0" smtClean="0">
                <a:hlinkClick r:id="rId3"/>
              </a:rPr>
              <a:t>Revrec-americasiebc_us@oracle.com </a:t>
            </a:r>
            <a:endParaRPr lang="en-US" dirty="0" smtClean="0"/>
          </a:p>
          <a:p>
            <a:endParaRPr lang="en-US" dirty="0" smtClean="0"/>
          </a:p>
          <a:p>
            <a:r>
              <a:rPr lang="en-US" sz="1100" kern="1200" dirty="0" smtClean="0">
                <a:solidFill>
                  <a:schemeClr val="tx1"/>
                </a:solidFill>
                <a:latin typeface="+mn-lt"/>
                <a:ea typeface="+mn-ea"/>
                <a:cs typeface="+mn-cs"/>
              </a:rPr>
              <a:t>For internal communication, Safe Harbor Statements are not required. However, there is an applicable disclaimer (Exhibit E) that should be used, found in the Oracle Revenue Recognition Policy for Future Product Communications. Copy and paste this link into a web browser, to find out more information.  </a:t>
            </a:r>
          </a:p>
          <a:p>
            <a:endParaRPr lang="en-US" sz="1100" kern="1200" dirty="0" smtClean="0">
              <a:solidFill>
                <a:schemeClr val="tx1"/>
              </a:solidFill>
              <a:latin typeface="+mn-lt"/>
              <a:ea typeface="+mn-ea"/>
              <a:cs typeface="+mn-cs"/>
            </a:endParaRPr>
          </a:p>
          <a:p>
            <a:r>
              <a:rPr lang="en-US" sz="1100" u="sng" kern="1200" dirty="0" smtClean="0">
                <a:solidFill>
                  <a:schemeClr val="tx1"/>
                </a:solidFill>
                <a:latin typeface="+mn-lt"/>
                <a:ea typeface="+mn-ea"/>
                <a:cs typeface="+mn-cs"/>
                <a:hlinkClick r:id="rId4"/>
              </a:rPr>
              <a:t>http://my.oracle.com/site/fin/gfo/GlobalProcesses/cnt452504.pdf</a:t>
            </a:r>
            <a:endParaRPr lang="en-US" sz="1100" u="sng" kern="1200" dirty="0" smtClean="0">
              <a:solidFill>
                <a:schemeClr val="tx1"/>
              </a:solidFill>
              <a:latin typeface="+mn-lt"/>
              <a:ea typeface="+mn-ea"/>
              <a:cs typeface="+mn-cs"/>
            </a:endParaRPr>
          </a:p>
          <a:p>
            <a:endParaRPr lang="en-US" sz="11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sz="1100" kern="1200" dirty="0" smtClean="0">
                <a:solidFill>
                  <a:schemeClr val="tx1"/>
                </a:solidFill>
                <a:latin typeface="+mn-lt"/>
                <a:ea typeface="+mn-ea"/>
                <a:cs typeface="+mn-cs"/>
              </a:rPr>
              <a:t>For all external communications such as press release, roadmaps, PowerPoint presentations, Safe Harbor Statements are required. You can refer to the link mentioned above to find out additional information/disclaimers required depending on your audience.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a:t>
            </a:fld>
            <a:endParaRPr lang="en-US" dirty="0"/>
          </a:p>
        </p:txBody>
      </p:sp>
    </p:spTree>
    <p:extLst>
      <p:ext uri="{BB962C8B-B14F-4D97-AF65-F5344CB8AC3E}">
        <p14:creationId xmlns:p14="http://schemas.microsoft.com/office/powerpoint/2010/main" xmlns="" val="1131267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31</a:t>
            </a:fld>
            <a:endParaRPr lang="en-US" dirty="0"/>
          </a:p>
        </p:txBody>
      </p:sp>
    </p:spTree>
    <p:extLst>
      <p:ext uri="{BB962C8B-B14F-4D97-AF65-F5344CB8AC3E}">
        <p14:creationId xmlns:p14="http://schemas.microsoft.com/office/powerpoint/2010/main" xmlns="" val="33849299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35</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385763" y="687388"/>
            <a:ext cx="6086475" cy="342582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36</a:t>
            </a:fld>
            <a:endParaRPr lang="en-US" dirty="0"/>
          </a:p>
        </p:txBody>
      </p:sp>
    </p:spTree>
    <p:extLst>
      <p:ext uri="{BB962C8B-B14F-4D97-AF65-F5344CB8AC3E}">
        <p14:creationId xmlns:p14="http://schemas.microsoft.com/office/powerpoint/2010/main" xmlns="" val="3991295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37</a:t>
            </a:fld>
            <a:endParaRPr lang="en-US" dirty="0"/>
          </a:p>
        </p:txBody>
      </p:sp>
    </p:spTree>
    <p:extLst>
      <p:ext uri="{BB962C8B-B14F-4D97-AF65-F5344CB8AC3E}">
        <p14:creationId xmlns:p14="http://schemas.microsoft.com/office/powerpoint/2010/main" xmlns="" val="124275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p14="http://schemas.microsoft.com/office/powerpoint/2010/main" xmlns="" val="299471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p14="http://schemas.microsoft.com/office/powerpoint/2010/main" xmlns="" val="2738100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7</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10</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5/8/2015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pPr/>
              <a:t>‹#›</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39932002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5/8/2015</a:t>
            </a:fld>
            <a:endParaRPr dirty="0"/>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noAutofit/>
          </a:bodyPr>
          <a:lstStyle>
            <a:lvl1pPr>
              <a:defRPr>
                <a:solidFill>
                  <a:schemeClr val="bg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5" name="Date Placeholder 4"/>
          <p:cNvSpPr>
            <a:spLocks noGrp="1"/>
          </p:cNvSpPr>
          <p:nvPr>
            <p:ph type="dt" sz="half" idx="10"/>
          </p:nvPr>
        </p:nvSpPr>
        <p:spPr/>
        <p:txBody>
          <a:bodyPr/>
          <a:lstStyle/>
          <a:p>
            <a:fld id="{6CFF0A86-8A92-4FBC-80CD-36517BAA55B7}"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6703705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E11BFD-AD4C-4A98-9D38-1958507EA4E5}" type="datetime1">
              <a:rPr lang="en-US" smtClean="0"/>
              <a:pPr/>
              <a:t>5/8/2015</a:t>
            </a:fld>
            <a:endParaRPr lang="en-US" dirty="0"/>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a:t>
            </a:fld>
            <a:endParaRPr lang="en-US" dirty="0"/>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xmlns="" val="15962563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9450984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10277668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89F9BA-FB97-45D5-8F27-56629FBBC98C}"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520166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91E92C-9068-4C32-AE92-C97502324FE4}"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533714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5EDC5EE-48A0-4FB5-B27F-88FDBE6F1684}"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xmlns="" val="12263345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4281250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7393865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5/8/2015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pPr/>
              <a:t>‹#›</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24041574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noAutofit/>
          </a:bodyPr>
          <a:lstStyle/>
          <a:p>
            <a:fld id="{35287FB7-DD26-4AD5-8D24-298016D86790}" type="datetime1">
              <a:rPr lang="en-US"/>
              <a:pPr/>
              <a:t>5/8/2015</a:t>
            </a:fld>
            <a:endParaRPr dirty="0"/>
          </a:p>
        </p:txBody>
      </p:sp>
      <p:sp>
        <p:nvSpPr>
          <p:cNvPr id="8" name="Footer Placeholder 7"/>
          <p:cNvSpPr>
            <a:spLocks noGrp="1"/>
          </p:cNvSpPr>
          <p:nvPr>
            <p:ph type="ftr" sz="quarter" idx="11"/>
          </p:nvPr>
        </p:nvSpPr>
        <p:spPr/>
        <p:txBody>
          <a:bodyPr>
            <a:noAutofit/>
          </a:bodyPr>
          <a:lstStyle/>
          <a:p>
            <a:r>
              <a:rPr dirty="0"/>
              <a:t>Oracle Confidential – Internal/Restricted/Highly Restricted</a:t>
            </a:r>
          </a:p>
        </p:txBody>
      </p:sp>
      <p:sp>
        <p:nvSpPr>
          <p:cNvPr id="9" name="Slide Number Placeholder 8"/>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xmlns="" val="37870018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5/8/2015</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3376993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5/8/2015</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4163620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5/8/2015</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6082293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4578507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0582747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9089822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790854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5" name="Date Placeholder 4"/>
          <p:cNvSpPr>
            <a:spLocks noGrp="1"/>
          </p:cNvSpPr>
          <p:nvPr>
            <p:ph type="dt" sz="half" idx="10"/>
          </p:nvPr>
        </p:nvSpPr>
        <p:spPr/>
        <p:txBody>
          <a:bodyPr/>
          <a:lstStyle/>
          <a:p>
            <a:fld id="{6A15AD86-CD0E-461B-AA18-D070A5CB2CAA}"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Tree>
    <p:extLst>
      <p:ext uri="{BB962C8B-B14F-4D97-AF65-F5344CB8AC3E}">
        <p14:creationId xmlns:p14="http://schemas.microsoft.com/office/powerpoint/2010/main" xmlns="" val="7454445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smtClean="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xmlns="" val="0"/>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5" name="Date Placeholder 4"/>
          <p:cNvSpPr>
            <a:spLocks noGrp="1"/>
          </p:cNvSpPr>
          <p:nvPr>
            <p:ph type="dt" sz="half" idx="10"/>
          </p:nvPr>
        </p:nvSpPr>
        <p:spPr/>
        <p:txBody>
          <a:bodyPr/>
          <a:lstStyle/>
          <a:p>
            <a:fld id="{6A15AD86-CD0E-461B-AA18-D070A5CB2CAA}"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720634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5/8/2015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DC1C5"/>
                </a:solidFill>
              </a:defRPr>
            </a:lvl1pPr>
          </a:lstStyle>
          <a:p>
            <a:fld id="{C51EAA63-D034-42AE-91FA-B13B9518C7BE}" type="slidenum">
              <a:rPr/>
              <a:pPr/>
              <a:t>‹#›</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xmlns="" val="0"/>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Tree>
    <p:extLst>
      <p:ext uri="{BB962C8B-B14F-4D97-AF65-F5344CB8AC3E}">
        <p14:creationId xmlns:p14="http://schemas.microsoft.com/office/powerpoint/2010/main" xmlns="" val="8608192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5/8/2015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xmlns="" val="0"/>
              </a:ext>
            </a:extLst>
          </a:blip>
          <a:srcRect r="3674"/>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Tree>
    <p:extLst>
      <p:ext uri="{BB962C8B-B14F-4D97-AF65-F5344CB8AC3E}">
        <p14:creationId xmlns:p14="http://schemas.microsoft.com/office/powerpoint/2010/main" xmlns="" val="1876601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smtClean="0"/>
              <a:t>XX</a:t>
            </a:r>
            <a:endParaRPr lang="en-US" dirty="0"/>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5/8/2015</a:t>
            </a:fld>
            <a:endParaRPr dirty="0"/>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6" name="Footer Placeholder 5"/>
          <p:cNvSpPr>
            <a:spLocks noGrp="1"/>
          </p:cNvSpPr>
          <p:nvPr>
            <p:ph type="ftr" sz="quarter" idx="11"/>
          </p:nvPr>
        </p:nvSpPr>
        <p:spPr/>
        <p:txBody>
          <a:bodyPr/>
          <a:lstStyle>
            <a:lvl1pPr>
              <a:defRPr>
                <a:solidFill>
                  <a:schemeClr val="bg1">
                    <a:lumMod val="60000"/>
                    <a:lumOff val="40000"/>
                  </a:schemeClr>
                </a:solidFill>
              </a:defRPr>
            </a:lvl1p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5/8/2015</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xmlns="" val="25978894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5/8/2015</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xmlns="" val="23588719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5/8/2015</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820860" y="2313432"/>
            <a:ext cx="6547104" cy="1832339"/>
          </a:xfrm>
          <a:prstGeom prst="rect">
            <a:avLst/>
          </a:prstGeom>
        </p:spPr>
      </p:pic>
    </p:spTree>
    <p:extLst>
      <p:ext uri="{BB962C8B-B14F-4D97-AF65-F5344CB8AC3E}">
        <p14:creationId xmlns:p14="http://schemas.microsoft.com/office/powerpoint/2010/main" xmlns="" val="37091374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xmlns="" val="0"/>
              </a:ext>
            </a:extLst>
          </a:blip>
          <a:stretch>
            <a:fillRect/>
          </a:stretch>
        </p:blipFill>
        <p:spPr bwMode="black">
          <a:xfrm>
            <a:off x="3822128" y="2843826"/>
            <a:ext cx="4544568" cy="569547"/>
          </a:xfrm>
          <a:prstGeom prst="rect">
            <a:avLst/>
          </a:prstGeom>
        </p:spPr>
      </p:pic>
    </p:spTree>
    <p:extLst>
      <p:ext uri="{BB962C8B-B14F-4D97-AF65-F5344CB8AC3E}">
        <p14:creationId xmlns:p14="http://schemas.microsoft.com/office/powerpoint/2010/main" xmlns="" val="10657555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5/8/2015</a:t>
            </a:fld>
            <a:endParaRPr lang="en-US"/>
          </a:p>
        </p:txBody>
      </p:sp>
      <p:sp>
        <p:nvSpPr>
          <p:cNvPr id="5" name="Footer Placeholder 4"/>
          <p:cNvSpPr>
            <a:spLocks noGrp="1"/>
          </p:cNvSpPr>
          <p:nvPr>
            <p:ph type="ftr" sz="quarter" idx="11"/>
          </p:nvPr>
        </p:nvSpPr>
        <p:spPr/>
        <p:txBody>
          <a:bodyPr>
            <a:noAutofit/>
          </a:bodyPr>
          <a:lstStyle/>
          <a:p>
            <a:endParaRPr lang="en-US"/>
          </a:p>
        </p:txBody>
      </p:sp>
      <p:sp>
        <p:nvSpPr>
          <p:cNvPr id="6" name="Slide Number Placeholder 5"/>
          <p:cNvSpPr>
            <a:spLocks noGrp="1"/>
          </p:cNvSpPr>
          <p:nvPr>
            <p:ph type="sldNum" sz="quarter" idx="12"/>
          </p:nvPr>
        </p:nvSpPr>
        <p:spPr/>
        <p:txBody>
          <a:bodyPr>
            <a:noAutofit/>
          </a:bodyPr>
          <a:lstStyle/>
          <a:p>
            <a:fld id="{D4EAF17A-378C-49D5-A479-C71FF9D7F1E7}" type="slidenum">
              <a:rPr lang="en-US" smtClean="0"/>
              <a:pPr/>
              <a:t>‹#›</a:t>
            </a:fld>
            <a:endParaRPr lang="en-US"/>
          </a:p>
        </p:txBody>
      </p:sp>
    </p:spTree>
    <p:extLst>
      <p:ext uri="{BB962C8B-B14F-4D97-AF65-F5344CB8AC3E}">
        <p14:creationId xmlns:p14="http://schemas.microsoft.com/office/powerpoint/2010/main" xmlns="" val="38621871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5/8/2015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1734545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5/8/2015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xmlns="" val="3063780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5/8/2015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xmlns="" val="14166782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5/8/2015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2075238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5/8/2015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33717683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noAutofit/>
          </a:bodyPr>
          <a:lstStyle/>
          <a:p>
            <a:fld id="{CECCD66E-6DF0-4B16-8ACA-D0D93A7B1DC8}" type="datetime1">
              <a:rPr lang="en-US"/>
              <a:pPr/>
              <a:t>5/8/2015</a:t>
            </a:fld>
            <a:endParaRPr dirty="0"/>
          </a:p>
        </p:txBody>
      </p:sp>
      <p:sp>
        <p:nvSpPr>
          <p:cNvPr id="5" name="Footer Placeholder 4"/>
          <p:cNvSpPr>
            <a:spLocks noGrp="1"/>
          </p:cNvSpPr>
          <p:nvPr>
            <p:ph type="ftr" sz="quarter" idx="11"/>
          </p:nvPr>
        </p:nvSpPr>
        <p:spPr/>
        <p:txBody>
          <a:bodyPr>
            <a:noAutofit/>
          </a:body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xmlns="" val="6812296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5/8/2015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xmlns="" val="15138533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0"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5/8/2015</a:t>
            </a:fld>
            <a:endParaRPr dirty="0"/>
          </a:p>
        </p:txBody>
      </p:sp>
      <p:sp>
        <p:nvSpPr>
          <p:cNvPr id="15" name="TextBox 14"/>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3"/>
          </p:nvPr>
        </p:nvSpPr>
        <p:spPr>
          <a:xfrm>
            <a:off x="8777289" y="6556248"/>
            <a:ext cx="2498723" cy="182880"/>
          </a:xfrm>
          <a:prstGeom prst="rect">
            <a:avLst/>
          </a:prstGeom>
        </p:spPr>
        <p:txBody>
          <a:bodyPr vert="horz" wrap="none" lIns="0" tIns="0" rIns="0" bIns="0" rtlCol="0" anchor="ctr"/>
          <a:lstStyle>
            <a:lvl1pPr algn="l">
              <a:defRPr sz="800">
                <a:solidFill>
                  <a:schemeClr val="tx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C51EAA63-D034-42AE-91FA-B13B9518C7BE}" type="slidenum">
              <a:rPr/>
              <a:pPr/>
              <a:t>‹#›</a:t>
            </a:fld>
            <a:endParaRPr dirty="0"/>
          </a:p>
        </p:txBody>
      </p:sp>
    </p:spTree>
    <p:extLst>
      <p:ext uri="{BB962C8B-B14F-4D97-AF65-F5344CB8AC3E}">
        <p14:creationId xmlns:p14="http://schemas.microsoft.com/office/powerpoint/2010/main" xmlns=""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89" r:id="rId4"/>
    <p:sldLayoutId id="2147483693"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550562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Mobile Application Development</a:t>
            </a:r>
            <a:endParaRPr lang="en-US" dirty="0"/>
          </a:p>
        </p:txBody>
      </p:sp>
      <p:sp>
        <p:nvSpPr>
          <p:cNvPr id="6" name="Text Placeholder 5"/>
          <p:cNvSpPr>
            <a:spLocks noGrp="1"/>
          </p:cNvSpPr>
          <p:nvPr>
            <p:ph type="body" sz="quarter" idx="13"/>
          </p:nvPr>
        </p:nvSpPr>
        <p:spPr/>
        <p:txBody>
          <a:bodyPr>
            <a:noAutofit/>
          </a:bodyPr>
          <a:lstStyle/>
          <a:p>
            <a:r>
              <a:rPr lang="en-US" dirty="0" smtClean="0"/>
              <a:t>Mobile Development with Oracle Application Express</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Build mobile web apps using standard APEX tools</a:t>
            </a:r>
          </a:p>
          <a:p>
            <a:r>
              <a:rPr lang="en-US" dirty="0" smtClean="0"/>
              <a:t>Introduced with APEX 4.2 in 2012</a:t>
            </a:r>
          </a:p>
          <a:p>
            <a:r>
              <a:rPr lang="en-US" dirty="0" smtClean="0"/>
              <a:t>jQuery Mobile framework used to render mobile UI</a:t>
            </a:r>
          </a:p>
          <a:p>
            <a:pPr lvl="1"/>
            <a:r>
              <a:rPr lang="en-US" dirty="0" smtClean="0"/>
              <a:t>Supports wide variety of mobile platforms</a:t>
            </a:r>
          </a:p>
          <a:p>
            <a:pPr lvl="1"/>
            <a:r>
              <a:rPr lang="en-US" dirty="0" smtClean="0"/>
              <a:t>Responsive features scale to different screen sizes</a:t>
            </a:r>
          </a:p>
          <a:p>
            <a:pPr lvl="1"/>
            <a:r>
              <a:rPr lang="en-US" dirty="0" smtClean="0"/>
              <a:t>Responds to touch events and orientation change</a:t>
            </a:r>
          </a:p>
          <a:p>
            <a:pPr lvl="1"/>
            <a:r>
              <a:rPr lang="en-US" dirty="0" smtClean="0"/>
              <a:t>Easy to modify UI look &amp; feel through ThemeRoller</a:t>
            </a:r>
          </a:p>
          <a:p>
            <a:pPr lvl="1"/>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10</a:t>
            </a:fld>
            <a:endParaRPr lang="en-US" dirty="0"/>
          </a:p>
        </p:txBody>
      </p:sp>
      <p:pic>
        <p:nvPicPr>
          <p:cNvPr id="9" name="Picture 8"/>
          <p:cNvPicPr>
            <a:picLocks noChangeAspect="1"/>
          </p:cNvPicPr>
          <p:nvPr/>
        </p:nvPicPr>
        <p:blipFill>
          <a:blip r:embed="rId3" cstate="print"/>
          <a:stretch>
            <a:fillRect/>
          </a:stretch>
        </p:blipFill>
        <p:spPr>
          <a:xfrm>
            <a:off x="8304212" y="990600"/>
            <a:ext cx="3103418" cy="4267200"/>
          </a:xfrm>
          <a:prstGeom prst="rect">
            <a:avLst/>
          </a:prstGeom>
        </p:spPr>
      </p:pic>
    </p:spTree>
    <p:extLst>
      <p:ext uri="{BB962C8B-B14F-4D97-AF65-F5344CB8AC3E}">
        <p14:creationId xmlns:p14="http://schemas.microsoft.com/office/powerpoint/2010/main" xmlns="" val="38396883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Mobile Application Development</a:t>
            </a:r>
            <a:endParaRPr lang="en-US" dirty="0"/>
          </a:p>
        </p:txBody>
      </p:sp>
      <p:sp>
        <p:nvSpPr>
          <p:cNvPr id="6" name="Text Placeholder 5"/>
          <p:cNvSpPr>
            <a:spLocks noGrp="1"/>
          </p:cNvSpPr>
          <p:nvPr>
            <p:ph type="body" sz="quarter" idx="13"/>
          </p:nvPr>
        </p:nvSpPr>
        <p:spPr/>
        <p:txBody>
          <a:bodyPr>
            <a:noAutofit/>
          </a:bodyPr>
          <a:lstStyle/>
          <a:p>
            <a:r>
              <a:rPr lang="en-US" dirty="0" smtClean="0"/>
              <a:t>Universal Theme vs. Mobile Theme</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Universal Theme allows for building pages that</a:t>
            </a:r>
            <a:br>
              <a:rPr lang="en-US" dirty="0" smtClean="0"/>
            </a:br>
            <a:r>
              <a:rPr lang="en-US" dirty="0" smtClean="0"/>
              <a:t>scale to different screen sizes</a:t>
            </a:r>
          </a:p>
          <a:p>
            <a:r>
              <a:rPr lang="en-US" dirty="0" smtClean="0"/>
              <a:t>jQuery Mobile theme designed to build dedicated mobile pages, either for mobile-only apps or to complement desktop pages</a:t>
            </a:r>
          </a:p>
          <a:p>
            <a:r>
              <a:rPr lang="en-US" dirty="0" smtClean="0"/>
              <a:t>Both use responsive design techniques for optimal use of screen real estate</a:t>
            </a:r>
          </a:p>
          <a:p>
            <a:r>
              <a:rPr lang="en-US" dirty="0" smtClean="0"/>
              <a:t>jQuery Mobile theme provides out-of-the-box support for touch events, orientation change, native form elements</a:t>
            </a:r>
          </a:p>
          <a:p>
            <a:r>
              <a:rPr lang="en-US" dirty="0" smtClean="0"/>
              <a:t>jQuery Mobile pages generally lighter weight and optimized for smaller screen / lower bandwidth use</a:t>
            </a:r>
          </a:p>
          <a:p>
            <a:pPr lvl="1"/>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11</a:t>
            </a:fld>
            <a:endParaRPr lang="en-US" dirty="0"/>
          </a:p>
        </p:txBody>
      </p:sp>
      <p:pic>
        <p:nvPicPr>
          <p:cNvPr id="8" name="Picture 7"/>
          <p:cNvPicPr>
            <a:picLocks noChangeAspect="1"/>
          </p:cNvPicPr>
          <p:nvPr/>
        </p:nvPicPr>
        <p:blipFill>
          <a:blip r:embed="rId3" cstate="print"/>
          <a:stretch>
            <a:fillRect/>
          </a:stretch>
        </p:blipFill>
        <p:spPr>
          <a:xfrm>
            <a:off x="8151812" y="228600"/>
            <a:ext cx="3300822" cy="2325580"/>
          </a:xfrm>
          <a:prstGeom prst="rect">
            <a:avLst/>
          </a:prstGeom>
        </p:spPr>
      </p:pic>
    </p:spTree>
    <p:extLst>
      <p:ext uri="{BB962C8B-B14F-4D97-AF65-F5344CB8AC3E}">
        <p14:creationId xmlns:p14="http://schemas.microsoft.com/office/powerpoint/2010/main" xmlns="" val="32480168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98120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1</a:t>
            </a:r>
          </a:p>
        </p:txBody>
      </p:sp>
      <p:sp>
        <p:nvSpPr>
          <p:cNvPr id="17" name="Pentagon 16"/>
          <p:cNvSpPr/>
          <p:nvPr/>
        </p:nvSpPr>
        <p:spPr>
          <a:xfrm>
            <a:off x="2186329" y="2677477"/>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8" name="Pentagon 17"/>
          <p:cNvSpPr/>
          <p:nvPr/>
        </p:nvSpPr>
        <p:spPr>
          <a:xfrm>
            <a:off x="2186329" y="3373754"/>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4070031"/>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7663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p:txBody>
          <a:bodyPr/>
          <a:lstStyle/>
          <a:p>
            <a:r>
              <a:rPr lang="en-US" dirty="0">
                <a:solidFill>
                  <a:schemeClr val="bg1">
                    <a:lumMod val="75000"/>
                  </a:schemeClr>
                </a:solidFill>
              </a:rPr>
              <a:t>Mobile Development Techniques</a:t>
            </a:r>
          </a:p>
          <a:p>
            <a:r>
              <a:rPr lang="en-US" dirty="0"/>
              <a:t>jQuery Mobile Overview</a:t>
            </a:r>
          </a:p>
          <a:p>
            <a:r>
              <a:rPr lang="en-US" dirty="0">
                <a:solidFill>
                  <a:srgbClr val="BFBFBF"/>
                </a:solidFill>
              </a:rPr>
              <a:t>Building Mobile Apps with Oracle Application Express 5.0</a:t>
            </a:r>
          </a:p>
          <a:p>
            <a:r>
              <a:rPr lang="en-US" dirty="0">
                <a:solidFill>
                  <a:srgbClr val="BFBFBF"/>
                </a:solidFill>
              </a:rPr>
              <a:t>Testing and Debugging your Mobile App</a:t>
            </a:r>
          </a:p>
          <a:p>
            <a:r>
              <a:rPr lang="en-US" dirty="0">
                <a:solidFill>
                  <a:srgbClr val="BFBFBF"/>
                </a:solidFill>
              </a:rPr>
              <a:t>Deploying Mobile Apps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12</a:t>
            </a:fld>
            <a:endParaRPr lang="en-US" dirty="0"/>
          </a:p>
        </p:txBody>
      </p:sp>
    </p:spTree>
    <p:extLst>
      <p:ext uri="{BB962C8B-B14F-4D97-AF65-F5344CB8AC3E}">
        <p14:creationId xmlns:p14="http://schemas.microsoft.com/office/powerpoint/2010/main" xmlns="" val="12457943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jQuery Mobile</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a:t>One Code Base, All Platforms</a:t>
            </a:r>
          </a:p>
          <a:p>
            <a:r>
              <a:rPr lang="en-US" dirty="0"/>
              <a:t>Works everywhere </a:t>
            </a:r>
            <a:endParaRPr lang="en-US" dirty="0" smtClean="0"/>
          </a:p>
          <a:p>
            <a:r>
              <a:rPr lang="en-US" dirty="0" smtClean="0"/>
              <a:t>Built </a:t>
            </a:r>
            <a:r>
              <a:rPr lang="en-US" dirty="0"/>
              <a:t>on standards</a:t>
            </a:r>
          </a:p>
          <a:p>
            <a:r>
              <a:rPr lang="en-US" dirty="0"/>
              <a:t>Built on top of jQuery </a:t>
            </a:r>
            <a:r>
              <a:rPr lang="en-US" dirty="0" smtClean="0"/>
              <a:t>Core</a:t>
            </a:r>
          </a:p>
          <a:p>
            <a:r>
              <a:rPr lang="en-US" dirty="0" smtClean="0"/>
              <a:t>Mobile-first not Mobile-Only</a:t>
            </a:r>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13</a:t>
            </a:fld>
            <a:endParaRPr lang="en-US" dirty="0"/>
          </a:p>
        </p:txBody>
      </p:sp>
      <p:sp>
        <p:nvSpPr>
          <p:cNvPr id="8" name="Text Placeholder 7"/>
          <p:cNvSpPr>
            <a:spLocks noGrp="1"/>
          </p:cNvSpPr>
          <p:nvPr>
            <p:ph type="body" sz="quarter" idx="13"/>
          </p:nvPr>
        </p:nvSpPr>
        <p:spPr/>
        <p:txBody>
          <a:bodyPr/>
          <a:lstStyle/>
          <a:p>
            <a:r>
              <a:rPr lang="en-US" dirty="0"/>
              <a:t>jQuery Mobile Philosophy</a:t>
            </a:r>
          </a:p>
        </p:txBody>
      </p:sp>
      <p:pic>
        <p:nvPicPr>
          <p:cNvPr id="9" name="Picture 8" descr="devices.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89612" y="2362200"/>
            <a:ext cx="3732213" cy="3265687"/>
          </a:xfrm>
          <a:prstGeom prst="rect">
            <a:avLst/>
          </a:prstGeom>
        </p:spPr>
      </p:pic>
      <p:pic>
        <p:nvPicPr>
          <p:cNvPr id="6" name="Picture 5" descr="jquery-mobile-logo_positive.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466012" y="228600"/>
            <a:ext cx="4341813" cy="1928759"/>
          </a:xfrm>
          <a:prstGeom prst="rect">
            <a:avLst/>
          </a:prstGeom>
        </p:spPr>
      </p:pic>
    </p:spTree>
    <p:extLst>
      <p:ext uri="{BB962C8B-B14F-4D97-AF65-F5344CB8AC3E}">
        <p14:creationId xmlns:p14="http://schemas.microsoft.com/office/powerpoint/2010/main" xmlns="" val="10245803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jQuery Mobile</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a:t>Unified user interface across all popular mobile platforms</a:t>
            </a:r>
          </a:p>
          <a:p>
            <a:r>
              <a:rPr lang="en-US" dirty="0"/>
              <a:t>User Experience based on device capabilities </a:t>
            </a:r>
          </a:p>
          <a:p>
            <a:r>
              <a:rPr lang="en-US" dirty="0"/>
              <a:t>Lightweight size and minimal image dependencies for speed</a:t>
            </a:r>
          </a:p>
          <a:p>
            <a:r>
              <a:rPr lang="en-US" dirty="0"/>
              <a:t>Accessibility features like WAI-ARIA integrated in framework</a:t>
            </a:r>
          </a:p>
          <a:p>
            <a:r>
              <a:rPr lang="en-US" dirty="0"/>
              <a:t>Support for screen readers and other assistive </a:t>
            </a:r>
            <a:r>
              <a:rPr lang="en-US" dirty="0" smtClean="0"/>
              <a:t>technologies</a:t>
            </a:r>
          </a:p>
          <a:p>
            <a:r>
              <a:rPr lang="en-US" dirty="0" smtClean="0"/>
              <a:t>AJAX based page load </a:t>
            </a:r>
            <a:r>
              <a:rPr lang="en-US" dirty="0"/>
              <a:t>and HTML5 pushstate </a:t>
            </a:r>
            <a:r>
              <a:rPr lang="en-US" dirty="0" smtClean="0"/>
              <a:t>used for </a:t>
            </a:r>
            <a:br>
              <a:rPr lang="en-US" dirty="0" smtClean="0"/>
            </a:br>
            <a:r>
              <a:rPr lang="en-US" dirty="0" smtClean="0"/>
              <a:t>smooth / native-like page transitions</a:t>
            </a:r>
            <a:endParaRPr lang="en-US" dirty="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14</a:t>
            </a:fld>
            <a:endParaRPr lang="en-US" dirty="0"/>
          </a:p>
        </p:txBody>
      </p:sp>
      <p:sp>
        <p:nvSpPr>
          <p:cNvPr id="8" name="Text Placeholder 7"/>
          <p:cNvSpPr>
            <a:spLocks noGrp="1"/>
          </p:cNvSpPr>
          <p:nvPr>
            <p:ph type="body" sz="quarter" idx="13"/>
          </p:nvPr>
        </p:nvSpPr>
        <p:spPr/>
        <p:txBody>
          <a:bodyPr/>
          <a:lstStyle/>
          <a:p>
            <a:r>
              <a:rPr lang="en-US" dirty="0"/>
              <a:t>Features</a:t>
            </a:r>
          </a:p>
        </p:txBody>
      </p:sp>
      <p:pic>
        <p:nvPicPr>
          <p:cNvPr id="9" name="Picture 8" descr="jquery-mobile-logo_positive.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466012" y="228600"/>
            <a:ext cx="4341813" cy="1928759"/>
          </a:xfrm>
          <a:prstGeom prst="rect">
            <a:avLst/>
          </a:prstGeom>
        </p:spPr>
      </p:pic>
    </p:spTree>
    <p:extLst>
      <p:ext uri="{BB962C8B-B14F-4D97-AF65-F5344CB8AC3E}">
        <p14:creationId xmlns:p14="http://schemas.microsoft.com/office/powerpoint/2010/main" xmlns="" val="23527172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jQuery Mobile</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a:t>Form inputs enhanced to be touch-friendly</a:t>
            </a:r>
          </a:p>
          <a:p>
            <a:r>
              <a:rPr lang="en-US" dirty="0"/>
              <a:t>Touch-friendly UI widgets</a:t>
            </a:r>
          </a:p>
          <a:p>
            <a:r>
              <a:rPr lang="en-US" dirty="0"/>
              <a:t>Auto-enhances forms to become touch-friendly</a:t>
            </a:r>
          </a:p>
          <a:p>
            <a:r>
              <a:rPr lang="en-US" dirty="0"/>
              <a:t>Auto-grows textareas</a:t>
            </a:r>
          </a:p>
          <a:p>
            <a:r>
              <a:rPr lang="en-US" dirty="0"/>
              <a:t>Designed to be touch-first </a:t>
            </a:r>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15</a:t>
            </a:fld>
            <a:endParaRPr lang="en-US" dirty="0"/>
          </a:p>
        </p:txBody>
      </p:sp>
      <p:sp>
        <p:nvSpPr>
          <p:cNvPr id="8" name="Text Placeholder 7"/>
          <p:cNvSpPr>
            <a:spLocks noGrp="1"/>
          </p:cNvSpPr>
          <p:nvPr>
            <p:ph type="body" sz="quarter" idx="13"/>
          </p:nvPr>
        </p:nvSpPr>
        <p:spPr/>
        <p:txBody>
          <a:bodyPr/>
          <a:lstStyle/>
          <a:p>
            <a:r>
              <a:rPr lang="en-US" dirty="0"/>
              <a:t>Touch-friendly form inputs and UI widgets </a:t>
            </a:r>
          </a:p>
          <a:p>
            <a:endParaRPr lang="en-US" dirty="0"/>
          </a:p>
        </p:txBody>
      </p:sp>
      <p:pic>
        <p:nvPicPr>
          <p:cNvPr id="11" name="Picture 10"/>
          <p:cNvPicPr>
            <a:picLocks noChangeAspect="1"/>
          </p:cNvPicPr>
          <p:nvPr/>
        </p:nvPicPr>
        <p:blipFill>
          <a:blip r:embed="rId3" cstate="print"/>
          <a:stretch>
            <a:fillRect/>
          </a:stretch>
        </p:blipFill>
        <p:spPr>
          <a:xfrm>
            <a:off x="7770812" y="1981200"/>
            <a:ext cx="3863866" cy="3931129"/>
          </a:xfrm>
          <a:prstGeom prst="rect">
            <a:avLst/>
          </a:prstGeom>
        </p:spPr>
      </p:pic>
      <p:pic>
        <p:nvPicPr>
          <p:cNvPr id="12" name="Picture 11" descr="jquery-mobile-logo_positive.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466012" y="228600"/>
            <a:ext cx="4341813" cy="1928759"/>
          </a:xfrm>
          <a:prstGeom prst="rect">
            <a:avLst/>
          </a:prstGeom>
        </p:spPr>
      </p:pic>
    </p:spTree>
    <p:extLst>
      <p:ext uri="{BB962C8B-B14F-4D97-AF65-F5344CB8AC3E}">
        <p14:creationId xmlns:p14="http://schemas.microsoft.com/office/powerpoint/2010/main" xmlns="" val="42200518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jQuery Mobile</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a:t>Panel Widget</a:t>
            </a:r>
          </a:p>
          <a:p>
            <a:r>
              <a:rPr lang="en-US" dirty="0" smtClean="0"/>
              <a:t>Responsive </a:t>
            </a:r>
            <a:r>
              <a:rPr lang="en-US" dirty="0"/>
              <a:t>Design</a:t>
            </a:r>
          </a:p>
          <a:p>
            <a:pPr lvl="1"/>
            <a:r>
              <a:rPr lang="en-US" dirty="0"/>
              <a:t>Reflow </a:t>
            </a:r>
            <a:r>
              <a:rPr lang="en-US" dirty="0" smtClean="0"/>
              <a:t>Table, Column Toggle, Responsive Grids</a:t>
            </a:r>
          </a:p>
          <a:p>
            <a:r>
              <a:rPr lang="en-US" dirty="0" smtClean="0"/>
              <a:t>Default </a:t>
            </a:r>
            <a:r>
              <a:rPr lang="en-US" dirty="0"/>
              <a:t>Theme Improvements</a:t>
            </a:r>
          </a:p>
          <a:p>
            <a:pPr lvl="1"/>
            <a:r>
              <a:rPr lang="en-US" dirty="0"/>
              <a:t>New default theme - Flat </a:t>
            </a:r>
            <a:r>
              <a:rPr lang="en-US" dirty="0" smtClean="0"/>
              <a:t>look, two </a:t>
            </a:r>
            <a:r>
              <a:rPr lang="en-US" dirty="0"/>
              <a:t>swatches, everything </a:t>
            </a:r>
            <a:r>
              <a:rPr lang="en-US" dirty="0" smtClean="0"/>
              <a:t>defaults </a:t>
            </a:r>
            <a:r>
              <a:rPr lang="en-US" dirty="0"/>
              <a:t>to swatch A</a:t>
            </a:r>
          </a:p>
          <a:p>
            <a:pPr lvl="1"/>
            <a:r>
              <a:rPr lang="en-US" dirty="0" smtClean="0"/>
              <a:t>Switching </a:t>
            </a:r>
            <a:r>
              <a:rPr lang="en-US" dirty="0"/>
              <a:t>icons from sprites to SVG with fallback </a:t>
            </a:r>
          </a:p>
          <a:p>
            <a:r>
              <a:rPr lang="en-US" dirty="0"/>
              <a:t>Review of all Widgets (widget factory, performance</a:t>
            </a:r>
            <a:r>
              <a:rPr lang="en-US" dirty="0" smtClean="0"/>
              <a:t>)</a:t>
            </a:r>
          </a:p>
          <a:p>
            <a:r>
              <a:rPr lang="en-US" dirty="0" smtClean="0"/>
              <a:t>jQuery Mobile 1.4 Upgrade Guide:</a:t>
            </a:r>
            <a:r>
              <a:rPr lang="en-US" sz="2400" dirty="0" smtClean="0"/>
              <a:t> </a:t>
            </a:r>
          </a:p>
          <a:p>
            <a:pPr lvl="1"/>
            <a:r>
              <a:rPr lang="en-US" sz="2000" b="1" u="sng" dirty="0" smtClean="0"/>
              <a:t>http</a:t>
            </a:r>
            <a:r>
              <a:rPr lang="en-US" sz="2000" b="1" u="sng" dirty="0"/>
              <a:t>://jquerymobile.com/upgrade-guide/1.4/</a:t>
            </a:r>
          </a:p>
          <a:p>
            <a:pPr lvl="1"/>
            <a:endParaRPr lang="en-US" dirty="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16</a:t>
            </a:fld>
            <a:endParaRPr lang="en-US" dirty="0"/>
          </a:p>
        </p:txBody>
      </p:sp>
      <p:sp>
        <p:nvSpPr>
          <p:cNvPr id="8" name="Text Placeholder 7"/>
          <p:cNvSpPr>
            <a:spLocks noGrp="1"/>
          </p:cNvSpPr>
          <p:nvPr>
            <p:ph type="body" sz="quarter" idx="13"/>
          </p:nvPr>
        </p:nvSpPr>
        <p:spPr/>
        <p:txBody>
          <a:bodyPr/>
          <a:lstStyle/>
          <a:p>
            <a:r>
              <a:rPr lang="en-US" dirty="0" smtClean="0"/>
              <a:t>New Features jQuery Mobile 1.3/1.4</a:t>
            </a:r>
            <a:endParaRPr lang="en-US" dirty="0"/>
          </a:p>
          <a:p>
            <a:endParaRPr lang="en-US" dirty="0"/>
          </a:p>
        </p:txBody>
      </p:sp>
      <p:pic>
        <p:nvPicPr>
          <p:cNvPr id="9" name="Picture 8" descr="jquery-mobile-logo_positive.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466012" y="228600"/>
            <a:ext cx="4341813" cy="1928759"/>
          </a:xfrm>
          <a:prstGeom prst="rect">
            <a:avLst/>
          </a:prstGeom>
        </p:spPr>
      </p:pic>
    </p:spTree>
    <p:extLst>
      <p:ext uri="{BB962C8B-B14F-4D97-AF65-F5344CB8AC3E}">
        <p14:creationId xmlns:p14="http://schemas.microsoft.com/office/powerpoint/2010/main" xmlns="" val="3459760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98120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1</a:t>
            </a:r>
          </a:p>
        </p:txBody>
      </p:sp>
      <p:sp>
        <p:nvSpPr>
          <p:cNvPr id="17" name="Pentagon 16"/>
          <p:cNvSpPr/>
          <p:nvPr/>
        </p:nvSpPr>
        <p:spPr>
          <a:xfrm>
            <a:off x="2186329" y="2677477"/>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8" name="Pentagon 17"/>
          <p:cNvSpPr/>
          <p:nvPr/>
        </p:nvSpPr>
        <p:spPr>
          <a:xfrm>
            <a:off x="2186329" y="3373754"/>
            <a:ext cx="457200" cy="320040"/>
          </a:xfrm>
          <a:prstGeom prst="homePlate">
            <a:avLst/>
          </a:prstGeom>
          <a:solidFill>
            <a:schemeClr val="bg1">
              <a:lumMod val="5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4070031"/>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7663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p:txBody>
          <a:bodyPr/>
          <a:lstStyle/>
          <a:p>
            <a:r>
              <a:rPr lang="en-US" dirty="0">
                <a:solidFill>
                  <a:schemeClr val="bg1">
                    <a:lumMod val="75000"/>
                  </a:schemeClr>
                </a:solidFill>
              </a:rPr>
              <a:t>Mobile Development Techniques</a:t>
            </a:r>
          </a:p>
          <a:p>
            <a:r>
              <a:rPr lang="en-US" dirty="0">
                <a:solidFill>
                  <a:srgbClr val="BFBFBF"/>
                </a:solidFill>
              </a:rPr>
              <a:t>jQuery Mobile Overview</a:t>
            </a:r>
          </a:p>
          <a:p>
            <a:r>
              <a:rPr lang="en-US" dirty="0">
                <a:solidFill>
                  <a:schemeClr val="tx1">
                    <a:lumMod val="75000"/>
                  </a:schemeClr>
                </a:solidFill>
              </a:rPr>
              <a:t>Building Mobile Apps with Oracle Application Express 5.0</a:t>
            </a:r>
          </a:p>
          <a:p>
            <a:r>
              <a:rPr lang="en-US" dirty="0">
                <a:solidFill>
                  <a:srgbClr val="BFBFBF"/>
                </a:solidFill>
              </a:rPr>
              <a:t>Testing and Debugging your Mobile App</a:t>
            </a:r>
          </a:p>
          <a:p>
            <a:r>
              <a:rPr lang="en-US" dirty="0">
                <a:solidFill>
                  <a:srgbClr val="BFBFBF"/>
                </a:solidFill>
              </a:rPr>
              <a:t>Deploying Mobile Apps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17</a:t>
            </a:fld>
            <a:endParaRPr lang="en-US" dirty="0"/>
          </a:p>
        </p:txBody>
      </p:sp>
    </p:spTree>
    <p:extLst>
      <p:ext uri="{BB962C8B-B14F-4D97-AF65-F5344CB8AC3E}">
        <p14:creationId xmlns:p14="http://schemas.microsoft.com/office/powerpoint/2010/main" xmlns="" val="33982971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Build mobile apps with the tools you know</a:t>
            </a:r>
          </a:p>
          <a:p>
            <a:r>
              <a:rPr lang="en-US" dirty="0" smtClean="0"/>
              <a:t>Declarative wizards, drag &amp; drop page layout</a:t>
            </a:r>
          </a:p>
          <a:p>
            <a:r>
              <a:rPr lang="en-US" dirty="0" smtClean="0"/>
              <a:t>Works on any browser: Desktop, Laptop, Tablet, Smartphone</a:t>
            </a:r>
          </a:p>
          <a:p>
            <a:r>
              <a:rPr lang="en-US" dirty="0" smtClean="0"/>
              <a:t>Supports Forms, Reports, HTML5 charts, Calendars, List Views, etc.</a:t>
            </a:r>
          </a:p>
          <a:p>
            <a:r>
              <a:rPr lang="en-US" dirty="0" smtClean="0"/>
              <a:t>Build mobile-only apps or apps with Desktop and Mobile pages</a:t>
            </a:r>
          </a:p>
          <a:p>
            <a:r>
              <a:rPr lang="en-US" dirty="0" smtClean="0"/>
              <a:t>Auto-detection takes user to appropriate pages based on device used</a:t>
            </a:r>
          </a:p>
          <a:p>
            <a:pPr marL="0" indent="0">
              <a:buNone/>
            </a:pPr>
            <a:endParaRPr lang="en-US" sz="2000" b="1" u="sng" dirty="0"/>
          </a:p>
          <a:p>
            <a:pPr lvl="1"/>
            <a:endParaRPr lang="en-US" dirty="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18</a:t>
            </a:fld>
            <a:endParaRPr lang="en-US" dirty="0"/>
          </a:p>
        </p:txBody>
      </p:sp>
      <p:sp>
        <p:nvSpPr>
          <p:cNvPr id="8" name="Text Placeholder 7"/>
          <p:cNvSpPr>
            <a:spLocks noGrp="1"/>
          </p:cNvSpPr>
          <p:nvPr>
            <p:ph type="body" sz="quarter" idx="13"/>
          </p:nvPr>
        </p:nvSpPr>
        <p:spPr/>
        <p:txBody>
          <a:bodyPr/>
          <a:lstStyle/>
          <a:p>
            <a:r>
              <a:rPr lang="en-US" dirty="0" smtClean="0"/>
              <a:t>Overview</a:t>
            </a:r>
            <a:endParaRPr lang="en-US" dirty="0"/>
          </a:p>
          <a:p>
            <a:endParaRPr lang="en-US" dirty="0"/>
          </a:p>
        </p:txBody>
      </p:sp>
      <p:pic>
        <p:nvPicPr>
          <p:cNvPr id="9" name="Picture 8"/>
          <p:cNvPicPr>
            <a:picLocks noChangeAspect="1"/>
          </p:cNvPicPr>
          <p:nvPr/>
        </p:nvPicPr>
        <p:blipFill>
          <a:blip r:embed="rId3" cstate="print"/>
          <a:stretch>
            <a:fillRect/>
          </a:stretch>
        </p:blipFill>
        <p:spPr>
          <a:xfrm>
            <a:off x="9599612" y="457200"/>
            <a:ext cx="1808018" cy="2486025"/>
          </a:xfrm>
          <a:prstGeom prst="rect">
            <a:avLst/>
          </a:prstGeom>
        </p:spPr>
      </p:pic>
    </p:spTree>
    <p:extLst>
      <p:ext uri="{BB962C8B-B14F-4D97-AF65-F5344CB8AC3E}">
        <p14:creationId xmlns:p14="http://schemas.microsoft.com/office/powerpoint/2010/main" xmlns="" val="9077200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Apps can have multiple User Interfaces</a:t>
            </a:r>
          </a:p>
          <a:p>
            <a:r>
              <a:rPr lang="en-US" dirty="0" smtClean="0"/>
              <a:t>Each User Interface is associated with one Theme</a:t>
            </a:r>
          </a:p>
          <a:p>
            <a:r>
              <a:rPr lang="en-US" dirty="0" smtClean="0"/>
              <a:t>Individual Pages can have only one User Interface</a:t>
            </a:r>
          </a:p>
          <a:p>
            <a:r>
              <a:rPr lang="en-US" dirty="0" smtClean="0"/>
              <a:t>User Interface defines:</a:t>
            </a:r>
          </a:p>
          <a:p>
            <a:pPr lvl="1"/>
            <a:r>
              <a:rPr lang="en-US" dirty="0" smtClean="0"/>
              <a:t>Login URLs</a:t>
            </a:r>
          </a:p>
          <a:p>
            <a:pPr lvl="1"/>
            <a:r>
              <a:rPr lang="en-US" dirty="0" smtClean="0"/>
              <a:t>UI specific home pages</a:t>
            </a:r>
          </a:p>
          <a:p>
            <a:pPr lvl="1"/>
            <a:r>
              <a:rPr lang="en-US" dirty="0" smtClean="0"/>
              <a:t>Global Pages</a:t>
            </a:r>
          </a:p>
          <a:p>
            <a:pPr lvl="1"/>
            <a:r>
              <a:rPr lang="en-US" dirty="0" smtClean="0"/>
              <a:t>Auto Detection</a:t>
            </a:r>
          </a:p>
          <a:p>
            <a:endParaRPr lang="en-US" dirty="0" smtClean="0"/>
          </a:p>
          <a:p>
            <a:pPr marL="0" indent="0">
              <a:buNone/>
            </a:pPr>
            <a:endParaRPr lang="en-US" sz="2000" b="1" u="sng" dirty="0"/>
          </a:p>
          <a:p>
            <a:pPr lvl="1"/>
            <a:endParaRPr lang="en-US" dirty="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19</a:t>
            </a:fld>
            <a:endParaRPr lang="en-US" dirty="0"/>
          </a:p>
        </p:txBody>
      </p:sp>
      <p:sp>
        <p:nvSpPr>
          <p:cNvPr id="8" name="Text Placeholder 7"/>
          <p:cNvSpPr>
            <a:spLocks noGrp="1"/>
          </p:cNvSpPr>
          <p:nvPr>
            <p:ph type="body" sz="quarter" idx="13"/>
          </p:nvPr>
        </p:nvSpPr>
        <p:spPr/>
        <p:txBody>
          <a:bodyPr/>
          <a:lstStyle/>
          <a:p>
            <a:r>
              <a:rPr lang="en-US" dirty="0" smtClean="0"/>
              <a:t>User Interfaces</a:t>
            </a:r>
            <a:endParaRPr lang="en-US" dirty="0"/>
          </a:p>
          <a:p>
            <a:endParaRPr lang="en-US" dirty="0"/>
          </a:p>
        </p:txBody>
      </p:sp>
      <p:pic>
        <p:nvPicPr>
          <p:cNvPr id="6" name="Picture 5" descr="ui.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13612" y="2130933"/>
            <a:ext cx="4495800" cy="3888867"/>
          </a:xfrm>
          <a:prstGeom prst="rect">
            <a:avLst/>
          </a:prstGeom>
        </p:spPr>
      </p:pic>
    </p:spTree>
    <p:extLst>
      <p:ext uri="{BB962C8B-B14F-4D97-AF65-F5344CB8AC3E}">
        <p14:creationId xmlns:p14="http://schemas.microsoft.com/office/powerpoint/2010/main" xmlns="" val="174235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a:spLocks/>
          </p:cNvSpPr>
          <p:nvPr/>
        </p:nvSpPr>
        <p:spPr>
          <a:xfrm>
            <a:off x="836612" y="2873375"/>
            <a:ext cx="10439400" cy="1698625"/>
          </a:xfrm>
          <a:prstGeom prst="rect">
            <a:avLst/>
          </a:prstGeom>
        </p:spPr>
        <p:txBody>
          <a:bodyPr vert="horz" lIns="0" tIns="0" rIns="0" bIns="0" rtlCol="0" anchor="ctr">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lnSpc>
                <a:spcPct val="120000"/>
              </a:lnSpc>
            </a:pPr>
            <a:r>
              <a:rPr lang="en-US" sz="4800" dirty="0" smtClean="0">
                <a:solidFill>
                  <a:srgbClr val="000000"/>
                </a:solidFill>
                <a:latin typeface="Helvetica Neue Light"/>
                <a:cs typeface="Helvetica Neue Light"/>
              </a:rPr>
              <a:t>Oracle Application Express 5</a:t>
            </a:r>
          </a:p>
          <a:p>
            <a:pPr algn="ctr">
              <a:lnSpc>
                <a:spcPct val="120000"/>
              </a:lnSpc>
            </a:pPr>
            <a:r>
              <a:rPr lang="en-US" sz="3200" dirty="0" smtClean="0">
                <a:latin typeface="Helvetica Neue Light"/>
                <a:cs typeface="Helvetica Neue Light"/>
              </a:rPr>
              <a:t>Mobile Development</a:t>
            </a:r>
            <a:endParaRPr lang="en-US" sz="3200" dirty="0">
              <a:latin typeface="Helvetica Neue Light"/>
              <a:cs typeface="Helvetica Neue Light"/>
            </a:endParaRPr>
          </a:p>
        </p:txBody>
      </p:sp>
      <p:sp>
        <p:nvSpPr>
          <p:cNvPr id="7" name="Text Placeholder 5"/>
          <p:cNvSpPr>
            <a:spLocks noGrp="1"/>
          </p:cNvSpPr>
          <p:nvPr>
            <p:ph type="body" sz="quarter" idx="13"/>
          </p:nvPr>
        </p:nvSpPr>
        <p:spPr>
          <a:xfrm>
            <a:off x="531814" y="4648200"/>
            <a:ext cx="7696198" cy="1295400"/>
          </a:xfrm>
        </p:spPr>
        <p:txBody>
          <a:bodyPr anchor="b"/>
          <a:lstStyle/>
          <a:p>
            <a:pPr>
              <a:lnSpc>
                <a:spcPct val="100000"/>
              </a:lnSpc>
              <a:spcBef>
                <a:spcPts val="0"/>
              </a:spcBef>
            </a:pPr>
            <a:r>
              <a:rPr lang="en-US" sz="2000" dirty="0" smtClean="0">
                <a:latin typeface="Helvetica Neue"/>
                <a:cs typeface="Helvetica Neue"/>
              </a:rPr>
              <a:t>&lt;Name&gt;</a:t>
            </a:r>
          </a:p>
          <a:p>
            <a:pPr>
              <a:lnSpc>
                <a:spcPct val="100000"/>
              </a:lnSpc>
              <a:spcBef>
                <a:spcPts val="0"/>
              </a:spcBef>
            </a:pPr>
            <a:r>
              <a:rPr lang="en-US" sz="2000" dirty="0" smtClean="0">
                <a:latin typeface="Helvetica Neue"/>
                <a:cs typeface="Helvetica Neue"/>
              </a:rPr>
              <a:t>&lt;Title&gt;</a:t>
            </a:r>
          </a:p>
          <a:p>
            <a:pPr>
              <a:lnSpc>
                <a:spcPct val="100000"/>
              </a:lnSpc>
              <a:spcBef>
                <a:spcPts val="0"/>
              </a:spcBef>
            </a:pPr>
            <a:r>
              <a:rPr lang="en-US" sz="2000" dirty="0" smtClean="0">
                <a:latin typeface="Helvetica Neue"/>
                <a:cs typeface="Helvetica Neue"/>
              </a:rPr>
              <a:t>&lt;Organization&gt;</a:t>
            </a:r>
          </a:p>
          <a:p>
            <a:pPr>
              <a:lnSpc>
                <a:spcPct val="100000"/>
              </a:lnSpc>
              <a:spcBef>
                <a:spcPts val="0"/>
              </a:spcBef>
            </a:pPr>
            <a:r>
              <a:rPr lang="en-US" sz="2000" dirty="0" smtClean="0">
                <a:latin typeface="Helvetica Neue"/>
                <a:cs typeface="Helvetica Neue"/>
              </a:rPr>
              <a:t>&lt;Date&gt;</a:t>
            </a:r>
            <a:endParaRPr lang="en-US" sz="2000" dirty="0">
              <a:latin typeface="Helvetica Neue"/>
              <a:cs typeface="Helvetica Neue"/>
            </a:endParaRPr>
          </a:p>
        </p:txBody>
      </p:sp>
      <p:pic>
        <p:nvPicPr>
          <p:cNvPr id="2" name="Picture 1" descr="apex-round-128.pdf"/>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154612" y="1066800"/>
            <a:ext cx="1778000" cy="1778000"/>
          </a:xfrm>
          <a:prstGeom prst="rect">
            <a:avLst/>
          </a:prstGeom>
        </p:spPr>
      </p:pic>
    </p:spTree>
    <p:extLst>
      <p:ext uri="{BB962C8B-B14F-4D97-AF65-F5344CB8AC3E}">
        <p14:creationId xmlns="" xmlns:p14="http://schemas.microsoft.com/office/powerpoint/2010/main" val="24370618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 Shot 2014-06-20 at 2.16.2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All top level pages added to Navigation List</a:t>
            </a:r>
          </a:p>
          <a:p>
            <a:r>
              <a:rPr lang="en-US" dirty="0" smtClean="0"/>
              <a:t>Navigation lists in Mobile apps are </a:t>
            </a:r>
            <a:br>
              <a:rPr lang="en-US" dirty="0" smtClean="0"/>
            </a:br>
            <a:r>
              <a:rPr lang="en-US" dirty="0" smtClean="0"/>
              <a:t>implemented as menu panels</a:t>
            </a:r>
          </a:p>
          <a:p>
            <a:r>
              <a:rPr lang="en-US" dirty="0" smtClean="0"/>
              <a:t>Shown on the left with menu button shown in top bar</a:t>
            </a:r>
          </a:p>
          <a:p>
            <a:pPr lvl="0"/>
            <a:r>
              <a:rPr lang="en-US" dirty="0" smtClean="0"/>
              <a:t>Custom panels using “Panel” region template</a:t>
            </a:r>
          </a:p>
          <a:p>
            <a:pPr lvl="0"/>
            <a:r>
              <a:rPr lang="en-US" dirty="0" smtClean="0"/>
              <a:t>Choice of display modes: Overlay, Reveal, Push</a:t>
            </a:r>
            <a:endParaRPr lang="en-US" i="1" dirty="0"/>
          </a:p>
          <a:p>
            <a:r>
              <a:rPr lang="en-US" b="1" dirty="0"/>
              <a:t>data-role="panel"</a:t>
            </a:r>
            <a:endParaRPr lang="en-US" dirty="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20</a:t>
            </a:fld>
            <a:endParaRPr lang="en-US" dirty="0"/>
          </a:p>
        </p:txBody>
      </p:sp>
      <p:sp>
        <p:nvSpPr>
          <p:cNvPr id="8" name="Text Placeholder 7"/>
          <p:cNvSpPr>
            <a:spLocks noGrp="1"/>
          </p:cNvSpPr>
          <p:nvPr>
            <p:ph type="body" sz="quarter" idx="13"/>
          </p:nvPr>
        </p:nvSpPr>
        <p:spPr/>
        <p:txBody>
          <a:bodyPr/>
          <a:lstStyle/>
          <a:p>
            <a:r>
              <a:rPr lang="en-US" dirty="0" smtClean="0"/>
              <a:t>Navigation menus and slide panels</a:t>
            </a:r>
            <a:endParaRPr lang="en-US" dirty="0"/>
          </a:p>
          <a:p>
            <a:endParaRPr lang="en-US" dirty="0"/>
          </a:p>
        </p:txBody>
      </p:sp>
      <p:pic>
        <p:nvPicPr>
          <p:cNvPr id="10" name="Picture 9" descr="Screen Shot 2014-06-20 at 2.14.57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Tree>
    <p:extLst>
      <p:ext uri="{BB962C8B-B14F-4D97-AF65-F5344CB8AC3E}">
        <p14:creationId xmlns:p14="http://schemas.microsoft.com/office/powerpoint/2010/main" xmlns="" val="2637724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Default View for data display, </a:t>
            </a:r>
            <a:br>
              <a:rPr lang="en-US" dirty="0" smtClean="0"/>
            </a:br>
            <a:r>
              <a:rPr lang="en-US" dirty="0" smtClean="0"/>
              <a:t>navigation, drill-down view </a:t>
            </a:r>
          </a:p>
          <a:p>
            <a:r>
              <a:rPr lang="en-US" dirty="0" smtClean="0"/>
              <a:t>Based on unordered list</a:t>
            </a:r>
          </a:p>
          <a:p>
            <a:r>
              <a:rPr lang="en-US" dirty="0" smtClean="0"/>
              <a:t>Automatic Dividers</a:t>
            </a:r>
          </a:p>
          <a:p>
            <a:r>
              <a:rPr lang="en-US" dirty="0" smtClean="0"/>
              <a:t>Custom formatting options</a:t>
            </a:r>
          </a:p>
          <a:p>
            <a:r>
              <a:rPr lang="en-US" dirty="0" smtClean="0"/>
              <a:t>Declarative Search Options, </a:t>
            </a:r>
            <a:br>
              <a:rPr lang="en-US" dirty="0" smtClean="0"/>
            </a:br>
            <a:r>
              <a:rPr lang="en-US" dirty="0" smtClean="0"/>
              <a:t>supporting server- and client side search</a:t>
            </a:r>
          </a:p>
          <a:p>
            <a:r>
              <a:rPr lang="en-US" b="1" dirty="0"/>
              <a:t>data-role="listview" </a:t>
            </a:r>
          </a:p>
          <a:p>
            <a:endParaRPr lang="en-US" dirty="0" smtClean="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21</a:t>
            </a:fld>
            <a:endParaRPr lang="en-US" dirty="0"/>
          </a:p>
        </p:txBody>
      </p:sp>
      <p:sp>
        <p:nvSpPr>
          <p:cNvPr id="8" name="Text Placeholder 7"/>
          <p:cNvSpPr>
            <a:spLocks noGrp="1"/>
          </p:cNvSpPr>
          <p:nvPr>
            <p:ph type="body" sz="quarter" idx="13"/>
          </p:nvPr>
        </p:nvSpPr>
        <p:spPr/>
        <p:txBody>
          <a:bodyPr/>
          <a:lstStyle/>
          <a:p>
            <a:r>
              <a:rPr lang="en-US" dirty="0" smtClean="0"/>
              <a:t>List View</a:t>
            </a:r>
            <a:endParaRPr lang="en-US" dirty="0"/>
          </a:p>
          <a:p>
            <a:endParaRPr lang="en-US" dirty="0"/>
          </a:p>
        </p:txBody>
      </p:sp>
      <p:pic>
        <p:nvPicPr>
          <p:cNvPr id="6" name="Picture 5" descr="Screen Shot 2014-06-20 at 3.02.44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84812" y="1676400"/>
            <a:ext cx="6003396" cy="2895600"/>
          </a:xfrm>
          <a:prstGeom prst="rect">
            <a:avLst/>
          </a:prstGeom>
        </p:spPr>
      </p:pic>
    </p:spTree>
    <p:extLst>
      <p:ext uri="{BB962C8B-B14F-4D97-AF65-F5344CB8AC3E}">
        <p14:creationId xmlns:p14="http://schemas.microsoft.com/office/powerpoint/2010/main" xmlns="" val="1512587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Selectively </a:t>
            </a:r>
            <a:r>
              <a:rPr lang="en-US" dirty="0"/>
              <a:t>hides columns at narrower </a:t>
            </a:r>
            <a:r>
              <a:rPr lang="en-US" dirty="0" smtClean="0"/>
              <a:t>widths </a:t>
            </a:r>
            <a:br>
              <a:rPr lang="en-US" dirty="0" smtClean="0"/>
            </a:br>
            <a:r>
              <a:rPr lang="en-US" dirty="0" smtClean="0"/>
              <a:t>as </a:t>
            </a:r>
            <a:r>
              <a:rPr lang="en-US" dirty="0"/>
              <a:t>a sensible default </a:t>
            </a:r>
          </a:p>
          <a:p>
            <a:r>
              <a:rPr lang="en-US" dirty="0"/>
              <a:t>Offers a menu to let users manually control </a:t>
            </a:r>
            <a:r>
              <a:rPr lang="en-US" dirty="0" smtClean="0"/>
              <a:t/>
            </a:r>
            <a:br>
              <a:rPr lang="en-US" dirty="0" smtClean="0"/>
            </a:br>
            <a:r>
              <a:rPr lang="en-US" dirty="0" smtClean="0"/>
              <a:t>which </a:t>
            </a:r>
            <a:r>
              <a:rPr lang="en-US" dirty="0"/>
              <a:t>columns they want to see</a:t>
            </a:r>
          </a:p>
          <a:p>
            <a:r>
              <a:rPr lang="en-US" dirty="0"/>
              <a:t>Column Toggle Popup contains a dynamically </a:t>
            </a:r>
            <a:r>
              <a:rPr lang="en-US" dirty="0" smtClean="0"/>
              <a:t/>
            </a:r>
            <a:br>
              <a:rPr lang="en-US" dirty="0" smtClean="0"/>
            </a:br>
            <a:r>
              <a:rPr lang="en-US" dirty="0" smtClean="0"/>
              <a:t>generated </a:t>
            </a:r>
            <a:r>
              <a:rPr lang="en-US" dirty="0"/>
              <a:t>list of columns based on the table markup </a:t>
            </a:r>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22</a:t>
            </a:fld>
            <a:endParaRPr lang="en-US" dirty="0"/>
          </a:p>
        </p:txBody>
      </p:sp>
      <p:sp>
        <p:nvSpPr>
          <p:cNvPr id="8" name="Text Placeholder 7"/>
          <p:cNvSpPr>
            <a:spLocks noGrp="1"/>
          </p:cNvSpPr>
          <p:nvPr>
            <p:ph type="body" sz="quarter" idx="13"/>
          </p:nvPr>
        </p:nvSpPr>
        <p:spPr/>
        <p:txBody>
          <a:bodyPr/>
          <a:lstStyle/>
          <a:p>
            <a:r>
              <a:rPr lang="en-US" dirty="0" smtClean="0"/>
              <a:t>Column Toggle Report</a:t>
            </a:r>
            <a:endParaRPr lang="en-US" dirty="0"/>
          </a:p>
          <a:p>
            <a:endParaRPr lang="en-US" dirty="0"/>
          </a:p>
        </p:txBody>
      </p:sp>
      <p:pic>
        <p:nvPicPr>
          <p:cNvPr id="9" name="Picture 8" descr="Screen Shot 2014-06-20 at 3.08.0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11475" cy="6036310"/>
          </a:xfrm>
          <a:prstGeom prst="rect">
            <a:avLst/>
          </a:prstGeom>
        </p:spPr>
      </p:pic>
    </p:spTree>
    <p:extLst>
      <p:ext uri="{BB962C8B-B14F-4D97-AF65-F5344CB8AC3E}">
        <p14:creationId xmlns:p14="http://schemas.microsoft.com/office/powerpoint/2010/main" xmlns="" val="39956659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a:t>Collapsing </a:t>
            </a:r>
            <a:r>
              <a:rPr lang="en-US" dirty="0" smtClean="0"/>
              <a:t>table data </a:t>
            </a:r>
            <a:r>
              <a:rPr lang="en-US" dirty="0"/>
              <a:t>into label/data </a:t>
            </a:r>
            <a:r>
              <a:rPr lang="en-US" dirty="0" smtClean="0"/>
              <a:t>pairs </a:t>
            </a:r>
            <a:r>
              <a:rPr lang="en-US" dirty="0"/>
              <a:t>for each row</a:t>
            </a:r>
          </a:p>
          <a:p>
            <a:r>
              <a:rPr lang="en-US" dirty="0"/>
              <a:t>Stacked presentation style default</a:t>
            </a:r>
          </a:p>
          <a:p>
            <a:r>
              <a:rPr lang="en-US" dirty="0"/>
              <a:t>Media query used to switch to tabular style </a:t>
            </a:r>
            <a:r>
              <a:rPr lang="en-US" dirty="0" smtClean="0"/>
              <a:t/>
            </a:r>
            <a:br>
              <a:rPr lang="en-US" dirty="0" smtClean="0"/>
            </a:br>
            <a:r>
              <a:rPr lang="en-US" dirty="0" smtClean="0"/>
              <a:t>presentation </a:t>
            </a:r>
            <a:r>
              <a:rPr lang="en-US" dirty="0"/>
              <a:t>above a </a:t>
            </a:r>
            <a:r>
              <a:rPr lang="en-US" dirty="0" smtClean="0"/>
              <a:t/>
            </a:r>
            <a:br>
              <a:rPr lang="en-US" dirty="0" smtClean="0"/>
            </a:br>
            <a:r>
              <a:rPr lang="en-US" dirty="0" smtClean="0"/>
              <a:t>specific </a:t>
            </a:r>
            <a:r>
              <a:rPr lang="en-US" dirty="0"/>
              <a:t>screen width</a:t>
            </a:r>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23</a:t>
            </a:fld>
            <a:endParaRPr lang="en-US" dirty="0"/>
          </a:p>
        </p:txBody>
      </p:sp>
      <p:sp>
        <p:nvSpPr>
          <p:cNvPr id="8" name="Text Placeholder 7"/>
          <p:cNvSpPr>
            <a:spLocks noGrp="1"/>
          </p:cNvSpPr>
          <p:nvPr>
            <p:ph type="body" sz="quarter" idx="13"/>
          </p:nvPr>
        </p:nvSpPr>
        <p:spPr/>
        <p:txBody>
          <a:bodyPr/>
          <a:lstStyle/>
          <a:p>
            <a:r>
              <a:rPr lang="en-US" dirty="0" smtClean="0"/>
              <a:t>Reflow Table Report</a:t>
            </a:r>
            <a:endParaRPr lang="en-US" dirty="0"/>
          </a:p>
          <a:p>
            <a:endParaRPr lang="en-US" dirty="0"/>
          </a:p>
        </p:txBody>
      </p:sp>
      <p:pic>
        <p:nvPicPr>
          <p:cNvPr id="6" name="Picture 5" descr="Screen Shot 2014-06-20 at 3.10.36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6612" y="3581400"/>
            <a:ext cx="6045200" cy="2911475"/>
          </a:xfrm>
          <a:prstGeom prst="rect">
            <a:avLst/>
          </a:prstGeom>
        </p:spPr>
      </p:pic>
      <p:pic>
        <p:nvPicPr>
          <p:cNvPr id="7" name="Picture 6" descr="Screen Shot 2014-06-20 at 3.11.48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897937" y="228600"/>
            <a:ext cx="2911475" cy="6036310"/>
          </a:xfrm>
          <a:prstGeom prst="rect">
            <a:avLst/>
          </a:prstGeom>
        </p:spPr>
      </p:pic>
    </p:spTree>
    <p:extLst>
      <p:ext uri="{BB962C8B-B14F-4D97-AF65-F5344CB8AC3E}">
        <p14:creationId xmlns:p14="http://schemas.microsoft.com/office/powerpoint/2010/main" xmlns="" val="2398245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New Calendar Region type for Desktop and Mobile</a:t>
            </a:r>
          </a:p>
          <a:p>
            <a:r>
              <a:rPr lang="en-US" dirty="0" smtClean="0"/>
              <a:t>Monthly-, Weekly-, Daily- and List View</a:t>
            </a:r>
          </a:p>
          <a:p>
            <a:r>
              <a:rPr lang="en-US" dirty="0" smtClean="0"/>
              <a:t>Supports touch events</a:t>
            </a:r>
          </a:p>
          <a:p>
            <a:r>
              <a:rPr lang="en-US" dirty="0" smtClean="0"/>
              <a:t>Customization through CSS</a:t>
            </a:r>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24</a:t>
            </a:fld>
            <a:endParaRPr lang="en-US" dirty="0"/>
          </a:p>
        </p:txBody>
      </p:sp>
      <p:sp>
        <p:nvSpPr>
          <p:cNvPr id="8" name="Text Placeholder 7"/>
          <p:cNvSpPr>
            <a:spLocks noGrp="1"/>
          </p:cNvSpPr>
          <p:nvPr>
            <p:ph type="body" sz="quarter" idx="13"/>
          </p:nvPr>
        </p:nvSpPr>
        <p:spPr/>
        <p:txBody>
          <a:bodyPr/>
          <a:lstStyle/>
          <a:p>
            <a:r>
              <a:rPr lang="en-US" dirty="0" smtClean="0"/>
              <a:t>Calendar</a:t>
            </a:r>
            <a:endParaRPr lang="en-US" dirty="0"/>
          </a:p>
          <a:p>
            <a:endParaRPr lang="en-US" dirty="0"/>
          </a:p>
        </p:txBody>
      </p:sp>
      <p:pic>
        <p:nvPicPr>
          <p:cNvPr id="9" name="Picture 8" descr="Screen Shot 2014-06-20 at 3.27.07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2555"/>
            <a:ext cx="2895600" cy="6020913"/>
          </a:xfrm>
          <a:prstGeom prst="rect">
            <a:avLst/>
          </a:prstGeom>
        </p:spPr>
      </p:pic>
    </p:spTree>
    <p:extLst>
      <p:ext uri="{BB962C8B-B14F-4D97-AF65-F5344CB8AC3E}">
        <p14:creationId xmlns:p14="http://schemas.microsoft.com/office/powerpoint/2010/main" xmlns="" val="13934529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Building Mobile Apps with </a:t>
            </a:r>
            <a:r>
              <a:rPr lang="en-US" dirty="0" smtClean="0">
                <a:solidFill>
                  <a:schemeClr val="tx1">
                    <a:lumMod val="75000"/>
                  </a:schemeClr>
                </a:solidFill>
              </a:rPr>
              <a:t>APEX 5.0</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Mobile theme provides a variety</a:t>
            </a:r>
            <a:br>
              <a:rPr lang="en-US" dirty="0" smtClean="0"/>
            </a:br>
            <a:r>
              <a:rPr lang="en-US" dirty="0" smtClean="0"/>
              <a:t>of theme styles</a:t>
            </a:r>
          </a:p>
          <a:p>
            <a:r>
              <a:rPr lang="en-US" dirty="0" smtClean="0"/>
              <a:t>Create custom styles using</a:t>
            </a:r>
            <a:br>
              <a:rPr lang="en-US" dirty="0" smtClean="0"/>
            </a:br>
            <a:r>
              <a:rPr lang="en-US" dirty="0" smtClean="0"/>
              <a:t>Themeroller</a:t>
            </a:r>
          </a:p>
          <a:p>
            <a:r>
              <a:rPr lang="en-US" dirty="0" smtClean="0"/>
              <a:t>Upload Themeroller file as </a:t>
            </a:r>
            <a:br>
              <a:rPr lang="en-US" dirty="0" smtClean="0"/>
            </a:br>
            <a:r>
              <a:rPr lang="en-US" dirty="0" smtClean="0"/>
              <a:t>application or workspace files</a:t>
            </a:r>
          </a:p>
          <a:p>
            <a:r>
              <a:rPr lang="en-US" dirty="0" smtClean="0"/>
              <a:t>Define new theme style using</a:t>
            </a:r>
            <a:br>
              <a:rPr lang="en-US" dirty="0" smtClean="0"/>
            </a:br>
            <a:r>
              <a:rPr lang="en-US" dirty="0" smtClean="0"/>
              <a:t>your own Themeroller layout</a:t>
            </a:r>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25</a:t>
            </a:fld>
            <a:endParaRPr lang="en-US" dirty="0"/>
          </a:p>
        </p:txBody>
      </p:sp>
      <p:sp>
        <p:nvSpPr>
          <p:cNvPr id="8" name="Text Placeholder 7"/>
          <p:cNvSpPr>
            <a:spLocks noGrp="1"/>
          </p:cNvSpPr>
          <p:nvPr>
            <p:ph type="body" sz="quarter" idx="13"/>
          </p:nvPr>
        </p:nvSpPr>
        <p:spPr/>
        <p:txBody>
          <a:bodyPr/>
          <a:lstStyle/>
          <a:p>
            <a:r>
              <a:rPr lang="en-US" dirty="0" smtClean="0"/>
              <a:t>ThemeRoller</a:t>
            </a:r>
            <a:endParaRPr lang="en-US" dirty="0"/>
          </a:p>
          <a:p>
            <a:endParaRPr lang="en-US" dirty="0"/>
          </a:p>
        </p:txBody>
      </p:sp>
      <p:pic>
        <p:nvPicPr>
          <p:cNvPr id="6" name="Picture 5" descr="Screen Shot 2014-06-20 at 7.37.33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08242" y="1447800"/>
            <a:ext cx="6595975" cy="4953000"/>
          </a:xfrm>
          <a:prstGeom prst="rect">
            <a:avLst/>
          </a:prstGeom>
        </p:spPr>
      </p:pic>
    </p:spTree>
    <p:extLst>
      <p:ext uri="{BB962C8B-B14F-4D97-AF65-F5344CB8AC3E}">
        <p14:creationId xmlns:p14="http://schemas.microsoft.com/office/powerpoint/2010/main" xmlns="" val="36000408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98120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1</a:t>
            </a:r>
          </a:p>
        </p:txBody>
      </p:sp>
      <p:sp>
        <p:nvSpPr>
          <p:cNvPr id="17" name="Pentagon 16"/>
          <p:cNvSpPr/>
          <p:nvPr/>
        </p:nvSpPr>
        <p:spPr>
          <a:xfrm>
            <a:off x="2186329" y="2677477"/>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8" name="Pentagon 17"/>
          <p:cNvSpPr/>
          <p:nvPr/>
        </p:nvSpPr>
        <p:spPr>
          <a:xfrm>
            <a:off x="2186329" y="3373754"/>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4070031"/>
            <a:ext cx="457200" cy="320040"/>
          </a:xfrm>
          <a:prstGeom prst="homePlate">
            <a:avLst/>
          </a:prstGeom>
          <a:solidFill>
            <a:schemeClr val="bg1">
              <a:lumMod val="5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7663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p:txBody>
          <a:bodyPr/>
          <a:lstStyle/>
          <a:p>
            <a:r>
              <a:rPr lang="en-US" dirty="0">
                <a:solidFill>
                  <a:schemeClr val="bg1">
                    <a:lumMod val="75000"/>
                  </a:schemeClr>
                </a:solidFill>
              </a:rPr>
              <a:t>Mobile Development Techniques</a:t>
            </a:r>
          </a:p>
          <a:p>
            <a:r>
              <a:rPr lang="en-US" dirty="0">
                <a:solidFill>
                  <a:srgbClr val="BFBFBF"/>
                </a:solidFill>
              </a:rPr>
              <a:t>jQuery Mobile Overview</a:t>
            </a:r>
          </a:p>
          <a:p>
            <a:r>
              <a:rPr lang="en-US" dirty="0">
                <a:solidFill>
                  <a:schemeClr val="tx1">
                    <a:lumMod val="40000"/>
                    <a:lumOff val="60000"/>
                  </a:schemeClr>
                </a:solidFill>
              </a:rPr>
              <a:t>Building Mobile Apps with Oracle Application Express 5.0</a:t>
            </a:r>
          </a:p>
          <a:p>
            <a:r>
              <a:rPr lang="en-US" dirty="0">
                <a:solidFill>
                  <a:schemeClr val="tx1">
                    <a:lumMod val="75000"/>
                  </a:schemeClr>
                </a:solidFill>
              </a:rPr>
              <a:t>Testing and Debugging your Mobile App</a:t>
            </a:r>
          </a:p>
          <a:p>
            <a:r>
              <a:rPr lang="en-US" dirty="0">
                <a:solidFill>
                  <a:srgbClr val="BFBFBF"/>
                </a:solidFill>
              </a:rPr>
              <a:t>Deploying Mobile Apps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26</a:t>
            </a:fld>
            <a:endParaRPr lang="en-US" dirty="0"/>
          </a:p>
        </p:txBody>
      </p:sp>
      <p:sp>
        <p:nvSpPr>
          <p:cNvPr id="2" name="TextBox 1"/>
          <p:cNvSpPr txBox="1"/>
          <p:nvPr/>
        </p:nvSpPr>
        <p:spPr>
          <a:xfrm>
            <a:off x="671865" y="2056581"/>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xmlns="" val="17851235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chemeClr val="tx1">
                    <a:lumMod val="75000"/>
                  </a:schemeClr>
                </a:solidFill>
              </a:rPr>
              <a:t>Testing and Debugging</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6706261" cy="4267200"/>
          </a:xfrm>
        </p:spPr>
        <p:txBody>
          <a:bodyPr>
            <a:noAutofit/>
          </a:bodyPr>
          <a:lstStyle/>
          <a:p>
            <a:r>
              <a:rPr lang="en-US" dirty="0" smtClean="0"/>
              <a:t>Use resized standard Desktop browser </a:t>
            </a:r>
            <a:br>
              <a:rPr lang="en-US" dirty="0" smtClean="0"/>
            </a:br>
            <a:r>
              <a:rPr lang="en-US" dirty="0" smtClean="0"/>
              <a:t>for basic functional testing</a:t>
            </a:r>
          </a:p>
          <a:p>
            <a:r>
              <a:rPr lang="en-US" dirty="0" smtClean="0"/>
              <a:t>Use platform-specific development tools </a:t>
            </a:r>
            <a:br>
              <a:rPr lang="en-US" dirty="0" smtClean="0"/>
            </a:br>
            <a:r>
              <a:rPr lang="en-US" dirty="0" smtClean="0"/>
              <a:t>like Xcode or Android Developer Tools to test mobile features: native form controls, orientation change, simulate different devices, screen resolutions, High DPI, etc.</a:t>
            </a:r>
          </a:p>
          <a:p>
            <a:r>
              <a:rPr lang="en-US" dirty="0" smtClean="0"/>
              <a:t>Also include testing on real, physical devices for full access to hardware functions</a:t>
            </a:r>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27</a:t>
            </a:fld>
            <a:endParaRPr lang="en-US" dirty="0"/>
          </a:p>
        </p:txBody>
      </p:sp>
      <p:sp>
        <p:nvSpPr>
          <p:cNvPr id="8" name="Text Placeholder 7"/>
          <p:cNvSpPr>
            <a:spLocks noGrp="1"/>
          </p:cNvSpPr>
          <p:nvPr>
            <p:ph type="body" sz="quarter" idx="13"/>
          </p:nvPr>
        </p:nvSpPr>
        <p:spPr/>
        <p:txBody>
          <a:bodyPr/>
          <a:lstStyle/>
          <a:p>
            <a:r>
              <a:rPr lang="en-US" dirty="0" smtClean="0"/>
              <a:t>Running your APEX Mobile app using a Simulator</a:t>
            </a:r>
            <a:endParaRPr lang="en-US" dirty="0"/>
          </a:p>
        </p:txBody>
      </p:sp>
      <p:pic>
        <p:nvPicPr>
          <p:cNvPr id="7" name="Picture 6" descr="Screen Shot 2014-06-20 at 3.43.39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37412" y="228599"/>
            <a:ext cx="3886200" cy="4939731"/>
          </a:xfrm>
          <a:prstGeom prst="rect">
            <a:avLst/>
          </a:prstGeom>
        </p:spPr>
      </p:pic>
      <p:pic>
        <p:nvPicPr>
          <p:cNvPr id="10" name="Picture 9" descr="Screen Shot 2014-06-20 at 3.44.47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761412" y="1447800"/>
            <a:ext cx="3161066" cy="5257800"/>
          </a:xfrm>
          <a:prstGeom prst="rect">
            <a:avLst/>
          </a:prstGeom>
        </p:spPr>
      </p:pic>
    </p:spTree>
    <p:extLst>
      <p:ext uri="{BB962C8B-B14F-4D97-AF65-F5344CB8AC3E}">
        <p14:creationId xmlns:p14="http://schemas.microsoft.com/office/powerpoint/2010/main" xmlns="" val="8224411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xcode.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22812" y="381000"/>
            <a:ext cx="6959017" cy="4567264"/>
          </a:xfrm>
          <a:prstGeom prst="rect">
            <a:avLst/>
          </a:prstGeom>
        </p:spPr>
      </p:pic>
      <p:sp>
        <p:nvSpPr>
          <p:cNvPr id="2" name="Title 1"/>
          <p:cNvSpPr>
            <a:spLocks noGrp="1"/>
          </p:cNvSpPr>
          <p:nvPr>
            <p:ph type="title"/>
          </p:nvPr>
        </p:nvSpPr>
        <p:spPr/>
        <p:txBody>
          <a:bodyPr>
            <a:noAutofit/>
          </a:bodyPr>
          <a:lstStyle/>
          <a:p>
            <a:r>
              <a:rPr lang="en-US" dirty="0" smtClean="0">
                <a:solidFill>
                  <a:schemeClr val="tx1">
                    <a:lumMod val="75000"/>
                  </a:schemeClr>
                </a:solidFill>
              </a:rPr>
              <a:t>Testing and Debugging</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0592461" cy="4267200"/>
          </a:xfrm>
        </p:spPr>
        <p:txBody>
          <a:bodyPr>
            <a:noAutofit/>
          </a:bodyPr>
          <a:lstStyle/>
          <a:p>
            <a:r>
              <a:rPr lang="en-US" dirty="0" smtClean="0"/>
              <a:t>Access iOS Simulator from</a:t>
            </a:r>
            <a:br>
              <a:rPr lang="en-US" dirty="0" smtClean="0"/>
            </a:br>
            <a:r>
              <a:rPr lang="en-US" dirty="0" smtClean="0"/>
              <a:t>Xcode menu or directly</a:t>
            </a:r>
          </a:p>
          <a:p>
            <a:r>
              <a:rPr lang="en-US" dirty="0" smtClean="0"/>
              <a:t>Simulate different </a:t>
            </a:r>
            <a:br>
              <a:rPr lang="en-US" dirty="0" smtClean="0"/>
            </a:br>
            <a:r>
              <a:rPr lang="en-US" dirty="0" smtClean="0"/>
              <a:t>iPhone and iPad models, </a:t>
            </a:r>
            <a:br>
              <a:rPr lang="en-US" dirty="0" smtClean="0"/>
            </a:br>
            <a:r>
              <a:rPr lang="en-US" dirty="0" smtClean="0"/>
              <a:t>Retina and non-Retina,</a:t>
            </a:r>
            <a:br>
              <a:rPr lang="en-US" dirty="0" smtClean="0"/>
            </a:br>
            <a:r>
              <a:rPr lang="en-US" dirty="0" smtClean="0"/>
              <a:t>different iOS versions</a:t>
            </a:r>
          </a:p>
          <a:p>
            <a:r>
              <a:rPr lang="en-US" dirty="0" smtClean="0"/>
              <a:t>iOS Simulator located at:</a:t>
            </a:r>
          </a:p>
          <a:p>
            <a:pPr marL="274320" lvl="1" indent="0">
              <a:buNone/>
            </a:pPr>
            <a:r>
              <a:rPr lang="en-US" sz="2800" dirty="0" smtClean="0"/>
              <a:t>/</a:t>
            </a:r>
            <a:r>
              <a:rPr lang="en-US" sz="2800" dirty="0"/>
              <a:t>Applications/</a:t>
            </a:r>
            <a:r>
              <a:rPr lang="en-US" sz="2800" dirty="0" err="1" smtClean="0"/>
              <a:t>Xcode.app</a:t>
            </a:r>
            <a:r>
              <a:rPr lang="en-US" sz="2800" dirty="0" smtClean="0"/>
              <a:t>/</a:t>
            </a:r>
            <a:r>
              <a:rPr lang="en-US" sz="2800" dirty="0"/>
              <a:t>Contents</a:t>
            </a:r>
            <a:r>
              <a:rPr lang="en-US" sz="2800" dirty="0" smtClean="0"/>
              <a:t>/Applications/iPhone </a:t>
            </a:r>
            <a:r>
              <a:rPr lang="en-US" sz="2800" dirty="0" err="1" smtClean="0"/>
              <a:t>Simulator.app</a:t>
            </a:r>
            <a:endParaRPr lang="en-US" sz="2800" dirty="0" smtClean="0"/>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28</a:t>
            </a:fld>
            <a:endParaRPr lang="en-US" dirty="0"/>
          </a:p>
        </p:txBody>
      </p:sp>
      <p:sp>
        <p:nvSpPr>
          <p:cNvPr id="8" name="Text Placeholder 7"/>
          <p:cNvSpPr>
            <a:spLocks noGrp="1"/>
          </p:cNvSpPr>
          <p:nvPr>
            <p:ph type="body" sz="quarter" idx="13"/>
          </p:nvPr>
        </p:nvSpPr>
        <p:spPr/>
        <p:txBody>
          <a:bodyPr/>
          <a:lstStyle/>
          <a:p>
            <a:r>
              <a:rPr lang="en-US" dirty="0" smtClean="0"/>
              <a:t>Using Xcode</a:t>
            </a:r>
            <a:endParaRPr lang="en-US" dirty="0"/>
          </a:p>
        </p:txBody>
      </p:sp>
    </p:spTree>
    <p:extLst>
      <p:ext uri="{BB962C8B-B14F-4D97-AF65-F5344CB8AC3E}">
        <p14:creationId xmlns:p14="http://schemas.microsoft.com/office/powerpoint/2010/main" xmlns="" val="9921605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chemeClr val="tx1">
                    <a:lumMod val="75000"/>
                  </a:schemeClr>
                </a:solidFill>
              </a:rPr>
              <a:t>Testing and Debugging</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0592461" cy="4267200"/>
          </a:xfrm>
        </p:spPr>
        <p:txBody>
          <a:bodyPr>
            <a:noAutofit/>
          </a:bodyPr>
          <a:lstStyle/>
          <a:p>
            <a:r>
              <a:rPr lang="en-US" dirty="0" smtClean="0"/>
              <a:t>Use Safari Web Inspector</a:t>
            </a:r>
            <a:br>
              <a:rPr lang="en-US" dirty="0" smtClean="0"/>
            </a:br>
            <a:r>
              <a:rPr lang="en-US" dirty="0" smtClean="0"/>
              <a:t>with browser in iOS simulator</a:t>
            </a:r>
          </a:p>
          <a:p>
            <a:r>
              <a:rPr lang="en-US" sz="2800" dirty="0" smtClean="0"/>
              <a:t>Also works with actual </a:t>
            </a:r>
            <a:br>
              <a:rPr lang="en-US" sz="2800" dirty="0" smtClean="0"/>
            </a:br>
            <a:r>
              <a:rPr lang="en-US" sz="2800" dirty="0" smtClean="0"/>
              <a:t>USB connected iOS device</a:t>
            </a:r>
          </a:p>
          <a:p>
            <a:r>
              <a:rPr lang="en-US" sz="2800" dirty="0" smtClean="0"/>
              <a:t>Access to resources, debugger,</a:t>
            </a:r>
            <a:br>
              <a:rPr lang="en-US" sz="2800" dirty="0" smtClean="0"/>
            </a:br>
            <a:r>
              <a:rPr lang="en-US" sz="2800" dirty="0" smtClean="0"/>
              <a:t>console, etc.</a:t>
            </a:r>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29</a:t>
            </a:fld>
            <a:endParaRPr lang="en-US" dirty="0"/>
          </a:p>
        </p:txBody>
      </p:sp>
      <p:sp>
        <p:nvSpPr>
          <p:cNvPr id="8" name="Text Placeholder 7"/>
          <p:cNvSpPr>
            <a:spLocks noGrp="1"/>
          </p:cNvSpPr>
          <p:nvPr>
            <p:ph type="body" sz="quarter" idx="13"/>
          </p:nvPr>
        </p:nvSpPr>
        <p:spPr/>
        <p:txBody>
          <a:bodyPr/>
          <a:lstStyle/>
          <a:p>
            <a:r>
              <a:rPr lang="en-US" dirty="0" smtClean="0"/>
              <a:t>Debugging and Web Inspector</a:t>
            </a:r>
            <a:endParaRPr lang="en-US" dirty="0"/>
          </a:p>
        </p:txBody>
      </p:sp>
      <p:pic>
        <p:nvPicPr>
          <p:cNvPr id="6" name="Picture 5" descr="Screen Shot 2014-06-20 at 4.13.42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23012" y="304800"/>
            <a:ext cx="5651015" cy="5105400"/>
          </a:xfrm>
          <a:prstGeom prst="rect">
            <a:avLst/>
          </a:prstGeom>
        </p:spPr>
      </p:pic>
      <p:pic>
        <p:nvPicPr>
          <p:cNvPr id="7" name="Picture 6" descr="Screen Shot 2014-06-20 at 4.15.09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332412" y="1066800"/>
            <a:ext cx="2895600" cy="5152799"/>
          </a:xfrm>
          <a:prstGeom prst="rect">
            <a:avLst/>
          </a:prstGeom>
        </p:spPr>
      </p:pic>
    </p:spTree>
    <p:extLst>
      <p:ext uri="{BB962C8B-B14F-4D97-AF65-F5344CB8AC3E}">
        <p14:creationId xmlns:p14="http://schemas.microsoft.com/office/powerpoint/2010/main" xmlns="" val="32920933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85319792"/>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stretch>
            <a:fillRect/>
          </a:stretch>
        </p:blipFill>
        <p:spPr>
          <a:xfrm>
            <a:off x="4799012" y="609600"/>
            <a:ext cx="7165810" cy="5486400"/>
          </a:xfrm>
          <a:prstGeom prst="rect">
            <a:avLst/>
          </a:prstGeom>
        </p:spPr>
      </p:pic>
      <p:sp>
        <p:nvSpPr>
          <p:cNvPr id="2" name="Title 1"/>
          <p:cNvSpPr>
            <a:spLocks noGrp="1"/>
          </p:cNvSpPr>
          <p:nvPr>
            <p:ph type="title"/>
          </p:nvPr>
        </p:nvSpPr>
        <p:spPr/>
        <p:txBody>
          <a:bodyPr>
            <a:noAutofit/>
          </a:bodyPr>
          <a:lstStyle/>
          <a:p>
            <a:r>
              <a:rPr lang="en-US" dirty="0" smtClean="0">
                <a:solidFill>
                  <a:schemeClr val="tx1">
                    <a:lumMod val="75000"/>
                  </a:schemeClr>
                </a:solidFill>
              </a:rPr>
              <a:t>Testing and Debugging</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0592461" cy="4267200"/>
          </a:xfrm>
        </p:spPr>
        <p:txBody>
          <a:bodyPr>
            <a:noAutofit/>
          </a:bodyPr>
          <a:lstStyle/>
          <a:p>
            <a:r>
              <a:rPr lang="en-US" sz="2800" dirty="0" smtClean="0"/>
              <a:t>Get the Android SDK</a:t>
            </a:r>
          </a:p>
          <a:p>
            <a:r>
              <a:rPr lang="en-US" sz="2800" dirty="0" smtClean="0"/>
              <a:t>Includes Eclipse + ADT plug-in</a:t>
            </a:r>
          </a:p>
          <a:p>
            <a:r>
              <a:rPr lang="en-US" dirty="0" smtClean="0"/>
              <a:t>Includes Android Emulator</a:t>
            </a:r>
          </a:p>
          <a:p>
            <a:r>
              <a:rPr lang="en-US" dirty="0" smtClean="0"/>
              <a:t>Start Android Virtual</a:t>
            </a:r>
            <a:br>
              <a:rPr lang="en-US" dirty="0" smtClean="0"/>
            </a:br>
            <a:r>
              <a:rPr lang="en-US" dirty="0" smtClean="0"/>
              <a:t>Device Manager</a:t>
            </a:r>
          </a:p>
          <a:p>
            <a:r>
              <a:rPr lang="en-US" sz="2800" dirty="0" smtClean="0"/>
              <a:t>Create virtual devices using</a:t>
            </a:r>
            <a:br>
              <a:rPr lang="en-US" sz="2800" dirty="0" smtClean="0"/>
            </a:br>
            <a:r>
              <a:rPr lang="en-US" sz="2800" dirty="0" smtClean="0"/>
              <a:t>different screen sizes, DPI</a:t>
            </a:r>
            <a:br>
              <a:rPr lang="en-US" sz="2800" dirty="0" smtClean="0"/>
            </a:br>
            <a:r>
              <a:rPr lang="en-US" sz="2800" dirty="0" smtClean="0"/>
              <a:t>and Android OS versions</a:t>
            </a:r>
            <a:br>
              <a:rPr lang="en-US" sz="2800" dirty="0" smtClean="0"/>
            </a:br>
            <a:endParaRPr lang="en-US" sz="2800" dirty="0" smtClean="0"/>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30</a:t>
            </a:fld>
            <a:endParaRPr lang="en-US" dirty="0"/>
          </a:p>
        </p:txBody>
      </p:sp>
      <p:sp>
        <p:nvSpPr>
          <p:cNvPr id="8" name="Text Placeholder 7"/>
          <p:cNvSpPr>
            <a:spLocks noGrp="1"/>
          </p:cNvSpPr>
          <p:nvPr>
            <p:ph type="body" sz="quarter" idx="13"/>
          </p:nvPr>
        </p:nvSpPr>
        <p:spPr/>
        <p:txBody>
          <a:bodyPr/>
          <a:lstStyle/>
          <a:p>
            <a:r>
              <a:rPr lang="en-US" dirty="0" smtClean="0"/>
              <a:t>Android Developer Tools (ADT)</a:t>
            </a:r>
            <a:endParaRPr lang="en-US" dirty="0"/>
          </a:p>
        </p:txBody>
      </p:sp>
    </p:spTree>
    <p:extLst>
      <p:ext uri="{BB962C8B-B14F-4D97-AF65-F5344CB8AC3E}">
        <p14:creationId xmlns:p14="http://schemas.microsoft.com/office/powerpoint/2010/main" xmlns="" val="41188723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98120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1</a:t>
            </a:r>
          </a:p>
        </p:txBody>
      </p:sp>
      <p:sp>
        <p:nvSpPr>
          <p:cNvPr id="17" name="Pentagon 16"/>
          <p:cNvSpPr/>
          <p:nvPr/>
        </p:nvSpPr>
        <p:spPr>
          <a:xfrm>
            <a:off x="2186329" y="2677477"/>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8" name="Pentagon 17"/>
          <p:cNvSpPr/>
          <p:nvPr/>
        </p:nvSpPr>
        <p:spPr>
          <a:xfrm>
            <a:off x="2186329" y="3373754"/>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4070031"/>
            <a:ext cx="457200" cy="320040"/>
          </a:xfrm>
          <a:prstGeom prst="homePlate">
            <a:avLst/>
          </a:prstGeom>
          <a:solidFill>
            <a:schemeClr val="bg1">
              <a:lumMod val="8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766310"/>
            <a:ext cx="457200" cy="320040"/>
          </a:xfrm>
          <a:prstGeom prst="homePlate">
            <a:avLst/>
          </a:prstGeom>
          <a:solidFill>
            <a:schemeClr val="bg1">
              <a:lumMod val="5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p:txBody>
          <a:bodyPr/>
          <a:lstStyle/>
          <a:p>
            <a:r>
              <a:rPr lang="en-US" dirty="0">
                <a:solidFill>
                  <a:schemeClr val="bg1">
                    <a:lumMod val="75000"/>
                  </a:schemeClr>
                </a:solidFill>
              </a:rPr>
              <a:t>Mobile Development Techniques</a:t>
            </a:r>
          </a:p>
          <a:p>
            <a:r>
              <a:rPr lang="en-US" dirty="0">
                <a:solidFill>
                  <a:srgbClr val="BFBFBF"/>
                </a:solidFill>
              </a:rPr>
              <a:t>jQuery Mobile Overview</a:t>
            </a:r>
          </a:p>
          <a:p>
            <a:r>
              <a:rPr lang="en-US" dirty="0">
                <a:solidFill>
                  <a:schemeClr val="tx1">
                    <a:lumMod val="40000"/>
                    <a:lumOff val="60000"/>
                  </a:schemeClr>
                </a:solidFill>
              </a:rPr>
              <a:t>Building Mobile Apps with Oracle Application Express 5.0</a:t>
            </a:r>
          </a:p>
          <a:p>
            <a:r>
              <a:rPr lang="en-US" dirty="0">
                <a:solidFill>
                  <a:schemeClr val="bg1">
                    <a:lumMod val="75000"/>
                  </a:schemeClr>
                </a:solidFill>
              </a:rPr>
              <a:t>Testing and Debugging your Mobile App</a:t>
            </a:r>
          </a:p>
          <a:p>
            <a:r>
              <a:rPr lang="en-US" dirty="0">
                <a:solidFill>
                  <a:schemeClr val="tx1">
                    <a:lumMod val="75000"/>
                  </a:schemeClr>
                </a:solidFill>
              </a:rPr>
              <a:t>Deploying Mobile Apps</a:t>
            </a: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31</a:t>
            </a:fld>
            <a:endParaRPr lang="en-US" dirty="0"/>
          </a:p>
        </p:txBody>
      </p:sp>
      <p:sp>
        <p:nvSpPr>
          <p:cNvPr id="2" name="TextBox 1"/>
          <p:cNvSpPr txBox="1"/>
          <p:nvPr/>
        </p:nvSpPr>
        <p:spPr>
          <a:xfrm>
            <a:off x="671865" y="2056581"/>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xmlns="" val="33774115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Deploying Mobile Apps</a:t>
            </a:r>
          </a:p>
        </p:txBody>
      </p:sp>
      <p:sp>
        <p:nvSpPr>
          <p:cNvPr id="3" name="Content Placeholder 2"/>
          <p:cNvSpPr>
            <a:spLocks noGrp="1"/>
          </p:cNvSpPr>
          <p:nvPr>
            <p:ph idx="1"/>
          </p:nvPr>
        </p:nvSpPr>
        <p:spPr>
          <a:xfrm>
            <a:off x="531151" y="1981200"/>
            <a:ext cx="10592461" cy="4267200"/>
          </a:xfrm>
        </p:spPr>
        <p:txBody>
          <a:bodyPr>
            <a:noAutofit/>
          </a:bodyPr>
          <a:lstStyle/>
          <a:p>
            <a:r>
              <a:rPr lang="en-US" dirty="0" smtClean="0"/>
              <a:t>Mobile Apps are accessed through </a:t>
            </a:r>
            <a:br>
              <a:rPr lang="en-US" dirty="0" smtClean="0"/>
            </a:br>
            <a:r>
              <a:rPr lang="en-US" dirty="0" smtClean="0"/>
              <a:t>web browser on device</a:t>
            </a:r>
          </a:p>
          <a:p>
            <a:r>
              <a:rPr lang="en-US" dirty="0" smtClean="0"/>
              <a:t>In</a:t>
            </a:r>
            <a:r>
              <a:rPr lang="en-US" dirty="0"/>
              <a:t>-house applications</a:t>
            </a:r>
          </a:p>
          <a:p>
            <a:pPr lvl="1"/>
            <a:r>
              <a:rPr lang="en-US" dirty="0"/>
              <a:t>Deploy to APEX instance in the </a:t>
            </a:r>
            <a:r>
              <a:rPr lang="en-US" dirty="0" smtClean="0"/>
              <a:t>company </a:t>
            </a:r>
            <a:br>
              <a:rPr lang="en-US" dirty="0" smtClean="0"/>
            </a:br>
            <a:r>
              <a:rPr lang="en-US" dirty="0" smtClean="0"/>
              <a:t>internal </a:t>
            </a:r>
            <a:r>
              <a:rPr lang="en-US" dirty="0"/>
              <a:t>network</a:t>
            </a:r>
          </a:p>
          <a:p>
            <a:pPr lvl="1"/>
            <a:r>
              <a:rPr lang="en-US" dirty="0"/>
              <a:t>Access from outside the network via VPN</a:t>
            </a:r>
          </a:p>
          <a:p>
            <a:r>
              <a:rPr lang="en-US" dirty="0"/>
              <a:t>Public-facing applications 	</a:t>
            </a:r>
          </a:p>
          <a:p>
            <a:pPr lvl="1"/>
            <a:r>
              <a:rPr lang="en-US" dirty="0"/>
              <a:t>Deploy on APEX instance that is </a:t>
            </a:r>
            <a:r>
              <a:rPr lang="en-US" dirty="0" smtClean="0"/>
              <a:t>accessible </a:t>
            </a:r>
            <a:r>
              <a:rPr lang="en-US" dirty="0"/>
              <a:t>from the Internet</a:t>
            </a:r>
          </a:p>
          <a:p>
            <a:pPr lvl="1"/>
            <a:r>
              <a:rPr lang="en-US" dirty="0"/>
              <a:t>Deploy to </a:t>
            </a:r>
            <a:r>
              <a:rPr lang="en-US" dirty="0" smtClean="0"/>
              <a:t>public-facing site or hosted </a:t>
            </a:r>
            <a:r>
              <a:rPr lang="en-US" dirty="0"/>
              <a:t>sites like the Oracle Cloud</a:t>
            </a:r>
          </a:p>
          <a:p>
            <a:endParaRPr lang="en-US" sz="2800" dirty="0" smtClean="0"/>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32</a:t>
            </a:fld>
            <a:endParaRPr lang="en-US" dirty="0"/>
          </a:p>
        </p:txBody>
      </p:sp>
      <p:pic>
        <p:nvPicPr>
          <p:cNvPr id="6" name="Picture 5" descr="pkg-apps.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89812" y="1416975"/>
            <a:ext cx="2964677" cy="3002625"/>
          </a:xfrm>
          <a:prstGeom prst="rect">
            <a:avLst/>
          </a:prstGeom>
        </p:spPr>
      </p:pic>
    </p:spTree>
    <p:extLst>
      <p:ext uri="{BB962C8B-B14F-4D97-AF65-F5344CB8AC3E}">
        <p14:creationId xmlns:p14="http://schemas.microsoft.com/office/powerpoint/2010/main" xmlns="" val="7077586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Deploying Mobile Apps</a:t>
            </a:r>
          </a:p>
        </p:txBody>
      </p:sp>
      <p:sp>
        <p:nvSpPr>
          <p:cNvPr id="3" name="Content Placeholder 2"/>
          <p:cNvSpPr>
            <a:spLocks noGrp="1"/>
          </p:cNvSpPr>
          <p:nvPr>
            <p:ph idx="1"/>
          </p:nvPr>
        </p:nvSpPr>
        <p:spPr>
          <a:xfrm>
            <a:off x="531151" y="1981200"/>
            <a:ext cx="10592461" cy="4267200"/>
          </a:xfrm>
        </p:spPr>
        <p:txBody>
          <a:bodyPr>
            <a:noAutofit/>
          </a:bodyPr>
          <a:lstStyle/>
          <a:p>
            <a:r>
              <a:rPr lang="en-US" dirty="0" smtClean="0"/>
              <a:t>Users open Mobile Web Apps by opening</a:t>
            </a:r>
            <a:br>
              <a:rPr lang="en-US" dirty="0" smtClean="0"/>
            </a:br>
            <a:r>
              <a:rPr lang="en-US" dirty="0" smtClean="0"/>
              <a:t>a URL in the Web browser of their device</a:t>
            </a:r>
          </a:p>
          <a:p>
            <a:r>
              <a:rPr lang="en-US" dirty="0" smtClean="0"/>
              <a:t>App specific URLs can be made available through</a:t>
            </a:r>
            <a:br>
              <a:rPr lang="en-US" dirty="0" smtClean="0"/>
            </a:br>
            <a:r>
              <a:rPr lang="en-US" dirty="0" smtClean="0"/>
              <a:t>mobile dashboards, portals, or communicated</a:t>
            </a:r>
            <a:br>
              <a:rPr lang="en-US" dirty="0" smtClean="0"/>
            </a:br>
            <a:r>
              <a:rPr lang="en-US" dirty="0" smtClean="0"/>
              <a:t>through email</a:t>
            </a:r>
          </a:p>
          <a:p>
            <a:r>
              <a:rPr lang="en-US" dirty="0" smtClean="0"/>
              <a:t>Apps that are frequently used can be bookmarked</a:t>
            </a:r>
          </a:p>
          <a:p>
            <a:r>
              <a:rPr lang="en-US" dirty="0" smtClean="0"/>
              <a:t>For easy and quick access to mobile Apps, use</a:t>
            </a:r>
            <a:br>
              <a:rPr lang="en-US" dirty="0" smtClean="0"/>
            </a:br>
            <a:r>
              <a:rPr lang="en-US" dirty="0" smtClean="0"/>
              <a:t>Add-To-Home-Screen function to place icon</a:t>
            </a:r>
            <a:br>
              <a:rPr lang="en-US" dirty="0" smtClean="0"/>
            </a:br>
            <a:r>
              <a:rPr lang="en-US" dirty="0" smtClean="0"/>
              <a:t>on the home screen of your device</a:t>
            </a:r>
          </a:p>
          <a:p>
            <a:endParaRPr lang="en-US" dirty="0"/>
          </a:p>
          <a:p>
            <a:endParaRPr lang="en-US" sz="2800" dirty="0" smtClean="0"/>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33</a:t>
            </a:fld>
            <a:endParaRPr lang="en-US" dirty="0"/>
          </a:p>
        </p:txBody>
      </p:sp>
      <p:sp>
        <p:nvSpPr>
          <p:cNvPr id="8" name="Text Placeholder 7"/>
          <p:cNvSpPr>
            <a:spLocks noGrp="1"/>
          </p:cNvSpPr>
          <p:nvPr>
            <p:ph type="body" sz="quarter" idx="13"/>
          </p:nvPr>
        </p:nvSpPr>
        <p:spPr/>
        <p:txBody>
          <a:bodyPr/>
          <a:lstStyle/>
          <a:p>
            <a:r>
              <a:rPr lang="en-US" dirty="0" smtClean="0"/>
              <a:t>Add to Home Screen</a:t>
            </a:r>
            <a:endParaRPr lang="en-US" dirty="0"/>
          </a:p>
        </p:txBody>
      </p:sp>
      <p:pic>
        <p:nvPicPr>
          <p:cNvPr id="9" name="Picture 8" descr="ad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075612" y="457199"/>
            <a:ext cx="3505200" cy="5830197"/>
          </a:xfrm>
          <a:prstGeom prst="rect">
            <a:avLst/>
          </a:prstGeom>
        </p:spPr>
      </p:pic>
    </p:spTree>
    <p:extLst>
      <p:ext uri="{BB962C8B-B14F-4D97-AF65-F5344CB8AC3E}">
        <p14:creationId xmlns:p14="http://schemas.microsoft.com/office/powerpoint/2010/main" xmlns="" val="4680212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chemeClr val="tx1">
                    <a:lumMod val="75000"/>
                  </a:schemeClr>
                </a:solidFill>
              </a:rPr>
              <a:t>Deploying Mobile Apps</a:t>
            </a:r>
          </a:p>
        </p:txBody>
      </p:sp>
      <p:sp>
        <p:nvSpPr>
          <p:cNvPr id="3" name="Content Placeholder 2"/>
          <p:cNvSpPr>
            <a:spLocks noGrp="1"/>
          </p:cNvSpPr>
          <p:nvPr>
            <p:ph idx="1"/>
          </p:nvPr>
        </p:nvSpPr>
        <p:spPr>
          <a:xfrm>
            <a:off x="531151" y="1981200"/>
            <a:ext cx="10592461" cy="4267200"/>
          </a:xfrm>
        </p:spPr>
        <p:txBody>
          <a:bodyPr>
            <a:noAutofit/>
          </a:bodyPr>
          <a:lstStyle/>
          <a:p>
            <a:endParaRPr lang="en-US" dirty="0"/>
          </a:p>
          <a:p>
            <a:endParaRPr lang="en-US" sz="2800" dirty="0" smtClean="0"/>
          </a:p>
          <a:p>
            <a:pPr marL="0" indent="0">
              <a:buNone/>
            </a:pPr>
            <a:endParaRPr lang="en-US" sz="1400"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34</a:t>
            </a:fld>
            <a:endParaRPr lang="en-US" dirty="0"/>
          </a:p>
        </p:txBody>
      </p:sp>
      <p:sp>
        <p:nvSpPr>
          <p:cNvPr id="8" name="Text Placeholder 7"/>
          <p:cNvSpPr>
            <a:spLocks noGrp="1"/>
          </p:cNvSpPr>
          <p:nvPr>
            <p:ph type="body" sz="quarter" idx="13"/>
          </p:nvPr>
        </p:nvSpPr>
        <p:spPr/>
        <p:txBody>
          <a:bodyPr/>
          <a:lstStyle/>
          <a:p>
            <a:r>
              <a:rPr lang="en-US" dirty="0" smtClean="0"/>
              <a:t>Deploying Hybrid Apps using Cordova / PhoneGap</a:t>
            </a:r>
            <a:endParaRPr lang="en-US" dirty="0"/>
          </a:p>
        </p:txBody>
      </p:sp>
      <p:pic>
        <p:nvPicPr>
          <p:cNvPr id="10" name="Picture 9" descr="cordova.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685212" y="838200"/>
            <a:ext cx="1680941" cy="1887094"/>
          </a:xfrm>
          <a:prstGeom prst="rect">
            <a:avLst/>
          </a:prstGeom>
        </p:spPr>
      </p:pic>
      <p:sp>
        <p:nvSpPr>
          <p:cNvPr id="11" name="Content Placeholder 2"/>
          <p:cNvSpPr txBox="1">
            <a:spLocks/>
          </p:cNvSpPr>
          <p:nvPr/>
        </p:nvSpPr>
        <p:spPr>
          <a:xfrm>
            <a:off x="683551" y="2133600"/>
            <a:ext cx="10592461" cy="42672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r>
              <a:rPr lang="en-US" dirty="0" smtClean="0"/>
              <a:t>Set </a:t>
            </a:r>
            <a:r>
              <a:rPr lang="en-US" dirty="0"/>
              <a:t>of device APIs that allow </a:t>
            </a:r>
            <a:r>
              <a:rPr lang="en-US" dirty="0" smtClean="0"/>
              <a:t>access to native </a:t>
            </a:r>
            <a:br>
              <a:rPr lang="en-US" dirty="0" smtClean="0"/>
            </a:br>
            <a:r>
              <a:rPr lang="en-US" dirty="0" smtClean="0"/>
              <a:t>device functions from JavaScript</a:t>
            </a:r>
            <a:endParaRPr lang="en-US" dirty="0"/>
          </a:p>
          <a:p>
            <a:r>
              <a:rPr lang="en-US" dirty="0" smtClean="0"/>
              <a:t>Combined </a:t>
            </a:r>
            <a:r>
              <a:rPr lang="en-US" dirty="0"/>
              <a:t>with a UI framework </a:t>
            </a:r>
            <a:r>
              <a:rPr lang="en-US" dirty="0" smtClean="0"/>
              <a:t>like jQuery Mobile this </a:t>
            </a:r>
            <a:r>
              <a:rPr lang="en-US" dirty="0"/>
              <a:t>allows a smartphone app to be developed with just HTML, CSS, and </a:t>
            </a:r>
            <a:r>
              <a:rPr lang="en-US" dirty="0" smtClean="0"/>
              <a:t>JavaScript</a:t>
            </a:r>
          </a:p>
          <a:p>
            <a:r>
              <a:rPr lang="en-US" dirty="0"/>
              <a:t>JavaScript APIs </a:t>
            </a:r>
            <a:r>
              <a:rPr lang="en-US" dirty="0" smtClean="0"/>
              <a:t>consistent </a:t>
            </a:r>
            <a:r>
              <a:rPr lang="en-US" dirty="0"/>
              <a:t>across multiple device platforms </a:t>
            </a:r>
            <a:r>
              <a:rPr lang="en-US" dirty="0" smtClean="0"/>
              <a:t>thus apps are </a:t>
            </a:r>
            <a:r>
              <a:rPr lang="en-US" dirty="0"/>
              <a:t>portable to other device platforms with minimal to no </a:t>
            </a:r>
            <a:r>
              <a:rPr lang="en-US" dirty="0" smtClean="0"/>
              <a:t>changes</a:t>
            </a:r>
            <a:endParaRPr lang="en-US" dirty="0"/>
          </a:p>
          <a:p>
            <a:r>
              <a:rPr lang="en-US" dirty="0" smtClean="0"/>
              <a:t>Apps made </a:t>
            </a:r>
            <a:r>
              <a:rPr lang="en-US" dirty="0"/>
              <a:t>available for installation from each device's app </a:t>
            </a:r>
            <a:r>
              <a:rPr lang="en-US" dirty="0" smtClean="0"/>
              <a:t>store</a:t>
            </a:r>
          </a:p>
          <a:p>
            <a:endParaRPr lang="en-US" dirty="0" smtClean="0"/>
          </a:p>
          <a:p>
            <a:pPr marL="0" indent="0">
              <a:buFont typeface="Arial" panose="020B0604020202020204" pitchFamily="34" charset="0"/>
              <a:buNone/>
            </a:pPr>
            <a:endParaRPr lang="en-US" sz="1400" dirty="0"/>
          </a:p>
        </p:txBody>
      </p:sp>
      <p:sp>
        <p:nvSpPr>
          <p:cNvPr id="6" name="TextBox 5"/>
          <p:cNvSpPr txBox="1"/>
          <p:nvPr/>
        </p:nvSpPr>
        <p:spPr>
          <a:xfrm>
            <a:off x="1102885" y="2272539"/>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xmlns="" val="38523784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Oracle Confidential – Internal/Restricted/Highly Restricted</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36</a:t>
            </a:fld>
            <a:endParaRPr lang="en-US" dirty="0"/>
          </a:p>
        </p:txBody>
      </p:sp>
    </p:spTree>
    <p:extLst>
      <p:ext uri="{BB962C8B-B14F-4D97-AF65-F5344CB8AC3E}">
        <p14:creationId xmlns:p14="http://schemas.microsoft.com/office/powerpoint/2010/main" xmlns="" val="41759890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5373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z="4800" dirty="0" smtClean="0"/>
              <a:t>What I want you to take away from today…</a:t>
            </a:r>
          </a:p>
        </p:txBody>
      </p:sp>
      <p:sp>
        <p:nvSpPr>
          <p:cNvPr id="18434" name="Content Placeholder 2"/>
          <p:cNvSpPr>
            <a:spLocks noGrp="1"/>
          </p:cNvSpPr>
          <p:nvPr>
            <p:ph idx="1"/>
          </p:nvPr>
        </p:nvSpPr>
        <p:spPr>
          <a:xfrm>
            <a:off x="531146" y="1651000"/>
            <a:ext cx="11126535" cy="4419600"/>
          </a:xfrm>
        </p:spPr>
        <p:txBody>
          <a:bodyPr/>
          <a:lstStyle/>
          <a:p>
            <a:r>
              <a:rPr lang="en-US" sz="3600" dirty="0" smtClean="0"/>
              <a:t>The difference between “Native” and “Web-based” mobile applications</a:t>
            </a:r>
          </a:p>
          <a:p>
            <a:endParaRPr lang="en-US" sz="1400" dirty="0" smtClean="0"/>
          </a:p>
          <a:p>
            <a:r>
              <a:rPr lang="en-US" sz="3600" dirty="0" smtClean="0"/>
              <a:t>The advantages of Mobile-first applications</a:t>
            </a:r>
          </a:p>
          <a:p>
            <a:endParaRPr lang="en-US" sz="1400" dirty="0" smtClean="0"/>
          </a:p>
          <a:p>
            <a:r>
              <a:rPr lang="en-US" sz="3600" dirty="0" smtClean="0"/>
              <a:t>You can build Web-based mobile applications very quickly and easily with Oracle Application Express</a:t>
            </a:r>
          </a:p>
          <a:p>
            <a:endParaRPr lang="en-US" sz="1200" dirty="0" smtClean="0"/>
          </a:p>
        </p:txBody>
      </p:sp>
      <p:sp>
        <p:nvSpPr>
          <p:cNvPr id="4" name="Slide Number Placeholder 3"/>
          <p:cNvSpPr>
            <a:spLocks noGrp="1"/>
          </p:cNvSpPr>
          <p:nvPr>
            <p:ph type="sldNum" sz="quarter" idx="4294967295"/>
          </p:nvPr>
        </p:nvSpPr>
        <p:spPr>
          <a:xfrm>
            <a:off x="11276780" y="6555318"/>
            <a:ext cx="380901" cy="184149"/>
          </a:xfrm>
          <a:prstGeom prst="rect">
            <a:avLst/>
          </a:prstGeom>
        </p:spPr>
        <p:txBody>
          <a:bodyPr lIns="121899" tIns="60949" rIns="121899" bIns="60949"/>
          <a:lstStyle/>
          <a:p>
            <a:fld id="{4FEF749C-B73F-4F06-AF9B-E58D13E10EDD}" type="slidenum">
              <a:rPr lang="en-US"/>
              <a:pPr/>
              <a:t>4</a:t>
            </a:fld>
            <a:endParaRPr lang="en-US"/>
          </a:p>
        </p:txBody>
      </p:sp>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6" name="Pentagon 5"/>
          <p:cNvSpPr/>
          <p:nvPr/>
        </p:nvSpPr>
        <p:spPr>
          <a:xfrm>
            <a:off x="2186329" y="198120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6" name="Pentagon 15"/>
          <p:cNvSpPr/>
          <p:nvPr/>
        </p:nvSpPr>
        <p:spPr>
          <a:xfrm>
            <a:off x="2186329" y="2677477"/>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7" name="Pentagon 16"/>
          <p:cNvSpPr/>
          <p:nvPr/>
        </p:nvSpPr>
        <p:spPr>
          <a:xfrm>
            <a:off x="2186329" y="3373754"/>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3</a:t>
            </a:r>
          </a:p>
        </p:txBody>
      </p:sp>
      <p:sp>
        <p:nvSpPr>
          <p:cNvPr id="18" name="Pentagon 17"/>
          <p:cNvSpPr/>
          <p:nvPr/>
        </p:nvSpPr>
        <p:spPr>
          <a:xfrm>
            <a:off x="2186329" y="407003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4</a:t>
            </a:r>
          </a:p>
        </p:txBody>
      </p:sp>
      <p:sp>
        <p:nvSpPr>
          <p:cNvPr id="19" name="Pentagon 18"/>
          <p:cNvSpPr/>
          <p:nvPr/>
        </p:nvSpPr>
        <p:spPr>
          <a:xfrm>
            <a:off x="2186329" y="476631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5</a:t>
            </a:r>
          </a:p>
        </p:txBody>
      </p:sp>
      <p:sp>
        <p:nvSpPr>
          <p:cNvPr id="3" name="Content Placeholder 2"/>
          <p:cNvSpPr>
            <a:spLocks noGrp="1"/>
          </p:cNvSpPr>
          <p:nvPr>
            <p:ph idx="13"/>
          </p:nvPr>
        </p:nvSpPr>
        <p:spPr/>
        <p:txBody>
          <a:bodyPr/>
          <a:lstStyle/>
          <a:p>
            <a:r>
              <a:rPr lang="en-US" dirty="0" smtClean="0"/>
              <a:t>Mobile Development Techniques</a:t>
            </a:r>
          </a:p>
          <a:p>
            <a:r>
              <a:rPr lang="en-US" dirty="0" smtClean="0"/>
              <a:t>jQuery Mobile Overview</a:t>
            </a:r>
          </a:p>
          <a:p>
            <a:r>
              <a:rPr lang="en-US" dirty="0" smtClean="0"/>
              <a:t>Building Mobile Apps with Oracle Application Express 5.0</a:t>
            </a:r>
          </a:p>
          <a:p>
            <a:r>
              <a:rPr lang="en-US" dirty="0" smtClean="0"/>
              <a:t>Testing and Debugging your Mobile App</a:t>
            </a:r>
          </a:p>
          <a:p>
            <a:r>
              <a:rPr lang="en-US" dirty="0" smtClean="0"/>
              <a:t>Deploying Mobile Apps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5</a:t>
            </a:fld>
            <a:endParaRPr lang="en-US" dirty="0"/>
          </a:p>
        </p:txBody>
      </p:sp>
    </p:spTree>
    <p:extLst>
      <p:ext uri="{BB962C8B-B14F-4D97-AF65-F5344CB8AC3E}">
        <p14:creationId xmlns:p14="http://schemas.microsoft.com/office/powerpoint/2010/main" xmlns="" val="15317233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98120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7" name="Pentagon 16"/>
          <p:cNvSpPr/>
          <p:nvPr/>
        </p:nvSpPr>
        <p:spPr>
          <a:xfrm>
            <a:off x="2186329" y="2677477"/>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2</a:t>
            </a:r>
          </a:p>
        </p:txBody>
      </p:sp>
      <p:sp>
        <p:nvSpPr>
          <p:cNvPr id="18" name="Pentagon 17"/>
          <p:cNvSpPr/>
          <p:nvPr/>
        </p:nvSpPr>
        <p:spPr>
          <a:xfrm>
            <a:off x="2186329" y="3373754"/>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4070031"/>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7663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p:txBody>
          <a:bodyPr/>
          <a:lstStyle/>
          <a:p>
            <a:r>
              <a:rPr lang="en-US" dirty="0"/>
              <a:t>Mobile </a:t>
            </a:r>
            <a:r>
              <a:rPr lang="en-US" dirty="0" smtClean="0"/>
              <a:t>Application Development</a:t>
            </a:r>
            <a:endParaRPr lang="en-US" dirty="0"/>
          </a:p>
          <a:p>
            <a:r>
              <a:rPr lang="en-US" dirty="0">
                <a:solidFill>
                  <a:schemeClr val="bg1">
                    <a:lumMod val="75000"/>
                  </a:schemeClr>
                </a:solidFill>
              </a:rPr>
              <a:t>jQuery Mobile Overview</a:t>
            </a:r>
          </a:p>
          <a:p>
            <a:r>
              <a:rPr lang="en-US" dirty="0">
                <a:solidFill>
                  <a:schemeClr val="bg1">
                    <a:lumMod val="75000"/>
                  </a:schemeClr>
                </a:solidFill>
              </a:rPr>
              <a:t>Building Mobile Apps with Oracle Application Express 5.0</a:t>
            </a:r>
          </a:p>
          <a:p>
            <a:r>
              <a:rPr lang="en-US" dirty="0">
                <a:solidFill>
                  <a:schemeClr val="bg1">
                    <a:lumMod val="75000"/>
                  </a:schemeClr>
                </a:solidFill>
              </a:rPr>
              <a:t>Testing and Debugging your Mobile App</a:t>
            </a:r>
          </a:p>
          <a:p>
            <a:r>
              <a:rPr lang="en-US" dirty="0">
                <a:solidFill>
                  <a:schemeClr val="bg1">
                    <a:lumMod val="75000"/>
                  </a:schemeClr>
                </a:solidFill>
              </a:rPr>
              <a:t>Deploying Mobile Apps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6</a:t>
            </a:fld>
            <a:endParaRPr lang="en-US" dirty="0"/>
          </a:p>
        </p:txBody>
      </p:sp>
    </p:spTree>
    <p:extLst>
      <p:ext uri="{BB962C8B-B14F-4D97-AF65-F5344CB8AC3E}">
        <p14:creationId xmlns:p14="http://schemas.microsoft.com/office/powerpoint/2010/main" xmlns="" val="24132593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Mobile Application Development</a:t>
            </a:r>
            <a:endParaRPr lang="en-US" dirty="0"/>
          </a:p>
        </p:txBody>
      </p:sp>
      <p:sp>
        <p:nvSpPr>
          <p:cNvPr id="6" name="Text Placeholder 5"/>
          <p:cNvSpPr>
            <a:spLocks noGrp="1"/>
          </p:cNvSpPr>
          <p:nvPr>
            <p:ph type="body" sz="quarter" idx="13"/>
          </p:nvPr>
        </p:nvSpPr>
        <p:spPr/>
        <p:txBody>
          <a:bodyPr>
            <a:noAutofit/>
          </a:bodyPr>
          <a:lstStyle/>
          <a:p>
            <a:r>
              <a:rPr lang="en-US" dirty="0" smtClean="0"/>
              <a:t>Native Apps</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Apps built for a specific platform</a:t>
            </a:r>
          </a:p>
          <a:p>
            <a:r>
              <a:rPr lang="en-US" dirty="0" smtClean="0"/>
              <a:t>Using platform specific language and tools </a:t>
            </a:r>
          </a:p>
          <a:p>
            <a:r>
              <a:rPr lang="en-US" dirty="0" smtClean="0"/>
              <a:t>Pros:	</a:t>
            </a:r>
          </a:p>
          <a:p>
            <a:pPr lvl="1"/>
            <a:r>
              <a:rPr lang="en-US" dirty="0" smtClean="0"/>
              <a:t>Full access to device’s hardware and APIs</a:t>
            </a:r>
          </a:p>
          <a:p>
            <a:pPr lvl="1"/>
            <a:r>
              <a:rPr lang="en-US" dirty="0" smtClean="0"/>
              <a:t>Potentially better performance</a:t>
            </a:r>
          </a:p>
          <a:p>
            <a:pPr lvl="1"/>
            <a:r>
              <a:rPr lang="en-US" dirty="0" smtClean="0"/>
              <a:t>Offline use</a:t>
            </a:r>
          </a:p>
          <a:p>
            <a:r>
              <a:rPr lang="en-US" dirty="0" smtClean="0"/>
              <a:t>Cons:</a:t>
            </a:r>
          </a:p>
          <a:p>
            <a:pPr lvl="1"/>
            <a:r>
              <a:rPr lang="en-US" dirty="0" smtClean="0"/>
              <a:t>Separate codebase for different platforms</a:t>
            </a:r>
          </a:p>
          <a:p>
            <a:pPr lvl="1"/>
            <a:r>
              <a:rPr lang="en-US" dirty="0" smtClean="0"/>
              <a:t>Expensive to build, maintain and distribute</a:t>
            </a:r>
          </a:p>
          <a:p>
            <a:pPr lvl="1"/>
            <a:endParaRPr lang="en-US" dirty="0" smtClean="0"/>
          </a:p>
          <a:p>
            <a:pPr lvl="1"/>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7</a:t>
            </a:fld>
            <a:endParaRPr lang="en-US" dirty="0"/>
          </a:p>
        </p:txBody>
      </p:sp>
      <p:pic>
        <p:nvPicPr>
          <p:cNvPr id="7" name="Picture 6" descr="icon256-2x.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075612" y="914400"/>
            <a:ext cx="1827212" cy="1827212"/>
          </a:xfrm>
          <a:prstGeom prst="rect">
            <a:avLst/>
          </a:prstGeom>
        </p:spPr>
      </p:pic>
      <p:pic>
        <p:nvPicPr>
          <p:cNvPr id="8" name="Picture 7" descr="androi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675812" y="2971800"/>
            <a:ext cx="1674813" cy="1674813"/>
          </a:xfrm>
          <a:prstGeom prst="rect">
            <a:avLst/>
          </a:prstGeom>
        </p:spPr>
      </p:pic>
    </p:spTree>
    <p:extLst>
      <p:ext uri="{BB962C8B-B14F-4D97-AF65-F5344CB8AC3E}">
        <p14:creationId xmlns:p14="http://schemas.microsoft.com/office/powerpoint/2010/main" xmlns="" val="987107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Mobile Application Development</a:t>
            </a:r>
            <a:endParaRPr lang="en-US" dirty="0"/>
          </a:p>
        </p:txBody>
      </p:sp>
      <p:sp>
        <p:nvSpPr>
          <p:cNvPr id="6" name="Text Placeholder 5"/>
          <p:cNvSpPr>
            <a:spLocks noGrp="1"/>
          </p:cNvSpPr>
          <p:nvPr>
            <p:ph type="body" sz="quarter" idx="13"/>
          </p:nvPr>
        </p:nvSpPr>
        <p:spPr/>
        <p:txBody>
          <a:bodyPr>
            <a:noAutofit/>
          </a:bodyPr>
          <a:lstStyle/>
          <a:p>
            <a:r>
              <a:rPr lang="en-US" dirty="0" smtClean="0"/>
              <a:t>Mobile Web Apps</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Apps developed using HTML/CSS/JavaScript</a:t>
            </a:r>
          </a:p>
          <a:p>
            <a:r>
              <a:rPr lang="en-US" dirty="0" smtClean="0"/>
              <a:t>Pros:	</a:t>
            </a:r>
          </a:p>
          <a:p>
            <a:pPr lvl="1"/>
            <a:r>
              <a:rPr lang="en-US" dirty="0" smtClean="0"/>
              <a:t>Can be accessed by any device with a web browser</a:t>
            </a:r>
          </a:p>
          <a:p>
            <a:pPr lvl="1"/>
            <a:r>
              <a:rPr lang="en-US" dirty="0" smtClean="0"/>
              <a:t>Uses standard Web technologies</a:t>
            </a:r>
          </a:p>
          <a:p>
            <a:pPr lvl="1"/>
            <a:r>
              <a:rPr lang="en-US" dirty="0" smtClean="0"/>
              <a:t>Easy to deploy and update on the server</a:t>
            </a:r>
          </a:p>
          <a:p>
            <a:pPr lvl="1"/>
            <a:r>
              <a:rPr lang="en-US" dirty="0" smtClean="0"/>
              <a:t>Media Capture, HTML5 Geolocation APIs </a:t>
            </a:r>
          </a:p>
          <a:p>
            <a:r>
              <a:rPr lang="en-US" dirty="0" smtClean="0"/>
              <a:t>Cons:</a:t>
            </a:r>
          </a:p>
          <a:p>
            <a:pPr lvl="1"/>
            <a:r>
              <a:rPr lang="en-US" dirty="0" smtClean="0"/>
              <a:t>Limited access to device specific hardware and APIs</a:t>
            </a:r>
          </a:p>
          <a:p>
            <a:pPr lvl="1"/>
            <a:r>
              <a:rPr lang="en-US" dirty="0" smtClean="0"/>
              <a:t>Requires permanent Internet connection</a:t>
            </a:r>
          </a:p>
          <a:p>
            <a:pPr lvl="1"/>
            <a:endParaRPr lang="en-US" dirty="0" smtClean="0"/>
          </a:p>
          <a:p>
            <a:pPr lvl="1"/>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8</a:t>
            </a:fld>
            <a:endParaRPr lang="en-US" dirty="0"/>
          </a:p>
        </p:txBody>
      </p:sp>
      <p:pic>
        <p:nvPicPr>
          <p:cNvPr id="9" name="Picture 8" descr="HTML5_Logo_51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7012" y="1295400"/>
            <a:ext cx="1856006" cy="1856006"/>
          </a:xfrm>
          <a:prstGeom prst="rect">
            <a:avLst/>
          </a:prstGeom>
        </p:spPr>
      </p:pic>
      <p:pic>
        <p:nvPicPr>
          <p:cNvPr id="10" name="Picture 9"/>
          <p:cNvPicPr>
            <a:picLocks noChangeAspect="1"/>
          </p:cNvPicPr>
          <p:nvPr/>
        </p:nvPicPr>
        <p:blipFill>
          <a:blip r:embed="rId4" cstate="print"/>
          <a:stretch>
            <a:fillRect/>
          </a:stretch>
        </p:blipFill>
        <p:spPr>
          <a:xfrm>
            <a:off x="10133012" y="2228757"/>
            <a:ext cx="1537241" cy="2114643"/>
          </a:xfrm>
          <a:prstGeom prst="rect">
            <a:avLst/>
          </a:prstGeom>
        </p:spPr>
      </p:pic>
      <p:pic>
        <p:nvPicPr>
          <p:cNvPr id="11" name="Picture 10" descr="javascript_logo_without_title.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456612" y="4038600"/>
            <a:ext cx="1380197" cy="1564758"/>
          </a:xfrm>
          <a:prstGeom prst="rect">
            <a:avLst/>
          </a:prstGeom>
        </p:spPr>
      </p:pic>
    </p:spTree>
    <p:extLst>
      <p:ext uri="{BB962C8B-B14F-4D97-AF65-F5344CB8AC3E}">
        <p14:creationId xmlns:p14="http://schemas.microsoft.com/office/powerpoint/2010/main" xmlns="" val="32776884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Mobile Application Development</a:t>
            </a:r>
            <a:endParaRPr lang="en-US" dirty="0"/>
          </a:p>
        </p:txBody>
      </p:sp>
      <p:sp>
        <p:nvSpPr>
          <p:cNvPr id="6" name="Text Placeholder 5"/>
          <p:cNvSpPr>
            <a:spLocks noGrp="1"/>
          </p:cNvSpPr>
          <p:nvPr>
            <p:ph type="body" sz="quarter" idx="13"/>
          </p:nvPr>
        </p:nvSpPr>
        <p:spPr>
          <a:xfrm>
            <a:off x="531812" y="1371600"/>
            <a:ext cx="11125199" cy="343299"/>
          </a:xfrm>
        </p:spPr>
        <p:txBody>
          <a:bodyPr>
            <a:noAutofit/>
          </a:bodyPr>
          <a:lstStyle/>
          <a:p>
            <a:r>
              <a:rPr lang="en-US" dirty="0" smtClean="0"/>
              <a:t>Hybrid Apps</a:t>
            </a:r>
            <a:endParaRPr lang="en-US" dirty="0"/>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Apps developed using Web technologies – deployed as native app</a:t>
            </a:r>
          </a:p>
          <a:p>
            <a:r>
              <a:rPr lang="en-US" dirty="0" smtClean="0"/>
              <a:t>Wrapped in platform-specific container using e.g. PhoneGap / Cordova</a:t>
            </a:r>
          </a:p>
          <a:p>
            <a:r>
              <a:rPr lang="en-US" dirty="0" smtClean="0"/>
              <a:t>Pros:	</a:t>
            </a:r>
          </a:p>
          <a:p>
            <a:pPr lvl="1"/>
            <a:r>
              <a:rPr lang="en-US" dirty="0" smtClean="0"/>
              <a:t>Single code base due to use of Web technologies</a:t>
            </a:r>
          </a:p>
          <a:p>
            <a:pPr lvl="1"/>
            <a:r>
              <a:rPr lang="en-US" dirty="0" smtClean="0"/>
              <a:t>Access to device specific APIs</a:t>
            </a:r>
          </a:p>
          <a:p>
            <a:r>
              <a:rPr lang="en-US" dirty="0" smtClean="0"/>
              <a:t>Cons:</a:t>
            </a:r>
          </a:p>
          <a:p>
            <a:pPr lvl="1"/>
            <a:r>
              <a:rPr lang="en-US" dirty="0" smtClean="0"/>
              <a:t>Subject to store approval – best suited for apps installed locally on device</a:t>
            </a:r>
          </a:p>
          <a:p>
            <a:pPr lvl="1"/>
            <a:r>
              <a:rPr lang="en-US" dirty="0" smtClean="0"/>
              <a:t>Security model requires whitelisting of outside domains</a:t>
            </a:r>
          </a:p>
          <a:p>
            <a:pPr lvl="1"/>
            <a:endParaRPr lang="en-US" dirty="0" smtClean="0"/>
          </a:p>
          <a:p>
            <a:pPr lvl="1"/>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9</a:t>
            </a:fld>
            <a:endParaRPr lang="en-US" dirty="0"/>
          </a:p>
        </p:txBody>
      </p:sp>
      <p:pic>
        <p:nvPicPr>
          <p:cNvPr id="7" name="Picture 6" descr="cordova.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37612" y="2971800"/>
            <a:ext cx="1680941" cy="1887094"/>
          </a:xfrm>
          <a:prstGeom prst="rect">
            <a:avLst/>
          </a:prstGeom>
        </p:spPr>
      </p:pic>
    </p:spTree>
    <p:extLst>
      <p:ext uri="{BB962C8B-B14F-4D97-AF65-F5344CB8AC3E}">
        <p14:creationId xmlns:p14="http://schemas.microsoft.com/office/powerpoint/2010/main" xmlns="" val="594434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_521">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 xmlns:thm15="http://schemas.microsoft.com/office/thememl/2012/main"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Oracle_16x9_2014_521.potx</Template>
  <TotalTime>2360</TotalTime>
  <Words>1198</Words>
  <Application>Microsoft Office PowerPoint</Application>
  <PresentationFormat>Custom</PresentationFormat>
  <Paragraphs>369</Paragraphs>
  <Slides>37</Slides>
  <Notes>36</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Oracle_16x9_2014_521</vt:lpstr>
      <vt:lpstr>Slide 1</vt:lpstr>
      <vt:lpstr>Slide 2</vt:lpstr>
      <vt:lpstr>Slide 3</vt:lpstr>
      <vt:lpstr>What I want you to take away from today…</vt:lpstr>
      <vt:lpstr>Agenda</vt:lpstr>
      <vt:lpstr>Slide 6</vt:lpstr>
      <vt:lpstr>Mobile Application Development</vt:lpstr>
      <vt:lpstr>Mobile Application Development</vt:lpstr>
      <vt:lpstr>Mobile Application Development</vt:lpstr>
      <vt:lpstr>Mobile Application Development</vt:lpstr>
      <vt:lpstr>Mobile Application Development</vt:lpstr>
      <vt:lpstr>Slide 12</vt:lpstr>
      <vt:lpstr>jQuery Mobile</vt:lpstr>
      <vt:lpstr>jQuery Mobile</vt:lpstr>
      <vt:lpstr>jQuery Mobile</vt:lpstr>
      <vt:lpstr>jQuery Mobile</vt:lpstr>
      <vt:lpstr>Slide 17</vt:lpstr>
      <vt:lpstr>Building Mobile Apps with APEX 5.0</vt:lpstr>
      <vt:lpstr>Building Mobile Apps with APEX 5.0</vt:lpstr>
      <vt:lpstr>Building Mobile Apps with APEX 5.0</vt:lpstr>
      <vt:lpstr>Building Mobile Apps with APEX 5.0</vt:lpstr>
      <vt:lpstr>Building Mobile Apps with APEX 5.0</vt:lpstr>
      <vt:lpstr>Building Mobile Apps with APEX 5.0</vt:lpstr>
      <vt:lpstr>Building Mobile Apps with APEX 5.0</vt:lpstr>
      <vt:lpstr>Building Mobile Apps with APEX 5.0</vt:lpstr>
      <vt:lpstr>Slide 26</vt:lpstr>
      <vt:lpstr>Testing and Debugging</vt:lpstr>
      <vt:lpstr>Testing and Debugging</vt:lpstr>
      <vt:lpstr>Testing and Debugging</vt:lpstr>
      <vt:lpstr>Testing and Debugging</vt:lpstr>
      <vt:lpstr>Slide 31</vt:lpstr>
      <vt:lpstr>Deploying Mobile Apps</vt:lpstr>
      <vt:lpstr>Deploying Mobile Apps</vt:lpstr>
      <vt:lpstr>Deploying Mobile Apps</vt:lpstr>
      <vt:lpstr>Slide 35</vt:lpstr>
      <vt:lpstr>Slide 36</vt:lpstr>
      <vt:lpstr>Slide 37</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Vicki Liu</dc:creator>
  <cp:keywords>Oracle corporate Tagline</cp:keywords>
  <cp:lastModifiedBy>dpeake</cp:lastModifiedBy>
  <cp:revision>250</cp:revision>
  <dcterms:created xsi:type="dcterms:W3CDTF">2014-05-21T03:34:16Z</dcterms:created>
  <dcterms:modified xsi:type="dcterms:W3CDTF">2015-05-08T23:50:47Z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