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notesSlides/notesSlide57.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Default Extension="emf" ContentType="image/x-emf"/>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notesSlides/notesSlide94.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Layouts/slideLayout39.xml" ContentType="application/vnd.openxmlformats-officedocument.presentationml.slideLayout+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slides/slide32.xml" ContentType="application/vnd.openxmlformats-officedocument.presentationml.slide+xml"/>
  <Override PartName="/ppt/slideLayouts/slideLayout42.xml" ContentType="application/vnd.openxmlformats-officedocument.presentationml.slideLayout+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70.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tags/tag1.xml" ContentType="application/vnd.openxmlformats-officedocument.presentationml.tags+xml"/>
  <Override PartName="/ppt/slideLayouts/slideLayout14.xml" ContentType="application/vnd.openxmlformats-officedocument.presentationml.slideLayout+xml"/>
  <Override PartName="/ppt/notesSlides/notesSlide5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1"/>
  </p:notesMasterIdLst>
  <p:handoutMasterIdLst>
    <p:handoutMasterId r:id="rId102"/>
  </p:handoutMasterIdLst>
  <p:sldIdLst>
    <p:sldId id="354" r:id="rId2"/>
    <p:sldId id="598" r:id="rId3"/>
    <p:sldId id="599" r:id="rId4"/>
    <p:sldId id="600" r:id="rId5"/>
    <p:sldId id="601" r:id="rId6"/>
    <p:sldId id="688" r:id="rId7"/>
    <p:sldId id="602" r:id="rId8"/>
    <p:sldId id="260" r:id="rId9"/>
    <p:sldId id="487" r:id="rId10"/>
    <p:sldId id="624" r:id="rId11"/>
    <p:sldId id="626" r:id="rId12"/>
    <p:sldId id="711" r:id="rId13"/>
    <p:sldId id="625" r:id="rId14"/>
    <p:sldId id="627" r:id="rId15"/>
    <p:sldId id="633" r:id="rId16"/>
    <p:sldId id="632" r:id="rId17"/>
    <p:sldId id="628" r:id="rId18"/>
    <p:sldId id="629" r:id="rId19"/>
    <p:sldId id="630" r:id="rId20"/>
    <p:sldId id="631" r:id="rId21"/>
    <p:sldId id="634" r:id="rId22"/>
    <p:sldId id="635" r:id="rId23"/>
    <p:sldId id="636" r:id="rId24"/>
    <p:sldId id="637" r:id="rId25"/>
    <p:sldId id="638" r:id="rId26"/>
    <p:sldId id="639" r:id="rId27"/>
    <p:sldId id="640" r:id="rId28"/>
    <p:sldId id="641" r:id="rId29"/>
    <p:sldId id="642" r:id="rId30"/>
    <p:sldId id="643" r:id="rId31"/>
    <p:sldId id="644" r:id="rId32"/>
    <p:sldId id="645" r:id="rId33"/>
    <p:sldId id="646" r:id="rId34"/>
    <p:sldId id="647" r:id="rId35"/>
    <p:sldId id="648" r:id="rId36"/>
    <p:sldId id="649" r:id="rId37"/>
    <p:sldId id="650" r:id="rId38"/>
    <p:sldId id="651" r:id="rId39"/>
    <p:sldId id="652" r:id="rId40"/>
    <p:sldId id="653" r:id="rId41"/>
    <p:sldId id="654" r:id="rId42"/>
    <p:sldId id="655" r:id="rId43"/>
    <p:sldId id="656" r:id="rId44"/>
    <p:sldId id="657" r:id="rId45"/>
    <p:sldId id="658" r:id="rId46"/>
    <p:sldId id="659" r:id="rId47"/>
    <p:sldId id="660" r:id="rId48"/>
    <p:sldId id="661" r:id="rId49"/>
    <p:sldId id="697" r:id="rId50"/>
    <p:sldId id="698" r:id="rId51"/>
    <p:sldId id="699" r:id="rId52"/>
    <p:sldId id="700" r:id="rId53"/>
    <p:sldId id="701" r:id="rId54"/>
    <p:sldId id="702" r:id="rId55"/>
    <p:sldId id="703" r:id="rId56"/>
    <p:sldId id="704" r:id="rId57"/>
    <p:sldId id="705" r:id="rId58"/>
    <p:sldId id="706" r:id="rId59"/>
    <p:sldId id="707" r:id="rId60"/>
    <p:sldId id="708" r:id="rId61"/>
    <p:sldId id="709" r:id="rId62"/>
    <p:sldId id="710" r:id="rId63"/>
    <p:sldId id="676" r:id="rId64"/>
    <p:sldId id="677" r:id="rId65"/>
    <p:sldId id="678" r:id="rId66"/>
    <p:sldId id="679" r:id="rId67"/>
    <p:sldId id="680" r:id="rId68"/>
    <p:sldId id="681" r:id="rId69"/>
    <p:sldId id="682" r:id="rId70"/>
    <p:sldId id="683" r:id="rId71"/>
    <p:sldId id="684" r:id="rId72"/>
    <p:sldId id="685" r:id="rId73"/>
    <p:sldId id="686" r:id="rId74"/>
    <p:sldId id="667" r:id="rId75"/>
    <p:sldId id="668" r:id="rId76"/>
    <p:sldId id="669" r:id="rId77"/>
    <p:sldId id="670" r:id="rId78"/>
    <p:sldId id="671" r:id="rId79"/>
    <p:sldId id="672" r:id="rId80"/>
    <p:sldId id="692" r:id="rId81"/>
    <p:sldId id="693" r:id="rId82"/>
    <p:sldId id="694" r:id="rId83"/>
    <p:sldId id="695" r:id="rId84"/>
    <p:sldId id="696" r:id="rId85"/>
    <p:sldId id="489" r:id="rId86"/>
    <p:sldId id="475" r:id="rId87"/>
    <p:sldId id="539" r:id="rId88"/>
    <p:sldId id="477" r:id="rId89"/>
    <p:sldId id="478" r:id="rId90"/>
    <p:sldId id="479" r:id="rId91"/>
    <p:sldId id="480" r:id="rId92"/>
    <p:sldId id="540" r:id="rId93"/>
    <p:sldId id="482" r:id="rId94"/>
    <p:sldId id="689" r:id="rId95"/>
    <p:sldId id="690" r:id="rId96"/>
    <p:sldId id="691" r:id="rId97"/>
    <p:sldId id="557" r:id="rId98"/>
    <p:sldId id="288" r:id="rId99"/>
    <p:sldId id="289" r:id="rId100"/>
  </p:sldIdLst>
  <p:sldSz cx="12188825" cy="6858000"/>
  <p:notesSz cx="6858000" cy="9144000"/>
  <p:custDataLst>
    <p:tags r:id="rId10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7" pos="335">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00"/>
    <a:srgbClr val="7F7F7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FD0F851-EC5A-4D38-B0AD-8093EC10F338}">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3606" autoAdjust="0"/>
  </p:normalViewPr>
  <p:slideViewPr>
    <p:cSldViewPr>
      <p:cViewPr varScale="1">
        <p:scale>
          <a:sx n="78" d="100"/>
          <a:sy n="78" d="100"/>
        </p:scale>
        <p:origin x="-1134" y="-84"/>
      </p:cViewPr>
      <p:guideLst>
        <p:guide orient="horz" pos="2160"/>
        <p:guide pos="335"/>
      </p:guideLst>
    </p:cSldViewPr>
  </p:slideViewPr>
  <p:outlineViewPr>
    <p:cViewPr>
      <p:scale>
        <a:sx n="33" d="100"/>
        <a:sy n="33" d="100"/>
      </p:scale>
      <p:origin x="0" y="-10368"/>
    </p:cViewPr>
  </p:outlineViewPr>
  <p:notesTextViewPr>
    <p:cViewPr>
      <p:scale>
        <a:sx n="1" d="1"/>
        <a:sy n="1" d="1"/>
      </p:scale>
      <p:origin x="0" y="0"/>
    </p:cViewPr>
  </p:notesTextViewPr>
  <p:sorterViewPr>
    <p:cViewPr>
      <p:scale>
        <a:sx n="100" d="100"/>
        <a:sy n="100" d="100"/>
      </p:scale>
      <p:origin x="0" y="11664"/>
    </p:cViewPr>
  </p:sorterViewPr>
  <p:notesViewPr>
    <p:cSldViewPr>
      <p:cViewPr varScale="1">
        <p:scale>
          <a:sx n="86" d="100"/>
          <a:sy n="86" d="100"/>
        </p:scale>
        <p:origin x="-3090"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E821AA6-70BE-4FDE-A8DC-DB381A688FD8}" type="datetimeFigureOut">
              <a:rPr lang="en-US"/>
              <a:pPr/>
              <a:t>7/28/2015</a:t>
            </a:fld>
            <a:endParaRPr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97E47EA-D299-42CE-88BF-4E1035596DA5}" type="slidenum">
              <a:rPr/>
              <a:pPr/>
              <a:t>‹#›</a:t>
            </a:fld>
            <a:endParaRPr dirty="0"/>
          </a:p>
        </p:txBody>
      </p:sp>
    </p:spTree>
    <p:extLst>
      <p:ext uri="{BB962C8B-B14F-4D97-AF65-F5344CB8AC3E}">
        <p14:creationId xmlns="" xmlns:p14="http://schemas.microsoft.com/office/powerpoint/2010/main" val="19668118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82588" y="381000"/>
            <a:ext cx="4572000" cy="257309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381000" y="3124200"/>
            <a:ext cx="6096000" cy="5334000"/>
          </a:xfrm>
          <a:prstGeom prst="rect">
            <a:avLst/>
          </a:prstGeom>
        </p:spPr>
        <p:txBody>
          <a:bodyPr vert="horz" lIns="0" tIns="0" rIns="0" bIns="91440" rtlCol="0">
            <a:normAutofit/>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381000" y="8610600"/>
            <a:ext cx="4648200" cy="227013"/>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5715000" y="8610600"/>
            <a:ext cx="762000" cy="227013"/>
          </a:xfrm>
          <a:prstGeom prst="rect">
            <a:avLst/>
          </a:prstGeom>
        </p:spPr>
        <p:txBody>
          <a:bodyPr vert="horz" lIns="91440" tIns="45720" rIns="91440" bIns="45720" rtlCol="0" anchor="b"/>
          <a:lstStyle>
            <a:lvl1pPr algn="r">
              <a:defRPr sz="1200"/>
            </a:lvl1pPr>
          </a:lstStyle>
          <a:p>
            <a:fld id="{8C72D9AE-7182-4680-8F79-479C4181FF08}" type="slidenum">
              <a:rPr/>
              <a:pPr/>
              <a:t>‹#›</a:t>
            </a:fld>
            <a:endParaRPr dirty="0"/>
          </a:p>
        </p:txBody>
      </p:sp>
    </p:spTree>
    <p:extLst>
      <p:ext uri="{BB962C8B-B14F-4D97-AF65-F5344CB8AC3E}">
        <p14:creationId xmlns="" xmlns:p14="http://schemas.microsoft.com/office/powerpoint/2010/main" val="973114905"/>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600"/>
      </a:spcBef>
      <a:defRPr sz="1100" kern="1200">
        <a:solidFill>
          <a:schemeClr val="tx1"/>
        </a:solidFill>
        <a:latin typeface="+mn-lt"/>
        <a:ea typeface="+mn-ea"/>
        <a:cs typeface="+mn-cs"/>
      </a:defRPr>
    </a:lvl1pPr>
    <a:lvl2pPr marL="228600" indent="-114300" algn="l" defTabSz="914400" rtl="0" eaLnBrk="1" latinLnBrk="0" hangingPunct="1">
      <a:spcBef>
        <a:spcPts val="600"/>
      </a:spcBef>
      <a:buFont typeface="Arial" panose="020B0604020202020204" pitchFamily="34" charset="0"/>
      <a:buChar char="•"/>
      <a:defRPr sz="1050" kern="1200">
        <a:solidFill>
          <a:schemeClr val="tx1"/>
        </a:solidFill>
        <a:latin typeface="+mn-lt"/>
        <a:ea typeface="+mn-ea"/>
        <a:cs typeface="+mn-cs"/>
      </a:defRPr>
    </a:lvl2pPr>
    <a:lvl3pPr marL="400050" indent="-114300" algn="l" defTabSz="914400" rtl="0" eaLnBrk="1" latinLnBrk="0" hangingPunct="1">
      <a:spcBef>
        <a:spcPts val="600"/>
      </a:spcBef>
      <a:buFont typeface="Arial" panose="020B0604020202020204" pitchFamily="34" charset="0"/>
      <a:buChar char="–"/>
      <a:defRPr sz="900" kern="1200">
        <a:solidFill>
          <a:schemeClr val="tx1"/>
        </a:solidFill>
        <a:latin typeface="+mn-lt"/>
        <a:ea typeface="+mn-ea"/>
        <a:cs typeface="+mn-cs"/>
      </a:defRPr>
    </a:lvl3pPr>
    <a:lvl4pPr marL="571500" indent="-114300" algn="l" defTabSz="914400" rtl="0" eaLnBrk="1" latinLnBrk="0" hangingPunct="1">
      <a:spcBef>
        <a:spcPts val="600"/>
      </a:spcBef>
      <a:buFont typeface="Arial" panose="020B0604020202020204" pitchFamily="34" charset="0"/>
      <a:buChar char="•"/>
      <a:defRPr sz="900" kern="1200">
        <a:solidFill>
          <a:schemeClr val="tx1"/>
        </a:solidFill>
        <a:latin typeface="+mn-lt"/>
        <a:ea typeface="+mn-ea"/>
        <a:cs typeface="+mn-cs"/>
      </a:defRPr>
    </a:lvl4pPr>
    <a:lvl5pPr marL="742950" indent="-114300" algn="l" defTabSz="914400" rtl="0" eaLnBrk="1" latinLnBrk="0" hangingPunct="1">
      <a:spcBef>
        <a:spcPts val="600"/>
      </a:spcBef>
      <a:buFont typeface="Arial" panose="020B0604020202020204" pitchFamily="34" charset="0"/>
      <a:buChar char="–"/>
      <a:defRPr sz="8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a:t>
            </a:fld>
            <a:endParaRPr lang="en-US" dirty="0"/>
          </a:p>
        </p:txBody>
      </p:sp>
    </p:spTree>
    <p:extLst>
      <p:ext uri="{BB962C8B-B14F-4D97-AF65-F5344CB8AC3E}">
        <p14:creationId xmlns="" xmlns:p14="http://schemas.microsoft.com/office/powerpoint/2010/main" val="1242756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Used to build desktop and mobile applications for the Oracle Database.</a:t>
            </a:r>
          </a:p>
          <a:p>
            <a:endParaRPr lang="en-US" dirty="0" smtClean="0"/>
          </a:p>
          <a:p>
            <a:r>
              <a:rPr lang="en-US" dirty="0" smtClean="0"/>
              <a:t>Quickly build reports, forms, charts, calendars, etc. on</a:t>
            </a:r>
            <a:r>
              <a:rPr lang="en-US" baseline="0" dirty="0" smtClean="0"/>
              <a:t> top of the data in your database</a:t>
            </a:r>
          </a:p>
          <a:p>
            <a:endParaRPr lang="en-US" dirty="0" smtClean="0"/>
          </a:p>
          <a:p>
            <a:r>
              <a:rPr lang="en-US" dirty="0" smtClean="0"/>
              <a:t>IT Developers and “citizen-developers” who know a little SQL can readily build applications.</a:t>
            </a:r>
          </a:p>
          <a:p>
            <a:r>
              <a:rPr lang="en-US" dirty="0" smtClean="0"/>
              <a:t>Application Express can also take advantage of the large majority of Oracle Database</a:t>
            </a:r>
            <a:r>
              <a:rPr lang="en-US" baseline="0" dirty="0" smtClean="0"/>
              <a:t> features.</a:t>
            </a:r>
            <a:endParaRPr lang="en-US" dirty="0" smtClean="0"/>
          </a:p>
        </p:txBody>
      </p:sp>
      <p:sp>
        <p:nvSpPr>
          <p:cNvPr id="4" name="Slide Number Placeholder 3"/>
          <p:cNvSpPr>
            <a:spLocks noGrp="1"/>
          </p:cNvSpPr>
          <p:nvPr>
            <p:ph type="sldNum" sz="quarter" idx="10"/>
          </p:nvPr>
        </p:nvSpPr>
        <p:spPr/>
        <p:txBody>
          <a:bodyPr/>
          <a:lstStyle/>
          <a:p>
            <a:fld id="{8C72D9AE-7182-4680-8F79-479C4181FF08}" type="slidenum">
              <a:rPr lang="en-US" smtClean="0"/>
              <a:pPr/>
              <a:t>10</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US" dirty="0" smtClean="0"/>
              <a:t>Simply use a web browser and the URL to access the development environment, or the URL and user credentials to run the application</a:t>
            </a:r>
          </a:p>
          <a:p>
            <a:r>
              <a:rPr lang="en-US" dirty="0" smtClean="0"/>
              <a:t>You don’t need any client software</a:t>
            </a:r>
          </a:p>
          <a:p>
            <a:endParaRPr lang="en-US" dirty="0" smtClean="0"/>
          </a:p>
          <a:p>
            <a:r>
              <a:rPr lang="en-US" dirty="0" smtClean="0"/>
              <a:t>Declarative framework stores application definitions</a:t>
            </a:r>
            <a:r>
              <a:rPr lang="en-US" baseline="0" dirty="0" smtClean="0"/>
              <a:t> in Oracle database tables within the APEX Engine</a:t>
            </a:r>
          </a:p>
          <a:p>
            <a:r>
              <a:rPr lang="en-US" dirty="0" smtClean="0"/>
              <a:t>No need for file-based compilation or code generation</a:t>
            </a:r>
          </a:p>
          <a:p>
            <a:endParaRPr lang="en-US" dirty="0" smtClean="0"/>
          </a:p>
          <a:p>
            <a:r>
              <a:rPr lang="en-US" dirty="0" smtClean="0"/>
              <a:t>All of the data (page) processing is performed by PL/SQL acting directly on the</a:t>
            </a:r>
            <a:r>
              <a:rPr lang="en-US" baseline="0" dirty="0" smtClean="0"/>
              <a:t> data schemas in the Oracle Database.</a:t>
            </a:r>
            <a:endParaRPr lang="en-US" dirty="0" smtClean="0"/>
          </a:p>
          <a:p>
            <a:r>
              <a:rPr lang="en-US" dirty="0" smtClean="0"/>
              <a:t>Therefore, very efficient as data manipulated directly in the database and results sent back as HTML pages</a:t>
            </a:r>
          </a:p>
          <a:p>
            <a:endParaRPr lang="en-US" dirty="0" smtClean="0"/>
          </a:p>
        </p:txBody>
      </p:sp>
      <p:sp>
        <p:nvSpPr>
          <p:cNvPr id="4" name="Slide Number Placeholder 3"/>
          <p:cNvSpPr>
            <a:spLocks noGrp="1"/>
          </p:cNvSpPr>
          <p:nvPr>
            <p:ph type="sldNum" sz="quarter" idx="10"/>
          </p:nvPr>
        </p:nvSpPr>
        <p:spPr/>
        <p:txBody>
          <a:bodyPr/>
          <a:lstStyle/>
          <a:p>
            <a:fld id="{8C72D9AE-7182-4680-8F79-479C4181FF08}" type="slidenum">
              <a:rPr lang="en-US" smtClean="0"/>
              <a:pPr/>
              <a:t>11</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At</a:t>
            </a:r>
            <a:r>
              <a:rPr lang="en-US" baseline="0" dirty="0" smtClean="0"/>
              <a:t> the core of Application Express is an engine that provides a variety of fundamental application capabilities and operations. Application authentication, page/object-level access control, database interaction (queries/updates etc), form validation, session management and protection, and more is available as standard components that can be </a:t>
            </a:r>
            <a:r>
              <a:rPr lang="en-US" baseline="0" dirty="0" err="1" smtClean="0"/>
              <a:t>utilised</a:t>
            </a:r>
            <a:r>
              <a:rPr lang="en-US" baseline="0" dirty="0" smtClean="0"/>
              <a:t> from every application without custom development. </a:t>
            </a:r>
            <a:endParaRPr lang="en-US" baseline="0" smtClean="0"/>
          </a:p>
          <a:p>
            <a:r>
              <a:rPr lang="en-US" baseline="0" smtClean="0"/>
              <a:t>Application </a:t>
            </a:r>
            <a:r>
              <a:rPr lang="en-US" baseline="0" dirty="0" smtClean="0"/>
              <a:t>objects such as forms, reports, charts, navigation etc are defined declaratively, enabling applications to be functionally complete in a short period of time, increasing agility in application development. </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Widely used to rapidly </a:t>
            </a:r>
            <a:r>
              <a:rPr lang="en-US" baseline="0" dirty="0" smtClean="0"/>
              <a:t>build applications that are needed ASAP to meet changing business requirements and maximize competitive advantage.</a:t>
            </a:r>
          </a:p>
          <a:p>
            <a:r>
              <a:rPr lang="en-US" baseline="0" dirty="0" smtClean="0"/>
              <a:t>Primarily designed to be used by all employees / partners / customers rather than back-office systems.</a:t>
            </a:r>
          </a:p>
          <a:p>
            <a:endParaRPr lang="en-US" baseline="0" dirty="0" smtClean="0"/>
          </a:p>
          <a:p>
            <a:r>
              <a:rPr lang="en-US" baseline="0" dirty="0" smtClean="0"/>
              <a:t>Used for extending COTS Software to streamline for your business processes or meet organization specific requirements</a:t>
            </a:r>
          </a:p>
          <a:p>
            <a:endParaRPr lang="en-US" baseline="0" dirty="0" smtClean="0"/>
          </a:p>
          <a:p>
            <a:r>
              <a:rPr lang="en-US" baseline="0" dirty="0" err="1" smtClean="0"/>
              <a:t>Webify</a:t>
            </a:r>
            <a:r>
              <a:rPr lang="en-US" baseline="0" dirty="0" smtClean="0"/>
              <a:t> spreadsheets and MS Access applications to provide true multi-user, secure, robust,  “single-source of truth” applications.</a:t>
            </a:r>
          </a:p>
          <a:p>
            <a:r>
              <a:rPr lang="en-US" baseline="0" dirty="0" smtClean="0"/>
              <a:t>Also commonly used to modernizing old legacy client-server applications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13</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Oracle Application</a:t>
            </a:r>
            <a:r>
              <a:rPr lang="en-US" baseline="0" dirty="0" smtClean="0"/>
              <a:t> Express</a:t>
            </a:r>
            <a:r>
              <a:rPr lang="en-US" dirty="0" smtClean="0"/>
              <a:t> is a feature of</a:t>
            </a:r>
            <a:r>
              <a:rPr lang="en-US" baseline="0" dirty="0" smtClean="0"/>
              <a:t> the Oracle Database with no licensing costs for development or deployment of Application Express applications.</a:t>
            </a:r>
          </a:p>
          <a:p>
            <a:r>
              <a:rPr lang="en-US" baseline="0" dirty="0" smtClean="0"/>
              <a:t>The Oracle Database Maintenance Agreement also covers support for Application Express.</a:t>
            </a:r>
          </a:p>
          <a:p>
            <a:pPr marL="0" marR="0" indent="0" algn="l" defTabSz="914400" rtl="0" eaLnBrk="1" fontAlgn="auto" latinLnBrk="0" hangingPunct="1">
              <a:lnSpc>
                <a:spcPct val="100000"/>
              </a:lnSpc>
              <a:spcBef>
                <a:spcPts val="60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600"/>
              </a:spcBef>
              <a:spcAft>
                <a:spcPts val="0"/>
              </a:spcAft>
              <a:buClrTx/>
              <a:buSzTx/>
              <a:buFontTx/>
              <a:buNone/>
              <a:tabLst/>
              <a:defRPr/>
            </a:pPr>
            <a:r>
              <a:rPr lang="en-US" baseline="0" dirty="0" smtClean="0"/>
              <a:t>When you sign up for the ODCS – Schema Service you are provided with a slice of the Oracle Database with Application Express as the development environment (already pre-configured and ready to start developing with)</a:t>
            </a:r>
          </a:p>
          <a:p>
            <a:pPr marL="0" marR="0" indent="0" algn="l" defTabSz="914400" rtl="0" eaLnBrk="1" fontAlgn="auto" latinLnBrk="0" hangingPunct="1">
              <a:lnSpc>
                <a:spcPct val="100000"/>
              </a:lnSpc>
              <a:spcBef>
                <a:spcPts val="60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600"/>
              </a:spcBef>
              <a:spcAft>
                <a:spcPts val="0"/>
              </a:spcAft>
              <a:buClrTx/>
              <a:buSzTx/>
              <a:buFontTx/>
              <a:buNone/>
              <a:tabLst/>
              <a:defRPr/>
            </a:pPr>
            <a:r>
              <a:rPr lang="en-US" baseline="0" dirty="0" smtClean="0"/>
              <a:t>Application Express is released more frequently than the Oracle DB so important to get the latest version of Oracle Application Express from OTN.</a:t>
            </a:r>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Schema Servicer Underpins</a:t>
            </a:r>
          </a:p>
          <a:p>
            <a:pPr lvl="1">
              <a:buFont typeface="Arial"/>
              <a:buChar char="•"/>
            </a:pPr>
            <a:r>
              <a:rPr lang="en-US" sz="1600" dirty="0" smtClean="0"/>
              <a:t>BI Service (APEX)</a:t>
            </a:r>
          </a:p>
          <a:p>
            <a:pPr lvl="1">
              <a:buFont typeface="Arial"/>
              <a:buChar char="•"/>
            </a:pPr>
            <a:r>
              <a:rPr lang="en-US" sz="1600" dirty="0" smtClean="0"/>
              <a:t>Documents</a:t>
            </a:r>
          </a:p>
          <a:p>
            <a:pPr lvl="1">
              <a:buFont typeface="Arial"/>
              <a:buChar char="•"/>
            </a:pPr>
            <a:r>
              <a:rPr lang="en-US" sz="1600" dirty="0" smtClean="0"/>
              <a:t>Mobile Cloud Service</a:t>
            </a:r>
          </a:p>
          <a:p>
            <a:pPr lvl="1">
              <a:buFont typeface="Arial"/>
              <a:buChar char="•"/>
            </a:pPr>
            <a:r>
              <a:rPr lang="en-US" sz="1600" dirty="0" smtClean="0"/>
              <a:t>Developer Service</a:t>
            </a:r>
          </a:p>
          <a:p>
            <a:pPr lvl="1">
              <a:buFont typeface="Arial"/>
              <a:buChar char="•"/>
            </a:pPr>
            <a:r>
              <a:rPr lang="en-US" sz="1600" dirty="0" smtClean="0"/>
              <a:t>Java SaaS Extension</a:t>
            </a:r>
          </a:p>
          <a:p>
            <a:pPr lvl="1">
              <a:buFont typeface="Arial"/>
              <a:buChar char="•"/>
            </a:pPr>
            <a:r>
              <a:rPr lang="en-US" sz="1600" dirty="0" smtClean="0"/>
              <a:t>Planning and Budgeting</a:t>
            </a:r>
          </a:p>
          <a:p>
            <a:pPr lvl="1">
              <a:buFont typeface="Arial"/>
              <a:buChar char="•"/>
            </a:pPr>
            <a:r>
              <a:rPr lang="en-US" sz="1600" dirty="0" smtClean="0"/>
              <a:t>Developer</a:t>
            </a:r>
          </a:p>
          <a:p>
            <a:pPr lvl="1">
              <a:buFont typeface="Arial"/>
              <a:buChar char="•"/>
            </a:pPr>
            <a:r>
              <a:rPr lang="en-US" sz="1600" dirty="0" smtClean="0"/>
              <a:t>Messaging (just infrastructure DB)</a:t>
            </a:r>
          </a:p>
          <a:p>
            <a:pPr lvl="1">
              <a:buFont typeface="Arial"/>
              <a:buChar char="•"/>
            </a:pPr>
            <a:r>
              <a:rPr lang="en-US" sz="1600" dirty="0" smtClean="0"/>
              <a:t>Data (just infrastructure DB)</a:t>
            </a:r>
          </a:p>
          <a:p>
            <a:pPr lvl="1">
              <a:buFont typeface="Arial"/>
              <a:buChar char="•"/>
            </a:pPr>
            <a:r>
              <a:rPr lang="en-US" sz="1600" dirty="0" smtClean="0"/>
              <a:t>Process</a:t>
            </a:r>
          </a:p>
          <a:p>
            <a:pPr lvl="1">
              <a:buFont typeface="Arial"/>
              <a:buChar char="•"/>
            </a:pPr>
            <a:r>
              <a:rPr lang="en-US" sz="1600" dirty="0" smtClean="0"/>
              <a:t>Integration</a:t>
            </a:r>
          </a:p>
          <a:p>
            <a:pPr lvl="1">
              <a:buFont typeface="Arial"/>
              <a:buChar char="•"/>
            </a:pPr>
            <a:r>
              <a:rPr lang="en-US" sz="1600" dirty="0" smtClean="0"/>
              <a:t>Social Network</a:t>
            </a:r>
          </a:p>
          <a:p>
            <a:pPr lvl="1">
              <a:buFont typeface="Arial"/>
              <a:buChar char="•"/>
            </a:pPr>
            <a:r>
              <a:rPr lang="en-US" sz="1600" dirty="0" smtClean="0"/>
              <a:t>Application Builder (formerly known as Breeze)</a:t>
            </a:r>
          </a:p>
          <a:p>
            <a:pPr lvl="1">
              <a:buFont typeface="Arial"/>
              <a:buChar char="•"/>
            </a:pPr>
            <a:r>
              <a:rPr lang="en-US" sz="1600" dirty="0" smtClean="0"/>
              <a:t>Enterprise Performance Reporting (formerly known as Financial Reporting)</a:t>
            </a:r>
          </a:p>
          <a:p>
            <a:pPr lvl="1">
              <a:buFont typeface="Arial"/>
              <a:buChar char="•"/>
            </a:pPr>
            <a:r>
              <a:rPr lang="en-US" sz="1600" dirty="0" smtClean="0"/>
              <a:t>Data Enrichment</a:t>
            </a:r>
          </a:p>
          <a:p>
            <a:pPr lvl="1">
              <a:buFont typeface="Arial"/>
              <a:buChar char="•"/>
            </a:pPr>
            <a:endParaRPr lang="en-US" sz="1600" dirty="0" smtClean="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15</a:t>
            </a:fld>
            <a:endParaRPr lang="en-US" dirty="0"/>
          </a:p>
        </p:txBody>
      </p:sp>
    </p:spTree>
    <p:extLst>
      <p:ext uri="{BB962C8B-B14F-4D97-AF65-F5344CB8AC3E}">
        <p14:creationId xmlns:p14="http://schemas.microsoft.com/office/powerpoint/2010/main" xmlns="" val="23253277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Originally named HTML DB when first released over 10 years ago.</a:t>
            </a:r>
          </a:p>
          <a:p>
            <a:r>
              <a:rPr lang="en-US" dirty="0" smtClean="0"/>
              <a:t>Application</a:t>
            </a:r>
            <a:r>
              <a:rPr lang="en-US" baseline="0" dirty="0" smtClean="0"/>
              <a:t> Express is released approximately once a year.</a:t>
            </a:r>
          </a:p>
          <a:p>
            <a:r>
              <a:rPr lang="en-US" baseline="0" dirty="0" smtClean="0"/>
              <a:t>See Statement of Direction for future direction on OTN under Learn More</a:t>
            </a:r>
          </a:p>
          <a:p>
            <a:pPr marL="0" marR="0" indent="0" algn="l" defTabSz="914400" rtl="0" eaLnBrk="1" fontAlgn="auto" latinLnBrk="0" hangingPunct="1">
              <a:lnSpc>
                <a:spcPct val="100000"/>
              </a:lnSpc>
              <a:spcBef>
                <a:spcPts val="600"/>
              </a:spcBef>
              <a:spcAft>
                <a:spcPts val="0"/>
              </a:spcAft>
              <a:buClrTx/>
              <a:buSzTx/>
              <a:buFontTx/>
              <a:buNone/>
              <a:tabLst/>
              <a:defRPr/>
            </a:pPr>
            <a:r>
              <a:rPr lang="en-US" b="0" baseline="0" dirty="0" smtClean="0"/>
              <a:t>[http://www.oracle.com/technetwork/developer-tools/apex/application-express/apex-sod-087560.html]</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16</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Simple architecture where page requests and submissions made from the browser are </a:t>
            </a:r>
            <a:r>
              <a:rPr lang="en-US" dirty="0" err="1" smtClean="0"/>
              <a:t>tunnelled</a:t>
            </a:r>
            <a:r>
              <a:rPr lang="en-US" dirty="0" smtClean="0"/>
              <a:t> through the mid-tier to execute</a:t>
            </a:r>
            <a:r>
              <a:rPr lang="en-US" baseline="0" dirty="0" smtClean="0"/>
              <a:t> in the Oracle Database and returned as HTML responses to the browser.</a:t>
            </a:r>
          </a:p>
          <a:p>
            <a:r>
              <a:rPr lang="en-US" baseline="0" dirty="0" smtClean="0"/>
              <a:t>No data manipulation or processing is performed in the mid-tier, instead the APEX engine (inside the Oracle DB) accepts the page, and interacts with the data schemas in the DB.</a:t>
            </a:r>
          </a:p>
          <a:p>
            <a:endParaRPr lang="en-US" baseline="0" dirty="0" smtClean="0"/>
          </a:p>
          <a:p>
            <a:r>
              <a:rPr lang="en-US" baseline="0" dirty="0" smtClean="0"/>
              <a:t>The mid-tier can be either the preferred Oracle REST Data Services (ORDS) running in a Java Server {either Oracle Web-Logic Server (WLS), Oracle Glassfish, or Tomcat} or Oracle Embedded PL/SQL Gateway (EPG) which is part of the Oracle DB, or Oracle HTTP Server (OHS) with </a:t>
            </a:r>
            <a:r>
              <a:rPr lang="en-US" baseline="0" dirty="0" err="1" smtClean="0"/>
              <a:t>mod_plsql</a:t>
            </a:r>
            <a:r>
              <a:rPr lang="en-US" baseline="0" dirty="0" smtClean="0"/>
              <a:t>.</a:t>
            </a:r>
          </a:p>
          <a:p>
            <a:r>
              <a:rPr lang="en-US" baseline="0" dirty="0" smtClean="0"/>
              <a:t>It is common for OHS to be installed in front of ORDS to act as a proxy and serve images.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17</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0" dirty="0" smtClean="0">
                <a:latin typeface="Arial" pitchFamily="34" charset="0"/>
                <a:ea typeface="ＭＳ Ｐゴシック" pitchFamily="34" charset="-128"/>
              </a:rPr>
              <a:t>Application Express is best suited to being co-located with the data it is maintaining / reporting on.</a:t>
            </a:r>
          </a:p>
          <a:p>
            <a:r>
              <a:rPr lang="en-US" b="0" dirty="0" smtClean="0">
                <a:latin typeface="Arial" pitchFamily="34" charset="0"/>
                <a:ea typeface="ＭＳ Ｐゴシック" pitchFamily="34" charset="-128"/>
              </a:rPr>
              <a:t>You can also integrate into a SOA environment by consuming Web Services (both REST and SOAP) or utilize DB Links to other databases.</a:t>
            </a:r>
          </a:p>
          <a:p>
            <a:r>
              <a:rPr lang="en-US" b="0" dirty="0" smtClean="0">
                <a:latin typeface="Arial" pitchFamily="34" charset="0"/>
                <a:ea typeface="ＭＳ Ｐゴシック" pitchFamily="34" charset="-128"/>
              </a:rPr>
              <a:t>If using ORDS you can also emit Web Services from the Oracle Database.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0" dirty="0" smtClean="0">
                <a:latin typeface="Arial" pitchFamily="34" charset="0"/>
                <a:ea typeface="ＭＳ Ｐゴシック" pitchFamily="34" charset="-128"/>
              </a:rPr>
              <a:t>There is a many-to-many relationship between workspaces and schemas</a:t>
            </a:r>
          </a:p>
          <a:p>
            <a:r>
              <a:rPr lang="en-US" b="0" dirty="0" smtClean="0">
                <a:latin typeface="Arial" pitchFamily="34" charset="0"/>
                <a:ea typeface="ＭＳ Ｐゴシック" pitchFamily="34" charset="-128"/>
              </a:rPr>
              <a:t>Within your organization you can have a single Oracle Database support many departments</a:t>
            </a:r>
            <a:r>
              <a:rPr lang="en-US" b="0" baseline="0" dirty="0" smtClean="0">
                <a:latin typeface="Arial" pitchFamily="34" charset="0"/>
                <a:ea typeface="ＭＳ Ｐゴシック" pitchFamily="34" charset="-128"/>
              </a:rPr>
              <a:t> with each having their own workspaces where they build applications</a:t>
            </a:r>
          </a:p>
          <a:p>
            <a:r>
              <a:rPr lang="en-US" b="0" baseline="0" dirty="0" smtClean="0">
                <a:latin typeface="Arial" pitchFamily="34" charset="0"/>
                <a:ea typeface="ＭＳ Ｐゴシック" pitchFamily="34" charset="-128"/>
              </a:rPr>
              <a:t>Each of these workspaces can be granted access to one or more schemas as appropriate</a:t>
            </a:r>
          </a:p>
          <a:p>
            <a:endParaRPr lang="en-US" b="0" baseline="0" dirty="0" smtClean="0">
              <a:latin typeface="Arial" pitchFamily="34" charset="0"/>
              <a:ea typeface="ＭＳ Ｐゴシック" pitchFamily="34" charset="-128"/>
            </a:endParaRPr>
          </a:p>
          <a:p>
            <a:r>
              <a:rPr lang="en-US" b="0" baseline="0" dirty="0" smtClean="0">
                <a:latin typeface="Arial" pitchFamily="34" charset="0"/>
                <a:ea typeface="ＭＳ Ｐゴシック" pitchFamily="34" charset="-128"/>
              </a:rPr>
              <a:t>DBAs manage the infrastructure &lt;--&gt; Departments responsible for building their own applications</a:t>
            </a:r>
            <a:endParaRPr lang="en-US" b="0" dirty="0" smtClean="0">
              <a:latin typeface="Arial" pitchFamily="34"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0" dirty="0" smtClean="0">
                <a:latin typeface="Arial" pitchFamily="34" charset="0"/>
                <a:ea typeface="ＭＳ Ｐゴシック" pitchFamily="34" charset="-128"/>
              </a:rPr>
              <a:t>Given APEX can run</a:t>
            </a:r>
            <a:r>
              <a:rPr lang="en-US" b="0" baseline="0" dirty="0" smtClean="0">
                <a:latin typeface="Arial" pitchFamily="34" charset="0"/>
                <a:ea typeface="ＭＳ Ｐゴシック" pitchFamily="34" charset="-128"/>
              </a:rPr>
              <a:t> ‘anywhere you can install the Oracle Database’ you have great flexibility </a:t>
            </a:r>
            <a:r>
              <a:rPr lang="en-US" b="0" baseline="0" dirty="0" smtClean="0">
                <a:latin typeface="Arial" pitchFamily="34" charset="0"/>
                <a:ea typeface="ＭＳ Ｐゴシック" pitchFamily="34" charset="-128"/>
                <a:sym typeface="Wingdings" pitchFamily="2" charset="2"/>
              </a:rPr>
              <a:t> Simply provide the appropriate URL to develop / run applications</a:t>
            </a:r>
          </a:p>
          <a:p>
            <a:r>
              <a:rPr lang="en-US" b="0" baseline="0" dirty="0" smtClean="0">
                <a:latin typeface="Arial" pitchFamily="34" charset="0"/>
                <a:ea typeface="ＭＳ Ｐゴシック" pitchFamily="34" charset="-128"/>
              </a:rPr>
              <a:t>Import an APEX application into any other Oracle Database where you have the same version or later of Application Express installed</a:t>
            </a:r>
          </a:p>
          <a:p>
            <a:pPr marL="0" marR="0" indent="0" algn="l" defTabSz="914400" rtl="0" eaLnBrk="1" fontAlgn="auto" latinLnBrk="0" hangingPunct="1">
              <a:lnSpc>
                <a:spcPct val="100000"/>
              </a:lnSpc>
              <a:spcBef>
                <a:spcPts val="600"/>
              </a:spcBef>
              <a:spcAft>
                <a:spcPts val="0"/>
              </a:spcAft>
              <a:buClrTx/>
              <a:buSzTx/>
              <a:buFontTx/>
              <a:buNone/>
              <a:tabLst/>
              <a:defRPr/>
            </a:pPr>
            <a:endParaRPr lang="en-US" b="0" baseline="0" dirty="0" smtClean="0">
              <a:latin typeface="Arial" pitchFamily="34" charset="0"/>
              <a:ea typeface="ＭＳ Ｐゴシック" pitchFamily="34" charset="-128"/>
            </a:endParaRPr>
          </a:p>
          <a:p>
            <a:pPr marL="0" marR="0" indent="0" algn="l" defTabSz="914400" rtl="0" eaLnBrk="1" fontAlgn="auto" latinLnBrk="0" hangingPunct="1">
              <a:lnSpc>
                <a:spcPct val="100000"/>
              </a:lnSpc>
              <a:spcBef>
                <a:spcPts val="600"/>
              </a:spcBef>
              <a:spcAft>
                <a:spcPts val="0"/>
              </a:spcAft>
              <a:buClrTx/>
              <a:buSzTx/>
              <a:buFontTx/>
              <a:buNone/>
              <a:tabLst/>
              <a:defRPr/>
            </a:pPr>
            <a:r>
              <a:rPr lang="en-US" b="0" baseline="0" dirty="0" smtClean="0">
                <a:latin typeface="Arial" pitchFamily="34" charset="0"/>
                <a:ea typeface="ＭＳ Ｐゴシック" pitchFamily="34" charset="-128"/>
              </a:rPr>
              <a:t>Start developing on your laptop running Oracle XE or on the cloud and then simply export the application</a:t>
            </a:r>
          </a:p>
          <a:p>
            <a:r>
              <a:rPr lang="en-US" b="0" baseline="0" dirty="0" smtClean="0">
                <a:latin typeface="Arial" pitchFamily="34" charset="0"/>
                <a:ea typeface="ＭＳ Ｐゴシック" pitchFamily="34" charset="-128"/>
              </a:rPr>
              <a:t>Deploy on the Oracle Database Cloud Service and then once your application gets wide utilization move it to your private cloud.</a:t>
            </a:r>
          </a:p>
          <a:p>
            <a:endParaRPr lang="en-US" b="0" dirty="0" smtClean="0">
              <a:latin typeface="Arial" pitchFamily="34" charset="0"/>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smtClean="0">
                <a:latin typeface="Arial" pitchFamily="34" charset="0"/>
                <a:ea typeface="ＭＳ Ｐゴシック" pitchFamily="34" charset="-128"/>
              </a:rPr>
              <a:t>These statistics show just how active these services are on a weekly basis.</a:t>
            </a:r>
          </a:p>
          <a:p>
            <a:endParaRPr lang="en-US"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The external “development-only” service</a:t>
            </a:r>
            <a:r>
              <a:rPr lang="en-US" baseline="0" dirty="0" smtClean="0">
                <a:latin typeface="Arial" pitchFamily="34" charset="0"/>
                <a:ea typeface="ＭＳ Ｐゴシック" pitchFamily="34" charset="-128"/>
              </a:rPr>
              <a:t> has over 20,000 workspaces running in a single instance of APEX.</a:t>
            </a:r>
          </a:p>
          <a:p>
            <a:r>
              <a:rPr lang="en-US" dirty="0" smtClean="0">
                <a:latin typeface="Arial" pitchFamily="34" charset="0"/>
                <a:ea typeface="ＭＳ Ｐゴシック" pitchFamily="34" charset="-128"/>
              </a:rPr>
              <a:t>The internal service is accessed by approx 20% of Oracle’s workforce each week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There are a large number of consulting companies, and bloggers around the world.</a:t>
            </a:r>
          </a:p>
          <a:p>
            <a:r>
              <a:rPr lang="en-US" dirty="0" smtClean="0"/>
              <a:t>APEX has one of the most active OTN Forums where you can get your questions answered.</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22</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0" dirty="0" smtClean="0">
                <a:latin typeface="Arial" pitchFamily="34" charset="0"/>
                <a:ea typeface="ＭＳ Ｐゴシック" pitchFamily="34" charset="-128"/>
              </a:rPr>
              <a:t>The number of books on APEX is impressive for a single Oracle tool</a:t>
            </a:r>
          </a:p>
          <a:p>
            <a:r>
              <a:rPr lang="en-US" b="0" dirty="0" smtClean="0">
                <a:latin typeface="Arial" pitchFamily="34" charset="0"/>
                <a:ea typeface="ＭＳ Ｐゴシック" pitchFamily="34" charset="-128"/>
              </a:rPr>
              <a:t>This number continues to grow with several new books in the pipeline for APEX 5</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There are a number of APEX </a:t>
            </a:r>
            <a:r>
              <a:rPr lang="en-US" dirty="0" err="1" smtClean="0"/>
              <a:t>Meetup</a:t>
            </a:r>
            <a:r>
              <a:rPr lang="en-US" dirty="0" smtClean="0"/>
              <a:t> groups around the world.</a:t>
            </a:r>
          </a:p>
          <a:p>
            <a:r>
              <a:rPr lang="en-US" dirty="0" smtClean="0"/>
              <a:t>If there is not a </a:t>
            </a:r>
            <a:r>
              <a:rPr lang="en-US" dirty="0" err="1" smtClean="0"/>
              <a:t>meetup</a:t>
            </a:r>
            <a:r>
              <a:rPr lang="en-US" dirty="0" smtClean="0"/>
              <a:t> in your area,</a:t>
            </a:r>
            <a:r>
              <a:rPr lang="en-US" baseline="0" dirty="0" smtClean="0"/>
              <a:t> consider starting your own group!</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24</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These are the primary URLs you need to get more information on Oracle Application Express!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25</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b="1" dirty="0" smtClean="0"/>
              <a:t>Overview of the major APEX Components – What is included in the tool at a high level</a:t>
            </a:r>
            <a:endParaRPr lang="en-US" b="1"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Home page where developers can get an overview</a:t>
            </a:r>
            <a:r>
              <a:rPr lang="en-US" baseline="0" dirty="0" smtClean="0"/>
              <a:t> of current development activity and access the major product components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Developers will spend the majority of their time in the Application Builder defining, enhancing and maintaining applications.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SQL</a:t>
            </a:r>
            <a:r>
              <a:rPr lang="en-US" baseline="0" dirty="0" smtClean="0"/>
              <a:t> Workshop is sometimes the only means developers can maintain DB objects as they may not have direct access to the schema(s) via SQL*Net, especially if they are using a hosted service.</a:t>
            </a:r>
          </a:p>
          <a:p>
            <a:r>
              <a:rPr lang="en-US" baseline="0" dirty="0" smtClean="0"/>
              <a:t>The functionality available through SQL Workshop is a subset of SQL Developer and is designed specifically for developers to be able to maintain their DB objects.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Team Development provides the ability to manage</a:t>
            </a:r>
            <a:r>
              <a:rPr lang="en-US" baseline="0" dirty="0" smtClean="0"/>
              <a:t> the full lifecycle of your application development.</a:t>
            </a:r>
          </a:p>
          <a:p>
            <a:r>
              <a:rPr lang="en-US" baseline="0" dirty="0" smtClean="0"/>
              <a:t>Features, To-Dos, and Bugs can be assigned to specific applications and pages.</a:t>
            </a:r>
          </a:p>
          <a:p>
            <a:r>
              <a:rPr lang="en-US" baseline="0" dirty="0" smtClean="0"/>
              <a:t>Feedback allows developers to easily gather comments, enhancements, and bugs directly from their user community and includes important session state information to assist the developers with diagnosis.</a:t>
            </a:r>
          </a:p>
          <a:p>
            <a:endParaRPr lang="en-US" baseline="0" dirty="0" smtClean="0"/>
          </a:p>
          <a:p>
            <a:r>
              <a:rPr lang="en-US" baseline="0" dirty="0" smtClean="0"/>
              <a:t>Team Development is used extensively by the APEX Development Team to manage the development of new releases of Application Express which itself is built with APEX.</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Install with just a few clicks and start using or “unlock” and customize</a:t>
            </a:r>
            <a:r>
              <a:rPr lang="en-US" baseline="0" dirty="0" smtClean="0"/>
              <a:t> to meet specific needs.</a:t>
            </a:r>
          </a:p>
          <a:p>
            <a:r>
              <a:rPr lang="en-US" dirty="0" smtClean="0"/>
              <a:t>When “locked” then fully supported by Oracle Support and can upgrade as new releases made available.</a:t>
            </a:r>
          </a:p>
          <a:p>
            <a:endParaRPr lang="en-US" dirty="0" smtClean="0"/>
          </a:p>
          <a:p>
            <a:r>
              <a:rPr lang="en-US" dirty="0" smtClean="0"/>
              <a:t>Use the apps as learning tools to understand how to implement specific functionality and utilize within your own applications.</a:t>
            </a:r>
          </a:p>
          <a:p>
            <a:r>
              <a:rPr lang="en-US" dirty="0" smtClean="0"/>
              <a:t>There are over 30 plug-ins across all of the apps which you can easily use in your own applications.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Page Designer revolutionizes the way developers can enhance and maintain page</a:t>
            </a:r>
            <a:r>
              <a:rPr lang="en-US" baseline="0" dirty="0" smtClean="0"/>
              <a:t> definitions within Application Express.</a:t>
            </a:r>
          </a:p>
          <a:p>
            <a:endParaRPr lang="en-US" baseline="0" dirty="0" smtClean="0"/>
          </a:p>
          <a:p>
            <a:r>
              <a:rPr lang="en-US" baseline="0" dirty="0" smtClean="0"/>
              <a:t>The left panes has numerous trees to show the rendering, dynamic actions, processes and shared components.</a:t>
            </a:r>
          </a:p>
          <a:p>
            <a:r>
              <a:rPr lang="en-US" baseline="0" dirty="0" smtClean="0"/>
              <a:t>The middle pane includes the Grid Layout and Gallery where you can easily drag and drop new components</a:t>
            </a:r>
          </a:p>
          <a:p>
            <a:r>
              <a:rPr lang="en-US" baseline="0" dirty="0" smtClean="0"/>
              <a:t>The right pane holds the Property Editor where you can update any of the select4ed components’ attributes, without needing to bring up a separate page</a:t>
            </a:r>
          </a:p>
          <a:p>
            <a:endParaRPr lang="en-US" baseline="0" dirty="0" smtClean="0"/>
          </a:p>
          <a:p>
            <a:r>
              <a:rPr lang="en-US" baseline="0" dirty="0" smtClean="0"/>
              <a:t>For text sections used to enter SQL, HTML, CSS or text you can pop-up the Code Editor which includes find/replace, auto-completion and even SQL validation</a:t>
            </a:r>
          </a:p>
          <a:p>
            <a:endParaRPr lang="en-US" baseline="0" dirty="0" smtClean="0"/>
          </a:p>
          <a:p>
            <a:r>
              <a:rPr lang="en-US" baseline="0" dirty="0" smtClean="0"/>
              <a:t>There are numerous ways you can customize the user interface to make it easier to concentrate on the sections you are currently working on.</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32</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US" dirty="0" smtClean="0"/>
              <a:t>Design Principles</a:t>
            </a:r>
          </a:p>
          <a:p>
            <a:pPr lvl="1"/>
            <a:r>
              <a:rPr lang="en-US" dirty="0" smtClean="0"/>
              <a:t>Create new elements using drag &amp; drop or menu shortcuts</a:t>
            </a:r>
          </a:p>
          <a:p>
            <a:pPr lvl="1"/>
            <a:r>
              <a:rPr lang="en-US" dirty="0" smtClean="0"/>
              <a:t>Update multiple page elements at once</a:t>
            </a:r>
          </a:p>
          <a:p>
            <a:pPr lvl="1"/>
            <a:r>
              <a:rPr lang="en-US" dirty="0" smtClean="0"/>
              <a:t>Utilize “Undo” and “Redo” to revert changes made</a:t>
            </a:r>
          </a:p>
          <a:p>
            <a:pPr lvl="1"/>
            <a:r>
              <a:rPr lang="en-US" dirty="0" smtClean="0"/>
              <a:t>“Save” and “Run” commits all pending changes to database</a:t>
            </a:r>
          </a:p>
          <a:p>
            <a:pPr lvl="1"/>
            <a:endParaRPr lang="en-US" dirty="0" smtClean="0"/>
          </a:p>
          <a:p>
            <a:pPr lvl="0"/>
            <a:r>
              <a:rPr lang="en-US" dirty="0" smtClean="0"/>
              <a:t>Left Panel</a:t>
            </a:r>
          </a:p>
          <a:p>
            <a:pPr lvl="1"/>
            <a:r>
              <a:rPr lang="en-US" dirty="0" smtClean="0"/>
              <a:t>Rendering, Processing and Shared Components grouped in an accordion in the left panel instead of horizontally across the page</a:t>
            </a:r>
          </a:p>
          <a:p>
            <a:pPr lvl="1"/>
            <a:r>
              <a:rPr lang="en-US" dirty="0" smtClean="0"/>
              <a:t>Dynamic Actions introduced as a new grouping</a:t>
            </a:r>
          </a:p>
          <a:p>
            <a:pPr lvl="1"/>
            <a:r>
              <a:rPr lang="en-US" dirty="0" smtClean="0"/>
              <a:t>Create, move and duplicate elements using drag &amp; drop or the improved context sensitive menus</a:t>
            </a:r>
          </a:p>
          <a:p>
            <a:pPr lvl="1"/>
            <a:r>
              <a:rPr lang="en-US" dirty="0" smtClean="0"/>
              <a:t>All element types can be deleted directly from the tree</a:t>
            </a:r>
          </a:p>
          <a:p>
            <a:pPr lvl="1"/>
            <a:r>
              <a:rPr lang="en-US" dirty="0" smtClean="0"/>
              <a:t>Click on one or more elements to highlight elements in the Grid Layout and to populate common element details in the Property Editor</a:t>
            </a:r>
          </a:p>
          <a:p>
            <a:pPr lvl="1"/>
            <a:endParaRPr lang="en-US" dirty="0" smtClean="0"/>
          </a:p>
          <a:p>
            <a:pPr lvl="0"/>
            <a:r>
              <a:rPr lang="en-US" dirty="0" smtClean="0"/>
              <a:t>Central Panel</a:t>
            </a:r>
          </a:p>
          <a:p>
            <a:pPr lvl="1"/>
            <a:r>
              <a:rPr lang="en-US" dirty="0" smtClean="0"/>
              <a:t>Grid Layout: Create, move, copy and delete components using drag and drop</a:t>
            </a:r>
          </a:p>
          <a:p>
            <a:pPr marL="400050" marR="0" lvl="2" indent="-1143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dirty="0" smtClean="0"/>
              <a:t>Gallery: shows components that can be dragged into the page</a:t>
            </a:r>
          </a:p>
          <a:p>
            <a:pPr lvl="1"/>
            <a:r>
              <a:rPr lang="en-US" dirty="0" smtClean="0"/>
              <a:t>Messages: Display errors and warnings associated with changes made</a:t>
            </a:r>
          </a:p>
          <a:p>
            <a:pPr lvl="1"/>
            <a:r>
              <a:rPr lang="en-US" dirty="0" smtClean="0"/>
              <a:t>Page Search: Allows performing a page search.</a:t>
            </a:r>
          </a:p>
          <a:p>
            <a:pPr marL="228600" marR="0" lvl="1" indent="-1143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dirty="0" smtClean="0"/>
              <a:t>Help: Displays context sensitive help based on the current focus</a:t>
            </a:r>
          </a:p>
          <a:p>
            <a:pPr lvl="1"/>
            <a:endParaRPr lang="en-US" dirty="0" smtClean="0"/>
          </a:p>
          <a:p>
            <a:pPr marL="0" marR="0" lvl="0" indent="0" algn="l" defTabSz="914400" rtl="0" eaLnBrk="1" fontAlgn="auto" latinLnBrk="0" hangingPunct="1">
              <a:lnSpc>
                <a:spcPct val="100000"/>
              </a:lnSpc>
              <a:spcBef>
                <a:spcPts val="600"/>
              </a:spcBef>
              <a:spcAft>
                <a:spcPts val="0"/>
              </a:spcAft>
              <a:buClrTx/>
              <a:buSzTx/>
              <a:buFontTx/>
              <a:buNone/>
              <a:tabLst/>
              <a:defRPr/>
            </a:pPr>
            <a:r>
              <a:rPr lang="en-US" dirty="0" smtClean="0"/>
              <a:t>Property Editor - Right Panel</a:t>
            </a:r>
          </a:p>
          <a:p>
            <a:pPr lvl="1"/>
            <a:r>
              <a:rPr lang="en-US" dirty="0" smtClean="0"/>
              <a:t>Displays the details for the currently selected element(s) </a:t>
            </a:r>
          </a:p>
          <a:p>
            <a:pPr lvl="1"/>
            <a:r>
              <a:rPr lang="en-US" dirty="0" smtClean="0"/>
              <a:t>Bulk editing of common properties when multiple elements are selected</a:t>
            </a:r>
          </a:p>
          <a:p>
            <a:pPr lvl="1"/>
            <a:r>
              <a:rPr lang="en-US" dirty="0" smtClean="0"/>
              <a:t>Improved usability for defining properties, including </a:t>
            </a:r>
          </a:p>
          <a:p>
            <a:pPr lvl="2"/>
            <a:r>
              <a:rPr lang="en-US" dirty="0" smtClean="0"/>
              <a:t>instant input feedback</a:t>
            </a:r>
          </a:p>
          <a:p>
            <a:pPr lvl="2"/>
            <a:r>
              <a:rPr lang="en-US" dirty="0" smtClean="0"/>
              <a:t>cascading context sensitive selections</a:t>
            </a:r>
          </a:p>
          <a:p>
            <a:pPr lvl="2"/>
            <a:r>
              <a:rPr lang="en-US" dirty="0" smtClean="0"/>
              <a:t>easier definition of common property types</a:t>
            </a:r>
          </a:p>
          <a:p>
            <a:pPr lvl="1"/>
            <a:r>
              <a:rPr lang="en-US" dirty="0" smtClean="0"/>
              <a:t>Improves productivity by making the definition of elements easier and more intuitive</a:t>
            </a:r>
          </a:p>
          <a:p>
            <a:pPr lvl="2"/>
            <a:endParaRPr lang="en-US" dirty="0" smtClean="0"/>
          </a:p>
          <a:p>
            <a:pPr lvl="2"/>
            <a:endParaRPr lang="en-US" dirty="0" smtClean="0"/>
          </a:p>
          <a:p>
            <a:pPr marL="0" marR="0" indent="0" algn="l" defTabSz="914400" rtl="0" eaLnBrk="1" fontAlgn="auto" latinLnBrk="0" hangingPunct="1">
              <a:lnSpc>
                <a:spcPct val="100000"/>
              </a:lnSpc>
              <a:spcBef>
                <a:spcPts val="60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33</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The Code Editor provides many of the features of</a:t>
            </a:r>
            <a:r>
              <a:rPr lang="en-US" baseline="0" dirty="0" smtClean="0"/>
              <a:t> advanced editors, such as syntax highlighting, undo and redo, and find / replace functions.</a:t>
            </a:r>
          </a:p>
          <a:p>
            <a:r>
              <a:rPr lang="en-US" baseline="0" dirty="0" smtClean="0"/>
              <a:t>However it also includes ‘auto completion’ and ‘code validation’, which obtain valid database object names from the data dictionary of your underlying schema(s).</a:t>
            </a:r>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34</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Rather than having numerous themes with a large number of templates in each, there is just a single</a:t>
            </a:r>
            <a:r>
              <a:rPr lang="en-US" baseline="0" dirty="0" smtClean="0"/>
              <a:t> desktop theme and a consolidated number of templates.</a:t>
            </a:r>
          </a:p>
          <a:p>
            <a:r>
              <a:rPr lang="en-US" baseline="0" dirty="0" smtClean="0"/>
              <a:t>With the Universal Theme it is now quicker and easier to build beautiful, responsive, elegant applications out-of-the-box.</a:t>
            </a:r>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35</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Rather than having a large array of different templates, and developers needing to define new templates, to meet how</a:t>
            </a:r>
            <a:r>
              <a:rPr lang="en-US" baseline="0" dirty="0" smtClean="0"/>
              <a:t> a page is displayed - now you can declaratively select different template options to easily meet your layout requirements.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36</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Theme Styles allow a single theme to have various color schemes.</a:t>
            </a:r>
          </a:p>
          <a:p>
            <a:r>
              <a:rPr lang="en-US" dirty="0" smtClean="0"/>
              <a:t>Developers can readily define different color schemes and modify certain display characteristics, such as button and item rounding using Theme Roller.</a:t>
            </a:r>
          </a:p>
          <a:p>
            <a:r>
              <a:rPr lang="en-US" dirty="0" smtClean="0"/>
              <a:t>Hey can then readily save the style and apply it to their application without needing to write any CSS.</a:t>
            </a:r>
          </a:p>
          <a:p>
            <a:endParaRPr lang="en-US" dirty="0" smtClean="0"/>
          </a:p>
          <a:p>
            <a:r>
              <a:rPr lang="en-US" dirty="0" smtClean="0"/>
              <a:t>Developers can even</a:t>
            </a:r>
            <a:r>
              <a:rPr lang="en-US" baseline="0" dirty="0" smtClean="0"/>
              <a:t> allow end-users to select different styles as shown in P-Track Administration.</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37</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b="1" dirty="0" smtClean="0"/>
              <a:t>Breakdown of major feature functions within APEX</a:t>
            </a:r>
            <a:endParaRPr lang="en-US" b="1"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APEX 5 introduces the ability to define</a:t>
            </a:r>
            <a:r>
              <a:rPr lang="en-US" baseline="0" dirty="0" smtClean="0"/>
              <a:t> Navigation Lists</a:t>
            </a:r>
          </a:p>
          <a:p>
            <a:r>
              <a:rPr lang="en-US" baseline="0" dirty="0" smtClean="0"/>
              <a:t>Multi level drop-down menus can be based on either static or dynamic lists.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39</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Developers define the base report using a SQL statement.</a:t>
            </a:r>
          </a:p>
          <a:p>
            <a:r>
              <a:rPr lang="en-US" dirty="0" smtClean="0"/>
              <a:t>Then end-user have can</a:t>
            </a:r>
            <a:r>
              <a:rPr lang="en-US" baseline="0" dirty="0" smtClean="0"/>
              <a:t> readily manipulate the data displayed to meet their own reporting requirements.</a:t>
            </a:r>
          </a:p>
          <a:p>
            <a:r>
              <a:rPr lang="en-US" baseline="0" dirty="0" smtClean="0"/>
              <a:t>They can add filters, computations, aggregations, highlights and breaks.</a:t>
            </a:r>
          </a:p>
          <a:p>
            <a:r>
              <a:rPr lang="en-US" dirty="0" smtClean="0"/>
              <a:t>End users can also define charts, group-by and pivot reports based on the data.</a:t>
            </a:r>
          </a:p>
          <a:p>
            <a:endParaRPr lang="en-US" dirty="0" smtClean="0"/>
          </a:p>
          <a:p>
            <a:r>
              <a:rPr lang="en-US" dirty="0" smtClean="0"/>
              <a:t>The Oracle Database option Audit Vault replaced 300 reports with just 30 Interactive Reports, yet provided a huge increase in reporting features.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Not every developer</a:t>
            </a:r>
            <a:r>
              <a:rPr lang="en-US" baseline="0" dirty="0" smtClean="0"/>
              <a:t> i</a:t>
            </a:r>
            <a:r>
              <a:rPr lang="en-US" dirty="0" smtClean="0"/>
              <a:t>s an expert in JavaScript and AJAX, in fact the majority</a:t>
            </a:r>
            <a:r>
              <a:rPr lang="en-US" baseline="0" dirty="0" smtClean="0"/>
              <a:t> do not have that </a:t>
            </a:r>
            <a:r>
              <a:rPr lang="en-US" baseline="0" dirty="0" err="1" smtClean="0"/>
              <a:t>skillset</a:t>
            </a:r>
            <a:r>
              <a:rPr lang="en-US" baseline="0" dirty="0" smtClean="0"/>
              <a:t>.</a:t>
            </a:r>
          </a:p>
          <a:p>
            <a:r>
              <a:rPr lang="en-US" baseline="0" dirty="0" smtClean="0"/>
              <a:t>However, Dynamic Actions allow anyone to *declaratively* define client side behaviors.</a:t>
            </a:r>
          </a:p>
          <a:p>
            <a:r>
              <a:rPr lang="en-US" baseline="0" dirty="0" smtClean="0"/>
              <a:t>Rather than writing numerous lines of JS, developers can simply enter conditions, specify the actions, and then select the elements affected.</a:t>
            </a:r>
          </a:p>
          <a:p>
            <a:endParaRPr lang="en-US" baseline="0" dirty="0" smtClean="0"/>
          </a:p>
          <a:p>
            <a:r>
              <a:rPr lang="en-US" baseline="0" dirty="0" smtClean="0"/>
              <a:t>Behind the scenes the APEX engine generates the required JS and AJAX to implement the desired behavior.</a:t>
            </a:r>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The built-in Calendar region is based on </a:t>
            </a:r>
            <a:r>
              <a:rPr lang="en-US" dirty="0" err="1" smtClean="0"/>
              <a:t>FullCalendar</a:t>
            </a:r>
            <a:r>
              <a:rPr lang="en-US" dirty="0" smtClean="0"/>
              <a:t>.</a:t>
            </a:r>
          </a:p>
          <a:p>
            <a:r>
              <a:rPr lang="en-US" dirty="0" smtClean="0"/>
              <a:t>You</a:t>
            </a:r>
            <a:r>
              <a:rPr lang="en-US" baseline="0" dirty="0" smtClean="0"/>
              <a:t> can define duration based events and use drag and drop to update the underlying table directly from the calendar.</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pPr lvl="1"/>
            <a:r>
              <a:rPr lang="en-US" dirty="0" smtClean="0"/>
              <a:t>Customizable dimensions and positioning</a:t>
            </a:r>
          </a:p>
          <a:p>
            <a:pPr lvl="1"/>
            <a:r>
              <a:rPr lang="en-US" dirty="0" smtClean="0"/>
              <a:t>Dialog pages can branch to full pages (close dialog and standard branch) or to other dialog pages (e.g. wizard)</a:t>
            </a:r>
          </a:p>
          <a:p>
            <a:pPr lvl="1"/>
            <a:r>
              <a:rPr lang="en-US" dirty="0" smtClean="0"/>
              <a:t>Dialog pages can open other dialogs (stacked dialogs)</a:t>
            </a:r>
            <a:endParaRPr lang="en-US" b="1" dirty="0" smtClean="0"/>
          </a:p>
          <a:p>
            <a:pPr lvl="1"/>
            <a:r>
              <a:rPr lang="en-US" dirty="0" smtClean="0"/>
              <a:t>Dynamic actions on parent pages created to refresh content after closing of modal dialog form</a:t>
            </a:r>
          </a:p>
          <a:p>
            <a:pPr lvl="1"/>
            <a:endParaRPr lang="en-US" dirty="0" smtClean="0"/>
          </a:p>
          <a:p>
            <a:pPr lvl="1"/>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43</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Declaratively define Master-Detail pages.</a:t>
            </a:r>
          </a:p>
          <a:p>
            <a:endParaRPr lang="en-US" dirty="0" smtClean="0"/>
          </a:p>
          <a:p>
            <a:r>
              <a:rPr lang="en-US" dirty="0" smtClean="0"/>
              <a:t>The current Statement of Direction for</a:t>
            </a:r>
            <a:r>
              <a:rPr lang="en-US" baseline="0" dirty="0" smtClean="0"/>
              <a:t> APEX 5.1 includes the ability to extend this model to cover Master-Detail-Detail and Parent-Child-Grandchild relationships declaratively as well.</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The built in charting capabilities are developed by </a:t>
            </a:r>
            <a:r>
              <a:rPr lang="en-US" dirty="0" err="1" smtClean="0"/>
              <a:t>AnyCharts</a:t>
            </a:r>
            <a:r>
              <a:rPr lang="en-US" dirty="0" smtClean="0"/>
              <a:t> and use “Flash-preferred” –</a:t>
            </a:r>
            <a:r>
              <a:rPr lang="en-US" baseline="0" dirty="0" smtClean="0"/>
              <a:t> If flash is not </a:t>
            </a:r>
            <a:r>
              <a:rPr lang="en-US" baseline="0" dirty="0" err="1" smtClean="0"/>
              <a:t>avilable</a:t>
            </a:r>
            <a:r>
              <a:rPr lang="en-US" baseline="0" dirty="0" smtClean="0"/>
              <a:t>, such as on an </a:t>
            </a:r>
            <a:r>
              <a:rPr lang="en-US" baseline="0" dirty="0" err="1" smtClean="0"/>
              <a:t>iPad</a:t>
            </a:r>
            <a:r>
              <a:rPr lang="en-US" baseline="0" dirty="0" smtClean="0"/>
              <a:t>, then they will render in HTML5.</a:t>
            </a:r>
          </a:p>
          <a:p>
            <a:r>
              <a:rPr lang="en-US" baseline="0" dirty="0" smtClean="0"/>
              <a:t>For Mobile applications the </a:t>
            </a:r>
            <a:r>
              <a:rPr lang="en-US" baseline="0" dirty="0" err="1" smtClean="0"/>
              <a:t>AnyChart</a:t>
            </a:r>
            <a:r>
              <a:rPr lang="en-US" baseline="0" dirty="0" smtClean="0"/>
              <a:t> regions are always presented using HTML5.</a:t>
            </a:r>
          </a:p>
          <a:p>
            <a:endParaRPr lang="en-US" baseline="0" dirty="0" smtClean="0"/>
          </a:p>
          <a:p>
            <a:r>
              <a:rPr lang="en-US" baseline="0" dirty="0" smtClean="0"/>
              <a:t>There is also a range of different charting plug-ins available through the Packaged Apps. </a:t>
            </a:r>
          </a:p>
          <a:p>
            <a:r>
              <a:rPr lang="en-US" baseline="0" dirty="0" smtClean="0"/>
              <a:t>Install the Sample Reporting Application to review the majority of these plug-ins and implement them into your own application as required.</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Plug-ins allow you to readily incorporate</a:t>
            </a:r>
            <a:r>
              <a:rPr lang="en-US" baseline="0" dirty="0" smtClean="0"/>
              <a:t> custom item types, regions, authentication, authorization, and dynamic actions.</a:t>
            </a:r>
          </a:p>
          <a:p>
            <a:r>
              <a:rPr lang="en-US" baseline="0" dirty="0" smtClean="0"/>
              <a:t>There are a number provided by the APEX Development Team, and over 150 developed by developers from the APEX Community.</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For</a:t>
            </a:r>
            <a:r>
              <a:rPr lang="en-US" baseline="0" dirty="0" smtClean="0"/>
              <a:t> those using Oracle REST Data Services (ORDS) to serve their APEX Pages, then you can also use ORDS to emit Web Services from the Database.</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dirty="0" smtClean="0"/>
              <a:t>Websheets are similar to WIKIs in that they are designed for end-users to collaborate on content.</a:t>
            </a:r>
          </a:p>
          <a:p>
            <a:r>
              <a:rPr lang="en-US" dirty="0" smtClean="0"/>
              <a:t>However, Websheets also includes the ability to define reports, and incorporate SQL that</a:t>
            </a:r>
            <a:r>
              <a:rPr lang="en-US" baseline="0" dirty="0" smtClean="0"/>
              <a:t> runs on the underlying Database schema(s).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b="1" dirty="0" smtClean="0"/>
              <a:t>Details on APEX Mobile Applications</a:t>
            </a:r>
            <a:endParaRPr lang="en-US" b="1"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49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5</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Developers can build mobile Web-based applications just as easily as they can build Desktop applications from the Application Builder.</a:t>
            </a:r>
          </a:p>
          <a:p>
            <a:r>
              <a:rPr lang="en-US" dirty="0" smtClean="0"/>
              <a:t>A single application can support both Desktop and Mobile user interfaces.</a:t>
            </a:r>
          </a:p>
          <a:p>
            <a:endParaRPr lang="en-US" dirty="0" smtClean="0"/>
          </a:p>
          <a:p>
            <a:r>
              <a:rPr lang="en-US" dirty="0" smtClean="0"/>
              <a:t>The </a:t>
            </a:r>
            <a:r>
              <a:rPr lang="en-US" dirty="0" err="1" smtClean="0"/>
              <a:t>jQUery</a:t>
            </a:r>
            <a:r>
              <a:rPr lang="en-US" dirty="0" smtClean="0"/>
              <a:t> Mobile framework allows APEX applications to run on any mobile browser and any size form factor</a:t>
            </a:r>
          </a:p>
          <a:p>
            <a:endParaRPr lang="en-US" dirty="0" smtClean="0"/>
          </a:p>
          <a:p>
            <a:r>
              <a:rPr lang="en-US" dirty="0" smtClean="0"/>
              <a:t>While desktop pages can be run on a mobile device the user experience is not always optimal.</a:t>
            </a:r>
          </a:p>
          <a:p>
            <a:r>
              <a:rPr lang="en-US" dirty="0" smtClean="0"/>
              <a:t>Desktop pages are generally much heavier (= takes longer to load)</a:t>
            </a:r>
            <a:r>
              <a:rPr lang="en-US" baseline="0" dirty="0" smtClean="0"/>
              <a:t> and do not respond to touch events like tap , swipe and orientation changes</a:t>
            </a:r>
          </a:p>
          <a:p>
            <a:endParaRPr lang="en-US" baseline="0" dirty="0" smtClean="0"/>
          </a:p>
          <a:p>
            <a:r>
              <a:rPr lang="en-US" baseline="0" dirty="0" smtClean="0"/>
              <a:t>The Mobile UI includes numerous special HTML5 components such as Lists, reports, and even item sub-types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50</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Navigation Menus are displayed as Panels and</a:t>
            </a:r>
            <a:r>
              <a:rPr lang="en-US" baseline="0" dirty="0" smtClean="0"/>
              <a:t> take up minimal space</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51</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List Views are very popular on mobile devices as show a small amount of information very clearly.</a:t>
            </a:r>
          </a:p>
          <a:p>
            <a:r>
              <a:rPr lang="en-US" dirty="0" smtClean="0"/>
              <a:t>Also given each row</a:t>
            </a:r>
            <a:r>
              <a:rPr lang="en-US" baseline="0" dirty="0" smtClean="0"/>
              <a:t> is a suitable size it is easy to select the correct record with the primary pointing device on mobile devices = Index Finger</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52</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If run on narrow devices (cell phone in portrait) will generally only show some of the columns.</a:t>
            </a:r>
          </a:p>
          <a:p>
            <a:r>
              <a:rPr lang="en-US" dirty="0" smtClean="0"/>
              <a:t>If same page run on tablet in landscape will show many more items.</a:t>
            </a:r>
          </a:p>
          <a:p>
            <a:endParaRPr lang="en-US" dirty="0" smtClean="0"/>
          </a:p>
          <a:p>
            <a:r>
              <a:rPr lang="en-US" dirty="0" smtClean="0"/>
              <a:t>Developers can define which columns disappear last (Priority 1) through to disappear first (Priority 6)</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53</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If the display is too narrow to display the report data it will automatically switch to displaying multiple rows for each record so that users can still easily read each row on a narrow device.</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54</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The calendar page rendering</a:t>
            </a:r>
            <a:r>
              <a:rPr lang="en-US" baseline="0" dirty="0" smtClean="0"/>
              <a:t> is different between desktop and mobile user interfaces.</a:t>
            </a:r>
          </a:p>
          <a:p>
            <a:r>
              <a:rPr lang="en-US" baseline="0" dirty="0" smtClean="0"/>
              <a:t>The mobile display closely mimics native calendars on mobile devices and are intuitive for end-users to use.</a:t>
            </a:r>
          </a:p>
          <a:p>
            <a:endParaRPr lang="en-US" baseline="0" dirty="0" smtClean="0"/>
          </a:p>
          <a:p>
            <a:r>
              <a:rPr lang="en-US" baseline="0" dirty="0" smtClean="0"/>
              <a:t>The blue dots indicate dates which have records.</a:t>
            </a:r>
          </a:p>
          <a:p>
            <a:r>
              <a:rPr lang="en-US" baseline="0" dirty="0" smtClean="0"/>
              <a:t>Clicking on one of those dates lists the records below the calendar.</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55</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Application Express 5 only includes a single Mobile theme which is blue.</a:t>
            </a:r>
          </a:p>
          <a:p>
            <a:r>
              <a:rPr lang="en-US" dirty="0" smtClean="0"/>
              <a:t>Using jQuery </a:t>
            </a:r>
            <a:r>
              <a:rPr lang="en-US" dirty="0" err="1" smtClean="0"/>
              <a:t>ThemeRoller</a:t>
            </a:r>
            <a:r>
              <a:rPr lang="en-US" dirty="0" smtClean="0"/>
              <a:t> developers can readily define new color schemes and implement them into their APEX application.</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56</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b="1" dirty="0" smtClean="0"/>
              <a:t>Details on Security Features provided to help harden APEX applications</a:t>
            </a:r>
            <a:endParaRPr lang="en-US" b="1"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57</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58</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59</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6</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60</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61</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62</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b="1" dirty="0" smtClean="0"/>
              <a:t>If you are not giving a demo, or is this for non-technical audiences then this</a:t>
            </a:r>
            <a:r>
              <a:rPr lang="en-US" b="1" baseline="0" dirty="0" smtClean="0"/>
              <a:t> Pseudo Demo flow gives an idea of how easy it is to create, run and enhance apps.</a:t>
            </a:r>
            <a:endParaRPr lang="en-US" b="1"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63</a:t>
            </a:fld>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0" dirty="0" smtClean="0">
                <a:latin typeface="Arial" pitchFamily="34" charset="0"/>
                <a:ea typeface="ＭＳ Ｐゴシック" pitchFamily="34" charset="-128"/>
              </a:rPr>
              <a:t>You do not need any </a:t>
            </a:r>
            <a:r>
              <a:rPr lang="en-US" b="0" baseline="0" dirty="0" smtClean="0">
                <a:latin typeface="Arial" pitchFamily="34" charset="0"/>
                <a:ea typeface="ＭＳ Ｐゴシック" pitchFamily="34" charset="-128"/>
              </a:rPr>
              <a:t>client software – simply a web browser and URL to access the development environment and also to run applications</a:t>
            </a:r>
          </a:p>
          <a:p>
            <a:endParaRPr lang="en-US" b="0" dirty="0" smtClean="0">
              <a:latin typeface="Arial" pitchFamily="34" charset="0"/>
              <a:ea typeface="ＭＳ Ｐゴシック" pitchFamily="34" charset="-128"/>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0" dirty="0" smtClean="0">
                <a:latin typeface="Arial" pitchFamily="34" charset="0"/>
                <a:ea typeface="ＭＳ Ｐゴシック" pitchFamily="34" charset="-128"/>
              </a:rPr>
              <a:t>Once you are logged into the Application Builder you can quickly start</a:t>
            </a:r>
            <a:r>
              <a:rPr lang="en-US" b="0" baseline="0" dirty="0" smtClean="0">
                <a:latin typeface="Arial" pitchFamily="34" charset="0"/>
                <a:ea typeface="ＭＳ Ｐゴシック" pitchFamily="34" charset="-128"/>
              </a:rPr>
              <a:t> building Web applications</a:t>
            </a:r>
            <a:endParaRPr lang="en-US" b="0" dirty="0" smtClean="0">
              <a:latin typeface="Arial" pitchFamily="34" charset="0"/>
              <a:ea typeface="ＭＳ Ｐゴシック" pitchFamily="34" charset="-128"/>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0" dirty="0" smtClean="0">
                <a:latin typeface="Arial" pitchFamily="34" charset="0"/>
                <a:ea typeface="ＭＳ Ｐゴシック" pitchFamily="34" charset="-128"/>
              </a:rPr>
              <a:t>The most common choices are Desktop or Mobile applications.</a:t>
            </a:r>
          </a:p>
          <a:p>
            <a:r>
              <a:rPr lang="en-US" b="0" dirty="0" smtClean="0">
                <a:latin typeface="Arial" pitchFamily="34" charset="0"/>
                <a:ea typeface="ＭＳ Ｐゴシック" pitchFamily="34" charset="-128"/>
              </a:rPr>
              <a:t>Developers and “power-users” also</a:t>
            </a:r>
            <a:r>
              <a:rPr lang="en-US" b="0" baseline="0" dirty="0" smtClean="0">
                <a:latin typeface="Arial" pitchFamily="34" charset="0"/>
                <a:ea typeface="ＭＳ Ｐゴシック" pitchFamily="34" charset="-128"/>
              </a:rPr>
              <a:t> use the ‘From a Spreadsheet’ to take a spreadsheet and generate a table in the Oracle Database and a report and form based on that new table.</a:t>
            </a:r>
            <a:endParaRPr lang="en-US" b="0" dirty="0" smtClean="0">
              <a:latin typeface="Arial" pitchFamily="34" charset="0"/>
              <a:ea typeface="ＭＳ Ｐゴシック" pitchFamily="34" charset="-128"/>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0" dirty="0" smtClean="0">
                <a:latin typeface="Arial" pitchFamily="34" charset="0"/>
                <a:ea typeface="ＭＳ Ｐゴシック" pitchFamily="34" charset="-128"/>
              </a:rPr>
              <a:t>Within the wizard you can add any number of pages to your initial application design before generating the application</a:t>
            </a: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0" dirty="0" smtClean="0">
                <a:latin typeface="Arial" pitchFamily="34" charset="0"/>
                <a:ea typeface="ＭＳ Ｐゴシック" pitchFamily="34" charset="-128"/>
              </a:rPr>
              <a:t>All wizards include a summary screen you should check to</a:t>
            </a:r>
            <a:r>
              <a:rPr lang="en-US" b="0" baseline="0" dirty="0" smtClean="0">
                <a:latin typeface="Arial" pitchFamily="34" charset="0"/>
                <a:ea typeface="ＭＳ Ｐゴシック" pitchFamily="34" charset="-128"/>
              </a:rPr>
              <a:t> ensure the details are correct before completing the wizard.</a:t>
            </a:r>
            <a:endParaRPr lang="en-US" b="0" dirty="0" smtClean="0">
              <a:latin typeface="Arial" pitchFamily="34" charset="0"/>
              <a:ea typeface="ＭＳ Ｐゴシック" pitchFamily="34" charset="-128"/>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0" dirty="0" smtClean="0">
                <a:latin typeface="Arial" pitchFamily="34" charset="0"/>
                <a:ea typeface="ＭＳ Ｐゴシック" pitchFamily="34" charset="-128"/>
              </a:rPr>
              <a:t>Once you</a:t>
            </a:r>
            <a:r>
              <a:rPr lang="en-US" b="0" baseline="0" dirty="0" smtClean="0">
                <a:latin typeface="Arial" pitchFamily="34" charset="0"/>
                <a:ea typeface="ＭＳ Ｐゴシック" pitchFamily="34" charset="-128"/>
              </a:rPr>
              <a:t> complete the ‘Create App Wizard’ the application is available in Application Builder allowing you to enhance it further or run it immediately</a:t>
            </a:r>
            <a:endParaRPr lang="en-US" b="0" dirty="0" smtClean="0">
              <a:latin typeface="Arial" pitchFamily="34" charset="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7</a:t>
            </a:fld>
            <a:endParaRPr lang="en-US" dirty="0"/>
          </a:p>
        </p:txBody>
      </p:sp>
    </p:spTree>
    <p:extLst>
      <p:ext uri="{BB962C8B-B14F-4D97-AF65-F5344CB8AC3E}">
        <p14:creationId xmlns="" xmlns:p14="http://schemas.microsoft.com/office/powerpoint/2010/main" val="47411577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0" dirty="0" smtClean="0">
                <a:latin typeface="Arial" pitchFamily="34" charset="0"/>
                <a:ea typeface="ＭＳ Ｐゴシック" pitchFamily="34" charset="-128"/>
              </a:rPr>
              <a:t>When you run an application it opens</a:t>
            </a:r>
            <a:r>
              <a:rPr lang="en-US" b="0" baseline="0" dirty="0" smtClean="0">
                <a:latin typeface="Arial" pitchFamily="34" charset="0"/>
                <a:ea typeface="ＭＳ Ｐゴシック" pitchFamily="34" charset="-128"/>
              </a:rPr>
              <a:t> a new tab / window in your browser.</a:t>
            </a:r>
          </a:p>
          <a:p>
            <a:r>
              <a:rPr lang="en-US" b="0" baseline="0" dirty="0" smtClean="0">
                <a:latin typeface="Arial" pitchFamily="34" charset="0"/>
                <a:ea typeface="ＭＳ Ｐゴシック" pitchFamily="34" charset="-128"/>
              </a:rPr>
              <a:t>You can readily share that URL with the end-users together with their user credentials and they can start using the application.</a:t>
            </a:r>
          </a:p>
          <a:p>
            <a:r>
              <a:rPr lang="en-US" b="0" baseline="0" dirty="0" smtClean="0">
                <a:latin typeface="Arial" pitchFamily="34" charset="0"/>
                <a:ea typeface="ＭＳ Ｐゴシック" pitchFamily="34" charset="-128"/>
              </a:rPr>
              <a:t>End-Users also don’t require any client tools to run APEX applications just a Web browser.</a:t>
            </a:r>
            <a:endParaRPr lang="en-US" b="0" dirty="0" smtClean="0">
              <a:latin typeface="Arial" pitchFamily="34" charset="0"/>
              <a:ea typeface="ＭＳ Ｐゴシック" pitchFamily="34" charset="-128"/>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0" dirty="0" smtClean="0">
                <a:latin typeface="Arial" pitchFamily="34" charset="0"/>
                <a:ea typeface="ＭＳ Ｐゴシック" pitchFamily="34" charset="-128"/>
              </a:rPr>
              <a:t>The wizards generate many application components for you.</a:t>
            </a:r>
          </a:p>
          <a:p>
            <a:endParaRPr lang="en-US" b="0" dirty="0" smtClean="0">
              <a:latin typeface="Arial" pitchFamily="34" charset="0"/>
              <a:ea typeface="ＭＳ Ｐゴシック" pitchFamily="34" charset="-128"/>
            </a:endParaRPr>
          </a:p>
          <a:p>
            <a:r>
              <a:rPr lang="en-US" b="0" dirty="0" smtClean="0">
                <a:latin typeface="Arial" pitchFamily="34" charset="0"/>
                <a:ea typeface="ＭＳ Ｐゴシック" pitchFamily="34" charset="-128"/>
              </a:rPr>
              <a:t>Interactive Reports are</a:t>
            </a:r>
            <a:r>
              <a:rPr lang="en-US" b="0" baseline="0" dirty="0" smtClean="0">
                <a:latin typeface="Arial" pitchFamily="34" charset="0"/>
                <a:ea typeface="ＭＳ Ｐゴシック" pitchFamily="34" charset="-128"/>
              </a:rPr>
              <a:t> simple for developers to define – Simply enter a SQL Statement</a:t>
            </a:r>
          </a:p>
          <a:p>
            <a:r>
              <a:rPr lang="en-US" b="0" baseline="0" dirty="0" smtClean="0">
                <a:latin typeface="Arial" pitchFamily="34" charset="0"/>
                <a:ea typeface="ＭＳ Ｐゴシック" pitchFamily="34" charset="-128"/>
              </a:rPr>
              <a:t>Yet provide a range of capabilities for the end-user to manipulate the way the data is displayed.</a:t>
            </a:r>
            <a:endParaRPr lang="en-US" b="0" dirty="0" smtClean="0">
              <a:latin typeface="Arial" pitchFamily="34" charset="0"/>
              <a:ea typeface="ＭＳ Ｐゴシック" pitchFamily="34" charset="-128"/>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0" dirty="0" smtClean="0">
                <a:latin typeface="Arial" pitchFamily="34" charset="0"/>
                <a:ea typeface="ＭＳ Ｐゴシック" pitchFamily="34" charset="-128"/>
              </a:rPr>
              <a:t>The forms generated include all the enterable columns and additional capabilities such as date pickers for date columns and built-in validations for number columns.</a:t>
            </a:r>
          </a:p>
          <a:p>
            <a:endParaRPr lang="en-US" b="0" dirty="0" smtClean="0">
              <a:latin typeface="Arial" pitchFamily="34" charset="0"/>
              <a:ea typeface="ＭＳ Ｐゴシック" pitchFamily="34" charset="-128"/>
            </a:endParaRPr>
          </a:p>
          <a:p>
            <a:r>
              <a:rPr lang="en-US" b="0" dirty="0" smtClean="0">
                <a:latin typeface="Arial" pitchFamily="34" charset="0"/>
                <a:ea typeface="ＭＳ Ｐゴシック" pitchFamily="34" charset="-128"/>
              </a:rPr>
              <a:t>The Developer Toolbar is not displayed to end-users, but only to developers who run the application from the Application Builder.</a:t>
            </a:r>
          </a:p>
          <a:p>
            <a:r>
              <a:rPr lang="en-US" b="0" dirty="0" smtClean="0">
                <a:latin typeface="Arial" pitchFamily="34" charset="0"/>
                <a:ea typeface="ＭＳ Ｐゴシック" pitchFamily="34" charset="-128"/>
              </a:rPr>
              <a:t>This toolbar allows developers to readily jump back into the</a:t>
            </a:r>
            <a:r>
              <a:rPr lang="en-US" b="0" baseline="0" dirty="0" smtClean="0">
                <a:latin typeface="Arial" pitchFamily="34" charset="0"/>
                <a:ea typeface="ＭＳ Ｐゴシック" pitchFamily="34" charset="-128"/>
              </a:rPr>
              <a:t> application definition, review the session state data, or debugging information, or even initiate Theme Roller where they can change the color scheme used in their app</a:t>
            </a:r>
            <a:endParaRPr lang="en-US" b="0" dirty="0" smtClean="0">
              <a:latin typeface="Arial" pitchFamily="34" charset="0"/>
              <a:ea typeface="ＭＳ Ｐゴシック" pitchFamily="34" charset="-128"/>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b="0" dirty="0" smtClean="0">
                <a:latin typeface="Arial" pitchFamily="34" charset="0"/>
                <a:ea typeface="ＭＳ Ｐゴシック" pitchFamily="34" charset="-128"/>
              </a:rPr>
              <a:t>From</a:t>
            </a:r>
            <a:r>
              <a:rPr lang="en-US" b="0" baseline="0" dirty="0" smtClean="0">
                <a:latin typeface="Arial" pitchFamily="34" charset="0"/>
                <a:ea typeface="ＭＳ Ｐゴシック" pitchFamily="34" charset="-128"/>
              </a:rPr>
              <a:t> the Developer Toolbar a developer can readily jump directly back into a specific page, make some changes, and then run the page again.</a:t>
            </a:r>
          </a:p>
          <a:p>
            <a:r>
              <a:rPr lang="en-US" b="0" baseline="0" dirty="0" smtClean="0">
                <a:latin typeface="Arial" pitchFamily="34" charset="0"/>
                <a:ea typeface="ＭＳ Ｐゴシック" pitchFamily="34" charset="-128"/>
              </a:rPr>
              <a:t>They don’t need to generate or compile any files – just edit &gt; run &gt; review &gt; repeat as often as necessary </a:t>
            </a:r>
            <a:endParaRPr lang="en-US" b="0" dirty="0" smtClean="0">
              <a:latin typeface="Arial" pitchFamily="34" charset="0"/>
              <a:ea typeface="ＭＳ Ｐゴシック" pitchFamily="34" charset="-128"/>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b="1" dirty="0" smtClean="0"/>
              <a:t>Given Application Express lives inside the Oracle Database</a:t>
            </a:r>
            <a:r>
              <a:rPr lang="en-US" b="1" baseline="0" dirty="0" smtClean="0"/>
              <a:t> it can readily utilize other Database features</a:t>
            </a:r>
            <a:endParaRPr lang="en-US" b="1"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74</a:t>
            </a:fld>
            <a:endParaRPr 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marR="0" indent="0" algn="l" defTabSz="914323" rtl="0" eaLnBrk="1" fontAlgn="auto" latinLnBrk="0" hangingPunct="1">
              <a:lnSpc>
                <a:spcPct val="100000"/>
              </a:lnSpc>
              <a:spcBef>
                <a:spcPts val="600"/>
              </a:spcBef>
              <a:spcAft>
                <a:spcPts val="0"/>
              </a:spcAft>
              <a:buClrTx/>
              <a:buSzTx/>
              <a:buFontTx/>
              <a:buNone/>
              <a:tabLst/>
              <a:defRPr/>
            </a:pPr>
            <a:r>
              <a:rPr lang="en-US" sz="1100" dirty="0" smtClean="0"/>
              <a:t>Oracle Database 12c provides multi-layered security spanning preventive, detective, and administrative controls. This includes transparent data encryption, data redaction, data masking, privileged user controls, privilege usage analysis, conditional auditing and real application security. Combined with Oracle Audit Vault and Database Firewall, Oracle Database 12c provides unprecedented controls to help organizations address existing and emerging security and compliance requirements.</a:t>
            </a:r>
          </a:p>
          <a:p>
            <a:endParaRPr lang="en-US" sz="1100" dirty="0">
              <a:ea typeface="ＭＳ Ｐゴシック" pitchFamily="34" charset="-128"/>
            </a:endParaRPr>
          </a:p>
        </p:txBody>
      </p:sp>
    </p:spTree>
    <p:extLst>
      <p:ext uri="{BB962C8B-B14F-4D97-AF65-F5344CB8AC3E}">
        <p14:creationId xmlns:p14="http://schemas.microsoft.com/office/powerpoint/2010/main" xmlns="" val="2991830393"/>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z="1100" dirty="0">
              <a:ea typeface="ＭＳ Ｐゴシック" pitchFamily="34" charset="-128"/>
            </a:endParaRPr>
          </a:p>
        </p:txBody>
      </p:sp>
    </p:spTree>
    <p:extLst>
      <p:ext uri="{BB962C8B-B14F-4D97-AF65-F5344CB8AC3E}">
        <p14:creationId xmlns:p14="http://schemas.microsoft.com/office/powerpoint/2010/main" xmlns="" val="299183039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z="1100" dirty="0">
              <a:ea typeface="ＭＳ Ｐゴシック" pitchFamily="34" charset="-128"/>
            </a:endParaRPr>
          </a:p>
        </p:txBody>
      </p:sp>
    </p:spTree>
    <p:extLst>
      <p:ext uri="{BB962C8B-B14F-4D97-AF65-F5344CB8AC3E}">
        <p14:creationId xmlns:p14="http://schemas.microsoft.com/office/powerpoint/2010/main" xmlns="" val="2991830393"/>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marR="0" indent="0" algn="l" defTabSz="914323" rtl="0" eaLnBrk="1" fontAlgn="auto" latinLnBrk="0" hangingPunct="1">
              <a:lnSpc>
                <a:spcPct val="100000"/>
              </a:lnSpc>
              <a:spcBef>
                <a:spcPts val="600"/>
              </a:spcBef>
              <a:spcAft>
                <a:spcPts val="0"/>
              </a:spcAft>
              <a:buClrTx/>
              <a:buSzTx/>
              <a:buFontTx/>
              <a:buNone/>
              <a:tabLst/>
              <a:defRPr/>
            </a:pPr>
            <a:r>
              <a:rPr lang="en-US" dirty="0" smtClean="0"/>
              <a:t>A new feature of Oracle Database 12</a:t>
            </a:r>
            <a:r>
              <a:rPr lang="en-US" i="1" dirty="0" smtClean="0"/>
              <a:t>c</a:t>
            </a:r>
            <a:r>
              <a:rPr lang="en-US" dirty="0" smtClean="0"/>
              <a:t>, Oracle Multitenant, delivers a new architecture that allows a multitenant container database to hold many pluggable databases (PDBs). An existing database can simply be adopted with no application changes required. </a:t>
            </a:r>
          </a:p>
          <a:p>
            <a:endParaRPr lang="en-US" sz="1100" dirty="0">
              <a:ea typeface="ＭＳ Ｐゴシック" pitchFamily="34" charset="-128"/>
            </a:endParaRPr>
          </a:p>
        </p:txBody>
      </p:sp>
    </p:spTree>
    <p:extLst>
      <p:ext uri="{BB962C8B-B14F-4D97-AF65-F5344CB8AC3E}">
        <p14:creationId xmlns:p14="http://schemas.microsoft.com/office/powerpoint/2010/main" xmlns="" val="299183039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z="1100" dirty="0">
              <a:ea typeface="ＭＳ Ｐゴシック" pitchFamily="34" charset="-128"/>
            </a:endParaRPr>
          </a:p>
        </p:txBody>
      </p:sp>
    </p:spTree>
    <p:extLst>
      <p:ext uri="{BB962C8B-B14F-4D97-AF65-F5344CB8AC3E}">
        <p14:creationId xmlns:p14="http://schemas.microsoft.com/office/powerpoint/2010/main" xmlns="" val="29918303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This</a:t>
            </a:r>
            <a:r>
              <a:rPr lang="en-US" baseline="0" dirty="0" smtClean="0"/>
              <a:t> is a </a:t>
            </a:r>
            <a:r>
              <a:rPr lang="en-US" b="1" baseline="0" dirty="0" smtClean="0"/>
              <a:t>Safe Harbor </a:t>
            </a:r>
            <a:r>
              <a:rPr lang="en-US" baseline="0" dirty="0" smtClean="0"/>
              <a:t>slide!</a:t>
            </a:r>
          </a:p>
          <a:p>
            <a:endParaRPr lang="en-US" baseline="0" dirty="0" smtClean="0"/>
          </a:p>
          <a:p>
            <a:r>
              <a:rPr lang="en-US" baseline="0" dirty="0" smtClean="0"/>
              <a:t>If you are </a:t>
            </a:r>
            <a:r>
              <a:rPr lang="en-US" b="1" baseline="0" dirty="0" smtClean="0"/>
              <a:t>*not*</a:t>
            </a:r>
            <a:r>
              <a:rPr lang="en-US" baseline="0" dirty="0" smtClean="0"/>
              <a:t> an Oracle employee this slide should be deleted. </a:t>
            </a:r>
          </a:p>
          <a:p>
            <a:r>
              <a:rPr lang="en-US" dirty="0" smtClean="0"/>
              <a:t>For Oracle employees the Safe Harbor slide must be used if your presentation covers material affected by Oracle’s Revenue Recognition Policy </a:t>
            </a:r>
          </a:p>
        </p:txBody>
      </p:sp>
      <p:sp>
        <p:nvSpPr>
          <p:cNvPr id="4" name="Slide Number Placeholder 3"/>
          <p:cNvSpPr>
            <a:spLocks noGrp="1"/>
          </p:cNvSpPr>
          <p:nvPr>
            <p:ph type="sldNum" sz="quarter" idx="10"/>
          </p:nvPr>
        </p:nvSpPr>
        <p:spPr/>
        <p:txBody>
          <a:bodyPr/>
          <a:lstStyle/>
          <a:p>
            <a:fld id="{8C72D9AE-7182-4680-8F79-479C4181FF08}" type="slidenum">
              <a:rPr lang="en-US" smtClean="0"/>
              <a:pPr/>
              <a:t>8</a:t>
            </a:fld>
            <a:endParaRPr lang="en-US" dirty="0"/>
          </a:p>
        </p:txBody>
      </p:sp>
    </p:spTree>
    <p:extLst>
      <p:ext uri="{BB962C8B-B14F-4D97-AF65-F5344CB8AC3E}">
        <p14:creationId xmlns="" xmlns:p14="http://schemas.microsoft.com/office/powerpoint/2010/main" val="113126762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b="1" dirty="0" smtClean="0"/>
              <a:t>Application Express is critical to Oracle’s own business practices.</a:t>
            </a:r>
          </a:p>
          <a:p>
            <a:r>
              <a:rPr lang="en-US" b="1" dirty="0" smtClean="0"/>
              <a:t>The following are some of the examples of how APEX is used by Oracle itself.</a:t>
            </a:r>
            <a:endParaRPr lang="en-US" b="1"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80</a:t>
            </a:fld>
            <a:endParaRPr lang="en-US"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smtClean="0">
                <a:latin typeface="Arial" pitchFamily="34" charset="0"/>
                <a:ea typeface="ＭＳ Ｐゴシック" pitchFamily="34" charset="-128"/>
              </a:rPr>
              <a:t>The Oracle Store and Partner Store [http://partner.oracle.com] are two great examples of APEX</a:t>
            </a:r>
            <a:r>
              <a:rPr lang="en-US" baseline="0" dirty="0" smtClean="0">
                <a:latin typeface="Arial" pitchFamily="34" charset="0"/>
                <a:ea typeface="ＭＳ Ｐゴシック" pitchFamily="34" charset="-128"/>
              </a:rPr>
              <a:t> applications running on the Internet.</a:t>
            </a:r>
          </a:p>
          <a:p>
            <a:endParaRPr lang="en-US" baseline="0" dirty="0" smtClean="0">
              <a:latin typeface="Arial" pitchFamily="34" charset="0"/>
              <a:ea typeface="ＭＳ Ｐゴシック" pitchFamily="34" charset="-128"/>
            </a:endParaRPr>
          </a:p>
          <a:p>
            <a:r>
              <a:rPr lang="en-US" baseline="0" dirty="0" smtClean="0">
                <a:latin typeface="Arial" pitchFamily="34" charset="0"/>
                <a:ea typeface="ＭＳ Ｐゴシック" pitchFamily="34" charset="-128"/>
              </a:rPr>
              <a:t>The Oracle Store handles orders for over 150 countries and can be shown in 13 languages.</a:t>
            </a:r>
          </a:p>
          <a:p>
            <a:r>
              <a:rPr lang="en-US" baseline="0" dirty="0" smtClean="0">
                <a:latin typeface="Arial" pitchFamily="34" charset="0"/>
                <a:ea typeface="ＭＳ Ｐゴシック" pitchFamily="34" charset="-128"/>
              </a:rPr>
              <a:t>When you choose a country different business rules are invoked within the ordering process.</a:t>
            </a:r>
          </a:p>
          <a:p>
            <a:r>
              <a:rPr lang="en-US" baseline="0" dirty="0" smtClean="0">
                <a:latin typeface="Arial" pitchFamily="34" charset="0"/>
                <a:ea typeface="ＭＳ Ｐゴシック" pitchFamily="34" charset="-128"/>
              </a:rPr>
              <a:t>The APEX application interfaces with over 12 major back-office systems such as Manufacturing &amp; Distribution, Marketing, EBS, etc.</a:t>
            </a:r>
            <a:endParaRPr lang="en-US" dirty="0" smtClean="0">
              <a:latin typeface="Arial" pitchFamily="34" charset="0"/>
              <a:ea typeface="ＭＳ Ｐゴシック" pitchFamily="34" charset="-128"/>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smtClean="0">
                <a:latin typeface="Arial" pitchFamily="34" charset="0"/>
                <a:ea typeface="ＭＳ Ｐゴシック" pitchFamily="34" charset="-128"/>
              </a:rPr>
              <a:t>The Oracle Learning Library provides a wealth of training collateral for Oracle customers.</a:t>
            </a:r>
          </a:p>
          <a:p>
            <a:endParaRPr lang="en-US" dirty="0" smtClean="0">
              <a:latin typeface="Arial" pitchFamily="34" charset="0"/>
              <a:ea typeface="ＭＳ Ｐゴシック" pitchFamily="34" charset="-128"/>
            </a:endParaRPr>
          </a:p>
          <a:p>
            <a:r>
              <a:rPr lang="en-US" dirty="0" smtClean="0">
                <a:latin typeface="Arial" pitchFamily="34" charset="0"/>
                <a:ea typeface="ＭＳ Ｐゴシック" pitchFamily="34" charset="-128"/>
              </a:rPr>
              <a:t>The application includes an extensive</a:t>
            </a:r>
            <a:r>
              <a:rPr lang="en-US" baseline="0" dirty="0" smtClean="0">
                <a:latin typeface="Arial" pitchFamily="34" charset="0"/>
                <a:ea typeface="ＭＳ Ｐゴシック" pitchFamily="34" charset="-128"/>
              </a:rPr>
              <a:t> set of administrative screens to allow content owners to upload and maintain various types of content and links.</a:t>
            </a:r>
            <a:endParaRPr lang="en-US" dirty="0" smtClean="0">
              <a:latin typeface="Arial" pitchFamily="34" charset="0"/>
              <a:ea typeface="ＭＳ Ｐゴシック" pitchFamily="34" charset="-128"/>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382588" y="381000"/>
            <a:ext cx="4572000" cy="2573338"/>
          </a:xfrm>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smtClean="0">
                <a:latin typeface="Arial" pitchFamily="34" charset="0"/>
                <a:ea typeface="ＭＳ Ｐゴシック" pitchFamily="34" charset="-128"/>
              </a:rPr>
              <a:t>Arguably one of the most used applications within Oracle – this APEX applications allows any Oracle employee to search the organization to find contacts, etc.</a:t>
            </a: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Since Oracle first started an America’s Cup team with BMW Oracle Racing right thru to the latest ORACLE TEAM USA which successfully</a:t>
            </a:r>
            <a:r>
              <a:rPr lang="en-US" baseline="0" dirty="0" smtClean="0"/>
              <a:t> defended the America’s Cup In SF (2104)</a:t>
            </a:r>
          </a:p>
          <a:p>
            <a:r>
              <a:rPr lang="en-US" baseline="0" dirty="0" smtClean="0"/>
              <a:t>Application Express has been used extensively by the teams to help manage the large volumes of data, and complex processes, they deal with to race these high performance yachts.</a:t>
            </a:r>
            <a:endParaRPr lang="en-US" dirty="0" smtClean="0"/>
          </a:p>
          <a:p>
            <a:endParaRPr lang="en-US" dirty="0" smtClean="0"/>
          </a:p>
          <a:p>
            <a:endParaRPr lang="en-US" dirty="0" smtClean="0"/>
          </a:p>
          <a:p>
            <a:r>
              <a:rPr lang="en-US" dirty="0" smtClean="0"/>
              <a:t>http://www.oracle.com/technetwork/issue-archive/2013/13-sep/o53oracle-teamusa-1996101.html</a:t>
            </a:r>
          </a:p>
          <a:p>
            <a:r>
              <a:rPr lang="en-US" dirty="0" smtClean="0"/>
              <a:t>http://www.oracle.com/us/corporate/customers/customersearch/oracle-team-usa-1-exadata-cs-2076612.html?ssSourceSiteId=otnen</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36E82501-53DA-4152-84B0-51135B15EEA8}" type="slidenum">
              <a:rPr lang="en-US" smtClean="0"/>
              <a:pPr/>
              <a:t>84</a:t>
            </a:fld>
            <a:endParaRPr lang="en-US"/>
          </a:p>
        </p:txBody>
      </p:sp>
    </p:spTree>
    <p:extLst>
      <p:ext uri="{BB962C8B-B14F-4D97-AF65-F5344CB8AC3E}">
        <p14:creationId xmlns:p14="http://schemas.microsoft.com/office/powerpoint/2010/main" xmlns="" val="1147147434"/>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b="1" dirty="0" smtClean="0"/>
              <a:t>The following provides just a few of the many customers who are using APEX to gain competitive advantage</a:t>
            </a:r>
            <a:endParaRPr lang="en-US" b="1"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85</a:t>
            </a:fld>
            <a:endParaRPr lang="en-US" dirty="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E82501-53DA-4152-84B0-51135B15EEA8}" type="slidenum">
              <a:rPr lang="en-US" smtClean="0"/>
              <a:pPr/>
              <a:t>86</a:t>
            </a:fld>
            <a:endParaRPr lang="en-US"/>
          </a:p>
        </p:txBody>
      </p:sp>
    </p:spTree>
    <p:extLst>
      <p:ext uri="{BB962C8B-B14F-4D97-AF65-F5344CB8AC3E}">
        <p14:creationId xmlns="" xmlns:p14="http://schemas.microsoft.com/office/powerpoint/2010/main" val="1147147434"/>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E82501-53DA-4152-84B0-51135B15EEA8}" type="slidenum">
              <a:rPr lang="en-US" smtClean="0"/>
              <a:pPr/>
              <a:t>87</a:t>
            </a:fld>
            <a:endParaRPr lang="en-US"/>
          </a:p>
        </p:txBody>
      </p:sp>
    </p:spTree>
    <p:extLst>
      <p:ext uri="{BB962C8B-B14F-4D97-AF65-F5344CB8AC3E}">
        <p14:creationId xmlns="" xmlns:p14="http://schemas.microsoft.com/office/powerpoint/2010/main" val="1147147434"/>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E82501-53DA-4152-84B0-51135B15EEA8}" type="slidenum">
              <a:rPr lang="en-US" smtClean="0"/>
              <a:pPr/>
              <a:t>88</a:t>
            </a:fld>
            <a:endParaRPr lang="en-US"/>
          </a:p>
        </p:txBody>
      </p:sp>
    </p:spTree>
    <p:extLst>
      <p:ext uri="{BB962C8B-B14F-4D97-AF65-F5344CB8AC3E}">
        <p14:creationId xmlns="" xmlns:p14="http://schemas.microsoft.com/office/powerpoint/2010/main" val="1147147434"/>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E82501-53DA-4152-84B0-51135B15EEA8}" type="slidenum">
              <a:rPr lang="en-US" smtClean="0"/>
              <a:pPr/>
              <a:t>89</a:t>
            </a:fld>
            <a:endParaRPr lang="en-US"/>
          </a:p>
        </p:txBody>
      </p:sp>
    </p:spTree>
    <p:extLst>
      <p:ext uri="{BB962C8B-B14F-4D97-AF65-F5344CB8AC3E}">
        <p14:creationId xmlns="" xmlns:p14="http://schemas.microsoft.com/office/powerpoint/2010/main" val="1147147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b="1" dirty="0" smtClean="0"/>
              <a:t>Introduction to</a:t>
            </a:r>
            <a:r>
              <a:rPr lang="en-US" b="1" baseline="0" dirty="0" smtClean="0"/>
              <a:t> Application Express to provide some base understanding of what APEX is and how it is architected.</a:t>
            </a:r>
            <a:endParaRPr lang="en-US" b="1"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9</a:t>
            </a:fld>
            <a:endParaRPr lang="en-US" dirty="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E82501-53DA-4152-84B0-51135B15EEA8}" type="slidenum">
              <a:rPr lang="en-US" smtClean="0"/>
              <a:pPr/>
              <a:t>90</a:t>
            </a:fld>
            <a:endParaRPr lang="en-US"/>
          </a:p>
        </p:txBody>
      </p:sp>
    </p:spTree>
    <p:extLst>
      <p:ext uri="{BB962C8B-B14F-4D97-AF65-F5344CB8AC3E}">
        <p14:creationId xmlns="" xmlns:p14="http://schemas.microsoft.com/office/powerpoint/2010/main" val="1147147434"/>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E82501-53DA-4152-84B0-51135B15EEA8}" type="slidenum">
              <a:rPr lang="en-US" smtClean="0"/>
              <a:pPr/>
              <a:t>91</a:t>
            </a:fld>
            <a:endParaRPr lang="en-US"/>
          </a:p>
        </p:txBody>
      </p:sp>
    </p:spTree>
    <p:extLst>
      <p:ext uri="{BB962C8B-B14F-4D97-AF65-F5344CB8AC3E}">
        <p14:creationId xmlns="" xmlns:p14="http://schemas.microsoft.com/office/powerpoint/2010/main" val="1147147434"/>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E82501-53DA-4152-84B0-51135B15EEA8}" type="slidenum">
              <a:rPr lang="en-US" smtClean="0"/>
              <a:pPr/>
              <a:t>92</a:t>
            </a:fld>
            <a:endParaRPr lang="en-US"/>
          </a:p>
        </p:txBody>
      </p:sp>
    </p:spTree>
    <p:extLst>
      <p:ext uri="{BB962C8B-B14F-4D97-AF65-F5344CB8AC3E}">
        <p14:creationId xmlns="" xmlns:p14="http://schemas.microsoft.com/office/powerpoint/2010/main" val="114714743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E82501-53DA-4152-84B0-51135B15EEA8}" type="slidenum">
              <a:rPr lang="en-US" smtClean="0"/>
              <a:pPr/>
              <a:t>93</a:t>
            </a:fld>
            <a:endParaRPr lang="en-US"/>
          </a:p>
        </p:txBody>
      </p:sp>
    </p:spTree>
    <p:extLst>
      <p:ext uri="{BB962C8B-B14F-4D97-AF65-F5344CB8AC3E}">
        <p14:creationId xmlns="" xmlns:p14="http://schemas.microsoft.com/office/powerpoint/2010/main" val="1147147434"/>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normAutofit/>
          </a:bodyPr>
          <a:lstStyle/>
          <a:p>
            <a:r>
              <a:rPr lang="en-US" b="1" dirty="0" smtClean="0"/>
              <a:t>Closing Summary /</a:t>
            </a:r>
            <a:r>
              <a:rPr lang="en-US" b="1" baseline="0" dirty="0" smtClean="0"/>
              <a:t> </a:t>
            </a:r>
            <a:r>
              <a:rPr lang="en-US" b="1" dirty="0" smtClean="0"/>
              <a:t>key take-</a:t>
            </a:r>
            <a:r>
              <a:rPr lang="en-US" b="1" dirty="0" err="1" smtClean="0"/>
              <a:t>aways</a:t>
            </a:r>
            <a:endParaRPr lang="en-US" b="1"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94</a:t>
            </a:fld>
            <a:endParaRPr lang="en-US" dirty="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Used extensively;</a:t>
            </a:r>
            <a:r>
              <a:rPr lang="en-US" baseline="0" dirty="0" smtClean="0"/>
              <a:t> with a long successful history &gt; 10 years-old</a:t>
            </a:r>
          </a:p>
          <a:p>
            <a:r>
              <a:rPr lang="en-US" baseline="0" dirty="0" smtClean="0"/>
              <a:t>Rather than being a tool that grows from the ground-up thru developer word-of-mouth, increasingly Corporate Architects are using APEX as a strategic tool being pushed down to their development communities</a:t>
            </a:r>
          </a:p>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95</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r>
              <a:rPr lang="en-US" dirty="0" smtClean="0"/>
              <a:t>Given APEX is released approximately once a year, as new trends arise, APEX can quickly</a:t>
            </a:r>
            <a:r>
              <a:rPr lang="en-US" baseline="0" dirty="0" smtClean="0"/>
              <a:t> adopt these best (proven)  trends </a:t>
            </a:r>
          </a:p>
          <a:p>
            <a:endParaRPr lang="en-US" baseline="0" dirty="0" smtClean="0"/>
          </a:p>
          <a:p>
            <a:r>
              <a:rPr lang="en-US" baseline="0" dirty="0" smtClean="0"/>
              <a:t>Most organizations have sizable teams of developers with SQL / Oracle Database skills.</a:t>
            </a:r>
          </a:p>
          <a:p>
            <a:r>
              <a:rPr lang="en-US" baseline="0" dirty="0" smtClean="0"/>
              <a:t>These people can readily start building APEX applications given how easy and quick it is for them to learn how APEX works.</a:t>
            </a:r>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96</a:t>
            </a:fld>
            <a:endParaRPr lang="en-US" dirty="0"/>
          </a:p>
        </p:txBody>
      </p:sp>
    </p:spTree>
    <p:extLst>
      <p:ext uri="{BB962C8B-B14F-4D97-AF65-F5344CB8AC3E}">
        <p14:creationId xmlns:p14="http://schemas.microsoft.com/office/powerpoint/2010/main" xmlns="" val="474115773"/>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p:nvPr>
        </p:nvSpPr>
        <p:spPr>
          <a:noFill/>
        </p:spPr>
        <p:txBody>
          <a:bodyPr/>
          <a:lstStyle/>
          <a:p>
            <a:fld id="{9B4D4FB3-32F8-4D98-89AD-788513A2790A}" type="slidenum">
              <a:rPr lang="en-US">
                <a:latin typeface="Arial" pitchFamily="34" charset="0"/>
              </a:rPr>
              <a:pPr/>
              <a:t>97</a:t>
            </a:fld>
            <a:endParaRPr lang="en-US">
              <a:latin typeface="Arial" pitchFamily="34" charset="0"/>
            </a:endParaRPr>
          </a:p>
        </p:txBody>
      </p:sp>
      <p:sp>
        <p:nvSpPr>
          <p:cNvPr id="57347" name="Rectangle 2"/>
          <p:cNvSpPr>
            <a:spLocks noGrp="1" noRot="1" noChangeAspect="1" noChangeArrowheads="1" noTextEdit="1"/>
          </p:cNvSpPr>
          <p:nvPr>
            <p:ph type="sldImg"/>
          </p:nvPr>
        </p:nvSpPr>
        <p:spPr>
          <a:xfrm>
            <a:off x="385763" y="687388"/>
            <a:ext cx="6086475" cy="3425825"/>
          </a:xfrm>
          <a:ln w="12700" cap="flat">
            <a:solidFill>
              <a:schemeClr val="tx1"/>
            </a:solidFill>
          </a:ln>
        </p:spPr>
      </p:sp>
      <p:sp>
        <p:nvSpPr>
          <p:cNvPr id="57348" name="Rectangle 3"/>
          <p:cNvSpPr>
            <a:spLocks noGrp="1" noChangeArrowheads="1"/>
          </p:cNvSpPr>
          <p:nvPr>
            <p:ph type="body" idx="1"/>
          </p:nvPr>
        </p:nvSpPr>
        <p:spPr>
          <a:noFill/>
          <a:ln/>
        </p:spPr>
        <p:txBody>
          <a:bodyPr lIns="92075" tIns="46038" rIns="92075" bIns="46038"/>
          <a:lstStyle/>
          <a:p>
            <a:pPr eaLnBrk="1" hangingPunct="1"/>
            <a:endParaRPr lang="nl-NL" smtClean="0">
              <a:latin typeface="Times New Roman" pitchFamily="18" charset="0"/>
              <a:ea typeface="ＭＳ Ｐゴシック" pitchFamily="34" charset="-128"/>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98</a:t>
            </a:fld>
            <a:endParaRPr lang="en-US" dirty="0"/>
          </a:p>
        </p:txBody>
      </p:sp>
    </p:spTree>
    <p:extLst>
      <p:ext uri="{BB962C8B-B14F-4D97-AF65-F5344CB8AC3E}">
        <p14:creationId xmlns="" xmlns:p14="http://schemas.microsoft.com/office/powerpoint/2010/main" val="3991295908"/>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381000"/>
            <a:ext cx="4572000" cy="25733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72D9AE-7182-4680-8F79-479C4181FF08}" type="slidenum">
              <a:rPr lang="en-US" smtClean="0"/>
              <a:pPr/>
              <a:t>99</a:t>
            </a:fld>
            <a:endParaRPr lang="en-US" dirty="0"/>
          </a:p>
        </p:txBody>
      </p:sp>
    </p:spTree>
    <p:extLst>
      <p:ext uri="{BB962C8B-B14F-4D97-AF65-F5344CB8AC3E}">
        <p14:creationId xmlns="" xmlns:p14="http://schemas.microsoft.com/office/powerpoint/2010/main" val="12427561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without Pictur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3" y="3429451"/>
            <a:ext cx="11125199"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1AB1A54-131B-434B-AAD1-AD1F7D7DAA2B}" type="datetime1">
              <a:rPr lang="en-US"/>
              <a:pPr/>
              <a:t>7/28/2015</a:t>
            </a:fld>
            <a:endParaRPr dirty="0"/>
          </a:p>
        </p:txBody>
      </p:sp>
      <p:pic>
        <p:nvPicPr>
          <p:cNvPr id="14" name="Oracle red badge logo" descr="Oracle logo in white on red staging background"/>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bwMode="ltGray">
          <a:xfrm>
            <a:off x="531812" y="6263640"/>
            <a:ext cx="1622861" cy="594360"/>
          </a:xfrm>
          <a:prstGeom prst="rect">
            <a:avLst/>
          </a:prstGeom>
        </p:spPr>
      </p:pic>
      <p:sp>
        <p:nvSpPr>
          <p:cNvPr id="15" name="TextBox 14"/>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tx1">
                    <a:lumMod val="75000"/>
                  </a:schemeClr>
                </a:solidFill>
              </a:rPr>
              <a:t>Copyright © 2014 Oracle and/or its affiliates. All rights reserved.  </a:t>
            </a:r>
            <a:r>
              <a:rPr sz="800" dirty="0" smtClean="0">
                <a:solidFill>
                  <a:schemeClr val="tx1">
                    <a:lumMod val="75000"/>
                  </a:schemeClr>
                </a:solidFill>
              </a:rPr>
              <a:t>|</a:t>
            </a:r>
            <a:r>
              <a:rPr lang="en-US" sz="800" dirty="0" smtClean="0">
                <a:solidFill>
                  <a:schemeClr val="tx1">
                    <a:lumMod val="75000"/>
                  </a:schemeClr>
                </a:solidFill>
              </a:rPr>
              <a:t> </a:t>
            </a:r>
            <a:fld id="{A9DDA97E-E47D-48CF-8D55-7AA96BB8F930}" type="slidenum">
              <a:rPr lang="en-US" sz="800" smtClean="0">
                <a:solidFill>
                  <a:schemeClr val="tx1">
                    <a:lumMod val="75000"/>
                  </a:schemeClr>
                </a:solidFill>
              </a:rPr>
              <a:pPr/>
              <a:t>‹#›</a:t>
            </a:fld>
            <a:endParaRPr sz="800" dirty="0">
              <a:solidFill>
                <a:schemeClr val="tx1">
                  <a:lumMod val="75000"/>
                </a:schemeClr>
              </a:solidFill>
            </a:endParaRPr>
          </a:p>
        </p:txBody>
      </p:sp>
    </p:spTree>
    <p:extLst>
      <p:ext uri="{BB962C8B-B14F-4D97-AF65-F5344CB8AC3E}">
        <p14:creationId xmlns="" xmlns:p14="http://schemas.microsoft.com/office/powerpoint/2010/main" val="399320028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extLst mod="1">
    <p:ext uri="{DCECCB84-F9BA-43D5-87BE-67443E8EF086}">
      <p15:sldGuideLst xmlns="" xmlns:p15="http://schemas.microsoft.com/office/powerpoint/2012/main">
        <p15:guide id="1" pos="383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secHead" preserve="1">
  <p:cSld name="Section Header with Picture">
    <p:bg>
      <p:bgPr>
        <a:blipFill dpi="0" rotWithShape="1">
          <a:blip r:embed="rId2" cstate="print">
            <a:lum/>
            <a:extLst>
              <a:ext uri="{28A0092B-C50C-407E-A947-70E740481C1C}">
                <a14:useLocalDpi xmlns=""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18" name="Rectangle 17" descr="Full bleed 4-color photo can be insert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7" name="Group 6"/>
          <p:cNvGrpSpPr/>
          <p:nvPr/>
        </p:nvGrpSpPr>
        <p:grpSpPr bwMode="gray">
          <a:xfrm>
            <a:off x="-287" y="0"/>
            <a:ext cx="12189399" cy="6858000"/>
            <a:chOff x="-287" y="0"/>
            <a:chExt cx="12189399" cy="6858000"/>
          </a:xfrm>
        </p:grpSpPr>
        <p:sp>
          <p:nvSpPr>
            <p:cNvPr id="9" name="Rectangle 8"/>
            <p:cNvSpPr/>
            <p:nvPr/>
          </p:nvSpPr>
          <p:spPr bwMode="gray">
            <a:xfrm>
              <a:off x="-287" y="0"/>
              <a:ext cx="193962"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11995151" y="5854"/>
              <a:ext cx="193960" cy="685214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6400800"/>
              <a:ext cx="12189396" cy="4572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0"/>
              <a:ext cx="12189398" cy="19202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2" name="Title 1"/>
          <p:cNvSpPr>
            <a:spLocks noGrp="1"/>
          </p:cNvSpPr>
          <p:nvPr>
            <p:ph type="title"/>
          </p:nvPr>
        </p:nvSpPr>
        <p:spPr>
          <a:xfrm>
            <a:off x="531813" y="2600324"/>
            <a:ext cx="11125200" cy="1371600"/>
          </a:xfrm>
        </p:spPr>
        <p:txBody>
          <a:bodyPr anchor="b">
            <a:noAutofit/>
          </a:bodyPr>
          <a:lstStyle>
            <a:lvl1pPr algn="l">
              <a:lnSpc>
                <a:spcPct val="80000"/>
              </a:lnSpc>
              <a:defRPr sz="4800" b="0" cap="none" baseline="0"/>
            </a:lvl1pPr>
          </a:lstStyle>
          <a:p>
            <a:r>
              <a:rPr lang="en-US" smtClean="0"/>
              <a:t>Click to edit Master title style</a:t>
            </a:r>
            <a:endParaRPr dirty="0"/>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noAutofit/>
          </a:bodyPr>
          <a:lstStyle>
            <a:lvl1pPr>
              <a:defRPr>
                <a:solidFill>
                  <a:schemeClr val="bg1">
                    <a:lumMod val="60000"/>
                    <a:lumOff val="40000"/>
                  </a:schemeClr>
                </a:solidFill>
              </a:defRPr>
            </a:lvl1pPr>
          </a:lstStyle>
          <a:p>
            <a:fld id="{19816439-F3A6-4E53-9E59-0015DD1FA257}" type="datetime1">
              <a:rPr lang="en-US"/>
              <a:pPr/>
              <a:t>7/28/2015</a:t>
            </a:fld>
            <a:endParaRPr dirty="0"/>
          </a:p>
        </p:txBody>
      </p:sp>
      <p:pic>
        <p:nvPicPr>
          <p:cNvPr id="15" name="Oracle red badge logo" descr="Oracle logo in white on red staging background"/>
          <p:cNvPicPr>
            <a:picLocks noChangeAspect="1"/>
          </p:cNvPicPr>
          <p:nvPr userDrawn="1"/>
        </p:nvPicPr>
        <p:blipFill>
          <a:blip r:embed="rId3" cstate="print">
            <a:extLst>
              <a:ext uri="{28A0092B-C50C-407E-A947-70E740481C1C}">
                <a14:useLocalDpi xmlns="" xmlns:a14="http://schemas.microsoft.com/office/drawing/2010/main" val="0"/>
              </a:ext>
            </a:extLst>
          </a:blip>
          <a:stretch>
            <a:fillRect/>
          </a:stretch>
        </p:blipFill>
        <p:spPr bwMode="ltGray">
          <a:xfrm>
            <a:off x="531812" y="6263640"/>
            <a:ext cx="1622861" cy="594360"/>
          </a:xfrm>
          <a:prstGeom prst="rect">
            <a:avLst/>
          </a:prstGeom>
        </p:spPr>
      </p:pic>
      <p:sp>
        <p:nvSpPr>
          <p:cNvPr id="17" name="TextBox 16"/>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bg2">
                    <a:lumMod val="75000"/>
                  </a:schemeClr>
                </a:solidFill>
              </a:rPr>
              <a:t>Copyright © 2014 Oracle and/or its affiliates. All rights reserved.  </a:t>
            </a:r>
            <a:r>
              <a:rPr sz="800" dirty="0" smtClean="0">
                <a:solidFill>
                  <a:schemeClr val="bg2">
                    <a:lumMod val="75000"/>
                  </a:schemeClr>
                </a:solidFill>
              </a:rPr>
              <a:t>|</a:t>
            </a:r>
            <a:r>
              <a:rPr lang="en-US" sz="800" dirty="0" smtClean="0">
                <a:solidFill>
                  <a:schemeClr val="bg2">
                    <a:lumMod val="75000"/>
                  </a:schemeClr>
                </a:solidFill>
              </a:rPr>
              <a:t> </a:t>
            </a:r>
            <a:fld id="{A9DDA97E-E47D-48CF-8D55-7AA96BB8F930}" type="slidenum">
              <a:rPr lang="en-US" sz="800" smtClean="0">
                <a:solidFill>
                  <a:schemeClr val="bg2">
                    <a:lumMod val="75000"/>
                  </a:schemeClr>
                </a:solidFill>
              </a:rPr>
              <a:pPr/>
              <a:t>‹#›</a:t>
            </a:fld>
            <a:endParaRPr sz="800" dirty="0">
              <a:solidFill>
                <a:schemeClr val="bg2">
                  <a:lumMod val="75000"/>
                </a:schemeClr>
              </a:solidFill>
            </a:endParaRPr>
          </a:p>
        </p:txBody>
      </p:sp>
    </p:spTree>
    <p:extLst>
      <p:ext uri="{BB962C8B-B14F-4D97-AF65-F5344CB8AC3E}">
        <p14:creationId xmlns="" xmlns:p14="http://schemas.microsoft.com/office/powerpoint/2010/main" val="11176673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nnouncement">
    <p:spTree>
      <p:nvGrpSpPr>
        <p:cNvPr id="1" name=""/>
        <p:cNvGrpSpPr/>
        <p:nvPr/>
      </p:nvGrpSpPr>
      <p:grpSpPr>
        <a:xfrm>
          <a:off x="0" y="0"/>
          <a:ext cx="0" cy="0"/>
          <a:chOff x="0" y="0"/>
          <a:chExt cx="0" cy="0"/>
        </a:xfrm>
      </p:grpSpPr>
      <p:sp>
        <p:nvSpPr>
          <p:cNvPr id="2" name="Title 1"/>
          <p:cNvSpPr>
            <a:spLocks noGrp="1"/>
          </p:cNvSpPr>
          <p:nvPr>
            <p:ph type="title"/>
          </p:nvPr>
        </p:nvSpPr>
        <p:spPr>
          <a:xfrm>
            <a:off x="531812" y="1905000"/>
            <a:ext cx="4800600" cy="1645920"/>
          </a:xfrm>
        </p:spPr>
        <p:txBody>
          <a:bodyPr anchor="b"/>
          <a:lstStyle>
            <a:lvl1pPr algn="l">
              <a:lnSpc>
                <a:spcPct val="80000"/>
              </a:lnSpc>
              <a:defRPr sz="4800" b="0"/>
            </a:lvl1pPr>
          </a:lstStyle>
          <a:p>
            <a:r>
              <a:rPr lang="en-US" smtClean="0"/>
              <a:t>Click to edit Master title style</a:t>
            </a:r>
            <a:endParaRPr dirty="0"/>
          </a:p>
        </p:txBody>
      </p:sp>
      <p:sp>
        <p:nvSpPr>
          <p:cNvPr id="4" name="Text Placeholder 3"/>
          <p:cNvSpPr>
            <a:spLocks noGrp="1"/>
          </p:cNvSpPr>
          <p:nvPr>
            <p:ph type="body" sz="half" idx="2"/>
          </p:nvPr>
        </p:nvSpPr>
        <p:spPr>
          <a:xfrm>
            <a:off x="531812" y="3657600"/>
            <a:ext cx="4800599" cy="1645920"/>
          </a:xfrm>
        </p:spPr>
        <p:txBody>
          <a:bodyPr>
            <a:noAutofit/>
          </a:bodyPr>
          <a:lstStyle>
            <a:lvl1pPr marL="0" indent="0">
              <a:spcBef>
                <a:spcPts val="0"/>
              </a:spcBef>
              <a:buNone/>
              <a:defRPr sz="2400" b="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descr="A photo of your product can be included here"/>
          <p:cNvSpPr>
            <a:spLocks noGrp="1"/>
          </p:cNvSpPr>
          <p:nvPr>
            <p:ph type="pic" idx="1"/>
          </p:nvPr>
        </p:nvSpPr>
        <p:spPr>
          <a:xfrm>
            <a:off x="5588456" y="533400"/>
            <a:ext cx="6068558" cy="5410200"/>
          </a:xfrm>
          <a:no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5" name="Date Placeholder 4"/>
          <p:cNvSpPr>
            <a:spLocks noGrp="1"/>
          </p:cNvSpPr>
          <p:nvPr>
            <p:ph type="dt" sz="half" idx="10"/>
          </p:nvPr>
        </p:nvSpPr>
        <p:spPr/>
        <p:txBody>
          <a:bodyPr/>
          <a:lstStyle/>
          <a:p>
            <a:fld id="{6CFF0A86-8A92-4FBC-80CD-36517BAA55B7}" type="datetime1">
              <a:rPr lang="en-US"/>
              <a:pPr/>
              <a:t>7/28/2015</a:t>
            </a:fld>
            <a:endParaRPr dirty="0"/>
          </a:p>
        </p:txBody>
      </p:sp>
    </p:spTree>
    <p:extLst>
      <p:ext uri="{BB962C8B-B14F-4D97-AF65-F5344CB8AC3E}">
        <p14:creationId xmlns="" xmlns:p14="http://schemas.microsoft.com/office/powerpoint/2010/main" val="267037058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mote Speaker Pictur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E11BFD-AD4C-4A98-9D38-1958507EA4E5}" type="datetime1">
              <a:rPr lang="en-US" smtClean="0"/>
              <a:pPr/>
              <a:t>7/28/2015</a:t>
            </a:fld>
            <a:endParaRPr lang="en-US" dirty="0"/>
          </a:p>
        </p:txBody>
      </p:sp>
      <p:sp>
        <p:nvSpPr>
          <p:cNvPr id="6" name="Picture Placeholder 2" descr="If presenting remotely, you can insert your photo here"/>
          <p:cNvSpPr>
            <a:spLocks noGrp="1" noChangeAspect="1"/>
          </p:cNvSpPr>
          <p:nvPr>
            <p:ph type="pic" idx="1"/>
          </p:nvPr>
        </p:nvSpPr>
        <p:spPr>
          <a:xfrm>
            <a:off x="2285999" y="1828800"/>
            <a:ext cx="3474720" cy="3841445"/>
          </a:xfrm>
          <a:no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11" name="Text Placeholder 10"/>
          <p:cNvSpPr>
            <a:spLocks noGrp="1"/>
          </p:cNvSpPr>
          <p:nvPr>
            <p:ph type="body" sz="quarter" idx="14"/>
          </p:nvPr>
        </p:nvSpPr>
        <p:spPr>
          <a:xfrm>
            <a:off x="6035040" y="1828799"/>
            <a:ext cx="5102352" cy="3840480"/>
          </a:xfrm>
        </p:spPr>
        <p:txBody>
          <a:bodyPr anchor="ctr" anchorCtr="0"/>
          <a:lstStyle>
            <a:lvl1pPr>
              <a:spcBef>
                <a:spcPts val="0"/>
              </a:spcBef>
              <a:spcAft>
                <a:spcPts val="800"/>
              </a:spcAft>
              <a:buClr>
                <a:schemeClr val="bg1"/>
              </a:buClr>
              <a:defRPr b="1"/>
            </a:lvl1pPr>
            <a:lvl2pPr marL="228600">
              <a:spcBef>
                <a:spcPts val="0"/>
              </a:spcBef>
              <a:buClr>
                <a:schemeClr val="bg1"/>
              </a:buClr>
              <a:defRPr/>
            </a:lvl2pPr>
          </a:lstStyle>
          <a:p>
            <a:pPr lvl="0"/>
            <a:r>
              <a:rPr lang="en-US" smtClean="0"/>
              <a:t>Click to edit Master text styles</a:t>
            </a:r>
          </a:p>
          <a:p>
            <a:pPr lvl="1"/>
            <a:r>
              <a:rPr lang="en-US" smtClean="0"/>
              <a:t>Second level</a:t>
            </a:r>
          </a:p>
        </p:txBody>
      </p:sp>
    </p:spTree>
    <p:extLst>
      <p:ext uri="{BB962C8B-B14F-4D97-AF65-F5344CB8AC3E}">
        <p14:creationId xmlns="" xmlns:p14="http://schemas.microsoft.com/office/powerpoint/2010/main" val="159625631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with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FFFBC65A-03AE-423D-B3EC-68D1D32BF9D6}" type="datetime1">
              <a:rPr lang="en-US"/>
              <a:pPr/>
              <a:t>7/28/2015</a:t>
            </a:fld>
            <a:endParaRPr dirty="0"/>
          </a:p>
        </p:txBody>
      </p:sp>
    </p:spTree>
    <p:extLst>
      <p:ext uri="{BB962C8B-B14F-4D97-AF65-F5344CB8AC3E}">
        <p14:creationId xmlns="" xmlns:p14="http://schemas.microsoft.com/office/powerpoint/2010/main" val="94509846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with Picture">
    <p:spTree>
      <p:nvGrpSpPr>
        <p:cNvPr id="1" name=""/>
        <p:cNvGrpSpPr/>
        <p:nvPr/>
      </p:nvGrpSpPr>
      <p:grpSpPr>
        <a:xfrm>
          <a:off x="0" y="0"/>
          <a:ext cx="0" cy="0"/>
          <a:chOff x="0" y="0"/>
          <a:chExt cx="0" cy="0"/>
        </a:xfrm>
      </p:grpSpPr>
      <p:sp>
        <p:nvSpPr>
          <p:cNvPr id="8" name="Picture Placeholder 15" descr="Customer photo can be included here"/>
          <p:cNvSpPr>
            <a:spLocks noGrp="1" noChangeAspect="1"/>
          </p:cNvSpPr>
          <p:nvPr>
            <p:ph type="pic" sz="quarter" idx="14" hasCustomPrompt="1"/>
          </p:nvPr>
        </p:nvSpPr>
        <p:spPr>
          <a:xfrm>
            <a:off x="531812" y="1905000"/>
            <a:ext cx="2194560" cy="3072384"/>
          </a:xfrm>
          <a:noFill/>
        </p:spPr>
        <p:txBody>
          <a:bodyPr tIns="91440">
            <a:noAutofit/>
          </a:bodyPr>
          <a:lstStyle>
            <a:lvl1pPr marL="0" indent="0" algn="ctr">
              <a:spcBef>
                <a:spcPts val="0"/>
              </a:spcBef>
              <a:buNone/>
              <a:defRPr sz="1800" baseline="0">
                <a:solidFill>
                  <a:schemeClr val="tx1"/>
                </a:solidFill>
              </a:defRPr>
            </a:lvl1pPr>
          </a:lstStyle>
          <a:p>
            <a:r>
              <a:rPr dirty="0"/>
              <a:t>Click icon to insert picture</a:t>
            </a:r>
          </a:p>
        </p:txBody>
      </p:sp>
      <p:sp>
        <p:nvSpPr>
          <p:cNvPr id="2" name="Title 1"/>
          <p:cNvSpPr>
            <a:spLocks noGrp="1"/>
          </p:cNvSpPr>
          <p:nvPr>
            <p:ph type="title" hasCustomPrompt="1"/>
          </p:nvPr>
        </p:nvSpPr>
        <p:spPr>
          <a:xfrm>
            <a:off x="3198812" y="1905000"/>
            <a:ext cx="8456613" cy="2209800"/>
          </a:xfrm>
        </p:spPr>
        <p:txBody>
          <a:bodyPr anchor="t"/>
          <a:lstStyle>
            <a:lvl1pPr marL="228600" indent="-228600" algn="l">
              <a:defRPr sz="4000" b="0"/>
            </a:lvl1pPr>
          </a:lstStyle>
          <a:p>
            <a:r>
              <a:rPr dirty="0"/>
              <a:t>“Click to type customer or partner quote surrounded by quotation marks.”</a:t>
            </a:r>
          </a:p>
        </p:txBody>
      </p:sp>
      <p:sp>
        <p:nvSpPr>
          <p:cNvPr id="4" name="Text Placeholder 3"/>
          <p:cNvSpPr>
            <a:spLocks noGrp="1"/>
          </p:cNvSpPr>
          <p:nvPr>
            <p:ph type="body" sz="half" idx="2" hasCustomPrompt="1"/>
          </p:nvPr>
        </p:nvSpPr>
        <p:spPr>
          <a:xfrm>
            <a:off x="3503611" y="4191000"/>
            <a:ext cx="8151813" cy="762000"/>
          </a:xfrm>
        </p:spPr>
        <p:txBody>
          <a:bodyPr>
            <a:noAutofit/>
          </a:bodyPr>
          <a:lstStyle>
            <a:lvl1pPr marL="292100" indent="-292100">
              <a:spcBef>
                <a:spcPts val="0"/>
              </a:spcBef>
              <a:buClr>
                <a:schemeClr val="tx1"/>
              </a:buClr>
              <a:buFont typeface="Arial" panose="020B0604020202020204" pitchFamily="34" charset="0"/>
              <a:buChar char="–"/>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dirty="0"/>
              <a:t>Click to add Name, Title, Company</a:t>
            </a:r>
          </a:p>
        </p:txBody>
      </p:sp>
      <p:sp>
        <p:nvSpPr>
          <p:cNvPr id="5" name="Date Placeholder 4"/>
          <p:cNvSpPr>
            <a:spLocks noGrp="1"/>
          </p:cNvSpPr>
          <p:nvPr>
            <p:ph type="dt" sz="half" idx="10"/>
          </p:nvPr>
        </p:nvSpPr>
        <p:spPr/>
        <p:txBody>
          <a:bodyPr/>
          <a:lstStyle/>
          <a:p>
            <a:fld id="{FFFBC65A-03AE-423D-B3EC-68D1D32BF9D6}" type="datetime1">
              <a:rPr lang="en-US"/>
              <a:pPr/>
              <a:t>7/28/2015</a:t>
            </a:fld>
            <a:endParaRPr dirty="0"/>
          </a:p>
        </p:txBody>
      </p:sp>
    </p:spTree>
    <p:extLst>
      <p:ext uri="{BB962C8B-B14F-4D97-AF65-F5344CB8AC3E}">
        <p14:creationId xmlns="" xmlns:p14="http://schemas.microsoft.com/office/powerpoint/2010/main" val="102776685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Content Placeholder 2"/>
          <p:cNvSpPr>
            <a:spLocks noGrp="1"/>
          </p:cNvSpPr>
          <p:nvPr>
            <p:ph sz="half" idx="1"/>
          </p:nvPr>
        </p:nvSpPr>
        <p:spPr>
          <a:xfrm>
            <a:off x="531813" y="1524001"/>
            <a:ext cx="5410199"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9" name="Straight Connector 8"/>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6246814" y="1524001"/>
            <a:ext cx="5410198"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F189F9BA-FB97-45D5-8F27-56629FBBC98C}" type="datetime1">
              <a:rPr lang="en-US"/>
              <a:pPr/>
              <a:t>7/28/2015</a:t>
            </a:fld>
            <a:endParaRPr dirty="0"/>
          </a:p>
        </p:txBody>
      </p:sp>
    </p:spTree>
    <p:extLst>
      <p:ext uri="{BB962C8B-B14F-4D97-AF65-F5344CB8AC3E}">
        <p14:creationId xmlns="" xmlns:p14="http://schemas.microsoft.com/office/powerpoint/2010/main" val="52016615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smtClean="0"/>
              <a:t>Click to edit Master title style</a:t>
            </a:r>
            <a:endParaRPr dirty="0"/>
          </a:p>
        </p:txBody>
      </p:sp>
      <p:sp>
        <p:nvSpPr>
          <p:cNvPr id="3" name="Content Placeholder 2"/>
          <p:cNvSpPr>
            <a:spLocks noGrp="1"/>
          </p:cNvSpPr>
          <p:nvPr>
            <p:ph sz="half" idx="1"/>
          </p:nvPr>
        </p:nvSpPr>
        <p:spPr>
          <a:xfrm>
            <a:off x="531814"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9" name="Straight Connector 8"/>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sz="half" idx="2"/>
          </p:nvPr>
        </p:nvSpPr>
        <p:spPr>
          <a:xfrm>
            <a:off x="435705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10" name="Straight Connector 9"/>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8" name="Content Placeholder 3"/>
          <p:cNvSpPr>
            <a:spLocks noGrp="1"/>
          </p:cNvSpPr>
          <p:nvPr>
            <p:ph sz="half" idx="13"/>
          </p:nvPr>
        </p:nvSpPr>
        <p:spPr>
          <a:xfrm>
            <a:off x="8182292" y="1524001"/>
            <a:ext cx="3474720" cy="4419600"/>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AA91E92C-9068-4C32-AE92-C97502324FE4}" type="datetime1">
              <a:rPr lang="en-US"/>
              <a:pPr/>
              <a:t>7/28/2015</a:t>
            </a:fld>
            <a:endParaRPr dirty="0"/>
          </a:p>
        </p:txBody>
      </p:sp>
    </p:spTree>
    <p:extLst>
      <p:ext uri="{BB962C8B-B14F-4D97-AF65-F5344CB8AC3E}">
        <p14:creationId xmlns="" xmlns:p14="http://schemas.microsoft.com/office/powerpoint/2010/main" val="5337141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Four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31813" y="1524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6246814" y="1524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95EDC5EE-48A0-4FB5-B27F-88FDBE6F1684}" type="datetime1">
              <a:rPr lang="en-US"/>
              <a:pPr/>
              <a:t>7/28/2015</a:t>
            </a:fld>
            <a:endParaRPr dirty="0"/>
          </a:p>
        </p:txBody>
      </p:sp>
      <p:sp>
        <p:nvSpPr>
          <p:cNvPr id="8" name="Content Placeholder 2"/>
          <p:cNvSpPr>
            <a:spLocks noGrp="1"/>
          </p:cNvSpPr>
          <p:nvPr>
            <p:ph sz="half" idx="13"/>
          </p:nvPr>
        </p:nvSpPr>
        <p:spPr>
          <a:xfrm>
            <a:off x="531813" y="3810001"/>
            <a:ext cx="5410199"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9" name="Content Placeholder 3"/>
          <p:cNvSpPr>
            <a:spLocks noGrp="1"/>
          </p:cNvSpPr>
          <p:nvPr>
            <p:ph sz="half" idx="14"/>
          </p:nvPr>
        </p:nvSpPr>
        <p:spPr>
          <a:xfrm>
            <a:off x="6246814" y="3810001"/>
            <a:ext cx="5410198" cy="2133599"/>
          </a:xfrm>
        </p:spPr>
        <p:txBody>
          <a:bodyPr>
            <a:no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1" name="Title 10"/>
          <p:cNvSpPr>
            <a:spLocks noGrp="1"/>
          </p:cNvSpPr>
          <p:nvPr>
            <p:ph type="title"/>
          </p:nvPr>
        </p:nvSpPr>
        <p:spPr/>
        <p:txBody>
          <a:bodyPr/>
          <a:lstStyle/>
          <a:p>
            <a:r>
              <a:rPr lang="en-US" smtClean="0"/>
              <a:t>Click to edit Master title style</a:t>
            </a:r>
            <a:endParaRPr dirty="0"/>
          </a:p>
        </p:txBody>
      </p:sp>
    </p:spTree>
    <p:extLst>
      <p:ext uri="{BB962C8B-B14F-4D97-AF65-F5344CB8AC3E}">
        <p14:creationId xmlns="" xmlns:p14="http://schemas.microsoft.com/office/powerpoint/2010/main" val="12263345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Quadrant for Infographics">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Click to edit Master title style</a:t>
            </a:r>
            <a:endParaRPr dirty="0"/>
          </a:p>
        </p:txBody>
      </p:sp>
      <p:sp>
        <p:nvSpPr>
          <p:cNvPr id="12" name="Text Placeholder 11"/>
          <p:cNvSpPr>
            <a:spLocks noGrp="1"/>
          </p:cNvSpPr>
          <p:nvPr>
            <p:ph type="body" sz="quarter" idx="15"/>
          </p:nvPr>
        </p:nvSpPr>
        <p:spPr>
          <a:xfrm>
            <a:off x="2436811"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11"/>
          <p:cNvSpPr>
            <a:spLocks noGrp="1"/>
          </p:cNvSpPr>
          <p:nvPr>
            <p:ph type="body" sz="quarter" idx="16"/>
          </p:nvPr>
        </p:nvSpPr>
        <p:spPr>
          <a:xfrm>
            <a:off x="8151812" y="1524001"/>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cxnSp>
        <p:nvCxnSpPr>
          <p:cNvPr id="13" name="Straight Connector 12"/>
          <p:cNvCxnSpPr/>
          <p:nvPr/>
        </p:nvCxnSpPr>
        <p:spPr bwMode="ltGray">
          <a:xfrm flipH="1">
            <a:off x="531813" y="3733800"/>
            <a:ext cx="11125201" cy="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7" name="Text Placeholder 11"/>
          <p:cNvSpPr>
            <a:spLocks noGrp="1"/>
          </p:cNvSpPr>
          <p:nvPr>
            <p:ph type="body" sz="quarter" idx="17"/>
          </p:nvPr>
        </p:nvSpPr>
        <p:spPr>
          <a:xfrm>
            <a:off x="2436811"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18" name="Text Placeholder 11"/>
          <p:cNvSpPr>
            <a:spLocks noGrp="1"/>
          </p:cNvSpPr>
          <p:nvPr>
            <p:ph type="body" sz="quarter" idx="18"/>
          </p:nvPr>
        </p:nvSpPr>
        <p:spPr>
          <a:xfrm>
            <a:off x="8151812" y="3931920"/>
            <a:ext cx="3505201" cy="2011680"/>
          </a:xfrm>
        </p:spPr>
        <p:txBody>
          <a:bodyPr anchor="ctr">
            <a:noAutofit/>
          </a:bodyPr>
          <a:lstStyle>
            <a:lvl1pPr marL="0" indent="0">
              <a:spcBef>
                <a:spcPts val="1200"/>
              </a:spcBef>
              <a:buFont typeface="Arial" panose="020B0604020202020204" pitchFamily="34" charset="0"/>
              <a:buNone/>
              <a:defRPr sz="24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A3CED5-6656-4A7A-BB77-071ABD96C5A2}" type="datetime1">
              <a:rPr lang="en-US"/>
              <a:pPr/>
              <a:t>7/28/2015</a:t>
            </a:fld>
            <a:endParaRPr dirty="0"/>
          </a:p>
        </p:txBody>
      </p:sp>
    </p:spTree>
    <p:extLst>
      <p:ext uri="{BB962C8B-B14F-4D97-AF65-F5344CB8AC3E}">
        <p14:creationId xmlns="" xmlns:p14="http://schemas.microsoft.com/office/powerpoint/2010/main" val="242812501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Metric">
    <p:spTree>
      <p:nvGrpSpPr>
        <p:cNvPr id="1" name=""/>
        <p:cNvGrpSpPr/>
        <p:nvPr/>
      </p:nvGrpSpPr>
      <p:grpSpPr>
        <a:xfrm>
          <a:off x="0" y="0"/>
          <a:ext cx="0" cy="0"/>
          <a:chOff x="0" y="0"/>
          <a:chExt cx="0" cy="0"/>
        </a:xfrm>
      </p:grpSpPr>
      <p:sp>
        <p:nvSpPr>
          <p:cNvPr id="2" name="Title 1" descr="A large metric can be called out here in font size 166pt, Calibri"/>
          <p:cNvSpPr>
            <a:spLocks noGrp="1"/>
          </p:cNvSpPr>
          <p:nvPr>
            <p:ph type="title" hasCustomPrompt="1"/>
          </p:nvPr>
        </p:nvSpPr>
        <p:spPr>
          <a:xfrm>
            <a:off x="760412" y="1524000"/>
            <a:ext cx="4076700" cy="2743200"/>
          </a:xfrm>
        </p:spPr>
        <p:txBody>
          <a:bodyPr anchor="ctr"/>
          <a:lstStyle>
            <a:lvl1pPr algn="r">
              <a:defRPr sz="16600" b="1">
                <a:solidFill>
                  <a:schemeClr val="accent5"/>
                </a:solidFill>
              </a:defRPr>
            </a:lvl1pPr>
          </a:lstStyle>
          <a:p>
            <a:r>
              <a:rPr lang="en-US" dirty="0" smtClean="0"/>
              <a:t>XX</a:t>
            </a:r>
            <a:endParaRPr lang="en-US" dirty="0"/>
          </a:p>
        </p:txBody>
      </p:sp>
      <p:sp>
        <p:nvSpPr>
          <p:cNvPr id="12" name="Text Placeholder 11"/>
          <p:cNvSpPr>
            <a:spLocks noGrp="1"/>
          </p:cNvSpPr>
          <p:nvPr>
            <p:ph type="body" sz="quarter" idx="15"/>
          </p:nvPr>
        </p:nvSpPr>
        <p:spPr>
          <a:xfrm>
            <a:off x="5256213" y="1524000"/>
            <a:ext cx="5029200" cy="2743200"/>
          </a:xfrm>
        </p:spPr>
        <p:txBody>
          <a:bodyPr anchor="ctr">
            <a:noAutofit/>
          </a:bodyPr>
          <a:lstStyle>
            <a:lvl1pPr marL="0" indent="0">
              <a:spcBef>
                <a:spcPts val="1200"/>
              </a:spcBef>
              <a:buFont typeface="Arial" panose="020B0604020202020204" pitchFamily="34" charset="0"/>
              <a:buNone/>
              <a:defRPr sz="2800"/>
            </a:lvl1pPr>
            <a:lvl2pPr marL="171450" indent="-171450">
              <a:spcBef>
                <a:spcPts val="1200"/>
              </a:spcBef>
              <a:buFont typeface="Arial" panose="020B0604020202020204" pitchFamily="34" charset="0"/>
              <a:buChar char="•"/>
              <a:defRPr sz="2000"/>
            </a:lvl2pPr>
            <a:lvl3pPr marL="171450" indent="-171450">
              <a:spcBef>
                <a:spcPts val="1200"/>
              </a:spcBef>
              <a:buFont typeface="Arial" panose="020B0604020202020204" pitchFamily="34" charset="0"/>
              <a:buChar char="•"/>
              <a:defRPr sz="2000"/>
            </a:lvl3pPr>
            <a:lvl4pPr marL="171450" indent="-171450">
              <a:spcBef>
                <a:spcPts val="1200"/>
              </a:spcBef>
              <a:buFont typeface="Arial" panose="020B0604020202020204" pitchFamily="34" charset="0"/>
              <a:buChar char="•"/>
              <a:defRPr sz="2000"/>
            </a:lvl4pPr>
            <a:lvl5pPr marL="171450" indent="-171450">
              <a:spcBef>
                <a:spcPts val="1200"/>
              </a:spcBef>
              <a:buFont typeface="Arial" panose="020B0604020202020204" pitchFamily="34" charset="0"/>
              <a:buChar char="•"/>
              <a:defRPr sz="2000"/>
            </a:lvl5pPr>
            <a:lvl6pPr marL="171450" indent="-171450">
              <a:spcBef>
                <a:spcPts val="1200"/>
              </a:spcBef>
              <a:buFont typeface="Arial" panose="020B0604020202020204" pitchFamily="34" charset="0"/>
              <a:buChar char="•"/>
              <a:defRPr sz="2000"/>
            </a:lvl6pPr>
            <a:lvl7pPr marL="171450" indent="-171450">
              <a:spcBef>
                <a:spcPts val="1200"/>
              </a:spcBef>
              <a:buFont typeface="Arial" panose="020B0604020202020204" pitchFamily="34" charset="0"/>
              <a:buChar char="•"/>
              <a:defRPr sz="2000"/>
            </a:lvl7pPr>
            <a:lvl8pPr marL="171450" indent="-171450">
              <a:spcBef>
                <a:spcPts val="1200"/>
              </a:spcBef>
              <a:buFont typeface="Arial" panose="020B0604020202020204" pitchFamily="34" charset="0"/>
              <a:buChar char="•"/>
              <a:defRPr sz="2000"/>
            </a:lvl8pPr>
            <a:lvl9pPr marL="171450" indent="-171450">
              <a:spcBef>
                <a:spcPts val="1200"/>
              </a:spcBef>
              <a:buFont typeface="Arial" panose="020B0604020202020204" pitchFamily="34" charset="0"/>
              <a:buChar char="•"/>
              <a:defRPr sz="2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A3CED5-6656-4A7A-BB77-071ABD96C5A2}" type="datetime1">
              <a:rPr lang="en-US"/>
              <a:pPr/>
              <a:t>7/28/2015</a:t>
            </a:fld>
            <a:endParaRPr dirty="0"/>
          </a:p>
        </p:txBody>
      </p:sp>
    </p:spTree>
    <p:extLst>
      <p:ext uri="{BB962C8B-B14F-4D97-AF65-F5344CB8AC3E}">
        <p14:creationId xmlns="" xmlns:p14="http://schemas.microsoft.com/office/powerpoint/2010/main" val="373938650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1813" y="739775"/>
            <a:ext cx="11125199"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11126648"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BCD2CDC6-9352-4ED5-B272-74DDB6DCFEAF}" type="datetime1">
              <a:rPr lang="en-US"/>
              <a:pPr/>
              <a:t>7/28/2015</a:t>
            </a:fld>
            <a:endParaRPr dirty="0"/>
          </a:p>
        </p:txBody>
      </p:sp>
      <p:pic>
        <p:nvPicPr>
          <p:cNvPr id="9" name="Oracle red badge logo" descr="Oracle logo in white on red staging background"/>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bwMode="ltGray">
          <a:xfrm>
            <a:off x="531812" y="6263640"/>
            <a:ext cx="1622861" cy="594360"/>
          </a:xfrm>
          <a:prstGeom prst="rect">
            <a:avLst/>
          </a:prstGeom>
        </p:spPr>
      </p:pic>
      <p:sp>
        <p:nvSpPr>
          <p:cNvPr id="12" name="TextBox 11"/>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tx1">
                    <a:lumMod val="75000"/>
                  </a:schemeClr>
                </a:solidFill>
              </a:rPr>
              <a:t>Copyright © 2014 Oracle and/or its affiliates. All rights reserved.  </a:t>
            </a:r>
            <a:r>
              <a:rPr sz="800" dirty="0" smtClean="0">
                <a:solidFill>
                  <a:schemeClr val="tx1">
                    <a:lumMod val="75000"/>
                  </a:schemeClr>
                </a:solidFill>
              </a:rPr>
              <a:t>|</a:t>
            </a:r>
            <a:r>
              <a:rPr lang="en-US" sz="800" dirty="0" smtClean="0">
                <a:solidFill>
                  <a:schemeClr val="tx1">
                    <a:lumMod val="75000"/>
                  </a:schemeClr>
                </a:solidFill>
              </a:rPr>
              <a:t> </a:t>
            </a:r>
            <a:fld id="{A9DDA97E-E47D-48CF-8D55-7AA96BB8F930}" type="slidenum">
              <a:rPr lang="en-US" sz="800" smtClean="0">
                <a:solidFill>
                  <a:schemeClr val="tx1">
                    <a:lumMod val="75000"/>
                  </a:schemeClr>
                </a:solidFill>
              </a:rPr>
              <a:pPr/>
              <a:t>‹#›</a:t>
            </a:fld>
            <a:endParaRPr sz="800" dirty="0">
              <a:solidFill>
                <a:schemeClr val="tx1">
                  <a:lumMod val="75000"/>
                </a:schemeClr>
              </a:solidFill>
            </a:endParaRPr>
          </a:p>
        </p:txBody>
      </p:sp>
    </p:spTree>
    <p:extLst>
      <p:ext uri="{BB962C8B-B14F-4D97-AF65-F5344CB8AC3E}">
        <p14:creationId xmlns="" xmlns:p14="http://schemas.microsoft.com/office/powerpoint/2010/main" val="240415743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smtClean="0"/>
              <a:t>Click to edit Master title style</a:t>
            </a:r>
            <a:endParaRPr dirty="0"/>
          </a:p>
        </p:txBody>
      </p:sp>
      <p:sp>
        <p:nvSpPr>
          <p:cNvPr id="3" name="Text Placeholder 2"/>
          <p:cNvSpPr>
            <a:spLocks noGrp="1"/>
          </p:cNvSpPr>
          <p:nvPr>
            <p:ph type="body" idx="1"/>
          </p:nvPr>
        </p:nvSpPr>
        <p:spPr>
          <a:xfrm>
            <a:off x="531812"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1812"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cxnSp>
        <p:nvCxnSpPr>
          <p:cNvPr id="10" name="Straight Connector 9"/>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5" name="Text Placeholder 4"/>
          <p:cNvSpPr>
            <a:spLocks noGrp="1"/>
          </p:cNvSpPr>
          <p:nvPr>
            <p:ph type="body" sz="quarter" idx="3"/>
          </p:nvPr>
        </p:nvSpPr>
        <p:spPr>
          <a:xfrm>
            <a:off x="6243764" y="1524000"/>
            <a:ext cx="5413248" cy="762000"/>
          </a:xfrm>
        </p:spPr>
        <p:txBody>
          <a:bodyPr anchor="ctr">
            <a:noAutofit/>
          </a:bodyPr>
          <a:lstStyle>
            <a:lvl1pPr marL="0" indent="0">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43764" y="2362200"/>
            <a:ext cx="5413248" cy="35814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7" name="Date Placeholder 6"/>
          <p:cNvSpPr>
            <a:spLocks noGrp="1"/>
          </p:cNvSpPr>
          <p:nvPr>
            <p:ph type="dt" sz="half" idx="10"/>
          </p:nvPr>
        </p:nvSpPr>
        <p:spPr/>
        <p:txBody>
          <a:bodyPr>
            <a:noAutofit/>
          </a:bodyPr>
          <a:lstStyle/>
          <a:p>
            <a:fld id="{35287FB7-DD26-4AD5-8D24-298016D86790}" type="datetime1">
              <a:rPr lang="en-US"/>
              <a:pPr/>
              <a:t>7/28/2015</a:t>
            </a:fld>
            <a:endParaRPr dirty="0"/>
          </a:p>
        </p:txBody>
      </p:sp>
    </p:spTree>
    <p:extLst>
      <p:ext uri="{BB962C8B-B14F-4D97-AF65-F5344CB8AC3E}">
        <p14:creationId xmlns="" xmlns:p14="http://schemas.microsoft.com/office/powerpoint/2010/main" val="378700187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52D99EC-ABE5-42A5-B15B-B8C044BE7365}" type="datetime1">
              <a:rPr lang="en-US"/>
              <a:pPr/>
              <a:t>7/28/2015</a:t>
            </a:fld>
            <a:endParaRPr dirty="0"/>
          </a:p>
        </p:txBody>
      </p:sp>
    </p:spTree>
    <p:extLst>
      <p:ext uri="{BB962C8B-B14F-4D97-AF65-F5344CB8AC3E}">
        <p14:creationId xmlns="" xmlns:p14="http://schemas.microsoft.com/office/powerpoint/2010/main" val="333769938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Click to edit Master title style</a:t>
            </a:r>
            <a:endParaRPr dirty="0"/>
          </a:p>
        </p:txBody>
      </p:sp>
      <p:sp>
        <p:nvSpPr>
          <p:cNvPr id="6" name="Text Placeholder 12"/>
          <p:cNvSpPr>
            <a:spLocks noGrp="1"/>
          </p:cNvSpPr>
          <p:nvPr>
            <p:ph type="body" sz="quarter" idx="13" hasCustomPrompt="1"/>
          </p:nvPr>
        </p:nvSpPr>
        <p:spPr>
          <a:xfrm>
            <a:off x="531814" y="1373741"/>
            <a:ext cx="11125198"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3" name="Date Placeholder 2"/>
          <p:cNvSpPr>
            <a:spLocks noGrp="1"/>
          </p:cNvSpPr>
          <p:nvPr>
            <p:ph type="dt" sz="half" idx="10"/>
          </p:nvPr>
        </p:nvSpPr>
        <p:spPr/>
        <p:txBody>
          <a:bodyPr/>
          <a:lstStyle/>
          <a:p>
            <a:fld id="{CD2D53DD-9B43-42E6-B664-927F3AEBDA21}" type="datetime1">
              <a:rPr lang="en-US"/>
              <a:pPr/>
              <a:t>7/28/2015</a:t>
            </a:fld>
            <a:endParaRPr dirty="0"/>
          </a:p>
        </p:txBody>
      </p:sp>
    </p:spTree>
    <p:extLst>
      <p:ext uri="{BB962C8B-B14F-4D97-AF65-F5344CB8AC3E}">
        <p14:creationId xmlns="" xmlns:p14="http://schemas.microsoft.com/office/powerpoint/2010/main" val="416362038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3D265-744D-4F8C-A86B-A5B53F14B0D6}" type="datetime1">
              <a:rPr lang="en-US"/>
              <a:pPr/>
              <a:t>7/28/2015</a:t>
            </a:fld>
            <a:endParaRPr dirty="0"/>
          </a:p>
        </p:txBody>
      </p:sp>
    </p:spTree>
    <p:extLst>
      <p:ext uri="{BB962C8B-B14F-4D97-AF65-F5344CB8AC3E}">
        <p14:creationId xmlns="" xmlns:p14="http://schemas.microsoft.com/office/powerpoint/2010/main" val="360822934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Content Placeholder 2" descr="Chart using colors from the approved palette included here"/>
          <p:cNvSpPr>
            <a:spLocks noGrp="1"/>
          </p:cNvSpPr>
          <p:nvPr>
            <p:ph idx="1"/>
          </p:nvPr>
        </p:nvSpPr>
        <p:spPr>
          <a:xfrm>
            <a:off x="531662" y="1524000"/>
            <a:ext cx="7589520" cy="4419600"/>
          </a:xfrm>
        </p:spPr>
        <p:txBody>
          <a:bodyPr>
            <a:noAutofit/>
          </a:bodyPr>
          <a:lstStyle>
            <a:lvl1pPr>
              <a:defRPr sz="2800"/>
            </a:lvl1pPr>
            <a:lvl2pPr>
              <a:defRPr sz="24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Text Placeholder 3"/>
          <p:cNvSpPr>
            <a:spLocks noGrp="1"/>
          </p:cNvSpPr>
          <p:nvPr>
            <p:ph type="body" sz="half" idx="2"/>
          </p:nvPr>
        </p:nvSpPr>
        <p:spPr>
          <a:xfrm>
            <a:off x="8777288" y="1524001"/>
            <a:ext cx="2879725"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2C216A-5BF3-4B4A-AA09-367DB23952FA}" type="datetime1">
              <a:rPr lang="en-US"/>
              <a:pPr/>
              <a:t>7/28/2015</a:t>
            </a:fld>
            <a:endParaRPr dirty="0"/>
          </a:p>
        </p:txBody>
      </p:sp>
    </p:spTree>
    <p:extLst>
      <p:ext uri="{BB962C8B-B14F-4D97-AF65-F5344CB8AC3E}">
        <p14:creationId xmlns="" xmlns:p14="http://schemas.microsoft.com/office/powerpoint/2010/main" val="345785070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Picture Placeholder 2" descr="4-color photo can be included here"/>
          <p:cNvSpPr>
            <a:spLocks noGrp="1"/>
          </p:cNvSpPr>
          <p:nvPr>
            <p:ph type="pic" idx="1"/>
          </p:nvPr>
        </p:nvSpPr>
        <p:spPr bwMode="gray">
          <a:xfrm>
            <a:off x="531813" y="1524000"/>
            <a:ext cx="6095999" cy="4416725"/>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ext Placeholder 3"/>
          <p:cNvSpPr>
            <a:spLocks noGrp="1"/>
          </p:cNvSpPr>
          <p:nvPr>
            <p:ph type="body" sz="half" idx="2"/>
          </p:nvPr>
        </p:nvSpPr>
        <p:spPr>
          <a:xfrm>
            <a:off x="7008812" y="1524000"/>
            <a:ext cx="4648201" cy="4419600"/>
          </a:xfrm>
        </p:spPr>
        <p:txBody>
          <a:bodyPr>
            <a:no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3E2FA5-E451-48BD-84C5-AAF06D19CB12}" type="datetime1">
              <a:rPr lang="en-US"/>
              <a:pPr/>
              <a:t>7/28/2015</a:t>
            </a:fld>
            <a:endParaRPr dirty="0"/>
          </a:p>
        </p:txBody>
      </p:sp>
    </p:spTree>
    <p:extLst>
      <p:ext uri="{BB962C8B-B14F-4D97-AF65-F5344CB8AC3E}">
        <p14:creationId xmlns="" xmlns:p14="http://schemas.microsoft.com/office/powerpoint/2010/main" val="305827476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smtClean="0"/>
              <a:t>Click to edit Master title style</a:t>
            </a:r>
            <a:endParaRPr dirty="0"/>
          </a:p>
        </p:txBody>
      </p:sp>
      <p:sp>
        <p:nvSpPr>
          <p:cNvPr id="3" name="Picture Placeholder 2" descr="Two 4-color photos can be included here"/>
          <p:cNvSpPr>
            <a:spLocks noGrp="1"/>
          </p:cNvSpPr>
          <p:nvPr>
            <p:ph type="pic" idx="1"/>
          </p:nvPr>
        </p:nvSpPr>
        <p:spPr bwMode="gray">
          <a:xfrm>
            <a:off x="531813"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ext Placeholder 3"/>
          <p:cNvSpPr>
            <a:spLocks noGrp="1"/>
          </p:cNvSpPr>
          <p:nvPr>
            <p:ph type="body" sz="half" idx="2"/>
          </p:nvPr>
        </p:nvSpPr>
        <p:spPr>
          <a:xfrm>
            <a:off x="531812"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8" name="Straight Connector 7"/>
          <p:cNvCxnSpPr/>
          <p:nvPr/>
        </p:nvCxnSpPr>
        <p:spPr bwMode="ltGray">
          <a:xfrm>
            <a:off x="6094413"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9" name="Picture Placeholder 2"/>
          <p:cNvSpPr>
            <a:spLocks noGrp="1"/>
          </p:cNvSpPr>
          <p:nvPr>
            <p:ph type="pic" idx="13"/>
          </p:nvPr>
        </p:nvSpPr>
        <p:spPr bwMode="gray">
          <a:xfrm>
            <a:off x="6246812" y="1524000"/>
            <a:ext cx="5413248" cy="347472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10" name="Text Placeholder 3"/>
          <p:cNvSpPr>
            <a:spLocks noGrp="1"/>
          </p:cNvSpPr>
          <p:nvPr>
            <p:ph type="body" sz="half" idx="14"/>
          </p:nvPr>
        </p:nvSpPr>
        <p:spPr>
          <a:xfrm>
            <a:off x="6246811" y="5105400"/>
            <a:ext cx="5410200" cy="838200"/>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B64933-8490-48F1-856F-778E124FF883}" type="datetime1">
              <a:rPr lang="en-US"/>
              <a:pPr/>
              <a:t>7/28/2015</a:t>
            </a:fld>
            <a:endParaRPr dirty="0"/>
          </a:p>
        </p:txBody>
      </p:sp>
    </p:spTree>
    <p:extLst>
      <p:ext uri="{BB962C8B-B14F-4D97-AF65-F5344CB8AC3E}">
        <p14:creationId xmlns="" xmlns:p14="http://schemas.microsoft.com/office/powerpoint/2010/main" val="90898225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mtClean="0"/>
              <a:t>Click to edit Master title style</a:t>
            </a:r>
            <a:endParaRPr dirty="0"/>
          </a:p>
        </p:txBody>
      </p:sp>
      <p:sp>
        <p:nvSpPr>
          <p:cNvPr id="3" name="Picture Placeholder 2" descr="Three 4-color photos can be included here"/>
          <p:cNvSpPr>
            <a:spLocks noGrp="1"/>
          </p:cNvSpPr>
          <p:nvPr>
            <p:ph type="pic" idx="1"/>
          </p:nvPr>
        </p:nvSpPr>
        <p:spPr bwMode="gray">
          <a:xfrm>
            <a:off x="531813"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4" name="Text Placeholder 3"/>
          <p:cNvSpPr>
            <a:spLocks noGrp="1"/>
          </p:cNvSpPr>
          <p:nvPr>
            <p:ph type="body" sz="half" idx="2"/>
          </p:nvPr>
        </p:nvSpPr>
        <p:spPr>
          <a:xfrm>
            <a:off x="53181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1" name="Straight Connector 10"/>
          <p:cNvCxnSpPr/>
          <p:nvPr/>
        </p:nvCxnSpPr>
        <p:spPr bwMode="ltGray">
          <a:xfrm>
            <a:off x="418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9" name="Picture Placeholder 2"/>
          <p:cNvSpPr>
            <a:spLocks noGrp="1"/>
          </p:cNvSpPr>
          <p:nvPr>
            <p:ph type="pic" idx="13"/>
          </p:nvPr>
        </p:nvSpPr>
        <p:spPr bwMode="gray">
          <a:xfrm>
            <a:off x="435705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10" name="Text Placeholder 3"/>
          <p:cNvSpPr>
            <a:spLocks noGrp="1"/>
          </p:cNvSpPr>
          <p:nvPr>
            <p:ph type="body" sz="half" idx="14"/>
          </p:nvPr>
        </p:nvSpPr>
        <p:spPr>
          <a:xfrm>
            <a:off x="435705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2" name="Straight Connector 11"/>
          <p:cNvCxnSpPr/>
          <p:nvPr/>
        </p:nvCxnSpPr>
        <p:spPr bwMode="ltGray">
          <a:xfrm>
            <a:off x="7999412" y="1524000"/>
            <a:ext cx="0" cy="4419600"/>
          </a:xfrm>
          <a:prstGeom prst="line">
            <a:avLst/>
          </a:prstGeom>
          <a:ln w="19050">
            <a:solidFill>
              <a:schemeClr val="bg2"/>
            </a:solidFill>
            <a:miter lim="800000"/>
          </a:ln>
        </p:spPr>
        <p:style>
          <a:lnRef idx="1">
            <a:schemeClr val="accent1"/>
          </a:lnRef>
          <a:fillRef idx="0">
            <a:schemeClr val="accent1"/>
          </a:fillRef>
          <a:effectRef idx="0">
            <a:schemeClr val="accent1"/>
          </a:effectRef>
          <a:fontRef idx="minor">
            <a:schemeClr val="tx1"/>
          </a:fontRef>
        </p:style>
      </p:cxnSp>
      <p:sp>
        <p:nvSpPr>
          <p:cNvPr id="13" name="Picture Placeholder 2"/>
          <p:cNvSpPr>
            <a:spLocks noGrp="1"/>
          </p:cNvSpPr>
          <p:nvPr>
            <p:ph type="pic" idx="15"/>
          </p:nvPr>
        </p:nvSpPr>
        <p:spPr bwMode="gray">
          <a:xfrm>
            <a:off x="8182292" y="1524000"/>
            <a:ext cx="3474720" cy="3048000"/>
          </a:xfrm>
          <a:solidFill>
            <a:schemeClr val="bg2"/>
          </a:solidFill>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14" name="Text Placeholder 3"/>
          <p:cNvSpPr>
            <a:spLocks noGrp="1"/>
          </p:cNvSpPr>
          <p:nvPr>
            <p:ph type="body" sz="half" idx="16"/>
          </p:nvPr>
        </p:nvSpPr>
        <p:spPr>
          <a:xfrm>
            <a:off x="8182292" y="4701396"/>
            <a:ext cx="3474720" cy="1242204"/>
          </a:xfrm>
        </p:spPr>
        <p:txBody>
          <a:bodyPr>
            <a:no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6F5346-BDDE-46E4-B222-C487F9E706DD}" type="datetime1">
              <a:rPr lang="en-US"/>
              <a:pPr/>
              <a:t>7/28/2015</a:t>
            </a:fld>
            <a:endParaRPr dirty="0"/>
          </a:p>
        </p:txBody>
      </p:sp>
    </p:spTree>
    <p:extLst>
      <p:ext uri="{BB962C8B-B14F-4D97-AF65-F5344CB8AC3E}">
        <p14:creationId xmlns="" xmlns:p14="http://schemas.microsoft.com/office/powerpoint/2010/main" val="279085471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martphone and Tablet: Horizontal">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Click to edit Master title style</a:t>
            </a:r>
            <a:endParaRPr dirty="0"/>
          </a:p>
        </p:txBody>
      </p:sp>
      <p:pic>
        <p:nvPicPr>
          <p:cNvPr id="2" name="Picture 1" descr="Photos, screen captures, graphics can be inserted in a white mobile phone and tablet"/>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916717" y="1522826"/>
            <a:ext cx="6495366" cy="4567423"/>
          </a:xfrm>
          <a:prstGeom prst="rect">
            <a:avLst/>
          </a:prstGeom>
        </p:spPr>
      </p:pic>
      <p:sp>
        <p:nvSpPr>
          <p:cNvPr id="9" name="Picture Placeholder 2"/>
          <p:cNvSpPr>
            <a:spLocks noGrp="1"/>
          </p:cNvSpPr>
          <p:nvPr>
            <p:ph type="pic" idx="13"/>
          </p:nvPr>
        </p:nvSpPr>
        <p:spPr bwMode="gray">
          <a:xfrm>
            <a:off x="4532312" y="1850231"/>
            <a:ext cx="5246688" cy="3969544"/>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5" name="Date Placeholder 4"/>
          <p:cNvSpPr>
            <a:spLocks noGrp="1"/>
          </p:cNvSpPr>
          <p:nvPr>
            <p:ph type="dt" sz="half" idx="10"/>
          </p:nvPr>
        </p:nvSpPr>
        <p:spPr/>
        <p:txBody>
          <a:bodyPr/>
          <a:lstStyle/>
          <a:p>
            <a:fld id="{6A15AD86-CD0E-461B-AA18-D070A5CB2CAA}" type="datetime1">
              <a:rPr lang="en-US"/>
              <a:pPr/>
              <a:t>7/28/2015</a:t>
            </a:fld>
            <a:endParaRPr dirty="0"/>
          </a:p>
        </p:txBody>
      </p:sp>
      <p:pic>
        <p:nvPicPr>
          <p:cNvPr id="12" name="Picture 11" descr="Photos, screen captures, graphics can be inserted in a white mobile phone and tablet"/>
          <p:cNvPicPr>
            <a:picLocks noChangeAspect="1"/>
          </p:cNvPicPr>
          <p:nvPr userDrawn="1"/>
        </p:nvPicPr>
        <p:blipFill rotWithShape="1">
          <a:blip r:embed="rId3" cstate="print">
            <a:extLst>
              <a:ext uri="{28A0092B-C50C-407E-A947-70E740481C1C}">
                <a14:useLocalDpi xmlns="" xmlns:a14="http://schemas.microsoft.com/office/drawing/2010/main" val="0"/>
              </a:ext>
            </a:extLst>
          </a:blip>
          <a:srcRect/>
          <a:stretch/>
        </p:blipFill>
        <p:spPr>
          <a:xfrm>
            <a:off x="1770062" y="1828800"/>
            <a:ext cx="1840875" cy="3887139"/>
          </a:xfrm>
          <a:prstGeom prst="rect">
            <a:avLst/>
          </a:prstGeom>
        </p:spPr>
      </p:pic>
      <p:sp>
        <p:nvSpPr>
          <p:cNvPr id="13" name="Picture Placeholder 2"/>
          <p:cNvSpPr>
            <a:spLocks noGrp="1"/>
          </p:cNvSpPr>
          <p:nvPr>
            <p:ph type="pic" idx="1"/>
          </p:nvPr>
        </p:nvSpPr>
        <p:spPr bwMode="gray">
          <a:xfrm>
            <a:off x="1888693" y="2372664"/>
            <a:ext cx="1618488" cy="2834640"/>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Tree>
    <p:extLst>
      <p:ext uri="{BB962C8B-B14F-4D97-AF65-F5344CB8AC3E}">
        <p14:creationId xmlns="" xmlns:p14="http://schemas.microsoft.com/office/powerpoint/2010/main" val="74544451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martphone and Tablet: Vertical">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5852160" cy="889000"/>
          </a:xfrm>
        </p:spPr>
        <p:txBody>
          <a:bodyPr anchor="b">
            <a:noAutofit/>
          </a:bodyPr>
          <a:lstStyle>
            <a:lvl1pPr algn="l">
              <a:defRPr sz="3600" b="0"/>
            </a:lvl1pPr>
          </a:lstStyle>
          <a:p>
            <a:r>
              <a:rPr lang="en-US" smtClean="0"/>
              <a:t>Click to edit Master title style</a:t>
            </a:r>
            <a:endParaRPr dirty="0"/>
          </a:p>
        </p:txBody>
      </p:sp>
      <p:pic>
        <p:nvPicPr>
          <p:cNvPr id="13" name="Picture 12" descr="Photos, screen captures, graphics can be inserted in a white mobile phone and tablet"/>
          <p:cNvPicPr>
            <a:picLocks noChangeAspect="1"/>
          </p:cNvPicPr>
          <p:nvPr/>
        </p:nvPicPr>
        <p:blipFill rotWithShape="1">
          <a:blip r:embed="rId2" cstate="print">
            <a:extLst>
              <a:ext uri="{28A0092B-C50C-407E-A947-70E740481C1C}">
                <a14:useLocalDpi xmlns="" xmlns:a14="http://schemas.microsoft.com/office/drawing/2010/main" val="0"/>
              </a:ext>
            </a:extLst>
          </a:blip>
          <a:srcRect/>
          <a:stretch/>
        </p:blipFill>
        <p:spPr>
          <a:xfrm>
            <a:off x="3960812" y="1905000"/>
            <a:ext cx="1840875" cy="3887139"/>
          </a:xfrm>
          <a:prstGeom prst="rect">
            <a:avLst/>
          </a:prstGeom>
        </p:spPr>
      </p:pic>
      <p:sp>
        <p:nvSpPr>
          <p:cNvPr id="14" name="Picture Placeholder 2"/>
          <p:cNvSpPr>
            <a:spLocks noGrp="1"/>
          </p:cNvSpPr>
          <p:nvPr>
            <p:ph type="pic" idx="1"/>
          </p:nvPr>
        </p:nvSpPr>
        <p:spPr bwMode="gray">
          <a:xfrm>
            <a:off x="4079443" y="2448864"/>
            <a:ext cx="1618488" cy="2834640"/>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pic>
        <p:nvPicPr>
          <p:cNvPr id="10" name="Picture 9" descr="Photos, screen captures, graphics can be inserted in a white mobile phone and tablet"/>
          <p:cNvPicPr>
            <a:picLocks noChangeAspect="1"/>
          </p:cNvPicPr>
          <p:nvPr/>
        </p:nvPicPr>
        <p:blipFill rotWithShape="1">
          <a:blip r:embed="rId3" cstate="print">
            <a:extLst>
              <a:ext uri="{28A0092B-C50C-407E-A947-70E740481C1C}">
                <a14:useLocalDpi xmlns="" xmlns:a14="http://schemas.microsoft.com/office/drawing/2010/main" val="0"/>
              </a:ext>
            </a:extLst>
          </a:blip>
          <a:srcRect r="7518"/>
          <a:stretch/>
        </p:blipFill>
        <p:spPr>
          <a:xfrm rot="5400000">
            <a:off x="5748377" y="1113567"/>
            <a:ext cx="6007047" cy="4567423"/>
          </a:xfrm>
          <a:prstGeom prst="rect">
            <a:avLst/>
          </a:prstGeom>
        </p:spPr>
      </p:pic>
      <p:sp>
        <p:nvSpPr>
          <p:cNvPr id="9" name="Picture Placeholder 2"/>
          <p:cNvSpPr>
            <a:spLocks noGrp="1"/>
          </p:cNvSpPr>
          <p:nvPr>
            <p:ph type="pic" idx="13"/>
          </p:nvPr>
        </p:nvSpPr>
        <p:spPr bwMode="gray">
          <a:xfrm>
            <a:off x="6747673" y="1013144"/>
            <a:ext cx="3962137" cy="5252348"/>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
        <p:nvSpPr>
          <p:cNvPr id="5" name="Date Placeholder 4"/>
          <p:cNvSpPr>
            <a:spLocks noGrp="1"/>
          </p:cNvSpPr>
          <p:nvPr>
            <p:ph type="dt" sz="half" idx="10"/>
          </p:nvPr>
        </p:nvSpPr>
        <p:spPr/>
        <p:txBody>
          <a:bodyPr/>
          <a:lstStyle/>
          <a:p>
            <a:fld id="{6A15AD86-CD0E-461B-AA18-D070A5CB2CAA}" type="datetime1">
              <a:rPr lang="en-US"/>
              <a:pPr/>
              <a:t>7/28/2015</a:t>
            </a:fld>
            <a:endParaRPr dirty="0"/>
          </a:p>
        </p:txBody>
      </p:sp>
    </p:spTree>
    <p:extLst>
      <p:ext uri="{BB962C8B-B14F-4D97-AF65-F5344CB8AC3E}">
        <p14:creationId xmlns="" xmlns:p14="http://schemas.microsoft.com/office/powerpoint/2010/main" val="272063404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extLst mod="1">
    <p:ext uri="{DCECCB84-F9BA-43D5-87BE-67443E8EF086}">
      <p15:sldGuideLst xmlns=""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bg>
      <p:bgPr>
        <a:blipFill dpi="0" rotWithShape="1">
          <a:blip r:embed="rId2" cstate="print">
            <a:lum/>
            <a:extLst>
              <a:ext uri="{28A0092B-C50C-407E-A947-70E740481C1C}">
                <a14:useLocalDpi xmlns=""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10" name="Rectangle 9" descr="Full slide 4-color photo can be inserted here"/>
          <p:cNvSpPr/>
          <p:nvPr userDrawn="1"/>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7C7481E7-6827-45FD-8717-13B961EEBD99}" type="datetime1">
              <a:rPr lang="en-US"/>
              <a:pPr/>
              <a:t>7/28/2015</a:t>
            </a:fld>
            <a:endParaRPr dirty="0"/>
          </a:p>
        </p:txBody>
      </p:sp>
      <p:pic>
        <p:nvPicPr>
          <p:cNvPr id="12" name="Oracle red badge logo" descr="Oracle logo in white on red staging background"/>
          <p:cNvPicPr>
            <a:picLocks noChangeAspect="1"/>
          </p:cNvPicPr>
          <p:nvPr userDrawn="1"/>
        </p:nvPicPr>
        <p:blipFill>
          <a:blip r:embed="rId3" cstate="print">
            <a:extLst>
              <a:ext uri="{28A0092B-C50C-407E-A947-70E740481C1C}">
                <a14:useLocalDpi xmlns="" xmlns:a14="http://schemas.microsoft.com/office/drawing/2010/main" val="0"/>
              </a:ext>
            </a:extLst>
          </a:blip>
          <a:stretch>
            <a:fillRect/>
          </a:stretch>
        </p:blipFill>
        <p:spPr bwMode="ltGray">
          <a:xfrm>
            <a:off x="531812" y="6263640"/>
            <a:ext cx="1622861" cy="594360"/>
          </a:xfrm>
          <a:prstGeom prst="rect">
            <a:avLst/>
          </a:prstGeom>
        </p:spPr>
      </p:pic>
      <p:sp>
        <p:nvSpPr>
          <p:cNvPr id="14" name="TextBox 13"/>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r>
              <a:rPr sz="800" dirty="0" smtClean="0">
                <a:solidFill>
                  <a:schemeClr val="tx1">
                    <a:lumMod val="60000"/>
                    <a:lumOff val="40000"/>
                  </a:schemeClr>
                </a:solidFill>
              </a:rPr>
              <a:t>|</a:t>
            </a:r>
            <a:r>
              <a:rPr lang="en-US" sz="800" dirty="0" smtClean="0">
                <a:solidFill>
                  <a:schemeClr val="tx1">
                    <a:lumMod val="60000"/>
                    <a:lumOff val="40000"/>
                  </a:schemeClr>
                </a:solidFill>
              </a:rPr>
              <a:t> </a:t>
            </a:r>
            <a:fld id="{A9DDA97E-E47D-48CF-8D55-7AA96BB8F930}" type="slidenum">
              <a:rPr lang="en-US" sz="800" smtClean="0">
                <a:solidFill>
                  <a:schemeClr val="tx1">
                    <a:lumMod val="60000"/>
                    <a:lumOff val="40000"/>
                  </a:schemeClr>
                </a:solidFill>
              </a:rPr>
              <a:pPr/>
              <a:t>‹#›</a:t>
            </a:fld>
            <a:endParaRPr sz="800" dirty="0">
              <a:solidFill>
                <a:schemeClr val="tx1">
                  <a:lumMod val="60000"/>
                  <a:lumOff val="40000"/>
                </a:schemeClr>
              </a:solidFill>
            </a:endParaRPr>
          </a:p>
        </p:txBody>
      </p:sp>
    </p:spTree>
    <p:extLst>
      <p:ext uri="{BB962C8B-B14F-4D97-AF65-F5344CB8AC3E}">
        <p14:creationId xmlns="" xmlns:p14="http://schemas.microsoft.com/office/powerpoint/2010/main" val="26878214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ndroid Smartphone and Tablet: Horizontal">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Click to edit Master title style</a:t>
            </a:r>
            <a:endParaRPr dirty="0"/>
          </a:p>
        </p:txBody>
      </p:sp>
      <p:sp>
        <p:nvSpPr>
          <p:cNvPr id="5" name="Date Placeholder 4"/>
          <p:cNvSpPr>
            <a:spLocks noGrp="1"/>
          </p:cNvSpPr>
          <p:nvPr>
            <p:ph type="dt" sz="half" idx="10"/>
          </p:nvPr>
        </p:nvSpPr>
        <p:spPr/>
        <p:txBody>
          <a:bodyPr/>
          <a:lstStyle/>
          <a:p>
            <a:fld id="{6A15AD86-CD0E-461B-AA18-D070A5CB2CAA}" type="datetime1">
              <a:rPr lang="en-US"/>
              <a:pPr/>
              <a:t>7/28/2015</a:t>
            </a:fld>
            <a:endParaRPr dirty="0"/>
          </a:p>
        </p:txBody>
      </p:sp>
      <p:pic>
        <p:nvPicPr>
          <p:cNvPr id="14" name="Picture 13"/>
          <p:cNvPicPr>
            <a:picLocks noChangeAspect="1"/>
          </p:cNvPicPr>
          <p:nvPr userDrawn="1"/>
        </p:nvPicPr>
        <p:blipFill>
          <a:blip r:embed="rId2" cstate="screen">
            <a:extLst>
              <a:ext uri="{28A0092B-C50C-407E-A947-70E740481C1C}">
                <a14:useLocalDpi xmlns="" xmlns:a14="http://schemas.microsoft.com/office/drawing/2010/main" val="0"/>
              </a:ext>
            </a:extLst>
          </a:blip>
          <a:stretch>
            <a:fillRect/>
          </a:stretch>
        </p:blipFill>
        <p:spPr>
          <a:xfrm>
            <a:off x="4257675" y="1584167"/>
            <a:ext cx="5829300" cy="4109594"/>
          </a:xfrm>
          <a:prstGeom prst="rect">
            <a:avLst/>
          </a:prstGeom>
        </p:spPr>
      </p:pic>
      <p:sp>
        <p:nvSpPr>
          <p:cNvPr id="16" name="Picture Placeholder 2"/>
          <p:cNvSpPr>
            <a:spLocks noGrp="1"/>
          </p:cNvSpPr>
          <p:nvPr>
            <p:ph type="pic" idx="13"/>
          </p:nvPr>
        </p:nvSpPr>
        <p:spPr bwMode="gray">
          <a:xfrm>
            <a:off x="4532312" y="1971675"/>
            <a:ext cx="5246688" cy="3324225"/>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pic>
        <p:nvPicPr>
          <p:cNvPr id="8" name="Picture 7"/>
          <p:cNvPicPr>
            <a:picLocks noChangeAspect="1"/>
          </p:cNvPicPr>
          <p:nvPr userDrawn="1"/>
        </p:nvPicPr>
        <p:blipFill>
          <a:blip r:embed="rId3" cstate="print">
            <a:extLst>
              <a:ext uri="{28A0092B-C50C-407E-A947-70E740481C1C}">
                <a14:useLocalDpi xmlns="" xmlns:a14="http://schemas.microsoft.com/office/drawing/2010/main" val="0"/>
              </a:ext>
            </a:extLst>
          </a:blip>
          <a:stretch>
            <a:fillRect/>
          </a:stretch>
        </p:blipFill>
        <p:spPr>
          <a:xfrm>
            <a:off x="1761299" y="1981200"/>
            <a:ext cx="1877251" cy="3634952"/>
          </a:xfrm>
          <a:prstGeom prst="rect">
            <a:avLst/>
          </a:prstGeom>
        </p:spPr>
      </p:pic>
      <p:sp>
        <p:nvSpPr>
          <p:cNvPr id="18" name="Picture Placeholder 2"/>
          <p:cNvSpPr>
            <a:spLocks noGrp="1"/>
          </p:cNvSpPr>
          <p:nvPr>
            <p:ph type="pic" idx="1"/>
          </p:nvPr>
        </p:nvSpPr>
        <p:spPr bwMode="gray">
          <a:xfrm>
            <a:off x="1885137" y="2363138"/>
            <a:ext cx="1631569" cy="2894661"/>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Tree>
    <p:extLst>
      <p:ext uri="{BB962C8B-B14F-4D97-AF65-F5344CB8AC3E}">
        <p14:creationId xmlns="" xmlns:p14="http://schemas.microsoft.com/office/powerpoint/2010/main" val="86081927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ndroid Smartphone and Tablet: Vertical">
    <p:spTree>
      <p:nvGrpSpPr>
        <p:cNvPr id="1" name=""/>
        <p:cNvGrpSpPr/>
        <p:nvPr/>
      </p:nvGrpSpPr>
      <p:grpSpPr>
        <a:xfrm>
          <a:off x="0" y="0"/>
          <a:ext cx="0" cy="0"/>
          <a:chOff x="0" y="0"/>
          <a:chExt cx="0" cy="0"/>
        </a:xfrm>
      </p:grpSpPr>
      <p:sp>
        <p:nvSpPr>
          <p:cNvPr id="2" name="Title 1"/>
          <p:cNvSpPr>
            <a:spLocks noGrp="1"/>
          </p:cNvSpPr>
          <p:nvPr>
            <p:ph type="title"/>
          </p:nvPr>
        </p:nvSpPr>
        <p:spPr>
          <a:xfrm>
            <a:off x="531811" y="406400"/>
            <a:ext cx="5852160" cy="889000"/>
          </a:xfrm>
        </p:spPr>
        <p:txBody>
          <a:bodyPr anchor="b">
            <a:noAutofit/>
          </a:bodyPr>
          <a:lstStyle>
            <a:lvl1pPr algn="l">
              <a:defRPr sz="3600" b="0"/>
            </a:lvl1pPr>
          </a:lstStyle>
          <a:p>
            <a:r>
              <a:rPr lang="en-US" smtClean="0"/>
              <a:t>Click to edit Master title style</a:t>
            </a:r>
            <a:endParaRPr dirty="0"/>
          </a:p>
        </p:txBody>
      </p:sp>
      <p:sp>
        <p:nvSpPr>
          <p:cNvPr id="5" name="Date Placeholder 4"/>
          <p:cNvSpPr>
            <a:spLocks noGrp="1"/>
          </p:cNvSpPr>
          <p:nvPr>
            <p:ph type="dt" sz="half" idx="10"/>
          </p:nvPr>
        </p:nvSpPr>
        <p:spPr/>
        <p:txBody>
          <a:bodyPr/>
          <a:lstStyle/>
          <a:p>
            <a:fld id="{6A15AD86-CD0E-461B-AA18-D070A5CB2CAA}" type="datetime1">
              <a:rPr lang="en-US"/>
              <a:pPr/>
              <a:t>7/28/2015</a:t>
            </a:fld>
            <a:endParaRPr dirty="0"/>
          </a:p>
        </p:txBody>
      </p:sp>
      <p:pic>
        <p:nvPicPr>
          <p:cNvPr id="13" name="Picture 12"/>
          <p:cNvPicPr>
            <a:picLocks noChangeAspect="1"/>
          </p:cNvPicPr>
          <p:nvPr userDrawn="1"/>
        </p:nvPicPr>
        <p:blipFill rotWithShape="1">
          <a:blip r:embed="rId2" cstate="screen">
            <a:extLst>
              <a:ext uri="{28A0092B-C50C-407E-A947-70E740481C1C}">
                <a14:useLocalDpi xmlns="" xmlns:a14="http://schemas.microsoft.com/office/drawing/2010/main" val="0"/>
              </a:ext>
            </a:extLst>
          </a:blip>
          <a:srcRect r="3674"/>
          <a:stretch/>
        </p:blipFill>
        <p:spPr>
          <a:xfrm rot="5400000">
            <a:off x="5794266" y="1258781"/>
            <a:ext cx="5935471" cy="4345394"/>
          </a:xfrm>
          <a:prstGeom prst="rect">
            <a:avLst/>
          </a:prstGeom>
        </p:spPr>
      </p:pic>
      <p:sp>
        <p:nvSpPr>
          <p:cNvPr id="11" name="Picture Placeholder 2"/>
          <p:cNvSpPr>
            <a:spLocks noGrp="1"/>
          </p:cNvSpPr>
          <p:nvPr>
            <p:ph type="pic" idx="13"/>
          </p:nvPr>
        </p:nvSpPr>
        <p:spPr bwMode="gray">
          <a:xfrm>
            <a:off x="7019925" y="771524"/>
            <a:ext cx="3486149" cy="5534025"/>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pic>
        <p:nvPicPr>
          <p:cNvPr id="17" name="Picture 16"/>
          <p:cNvPicPr>
            <a:picLocks noChangeAspect="1"/>
          </p:cNvPicPr>
          <p:nvPr userDrawn="1"/>
        </p:nvPicPr>
        <p:blipFill>
          <a:blip r:embed="rId3" cstate="print">
            <a:extLst>
              <a:ext uri="{28A0092B-C50C-407E-A947-70E740481C1C}">
                <a14:useLocalDpi xmlns="" xmlns:a14="http://schemas.microsoft.com/office/drawing/2010/main" val="0"/>
              </a:ext>
            </a:extLst>
          </a:blip>
          <a:stretch>
            <a:fillRect/>
          </a:stretch>
        </p:blipFill>
        <p:spPr>
          <a:xfrm>
            <a:off x="3961574" y="2019300"/>
            <a:ext cx="1877251" cy="3634952"/>
          </a:xfrm>
          <a:prstGeom prst="rect">
            <a:avLst/>
          </a:prstGeom>
        </p:spPr>
      </p:pic>
      <p:sp>
        <p:nvSpPr>
          <p:cNvPr id="18" name="Picture Placeholder 2"/>
          <p:cNvSpPr>
            <a:spLocks noGrp="1"/>
          </p:cNvSpPr>
          <p:nvPr>
            <p:ph type="pic" idx="14"/>
          </p:nvPr>
        </p:nvSpPr>
        <p:spPr bwMode="gray">
          <a:xfrm>
            <a:off x="4088968" y="2401238"/>
            <a:ext cx="1618488" cy="2894661"/>
          </a:xfrm>
          <a:solidFill>
            <a:schemeClr val="bg2"/>
          </a:solidFill>
          <a:ln w="12700">
            <a:solidFill>
              <a:schemeClr val="bg2"/>
            </a:solidFill>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spTree>
    <p:extLst>
      <p:ext uri="{BB962C8B-B14F-4D97-AF65-F5344CB8AC3E}">
        <p14:creationId xmlns="" xmlns:p14="http://schemas.microsoft.com/office/powerpoint/2010/main" val="18766017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extLst mod="1">
    <p:ext uri="{DCECCB84-F9BA-43D5-87BE-67443E8EF086}">
      <p15:sldGuideLst xmlns="" xmlns:p15="http://schemas.microsoft.com/office/powerpoint/2012/main">
        <p15:guide id="1" orient="horz" pos="2160">
          <p15:clr>
            <a:srgbClr val="FBAE40"/>
          </p15:clr>
        </p15:guide>
        <p15:guide id="2" pos="3839">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Metric with Picture">
    <p:bg>
      <p:bgPr>
        <a:blipFill dpi="0" rotWithShape="1">
          <a:blip r:embed="rId2" cstate="print">
            <a:lum/>
            <a:extLst>
              <a:ext uri="{28A0092B-C50C-407E-A947-70E740481C1C}">
                <a14:useLocalDpi xmlns=""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8" name="Rectangle 7" descr="A large metric, brief statement, and 4-color photo can be included here"/>
          <p:cNvSpPr/>
          <p:nvPr/>
        </p:nvSpPr>
        <p:spPr bwMode="hidden">
          <a:xfrm>
            <a:off x="0" y="0"/>
            <a:ext cx="12188825" cy="6858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2" name="Group 1"/>
          <p:cNvGrpSpPr/>
          <p:nvPr/>
        </p:nvGrpSpPr>
        <p:grpSpPr>
          <a:xfrm>
            <a:off x="-287" y="0"/>
            <a:ext cx="12189399" cy="6858000"/>
            <a:chOff x="-287" y="0"/>
            <a:chExt cx="12189399" cy="6858000"/>
          </a:xfrm>
        </p:grpSpPr>
        <p:sp>
          <p:nvSpPr>
            <p:cNvPr id="10" name="Rectangle 9"/>
            <p:cNvSpPr/>
            <p:nvPr/>
          </p:nvSpPr>
          <p:spPr bwMode="gray">
            <a:xfrm>
              <a:off x="-287" y="0"/>
              <a:ext cx="193962"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11995151" y="5854"/>
              <a:ext cx="193960" cy="6852146"/>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2" name="Rectangle 11"/>
            <p:cNvSpPr/>
            <p:nvPr/>
          </p:nvSpPr>
          <p:spPr bwMode="gray">
            <a:xfrm>
              <a:off x="-286" y="6400800"/>
              <a:ext cx="12189396" cy="457200"/>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3" name="Rectangle 12"/>
            <p:cNvSpPr/>
            <p:nvPr/>
          </p:nvSpPr>
          <p:spPr bwMode="gray">
            <a:xfrm>
              <a:off x="-286" y="0"/>
              <a:ext cx="12189398" cy="192024"/>
            </a:xfrm>
            <a:prstGeom prst="rect">
              <a:avLst/>
            </a:prstGeom>
            <a:solidFill>
              <a:srgbClr val="DCE3E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sp>
        <p:nvSpPr>
          <p:cNvPr id="3" name="Title 2"/>
          <p:cNvSpPr>
            <a:spLocks noGrp="1"/>
          </p:cNvSpPr>
          <p:nvPr>
            <p:ph type="title" hasCustomPrompt="1"/>
          </p:nvPr>
        </p:nvSpPr>
        <p:spPr>
          <a:xfrm>
            <a:off x="760412" y="609600"/>
            <a:ext cx="4572000" cy="2044700"/>
          </a:xfrm>
        </p:spPr>
        <p:txBody>
          <a:bodyPr/>
          <a:lstStyle>
            <a:lvl1pPr>
              <a:defRPr sz="13800" b="1"/>
            </a:lvl1pPr>
          </a:lstStyle>
          <a:p>
            <a:r>
              <a:rPr lang="en-US" dirty="0" smtClean="0"/>
              <a:t>XX</a:t>
            </a:r>
            <a:endParaRPr lang="en-US" dirty="0"/>
          </a:p>
        </p:txBody>
      </p:sp>
      <p:sp>
        <p:nvSpPr>
          <p:cNvPr id="22" name="Text Placeholder 12"/>
          <p:cNvSpPr>
            <a:spLocks noGrp="1"/>
          </p:cNvSpPr>
          <p:nvPr>
            <p:ph type="body" sz="quarter" idx="13" hasCustomPrompt="1"/>
          </p:nvPr>
        </p:nvSpPr>
        <p:spPr>
          <a:xfrm>
            <a:off x="760412" y="2666999"/>
            <a:ext cx="4572000" cy="1960881"/>
          </a:xfrm>
        </p:spPr>
        <p:txBody>
          <a:bodyPr>
            <a:noAutofit/>
          </a:bodyPr>
          <a:lstStyle>
            <a:lvl1pPr marL="1588" indent="0">
              <a:spcBef>
                <a:spcPts val="0"/>
              </a:spcBef>
              <a:buFontTx/>
              <a:buNone/>
              <a:defRPr sz="28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sp>
        <p:nvSpPr>
          <p:cNvPr id="5" name="Date Placeholder 4"/>
          <p:cNvSpPr>
            <a:spLocks noGrp="1"/>
          </p:cNvSpPr>
          <p:nvPr>
            <p:ph type="dt" sz="half" idx="10"/>
          </p:nvPr>
        </p:nvSpPr>
        <p:spPr/>
        <p:txBody>
          <a:bodyPr/>
          <a:lstStyle>
            <a:lvl1pPr>
              <a:defRPr>
                <a:solidFill>
                  <a:schemeClr val="bg1">
                    <a:lumMod val="60000"/>
                    <a:lumOff val="40000"/>
                  </a:schemeClr>
                </a:solidFill>
              </a:defRPr>
            </a:lvl1pPr>
          </a:lstStyle>
          <a:p>
            <a:fld id="{43D5EDE7-61B4-4C98-ADE6-D86346041BA3}" type="datetime1">
              <a:rPr lang="en-US"/>
              <a:pPr/>
              <a:t>7/28/2015</a:t>
            </a:fld>
            <a:endParaRPr dirty="0"/>
          </a:p>
        </p:txBody>
      </p:sp>
      <p:pic>
        <p:nvPicPr>
          <p:cNvPr id="15" name="Oracle red badge logo" descr="Oracle logo in white on red staging background"/>
          <p:cNvPicPr>
            <a:picLocks noChangeAspect="1"/>
          </p:cNvPicPr>
          <p:nvPr userDrawn="1"/>
        </p:nvPicPr>
        <p:blipFill>
          <a:blip r:embed="rId3" cstate="print">
            <a:extLst>
              <a:ext uri="{28A0092B-C50C-407E-A947-70E740481C1C}">
                <a14:useLocalDpi xmlns="" xmlns:a14="http://schemas.microsoft.com/office/drawing/2010/main" val="0"/>
              </a:ext>
            </a:extLst>
          </a:blip>
          <a:stretch>
            <a:fillRect/>
          </a:stretch>
        </p:blipFill>
        <p:spPr bwMode="ltGray">
          <a:xfrm>
            <a:off x="531812" y="6263640"/>
            <a:ext cx="1622861" cy="594360"/>
          </a:xfrm>
          <a:prstGeom prst="rect">
            <a:avLst/>
          </a:prstGeom>
        </p:spPr>
      </p:pic>
      <p:sp>
        <p:nvSpPr>
          <p:cNvPr id="16" name="TextBox 15"/>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bg2">
                    <a:lumMod val="75000"/>
                  </a:schemeClr>
                </a:solidFill>
              </a:rPr>
              <a:t>Copyright © 2014 Oracle and/or its affiliates. All rights reserved.  </a:t>
            </a:r>
            <a:r>
              <a:rPr sz="800" dirty="0" smtClean="0">
                <a:solidFill>
                  <a:schemeClr val="bg2">
                    <a:lumMod val="75000"/>
                  </a:schemeClr>
                </a:solidFill>
              </a:rPr>
              <a:t>|</a:t>
            </a:r>
            <a:r>
              <a:rPr lang="en-US" sz="800" dirty="0" smtClean="0">
                <a:solidFill>
                  <a:schemeClr val="bg2">
                    <a:lumMod val="75000"/>
                  </a:schemeClr>
                </a:solidFill>
              </a:rPr>
              <a:t> </a:t>
            </a:r>
            <a:fld id="{A9DDA97E-E47D-48CF-8D55-7AA96BB8F930}" type="slidenum">
              <a:rPr lang="en-US" sz="800" smtClean="0">
                <a:solidFill>
                  <a:schemeClr val="bg2">
                    <a:lumMod val="75000"/>
                  </a:schemeClr>
                </a:solidFill>
              </a:rPr>
              <a:pPr/>
              <a:t>‹#›</a:t>
            </a:fld>
            <a:endParaRPr sz="800" dirty="0">
              <a:solidFill>
                <a:schemeClr val="bg2">
                  <a:lumMod val="75000"/>
                </a:schemeClr>
              </a:solidFill>
            </a:endParaRPr>
          </a:p>
        </p:txBody>
      </p:sp>
    </p:spTree>
    <p:extLst>
      <p:ext uri="{BB962C8B-B14F-4D97-AF65-F5344CB8AC3E}">
        <p14:creationId xmlns="" xmlns:p14="http://schemas.microsoft.com/office/powerpoint/2010/main" val="138181752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extLst mod="1">
    <p:ext uri="{DCECCB84-F9BA-43D5-87BE-67443E8EF086}">
      <p15:sldGuideLst xmlns=""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Safe Harbor Front">
    <p:spTree>
      <p:nvGrpSpPr>
        <p:cNvPr id="1" name=""/>
        <p:cNvGrpSpPr/>
        <p:nvPr/>
      </p:nvGrpSpPr>
      <p:grpSpPr>
        <a:xfrm>
          <a:off x="0" y="0"/>
          <a:ext cx="0" cy="0"/>
          <a:chOff x="0" y="0"/>
          <a:chExt cx="0" cy="0"/>
        </a:xfrm>
      </p:grpSpPr>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dirty="0">
                <a:latin typeface="+mn-lt"/>
              </a:rPr>
              <a:t>The following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
        <p:nvSpPr>
          <p:cNvPr id="2" name="Date Placeholder 1"/>
          <p:cNvSpPr>
            <a:spLocks noGrp="1"/>
          </p:cNvSpPr>
          <p:nvPr>
            <p:ph type="dt" sz="half" idx="10"/>
          </p:nvPr>
        </p:nvSpPr>
        <p:spPr/>
        <p:txBody>
          <a:bodyPr>
            <a:noAutofit/>
          </a:bodyPr>
          <a:lstStyle/>
          <a:p>
            <a:fld id="{93A56FF2-64EC-4614-951E-8B8E4681BF2B}" type="datetime1">
              <a:rPr lang="en-US"/>
              <a:pPr/>
              <a:t>7/28/2015</a:t>
            </a:fld>
            <a:endParaRPr dirty="0"/>
          </a:p>
        </p:txBody>
      </p:sp>
    </p:spTree>
    <p:extLst>
      <p:ext uri="{BB962C8B-B14F-4D97-AF65-F5344CB8AC3E}">
        <p14:creationId xmlns="" xmlns:p14="http://schemas.microsoft.com/office/powerpoint/2010/main" val="259788944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Safe Harbor Back">
    <p:spTree>
      <p:nvGrpSpPr>
        <p:cNvPr id="1" name=""/>
        <p:cNvGrpSpPr/>
        <p:nvPr/>
      </p:nvGrpSpPr>
      <p:grpSpPr>
        <a:xfrm>
          <a:off x="0" y="0"/>
          <a:ext cx="0" cy="0"/>
          <a:chOff x="0" y="0"/>
          <a:chExt cx="0" cy="0"/>
        </a:xfrm>
      </p:grpSpPr>
      <p:sp>
        <p:nvSpPr>
          <p:cNvPr id="5" name="TextBox 4"/>
          <p:cNvSpPr txBox="1"/>
          <p:nvPr/>
        </p:nvSpPr>
        <p:spPr>
          <a:xfrm>
            <a:off x="531812" y="1371600"/>
            <a:ext cx="11125200" cy="889000"/>
          </a:xfrm>
          <a:prstGeom prst="rect">
            <a:avLst/>
          </a:prstGeom>
          <a:noFill/>
        </p:spPr>
        <p:txBody>
          <a:bodyPr wrap="none" lIns="0" tIns="0" rIns="0" bIns="0" rtlCol="0" anchor="b">
            <a:noAutofit/>
          </a:bodyPr>
          <a:lstStyle/>
          <a:p>
            <a:pPr>
              <a:lnSpc>
                <a:spcPct val="90000"/>
              </a:lnSpc>
            </a:pPr>
            <a:r>
              <a:rPr sz="3200" dirty="0">
                <a:latin typeface="+mj-lt"/>
              </a:rPr>
              <a:t>Safe Harbor</a:t>
            </a:r>
            <a:r>
              <a:rPr sz="3200" baseline="0" dirty="0">
                <a:latin typeface="+mj-lt"/>
              </a:rPr>
              <a:t> Statement</a:t>
            </a:r>
            <a:endParaRPr sz="3200" dirty="0">
              <a:latin typeface="+mj-lt"/>
            </a:endParaRPr>
          </a:p>
        </p:txBody>
      </p:sp>
      <p:sp>
        <p:nvSpPr>
          <p:cNvPr id="6" name="TextBox 5"/>
          <p:cNvSpPr txBox="1"/>
          <p:nvPr/>
        </p:nvSpPr>
        <p:spPr>
          <a:xfrm>
            <a:off x="531812" y="2514600"/>
            <a:ext cx="11125200" cy="2286000"/>
          </a:xfrm>
          <a:prstGeom prst="rect">
            <a:avLst/>
          </a:prstGeom>
          <a:noFill/>
        </p:spPr>
        <p:txBody>
          <a:bodyPr wrap="square" lIns="0" tIns="0" rIns="0" bIns="0" rtlCol="0" anchor="t">
            <a:noAutofit/>
          </a:bodyPr>
          <a:lstStyle/>
          <a:p>
            <a:pPr>
              <a:lnSpc>
                <a:spcPct val="90000"/>
              </a:lnSpc>
            </a:pPr>
            <a:r>
              <a:rPr sz="2400" dirty="0">
                <a:latin typeface="+mn-lt"/>
              </a:rPr>
              <a:t>The preceding is intended to outline our general product direction. It is intended for information purposes only, and may not be incorporated into any contract. It is not a commitment to deliver any material, code, or functionality, and should not be relied upon in making purchasing decisions. The development, release, and timing of any features or functionality described for Oracle’s products remains at the sole discretion of Oracle.</a:t>
            </a:r>
          </a:p>
        </p:txBody>
      </p:sp>
      <p:sp>
        <p:nvSpPr>
          <p:cNvPr id="2" name="Date Placeholder 1"/>
          <p:cNvSpPr>
            <a:spLocks noGrp="1"/>
          </p:cNvSpPr>
          <p:nvPr>
            <p:ph type="dt" sz="half" idx="10"/>
          </p:nvPr>
        </p:nvSpPr>
        <p:spPr/>
        <p:txBody>
          <a:bodyPr>
            <a:noAutofit/>
          </a:bodyPr>
          <a:lstStyle/>
          <a:p>
            <a:fld id="{AD051CE8-BCD3-4683-83D4-D0AC55C5EB15}" type="datetime1">
              <a:rPr lang="en-US"/>
              <a:pPr/>
              <a:t>7/28/2015</a:t>
            </a:fld>
            <a:endParaRPr dirty="0"/>
          </a:p>
        </p:txBody>
      </p:sp>
    </p:spTree>
    <p:extLst>
      <p:ext uri="{BB962C8B-B14F-4D97-AF65-F5344CB8AC3E}">
        <p14:creationId xmlns="" xmlns:p14="http://schemas.microsoft.com/office/powerpoint/2010/main" val="235887190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Positioning Statemen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A9802F-4D43-4C32-8177-0644B387545A}" type="datetime1">
              <a:rPr lang="en-US"/>
              <a:pPr/>
              <a:t>7/28/2015</a:t>
            </a:fld>
            <a:endParaRPr dirty="0"/>
          </a:p>
        </p:txBody>
      </p:sp>
      <p:pic>
        <p:nvPicPr>
          <p:cNvPr id="8" name="Picture 7" descr="&quot;Hardware and Software Engineered to work together&quot; tagline in red and black"/>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2820860" y="2313432"/>
            <a:ext cx="6547104" cy="1832339"/>
          </a:xfrm>
          <a:prstGeom prst="rect">
            <a:avLst/>
          </a:prstGeom>
        </p:spPr>
      </p:pic>
    </p:spTree>
    <p:extLst>
      <p:ext uri="{BB962C8B-B14F-4D97-AF65-F5344CB8AC3E}">
        <p14:creationId xmlns="" xmlns:p14="http://schemas.microsoft.com/office/powerpoint/2010/main" val="370913749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blank" preserve="1">
  <p:cSld name="Oracle logo">
    <p:bg bwMode="ltGray">
      <p:bgRef idx="1001">
        <a:schemeClr val="bg1"/>
      </p:bgRef>
    </p:bg>
    <p:spTree>
      <p:nvGrpSpPr>
        <p:cNvPr id="1" name=""/>
        <p:cNvGrpSpPr/>
        <p:nvPr/>
      </p:nvGrpSpPr>
      <p:grpSpPr>
        <a:xfrm>
          <a:off x="0" y="0"/>
          <a:ext cx="0" cy="0"/>
          <a:chOff x="0" y="0"/>
          <a:chExt cx="0" cy="0"/>
        </a:xfrm>
      </p:grpSpPr>
      <p:pic>
        <p:nvPicPr>
          <p:cNvPr id="2" name="Picture 1" descr="Oracle logo in white on red staging background. Light blue frame around perimete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bwMode="hidden">
          <a:xfrm>
            <a:off x="138023" y="129398"/>
            <a:ext cx="11912778" cy="6547450"/>
          </a:xfrm>
          <a:prstGeom prst="rect">
            <a:avLst/>
          </a:prstGeom>
          <a:noFill/>
          <a:ln>
            <a:noFill/>
          </a:ln>
        </p:spPr>
      </p:pic>
      <p:grpSp>
        <p:nvGrpSpPr>
          <p:cNvPr id="3" name="Group 2"/>
          <p:cNvGrpSpPr/>
          <p:nvPr userDrawn="1"/>
        </p:nvGrpSpPr>
        <p:grpSpPr>
          <a:xfrm>
            <a:off x="-287" y="0"/>
            <a:ext cx="12189399" cy="6858000"/>
            <a:chOff x="-287" y="0"/>
            <a:chExt cx="12189399" cy="6858000"/>
          </a:xfrm>
        </p:grpSpPr>
        <p:sp>
          <p:nvSpPr>
            <p:cNvPr id="6" name="Rectangle 5"/>
            <p:cNvSpPr/>
            <p:nvPr/>
          </p:nvSpPr>
          <p:spPr bwMode="gray">
            <a:xfrm>
              <a:off x="-287" y="0"/>
              <a:ext cx="193962"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7" name="Rectangle 6"/>
            <p:cNvSpPr/>
            <p:nvPr/>
          </p:nvSpPr>
          <p:spPr bwMode="gray">
            <a:xfrm>
              <a:off x="11995151" y="5854"/>
              <a:ext cx="193960"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8" name="Rectangle 7"/>
            <p:cNvSpPr/>
            <p:nvPr/>
          </p:nvSpPr>
          <p:spPr bwMode="gray">
            <a:xfrm>
              <a:off x="-286"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286"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pic>
        <p:nvPicPr>
          <p:cNvPr id="11" name="Picture 10"/>
          <p:cNvPicPr>
            <a:picLocks noChangeAspect="1"/>
          </p:cNvPicPr>
          <p:nvPr userDrawn="1"/>
        </p:nvPicPr>
        <p:blipFill>
          <a:blip r:embed="rId3" cstate="screen">
            <a:extLst>
              <a:ext uri="{28A0092B-C50C-407E-A947-70E740481C1C}">
                <a14:useLocalDpi xmlns="" xmlns:a14="http://schemas.microsoft.com/office/drawing/2010/main" val="0"/>
              </a:ext>
            </a:extLst>
          </a:blip>
          <a:stretch>
            <a:fillRect/>
          </a:stretch>
        </p:blipFill>
        <p:spPr bwMode="black">
          <a:xfrm>
            <a:off x="3822128" y="2843826"/>
            <a:ext cx="4544568" cy="569547"/>
          </a:xfrm>
          <a:prstGeom prst="rect">
            <a:avLst/>
          </a:prstGeom>
        </p:spPr>
      </p:pic>
    </p:spTree>
    <p:extLst>
      <p:ext uri="{BB962C8B-B14F-4D97-AF65-F5344CB8AC3E}">
        <p14:creationId xmlns="" xmlns:p14="http://schemas.microsoft.com/office/powerpoint/2010/main" val="106575552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1151" y="1524001"/>
            <a:ext cx="11126522" cy="4419600"/>
          </a:xfrm>
        </p:spPr>
        <p:txBody>
          <a:bodyPr vert="eaVert">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noAutofit/>
          </a:bodyPr>
          <a:lstStyle/>
          <a:p>
            <a:fld id="{21991926-9D37-40E7-80C4-EC5F27AFCB67}" type="datetimeFigureOut">
              <a:rPr lang="en-US" smtClean="0"/>
              <a:pPr/>
              <a:t>7/28/2015</a:t>
            </a:fld>
            <a:endParaRPr lang="en-US"/>
          </a:p>
        </p:txBody>
      </p:sp>
    </p:spTree>
    <p:extLst>
      <p:ext uri="{BB962C8B-B14F-4D97-AF65-F5344CB8AC3E}">
        <p14:creationId xmlns="" xmlns:p14="http://schemas.microsoft.com/office/powerpoint/2010/main" val="386218712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85413" y="533400"/>
            <a:ext cx="1371600" cy="5410200"/>
          </a:xfrm>
        </p:spPr>
        <p:txBody>
          <a:bodyPr vert="eaVert"/>
          <a:lstStyle>
            <a:lvl1pPr>
              <a:defRPr/>
            </a:lvl1pPr>
          </a:lstStyle>
          <a:p>
            <a:r>
              <a:rPr lang="en-US" smtClean="0"/>
              <a:t>Click to edit Master title style</a:t>
            </a:r>
            <a:endParaRPr dirty="0"/>
          </a:p>
        </p:txBody>
      </p:sp>
      <p:sp>
        <p:nvSpPr>
          <p:cNvPr id="3" name="Vertical Text Placeholder 2"/>
          <p:cNvSpPr>
            <a:spLocks noGrp="1"/>
          </p:cNvSpPr>
          <p:nvPr>
            <p:ph type="body" orient="vert" idx="1"/>
          </p:nvPr>
        </p:nvSpPr>
        <p:spPr>
          <a:xfrm>
            <a:off x="531813" y="533400"/>
            <a:ext cx="9524999"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D3D3DC0-E8DA-4DFB-93A6-6089D43271B1}" type="datetime1">
              <a:rPr lang="en-US"/>
              <a:pPr/>
              <a:t>7/28/2015</a:t>
            </a:fld>
            <a:endParaRPr dirty="0"/>
          </a:p>
        </p:txBody>
      </p:sp>
    </p:spTree>
    <p:extLst>
      <p:ext uri="{BB962C8B-B14F-4D97-AF65-F5344CB8AC3E}">
        <p14:creationId xmlns="" xmlns:p14="http://schemas.microsoft.com/office/powerpoint/2010/main" val="217345457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New Template_Program Agenda">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0" y="1547285"/>
            <a:ext cx="12188825" cy="3972983"/>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fontAlgn="auto">
              <a:spcBef>
                <a:spcPts val="0"/>
              </a:spcBef>
              <a:spcAft>
                <a:spcPts val="0"/>
              </a:spcAft>
              <a:defRPr/>
            </a:pPr>
            <a:endParaRPr lang="en-US" dirty="0"/>
          </a:p>
        </p:txBody>
      </p:sp>
      <p:grpSp>
        <p:nvGrpSpPr>
          <p:cNvPr id="2" name="Group 9"/>
          <p:cNvGrpSpPr>
            <a:grpSpLocks/>
          </p:cNvGrpSpPr>
          <p:nvPr userDrawn="1"/>
        </p:nvGrpSpPr>
        <p:grpSpPr bwMode="auto">
          <a:xfrm>
            <a:off x="0" y="6172201"/>
            <a:ext cx="12188825" cy="224367"/>
            <a:chOff x="0" y="4629150"/>
            <a:chExt cx="9144000" cy="168275"/>
          </a:xfrm>
        </p:grpSpPr>
        <p:pic>
          <p:nvPicPr>
            <p:cNvPr id="7"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8"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9" name="Rectangle 8"/>
          <p:cNvSpPr/>
          <p:nvPr userDrawn="1"/>
        </p:nvSpPr>
        <p:spPr>
          <a:xfrm>
            <a:off x="0" y="1"/>
            <a:ext cx="768151" cy="742951"/>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fontAlgn="auto">
              <a:spcBef>
                <a:spcPts val="0"/>
              </a:spcBef>
              <a:spcAft>
                <a:spcPts val="0"/>
              </a:spcAft>
              <a:defRPr/>
            </a:pPr>
            <a:endParaRPr lang="en-US" dirty="0"/>
          </a:p>
        </p:txBody>
      </p:sp>
      <p:sp>
        <p:nvSpPr>
          <p:cNvPr id="17" name="Title 1"/>
          <p:cNvSpPr>
            <a:spLocks noGrp="1"/>
          </p:cNvSpPr>
          <p:nvPr>
            <p:ph type="title"/>
          </p:nvPr>
        </p:nvSpPr>
        <p:spPr>
          <a:xfrm>
            <a:off x="1073029" y="327385"/>
            <a:ext cx="10359637" cy="1015993"/>
          </a:xfrm>
        </p:spPr>
        <p:txBody>
          <a:bodyPr/>
          <a:lstStyle>
            <a:lvl1pPr algn="l" defTabSz="1218987" rtl="0" eaLnBrk="1" latinLnBrk="0" hangingPunct="1">
              <a:lnSpc>
                <a:spcPct val="90000"/>
              </a:lnSpc>
              <a:spcBef>
                <a:spcPct val="0"/>
              </a:spcBef>
              <a:buNone/>
              <a:defRPr lang="en-US" sz="3700" b="1" kern="1200" dirty="0">
                <a:ln w="0">
                  <a:noFill/>
                </a:ln>
                <a:solidFill>
                  <a:schemeClr val="tx1"/>
                </a:solidFill>
                <a:effectLst/>
                <a:latin typeface="Arial" pitchFamily="34" charset="0"/>
                <a:ea typeface="+mj-ea"/>
                <a:cs typeface="Arial" pitchFamily="34" charset="0"/>
              </a:defRPr>
            </a:lvl1pPr>
          </a:lstStyle>
          <a:p>
            <a:r>
              <a:rPr lang="en-US" smtClean="0"/>
              <a:t>Click to edit Master title style</a:t>
            </a:r>
            <a:endParaRPr lang="en-US" dirty="0"/>
          </a:p>
        </p:txBody>
      </p:sp>
      <p:sp>
        <p:nvSpPr>
          <p:cNvPr id="5" name="Text Placeholder 4"/>
          <p:cNvSpPr>
            <a:spLocks noGrp="1"/>
          </p:cNvSpPr>
          <p:nvPr>
            <p:ph type="body" sz="quarter" idx="13"/>
          </p:nvPr>
        </p:nvSpPr>
        <p:spPr>
          <a:xfrm>
            <a:off x="1073029" y="1817510"/>
            <a:ext cx="10359637" cy="3488268"/>
          </a:xfrm>
        </p:spPr>
        <p:txBody>
          <a:bodyPr/>
          <a:lstStyle>
            <a:lvl1pPr marL="457120" indent="-457120">
              <a:lnSpc>
                <a:spcPct val="120000"/>
              </a:lnSpc>
              <a:buSzPct val="90000"/>
              <a:buFont typeface="Wingdings" pitchFamily="2" charset="2"/>
              <a:buChar char="§"/>
              <a:defRPr sz="3200">
                <a:solidFill>
                  <a:schemeClr val="tx1"/>
                </a:solidFill>
              </a:defRPr>
            </a:lvl1pPr>
          </a:lstStyle>
          <a:p>
            <a:pPr lvl="0"/>
            <a:r>
              <a:rPr lang="en-US" smtClean="0"/>
              <a:t>Click to edit Master text styles</a:t>
            </a:r>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with Picture and Logo">
    <p:bg>
      <p:bgPr>
        <a:blipFill dpi="0" rotWithShape="1">
          <a:blip r:embed="rId2" cstate="print">
            <a:lum/>
            <a:extLst>
              <a:ext uri="{28A0092B-C50C-407E-A947-70E740481C1C}">
                <a14:useLocalDpi xmlns=""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85FCE51-BA3E-43B9-8C27-47617E4B4FE5}" type="datetime1">
              <a:rPr lang="en-US"/>
              <a:pPr/>
              <a:t>7/28/2015</a:t>
            </a:fld>
            <a:endParaRPr dirty="0"/>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Text Placeholder 12"/>
          <p:cNvSpPr>
            <a:spLocks noGrp="1"/>
          </p:cNvSpPr>
          <p:nvPr>
            <p:ph type="body" sz="quarter" idx="15"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pic>
        <p:nvPicPr>
          <p:cNvPr id="14" name="Oracle red badge logo" descr="Oracle logo in white on red staging background"/>
          <p:cNvPicPr>
            <a:picLocks noChangeAspect="1"/>
          </p:cNvPicPr>
          <p:nvPr userDrawn="1"/>
        </p:nvPicPr>
        <p:blipFill>
          <a:blip r:embed="rId3" cstate="print">
            <a:extLst>
              <a:ext uri="{28A0092B-C50C-407E-A947-70E740481C1C}">
                <a14:useLocalDpi xmlns="" xmlns:a14="http://schemas.microsoft.com/office/drawing/2010/main" val="0"/>
              </a:ext>
            </a:extLst>
          </a:blip>
          <a:stretch>
            <a:fillRect/>
          </a:stretch>
        </p:blipFill>
        <p:spPr bwMode="ltGray">
          <a:xfrm>
            <a:off x="531812" y="6263640"/>
            <a:ext cx="1622861" cy="594360"/>
          </a:xfrm>
          <a:prstGeom prst="rect">
            <a:avLst/>
          </a:prstGeom>
        </p:spPr>
      </p:pic>
      <p:sp>
        <p:nvSpPr>
          <p:cNvPr id="15" name="TextBox 14"/>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r>
              <a:rPr sz="800" dirty="0" smtClean="0">
                <a:solidFill>
                  <a:schemeClr val="tx1">
                    <a:lumMod val="60000"/>
                    <a:lumOff val="40000"/>
                  </a:schemeClr>
                </a:solidFill>
              </a:rPr>
              <a:t>|</a:t>
            </a:r>
            <a:r>
              <a:rPr lang="en-US" sz="800" dirty="0" smtClean="0">
                <a:solidFill>
                  <a:schemeClr val="tx1">
                    <a:lumMod val="60000"/>
                    <a:lumOff val="40000"/>
                  </a:schemeClr>
                </a:solidFill>
              </a:rPr>
              <a:t> </a:t>
            </a:r>
            <a:fld id="{A9DDA97E-E47D-48CF-8D55-7AA96BB8F930}" type="slidenum">
              <a:rPr lang="en-US" sz="800" smtClean="0">
                <a:solidFill>
                  <a:schemeClr val="tx1">
                    <a:lumMod val="60000"/>
                    <a:lumOff val="40000"/>
                  </a:schemeClr>
                </a:solidFill>
              </a:rPr>
              <a:pPr/>
              <a:t>‹#›</a:t>
            </a:fld>
            <a:endParaRPr sz="800" dirty="0">
              <a:solidFill>
                <a:schemeClr val="tx1">
                  <a:lumMod val="60000"/>
                  <a:lumOff val="40000"/>
                </a:schemeClr>
              </a:solidFill>
            </a:endParaRPr>
          </a:p>
        </p:txBody>
      </p:sp>
    </p:spTree>
    <p:extLst>
      <p:ext uri="{BB962C8B-B14F-4D97-AF65-F5344CB8AC3E}">
        <p14:creationId xmlns="" xmlns:p14="http://schemas.microsoft.com/office/powerpoint/2010/main" val="3063780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cSld name="Title Subtitl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1077103" y="1552221"/>
            <a:ext cx="10544603" cy="4396316"/>
          </a:xfrm>
        </p:spPr>
        <p:txBody>
          <a:bodyPr/>
          <a:lstStyle>
            <a:lvl1pPr>
              <a:defRPr sz="3200"/>
            </a:lvl1pPr>
            <a:lvl2pPr>
              <a:defRPr sz="2700"/>
            </a:lvl2pPr>
            <a:lvl3pPr>
              <a:defRPr sz="2400"/>
            </a:lvl3pPr>
            <a:lvl4pPr>
              <a:defRPr sz="2400"/>
            </a:lvl4pPr>
            <a:lvl5pPr>
              <a:defRPr sz="2400"/>
            </a:lvl5pPr>
            <a:lvl6pPr>
              <a:defRPr sz="1500"/>
            </a:lvl6pPr>
            <a:lvl7pPr>
              <a:defRPr sz="1500"/>
            </a:lvl7pPr>
            <a:lvl8pPr>
              <a:defRPr sz="1500"/>
            </a:lvl8pPr>
            <a:lvl9pPr>
              <a:defRPr sz="15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1077104" y="878097"/>
            <a:ext cx="10849323" cy="424921"/>
          </a:xfrm>
        </p:spPr>
        <p:txBody>
          <a:bodyPr/>
          <a:lstStyle>
            <a:lvl1pPr marL="0" indent="0">
              <a:buNone/>
              <a:defRPr sz="3200">
                <a:solidFill>
                  <a:schemeClr val="accent2"/>
                </a:solidFill>
              </a:defRPr>
            </a:lvl1pPr>
            <a:lvl2pPr>
              <a:defRPr sz="20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dirty="0" smtClean="0"/>
              <a:t>Click to edit Subtitle</a:t>
            </a:r>
          </a:p>
        </p:txBody>
      </p:sp>
      <p:sp>
        <p:nvSpPr>
          <p:cNvPr id="5" name="Footer Placeholder 4"/>
          <p:cNvSpPr>
            <a:spLocks noGrp="1"/>
          </p:cNvSpPr>
          <p:nvPr>
            <p:ph type="ftr" sz="quarter" idx="10"/>
          </p:nvPr>
        </p:nvSpPr>
        <p:spPr>
          <a:xfrm>
            <a:off x="8048027" y="6389127"/>
            <a:ext cx="3859795" cy="366183"/>
          </a:xfrm>
          <a:prstGeom prst="rect">
            <a:avLst/>
          </a:prstGeom>
        </p:spPr>
        <p:txBody>
          <a:bodyPr lIns="121899" tIns="60949" rIns="121899" bIns="60949"/>
          <a:lstStyle>
            <a:lvl1pPr>
              <a:defRPr/>
            </a:lvl1pPr>
          </a:lstStyle>
          <a:p>
            <a:pPr>
              <a:defRPr/>
            </a:pPr>
            <a:endParaRPr lang="en-US" dirty="0"/>
          </a:p>
        </p:txBody>
      </p:sp>
    </p:spTree>
    <p:extLst>
      <p:ext uri="{BB962C8B-B14F-4D97-AF65-F5344CB8AC3E}">
        <p14:creationId xmlns="" xmlns:p14="http://schemas.microsoft.com/office/powerpoint/2010/main" val="1422689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New Template_Case Study">
    <p:spTree>
      <p:nvGrpSpPr>
        <p:cNvPr id="1" name=""/>
        <p:cNvGrpSpPr/>
        <p:nvPr/>
      </p:nvGrpSpPr>
      <p:grpSpPr>
        <a:xfrm>
          <a:off x="0" y="0"/>
          <a:ext cx="0" cy="0"/>
          <a:chOff x="0" y="0"/>
          <a:chExt cx="0" cy="0"/>
        </a:xfrm>
      </p:grpSpPr>
      <p:sp>
        <p:nvSpPr>
          <p:cNvPr id="7" name="Rectangle 6"/>
          <p:cNvSpPr/>
          <p:nvPr userDrawn="1"/>
        </p:nvSpPr>
        <p:spPr>
          <a:xfrm>
            <a:off x="-1" y="2288585"/>
            <a:ext cx="5710690" cy="3227303"/>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en-US"/>
          </a:p>
        </p:txBody>
      </p:sp>
      <p:sp>
        <p:nvSpPr>
          <p:cNvPr id="8" name="Rectangle 7"/>
          <p:cNvSpPr/>
          <p:nvPr userDrawn="1"/>
        </p:nvSpPr>
        <p:spPr bwMode="auto">
          <a:xfrm>
            <a:off x="2031" y="1542198"/>
            <a:ext cx="5719945" cy="735097"/>
          </a:xfrm>
          <a:prstGeom prst="rect">
            <a:avLst/>
          </a:prstGeom>
          <a:solidFill>
            <a:schemeClr val="tx2"/>
          </a:solidFill>
          <a:ln w="9525" cap="flat" cmpd="sng" algn="ctr">
            <a:noFill/>
            <a:prstDash val="solid"/>
            <a:round/>
            <a:headEnd type="none" w="med" len="med"/>
            <a:tailEnd type="none" w="med" len="med"/>
          </a:ln>
          <a:effectLst/>
        </p:spPr>
        <p:txBody>
          <a:bodyPr lIns="122745" tIns="61373" rIns="122745" bIns="61373" anchor="ctr"/>
          <a:lstStyle/>
          <a:p>
            <a:pPr marL="158723" indent="-158723" algn="ctr">
              <a:defRPr/>
            </a:pPr>
            <a:endParaRPr lang="en-US" sz="5300" b="1" dirty="0">
              <a:solidFill>
                <a:srgbClr val="FFFFFF"/>
              </a:solidFill>
              <a:latin typeface="Arial" pitchFamily="-106" charset="0"/>
              <a:ea typeface="ＭＳ Ｐゴシック" pitchFamily="34" charset="-128"/>
            </a:endParaRPr>
          </a:p>
        </p:txBody>
      </p:sp>
      <p:sp>
        <p:nvSpPr>
          <p:cNvPr id="26" name="Picture Placeholder 25"/>
          <p:cNvSpPr>
            <a:spLocks noGrp="1"/>
          </p:cNvSpPr>
          <p:nvPr>
            <p:ph type="pic" sz="quarter" idx="15" hasCustomPrompt="1"/>
          </p:nvPr>
        </p:nvSpPr>
        <p:spPr>
          <a:xfrm>
            <a:off x="5755834" y="1542197"/>
            <a:ext cx="6432988" cy="3962400"/>
          </a:xfrm>
          <a:effectLst>
            <a:reflection blurRad="63500" stA="50000" endPos="7000" dir="5400000" sy="-100000" algn="bl" rotWithShape="0"/>
          </a:effectLst>
        </p:spPr>
        <p:txBody>
          <a:bodyPr anchor="ctr" anchorCtr="1"/>
          <a:lstStyle>
            <a:lvl1pPr marL="0" indent="0" algn="ctr">
              <a:buNone/>
              <a:defRPr/>
            </a:lvl1pPr>
          </a:lstStyle>
          <a:p>
            <a:r>
              <a:rPr lang="en-US" dirty="0" smtClean="0"/>
              <a:t>Insert Picture Here</a:t>
            </a:r>
            <a:endParaRPr lang="en-US" dirty="0"/>
          </a:p>
        </p:txBody>
      </p:sp>
      <p:sp>
        <p:nvSpPr>
          <p:cNvPr id="23" name="Text Placeholder 22"/>
          <p:cNvSpPr>
            <a:spLocks noGrp="1"/>
          </p:cNvSpPr>
          <p:nvPr>
            <p:ph type="body" sz="quarter" idx="13"/>
          </p:nvPr>
        </p:nvSpPr>
        <p:spPr>
          <a:xfrm>
            <a:off x="1004463" y="2479525"/>
            <a:ext cx="4174673" cy="2849880"/>
          </a:xfrm>
        </p:spPr>
        <p:txBody>
          <a:bodyPr>
            <a:normAutofit/>
          </a:bodyPr>
          <a:lstStyle>
            <a:lvl1pPr>
              <a:defRPr sz="2100"/>
            </a:lvl1pPr>
          </a:lstStyle>
          <a:p>
            <a:pPr lvl="0"/>
            <a:r>
              <a:rPr lang="en-US" smtClean="0"/>
              <a:t>Click to edit Master text styles</a:t>
            </a:r>
          </a:p>
        </p:txBody>
      </p:sp>
      <p:sp>
        <p:nvSpPr>
          <p:cNvPr id="24" name="Text Placeholder 22"/>
          <p:cNvSpPr>
            <a:spLocks noGrp="1"/>
          </p:cNvSpPr>
          <p:nvPr>
            <p:ph type="body" sz="quarter" idx="14" hasCustomPrompt="1"/>
          </p:nvPr>
        </p:nvSpPr>
        <p:spPr bwMode="white">
          <a:xfrm>
            <a:off x="1072182" y="1551494"/>
            <a:ext cx="4548239" cy="725801"/>
          </a:xfrm>
          <a:noFill/>
        </p:spPr>
        <p:txBody>
          <a:bodyPr lIns="0" tIns="0" rIns="0" bIns="0" anchor="ctr" anchorCtr="0">
            <a:noAutofit/>
          </a:bodyPr>
          <a:lstStyle>
            <a:lvl1pPr marL="0" indent="0">
              <a:spcAft>
                <a:spcPts val="0"/>
              </a:spcAft>
              <a:buNone/>
              <a:defRPr sz="2700" b="1" cap="none" baseline="0">
                <a:solidFill>
                  <a:schemeClr val="bg1"/>
                </a:solidFill>
              </a:defRPr>
            </a:lvl1pPr>
          </a:lstStyle>
          <a:p>
            <a:pPr lvl="0"/>
            <a:r>
              <a:rPr lang="en-US" dirty="0" smtClean="0"/>
              <a:t>Master Text</a:t>
            </a:r>
          </a:p>
        </p:txBody>
      </p:sp>
      <p:sp>
        <p:nvSpPr>
          <p:cNvPr id="11" name="Title 1"/>
          <p:cNvSpPr>
            <a:spLocks noGrp="1"/>
          </p:cNvSpPr>
          <p:nvPr>
            <p:ph type="title"/>
          </p:nvPr>
        </p:nvSpPr>
        <p:spPr>
          <a:xfrm>
            <a:off x="1072183" y="327384"/>
            <a:ext cx="10958640" cy="1027283"/>
          </a:xfrm>
        </p:spPr>
        <p:txBody>
          <a:bodyPr anchor="t" anchorCtr="0"/>
          <a:lstStyle>
            <a:lvl1pPr>
              <a:defRPr/>
            </a:lvl1pPr>
          </a:lstStyle>
          <a:p>
            <a:r>
              <a:rPr lang="en-US" smtClean="0"/>
              <a:t>Click to edit Master title style</a:t>
            </a:r>
            <a:endParaRPr lang="en-US" dirty="0"/>
          </a:p>
        </p:txBody>
      </p:sp>
    </p:spTree>
    <p:extLst>
      <p:ext uri="{BB962C8B-B14F-4D97-AF65-F5344CB8AC3E}">
        <p14:creationId xmlns="" xmlns:p14="http://schemas.microsoft.com/office/powerpoint/2010/main" val="122271720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New Template_Content 1 Line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72183" y="327387"/>
            <a:ext cx="10969924" cy="541860"/>
          </a:xfrm>
        </p:spPr>
        <p:txBody>
          <a:bodyPr anchor="t" anchorCtr="0"/>
          <a:lstStyle/>
          <a:p>
            <a:r>
              <a:rPr lang="en-US" dirty="0" smtClean="0"/>
              <a:t>Click to edit Master title style</a:t>
            </a:r>
            <a:br>
              <a:rPr lang="en-US" dirty="0" smtClean="0"/>
            </a:br>
            <a:endParaRPr lang="en-US" dirty="0"/>
          </a:p>
        </p:txBody>
      </p:sp>
      <p:sp>
        <p:nvSpPr>
          <p:cNvPr id="6" name="Content Placeholder 5"/>
          <p:cNvSpPr>
            <a:spLocks noGrp="1"/>
          </p:cNvSpPr>
          <p:nvPr>
            <p:ph sz="quarter" idx="12"/>
          </p:nvPr>
        </p:nvSpPr>
        <p:spPr>
          <a:xfrm>
            <a:off x="1072183" y="2029469"/>
            <a:ext cx="10969943" cy="4083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4"/>
          <p:cNvSpPr>
            <a:spLocks noGrp="1"/>
          </p:cNvSpPr>
          <p:nvPr>
            <p:ph type="body" sz="quarter" idx="13"/>
          </p:nvPr>
        </p:nvSpPr>
        <p:spPr>
          <a:xfrm>
            <a:off x="1072183" y="864288"/>
            <a:ext cx="10969943" cy="406400"/>
          </a:xfrm>
        </p:spPr>
        <p:txBody>
          <a:bodyPr anchor="t" anchorCtr="0">
            <a:noAutofit/>
          </a:bodyPr>
          <a:lstStyle>
            <a:lvl1pPr marL="0" indent="0">
              <a:spcAft>
                <a:spcPts val="0"/>
              </a:spcAft>
              <a:buFontTx/>
              <a:buNone/>
              <a:defRPr sz="2700">
                <a:solidFill>
                  <a:schemeClr val="accent1"/>
                </a:solidFill>
              </a:defRPr>
            </a:lvl1pPr>
            <a:lvl2pPr marL="609443" indent="0">
              <a:buFontTx/>
              <a:buNone/>
              <a:defRPr/>
            </a:lvl2pPr>
            <a:lvl3pPr marL="1218885" indent="0">
              <a:buFontTx/>
              <a:buNone/>
              <a:defRPr/>
            </a:lvl3pPr>
            <a:lvl4pPr marL="1828328" indent="0">
              <a:buFontTx/>
              <a:buNone/>
              <a:defRPr/>
            </a:lvl4pPr>
            <a:lvl5pPr marL="2437771" indent="0">
              <a:buFontTx/>
              <a:buNone/>
              <a:defRPr/>
            </a:lvl5pPr>
          </a:lstStyle>
          <a:p>
            <a:pPr lvl="0"/>
            <a:r>
              <a:rPr lang="en-US" smtClean="0"/>
              <a:t>Click to edit Master text styles</a:t>
            </a:r>
          </a:p>
        </p:txBody>
      </p:sp>
    </p:spTree>
    <p:extLst>
      <p:ext uri="{BB962C8B-B14F-4D97-AF65-F5344CB8AC3E}">
        <p14:creationId xmlns:p14="http://schemas.microsoft.com/office/powerpoint/2010/main" xmlns="" val="389263619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with Picture and 2 Logos">
    <p:bg>
      <p:bgPr>
        <a:blipFill dpi="0" rotWithShape="1">
          <a:blip r:embed="rId2" cstate="print">
            <a:lum/>
            <a:extLst>
              <a:ext uri="{28A0092B-C50C-407E-A947-70E740481C1C}">
                <a14:useLocalDpi xmlns=""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Rectangle 21" descr="Full slide 4-color photo can be inserted here. Customer/Partner and secondary logo can be included"/>
          <p:cNvSpPr/>
          <p:nvPr/>
        </p:nvSpPr>
        <p:spPr bwMode="hidden">
          <a:xfrm>
            <a:off x="0" y="0"/>
            <a:ext cx="12188825" cy="6858000"/>
          </a:xfrm>
          <a:prstGeom prst="rect">
            <a:avLst/>
          </a:prstGeom>
          <a:solidFill>
            <a:srgbClr val="46575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531814" y="739775"/>
            <a:ext cx="8763000" cy="1470025"/>
          </a:xfrm>
        </p:spPr>
        <p:txBody>
          <a:bodyPr/>
          <a:lstStyle>
            <a:lvl1pPr>
              <a:lnSpc>
                <a:spcPct val="80000"/>
              </a:lnSpc>
              <a:defRPr sz="4800"/>
            </a:lvl1pPr>
          </a:lstStyle>
          <a:p>
            <a:r>
              <a:rPr lang="en-US" smtClean="0"/>
              <a:t>Click to edit Master title style</a:t>
            </a:r>
            <a:endParaRPr dirty="0"/>
          </a:p>
        </p:txBody>
      </p:sp>
      <p:sp>
        <p:nvSpPr>
          <p:cNvPr id="3" name="Subtitle 2"/>
          <p:cNvSpPr>
            <a:spLocks noGrp="1"/>
          </p:cNvSpPr>
          <p:nvPr>
            <p:ph type="subTitle" idx="1"/>
          </p:nvPr>
        </p:nvSpPr>
        <p:spPr>
          <a:xfrm>
            <a:off x="531763" y="2286000"/>
            <a:ext cx="8764141" cy="914400"/>
          </a:xfrm>
        </p:spPr>
        <p:txBody>
          <a:bodyPr>
            <a:noAutofit/>
          </a:bodyPr>
          <a:lstStyle>
            <a:lvl1pPr marL="0" indent="0" algn="l">
              <a:spcBef>
                <a:spcPts val="0"/>
              </a:spcBef>
              <a:buNone/>
              <a:defRPr sz="24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Text Placeholder 12"/>
          <p:cNvSpPr>
            <a:spLocks noGrp="1"/>
          </p:cNvSpPr>
          <p:nvPr>
            <p:ph type="body" sz="quarter" idx="13" hasCustomPrompt="1"/>
          </p:nvPr>
        </p:nvSpPr>
        <p:spPr>
          <a:xfrm>
            <a:off x="531814" y="3429451"/>
            <a:ext cx="8763000" cy="2514149"/>
          </a:xfrm>
        </p:spPr>
        <p:txBody>
          <a:bodyPr>
            <a:noAutofit/>
          </a:bodyPr>
          <a:lstStyle>
            <a:lvl1pPr marL="1588" indent="0">
              <a:spcBef>
                <a:spcPts val="0"/>
              </a:spcBef>
              <a:buFontTx/>
              <a:buNone/>
              <a:defRPr sz="2400"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presenter’s name, title, division/business unit/organization and date</a:t>
            </a:r>
          </a:p>
        </p:txBody>
      </p:sp>
      <p:sp>
        <p:nvSpPr>
          <p:cNvPr id="4" name="Date Placeholder 3"/>
          <p:cNvSpPr>
            <a:spLocks noGrp="1"/>
          </p:cNvSpPr>
          <p:nvPr>
            <p:ph type="dt" sz="half" idx="10"/>
          </p:nvPr>
        </p:nvSpPr>
        <p:spPr/>
        <p:txBody>
          <a:bodyPr/>
          <a:lstStyle/>
          <a:p>
            <a:fld id="{585FCE51-BA3E-43B9-8C27-47617E4B4FE5}" type="datetime1">
              <a:rPr lang="en-US"/>
              <a:pPr/>
              <a:t>7/28/2015</a:t>
            </a:fld>
            <a:endParaRPr dirty="0"/>
          </a:p>
        </p:txBody>
      </p:sp>
      <p:sp>
        <p:nvSpPr>
          <p:cNvPr id="12" name="Rectangle 11"/>
          <p:cNvSpPr/>
          <p:nvPr/>
        </p:nvSpPr>
        <p:spPr bwMode="white">
          <a:xfrm>
            <a:off x="9828212" y="0"/>
            <a:ext cx="182880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Text Placeholder 12"/>
          <p:cNvSpPr>
            <a:spLocks noGrp="1"/>
          </p:cNvSpPr>
          <p:nvPr>
            <p:ph type="body" sz="quarter" idx="15" hasCustomPrompt="1"/>
          </p:nvPr>
        </p:nvSpPr>
        <p:spPr>
          <a:xfrm>
            <a:off x="9904412" y="228600"/>
            <a:ext cx="1676400" cy="228600"/>
          </a:xfrm>
        </p:spPr>
        <p:txBody>
          <a:bodyPr anchor="b">
            <a:normAutofit/>
          </a:bodyPr>
          <a:lstStyle>
            <a:lvl1pPr marL="1588" indent="0" algn="ctr">
              <a:spcBef>
                <a:spcPts val="0"/>
              </a:spcBef>
              <a:buFontTx/>
              <a:buNone/>
              <a:defRPr sz="1400" baseline="0">
                <a:solidFill>
                  <a:schemeClr val="bg1"/>
                </a:solidFill>
              </a:defRPr>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text</a:t>
            </a:r>
          </a:p>
        </p:txBody>
      </p:sp>
      <p:pic>
        <p:nvPicPr>
          <p:cNvPr id="14" name="Oracle red badge logo" descr="Oracle logo in white on red staging background"/>
          <p:cNvPicPr>
            <a:picLocks noChangeAspect="1"/>
          </p:cNvPicPr>
          <p:nvPr userDrawn="1"/>
        </p:nvPicPr>
        <p:blipFill>
          <a:blip r:embed="rId3" cstate="print">
            <a:extLst>
              <a:ext uri="{28A0092B-C50C-407E-A947-70E740481C1C}">
                <a14:useLocalDpi xmlns="" xmlns:a14="http://schemas.microsoft.com/office/drawing/2010/main" val="0"/>
              </a:ext>
            </a:extLst>
          </a:blip>
          <a:stretch>
            <a:fillRect/>
          </a:stretch>
        </p:blipFill>
        <p:spPr bwMode="ltGray">
          <a:xfrm>
            <a:off x="531812" y="6263640"/>
            <a:ext cx="1622861" cy="594360"/>
          </a:xfrm>
          <a:prstGeom prst="rect">
            <a:avLst/>
          </a:prstGeom>
        </p:spPr>
      </p:pic>
      <p:sp>
        <p:nvSpPr>
          <p:cNvPr id="15" name="Rectangle 14"/>
          <p:cNvSpPr/>
          <p:nvPr userDrawn="1"/>
        </p:nvSpPr>
        <p:spPr>
          <a:xfrm>
            <a:off x="9823443" y="5409983"/>
            <a:ext cx="1828800" cy="850392"/>
          </a:xfrm>
          <a:prstGeom prst="rect">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16" name="TextBox 15"/>
          <p:cNvSpPr txBox="1"/>
          <p:nvPr userDrawn="1"/>
        </p:nvSpPr>
        <p:spPr>
          <a:xfrm>
            <a:off x="8990012" y="6477000"/>
            <a:ext cx="2971800" cy="225552"/>
          </a:xfrm>
          <a:prstGeom prst="rect">
            <a:avLst/>
          </a:prstGeom>
          <a:noFill/>
        </p:spPr>
        <p:txBody>
          <a:bodyPr wrap="none" lIns="0" tIns="0" rIns="0" bIns="0" rtlCol="0" anchor="ctr" anchorCtr="0">
            <a:noAutofit/>
          </a:bodyPr>
          <a:lstStyle/>
          <a:p>
            <a:r>
              <a:rPr sz="800" dirty="0">
                <a:solidFill>
                  <a:schemeClr val="tx1">
                    <a:lumMod val="60000"/>
                    <a:lumOff val="40000"/>
                  </a:schemeClr>
                </a:solidFill>
              </a:rPr>
              <a:t>Copyright © 2014 Oracle and/or its affiliates. All rights reserved.  </a:t>
            </a:r>
            <a:r>
              <a:rPr sz="800" dirty="0" smtClean="0">
                <a:solidFill>
                  <a:schemeClr val="tx1">
                    <a:lumMod val="60000"/>
                    <a:lumOff val="40000"/>
                  </a:schemeClr>
                </a:solidFill>
              </a:rPr>
              <a:t>|</a:t>
            </a:r>
            <a:r>
              <a:rPr lang="en-US" sz="800" dirty="0" smtClean="0">
                <a:solidFill>
                  <a:schemeClr val="tx1">
                    <a:lumMod val="60000"/>
                    <a:lumOff val="40000"/>
                  </a:schemeClr>
                </a:solidFill>
              </a:rPr>
              <a:t> </a:t>
            </a:r>
            <a:fld id="{A9DDA97E-E47D-48CF-8D55-7AA96BB8F930}" type="slidenum">
              <a:rPr lang="en-US" sz="800" smtClean="0">
                <a:solidFill>
                  <a:schemeClr val="tx1">
                    <a:lumMod val="60000"/>
                    <a:lumOff val="40000"/>
                  </a:schemeClr>
                </a:solidFill>
              </a:rPr>
              <a:pPr/>
              <a:t>‹#›</a:t>
            </a:fld>
            <a:endParaRPr sz="800" dirty="0">
              <a:solidFill>
                <a:schemeClr val="tx1">
                  <a:lumMod val="60000"/>
                  <a:lumOff val="40000"/>
                </a:schemeClr>
              </a:solidFill>
            </a:endParaRPr>
          </a:p>
        </p:txBody>
      </p:sp>
    </p:spTree>
    <p:extLst>
      <p:ext uri="{BB962C8B-B14F-4D97-AF65-F5344CB8AC3E}">
        <p14:creationId xmlns="" xmlns:p14="http://schemas.microsoft.com/office/powerpoint/2010/main" val="14166782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3" name="Content Placeholder 2"/>
          <p:cNvSpPr>
            <a:spLocks noGrp="1"/>
          </p:cNvSpPr>
          <p:nvPr>
            <p:ph idx="1"/>
          </p:nvPr>
        </p:nvSpPr>
        <p:spPr>
          <a:xfrm>
            <a:off x="531151" y="1524001"/>
            <a:ext cx="11126522"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ECCD66E-6DF0-4B16-8ACA-D0D93A7B1DC8}" type="datetime1">
              <a:rPr lang="en-US"/>
              <a:pPr/>
              <a:t>7/28/2015</a:t>
            </a:fld>
            <a:endParaRPr dirty="0"/>
          </a:p>
        </p:txBody>
      </p:sp>
    </p:spTree>
    <p:extLst>
      <p:ext uri="{BB962C8B-B14F-4D97-AF65-F5344CB8AC3E}">
        <p14:creationId xmlns="" xmlns:p14="http://schemas.microsoft.com/office/powerpoint/2010/main" val="20752384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dirty="0"/>
          </a:p>
        </p:txBody>
      </p:sp>
      <p:sp>
        <p:nvSpPr>
          <p:cNvPr id="7" name="Text Placeholder 12"/>
          <p:cNvSpPr>
            <a:spLocks noGrp="1"/>
          </p:cNvSpPr>
          <p:nvPr>
            <p:ph type="body" sz="quarter" idx="13" hasCustomPrompt="1"/>
          </p:nvPr>
        </p:nvSpPr>
        <p:spPr>
          <a:xfrm>
            <a:off x="531813" y="1373741"/>
            <a:ext cx="11125199" cy="343299"/>
          </a:xfrm>
        </p:spPr>
        <p:txBody>
          <a:bodyPr>
            <a:noAutofit/>
          </a:bodyPr>
          <a:lstStyle>
            <a:lvl1pPr marL="1588" indent="0">
              <a:spcBef>
                <a:spcPts val="0"/>
              </a:spcBef>
              <a:buFontTx/>
              <a:buNone/>
              <a:defRPr sz="2400" b="1" baseline="0"/>
            </a:lvl1pPr>
            <a:lvl2pPr marL="1588" indent="0">
              <a:buFontTx/>
              <a:buNone/>
              <a:defRPr sz="2400"/>
            </a:lvl2pPr>
            <a:lvl3pPr marL="1588" indent="0">
              <a:buFontTx/>
              <a:buNone/>
              <a:defRPr sz="2400"/>
            </a:lvl3pPr>
            <a:lvl4pPr marL="1588" indent="0">
              <a:buFontTx/>
              <a:buNone/>
              <a:defRPr sz="2400"/>
            </a:lvl4pPr>
            <a:lvl5pPr marL="1588" indent="0">
              <a:buFontTx/>
              <a:buNone/>
              <a:defRPr sz="2400"/>
            </a:lvl5pPr>
            <a:lvl6pPr marL="1588" indent="0">
              <a:buFontTx/>
              <a:buNone/>
              <a:defRPr sz="2400"/>
            </a:lvl6pPr>
            <a:lvl7pPr marL="1588" indent="0">
              <a:buFontTx/>
              <a:buNone/>
              <a:defRPr sz="2400"/>
            </a:lvl7pPr>
            <a:lvl8pPr marL="1588" indent="0">
              <a:buFontTx/>
              <a:buNone/>
              <a:defRPr sz="2400"/>
            </a:lvl8pPr>
            <a:lvl9pPr marL="1588" indent="0">
              <a:buFontTx/>
              <a:buNone/>
              <a:defRPr sz="2400"/>
            </a:lvl9pPr>
          </a:lstStyle>
          <a:p>
            <a:pPr lvl="0"/>
            <a:r>
              <a:rPr dirty="0"/>
              <a:t>Click to add subtitle</a:t>
            </a:r>
          </a:p>
        </p:txBody>
      </p:sp>
      <p:sp>
        <p:nvSpPr>
          <p:cNvPr id="3" name="Content Placeholder 2"/>
          <p:cNvSpPr>
            <a:spLocks noGrp="1"/>
          </p:cNvSpPr>
          <p:nvPr>
            <p:ph idx="1"/>
          </p:nvPr>
        </p:nvSpPr>
        <p:spPr>
          <a:xfrm>
            <a:off x="531151" y="1981200"/>
            <a:ext cx="11126522"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248A2DF-98E5-4437-B842-E0DCD9A6A408}" type="datetime1">
              <a:rPr lang="en-US"/>
              <a:pPr/>
              <a:t>7/28/2015</a:t>
            </a:fld>
            <a:endParaRPr dirty="0"/>
          </a:p>
        </p:txBody>
      </p:sp>
    </p:spTree>
    <p:extLst>
      <p:ext uri="{BB962C8B-B14F-4D97-AF65-F5344CB8AC3E}">
        <p14:creationId xmlns="" xmlns:p14="http://schemas.microsoft.com/office/powerpoint/2010/main" val="337176835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rogram Agenda">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dirty="0"/>
          </a:p>
        </p:txBody>
      </p:sp>
      <p:sp>
        <p:nvSpPr>
          <p:cNvPr id="8" name="Text Placeholder 7"/>
          <p:cNvSpPr>
            <a:spLocks noGrp="1"/>
          </p:cNvSpPr>
          <p:nvPr>
            <p:ph type="body" sz="quarter" idx="13"/>
          </p:nvPr>
        </p:nvSpPr>
        <p:spPr>
          <a:xfrm>
            <a:off x="2795931" y="1981199"/>
            <a:ext cx="8861082" cy="3962401"/>
          </a:xfrm>
        </p:spPr>
        <p:txBody>
          <a:bodyPr>
            <a:noAutofit/>
          </a:bodyPr>
          <a:lstStyle>
            <a:lvl1pPr marL="1588" indent="0">
              <a:spcBef>
                <a:spcPts val="2400"/>
              </a:spcBef>
              <a:buNone/>
              <a:defRPr sz="2800"/>
            </a:lvl1pPr>
            <a:lvl2pPr marL="1588" indent="0">
              <a:spcBef>
                <a:spcPts val="2400"/>
              </a:spcBef>
              <a:buNone/>
              <a:defRPr sz="2800"/>
            </a:lvl2pPr>
            <a:lvl3pPr marL="1588" indent="0">
              <a:spcBef>
                <a:spcPts val="2400"/>
              </a:spcBef>
              <a:buNone/>
              <a:defRPr sz="2800"/>
            </a:lvl3pPr>
            <a:lvl4pPr marL="1588" indent="0">
              <a:spcBef>
                <a:spcPts val="2400"/>
              </a:spcBef>
              <a:buNone/>
              <a:defRPr sz="2800"/>
            </a:lvl4pPr>
            <a:lvl5pPr marL="1588" indent="0">
              <a:spcBef>
                <a:spcPts val="2400"/>
              </a:spcBef>
              <a:buNone/>
              <a:defRPr sz="2800"/>
            </a:lvl5pPr>
            <a:lvl6pPr marL="1588" indent="0">
              <a:spcBef>
                <a:spcPts val="2400"/>
              </a:spcBef>
              <a:buNone/>
              <a:defRPr sz="2800"/>
            </a:lvl6pPr>
            <a:lvl7pPr marL="1588" indent="0">
              <a:spcBef>
                <a:spcPts val="2400"/>
              </a:spcBef>
              <a:buNone/>
              <a:defRPr sz="2800"/>
            </a:lvl7pPr>
            <a:lvl8pPr marL="1588" indent="0">
              <a:spcBef>
                <a:spcPts val="2400"/>
              </a:spcBef>
              <a:buNone/>
              <a:defRPr sz="2800"/>
            </a:lvl8pPr>
            <a:lvl9pPr marL="1588" indent="0">
              <a:spcBef>
                <a:spcPts val="2400"/>
              </a:spcBef>
              <a:buNone/>
              <a:defRPr sz="2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noAutofit/>
          </a:bodyPr>
          <a:lstStyle/>
          <a:p>
            <a:fld id="{CECCD66E-6DF0-4B16-8ACA-D0D93A7B1DC8}" type="datetime1">
              <a:rPr lang="en-US"/>
              <a:pPr/>
              <a:t>7/28/2015</a:t>
            </a:fld>
            <a:endParaRPr dirty="0"/>
          </a:p>
        </p:txBody>
      </p:sp>
    </p:spTree>
    <p:extLst>
      <p:ext uri="{BB962C8B-B14F-4D97-AF65-F5344CB8AC3E}">
        <p14:creationId xmlns="" xmlns:p14="http://schemas.microsoft.com/office/powerpoint/2010/main" val="68122964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without Picture">
    <p:spTree>
      <p:nvGrpSpPr>
        <p:cNvPr id="1" name=""/>
        <p:cNvGrpSpPr/>
        <p:nvPr/>
      </p:nvGrpSpPr>
      <p:grpSpPr>
        <a:xfrm>
          <a:off x="0" y="0"/>
          <a:ext cx="0" cy="0"/>
          <a:chOff x="0" y="0"/>
          <a:chExt cx="0" cy="0"/>
        </a:xfrm>
      </p:grpSpPr>
      <p:sp>
        <p:nvSpPr>
          <p:cNvPr id="2" name="Title 1"/>
          <p:cNvSpPr>
            <a:spLocks noGrp="1"/>
          </p:cNvSpPr>
          <p:nvPr>
            <p:ph type="title"/>
          </p:nvPr>
        </p:nvSpPr>
        <p:spPr>
          <a:xfrm>
            <a:off x="531813" y="2600324"/>
            <a:ext cx="11125200" cy="1371600"/>
          </a:xfrm>
        </p:spPr>
        <p:txBody>
          <a:bodyPr anchor="b"/>
          <a:lstStyle>
            <a:lvl1pPr algn="l">
              <a:lnSpc>
                <a:spcPct val="80000"/>
              </a:lnSpc>
              <a:defRPr sz="4800" b="0" cap="none" baseline="0"/>
            </a:lvl1pPr>
          </a:lstStyle>
          <a:p>
            <a:r>
              <a:rPr lang="en-US" smtClean="0"/>
              <a:t>Click to edit Master title style</a:t>
            </a:r>
            <a:endParaRPr/>
          </a:p>
        </p:txBody>
      </p:sp>
      <p:sp>
        <p:nvSpPr>
          <p:cNvPr id="3" name="Text Placeholder 2"/>
          <p:cNvSpPr>
            <a:spLocks noGrp="1"/>
          </p:cNvSpPr>
          <p:nvPr>
            <p:ph type="body" idx="1"/>
          </p:nvPr>
        </p:nvSpPr>
        <p:spPr>
          <a:xfrm>
            <a:off x="531813" y="4038598"/>
            <a:ext cx="11125200" cy="914400"/>
          </a:xfrm>
        </p:spPr>
        <p:txBody>
          <a:bodyPr anchor="t">
            <a:noAutofit/>
          </a:bodyPr>
          <a:lstStyle>
            <a:lvl1pPr marL="0" indent="0">
              <a:spcBef>
                <a:spcPts val="0"/>
              </a:spcBef>
              <a:buNone/>
              <a:defRPr sz="2400" b="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C35900-9CAD-4F88-ADA2-63803E0474C8}" type="datetime1">
              <a:rPr lang="en-US"/>
              <a:pPr/>
              <a:t>7/28/2015</a:t>
            </a:fld>
            <a:endParaRPr dirty="0"/>
          </a:p>
        </p:txBody>
      </p:sp>
    </p:spTree>
    <p:extLst>
      <p:ext uri="{BB962C8B-B14F-4D97-AF65-F5344CB8AC3E}">
        <p14:creationId xmlns="" xmlns:p14="http://schemas.microsoft.com/office/powerpoint/2010/main" val="151385333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Border"/>
          <p:cNvGrpSpPr/>
          <p:nvPr/>
        </p:nvGrpSpPr>
        <p:grpSpPr>
          <a:xfrm>
            <a:off x="-287" y="0"/>
            <a:ext cx="12189399" cy="6858000"/>
            <a:chOff x="-287" y="0"/>
            <a:chExt cx="12189399" cy="6858000"/>
          </a:xfrm>
        </p:grpSpPr>
        <p:sp>
          <p:nvSpPr>
            <p:cNvPr id="8" name="Rectangle 7"/>
            <p:cNvSpPr/>
            <p:nvPr/>
          </p:nvSpPr>
          <p:spPr bwMode="gray">
            <a:xfrm>
              <a:off x="-287" y="0"/>
              <a:ext cx="193962"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9" name="Rectangle 8"/>
            <p:cNvSpPr/>
            <p:nvPr/>
          </p:nvSpPr>
          <p:spPr bwMode="gray">
            <a:xfrm>
              <a:off x="11995151" y="5854"/>
              <a:ext cx="193960" cy="68521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0" name="Rectangle 9"/>
            <p:cNvSpPr/>
            <p:nvPr/>
          </p:nvSpPr>
          <p:spPr bwMode="gray">
            <a:xfrm>
              <a:off x="-286" y="6400800"/>
              <a:ext cx="12189396" cy="45720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11" name="Rectangle 10"/>
            <p:cNvSpPr/>
            <p:nvPr/>
          </p:nvSpPr>
          <p:spPr bwMode="gray">
            <a:xfrm>
              <a:off x="-286" y="0"/>
              <a:ext cx="12189398" cy="19202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grpSp>
      <p:pic>
        <p:nvPicPr>
          <p:cNvPr id="19" name="Oracle red badge logo" descr="Oracle logo in white on red staging background"/>
          <p:cNvPicPr>
            <a:picLocks noChangeAspect="1"/>
          </p:cNvPicPr>
          <p:nvPr/>
        </p:nvPicPr>
        <p:blipFill>
          <a:blip r:embed="rId44" cstate="print">
            <a:extLst>
              <a:ext uri="{28A0092B-C50C-407E-A947-70E740481C1C}">
                <a14:useLocalDpi xmlns="" xmlns:a14="http://schemas.microsoft.com/office/drawing/2010/main" val="0"/>
              </a:ext>
            </a:extLst>
          </a:blip>
          <a:stretch>
            <a:fillRect/>
          </a:stretch>
        </p:blipFill>
        <p:spPr bwMode="ltGray">
          <a:xfrm>
            <a:off x="531812" y="6263640"/>
            <a:ext cx="1622861" cy="594360"/>
          </a:xfrm>
          <a:prstGeom prst="rect">
            <a:avLst/>
          </a:prstGeom>
        </p:spPr>
      </p:pic>
      <p:sp>
        <p:nvSpPr>
          <p:cNvPr id="2" name="Title Placeholder 1"/>
          <p:cNvSpPr>
            <a:spLocks noGrp="1"/>
          </p:cNvSpPr>
          <p:nvPr>
            <p:ph type="title"/>
          </p:nvPr>
        </p:nvSpPr>
        <p:spPr>
          <a:xfrm>
            <a:off x="531812" y="406400"/>
            <a:ext cx="11125200" cy="889000"/>
          </a:xfrm>
          <a:prstGeom prst="rect">
            <a:avLst/>
          </a:prstGeom>
        </p:spPr>
        <p:txBody>
          <a:bodyPr vert="horz" lIns="0" tIns="0" rIns="0" bIns="0" rtlCol="0" anchor="b">
            <a:noAutofit/>
          </a:bodyPr>
          <a:lstStyle/>
          <a:p>
            <a:r>
              <a:rPr lang="en-US" smtClean="0"/>
              <a:t>Click to edit Master title style</a:t>
            </a:r>
            <a:endParaRPr dirty="0"/>
          </a:p>
        </p:txBody>
      </p:sp>
      <p:sp>
        <p:nvSpPr>
          <p:cNvPr id="3" name="Text Placeholder 2"/>
          <p:cNvSpPr>
            <a:spLocks noGrp="1"/>
          </p:cNvSpPr>
          <p:nvPr>
            <p:ph type="body" idx="1"/>
          </p:nvPr>
        </p:nvSpPr>
        <p:spPr>
          <a:xfrm>
            <a:off x="531151" y="1524001"/>
            <a:ext cx="11126522" cy="44196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2284412" y="6477000"/>
            <a:ext cx="838200" cy="152400"/>
          </a:xfrm>
          <a:prstGeom prst="rect">
            <a:avLst/>
          </a:prstGeom>
        </p:spPr>
        <p:txBody>
          <a:bodyPr vert="horz" wrap="none" lIns="0" tIns="0" rIns="0" bIns="0" rtlCol="0" anchor="ctr"/>
          <a:lstStyle>
            <a:lvl1pPr algn="l">
              <a:defRPr sz="800" b="0">
                <a:solidFill>
                  <a:schemeClr val="tx1"/>
                </a:solidFill>
              </a:defRPr>
            </a:lvl1pPr>
          </a:lstStyle>
          <a:p>
            <a:fld id="{1EE11BFD-AD4C-4A98-9D38-1958507EA4E5}" type="datetime1">
              <a:rPr lang="en-US" smtClean="0"/>
              <a:pPr/>
              <a:t>7/28/2015</a:t>
            </a:fld>
            <a:endParaRPr lang="en-US" dirty="0"/>
          </a:p>
        </p:txBody>
      </p:sp>
      <p:sp>
        <p:nvSpPr>
          <p:cNvPr id="15" name="TextBox 14"/>
          <p:cNvSpPr txBox="1"/>
          <p:nvPr/>
        </p:nvSpPr>
        <p:spPr>
          <a:xfrm>
            <a:off x="8990012" y="6477000"/>
            <a:ext cx="2971800" cy="228600"/>
          </a:xfrm>
          <a:prstGeom prst="rect">
            <a:avLst/>
          </a:prstGeom>
          <a:noFill/>
        </p:spPr>
        <p:txBody>
          <a:bodyPr wrap="none" lIns="0" tIns="0" rIns="0" bIns="0" rtlCol="0" anchor="ctr" anchorCtr="0">
            <a:noAutofit/>
          </a:bodyPr>
          <a:lstStyle/>
          <a:p>
            <a:r>
              <a:rPr sz="800" dirty="0">
                <a:solidFill>
                  <a:schemeClr val="tx1">
                    <a:lumMod val="75000"/>
                  </a:schemeClr>
                </a:solidFill>
              </a:rPr>
              <a:t>Copyright © </a:t>
            </a:r>
            <a:r>
              <a:rPr sz="800" dirty="0" smtClean="0">
                <a:solidFill>
                  <a:schemeClr val="tx1">
                    <a:lumMod val="75000"/>
                  </a:schemeClr>
                </a:solidFill>
              </a:rPr>
              <a:t>201</a:t>
            </a:r>
            <a:r>
              <a:rPr lang="en-US" sz="800" dirty="0" smtClean="0">
                <a:solidFill>
                  <a:schemeClr val="tx1">
                    <a:lumMod val="75000"/>
                  </a:schemeClr>
                </a:solidFill>
              </a:rPr>
              <a:t>5</a:t>
            </a:r>
            <a:r>
              <a:rPr sz="800" dirty="0" smtClean="0">
                <a:solidFill>
                  <a:schemeClr val="tx1">
                    <a:lumMod val="75000"/>
                  </a:schemeClr>
                </a:solidFill>
              </a:rPr>
              <a:t> </a:t>
            </a:r>
            <a:r>
              <a:rPr sz="800" dirty="0">
                <a:solidFill>
                  <a:schemeClr val="tx1">
                    <a:lumMod val="75000"/>
                  </a:schemeClr>
                </a:solidFill>
              </a:rPr>
              <a:t>Oracle and/or its affiliates. All rights reserved.  </a:t>
            </a:r>
            <a:r>
              <a:rPr sz="800" dirty="0" smtClean="0">
                <a:solidFill>
                  <a:schemeClr val="tx1">
                    <a:lumMod val="75000"/>
                  </a:schemeClr>
                </a:solidFill>
              </a:rPr>
              <a:t>|</a:t>
            </a:r>
            <a:r>
              <a:rPr lang="en-US" sz="800" dirty="0" smtClean="0">
                <a:solidFill>
                  <a:schemeClr val="tx1">
                    <a:lumMod val="75000"/>
                  </a:schemeClr>
                </a:solidFill>
              </a:rPr>
              <a:t> </a:t>
            </a:r>
            <a:fld id="{A9DDA97E-E47D-48CF-8D55-7AA96BB8F930}" type="slidenum">
              <a:rPr lang="en-US" sz="800" smtClean="0">
                <a:solidFill>
                  <a:schemeClr val="tx1">
                    <a:lumMod val="75000"/>
                  </a:schemeClr>
                </a:solidFill>
              </a:rPr>
              <a:pPr/>
              <a:t>‹#›</a:t>
            </a:fld>
            <a:endParaRPr sz="800" dirty="0">
              <a:solidFill>
                <a:schemeClr val="tx1">
                  <a:lumMod val="75000"/>
                </a:schemeClr>
              </a:solidFill>
            </a:endParaRPr>
          </a:p>
        </p:txBody>
      </p:sp>
    </p:spTree>
    <p:extLst>
      <p:ext uri="{BB962C8B-B14F-4D97-AF65-F5344CB8AC3E}">
        <p14:creationId xmlns="" xmlns:p14="http://schemas.microsoft.com/office/powerpoint/2010/main" val="3193062027"/>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62" r:id="rId3"/>
    <p:sldLayoutId id="2147483689" r:id="rId4"/>
    <p:sldLayoutId id="2147483693" r:id="rId5"/>
    <p:sldLayoutId id="2147483650" r:id="rId6"/>
    <p:sldLayoutId id="2147483663" r:id="rId7"/>
    <p:sldLayoutId id="2147483686" r:id="rId8"/>
    <p:sldLayoutId id="2147483651" r:id="rId9"/>
    <p:sldLayoutId id="2147483665" r:id="rId10"/>
    <p:sldLayoutId id="2147483669" r:id="rId11"/>
    <p:sldLayoutId id="2147483692" r:id="rId12"/>
    <p:sldLayoutId id="2147483683" r:id="rId13"/>
    <p:sldLayoutId id="2147483670" r:id="rId14"/>
    <p:sldLayoutId id="2147483652" r:id="rId15"/>
    <p:sldLayoutId id="2147483671" r:id="rId16"/>
    <p:sldLayoutId id="2147483672" r:id="rId17"/>
    <p:sldLayoutId id="2147483679" r:id="rId18"/>
    <p:sldLayoutId id="2147483685" r:id="rId19"/>
    <p:sldLayoutId id="2147483688" r:id="rId20"/>
    <p:sldLayoutId id="2147483654" r:id="rId21"/>
    <p:sldLayoutId id="2147483666" r:id="rId22"/>
    <p:sldLayoutId id="2147483655" r:id="rId23"/>
    <p:sldLayoutId id="2147483656" r:id="rId24"/>
    <p:sldLayoutId id="2147483657" r:id="rId25"/>
    <p:sldLayoutId id="2147483673" r:id="rId26"/>
    <p:sldLayoutId id="2147483674" r:id="rId27"/>
    <p:sldLayoutId id="2147483682" r:id="rId28"/>
    <p:sldLayoutId id="2147483684" r:id="rId29"/>
    <p:sldLayoutId id="2147483690" r:id="rId30"/>
    <p:sldLayoutId id="2147483691" r:id="rId31"/>
    <p:sldLayoutId id="2147483668" r:id="rId32"/>
    <p:sldLayoutId id="2147483675" r:id="rId33"/>
    <p:sldLayoutId id="2147483676" r:id="rId34"/>
    <p:sldLayoutId id="2147483667" r:id="rId35"/>
    <p:sldLayoutId id="2147483661" r:id="rId36"/>
    <p:sldLayoutId id="2147483687" r:id="rId37"/>
    <p:sldLayoutId id="2147483659" r:id="rId38"/>
    <p:sldLayoutId id="2147483697" r:id="rId39"/>
    <p:sldLayoutId id="2147483699" r:id="rId40"/>
    <p:sldLayoutId id="2147483702" r:id="rId41"/>
    <p:sldLayoutId id="2147483703" r:id="rId42"/>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hf hdr="0" dt="0"/>
  <p:txStyles>
    <p:titleStyle>
      <a:lvl1pPr algn="l" defTabSz="914400" rtl="0" eaLnBrk="1" latinLnBrk="0" hangingPunct="1">
        <a:lnSpc>
          <a:spcPct val="8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3839" userDrawn="1">
          <p15:clr>
            <a:srgbClr val="F26B43"/>
          </p15:clr>
        </p15:guide>
        <p15:guide id="4" orient="horz" pos="412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hyperlink" Target="http://apex.oracle.com" TargetMode="External"/><Relationship Id="rId2" Type="http://schemas.openxmlformats.org/officeDocument/2006/relationships/notesSlide" Target="../notesSlides/notesSlide14.xml"/><Relationship Id="rId1" Type="http://schemas.openxmlformats.org/officeDocument/2006/relationships/slideLayout" Target="../slideLayouts/slideLayout21.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21.xml"/><Relationship Id="rId5" Type="http://schemas.openxmlformats.org/officeDocument/2006/relationships/image" Target="../media/image33.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4.png"/><Relationship Id="rId7"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22.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3" Type="http://schemas.openxmlformats.org/officeDocument/2006/relationships/hyperlink" Target="http://apex.oracle.com/" TargetMode="External"/><Relationship Id="rId2" Type="http://schemas.openxmlformats.org/officeDocument/2006/relationships/notesSlide" Target="../notesSlides/notesSlide19.xml"/><Relationship Id="rId1" Type="http://schemas.openxmlformats.org/officeDocument/2006/relationships/slideLayout" Target="../slideLayouts/slideLayout40.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0.xml"/><Relationship Id="rId1" Type="http://schemas.openxmlformats.org/officeDocument/2006/relationships/slideLayout" Target="../slideLayouts/slideLayout40.xml"/><Relationship Id="rId5" Type="http://schemas.openxmlformats.org/officeDocument/2006/relationships/image" Target="../media/image43.png"/><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3" Type="http://schemas.openxmlformats.org/officeDocument/2006/relationships/hyperlink" Target="http://apex.oracle.com/community"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hyperlink" Target="https://community.oracle.com/community/database/developer-tools/application_express" TargetMode="External"/><Relationship Id="rId4" Type="http://schemas.openxmlformats.org/officeDocument/2006/relationships/hyperlink" Target="http://www.odtug.com/apex" TargetMode="External"/></Relationships>
</file>

<file path=ppt/slides/_rels/slide23.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png"/><Relationship Id="rId18" Type="http://schemas.openxmlformats.org/officeDocument/2006/relationships/image" Target="../media/image61.png"/><Relationship Id="rId26" Type="http://schemas.openxmlformats.org/officeDocument/2006/relationships/image" Target="../media/image69.png"/><Relationship Id="rId3" Type="http://schemas.openxmlformats.org/officeDocument/2006/relationships/image" Target="../media/image46.png"/><Relationship Id="rId21" Type="http://schemas.openxmlformats.org/officeDocument/2006/relationships/image" Target="../media/image64.png"/><Relationship Id="rId7" Type="http://schemas.openxmlformats.org/officeDocument/2006/relationships/image" Target="../media/image50.png"/><Relationship Id="rId12" Type="http://schemas.openxmlformats.org/officeDocument/2006/relationships/image" Target="../media/image55.png"/><Relationship Id="rId17" Type="http://schemas.openxmlformats.org/officeDocument/2006/relationships/image" Target="../media/image60.png"/><Relationship Id="rId25" Type="http://schemas.openxmlformats.org/officeDocument/2006/relationships/image" Target="../media/image68.png"/><Relationship Id="rId2" Type="http://schemas.openxmlformats.org/officeDocument/2006/relationships/notesSlide" Target="../notesSlides/notesSlide23.xml"/><Relationship Id="rId16" Type="http://schemas.openxmlformats.org/officeDocument/2006/relationships/image" Target="../media/image59.png"/><Relationship Id="rId20" Type="http://schemas.openxmlformats.org/officeDocument/2006/relationships/image" Target="../media/image63.png"/><Relationship Id="rId1" Type="http://schemas.openxmlformats.org/officeDocument/2006/relationships/slideLayout" Target="../slideLayouts/slideLayout40.xml"/><Relationship Id="rId6" Type="http://schemas.openxmlformats.org/officeDocument/2006/relationships/image" Target="../media/image49.png"/><Relationship Id="rId11" Type="http://schemas.openxmlformats.org/officeDocument/2006/relationships/image" Target="../media/image54.png"/><Relationship Id="rId24" Type="http://schemas.openxmlformats.org/officeDocument/2006/relationships/image" Target="../media/image67.png"/><Relationship Id="rId5" Type="http://schemas.openxmlformats.org/officeDocument/2006/relationships/image" Target="../media/image48.png"/><Relationship Id="rId15" Type="http://schemas.openxmlformats.org/officeDocument/2006/relationships/image" Target="../media/image58.png"/><Relationship Id="rId23" Type="http://schemas.openxmlformats.org/officeDocument/2006/relationships/image" Target="../media/image66.png"/><Relationship Id="rId28" Type="http://schemas.openxmlformats.org/officeDocument/2006/relationships/image" Target="../media/image71.png"/><Relationship Id="rId10" Type="http://schemas.openxmlformats.org/officeDocument/2006/relationships/image" Target="../media/image53.png"/><Relationship Id="rId19" Type="http://schemas.openxmlformats.org/officeDocument/2006/relationships/image" Target="../media/image62.png"/><Relationship Id="rId4" Type="http://schemas.openxmlformats.org/officeDocument/2006/relationships/image" Target="../media/image47.png"/><Relationship Id="rId9" Type="http://schemas.openxmlformats.org/officeDocument/2006/relationships/image" Target="../media/image52.png"/><Relationship Id="rId14" Type="http://schemas.openxmlformats.org/officeDocument/2006/relationships/image" Target="../media/image57.png"/><Relationship Id="rId22" Type="http://schemas.openxmlformats.org/officeDocument/2006/relationships/image" Target="../media/image65.png"/><Relationship Id="rId27" Type="http://schemas.openxmlformats.org/officeDocument/2006/relationships/image" Target="../media/image70.png"/></Relationships>
</file>

<file path=ppt/slides/_rels/slide2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73.png"/></Relationships>
</file>

<file path=ppt/slides/_rels/slide25.xml.rels><?xml version="1.0" encoding="UTF-8" standalone="yes"?>
<Relationships xmlns="http://schemas.openxmlformats.org/package/2006/relationships"><Relationship Id="rId8" Type="http://schemas.openxmlformats.org/officeDocument/2006/relationships/image" Target="../media/image74.emf"/><Relationship Id="rId3" Type="http://schemas.openxmlformats.org/officeDocument/2006/relationships/hyperlink" Target="http://otn.oracle.com/apex" TargetMode="External"/><Relationship Id="rId7" Type="http://schemas.openxmlformats.org/officeDocument/2006/relationships/hyperlink" Target="http://cloud.oracle.com/"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hyperlink" Target="http://apex.oracle.com" TargetMode="External"/><Relationship Id="rId5" Type="http://schemas.openxmlformats.org/officeDocument/2006/relationships/hyperlink" Target="http://www.oracle.com/oll" TargetMode="External"/><Relationship Id="rId4" Type="http://schemas.openxmlformats.org/officeDocument/2006/relationships/hyperlink" Target="http://apex.oracle.com/community" TargetMode="External"/></Relationships>
</file>

<file path=ppt/slides/_rels/slide26.xml.rels><?xml version="1.0" encoding="UTF-8" standalone="yes"?>
<Relationships xmlns="http://schemas.openxmlformats.org/package/2006/relationships"><Relationship Id="rId3" Type="http://schemas.openxmlformats.org/officeDocument/2006/relationships/slide" Target="slide75.xml"/><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7.xml"/><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8.xml"/><Relationship Id="rId1" Type="http://schemas.openxmlformats.org/officeDocument/2006/relationships/slideLayout" Target="../slideLayouts/slideLayout21.xml"/><Relationship Id="rId4" Type="http://schemas.openxmlformats.org/officeDocument/2006/relationships/image" Target="../media/image77.png"/></Relationships>
</file>

<file path=ppt/slides/_rels/slide2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9.xml"/><Relationship Id="rId1" Type="http://schemas.openxmlformats.org/officeDocument/2006/relationships/slideLayout" Target="../slideLayouts/slideLayout21.xml"/><Relationship Id="rId4" Type="http://schemas.openxmlformats.org/officeDocument/2006/relationships/image" Target="../media/image79.png"/></Relationships>
</file>

<file path=ppt/slides/_rels/slide3.xml.rels><?xml version="1.0" encoding="UTF-8" standalone="yes"?>
<Relationships xmlns="http://schemas.openxmlformats.org/package/2006/relationships"><Relationship Id="rId3" Type="http://schemas.openxmlformats.org/officeDocument/2006/relationships/hyperlink" Target="http://apex.oraclecorp.com/"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apex.oracle.com/"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0.xml"/><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1.xml"/><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slide" Target="slide98.xml"/><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93.png"/><Relationship Id="rId7" Type="http://schemas.openxmlformats.org/officeDocument/2006/relationships/image" Target="../media/image97.pn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94.png"/></Relationships>
</file>

<file path=ppt/slides/_rels/slide46.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46.xml"/><Relationship Id="rId1" Type="http://schemas.openxmlformats.org/officeDocument/2006/relationships/slideLayout" Target="../slideLayouts/slideLayout7.xml"/><Relationship Id="rId5" Type="http://schemas.openxmlformats.org/officeDocument/2006/relationships/image" Target="../media/image101.png"/><Relationship Id="rId4" Type="http://schemas.openxmlformats.org/officeDocument/2006/relationships/image" Target="../media/image100.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slide" Target="slide92.xml"/><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image" Target="../media/image105.png"/></Relationships>
</file>

<file path=ppt/slides/_rels/slide52.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54.xml"/><Relationship Id="rId1" Type="http://schemas.openxmlformats.org/officeDocument/2006/relationships/slideLayout" Target="../slideLayouts/slideLayout7.xml"/><Relationship Id="rId4" Type="http://schemas.openxmlformats.org/officeDocument/2006/relationships/image" Target="../media/image109.png"/></Relationships>
</file>

<file path=ppt/slides/_rels/slide55.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slide" Target="slide71.xml"/><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slide" Target="slide73.xml"/><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64.xml"/><Relationship Id="rId1" Type="http://schemas.openxmlformats.org/officeDocument/2006/relationships/slideLayout" Target="../slideLayouts/slideLayout40.xml"/></Relationships>
</file>

<file path=ppt/slides/_rels/slide65.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65.xml"/><Relationship Id="rId1" Type="http://schemas.openxmlformats.org/officeDocument/2006/relationships/slideLayout" Target="../slideLayouts/slideLayout40.xml"/></Relationships>
</file>

<file path=ppt/slides/_rels/slide66.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66.xml"/><Relationship Id="rId1" Type="http://schemas.openxmlformats.org/officeDocument/2006/relationships/slideLayout" Target="../slideLayouts/slideLayout40.xml"/></Relationships>
</file>

<file path=ppt/slides/_rels/slide67.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67.xml"/><Relationship Id="rId1" Type="http://schemas.openxmlformats.org/officeDocument/2006/relationships/slideLayout" Target="../slideLayouts/slideLayout40.xml"/></Relationships>
</file>

<file path=ppt/slides/_rels/slide68.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68.xml"/><Relationship Id="rId1" Type="http://schemas.openxmlformats.org/officeDocument/2006/relationships/slideLayout" Target="../slideLayouts/slideLayout40.xml"/></Relationships>
</file>

<file path=ppt/slides/_rels/slide69.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69.xml"/><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70.xml"/><Relationship Id="rId1" Type="http://schemas.openxmlformats.org/officeDocument/2006/relationships/slideLayout" Target="../slideLayouts/slideLayout40.xml"/></Relationships>
</file>

<file path=ppt/slides/_rels/slide7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71.xml"/><Relationship Id="rId1" Type="http://schemas.openxmlformats.org/officeDocument/2006/relationships/slideLayout" Target="../slideLayouts/slideLayout40.xml"/></Relationships>
</file>

<file path=ppt/slides/_rels/slide72.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72.xml"/><Relationship Id="rId1" Type="http://schemas.openxmlformats.org/officeDocument/2006/relationships/slideLayout" Target="../slideLayouts/slideLayout40.xml"/></Relationships>
</file>

<file path=ppt/slides/_rels/slide73.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73.xml"/><Relationship Id="rId1" Type="http://schemas.openxmlformats.org/officeDocument/2006/relationships/slideLayout" Target="../slideLayouts/slideLayout40.xml"/></Relationships>
</file>

<file path=ppt/slides/_rels/slide74.xml.rels><?xml version="1.0" encoding="UTF-8" standalone="yes"?>
<Relationships xmlns="http://schemas.openxmlformats.org/package/2006/relationships"><Relationship Id="rId3" Type="http://schemas.openxmlformats.org/officeDocument/2006/relationships/slide" Target="slide68.xml"/><Relationship Id="rId2" Type="http://schemas.openxmlformats.org/officeDocument/2006/relationships/notesSlide" Target="../notesSlides/notesSlide74.xml"/><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75.xml"/><Relationship Id="rId1" Type="http://schemas.openxmlformats.org/officeDocument/2006/relationships/slideLayout" Target="../slideLayouts/slideLayout42.xml"/><Relationship Id="rId4" Type="http://schemas.openxmlformats.org/officeDocument/2006/relationships/image" Target="../media/image122.png"/></Relationships>
</file>

<file path=ppt/slides/_rels/slide76.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76.xml"/><Relationship Id="rId1" Type="http://schemas.openxmlformats.org/officeDocument/2006/relationships/slideLayout" Target="../slideLayouts/slideLayout42.xml"/><Relationship Id="rId4" Type="http://schemas.openxmlformats.org/officeDocument/2006/relationships/image" Target="../media/image121.png"/></Relationships>
</file>

<file path=ppt/slides/_rels/slide77.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image" Target="../media/image124.png"/><Relationship Id="rId7" Type="http://schemas.openxmlformats.org/officeDocument/2006/relationships/image" Target="../media/image121.png"/><Relationship Id="rId2" Type="http://schemas.openxmlformats.org/officeDocument/2006/relationships/notesSlide" Target="../notesSlides/notesSlide77.xml"/><Relationship Id="rId1" Type="http://schemas.openxmlformats.org/officeDocument/2006/relationships/slideLayout" Target="../slideLayouts/slideLayout42.xml"/><Relationship Id="rId6" Type="http://schemas.openxmlformats.org/officeDocument/2006/relationships/image" Target="../media/image127.png"/><Relationship Id="rId5" Type="http://schemas.openxmlformats.org/officeDocument/2006/relationships/image" Target="../media/image126.png"/><Relationship Id="rId4" Type="http://schemas.openxmlformats.org/officeDocument/2006/relationships/image" Target="../media/image125.png"/><Relationship Id="rId9" Type="http://schemas.openxmlformats.org/officeDocument/2006/relationships/image" Target="../media/image129.png"/></Relationships>
</file>

<file path=ppt/slides/_rels/slide78.xml.rels><?xml version="1.0" encoding="UTF-8" standalone="yes"?>
<Relationships xmlns="http://schemas.openxmlformats.org/package/2006/relationships"><Relationship Id="rId3" Type="http://schemas.openxmlformats.org/officeDocument/2006/relationships/image" Target="../media/image130.png"/><Relationship Id="rId7" Type="http://schemas.openxmlformats.org/officeDocument/2006/relationships/image" Target="../media/image133.png"/><Relationship Id="rId2" Type="http://schemas.openxmlformats.org/officeDocument/2006/relationships/notesSlide" Target="../notesSlides/notesSlide78.xml"/><Relationship Id="rId1" Type="http://schemas.openxmlformats.org/officeDocument/2006/relationships/slideLayout" Target="../slideLayouts/slideLayout42.xml"/><Relationship Id="rId6" Type="http://schemas.openxmlformats.org/officeDocument/2006/relationships/image" Target="../media/image132.png"/><Relationship Id="rId5" Type="http://schemas.openxmlformats.org/officeDocument/2006/relationships/image" Target="../media/image131.png"/><Relationship Id="rId4" Type="http://schemas.openxmlformats.org/officeDocument/2006/relationships/image" Target="../media/image121.png"/></Relationships>
</file>

<file path=ppt/slides/_rels/slide79.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79.xml"/><Relationship Id="rId1" Type="http://schemas.openxmlformats.org/officeDocument/2006/relationships/slideLayout" Target="../slideLayouts/slideLayout42.xml"/><Relationship Id="rId6" Type="http://schemas.openxmlformats.org/officeDocument/2006/relationships/image" Target="../media/image136.png"/><Relationship Id="rId5" Type="http://schemas.openxmlformats.org/officeDocument/2006/relationships/image" Target="../media/image135.png"/><Relationship Id="rId4" Type="http://schemas.openxmlformats.org/officeDocument/2006/relationships/image" Target="../media/image12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0.xml"/></Relationships>
</file>

<file path=ppt/slides/_rels/slide81.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81.xml"/><Relationship Id="rId1" Type="http://schemas.openxmlformats.org/officeDocument/2006/relationships/slideLayout" Target="../slideLayouts/slideLayout40.xml"/></Relationships>
</file>

<file path=ppt/slides/_rels/slide82.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82.xml"/><Relationship Id="rId1" Type="http://schemas.openxmlformats.org/officeDocument/2006/relationships/slideLayout" Target="../slideLayouts/slideLayout40.xml"/></Relationships>
</file>

<file path=ppt/slides/_rels/slide83.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83.xml"/><Relationship Id="rId1" Type="http://schemas.openxmlformats.org/officeDocument/2006/relationships/slideLayout" Target="../slideLayouts/slideLayout40.xml"/></Relationships>
</file>

<file path=ppt/slides/_rels/slide84.xml.rels><?xml version="1.0" encoding="UTF-8" standalone="yes"?>
<Relationships xmlns="http://schemas.openxmlformats.org/package/2006/relationships"><Relationship Id="rId3" Type="http://schemas.openxmlformats.org/officeDocument/2006/relationships/image" Target="../media/image140.jpeg"/><Relationship Id="rId2" Type="http://schemas.openxmlformats.org/officeDocument/2006/relationships/notesSlide" Target="../notesSlides/notesSlide84.xml"/><Relationship Id="rId1" Type="http://schemas.openxmlformats.org/officeDocument/2006/relationships/slideLayout" Target="../slideLayouts/slideLayout41.xml"/></Relationships>
</file>

<file path=ppt/slides/_rels/slide85.xml.rels><?xml version="1.0" encoding="UTF-8" standalone="yes"?>
<Relationships xmlns="http://schemas.openxmlformats.org/package/2006/relationships"><Relationship Id="rId3" Type="http://schemas.openxmlformats.org/officeDocument/2006/relationships/slide" Target="slide85.xml"/><Relationship Id="rId2" Type="http://schemas.openxmlformats.org/officeDocument/2006/relationships/notesSlide" Target="../notesSlides/notesSlide85.xml"/><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3" Type="http://schemas.openxmlformats.org/officeDocument/2006/relationships/image" Target="../media/image141.jpeg"/><Relationship Id="rId2" Type="http://schemas.openxmlformats.org/officeDocument/2006/relationships/notesSlide" Target="../notesSlides/notesSlide86.xml"/><Relationship Id="rId1" Type="http://schemas.openxmlformats.org/officeDocument/2006/relationships/slideLayout" Target="../slideLayouts/slideLayout41.xml"/></Relationships>
</file>

<file path=ppt/slides/_rels/slide87.xml.rels><?xml version="1.0" encoding="UTF-8" standalone="yes"?>
<Relationships xmlns="http://schemas.openxmlformats.org/package/2006/relationships"><Relationship Id="rId3" Type="http://schemas.openxmlformats.org/officeDocument/2006/relationships/image" Target="../media/image142.jpeg"/><Relationship Id="rId2" Type="http://schemas.openxmlformats.org/officeDocument/2006/relationships/notesSlide" Target="../notesSlides/notesSlide87.xml"/><Relationship Id="rId1" Type="http://schemas.openxmlformats.org/officeDocument/2006/relationships/slideLayout" Target="../slideLayouts/slideLayout41.xml"/><Relationship Id="rId4" Type="http://schemas.openxmlformats.org/officeDocument/2006/relationships/image" Target="../media/image143.jpeg"/></Relationships>
</file>

<file path=ppt/slides/_rels/slide88.xml.rels><?xml version="1.0" encoding="UTF-8" standalone="yes"?>
<Relationships xmlns="http://schemas.openxmlformats.org/package/2006/relationships"><Relationship Id="rId3" Type="http://schemas.openxmlformats.org/officeDocument/2006/relationships/image" Target="../media/image144.jpeg"/><Relationship Id="rId2" Type="http://schemas.openxmlformats.org/officeDocument/2006/relationships/notesSlide" Target="../notesSlides/notesSlide88.xml"/><Relationship Id="rId1" Type="http://schemas.openxmlformats.org/officeDocument/2006/relationships/slideLayout" Target="../slideLayouts/slideLayout41.xml"/></Relationships>
</file>

<file path=ppt/slides/_rels/slide89.xml.rels><?xml version="1.0" encoding="UTF-8" standalone="yes"?>
<Relationships xmlns="http://schemas.openxmlformats.org/package/2006/relationships"><Relationship Id="rId3" Type="http://schemas.openxmlformats.org/officeDocument/2006/relationships/image" Target="../media/image145.jpeg"/><Relationship Id="rId2" Type="http://schemas.openxmlformats.org/officeDocument/2006/relationships/notesSlide" Target="../notesSlides/notesSlide89.xml"/><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3" Type="http://schemas.openxmlformats.org/officeDocument/2006/relationships/image" Target="../media/image146.jpeg"/><Relationship Id="rId2" Type="http://schemas.openxmlformats.org/officeDocument/2006/relationships/notesSlide" Target="../notesSlides/notesSlide90.xml"/><Relationship Id="rId1" Type="http://schemas.openxmlformats.org/officeDocument/2006/relationships/slideLayout" Target="../slideLayouts/slideLayout41.xml"/></Relationships>
</file>

<file path=ppt/slides/_rels/slide91.xml.rels><?xml version="1.0" encoding="UTF-8" standalone="yes"?>
<Relationships xmlns="http://schemas.openxmlformats.org/package/2006/relationships"><Relationship Id="rId3" Type="http://schemas.openxmlformats.org/officeDocument/2006/relationships/image" Target="../media/image147.jpeg"/><Relationship Id="rId2" Type="http://schemas.openxmlformats.org/officeDocument/2006/relationships/notesSlide" Target="../notesSlides/notesSlide91.xml"/><Relationship Id="rId1" Type="http://schemas.openxmlformats.org/officeDocument/2006/relationships/slideLayout" Target="../slideLayouts/slideLayout41.xml"/></Relationships>
</file>

<file path=ppt/slides/_rels/slide92.xml.rels><?xml version="1.0" encoding="UTF-8" standalone="yes"?>
<Relationships xmlns="http://schemas.openxmlformats.org/package/2006/relationships"><Relationship Id="rId3" Type="http://schemas.openxmlformats.org/officeDocument/2006/relationships/image" Target="../media/image148.jpeg"/><Relationship Id="rId2" Type="http://schemas.openxmlformats.org/officeDocument/2006/relationships/notesSlide" Target="../notesSlides/notesSlide92.xml"/><Relationship Id="rId1" Type="http://schemas.openxmlformats.org/officeDocument/2006/relationships/slideLayout" Target="../slideLayouts/slideLayout41.xml"/></Relationships>
</file>

<file path=ppt/slides/_rels/slide93.xml.rels><?xml version="1.0" encoding="UTF-8" standalone="yes"?>
<Relationships xmlns="http://schemas.openxmlformats.org/package/2006/relationships"><Relationship Id="rId3" Type="http://schemas.openxmlformats.org/officeDocument/2006/relationships/image" Target="../media/image149.jpeg"/><Relationship Id="rId2" Type="http://schemas.openxmlformats.org/officeDocument/2006/relationships/notesSlide" Target="../notesSlides/notesSlide93.xml"/><Relationship Id="rId1" Type="http://schemas.openxmlformats.org/officeDocument/2006/relationships/slideLayout" Target="../slideLayouts/slideLayout4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0.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97.xml"/><Relationship Id="rId1" Type="http://schemas.openxmlformats.org/officeDocument/2006/relationships/slideLayout" Target="../slideLayouts/slideLayout2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35.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35505626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a:t>Oracle Application </a:t>
            </a:r>
            <a:r>
              <a:rPr lang="en-US" dirty="0" smtClean="0"/>
              <a:t>Express</a:t>
            </a:r>
            <a:endParaRPr lang="en-US" dirty="0"/>
          </a:p>
        </p:txBody>
      </p:sp>
      <p:sp>
        <p:nvSpPr>
          <p:cNvPr id="10"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a:lnSpc>
                <a:spcPct val="90000"/>
              </a:lnSpc>
              <a:buClr>
                <a:schemeClr val="tx1">
                  <a:lumMod val="60000"/>
                  <a:lumOff val="40000"/>
                </a:schemeClr>
              </a:buClr>
              <a:defRPr/>
            </a:pPr>
            <a:r>
              <a:rPr lang="en-US" sz="2400" dirty="0" smtClean="0">
                <a:solidFill>
                  <a:srgbClr val="FF0000"/>
                </a:solidFill>
              </a:rPr>
              <a:t>Database</a:t>
            </a:r>
            <a:r>
              <a:rPr lang="en-US" sz="2400" dirty="0">
                <a:solidFill>
                  <a:srgbClr val="FF0000"/>
                </a:solidFill>
              </a:rPr>
              <a:t>-centric </a:t>
            </a:r>
            <a:r>
              <a:rPr lang="en-US" sz="2400" dirty="0" smtClean="0">
                <a:solidFill>
                  <a:srgbClr val="FF0000"/>
                </a:solidFill>
              </a:rPr>
              <a:t>web application </a:t>
            </a:r>
            <a:r>
              <a:rPr lang="en-US" sz="2400" dirty="0">
                <a:solidFill>
                  <a:srgbClr val="FF0000"/>
                </a:solidFill>
              </a:rPr>
              <a:t>development framework </a:t>
            </a:r>
          </a:p>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endParaRPr kumimoji="0" lang="en-US" sz="2400" i="0" u="none" strike="noStrike" kern="1200" cap="none" spc="0" normalizeH="0" baseline="0" noProof="0" dirty="0">
              <a:ln>
                <a:noFill/>
              </a:ln>
              <a:solidFill>
                <a:srgbClr val="FF0000"/>
              </a:solidFill>
              <a:effectLst/>
              <a:uLnTx/>
              <a:uFillTx/>
              <a:latin typeface="+mn-lt"/>
              <a:ea typeface="+mn-ea"/>
              <a:cs typeface="+mn-cs"/>
            </a:endParaRPr>
          </a:p>
        </p:txBody>
      </p:sp>
      <p:pic>
        <p:nvPicPr>
          <p:cNvPr id="5" name="Picture 4" descr="browser-based-apps-512.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12812" y="1600200"/>
            <a:ext cx="2997200" cy="2997200"/>
          </a:xfrm>
          <a:prstGeom prst="rect">
            <a:avLst/>
          </a:prstGeom>
        </p:spPr>
      </p:pic>
      <p:pic>
        <p:nvPicPr>
          <p:cNvPr id="6" name="Picture 5" descr="visualize-maintain-data-512.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570413" y="1600277"/>
            <a:ext cx="2998710" cy="2998710"/>
          </a:xfrm>
          <a:prstGeom prst="rect">
            <a:avLst/>
          </a:prstGeom>
        </p:spPr>
      </p:pic>
      <p:pic>
        <p:nvPicPr>
          <p:cNvPr id="7" name="Picture 6" descr="sql-dev-512.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8380412" y="1524000"/>
            <a:ext cx="2997200" cy="2997200"/>
          </a:xfrm>
          <a:prstGeom prst="rect">
            <a:avLst/>
          </a:prstGeom>
        </p:spPr>
      </p:pic>
      <p:sp>
        <p:nvSpPr>
          <p:cNvPr id="9" name="Rectangle 8"/>
          <p:cNvSpPr/>
          <p:nvPr/>
        </p:nvSpPr>
        <p:spPr>
          <a:xfrm>
            <a:off x="989012" y="4724400"/>
            <a:ext cx="2895600" cy="830997"/>
          </a:xfrm>
          <a:prstGeom prst="rect">
            <a:avLst/>
          </a:prstGeom>
        </p:spPr>
        <p:txBody>
          <a:bodyPr wrap="square">
            <a:spAutoFit/>
          </a:bodyPr>
          <a:lstStyle/>
          <a:p>
            <a:pPr algn="ctr"/>
            <a:r>
              <a:rPr lang="en-US" sz="2400" dirty="0" smtClean="0">
                <a:solidFill>
                  <a:schemeClr val="bg1">
                    <a:lumMod val="50000"/>
                  </a:schemeClr>
                </a:solidFill>
              </a:rPr>
              <a:t>Develop desktop and mobile web apps</a:t>
            </a:r>
            <a:endParaRPr lang="en-US" sz="2400" dirty="0">
              <a:solidFill>
                <a:schemeClr val="bg1">
                  <a:lumMod val="50000"/>
                </a:schemeClr>
              </a:solidFill>
            </a:endParaRPr>
          </a:p>
        </p:txBody>
      </p:sp>
      <p:sp>
        <p:nvSpPr>
          <p:cNvPr id="12" name="Rectangle 11"/>
          <p:cNvSpPr/>
          <p:nvPr/>
        </p:nvSpPr>
        <p:spPr>
          <a:xfrm>
            <a:off x="4646612" y="4724400"/>
            <a:ext cx="2895600" cy="1200329"/>
          </a:xfrm>
          <a:prstGeom prst="rect">
            <a:avLst/>
          </a:prstGeom>
        </p:spPr>
        <p:txBody>
          <a:bodyPr wrap="square">
            <a:spAutoFit/>
          </a:bodyPr>
          <a:lstStyle/>
          <a:p>
            <a:pPr algn="ctr"/>
            <a:r>
              <a:rPr lang="en-US" sz="2400" dirty="0" smtClean="0">
                <a:solidFill>
                  <a:schemeClr val="bg1">
                    <a:lumMod val="50000"/>
                  </a:schemeClr>
                </a:solidFill>
              </a:rPr>
              <a:t>Visualize and maintain</a:t>
            </a:r>
          </a:p>
          <a:p>
            <a:pPr algn="ctr"/>
            <a:r>
              <a:rPr lang="en-US" sz="2400" dirty="0" smtClean="0">
                <a:solidFill>
                  <a:schemeClr val="bg1">
                    <a:lumMod val="50000"/>
                  </a:schemeClr>
                </a:solidFill>
              </a:rPr>
              <a:t>database data</a:t>
            </a:r>
            <a:endParaRPr lang="en-US" sz="2400" dirty="0">
              <a:solidFill>
                <a:schemeClr val="bg1">
                  <a:lumMod val="50000"/>
                </a:schemeClr>
              </a:solidFill>
            </a:endParaRPr>
          </a:p>
        </p:txBody>
      </p:sp>
      <p:sp>
        <p:nvSpPr>
          <p:cNvPr id="13" name="Rectangle 12"/>
          <p:cNvSpPr/>
          <p:nvPr/>
        </p:nvSpPr>
        <p:spPr>
          <a:xfrm>
            <a:off x="8380412" y="4724400"/>
            <a:ext cx="2895600" cy="1200329"/>
          </a:xfrm>
          <a:prstGeom prst="rect">
            <a:avLst/>
          </a:prstGeom>
        </p:spPr>
        <p:txBody>
          <a:bodyPr wrap="square">
            <a:spAutoFit/>
          </a:bodyPr>
          <a:lstStyle/>
          <a:p>
            <a:pPr algn="ctr"/>
            <a:r>
              <a:rPr lang="en-US" sz="2400" dirty="0" smtClean="0">
                <a:solidFill>
                  <a:schemeClr val="bg1">
                    <a:lumMod val="50000"/>
                  </a:schemeClr>
                </a:solidFill>
              </a:rPr>
              <a:t>Leverage SQL Skills and database capabilities</a:t>
            </a:r>
            <a:endParaRPr lang="en-US" sz="2400" dirty="0">
              <a:solidFill>
                <a:schemeClr val="bg1">
                  <a:lumMod val="50000"/>
                </a:schemeClr>
              </a:solidFill>
            </a:endParaRPr>
          </a:p>
        </p:txBody>
      </p:sp>
    </p:spTree>
    <p:extLst>
      <p:ext uri="{BB962C8B-B14F-4D97-AF65-F5344CB8AC3E}">
        <p14:creationId xmlns="" xmlns:p14="http://schemas.microsoft.com/office/powerpoint/2010/main" val="145454210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a:t>Oracle Application </a:t>
            </a:r>
            <a:r>
              <a:rPr lang="en-US" dirty="0" smtClean="0"/>
              <a:t>Express</a:t>
            </a:r>
            <a:endParaRPr lang="en-US" dirty="0"/>
          </a:p>
        </p:txBody>
      </p:sp>
      <p:sp>
        <p:nvSpPr>
          <p:cNvPr id="10"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lvl="0">
              <a:lnSpc>
                <a:spcPct val="90000"/>
              </a:lnSpc>
              <a:buClr>
                <a:schemeClr val="tx1">
                  <a:lumMod val="60000"/>
                  <a:lumOff val="40000"/>
                </a:schemeClr>
              </a:buClr>
              <a:defRPr/>
            </a:pPr>
            <a:r>
              <a:rPr lang="en-US" sz="2400" dirty="0" smtClean="0">
                <a:solidFill>
                  <a:srgbClr val="FF0000"/>
                </a:solidFill>
              </a:rPr>
              <a:t>Distinguishing Characteristics</a:t>
            </a:r>
            <a:endParaRPr kumimoji="0" lang="en-US" sz="2400" i="0" u="none" strike="noStrike" kern="1200" cap="none" spc="0" normalizeH="0" baseline="0" noProof="0" dirty="0">
              <a:ln>
                <a:noFill/>
              </a:ln>
              <a:solidFill>
                <a:srgbClr val="FF0000"/>
              </a:solidFill>
              <a:effectLst/>
              <a:uLnTx/>
              <a:uFillTx/>
              <a:latin typeface="+mn-lt"/>
              <a:ea typeface="+mn-ea"/>
              <a:cs typeface="+mn-cs"/>
            </a:endParaRPr>
          </a:p>
        </p:txBody>
      </p:sp>
      <p:sp>
        <p:nvSpPr>
          <p:cNvPr id="8" name="Rectangle 7"/>
          <p:cNvSpPr/>
          <p:nvPr/>
        </p:nvSpPr>
        <p:spPr>
          <a:xfrm>
            <a:off x="836612" y="4678740"/>
            <a:ext cx="3200400" cy="1569660"/>
          </a:xfrm>
          <a:prstGeom prst="rect">
            <a:avLst/>
          </a:prstGeom>
        </p:spPr>
        <p:txBody>
          <a:bodyPr wrap="square">
            <a:spAutoFit/>
          </a:bodyPr>
          <a:lstStyle/>
          <a:p>
            <a:pPr algn="ctr"/>
            <a:r>
              <a:rPr lang="en-US" sz="2400" dirty="0" smtClean="0">
                <a:solidFill>
                  <a:srgbClr val="7F7F7F"/>
                </a:solidFill>
              </a:rPr>
              <a:t>App Development IDE is a web browser.  </a:t>
            </a:r>
            <a:br>
              <a:rPr lang="en-US" sz="2400" dirty="0" smtClean="0">
                <a:solidFill>
                  <a:srgbClr val="7F7F7F"/>
                </a:solidFill>
              </a:rPr>
            </a:br>
            <a:r>
              <a:rPr lang="en-US" sz="2400" dirty="0" smtClean="0">
                <a:solidFill>
                  <a:srgbClr val="00B050"/>
                </a:solidFill>
              </a:rPr>
              <a:t>No client software needed</a:t>
            </a:r>
            <a:endParaRPr lang="en-US" sz="2400" dirty="0">
              <a:solidFill>
                <a:srgbClr val="00B050"/>
              </a:solidFill>
            </a:endParaRPr>
          </a:p>
        </p:txBody>
      </p:sp>
      <p:sp>
        <p:nvSpPr>
          <p:cNvPr id="9" name="Rectangle 8"/>
          <p:cNvSpPr/>
          <p:nvPr/>
        </p:nvSpPr>
        <p:spPr>
          <a:xfrm>
            <a:off x="4189412" y="4678740"/>
            <a:ext cx="3733800" cy="1569660"/>
          </a:xfrm>
          <a:prstGeom prst="rect">
            <a:avLst/>
          </a:prstGeom>
        </p:spPr>
        <p:txBody>
          <a:bodyPr wrap="square">
            <a:spAutoFit/>
          </a:bodyPr>
          <a:lstStyle/>
          <a:p>
            <a:pPr algn="ctr"/>
            <a:r>
              <a:rPr lang="en-US" sz="2400" dirty="0" smtClean="0">
                <a:solidFill>
                  <a:srgbClr val="7F7F7F"/>
                </a:solidFill>
              </a:rPr>
              <a:t>App definitions are stored in the database as meta data.</a:t>
            </a:r>
          </a:p>
          <a:p>
            <a:pPr algn="ctr"/>
            <a:r>
              <a:rPr lang="en-US" sz="2400" dirty="0" smtClean="0">
                <a:solidFill>
                  <a:srgbClr val="00B050"/>
                </a:solidFill>
              </a:rPr>
              <a:t>Declarative – No code generation</a:t>
            </a:r>
            <a:endParaRPr lang="en-US" sz="2400" dirty="0">
              <a:solidFill>
                <a:srgbClr val="00B050"/>
              </a:solidFill>
            </a:endParaRPr>
          </a:p>
        </p:txBody>
      </p:sp>
      <p:sp>
        <p:nvSpPr>
          <p:cNvPr id="11" name="Rectangle 10"/>
          <p:cNvSpPr/>
          <p:nvPr/>
        </p:nvSpPr>
        <p:spPr>
          <a:xfrm>
            <a:off x="7999412" y="4343400"/>
            <a:ext cx="3886200" cy="1938992"/>
          </a:xfrm>
          <a:prstGeom prst="rect">
            <a:avLst/>
          </a:prstGeom>
        </p:spPr>
        <p:txBody>
          <a:bodyPr wrap="square">
            <a:spAutoFit/>
          </a:bodyPr>
          <a:lstStyle/>
          <a:p>
            <a:pPr algn="ctr"/>
            <a:r>
              <a:rPr lang="en-US" sz="2400" dirty="0" smtClean="0">
                <a:solidFill>
                  <a:srgbClr val="7F7F7F"/>
                </a:solidFill>
              </a:rPr>
              <a:t>Page generation is efficient with only one request and one response.</a:t>
            </a:r>
          </a:p>
          <a:p>
            <a:pPr algn="ctr"/>
            <a:r>
              <a:rPr lang="en-US" sz="2400" dirty="0" smtClean="0">
                <a:solidFill>
                  <a:srgbClr val="00B050"/>
                </a:solidFill>
              </a:rPr>
              <a:t>Data processing done in the Database</a:t>
            </a:r>
            <a:endParaRPr lang="en-US" sz="2400" dirty="0">
              <a:solidFill>
                <a:srgbClr val="00B050"/>
              </a:solidFill>
            </a:endParaRPr>
          </a:p>
        </p:txBody>
      </p:sp>
      <p:pic>
        <p:nvPicPr>
          <p:cNvPr id="3" name="Picture 2" descr="apex-engine-https-docs-512.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8075612" y="1371600"/>
            <a:ext cx="3117151" cy="3117151"/>
          </a:xfrm>
          <a:prstGeom prst="rect">
            <a:avLst/>
          </a:prstGeom>
        </p:spPr>
      </p:pic>
      <p:pic>
        <p:nvPicPr>
          <p:cNvPr id="4" name="Picture 3" descr="apex-engine-512.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545012" y="1447800"/>
            <a:ext cx="3073400" cy="3073400"/>
          </a:xfrm>
          <a:prstGeom prst="rect">
            <a:avLst/>
          </a:prstGeom>
        </p:spPr>
      </p:pic>
      <p:pic>
        <p:nvPicPr>
          <p:cNvPr id="5" name="Picture 4" descr="apex-https-512.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912812" y="1524000"/>
            <a:ext cx="3122612" cy="3122612"/>
          </a:xfrm>
          <a:prstGeom prst="rect">
            <a:avLst/>
          </a:prstGeom>
        </p:spPr>
      </p:pic>
    </p:spTree>
    <p:extLst>
      <p:ext uri="{BB962C8B-B14F-4D97-AF65-F5344CB8AC3E}">
        <p14:creationId xmlns="" xmlns:p14="http://schemas.microsoft.com/office/powerpoint/2010/main" val="416331357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Oracle Application </a:t>
            </a:r>
            <a:r>
              <a:rPr lang="en-US" dirty="0" smtClean="0"/>
              <a:t>Express</a:t>
            </a:r>
            <a:r>
              <a:rPr lang="en-US" dirty="0" smtClean="0"/>
              <a:t/>
            </a:r>
            <a:br>
              <a:rPr lang="en-US" dirty="0" smtClean="0"/>
            </a:br>
            <a:endParaRPr lang="en-US" dirty="0"/>
          </a:p>
        </p:txBody>
      </p:sp>
      <p:sp>
        <p:nvSpPr>
          <p:cNvPr id="3" name="Text Placeholder 2"/>
          <p:cNvSpPr>
            <a:spLocks noGrp="1"/>
          </p:cNvSpPr>
          <p:nvPr>
            <p:ph type="body" sz="quarter" idx="13"/>
          </p:nvPr>
        </p:nvSpPr>
        <p:spPr>
          <a:xfrm>
            <a:off x="531813" y="838200"/>
            <a:ext cx="11125199" cy="343299"/>
          </a:xfrm>
        </p:spPr>
        <p:txBody>
          <a:bodyPr/>
          <a:lstStyle/>
          <a:p>
            <a:pPr lvl="1"/>
            <a:r>
              <a:rPr lang="en-US" sz="2800" dirty="0" smtClean="0">
                <a:solidFill>
                  <a:schemeClr val="accent1"/>
                </a:solidFill>
              </a:rPr>
              <a:t>Develop faster, release more frequently</a:t>
            </a:r>
          </a:p>
        </p:txBody>
      </p:sp>
      <p:sp>
        <p:nvSpPr>
          <p:cNvPr id="4" name="Rectangle 3"/>
          <p:cNvSpPr/>
          <p:nvPr/>
        </p:nvSpPr>
        <p:spPr>
          <a:xfrm>
            <a:off x="2741612" y="1828800"/>
            <a:ext cx="6638506" cy="523220"/>
          </a:xfrm>
          <a:prstGeom prst="rect">
            <a:avLst/>
          </a:prstGeom>
        </p:spPr>
        <p:txBody>
          <a:bodyPr wrap="none">
            <a:spAutoFit/>
          </a:bodyPr>
          <a:lstStyle/>
          <a:p>
            <a:r>
              <a:rPr lang="en-US" sz="2800" dirty="0" smtClean="0">
                <a:solidFill>
                  <a:schemeClr val="bg1">
                    <a:lumMod val="50000"/>
                  </a:schemeClr>
                </a:solidFill>
              </a:rPr>
              <a:t>Go from prototype to production in minutes</a:t>
            </a:r>
            <a:endParaRPr lang="en-US" sz="2800" dirty="0">
              <a:solidFill>
                <a:schemeClr val="bg1">
                  <a:lumMod val="50000"/>
                </a:schemeClr>
              </a:solidFill>
            </a:endParaRPr>
          </a:p>
        </p:txBody>
      </p:sp>
      <p:pic>
        <p:nvPicPr>
          <p:cNvPr id="8" name="Picture 7" descr="cloud-51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371012" y="2961620"/>
            <a:ext cx="1143000" cy="1143000"/>
          </a:xfrm>
          <a:prstGeom prst="rect">
            <a:avLst/>
          </a:prstGeom>
        </p:spPr>
      </p:pic>
      <p:pic>
        <p:nvPicPr>
          <p:cNvPr id="9" name="Picture 8" descr="palette-51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561012" y="2961620"/>
            <a:ext cx="1143000" cy="1143000"/>
          </a:xfrm>
          <a:prstGeom prst="rect">
            <a:avLst/>
          </a:prstGeom>
        </p:spPr>
      </p:pic>
      <p:pic>
        <p:nvPicPr>
          <p:cNvPr id="10" name="Picture 9" descr="wrench-51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674812" y="2961620"/>
            <a:ext cx="1143000" cy="1143000"/>
          </a:xfrm>
          <a:prstGeom prst="rect">
            <a:avLst/>
          </a:prstGeom>
        </p:spPr>
      </p:pic>
      <p:pic>
        <p:nvPicPr>
          <p:cNvPr id="11" name="Picture 10" descr="arrow-arched-512.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2817812" y="2885420"/>
            <a:ext cx="2699333" cy="511397"/>
          </a:xfrm>
          <a:prstGeom prst="rect">
            <a:avLst/>
          </a:prstGeom>
        </p:spPr>
      </p:pic>
      <p:pic>
        <p:nvPicPr>
          <p:cNvPr id="12" name="Picture 11" descr="arrow-arched-512.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flipH="1" flipV="1">
            <a:off x="2817812" y="3647420"/>
            <a:ext cx="2699333" cy="511397"/>
          </a:xfrm>
          <a:prstGeom prst="rect">
            <a:avLst/>
          </a:prstGeom>
        </p:spPr>
      </p:pic>
      <p:pic>
        <p:nvPicPr>
          <p:cNvPr id="13" name="Picture 12" descr="arrow-arched-512.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6704012" y="2885420"/>
            <a:ext cx="2699333" cy="511397"/>
          </a:xfrm>
          <a:prstGeom prst="rect">
            <a:avLst/>
          </a:prstGeom>
        </p:spPr>
      </p:pic>
      <p:sp>
        <p:nvSpPr>
          <p:cNvPr id="14" name="Rectangle 13"/>
          <p:cNvSpPr/>
          <p:nvPr/>
        </p:nvSpPr>
        <p:spPr>
          <a:xfrm>
            <a:off x="1751012" y="4180820"/>
            <a:ext cx="956625" cy="369332"/>
          </a:xfrm>
          <a:prstGeom prst="rect">
            <a:avLst/>
          </a:prstGeom>
        </p:spPr>
        <p:txBody>
          <a:bodyPr wrap="none">
            <a:spAutoFit/>
          </a:bodyPr>
          <a:lstStyle/>
          <a:p>
            <a:r>
              <a:rPr lang="en-US" dirty="0" smtClean="0">
                <a:solidFill>
                  <a:schemeClr val="bg1">
                    <a:lumMod val="50000"/>
                  </a:schemeClr>
                </a:solidFill>
              </a:rPr>
              <a:t>Develop</a:t>
            </a:r>
            <a:endParaRPr lang="en-US" dirty="0"/>
          </a:p>
        </p:txBody>
      </p:sp>
      <p:sp>
        <p:nvSpPr>
          <p:cNvPr id="15" name="Rectangle 14"/>
          <p:cNvSpPr/>
          <p:nvPr/>
        </p:nvSpPr>
        <p:spPr>
          <a:xfrm>
            <a:off x="5561012" y="4180820"/>
            <a:ext cx="1161759" cy="369332"/>
          </a:xfrm>
          <a:prstGeom prst="rect">
            <a:avLst/>
          </a:prstGeom>
        </p:spPr>
        <p:txBody>
          <a:bodyPr wrap="none">
            <a:spAutoFit/>
          </a:bodyPr>
          <a:lstStyle/>
          <a:p>
            <a:r>
              <a:rPr lang="en-US" dirty="0" smtClean="0">
                <a:solidFill>
                  <a:schemeClr val="bg1">
                    <a:lumMod val="50000"/>
                  </a:schemeClr>
                </a:solidFill>
              </a:rPr>
              <a:t>Customize</a:t>
            </a:r>
            <a:endParaRPr lang="en-US" dirty="0"/>
          </a:p>
        </p:txBody>
      </p:sp>
      <p:sp>
        <p:nvSpPr>
          <p:cNvPr id="16" name="Rectangle 15"/>
          <p:cNvSpPr/>
          <p:nvPr/>
        </p:nvSpPr>
        <p:spPr>
          <a:xfrm>
            <a:off x="9523412" y="4180820"/>
            <a:ext cx="847069" cy="369332"/>
          </a:xfrm>
          <a:prstGeom prst="rect">
            <a:avLst/>
          </a:prstGeom>
        </p:spPr>
        <p:txBody>
          <a:bodyPr wrap="none">
            <a:spAutoFit/>
          </a:bodyPr>
          <a:lstStyle/>
          <a:p>
            <a:r>
              <a:rPr lang="en-US" dirty="0" smtClean="0">
                <a:solidFill>
                  <a:schemeClr val="bg1">
                    <a:lumMod val="50000"/>
                  </a:schemeClr>
                </a:solidFill>
              </a:rPr>
              <a:t>Deliver</a:t>
            </a:r>
            <a:endParaRPr lang="en-US" dirty="0"/>
          </a:p>
        </p:txBody>
      </p:sp>
    </p:spTree>
    <p:extLst>
      <p:ext uri="{BB962C8B-B14F-4D97-AF65-F5344CB8AC3E}">
        <p14:creationId xmlns:p14="http://schemas.microsoft.com/office/powerpoint/2010/main" xmlns="" val="12237974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a:t>Oracle Application </a:t>
            </a:r>
            <a:r>
              <a:rPr lang="en-US" dirty="0" smtClean="0"/>
              <a:t>Express</a:t>
            </a:r>
            <a:endParaRPr lang="en-US" dirty="0"/>
          </a:p>
        </p:txBody>
      </p:sp>
      <p:sp>
        <p:nvSpPr>
          <p:cNvPr id="10"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lvl="0">
              <a:lnSpc>
                <a:spcPct val="90000"/>
              </a:lnSpc>
              <a:buClr>
                <a:schemeClr val="tx1">
                  <a:lumMod val="60000"/>
                  <a:lumOff val="40000"/>
                </a:schemeClr>
              </a:buClr>
              <a:defRPr/>
            </a:pPr>
            <a:r>
              <a:rPr lang="en-US" sz="2400" dirty="0">
                <a:solidFill>
                  <a:srgbClr val="FF0000"/>
                </a:solidFill>
              </a:rPr>
              <a:t>Use Cases </a:t>
            </a:r>
            <a:endParaRPr kumimoji="0" lang="en-US" sz="2400" i="0" u="none" strike="noStrike" kern="1200" cap="none" spc="0" normalizeH="0" baseline="0" noProof="0" dirty="0">
              <a:ln>
                <a:noFill/>
              </a:ln>
              <a:solidFill>
                <a:srgbClr val="FF0000"/>
              </a:solidFill>
              <a:effectLst/>
              <a:uLnTx/>
              <a:uFillTx/>
              <a:latin typeface="+mn-lt"/>
              <a:ea typeface="+mn-ea"/>
              <a:cs typeface="+mn-cs"/>
            </a:endParaRPr>
          </a:p>
        </p:txBody>
      </p:sp>
      <p:pic>
        <p:nvPicPr>
          <p:cNvPr id="3" name="Picture 2" descr="apex-apps-512.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887412" y="1524000"/>
            <a:ext cx="3015539" cy="3015539"/>
          </a:xfrm>
          <a:prstGeom prst="rect">
            <a:avLst/>
          </a:prstGeom>
        </p:spPr>
      </p:pic>
      <p:pic>
        <p:nvPicPr>
          <p:cNvPr id="4" name="Picture 3" descr="extending-enterprise-apps-512.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621212" y="1599268"/>
            <a:ext cx="2997200" cy="2997200"/>
          </a:xfrm>
          <a:prstGeom prst="rect">
            <a:avLst/>
          </a:prstGeom>
        </p:spPr>
      </p:pic>
      <p:pic>
        <p:nvPicPr>
          <p:cNvPr id="5" name="Picture 4" descr="migrate-web-apps-512.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8355012" y="1599268"/>
            <a:ext cx="2997200" cy="2997200"/>
          </a:xfrm>
          <a:prstGeom prst="rect">
            <a:avLst/>
          </a:prstGeom>
        </p:spPr>
      </p:pic>
      <p:sp>
        <p:nvSpPr>
          <p:cNvPr id="8" name="Rectangle 7"/>
          <p:cNvSpPr/>
          <p:nvPr/>
        </p:nvSpPr>
        <p:spPr>
          <a:xfrm>
            <a:off x="760411" y="4807803"/>
            <a:ext cx="3494809" cy="830997"/>
          </a:xfrm>
          <a:prstGeom prst="rect">
            <a:avLst/>
          </a:prstGeom>
        </p:spPr>
        <p:txBody>
          <a:bodyPr wrap="square">
            <a:spAutoFit/>
          </a:bodyPr>
          <a:lstStyle/>
          <a:p>
            <a:pPr algn="ctr"/>
            <a:r>
              <a:rPr lang="en-US" sz="2400" dirty="0" smtClean="0">
                <a:solidFill>
                  <a:srgbClr val="7F7F7F"/>
                </a:solidFill>
              </a:rPr>
              <a:t>Developing opportunistic &amp; self service web apps</a:t>
            </a:r>
            <a:endParaRPr lang="en-US" sz="2400" dirty="0">
              <a:solidFill>
                <a:srgbClr val="7F7F7F"/>
              </a:solidFill>
            </a:endParaRPr>
          </a:p>
        </p:txBody>
      </p:sp>
      <p:sp>
        <p:nvSpPr>
          <p:cNvPr id="9" name="Rectangle 8"/>
          <p:cNvSpPr/>
          <p:nvPr/>
        </p:nvSpPr>
        <p:spPr>
          <a:xfrm>
            <a:off x="4343626" y="4807803"/>
            <a:ext cx="3411600" cy="830997"/>
          </a:xfrm>
          <a:prstGeom prst="rect">
            <a:avLst/>
          </a:prstGeom>
        </p:spPr>
        <p:txBody>
          <a:bodyPr wrap="square">
            <a:spAutoFit/>
          </a:bodyPr>
          <a:lstStyle/>
          <a:p>
            <a:pPr algn="ctr"/>
            <a:r>
              <a:rPr lang="en-US" sz="2400" dirty="0" smtClean="0">
                <a:solidFill>
                  <a:srgbClr val="7F7F7F"/>
                </a:solidFill>
              </a:rPr>
              <a:t>Extending enterprise application solutions</a:t>
            </a:r>
            <a:endParaRPr lang="en-US" sz="2400" dirty="0">
              <a:solidFill>
                <a:srgbClr val="7F7F7F"/>
              </a:solidFill>
            </a:endParaRPr>
          </a:p>
        </p:txBody>
      </p:sp>
      <p:sp>
        <p:nvSpPr>
          <p:cNvPr id="11" name="Rectangle 10"/>
          <p:cNvSpPr/>
          <p:nvPr/>
        </p:nvSpPr>
        <p:spPr>
          <a:xfrm>
            <a:off x="7847013" y="4807803"/>
            <a:ext cx="3810000" cy="830997"/>
          </a:xfrm>
          <a:prstGeom prst="rect">
            <a:avLst/>
          </a:prstGeom>
        </p:spPr>
        <p:txBody>
          <a:bodyPr wrap="square">
            <a:spAutoFit/>
          </a:bodyPr>
          <a:lstStyle/>
          <a:p>
            <a:pPr algn="ctr"/>
            <a:r>
              <a:rPr lang="en-US" sz="2400" dirty="0" smtClean="0">
                <a:solidFill>
                  <a:srgbClr val="7F7F7F"/>
                </a:solidFill>
              </a:rPr>
              <a:t>Migrating file based and client server apps to the web</a:t>
            </a:r>
            <a:endParaRPr lang="en-US" sz="2400" dirty="0">
              <a:solidFill>
                <a:srgbClr val="7F7F7F"/>
              </a:solidFill>
            </a:endParaRPr>
          </a:p>
        </p:txBody>
      </p:sp>
    </p:spTree>
    <p:extLst>
      <p:ext uri="{BB962C8B-B14F-4D97-AF65-F5344CB8AC3E}">
        <p14:creationId xmlns="" xmlns:p14="http://schemas.microsoft.com/office/powerpoint/2010/main" val="376838497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Oracle Application Express</a:t>
            </a:r>
            <a:br>
              <a:rPr lang="en-US" dirty="0" smtClean="0"/>
            </a:br>
            <a:endParaRPr lang="en-US" sz="2400" dirty="0">
              <a:solidFill>
                <a:srgbClr val="FF0000"/>
              </a:solidFill>
            </a:endParaRPr>
          </a:p>
        </p:txBody>
      </p:sp>
      <p:sp>
        <p:nvSpPr>
          <p:cNvPr id="3" name="Text Box 2"/>
          <p:cNvSpPr txBox="1">
            <a:spLocks noChangeArrowheads="1"/>
          </p:cNvSpPr>
          <p:nvPr/>
        </p:nvSpPr>
        <p:spPr bwMode="auto">
          <a:xfrm>
            <a:off x="485691" y="1295400"/>
            <a:ext cx="8809121" cy="5471639"/>
          </a:xfrm>
          <a:prstGeom prst="rect">
            <a:avLst/>
          </a:prstGeom>
          <a:noFill/>
          <a:ln w="9525">
            <a:noFill/>
            <a:round/>
            <a:headEnd/>
            <a:tailEnd/>
          </a:ln>
        </p:spPr>
        <p:txBody>
          <a:bodyPr lIns="122858" tIns="61429" rIns="122858" bIns="61429"/>
          <a:lstStyle/>
          <a:p>
            <a:pPr marL="292049"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a:solidFill>
                  <a:schemeClr val="tx2"/>
                </a:solidFill>
              </a:rPr>
              <a:t>N</a:t>
            </a:r>
            <a:r>
              <a:rPr lang="en-US" sz="2400" dirty="0" smtClean="0">
                <a:solidFill>
                  <a:schemeClr val="tx2"/>
                </a:solidFill>
              </a:rPr>
              <a:t>o-cost fully supported feature</a:t>
            </a:r>
          </a:p>
          <a:p>
            <a:pPr marL="749169" lvl="1" indent="-304747">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Any number of developers, apps, &amp; end-users</a:t>
            </a: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Specialized Oracle Support Team</a:t>
            </a: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11gR1, 11gR2, 12c</a:t>
            </a: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All DB editions: EE, SE, SE1, XE</a:t>
            </a:r>
          </a:p>
          <a:p>
            <a:pPr marL="292049"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Included with Oracle Cloud Services</a:t>
            </a:r>
            <a:endParaRPr lang="en-US" sz="2400" dirty="0">
              <a:solidFill>
                <a:schemeClr val="tx2"/>
              </a:solidFill>
            </a:endParaRP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Schema and PDB services 5, 20, 50 GB</a:t>
            </a: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solidFill>
                  <a:schemeClr val="tx2"/>
                </a:solidFill>
              </a:rPr>
              <a:t>D</a:t>
            </a:r>
            <a:r>
              <a:rPr lang="en-US" dirty="0" smtClean="0">
                <a:solidFill>
                  <a:schemeClr val="tx2"/>
                </a:solidFill>
              </a:rPr>
              <a:t>edicated DBaaS services</a:t>
            </a:r>
          </a:p>
          <a:p>
            <a:pPr marL="744538" lvl="1" indent="-300038">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No cost evaluation </a:t>
            </a:r>
            <a:r>
              <a:rPr lang="en-US" dirty="0" smtClean="0">
                <a:solidFill>
                  <a:schemeClr val="tx2"/>
                </a:solidFill>
                <a:hlinkClick r:id="rId3"/>
              </a:rPr>
              <a:t>http://apex.oracle.com</a:t>
            </a:r>
            <a:r>
              <a:rPr lang="en-US" dirty="0" smtClean="0">
                <a:solidFill>
                  <a:schemeClr val="tx2"/>
                </a:solidFill>
              </a:rPr>
              <a:t> </a:t>
            </a:r>
            <a:endParaRPr lang="en-US" dirty="0">
              <a:solidFill>
                <a:schemeClr val="tx2"/>
              </a:solidFill>
            </a:endParaRPr>
          </a:p>
          <a:p>
            <a:pPr marL="292049"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Easy to install</a:t>
            </a:r>
          </a:p>
          <a:p>
            <a:pPr marL="749249" lvl="1"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Included by default with all editions of Oracle database</a:t>
            </a:r>
          </a:p>
          <a:p>
            <a:pPr marL="749249" lvl="1" indent="-292049">
              <a:spcBef>
                <a:spcPts val="800"/>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smtClean="0">
                <a:solidFill>
                  <a:schemeClr val="tx2"/>
                </a:solidFill>
              </a:rPr>
              <a:t>Download latest release from </a:t>
            </a:r>
            <a:r>
              <a:rPr lang="en-US" dirty="0">
                <a:solidFill>
                  <a:srgbClr val="0070C0"/>
                </a:solidFill>
              </a:rPr>
              <a:t>http://otn.oracle.com/apex </a:t>
            </a:r>
            <a:endParaRPr lang="en-US" sz="1900" dirty="0">
              <a:solidFill>
                <a:srgbClr val="0070C0"/>
              </a:solidFill>
            </a:endParaRPr>
          </a:p>
          <a:p>
            <a:pPr marL="749169" lvl="1" indent="-304747">
              <a:spcBef>
                <a:spcPts val="667"/>
              </a:spcBef>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100" dirty="0">
              <a:solidFill>
                <a:schemeClr val="tx2"/>
              </a:solidFill>
            </a:endParaRPr>
          </a:p>
        </p:txBody>
      </p:sp>
      <p:pic>
        <p:nvPicPr>
          <p:cNvPr id="6" name="Picture 5"/>
          <p:cNvPicPr>
            <a:picLocks noChangeAspect="1"/>
          </p:cNvPicPr>
          <p:nvPr/>
        </p:nvPicPr>
        <p:blipFill>
          <a:blip r:embed="rId4" cstate="print"/>
          <a:stretch>
            <a:fillRect/>
          </a:stretch>
        </p:blipFill>
        <p:spPr>
          <a:xfrm>
            <a:off x="6399212" y="1524000"/>
            <a:ext cx="5098107" cy="3937000"/>
          </a:xfrm>
          <a:prstGeom prst="rect">
            <a:avLst/>
          </a:prstGeom>
        </p:spPr>
      </p:pic>
      <p:sp>
        <p:nvSpPr>
          <p:cNvPr id="5"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lvl="0">
              <a:lnSpc>
                <a:spcPct val="90000"/>
              </a:lnSpc>
              <a:buClr>
                <a:schemeClr val="tx1">
                  <a:lumMod val="60000"/>
                  <a:lumOff val="40000"/>
                </a:schemeClr>
              </a:buClr>
              <a:defRPr/>
            </a:pPr>
            <a:r>
              <a:rPr lang="en-US" sz="2400" dirty="0" smtClean="0">
                <a:solidFill>
                  <a:srgbClr val="FF0000"/>
                </a:solidFill>
              </a:rPr>
              <a:t>No cost feature of the Oracle Database</a:t>
            </a:r>
            <a:endParaRPr kumimoji="0" lang="en-US" sz="2400" i="0" u="none" strike="noStrike" kern="1200" cap="none" spc="0" normalizeH="0" baseline="0" noProof="0" dirty="0">
              <a:ln>
                <a:noFill/>
              </a:ln>
              <a:solidFill>
                <a:srgbClr val="FF0000"/>
              </a:solidFill>
              <a:effectLst/>
              <a:uLnTx/>
              <a:uFillTx/>
              <a:latin typeface="+mn-lt"/>
              <a:ea typeface="+mn-ea"/>
              <a:cs typeface="+mn-cs"/>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stretch>
            <a:fillRect/>
          </a:stretch>
        </p:blipFill>
        <p:spPr>
          <a:xfrm>
            <a:off x="1904514" y="4537516"/>
            <a:ext cx="1857305" cy="1857305"/>
          </a:xfrm>
          <a:prstGeom prst="rect">
            <a:avLst/>
          </a:prstGeom>
        </p:spPr>
      </p:pic>
      <p:sp>
        <p:nvSpPr>
          <p:cNvPr id="29" name="Rectangle 28"/>
          <p:cNvSpPr/>
          <p:nvPr/>
        </p:nvSpPr>
        <p:spPr>
          <a:xfrm>
            <a:off x="6435543" y="1424320"/>
            <a:ext cx="4744607" cy="556880"/>
          </a:xfrm>
          <a:prstGeom prst="rect">
            <a:avLst/>
          </a:prstGeom>
          <a:solidFill>
            <a:srgbClr val="FF0000"/>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30" name="Rectangle 29"/>
          <p:cNvSpPr/>
          <p:nvPr/>
        </p:nvSpPr>
        <p:spPr>
          <a:xfrm>
            <a:off x="577915" y="1424320"/>
            <a:ext cx="4958650" cy="556880"/>
          </a:xfrm>
          <a:prstGeom prst="rect">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3" name="Slide Number Placeholder 2"/>
          <p:cNvSpPr>
            <a:spLocks noGrp="1"/>
          </p:cNvSpPr>
          <p:nvPr>
            <p:ph type="sldNum" sz="quarter" idx="4294967295"/>
          </p:nvPr>
        </p:nvSpPr>
        <p:spPr>
          <a:xfrm>
            <a:off x="11276012" y="6556248"/>
            <a:ext cx="381661" cy="182880"/>
          </a:xfrm>
          <a:prstGeom prst="rect">
            <a:avLst/>
          </a:prstGeom>
        </p:spPr>
        <p:txBody>
          <a:bodyPr/>
          <a:lstStyle/>
          <a:p>
            <a:fld id="{C51EAA63-D034-42AE-91FA-B13B9518C7BE}" type="slidenum">
              <a:rPr lang="en-US" smtClean="0"/>
              <a:pPr/>
              <a:t>15</a:t>
            </a:fld>
            <a:endParaRPr lang="en-US" dirty="0"/>
          </a:p>
        </p:txBody>
      </p:sp>
      <p:sp>
        <p:nvSpPr>
          <p:cNvPr id="92" name="Content Placeholder 2"/>
          <p:cNvSpPr txBox="1">
            <a:spLocks/>
          </p:cNvSpPr>
          <p:nvPr/>
        </p:nvSpPr>
        <p:spPr>
          <a:xfrm>
            <a:off x="473239" y="2033955"/>
            <a:ext cx="5392573" cy="1774498"/>
          </a:xfrm>
          <a:prstGeom prst="rect">
            <a:avLst/>
          </a:prstGeom>
        </p:spPr>
        <p:txBody>
          <a:bodyPr/>
          <a:lstStyle>
            <a:lvl1pPr marL="228581" indent="-228581" algn="l" defTabSz="914323"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879" indent="-228581" algn="l" defTabSz="914323"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459"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040"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900" kern="1200">
                <a:solidFill>
                  <a:schemeClr val="tx1"/>
                </a:solidFill>
                <a:latin typeface="+mn-lt"/>
                <a:ea typeface="+mn-ea"/>
                <a:cs typeface="+mn-cs"/>
              </a:defRPr>
            </a:lvl4pPr>
            <a:lvl5pPr marL="1188621"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201"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784"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363"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2944"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a:lnSpc>
                <a:spcPct val="80000"/>
              </a:lnSpc>
            </a:pPr>
            <a:r>
              <a:rPr lang="en-US" sz="1800" dirty="0">
                <a:solidFill>
                  <a:srgbClr val="FF6666"/>
                </a:solidFill>
              </a:rPr>
              <a:t>C</a:t>
            </a:r>
            <a:r>
              <a:rPr lang="en-US" sz="1800" dirty="0" smtClean="0">
                <a:solidFill>
                  <a:srgbClr val="FF6666"/>
                </a:solidFill>
              </a:rPr>
              <a:t>ustomers </a:t>
            </a:r>
            <a:r>
              <a:rPr lang="en-US" sz="1800" dirty="0">
                <a:solidFill>
                  <a:srgbClr val="FF6666"/>
                </a:solidFill>
              </a:rPr>
              <a:t>who want a “slice” of the database for </a:t>
            </a:r>
            <a:r>
              <a:rPr lang="en-US" sz="1800" dirty="0" smtClean="0">
                <a:solidFill>
                  <a:srgbClr val="FF6666"/>
                </a:solidFill>
              </a:rPr>
              <a:t>development and deployment of departmental apps. </a:t>
            </a:r>
            <a:r>
              <a:rPr lang="en-US" sz="1800" dirty="0">
                <a:solidFill>
                  <a:srgbClr val="FF6666"/>
                </a:solidFill>
              </a:rPr>
              <a:t>Don’t want to manage any aspects </a:t>
            </a:r>
            <a:r>
              <a:rPr lang="en-US" sz="1800" dirty="0" smtClean="0">
                <a:solidFill>
                  <a:srgbClr val="FF6666"/>
                </a:solidFill>
              </a:rPr>
              <a:t>of the </a:t>
            </a:r>
            <a:r>
              <a:rPr lang="en-US" sz="1800" dirty="0">
                <a:solidFill>
                  <a:srgbClr val="FF6666"/>
                </a:solidFill>
              </a:rPr>
              <a:t>database. </a:t>
            </a:r>
          </a:p>
          <a:p>
            <a:pPr>
              <a:lnSpc>
                <a:spcPct val="80000"/>
              </a:lnSpc>
            </a:pPr>
            <a:r>
              <a:rPr lang="en-US" sz="1800" dirty="0" smtClean="0"/>
              <a:t>Database Schema or PDB available as a monthly Subscription by Size (5, 20, 50, 250*, 500GB*, 1TB*)</a:t>
            </a:r>
          </a:p>
          <a:p>
            <a:pPr>
              <a:lnSpc>
                <a:spcPct val="80000"/>
              </a:lnSpc>
            </a:pPr>
            <a:r>
              <a:rPr lang="en-US" sz="1800" dirty="0" smtClean="0"/>
              <a:t>Oracle Managed Database </a:t>
            </a:r>
          </a:p>
          <a:p>
            <a:pPr>
              <a:lnSpc>
                <a:spcPct val="80000"/>
              </a:lnSpc>
            </a:pPr>
            <a:r>
              <a:rPr lang="en-US" sz="1800" dirty="0" smtClean="0"/>
              <a:t>Highly available and scalable infrastructure</a:t>
            </a:r>
          </a:p>
          <a:p>
            <a:pPr>
              <a:lnSpc>
                <a:spcPct val="80000"/>
              </a:lnSpc>
            </a:pPr>
            <a:r>
              <a:rPr lang="en-US" sz="1800" dirty="0" smtClean="0"/>
              <a:t>Also underpins</a:t>
            </a:r>
            <a:r>
              <a:rPr lang="en-US" sz="1800" dirty="0"/>
              <a:t> </a:t>
            </a:r>
            <a:r>
              <a:rPr lang="en-US" sz="1800" dirty="0" smtClean="0"/>
              <a:t>the BI, Document, Mobile, Java and other Cloud offerings</a:t>
            </a:r>
          </a:p>
        </p:txBody>
      </p:sp>
      <p:cxnSp>
        <p:nvCxnSpPr>
          <p:cNvPr id="39" name="Straight Connector 38"/>
          <p:cNvCxnSpPr/>
          <p:nvPr/>
        </p:nvCxnSpPr>
        <p:spPr>
          <a:xfrm>
            <a:off x="5977895" y="2090397"/>
            <a:ext cx="0" cy="3090316"/>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a:xfrm flipH="1">
            <a:off x="6788712" y="1447800"/>
            <a:ext cx="4038268" cy="457200"/>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3200" dirty="0" smtClean="0">
                <a:solidFill>
                  <a:schemeClr val="bg1">
                    <a:lumMod val="95000"/>
                  </a:schemeClr>
                </a:solidFill>
              </a:rPr>
              <a:t>Full Instance</a:t>
            </a:r>
            <a:endParaRPr lang="en-US" sz="3200" dirty="0">
              <a:solidFill>
                <a:schemeClr val="bg1">
                  <a:lumMod val="95000"/>
                </a:schemeClr>
              </a:solidFill>
            </a:endParaRPr>
          </a:p>
        </p:txBody>
      </p:sp>
      <p:sp>
        <p:nvSpPr>
          <p:cNvPr id="111" name="Rectangle 110"/>
          <p:cNvSpPr/>
          <p:nvPr/>
        </p:nvSpPr>
        <p:spPr>
          <a:xfrm flipH="1">
            <a:off x="1041674" y="1447800"/>
            <a:ext cx="4031133" cy="457200"/>
          </a:xfrm>
          <a:prstGeom prst="rect">
            <a:avLst/>
          </a:prstGeom>
          <a:no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pPr>
            <a:r>
              <a:rPr lang="en-US" sz="3200" dirty="0" smtClean="0">
                <a:solidFill>
                  <a:schemeClr val="bg1">
                    <a:lumMod val="95000"/>
                  </a:schemeClr>
                </a:solidFill>
              </a:rPr>
              <a:t>Schema / PDB</a:t>
            </a:r>
            <a:endParaRPr lang="en-US" sz="3200" dirty="0">
              <a:solidFill>
                <a:schemeClr val="bg1">
                  <a:lumMod val="95000"/>
                </a:schemeClr>
              </a:solidFill>
            </a:endParaRPr>
          </a:p>
        </p:txBody>
      </p:sp>
      <p:sp>
        <p:nvSpPr>
          <p:cNvPr id="34" name="Content Placeholder 2"/>
          <p:cNvSpPr txBox="1">
            <a:spLocks/>
          </p:cNvSpPr>
          <p:nvPr/>
        </p:nvSpPr>
        <p:spPr>
          <a:xfrm>
            <a:off x="6375505" y="2039514"/>
            <a:ext cx="5129107" cy="2580596"/>
          </a:xfrm>
          <a:prstGeom prst="rect">
            <a:avLst/>
          </a:prstGeom>
        </p:spPr>
        <p:txBody>
          <a:bodyPr/>
          <a:lstStyle>
            <a:lvl1pPr marL="228581" indent="-228581" algn="l" defTabSz="914323"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879" indent="-228581" algn="l" defTabSz="914323"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459"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040"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900" kern="1200">
                <a:solidFill>
                  <a:schemeClr val="tx1"/>
                </a:solidFill>
                <a:latin typeface="+mn-lt"/>
                <a:ea typeface="+mn-ea"/>
                <a:cs typeface="+mn-cs"/>
              </a:defRPr>
            </a:lvl4pPr>
            <a:lvl5pPr marL="1188621"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201"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784"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363"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2944"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a:lnSpc>
                <a:spcPct val="80000"/>
              </a:lnSpc>
            </a:pPr>
            <a:r>
              <a:rPr lang="en-US" sz="1800" dirty="0">
                <a:solidFill>
                  <a:srgbClr val="FF6666"/>
                </a:solidFill>
              </a:rPr>
              <a:t>C</a:t>
            </a:r>
            <a:r>
              <a:rPr lang="en-US" sz="1800" dirty="0" smtClean="0">
                <a:solidFill>
                  <a:srgbClr val="FF6666"/>
                </a:solidFill>
              </a:rPr>
              <a:t>ustomers </a:t>
            </a:r>
            <a:r>
              <a:rPr lang="en-US" sz="1800" dirty="0">
                <a:solidFill>
                  <a:srgbClr val="FF6666"/>
                </a:solidFill>
              </a:rPr>
              <a:t>who want a </a:t>
            </a:r>
            <a:r>
              <a:rPr lang="en-US" sz="1800" dirty="0" smtClean="0">
                <a:solidFill>
                  <a:srgbClr val="FF6666"/>
                </a:solidFill>
              </a:rPr>
              <a:t>dedicated database </a:t>
            </a:r>
            <a:r>
              <a:rPr lang="en-US" sz="1800" dirty="0">
                <a:solidFill>
                  <a:srgbClr val="FF6666"/>
                </a:solidFill>
              </a:rPr>
              <a:t>for </a:t>
            </a:r>
            <a:r>
              <a:rPr lang="en-US" sz="1800" dirty="0" err="1">
                <a:solidFill>
                  <a:srgbClr val="FF6666"/>
                </a:solidFill>
              </a:rPr>
              <a:t>dev</a:t>
            </a:r>
            <a:r>
              <a:rPr lang="en-US" sz="1800" dirty="0">
                <a:solidFill>
                  <a:srgbClr val="FF6666"/>
                </a:solidFill>
              </a:rPr>
              <a:t>/test or production applications. </a:t>
            </a:r>
            <a:r>
              <a:rPr lang="en-US" sz="1800" dirty="0" smtClean="0">
                <a:solidFill>
                  <a:srgbClr val="FF6666"/>
                </a:solidFill>
              </a:rPr>
              <a:t>Want control of database while automating </a:t>
            </a:r>
            <a:r>
              <a:rPr lang="en-US" sz="1800" dirty="0">
                <a:solidFill>
                  <a:srgbClr val="FF6666"/>
                </a:solidFill>
              </a:rPr>
              <a:t>many </a:t>
            </a:r>
            <a:r>
              <a:rPr lang="en-US" sz="1800" dirty="0" smtClean="0">
                <a:solidFill>
                  <a:srgbClr val="FF6666"/>
                </a:solidFill>
              </a:rPr>
              <a:t>routine tasks</a:t>
            </a:r>
            <a:r>
              <a:rPr lang="en-US" sz="1800" dirty="0">
                <a:solidFill>
                  <a:srgbClr val="FF6666"/>
                </a:solidFill>
              </a:rPr>
              <a:t>. </a:t>
            </a:r>
          </a:p>
          <a:p>
            <a:pPr>
              <a:lnSpc>
                <a:spcPct val="80000"/>
              </a:lnSpc>
            </a:pPr>
            <a:r>
              <a:rPr lang="en-US" sz="1800" dirty="0" smtClean="0"/>
              <a:t>Full database available as a metered </a:t>
            </a:r>
            <a:r>
              <a:rPr lang="en-US" sz="1800" dirty="0"/>
              <a:t>s</a:t>
            </a:r>
            <a:r>
              <a:rPr lang="en-US" sz="1800" dirty="0" smtClean="0"/>
              <a:t>ervice (Hourly or Monthly)</a:t>
            </a:r>
          </a:p>
          <a:p>
            <a:pPr>
              <a:lnSpc>
                <a:spcPct val="80000"/>
              </a:lnSpc>
            </a:pPr>
            <a:r>
              <a:rPr lang="en-US" sz="1800" dirty="0" smtClean="0"/>
              <a:t>Choice of customer or Oracle Managed Database</a:t>
            </a:r>
          </a:p>
          <a:p>
            <a:pPr>
              <a:lnSpc>
                <a:spcPct val="80000"/>
              </a:lnSpc>
            </a:pPr>
            <a:r>
              <a:rPr lang="en-US" sz="1800" dirty="0" smtClean="0"/>
              <a:t>Choice of general purpose or mission-critical infrastructure </a:t>
            </a:r>
          </a:p>
          <a:p>
            <a:pPr>
              <a:lnSpc>
                <a:spcPct val="80000"/>
              </a:lnSpc>
            </a:pPr>
            <a:r>
              <a:rPr lang="en-US" sz="1800" dirty="0" smtClean="0"/>
              <a:t>Choice of editions to meet different customer requirements</a:t>
            </a:r>
          </a:p>
        </p:txBody>
      </p:sp>
      <p:pic>
        <p:nvPicPr>
          <p:cNvPr id="4" name="Picture 3"/>
          <p:cNvPicPr>
            <a:picLocks noChangeAspect="1"/>
          </p:cNvPicPr>
          <p:nvPr/>
        </p:nvPicPr>
        <p:blipFill>
          <a:blip r:embed="rId4" cstate="print"/>
          <a:stretch>
            <a:fillRect/>
          </a:stretch>
        </p:blipFill>
        <p:spPr>
          <a:xfrm>
            <a:off x="7841059" y="4537518"/>
            <a:ext cx="1857305" cy="1857305"/>
          </a:xfrm>
          <a:prstGeom prst="rect">
            <a:avLst/>
          </a:prstGeom>
        </p:spPr>
      </p:pic>
      <p:sp>
        <p:nvSpPr>
          <p:cNvPr id="17" name="Rectangle 16"/>
          <p:cNvSpPr/>
          <p:nvPr/>
        </p:nvSpPr>
        <p:spPr>
          <a:xfrm>
            <a:off x="1937040" y="6003823"/>
            <a:ext cx="4143261" cy="276999"/>
          </a:xfrm>
          <a:prstGeom prst="rect">
            <a:avLst/>
          </a:prstGeom>
        </p:spPr>
        <p:txBody>
          <a:bodyPr wrap="square">
            <a:spAutoFit/>
          </a:bodyPr>
          <a:lstStyle/>
          <a:p>
            <a:pPr algn="r"/>
            <a:r>
              <a:rPr lang="en-US" sz="1200" dirty="0" smtClean="0">
                <a:solidFill>
                  <a:schemeClr val="bg1">
                    <a:lumMod val="50000"/>
                  </a:schemeClr>
                </a:solidFill>
                <a:latin typeface="+mn-lt"/>
              </a:rPr>
              <a:t>* Planned for a future release. </a:t>
            </a:r>
          </a:p>
        </p:txBody>
      </p:sp>
      <p:pic>
        <p:nvPicPr>
          <p:cNvPr id="14" name="Picture 13" descr="circle-red-cloud.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1047412" y="381000"/>
            <a:ext cx="772119" cy="772119"/>
          </a:xfrm>
          <a:prstGeom prst="rect">
            <a:avLst/>
          </a:prstGeom>
        </p:spPr>
      </p:pic>
      <p:sp>
        <p:nvSpPr>
          <p:cNvPr id="15"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US" sz="2400" b="1" dirty="0" smtClean="0"/>
              <a:t>Database Cloud Service – Multitenant and Single Tenant</a:t>
            </a:r>
            <a:endParaRPr kumimoji="0" lang="en-US" sz="2400" b="1" i="0" u="none" strike="noStrike" kern="1200" cap="none" spc="0" normalizeH="0" baseline="0" noProof="0" dirty="0">
              <a:ln>
                <a:noFill/>
              </a:ln>
              <a:effectLst/>
              <a:uLnTx/>
              <a:uFillTx/>
              <a:latin typeface="+mn-lt"/>
              <a:ea typeface="+mn-ea"/>
              <a:cs typeface="+mn-cs"/>
            </a:endParaRPr>
          </a:p>
        </p:txBody>
      </p:sp>
      <p:sp>
        <p:nvSpPr>
          <p:cNvPr id="16" name="Title 1"/>
          <p:cNvSpPr txBox="1">
            <a:spLocks/>
          </p:cNvSpPr>
          <p:nvPr/>
        </p:nvSpPr>
        <p:spPr>
          <a:xfrm>
            <a:off x="531812" y="406400"/>
            <a:ext cx="11125200" cy="889000"/>
          </a:xfrm>
          <a:prstGeom prst="rect">
            <a:avLst/>
          </a:prstGeom>
        </p:spPr>
        <p:txBody>
          <a:bodyPr vert="horz" lIns="0" tIns="0" rIns="0" bIns="0" rtlCol="0" anchor="t">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Application Express in the Oracle Cloud</a:t>
            </a:r>
            <a:endParaRPr kumimoji="0" lang="en-US" sz="3600" b="0" i="0" u="none" strike="noStrike" kern="1200" cap="none" spc="0" normalizeH="0" baseline="0" noProof="0" dirty="0">
              <a:ln>
                <a:noFill/>
              </a:ln>
              <a:solidFill>
                <a:schemeClr val="tx1"/>
              </a:solidFill>
              <a:effectLst/>
              <a:uLnTx/>
              <a:uFillTx/>
              <a:latin typeface="+mj-lt"/>
              <a:ea typeface="+mj-ea"/>
              <a:cs typeface="+mj-cs"/>
            </a:endParaRPr>
          </a:p>
        </p:txBody>
      </p:sp>
    </p:spTree>
    <p:extLst>
      <p:ext uri="{BB962C8B-B14F-4D97-AF65-F5344CB8AC3E}">
        <p14:creationId xmlns:p14="http://schemas.microsoft.com/office/powerpoint/2010/main" xmlns="" val="37428900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1" name="Straight Connector 80"/>
          <p:cNvCxnSpPr/>
          <p:nvPr/>
        </p:nvCxnSpPr>
        <p:spPr bwMode="auto">
          <a:xfrm>
            <a:off x="10285412" y="3505200"/>
            <a:ext cx="0" cy="620712"/>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sp>
        <p:nvSpPr>
          <p:cNvPr id="2" name="Title 1"/>
          <p:cNvSpPr>
            <a:spLocks noGrp="1"/>
          </p:cNvSpPr>
          <p:nvPr>
            <p:ph type="title"/>
          </p:nvPr>
        </p:nvSpPr>
        <p:spPr/>
        <p:txBody>
          <a:bodyPr anchor="t">
            <a:noAutofit/>
          </a:bodyPr>
          <a:lstStyle/>
          <a:p>
            <a:r>
              <a:rPr lang="en-US" dirty="0" smtClean="0"/>
              <a:t>History</a:t>
            </a:r>
            <a:endParaRPr lang="en-US" dirty="0"/>
          </a:p>
        </p:txBody>
      </p:sp>
      <p:cxnSp>
        <p:nvCxnSpPr>
          <p:cNvPr id="47" name="Straight Connector 46"/>
          <p:cNvCxnSpPr/>
          <p:nvPr/>
        </p:nvCxnSpPr>
        <p:spPr>
          <a:xfrm>
            <a:off x="684212" y="3505200"/>
            <a:ext cx="10591800" cy="1"/>
          </a:xfrm>
          <a:prstGeom prst="line">
            <a:avLst/>
          </a:prstGeom>
          <a:ln w="889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auto">
          <a:xfrm>
            <a:off x="1293812" y="2824162"/>
            <a:ext cx="0" cy="619125"/>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49" name="Straight Connector 48"/>
          <p:cNvCxnSpPr/>
          <p:nvPr/>
        </p:nvCxnSpPr>
        <p:spPr bwMode="auto">
          <a:xfrm>
            <a:off x="3275012" y="2862447"/>
            <a:ext cx="0" cy="617537"/>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50" name="Straight Connector 49"/>
          <p:cNvCxnSpPr/>
          <p:nvPr/>
        </p:nvCxnSpPr>
        <p:spPr bwMode="auto">
          <a:xfrm>
            <a:off x="5256212" y="2824162"/>
            <a:ext cx="0" cy="619125"/>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51" name="Straight Connector 50"/>
          <p:cNvCxnSpPr/>
          <p:nvPr/>
        </p:nvCxnSpPr>
        <p:spPr bwMode="auto">
          <a:xfrm>
            <a:off x="9294812" y="2824162"/>
            <a:ext cx="0" cy="619125"/>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52" name="Straight Connector 51"/>
          <p:cNvCxnSpPr/>
          <p:nvPr/>
        </p:nvCxnSpPr>
        <p:spPr bwMode="auto">
          <a:xfrm>
            <a:off x="2208212" y="3536948"/>
            <a:ext cx="0" cy="620712"/>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53" name="Straight Connector 52"/>
          <p:cNvCxnSpPr/>
          <p:nvPr/>
        </p:nvCxnSpPr>
        <p:spPr bwMode="auto">
          <a:xfrm>
            <a:off x="4189412" y="3552123"/>
            <a:ext cx="0" cy="620713"/>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54" name="Straight Connector 53"/>
          <p:cNvCxnSpPr/>
          <p:nvPr/>
        </p:nvCxnSpPr>
        <p:spPr bwMode="auto">
          <a:xfrm>
            <a:off x="6323012" y="3554226"/>
            <a:ext cx="0" cy="620712"/>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cxnSp>
        <p:nvCxnSpPr>
          <p:cNvPr id="55" name="Straight Connector 54"/>
          <p:cNvCxnSpPr/>
          <p:nvPr/>
        </p:nvCxnSpPr>
        <p:spPr bwMode="auto">
          <a:xfrm>
            <a:off x="8228012" y="3519670"/>
            <a:ext cx="0" cy="620712"/>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sp>
        <p:nvSpPr>
          <p:cNvPr id="56" name="TextBox 55"/>
          <p:cNvSpPr txBox="1"/>
          <p:nvPr/>
        </p:nvSpPr>
        <p:spPr bwMode="auto">
          <a:xfrm>
            <a:off x="608012" y="1981200"/>
            <a:ext cx="1920173" cy="963177"/>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a:cs typeface="Arial" charset="0"/>
              </a:rPr>
              <a:t>HTML DB 1.5 </a:t>
            </a:r>
            <a:endParaRPr lang="en-US" sz="1400" dirty="0" smtClean="0">
              <a:cs typeface="Arial" charset="0"/>
            </a:endParaRPr>
          </a:p>
          <a:p>
            <a:pPr marL="0" indent="-91440" eaLnBrk="1" hangingPunct="1">
              <a:buClr>
                <a:srgbClr val="F20000"/>
              </a:buClr>
              <a:buFont typeface="Wingdings" charset="2"/>
              <a:buChar char="§"/>
              <a:defRPr/>
            </a:pPr>
            <a:r>
              <a:rPr lang="en-US" sz="1050" dirty="0">
                <a:cs typeface="Arial" charset="0"/>
              </a:rPr>
              <a:t>First </a:t>
            </a:r>
            <a:r>
              <a:rPr lang="en-US" sz="1050" dirty="0" smtClean="0">
                <a:cs typeface="Arial" charset="0"/>
              </a:rPr>
              <a:t>Release</a:t>
            </a:r>
          </a:p>
          <a:p>
            <a:pPr marL="0" indent="-91440" eaLnBrk="1" hangingPunct="1">
              <a:buClr>
                <a:srgbClr val="F20000"/>
              </a:buClr>
              <a:buFont typeface="Wingdings" charset="2"/>
              <a:buChar char="§"/>
              <a:defRPr/>
            </a:pPr>
            <a:endParaRPr lang="en-US" sz="600" dirty="0" smtClean="0">
              <a:cs typeface="Arial" charset="0"/>
            </a:endParaRPr>
          </a:p>
          <a:p>
            <a:pPr marL="0" indent="0" eaLnBrk="1" hangingPunct="1">
              <a:buClr>
                <a:srgbClr val="F20000"/>
              </a:buClr>
              <a:defRPr/>
            </a:pPr>
            <a:r>
              <a:rPr lang="en-US" sz="1200" dirty="0">
                <a:cs typeface="Arial" charset="0"/>
              </a:rPr>
              <a:t>HTML DB </a:t>
            </a:r>
            <a:r>
              <a:rPr lang="en-US" sz="1200" dirty="0" smtClean="0">
                <a:cs typeface="Arial" charset="0"/>
              </a:rPr>
              <a:t>1.6</a:t>
            </a:r>
          </a:p>
          <a:p>
            <a:pPr marL="0" indent="-91440" eaLnBrk="1" hangingPunct="1">
              <a:buClr>
                <a:srgbClr val="F20000"/>
              </a:buClr>
              <a:buFont typeface="Wingdings" charset="2"/>
              <a:buChar char="§"/>
              <a:defRPr/>
            </a:pPr>
            <a:r>
              <a:rPr lang="en-US" sz="1050" dirty="0">
                <a:cs typeface="Arial" charset="0"/>
              </a:rPr>
              <a:t>Themes</a:t>
            </a:r>
            <a:endParaRPr lang="en-US" sz="1050" dirty="0" smtClean="0">
              <a:cs typeface="Arial" charset="0"/>
            </a:endParaRPr>
          </a:p>
          <a:p>
            <a:pPr marL="0" indent="-91440" eaLnBrk="1" hangingPunct="1">
              <a:buClr>
                <a:srgbClr val="F20000"/>
              </a:buClr>
              <a:buFont typeface="Wingdings" charset="2"/>
              <a:buChar char="§"/>
              <a:defRPr/>
            </a:pPr>
            <a:endParaRPr lang="en-US" sz="1050" dirty="0" smtClean="0">
              <a:cs typeface="Arial" charset="0"/>
            </a:endParaRPr>
          </a:p>
          <a:p>
            <a:pPr marL="0" indent="-91440" eaLnBrk="1" hangingPunct="1">
              <a:buClr>
                <a:srgbClr val="F20000"/>
              </a:buClr>
              <a:buFont typeface="Wingdings" charset="2"/>
              <a:buChar char="§"/>
              <a:defRPr/>
            </a:pPr>
            <a:endParaRPr lang="en-US" sz="1050" dirty="0" smtClean="0">
              <a:cs typeface="Arial" charset="0"/>
            </a:endParaRPr>
          </a:p>
        </p:txBody>
      </p:sp>
      <p:sp>
        <p:nvSpPr>
          <p:cNvPr id="57" name="TextBox 56"/>
          <p:cNvSpPr txBox="1">
            <a:spLocks noChangeArrowheads="1"/>
          </p:cNvSpPr>
          <p:nvPr/>
        </p:nvSpPr>
        <p:spPr bwMode="auto">
          <a:xfrm>
            <a:off x="915361" y="3364980"/>
            <a:ext cx="678642" cy="264045"/>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600">
                <a:solidFill>
                  <a:schemeClr val="bg1"/>
                </a:solidFill>
                <a:cs typeface="Arial" charset="0"/>
              </a:defRPr>
            </a:lvl1pPr>
          </a:lstStyle>
          <a:p>
            <a:r>
              <a:rPr lang="en-US" dirty="0" smtClean="0"/>
              <a:t>2004</a:t>
            </a:r>
            <a:endParaRPr lang="en-US" dirty="0"/>
          </a:p>
        </p:txBody>
      </p:sp>
      <p:sp>
        <p:nvSpPr>
          <p:cNvPr id="58" name="TextBox 57"/>
          <p:cNvSpPr txBox="1">
            <a:spLocks noChangeArrowheads="1"/>
          </p:cNvSpPr>
          <p:nvPr/>
        </p:nvSpPr>
        <p:spPr bwMode="auto">
          <a:xfrm>
            <a:off x="3889450" y="3356340"/>
            <a:ext cx="680962" cy="264047"/>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000">
                <a:solidFill>
                  <a:schemeClr val="bg1"/>
                </a:solidFill>
                <a:cs typeface="Arial" charset="0"/>
              </a:defRPr>
            </a:lvl1pPr>
          </a:lstStyle>
          <a:p>
            <a:r>
              <a:rPr lang="en-US" sz="1600" dirty="0" smtClean="0"/>
              <a:t>2007</a:t>
            </a:r>
            <a:endParaRPr lang="en-US" sz="1600" dirty="0"/>
          </a:p>
        </p:txBody>
      </p:sp>
      <p:sp>
        <p:nvSpPr>
          <p:cNvPr id="59" name="TextBox 58"/>
          <p:cNvSpPr txBox="1">
            <a:spLocks noChangeArrowheads="1"/>
          </p:cNvSpPr>
          <p:nvPr/>
        </p:nvSpPr>
        <p:spPr bwMode="auto">
          <a:xfrm>
            <a:off x="8837612" y="3352800"/>
            <a:ext cx="838200" cy="282576"/>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000">
                <a:solidFill>
                  <a:schemeClr val="bg1"/>
                </a:solidFill>
                <a:cs typeface="Arial" charset="0"/>
              </a:defRPr>
            </a:lvl1pPr>
          </a:lstStyle>
          <a:p>
            <a:r>
              <a:rPr lang="en-US" sz="1600" dirty="0" smtClean="0"/>
              <a:t>2012-14</a:t>
            </a:r>
            <a:endParaRPr lang="en-US" sz="1600" dirty="0"/>
          </a:p>
        </p:txBody>
      </p:sp>
      <p:sp>
        <p:nvSpPr>
          <p:cNvPr id="60" name="TextBox 59"/>
          <p:cNvSpPr txBox="1"/>
          <p:nvPr/>
        </p:nvSpPr>
        <p:spPr bwMode="auto">
          <a:xfrm>
            <a:off x="2665412" y="1981200"/>
            <a:ext cx="1920173" cy="963177"/>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smtClean="0">
                <a:cs typeface="Arial" charset="0"/>
              </a:rPr>
              <a:t>APEX 2.1</a:t>
            </a:r>
          </a:p>
          <a:p>
            <a:pPr marL="171450" indent="-91440" eaLnBrk="1" hangingPunct="1">
              <a:buClr>
                <a:srgbClr val="F20000"/>
              </a:buClr>
              <a:buFont typeface="Wingdings" charset="2"/>
              <a:buChar char="§"/>
              <a:defRPr/>
            </a:pPr>
            <a:r>
              <a:rPr lang="en-US" sz="1050" dirty="0" smtClean="0">
                <a:cs typeface="Arial" charset="0"/>
              </a:rPr>
              <a:t>Oracle XE</a:t>
            </a:r>
          </a:p>
          <a:p>
            <a:pPr marL="171450" indent="-91440" eaLnBrk="1" hangingPunct="1">
              <a:buClr>
                <a:srgbClr val="F20000"/>
              </a:buClr>
              <a:buFont typeface="Wingdings" charset="2"/>
              <a:buChar char="§"/>
              <a:defRPr/>
            </a:pPr>
            <a:endParaRPr lang="en-US" sz="600" dirty="0" smtClean="0">
              <a:cs typeface="Arial" charset="0"/>
            </a:endParaRPr>
          </a:p>
          <a:p>
            <a:pPr marL="0" indent="0" eaLnBrk="1" hangingPunct="1">
              <a:buClr>
                <a:srgbClr val="F20000"/>
              </a:buClr>
              <a:defRPr/>
            </a:pPr>
            <a:r>
              <a:rPr lang="en-US" sz="1400" dirty="0">
                <a:cs typeface="Arial" charset="0"/>
              </a:rPr>
              <a:t>APEX 2.2</a:t>
            </a:r>
            <a:endParaRPr lang="en-US" sz="1400" dirty="0" smtClean="0">
              <a:cs typeface="Arial" charset="0"/>
            </a:endParaRPr>
          </a:p>
          <a:p>
            <a:pPr marL="171450" indent="-91440" eaLnBrk="1" hangingPunct="1">
              <a:buClr>
                <a:srgbClr val="F20000"/>
              </a:buClr>
              <a:buFont typeface="Wingdings" charset="2"/>
              <a:buChar char="§"/>
              <a:defRPr/>
            </a:pPr>
            <a:r>
              <a:rPr lang="en-US" sz="1050" dirty="0" smtClean="0">
                <a:cs typeface="Arial" charset="0"/>
              </a:rPr>
              <a:t>Packaged Applications</a:t>
            </a:r>
            <a:endParaRPr lang="en-US" sz="800" dirty="0">
              <a:cs typeface="Arial" charset="0"/>
            </a:endParaRPr>
          </a:p>
        </p:txBody>
      </p:sp>
      <p:sp>
        <p:nvSpPr>
          <p:cNvPr id="61" name="TextBox 60"/>
          <p:cNvSpPr txBox="1"/>
          <p:nvPr/>
        </p:nvSpPr>
        <p:spPr bwMode="auto">
          <a:xfrm>
            <a:off x="4722812" y="1981200"/>
            <a:ext cx="1920173" cy="963177"/>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a:cs typeface="Arial" charset="0"/>
              </a:rPr>
              <a:t>APEX 3.1</a:t>
            </a:r>
            <a:endParaRPr lang="en-US" sz="1400" dirty="0" smtClean="0">
              <a:cs typeface="Arial" charset="0"/>
            </a:endParaRPr>
          </a:p>
          <a:p>
            <a:pPr marL="251460" indent="-91440" eaLnBrk="1" hangingPunct="1">
              <a:buClr>
                <a:srgbClr val="F20000"/>
              </a:buClr>
              <a:buFont typeface="Wingdings" charset="2"/>
              <a:buChar char="§"/>
              <a:defRPr/>
            </a:pPr>
            <a:r>
              <a:rPr lang="en-US" sz="1050" dirty="0" smtClean="0">
                <a:cs typeface="Arial" charset="0"/>
              </a:rPr>
              <a:t>Interactive </a:t>
            </a:r>
            <a:r>
              <a:rPr lang="en-US" sz="1050" dirty="0">
                <a:cs typeface="Arial" charset="0"/>
              </a:rPr>
              <a:t>Reports</a:t>
            </a:r>
            <a:endParaRPr lang="en-US" sz="800" dirty="0">
              <a:cs typeface="Arial" charset="0"/>
            </a:endParaRPr>
          </a:p>
        </p:txBody>
      </p:sp>
      <p:sp>
        <p:nvSpPr>
          <p:cNvPr id="62" name="TextBox 61"/>
          <p:cNvSpPr txBox="1"/>
          <p:nvPr/>
        </p:nvSpPr>
        <p:spPr bwMode="auto">
          <a:xfrm>
            <a:off x="1141412" y="3980069"/>
            <a:ext cx="1920173" cy="896731"/>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a:cs typeface="Arial" charset="0"/>
              </a:rPr>
              <a:t>HTML DB 2.0 	</a:t>
            </a:r>
            <a:endParaRPr lang="en-US" sz="1400" dirty="0" smtClean="0">
              <a:cs typeface="Arial" charset="0"/>
            </a:endParaRPr>
          </a:p>
          <a:p>
            <a:pPr marL="171450" indent="-91440" eaLnBrk="1" hangingPunct="1">
              <a:buClr>
                <a:srgbClr val="F20000"/>
              </a:buClr>
              <a:buFont typeface="Wingdings" charset="2"/>
              <a:buChar char="§"/>
              <a:defRPr/>
            </a:pPr>
            <a:r>
              <a:rPr lang="en-US" sz="1050" dirty="0" smtClean="0">
                <a:cs typeface="Arial" charset="0"/>
              </a:rPr>
              <a:t>SQL </a:t>
            </a:r>
            <a:r>
              <a:rPr lang="en-US" sz="1050" dirty="0">
                <a:cs typeface="Arial" charset="0"/>
              </a:rPr>
              <a:t>Workshop</a:t>
            </a:r>
            <a:endParaRPr lang="en-US" sz="800" dirty="0">
              <a:cs typeface="Arial" charset="0"/>
            </a:endParaRPr>
          </a:p>
        </p:txBody>
      </p:sp>
      <p:sp>
        <p:nvSpPr>
          <p:cNvPr id="63" name="TextBox 62"/>
          <p:cNvSpPr txBox="1"/>
          <p:nvPr/>
        </p:nvSpPr>
        <p:spPr bwMode="auto">
          <a:xfrm>
            <a:off x="3198812" y="3980069"/>
            <a:ext cx="1920173" cy="896731"/>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a:cs typeface="Arial" charset="0"/>
              </a:rPr>
              <a:t>APEX  </a:t>
            </a:r>
            <a:r>
              <a:rPr lang="en-US" sz="1400" dirty="0" smtClean="0">
                <a:cs typeface="Arial" charset="0"/>
              </a:rPr>
              <a:t>3.0</a:t>
            </a:r>
          </a:p>
          <a:p>
            <a:pPr marL="171450" indent="-91440" eaLnBrk="1" hangingPunct="1">
              <a:buClr>
                <a:srgbClr val="F20000"/>
              </a:buClr>
              <a:buFont typeface="Wingdings" charset="2"/>
              <a:buChar char="§"/>
              <a:defRPr/>
            </a:pPr>
            <a:r>
              <a:rPr lang="en-US" sz="1050" dirty="0" smtClean="0">
                <a:cs typeface="Arial" charset="0"/>
              </a:rPr>
              <a:t>Flash Charts</a:t>
            </a:r>
            <a:endParaRPr lang="en-US" sz="1050" dirty="0">
              <a:cs typeface="Arial" charset="0"/>
            </a:endParaRPr>
          </a:p>
          <a:p>
            <a:pPr marL="171450" indent="-91440" eaLnBrk="1" hangingPunct="1">
              <a:buClr>
                <a:srgbClr val="F20000"/>
              </a:buClr>
              <a:buFont typeface="Wingdings" charset="2"/>
              <a:buChar char="§"/>
              <a:defRPr/>
            </a:pPr>
            <a:r>
              <a:rPr lang="en-US" sz="1050" dirty="0" smtClean="0">
                <a:cs typeface="Arial" charset="0"/>
              </a:rPr>
              <a:t>PDF Printing</a:t>
            </a:r>
          </a:p>
          <a:p>
            <a:pPr marL="171450" indent="-91440" eaLnBrk="1" hangingPunct="1">
              <a:buClr>
                <a:srgbClr val="F20000"/>
              </a:buClr>
              <a:buFont typeface="Wingdings" charset="2"/>
              <a:buChar char="§"/>
              <a:defRPr/>
            </a:pPr>
            <a:r>
              <a:rPr lang="en-US" sz="1050" dirty="0" smtClean="0">
                <a:cs typeface="Arial" charset="0"/>
              </a:rPr>
              <a:t>Access </a:t>
            </a:r>
            <a:r>
              <a:rPr lang="en-US" sz="1050" dirty="0">
                <a:cs typeface="Arial" charset="0"/>
              </a:rPr>
              <a:t>Migration</a:t>
            </a:r>
            <a:endParaRPr lang="en-US" sz="800" dirty="0">
              <a:cs typeface="Arial" charset="0"/>
            </a:endParaRPr>
          </a:p>
        </p:txBody>
      </p:sp>
      <p:sp>
        <p:nvSpPr>
          <p:cNvPr id="64" name="TextBox 63"/>
          <p:cNvSpPr txBox="1"/>
          <p:nvPr/>
        </p:nvSpPr>
        <p:spPr bwMode="auto">
          <a:xfrm>
            <a:off x="5241039" y="3980069"/>
            <a:ext cx="1920173" cy="896731"/>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a:cs typeface="Arial" charset="0"/>
              </a:rPr>
              <a:t>APEX 3.2</a:t>
            </a:r>
            <a:endParaRPr lang="en-US" sz="1400" dirty="0" smtClean="0">
              <a:cs typeface="Arial" charset="0"/>
            </a:endParaRPr>
          </a:p>
          <a:p>
            <a:pPr marL="251460" indent="-91440" eaLnBrk="1" hangingPunct="1">
              <a:buClr>
                <a:srgbClr val="F20000"/>
              </a:buClr>
              <a:buFont typeface="Wingdings" charset="2"/>
              <a:buChar char="§"/>
              <a:defRPr/>
            </a:pPr>
            <a:r>
              <a:rPr lang="en-US" sz="1050" dirty="0" smtClean="0">
                <a:cs typeface="Arial" charset="0"/>
              </a:rPr>
              <a:t>Oracle </a:t>
            </a:r>
            <a:r>
              <a:rPr lang="en-US" sz="1050" dirty="0">
                <a:cs typeface="Arial" charset="0"/>
              </a:rPr>
              <a:t>Forms </a:t>
            </a:r>
            <a:r>
              <a:rPr lang="en-US" sz="1050" dirty="0" smtClean="0">
                <a:cs typeface="Arial" charset="0"/>
              </a:rPr>
              <a:t>to APEX Conversion</a:t>
            </a:r>
            <a:endParaRPr lang="en-US" sz="800" dirty="0">
              <a:cs typeface="Arial" charset="0"/>
            </a:endParaRPr>
          </a:p>
        </p:txBody>
      </p:sp>
      <p:sp>
        <p:nvSpPr>
          <p:cNvPr id="65" name="TextBox 64"/>
          <p:cNvSpPr txBox="1"/>
          <p:nvPr/>
        </p:nvSpPr>
        <p:spPr bwMode="auto">
          <a:xfrm>
            <a:off x="7313612" y="3980069"/>
            <a:ext cx="1920173" cy="896731"/>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a:cs typeface="Arial" charset="0"/>
              </a:rPr>
              <a:t>APEX 4.1</a:t>
            </a:r>
            <a:endParaRPr lang="en-US" sz="1400" dirty="0" smtClean="0">
              <a:cs typeface="Arial" charset="0"/>
            </a:endParaRPr>
          </a:p>
          <a:p>
            <a:pPr marL="171450" indent="-91440" eaLnBrk="1" hangingPunct="1">
              <a:buClr>
                <a:srgbClr val="F20000"/>
              </a:buClr>
              <a:buFont typeface="Wingdings" charset="2"/>
              <a:buChar char="§"/>
              <a:defRPr/>
            </a:pPr>
            <a:r>
              <a:rPr lang="en-US" sz="1050" dirty="0" smtClean="0">
                <a:cs typeface="Arial" charset="0"/>
              </a:rPr>
              <a:t>Data Upload</a:t>
            </a:r>
          </a:p>
          <a:p>
            <a:pPr marL="171450" indent="-91440" eaLnBrk="1" hangingPunct="1">
              <a:buClr>
                <a:srgbClr val="F20000"/>
              </a:buClr>
              <a:buFont typeface="Wingdings" charset="2"/>
              <a:buChar char="§"/>
              <a:defRPr/>
            </a:pPr>
            <a:r>
              <a:rPr lang="en-US" sz="1050" dirty="0" smtClean="0">
                <a:cs typeface="Arial" charset="0"/>
              </a:rPr>
              <a:t>Error Handling</a:t>
            </a:r>
          </a:p>
          <a:p>
            <a:pPr marL="171450" indent="-91440" eaLnBrk="1" hangingPunct="1">
              <a:buClr>
                <a:srgbClr val="F20000"/>
              </a:buClr>
              <a:buFont typeface="Wingdings" charset="2"/>
              <a:buChar char="§"/>
              <a:defRPr/>
            </a:pPr>
            <a:r>
              <a:rPr lang="en-US" sz="1050" dirty="0" smtClean="0">
                <a:cs typeface="Arial" charset="0"/>
              </a:rPr>
              <a:t>ROWID</a:t>
            </a:r>
            <a:endParaRPr lang="en-US" sz="800" dirty="0">
              <a:cs typeface="Arial" charset="0"/>
            </a:endParaRPr>
          </a:p>
        </p:txBody>
      </p:sp>
      <p:sp>
        <p:nvSpPr>
          <p:cNvPr id="66" name="TextBox 65"/>
          <p:cNvSpPr txBox="1">
            <a:spLocks noChangeArrowheads="1"/>
          </p:cNvSpPr>
          <p:nvPr/>
        </p:nvSpPr>
        <p:spPr bwMode="auto">
          <a:xfrm>
            <a:off x="2901170" y="3370516"/>
            <a:ext cx="678642" cy="264045"/>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600">
                <a:solidFill>
                  <a:schemeClr val="bg1"/>
                </a:solidFill>
                <a:cs typeface="Arial" charset="0"/>
              </a:defRPr>
            </a:lvl1pPr>
          </a:lstStyle>
          <a:p>
            <a:r>
              <a:rPr lang="en-US" dirty="0" smtClean="0"/>
              <a:t>2006</a:t>
            </a:r>
            <a:endParaRPr lang="en-US" dirty="0"/>
          </a:p>
        </p:txBody>
      </p:sp>
      <p:sp>
        <p:nvSpPr>
          <p:cNvPr id="67" name="TextBox 66"/>
          <p:cNvSpPr txBox="1">
            <a:spLocks noChangeArrowheads="1"/>
          </p:cNvSpPr>
          <p:nvPr/>
        </p:nvSpPr>
        <p:spPr bwMode="auto">
          <a:xfrm>
            <a:off x="5949170" y="3353237"/>
            <a:ext cx="678642" cy="264045"/>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600">
                <a:solidFill>
                  <a:schemeClr val="bg1"/>
                </a:solidFill>
                <a:cs typeface="Arial" charset="0"/>
              </a:defRPr>
            </a:lvl1pPr>
          </a:lstStyle>
          <a:p>
            <a:r>
              <a:rPr lang="en-US" dirty="0"/>
              <a:t>2009</a:t>
            </a:r>
          </a:p>
        </p:txBody>
      </p:sp>
      <p:sp>
        <p:nvSpPr>
          <p:cNvPr id="68" name="TextBox 67"/>
          <p:cNvSpPr txBox="1">
            <a:spLocks noChangeArrowheads="1"/>
          </p:cNvSpPr>
          <p:nvPr/>
        </p:nvSpPr>
        <p:spPr bwMode="auto">
          <a:xfrm>
            <a:off x="7923212" y="3361876"/>
            <a:ext cx="678642" cy="264045"/>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600">
                <a:solidFill>
                  <a:schemeClr val="bg1"/>
                </a:solidFill>
                <a:cs typeface="Arial" charset="0"/>
              </a:defRPr>
            </a:lvl1pPr>
          </a:lstStyle>
          <a:p>
            <a:r>
              <a:rPr lang="en-US" dirty="0" smtClean="0"/>
              <a:t>2011</a:t>
            </a:r>
            <a:endParaRPr lang="en-US" dirty="0"/>
          </a:p>
        </p:txBody>
      </p:sp>
      <p:sp>
        <p:nvSpPr>
          <p:cNvPr id="69" name="TextBox 68"/>
          <p:cNvSpPr txBox="1">
            <a:spLocks noChangeArrowheads="1"/>
          </p:cNvSpPr>
          <p:nvPr/>
        </p:nvSpPr>
        <p:spPr bwMode="auto">
          <a:xfrm>
            <a:off x="4882370" y="3358772"/>
            <a:ext cx="678642" cy="264045"/>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600">
                <a:solidFill>
                  <a:schemeClr val="bg1"/>
                </a:solidFill>
                <a:cs typeface="Arial" charset="0"/>
              </a:defRPr>
            </a:lvl1pPr>
          </a:lstStyle>
          <a:p>
            <a:r>
              <a:rPr lang="en-US" dirty="0" smtClean="0"/>
              <a:t>2008</a:t>
            </a:r>
            <a:endParaRPr lang="en-US" dirty="0"/>
          </a:p>
        </p:txBody>
      </p:sp>
      <p:sp>
        <p:nvSpPr>
          <p:cNvPr id="70" name="TextBox 69"/>
          <p:cNvSpPr txBox="1">
            <a:spLocks noChangeArrowheads="1"/>
          </p:cNvSpPr>
          <p:nvPr/>
        </p:nvSpPr>
        <p:spPr bwMode="auto">
          <a:xfrm>
            <a:off x="1910570" y="3361876"/>
            <a:ext cx="678642" cy="264045"/>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600">
                <a:solidFill>
                  <a:schemeClr val="bg1"/>
                </a:solidFill>
                <a:cs typeface="Arial" charset="0"/>
              </a:defRPr>
            </a:lvl1pPr>
          </a:lstStyle>
          <a:p>
            <a:r>
              <a:rPr lang="en-US" dirty="0" smtClean="0"/>
              <a:t>2005</a:t>
            </a:r>
            <a:endParaRPr lang="en-US" dirty="0"/>
          </a:p>
        </p:txBody>
      </p:sp>
      <p:sp>
        <p:nvSpPr>
          <p:cNvPr id="71" name="TextBox 70"/>
          <p:cNvSpPr txBox="1"/>
          <p:nvPr/>
        </p:nvSpPr>
        <p:spPr bwMode="auto">
          <a:xfrm>
            <a:off x="8837612" y="1981200"/>
            <a:ext cx="1920173" cy="963177"/>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a:cs typeface="Arial" charset="0"/>
              </a:rPr>
              <a:t>APEX </a:t>
            </a:r>
            <a:r>
              <a:rPr lang="en-US" sz="1400" dirty="0" smtClean="0">
                <a:cs typeface="Arial" charset="0"/>
              </a:rPr>
              <a:t>4.2.x</a:t>
            </a:r>
            <a:endParaRPr lang="en-US" sz="1400" dirty="0">
              <a:cs typeface="Arial" charset="0"/>
            </a:endParaRPr>
          </a:p>
          <a:p>
            <a:pPr marL="171450" indent="-91440" eaLnBrk="1" hangingPunct="1">
              <a:buClr>
                <a:srgbClr val="F20000"/>
              </a:buClr>
              <a:buFont typeface="Wingdings" charset="2"/>
              <a:buChar char="§"/>
              <a:defRPr/>
            </a:pPr>
            <a:r>
              <a:rPr lang="en-US" sz="1050" dirty="0" smtClean="0">
                <a:cs typeface="Arial" charset="0"/>
              </a:rPr>
              <a:t>Mobile</a:t>
            </a:r>
          </a:p>
          <a:p>
            <a:pPr marL="171450" indent="-91440" eaLnBrk="1" hangingPunct="1">
              <a:buClr>
                <a:srgbClr val="F20000"/>
              </a:buClr>
              <a:buFont typeface="Wingdings" charset="2"/>
              <a:buChar char="§"/>
              <a:defRPr/>
            </a:pPr>
            <a:r>
              <a:rPr lang="en-US" sz="1050" dirty="0" smtClean="0">
                <a:cs typeface="Arial" charset="0"/>
              </a:rPr>
              <a:t>HTML5</a:t>
            </a:r>
          </a:p>
          <a:p>
            <a:pPr marL="171450" indent="-91440" eaLnBrk="1" hangingPunct="1">
              <a:buClr>
                <a:srgbClr val="F20000"/>
              </a:buClr>
              <a:buFont typeface="Wingdings" charset="2"/>
              <a:buChar char="§"/>
              <a:defRPr/>
            </a:pPr>
            <a:r>
              <a:rPr lang="en-US" sz="1050" dirty="0" smtClean="0">
                <a:cs typeface="Arial" charset="0"/>
              </a:rPr>
              <a:t>Packaged Apps</a:t>
            </a:r>
          </a:p>
        </p:txBody>
      </p:sp>
      <p:cxnSp>
        <p:nvCxnSpPr>
          <p:cNvPr id="72" name="Straight Connector 71"/>
          <p:cNvCxnSpPr/>
          <p:nvPr/>
        </p:nvCxnSpPr>
        <p:spPr bwMode="auto">
          <a:xfrm>
            <a:off x="7313612" y="2842716"/>
            <a:ext cx="0" cy="620712"/>
          </a:xfrm>
          <a:prstGeom prst="line">
            <a:avLst/>
          </a:prstGeom>
          <a:solidFill>
            <a:schemeClr val="accent1"/>
          </a:solidFill>
          <a:ln w="25400" cap="flat" cmpd="sng" algn="ctr">
            <a:solidFill>
              <a:schemeClr val="bg1">
                <a:lumMod val="75000"/>
              </a:schemeClr>
            </a:solidFill>
            <a:prstDash val="solid"/>
            <a:round/>
            <a:headEnd type="none" w="med" len="med"/>
            <a:tailEnd type="none" w="med" len="med"/>
          </a:ln>
          <a:effectLst/>
        </p:spPr>
      </p:cxnSp>
      <p:sp>
        <p:nvSpPr>
          <p:cNvPr id="73" name="TextBox 72"/>
          <p:cNvSpPr txBox="1"/>
          <p:nvPr/>
        </p:nvSpPr>
        <p:spPr bwMode="auto">
          <a:xfrm>
            <a:off x="6780212" y="1981200"/>
            <a:ext cx="1920173" cy="963177"/>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a:cs typeface="Arial" charset="0"/>
              </a:rPr>
              <a:t>APEX 4.0</a:t>
            </a:r>
            <a:endParaRPr lang="en-US" sz="1400" dirty="0" smtClean="0">
              <a:cs typeface="Arial" charset="0"/>
            </a:endParaRPr>
          </a:p>
          <a:p>
            <a:pPr marL="251460" indent="-171450" eaLnBrk="1" hangingPunct="1">
              <a:buClr>
                <a:srgbClr val="F20000"/>
              </a:buClr>
              <a:buFont typeface="Wingdings" charset="2"/>
              <a:buChar char="§"/>
              <a:defRPr/>
            </a:pPr>
            <a:r>
              <a:rPr lang="en-US" sz="1050" dirty="0" smtClean="0">
                <a:cs typeface="Arial" charset="0"/>
              </a:rPr>
              <a:t>Websheets</a:t>
            </a:r>
          </a:p>
          <a:p>
            <a:pPr marL="251460" indent="-171450" eaLnBrk="1" hangingPunct="1">
              <a:buClr>
                <a:srgbClr val="F20000"/>
              </a:buClr>
              <a:buFont typeface="Wingdings" charset="2"/>
              <a:buChar char="§"/>
              <a:defRPr/>
            </a:pPr>
            <a:r>
              <a:rPr lang="en-US" sz="1050" dirty="0" smtClean="0">
                <a:cs typeface="Arial" charset="0"/>
              </a:rPr>
              <a:t>Dynamic Actions</a:t>
            </a:r>
          </a:p>
          <a:p>
            <a:pPr marL="251460" indent="-171450" eaLnBrk="1" hangingPunct="1">
              <a:buClr>
                <a:srgbClr val="F20000"/>
              </a:buClr>
              <a:buFont typeface="Wingdings" charset="2"/>
              <a:buChar char="§"/>
              <a:defRPr/>
            </a:pPr>
            <a:r>
              <a:rPr lang="en-US" sz="1050" dirty="0" smtClean="0">
                <a:cs typeface="Arial" charset="0"/>
              </a:rPr>
              <a:t>Plug</a:t>
            </a:r>
            <a:r>
              <a:rPr lang="en-US" sz="1050" dirty="0">
                <a:cs typeface="Arial" charset="0"/>
              </a:rPr>
              <a:t>-</a:t>
            </a:r>
            <a:r>
              <a:rPr lang="en-US" sz="1050" dirty="0" smtClean="0">
                <a:cs typeface="Arial" charset="0"/>
              </a:rPr>
              <a:t>Ins</a:t>
            </a:r>
          </a:p>
          <a:p>
            <a:pPr marL="251460" indent="-171450" eaLnBrk="1" hangingPunct="1">
              <a:buClr>
                <a:srgbClr val="F20000"/>
              </a:buClr>
              <a:buFont typeface="Wingdings" charset="2"/>
              <a:buChar char="§"/>
              <a:defRPr/>
            </a:pPr>
            <a:r>
              <a:rPr lang="en-US" sz="1050" dirty="0" smtClean="0">
                <a:cs typeface="Arial" charset="0"/>
              </a:rPr>
              <a:t>Team </a:t>
            </a:r>
            <a:r>
              <a:rPr lang="en-US" sz="1050" dirty="0">
                <a:cs typeface="Arial" charset="0"/>
              </a:rPr>
              <a:t>Development</a:t>
            </a:r>
          </a:p>
        </p:txBody>
      </p:sp>
      <p:sp>
        <p:nvSpPr>
          <p:cNvPr id="74" name="TextBox 73"/>
          <p:cNvSpPr txBox="1">
            <a:spLocks noChangeArrowheads="1"/>
          </p:cNvSpPr>
          <p:nvPr/>
        </p:nvSpPr>
        <p:spPr bwMode="auto">
          <a:xfrm>
            <a:off x="6932612" y="3364980"/>
            <a:ext cx="678642" cy="264045"/>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000">
                <a:solidFill>
                  <a:schemeClr val="bg1"/>
                </a:solidFill>
                <a:cs typeface="Arial" charset="0"/>
              </a:defRPr>
            </a:lvl1pPr>
          </a:lstStyle>
          <a:p>
            <a:r>
              <a:rPr lang="en-US" sz="1600" dirty="0" smtClean="0"/>
              <a:t>2010</a:t>
            </a:r>
            <a:endParaRPr lang="en-US" sz="1600" dirty="0"/>
          </a:p>
        </p:txBody>
      </p:sp>
      <p:sp>
        <p:nvSpPr>
          <p:cNvPr id="79" name="TextBox 78"/>
          <p:cNvSpPr txBox="1"/>
          <p:nvPr/>
        </p:nvSpPr>
        <p:spPr bwMode="auto">
          <a:xfrm>
            <a:off x="9371012" y="3980069"/>
            <a:ext cx="1920173" cy="896731"/>
          </a:xfrm>
          <a:prstGeom prst="rect">
            <a:avLst/>
          </a:prstGeom>
          <a:solidFill>
            <a:schemeClr val="bg2"/>
          </a:solidFill>
          <a:ln w="9525">
            <a:noFill/>
            <a:miter lim="800000"/>
            <a:headEnd/>
            <a:tailEnd/>
          </a:ln>
          <a:extLst/>
        </p:spPr>
        <p:txBody>
          <a:bodyPr wrap="square" lIns="45720" rIns="45720"/>
          <a:lstStyle>
            <a:lvl1pPr marL="57150" indent="-57150" eaLnBrk="0" hangingPunct="0">
              <a:defRPr sz="2000">
                <a:solidFill>
                  <a:schemeClr val="tx1"/>
                </a:solidFill>
                <a:latin typeface="Arial" charset="0"/>
                <a:ea typeface="ＭＳ Ｐゴシック" pitchFamily="16" charset="-128"/>
              </a:defRPr>
            </a:lvl1pPr>
            <a:lvl2pPr marL="37931725" indent="-37474525" eaLnBrk="0" hangingPunct="0">
              <a:defRPr sz="2000">
                <a:solidFill>
                  <a:schemeClr val="tx1"/>
                </a:solidFill>
                <a:latin typeface="Arial" charset="0"/>
                <a:ea typeface="ＭＳ Ｐゴシック" pitchFamily="16" charset="-128"/>
              </a:defRPr>
            </a:lvl2pPr>
            <a:lvl3pPr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marL="37988875" indent="-50787300" eaLnBrk="0" hangingPunct="0">
              <a:defRPr sz="2000">
                <a:solidFill>
                  <a:schemeClr val="tx1"/>
                </a:solidFill>
                <a:latin typeface="Arial" charset="0"/>
                <a:ea typeface="ＭＳ Ｐゴシック" pitchFamily="16" charset="-128"/>
              </a:defRPr>
            </a:lvl5pPr>
            <a:lvl6pPr marL="384460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6pPr>
            <a:lvl7pPr marL="389032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7pPr>
            <a:lvl8pPr marL="393604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8pPr>
            <a:lvl9pPr marL="39817675" indent="-50787300" algn="ctr" eaLnBrk="0" fontAlgn="base" hangingPunct="0">
              <a:lnSpc>
                <a:spcPct val="90000"/>
              </a:lnSpc>
              <a:spcBef>
                <a:spcPct val="50000"/>
              </a:spcBef>
              <a:spcAft>
                <a:spcPct val="0"/>
              </a:spcAft>
              <a:buClr>
                <a:schemeClr val="accent1"/>
              </a:buClr>
              <a:defRPr sz="2000">
                <a:solidFill>
                  <a:schemeClr val="tx1"/>
                </a:solidFill>
                <a:latin typeface="Arial" charset="0"/>
                <a:ea typeface="ＭＳ Ｐゴシック" pitchFamily="16" charset="-128"/>
              </a:defRPr>
            </a:lvl9pPr>
          </a:lstStyle>
          <a:p>
            <a:pPr eaLnBrk="1" hangingPunct="1">
              <a:buClr>
                <a:srgbClr val="F20000"/>
              </a:buClr>
              <a:defRPr/>
            </a:pPr>
            <a:r>
              <a:rPr lang="en-US" sz="1400" dirty="0">
                <a:cs typeface="Arial" charset="0"/>
              </a:rPr>
              <a:t>APEX </a:t>
            </a:r>
            <a:r>
              <a:rPr lang="en-US" sz="1400" dirty="0" smtClean="0">
                <a:cs typeface="Arial" charset="0"/>
              </a:rPr>
              <a:t>5.0</a:t>
            </a:r>
          </a:p>
          <a:p>
            <a:pPr marL="171450" indent="-91440" eaLnBrk="1" hangingPunct="1">
              <a:buClr>
                <a:srgbClr val="F20000"/>
              </a:buClr>
              <a:buFont typeface="Wingdings" charset="2"/>
              <a:buChar char="§"/>
              <a:defRPr/>
            </a:pPr>
            <a:r>
              <a:rPr lang="en-US" sz="1050" dirty="0" smtClean="0">
                <a:cs typeface="Arial" charset="0"/>
              </a:rPr>
              <a:t>Page Designer</a:t>
            </a:r>
          </a:p>
          <a:p>
            <a:pPr marL="171450" indent="-91440" eaLnBrk="1" hangingPunct="1">
              <a:buClr>
                <a:srgbClr val="F20000"/>
              </a:buClr>
              <a:buFont typeface="Wingdings" charset="2"/>
              <a:buChar char="§"/>
              <a:defRPr/>
            </a:pPr>
            <a:r>
              <a:rPr lang="en-US" sz="1050" dirty="0" smtClean="0">
                <a:cs typeface="Arial" charset="0"/>
              </a:rPr>
              <a:t>Universal Theme</a:t>
            </a:r>
          </a:p>
          <a:p>
            <a:pPr marL="171450" indent="-91440" eaLnBrk="1" hangingPunct="1">
              <a:buClr>
                <a:srgbClr val="F20000"/>
              </a:buClr>
              <a:buFont typeface="Wingdings" charset="2"/>
              <a:buChar char="§"/>
              <a:defRPr/>
            </a:pPr>
            <a:r>
              <a:rPr lang="en-US" sz="1050" dirty="0" smtClean="0">
                <a:cs typeface="Arial" charset="0"/>
              </a:rPr>
              <a:t>Modal Dialogs</a:t>
            </a:r>
            <a:endParaRPr lang="en-US" sz="800" dirty="0">
              <a:cs typeface="Arial" charset="0"/>
            </a:endParaRPr>
          </a:p>
        </p:txBody>
      </p:sp>
      <p:sp>
        <p:nvSpPr>
          <p:cNvPr id="80" name="TextBox 79"/>
          <p:cNvSpPr txBox="1">
            <a:spLocks noChangeArrowheads="1"/>
          </p:cNvSpPr>
          <p:nvPr/>
        </p:nvSpPr>
        <p:spPr bwMode="auto">
          <a:xfrm>
            <a:off x="9904412" y="3352800"/>
            <a:ext cx="680961" cy="282576"/>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000">
                <a:solidFill>
                  <a:schemeClr val="bg1"/>
                </a:solidFill>
                <a:cs typeface="Arial" charset="0"/>
              </a:defRPr>
            </a:lvl1pPr>
          </a:lstStyle>
          <a:p>
            <a:endParaRPr lang="en-US" sz="1600" dirty="0"/>
          </a:p>
        </p:txBody>
      </p:sp>
      <p:sp>
        <p:nvSpPr>
          <p:cNvPr id="40" name="TextBox 39"/>
          <p:cNvSpPr txBox="1">
            <a:spLocks noChangeArrowheads="1"/>
          </p:cNvSpPr>
          <p:nvPr/>
        </p:nvSpPr>
        <p:spPr bwMode="auto">
          <a:xfrm>
            <a:off x="9904412" y="3352800"/>
            <a:ext cx="680961" cy="282576"/>
          </a:xfrm>
          <a:prstGeom prst="rect">
            <a:avLst/>
          </a:prstGeom>
          <a:gradFill rotWithShape="1">
            <a:gsLst>
              <a:gs pos="100000">
                <a:schemeClr val="accent1"/>
              </a:gs>
              <a:gs pos="0">
                <a:srgbClr val="B80000"/>
              </a:gs>
            </a:gsLst>
            <a:lin ang="5400000" scaled="1"/>
          </a:gradFill>
          <a:ln>
            <a:noFill/>
          </a:ln>
          <a:effectLst/>
          <a:extLst/>
        </p:spPr>
        <p:txBody>
          <a:bodyPr wrap="square" lIns="0" rIns="0" anchor="ctr"/>
          <a:lstStyle>
            <a:defPPr>
              <a:defRPr lang="en-US"/>
            </a:defPPr>
            <a:lvl1pPr algn="ctr">
              <a:defRPr sz="1000">
                <a:solidFill>
                  <a:schemeClr val="bg1"/>
                </a:solidFill>
                <a:cs typeface="Arial" charset="0"/>
              </a:defRPr>
            </a:lvl1pPr>
          </a:lstStyle>
          <a:p>
            <a:r>
              <a:rPr lang="en-US" sz="1600" dirty="0" smtClean="0"/>
              <a:t>2015</a:t>
            </a:r>
            <a:endParaRPr lang="en-US" sz="1600" dirty="0"/>
          </a:p>
        </p:txBody>
      </p:sp>
      <p:sp>
        <p:nvSpPr>
          <p:cNvPr id="3" name="Isosceles Triangle 2"/>
          <p:cNvSpPr/>
          <p:nvPr/>
        </p:nvSpPr>
        <p:spPr>
          <a:xfrm rot="5400000">
            <a:off x="11085512" y="3314700"/>
            <a:ext cx="304800" cy="381000"/>
          </a:xfrm>
          <a:prstGeom prst="triangle">
            <a:avLst/>
          </a:prstGeom>
          <a:solidFill>
            <a:schemeClr val="accent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41"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US" sz="2400" b="1" dirty="0" smtClean="0"/>
              <a:t>Also known as Oracle APEX (</a:t>
            </a:r>
            <a:r>
              <a:rPr lang="en-US" sz="2400" b="1" dirty="0" err="1" smtClean="0"/>
              <a:t>āʹpěks</a:t>
            </a:r>
            <a:r>
              <a:rPr lang="en-US" sz="2400" b="1" dirty="0" smtClean="0"/>
              <a:t>)</a:t>
            </a:r>
            <a:endParaRPr kumimoji="0" lang="en-US" sz="24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 xmlns:p14="http://schemas.microsoft.com/office/powerpoint/2010/main" val="236223795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asted-image.pdf"/>
          <p:cNvPicPr/>
          <p:nvPr/>
        </p:nvPicPr>
        <p:blipFill>
          <a:blip r:embed="rId3" cstate="print">
            <a:extLst/>
          </a:blip>
          <a:stretch>
            <a:fillRect/>
          </a:stretch>
        </p:blipFill>
        <p:spPr>
          <a:xfrm>
            <a:off x="8532812" y="2753411"/>
            <a:ext cx="1734994" cy="2047189"/>
          </a:xfrm>
          <a:prstGeom prst="rect">
            <a:avLst/>
          </a:prstGeom>
          <a:ln w="12700">
            <a:miter lim="400000"/>
          </a:ln>
        </p:spPr>
      </p:pic>
      <p:pic>
        <p:nvPicPr>
          <p:cNvPr id="26" name="pasted-image.pdf"/>
          <p:cNvPicPr/>
          <p:nvPr/>
        </p:nvPicPr>
        <p:blipFill>
          <a:blip r:embed="rId4" cstate="print">
            <a:extLst/>
          </a:blip>
          <a:stretch>
            <a:fillRect/>
          </a:stretch>
        </p:blipFill>
        <p:spPr>
          <a:xfrm>
            <a:off x="8750092" y="2286000"/>
            <a:ext cx="1301060" cy="580075"/>
          </a:xfrm>
          <a:prstGeom prst="rect">
            <a:avLst/>
          </a:prstGeom>
          <a:ln w="12700">
            <a:miter lim="400000"/>
          </a:ln>
        </p:spPr>
      </p:pic>
      <p:pic>
        <p:nvPicPr>
          <p:cNvPr id="27" name="pasted-image.pdf"/>
          <p:cNvPicPr/>
          <p:nvPr/>
        </p:nvPicPr>
        <p:blipFill>
          <a:blip r:embed="rId4" cstate="print">
            <a:extLst/>
          </a:blip>
          <a:stretch>
            <a:fillRect/>
          </a:stretch>
        </p:blipFill>
        <p:spPr>
          <a:xfrm>
            <a:off x="8755752" y="1905000"/>
            <a:ext cx="1301060" cy="580075"/>
          </a:xfrm>
          <a:prstGeom prst="rect">
            <a:avLst/>
          </a:prstGeom>
          <a:ln w="12700">
            <a:miter lim="400000"/>
          </a:ln>
        </p:spPr>
      </p:pic>
      <p:sp>
        <p:nvSpPr>
          <p:cNvPr id="2" name="Title 1"/>
          <p:cNvSpPr>
            <a:spLocks noGrp="1"/>
          </p:cNvSpPr>
          <p:nvPr>
            <p:ph type="title"/>
          </p:nvPr>
        </p:nvSpPr>
        <p:spPr/>
        <p:txBody>
          <a:bodyPr anchor="t">
            <a:noAutofit/>
          </a:bodyPr>
          <a:lstStyle/>
          <a:p>
            <a:r>
              <a:rPr lang="en-US" dirty="0"/>
              <a:t>Oracle Application </a:t>
            </a:r>
            <a:r>
              <a:rPr lang="en-US" dirty="0" smtClean="0"/>
              <a:t>Express</a:t>
            </a:r>
            <a:endParaRPr lang="en-US" dirty="0"/>
          </a:p>
        </p:txBody>
      </p:sp>
      <p:sp>
        <p:nvSpPr>
          <p:cNvPr id="10"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lvl="0">
              <a:lnSpc>
                <a:spcPct val="90000"/>
              </a:lnSpc>
              <a:buClr>
                <a:schemeClr val="tx1">
                  <a:lumMod val="60000"/>
                  <a:lumOff val="40000"/>
                </a:schemeClr>
              </a:buClr>
              <a:defRPr/>
            </a:pPr>
            <a:r>
              <a:rPr lang="en-US" sz="2400" dirty="0" smtClean="0">
                <a:solidFill>
                  <a:srgbClr val="FF0000"/>
                </a:solidFill>
              </a:rPr>
              <a:t>3 Tier Architecture</a:t>
            </a:r>
            <a:endParaRPr kumimoji="0" lang="en-US" sz="2400" i="0" u="none" strike="noStrike" kern="1200" cap="none" spc="0" normalizeH="0" baseline="0" noProof="0" dirty="0">
              <a:ln>
                <a:noFill/>
              </a:ln>
              <a:solidFill>
                <a:srgbClr val="FF0000"/>
              </a:solidFill>
              <a:effectLst/>
              <a:uLnTx/>
              <a:uFillTx/>
              <a:latin typeface="+mn-lt"/>
              <a:ea typeface="+mn-ea"/>
              <a:cs typeface="+mn-cs"/>
            </a:endParaRPr>
          </a:p>
        </p:txBody>
      </p:sp>
      <p:pic>
        <p:nvPicPr>
          <p:cNvPr id="5" name="Picture 4" descr="apex-https-512.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1371600" y="1830388"/>
            <a:ext cx="2513012" cy="2513012"/>
          </a:xfrm>
          <a:prstGeom prst="rect">
            <a:avLst/>
          </a:prstGeom>
        </p:spPr>
      </p:pic>
      <p:pic>
        <p:nvPicPr>
          <p:cNvPr id="13" name="Picture 12"/>
          <p:cNvPicPr>
            <a:picLocks noChangeAspect="1"/>
          </p:cNvPicPr>
          <p:nvPr/>
        </p:nvPicPr>
        <p:blipFill>
          <a:blip r:embed="rId6" cstate="print"/>
          <a:stretch>
            <a:fillRect/>
          </a:stretch>
        </p:blipFill>
        <p:spPr>
          <a:xfrm>
            <a:off x="760412" y="2362200"/>
            <a:ext cx="691362" cy="1435100"/>
          </a:xfrm>
          <a:prstGeom prst="rect">
            <a:avLst/>
          </a:prstGeom>
        </p:spPr>
      </p:pic>
      <p:sp>
        <p:nvSpPr>
          <p:cNvPr id="17" name="Rectangle 16"/>
          <p:cNvSpPr/>
          <p:nvPr/>
        </p:nvSpPr>
        <p:spPr>
          <a:xfrm>
            <a:off x="1293812" y="5181600"/>
            <a:ext cx="2286000" cy="685800"/>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smtClean="0"/>
              <a:t>Browser</a:t>
            </a:r>
            <a:endParaRPr lang="en-US" dirty="0"/>
          </a:p>
        </p:txBody>
      </p:sp>
      <p:sp>
        <p:nvSpPr>
          <p:cNvPr id="18" name="Rectangle 17"/>
          <p:cNvSpPr/>
          <p:nvPr/>
        </p:nvSpPr>
        <p:spPr>
          <a:xfrm>
            <a:off x="4799012" y="5181600"/>
            <a:ext cx="2514600" cy="685800"/>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smtClean="0"/>
              <a:t>Mid Tier</a:t>
            </a:r>
            <a:endParaRPr lang="en-US" dirty="0"/>
          </a:p>
        </p:txBody>
      </p:sp>
      <p:sp>
        <p:nvSpPr>
          <p:cNvPr id="19" name="Rectangle 18"/>
          <p:cNvSpPr/>
          <p:nvPr/>
        </p:nvSpPr>
        <p:spPr>
          <a:xfrm>
            <a:off x="8151812" y="5181600"/>
            <a:ext cx="2514600" cy="685800"/>
          </a:xfrm>
          <a:prstGeom prst="rect">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smtClean="0"/>
              <a:t>Database Tier</a:t>
            </a:r>
            <a:endParaRPr lang="en-US" dirty="0"/>
          </a:p>
        </p:txBody>
      </p:sp>
      <p:grpSp>
        <p:nvGrpSpPr>
          <p:cNvPr id="3" name="Group 218"/>
          <p:cNvGrpSpPr/>
          <p:nvPr/>
        </p:nvGrpSpPr>
        <p:grpSpPr>
          <a:xfrm>
            <a:off x="5027612" y="2209800"/>
            <a:ext cx="1981200" cy="2517605"/>
            <a:chOff x="0" y="0"/>
            <a:chExt cx="1168400" cy="1485901"/>
          </a:xfrm>
        </p:grpSpPr>
        <p:pic>
          <p:nvPicPr>
            <p:cNvPr id="16" name="image9.png"/>
            <p:cNvPicPr/>
            <p:nvPr/>
          </p:nvPicPr>
          <p:blipFill>
            <a:blip r:embed="rId7" cstate="print">
              <a:extLst/>
            </a:blip>
            <a:stretch>
              <a:fillRect/>
            </a:stretch>
          </p:blipFill>
          <p:spPr>
            <a:xfrm>
              <a:off x="0" y="0"/>
              <a:ext cx="1168400" cy="1485901"/>
            </a:xfrm>
            <a:prstGeom prst="rect">
              <a:avLst/>
            </a:prstGeom>
            <a:ln w="12700" cap="flat">
              <a:noFill/>
              <a:miter lim="400000"/>
            </a:ln>
            <a:effectLst/>
          </p:spPr>
        </p:pic>
        <p:sp>
          <p:nvSpPr>
            <p:cNvPr id="21" name="Shape 216"/>
            <p:cNvSpPr/>
            <p:nvPr/>
          </p:nvSpPr>
          <p:spPr>
            <a:xfrm>
              <a:off x="103447" y="753289"/>
              <a:ext cx="961507" cy="41779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defRPr>
                  <a:solidFill>
                    <a:srgbClr val="46575E"/>
                  </a:solidFill>
                  <a:latin typeface="Calibri"/>
                  <a:ea typeface="Calibri"/>
                  <a:cs typeface="Calibri"/>
                  <a:sym typeface="Calibri"/>
                </a:defRPr>
              </a:lvl1pPr>
            </a:lstStyle>
            <a:p>
              <a:pPr lvl="0">
                <a:defRPr>
                  <a:solidFill>
                    <a:srgbClr val="000000"/>
                  </a:solidFill>
                </a:defRPr>
              </a:pPr>
              <a:r>
                <a:rPr lang="en-US" sz="1400" dirty="0" smtClean="0">
                  <a:solidFill>
                    <a:srgbClr val="46575E"/>
                  </a:solidFill>
                </a:rPr>
                <a:t>Web Logic Server</a:t>
              </a:r>
            </a:p>
            <a:p>
              <a:pPr lvl="0">
                <a:defRPr>
                  <a:solidFill>
                    <a:srgbClr val="000000"/>
                  </a:solidFill>
                </a:defRPr>
              </a:pPr>
              <a:r>
                <a:rPr lang="en-US" sz="3200" dirty="0" smtClean="0">
                  <a:solidFill>
                    <a:srgbClr val="000000"/>
                  </a:solidFill>
                </a:rPr>
                <a:t>WLS</a:t>
              </a:r>
              <a:endParaRPr sz="3200" dirty="0">
                <a:solidFill>
                  <a:srgbClr val="46575E"/>
                </a:solidFill>
              </a:endParaRPr>
            </a:p>
          </p:txBody>
        </p:sp>
        <p:sp>
          <p:nvSpPr>
            <p:cNvPr id="22" name="Shape 217"/>
            <p:cNvSpPr/>
            <p:nvPr/>
          </p:nvSpPr>
          <p:spPr>
            <a:xfrm>
              <a:off x="103447" y="53405"/>
              <a:ext cx="961507" cy="2906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defRPr>
                  <a:solidFill>
                    <a:srgbClr val="FFFFFF"/>
                  </a:solidFill>
                  <a:latin typeface="Calibri"/>
                  <a:ea typeface="Calibri"/>
                  <a:cs typeface="Calibri"/>
                  <a:sym typeface="Calibri"/>
                </a:defRPr>
              </a:lvl1pPr>
            </a:lstStyle>
            <a:p>
              <a:pPr lvl="0">
                <a:defRPr>
                  <a:solidFill>
                    <a:srgbClr val="000000"/>
                  </a:solidFill>
                </a:defRPr>
              </a:pPr>
              <a:r>
                <a:rPr sz="3200" dirty="0">
                  <a:solidFill>
                    <a:srgbClr val="FFFFFF"/>
                  </a:solidFill>
                </a:rPr>
                <a:t>ORDS</a:t>
              </a:r>
            </a:p>
          </p:txBody>
        </p:sp>
      </p:grpSp>
      <p:pic>
        <p:nvPicPr>
          <p:cNvPr id="28" name="pasted-image.pdf"/>
          <p:cNvPicPr/>
          <p:nvPr/>
        </p:nvPicPr>
        <p:blipFill>
          <a:blip r:embed="rId8" cstate="print">
            <a:extLst/>
          </a:blip>
          <a:stretch>
            <a:fillRect/>
          </a:stretch>
        </p:blipFill>
        <p:spPr>
          <a:xfrm>
            <a:off x="8511269" y="1078492"/>
            <a:ext cx="1734746" cy="1055108"/>
          </a:xfrm>
          <a:prstGeom prst="rect">
            <a:avLst/>
          </a:prstGeom>
          <a:ln w="12700">
            <a:miter lim="400000"/>
          </a:ln>
        </p:spPr>
      </p:pic>
      <p:sp>
        <p:nvSpPr>
          <p:cNvPr id="31" name="Shape 139"/>
          <p:cNvSpPr/>
          <p:nvPr/>
        </p:nvSpPr>
        <p:spPr>
          <a:xfrm>
            <a:off x="5027612" y="1295400"/>
            <a:ext cx="2057400" cy="718615"/>
          </a:xfrm>
          <a:prstGeom prst="roundRect">
            <a:avLst>
              <a:gd name="adj" fmla="val 12548"/>
            </a:avLst>
          </a:prstGeom>
          <a:solidFill>
            <a:srgbClr val="C4D2D6"/>
          </a:solidFill>
          <a:ln w="12700">
            <a:miter lim="400000"/>
          </a:ln>
        </p:spPr>
        <p:txBody>
          <a:bodyPr lIns="0" tIns="0" rIns="0" bIns="0" anchor="ctr"/>
          <a:lstStyle/>
          <a:p>
            <a:pPr lvl="0" algn="ctr"/>
            <a:r>
              <a:rPr lang="en-US" sz="1400" dirty="0" smtClean="0"/>
              <a:t>Apache</a:t>
            </a:r>
          </a:p>
          <a:p>
            <a:pPr lvl="0" algn="ctr"/>
            <a:r>
              <a:rPr lang="en-US" sz="3200" dirty="0" smtClean="0"/>
              <a:t>OHS</a:t>
            </a:r>
            <a:endParaRPr sz="3200" dirty="0"/>
          </a:p>
        </p:txBody>
      </p:sp>
      <p:sp>
        <p:nvSpPr>
          <p:cNvPr id="32" name="Shape 174"/>
          <p:cNvSpPr/>
          <p:nvPr/>
        </p:nvSpPr>
        <p:spPr>
          <a:xfrm rot="5400000" flipH="1">
            <a:off x="2627312" y="3009900"/>
            <a:ext cx="3429000" cy="0"/>
          </a:xfrm>
          <a:prstGeom prst="line">
            <a:avLst/>
          </a:prstGeom>
          <a:ln w="12700">
            <a:solidFill>
              <a:srgbClr val="A7A7A7"/>
            </a:solidFill>
            <a:prstDash val="sysDash"/>
          </a:ln>
        </p:spPr>
        <p:txBody>
          <a:bodyPr lIns="0" tIns="0" rIns="0" bIns="0"/>
          <a:lstStyle/>
          <a:p>
            <a:pPr lvl="0" defTabSz="457200">
              <a:defRPr sz="1200">
                <a:solidFill>
                  <a:srgbClr val="000000"/>
                </a:solidFill>
                <a:latin typeface="+mj-lt"/>
                <a:ea typeface="+mj-ea"/>
                <a:cs typeface="+mj-cs"/>
                <a:sym typeface="Helvetica"/>
              </a:defRPr>
            </a:pPr>
            <a:endParaRPr/>
          </a:p>
        </p:txBody>
      </p:sp>
      <p:sp>
        <p:nvSpPr>
          <p:cNvPr id="33" name="Shape 174"/>
          <p:cNvSpPr/>
          <p:nvPr/>
        </p:nvSpPr>
        <p:spPr>
          <a:xfrm rot="5400000" flipH="1">
            <a:off x="5980112" y="3009900"/>
            <a:ext cx="3429000" cy="0"/>
          </a:xfrm>
          <a:prstGeom prst="line">
            <a:avLst/>
          </a:prstGeom>
          <a:ln w="12700">
            <a:solidFill>
              <a:srgbClr val="A7A7A7"/>
            </a:solidFill>
            <a:prstDash val="sysDash"/>
          </a:ln>
        </p:spPr>
        <p:txBody>
          <a:bodyPr lIns="0" tIns="0" rIns="0" bIns="0"/>
          <a:lstStyle/>
          <a:p>
            <a:pPr lvl="0" defTabSz="457200">
              <a:defRPr sz="1200">
                <a:solidFill>
                  <a:srgbClr val="000000"/>
                </a:solidFill>
                <a:latin typeface="+mj-lt"/>
                <a:ea typeface="+mj-ea"/>
                <a:cs typeface="+mj-cs"/>
                <a:sym typeface="Helvetica"/>
              </a:defRPr>
            </a:pPr>
            <a:endParaRPr/>
          </a:p>
        </p:txBody>
      </p:sp>
      <p:sp>
        <p:nvSpPr>
          <p:cNvPr id="8" name="Rectangle 7"/>
          <p:cNvSpPr/>
          <p:nvPr/>
        </p:nvSpPr>
        <p:spPr>
          <a:xfrm>
            <a:off x="10249310" y="2743200"/>
            <a:ext cx="1331502" cy="369332"/>
          </a:xfrm>
          <a:prstGeom prst="rect">
            <a:avLst/>
          </a:prstGeom>
        </p:spPr>
        <p:txBody>
          <a:bodyPr wrap="none">
            <a:spAutoFit/>
          </a:bodyPr>
          <a:lstStyle/>
          <a:p>
            <a:r>
              <a:rPr lang="en-US" dirty="0" smtClean="0"/>
              <a:t>Oracle APEX</a:t>
            </a:r>
            <a:endParaRPr lang="en-US" dirty="0"/>
          </a:p>
        </p:txBody>
      </p:sp>
      <p:sp>
        <p:nvSpPr>
          <p:cNvPr id="35" name="Rectangle 34"/>
          <p:cNvSpPr/>
          <p:nvPr/>
        </p:nvSpPr>
        <p:spPr>
          <a:xfrm>
            <a:off x="10361612" y="3697069"/>
            <a:ext cx="1062122" cy="646331"/>
          </a:xfrm>
          <a:prstGeom prst="rect">
            <a:avLst/>
          </a:prstGeom>
        </p:spPr>
        <p:txBody>
          <a:bodyPr wrap="none">
            <a:spAutoFit/>
          </a:bodyPr>
          <a:lstStyle/>
          <a:p>
            <a:r>
              <a:rPr lang="en-US" dirty="0" smtClean="0"/>
              <a:t>Oracle </a:t>
            </a:r>
          </a:p>
          <a:p>
            <a:r>
              <a:rPr lang="en-US" dirty="0" smtClean="0"/>
              <a:t>Database</a:t>
            </a:r>
          </a:p>
        </p:txBody>
      </p:sp>
      <p:sp>
        <p:nvSpPr>
          <p:cNvPr id="36" name="Rectangle 35"/>
          <p:cNvSpPr/>
          <p:nvPr/>
        </p:nvSpPr>
        <p:spPr>
          <a:xfrm>
            <a:off x="10266301" y="2209800"/>
            <a:ext cx="1009711" cy="369332"/>
          </a:xfrm>
          <a:prstGeom prst="rect">
            <a:avLst/>
          </a:prstGeom>
        </p:spPr>
        <p:txBody>
          <a:bodyPr wrap="none">
            <a:spAutoFit/>
          </a:bodyPr>
          <a:lstStyle/>
          <a:p>
            <a:r>
              <a:rPr lang="en-US" dirty="0" smtClean="0"/>
              <a:t>Schemas</a:t>
            </a:r>
            <a:endParaRPr lang="en-US" dirty="0"/>
          </a:p>
        </p:txBody>
      </p:sp>
    </p:spTree>
    <p:extLst>
      <p:ext uri="{BB962C8B-B14F-4D97-AF65-F5344CB8AC3E}">
        <p14:creationId xmlns="" xmlns:p14="http://schemas.microsoft.com/office/powerpoint/2010/main" val="196282368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531812" y="406400"/>
            <a:ext cx="11125200" cy="508000"/>
          </a:xfrm>
        </p:spPr>
        <p:txBody>
          <a:bodyPr anchor="t"/>
          <a:lstStyle/>
          <a:p>
            <a:r>
              <a:rPr lang="en-US" dirty="0" smtClean="0"/>
              <a:t>Data Sources</a:t>
            </a:r>
            <a:endParaRPr lang="en-US" sz="2700" dirty="0"/>
          </a:p>
        </p:txBody>
      </p:sp>
      <p:sp>
        <p:nvSpPr>
          <p:cNvPr id="9"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GB" sz="2400" b="1" dirty="0" smtClean="0"/>
              <a:t>Utilize the Oracle Database / Web Services</a:t>
            </a:r>
            <a:endParaRPr kumimoji="0" lang="en-US" sz="2400" b="1" i="0" u="none" strike="noStrike" kern="1200" cap="none" spc="0" normalizeH="0" baseline="0" noProof="0" dirty="0">
              <a:ln>
                <a:noFill/>
              </a:ln>
              <a:effectLst/>
              <a:uLnTx/>
              <a:uFillTx/>
              <a:latin typeface="+mn-lt"/>
              <a:ea typeface="+mn-ea"/>
              <a:cs typeface="+mn-cs"/>
            </a:endParaRPr>
          </a:p>
        </p:txBody>
      </p:sp>
      <p:pic>
        <p:nvPicPr>
          <p:cNvPr id="1026" name="E44CD890-587C-4B83-8F48-4CDA86BB5B84" descr="7D0A4BDC-ECEF-4CC0-8AC5-905E10435166@us"/>
          <p:cNvPicPr>
            <a:picLocks noChangeAspect="1" noChangeArrowheads="1"/>
          </p:cNvPicPr>
          <p:nvPr/>
        </p:nvPicPr>
        <p:blipFill>
          <a:blip r:embed="rId3" cstate="print"/>
          <a:srcRect/>
          <a:stretch>
            <a:fillRect/>
          </a:stretch>
        </p:blipFill>
        <p:spPr bwMode="auto">
          <a:xfrm>
            <a:off x="2170396" y="1600200"/>
            <a:ext cx="7657816" cy="41148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smtClean="0"/>
              <a:t>Single Database Instance / Multiple Workspaces</a:t>
            </a:r>
            <a:endParaRPr lang="en-US" sz="2400" dirty="0"/>
          </a:p>
        </p:txBody>
      </p:sp>
      <p:sp>
        <p:nvSpPr>
          <p:cNvPr id="30" name="Text Box 5"/>
          <p:cNvSpPr txBox="1">
            <a:spLocks noChangeArrowheads="1"/>
          </p:cNvSpPr>
          <p:nvPr/>
        </p:nvSpPr>
        <p:spPr bwMode="auto">
          <a:xfrm>
            <a:off x="6651101" y="1598449"/>
            <a:ext cx="5310711" cy="4857548"/>
          </a:xfrm>
          <a:prstGeom prst="rect">
            <a:avLst/>
          </a:prstGeom>
          <a:noFill/>
          <a:ln w="9525">
            <a:noFill/>
            <a:round/>
            <a:headEnd/>
            <a:tailEnd/>
          </a:ln>
        </p:spPr>
        <p:txBody>
          <a:bodyPr wrap="square" lIns="119979" tIns="62389" rIns="119979" bIns="62389">
            <a:spAutoFit/>
          </a:bodyPr>
          <a:lstStyle/>
          <a:p>
            <a:pPr marL="217979" indent="-217979">
              <a:lnSpc>
                <a:spcPct val="90000"/>
              </a:lnSpc>
              <a:spcBef>
                <a:spcPts val="800"/>
              </a:spcBef>
              <a:buClr>
                <a:schemeClr val="accent4"/>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400" dirty="0" smtClean="0">
                <a:solidFill>
                  <a:schemeClr val="tx2"/>
                </a:solidFill>
              </a:rPr>
              <a:t>Workspaces used to define application definitions / Schemas hold data</a:t>
            </a:r>
          </a:p>
          <a:p>
            <a:pPr marL="217979" indent="-217979">
              <a:lnSpc>
                <a:spcPct val="90000"/>
              </a:lnSpc>
              <a:spcBef>
                <a:spcPts val="800"/>
              </a:spcBef>
              <a:buClr>
                <a:schemeClr val="accent4"/>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400" dirty="0" smtClean="0">
                <a:solidFill>
                  <a:schemeClr val="tx2"/>
                </a:solidFill>
              </a:rPr>
              <a:t>Many-to-many relationship between Workspaces and Schemas</a:t>
            </a:r>
          </a:p>
          <a:p>
            <a:pPr marL="217979" indent="-217979">
              <a:lnSpc>
                <a:spcPct val="90000"/>
              </a:lnSpc>
              <a:spcBef>
                <a:spcPts val="800"/>
              </a:spcBef>
              <a:buClr>
                <a:schemeClr val="accent4"/>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400" dirty="0" smtClean="0">
                <a:solidFill>
                  <a:schemeClr val="tx2"/>
                </a:solidFill>
              </a:rPr>
              <a:t>Instance Administrators manage the environment and schema access</a:t>
            </a:r>
          </a:p>
          <a:p>
            <a:pPr marL="217979" indent="-217979">
              <a:lnSpc>
                <a:spcPct val="90000"/>
              </a:lnSpc>
              <a:spcBef>
                <a:spcPts val="800"/>
              </a:spcBef>
              <a:buClr>
                <a:schemeClr val="accent4"/>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400" dirty="0" smtClean="0">
                <a:solidFill>
                  <a:schemeClr val="tx2"/>
                </a:solidFill>
              </a:rPr>
              <a:t>Departments can request more space, and access to a new schema</a:t>
            </a:r>
          </a:p>
          <a:p>
            <a:pPr marL="217979" indent="-217979">
              <a:lnSpc>
                <a:spcPct val="90000"/>
              </a:lnSpc>
              <a:spcBef>
                <a:spcPts val="800"/>
              </a:spcBef>
              <a:buClr>
                <a:schemeClr val="accent4"/>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2400" dirty="0" smtClean="0">
                <a:solidFill>
                  <a:schemeClr val="tx2"/>
                </a:solidFill>
              </a:rPr>
              <a:t>For example, </a:t>
            </a:r>
            <a:r>
              <a:rPr lang="en-US" sz="2400" dirty="0" smtClean="0">
                <a:solidFill>
                  <a:schemeClr val="tx2"/>
                </a:solidFill>
                <a:hlinkClick r:id="rId3"/>
              </a:rPr>
              <a:t>http://apex.oraclecorp.com</a:t>
            </a:r>
            <a:r>
              <a:rPr lang="en-US" sz="2400" dirty="0" smtClean="0">
                <a:solidFill>
                  <a:schemeClr val="tx2"/>
                </a:solidFill>
              </a:rPr>
              <a:t> </a:t>
            </a:r>
            <a:br>
              <a:rPr lang="en-US" sz="2400" dirty="0" smtClean="0">
                <a:solidFill>
                  <a:schemeClr val="tx2"/>
                </a:solidFill>
              </a:rPr>
            </a:br>
            <a:r>
              <a:rPr lang="en-US" sz="2400" dirty="0" smtClean="0">
                <a:solidFill>
                  <a:schemeClr val="tx2"/>
                </a:solidFill>
              </a:rPr>
              <a:t>has over 3,000 Workspaces for every line of business in Oracle</a:t>
            </a:r>
            <a:br>
              <a:rPr lang="en-US" sz="2400" dirty="0" smtClean="0">
                <a:solidFill>
                  <a:schemeClr val="tx2"/>
                </a:solidFill>
              </a:rPr>
            </a:br>
            <a:endParaRPr lang="en-US" sz="2400" dirty="0" smtClean="0">
              <a:solidFill>
                <a:schemeClr val="tx2"/>
              </a:solidFill>
            </a:endParaRPr>
          </a:p>
        </p:txBody>
      </p:sp>
      <p:sp>
        <p:nvSpPr>
          <p:cNvPr id="8"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GB" sz="2400" b="1" dirty="0" smtClean="0"/>
              <a:t>Easily managed with optional self-service provisioning</a:t>
            </a:r>
            <a:endParaRPr kumimoji="0" lang="en-US" sz="2400" b="1" i="0" u="none" strike="noStrike" kern="1200" cap="none" spc="0" normalizeH="0" baseline="0" noProof="0" dirty="0">
              <a:ln>
                <a:noFill/>
              </a:ln>
              <a:effectLst/>
              <a:uLnTx/>
              <a:uFillTx/>
              <a:latin typeface="+mn-lt"/>
              <a:ea typeface="+mn-ea"/>
              <a:cs typeface="+mn-cs"/>
            </a:endParaRPr>
          </a:p>
        </p:txBody>
      </p:sp>
      <p:pic>
        <p:nvPicPr>
          <p:cNvPr id="2050" name="D97F59EE-14EB-471A-B750-B0DD0558EC56" descr="4F1809D8-9FC2-460F-8C64-1F24EBD7683C@us"/>
          <p:cNvPicPr>
            <a:picLocks noChangeAspect="1" noChangeArrowheads="1"/>
          </p:cNvPicPr>
          <p:nvPr/>
        </p:nvPicPr>
        <p:blipFill>
          <a:blip r:embed="rId4" cstate="print"/>
          <a:srcRect/>
          <a:stretch>
            <a:fillRect/>
          </a:stretch>
        </p:blipFill>
        <p:spPr bwMode="auto">
          <a:xfrm>
            <a:off x="258731" y="1905000"/>
            <a:ext cx="6292881" cy="3381375"/>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a:spLocks/>
          </p:cNvSpPr>
          <p:nvPr/>
        </p:nvSpPr>
        <p:spPr>
          <a:xfrm>
            <a:off x="836612" y="2873375"/>
            <a:ext cx="10439400" cy="1698625"/>
          </a:xfrm>
          <a:prstGeom prst="rect">
            <a:avLst/>
          </a:prstGeom>
        </p:spPr>
        <p:txBody>
          <a:bodyPr vert="horz" lIns="0" tIns="0" rIns="0" bIns="0" rtlCol="0" anchor="ctr">
            <a:noAutofit/>
          </a:bodyPr>
          <a:lstStyle>
            <a:lvl1pPr algn="l" defTabSz="914400" rtl="0" eaLnBrk="1" latinLnBrk="0" hangingPunct="1">
              <a:lnSpc>
                <a:spcPct val="80000"/>
              </a:lnSpc>
              <a:spcBef>
                <a:spcPct val="0"/>
              </a:spcBef>
              <a:buNone/>
              <a:defRPr sz="3600" kern="1200">
                <a:solidFill>
                  <a:schemeClr val="tx1"/>
                </a:solidFill>
                <a:latin typeface="+mj-lt"/>
                <a:ea typeface="+mj-ea"/>
                <a:cs typeface="+mj-cs"/>
              </a:defRPr>
            </a:lvl1pPr>
          </a:lstStyle>
          <a:p>
            <a:pPr algn="ctr">
              <a:lnSpc>
                <a:spcPct val="120000"/>
              </a:lnSpc>
            </a:pPr>
            <a:r>
              <a:rPr lang="en-US" sz="4800" dirty="0" smtClean="0">
                <a:solidFill>
                  <a:srgbClr val="000000"/>
                </a:solidFill>
                <a:latin typeface="Helvetica Neue Light"/>
                <a:cs typeface="Helvetica Neue Light"/>
              </a:rPr>
              <a:t>Oracle Application Express 5</a:t>
            </a:r>
          </a:p>
          <a:p>
            <a:pPr algn="ctr">
              <a:lnSpc>
                <a:spcPct val="120000"/>
              </a:lnSpc>
            </a:pPr>
            <a:r>
              <a:rPr lang="en-US" sz="3200" dirty="0" smtClean="0">
                <a:latin typeface="Helvetica Neue Light"/>
                <a:cs typeface="Helvetica Neue Light"/>
              </a:rPr>
              <a:t>Overview</a:t>
            </a:r>
            <a:endParaRPr lang="en-US" sz="3200" dirty="0">
              <a:latin typeface="Helvetica Neue Light"/>
              <a:cs typeface="Helvetica Neue Light"/>
            </a:endParaRPr>
          </a:p>
        </p:txBody>
      </p:sp>
      <p:sp>
        <p:nvSpPr>
          <p:cNvPr id="7" name="Text Placeholder 5"/>
          <p:cNvSpPr>
            <a:spLocks noGrp="1"/>
          </p:cNvSpPr>
          <p:nvPr>
            <p:ph type="body" sz="quarter" idx="13"/>
          </p:nvPr>
        </p:nvSpPr>
        <p:spPr>
          <a:xfrm>
            <a:off x="531814" y="4648200"/>
            <a:ext cx="7696198" cy="1295400"/>
          </a:xfrm>
        </p:spPr>
        <p:txBody>
          <a:bodyPr anchor="b"/>
          <a:lstStyle/>
          <a:p>
            <a:pPr>
              <a:lnSpc>
                <a:spcPct val="100000"/>
              </a:lnSpc>
              <a:spcBef>
                <a:spcPts val="0"/>
              </a:spcBef>
            </a:pPr>
            <a:r>
              <a:rPr lang="en-US" sz="2000" dirty="0" smtClean="0">
                <a:latin typeface="Helvetica Neue"/>
                <a:cs typeface="Helvetica Neue"/>
              </a:rPr>
              <a:t>&lt;Name&gt;</a:t>
            </a:r>
          </a:p>
          <a:p>
            <a:pPr>
              <a:lnSpc>
                <a:spcPct val="100000"/>
              </a:lnSpc>
              <a:spcBef>
                <a:spcPts val="0"/>
              </a:spcBef>
            </a:pPr>
            <a:r>
              <a:rPr lang="en-US" sz="2000" dirty="0" smtClean="0">
                <a:latin typeface="Helvetica Neue"/>
                <a:cs typeface="Helvetica Neue"/>
              </a:rPr>
              <a:t>&lt;Title&gt;</a:t>
            </a:r>
          </a:p>
          <a:p>
            <a:pPr>
              <a:lnSpc>
                <a:spcPct val="100000"/>
              </a:lnSpc>
              <a:spcBef>
                <a:spcPts val="0"/>
              </a:spcBef>
            </a:pPr>
            <a:r>
              <a:rPr lang="en-US" sz="2000" dirty="0" smtClean="0">
                <a:latin typeface="Helvetica Neue"/>
                <a:cs typeface="Helvetica Neue"/>
              </a:rPr>
              <a:t>&lt;Organization&gt;</a:t>
            </a:r>
          </a:p>
          <a:p>
            <a:pPr>
              <a:lnSpc>
                <a:spcPct val="100000"/>
              </a:lnSpc>
              <a:spcBef>
                <a:spcPts val="0"/>
              </a:spcBef>
            </a:pPr>
            <a:r>
              <a:rPr lang="en-US" sz="2000" dirty="0" smtClean="0">
                <a:latin typeface="Helvetica Neue"/>
                <a:cs typeface="Helvetica Neue"/>
              </a:rPr>
              <a:t>&lt;Date&gt;</a:t>
            </a:r>
            <a:endParaRPr lang="en-US" sz="2000" dirty="0">
              <a:latin typeface="Helvetica Neue"/>
              <a:cs typeface="Helvetica Neue"/>
            </a:endParaRPr>
          </a:p>
        </p:txBody>
      </p:sp>
      <p:pic>
        <p:nvPicPr>
          <p:cNvPr id="2" name="Picture 1" descr="apex-round-128.pdf"/>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154612" y="1066800"/>
            <a:ext cx="1778000" cy="1778000"/>
          </a:xfrm>
          <a:prstGeom prst="rect">
            <a:avLst/>
          </a:prstGeom>
        </p:spPr>
      </p:pic>
    </p:spTree>
    <p:extLst>
      <p:ext uri="{BB962C8B-B14F-4D97-AF65-F5344CB8AC3E}">
        <p14:creationId xmlns="" xmlns:p14="http://schemas.microsoft.com/office/powerpoint/2010/main" val="243706184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smtClean="0">
                <a:solidFill>
                  <a:schemeClr val="tx2"/>
                </a:solidFill>
              </a:rPr>
              <a:t>Development / Deployment Options</a:t>
            </a:r>
            <a:endParaRPr lang="en-US" sz="2400" dirty="0">
              <a:solidFill>
                <a:srgbClr val="3366FF"/>
              </a:solidFill>
            </a:endParaRPr>
          </a:p>
        </p:txBody>
      </p:sp>
      <p:sp>
        <p:nvSpPr>
          <p:cNvPr id="9" name="Rectangle 2"/>
          <p:cNvSpPr txBox="1">
            <a:spLocks noChangeArrowheads="1"/>
          </p:cNvSpPr>
          <p:nvPr/>
        </p:nvSpPr>
        <p:spPr bwMode="auto">
          <a:xfrm>
            <a:off x="760412" y="2514600"/>
            <a:ext cx="3200400" cy="2362200"/>
          </a:xfrm>
          <a:prstGeom prst="rect">
            <a:avLst/>
          </a:prstGeom>
          <a:noFill/>
          <a:ln w="9525">
            <a:noFill/>
            <a:miter lim="800000"/>
            <a:headEnd/>
            <a:tailEnd/>
          </a:ln>
        </p:spPr>
        <p:txBody>
          <a:bodyPr lIns="0" tIns="0" rIns="0" bIns="0"/>
          <a:lstStyle/>
          <a:p>
            <a:pPr eaLnBrk="0" hangingPunct="0">
              <a:spcBef>
                <a:spcPct val="20000"/>
              </a:spcBef>
              <a:buClr>
                <a:schemeClr val="tx2"/>
              </a:buClr>
            </a:pPr>
            <a:r>
              <a:rPr lang="en-US" sz="2700" b="1" dirty="0" smtClean="0"/>
              <a:t>Local</a:t>
            </a:r>
            <a:endParaRPr lang="en-US" sz="2700" b="1" dirty="0"/>
          </a:p>
          <a:p>
            <a:pPr marL="171450" indent="-171450" eaLnBrk="0" hangingPunct="0">
              <a:spcBef>
                <a:spcPct val="20000"/>
              </a:spcBef>
              <a:buClr>
                <a:schemeClr val="tx2"/>
              </a:buClr>
              <a:buFont typeface="Arial" pitchFamily="34" charset="0"/>
              <a:buChar char="•"/>
            </a:pPr>
            <a:r>
              <a:rPr lang="en-US" dirty="0">
                <a:solidFill>
                  <a:schemeClr val="tx2"/>
                </a:solidFill>
              </a:rPr>
              <a:t>Install on </a:t>
            </a:r>
            <a:r>
              <a:rPr lang="en-US" dirty="0" smtClean="0">
                <a:solidFill>
                  <a:schemeClr val="tx2"/>
                </a:solidFill>
              </a:rPr>
              <a:t>stand-alone laptops using Oracle Express Edition (XE) or full database version</a:t>
            </a:r>
          </a:p>
          <a:p>
            <a:pPr marL="171450" indent="-171450" eaLnBrk="0" hangingPunct="0">
              <a:spcBef>
                <a:spcPct val="20000"/>
              </a:spcBef>
              <a:buClr>
                <a:schemeClr val="tx2"/>
              </a:buClr>
              <a:buFont typeface="Arial" pitchFamily="34" charset="0"/>
              <a:buChar char="•"/>
            </a:pPr>
            <a:r>
              <a:rPr lang="en-US" dirty="0" smtClean="0">
                <a:solidFill>
                  <a:schemeClr val="tx2"/>
                </a:solidFill>
              </a:rPr>
              <a:t>Simply upgrade APEX to the required version</a:t>
            </a:r>
          </a:p>
          <a:p>
            <a:pPr marL="171450" indent="-171450" eaLnBrk="0" hangingPunct="0">
              <a:spcBef>
                <a:spcPct val="20000"/>
              </a:spcBef>
              <a:buClr>
                <a:schemeClr val="tx2"/>
              </a:buClr>
              <a:buFont typeface="Arial" pitchFamily="34" charset="0"/>
              <a:buChar char="•"/>
            </a:pPr>
            <a:r>
              <a:rPr lang="en-US" dirty="0" smtClean="0">
                <a:solidFill>
                  <a:schemeClr val="tx2"/>
                </a:solidFill>
              </a:rPr>
              <a:t>Can work completely disconnected</a:t>
            </a:r>
            <a:endParaRPr lang="en-US" dirty="0">
              <a:solidFill>
                <a:schemeClr val="tx2"/>
              </a:solidFill>
            </a:endParaRPr>
          </a:p>
          <a:p>
            <a:pPr marL="609493" lvl="1" eaLnBrk="0" hangingPunct="0">
              <a:spcBef>
                <a:spcPct val="20000"/>
              </a:spcBef>
              <a:buClr>
                <a:schemeClr val="tx2"/>
              </a:buClr>
            </a:pPr>
            <a:endParaRPr lang="en-US" sz="800" dirty="0"/>
          </a:p>
        </p:txBody>
      </p:sp>
      <p:pic>
        <p:nvPicPr>
          <p:cNvPr id="57346" name="8A99D066-F96D-4E7D-B3A7-A991B32E233B" descr="574B3C77-9885-482E-96C0-7E3B35C7EB23@us"/>
          <p:cNvPicPr>
            <a:picLocks noChangeAspect="1" noChangeArrowheads="1"/>
          </p:cNvPicPr>
          <p:nvPr/>
        </p:nvPicPr>
        <p:blipFill>
          <a:blip r:embed="rId3" cstate="print"/>
          <a:srcRect/>
          <a:stretch>
            <a:fillRect/>
          </a:stretch>
        </p:blipFill>
        <p:spPr bwMode="auto">
          <a:xfrm>
            <a:off x="1370012" y="1295400"/>
            <a:ext cx="1198562" cy="1198562"/>
          </a:xfrm>
          <a:prstGeom prst="rect">
            <a:avLst/>
          </a:prstGeom>
          <a:noFill/>
          <a:ln w="9525">
            <a:noFill/>
            <a:miter lim="800000"/>
            <a:headEnd/>
            <a:tailEnd/>
          </a:ln>
        </p:spPr>
      </p:pic>
      <p:pic>
        <p:nvPicPr>
          <p:cNvPr id="57347" name="89CD44DA-2EB2-4B3F-836E-7170BA1085FF" descr="4AB7686F-CF52-4AAE-B1E3-05E239C8F947@us"/>
          <p:cNvPicPr>
            <a:picLocks noChangeAspect="1" noChangeArrowheads="1"/>
          </p:cNvPicPr>
          <p:nvPr/>
        </p:nvPicPr>
        <p:blipFill>
          <a:blip r:embed="rId4" cstate="print"/>
          <a:srcRect/>
          <a:stretch>
            <a:fillRect/>
          </a:stretch>
        </p:blipFill>
        <p:spPr bwMode="auto">
          <a:xfrm>
            <a:off x="5332412" y="1143000"/>
            <a:ext cx="1219200" cy="1219200"/>
          </a:xfrm>
          <a:prstGeom prst="rect">
            <a:avLst/>
          </a:prstGeom>
          <a:noFill/>
          <a:ln w="9525">
            <a:noFill/>
            <a:miter lim="800000"/>
            <a:headEnd/>
            <a:tailEnd/>
          </a:ln>
        </p:spPr>
      </p:pic>
      <p:pic>
        <p:nvPicPr>
          <p:cNvPr id="57348" name="65229905-ED72-44D1-A7A8-B934891F8F1C" descr="5E863349-D4EC-4D01-92FC-4D576EDD8C8E@us"/>
          <p:cNvPicPr>
            <a:picLocks noChangeAspect="1" noChangeArrowheads="1"/>
          </p:cNvPicPr>
          <p:nvPr/>
        </p:nvPicPr>
        <p:blipFill>
          <a:blip r:embed="rId5" cstate="print"/>
          <a:srcRect/>
          <a:stretch>
            <a:fillRect/>
          </a:stretch>
        </p:blipFill>
        <p:spPr bwMode="auto">
          <a:xfrm>
            <a:off x="8990012" y="1066800"/>
            <a:ext cx="1524000" cy="1524000"/>
          </a:xfrm>
          <a:prstGeom prst="rect">
            <a:avLst/>
          </a:prstGeom>
          <a:noFill/>
          <a:ln w="9525">
            <a:noFill/>
            <a:miter lim="800000"/>
            <a:headEnd/>
            <a:tailEnd/>
          </a:ln>
        </p:spPr>
      </p:pic>
      <p:sp>
        <p:nvSpPr>
          <p:cNvPr id="10" name="Rectangle 2"/>
          <p:cNvSpPr txBox="1">
            <a:spLocks noChangeArrowheads="1"/>
          </p:cNvSpPr>
          <p:nvPr/>
        </p:nvSpPr>
        <p:spPr bwMode="auto">
          <a:xfrm>
            <a:off x="4494212" y="2514600"/>
            <a:ext cx="3352800" cy="2362200"/>
          </a:xfrm>
          <a:prstGeom prst="rect">
            <a:avLst/>
          </a:prstGeom>
          <a:noFill/>
          <a:ln w="9525">
            <a:noFill/>
            <a:miter lim="800000"/>
            <a:headEnd/>
            <a:tailEnd/>
          </a:ln>
        </p:spPr>
        <p:txBody>
          <a:bodyPr lIns="0" tIns="0" rIns="0" bIns="0"/>
          <a:lstStyle/>
          <a:p>
            <a:pPr eaLnBrk="0" hangingPunct="0">
              <a:spcBef>
                <a:spcPct val="20000"/>
              </a:spcBef>
              <a:buClr>
                <a:schemeClr val="tx2"/>
              </a:buClr>
            </a:pPr>
            <a:r>
              <a:rPr lang="en-US" sz="2700" b="1" dirty="0" smtClean="0"/>
              <a:t>On-Premise</a:t>
            </a:r>
            <a:endParaRPr lang="en-US" sz="2700" b="1" dirty="0"/>
          </a:p>
          <a:p>
            <a:pPr marL="171450" indent="-171450" eaLnBrk="0" hangingPunct="0">
              <a:spcBef>
                <a:spcPct val="20000"/>
              </a:spcBef>
              <a:buClr>
                <a:schemeClr val="tx2"/>
              </a:buClr>
              <a:buFont typeface="Arial" pitchFamily="34" charset="0"/>
              <a:buChar char="•"/>
            </a:pPr>
            <a:r>
              <a:rPr lang="en-US" dirty="0" smtClean="0">
                <a:solidFill>
                  <a:schemeClr val="tx2"/>
                </a:solidFill>
              </a:rPr>
              <a:t>Typically run by the IT Department</a:t>
            </a:r>
          </a:p>
          <a:p>
            <a:pPr marL="171450" indent="-171450" eaLnBrk="0" hangingPunct="0">
              <a:spcBef>
                <a:spcPct val="20000"/>
              </a:spcBef>
              <a:buClr>
                <a:schemeClr val="tx2"/>
              </a:buClr>
              <a:buFont typeface="Arial" pitchFamily="34" charset="0"/>
              <a:buChar char="•"/>
            </a:pPr>
            <a:r>
              <a:rPr lang="en-US" dirty="0" smtClean="0">
                <a:solidFill>
                  <a:schemeClr val="tx2"/>
                </a:solidFill>
              </a:rPr>
              <a:t>IT generally both production operations service, and a service provider </a:t>
            </a:r>
          </a:p>
          <a:p>
            <a:pPr marL="171450" indent="-171450" eaLnBrk="0" hangingPunct="0">
              <a:spcBef>
                <a:spcPct val="20000"/>
              </a:spcBef>
              <a:buClr>
                <a:schemeClr val="tx2"/>
              </a:buClr>
              <a:buFont typeface="Arial" pitchFamily="34" charset="0"/>
              <a:buChar char="•"/>
            </a:pPr>
            <a:r>
              <a:rPr lang="en-US" dirty="0" smtClean="0">
                <a:solidFill>
                  <a:schemeClr val="tx2"/>
                </a:solidFill>
              </a:rPr>
              <a:t>Departments responsible for application development</a:t>
            </a:r>
            <a:endParaRPr lang="en-US" dirty="0">
              <a:solidFill>
                <a:schemeClr val="tx2"/>
              </a:solidFill>
            </a:endParaRPr>
          </a:p>
          <a:p>
            <a:pPr marL="609493" lvl="1" eaLnBrk="0" hangingPunct="0">
              <a:spcBef>
                <a:spcPct val="20000"/>
              </a:spcBef>
              <a:buClr>
                <a:schemeClr val="tx2"/>
              </a:buClr>
            </a:pPr>
            <a:endParaRPr lang="en-US" sz="800" dirty="0"/>
          </a:p>
        </p:txBody>
      </p:sp>
      <p:sp>
        <p:nvSpPr>
          <p:cNvPr id="12" name="Rectangle 2"/>
          <p:cNvSpPr txBox="1">
            <a:spLocks noChangeArrowheads="1"/>
          </p:cNvSpPr>
          <p:nvPr/>
        </p:nvSpPr>
        <p:spPr bwMode="auto">
          <a:xfrm>
            <a:off x="8456612" y="2514600"/>
            <a:ext cx="3200400" cy="2895600"/>
          </a:xfrm>
          <a:prstGeom prst="rect">
            <a:avLst/>
          </a:prstGeom>
          <a:noFill/>
          <a:ln w="9525">
            <a:noFill/>
            <a:miter lim="800000"/>
            <a:headEnd/>
            <a:tailEnd/>
          </a:ln>
        </p:spPr>
        <p:txBody>
          <a:bodyPr lIns="0" tIns="0" rIns="0" bIns="0"/>
          <a:lstStyle/>
          <a:p>
            <a:pPr eaLnBrk="0" hangingPunct="0">
              <a:spcBef>
                <a:spcPct val="20000"/>
              </a:spcBef>
              <a:buClr>
                <a:schemeClr val="tx2"/>
              </a:buClr>
            </a:pPr>
            <a:r>
              <a:rPr lang="en-US" sz="2700" b="1" dirty="0" smtClean="0"/>
              <a:t>Cloud</a:t>
            </a:r>
            <a:endParaRPr lang="en-US" sz="2700" b="1" dirty="0"/>
          </a:p>
          <a:p>
            <a:pPr marL="171450" indent="-171450" eaLnBrk="0" hangingPunct="0">
              <a:spcBef>
                <a:spcPct val="20000"/>
              </a:spcBef>
              <a:buClr>
                <a:schemeClr val="tx2"/>
              </a:buClr>
              <a:buFont typeface="Arial" pitchFamily="34" charset="0"/>
              <a:buChar char="•"/>
            </a:pPr>
            <a:r>
              <a:rPr lang="en-US" dirty="0" smtClean="0">
                <a:solidFill>
                  <a:schemeClr val="tx2"/>
                </a:solidFill>
              </a:rPr>
              <a:t>Deploy Internet applications</a:t>
            </a:r>
          </a:p>
          <a:p>
            <a:pPr marL="171450" indent="-171450" eaLnBrk="0" hangingPunct="0">
              <a:spcBef>
                <a:spcPct val="20000"/>
              </a:spcBef>
              <a:buClr>
                <a:schemeClr val="tx2"/>
              </a:buClr>
              <a:buFont typeface="Arial" pitchFamily="34" charset="0"/>
              <a:buChar char="•"/>
            </a:pPr>
            <a:r>
              <a:rPr lang="en-US" dirty="0" smtClean="0">
                <a:solidFill>
                  <a:schemeClr val="tx2"/>
                </a:solidFill>
              </a:rPr>
              <a:t>Leveraged for fast application development, user acceptance and training.</a:t>
            </a:r>
          </a:p>
          <a:p>
            <a:pPr marL="171450" indent="-171450" eaLnBrk="0" hangingPunct="0">
              <a:spcBef>
                <a:spcPct val="20000"/>
              </a:spcBef>
              <a:buClr>
                <a:schemeClr val="tx2"/>
              </a:buClr>
              <a:buFont typeface="Arial" pitchFamily="34" charset="0"/>
              <a:buChar char="•"/>
            </a:pPr>
            <a:r>
              <a:rPr lang="en-US" dirty="0" smtClean="0">
                <a:solidFill>
                  <a:schemeClr val="tx2"/>
                </a:solidFill>
              </a:rPr>
              <a:t>Prototyping &amp; Proof-of-Concept</a:t>
            </a:r>
          </a:p>
          <a:p>
            <a:pPr marL="171450" indent="-171450" eaLnBrk="0" hangingPunct="0">
              <a:spcBef>
                <a:spcPct val="20000"/>
              </a:spcBef>
              <a:buClr>
                <a:schemeClr val="tx2"/>
              </a:buClr>
              <a:buFont typeface="Arial" pitchFamily="34" charset="0"/>
              <a:buChar char="•"/>
            </a:pPr>
            <a:r>
              <a:rPr lang="en-US" dirty="0" smtClean="0">
                <a:solidFill>
                  <a:schemeClr val="tx2"/>
                </a:solidFill>
              </a:rPr>
              <a:t>Consulting </a:t>
            </a:r>
            <a:r>
              <a:rPr lang="en-US" dirty="0">
                <a:solidFill>
                  <a:schemeClr val="tx2"/>
                </a:solidFill>
              </a:rPr>
              <a:t>companies </a:t>
            </a:r>
            <a:r>
              <a:rPr lang="en-US" dirty="0" smtClean="0">
                <a:solidFill>
                  <a:schemeClr val="tx2"/>
                </a:solidFill>
              </a:rPr>
              <a:t>develop for </a:t>
            </a:r>
            <a:r>
              <a:rPr lang="en-US" dirty="0">
                <a:solidFill>
                  <a:schemeClr val="tx2"/>
                </a:solidFill>
              </a:rPr>
              <a:t>deployment on </a:t>
            </a:r>
            <a:r>
              <a:rPr lang="en-US" dirty="0" smtClean="0">
                <a:solidFill>
                  <a:schemeClr val="tx2"/>
                </a:solidFill>
              </a:rPr>
              <a:t>customer premise</a:t>
            </a:r>
          </a:p>
        </p:txBody>
      </p:sp>
      <p:sp>
        <p:nvSpPr>
          <p:cNvPr id="3" name="Rectangle 2"/>
          <p:cNvSpPr/>
          <p:nvPr/>
        </p:nvSpPr>
        <p:spPr>
          <a:xfrm>
            <a:off x="1145860" y="5410200"/>
            <a:ext cx="9291952" cy="369332"/>
          </a:xfrm>
          <a:prstGeom prst="rect">
            <a:avLst/>
          </a:prstGeom>
        </p:spPr>
        <p:txBody>
          <a:bodyPr wrap="none">
            <a:spAutoFit/>
          </a:bodyPr>
          <a:lstStyle/>
          <a:p>
            <a:r>
              <a:rPr lang="en-US" dirty="0" smtClean="0">
                <a:solidFill>
                  <a:srgbClr val="3366FF"/>
                </a:solidFill>
              </a:rPr>
              <a:t>Browser based </a:t>
            </a:r>
            <a:r>
              <a:rPr lang="en-US" dirty="0" smtClean="0">
                <a:solidFill>
                  <a:srgbClr val="0070C0"/>
                </a:solidFill>
              </a:rPr>
              <a:t>application</a:t>
            </a:r>
            <a:r>
              <a:rPr lang="en-US" dirty="0" smtClean="0">
                <a:solidFill>
                  <a:srgbClr val="3366FF"/>
                </a:solidFill>
              </a:rPr>
              <a:t> development framework enables efficient development &amp; deployment</a:t>
            </a:r>
            <a:endParaRPr lang="en-US" dirty="0">
              <a:solidFill>
                <a:srgbClr val="3366FF"/>
              </a:solidFill>
            </a:endParaRPr>
          </a:p>
        </p:txBody>
      </p:sp>
      <p:sp>
        <p:nvSpPr>
          <p:cNvPr id="13" name="Rectangle 12"/>
          <p:cNvSpPr/>
          <p:nvPr/>
        </p:nvSpPr>
        <p:spPr>
          <a:xfrm>
            <a:off x="2360612" y="5791200"/>
            <a:ext cx="6391493" cy="369332"/>
          </a:xfrm>
          <a:prstGeom prst="rect">
            <a:avLst/>
          </a:prstGeom>
        </p:spPr>
        <p:txBody>
          <a:bodyPr wrap="none">
            <a:spAutoFit/>
          </a:bodyPr>
          <a:lstStyle/>
          <a:p>
            <a:r>
              <a:rPr lang="en-US" dirty="0" smtClean="0">
                <a:solidFill>
                  <a:srgbClr val="3366FF"/>
                </a:solidFill>
              </a:rPr>
              <a:t>Shoot someone a URL – Check this out – Application Development</a:t>
            </a:r>
            <a:endParaRPr lang="en-US" dirty="0">
              <a:solidFill>
                <a:srgbClr val="3366FF"/>
              </a:solidFill>
            </a:endParaRPr>
          </a:p>
        </p:txBody>
      </p:sp>
      <p:sp>
        <p:nvSpPr>
          <p:cNvPr id="4" name="Left-Right Arrow 3"/>
          <p:cNvSpPr/>
          <p:nvPr/>
        </p:nvSpPr>
        <p:spPr>
          <a:xfrm>
            <a:off x="7466012" y="1752600"/>
            <a:ext cx="609600" cy="304800"/>
          </a:xfrm>
          <a:prstGeom prst="leftRightArrow">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
        <p:nvSpPr>
          <p:cNvPr id="14" name="Left-Right Arrow 13"/>
          <p:cNvSpPr/>
          <p:nvPr/>
        </p:nvSpPr>
        <p:spPr>
          <a:xfrm>
            <a:off x="3503612" y="1752600"/>
            <a:ext cx="609600" cy="304800"/>
          </a:xfrm>
          <a:prstGeom prst="leftRightArrow">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6018212" y="2133600"/>
            <a:ext cx="5992140" cy="3810000"/>
          </a:xfrm>
          <a:prstGeom prst="rect">
            <a:avLst/>
          </a:prstGeom>
        </p:spPr>
        <p:txBody>
          <a:bodyPr vert="horz" lIns="0" tIns="0" rIns="0" bIns="0" rtlCol="0">
            <a:noAutofit/>
          </a:bodyPr>
          <a:lstStyle/>
          <a:p>
            <a:pPr>
              <a:spcAft>
                <a:spcPts val="800"/>
              </a:spcAft>
              <a:buClr>
                <a:schemeClr val="accent4"/>
              </a:buClr>
              <a:buSzPct val="100000"/>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apex.oracle.com</a:t>
            </a:r>
          </a:p>
          <a:p>
            <a:pPr>
              <a:lnSpc>
                <a:spcPct val="60000"/>
              </a:lnSpc>
              <a:spcAft>
                <a:spcPts val="800"/>
              </a:spcAft>
              <a:buClr>
                <a:schemeClr val="accent4"/>
              </a:buClr>
              <a:buSzPct val="100000"/>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solidFill>
                  <a:schemeClr val="tx2"/>
                </a:solidFill>
                <a:latin typeface="Courier New"/>
                <a:cs typeface="Courier New"/>
              </a:rPr>
              <a:t>Total Page </a:t>
            </a:r>
            <a:r>
              <a:rPr lang="en-US" dirty="0" smtClean="0">
                <a:solidFill>
                  <a:schemeClr val="tx2"/>
                </a:solidFill>
                <a:latin typeface="Courier New"/>
                <a:cs typeface="Courier New"/>
              </a:rPr>
              <a:t>Views (1 week):    3,624,894</a:t>
            </a:r>
            <a:endParaRPr lang="en-US" dirty="0">
              <a:solidFill>
                <a:schemeClr val="tx2"/>
              </a:solidFill>
              <a:latin typeface="Courier New"/>
              <a:cs typeface="Courier New"/>
            </a:endParaRPr>
          </a:p>
          <a:p>
            <a:pPr>
              <a:lnSpc>
                <a:spcPct val="60000"/>
              </a:lnSpc>
              <a:spcAft>
                <a:spcPts val="800"/>
              </a:spcAft>
              <a:buClr>
                <a:schemeClr val="accent4"/>
              </a:buClr>
              <a:buSzPct val="100000"/>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solidFill>
                  <a:schemeClr val="tx2"/>
                </a:solidFill>
                <a:latin typeface="Courier New"/>
                <a:cs typeface="Courier New"/>
              </a:rPr>
              <a:t>Distinct Applications</a:t>
            </a:r>
            <a:r>
              <a:rPr lang="en-US" dirty="0" smtClean="0">
                <a:solidFill>
                  <a:schemeClr val="tx2"/>
                </a:solidFill>
                <a:latin typeface="Courier New"/>
                <a:cs typeface="Courier New"/>
              </a:rPr>
              <a:t>:            7,006</a:t>
            </a:r>
            <a:endParaRPr lang="en-US" dirty="0">
              <a:solidFill>
                <a:schemeClr val="tx2"/>
              </a:solidFill>
              <a:latin typeface="Courier New"/>
              <a:cs typeface="Courier New"/>
            </a:endParaRPr>
          </a:p>
          <a:p>
            <a:pPr>
              <a:lnSpc>
                <a:spcPct val="60000"/>
              </a:lnSpc>
              <a:spcAft>
                <a:spcPts val="800"/>
              </a:spcAft>
              <a:buClr>
                <a:schemeClr val="accent4"/>
              </a:buClr>
              <a:buSzPct val="100000"/>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solidFill>
                  <a:schemeClr val="tx2"/>
                </a:solidFill>
                <a:latin typeface="Courier New"/>
                <a:cs typeface="Courier New"/>
              </a:rPr>
              <a:t>Distinct Users</a:t>
            </a:r>
            <a:r>
              <a:rPr lang="en-US" dirty="0" smtClean="0">
                <a:solidFill>
                  <a:schemeClr val="tx2"/>
                </a:solidFill>
                <a:latin typeface="Courier New"/>
                <a:cs typeface="Courier New"/>
              </a:rPr>
              <a:t>:                   8,428</a:t>
            </a:r>
            <a:endParaRPr lang="en-US" dirty="0">
              <a:solidFill>
                <a:schemeClr val="tx2"/>
              </a:solidFill>
              <a:latin typeface="Courier New"/>
              <a:cs typeface="Courier New"/>
            </a:endParaRPr>
          </a:p>
          <a:p>
            <a:pPr>
              <a:lnSpc>
                <a:spcPct val="60000"/>
              </a:lnSpc>
              <a:spcAft>
                <a:spcPts val="800"/>
              </a:spcAft>
              <a:buClr>
                <a:schemeClr val="accent4"/>
              </a:buClr>
              <a:buSzPct val="100000"/>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solidFill>
                  <a:schemeClr val="tx2"/>
                </a:solidFill>
                <a:latin typeface="Courier New"/>
                <a:cs typeface="Courier New"/>
              </a:rPr>
              <a:t>Number of Workspaces</a:t>
            </a:r>
            <a:r>
              <a:rPr lang="en-US" dirty="0" smtClean="0">
                <a:solidFill>
                  <a:schemeClr val="tx2"/>
                </a:solidFill>
                <a:latin typeface="Courier New"/>
                <a:cs typeface="Courier New"/>
              </a:rPr>
              <a:t>:            </a:t>
            </a:r>
            <a:r>
              <a:rPr lang="en-US" b="1" dirty="0" smtClean="0">
                <a:solidFill>
                  <a:schemeClr val="tx2"/>
                </a:solidFill>
                <a:latin typeface="Courier New"/>
                <a:cs typeface="Courier New"/>
              </a:rPr>
              <a:t>23,243</a:t>
            </a:r>
            <a:endParaRPr lang="en-US" b="1" dirty="0">
              <a:solidFill>
                <a:schemeClr val="tx2"/>
              </a:solidFill>
              <a:latin typeface="Courier New"/>
              <a:cs typeface="Courier New"/>
            </a:endParaRPr>
          </a:p>
          <a:p>
            <a:pPr>
              <a:lnSpc>
                <a:spcPct val="60000"/>
              </a:lnSpc>
              <a:spcAft>
                <a:spcPts val="800"/>
              </a:spcAft>
              <a:buClr>
                <a:schemeClr val="accent4"/>
              </a:buClr>
              <a:buSzPct val="100000"/>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solidFill>
                  <a:schemeClr val="tx2"/>
                </a:solidFill>
                <a:latin typeface="Courier New"/>
                <a:cs typeface="Courier New"/>
              </a:rPr>
              <a:t>Number of Applications</a:t>
            </a:r>
            <a:r>
              <a:rPr lang="en-US" dirty="0" smtClean="0">
                <a:solidFill>
                  <a:schemeClr val="tx2"/>
                </a:solidFill>
                <a:latin typeface="Courier New"/>
                <a:cs typeface="Courier New"/>
              </a:rPr>
              <a:t>:          85,707</a:t>
            </a:r>
          </a:p>
          <a:p>
            <a:pPr>
              <a:lnSpc>
                <a:spcPct val="60000"/>
              </a:lnSpc>
              <a:spcAft>
                <a:spcPts val="800"/>
              </a:spcAft>
              <a:buClr>
                <a:schemeClr val="accent4"/>
              </a:buClr>
              <a:buSzPct val="100000"/>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dirty="0" smtClean="0">
              <a:solidFill>
                <a:schemeClr val="tx2"/>
              </a:solidFill>
              <a:latin typeface="Courier New"/>
              <a:cs typeface="Courier New"/>
            </a:endParaRPr>
          </a:p>
          <a:p>
            <a:pPr>
              <a:spcAft>
                <a:spcPts val="800"/>
              </a:spcAft>
              <a:buClr>
                <a:schemeClr val="accent4"/>
              </a:buClr>
              <a:buSzPct val="100000"/>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apex.oraclecorp.com</a:t>
            </a:r>
            <a:endParaRPr lang="en-US" sz="2400" dirty="0">
              <a:solidFill>
                <a:schemeClr val="tx2"/>
              </a:solidFill>
            </a:endParaRPr>
          </a:p>
          <a:p>
            <a:pPr>
              <a:lnSpc>
                <a:spcPct val="60000"/>
              </a:lnSpc>
              <a:spcAft>
                <a:spcPts val="800"/>
              </a:spcAft>
              <a:buClr>
                <a:schemeClr val="accent4"/>
              </a:buClr>
              <a:buSzPct val="100000"/>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solidFill>
                  <a:schemeClr val="tx2"/>
                </a:solidFill>
                <a:latin typeface="Courier New"/>
                <a:cs typeface="Courier New"/>
              </a:rPr>
              <a:t>Total Page </a:t>
            </a:r>
            <a:r>
              <a:rPr lang="en-US" dirty="0" smtClean="0">
                <a:solidFill>
                  <a:schemeClr val="tx2"/>
                </a:solidFill>
                <a:latin typeface="Courier New"/>
                <a:cs typeface="Courier New"/>
              </a:rPr>
              <a:t>Views </a:t>
            </a:r>
            <a:r>
              <a:rPr lang="en-US" dirty="0">
                <a:solidFill>
                  <a:schemeClr val="tx2"/>
                </a:solidFill>
                <a:latin typeface="Courier New"/>
                <a:cs typeface="Courier New"/>
              </a:rPr>
              <a:t>(1 week): </a:t>
            </a:r>
            <a:r>
              <a:rPr lang="en-US" dirty="0" smtClean="0">
                <a:solidFill>
                  <a:schemeClr val="tx2"/>
                </a:solidFill>
                <a:latin typeface="Courier New"/>
                <a:cs typeface="Courier New"/>
              </a:rPr>
              <a:t>   3,088,137</a:t>
            </a:r>
            <a:endParaRPr lang="en-US" dirty="0">
              <a:solidFill>
                <a:schemeClr val="tx2"/>
              </a:solidFill>
              <a:latin typeface="Courier New"/>
              <a:cs typeface="Courier New"/>
            </a:endParaRPr>
          </a:p>
          <a:p>
            <a:pPr>
              <a:lnSpc>
                <a:spcPct val="60000"/>
              </a:lnSpc>
              <a:spcAft>
                <a:spcPts val="800"/>
              </a:spcAft>
              <a:buClr>
                <a:schemeClr val="accent4"/>
              </a:buClr>
              <a:buSzPct val="100000"/>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solidFill>
                  <a:schemeClr val="tx2"/>
                </a:solidFill>
                <a:latin typeface="Courier New"/>
                <a:cs typeface="Courier New"/>
              </a:rPr>
              <a:t>Distinct Applications</a:t>
            </a:r>
            <a:r>
              <a:rPr lang="en-US" dirty="0" smtClean="0">
                <a:solidFill>
                  <a:schemeClr val="tx2"/>
                </a:solidFill>
                <a:latin typeface="Courier New"/>
                <a:cs typeface="Courier New"/>
              </a:rPr>
              <a:t>:            2,509</a:t>
            </a:r>
            <a:endParaRPr lang="en-US" dirty="0">
              <a:solidFill>
                <a:schemeClr val="tx2"/>
              </a:solidFill>
              <a:latin typeface="Courier New"/>
              <a:cs typeface="Courier New"/>
            </a:endParaRPr>
          </a:p>
          <a:p>
            <a:pPr>
              <a:lnSpc>
                <a:spcPct val="60000"/>
              </a:lnSpc>
              <a:spcAft>
                <a:spcPts val="800"/>
              </a:spcAft>
              <a:buClr>
                <a:schemeClr val="accent4"/>
              </a:buClr>
              <a:buSzPct val="100000"/>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solidFill>
                  <a:schemeClr val="tx2"/>
                </a:solidFill>
                <a:latin typeface="Courier New"/>
                <a:cs typeface="Courier New"/>
              </a:rPr>
              <a:t>Distinct Users</a:t>
            </a:r>
            <a:r>
              <a:rPr lang="en-US" dirty="0" smtClean="0">
                <a:solidFill>
                  <a:schemeClr val="tx2"/>
                </a:solidFill>
                <a:latin typeface="Courier New"/>
                <a:cs typeface="Courier New"/>
              </a:rPr>
              <a:t>:                  </a:t>
            </a:r>
            <a:r>
              <a:rPr lang="en-US" b="1" dirty="0" smtClean="0">
                <a:solidFill>
                  <a:schemeClr val="tx2"/>
                </a:solidFill>
                <a:latin typeface="Courier New"/>
                <a:cs typeface="Courier New"/>
              </a:rPr>
              <a:t>24,637</a:t>
            </a:r>
            <a:endParaRPr lang="en-US" b="1" dirty="0">
              <a:solidFill>
                <a:schemeClr val="tx2"/>
              </a:solidFill>
              <a:latin typeface="Courier New"/>
              <a:cs typeface="Courier New"/>
            </a:endParaRPr>
          </a:p>
          <a:p>
            <a:pPr>
              <a:lnSpc>
                <a:spcPct val="60000"/>
              </a:lnSpc>
              <a:spcAft>
                <a:spcPts val="800"/>
              </a:spcAft>
              <a:buClr>
                <a:schemeClr val="accent4"/>
              </a:buClr>
              <a:buSzPct val="100000"/>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solidFill>
                  <a:schemeClr val="tx2"/>
                </a:solidFill>
                <a:latin typeface="Courier New"/>
                <a:cs typeface="Courier New"/>
              </a:rPr>
              <a:t>Number of Workspaces</a:t>
            </a:r>
            <a:r>
              <a:rPr lang="en-US" dirty="0" smtClean="0">
                <a:solidFill>
                  <a:schemeClr val="tx2"/>
                </a:solidFill>
                <a:latin typeface="Courier New"/>
                <a:cs typeface="Courier New"/>
              </a:rPr>
              <a:t>:             3,306</a:t>
            </a:r>
            <a:endParaRPr lang="en-US" dirty="0">
              <a:solidFill>
                <a:schemeClr val="tx2"/>
              </a:solidFill>
              <a:latin typeface="Courier New"/>
              <a:cs typeface="Courier New"/>
            </a:endParaRPr>
          </a:p>
          <a:p>
            <a:pPr>
              <a:lnSpc>
                <a:spcPct val="60000"/>
              </a:lnSpc>
              <a:spcAft>
                <a:spcPts val="800"/>
              </a:spcAft>
              <a:buClr>
                <a:schemeClr val="accent4"/>
              </a:buClr>
              <a:buSzPct val="100000"/>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dirty="0">
                <a:solidFill>
                  <a:schemeClr val="tx2"/>
                </a:solidFill>
                <a:latin typeface="Courier New"/>
                <a:cs typeface="Courier New"/>
              </a:rPr>
              <a:t>Number of Applications</a:t>
            </a:r>
            <a:r>
              <a:rPr lang="en-US" dirty="0" smtClean="0">
                <a:solidFill>
                  <a:schemeClr val="tx2"/>
                </a:solidFill>
                <a:latin typeface="Courier New"/>
                <a:cs typeface="Courier New"/>
              </a:rPr>
              <a:t>:          17,452</a:t>
            </a:r>
          </a:p>
          <a:p>
            <a:pPr>
              <a:spcAft>
                <a:spcPts val="800"/>
              </a:spcAft>
              <a:buClr>
                <a:schemeClr val="accent4"/>
              </a:buClr>
              <a:buSzPct val="100000"/>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endParaRPr lang="en-US" sz="2400" dirty="0" smtClean="0">
              <a:solidFill>
                <a:schemeClr val="tx2"/>
              </a:solidFill>
              <a:latin typeface="Arial" pitchFamily="34" charset="0"/>
              <a:cs typeface="Arial" pitchFamily="34" charset="0"/>
            </a:endParaRPr>
          </a:p>
        </p:txBody>
      </p:sp>
      <p:sp>
        <p:nvSpPr>
          <p:cNvPr id="12" name="Title 1"/>
          <p:cNvSpPr>
            <a:spLocks noGrp="1"/>
          </p:cNvSpPr>
          <p:nvPr>
            <p:ph type="title"/>
          </p:nvPr>
        </p:nvSpPr>
        <p:spPr>
          <a:xfrm>
            <a:off x="531812" y="406400"/>
            <a:ext cx="11125200" cy="889000"/>
          </a:xfrm>
        </p:spPr>
        <p:txBody>
          <a:bodyPr anchor="t">
            <a:noAutofit/>
          </a:bodyPr>
          <a:lstStyle/>
          <a:p>
            <a:r>
              <a:rPr lang="en-US" dirty="0"/>
              <a:t>Oracle </a:t>
            </a:r>
            <a:r>
              <a:rPr lang="en-US" dirty="0" smtClean="0"/>
              <a:t>Hosted Sites</a:t>
            </a:r>
            <a:endParaRPr lang="en-US" dirty="0"/>
          </a:p>
        </p:txBody>
      </p:sp>
      <p:pic>
        <p:nvPicPr>
          <p:cNvPr id="3" name="Picture 2" descr="Screen Shot 2015-05-01 at 2.23.41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31812" y="1905000"/>
            <a:ext cx="5257800" cy="4388927"/>
          </a:xfrm>
          <a:prstGeom prst="rect">
            <a:avLst/>
          </a:prstGeom>
        </p:spPr>
      </p:pic>
      <p:sp>
        <p:nvSpPr>
          <p:cNvPr id="6"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GB" sz="2400" b="1" dirty="0" smtClean="0"/>
              <a:t>External = </a:t>
            </a:r>
            <a:r>
              <a:rPr lang="en-GB" sz="2400" b="1" dirty="0" err="1" smtClean="0"/>
              <a:t>apex.oracle.com</a:t>
            </a:r>
            <a:r>
              <a:rPr lang="en-GB" sz="2400" b="1" dirty="0" smtClean="0"/>
              <a:t> </a:t>
            </a:r>
          </a:p>
          <a:p>
            <a:pPr marL="228600" lvl="0" indent="-228600">
              <a:lnSpc>
                <a:spcPct val="90000"/>
              </a:lnSpc>
              <a:spcBef>
                <a:spcPts val="1200"/>
              </a:spcBef>
              <a:buClr>
                <a:schemeClr val="tx1">
                  <a:lumMod val="60000"/>
                  <a:lumOff val="40000"/>
                </a:schemeClr>
              </a:buClr>
            </a:pPr>
            <a:r>
              <a:rPr lang="en-GB" sz="2400" b="1" dirty="0" smtClean="0"/>
              <a:t>Internal = </a:t>
            </a:r>
            <a:r>
              <a:rPr lang="en-GB" sz="2400" b="1" dirty="0" err="1" smtClean="0"/>
              <a:t>apex.oraclcorp.com</a:t>
            </a:r>
            <a:endParaRPr kumimoji="0" lang="en-US" sz="2400" b="1" i="0" u="none" strike="noStrike" kern="120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xmlns="" val="4249308972"/>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Oracle Application Express (APEX 5)</a:t>
            </a:r>
            <a:endParaRPr lang="en-US" dirty="0"/>
          </a:p>
        </p:txBody>
      </p:sp>
      <p:sp>
        <p:nvSpPr>
          <p:cNvPr id="3" name="Content Placeholder 2"/>
          <p:cNvSpPr>
            <a:spLocks noGrp="1"/>
          </p:cNvSpPr>
          <p:nvPr>
            <p:ph idx="1"/>
          </p:nvPr>
        </p:nvSpPr>
        <p:spPr>
          <a:xfrm>
            <a:off x="379412" y="1676400"/>
            <a:ext cx="11430000" cy="4267200"/>
          </a:xfrm>
        </p:spPr>
        <p:txBody>
          <a:bodyPr>
            <a:noAutofit/>
          </a:bodyPr>
          <a:lstStyle/>
          <a:p>
            <a:pPr>
              <a:buClr>
                <a:srgbClr val="000000"/>
              </a:buClr>
              <a:buFont typeface="Arial"/>
              <a:buChar char="•"/>
            </a:pPr>
            <a:r>
              <a:rPr lang="en-US" dirty="0">
                <a:solidFill>
                  <a:schemeClr val="bg1">
                    <a:lumMod val="50000"/>
                  </a:schemeClr>
                </a:solidFill>
              </a:rPr>
              <a:t>~ 400,000 </a:t>
            </a:r>
            <a:r>
              <a:rPr lang="en-US" dirty="0" smtClean="0">
                <a:solidFill>
                  <a:schemeClr val="bg1">
                    <a:lumMod val="50000"/>
                  </a:schemeClr>
                </a:solidFill>
              </a:rPr>
              <a:t>developers</a:t>
            </a:r>
            <a:br>
              <a:rPr lang="en-US" dirty="0" smtClean="0">
                <a:solidFill>
                  <a:schemeClr val="bg1">
                    <a:lumMod val="50000"/>
                  </a:schemeClr>
                </a:solidFill>
              </a:rPr>
            </a:br>
            <a:r>
              <a:rPr lang="en-US" dirty="0" smtClean="0">
                <a:solidFill>
                  <a:schemeClr val="bg1">
                    <a:lumMod val="50000"/>
                  </a:schemeClr>
                </a:solidFill>
              </a:rPr>
              <a:t>Based </a:t>
            </a:r>
            <a:r>
              <a:rPr lang="en-US" dirty="0">
                <a:solidFill>
                  <a:schemeClr val="bg1">
                    <a:lumMod val="50000"/>
                  </a:schemeClr>
                </a:solidFill>
              </a:rPr>
              <a:t>on developer downloads, support tickets, check for updates data</a:t>
            </a:r>
          </a:p>
          <a:p>
            <a:pPr>
              <a:buClr>
                <a:srgbClr val="000000"/>
              </a:buClr>
              <a:buFont typeface="Arial"/>
              <a:buChar char="•"/>
            </a:pPr>
            <a:r>
              <a:rPr lang="en-US" dirty="0" smtClean="0">
                <a:solidFill>
                  <a:schemeClr val="bg1">
                    <a:lumMod val="50000"/>
                  </a:schemeClr>
                </a:solidFill>
              </a:rPr>
              <a:t>Consulting companies, hosting companies, books, applications, success stories and quotes:   </a:t>
            </a:r>
            <a:br>
              <a:rPr lang="en-US" dirty="0" smtClean="0">
                <a:solidFill>
                  <a:schemeClr val="bg1">
                    <a:lumMod val="50000"/>
                  </a:schemeClr>
                </a:solidFill>
              </a:rPr>
            </a:br>
            <a:r>
              <a:rPr lang="en-US" b="1" dirty="0" smtClean="0">
                <a:solidFill>
                  <a:schemeClr val="bg1">
                    <a:lumMod val="50000"/>
                  </a:schemeClr>
                </a:solidFill>
                <a:hlinkClick r:id="rId3"/>
              </a:rPr>
              <a:t>http://apex.oracle.com/community</a:t>
            </a:r>
            <a:endParaRPr lang="en-US" b="1" dirty="0">
              <a:solidFill>
                <a:schemeClr val="bg1">
                  <a:lumMod val="50000"/>
                </a:schemeClr>
              </a:solidFill>
            </a:endParaRPr>
          </a:p>
          <a:p>
            <a:pPr>
              <a:buClr>
                <a:srgbClr val="000000"/>
              </a:buClr>
              <a:buFont typeface="Arial"/>
              <a:buChar char="•"/>
            </a:pPr>
            <a:r>
              <a:rPr lang="en-US" dirty="0" smtClean="0">
                <a:solidFill>
                  <a:schemeClr val="bg1">
                    <a:lumMod val="50000"/>
                  </a:schemeClr>
                </a:solidFill>
              </a:rPr>
              <a:t>75+ </a:t>
            </a:r>
            <a:r>
              <a:rPr lang="en-US" dirty="0">
                <a:solidFill>
                  <a:schemeClr val="bg1">
                    <a:lumMod val="50000"/>
                  </a:schemeClr>
                </a:solidFill>
              </a:rPr>
              <a:t>active </a:t>
            </a:r>
            <a:r>
              <a:rPr lang="en-US" dirty="0" smtClean="0">
                <a:solidFill>
                  <a:schemeClr val="bg1">
                    <a:lumMod val="50000"/>
                  </a:schemeClr>
                </a:solidFill>
              </a:rPr>
              <a:t>bloggers:</a:t>
            </a:r>
            <a:br>
              <a:rPr lang="en-US" dirty="0" smtClean="0">
                <a:solidFill>
                  <a:schemeClr val="bg1">
                    <a:lumMod val="50000"/>
                  </a:schemeClr>
                </a:solidFill>
              </a:rPr>
            </a:br>
            <a:r>
              <a:rPr lang="en-US" sz="2400" dirty="0" smtClean="0">
                <a:solidFill>
                  <a:schemeClr val="bg1">
                    <a:lumMod val="50000"/>
                  </a:schemeClr>
                </a:solidFill>
                <a:hlinkClick r:id="rId4"/>
              </a:rPr>
              <a:t>http</a:t>
            </a:r>
            <a:r>
              <a:rPr lang="en-US" sz="2400" dirty="0">
                <a:solidFill>
                  <a:schemeClr val="bg1">
                    <a:lumMod val="50000"/>
                  </a:schemeClr>
                </a:solidFill>
                <a:hlinkClick r:id="rId4"/>
              </a:rPr>
              <a:t>://www.odtug.com/</a:t>
            </a:r>
            <a:r>
              <a:rPr lang="en-US" sz="2400" dirty="0" smtClean="0">
                <a:solidFill>
                  <a:schemeClr val="bg1">
                    <a:lumMod val="50000"/>
                  </a:schemeClr>
                </a:solidFill>
                <a:hlinkClick r:id="rId4"/>
              </a:rPr>
              <a:t>apex</a:t>
            </a:r>
            <a:endParaRPr lang="en-US" sz="2000" dirty="0">
              <a:solidFill>
                <a:schemeClr val="bg1">
                  <a:lumMod val="50000"/>
                </a:schemeClr>
              </a:solidFill>
            </a:endParaRPr>
          </a:p>
          <a:p>
            <a:pPr>
              <a:buClr>
                <a:srgbClr val="000000"/>
              </a:buClr>
              <a:buFont typeface="Arial"/>
              <a:buChar char="•"/>
            </a:pPr>
            <a:r>
              <a:rPr lang="en-US" dirty="0">
                <a:solidFill>
                  <a:schemeClr val="bg1">
                    <a:lumMod val="50000"/>
                  </a:schemeClr>
                </a:solidFill>
              </a:rPr>
              <a:t>Very active </a:t>
            </a:r>
            <a:r>
              <a:rPr lang="en-US" dirty="0" smtClean="0">
                <a:solidFill>
                  <a:schemeClr val="bg1">
                    <a:lumMod val="50000"/>
                  </a:schemeClr>
                </a:solidFill>
              </a:rPr>
              <a:t>Forum:</a:t>
            </a:r>
            <a:br>
              <a:rPr lang="en-US" dirty="0" smtClean="0">
                <a:solidFill>
                  <a:schemeClr val="bg1">
                    <a:lumMod val="50000"/>
                  </a:schemeClr>
                </a:solidFill>
              </a:rPr>
            </a:br>
            <a:r>
              <a:rPr lang="en-US" sz="2400" dirty="0" smtClean="0">
                <a:solidFill>
                  <a:schemeClr val="bg1">
                    <a:lumMod val="50000"/>
                  </a:schemeClr>
                </a:solidFill>
                <a:hlinkClick r:id="rId5"/>
              </a:rPr>
              <a:t>https</a:t>
            </a:r>
            <a:r>
              <a:rPr lang="en-US" sz="2400" dirty="0">
                <a:solidFill>
                  <a:schemeClr val="bg1">
                    <a:lumMod val="50000"/>
                  </a:schemeClr>
                </a:solidFill>
                <a:hlinkClick r:id="rId5"/>
              </a:rPr>
              <a:t>://</a:t>
            </a:r>
            <a:r>
              <a:rPr lang="en-US" sz="2400" dirty="0" smtClean="0">
                <a:solidFill>
                  <a:schemeClr val="bg1">
                    <a:lumMod val="50000"/>
                  </a:schemeClr>
                </a:solidFill>
                <a:hlinkClick r:id="rId5"/>
              </a:rPr>
              <a:t>community.oracle.com/community/database/developer-tools/application_express</a:t>
            </a:r>
            <a:endParaRPr lang="en-US" sz="2000" dirty="0">
              <a:solidFill>
                <a:schemeClr val="bg1">
                  <a:lumMod val="50000"/>
                </a:schemeClr>
              </a:solidFill>
            </a:endParaRPr>
          </a:p>
        </p:txBody>
      </p:sp>
      <p:pic>
        <p:nvPicPr>
          <p:cNvPr id="8" name="Picture 7" descr="twitter.png"/>
          <p:cNvPicPr>
            <a:picLocks noChangeAspect="1"/>
          </p:cNvPicPr>
          <p:nvPr/>
        </p:nvPicPr>
        <p:blipFill>
          <a:blip r:embed="rId6" cstate="screen">
            <a:extLst>
              <a:ext uri="{28A0092B-C50C-407E-A947-70E740481C1C}">
                <a14:useLocalDpi xmlns:a14="http://schemas.microsoft.com/office/drawing/2010/main" xmlns=""/>
              </a:ext>
            </a:extLst>
          </a:blip>
          <a:stretch>
            <a:fillRect/>
          </a:stretch>
        </p:blipFill>
        <p:spPr>
          <a:xfrm>
            <a:off x="8837612" y="304800"/>
            <a:ext cx="785011" cy="636836"/>
          </a:xfrm>
          <a:prstGeom prst="rect">
            <a:avLst/>
          </a:prstGeom>
        </p:spPr>
      </p:pic>
      <p:sp>
        <p:nvSpPr>
          <p:cNvPr id="9" name="TextBox 8"/>
          <p:cNvSpPr txBox="1"/>
          <p:nvPr/>
        </p:nvSpPr>
        <p:spPr>
          <a:xfrm>
            <a:off x="9752012" y="560636"/>
            <a:ext cx="2133600" cy="429964"/>
          </a:xfrm>
          <a:prstGeom prst="rect">
            <a:avLst/>
          </a:prstGeom>
          <a:noFill/>
        </p:spPr>
        <p:txBody>
          <a:bodyPr wrap="none" lIns="0" tIns="0" rIns="0" bIns="0" rtlCol="0">
            <a:noAutofit/>
          </a:bodyPr>
          <a:lstStyle/>
          <a:p>
            <a:pPr>
              <a:lnSpc>
                <a:spcPct val="90000"/>
              </a:lnSpc>
            </a:pPr>
            <a:r>
              <a:rPr lang="en-US" sz="3200" b="1" dirty="0" smtClean="0">
                <a:solidFill>
                  <a:schemeClr val="tx2"/>
                </a:solidFill>
              </a:rPr>
              <a:t>#ORCLAPEX</a:t>
            </a:r>
            <a:endParaRPr lang="en-US" sz="3200" b="1" dirty="0">
              <a:solidFill>
                <a:schemeClr val="tx2"/>
              </a:solidFill>
            </a:endParaRPr>
          </a:p>
        </p:txBody>
      </p:sp>
      <p:sp>
        <p:nvSpPr>
          <p:cNvPr id="7" name="Text Placeholder 2"/>
          <p:cNvSpPr txBox="1">
            <a:spLocks/>
          </p:cNvSpPr>
          <p:nvPr/>
        </p:nvSpPr>
        <p:spPr>
          <a:xfrm>
            <a:off x="455612" y="914400"/>
            <a:ext cx="11125198" cy="343299"/>
          </a:xfrm>
          <a:prstGeom prst="rect">
            <a:avLst/>
          </a:prstGeom>
        </p:spPr>
        <p:txBody>
          <a:bodyPr/>
          <a:lstStyle/>
          <a:p>
            <a:pPr marL="228600" lvl="0" indent="-228600">
              <a:lnSpc>
                <a:spcPct val="90000"/>
              </a:lnSpc>
              <a:spcBef>
                <a:spcPts val="1200"/>
              </a:spcBef>
              <a:buClr>
                <a:schemeClr val="tx1">
                  <a:lumMod val="60000"/>
                  <a:lumOff val="40000"/>
                </a:schemeClr>
              </a:buClr>
            </a:pPr>
            <a:r>
              <a:rPr lang="en-US" sz="2400" dirty="0" smtClean="0">
                <a:solidFill>
                  <a:srgbClr val="FF0000"/>
                </a:solidFill>
              </a:rPr>
              <a:t>Development Community; Very involved, enthusiastic worldwide community</a:t>
            </a:r>
            <a:endParaRPr kumimoji="0" lang="en-US" sz="2400" i="0" u="none" strike="noStrike" kern="1200" cap="none" spc="0" normalizeH="0" baseline="0" noProof="0" dirty="0">
              <a:ln>
                <a:noFill/>
              </a:ln>
              <a:solidFill>
                <a:srgbClr val="FF0000"/>
              </a:solidFill>
              <a:effectLst/>
              <a:uLnTx/>
              <a:uFillTx/>
            </a:endParaRPr>
          </a:p>
        </p:txBody>
      </p:sp>
    </p:spTree>
    <p:extLst>
      <p:ext uri="{BB962C8B-B14F-4D97-AF65-F5344CB8AC3E}">
        <p14:creationId xmlns:p14="http://schemas.microsoft.com/office/powerpoint/2010/main" xmlns="" val="21488610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5"/>
          <p:cNvPicPr>
            <a:picLocks noChangeAspect="1" noChangeArrowheads="1"/>
          </p:cNvPicPr>
          <p:nvPr/>
        </p:nvPicPr>
        <p:blipFill>
          <a:blip r:embed="rId3" cstate="print"/>
          <a:srcRect/>
          <a:stretch>
            <a:fillRect/>
          </a:stretch>
        </p:blipFill>
        <p:spPr bwMode="auto">
          <a:xfrm>
            <a:off x="9889695" y="2438400"/>
            <a:ext cx="1081517" cy="1226037"/>
          </a:xfrm>
          <a:prstGeom prst="rect">
            <a:avLst/>
          </a:prstGeom>
          <a:noFill/>
          <a:ln w="9525">
            <a:noFill/>
            <a:miter lim="800000"/>
            <a:headEnd/>
            <a:tailEnd/>
          </a:ln>
        </p:spPr>
      </p:pic>
      <p:pic>
        <p:nvPicPr>
          <p:cNvPr id="25" name="Picture 6"/>
          <p:cNvPicPr>
            <a:picLocks noChangeAspect="1" noChangeArrowheads="1"/>
          </p:cNvPicPr>
          <p:nvPr/>
        </p:nvPicPr>
        <p:blipFill>
          <a:blip r:embed="rId4" cstate="print"/>
          <a:srcRect/>
          <a:stretch>
            <a:fillRect/>
          </a:stretch>
        </p:blipFill>
        <p:spPr bwMode="auto">
          <a:xfrm>
            <a:off x="960075" y="3810000"/>
            <a:ext cx="1015000" cy="1142173"/>
          </a:xfrm>
          <a:prstGeom prst="rect">
            <a:avLst/>
          </a:prstGeom>
          <a:noFill/>
          <a:ln w="9525">
            <a:noFill/>
            <a:miter lim="800000"/>
            <a:headEnd/>
            <a:tailEnd/>
          </a:ln>
        </p:spPr>
      </p:pic>
      <p:pic>
        <p:nvPicPr>
          <p:cNvPr id="26" name="Picture 7"/>
          <p:cNvPicPr>
            <a:picLocks noChangeAspect="1" noChangeArrowheads="1"/>
          </p:cNvPicPr>
          <p:nvPr/>
        </p:nvPicPr>
        <p:blipFill>
          <a:blip r:embed="rId5" cstate="print"/>
          <a:srcRect/>
          <a:stretch>
            <a:fillRect/>
          </a:stretch>
        </p:blipFill>
        <p:spPr bwMode="auto">
          <a:xfrm>
            <a:off x="2504665" y="3810000"/>
            <a:ext cx="1007929" cy="1142616"/>
          </a:xfrm>
          <a:prstGeom prst="rect">
            <a:avLst/>
          </a:prstGeom>
          <a:noFill/>
          <a:ln w="9525">
            <a:noFill/>
            <a:miter lim="800000"/>
            <a:headEnd/>
            <a:tailEnd/>
          </a:ln>
        </p:spPr>
      </p:pic>
      <p:pic>
        <p:nvPicPr>
          <p:cNvPr id="27" name="Picture 8"/>
          <p:cNvPicPr>
            <a:picLocks noChangeAspect="1" noChangeArrowheads="1"/>
          </p:cNvPicPr>
          <p:nvPr/>
        </p:nvPicPr>
        <p:blipFill>
          <a:blip r:embed="rId6" cstate="print"/>
          <a:srcRect/>
          <a:stretch>
            <a:fillRect/>
          </a:stretch>
        </p:blipFill>
        <p:spPr bwMode="auto">
          <a:xfrm>
            <a:off x="4012619" y="3810000"/>
            <a:ext cx="1023975" cy="1135201"/>
          </a:xfrm>
          <a:prstGeom prst="rect">
            <a:avLst/>
          </a:prstGeom>
          <a:noFill/>
          <a:ln w="9525">
            <a:noFill/>
            <a:miter lim="800000"/>
            <a:headEnd/>
            <a:tailEnd/>
          </a:ln>
        </p:spPr>
      </p:pic>
      <p:pic>
        <p:nvPicPr>
          <p:cNvPr id="28" name="Picture 11"/>
          <p:cNvPicPr>
            <a:picLocks noChangeAspect="1" noChangeArrowheads="1"/>
          </p:cNvPicPr>
          <p:nvPr/>
        </p:nvPicPr>
        <p:blipFill>
          <a:blip r:embed="rId7" cstate="print"/>
          <a:srcRect/>
          <a:stretch>
            <a:fillRect/>
          </a:stretch>
        </p:blipFill>
        <p:spPr bwMode="auto">
          <a:xfrm>
            <a:off x="5484812" y="3810000"/>
            <a:ext cx="1014309" cy="1149848"/>
          </a:xfrm>
          <a:prstGeom prst="rect">
            <a:avLst/>
          </a:prstGeom>
          <a:noFill/>
          <a:ln w="9525">
            <a:noFill/>
            <a:miter lim="800000"/>
            <a:headEnd/>
            <a:tailEnd/>
          </a:ln>
        </p:spPr>
      </p:pic>
      <p:pic>
        <p:nvPicPr>
          <p:cNvPr id="29" name="Picture 12"/>
          <p:cNvPicPr>
            <a:picLocks noChangeAspect="1" noChangeArrowheads="1"/>
          </p:cNvPicPr>
          <p:nvPr/>
        </p:nvPicPr>
        <p:blipFill>
          <a:blip r:embed="rId8" cstate="print"/>
          <a:srcRect/>
          <a:stretch>
            <a:fillRect/>
          </a:stretch>
        </p:blipFill>
        <p:spPr bwMode="auto">
          <a:xfrm>
            <a:off x="6932612" y="3810000"/>
            <a:ext cx="987553" cy="1111287"/>
          </a:xfrm>
          <a:prstGeom prst="rect">
            <a:avLst/>
          </a:prstGeom>
          <a:noFill/>
          <a:ln w="9525">
            <a:solidFill>
              <a:schemeClr val="tx1"/>
            </a:solidFill>
            <a:miter lim="800000"/>
            <a:headEnd/>
            <a:tailEnd/>
          </a:ln>
        </p:spPr>
      </p:pic>
      <p:pic>
        <p:nvPicPr>
          <p:cNvPr id="31" name="Picture 15"/>
          <p:cNvPicPr>
            <a:picLocks noChangeAspect="1" noChangeArrowheads="1"/>
          </p:cNvPicPr>
          <p:nvPr/>
        </p:nvPicPr>
        <p:blipFill>
          <a:blip r:embed="rId9" cstate="print"/>
          <a:srcRect/>
          <a:stretch>
            <a:fillRect/>
          </a:stretch>
        </p:blipFill>
        <p:spPr bwMode="auto">
          <a:xfrm>
            <a:off x="8462547" y="3810000"/>
            <a:ext cx="993647" cy="1108904"/>
          </a:xfrm>
          <a:prstGeom prst="rect">
            <a:avLst/>
          </a:prstGeom>
          <a:noFill/>
          <a:ln w="9525">
            <a:solidFill>
              <a:schemeClr val="tx1"/>
            </a:solidFill>
            <a:miter lim="800000"/>
            <a:headEnd/>
            <a:tailEnd/>
          </a:ln>
        </p:spPr>
      </p:pic>
      <p:pic>
        <p:nvPicPr>
          <p:cNvPr id="32" name="Picture 16"/>
          <p:cNvPicPr>
            <a:picLocks noChangeAspect="1" noChangeArrowheads="1"/>
          </p:cNvPicPr>
          <p:nvPr/>
        </p:nvPicPr>
        <p:blipFill>
          <a:blip r:embed="rId10" cstate="print"/>
          <a:srcRect/>
          <a:stretch>
            <a:fillRect/>
          </a:stretch>
        </p:blipFill>
        <p:spPr bwMode="auto">
          <a:xfrm>
            <a:off x="9913394" y="3810000"/>
            <a:ext cx="993648" cy="1117119"/>
          </a:xfrm>
          <a:prstGeom prst="rect">
            <a:avLst/>
          </a:prstGeom>
          <a:noFill/>
          <a:ln w="9525">
            <a:noFill/>
            <a:miter lim="800000"/>
            <a:headEnd/>
            <a:tailEnd/>
          </a:ln>
        </p:spPr>
      </p:pic>
      <p:pic>
        <p:nvPicPr>
          <p:cNvPr id="33" name="Picture 17"/>
          <p:cNvPicPr>
            <a:picLocks noChangeAspect="1" noChangeArrowheads="1"/>
          </p:cNvPicPr>
          <p:nvPr/>
        </p:nvPicPr>
        <p:blipFill>
          <a:blip r:embed="rId11" cstate="print"/>
          <a:srcRect/>
          <a:stretch>
            <a:fillRect/>
          </a:stretch>
        </p:blipFill>
        <p:spPr bwMode="auto">
          <a:xfrm>
            <a:off x="984475" y="5105400"/>
            <a:ext cx="895105" cy="1108905"/>
          </a:xfrm>
          <a:prstGeom prst="rect">
            <a:avLst/>
          </a:prstGeom>
          <a:noFill/>
          <a:ln w="9525">
            <a:solidFill>
              <a:schemeClr val="tx1"/>
            </a:solidFill>
            <a:miter lim="800000"/>
            <a:headEnd/>
            <a:tailEnd/>
          </a:ln>
        </p:spPr>
      </p:pic>
      <p:pic>
        <p:nvPicPr>
          <p:cNvPr id="34" name="Picture 18"/>
          <p:cNvPicPr>
            <a:picLocks noChangeAspect="1" noChangeArrowheads="1"/>
          </p:cNvPicPr>
          <p:nvPr/>
        </p:nvPicPr>
        <p:blipFill>
          <a:blip r:embed="rId12" cstate="print"/>
          <a:srcRect/>
          <a:stretch>
            <a:fillRect/>
          </a:stretch>
        </p:blipFill>
        <p:spPr bwMode="auto">
          <a:xfrm>
            <a:off x="2639833" y="5106639"/>
            <a:ext cx="796561" cy="1141761"/>
          </a:xfrm>
          <a:prstGeom prst="rect">
            <a:avLst/>
          </a:prstGeom>
          <a:noFill/>
          <a:ln w="9525">
            <a:noFill/>
            <a:miter lim="800000"/>
            <a:headEnd/>
            <a:tailEnd/>
          </a:ln>
        </p:spPr>
      </p:pic>
      <p:pic>
        <p:nvPicPr>
          <p:cNvPr id="35" name="Picture 19"/>
          <p:cNvPicPr>
            <a:picLocks noChangeAspect="1" noChangeArrowheads="1"/>
          </p:cNvPicPr>
          <p:nvPr/>
        </p:nvPicPr>
        <p:blipFill>
          <a:blip r:embed="rId13" cstate="print"/>
          <a:srcRect/>
          <a:stretch>
            <a:fillRect/>
          </a:stretch>
        </p:blipFill>
        <p:spPr bwMode="auto">
          <a:xfrm>
            <a:off x="4065288" y="5106638"/>
            <a:ext cx="895106" cy="1141762"/>
          </a:xfrm>
          <a:prstGeom prst="rect">
            <a:avLst/>
          </a:prstGeom>
          <a:noFill/>
          <a:ln w="9525">
            <a:noFill/>
            <a:miter lim="800000"/>
            <a:headEnd/>
            <a:tailEnd/>
          </a:ln>
        </p:spPr>
      </p:pic>
      <p:pic>
        <p:nvPicPr>
          <p:cNvPr id="36" name="Picture 20"/>
          <p:cNvPicPr>
            <a:picLocks noChangeAspect="1" noChangeArrowheads="1"/>
          </p:cNvPicPr>
          <p:nvPr/>
        </p:nvPicPr>
        <p:blipFill>
          <a:blip r:embed="rId14" cstate="print"/>
          <a:srcRect/>
          <a:stretch>
            <a:fillRect/>
          </a:stretch>
        </p:blipFill>
        <p:spPr bwMode="auto">
          <a:xfrm>
            <a:off x="7009084" y="5113608"/>
            <a:ext cx="914128" cy="1134792"/>
          </a:xfrm>
          <a:prstGeom prst="rect">
            <a:avLst/>
          </a:prstGeom>
          <a:noFill/>
          <a:ln w="9525">
            <a:noFill/>
            <a:miter lim="800000"/>
            <a:headEnd/>
            <a:tailEnd/>
          </a:ln>
        </p:spPr>
      </p:pic>
      <p:pic>
        <p:nvPicPr>
          <p:cNvPr id="37" name="Picture 21"/>
          <p:cNvPicPr>
            <a:picLocks noChangeAspect="1" noChangeArrowheads="1"/>
          </p:cNvPicPr>
          <p:nvPr/>
        </p:nvPicPr>
        <p:blipFill>
          <a:blip r:embed="rId15" cstate="print"/>
          <a:srcRect/>
          <a:stretch>
            <a:fillRect/>
          </a:stretch>
        </p:blipFill>
        <p:spPr bwMode="auto">
          <a:xfrm>
            <a:off x="5465340" y="5106639"/>
            <a:ext cx="1010072" cy="1141761"/>
          </a:xfrm>
          <a:prstGeom prst="rect">
            <a:avLst/>
          </a:prstGeom>
          <a:noFill/>
          <a:ln w="9525">
            <a:solidFill>
              <a:schemeClr val="tx1"/>
            </a:solidFill>
            <a:miter lim="800000"/>
            <a:headEnd/>
            <a:tailEnd/>
          </a:ln>
        </p:spPr>
      </p:pic>
      <p:pic>
        <p:nvPicPr>
          <p:cNvPr id="1026" name="Picture 2"/>
          <p:cNvPicPr>
            <a:picLocks noChangeAspect="1" noChangeArrowheads="1"/>
          </p:cNvPicPr>
          <p:nvPr/>
        </p:nvPicPr>
        <p:blipFill>
          <a:blip r:embed="rId16" cstate="print"/>
          <a:srcRect/>
          <a:stretch>
            <a:fillRect/>
          </a:stretch>
        </p:blipFill>
        <p:spPr bwMode="auto">
          <a:xfrm>
            <a:off x="6932612" y="2440174"/>
            <a:ext cx="990600" cy="1217426"/>
          </a:xfrm>
          <a:prstGeom prst="rect">
            <a:avLst/>
          </a:prstGeom>
          <a:noFill/>
          <a:ln w="9525">
            <a:solidFill>
              <a:schemeClr val="tx1"/>
            </a:solidFill>
            <a:miter lim="800000"/>
            <a:headEnd/>
            <a:tailEnd/>
          </a:ln>
        </p:spPr>
      </p:pic>
      <p:pic>
        <p:nvPicPr>
          <p:cNvPr id="29698" name="Picture 2"/>
          <p:cNvPicPr>
            <a:picLocks noChangeAspect="1" noChangeArrowheads="1"/>
          </p:cNvPicPr>
          <p:nvPr/>
        </p:nvPicPr>
        <p:blipFill>
          <a:blip r:embed="rId17" cstate="print"/>
          <a:srcRect/>
          <a:stretch>
            <a:fillRect/>
          </a:stretch>
        </p:blipFill>
        <p:spPr bwMode="auto">
          <a:xfrm>
            <a:off x="912812" y="2362200"/>
            <a:ext cx="1062263" cy="1311778"/>
          </a:xfrm>
          <a:prstGeom prst="rect">
            <a:avLst/>
          </a:prstGeom>
          <a:noFill/>
          <a:ln w="9525">
            <a:noFill/>
            <a:miter lim="800000"/>
            <a:headEnd/>
            <a:tailEnd/>
          </a:ln>
        </p:spPr>
      </p:pic>
      <p:pic>
        <p:nvPicPr>
          <p:cNvPr id="29700" name="Picture 4"/>
          <p:cNvPicPr>
            <a:picLocks noChangeAspect="1" noChangeArrowheads="1"/>
          </p:cNvPicPr>
          <p:nvPr/>
        </p:nvPicPr>
        <p:blipFill>
          <a:blip r:embed="rId18" cstate="print"/>
          <a:srcRect/>
          <a:stretch>
            <a:fillRect/>
          </a:stretch>
        </p:blipFill>
        <p:spPr bwMode="auto">
          <a:xfrm>
            <a:off x="2458293" y="2362200"/>
            <a:ext cx="1054301" cy="1318220"/>
          </a:xfrm>
          <a:prstGeom prst="rect">
            <a:avLst/>
          </a:prstGeom>
          <a:noFill/>
          <a:ln w="9525">
            <a:noFill/>
            <a:miter lim="800000"/>
            <a:headEnd/>
            <a:tailEnd/>
          </a:ln>
        </p:spPr>
      </p:pic>
      <p:pic>
        <p:nvPicPr>
          <p:cNvPr id="29699" name="Picture 3"/>
          <p:cNvPicPr>
            <a:picLocks noChangeAspect="1" noChangeArrowheads="1"/>
          </p:cNvPicPr>
          <p:nvPr/>
        </p:nvPicPr>
        <p:blipFill>
          <a:blip r:embed="rId19" cstate="print"/>
          <a:srcRect/>
          <a:stretch>
            <a:fillRect/>
          </a:stretch>
        </p:blipFill>
        <p:spPr bwMode="auto">
          <a:xfrm>
            <a:off x="5484811" y="2362200"/>
            <a:ext cx="1046413" cy="1295401"/>
          </a:xfrm>
          <a:prstGeom prst="rect">
            <a:avLst/>
          </a:prstGeom>
          <a:noFill/>
          <a:ln w="9525">
            <a:noFill/>
            <a:miter lim="800000"/>
            <a:headEnd/>
            <a:tailEnd/>
          </a:ln>
        </p:spPr>
      </p:pic>
      <p:pic>
        <p:nvPicPr>
          <p:cNvPr id="3" name="Picture 2"/>
          <p:cNvPicPr>
            <a:picLocks noChangeAspect="1" noChangeArrowheads="1"/>
          </p:cNvPicPr>
          <p:nvPr/>
        </p:nvPicPr>
        <p:blipFill>
          <a:blip r:embed="rId20" cstate="print"/>
          <a:srcRect/>
          <a:stretch>
            <a:fillRect/>
          </a:stretch>
        </p:blipFill>
        <p:spPr bwMode="auto">
          <a:xfrm>
            <a:off x="9956548" y="914400"/>
            <a:ext cx="871246" cy="1318240"/>
          </a:xfrm>
          <a:prstGeom prst="rect">
            <a:avLst/>
          </a:prstGeom>
          <a:noFill/>
          <a:ln w="9525">
            <a:noFill/>
            <a:miter lim="800000"/>
            <a:headEnd/>
            <a:tailEnd/>
          </a:ln>
        </p:spPr>
      </p:pic>
      <p:pic>
        <p:nvPicPr>
          <p:cNvPr id="1031" name="Picture 7"/>
          <p:cNvPicPr>
            <a:picLocks noChangeAspect="1" noChangeArrowheads="1"/>
          </p:cNvPicPr>
          <p:nvPr/>
        </p:nvPicPr>
        <p:blipFill>
          <a:blip r:embed="rId21" cstate="print"/>
          <a:srcRect/>
          <a:stretch>
            <a:fillRect/>
          </a:stretch>
        </p:blipFill>
        <p:spPr bwMode="auto">
          <a:xfrm>
            <a:off x="4045994" y="838200"/>
            <a:ext cx="964912" cy="1327099"/>
          </a:xfrm>
          <a:prstGeom prst="rect">
            <a:avLst/>
          </a:prstGeom>
          <a:noFill/>
          <a:ln w="9525">
            <a:noFill/>
            <a:miter lim="800000"/>
            <a:headEnd/>
            <a:tailEnd/>
          </a:ln>
        </p:spPr>
      </p:pic>
      <p:pic>
        <p:nvPicPr>
          <p:cNvPr id="1034" name="Picture 10"/>
          <p:cNvPicPr>
            <a:picLocks noChangeAspect="1" noChangeArrowheads="1"/>
          </p:cNvPicPr>
          <p:nvPr/>
        </p:nvPicPr>
        <p:blipFill>
          <a:blip r:embed="rId22" cstate="print"/>
          <a:srcRect/>
          <a:stretch>
            <a:fillRect/>
          </a:stretch>
        </p:blipFill>
        <p:spPr bwMode="auto">
          <a:xfrm>
            <a:off x="5408612" y="885836"/>
            <a:ext cx="1071501" cy="1323964"/>
          </a:xfrm>
          <a:prstGeom prst="rect">
            <a:avLst/>
          </a:prstGeom>
          <a:noFill/>
          <a:ln w="9525">
            <a:solidFill>
              <a:schemeClr val="tx1"/>
            </a:solidFill>
            <a:miter lim="800000"/>
            <a:headEnd/>
            <a:tailEnd/>
          </a:ln>
        </p:spPr>
      </p:pic>
      <p:pic>
        <p:nvPicPr>
          <p:cNvPr id="1035" name="Picture 11"/>
          <p:cNvPicPr>
            <a:picLocks noChangeAspect="1" noChangeArrowheads="1"/>
          </p:cNvPicPr>
          <p:nvPr/>
        </p:nvPicPr>
        <p:blipFill>
          <a:blip r:embed="rId23" cstate="print"/>
          <a:srcRect/>
          <a:stretch>
            <a:fillRect/>
          </a:stretch>
        </p:blipFill>
        <p:spPr bwMode="auto">
          <a:xfrm>
            <a:off x="6932612" y="882701"/>
            <a:ext cx="1025219" cy="1327099"/>
          </a:xfrm>
          <a:prstGeom prst="rect">
            <a:avLst/>
          </a:prstGeom>
          <a:noFill/>
          <a:ln w="9525">
            <a:noFill/>
            <a:miter lim="800000"/>
            <a:headEnd/>
            <a:tailEnd/>
          </a:ln>
        </p:spPr>
      </p:pic>
      <p:pic>
        <p:nvPicPr>
          <p:cNvPr id="1037" name="Picture 13"/>
          <p:cNvPicPr>
            <a:picLocks noChangeAspect="1" noChangeArrowheads="1"/>
          </p:cNvPicPr>
          <p:nvPr/>
        </p:nvPicPr>
        <p:blipFill>
          <a:blip r:embed="rId24" cstate="print"/>
          <a:srcRect/>
          <a:stretch>
            <a:fillRect/>
          </a:stretch>
        </p:blipFill>
        <p:spPr bwMode="auto">
          <a:xfrm>
            <a:off x="8389394" y="914400"/>
            <a:ext cx="1069957" cy="1332929"/>
          </a:xfrm>
          <a:prstGeom prst="rect">
            <a:avLst/>
          </a:prstGeom>
          <a:noFill/>
          <a:ln w="9525">
            <a:solidFill>
              <a:schemeClr val="tx1"/>
            </a:solidFill>
            <a:miter lim="800000"/>
            <a:headEnd/>
            <a:tailEnd/>
          </a:ln>
        </p:spPr>
      </p:pic>
      <p:sp>
        <p:nvSpPr>
          <p:cNvPr id="40" name="Title 1"/>
          <p:cNvSpPr>
            <a:spLocks noGrp="1"/>
          </p:cNvSpPr>
          <p:nvPr>
            <p:ph type="title"/>
          </p:nvPr>
        </p:nvSpPr>
        <p:spPr>
          <a:xfrm>
            <a:off x="531813" y="268101"/>
            <a:ext cx="11386150" cy="576345"/>
          </a:xfrm>
        </p:spPr>
        <p:txBody>
          <a:bodyPr/>
          <a:lstStyle/>
          <a:p>
            <a:r>
              <a:rPr lang="en-GB" dirty="0" smtClean="0"/>
              <a:t>Books </a:t>
            </a:r>
            <a:endParaRPr lang="en-US" dirty="0"/>
          </a:p>
        </p:txBody>
      </p:sp>
      <p:pic>
        <p:nvPicPr>
          <p:cNvPr id="1039" name="Picture 15"/>
          <p:cNvPicPr>
            <a:picLocks noChangeAspect="1" noChangeArrowheads="1"/>
          </p:cNvPicPr>
          <p:nvPr/>
        </p:nvPicPr>
        <p:blipFill>
          <a:blip r:embed="rId25" cstate="print"/>
          <a:srcRect/>
          <a:stretch>
            <a:fillRect/>
          </a:stretch>
        </p:blipFill>
        <p:spPr bwMode="auto">
          <a:xfrm>
            <a:off x="3970821" y="2362200"/>
            <a:ext cx="1065773" cy="1312821"/>
          </a:xfrm>
          <a:prstGeom prst="rect">
            <a:avLst/>
          </a:prstGeom>
          <a:noFill/>
          <a:ln w="9525">
            <a:noFill/>
            <a:miter lim="800000"/>
            <a:headEnd/>
            <a:tailEnd/>
          </a:ln>
        </p:spPr>
      </p:pic>
      <p:pic>
        <p:nvPicPr>
          <p:cNvPr id="1040" name="Picture 16"/>
          <p:cNvPicPr>
            <a:picLocks noChangeAspect="1" noChangeArrowheads="1"/>
          </p:cNvPicPr>
          <p:nvPr/>
        </p:nvPicPr>
        <p:blipFill>
          <a:blip r:embed="rId26" cstate="print"/>
          <a:srcRect/>
          <a:stretch>
            <a:fillRect/>
          </a:stretch>
        </p:blipFill>
        <p:spPr bwMode="auto">
          <a:xfrm>
            <a:off x="8465594" y="2438400"/>
            <a:ext cx="1007098" cy="1242412"/>
          </a:xfrm>
          <a:prstGeom prst="rect">
            <a:avLst/>
          </a:prstGeom>
          <a:noFill/>
          <a:ln w="9525">
            <a:noFill/>
            <a:miter lim="800000"/>
            <a:headEnd/>
            <a:tailEnd/>
          </a:ln>
        </p:spPr>
      </p:pic>
      <p:pic>
        <p:nvPicPr>
          <p:cNvPr id="30" name="Picture 29" descr="apex-book-apex5-appdev-100.bmp"/>
          <p:cNvPicPr>
            <a:picLocks noChangeAspect="1"/>
          </p:cNvPicPr>
          <p:nvPr/>
        </p:nvPicPr>
        <p:blipFill>
          <a:blip r:embed="rId27" cstate="print"/>
          <a:stretch>
            <a:fillRect/>
          </a:stretch>
        </p:blipFill>
        <p:spPr>
          <a:xfrm>
            <a:off x="1041704" y="917745"/>
            <a:ext cx="857171" cy="1298745"/>
          </a:xfrm>
          <a:prstGeom prst="rect">
            <a:avLst/>
          </a:prstGeom>
        </p:spPr>
      </p:pic>
      <p:pic>
        <p:nvPicPr>
          <p:cNvPr id="38" name="Picture 37" descr="apex-book-apex5-beginners-100.bmp"/>
          <p:cNvPicPr>
            <a:picLocks noChangeAspect="1"/>
          </p:cNvPicPr>
          <p:nvPr/>
        </p:nvPicPr>
        <p:blipFill>
          <a:blip r:embed="rId28" cstate="print"/>
          <a:stretch>
            <a:fillRect/>
          </a:stretch>
        </p:blipFill>
        <p:spPr>
          <a:xfrm>
            <a:off x="2445794" y="838200"/>
            <a:ext cx="1026703" cy="1333381"/>
          </a:xfrm>
          <a:prstGeom prst="rect">
            <a:avLst/>
          </a:prstGeom>
        </p:spPr>
      </p:pic>
    </p:spTree>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a:t>Oracle Application </a:t>
            </a:r>
            <a:r>
              <a:rPr lang="en-US" dirty="0" smtClean="0"/>
              <a:t>Express </a:t>
            </a:r>
            <a:r>
              <a:rPr lang="en-US" dirty="0" err="1" smtClean="0"/>
              <a:t>Meetups</a:t>
            </a:r>
            <a:endParaRPr lang="en-US" dirty="0"/>
          </a:p>
        </p:txBody>
      </p:sp>
      <p:pic>
        <p:nvPicPr>
          <p:cNvPr id="9" name="Picture 8"/>
          <p:cNvPicPr>
            <a:picLocks noChangeAspect="1"/>
          </p:cNvPicPr>
          <p:nvPr/>
        </p:nvPicPr>
        <p:blipFill>
          <a:blip r:embed="rId3" cstate="print"/>
          <a:stretch>
            <a:fillRect/>
          </a:stretch>
        </p:blipFill>
        <p:spPr>
          <a:xfrm>
            <a:off x="455612" y="2187594"/>
            <a:ext cx="8224960" cy="3527406"/>
          </a:xfrm>
          <a:prstGeom prst="rect">
            <a:avLst/>
          </a:prstGeom>
        </p:spPr>
      </p:pic>
      <p:pic>
        <p:nvPicPr>
          <p:cNvPr id="11" name="Picture 10" descr="apex_community.png"/>
          <p:cNvPicPr>
            <a:picLocks noChangeAspect="1"/>
          </p:cNvPicPr>
          <p:nvPr/>
        </p:nvPicPr>
        <p:blipFill>
          <a:blip r:embed="rId4" cstate="screen">
            <a:extLst>
              <a:ext uri="{28A0092B-C50C-407E-A947-70E740481C1C}">
                <a14:useLocalDpi xmlns:a14="http://schemas.microsoft.com/office/drawing/2010/main" xmlns=""/>
              </a:ext>
            </a:extLst>
          </a:blip>
          <a:stretch>
            <a:fillRect/>
          </a:stretch>
        </p:blipFill>
        <p:spPr>
          <a:xfrm rot="19401579">
            <a:off x="3304628" y="3132949"/>
            <a:ext cx="4407819" cy="1655065"/>
          </a:xfrm>
          <a:prstGeom prst="rect">
            <a:avLst/>
          </a:prstGeom>
        </p:spPr>
      </p:pic>
      <p:sp>
        <p:nvSpPr>
          <p:cNvPr id="12" name="Text Box 5"/>
          <p:cNvSpPr txBox="1">
            <a:spLocks noChangeArrowheads="1"/>
          </p:cNvSpPr>
          <p:nvPr/>
        </p:nvSpPr>
        <p:spPr bwMode="auto">
          <a:xfrm>
            <a:off x="8761412" y="2886443"/>
            <a:ext cx="3200400" cy="2752357"/>
          </a:xfrm>
          <a:prstGeom prst="rect">
            <a:avLst/>
          </a:prstGeom>
          <a:noFill/>
          <a:ln w="9525">
            <a:noFill/>
            <a:round/>
            <a:headEnd/>
            <a:tailEnd/>
          </a:ln>
        </p:spPr>
        <p:txBody>
          <a:bodyPr wrap="square" lIns="119979" tIns="62389" rIns="119979" bIns="62389">
            <a:spAutoFit/>
          </a:bodyPr>
          <a:lstStyle/>
          <a:p>
            <a:pPr marL="217979" indent="-217979">
              <a:lnSpc>
                <a:spcPct val="90000"/>
              </a:lnSpc>
              <a:spcBef>
                <a:spcPts val="800"/>
              </a:spcBef>
              <a:buClr>
                <a:schemeClr val="accent4"/>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3200" dirty="0" smtClean="0">
                <a:solidFill>
                  <a:schemeClr val="tx2"/>
                </a:solidFill>
              </a:rPr>
              <a:t>24 Groups</a:t>
            </a:r>
          </a:p>
          <a:p>
            <a:pPr marL="217979" indent="-217979">
              <a:lnSpc>
                <a:spcPct val="90000"/>
              </a:lnSpc>
              <a:spcBef>
                <a:spcPts val="800"/>
              </a:spcBef>
              <a:buClr>
                <a:schemeClr val="accent4"/>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3200" dirty="0" smtClean="0">
                <a:solidFill>
                  <a:schemeClr val="tx2"/>
                </a:solidFill>
              </a:rPr>
              <a:t>&gt; 900 Members</a:t>
            </a:r>
          </a:p>
          <a:p>
            <a:pPr marL="217979" indent="-217979">
              <a:lnSpc>
                <a:spcPct val="90000"/>
              </a:lnSpc>
              <a:spcBef>
                <a:spcPts val="800"/>
              </a:spcBef>
              <a:buClr>
                <a:schemeClr val="accent4"/>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3200" dirty="0" smtClean="0">
                <a:solidFill>
                  <a:schemeClr val="tx2"/>
                </a:solidFill>
              </a:rPr>
              <a:t>&gt; 50 </a:t>
            </a:r>
            <a:r>
              <a:rPr lang="en-US" sz="3200" dirty="0" err="1" smtClean="0">
                <a:solidFill>
                  <a:schemeClr val="tx2"/>
                </a:solidFill>
              </a:rPr>
              <a:t>Meetups</a:t>
            </a:r>
            <a:endParaRPr lang="en-US" sz="3200" dirty="0" smtClean="0">
              <a:solidFill>
                <a:schemeClr val="tx2"/>
              </a:solidFill>
            </a:endParaRPr>
          </a:p>
          <a:p>
            <a:pPr marL="217979" indent="-217979">
              <a:lnSpc>
                <a:spcPct val="90000"/>
              </a:lnSpc>
              <a:spcBef>
                <a:spcPts val="800"/>
              </a:spcBef>
              <a:buClr>
                <a:schemeClr val="accent4"/>
              </a:buClr>
              <a:buSzPct val="100000"/>
              <a:buFont typeface="Arial" pitchFamily="34" charset="0"/>
              <a:buChar char="•"/>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r>
              <a:rPr lang="en-US" sz="3200" dirty="0" smtClean="0">
                <a:solidFill>
                  <a:schemeClr val="tx2"/>
                </a:solidFill>
              </a:rPr>
              <a:t> … and growing</a:t>
            </a:r>
          </a:p>
          <a:p>
            <a:pPr marL="217979" indent="-217979">
              <a:lnSpc>
                <a:spcPct val="90000"/>
              </a:lnSpc>
              <a:spcBef>
                <a:spcPts val="800"/>
              </a:spcBef>
              <a:buClr>
                <a:schemeClr val="accent4"/>
              </a:buClr>
              <a:buSzPct val="100000"/>
              <a:tabLst>
                <a:tab pos="217979" algn="l"/>
                <a:tab pos="814775" algn="l"/>
                <a:tab pos="1413686" algn="l"/>
                <a:tab pos="2012598" algn="l"/>
                <a:tab pos="2611510" algn="l"/>
                <a:tab pos="3210422" algn="l"/>
                <a:tab pos="3809333" algn="l"/>
                <a:tab pos="4408246" algn="l"/>
                <a:tab pos="5007157" algn="l"/>
                <a:tab pos="5606069" algn="l"/>
                <a:tab pos="6204981" algn="l"/>
                <a:tab pos="6803893" algn="l"/>
                <a:tab pos="7402804" algn="l"/>
                <a:tab pos="8001717" algn="l"/>
                <a:tab pos="8600628" algn="l"/>
                <a:tab pos="9199540" algn="l"/>
                <a:tab pos="9798452" algn="l"/>
                <a:tab pos="10397364" algn="l"/>
                <a:tab pos="10996275" algn="l"/>
                <a:tab pos="11595188" algn="l"/>
                <a:tab pos="12194099" algn="l"/>
              </a:tabLst>
            </a:pPr>
            <a:endParaRPr lang="en-US" sz="3200" dirty="0" smtClean="0">
              <a:solidFill>
                <a:schemeClr val="tx2"/>
              </a:solidFill>
            </a:endParaRPr>
          </a:p>
        </p:txBody>
      </p:sp>
      <p:sp>
        <p:nvSpPr>
          <p:cNvPr id="10"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lang="en-US" sz="2400" b="1" dirty="0" smtClean="0">
                <a:solidFill>
                  <a:schemeClr val="accent4"/>
                </a:solidFill>
              </a:rPr>
              <a:t>http://apexmeetups.com</a:t>
            </a:r>
            <a:endParaRPr kumimoji="0" lang="en-US" sz="2400" b="1" i="0" u="none" strike="noStrike" kern="1200" cap="none" spc="0" normalizeH="0" baseline="0" noProof="0" dirty="0">
              <a:ln>
                <a:noFill/>
              </a:ln>
              <a:solidFill>
                <a:schemeClr val="accent4"/>
              </a:solidFill>
              <a:effectLst/>
              <a:uLnTx/>
              <a:uFillTx/>
              <a:latin typeface="+mn-lt"/>
              <a:ea typeface="+mn-ea"/>
              <a:cs typeface="+mn-cs"/>
            </a:endParaRPr>
          </a:p>
        </p:txBody>
      </p:sp>
    </p:spTree>
    <p:extLst>
      <p:ext uri="{BB962C8B-B14F-4D97-AF65-F5344CB8AC3E}">
        <p14:creationId xmlns:p14="http://schemas.microsoft.com/office/powerpoint/2010/main" xmlns="" val="190763754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Useful Links</a:t>
            </a:r>
            <a:endParaRPr lang="en-US" dirty="0"/>
          </a:p>
        </p:txBody>
      </p:sp>
      <p:sp>
        <p:nvSpPr>
          <p:cNvPr id="3" name="Content Placeholder 2"/>
          <p:cNvSpPr>
            <a:spLocks noGrp="1"/>
          </p:cNvSpPr>
          <p:nvPr>
            <p:ph idx="1"/>
          </p:nvPr>
        </p:nvSpPr>
        <p:spPr>
          <a:xfrm>
            <a:off x="760412" y="2895600"/>
            <a:ext cx="11201400" cy="2743200"/>
          </a:xfrm>
        </p:spPr>
        <p:txBody>
          <a:bodyPr>
            <a:noAutofit/>
          </a:bodyPr>
          <a:lstStyle/>
          <a:p>
            <a:pPr>
              <a:tabLst>
                <a:tab pos="5035550" algn="l"/>
              </a:tabLst>
            </a:pPr>
            <a:r>
              <a:rPr lang="en-US" sz="3200" dirty="0">
                <a:solidFill>
                  <a:srgbClr val="7F7F7F"/>
                </a:solidFill>
              </a:rPr>
              <a:t>Oracle Technology Network </a:t>
            </a:r>
            <a:r>
              <a:rPr lang="en-US" sz="3200" dirty="0" smtClean="0"/>
              <a:t>	</a:t>
            </a:r>
            <a:r>
              <a:rPr lang="en-US" sz="3200" b="1" dirty="0" smtClean="0">
                <a:hlinkClick r:id="rId3"/>
              </a:rPr>
              <a:t>http</a:t>
            </a:r>
            <a:r>
              <a:rPr lang="en-US" sz="3200" b="1" dirty="0">
                <a:hlinkClick r:id="rId3"/>
              </a:rPr>
              <a:t>://otn.oracle.com/</a:t>
            </a:r>
            <a:r>
              <a:rPr lang="en-US" sz="3200" b="1" dirty="0" smtClean="0">
                <a:hlinkClick r:id="rId3"/>
              </a:rPr>
              <a:t>apex</a:t>
            </a:r>
            <a:endParaRPr lang="en-US" sz="3200" b="1" dirty="0" smtClean="0"/>
          </a:p>
          <a:p>
            <a:pPr>
              <a:tabLst>
                <a:tab pos="5035550" algn="l"/>
                <a:tab pos="5084763" algn="l"/>
              </a:tabLst>
            </a:pPr>
            <a:r>
              <a:rPr lang="en-US" sz="3200" dirty="0" smtClean="0">
                <a:solidFill>
                  <a:srgbClr val="7F7F7F"/>
                </a:solidFill>
              </a:rPr>
              <a:t>APEX Community	</a:t>
            </a:r>
            <a:r>
              <a:rPr lang="en-US" sz="3200" b="1" dirty="0" smtClean="0">
                <a:hlinkClick r:id="rId4"/>
              </a:rPr>
              <a:t>http://apex.oracle.com/community</a:t>
            </a:r>
            <a:endParaRPr lang="en-US" sz="3200" b="1" dirty="0" smtClean="0"/>
          </a:p>
          <a:p>
            <a:pPr>
              <a:tabLst>
                <a:tab pos="5035550" algn="l"/>
                <a:tab pos="5084763" algn="l"/>
              </a:tabLst>
            </a:pPr>
            <a:r>
              <a:rPr lang="en-US" sz="3200" dirty="0" smtClean="0">
                <a:solidFill>
                  <a:schemeClr val="bg1">
                    <a:lumMod val="50000"/>
                  </a:schemeClr>
                </a:solidFill>
              </a:rPr>
              <a:t>Oracle Learning Library </a:t>
            </a:r>
            <a:r>
              <a:rPr lang="en-US" sz="3200" dirty="0" smtClean="0">
                <a:solidFill>
                  <a:srgbClr val="7F7F7F"/>
                </a:solidFill>
              </a:rPr>
              <a:t>	</a:t>
            </a:r>
            <a:r>
              <a:rPr lang="en-US" sz="3200" b="1" dirty="0" smtClean="0">
                <a:solidFill>
                  <a:srgbClr val="7F7F7F"/>
                </a:solidFill>
                <a:hlinkClick r:id="rId5"/>
              </a:rPr>
              <a:t>http</a:t>
            </a:r>
            <a:r>
              <a:rPr lang="en-US" sz="3200" b="1" dirty="0">
                <a:solidFill>
                  <a:srgbClr val="7F7F7F"/>
                </a:solidFill>
                <a:hlinkClick r:id="rId5"/>
              </a:rPr>
              <a:t>://www.oracle.com/</a:t>
            </a:r>
            <a:r>
              <a:rPr lang="en-US" sz="3200" b="1" dirty="0" smtClean="0">
                <a:solidFill>
                  <a:srgbClr val="7F7F7F"/>
                </a:solidFill>
                <a:hlinkClick r:id="rId5"/>
              </a:rPr>
              <a:t>oll</a:t>
            </a:r>
            <a:endParaRPr lang="en-US" sz="3200" b="1" dirty="0"/>
          </a:p>
          <a:p>
            <a:pPr>
              <a:tabLst>
                <a:tab pos="5035550" algn="l"/>
              </a:tabLst>
            </a:pPr>
            <a:r>
              <a:rPr lang="en-US" sz="3200" dirty="0" smtClean="0">
                <a:solidFill>
                  <a:srgbClr val="7F7F7F"/>
                </a:solidFill>
              </a:rPr>
              <a:t>Hosted </a:t>
            </a:r>
            <a:r>
              <a:rPr lang="en-US" sz="3200" dirty="0">
                <a:solidFill>
                  <a:srgbClr val="7F7F7F"/>
                </a:solidFill>
              </a:rPr>
              <a:t>evaluation </a:t>
            </a:r>
            <a:r>
              <a:rPr lang="en-US" sz="3200" dirty="0" smtClean="0">
                <a:solidFill>
                  <a:srgbClr val="7F7F7F"/>
                </a:solidFill>
              </a:rPr>
              <a:t>site</a:t>
            </a:r>
            <a:r>
              <a:rPr lang="en-US" sz="3200" dirty="0" smtClean="0"/>
              <a:t>	</a:t>
            </a:r>
            <a:r>
              <a:rPr lang="en-US" sz="3200" b="1" dirty="0" smtClean="0">
                <a:hlinkClick r:id="rId6"/>
              </a:rPr>
              <a:t>http</a:t>
            </a:r>
            <a:r>
              <a:rPr lang="en-US" sz="3200" b="1" dirty="0">
                <a:hlinkClick r:id="rId6"/>
              </a:rPr>
              <a:t>://</a:t>
            </a:r>
            <a:r>
              <a:rPr lang="en-US" sz="3200" b="1" dirty="0" smtClean="0">
                <a:hlinkClick r:id="rId6"/>
              </a:rPr>
              <a:t>apex.oracle.com</a:t>
            </a:r>
            <a:r>
              <a:rPr lang="en-US" sz="3200" dirty="0" smtClean="0"/>
              <a:t>	</a:t>
            </a:r>
            <a:endParaRPr lang="en-US" sz="3200" dirty="0"/>
          </a:p>
          <a:p>
            <a:pPr>
              <a:tabLst>
                <a:tab pos="5035550" algn="l"/>
              </a:tabLst>
            </a:pPr>
            <a:r>
              <a:rPr lang="en-US" sz="3200" dirty="0" smtClean="0">
                <a:solidFill>
                  <a:srgbClr val="7F7F7F"/>
                </a:solidFill>
              </a:rPr>
              <a:t>APEX Cloud Service	</a:t>
            </a:r>
            <a:r>
              <a:rPr lang="en-US" sz="3200" b="1" dirty="0" smtClean="0">
                <a:hlinkClick r:id="rId7"/>
              </a:rPr>
              <a:t>http</a:t>
            </a:r>
            <a:r>
              <a:rPr lang="en-US" sz="3200" b="1" dirty="0">
                <a:hlinkClick r:id="rId7"/>
              </a:rPr>
              <a:t>://</a:t>
            </a:r>
            <a:r>
              <a:rPr lang="en-US" sz="3200" b="1" dirty="0" smtClean="0">
                <a:hlinkClick r:id="rId7"/>
              </a:rPr>
              <a:t>cloud.oracle.com</a:t>
            </a:r>
            <a:endParaRPr lang="en-US" sz="3200" b="1" dirty="0" smtClean="0"/>
          </a:p>
          <a:p>
            <a:pPr lvl="1"/>
            <a:endParaRPr lang="en-US" sz="3200" dirty="0" smtClean="0"/>
          </a:p>
          <a:p>
            <a:pPr lvl="1"/>
            <a:endParaRPr lang="en-US" sz="3200" dirty="0"/>
          </a:p>
        </p:txBody>
      </p:sp>
      <p:pic>
        <p:nvPicPr>
          <p:cNvPr id="7" name="Picture 6"/>
          <p:cNvPicPr>
            <a:picLocks noChangeAspect="1"/>
          </p:cNvPicPr>
          <p:nvPr/>
        </p:nvPicPr>
        <p:blipFill>
          <a:blip r:embed="rId8" cstate="screen">
            <a:extLst>
              <a:ext uri="{28A0092B-C50C-407E-A947-70E740481C1C}">
                <a14:useLocalDpi xmlns:a14="http://schemas.microsoft.com/office/drawing/2010/main" xmlns=""/>
              </a:ext>
            </a:extLst>
          </a:blip>
          <a:stretch>
            <a:fillRect/>
          </a:stretch>
        </p:blipFill>
        <p:spPr>
          <a:xfrm>
            <a:off x="6945312" y="609600"/>
            <a:ext cx="3492500" cy="1905000"/>
          </a:xfrm>
          <a:prstGeom prst="rect">
            <a:avLst/>
          </a:prstGeom>
        </p:spPr>
      </p:pic>
      <p:sp>
        <p:nvSpPr>
          <p:cNvPr id="8"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lvl="0">
              <a:lnSpc>
                <a:spcPct val="90000"/>
              </a:lnSpc>
              <a:buClr>
                <a:schemeClr val="tx1">
                  <a:lumMod val="60000"/>
                  <a:lumOff val="40000"/>
                </a:schemeClr>
              </a:buClr>
            </a:pPr>
            <a:r>
              <a:rPr kumimoji="0" lang="en-US" sz="2400" b="1" i="0" u="none" strike="noStrike" kern="1200" cap="none" spc="0" normalizeH="0" baseline="0" noProof="0" dirty="0" smtClean="0">
                <a:ln>
                  <a:noFill/>
                </a:ln>
                <a:solidFill>
                  <a:schemeClr val="accent4"/>
                </a:solidFill>
                <a:effectLst/>
                <a:uLnTx/>
                <a:uFillTx/>
                <a:latin typeface="+mn-lt"/>
                <a:ea typeface="+mn-ea"/>
                <a:cs typeface="+mn-cs"/>
              </a:rPr>
              <a:t>Collateral, Resources and Hosted Services</a:t>
            </a:r>
            <a:endParaRPr kumimoji="0" lang="en-US" sz="2400" b="1" i="0" u="none" strike="noStrike" kern="1200" cap="none" spc="0" normalizeH="0" baseline="0" noProof="0" dirty="0">
              <a:ln>
                <a:noFill/>
              </a:ln>
              <a:solidFill>
                <a:schemeClr val="accent4"/>
              </a:solidFill>
              <a:effectLst/>
              <a:uLnTx/>
              <a:uFillTx/>
              <a:latin typeface="+mn-lt"/>
              <a:ea typeface="+mn-ea"/>
              <a:cs typeface="+mn-cs"/>
            </a:endParaRPr>
          </a:p>
        </p:txBody>
      </p:sp>
    </p:spTree>
    <p:extLst>
      <p:ext uri="{BB962C8B-B14F-4D97-AF65-F5344CB8AC3E}">
        <p14:creationId xmlns:p14="http://schemas.microsoft.com/office/powerpoint/2010/main" xmlns="" val="364855342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lstStyle/>
          <a:p>
            <a:r>
              <a:rPr lang="en-US" dirty="0" smtClean="0"/>
              <a:t>Product Components</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
        <p:nvSpPr>
          <p:cNvPr id="5" name="Pentagon 4">
            <a:hlinkClick r:id="rId3" action="ppaction://hlinksldjump"/>
          </p:cNvPr>
          <p:cNvSpPr/>
          <p:nvPr/>
        </p:nvSpPr>
        <p:spPr>
          <a:xfrm>
            <a:off x="10818812" y="457200"/>
            <a:ext cx="914400" cy="457200"/>
          </a:xfrm>
          <a:prstGeom prst="homePlate">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smtClean="0"/>
              <a:t>Skip</a:t>
            </a:r>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Oracle Application Express – Home Page</a:t>
            </a:r>
            <a:endParaRPr lang="en-US" dirty="0"/>
          </a:p>
        </p:txBody>
      </p:sp>
      <p:sp>
        <p:nvSpPr>
          <p:cNvPr id="4" name="Rectangle 3"/>
          <p:cNvSpPr/>
          <p:nvPr/>
        </p:nvSpPr>
        <p:spPr>
          <a:xfrm>
            <a:off x="1" y="5715000"/>
            <a:ext cx="12188824" cy="430865"/>
          </a:xfrm>
          <a:prstGeom prst="rect">
            <a:avLst/>
          </a:prstGeom>
        </p:spPr>
        <p:txBody>
          <a:bodyPr wrap="square" lIns="121899" tIns="60949" rIns="121899" bIns="60949">
            <a:spAutoFit/>
          </a:bodyPr>
          <a:lstStyle/>
          <a:p>
            <a:pPr algn="ctr"/>
            <a:r>
              <a:rPr lang="en-US" sz="2000" dirty="0" smtClean="0">
                <a:solidFill>
                  <a:srgbClr val="0070C0"/>
                </a:solidFill>
              </a:rPr>
              <a:t>Comprehensive Development IDE, Web Application Development, and SQL Database Development</a:t>
            </a:r>
            <a:endParaRPr lang="en-US" sz="2000" dirty="0">
              <a:solidFill>
                <a:srgbClr val="0070C0"/>
              </a:solidFill>
            </a:endParaRPr>
          </a:p>
        </p:txBody>
      </p:sp>
      <p:pic>
        <p:nvPicPr>
          <p:cNvPr id="1026" name="Picture 2"/>
          <p:cNvPicPr>
            <a:picLocks noChangeAspect="1" noChangeArrowheads="1"/>
          </p:cNvPicPr>
          <p:nvPr/>
        </p:nvPicPr>
        <p:blipFill>
          <a:blip r:embed="rId3" cstate="print"/>
          <a:srcRect/>
          <a:stretch>
            <a:fillRect/>
          </a:stretch>
        </p:blipFill>
        <p:spPr bwMode="auto">
          <a:xfrm>
            <a:off x="1843439" y="990600"/>
            <a:ext cx="8213373" cy="4596043"/>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Oracle Application Express – Application Builder</a:t>
            </a:r>
            <a:endParaRPr lang="en-US" dirty="0"/>
          </a:p>
        </p:txBody>
      </p:sp>
      <p:sp>
        <p:nvSpPr>
          <p:cNvPr id="4" name="Rectangle 3"/>
          <p:cNvSpPr/>
          <p:nvPr/>
        </p:nvSpPr>
        <p:spPr>
          <a:xfrm>
            <a:off x="1" y="5410200"/>
            <a:ext cx="12188824" cy="861752"/>
          </a:xfrm>
          <a:prstGeom prst="rect">
            <a:avLst/>
          </a:prstGeom>
        </p:spPr>
        <p:txBody>
          <a:bodyPr wrap="square" lIns="121899" tIns="60949" rIns="121899" bIns="60949">
            <a:spAutoFit/>
          </a:bodyPr>
          <a:lstStyle/>
          <a:p>
            <a:pPr algn="ctr">
              <a:lnSpc>
                <a:spcPct val="120000"/>
              </a:lnSpc>
            </a:pPr>
            <a:r>
              <a:rPr lang="en-US" sz="2000" dirty="0" smtClean="0">
                <a:solidFill>
                  <a:srgbClr val="0070C0"/>
                </a:solidFill>
              </a:rPr>
              <a:t>Integrated Development Environment (IDE) with Application Development Graphical “Page Designer” </a:t>
            </a:r>
          </a:p>
          <a:p>
            <a:pPr algn="ctr">
              <a:lnSpc>
                <a:spcPct val="120000"/>
              </a:lnSpc>
            </a:pPr>
            <a:r>
              <a:rPr lang="en-US" sz="2000" dirty="0" smtClean="0">
                <a:solidFill>
                  <a:srgbClr val="0070C0"/>
                </a:solidFill>
              </a:rPr>
              <a:t>Features tight SQL and PL/SQL integration</a:t>
            </a:r>
            <a:endParaRPr lang="en-US" sz="2000" dirty="0">
              <a:solidFill>
                <a:srgbClr val="0070C0"/>
              </a:solidFill>
            </a:endParaRPr>
          </a:p>
        </p:txBody>
      </p:sp>
      <p:pic>
        <p:nvPicPr>
          <p:cNvPr id="7" name="Picture 6"/>
          <p:cNvPicPr>
            <a:picLocks noChangeAspect="1"/>
          </p:cNvPicPr>
          <p:nvPr/>
        </p:nvPicPr>
        <p:blipFill>
          <a:blip r:embed="rId3" cstate="print"/>
          <a:stretch>
            <a:fillRect/>
          </a:stretch>
        </p:blipFill>
        <p:spPr>
          <a:xfrm>
            <a:off x="5180012" y="2057400"/>
            <a:ext cx="5958328" cy="3015691"/>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4" cstate="print"/>
          <a:stretch>
            <a:fillRect/>
          </a:stretch>
        </p:blipFill>
        <p:spPr>
          <a:xfrm>
            <a:off x="1065212" y="1371600"/>
            <a:ext cx="5309774" cy="3030824"/>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889000"/>
          </a:xfrm>
        </p:spPr>
        <p:txBody>
          <a:bodyPr anchor="t"/>
          <a:lstStyle/>
          <a:p>
            <a:r>
              <a:rPr lang="en-US" dirty="0" smtClean="0"/>
              <a:t>Oracle Application Express – SQL Workshop</a:t>
            </a:r>
            <a:endParaRPr lang="en-US" dirty="0"/>
          </a:p>
        </p:txBody>
      </p:sp>
      <p:sp>
        <p:nvSpPr>
          <p:cNvPr id="4" name="Rectangle 3"/>
          <p:cNvSpPr/>
          <p:nvPr/>
        </p:nvSpPr>
        <p:spPr>
          <a:xfrm>
            <a:off x="1" y="5410200"/>
            <a:ext cx="12188824" cy="738642"/>
          </a:xfrm>
          <a:prstGeom prst="rect">
            <a:avLst/>
          </a:prstGeom>
        </p:spPr>
        <p:txBody>
          <a:bodyPr wrap="square" lIns="121899" tIns="60949" rIns="121899" bIns="60949">
            <a:spAutoFit/>
          </a:bodyPr>
          <a:lstStyle/>
          <a:p>
            <a:pPr algn="ctr"/>
            <a:r>
              <a:rPr lang="en-US" sz="2000" dirty="0" smtClean="0">
                <a:solidFill>
                  <a:srgbClr val="0070C0"/>
                </a:solidFill>
              </a:rPr>
              <a:t>Browser based maintenance of database objects and data</a:t>
            </a:r>
          </a:p>
          <a:p>
            <a:pPr algn="ctr"/>
            <a:r>
              <a:rPr lang="en-US" sz="2000" dirty="0" smtClean="0">
                <a:solidFill>
                  <a:srgbClr val="0070C0"/>
                </a:solidFill>
              </a:rPr>
              <a:t>Designed to meet application developers’ needs, especially in hosted environments</a:t>
            </a:r>
            <a:endParaRPr lang="en-US" sz="2000" dirty="0">
              <a:solidFill>
                <a:srgbClr val="0070C0"/>
              </a:solidFill>
            </a:endParaRPr>
          </a:p>
        </p:txBody>
      </p:sp>
      <p:pic>
        <p:nvPicPr>
          <p:cNvPr id="7" name="Picture 6"/>
          <p:cNvPicPr>
            <a:picLocks noChangeAspect="1"/>
          </p:cNvPicPr>
          <p:nvPr/>
        </p:nvPicPr>
        <p:blipFill>
          <a:blip r:embed="rId3" cstate="print"/>
          <a:stretch>
            <a:fillRect/>
          </a:stretch>
        </p:blipFill>
        <p:spPr>
          <a:xfrm>
            <a:off x="5750908" y="2144255"/>
            <a:ext cx="5372704" cy="2961145"/>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4" cstate="print"/>
          <a:stretch>
            <a:fillRect/>
          </a:stretch>
        </p:blipFill>
        <p:spPr>
          <a:xfrm>
            <a:off x="797908" y="1534655"/>
            <a:ext cx="5943600" cy="2867279"/>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Presenter Instructions</a:t>
            </a:r>
            <a:endParaRPr lang="en-US" dirty="0"/>
          </a:p>
        </p:txBody>
      </p:sp>
      <p:sp>
        <p:nvSpPr>
          <p:cNvPr id="3" name="Content Placeholder 2"/>
          <p:cNvSpPr>
            <a:spLocks noGrp="1"/>
          </p:cNvSpPr>
          <p:nvPr>
            <p:ph idx="1"/>
          </p:nvPr>
        </p:nvSpPr>
        <p:spPr>
          <a:xfrm>
            <a:off x="531812" y="1371600"/>
            <a:ext cx="11277600" cy="4419600"/>
          </a:xfrm>
        </p:spPr>
        <p:txBody>
          <a:bodyPr>
            <a:noAutofit/>
          </a:bodyPr>
          <a:lstStyle/>
          <a:p>
            <a:pPr marL="231775" indent="-231775"/>
            <a:r>
              <a:rPr lang="en-US" dirty="0" smtClean="0"/>
              <a:t>Almost every slide includes “Notes” to outline the major talking points.</a:t>
            </a:r>
          </a:p>
          <a:p>
            <a:pPr marL="231775" indent="-231775"/>
            <a:endParaRPr lang="en-US" sz="1200" dirty="0" smtClean="0"/>
          </a:p>
          <a:p>
            <a:pPr marL="231775" indent="-231775"/>
            <a:r>
              <a:rPr lang="en-US" dirty="0" smtClean="0"/>
              <a:t>This slide deck is way too long for a one hour overview session.</a:t>
            </a:r>
          </a:p>
          <a:p>
            <a:pPr marL="231775" indent="-231775"/>
            <a:r>
              <a:rPr lang="en-US" dirty="0" smtClean="0"/>
              <a:t>Before presenting, review the deck and remove slides as appropriate.</a:t>
            </a:r>
          </a:p>
          <a:p>
            <a:pPr marL="231775" indent="-231775"/>
            <a:r>
              <a:rPr lang="en-US" dirty="0" smtClean="0"/>
              <a:t>If you are also planning to do demonstrations (recommended) than you should remove approximately ½ of the slides. </a:t>
            </a:r>
          </a:p>
          <a:p>
            <a:pPr marL="231775" indent="-231775"/>
            <a:r>
              <a:rPr lang="en-US" dirty="0" smtClean="0"/>
              <a:t>For internal people use </a:t>
            </a:r>
            <a:r>
              <a:rPr lang="en-US" dirty="0" smtClean="0">
                <a:hlinkClick r:id="rId3"/>
              </a:rPr>
              <a:t>http://apex.oraclecorp.com</a:t>
            </a:r>
            <a:r>
              <a:rPr lang="en-US" dirty="0" smtClean="0"/>
              <a:t> or APEX installed on your laptop for demonstrations. </a:t>
            </a:r>
          </a:p>
          <a:p>
            <a:pPr marL="231775" indent="-231775"/>
            <a:r>
              <a:rPr lang="en-US" dirty="0" smtClean="0"/>
              <a:t>For external people you can use </a:t>
            </a:r>
            <a:r>
              <a:rPr lang="en-US" dirty="0" smtClean="0">
                <a:hlinkClick r:id="rId4"/>
              </a:rPr>
              <a:t>http://apex.oracle.com</a:t>
            </a:r>
            <a:r>
              <a:rPr lang="en-US" dirty="0" smtClean="0"/>
              <a:t> or APEX installed on your laptop for demonstrations. </a:t>
            </a:r>
          </a:p>
        </p:txBody>
      </p:sp>
    </p:spTree>
    <p:extLst>
      <p:ext uri="{BB962C8B-B14F-4D97-AF65-F5344CB8AC3E}">
        <p14:creationId xmlns="" xmlns:p14="http://schemas.microsoft.com/office/powerpoint/2010/main" val="2023100174"/>
      </p:ext>
    </p:extLst>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889000"/>
          </a:xfrm>
        </p:spPr>
        <p:txBody>
          <a:bodyPr anchor="t"/>
          <a:lstStyle/>
          <a:p>
            <a:r>
              <a:rPr lang="en-US" dirty="0" smtClean="0"/>
              <a:t>Oracle Application Express – Team Development</a:t>
            </a:r>
            <a:endParaRPr lang="en-US" dirty="0"/>
          </a:p>
        </p:txBody>
      </p:sp>
      <p:sp>
        <p:nvSpPr>
          <p:cNvPr id="4" name="Rectangle 3"/>
          <p:cNvSpPr/>
          <p:nvPr/>
        </p:nvSpPr>
        <p:spPr>
          <a:xfrm>
            <a:off x="1" y="5418914"/>
            <a:ext cx="12188824" cy="738642"/>
          </a:xfrm>
          <a:prstGeom prst="rect">
            <a:avLst/>
          </a:prstGeom>
        </p:spPr>
        <p:txBody>
          <a:bodyPr wrap="square" lIns="121899" tIns="60949" rIns="121899" bIns="60949">
            <a:spAutoFit/>
          </a:bodyPr>
          <a:lstStyle/>
          <a:p>
            <a:pPr algn="ctr"/>
            <a:r>
              <a:rPr lang="en-US" sz="2000" dirty="0" smtClean="0">
                <a:solidFill>
                  <a:srgbClr val="0070C0"/>
                </a:solidFill>
              </a:rPr>
              <a:t>Collaborate with colleges, track project details with associations to application pages.  </a:t>
            </a:r>
            <a:br>
              <a:rPr lang="en-US" sz="2000" dirty="0" smtClean="0">
                <a:solidFill>
                  <a:srgbClr val="0070C0"/>
                </a:solidFill>
              </a:rPr>
            </a:br>
            <a:r>
              <a:rPr lang="en-US" sz="2000" dirty="0" smtClean="0">
                <a:solidFill>
                  <a:srgbClr val="0070C0"/>
                </a:solidFill>
              </a:rPr>
              <a:t>Life cycle development: design, develop, deploy, view customer feedback, enhance, re-deploy.</a:t>
            </a:r>
            <a:endParaRPr lang="en-US" sz="2000" dirty="0">
              <a:solidFill>
                <a:srgbClr val="0070C0"/>
              </a:solidFill>
            </a:endParaRPr>
          </a:p>
        </p:txBody>
      </p:sp>
      <p:pic>
        <p:nvPicPr>
          <p:cNvPr id="3" name="Picture 2"/>
          <p:cNvPicPr>
            <a:picLocks noChangeAspect="1"/>
          </p:cNvPicPr>
          <p:nvPr/>
        </p:nvPicPr>
        <p:blipFill>
          <a:blip r:embed="rId3" cstate="print"/>
          <a:stretch>
            <a:fillRect/>
          </a:stretch>
        </p:blipFill>
        <p:spPr>
          <a:xfrm>
            <a:off x="1903412" y="1143000"/>
            <a:ext cx="8590640" cy="394810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401270824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406400"/>
            <a:ext cx="11125200" cy="889000"/>
          </a:xfrm>
        </p:spPr>
        <p:txBody>
          <a:bodyPr anchor="t"/>
          <a:lstStyle/>
          <a:p>
            <a:r>
              <a:rPr lang="en-US" dirty="0" smtClean="0">
                <a:solidFill>
                  <a:schemeClr val="tx2"/>
                </a:solidFill>
              </a:rPr>
              <a:t>Oracle Application Express – Packaged Applications</a:t>
            </a:r>
            <a:endParaRPr lang="en-US" dirty="0">
              <a:solidFill>
                <a:schemeClr val="tx2"/>
              </a:solidFill>
            </a:endParaRPr>
          </a:p>
        </p:txBody>
      </p:sp>
      <p:sp>
        <p:nvSpPr>
          <p:cNvPr id="13" name="Rectangle 12"/>
          <p:cNvSpPr/>
          <p:nvPr/>
        </p:nvSpPr>
        <p:spPr>
          <a:xfrm>
            <a:off x="531812" y="4267200"/>
            <a:ext cx="11353800" cy="1846637"/>
          </a:xfrm>
          <a:prstGeom prst="rect">
            <a:avLst/>
          </a:prstGeom>
        </p:spPr>
        <p:txBody>
          <a:bodyPr wrap="square" lIns="121899" tIns="60949" rIns="121899" bIns="60949">
            <a:spAutoFit/>
          </a:bodyPr>
          <a:lstStyle/>
          <a:p>
            <a:pPr marL="285750" indent="-285750">
              <a:buFont typeface="Arial" pitchFamily="34" charset="0"/>
              <a:buChar char="•"/>
            </a:pPr>
            <a:r>
              <a:rPr lang="en-US" sz="2800" dirty="0" smtClean="0">
                <a:solidFill>
                  <a:schemeClr val="tx2"/>
                </a:solidFill>
              </a:rPr>
              <a:t>Robust suite of productivity and sample applications. </a:t>
            </a:r>
            <a:r>
              <a:rPr lang="en-US" sz="2800" dirty="0">
                <a:solidFill>
                  <a:schemeClr val="tx2"/>
                </a:solidFill>
              </a:rPr>
              <a:t> </a:t>
            </a:r>
            <a:r>
              <a:rPr lang="en-US" sz="2800" dirty="0" smtClean="0">
                <a:solidFill>
                  <a:schemeClr val="tx2"/>
                </a:solidFill>
              </a:rPr>
              <a:t> </a:t>
            </a:r>
          </a:p>
          <a:p>
            <a:pPr marL="285750" indent="-285750">
              <a:buFont typeface="Arial"/>
              <a:buChar char="•"/>
            </a:pPr>
            <a:r>
              <a:rPr lang="en-US" sz="2800" dirty="0" smtClean="0">
                <a:solidFill>
                  <a:schemeClr val="tx2"/>
                </a:solidFill>
              </a:rPr>
              <a:t>Illustrates best practices and design patterns.</a:t>
            </a:r>
          </a:p>
          <a:p>
            <a:pPr marL="285750" indent="-285750">
              <a:buFont typeface="Arial"/>
              <a:buChar char="•"/>
            </a:pPr>
            <a:r>
              <a:rPr lang="en-US" sz="2800" dirty="0" smtClean="0">
                <a:solidFill>
                  <a:schemeClr val="tx2"/>
                </a:solidFill>
              </a:rPr>
              <a:t>Template to start customization (e.g. unlock your packaged app).  </a:t>
            </a:r>
          </a:p>
          <a:p>
            <a:pPr marL="285750" indent="-285750">
              <a:buFont typeface="Arial"/>
              <a:buChar char="•"/>
            </a:pPr>
            <a:r>
              <a:rPr lang="en-US" sz="2800" dirty="0" smtClean="0">
                <a:solidFill>
                  <a:schemeClr val="tx2"/>
                </a:solidFill>
              </a:rPr>
              <a:t>Upgraded with every release.</a:t>
            </a:r>
          </a:p>
        </p:txBody>
      </p:sp>
      <p:pic>
        <p:nvPicPr>
          <p:cNvPr id="2050" name="Picture 2"/>
          <p:cNvPicPr>
            <a:picLocks noChangeAspect="1" noChangeArrowheads="1"/>
          </p:cNvPicPr>
          <p:nvPr/>
        </p:nvPicPr>
        <p:blipFill>
          <a:blip r:embed="rId3" cstate="print"/>
          <a:srcRect/>
          <a:stretch>
            <a:fillRect/>
          </a:stretch>
        </p:blipFill>
        <p:spPr bwMode="auto">
          <a:xfrm>
            <a:off x="2436812" y="990600"/>
            <a:ext cx="7162800" cy="3248850"/>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407879182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Application Builder &gt; Page </a:t>
            </a:r>
            <a:r>
              <a:rPr lang="en-US" dirty="0"/>
              <a:t>Designer</a:t>
            </a:r>
          </a:p>
        </p:txBody>
      </p:sp>
      <p:sp>
        <p:nvSpPr>
          <p:cNvPr id="3" name="Content Placeholder 2"/>
          <p:cNvSpPr>
            <a:spLocks noGrp="1"/>
          </p:cNvSpPr>
          <p:nvPr>
            <p:ph idx="1"/>
          </p:nvPr>
        </p:nvSpPr>
        <p:spPr>
          <a:xfrm>
            <a:off x="531812" y="1371600"/>
            <a:ext cx="10210800" cy="4419600"/>
          </a:xfrm>
        </p:spPr>
        <p:txBody>
          <a:bodyPr>
            <a:noAutofit/>
          </a:bodyPr>
          <a:lstStyle/>
          <a:p>
            <a:r>
              <a:rPr lang="en-US" dirty="0" smtClean="0"/>
              <a:t>Multiple trees to view the page components</a:t>
            </a:r>
          </a:p>
          <a:p>
            <a:r>
              <a:rPr lang="en-US" dirty="0" smtClean="0"/>
              <a:t>Visualization of the page within the Grid Layout, and associated Gallery, allowing you to drag and drop components</a:t>
            </a:r>
          </a:p>
          <a:p>
            <a:r>
              <a:rPr lang="en-US" dirty="0" smtClean="0"/>
              <a:t>Update multiple attributes without leaving the page in the Property Editor </a:t>
            </a:r>
          </a:p>
          <a:p>
            <a:r>
              <a:rPr lang="en-US" dirty="0" smtClean="0"/>
              <a:t>Highly </a:t>
            </a:r>
            <a:r>
              <a:rPr lang="en-US" dirty="0"/>
              <a:t>configurable user interface: </a:t>
            </a:r>
          </a:p>
          <a:p>
            <a:pPr lvl="1"/>
            <a:r>
              <a:rPr lang="en-US" dirty="0"/>
              <a:t>Customize and refine view of </a:t>
            </a:r>
            <a:r>
              <a:rPr lang="en-US" dirty="0" smtClean="0"/>
              <a:t>page </a:t>
            </a:r>
            <a:r>
              <a:rPr lang="en-US" dirty="0"/>
              <a:t>specific to current focus</a:t>
            </a:r>
          </a:p>
          <a:p>
            <a:pPr lvl="1"/>
            <a:r>
              <a:rPr lang="en-US" dirty="0"/>
              <a:t>Slideable panels</a:t>
            </a:r>
          </a:p>
          <a:p>
            <a:pPr lvl="1"/>
            <a:r>
              <a:rPr lang="en-US" dirty="0"/>
              <a:t>Hide / show </a:t>
            </a:r>
            <a:r>
              <a:rPr lang="en-US" dirty="0" smtClean="0"/>
              <a:t>groupings</a:t>
            </a:r>
            <a:endParaRPr lang="en-US" dirty="0"/>
          </a:p>
        </p:txBody>
      </p:sp>
      <p:sp>
        <p:nvSpPr>
          <p:cNvPr id="5"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kumimoji="0" lang="en-US" sz="2400" b="1" i="0" u="none" strike="noStrike" kern="1200" cap="none" spc="0" normalizeH="0" baseline="0" noProof="0" dirty="0" smtClean="0">
                <a:ln>
                  <a:noFill/>
                </a:ln>
                <a:solidFill>
                  <a:schemeClr val="accent4"/>
                </a:solidFill>
                <a:effectLst/>
                <a:uLnTx/>
                <a:uFillTx/>
                <a:latin typeface="+mn-lt"/>
                <a:ea typeface="+mn-ea"/>
                <a:cs typeface="+mn-cs"/>
              </a:rPr>
              <a:t>Powerful browser-based IDE</a:t>
            </a:r>
            <a:endParaRPr kumimoji="0" lang="en-US" sz="2400" b="1" i="0" u="none" strike="noStrike" kern="1200" cap="none" spc="0" normalizeH="0" baseline="0" noProof="0" dirty="0">
              <a:ln>
                <a:noFill/>
              </a:ln>
              <a:solidFill>
                <a:schemeClr val="accent4"/>
              </a:solidFill>
              <a:effectLst/>
              <a:uLnTx/>
              <a:uFillTx/>
              <a:latin typeface="+mn-lt"/>
              <a:ea typeface="+mn-ea"/>
              <a:cs typeface="+mn-cs"/>
            </a:endParaRPr>
          </a:p>
        </p:txBody>
      </p:sp>
    </p:spTree>
    <p:extLst>
      <p:ext uri="{BB962C8B-B14F-4D97-AF65-F5344CB8AC3E}">
        <p14:creationId xmlns:p14="http://schemas.microsoft.com/office/powerpoint/2010/main" xmlns="" val="202310017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cstate="print"/>
          <a:srcRect/>
          <a:stretch>
            <a:fillRect/>
          </a:stretch>
        </p:blipFill>
        <p:spPr bwMode="auto">
          <a:xfrm>
            <a:off x="819639" y="304800"/>
            <a:ext cx="10532573" cy="5779905"/>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117485255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Application Builder &gt; Code Editor</a:t>
            </a:r>
            <a:endParaRPr lang="en-US" dirty="0"/>
          </a:p>
        </p:txBody>
      </p:sp>
      <p:sp>
        <p:nvSpPr>
          <p:cNvPr id="3" name="Content Placeholder 2"/>
          <p:cNvSpPr>
            <a:spLocks noGrp="1"/>
          </p:cNvSpPr>
          <p:nvPr>
            <p:ph idx="1"/>
          </p:nvPr>
        </p:nvSpPr>
        <p:spPr>
          <a:xfrm>
            <a:off x="531812" y="1828800"/>
            <a:ext cx="10287000" cy="3886200"/>
          </a:xfrm>
        </p:spPr>
        <p:txBody>
          <a:bodyPr>
            <a:noAutofit/>
          </a:bodyPr>
          <a:lstStyle/>
          <a:p>
            <a:r>
              <a:rPr lang="en-US" dirty="0"/>
              <a:t>Syntax </a:t>
            </a:r>
            <a:r>
              <a:rPr lang="en-US" dirty="0" smtClean="0"/>
              <a:t>Highlighting</a:t>
            </a:r>
            <a:endParaRPr lang="en-US" dirty="0"/>
          </a:p>
          <a:p>
            <a:r>
              <a:rPr lang="en-US" dirty="0" smtClean="0"/>
              <a:t>Undo / Redo</a:t>
            </a:r>
          </a:p>
          <a:p>
            <a:r>
              <a:rPr lang="en-US" dirty="0" smtClean="0"/>
              <a:t>Find/Replace</a:t>
            </a:r>
          </a:p>
          <a:p>
            <a:r>
              <a:rPr lang="en-US" dirty="0" smtClean="0"/>
              <a:t>Auto completion</a:t>
            </a:r>
            <a:endParaRPr lang="en-US" dirty="0"/>
          </a:p>
          <a:p>
            <a:r>
              <a:rPr lang="en-US" dirty="0"/>
              <a:t>Code validation</a:t>
            </a:r>
          </a:p>
          <a:p>
            <a:r>
              <a:rPr lang="en-US" dirty="0" smtClean="0"/>
              <a:t>Used in Page Designer, </a:t>
            </a:r>
            <a:br>
              <a:rPr lang="en-US" dirty="0" smtClean="0"/>
            </a:br>
            <a:r>
              <a:rPr lang="en-US" dirty="0" smtClean="0"/>
              <a:t>Component View and </a:t>
            </a:r>
            <a:br>
              <a:rPr lang="en-US" dirty="0" smtClean="0"/>
            </a:br>
            <a:r>
              <a:rPr lang="en-US" dirty="0" smtClean="0"/>
              <a:t>SQL Workshop</a:t>
            </a:r>
            <a:endParaRPr lang="en-US" dirty="0"/>
          </a:p>
        </p:txBody>
      </p:sp>
      <p:sp>
        <p:nvSpPr>
          <p:cNvPr id="5"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lang="en-US" sz="2400" b="1" dirty="0" smtClean="0">
                <a:solidFill>
                  <a:schemeClr val="accent4"/>
                </a:solidFill>
              </a:rPr>
              <a:t>Available </a:t>
            </a:r>
            <a:r>
              <a:rPr kumimoji="0" lang="en-US" sz="2400" b="1" i="0" u="none" strike="noStrike" kern="1200" cap="none" spc="0" normalizeH="0" baseline="0" noProof="0" dirty="0" smtClean="0">
                <a:ln>
                  <a:noFill/>
                </a:ln>
                <a:solidFill>
                  <a:schemeClr val="accent4"/>
                </a:solidFill>
                <a:effectLst/>
                <a:uLnTx/>
                <a:uFillTx/>
                <a:latin typeface="+mn-lt"/>
                <a:ea typeface="+mn-ea"/>
                <a:cs typeface="+mn-cs"/>
              </a:rPr>
              <a:t>for maintaining SQL, PL/SQL, JavaScript, HTML, CSS, and large text sections</a:t>
            </a:r>
            <a:endParaRPr kumimoji="0" lang="en-US" sz="2400" b="1" i="0" u="none" strike="noStrike" kern="1200" cap="none" spc="0" normalizeH="0" baseline="0" noProof="0" dirty="0">
              <a:ln>
                <a:noFill/>
              </a:ln>
              <a:solidFill>
                <a:schemeClr val="accent4"/>
              </a:solidFill>
              <a:effectLst/>
              <a:uLnTx/>
              <a:uFillTx/>
              <a:latin typeface="+mn-lt"/>
              <a:ea typeface="+mn-ea"/>
              <a:cs typeface="+mn-cs"/>
            </a:endParaRPr>
          </a:p>
        </p:txBody>
      </p:sp>
      <p:pic>
        <p:nvPicPr>
          <p:cNvPr id="4100" name="Picture 4"/>
          <p:cNvPicPr>
            <a:picLocks noChangeAspect="1" noChangeArrowheads="1"/>
          </p:cNvPicPr>
          <p:nvPr/>
        </p:nvPicPr>
        <p:blipFill>
          <a:blip r:embed="rId3" cstate="print"/>
          <a:srcRect/>
          <a:stretch>
            <a:fillRect/>
          </a:stretch>
        </p:blipFill>
        <p:spPr bwMode="auto">
          <a:xfrm>
            <a:off x="4418012" y="1676400"/>
            <a:ext cx="7094538" cy="4248150"/>
          </a:xfrm>
          <a:prstGeom prst="rect">
            <a:avLst/>
          </a:prstGeom>
          <a:noFill/>
          <a:ln w="9525">
            <a:noFill/>
            <a:miter lim="800000"/>
            <a:headEnd/>
            <a:tailEnd/>
          </a:ln>
        </p:spPr>
      </p:pic>
    </p:spTree>
    <p:extLst>
      <p:ext uri="{BB962C8B-B14F-4D97-AF65-F5344CB8AC3E}">
        <p14:creationId xmlns:p14="http://schemas.microsoft.com/office/powerpoint/2010/main" xmlns="" val="328186549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Universal Theme</a:t>
            </a:r>
            <a:endParaRPr lang="en-US" dirty="0"/>
          </a:p>
        </p:txBody>
      </p:sp>
      <p:sp>
        <p:nvSpPr>
          <p:cNvPr id="3" name="Content Placeholder 2"/>
          <p:cNvSpPr>
            <a:spLocks noGrp="1"/>
          </p:cNvSpPr>
          <p:nvPr>
            <p:ph idx="1"/>
          </p:nvPr>
        </p:nvSpPr>
        <p:spPr>
          <a:xfrm>
            <a:off x="531812" y="1600200"/>
            <a:ext cx="8305800" cy="3886200"/>
          </a:xfrm>
        </p:spPr>
        <p:txBody>
          <a:bodyPr>
            <a:noAutofit/>
          </a:bodyPr>
          <a:lstStyle/>
          <a:p>
            <a:r>
              <a:rPr lang="en-US" dirty="0" smtClean="0"/>
              <a:t>New default theme for APEX applications</a:t>
            </a:r>
          </a:p>
          <a:p>
            <a:r>
              <a:rPr lang="en-US" dirty="0" smtClean="0"/>
              <a:t>Uses responsive HTML5 templates</a:t>
            </a:r>
          </a:p>
          <a:p>
            <a:r>
              <a:rPr lang="en-US" dirty="0" smtClean="0"/>
              <a:t>Grid-layout for HTML forms</a:t>
            </a:r>
          </a:p>
          <a:p>
            <a:r>
              <a:rPr lang="en-US" dirty="0" smtClean="0"/>
              <a:t>Modern flat-look</a:t>
            </a:r>
          </a:p>
          <a:p>
            <a:r>
              <a:rPr lang="en-US" dirty="0" smtClean="0"/>
              <a:t>Ships with a variety of pre-built theme styles</a:t>
            </a:r>
          </a:p>
          <a:p>
            <a:r>
              <a:rPr lang="en-US" dirty="0" smtClean="0"/>
              <a:t>Older themes still available as legacy themes, and will remain part of the product for backwards compatibility</a:t>
            </a:r>
          </a:p>
          <a:p>
            <a:pPr marL="0" indent="0">
              <a:buNone/>
            </a:pPr>
            <a:endParaRPr lang="en-US" dirty="0" smtClean="0"/>
          </a:p>
          <a:p>
            <a:pPr marL="0" indent="0">
              <a:buNone/>
            </a:pPr>
            <a:endParaRPr lang="en-US" dirty="0" smtClean="0"/>
          </a:p>
          <a:p>
            <a:endParaRPr lang="en-US" dirty="0" smtClean="0"/>
          </a:p>
          <a:p>
            <a:endParaRPr lang="en-US" dirty="0" smtClean="0"/>
          </a:p>
          <a:p>
            <a:endParaRPr lang="en-US" dirty="0" smtClean="0"/>
          </a:p>
          <a:p>
            <a:endParaRPr lang="en-US" dirty="0"/>
          </a:p>
        </p:txBody>
      </p:sp>
      <p:pic>
        <p:nvPicPr>
          <p:cNvPr id="10" name="Picture 9" descr="HTML5_Logo_512.png"/>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8685212" y="914400"/>
            <a:ext cx="2819400" cy="2819400"/>
          </a:xfrm>
          <a:prstGeom prst="rect">
            <a:avLst/>
          </a:prstGeom>
        </p:spPr>
      </p:pic>
      <p:sp>
        <p:nvSpPr>
          <p:cNvPr id="9"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kumimoji="0" lang="en-US" sz="2400" b="1" i="0" u="none" strike="noStrike" kern="1200" cap="none" spc="0" normalizeH="0" baseline="0" noProof="0" dirty="0" smtClean="0">
                <a:ln>
                  <a:noFill/>
                </a:ln>
                <a:solidFill>
                  <a:schemeClr val="accent4"/>
                </a:solidFill>
                <a:effectLst/>
                <a:uLnTx/>
                <a:uFillTx/>
                <a:latin typeface="+mn-lt"/>
                <a:ea typeface="+mn-ea"/>
                <a:cs typeface="+mn-cs"/>
              </a:rPr>
              <a:t>Overview</a:t>
            </a:r>
            <a:endParaRPr kumimoji="0" lang="en-US" sz="2400" b="1" i="0" u="none" strike="noStrike" kern="1200" cap="none" spc="0" normalizeH="0" baseline="0" noProof="0" dirty="0">
              <a:ln>
                <a:noFill/>
              </a:ln>
              <a:solidFill>
                <a:schemeClr val="accent4"/>
              </a:solidFill>
              <a:effectLst/>
              <a:uLnTx/>
              <a:uFillTx/>
              <a:latin typeface="+mn-lt"/>
              <a:ea typeface="+mn-ea"/>
              <a:cs typeface="+mn-cs"/>
            </a:endParaRPr>
          </a:p>
        </p:txBody>
      </p:sp>
    </p:spTree>
    <p:extLst>
      <p:ext uri="{BB962C8B-B14F-4D97-AF65-F5344CB8AC3E}">
        <p14:creationId xmlns:p14="http://schemas.microsoft.com/office/powerpoint/2010/main" xmlns="" val="348844699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Universal Theme</a:t>
            </a:r>
            <a:endParaRPr lang="en-US" dirty="0"/>
          </a:p>
        </p:txBody>
      </p:sp>
      <p:sp>
        <p:nvSpPr>
          <p:cNvPr id="3" name="Content Placeholder 2"/>
          <p:cNvSpPr>
            <a:spLocks noGrp="1"/>
          </p:cNvSpPr>
          <p:nvPr>
            <p:ph idx="1"/>
          </p:nvPr>
        </p:nvSpPr>
        <p:spPr>
          <a:xfrm>
            <a:off x="531812" y="1981200"/>
            <a:ext cx="10591800" cy="3886200"/>
          </a:xfrm>
        </p:spPr>
        <p:txBody>
          <a:bodyPr>
            <a:noAutofit/>
          </a:bodyPr>
          <a:lstStyle/>
          <a:p>
            <a:r>
              <a:rPr lang="en-US" dirty="0" smtClean="0"/>
              <a:t>Declarative CSS modifiers for HTML5 templates</a:t>
            </a:r>
            <a:endParaRPr lang="en-US" dirty="0"/>
          </a:p>
          <a:p>
            <a:r>
              <a:rPr lang="en-US" dirty="0" smtClean="0"/>
              <a:t>Enables developers to </a:t>
            </a:r>
            <a:r>
              <a:rPr lang="en-US" dirty="0"/>
              <a:t>declaratively apply styles </a:t>
            </a:r>
            <a:r>
              <a:rPr lang="en-US" dirty="0" smtClean="0"/>
              <a:t/>
            </a:r>
            <a:br>
              <a:rPr lang="en-US" dirty="0" smtClean="0"/>
            </a:br>
            <a:r>
              <a:rPr lang="en-US" dirty="0" smtClean="0"/>
              <a:t>like </a:t>
            </a:r>
            <a:r>
              <a:rPr lang="en-US" dirty="0"/>
              <a:t>borders, </a:t>
            </a:r>
            <a:r>
              <a:rPr lang="en-US" dirty="0" smtClean="0"/>
              <a:t> padding</a:t>
            </a:r>
            <a:r>
              <a:rPr lang="en-US" dirty="0"/>
              <a:t>, icons, colors, size, etc</a:t>
            </a:r>
            <a:r>
              <a:rPr lang="en-US" dirty="0" smtClean="0"/>
              <a:t>.</a:t>
            </a:r>
          </a:p>
          <a:p>
            <a:r>
              <a:rPr lang="en-US" dirty="0" smtClean="0"/>
              <a:t>Uses easy-to-understand, descriptive names</a:t>
            </a:r>
          </a:p>
          <a:p>
            <a:r>
              <a:rPr lang="en-US" dirty="0" smtClean="0"/>
              <a:t>Available </a:t>
            </a:r>
            <a:r>
              <a:rPr lang="en-US" dirty="0"/>
              <a:t>for most template types:</a:t>
            </a:r>
          </a:p>
          <a:p>
            <a:pPr lvl="1"/>
            <a:r>
              <a:rPr lang="en-US" dirty="0"/>
              <a:t>Page, Region, Report, Breadcrumb, </a:t>
            </a:r>
            <a:r>
              <a:rPr lang="en-US" dirty="0" smtClean="0"/>
              <a:t>List</a:t>
            </a:r>
            <a:r>
              <a:rPr lang="en-US" dirty="0"/>
              <a:t>, Item, Button</a:t>
            </a:r>
          </a:p>
          <a:p>
            <a:r>
              <a:rPr lang="en-US" dirty="0" smtClean="0"/>
              <a:t>Significantly reduces </a:t>
            </a:r>
            <a:r>
              <a:rPr lang="en-US" dirty="0"/>
              <a:t>the number of required </a:t>
            </a:r>
            <a:r>
              <a:rPr lang="en-US" dirty="0" smtClean="0"/>
              <a:t>templates for a theme</a:t>
            </a:r>
            <a:endParaRPr lang="en-US" dirty="0"/>
          </a:p>
          <a:p>
            <a:endParaRPr lang="en-US" dirty="0" smtClean="0"/>
          </a:p>
          <a:p>
            <a:pPr marL="0" indent="0">
              <a:buNone/>
            </a:pPr>
            <a:endParaRPr lang="en-US" dirty="0" smtClean="0"/>
          </a:p>
          <a:p>
            <a:pPr marL="0" indent="0">
              <a:buNone/>
            </a:pPr>
            <a:endParaRPr lang="en-US" dirty="0" smtClean="0"/>
          </a:p>
          <a:p>
            <a:endParaRPr lang="en-US" dirty="0" smtClean="0"/>
          </a:p>
          <a:p>
            <a:endParaRPr lang="en-US" dirty="0" smtClean="0"/>
          </a:p>
          <a:p>
            <a:endParaRPr lang="en-US" dirty="0" smtClean="0"/>
          </a:p>
          <a:p>
            <a:endParaRPr lang="en-US" dirty="0"/>
          </a:p>
        </p:txBody>
      </p:sp>
      <p:pic>
        <p:nvPicPr>
          <p:cNvPr id="9" name="Picture 8"/>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8913812" y="762000"/>
            <a:ext cx="2326532" cy="3200399"/>
          </a:xfrm>
          <a:prstGeom prst="rect">
            <a:avLst/>
          </a:prstGeom>
        </p:spPr>
      </p:pic>
      <p:sp>
        <p:nvSpPr>
          <p:cNvPr id="10"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kumimoji="0" lang="en-US" sz="2400" b="1" i="0" u="none" strike="noStrike" kern="1200" cap="none" spc="0" normalizeH="0" baseline="0" noProof="0" dirty="0" smtClean="0">
                <a:ln>
                  <a:noFill/>
                </a:ln>
                <a:solidFill>
                  <a:schemeClr val="accent4"/>
                </a:solidFill>
                <a:effectLst/>
                <a:uLnTx/>
                <a:uFillTx/>
                <a:latin typeface="+mn-lt"/>
                <a:ea typeface="+mn-ea"/>
                <a:cs typeface="+mn-cs"/>
              </a:rPr>
              <a:t>Template Options</a:t>
            </a:r>
            <a:endParaRPr kumimoji="0" lang="en-US" sz="2400" b="1" i="0" u="none" strike="noStrike" kern="1200" cap="none" spc="0" normalizeH="0" baseline="0" noProof="0" dirty="0">
              <a:ln>
                <a:noFill/>
              </a:ln>
              <a:solidFill>
                <a:schemeClr val="accent4"/>
              </a:solidFill>
              <a:effectLst/>
              <a:uLnTx/>
              <a:uFillTx/>
              <a:latin typeface="+mn-lt"/>
              <a:ea typeface="+mn-ea"/>
              <a:cs typeface="+mn-cs"/>
            </a:endParaRPr>
          </a:p>
        </p:txBody>
      </p:sp>
    </p:spTree>
    <p:extLst>
      <p:ext uri="{BB962C8B-B14F-4D97-AF65-F5344CB8AC3E}">
        <p14:creationId xmlns:p14="http://schemas.microsoft.com/office/powerpoint/2010/main" xmlns="" val="99649711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Universal Theme</a:t>
            </a:r>
            <a:endParaRPr lang="en-US" dirty="0"/>
          </a:p>
        </p:txBody>
      </p:sp>
      <p:sp>
        <p:nvSpPr>
          <p:cNvPr id="3" name="Content Placeholder 2"/>
          <p:cNvSpPr>
            <a:spLocks noGrp="1"/>
          </p:cNvSpPr>
          <p:nvPr>
            <p:ph idx="1"/>
          </p:nvPr>
        </p:nvSpPr>
        <p:spPr>
          <a:xfrm>
            <a:off x="531812" y="1828800"/>
            <a:ext cx="7620000" cy="3886200"/>
          </a:xfrm>
        </p:spPr>
        <p:txBody>
          <a:bodyPr>
            <a:noAutofit/>
          </a:bodyPr>
          <a:lstStyle/>
          <a:p>
            <a:r>
              <a:rPr lang="en-US" dirty="0" smtClean="0"/>
              <a:t>Theme Styles provide a variety of different color schemes and styles for a single theme</a:t>
            </a:r>
          </a:p>
          <a:p>
            <a:r>
              <a:rPr lang="en-US" dirty="0" smtClean="0"/>
              <a:t>Defined as CSS file that is included in addition to the theme’s base CSS file</a:t>
            </a:r>
          </a:p>
          <a:p>
            <a:r>
              <a:rPr lang="en-US" dirty="0" smtClean="0"/>
              <a:t>Universal Theme includes several pre-built styles</a:t>
            </a:r>
          </a:p>
          <a:p>
            <a:r>
              <a:rPr lang="en-US" dirty="0" smtClean="0"/>
              <a:t>Additional styles can be easily generated using the built-in Theme Roller utility</a:t>
            </a:r>
            <a:endParaRPr lang="en-US" dirty="0"/>
          </a:p>
          <a:p>
            <a:endParaRPr lang="en-US" dirty="0" smtClean="0"/>
          </a:p>
          <a:p>
            <a:pPr marL="0" indent="0">
              <a:buNone/>
            </a:pPr>
            <a:endParaRPr lang="en-US" dirty="0" smtClean="0"/>
          </a:p>
          <a:p>
            <a:pPr marL="0" indent="0">
              <a:buNone/>
            </a:pPr>
            <a:endParaRPr lang="en-US" dirty="0" smtClean="0"/>
          </a:p>
          <a:p>
            <a:endParaRPr lang="en-US" dirty="0" smtClean="0"/>
          </a:p>
          <a:p>
            <a:endParaRPr lang="en-US" dirty="0" smtClean="0"/>
          </a:p>
          <a:p>
            <a:endParaRPr lang="en-US" dirty="0" smtClean="0"/>
          </a:p>
          <a:p>
            <a:endParaRPr lang="en-US" dirty="0"/>
          </a:p>
        </p:txBody>
      </p:sp>
      <p:pic>
        <p:nvPicPr>
          <p:cNvPr id="7" name="Picture 6"/>
          <p:cNvPicPr>
            <a:picLocks noChangeAspect="1"/>
          </p:cNvPicPr>
          <p:nvPr/>
        </p:nvPicPr>
        <p:blipFill>
          <a:blip r:embed="rId3" cstate="print"/>
          <a:stretch>
            <a:fillRect/>
          </a:stretch>
        </p:blipFill>
        <p:spPr>
          <a:xfrm>
            <a:off x="8837612" y="1066800"/>
            <a:ext cx="2446197" cy="4419600"/>
          </a:xfrm>
          <a:prstGeom prst="rect">
            <a:avLst/>
          </a:prstGeom>
        </p:spPr>
      </p:pic>
      <p:sp>
        <p:nvSpPr>
          <p:cNvPr id="9"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kumimoji="0" lang="en-US" sz="2400" b="1" i="0" u="none" strike="noStrike" kern="1200" cap="none" spc="0" normalizeH="0" baseline="0" noProof="0" dirty="0" smtClean="0">
                <a:ln>
                  <a:noFill/>
                </a:ln>
                <a:solidFill>
                  <a:schemeClr val="accent4"/>
                </a:solidFill>
                <a:effectLst/>
                <a:uLnTx/>
                <a:uFillTx/>
                <a:latin typeface="+mn-lt"/>
                <a:ea typeface="+mn-ea"/>
                <a:cs typeface="+mn-cs"/>
              </a:rPr>
              <a:t>Theme Styles and Theme Roller</a:t>
            </a:r>
            <a:endParaRPr kumimoji="0" lang="en-US" sz="2400" b="1" i="0" u="none" strike="noStrike" kern="1200" cap="none" spc="0" normalizeH="0" baseline="0" noProof="0" dirty="0">
              <a:ln>
                <a:noFill/>
              </a:ln>
              <a:solidFill>
                <a:schemeClr val="accent4"/>
              </a:solidFill>
              <a:effectLst/>
              <a:uLnTx/>
              <a:uFillTx/>
              <a:latin typeface="+mn-lt"/>
              <a:ea typeface="+mn-ea"/>
              <a:cs typeface="+mn-cs"/>
            </a:endParaRPr>
          </a:p>
        </p:txBody>
      </p:sp>
    </p:spTree>
    <p:extLst>
      <p:ext uri="{BB962C8B-B14F-4D97-AF65-F5344CB8AC3E}">
        <p14:creationId xmlns:p14="http://schemas.microsoft.com/office/powerpoint/2010/main" xmlns="" val="138733050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lstStyle/>
          <a:p>
            <a:r>
              <a:rPr lang="en-US" dirty="0" smtClean="0"/>
              <a:t>Features</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
        <p:nvSpPr>
          <p:cNvPr id="5" name="Pentagon 4">
            <a:hlinkClick r:id="rId3" action="ppaction://hlinksldjump"/>
          </p:cNvPr>
          <p:cNvSpPr/>
          <p:nvPr/>
        </p:nvSpPr>
        <p:spPr>
          <a:xfrm>
            <a:off x="10818812" y="457200"/>
            <a:ext cx="914400" cy="457200"/>
          </a:xfrm>
          <a:prstGeom prst="homePlate">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smtClean="0"/>
              <a:t>Skip</a:t>
            </a:r>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List-based Navigation Menus</a:t>
            </a:r>
            <a:endParaRPr lang="en-US" dirty="0"/>
          </a:p>
        </p:txBody>
      </p:sp>
      <p:sp>
        <p:nvSpPr>
          <p:cNvPr id="3" name="Content Placeholder 2"/>
          <p:cNvSpPr>
            <a:spLocks noGrp="1"/>
          </p:cNvSpPr>
          <p:nvPr>
            <p:ph idx="1"/>
          </p:nvPr>
        </p:nvSpPr>
        <p:spPr>
          <a:xfrm>
            <a:off x="531812" y="1752600"/>
            <a:ext cx="10515600" cy="3886200"/>
          </a:xfrm>
        </p:spPr>
        <p:txBody>
          <a:bodyPr>
            <a:noAutofit/>
          </a:bodyPr>
          <a:lstStyle/>
          <a:p>
            <a:r>
              <a:rPr lang="en-US" dirty="0" smtClean="0"/>
              <a:t>Alternative to using traditional tabs</a:t>
            </a:r>
          </a:p>
          <a:p>
            <a:r>
              <a:rPr lang="en-US" dirty="0" smtClean="0"/>
              <a:t>Available as top navigation menu and side menu</a:t>
            </a:r>
          </a:p>
          <a:p>
            <a:r>
              <a:rPr lang="en-US" dirty="0" smtClean="0"/>
              <a:t>Implemented as standard APEX lists</a:t>
            </a:r>
          </a:p>
          <a:p>
            <a:r>
              <a:rPr lang="en-US" dirty="0" smtClean="0"/>
              <a:t>Supports multi-level hierarchical menu structures</a:t>
            </a:r>
          </a:p>
          <a:p>
            <a:r>
              <a:rPr lang="en-US" dirty="0" smtClean="0"/>
              <a:t>Provides accessible pull-down menus</a:t>
            </a:r>
          </a:p>
          <a:p>
            <a:r>
              <a:rPr lang="en-US" dirty="0" smtClean="0"/>
              <a:t>Type of navigation determined by themes – Universal Theme uses lists</a:t>
            </a:r>
          </a:p>
          <a:p>
            <a:r>
              <a:rPr lang="en-US" dirty="0" smtClean="0"/>
              <a:t>Older one-level tabs are migrated to lists when switching to the Universal Theme</a:t>
            </a:r>
          </a:p>
          <a:p>
            <a:endParaRPr lang="en-US" dirty="0" smtClean="0"/>
          </a:p>
          <a:p>
            <a:endParaRPr lang="en-US" dirty="0" smtClean="0"/>
          </a:p>
          <a:p>
            <a:endParaRPr lang="en-US" dirty="0"/>
          </a:p>
          <a:p>
            <a:endParaRPr lang="en-US" dirty="0" smtClean="0"/>
          </a:p>
          <a:p>
            <a:pPr marL="0" indent="0">
              <a:buNone/>
            </a:pPr>
            <a:endParaRPr lang="en-US" dirty="0" smtClean="0"/>
          </a:p>
          <a:p>
            <a:pPr marL="0" indent="0">
              <a:buNone/>
            </a:pPr>
            <a:endParaRPr lang="en-US" dirty="0" smtClean="0"/>
          </a:p>
          <a:p>
            <a:endParaRPr lang="en-US" dirty="0" smtClean="0"/>
          </a:p>
          <a:p>
            <a:endParaRPr lang="en-US" dirty="0" smtClean="0"/>
          </a:p>
          <a:p>
            <a:endParaRPr lang="en-US" dirty="0" smtClean="0"/>
          </a:p>
          <a:p>
            <a:endParaRPr lang="en-US" dirty="0"/>
          </a:p>
        </p:txBody>
      </p:sp>
      <p:pic>
        <p:nvPicPr>
          <p:cNvPr id="10243" name="Picture 3"/>
          <p:cNvPicPr>
            <a:picLocks noChangeAspect="1" noChangeArrowheads="1"/>
          </p:cNvPicPr>
          <p:nvPr/>
        </p:nvPicPr>
        <p:blipFill>
          <a:blip r:embed="rId3" cstate="print"/>
          <a:srcRect/>
          <a:stretch>
            <a:fillRect/>
          </a:stretch>
        </p:blipFill>
        <p:spPr bwMode="auto">
          <a:xfrm>
            <a:off x="9675812" y="533400"/>
            <a:ext cx="1895475" cy="3629025"/>
          </a:xfrm>
          <a:prstGeom prst="rect">
            <a:avLst/>
          </a:prstGeom>
          <a:noFill/>
          <a:ln w="9525">
            <a:noFill/>
            <a:miter lim="800000"/>
            <a:headEnd/>
            <a:tailEnd/>
          </a:ln>
        </p:spPr>
      </p:pic>
    </p:spTree>
    <p:extLst>
      <p:ext uri="{BB962C8B-B14F-4D97-AF65-F5344CB8AC3E}">
        <p14:creationId xmlns:p14="http://schemas.microsoft.com/office/powerpoint/2010/main" xmlns="" val="193675927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Recommended Demonstrations</a:t>
            </a:r>
            <a:endParaRPr lang="en-US" dirty="0"/>
          </a:p>
        </p:txBody>
      </p:sp>
      <p:sp>
        <p:nvSpPr>
          <p:cNvPr id="3" name="Content Placeholder 2"/>
          <p:cNvSpPr>
            <a:spLocks noGrp="1"/>
          </p:cNvSpPr>
          <p:nvPr>
            <p:ph idx="1"/>
          </p:nvPr>
        </p:nvSpPr>
        <p:spPr>
          <a:xfrm>
            <a:off x="531812" y="1143000"/>
            <a:ext cx="11353800" cy="4419600"/>
          </a:xfrm>
        </p:spPr>
        <p:txBody>
          <a:bodyPr>
            <a:noAutofit/>
          </a:bodyPr>
          <a:lstStyle/>
          <a:p>
            <a:r>
              <a:rPr lang="en-US" dirty="0" smtClean="0"/>
              <a:t>Building an Application from a spreadsheet:</a:t>
            </a:r>
          </a:p>
          <a:p>
            <a:pPr lvl="1"/>
            <a:r>
              <a:rPr lang="en-US" dirty="0" smtClean="0"/>
              <a:t>Install the Sample Reporting application from Packaged Applications</a:t>
            </a:r>
            <a:br>
              <a:rPr lang="en-US" dirty="0" smtClean="0"/>
            </a:br>
            <a:r>
              <a:rPr lang="en-US" dirty="0" smtClean="0"/>
              <a:t>{This will install EBA_DEMO_IR_PROJECTS Table}</a:t>
            </a:r>
          </a:p>
          <a:p>
            <a:pPr lvl="1"/>
            <a:r>
              <a:rPr lang="en-US" dirty="0" smtClean="0"/>
              <a:t>Go to SQL Workshop and ‘Download’ the table data and save as a XLS</a:t>
            </a:r>
          </a:p>
          <a:p>
            <a:pPr lvl="1"/>
            <a:r>
              <a:rPr lang="en-US" dirty="0" smtClean="0"/>
              <a:t>Bring up the file in Excel and ensure the dates and amounts (Cost, Budget) are of the correct format</a:t>
            </a:r>
          </a:p>
          <a:p>
            <a:pPr lvl="1">
              <a:buNone/>
            </a:pPr>
            <a:r>
              <a:rPr lang="en-US" dirty="0" smtClean="0"/>
              <a:t>During Demo -</a:t>
            </a:r>
          </a:p>
          <a:p>
            <a:pPr lvl="1">
              <a:buFont typeface="Wingdings" pitchFamily="2" charset="2"/>
              <a:buChar char="Ø"/>
            </a:pPr>
            <a:r>
              <a:rPr lang="en-US" dirty="0" smtClean="0"/>
              <a:t>From APEX Application Builder &gt; Create Application “From Spreadsheet”</a:t>
            </a:r>
          </a:p>
          <a:p>
            <a:pPr lvl="1">
              <a:buFont typeface="Wingdings" pitchFamily="2" charset="2"/>
              <a:buChar char="Ø"/>
            </a:pPr>
            <a:r>
              <a:rPr lang="en-US" dirty="0" smtClean="0"/>
              <a:t>Run application and demonstrate IRs, editing records (single source of truth)</a:t>
            </a:r>
          </a:p>
          <a:p>
            <a:pPr lvl="1">
              <a:buFont typeface="Wingdings" pitchFamily="2" charset="2"/>
              <a:buChar char="Ø"/>
            </a:pPr>
            <a:r>
              <a:rPr lang="en-US" dirty="0" smtClean="0"/>
              <a:t>Show Page Designer </a:t>
            </a:r>
          </a:p>
          <a:p>
            <a:pPr lvl="2">
              <a:buFont typeface="Wingdings" pitchFamily="2" charset="2"/>
              <a:buChar char="Ø"/>
            </a:pPr>
            <a:r>
              <a:rPr lang="en-US" sz="1800" dirty="0" smtClean="0"/>
              <a:t>Can change Status to LOV – Static values = </a:t>
            </a:r>
            <a:r>
              <a:rPr lang="en-US" sz="1800" dirty="0" err="1" smtClean="0"/>
              <a:t>Open;Closed;Pending;On</a:t>
            </a:r>
            <a:r>
              <a:rPr lang="en-US" sz="1800" dirty="0" smtClean="0"/>
              <a:t>-Hold</a:t>
            </a:r>
          </a:p>
          <a:p>
            <a:pPr lvl="1">
              <a:buFont typeface="Wingdings" pitchFamily="2" charset="2"/>
              <a:buChar char="Ø"/>
            </a:pPr>
            <a:r>
              <a:rPr lang="en-US" dirty="0" smtClean="0"/>
              <a:t> ‘Add Page’ with Calendar</a:t>
            </a:r>
          </a:p>
          <a:p>
            <a:pPr>
              <a:buNone/>
            </a:pPr>
            <a:endParaRPr lang="en-US" dirty="0" smtClean="0"/>
          </a:p>
        </p:txBody>
      </p:sp>
    </p:spTree>
    <p:extLst>
      <p:ext uri="{BB962C8B-B14F-4D97-AF65-F5344CB8AC3E}">
        <p14:creationId xmlns="" xmlns:p14="http://schemas.microsoft.com/office/powerpoint/2010/main" val="2023100174"/>
      </p:ext>
    </p:extLst>
  </p:cSld>
  <p:clrMapOvr>
    <a:masterClrMapping/>
  </p:clrMapOvr>
  <p:transition spd="med">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Interactive Reports</a:t>
            </a:r>
            <a:endParaRPr lang="en-US" dirty="0"/>
          </a:p>
        </p:txBody>
      </p:sp>
      <p:sp>
        <p:nvSpPr>
          <p:cNvPr id="3" name="Text Placeholder 2"/>
          <p:cNvSpPr>
            <a:spLocks noGrp="1"/>
          </p:cNvSpPr>
          <p:nvPr>
            <p:ph type="body" sz="quarter" idx="13"/>
          </p:nvPr>
        </p:nvSpPr>
        <p:spPr>
          <a:xfrm>
            <a:off x="531813" y="914400"/>
            <a:ext cx="11125199" cy="343299"/>
          </a:xfrm>
        </p:spPr>
        <p:txBody>
          <a:bodyPr/>
          <a:lstStyle/>
          <a:p>
            <a:r>
              <a:rPr lang="en-US" dirty="0" smtClean="0">
                <a:solidFill>
                  <a:schemeClr val="accent4"/>
                </a:solidFill>
              </a:rPr>
              <a:t>Powerful Reporting capabilities </a:t>
            </a:r>
            <a:r>
              <a:rPr lang="en-US" dirty="0" smtClean="0">
                <a:solidFill>
                  <a:schemeClr val="accent4"/>
                </a:solidFill>
                <a:sym typeface="Wingdings" pitchFamily="2" charset="2"/>
              </a:rPr>
              <a:t> End-user customizable</a:t>
            </a:r>
            <a:endParaRPr lang="en-US" dirty="0">
              <a:solidFill>
                <a:schemeClr val="accent4"/>
              </a:solidFill>
            </a:endParaRPr>
          </a:p>
        </p:txBody>
      </p:sp>
      <p:pic>
        <p:nvPicPr>
          <p:cNvPr id="5" name="Picture 2"/>
          <p:cNvPicPr>
            <a:picLocks noChangeAspect="1" noChangeArrowheads="1"/>
          </p:cNvPicPr>
          <p:nvPr/>
        </p:nvPicPr>
        <p:blipFill>
          <a:blip r:embed="rId3" cstate="print"/>
          <a:srcRect/>
          <a:stretch>
            <a:fillRect/>
          </a:stretch>
        </p:blipFill>
        <p:spPr bwMode="auto">
          <a:xfrm>
            <a:off x="1827212" y="1524000"/>
            <a:ext cx="8413751" cy="4601366"/>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Dynamic Actions</a:t>
            </a:r>
            <a:endParaRPr lang="en-US" dirty="0"/>
          </a:p>
        </p:txBody>
      </p:sp>
      <p:sp>
        <p:nvSpPr>
          <p:cNvPr id="3" name="Text Placeholder 2"/>
          <p:cNvSpPr>
            <a:spLocks noGrp="1"/>
          </p:cNvSpPr>
          <p:nvPr>
            <p:ph type="body" sz="quarter" idx="13"/>
          </p:nvPr>
        </p:nvSpPr>
        <p:spPr>
          <a:xfrm>
            <a:off x="531813" y="914400"/>
            <a:ext cx="11125199" cy="343299"/>
          </a:xfrm>
        </p:spPr>
        <p:txBody>
          <a:bodyPr/>
          <a:lstStyle/>
          <a:p>
            <a:r>
              <a:rPr lang="en-US" dirty="0" smtClean="0">
                <a:solidFill>
                  <a:schemeClr val="accent4"/>
                </a:solidFill>
              </a:rPr>
              <a:t>Declaratively define rich client-side interactivity without writing JavaScript or AJAX</a:t>
            </a:r>
            <a:endParaRPr lang="en-US" dirty="0">
              <a:solidFill>
                <a:schemeClr val="accent4"/>
              </a:solidFill>
            </a:endParaRPr>
          </a:p>
        </p:txBody>
      </p:sp>
      <p:pic>
        <p:nvPicPr>
          <p:cNvPr id="6" name="Picture 5"/>
          <p:cNvPicPr>
            <a:picLocks noChangeAspect="1"/>
          </p:cNvPicPr>
          <p:nvPr/>
        </p:nvPicPr>
        <p:blipFill>
          <a:blip r:embed="rId3" cstate="print"/>
          <a:stretch>
            <a:fillRect/>
          </a:stretch>
        </p:blipFill>
        <p:spPr>
          <a:xfrm>
            <a:off x="1385944" y="1531578"/>
            <a:ext cx="8823268" cy="4465948"/>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Calendars</a:t>
            </a:r>
            <a:endParaRPr lang="en-US" dirty="0"/>
          </a:p>
        </p:txBody>
      </p:sp>
      <p:sp>
        <p:nvSpPr>
          <p:cNvPr id="3" name="Text Placeholder 2"/>
          <p:cNvSpPr>
            <a:spLocks noGrp="1"/>
          </p:cNvSpPr>
          <p:nvPr>
            <p:ph type="body" sz="quarter" idx="13"/>
          </p:nvPr>
        </p:nvSpPr>
        <p:spPr>
          <a:xfrm>
            <a:off x="531813" y="914400"/>
            <a:ext cx="11125199" cy="343299"/>
          </a:xfrm>
        </p:spPr>
        <p:txBody>
          <a:bodyPr/>
          <a:lstStyle/>
          <a:p>
            <a:r>
              <a:rPr lang="en-US" dirty="0" smtClean="0">
                <a:solidFill>
                  <a:schemeClr val="accent4"/>
                </a:solidFill>
              </a:rPr>
              <a:t>Different views, drag and drop capability, with mobile specific templates</a:t>
            </a:r>
            <a:endParaRPr lang="en-US" dirty="0">
              <a:solidFill>
                <a:schemeClr val="accent4"/>
              </a:solidFill>
            </a:endParaRPr>
          </a:p>
        </p:txBody>
      </p:sp>
      <p:pic>
        <p:nvPicPr>
          <p:cNvPr id="8" name="Picture 7"/>
          <p:cNvPicPr>
            <a:picLocks noChangeAspect="1"/>
          </p:cNvPicPr>
          <p:nvPr/>
        </p:nvPicPr>
        <p:blipFill>
          <a:blip r:embed="rId3" cstate="print"/>
          <a:stretch>
            <a:fillRect/>
          </a:stretch>
        </p:blipFill>
        <p:spPr>
          <a:xfrm>
            <a:off x="1846468" y="1457572"/>
            <a:ext cx="8172099" cy="4530216"/>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a:t>Modal Dialogs</a:t>
            </a:r>
          </a:p>
        </p:txBody>
      </p:sp>
      <p:pic>
        <p:nvPicPr>
          <p:cNvPr id="9" name="Picture 8" descr="Screen Shot 2014-04-30 at 1.53.58 PM.png"/>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6094412" y="1524000"/>
            <a:ext cx="5954521" cy="4151857"/>
          </a:xfrm>
          <a:prstGeom prst="rect">
            <a:avLst/>
          </a:prstGeom>
        </p:spPr>
      </p:pic>
      <p:sp>
        <p:nvSpPr>
          <p:cNvPr id="7" name="Content Placeholder 2"/>
          <p:cNvSpPr>
            <a:spLocks noGrp="1"/>
          </p:cNvSpPr>
          <p:nvPr>
            <p:ph idx="1"/>
          </p:nvPr>
        </p:nvSpPr>
        <p:spPr>
          <a:xfrm>
            <a:off x="531812" y="1981200"/>
            <a:ext cx="6096000" cy="3886200"/>
          </a:xfrm>
        </p:spPr>
        <p:txBody>
          <a:bodyPr>
            <a:noAutofit/>
          </a:bodyPr>
          <a:lstStyle/>
          <a:p>
            <a:r>
              <a:rPr lang="en-US" dirty="0"/>
              <a:t>Replacement for </a:t>
            </a:r>
            <a:r>
              <a:rPr lang="en-US" dirty="0" smtClean="0"/>
              <a:t>Popup </a:t>
            </a:r>
            <a:r>
              <a:rPr lang="en-US" dirty="0"/>
              <a:t>Windows</a:t>
            </a:r>
          </a:p>
          <a:p>
            <a:r>
              <a:rPr lang="en-US" dirty="0"/>
              <a:t>A modal dialog is a stand-alone page, not a region on a page</a:t>
            </a:r>
          </a:p>
          <a:p>
            <a:r>
              <a:rPr lang="en-US" dirty="0" smtClean="0"/>
              <a:t>Supports </a:t>
            </a:r>
            <a:r>
              <a:rPr lang="en-US" dirty="0"/>
              <a:t>all the functionality of a regular page, incl. computations, validations, processes, and branches</a:t>
            </a:r>
          </a:p>
          <a:p>
            <a:endParaRPr lang="en-US" dirty="0"/>
          </a:p>
        </p:txBody>
      </p:sp>
      <p:sp>
        <p:nvSpPr>
          <p:cNvPr id="8" name="Text Placeholder 2"/>
          <p:cNvSpPr>
            <a:spLocks noGrp="1"/>
          </p:cNvSpPr>
          <p:nvPr>
            <p:ph type="body" sz="quarter" idx="13"/>
          </p:nvPr>
        </p:nvSpPr>
        <p:spPr>
          <a:xfrm>
            <a:off x="531813" y="914400"/>
            <a:ext cx="11125199" cy="343299"/>
          </a:xfrm>
        </p:spPr>
        <p:txBody>
          <a:bodyPr/>
          <a:lstStyle/>
          <a:p>
            <a:r>
              <a:rPr lang="en-US" dirty="0" smtClean="0">
                <a:solidFill>
                  <a:schemeClr val="accent4"/>
                </a:solidFill>
              </a:rPr>
              <a:t>Readily switch between normal, modal, and non-modal page mode</a:t>
            </a:r>
            <a:endParaRPr lang="en-US" dirty="0">
              <a:solidFill>
                <a:schemeClr val="accent4"/>
              </a:solidFill>
            </a:endParaRPr>
          </a:p>
        </p:txBody>
      </p:sp>
    </p:spTree>
    <p:extLst>
      <p:ext uri="{BB962C8B-B14F-4D97-AF65-F5344CB8AC3E}">
        <p14:creationId xmlns:p14="http://schemas.microsoft.com/office/powerpoint/2010/main" xmlns="" val="107735792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Master – Detail Forms</a:t>
            </a:r>
            <a:endParaRPr lang="en-US" dirty="0"/>
          </a:p>
        </p:txBody>
      </p:sp>
      <p:sp>
        <p:nvSpPr>
          <p:cNvPr id="3" name="Text Placeholder 2"/>
          <p:cNvSpPr>
            <a:spLocks noGrp="1"/>
          </p:cNvSpPr>
          <p:nvPr>
            <p:ph type="body" sz="quarter" idx="13"/>
          </p:nvPr>
        </p:nvSpPr>
        <p:spPr>
          <a:xfrm>
            <a:off x="531813" y="914400"/>
            <a:ext cx="11125199" cy="343299"/>
          </a:xfrm>
        </p:spPr>
        <p:txBody>
          <a:bodyPr/>
          <a:lstStyle/>
          <a:p>
            <a:r>
              <a:rPr lang="en-US" dirty="0" smtClean="0">
                <a:solidFill>
                  <a:schemeClr val="accent4"/>
                </a:solidFill>
              </a:rPr>
              <a:t>Combining a form (parent) and tabular form (child) with declarative validations</a:t>
            </a:r>
            <a:endParaRPr lang="en-US" dirty="0">
              <a:solidFill>
                <a:schemeClr val="accent4"/>
              </a:solidFill>
            </a:endParaRPr>
          </a:p>
        </p:txBody>
      </p:sp>
      <p:pic>
        <p:nvPicPr>
          <p:cNvPr id="7" name="Picture 6"/>
          <p:cNvPicPr>
            <a:picLocks noChangeAspect="1"/>
          </p:cNvPicPr>
          <p:nvPr/>
        </p:nvPicPr>
        <p:blipFill>
          <a:blip r:embed="rId3" cstate="print"/>
          <a:stretch>
            <a:fillRect/>
          </a:stretch>
        </p:blipFill>
        <p:spPr>
          <a:xfrm>
            <a:off x="1013450" y="1429189"/>
            <a:ext cx="9715545" cy="4584587"/>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Charting</a:t>
            </a:r>
            <a:endParaRPr lang="en-US" dirty="0"/>
          </a:p>
        </p:txBody>
      </p:sp>
      <p:sp>
        <p:nvSpPr>
          <p:cNvPr id="3" name="Text Placeholder 2"/>
          <p:cNvSpPr>
            <a:spLocks noGrp="1"/>
          </p:cNvSpPr>
          <p:nvPr>
            <p:ph type="body" sz="quarter" idx="13"/>
          </p:nvPr>
        </p:nvSpPr>
        <p:spPr>
          <a:xfrm>
            <a:off x="531813" y="914400"/>
            <a:ext cx="11125199" cy="343299"/>
          </a:xfrm>
        </p:spPr>
        <p:txBody>
          <a:bodyPr/>
          <a:lstStyle/>
          <a:p>
            <a:r>
              <a:rPr lang="en-US" dirty="0" smtClean="0">
                <a:solidFill>
                  <a:schemeClr val="accent4"/>
                </a:solidFill>
              </a:rPr>
              <a:t>Large selection of chart types built with Flash, HTML5, or CSS3</a:t>
            </a:r>
            <a:endParaRPr lang="en-US" dirty="0">
              <a:solidFill>
                <a:schemeClr val="accent4"/>
              </a:solidFill>
            </a:endParaRPr>
          </a:p>
        </p:txBody>
      </p:sp>
      <p:pic>
        <p:nvPicPr>
          <p:cNvPr id="59394" name="B1DA942A-0A6F-4F7A-928F-72B23BC4DC06" descr="9F9E8564-5A0D-4BCC-87B8-CB7322A587EA@us"/>
          <p:cNvPicPr>
            <a:picLocks noChangeAspect="1" noChangeArrowheads="1"/>
          </p:cNvPicPr>
          <p:nvPr/>
        </p:nvPicPr>
        <p:blipFill>
          <a:blip r:embed="rId3" cstate="print"/>
          <a:srcRect/>
          <a:stretch>
            <a:fillRect/>
          </a:stretch>
        </p:blipFill>
        <p:spPr bwMode="auto">
          <a:xfrm>
            <a:off x="608012" y="1905000"/>
            <a:ext cx="2145365" cy="1912049"/>
          </a:xfrm>
          <a:prstGeom prst="rect">
            <a:avLst/>
          </a:prstGeom>
          <a:noFill/>
          <a:ln w="9525">
            <a:noFill/>
            <a:miter lim="800000"/>
            <a:headEnd/>
            <a:tailEnd/>
          </a:ln>
        </p:spPr>
      </p:pic>
      <p:pic>
        <p:nvPicPr>
          <p:cNvPr id="59395" name="C1FF3FB3-3CEF-4520-A7B7-1883C8B1D345" descr="AD134DE7-405C-4FAA-B1E7-F969230A8E95@us"/>
          <p:cNvPicPr>
            <a:picLocks noChangeAspect="1" noChangeArrowheads="1"/>
          </p:cNvPicPr>
          <p:nvPr/>
        </p:nvPicPr>
        <p:blipFill>
          <a:blip r:embed="rId4" cstate="print"/>
          <a:srcRect/>
          <a:stretch>
            <a:fillRect/>
          </a:stretch>
        </p:blipFill>
        <p:spPr bwMode="auto">
          <a:xfrm>
            <a:off x="6323012" y="3124200"/>
            <a:ext cx="5105400" cy="1693595"/>
          </a:xfrm>
          <a:prstGeom prst="rect">
            <a:avLst/>
          </a:prstGeom>
          <a:noFill/>
          <a:ln w="9525">
            <a:noFill/>
            <a:miter lim="800000"/>
            <a:headEnd/>
            <a:tailEnd/>
          </a:ln>
        </p:spPr>
      </p:pic>
      <p:pic>
        <p:nvPicPr>
          <p:cNvPr id="59396" name="BD945A41-181F-45F3-BDDA-624FE67AD25D" descr="7806B421-75D7-4202-AC4D-5C8C2BE17864@us"/>
          <p:cNvPicPr>
            <a:picLocks noChangeAspect="1" noChangeArrowheads="1"/>
          </p:cNvPicPr>
          <p:nvPr/>
        </p:nvPicPr>
        <p:blipFill>
          <a:blip r:embed="rId5" cstate="print"/>
          <a:srcRect/>
          <a:stretch>
            <a:fillRect/>
          </a:stretch>
        </p:blipFill>
        <p:spPr bwMode="auto">
          <a:xfrm>
            <a:off x="3275012" y="1676400"/>
            <a:ext cx="2528047" cy="2438400"/>
          </a:xfrm>
          <a:prstGeom prst="rect">
            <a:avLst/>
          </a:prstGeom>
          <a:noFill/>
          <a:ln w="9525">
            <a:noFill/>
            <a:miter lim="800000"/>
            <a:headEnd/>
            <a:tailEnd/>
          </a:ln>
        </p:spPr>
      </p:pic>
      <p:pic>
        <p:nvPicPr>
          <p:cNvPr id="59397" name="629BE7B0-9806-4D66-AE30-8E2FABFECB73" descr="A403626A-AF92-4605-B3E8-2028B9008A10@us"/>
          <p:cNvPicPr>
            <a:picLocks noChangeAspect="1" noChangeArrowheads="1"/>
          </p:cNvPicPr>
          <p:nvPr/>
        </p:nvPicPr>
        <p:blipFill>
          <a:blip r:embed="rId6" cstate="print"/>
          <a:srcRect/>
          <a:stretch>
            <a:fillRect/>
          </a:stretch>
        </p:blipFill>
        <p:spPr bwMode="auto">
          <a:xfrm>
            <a:off x="2132012" y="4038600"/>
            <a:ext cx="1878356" cy="1856405"/>
          </a:xfrm>
          <a:prstGeom prst="rect">
            <a:avLst/>
          </a:prstGeom>
          <a:noFill/>
          <a:ln w="9525">
            <a:noFill/>
            <a:miter lim="800000"/>
            <a:headEnd/>
            <a:tailEnd/>
          </a:ln>
        </p:spPr>
      </p:pic>
      <p:pic>
        <p:nvPicPr>
          <p:cNvPr id="59398" name="6DB678A0-BB6A-44CE-BB07-27A588553311" descr="DDAC7F9B-AF78-48D8-A5FB-C40FCAD55622@us"/>
          <p:cNvPicPr>
            <a:picLocks noChangeAspect="1" noChangeArrowheads="1"/>
          </p:cNvPicPr>
          <p:nvPr/>
        </p:nvPicPr>
        <p:blipFill>
          <a:blip r:embed="rId7" cstate="print"/>
          <a:srcRect/>
          <a:stretch>
            <a:fillRect/>
          </a:stretch>
        </p:blipFill>
        <p:spPr bwMode="auto">
          <a:xfrm>
            <a:off x="6323012" y="4924021"/>
            <a:ext cx="5055475" cy="1324379"/>
          </a:xfrm>
          <a:prstGeom prst="rect">
            <a:avLst/>
          </a:prstGeom>
          <a:noFill/>
          <a:ln w="9525">
            <a:noFill/>
            <a:miter lim="800000"/>
            <a:headEnd/>
            <a:tailEnd/>
          </a:ln>
        </p:spPr>
      </p:pic>
      <p:pic>
        <p:nvPicPr>
          <p:cNvPr id="59399" name="046738D3-D9D4-48D9-93B7-1D6BCD51F4F0" descr="9F5D9CF3-5029-444F-BBFA-C0D6362C60F3@us"/>
          <p:cNvPicPr>
            <a:picLocks noChangeAspect="1" noChangeArrowheads="1"/>
          </p:cNvPicPr>
          <p:nvPr/>
        </p:nvPicPr>
        <p:blipFill>
          <a:blip r:embed="rId8" cstate="print"/>
          <a:srcRect/>
          <a:stretch>
            <a:fillRect/>
          </a:stretch>
        </p:blipFill>
        <p:spPr bwMode="auto">
          <a:xfrm>
            <a:off x="6475412" y="1371600"/>
            <a:ext cx="4838592" cy="1667992"/>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Plug-Ins</a:t>
            </a:r>
            <a:endParaRPr lang="en-US" dirty="0"/>
          </a:p>
        </p:txBody>
      </p:sp>
      <p:sp>
        <p:nvSpPr>
          <p:cNvPr id="3" name="Text Placeholder 2"/>
          <p:cNvSpPr>
            <a:spLocks noGrp="1"/>
          </p:cNvSpPr>
          <p:nvPr>
            <p:ph type="body" sz="quarter" idx="13"/>
          </p:nvPr>
        </p:nvSpPr>
        <p:spPr>
          <a:xfrm>
            <a:off x="531813" y="914400"/>
            <a:ext cx="11125199" cy="343299"/>
          </a:xfrm>
        </p:spPr>
        <p:txBody>
          <a:bodyPr/>
          <a:lstStyle/>
          <a:p>
            <a:r>
              <a:rPr lang="en-US" dirty="0" smtClean="0">
                <a:solidFill>
                  <a:schemeClr val="accent4"/>
                </a:solidFill>
              </a:rPr>
              <a:t>Extend applications with custom components such as items and regions</a:t>
            </a:r>
            <a:endParaRPr lang="en-US" dirty="0">
              <a:solidFill>
                <a:schemeClr val="accent4"/>
              </a:solidFill>
            </a:endParaRPr>
          </a:p>
        </p:txBody>
      </p:sp>
      <p:pic>
        <p:nvPicPr>
          <p:cNvPr id="10" name="Picture 9"/>
          <p:cNvPicPr>
            <a:picLocks noChangeAspect="1" noChangeArrowheads="1"/>
          </p:cNvPicPr>
          <p:nvPr/>
        </p:nvPicPr>
        <p:blipFill>
          <a:blip r:embed="rId3" cstate="print"/>
          <a:srcRect/>
          <a:stretch>
            <a:fillRect/>
          </a:stretch>
        </p:blipFill>
        <p:spPr bwMode="auto">
          <a:xfrm>
            <a:off x="680951" y="4298391"/>
            <a:ext cx="4877647" cy="601133"/>
          </a:xfrm>
          <a:prstGeom prst="rect">
            <a:avLst/>
          </a:prstGeom>
          <a:noFill/>
          <a:ln w="9525" algn="ctr">
            <a:noFill/>
            <a:miter lim="800000"/>
            <a:headEnd/>
            <a:tailEnd/>
          </a:ln>
        </p:spPr>
      </p:pic>
      <p:pic>
        <p:nvPicPr>
          <p:cNvPr id="11" name="Picture 7"/>
          <p:cNvPicPr>
            <a:picLocks noChangeAspect="1" noChangeArrowheads="1"/>
          </p:cNvPicPr>
          <p:nvPr/>
        </p:nvPicPr>
        <p:blipFill>
          <a:blip r:embed="rId4" cstate="print"/>
          <a:srcRect/>
          <a:stretch>
            <a:fillRect/>
          </a:stretch>
        </p:blipFill>
        <p:spPr bwMode="auto">
          <a:xfrm>
            <a:off x="1388612" y="2545946"/>
            <a:ext cx="3957136" cy="764116"/>
          </a:xfrm>
          <a:prstGeom prst="rect">
            <a:avLst/>
          </a:prstGeom>
          <a:noFill/>
          <a:ln w="9525">
            <a:noFill/>
            <a:miter lim="800000"/>
            <a:headEnd/>
            <a:tailEnd/>
          </a:ln>
        </p:spPr>
      </p:pic>
      <p:pic>
        <p:nvPicPr>
          <p:cNvPr id="12" name="Picture 8"/>
          <p:cNvPicPr>
            <a:picLocks noChangeAspect="1" noChangeArrowheads="1"/>
          </p:cNvPicPr>
          <p:nvPr/>
        </p:nvPicPr>
        <p:blipFill>
          <a:blip r:embed="rId5" cstate="print"/>
          <a:srcRect/>
          <a:stretch>
            <a:fillRect/>
          </a:stretch>
        </p:blipFill>
        <p:spPr bwMode="auto">
          <a:xfrm>
            <a:off x="6318697" y="1567041"/>
            <a:ext cx="5051047" cy="4243436"/>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RESTful Web Services</a:t>
            </a:r>
            <a:endParaRPr lang="en-US" dirty="0"/>
          </a:p>
        </p:txBody>
      </p:sp>
      <p:sp>
        <p:nvSpPr>
          <p:cNvPr id="3" name="Text Placeholder 2"/>
          <p:cNvSpPr>
            <a:spLocks noGrp="1"/>
          </p:cNvSpPr>
          <p:nvPr>
            <p:ph type="body" sz="quarter" idx="13"/>
          </p:nvPr>
        </p:nvSpPr>
        <p:spPr>
          <a:xfrm>
            <a:off x="531813" y="914400"/>
            <a:ext cx="11125199" cy="343299"/>
          </a:xfrm>
        </p:spPr>
        <p:txBody>
          <a:bodyPr/>
          <a:lstStyle/>
          <a:p>
            <a:r>
              <a:rPr lang="en-US" dirty="0" smtClean="0">
                <a:solidFill>
                  <a:schemeClr val="accent4"/>
                </a:solidFill>
              </a:rPr>
              <a:t>Emit RESTful Web Services from the database for use in your SOA environment</a:t>
            </a:r>
            <a:endParaRPr lang="en-US" dirty="0">
              <a:solidFill>
                <a:schemeClr val="accent4"/>
              </a:solidFill>
            </a:endParaRPr>
          </a:p>
        </p:txBody>
      </p:sp>
      <p:sp>
        <p:nvSpPr>
          <p:cNvPr id="7" name="Content Placeholder 2"/>
          <p:cNvSpPr>
            <a:spLocks noGrp="1"/>
          </p:cNvSpPr>
          <p:nvPr>
            <p:ph sz="half" idx="1"/>
          </p:nvPr>
        </p:nvSpPr>
        <p:spPr>
          <a:xfrm>
            <a:off x="704408" y="1644023"/>
            <a:ext cx="10960021" cy="4797780"/>
          </a:xfrm>
        </p:spPr>
        <p:txBody>
          <a:bodyPr/>
          <a:lstStyle/>
          <a:p>
            <a:pPr>
              <a:spcBef>
                <a:spcPts val="0"/>
              </a:spcBef>
              <a:spcAft>
                <a:spcPts val="1600"/>
              </a:spcAft>
              <a:buClr>
                <a:schemeClr val="accent4"/>
              </a:buClr>
              <a:buSzPct val="100000"/>
              <a:buFont typeface="Arial"/>
              <a:buChar char="•"/>
              <a:tabLst>
                <a:tab pos="296281" algn="l"/>
                <a:tab pos="893077"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defRPr/>
            </a:pPr>
            <a:r>
              <a:rPr lang="en-US" dirty="0" smtClean="0"/>
              <a:t>Interaction with data sources through </a:t>
            </a:r>
            <a:br>
              <a:rPr lang="en-US" dirty="0" smtClean="0"/>
            </a:br>
            <a:r>
              <a:rPr lang="en-US" dirty="0" smtClean="0"/>
              <a:t>use of Uniform Resource Identifiers (URIs)</a:t>
            </a:r>
          </a:p>
          <a:p>
            <a:pPr>
              <a:spcBef>
                <a:spcPts val="0"/>
              </a:spcBef>
              <a:spcAft>
                <a:spcPts val="1600"/>
              </a:spcAft>
              <a:buClr>
                <a:schemeClr val="accent4"/>
              </a:buClr>
              <a:buSzPct val="100000"/>
              <a:buFont typeface="Arial"/>
              <a:buChar char="•"/>
              <a:tabLst>
                <a:tab pos="296281" algn="l"/>
                <a:tab pos="893077"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defRPr/>
            </a:pPr>
            <a:r>
              <a:rPr lang="en-US" dirty="0" smtClean="0"/>
              <a:t>Ability to create services which implement any SQL statement or PL/SQL procedure</a:t>
            </a:r>
          </a:p>
          <a:p>
            <a:pPr>
              <a:spcBef>
                <a:spcPts val="0"/>
              </a:spcBef>
              <a:spcAft>
                <a:spcPts val="1600"/>
              </a:spcAft>
              <a:buClr>
                <a:schemeClr val="accent4"/>
              </a:buClr>
              <a:buSzPct val="100000"/>
              <a:buFont typeface="Arial"/>
              <a:buChar char="•"/>
              <a:tabLst>
                <a:tab pos="296281" algn="l"/>
                <a:tab pos="893077"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defRPr/>
            </a:pPr>
            <a:r>
              <a:rPr lang="en-US" dirty="0" smtClean="0"/>
              <a:t>Data returned in JSON or CSV format, or additionally through PL/SQL</a:t>
            </a:r>
          </a:p>
          <a:p>
            <a:pPr>
              <a:spcBef>
                <a:spcPts val="0"/>
              </a:spcBef>
              <a:spcAft>
                <a:spcPts val="1600"/>
              </a:spcAft>
              <a:buClr>
                <a:schemeClr val="accent4"/>
              </a:buClr>
              <a:buSzPct val="100000"/>
              <a:buFont typeface="Arial"/>
              <a:buChar char="•"/>
              <a:tabLst>
                <a:tab pos="296281" algn="l"/>
                <a:tab pos="893077"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defRPr/>
            </a:pPr>
            <a:r>
              <a:rPr lang="en-US" dirty="0" smtClean="0"/>
              <a:t>Standard method of accessing data in the Oracle Cloud</a:t>
            </a:r>
          </a:p>
          <a:p>
            <a:pPr>
              <a:spcBef>
                <a:spcPts val="0"/>
              </a:spcBef>
              <a:spcAft>
                <a:spcPts val="1600"/>
              </a:spcAft>
              <a:buClr>
                <a:schemeClr val="accent4"/>
              </a:buClr>
              <a:buSzPct val="100000"/>
              <a:buFont typeface="Arial"/>
              <a:buChar char="•"/>
              <a:tabLst>
                <a:tab pos="296281" algn="l"/>
                <a:tab pos="893077"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defRPr/>
            </a:pPr>
            <a:endParaRPr lang="en-US" sz="2700" dirty="0" smtClean="0">
              <a:latin typeface="Arial" charset="0"/>
              <a:ea typeface="ＭＳ Ｐゴシック" charset="-128"/>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Websheets</a:t>
            </a:r>
            <a:endParaRPr lang="en-US" dirty="0"/>
          </a:p>
        </p:txBody>
      </p:sp>
      <p:sp>
        <p:nvSpPr>
          <p:cNvPr id="3" name="Text Placeholder 2"/>
          <p:cNvSpPr>
            <a:spLocks noGrp="1"/>
          </p:cNvSpPr>
          <p:nvPr>
            <p:ph type="body" sz="quarter" idx="13"/>
          </p:nvPr>
        </p:nvSpPr>
        <p:spPr>
          <a:xfrm>
            <a:off x="531813" y="914400"/>
            <a:ext cx="11125199" cy="343299"/>
          </a:xfrm>
        </p:spPr>
        <p:txBody>
          <a:bodyPr/>
          <a:lstStyle/>
          <a:p>
            <a:r>
              <a:rPr lang="en-US" dirty="0" smtClean="0">
                <a:solidFill>
                  <a:schemeClr val="accent4"/>
                </a:solidFill>
              </a:rPr>
              <a:t>Allow end-users to build / maintain WIKI like pages with database capabilities </a:t>
            </a:r>
            <a:endParaRPr lang="en-US" dirty="0">
              <a:solidFill>
                <a:schemeClr val="accent4"/>
              </a:solidFill>
            </a:endParaRPr>
          </a:p>
        </p:txBody>
      </p:sp>
      <p:sp>
        <p:nvSpPr>
          <p:cNvPr id="12" name="Content Placeholder 2"/>
          <p:cNvSpPr>
            <a:spLocks noGrp="1"/>
          </p:cNvSpPr>
          <p:nvPr>
            <p:ph sz="half" idx="1"/>
          </p:nvPr>
        </p:nvSpPr>
        <p:spPr>
          <a:xfrm>
            <a:off x="360723" y="1852084"/>
            <a:ext cx="4571489" cy="3405716"/>
          </a:xfrm>
        </p:spPr>
        <p:txBody>
          <a:bodyPr/>
          <a:lstStyle/>
          <a:p>
            <a:pPr marL="311096" lvl="1" indent="-300514">
              <a:buClr>
                <a:schemeClr val="accent4"/>
              </a:buClr>
              <a:buSzPct val="100000"/>
              <a:buFont typeface="Arial" pitchFamily="34" charset="0"/>
              <a:buChar char="•"/>
              <a:tabLst>
                <a:tab pos="296281"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pPr>
            <a:r>
              <a:rPr lang="en-US" dirty="0" smtClean="0"/>
              <a:t>Database enabled WIKI</a:t>
            </a:r>
          </a:p>
          <a:p>
            <a:pPr marL="311096" lvl="1" indent="-300514">
              <a:buClr>
                <a:schemeClr val="accent4"/>
              </a:buClr>
              <a:buSzPct val="100000"/>
              <a:buFont typeface="Arial" pitchFamily="34" charset="0"/>
              <a:buChar char="•"/>
              <a:tabLst>
                <a:tab pos="296281"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pPr>
            <a:r>
              <a:rPr lang="en-US" dirty="0" smtClean="0"/>
              <a:t>Annotations </a:t>
            </a:r>
            <a:br>
              <a:rPr lang="en-US" dirty="0" smtClean="0"/>
            </a:br>
            <a:r>
              <a:rPr lang="en-US" dirty="0" smtClean="0"/>
              <a:t>(easily add files, links, </a:t>
            </a:r>
            <a:br>
              <a:rPr lang="en-US" dirty="0" smtClean="0"/>
            </a:br>
            <a:r>
              <a:rPr lang="en-US" dirty="0" smtClean="0"/>
              <a:t> notes, and tags)</a:t>
            </a:r>
          </a:p>
          <a:p>
            <a:pPr marL="311096" lvl="1" indent="-300514">
              <a:buClr>
                <a:schemeClr val="accent4"/>
              </a:buClr>
              <a:buSzPct val="100000"/>
              <a:buFont typeface="Arial" pitchFamily="34" charset="0"/>
              <a:buChar char="•"/>
              <a:tabLst>
                <a:tab pos="296281"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pPr>
            <a:r>
              <a:rPr lang="en-US" dirty="0" smtClean="0"/>
              <a:t>Use [[SQL ]] tag</a:t>
            </a:r>
          </a:p>
          <a:p>
            <a:pPr marL="311096" lvl="1" indent="-300514">
              <a:buClr>
                <a:schemeClr val="accent4"/>
              </a:buClr>
              <a:buSzPct val="100000"/>
              <a:buFont typeface="Arial" pitchFamily="34" charset="0"/>
              <a:buChar char="•"/>
              <a:tabLst>
                <a:tab pos="296281"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pPr>
            <a:r>
              <a:rPr lang="en-US" dirty="0" smtClean="0"/>
              <a:t>Presentation mode</a:t>
            </a:r>
          </a:p>
          <a:p>
            <a:pPr marL="311096" lvl="1" indent="-300514">
              <a:buClr>
                <a:schemeClr val="accent4"/>
              </a:buClr>
              <a:buSzPct val="100000"/>
              <a:buFont typeface="Arial" pitchFamily="34" charset="0"/>
              <a:buChar char="•"/>
              <a:tabLst>
                <a:tab pos="296281" algn="l"/>
                <a:tab pos="1491990" algn="l"/>
                <a:tab pos="2090901" algn="l"/>
                <a:tab pos="2689813" algn="l"/>
                <a:tab pos="3288724" algn="l"/>
                <a:tab pos="3887637" algn="l"/>
                <a:tab pos="4486548" algn="l"/>
                <a:tab pos="5085461" algn="l"/>
                <a:tab pos="5684372" algn="l"/>
                <a:tab pos="6283284" algn="l"/>
                <a:tab pos="6882195" algn="l"/>
                <a:tab pos="7481108" algn="l"/>
                <a:tab pos="8080019" algn="l"/>
                <a:tab pos="8678932" algn="l"/>
                <a:tab pos="9277843" algn="l"/>
                <a:tab pos="9876755" algn="l"/>
                <a:tab pos="10475666" algn="l"/>
                <a:tab pos="11074579" algn="l"/>
                <a:tab pos="11673490" algn="l"/>
                <a:tab pos="12272403" algn="l"/>
              </a:tabLst>
            </a:pPr>
            <a:r>
              <a:rPr lang="en-US" dirty="0" smtClean="0"/>
              <a:t>Multi user</a:t>
            </a:r>
          </a:p>
        </p:txBody>
      </p:sp>
      <p:pic>
        <p:nvPicPr>
          <p:cNvPr id="13" name="Picture 1"/>
          <p:cNvPicPr>
            <a:picLocks noChangeAspect="1" noChangeArrowheads="1"/>
          </p:cNvPicPr>
          <p:nvPr/>
        </p:nvPicPr>
        <p:blipFill>
          <a:blip r:embed="rId3" cstate="print"/>
          <a:srcRect/>
          <a:stretch>
            <a:fillRect/>
          </a:stretch>
        </p:blipFill>
        <p:spPr bwMode="auto">
          <a:xfrm>
            <a:off x="4037012" y="1828800"/>
            <a:ext cx="7637696" cy="3424885"/>
          </a:xfrm>
          <a:prstGeom prst="rect">
            <a:avLst/>
          </a:prstGeom>
          <a:noFill/>
          <a:ln w="9525">
            <a:solidFill>
              <a:schemeClr val="bg2"/>
            </a:solidFill>
            <a:miter lim="800000"/>
            <a:headEnd/>
            <a:tailEnd/>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lstStyle/>
          <a:p>
            <a:r>
              <a:rPr lang="en-US" dirty="0" smtClean="0"/>
              <a:t>Mobile Application Features</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
        <p:nvSpPr>
          <p:cNvPr id="5" name="Pentagon 4">
            <a:hlinkClick r:id="rId3" action="ppaction://hlinksldjump"/>
          </p:cNvPr>
          <p:cNvSpPr/>
          <p:nvPr/>
        </p:nvSpPr>
        <p:spPr>
          <a:xfrm>
            <a:off x="10818812" y="457200"/>
            <a:ext cx="914400" cy="457200"/>
          </a:xfrm>
          <a:prstGeom prst="homePlate">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smtClean="0"/>
              <a:t>Skip</a:t>
            </a: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Recommended Demonstrations</a:t>
            </a:r>
            <a:endParaRPr lang="en-US" dirty="0"/>
          </a:p>
        </p:txBody>
      </p:sp>
      <p:sp>
        <p:nvSpPr>
          <p:cNvPr id="3" name="Content Placeholder 2"/>
          <p:cNvSpPr>
            <a:spLocks noGrp="1"/>
          </p:cNvSpPr>
          <p:nvPr>
            <p:ph idx="1"/>
          </p:nvPr>
        </p:nvSpPr>
        <p:spPr>
          <a:xfrm>
            <a:off x="531812" y="1066800"/>
            <a:ext cx="11277600" cy="5029200"/>
          </a:xfrm>
        </p:spPr>
        <p:txBody>
          <a:bodyPr>
            <a:noAutofit/>
          </a:bodyPr>
          <a:lstStyle/>
          <a:p>
            <a:r>
              <a:rPr lang="en-US" dirty="0" smtClean="0"/>
              <a:t>Building an Application on an Existing Table:</a:t>
            </a:r>
          </a:p>
          <a:p>
            <a:pPr lvl="1"/>
            <a:r>
              <a:rPr lang="en-US" sz="2000" dirty="0" smtClean="0"/>
              <a:t>Ensure EMP and DEPT tables defined in schema</a:t>
            </a:r>
          </a:p>
          <a:p>
            <a:pPr lvl="1"/>
            <a:r>
              <a:rPr lang="en-US" sz="2000" dirty="0" smtClean="0"/>
              <a:t>{Optional} define User Interface defaults for EMP Table (and DEPT table)</a:t>
            </a:r>
          </a:p>
          <a:p>
            <a:pPr lvl="2"/>
            <a:r>
              <a:rPr lang="en-US" sz="1600" dirty="0" smtClean="0"/>
              <a:t>Change Table Display Name; Change Titles for each column</a:t>
            </a:r>
          </a:p>
          <a:p>
            <a:pPr lvl="2"/>
            <a:r>
              <a:rPr lang="en-US" sz="1600" dirty="0" smtClean="0"/>
              <a:t>Define LOV for Job, Department; Pop-Up LOV for Manager</a:t>
            </a:r>
          </a:p>
          <a:p>
            <a:pPr lvl="1">
              <a:buNone/>
            </a:pPr>
            <a:r>
              <a:rPr lang="en-US" dirty="0" smtClean="0"/>
              <a:t>During Demo –</a:t>
            </a:r>
          </a:p>
          <a:p>
            <a:pPr lvl="1">
              <a:buFont typeface="Wingdings" pitchFamily="2" charset="2"/>
              <a:buChar char="Ø"/>
            </a:pPr>
            <a:r>
              <a:rPr lang="en-US" dirty="0" smtClean="0"/>
              <a:t>From Application Builder &gt; Create Desktop Application</a:t>
            </a:r>
          </a:p>
          <a:p>
            <a:pPr lvl="1">
              <a:buFont typeface="Wingdings" pitchFamily="2" charset="2"/>
              <a:buChar char="Ø"/>
            </a:pPr>
            <a:r>
              <a:rPr lang="en-US" dirty="0" smtClean="0"/>
              <a:t>Add Page – Report and Form; Select Table EMP</a:t>
            </a:r>
          </a:p>
          <a:p>
            <a:pPr lvl="1">
              <a:buFont typeface="Wingdings" pitchFamily="2" charset="2"/>
              <a:buChar char="Ø"/>
            </a:pPr>
            <a:r>
              <a:rPr lang="en-US" dirty="0" smtClean="0"/>
              <a:t>Add Dynamic Action on P3_JOB = ‘Salesman’ to Enable / Disable P3_COMM</a:t>
            </a:r>
          </a:p>
          <a:p>
            <a:pPr lvl="1">
              <a:buFont typeface="Wingdings" pitchFamily="2" charset="2"/>
              <a:buChar char="Ø"/>
            </a:pPr>
            <a:r>
              <a:rPr lang="en-US" dirty="0" smtClean="0"/>
              <a:t> {Optional} Add new Page Item P3_LOCATION;</a:t>
            </a:r>
            <a:br>
              <a:rPr lang="en-US" dirty="0" smtClean="0"/>
            </a:br>
            <a:r>
              <a:rPr lang="en-US" dirty="0" smtClean="0"/>
              <a:t>Add Dynamic Action on P3_DEPT of Type = Set Value </a:t>
            </a:r>
            <a:br>
              <a:rPr lang="en-US" dirty="0" smtClean="0"/>
            </a:br>
            <a:r>
              <a:rPr lang="en-US" dirty="0" smtClean="0"/>
              <a:t>SQL Query: </a:t>
            </a:r>
            <a:r>
              <a:rPr lang="en-US" dirty="0" smtClean="0">
                <a:latin typeface="Courier New" pitchFamily="49" charset="0"/>
                <a:cs typeface="Courier New" pitchFamily="49" charset="0"/>
              </a:rPr>
              <a:t>select loc from dept where </a:t>
            </a:r>
            <a:r>
              <a:rPr lang="en-US" dirty="0" err="1" smtClean="0">
                <a:latin typeface="Courier New" pitchFamily="49" charset="0"/>
                <a:cs typeface="Courier New" pitchFamily="49" charset="0"/>
              </a:rPr>
              <a:t>deptno</a:t>
            </a:r>
            <a:r>
              <a:rPr lang="en-US" dirty="0" smtClean="0">
                <a:latin typeface="Courier New" pitchFamily="49" charset="0"/>
                <a:cs typeface="Courier New" pitchFamily="49" charset="0"/>
              </a:rPr>
              <a:t> = :P3_DEPTNO</a:t>
            </a:r>
            <a:br>
              <a:rPr lang="en-US" dirty="0" smtClean="0">
                <a:latin typeface="Courier New" pitchFamily="49" charset="0"/>
                <a:cs typeface="Courier New" pitchFamily="49" charset="0"/>
              </a:rPr>
            </a:br>
            <a:r>
              <a:rPr lang="en-US" dirty="0" smtClean="0"/>
              <a:t>with Page Item to Submit = P3_DEPTNO accepting on Item = P3_LOCATION</a:t>
            </a:r>
          </a:p>
          <a:p>
            <a:pPr lvl="2">
              <a:buFont typeface="Wingdings" pitchFamily="2" charset="2"/>
              <a:buChar char="Ø"/>
            </a:pPr>
            <a:endParaRPr lang="en-US" dirty="0" smtClean="0"/>
          </a:p>
          <a:p>
            <a:pPr lvl="1">
              <a:buFont typeface="Wingdings" pitchFamily="2" charset="2"/>
              <a:buChar char="Ø"/>
            </a:pPr>
            <a:endParaRPr lang="en-US" dirty="0" smtClean="0"/>
          </a:p>
          <a:p>
            <a:pPr>
              <a:buNone/>
            </a:pPr>
            <a:endParaRPr lang="en-US" dirty="0" smtClean="0"/>
          </a:p>
        </p:txBody>
      </p:sp>
    </p:spTree>
    <p:extLst>
      <p:ext uri="{BB962C8B-B14F-4D97-AF65-F5344CB8AC3E}">
        <p14:creationId xmlns="" xmlns:p14="http://schemas.microsoft.com/office/powerpoint/2010/main" val="2023100174"/>
      </p:ext>
    </p:extLst>
  </p:cSld>
  <p:clrMapOvr>
    <a:masterClrMapping/>
  </p:clrMapOvr>
  <p:transition spd="med">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8484322" y="1600200"/>
            <a:ext cx="3048000" cy="4191000"/>
          </a:xfrm>
          <a:prstGeom prst="rect">
            <a:avLst/>
          </a:prstGeom>
        </p:spPr>
      </p:pic>
      <p:sp>
        <p:nvSpPr>
          <p:cNvPr id="2" name="Title 1"/>
          <p:cNvSpPr>
            <a:spLocks noGrp="1"/>
          </p:cNvSpPr>
          <p:nvPr>
            <p:ph type="title"/>
          </p:nvPr>
        </p:nvSpPr>
        <p:spPr/>
        <p:txBody>
          <a:bodyPr anchor="t">
            <a:noAutofit/>
          </a:bodyPr>
          <a:lstStyle/>
          <a:p>
            <a:r>
              <a:rPr lang="en-US" dirty="0"/>
              <a:t>Mobile </a:t>
            </a:r>
            <a:r>
              <a:rPr lang="en-US" dirty="0" smtClean="0"/>
              <a:t>Development</a:t>
            </a:r>
            <a:endParaRPr lang="en-US" dirty="0"/>
          </a:p>
        </p:txBody>
      </p:sp>
      <p:sp>
        <p:nvSpPr>
          <p:cNvPr id="3" name="Content Placeholder 2"/>
          <p:cNvSpPr>
            <a:spLocks noGrp="1"/>
          </p:cNvSpPr>
          <p:nvPr>
            <p:ph idx="1"/>
          </p:nvPr>
        </p:nvSpPr>
        <p:spPr>
          <a:xfrm>
            <a:off x="531812" y="1676400"/>
            <a:ext cx="10515600" cy="3886200"/>
          </a:xfrm>
        </p:spPr>
        <p:txBody>
          <a:bodyPr>
            <a:noAutofit/>
          </a:bodyPr>
          <a:lstStyle/>
          <a:p>
            <a:r>
              <a:rPr lang="en-US" dirty="0"/>
              <a:t>Declarative support for building mobile web applications </a:t>
            </a:r>
          </a:p>
          <a:p>
            <a:r>
              <a:rPr lang="en-US" dirty="0"/>
              <a:t>APEX Applications support multiple user interfaces: </a:t>
            </a:r>
            <a:br>
              <a:rPr lang="en-US" dirty="0"/>
            </a:br>
            <a:r>
              <a:rPr lang="en-US" dirty="0" smtClean="0"/>
              <a:t>Desktop and Smartphone; Desktop only; or just Mobile</a:t>
            </a:r>
            <a:endParaRPr lang="en-US" dirty="0"/>
          </a:p>
          <a:p>
            <a:r>
              <a:rPr lang="en-US" dirty="0"/>
              <a:t>Mobile pages use jQuery Mobile through </a:t>
            </a:r>
            <a:r>
              <a:rPr lang="en-US" dirty="0" smtClean="0"/>
              <a:t>a</a:t>
            </a:r>
            <a:r>
              <a:rPr lang="en-US" dirty="0"/>
              <a:t/>
            </a:r>
            <a:br>
              <a:rPr lang="en-US" dirty="0"/>
            </a:br>
            <a:r>
              <a:rPr lang="en-US" dirty="0"/>
              <a:t>jQuery Mobile based theme and templates</a:t>
            </a:r>
          </a:p>
          <a:p>
            <a:r>
              <a:rPr lang="en-US" dirty="0" smtClean="0"/>
              <a:t>Mobile Pages are lighter weight than Desktop Pages</a:t>
            </a:r>
          </a:p>
          <a:p>
            <a:r>
              <a:rPr lang="en-US" dirty="0" smtClean="0"/>
              <a:t>Can respond to touch-based events</a:t>
            </a:r>
          </a:p>
          <a:p>
            <a:r>
              <a:rPr lang="en-US" dirty="0" smtClean="0"/>
              <a:t>HTML5 charts and HTML5 item types</a:t>
            </a:r>
          </a:p>
          <a:p>
            <a:endParaRPr lang="en-US" dirty="0"/>
          </a:p>
          <a:p>
            <a:endParaRPr lang="en-US" dirty="0"/>
          </a:p>
        </p:txBody>
      </p:sp>
      <p:sp>
        <p:nvSpPr>
          <p:cNvPr id="5" name="Text Placeholder 2"/>
          <p:cNvSpPr>
            <a:spLocks noGrp="1"/>
          </p:cNvSpPr>
          <p:nvPr>
            <p:ph type="body" sz="quarter" idx="13"/>
          </p:nvPr>
        </p:nvSpPr>
        <p:spPr>
          <a:xfrm>
            <a:off x="531813" y="914400"/>
            <a:ext cx="11125199" cy="343299"/>
          </a:xfrm>
        </p:spPr>
        <p:txBody>
          <a:bodyPr/>
          <a:lstStyle/>
          <a:p>
            <a:r>
              <a:rPr lang="en-US" dirty="0" smtClean="0">
                <a:solidFill>
                  <a:schemeClr val="accent4"/>
                </a:solidFill>
              </a:rPr>
              <a:t>Rapidly build Web-based Mobile Applications</a:t>
            </a:r>
            <a:endParaRPr lang="en-US" dirty="0">
              <a:solidFill>
                <a:schemeClr val="accent4"/>
              </a:solidFill>
            </a:endParaRPr>
          </a:p>
        </p:txBody>
      </p:sp>
    </p:spTree>
    <p:extLst>
      <p:ext uri="{BB962C8B-B14F-4D97-AF65-F5344CB8AC3E}">
        <p14:creationId xmlns="" xmlns:p14="http://schemas.microsoft.com/office/powerpoint/2010/main" val="299975368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Screen Shot 2014-06-20 at 2.16.25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913812" y="228600"/>
            <a:ext cx="2902585" cy="6036310"/>
          </a:xfrm>
          <a:prstGeom prst="rect">
            <a:avLst/>
          </a:prstGeom>
        </p:spPr>
      </p:pic>
      <p:sp>
        <p:nvSpPr>
          <p:cNvPr id="2" name="Title 1"/>
          <p:cNvSpPr>
            <a:spLocks noGrp="1"/>
          </p:cNvSpPr>
          <p:nvPr>
            <p:ph type="title"/>
          </p:nvPr>
        </p:nvSpPr>
        <p:spPr/>
        <p:txBody>
          <a:bodyPr anchor="t">
            <a:noAutofit/>
          </a:bodyPr>
          <a:lstStyle/>
          <a:p>
            <a:r>
              <a:rPr lang="en-US" dirty="0" smtClean="0">
                <a:solidFill>
                  <a:schemeClr val="tx1">
                    <a:lumMod val="75000"/>
                  </a:schemeClr>
                </a:solidFill>
              </a:rPr>
              <a:t>Mobile Navigation Menus and Slide Panels</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All top level pages added to Navigation List</a:t>
            </a:r>
          </a:p>
          <a:p>
            <a:r>
              <a:rPr lang="en-US" dirty="0" smtClean="0"/>
              <a:t>Navigation lists in Mobile apps are </a:t>
            </a:r>
            <a:br>
              <a:rPr lang="en-US" dirty="0" smtClean="0"/>
            </a:br>
            <a:r>
              <a:rPr lang="en-US" dirty="0" smtClean="0"/>
              <a:t>implemented as menu panels</a:t>
            </a:r>
          </a:p>
          <a:p>
            <a:r>
              <a:rPr lang="en-US" dirty="0" smtClean="0"/>
              <a:t>Shown on the left with menu button shown in top bar</a:t>
            </a:r>
          </a:p>
          <a:p>
            <a:pPr lvl="0"/>
            <a:r>
              <a:rPr lang="en-US" dirty="0" smtClean="0"/>
              <a:t>Custom panels using “Panel” region template</a:t>
            </a:r>
          </a:p>
          <a:p>
            <a:pPr lvl="0"/>
            <a:r>
              <a:rPr lang="en-US" dirty="0" smtClean="0"/>
              <a:t>Choice of display modes: Overlay, Reveal, Push</a:t>
            </a:r>
            <a:endParaRPr lang="en-US" i="1" dirty="0"/>
          </a:p>
          <a:p>
            <a:r>
              <a:rPr lang="en-US" b="1" dirty="0"/>
              <a:t>data-role="panel"</a:t>
            </a:r>
            <a:endParaRPr lang="en-US" dirty="0"/>
          </a:p>
          <a:p>
            <a:endParaRPr lang="en-US" dirty="0"/>
          </a:p>
        </p:txBody>
      </p:sp>
      <p:pic>
        <p:nvPicPr>
          <p:cNvPr id="10" name="Picture 9" descr="Screen Shot 2014-06-20 at 2.14.57 PM.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913812" y="228600"/>
            <a:ext cx="2902585" cy="6036310"/>
          </a:xfrm>
          <a:prstGeom prst="rect">
            <a:avLst/>
          </a:prstGeom>
        </p:spPr>
      </p:pic>
    </p:spTree>
    <p:extLst>
      <p:ext uri="{BB962C8B-B14F-4D97-AF65-F5344CB8AC3E}">
        <p14:creationId xmlns:p14="http://schemas.microsoft.com/office/powerpoint/2010/main" xmlns="" val="263772405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solidFill>
                  <a:schemeClr val="tx1">
                    <a:lumMod val="75000"/>
                  </a:schemeClr>
                </a:solidFill>
              </a:rPr>
              <a:t>Mobile List View</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Default View for data display, </a:t>
            </a:r>
            <a:br>
              <a:rPr lang="en-US" dirty="0" smtClean="0"/>
            </a:br>
            <a:r>
              <a:rPr lang="en-US" dirty="0" smtClean="0"/>
              <a:t>navigation, drill-down view </a:t>
            </a:r>
          </a:p>
          <a:p>
            <a:r>
              <a:rPr lang="en-US" dirty="0" smtClean="0"/>
              <a:t>Based on unordered list</a:t>
            </a:r>
          </a:p>
          <a:p>
            <a:r>
              <a:rPr lang="en-US" dirty="0" smtClean="0"/>
              <a:t>Automatic Dividers</a:t>
            </a:r>
          </a:p>
          <a:p>
            <a:r>
              <a:rPr lang="en-US" dirty="0" smtClean="0"/>
              <a:t>Custom formatting options</a:t>
            </a:r>
          </a:p>
          <a:p>
            <a:r>
              <a:rPr lang="en-US" dirty="0" smtClean="0"/>
              <a:t>Declarative Search Options, </a:t>
            </a:r>
            <a:br>
              <a:rPr lang="en-US" dirty="0" smtClean="0"/>
            </a:br>
            <a:r>
              <a:rPr lang="en-US" dirty="0" smtClean="0"/>
              <a:t>supporting server- and client side search</a:t>
            </a:r>
          </a:p>
          <a:p>
            <a:r>
              <a:rPr lang="en-US" b="1" dirty="0"/>
              <a:t>data-role="listview" </a:t>
            </a:r>
          </a:p>
          <a:p>
            <a:endParaRPr lang="en-US" dirty="0" smtClean="0"/>
          </a:p>
        </p:txBody>
      </p:sp>
      <p:pic>
        <p:nvPicPr>
          <p:cNvPr id="6" name="Picture 5" descr="Screen Shot 2014-06-20 at 3.02.44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484812" y="1143000"/>
            <a:ext cx="6003396" cy="2895600"/>
          </a:xfrm>
          <a:prstGeom prst="rect">
            <a:avLst/>
          </a:prstGeom>
        </p:spPr>
      </p:pic>
    </p:spTree>
    <p:extLst>
      <p:ext uri="{BB962C8B-B14F-4D97-AF65-F5344CB8AC3E}">
        <p14:creationId xmlns:p14="http://schemas.microsoft.com/office/powerpoint/2010/main" xmlns="" val="1512587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solidFill>
                  <a:schemeClr val="tx1">
                    <a:lumMod val="75000"/>
                  </a:schemeClr>
                </a:solidFill>
              </a:rPr>
              <a:t>Mobile Column Toggle Report</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Selectively </a:t>
            </a:r>
            <a:r>
              <a:rPr lang="en-US" dirty="0"/>
              <a:t>hides columns at narrower </a:t>
            </a:r>
            <a:r>
              <a:rPr lang="en-US" dirty="0" smtClean="0"/>
              <a:t>widths </a:t>
            </a:r>
            <a:br>
              <a:rPr lang="en-US" dirty="0" smtClean="0"/>
            </a:br>
            <a:r>
              <a:rPr lang="en-US" dirty="0" smtClean="0"/>
              <a:t>as </a:t>
            </a:r>
            <a:r>
              <a:rPr lang="en-US" dirty="0"/>
              <a:t>a sensible default </a:t>
            </a:r>
          </a:p>
          <a:p>
            <a:r>
              <a:rPr lang="en-US" dirty="0"/>
              <a:t>Offers a menu to let users manually control </a:t>
            </a:r>
            <a:r>
              <a:rPr lang="en-US" dirty="0" smtClean="0"/>
              <a:t/>
            </a:r>
            <a:br>
              <a:rPr lang="en-US" dirty="0" smtClean="0"/>
            </a:br>
            <a:r>
              <a:rPr lang="en-US" dirty="0" smtClean="0"/>
              <a:t>which </a:t>
            </a:r>
            <a:r>
              <a:rPr lang="en-US" dirty="0"/>
              <a:t>columns they want to see</a:t>
            </a:r>
          </a:p>
          <a:p>
            <a:r>
              <a:rPr lang="en-US" dirty="0"/>
              <a:t>Column Toggle Popup contains a dynamically </a:t>
            </a:r>
            <a:r>
              <a:rPr lang="en-US" dirty="0" smtClean="0"/>
              <a:t/>
            </a:r>
            <a:br>
              <a:rPr lang="en-US" dirty="0" smtClean="0"/>
            </a:br>
            <a:r>
              <a:rPr lang="en-US" dirty="0" smtClean="0"/>
              <a:t>generated </a:t>
            </a:r>
            <a:r>
              <a:rPr lang="en-US" dirty="0"/>
              <a:t>list of columns based on the table </a:t>
            </a:r>
            <a:r>
              <a:rPr lang="en-US" dirty="0" smtClean="0"/>
              <a:t>markup</a:t>
            </a:r>
          </a:p>
          <a:p>
            <a:r>
              <a:rPr lang="en-US" dirty="0" smtClean="0"/>
              <a:t>Developers can set column priorities (1 – 6) </a:t>
            </a:r>
            <a:endParaRPr lang="en-US" dirty="0"/>
          </a:p>
        </p:txBody>
      </p:sp>
      <p:pic>
        <p:nvPicPr>
          <p:cNvPr id="9" name="Picture 8" descr="Screen Shot 2014-06-20 at 3.08.05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913812" y="228600"/>
            <a:ext cx="2911475" cy="6036310"/>
          </a:xfrm>
          <a:prstGeom prst="rect">
            <a:avLst/>
          </a:prstGeom>
        </p:spPr>
      </p:pic>
    </p:spTree>
    <p:extLst>
      <p:ext uri="{BB962C8B-B14F-4D97-AF65-F5344CB8AC3E}">
        <p14:creationId xmlns:p14="http://schemas.microsoft.com/office/powerpoint/2010/main" xmlns="" val="399566593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solidFill>
                  <a:schemeClr val="tx1">
                    <a:lumMod val="75000"/>
                  </a:schemeClr>
                </a:solidFill>
              </a:rPr>
              <a:t>Mobile Reflow Table Report</a:t>
            </a:r>
            <a:endParaRPr lang="en-US" dirty="0">
              <a:solidFill>
                <a:schemeClr val="tx1">
                  <a:lumMod val="75000"/>
                </a:schemeClr>
              </a:solidFill>
            </a:endParaRPr>
          </a:p>
        </p:txBody>
      </p:sp>
      <p:sp>
        <p:nvSpPr>
          <p:cNvPr id="3" name="Content Placeholder 2"/>
          <p:cNvSpPr>
            <a:spLocks noGrp="1"/>
          </p:cNvSpPr>
          <p:nvPr>
            <p:ph idx="1"/>
          </p:nvPr>
        </p:nvSpPr>
        <p:spPr>
          <a:xfrm>
            <a:off x="531151" y="1295400"/>
            <a:ext cx="11126522" cy="4267200"/>
          </a:xfrm>
        </p:spPr>
        <p:txBody>
          <a:bodyPr>
            <a:noAutofit/>
          </a:bodyPr>
          <a:lstStyle/>
          <a:p>
            <a:r>
              <a:rPr lang="en-US" dirty="0"/>
              <a:t>Collapsing </a:t>
            </a:r>
            <a:r>
              <a:rPr lang="en-US" dirty="0" smtClean="0"/>
              <a:t>table data </a:t>
            </a:r>
            <a:r>
              <a:rPr lang="en-US" dirty="0"/>
              <a:t>into label/data </a:t>
            </a:r>
            <a:r>
              <a:rPr lang="en-US" dirty="0" smtClean="0"/>
              <a:t>pairs </a:t>
            </a:r>
            <a:r>
              <a:rPr lang="en-US" dirty="0"/>
              <a:t>for each row</a:t>
            </a:r>
          </a:p>
          <a:p>
            <a:r>
              <a:rPr lang="en-US" dirty="0"/>
              <a:t>Stacked presentation style default</a:t>
            </a:r>
          </a:p>
          <a:p>
            <a:r>
              <a:rPr lang="en-US" dirty="0"/>
              <a:t>Media query used to switch to tabular style </a:t>
            </a:r>
            <a:r>
              <a:rPr lang="en-US" dirty="0" smtClean="0"/>
              <a:t/>
            </a:r>
            <a:br>
              <a:rPr lang="en-US" dirty="0" smtClean="0"/>
            </a:br>
            <a:r>
              <a:rPr lang="en-US" dirty="0" smtClean="0"/>
              <a:t>presentation </a:t>
            </a:r>
            <a:r>
              <a:rPr lang="en-US" dirty="0"/>
              <a:t>above a </a:t>
            </a:r>
            <a:r>
              <a:rPr lang="en-US" dirty="0" smtClean="0"/>
              <a:t/>
            </a:r>
            <a:br>
              <a:rPr lang="en-US" dirty="0" smtClean="0"/>
            </a:br>
            <a:r>
              <a:rPr lang="en-US" dirty="0" smtClean="0"/>
              <a:t>specific </a:t>
            </a:r>
            <a:r>
              <a:rPr lang="en-US" dirty="0"/>
              <a:t>screen width</a:t>
            </a:r>
          </a:p>
        </p:txBody>
      </p:sp>
      <p:sp>
        <p:nvSpPr>
          <p:cNvPr id="4" name="Footer Placeholder 3"/>
          <p:cNvSpPr>
            <a:spLocks noGrp="1"/>
          </p:cNvSpPr>
          <p:nvPr>
            <p:ph type="ftr" sz="quarter" idx="4294967295"/>
          </p:nvPr>
        </p:nvSpPr>
        <p:spPr>
          <a:xfrm>
            <a:off x="8777289" y="6556248"/>
            <a:ext cx="2498723" cy="182880"/>
          </a:xfrm>
          <a:prstGeom prst="rect">
            <a:avLst/>
          </a:prstGeom>
        </p:spPr>
        <p:txBody>
          <a:bodyPr>
            <a:noAutofit/>
          </a:bodyPr>
          <a:lstStyle/>
          <a:p>
            <a:r>
              <a:rPr lang="en-US" dirty="0" smtClean="0"/>
              <a:t>Oracle Confidential – Internal/Restricted/Highly Restricted</a:t>
            </a:r>
            <a:endParaRPr lang="en-US" dirty="0"/>
          </a:p>
        </p:txBody>
      </p:sp>
      <p:sp>
        <p:nvSpPr>
          <p:cNvPr id="5" name="Slide Number Placeholder 4"/>
          <p:cNvSpPr>
            <a:spLocks noGrp="1"/>
          </p:cNvSpPr>
          <p:nvPr>
            <p:ph type="sldNum" sz="quarter" idx="4294967295"/>
          </p:nvPr>
        </p:nvSpPr>
        <p:spPr>
          <a:xfrm>
            <a:off x="11276011" y="6556248"/>
            <a:ext cx="381661" cy="182880"/>
          </a:xfrm>
          <a:prstGeom prst="rect">
            <a:avLst/>
          </a:prstGeom>
        </p:spPr>
        <p:txBody>
          <a:bodyPr>
            <a:noAutofit/>
          </a:bodyPr>
          <a:lstStyle/>
          <a:p>
            <a:fld id="{C51EAA63-D034-42AE-91FA-B13B9518C7BE}" type="slidenum">
              <a:rPr lang="en-US" smtClean="0"/>
              <a:pPr/>
              <a:t>54</a:t>
            </a:fld>
            <a:endParaRPr lang="en-US" dirty="0"/>
          </a:p>
        </p:txBody>
      </p:sp>
      <p:pic>
        <p:nvPicPr>
          <p:cNvPr id="6" name="Picture 5" descr="Screen Shot 2014-06-20 at 3.10.36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646612" y="3581400"/>
            <a:ext cx="6045200" cy="2911475"/>
          </a:xfrm>
          <a:prstGeom prst="rect">
            <a:avLst/>
          </a:prstGeom>
        </p:spPr>
      </p:pic>
      <p:pic>
        <p:nvPicPr>
          <p:cNvPr id="7" name="Picture 6" descr="Screen Shot 2014-06-20 at 3.11.48 PM.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897937" y="228600"/>
            <a:ext cx="2911475" cy="6036310"/>
          </a:xfrm>
          <a:prstGeom prst="rect">
            <a:avLst/>
          </a:prstGeom>
        </p:spPr>
      </p:pic>
    </p:spTree>
    <p:extLst>
      <p:ext uri="{BB962C8B-B14F-4D97-AF65-F5344CB8AC3E}">
        <p14:creationId xmlns:p14="http://schemas.microsoft.com/office/powerpoint/2010/main" xmlns="" val="23982455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solidFill>
                  <a:schemeClr val="tx1">
                    <a:lumMod val="75000"/>
                  </a:schemeClr>
                </a:solidFill>
              </a:rPr>
              <a:t>Mobile Calendar</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New Calendar Region type for Desktop and Mobile</a:t>
            </a:r>
          </a:p>
          <a:p>
            <a:r>
              <a:rPr lang="en-US" dirty="0" smtClean="0"/>
              <a:t>Monthly-, Weekly-, Daily- and List View</a:t>
            </a:r>
          </a:p>
          <a:p>
            <a:r>
              <a:rPr lang="en-US" dirty="0" smtClean="0"/>
              <a:t>Supports touch events</a:t>
            </a:r>
          </a:p>
          <a:p>
            <a:r>
              <a:rPr lang="en-US" dirty="0" smtClean="0"/>
              <a:t>Customization through CSS</a:t>
            </a:r>
          </a:p>
          <a:p>
            <a:endParaRPr lang="en-US" dirty="0"/>
          </a:p>
        </p:txBody>
      </p:sp>
      <p:pic>
        <p:nvPicPr>
          <p:cNvPr id="9" name="Picture 8" descr="Screen Shot 2014-06-20 at 3.27.07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913812" y="222555"/>
            <a:ext cx="2895600" cy="6020913"/>
          </a:xfrm>
          <a:prstGeom prst="rect">
            <a:avLst/>
          </a:prstGeom>
        </p:spPr>
      </p:pic>
    </p:spTree>
    <p:extLst>
      <p:ext uri="{BB962C8B-B14F-4D97-AF65-F5344CB8AC3E}">
        <p14:creationId xmlns:p14="http://schemas.microsoft.com/office/powerpoint/2010/main" xmlns="" val="13934529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solidFill>
                  <a:schemeClr val="tx1">
                    <a:lumMod val="75000"/>
                  </a:schemeClr>
                </a:solidFill>
              </a:rPr>
              <a:t>Using </a:t>
            </a:r>
            <a:r>
              <a:rPr lang="en-US" dirty="0" err="1" smtClean="0">
                <a:solidFill>
                  <a:schemeClr val="tx1">
                    <a:lumMod val="75000"/>
                  </a:schemeClr>
                </a:solidFill>
              </a:rPr>
              <a:t>jQuery</a:t>
            </a:r>
            <a:r>
              <a:rPr lang="en-US" dirty="0" smtClean="0">
                <a:solidFill>
                  <a:schemeClr val="tx1">
                    <a:lumMod val="75000"/>
                  </a:schemeClr>
                </a:solidFill>
              </a:rPr>
              <a:t> </a:t>
            </a:r>
            <a:r>
              <a:rPr lang="en-US" dirty="0" err="1" smtClean="0">
                <a:solidFill>
                  <a:schemeClr val="tx1">
                    <a:lumMod val="75000"/>
                  </a:schemeClr>
                </a:solidFill>
              </a:rPr>
              <a:t>ThemeRoller</a:t>
            </a:r>
            <a:r>
              <a:rPr lang="en-US" dirty="0" smtClean="0">
                <a:solidFill>
                  <a:schemeClr val="tx1">
                    <a:lumMod val="75000"/>
                  </a:schemeClr>
                </a:solidFill>
              </a:rPr>
              <a:t> with Mobile applications</a:t>
            </a:r>
            <a:endParaRPr lang="en-US" dirty="0">
              <a:solidFill>
                <a:schemeClr val="tx1">
                  <a:lumMod val="75000"/>
                </a:schemeClr>
              </a:solidFill>
            </a:endParaRPr>
          </a:p>
        </p:txBody>
      </p:sp>
      <p:sp>
        <p:nvSpPr>
          <p:cNvPr id="3" name="Content Placeholder 2"/>
          <p:cNvSpPr>
            <a:spLocks noGrp="1"/>
          </p:cNvSpPr>
          <p:nvPr>
            <p:ph idx="1"/>
          </p:nvPr>
        </p:nvSpPr>
        <p:spPr>
          <a:xfrm>
            <a:off x="531151" y="1981200"/>
            <a:ext cx="11126522" cy="4267200"/>
          </a:xfrm>
        </p:spPr>
        <p:txBody>
          <a:bodyPr>
            <a:noAutofit/>
          </a:bodyPr>
          <a:lstStyle/>
          <a:p>
            <a:r>
              <a:rPr lang="en-US" dirty="0" smtClean="0"/>
              <a:t>Mobile theme provides a variety</a:t>
            </a:r>
            <a:br>
              <a:rPr lang="en-US" dirty="0" smtClean="0"/>
            </a:br>
            <a:r>
              <a:rPr lang="en-US" dirty="0" smtClean="0"/>
              <a:t>of theme styles</a:t>
            </a:r>
          </a:p>
          <a:p>
            <a:r>
              <a:rPr lang="en-US" dirty="0" smtClean="0"/>
              <a:t>Create custom styles using</a:t>
            </a:r>
            <a:br>
              <a:rPr lang="en-US" dirty="0" smtClean="0"/>
            </a:br>
            <a:r>
              <a:rPr lang="en-US" dirty="0" smtClean="0"/>
              <a:t>Themeroller</a:t>
            </a:r>
          </a:p>
          <a:p>
            <a:r>
              <a:rPr lang="en-US" dirty="0" smtClean="0"/>
              <a:t>Upload Themeroller file as </a:t>
            </a:r>
            <a:br>
              <a:rPr lang="en-US" dirty="0" smtClean="0"/>
            </a:br>
            <a:r>
              <a:rPr lang="en-US" dirty="0" smtClean="0"/>
              <a:t>application or workspace files</a:t>
            </a:r>
          </a:p>
          <a:p>
            <a:r>
              <a:rPr lang="en-US" dirty="0" smtClean="0"/>
              <a:t>Define new theme style using</a:t>
            </a:r>
            <a:br>
              <a:rPr lang="en-US" dirty="0" smtClean="0"/>
            </a:br>
            <a:r>
              <a:rPr lang="en-US" dirty="0" smtClean="0"/>
              <a:t>your own Themeroller layout</a:t>
            </a:r>
          </a:p>
          <a:p>
            <a:endParaRPr lang="en-US" dirty="0"/>
          </a:p>
        </p:txBody>
      </p:sp>
      <p:pic>
        <p:nvPicPr>
          <p:cNvPr id="6" name="Picture 5" descr="Screen Shot 2014-06-20 at 7.37.33 PM.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408242" y="1447800"/>
            <a:ext cx="6595975" cy="4953000"/>
          </a:xfrm>
          <a:prstGeom prst="rect">
            <a:avLst/>
          </a:prstGeom>
        </p:spPr>
      </p:pic>
    </p:spTree>
    <p:extLst>
      <p:ext uri="{BB962C8B-B14F-4D97-AF65-F5344CB8AC3E}">
        <p14:creationId xmlns:p14="http://schemas.microsoft.com/office/powerpoint/2010/main" xmlns="" val="360004082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lstStyle/>
          <a:p>
            <a:r>
              <a:rPr lang="en-US" dirty="0" smtClean="0"/>
              <a:t>Security Features</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
        <p:nvSpPr>
          <p:cNvPr id="5" name="Pentagon 4">
            <a:hlinkClick r:id="rId3" action="ppaction://hlinksldjump"/>
          </p:cNvPr>
          <p:cNvSpPr/>
          <p:nvPr/>
        </p:nvSpPr>
        <p:spPr>
          <a:xfrm>
            <a:off x="10818812" y="457200"/>
            <a:ext cx="914400" cy="457200"/>
          </a:xfrm>
          <a:prstGeom prst="homePlate">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smtClean="0"/>
              <a:t>Skip</a:t>
            </a: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Browser Security Options</a:t>
            </a:r>
            <a:endParaRPr lang="en-US" dirty="0"/>
          </a:p>
        </p:txBody>
      </p:sp>
      <p:sp>
        <p:nvSpPr>
          <p:cNvPr id="3" name="Content Placeholder 2"/>
          <p:cNvSpPr>
            <a:spLocks noGrp="1"/>
          </p:cNvSpPr>
          <p:nvPr>
            <p:ph idx="1"/>
          </p:nvPr>
        </p:nvSpPr>
        <p:spPr>
          <a:xfrm>
            <a:off x="531812" y="1981200"/>
            <a:ext cx="10744200" cy="3886200"/>
          </a:xfrm>
        </p:spPr>
        <p:txBody>
          <a:bodyPr>
            <a:noAutofit/>
          </a:bodyPr>
          <a:lstStyle/>
          <a:p>
            <a:r>
              <a:rPr lang="en-US" dirty="0" smtClean="0"/>
              <a:t>Browser </a:t>
            </a:r>
            <a:r>
              <a:rPr lang="en-US" dirty="0"/>
              <a:t>Cache: prevent back button from showing old page </a:t>
            </a:r>
            <a:r>
              <a:rPr lang="en-US" dirty="0" smtClean="0"/>
              <a:t>content after </a:t>
            </a:r>
            <a:r>
              <a:rPr lang="en-US" dirty="0"/>
              <a:t>logout </a:t>
            </a:r>
            <a:r>
              <a:rPr lang="en-US" dirty="0" smtClean="0"/>
              <a:t>(APEX 4.1</a:t>
            </a:r>
            <a:r>
              <a:rPr lang="en-US" dirty="0"/>
              <a:t>)</a:t>
            </a:r>
          </a:p>
          <a:p>
            <a:r>
              <a:rPr lang="en-US" dirty="0" smtClean="0"/>
              <a:t>Embed </a:t>
            </a:r>
            <a:r>
              <a:rPr lang="en-US" dirty="0"/>
              <a:t>in Frames: prevent other apps from embedding and </a:t>
            </a:r>
            <a:r>
              <a:rPr lang="en-US" dirty="0" smtClean="0"/>
              <a:t>remote controlling </a:t>
            </a:r>
            <a:r>
              <a:rPr lang="en-US" dirty="0"/>
              <a:t>your application </a:t>
            </a:r>
            <a:r>
              <a:rPr lang="en-US" dirty="0" smtClean="0"/>
              <a:t>(APEX 4.1</a:t>
            </a:r>
            <a:r>
              <a:rPr lang="en-US" dirty="0"/>
              <a:t>)</a:t>
            </a:r>
          </a:p>
          <a:p>
            <a:r>
              <a:rPr lang="en-US" dirty="0" smtClean="0"/>
              <a:t>Define </a:t>
            </a:r>
            <a:r>
              <a:rPr lang="en-US" dirty="0"/>
              <a:t>custom HTTP headers at instance and </a:t>
            </a:r>
            <a:r>
              <a:rPr lang="en-US" dirty="0" smtClean="0"/>
              <a:t>application </a:t>
            </a:r>
            <a:r>
              <a:rPr lang="en-US" dirty="0"/>
              <a:t>level </a:t>
            </a:r>
            <a:r>
              <a:rPr lang="en-US" dirty="0" smtClean="0"/>
              <a:t>(APEX 5.0</a:t>
            </a:r>
            <a:r>
              <a:rPr lang="en-US" dirty="0"/>
              <a:t>)</a:t>
            </a:r>
          </a:p>
        </p:txBody>
      </p:sp>
    </p:spTree>
    <p:extLst>
      <p:ext uri="{BB962C8B-B14F-4D97-AF65-F5344CB8AC3E}">
        <p14:creationId xmlns="" xmlns:p14="http://schemas.microsoft.com/office/powerpoint/2010/main" val="356381999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Authentication and Authorization</a:t>
            </a:r>
            <a:endParaRPr lang="en-US" dirty="0"/>
          </a:p>
        </p:txBody>
      </p:sp>
      <p:sp>
        <p:nvSpPr>
          <p:cNvPr id="3" name="Content Placeholder 2"/>
          <p:cNvSpPr>
            <a:spLocks noGrp="1"/>
          </p:cNvSpPr>
          <p:nvPr>
            <p:ph idx="1"/>
          </p:nvPr>
        </p:nvSpPr>
        <p:spPr>
          <a:xfrm>
            <a:off x="531812" y="1981200"/>
            <a:ext cx="11353800" cy="3886200"/>
          </a:xfrm>
        </p:spPr>
        <p:txBody>
          <a:bodyPr>
            <a:noAutofit/>
          </a:bodyPr>
          <a:lstStyle/>
          <a:p>
            <a:r>
              <a:rPr lang="en-US" dirty="0"/>
              <a:t>Flexible authentication - </a:t>
            </a:r>
            <a:r>
              <a:rPr lang="en-US" dirty="0" smtClean="0"/>
              <a:t>change </a:t>
            </a:r>
            <a:r>
              <a:rPr lang="en-US" dirty="0"/>
              <a:t>the authentication of the development environment itself - LDAP, SSO, HTTP Header Variable, etc</a:t>
            </a:r>
            <a:r>
              <a:rPr lang="en-US" dirty="0" smtClean="0"/>
              <a:t>. (APEX 5.0)</a:t>
            </a:r>
            <a:endParaRPr lang="en-US" dirty="0"/>
          </a:p>
        </p:txBody>
      </p:sp>
      <p:sp>
        <p:nvSpPr>
          <p:cNvPr id="10" name="Content Placeholder 2"/>
          <p:cNvSpPr txBox="1">
            <a:spLocks/>
          </p:cNvSpPr>
          <p:nvPr/>
        </p:nvSpPr>
        <p:spPr>
          <a:xfrm>
            <a:off x="531812" y="3352800"/>
            <a:ext cx="11125200" cy="2514600"/>
          </a:xfrm>
          <a:prstGeom prst="rect">
            <a:avLst/>
          </a:prstGeom>
        </p:spPr>
        <p:txBody>
          <a:bodyPr vert="horz" lIns="0" tIns="0" rIns="0" bIns="0" rtlCol="0">
            <a:noAutofit/>
          </a:bodyPr>
          <a:lstStyle/>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buFont typeface="Arial" panose="020B0604020202020204"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Authorizations and conditions for on demand processes (APEX 4.2)</a:t>
            </a:r>
          </a:p>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buFont typeface="Arial" panose="020B0604020202020204"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Assign workspace groups to other groups (APEX 5.0)</a:t>
            </a:r>
          </a:p>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buFont typeface="Arial" panose="020B0604020202020204"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Set group membership for session on login, including external groups </a:t>
            </a:r>
            <a:br>
              <a:rPr kumimoji="0" lang="en-US" sz="2800" b="0" i="0" u="none" strike="noStrike" kern="1200" cap="none" spc="0" normalizeH="0" baseline="0" noProof="0" dirty="0" smtClean="0">
                <a:ln>
                  <a:noFill/>
                </a:ln>
                <a:solidFill>
                  <a:schemeClr val="tx1"/>
                </a:solidFill>
                <a:effectLst/>
                <a:uLnTx/>
                <a:uFillTx/>
                <a:latin typeface="+mn-lt"/>
                <a:ea typeface="+mn-ea"/>
                <a:cs typeface="+mn-cs"/>
              </a:rPr>
            </a:br>
            <a:r>
              <a:rPr kumimoji="0" lang="en-US" sz="2800" b="0" i="0" u="none" strike="noStrike" kern="1200" cap="none" spc="0" normalizeH="0" baseline="0" noProof="0" dirty="0" smtClean="0">
                <a:ln>
                  <a:noFill/>
                </a:ln>
                <a:solidFill>
                  <a:schemeClr val="tx1"/>
                </a:solidFill>
                <a:effectLst/>
                <a:uLnTx/>
                <a:uFillTx/>
                <a:latin typeface="+mn-lt"/>
                <a:ea typeface="+mn-ea"/>
                <a:cs typeface="+mn-cs"/>
              </a:rPr>
              <a:t>(APEX 5.0)</a:t>
            </a:r>
          </a:p>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buFont typeface="Arial" panose="020B0604020202020204"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Is In Group authorization (APEX 5.0)</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 xmlns:p14="http://schemas.microsoft.com/office/powerpoint/2010/main" val="209422000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Recommended Demonstrations</a:t>
            </a:r>
            <a:endParaRPr lang="en-US" dirty="0"/>
          </a:p>
        </p:txBody>
      </p:sp>
      <p:sp>
        <p:nvSpPr>
          <p:cNvPr id="3" name="Content Placeholder 2"/>
          <p:cNvSpPr>
            <a:spLocks noGrp="1"/>
          </p:cNvSpPr>
          <p:nvPr>
            <p:ph idx="1"/>
          </p:nvPr>
        </p:nvSpPr>
        <p:spPr>
          <a:xfrm>
            <a:off x="531812" y="1066800"/>
            <a:ext cx="11277600" cy="5029200"/>
          </a:xfrm>
        </p:spPr>
        <p:txBody>
          <a:bodyPr>
            <a:noAutofit/>
          </a:bodyPr>
          <a:lstStyle/>
          <a:p>
            <a:r>
              <a:rPr lang="en-US" dirty="0" smtClean="0"/>
              <a:t>Building an Application on an Existing Table (Continued …)</a:t>
            </a:r>
          </a:p>
          <a:p>
            <a:pPr lvl="1">
              <a:buNone/>
            </a:pPr>
            <a:r>
              <a:rPr lang="en-US" dirty="0" smtClean="0"/>
              <a:t>During Demo –</a:t>
            </a:r>
          </a:p>
          <a:p>
            <a:pPr lvl="1">
              <a:buFont typeface="Wingdings" pitchFamily="2" charset="2"/>
              <a:buChar char="Ø"/>
            </a:pPr>
            <a:r>
              <a:rPr lang="en-US" dirty="0" smtClean="0"/>
              <a:t>{Optional}  Demonstrate Plug-Ins</a:t>
            </a:r>
          </a:p>
          <a:p>
            <a:pPr lvl="2">
              <a:buFont typeface="Wingdings" pitchFamily="2" charset="2"/>
              <a:buChar char="Ø"/>
            </a:pPr>
            <a:r>
              <a:rPr lang="en-US" sz="2400" dirty="0" smtClean="0"/>
              <a:t> Add RATING (Number) and PHONE (Varchar2(15))Columns to EMP Table</a:t>
            </a:r>
          </a:p>
          <a:p>
            <a:pPr lvl="2">
              <a:buFont typeface="Wingdings" pitchFamily="2" charset="2"/>
              <a:buChar char="Ø"/>
            </a:pPr>
            <a:r>
              <a:rPr lang="en-US" sz="2400" dirty="0" smtClean="0"/>
              <a:t> Add new columns to IR report SQL Query (Page 2)</a:t>
            </a:r>
          </a:p>
          <a:p>
            <a:pPr lvl="2">
              <a:buFont typeface="Wingdings" pitchFamily="2" charset="2"/>
              <a:buChar char="Ø"/>
            </a:pPr>
            <a:r>
              <a:rPr lang="en-US" sz="2400" dirty="0" smtClean="0"/>
              <a:t> Add ‘Star Rating’  and ‘Text Format’ Plug-In from repository</a:t>
            </a:r>
          </a:p>
          <a:p>
            <a:pPr lvl="2">
              <a:buFont typeface="Wingdings" pitchFamily="2" charset="2"/>
              <a:buChar char="Ø"/>
            </a:pPr>
            <a:r>
              <a:rPr lang="en-US" sz="2400" dirty="0" smtClean="0"/>
              <a:t> Add new items to Form P3_RATING and P3_PHONE; Source = Database Column </a:t>
            </a:r>
          </a:p>
          <a:p>
            <a:pPr lvl="2">
              <a:buNone/>
            </a:pPr>
            <a:r>
              <a:rPr lang="en-US" sz="2400" dirty="0" smtClean="0"/>
              <a:t>{Note by adding the plug-ins before adding the form items you can select them as part of creating the items}</a:t>
            </a:r>
          </a:p>
          <a:p>
            <a:pPr lvl="2">
              <a:buFont typeface="Wingdings" pitchFamily="2" charset="2"/>
              <a:buChar char="Ø"/>
            </a:pPr>
            <a:endParaRPr lang="en-US" dirty="0" smtClean="0"/>
          </a:p>
          <a:p>
            <a:pPr lvl="1">
              <a:buFont typeface="Wingdings" pitchFamily="2" charset="2"/>
              <a:buChar char="Ø"/>
            </a:pPr>
            <a:endParaRPr lang="en-US" dirty="0" smtClean="0"/>
          </a:p>
          <a:p>
            <a:pPr>
              <a:buNone/>
            </a:pPr>
            <a:endParaRPr lang="en-US" dirty="0" smtClean="0"/>
          </a:p>
        </p:txBody>
      </p:sp>
    </p:spTree>
    <p:extLst>
      <p:ext uri="{BB962C8B-B14F-4D97-AF65-F5344CB8AC3E}">
        <p14:creationId xmlns="" xmlns:p14="http://schemas.microsoft.com/office/powerpoint/2010/main" val="2023100174"/>
      </p:ext>
    </p:extLst>
  </p:cSld>
  <p:clrMapOvr>
    <a:masterClrMapping/>
  </p:clrMapOvr>
  <p:transition spd="med">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Improvements to avoid Cross-Site Scripting (XSS)</a:t>
            </a:r>
            <a:endParaRPr lang="en-US" dirty="0"/>
          </a:p>
        </p:txBody>
      </p:sp>
      <p:sp>
        <p:nvSpPr>
          <p:cNvPr id="3" name="Content Placeholder 2"/>
          <p:cNvSpPr>
            <a:spLocks noGrp="1"/>
          </p:cNvSpPr>
          <p:nvPr>
            <p:ph idx="1"/>
          </p:nvPr>
        </p:nvSpPr>
        <p:spPr>
          <a:xfrm>
            <a:off x="531812" y="1981200"/>
            <a:ext cx="11125200" cy="3886200"/>
          </a:xfrm>
        </p:spPr>
        <p:txBody>
          <a:bodyPr>
            <a:noAutofit/>
          </a:bodyPr>
          <a:lstStyle/>
          <a:p>
            <a:r>
              <a:rPr lang="en-US" dirty="0"/>
              <a:t>HTML Expression attribute for report columns with </a:t>
            </a:r>
            <a:r>
              <a:rPr lang="en-US" dirty="0" smtClean="0"/>
              <a:t>substitution support </a:t>
            </a:r>
            <a:r>
              <a:rPr lang="en-US" dirty="0"/>
              <a:t>instead of concatenating strings in the query </a:t>
            </a:r>
            <a:r>
              <a:rPr lang="en-US" dirty="0" smtClean="0"/>
              <a:t>(APEX 4.1)</a:t>
            </a:r>
          </a:p>
          <a:p>
            <a:r>
              <a:rPr lang="en-US" dirty="0" smtClean="0"/>
              <a:t>Restricted </a:t>
            </a:r>
            <a:r>
              <a:rPr lang="en-US" dirty="0"/>
              <a:t>Characters attribute for items rejects malicious </a:t>
            </a:r>
            <a:r>
              <a:rPr lang="en-US" dirty="0" smtClean="0"/>
              <a:t>input (APEX 4.2)</a:t>
            </a:r>
          </a:p>
          <a:p>
            <a:r>
              <a:rPr lang="en-US" dirty="0" smtClean="0"/>
              <a:t>More </a:t>
            </a:r>
            <a:r>
              <a:rPr lang="en-US" dirty="0"/>
              <a:t>restrictive HTML-Escaping and APEX_ESCAPE API </a:t>
            </a:r>
            <a:r>
              <a:rPr lang="en-US" dirty="0" smtClean="0"/>
              <a:t>(APEX 4.2)</a:t>
            </a:r>
          </a:p>
          <a:p>
            <a:r>
              <a:rPr lang="en-US" dirty="0" smtClean="0"/>
              <a:t>New </a:t>
            </a:r>
            <a:r>
              <a:rPr lang="en-US" dirty="0"/>
              <a:t>escaping syntax, e.g. &amp;P1_ITEM!JS. for fine grained </a:t>
            </a:r>
            <a:r>
              <a:rPr lang="en-US" dirty="0" smtClean="0"/>
              <a:t>control (APEX 5.0</a:t>
            </a:r>
            <a:r>
              <a:rPr lang="en-US" dirty="0"/>
              <a:t>)</a:t>
            </a:r>
          </a:p>
        </p:txBody>
      </p:sp>
    </p:spTree>
    <p:extLst>
      <p:ext uri="{BB962C8B-B14F-4D97-AF65-F5344CB8AC3E}">
        <p14:creationId xmlns="" xmlns:p14="http://schemas.microsoft.com/office/powerpoint/2010/main" val="248255155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Instance Lockdown and Workspace Isolation</a:t>
            </a:r>
            <a:endParaRPr lang="en-US" dirty="0"/>
          </a:p>
        </p:txBody>
      </p:sp>
      <p:sp>
        <p:nvSpPr>
          <p:cNvPr id="3" name="Content Placeholder 2"/>
          <p:cNvSpPr>
            <a:spLocks noGrp="1"/>
          </p:cNvSpPr>
          <p:nvPr>
            <p:ph idx="1"/>
          </p:nvPr>
        </p:nvSpPr>
        <p:spPr>
          <a:xfrm>
            <a:off x="531812" y="1981200"/>
            <a:ext cx="11125200" cy="3886200"/>
          </a:xfrm>
        </p:spPr>
        <p:txBody>
          <a:bodyPr>
            <a:noAutofit/>
          </a:bodyPr>
          <a:lstStyle/>
          <a:p>
            <a:r>
              <a:rPr lang="en-US" dirty="0"/>
              <a:t>Limit emails </a:t>
            </a:r>
            <a:r>
              <a:rPr lang="en-US" dirty="0" smtClean="0"/>
              <a:t>(APEX 4.1</a:t>
            </a:r>
            <a:r>
              <a:rPr lang="en-US" dirty="0"/>
              <a:t>)</a:t>
            </a:r>
          </a:p>
          <a:p>
            <a:r>
              <a:rPr lang="en-US" dirty="0" smtClean="0"/>
              <a:t>Resource </a:t>
            </a:r>
            <a:r>
              <a:rPr lang="en-US" dirty="0"/>
              <a:t>manager support </a:t>
            </a:r>
            <a:r>
              <a:rPr lang="en-US" dirty="0" smtClean="0"/>
              <a:t>(APEX 4.2</a:t>
            </a:r>
            <a:r>
              <a:rPr lang="en-US" dirty="0"/>
              <a:t>)</a:t>
            </a:r>
          </a:p>
          <a:p>
            <a:r>
              <a:rPr lang="en-US" dirty="0" smtClean="0"/>
              <a:t>Limit file </a:t>
            </a:r>
            <a:r>
              <a:rPr lang="en-US" dirty="0"/>
              <a:t>uploads </a:t>
            </a:r>
            <a:r>
              <a:rPr lang="en-US" dirty="0" smtClean="0"/>
              <a:t>(APEX 5.0)</a:t>
            </a:r>
          </a:p>
          <a:p>
            <a:r>
              <a:rPr lang="en-US" dirty="0" smtClean="0"/>
              <a:t>Limit </a:t>
            </a:r>
            <a:r>
              <a:rPr lang="en-US" dirty="0"/>
              <a:t>debug output </a:t>
            </a:r>
            <a:r>
              <a:rPr lang="en-US" dirty="0" smtClean="0"/>
              <a:t>(APEX 5.0</a:t>
            </a:r>
            <a:r>
              <a:rPr lang="en-US" dirty="0"/>
              <a:t>)</a:t>
            </a:r>
          </a:p>
          <a:p>
            <a:r>
              <a:rPr lang="en-US" dirty="0" smtClean="0"/>
              <a:t>Limit </a:t>
            </a:r>
            <a:r>
              <a:rPr lang="en-US" dirty="0"/>
              <a:t>concurrent requests per session and per workspace </a:t>
            </a:r>
            <a:r>
              <a:rPr lang="en-US" dirty="0" smtClean="0"/>
              <a:t>(APEX 5.0</a:t>
            </a:r>
            <a:r>
              <a:rPr lang="en-US" dirty="0"/>
              <a:t>)</a:t>
            </a:r>
          </a:p>
          <a:p>
            <a:r>
              <a:rPr lang="en-US" dirty="0" smtClean="0"/>
              <a:t>Limit </a:t>
            </a:r>
            <a:r>
              <a:rPr lang="en-US" dirty="0"/>
              <a:t>workspace access by hostname </a:t>
            </a:r>
            <a:r>
              <a:rPr lang="en-US" dirty="0" smtClean="0"/>
              <a:t>(APEX 5.0</a:t>
            </a:r>
            <a:r>
              <a:rPr lang="en-US" dirty="0"/>
              <a:t>)</a:t>
            </a:r>
          </a:p>
        </p:txBody>
      </p:sp>
    </p:spTree>
    <p:extLst>
      <p:ext uri="{BB962C8B-B14F-4D97-AF65-F5344CB8AC3E}">
        <p14:creationId xmlns="" xmlns:p14="http://schemas.microsoft.com/office/powerpoint/2010/main" val="188670576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Cryptography Improvements</a:t>
            </a:r>
            <a:endParaRPr lang="en-US" dirty="0"/>
          </a:p>
        </p:txBody>
      </p:sp>
      <p:sp>
        <p:nvSpPr>
          <p:cNvPr id="3" name="Content Placeholder 2"/>
          <p:cNvSpPr>
            <a:spLocks noGrp="1"/>
          </p:cNvSpPr>
          <p:nvPr>
            <p:ph idx="1"/>
          </p:nvPr>
        </p:nvSpPr>
        <p:spPr>
          <a:xfrm>
            <a:off x="531812" y="1752600"/>
            <a:ext cx="11125200" cy="3886200"/>
          </a:xfrm>
        </p:spPr>
        <p:txBody>
          <a:bodyPr>
            <a:noAutofit/>
          </a:bodyPr>
          <a:lstStyle/>
          <a:p>
            <a:r>
              <a:rPr lang="en-US" dirty="0"/>
              <a:t>Stronger session cookie </a:t>
            </a:r>
            <a:r>
              <a:rPr lang="en-US" dirty="0" smtClean="0"/>
              <a:t>(APEX 4.2</a:t>
            </a:r>
            <a:r>
              <a:rPr lang="en-US" dirty="0"/>
              <a:t>)</a:t>
            </a:r>
          </a:p>
          <a:p>
            <a:r>
              <a:rPr lang="en-US" dirty="0" smtClean="0"/>
              <a:t>SH</a:t>
            </a:r>
            <a:r>
              <a:rPr lang="en-US" dirty="0"/>
              <a:t>-1/SH-2 for checksums </a:t>
            </a:r>
            <a:r>
              <a:rPr lang="en-US" dirty="0" smtClean="0"/>
              <a:t>(APEX 5.0</a:t>
            </a:r>
            <a:r>
              <a:rPr lang="en-US" dirty="0"/>
              <a:t>)</a:t>
            </a:r>
          </a:p>
          <a:p>
            <a:r>
              <a:rPr lang="en-US" dirty="0" smtClean="0"/>
              <a:t>Improved </a:t>
            </a:r>
            <a:r>
              <a:rPr lang="en-US" dirty="0"/>
              <a:t>hashing algorithm for workspace user passwords </a:t>
            </a:r>
            <a:r>
              <a:rPr lang="en-US" dirty="0" smtClean="0"/>
              <a:t>(APEX 5.0</a:t>
            </a:r>
            <a:r>
              <a:rPr lang="en-US" dirty="0"/>
              <a:t>)</a:t>
            </a:r>
          </a:p>
          <a:p>
            <a:r>
              <a:rPr lang="en-US" dirty="0" smtClean="0"/>
              <a:t>New </a:t>
            </a:r>
            <a:r>
              <a:rPr lang="en-US" dirty="0"/>
              <a:t>applications/forms are checksum protected by default </a:t>
            </a:r>
            <a:r>
              <a:rPr lang="en-US" dirty="0" smtClean="0"/>
              <a:t>(APEX 5.0)</a:t>
            </a:r>
          </a:p>
          <a:p>
            <a:r>
              <a:rPr lang="en-US" dirty="0" smtClean="0"/>
              <a:t>Support </a:t>
            </a:r>
            <a:r>
              <a:rPr lang="en-US" dirty="0"/>
              <a:t>DB 12c DBFIPS_140 </a:t>
            </a:r>
            <a:r>
              <a:rPr lang="en-US" dirty="0" smtClean="0"/>
              <a:t>mode (APEX 5.0)</a:t>
            </a:r>
          </a:p>
          <a:p>
            <a:pPr lvl="1"/>
            <a:r>
              <a:rPr lang="en-US" dirty="0" smtClean="0"/>
              <a:t>DBFIPS_140 </a:t>
            </a:r>
            <a:r>
              <a:rPr lang="en-US" dirty="0"/>
              <a:t>enables Transparent Data Encryption (TDE) and DBMS_CRYPTO PL/SQL package program units to run in a mode compliant to the Federal Information Processing Standard </a:t>
            </a:r>
            <a:r>
              <a:rPr lang="en-US" dirty="0" smtClean="0"/>
              <a:t>("</a:t>
            </a:r>
            <a:r>
              <a:rPr lang="en-US" dirty="0"/>
              <a:t>FIPS </a:t>
            </a:r>
            <a:r>
              <a:rPr lang="en-US" dirty="0" smtClean="0"/>
              <a:t>mode”)</a:t>
            </a:r>
          </a:p>
          <a:p>
            <a:endParaRPr lang="en-US" dirty="0"/>
          </a:p>
        </p:txBody>
      </p:sp>
    </p:spTree>
    <p:extLst>
      <p:ext uri="{BB962C8B-B14F-4D97-AF65-F5344CB8AC3E}">
        <p14:creationId xmlns="" xmlns:p14="http://schemas.microsoft.com/office/powerpoint/2010/main" val="40935101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4181476"/>
            <a:ext cx="11125200" cy="1381124"/>
          </a:xfrm>
        </p:spPr>
        <p:txBody>
          <a:bodyPr/>
          <a:lstStyle/>
          <a:p>
            <a:r>
              <a:rPr lang="en-US" dirty="0" smtClean="0"/>
              <a:t>Pseudo Demo Flow: From Provisioning a Development Environment to creating and running an Application</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
        <p:nvSpPr>
          <p:cNvPr id="5" name="Pentagon 4">
            <a:hlinkClick r:id="rId3" action="ppaction://hlinksldjump"/>
          </p:cNvPr>
          <p:cNvSpPr/>
          <p:nvPr/>
        </p:nvSpPr>
        <p:spPr>
          <a:xfrm>
            <a:off x="10818812" y="457200"/>
            <a:ext cx="914400" cy="457200"/>
          </a:xfrm>
          <a:prstGeom prst="homePlate">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smtClean="0"/>
              <a:t>Skip</a:t>
            </a:r>
            <a:endParaRPr lang="en-US" dirty="0"/>
          </a:p>
        </p:txBody>
      </p:sp>
    </p:spTree>
    <p:extLst>
      <p:ext uri="{BB962C8B-B14F-4D97-AF65-F5344CB8AC3E}">
        <p14:creationId xmlns:p14="http://schemas.microsoft.com/office/powerpoint/2010/main" xmlns="" val="396965778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79412" y="268101"/>
            <a:ext cx="11450459" cy="576345"/>
          </a:xfrm>
        </p:spPr>
        <p:txBody>
          <a:bodyPr/>
          <a:lstStyle/>
          <a:p>
            <a:r>
              <a:rPr lang="en-US" dirty="0" smtClean="0">
                <a:solidFill>
                  <a:schemeClr val="accent4"/>
                </a:solidFill>
              </a:rPr>
              <a:t>1: Gain Access to an APEX “Workspace” aka Database Schema</a:t>
            </a:r>
            <a:endParaRPr lang="en-US" dirty="0">
              <a:solidFill>
                <a:schemeClr val="tx2"/>
              </a:solidFill>
            </a:endParaRPr>
          </a:p>
        </p:txBody>
      </p:sp>
      <p:pic>
        <p:nvPicPr>
          <p:cNvPr id="8" name="Picture 7"/>
          <p:cNvPicPr>
            <a:picLocks noChangeAspect="1"/>
          </p:cNvPicPr>
          <p:nvPr/>
        </p:nvPicPr>
        <p:blipFill>
          <a:blip r:embed="rId3" cstate="print"/>
          <a:stretch>
            <a:fillRect/>
          </a:stretch>
        </p:blipFill>
        <p:spPr>
          <a:xfrm>
            <a:off x="2185290" y="1600200"/>
            <a:ext cx="7338122" cy="429804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3116455381"/>
      </p:ext>
    </p:extLst>
  </p:cSld>
  <p:clrMapOvr>
    <a:masterClrMapping/>
  </p:clrMapOvr>
  <p:transition spd="slow"/>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79412" y="268101"/>
            <a:ext cx="11450459" cy="576345"/>
          </a:xfrm>
          <a:prstGeom prst="rect">
            <a:avLst/>
          </a:prstGeom>
        </p:spPr>
        <p:txBody>
          <a:bodyPr vert="horz" lIns="0" tIns="0" rIns="0" bIns="0" rtlCol="0" anchor="b">
            <a:noAutofit/>
          </a:bodyPr>
          <a:lstStyle/>
          <a:p>
            <a:pPr lvl="0">
              <a:lnSpc>
                <a:spcPct val="80000"/>
              </a:lnSpc>
              <a:spcBef>
                <a:spcPct val="0"/>
              </a:spcBef>
            </a:pPr>
            <a:r>
              <a:rPr lang="en-US" sz="3600" dirty="0" smtClean="0">
                <a:solidFill>
                  <a:schemeClr val="accent4"/>
                </a:solidFill>
              </a:rPr>
              <a:t>2: Create a new Application</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pic>
        <p:nvPicPr>
          <p:cNvPr id="1027" name="Picture 3"/>
          <p:cNvPicPr>
            <a:picLocks noChangeAspect="1" noChangeArrowheads="1"/>
          </p:cNvPicPr>
          <p:nvPr/>
        </p:nvPicPr>
        <p:blipFill>
          <a:blip r:embed="rId3" cstate="print"/>
          <a:srcRect/>
          <a:stretch>
            <a:fillRect/>
          </a:stretch>
        </p:blipFill>
        <p:spPr bwMode="auto">
          <a:xfrm>
            <a:off x="1298575" y="1309688"/>
            <a:ext cx="9590088" cy="4238625"/>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3256960376"/>
      </p:ext>
    </p:extLst>
  </p:cSld>
  <p:clrMapOvr>
    <a:masterClrMapping/>
  </p:clrMapOvr>
  <p:transition spd="slow"/>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p:cNvSpPr txBox="1">
            <a:spLocks/>
          </p:cNvSpPr>
          <p:nvPr/>
        </p:nvSpPr>
        <p:spPr>
          <a:xfrm>
            <a:off x="531813" y="914400"/>
            <a:ext cx="11125199" cy="343299"/>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dirty="0" smtClean="0">
                <a:solidFill>
                  <a:schemeClr val="accent4"/>
                </a:solidFill>
              </a:rPr>
              <a:t>Application Builder - Create Application Wizard</a:t>
            </a:r>
            <a:endParaRPr lang="en-US" dirty="0">
              <a:solidFill>
                <a:schemeClr val="accent4"/>
              </a:solidFill>
            </a:endParaRPr>
          </a:p>
        </p:txBody>
      </p:sp>
      <p:sp>
        <p:nvSpPr>
          <p:cNvPr id="5" name="Title 1"/>
          <p:cNvSpPr txBox="1">
            <a:spLocks/>
          </p:cNvSpPr>
          <p:nvPr/>
        </p:nvSpPr>
        <p:spPr>
          <a:xfrm>
            <a:off x="379412" y="268101"/>
            <a:ext cx="11450459" cy="576345"/>
          </a:xfrm>
          <a:prstGeom prst="rect">
            <a:avLst/>
          </a:prstGeom>
        </p:spPr>
        <p:txBody>
          <a:bodyPr vert="horz" lIns="0" tIns="0" rIns="0" bIns="0" rtlCol="0" anchor="b">
            <a:noAutofit/>
          </a:bodyPr>
          <a:lstStyle/>
          <a:p>
            <a:pPr lvl="0">
              <a:lnSpc>
                <a:spcPct val="80000"/>
              </a:lnSpc>
              <a:spcBef>
                <a:spcPct val="0"/>
              </a:spcBef>
            </a:pPr>
            <a:r>
              <a:rPr lang="en-US" sz="3600" dirty="0" smtClean="0">
                <a:solidFill>
                  <a:schemeClr val="accent4"/>
                </a:solidFill>
              </a:rPr>
              <a:t>3: Select the type of Application to Create</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pic>
        <p:nvPicPr>
          <p:cNvPr id="2050" name="Picture 2"/>
          <p:cNvPicPr>
            <a:picLocks noChangeAspect="1" noChangeArrowheads="1"/>
          </p:cNvPicPr>
          <p:nvPr/>
        </p:nvPicPr>
        <p:blipFill>
          <a:blip r:embed="rId3" cstate="print"/>
          <a:srcRect/>
          <a:stretch>
            <a:fillRect/>
          </a:stretch>
        </p:blipFill>
        <p:spPr bwMode="auto">
          <a:xfrm>
            <a:off x="2436812" y="1507032"/>
            <a:ext cx="7315200" cy="4512768"/>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1696835665"/>
      </p:ext>
    </p:extLst>
  </p:cSld>
  <p:clrMapOvr>
    <a:masterClrMapping/>
  </p:clrMapOvr>
  <p:transition spd="slow"/>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379412" y="268101"/>
            <a:ext cx="11450459" cy="576345"/>
          </a:xfrm>
          <a:prstGeom prst="rect">
            <a:avLst/>
          </a:prstGeom>
        </p:spPr>
        <p:txBody>
          <a:bodyPr vert="horz" lIns="0" tIns="0" rIns="0" bIns="0" rtlCol="0" anchor="b">
            <a:noAutofit/>
          </a:bodyPr>
          <a:lstStyle/>
          <a:p>
            <a:pPr lvl="0">
              <a:lnSpc>
                <a:spcPct val="80000"/>
              </a:lnSpc>
              <a:spcBef>
                <a:spcPct val="0"/>
              </a:spcBef>
            </a:pPr>
            <a:r>
              <a:rPr lang="en-US" sz="3600" dirty="0" smtClean="0">
                <a:solidFill>
                  <a:schemeClr val="accent4"/>
                </a:solidFill>
              </a:rPr>
              <a:t>4: Name your Application and add Pages</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
        <p:nvSpPr>
          <p:cNvPr id="11" name="Text Placeholder 2"/>
          <p:cNvSpPr txBox="1">
            <a:spLocks/>
          </p:cNvSpPr>
          <p:nvPr/>
        </p:nvSpPr>
        <p:spPr>
          <a:xfrm>
            <a:off x="531813" y="914400"/>
            <a:ext cx="11125199" cy="343299"/>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dirty="0" smtClean="0">
                <a:solidFill>
                  <a:schemeClr val="accent4"/>
                </a:solidFill>
              </a:rPr>
              <a:t>Application Builder - Create Application Wizard</a:t>
            </a:r>
            <a:endParaRPr lang="en-US" dirty="0">
              <a:solidFill>
                <a:schemeClr val="accent4"/>
              </a:solidFill>
            </a:endParaRPr>
          </a:p>
        </p:txBody>
      </p:sp>
      <p:pic>
        <p:nvPicPr>
          <p:cNvPr id="3074" name="Picture 2"/>
          <p:cNvPicPr>
            <a:picLocks noChangeAspect="1" noChangeArrowheads="1"/>
          </p:cNvPicPr>
          <p:nvPr/>
        </p:nvPicPr>
        <p:blipFill>
          <a:blip r:embed="rId3" cstate="print"/>
          <a:srcRect/>
          <a:stretch>
            <a:fillRect/>
          </a:stretch>
        </p:blipFill>
        <p:spPr bwMode="auto">
          <a:xfrm>
            <a:off x="2055812" y="1447800"/>
            <a:ext cx="7924800" cy="4705094"/>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1957357714"/>
      </p:ext>
    </p:extLst>
  </p:cSld>
  <p:clrMapOvr>
    <a:masterClrMapping/>
  </p:clrMapOvr>
  <p:transition spd="slow"/>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379412" y="268101"/>
            <a:ext cx="11450459" cy="576345"/>
          </a:xfrm>
          <a:prstGeom prst="rect">
            <a:avLst/>
          </a:prstGeom>
        </p:spPr>
        <p:txBody>
          <a:bodyPr vert="horz" lIns="0" tIns="0" rIns="0" bIns="0" rtlCol="0" anchor="b">
            <a:noAutofit/>
          </a:bodyPr>
          <a:lstStyle/>
          <a:p>
            <a:pPr lvl="0">
              <a:lnSpc>
                <a:spcPct val="80000"/>
              </a:lnSpc>
              <a:spcBef>
                <a:spcPct val="0"/>
              </a:spcBef>
            </a:pPr>
            <a:r>
              <a:rPr lang="en-US" sz="3600" dirty="0" smtClean="0">
                <a:solidFill>
                  <a:schemeClr val="accent4"/>
                </a:solidFill>
              </a:rPr>
              <a:t>5: Confirm your selections and Press “Create Application”</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sp>
        <p:nvSpPr>
          <p:cNvPr id="11" name="Text Placeholder 2"/>
          <p:cNvSpPr txBox="1">
            <a:spLocks/>
          </p:cNvSpPr>
          <p:nvPr/>
        </p:nvSpPr>
        <p:spPr>
          <a:xfrm>
            <a:off x="531813" y="914400"/>
            <a:ext cx="11125199" cy="343299"/>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dirty="0" smtClean="0">
                <a:solidFill>
                  <a:schemeClr val="accent4"/>
                </a:solidFill>
              </a:rPr>
              <a:t>Application Builder - Create Application Wizard</a:t>
            </a:r>
            <a:endParaRPr lang="en-US" dirty="0">
              <a:solidFill>
                <a:schemeClr val="accent4"/>
              </a:solidFill>
            </a:endParaRPr>
          </a:p>
        </p:txBody>
      </p:sp>
      <p:pic>
        <p:nvPicPr>
          <p:cNvPr id="4099" name="Picture 3"/>
          <p:cNvPicPr>
            <a:picLocks noChangeAspect="1" noChangeArrowheads="1"/>
          </p:cNvPicPr>
          <p:nvPr/>
        </p:nvPicPr>
        <p:blipFill>
          <a:blip r:embed="rId3" cstate="print"/>
          <a:srcRect/>
          <a:stretch>
            <a:fillRect/>
          </a:stretch>
        </p:blipFill>
        <p:spPr bwMode="auto">
          <a:xfrm>
            <a:off x="2681286" y="1524000"/>
            <a:ext cx="6765926" cy="4722360"/>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1957357714"/>
      </p:ext>
    </p:extLst>
  </p:cSld>
  <p:clrMapOvr>
    <a:masterClrMapping/>
  </p:clrMapOvr>
  <p:transition spd="slow"/>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79412" y="268101"/>
            <a:ext cx="11450459" cy="576345"/>
          </a:xfrm>
          <a:prstGeom prst="rect">
            <a:avLst/>
          </a:prstGeom>
        </p:spPr>
        <p:txBody>
          <a:bodyPr vert="horz" lIns="0" tIns="0" rIns="0" bIns="0" rtlCol="0" anchor="b">
            <a:noAutofit/>
          </a:bodyPr>
          <a:lstStyle/>
          <a:p>
            <a:pPr lvl="0">
              <a:lnSpc>
                <a:spcPct val="80000"/>
              </a:lnSpc>
              <a:spcBef>
                <a:spcPct val="0"/>
              </a:spcBef>
            </a:pPr>
            <a:r>
              <a:rPr lang="en-US" sz="3600" dirty="0" smtClean="0">
                <a:solidFill>
                  <a:schemeClr val="accent4"/>
                </a:solidFill>
              </a:rPr>
              <a:t>6: Application Generated </a:t>
            </a:r>
            <a:r>
              <a:rPr lang="en-US" sz="3600" dirty="0" smtClean="0">
                <a:solidFill>
                  <a:schemeClr val="accent4"/>
                </a:solidFill>
                <a:sym typeface="Wingdings" pitchFamily="2" charset="2"/>
              </a:rPr>
              <a:t> Edit or Run Immediately</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pic>
        <p:nvPicPr>
          <p:cNvPr id="5122" name="Picture 2"/>
          <p:cNvPicPr>
            <a:picLocks noChangeAspect="1" noChangeArrowheads="1"/>
          </p:cNvPicPr>
          <p:nvPr/>
        </p:nvPicPr>
        <p:blipFill>
          <a:blip r:embed="rId3" cstate="print"/>
          <a:srcRect/>
          <a:stretch>
            <a:fillRect/>
          </a:stretch>
        </p:blipFill>
        <p:spPr bwMode="auto">
          <a:xfrm>
            <a:off x="1674812" y="990600"/>
            <a:ext cx="8737601" cy="5030530"/>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1941606705"/>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smtClean="0"/>
              <a:t>Recommended Demonstrations</a:t>
            </a:r>
            <a:endParaRPr lang="en-US" dirty="0"/>
          </a:p>
        </p:txBody>
      </p:sp>
      <p:sp>
        <p:nvSpPr>
          <p:cNvPr id="3" name="Content Placeholder 2"/>
          <p:cNvSpPr>
            <a:spLocks noGrp="1"/>
          </p:cNvSpPr>
          <p:nvPr>
            <p:ph idx="1"/>
          </p:nvPr>
        </p:nvSpPr>
        <p:spPr>
          <a:xfrm>
            <a:off x="531812" y="990600"/>
            <a:ext cx="10210800" cy="4419600"/>
          </a:xfrm>
        </p:spPr>
        <p:txBody>
          <a:bodyPr>
            <a:noAutofit/>
          </a:bodyPr>
          <a:lstStyle/>
          <a:p>
            <a:r>
              <a:rPr lang="en-US" dirty="0" smtClean="0"/>
              <a:t>Packaged Applications:</a:t>
            </a:r>
          </a:p>
          <a:p>
            <a:pPr lvl="1"/>
            <a:r>
              <a:rPr lang="en-US" dirty="0" smtClean="0"/>
              <a:t>Install the P-Track application from Packaged Applications and Unlock application</a:t>
            </a:r>
          </a:p>
          <a:p>
            <a:pPr lvl="1"/>
            <a:r>
              <a:rPr lang="en-US" dirty="0" smtClean="0"/>
              <a:t>Install Universal Theme Sample Application</a:t>
            </a:r>
          </a:p>
          <a:p>
            <a:pPr lvl="1">
              <a:buNone/>
            </a:pPr>
            <a:r>
              <a:rPr lang="en-US" dirty="0" smtClean="0"/>
              <a:t>During Demo - </a:t>
            </a:r>
          </a:p>
          <a:p>
            <a:pPr lvl="1">
              <a:buFont typeface="Wingdings" pitchFamily="2" charset="2"/>
              <a:buChar char="Ø"/>
            </a:pPr>
            <a:r>
              <a:rPr lang="en-US" sz="2000" dirty="0" smtClean="0"/>
              <a:t>Show the Packaged Apps Home and Gallery</a:t>
            </a:r>
          </a:p>
          <a:p>
            <a:pPr lvl="1">
              <a:buFont typeface="Wingdings" pitchFamily="2" charset="2"/>
              <a:buChar char="Ø"/>
            </a:pPr>
            <a:r>
              <a:rPr lang="en-US" sz="2000" dirty="0" smtClean="0"/>
              <a:t>Run P-Track application and demonstrate Navigation Menu, Responsiveness (make browser window smaller until menu and right-side bar collapse)</a:t>
            </a:r>
          </a:p>
          <a:p>
            <a:pPr lvl="1">
              <a:buFont typeface="Wingdings" pitchFamily="2" charset="2"/>
              <a:buChar char="Ø"/>
            </a:pPr>
            <a:r>
              <a:rPr lang="en-US" sz="2000" dirty="0" smtClean="0"/>
              <a:t>From Developer Toolbar click Theme Roller</a:t>
            </a:r>
          </a:p>
          <a:p>
            <a:pPr lvl="2">
              <a:buFont typeface="Wingdings" pitchFamily="2" charset="2"/>
              <a:buChar char="Ø"/>
            </a:pPr>
            <a:r>
              <a:rPr lang="en-US" sz="1600" dirty="0" smtClean="0"/>
              <a:t>Change the colors and navigate to different pages; then Save as a new name</a:t>
            </a:r>
          </a:p>
          <a:p>
            <a:pPr lvl="1">
              <a:buFont typeface="Wingdings" pitchFamily="2" charset="2"/>
              <a:buChar char="Ø"/>
            </a:pPr>
            <a:r>
              <a:rPr lang="en-US" sz="2000" dirty="0" smtClean="0"/>
              <a:t>From Menu select Administration &gt; Configuration &gt; Theme Style</a:t>
            </a:r>
          </a:p>
          <a:p>
            <a:pPr lvl="2">
              <a:buFont typeface="Wingdings" pitchFamily="2" charset="2"/>
              <a:buChar char="Ø"/>
            </a:pPr>
            <a:r>
              <a:rPr lang="en-US" sz="1600" dirty="0" smtClean="0"/>
              <a:t>Change the Theme Style to the style you just saved</a:t>
            </a:r>
          </a:p>
          <a:p>
            <a:pPr lvl="1">
              <a:buFont typeface="Wingdings" pitchFamily="2" charset="2"/>
              <a:buChar char="Ø"/>
            </a:pPr>
            <a:r>
              <a:rPr lang="en-US" sz="2000" dirty="0" smtClean="0"/>
              <a:t>Run Universal Theme Sample Application</a:t>
            </a:r>
          </a:p>
          <a:p>
            <a:pPr lvl="2">
              <a:buFont typeface="Wingdings" pitchFamily="2" charset="2"/>
              <a:buChar char="Ø"/>
            </a:pPr>
            <a:r>
              <a:rPr lang="en-US" sz="1800" dirty="0" smtClean="0"/>
              <a:t>Using Lists - Show the different layouts available just be changing the Template Options</a:t>
            </a:r>
          </a:p>
          <a:p>
            <a:pPr lvl="2">
              <a:buFont typeface="Wingdings" pitchFamily="2" charset="2"/>
              <a:buChar char="Ø"/>
            </a:pPr>
            <a:endParaRPr lang="en-US" sz="1600" dirty="0" smtClean="0"/>
          </a:p>
          <a:p>
            <a:pPr>
              <a:buNone/>
            </a:pPr>
            <a:endParaRPr lang="en-US" dirty="0" smtClean="0"/>
          </a:p>
        </p:txBody>
      </p:sp>
    </p:spTree>
    <p:extLst>
      <p:ext uri="{BB962C8B-B14F-4D97-AF65-F5344CB8AC3E}">
        <p14:creationId xmlns="" xmlns:p14="http://schemas.microsoft.com/office/powerpoint/2010/main" val="2023100174"/>
      </p:ext>
    </p:extLst>
  </p:cSld>
  <p:clrMapOvr>
    <a:masterClrMapping/>
  </p:clrMapOvr>
  <p:transition spd="med">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p:cNvSpPr txBox="1">
            <a:spLocks/>
          </p:cNvSpPr>
          <p:nvPr/>
        </p:nvSpPr>
        <p:spPr>
          <a:xfrm>
            <a:off x="531813" y="914400"/>
            <a:ext cx="11125199" cy="343299"/>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dirty="0" smtClean="0">
                <a:solidFill>
                  <a:schemeClr val="accent4"/>
                </a:solidFill>
              </a:rPr>
              <a:t>Simply share the URL with end-users</a:t>
            </a:r>
            <a:endParaRPr lang="en-US" dirty="0">
              <a:solidFill>
                <a:schemeClr val="accent4"/>
              </a:solidFill>
            </a:endParaRPr>
          </a:p>
        </p:txBody>
      </p:sp>
      <p:sp>
        <p:nvSpPr>
          <p:cNvPr id="8" name="Title 1"/>
          <p:cNvSpPr txBox="1">
            <a:spLocks/>
          </p:cNvSpPr>
          <p:nvPr/>
        </p:nvSpPr>
        <p:spPr>
          <a:xfrm>
            <a:off x="379412" y="268101"/>
            <a:ext cx="11450459" cy="576345"/>
          </a:xfrm>
          <a:prstGeom prst="rect">
            <a:avLst/>
          </a:prstGeom>
        </p:spPr>
        <p:txBody>
          <a:bodyPr vert="horz" lIns="0" tIns="0" rIns="0" bIns="0" rtlCol="0" anchor="b">
            <a:noAutofit/>
          </a:bodyPr>
          <a:lstStyle/>
          <a:p>
            <a:pPr lvl="0">
              <a:lnSpc>
                <a:spcPct val="80000"/>
              </a:lnSpc>
              <a:spcBef>
                <a:spcPct val="0"/>
              </a:spcBef>
            </a:pPr>
            <a:r>
              <a:rPr lang="en-US" sz="3600" dirty="0" smtClean="0">
                <a:solidFill>
                  <a:schemeClr val="accent4"/>
                </a:solidFill>
              </a:rPr>
              <a:t>7: Run the Application</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pic>
        <p:nvPicPr>
          <p:cNvPr id="6146" name="Picture 2"/>
          <p:cNvPicPr>
            <a:picLocks noChangeAspect="1" noChangeArrowheads="1"/>
          </p:cNvPicPr>
          <p:nvPr/>
        </p:nvPicPr>
        <p:blipFill>
          <a:blip r:embed="rId3" cstate="print"/>
          <a:srcRect/>
          <a:stretch>
            <a:fillRect/>
          </a:stretch>
        </p:blipFill>
        <p:spPr bwMode="auto">
          <a:xfrm>
            <a:off x="1293812" y="1447800"/>
            <a:ext cx="9456738" cy="4562838"/>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633849883"/>
      </p:ext>
    </p:extLst>
  </p:cSld>
  <p:clrMapOvr>
    <a:masterClrMapping/>
  </p:clrMapOvr>
  <p:transition spd="slow"/>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p:cNvSpPr txBox="1">
            <a:spLocks/>
          </p:cNvSpPr>
          <p:nvPr/>
        </p:nvSpPr>
        <p:spPr>
          <a:xfrm>
            <a:off x="531813" y="914400"/>
            <a:ext cx="11125199" cy="343299"/>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dirty="0" smtClean="0">
                <a:solidFill>
                  <a:schemeClr val="accent4"/>
                </a:solidFill>
              </a:rPr>
              <a:t>Take advantage of the many built-in features, such as Interactive Reports</a:t>
            </a:r>
            <a:endParaRPr lang="en-US" dirty="0">
              <a:solidFill>
                <a:schemeClr val="accent4"/>
              </a:solidFill>
            </a:endParaRPr>
          </a:p>
        </p:txBody>
      </p:sp>
      <p:sp>
        <p:nvSpPr>
          <p:cNvPr id="9" name="Title 1"/>
          <p:cNvSpPr txBox="1">
            <a:spLocks/>
          </p:cNvSpPr>
          <p:nvPr/>
        </p:nvSpPr>
        <p:spPr>
          <a:xfrm>
            <a:off x="379412" y="268101"/>
            <a:ext cx="11450459" cy="576345"/>
          </a:xfrm>
          <a:prstGeom prst="rect">
            <a:avLst/>
          </a:prstGeom>
        </p:spPr>
        <p:txBody>
          <a:bodyPr vert="horz" lIns="0" tIns="0" rIns="0" bIns="0" rtlCol="0" anchor="b">
            <a:noAutofit/>
          </a:bodyPr>
          <a:lstStyle/>
          <a:p>
            <a:pPr lvl="0">
              <a:lnSpc>
                <a:spcPct val="80000"/>
              </a:lnSpc>
              <a:spcBef>
                <a:spcPct val="0"/>
              </a:spcBef>
            </a:pPr>
            <a:r>
              <a:rPr lang="en-US" sz="3600" dirty="0" smtClean="0">
                <a:solidFill>
                  <a:schemeClr val="accent4"/>
                </a:solidFill>
              </a:rPr>
              <a:t>8: Review the Data</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pic>
        <p:nvPicPr>
          <p:cNvPr id="7170" name="Picture 2"/>
          <p:cNvPicPr>
            <a:picLocks noChangeAspect="1" noChangeArrowheads="1"/>
          </p:cNvPicPr>
          <p:nvPr/>
        </p:nvPicPr>
        <p:blipFill>
          <a:blip r:embed="rId3" cstate="print"/>
          <a:srcRect/>
          <a:stretch>
            <a:fillRect/>
          </a:stretch>
        </p:blipFill>
        <p:spPr bwMode="auto">
          <a:xfrm>
            <a:off x="1827212" y="1524000"/>
            <a:ext cx="8413751" cy="4601366"/>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3965399086"/>
      </p:ext>
    </p:extLst>
  </p:cSld>
  <p:clrMapOvr>
    <a:masterClrMapping/>
  </p:clrMapOvr>
  <p:transition spd="slow"/>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p:cNvSpPr txBox="1">
            <a:spLocks/>
          </p:cNvSpPr>
          <p:nvPr/>
        </p:nvSpPr>
        <p:spPr>
          <a:xfrm>
            <a:off x="531813" y="914400"/>
            <a:ext cx="11125199" cy="343299"/>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dirty="0" smtClean="0">
                <a:solidFill>
                  <a:schemeClr val="accent4"/>
                </a:solidFill>
              </a:rPr>
              <a:t>… and easy to use Forms.	   {Note the Developer Toolbar}</a:t>
            </a:r>
            <a:endParaRPr lang="en-US" dirty="0">
              <a:solidFill>
                <a:schemeClr val="accent4"/>
              </a:solidFill>
            </a:endParaRPr>
          </a:p>
        </p:txBody>
      </p:sp>
      <p:sp>
        <p:nvSpPr>
          <p:cNvPr id="8" name="Title 1"/>
          <p:cNvSpPr txBox="1">
            <a:spLocks/>
          </p:cNvSpPr>
          <p:nvPr/>
        </p:nvSpPr>
        <p:spPr>
          <a:xfrm>
            <a:off x="379412" y="268101"/>
            <a:ext cx="11450459" cy="576345"/>
          </a:xfrm>
          <a:prstGeom prst="rect">
            <a:avLst/>
          </a:prstGeom>
        </p:spPr>
        <p:txBody>
          <a:bodyPr vert="horz" lIns="0" tIns="0" rIns="0" bIns="0" rtlCol="0" anchor="b">
            <a:noAutofit/>
          </a:bodyPr>
          <a:lstStyle/>
          <a:p>
            <a:pPr lvl="0">
              <a:lnSpc>
                <a:spcPct val="80000"/>
              </a:lnSpc>
              <a:spcBef>
                <a:spcPct val="0"/>
              </a:spcBef>
            </a:pPr>
            <a:r>
              <a:rPr lang="en-US" sz="3600" dirty="0" smtClean="0">
                <a:solidFill>
                  <a:schemeClr val="accent4"/>
                </a:solidFill>
              </a:rPr>
              <a:t>9: Update the Data</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pic>
        <p:nvPicPr>
          <p:cNvPr id="8194" name="Picture 2"/>
          <p:cNvPicPr>
            <a:picLocks noChangeAspect="1" noChangeArrowheads="1"/>
          </p:cNvPicPr>
          <p:nvPr/>
        </p:nvPicPr>
        <p:blipFill>
          <a:blip r:embed="rId3" cstate="print"/>
          <a:srcRect/>
          <a:stretch>
            <a:fillRect/>
          </a:stretch>
        </p:blipFill>
        <p:spPr bwMode="auto">
          <a:xfrm>
            <a:off x="1827213" y="1447800"/>
            <a:ext cx="8382000" cy="4640189"/>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1848130589"/>
      </p:ext>
    </p:extLst>
  </p:cSld>
  <p:clrMapOvr>
    <a:masterClrMapping/>
  </p:clrMapOvr>
  <p:transition spd="slow"/>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p:cNvSpPr txBox="1">
            <a:spLocks/>
          </p:cNvSpPr>
          <p:nvPr/>
        </p:nvSpPr>
        <p:spPr>
          <a:xfrm>
            <a:off x="531813" y="914400"/>
            <a:ext cx="11125199" cy="343299"/>
          </a:xfrm>
          <a:prstGeom prst="rect">
            <a:avLst/>
          </a:prstGeom>
        </p:spPr>
        <p:txBody>
          <a:bodyPr/>
          <a:lstStyle>
            <a:lvl1pPr marL="228600" indent="-228600" algn="l" defTabSz="914400"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920" indent="-228600" algn="l" defTabSz="914400"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800" kern="1200">
                <a:solidFill>
                  <a:schemeClr val="tx1"/>
                </a:solidFill>
                <a:latin typeface="+mn-lt"/>
                <a:ea typeface="+mn-ea"/>
                <a:cs typeface="+mn-cs"/>
              </a:defRPr>
            </a:lvl4pPr>
            <a:lvl5pPr marL="11887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3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9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5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3120" indent="-182880" algn="l" defTabSz="914400"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dirty="0" smtClean="0">
                <a:solidFill>
                  <a:schemeClr val="accent4"/>
                </a:solidFill>
              </a:rPr>
              <a:t>Iterate </a:t>
            </a:r>
            <a:r>
              <a:rPr lang="en-US" dirty="0" smtClean="0">
                <a:solidFill>
                  <a:schemeClr val="accent4"/>
                </a:solidFill>
                <a:sym typeface="Wingdings" pitchFamily="2" charset="2"/>
              </a:rPr>
              <a:t> Run  Review  Repeat</a:t>
            </a:r>
            <a:endParaRPr lang="en-US" dirty="0">
              <a:solidFill>
                <a:schemeClr val="accent4"/>
              </a:solidFill>
            </a:endParaRPr>
          </a:p>
        </p:txBody>
      </p:sp>
      <p:sp>
        <p:nvSpPr>
          <p:cNvPr id="8" name="Title 1"/>
          <p:cNvSpPr txBox="1">
            <a:spLocks/>
          </p:cNvSpPr>
          <p:nvPr/>
        </p:nvSpPr>
        <p:spPr>
          <a:xfrm>
            <a:off x="379412" y="268101"/>
            <a:ext cx="11450459" cy="576345"/>
          </a:xfrm>
          <a:prstGeom prst="rect">
            <a:avLst/>
          </a:prstGeom>
        </p:spPr>
        <p:txBody>
          <a:bodyPr vert="horz" lIns="0" tIns="0" rIns="0" bIns="0" rtlCol="0" anchor="b">
            <a:noAutofit/>
          </a:bodyPr>
          <a:lstStyle/>
          <a:p>
            <a:pPr lvl="0">
              <a:lnSpc>
                <a:spcPct val="80000"/>
              </a:lnSpc>
              <a:spcBef>
                <a:spcPct val="0"/>
              </a:spcBef>
            </a:pPr>
            <a:r>
              <a:rPr lang="en-US" sz="3600" dirty="0" smtClean="0">
                <a:solidFill>
                  <a:schemeClr val="accent4"/>
                </a:solidFill>
              </a:rPr>
              <a:t>10: Enhance the Application</a:t>
            </a:r>
            <a:endParaRPr kumimoji="0" lang="en-US" sz="3600" b="0" i="0" u="none" strike="noStrike" kern="1200" cap="none" spc="0" normalizeH="0" baseline="0" noProof="0" dirty="0">
              <a:ln>
                <a:noFill/>
              </a:ln>
              <a:solidFill>
                <a:schemeClr val="tx2"/>
              </a:solidFill>
              <a:effectLst/>
              <a:uLnTx/>
              <a:uFillTx/>
              <a:latin typeface="+mj-lt"/>
              <a:ea typeface="+mj-ea"/>
              <a:cs typeface="+mj-cs"/>
            </a:endParaRPr>
          </a:p>
        </p:txBody>
      </p:sp>
      <p:pic>
        <p:nvPicPr>
          <p:cNvPr id="9218" name="Picture 2"/>
          <p:cNvPicPr>
            <a:picLocks noChangeAspect="1" noChangeArrowheads="1"/>
          </p:cNvPicPr>
          <p:nvPr/>
        </p:nvPicPr>
        <p:blipFill>
          <a:blip r:embed="rId3" cstate="print"/>
          <a:srcRect/>
          <a:stretch>
            <a:fillRect/>
          </a:stretch>
        </p:blipFill>
        <p:spPr bwMode="auto">
          <a:xfrm>
            <a:off x="1800224" y="1447800"/>
            <a:ext cx="8561388" cy="4701203"/>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1293394234"/>
      </p:ext>
    </p:extLst>
  </p:cSld>
  <p:clrMapOvr>
    <a:masterClrMapping/>
  </p:clrMapOvr>
  <p:transition spd="slow"/>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lstStyle/>
          <a:p>
            <a:r>
              <a:rPr lang="en-US" dirty="0" smtClean="0"/>
              <a:t>Leveraging Oracle Database Features</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
        <p:nvSpPr>
          <p:cNvPr id="5" name="Pentagon 4">
            <a:hlinkClick r:id="rId3" action="ppaction://hlinksldjump"/>
          </p:cNvPr>
          <p:cNvSpPr/>
          <p:nvPr/>
        </p:nvSpPr>
        <p:spPr>
          <a:xfrm>
            <a:off x="10818812" y="457200"/>
            <a:ext cx="914400" cy="457200"/>
          </a:xfrm>
          <a:prstGeom prst="homePlate">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smtClean="0"/>
              <a:t>Skip</a:t>
            </a:r>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332" y="451347"/>
            <a:ext cx="10969924" cy="541860"/>
          </a:xfrm>
        </p:spPr>
        <p:txBody>
          <a:bodyPr/>
          <a:lstStyle/>
          <a:p>
            <a:pPr lvl="0"/>
            <a:r>
              <a:rPr lang="en-US" dirty="0" smtClean="0"/>
              <a:t>Oracle Application Express (APEX 5)</a:t>
            </a:r>
            <a:endParaRPr lang="en-US" dirty="0"/>
          </a:p>
        </p:txBody>
      </p:sp>
      <p:sp>
        <p:nvSpPr>
          <p:cNvPr id="42" name="Title 1"/>
          <p:cNvSpPr txBox="1">
            <a:spLocks/>
          </p:cNvSpPr>
          <p:nvPr/>
        </p:nvSpPr>
        <p:spPr>
          <a:xfrm>
            <a:off x="1090113" y="327387"/>
            <a:ext cx="10969924" cy="541860"/>
          </a:xfrm>
          <a:prstGeom prst="rect">
            <a:avLst/>
          </a:prstGeom>
        </p:spPr>
        <p:txBody>
          <a:bodyPr vert="horz" lIns="0" tIns="0" rIns="0" bIns="0" rtlCol="0" anchor="t" anchorCtr="0">
            <a:noAutofit/>
          </a:bodyPr>
          <a:lstStyle/>
          <a:p>
            <a:pPr defTabSz="1218885">
              <a:lnSpc>
                <a:spcPct val="90000"/>
              </a:lnSpc>
              <a:spcBef>
                <a:spcPct val="0"/>
              </a:spcBef>
              <a:defRPr/>
            </a:pPr>
            <a:endParaRPr lang="en-US" sz="3700" b="1" dirty="0">
              <a:latin typeface="Arial" pitchFamily="34" charset="0"/>
              <a:ea typeface="+mj-ea"/>
              <a:cs typeface="Arial" pitchFamily="34" charset="0"/>
            </a:endParaRPr>
          </a:p>
        </p:txBody>
      </p:sp>
      <p:sp>
        <p:nvSpPr>
          <p:cNvPr id="67" name="Text Placeholder 2"/>
          <p:cNvSpPr>
            <a:spLocks noGrp="1"/>
          </p:cNvSpPr>
          <p:nvPr>
            <p:ph type="body" sz="quarter" idx="13"/>
          </p:nvPr>
        </p:nvSpPr>
        <p:spPr>
          <a:xfrm>
            <a:off x="531813" y="912142"/>
            <a:ext cx="11125199" cy="393939"/>
          </a:xfrm>
        </p:spPr>
        <p:txBody>
          <a:bodyPr/>
          <a:lstStyle/>
          <a:p>
            <a:r>
              <a:rPr lang="en-US" sz="2400" dirty="0" smtClean="0"/>
              <a:t>Security features of the Oracle Database</a:t>
            </a:r>
            <a:endParaRPr lang="en-US" sz="2400" b="0" dirty="0"/>
          </a:p>
        </p:txBody>
      </p:sp>
      <p:sp>
        <p:nvSpPr>
          <p:cNvPr id="71" name="Slide Number Placeholder 3"/>
          <p:cNvSpPr txBox="1">
            <a:spLocks/>
          </p:cNvSpPr>
          <p:nvPr/>
        </p:nvSpPr>
        <p:spPr>
          <a:xfrm>
            <a:off x="11596652" y="6556248"/>
            <a:ext cx="381661" cy="182880"/>
          </a:xfrm>
          <a:prstGeom prst="rect">
            <a:avLst/>
          </a:prstGeom>
        </p:spPr>
        <p:txBody>
          <a:bodyPr vert="horz" lIns="0" tIns="0" rIns="0" bIns="0" rtlCol="0">
            <a:noAutofit/>
          </a:bodyPr>
          <a:lstStyle>
            <a:lvl1pPr marL="228581" indent="-228581" algn="l" defTabSz="914323"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879" indent="-228581" algn="l" defTabSz="914323"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459"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040"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900" kern="1200">
                <a:solidFill>
                  <a:schemeClr val="tx1"/>
                </a:solidFill>
                <a:latin typeface="+mn-lt"/>
                <a:ea typeface="+mn-ea"/>
                <a:cs typeface="+mn-cs"/>
              </a:defRPr>
            </a:lvl4pPr>
            <a:lvl5pPr marL="1188621"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201"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784"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363"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2944"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lgn="r">
              <a:buNone/>
            </a:pPr>
            <a:fld id="{C51EAA63-D034-42AE-91FA-B13B9518C7BE}" type="slidenum">
              <a:rPr lang="en-US" sz="1200" smtClean="0"/>
              <a:pPr marL="0" indent="0" algn="r">
                <a:buNone/>
              </a:pPr>
              <a:t>75</a:t>
            </a:fld>
            <a:endParaRPr lang="en-US" sz="1200" dirty="0"/>
          </a:p>
        </p:txBody>
      </p:sp>
      <p:cxnSp>
        <p:nvCxnSpPr>
          <p:cNvPr id="34" name="Straight Connector 33"/>
          <p:cNvCxnSpPr/>
          <p:nvPr/>
        </p:nvCxnSpPr>
        <p:spPr>
          <a:xfrm>
            <a:off x="6733740" y="1704255"/>
            <a:ext cx="0" cy="3493907"/>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1657367" y="1691633"/>
            <a:ext cx="0" cy="3499879"/>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6733721" y="1698157"/>
            <a:ext cx="4922207"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6737159" y="2124957"/>
            <a:ext cx="4918769"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6732759" y="2551757"/>
            <a:ext cx="491486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6736199" y="3002077"/>
            <a:ext cx="491142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6731799" y="3460237"/>
            <a:ext cx="491582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6735239" y="3887037"/>
            <a:ext cx="491238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48" name="Picture 47" descr="download.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627286" y="1731234"/>
            <a:ext cx="343926" cy="343926"/>
          </a:xfrm>
          <a:prstGeom prst="rect">
            <a:avLst/>
          </a:prstGeom>
        </p:spPr>
      </p:pic>
      <p:sp>
        <p:nvSpPr>
          <p:cNvPr id="51" name="Rectangle 50"/>
          <p:cNvSpPr/>
          <p:nvPr/>
        </p:nvSpPr>
        <p:spPr>
          <a:xfrm>
            <a:off x="10068452" y="1389019"/>
            <a:ext cx="1436160" cy="307777"/>
          </a:xfrm>
          <a:prstGeom prst="rect">
            <a:avLst/>
          </a:prstGeom>
        </p:spPr>
        <p:txBody>
          <a:bodyPr wrap="none">
            <a:spAutoFit/>
          </a:bodyPr>
          <a:lstStyle/>
          <a:p>
            <a:pPr algn="ctr"/>
            <a:r>
              <a:rPr lang="en-US" sz="1400" dirty="0" smtClean="0"/>
              <a:t>Works with APEX</a:t>
            </a:r>
            <a:endParaRPr lang="en-US" sz="1400" dirty="0"/>
          </a:p>
        </p:txBody>
      </p:sp>
      <p:sp>
        <p:nvSpPr>
          <p:cNvPr id="58" name="Rectangle 57"/>
          <p:cNvSpPr/>
          <p:nvPr/>
        </p:nvSpPr>
        <p:spPr>
          <a:xfrm>
            <a:off x="6738016" y="1741334"/>
            <a:ext cx="2580354" cy="338554"/>
          </a:xfrm>
          <a:prstGeom prst="rect">
            <a:avLst/>
          </a:prstGeom>
        </p:spPr>
        <p:txBody>
          <a:bodyPr wrap="none">
            <a:spAutoFit/>
          </a:bodyPr>
          <a:lstStyle/>
          <a:p>
            <a:r>
              <a:rPr lang="en-US" sz="1600" dirty="0" smtClean="0"/>
              <a:t>Transparent Data Encryption</a:t>
            </a:r>
            <a:endParaRPr lang="en-US" sz="1600" dirty="0"/>
          </a:p>
        </p:txBody>
      </p:sp>
      <p:sp>
        <p:nvSpPr>
          <p:cNvPr id="59" name="Rectangle 58"/>
          <p:cNvSpPr/>
          <p:nvPr/>
        </p:nvSpPr>
        <p:spPr>
          <a:xfrm>
            <a:off x="6732699" y="2167639"/>
            <a:ext cx="1449335" cy="338554"/>
          </a:xfrm>
          <a:prstGeom prst="rect">
            <a:avLst/>
          </a:prstGeom>
        </p:spPr>
        <p:txBody>
          <a:bodyPr wrap="none">
            <a:spAutoFit/>
          </a:bodyPr>
          <a:lstStyle/>
          <a:p>
            <a:r>
              <a:rPr lang="en-US" sz="1600" dirty="0" smtClean="0"/>
              <a:t>Database Vault</a:t>
            </a:r>
            <a:endParaRPr lang="en-US" sz="1600" dirty="0"/>
          </a:p>
        </p:txBody>
      </p:sp>
      <p:sp>
        <p:nvSpPr>
          <p:cNvPr id="60" name="Rectangle 59"/>
          <p:cNvSpPr/>
          <p:nvPr/>
        </p:nvSpPr>
        <p:spPr>
          <a:xfrm>
            <a:off x="6735683" y="2635444"/>
            <a:ext cx="1120820" cy="338554"/>
          </a:xfrm>
          <a:prstGeom prst="rect">
            <a:avLst/>
          </a:prstGeom>
        </p:spPr>
        <p:txBody>
          <a:bodyPr wrap="none">
            <a:spAutoFit/>
          </a:bodyPr>
          <a:lstStyle/>
          <a:p>
            <a:r>
              <a:rPr lang="en-US" sz="1600" dirty="0" smtClean="0"/>
              <a:t>Audit Vault</a:t>
            </a:r>
            <a:endParaRPr lang="en-US" sz="1600" dirty="0"/>
          </a:p>
        </p:txBody>
      </p:sp>
      <p:sp>
        <p:nvSpPr>
          <p:cNvPr id="61" name="Rectangle 60"/>
          <p:cNvSpPr/>
          <p:nvPr/>
        </p:nvSpPr>
        <p:spPr>
          <a:xfrm>
            <a:off x="6730366" y="3070049"/>
            <a:ext cx="1665139" cy="338554"/>
          </a:xfrm>
          <a:prstGeom prst="rect">
            <a:avLst/>
          </a:prstGeom>
        </p:spPr>
        <p:txBody>
          <a:bodyPr wrap="none">
            <a:spAutoFit/>
          </a:bodyPr>
          <a:lstStyle/>
          <a:p>
            <a:r>
              <a:rPr lang="en-US" sz="1600" dirty="0" smtClean="0"/>
              <a:t>Database Firewall</a:t>
            </a:r>
            <a:endParaRPr lang="en-US" sz="1600" dirty="0"/>
          </a:p>
        </p:txBody>
      </p:sp>
      <p:sp>
        <p:nvSpPr>
          <p:cNvPr id="62" name="Rectangle 61"/>
          <p:cNvSpPr/>
          <p:nvPr/>
        </p:nvSpPr>
        <p:spPr>
          <a:xfrm>
            <a:off x="6733350" y="3512954"/>
            <a:ext cx="970939" cy="338554"/>
          </a:xfrm>
          <a:prstGeom prst="rect">
            <a:avLst/>
          </a:prstGeom>
        </p:spPr>
        <p:txBody>
          <a:bodyPr wrap="none">
            <a:spAutoFit/>
          </a:bodyPr>
          <a:lstStyle/>
          <a:p>
            <a:r>
              <a:rPr lang="en-US" sz="1600" dirty="0" smtClean="0"/>
              <a:t>Key Vault</a:t>
            </a:r>
            <a:endParaRPr lang="en-US" sz="1600" dirty="0"/>
          </a:p>
        </p:txBody>
      </p:sp>
      <p:sp>
        <p:nvSpPr>
          <p:cNvPr id="63" name="Rectangle 62"/>
          <p:cNvSpPr/>
          <p:nvPr/>
        </p:nvSpPr>
        <p:spPr>
          <a:xfrm>
            <a:off x="6752935" y="3955859"/>
            <a:ext cx="1459254" cy="338554"/>
          </a:xfrm>
          <a:prstGeom prst="rect">
            <a:avLst/>
          </a:prstGeom>
        </p:spPr>
        <p:txBody>
          <a:bodyPr wrap="none">
            <a:spAutoFit/>
          </a:bodyPr>
          <a:lstStyle/>
          <a:p>
            <a:r>
              <a:rPr lang="en-US" sz="1600" dirty="0" smtClean="0"/>
              <a:t>Data Redaction</a:t>
            </a:r>
            <a:endParaRPr lang="en-US" sz="1600" dirty="0"/>
          </a:p>
        </p:txBody>
      </p:sp>
      <p:cxnSp>
        <p:nvCxnSpPr>
          <p:cNvPr id="64" name="Straight Connector 63"/>
          <p:cNvCxnSpPr/>
          <p:nvPr/>
        </p:nvCxnSpPr>
        <p:spPr>
          <a:xfrm flipH="1">
            <a:off x="6721621" y="4329942"/>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74" name="Picture 73" descr="download.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613668" y="3917171"/>
            <a:ext cx="343926" cy="343926"/>
          </a:xfrm>
          <a:prstGeom prst="rect">
            <a:avLst/>
          </a:prstGeom>
        </p:spPr>
      </p:pic>
      <p:pic>
        <p:nvPicPr>
          <p:cNvPr id="76" name="Picture 75" descr="download.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608351" y="3488560"/>
            <a:ext cx="343926" cy="343926"/>
          </a:xfrm>
          <a:prstGeom prst="rect">
            <a:avLst/>
          </a:prstGeom>
        </p:spPr>
      </p:pic>
      <p:pic>
        <p:nvPicPr>
          <p:cNvPr id="78" name="Picture 77" descr="download.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611335" y="3051649"/>
            <a:ext cx="343926" cy="343926"/>
          </a:xfrm>
          <a:prstGeom prst="rect">
            <a:avLst/>
          </a:prstGeom>
        </p:spPr>
      </p:pic>
      <p:pic>
        <p:nvPicPr>
          <p:cNvPr id="80" name="Picture 79" descr="download.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622620" y="2623038"/>
            <a:ext cx="343926" cy="343926"/>
          </a:xfrm>
          <a:prstGeom prst="rect">
            <a:avLst/>
          </a:prstGeom>
        </p:spPr>
      </p:pic>
      <p:pic>
        <p:nvPicPr>
          <p:cNvPr id="82" name="Picture 81" descr="download.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625604" y="2177828"/>
            <a:ext cx="343926" cy="343926"/>
          </a:xfrm>
          <a:prstGeom prst="rect">
            <a:avLst/>
          </a:prstGeom>
        </p:spPr>
      </p:pic>
      <p:cxnSp>
        <p:nvCxnSpPr>
          <p:cNvPr id="47" name="Straight Connector 46"/>
          <p:cNvCxnSpPr/>
          <p:nvPr/>
        </p:nvCxnSpPr>
        <p:spPr>
          <a:xfrm flipH="1">
            <a:off x="6737155" y="4761616"/>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59054" y="4374235"/>
            <a:ext cx="1321295" cy="338554"/>
          </a:xfrm>
          <a:prstGeom prst="rect">
            <a:avLst/>
          </a:prstGeom>
        </p:spPr>
        <p:txBody>
          <a:bodyPr wrap="none">
            <a:spAutoFit/>
          </a:bodyPr>
          <a:lstStyle/>
          <a:p>
            <a:r>
              <a:rPr lang="en-US" sz="1600" dirty="0" smtClean="0"/>
              <a:t>Data Masking</a:t>
            </a:r>
            <a:endParaRPr lang="en-US" sz="1600" dirty="0"/>
          </a:p>
        </p:txBody>
      </p:sp>
      <p:pic>
        <p:nvPicPr>
          <p:cNvPr id="53" name="Picture 52" descr="download.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613137" y="4355495"/>
            <a:ext cx="343926" cy="343926"/>
          </a:xfrm>
          <a:prstGeom prst="rect">
            <a:avLst/>
          </a:prstGeom>
        </p:spPr>
      </p:pic>
      <p:cxnSp>
        <p:nvCxnSpPr>
          <p:cNvPr id="55" name="Straight Connector 54"/>
          <p:cNvCxnSpPr/>
          <p:nvPr/>
        </p:nvCxnSpPr>
        <p:spPr>
          <a:xfrm flipH="1">
            <a:off x="6728591" y="5193290"/>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56" name="Rectangle 55"/>
          <p:cNvSpPr/>
          <p:nvPr/>
        </p:nvSpPr>
        <p:spPr>
          <a:xfrm>
            <a:off x="6765172" y="4805909"/>
            <a:ext cx="884777" cy="338554"/>
          </a:xfrm>
          <a:prstGeom prst="rect">
            <a:avLst/>
          </a:prstGeom>
        </p:spPr>
        <p:txBody>
          <a:bodyPr wrap="none">
            <a:spAutoFit/>
          </a:bodyPr>
          <a:lstStyle/>
          <a:p>
            <a:r>
              <a:rPr lang="en-US" sz="1600" dirty="0" smtClean="0"/>
              <a:t>Auditing</a:t>
            </a:r>
            <a:endParaRPr lang="en-US" sz="1600" dirty="0"/>
          </a:p>
        </p:txBody>
      </p:sp>
      <p:pic>
        <p:nvPicPr>
          <p:cNvPr id="66" name="Picture 65" descr="download.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619256" y="4800468"/>
            <a:ext cx="343926" cy="343926"/>
          </a:xfrm>
          <a:prstGeom prst="rect">
            <a:avLst/>
          </a:prstGeom>
        </p:spPr>
      </p:pic>
      <p:pic>
        <p:nvPicPr>
          <p:cNvPr id="7" name="Picture 6" descr="security5x.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8960" y="1776437"/>
            <a:ext cx="6291242" cy="3180702"/>
          </a:xfrm>
          <a:prstGeom prst="rect">
            <a:avLst/>
          </a:prstGeom>
        </p:spPr>
      </p:pic>
    </p:spTree>
    <p:extLst>
      <p:ext uri="{BB962C8B-B14F-4D97-AF65-F5344CB8AC3E}">
        <p14:creationId xmlns:p14="http://schemas.microsoft.com/office/powerpoint/2010/main" xmlns="" val="293574026"/>
      </p:ext>
    </p:extLst>
  </p:cSld>
  <p:clrMapOvr>
    <a:masterClrMapping/>
  </p:clrMapOvr>
  <p:transition spd="med">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ighAvailability3-5x.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25779" y="1688349"/>
            <a:ext cx="6423381" cy="2865449"/>
          </a:xfrm>
          <a:prstGeom prst="rect">
            <a:avLst/>
          </a:prstGeom>
        </p:spPr>
      </p:pic>
      <p:cxnSp>
        <p:nvCxnSpPr>
          <p:cNvPr id="9" name="Straight Connector 8"/>
          <p:cNvCxnSpPr/>
          <p:nvPr/>
        </p:nvCxnSpPr>
        <p:spPr>
          <a:xfrm>
            <a:off x="6836001" y="1310131"/>
            <a:ext cx="0" cy="4419613"/>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1759628" y="1297509"/>
            <a:ext cx="0" cy="442254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6835982" y="1304033"/>
            <a:ext cx="4922207"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6839420" y="1730833"/>
            <a:ext cx="4918769"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6835020" y="2157633"/>
            <a:ext cx="491486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6838460" y="2607953"/>
            <a:ext cx="491142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6834060" y="3066113"/>
            <a:ext cx="491582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6837500" y="3492913"/>
            <a:ext cx="491238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19" name="Picture 18"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60773" y="1337110"/>
            <a:ext cx="343926" cy="343926"/>
          </a:xfrm>
          <a:prstGeom prst="rect">
            <a:avLst/>
          </a:prstGeom>
        </p:spPr>
      </p:pic>
      <p:sp>
        <p:nvSpPr>
          <p:cNvPr id="22" name="Rectangle 21"/>
          <p:cNvSpPr/>
          <p:nvPr/>
        </p:nvSpPr>
        <p:spPr>
          <a:xfrm>
            <a:off x="6840277" y="1347210"/>
            <a:ext cx="2249334" cy="338554"/>
          </a:xfrm>
          <a:prstGeom prst="rect">
            <a:avLst/>
          </a:prstGeom>
        </p:spPr>
        <p:txBody>
          <a:bodyPr wrap="none">
            <a:spAutoFit/>
          </a:bodyPr>
          <a:lstStyle/>
          <a:p>
            <a:r>
              <a:rPr lang="en-US" sz="1600" dirty="0" smtClean="0"/>
              <a:t>Real Application Clusters</a:t>
            </a:r>
            <a:endParaRPr lang="en-US" sz="1600" dirty="0"/>
          </a:p>
        </p:txBody>
      </p:sp>
      <p:sp>
        <p:nvSpPr>
          <p:cNvPr id="23" name="Rectangle 22"/>
          <p:cNvSpPr/>
          <p:nvPr/>
        </p:nvSpPr>
        <p:spPr>
          <a:xfrm>
            <a:off x="6834960" y="1773515"/>
            <a:ext cx="1137451" cy="338554"/>
          </a:xfrm>
          <a:prstGeom prst="rect">
            <a:avLst/>
          </a:prstGeom>
        </p:spPr>
        <p:txBody>
          <a:bodyPr wrap="none">
            <a:spAutoFit/>
          </a:bodyPr>
          <a:lstStyle/>
          <a:p>
            <a:r>
              <a:rPr lang="en-US" sz="1600" dirty="0" smtClean="0"/>
              <a:t>Data Guard</a:t>
            </a:r>
            <a:endParaRPr lang="en-US" sz="1600" dirty="0"/>
          </a:p>
        </p:txBody>
      </p:sp>
      <p:sp>
        <p:nvSpPr>
          <p:cNvPr id="24" name="Rectangle 23"/>
          <p:cNvSpPr/>
          <p:nvPr/>
        </p:nvSpPr>
        <p:spPr>
          <a:xfrm>
            <a:off x="6837944" y="2241320"/>
            <a:ext cx="1698402" cy="338554"/>
          </a:xfrm>
          <a:prstGeom prst="rect">
            <a:avLst/>
          </a:prstGeom>
        </p:spPr>
        <p:txBody>
          <a:bodyPr wrap="none">
            <a:spAutoFit/>
          </a:bodyPr>
          <a:lstStyle/>
          <a:p>
            <a:r>
              <a:rPr lang="en-US" sz="1600" dirty="0" smtClean="0"/>
              <a:t>Active Data Guard</a:t>
            </a:r>
            <a:endParaRPr lang="en-US" sz="1600" dirty="0"/>
          </a:p>
        </p:txBody>
      </p:sp>
      <p:sp>
        <p:nvSpPr>
          <p:cNvPr id="25" name="Rectangle 24"/>
          <p:cNvSpPr/>
          <p:nvPr/>
        </p:nvSpPr>
        <p:spPr>
          <a:xfrm>
            <a:off x="6832627" y="2675925"/>
            <a:ext cx="1232028" cy="338554"/>
          </a:xfrm>
          <a:prstGeom prst="rect">
            <a:avLst/>
          </a:prstGeom>
        </p:spPr>
        <p:txBody>
          <a:bodyPr wrap="none">
            <a:spAutoFit/>
          </a:bodyPr>
          <a:lstStyle/>
          <a:p>
            <a:r>
              <a:rPr lang="en-US" sz="1600" dirty="0" smtClean="0"/>
              <a:t>Golden Gate</a:t>
            </a:r>
            <a:endParaRPr lang="en-US" sz="1600" dirty="0"/>
          </a:p>
        </p:txBody>
      </p:sp>
      <p:sp>
        <p:nvSpPr>
          <p:cNvPr id="26" name="Rectangle 25"/>
          <p:cNvSpPr/>
          <p:nvPr/>
        </p:nvSpPr>
        <p:spPr>
          <a:xfrm>
            <a:off x="6835611" y="3118830"/>
            <a:ext cx="1401145" cy="338554"/>
          </a:xfrm>
          <a:prstGeom prst="rect">
            <a:avLst/>
          </a:prstGeom>
        </p:spPr>
        <p:txBody>
          <a:bodyPr wrap="none">
            <a:spAutoFit/>
          </a:bodyPr>
          <a:lstStyle/>
          <a:p>
            <a:r>
              <a:rPr lang="en-US" sz="1600" dirty="0" smtClean="0"/>
              <a:t>Secure Backup</a:t>
            </a:r>
            <a:endParaRPr lang="en-US" sz="1600" dirty="0"/>
          </a:p>
        </p:txBody>
      </p:sp>
      <p:sp>
        <p:nvSpPr>
          <p:cNvPr id="27" name="Rectangle 26"/>
          <p:cNvSpPr/>
          <p:nvPr/>
        </p:nvSpPr>
        <p:spPr>
          <a:xfrm>
            <a:off x="6838594" y="3553435"/>
            <a:ext cx="2031426" cy="338554"/>
          </a:xfrm>
          <a:prstGeom prst="rect">
            <a:avLst/>
          </a:prstGeom>
        </p:spPr>
        <p:txBody>
          <a:bodyPr wrap="none">
            <a:spAutoFit/>
          </a:bodyPr>
          <a:lstStyle/>
          <a:p>
            <a:r>
              <a:rPr lang="en-US" sz="1600" dirty="0" smtClean="0"/>
              <a:t>Online Reorganization</a:t>
            </a:r>
            <a:endParaRPr lang="en-US" sz="1600" dirty="0"/>
          </a:p>
        </p:txBody>
      </p:sp>
      <p:cxnSp>
        <p:nvCxnSpPr>
          <p:cNvPr id="28" name="Straight Connector 27"/>
          <p:cNvCxnSpPr/>
          <p:nvPr/>
        </p:nvCxnSpPr>
        <p:spPr>
          <a:xfrm flipH="1">
            <a:off x="6840484" y="3935818"/>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29" name="Picture 28"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63757" y="3523047"/>
            <a:ext cx="343926" cy="343926"/>
          </a:xfrm>
          <a:prstGeom prst="rect">
            <a:avLst/>
          </a:prstGeom>
        </p:spPr>
      </p:pic>
      <p:pic>
        <p:nvPicPr>
          <p:cNvPr id="31" name="Picture 30"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58440" y="3094436"/>
            <a:ext cx="343926" cy="343926"/>
          </a:xfrm>
          <a:prstGeom prst="rect">
            <a:avLst/>
          </a:prstGeom>
        </p:spPr>
      </p:pic>
      <p:pic>
        <p:nvPicPr>
          <p:cNvPr id="33" name="Picture 32"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53123" y="2665825"/>
            <a:ext cx="343926" cy="343926"/>
          </a:xfrm>
          <a:prstGeom prst="rect">
            <a:avLst/>
          </a:prstGeom>
        </p:spPr>
      </p:pic>
      <p:pic>
        <p:nvPicPr>
          <p:cNvPr id="35" name="Picture 34"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56107" y="2228914"/>
            <a:ext cx="343926" cy="343926"/>
          </a:xfrm>
          <a:prstGeom prst="rect">
            <a:avLst/>
          </a:prstGeom>
        </p:spPr>
      </p:pic>
      <p:pic>
        <p:nvPicPr>
          <p:cNvPr id="37" name="Picture 36"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59091" y="1783704"/>
            <a:ext cx="343926" cy="343926"/>
          </a:xfrm>
          <a:prstGeom prst="rect">
            <a:avLst/>
          </a:prstGeom>
        </p:spPr>
      </p:pic>
      <p:sp>
        <p:nvSpPr>
          <p:cNvPr id="72" name="Rectangle 71"/>
          <p:cNvSpPr/>
          <p:nvPr/>
        </p:nvSpPr>
        <p:spPr>
          <a:xfrm>
            <a:off x="6841577" y="3988040"/>
            <a:ext cx="2396509" cy="338554"/>
          </a:xfrm>
          <a:prstGeom prst="rect">
            <a:avLst/>
          </a:prstGeom>
        </p:spPr>
        <p:txBody>
          <a:bodyPr wrap="none">
            <a:spAutoFit/>
          </a:bodyPr>
          <a:lstStyle/>
          <a:p>
            <a:r>
              <a:rPr lang="en-US" sz="1600" dirty="0" smtClean="0"/>
              <a:t>Edition-Based Redefinition</a:t>
            </a:r>
            <a:endParaRPr lang="en-US" sz="1600" dirty="0"/>
          </a:p>
        </p:txBody>
      </p:sp>
      <p:sp>
        <p:nvSpPr>
          <p:cNvPr id="73" name="Rectangle 72"/>
          <p:cNvSpPr/>
          <p:nvPr/>
        </p:nvSpPr>
        <p:spPr>
          <a:xfrm>
            <a:off x="6836260" y="4414346"/>
            <a:ext cx="2057474" cy="338554"/>
          </a:xfrm>
          <a:prstGeom prst="rect">
            <a:avLst/>
          </a:prstGeom>
        </p:spPr>
        <p:txBody>
          <a:bodyPr wrap="none">
            <a:spAutoFit/>
          </a:bodyPr>
          <a:lstStyle/>
          <a:p>
            <a:r>
              <a:rPr lang="en-US" sz="1600" dirty="0" smtClean="0"/>
              <a:t>Flashback, Total Recall</a:t>
            </a:r>
            <a:endParaRPr lang="en-US" sz="1600" dirty="0"/>
          </a:p>
        </p:txBody>
      </p:sp>
      <p:cxnSp>
        <p:nvCxnSpPr>
          <p:cNvPr id="74" name="Straight Connector 73"/>
          <p:cNvCxnSpPr/>
          <p:nvPr/>
        </p:nvCxnSpPr>
        <p:spPr>
          <a:xfrm flipH="1">
            <a:off x="6840484" y="4359126"/>
            <a:ext cx="491238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H="1">
            <a:off x="6826866" y="4802031"/>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77" name="Picture 76"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66740" y="3957652"/>
            <a:ext cx="343926" cy="343926"/>
          </a:xfrm>
          <a:prstGeom prst="rect">
            <a:avLst/>
          </a:prstGeom>
        </p:spPr>
      </p:pic>
      <p:pic>
        <p:nvPicPr>
          <p:cNvPr id="79" name="Picture 78"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69724" y="4408858"/>
            <a:ext cx="343926" cy="343926"/>
          </a:xfrm>
          <a:prstGeom prst="rect">
            <a:avLst/>
          </a:prstGeom>
        </p:spPr>
      </p:pic>
      <p:cxnSp>
        <p:nvCxnSpPr>
          <p:cNvPr id="88" name="Straight Connector 87"/>
          <p:cNvCxnSpPr/>
          <p:nvPr/>
        </p:nvCxnSpPr>
        <p:spPr>
          <a:xfrm flipH="1">
            <a:off x="6829850" y="5244936"/>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89" name="Rectangle 88"/>
          <p:cNvSpPr/>
          <p:nvPr/>
        </p:nvSpPr>
        <p:spPr>
          <a:xfrm>
            <a:off x="6836259" y="4862553"/>
            <a:ext cx="3527829" cy="338554"/>
          </a:xfrm>
          <a:prstGeom prst="rect">
            <a:avLst/>
          </a:prstGeom>
        </p:spPr>
        <p:txBody>
          <a:bodyPr wrap="none">
            <a:spAutoFit/>
          </a:bodyPr>
          <a:lstStyle/>
          <a:p>
            <a:r>
              <a:rPr lang="en-US" sz="1600" dirty="0" smtClean="0"/>
              <a:t>Automated Rolling Upgrade of Database</a:t>
            </a:r>
            <a:endParaRPr lang="en-US" sz="1600" dirty="0"/>
          </a:p>
        </p:txBody>
      </p:sp>
      <p:pic>
        <p:nvPicPr>
          <p:cNvPr id="93" name="Picture 92"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72708" y="4851763"/>
            <a:ext cx="343926" cy="343926"/>
          </a:xfrm>
          <a:prstGeom prst="rect">
            <a:avLst/>
          </a:prstGeom>
        </p:spPr>
      </p:pic>
      <p:sp>
        <p:nvSpPr>
          <p:cNvPr id="2" name="Title 1"/>
          <p:cNvSpPr>
            <a:spLocks noGrp="1"/>
          </p:cNvSpPr>
          <p:nvPr>
            <p:ph type="title"/>
          </p:nvPr>
        </p:nvSpPr>
        <p:spPr>
          <a:xfrm>
            <a:off x="527332" y="451347"/>
            <a:ext cx="10969924" cy="541860"/>
          </a:xfrm>
        </p:spPr>
        <p:txBody>
          <a:bodyPr/>
          <a:lstStyle/>
          <a:p>
            <a:pPr lvl="0"/>
            <a:r>
              <a:rPr lang="en-US" dirty="0" smtClean="0"/>
              <a:t>Oracle Database as a Service</a:t>
            </a:r>
            <a:endParaRPr lang="en-US" dirty="0"/>
          </a:p>
        </p:txBody>
      </p:sp>
      <p:sp>
        <p:nvSpPr>
          <p:cNvPr id="42" name="Title 1"/>
          <p:cNvSpPr txBox="1">
            <a:spLocks/>
          </p:cNvSpPr>
          <p:nvPr/>
        </p:nvSpPr>
        <p:spPr>
          <a:xfrm>
            <a:off x="1090113" y="327387"/>
            <a:ext cx="10969924" cy="541860"/>
          </a:xfrm>
          <a:prstGeom prst="rect">
            <a:avLst/>
          </a:prstGeom>
        </p:spPr>
        <p:txBody>
          <a:bodyPr vert="horz" lIns="0" tIns="0" rIns="0" bIns="0" rtlCol="0" anchor="t" anchorCtr="0">
            <a:noAutofit/>
          </a:bodyPr>
          <a:lstStyle/>
          <a:p>
            <a:pPr defTabSz="1218885">
              <a:lnSpc>
                <a:spcPct val="90000"/>
              </a:lnSpc>
              <a:spcBef>
                <a:spcPct val="0"/>
              </a:spcBef>
              <a:defRPr/>
            </a:pPr>
            <a:endParaRPr lang="en-US" sz="3700" b="1" dirty="0">
              <a:latin typeface="Arial" pitchFamily="34" charset="0"/>
              <a:ea typeface="+mj-ea"/>
              <a:cs typeface="Arial" pitchFamily="34" charset="0"/>
            </a:endParaRPr>
          </a:p>
        </p:txBody>
      </p:sp>
      <p:sp>
        <p:nvSpPr>
          <p:cNvPr id="67" name="Text Placeholder 2"/>
          <p:cNvSpPr>
            <a:spLocks noGrp="1"/>
          </p:cNvSpPr>
          <p:nvPr>
            <p:ph type="body" sz="quarter" idx="13"/>
          </p:nvPr>
        </p:nvSpPr>
        <p:spPr>
          <a:xfrm>
            <a:off x="531813" y="912142"/>
            <a:ext cx="11125199" cy="393939"/>
          </a:xfrm>
        </p:spPr>
        <p:txBody>
          <a:bodyPr/>
          <a:lstStyle/>
          <a:p>
            <a:r>
              <a:rPr lang="en-US" sz="2400" dirty="0" smtClean="0"/>
              <a:t>High </a:t>
            </a:r>
            <a:r>
              <a:rPr lang="en-US" sz="2400" dirty="0"/>
              <a:t>Availability features of the Oracle Database</a:t>
            </a:r>
          </a:p>
          <a:p>
            <a:endParaRPr lang="en-US" sz="2400" b="0" dirty="0"/>
          </a:p>
        </p:txBody>
      </p:sp>
      <p:sp>
        <p:nvSpPr>
          <p:cNvPr id="71" name="Slide Number Placeholder 3"/>
          <p:cNvSpPr txBox="1">
            <a:spLocks/>
          </p:cNvSpPr>
          <p:nvPr/>
        </p:nvSpPr>
        <p:spPr>
          <a:xfrm>
            <a:off x="11596652" y="6556248"/>
            <a:ext cx="381661" cy="182880"/>
          </a:xfrm>
          <a:prstGeom prst="rect">
            <a:avLst/>
          </a:prstGeom>
        </p:spPr>
        <p:txBody>
          <a:bodyPr vert="horz" lIns="0" tIns="0" rIns="0" bIns="0" rtlCol="0">
            <a:noAutofit/>
          </a:bodyPr>
          <a:lstStyle>
            <a:lvl1pPr marL="228581" indent="-228581" algn="l" defTabSz="914323"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879" indent="-228581" algn="l" defTabSz="914323"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459"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040"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900" kern="1200">
                <a:solidFill>
                  <a:schemeClr val="tx1"/>
                </a:solidFill>
                <a:latin typeface="+mn-lt"/>
                <a:ea typeface="+mn-ea"/>
                <a:cs typeface="+mn-cs"/>
              </a:defRPr>
            </a:lvl4pPr>
            <a:lvl5pPr marL="1188621"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201"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784"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363"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2944"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lgn="r">
              <a:buNone/>
            </a:pPr>
            <a:fld id="{C51EAA63-D034-42AE-91FA-B13B9518C7BE}" type="slidenum">
              <a:rPr lang="en-US" sz="1200" smtClean="0"/>
              <a:pPr marL="0" indent="0" algn="r">
                <a:buNone/>
              </a:pPr>
              <a:t>76</a:t>
            </a:fld>
            <a:endParaRPr lang="en-US" sz="1200" dirty="0"/>
          </a:p>
        </p:txBody>
      </p:sp>
      <p:sp>
        <p:nvSpPr>
          <p:cNvPr id="61" name="Rectangle 60"/>
          <p:cNvSpPr/>
          <p:nvPr/>
        </p:nvSpPr>
        <p:spPr>
          <a:xfrm>
            <a:off x="6852932" y="5286412"/>
            <a:ext cx="1920919" cy="338554"/>
          </a:xfrm>
          <a:prstGeom prst="rect">
            <a:avLst/>
          </a:prstGeom>
        </p:spPr>
        <p:txBody>
          <a:bodyPr wrap="none">
            <a:spAutoFit/>
          </a:bodyPr>
          <a:lstStyle/>
          <a:p>
            <a:r>
              <a:rPr lang="en-US" sz="1600" dirty="0" smtClean="0"/>
              <a:t>Failover to the Cloud</a:t>
            </a:r>
            <a:endParaRPr lang="en-US" sz="1600" dirty="0"/>
          </a:p>
        </p:txBody>
      </p:sp>
      <p:pic>
        <p:nvPicPr>
          <p:cNvPr id="63" name="Picture 62"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79686" y="5324097"/>
            <a:ext cx="343926" cy="343926"/>
          </a:xfrm>
          <a:prstGeom prst="rect">
            <a:avLst/>
          </a:prstGeom>
        </p:spPr>
      </p:pic>
      <p:cxnSp>
        <p:nvCxnSpPr>
          <p:cNvPr id="65" name="Straight Connector 64"/>
          <p:cNvCxnSpPr/>
          <p:nvPr/>
        </p:nvCxnSpPr>
        <p:spPr>
          <a:xfrm flipH="1">
            <a:off x="6817438" y="5726965"/>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10209212" y="990600"/>
            <a:ext cx="1436160" cy="307777"/>
          </a:xfrm>
          <a:prstGeom prst="rect">
            <a:avLst/>
          </a:prstGeom>
        </p:spPr>
        <p:txBody>
          <a:bodyPr wrap="none">
            <a:spAutoFit/>
          </a:bodyPr>
          <a:lstStyle/>
          <a:p>
            <a:pPr algn="ctr"/>
            <a:r>
              <a:rPr lang="en-US" sz="1400" dirty="0" smtClean="0"/>
              <a:t>Works with APEX</a:t>
            </a:r>
            <a:endParaRPr lang="en-US" sz="1400" dirty="0"/>
          </a:p>
        </p:txBody>
      </p:sp>
    </p:spTree>
    <p:extLst>
      <p:ext uri="{BB962C8B-B14F-4D97-AF65-F5344CB8AC3E}">
        <p14:creationId xmlns:p14="http://schemas.microsoft.com/office/powerpoint/2010/main" xmlns="" val="3444868750"/>
      </p:ext>
    </p:extLst>
  </p:cSld>
  <p:clrMapOvr>
    <a:masterClrMapping/>
  </p:clrMapOvr>
  <p:transition spd="med">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332" y="451347"/>
            <a:ext cx="10969924" cy="541860"/>
          </a:xfrm>
        </p:spPr>
        <p:txBody>
          <a:bodyPr/>
          <a:lstStyle/>
          <a:p>
            <a:pPr lvl="0"/>
            <a:r>
              <a:rPr lang="en-US" dirty="0" smtClean="0"/>
              <a:t>Oracle Application Express (APEX 5)</a:t>
            </a:r>
            <a:endParaRPr lang="en-US" dirty="0"/>
          </a:p>
        </p:txBody>
      </p:sp>
      <p:sp>
        <p:nvSpPr>
          <p:cNvPr id="42" name="Title 1"/>
          <p:cNvSpPr txBox="1">
            <a:spLocks/>
          </p:cNvSpPr>
          <p:nvPr/>
        </p:nvSpPr>
        <p:spPr>
          <a:xfrm>
            <a:off x="1090113" y="327387"/>
            <a:ext cx="10969924" cy="541860"/>
          </a:xfrm>
          <a:prstGeom prst="rect">
            <a:avLst/>
          </a:prstGeom>
        </p:spPr>
        <p:txBody>
          <a:bodyPr vert="horz" lIns="0" tIns="0" rIns="0" bIns="0" rtlCol="0" anchor="t" anchorCtr="0">
            <a:noAutofit/>
          </a:bodyPr>
          <a:lstStyle/>
          <a:p>
            <a:pPr defTabSz="1218885">
              <a:lnSpc>
                <a:spcPct val="90000"/>
              </a:lnSpc>
              <a:spcBef>
                <a:spcPct val="0"/>
              </a:spcBef>
              <a:defRPr/>
            </a:pPr>
            <a:endParaRPr lang="en-US" sz="3700" b="1" dirty="0">
              <a:latin typeface="Arial" pitchFamily="34" charset="0"/>
              <a:ea typeface="+mj-ea"/>
              <a:cs typeface="Arial" pitchFamily="34" charset="0"/>
            </a:endParaRPr>
          </a:p>
        </p:txBody>
      </p:sp>
      <p:sp>
        <p:nvSpPr>
          <p:cNvPr id="67" name="Text Placeholder 2"/>
          <p:cNvSpPr>
            <a:spLocks noGrp="1"/>
          </p:cNvSpPr>
          <p:nvPr>
            <p:ph type="body" sz="quarter" idx="13"/>
          </p:nvPr>
        </p:nvSpPr>
        <p:spPr>
          <a:xfrm>
            <a:off x="531813" y="912142"/>
            <a:ext cx="11125199" cy="393939"/>
          </a:xfrm>
        </p:spPr>
        <p:txBody>
          <a:bodyPr/>
          <a:lstStyle/>
          <a:p>
            <a:r>
              <a:rPr lang="en-US" sz="2400" dirty="0" smtClean="0"/>
              <a:t>High </a:t>
            </a:r>
            <a:r>
              <a:rPr lang="en-US" sz="2400" dirty="0"/>
              <a:t>Performance </a:t>
            </a:r>
            <a:r>
              <a:rPr lang="en-US" sz="2400" dirty="0" smtClean="0"/>
              <a:t>features </a:t>
            </a:r>
            <a:r>
              <a:rPr lang="en-US" sz="2400" dirty="0"/>
              <a:t>of the Oracle Database</a:t>
            </a:r>
          </a:p>
          <a:p>
            <a:endParaRPr lang="en-US" sz="2400" b="0" dirty="0"/>
          </a:p>
        </p:txBody>
      </p:sp>
      <p:sp>
        <p:nvSpPr>
          <p:cNvPr id="71" name="Slide Number Placeholder 3"/>
          <p:cNvSpPr txBox="1">
            <a:spLocks/>
          </p:cNvSpPr>
          <p:nvPr/>
        </p:nvSpPr>
        <p:spPr>
          <a:xfrm>
            <a:off x="11596652" y="6556248"/>
            <a:ext cx="381661" cy="182880"/>
          </a:xfrm>
          <a:prstGeom prst="rect">
            <a:avLst/>
          </a:prstGeom>
        </p:spPr>
        <p:txBody>
          <a:bodyPr vert="horz" lIns="0" tIns="0" rIns="0" bIns="0" rtlCol="0">
            <a:noAutofit/>
          </a:bodyPr>
          <a:lstStyle>
            <a:lvl1pPr marL="228581" indent="-228581" algn="l" defTabSz="914323"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879" indent="-228581" algn="l" defTabSz="914323"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459"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040"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900" kern="1200">
                <a:solidFill>
                  <a:schemeClr val="tx1"/>
                </a:solidFill>
                <a:latin typeface="+mn-lt"/>
                <a:ea typeface="+mn-ea"/>
                <a:cs typeface="+mn-cs"/>
              </a:defRPr>
            </a:lvl4pPr>
            <a:lvl5pPr marL="1188621"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201"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784"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363"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2944"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lgn="r">
              <a:buNone/>
            </a:pPr>
            <a:fld id="{C51EAA63-D034-42AE-91FA-B13B9518C7BE}" type="slidenum">
              <a:rPr lang="en-US" sz="1200" smtClean="0"/>
              <a:pPr marL="0" indent="0" algn="r">
                <a:buNone/>
              </a:pPr>
              <a:t>77</a:t>
            </a:fld>
            <a:endParaRPr lang="en-US" sz="1200" dirty="0"/>
          </a:p>
        </p:txBody>
      </p:sp>
      <p:pic>
        <p:nvPicPr>
          <p:cNvPr id="7" name="Picture 6" descr="download.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600525" y="3745770"/>
            <a:ext cx="669546" cy="1190304"/>
          </a:xfrm>
          <a:prstGeom prst="rect">
            <a:avLst/>
          </a:prstGeom>
        </p:spPr>
      </p:pic>
      <p:pic>
        <p:nvPicPr>
          <p:cNvPr id="8" name="Picture 7"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75511" y="1922996"/>
            <a:ext cx="1889854" cy="1321421"/>
          </a:xfrm>
          <a:prstGeom prst="rect">
            <a:avLst/>
          </a:prstGeom>
        </p:spPr>
      </p:pic>
      <p:pic>
        <p:nvPicPr>
          <p:cNvPr id="9" name="Picture 8" descr="download.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10687" y="3558882"/>
            <a:ext cx="1300490" cy="805186"/>
          </a:xfrm>
          <a:prstGeom prst="rect">
            <a:avLst/>
          </a:prstGeom>
        </p:spPr>
      </p:pic>
      <p:pic>
        <p:nvPicPr>
          <p:cNvPr id="18" name="Picture 17" descr="download.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13671" y="4366994"/>
            <a:ext cx="1300490" cy="805186"/>
          </a:xfrm>
          <a:prstGeom prst="rect">
            <a:avLst/>
          </a:prstGeom>
        </p:spPr>
      </p:pic>
      <p:pic>
        <p:nvPicPr>
          <p:cNvPr id="10" name="Picture 9" descr="download.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2477987" y="2033537"/>
            <a:ext cx="545512" cy="1119503"/>
          </a:xfrm>
          <a:prstGeom prst="rect">
            <a:avLst/>
          </a:prstGeom>
        </p:spPr>
      </p:pic>
      <p:cxnSp>
        <p:nvCxnSpPr>
          <p:cNvPr id="59" name="Straight Connector 58"/>
          <p:cNvCxnSpPr/>
          <p:nvPr/>
        </p:nvCxnSpPr>
        <p:spPr>
          <a:xfrm>
            <a:off x="6709871" y="1726689"/>
            <a:ext cx="0" cy="3918957"/>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11633498" y="1714067"/>
            <a:ext cx="0" cy="3931579"/>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6709852" y="1720591"/>
            <a:ext cx="4922207"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6713290" y="2147391"/>
            <a:ext cx="4918769"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6708890" y="2574191"/>
            <a:ext cx="491486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6712330" y="3024511"/>
            <a:ext cx="491142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6707930" y="3482671"/>
            <a:ext cx="491582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6711370" y="3909471"/>
            <a:ext cx="491238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70" name="Picture 69" descr="download.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0468267" y="1753668"/>
            <a:ext cx="343926" cy="343926"/>
          </a:xfrm>
          <a:prstGeom prst="rect">
            <a:avLst/>
          </a:prstGeom>
        </p:spPr>
      </p:pic>
      <p:sp>
        <p:nvSpPr>
          <p:cNvPr id="76" name="Rectangle 75"/>
          <p:cNvSpPr/>
          <p:nvPr/>
        </p:nvSpPr>
        <p:spPr>
          <a:xfrm>
            <a:off x="6714147" y="1763768"/>
            <a:ext cx="2726428" cy="338554"/>
          </a:xfrm>
          <a:prstGeom prst="rect">
            <a:avLst/>
          </a:prstGeom>
        </p:spPr>
        <p:txBody>
          <a:bodyPr wrap="none">
            <a:spAutoFit/>
          </a:bodyPr>
          <a:lstStyle/>
          <a:p>
            <a:r>
              <a:rPr lang="en-US" sz="1600" dirty="0" smtClean="0"/>
              <a:t>Multi version read consistency</a:t>
            </a:r>
            <a:endParaRPr lang="en-US" sz="1600" dirty="0"/>
          </a:p>
        </p:txBody>
      </p:sp>
      <p:sp>
        <p:nvSpPr>
          <p:cNvPr id="77" name="Rectangle 76"/>
          <p:cNvSpPr/>
          <p:nvPr/>
        </p:nvSpPr>
        <p:spPr>
          <a:xfrm>
            <a:off x="6708830" y="2190073"/>
            <a:ext cx="1621558" cy="338554"/>
          </a:xfrm>
          <a:prstGeom prst="rect">
            <a:avLst/>
          </a:prstGeom>
        </p:spPr>
        <p:txBody>
          <a:bodyPr wrap="none">
            <a:spAutoFit/>
          </a:bodyPr>
          <a:lstStyle/>
          <a:p>
            <a:r>
              <a:rPr lang="en-US" sz="1600" dirty="0" smtClean="0"/>
              <a:t>Row level locking</a:t>
            </a:r>
            <a:endParaRPr lang="en-US" sz="1600" dirty="0"/>
          </a:p>
        </p:txBody>
      </p:sp>
      <p:sp>
        <p:nvSpPr>
          <p:cNvPr id="78" name="Rectangle 77"/>
          <p:cNvSpPr/>
          <p:nvPr/>
        </p:nvSpPr>
        <p:spPr>
          <a:xfrm>
            <a:off x="6711814" y="2657878"/>
            <a:ext cx="1121020" cy="338554"/>
          </a:xfrm>
          <a:prstGeom prst="rect">
            <a:avLst/>
          </a:prstGeom>
        </p:spPr>
        <p:txBody>
          <a:bodyPr wrap="none">
            <a:spAutoFit/>
          </a:bodyPr>
          <a:lstStyle/>
          <a:p>
            <a:r>
              <a:rPr lang="en-US" sz="1600" dirty="0" smtClean="0"/>
              <a:t>In-Memory</a:t>
            </a:r>
            <a:endParaRPr lang="en-US" sz="1600" dirty="0"/>
          </a:p>
        </p:txBody>
      </p:sp>
      <p:sp>
        <p:nvSpPr>
          <p:cNvPr id="79" name="Rectangle 78"/>
          <p:cNvSpPr/>
          <p:nvPr/>
        </p:nvSpPr>
        <p:spPr>
          <a:xfrm>
            <a:off x="6706497" y="3092483"/>
            <a:ext cx="1271201" cy="338554"/>
          </a:xfrm>
          <a:prstGeom prst="rect">
            <a:avLst/>
          </a:prstGeom>
        </p:spPr>
        <p:txBody>
          <a:bodyPr wrap="none">
            <a:spAutoFit/>
          </a:bodyPr>
          <a:lstStyle/>
          <a:p>
            <a:r>
              <a:rPr lang="en-US" sz="1600" dirty="0" smtClean="0"/>
              <a:t>Compression</a:t>
            </a:r>
            <a:endParaRPr lang="en-US" sz="1600" dirty="0"/>
          </a:p>
        </p:txBody>
      </p:sp>
      <p:sp>
        <p:nvSpPr>
          <p:cNvPr id="80" name="Rectangle 79"/>
          <p:cNvSpPr/>
          <p:nvPr/>
        </p:nvSpPr>
        <p:spPr>
          <a:xfrm>
            <a:off x="6709481" y="3535388"/>
            <a:ext cx="1156587" cy="338554"/>
          </a:xfrm>
          <a:prstGeom prst="rect">
            <a:avLst/>
          </a:prstGeom>
        </p:spPr>
        <p:txBody>
          <a:bodyPr wrap="none">
            <a:spAutoFit/>
          </a:bodyPr>
          <a:lstStyle/>
          <a:p>
            <a:r>
              <a:rPr lang="en-US" sz="1600" dirty="0" smtClean="0"/>
              <a:t>Partitioning</a:t>
            </a:r>
            <a:endParaRPr lang="en-US" sz="1600" dirty="0"/>
          </a:p>
        </p:txBody>
      </p:sp>
      <p:sp>
        <p:nvSpPr>
          <p:cNvPr id="81" name="Rectangle 80"/>
          <p:cNvSpPr/>
          <p:nvPr/>
        </p:nvSpPr>
        <p:spPr>
          <a:xfrm>
            <a:off x="6729066" y="3978293"/>
            <a:ext cx="2207555" cy="338554"/>
          </a:xfrm>
          <a:prstGeom prst="rect">
            <a:avLst/>
          </a:prstGeom>
        </p:spPr>
        <p:txBody>
          <a:bodyPr wrap="none">
            <a:spAutoFit/>
          </a:bodyPr>
          <a:lstStyle/>
          <a:p>
            <a:r>
              <a:rPr lang="en-US" sz="1600" dirty="0" err="1" smtClean="0"/>
              <a:t>Hadoop</a:t>
            </a:r>
            <a:r>
              <a:rPr lang="en-US" sz="1600" dirty="0" smtClean="0"/>
              <a:t>, Big Data SQL, R </a:t>
            </a:r>
            <a:endParaRPr lang="en-US" sz="1600" dirty="0"/>
          </a:p>
        </p:txBody>
      </p:sp>
      <p:cxnSp>
        <p:nvCxnSpPr>
          <p:cNvPr id="82" name="Straight Connector 81"/>
          <p:cNvCxnSpPr/>
          <p:nvPr/>
        </p:nvCxnSpPr>
        <p:spPr>
          <a:xfrm flipH="1">
            <a:off x="6697752" y="4352376"/>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83" name="Picture 82" descr="download.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0454649" y="3956205"/>
            <a:ext cx="343926" cy="343926"/>
          </a:xfrm>
          <a:prstGeom prst="rect">
            <a:avLst/>
          </a:prstGeom>
        </p:spPr>
      </p:pic>
      <p:pic>
        <p:nvPicPr>
          <p:cNvPr id="85" name="Picture 84" descr="download.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0449332" y="3510994"/>
            <a:ext cx="343926" cy="343926"/>
          </a:xfrm>
          <a:prstGeom prst="rect">
            <a:avLst/>
          </a:prstGeom>
        </p:spPr>
      </p:pic>
      <p:pic>
        <p:nvPicPr>
          <p:cNvPr id="87" name="Picture 86" descr="download.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0452316" y="3074083"/>
            <a:ext cx="343926" cy="343926"/>
          </a:xfrm>
          <a:prstGeom prst="rect">
            <a:avLst/>
          </a:prstGeom>
        </p:spPr>
      </p:pic>
      <p:pic>
        <p:nvPicPr>
          <p:cNvPr id="89" name="Picture 88" descr="download.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0463601" y="2645472"/>
            <a:ext cx="343926" cy="343926"/>
          </a:xfrm>
          <a:prstGeom prst="rect">
            <a:avLst/>
          </a:prstGeom>
        </p:spPr>
      </p:pic>
      <p:pic>
        <p:nvPicPr>
          <p:cNvPr id="91" name="Picture 90" descr="download.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0466585" y="2200262"/>
            <a:ext cx="343926" cy="343926"/>
          </a:xfrm>
          <a:prstGeom prst="rect">
            <a:avLst/>
          </a:prstGeom>
        </p:spPr>
      </p:pic>
      <p:cxnSp>
        <p:nvCxnSpPr>
          <p:cNvPr id="97" name="Straight Connector 96"/>
          <p:cNvCxnSpPr/>
          <p:nvPr/>
        </p:nvCxnSpPr>
        <p:spPr>
          <a:xfrm flipH="1">
            <a:off x="6709037" y="4795281"/>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98" name="Rectangle 97"/>
          <p:cNvSpPr/>
          <p:nvPr/>
        </p:nvSpPr>
        <p:spPr>
          <a:xfrm>
            <a:off x="6723749" y="4404598"/>
            <a:ext cx="2464737" cy="338554"/>
          </a:xfrm>
          <a:prstGeom prst="rect">
            <a:avLst/>
          </a:prstGeom>
        </p:spPr>
        <p:txBody>
          <a:bodyPr wrap="none">
            <a:spAutoFit/>
          </a:bodyPr>
          <a:lstStyle/>
          <a:p>
            <a:r>
              <a:rPr lang="en-US" sz="1600" dirty="0" smtClean="0"/>
              <a:t>Cost based query optimizer</a:t>
            </a:r>
            <a:endParaRPr lang="en-US" sz="1600" dirty="0"/>
          </a:p>
        </p:txBody>
      </p:sp>
      <p:cxnSp>
        <p:nvCxnSpPr>
          <p:cNvPr id="99" name="Straight Connector 98"/>
          <p:cNvCxnSpPr/>
          <p:nvPr/>
        </p:nvCxnSpPr>
        <p:spPr>
          <a:xfrm flipH="1">
            <a:off x="6695419" y="5204986"/>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100" name="Rectangle 99"/>
          <p:cNvSpPr/>
          <p:nvPr/>
        </p:nvSpPr>
        <p:spPr>
          <a:xfrm>
            <a:off x="6710131" y="4830903"/>
            <a:ext cx="2351926" cy="338554"/>
          </a:xfrm>
          <a:prstGeom prst="rect">
            <a:avLst/>
          </a:prstGeom>
        </p:spPr>
        <p:txBody>
          <a:bodyPr wrap="none">
            <a:spAutoFit/>
          </a:bodyPr>
          <a:lstStyle/>
          <a:p>
            <a:r>
              <a:rPr lang="en-US" sz="1600" dirty="0" smtClean="0"/>
              <a:t>Scale-out with Oracle RAC</a:t>
            </a:r>
            <a:endParaRPr lang="en-US" sz="1600" dirty="0"/>
          </a:p>
        </p:txBody>
      </p:sp>
      <p:sp>
        <p:nvSpPr>
          <p:cNvPr id="103" name="Rectangle 102"/>
          <p:cNvSpPr/>
          <p:nvPr/>
        </p:nvSpPr>
        <p:spPr>
          <a:xfrm>
            <a:off x="6716097" y="5260214"/>
            <a:ext cx="2940929" cy="338554"/>
          </a:xfrm>
          <a:prstGeom prst="rect">
            <a:avLst/>
          </a:prstGeom>
        </p:spPr>
        <p:txBody>
          <a:bodyPr wrap="none">
            <a:spAutoFit/>
          </a:bodyPr>
          <a:lstStyle/>
          <a:p>
            <a:r>
              <a:rPr lang="en-US" sz="1600" dirty="0" smtClean="0"/>
              <a:t>Exadata </a:t>
            </a:r>
            <a:r>
              <a:rPr lang="en-US" sz="1600" dirty="0" err="1" smtClean="0"/>
              <a:t>Smartscan</a:t>
            </a:r>
            <a:r>
              <a:rPr lang="en-US" sz="1600" dirty="0" smtClean="0"/>
              <a:t> &amp; </a:t>
            </a:r>
            <a:r>
              <a:rPr lang="en-US" sz="1600" dirty="0" err="1" smtClean="0"/>
              <a:t>Infiniband</a:t>
            </a:r>
            <a:endParaRPr lang="en-US" sz="1600" dirty="0"/>
          </a:p>
        </p:txBody>
      </p:sp>
      <p:cxnSp>
        <p:nvCxnSpPr>
          <p:cNvPr id="104" name="Straight Connector 103"/>
          <p:cNvCxnSpPr/>
          <p:nvPr/>
        </p:nvCxnSpPr>
        <p:spPr>
          <a:xfrm flipH="1">
            <a:off x="6701387" y="5650896"/>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105" name="Picture 104" descr="download.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0457633" y="4407410"/>
            <a:ext cx="343926" cy="343926"/>
          </a:xfrm>
          <a:prstGeom prst="rect">
            <a:avLst/>
          </a:prstGeom>
        </p:spPr>
      </p:pic>
      <p:pic>
        <p:nvPicPr>
          <p:cNvPr id="107" name="Picture 106" descr="download.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0452316" y="4842015"/>
            <a:ext cx="343926" cy="343926"/>
          </a:xfrm>
          <a:prstGeom prst="rect">
            <a:avLst/>
          </a:prstGeom>
        </p:spPr>
      </p:pic>
      <p:pic>
        <p:nvPicPr>
          <p:cNvPr id="111" name="Picture 110" descr="download.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0474886" y="5263026"/>
            <a:ext cx="343926" cy="343926"/>
          </a:xfrm>
          <a:prstGeom prst="rect">
            <a:avLst/>
          </a:prstGeom>
        </p:spPr>
      </p:pic>
      <p:pic>
        <p:nvPicPr>
          <p:cNvPr id="3" name="Picture 2" descr="download.png"/>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3307844" y="1973531"/>
            <a:ext cx="1384931" cy="1384931"/>
          </a:xfrm>
          <a:prstGeom prst="rect">
            <a:avLst/>
          </a:prstGeom>
        </p:spPr>
      </p:pic>
      <p:pic>
        <p:nvPicPr>
          <p:cNvPr id="4" name="Picture 3"/>
          <p:cNvPicPr>
            <a:picLocks noChangeAspect="1"/>
          </p:cNvPicPr>
          <p:nvPr/>
        </p:nvPicPr>
        <p:blipFill>
          <a:blip r:embed="rId9" cstate="print"/>
          <a:stretch>
            <a:fillRect/>
          </a:stretch>
        </p:blipFill>
        <p:spPr>
          <a:xfrm>
            <a:off x="3537749" y="3592647"/>
            <a:ext cx="713399" cy="2174167"/>
          </a:xfrm>
          <a:prstGeom prst="rect">
            <a:avLst/>
          </a:prstGeom>
        </p:spPr>
      </p:pic>
      <p:sp>
        <p:nvSpPr>
          <p:cNvPr id="74" name="Rectangle 73"/>
          <p:cNvSpPr/>
          <p:nvPr/>
        </p:nvSpPr>
        <p:spPr>
          <a:xfrm>
            <a:off x="9916052" y="1371600"/>
            <a:ext cx="1436160" cy="307777"/>
          </a:xfrm>
          <a:prstGeom prst="rect">
            <a:avLst/>
          </a:prstGeom>
        </p:spPr>
        <p:txBody>
          <a:bodyPr wrap="none">
            <a:spAutoFit/>
          </a:bodyPr>
          <a:lstStyle/>
          <a:p>
            <a:pPr algn="ctr"/>
            <a:r>
              <a:rPr lang="en-US" sz="1400" dirty="0" smtClean="0"/>
              <a:t>Works with APEX</a:t>
            </a:r>
            <a:endParaRPr lang="en-US" sz="1400" dirty="0"/>
          </a:p>
        </p:txBody>
      </p:sp>
    </p:spTree>
    <p:extLst>
      <p:ext uri="{BB962C8B-B14F-4D97-AF65-F5344CB8AC3E}">
        <p14:creationId xmlns:p14="http://schemas.microsoft.com/office/powerpoint/2010/main" xmlns="" val="3874947523"/>
      </p:ext>
    </p:extLst>
  </p:cSld>
  <p:clrMapOvr>
    <a:masterClrMapping/>
  </p:clrMapOvr>
  <p:transition spd="med">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ownload.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466843" y="3087524"/>
            <a:ext cx="3937834" cy="3937834"/>
          </a:xfrm>
          <a:prstGeom prst="rect">
            <a:avLst/>
          </a:prstGeom>
        </p:spPr>
      </p:pic>
      <p:sp>
        <p:nvSpPr>
          <p:cNvPr id="2" name="Title 1"/>
          <p:cNvSpPr>
            <a:spLocks noGrp="1"/>
          </p:cNvSpPr>
          <p:nvPr>
            <p:ph type="title"/>
          </p:nvPr>
        </p:nvSpPr>
        <p:spPr>
          <a:xfrm>
            <a:off x="527332" y="451347"/>
            <a:ext cx="10969924" cy="541860"/>
          </a:xfrm>
        </p:spPr>
        <p:txBody>
          <a:bodyPr/>
          <a:lstStyle/>
          <a:p>
            <a:pPr lvl="0"/>
            <a:r>
              <a:rPr lang="en-US" dirty="0" smtClean="0"/>
              <a:t>Oracle Application Express (APEX 5)</a:t>
            </a:r>
            <a:endParaRPr lang="en-US" dirty="0"/>
          </a:p>
        </p:txBody>
      </p:sp>
      <p:sp>
        <p:nvSpPr>
          <p:cNvPr id="42" name="Title 1"/>
          <p:cNvSpPr txBox="1">
            <a:spLocks/>
          </p:cNvSpPr>
          <p:nvPr/>
        </p:nvSpPr>
        <p:spPr>
          <a:xfrm>
            <a:off x="1090113" y="327387"/>
            <a:ext cx="10969924" cy="541860"/>
          </a:xfrm>
          <a:prstGeom prst="rect">
            <a:avLst/>
          </a:prstGeom>
        </p:spPr>
        <p:txBody>
          <a:bodyPr vert="horz" lIns="0" tIns="0" rIns="0" bIns="0" rtlCol="0" anchor="t" anchorCtr="0">
            <a:noAutofit/>
          </a:bodyPr>
          <a:lstStyle/>
          <a:p>
            <a:pPr defTabSz="1218885">
              <a:lnSpc>
                <a:spcPct val="90000"/>
              </a:lnSpc>
              <a:spcBef>
                <a:spcPct val="0"/>
              </a:spcBef>
              <a:defRPr/>
            </a:pPr>
            <a:endParaRPr lang="en-US" sz="3700" b="1" dirty="0">
              <a:latin typeface="Arial" pitchFamily="34" charset="0"/>
              <a:ea typeface="+mj-ea"/>
              <a:cs typeface="Arial" pitchFamily="34" charset="0"/>
            </a:endParaRPr>
          </a:p>
        </p:txBody>
      </p:sp>
      <p:sp>
        <p:nvSpPr>
          <p:cNvPr id="67" name="Text Placeholder 2"/>
          <p:cNvSpPr>
            <a:spLocks noGrp="1"/>
          </p:cNvSpPr>
          <p:nvPr>
            <p:ph type="body" sz="quarter" idx="13"/>
          </p:nvPr>
        </p:nvSpPr>
        <p:spPr>
          <a:xfrm>
            <a:off x="531813" y="912142"/>
            <a:ext cx="11125199" cy="393939"/>
          </a:xfrm>
        </p:spPr>
        <p:txBody>
          <a:bodyPr/>
          <a:lstStyle/>
          <a:p>
            <a:r>
              <a:rPr lang="en-US" sz="2400" dirty="0" smtClean="0"/>
              <a:t>Simplified consolidation and deployment with Oracle Multitenant </a:t>
            </a:r>
            <a:endParaRPr lang="en-US" sz="2400" b="0" dirty="0"/>
          </a:p>
        </p:txBody>
      </p:sp>
      <p:sp>
        <p:nvSpPr>
          <p:cNvPr id="71" name="Slide Number Placeholder 3"/>
          <p:cNvSpPr txBox="1">
            <a:spLocks/>
          </p:cNvSpPr>
          <p:nvPr/>
        </p:nvSpPr>
        <p:spPr>
          <a:xfrm>
            <a:off x="11596652" y="6556248"/>
            <a:ext cx="381661" cy="182880"/>
          </a:xfrm>
          <a:prstGeom prst="rect">
            <a:avLst/>
          </a:prstGeom>
        </p:spPr>
        <p:txBody>
          <a:bodyPr vert="horz" lIns="0" tIns="0" rIns="0" bIns="0" rtlCol="0">
            <a:noAutofit/>
          </a:bodyPr>
          <a:lstStyle>
            <a:lvl1pPr marL="228581" indent="-228581" algn="l" defTabSz="914323"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879" indent="-228581" algn="l" defTabSz="914323"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459"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040"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900" kern="1200">
                <a:solidFill>
                  <a:schemeClr val="tx1"/>
                </a:solidFill>
                <a:latin typeface="+mn-lt"/>
                <a:ea typeface="+mn-ea"/>
                <a:cs typeface="+mn-cs"/>
              </a:defRPr>
            </a:lvl4pPr>
            <a:lvl5pPr marL="1188621"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201"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784"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363"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2944"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lgn="r">
              <a:buNone/>
            </a:pPr>
            <a:fld id="{C51EAA63-D034-42AE-91FA-B13B9518C7BE}" type="slidenum">
              <a:rPr lang="en-US" sz="1200" smtClean="0"/>
              <a:pPr marL="0" indent="0" algn="r">
                <a:buNone/>
              </a:pPr>
              <a:t>78</a:t>
            </a:fld>
            <a:endParaRPr lang="en-US" sz="1200" dirty="0"/>
          </a:p>
        </p:txBody>
      </p:sp>
      <p:cxnSp>
        <p:nvCxnSpPr>
          <p:cNvPr id="35" name="Straight Connector 34"/>
          <p:cNvCxnSpPr/>
          <p:nvPr/>
        </p:nvCxnSpPr>
        <p:spPr>
          <a:xfrm>
            <a:off x="11664195" y="1820409"/>
            <a:ext cx="0" cy="3134778"/>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5753683" y="1826933"/>
            <a:ext cx="5909074"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5745939" y="2253733"/>
            <a:ext cx="591681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5761427" y="2680533"/>
            <a:ext cx="589302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5753683" y="3130853"/>
            <a:ext cx="5900772"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5753683" y="3589013"/>
            <a:ext cx="5900772"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48" name="Picture 47"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471252" y="1860010"/>
            <a:ext cx="343926" cy="343926"/>
          </a:xfrm>
          <a:prstGeom prst="rect">
            <a:avLst/>
          </a:prstGeom>
        </p:spPr>
      </p:pic>
      <p:sp>
        <p:nvSpPr>
          <p:cNvPr id="58" name="Rectangle 57"/>
          <p:cNvSpPr/>
          <p:nvPr/>
        </p:nvSpPr>
        <p:spPr>
          <a:xfrm>
            <a:off x="5914572" y="1870110"/>
            <a:ext cx="1601721" cy="338554"/>
          </a:xfrm>
          <a:prstGeom prst="rect">
            <a:avLst/>
          </a:prstGeom>
        </p:spPr>
        <p:txBody>
          <a:bodyPr wrap="none">
            <a:spAutoFit/>
          </a:bodyPr>
          <a:lstStyle/>
          <a:p>
            <a:r>
              <a:rPr lang="en-US" sz="1600" dirty="0" smtClean="0"/>
              <a:t>PDB Deployment</a:t>
            </a:r>
            <a:endParaRPr lang="en-US" sz="1600" dirty="0"/>
          </a:p>
        </p:txBody>
      </p:sp>
      <p:sp>
        <p:nvSpPr>
          <p:cNvPr id="59" name="Rectangle 58"/>
          <p:cNvSpPr/>
          <p:nvPr/>
        </p:nvSpPr>
        <p:spPr>
          <a:xfrm>
            <a:off x="5909255" y="2296415"/>
            <a:ext cx="1198866" cy="338554"/>
          </a:xfrm>
          <a:prstGeom prst="rect">
            <a:avLst/>
          </a:prstGeom>
        </p:spPr>
        <p:txBody>
          <a:bodyPr wrap="none">
            <a:spAutoFit/>
          </a:bodyPr>
          <a:lstStyle/>
          <a:p>
            <a:r>
              <a:rPr lang="en-US" sz="1600" dirty="0" smtClean="0"/>
              <a:t>PDB Cloning</a:t>
            </a:r>
            <a:endParaRPr lang="en-US" sz="1600" dirty="0"/>
          </a:p>
        </p:txBody>
      </p:sp>
      <p:sp>
        <p:nvSpPr>
          <p:cNvPr id="60" name="Rectangle 59"/>
          <p:cNvSpPr/>
          <p:nvPr/>
        </p:nvSpPr>
        <p:spPr>
          <a:xfrm>
            <a:off x="5912239" y="2747620"/>
            <a:ext cx="1904588" cy="338554"/>
          </a:xfrm>
          <a:prstGeom prst="rect">
            <a:avLst/>
          </a:prstGeom>
        </p:spPr>
        <p:txBody>
          <a:bodyPr wrap="none">
            <a:spAutoFit/>
          </a:bodyPr>
          <a:lstStyle/>
          <a:p>
            <a:r>
              <a:rPr lang="en-US" sz="1600" dirty="0" smtClean="0"/>
              <a:t>PDB Self Service App</a:t>
            </a:r>
            <a:endParaRPr lang="en-US" sz="1600" dirty="0"/>
          </a:p>
        </p:txBody>
      </p:sp>
      <p:sp>
        <p:nvSpPr>
          <p:cNvPr id="61" name="Rectangle 60"/>
          <p:cNvSpPr/>
          <p:nvPr/>
        </p:nvSpPr>
        <p:spPr>
          <a:xfrm>
            <a:off x="5906922" y="3198825"/>
            <a:ext cx="1394132" cy="338554"/>
          </a:xfrm>
          <a:prstGeom prst="rect">
            <a:avLst/>
          </a:prstGeom>
        </p:spPr>
        <p:txBody>
          <a:bodyPr wrap="none">
            <a:spAutoFit/>
          </a:bodyPr>
          <a:lstStyle/>
          <a:p>
            <a:r>
              <a:rPr lang="en-US" sz="1600" dirty="0" smtClean="0"/>
              <a:t>PDB Migration</a:t>
            </a:r>
            <a:endParaRPr lang="en-US" sz="1600" dirty="0"/>
          </a:p>
        </p:txBody>
      </p:sp>
      <p:pic>
        <p:nvPicPr>
          <p:cNvPr id="78" name="Picture 77"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455301" y="3180425"/>
            <a:ext cx="343926" cy="343926"/>
          </a:xfrm>
          <a:prstGeom prst="rect">
            <a:avLst/>
          </a:prstGeom>
        </p:spPr>
      </p:pic>
      <p:pic>
        <p:nvPicPr>
          <p:cNvPr id="80" name="Picture 79"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466586" y="2751814"/>
            <a:ext cx="343926" cy="343926"/>
          </a:xfrm>
          <a:prstGeom prst="rect">
            <a:avLst/>
          </a:prstGeom>
        </p:spPr>
      </p:pic>
      <p:pic>
        <p:nvPicPr>
          <p:cNvPr id="82" name="Picture 81"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469570" y="2306604"/>
            <a:ext cx="343926" cy="343926"/>
          </a:xfrm>
          <a:prstGeom prst="rect">
            <a:avLst/>
          </a:prstGeom>
        </p:spPr>
      </p:pic>
      <p:cxnSp>
        <p:nvCxnSpPr>
          <p:cNvPr id="91" name="Straight Connector 90"/>
          <p:cNvCxnSpPr/>
          <p:nvPr/>
        </p:nvCxnSpPr>
        <p:spPr>
          <a:xfrm>
            <a:off x="5760723" y="1815106"/>
            <a:ext cx="0" cy="3131781"/>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H="1">
            <a:off x="5761427" y="4048518"/>
            <a:ext cx="5879410"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93" name="Rectangle 92"/>
          <p:cNvSpPr/>
          <p:nvPr/>
        </p:nvSpPr>
        <p:spPr>
          <a:xfrm>
            <a:off x="5918207" y="3658331"/>
            <a:ext cx="2432777" cy="338554"/>
          </a:xfrm>
          <a:prstGeom prst="rect">
            <a:avLst/>
          </a:prstGeom>
        </p:spPr>
        <p:txBody>
          <a:bodyPr wrap="none">
            <a:spAutoFit/>
          </a:bodyPr>
          <a:lstStyle/>
          <a:p>
            <a:r>
              <a:rPr lang="en-US" sz="1600" dirty="0" smtClean="0"/>
              <a:t>High Density Consolidation</a:t>
            </a:r>
            <a:endParaRPr lang="en-US" sz="1600" dirty="0"/>
          </a:p>
        </p:txBody>
      </p:sp>
      <p:cxnSp>
        <p:nvCxnSpPr>
          <p:cNvPr id="99" name="Straight Connector 98"/>
          <p:cNvCxnSpPr/>
          <p:nvPr/>
        </p:nvCxnSpPr>
        <p:spPr>
          <a:xfrm flipH="1">
            <a:off x="5761427" y="4508024"/>
            <a:ext cx="5874093"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102" name="Rectangle 101"/>
          <p:cNvSpPr/>
          <p:nvPr/>
        </p:nvSpPr>
        <p:spPr>
          <a:xfrm>
            <a:off x="5904589" y="4109536"/>
            <a:ext cx="3740828" cy="338554"/>
          </a:xfrm>
          <a:prstGeom prst="rect">
            <a:avLst/>
          </a:prstGeom>
        </p:spPr>
        <p:txBody>
          <a:bodyPr wrap="none">
            <a:spAutoFit/>
          </a:bodyPr>
          <a:lstStyle/>
          <a:p>
            <a:r>
              <a:rPr lang="en-US" sz="1600" dirty="0" smtClean="0"/>
              <a:t>Automated Provisioning and Configuration</a:t>
            </a:r>
            <a:endParaRPr lang="en-US" sz="1600" dirty="0"/>
          </a:p>
        </p:txBody>
      </p:sp>
      <p:pic>
        <p:nvPicPr>
          <p:cNvPr id="103" name="Picture 102"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474886" y="3664831"/>
            <a:ext cx="343926" cy="343926"/>
          </a:xfrm>
          <a:prstGeom prst="rect">
            <a:avLst/>
          </a:prstGeom>
        </p:spPr>
      </p:pic>
      <p:pic>
        <p:nvPicPr>
          <p:cNvPr id="104" name="Picture 103"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469569" y="4091136"/>
            <a:ext cx="343926" cy="343926"/>
          </a:xfrm>
          <a:prstGeom prst="rect">
            <a:avLst/>
          </a:prstGeom>
        </p:spPr>
      </p:pic>
      <p:sp>
        <p:nvSpPr>
          <p:cNvPr id="108" name="Rectangle 107"/>
          <p:cNvSpPr/>
          <p:nvPr/>
        </p:nvSpPr>
        <p:spPr>
          <a:xfrm>
            <a:off x="5887088" y="4555387"/>
            <a:ext cx="2512427" cy="338554"/>
          </a:xfrm>
          <a:prstGeom prst="rect">
            <a:avLst/>
          </a:prstGeom>
        </p:spPr>
        <p:txBody>
          <a:bodyPr wrap="none">
            <a:spAutoFit/>
          </a:bodyPr>
          <a:lstStyle/>
          <a:p>
            <a:r>
              <a:rPr lang="en-US" sz="1600" dirty="0" smtClean="0"/>
              <a:t>PDB Resource Management</a:t>
            </a:r>
            <a:endParaRPr lang="en-US" sz="1600" dirty="0"/>
          </a:p>
        </p:txBody>
      </p:sp>
      <p:cxnSp>
        <p:nvCxnSpPr>
          <p:cNvPr id="109" name="Straight Connector 108"/>
          <p:cNvCxnSpPr/>
          <p:nvPr/>
        </p:nvCxnSpPr>
        <p:spPr>
          <a:xfrm flipH="1">
            <a:off x="5753683" y="4950930"/>
            <a:ext cx="5893122"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112" name="Picture 111"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464252" y="4567242"/>
            <a:ext cx="343926" cy="343926"/>
          </a:xfrm>
          <a:prstGeom prst="rect">
            <a:avLst/>
          </a:prstGeom>
        </p:spPr>
      </p:pic>
      <p:pic>
        <p:nvPicPr>
          <p:cNvPr id="118" name="Picture 117" descr="download.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00025" y="1433530"/>
            <a:ext cx="2537324" cy="2537324"/>
          </a:xfrm>
          <a:prstGeom prst="rect">
            <a:avLst/>
          </a:prstGeom>
        </p:spPr>
      </p:pic>
      <p:pic>
        <p:nvPicPr>
          <p:cNvPr id="3" name="Picture 2" descr="download.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814613" y="5479754"/>
            <a:ext cx="2256897" cy="282112"/>
          </a:xfrm>
          <a:prstGeom prst="rect">
            <a:avLst/>
          </a:prstGeom>
        </p:spPr>
      </p:pic>
      <p:pic>
        <p:nvPicPr>
          <p:cNvPr id="5" name="Picture 4" descr="download.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3344670" y="3366855"/>
            <a:ext cx="1161663" cy="1161663"/>
          </a:xfrm>
          <a:prstGeom prst="rect">
            <a:avLst/>
          </a:prstGeom>
        </p:spPr>
      </p:pic>
      <p:cxnSp>
        <p:nvCxnSpPr>
          <p:cNvPr id="8" name="Straight Arrow Connector 7"/>
          <p:cNvCxnSpPr/>
          <p:nvPr/>
        </p:nvCxnSpPr>
        <p:spPr>
          <a:xfrm>
            <a:off x="2992754" y="2864781"/>
            <a:ext cx="659586" cy="531609"/>
          </a:xfrm>
          <a:prstGeom prst="straightConnector1">
            <a:avLst/>
          </a:prstGeom>
          <a:ln w="19050">
            <a:solidFill>
              <a:schemeClr val="accent5"/>
            </a:solidFill>
            <a:prstDash val="dot"/>
            <a:miter lim="800000"/>
            <a:headEnd type="none"/>
            <a:tailEnd type="non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2766328" y="4552940"/>
            <a:ext cx="1077793" cy="997963"/>
          </a:xfrm>
          <a:prstGeom prst="straightConnector1">
            <a:avLst/>
          </a:prstGeom>
          <a:ln w="19050">
            <a:solidFill>
              <a:schemeClr val="accent5"/>
            </a:solidFill>
            <a:prstDash val="dot"/>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46" name="Rectangle 45"/>
          <p:cNvSpPr/>
          <p:nvPr/>
        </p:nvSpPr>
        <p:spPr>
          <a:xfrm>
            <a:off x="9904412" y="1447800"/>
            <a:ext cx="1436160" cy="307777"/>
          </a:xfrm>
          <a:prstGeom prst="rect">
            <a:avLst/>
          </a:prstGeom>
        </p:spPr>
        <p:txBody>
          <a:bodyPr wrap="none">
            <a:spAutoFit/>
          </a:bodyPr>
          <a:lstStyle/>
          <a:p>
            <a:pPr algn="ctr"/>
            <a:r>
              <a:rPr lang="en-US" sz="1400" dirty="0" smtClean="0"/>
              <a:t>Works with APEX</a:t>
            </a:r>
            <a:endParaRPr lang="en-US" sz="1400" dirty="0"/>
          </a:p>
        </p:txBody>
      </p:sp>
    </p:spTree>
    <p:extLst>
      <p:ext uri="{BB962C8B-B14F-4D97-AF65-F5344CB8AC3E}">
        <p14:creationId xmlns:p14="http://schemas.microsoft.com/office/powerpoint/2010/main" xmlns="" val="3521606211"/>
      </p:ext>
    </p:extLst>
  </p:cSld>
  <p:clrMapOvr>
    <a:masterClrMapping/>
  </p:clrMapOvr>
  <p:transition spd="med">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332" y="451347"/>
            <a:ext cx="10969924" cy="541860"/>
          </a:xfrm>
        </p:spPr>
        <p:txBody>
          <a:bodyPr/>
          <a:lstStyle/>
          <a:p>
            <a:pPr lvl="0"/>
            <a:r>
              <a:rPr lang="en-US" dirty="0" smtClean="0"/>
              <a:t>Oracle Application Express (APEX 5)</a:t>
            </a:r>
            <a:endParaRPr lang="en-US" dirty="0"/>
          </a:p>
        </p:txBody>
      </p:sp>
      <p:sp>
        <p:nvSpPr>
          <p:cNvPr id="42" name="Title 1"/>
          <p:cNvSpPr txBox="1">
            <a:spLocks/>
          </p:cNvSpPr>
          <p:nvPr/>
        </p:nvSpPr>
        <p:spPr>
          <a:xfrm>
            <a:off x="1090113" y="327387"/>
            <a:ext cx="10969924" cy="541860"/>
          </a:xfrm>
          <a:prstGeom prst="rect">
            <a:avLst/>
          </a:prstGeom>
        </p:spPr>
        <p:txBody>
          <a:bodyPr vert="horz" lIns="0" tIns="0" rIns="0" bIns="0" rtlCol="0" anchor="t" anchorCtr="0">
            <a:noAutofit/>
          </a:bodyPr>
          <a:lstStyle/>
          <a:p>
            <a:pPr defTabSz="1218885">
              <a:lnSpc>
                <a:spcPct val="90000"/>
              </a:lnSpc>
              <a:spcBef>
                <a:spcPct val="0"/>
              </a:spcBef>
              <a:defRPr/>
            </a:pPr>
            <a:endParaRPr lang="en-US" sz="3700" b="1" dirty="0">
              <a:latin typeface="Arial" pitchFamily="34" charset="0"/>
              <a:ea typeface="+mj-ea"/>
              <a:cs typeface="Arial" pitchFamily="34" charset="0"/>
            </a:endParaRPr>
          </a:p>
        </p:txBody>
      </p:sp>
      <p:sp>
        <p:nvSpPr>
          <p:cNvPr id="67" name="Text Placeholder 2"/>
          <p:cNvSpPr>
            <a:spLocks noGrp="1"/>
          </p:cNvSpPr>
          <p:nvPr>
            <p:ph type="body" sz="quarter" idx="13"/>
          </p:nvPr>
        </p:nvSpPr>
        <p:spPr>
          <a:xfrm>
            <a:off x="531813" y="912142"/>
            <a:ext cx="11125199" cy="393939"/>
          </a:xfrm>
        </p:spPr>
        <p:txBody>
          <a:bodyPr/>
          <a:lstStyle/>
          <a:p>
            <a:r>
              <a:rPr lang="en-US" sz="2400" dirty="0" smtClean="0"/>
              <a:t>Database Application Development Features</a:t>
            </a:r>
            <a:endParaRPr lang="en-US" sz="2400" b="0" dirty="0"/>
          </a:p>
        </p:txBody>
      </p:sp>
      <p:sp>
        <p:nvSpPr>
          <p:cNvPr id="71" name="Slide Number Placeholder 3"/>
          <p:cNvSpPr txBox="1">
            <a:spLocks/>
          </p:cNvSpPr>
          <p:nvPr/>
        </p:nvSpPr>
        <p:spPr>
          <a:xfrm>
            <a:off x="11596652" y="6556248"/>
            <a:ext cx="381661" cy="182880"/>
          </a:xfrm>
          <a:prstGeom prst="rect">
            <a:avLst/>
          </a:prstGeom>
        </p:spPr>
        <p:txBody>
          <a:bodyPr vert="horz" lIns="0" tIns="0" rIns="0" bIns="0" rtlCol="0">
            <a:noAutofit/>
          </a:bodyPr>
          <a:lstStyle>
            <a:lvl1pPr marL="228581" indent="-228581" algn="l" defTabSz="914323" rtl="0" eaLnBrk="1" latinLnBrk="0" hangingPunct="1">
              <a:lnSpc>
                <a:spcPct val="90000"/>
              </a:lnSpc>
              <a:spcBef>
                <a:spcPts val="12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02879" indent="-228581" algn="l" defTabSz="914323" rtl="0" eaLnBrk="1" latinLnBrk="0" hangingPunct="1">
              <a:lnSpc>
                <a:spcPct val="90000"/>
              </a:lnSpc>
              <a:spcBef>
                <a:spcPts val="800"/>
              </a:spcBef>
              <a:buClr>
                <a:schemeClr val="tx1">
                  <a:lumMod val="60000"/>
                  <a:lumOff val="40000"/>
                </a:schemeClr>
              </a:buClr>
              <a:buFont typeface="Arial" panose="020B0604020202020204" pitchFamily="34" charset="0"/>
              <a:buChar char="–"/>
              <a:defRPr sz="2400" kern="1200">
                <a:solidFill>
                  <a:schemeClr val="tx1"/>
                </a:solidFill>
                <a:latin typeface="+mn-lt"/>
                <a:ea typeface="+mn-ea"/>
                <a:cs typeface="+mn-cs"/>
              </a:defRPr>
            </a:lvl2pPr>
            <a:lvl3pPr marL="731459"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960040"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900" kern="1200">
                <a:solidFill>
                  <a:schemeClr val="tx1"/>
                </a:solidFill>
                <a:latin typeface="+mn-lt"/>
                <a:ea typeface="+mn-ea"/>
                <a:cs typeface="+mn-cs"/>
              </a:defRPr>
            </a:lvl4pPr>
            <a:lvl5pPr marL="1188621"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5pPr>
            <a:lvl6pPr marL="1417201"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6pPr>
            <a:lvl7pPr marL="1645784"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7pPr>
            <a:lvl8pPr marL="1874363"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8pPr>
            <a:lvl9pPr marL="2102944" indent="-182864" algn="l" defTabSz="914323" rtl="0" eaLnBrk="1" latinLnBrk="0" hangingPunct="1">
              <a:lnSpc>
                <a:spcPct val="90000"/>
              </a:lnSpc>
              <a:spcBef>
                <a:spcPts val="600"/>
              </a:spcBef>
              <a:buClr>
                <a:schemeClr val="tx1">
                  <a:lumMod val="60000"/>
                  <a:lumOff val="40000"/>
                </a:schemeClr>
              </a:buClr>
              <a:buFont typeface="Arial" panose="020B0604020202020204" pitchFamily="34" charset="0"/>
              <a:buChar char="•"/>
              <a:defRPr sz="1600" kern="1200">
                <a:solidFill>
                  <a:schemeClr val="tx1"/>
                </a:solidFill>
                <a:latin typeface="+mn-lt"/>
                <a:ea typeface="+mn-ea"/>
                <a:cs typeface="+mn-cs"/>
              </a:defRPr>
            </a:lvl9pPr>
          </a:lstStyle>
          <a:p>
            <a:pPr marL="0" indent="0" algn="r">
              <a:buNone/>
            </a:pPr>
            <a:fld id="{C51EAA63-D034-42AE-91FA-B13B9518C7BE}" type="slidenum">
              <a:rPr lang="en-US" sz="1200" smtClean="0"/>
              <a:pPr marL="0" indent="0" algn="r">
                <a:buNone/>
              </a:pPr>
              <a:t>79</a:t>
            </a:fld>
            <a:endParaRPr lang="en-US" sz="1200" dirty="0"/>
          </a:p>
        </p:txBody>
      </p:sp>
      <p:pic>
        <p:nvPicPr>
          <p:cNvPr id="41" name="Picture 40" descr="inMemory1-5x.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03755" y="1543589"/>
            <a:ext cx="4991607" cy="4466174"/>
          </a:xfrm>
          <a:prstGeom prst="rect">
            <a:avLst/>
          </a:prstGeom>
        </p:spPr>
      </p:pic>
      <p:cxnSp>
        <p:nvCxnSpPr>
          <p:cNvPr id="45" name="Straight Connector 44"/>
          <p:cNvCxnSpPr/>
          <p:nvPr/>
        </p:nvCxnSpPr>
        <p:spPr>
          <a:xfrm>
            <a:off x="6640956" y="1686930"/>
            <a:ext cx="0" cy="4347382"/>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1564583" y="1696625"/>
            <a:ext cx="0" cy="4337687"/>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6640937" y="1695349"/>
            <a:ext cx="4922207"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6639975" y="2112674"/>
            <a:ext cx="491486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6643415" y="2562994"/>
            <a:ext cx="491142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6639015" y="3021154"/>
            <a:ext cx="491582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6642455" y="3447954"/>
            <a:ext cx="4912388"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6645232" y="1738526"/>
            <a:ext cx="1500030" cy="338554"/>
          </a:xfrm>
          <a:prstGeom prst="rect">
            <a:avLst/>
          </a:prstGeom>
        </p:spPr>
        <p:txBody>
          <a:bodyPr wrap="none">
            <a:spAutoFit/>
          </a:bodyPr>
          <a:lstStyle/>
          <a:p>
            <a:r>
              <a:rPr lang="en-US" sz="1600" dirty="0" smtClean="0"/>
              <a:t>SQL and PL/SQL</a:t>
            </a:r>
            <a:endParaRPr lang="en-US" sz="1600" dirty="0"/>
          </a:p>
        </p:txBody>
      </p:sp>
      <p:sp>
        <p:nvSpPr>
          <p:cNvPr id="68" name="Rectangle 67"/>
          <p:cNvSpPr/>
          <p:nvPr/>
        </p:nvSpPr>
        <p:spPr>
          <a:xfrm>
            <a:off x="6642899" y="2196361"/>
            <a:ext cx="1879425" cy="338554"/>
          </a:xfrm>
          <a:prstGeom prst="rect">
            <a:avLst/>
          </a:prstGeom>
        </p:spPr>
        <p:txBody>
          <a:bodyPr wrap="none">
            <a:spAutoFit/>
          </a:bodyPr>
          <a:lstStyle/>
          <a:p>
            <a:r>
              <a:rPr lang="en-US" sz="1600" dirty="0" smtClean="0"/>
              <a:t>Java in the Database</a:t>
            </a:r>
            <a:endParaRPr lang="en-US" sz="1600" dirty="0"/>
          </a:p>
        </p:txBody>
      </p:sp>
      <p:sp>
        <p:nvSpPr>
          <p:cNvPr id="69" name="Rectangle 68"/>
          <p:cNvSpPr/>
          <p:nvPr/>
        </p:nvSpPr>
        <p:spPr>
          <a:xfrm>
            <a:off x="6637582" y="2630966"/>
            <a:ext cx="930764" cy="338554"/>
          </a:xfrm>
          <a:prstGeom prst="rect">
            <a:avLst/>
          </a:prstGeom>
        </p:spPr>
        <p:txBody>
          <a:bodyPr wrap="none">
            <a:spAutoFit/>
          </a:bodyPr>
          <a:lstStyle/>
          <a:p>
            <a:r>
              <a:rPr lang="en-US" sz="1600" dirty="0" smtClean="0"/>
              <a:t>Analytics</a:t>
            </a:r>
            <a:endParaRPr lang="en-US" sz="1600" dirty="0"/>
          </a:p>
        </p:txBody>
      </p:sp>
      <p:sp>
        <p:nvSpPr>
          <p:cNvPr id="70" name="Rectangle 69"/>
          <p:cNvSpPr/>
          <p:nvPr/>
        </p:nvSpPr>
        <p:spPr>
          <a:xfrm>
            <a:off x="6640566" y="3073871"/>
            <a:ext cx="544340" cy="338554"/>
          </a:xfrm>
          <a:prstGeom prst="rect">
            <a:avLst/>
          </a:prstGeom>
        </p:spPr>
        <p:txBody>
          <a:bodyPr wrap="none">
            <a:spAutoFit/>
          </a:bodyPr>
          <a:lstStyle/>
          <a:p>
            <a:r>
              <a:rPr lang="en-US" sz="1600" dirty="0" smtClean="0"/>
              <a:t>Text</a:t>
            </a:r>
            <a:endParaRPr lang="en-US" sz="1600" dirty="0"/>
          </a:p>
        </p:txBody>
      </p:sp>
      <p:sp>
        <p:nvSpPr>
          <p:cNvPr id="72" name="Rectangle 71"/>
          <p:cNvSpPr/>
          <p:nvPr/>
        </p:nvSpPr>
        <p:spPr>
          <a:xfrm>
            <a:off x="6660151" y="3516776"/>
            <a:ext cx="1840167" cy="338554"/>
          </a:xfrm>
          <a:prstGeom prst="rect">
            <a:avLst/>
          </a:prstGeom>
        </p:spPr>
        <p:txBody>
          <a:bodyPr wrap="none">
            <a:spAutoFit/>
          </a:bodyPr>
          <a:lstStyle/>
          <a:p>
            <a:r>
              <a:rPr lang="en-US" sz="1600" dirty="0" smtClean="0"/>
              <a:t>Regular Expressions</a:t>
            </a:r>
            <a:endParaRPr lang="en-US" sz="1600" dirty="0"/>
          </a:p>
        </p:txBody>
      </p:sp>
      <p:cxnSp>
        <p:nvCxnSpPr>
          <p:cNvPr id="73" name="Straight Connector 72"/>
          <p:cNvCxnSpPr/>
          <p:nvPr/>
        </p:nvCxnSpPr>
        <p:spPr>
          <a:xfrm flipH="1">
            <a:off x="6628837" y="3890859"/>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74" name="Picture 73"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55369" y="3494688"/>
            <a:ext cx="343926" cy="343926"/>
          </a:xfrm>
          <a:prstGeom prst="rect">
            <a:avLst/>
          </a:prstGeom>
        </p:spPr>
      </p:pic>
      <p:pic>
        <p:nvPicPr>
          <p:cNvPr id="76" name="Picture 75"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50052" y="3049477"/>
            <a:ext cx="343926" cy="343926"/>
          </a:xfrm>
          <a:prstGeom prst="rect">
            <a:avLst/>
          </a:prstGeom>
        </p:spPr>
      </p:pic>
      <p:pic>
        <p:nvPicPr>
          <p:cNvPr id="79" name="Picture 78"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53036" y="2612566"/>
            <a:ext cx="343926" cy="343926"/>
          </a:xfrm>
          <a:prstGeom prst="rect">
            <a:avLst/>
          </a:prstGeom>
        </p:spPr>
      </p:pic>
      <p:pic>
        <p:nvPicPr>
          <p:cNvPr id="81" name="Picture 80"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64321" y="2183955"/>
            <a:ext cx="343926" cy="343926"/>
          </a:xfrm>
          <a:prstGeom prst="rect">
            <a:avLst/>
          </a:prstGeom>
        </p:spPr>
      </p:pic>
      <p:pic>
        <p:nvPicPr>
          <p:cNvPr id="87" name="Picture 86"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67305" y="1738745"/>
            <a:ext cx="343926" cy="343926"/>
          </a:xfrm>
          <a:prstGeom prst="rect">
            <a:avLst/>
          </a:prstGeom>
        </p:spPr>
      </p:pic>
      <p:cxnSp>
        <p:nvCxnSpPr>
          <p:cNvPr id="96" name="Straight Connector 95"/>
          <p:cNvCxnSpPr/>
          <p:nvPr/>
        </p:nvCxnSpPr>
        <p:spPr>
          <a:xfrm flipH="1">
            <a:off x="6640122" y="4333764"/>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97" name="Rectangle 96"/>
          <p:cNvSpPr/>
          <p:nvPr/>
        </p:nvSpPr>
        <p:spPr>
          <a:xfrm>
            <a:off x="6654834" y="3943081"/>
            <a:ext cx="744715" cy="338554"/>
          </a:xfrm>
          <a:prstGeom prst="rect">
            <a:avLst/>
          </a:prstGeom>
        </p:spPr>
        <p:txBody>
          <a:bodyPr wrap="none">
            <a:spAutoFit/>
          </a:bodyPr>
          <a:lstStyle/>
          <a:p>
            <a:r>
              <a:rPr lang="en-US" sz="1600" dirty="0" smtClean="0"/>
              <a:t>Spatial</a:t>
            </a:r>
            <a:endParaRPr lang="en-US" sz="1600" dirty="0"/>
          </a:p>
        </p:txBody>
      </p:sp>
      <p:cxnSp>
        <p:nvCxnSpPr>
          <p:cNvPr id="100" name="Straight Connector 99"/>
          <p:cNvCxnSpPr/>
          <p:nvPr/>
        </p:nvCxnSpPr>
        <p:spPr>
          <a:xfrm flipH="1">
            <a:off x="6626504" y="4743469"/>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101" name="Rectangle 100"/>
          <p:cNvSpPr/>
          <p:nvPr/>
        </p:nvSpPr>
        <p:spPr>
          <a:xfrm>
            <a:off x="6641216" y="4369386"/>
            <a:ext cx="1635384" cy="338554"/>
          </a:xfrm>
          <a:prstGeom prst="rect">
            <a:avLst/>
          </a:prstGeom>
        </p:spPr>
        <p:txBody>
          <a:bodyPr wrap="none">
            <a:spAutoFit/>
          </a:bodyPr>
          <a:lstStyle/>
          <a:p>
            <a:r>
              <a:rPr lang="en-US" sz="1600" dirty="0" smtClean="0"/>
              <a:t>Pattern Matching</a:t>
            </a:r>
            <a:endParaRPr lang="en-US" sz="1600" dirty="0"/>
          </a:p>
        </p:txBody>
      </p:sp>
      <p:cxnSp>
        <p:nvCxnSpPr>
          <p:cNvPr id="107" name="Straight Connector 106"/>
          <p:cNvCxnSpPr/>
          <p:nvPr/>
        </p:nvCxnSpPr>
        <p:spPr>
          <a:xfrm flipH="1">
            <a:off x="6629488" y="5169774"/>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110" name="Rectangle 109"/>
          <p:cNvSpPr/>
          <p:nvPr/>
        </p:nvSpPr>
        <p:spPr>
          <a:xfrm>
            <a:off x="6644199" y="4787391"/>
            <a:ext cx="1379204" cy="338554"/>
          </a:xfrm>
          <a:prstGeom prst="rect">
            <a:avLst/>
          </a:prstGeom>
        </p:spPr>
        <p:txBody>
          <a:bodyPr wrap="none">
            <a:spAutoFit/>
          </a:bodyPr>
          <a:lstStyle/>
          <a:p>
            <a:r>
              <a:rPr lang="en-US" sz="1600" dirty="0" smtClean="0"/>
              <a:t>Database XML</a:t>
            </a:r>
            <a:endParaRPr lang="en-US" sz="1600" dirty="0"/>
          </a:p>
        </p:txBody>
      </p:sp>
      <p:sp>
        <p:nvSpPr>
          <p:cNvPr id="111" name="Rectangle 110"/>
          <p:cNvSpPr/>
          <p:nvPr/>
        </p:nvSpPr>
        <p:spPr>
          <a:xfrm>
            <a:off x="6647182" y="5230297"/>
            <a:ext cx="1439016" cy="338554"/>
          </a:xfrm>
          <a:prstGeom prst="rect">
            <a:avLst/>
          </a:prstGeom>
        </p:spPr>
        <p:txBody>
          <a:bodyPr wrap="none">
            <a:spAutoFit/>
          </a:bodyPr>
          <a:lstStyle/>
          <a:p>
            <a:r>
              <a:rPr lang="en-US" sz="1600" dirty="0" smtClean="0"/>
              <a:t>Database JSON</a:t>
            </a:r>
            <a:endParaRPr lang="en-US" sz="1600" dirty="0"/>
          </a:p>
        </p:txBody>
      </p:sp>
      <p:cxnSp>
        <p:nvCxnSpPr>
          <p:cNvPr id="114" name="Straight Connector 113"/>
          <p:cNvCxnSpPr/>
          <p:nvPr/>
        </p:nvCxnSpPr>
        <p:spPr>
          <a:xfrm flipH="1">
            <a:off x="6632472" y="5620979"/>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pic>
        <p:nvPicPr>
          <p:cNvPr id="115" name="Picture 114"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58353" y="3945893"/>
            <a:ext cx="343926" cy="343926"/>
          </a:xfrm>
          <a:prstGeom prst="rect">
            <a:avLst/>
          </a:prstGeom>
        </p:spPr>
      </p:pic>
      <p:pic>
        <p:nvPicPr>
          <p:cNvPr id="117" name="Picture 116"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53036" y="4380498"/>
            <a:ext cx="343926" cy="343926"/>
          </a:xfrm>
          <a:prstGeom prst="rect">
            <a:avLst/>
          </a:prstGeom>
        </p:spPr>
      </p:pic>
      <p:pic>
        <p:nvPicPr>
          <p:cNvPr id="120" name="Picture 119"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64321" y="4790203"/>
            <a:ext cx="343926" cy="343926"/>
          </a:xfrm>
          <a:prstGeom prst="rect">
            <a:avLst/>
          </a:prstGeom>
        </p:spPr>
      </p:pic>
      <p:pic>
        <p:nvPicPr>
          <p:cNvPr id="122" name="Picture 121"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75606" y="5233109"/>
            <a:ext cx="343926" cy="343926"/>
          </a:xfrm>
          <a:prstGeom prst="rect">
            <a:avLst/>
          </a:prstGeom>
        </p:spPr>
      </p:pic>
      <p:sp>
        <p:nvSpPr>
          <p:cNvPr id="78" name="Rectangle 77"/>
          <p:cNvSpPr/>
          <p:nvPr/>
        </p:nvSpPr>
        <p:spPr>
          <a:xfrm>
            <a:off x="995707" y="5055979"/>
            <a:ext cx="503263" cy="338554"/>
          </a:xfrm>
          <a:prstGeom prst="rect">
            <a:avLst/>
          </a:prstGeom>
        </p:spPr>
        <p:txBody>
          <a:bodyPr wrap="none">
            <a:spAutoFit/>
          </a:bodyPr>
          <a:lstStyle/>
          <a:p>
            <a:r>
              <a:rPr lang="en-US" sz="1600" dirty="0" smtClean="0"/>
              <a:t>SQL</a:t>
            </a:r>
            <a:endParaRPr lang="en-US" sz="1600" dirty="0"/>
          </a:p>
        </p:txBody>
      </p:sp>
      <p:sp>
        <p:nvSpPr>
          <p:cNvPr id="80" name="Rectangle 79"/>
          <p:cNvSpPr/>
          <p:nvPr/>
        </p:nvSpPr>
        <p:spPr>
          <a:xfrm>
            <a:off x="4401357" y="5130089"/>
            <a:ext cx="774771" cy="338554"/>
          </a:xfrm>
          <a:prstGeom prst="rect">
            <a:avLst/>
          </a:prstGeom>
        </p:spPr>
        <p:txBody>
          <a:bodyPr wrap="none">
            <a:spAutoFit/>
          </a:bodyPr>
          <a:lstStyle/>
          <a:p>
            <a:r>
              <a:rPr lang="en-US" sz="1600" dirty="0" smtClean="0"/>
              <a:t>PL/SQL</a:t>
            </a:r>
            <a:endParaRPr lang="en-US" sz="1600" dirty="0"/>
          </a:p>
        </p:txBody>
      </p:sp>
      <p:pic>
        <p:nvPicPr>
          <p:cNvPr id="6" name="Picture 5" descr="sql-51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695883" y="4101544"/>
            <a:ext cx="1026427" cy="1026427"/>
          </a:xfrm>
          <a:prstGeom prst="rect">
            <a:avLst/>
          </a:prstGeom>
        </p:spPr>
      </p:pic>
      <p:pic>
        <p:nvPicPr>
          <p:cNvPr id="7" name="Picture 6" descr="plsql-512.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4403512" y="4184172"/>
            <a:ext cx="995993" cy="995993"/>
          </a:xfrm>
          <a:prstGeom prst="rect">
            <a:avLst/>
          </a:prstGeom>
        </p:spPr>
      </p:pic>
      <p:cxnSp>
        <p:nvCxnSpPr>
          <p:cNvPr id="82" name="Straight Connector 81"/>
          <p:cNvCxnSpPr/>
          <p:nvPr/>
        </p:nvCxnSpPr>
        <p:spPr>
          <a:xfrm flipH="1">
            <a:off x="6633569" y="6045288"/>
            <a:ext cx="4926006" cy="0"/>
          </a:xfrm>
          <a:prstGeom prst="line">
            <a:avLst/>
          </a:prstGeom>
          <a:ln w="3175" cmpd="sng">
            <a:solidFill>
              <a:schemeClr val="accent6"/>
            </a:solidFill>
            <a:miter lim="800000"/>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6641993" y="5660818"/>
            <a:ext cx="441447" cy="338554"/>
          </a:xfrm>
          <a:prstGeom prst="rect">
            <a:avLst/>
          </a:prstGeom>
        </p:spPr>
        <p:txBody>
          <a:bodyPr wrap="none">
            <a:spAutoFit/>
          </a:bodyPr>
          <a:lstStyle/>
          <a:p>
            <a:r>
              <a:rPr lang="en-US" sz="1600" dirty="0" smtClean="0"/>
              <a:t>AQ</a:t>
            </a:r>
            <a:endParaRPr lang="en-US" sz="1600" dirty="0"/>
          </a:p>
        </p:txBody>
      </p:sp>
      <p:pic>
        <p:nvPicPr>
          <p:cNvPr id="84" name="Picture 83" descr="download.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779686" y="5682171"/>
            <a:ext cx="343926" cy="343926"/>
          </a:xfrm>
          <a:prstGeom prst="rect">
            <a:avLst/>
          </a:prstGeom>
        </p:spPr>
      </p:pic>
      <p:sp>
        <p:nvSpPr>
          <p:cNvPr id="93" name="Rectangle 92"/>
          <p:cNvSpPr/>
          <p:nvPr/>
        </p:nvSpPr>
        <p:spPr>
          <a:xfrm>
            <a:off x="10144652" y="1368623"/>
            <a:ext cx="1436160" cy="307777"/>
          </a:xfrm>
          <a:prstGeom prst="rect">
            <a:avLst/>
          </a:prstGeom>
        </p:spPr>
        <p:txBody>
          <a:bodyPr wrap="none">
            <a:spAutoFit/>
          </a:bodyPr>
          <a:lstStyle/>
          <a:p>
            <a:pPr algn="ctr"/>
            <a:r>
              <a:rPr lang="en-US" sz="1400" dirty="0" smtClean="0"/>
              <a:t>Works with APEX</a:t>
            </a:r>
            <a:endParaRPr lang="en-US" sz="1400" dirty="0"/>
          </a:p>
        </p:txBody>
      </p:sp>
    </p:spTree>
    <p:extLst>
      <p:ext uri="{BB962C8B-B14F-4D97-AF65-F5344CB8AC3E}">
        <p14:creationId xmlns:p14="http://schemas.microsoft.com/office/powerpoint/2010/main" xmlns="" val="1262723442"/>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0853197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lstStyle/>
          <a:p>
            <a:r>
              <a:rPr lang="en-US" dirty="0" smtClean="0"/>
              <a:t>Examples of how Oracle uses Oracle APEX</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
        <p:nvSpPr>
          <p:cNvPr id="5" name="Pentagon 4">
            <a:hlinkClick r:id="" action="ppaction://noaction"/>
          </p:cNvPr>
          <p:cNvSpPr/>
          <p:nvPr/>
        </p:nvSpPr>
        <p:spPr>
          <a:xfrm>
            <a:off x="10818812" y="457200"/>
            <a:ext cx="914400" cy="457200"/>
          </a:xfrm>
          <a:prstGeom prst="homePlate">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smtClean="0"/>
              <a:t>Skip</a:t>
            </a:r>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3" cstate="print"/>
          <a:srcRect/>
          <a:stretch>
            <a:fillRect/>
          </a:stretch>
        </p:blipFill>
        <p:spPr bwMode="auto">
          <a:xfrm>
            <a:off x="2055812" y="1524000"/>
            <a:ext cx="8291238" cy="4508309"/>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
        <p:nvSpPr>
          <p:cNvPr id="5" name="Content Placeholder 3"/>
          <p:cNvSpPr>
            <a:spLocks noGrp="1"/>
          </p:cNvSpPr>
          <p:nvPr>
            <p:ph sz="half" idx="2"/>
          </p:nvPr>
        </p:nvSpPr>
        <p:spPr>
          <a:xfrm>
            <a:off x="502889" y="878097"/>
            <a:ext cx="10849323" cy="424921"/>
          </a:xfrm>
        </p:spPr>
        <p:txBody>
          <a:bodyPr/>
          <a:lstStyle/>
          <a:p>
            <a:r>
              <a:rPr lang="en-US" b="1" u="sng" dirty="0" smtClean="0">
                <a:solidFill>
                  <a:srgbClr val="0A01BF"/>
                </a:solidFill>
              </a:rPr>
              <a:t>http://shop.oracle.com</a:t>
            </a:r>
            <a:endParaRPr lang="en-US" b="1" u="sng" dirty="0">
              <a:solidFill>
                <a:srgbClr val="0A01BF"/>
              </a:solidFill>
            </a:endParaRPr>
          </a:p>
        </p:txBody>
      </p:sp>
      <p:sp>
        <p:nvSpPr>
          <p:cNvPr id="7" name="Title 1"/>
          <p:cNvSpPr>
            <a:spLocks noGrp="1"/>
          </p:cNvSpPr>
          <p:nvPr>
            <p:ph type="title"/>
          </p:nvPr>
        </p:nvSpPr>
        <p:spPr>
          <a:xfrm>
            <a:off x="502888" y="268101"/>
            <a:ext cx="10840859" cy="576345"/>
          </a:xfrm>
        </p:spPr>
        <p:txBody>
          <a:bodyPr/>
          <a:lstStyle/>
          <a:p>
            <a:r>
              <a:rPr lang="en-GB" dirty="0" smtClean="0"/>
              <a:t>Oracle Store [Internet Application]</a:t>
            </a:r>
            <a:endParaRPr lang="en-US" dirty="0"/>
          </a:p>
        </p:txBody>
      </p:sp>
    </p:spTree>
    <p:extLst>
      <p:ext uri="{BB962C8B-B14F-4D97-AF65-F5344CB8AC3E}">
        <p14:creationId xmlns:p14="http://schemas.microsoft.com/office/powerpoint/2010/main" xmlns="" val="2858773726"/>
      </p:ext>
    </p:extLst>
  </p:cSld>
  <p:clrMapOvr>
    <a:masterClrMapping/>
  </p:clrMapOvr>
  <p:transition spd="slow"/>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3"/>
          <p:cNvSpPr>
            <a:spLocks noGrp="1"/>
          </p:cNvSpPr>
          <p:nvPr>
            <p:ph sz="half" idx="2"/>
          </p:nvPr>
        </p:nvSpPr>
        <p:spPr>
          <a:xfrm>
            <a:off x="502889" y="878097"/>
            <a:ext cx="10849323" cy="424921"/>
          </a:xfrm>
        </p:spPr>
        <p:txBody>
          <a:bodyPr/>
          <a:lstStyle/>
          <a:p>
            <a:r>
              <a:rPr lang="en-US" b="1" u="sng" dirty="0" smtClean="0">
                <a:solidFill>
                  <a:srgbClr val="0A01BF"/>
                </a:solidFill>
              </a:rPr>
              <a:t>http://www.oracle.com/oll</a:t>
            </a:r>
            <a:endParaRPr lang="en-US" b="1" u="sng" dirty="0">
              <a:solidFill>
                <a:srgbClr val="0A01BF"/>
              </a:solidFill>
            </a:endParaRPr>
          </a:p>
        </p:txBody>
      </p:sp>
      <p:sp>
        <p:nvSpPr>
          <p:cNvPr id="7" name="Title 1"/>
          <p:cNvSpPr>
            <a:spLocks noGrp="1"/>
          </p:cNvSpPr>
          <p:nvPr>
            <p:ph type="title"/>
          </p:nvPr>
        </p:nvSpPr>
        <p:spPr>
          <a:xfrm>
            <a:off x="502888" y="268101"/>
            <a:ext cx="10840859" cy="576345"/>
          </a:xfrm>
        </p:spPr>
        <p:txBody>
          <a:bodyPr/>
          <a:lstStyle/>
          <a:p>
            <a:r>
              <a:rPr lang="en-GB" dirty="0" smtClean="0"/>
              <a:t>Oracle Learning Library [Internet Application]</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912812" y="1524000"/>
            <a:ext cx="10154637" cy="4495800"/>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4214984207"/>
      </p:ext>
    </p:extLst>
  </p:cSld>
  <p:clrMapOvr>
    <a:masterClrMapping/>
  </p:clrMapOvr>
  <p:transition spd="slow"/>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3"/>
          <p:cNvSpPr>
            <a:spLocks noGrp="1"/>
          </p:cNvSpPr>
          <p:nvPr>
            <p:ph sz="half" idx="2"/>
          </p:nvPr>
        </p:nvSpPr>
        <p:spPr>
          <a:xfrm>
            <a:off x="502889" y="878097"/>
            <a:ext cx="10849323" cy="424921"/>
          </a:xfrm>
        </p:spPr>
        <p:txBody>
          <a:bodyPr/>
          <a:lstStyle/>
          <a:p>
            <a:r>
              <a:rPr lang="en-US" sz="2400" b="1" dirty="0" smtClean="0">
                <a:solidFill>
                  <a:schemeClr val="accent4"/>
                </a:solidFill>
              </a:rPr>
              <a:t>ARIA People</a:t>
            </a:r>
            <a:endParaRPr lang="en-US" sz="2800" b="1" u="sng" dirty="0">
              <a:solidFill>
                <a:srgbClr val="0A01BF"/>
              </a:solidFill>
            </a:endParaRPr>
          </a:p>
        </p:txBody>
      </p:sp>
      <p:sp>
        <p:nvSpPr>
          <p:cNvPr id="7" name="Title 1"/>
          <p:cNvSpPr>
            <a:spLocks noGrp="1"/>
          </p:cNvSpPr>
          <p:nvPr>
            <p:ph type="title"/>
          </p:nvPr>
        </p:nvSpPr>
        <p:spPr>
          <a:xfrm>
            <a:off x="502888" y="268101"/>
            <a:ext cx="10840859" cy="576345"/>
          </a:xfrm>
        </p:spPr>
        <p:txBody>
          <a:bodyPr/>
          <a:lstStyle/>
          <a:p>
            <a:r>
              <a:rPr lang="en-GB" dirty="0" smtClean="0"/>
              <a:t>HR Directory [Internal Only – Intranet Application]</a:t>
            </a:r>
            <a:endParaRPr lang="en-US" dirty="0"/>
          </a:p>
        </p:txBody>
      </p:sp>
      <p:sp>
        <p:nvSpPr>
          <p:cNvPr id="8" name="Content Placeholder 2"/>
          <p:cNvSpPr txBox="1">
            <a:spLocks/>
          </p:cNvSpPr>
          <p:nvPr/>
        </p:nvSpPr>
        <p:spPr>
          <a:xfrm>
            <a:off x="6959490" y="1758357"/>
            <a:ext cx="5050862" cy="4490043"/>
          </a:xfrm>
          <a:prstGeom prst="rect">
            <a:avLst/>
          </a:prstGeom>
        </p:spPr>
        <p:txBody>
          <a:bodyPr vert="horz" lIns="0" tIns="0" rIns="0" bIns="0" rtlCol="0">
            <a:noAutofit/>
          </a:bodyPr>
          <a:lstStyle/>
          <a:p>
            <a:pPr marL="292049" indent="-292049">
              <a:spcAft>
                <a:spcPts val="800"/>
              </a:spcAft>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Nightly download of HR data</a:t>
            </a:r>
          </a:p>
          <a:p>
            <a:pPr marL="292049" indent="-292049">
              <a:spcAft>
                <a:spcPts val="800"/>
              </a:spcAft>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Employees can update profile, upload picture, add links ... </a:t>
            </a:r>
          </a:p>
          <a:p>
            <a:pPr marL="292049" indent="-292049">
              <a:spcAft>
                <a:spcPts val="800"/>
              </a:spcAft>
              <a:buClr>
                <a:schemeClr val="accent4"/>
              </a:buClr>
              <a:buSzPct val="100000"/>
              <a:buFont typeface="Arial" pitchFamily="34" charset="0"/>
              <a:buChar char="•"/>
              <a:tabLst>
                <a:tab pos="292049" algn="l"/>
                <a:tab pos="888844" algn="l"/>
                <a:tab pos="1487757" algn="l"/>
                <a:tab pos="2086668" algn="l"/>
                <a:tab pos="2685581" algn="l"/>
                <a:tab pos="3284492" algn="l"/>
                <a:tab pos="3883404" algn="l"/>
                <a:tab pos="4482315" algn="l"/>
                <a:tab pos="5081228" algn="l"/>
                <a:tab pos="5680139" algn="l"/>
                <a:tab pos="6279052" algn="l"/>
                <a:tab pos="6877963" algn="l"/>
                <a:tab pos="7476875" algn="l"/>
                <a:tab pos="8075786" algn="l"/>
                <a:tab pos="8674699" algn="l"/>
                <a:tab pos="9273610" algn="l"/>
                <a:tab pos="9872523" algn="l"/>
                <a:tab pos="10471434" algn="l"/>
                <a:tab pos="11070346" algn="l"/>
                <a:tab pos="11669258" algn="l"/>
                <a:tab pos="12268170" algn="l"/>
              </a:tabLst>
            </a:pPr>
            <a:r>
              <a:rPr lang="en-US" sz="2400" dirty="0" smtClean="0">
                <a:solidFill>
                  <a:schemeClr val="tx2"/>
                </a:solidFill>
              </a:rPr>
              <a:t>Used to contact employees, see Org. Chart, etc.</a:t>
            </a:r>
          </a:p>
          <a:p>
            <a:pPr marL="304747" indent="-224327" defTabSz="304747">
              <a:spcAft>
                <a:spcPts val="800"/>
              </a:spcAft>
              <a:buClr>
                <a:schemeClr val="accent4"/>
              </a:buClr>
              <a:buSzPct val="85000"/>
              <a:buFont typeface="Arial" pitchFamily="34" charset="0"/>
              <a:buChar char="•"/>
              <a:defRPr/>
            </a:pPr>
            <a:r>
              <a:rPr lang="en-US" sz="2400" dirty="0" smtClean="0">
                <a:solidFill>
                  <a:schemeClr val="tx2"/>
                </a:solidFill>
                <a:latin typeface="Arial" pitchFamily="34" charset="0"/>
                <a:cs typeface="Arial" pitchFamily="34" charset="0"/>
              </a:rPr>
              <a:t>Average ~ 1.5 million </a:t>
            </a:r>
            <a:br>
              <a:rPr lang="en-US" sz="2400" dirty="0" smtClean="0">
                <a:solidFill>
                  <a:schemeClr val="tx2"/>
                </a:solidFill>
                <a:latin typeface="Arial" pitchFamily="34" charset="0"/>
                <a:cs typeface="Arial" pitchFamily="34" charset="0"/>
              </a:rPr>
            </a:br>
            <a:r>
              <a:rPr lang="en-US" sz="2400" dirty="0" smtClean="0">
                <a:solidFill>
                  <a:schemeClr val="tx2"/>
                </a:solidFill>
                <a:latin typeface="Arial" pitchFamily="34" charset="0"/>
                <a:cs typeface="Arial" pitchFamily="34" charset="0"/>
              </a:rPr>
              <a:t>page views / day </a:t>
            </a:r>
            <a:br>
              <a:rPr lang="en-US" sz="2400" dirty="0" smtClean="0">
                <a:solidFill>
                  <a:schemeClr val="tx2"/>
                </a:solidFill>
                <a:latin typeface="Arial" pitchFamily="34" charset="0"/>
                <a:cs typeface="Arial" pitchFamily="34" charset="0"/>
              </a:rPr>
            </a:br>
            <a:r>
              <a:rPr lang="en-US" sz="2400" dirty="0" smtClean="0">
                <a:solidFill>
                  <a:schemeClr val="tx2"/>
                </a:solidFill>
                <a:latin typeface="Arial" pitchFamily="34" charset="0"/>
                <a:cs typeface="Arial" pitchFamily="34" charset="0"/>
              </a:rPr>
              <a:t>( &gt; 50 page views / sec for hours )</a:t>
            </a:r>
          </a:p>
          <a:p>
            <a:pPr marL="304747" indent="-224327" defTabSz="304747">
              <a:spcAft>
                <a:spcPts val="800"/>
              </a:spcAft>
              <a:buClr>
                <a:schemeClr val="accent4"/>
              </a:buClr>
              <a:buSzPct val="85000"/>
              <a:buFont typeface="Arial" pitchFamily="34" charset="0"/>
              <a:buChar char="•"/>
              <a:defRPr/>
            </a:pPr>
            <a:r>
              <a:rPr lang="en-US" sz="2400" dirty="0" smtClean="0">
                <a:solidFill>
                  <a:schemeClr val="tx2"/>
                </a:solidFill>
                <a:latin typeface="Arial" pitchFamily="34" charset="0"/>
                <a:cs typeface="Arial" pitchFamily="34" charset="0"/>
              </a:rPr>
              <a:t>Median execution time of</a:t>
            </a:r>
            <a:br>
              <a:rPr lang="en-US" sz="2400" dirty="0" smtClean="0">
                <a:solidFill>
                  <a:schemeClr val="tx2"/>
                </a:solidFill>
                <a:latin typeface="Arial" pitchFamily="34" charset="0"/>
                <a:cs typeface="Arial" pitchFamily="34" charset="0"/>
              </a:rPr>
            </a:br>
            <a:r>
              <a:rPr lang="en-US" sz="2400" dirty="0" smtClean="0">
                <a:solidFill>
                  <a:schemeClr val="tx2"/>
                </a:solidFill>
                <a:latin typeface="Arial" pitchFamily="34" charset="0"/>
                <a:cs typeface="Arial" pitchFamily="34" charset="0"/>
              </a:rPr>
              <a:t>0.04 seconds</a:t>
            </a:r>
          </a:p>
        </p:txBody>
      </p:sp>
      <p:pic>
        <p:nvPicPr>
          <p:cNvPr id="10" name="Picture 2"/>
          <p:cNvPicPr>
            <a:picLocks noChangeAspect="1" noChangeArrowheads="1"/>
          </p:cNvPicPr>
          <p:nvPr/>
        </p:nvPicPr>
        <p:blipFill>
          <a:blip r:embed="rId3" cstate="print"/>
          <a:srcRect/>
          <a:stretch>
            <a:fillRect/>
          </a:stretch>
        </p:blipFill>
        <p:spPr bwMode="auto">
          <a:xfrm>
            <a:off x="379412" y="1771367"/>
            <a:ext cx="6204180" cy="3941519"/>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4214984207"/>
      </p:ext>
    </p:extLst>
  </p:cSld>
  <p:clrMapOvr>
    <a:masterClrMapping/>
  </p:clrMapOvr>
  <p:transition spd="slow"/>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6"/>
          <p:cNvSpPr>
            <a:spLocks noGrp="1"/>
          </p:cNvSpPr>
          <p:nvPr>
            <p:ph type="body" sz="quarter" idx="13"/>
          </p:nvPr>
        </p:nvSpPr>
        <p:spPr>
          <a:xfrm>
            <a:off x="399794" y="2415917"/>
            <a:ext cx="5080302" cy="2849880"/>
          </a:xfrm>
        </p:spPr>
        <p:txBody>
          <a:bodyPr>
            <a:noAutofit/>
          </a:bodyPr>
          <a:lstStyle/>
          <a:p>
            <a:pPr marL="78304" indent="2117">
              <a:buNone/>
            </a:pPr>
            <a:r>
              <a:rPr lang="en-US" sz="1900" i="1" dirty="0" smtClean="0"/>
              <a:t>“Sailors have access to an Oracle Application Express–based mobile app that automates the 250-item checklist necessary to prep the boat for sailing. “It’s a perfect use of database and mobile technology,” says Burns. “Oracle Application Express is really a powerful tool for widespread mobile data access.”</a:t>
            </a:r>
          </a:p>
          <a:p>
            <a:pPr marL="78304" indent="2117">
              <a:spcBef>
                <a:spcPts val="0"/>
              </a:spcBef>
              <a:buNone/>
            </a:pPr>
            <a:endParaRPr lang="en-US" sz="800" dirty="0" smtClean="0"/>
          </a:p>
          <a:p>
            <a:pPr marL="78304" indent="2117">
              <a:spcBef>
                <a:spcPts val="0"/>
              </a:spcBef>
              <a:buNone/>
            </a:pPr>
            <a:r>
              <a:rPr lang="en-US" sz="1900" dirty="0" smtClean="0"/>
              <a:t>Ian “Fresh” Burns</a:t>
            </a:r>
          </a:p>
          <a:p>
            <a:pPr marL="78304" indent="2117">
              <a:spcBef>
                <a:spcPts val="0"/>
              </a:spcBef>
              <a:buNone/>
            </a:pPr>
            <a:r>
              <a:rPr lang="en-US" sz="1900" dirty="0" smtClean="0"/>
              <a:t>Design Team Coordinator</a:t>
            </a:r>
          </a:p>
          <a:p>
            <a:pPr marL="78304" indent="2117">
              <a:spcBef>
                <a:spcPts val="0"/>
              </a:spcBef>
              <a:buNone/>
            </a:pPr>
            <a:r>
              <a:rPr lang="en-US" sz="1900" dirty="0" smtClean="0"/>
              <a:t>Oracle Team USA</a:t>
            </a:r>
          </a:p>
          <a:p>
            <a:pPr marL="78304" indent="2117">
              <a:buNone/>
            </a:pPr>
            <a:endParaRPr lang="en-US" sz="1900" dirty="0"/>
          </a:p>
        </p:txBody>
      </p:sp>
      <p:sp>
        <p:nvSpPr>
          <p:cNvPr id="7" name="Text Placeholder 6"/>
          <p:cNvSpPr>
            <a:spLocks noGrp="1"/>
          </p:cNvSpPr>
          <p:nvPr>
            <p:ph type="body" sz="quarter" idx="14"/>
          </p:nvPr>
        </p:nvSpPr>
        <p:spPr>
          <a:xfrm>
            <a:off x="448549" y="1551494"/>
            <a:ext cx="5171873" cy="725801"/>
          </a:xfrm>
        </p:spPr>
        <p:txBody>
          <a:bodyPr/>
          <a:lstStyle/>
          <a:p>
            <a:r>
              <a:rPr lang="en-US" dirty="0" smtClean="0"/>
              <a:t>Portals and Mobile Solutions</a:t>
            </a:r>
            <a:endParaRPr lang="en-US" dirty="0"/>
          </a:p>
        </p:txBody>
      </p:sp>
      <p:pic>
        <p:nvPicPr>
          <p:cNvPr id="12" name="Picture Placeholder 11" descr="AC72_37.jpg"/>
          <p:cNvPicPr>
            <a:picLocks noGrp="1" noChangeAspect="1"/>
          </p:cNvPicPr>
          <p:nvPr>
            <p:ph type="pic" sz="quarter" idx="15"/>
          </p:nvPr>
        </p:nvPicPr>
        <p:blipFill>
          <a:blip r:embed="rId3" cstate="print"/>
          <a:srcRect t="3738" b="3738"/>
          <a:stretch>
            <a:fillRect/>
          </a:stretch>
        </p:blipFill>
        <p:spPr>
          <a:xfrm>
            <a:off x="5755834" y="1542197"/>
            <a:ext cx="6205978" cy="3962400"/>
          </a:xfrm>
        </p:spPr>
      </p:pic>
      <p:sp>
        <p:nvSpPr>
          <p:cNvPr id="13" name="Content Placeholder 3"/>
          <p:cNvSpPr txBox="1">
            <a:spLocks/>
          </p:cNvSpPr>
          <p:nvPr/>
        </p:nvSpPr>
        <p:spPr>
          <a:xfrm>
            <a:off x="379412" y="878097"/>
            <a:ext cx="10849323" cy="424921"/>
          </a:xfrm>
          <a:prstGeom prst="rect">
            <a:avLst/>
          </a:prstGeom>
        </p:spPr>
        <p:txBody>
          <a:bodyPr/>
          <a:lstStyle/>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tabLst/>
              <a:defRPr/>
            </a:pPr>
            <a:r>
              <a:rPr kumimoji="0" lang="en-US" sz="2400" b="1" i="0" u="none" strike="noStrike" kern="1200" cap="none" spc="0" normalizeH="0" baseline="0" noProof="0" dirty="0" smtClean="0">
                <a:ln>
                  <a:noFill/>
                </a:ln>
                <a:solidFill>
                  <a:schemeClr val="accent4"/>
                </a:solidFill>
                <a:effectLst/>
                <a:uLnTx/>
                <a:uFillTx/>
                <a:latin typeface="+mn-lt"/>
                <a:ea typeface="+mn-ea"/>
                <a:cs typeface="+mn-cs"/>
              </a:rPr>
              <a:t>ORACLE TEAM</a:t>
            </a:r>
            <a:r>
              <a:rPr kumimoji="0" lang="en-US" sz="2400" b="1" i="0" u="none" strike="noStrike" kern="1200" cap="none" spc="0" normalizeH="0" noProof="0" dirty="0" smtClean="0">
                <a:ln>
                  <a:noFill/>
                </a:ln>
                <a:solidFill>
                  <a:schemeClr val="accent4"/>
                </a:solidFill>
                <a:effectLst/>
                <a:uLnTx/>
                <a:uFillTx/>
                <a:latin typeface="+mn-lt"/>
                <a:ea typeface="+mn-ea"/>
                <a:cs typeface="+mn-cs"/>
              </a:rPr>
              <a:t> USA</a:t>
            </a:r>
            <a:endParaRPr kumimoji="0" lang="en-US" sz="2400" b="1" i="0" u="sng" strike="noStrike" kern="1200" cap="none" spc="0" normalizeH="0" baseline="0" noProof="0" dirty="0">
              <a:ln>
                <a:noFill/>
              </a:ln>
              <a:solidFill>
                <a:srgbClr val="0A01BF"/>
              </a:solidFill>
              <a:effectLst/>
              <a:uLnTx/>
              <a:uFillTx/>
              <a:latin typeface="+mn-lt"/>
              <a:ea typeface="+mn-ea"/>
              <a:cs typeface="+mn-cs"/>
            </a:endParaRPr>
          </a:p>
        </p:txBody>
      </p:sp>
      <p:sp>
        <p:nvSpPr>
          <p:cNvPr id="9" name="Title 1"/>
          <p:cNvSpPr>
            <a:spLocks noGrp="1"/>
          </p:cNvSpPr>
          <p:nvPr>
            <p:ph type="title"/>
          </p:nvPr>
        </p:nvSpPr>
        <p:spPr>
          <a:xfrm>
            <a:off x="502888" y="268101"/>
            <a:ext cx="10840859" cy="576345"/>
          </a:xfrm>
        </p:spPr>
        <p:txBody>
          <a:bodyPr anchor="ctr"/>
          <a:lstStyle/>
          <a:p>
            <a:r>
              <a:rPr lang="en-GB" dirty="0" smtClean="0"/>
              <a:t>Oracle Application Express – Success Story</a:t>
            </a:r>
            <a:endParaRPr lang="en-US" dirty="0"/>
          </a:p>
        </p:txBody>
      </p:sp>
    </p:spTree>
    <p:extLst>
      <p:ext uri="{BB962C8B-B14F-4D97-AF65-F5344CB8AC3E}">
        <p14:creationId xmlns:p14="http://schemas.microsoft.com/office/powerpoint/2010/main" xmlns="" val="357194939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lstStyle/>
          <a:p>
            <a:r>
              <a:rPr lang="en-US" dirty="0" smtClean="0"/>
              <a:t>Customer References</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
        <p:nvSpPr>
          <p:cNvPr id="5" name="Pentagon 4">
            <a:hlinkClick r:id="rId3" action="ppaction://hlinksldjump"/>
          </p:cNvPr>
          <p:cNvSpPr/>
          <p:nvPr/>
        </p:nvSpPr>
        <p:spPr>
          <a:xfrm>
            <a:off x="10818812" y="457200"/>
            <a:ext cx="914400" cy="457200"/>
          </a:xfrm>
          <a:prstGeom prst="homePlate">
            <a:avLst/>
          </a:prstGeom>
          <a:solidFill>
            <a:schemeClr val="accent5"/>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dirty="0" smtClean="0"/>
              <a:t>Skip</a:t>
            </a: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227012" y="2479525"/>
            <a:ext cx="5181600" cy="2849880"/>
          </a:xfrm>
        </p:spPr>
        <p:txBody>
          <a:bodyPr>
            <a:noAutofit/>
          </a:bodyPr>
          <a:lstStyle/>
          <a:p>
            <a:pPr>
              <a:spcBef>
                <a:spcPts val="600"/>
              </a:spcBef>
            </a:pPr>
            <a:r>
              <a:rPr lang="en-US" sz="2400" dirty="0" smtClean="0"/>
              <a:t>40 major Cloud based products including: Membership, Events, Subscriptions, Fundraising, Certification, and Bookstore</a:t>
            </a:r>
          </a:p>
          <a:p>
            <a:pPr>
              <a:spcBef>
                <a:spcPts val="600"/>
              </a:spcBef>
            </a:pPr>
            <a:r>
              <a:rPr lang="en-US" sz="2400" dirty="0" smtClean="0"/>
              <a:t>420,000 distinct users last year</a:t>
            </a:r>
          </a:p>
          <a:p>
            <a:pPr>
              <a:spcBef>
                <a:spcPts val="600"/>
              </a:spcBef>
            </a:pPr>
            <a:r>
              <a:rPr lang="en-US" sz="2400" dirty="0" smtClean="0"/>
              <a:t>Run 70+ production databases</a:t>
            </a:r>
          </a:p>
          <a:p>
            <a:pPr>
              <a:spcBef>
                <a:spcPts val="600"/>
              </a:spcBef>
            </a:pPr>
            <a:r>
              <a:rPr lang="en-US" sz="2400" dirty="0" smtClean="0"/>
              <a:t>Primarily for professional and trade associations </a:t>
            </a:r>
          </a:p>
          <a:p>
            <a:pPr>
              <a:spcBef>
                <a:spcPts val="600"/>
              </a:spcBef>
            </a:pPr>
            <a:endParaRPr lang="en-US" sz="2400" dirty="0"/>
          </a:p>
        </p:txBody>
      </p:sp>
      <p:sp>
        <p:nvSpPr>
          <p:cNvPr id="79" name="Title 78"/>
          <p:cNvSpPr>
            <a:spLocks noGrp="1"/>
          </p:cNvSpPr>
          <p:nvPr>
            <p:ph type="title"/>
          </p:nvPr>
        </p:nvSpPr>
        <p:spPr>
          <a:xfrm>
            <a:off x="545972" y="327384"/>
            <a:ext cx="10958640" cy="1027283"/>
          </a:xfrm>
        </p:spPr>
        <p:txBody>
          <a:bodyPr/>
          <a:lstStyle/>
          <a:p>
            <a:r>
              <a:rPr lang="en-US" dirty="0" smtClean="0"/>
              <a:t>Customer Reference</a:t>
            </a:r>
            <a:endParaRPr lang="en-US" dirty="0"/>
          </a:p>
        </p:txBody>
      </p:sp>
      <p:sp>
        <p:nvSpPr>
          <p:cNvPr id="2" name="Text Placeholder 1"/>
          <p:cNvSpPr>
            <a:spLocks noGrp="1"/>
          </p:cNvSpPr>
          <p:nvPr>
            <p:ph type="body" sz="quarter" idx="14"/>
          </p:nvPr>
        </p:nvSpPr>
        <p:spPr/>
        <p:txBody>
          <a:bodyPr/>
          <a:lstStyle/>
          <a:p>
            <a:r>
              <a:rPr lang="en-US" dirty="0" smtClean="0"/>
              <a:t>Software as a Service</a:t>
            </a:r>
            <a:endParaRPr lang="en-US" dirty="0"/>
          </a:p>
        </p:txBody>
      </p:sp>
      <p:sp>
        <p:nvSpPr>
          <p:cNvPr id="86018" name="AutoShape 2" descr="data:image/jpeg;base64,/9j/4AAQSkZJRgABAQAAAQABAAD/2wCEAAkGBxISEhUSERMUFhQWFBcZGRcYGBMYHBoXFhcZFxgYGRwaHSggHBomHBQYITMhJSsrLi8uFyIzODMvNygvLisBCgoKDg0OGxAQGi8kHyQsLCwsLCw3NC0vLCwsLCwsLCwsLCw3LC0sLCwsLCwsLCwsLCwsLCwsLCwsLCwsLCwsLP/AABEIAJ8BPAMBIgACEQEDEQH/xAAcAAEBAQADAQEBAAAAAAAAAAAABgcEBQgDAgH/xABMEAABAwIACQcJBwEFBgcAAAABAAIDBBEFBgcSITFBUWETIlRxgZLSFBYjMnKCkZOhF0JSYrHB0zMVQ6Ky8FNjs9Hh4gglNERzg6P/xAAZAQEBAQEBAQAAAAAAAAAAAAAAAgEDBAX/xAAwEQACAQIEBAQFBQEBAAAAAAAAAQIDERQhMVEEEhNSMkFh8CKRobHRIyRxgcHhBf/aAAwDAQACEQMRAD8A3FERAEREAREQBERAEREAREQBERAEREAREQBFwML1c0bQYKczkmxaJGR2Ftd3a9Oi3FdT/b9YPWwbJ2SxO/RXGm5K6t80Q5pOz+zKVFMOxrkb6+D6weywO/Qr8HHymb/VjqIvbjt+hKroVPJGdWG5VIp+nx1oH6pwPaa9v1Isu0pcKQS/05on+y9p/QqZU5x1TKU4vRnMREUFBERAEREAREQBERAEREAREQBERAEREAREQBERAEREAREQBERAEREAREQBERAEREAREQHCqcEU8n9SCJ3WxhPxsunrMRKGT+6LDvY5w+hJH0VKiuNWcdGyHTjLVEUcSZov/SV0zLamuJI/wkD/AAlfN1Rhqm9ZkdS0bWgXtwtmm/ulXKLpiJPxJP8AlEdFLwtoiqXKHGHZlVBLC7bozgOsEBw+BVPg3DFPUD0MrH8AecOtp0jtC+1ZRRTNzZY2PG5zQf1UphPJ5A851O98LxpGtzb9pzh2Fb+jLeP1X5M/Vj6/Rlmizp1XhbB/9QeUQj72l9h7Q57etwIXf4Dx2paizXHkpD915Fifyu1HtseCyXDySus16GxrRbs8n6lMiIuB2CIiAIiIAiIgCIiAIiIAiIgCIiAIiIAiIgCIiAIiIAiIgCIiAIiIAiIgCIiAIiIAiIgCm8PYl01TdwHJSH77ALE/mbqd9DxVIiqE5Qd4uxMoqSs0Zk2rwhgohso5anvYG5LbbA12uM/lOjdfWrnAOH4KtmdE7nD1mHQ5vWN3EaF2UsbXAtcAWkWIIBBB2EHWFn+MOJ0kDvKsHFzS3SYwdI35n4h+Q37dS9PNCtlLKW/k/wCThyzpZxzW3n/RoSKWxPxtbVjk5LMnA1bHgay3jvb/AKFSvPOEoPlkd4TUldBERQUEREAREQBERAERSOVHGXyGhe5htNL6KLeHOBu/3WhzusAbUYMxx9ymVnlsrKGoMcER5MZrYnZ7mXD33ewn1rgW0WaDtU99pOF+mv8Al038alALLVMVMkBqqWKomqHROlbnBgjDrMPqEkkaS2xtsuuCcpPIuyRMNylYXH/vX9sdN/GqfFbLJUNkayvaySIkAytbmPZf75A5rgNoABtfXqUjj9ikcGVDYeWEofGJGnNzXAFzm2c252tOm+nTuU5HTukcI2C75HBjRvc85rR8SFnNJMWR6mx2xmZg+kdUuAebtbGy9s97tQvp0WBceDSsx+3OboMfz3fxrossGMHL1TaRjrxUjeT4OmsBI7ssG8CHb1P4kYvGvrYqbTmE50pGyJli/qvcMB2F4VubvZGWyPSGJuF5aykiqZohCZRnNYHF3MJ5jrkD1hzuohcPH/G1uDKblswSSOe1kcZdm5xOlxJsbANBOrXYbVSRsDQGtAAAAAGgADUAvN+VzGTyyvc1hvDT3iZuLgfSv7XDN6mA7VcpWRiVylOXSboMfz3fxquxhyhPoqCmqZqdoqanS2n5QjNbbOJc4tvoaWAjN0OeBxWQ5M8W/L66Njm3hi9LLuLWnmsPtOsLfhzty/mUrGTy+ukkabwx+ih3FjCbvGznOu6/4c3co53a7KsWP25zdBj+e7+NPtzm6DH8938ahMU8T6rCJkFMGejDS50jnNbzr2AIabnQTbgubjNk7r6CE1E4iMQc0ExvLs3OOa24c1psSQNF9azmna4si6wflyaXAVFE5rdpjlDz3XNb+q1XA+FIqqFlRA8PjkF2uF99iCDpBBBBB1EFeRFu2JOEv7NxeFVKNJ5R8bD94ySERDqdod1ElbCbepjR+sdsrPkVW+mhp2zcmGh7jIWWeRctADDewLdO8kbF0P25zdBj+e7+NZRNM57nPeS573FznHWXOJLieJJJVXgXJthGqgZUwsj5N4JaHPzXEAkXsRqNrjTpFis55N5G2RXR5c5L86hZbhO794leYkZQqXCRMbA6KdouYn20t2uY4aHAX4HgvOOFMGzU0roJ2GORhs5ptouLg3Ggggg3C5+JVU6LCFG9hs7ymJvZI8RuHa17h2opu9mGkerXOAFybAaysarcuLhI8Q0bHxh7gx5lc0uaDZrrcmbXGm3FUeWrGXyai8nYbS1V2cRELcqe0EM98nYvPdtwJ4DT2BVOdnZGJHonJzj7PhSWQGlZFFE0FzxI5/Pcea0AsGwOJ06LDerqonbGx0jyGsY0uc46g1ouSeAAU7k6xb8goY4SByrvSSn/AHjwLjiGgBvuqVy6YycjTNooz6So0vtshadI951m8QHqr2V2Z5nSzZc5M45lEwsuc0umcCW30EgRmxtsuqDF/Ke+akq62emZFDTgBpEpcZJnerELsFvWZp/OOKwWGJz3NYxpc9zg1rRrc5xs1o4kkBW+UWZtLFTYIhcCKdokqHD79TILnsAcTbc9o+6uam7XZTSKD7c5ugx/Pd/Gn25zdBj+e7+NZrgDA01bOympwDI+9s4kNAaCSXEA2GjdrI3qy+xrCm+k+bJ/EilN6CyO4+3OboMfz3fxq4yb45z4UEr30zYYoyGhwkL855Fy0XaLWBBPtBZf9jWFN9J82T+JbZihgFtDSRUzbEsbz3fikdpe7tcTbhYK4818yXY6DHfFYkmrpAWzNOc5rdBdbTntt98a+PXr7XEvGQVkVnWEzLZ4/ENjxwP0PYqNZtjPSuwdWMrIB6ORxzmjVc6Xs6nDnDcQdwXupvrR6ctVo/8ADyzXTlzrTz/JpKL5087Xsa9hu1zQ4HeCLgr6LyHpCIiAIiIAiIgC825XMZPLK9zWG8NNeJm4vB9K/tcA3iIwdq2fKbjL5BQySMNppPRRbw94PO91oc7rAG1eYgFyqS8ioo5FA+MSMMzS+IPaXsBALmg3LbnVfV2rXp8uLA20VC69rAOla0DusPwWeUOImE5o2SxUkjo5GhzHZ0IzmuFwQHPBsRwXNp8mOF3kDyQtH4nS04A67PJ+AKmPMtDXY6LGLDc1bUPqaggvdYWGhrWj1WtGxo/cnWV3GKNMaaKTCsjebDdlMHDRLVvBa0gbWxi7zxbo0gq4xZyKHOD8ITNIH9zCXaeDpCAbcGgH8ynss+FGmqZQwAMgo4w0MaLNEj2hxsBo0MLAN13b05Ws2L3yM/c4kkkkkkkk6SSdJJO8lb7kPxb8npDVSD0lTYt4Qtvmd65fxBbuWM4n4E8trYKU6GyP55/3bQXvtuJa0gHeQvVsUYaA1oAAAAA1ADQAFtNeZkmSmU/GXyChe9htNL6KLeHuBu/3WhzusAbV5k1K1ys4ziurSI3XgpwY4yNTnX9JIOBcA0HUQwHauJk2xa8vro43C8MdpJt2Y06GH2nWFt2duWTfNKxqyRWN/wDJ8BX9Wswj2OZGW/EZsbux8qykBVuU/GPy6ve5hvDD6KLcQ08549p19O4NXAxUxSqsIukbStZ6MNLi9xa0ZxIaLgHSc06OBWSzdkai1xByj0GDaRsHk9S6Qkvle0QWc9268gOaAGtFxqC6vKLlJdhJjYIojFAHBzs4gve4eqDbQ1oOm1zcgaraejxpxJrcHta+pY3Me7ND2PDm51ic06iDYE6raFPxSZrg6zTYg2cM5psb2cNoO0I5PQyy1KfEHEqbCUwFnNpmuHKy6QLDXGw7ZDq0ere52A0WWzDrXTRYPgsIaVrc5o1coW2a3qZGQPfI2LTWYzx0+Bo68xMjHk0b2QsGa3PkaMyNoGppc4DgNK811E75HukkcXPe5znOO1ziXOPaSVUvhVgszscVcBurquKlbcco7nuH3Y26Xu680G3EgbV6tpqdsbGxsaGsY0Na0ag1osAOAAWX5CMW+TgfXSDnz8yO+yJp0n3nj4Madqo8peObMHU5DHA1UoIiZrtfQZXD8LfqbDeRUFyq7MebMXyrYTbUYUqHMsWxlsQI2mMWf8Hl47EyVYM5fCcF/UhJneTqAiHNPfLFJE7SSTtJNyTtJO9aHHSuwZgV8rgW1OEnNjbsLKYAuPUXNv8AMbuXNZu5XkT2P+MXl9bLOD6McyL/AOJhNj7xLne9bYu6yN4t+V1wle28NNaQ31GS/om9hBf7g3qCJXpzJhgAUWD4WkeklAll9uQA5vutzW+6tguaVzHkionmaxrnvIa1rS5xOoNaLkngAF5Uxvw86vrJal17OdZgP3Ym6GN4G2k8XFa/lxxoENOKGN3pZxeS2tsAOm/tkZvEB6wqGJz3NYxpc9zg1rRrc5xs1o4kkDtW1H5GRRa5NaZkPL4VnF4qJnox+OpeM1jRxGcO2Rp2KNrKp8sj5ZDnPke57jvc43PZc6la5QpW0kNNgiIg8g0S1Dh9+pkF7dTQ4nTsc38KmMWMCvraqKmj0GR2l1r5rBpe7saD1mw2qX2o1bnIxUxpnwdI+WmbCXvaGl0jHOs29yG2cLXIF/ZCp/tlwpupflSfyqo+w2Lpsny2eJfuLIdBnAvq5HNuM5uY0Zzb6W3B0XGi+y6pKayF0WuT3CVXVUTKmt5MPlu5jWNLQIj6hN3OuXDna9TgqVfmNgaA1oAAAAA0AAagF+l2IC6nGrBvlFLLHa7s0ub7bec34kW7V2yLYycWmjJK6syRyZYQ5SkzCdMTy0ey7nN/UjsVcs+yacyorIxqBFvde9v6FaCu3EpKq7fz8zlQd6auERFwOwREQBEXwronvjeyN/Jvcxwa+2dmkiwda4vbWgPPGWHGTyyuMbDeGmvG3cX3HKu7wDf/AK+K6LErF819ZFTacwnOkI2RM0v6r6Gg73haX9hjOnP+SPGq/EDEGLBfKuEplklzRnlobmsbpzQLnWTcnbYblx5G5XZV8ivjYGgNaAAAAANQA0ABfpEXYkLytj8x4wlWCT1vKZD7rjnM/wABavVKise8nNPhI8rnGGoDbco0BwcBqEjbjOtvBB420KJxujU7HnrA2FZaWZlRA7NkjJLTYEaQWkEHWCCR2qmw5lQwlVRGF0kcbHCzuRYWFwOsFznOIHs2+C72bIjWg8yopnDeeVafgGu/VczB+Q6UkGorGBu0RRlxPU5xAHdK5qM1kVdGVYPopJ5GQwMc+R5s1jRpJ/YDWSdAAudC2TC9M3AGB3RMcDWVRzXPH4iOeW7QyNlw0/icD94q9xUxOo8HNIpo+e4WdK850jut2wflaAOC6LHrJ0cJztlfVujaxmayMRhwbc3cbl4uSbdjRuVKDS9TG7nnI2A4AL07kxxa8goY43i00npZd4e8CzPdaGt62k7VM4DyMwwVEU0lS6Vsbw/kzGGhxbpbc5x0B1ja2m1tq1JbCFs2GzEcvmMAfJFQsN+S9LJ7bmlsbesNc5x9tqzjFzAz6yqhpWXBleASPusGl7uxocesBbDhnI75TUS1Elc7Olkc8+iBtc6Gjn6gLAcAF2eJOTIYOqfKW1RkPJvZmmID1i03vnE62hY4tyuxdWIbLZhxpliwbBYQ0rWlzRq5QssxvuRn/wDTgsyW21eRXlZHyyV73Pke57jyLdLnEkn195Xx+wxnTnfJb41MoSbuamjPIMfsJsjbFHVuZGxoa1rY6dua1osACI76AN6n6qpfI50kr3Pe7S573Fzj1ucblbTBkNgvz6yYj8rI2n4nOVdi5k6wdROD44c+UapJTyjgRtaDzWni0BbySeoujNcmWTJ8721VfGWQNIcyFws6U6wXtOkR8Dpd7Prc/wD8Q0b86id9wCccM48kR22B+BWzrqsZcX4K+A09S0lpIIINnMcNT2HY4XPAgkG4JCvlysib5nkwq5osq+E4oWwtdCQxoaHujJfYCwuc7NJA2lvXdUOEMh84J8nq43N2CRjmEdZbnA9dh1L4U2RCrJ9JU07BvaJH/Qhv6rmoyWhV0ZphCukmkfNO9z5Hm7nuOkn9AABaw0ACwWl4gYuCgp5MNV7LCKMmnidoJc4ZrXkHUXFwa0H8RO61virkpoqRwlkzqmVpBBkADGkbWxjRe+m7i62xdrj9ii7CcccPlBhjY8vcAzOz3Ws2/OGgXdo3kblUYWzMbPM9bVvmkfNKc6SR7nuO9zjc23DToGwLl4Cw7U0UhlpZOTkLc0uzInnNJBIHKNdbSBq3LVvsMZ053yW+NPsMZ053yW+NTyS1NuiG+0/DHTT8mk/iVZkyxowvhCtbHJVuMEY5Sb0VKLtGhrLiMEFzt2mwdbUub9hjOnO+S3xq5xCxMjwXE+NjzI+R+c6QtDSQBZrbAnQNJ163HeqipXzMdinREXUkL8yPDQXHQACSeA0lfpS2UTC4gpTGDz5rsHs/fPVY294K6cHOSivMmclGLkzpsloL5KqY/eLfi4vcf2+K0JTmIODDBSMzhZ8hMjhuzrZo7ob23VGunEyUqra92IoRcaaTCIi4HUIiIApTKNG8UwljJvG8Z1iRzXc06uOb9VVr5VVO2Rjo3i7XNLSN4IsVsbXXMroc0lnF2Zhv9ry/id3nf813uJ9quYwzSysJaSzNfa5brBzr6baewrpMP4IfSzOhfpA0td+Jh1O/Y8QVxaOqfFI2WM2exwcDxG/hs7V9WXBUJw+GOuh41/6PExl8Un9DWfMyPpFT32+FPMyPpFT32+FdrgDDEdXC2WPboc3a1w1tP+tIIK7FfHdJRdmj6a4yq1dSJnzMj6RU99vhTzMj6RU99vhVMizpx2N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uJhTCUVPGZJnBrR8SdzRrJ4LVSTdkjHxdVZuROV+LNPDG6WWpqGsaLk57fgObpJ1AKUxZwa6vmdfPEDL3c45zrH1WAkWztp0W+IX0qampwxOI4wWQMN9OkMH43/ieRew/6laTgnBsdNE2KIWa34k7XOO0lemVCnShaSvJ/Q4R42vUldS+FfU6TzMj6RU99vhX98zI+kVPfb4VTIvL047HoxVbuJnzMj6RU99vhQYmx/wC3qe+3wqmROnHYYqt3BERWecIiIDpsaMX2VkWY7mvbcsf+E7jvado/5LHMJYPlp5DFM0tePgRsc07Wnf8Aut8XXYbwLDVszJm3t6rhoc072n9tR2r18PxLp5PQ81fh1PNamPYv4clo5OUj0g6HsOpw47iNh2fEHX8BYchq2Z8TtI9Zh9Zp3EfvqKy/GLE+opbuA5SL8bRqH526x16Rx2Lo6OrkieJInljxqc0/TiOB0L21aMK65ovPf8nlp1Z0XyyWRv6KAwDlFabMrG5p/wBowEj3m6x2X6grijrI5W58T2vadrSCPptXzKlGdN/Ej3wqxnoz7oiLkdAiIgCIiAIiIAiIgCIiAIiIAiIgCIiAIi+VRUMjaXSOaxo1lxAHxKA+qKOwvlCpo7iEOmdvHNZ3iLnsB61KyV2EcKEsYDyeoht2Rj2nH1uok8AvTDhZtXlkvU4S4iKyjm/QrsYceoILshtNLwPMafzO29Q+imMG4Eq8KSCepe5sWxxFtG6JuwfmP+JUeL2IUMNnz2mk3W5jTwH3us/AKxVutCkrUtd3/hKpzqZ1NNjiYMwdFTxiKFoa0fEnaSdp4rloi8jbbuz0JWyQREWGhERAEREAREQBERAFM4cxJpai7mjkpD95lrE/mbqPZY8VTIqhOUHeLsTKEZKzRj+FsR6uG5a0TM3x6+1h0/C66GnqZYH3Y58bxrsS09RH7Fb8uJX4MhnFpomP9oAkdR1jsXthxz0mrnllwi1i7Ga4Myh1MdhM1kw3+o74gW+ip6DKFSP/AKnKRH8zc4fFl/qAvnX5OqV+mJ0kR3Xz2/B2n6qercnFS3+nJFIOOcw/A3H1Vftanp9P+E/uIevv5mjUWF6eb+lNG/gHNJ+Gtc1YjV4rVsfrU0h9kB/+QlcZlfUwaBJPFwzpG/QrMFGXgkbimvFE3dFjFPjpXN/vy4fmbGfrm3+q7CLKLWDW2F3W14/Ry5vgai2LXFw9TV0WZx5S5vvQRnqc4fsVyGZTjtpfhL/2KMHW2+xWJp7miIs/GU1u2md8weFf37TWdGd3x4VmErdv2NxFPcv0WfnKa3ZTH5g8K+L8prtlKO2U+BbhK232GJpbmjIsxlylTn1YYh1l7v0IXCnyg1p1GJnss8RKpcFVZL4qma2v4420lYwcZsITaGzSu4RtA/yNuv63F/CNRpdFM7jK4j/iG6vBW8ckvf8AROKv4YtmpVuMlJF69RHcbA7OPwbcroK7KPTN0RRySHebMb8Tp+i6Kiyb1Dv6skcY4Zzz8NA+qoaDJ3Ss0yGSU8Tmt+DbH6rOThoatv378xzV5aK3v35EvXY/1kpzYQ2O+oMbnv8Ai69+wL502KmEKxwfNnNH4pnOvbg3S4dVgFqNBg2GAWhiYz2WgE9Z1ntXLTFKOVOKRuHcvHK5I4Hyf00VnTXmd+bQzujX2kqsjjDQGtAAGgAAAAcAF+kXlnUlN3k7neMIw8KCIigsIiIAiIgCIiAIiIAiIgCIiAIiIAiIgCIiAL+OaDoIBHFf1EB18+A6V/r08J4mNl/jZcGXE6hdrp2j2S9v+Uhd8itVJrRslwi9UTD8QaE6o3jqkk/clfB2TujOozDqeP3aq5FeIq9zJ6NPtRHfZxSfjn7zPAn2cUn45+9H4FYomIq9xnQp7Ei3J3R75j74/Zq+zMQaEa2PPXI/9iFUImIq9zHRp9qOgixNoG6qdp9pz3fq5c+DAdKz1KeEHeI2X+Nl2CKHUm9Wy1CK0R/GtA0AADgv6iKCgiIgCIiAIiIAiIgCIiAIiIAiIgCIiA//2Q=="/>
          <p:cNvSpPr>
            <a:spLocks noChangeAspect="1" noChangeArrowheads="1"/>
          </p:cNvSpPr>
          <p:nvPr/>
        </p:nvSpPr>
        <p:spPr bwMode="auto">
          <a:xfrm>
            <a:off x="207379" y="-192617"/>
            <a:ext cx="406294" cy="406401"/>
          </a:xfrm>
          <a:prstGeom prst="rect">
            <a:avLst/>
          </a:prstGeom>
          <a:noFill/>
        </p:spPr>
        <p:txBody>
          <a:bodyPr vert="horz" wrap="square" lIns="121899" tIns="60949" rIns="121899" bIns="60949" numCol="1" anchor="t" anchorCtr="0" compatLnSpc="1">
            <a:prstTxWarp prst="textNoShape">
              <a:avLst/>
            </a:prstTxWarp>
          </a:bodyPr>
          <a:lstStyle/>
          <a:p>
            <a:endParaRPr lang="en-US"/>
          </a:p>
        </p:txBody>
      </p:sp>
      <p:pic>
        <p:nvPicPr>
          <p:cNvPr id="8" name="Picture 7" descr="ACGI Logo stacked small.jpg"/>
          <p:cNvPicPr>
            <a:picLocks noChangeAspect="1"/>
          </p:cNvPicPr>
          <p:nvPr/>
        </p:nvPicPr>
        <p:blipFill>
          <a:blip r:embed="rId3" cstate="print"/>
          <a:stretch>
            <a:fillRect/>
          </a:stretch>
        </p:blipFill>
        <p:spPr>
          <a:xfrm>
            <a:off x="7503746" y="2101088"/>
            <a:ext cx="2793272" cy="2682240"/>
          </a:xfrm>
          <a:prstGeom prst="rect">
            <a:avLst/>
          </a:prstGeom>
        </p:spPr>
      </p:pic>
      <p:sp>
        <p:nvSpPr>
          <p:cNvPr id="10" name="TextBox 9"/>
          <p:cNvSpPr txBox="1"/>
          <p:nvPr/>
        </p:nvSpPr>
        <p:spPr>
          <a:xfrm>
            <a:off x="8685212" y="6096000"/>
            <a:ext cx="3200400" cy="304800"/>
          </a:xfrm>
          <a:prstGeom prst="rect">
            <a:avLst/>
          </a:prstGeom>
          <a:noFill/>
        </p:spPr>
        <p:txBody>
          <a:bodyPr wrap="none" lIns="0" tIns="0" rIns="0" bIns="0" rtlCol="0">
            <a:noAutofit/>
          </a:bodyPr>
          <a:lstStyle/>
          <a:p>
            <a:pPr algn="r">
              <a:lnSpc>
                <a:spcPct val="90000"/>
              </a:lnSpc>
            </a:pPr>
            <a:r>
              <a:rPr lang="en-US" dirty="0" smtClean="0"/>
              <a:t>Based in USA</a:t>
            </a:r>
            <a:endParaRPr lang="en-US" dirty="0"/>
          </a:p>
        </p:txBody>
      </p:sp>
      <p:sp>
        <p:nvSpPr>
          <p:cNvPr id="11" name="Text Placeholder 2"/>
          <p:cNvSpPr txBox="1">
            <a:spLocks/>
          </p:cNvSpPr>
          <p:nvPr/>
        </p:nvSpPr>
        <p:spPr>
          <a:xfrm>
            <a:off x="531813" y="914400"/>
            <a:ext cx="11125199" cy="343299"/>
          </a:xfrm>
          <a:prstGeom prst="rect">
            <a:avLst/>
          </a:prstGeom>
        </p:spPr>
        <p:txBody>
          <a:bodyPr vert="horz" lIns="0" tIns="0" rIns="0" bIns="0" rtlCol="0">
            <a:normAutofit/>
          </a:bodyPr>
          <a:lstStyle/>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tabLst/>
              <a:defRPr/>
            </a:pPr>
            <a:r>
              <a:rPr kumimoji="0" lang="en-US" sz="2400" b="1" i="0" u="none" strike="noStrike" kern="1200" cap="none" spc="0" normalizeH="0" baseline="0" noProof="0" dirty="0" smtClean="0">
                <a:ln>
                  <a:noFill/>
                </a:ln>
                <a:solidFill>
                  <a:schemeClr val="tx1"/>
                </a:solidFill>
                <a:effectLst/>
                <a:uLnTx/>
                <a:uFillTx/>
                <a:latin typeface="+mn-lt"/>
                <a:ea typeface="+mn-ea"/>
                <a:cs typeface="+mn-cs"/>
              </a:rPr>
              <a:t>ACGI Software</a:t>
            </a:r>
            <a:endParaRPr kumimoji="0" lang="en-US" sz="2400" b="1"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 xmlns:p14="http://schemas.microsoft.com/office/powerpoint/2010/main" val="405568348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551147" y="2553735"/>
            <a:ext cx="4970921" cy="2849880"/>
          </a:xfrm>
        </p:spPr>
        <p:txBody>
          <a:bodyPr>
            <a:normAutofit/>
          </a:bodyPr>
          <a:lstStyle/>
          <a:p>
            <a:r>
              <a:rPr lang="en-US" sz="2400" dirty="0" smtClean="0"/>
              <a:t>Commercial application</a:t>
            </a:r>
          </a:p>
          <a:p>
            <a:r>
              <a:rPr lang="en-US" sz="2400" dirty="0" smtClean="0"/>
              <a:t>Hosted solution for students, academics and administrators</a:t>
            </a:r>
          </a:p>
          <a:p>
            <a:r>
              <a:rPr lang="en-US" sz="2400" dirty="0" smtClean="0"/>
              <a:t>Deployed on Oracle Real Application Clusters (RAC)</a:t>
            </a:r>
          </a:p>
          <a:p>
            <a:r>
              <a:rPr lang="en-US" sz="2400" dirty="0" smtClean="0"/>
              <a:t>&gt; 400,000 users</a:t>
            </a:r>
          </a:p>
          <a:p>
            <a:endParaRPr lang="en-US" sz="2400" dirty="0" smtClean="0"/>
          </a:p>
          <a:p>
            <a:endParaRPr lang="en-US" sz="2400" dirty="0"/>
          </a:p>
          <a:p>
            <a:endParaRPr lang="en-US" sz="2400" dirty="0"/>
          </a:p>
        </p:txBody>
      </p:sp>
      <p:sp>
        <p:nvSpPr>
          <p:cNvPr id="2" name="Text Placeholder 1"/>
          <p:cNvSpPr>
            <a:spLocks noGrp="1"/>
          </p:cNvSpPr>
          <p:nvPr>
            <p:ph type="body" sz="quarter" idx="14"/>
          </p:nvPr>
        </p:nvSpPr>
        <p:spPr/>
        <p:txBody>
          <a:bodyPr/>
          <a:lstStyle/>
          <a:p>
            <a:r>
              <a:rPr lang="en-US" dirty="0" smtClean="0"/>
              <a:t>Higher Education</a:t>
            </a:r>
            <a:endParaRPr lang="en-US" dirty="0"/>
          </a:p>
        </p:txBody>
      </p:sp>
      <p:sp>
        <p:nvSpPr>
          <p:cNvPr id="86018" name="AutoShape 2" descr="data:image/jpeg;base64,/9j/4AAQSkZJRgABAQAAAQABAAD/2wCEAAkGBxISEhUSERMUFhQWFBcZGRcYGBMYHBoXFhcZFxgYGRwaHSggHBomHBQYITMhJSsrLi8uFyIzODMvNygvLisBCgoKDg0OGxAQGi8kHyQsLCwsLCw3NC0vLCwsLCwsLCwsLCw3LC0sLCwsLCwsLCwsLCwsLCwsLCwsLCwsLCwsLP/AABEIAJ8BPAMBIgACEQEDEQH/xAAcAAEBAQADAQEBAAAAAAAAAAAABgcEBQgDAgH/xABMEAABAwIACQcJBwEFBgcAAAABAAIDBBEFBgcSITFBUWETIlRxgZLSFBYjMnKCkZOhF0JSYrHB0zMVQ6Ky8FNjs9Hh4gglNERzg6P/xAAZAQEBAQEBAQAAAAAAAAAAAAAAAgEDBAX/xAAwEQACAQIEBAQFBQEBAAAAAAAAAQIDERQhMVEEEhNSMkFh8CKRobHRIyRxgcHhBf/aAAwDAQACEQMRAD8A3FERAEREAREQBERAEREAREQBERAEREAREQBFwML1c0bQYKczkmxaJGR2Ftd3a9Oi3FdT/b9YPWwbJ2SxO/RXGm5K6t80Q5pOz+zKVFMOxrkb6+D6weywO/Qr8HHymb/VjqIvbjt+hKroVPJGdWG5VIp+nx1oH6pwPaa9v1Isu0pcKQS/05on+y9p/QqZU5x1TKU4vRnMREUFBERAEREAREQBERAEREAREQBERAEREAREQBERAEREAREQBERAEREAREQBERAEREAREQHCqcEU8n9SCJ3WxhPxsunrMRKGT+6LDvY5w+hJH0VKiuNWcdGyHTjLVEUcSZov/SV0zLamuJI/wkD/AAlfN1Rhqm9ZkdS0bWgXtwtmm/ulXKLpiJPxJP8AlEdFLwtoiqXKHGHZlVBLC7bozgOsEBw+BVPg3DFPUD0MrH8AecOtp0jtC+1ZRRTNzZY2PG5zQf1UphPJ5A851O98LxpGtzb9pzh2Fb+jLeP1X5M/Vj6/Rlmizp1XhbB/9QeUQj72l9h7Q57etwIXf4Dx2paizXHkpD915Fifyu1HtseCyXDySus16GxrRbs8n6lMiIuB2CIiAIiIAiIgCIiAIiIAiIgCIiAIiIAiIgCIiAIiIAiIgCIiAIiIAiIgCIiAIiIAiIgCm8PYl01TdwHJSH77ALE/mbqd9DxVIiqE5Qd4uxMoqSs0Zk2rwhgohso5anvYG5LbbA12uM/lOjdfWrnAOH4KtmdE7nD1mHQ5vWN3EaF2UsbXAtcAWkWIIBBB2EHWFn+MOJ0kDvKsHFzS3SYwdI35n4h+Q37dS9PNCtlLKW/k/wCThyzpZxzW3n/RoSKWxPxtbVjk5LMnA1bHgay3jvb/AKFSvPOEoPlkd4TUldBERQUEREAREQBERAERSOVHGXyGhe5htNL6KLeHOBu/3WhzusAbUYMxx9ymVnlsrKGoMcER5MZrYnZ7mXD33ewn1rgW0WaDtU99pOF+mv8Al038alALLVMVMkBqqWKomqHROlbnBgjDrMPqEkkaS2xtsuuCcpPIuyRMNylYXH/vX9sdN/GqfFbLJUNkayvaySIkAytbmPZf75A5rgNoABtfXqUjj9ikcGVDYeWEofGJGnNzXAFzm2c252tOm+nTuU5HTukcI2C75HBjRvc85rR8SFnNJMWR6mx2xmZg+kdUuAebtbGy9s97tQvp0WBceDSsx+3OboMfz3fxrossGMHL1TaRjrxUjeT4OmsBI7ssG8CHb1P4kYvGvrYqbTmE50pGyJli/qvcMB2F4VubvZGWyPSGJuF5aykiqZohCZRnNYHF3MJ5jrkD1hzuohcPH/G1uDKblswSSOe1kcZdm5xOlxJsbANBOrXYbVSRsDQGtAAAAAGgADUAvN+VzGTyyvc1hvDT3iZuLgfSv7XDN6mA7VcpWRiVylOXSboMfz3fxquxhyhPoqCmqZqdoqanS2n5QjNbbOJc4tvoaWAjN0OeBxWQ5M8W/L66Njm3hi9LLuLWnmsPtOsLfhzty/mUrGTy+ukkabwx+ih3FjCbvGznOu6/4c3co53a7KsWP25zdBj+e7+NPtzm6DH8938ahMU8T6rCJkFMGejDS50jnNbzr2AIabnQTbgubjNk7r6CE1E4iMQc0ExvLs3OOa24c1psSQNF9azmna4si6wflyaXAVFE5rdpjlDz3XNb+q1XA+FIqqFlRA8PjkF2uF99iCDpBBBBB1EFeRFu2JOEv7NxeFVKNJ5R8bD94ySERDqdod1ElbCbepjR+sdsrPkVW+mhp2zcmGh7jIWWeRctADDewLdO8kbF0P25zdBj+e7+NZRNM57nPeS573FznHWXOJLieJJJVXgXJthGqgZUwsj5N4JaHPzXEAkXsRqNrjTpFis55N5G2RXR5c5L86hZbhO794leYkZQqXCRMbA6KdouYn20t2uY4aHAX4HgvOOFMGzU0roJ2GORhs5ptouLg3Ggggg3C5+JVU6LCFG9hs7ymJvZI8RuHa17h2opu9mGkerXOAFybAaysarcuLhI8Q0bHxh7gx5lc0uaDZrrcmbXGm3FUeWrGXyai8nYbS1V2cRELcqe0EM98nYvPdtwJ4DT2BVOdnZGJHonJzj7PhSWQGlZFFE0FzxI5/Pcea0AsGwOJ06LDerqonbGx0jyGsY0uc46g1ouSeAAU7k6xb8goY4SByrvSSn/AHjwLjiGgBvuqVy6YycjTNooz6So0vtshadI951m8QHqr2V2Z5nSzZc5M45lEwsuc0umcCW30EgRmxtsuqDF/Ke+akq62emZFDTgBpEpcZJnerELsFvWZp/OOKwWGJz3NYxpc9zg1rRrc5xs1o4kkBW+UWZtLFTYIhcCKdokqHD79TILnsAcTbc9o+6uam7XZTSKD7c5ugx/Pd/Gn25zdBj+e7+NZrgDA01bOympwDI+9s4kNAaCSXEA2GjdrI3qy+xrCm+k+bJ/EilN6CyO4+3OboMfz3fxq4yb45z4UEr30zYYoyGhwkL855Fy0XaLWBBPtBZf9jWFN9J82T+JbZihgFtDSRUzbEsbz3fikdpe7tcTbhYK4818yXY6DHfFYkmrpAWzNOc5rdBdbTntt98a+PXr7XEvGQVkVnWEzLZ4/ENjxwP0PYqNZtjPSuwdWMrIB6ORxzmjVc6Xs6nDnDcQdwXupvrR6ctVo/8ADyzXTlzrTz/JpKL5087Xsa9hu1zQ4HeCLgr6LyHpCIiAIiIAiIgC825XMZPLK9zWG8NNeJm4vB9K/tcA3iIwdq2fKbjL5BQySMNppPRRbw94PO91oc7rAG1eYgFyqS8ioo5FA+MSMMzS+IPaXsBALmg3LbnVfV2rXp8uLA20VC69rAOla0DusPwWeUOImE5o2SxUkjo5GhzHZ0IzmuFwQHPBsRwXNp8mOF3kDyQtH4nS04A67PJ+AKmPMtDXY6LGLDc1bUPqaggvdYWGhrWj1WtGxo/cnWV3GKNMaaKTCsjebDdlMHDRLVvBa0gbWxi7zxbo0gq4xZyKHOD8ITNIH9zCXaeDpCAbcGgH8ynss+FGmqZQwAMgo4w0MaLNEj2hxsBo0MLAN13b05Ws2L3yM/c4kkkkkkkk6SSdJJO8lb7kPxb8npDVSD0lTYt4Qtvmd65fxBbuWM4n4E8trYKU6GyP55/3bQXvtuJa0gHeQvVsUYaA1oAAAAA1ADQAFtNeZkmSmU/GXyChe9htNL6KLeHuBu/3WhzusAbV5k1K1ys4ziurSI3XgpwY4yNTnX9JIOBcA0HUQwHauJk2xa8vro43C8MdpJt2Y06GH2nWFt2duWTfNKxqyRWN/wDJ8BX9Wswj2OZGW/EZsbux8qykBVuU/GPy6ve5hvDD6KLcQ08549p19O4NXAxUxSqsIukbStZ6MNLi9xa0ZxIaLgHSc06OBWSzdkai1xByj0GDaRsHk9S6Qkvle0QWc9268gOaAGtFxqC6vKLlJdhJjYIojFAHBzs4gve4eqDbQ1oOm1zcgaraejxpxJrcHta+pY3Me7ND2PDm51ic06iDYE6raFPxSZrg6zTYg2cM5psb2cNoO0I5PQyy1KfEHEqbCUwFnNpmuHKy6QLDXGw7ZDq0ere52A0WWzDrXTRYPgsIaVrc5o1coW2a3qZGQPfI2LTWYzx0+Bo68xMjHk0b2QsGa3PkaMyNoGppc4DgNK811E75HukkcXPe5znOO1ziXOPaSVUvhVgszscVcBurquKlbcco7nuH3Y26Xu680G3EgbV6tpqdsbGxsaGsY0Na0ag1osAOAAWX5CMW+TgfXSDnz8yO+yJp0n3nj4Madqo8peObMHU5DHA1UoIiZrtfQZXD8LfqbDeRUFyq7MebMXyrYTbUYUqHMsWxlsQI2mMWf8Hl47EyVYM5fCcF/UhJneTqAiHNPfLFJE7SSTtJNyTtJO9aHHSuwZgV8rgW1OEnNjbsLKYAuPUXNv8AMbuXNZu5XkT2P+MXl9bLOD6McyL/AOJhNj7xLne9bYu6yN4t+V1wle28NNaQ31GS/om9hBf7g3qCJXpzJhgAUWD4WkeklAll9uQA5vutzW+6tguaVzHkionmaxrnvIa1rS5xOoNaLkngAF5Uxvw86vrJal17OdZgP3Ym6GN4G2k8XFa/lxxoENOKGN3pZxeS2tsAOm/tkZvEB6wqGJz3NYxpc9zg1rRrc5xs1o4kkDtW1H5GRRa5NaZkPL4VnF4qJnox+OpeM1jRxGcO2Rp2KNrKp8sj5ZDnPke57jvc43PZc6la5QpW0kNNgiIg8g0S1Dh9+pkF7dTQ4nTsc38KmMWMCvraqKmj0GR2l1r5rBpe7saD1mw2qX2o1bnIxUxpnwdI+WmbCXvaGl0jHOs29yG2cLXIF/ZCp/tlwpupflSfyqo+w2Lpsny2eJfuLIdBnAvq5HNuM5uY0Zzb6W3B0XGi+y6pKayF0WuT3CVXVUTKmt5MPlu5jWNLQIj6hN3OuXDna9TgqVfmNgaA1oAAAAA0AAagF+l2IC6nGrBvlFLLHa7s0ub7bec34kW7V2yLYycWmjJK6syRyZYQ5SkzCdMTy0ey7nN/UjsVcs+yacyorIxqBFvde9v6FaCu3EpKq7fz8zlQd6auERFwOwREQBEXwronvjeyN/Jvcxwa+2dmkiwda4vbWgPPGWHGTyyuMbDeGmvG3cX3HKu7wDf/AK+K6LErF819ZFTacwnOkI2RM0v6r6Gg73haX9hjOnP+SPGq/EDEGLBfKuEplklzRnlobmsbpzQLnWTcnbYblx5G5XZV8ivjYGgNaAAAAANQA0ABfpEXYkLytj8x4wlWCT1vKZD7rjnM/wABavVKise8nNPhI8rnGGoDbco0BwcBqEjbjOtvBB420KJxujU7HnrA2FZaWZlRA7NkjJLTYEaQWkEHWCCR2qmw5lQwlVRGF0kcbHCzuRYWFwOsFznOIHs2+C72bIjWg8yopnDeeVafgGu/VczB+Q6UkGorGBu0RRlxPU5xAHdK5qM1kVdGVYPopJ5GQwMc+R5s1jRpJ/YDWSdAAudC2TC9M3AGB3RMcDWVRzXPH4iOeW7QyNlw0/icD94q9xUxOo8HNIpo+e4WdK850jut2wflaAOC6LHrJ0cJztlfVujaxmayMRhwbc3cbl4uSbdjRuVKDS9TG7nnI2A4AL07kxxa8goY43i00npZd4e8CzPdaGt62k7VM4DyMwwVEU0lS6Vsbw/kzGGhxbpbc5x0B1ja2m1tq1JbCFs2GzEcvmMAfJFQsN+S9LJ7bmlsbesNc5x9tqzjFzAz6yqhpWXBleASPusGl7uxocesBbDhnI75TUS1Elc7Olkc8+iBtc6Gjn6gLAcAF2eJOTIYOqfKW1RkPJvZmmID1i03vnE62hY4tyuxdWIbLZhxpliwbBYQ0rWlzRq5QssxvuRn/wDTgsyW21eRXlZHyyV73Pke57jyLdLnEkn195Xx+wxnTnfJb41MoSbuamjPIMfsJsjbFHVuZGxoa1rY6dua1osACI76AN6n6qpfI50kr3Pe7S573Fzj1ucblbTBkNgvz6yYj8rI2n4nOVdi5k6wdROD44c+UapJTyjgRtaDzWni0BbySeoujNcmWTJ8721VfGWQNIcyFws6U6wXtOkR8Dpd7Prc/wD8Q0b86id9wCccM48kR22B+BWzrqsZcX4K+A09S0lpIIINnMcNT2HY4XPAgkG4JCvlysib5nkwq5osq+E4oWwtdCQxoaHujJfYCwuc7NJA2lvXdUOEMh84J8nq43N2CRjmEdZbnA9dh1L4U2RCrJ9JU07BvaJH/Qhv6rmoyWhV0ZphCukmkfNO9z5Hm7nuOkn9AABaw0ACwWl4gYuCgp5MNV7LCKMmnidoJc4ZrXkHUXFwa0H8RO61virkpoqRwlkzqmVpBBkADGkbWxjRe+m7i62xdrj9ii7CcccPlBhjY8vcAzOz3Ws2/OGgXdo3kblUYWzMbPM9bVvmkfNKc6SR7nuO9zjc23DToGwLl4Cw7U0UhlpZOTkLc0uzInnNJBIHKNdbSBq3LVvsMZ053yW+NPsMZ053yW+NTyS1NuiG+0/DHTT8mk/iVZkyxowvhCtbHJVuMEY5Sb0VKLtGhrLiMEFzt2mwdbUub9hjOnO+S3xq5xCxMjwXE+NjzI+R+c6QtDSQBZrbAnQNJ163HeqipXzMdinREXUkL8yPDQXHQACSeA0lfpS2UTC4gpTGDz5rsHs/fPVY294K6cHOSivMmclGLkzpsloL5KqY/eLfi4vcf2+K0JTmIODDBSMzhZ8hMjhuzrZo7ob23VGunEyUqra92IoRcaaTCIi4HUIiIApTKNG8UwljJvG8Z1iRzXc06uOb9VVr5VVO2Rjo3i7XNLSN4IsVsbXXMroc0lnF2Zhv9ry/id3nf813uJ9quYwzSysJaSzNfa5brBzr6baewrpMP4IfSzOhfpA0td+Jh1O/Y8QVxaOqfFI2WM2exwcDxG/hs7V9WXBUJw+GOuh41/6PExl8Un9DWfMyPpFT32+FPMyPpFT32+FdrgDDEdXC2WPboc3a1w1tP+tIIK7FfHdJRdmj6a4yq1dSJnzMj6RU99vhTzMj6RU99vhVMizpx2N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uJhTCUVPGZJnBrR8SdzRrJ4LVSTdkjHxdVZuROV+LNPDG6WWpqGsaLk57fgObpJ1AKUxZwa6vmdfPEDL3c45zrH1WAkWztp0W+IX0qampwxOI4wWQMN9OkMH43/ieRew/6laTgnBsdNE2KIWa34k7XOO0lemVCnShaSvJ/Q4R42vUldS+FfU6TzMj6RU99vhX98zI+kVPfb4VTIvL047HoxVbuJnzMj6RU99vhQYmx/wC3qe+3wqmROnHYYqt3BERWecIiIDpsaMX2VkWY7mvbcsf+E7jvado/5LHMJYPlp5DFM0tePgRsc07Wnf8Aut8XXYbwLDVszJm3t6rhoc072n9tR2r18PxLp5PQ81fh1PNamPYv4clo5OUj0g6HsOpw47iNh2fEHX8BYchq2Z8TtI9Zh9Zp3EfvqKy/GLE+opbuA5SL8bRqH526x16Rx2Lo6OrkieJInljxqc0/TiOB0L21aMK65ovPf8nlp1Z0XyyWRv6KAwDlFabMrG5p/wBowEj3m6x2X6grijrI5W58T2vadrSCPptXzKlGdN/Ej3wqxnoz7oiLkdAiIgCIiAIiIAiIgCIiAIiIAiIgCIiAIi+VRUMjaXSOaxo1lxAHxKA+qKOwvlCpo7iEOmdvHNZ3iLnsB61KyV2EcKEsYDyeoht2Rj2nH1uok8AvTDhZtXlkvU4S4iKyjm/QrsYceoILshtNLwPMafzO29Q+imMG4Eq8KSCepe5sWxxFtG6JuwfmP+JUeL2IUMNnz2mk3W5jTwH3us/AKxVutCkrUtd3/hKpzqZ1NNjiYMwdFTxiKFoa0fEnaSdp4rloi8jbbuz0JWyQREWGhERAEREAREQBERAFM4cxJpai7mjkpD95lrE/mbqPZY8VTIqhOUHeLsTKEZKzRj+FsR6uG5a0TM3x6+1h0/C66GnqZYH3Y58bxrsS09RH7Fb8uJX4MhnFpomP9oAkdR1jsXthxz0mrnllwi1i7Ga4Myh1MdhM1kw3+o74gW+ip6DKFSP/AKnKRH8zc4fFl/qAvnX5OqV+mJ0kR3Xz2/B2n6qercnFS3+nJFIOOcw/A3H1Vftanp9P+E/uIevv5mjUWF6eb+lNG/gHNJ+Gtc1YjV4rVsfrU0h9kB/+QlcZlfUwaBJPFwzpG/QrMFGXgkbimvFE3dFjFPjpXN/vy4fmbGfrm3+q7CLKLWDW2F3W14/Ry5vgai2LXFw9TV0WZx5S5vvQRnqc4fsVyGZTjtpfhL/2KMHW2+xWJp7miIs/GU1u2md8weFf37TWdGd3x4VmErdv2NxFPcv0WfnKa3ZTH5g8K+L8prtlKO2U+BbhK232GJpbmjIsxlylTn1YYh1l7v0IXCnyg1p1GJnss8RKpcFVZL4qma2v4420lYwcZsITaGzSu4RtA/yNuv63F/CNRpdFM7jK4j/iG6vBW8ckvf8AROKv4YtmpVuMlJF69RHcbA7OPwbcroK7KPTN0RRySHebMb8Tp+i6Kiyb1Dv6skcY4Zzz8NA+qoaDJ3Ss0yGSU8Tmt+DbH6rOThoatv378xzV5aK3v35EvXY/1kpzYQ2O+oMbnv8Ai69+wL502KmEKxwfNnNH4pnOvbg3S4dVgFqNBg2GAWhiYz2WgE9Z1ntXLTFKOVOKRuHcvHK5I4Hyf00VnTXmd+bQzujX2kqsjjDQGtAAGgAAAAcAF+kXlnUlN3k7neMIw8KCIigsIiIAiIgCIiAIiIAiIgCIiAIiIAiIgCIiAL+OaDoIBHFf1EB18+A6V/r08J4mNl/jZcGXE6hdrp2j2S9v+Uhd8itVJrRslwi9UTD8QaE6o3jqkk/clfB2TujOozDqeP3aq5FeIq9zJ6NPtRHfZxSfjn7zPAn2cUn45+9H4FYomIq9xnQp7Ei3J3R75j74/Zq+zMQaEa2PPXI/9iFUImIq9zHRp9qOgixNoG6qdp9pz3fq5c+DAdKz1KeEHeI2X+Nl2CKHUm9Wy1CK0R/GtA0AADgv6iKCgiIgCIiAIiIAiIgCIiAIiIAiIgCIiA//2Q=="/>
          <p:cNvSpPr>
            <a:spLocks noChangeAspect="1" noChangeArrowheads="1"/>
          </p:cNvSpPr>
          <p:nvPr/>
        </p:nvSpPr>
        <p:spPr bwMode="auto">
          <a:xfrm>
            <a:off x="207379" y="-192617"/>
            <a:ext cx="406294" cy="406401"/>
          </a:xfrm>
          <a:prstGeom prst="rect">
            <a:avLst/>
          </a:prstGeom>
          <a:noFill/>
        </p:spPr>
        <p:txBody>
          <a:bodyPr vert="horz" wrap="square" lIns="121899" tIns="60949" rIns="121899" bIns="60949" numCol="1" anchor="t" anchorCtr="0" compatLnSpc="1">
            <a:prstTxWarp prst="textNoShape">
              <a:avLst/>
            </a:prstTxWarp>
          </a:bodyPr>
          <a:lstStyle/>
          <a:p>
            <a:endParaRPr lang="en-US"/>
          </a:p>
        </p:txBody>
      </p:sp>
      <p:pic>
        <p:nvPicPr>
          <p:cNvPr id="8" name="Picture 7" descr="ellucian.jpg"/>
          <p:cNvPicPr>
            <a:picLocks noChangeAspect="1"/>
          </p:cNvPicPr>
          <p:nvPr/>
        </p:nvPicPr>
        <p:blipFill>
          <a:blip r:embed="rId3" cstate="print"/>
          <a:stretch>
            <a:fillRect/>
          </a:stretch>
        </p:blipFill>
        <p:spPr>
          <a:xfrm>
            <a:off x="6361768" y="3539309"/>
            <a:ext cx="5002497" cy="1625600"/>
          </a:xfrm>
          <a:prstGeom prst="rect">
            <a:avLst/>
          </a:prstGeom>
        </p:spPr>
      </p:pic>
      <p:sp>
        <p:nvSpPr>
          <p:cNvPr id="11" name="Title 78"/>
          <p:cNvSpPr txBox="1">
            <a:spLocks/>
          </p:cNvSpPr>
          <p:nvPr/>
        </p:nvSpPr>
        <p:spPr>
          <a:xfrm>
            <a:off x="545972" y="327384"/>
            <a:ext cx="10958640" cy="1027283"/>
          </a:xfrm>
          <a:prstGeom prst="rect">
            <a:avLst/>
          </a:prstGeom>
        </p:spPr>
        <p:txBody>
          <a:bodyPr vert="horz" lIns="0" tIns="0" rIns="0" bIns="0" rtlCol="0" anchor="t" anchorCtr="0">
            <a:noAutofit/>
          </a:body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Customer Reference</a:t>
            </a:r>
            <a:endParaRPr kumimoji="0" lang="en-US" sz="3600" b="0" i="0" u="none" strike="noStrike" kern="1200" cap="none" spc="0" normalizeH="0" baseline="0" noProof="0" dirty="0">
              <a:ln>
                <a:noFill/>
              </a:ln>
              <a:solidFill>
                <a:schemeClr val="tx1"/>
              </a:solidFill>
              <a:effectLst/>
              <a:uLnTx/>
              <a:uFillTx/>
              <a:latin typeface="+mj-lt"/>
              <a:ea typeface="+mj-ea"/>
              <a:cs typeface="+mj-cs"/>
            </a:endParaRPr>
          </a:p>
        </p:txBody>
      </p:sp>
      <p:sp>
        <p:nvSpPr>
          <p:cNvPr id="12" name="Text Placeholder 2"/>
          <p:cNvSpPr txBox="1">
            <a:spLocks/>
          </p:cNvSpPr>
          <p:nvPr/>
        </p:nvSpPr>
        <p:spPr>
          <a:xfrm>
            <a:off x="531813" y="914400"/>
            <a:ext cx="11125199" cy="343299"/>
          </a:xfrm>
          <a:prstGeom prst="rect">
            <a:avLst/>
          </a:prstGeom>
        </p:spPr>
        <p:txBody>
          <a:bodyPr vert="horz" lIns="0" tIns="0" rIns="0" bIns="0" rtlCol="0">
            <a:normAutofit/>
          </a:bodyPr>
          <a:lstStyle/>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tabLst/>
              <a:defRPr/>
            </a:pPr>
            <a:r>
              <a:rPr kumimoji="0" lang="en-US" sz="2400" b="1" i="0" u="none" strike="noStrike" kern="1200" cap="none" spc="0" normalizeH="0" baseline="0" noProof="0" dirty="0" err="1" smtClean="0">
                <a:ln>
                  <a:noFill/>
                </a:ln>
                <a:solidFill>
                  <a:schemeClr val="tx1"/>
                </a:solidFill>
                <a:effectLst/>
                <a:uLnTx/>
                <a:uFillTx/>
                <a:latin typeface="+mn-lt"/>
                <a:ea typeface="+mn-ea"/>
                <a:cs typeface="+mn-cs"/>
              </a:rPr>
              <a:t>CampusIT</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 (Ellucian)</a:t>
            </a:r>
            <a:endParaRPr kumimoji="0" lang="en-US" sz="2400" b="1" i="0" u="none" strike="noStrike" kern="1200" cap="none" spc="0" normalizeH="0" baseline="0" noProof="0" dirty="0">
              <a:ln>
                <a:noFill/>
              </a:ln>
              <a:solidFill>
                <a:schemeClr val="tx1"/>
              </a:solidFill>
              <a:effectLst/>
              <a:uLnTx/>
              <a:uFillTx/>
              <a:latin typeface="+mn-lt"/>
              <a:ea typeface="+mn-ea"/>
              <a:cs typeface="+mn-cs"/>
            </a:endParaRPr>
          </a:p>
        </p:txBody>
      </p:sp>
      <p:sp>
        <p:nvSpPr>
          <p:cNvPr id="14" name="TextBox 13"/>
          <p:cNvSpPr txBox="1"/>
          <p:nvPr/>
        </p:nvSpPr>
        <p:spPr>
          <a:xfrm>
            <a:off x="8685212" y="6096000"/>
            <a:ext cx="3200400" cy="304800"/>
          </a:xfrm>
          <a:prstGeom prst="rect">
            <a:avLst/>
          </a:prstGeom>
          <a:noFill/>
        </p:spPr>
        <p:txBody>
          <a:bodyPr wrap="none" lIns="0" tIns="0" rIns="0" bIns="0" rtlCol="0">
            <a:noAutofit/>
          </a:bodyPr>
          <a:lstStyle/>
          <a:p>
            <a:pPr algn="r">
              <a:lnSpc>
                <a:spcPct val="90000"/>
              </a:lnSpc>
            </a:pPr>
            <a:r>
              <a:rPr lang="en-US" dirty="0" smtClean="0"/>
              <a:t>Based in Ireland / USA</a:t>
            </a:r>
            <a:endParaRPr lang="en-US" dirty="0"/>
          </a:p>
        </p:txBody>
      </p:sp>
      <p:pic>
        <p:nvPicPr>
          <p:cNvPr id="1026" name="Picture 2" descr="Z:\Marketing\Branding\CIT_logo files\jpeg\logo.only.600px.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765063" y="1552984"/>
            <a:ext cx="6231207" cy="186936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68383800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227013" y="2553735"/>
            <a:ext cx="5334000" cy="2849880"/>
          </a:xfrm>
        </p:spPr>
        <p:txBody>
          <a:bodyPr>
            <a:noAutofit/>
          </a:bodyPr>
          <a:lstStyle/>
          <a:p>
            <a:pPr>
              <a:spcBef>
                <a:spcPts val="300"/>
              </a:spcBef>
            </a:pPr>
            <a:r>
              <a:rPr lang="en-US" sz="2400" dirty="0" smtClean="0"/>
              <a:t>Migrated from client-server based solution</a:t>
            </a:r>
          </a:p>
          <a:p>
            <a:pPr>
              <a:spcBef>
                <a:spcPts val="300"/>
              </a:spcBef>
            </a:pPr>
            <a:r>
              <a:rPr lang="en-US" sz="2400" dirty="0" smtClean="0"/>
              <a:t>Portfolio of magazines</a:t>
            </a:r>
          </a:p>
          <a:p>
            <a:pPr>
              <a:spcBef>
                <a:spcPts val="300"/>
              </a:spcBef>
            </a:pPr>
            <a:r>
              <a:rPr lang="en-US" sz="2400" dirty="0" smtClean="0"/>
              <a:t>&gt; 800 call center operators</a:t>
            </a:r>
          </a:p>
          <a:p>
            <a:pPr>
              <a:spcBef>
                <a:spcPts val="300"/>
              </a:spcBef>
            </a:pPr>
            <a:r>
              <a:rPr lang="en-US" sz="2400" dirty="0" smtClean="0"/>
              <a:t>Reduced training from weeks to days</a:t>
            </a:r>
          </a:p>
          <a:p>
            <a:pPr>
              <a:spcBef>
                <a:spcPts val="300"/>
              </a:spcBef>
            </a:pPr>
            <a:r>
              <a:rPr lang="en-US" sz="2400" dirty="0" smtClean="0"/>
              <a:t>Improved UI design led to faster call handling</a:t>
            </a:r>
          </a:p>
          <a:p>
            <a:pPr>
              <a:spcBef>
                <a:spcPts val="300"/>
              </a:spcBef>
            </a:pPr>
            <a:r>
              <a:rPr lang="en-US" sz="2400" dirty="0" smtClean="0"/>
              <a:t>Increased up-sell from dynamic pop-ups</a:t>
            </a:r>
          </a:p>
          <a:p>
            <a:pPr>
              <a:spcBef>
                <a:spcPts val="300"/>
              </a:spcBef>
              <a:buNone/>
            </a:pPr>
            <a:endParaRPr lang="en-US" sz="2400" dirty="0" smtClean="0"/>
          </a:p>
          <a:p>
            <a:pPr>
              <a:spcBef>
                <a:spcPts val="300"/>
              </a:spcBef>
            </a:pPr>
            <a:endParaRPr lang="en-US" sz="2400" dirty="0"/>
          </a:p>
          <a:p>
            <a:pPr>
              <a:spcBef>
                <a:spcPts val="300"/>
              </a:spcBef>
            </a:pPr>
            <a:endParaRPr lang="en-US" sz="2400" dirty="0"/>
          </a:p>
        </p:txBody>
      </p:sp>
      <p:sp>
        <p:nvSpPr>
          <p:cNvPr id="2" name="Text Placeholder 1"/>
          <p:cNvSpPr>
            <a:spLocks noGrp="1"/>
          </p:cNvSpPr>
          <p:nvPr>
            <p:ph type="body" sz="quarter" idx="14"/>
          </p:nvPr>
        </p:nvSpPr>
        <p:spPr/>
        <p:txBody>
          <a:bodyPr/>
          <a:lstStyle/>
          <a:p>
            <a:r>
              <a:rPr lang="en-US" dirty="0" smtClean="0"/>
              <a:t>Call Center Application</a:t>
            </a:r>
            <a:endParaRPr lang="en-US" dirty="0"/>
          </a:p>
        </p:txBody>
      </p:sp>
      <p:sp>
        <p:nvSpPr>
          <p:cNvPr id="86018" name="AutoShape 2" descr="data:image/jpeg;base64,/9j/4AAQSkZJRgABAQAAAQABAAD/2wCEAAkGBxISEhUSERMUFhQWFBcZGRcYGBMYHBoXFhcZFxgYGRwaHSggHBomHBQYITMhJSsrLi8uFyIzODMvNygvLisBCgoKDg0OGxAQGi8kHyQsLCwsLCw3NC0vLCwsLCwsLCwsLCw3LC0sLCwsLCwsLCwsLCwsLCwsLCwsLCwsLCwsLP/AABEIAJ8BPAMBIgACEQEDEQH/xAAcAAEBAQADAQEBAAAAAAAAAAAABgcEBQgDAgH/xABMEAABAwIACQcJBwEFBgcAAAABAAIDBBEFBgcSITFBUWETIlRxgZLSFBYjMnKCkZOhF0JSYrHB0zMVQ6Ky8FNjs9Hh4gglNERzg6P/xAAZAQEBAQEBAQAAAAAAAAAAAAAAAgEDBAX/xAAwEQACAQIEBAQFBQEBAAAAAAAAAQIDERQhMVEEEhNSMkFh8CKRobHRIyRxgcHhBf/aAAwDAQACEQMRAD8A3FERAEREAREQBERAEREAREQBERAEREAREQBFwML1c0bQYKczkmxaJGR2Ftd3a9Oi3FdT/b9YPWwbJ2SxO/RXGm5K6t80Q5pOz+zKVFMOxrkb6+D6weywO/Qr8HHymb/VjqIvbjt+hKroVPJGdWG5VIp+nx1oH6pwPaa9v1Isu0pcKQS/05on+y9p/QqZU5x1TKU4vRnMREUFBERAEREAREQBERAEREAREQBERAEREAREQBERAEREAREQBERAEREAREQBERAEREAREQHCqcEU8n9SCJ3WxhPxsunrMRKGT+6LDvY5w+hJH0VKiuNWcdGyHTjLVEUcSZov/SV0zLamuJI/wkD/AAlfN1Rhqm9ZkdS0bWgXtwtmm/ulXKLpiJPxJP8AlEdFLwtoiqXKHGHZlVBLC7bozgOsEBw+BVPg3DFPUD0MrH8AecOtp0jtC+1ZRRTNzZY2PG5zQf1UphPJ5A851O98LxpGtzb9pzh2Fb+jLeP1X5M/Vj6/Rlmizp1XhbB/9QeUQj72l9h7Q57etwIXf4Dx2paizXHkpD915Fifyu1HtseCyXDySus16GxrRbs8n6lMiIuB2CIiAIiIAiIgCIiAIiIAiIgCIiAIiIAiIgCIiAIiIAiIgCIiAIiIAiIgCIiAIiIAiIgCm8PYl01TdwHJSH77ALE/mbqd9DxVIiqE5Qd4uxMoqSs0Zk2rwhgohso5anvYG5LbbA12uM/lOjdfWrnAOH4KtmdE7nD1mHQ5vWN3EaF2UsbXAtcAWkWIIBBB2EHWFn+MOJ0kDvKsHFzS3SYwdI35n4h+Q37dS9PNCtlLKW/k/wCThyzpZxzW3n/RoSKWxPxtbVjk5LMnA1bHgay3jvb/AKFSvPOEoPlkd4TUldBERQUEREAREQBERAERSOVHGXyGhe5htNL6KLeHOBu/3WhzusAbUYMxx9ymVnlsrKGoMcER5MZrYnZ7mXD33ewn1rgW0WaDtU99pOF+mv8Al038alALLVMVMkBqqWKomqHROlbnBgjDrMPqEkkaS2xtsuuCcpPIuyRMNylYXH/vX9sdN/GqfFbLJUNkayvaySIkAytbmPZf75A5rgNoABtfXqUjj9ikcGVDYeWEofGJGnNzXAFzm2c252tOm+nTuU5HTukcI2C75HBjRvc85rR8SFnNJMWR6mx2xmZg+kdUuAebtbGy9s97tQvp0WBceDSsx+3OboMfz3fxrossGMHL1TaRjrxUjeT4OmsBI7ssG8CHb1P4kYvGvrYqbTmE50pGyJli/qvcMB2F4VubvZGWyPSGJuF5aykiqZohCZRnNYHF3MJ5jrkD1hzuohcPH/G1uDKblswSSOe1kcZdm5xOlxJsbANBOrXYbVSRsDQGtAAAAAGgADUAvN+VzGTyyvc1hvDT3iZuLgfSv7XDN6mA7VcpWRiVylOXSboMfz3fxquxhyhPoqCmqZqdoqanS2n5QjNbbOJc4tvoaWAjN0OeBxWQ5M8W/L66Njm3hi9LLuLWnmsPtOsLfhzty/mUrGTy+ukkabwx+ih3FjCbvGznOu6/4c3co53a7KsWP25zdBj+e7+NPtzm6DH8938ahMU8T6rCJkFMGejDS50jnNbzr2AIabnQTbgubjNk7r6CE1E4iMQc0ExvLs3OOa24c1psSQNF9azmna4si6wflyaXAVFE5rdpjlDz3XNb+q1XA+FIqqFlRA8PjkF2uF99iCDpBBBBB1EFeRFu2JOEv7NxeFVKNJ5R8bD94ySERDqdod1ElbCbepjR+sdsrPkVW+mhp2zcmGh7jIWWeRctADDewLdO8kbF0P25zdBj+e7+NZRNM57nPeS573FznHWXOJLieJJJVXgXJthGqgZUwsj5N4JaHPzXEAkXsRqNrjTpFis55N5G2RXR5c5L86hZbhO794leYkZQqXCRMbA6KdouYn20t2uY4aHAX4HgvOOFMGzU0roJ2GORhs5ptouLg3Ggggg3C5+JVU6LCFG9hs7ymJvZI8RuHa17h2opu9mGkerXOAFybAaysarcuLhI8Q0bHxh7gx5lc0uaDZrrcmbXGm3FUeWrGXyai8nYbS1V2cRELcqe0EM98nYvPdtwJ4DT2BVOdnZGJHonJzj7PhSWQGlZFFE0FzxI5/Pcea0AsGwOJ06LDerqonbGx0jyGsY0uc46g1ouSeAAU7k6xb8goY4SByrvSSn/AHjwLjiGgBvuqVy6YycjTNooz6So0vtshadI951m8QHqr2V2Z5nSzZc5M45lEwsuc0umcCW30EgRmxtsuqDF/Ke+akq62emZFDTgBpEpcZJnerELsFvWZp/OOKwWGJz3NYxpc9zg1rRrc5xs1o4kkBW+UWZtLFTYIhcCKdokqHD79TILnsAcTbc9o+6uam7XZTSKD7c5ugx/Pd/Gn25zdBj+e7+NZrgDA01bOympwDI+9s4kNAaCSXEA2GjdrI3qy+xrCm+k+bJ/EilN6CyO4+3OboMfz3fxq4yb45z4UEr30zYYoyGhwkL855Fy0XaLWBBPtBZf9jWFN9J82T+JbZihgFtDSRUzbEsbz3fikdpe7tcTbhYK4818yXY6DHfFYkmrpAWzNOc5rdBdbTntt98a+PXr7XEvGQVkVnWEzLZ4/ENjxwP0PYqNZtjPSuwdWMrIB6ORxzmjVc6Xs6nDnDcQdwXupvrR6ctVo/8ADyzXTlzrTz/JpKL5087Xsa9hu1zQ4HeCLgr6LyHpCIiAIiIAiIgC825XMZPLK9zWG8NNeJm4vB9K/tcA3iIwdq2fKbjL5BQySMNppPRRbw94PO91oc7rAG1eYgFyqS8ioo5FA+MSMMzS+IPaXsBALmg3LbnVfV2rXp8uLA20VC69rAOla0DusPwWeUOImE5o2SxUkjo5GhzHZ0IzmuFwQHPBsRwXNp8mOF3kDyQtH4nS04A67PJ+AKmPMtDXY6LGLDc1bUPqaggvdYWGhrWj1WtGxo/cnWV3GKNMaaKTCsjebDdlMHDRLVvBa0gbWxi7zxbo0gq4xZyKHOD8ITNIH9zCXaeDpCAbcGgH8ynss+FGmqZQwAMgo4w0MaLNEj2hxsBo0MLAN13b05Ws2L3yM/c4kkkkkkkk6SSdJJO8lb7kPxb8npDVSD0lTYt4Qtvmd65fxBbuWM4n4E8trYKU6GyP55/3bQXvtuJa0gHeQvVsUYaA1oAAAAA1ADQAFtNeZkmSmU/GXyChe9htNL6KLeHuBu/3WhzusAbV5k1K1ys4ziurSI3XgpwY4yNTnX9JIOBcA0HUQwHauJk2xa8vro43C8MdpJt2Y06GH2nWFt2duWTfNKxqyRWN/wDJ8BX9Wswj2OZGW/EZsbux8qykBVuU/GPy6ve5hvDD6KLcQ08549p19O4NXAxUxSqsIukbStZ6MNLi9xa0ZxIaLgHSc06OBWSzdkai1xByj0GDaRsHk9S6Qkvle0QWc9268gOaAGtFxqC6vKLlJdhJjYIojFAHBzs4gve4eqDbQ1oOm1zcgaraejxpxJrcHta+pY3Me7ND2PDm51ic06iDYE6raFPxSZrg6zTYg2cM5psb2cNoO0I5PQyy1KfEHEqbCUwFnNpmuHKy6QLDXGw7ZDq0ere52A0WWzDrXTRYPgsIaVrc5o1coW2a3qZGQPfI2LTWYzx0+Bo68xMjHk0b2QsGa3PkaMyNoGppc4DgNK811E75HukkcXPe5znOO1ziXOPaSVUvhVgszscVcBurquKlbcco7nuH3Y26Xu680G3EgbV6tpqdsbGxsaGsY0Na0ag1osAOAAWX5CMW+TgfXSDnz8yO+yJp0n3nj4Madqo8peObMHU5DHA1UoIiZrtfQZXD8LfqbDeRUFyq7MebMXyrYTbUYUqHMsWxlsQI2mMWf8Hl47EyVYM5fCcF/UhJneTqAiHNPfLFJE7SSTtJNyTtJO9aHHSuwZgV8rgW1OEnNjbsLKYAuPUXNv8AMbuXNZu5XkT2P+MXl9bLOD6McyL/AOJhNj7xLne9bYu6yN4t+V1wle28NNaQ31GS/om9hBf7g3qCJXpzJhgAUWD4WkeklAll9uQA5vutzW+6tguaVzHkionmaxrnvIa1rS5xOoNaLkngAF5Uxvw86vrJal17OdZgP3Ym6GN4G2k8XFa/lxxoENOKGN3pZxeS2tsAOm/tkZvEB6wqGJz3NYxpc9zg1rRrc5xs1o4kkDtW1H5GRRa5NaZkPL4VnF4qJnox+OpeM1jRxGcO2Rp2KNrKp8sj5ZDnPke57jvc43PZc6la5QpW0kNNgiIg8g0S1Dh9+pkF7dTQ4nTsc38KmMWMCvraqKmj0GR2l1r5rBpe7saD1mw2qX2o1bnIxUxpnwdI+WmbCXvaGl0jHOs29yG2cLXIF/ZCp/tlwpupflSfyqo+w2Lpsny2eJfuLIdBnAvq5HNuM5uY0Zzb6W3B0XGi+y6pKayF0WuT3CVXVUTKmt5MPlu5jWNLQIj6hN3OuXDna9TgqVfmNgaA1oAAAAA0AAagF+l2IC6nGrBvlFLLHa7s0ub7bec34kW7V2yLYycWmjJK6syRyZYQ5SkzCdMTy0ey7nN/UjsVcs+yacyorIxqBFvde9v6FaCu3EpKq7fz8zlQd6auERFwOwREQBEXwronvjeyN/Jvcxwa+2dmkiwda4vbWgPPGWHGTyyuMbDeGmvG3cX3HKu7wDf/AK+K6LErF819ZFTacwnOkI2RM0v6r6Gg73haX9hjOnP+SPGq/EDEGLBfKuEplklzRnlobmsbpzQLnWTcnbYblx5G5XZV8ivjYGgNaAAAAANQA0ABfpEXYkLytj8x4wlWCT1vKZD7rjnM/wABavVKise8nNPhI8rnGGoDbco0BwcBqEjbjOtvBB420KJxujU7HnrA2FZaWZlRA7NkjJLTYEaQWkEHWCCR2qmw5lQwlVRGF0kcbHCzuRYWFwOsFznOIHs2+C72bIjWg8yopnDeeVafgGu/VczB+Q6UkGorGBu0RRlxPU5xAHdK5qM1kVdGVYPopJ5GQwMc+R5s1jRpJ/YDWSdAAudC2TC9M3AGB3RMcDWVRzXPH4iOeW7QyNlw0/icD94q9xUxOo8HNIpo+e4WdK850jut2wflaAOC6LHrJ0cJztlfVujaxmayMRhwbc3cbl4uSbdjRuVKDS9TG7nnI2A4AL07kxxa8goY43i00npZd4e8CzPdaGt62k7VM4DyMwwVEU0lS6Vsbw/kzGGhxbpbc5x0B1ja2m1tq1JbCFs2GzEcvmMAfJFQsN+S9LJ7bmlsbesNc5x9tqzjFzAz6yqhpWXBleASPusGl7uxocesBbDhnI75TUS1Elc7Olkc8+iBtc6Gjn6gLAcAF2eJOTIYOqfKW1RkPJvZmmID1i03vnE62hY4tyuxdWIbLZhxpliwbBYQ0rWlzRq5QssxvuRn/wDTgsyW21eRXlZHyyV73Pke57jyLdLnEkn195Xx+wxnTnfJb41MoSbuamjPIMfsJsjbFHVuZGxoa1rY6dua1osACI76AN6n6qpfI50kr3Pe7S573Fzj1ucblbTBkNgvz6yYj8rI2n4nOVdi5k6wdROD44c+UapJTyjgRtaDzWni0BbySeoujNcmWTJ8721VfGWQNIcyFws6U6wXtOkR8Dpd7Prc/wD8Q0b86id9wCccM48kR22B+BWzrqsZcX4K+A09S0lpIIINnMcNT2HY4XPAgkG4JCvlysib5nkwq5osq+E4oWwtdCQxoaHujJfYCwuc7NJA2lvXdUOEMh84J8nq43N2CRjmEdZbnA9dh1L4U2RCrJ9JU07BvaJH/Qhv6rmoyWhV0ZphCukmkfNO9z5Hm7nuOkn9AABaw0ACwWl4gYuCgp5MNV7LCKMmnidoJc4ZrXkHUXFwa0H8RO61virkpoqRwlkzqmVpBBkADGkbWxjRe+m7i62xdrj9ii7CcccPlBhjY8vcAzOz3Ws2/OGgXdo3kblUYWzMbPM9bVvmkfNKc6SR7nuO9zjc23DToGwLl4Cw7U0UhlpZOTkLc0uzInnNJBIHKNdbSBq3LVvsMZ053yW+NPsMZ053yW+NTyS1NuiG+0/DHTT8mk/iVZkyxowvhCtbHJVuMEY5Sb0VKLtGhrLiMEFzt2mwdbUub9hjOnO+S3xq5xCxMjwXE+NjzI+R+c6QtDSQBZrbAnQNJ163HeqipXzMdinREXUkL8yPDQXHQACSeA0lfpS2UTC4gpTGDz5rsHs/fPVY294K6cHOSivMmclGLkzpsloL5KqY/eLfi4vcf2+K0JTmIODDBSMzhZ8hMjhuzrZo7ob23VGunEyUqra92IoRcaaTCIi4HUIiIApTKNG8UwljJvG8Z1iRzXc06uOb9VVr5VVO2Rjo3i7XNLSN4IsVsbXXMroc0lnF2Zhv9ry/id3nf813uJ9quYwzSysJaSzNfa5brBzr6baewrpMP4IfSzOhfpA0td+Jh1O/Y8QVxaOqfFI2WM2exwcDxG/hs7V9WXBUJw+GOuh41/6PExl8Un9DWfMyPpFT32+FPMyPpFT32+FdrgDDEdXC2WPboc3a1w1tP+tIIK7FfHdJRdmj6a4yq1dSJnzMj6RU99vhTzMj6RU99vhVMizpx2N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uJhTCUVPGZJnBrR8SdzRrJ4LVSTdkjHxdVZuROV+LNPDG6WWpqGsaLk57fgObpJ1AKUxZwa6vmdfPEDL3c45zrH1WAkWztp0W+IX0qampwxOI4wWQMN9OkMH43/ieRew/6laTgnBsdNE2KIWa34k7XOO0lemVCnShaSvJ/Q4R42vUldS+FfU6TzMj6RU99vhX98zI+kVPfb4VTIvL047HoxVbuJnzMj6RU99vhQYmx/wC3qe+3wqmROnHYYqt3BERWecIiIDpsaMX2VkWY7mvbcsf+E7jvado/5LHMJYPlp5DFM0tePgRsc07Wnf8Aut8XXYbwLDVszJm3t6rhoc072n9tR2r18PxLp5PQ81fh1PNamPYv4clo5OUj0g6HsOpw47iNh2fEHX8BYchq2Z8TtI9Zh9Zp3EfvqKy/GLE+opbuA5SL8bRqH526x16Rx2Lo6OrkieJInljxqc0/TiOB0L21aMK65ovPf8nlp1Z0XyyWRv6KAwDlFabMrG5p/wBowEj3m6x2X6grijrI5W58T2vadrSCPptXzKlGdN/Ej3wqxnoz7oiLkdAiIgCIiAIiIAiIgCIiAIiIAiIgCIiAIi+VRUMjaXSOaxo1lxAHxKA+qKOwvlCpo7iEOmdvHNZ3iLnsB61KyV2EcKEsYDyeoht2Rj2nH1uok8AvTDhZtXlkvU4S4iKyjm/QrsYceoILshtNLwPMafzO29Q+imMG4Eq8KSCepe5sWxxFtG6JuwfmP+JUeL2IUMNnz2mk3W5jTwH3us/AKxVutCkrUtd3/hKpzqZ1NNjiYMwdFTxiKFoa0fEnaSdp4rloi8jbbuz0JWyQREWGhERAEREAREQBERAFM4cxJpai7mjkpD95lrE/mbqPZY8VTIqhOUHeLsTKEZKzRj+FsR6uG5a0TM3x6+1h0/C66GnqZYH3Y58bxrsS09RH7Fb8uJX4MhnFpomP9oAkdR1jsXthxz0mrnllwi1i7Ga4Myh1MdhM1kw3+o74gW+ip6DKFSP/AKnKRH8zc4fFl/qAvnX5OqV+mJ0kR3Xz2/B2n6qercnFS3+nJFIOOcw/A3H1Vftanp9P+E/uIevv5mjUWF6eb+lNG/gHNJ+Gtc1YjV4rVsfrU0h9kB/+QlcZlfUwaBJPFwzpG/QrMFGXgkbimvFE3dFjFPjpXN/vy4fmbGfrm3+q7CLKLWDW2F3W14/Ry5vgai2LXFw9TV0WZx5S5vvQRnqc4fsVyGZTjtpfhL/2KMHW2+xWJp7miIs/GU1u2md8weFf37TWdGd3x4VmErdv2NxFPcv0WfnKa3ZTH5g8K+L8prtlKO2U+BbhK232GJpbmjIsxlylTn1YYh1l7v0IXCnyg1p1GJnss8RKpcFVZL4qma2v4420lYwcZsITaGzSu4RtA/yNuv63F/CNRpdFM7jK4j/iG6vBW8ckvf8AROKv4YtmpVuMlJF69RHcbA7OPwbcroK7KPTN0RRySHebMb8Tp+i6Kiyb1Dv6skcY4Zzz8NA+qoaDJ3Ss0yGSU8Tmt+DbH6rOThoatv378xzV5aK3v35EvXY/1kpzYQ2O+oMbnv8Ai69+wL502KmEKxwfNnNH4pnOvbg3S4dVgFqNBg2GAWhiYz2WgE9Z1ntXLTFKOVOKRuHcvHK5I4Hyf00VnTXmd+bQzujX2kqsjjDQGtAAGgAAAAcAF+kXlnUlN3k7neMIw8KCIigsIiIAiIgCIiAIiIAiIgCIiAIiIAiIgCIiAL+OaDoIBHFf1EB18+A6V/r08J4mNl/jZcGXE6hdrp2j2S9v+Uhd8itVJrRslwi9UTD8QaE6o3jqkk/clfB2TujOozDqeP3aq5FeIq9zJ6NPtRHfZxSfjn7zPAn2cUn45+9H4FYomIq9xnQp7Ei3J3R75j74/Zq+zMQaEa2PPXI/9iFUImIq9zHRp9qOgixNoG6qdp9pz3fq5c+DAdKz1KeEHeI2X+Nl2CKHUm9Wy1CK0R/GtA0AADgv6iKCgiIgCIiAIiIAiIgCIiAIiIAiIgCIiA//2Q=="/>
          <p:cNvSpPr>
            <a:spLocks noChangeAspect="1" noChangeArrowheads="1"/>
          </p:cNvSpPr>
          <p:nvPr/>
        </p:nvSpPr>
        <p:spPr bwMode="auto">
          <a:xfrm>
            <a:off x="207379" y="-192617"/>
            <a:ext cx="406294" cy="406401"/>
          </a:xfrm>
          <a:prstGeom prst="rect">
            <a:avLst/>
          </a:prstGeom>
          <a:noFill/>
        </p:spPr>
        <p:txBody>
          <a:bodyPr vert="horz" wrap="square" lIns="121899" tIns="60949" rIns="121899" bIns="60949" numCol="1" anchor="t" anchorCtr="0" compatLnSpc="1">
            <a:prstTxWarp prst="textNoShape">
              <a:avLst/>
            </a:prstTxWarp>
          </a:bodyPr>
          <a:lstStyle/>
          <a:p>
            <a:endParaRPr lang="en-US"/>
          </a:p>
        </p:txBody>
      </p:sp>
      <p:pic>
        <p:nvPicPr>
          <p:cNvPr id="9" name="Picture 8" descr="cornerstone2.jpg"/>
          <p:cNvPicPr>
            <a:picLocks noChangeAspect="1"/>
          </p:cNvPicPr>
          <p:nvPr/>
        </p:nvPicPr>
        <p:blipFill>
          <a:blip r:embed="rId3" cstate="print"/>
          <a:stretch>
            <a:fillRect/>
          </a:stretch>
        </p:blipFill>
        <p:spPr>
          <a:xfrm>
            <a:off x="6748015" y="1743267"/>
            <a:ext cx="4476302" cy="3445552"/>
          </a:xfrm>
          <a:prstGeom prst="rect">
            <a:avLst/>
          </a:prstGeom>
        </p:spPr>
      </p:pic>
      <p:sp>
        <p:nvSpPr>
          <p:cNvPr id="13" name="Title 78"/>
          <p:cNvSpPr>
            <a:spLocks noGrp="1"/>
          </p:cNvSpPr>
          <p:nvPr>
            <p:ph type="title"/>
          </p:nvPr>
        </p:nvSpPr>
        <p:spPr>
          <a:xfrm>
            <a:off x="545972" y="327384"/>
            <a:ext cx="10958640" cy="1027283"/>
          </a:xfrm>
        </p:spPr>
        <p:txBody>
          <a:bodyPr/>
          <a:lstStyle/>
          <a:p>
            <a:r>
              <a:rPr lang="en-US" dirty="0" smtClean="0"/>
              <a:t>Customer Reference</a:t>
            </a:r>
            <a:endParaRPr lang="en-US" dirty="0"/>
          </a:p>
        </p:txBody>
      </p:sp>
      <p:sp>
        <p:nvSpPr>
          <p:cNvPr id="14" name="Text Placeholder 2"/>
          <p:cNvSpPr txBox="1">
            <a:spLocks/>
          </p:cNvSpPr>
          <p:nvPr/>
        </p:nvSpPr>
        <p:spPr>
          <a:xfrm>
            <a:off x="531813" y="914400"/>
            <a:ext cx="11125199" cy="343299"/>
          </a:xfrm>
          <a:prstGeom prst="rect">
            <a:avLst/>
          </a:prstGeom>
        </p:spPr>
        <p:txBody>
          <a:bodyPr vert="horz" lIns="0" tIns="0" rIns="0" bIns="0" rtlCol="0">
            <a:normAutofit/>
          </a:bodyPr>
          <a:lstStyle/>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tabLst/>
              <a:defRPr/>
            </a:pPr>
            <a:r>
              <a:rPr kumimoji="0" lang="en-US" sz="2400" b="1" i="0" u="none" strike="noStrike" kern="1200" cap="none" spc="0" normalizeH="0" baseline="0" noProof="0" dirty="0" smtClean="0">
                <a:ln>
                  <a:noFill/>
                </a:ln>
                <a:solidFill>
                  <a:schemeClr val="tx1"/>
                </a:solidFill>
                <a:effectLst/>
                <a:uLnTx/>
                <a:uFillTx/>
                <a:latin typeface="+mn-lt"/>
                <a:ea typeface="+mn-ea"/>
                <a:cs typeface="+mn-cs"/>
              </a:rPr>
              <a:t>Cornerstone Brands</a:t>
            </a:r>
            <a:endParaRPr kumimoji="0" lang="en-US" sz="2400" b="1" i="0" u="none" strike="noStrike" kern="1200" cap="none" spc="0" normalizeH="0" baseline="0" noProof="0" dirty="0">
              <a:ln>
                <a:noFill/>
              </a:ln>
              <a:solidFill>
                <a:schemeClr val="tx1"/>
              </a:solidFill>
              <a:effectLst/>
              <a:uLnTx/>
              <a:uFillTx/>
              <a:latin typeface="+mn-lt"/>
              <a:ea typeface="+mn-ea"/>
              <a:cs typeface="+mn-cs"/>
            </a:endParaRPr>
          </a:p>
        </p:txBody>
      </p:sp>
      <p:sp>
        <p:nvSpPr>
          <p:cNvPr id="15" name="TextBox 14"/>
          <p:cNvSpPr txBox="1"/>
          <p:nvPr/>
        </p:nvSpPr>
        <p:spPr>
          <a:xfrm>
            <a:off x="8685212" y="6096000"/>
            <a:ext cx="3200400" cy="304800"/>
          </a:xfrm>
          <a:prstGeom prst="rect">
            <a:avLst/>
          </a:prstGeom>
          <a:noFill/>
        </p:spPr>
        <p:txBody>
          <a:bodyPr wrap="none" lIns="0" tIns="0" rIns="0" bIns="0" rtlCol="0">
            <a:noAutofit/>
          </a:bodyPr>
          <a:lstStyle/>
          <a:p>
            <a:pPr algn="r">
              <a:lnSpc>
                <a:spcPct val="90000"/>
              </a:lnSpc>
            </a:pPr>
            <a:r>
              <a:rPr lang="en-US" dirty="0" smtClean="0"/>
              <a:t>Based in USA</a:t>
            </a:r>
            <a:endParaRPr lang="en-US" dirty="0"/>
          </a:p>
        </p:txBody>
      </p:sp>
    </p:spTree>
    <p:extLst>
      <p:ext uri="{BB962C8B-B14F-4D97-AF65-F5344CB8AC3E}">
        <p14:creationId xmlns="" xmlns:p14="http://schemas.microsoft.com/office/powerpoint/2010/main" val="177460331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531813" y="2479525"/>
            <a:ext cx="4647324" cy="2849880"/>
          </a:xfrm>
        </p:spPr>
        <p:txBody>
          <a:bodyPr>
            <a:normAutofit/>
          </a:bodyPr>
          <a:lstStyle/>
          <a:p>
            <a:r>
              <a:rPr lang="en-US" sz="2400" dirty="0" smtClean="0"/>
              <a:t>Built bespoke ERP / CRM system for their sales organization</a:t>
            </a:r>
          </a:p>
          <a:p>
            <a:r>
              <a:rPr lang="en-US" sz="2400" dirty="0" smtClean="0"/>
              <a:t>Maintain customers, review sales , and place orders</a:t>
            </a:r>
            <a:endParaRPr lang="en-US" sz="2400" dirty="0"/>
          </a:p>
          <a:p>
            <a:r>
              <a:rPr lang="en-US" sz="2400" dirty="0" smtClean="0"/>
              <a:t>&gt; 600 mobile users</a:t>
            </a:r>
          </a:p>
          <a:p>
            <a:r>
              <a:rPr lang="en-US" sz="2400" dirty="0" smtClean="0"/>
              <a:t>Running on </a:t>
            </a:r>
            <a:r>
              <a:rPr lang="en-US" sz="2400" dirty="0" err="1" smtClean="0"/>
              <a:t>iPads</a:t>
            </a:r>
            <a:r>
              <a:rPr lang="en-US" sz="2400" dirty="0" smtClean="0"/>
              <a:t> and Laptops</a:t>
            </a:r>
          </a:p>
          <a:p>
            <a:endParaRPr lang="en-US" sz="2400" dirty="0"/>
          </a:p>
          <a:p>
            <a:endParaRPr lang="en-US" sz="2400" dirty="0"/>
          </a:p>
        </p:txBody>
      </p:sp>
      <p:sp>
        <p:nvSpPr>
          <p:cNvPr id="2" name="Text Placeholder 1"/>
          <p:cNvSpPr>
            <a:spLocks noGrp="1"/>
          </p:cNvSpPr>
          <p:nvPr>
            <p:ph type="body" sz="quarter" idx="14"/>
          </p:nvPr>
        </p:nvSpPr>
        <p:spPr/>
        <p:txBody>
          <a:bodyPr/>
          <a:lstStyle/>
          <a:p>
            <a:r>
              <a:rPr lang="en-US" dirty="0" smtClean="0"/>
              <a:t>Custom ERP &amp; Mobile</a:t>
            </a:r>
            <a:endParaRPr lang="en-US" dirty="0"/>
          </a:p>
        </p:txBody>
      </p:sp>
      <p:sp>
        <p:nvSpPr>
          <p:cNvPr id="86018" name="AutoShape 2" descr="data:image/jpeg;base64,/9j/4AAQSkZJRgABAQAAAQABAAD/2wCEAAkGBxISEhUSERMUFhQWFBcZGRcYGBMYHBoXFhcZFxgYGRwaHSggHBomHBQYITMhJSsrLi8uFyIzODMvNygvLisBCgoKDg0OGxAQGi8kHyQsLCwsLCw3NC0vLCwsLCwsLCwsLCw3LC0sLCwsLCwsLCwsLCwsLCwsLCwsLCwsLCwsLP/AABEIAJ8BPAMBIgACEQEDEQH/xAAcAAEBAQADAQEBAAAAAAAAAAAABgcEBQgDAgH/xABMEAABAwIACQcJBwEFBgcAAAABAAIDBBEFBgcSITFBUWETIlRxgZLSFBYjMnKCkZOhF0JSYrHB0zMVQ6Ky8FNjs9Hh4gglNERzg6P/xAAZAQEBAQEBAQAAAAAAAAAAAAAAAgEDBAX/xAAwEQACAQIEBAQFBQEBAAAAAAAAAQIDERQhMVEEEhNSMkFh8CKRobHRIyRxgcHhBf/aAAwDAQACEQMRAD8A3FERAEREAREQBERAEREAREQBERAEREAREQBFwML1c0bQYKczkmxaJGR2Ftd3a9Oi3FdT/b9YPWwbJ2SxO/RXGm5K6t80Q5pOz+zKVFMOxrkb6+D6weywO/Qr8HHymb/VjqIvbjt+hKroVPJGdWG5VIp+nx1oH6pwPaa9v1Isu0pcKQS/05on+y9p/QqZU5x1TKU4vRnMREUFBERAEREAREQBERAEREAREQBERAEREAREQBERAEREAREQBERAEREAREQBERAEREAREQHCqcEU8n9SCJ3WxhPxsunrMRKGT+6LDvY5w+hJH0VKiuNWcdGyHTjLVEUcSZov/SV0zLamuJI/wkD/AAlfN1Rhqm9ZkdS0bWgXtwtmm/ulXKLpiJPxJP8AlEdFLwtoiqXKHGHZlVBLC7bozgOsEBw+BVPg3DFPUD0MrH8AecOtp0jtC+1ZRRTNzZY2PG5zQf1UphPJ5A851O98LxpGtzb9pzh2Fb+jLeP1X5M/Vj6/Rlmizp1XhbB/9QeUQj72l9h7Q57etwIXf4Dx2paizXHkpD915Fifyu1HtseCyXDySus16GxrRbs8n6lMiIuB2CIiAIiIAiIgCIiAIiIAiIgCIiAIiIAiIgCIiAIiIAiIgCIiAIiIAiIgCIiAIiIAiIgCm8PYl01TdwHJSH77ALE/mbqd9DxVIiqE5Qd4uxMoqSs0Zk2rwhgohso5anvYG5LbbA12uM/lOjdfWrnAOH4KtmdE7nD1mHQ5vWN3EaF2UsbXAtcAWkWIIBBB2EHWFn+MOJ0kDvKsHFzS3SYwdI35n4h+Q37dS9PNCtlLKW/k/wCThyzpZxzW3n/RoSKWxPxtbVjk5LMnA1bHgay3jvb/AKFSvPOEoPlkd4TUldBERQUEREAREQBERAERSOVHGXyGhe5htNL6KLeHOBu/3WhzusAbUYMxx9ymVnlsrKGoMcER5MZrYnZ7mXD33ewn1rgW0WaDtU99pOF+mv8Al038alALLVMVMkBqqWKomqHROlbnBgjDrMPqEkkaS2xtsuuCcpPIuyRMNylYXH/vX9sdN/GqfFbLJUNkayvaySIkAytbmPZf75A5rgNoABtfXqUjj9ikcGVDYeWEofGJGnNzXAFzm2c252tOm+nTuU5HTukcI2C75HBjRvc85rR8SFnNJMWR6mx2xmZg+kdUuAebtbGy9s97tQvp0WBceDSsx+3OboMfz3fxrossGMHL1TaRjrxUjeT4OmsBI7ssG8CHb1P4kYvGvrYqbTmE50pGyJli/qvcMB2F4VubvZGWyPSGJuF5aykiqZohCZRnNYHF3MJ5jrkD1hzuohcPH/G1uDKblswSSOe1kcZdm5xOlxJsbANBOrXYbVSRsDQGtAAAAAGgADUAvN+VzGTyyvc1hvDT3iZuLgfSv7XDN6mA7VcpWRiVylOXSboMfz3fxquxhyhPoqCmqZqdoqanS2n5QjNbbOJc4tvoaWAjN0OeBxWQ5M8W/L66Njm3hi9LLuLWnmsPtOsLfhzty/mUrGTy+ukkabwx+ih3FjCbvGznOu6/4c3co53a7KsWP25zdBj+e7+NPtzm6DH8938ahMU8T6rCJkFMGejDS50jnNbzr2AIabnQTbgubjNk7r6CE1E4iMQc0ExvLs3OOa24c1psSQNF9azmna4si6wflyaXAVFE5rdpjlDz3XNb+q1XA+FIqqFlRA8PjkF2uF99iCDpBBBBB1EFeRFu2JOEv7NxeFVKNJ5R8bD94ySERDqdod1ElbCbepjR+sdsrPkVW+mhp2zcmGh7jIWWeRctADDewLdO8kbF0P25zdBj+e7+NZRNM57nPeS573FznHWXOJLieJJJVXgXJthGqgZUwsj5N4JaHPzXEAkXsRqNrjTpFis55N5G2RXR5c5L86hZbhO794leYkZQqXCRMbA6KdouYn20t2uY4aHAX4HgvOOFMGzU0roJ2GORhs5ptouLg3Ggggg3C5+JVU6LCFG9hs7ymJvZI8RuHa17h2opu9mGkerXOAFybAaysarcuLhI8Q0bHxh7gx5lc0uaDZrrcmbXGm3FUeWrGXyai8nYbS1V2cRELcqe0EM98nYvPdtwJ4DT2BVOdnZGJHonJzj7PhSWQGlZFFE0FzxI5/Pcea0AsGwOJ06LDerqonbGx0jyGsY0uc46g1ouSeAAU7k6xb8goY4SByrvSSn/AHjwLjiGgBvuqVy6YycjTNooz6So0vtshadI951m8QHqr2V2Z5nSzZc5M45lEwsuc0umcCW30EgRmxtsuqDF/Ke+akq62emZFDTgBpEpcZJnerELsFvWZp/OOKwWGJz3NYxpc9zg1rRrc5xs1o4kkBW+UWZtLFTYIhcCKdokqHD79TILnsAcTbc9o+6uam7XZTSKD7c5ugx/Pd/Gn25zdBj+e7+NZrgDA01bOympwDI+9s4kNAaCSXEA2GjdrI3qy+xrCm+k+bJ/EilN6CyO4+3OboMfz3fxq4yb45z4UEr30zYYoyGhwkL855Fy0XaLWBBPtBZf9jWFN9J82T+JbZihgFtDSRUzbEsbz3fikdpe7tcTbhYK4818yXY6DHfFYkmrpAWzNOc5rdBdbTntt98a+PXr7XEvGQVkVnWEzLZ4/ENjxwP0PYqNZtjPSuwdWMrIB6ORxzmjVc6Xs6nDnDcQdwXupvrR6ctVo/8ADyzXTlzrTz/JpKL5087Xsa9hu1zQ4HeCLgr6LyHpCIiAIiIAiIgC825XMZPLK9zWG8NNeJm4vB9K/tcA3iIwdq2fKbjL5BQySMNppPRRbw94PO91oc7rAG1eYgFyqS8ioo5FA+MSMMzS+IPaXsBALmg3LbnVfV2rXp8uLA20VC69rAOla0DusPwWeUOImE5o2SxUkjo5GhzHZ0IzmuFwQHPBsRwXNp8mOF3kDyQtH4nS04A67PJ+AKmPMtDXY6LGLDc1bUPqaggvdYWGhrWj1WtGxo/cnWV3GKNMaaKTCsjebDdlMHDRLVvBa0gbWxi7zxbo0gq4xZyKHOD8ITNIH9zCXaeDpCAbcGgH8ynss+FGmqZQwAMgo4w0MaLNEj2hxsBo0MLAN13b05Ws2L3yM/c4kkkkkkkk6SSdJJO8lb7kPxb8npDVSD0lTYt4Qtvmd65fxBbuWM4n4E8trYKU6GyP55/3bQXvtuJa0gHeQvVsUYaA1oAAAAA1ADQAFtNeZkmSmU/GXyChe9htNL6KLeHuBu/3WhzusAbV5k1K1ys4ziurSI3XgpwY4yNTnX9JIOBcA0HUQwHauJk2xa8vro43C8MdpJt2Y06GH2nWFt2duWTfNKxqyRWN/wDJ8BX9Wswj2OZGW/EZsbux8qykBVuU/GPy6ve5hvDD6KLcQ08549p19O4NXAxUxSqsIukbStZ6MNLi9xa0ZxIaLgHSc06OBWSzdkai1xByj0GDaRsHk9S6Qkvle0QWc9268gOaAGtFxqC6vKLlJdhJjYIojFAHBzs4gve4eqDbQ1oOm1zcgaraejxpxJrcHta+pY3Me7ND2PDm51ic06iDYE6raFPxSZrg6zTYg2cM5psb2cNoO0I5PQyy1KfEHEqbCUwFnNpmuHKy6QLDXGw7ZDq0ere52A0WWzDrXTRYPgsIaVrc5o1coW2a3qZGQPfI2LTWYzx0+Bo68xMjHk0b2QsGa3PkaMyNoGppc4DgNK811E75HukkcXPe5znOO1ziXOPaSVUvhVgszscVcBurquKlbcco7nuH3Y26Xu680G3EgbV6tpqdsbGxsaGsY0Na0ag1osAOAAWX5CMW+TgfXSDnz8yO+yJp0n3nj4Madqo8peObMHU5DHA1UoIiZrtfQZXD8LfqbDeRUFyq7MebMXyrYTbUYUqHMsWxlsQI2mMWf8Hl47EyVYM5fCcF/UhJneTqAiHNPfLFJE7SSTtJNyTtJO9aHHSuwZgV8rgW1OEnNjbsLKYAuPUXNv8AMbuXNZu5XkT2P+MXl9bLOD6McyL/AOJhNj7xLne9bYu6yN4t+V1wle28NNaQ31GS/om9hBf7g3qCJXpzJhgAUWD4WkeklAll9uQA5vutzW+6tguaVzHkionmaxrnvIa1rS5xOoNaLkngAF5Uxvw86vrJal17OdZgP3Ym6GN4G2k8XFa/lxxoENOKGN3pZxeS2tsAOm/tkZvEB6wqGJz3NYxpc9zg1rRrc5xs1o4kkDtW1H5GRRa5NaZkPL4VnF4qJnox+OpeM1jRxGcO2Rp2KNrKp8sj5ZDnPke57jvc43PZc6la5QpW0kNNgiIg8g0S1Dh9+pkF7dTQ4nTsc38KmMWMCvraqKmj0GR2l1r5rBpe7saD1mw2qX2o1bnIxUxpnwdI+WmbCXvaGl0jHOs29yG2cLXIF/ZCp/tlwpupflSfyqo+w2Lpsny2eJfuLIdBnAvq5HNuM5uY0Zzb6W3B0XGi+y6pKayF0WuT3CVXVUTKmt5MPlu5jWNLQIj6hN3OuXDna9TgqVfmNgaA1oAAAAA0AAagF+l2IC6nGrBvlFLLHa7s0ub7bec34kW7V2yLYycWmjJK6syRyZYQ5SkzCdMTy0ey7nN/UjsVcs+yacyorIxqBFvde9v6FaCu3EpKq7fz8zlQd6auERFwOwREQBEXwronvjeyN/Jvcxwa+2dmkiwda4vbWgPPGWHGTyyuMbDeGmvG3cX3HKu7wDf/AK+K6LErF819ZFTacwnOkI2RM0v6r6Gg73haX9hjOnP+SPGq/EDEGLBfKuEplklzRnlobmsbpzQLnWTcnbYblx5G5XZV8ivjYGgNaAAAAANQA0ABfpEXYkLytj8x4wlWCT1vKZD7rjnM/wABavVKise8nNPhI8rnGGoDbco0BwcBqEjbjOtvBB420KJxujU7HnrA2FZaWZlRA7NkjJLTYEaQWkEHWCCR2qmw5lQwlVRGF0kcbHCzuRYWFwOsFznOIHs2+C72bIjWg8yopnDeeVafgGu/VczB+Q6UkGorGBu0RRlxPU5xAHdK5qM1kVdGVYPopJ5GQwMc+R5s1jRpJ/YDWSdAAudC2TC9M3AGB3RMcDWVRzXPH4iOeW7QyNlw0/icD94q9xUxOo8HNIpo+e4WdK850jut2wflaAOC6LHrJ0cJztlfVujaxmayMRhwbc3cbl4uSbdjRuVKDS9TG7nnI2A4AL07kxxa8goY43i00npZd4e8CzPdaGt62k7VM4DyMwwVEU0lS6Vsbw/kzGGhxbpbc5x0B1ja2m1tq1JbCFs2GzEcvmMAfJFQsN+S9LJ7bmlsbesNc5x9tqzjFzAz6yqhpWXBleASPusGl7uxocesBbDhnI75TUS1Elc7Olkc8+iBtc6Gjn6gLAcAF2eJOTIYOqfKW1RkPJvZmmID1i03vnE62hY4tyuxdWIbLZhxpliwbBYQ0rWlzRq5QssxvuRn/wDTgsyW21eRXlZHyyV73Pke57jyLdLnEkn195Xx+wxnTnfJb41MoSbuamjPIMfsJsjbFHVuZGxoa1rY6dua1osACI76AN6n6qpfI50kr3Pe7S573Fzj1ucblbTBkNgvz6yYj8rI2n4nOVdi5k6wdROD44c+UapJTyjgRtaDzWni0BbySeoujNcmWTJ8721VfGWQNIcyFws6U6wXtOkR8Dpd7Prc/wD8Q0b86id9wCccM48kR22B+BWzrqsZcX4K+A09S0lpIIINnMcNT2HY4XPAgkG4JCvlysib5nkwq5osq+E4oWwtdCQxoaHujJfYCwuc7NJA2lvXdUOEMh84J8nq43N2CRjmEdZbnA9dh1L4U2RCrJ9JU07BvaJH/Qhv6rmoyWhV0ZphCukmkfNO9z5Hm7nuOkn9AABaw0ACwWl4gYuCgp5MNV7LCKMmnidoJc4ZrXkHUXFwa0H8RO61virkpoqRwlkzqmVpBBkADGkbWxjRe+m7i62xdrj9ii7CcccPlBhjY8vcAzOz3Ws2/OGgXdo3kblUYWzMbPM9bVvmkfNKc6SR7nuO9zjc23DToGwLl4Cw7U0UhlpZOTkLc0uzInnNJBIHKNdbSBq3LVvsMZ053yW+NPsMZ053yW+NTyS1NuiG+0/DHTT8mk/iVZkyxowvhCtbHJVuMEY5Sb0VKLtGhrLiMEFzt2mwdbUub9hjOnO+S3xq5xCxMjwXE+NjzI+R+c6QtDSQBZrbAnQNJ163HeqipXzMdinREXUkL8yPDQXHQACSeA0lfpS2UTC4gpTGDz5rsHs/fPVY294K6cHOSivMmclGLkzpsloL5KqY/eLfi4vcf2+K0JTmIODDBSMzhZ8hMjhuzrZo7ob23VGunEyUqra92IoRcaaTCIi4HUIiIApTKNG8UwljJvG8Z1iRzXc06uOb9VVr5VVO2Rjo3i7XNLSN4IsVsbXXMroc0lnF2Zhv9ry/id3nf813uJ9quYwzSysJaSzNfa5brBzr6baewrpMP4IfSzOhfpA0td+Jh1O/Y8QVxaOqfFI2WM2exwcDxG/hs7V9WXBUJw+GOuh41/6PExl8Un9DWfMyPpFT32+FPMyPpFT32+FdrgDDEdXC2WPboc3a1w1tP+tIIK7FfHdJRdmj6a4yq1dSJnzMj6RU99vhTzMj6RU99vhVMizpx2N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uJhTCUVPGZJnBrR8SdzRrJ4LVSTdkjHxdVZuROV+LNPDG6WWpqGsaLk57fgObpJ1AKUxZwa6vmdfPEDL3c45zrH1WAkWztp0W+IX0qampwxOI4wWQMN9OkMH43/ieRew/6laTgnBsdNE2KIWa34k7XOO0lemVCnShaSvJ/Q4R42vUldS+FfU6TzMj6RU99vhX98zI+kVPfb4VTIvL047HoxVbuJnzMj6RU99vhQYmx/wC3qe+3wqmROnHYYqt3BERWecIiIDpsaMX2VkWY7mvbcsf+E7jvado/5LHMJYPlp5DFM0tePgRsc07Wnf8Aut8XXYbwLDVszJm3t6rhoc072n9tR2r18PxLp5PQ81fh1PNamPYv4clo5OUj0g6HsOpw47iNh2fEHX8BYchq2Z8TtI9Zh9Zp3EfvqKy/GLE+opbuA5SL8bRqH526x16Rx2Lo6OrkieJInljxqc0/TiOB0L21aMK65ovPf8nlp1Z0XyyWRv6KAwDlFabMrG5p/wBowEj3m6x2X6grijrI5W58T2vadrSCPptXzKlGdN/Ej3wqxnoz7oiLkdAiIgCIiAIiIAiIgCIiAIiIAiIgCIiAIi+VRUMjaXSOaxo1lxAHxKA+qKOwvlCpo7iEOmdvHNZ3iLnsB61KyV2EcKEsYDyeoht2Rj2nH1uok8AvTDhZtXlkvU4S4iKyjm/QrsYceoILshtNLwPMafzO29Q+imMG4Eq8KSCepe5sWxxFtG6JuwfmP+JUeL2IUMNnz2mk3W5jTwH3us/AKxVutCkrUtd3/hKpzqZ1NNjiYMwdFTxiKFoa0fEnaSdp4rloi8jbbuz0JWyQREWGhERAEREAREQBERAFM4cxJpai7mjkpD95lrE/mbqPZY8VTIqhOUHeLsTKEZKzRj+FsR6uG5a0TM3x6+1h0/C66GnqZYH3Y58bxrsS09RH7Fb8uJX4MhnFpomP9oAkdR1jsXthxz0mrnllwi1i7Ga4Myh1MdhM1kw3+o74gW+ip6DKFSP/AKnKRH8zc4fFl/qAvnX5OqV+mJ0kR3Xz2/B2n6qercnFS3+nJFIOOcw/A3H1Vftanp9P+E/uIevv5mjUWF6eb+lNG/gHNJ+Gtc1YjV4rVsfrU0h9kB/+QlcZlfUwaBJPFwzpG/QrMFGXgkbimvFE3dFjFPjpXN/vy4fmbGfrm3+q7CLKLWDW2F3W14/Ry5vgai2LXFw9TV0WZx5S5vvQRnqc4fsVyGZTjtpfhL/2KMHW2+xWJp7miIs/GU1u2md8weFf37TWdGd3x4VmErdv2NxFPcv0WfnKa3ZTH5g8K+L8prtlKO2U+BbhK232GJpbmjIsxlylTn1YYh1l7v0IXCnyg1p1GJnss8RKpcFVZL4qma2v4420lYwcZsITaGzSu4RtA/yNuv63F/CNRpdFM7jK4j/iG6vBW8ckvf8AROKv4YtmpVuMlJF69RHcbA7OPwbcroK7KPTN0RRySHebMb8Tp+i6Kiyb1Dv6skcY4Zzz8NA+qoaDJ3Ss0yGSU8Tmt+DbH6rOThoatv378xzV5aK3v35EvXY/1kpzYQ2O+oMbnv8Ai69+wL502KmEKxwfNnNH4pnOvbg3S4dVgFqNBg2GAWhiYz2WgE9Z1ntXLTFKOVOKRuHcvHK5I4Hyf00VnTXmd+bQzujX2kqsjjDQGtAAGgAAAAcAF+kXlnUlN3k7neMIw8KCIigsIiIAiIgCIiAIiIAiIgCIiAIiIAiIgCIiAL+OaDoIBHFf1EB18+A6V/r08J4mNl/jZcGXE6hdrp2j2S9v+Uhd8itVJrRslwi9UTD8QaE6o3jqkk/clfB2TujOozDqeP3aq5FeIq9zJ6NPtRHfZxSfjn7zPAn2cUn45+9H4FYomIq9xnQp7Ei3J3R75j74/Zq+zMQaEa2PPXI/9iFUImIq9zHRp9qOgixNoG6qdp9pz3fq5c+DAdKz1KeEHeI2X+Nl2CKHUm9Wy1CK0R/GtA0AADgv6iKCgiIgCIiAIiIAiIgCIiAIiIAiIgCIiA//2Q=="/>
          <p:cNvSpPr>
            <a:spLocks noChangeAspect="1" noChangeArrowheads="1"/>
          </p:cNvSpPr>
          <p:nvPr/>
        </p:nvSpPr>
        <p:spPr bwMode="auto">
          <a:xfrm>
            <a:off x="207379" y="-192617"/>
            <a:ext cx="406294" cy="406401"/>
          </a:xfrm>
          <a:prstGeom prst="rect">
            <a:avLst/>
          </a:prstGeom>
          <a:noFill/>
        </p:spPr>
        <p:txBody>
          <a:bodyPr vert="horz" wrap="square" lIns="121899" tIns="60949" rIns="121899" bIns="60949" numCol="1" anchor="t" anchorCtr="0" compatLnSpc="1">
            <a:prstTxWarp prst="textNoShape">
              <a:avLst/>
            </a:prstTxWarp>
          </a:bodyPr>
          <a:lstStyle/>
          <a:p>
            <a:endParaRPr lang="en-US"/>
          </a:p>
        </p:txBody>
      </p:sp>
      <p:pic>
        <p:nvPicPr>
          <p:cNvPr id="11" name="Picture 10" descr="purdue.jpg"/>
          <p:cNvPicPr>
            <a:picLocks noChangeAspect="1"/>
          </p:cNvPicPr>
          <p:nvPr/>
        </p:nvPicPr>
        <p:blipFill>
          <a:blip r:embed="rId3" cstate="print"/>
          <a:stretch>
            <a:fillRect/>
          </a:stretch>
        </p:blipFill>
        <p:spPr>
          <a:xfrm>
            <a:off x="7268028" y="2239121"/>
            <a:ext cx="4012155" cy="2019300"/>
          </a:xfrm>
          <a:prstGeom prst="rect">
            <a:avLst/>
          </a:prstGeom>
        </p:spPr>
      </p:pic>
      <p:sp>
        <p:nvSpPr>
          <p:cNvPr id="10" name="Title 78"/>
          <p:cNvSpPr>
            <a:spLocks noGrp="1"/>
          </p:cNvSpPr>
          <p:nvPr>
            <p:ph type="title"/>
          </p:nvPr>
        </p:nvSpPr>
        <p:spPr>
          <a:xfrm>
            <a:off x="545972" y="327384"/>
            <a:ext cx="10958640" cy="1027283"/>
          </a:xfrm>
        </p:spPr>
        <p:txBody>
          <a:bodyPr/>
          <a:lstStyle/>
          <a:p>
            <a:r>
              <a:rPr lang="en-US" dirty="0" smtClean="0"/>
              <a:t>Customer Reference</a:t>
            </a:r>
            <a:endParaRPr lang="en-US" dirty="0"/>
          </a:p>
        </p:txBody>
      </p:sp>
      <p:sp>
        <p:nvSpPr>
          <p:cNvPr id="13" name="Text Placeholder 2"/>
          <p:cNvSpPr txBox="1">
            <a:spLocks/>
          </p:cNvSpPr>
          <p:nvPr/>
        </p:nvSpPr>
        <p:spPr>
          <a:xfrm>
            <a:off x="531813" y="914400"/>
            <a:ext cx="11125199" cy="343299"/>
          </a:xfrm>
          <a:prstGeom prst="rect">
            <a:avLst/>
          </a:prstGeom>
        </p:spPr>
        <p:txBody>
          <a:bodyPr vert="horz" lIns="0" tIns="0" rIns="0" bIns="0" rtlCol="0">
            <a:normAutofit/>
          </a:bodyPr>
          <a:lstStyle/>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tabLst/>
              <a:defRPr/>
            </a:pPr>
            <a:r>
              <a:rPr kumimoji="0" lang="en-US" sz="2400" b="1" i="0" u="none" strike="noStrike" kern="1200" cap="none" spc="0" normalizeH="0" baseline="0" noProof="0" dirty="0" smtClean="0">
                <a:ln>
                  <a:noFill/>
                </a:ln>
                <a:solidFill>
                  <a:schemeClr val="tx1"/>
                </a:solidFill>
                <a:effectLst/>
                <a:uLnTx/>
                <a:uFillTx/>
                <a:latin typeface="+mn-lt"/>
                <a:ea typeface="+mn-ea"/>
                <a:cs typeface="+mn-cs"/>
              </a:rPr>
              <a:t>Purdue Pharma</a:t>
            </a:r>
            <a:endParaRPr kumimoji="0" lang="en-US" sz="2400" b="1" i="0" u="none" strike="noStrike" kern="1200" cap="none" spc="0" normalizeH="0" baseline="0" noProof="0" dirty="0">
              <a:ln>
                <a:noFill/>
              </a:ln>
              <a:solidFill>
                <a:schemeClr val="tx1"/>
              </a:solidFill>
              <a:effectLst/>
              <a:uLnTx/>
              <a:uFillTx/>
              <a:latin typeface="+mn-lt"/>
              <a:ea typeface="+mn-ea"/>
              <a:cs typeface="+mn-cs"/>
            </a:endParaRPr>
          </a:p>
        </p:txBody>
      </p:sp>
      <p:sp>
        <p:nvSpPr>
          <p:cNvPr id="14" name="TextBox 13"/>
          <p:cNvSpPr txBox="1"/>
          <p:nvPr/>
        </p:nvSpPr>
        <p:spPr>
          <a:xfrm>
            <a:off x="8685212" y="6096000"/>
            <a:ext cx="3200400" cy="304800"/>
          </a:xfrm>
          <a:prstGeom prst="rect">
            <a:avLst/>
          </a:prstGeom>
          <a:noFill/>
        </p:spPr>
        <p:txBody>
          <a:bodyPr wrap="none" lIns="0" tIns="0" rIns="0" bIns="0" rtlCol="0">
            <a:noAutofit/>
          </a:bodyPr>
          <a:lstStyle/>
          <a:p>
            <a:pPr algn="r">
              <a:lnSpc>
                <a:spcPct val="90000"/>
              </a:lnSpc>
            </a:pPr>
            <a:r>
              <a:rPr lang="en-US" dirty="0" smtClean="0"/>
              <a:t>Based in USA</a:t>
            </a:r>
            <a:endParaRPr lang="en-US" dirty="0"/>
          </a:p>
        </p:txBody>
      </p:sp>
    </p:spTree>
    <p:extLst>
      <p:ext uri="{BB962C8B-B14F-4D97-AF65-F5344CB8AC3E}">
        <p14:creationId xmlns="" xmlns:p14="http://schemas.microsoft.com/office/powerpoint/2010/main" val="405568348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lstStyle/>
          <a:p>
            <a:r>
              <a:rPr lang="en-US" dirty="0" smtClean="0"/>
              <a:t>Introduction</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303213" y="2553735"/>
            <a:ext cx="5218856" cy="2849880"/>
          </a:xfrm>
        </p:spPr>
        <p:txBody>
          <a:bodyPr>
            <a:noAutofit/>
          </a:bodyPr>
          <a:lstStyle/>
          <a:p>
            <a:pPr marL="0">
              <a:spcBef>
                <a:spcPts val="300"/>
              </a:spcBef>
            </a:pPr>
            <a:r>
              <a:rPr lang="en-US" sz="2400" dirty="0" smtClean="0"/>
              <a:t>Ordering / Tracking / Billing system</a:t>
            </a:r>
          </a:p>
          <a:p>
            <a:pPr marL="457200" lvl="3">
              <a:spcBef>
                <a:spcPts val="300"/>
              </a:spcBef>
            </a:pPr>
            <a:r>
              <a:rPr lang="en-US" dirty="0" smtClean="0"/>
              <a:t>For Customers &amp; 100+ Franchisees</a:t>
            </a:r>
          </a:p>
          <a:p>
            <a:pPr marL="457200" lvl="3">
              <a:spcBef>
                <a:spcPts val="300"/>
              </a:spcBef>
            </a:pPr>
            <a:r>
              <a:rPr lang="en-US" dirty="0" smtClean="0"/>
              <a:t>300 Reports</a:t>
            </a:r>
          </a:p>
          <a:p>
            <a:pPr marL="0">
              <a:spcBef>
                <a:spcPts val="300"/>
              </a:spcBef>
            </a:pPr>
            <a:r>
              <a:rPr lang="en-US" sz="2400" dirty="0" smtClean="0"/>
              <a:t>Internal AR, CRM, Freight Desk system </a:t>
            </a:r>
          </a:p>
          <a:p>
            <a:pPr marL="0">
              <a:spcBef>
                <a:spcPts val="300"/>
              </a:spcBef>
            </a:pPr>
            <a:r>
              <a:rPr lang="en-US" sz="2400" dirty="0" smtClean="0"/>
              <a:t>Complex billing engine built in 3 months</a:t>
            </a:r>
          </a:p>
          <a:p>
            <a:pPr marL="0">
              <a:spcBef>
                <a:spcPts val="300"/>
              </a:spcBef>
            </a:pPr>
            <a:r>
              <a:rPr lang="en-US" sz="2400" dirty="0" smtClean="0"/>
              <a:t>20,000 transactions / day</a:t>
            </a:r>
          </a:p>
          <a:p>
            <a:pPr marL="282575" indent="-282575">
              <a:spcBef>
                <a:spcPts val="300"/>
              </a:spcBef>
            </a:pPr>
            <a:r>
              <a:rPr lang="en-US" sz="2400" dirty="0" smtClean="0"/>
              <a:t>Work with 50 trucking carriers, including UPS</a:t>
            </a:r>
          </a:p>
          <a:p>
            <a:pPr marL="0">
              <a:spcBef>
                <a:spcPts val="300"/>
              </a:spcBef>
            </a:pPr>
            <a:endParaRPr lang="en-US" sz="2400" dirty="0" smtClean="0"/>
          </a:p>
          <a:p>
            <a:pPr marL="0">
              <a:spcBef>
                <a:spcPts val="300"/>
              </a:spcBef>
            </a:pPr>
            <a:endParaRPr lang="en-US" sz="2400" dirty="0" smtClean="0"/>
          </a:p>
          <a:p>
            <a:pPr marL="0">
              <a:spcBef>
                <a:spcPts val="300"/>
              </a:spcBef>
            </a:pPr>
            <a:endParaRPr lang="en-US" sz="2400" dirty="0"/>
          </a:p>
          <a:p>
            <a:pPr marL="0">
              <a:spcBef>
                <a:spcPts val="300"/>
              </a:spcBef>
            </a:pPr>
            <a:endParaRPr lang="en-US" sz="2400" dirty="0"/>
          </a:p>
        </p:txBody>
      </p:sp>
      <p:sp>
        <p:nvSpPr>
          <p:cNvPr id="2" name="Text Placeholder 1"/>
          <p:cNvSpPr>
            <a:spLocks noGrp="1"/>
          </p:cNvSpPr>
          <p:nvPr>
            <p:ph type="body" sz="quarter" idx="14"/>
          </p:nvPr>
        </p:nvSpPr>
        <p:spPr/>
        <p:txBody>
          <a:bodyPr/>
          <a:lstStyle/>
          <a:p>
            <a:r>
              <a:rPr lang="en-US" dirty="0" smtClean="0"/>
              <a:t>3</a:t>
            </a:r>
            <a:r>
              <a:rPr lang="en-US" baseline="30000" dirty="0" smtClean="0"/>
              <a:t>rd</a:t>
            </a:r>
            <a:r>
              <a:rPr lang="en-US" dirty="0" smtClean="0"/>
              <a:t> Party Logistics Provider</a:t>
            </a:r>
            <a:endParaRPr lang="en-US" dirty="0"/>
          </a:p>
        </p:txBody>
      </p:sp>
      <p:sp>
        <p:nvSpPr>
          <p:cNvPr id="86018" name="AutoShape 2" descr="data:image/jpeg;base64,/9j/4AAQSkZJRgABAQAAAQABAAD/2wCEAAkGBxISEhUSERMUFhQWFBcZGRcYGBMYHBoXFhcZFxgYGRwaHSggHBomHBQYITMhJSsrLi8uFyIzODMvNygvLisBCgoKDg0OGxAQGi8kHyQsLCwsLCw3NC0vLCwsLCwsLCwsLCw3LC0sLCwsLCwsLCwsLCwsLCwsLCwsLCwsLCwsLP/AABEIAJ8BPAMBIgACEQEDEQH/xAAcAAEBAQADAQEBAAAAAAAAAAAABgcEBQgDAgH/xABMEAABAwIACQcJBwEFBgcAAAABAAIDBBEFBgcSITFBUWETIlRxgZLSFBYjMnKCkZOhF0JSYrHB0zMVQ6Ky8FNjs9Hh4gglNERzg6P/xAAZAQEBAQEBAQAAAAAAAAAAAAAAAgEDBAX/xAAwEQACAQIEBAQFBQEBAAAAAAAAAQIDERQhMVEEEhNSMkFh8CKRobHRIyRxgcHhBf/aAAwDAQACEQMRAD8A3FERAEREAREQBERAEREAREQBERAEREAREQBFwML1c0bQYKczkmxaJGR2Ftd3a9Oi3FdT/b9YPWwbJ2SxO/RXGm5K6t80Q5pOz+zKVFMOxrkb6+D6weywO/Qr8HHymb/VjqIvbjt+hKroVPJGdWG5VIp+nx1oH6pwPaa9v1Isu0pcKQS/05on+y9p/QqZU5x1TKU4vRnMREUFBERAEREAREQBERAEREAREQBERAEREAREQBERAEREAREQBERAEREAREQBERAEREAREQHCqcEU8n9SCJ3WxhPxsunrMRKGT+6LDvY5w+hJH0VKiuNWcdGyHTjLVEUcSZov/SV0zLamuJI/wkD/AAlfN1Rhqm9ZkdS0bWgXtwtmm/ulXKLpiJPxJP8AlEdFLwtoiqXKHGHZlVBLC7bozgOsEBw+BVPg3DFPUD0MrH8AecOtp0jtC+1ZRRTNzZY2PG5zQf1UphPJ5A851O98LxpGtzb9pzh2Fb+jLeP1X5M/Vj6/Rlmizp1XhbB/9QeUQj72l9h7Q57etwIXf4Dx2paizXHkpD915Fifyu1HtseCyXDySus16GxrRbs8n6lMiIuB2CIiAIiIAiIgCIiAIiIAiIgCIiAIiIAiIgCIiAIiIAiIgCIiAIiIAiIgCIiAIiIAiIgCm8PYl01TdwHJSH77ALE/mbqd9DxVIiqE5Qd4uxMoqSs0Zk2rwhgohso5anvYG5LbbA12uM/lOjdfWrnAOH4KtmdE7nD1mHQ5vWN3EaF2UsbXAtcAWkWIIBBB2EHWFn+MOJ0kDvKsHFzS3SYwdI35n4h+Q37dS9PNCtlLKW/k/wCThyzpZxzW3n/RoSKWxPxtbVjk5LMnA1bHgay3jvb/AKFSvPOEoPlkd4TUldBERQUEREAREQBERAERSOVHGXyGhe5htNL6KLeHOBu/3WhzusAbUYMxx9ymVnlsrKGoMcER5MZrYnZ7mXD33ewn1rgW0WaDtU99pOF+mv8Al038alALLVMVMkBqqWKomqHROlbnBgjDrMPqEkkaS2xtsuuCcpPIuyRMNylYXH/vX9sdN/GqfFbLJUNkayvaySIkAytbmPZf75A5rgNoABtfXqUjj9ikcGVDYeWEofGJGnNzXAFzm2c252tOm+nTuU5HTukcI2C75HBjRvc85rR8SFnNJMWR6mx2xmZg+kdUuAebtbGy9s97tQvp0WBceDSsx+3OboMfz3fxrossGMHL1TaRjrxUjeT4OmsBI7ssG8CHb1P4kYvGvrYqbTmE50pGyJli/qvcMB2F4VubvZGWyPSGJuF5aykiqZohCZRnNYHF3MJ5jrkD1hzuohcPH/G1uDKblswSSOe1kcZdm5xOlxJsbANBOrXYbVSRsDQGtAAAAAGgADUAvN+VzGTyyvc1hvDT3iZuLgfSv7XDN6mA7VcpWRiVylOXSboMfz3fxquxhyhPoqCmqZqdoqanS2n5QjNbbOJc4tvoaWAjN0OeBxWQ5M8W/L66Njm3hi9LLuLWnmsPtOsLfhzty/mUrGTy+ukkabwx+ih3FjCbvGznOu6/4c3co53a7KsWP25zdBj+e7+NPtzm6DH8938ahMU8T6rCJkFMGejDS50jnNbzr2AIabnQTbgubjNk7r6CE1E4iMQc0ExvLs3OOa24c1psSQNF9azmna4si6wflyaXAVFE5rdpjlDz3XNb+q1XA+FIqqFlRA8PjkF2uF99iCDpBBBBB1EFeRFu2JOEv7NxeFVKNJ5R8bD94ySERDqdod1ElbCbepjR+sdsrPkVW+mhp2zcmGh7jIWWeRctADDewLdO8kbF0P25zdBj+e7+NZRNM57nPeS573FznHWXOJLieJJJVXgXJthGqgZUwsj5N4JaHPzXEAkXsRqNrjTpFis55N5G2RXR5c5L86hZbhO794leYkZQqXCRMbA6KdouYn20t2uY4aHAX4HgvOOFMGzU0roJ2GORhs5ptouLg3Ggggg3C5+JVU6LCFG9hs7ymJvZI8RuHa17h2opu9mGkerXOAFybAaysarcuLhI8Q0bHxh7gx5lc0uaDZrrcmbXGm3FUeWrGXyai8nYbS1V2cRELcqe0EM98nYvPdtwJ4DT2BVOdnZGJHonJzj7PhSWQGlZFFE0FzxI5/Pcea0AsGwOJ06LDerqonbGx0jyGsY0uc46g1ouSeAAU7k6xb8goY4SByrvSSn/AHjwLjiGgBvuqVy6YycjTNooz6So0vtshadI951m8QHqr2V2Z5nSzZc5M45lEwsuc0umcCW30EgRmxtsuqDF/Ke+akq62emZFDTgBpEpcZJnerELsFvWZp/OOKwWGJz3NYxpc9zg1rRrc5xs1o4kkBW+UWZtLFTYIhcCKdokqHD79TILnsAcTbc9o+6uam7XZTSKD7c5ugx/Pd/Gn25zdBj+e7+NZrgDA01bOympwDI+9s4kNAaCSXEA2GjdrI3qy+xrCm+k+bJ/EilN6CyO4+3OboMfz3fxq4yb45z4UEr30zYYoyGhwkL855Fy0XaLWBBPtBZf9jWFN9J82T+JbZihgFtDSRUzbEsbz3fikdpe7tcTbhYK4818yXY6DHfFYkmrpAWzNOc5rdBdbTntt98a+PXr7XEvGQVkVnWEzLZ4/ENjxwP0PYqNZtjPSuwdWMrIB6ORxzmjVc6Xs6nDnDcQdwXupvrR6ctVo/8ADyzXTlzrTz/JpKL5087Xsa9hu1zQ4HeCLgr6LyHpCIiAIiIAiIgC825XMZPLK9zWG8NNeJm4vB9K/tcA3iIwdq2fKbjL5BQySMNppPRRbw94PO91oc7rAG1eYgFyqS8ioo5FA+MSMMzS+IPaXsBALmg3LbnVfV2rXp8uLA20VC69rAOla0DusPwWeUOImE5o2SxUkjo5GhzHZ0IzmuFwQHPBsRwXNp8mOF3kDyQtH4nS04A67PJ+AKmPMtDXY6LGLDc1bUPqaggvdYWGhrWj1WtGxo/cnWV3GKNMaaKTCsjebDdlMHDRLVvBa0gbWxi7zxbo0gq4xZyKHOD8ITNIH9zCXaeDpCAbcGgH8ynss+FGmqZQwAMgo4w0MaLNEj2hxsBo0MLAN13b05Ws2L3yM/c4kkkkkkkk6SSdJJO8lb7kPxb8npDVSD0lTYt4Qtvmd65fxBbuWM4n4E8trYKU6GyP55/3bQXvtuJa0gHeQvVsUYaA1oAAAAA1ADQAFtNeZkmSmU/GXyChe9htNL6KLeHuBu/3WhzusAbV5k1K1ys4ziurSI3XgpwY4yNTnX9JIOBcA0HUQwHauJk2xa8vro43C8MdpJt2Y06GH2nWFt2duWTfNKxqyRWN/wDJ8BX9Wswj2OZGW/EZsbux8qykBVuU/GPy6ve5hvDD6KLcQ08549p19O4NXAxUxSqsIukbStZ6MNLi9xa0ZxIaLgHSc06OBWSzdkai1xByj0GDaRsHk9S6Qkvle0QWc9268gOaAGtFxqC6vKLlJdhJjYIojFAHBzs4gve4eqDbQ1oOm1zcgaraejxpxJrcHta+pY3Me7ND2PDm51ic06iDYE6raFPxSZrg6zTYg2cM5psb2cNoO0I5PQyy1KfEHEqbCUwFnNpmuHKy6QLDXGw7ZDq0ere52A0WWzDrXTRYPgsIaVrc5o1coW2a3qZGQPfI2LTWYzx0+Bo68xMjHk0b2QsGa3PkaMyNoGppc4DgNK811E75HukkcXPe5znOO1ziXOPaSVUvhVgszscVcBurquKlbcco7nuH3Y26Xu680G3EgbV6tpqdsbGxsaGsY0Na0ag1osAOAAWX5CMW+TgfXSDnz8yO+yJp0n3nj4Madqo8peObMHU5DHA1UoIiZrtfQZXD8LfqbDeRUFyq7MebMXyrYTbUYUqHMsWxlsQI2mMWf8Hl47EyVYM5fCcF/UhJneTqAiHNPfLFJE7SSTtJNyTtJO9aHHSuwZgV8rgW1OEnNjbsLKYAuPUXNv8AMbuXNZu5XkT2P+MXl9bLOD6McyL/AOJhNj7xLne9bYu6yN4t+V1wle28NNaQ31GS/om9hBf7g3qCJXpzJhgAUWD4WkeklAll9uQA5vutzW+6tguaVzHkionmaxrnvIa1rS5xOoNaLkngAF5Uxvw86vrJal17OdZgP3Ym6GN4G2k8XFa/lxxoENOKGN3pZxeS2tsAOm/tkZvEB6wqGJz3NYxpc9zg1rRrc5xs1o4kkDtW1H5GRRa5NaZkPL4VnF4qJnox+OpeM1jRxGcO2Rp2KNrKp8sj5ZDnPke57jvc43PZc6la5QpW0kNNgiIg8g0S1Dh9+pkF7dTQ4nTsc38KmMWMCvraqKmj0GR2l1r5rBpe7saD1mw2qX2o1bnIxUxpnwdI+WmbCXvaGl0jHOs29yG2cLXIF/ZCp/tlwpupflSfyqo+w2Lpsny2eJfuLIdBnAvq5HNuM5uY0Zzb6W3B0XGi+y6pKayF0WuT3CVXVUTKmt5MPlu5jWNLQIj6hN3OuXDna9TgqVfmNgaA1oAAAAA0AAagF+l2IC6nGrBvlFLLHa7s0ub7bec34kW7V2yLYycWmjJK6syRyZYQ5SkzCdMTy0ey7nN/UjsVcs+yacyorIxqBFvde9v6FaCu3EpKq7fz8zlQd6auERFwOwREQBEXwronvjeyN/Jvcxwa+2dmkiwda4vbWgPPGWHGTyyuMbDeGmvG3cX3HKu7wDf/AK+K6LErF819ZFTacwnOkI2RM0v6r6Gg73haX9hjOnP+SPGq/EDEGLBfKuEplklzRnlobmsbpzQLnWTcnbYblx5G5XZV8ivjYGgNaAAAAANQA0ABfpEXYkLytj8x4wlWCT1vKZD7rjnM/wABavVKise8nNPhI8rnGGoDbco0BwcBqEjbjOtvBB420KJxujU7HnrA2FZaWZlRA7NkjJLTYEaQWkEHWCCR2qmw5lQwlVRGF0kcbHCzuRYWFwOsFznOIHs2+C72bIjWg8yopnDeeVafgGu/VczB+Q6UkGorGBu0RRlxPU5xAHdK5qM1kVdGVYPopJ5GQwMc+R5s1jRpJ/YDWSdAAudC2TC9M3AGB3RMcDWVRzXPH4iOeW7QyNlw0/icD94q9xUxOo8HNIpo+e4WdK850jut2wflaAOC6LHrJ0cJztlfVujaxmayMRhwbc3cbl4uSbdjRuVKDS9TG7nnI2A4AL07kxxa8goY43i00npZd4e8CzPdaGt62k7VM4DyMwwVEU0lS6Vsbw/kzGGhxbpbc5x0B1ja2m1tq1JbCFs2GzEcvmMAfJFQsN+S9LJ7bmlsbesNc5x9tqzjFzAz6yqhpWXBleASPusGl7uxocesBbDhnI75TUS1Elc7Olkc8+iBtc6Gjn6gLAcAF2eJOTIYOqfKW1RkPJvZmmID1i03vnE62hY4tyuxdWIbLZhxpliwbBYQ0rWlzRq5QssxvuRn/wDTgsyW21eRXlZHyyV73Pke57jyLdLnEkn195Xx+wxnTnfJb41MoSbuamjPIMfsJsjbFHVuZGxoa1rY6dua1osACI76AN6n6qpfI50kr3Pe7S573Fzj1ucblbTBkNgvz6yYj8rI2n4nOVdi5k6wdROD44c+UapJTyjgRtaDzWni0BbySeoujNcmWTJ8721VfGWQNIcyFws6U6wXtOkR8Dpd7Prc/wD8Q0b86id9wCccM48kR22B+BWzrqsZcX4K+A09S0lpIIINnMcNT2HY4XPAgkG4JCvlysib5nkwq5osq+E4oWwtdCQxoaHujJfYCwuc7NJA2lvXdUOEMh84J8nq43N2CRjmEdZbnA9dh1L4U2RCrJ9JU07BvaJH/Qhv6rmoyWhV0ZphCukmkfNO9z5Hm7nuOkn9AABaw0ACwWl4gYuCgp5MNV7LCKMmnidoJc4ZrXkHUXFwa0H8RO61virkpoqRwlkzqmVpBBkADGkbWxjRe+m7i62xdrj9ii7CcccPlBhjY8vcAzOz3Ws2/OGgXdo3kblUYWzMbPM9bVvmkfNKc6SR7nuO9zjc23DToGwLl4Cw7U0UhlpZOTkLc0uzInnNJBIHKNdbSBq3LVvsMZ053yW+NPsMZ053yW+NTyS1NuiG+0/DHTT8mk/iVZkyxowvhCtbHJVuMEY5Sb0VKLtGhrLiMEFzt2mwdbUub9hjOnO+S3xq5xCxMjwXE+NjzI+R+c6QtDSQBZrbAnQNJ163HeqipXzMdinREXUkL8yPDQXHQACSeA0lfpS2UTC4gpTGDz5rsHs/fPVY294K6cHOSivMmclGLkzpsloL5KqY/eLfi4vcf2+K0JTmIODDBSMzhZ8hMjhuzrZo7ob23VGunEyUqra92IoRcaaTCIi4HUIiIApTKNG8UwljJvG8Z1iRzXc06uOb9VVr5VVO2Rjo3i7XNLSN4IsVsbXXMroc0lnF2Zhv9ry/id3nf813uJ9quYwzSysJaSzNfa5brBzr6baewrpMP4IfSzOhfpA0td+Jh1O/Y8QVxaOqfFI2WM2exwcDxG/hs7V9WXBUJw+GOuh41/6PExl8Un9DWfMyPpFT32+FPMyPpFT32+FdrgDDEdXC2WPboc3a1w1tP+tIIK7FfHdJRdmj6a4yq1dSJnzMj6RU99vhTzMj6RU99vhVMizpx2N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uJhTCUVPGZJnBrR8SdzRrJ4LVSTdkjHxdVZuROV+LNPDG6WWpqGsaLk57fgObpJ1AKUxZwa6vmdfPEDL3c45zrH1WAkWztp0W+IX0qampwxOI4wWQMN9OkMH43/ieRew/6laTgnBsdNE2KIWa34k7XOO0lemVCnShaSvJ/Q4R42vUldS+FfU6TzMj6RU99vhX98zI+kVPfb4VTIvL047HoxVbuJnzMj6RU99vhQYmx/wC3qe+3wqmROnHYYqt3BERWecIiIDpsaMX2VkWY7mvbcsf+E7jvado/5LHMJYPlp5DFM0tePgRsc07Wnf8Aut8XXYbwLDVszJm3t6rhoc072n9tR2r18PxLp5PQ81fh1PNamPYv4clo5OUj0g6HsOpw47iNh2fEHX8BYchq2Z8TtI9Zh9Zp3EfvqKy/GLE+opbuA5SL8bRqH526x16Rx2Lo6OrkieJInljxqc0/TiOB0L21aMK65ovPf8nlp1Z0XyyWRv6KAwDlFabMrG5p/wBowEj3m6x2X6grijrI5W58T2vadrSCPptXzKlGdN/Ej3wqxnoz7oiLkdAiIgCIiAIiIAiIgCIiAIiIAiIgCIiAIi+VRUMjaXSOaxo1lxAHxKA+qKOwvlCpo7iEOmdvHNZ3iLnsB61KyV2EcKEsYDyeoht2Rj2nH1uok8AvTDhZtXlkvU4S4iKyjm/QrsYceoILshtNLwPMafzO29Q+imMG4Eq8KSCepe5sWxxFtG6JuwfmP+JUeL2IUMNnz2mk3W5jTwH3us/AKxVutCkrUtd3/hKpzqZ1NNjiYMwdFTxiKFoa0fEnaSdp4rloi8jbbuz0JWyQREWGhERAEREAREQBERAFM4cxJpai7mjkpD95lrE/mbqPZY8VTIqhOUHeLsTKEZKzRj+FsR6uG5a0TM3x6+1h0/C66GnqZYH3Y58bxrsS09RH7Fb8uJX4MhnFpomP9oAkdR1jsXthxz0mrnllwi1i7Ga4Myh1MdhM1kw3+o74gW+ip6DKFSP/AKnKRH8zc4fFl/qAvnX5OqV+mJ0kR3Xz2/B2n6qercnFS3+nJFIOOcw/A3H1Vftanp9P+E/uIevv5mjUWF6eb+lNG/gHNJ+Gtc1YjV4rVsfrU0h9kB/+QlcZlfUwaBJPFwzpG/QrMFGXgkbimvFE3dFjFPjpXN/vy4fmbGfrm3+q7CLKLWDW2F3W14/Ry5vgai2LXFw9TV0WZx5S5vvQRnqc4fsVyGZTjtpfhL/2KMHW2+xWJp7miIs/GU1u2md8weFf37TWdGd3x4VmErdv2NxFPcv0WfnKa3ZTH5g8K+L8prtlKO2U+BbhK232GJpbmjIsxlylTn1YYh1l7v0IXCnyg1p1GJnss8RKpcFVZL4qma2v4420lYwcZsITaGzSu4RtA/yNuv63F/CNRpdFM7jK4j/iG6vBW8ckvf8AROKv4YtmpVuMlJF69RHcbA7OPwbcroK7KPTN0RRySHebMb8Tp+i6Kiyb1Dv6skcY4Zzz8NA+qoaDJ3Ss0yGSU8Tmt+DbH6rOThoatv378xzV5aK3v35EvXY/1kpzYQ2O+oMbnv8Ai69+wL502KmEKxwfNnNH4pnOvbg3S4dVgFqNBg2GAWhiYz2WgE9Z1ntXLTFKOVOKRuHcvHK5I4Hyf00VnTXmd+bQzujX2kqsjjDQGtAAGgAAAAcAF+kXlnUlN3k7neMIw8KCIigsIiIAiIgCIiAIiIAiIgCIiAIiIAiIgCIiAL+OaDoIBHFf1EB18+A6V/r08J4mNl/jZcGXE6hdrp2j2S9v+Uhd8itVJrRslwi9UTD8QaE6o3jqkk/clfB2TujOozDqeP3aq5FeIq9zJ6NPtRHfZxSfjn7zPAn2cUn45+9H4FYomIq9xnQp7Ei3J3R75j74/Zq+zMQaEa2PPXI/9iFUImIq9zHRp9qOgixNoG6qdp9pz3fq5c+DAdKz1KeEHeI2X+Nl2CKHUm9Wy1CK0R/GtA0AADgv6iKCgiIgCIiAIiIAiIgCIiAIiIAiIgCIiA//2Q=="/>
          <p:cNvSpPr>
            <a:spLocks noChangeAspect="1" noChangeArrowheads="1"/>
          </p:cNvSpPr>
          <p:nvPr/>
        </p:nvSpPr>
        <p:spPr bwMode="auto">
          <a:xfrm>
            <a:off x="207379" y="-192617"/>
            <a:ext cx="406294" cy="406401"/>
          </a:xfrm>
          <a:prstGeom prst="rect">
            <a:avLst/>
          </a:prstGeom>
          <a:noFill/>
        </p:spPr>
        <p:txBody>
          <a:bodyPr vert="horz" wrap="square" lIns="121899" tIns="60949" rIns="121899" bIns="60949" numCol="1" anchor="t" anchorCtr="0" compatLnSpc="1">
            <a:prstTxWarp prst="textNoShape">
              <a:avLst/>
            </a:prstTxWarp>
          </a:bodyPr>
          <a:lstStyle/>
          <a:p>
            <a:endParaRPr lang="en-US"/>
          </a:p>
        </p:txBody>
      </p:sp>
      <p:pic>
        <p:nvPicPr>
          <p:cNvPr id="9" name="Picture 8" descr="worldwide.jpg"/>
          <p:cNvPicPr>
            <a:picLocks noChangeAspect="1"/>
          </p:cNvPicPr>
          <p:nvPr/>
        </p:nvPicPr>
        <p:blipFill>
          <a:blip r:embed="rId3" cstate="print"/>
          <a:stretch>
            <a:fillRect/>
          </a:stretch>
        </p:blipFill>
        <p:spPr>
          <a:xfrm>
            <a:off x="6300281" y="2619285"/>
            <a:ext cx="4812047" cy="1689100"/>
          </a:xfrm>
          <a:prstGeom prst="rect">
            <a:avLst/>
          </a:prstGeom>
        </p:spPr>
      </p:pic>
      <p:sp>
        <p:nvSpPr>
          <p:cNvPr id="12" name="Title 78"/>
          <p:cNvSpPr>
            <a:spLocks noGrp="1"/>
          </p:cNvSpPr>
          <p:nvPr>
            <p:ph type="title"/>
          </p:nvPr>
        </p:nvSpPr>
        <p:spPr>
          <a:xfrm>
            <a:off x="545972" y="327384"/>
            <a:ext cx="10958640" cy="1027283"/>
          </a:xfrm>
        </p:spPr>
        <p:txBody>
          <a:bodyPr/>
          <a:lstStyle/>
          <a:p>
            <a:r>
              <a:rPr lang="en-US" dirty="0" smtClean="0"/>
              <a:t>Customer Reference</a:t>
            </a:r>
            <a:endParaRPr lang="en-US" dirty="0"/>
          </a:p>
        </p:txBody>
      </p:sp>
      <p:sp>
        <p:nvSpPr>
          <p:cNvPr id="13" name="Text Placeholder 2"/>
          <p:cNvSpPr txBox="1">
            <a:spLocks/>
          </p:cNvSpPr>
          <p:nvPr/>
        </p:nvSpPr>
        <p:spPr>
          <a:xfrm>
            <a:off x="531813" y="914400"/>
            <a:ext cx="11125199" cy="343299"/>
          </a:xfrm>
          <a:prstGeom prst="rect">
            <a:avLst/>
          </a:prstGeom>
        </p:spPr>
        <p:txBody>
          <a:bodyPr vert="horz" lIns="0" tIns="0" rIns="0" bIns="0" rtlCol="0">
            <a:normAutofit/>
          </a:bodyPr>
          <a:lstStyle/>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tabLst/>
              <a:defRPr/>
            </a:pPr>
            <a:r>
              <a:rPr kumimoji="0" lang="en-US" sz="2400" b="1" i="0" u="none" strike="noStrike" kern="1200" cap="none" spc="0" normalizeH="0" baseline="0" noProof="0" dirty="0" smtClean="0">
                <a:ln>
                  <a:noFill/>
                </a:ln>
                <a:solidFill>
                  <a:schemeClr val="tx1"/>
                </a:solidFill>
                <a:effectLst/>
                <a:uLnTx/>
                <a:uFillTx/>
                <a:latin typeface="+mn-lt"/>
                <a:ea typeface="+mn-ea"/>
                <a:cs typeface="+mn-cs"/>
              </a:rPr>
              <a:t>Worldwide Express</a:t>
            </a:r>
            <a:endParaRPr kumimoji="0" lang="en-US" sz="2400" b="1" i="0" u="none" strike="noStrike" kern="1200" cap="none" spc="0" normalizeH="0" baseline="0" noProof="0" dirty="0">
              <a:ln>
                <a:noFill/>
              </a:ln>
              <a:solidFill>
                <a:schemeClr val="tx1"/>
              </a:solidFill>
              <a:effectLst/>
              <a:uLnTx/>
              <a:uFillTx/>
              <a:latin typeface="+mn-lt"/>
              <a:ea typeface="+mn-ea"/>
              <a:cs typeface="+mn-cs"/>
            </a:endParaRPr>
          </a:p>
        </p:txBody>
      </p:sp>
      <p:sp>
        <p:nvSpPr>
          <p:cNvPr id="14" name="TextBox 13"/>
          <p:cNvSpPr txBox="1"/>
          <p:nvPr/>
        </p:nvSpPr>
        <p:spPr>
          <a:xfrm>
            <a:off x="8685212" y="6096000"/>
            <a:ext cx="3200400" cy="304800"/>
          </a:xfrm>
          <a:prstGeom prst="rect">
            <a:avLst/>
          </a:prstGeom>
          <a:noFill/>
        </p:spPr>
        <p:txBody>
          <a:bodyPr wrap="none" lIns="0" tIns="0" rIns="0" bIns="0" rtlCol="0">
            <a:noAutofit/>
          </a:bodyPr>
          <a:lstStyle/>
          <a:p>
            <a:pPr algn="r">
              <a:lnSpc>
                <a:spcPct val="90000"/>
              </a:lnSpc>
            </a:pPr>
            <a:r>
              <a:rPr lang="en-US" dirty="0" smtClean="0"/>
              <a:t>Based in USA</a:t>
            </a:r>
            <a:endParaRPr lang="en-US" dirty="0"/>
          </a:p>
        </p:txBody>
      </p:sp>
    </p:spTree>
    <p:extLst>
      <p:ext uri="{BB962C8B-B14F-4D97-AF65-F5344CB8AC3E}">
        <p14:creationId xmlns="" xmlns:p14="http://schemas.microsoft.com/office/powerpoint/2010/main" val="410765117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551147" y="2553735"/>
            <a:ext cx="4970921" cy="2849880"/>
          </a:xfrm>
        </p:spPr>
        <p:txBody>
          <a:bodyPr>
            <a:noAutofit/>
          </a:bodyPr>
          <a:lstStyle/>
          <a:p>
            <a:pPr>
              <a:spcBef>
                <a:spcPts val="600"/>
              </a:spcBef>
            </a:pPr>
            <a:r>
              <a:rPr lang="en-US" sz="2400" dirty="0" smtClean="0"/>
              <a:t>Extended E-Business Suite (EBS)</a:t>
            </a:r>
          </a:p>
          <a:p>
            <a:pPr>
              <a:spcBef>
                <a:spcPts val="600"/>
              </a:spcBef>
            </a:pPr>
            <a:r>
              <a:rPr lang="en-US" sz="2400" dirty="0" smtClean="0"/>
              <a:t>Stand-alone application for quoting and order entry of complex engineer-to-order assemblies</a:t>
            </a:r>
          </a:p>
          <a:p>
            <a:pPr>
              <a:spcBef>
                <a:spcPts val="600"/>
              </a:spcBef>
            </a:pPr>
            <a:r>
              <a:rPr lang="en-US" sz="2400" dirty="0" smtClean="0"/>
              <a:t>Salesmen log into APEX not EBS</a:t>
            </a:r>
          </a:p>
          <a:p>
            <a:pPr>
              <a:spcBef>
                <a:spcPts val="600"/>
              </a:spcBef>
            </a:pPr>
            <a:r>
              <a:rPr lang="en-US" sz="2400" dirty="0" smtClean="0"/>
              <a:t>Tightly integrated with EBS for BOM, routings, </a:t>
            </a:r>
            <a:r>
              <a:rPr lang="en-US" sz="2400" dirty="0" err="1" smtClean="0"/>
              <a:t>workorders</a:t>
            </a:r>
            <a:r>
              <a:rPr lang="en-US" sz="2400" dirty="0" smtClean="0"/>
              <a:t>, invoicing, and security</a:t>
            </a:r>
          </a:p>
          <a:p>
            <a:pPr>
              <a:spcBef>
                <a:spcPts val="600"/>
              </a:spcBef>
            </a:pPr>
            <a:endParaRPr lang="en-US" sz="2400" dirty="0"/>
          </a:p>
          <a:p>
            <a:pPr>
              <a:spcBef>
                <a:spcPts val="600"/>
              </a:spcBef>
            </a:pPr>
            <a:endParaRPr lang="en-US" sz="2400" dirty="0"/>
          </a:p>
        </p:txBody>
      </p:sp>
      <p:sp>
        <p:nvSpPr>
          <p:cNvPr id="2" name="Text Placeholder 1"/>
          <p:cNvSpPr>
            <a:spLocks noGrp="1"/>
          </p:cNvSpPr>
          <p:nvPr>
            <p:ph type="body" sz="quarter" idx="14"/>
          </p:nvPr>
        </p:nvSpPr>
        <p:spPr/>
        <p:txBody>
          <a:bodyPr/>
          <a:lstStyle/>
          <a:p>
            <a:r>
              <a:rPr lang="en-US" dirty="0" smtClean="0"/>
              <a:t>EBS Extension</a:t>
            </a:r>
            <a:endParaRPr lang="en-US" dirty="0"/>
          </a:p>
        </p:txBody>
      </p:sp>
      <p:sp>
        <p:nvSpPr>
          <p:cNvPr id="86018" name="AutoShape 2" descr="data:image/jpeg;base64,/9j/4AAQSkZJRgABAQAAAQABAAD/2wCEAAkGBxISEhUSERMUFhQWFBcZGRcYGBMYHBoXFhcZFxgYGRwaHSggHBomHBQYITMhJSsrLi8uFyIzODMvNygvLisBCgoKDg0OGxAQGi8kHyQsLCwsLCw3NC0vLCwsLCwsLCwsLCw3LC0sLCwsLCwsLCwsLCwsLCwsLCwsLCwsLCwsLP/AABEIAJ8BPAMBIgACEQEDEQH/xAAcAAEBAQADAQEBAAAAAAAAAAAABgcEBQgDAgH/xABMEAABAwIACQcJBwEFBgcAAAABAAIDBBEFBgcSITFBUWETIlRxgZLSFBYjMnKCkZOhF0JSYrHB0zMVQ6Ky8FNjs9Hh4gglNERzg6P/xAAZAQEBAQEBAQAAAAAAAAAAAAAAAgEDBAX/xAAwEQACAQIEBAQFBQEBAAAAAAAAAQIDERQhMVEEEhNSMkFh8CKRobHRIyRxgcHhBf/aAAwDAQACEQMRAD8A3FERAEREAREQBERAEREAREQBERAEREAREQBFwML1c0bQYKczkmxaJGR2Ftd3a9Oi3FdT/b9YPWwbJ2SxO/RXGm5K6t80Q5pOz+zKVFMOxrkb6+D6weywO/Qr8HHymb/VjqIvbjt+hKroVPJGdWG5VIp+nx1oH6pwPaa9v1Isu0pcKQS/05on+y9p/QqZU5x1TKU4vRnMREUFBERAEREAREQBERAEREAREQBERAEREAREQBERAEREAREQBERAEREAREQBERAEREAREQHCqcEU8n9SCJ3WxhPxsunrMRKGT+6LDvY5w+hJH0VKiuNWcdGyHTjLVEUcSZov/SV0zLamuJI/wkD/AAlfN1Rhqm9ZkdS0bWgXtwtmm/ulXKLpiJPxJP8AlEdFLwtoiqXKHGHZlVBLC7bozgOsEBw+BVPg3DFPUD0MrH8AecOtp0jtC+1ZRRTNzZY2PG5zQf1UphPJ5A851O98LxpGtzb9pzh2Fb+jLeP1X5M/Vj6/Rlmizp1XhbB/9QeUQj72l9h7Q57etwIXf4Dx2paizXHkpD915Fifyu1HtseCyXDySus16GxrRbs8n6lMiIuB2CIiAIiIAiIgCIiAIiIAiIgCIiAIiIAiIgCIiAIiIAiIgCIiAIiIAiIgCIiAIiIAiIgCm8PYl01TdwHJSH77ALE/mbqd9DxVIiqE5Qd4uxMoqSs0Zk2rwhgohso5anvYG5LbbA12uM/lOjdfWrnAOH4KtmdE7nD1mHQ5vWN3EaF2UsbXAtcAWkWIIBBB2EHWFn+MOJ0kDvKsHFzS3SYwdI35n4h+Q37dS9PNCtlLKW/k/wCThyzpZxzW3n/RoSKWxPxtbVjk5LMnA1bHgay3jvb/AKFSvPOEoPlkd4TUldBERQUEREAREQBERAERSOVHGXyGhe5htNL6KLeHOBu/3WhzusAbUYMxx9ymVnlsrKGoMcER5MZrYnZ7mXD33ewn1rgW0WaDtU99pOF+mv8Al038alALLVMVMkBqqWKomqHROlbnBgjDrMPqEkkaS2xtsuuCcpPIuyRMNylYXH/vX9sdN/GqfFbLJUNkayvaySIkAytbmPZf75A5rgNoABtfXqUjj9ikcGVDYeWEofGJGnNzXAFzm2c252tOm+nTuU5HTukcI2C75HBjRvc85rR8SFnNJMWR6mx2xmZg+kdUuAebtbGy9s97tQvp0WBceDSsx+3OboMfz3fxrossGMHL1TaRjrxUjeT4OmsBI7ssG8CHb1P4kYvGvrYqbTmE50pGyJli/qvcMB2F4VubvZGWyPSGJuF5aykiqZohCZRnNYHF3MJ5jrkD1hzuohcPH/G1uDKblswSSOe1kcZdm5xOlxJsbANBOrXYbVSRsDQGtAAAAAGgADUAvN+VzGTyyvc1hvDT3iZuLgfSv7XDN6mA7VcpWRiVylOXSboMfz3fxquxhyhPoqCmqZqdoqanS2n5QjNbbOJc4tvoaWAjN0OeBxWQ5M8W/L66Njm3hi9LLuLWnmsPtOsLfhzty/mUrGTy+ukkabwx+ih3FjCbvGznOu6/4c3co53a7KsWP25zdBj+e7+NPtzm6DH8938ahMU8T6rCJkFMGejDS50jnNbzr2AIabnQTbgubjNk7r6CE1E4iMQc0ExvLs3OOa24c1psSQNF9azmna4si6wflyaXAVFE5rdpjlDz3XNb+q1XA+FIqqFlRA8PjkF2uF99iCDpBBBBB1EFeRFu2JOEv7NxeFVKNJ5R8bD94ySERDqdod1ElbCbepjR+sdsrPkVW+mhp2zcmGh7jIWWeRctADDewLdO8kbF0P25zdBj+e7+NZRNM57nPeS573FznHWXOJLieJJJVXgXJthGqgZUwsj5N4JaHPzXEAkXsRqNrjTpFis55N5G2RXR5c5L86hZbhO794leYkZQqXCRMbA6KdouYn20t2uY4aHAX4HgvOOFMGzU0roJ2GORhs5ptouLg3Ggggg3C5+JVU6LCFG9hs7ymJvZI8RuHa17h2opu9mGkerXOAFybAaysarcuLhI8Q0bHxh7gx5lc0uaDZrrcmbXGm3FUeWrGXyai8nYbS1V2cRELcqe0EM98nYvPdtwJ4DT2BVOdnZGJHonJzj7PhSWQGlZFFE0FzxI5/Pcea0AsGwOJ06LDerqonbGx0jyGsY0uc46g1ouSeAAU7k6xb8goY4SByrvSSn/AHjwLjiGgBvuqVy6YycjTNooz6So0vtshadI951m8QHqr2V2Z5nSzZc5M45lEwsuc0umcCW30EgRmxtsuqDF/Ke+akq62emZFDTgBpEpcZJnerELsFvWZp/OOKwWGJz3NYxpc9zg1rRrc5xs1o4kkBW+UWZtLFTYIhcCKdokqHD79TILnsAcTbc9o+6uam7XZTSKD7c5ugx/Pd/Gn25zdBj+e7+NZrgDA01bOympwDI+9s4kNAaCSXEA2GjdrI3qy+xrCm+k+bJ/EilN6CyO4+3OboMfz3fxq4yb45z4UEr30zYYoyGhwkL855Fy0XaLWBBPtBZf9jWFN9J82T+JbZihgFtDSRUzbEsbz3fikdpe7tcTbhYK4818yXY6DHfFYkmrpAWzNOc5rdBdbTntt98a+PXr7XEvGQVkVnWEzLZ4/ENjxwP0PYqNZtjPSuwdWMrIB6ORxzmjVc6Xs6nDnDcQdwXupvrR6ctVo/8ADyzXTlzrTz/JpKL5087Xsa9hu1zQ4HeCLgr6LyHpCIiAIiIAiIgC825XMZPLK9zWG8NNeJm4vB9K/tcA3iIwdq2fKbjL5BQySMNppPRRbw94PO91oc7rAG1eYgFyqS8ioo5FA+MSMMzS+IPaXsBALmg3LbnVfV2rXp8uLA20VC69rAOla0DusPwWeUOImE5o2SxUkjo5GhzHZ0IzmuFwQHPBsRwXNp8mOF3kDyQtH4nS04A67PJ+AKmPMtDXY6LGLDc1bUPqaggvdYWGhrWj1WtGxo/cnWV3GKNMaaKTCsjebDdlMHDRLVvBa0gbWxi7zxbo0gq4xZyKHOD8ITNIH9zCXaeDpCAbcGgH8ynss+FGmqZQwAMgo4w0MaLNEj2hxsBo0MLAN13b05Ws2L3yM/c4kkkkkkkk6SSdJJO8lb7kPxb8npDVSD0lTYt4Qtvmd65fxBbuWM4n4E8trYKU6GyP55/3bQXvtuJa0gHeQvVsUYaA1oAAAAA1ADQAFtNeZkmSmU/GXyChe9htNL6KLeHuBu/3WhzusAbV5k1K1ys4ziurSI3XgpwY4yNTnX9JIOBcA0HUQwHauJk2xa8vro43C8MdpJt2Y06GH2nWFt2duWTfNKxqyRWN/wDJ8BX9Wswj2OZGW/EZsbux8qykBVuU/GPy6ve5hvDD6KLcQ08549p19O4NXAxUxSqsIukbStZ6MNLi9xa0ZxIaLgHSc06OBWSzdkai1xByj0GDaRsHk9S6Qkvle0QWc9268gOaAGtFxqC6vKLlJdhJjYIojFAHBzs4gve4eqDbQ1oOm1zcgaraejxpxJrcHta+pY3Me7ND2PDm51ic06iDYE6raFPxSZrg6zTYg2cM5psb2cNoO0I5PQyy1KfEHEqbCUwFnNpmuHKy6QLDXGw7ZDq0ere52A0WWzDrXTRYPgsIaVrc5o1coW2a3qZGQPfI2LTWYzx0+Bo68xMjHk0b2QsGa3PkaMyNoGppc4DgNK811E75HukkcXPe5znOO1ziXOPaSVUvhVgszscVcBurquKlbcco7nuH3Y26Xu680G3EgbV6tpqdsbGxsaGsY0Na0ag1osAOAAWX5CMW+TgfXSDnz8yO+yJp0n3nj4Madqo8peObMHU5DHA1UoIiZrtfQZXD8LfqbDeRUFyq7MebMXyrYTbUYUqHMsWxlsQI2mMWf8Hl47EyVYM5fCcF/UhJneTqAiHNPfLFJE7SSTtJNyTtJO9aHHSuwZgV8rgW1OEnNjbsLKYAuPUXNv8AMbuXNZu5XkT2P+MXl9bLOD6McyL/AOJhNj7xLne9bYu6yN4t+V1wle28NNaQ31GS/om9hBf7g3qCJXpzJhgAUWD4WkeklAll9uQA5vutzW+6tguaVzHkionmaxrnvIa1rS5xOoNaLkngAF5Uxvw86vrJal17OdZgP3Ym6GN4G2k8XFa/lxxoENOKGN3pZxeS2tsAOm/tkZvEB6wqGJz3NYxpc9zg1rRrc5xs1o4kkDtW1H5GRRa5NaZkPL4VnF4qJnox+OpeM1jRxGcO2Rp2KNrKp8sj5ZDnPke57jvc43PZc6la5QpW0kNNgiIg8g0S1Dh9+pkF7dTQ4nTsc38KmMWMCvraqKmj0GR2l1r5rBpe7saD1mw2qX2o1bnIxUxpnwdI+WmbCXvaGl0jHOs29yG2cLXIF/ZCp/tlwpupflSfyqo+w2Lpsny2eJfuLIdBnAvq5HNuM5uY0Zzb6W3B0XGi+y6pKayF0WuT3CVXVUTKmt5MPlu5jWNLQIj6hN3OuXDna9TgqVfmNgaA1oAAAAA0AAagF+l2IC6nGrBvlFLLHa7s0ub7bec34kW7V2yLYycWmjJK6syRyZYQ5SkzCdMTy0ey7nN/UjsVcs+yacyorIxqBFvde9v6FaCu3EpKq7fz8zlQd6auERFwOwREQBEXwronvjeyN/Jvcxwa+2dmkiwda4vbWgPPGWHGTyyuMbDeGmvG3cX3HKu7wDf/AK+K6LErF819ZFTacwnOkI2RM0v6r6Gg73haX9hjOnP+SPGq/EDEGLBfKuEplklzRnlobmsbpzQLnWTcnbYblx5G5XZV8ivjYGgNaAAAAANQA0ABfpEXYkLytj8x4wlWCT1vKZD7rjnM/wABavVKise8nNPhI8rnGGoDbco0BwcBqEjbjOtvBB420KJxujU7HnrA2FZaWZlRA7NkjJLTYEaQWkEHWCCR2qmw5lQwlVRGF0kcbHCzuRYWFwOsFznOIHs2+C72bIjWg8yopnDeeVafgGu/VczB+Q6UkGorGBu0RRlxPU5xAHdK5qM1kVdGVYPopJ5GQwMc+R5s1jRpJ/YDWSdAAudC2TC9M3AGB3RMcDWVRzXPH4iOeW7QyNlw0/icD94q9xUxOo8HNIpo+e4WdK850jut2wflaAOC6LHrJ0cJztlfVujaxmayMRhwbc3cbl4uSbdjRuVKDS9TG7nnI2A4AL07kxxa8goY43i00npZd4e8CzPdaGt62k7VM4DyMwwVEU0lS6Vsbw/kzGGhxbpbc5x0B1ja2m1tq1JbCFs2GzEcvmMAfJFQsN+S9LJ7bmlsbesNc5x9tqzjFzAz6yqhpWXBleASPusGl7uxocesBbDhnI75TUS1Elc7Olkc8+iBtc6Gjn6gLAcAF2eJOTIYOqfKW1RkPJvZmmID1i03vnE62hY4tyuxdWIbLZhxpliwbBYQ0rWlzRq5QssxvuRn/wDTgsyW21eRXlZHyyV73Pke57jyLdLnEkn195Xx+wxnTnfJb41MoSbuamjPIMfsJsjbFHVuZGxoa1rY6dua1osACI76AN6n6qpfI50kr3Pe7S573Fzj1ucblbTBkNgvz6yYj8rI2n4nOVdi5k6wdROD44c+UapJTyjgRtaDzWni0BbySeoujNcmWTJ8721VfGWQNIcyFws6U6wXtOkR8Dpd7Prc/wD8Q0b86id9wCccM48kR22B+BWzrqsZcX4K+A09S0lpIIINnMcNT2HY4XPAgkG4JCvlysib5nkwq5osq+E4oWwtdCQxoaHujJfYCwuc7NJA2lvXdUOEMh84J8nq43N2CRjmEdZbnA9dh1L4U2RCrJ9JU07BvaJH/Qhv6rmoyWhV0ZphCukmkfNO9z5Hm7nuOkn9AABaw0ACwWl4gYuCgp5MNV7LCKMmnidoJc4ZrXkHUXFwa0H8RO61virkpoqRwlkzqmVpBBkADGkbWxjRe+m7i62xdrj9ii7CcccPlBhjY8vcAzOz3Ws2/OGgXdo3kblUYWzMbPM9bVvmkfNKc6SR7nuO9zjc23DToGwLl4Cw7U0UhlpZOTkLc0uzInnNJBIHKNdbSBq3LVvsMZ053yW+NPsMZ053yW+NTyS1NuiG+0/DHTT8mk/iVZkyxowvhCtbHJVuMEY5Sb0VKLtGhrLiMEFzt2mwdbUub9hjOnO+S3xq5xCxMjwXE+NjzI+R+c6QtDSQBZrbAnQNJ163HeqipXzMdinREXUkL8yPDQXHQACSeA0lfpS2UTC4gpTGDz5rsHs/fPVY294K6cHOSivMmclGLkzpsloL5KqY/eLfi4vcf2+K0JTmIODDBSMzhZ8hMjhuzrZo7ob23VGunEyUqra92IoRcaaTCIi4HUIiIApTKNG8UwljJvG8Z1iRzXc06uOb9VVr5VVO2Rjo3i7XNLSN4IsVsbXXMroc0lnF2Zhv9ry/id3nf813uJ9quYwzSysJaSzNfa5brBzr6baewrpMP4IfSzOhfpA0td+Jh1O/Y8QVxaOqfFI2WM2exwcDxG/hs7V9WXBUJw+GOuh41/6PExl8Un9DWfMyPpFT32+FPMyPpFT32+FdrgDDEdXC2WPboc3a1w1tP+tIIK7FfHdJRdmj6a4yq1dSJnzMj6RU99vhTzMj6RU99vhVMizpx2N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uJhTCUVPGZJnBrR8SdzRrJ4LVSTdkjHxdVZuROV+LNPDG6WWpqGsaLk57fgObpJ1AKUxZwa6vmdfPEDL3c45zrH1WAkWztp0W+IX0qampwxOI4wWQMN9OkMH43/ieRew/6laTgnBsdNE2KIWa34k7XOO0lemVCnShaSvJ/Q4R42vUldS+FfU6TzMj6RU99vhX98zI+kVPfb4VTIvL047HoxVbuJnzMj6RU99vhQYmx/wC3qe+3wqmROnHYYqt3BERWecIiIDpsaMX2VkWY7mvbcsf+E7jvado/5LHMJYPlp5DFM0tePgRsc07Wnf8Aut8XXYbwLDVszJm3t6rhoc072n9tR2r18PxLp5PQ81fh1PNamPYv4clo5OUj0g6HsOpw47iNh2fEHX8BYchq2Z8TtI9Zh9Zp3EfvqKy/GLE+opbuA5SL8bRqH526x16Rx2Lo6OrkieJInljxqc0/TiOB0L21aMK65ovPf8nlp1Z0XyyWRv6KAwDlFabMrG5p/wBowEj3m6x2X6grijrI5W58T2vadrSCPptXzKlGdN/Ej3wqxnoz7oiLkdAiIgCIiAIiIAiIgCIiAIiIAiIgCIiAIi+VRUMjaXSOaxo1lxAHxKA+qKOwvlCpo7iEOmdvHNZ3iLnsB61KyV2EcKEsYDyeoht2Rj2nH1uok8AvTDhZtXlkvU4S4iKyjm/QrsYceoILshtNLwPMafzO29Q+imMG4Eq8KSCepe5sWxxFtG6JuwfmP+JUeL2IUMNnz2mk3W5jTwH3us/AKxVutCkrUtd3/hKpzqZ1NNjiYMwdFTxiKFoa0fEnaSdp4rloi8jbbuz0JWyQREWGhERAEREAREQBERAFM4cxJpai7mjkpD95lrE/mbqPZY8VTIqhOUHeLsTKEZKzRj+FsR6uG5a0TM3x6+1h0/C66GnqZYH3Y58bxrsS09RH7Fb8uJX4MhnFpomP9oAkdR1jsXthxz0mrnllwi1i7Ga4Myh1MdhM1kw3+o74gW+ip6DKFSP/AKnKRH8zc4fFl/qAvnX5OqV+mJ0kR3Xz2/B2n6qercnFS3+nJFIOOcw/A3H1Vftanp9P+E/uIevv5mjUWF6eb+lNG/gHNJ+Gtc1YjV4rVsfrU0h9kB/+QlcZlfUwaBJPFwzpG/QrMFGXgkbimvFE3dFjFPjpXN/vy4fmbGfrm3+q7CLKLWDW2F3W14/Ry5vgai2LXFw9TV0WZx5S5vvQRnqc4fsVyGZTjtpfhL/2KMHW2+xWJp7miIs/GU1u2md8weFf37TWdGd3x4VmErdv2NxFPcv0WfnKa3ZTH5g8K+L8prtlKO2U+BbhK232GJpbmjIsxlylTn1YYh1l7v0IXCnyg1p1GJnss8RKpcFVZL4qma2v4420lYwcZsITaGzSu4RtA/yNuv63F/CNRpdFM7jK4j/iG6vBW8ckvf8AROKv4YtmpVuMlJF69RHcbA7OPwbcroK7KPTN0RRySHebMb8Tp+i6Kiyb1Dv6skcY4Zzz8NA+qoaDJ3Ss0yGSU8Tmt+DbH6rOThoatv378xzV5aK3v35EvXY/1kpzYQ2O+oMbnv8Ai69+wL502KmEKxwfNnNH4pnOvbg3S4dVgFqNBg2GAWhiYz2WgE9Z1ntXLTFKOVOKRuHcvHK5I4Hyf00VnTXmd+bQzujX2kqsjjDQGtAAGgAAAAcAF+kXlnUlN3k7neMIw8KCIigsIiIAiIgCIiAIiIAiIgCIiAIiIAiIgCIiAL+OaDoIBHFf1EB18+A6V/r08J4mNl/jZcGXE6hdrp2j2S9v+Uhd8itVJrRslwi9UTD8QaE6o3jqkk/clfB2TujOozDqeP3aq5FeIq9zJ6NPtRHfZxSfjn7zPAn2cUn45+9H4FYomIq9xnQp7Ei3J3R75j74/Zq+zMQaEa2PPXI/9iFUImIq9zHRp9qOgixNoG6qdp9pz3fq5c+DAdKz1KeEHeI2X+Nl2CKHUm9Wy1CK0R/GtA0AADgv6iKCgiIgCIiAIiIAiIgCIiAIiIAiIgCIiA//2Q=="/>
          <p:cNvSpPr>
            <a:spLocks noChangeAspect="1" noChangeArrowheads="1"/>
          </p:cNvSpPr>
          <p:nvPr/>
        </p:nvSpPr>
        <p:spPr bwMode="auto">
          <a:xfrm>
            <a:off x="207379" y="-192617"/>
            <a:ext cx="406294" cy="406401"/>
          </a:xfrm>
          <a:prstGeom prst="rect">
            <a:avLst/>
          </a:prstGeom>
          <a:noFill/>
        </p:spPr>
        <p:txBody>
          <a:bodyPr vert="horz" wrap="square" lIns="121899" tIns="60949" rIns="121899" bIns="60949" numCol="1" anchor="t" anchorCtr="0" compatLnSpc="1">
            <a:prstTxWarp prst="textNoShape">
              <a:avLst/>
            </a:prstTxWarp>
          </a:bodyPr>
          <a:lstStyle/>
          <a:p>
            <a:endParaRPr lang="en-US"/>
          </a:p>
        </p:txBody>
      </p:sp>
      <p:pic>
        <p:nvPicPr>
          <p:cNvPr id="8" name="Picture 7" descr="farwest.jpg"/>
          <p:cNvPicPr>
            <a:picLocks noChangeAspect="1"/>
          </p:cNvPicPr>
          <p:nvPr/>
        </p:nvPicPr>
        <p:blipFill>
          <a:blip r:embed="rId3" cstate="print"/>
          <a:stretch>
            <a:fillRect/>
          </a:stretch>
        </p:blipFill>
        <p:spPr>
          <a:xfrm>
            <a:off x="6839445" y="2820065"/>
            <a:ext cx="4602380" cy="1216660"/>
          </a:xfrm>
          <a:prstGeom prst="rect">
            <a:avLst/>
          </a:prstGeom>
        </p:spPr>
      </p:pic>
      <p:sp>
        <p:nvSpPr>
          <p:cNvPr id="11" name="Title 78"/>
          <p:cNvSpPr>
            <a:spLocks noGrp="1"/>
          </p:cNvSpPr>
          <p:nvPr>
            <p:ph type="title"/>
          </p:nvPr>
        </p:nvSpPr>
        <p:spPr>
          <a:xfrm>
            <a:off x="545972" y="327384"/>
            <a:ext cx="10958640" cy="1027283"/>
          </a:xfrm>
        </p:spPr>
        <p:txBody>
          <a:bodyPr/>
          <a:lstStyle/>
          <a:p>
            <a:r>
              <a:rPr lang="en-US" dirty="0" smtClean="0"/>
              <a:t>Customer Reference</a:t>
            </a:r>
            <a:endParaRPr lang="en-US" dirty="0"/>
          </a:p>
        </p:txBody>
      </p:sp>
      <p:sp>
        <p:nvSpPr>
          <p:cNvPr id="12" name="Text Placeholder 2"/>
          <p:cNvSpPr txBox="1">
            <a:spLocks/>
          </p:cNvSpPr>
          <p:nvPr/>
        </p:nvSpPr>
        <p:spPr>
          <a:xfrm>
            <a:off x="531813" y="914400"/>
            <a:ext cx="11125199" cy="343299"/>
          </a:xfrm>
          <a:prstGeom prst="rect">
            <a:avLst/>
          </a:prstGeom>
        </p:spPr>
        <p:txBody>
          <a:bodyPr vert="horz" lIns="0" tIns="0" rIns="0" bIns="0" rtlCol="0">
            <a:normAutofit/>
          </a:bodyPr>
          <a:lstStyle/>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tabLst/>
              <a:defRPr/>
            </a:pPr>
            <a:r>
              <a:rPr kumimoji="0" lang="en-US" sz="2400" b="1" i="0" u="none" strike="noStrike" kern="1200" cap="none" spc="0" normalizeH="0" baseline="0" noProof="0" dirty="0" err="1" smtClean="0">
                <a:ln>
                  <a:noFill/>
                </a:ln>
                <a:solidFill>
                  <a:schemeClr val="tx1"/>
                </a:solidFill>
                <a:effectLst/>
                <a:uLnTx/>
                <a:uFillTx/>
                <a:latin typeface="+mn-lt"/>
                <a:ea typeface="+mn-ea"/>
                <a:cs typeface="+mn-cs"/>
              </a:rPr>
              <a:t>Farwest</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 Steel</a:t>
            </a:r>
            <a:endParaRPr kumimoji="0" lang="en-US" sz="2400" b="1" i="0" u="none" strike="noStrike" kern="1200" cap="none" spc="0" normalizeH="0" baseline="0" noProof="0" dirty="0">
              <a:ln>
                <a:noFill/>
              </a:ln>
              <a:solidFill>
                <a:schemeClr val="tx1"/>
              </a:solidFill>
              <a:effectLst/>
              <a:uLnTx/>
              <a:uFillTx/>
              <a:latin typeface="+mn-lt"/>
              <a:ea typeface="+mn-ea"/>
              <a:cs typeface="+mn-cs"/>
            </a:endParaRPr>
          </a:p>
        </p:txBody>
      </p:sp>
      <p:sp>
        <p:nvSpPr>
          <p:cNvPr id="13" name="TextBox 12"/>
          <p:cNvSpPr txBox="1"/>
          <p:nvPr/>
        </p:nvSpPr>
        <p:spPr>
          <a:xfrm>
            <a:off x="8685212" y="6096000"/>
            <a:ext cx="3200400" cy="304800"/>
          </a:xfrm>
          <a:prstGeom prst="rect">
            <a:avLst/>
          </a:prstGeom>
          <a:noFill/>
        </p:spPr>
        <p:txBody>
          <a:bodyPr wrap="none" lIns="0" tIns="0" rIns="0" bIns="0" rtlCol="0">
            <a:noAutofit/>
          </a:bodyPr>
          <a:lstStyle/>
          <a:p>
            <a:pPr algn="r">
              <a:lnSpc>
                <a:spcPct val="90000"/>
              </a:lnSpc>
            </a:pPr>
            <a:r>
              <a:rPr lang="en-US" dirty="0" smtClean="0"/>
              <a:t>Based in USA</a:t>
            </a:r>
            <a:endParaRPr lang="en-US" dirty="0"/>
          </a:p>
        </p:txBody>
      </p:sp>
    </p:spTree>
    <p:extLst>
      <p:ext uri="{BB962C8B-B14F-4D97-AF65-F5344CB8AC3E}">
        <p14:creationId xmlns="" xmlns:p14="http://schemas.microsoft.com/office/powerpoint/2010/main" val="72471540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303213" y="2479525"/>
            <a:ext cx="5181600" cy="2849880"/>
          </a:xfrm>
        </p:spPr>
        <p:txBody>
          <a:bodyPr>
            <a:noAutofit/>
          </a:bodyPr>
          <a:lstStyle/>
          <a:p>
            <a:pPr marL="171450" indent="-171450">
              <a:spcBef>
                <a:spcPts val="600"/>
              </a:spcBef>
            </a:pPr>
            <a:r>
              <a:rPr lang="en-US" sz="2000" dirty="0" smtClean="0"/>
              <a:t>Oracle Forms based solution was losing competitiveness</a:t>
            </a:r>
          </a:p>
          <a:p>
            <a:pPr marL="171450" indent="-171450">
              <a:spcBef>
                <a:spcPts val="600"/>
              </a:spcBef>
            </a:pPr>
            <a:r>
              <a:rPr lang="en-US" sz="2000" dirty="0" smtClean="0"/>
              <a:t>Migrated 3,500 Oracle Forms to Oracle APEX</a:t>
            </a:r>
          </a:p>
          <a:p>
            <a:pPr marL="171450" indent="-171450">
              <a:spcBef>
                <a:spcPts val="600"/>
              </a:spcBef>
            </a:pPr>
            <a:r>
              <a:rPr lang="en-US" sz="2000" dirty="0" smtClean="0"/>
              <a:t>&gt; 5,000 APEX pages</a:t>
            </a:r>
          </a:p>
          <a:p>
            <a:pPr marL="171450" indent="-171450">
              <a:spcBef>
                <a:spcPts val="600"/>
              </a:spcBef>
            </a:pPr>
            <a:r>
              <a:rPr lang="en-US" sz="2000" dirty="0" smtClean="0"/>
              <a:t>Market Leader (170+ local authorities, &gt; 10,000 end users)</a:t>
            </a:r>
          </a:p>
          <a:p>
            <a:pPr marL="171450" indent="-171450">
              <a:spcBef>
                <a:spcPts val="600"/>
              </a:spcBef>
            </a:pPr>
            <a:r>
              <a:rPr lang="en-US" sz="2000" dirty="0" smtClean="0"/>
              <a:t>Numerous commercial applications, including: Housing, Revenue and Benefits, EU Blue Card, HGV Road Levy</a:t>
            </a:r>
          </a:p>
          <a:p>
            <a:pPr marL="0">
              <a:spcBef>
                <a:spcPts val="600"/>
              </a:spcBef>
            </a:pPr>
            <a:endParaRPr lang="en-US" sz="2000" dirty="0"/>
          </a:p>
          <a:p>
            <a:pPr marL="0">
              <a:spcBef>
                <a:spcPts val="600"/>
              </a:spcBef>
            </a:pPr>
            <a:endParaRPr lang="en-US" sz="2000" dirty="0"/>
          </a:p>
        </p:txBody>
      </p:sp>
      <p:sp>
        <p:nvSpPr>
          <p:cNvPr id="2" name="Text Placeholder 1"/>
          <p:cNvSpPr>
            <a:spLocks noGrp="1"/>
          </p:cNvSpPr>
          <p:nvPr>
            <p:ph type="body" sz="quarter" idx="14"/>
          </p:nvPr>
        </p:nvSpPr>
        <p:spPr/>
        <p:txBody>
          <a:bodyPr/>
          <a:lstStyle/>
          <a:p>
            <a:r>
              <a:rPr lang="en-US" dirty="0" smtClean="0"/>
              <a:t>Public Sector Applications</a:t>
            </a:r>
            <a:endParaRPr lang="en-US" dirty="0"/>
          </a:p>
        </p:txBody>
      </p:sp>
      <p:sp>
        <p:nvSpPr>
          <p:cNvPr id="86018" name="AutoShape 2" descr="data:image/jpeg;base64,/9j/4AAQSkZJRgABAQAAAQABAAD/2wCEAAkGBxISEhUSERMUFhQWFBcZGRcYGBMYHBoXFhcZFxgYGRwaHSggHBomHBQYITMhJSsrLi8uFyIzODMvNygvLisBCgoKDg0OGxAQGi8kHyQsLCwsLCw3NC0vLCwsLCwsLCwsLCw3LC0sLCwsLCwsLCwsLCwsLCwsLCwsLCwsLCwsLP/AABEIAJ8BPAMBIgACEQEDEQH/xAAcAAEBAQADAQEBAAAAAAAAAAAABgcEBQgDAgH/xABMEAABAwIACQcJBwEFBgcAAAABAAIDBBEFBgcSITFBUWETIlRxgZLSFBYjMnKCkZOhF0JSYrHB0zMVQ6Ky8FNjs9Hh4gglNERzg6P/xAAZAQEBAQEBAQAAAAAAAAAAAAAAAgEDBAX/xAAwEQACAQIEBAQFBQEBAAAAAAAAAQIDERQhMVEEEhNSMkFh8CKRobHRIyRxgcHhBf/aAAwDAQACEQMRAD8A3FERAEREAREQBERAEREAREQBERAEREAREQBFwML1c0bQYKczkmxaJGR2Ftd3a9Oi3FdT/b9YPWwbJ2SxO/RXGm5K6t80Q5pOz+zKVFMOxrkb6+D6weywO/Qr8HHymb/VjqIvbjt+hKroVPJGdWG5VIp+nx1oH6pwPaa9v1Isu0pcKQS/05on+y9p/QqZU5x1TKU4vRnMREUFBERAEREAREQBERAEREAREQBERAEREAREQBERAEREAREQBERAEREAREQBERAEREAREQHCqcEU8n9SCJ3WxhPxsunrMRKGT+6LDvY5w+hJH0VKiuNWcdGyHTjLVEUcSZov/SV0zLamuJI/wkD/AAlfN1Rhqm9ZkdS0bWgXtwtmm/ulXKLpiJPxJP8AlEdFLwtoiqXKHGHZlVBLC7bozgOsEBw+BVPg3DFPUD0MrH8AecOtp0jtC+1ZRRTNzZY2PG5zQf1UphPJ5A851O98LxpGtzb9pzh2Fb+jLeP1X5M/Vj6/Rlmizp1XhbB/9QeUQj72l9h7Q57etwIXf4Dx2paizXHkpD915Fifyu1HtseCyXDySus16GxrRbs8n6lMiIuB2CIiAIiIAiIgCIiAIiIAiIgCIiAIiIAiIgCIiAIiIAiIgCIiAIiIAiIgCIiAIiIAiIgCm8PYl01TdwHJSH77ALE/mbqd9DxVIiqE5Qd4uxMoqSs0Zk2rwhgohso5anvYG5LbbA12uM/lOjdfWrnAOH4KtmdE7nD1mHQ5vWN3EaF2UsbXAtcAWkWIIBBB2EHWFn+MOJ0kDvKsHFzS3SYwdI35n4h+Q37dS9PNCtlLKW/k/wCThyzpZxzW3n/RoSKWxPxtbVjk5LMnA1bHgay3jvb/AKFSvPOEoPlkd4TUldBERQUEREAREQBERAERSOVHGXyGhe5htNL6KLeHOBu/3WhzusAbUYMxx9ymVnlsrKGoMcER5MZrYnZ7mXD33ewn1rgW0WaDtU99pOF+mv8Al038alALLVMVMkBqqWKomqHROlbnBgjDrMPqEkkaS2xtsuuCcpPIuyRMNylYXH/vX9sdN/GqfFbLJUNkayvaySIkAytbmPZf75A5rgNoABtfXqUjj9ikcGVDYeWEofGJGnNzXAFzm2c252tOm+nTuU5HTukcI2C75HBjRvc85rR8SFnNJMWR6mx2xmZg+kdUuAebtbGy9s97tQvp0WBceDSsx+3OboMfz3fxrossGMHL1TaRjrxUjeT4OmsBI7ssG8CHb1P4kYvGvrYqbTmE50pGyJli/qvcMB2F4VubvZGWyPSGJuF5aykiqZohCZRnNYHF3MJ5jrkD1hzuohcPH/G1uDKblswSSOe1kcZdm5xOlxJsbANBOrXYbVSRsDQGtAAAAAGgADUAvN+VzGTyyvc1hvDT3iZuLgfSv7XDN6mA7VcpWRiVylOXSboMfz3fxquxhyhPoqCmqZqdoqanS2n5QjNbbOJc4tvoaWAjN0OeBxWQ5M8W/L66Njm3hi9LLuLWnmsPtOsLfhzty/mUrGTy+ukkabwx+ih3FjCbvGznOu6/4c3co53a7KsWP25zdBj+e7+NPtzm6DH8938ahMU8T6rCJkFMGejDS50jnNbzr2AIabnQTbgubjNk7r6CE1E4iMQc0ExvLs3OOa24c1psSQNF9azmna4si6wflyaXAVFE5rdpjlDz3XNb+q1XA+FIqqFlRA8PjkF2uF99iCDpBBBBB1EFeRFu2JOEv7NxeFVKNJ5R8bD94ySERDqdod1ElbCbepjR+sdsrPkVW+mhp2zcmGh7jIWWeRctADDewLdO8kbF0P25zdBj+e7+NZRNM57nPeS573FznHWXOJLieJJJVXgXJthGqgZUwsj5N4JaHPzXEAkXsRqNrjTpFis55N5G2RXR5c5L86hZbhO794leYkZQqXCRMbA6KdouYn20t2uY4aHAX4HgvOOFMGzU0roJ2GORhs5ptouLg3Ggggg3C5+JVU6LCFG9hs7ymJvZI8RuHa17h2opu9mGkerXOAFybAaysarcuLhI8Q0bHxh7gx5lc0uaDZrrcmbXGm3FUeWrGXyai8nYbS1V2cRELcqe0EM98nYvPdtwJ4DT2BVOdnZGJHonJzj7PhSWQGlZFFE0FzxI5/Pcea0AsGwOJ06LDerqonbGx0jyGsY0uc46g1ouSeAAU7k6xb8goY4SByrvSSn/AHjwLjiGgBvuqVy6YycjTNooz6So0vtshadI951m8QHqr2V2Z5nSzZc5M45lEwsuc0umcCW30EgRmxtsuqDF/Ke+akq62emZFDTgBpEpcZJnerELsFvWZp/OOKwWGJz3NYxpc9zg1rRrc5xs1o4kkBW+UWZtLFTYIhcCKdokqHD79TILnsAcTbc9o+6uam7XZTSKD7c5ugx/Pd/Gn25zdBj+e7+NZrgDA01bOympwDI+9s4kNAaCSXEA2GjdrI3qy+xrCm+k+bJ/EilN6CyO4+3OboMfz3fxq4yb45z4UEr30zYYoyGhwkL855Fy0XaLWBBPtBZf9jWFN9J82T+JbZihgFtDSRUzbEsbz3fikdpe7tcTbhYK4818yXY6DHfFYkmrpAWzNOc5rdBdbTntt98a+PXr7XEvGQVkVnWEzLZ4/ENjxwP0PYqNZtjPSuwdWMrIB6ORxzmjVc6Xs6nDnDcQdwXupvrR6ctVo/8ADyzXTlzrTz/JpKL5087Xsa9hu1zQ4HeCLgr6LyHpCIiAIiIAiIgC825XMZPLK9zWG8NNeJm4vB9K/tcA3iIwdq2fKbjL5BQySMNppPRRbw94PO91oc7rAG1eYgFyqS8ioo5FA+MSMMzS+IPaXsBALmg3LbnVfV2rXp8uLA20VC69rAOla0DusPwWeUOImE5o2SxUkjo5GhzHZ0IzmuFwQHPBsRwXNp8mOF3kDyQtH4nS04A67PJ+AKmPMtDXY6LGLDc1bUPqaggvdYWGhrWj1WtGxo/cnWV3GKNMaaKTCsjebDdlMHDRLVvBa0gbWxi7zxbo0gq4xZyKHOD8ITNIH9zCXaeDpCAbcGgH8ynss+FGmqZQwAMgo4w0MaLNEj2hxsBo0MLAN13b05Ws2L3yM/c4kkkkkkkk6SSdJJO8lb7kPxb8npDVSD0lTYt4Qtvmd65fxBbuWM4n4E8trYKU6GyP55/3bQXvtuJa0gHeQvVsUYaA1oAAAAA1ADQAFtNeZkmSmU/GXyChe9htNL6KLeHuBu/3WhzusAbV5k1K1ys4ziurSI3XgpwY4yNTnX9JIOBcA0HUQwHauJk2xa8vro43C8MdpJt2Y06GH2nWFt2duWTfNKxqyRWN/wDJ8BX9Wswj2OZGW/EZsbux8qykBVuU/GPy6ve5hvDD6KLcQ08549p19O4NXAxUxSqsIukbStZ6MNLi9xa0ZxIaLgHSc06OBWSzdkai1xByj0GDaRsHk9S6Qkvle0QWc9268gOaAGtFxqC6vKLlJdhJjYIojFAHBzs4gve4eqDbQ1oOm1zcgaraejxpxJrcHta+pY3Me7ND2PDm51ic06iDYE6raFPxSZrg6zTYg2cM5psb2cNoO0I5PQyy1KfEHEqbCUwFnNpmuHKy6QLDXGw7ZDq0ere52A0WWzDrXTRYPgsIaVrc5o1coW2a3qZGQPfI2LTWYzx0+Bo68xMjHk0b2QsGa3PkaMyNoGppc4DgNK811E75HukkcXPe5znOO1ziXOPaSVUvhVgszscVcBurquKlbcco7nuH3Y26Xu680G3EgbV6tpqdsbGxsaGsY0Na0ag1osAOAAWX5CMW+TgfXSDnz8yO+yJp0n3nj4Madqo8peObMHU5DHA1UoIiZrtfQZXD8LfqbDeRUFyq7MebMXyrYTbUYUqHMsWxlsQI2mMWf8Hl47EyVYM5fCcF/UhJneTqAiHNPfLFJE7SSTtJNyTtJO9aHHSuwZgV8rgW1OEnNjbsLKYAuPUXNv8AMbuXNZu5XkT2P+MXl9bLOD6McyL/AOJhNj7xLne9bYu6yN4t+V1wle28NNaQ31GS/om9hBf7g3qCJXpzJhgAUWD4WkeklAll9uQA5vutzW+6tguaVzHkionmaxrnvIa1rS5xOoNaLkngAF5Uxvw86vrJal17OdZgP3Ym6GN4G2k8XFa/lxxoENOKGN3pZxeS2tsAOm/tkZvEB6wqGJz3NYxpc9zg1rRrc5xs1o4kkDtW1H5GRRa5NaZkPL4VnF4qJnox+OpeM1jRxGcO2Rp2KNrKp8sj5ZDnPke57jvc43PZc6la5QpW0kNNgiIg8g0S1Dh9+pkF7dTQ4nTsc38KmMWMCvraqKmj0GR2l1r5rBpe7saD1mw2qX2o1bnIxUxpnwdI+WmbCXvaGl0jHOs29yG2cLXIF/ZCp/tlwpupflSfyqo+w2Lpsny2eJfuLIdBnAvq5HNuM5uY0Zzb6W3B0XGi+y6pKayF0WuT3CVXVUTKmt5MPlu5jWNLQIj6hN3OuXDna9TgqVfmNgaA1oAAAAA0AAagF+l2IC6nGrBvlFLLHa7s0ub7bec34kW7V2yLYycWmjJK6syRyZYQ5SkzCdMTy0ey7nN/UjsVcs+yacyorIxqBFvde9v6FaCu3EpKq7fz8zlQd6auERFwOwREQBEXwronvjeyN/Jvcxwa+2dmkiwda4vbWgPPGWHGTyyuMbDeGmvG3cX3HKu7wDf/AK+K6LErF819ZFTacwnOkI2RM0v6r6Gg73haX9hjOnP+SPGq/EDEGLBfKuEplklzRnlobmsbpzQLnWTcnbYblx5G5XZV8ivjYGgNaAAAAANQA0ABfpEXYkLytj8x4wlWCT1vKZD7rjnM/wABavVKise8nNPhI8rnGGoDbco0BwcBqEjbjOtvBB420KJxujU7HnrA2FZaWZlRA7NkjJLTYEaQWkEHWCCR2qmw5lQwlVRGF0kcbHCzuRYWFwOsFznOIHs2+C72bIjWg8yopnDeeVafgGu/VczB+Q6UkGorGBu0RRlxPU5xAHdK5qM1kVdGVYPopJ5GQwMc+R5s1jRpJ/YDWSdAAudC2TC9M3AGB3RMcDWVRzXPH4iOeW7QyNlw0/icD94q9xUxOo8HNIpo+e4WdK850jut2wflaAOC6LHrJ0cJztlfVujaxmayMRhwbc3cbl4uSbdjRuVKDS9TG7nnI2A4AL07kxxa8goY43i00npZd4e8CzPdaGt62k7VM4DyMwwVEU0lS6Vsbw/kzGGhxbpbc5x0B1ja2m1tq1JbCFs2GzEcvmMAfJFQsN+S9LJ7bmlsbesNc5x9tqzjFzAz6yqhpWXBleASPusGl7uxocesBbDhnI75TUS1Elc7Olkc8+iBtc6Gjn6gLAcAF2eJOTIYOqfKW1RkPJvZmmID1i03vnE62hY4tyuxdWIbLZhxpliwbBYQ0rWlzRq5QssxvuRn/wDTgsyW21eRXlZHyyV73Pke57jyLdLnEkn195Xx+wxnTnfJb41MoSbuamjPIMfsJsjbFHVuZGxoa1rY6dua1osACI76AN6n6qpfI50kr3Pe7S573Fzj1ucblbTBkNgvz6yYj8rI2n4nOVdi5k6wdROD44c+UapJTyjgRtaDzWni0BbySeoujNcmWTJ8721VfGWQNIcyFws6U6wXtOkR8Dpd7Prc/wD8Q0b86id9wCccM48kR22B+BWzrqsZcX4K+A09S0lpIIINnMcNT2HY4XPAgkG4JCvlysib5nkwq5osq+E4oWwtdCQxoaHujJfYCwuc7NJA2lvXdUOEMh84J8nq43N2CRjmEdZbnA9dh1L4U2RCrJ9JU07BvaJH/Qhv6rmoyWhV0ZphCukmkfNO9z5Hm7nuOkn9AABaw0ACwWl4gYuCgp5MNV7LCKMmnidoJc4ZrXkHUXFwa0H8RO61virkpoqRwlkzqmVpBBkADGkbWxjRe+m7i62xdrj9ii7CcccPlBhjY8vcAzOz3Ws2/OGgXdo3kblUYWzMbPM9bVvmkfNKc6SR7nuO9zjc23DToGwLl4Cw7U0UhlpZOTkLc0uzInnNJBIHKNdbSBq3LVvsMZ053yW+NPsMZ053yW+NTyS1NuiG+0/DHTT8mk/iVZkyxowvhCtbHJVuMEY5Sb0VKLtGhrLiMEFzt2mwdbUub9hjOnO+S3xq5xCxMjwXE+NjzI+R+c6QtDSQBZrbAnQNJ163HeqipXzMdinREXUkL8yPDQXHQACSeA0lfpS2UTC4gpTGDz5rsHs/fPVY294K6cHOSivMmclGLkzpsloL5KqY/eLfi4vcf2+K0JTmIODDBSMzhZ8hMjhuzrZo7ob23VGunEyUqra92IoRcaaTCIi4HUIiIApTKNG8UwljJvG8Z1iRzXc06uOb9VVr5VVO2Rjo3i7XNLSN4IsVsbXXMroc0lnF2Zhv9ry/id3nf813uJ9quYwzSysJaSzNfa5brBzr6baewrpMP4IfSzOhfpA0td+Jh1O/Y8QVxaOqfFI2WM2exwcDxG/hs7V9WXBUJw+GOuh41/6PExl8Un9DWfMyPpFT32+FPMyPpFT32+FdrgDDEdXC2WPboc3a1w1tP+tIIK7FfHdJRdmj6a4yq1dSJnzMj6RU99vhTzMj6RU99vhVMizpx2N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uJhTCUVPGZJnBrR8SdzRrJ4LVSTdkjHxdVZuROV+LNPDG6WWpqGsaLk57fgObpJ1AKUxZwa6vmdfPEDL3c45zrH1WAkWztp0W+IX0qampwxOI4wWQMN9OkMH43/ieRew/6laTgnBsdNE2KIWa34k7XOO0lemVCnShaSvJ/Q4R42vUldS+FfU6TzMj6RU99vhX98zI+kVPfb4VTIvL047HoxVbuJnzMj6RU99vhQYmx/wC3qe+3wqmROnHYYqt3BERWecIiIDpsaMX2VkWY7mvbcsf+E7jvado/5LHMJYPlp5DFM0tePgRsc07Wnf8Aut8XXYbwLDVszJm3t6rhoc072n9tR2r18PxLp5PQ81fh1PNamPYv4clo5OUj0g6HsOpw47iNh2fEHX8BYchq2Z8TtI9Zh9Zp3EfvqKy/GLE+opbuA5SL8bRqH526x16Rx2Lo6OrkieJInljxqc0/TiOB0L21aMK65ovPf8nlp1Z0XyyWRv6KAwDlFabMrG5p/wBowEj3m6x2X6grijrI5W58T2vadrSCPptXzKlGdN/Ej3wqxnoz7oiLkdAiIgCIiAIiIAiIgCIiAIiIAiIgCIiAIi+VRUMjaXSOaxo1lxAHxKA+qKOwvlCpo7iEOmdvHNZ3iLnsB61KyV2EcKEsYDyeoht2Rj2nH1uok8AvTDhZtXlkvU4S4iKyjm/QrsYceoILshtNLwPMafzO29Q+imMG4Eq8KSCepe5sWxxFtG6JuwfmP+JUeL2IUMNnz2mk3W5jTwH3us/AKxVutCkrUtd3/hKpzqZ1NNjiYMwdFTxiKFoa0fEnaSdp4rloi8jbbuz0JWyQREWGhERAEREAREQBERAFM4cxJpai7mjkpD95lrE/mbqPZY8VTIqhOUHeLsTKEZKzRj+FsR6uG5a0TM3x6+1h0/C66GnqZYH3Y58bxrsS09RH7Fb8uJX4MhnFpomP9oAkdR1jsXthxz0mrnllwi1i7Ga4Myh1MdhM1kw3+o74gW+ip6DKFSP/AKnKRH8zc4fFl/qAvnX5OqV+mJ0kR3Xz2/B2n6qercnFS3+nJFIOOcw/A3H1Vftanp9P+E/uIevv5mjUWF6eb+lNG/gHNJ+Gtc1YjV4rVsfrU0h9kB/+QlcZlfUwaBJPFwzpG/QrMFGXgkbimvFE3dFjFPjpXN/vy4fmbGfrm3+q7CLKLWDW2F3W14/Ry5vgai2LXFw9TV0WZx5S5vvQRnqc4fsVyGZTjtpfhL/2KMHW2+xWJp7miIs/GU1u2md8weFf37TWdGd3x4VmErdv2NxFPcv0WfnKa3ZTH5g8K+L8prtlKO2U+BbhK232GJpbmjIsxlylTn1YYh1l7v0IXCnyg1p1GJnss8RKpcFVZL4qma2v4420lYwcZsITaGzSu4RtA/yNuv63F/CNRpdFM7jK4j/iG6vBW8ckvf8AROKv4YtmpVuMlJF69RHcbA7OPwbcroK7KPTN0RRySHebMb8Tp+i6Kiyb1Dv6skcY4Zzz8NA+qoaDJ3Ss0yGSU8Tmt+DbH6rOThoatv378xzV5aK3v35EvXY/1kpzYQ2O+oMbnv8Ai69+wL502KmEKxwfNnNH4pnOvbg3S4dVgFqNBg2GAWhiYz2WgE9Z1ntXLTFKOVOKRuHcvHK5I4Hyf00VnTXmd+bQzujX2kqsjjDQGtAAGgAAAAcAF+kXlnUlN3k7neMIw8KCIigsIiIAiIgCIiAIiIAiIgCIiAIiIAiIgCIiAL+OaDoIBHFf1EB18+A6V/r08J4mNl/jZcGXE6hdrp2j2S9v+Uhd8itVJrRslwi9UTD8QaE6o3jqkk/clfB2TujOozDqeP3aq5FeIq9zJ6NPtRHfZxSfjn7zPAn2cUn45+9H4FYomIq9xnQp7Ei3J3R75j74/Zq+zMQaEa2PPXI/9iFUImIq9zHRp9qOgixNoG6qdp9pz3fq5c+DAdKz1KeEHeI2X+Nl2CKHUm9Wy1CK0R/GtA0AADgv6iKCgiIgCIiAIiIAiIgCIiAIiIAiIgCIiA//2Q=="/>
          <p:cNvSpPr>
            <a:spLocks noChangeAspect="1" noChangeArrowheads="1"/>
          </p:cNvSpPr>
          <p:nvPr/>
        </p:nvSpPr>
        <p:spPr bwMode="auto">
          <a:xfrm>
            <a:off x="207379" y="-192617"/>
            <a:ext cx="406294" cy="406401"/>
          </a:xfrm>
          <a:prstGeom prst="rect">
            <a:avLst/>
          </a:prstGeom>
          <a:noFill/>
        </p:spPr>
        <p:txBody>
          <a:bodyPr vert="horz" wrap="square" lIns="121899" tIns="60949" rIns="121899" bIns="60949" numCol="1" anchor="t" anchorCtr="0" compatLnSpc="1">
            <a:prstTxWarp prst="textNoShape">
              <a:avLst/>
            </a:prstTxWarp>
          </a:bodyPr>
          <a:lstStyle/>
          <a:p>
            <a:endParaRPr lang="en-US"/>
          </a:p>
        </p:txBody>
      </p:sp>
      <p:pic>
        <p:nvPicPr>
          <p:cNvPr id="7" name="Picture 6" descr="northgate.jpg"/>
          <p:cNvPicPr>
            <a:picLocks noChangeAspect="1"/>
          </p:cNvPicPr>
          <p:nvPr/>
        </p:nvPicPr>
        <p:blipFill>
          <a:blip r:embed="rId3" cstate="print"/>
          <a:stretch>
            <a:fillRect/>
          </a:stretch>
        </p:blipFill>
        <p:spPr>
          <a:xfrm>
            <a:off x="6551612" y="2506959"/>
            <a:ext cx="4651128" cy="1860936"/>
          </a:xfrm>
          <a:prstGeom prst="rect">
            <a:avLst/>
          </a:prstGeom>
        </p:spPr>
      </p:pic>
      <p:sp>
        <p:nvSpPr>
          <p:cNvPr id="11" name="Title 78"/>
          <p:cNvSpPr>
            <a:spLocks noGrp="1"/>
          </p:cNvSpPr>
          <p:nvPr>
            <p:ph type="title"/>
          </p:nvPr>
        </p:nvSpPr>
        <p:spPr>
          <a:xfrm>
            <a:off x="545972" y="327384"/>
            <a:ext cx="10958640" cy="1027283"/>
          </a:xfrm>
        </p:spPr>
        <p:txBody>
          <a:bodyPr/>
          <a:lstStyle/>
          <a:p>
            <a:r>
              <a:rPr lang="en-US" dirty="0" smtClean="0"/>
              <a:t>Customer Reference</a:t>
            </a:r>
            <a:endParaRPr lang="en-US" dirty="0"/>
          </a:p>
        </p:txBody>
      </p:sp>
      <p:sp>
        <p:nvSpPr>
          <p:cNvPr id="12" name="Text Placeholder 2"/>
          <p:cNvSpPr txBox="1">
            <a:spLocks/>
          </p:cNvSpPr>
          <p:nvPr/>
        </p:nvSpPr>
        <p:spPr>
          <a:xfrm>
            <a:off x="531813" y="914400"/>
            <a:ext cx="11125199" cy="343299"/>
          </a:xfrm>
          <a:prstGeom prst="rect">
            <a:avLst/>
          </a:prstGeom>
        </p:spPr>
        <p:txBody>
          <a:bodyPr vert="horz" lIns="0" tIns="0" rIns="0" bIns="0" rtlCol="0">
            <a:normAutofit/>
          </a:bodyPr>
          <a:lstStyle/>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tabLst/>
              <a:defRPr/>
            </a:pPr>
            <a:r>
              <a:rPr kumimoji="0" lang="en-US" sz="2400" b="1" i="0" u="none" strike="noStrike" kern="1200" cap="none" spc="0" normalizeH="0" baseline="0" noProof="0" dirty="0" smtClean="0">
                <a:ln>
                  <a:noFill/>
                </a:ln>
                <a:solidFill>
                  <a:schemeClr val="tx1"/>
                </a:solidFill>
                <a:effectLst/>
                <a:uLnTx/>
                <a:uFillTx/>
                <a:latin typeface="+mn-lt"/>
                <a:ea typeface="+mn-ea"/>
                <a:cs typeface="+mn-cs"/>
              </a:rPr>
              <a:t>Northgate IS</a:t>
            </a:r>
            <a:endParaRPr kumimoji="0" lang="en-US" sz="2400" b="1" i="0" u="none" strike="noStrike" kern="1200" cap="none" spc="0" normalizeH="0" baseline="0" noProof="0" dirty="0">
              <a:ln>
                <a:noFill/>
              </a:ln>
              <a:solidFill>
                <a:schemeClr val="tx1"/>
              </a:solidFill>
              <a:effectLst/>
              <a:uLnTx/>
              <a:uFillTx/>
              <a:latin typeface="+mn-lt"/>
              <a:ea typeface="+mn-ea"/>
              <a:cs typeface="+mn-cs"/>
            </a:endParaRPr>
          </a:p>
        </p:txBody>
      </p:sp>
      <p:sp>
        <p:nvSpPr>
          <p:cNvPr id="13" name="TextBox 12"/>
          <p:cNvSpPr txBox="1"/>
          <p:nvPr/>
        </p:nvSpPr>
        <p:spPr>
          <a:xfrm>
            <a:off x="8685212" y="6096000"/>
            <a:ext cx="3200400" cy="304800"/>
          </a:xfrm>
          <a:prstGeom prst="rect">
            <a:avLst/>
          </a:prstGeom>
          <a:noFill/>
        </p:spPr>
        <p:txBody>
          <a:bodyPr wrap="none" lIns="0" tIns="0" rIns="0" bIns="0" rtlCol="0">
            <a:noAutofit/>
          </a:bodyPr>
          <a:lstStyle/>
          <a:p>
            <a:pPr algn="r">
              <a:lnSpc>
                <a:spcPct val="90000"/>
              </a:lnSpc>
            </a:pPr>
            <a:r>
              <a:rPr lang="en-US" dirty="0" smtClean="0"/>
              <a:t>Based in UK</a:t>
            </a:r>
            <a:endParaRPr lang="en-US" dirty="0"/>
          </a:p>
        </p:txBody>
      </p:sp>
    </p:spTree>
    <p:extLst>
      <p:ext uri="{BB962C8B-B14F-4D97-AF65-F5344CB8AC3E}">
        <p14:creationId xmlns="" xmlns:p14="http://schemas.microsoft.com/office/powerpoint/2010/main" val="410733070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551147" y="2553735"/>
            <a:ext cx="4970921" cy="2849880"/>
          </a:xfrm>
        </p:spPr>
        <p:txBody>
          <a:bodyPr>
            <a:normAutofit/>
          </a:bodyPr>
          <a:lstStyle/>
          <a:p>
            <a:r>
              <a:rPr lang="en-US" sz="2400" dirty="0" smtClean="0"/>
              <a:t>Large complex commercial application</a:t>
            </a:r>
          </a:p>
          <a:p>
            <a:r>
              <a:rPr lang="en-US" sz="2400" dirty="0" smtClean="0"/>
              <a:t>Desktop and Mobile solution</a:t>
            </a:r>
          </a:p>
          <a:p>
            <a:r>
              <a:rPr lang="en-US" sz="2400" dirty="0" smtClean="0"/>
              <a:t>Primarily for the trucking industry</a:t>
            </a:r>
          </a:p>
          <a:p>
            <a:r>
              <a:rPr lang="en-US" sz="2400" dirty="0" smtClean="0"/>
              <a:t>Manages payloads, billing, and customer management</a:t>
            </a:r>
          </a:p>
          <a:p>
            <a:endParaRPr lang="en-US" sz="2400" dirty="0" smtClean="0"/>
          </a:p>
          <a:p>
            <a:endParaRPr lang="en-US" sz="2400" dirty="0"/>
          </a:p>
          <a:p>
            <a:endParaRPr lang="en-US" sz="2400" dirty="0"/>
          </a:p>
        </p:txBody>
      </p:sp>
      <p:sp>
        <p:nvSpPr>
          <p:cNvPr id="2" name="Text Placeholder 1"/>
          <p:cNvSpPr>
            <a:spLocks noGrp="1"/>
          </p:cNvSpPr>
          <p:nvPr>
            <p:ph type="body" sz="quarter" idx="14"/>
          </p:nvPr>
        </p:nvSpPr>
        <p:spPr/>
        <p:txBody>
          <a:bodyPr/>
          <a:lstStyle/>
          <a:p>
            <a:r>
              <a:rPr lang="en-US" dirty="0" smtClean="0"/>
              <a:t>Logistics Application</a:t>
            </a:r>
            <a:endParaRPr lang="en-US" dirty="0"/>
          </a:p>
        </p:txBody>
      </p:sp>
      <p:sp>
        <p:nvSpPr>
          <p:cNvPr id="86018" name="AutoShape 2" descr="data:image/jpeg;base64,/9j/4AAQSkZJRgABAQAAAQABAAD/2wCEAAkGBxISEhUSERMUFhQWFBcZGRcYGBMYHBoXFhcZFxgYGRwaHSggHBomHBQYITMhJSsrLi8uFyIzODMvNygvLisBCgoKDg0OGxAQGi8kHyQsLCwsLCw3NC0vLCwsLCwsLCwsLCw3LC0sLCwsLCwsLCwsLCwsLCwsLCwsLCwsLCwsLP/AABEIAJ8BPAMBIgACEQEDEQH/xAAcAAEBAQADAQEBAAAAAAAAAAAABgcEBQgDAgH/xABMEAABAwIACQcJBwEFBgcAAAABAAIDBBEFBgcSITFBUWETIlRxgZLSFBYjMnKCkZOhF0JSYrHB0zMVQ6Ky8FNjs9Hh4gglNERzg6P/xAAZAQEBAQEBAQAAAAAAAAAAAAAAAgEDBAX/xAAwEQACAQIEBAQFBQEBAAAAAAAAAQIDERQhMVEEEhNSMkFh8CKRobHRIyRxgcHhBf/aAAwDAQACEQMRAD8A3FERAEREAREQBERAEREAREQBERAEREAREQBFwML1c0bQYKczkmxaJGR2Ftd3a9Oi3FdT/b9YPWwbJ2SxO/RXGm5K6t80Q5pOz+zKVFMOxrkb6+D6weywO/Qr8HHymb/VjqIvbjt+hKroVPJGdWG5VIp+nx1oH6pwPaa9v1Isu0pcKQS/05on+y9p/QqZU5x1TKU4vRnMREUFBERAEREAREQBERAEREAREQBERAEREAREQBERAEREAREQBERAEREAREQBERAEREAREQHCqcEU8n9SCJ3WxhPxsunrMRKGT+6LDvY5w+hJH0VKiuNWcdGyHTjLVEUcSZov/SV0zLamuJI/wkD/AAlfN1Rhqm9ZkdS0bWgXtwtmm/ulXKLpiJPxJP8AlEdFLwtoiqXKHGHZlVBLC7bozgOsEBw+BVPg3DFPUD0MrH8AecOtp0jtC+1ZRRTNzZY2PG5zQf1UphPJ5A851O98LxpGtzb9pzh2Fb+jLeP1X5M/Vj6/Rlmizp1XhbB/9QeUQj72l9h7Q57etwIXf4Dx2paizXHkpD915Fifyu1HtseCyXDySus16GxrRbs8n6lMiIuB2CIiAIiIAiIgCIiAIiIAiIgCIiAIiIAiIgCIiAIiIAiIgCIiAIiIAiIgCIiAIiIAiIgCm8PYl01TdwHJSH77ALE/mbqd9DxVIiqE5Qd4uxMoqSs0Zk2rwhgohso5anvYG5LbbA12uM/lOjdfWrnAOH4KtmdE7nD1mHQ5vWN3EaF2UsbXAtcAWkWIIBBB2EHWFn+MOJ0kDvKsHFzS3SYwdI35n4h+Q37dS9PNCtlLKW/k/wCThyzpZxzW3n/RoSKWxPxtbVjk5LMnA1bHgay3jvb/AKFSvPOEoPlkd4TUldBERQUEREAREQBERAERSOVHGXyGhe5htNL6KLeHOBu/3WhzusAbUYMxx9ymVnlsrKGoMcER5MZrYnZ7mXD33ewn1rgW0WaDtU99pOF+mv8Al038alALLVMVMkBqqWKomqHROlbnBgjDrMPqEkkaS2xtsuuCcpPIuyRMNylYXH/vX9sdN/GqfFbLJUNkayvaySIkAytbmPZf75A5rgNoABtfXqUjj9ikcGVDYeWEofGJGnNzXAFzm2c252tOm+nTuU5HTukcI2C75HBjRvc85rR8SFnNJMWR6mx2xmZg+kdUuAebtbGy9s97tQvp0WBceDSsx+3OboMfz3fxrossGMHL1TaRjrxUjeT4OmsBI7ssG8CHb1P4kYvGvrYqbTmE50pGyJli/qvcMB2F4VubvZGWyPSGJuF5aykiqZohCZRnNYHF3MJ5jrkD1hzuohcPH/G1uDKblswSSOe1kcZdm5xOlxJsbANBOrXYbVSRsDQGtAAAAAGgADUAvN+VzGTyyvc1hvDT3iZuLgfSv7XDN6mA7VcpWRiVylOXSboMfz3fxquxhyhPoqCmqZqdoqanS2n5QjNbbOJc4tvoaWAjN0OeBxWQ5M8W/L66Njm3hi9LLuLWnmsPtOsLfhzty/mUrGTy+ukkabwx+ih3FjCbvGznOu6/4c3co53a7KsWP25zdBj+e7+NPtzm6DH8938ahMU8T6rCJkFMGejDS50jnNbzr2AIabnQTbgubjNk7r6CE1E4iMQc0ExvLs3OOa24c1psSQNF9azmna4si6wflyaXAVFE5rdpjlDz3XNb+q1XA+FIqqFlRA8PjkF2uF99iCDpBBBBB1EFeRFu2JOEv7NxeFVKNJ5R8bD94ySERDqdod1ElbCbepjR+sdsrPkVW+mhp2zcmGh7jIWWeRctADDewLdO8kbF0P25zdBj+e7+NZRNM57nPeS573FznHWXOJLieJJJVXgXJthGqgZUwsj5N4JaHPzXEAkXsRqNrjTpFis55N5G2RXR5c5L86hZbhO794leYkZQqXCRMbA6KdouYn20t2uY4aHAX4HgvOOFMGzU0roJ2GORhs5ptouLg3Ggggg3C5+JVU6LCFG9hs7ymJvZI8RuHa17h2opu9mGkerXOAFybAaysarcuLhI8Q0bHxh7gx5lc0uaDZrrcmbXGm3FUeWrGXyai8nYbS1V2cRELcqe0EM98nYvPdtwJ4DT2BVOdnZGJHonJzj7PhSWQGlZFFE0FzxI5/Pcea0AsGwOJ06LDerqonbGx0jyGsY0uc46g1ouSeAAU7k6xb8goY4SByrvSSn/AHjwLjiGgBvuqVy6YycjTNooz6So0vtshadI951m8QHqr2V2Z5nSzZc5M45lEwsuc0umcCW30EgRmxtsuqDF/Ke+akq62emZFDTgBpEpcZJnerELsFvWZp/OOKwWGJz3NYxpc9zg1rRrc5xs1o4kkBW+UWZtLFTYIhcCKdokqHD79TILnsAcTbc9o+6uam7XZTSKD7c5ugx/Pd/Gn25zdBj+e7+NZrgDA01bOympwDI+9s4kNAaCSXEA2GjdrI3qy+xrCm+k+bJ/EilN6CyO4+3OboMfz3fxq4yb45z4UEr30zYYoyGhwkL855Fy0XaLWBBPtBZf9jWFN9J82T+JbZihgFtDSRUzbEsbz3fikdpe7tcTbhYK4818yXY6DHfFYkmrpAWzNOc5rdBdbTntt98a+PXr7XEvGQVkVnWEzLZ4/ENjxwP0PYqNZtjPSuwdWMrIB6ORxzmjVc6Xs6nDnDcQdwXupvrR6ctVo/8ADyzXTlzrTz/JpKL5087Xsa9hu1zQ4HeCLgr6LyHpCIiAIiIAiIgC825XMZPLK9zWG8NNeJm4vB9K/tcA3iIwdq2fKbjL5BQySMNppPRRbw94PO91oc7rAG1eYgFyqS8ioo5FA+MSMMzS+IPaXsBALmg3LbnVfV2rXp8uLA20VC69rAOla0DusPwWeUOImE5o2SxUkjo5GhzHZ0IzmuFwQHPBsRwXNp8mOF3kDyQtH4nS04A67PJ+AKmPMtDXY6LGLDc1bUPqaggvdYWGhrWj1WtGxo/cnWV3GKNMaaKTCsjebDdlMHDRLVvBa0gbWxi7zxbo0gq4xZyKHOD8ITNIH9zCXaeDpCAbcGgH8ynss+FGmqZQwAMgo4w0MaLNEj2hxsBo0MLAN13b05Ws2L3yM/c4kkkkkkkk6SSdJJO8lb7kPxb8npDVSD0lTYt4Qtvmd65fxBbuWM4n4E8trYKU6GyP55/3bQXvtuJa0gHeQvVsUYaA1oAAAAA1ADQAFtNeZkmSmU/GXyChe9htNL6KLeHuBu/3WhzusAbV5k1K1ys4ziurSI3XgpwY4yNTnX9JIOBcA0HUQwHauJk2xa8vro43C8MdpJt2Y06GH2nWFt2duWTfNKxqyRWN/wDJ8BX9Wswj2OZGW/EZsbux8qykBVuU/GPy6ve5hvDD6KLcQ08549p19O4NXAxUxSqsIukbStZ6MNLi9xa0ZxIaLgHSc06OBWSzdkai1xByj0GDaRsHk9S6Qkvle0QWc9268gOaAGtFxqC6vKLlJdhJjYIojFAHBzs4gve4eqDbQ1oOm1zcgaraejxpxJrcHta+pY3Me7ND2PDm51ic06iDYE6raFPxSZrg6zTYg2cM5psb2cNoO0I5PQyy1KfEHEqbCUwFnNpmuHKy6QLDXGw7ZDq0ere52A0WWzDrXTRYPgsIaVrc5o1coW2a3qZGQPfI2LTWYzx0+Bo68xMjHk0b2QsGa3PkaMyNoGppc4DgNK811E75HukkcXPe5znOO1ziXOPaSVUvhVgszscVcBurquKlbcco7nuH3Y26Xu680G3EgbV6tpqdsbGxsaGsY0Na0ag1osAOAAWX5CMW+TgfXSDnz8yO+yJp0n3nj4Madqo8peObMHU5DHA1UoIiZrtfQZXD8LfqbDeRUFyq7MebMXyrYTbUYUqHMsWxlsQI2mMWf8Hl47EyVYM5fCcF/UhJneTqAiHNPfLFJE7SSTtJNyTtJO9aHHSuwZgV8rgW1OEnNjbsLKYAuPUXNv8AMbuXNZu5XkT2P+MXl9bLOD6McyL/AOJhNj7xLne9bYu6yN4t+V1wle28NNaQ31GS/om9hBf7g3qCJXpzJhgAUWD4WkeklAll9uQA5vutzW+6tguaVzHkionmaxrnvIa1rS5xOoNaLkngAF5Uxvw86vrJal17OdZgP3Ym6GN4G2k8XFa/lxxoENOKGN3pZxeS2tsAOm/tkZvEB6wqGJz3NYxpc9zg1rRrc5xs1o4kkDtW1H5GRRa5NaZkPL4VnF4qJnox+OpeM1jRxGcO2Rp2KNrKp8sj5ZDnPke57jvc43PZc6la5QpW0kNNgiIg8g0S1Dh9+pkF7dTQ4nTsc38KmMWMCvraqKmj0GR2l1r5rBpe7saD1mw2qX2o1bnIxUxpnwdI+WmbCXvaGl0jHOs29yG2cLXIF/ZCp/tlwpupflSfyqo+w2Lpsny2eJfuLIdBnAvq5HNuM5uY0Zzb6W3B0XGi+y6pKayF0WuT3CVXVUTKmt5MPlu5jWNLQIj6hN3OuXDna9TgqVfmNgaA1oAAAAA0AAagF+l2IC6nGrBvlFLLHa7s0ub7bec34kW7V2yLYycWmjJK6syRyZYQ5SkzCdMTy0ey7nN/UjsVcs+yacyorIxqBFvde9v6FaCu3EpKq7fz8zlQd6auERFwOwREQBEXwronvjeyN/Jvcxwa+2dmkiwda4vbWgPPGWHGTyyuMbDeGmvG3cX3HKu7wDf/AK+K6LErF819ZFTacwnOkI2RM0v6r6Gg73haX9hjOnP+SPGq/EDEGLBfKuEplklzRnlobmsbpzQLnWTcnbYblx5G5XZV8ivjYGgNaAAAAANQA0ABfpEXYkLytj8x4wlWCT1vKZD7rjnM/wABavVKise8nNPhI8rnGGoDbco0BwcBqEjbjOtvBB420KJxujU7HnrA2FZaWZlRA7NkjJLTYEaQWkEHWCCR2qmw5lQwlVRGF0kcbHCzuRYWFwOsFznOIHs2+C72bIjWg8yopnDeeVafgGu/VczB+Q6UkGorGBu0RRlxPU5xAHdK5qM1kVdGVYPopJ5GQwMc+R5s1jRpJ/YDWSdAAudC2TC9M3AGB3RMcDWVRzXPH4iOeW7QyNlw0/icD94q9xUxOo8HNIpo+e4WdK850jut2wflaAOC6LHrJ0cJztlfVujaxmayMRhwbc3cbl4uSbdjRuVKDS9TG7nnI2A4AL07kxxa8goY43i00npZd4e8CzPdaGt62k7VM4DyMwwVEU0lS6Vsbw/kzGGhxbpbc5x0B1ja2m1tq1JbCFs2GzEcvmMAfJFQsN+S9LJ7bmlsbesNc5x9tqzjFzAz6yqhpWXBleASPusGl7uxocesBbDhnI75TUS1Elc7Olkc8+iBtc6Gjn6gLAcAF2eJOTIYOqfKW1RkPJvZmmID1i03vnE62hY4tyuxdWIbLZhxpliwbBYQ0rWlzRq5QssxvuRn/wDTgsyW21eRXlZHyyV73Pke57jyLdLnEkn195Xx+wxnTnfJb41MoSbuamjPIMfsJsjbFHVuZGxoa1rY6dua1osACI76AN6n6qpfI50kr3Pe7S573Fzj1ucblbTBkNgvz6yYj8rI2n4nOVdi5k6wdROD44c+UapJTyjgRtaDzWni0BbySeoujNcmWTJ8721VfGWQNIcyFws6U6wXtOkR8Dpd7Prc/wD8Q0b86id9wCccM48kR22B+BWzrqsZcX4K+A09S0lpIIINnMcNT2HY4XPAgkG4JCvlysib5nkwq5osq+E4oWwtdCQxoaHujJfYCwuc7NJA2lvXdUOEMh84J8nq43N2CRjmEdZbnA9dh1L4U2RCrJ9JU07BvaJH/Qhv6rmoyWhV0ZphCukmkfNO9z5Hm7nuOkn9AABaw0ACwWl4gYuCgp5MNV7LCKMmnidoJc4ZrXkHUXFwa0H8RO61virkpoqRwlkzqmVpBBkADGkbWxjRe+m7i62xdrj9ii7CcccPlBhjY8vcAzOz3Ws2/OGgXdo3kblUYWzMbPM9bVvmkfNKc6SR7nuO9zjc23DToGwLl4Cw7U0UhlpZOTkLc0uzInnNJBIHKNdbSBq3LVvsMZ053yW+NPsMZ053yW+NTyS1NuiG+0/DHTT8mk/iVZkyxowvhCtbHJVuMEY5Sb0VKLtGhrLiMEFzt2mwdbUub9hjOnO+S3xq5xCxMjwXE+NjzI+R+c6QtDSQBZrbAnQNJ163HeqipXzMdinREXUkL8yPDQXHQACSeA0lfpS2UTC4gpTGDz5rsHs/fPVY294K6cHOSivMmclGLkzpsloL5KqY/eLfi4vcf2+K0JTmIODDBSMzhZ8hMjhuzrZo7ob23VGunEyUqra92IoRcaaTCIi4HUIiIApTKNG8UwljJvG8Z1iRzXc06uOb9VVr5VVO2Rjo3i7XNLSN4IsVsbXXMroc0lnF2Zhv9ry/id3nf813uJ9quYwzSysJaSzNfa5brBzr6baewrpMP4IfSzOhfpA0td+Jh1O/Y8QVxaOqfFI2WM2exwcDxG/hs7V9WXBUJw+GOuh41/6PExl8Un9DWfMyPpFT32+FPMyPpFT32+FdrgDDEdXC2WPboc3a1w1tP+tIIK7FfHdJRdmj6a4yq1dSJnzMj6RU99vhTzMj6RU99vhVMizpx2N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idOOwxVbuJnzMj6RU99vhTzMj6RU99vhVMuJhTCUVPGZJnBrR8SdzRrJ4LVSTdkjHxdVZuROV+LNPDG6WWpqGsaLk57fgObpJ1AKUxZwa6vmdfPEDL3c45zrH1WAkWztp0W+IX0qampwxOI4wWQMN9OkMH43/ieRew/6laTgnBsdNE2KIWa34k7XOO0lemVCnShaSvJ/Q4R42vUldS+FfU6TzMj6RU99vhX98zI+kVPfb4VTIvL047HoxVbuJnzMj6RU99vhQYmx/wC3qe+3wqmROnHYYqt3BERWecIiIDpsaMX2VkWY7mvbcsf+E7jvado/5LHMJYPlp5DFM0tePgRsc07Wnf8Aut8XXYbwLDVszJm3t6rhoc072n9tR2r18PxLp5PQ81fh1PNamPYv4clo5OUj0g6HsOpw47iNh2fEHX8BYchq2Z8TtI9Zh9Zp3EfvqKy/GLE+opbuA5SL8bRqH526x16Rx2Lo6OrkieJInljxqc0/TiOB0L21aMK65ovPf8nlp1Z0XyyWRv6KAwDlFabMrG5p/wBowEj3m6x2X6grijrI5W58T2vadrSCPptXzKlGdN/Ej3wqxnoz7oiLkdAiIgCIiAIiIAiIgCIiAIiIAiIgCIiAIi+VRUMjaXSOaxo1lxAHxKA+qKOwvlCpo7iEOmdvHNZ3iLnsB61KyV2EcKEsYDyeoht2Rj2nH1uok8AvTDhZtXlkvU4S4iKyjm/QrsYceoILshtNLwPMafzO29Q+imMG4Eq8KSCepe5sWxxFtG6JuwfmP+JUeL2IUMNnz2mk3W5jTwH3us/AKxVutCkrUtd3/hKpzqZ1NNjiYMwdFTxiKFoa0fEnaSdp4rloi8jbbuz0JWyQREWGhERAEREAREQBERAFM4cxJpai7mjkpD95lrE/mbqPZY8VTIqhOUHeLsTKEZKzRj+FsR6uG5a0TM3x6+1h0/C66GnqZYH3Y58bxrsS09RH7Fb8uJX4MhnFpomP9oAkdR1jsXthxz0mrnllwi1i7Ga4Myh1MdhM1kw3+o74gW+ip6DKFSP/AKnKRH8zc4fFl/qAvnX5OqV+mJ0kR3Xz2/B2n6qercnFS3+nJFIOOcw/A3H1Vftanp9P+E/uIevv5mjUWF6eb+lNG/gHNJ+Gtc1YjV4rVsfrU0h9kB/+QlcZlfUwaBJPFwzpG/QrMFGXgkbimvFE3dFjFPjpXN/vy4fmbGfrm3+q7CLKLWDW2F3W14/Ry5vgai2LXFw9TV0WZx5S5vvQRnqc4fsVyGZTjtpfhL/2KMHW2+xWJp7miIs/GU1u2md8weFf37TWdGd3x4VmErdv2NxFPcv0WfnKa3ZTH5g8K+L8prtlKO2U+BbhK232GJpbmjIsxlylTn1YYh1l7v0IXCnyg1p1GJnss8RKpcFVZL4qma2v4420lYwcZsITaGzSu4RtA/yNuv63F/CNRpdFM7jK4j/iG6vBW8ckvf8AROKv4YtmpVuMlJF69RHcbA7OPwbcroK7KPTN0RRySHebMb8Tp+i6Kiyb1Dv6skcY4Zzz8NA+qoaDJ3Ss0yGSU8Tmt+DbH6rOThoatv378xzV5aK3v35EvXY/1kpzYQ2O+oMbnv8Ai69+wL502KmEKxwfNnNH4pnOvbg3S4dVgFqNBg2GAWhiYz2WgE9Z1ntXLTFKOVOKRuHcvHK5I4Hyf00VnTXmd+bQzujX2kqsjjDQGtAAGgAAAAcAF+kXlnUlN3k7neMIw8KCIigsIiIAiIgCIiAIiIAiIgCIiAIiIAiIgCIiAL+OaDoIBHFf1EB18+A6V/r08J4mNl/jZcGXE6hdrp2j2S9v+Uhd8itVJrRslwi9UTD8QaE6o3jqkk/clfB2TujOozDqeP3aq5FeIq9zJ6NPtRHfZxSfjn7zPAn2cUn45+9H4FYomIq9xnQp7Ei3J3R75j74/Zq+zMQaEa2PPXI/9iFUImIq9zHRp9qOgixNoG6qdp9pz3fq5c+DAdKz1KeEHeI2X+Nl2CKHUm9Wy1CK0R/GtA0AADgv6iKCgiIgCIiAIiIAiIgCIiAIiIAiIgCIiA//2Q=="/>
          <p:cNvSpPr>
            <a:spLocks noChangeAspect="1" noChangeArrowheads="1"/>
          </p:cNvSpPr>
          <p:nvPr/>
        </p:nvSpPr>
        <p:spPr bwMode="auto">
          <a:xfrm>
            <a:off x="207379" y="-192617"/>
            <a:ext cx="406294" cy="406401"/>
          </a:xfrm>
          <a:prstGeom prst="rect">
            <a:avLst/>
          </a:prstGeom>
          <a:noFill/>
        </p:spPr>
        <p:txBody>
          <a:bodyPr vert="horz" wrap="square" lIns="121899" tIns="60949" rIns="121899" bIns="60949" numCol="1" anchor="t" anchorCtr="0" compatLnSpc="1">
            <a:prstTxWarp prst="textNoShape">
              <a:avLst/>
            </a:prstTxWarp>
          </a:bodyPr>
          <a:lstStyle/>
          <a:p>
            <a:endParaRPr lang="en-US"/>
          </a:p>
        </p:txBody>
      </p:sp>
      <p:pic>
        <p:nvPicPr>
          <p:cNvPr id="8" name="Picture 7" descr="yellowstar.jpg"/>
          <p:cNvPicPr>
            <a:picLocks noChangeAspect="1"/>
          </p:cNvPicPr>
          <p:nvPr/>
        </p:nvPicPr>
        <p:blipFill>
          <a:blip r:embed="rId3" cstate="print"/>
          <a:stretch>
            <a:fillRect/>
          </a:stretch>
        </p:blipFill>
        <p:spPr>
          <a:xfrm>
            <a:off x="6210860" y="2697117"/>
            <a:ext cx="5408791" cy="1498600"/>
          </a:xfrm>
          <a:prstGeom prst="rect">
            <a:avLst/>
          </a:prstGeom>
        </p:spPr>
      </p:pic>
      <p:sp>
        <p:nvSpPr>
          <p:cNvPr id="12" name="Title 78"/>
          <p:cNvSpPr>
            <a:spLocks noGrp="1"/>
          </p:cNvSpPr>
          <p:nvPr>
            <p:ph type="title"/>
          </p:nvPr>
        </p:nvSpPr>
        <p:spPr>
          <a:xfrm>
            <a:off x="545972" y="327384"/>
            <a:ext cx="10958640" cy="1027283"/>
          </a:xfrm>
        </p:spPr>
        <p:txBody>
          <a:bodyPr/>
          <a:lstStyle/>
          <a:p>
            <a:r>
              <a:rPr lang="en-US" dirty="0" smtClean="0"/>
              <a:t>Customer Reference</a:t>
            </a:r>
            <a:endParaRPr lang="en-US" dirty="0"/>
          </a:p>
        </p:txBody>
      </p:sp>
      <p:sp>
        <p:nvSpPr>
          <p:cNvPr id="13" name="Text Placeholder 2"/>
          <p:cNvSpPr txBox="1">
            <a:spLocks/>
          </p:cNvSpPr>
          <p:nvPr/>
        </p:nvSpPr>
        <p:spPr>
          <a:xfrm>
            <a:off x="531813" y="914400"/>
            <a:ext cx="11125199" cy="343299"/>
          </a:xfrm>
          <a:prstGeom prst="rect">
            <a:avLst/>
          </a:prstGeom>
        </p:spPr>
        <p:txBody>
          <a:bodyPr vert="horz" lIns="0" tIns="0" rIns="0" bIns="0" rtlCol="0">
            <a:normAutofit/>
          </a:bodyPr>
          <a:lstStyle/>
          <a:p>
            <a:pPr marL="228600" marR="0" lvl="0" indent="-228600" algn="l" defTabSz="914400" rtl="0" eaLnBrk="1" fontAlgn="auto" latinLnBrk="0" hangingPunct="1">
              <a:lnSpc>
                <a:spcPct val="90000"/>
              </a:lnSpc>
              <a:spcBef>
                <a:spcPts val="1200"/>
              </a:spcBef>
              <a:spcAft>
                <a:spcPts val="0"/>
              </a:spcAft>
              <a:buClr>
                <a:schemeClr val="tx1">
                  <a:lumMod val="60000"/>
                  <a:lumOff val="40000"/>
                </a:schemeClr>
              </a:buClr>
              <a:buSzTx/>
              <a:tabLst/>
              <a:defRPr/>
            </a:pPr>
            <a:r>
              <a:rPr kumimoji="0" lang="en-US" sz="2400" b="1" i="0" u="none" strike="noStrike" kern="1200" cap="none" spc="0" normalizeH="0" baseline="0" noProof="0" dirty="0" err="1" smtClean="0">
                <a:ln>
                  <a:noFill/>
                </a:ln>
                <a:solidFill>
                  <a:schemeClr val="tx1"/>
                </a:solidFill>
                <a:effectLst/>
                <a:uLnTx/>
                <a:uFillTx/>
                <a:latin typeface="+mn-lt"/>
                <a:ea typeface="+mn-ea"/>
                <a:cs typeface="+mn-cs"/>
              </a:rPr>
              <a:t>Yellowstar</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 Solutions</a:t>
            </a:r>
            <a:endParaRPr kumimoji="0" lang="en-US" sz="2400" b="1" i="0" u="none" strike="noStrike" kern="1200" cap="none" spc="0" normalizeH="0" baseline="0" noProof="0" dirty="0">
              <a:ln>
                <a:noFill/>
              </a:ln>
              <a:solidFill>
                <a:schemeClr val="tx1"/>
              </a:solidFill>
              <a:effectLst/>
              <a:uLnTx/>
              <a:uFillTx/>
              <a:latin typeface="+mn-lt"/>
              <a:ea typeface="+mn-ea"/>
              <a:cs typeface="+mn-cs"/>
            </a:endParaRPr>
          </a:p>
        </p:txBody>
      </p:sp>
      <p:sp>
        <p:nvSpPr>
          <p:cNvPr id="14" name="TextBox 13"/>
          <p:cNvSpPr txBox="1"/>
          <p:nvPr/>
        </p:nvSpPr>
        <p:spPr>
          <a:xfrm>
            <a:off x="8685212" y="6096000"/>
            <a:ext cx="3200400" cy="304800"/>
          </a:xfrm>
          <a:prstGeom prst="rect">
            <a:avLst/>
          </a:prstGeom>
          <a:noFill/>
        </p:spPr>
        <p:txBody>
          <a:bodyPr wrap="none" lIns="0" tIns="0" rIns="0" bIns="0" rtlCol="0">
            <a:noAutofit/>
          </a:bodyPr>
          <a:lstStyle/>
          <a:p>
            <a:pPr algn="r">
              <a:lnSpc>
                <a:spcPct val="90000"/>
              </a:lnSpc>
            </a:pPr>
            <a:r>
              <a:rPr lang="en-US" dirty="0" smtClean="0"/>
              <a:t>Based in The Netherlands</a:t>
            </a:r>
            <a:endParaRPr lang="en-US" dirty="0"/>
          </a:p>
        </p:txBody>
      </p:sp>
    </p:spTree>
    <p:extLst>
      <p:ext uri="{BB962C8B-B14F-4D97-AF65-F5344CB8AC3E}">
        <p14:creationId xmlns="" xmlns:p14="http://schemas.microsoft.com/office/powerpoint/2010/main" val="244652781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3" y="3495676"/>
            <a:ext cx="11125200" cy="619124"/>
          </a:xfrm>
        </p:spPr>
        <p:txBody>
          <a:bodyPr/>
          <a:lstStyle/>
          <a:p>
            <a:r>
              <a:rPr lang="en-US" dirty="0" smtClean="0"/>
              <a:t>Summary</a:t>
            </a:r>
            <a:endParaRPr lang="en-US" dirty="0"/>
          </a:p>
        </p:txBody>
      </p:sp>
      <p:sp>
        <p:nvSpPr>
          <p:cNvPr id="4" name="Text Placeholder 2"/>
          <p:cNvSpPr>
            <a:spLocks noGrp="1"/>
          </p:cNvSpPr>
          <p:nvPr>
            <p:ph type="body" idx="1"/>
          </p:nvPr>
        </p:nvSpPr>
        <p:spPr>
          <a:xfrm>
            <a:off x="531813" y="2895600"/>
            <a:ext cx="11125200" cy="457202"/>
          </a:xfrm>
        </p:spPr>
        <p:txBody>
          <a:bodyPr/>
          <a:lstStyle/>
          <a:p>
            <a:r>
              <a:rPr lang="en-US" sz="3200" dirty="0" smtClean="0"/>
              <a:t>Oracle Application Express</a:t>
            </a:r>
            <a:endParaRPr lang="en-US" sz="3200"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a:t>Oracle Application </a:t>
            </a:r>
            <a:r>
              <a:rPr lang="en-US" dirty="0" smtClean="0"/>
              <a:t>Express</a:t>
            </a:r>
            <a:endParaRPr lang="en-US" dirty="0"/>
          </a:p>
        </p:txBody>
      </p:sp>
      <p:sp>
        <p:nvSpPr>
          <p:cNvPr id="3" name="Content Placeholder 2"/>
          <p:cNvSpPr>
            <a:spLocks noGrp="1"/>
          </p:cNvSpPr>
          <p:nvPr>
            <p:ph idx="1"/>
          </p:nvPr>
        </p:nvSpPr>
        <p:spPr>
          <a:xfrm>
            <a:off x="531812" y="1676400"/>
            <a:ext cx="11277600" cy="4267200"/>
          </a:xfrm>
        </p:spPr>
        <p:txBody>
          <a:bodyPr>
            <a:noAutofit/>
          </a:bodyPr>
          <a:lstStyle/>
          <a:p>
            <a:pPr>
              <a:buClr>
                <a:srgbClr val="000000"/>
              </a:buClr>
              <a:buFont typeface="Arial"/>
              <a:buChar char="•"/>
            </a:pPr>
            <a:r>
              <a:rPr lang="en-US" b="1" dirty="0">
                <a:solidFill>
                  <a:schemeClr val="bg1">
                    <a:lumMod val="50000"/>
                  </a:schemeClr>
                </a:solidFill>
              </a:rPr>
              <a:t>Used by real customers for real </a:t>
            </a:r>
            <a:r>
              <a:rPr lang="en-US" b="1" dirty="0" smtClean="0">
                <a:solidFill>
                  <a:schemeClr val="bg1">
                    <a:lumMod val="50000"/>
                  </a:schemeClr>
                </a:solidFill>
              </a:rPr>
              <a:t>applications: </a:t>
            </a:r>
            <a:r>
              <a:rPr lang="en-US" dirty="0">
                <a:solidFill>
                  <a:schemeClr val="bg1">
                    <a:lumMod val="50000"/>
                  </a:schemeClr>
                </a:solidFill>
              </a:rPr>
              <a:t>Used for both opportunistic </a:t>
            </a:r>
            <a:r>
              <a:rPr lang="en-US" dirty="0" smtClean="0">
                <a:solidFill>
                  <a:schemeClr val="bg1">
                    <a:lumMod val="50000"/>
                  </a:schemeClr>
                </a:solidFill>
              </a:rPr>
              <a:t>and </a:t>
            </a:r>
            <a:r>
              <a:rPr lang="en-US" dirty="0">
                <a:solidFill>
                  <a:schemeClr val="bg1">
                    <a:lumMod val="50000"/>
                  </a:schemeClr>
                </a:solidFill>
              </a:rPr>
              <a:t>mission critical </a:t>
            </a:r>
            <a:r>
              <a:rPr lang="en-US" dirty="0" smtClean="0">
                <a:solidFill>
                  <a:schemeClr val="bg1">
                    <a:lumMod val="50000"/>
                  </a:schemeClr>
                </a:solidFill>
              </a:rPr>
              <a:t>apps that service </a:t>
            </a:r>
            <a:r>
              <a:rPr lang="en-US" dirty="0">
                <a:solidFill>
                  <a:schemeClr val="bg1">
                    <a:lumMod val="50000"/>
                  </a:schemeClr>
                </a:solidFill>
              </a:rPr>
              <a:t>tens of thousands of users</a:t>
            </a:r>
            <a:r>
              <a:rPr lang="en-US" dirty="0" smtClean="0">
                <a:solidFill>
                  <a:schemeClr val="bg1">
                    <a:lumMod val="50000"/>
                  </a:schemeClr>
                </a:solidFill>
              </a:rPr>
              <a:t>.</a:t>
            </a:r>
          </a:p>
          <a:p>
            <a:pPr>
              <a:buClr>
                <a:srgbClr val="000000"/>
              </a:buClr>
              <a:buFont typeface="Arial"/>
              <a:buChar char="•"/>
            </a:pPr>
            <a:endParaRPr lang="en-US" dirty="0">
              <a:solidFill>
                <a:schemeClr val="bg1">
                  <a:lumMod val="50000"/>
                </a:schemeClr>
              </a:solidFill>
            </a:endParaRPr>
          </a:p>
          <a:p>
            <a:pPr>
              <a:buClr>
                <a:srgbClr val="000000"/>
              </a:buClr>
              <a:buFont typeface="Arial"/>
              <a:buChar char="•"/>
            </a:pPr>
            <a:r>
              <a:rPr lang="en-US" b="1" dirty="0">
                <a:solidFill>
                  <a:schemeClr val="bg1">
                    <a:lumMod val="50000"/>
                  </a:schemeClr>
                </a:solidFill>
              </a:rPr>
              <a:t>Well Established Product : </a:t>
            </a:r>
            <a:r>
              <a:rPr lang="en-US" dirty="0">
                <a:solidFill>
                  <a:schemeClr val="bg1">
                    <a:lumMod val="50000"/>
                  </a:schemeClr>
                </a:solidFill>
              </a:rPr>
              <a:t>First released over 10 years ago </a:t>
            </a:r>
            <a:endParaRPr lang="en-US" dirty="0" smtClean="0">
              <a:solidFill>
                <a:schemeClr val="bg1">
                  <a:lumMod val="50000"/>
                </a:schemeClr>
              </a:solidFill>
            </a:endParaRPr>
          </a:p>
          <a:p>
            <a:pPr>
              <a:buClr>
                <a:srgbClr val="000000"/>
              </a:buClr>
              <a:buFont typeface="Arial"/>
              <a:buChar char="•"/>
            </a:pPr>
            <a:endParaRPr lang="en-US" dirty="0" smtClean="0">
              <a:solidFill>
                <a:schemeClr val="bg1">
                  <a:lumMod val="50000"/>
                </a:schemeClr>
              </a:solidFill>
            </a:endParaRPr>
          </a:p>
          <a:p>
            <a:pPr>
              <a:buClr>
                <a:srgbClr val="000000"/>
              </a:buClr>
              <a:buFont typeface="Arial"/>
              <a:buChar char="•"/>
            </a:pPr>
            <a:r>
              <a:rPr lang="en-US" b="1" dirty="0" smtClean="0">
                <a:solidFill>
                  <a:schemeClr val="bg1">
                    <a:lumMod val="50000"/>
                  </a:schemeClr>
                </a:solidFill>
              </a:rPr>
              <a:t>Continually growing</a:t>
            </a:r>
            <a:r>
              <a:rPr lang="en-US" dirty="0" smtClean="0">
                <a:solidFill>
                  <a:schemeClr val="bg1">
                    <a:lumMod val="50000"/>
                  </a:schemeClr>
                </a:solidFill>
              </a:rPr>
              <a:t>: </a:t>
            </a:r>
            <a:r>
              <a:rPr lang="en-US" dirty="0">
                <a:solidFill>
                  <a:schemeClr val="bg1">
                    <a:lumMod val="50000"/>
                  </a:schemeClr>
                </a:solidFill>
              </a:rPr>
              <a:t>Oracle install base is adopting Oracle </a:t>
            </a:r>
            <a:r>
              <a:rPr lang="en-US" dirty="0" smtClean="0">
                <a:solidFill>
                  <a:schemeClr val="bg1">
                    <a:lumMod val="50000"/>
                  </a:schemeClr>
                </a:solidFill>
              </a:rPr>
              <a:t>Application Express </a:t>
            </a:r>
            <a:r>
              <a:rPr lang="en-US" dirty="0">
                <a:solidFill>
                  <a:schemeClr val="bg1">
                    <a:lumMod val="50000"/>
                  </a:schemeClr>
                </a:solidFill>
              </a:rPr>
              <a:t>for increasing numbers of projects, and is increasingly an approved corporate IT standard</a:t>
            </a:r>
            <a:r>
              <a:rPr lang="en-US" dirty="0" smtClean="0">
                <a:solidFill>
                  <a:schemeClr val="bg1">
                    <a:lumMod val="50000"/>
                  </a:schemeClr>
                </a:solidFill>
              </a:rPr>
              <a:t>.</a:t>
            </a:r>
            <a:endParaRPr lang="en-US" dirty="0">
              <a:solidFill>
                <a:schemeClr val="bg1">
                  <a:lumMod val="50000"/>
                </a:schemeClr>
              </a:solidFill>
            </a:endParaRPr>
          </a:p>
        </p:txBody>
      </p:sp>
      <p:sp>
        <p:nvSpPr>
          <p:cNvPr id="7"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kumimoji="0" lang="en-US" sz="2400" b="1" i="0" u="none" strike="noStrike" kern="1200" cap="none" spc="0" normalizeH="0" baseline="0" noProof="0" dirty="0" smtClean="0">
                <a:ln>
                  <a:noFill/>
                </a:ln>
                <a:solidFill>
                  <a:schemeClr val="accent1"/>
                </a:solidFill>
                <a:effectLst/>
                <a:uLnTx/>
                <a:uFillTx/>
                <a:latin typeface="+mn-lt"/>
                <a:ea typeface="+mn-ea"/>
                <a:cs typeface="+mn-cs"/>
              </a:rPr>
              <a:t>Summary</a:t>
            </a:r>
            <a:endParaRPr kumimoji="0" lang="en-US" sz="2400" b="1" i="0" u="none" strike="noStrike" kern="1200" cap="none" spc="0" normalizeH="0" baseline="0" noProof="0" dirty="0">
              <a:ln>
                <a:noFill/>
              </a:ln>
              <a:solidFill>
                <a:schemeClr val="accent1"/>
              </a:solidFill>
              <a:effectLst/>
              <a:uLnTx/>
              <a:uFillTx/>
              <a:latin typeface="+mn-lt"/>
              <a:ea typeface="+mn-ea"/>
              <a:cs typeface="+mn-cs"/>
            </a:endParaRPr>
          </a:p>
        </p:txBody>
      </p:sp>
    </p:spTree>
    <p:extLst>
      <p:ext uri="{BB962C8B-B14F-4D97-AF65-F5344CB8AC3E}">
        <p14:creationId xmlns:p14="http://schemas.microsoft.com/office/powerpoint/2010/main" xmlns="" val="117684684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p>
            <a:r>
              <a:rPr lang="en-US" dirty="0"/>
              <a:t>Oracle Application </a:t>
            </a:r>
            <a:r>
              <a:rPr lang="en-US" dirty="0" smtClean="0"/>
              <a:t>Express</a:t>
            </a:r>
            <a:endParaRPr lang="en-US" dirty="0"/>
          </a:p>
        </p:txBody>
      </p:sp>
      <p:sp>
        <p:nvSpPr>
          <p:cNvPr id="3" name="Content Placeholder 2"/>
          <p:cNvSpPr>
            <a:spLocks noGrp="1"/>
          </p:cNvSpPr>
          <p:nvPr>
            <p:ph idx="1"/>
          </p:nvPr>
        </p:nvSpPr>
        <p:spPr>
          <a:xfrm>
            <a:off x="531812" y="1981200"/>
            <a:ext cx="11277600" cy="4267200"/>
          </a:xfrm>
        </p:spPr>
        <p:txBody>
          <a:bodyPr>
            <a:noAutofit/>
          </a:bodyPr>
          <a:lstStyle/>
          <a:p>
            <a:pPr>
              <a:buClr>
                <a:srgbClr val="000000"/>
              </a:buClr>
              <a:buFont typeface="Arial"/>
              <a:buChar char="•"/>
            </a:pPr>
            <a:r>
              <a:rPr lang="en-US" b="1" dirty="0" smtClean="0">
                <a:solidFill>
                  <a:schemeClr val="bg1">
                    <a:lumMod val="50000"/>
                  </a:schemeClr>
                </a:solidFill>
              </a:rPr>
              <a:t>Aligned </a:t>
            </a:r>
            <a:r>
              <a:rPr lang="en-US" b="1" dirty="0">
                <a:solidFill>
                  <a:schemeClr val="bg1">
                    <a:lumMod val="50000"/>
                  </a:schemeClr>
                </a:solidFill>
              </a:rPr>
              <a:t>with industry </a:t>
            </a:r>
            <a:r>
              <a:rPr lang="en-US" b="1" dirty="0" smtClean="0">
                <a:solidFill>
                  <a:schemeClr val="bg1">
                    <a:lumMod val="50000"/>
                  </a:schemeClr>
                </a:solidFill>
              </a:rPr>
              <a:t>trends: </a:t>
            </a:r>
            <a:r>
              <a:rPr lang="en-US" dirty="0">
                <a:solidFill>
                  <a:schemeClr val="bg1">
                    <a:lumMod val="50000"/>
                  </a:schemeClr>
                </a:solidFill>
              </a:rPr>
              <a:t>Strong support for HTML5 development frameworks, </a:t>
            </a:r>
            <a:r>
              <a:rPr lang="en-US" dirty="0" smtClean="0">
                <a:solidFill>
                  <a:schemeClr val="bg1">
                    <a:lumMod val="50000"/>
                  </a:schemeClr>
                </a:solidFill>
              </a:rPr>
              <a:t>Modern &amp; responsive CSS3 UI, integrated JavaScript libraries, Browser</a:t>
            </a:r>
            <a:r>
              <a:rPr lang="en-US" dirty="0">
                <a:solidFill>
                  <a:schemeClr val="bg1">
                    <a:lumMod val="50000"/>
                  </a:schemeClr>
                </a:solidFill>
              </a:rPr>
              <a:t>-based, self-service provisioning, flexible development and deployment including cloud services</a:t>
            </a:r>
            <a:r>
              <a:rPr lang="en-US" dirty="0" smtClean="0">
                <a:solidFill>
                  <a:schemeClr val="bg1">
                    <a:lumMod val="50000"/>
                  </a:schemeClr>
                </a:solidFill>
              </a:rPr>
              <a:t>.</a:t>
            </a:r>
          </a:p>
          <a:p>
            <a:pPr>
              <a:buClr>
                <a:srgbClr val="000000"/>
              </a:buClr>
              <a:buFont typeface="Arial"/>
              <a:buChar char="•"/>
            </a:pPr>
            <a:endParaRPr lang="en-US" dirty="0">
              <a:solidFill>
                <a:schemeClr val="bg1">
                  <a:lumMod val="50000"/>
                </a:schemeClr>
              </a:solidFill>
            </a:endParaRPr>
          </a:p>
          <a:p>
            <a:pPr>
              <a:buClr>
                <a:srgbClr val="000000"/>
              </a:buClr>
              <a:buFont typeface="Arial"/>
              <a:buChar char="•"/>
            </a:pPr>
            <a:r>
              <a:rPr lang="en-US" b="1" dirty="0">
                <a:solidFill>
                  <a:schemeClr val="bg1">
                    <a:lumMod val="50000"/>
                  </a:schemeClr>
                </a:solidFill>
              </a:rPr>
              <a:t>Consistent with Oracle developers skill </a:t>
            </a:r>
            <a:r>
              <a:rPr lang="en-US" b="1" dirty="0" smtClean="0">
                <a:solidFill>
                  <a:schemeClr val="bg1">
                    <a:lumMod val="50000"/>
                  </a:schemeClr>
                </a:solidFill>
              </a:rPr>
              <a:t>set: </a:t>
            </a:r>
            <a:r>
              <a:rPr lang="en-US" dirty="0">
                <a:solidFill>
                  <a:schemeClr val="bg1">
                    <a:lumMod val="50000"/>
                  </a:schemeClr>
                </a:solidFill>
              </a:rPr>
              <a:t>SQL, PL/SQL, Oracle Database. </a:t>
            </a:r>
            <a:br>
              <a:rPr lang="en-US" dirty="0">
                <a:solidFill>
                  <a:schemeClr val="bg1">
                    <a:lumMod val="50000"/>
                  </a:schemeClr>
                </a:solidFill>
              </a:rPr>
            </a:br>
            <a:r>
              <a:rPr lang="en-US" dirty="0">
                <a:solidFill>
                  <a:schemeClr val="bg1">
                    <a:lumMod val="50000"/>
                  </a:schemeClr>
                </a:solidFill>
              </a:rPr>
              <a:t>Proficiency in </a:t>
            </a:r>
            <a:r>
              <a:rPr lang="en-US" dirty="0" smtClean="0">
                <a:solidFill>
                  <a:schemeClr val="bg1">
                    <a:lumMod val="50000"/>
                  </a:schemeClr>
                </a:solidFill>
              </a:rPr>
              <a:t>the Oracle </a:t>
            </a:r>
            <a:r>
              <a:rPr lang="en-US" dirty="0">
                <a:solidFill>
                  <a:schemeClr val="bg1">
                    <a:lumMod val="50000"/>
                  </a:schemeClr>
                </a:solidFill>
              </a:rPr>
              <a:t>database easily translates into an ability to develop web applications</a:t>
            </a:r>
            <a:r>
              <a:rPr lang="en-US" dirty="0" smtClean="0">
                <a:solidFill>
                  <a:schemeClr val="bg1">
                    <a:lumMod val="50000"/>
                  </a:schemeClr>
                </a:solidFill>
              </a:rPr>
              <a:t>.</a:t>
            </a:r>
            <a:endParaRPr lang="en-US" dirty="0">
              <a:solidFill>
                <a:schemeClr val="bg1">
                  <a:lumMod val="50000"/>
                </a:schemeClr>
              </a:solidFill>
            </a:endParaRPr>
          </a:p>
        </p:txBody>
      </p:sp>
      <p:sp>
        <p:nvSpPr>
          <p:cNvPr id="8" name="Text Placeholder 2"/>
          <p:cNvSpPr txBox="1">
            <a:spLocks/>
          </p:cNvSpPr>
          <p:nvPr/>
        </p:nvSpPr>
        <p:spPr>
          <a:xfrm>
            <a:off x="531813" y="914400"/>
            <a:ext cx="11125199" cy="343299"/>
          </a:xfrm>
          <a:prstGeom prst="rect">
            <a:avLst/>
          </a:prstGeom>
        </p:spPr>
        <p:txBody>
          <a:bodyPr vert="horz" lIns="0" tIns="0" rIns="0" bIns="0" rtlCol="0">
            <a:noAutofit/>
          </a:bodyPr>
          <a:lstStyle/>
          <a:p>
            <a:pPr marL="1588" marR="0" lvl="0" indent="0" algn="l" defTabSz="914400" rtl="0" eaLnBrk="1" fontAlgn="auto" latinLnBrk="0" hangingPunct="1">
              <a:lnSpc>
                <a:spcPct val="90000"/>
              </a:lnSpc>
              <a:spcBef>
                <a:spcPts val="0"/>
              </a:spcBef>
              <a:spcAft>
                <a:spcPts val="0"/>
              </a:spcAft>
              <a:buClr>
                <a:schemeClr val="tx1">
                  <a:lumMod val="60000"/>
                  <a:lumOff val="40000"/>
                </a:schemeClr>
              </a:buClr>
              <a:buSzTx/>
              <a:buFontTx/>
              <a:buNone/>
              <a:tabLst/>
              <a:defRPr/>
            </a:pPr>
            <a:r>
              <a:rPr kumimoji="0" lang="en-US" sz="2400" b="1" i="0" u="none" strike="noStrike" kern="1200" cap="none" spc="0" normalizeH="0" baseline="0" noProof="0" dirty="0" smtClean="0">
                <a:ln>
                  <a:noFill/>
                </a:ln>
                <a:solidFill>
                  <a:schemeClr val="accent1"/>
                </a:solidFill>
                <a:effectLst/>
                <a:uLnTx/>
                <a:uFillTx/>
                <a:latin typeface="+mn-lt"/>
                <a:ea typeface="+mn-ea"/>
                <a:cs typeface="+mn-cs"/>
              </a:rPr>
              <a:t>Summary</a:t>
            </a:r>
            <a:endParaRPr kumimoji="0" lang="en-US" sz="2400" b="1" i="0" u="none" strike="noStrike" kern="1200" cap="none" spc="0" normalizeH="0" baseline="0" noProof="0" dirty="0">
              <a:ln>
                <a:noFill/>
              </a:ln>
              <a:solidFill>
                <a:schemeClr val="accent1"/>
              </a:solidFill>
              <a:effectLst/>
              <a:uLnTx/>
              <a:uFillTx/>
              <a:latin typeface="+mn-lt"/>
              <a:ea typeface="+mn-ea"/>
              <a:cs typeface="+mn-cs"/>
            </a:endParaRPr>
          </a:p>
        </p:txBody>
      </p:sp>
    </p:spTree>
    <p:extLst>
      <p:ext uri="{BB962C8B-B14F-4D97-AF65-F5344CB8AC3E}">
        <p14:creationId xmlns:p14="http://schemas.microsoft.com/office/powerpoint/2010/main" xmlns="" val="118150639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8675" name="Picture 3"/>
          <p:cNvPicPr>
            <a:picLocks noChangeAspect="1" noChangeArrowheads="1"/>
          </p:cNvPicPr>
          <p:nvPr/>
        </p:nvPicPr>
        <p:blipFill>
          <a:blip r:embed="rId3" cstate="print"/>
          <a:srcRect/>
          <a:stretch>
            <a:fillRect/>
          </a:stretch>
        </p:blipFill>
        <p:spPr bwMode="auto">
          <a:xfrm>
            <a:off x="1538417" y="915990"/>
            <a:ext cx="9099296" cy="5221287"/>
          </a:xfrm>
          <a:prstGeom prst="rect">
            <a:avLst/>
          </a:prstGeom>
          <a:noFill/>
          <a:ln w="9525">
            <a:noFill/>
            <a:round/>
            <a:headEnd/>
            <a:tailEnd/>
          </a:ln>
        </p:spPr>
      </p:pic>
    </p:spTree>
  </p:cSld>
  <p:clrMapOvr>
    <a:masterClrMapping/>
  </p:clrMapOvr>
  <p:transition spd="med">
    <p:fade/>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17598904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1537338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racle_16x9_2014_521">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solidFill>
        <a:ln w="19050">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90000"/>
          </a:lnSpc>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5"/>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a:defPPr>
      </a:lstStyle>
    </a:txDef>
  </a:objectDefaults>
  <a:extraClrSchemeLst/>
  <a:extLst>
    <a:ext uri="{05A4C25C-085E-4340-85A3-A5531E510DB2}">
      <thm15:themeFamily xmlns="" xmlns:thm15="http://schemas.microsoft.com/office/thememl/2012/main" name="Oracle_16x9_2014_521" id="{11138A86-4CFD-4AAE-84ED-85FDB159739F}" vid="{ADD436DE-0EC9-4932-BD4C-5E9FA04FA01B}"/>
    </a:ext>
  </a:extLst>
</a:theme>
</file>

<file path=ppt/theme/theme2.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racle">
      <a:dk1>
        <a:srgbClr val="5F5F5F"/>
      </a:dk1>
      <a:lt1>
        <a:srgbClr val="FFFFFF"/>
      </a:lt1>
      <a:dk2>
        <a:srgbClr val="7F7F7F"/>
      </a:dk2>
      <a:lt2>
        <a:srgbClr val="DCE3E4"/>
      </a:lt2>
      <a:accent1>
        <a:srgbClr val="FF0000"/>
      </a:accent1>
      <a:accent2>
        <a:srgbClr val="8A133B"/>
      </a:accent2>
      <a:accent3>
        <a:srgbClr val="FF7700"/>
      </a:accent3>
      <a:accent4>
        <a:srgbClr val="46575E"/>
      </a:accent4>
      <a:accent5>
        <a:srgbClr val="8DA6B1"/>
      </a:accent5>
      <a:accent6>
        <a:srgbClr val="B0C3C8"/>
      </a:accent6>
      <a:hlink>
        <a:srgbClr val="8DA6B1"/>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Oracle_16x9_2014_521</Template>
  <TotalTime>4673</TotalTime>
  <Words>6983</Words>
  <Application>Microsoft Office PowerPoint</Application>
  <PresentationFormat>Custom</PresentationFormat>
  <Paragraphs>975</Paragraphs>
  <Slides>99</Slides>
  <Notes>99</Notes>
  <HiddenSlides>5</HiddenSlides>
  <MMClips>0</MMClips>
  <ScaleCrop>false</ScaleCrop>
  <HeadingPairs>
    <vt:vector size="4" baseType="variant">
      <vt:variant>
        <vt:lpstr>Theme</vt:lpstr>
      </vt:variant>
      <vt:variant>
        <vt:i4>1</vt:i4>
      </vt:variant>
      <vt:variant>
        <vt:lpstr>Slide Titles</vt:lpstr>
      </vt:variant>
      <vt:variant>
        <vt:i4>99</vt:i4>
      </vt:variant>
    </vt:vector>
  </HeadingPairs>
  <TitlesOfParts>
    <vt:vector size="100" baseType="lpstr">
      <vt:lpstr>Oracle_16x9_2014_521</vt:lpstr>
      <vt:lpstr>Slide 1</vt:lpstr>
      <vt:lpstr>Slide 2</vt:lpstr>
      <vt:lpstr>Presenter Instructions</vt:lpstr>
      <vt:lpstr>Recommended Demonstrations</vt:lpstr>
      <vt:lpstr>Recommended Demonstrations</vt:lpstr>
      <vt:lpstr>Recommended Demonstrations</vt:lpstr>
      <vt:lpstr>Recommended Demonstrations</vt:lpstr>
      <vt:lpstr>Slide 8</vt:lpstr>
      <vt:lpstr>Introduction</vt:lpstr>
      <vt:lpstr>Oracle Application Express</vt:lpstr>
      <vt:lpstr>Oracle Application Express</vt:lpstr>
      <vt:lpstr>Oracle Application Express </vt:lpstr>
      <vt:lpstr>Oracle Application Express</vt:lpstr>
      <vt:lpstr>Oracle Application Express </vt:lpstr>
      <vt:lpstr>Slide 15</vt:lpstr>
      <vt:lpstr>History</vt:lpstr>
      <vt:lpstr>Oracle Application Express</vt:lpstr>
      <vt:lpstr>Data Sources</vt:lpstr>
      <vt:lpstr>Single Database Instance / Multiple Workspaces</vt:lpstr>
      <vt:lpstr>Development / Deployment Options</vt:lpstr>
      <vt:lpstr>Oracle Hosted Sites</vt:lpstr>
      <vt:lpstr>Oracle Application Express (APEX 5)</vt:lpstr>
      <vt:lpstr>Books </vt:lpstr>
      <vt:lpstr>Oracle Application Express Meetups</vt:lpstr>
      <vt:lpstr>Useful Links</vt:lpstr>
      <vt:lpstr>Product Components</vt:lpstr>
      <vt:lpstr>Oracle Application Express – Home Page</vt:lpstr>
      <vt:lpstr>Oracle Application Express – Application Builder</vt:lpstr>
      <vt:lpstr>Oracle Application Express – SQL Workshop</vt:lpstr>
      <vt:lpstr>Oracle Application Express – Team Development</vt:lpstr>
      <vt:lpstr>Oracle Application Express – Packaged Applications</vt:lpstr>
      <vt:lpstr>Application Builder &gt; Page Designer</vt:lpstr>
      <vt:lpstr>Slide 33</vt:lpstr>
      <vt:lpstr>Application Builder &gt; Code Editor</vt:lpstr>
      <vt:lpstr>Universal Theme</vt:lpstr>
      <vt:lpstr>Universal Theme</vt:lpstr>
      <vt:lpstr>Universal Theme</vt:lpstr>
      <vt:lpstr>Features</vt:lpstr>
      <vt:lpstr>List-based Navigation Menus</vt:lpstr>
      <vt:lpstr>Interactive Reports</vt:lpstr>
      <vt:lpstr>Dynamic Actions</vt:lpstr>
      <vt:lpstr>Calendars</vt:lpstr>
      <vt:lpstr>Modal Dialogs</vt:lpstr>
      <vt:lpstr>Master – Detail Forms</vt:lpstr>
      <vt:lpstr>Charting</vt:lpstr>
      <vt:lpstr>Plug-Ins</vt:lpstr>
      <vt:lpstr>RESTful Web Services</vt:lpstr>
      <vt:lpstr>Websheets</vt:lpstr>
      <vt:lpstr>Mobile Application Features</vt:lpstr>
      <vt:lpstr>Mobile Development</vt:lpstr>
      <vt:lpstr>Mobile Navigation Menus and Slide Panels</vt:lpstr>
      <vt:lpstr>Mobile List View</vt:lpstr>
      <vt:lpstr>Mobile Column Toggle Report</vt:lpstr>
      <vt:lpstr>Mobile Reflow Table Report</vt:lpstr>
      <vt:lpstr>Mobile Calendar</vt:lpstr>
      <vt:lpstr>Using jQuery ThemeRoller with Mobile applications</vt:lpstr>
      <vt:lpstr>Security Features</vt:lpstr>
      <vt:lpstr>Browser Security Options</vt:lpstr>
      <vt:lpstr>Authentication and Authorization</vt:lpstr>
      <vt:lpstr>Improvements to avoid Cross-Site Scripting (XSS)</vt:lpstr>
      <vt:lpstr>Instance Lockdown and Workspace Isolation</vt:lpstr>
      <vt:lpstr>Cryptography Improvements</vt:lpstr>
      <vt:lpstr>Pseudo Demo Flow: From Provisioning a Development Environment to creating and running an Application</vt:lpstr>
      <vt:lpstr>1: Gain Access to an APEX “Workspace” aka Database Schema</vt:lpstr>
      <vt:lpstr>Slide 65</vt:lpstr>
      <vt:lpstr>Slide 66</vt:lpstr>
      <vt:lpstr>Slide 67</vt:lpstr>
      <vt:lpstr>Slide 68</vt:lpstr>
      <vt:lpstr>Slide 69</vt:lpstr>
      <vt:lpstr>Slide 70</vt:lpstr>
      <vt:lpstr>Slide 71</vt:lpstr>
      <vt:lpstr>Slide 72</vt:lpstr>
      <vt:lpstr>Slide 73</vt:lpstr>
      <vt:lpstr>Leveraging Oracle Database Features</vt:lpstr>
      <vt:lpstr>Oracle Application Express (APEX 5)</vt:lpstr>
      <vt:lpstr>Oracle Database as a Service</vt:lpstr>
      <vt:lpstr>Oracle Application Express (APEX 5)</vt:lpstr>
      <vt:lpstr>Oracle Application Express (APEX 5)</vt:lpstr>
      <vt:lpstr>Oracle Application Express (APEX 5)</vt:lpstr>
      <vt:lpstr>Examples of how Oracle uses Oracle APEX</vt:lpstr>
      <vt:lpstr>Oracle Store [Internet Application]</vt:lpstr>
      <vt:lpstr>Oracle Learning Library [Internet Application]</vt:lpstr>
      <vt:lpstr>HR Directory [Internal Only – Intranet Application]</vt:lpstr>
      <vt:lpstr>Oracle Application Express – Success Story</vt:lpstr>
      <vt:lpstr>Customer References</vt:lpstr>
      <vt:lpstr>Customer Reference</vt:lpstr>
      <vt:lpstr>Slide 87</vt:lpstr>
      <vt:lpstr>Customer Reference</vt:lpstr>
      <vt:lpstr>Customer Reference</vt:lpstr>
      <vt:lpstr>Customer Reference</vt:lpstr>
      <vt:lpstr>Customer Reference</vt:lpstr>
      <vt:lpstr>Customer Reference</vt:lpstr>
      <vt:lpstr>Customer Reference</vt:lpstr>
      <vt:lpstr>Summary</vt:lpstr>
      <vt:lpstr>Oracle Application Express</vt:lpstr>
      <vt:lpstr>Oracle Application Express</vt:lpstr>
      <vt:lpstr>Slide 97</vt:lpstr>
      <vt:lpstr>Slide 98</vt:lpstr>
      <vt:lpstr>Slide 99</vt:lpstr>
    </vt:vector>
  </TitlesOfParts>
  <Company>Oracle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the PowerPoint Template</dc:title>
  <dc:creator>dpeake</dc:creator>
  <cp:keywords>Oracle corporate Tagline</cp:keywords>
  <cp:lastModifiedBy>dpeake</cp:lastModifiedBy>
  <cp:revision>375</cp:revision>
  <dcterms:created xsi:type="dcterms:W3CDTF">2014-06-19T18:11:18Z</dcterms:created>
  <dcterms:modified xsi:type="dcterms:W3CDTF">2015-07-28T20:00:47Z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2343037</vt:lpwstr>
  </property>
  <property fmtid="{D5CDD505-2E9C-101B-9397-08002B2CF9AE}" pid="3" name="NXPowerLiteSettings">
    <vt:lpwstr>F98007B004F000</vt:lpwstr>
  </property>
  <property fmtid="{D5CDD505-2E9C-101B-9397-08002B2CF9AE}" pid="4" name="NXPowerLiteVersion">
    <vt:lpwstr>D5.0.2</vt:lpwstr>
  </property>
</Properties>
</file>