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4" r:id="rId1"/>
  </p:sldMasterIdLst>
  <p:notesMasterIdLst>
    <p:notesMasterId r:id="rId46"/>
  </p:notesMasterIdLst>
  <p:handoutMasterIdLst>
    <p:handoutMasterId r:id="rId47"/>
  </p:handoutMasterIdLst>
  <p:sldIdLst>
    <p:sldId id="576" r:id="rId2"/>
    <p:sldId id="736" r:id="rId3"/>
    <p:sldId id="764" r:id="rId4"/>
    <p:sldId id="779" r:id="rId5"/>
    <p:sldId id="865" r:id="rId6"/>
    <p:sldId id="780" r:id="rId7"/>
    <p:sldId id="781" r:id="rId8"/>
    <p:sldId id="782" r:id="rId9"/>
    <p:sldId id="783" r:id="rId10"/>
    <p:sldId id="784" r:id="rId11"/>
    <p:sldId id="785" r:id="rId12"/>
    <p:sldId id="786" r:id="rId13"/>
    <p:sldId id="788" r:id="rId14"/>
    <p:sldId id="787" r:id="rId15"/>
    <p:sldId id="866" r:id="rId16"/>
    <p:sldId id="789" r:id="rId17"/>
    <p:sldId id="790" r:id="rId18"/>
    <p:sldId id="791" r:id="rId19"/>
    <p:sldId id="792" r:id="rId20"/>
    <p:sldId id="793" r:id="rId21"/>
    <p:sldId id="867" r:id="rId22"/>
    <p:sldId id="794" r:id="rId23"/>
    <p:sldId id="868" r:id="rId24"/>
    <p:sldId id="795" r:id="rId25"/>
    <p:sldId id="796" r:id="rId26"/>
    <p:sldId id="797" r:id="rId27"/>
    <p:sldId id="869" r:id="rId28"/>
    <p:sldId id="798" r:id="rId29"/>
    <p:sldId id="799" r:id="rId30"/>
    <p:sldId id="800" r:id="rId31"/>
    <p:sldId id="801" r:id="rId32"/>
    <p:sldId id="802" r:id="rId33"/>
    <p:sldId id="803" r:id="rId34"/>
    <p:sldId id="804" r:id="rId35"/>
    <p:sldId id="870" r:id="rId36"/>
    <p:sldId id="805" r:id="rId37"/>
    <p:sldId id="806" r:id="rId38"/>
    <p:sldId id="807" r:id="rId39"/>
    <p:sldId id="871" r:id="rId40"/>
    <p:sldId id="808" r:id="rId41"/>
    <p:sldId id="809" r:id="rId42"/>
    <p:sldId id="659" r:id="rId43"/>
    <p:sldId id="646" r:id="rId44"/>
    <p:sldId id="587" r:id="rId45"/>
  </p:sldIdLst>
  <p:sldSz cx="9144000" cy="5143500" type="screen16x9"/>
  <p:notesSz cx="9144000" cy="6858000"/>
  <p:defaultTextStyle>
    <a:defPPr>
      <a:defRPr lang="en-US"/>
    </a:defPPr>
    <a:lvl1pPr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1pPr>
    <a:lvl2pPr marL="169863" indent="1143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2pPr>
    <a:lvl3pPr marL="341313" indent="2286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3pPr>
    <a:lvl4pPr marL="512763" indent="3429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4pPr>
    <a:lvl5pPr marL="684213" indent="455613"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9pPr>
  </p:defaultTextStyle>
  <p:extLst>
    <p:ext uri="{521415D9-36F7-43E2-AB2F-B90AF26B5E84}">
      <p14:sectionLst xmlns="" xmlns:p14="http://schemas.microsoft.com/office/powerpoint/2010/main">
        <p14:section name="Default Section" id="{D97A1CAB-49D9-5148-824A-70AD68A7074D}">
          <p14:sldIdLst>
            <p14:sldId id="576"/>
            <p14:sldId id="736"/>
            <p14:sldId id="764"/>
            <p14:sldId id="779"/>
          </p14:sldIdLst>
        </p14:section>
        <p14:section name="Hudson" id="{CF9E0675-FDC4-3449-AC85-4CC0CF753239}">
          <p14:sldIdLst>
            <p14:sldId id="780"/>
            <p14:sldId id="781"/>
            <p14:sldId id="782"/>
            <p14:sldId id="793"/>
            <p14:sldId id="783"/>
          </p14:sldIdLst>
        </p14:section>
        <p14:section name="APEX_BUILD" id="{F10015E9-663A-7847-BFAF-A68680780877}">
          <p14:sldIdLst>
            <p14:sldId id="794"/>
            <p14:sldId id="796"/>
            <p14:sldId id="797"/>
            <p14:sldId id="798"/>
            <p14:sldId id="799"/>
            <p14:sldId id="800"/>
            <p14:sldId id="806"/>
            <p14:sldId id="807"/>
          </p14:sldIdLst>
        </p14:section>
        <p14:section name="APEX_INSTALL" id="{DAB8F12E-713B-C34C-9CFF-7F94B80AAF1A}">
          <p14:sldIdLst>
            <p14:sldId id="801"/>
            <p14:sldId id="803"/>
            <p14:sldId id="804"/>
            <p14:sldId id="805"/>
            <p14:sldId id="772"/>
            <p14:sldId id="786"/>
            <p14:sldId id="778"/>
            <p14:sldId id="784"/>
            <p14:sldId id="808"/>
            <p14:sldId id="765"/>
            <p14:sldId id="787"/>
            <p14:sldId id="809"/>
            <p14:sldId id="802"/>
          </p14:sldIdLst>
        </p14:section>
        <p14:section name="Other uses" id="{71EC3737-24F6-D84A-8B30-EB63AFADD91B}">
          <p14:sldIdLst>
            <p14:sldId id="785"/>
            <p14:sldId id="789"/>
            <p14:sldId id="790"/>
            <p14:sldId id="791"/>
            <p14:sldId id="792"/>
          </p14:sldIdLst>
        </p14:section>
        <p14:section name="Wrap up" id="{E27D0890-686B-0C48-B67C-59384B166518}">
          <p14:sldIdLst>
            <p14:sldId id="770"/>
            <p14:sldId id="771"/>
            <p14:sldId id="767"/>
            <p14:sldId id="768"/>
            <p14:sldId id="659"/>
            <p14:sldId id="646"/>
            <p14:sldId id="5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24545"/>
    <a:srgbClr val="B2B6B6"/>
    <a:srgbClr val="A3A3A3"/>
    <a:srgbClr val="C1C1C1"/>
    <a:srgbClr val="CE0000"/>
    <a:srgbClr val="FF1414"/>
    <a:srgbClr val="C01414"/>
    <a:srgbClr val="FC0012"/>
    <a:srgbClr val="7D7D7D"/>
    <a:srgbClr val="A2A2A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70" autoAdjust="0"/>
    <p:restoredTop sz="88841" autoAdjust="0"/>
  </p:normalViewPr>
  <p:slideViewPr>
    <p:cSldViewPr snapToGrid="0" showGuides="1">
      <p:cViewPr>
        <p:scale>
          <a:sx n="110" d="100"/>
          <a:sy n="110" d="100"/>
        </p:scale>
        <p:origin x="-780" y="144"/>
      </p:cViewPr>
      <p:guideLst>
        <p:guide orient="horz" pos="347"/>
        <p:guide orient="horz" pos="670"/>
        <p:guide pos="502"/>
        <p:guide pos="5759"/>
        <p:guide pos="2873"/>
      </p:guideLst>
    </p:cSldViewPr>
  </p:slideViewPr>
  <p:outlineViewPr>
    <p:cViewPr>
      <p:scale>
        <a:sx n="33" d="100"/>
        <a:sy n="33" d="100"/>
      </p:scale>
      <p:origin x="0" y="0"/>
    </p:cViewPr>
  </p:outlineViewPr>
  <p:notesTextViewPr>
    <p:cViewPr>
      <p:scale>
        <a:sx n="1" d="1"/>
        <a:sy n="1" d="1"/>
      </p:scale>
      <p:origin x="0" y="0"/>
    </p:cViewPr>
  </p:notesTextViewPr>
  <p:sorterViewPr>
    <p:cViewPr>
      <p:scale>
        <a:sx n="124" d="100"/>
        <a:sy n="124" d="100"/>
      </p:scale>
      <p:origin x="0" y="0"/>
    </p:cViewPr>
  </p:sorterViewPr>
  <p:notesViewPr>
    <p:cSldViewPr snapToGrid="0" showGuides="1">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hdr" sz="quarter"/>
          </p:nvPr>
        </p:nvSpPr>
        <p:spPr bwMode="auto">
          <a:xfrm>
            <a:off x="0" y="0"/>
            <a:ext cx="3962400" cy="38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79" name="Rectangle 3"/>
          <p:cNvSpPr>
            <a:spLocks noGrp="1" noChangeArrowheads="1"/>
          </p:cNvSpPr>
          <p:nvPr>
            <p:ph type="dt" sz="quarter" idx="1"/>
          </p:nvPr>
        </p:nvSpPr>
        <p:spPr bwMode="auto">
          <a:xfrm>
            <a:off x="5181600" y="0"/>
            <a:ext cx="3962400" cy="38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20081F73-A3D6-48AF-B321-CCF67B639CA5}" type="datetime1">
              <a:rPr lang="en-US"/>
              <a:pPr>
                <a:defRPr/>
              </a:pPr>
              <a:t>6/23/2013</a:t>
            </a:fld>
            <a:endParaRPr lang="en-US" dirty="0"/>
          </a:p>
        </p:txBody>
      </p:sp>
      <p:sp>
        <p:nvSpPr>
          <p:cNvPr id="152580" name="Rectangle 4"/>
          <p:cNvSpPr>
            <a:spLocks noGrp="1" noChangeArrowheads="1"/>
          </p:cNvSpPr>
          <p:nvPr>
            <p:ph type="ftr" sz="quarter" idx="2"/>
          </p:nvPr>
        </p:nvSpPr>
        <p:spPr bwMode="auto">
          <a:xfrm>
            <a:off x="0" y="6477000"/>
            <a:ext cx="3962400" cy="381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81" name="Rectangle 5"/>
          <p:cNvSpPr>
            <a:spLocks noGrp="1" noChangeArrowheads="1"/>
          </p:cNvSpPr>
          <p:nvPr>
            <p:ph type="sldNum" sz="quarter" idx="3"/>
          </p:nvPr>
        </p:nvSpPr>
        <p:spPr bwMode="auto">
          <a:xfrm>
            <a:off x="5181600" y="6600825"/>
            <a:ext cx="3962400" cy="257175"/>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BC2084C9-A309-4861-9B00-572BD194BB28}" type="slidenum">
              <a:rPr lang="en-US"/>
              <a:pPr>
                <a:defRPr/>
              </a:pPr>
              <a:t>‹#›</a:t>
            </a:fld>
            <a:endParaRPr lang="en-US" dirty="0"/>
          </a:p>
        </p:txBody>
      </p:sp>
    </p:spTree>
    <p:extLst>
      <p:ext uri="{BB962C8B-B14F-4D97-AF65-F5344CB8AC3E}">
        <p14:creationId xmlns="" xmlns:p14="http://schemas.microsoft.com/office/powerpoint/2010/main" val="2604692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099"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69636" name="Rectangle 4"/>
          <p:cNvSpPr>
            <a:spLocks noGrp="1" noRot="1" noChangeAspect="1" noChangeArrowheads="1" noTextEdit="1"/>
          </p:cNvSpPr>
          <p:nvPr>
            <p:ph type="sldImg" idx="2"/>
          </p:nvPr>
        </p:nvSpPr>
        <p:spPr bwMode="auto">
          <a:xfrm>
            <a:off x="2286000" y="514350"/>
            <a:ext cx="4572000" cy="257175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103"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charset="0"/>
                <a:cs typeface="+mn-cs"/>
              </a:defRPr>
            </a:lvl1pPr>
          </a:lstStyle>
          <a:p>
            <a:pPr>
              <a:defRPr/>
            </a:pPr>
            <a:fld id="{C87FD523-6A9D-431F-9006-8F984D4E0CCC}" type="slidenum">
              <a:rPr lang="en-US"/>
              <a:pPr>
                <a:defRPr/>
              </a:pPr>
              <a:t>‹#›</a:t>
            </a:fld>
            <a:endParaRPr lang="en-US" dirty="0"/>
          </a:p>
        </p:txBody>
      </p:sp>
    </p:spTree>
    <p:extLst>
      <p:ext uri="{BB962C8B-B14F-4D97-AF65-F5344CB8AC3E}">
        <p14:creationId xmlns="" xmlns:p14="http://schemas.microsoft.com/office/powerpoint/2010/main" val="30042293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00" b="1" kern="1200">
        <a:solidFill>
          <a:schemeClr val="tx1"/>
        </a:solidFill>
        <a:latin typeface="Arial" pitchFamily="-106" charset="0"/>
        <a:ea typeface="ＭＳ Ｐゴシック" charset="-128"/>
        <a:cs typeface="ＭＳ Ｐゴシック" charset="-128"/>
      </a:defRPr>
    </a:lvl1pPr>
    <a:lvl2pPr marL="41275" algn="l" rtl="0" eaLnBrk="0" fontAlgn="base" hangingPunct="0">
      <a:spcBef>
        <a:spcPct val="30000"/>
      </a:spcBef>
      <a:spcAft>
        <a:spcPct val="0"/>
      </a:spcAft>
      <a:defRPr sz="400" kern="1200">
        <a:solidFill>
          <a:schemeClr val="tx1"/>
        </a:solidFill>
        <a:latin typeface="Arial" pitchFamily="-106" charset="0"/>
        <a:ea typeface="ＭＳ Ｐゴシック" pitchFamily="-106" charset="-128"/>
        <a:cs typeface="+mn-cs"/>
      </a:defRPr>
    </a:lvl2pPr>
    <a:lvl3pPr marL="125413" indent="-39688" algn="l" rtl="0" eaLnBrk="0" fontAlgn="base" hangingPunct="0">
      <a:spcBef>
        <a:spcPct val="30000"/>
      </a:spcBef>
      <a:spcAft>
        <a:spcPct val="0"/>
      </a:spcAft>
      <a:buSzPct val="100000"/>
      <a:buFont typeface="Times" pitchFamily="18" charset="0"/>
      <a:buChar char="•"/>
      <a:defRPr sz="400" kern="1200">
        <a:solidFill>
          <a:schemeClr val="tx1"/>
        </a:solidFill>
        <a:latin typeface="Arial" pitchFamily="-106" charset="0"/>
        <a:ea typeface="ＭＳ Ｐゴシック" pitchFamily="-106" charset="-128"/>
        <a:cs typeface="+mn-cs"/>
      </a:defRPr>
    </a:lvl3pPr>
    <a:lvl4pPr marL="215900" indent="-44450" algn="l" rtl="0" eaLnBrk="0" fontAlgn="base" hangingPunct="0">
      <a:spcBef>
        <a:spcPct val="30000"/>
      </a:spcBef>
      <a:spcAft>
        <a:spcPct val="0"/>
      </a:spcAft>
      <a:buChar char="–"/>
      <a:defRPr sz="400" kern="1200">
        <a:solidFill>
          <a:schemeClr val="tx1"/>
        </a:solidFill>
        <a:latin typeface="Arial" pitchFamily="-106" charset="0"/>
        <a:ea typeface="ＭＳ Ｐゴシック" pitchFamily="-106" charset="-128"/>
        <a:cs typeface="+mn-cs"/>
      </a:defRPr>
    </a:lvl4pPr>
    <a:lvl5pPr marL="258763" algn="l" rtl="0" eaLnBrk="0" fontAlgn="base" hangingPunct="0">
      <a:spcBef>
        <a:spcPct val="30000"/>
      </a:spcBef>
      <a:spcAft>
        <a:spcPct val="0"/>
      </a:spcAft>
      <a:defRPr sz="300" kern="1200">
        <a:solidFill>
          <a:schemeClr val="tx1"/>
        </a:solidFill>
        <a:latin typeface="Arial" pitchFamily="-106" charset="0"/>
        <a:ea typeface="ＭＳ Ｐゴシック" pitchFamily="-106" charset="-128"/>
        <a:cs typeface="+mn-cs"/>
      </a:defRPr>
    </a:lvl5pPr>
    <a:lvl6pPr marL="856575" algn="l" defTabSz="171315" rtl="0" eaLnBrk="1" latinLnBrk="0" hangingPunct="1">
      <a:defRPr sz="400" kern="1200">
        <a:solidFill>
          <a:schemeClr val="tx1"/>
        </a:solidFill>
        <a:latin typeface="+mn-lt"/>
        <a:ea typeface="+mn-ea"/>
        <a:cs typeface="+mn-cs"/>
      </a:defRPr>
    </a:lvl6pPr>
    <a:lvl7pPr marL="1027891" algn="l" defTabSz="171315" rtl="0" eaLnBrk="1" latinLnBrk="0" hangingPunct="1">
      <a:defRPr sz="400" kern="1200">
        <a:solidFill>
          <a:schemeClr val="tx1"/>
        </a:solidFill>
        <a:latin typeface="+mn-lt"/>
        <a:ea typeface="+mn-ea"/>
        <a:cs typeface="+mn-cs"/>
      </a:defRPr>
    </a:lvl7pPr>
    <a:lvl8pPr marL="1199206" algn="l" defTabSz="171315" rtl="0" eaLnBrk="1" latinLnBrk="0" hangingPunct="1">
      <a:defRPr sz="400" kern="1200">
        <a:solidFill>
          <a:schemeClr val="tx1"/>
        </a:solidFill>
        <a:latin typeface="+mn-lt"/>
        <a:ea typeface="+mn-ea"/>
        <a:cs typeface="+mn-cs"/>
      </a:defRPr>
    </a:lvl8pPr>
    <a:lvl9pPr marL="1370521" algn="l" defTabSz="171315" rtl="0" eaLnBrk="1" latinLnBrk="0" hangingPunct="1">
      <a:defRPr sz="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700">
                <a:solidFill>
                  <a:schemeClr val="tx1"/>
                </a:solidFill>
                <a:latin typeface="Arial" pitchFamily="34" charset="0"/>
                <a:ea typeface="ＭＳ Ｐゴシック" pitchFamily="34" charset="-128"/>
              </a:defRPr>
            </a:lvl1pPr>
            <a:lvl2pPr marL="742950" indent="-285750" eaLnBrk="0" hangingPunct="0">
              <a:defRPr sz="700">
                <a:solidFill>
                  <a:schemeClr val="tx1"/>
                </a:solidFill>
                <a:latin typeface="Arial" pitchFamily="34" charset="0"/>
                <a:ea typeface="ＭＳ Ｐゴシック" pitchFamily="34" charset="-128"/>
              </a:defRPr>
            </a:lvl2pPr>
            <a:lvl3pPr marL="1143000" indent="-228600" eaLnBrk="0" hangingPunct="0">
              <a:defRPr sz="700">
                <a:solidFill>
                  <a:schemeClr val="tx1"/>
                </a:solidFill>
                <a:latin typeface="Arial" pitchFamily="34" charset="0"/>
                <a:ea typeface="ＭＳ Ｐゴシック" pitchFamily="34" charset="-128"/>
              </a:defRPr>
            </a:lvl3pPr>
            <a:lvl4pPr marL="1600200" indent="-228600" eaLnBrk="0" hangingPunct="0">
              <a:defRPr sz="700">
                <a:solidFill>
                  <a:schemeClr val="tx1"/>
                </a:solidFill>
                <a:latin typeface="Arial" pitchFamily="34" charset="0"/>
                <a:ea typeface="ＭＳ Ｐゴシック" pitchFamily="34" charset="-128"/>
              </a:defRPr>
            </a:lvl4pPr>
            <a:lvl5pPr marL="2057400" indent="-228600" eaLnBrk="0" hangingPunct="0">
              <a:defRPr sz="7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9pPr>
          </a:lstStyle>
          <a:p>
            <a:fld id="{51745EE9-7AA7-4964-BA6B-F02EC2E239CC}" type="slidenum">
              <a:rPr lang="en-US" sz="1200" smtClean="0">
                <a:latin typeface="Times" pitchFamily="18" charset="0"/>
              </a:rPr>
              <a:pPr/>
              <a:t>1</a:t>
            </a:fld>
            <a:endParaRPr lang="en-US" sz="1200" dirty="0" smtClean="0">
              <a:latin typeface="Times" pitchFamily="18" charset="0"/>
            </a:endParaRPr>
          </a:p>
        </p:txBody>
      </p:sp>
      <p:sp>
        <p:nvSpPr>
          <p:cNvPr id="109571" name="Rectangle 2"/>
          <p:cNvSpPr>
            <a:spLocks noGrp="1" noRot="1" noChangeAspect="1" noChangeArrowheads="1" noTextEdit="1"/>
          </p:cNvSpPr>
          <p:nvPr>
            <p:ph type="sldImg"/>
          </p:nvPr>
        </p:nvSpPr>
        <p:spPr>
          <a:xfrm>
            <a:off x="2287588" y="514350"/>
            <a:ext cx="4567237" cy="2570163"/>
          </a:xfrm>
          <a:ln w="12700" cap="flat">
            <a:solidFill>
              <a:schemeClr val="tx1"/>
            </a:solidFill>
          </a:ln>
        </p:spPr>
      </p:sp>
      <p:sp>
        <p:nvSpPr>
          <p:cNvPr id="109572" name="Rectangle 3"/>
          <p:cNvSpPr>
            <a:spLocks noGrp="1" noChangeArrowheads="1"/>
          </p:cNvSpPr>
          <p:nvPr>
            <p:ph type="body" idx="1"/>
          </p:nvPr>
        </p:nvSpPr>
        <p:spPr>
          <a:xfrm>
            <a:off x="1219200" y="3257550"/>
            <a:ext cx="6705600" cy="308768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044" tIns="46023" rIns="92044" bIns="46023"/>
          <a:lstStyle/>
          <a:p>
            <a:pPr eaLnBrk="1" hangingPunct="1"/>
            <a:r>
              <a:rPr lang="nl-NL" dirty="0" smtClean="0">
                <a:latin typeface="Arial" pitchFamily="34" charset="0"/>
                <a:ea typeface="ＭＳ Ｐゴシック" pitchFamily="34" charset="-128"/>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Stateless is key to scale and performance. Client isn’t limited to talking to just one server. </a:t>
            </a:r>
          </a:p>
          <a:p>
            <a:r>
              <a:rPr lang="en-US" sz="400" b="1" kern="1200" dirty="0" smtClean="0">
                <a:solidFill>
                  <a:schemeClr val="tx1"/>
                </a:solidFill>
                <a:latin typeface="Arial" pitchFamily="-106" charset="0"/>
                <a:ea typeface="ＭＳ Ｐゴシック" charset="-128"/>
                <a:cs typeface="ＭＳ Ｐゴシック" charset="-128"/>
              </a:rPr>
              <a:t>Server can reboot/be upgraded. No complicated session replication.</a:t>
            </a:r>
          </a:p>
          <a:p>
            <a:r>
              <a:rPr lang="en-US" sz="400" b="1" kern="1200" baseline="0" dirty="0" smtClean="0">
                <a:solidFill>
                  <a:schemeClr val="tx1"/>
                </a:solidFill>
                <a:latin typeface="Arial" pitchFamily="-106" charset="0"/>
                <a:ea typeface="ＭＳ Ｐゴシック" charset="-128"/>
                <a:cs typeface="ＭＳ Ｐゴシック" charset="-128"/>
              </a:rPr>
              <a:t>The web browser isn’t the only client (user-agent). </a:t>
            </a:r>
          </a:p>
          <a:p>
            <a:r>
              <a:rPr lang="en-US" sz="400" b="1" kern="1200" baseline="0" dirty="0" smtClean="0">
                <a:solidFill>
                  <a:schemeClr val="tx1"/>
                </a:solidFill>
                <a:latin typeface="Arial" pitchFamily="-106" charset="0"/>
                <a:ea typeface="ＭＳ Ｐゴシック" charset="-128"/>
                <a:cs typeface="ＭＳ Ｐゴシック" charset="-128"/>
              </a:rPr>
              <a:t>Following REST means that your resource is available to spiders, </a:t>
            </a:r>
            <a:r>
              <a:rPr lang="en-US" sz="400" b="1" kern="1200" baseline="0" dirty="0" err="1" smtClean="0">
                <a:solidFill>
                  <a:schemeClr val="tx1"/>
                </a:solidFill>
                <a:latin typeface="Arial" pitchFamily="-106" charset="0"/>
                <a:ea typeface="ＭＳ Ｐゴシック" charset="-128"/>
                <a:cs typeface="ＭＳ Ｐゴシック" charset="-128"/>
              </a:rPr>
              <a:t>wget</a:t>
            </a:r>
            <a:r>
              <a:rPr lang="en-US" sz="400" b="1" kern="1200" baseline="0" dirty="0" smtClean="0">
                <a:solidFill>
                  <a:schemeClr val="tx1"/>
                </a:solidFill>
                <a:latin typeface="Arial" pitchFamily="-106" charset="0"/>
                <a:ea typeface="ＭＳ Ｐゴシック" charset="-128"/>
                <a:cs typeface="ＭＳ Ｐゴシック" charset="-128"/>
              </a:rPr>
              <a:t> and other tools, </a:t>
            </a:r>
            <a:r>
              <a:rPr lang="en-US" sz="400" b="1" kern="1200" baseline="0" dirty="0" err="1" smtClean="0">
                <a:solidFill>
                  <a:schemeClr val="tx1"/>
                </a:solidFill>
                <a:latin typeface="Arial" pitchFamily="-106" charset="0"/>
                <a:ea typeface="ＭＳ Ｐゴシック" charset="-128"/>
                <a:cs typeface="ＭＳ Ｐゴシック" charset="-128"/>
              </a:rPr>
              <a:t>mashups</a:t>
            </a:r>
            <a:r>
              <a:rPr lang="en-US" sz="400" b="1" kern="1200" baseline="0" dirty="0" smtClean="0">
                <a:solidFill>
                  <a:schemeClr val="tx1"/>
                </a:solidFill>
                <a:latin typeface="Arial" pitchFamily="-106" charset="0"/>
                <a:ea typeface="ＭＳ Ｐゴシック" charset="-128"/>
                <a:cs typeface="ＭＳ Ｐゴシック" charset="-128"/>
              </a:rPr>
              <a:t> etc.</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400" b="1" kern="1200" dirty="0" smtClean="0">
                <a:solidFill>
                  <a:schemeClr val="tx1"/>
                </a:solidFill>
                <a:latin typeface="Arial" pitchFamily="-106" charset="0"/>
                <a:ea typeface="ＭＳ Ｐゴシック" charset="-128"/>
                <a:cs typeface="ＭＳ Ｐゴシック" charset="-128"/>
              </a:rPr>
              <a:t>Roy’s paper treated hypermedia as separate from representations other places it is part of representations.</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The key thing is the set of all resources is unconstrained</a:t>
            </a:r>
          </a:p>
          <a:p>
            <a:r>
              <a:rPr lang="en-US" sz="400" b="1" kern="1200" baseline="0" dirty="0" smtClean="0">
                <a:solidFill>
                  <a:schemeClr val="tx1"/>
                </a:solidFill>
                <a:latin typeface="Arial" pitchFamily="-106" charset="0"/>
                <a:ea typeface="ＭＳ Ｐゴシック" charset="-128"/>
                <a:cs typeface="ＭＳ Ｐゴシック" charset="-128"/>
              </a:rPr>
              <a:t>A resource can be anything – even the result of a calculation May be static or dynamic</a:t>
            </a:r>
          </a:p>
          <a:p>
            <a:r>
              <a:rPr lang="en-US" sz="400" b="1" kern="1200" baseline="0" dirty="0" smtClean="0">
                <a:solidFill>
                  <a:schemeClr val="tx1"/>
                </a:solidFill>
                <a:latin typeface="Arial" pitchFamily="-106" charset="0"/>
                <a:ea typeface="ＭＳ Ｐゴシック" charset="-128"/>
                <a:cs typeface="ＭＳ Ｐゴシック" charset="-128"/>
              </a:rPr>
              <a:t>A simple/clean URI by itself != REST</a:t>
            </a:r>
          </a:p>
          <a:p>
            <a:r>
              <a:rPr lang="en-US" sz="400" b="1" kern="1200" baseline="0" dirty="0" smtClean="0">
                <a:solidFill>
                  <a:schemeClr val="tx1"/>
                </a:solidFill>
                <a:latin typeface="Arial" pitchFamily="-106" charset="0"/>
                <a:ea typeface="ＭＳ Ｐゴシック" charset="-128"/>
                <a:cs typeface="ＭＳ Ｐゴシック" charset="-128"/>
              </a:rPr>
              <a:t>Resource is the target of a hyper link reference</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Constrained on purpose so all clients can operate on all resources</a:t>
            </a:r>
          </a:p>
          <a:p>
            <a:r>
              <a:rPr lang="en-US" sz="400" b="1" kern="1200" baseline="0" dirty="0" smtClean="0">
                <a:solidFill>
                  <a:schemeClr val="tx1"/>
                </a:solidFill>
                <a:latin typeface="Arial" pitchFamily="-106" charset="0"/>
                <a:ea typeface="ＭＳ Ｐゴシック" charset="-128"/>
                <a:cs typeface="ＭＳ Ｐゴシック" charset="-128"/>
              </a:rPr>
              <a:t>Safe means no side effects, the resource isn’t changed</a:t>
            </a:r>
          </a:p>
          <a:p>
            <a:r>
              <a:rPr lang="en-US" sz="400" b="1" kern="1200" baseline="0" dirty="0" smtClean="0">
                <a:solidFill>
                  <a:schemeClr val="tx1"/>
                </a:solidFill>
                <a:latin typeface="Arial" pitchFamily="-106" charset="0"/>
                <a:ea typeface="ＭＳ Ｐゴシック" charset="-128"/>
                <a:cs typeface="ＭＳ Ｐゴシック" charset="-128"/>
              </a:rPr>
              <a:t>Idempotent means repeatable with the same results</a:t>
            </a:r>
          </a:p>
          <a:p>
            <a:r>
              <a:rPr lang="en-US" sz="400" b="1" kern="1200" baseline="0" dirty="0" smtClean="0">
                <a:solidFill>
                  <a:schemeClr val="tx1"/>
                </a:solidFill>
                <a:latin typeface="Arial" pitchFamily="-106" charset="0"/>
                <a:ea typeface="ＭＳ Ｐゴシック" charset="-128"/>
                <a:cs typeface="ＭＳ Ｐゴシック" charset="-128"/>
              </a:rPr>
              <a:t>HEAD is another method it is like GET but only returns the headers</a:t>
            </a:r>
          </a:p>
          <a:p>
            <a:r>
              <a:rPr lang="en-US" sz="400" b="1" kern="1200" baseline="0" dirty="0" smtClean="0">
                <a:solidFill>
                  <a:schemeClr val="tx1"/>
                </a:solidFill>
                <a:latin typeface="Arial" pitchFamily="-106" charset="0"/>
                <a:ea typeface="ＭＳ Ｐゴシック" charset="-128"/>
                <a:cs typeface="ＭＳ Ｐゴシック" charset="-128"/>
              </a:rPr>
              <a:t>There are a few others some in the </a:t>
            </a:r>
            <a:r>
              <a:rPr lang="en-US" sz="400" b="1" kern="1200" baseline="0" dirty="0" err="1" smtClean="0">
                <a:solidFill>
                  <a:schemeClr val="tx1"/>
                </a:solidFill>
                <a:latin typeface="Arial" pitchFamily="-106" charset="0"/>
                <a:ea typeface="ＭＳ Ｐゴシック" charset="-128"/>
                <a:cs typeface="ＭＳ Ｐゴシック" charset="-128"/>
              </a:rPr>
              <a:t>webdav</a:t>
            </a:r>
            <a:r>
              <a:rPr lang="en-US" sz="400" b="1" kern="1200" baseline="0" dirty="0" smtClean="0">
                <a:solidFill>
                  <a:schemeClr val="tx1"/>
                </a:solidFill>
                <a:latin typeface="Arial" pitchFamily="-106" charset="0"/>
                <a:ea typeface="ＭＳ Ｐゴシック" charset="-128"/>
                <a:cs typeface="ＭＳ Ｐゴシック" charset="-128"/>
              </a:rPr>
              <a:t> space and PATCH</a:t>
            </a:r>
          </a:p>
          <a:p>
            <a:r>
              <a:rPr lang="en-US" sz="400" b="1" kern="1200" baseline="0" dirty="0" smtClean="0">
                <a:solidFill>
                  <a:schemeClr val="tx1"/>
                </a:solidFill>
                <a:latin typeface="Arial" pitchFamily="-106" charset="0"/>
                <a:ea typeface="ＭＳ Ｐゴシック" charset="-128"/>
                <a:cs typeface="ＭＳ Ｐゴシック" charset="-128"/>
              </a:rPr>
              <a:t>New methods would have to be widely useful to many/all resources and understood by clients, servers, and intermediaries</a:t>
            </a:r>
          </a:p>
          <a:p>
            <a:r>
              <a:rPr lang="en-US" sz="400" b="1" kern="1200" baseline="0" dirty="0" smtClean="0">
                <a:solidFill>
                  <a:schemeClr val="tx1"/>
                </a:solidFill>
                <a:latin typeface="Arial" pitchFamily="-106" charset="0"/>
                <a:ea typeface="ＭＳ Ｐゴシック" charset="-128"/>
                <a:cs typeface="ＭＳ Ｐゴシック" charset="-128"/>
              </a:rPr>
              <a:t>Often related to CRUD database operations but not an exact mapping</a:t>
            </a:r>
          </a:p>
          <a:p>
            <a:r>
              <a:rPr lang="en-US" sz="400" b="1" kern="1200" baseline="0" dirty="0" smtClean="0">
                <a:solidFill>
                  <a:schemeClr val="tx1"/>
                </a:solidFill>
                <a:latin typeface="Arial" pitchFamily="-106" charset="0"/>
                <a:ea typeface="ＭＳ Ｐゴシック" charset="-128"/>
                <a:cs typeface="ＭＳ Ｐゴシック" charset="-128"/>
              </a:rPr>
              <a:t>With post the created resource is named by the server</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Set of representations is constrained but more frequently extended than methods. For example application/</a:t>
            </a:r>
            <a:r>
              <a:rPr lang="en-US" sz="400" b="1" kern="1200" dirty="0" err="1" smtClean="0">
                <a:solidFill>
                  <a:schemeClr val="tx1"/>
                </a:solidFill>
                <a:latin typeface="Arial" pitchFamily="-106" charset="0"/>
                <a:ea typeface="ＭＳ Ｐゴシック" charset="-128"/>
                <a:cs typeface="ＭＳ Ｐゴシック" charset="-128"/>
              </a:rPr>
              <a:t>json</a:t>
            </a:r>
            <a:r>
              <a:rPr lang="en-US" sz="400" b="1" kern="1200" dirty="0" smtClean="0">
                <a:solidFill>
                  <a:schemeClr val="tx1"/>
                </a:solidFill>
                <a:latin typeface="Arial" pitchFamily="-106" charset="0"/>
                <a:ea typeface="ＭＳ Ｐゴシック" charset="-128"/>
                <a:cs typeface="ＭＳ Ｐゴシック" charset="-128"/>
              </a:rPr>
              <a:t> was added recently</a:t>
            </a:r>
          </a:p>
          <a:p>
            <a:r>
              <a:rPr lang="en-US" sz="400" b="1" kern="1200" baseline="0" dirty="0" smtClean="0">
                <a:solidFill>
                  <a:schemeClr val="tx1"/>
                </a:solidFill>
                <a:latin typeface="Arial" pitchFamily="-106" charset="0"/>
                <a:ea typeface="ＭＳ Ｐゴシック" charset="-128"/>
                <a:cs typeface="ＭＳ Ｐゴシック" charset="-128"/>
              </a:rPr>
              <a:t>Components are clients/browser (user-agent), web servers (origin server), gateways, proxies etc.</a:t>
            </a:r>
          </a:p>
          <a:p>
            <a:r>
              <a:rPr lang="en-US" sz="400" b="1" kern="1200" baseline="0" dirty="0" smtClean="0">
                <a:solidFill>
                  <a:schemeClr val="tx1"/>
                </a:solidFill>
                <a:latin typeface="Arial" pitchFamily="-106" charset="0"/>
                <a:ea typeface="ＭＳ Ｐゴシック" charset="-128"/>
                <a:cs typeface="ＭＳ Ｐゴシック" charset="-128"/>
              </a:rPr>
              <a:t>Typically think of the response but representations can also be in the request (for PUT and POST) but understood media types more limited.</a:t>
            </a:r>
          </a:p>
          <a:p>
            <a:r>
              <a:rPr lang="en-US" sz="400" b="1" kern="1200" baseline="0" dirty="0" smtClean="0">
                <a:solidFill>
                  <a:schemeClr val="tx1"/>
                </a:solidFill>
                <a:latin typeface="Arial" pitchFamily="-106" charset="0"/>
                <a:ea typeface="ＭＳ Ｐゴシック" charset="-128"/>
                <a:cs typeface="ＭＳ Ｐゴシック" charset="-128"/>
              </a:rPr>
              <a:t>Can think of representations as data types</a:t>
            </a:r>
          </a:p>
          <a:p>
            <a:r>
              <a:rPr lang="en-US" sz="400" b="1" kern="1200" baseline="0" dirty="0" smtClean="0">
                <a:solidFill>
                  <a:schemeClr val="tx1"/>
                </a:solidFill>
                <a:latin typeface="Arial" pitchFamily="-106" charset="0"/>
                <a:ea typeface="ＭＳ Ｐゴシック" charset="-128"/>
                <a:cs typeface="ＭＳ Ｐゴシック" charset="-128"/>
              </a:rPr>
              <a:t>Self-descriptive means well defined semantics for all the parts of the message that client, server and everything in between can know about. Also the metadata tells you what type the message is and what you can do with it i.e. cache etc. </a:t>
            </a:r>
          </a:p>
          <a:p>
            <a:r>
              <a:rPr lang="en-US" sz="400" b="1" kern="1200" baseline="0" dirty="0" smtClean="0">
                <a:solidFill>
                  <a:schemeClr val="tx1"/>
                </a:solidFill>
                <a:latin typeface="Arial" pitchFamily="-106" charset="0"/>
                <a:ea typeface="ＭＳ Ｐゴシック" charset="-128"/>
                <a:cs typeface="ＭＳ Ｐゴシック" charset="-128"/>
              </a:rPr>
              <a:t>Negotiation: not back and forth: client says what it can accept using Accept header (list with preference (q)). Server picks best it can supply. Server says what it returned in Content-Type header</a:t>
            </a:r>
          </a:p>
          <a:p>
            <a:r>
              <a:rPr lang="en-US" sz="400" b="1" kern="1200" baseline="0" dirty="0" smtClean="0">
                <a:solidFill>
                  <a:schemeClr val="tx1"/>
                </a:solidFill>
                <a:latin typeface="Arial" pitchFamily="-106" charset="0"/>
                <a:ea typeface="ＭＳ Ｐゴシック" charset="-128"/>
                <a:cs typeface="ＭＳ Ｐゴシック" charset="-128"/>
              </a:rPr>
              <a:t>Remember: You can’t trust the client – validate inputs</a:t>
            </a:r>
          </a:p>
          <a:p>
            <a:r>
              <a:rPr lang="en-US" sz="400" b="1" kern="1200" baseline="0" dirty="0" smtClean="0">
                <a:solidFill>
                  <a:schemeClr val="tx1"/>
                </a:solidFill>
                <a:latin typeface="Arial" pitchFamily="-106" charset="0"/>
                <a:ea typeface="ＭＳ Ｐゴシック" charset="-128"/>
                <a:cs typeface="ＭＳ Ｐゴシック" charset="-128"/>
              </a:rPr>
              <a:t>Robustness principal: be liberal in what you accept, be conservative in what you send</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REST modeling should be easier for people with database background compared with OO background</a:t>
            </a:r>
          </a:p>
          <a:p>
            <a:r>
              <a:rPr lang="en-US" sz="400" b="1" kern="1200" baseline="0" dirty="0" smtClean="0">
                <a:solidFill>
                  <a:schemeClr val="tx1"/>
                </a:solidFill>
                <a:latin typeface="Arial" pitchFamily="-106" charset="0"/>
                <a:ea typeface="ＭＳ Ｐゴシック" charset="-128"/>
                <a:cs typeface="ＭＳ Ｐゴシック" charset="-128"/>
              </a:rPr>
              <a:t>- already have fixed set of operations SELECT INSERT etc.</a:t>
            </a:r>
          </a:p>
          <a:p>
            <a:endParaRPr lang="en-US" sz="400" b="1" kern="1200" baseline="0" dirty="0" smtClean="0">
              <a:solidFill>
                <a:schemeClr val="tx1"/>
              </a:solidFill>
              <a:latin typeface="Arial" pitchFamily="-106"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Think about what data the client needs</a:t>
            </a:r>
          </a:p>
          <a:p>
            <a:r>
              <a:rPr lang="en-US" sz="400" b="1" kern="1200" baseline="0" dirty="0" smtClean="0">
                <a:solidFill>
                  <a:schemeClr val="tx1"/>
                </a:solidFill>
                <a:latin typeface="Arial" pitchFamily="-106" charset="0"/>
                <a:ea typeface="ＭＳ Ｐゴシック" charset="-128"/>
                <a:cs typeface="ＭＳ Ｐゴシック" charset="-128"/>
              </a:rPr>
              <a:t>The resources may contain multiple sets of data.</a:t>
            </a:r>
          </a:p>
          <a:p>
            <a:r>
              <a:rPr lang="en-US" sz="400" b="1" kern="1200" baseline="0" dirty="0" smtClean="0">
                <a:solidFill>
                  <a:schemeClr val="tx1"/>
                </a:solidFill>
                <a:latin typeface="Arial" pitchFamily="-106" charset="0"/>
                <a:ea typeface="ＭＳ Ｐゴシック" charset="-128"/>
                <a:cs typeface="ＭＳ Ｐゴシック" charset="-128"/>
              </a:rPr>
              <a:t>They tend to be large grained rather than fine grained</a:t>
            </a:r>
          </a:p>
          <a:p>
            <a:r>
              <a:rPr lang="en-US" sz="400" b="1" kern="1200" baseline="0" dirty="0" smtClean="0">
                <a:solidFill>
                  <a:schemeClr val="tx1"/>
                </a:solidFill>
                <a:latin typeface="Arial" pitchFamily="-106" charset="0"/>
                <a:ea typeface="ＭＳ Ｐゴシック" charset="-128"/>
                <a:cs typeface="ＭＳ Ｐゴシック" charset="-128"/>
              </a:rPr>
              <a:t>Could be a mix of items and collections</a:t>
            </a:r>
          </a:p>
          <a:p>
            <a:r>
              <a:rPr lang="en-US" sz="400" b="1" kern="1200" baseline="0" dirty="0" smtClean="0">
                <a:solidFill>
                  <a:schemeClr val="tx1"/>
                </a:solidFill>
                <a:latin typeface="Arial" pitchFamily="-106" charset="0"/>
                <a:ea typeface="ＭＳ Ｐゴシック" charset="-128"/>
                <a:cs typeface="ＭＳ Ｐゴシック" charset="-128"/>
              </a:rPr>
              <a:t>A single table may have multiple resources. Think about how database views are used.</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Consistent well organized URIs helps</a:t>
            </a:r>
          </a:p>
          <a:p>
            <a:r>
              <a:rPr lang="en-US" sz="400" b="1" kern="1200" baseline="0" dirty="0" smtClean="0">
                <a:solidFill>
                  <a:schemeClr val="tx1"/>
                </a:solidFill>
                <a:latin typeface="Arial" pitchFamily="-106" charset="0"/>
                <a:ea typeface="ＭＳ Ｐゴシック" charset="-128"/>
                <a:cs typeface="ＭＳ Ｐゴシック" charset="-128"/>
              </a:rPr>
              <a:t>There are syntax rules for web URIs scheme, authority, path, query, fragment (last 3 are in the domain of your design)</a:t>
            </a:r>
          </a:p>
          <a:p>
            <a:r>
              <a:rPr lang="en-US" sz="400" b="1" kern="1200" baseline="0" dirty="0" smtClean="0">
                <a:solidFill>
                  <a:schemeClr val="tx1"/>
                </a:solidFill>
                <a:latin typeface="Arial" pitchFamily="-106" charset="0"/>
                <a:ea typeface="ＭＳ Ｐゴシック" charset="-128"/>
                <a:cs typeface="ＭＳ Ｐゴシック" charset="-128"/>
              </a:rPr>
              <a:t>I see no problem with </a:t>
            </a:r>
            <a:r>
              <a:rPr lang="en-US" sz="400" b="1" kern="1200" baseline="0" dirty="0" err="1" smtClean="0">
                <a:solidFill>
                  <a:schemeClr val="tx1"/>
                </a:solidFill>
                <a:latin typeface="Arial" pitchFamily="-106" charset="0"/>
                <a:ea typeface="ＭＳ Ｐゴシック" charset="-128"/>
                <a:cs typeface="ＭＳ Ｐゴシック" charset="-128"/>
              </a:rPr>
              <a:t>hackable</a:t>
            </a:r>
            <a:r>
              <a:rPr lang="en-US" sz="400" b="1" kern="1200" baseline="0" dirty="0" smtClean="0">
                <a:solidFill>
                  <a:schemeClr val="tx1"/>
                </a:solidFill>
                <a:latin typeface="Arial" pitchFamily="-106" charset="0"/>
                <a:ea typeface="ＭＳ Ｐゴシック" charset="-128"/>
                <a:cs typeface="ＭＳ Ｐゴシック" charset="-128"/>
              </a:rPr>
              <a:t> or guess able URIs – this means that given a few examples the user could guess (with a good chance of being right) about what other URIs might work.</a:t>
            </a:r>
          </a:p>
          <a:p>
            <a:r>
              <a:rPr lang="en-US" sz="400" b="1" kern="1200" baseline="0" dirty="0" smtClean="0">
                <a:solidFill>
                  <a:schemeClr val="tx1"/>
                </a:solidFill>
                <a:latin typeface="Arial" pitchFamily="-106" charset="0"/>
                <a:ea typeface="ＭＳ Ｐゴシック" charset="-128"/>
                <a:cs typeface="ＭＳ Ｐゴシック" charset="-128"/>
              </a:rPr>
              <a:t>Identifying entities: numbers, </a:t>
            </a:r>
            <a:r>
              <a:rPr lang="en-US" sz="400" b="1" kern="1200" baseline="0" dirty="0" err="1" smtClean="0">
                <a:solidFill>
                  <a:schemeClr val="tx1"/>
                </a:solidFill>
                <a:latin typeface="Arial" pitchFamily="-106" charset="0"/>
                <a:ea typeface="ＭＳ Ｐゴシック" charset="-128"/>
                <a:cs typeface="ＭＳ Ｐゴシック" charset="-128"/>
              </a:rPr>
              <a:t>guids</a:t>
            </a:r>
            <a:r>
              <a:rPr lang="en-US" sz="400" b="1" kern="1200" baseline="0" dirty="0" smtClean="0">
                <a:solidFill>
                  <a:schemeClr val="tx1"/>
                </a:solidFill>
                <a:latin typeface="Arial" pitchFamily="-106" charset="0"/>
                <a:ea typeface="ＭＳ Ｐゴシック" charset="-128"/>
                <a:cs typeface="ＭＳ Ｐゴシック" charset="-128"/>
              </a:rPr>
              <a:t>, natural keys</a:t>
            </a:r>
          </a:p>
          <a:p>
            <a:r>
              <a:rPr lang="en-US" sz="400" b="1" kern="1200" baseline="0" dirty="0" smtClean="0">
                <a:solidFill>
                  <a:schemeClr val="tx1"/>
                </a:solidFill>
                <a:latin typeface="Arial" pitchFamily="-106" charset="0"/>
                <a:ea typeface="ＭＳ Ｐゴシック" charset="-128"/>
                <a:cs typeface="ＭＳ Ｐゴシック" charset="-128"/>
              </a:rPr>
              <a:t>Don’t change URIs needlessly. Consider keeping old ones around.</a:t>
            </a:r>
          </a:p>
          <a:p>
            <a:r>
              <a:rPr lang="en-US" sz="400" b="1" kern="1200" baseline="0" dirty="0" smtClean="0">
                <a:solidFill>
                  <a:schemeClr val="tx1"/>
                </a:solidFill>
                <a:latin typeface="Arial" pitchFamily="-106" charset="0"/>
                <a:ea typeface="ＭＳ Ｐゴシック" charset="-128"/>
                <a:cs typeface="ＭＳ Ｐゴシック" charset="-128"/>
              </a:rPr>
              <a:t>Think before changing URIs consider keeping the old ones around</a:t>
            </a:r>
          </a:p>
          <a:p>
            <a:endParaRPr lang="en-US" sz="400" b="1" kern="1200" baseline="0" dirty="0" smtClean="0">
              <a:solidFill>
                <a:schemeClr val="tx1"/>
              </a:solidFill>
              <a:latin typeface="Arial" pitchFamily="-106"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If the semantics/content changes from one rep to another it should be a different resource.</a:t>
            </a:r>
          </a:p>
          <a:p>
            <a:r>
              <a:rPr lang="en-US" sz="400" b="1" kern="1200" baseline="0" dirty="0" smtClean="0">
                <a:solidFill>
                  <a:schemeClr val="tx1"/>
                </a:solidFill>
                <a:latin typeface="Arial" pitchFamily="-106" charset="0"/>
                <a:ea typeface="ＭＳ Ｐゴシック" charset="-128"/>
                <a:cs typeface="ＭＳ Ｐゴシック" charset="-128"/>
              </a:rPr>
              <a:t>If representation doesn’t include URIs then must document how client can form URIs from other embedded identifiers</a:t>
            </a:r>
          </a:p>
          <a:p>
            <a:endParaRPr lang="en-US" sz="400" b="1" kern="1200" baseline="0" dirty="0" smtClean="0">
              <a:solidFill>
                <a:schemeClr val="tx1"/>
              </a:solidFill>
              <a:latin typeface="Arial" pitchFamily="-106"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 </a:t>
            </a:r>
          </a:p>
        </p:txBody>
      </p:sp>
      <p:sp>
        <p:nvSpPr>
          <p:cNvPr id="173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FF1845-35E9-4DEC-BE8A-F7E553E34BFB}"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Don’t make up response codes in your message that HTTP already has</a:t>
            </a:r>
          </a:p>
          <a:p>
            <a:r>
              <a:rPr lang="en-US" sz="400" b="1" kern="1200" baseline="0" dirty="0" smtClean="0">
                <a:solidFill>
                  <a:schemeClr val="tx1"/>
                </a:solidFill>
                <a:latin typeface="Arial" pitchFamily="-106" charset="0"/>
                <a:ea typeface="ＭＳ Ｐゴシック" charset="-128"/>
                <a:cs typeface="ＭＳ Ｐゴシック" charset="-128"/>
              </a:rPr>
              <a:t>Optimistic concurrency for put: If-unmodified-since header and 412 precondition failed response code</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WRT web apps that need data from web services, For SOAP or other protocols there was no choice but to have the server act as client to the remote service</a:t>
            </a:r>
          </a:p>
          <a:p>
            <a:r>
              <a:rPr lang="en-US" sz="400" b="1" kern="1200" baseline="0" dirty="0" smtClean="0">
                <a:solidFill>
                  <a:schemeClr val="tx1"/>
                </a:solidFill>
                <a:latin typeface="Arial" pitchFamily="-106" charset="0"/>
                <a:ea typeface="ＭＳ Ｐゴシック" charset="-128"/>
                <a:cs typeface="ＭＳ Ｐゴシック" charset="-128"/>
              </a:rPr>
              <a:t>With REST and </a:t>
            </a:r>
            <a:r>
              <a:rPr lang="en-US" sz="400" b="1" kern="1200" baseline="0" dirty="0" err="1" smtClean="0">
                <a:solidFill>
                  <a:schemeClr val="tx1"/>
                </a:solidFill>
                <a:latin typeface="Arial" pitchFamily="-106" charset="0"/>
                <a:ea typeface="ＭＳ Ｐゴシック" charset="-128"/>
                <a:cs typeface="ＭＳ Ｐゴシック" charset="-128"/>
              </a:rPr>
              <a:t>ajax</a:t>
            </a:r>
            <a:r>
              <a:rPr lang="en-US" sz="400" b="1" kern="1200" baseline="0" dirty="0" smtClean="0">
                <a:solidFill>
                  <a:schemeClr val="tx1"/>
                </a:solidFill>
                <a:latin typeface="Arial" pitchFamily="-106" charset="0"/>
                <a:ea typeface="ＭＳ Ｐゴシック" charset="-128"/>
                <a:cs typeface="ＭＳ Ｐゴシック" charset="-128"/>
              </a:rPr>
              <a:t>/</a:t>
            </a:r>
            <a:r>
              <a:rPr lang="en-US" sz="400" b="1" kern="1200" baseline="0" dirty="0" err="1" smtClean="0">
                <a:solidFill>
                  <a:schemeClr val="tx1"/>
                </a:solidFill>
                <a:latin typeface="Arial" pitchFamily="-106" charset="0"/>
                <a:ea typeface="ＭＳ Ｐゴシック" charset="-128"/>
                <a:cs typeface="ＭＳ Ｐゴシック" charset="-128"/>
              </a:rPr>
              <a:t>xhr</a:t>
            </a:r>
            <a:r>
              <a:rPr lang="en-US" sz="400" b="1" kern="1200" baseline="0" dirty="0" smtClean="0">
                <a:solidFill>
                  <a:schemeClr val="tx1"/>
                </a:solidFill>
                <a:latin typeface="Arial" pitchFamily="-106" charset="0"/>
                <a:ea typeface="ＭＳ Ｐゴシック" charset="-128"/>
                <a:cs typeface="ＭＳ Ｐゴシック" charset="-128"/>
              </a:rPr>
              <a:t> there is the possibility for the client to call the remote service directly.</a:t>
            </a:r>
          </a:p>
          <a:p>
            <a:r>
              <a:rPr lang="en-US" sz="400" b="1" kern="1200" baseline="0" dirty="0" smtClean="0">
                <a:solidFill>
                  <a:schemeClr val="tx1"/>
                </a:solidFill>
                <a:latin typeface="Arial" pitchFamily="-106" charset="0"/>
                <a:ea typeface="ＭＳ Ｐゴシック" charset="-128"/>
                <a:cs typeface="ＭＳ Ｐゴシック" charset="-128"/>
              </a:rPr>
              <a:t>Doing REST from the server is less efficient. When the </a:t>
            </a:r>
            <a:r>
              <a:rPr lang="en-US" sz="400" b="1" kern="1200" baseline="0" dirty="0" err="1" smtClean="0">
                <a:solidFill>
                  <a:schemeClr val="tx1"/>
                </a:solidFill>
                <a:latin typeface="Arial" pitchFamily="-106" charset="0"/>
                <a:ea typeface="ＭＳ Ｐゴシック" charset="-128"/>
                <a:cs typeface="ＭＳ Ｐゴシック" charset="-128"/>
              </a:rPr>
              <a:t>RESTful</a:t>
            </a:r>
            <a:r>
              <a:rPr lang="en-US" sz="400" b="1" kern="1200" baseline="0" dirty="0" smtClean="0">
                <a:solidFill>
                  <a:schemeClr val="tx1"/>
                </a:solidFill>
                <a:latin typeface="Arial" pitchFamily="-106" charset="0"/>
                <a:ea typeface="ＭＳ Ｐゴシック" charset="-128"/>
                <a:cs typeface="ＭＳ Ｐゴシック" charset="-128"/>
              </a:rPr>
              <a:t> service is on the same instance as the APEX app it doesn’t make much sense to call from the server. Often dynamic actions are a better choice.</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Client: browser, mobile, desktop, server, anything that talks HTTP</a:t>
            </a:r>
          </a:p>
          <a:p>
            <a:r>
              <a:rPr lang="en-US" sz="400" b="1" kern="1200" baseline="0" dirty="0" smtClean="0">
                <a:solidFill>
                  <a:schemeClr val="tx1"/>
                </a:solidFill>
                <a:latin typeface="Arial" pitchFamily="-106" charset="0"/>
                <a:ea typeface="ＭＳ Ｐゴシック" charset="-128"/>
                <a:cs typeface="ＭＳ Ｐゴシック" charset="-128"/>
              </a:rPr>
              <a:t>APEX Listener: is the core: request routing, URI parsing, all default behavior</a:t>
            </a:r>
          </a:p>
          <a:p>
            <a:r>
              <a:rPr lang="en-US" sz="400" b="1" kern="1200" baseline="0" dirty="0" smtClean="0">
                <a:solidFill>
                  <a:schemeClr val="tx1"/>
                </a:solidFill>
                <a:latin typeface="Arial" pitchFamily="-106" charset="0"/>
                <a:ea typeface="ＭＳ Ｐゴシック" charset="-128"/>
                <a:cs typeface="ＭＳ Ｐゴシック" charset="-128"/>
              </a:rPr>
              <a:t>APEX Builder SQL Workshop for editing the </a:t>
            </a:r>
            <a:r>
              <a:rPr lang="en-US" sz="400" b="1" kern="1200" baseline="0" dirty="0" err="1" smtClean="0">
                <a:solidFill>
                  <a:schemeClr val="tx1"/>
                </a:solidFill>
                <a:latin typeface="Arial" pitchFamily="-106" charset="0"/>
                <a:ea typeface="ＭＳ Ｐゴシック" charset="-128"/>
                <a:cs typeface="ＭＳ Ｐゴシック" charset="-128"/>
              </a:rPr>
              <a:t>RESTful</a:t>
            </a:r>
            <a:r>
              <a:rPr lang="en-US" sz="400" b="1" kern="1200" baseline="0" dirty="0" smtClean="0">
                <a:solidFill>
                  <a:schemeClr val="tx1"/>
                </a:solidFill>
                <a:latin typeface="Arial" pitchFamily="-106" charset="0"/>
                <a:ea typeface="ＭＳ Ｐゴシック" charset="-128"/>
                <a:cs typeface="ＭＳ Ｐゴシック" charset="-128"/>
              </a:rPr>
              <a:t> service definitions</a:t>
            </a:r>
          </a:p>
          <a:p>
            <a:r>
              <a:rPr lang="en-US" sz="400" b="1" kern="1200" baseline="0" dirty="0" smtClean="0">
                <a:solidFill>
                  <a:schemeClr val="tx1"/>
                </a:solidFill>
                <a:latin typeface="Arial" pitchFamily="-106" charset="0"/>
                <a:ea typeface="ＭＳ Ｐゴシック" charset="-128"/>
                <a:cs typeface="ＭＳ Ｐゴシック" charset="-128"/>
              </a:rPr>
              <a:t>APEX Metadata persistence for </a:t>
            </a:r>
            <a:r>
              <a:rPr lang="en-US" sz="400" b="1" kern="1200" baseline="0" dirty="0" err="1" smtClean="0">
                <a:solidFill>
                  <a:schemeClr val="tx1"/>
                </a:solidFill>
                <a:latin typeface="Arial" pitchFamily="-106" charset="0"/>
                <a:ea typeface="ＭＳ Ｐゴシック" charset="-128"/>
                <a:cs typeface="ＭＳ Ｐゴシック" charset="-128"/>
              </a:rPr>
              <a:t>RESTful</a:t>
            </a:r>
            <a:r>
              <a:rPr lang="en-US" sz="400" b="1" kern="1200" baseline="0" dirty="0" smtClean="0">
                <a:solidFill>
                  <a:schemeClr val="tx1"/>
                </a:solidFill>
                <a:latin typeface="Arial" pitchFamily="-106" charset="0"/>
                <a:ea typeface="ＭＳ Ｐゴシック" charset="-128"/>
                <a:cs typeface="ＭＳ Ｐゴシック" charset="-128"/>
              </a:rPr>
              <a:t> service definitions</a:t>
            </a:r>
          </a:p>
          <a:p>
            <a:r>
              <a:rPr lang="en-US" sz="400" b="1" kern="1200" baseline="0" dirty="0" smtClean="0">
                <a:solidFill>
                  <a:schemeClr val="tx1"/>
                </a:solidFill>
                <a:latin typeface="Arial" pitchFamily="-106" charset="0"/>
                <a:ea typeface="ＭＳ Ｐゴシック" charset="-128"/>
                <a:cs typeface="ＭＳ Ｐゴシック" charset="-128"/>
              </a:rPr>
              <a:t>All processing happens in either the Listener or in your resource handlers</a:t>
            </a:r>
          </a:p>
          <a:p>
            <a:endParaRPr lang="en-US" sz="400" b="1" kern="1200" baseline="0" dirty="0" smtClean="0">
              <a:solidFill>
                <a:schemeClr val="tx1"/>
              </a:solidFill>
              <a:latin typeface="Arial" pitchFamily="-106"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9"/>
          <p:cNvSpPr>
            <a:spLocks noGrp="1" noChangeArrowheads="1"/>
          </p:cNvSpPr>
          <p:nvPr>
            <p:ph type="sldNum" sz="quarter"/>
          </p:nvPr>
        </p:nvSpPr>
        <p:spPr>
          <a:noFill/>
        </p:spPr>
        <p:txBody>
          <a:bodyPr/>
          <a:lstStyle/>
          <a:p>
            <a:fld id="{91107E6E-99A9-4334-B6C7-0E9BCCF13B3B}" type="slidenum">
              <a:rPr lang="en-US"/>
              <a:pPr/>
              <a:t>3</a:t>
            </a:fld>
            <a:endParaRPr lang="en-US"/>
          </a:p>
        </p:txBody>
      </p:sp>
      <p:sp>
        <p:nvSpPr>
          <p:cNvPr id="32771" name="Text Box 1"/>
          <p:cNvSpPr txBox="1">
            <a:spLocks noChangeArrowheads="1"/>
          </p:cNvSpPr>
          <p:nvPr/>
        </p:nvSpPr>
        <p:spPr bwMode="auto">
          <a:xfrm>
            <a:off x="5180889" y="6514881"/>
            <a:ext cx="3960976" cy="342023"/>
          </a:xfrm>
          <a:prstGeom prst="rect">
            <a:avLst/>
          </a:prstGeom>
          <a:noFill/>
          <a:ln w="9525">
            <a:noFill/>
            <a:round/>
            <a:headEnd/>
            <a:tailEnd/>
          </a:ln>
        </p:spPr>
        <p:txBody>
          <a:bodyPr lIns="90000" tIns="46800" rIns="90000" bIns="46800" anchor="b"/>
          <a:lstStyle/>
          <a:p>
            <a:pPr algn="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FE41842-6082-4404-8205-E465E7054E02}" type="slidenum">
              <a:rPr lang="en-US" sz="1200" b="0">
                <a:solidFill>
                  <a:srgbClr val="000000"/>
                </a:solidFill>
                <a:latin typeface="Times New Roman" pitchFamily="18" charset="0"/>
                <a:cs typeface="Lucida Sans Unicode" pitchFamily="34" charset="0"/>
              </a:rPr>
              <a:pPr algn="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a:t>
            </a:fld>
            <a:endParaRPr lang="en-US" sz="1200" b="0">
              <a:solidFill>
                <a:srgbClr val="000000"/>
              </a:solidFill>
              <a:latin typeface="Times New Roman" pitchFamily="18" charset="0"/>
              <a:cs typeface="Lucida Sans Unicode" pitchFamily="34" charset="0"/>
            </a:endParaRPr>
          </a:p>
        </p:txBody>
      </p:sp>
      <p:sp>
        <p:nvSpPr>
          <p:cNvPr id="32772" name="Text Box 2"/>
          <p:cNvSpPr txBox="1">
            <a:spLocks noChangeArrowheads="1"/>
          </p:cNvSpPr>
          <p:nvPr/>
        </p:nvSpPr>
        <p:spPr bwMode="auto">
          <a:xfrm>
            <a:off x="5180889" y="6514881"/>
            <a:ext cx="3963111" cy="343119"/>
          </a:xfrm>
          <a:prstGeom prst="rect">
            <a:avLst/>
          </a:prstGeom>
          <a:noFill/>
          <a:ln w="9525">
            <a:noFill/>
            <a:round/>
            <a:headEnd/>
            <a:tailEnd/>
          </a:ln>
        </p:spPr>
        <p:txBody>
          <a:bodyPr lIns="90000" tIns="46800" rIns="90000" bIns="46800" anchor="b"/>
          <a:lstStyle/>
          <a:p>
            <a:pPr algn="r">
              <a:lnSpc>
                <a:spcPct val="90000"/>
              </a:lnSpc>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D450691-5DE6-4E7D-9CA7-FC5AB20D712A}" type="slidenum">
              <a:rPr lang="en-US" sz="1200" b="0">
                <a:solidFill>
                  <a:srgbClr val="000000"/>
                </a:solidFill>
              </a:rPr>
              <a:pPr algn="r">
                <a:lnSpc>
                  <a:spcPct val="90000"/>
                </a:lnSpc>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a:t>
            </a:fld>
            <a:endParaRPr lang="en-US" sz="1200" b="0">
              <a:solidFill>
                <a:srgbClr val="000000"/>
              </a:solidFill>
            </a:endParaRPr>
          </a:p>
        </p:txBody>
      </p:sp>
      <p:sp>
        <p:nvSpPr>
          <p:cNvPr id="32773" name="Rectangle 3"/>
          <p:cNvSpPr>
            <a:spLocks noGrp="1" noRot="1" noChangeAspect="1" noChangeArrowheads="1" noTextEdit="1"/>
          </p:cNvSpPr>
          <p:nvPr>
            <p:ph type="sldImg"/>
          </p:nvPr>
        </p:nvSpPr>
        <p:spPr>
          <a:xfrm>
            <a:off x="2286000" y="514350"/>
            <a:ext cx="4572000" cy="2571750"/>
          </a:xfrm>
          <a:solidFill>
            <a:srgbClr val="FFFFFF"/>
          </a:solidFill>
          <a:ln>
            <a:solidFill>
              <a:srgbClr val="000000"/>
            </a:solidFill>
            <a:miter lim="800000"/>
          </a:ln>
        </p:spPr>
      </p:sp>
      <p:sp>
        <p:nvSpPr>
          <p:cNvPr id="32774" name="Rectangle 4"/>
          <p:cNvSpPr>
            <a:spLocks noGrp="1" noChangeArrowheads="1"/>
          </p:cNvSpPr>
          <p:nvPr>
            <p:ph type="body" idx="1"/>
          </p:nvPr>
        </p:nvSpPr>
        <p:spPr>
          <a:xfrm>
            <a:off x="1219913" y="3257989"/>
            <a:ext cx="6704176" cy="3085881"/>
          </a:xfrm>
          <a:noFill/>
          <a:ln/>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latin typeface="Times New Roman" pitchFamily="18" charset="0"/>
                <a:ea typeface="ＭＳ Ｐゴシック" pitchFamily="34" charset="-128"/>
              </a:rPr>
              <a:t>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Can’t easily support query parameters. Also no built-in support for matrix parameters – because {</a:t>
            </a:r>
            <a:r>
              <a:rPr lang="en-US" sz="400" b="1" kern="1200" dirty="0" err="1" smtClean="0">
                <a:solidFill>
                  <a:schemeClr val="tx1"/>
                </a:solidFill>
                <a:latin typeface="Arial" pitchFamily="-106" charset="0"/>
                <a:ea typeface="ＭＳ Ｐゴシック" charset="-128"/>
                <a:cs typeface="ＭＳ Ｐゴシック" charset="-128"/>
              </a:rPr>
              <a:t>param</a:t>
            </a:r>
            <a:r>
              <a:rPr lang="en-US" sz="400" b="1" kern="1200" dirty="0" smtClean="0">
                <a:solidFill>
                  <a:schemeClr val="tx1"/>
                </a:solidFill>
                <a:latin typeface="Arial" pitchFamily="-106" charset="0"/>
                <a:ea typeface="ＭＳ Ｐゴシック" charset="-128"/>
                <a:cs typeface="ＭＳ Ｐゴシック" charset="-128"/>
              </a:rPr>
              <a:t>} must match something</a:t>
            </a:r>
          </a:p>
          <a:p>
            <a:r>
              <a:rPr lang="en-US" sz="400" b="1" kern="1200" baseline="0" dirty="0" smtClean="0">
                <a:solidFill>
                  <a:schemeClr val="tx1"/>
                </a:solidFill>
                <a:latin typeface="Arial" pitchFamily="-106" charset="0"/>
                <a:ea typeface="ＭＳ Ｐゴシック" charset="-128"/>
                <a:cs typeface="ＭＳ Ｐゴシック" charset="-128"/>
              </a:rPr>
              <a:t>For default JSON generation you don’t get full control over the output.</a:t>
            </a:r>
          </a:p>
          <a:p>
            <a:r>
              <a:rPr lang="en-US" sz="400" b="1" kern="1200" baseline="0" dirty="0" smtClean="0">
                <a:solidFill>
                  <a:schemeClr val="tx1"/>
                </a:solidFill>
                <a:latin typeface="Arial" pitchFamily="-106" charset="0"/>
                <a:ea typeface="ＭＳ Ｐゴシック" charset="-128"/>
                <a:cs typeface="ＭＳ Ｐゴシック" charset="-128"/>
              </a:rPr>
              <a:t>A . or .. prefix can be used in generating link URIs</a:t>
            </a:r>
          </a:p>
          <a:p>
            <a:r>
              <a:rPr lang="en-US" sz="400" b="1" kern="1200" baseline="0" dirty="0" smtClean="0">
                <a:solidFill>
                  <a:schemeClr val="tx1"/>
                </a:solidFill>
                <a:latin typeface="Arial" pitchFamily="-106" charset="0"/>
                <a:ea typeface="ＭＳ Ｐゴシック" charset="-128"/>
                <a:cs typeface="ＭＳ Ｐゴシック" charset="-128"/>
              </a:rPr>
              <a:t>JSON parsing can’t handle nested objects or arrays.</a:t>
            </a:r>
          </a:p>
          <a:p>
            <a:r>
              <a:rPr lang="en-US" sz="400" b="1" kern="1200" baseline="0" dirty="0" smtClean="0">
                <a:solidFill>
                  <a:schemeClr val="tx1"/>
                </a:solidFill>
                <a:latin typeface="Arial" pitchFamily="-106" charset="0"/>
                <a:ea typeface="ＭＳ Ｐゴシック" charset="-128"/>
                <a:cs typeface="ＭＳ Ｐゴシック" charset="-128"/>
              </a:rPr>
              <a:t>You can get around any of these limitations with a little more effort.</a:t>
            </a:r>
          </a:p>
          <a:p>
            <a:r>
              <a:rPr lang="en-US" sz="400" b="1" kern="1200" baseline="0" dirty="0" smtClean="0">
                <a:solidFill>
                  <a:schemeClr val="tx1"/>
                </a:solidFill>
                <a:latin typeface="Arial" pitchFamily="-106" charset="0"/>
                <a:ea typeface="ＭＳ Ｐゴシック" charset="-128"/>
                <a:cs typeface="ＭＳ Ｐゴシック" charset="-128"/>
              </a:rPr>
              <a:t>It also does authentication</a:t>
            </a:r>
          </a:p>
          <a:p>
            <a:r>
              <a:rPr lang="en-US" sz="400" b="1" kern="1200" baseline="0" dirty="0" smtClean="0">
                <a:solidFill>
                  <a:schemeClr val="tx1"/>
                </a:solidFill>
                <a:latin typeface="Arial" pitchFamily="-106" charset="0"/>
                <a:ea typeface="ＭＳ Ｐゴシック" charset="-128"/>
                <a:cs typeface="ＭＳ Ｐゴシック" charset="-128"/>
              </a:rPr>
              <a:t>Entity tag handling, cache control headers</a:t>
            </a:r>
          </a:p>
          <a:p>
            <a:endParaRPr lang="en-US" sz="400" b="1" kern="1200" baseline="0" dirty="0" smtClean="0">
              <a:solidFill>
                <a:schemeClr val="tx1"/>
              </a:solidFill>
              <a:latin typeface="Arial" pitchFamily="-106"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First party means the API/service is uses its own authentication. APEX </a:t>
            </a:r>
            <a:r>
              <a:rPr lang="en-US" sz="400" b="1" kern="1200" dirty="0" err="1" smtClean="0">
                <a:solidFill>
                  <a:schemeClr val="tx1"/>
                </a:solidFill>
                <a:latin typeface="Arial" pitchFamily="-106" charset="0"/>
                <a:ea typeface="ＭＳ Ｐゴシック" charset="-128"/>
                <a:cs typeface="ＭＳ Ｐゴシック" charset="-128"/>
              </a:rPr>
              <a:t>RESTful</a:t>
            </a:r>
            <a:r>
              <a:rPr lang="en-US" sz="400" b="1" kern="1200" dirty="0" smtClean="0">
                <a:solidFill>
                  <a:schemeClr val="tx1"/>
                </a:solidFill>
                <a:latin typeface="Arial" pitchFamily="-106" charset="0"/>
                <a:ea typeface="ＭＳ Ｐゴシック" charset="-128"/>
                <a:cs typeface="ＭＳ Ｐゴシック" charset="-128"/>
              </a:rPr>
              <a:t> web services leverages the authentication used by APEX</a:t>
            </a:r>
          </a:p>
          <a:p>
            <a:r>
              <a:rPr lang="en-US" sz="400" b="1" kern="1200" baseline="0" dirty="0" smtClean="0">
                <a:solidFill>
                  <a:schemeClr val="tx1"/>
                </a:solidFill>
                <a:latin typeface="Arial" pitchFamily="-106" charset="0"/>
                <a:ea typeface="ＭＳ Ｐゴシック" charset="-128"/>
                <a:cs typeface="ＭＳ Ｐゴシック" charset="-128"/>
              </a:rPr>
              <a:t>Just need to set the Apex-Session header with the app ID and session ID</a:t>
            </a:r>
          </a:p>
          <a:p>
            <a:r>
              <a:rPr lang="en-US" sz="400" b="1" kern="1200" baseline="0" dirty="0" smtClean="0">
                <a:solidFill>
                  <a:schemeClr val="tx1"/>
                </a:solidFill>
                <a:latin typeface="Arial" pitchFamily="-106" charset="0"/>
                <a:ea typeface="ＭＳ Ｐゴシック" charset="-128"/>
                <a:cs typeface="ＭＳ Ｐゴシック" charset="-128"/>
              </a:rPr>
              <a:t>Third party means the API/services lets a third party authenticate the user. The third party just tells the service the user is who they say they are.</a:t>
            </a:r>
          </a:p>
          <a:p>
            <a:r>
              <a:rPr lang="en-US" sz="400" b="1" kern="1200" baseline="0" dirty="0" smtClean="0">
                <a:solidFill>
                  <a:schemeClr val="tx1"/>
                </a:solidFill>
                <a:latin typeface="Arial" pitchFamily="-106" charset="0"/>
                <a:ea typeface="ＭＳ Ｐゴシック" charset="-128"/>
                <a:cs typeface="ＭＳ Ｐゴシック" charset="-128"/>
              </a:rPr>
              <a:t>OAuth2 is a complex protocol with many options and flows. </a:t>
            </a:r>
          </a:p>
          <a:p>
            <a:r>
              <a:rPr lang="en-US" sz="400" b="1" kern="1200" baseline="0" dirty="0" smtClean="0">
                <a:solidFill>
                  <a:schemeClr val="tx1"/>
                </a:solidFill>
                <a:latin typeface="Arial" pitchFamily="-106" charset="0"/>
                <a:ea typeface="ＭＳ Ｐゴシック" charset="-128"/>
                <a:cs typeface="ＭＳ Ｐゴシック" charset="-128"/>
              </a:rPr>
              <a:t>Listener supports just two flows.</a:t>
            </a:r>
          </a:p>
          <a:p>
            <a:r>
              <a:rPr lang="en-US" sz="400" b="1" kern="1200" baseline="0" dirty="0" smtClean="0">
                <a:solidFill>
                  <a:schemeClr val="tx1"/>
                </a:solidFill>
                <a:latin typeface="Arial" pitchFamily="-106" charset="0"/>
                <a:ea typeface="ＭＳ Ｐゴシック" charset="-128"/>
                <a:cs typeface="ＭＳ Ｐゴシック" charset="-128"/>
              </a:rPr>
              <a:t>In the end it comes down to sending an Authorization header with an access token</a:t>
            </a:r>
          </a:p>
          <a:p>
            <a:r>
              <a:rPr lang="en-US" sz="400" b="1" kern="1200" baseline="0" dirty="0" smtClean="0">
                <a:solidFill>
                  <a:schemeClr val="tx1"/>
                </a:solidFill>
                <a:latin typeface="Arial" pitchFamily="-106" charset="0"/>
                <a:ea typeface="ＭＳ Ｐゴシック" charset="-128"/>
                <a:cs typeface="ＭＳ Ｐゴシック" charset="-128"/>
              </a:rPr>
              <a:t>This is all explained well in the </a:t>
            </a:r>
            <a:r>
              <a:rPr lang="en-US" sz="400" b="1" kern="1200" baseline="0" dirty="0" err="1" smtClean="0">
                <a:solidFill>
                  <a:schemeClr val="tx1"/>
                </a:solidFill>
                <a:latin typeface="Arial" pitchFamily="-106" charset="0"/>
                <a:ea typeface="ＭＳ Ｐゴシック" charset="-128"/>
                <a:cs typeface="ＭＳ Ｐゴシック" charset="-128"/>
              </a:rPr>
              <a:t>restful_services_devguide</a:t>
            </a:r>
            <a:r>
              <a:rPr lang="en-US" sz="400" b="1" kern="1200" baseline="0" dirty="0" smtClean="0">
                <a:solidFill>
                  <a:schemeClr val="tx1"/>
                </a:solidFill>
                <a:latin typeface="Arial" pitchFamily="-106" charset="0"/>
                <a:ea typeface="ＭＳ Ｐゴシック" charset="-128"/>
                <a:cs typeface="ＭＳ Ｐゴシック" charset="-128"/>
              </a:rPr>
              <a:t> that comes in the listener zip download</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Some of this information is not fully documented currently.</a:t>
            </a:r>
          </a:p>
          <a:p>
            <a:r>
              <a:rPr lang="en-US" sz="400" b="1" kern="1200" baseline="0" dirty="0" smtClean="0">
                <a:solidFill>
                  <a:schemeClr val="tx1"/>
                </a:solidFill>
                <a:latin typeface="Arial" pitchFamily="-106" charset="0"/>
                <a:ea typeface="ＭＳ Ｐゴシック" charset="-128"/>
                <a:cs typeface="ＭＳ Ｐゴシック" charset="-128"/>
              </a:rPr>
              <a:t>Currently best source of information is </a:t>
            </a:r>
            <a:r>
              <a:rPr lang="en-US" sz="400" b="1" kern="1200" baseline="0" dirty="0" err="1" smtClean="0">
                <a:solidFill>
                  <a:schemeClr val="tx1"/>
                </a:solidFill>
                <a:latin typeface="Arial" pitchFamily="-106" charset="0"/>
                <a:ea typeface="ＭＳ Ｐゴシック" charset="-128"/>
                <a:cs typeface="ＭＳ Ｐゴシック" charset="-128"/>
              </a:rPr>
              <a:t>restful_services_devguide</a:t>
            </a:r>
            <a:r>
              <a:rPr lang="en-US" sz="400" b="1" kern="1200" baseline="0" dirty="0" smtClean="0">
                <a:solidFill>
                  <a:schemeClr val="tx1"/>
                </a:solidFill>
                <a:latin typeface="Arial" pitchFamily="-106" charset="0"/>
                <a:ea typeface="ＭＳ Ｐゴシック" charset="-128"/>
                <a:cs typeface="ＭＳ Ｐゴシック" charset="-128"/>
              </a:rPr>
              <a:t> that comes in the listener zip download</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400" b="1" kern="1200" dirty="0" smtClean="0">
                <a:solidFill>
                  <a:schemeClr val="tx1"/>
                </a:solidFill>
                <a:latin typeface="Arial" pitchFamily="-106" charset="0"/>
                <a:ea typeface="ＭＳ Ｐゴシック" charset="-128"/>
                <a:cs typeface="ＭＳ Ｐゴシック" charset="-128"/>
              </a:rPr>
              <a:t>These pseudo headers are made available as bind variables just like normal request headers</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400" b="1" kern="1200" dirty="0" smtClean="0">
                <a:solidFill>
                  <a:schemeClr val="tx1"/>
                </a:solidFill>
                <a:latin typeface="Arial" pitchFamily="-106" charset="0"/>
                <a:ea typeface="ＭＳ Ｐゴシック" charset="-128"/>
                <a:cs typeface="ＭＳ Ｐゴシック" charset="-128"/>
              </a:rPr>
              <a:t>These pseudo headers are made available as bind variables just like normal response headers</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42</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2289175" y="515938"/>
            <a:ext cx="4565650" cy="2568575"/>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r>
              <a:rPr lang="nl-NL" dirty="0" smtClean="0">
                <a:latin typeface="Times New Roman" pitchFamily="18" charset="0"/>
                <a:ea typeface="ＭＳ Ｐゴシック" pitchFamily="34" charset="-128"/>
              </a:rPr>
              <a:t> </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 </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700">
                <a:solidFill>
                  <a:schemeClr val="tx1"/>
                </a:solidFill>
                <a:latin typeface="Arial" pitchFamily="34" charset="0"/>
                <a:ea typeface="ＭＳ Ｐゴシック" pitchFamily="34" charset="-128"/>
              </a:defRPr>
            </a:lvl1pPr>
            <a:lvl2pPr marL="742950" indent="-285750" eaLnBrk="0" hangingPunct="0">
              <a:defRPr sz="700">
                <a:solidFill>
                  <a:schemeClr val="tx1"/>
                </a:solidFill>
                <a:latin typeface="Arial" pitchFamily="34" charset="0"/>
                <a:ea typeface="ＭＳ Ｐゴシック" pitchFamily="34" charset="-128"/>
              </a:defRPr>
            </a:lvl2pPr>
            <a:lvl3pPr marL="1143000" indent="-228600" eaLnBrk="0" hangingPunct="0">
              <a:defRPr sz="700">
                <a:solidFill>
                  <a:schemeClr val="tx1"/>
                </a:solidFill>
                <a:latin typeface="Arial" pitchFamily="34" charset="0"/>
                <a:ea typeface="ＭＳ Ｐゴシック" pitchFamily="34" charset="-128"/>
              </a:defRPr>
            </a:lvl3pPr>
            <a:lvl4pPr marL="1600200" indent="-228600" eaLnBrk="0" hangingPunct="0">
              <a:defRPr sz="700">
                <a:solidFill>
                  <a:schemeClr val="tx1"/>
                </a:solidFill>
                <a:latin typeface="Arial" pitchFamily="34" charset="0"/>
                <a:ea typeface="ＭＳ Ｐゴシック" pitchFamily="34" charset="-128"/>
              </a:defRPr>
            </a:lvl4pPr>
            <a:lvl5pPr marL="2057400" indent="-228600" eaLnBrk="0" hangingPunct="0">
              <a:defRPr sz="7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9pPr>
          </a:lstStyle>
          <a:p>
            <a:fld id="{8CE8D6D8-639C-4A67-B737-B60FC8334AA4}" type="slidenum">
              <a:rPr lang="en-US" sz="1200" smtClean="0">
                <a:latin typeface="Times" pitchFamily="18" charset="0"/>
              </a:rPr>
              <a:pPr/>
              <a:t>44</a:t>
            </a:fld>
            <a:endParaRPr lang="en-US" sz="1200" dirty="0" smtClean="0">
              <a:latin typeface="Times" pitchFamily="18" charset="0"/>
            </a:endParaRPr>
          </a:p>
        </p:txBody>
      </p:sp>
      <p:sp>
        <p:nvSpPr>
          <p:cNvPr id="113667" name="Rectangle 2"/>
          <p:cNvSpPr>
            <a:spLocks noGrp="1" noRot="1" noChangeAspect="1" noChangeArrowheads="1" noTextEdit="1"/>
          </p:cNvSpPr>
          <p:nvPr>
            <p:ph type="sldImg"/>
          </p:nvPr>
        </p:nvSpPr>
        <p:spPr>
          <a:xfrm>
            <a:off x="2287588" y="514350"/>
            <a:ext cx="4567237" cy="2570163"/>
          </a:xfrm>
          <a:ln w="12700" cap="flat">
            <a:solidFill>
              <a:schemeClr val="tx1"/>
            </a:solidFill>
          </a:ln>
        </p:spPr>
      </p:sp>
      <p:sp>
        <p:nvSpPr>
          <p:cNvPr id="113668" name="Rectangle 3"/>
          <p:cNvSpPr>
            <a:spLocks noGrp="1" noChangeArrowheads="1"/>
          </p:cNvSpPr>
          <p:nvPr>
            <p:ph type="body" idx="1"/>
          </p:nvPr>
        </p:nvSpPr>
        <p:spPr>
          <a:xfrm>
            <a:off x="1219200" y="3257550"/>
            <a:ext cx="6705600" cy="308768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044" tIns="46023" rIns="92044" bIns="46023"/>
          <a:lstStyle/>
          <a:p>
            <a:pPr eaLnBrk="1" hangingPunct="1"/>
            <a:r>
              <a:rPr lang="nl-NL" smtClean="0">
                <a:latin typeface="Arial" pitchFamily="34" charset="0"/>
                <a:ea typeface="ＭＳ Ｐゴシック" pitchFamily="34" charset="-128"/>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What can REST do for you? Just another way to provide access to data/services.</a:t>
            </a:r>
          </a:p>
          <a:p>
            <a:r>
              <a:rPr lang="en-US" sz="400" b="1" kern="1200" baseline="0" dirty="0" smtClean="0">
                <a:solidFill>
                  <a:schemeClr val="tx1"/>
                </a:solidFill>
                <a:latin typeface="Arial" pitchFamily="-106" charset="0"/>
                <a:ea typeface="ＭＳ Ｐゴシック" charset="-128"/>
                <a:cs typeface="ＭＳ Ｐゴシック" charset="-128"/>
              </a:rPr>
              <a:t>Just a small sample, there are many others</a:t>
            </a:r>
          </a:p>
          <a:p>
            <a:r>
              <a:rPr lang="en-US" sz="400" b="1" kern="1200" baseline="0" dirty="0" smtClean="0">
                <a:solidFill>
                  <a:schemeClr val="tx1"/>
                </a:solidFill>
                <a:latin typeface="Arial" pitchFamily="-106" charset="0"/>
                <a:ea typeface="ＭＳ Ｐゴシック" charset="-128"/>
                <a:cs typeface="ＭＳ Ｐゴシック" charset="-128"/>
              </a:rPr>
              <a:t>Use in products and tools may be internal rather than for 3</a:t>
            </a:r>
            <a:r>
              <a:rPr lang="en-US" sz="400" b="1" kern="1200" baseline="30000" dirty="0" smtClean="0">
                <a:solidFill>
                  <a:schemeClr val="tx1"/>
                </a:solidFill>
                <a:latin typeface="Arial" pitchFamily="-106" charset="0"/>
                <a:ea typeface="ＭＳ Ｐゴシック" charset="-128"/>
                <a:cs typeface="ＭＳ Ｐゴシック" charset="-128"/>
              </a:rPr>
              <a:t>rd</a:t>
            </a:r>
            <a:r>
              <a:rPr lang="en-US" sz="400" b="1" kern="1200" baseline="0" dirty="0" smtClean="0">
                <a:solidFill>
                  <a:schemeClr val="tx1"/>
                </a:solidFill>
                <a:latin typeface="Arial" pitchFamily="-106" charset="0"/>
                <a:ea typeface="ＭＳ Ｐゴシック" charset="-128"/>
                <a:cs typeface="ＭＳ Ｐゴシック" charset="-128"/>
              </a:rPr>
              <a:t> party use</a:t>
            </a:r>
          </a:p>
          <a:p>
            <a:r>
              <a:rPr lang="en-US" sz="400" b="1" kern="1200" baseline="0" dirty="0" smtClean="0">
                <a:solidFill>
                  <a:schemeClr val="tx1"/>
                </a:solidFill>
                <a:latin typeface="Arial" pitchFamily="-106" charset="0"/>
                <a:ea typeface="ＭＳ Ｐゴシック" charset="-128"/>
                <a:cs typeface="ＭＳ Ｐゴシック" charset="-128"/>
              </a:rPr>
              <a:t>This talk focuses on how to define your own </a:t>
            </a:r>
            <a:r>
              <a:rPr lang="en-US" sz="400" b="1" kern="1200" baseline="0" dirty="0" err="1" smtClean="0">
                <a:solidFill>
                  <a:schemeClr val="tx1"/>
                </a:solidFill>
                <a:latin typeface="Arial" pitchFamily="-106" charset="0"/>
                <a:ea typeface="ＭＳ Ｐゴシック" charset="-128"/>
                <a:cs typeface="ＭＳ Ｐゴシック" charset="-128"/>
              </a:rPr>
              <a:t>RESTful</a:t>
            </a:r>
            <a:r>
              <a:rPr lang="en-US" sz="400" b="1" kern="1200" baseline="0" dirty="0" smtClean="0">
                <a:solidFill>
                  <a:schemeClr val="tx1"/>
                </a:solidFill>
                <a:latin typeface="Arial" pitchFamily="-106" charset="0"/>
                <a:ea typeface="ＭＳ Ｐゴシック" charset="-128"/>
                <a:cs typeface="ＭＳ Ｐゴシック" charset="-128"/>
              </a:rPr>
              <a:t> API/Service for either public or private use</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REST is an architectural style.</a:t>
            </a:r>
          </a:p>
          <a:p>
            <a:r>
              <a:rPr lang="en-US" sz="400" b="1" kern="1200" baseline="0" dirty="0" smtClean="0">
                <a:solidFill>
                  <a:schemeClr val="tx1"/>
                </a:solidFill>
                <a:latin typeface="Arial" pitchFamily="-106" charset="0"/>
                <a:ea typeface="ＭＳ Ｐゴシック" charset="-128"/>
                <a:cs typeface="ＭＳ Ｐゴシック" charset="-128"/>
              </a:rPr>
              <a:t>By Web I mean the world wide web but also the specifications it is built on URI, HTTP, HTML etc (these are the technology foundations of the web).</a:t>
            </a:r>
          </a:p>
          <a:p>
            <a:r>
              <a:rPr lang="en-US" sz="400" b="1" kern="1200" baseline="0" dirty="0" smtClean="0">
                <a:solidFill>
                  <a:schemeClr val="tx1"/>
                </a:solidFill>
                <a:latin typeface="Arial" pitchFamily="-106" charset="0"/>
                <a:ea typeface="ＭＳ Ｐゴシック" charset="-128"/>
                <a:cs typeface="ＭＳ Ｐゴシック" charset="-128"/>
              </a:rPr>
              <a:t>Term </a:t>
            </a:r>
            <a:r>
              <a:rPr lang="en-US" sz="400" b="1" kern="1200" baseline="0" dirty="0" err="1" smtClean="0">
                <a:solidFill>
                  <a:schemeClr val="tx1"/>
                </a:solidFill>
                <a:latin typeface="Arial" pitchFamily="-106" charset="0"/>
                <a:ea typeface="ＭＳ Ｐゴシック" charset="-128"/>
                <a:cs typeface="ＭＳ Ｐゴシック" charset="-128"/>
              </a:rPr>
              <a:t>RESTful</a:t>
            </a:r>
            <a:r>
              <a:rPr lang="en-US" sz="400" b="1" kern="1200" baseline="0" dirty="0" smtClean="0">
                <a:solidFill>
                  <a:schemeClr val="tx1"/>
                </a:solidFill>
                <a:latin typeface="Arial" pitchFamily="-106" charset="0"/>
                <a:ea typeface="ＭＳ Ｐゴシック" charset="-128"/>
                <a:cs typeface="ＭＳ Ｐゴシック" charset="-128"/>
              </a:rPr>
              <a:t> used for systems that follow the REST style</a:t>
            </a:r>
          </a:p>
          <a:p>
            <a:r>
              <a:rPr lang="en-US" sz="400" b="1" kern="1200" baseline="0" dirty="0" smtClean="0">
                <a:solidFill>
                  <a:schemeClr val="tx1"/>
                </a:solidFill>
                <a:latin typeface="Arial" pitchFamily="-106" charset="0"/>
                <a:ea typeface="ＭＳ Ｐゴシック" charset="-128"/>
                <a:cs typeface="ＭＳ Ｐゴシック" charset="-128"/>
              </a:rPr>
              <a:t>Not specific to web services.</a:t>
            </a:r>
          </a:p>
          <a:p>
            <a:r>
              <a:rPr lang="en-US" sz="400" b="1" kern="1200" baseline="0" dirty="0" smtClean="0">
                <a:solidFill>
                  <a:schemeClr val="tx1"/>
                </a:solidFill>
                <a:latin typeface="Arial" pitchFamily="-106" charset="0"/>
                <a:ea typeface="ＭＳ Ｐゴシック" charset="-128"/>
                <a:cs typeface="ＭＳ Ｐゴシック" charset="-128"/>
              </a:rPr>
              <a:t>Roy was an author of the HTTP specification among other work on the early Web since 1993.</a:t>
            </a:r>
          </a:p>
          <a:p>
            <a:r>
              <a:rPr lang="en-US" sz="400" b="1" kern="1200" baseline="0" dirty="0" smtClean="0">
                <a:solidFill>
                  <a:schemeClr val="tx1"/>
                </a:solidFill>
                <a:latin typeface="Arial" pitchFamily="-106" charset="0"/>
                <a:ea typeface="ＭＳ Ｐゴシック" charset="-128"/>
                <a:cs typeface="ＭＳ Ｐゴシック" charset="-128"/>
              </a:rPr>
              <a:t>The paper is about what makes the Web at large work not any particular web site/app/page</a:t>
            </a:r>
          </a:p>
          <a:p>
            <a:r>
              <a:rPr lang="en-US" sz="400" b="1" kern="1200" baseline="0" dirty="0" smtClean="0">
                <a:solidFill>
                  <a:schemeClr val="tx1"/>
                </a:solidFill>
                <a:latin typeface="Arial" pitchFamily="-106" charset="0"/>
                <a:ea typeface="ＭＳ Ｐゴシック" charset="-128"/>
                <a:cs typeface="ＭＳ Ｐゴシック" charset="-128"/>
              </a:rPr>
              <a:t>The ideas that make up REST were developed along side the creation of the Web but different terms were used.</a:t>
            </a:r>
          </a:p>
          <a:p>
            <a:r>
              <a:rPr lang="en-US" sz="400" b="1" kern="1200" baseline="0" dirty="0" smtClean="0">
                <a:solidFill>
                  <a:schemeClr val="tx1"/>
                </a:solidFill>
                <a:latin typeface="Arial" pitchFamily="-106" charset="0"/>
                <a:ea typeface="ＭＳ Ｐゴシック" charset="-128"/>
                <a:cs typeface="ＭＳ Ｐゴシック" charset="-128"/>
              </a:rPr>
              <a:t>Link to Roy’s paper and other resources given at the end.</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400" b="1" kern="1200" dirty="0" smtClean="0">
                <a:solidFill>
                  <a:schemeClr val="tx1"/>
                </a:solidFill>
                <a:latin typeface="Arial" pitchFamily="-106" charset="0"/>
                <a:ea typeface="ＭＳ Ｐゴシック" charset="-128"/>
                <a:cs typeface="ＭＳ Ｐゴシック" charset="-128"/>
              </a:rPr>
              <a:t>As a web developer (or API designer) what parts of the architecture are under your control?</a:t>
            </a:r>
          </a:p>
          <a:p>
            <a:r>
              <a:rPr lang="en-US" sz="400" b="1" kern="1200" baseline="0" dirty="0" smtClean="0">
                <a:solidFill>
                  <a:schemeClr val="tx1"/>
                </a:solidFill>
                <a:latin typeface="Arial" pitchFamily="-106" charset="0"/>
                <a:ea typeface="ＭＳ Ｐゴシック" charset="-128"/>
                <a:cs typeface="ＭＳ Ｐゴシック" charset="-128"/>
              </a:rPr>
              <a:t>Client-server request response and layered are out of your control.</a:t>
            </a:r>
          </a:p>
          <a:p>
            <a:r>
              <a:rPr lang="en-US" sz="400" b="1" kern="1200" baseline="0" dirty="0" smtClean="0">
                <a:solidFill>
                  <a:schemeClr val="tx1"/>
                </a:solidFill>
                <a:latin typeface="Arial" pitchFamily="-106" charset="0"/>
                <a:ea typeface="ＭＳ Ｐゴシック" charset="-128"/>
                <a:cs typeface="ＭＳ Ｐゴシック" charset="-128"/>
              </a:rPr>
              <a:t>Some may make recommendations about intermediaries</a:t>
            </a:r>
          </a:p>
          <a:p>
            <a:r>
              <a:rPr lang="en-US" sz="400" b="1" kern="1200" baseline="0" dirty="0" smtClean="0">
                <a:solidFill>
                  <a:schemeClr val="tx1"/>
                </a:solidFill>
                <a:latin typeface="Arial" pitchFamily="-106" charset="0"/>
                <a:ea typeface="ＭＳ Ｐゴシック" charset="-128"/>
                <a:cs typeface="ＭＳ Ｐゴシック" charset="-128"/>
              </a:rPr>
              <a:t>That leaves stateless, caching, uniform interface and code on demand </a:t>
            </a:r>
          </a:p>
          <a:p>
            <a:r>
              <a:rPr lang="en-US" sz="400" b="1" kern="1200" baseline="0" dirty="0" smtClean="0">
                <a:solidFill>
                  <a:schemeClr val="tx1"/>
                </a:solidFill>
                <a:latin typeface="Arial" pitchFamily="-106" charset="0"/>
                <a:ea typeface="ＭＳ Ｐゴシック" charset="-128"/>
                <a:cs typeface="ＭＳ Ｐゴシック" charset="-128"/>
              </a:rPr>
              <a:t>There is nothing to enforce that you are using HTTP in a </a:t>
            </a:r>
            <a:r>
              <a:rPr lang="en-US" sz="400" b="1" kern="1200" baseline="0" dirty="0" err="1" smtClean="0">
                <a:solidFill>
                  <a:schemeClr val="tx1"/>
                </a:solidFill>
                <a:latin typeface="Arial" pitchFamily="-106" charset="0"/>
                <a:ea typeface="ＭＳ Ｐゴシック" charset="-128"/>
                <a:cs typeface="ＭＳ Ｐゴシック" charset="-128"/>
              </a:rPr>
              <a:t>RESTful</a:t>
            </a:r>
            <a:r>
              <a:rPr lang="en-US" sz="400" b="1" kern="1200" baseline="0" dirty="0" smtClean="0">
                <a:solidFill>
                  <a:schemeClr val="tx1"/>
                </a:solidFill>
                <a:latin typeface="Arial" pitchFamily="-106" charset="0"/>
                <a:ea typeface="ＭＳ Ｐゴシック" charset="-128"/>
                <a:cs typeface="ＭＳ Ｐゴシック" charset="-128"/>
              </a:rPr>
              <a:t> way</a:t>
            </a:r>
          </a:p>
          <a:p>
            <a:r>
              <a:rPr lang="en-US" sz="400" b="1" kern="1200" baseline="0" dirty="0" smtClean="0">
                <a:solidFill>
                  <a:schemeClr val="tx1"/>
                </a:solidFill>
                <a:latin typeface="Arial" pitchFamily="-106" charset="0"/>
                <a:ea typeface="ＭＳ Ｐゴシック" charset="-128"/>
                <a:cs typeface="ＭＳ Ｐゴシック" charset="-128"/>
              </a:rPr>
              <a:t>Uniform interface is the most interesting (and distinguishing) point for web service design. </a:t>
            </a:r>
          </a:p>
          <a:p>
            <a:endParaRPr lang="en-US" sz="400" b="1" kern="1200" baseline="0" dirty="0" smtClean="0">
              <a:solidFill>
                <a:schemeClr val="tx1"/>
              </a:solidFill>
              <a:latin typeface="Arial" pitchFamily="-106"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400" b="1" kern="1200" dirty="0" smtClean="0">
                <a:solidFill>
                  <a:schemeClr val="tx1"/>
                </a:solidFill>
                <a:latin typeface="Arial" pitchFamily="-106" charset="0"/>
                <a:ea typeface="ＭＳ Ｐゴシック" charset="-128"/>
                <a:cs typeface="ＭＳ Ｐゴシック" charset="-128"/>
              </a:rPr>
              <a:t>Quote is from Roy Fielding’s dissertation</a:t>
            </a:r>
          </a:p>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52922" y="3596148"/>
            <a:ext cx="7772797" cy="670855"/>
          </a:xfrm>
        </p:spPr>
        <p:txBody>
          <a:bodyPr anchor="b" anchorCtr="0"/>
          <a:lstStyle>
            <a:lvl1pPr>
              <a:defRPr sz="2400"/>
            </a:lvl1pPr>
          </a:lstStyle>
          <a:p>
            <a:r>
              <a:rPr lang="en-US" dirty="0" smtClean="0"/>
              <a:t>Click to edit Master title style</a:t>
            </a:r>
            <a:endParaRPr lang="en-US" dirty="0"/>
          </a:p>
        </p:txBody>
      </p:sp>
      <p:sp>
        <p:nvSpPr>
          <p:cNvPr id="3" name="Subtitle 2"/>
          <p:cNvSpPr>
            <a:spLocks noGrp="1"/>
          </p:cNvSpPr>
          <p:nvPr>
            <p:ph type="subTitle" idx="1"/>
          </p:nvPr>
        </p:nvSpPr>
        <p:spPr>
          <a:xfrm>
            <a:off x="1152922" y="4410273"/>
            <a:ext cx="7075289" cy="532642"/>
          </a:xfrm>
        </p:spPr>
        <p:txBody>
          <a:bodyPr/>
          <a:lstStyle>
            <a:lvl1pPr marL="0" marR="0" indent="0" algn="l" defTabSz="914400" rtl="0" eaLnBrk="1" fontAlgn="base" latinLnBrk="0" hangingPunct="1">
              <a:lnSpc>
                <a:spcPct val="100000"/>
              </a:lnSpc>
              <a:spcBef>
                <a:spcPts val="0"/>
              </a:spcBef>
              <a:spcAft>
                <a:spcPts val="300"/>
              </a:spcAft>
              <a:buClr>
                <a:srgbClr val="FF0000"/>
              </a:buClr>
              <a:buSzTx/>
              <a:buFont typeface="Arial" pitchFamily="127" charset="0"/>
              <a:buNone/>
              <a:tabLst/>
              <a:defRPr sz="1800">
                <a:solidFill>
                  <a:schemeClr val="tx1"/>
                </a:solidFill>
              </a:defRPr>
            </a:lvl1pPr>
            <a:lvl2pPr marL="285573" indent="0" algn="ctr">
              <a:buNone/>
              <a:defRPr>
                <a:solidFill>
                  <a:schemeClr val="tx1">
                    <a:tint val="75000"/>
                  </a:schemeClr>
                </a:solidFill>
              </a:defRPr>
            </a:lvl2pPr>
            <a:lvl3pPr marL="571145" indent="0" algn="ctr">
              <a:buNone/>
              <a:defRPr>
                <a:solidFill>
                  <a:schemeClr val="tx1">
                    <a:tint val="75000"/>
                  </a:schemeClr>
                </a:solidFill>
              </a:defRPr>
            </a:lvl3pPr>
            <a:lvl4pPr marL="856718" indent="0" algn="ctr">
              <a:buNone/>
              <a:defRPr>
                <a:solidFill>
                  <a:schemeClr val="tx1">
                    <a:tint val="75000"/>
                  </a:schemeClr>
                </a:solidFill>
              </a:defRPr>
            </a:lvl4pPr>
            <a:lvl5pPr marL="1142291" indent="0" algn="ctr">
              <a:buNone/>
              <a:defRPr>
                <a:solidFill>
                  <a:schemeClr val="tx1">
                    <a:tint val="75000"/>
                  </a:schemeClr>
                </a:solidFill>
              </a:defRPr>
            </a:lvl5pPr>
            <a:lvl6pPr marL="1427864" indent="0" algn="ctr">
              <a:buNone/>
              <a:defRPr>
                <a:solidFill>
                  <a:schemeClr val="tx1">
                    <a:tint val="75000"/>
                  </a:schemeClr>
                </a:solidFill>
              </a:defRPr>
            </a:lvl6pPr>
            <a:lvl7pPr marL="1713437" indent="0" algn="ctr">
              <a:buNone/>
              <a:defRPr>
                <a:solidFill>
                  <a:schemeClr val="tx1">
                    <a:tint val="75000"/>
                  </a:schemeClr>
                </a:solidFill>
              </a:defRPr>
            </a:lvl7pPr>
            <a:lvl8pPr marL="1999011" indent="0" algn="ctr">
              <a:buNone/>
              <a:defRPr>
                <a:solidFill>
                  <a:schemeClr val="tx1">
                    <a:tint val="75000"/>
                  </a:schemeClr>
                </a:solidFill>
              </a:defRPr>
            </a:lvl8pPr>
            <a:lvl9pPr marL="2284583" indent="0" algn="ctr">
              <a:buNone/>
              <a:defRPr>
                <a:solidFill>
                  <a:schemeClr val="tx1">
                    <a:tint val="75000"/>
                  </a:schemeClr>
                </a:solidFill>
              </a:defRPr>
            </a:lvl9pPr>
          </a:lstStyle>
          <a:p>
            <a:r>
              <a:rPr lang="en-US" dirty="0" smtClean="0"/>
              <a:t>Click to edit Master subtitle style</a:t>
            </a:r>
          </a:p>
        </p:txBody>
      </p:sp>
      <p:sp>
        <p:nvSpPr>
          <p:cNvPr id="8" name="Footer Placeholder 4"/>
          <p:cNvSpPr>
            <a:spLocks noGrp="1"/>
          </p:cNvSpPr>
          <p:nvPr>
            <p:ph type="ftr" sz="quarter" idx="10"/>
          </p:nvPr>
        </p:nvSpPr>
        <p:spPr>
          <a:xfrm>
            <a:off x="6105525" y="4868863"/>
            <a:ext cx="2895600" cy="274637"/>
          </a:xfrm>
        </p:spPr>
        <p:txBody>
          <a:bodyPr/>
          <a:lstStyle>
            <a:lvl1pPr>
              <a:defRPr/>
            </a:lvl1pPr>
          </a:lstStyle>
          <a:p>
            <a:pPr>
              <a:defRPr/>
            </a:pPr>
            <a:endParaRPr lang="en-US" dirty="0"/>
          </a:p>
        </p:txBody>
      </p:sp>
      <p:pic>
        <p:nvPicPr>
          <p:cNvPr id="9" name="Picture 16"/>
          <p:cNvPicPr>
            <a:picLocks noChangeAspect="1" noChangeArrowheads="1"/>
          </p:cNvPicPr>
          <p:nvPr userDrawn="1"/>
        </p:nvPicPr>
        <p:blipFill>
          <a:blip r:embed="rId3">
            <a:extLst>
              <a:ext uri="{28A0092B-C50C-407E-A947-70E740481C1C}">
                <a14:useLocalDpi xmlns="" xmlns:a14="http://schemas.microsoft.com/office/drawing/2010/main" val="0"/>
              </a:ext>
            </a:extLst>
          </a:blip>
          <a:srcRect/>
          <a:stretch>
            <a:fillRect/>
          </a:stretch>
        </p:blipFill>
        <p:spPr bwMode="auto">
          <a:xfrm>
            <a:off x="1144588" y="3101679"/>
            <a:ext cx="2227262"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74" descr="Tall Red"/>
          <p:cNvPicPr>
            <a:picLocks noChangeArrowheads="1"/>
          </p:cNvPicPr>
          <p:nvPr userDrawn="1"/>
        </p:nvPicPr>
        <p:blipFill>
          <a:blip r:embed="rId4">
            <a:alphaModFix amt="0"/>
            <a:extLst>
              <a:ext uri="{28A0092B-C50C-407E-A947-70E740481C1C}">
                <a14:useLocalDpi xmlns="" xmlns:a14="http://schemas.microsoft.com/office/drawing/2010/main" val="0"/>
              </a:ext>
            </a:extLst>
          </a:blip>
          <a:srcRect/>
          <a:stretch>
            <a:fillRect/>
          </a:stretch>
        </p:blipFill>
        <p:spPr bwMode="auto">
          <a:xfrm>
            <a:off x="0" y="685800"/>
            <a:ext cx="1144588" cy="2117725"/>
          </a:xfrm>
          <a:prstGeom prst="rect">
            <a:avLst/>
          </a:prstGeom>
          <a:solidFill>
            <a:schemeClr val="tx2"/>
          </a:solidFill>
          <a:ln>
            <a:noFill/>
          </a:ln>
          <a:extLst/>
        </p:spPr>
      </p:pic>
      <p:pic>
        <p:nvPicPr>
          <p:cNvPr id="11" name="Picture 75" descr="Wide Red"/>
          <p:cNvPicPr>
            <a:picLocks noChangeArrowheads="1"/>
          </p:cNvPicPr>
          <p:nvPr userDrawn="1"/>
        </p:nvPicPr>
        <p:blipFill>
          <a:blip r:embed="rId5">
            <a:alphaModFix amt="0"/>
            <a:extLst>
              <a:ext uri="{28A0092B-C50C-407E-A947-70E740481C1C}">
                <a14:useLocalDpi xmlns="" xmlns:a14="http://schemas.microsoft.com/office/drawing/2010/main" val="0"/>
              </a:ext>
            </a:extLst>
          </a:blip>
          <a:srcRect/>
          <a:stretch>
            <a:fillRect/>
          </a:stretch>
        </p:blipFill>
        <p:spPr bwMode="auto">
          <a:xfrm>
            <a:off x="3262313" y="685800"/>
            <a:ext cx="5881687" cy="2117725"/>
          </a:xfrm>
          <a:prstGeom prst="rect">
            <a:avLst/>
          </a:prstGeom>
          <a:solidFill>
            <a:schemeClr val="tx2"/>
          </a:solidFill>
          <a:ln>
            <a:noFill/>
          </a:ln>
          <a:extLst/>
        </p:spPr>
      </p:pic>
    </p:spTree>
    <p:extLst>
      <p:ext uri="{BB962C8B-B14F-4D97-AF65-F5344CB8AC3E}">
        <p14:creationId xmlns="" xmlns:p14="http://schemas.microsoft.com/office/powerpoint/2010/main" val="3355301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5" y="3304977"/>
            <a:ext cx="7772797" cy="1021953"/>
          </a:xfrm>
        </p:spPr>
        <p:txBody>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5" y="2179839"/>
            <a:ext cx="7772797" cy="1125141"/>
          </a:xfrm>
        </p:spPr>
        <p:txBody>
          <a:bodyPr anchor="b"/>
          <a:lstStyle>
            <a:lvl1pPr marL="0" indent="0">
              <a:buNone/>
              <a:defRPr sz="1200">
                <a:solidFill>
                  <a:schemeClr val="tx1">
                    <a:tint val="75000"/>
                  </a:schemeClr>
                </a:solidFill>
              </a:defRPr>
            </a:lvl1pPr>
            <a:lvl2pPr marL="285573" indent="0">
              <a:buNone/>
              <a:defRPr sz="1100">
                <a:solidFill>
                  <a:schemeClr val="tx1">
                    <a:tint val="75000"/>
                  </a:schemeClr>
                </a:solidFill>
              </a:defRPr>
            </a:lvl2pPr>
            <a:lvl3pPr marL="571145" indent="0">
              <a:buNone/>
              <a:defRPr sz="1000">
                <a:solidFill>
                  <a:schemeClr val="tx1">
                    <a:tint val="75000"/>
                  </a:schemeClr>
                </a:solidFill>
              </a:defRPr>
            </a:lvl3pPr>
            <a:lvl4pPr marL="856718" indent="0">
              <a:buNone/>
              <a:defRPr sz="900">
                <a:solidFill>
                  <a:schemeClr val="tx1">
                    <a:tint val="75000"/>
                  </a:schemeClr>
                </a:solidFill>
              </a:defRPr>
            </a:lvl4pPr>
            <a:lvl5pPr marL="1142291" indent="0">
              <a:buNone/>
              <a:defRPr sz="900">
                <a:solidFill>
                  <a:schemeClr val="tx1">
                    <a:tint val="75000"/>
                  </a:schemeClr>
                </a:solidFill>
              </a:defRPr>
            </a:lvl5pPr>
            <a:lvl6pPr marL="1427864" indent="0">
              <a:buNone/>
              <a:defRPr sz="900">
                <a:solidFill>
                  <a:schemeClr val="tx1">
                    <a:tint val="75000"/>
                  </a:schemeClr>
                </a:solidFill>
              </a:defRPr>
            </a:lvl6pPr>
            <a:lvl7pPr marL="1713437" indent="0">
              <a:buNone/>
              <a:defRPr sz="900">
                <a:solidFill>
                  <a:schemeClr val="tx1">
                    <a:tint val="75000"/>
                  </a:schemeClr>
                </a:solidFill>
              </a:defRPr>
            </a:lvl7pPr>
            <a:lvl8pPr marL="1999011" indent="0">
              <a:buNone/>
              <a:defRPr sz="900">
                <a:solidFill>
                  <a:schemeClr val="tx1">
                    <a:tint val="75000"/>
                  </a:schemeClr>
                </a:solidFill>
              </a:defRPr>
            </a:lvl8pPr>
            <a:lvl9pPr marL="2284583" indent="0">
              <a:buNone/>
              <a:defRPr sz="900">
                <a:solidFill>
                  <a:schemeClr val="tx1">
                    <a:tint val="75000"/>
                  </a:schemeClr>
                </a:solidFill>
              </a:defRPr>
            </a:lvl9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100940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200547"/>
            <a:ext cx="4066976"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00547"/>
            <a:ext cx="4066977"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907787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01" y="1150938"/>
            <a:ext cx="4040187"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457401" y="1631157"/>
            <a:ext cx="4040187"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22" y="1150938"/>
            <a:ext cx="4041180"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4645422" y="1631157"/>
            <a:ext cx="4041180"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115574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99" y="204393"/>
            <a:ext cx="3008312" cy="872133"/>
          </a:xfrm>
        </p:spPr>
        <p:txBody>
          <a:bodyPr/>
          <a:lstStyle>
            <a:lvl1pPr algn="l">
              <a:defRPr sz="1200" b="1"/>
            </a:lvl1pPr>
          </a:lstStyle>
          <a:p>
            <a:r>
              <a:rPr lang="en-US" smtClean="0"/>
              <a:t>Click to edit Master title style</a:t>
            </a:r>
            <a:endParaRPr lang="en-US"/>
          </a:p>
        </p:txBody>
      </p:sp>
      <p:sp>
        <p:nvSpPr>
          <p:cNvPr id="3" name="Content Placeholder 2"/>
          <p:cNvSpPr>
            <a:spLocks noGrp="1"/>
          </p:cNvSpPr>
          <p:nvPr>
            <p:ph idx="1"/>
          </p:nvPr>
        </p:nvSpPr>
        <p:spPr>
          <a:xfrm>
            <a:off x="3574852" y="204391"/>
            <a:ext cx="5111750" cy="4390430"/>
          </a:xfrm>
        </p:spPr>
        <p:txBody>
          <a:bodyPr/>
          <a:lstStyle>
            <a:lvl1pPr>
              <a:defRPr sz="2000"/>
            </a:lvl1pPr>
            <a:lvl2pPr>
              <a:defRPr sz="1800"/>
            </a:lvl2pPr>
            <a:lvl3pPr>
              <a:defRPr sz="15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399" y="1076526"/>
            <a:ext cx="3008312" cy="3518297"/>
          </a:xfrm>
        </p:spPr>
        <p:txBody>
          <a:bodyPr/>
          <a:lstStyle>
            <a:lvl1pPr marL="0" indent="0">
              <a:buNone/>
              <a:defRPr sz="900"/>
            </a:lvl1pPr>
            <a:lvl2pPr marL="285573" indent="0">
              <a:buNone/>
              <a:defRPr sz="700"/>
            </a:lvl2pPr>
            <a:lvl3pPr marL="571145" indent="0">
              <a:buNone/>
              <a:defRPr sz="600"/>
            </a:lvl3pPr>
            <a:lvl4pPr marL="856718" indent="0">
              <a:buNone/>
              <a:defRPr sz="600"/>
            </a:lvl4pPr>
            <a:lvl5pPr marL="1142291" indent="0">
              <a:buNone/>
              <a:defRPr sz="600"/>
            </a:lvl5pPr>
            <a:lvl6pPr marL="1427864" indent="0">
              <a:buNone/>
              <a:defRPr sz="600"/>
            </a:lvl6pPr>
            <a:lvl7pPr marL="1713437" indent="0">
              <a:buNone/>
              <a:defRPr sz="600"/>
            </a:lvl7pPr>
            <a:lvl8pPr marL="1999011" indent="0">
              <a:buNone/>
              <a:defRPr sz="600"/>
            </a:lvl8pPr>
            <a:lvl9pPr marL="2284583" indent="0">
              <a:buNone/>
              <a:defRPr sz="6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3219337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
        <p:nvSpPr>
          <p:cNvPr id="5" name="TextBox 4"/>
          <p:cNvSpPr txBox="1"/>
          <p:nvPr userDrawn="1"/>
        </p:nvSpPr>
        <p:spPr>
          <a:xfrm>
            <a:off x="2262909" y="4895273"/>
            <a:ext cx="914400" cy="914400"/>
          </a:xfrm>
          <a:prstGeom prst="rect">
            <a:avLst/>
          </a:prstGeom>
          <a:noFill/>
          <a:ln>
            <a:noFill/>
          </a:ln>
        </p:spPr>
        <p:txBody>
          <a:bodyPr wrap="none" lIns="0" tIns="0" rIns="0" bIns="0" rtlCol="0">
            <a:noAutofit/>
          </a:bodyPr>
          <a:lstStyle/>
          <a:p>
            <a:pPr algn="l"/>
            <a:endParaRPr lang="en-US" sz="1800" dirty="0" err="1" smtClean="0"/>
          </a:p>
        </p:txBody>
      </p:sp>
      <p:sp>
        <p:nvSpPr>
          <p:cNvPr id="6" name="TextBox 5"/>
          <p:cNvSpPr txBox="1"/>
          <p:nvPr userDrawn="1"/>
        </p:nvSpPr>
        <p:spPr>
          <a:xfrm>
            <a:off x="1420091" y="4941455"/>
            <a:ext cx="914400" cy="914400"/>
          </a:xfrm>
          <a:prstGeom prst="rect">
            <a:avLst/>
          </a:prstGeom>
          <a:noFill/>
          <a:ln>
            <a:noFill/>
          </a:ln>
        </p:spPr>
        <p:txBody>
          <a:bodyPr wrap="none" lIns="0" tIns="0" rIns="0" bIns="0" rtlCol="0">
            <a:noAutofit/>
          </a:bodyPr>
          <a:lstStyle/>
          <a:p>
            <a:pPr algn="l"/>
            <a:endParaRPr lang="en-US" sz="1800" dirty="0" err="1" smtClean="0"/>
          </a:p>
        </p:txBody>
      </p:sp>
    </p:spTree>
    <p:extLst>
      <p:ext uri="{BB962C8B-B14F-4D97-AF65-F5344CB8AC3E}">
        <p14:creationId xmlns="" xmlns:p14="http://schemas.microsoft.com/office/powerpoint/2010/main" val="2905283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798" y="206375"/>
            <a:ext cx="2056805" cy="438844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399" y="206375"/>
            <a:ext cx="6077148" cy="438844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3167639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pic>
        <p:nvPicPr>
          <p:cNvPr id="9" name="Picture 10"/>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5"/>
            <a:ext cx="7950200" cy="473075"/>
          </a:xfrm>
        </p:spPr>
        <p:txBody>
          <a:bodyPr wrap="square"/>
          <a:lstStyle/>
          <a:p>
            <a:r>
              <a:rPr lang="en-US" dirty="0" smtClean="0"/>
              <a:t>Click to edit Master title style</a:t>
            </a:r>
            <a:endParaRPr lang="en-US" dirty="0"/>
          </a:p>
        </p:txBody>
      </p:sp>
      <p:sp>
        <p:nvSpPr>
          <p:cNvPr id="3" name="Content Placeholder 2"/>
          <p:cNvSpPr>
            <a:spLocks noGrp="1"/>
          </p:cNvSpPr>
          <p:nvPr>
            <p:ph idx="1"/>
          </p:nvPr>
        </p:nvSpPr>
        <p:spPr>
          <a:xfrm>
            <a:off x="806451" y="1111250"/>
            <a:ext cx="7900974" cy="3648075"/>
          </a:xfrm>
        </p:spPr>
        <p:txBody>
          <a:bodyPr wrap="square"/>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10"/>
          </p:nvPr>
        </p:nvSpPr>
        <p:spPr>
          <a:xfrm>
            <a:off x="5824267" y="4758191"/>
            <a:ext cx="2895600" cy="274637"/>
          </a:xfrm>
        </p:spPr>
        <p:txBody>
          <a:bodyPr wrap="square"/>
          <a:lstStyle>
            <a:lvl1pPr>
              <a:defRPr/>
            </a:lvl1pPr>
          </a:lstStyle>
          <a:p>
            <a:pPr>
              <a:defRPr/>
            </a:pPr>
            <a:endParaRPr lang="en-US" dirty="0"/>
          </a:p>
        </p:txBody>
      </p:sp>
      <p:sp>
        <p:nvSpPr>
          <p:cNvPr id="12"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Tree>
    <p:extLst>
      <p:ext uri="{BB962C8B-B14F-4D97-AF65-F5344CB8AC3E}">
        <p14:creationId xmlns="" xmlns:p14="http://schemas.microsoft.com/office/powerpoint/2010/main" val="2077361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structions blank">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6"/>
            <a:ext cx="7950200" cy="530224"/>
          </a:xfrm>
        </p:spPr>
        <p:txBody>
          <a:bodyPr wrap="square"/>
          <a:lstStyle/>
          <a:p>
            <a:r>
              <a:rPr lang="en-US" dirty="0" smtClean="0"/>
              <a:t>Click to edit Master title style</a:t>
            </a:r>
            <a:endParaRPr lang="en-US" dirty="0"/>
          </a:p>
        </p:txBody>
      </p:sp>
      <p:sp>
        <p:nvSpPr>
          <p:cNvPr id="6" name="Footer Placeholder 4"/>
          <p:cNvSpPr>
            <a:spLocks noGrp="1"/>
          </p:cNvSpPr>
          <p:nvPr>
            <p:ph type="ftr" sz="quarter" idx="10"/>
          </p:nvPr>
        </p:nvSpPr>
        <p:spPr>
          <a:xfrm>
            <a:off x="5858211" y="4800037"/>
            <a:ext cx="2895600" cy="274637"/>
          </a:xfrm>
        </p:spPr>
        <p:txBody>
          <a:bodyPr wrap="square"/>
          <a:lstStyle>
            <a:lvl1pPr>
              <a:defRPr/>
            </a:lvl1pPr>
          </a:lstStyle>
          <a:p>
            <a:pPr>
              <a:defRPr/>
            </a:pPr>
            <a:endParaRPr lang="en-US" dirty="0"/>
          </a:p>
        </p:txBody>
      </p:sp>
      <p:sp>
        <p:nvSpPr>
          <p:cNvPr id="10"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Tree>
    <p:extLst>
      <p:ext uri="{BB962C8B-B14F-4D97-AF65-F5344CB8AC3E}">
        <p14:creationId xmlns="" xmlns:p14="http://schemas.microsoft.com/office/powerpoint/2010/main" val="2581929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5943600" y="0"/>
            <a:ext cx="3200400"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21"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17" name="Title 1"/>
          <p:cNvSpPr>
            <a:spLocks noGrp="1"/>
          </p:cNvSpPr>
          <p:nvPr>
            <p:ph type="title"/>
          </p:nvPr>
        </p:nvSpPr>
        <p:spPr>
          <a:xfrm>
            <a:off x="451484" y="1583267"/>
            <a:ext cx="5026449"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450849" y="2914276"/>
            <a:ext cx="5027083" cy="1048124"/>
          </a:xfrm>
        </p:spPr>
        <p:txBody>
          <a:bodyPr/>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0"/>
            <a:ext cx="3200400" cy="5143500"/>
          </a:xfrm>
          <a:effectLst>
            <a:innerShdw blurRad="63500" dist="50800" dir="10800000">
              <a:prstClr val="black">
                <a:alpha val="50000"/>
              </a:prstClr>
            </a:innerShdw>
          </a:effectLst>
        </p:spPr>
        <p:txBody>
          <a:bodyPr rtlCol="0" anchor="ctr" anchorCtr="1">
            <a:noAutofit/>
          </a:bodyPr>
          <a:lstStyle>
            <a:lvl1pPr marL="60325" indent="0">
              <a:buFontTx/>
              <a:buNone/>
              <a:defRPr baseline="0">
                <a:solidFill>
                  <a:schemeClr val="bg1"/>
                </a:solidFill>
              </a:defRPr>
            </a:lvl1pPr>
          </a:lstStyle>
          <a:p>
            <a:pPr lvl="0"/>
            <a:r>
              <a:rPr lang="en-US" noProof="0" smtClean="0"/>
              <a:t>Click icon to add picture</a:t>
            </a:r>
            <a:endParaRPr lang="en-US" noProof="0" dirty="0"/>
          </a:p>
        </p:txBody>
      </p:sp>
    </p:spTree>
    <p:extLst>
      <p:ext uri="{BB962C8B-B14F-4D97-AF65-F5344CB8AC3E}">
        <p14:creationId xmlns="" xmlns:p14="http://schemas.microsoft.com/office/powerpoint/2010/main" val="964231974"/>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New Template_Image Section Divider">
    <p:spTree>
      <p:nvGrpSpPr>
        <p:cNvPr id="1" name=""/>
        <p:cNvGrpSpPr/>
        <p:nvPr/>
      </p:nvGrpSpPr>
      <p:grpSpPr>
        <a:xfrm>
          <a:off x="0" y="0"/>
          <a:ext cx="0" cy="0"/>
          <a:chOff x="0" y="0"/>
          <a:chExt cx="0" cy="0"/>
        </a:xfrm>
      </p:grpSpPr>
      <p:grpSp>
        <p:nvGrpSpPr>
          <p:cNvPr id="2"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itle 1"/>
          <p:cNvSpPr>
            <a:spLocks noGrp="1"/>
          </p:cNvSpPr>
          <p:nvPr>
            <p:ph type="title"/>
          </p:nvPr>
        </p:nvSpPr>
        <p:spPr>
          <a:xfrm>
            <a:off x="802761" y="1571843"/>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5"/>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808038" y="658572"/>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dirty="0" smtClean="0"/>
              <a:t>Click to edit Subtitle</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142268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808038" y="201076"/>
            <a:ext cx="6569039" cy="44608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164165"/>
            <a:ext cx="8140700" cy="3325358"/>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76650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870882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1526970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nnouncement">
    <p:spTree>
      <p:nvGrpSpPr>
        <p:cNvPr id="1" name=""/>
        <p:cNvGrpSpPr/>
        <p:nvPr/>
      </p:nvGrpSpPr>
      <p:grpSpPr>
        <a:xfrm>
          <a:off x="0" y="0"/>
          <a:ext cx="0" cy="0"/>
          <a:chOff x="0" y="0"/>
          <a:chExt cx="0" cy="0"/>
        </a:xfrm>
      </p:grpSpPr>
      <p:pic>
        <p:nvPicPr>
          <p:cNvPr id="6" name="Picture 24" descr="Small Red Square"/>
          <p:cNvPicPr>
            <a:picLocks noChangeAspect="1" noChangeArrowheads="1"/>
          </p:cNvPicPr>
          <p:nvPr userDrawn="1"/>
        </p:nvPicPr>
        <p:blipFill>
          <a:blip r:embed="rId2">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808038" y="318055"/>
            <a:ext cx="7779072" cy="504419"/>
          </a:xfrm>
        </p:spPr>
        <p:txBody>
          <a:bodyPr/>
          <a:lstStyle>
            <a:lvl1pPr>
              <a:defRPr>
                <a:solidFill>
                  <a:schemeClr val="bg1"/>
                </a:solidFill>
              </a:defRPr>
            </a:lvl1pPr>
          </a:lstStyle>
          <a:p>
            <a:r>
              <a:rPr lang="en-US" dirty="0" smtClean="0"/>
              <a:t>Click to edit Announcement </a:t>
            </a:r>
            <a:endParaRPr lang="en-US" dirty="0"/>
          </a:p>
        </p:txBody>
      </p:sp>
      <p:sp>
        <p:nvSpPr>
          <p:cNvPr id="3" name="Content Placeholder 2"/>
          <p:cNvSpPr>
            <a:spLocks noGrp="1"/>
          </p:cNvSpPr>
          <p:nvPr>
            <p:ph idx="1" hasCustomPrompt="1"/>
          </p:nvPr>
        </p:nvSpPr>
        <p:spPr>
          <a:xfrm>
            <a:off x="808038" y="858762"/>
            <a:ext cx="7792822" cy="1867582"/>
          </a:xfrm>
        </p:spPr>
        <p:txBody>
          <a:bodyPr/>
          <a:lstStyle>
            <a:lvl1pPr marL="0" indent="0">
              <a:buClr>
                <a:schemeClr val="bg1"/>
              </a:buClr>
              <a:buNone/>
              <a:defRPr sz="2400">
                <a:solidFill>
                  <a:schemeClr val="bg1"/>
                </a:solidFill>
              </a:defRPr>
            </a:lvl1pPr>
            <a:lvl2pPr>
              <a:buClr>
                <a:schemeClr val="bg1"/>
              </a:buClr>
              <a:defRPr sz="20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buClr>
                <a:schemeClr val="bg1"/>
              </a:buClr>
              <a:defRPr sz="1800">
                <a:solidFill>
                  <a:schemeClr val="bg1"/>
                </a:solidFill>
              </a:defRPr>
            </a:lvl5pPr>
          </a:lstStyle>
          <a:p>
            <a:pPr lvl="0"/>
            <a:r>
              <a:rPr lang="en-US" dirty="0" smtClean="0"/>
              <a:t>Click to edit Product Name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66160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Quote">
    <p:spTree>
      <p:nvGrpSpPr>
        <p:cNvPr id="1" name=""/>
        <p:cNvGrpSpPr/>
        <p:nvPr/>
      </p:nvGrpSpPr>
      <p:grpSpPr>
        <a:xfrm>
          <a:off x="0" y="0"/>
          <a:ext cx="0" cy="0"/>
          <a:chOff x="0" y="0"/>
          <a:chExt cx="0" cy="0"/>
        </a:xfrm>
      </p:grpSpPr>
      <p:pic>
        <p:nvPicPr>
          <p:cNvPr id="8" name="Picture 24" descr="Small Red Square"/>
          <p:cNvPicPr>
            <a:picLocks noChangeAspect="1" noChangeArrowheads="1"/>
          </p:cNvPicPr>
          <p:nvPr userDrawn="1"/>
        </p:nvPicPr>
        <p:blipFill>
          <a:blip r:embed="rId2">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735468" y="357650"/>
            <a:ext cx="7779072" cy="1244269"/>
          </a:xfrm>
        </p:spPr>
        <p:txBody>
          <a:bodyPr/>
          <a:lstStyle>
            <a:lvl1pPr marL="91440" indent="-91440">
              <a:defRPr sz="2400" b="0">
                <a:solidFill>
                  <a:schemeClr val="bg1"/>
                </a:solidFill>
              </a:defRPr>
            </a:lvl1pPr>
          </a:lstStyle>
          <a:p>
            <a:r>
              <a:rPr lang="en-US" dirty="0" smtClean="0"/>
              <a:t>Click to edit Quote</a:t>
            </a:r>
            <a:endParaRPr lang="en-US" dirty="0"/>
          </a:p>
        </p:txBody>
      </p:sp>
      <p:sp>
        <p:nvSpPr>
          <p:cNvPr id="3" name="Content Placeholder 2"/>
          <p:cNvSpPr>
            <a:spLocks noGrp="1"/>
          </p:cNvSpPr>
          <p:nvPr>
            <p:ph idx="1" hasCustomPrompt="1"/>
          </p:nvPr>
        </p:nvSpPr>
        <p:spPr>
          <a:xfrm>
            <a:off x="808038" y="1817688"/>
            <a:ext cx="7792822" cy="854637"/>
          </a:xfrm>
        </p:spPr>
        <p:txBody>
          <a:bodyPr/>
          <a:lstStyle>
            <a:lvl1pPr marL="0" indent="0">
              <a:buNone/>
              <a:defRPr sz="2000" b="1">
                <a:solidFill>
                  <a:schemeClr val="bg1"/>
                </a:solidFill>
              </a:defRPr>
            </a:lvl1pPr>
            <a:lvl2pPr marL="285750" indent="0">
              <a:buNone/>
              <a:defRPr sz="1600">
                <a:solidFill>
                  <a:schemeClr val="bg1"/>
                </a:solidFill>
              </a:defRPr>
            </a:lvl2pPr>
            <a:lvl3pPr>
              <a:buClr>
                <a:schemeClr val="tx2"/>
              </a:buClr>
              <a:defRPr sz="1800">
                <a:solidFill>
                  <a:schemeClr val="bg1"/>
                </a:solidFill>
              </a:defRPr>
            </a:lvl3pPr>
            <a:lvl4pPr>
              <a:defRPr sz="1800">
                <a:solidFill>
                  <a:schemeClr val="bg1"/>
                </a:solidFill>
              </a:defRPr>
            </a:lvl4pPr>
            <a:lvl5pPr>
              <a:defRPr sz="1800">
                <a:solidFill>
                  <a:schemeClr val="bg1"/>
                </a:solidFill>
              </a:defRPr>
            </a:lvl5pPr>
          </a:lstStyle>
          <a:p>
            <a:pPr lvl="0"/>
            <a:r>
              <a:rPr lang="en-US" dirty="0" smtClean="0"/>
              <a:t>Click to edit name</a:t>
            </a:r>
          </a:p>
          <a:p>
            <a:pPr lvl="1"/>
            <a:r>
              <a:rPr lang="en-US" dirty="0" smtClean="0"/>
              <a:t>Second level</a:t>
            </a:r>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2728546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3" name="Group 2"/>
          <p:cNvGrpSpPr/>
          <p:nvPr userDrawn="1"/>
        </p:nvGrpSpPr>
        <p:grpSpPr>
          <a:xfrm>
            <a:off x="-1587" y="0"/>
            <a:ext cx="9145587" cy="3625850"/>
            <a:chOff x="-1587" y="0"/>
            <a:chExt cx="9145587" cy="3625850"/>
          </a:xfrm>
        </p:grpSpPr>
        <p:pic>
          <p:nvPicPr>
            <p:cNvPr id="7" name="Picture 10"/>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104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4" descr="Small Red Square"/>
            <p:cNvPicPr>
              <a:picLocks noChangeAspect="1" noChangeArrowheads="1"/>
            </p:cNvPicPr>
            <p:nvPr userDrawn="1"/>
          </p:nvPicPr>
          <p:blipFill>
            <a:blip r:embed="rId3">
              <a:alphaModFix amt="0"/>
              <a:extLst>
                <a:ext uri="{28A0092B-C50C-407E-A947-70E740481C1C}">
                  <a14:useLocalDpi xmlns="" xmlns:a14="http://schemas.microsoft.com/office/drawing/2010/main" val="0"/>
                </a:ext>
              </a:extLst>
            </a:blip>
            <a:srcRect/>
            <a:stretch>
              <a:fillRect/>
            </a:stretch>
          </p:blipFill>
          <p:spPr bwMode="auto">
            <a:xfrm>
              <a:off x="-1587" y="1041400"/>
              <a:ext cx="9144000" cy="258445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sp>
        <p:nvSpPr>
          <p:cNvPr id="2" name="Title 1"/>
          <p:cNvSpPr>
            <a:spLocks noGrp="1"/>
          </p:cNvSpPr>
          <p:nvPr userDrawn="1">
            <p:ph type="title" hasCustomPrompt="1"/>
          </p:nvPr>
        </p:nvSpPr>
        <p:spPr>
          <a:xfrm>
            <a:off x="0" y="1821925"/>
            <a:ext cx="9142413" cy="900649"/>
          </a:xfrm>
          <a:noFill/>
          <a:ln>
            <a:noFill/>
          </a:ln>
        </p:spPr>
        <p:txBody>
          <a:bodyPr/>
          <a:lstStyle>
            <a:lvl1pPr algn="ctr">
              <a:defRPr sz="6000" b="0">
                <a:solidFill>
                  <a:schemeClr val="bg1"/>
                </a:solidFill>
              </a:defRPr>
            </a:lvl1pPr>
          </a:lstStyle>
          <a:p>
            <a:r>
              <a:rPr lang="en-US" dirty="0" smtClean="0"/>
              <a:t>Q&amp;A</a:t>
            </a:r>
            <a:endParaRPr lang="en-US" dirty="0"/>
          </a:p>
        </p:txBody>
      </p:sp>
      <p:sp>
        <p:nvSpPr>
          <p:cNvPr id="4" name="Footer Placeholder 4"/>
          <p:cNvSpPr>
            <a:spLocks noGrp="1"/>
          </p:cNvSpPr>
          <p:nvPr userDrawn="1">
            <p:ph type="ftr" sz="quarter" idx="10"/>
          </p:nvPr>
        </p:nvSpPr>
        <p:spPr/>
        <p:txBody>
          <a:bodyPr/>
          <a:lstStyle>
            <a:lvl1pPr>
              <a:defRPr/>
            </a:lvl1pPr>
          </a:lstStyle>
          <a:p>
            <a:pPr>
              <a:defRPr/>
            </a:pPr>
            <a:endParaRPr lang="en-US" dirty="0"/>
          </a:p>
        </p:txBody>
      </p:sp>
    </p:spTree>
    <p:extLst>
      <p:ext uri="{BB962C8B-B14F-4D97-AF65-F5344CB8AC3E}">
        <p14:creationId xmlns="" xmlns:p14="http://schemas.microsoft.com/office/powerpoint/2010/main" val="829113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ening/Closing slide">
    <p:spTree>
      <p:nvGrpSpPr>
        <p:cNvPr id="1" name=""/>
        <p:cNvGrpSpPr/>
        <p:nvPr/>
      </p:nvGrpSpPr>
      <p:grpSpPr>
        <a:xfrm>
          <a:off x="0" y="0"/>
          <a:ext cx="0" cy="0"/>
          <a:chOff x="0" y="0"/>
          <a:chExt cx="0" cy="0"/>
        </a:xfrm>
      </p:grpSpPr>
      <p:grpSp>
        <p:nvGrpSpPr>
          <p:cNvPr id="2" name="Group 10"/>
          <p:cNvGrpSpPr>
            <a:grpSpLocks/>
          </p:cNvGrpSpPr>
          <p:nvPr userDrawn="1"/>
        </p:nvGrpSpPr>
        <p:grpSpPr bwMode="auto">
          <a:xfrm>
            <a:off x="0" y="0"/>
            <a:ext cx="9144000" cy="5143500"/>
            <a:chOff x="0" y="0"/>
            <a:chExt cx="9144000" cy="5143500"/>
          </a:xfrm>
        </p:grpSpPr>
        <p:pic>
          <p:nvPicPr>
            <p:cNvPr id="3" name="Picture 11"/>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9"/>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628180" y="2094112"/>
              <a:ext cx="5998766" cy="750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982080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8038" y="201075"/>
            <a:ext cx="8132762" cy="432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808038" y="1164165"/>
            <a:ext cx="8126412" cy="3478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6037593" y="4791845"/>
            <a:ext cx="2895600" cy="274637"/>
          </a:xfrm>
          <a:prstGeom prst="rect">
            <a:avLst/>
          </a:prstGeom>
        </p:spPr>
        <p:txBody>
          <a:bodyPr vert="horz" wrap="square" lIns="57115" tIns="28558" rIns="57115" bIns="28558" rtlCol="0" anchor="ctr"/>
          <a:lstStyle>
            <a:lvl1pPr algn="ctr">
              <a:lnSpc>
                <a:spcPct val="90000"/>
              </a:lnSpc>
              <a:spcBef>
                <a:spcPct val="50000"/>
              </a:spcBef>
              <a:buClr>
                <a:schemeClr val="accent1"/>
              </a:buClr>
              <a:defRPr sz="700">
                <a:solidFill>
                  <a:schemeClr val="tx1">
                    <a:tint val="75000"/>
                  </a:schemeClr>
                </a:solidFill>
                <a:latin typeface="Arial" charset="0"/>
                <a:ea typeface="ＭＳ Ｐゴシック" charset="-128"/>
                <a:cs typeface="+mn-cs"/>
              </a:defRPr>
            </a:lvl1pPr>
          </a:lstStyle>
          <a:p>
            <a:pPr>
              <a:defRPr/>
            </a:pPr>
            <a:endParaRPr lang="en-US" dirty="0"/>
          </a:p>
        </p:txBody>
      </p:sp>
      <p:pic>
        <p:nvPicPr>
          <p:cNvPr id="1029" name="Picture 24" descr="Small Red Square"/>
          <p:cNvPicPr>
            <a:picLocks noChangeAspect="1" noChangeArrowheads="1"/>
          </p:cNvPicPr>
          <p:nvPr userDrawn="1"/>
        </p:nvPicPr>
        <p:blipFill>
          <a:blip r:embed="rId21">
            <a:alphaModFix amt="0"/>
            <a:extLst>
              <a:ext uri="{28A0092B-C50C-407E-A947-70E740481C1C}">
                <a14:useLocalDpi xmlns="" xmlns:a14="http://schemas.microsoft.com/office/drawing/2010/main" val="0"/>
              </a:ext>
            </a:extLst>
          </a:blip>
          <a:srcRect/>
          <a:stretch>
            <a:fillRect/>
          </a:stretch>
        </p:blipFill>
        <p:spPr bwMode="auto">
          <a:xfrm>
            <a:off x="0" y="0"/>
            <a:ext cx="573088" cy="55086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nvGrpSpPr>
          <p:cNvPr id="1031" name="Group 5"/>
          <p:cNvGrpSpPr>
            <a:grpSpLocks/>
          </p:cNvGrpSpPr>
          <p:nvPr/>
        </p:nvGrpSpPr>
        <p:grpSpPr bwMode="auto">
          <a:xfrm>
            <a:off x="0" y="4629150"/>
            <a:ext cx="9144000" cy="168275"/>
            <a:chOff x="0" y="4629150"/>
            <a:chExt cx="9144000" cy="168275"/>
          </a:xfrm>
        </p:grpSpPr>
        <p:pic>
          <p:nvPicPr>
            <p:cNvPr id="1033" name="Picture 25" descr="Red Bar"/>
            <p:cNvPicPr>
              <a:picLocks noChangeAspect="1" noChangeArrowheads="1"/>
            </p:cNvPicPr>
            <p:nvPr/>
          </p:nvPicPr>
          <p:blipFill>
            <a:blip r:embed="rId22">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4" name="Picture 3" descr="O_redbox_clr_rgb.jpg"/>
            <p:cNvPicPr>
              <a:picLocks noChangeAspect="1"/>
            </p:cNvPicPr>
            <p:nvPr/>
          </p:nvPicPr>
          <p:blipFill>
            <a:blip r:embed="rId23">
              <a:extLst>
                <a:ext uri="{28A0092B-C50C-407E-A947-70E740481C1C}">
                  <a14:useLocalDpi xmlns="" xmlns:a14="http://schemas.microsoft.com/office/drawing/2010/main" val="0"/>
                </a:ext>
              </a:extLst>
            </a:blip>
            <a:srcRect/>
            <a:stretch>
              <a:fillRect/>
            </a:stretch>
          </p:blipFill>
          <p:spPr bwMode="auto">
            <a:xfrm>
              <a:off x="7989654" y="4651456"/>
              <a:ext cx="755707" cy="1186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4"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
        <p:nvSpPr>
          <p:cNvPr id="18" name="Text Box 14"/>
          <p:cNvSpPr txBox="1">
            <a:spLocks noChangeArrowheads="1"/>
          </p:cNvSpPr>
          <p:nvPr userDrawn="1"/>
        </p:nvSpPr>
        <p:spPr bwMode="auto">
          <a:xfrm>
            <a:off x="858448" y="4875874"/>
            <a:ext cx="3584155"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Copyright</a:t>
            </a:r>
            <a:r>
              <a:rPr lang="en-US" sz="600" baseline="0" dirty="0" smtClean="0">
                <a:solidFill>
                  <a:srgbClr val="292929"/>
                </a:solidFill>
              </a:rPr>
              <a:t> </a:t>
            </a:r>
            <a:r>
              <a:rPr lang="en-US" sz="600" dirty="0" smtClean="0">
                <a:solidFill>
                  <a:srgbClr val="292929"/>
                </a:solidFill>
              </a:rPr>
              <a:t>©</a:t>
            </a:r>
            <a:r>
              <a:rPr lang="en-US" sz="600" baseline="0" dirty="0" smtClean="0">
                <a:solidFill>
                  <a:srgbClr val="292929"/>
                </a:solidFill>
              </a:rPr>
              <a:t> 2013, Oracle and/or its affiliates. All rights reserved.</a:t>
            </a:r>
            <a:endParaRPr lang="en-US" sz="600" dirty="0" smtClean="0">
              <a:solidFill>
                <a:srgbClr val="292929"/>
              </a:solidFill>
            </a:endParaRPr>
          </a:p>
        </p:txBody>
      </p:sp>
      <p:cxnSp>
        <p:nvCxnSpPr>
          <p:cNvPr id="19" name="Straight Connector 18"/>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sldLayoutIdLst>
    <p:sldLayoutId id="2147483821" r:id="rId1"/>
    <p:sldLayoutId id="2147483826" r:id="rId2"/>
    <p:sldLayoutId id="2147483812" r:id="rId3"/>
    <p:sldLayoutId id="2147483816" r:id="rId4"/>
    <p:sldLayoutId id="2147483817" r:id="rId5"/>
    <p:sldLayoutId id="2147483827" r:id="rId6"/>
    <p:sldLayoutId id="2147483828" r:id="rId7"/>
    <p:sldLayoutId id="2147483829" r:id="rId8"/>
    <p:sldLayoutId id="2147483822" r:id="rId9"/>
    <p:sldLayoutId id="2147483813" r:id="rId10"/>
    <p:sldLayoutId id="2147483814" r:id="rId11"/>
    <p:sldLayoutId id="2147483815" r:id="rId12"/>
    <p:sldLayoutId id="2147483818" r:id="rId13"/>
    <p:sldLayoutId id="2147483819" r:id="rId14"/>
    <p:sldLayoutId id="2147483820" r:id="rId15"/>
    <p:sldLayoutId id="2147483824" r:id="rId16"/>
    <p:sldLayoutId id="2147483825" r:id="rId17"/>
    <p:sldLayoutId id="2147483830" r:id="rId18"/>
    <p:sldLayoutId id="2147483831" r:id="rId19"/>
  </p:sldLayoutIdLst>
  <p:timing>
    <p:tnLst>
      <p:par>
        <p:cTn id="1" dur="indefinite" restart="never" nodeType="tmRoot"/>
      </p:par>
    </p:tnLst>
  </p:timing>
  <p:txStyles>
    <p:titleStyle>
      <a:lvl1pPr algn="l" rtl="0" eaLnBrk="0" fontAlgn="base" hangingPunct="0">
        <a:spcBef>
          <a:spcPct val="0"/>
        </a:spcBef>
        <a:spcAft>
          <a:spcPct val="0"/>
        </a:spcAft>
        <a:defRPr sz="2800" b="1" kern="1200">
          <a:solidFill>
            <a:schemeClr val="tx1"/>
          </a:solidFill>
          <a:latin typeface="Arial" pitchFamily="34" charset="0"/>
          <a:ea typeface="ＭＳ Ｐゴシック" pitchFamily="127" charset="-128"/>
          <a:cs typeface="ＭＳ Ｐゴシック" pitchFamily="127" charset="-128"/>
        </a:defRPr>
      </a:lvl1pPr>
      <a:lvl2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2pPr>
      <a:lvl3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3pPr>
      <a:lvl4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4pPr>
      <a:lvl5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5pPr>
      <a:lvl6pPr marL="285573" algn="l" rtl="0" eaLnBrk="1" fontAlgn="base" hangingPunct="1">
        <a:spcBef>
          <a:spcPct val="0"/>
        </a:spcBef>
        <a:spcAft>
          <a:spcPct val="0"/>
        </a:spcAft>
        <a:defRPr sz="2200" b="1">
          <a:solidFill>
            <a:schemeClr val="tx1"/>
          </a:solidFill>
          <a:latin typeface="Arial" charset="0"/>
          <a:cs typeface="Arial" charset="0"/>
        </a:defRPr>
      </a:lvl6pPr>
      <a:lvl7pPr marL="571145" algn="l" rtl="0" eaLnBrk="1" fontAlgn="base" hangingPunct="1">
        <a:spcBef>
          <a:spcPct val="0"/>
        </a:spcBef>
        <a:spcAft>
          <a:spcPct val="0"/>
        </a:spcAft>
        <a:defRPr sz="2200" b="1">
          <a:solidFill>
            <a:schemeClr val="tx1"/>
          </a:solidFill>
          <a:latin typeface="Arial" charset="0"/>
          <a:cs typeface="Arial" charset="0"/>
        </a:defRPr>
      </a:lvl7pPr>
      <a:lvl8pPr marL="856718" algn="l" rtl="0" eaLnBrk="1" fontAlgn="base" hangingPunct="1">
        <a:spcBef>
          <a:spcPct val="0"/>
        </a:spcBef>
        <a:spcAft>
          <a:spcPct val="0"/>
        </a:spcAft>
        <a:defRPr sz="2200" b="1">
          <a:solidFill>
            <a:schemeClr val="tx1"/>
          </a:solidFill>
          <a:latin typeface="Arial" charset="0"/>
          <a:cs typeface="Arial" charset="0"/>
        </a:defRPr>
      </a:lvl8pPr>
      <a:lvl9pPr marL="1142291" algn="l" rtl="0" eaLnBrk="1" fontAlgn="base" hangingPunct="1">
        <a:spcBef>
          <a:spcPct val="0"/>
        </a:spcBef>
        <a:spcAft>
          <a:spcPct val="0"/>
        </a:spcAft>
        <a:defRPr sz="2200" b="1">
          <a:solidFill>
            <a:schemeClr val="tx1"/>
          </a:solidFill>
          <a:latin typeface="Arial" charset="0"/>
          <a:cs typeface="Arial" charset="0"/>
        </a:defRPr>
      </a:lvl9pPr>
    </p:titleStyle>
    <p:bodyStyle>
      <a:lvl1pPr marL="212725" indent="-212725" algn="l" rtl="0" eaLnBrk="0" fontAlgn="base" hangingPunct="0">
        <a:spcBef>
          <a:spcPts val="500"/>
        </a:spcBef>
        <a:spcAft>
          <a:spcPts val="200"/>
        </a:spcAft>
        <a:buClr>
          <a:schemeClr val="tx2"/>
        </a:buClr>
        <a:buFont typeface="Arial" pitchFamily="34" charset="0"/>
        <a:buChar char="•"/>
        <a:defRPr sz="2400" kern="1200">
          <a:solidFill>
            <a:schemeClr val="tx1"/>
          </a:solidFill>
          <a:latin typeface="Arial" pitchFamily="34" charset="0"/>
          <a:ea typeface="ＭＳ Ｐゴシック" pitchFamily="127" charset="-128"/>
          <a:cs typeface="ＭＳ Ｐゴシック" pitchFamily="127" charset="-128"/>
        </a:defRPr>
      </a:lvl1pPr>
      <a:lvl2pPr marL="512763" indent="-227013" algn="l" rtl="0" eaLnBrk="0" fontAlgn="base" hangingPunct="0">
        <a:spcBef>
          <a:spcPts val="200"/>
        </a:spcBef>
        <a:spcAft>
          <a:spcPts val="200"/>
        </a:spcAft>
        <a:buFont typeface="Arial" pitchFamily="34" charset="0"/>
        <a:buChar char="–"/>
        <a:defRPr sz="2000" kern="1200">
          <a:solidFill>
            <a:schemeClr val="tx1"/>
          </a:solidFill>
          <a:latin typeface="Arial" pitchFamily="34" charset="0"/>
          <a:ea typeface="ＭＳ Ｐゴシック" pitchFamily="127" charset="-128"/>
          <a:cs typeface="ＭＳ Ｐゴシック" pitchFamily="127" charset="-128"/>
        </a:defRPr>
      </a:lvl2pPr>
      <a:lvl3pPr marL="712788" indent="-141288"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3pPr>
      <a:lvl4pPr marL="1085850" indent="-228600" algn="l" rtl="0" eaLnBrk="0" fontAlgn="base" hangingPunct="0">
        <a:spcBef>
          <a:spcPts val="200"/>
        </a:spcBef>
        <a:spcAft>
          <a:spcPts val="200"/>
        </a:spcAft>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4pPr>
      <a:lvl5pPr marL="1374775" indent="-231775"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5pPr>
      <a:lvl6pPr marL="1570651"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56224"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41797"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27369"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9pPr>
    </p:bodyStyle>
    <p:otherStyle>
      <a:defPPr>
        <a:defRPr lang="en-US"/>
      </a:defPPr>
      <a:lvl1pPr marL="0" algn="l" defTabSz="571145" rtl="0" eaLnBrk="1" latinLnBrk="0" hangingPunct="1">
        <a:defRPr sz="1100" kern="1200">
          <a:solidFill>
            <a:schemeClr val="tx1"/>
          </a:solidFill>
          <a:latin typeface="+mn-lt"/>
          <a:ea typeface="+mn-ea"/>
          <a:cs typeface="+mn-cs"/>
        </a:defRPr>
      </a:lvl1pPr>
      <a:lvl2pPr marL="285573" algn="l" defTabSz="571145" rtl="0" eaLnBrk="1" latinLnBrk="0" hangingPunct="1">
        <a:defRPr sz="1100" kern="1200">
          <a:solidFill>
            <a:schemeClr val="tx1"/>
          </a:solidFill>
          <a:latin typeface="+mn-lt"/>
          <a:ea typeface="+mn-ea"/>
          <a:cs typeface="+mn-cs"/>
        </a:defRPr>
      </a:lvl2pPr>
      <a:lvl3pPr marL="571145" algn="l" defTabSz="571145" rtl="0" eaLnBrk="1" latinLnBrk="0" hangingPunct="1">
        <a:defRPr sz="1100" kern="1200">
          <a:solidFill>
            <a:schemeClr val="tx1"/>
          </a:solidFill>
          <a:latin typeface="+mn-lt"/>
          <a:ea typeface="+mn-ea"/>
          <a:cs typeface="+mn-cs"/>
        </a:defRPr>
      </a:lvl3pPr>
      <a:lvl4pPr marL="856718" algn="l" defTabSz="571145" rtl="0" eaLnBrk="1" latinLnBrk="0" hangingPunct="1">
        <a:defRPr sz="1100" kern="1200">
          <a:solidFill>
            <a:schemeClr val="tx1"/>
          </a:solidFill>
          <a:latin typeface="+mn-lt"/>
          <a:ea typeface="+mn-ea"/>
          <a:cs typeface="+mn-cs"/>
        </a:defRPr>
      </a:lvl4pPr>
      <a:lvl5pPr marL="1142291" algn="l" defTabSz="571145" rtl="0" eaLnBrk="1" latinLnBrk="0" hangingPunct="1">
        <a:defRPr sz="1100" kern="1200">
          <a:solidFill>
            <a:schemeClr val="tx1"/>
          </a:solidFill>
          <a:latin typeface="+mn-lt"/>
          <a:ea typeface="+mn-ea"/>
          <a:cs typeface="+mn-cs"/>
        </a:defRPr>
      </a:lvl5pPr>
      <a:lvl6pPr marL="1427864" algn="l" defTabSz="571145" rtl="0" eaLnBrk="1" latinLnBrk="0" hangingPunct="1">
        <a:defRPr sz="1100" kern="1200">
          <a:solidFill>
            <a:schemeClr val="tx1"/>
          </a:solidFill>
          <a:latin typeface="+mn-lt"/>
          <a:ea typeface="+mn-ea"/>
          <a:cs typeface="+mn-cs"/>
        </a:defRPr>
      </a:lvl6pPr>
      <a:lvl7pPr marL="1713437" algn="l" defTabSz="571145" rtl="0" eaLnBrk="1" latinLnBrk="0" hangingPunct="1">
        <a:defRPr sz="1100" kern="1200">
          <a:solidFill>
            <a:schemeClr val="tx1"/>
          </a:solidFill>
          <a:latin typeface="+mn-lt"/>
          <a:ea typeface="+mn-ea"/>
          <a:cs typeface="+mn-cs"/>
        </a:defRPr>
      </a:lvl7pPr>
      <a:lvl8pPr marL="1999011" algn="l" defTabSz="571145" rtl="0" eaLnBrk="1" latinLnBrk="0" hangingPunct="1">
        <a:defRPr sz="1100" kern="1200">
          <a:solidFill>
            <a:schemeClr val="tx1"/>
          </a:solidFill>
          <a:latin typeface="+mn-lt"/>
          <a:ea typeface="+mn-ea"/>
          <a:cs typeface="+mn-cs"/>
        </a:defRPr>
      </a:lvl8pPr>
      <a:lvl9pPr marL="2284583" algn="l" defTabSz="571145" rtl="0" eaLnBrk="1" latinLnBrk="0" hangingPunct="1">
        <a:defRPr sz="1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hyperlink" Target="http://tools.ietf.org/html/rfc3986" TargetMode="External"/><Relationship Id="rId3" Type="http://schemas.openxmlformats.org/officeDocument/2006/relationships/hyperlink" Target="http://oreilly.com/catalog/9780596529260/" TargetMode="External"/><Relationship Id="rId7" Type="http://schemas.openxmlformats.org/officeDocument/2006/relationships/hyperlink" Target="http://tools.ietf.org/html/rfc2616"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hyperlink" Target="http://www.youtube.com/watch?v=YCcAE2SCQ6k" TargetMode="External"/><Relationship Id="rId5" Type="http://schemas.openxmlformats.org/officeDocument/2006/relationships/hyperlink" Target="http://www.ics.uci.edu/~fielding/pubs/dissertation/top.htm" TargetMode="External"/><Relationship Id="rId4" Type="http://schemas.openxmlformats.org/officeDocument/2006/relationships/hyperlink" Target="http://en.wikipedia.org/wiki/Representational_State_Transfer" TargetMode="External"/><Relationship Id="rId9" Type="http://schemas.openxmlformats.org/officeDocument/2006/relationships/hyperlink" Target="http://json.org/"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otn.oracle.com/apex"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Benefits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Scalability – stateless, caching, gateways. Have more clients just add more servers or intermediaries.</a:t>
            </a:r>
          </a:p>
          <a:p>
            <a:r>
              <a:rPr lang="en-US" sz="2000" dirty="0" smtClean="0"/>
              <a:t>Performance – caching, compression, incremental rendering, pre-fetch</a:t>
            </a:r>
          </a:p>
          <a:p>
            <a:r>
              <a:rPr lang="en-US" sz="2000" dirty="0" smtClean="0"/>
              <a:t>Simple client – uniform interface means single client implementation can access any resource</a:t>
            </a:r>
          </a:p>
          <a:p>
            <a:r>
              <a:rPr lang="en-US" sz="2000" dirty="0" smtClean="0"/>
              <a:t>Simple server – no extra layers and no state</a:t>
            </a:r>
          </a:p>
          <a:p>
            <a:r>
              <a:rPr lang="en-US" sz="2000" dirty="0" smtClean="0"/>
              <a:t>No need for resource discovery due to hyperlinks</a:t>
            </a:r>
          </a:p>
          <a:p>
            <a:r>
              <a:rPr lang="en-US" sz="2000" dirty="0" smtClean="0"/>
              <a:t>Reliability – redundancy – multiple servers</a:t>
            </a:r>
          </a:p>
          <a:p>
            <a:r>
              <a:rPr lang="en-US" sz="2000" dirty="0" smtClean="0"/>
              <a:t>Separation of concerns and uniform interface allows clients and servers to change and be developed independently</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Uniform Interface</a:t>
            </a:r>
            <a:endParaRPr lang="en-US" dirty="0"/>
          </a:p>
        </p:txBody>
      </p:sp>
      <p:sp>
        <p:nvSpPr>
          <p:cNvPr id="5" name="Content Placeholder 4"/>
          <p:cNvSpPr>
            <a:spLocks noGrp="1"/>
          </p:cNvSpPr>
          <p:nvPr>
            <p:ph idx="1"/>
          </p:nvPr>
        </p:nvSpPr>
        <p:spPr>
          <a:xfrm>
            <a:off x="460014" y="866479"/>
            <a:ext cx="2835277" cy="1574796"/>
          </a:xfrm>
        </p:spPr>
        <p:txBody>
          <a:bodyPr/>
          <a:lstStyle/>
          <a:p>
            <a:pPr>
              <a:buNone/>
            </a:pPr>
            <a:r>
              <a:rPr lang="en-US" sz="2000" dirty="0" smtClean="0"/>
              <a:t>The REST Triangle:</a:t>
            </a:r>
          </a:p>
          <a:p>
            <a:pPr lvl="1">
              <a:buClr>
                <a:schemeClr val="tx2"/>
              </a:buClr>
              <a:buFont typeface="Arial" pitchFamily="34" charset="0"/>
              <a:buChar char="•"/>
            </a:pPr>
            <a:r>
              <a:rPr lang="en-US" dirty="0" smtClean="0"/>
              <a:t>Resources</a:t>
            </a:r>
          </a:p>
          <a:p>
            <a:pPr lvl="1">
              <a:buClr>
                <a:schemeClr val="tx2"/>
              </a:buClr>
              <a:buFont typeface="Arial" pitchFamily="34" charset="0"/>
              <a:buChar char="•"/>
            </a:pPr>
            <a:r>
              <a:rPr lang="en-US" dirty="0" smtClean="0"/>
              <a:t>Methods</a:t>
            </a:r>
          </a:p>
          <a:p>
            <a:pPr lvl="1">
              <a:buClr>
                <a:schemeClr val="tx2"/>
              </a:buClr>
              <a:buFont typeface="Arial" pitchFamily="34" charset="0"/>
              <a:buChar char="•"/>
            </a:pPr>
            <a:r>
              <a:rPr lang="en-US" dirty="0" smtClean="0"/>
              <a:t>Representations</a:t>
            </a:r>
            <a:endParaRPr lang="en-US" sz="1600" dirty="0" smtClean="0"/>
          </a:p>
          <a:p>
            <a:endParaRPr lang="en-US" sz="2000" dirty="0"/>
          </a:p>
        </p:txBody>
      </p:sp>
      <p:pic>
        <p:nvPicPr>
          <p:cNvPr id="3075" name="Picture 3"/>
          <p:cNvPicPr>
            <a:picLocks noChangeAspect="1" noChangeArrowheads="1"/>
          </p:cNvPicPr>
          <p:nvPr/>
        </p:nvPicPr>
        <p:blipFill>
          <a:blip r:embed="rId3"/>
          <a:srcRect/>
          <a:stretch>
            <a:fillRect/>
          </a:stretch>
        </p:blipFill>
        <p:spPr bwMode="auto">
          <a:xfrm>
            <a:off x="4770414" y="1733460"/>
            <a:ext cx="2651574" cy="1951037"/>
          </a:xfrm>
          <a:prstGeom prst="rect">
            <a:avLst/>
          </a:prstGeom>
          <a:noFill/>
          <a:ln w="9525">
            <a:noFill/>
            <a:miter lim="800000"/>
            <a:headEnd/>
            <a:tailEnd/>
          </a:ln>
        </p:spPr>
      </p:pic>
      <p:sp>
        <p:nvSpPr>
          <p:cNvPr id="7" name="TextBox 6"/>
          <p:cNvSpPr txBox="1"/>
          <p:nvPr/>
        </p:nvSpPr>
        <p:spPr>
          <a:xfrm>
            <a:off x="4986099" y="1147314"/>
            <a:ext cx="2218556" cy="584775"/>
          </a:xfrm>
          <a:prstGeom prst="rect">
            <a:avLst/>
          </a:prstGeom>
          <a:noFill/>
          <a:ln>
            <a:noFill/>
          </a:ln>
        </p:spPr>
        <p:txBody>
          <a:bodyPr wrap="none" lIns="0" tIns="0" rIns="0" bIns="0" rtlCol="0">
            <a:spAutoFit/>
          </a:bodyPr>
          <a:lstStyle/>
          <a:p>
            <a:pPr algn="ctr"/>
            <a:r>
              <a:rPr lang="en-US" sz="2000" b="1" dirty="0" smtClean="0"/>
              <a:t>Resources</a:t>
            </a:r>
            <a:r>
              <a:rPr lang="en-US" sz="1800" dirty="0" smtClean="0"/>
              <a:t/>
            </a:r>
            <a:br>
              <a:rPr lang="en-US" sz="1800" dirty="0" smtClean="0"/>
            </a:br>
            <a:r>
              <a:rPr lang="en-US" sz="1800" dirty="0" smtClean="0"/>
              <a:t>Nouns </a:t>
            </a:r>
            <a:r>
              <a:rPr lang="en-US" sz="1800" dirty="0" smtClean="0">
                <a:solidFill>
                  <a:srgbClr val="FF0000"/>
                </a:solidFill>
              </a:rPr>
              <a:t>Unconstrained</a:t>
            </a:r>
          </a:p>
        </p:txBody>
      </p:sp>
      <p:sp>
        <p:nvSpPr>
          <p:cNvPr id="8" name="TextBox 7"/>
          <p:cNvSpPr txBox="1"/>
          <p:nvPr/>
        </p:nvSpPr>
        <p:spPr>
          <a:xfrm>
            <a:off x="3823664" y="3775495"/>
            <a:ext cx="1898019" cy="584775"/>
          </a:xfrm>
          <a:prstGeom prst="rect">
            <a:avLst/>
          </a:prstGeom>
          <a:noFill/>
          <a:ln>
            <a:noFill/>
          </a:ln>
        </p:spPr>
        <p:txBody>
          <a:bodyPr wrap="none" lIns="0" tIns="0" rIns="0" bIns="0" rtlCol="0">
            <a:spAutoFit/>
          </a:bodyPr>
          <a:lstStyle/>
          <a:p>
            <a:pPr algn="ctr"/>
            <a:r>
              <a:rPr lang="en-US" sz="2000" b="1" dirty="0" smtClean="0"/>
              <a:t>Methods</a:t>
            </a:r>
            <a:r>
              <a:rPr lang="en-US" sz="1800" dirty="0" smtClean="0"/>
              <a:t/>
            </a:r>
            <a:br>
              <a:rPr lang="en-US" sz="1800" dirty="0" smtClean="0"/>
            </a:br>
            <a:r>
              <a:rPr lang="en-US" sz="1800" dirty="0" smtClean="0"/>
              <a:t>Verbs </a:t>
            </a:r>
            <a:r>
              <a:rPr lang="en-US" sz="1800" dirty="0" smtClean="0">
                <a:solidFill>
                  <a:srgbClr val="FF0000"/>
                </a:solidFill>
              </a:rPr>
              <a:t>Constrained</a:t>
            </a:r>
          </a:p>
        </p:txBody>
      </p:sp>
      <p:sp>
        <p:nvSpPr>
          <p:cNvPr id="9" name="TextBox 8"/>
          <p:cNvSpPr txBox="1"/>
          <p:nvPr/>
        </p:nvSpPr>
        <p:spPr>
          <a:xfrm>
            <a:off x="6067112" y="3781248"/>
            <a:ext cx="2667397" cy="584775"/>
          </a:xfrm>
          <a:prstGeom prst="rect">
            <a:avLst/>
          </a:prstGeom>
          <a:noFill/>
          <a:ln>
            <a:noFill/>
          </a:ln>
        </p:spPr>
        <p:txBody>
          <a:bodyPr wrap="none" lIns="0" tIns="0" rIns="0" bIns="0" rtlCol="0">
            <a:spAutoFit/>
          </a:bodyPr>
          <a:lstStyle/>
          <a:p>
            <a:pPr algn="ctr"/>
            <a:r>
              <a:rPr lang="en-US" sz="2000" b="1" dirty="0" smtClean="0"/>
              <a:t>Representations</a:t>
            </a:r>
            <a:r>
              <a:rPr lang="en-US" sz="1800" dirty="0" smtClean="0"/>
              <a:t/>
            </a:r>
            <a:br>
              <a:rPr lang="en-US" sz="1800" dirty="0" smtClean="0"/>
            </a:br>
            <a:r>
              <a:rPr lang="en-US" sz="1800" dirty="0" smtClean="0"/>
              <a:t>Hyper Linked </a:t>
            </a:r>
            <a:r>
              <a:rPr lang="en-US" sz="1800" dirty="0" smtClean="0">
                <a:solidFill>
                  <a:srgbClr val="FF0000"/>
                </a:solidFill>
              </a:rPr>
              <a:t>Constrained</a:t>
            </a:r>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Uniform Interfaces - Resources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1800" dirty="0" smtClean="0"/>
              <a:t>Key abstract concept</a:t>
            </a:r>
          </a:p>
          <a:p>
            <a:r>
              <a:rPr lang="en-US" sz="1800" dirty="0" smtClean="0"/>
              <a:t>Identified by a URI</a:t>
            </a:r>
          </a:p>
          <a:p>
            <a:r>
              <a:rPr lang="en-US" sz="1800" dirty="0" smtClean="0"/>
              <a:t>Distinct from underlying storage</a:t>
            </a:r>
          </a:p>
          <a:p>
            <a:r>
              <a:rPr lang="en-US" sz="1800" dirty="0" smtClean="0"/>
              <a:t>Semantics fixed</a:t>
            </a:r>
          </a:p>
          <a:p>
            <a:r>
              <a:rPr lang="en-US" sz="1800" dirty="0" smtClean="0"/>
              <a:t>Value may change over time</a:t>
            </a:r>
          </a:p>
          <a:p>
            <a:r>
              <a:rPr lang="en-US" sz="1800" dirty="0" smtClean="0"/>
              <a:t>Can have multiple URIs</a:t>
            </a:r>
          </a:p>
          <a:p>
            <a:r>
              <a:rPr lang="en-US" sz="1800" dirty="0" smtClean="0"/>
              <a:t>Can have multiple representations</a:t>
            </a:r>
          </a:p>
          <a:p>
            <a:r>
              <a:rPr lang="en-US" sz="1800" dirty="0" smtClean="0"/>
              <a:t>Examples:</a:t>
            </a:r>
          </a:p>
          <a:p>
            <a:pPr lvl="1"/>
            <a:r>
              <a:rPr lang="en-US" sz="1400" dirty="0" smtClean="0"/>
              <a:t>http://example.org/NewOrleans/traffic/10</a:t>
            </a:r>
          </a:p>
          <a:p>
            <a:pPr lvl="1"/>
            <a:r>
              <a:rPr lang="en-US" sz="1400" dirty="0" smtClean="0"/>
              <a:t>http://example.org/traffic/NewOrleans/I10</a:t>
            </a:r>
          </a:p>
          <a:p>
            <a:pPr lvl="1"/>
            <a:r>
              <a:rPr lang="en-US" sz="1400" dirty="0" smtClean="0"/>
              <a:t>http://foo.com/store/orders</a:t>
            </a:r>
            <a:endParaRPr lang="en-US" sz="1800" dirty="0" smtClean="0"/>
          </a:p>
          <a:p>
            <a:endParaRPr lang="en-US" sz="1800" dirty="0"/>
          </a:p>
        </p:txBody>
      </p:sp>
      <p:pic>
        <p:nvPicPr>
          <p:cNvPr id="9" name="Picture 3"/>
          <p:cNvPicPr>
            <a:picLocks noChangeAspect="1" noChangeArrowheads="1"/>
          </p:cNvPicPr>
          <p:nvPr/>
        </p:nvPicPr>
        <p:blipFill>
          <a:blip r:embed="rId3"/>
          <a:srcRect/>
          <a:stretch>
            <a:fillRect/>
          </a:stretch>
        </p:blipFill>
        <p:spPr bwMode="auto">
          <a:xfrm>
            <a:off x="5717286" y="2277374"/>
            <a:ext cx="2334400" cy="1717659"/>
          </a:xfrm>
          <a:prstGeom prst="rect">
            <a:avLst/>
          </a:prstGeom>
          <a:noFill/>
          <a:ln w="9525">
            <a:noFill/>
            <a:miter lim="800000"/>
            <a:headEnd/>
            <a:tailEnd/>
          </a:ln>
        </p:spPr>
      </p:pic>
      <p:sp>
        <p:nvSpPr>
          <p:cNvPr id="10" name="TextBox 9"/>
          <p:cNvSpPr txBox="1"/>
          <p:nvPr/>
        </p:nvSpPr>
        <p:spPr>
          <a:xfrm>
            <a:off x="5926342" y="1794292"/>
            <a:ext cx="1909699" cy="461665"/>
          </a:xfrm>
          <a:prstGeom prst="rect">
            <a:avLst/>
          </a:prstGeom>
          <a:noFill/>
          <a:ln cmpd="dbl">
            <a:solidFill>
              <a:schemeClr val="tx2"/>
            </a:solidFill>
          </a:ln>
        </p:spPr>
        <p:txBody>
          <a:bodyPr wrap="square" lIns="0" tIns="0" rIns="0" bIns="0" rtlCol="0">
            <a:spAutoFit/>
          </a:bodyPr>
          <a:lstStyle/>
          <a:p>
            <a:pPr algn="ctr"/>
            <a:r>
              <a:rPr lang="en-US" sz="1600" b="1" dirty="0" smtClean="0"/>
              <a:t>Resources</a:t>
            </a:r>
            <a:r>
              <a:rPr lang="en-US" sz="1400" dirty="0" smtClean="0"/>
              <a:t/>
            </a:r>
            <a:br>
              <a:rPr lang="en-US" sz="1400" dirty="0" smtClean="0"/>
            </a:br>
            <a:r>
              <a:rPr lang="en-US" sz="1400" dirty="0" smtClean="0"/>
              <a:t>Nouns </a:t>
            </a:r>
            <a:r>
              <a:rPr lang="en-US" sz="1400" dirty="0" smtClean="0">
                <a:solidFill>
                  <a:srgbClr val="FF0000"/>
                </a:solidFill>
              </a:rPr>
              <a:t>Unconstrained</a:t>
            </a:r>
          </a:p>
        </p:txBody>
      </p:sp>
      <p:sp>
        <p:nvSpPr>
          <p:cNvPr id="11" name="TextBox 10"/>
          <p:cNvSpPr txBox="1"/>
          <p:nvPr/>
        </p:nvSpPr>
        <p:spPr>
          <a:xfrm>
            <a:off x="4985082" y="4086031"/>
            <a:ext cx="1472903" cy="461665"/>
          </a:xfrm>
          <a:prstGeom prst="rect">
            <a:avLst/>
          </a:prstGeom>
          <a:noFill/>
          <a:ln>
            <a:noFill/>
          </a:ln>
        </p:spPr>
        <p:txBody>
          <a:bodyPr wrap="none" lIns="0" tIns="0" rIns="0" bIns="0" rtlCol="0">
            <a:spAutoFit/>
          </a:bodyPr>
          <a:lstStyle/>
          <a:p>
            <a:pPr algn="ctr"/>
            <a:r>
              <a:rPr lang="en-US" sz="1600" b="1" dirty="0" smtClean="0"/>
              <a:t>Methods</a:t>
            </a:r>
            <a:r>
              <a:rPr lang="en-US" sz="1400" dirty="0" smtClean="0"/>
              <a:t/>
            </a:r>
            <a:br>
              <a:rPr lang="en-US" sz="1400" dirty="0" smtClean="0"/>
            </a:br>
            <a:r>
              <a:rPr lang="en-US" sz="1400" dirty="0" smtClean="0"/>
              <a:t>Verbs </a:t>
            </a:r>
            <a:r>
              <a:rPr lang="en-US" sz="1400" dirty="0" smtClean="0">
                <a:solidFill>
                  <a:srgbClr val="FF0000"/>
                </a:solidFill>
              </a:rPr>
              <a:t>Constrained</a:t>
            </a:r>
          </a:p>
        </p:txBody>
      </p:sp>
      <p:sp>
        <p:nvSpPr>
          <p:cNvPr id="12" name="TextBox 11"/>
          <p:cNvSpPr txBox="1"/>
          <p:nvPr/>
        </p:nvSpPr>
        <p:spPr>
          <a:xfrm>
            <a:off x="6995769" y="4091784"/>
            <a:ext cx="2069477" cy="461665"/>
          </a:xfrm>
          <a:prstGeom prst="rect">
            <a:avLst/>
          </a:prstGeom>
          <a:noFill/>
          <a:ln>
            <a:noFill/>
          </a:ln>
        </p:spPr>
        <p:txBody>
          <a:bodyPr wrap="none" lIns="0" tIns="0" rIns="0" bIns="0" rtlCol="0">
            <a:spAutoFit/>
          </a:bodyPr>
          <a:lstStyle/>
          <a:p>
            <a:pPr algn="ctr"/>
            <a:r>
              <a:rPr lang="en-US" sz="1600" b="1" dirty="0" smtClean="0"/>
              <a:t>Representations</a:t>
            </a:r>
            <a:r>
              <a:rPr lang="en-US" sz="1400" dirty="0" smtClean="0"/>
              <a:t/>
            </a:r>
            <a:br>
              <a:rPr lang="en-US" sz="1400" dirty="0" smtClean="0"/>
            </a:br>
            <a:r>
              <a:rPr lang="en-US" sz="1400" dirty="0" smtClean="0"/>
              <a:t>Hyper Linked </a:t>
            </a:r>
            <a:r>
              <a:rPr lang="en-US" sz="1400" dirty="0" smtClean="0">
                <a:solidFill>
                  <a:srgbClr val="FF0000"/>
                </a:solidFill>
              </a:rPr>
              <a:t>Constrained</a:t>
            </a:r>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User Interface - Methods</a:t>
            </a:r>
            <a:endParaRPr lang="en-US" dirty="0"/>
          </a:p>
        </p:txBody>
      </p:sp>
      <p:sp>
        <p:nvSpPr>
          <p:cNvPr id="5" name="Content Placeholder 4"/>
          <p:cNvSpPr>
            <a:spLocks noGrp="1"/>
          </p:cNvSpPr>
          <p:nvPr>
            <p:ph idx="1"/>
          </p:nvPr>
        </p:nvSpPr>
        <p:spPr>
          <a:xfrm>
            <a:off x="460014" y="866479"/>
            <a:ext cx="3982590" cy="3325358"/>
          </a:xfrm>
        </p:spPr>
        <p:txBody>
          <a:bodyPr/>
          <a:lstStyle/>
          <a:p>
            <a:r>
              <a:rPr lang="en-US" sz="2000" dirty="0" smtClean="0"/>
              <a:t>Constrained set</a:t>
            </a:r>
          </a:p>
          <a:p>
            <a:pPr lvl="1"/>
            <a:r>
              <a:rPr lang="en-US" sz="1600" dirty="0" smtClean="0"/>
              <a:t>GET safe</a:t>
            </a:r>
          </a:p>
          <a:p>
            <a:pPr lvl="1"/>
            <a:r>
              <a:rPr lang="en-US" sz="1600" dirty="0" smtClean="0"/>
              <a:t>PUT idempotent</a:t>
            </a:r>
          </a:p>
          <a:p>
            <a:pPr lvl="1"/>
            <a:r>
              <a:rPr lang="en-US" sz="1600" dirty="0" smtClean="0"/>
              <a:t>DELETE idempotent</a:t>
            </a:r>
          </a:p>
          <a:p>
            <a:pPr lvl="1"/>
            <a:r>
              <a:rPr lang="en-US" sz="1600" dirty="0" smtClean="0"/>
              <a:t>POST not safe or idempotent</a:t>
            </a:r>
          </a:p>
          <a:p>
            <a:r>
              <a:rPr lang="en-US" sz="2000" dirty="0" smtClean="0"/>
              <a:t>Apply to the resource</a:t>
            </a:r>
          </a:p>
          <a:p>
            <a:pPr lvl="1"/>
            <a:r>
              <a:rPr lang="en-US" sz="1600" dirty="0" smtClean="0"/>
              <a:t>GET retrieve</a:t>
            </a:r>
          </a:p>
          <a:p>
            <a:pPr lvl="1"/>
            <a:r>
              <a:rPr lang="en-US" sz="1600" dirty="0" smtClean="0"/>
              <a:t>PUT update (or create)</a:t>
            </a:r>
          </a:p>
          <a:p>
            <a:pPr lvl="1"/>
            <a:r>
              <a:rPr lang="en-US" sz="1600" dirty="0" smtClean="0"/>
              <a:t>DELETE </a:t>
            </a:r>
            <a:r>
              <a:rPr lang="en-US" sz="1600" dirty="0" err="1" smtClean="0"/>
              <a:t>delete</a:t>
            </a:r>
            <a:endParaRPr lang="en-US" sz="1600" dirty="0" smtClean="0"/>
          </a:p>
          <a:p>
            <a:pPr lvl="1"/>
            <a:r>
              <a:rPr lang="en-US" sz="1600" dirty="0" smtClean="0"/>
              <a:t>POST create sub resource</a:t>
            </a:r>
          </a:p>
          <a:p>
            <a:r>
              <a:rPr lang="fr-FR" sz="2000" dirty="0" err="1" smtClean="0"/>
              <a:t>Response</a:t>
            </a:r>
            <a:r>
              <a:rPr lang="fr-FR" sz="2000" dirty="0" smtClean="0"/>
              <a:t> codes 1xx, 2xx, 3xx, 4xx, 5xx</a:t>
            </a:r>
          </a:p>
          <a:p>
            <a:endParaRPr lang="en-US" sz="2000" dirty="0" smtClean="0"/>
          </a:p>
          <a:p>
            <a:endParaRPr lang="en-US" sz="2000" dirty="0"/>
          </a:p>
        </p:txBody>
      </p:sp>
      <p:pic>
        <p:nvPicPr>
          <p:cNvPr id="4" name="Picture 3"/>
          <p:cNvPicPr>
            <a:picLocks noChangeAspect="1" noChangeArrowheads="1"/>
          </p:cNvPicPr>
          <p:nvPr/>
        </p:nvPicPr>
        <p:blipFill>
          <a:blip r:embed="rId3"/>
          <a:srcRect/>
          <a:stretch>
            <a:fillRect/>
          </a:stretch>
        </p:blipFill>
        <p:spPr bwMode="auto">
          <a:xfrm>
            <a:off x="5717286" y="2277374"/>
            <a:ext cx="2334400" cy="1717659"/>
          </a:xfrm>
          <a:prstGeom prst="rect">
            <a:avLst/>
          </a:prstGeom>
          <a:noFill/>
          <a:ln w="9525">
            <a:noFill/>
            <a:miter lim="800000"/>
            <a:headEnd/>
            <a:tailEnd/>
          </a:ln>
        </p:spPr>
      </p:pic>
      <p:sp>
        <p:nvSpPr>
          <p:cNvPr id="6" name="TextBox 5"/>
          <p:cNvSpPr txBox="1"/>
          <p:nvPr/>
        </p:nvSpPr>
        <p:spPr>
          <a:xfrm>
            <a:off x="5926342" y="1794292"/>
            <a:ext cx="1909699" cy="461665"/>
          </a:xfrm>
          <a:prstGeom prst="rect">
            <a:avLst/>
          </a:prstGeom>
          <a:noFill/>
          <a:ln cmpd="dbl">
            <a:noFill/>
          </a:ln>
        </p:spPr>
        <p:txBody>
          <a:bodyPr wrap="square" lIns="0" tIns="0" rIns="0" bIns="0" rtlCol="0">
            <a:spAutoFit/>
          </a:bodyPr>
          <a:lstStyle/>
          <a:p>
            <a:pPr algn="ctr"/>
            <a:r>
              <a:rPr lang="en-US" sz="1600" b="1" dirty="0" smtClean="0"/>
              <a:t>Resources</a:t>
            </a:r>
            <a:r>
              <a:rPr lang="en-US" sz="1400" dirty="0" smtClean="0"/>
              <a:t/>
            </a:r>
            <a:br>
              <a:rPr lang="en-US" sz="1400" dirty="0" smtClean="0"/>
            </a:br>
            <a:r>
              <a:rPr lang="en-US" sz="1400" dirty="0" smtClean="0"/>
              <a:t>Nouns </a:t>
            </a:r>
            <a:r>
              <a:rPr lang="en-US" sz="1400" dirty="0" smtClean="0">
                <a:solidFill>
                  <a:srgbClr val="FF0000"/>
                </a:solidFill>
              </a:rPr>
              <a:t>Unconstrained</a:t>
            </a:r>
          </a:p>
        </p:txBody>
      </p:sp>
      <p:sp>
        <p:nvSpPr>
          <p:cNvPr id="7" name="TextBox 6"/>
          <p:cNvSpPr txBox="1"/>
          <p:nvPr/>
        </p:nvSpPr>
        <p:spPr>
          <a:xfrm>
            <a:off x="4856672" y="4086031"/>
            <a:ext cx="1601314" cy="461665"/>
          </a:xfrm>
          <a:prstGeom prst="rect">
            <a:avLst/>
          </a:prstGeom>
          <a:noFill/>
          <a:ln cmpd="dbl">
            <a:solidFill>
              <a:schemeClr val="tx2"/>
            </a:solidFill>
          </a:ln>
        </p:spPr>
        <p:txBody>
          <a:bodyPr wrap="square" lIns="0" tIns="0" rIns="0" bIns="0" rtlCol="0">
            <a:spAutoFit/>
          </a:bodyPr>
          <a:lstStyle/>
          <a:p>
            <a:pPr algn="ctr"/>
            <a:r>
              <a:rPr lang="en-US" sz="1600" b="1" dirty="0" smtClean="0"/>
              <a:t>Methods</a:t>
            </a:r>
            <a:r>
              <a:rPr lang="en-US" sz="1400" dirty="0" smtClean="0"/>
              <a:t/>
            </a:r>
            <a:br>
              <a:rPr lang="en-US" sz="1400" dirty="0" smtClean="0"/>
            </a:br>
            <a:r>
              <a:rPr lang="en-US" sz="1400" dirty="0" smtClean="0"/>
              <a:t>Verbs </a:t>
            </a:r>
            <a:r>
              <a:rPr lang="en-US" sz="1400" dirty="0" smtClean="0">
                <a:solidFill>
                  <a:srgbClr val="FF0000"/>
                </a:solidFill>
              </a:rPr>
              <a:t>Constrained</a:t>
            </a:r>
          </a:p>
        </p:txBody>
      </p:sp>
      <p:sp>
        <p:nvSpPr>
          <p:cNvPr id="8" name="TextBox 7"/>
          <p:cNvSpPr txBox="1"/>
          <p:nvPr/>
        </p:nvSpPr>
        <p:spPr>
          <a:xfrm>
            <a:off x="6995769" y="4091784"/>
            <a:ext cx="2069477" cy="461665"/>
          </a:xfrm>
          <a:prstGeom prst="rect">
            <a:avLst/>
          </a:prstGeom>
          <a:noFill/>
          <a:ln>
            <a:noFill/>
          </a:ln>
        </p:spPr>
        <p:txBody>
          <a:bodyPr wrap="none" lIns="0" tIns="0" rIns="0" bIns="0" rtlCol="0">
            <a:spAutoFit/>
          </a:bodyPr>
          <a:lstStyle/>
          <a:p>
            <a:pPr algn="ctr"/>
            <a:r>
              <a:rPr lang="en-US" sz="1600" b="1" dirty="0" smtClean="0"/>
              <a:t>Representations</a:t>
            </a:r>
            <a:r>
              <a:rPr lang="en-US" sz="1400" dirty="0" smtClean="0"/>
              <a:t/>
            </a:r>
            <a:br>
              <a:rPr lang="en-US" sz="1400" dirty="0" smtClean="0"/>
            </a:br>
            <a:r>
              <a:rPr lang="en-US" sz="1400" dirty="0" smtClean="0"/>
              <a:t>Hyper Linked </a:t>
            </a:r>
            <a:r>
              <a:rPr lang="en-US" sz="1400" dirty="0" smtClean="0">
                <a:solidFill>
                  <a:srgbClr val="FF0000"/>
                </a:solidFill>
              </a:rPr>
              <a:t>Constrained</a:t>
            </a:r>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User Interface - Representations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Not the actual resource</a:t>
            </a:r>
          </a:p>
          <a:p>
            <a:r>
              <a:rPr lang="en-US" sz="2000" dirty="0" smtClean="0"/>
              <a:t>Constrained set </a:t>
            </a:r>
          </a:p>
          <a:p>
            <a:r>
              <a:rPr lang="en-US" sz="2000" dirty="0" smtClean="0"/>
              <a:t>Self-descriptive</a:t>
            </a:r>
          </a:p>
          <a:p>
            <a:r>
              <a:rPr lang="en-US" sz="2000" dirty="0" smtClean="0"/>
              <a:t>media type (Content-Type)</a:t>
            </a:r>
          </a:p>
          <a:p>
            <a:pPr lvl="1">
              <a:buClr>
                <a:schemeClr val="tx2"/>
              </a:buClr>
              <a:buFont typeface="Arial" pitchFamily="34" charset="0"/>
              <a:buChar char="•"/>
            </a:pPr>
            <a:r>
              <a:rPr lang="en-US" sz="1600" dirty="0" smtClean="0"/>
              <a:t>text/html</a:t>
            </a:r>
          </a:p>
          <a:p>
            <a:pPr lvl="1">
              <a:buClr>
                <a:schemeClr val="tx2"/>
              </a:buClr>
              <a:buFont typeface="Arial" pitchFamily="34" charset="0"/>
              <a:buChar char="•"/>
            </a:pPr>
            <a:r>
              <a:rPr lang="en-US" sz="1600" dirty="0" smtClean="0"/>
              <a:t>application/</a:t>
            </a:r>
            <a:r>
              <a:rPr lang="en-US" sz="1600" dirty="0" err="1" smtClean="0"/>
              <a:t>json</a:t>
            </a:r>
            <a:endParaRPr lang="en-US" sz="1600" dirty="0" smtClean="0"/>
          </a:p>
          <a:p>
            <a:r>
              <a:rPr lang="en-US" sz="2000" dirty="0" smtClean="0"/>
              <a:t>Includes metadata</a:t>
            </a:r>
          </a:p>
          <a:p>
            <a:r>
              <a:rPr lang="en-US" sz="2000" dirty="0" smtClean="0"/>
              <a:t>Understood by all components</a:t>
            </a:r>
          </a:p>
          <a:p>
            <a:r>
              <a:rPr lang="en-US" sz="2000" dirty="0" smtClean="0"/>
              <a:t>May be for humans, machines or both</a:t>
            </a:r>
          </a:p>
          <a:p>
            <a:r>
              <a:rPr lang="en-US" sz="2000" dirty="0" smtClean="0"/>
              <a:t>Negotiated</a:t>
            </a:r>
          </a:p>
          <a:p>
            <a:endParaRPr lang="en-US" sz="2000" dirty="0" smtClean="0"/>
          </a:p>
          <a:p>
            <a:endParaRPr lang="en-US" sz="2000" dirty="0"/>
          </a:p>
        </p:txBody>
      </p:sp>
      <p:pic>
        <p:nvPicPr>
          <p:cNvPr id="4" name="Picture 3"/>
          <p:cNvPicPr>
            <a:picLocks noChangeAspect="1" noChangeArrowheads="1"/>
          </p:cNvPicPr>
          <p:nvPr/>
        </p:nvPicPr>
        <p:blipFill>
          <a:blip r:embed="rId3"/>
          <a:srcRect/>
          <a:stretch>
            <a:fillRect/>
          </a:stretch>
        </p:blipFill>
        <p:spPr bwMode="auto">
          <a:xfrm>
            <a:off x="5717286" y="2277374"/>
            <a:ext cx="2334400" cy="1717659"/>
          </a:xfrm>
          <a:prstGeom prst="rect">
            <a:avLst/>
          </a:prstGeom>
          <a:noFill/>
          <a:ln w="9525">
            <a:noFill/>
            <a:miter lim="800000"/>
            <a:headEnd/>
            <a:tailEnd/>
          </a:ln>
        </p:spPr>
      </p:pic>
      <p:sp>
        <p:nvSpPr>
          <p:cNvPr id="6" name="TextBox 5"/>
          <p:cNvSpPr txBox="1"/>
          <p:nvPr/>
        </p:nvSpPr>
        <p:spPr>
          <a:xfrm>
            <a:off x="5926342" y="1794292"/>
            <a:ext cx="1909699" cy="461665"/>
          </a:xfrm>
          <a:prstGeom prst="rect">
            <a:avLst/>
          </a:prstGeom>
          <a:noFill/>
          <a:ln cmpd="dbl">
            <a:noFill/>
          </a:ln>
        </p:spPr>
        <p:txBody>
          <a:bodyPr wrap="square" lIns="0" tIns="0" rIns="0" bIns="0" rtlCol="0">
            <a:spAutoFit/>
          </a:bodyPr>
          <a:lstStyle/>
          <a:p>
            <a:pPr algn="ctr"/>
            <a:r>
              <a:rPr lang="en-US" sz="1600" b="1" dirty="0" smtClean="0"/>
              <a:t>Resources</a:t>
            </a:r>
            <a:r>
              <a:rPr lang="en-US" sz="1400" dirty="0" smtClean="0"/>
              <a:t/>
            </a:r>
            <a:br>
              <a:rPr lang="en-US" sz="1400" dirty="0" smtClean="0"/>
            </a:br>
            <a:r>
              <a:rPr lang="en-US" sz="1400" dirty="0" smtClean="0"/>
              <a:t>Nouns </a:t>
            </a:r>
            <a:r>
              <a:rPr lang="en-US" sz="1400" dirty="0" smtClean="0">
                <a:solidFill>
                  <a:srgbClr val="FF0000"/>
                </a:solidFill>
              </a:rPr>
              <a:t>Unconstrained</a:t>
            </a:r>
          </a:p>
        </p:txBody>
      </p:sp>
      <p:sp>
        <p:nvSpPr>
          <p:cNvPr id="7" name="TextBox 6"/>
          <p:cNvSpPr txBox="1"/>
          <p:nvPr/>
        </p:nvSpPr>
        <p:spPr>
          <a:xfrm>
            <a:off x="4985082" y="4086031"/>
            <a:ext cx="1472903" cy="461665"/>
          </a:xfrm>
          <a:prstGeom prst="rect">
            <a:avLst/>
          </a:prstGeom>
          <a:noFill/>
          <a:ln>
            <a:noFill/>
          </a:ln>
        </p:spPr>
        <p:txBody>
          <a:bodyPr wrap="none" lIns="0" tIns="0" rIns="0" bIns="0" rtlCol="0">
            <a:spAutoFit/>
          </a:bodyPr>
          <a:lstStyle/>
          <a:p>
            <a:pPr algn="ctr"/>
            <a:r>
              <a:rPr lang="en-US" sz="1600" b="1" dirty="0" smtClean="0"/>
              <a:t>Methods</a:t>
            </a:r>
            <a:r>
              <a:rPr lang="en-US" sz="1400" dirty="0" smtClean="0"/>
              <a:t/>
            </a:r>
            <a:br>
              <a:rPr lang="en-US" sz="1400" dirty="0" smtClean="0"/>
            </a:br>
            <a:r>
              <a:rPr lang="en-US" sz="1400" dirty="0" smtClean="0"/>
              <a:t>Verbs </a:t>
            </a:r>
            <a:r>
              <a:rPr lang="en-US" sz="1400" dirty="0" smtClean="0">
                <a:solidFill>
                  <a:srgbClr val="FF0000"/>
                </a:solidFill>
              </a:rPr>
              <a:t>Constrained</a:t>
            </a:r>
          </a:p>
        </p:txBody>
      </p:sp>
      <p:sp>
        <p:nvSpPr>
          <p:cNvPr id="8" name="TextBox 7"/>
          <p:cNvSpPr txBox="1"/>
          <p:nvPr/>
        </p:nvSpPr>
        <p:spPr>
          <a:xfrm>
            <a:off x="6806241" y="4091784"/>
            <a:ext cx="2276257" cy="461665"/>
          </a:xfrm>
          <a:prstGeom prst="rect">
            <a:avLst/>
          </a:prstGeom>
          <a:noFill/>
          <a:ln>
            <a:solidFill>
              <a:schemeClr val="tx2"/>
            </a:solidFill>
          </a:ln>
        </p:spPr>
        <p:txBody>
          <a:bodyPr wrap="square" lIns="0" tIns="0" rIns="0" bIns="0" rtlCol="0">
            <a:spAutoFit/>
          </a:bodyPr>
          <a:lstStyle/>
          <a:p>
            <a:pPr algn="ctr"/>
            <a:r>
              <a:rPr lang="en-US" sz="1600" b="1" dirty="0" smtClean="0"/>
              <a:t>Representations</a:t>
            </a:r>
            <a:r>
              <a:rPr lang="en-US" sz="1400" dirty="0" smtClean="0"/>
              <a:t/>
            </a:r>
            <a:br>
              <a:rPr lang="en-US" sz="1400" dirty="0" smtClean="0"/>
            </a:br>
            <a:r>
              <a:rPr lang="en-US" sz="1400" dirty="0" smtClean="0"/>
              <a:t>Hyper Linked </a:t>
            </a:r>
            <a:r>
              <a:rPr lang="en-US" sz="1400" dirty="0" smtClean="0">
                <a:solidFill>
                  <a:srgbClr val="FF0000"/>
                </a:solidFill>
              </a:rPr>
              <a:t>Constrained</a:t>
            </a:r>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545621" y="2417005"/>
            <a:ext cx="4449073" cy="524595"/>
          </a:xfrm>
        </p:spPr>
        <p:txBody>
          <a:bodyPr/>
          <a:lstStyle/>
          <a:p>
            <a:r>
              <a:rPr lang="en-US" sz="3200" dirty="0" smtClean="0">
                <a:solidFill>
                  <a:srgbClr val="FF0000"/>
                </a:solidFill>
              </a:rPr>
              <a:t>REST Modeling - </a:t>
            </a:r>
            <a:br>
              <a:rPr lang="en-US" sz="3200" dirty="0" smtClean="0">
                <a:solidFill>
                  <a:srgbClr val="FF0000"/>
                </a:solidFill>
              </a:rPr>
            </a:br>
            <a:r>
              <a:rPr lang="en-US" sz="3200" dirty="0" smtClean="0">
                <a:solidFill>
                  <a:srgbClr val="FF0000"/>
                </a:solidFill>
              </a:rPr>
              <a:t>How to design a RESTful API</a:t>
            </a:r>
            <a:br>
              <a:rPr lang="en-US" sz="3200" dirty="0" smtClean="0">
                <a:solidFill>
                  <a:srgbClr val="FF0000"/>
                </a:solidFill>
              </a:rPr>
            </a:br>
            <a:r>
              <a:rPr lang="en-US" sz="3200" dirty="0" smtClean="0">
                <a:ln>
                  <a:noFill/>
                </a:ln>
                <a:solidFill>
                  <a:srgbClr val="FF0000"/>
                </a:solidFill>
              </a:rPr>
              <a:t/>
            </a:r>
            <a:br>
              <a:rPr lang="en-US" sz="3200" dirty="0" smtClean="0">
                <a:ln>
                  <a:noFill/>
                </a:ln>
                <a:solidFill>
                  <a:srgbClr val="FF0000"/>
                </a:solidFill>
              </a:rPr>
            </a:br>
            <a:endParaRPr sz="3200" b="0" dirty="0" smtClean="0">
              <a:ln>
                <a:noFill/>
              </a:ln>
              <a:solidFill>
                <a:srgbClr val="FF0000"/>
              </a:solidFill>
            </a:endParaRPr>
          </a:p>
        </p:txBody>
      </p:sp>
      <p:pic>
        <p:nvPicPr>
          <p:cNvPr id="3" name="Picture Placeholder 2"/>
          <p:cNvPicPr>
            <a:picLocks noGrp="1" noChangeAspect="1"/>
          </p:cNvPicPr>
          <p:nvPr>
            <p:ph type="pic" sz="quarter" idx="12"/>
          </p:nvPr>
        </p:nvPicPr>
        <p:blipFill>
          <a:blip r:embed="rId3" cstate="print"/>
          <a:srcRect l="980" r="980"/>
          <a:stretch>
            <a:fillRect/>
          </a:stretch>
        </p:blipFill>
        <p:spPr/>
      </p:pic>
      <p:pic>
        <p:nvPicPr>
          <p:cNvPr id="5" name="Picture 4"/>
          <p:cNvPicPr>
            <a:picLocks noChangeAspect="1"/>
          </p:cNvPicPr>
          <p:nvPr/>
        </p:nvPicPr>
        <p:blipFill>
          <a:blip r:embed="rId4" cstate="print"/>
          <a:stretch>
            <a:fillRect/>
          </a:stretch>
        </p:blipFill>
        <p:spPr>
          <a:xfrm>
            <a:off x="6221102" y="2635960"/>
            <a:ext cx="2479647" cy="1983717"/>
          </a:xfrm>
          <a:prstGeom prst="rect">
            <a:avLst/>
          </a:prstGeom>
        </p:spPr>
      </p:pic>
    </p:spTree>
    <p:extLst>
      <p:ext uri="{BB962C8B-B14F-4D97-AF65-F5344CB8AC3E}">
        <p14:creationId xmlns:p14="http://schemas.microsoft.com/office/powerpoint/2010/main" xmlns="" val="559249840"/>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REST Modeling</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Its different from: </a:t>
            </a:r>
          </a:p>
          <a:p>
            <a:pPr lvl="1">
              <a:buClr>
                <a:schemeClr val="tx2"/>
              </a:buClr>
              <a:buFont typeface="Arial" pitchFamily="34" charset="0"/>
              <a:buChar char="•"/>
            </a:pPr>
            <a:r>
              <a:rPr lang="en-US" dirty="0" smtClean="0"/>
              <a:t>Object modeling </a:t>
            </a:r>
          </a:p>
          <a:p>
            <a:pPr lvl="1">
              <a:buClr>
                <a:schemeClr val="tx2"/>
              </a:buClr>
              <a:buFont typeface="Arial" pitchFamily="34" charset="0"/>
              <a:buChar char="•"/>
            </a:pPr>
            <a:r>
              <a:rPr lang="en-US" dirty="0" smtClean="0"/>
              <a:t>Entity Relationship modeling</a:t>
            </a:r>
          </a:p>
          <a:p>
            <a:r>
              <a:rPr lang="en-US" sz="2000" dirty="0" smtClean="0"/>
              <a:t>Resources are the key abstraction</a:t>
            </a:r>
          </a:p>
          <a:p>
            <a:r>
              <a:rPr lang="en-US" sz="2000" dirty="0" smtClean="0"/>
              <a:t>What are the resources</a:t>
            </a:r>
          </a:p>
          <a:p>
            <a:pPr lvl="1">
              <a:buClr>
                <a:schemeClr val="tx2"/>
              </a:buClr>
              <a:buFont typeface="Arial" pitchFamily="34" charset="0"/>
              <a:buChar char="•"/>
            </a:pPr>
            <a:r>
              <a:rPr lang="en-US" dirty="0" smtClean="0"/>
              <a:t>What methods does each support</a:t>
            </a:r>
          </a:p>
          <a:p>
            <a:pPr lvl="1">
              <a:buClr>
                <a:schemeClr val="tx2"/>
              </a:buClr>
              <a:buFont typeface="Arial" pitchFamily="34" charset="0"/>
              <a:buChar char="•"/>
            </a:pPr>
            <a:r>
              <a:rPr lang="en-US" dirty="0" smtClean="0"/>
              <a:t>What representation(s) to use</a:t>
            </a:r>
          </a:p>
          <a:p>
            <a:pPr lvl="1">
              <a:buClr>
                <a:schemeClr val="tx2"/>
              </a:buClr>
              <a:buFont typeface="Arial" pitchFamily="34" charset="0"/>
              <a:buChar char="•"/>
            </a:pPr>
            <a:r>
              <a:rPr lang="en-US" dirty="0" smtClean="0"/>
              <a:t>Relationships via linking</a:t>
            </a:r>
          </a:p>
          <a:p>
            <a:endParaRPr lang="en-US" sz="2000" dirty="0" smtClean="0"/>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REST Modeling - Resources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Start by identifying the resources</a:t>
            </a:r>
          </a:p>
          <a:p>
            <a:r>
              <a:rPr lang="en-US" sz="2000" dirty="0" smtClean="0"/>
              <a:t>Similar to thinking about entities but...</a:t>
            </a:r>
          </a:p>
          <a:p>
            <a:pPr lvl="1">
              <a:buClr>
                <a:schemeClr val="tx2"/>
              </a:buClr>
              <a:buFont typeface="Arial" pitchFamily="34" charset="0"/>
              <a:buChar char="•"/>
            </a:pPr>
            <a:r>
              <a:rPr lang="en-US" dirty="0" smtClean="0"/>
              <a:t>Resources are not result sets (rows and columns)</a:t>
            </a:r>
          </a:p>
          <a:p>
            <a:pPr lvl="1">
              <a:buClr>
                <a:schemeClr val="tx2"/>
              </a:buClr>
              <a:buFont typeface="Arial" pitchFamily="34" charset="0"/>
              <a:buChar char="•"/>
            </a:pPr>
            <a:r>
              <a:rPr lang="en-US" dirty="0" smtClean="0"/>
              <a:t>They are “documents”</a:t>
            </a:r>
          </a:p>
          <a:p>
            <a:r>
              <a:rPr lang="en-US" sz="2000" dirty="0" smtClean="0"/>
              <a:t>Two main types</a:t>
            </a:r>
          </a:p>
          <a:p>
            <a:pPr lvl="1">
              <a:buClr>
                <a:schemeClr val="tx2"/>
              </a:buClr>
              <a:buFont typeface="Arial" pitchFamily="34" charset="0"/>
              <a:buChar char="•"/>
            </a:pPr>
            <a:r>
              <a:rPr lang="en-US" dirty="0" smtClean="0"/>
              <a:t>Collections</a:t>
            </a:r>
          </a:p>
          <a:p>
            <a:pPr lvl="1">
              <a:buClr>
                <a:schemeClr val="tx2"/>
              </a:buClr>
              <a:buFont typeface="Arial" pitchFamily="34" charset="0"/>
              <a:buChar char="•"/>
            </a:pPr>
            <a:r>
              <a:rPr lang="en-US" dirty="0" smtClean="0"/>
              <a:t>Items</a:t>
            </a:r>
          </a:p>
          <a:p>
            <a:endParaRPr lang="en-US" sz="2000" dirty="0" smtClean="0"/>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REST Modeling - URIs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Human readable (not necessary but it helps)</a:t>
            </a:r>
          </a:p>
          <a:p>
            <a:r>
              <a:rPr lang="en-US" sz="2000" dirty="0" smtClean="0"/>
              <a:t>Tends to form a hierarchy</a:t>
            </a:r>
          </a:p>
          <a:p>
            <a:r>
              <a:rPr lang="en-US" sz="2000" dirty="0" smtClean="0"/>
              <a:t>Use the query part appropriately</a:t>
            </a:r>
          </a:p>
          <a:p>
            <a:pPr lvl="1">
              <a:buClr>
                <a:schemeClr val="tx2"/>
              </a:buClr>
              <a:buFont typeface="Arial" pitchFamily="34" charset="0"/>
              <a:buChar char="•"/>
            </a:pPr>
            <a:r>
              <a:rPr lang="en-US" dirty="0" smtClean="0"/>
              <a:t>Use to search, filter, or possibly specify a mode</a:t>
            </a:r>
          </a:p>
          <a:p>
            <a:pPr lvl="1">
              <a:buClr>
                <a:schemeClr val="tx2"/>
              </a:buClr>
              <a:buFont typeface="Arial" pitchFamily="34" charset="0"/>
              <a:buChar char="•"/>
            </a:pPr>
            <a:r>
              <a:rPr lang="en-US" dirty="0" smtClean="0"/>
              <a:t>Identification of the resource is better in the path</a:t>
            </a:r>
          </a:p>
          <a:p>
            <a:pPr lvl="2"/>
            <a:r>
              <a:rPr lang="en-US" sz="2000" dirty="0" smtClean="0"/>
              <a:t>(preferred) http://example.com/orders/100234</a:t>
            </a:r>
          </a:p>
          <a:p>
            <a:pPr lvl="2"/>
            <a:r>
              <a:rPr lang="en-US" sz="2000" dirty="0" smtClean="0"/>
              <a:t>http://example.com/orders?id=100234</a:t>
            </a:r>
          </a:p>
          <a:p>
            <a:r>
              <a:rPr lang="en-US" sz="2000" dirty="0" smtClean="0"/>
              <a:t>Don’t make them verbs!</a:t>
            </a:r>
          </a:p>
          <a:p>
            <a:pPr lvl="1">
              <a:buClr>
                <a:schemeClr val="tx2"/>
              </a:buClr>
              <a:buFont typeface="Arial" pitchFamily="34" charset="0"/>
              <a:buChar char="•"/>
            </a:pPr>
            <a:r>
              <a:rPr lang="en-US" dirty="0" smtClean="0"/>
              <a:t>(bad) http://example.com/accounts/addaccount</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REST Modeling - Representations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The usual suspects:</a:t>
            </a:r>
          </a:p>
          <a:p>
            <a:pPr lvl="1">
              <a:buClr>
                <a:schemeClr val="tx2"/>
              </a:buClr>
              <a:buFont typeface="Arial" pitchFamily="34" charset="0"/>
              <a:buChar char="•"/>
            </a:pPr>
            <a:r>
              <a:rPr lang="en-US" dirty="0" smtClean="0"/>
              <a:t>text/html</a:t>
            </a:r>
          </a:p>
          <a:p>
            <a:pPr lvl="1">
              <a:buClr>
                <a:schemeClr val="tx2"/>
              </a:buClr>
              <a:buFont typeface="Arial" pitchFamily="34" charset="0"/>
              <a:buChar char="•"/>
            </a:pPr>
            <a:r>
              <a:rPr lang="en-US" dirty="0" smtClean="0"/>
              <a:t>application/xml</a:t>
            </a:r>
          </a:p>
          <a:p>
            <a:pPr lvl="1">
              <a:buClr>
                <a:schemeClr val="tx2"/>
              </a:buClr>
              <a:buFont typeface="Arial" pitchFamily="34" charset="0"/>
              <a:buChar char="•"/>
            </a:pPr>
            <a:r>
              <a:rPr lang="en-US" dirty="0" smtClean="0"/>
              <a:t>application/</a:t>
            </a:r>
            <a:r>
              <a:rPr lang="en-US" dirty="0" err="1" smtClean="0"/>
              <a:t>json</a:t>
            </a:r>
            <a:endParaRPr lang="en-US" dirty="0" smtClean="0"/>
          </a:p>
          <a:p>
            <a:pPr lvl="1">
              <a:buClr>
                <a:schemeClr val="tx2"/>
              </a:buClr>
              <a:buFont typeface="Arial" pitchFamily="34" charset="0"/>
              <a:buChar char="•"/>
            </a:pPr>
            <a:r>
              <a:rPr lang="en-US" dirty="0" smtClean="0"/>
              <a:t>application/x-www-form-</a:t>
            </a:r>
            <a:r>
              <a:rPr lang="en-US" dirty="0" err="1" smtClean="0"/>
              <a:t>urlencoded</a:t>
            </a:r>
            <a:r>
              <a:rPr lang="en-US" dirty="0" smtClean="0"/>
              <a:t> (for input: PUT, POST)</a:t>
            </a:r>
          </a:p>
          <a:p>
            <a:pPr lvl="1">
              <a:buClr>
                <a:schemeClr val="tx2"/>
              </a:buClr>
              <a:buFont typeface="Arial" pitchFamily="34" charset="0"/>
              <a:buChar char="•"/>
            </a:pPr>
            <a:r>
              <a:rPr lang="en-US" dirty="0" smtClean="0"/>
              <a:t>And others: images: </a:t>
            </a:r>
            <a:r>
              <a:rPr lang="en-US" dirty="0" err="1" smtClean="0"/>
              <a:t>svg</a:t>
            </a:r>
            <a:r>
              <a:rPr lang="en-US" dirty="0" smtClean="0"/>
              <a:t>, jpg, </a:t>
            </a:r>
            <a:r>
              <a:rPr lang="en-US" dirty="0" err="1" smtClean="0"/>
              <a:t>png</a:t>
            </a:r>
            <a:r>
              <a:rPr lang="en-US" dirty="0" smtClean="0"/>
              <a:t> etc., text/</a:t>
            </a:r>
            <a:r>
              <a:rPr lang="en-US" dirty="0" err="1" smtClean="0"/>
              <a:t>css</a:t>
            </a:r>
            <a:r>
              <a:rPr lang="en-US" dirty="0" smtClean="0"/>
              <a:t>, text/</a:t>
            </a:r>
            <a:r>
              <a:rPr lang="en-US" dirty="0" err="1" smtClean="0"/>
              <a:t>javascript</a:t>
            </a:r>
            <a:endParaRPr lang="en-US" dirty="0" smtClean="0"/>
          </a:p>
          <a:p>
            <a:r>
              <a:rPr lang="en-US" sz="2000" dirty="0" smtClean="0"/>
              <a:t>How many does each resource need?</a:t>
            </a:r>
          </a:p>
          <a:p>
            <a:r>
              <a:rPr lang="en-US" sz="2000" dirty="0" smtClean="0"/>
              <a:t>Remember it is all about hyper media. Include links. </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ph_fac_hq_rs_007_cropped.bmp"/>
          <p:cNvPicPr>
            <a:picLocks noGrp="1" noChangeAspect="1"/>
          </p:cNvPicPr>
          <p:nvPr>
            <p:ph type="pic" sz="quarter" idx="14"/>
          </p:nvPr>
        </p:nvPicPr>
        <p:blipFill>
          <a:blip r:embed="rId3">
            <a:extLst>
              <a:ext uri="{28A0092B-C50C-407E-A947-70E740481C1C}">
                <a14:useLocalDpi xmlns="" xmlns:a14="http://schemas.microsoft.com/office/drawing/2010/main" val="0"/>
              </a:ext>
            </a:extLst>
          </a:blip>
          <a:srcRect l="8489" r="8489"/>
          <a:stretch>
            <a:fillRect/>
          </a:stretch>
        </p:blipFill>
        <p:spPr/>
      </p:pic>
      <p:sp>
        <p:nvSpPr>
          <p:cNvPr id="2" name="TextBox 1"/>
          <p:cNvSpPr txBox="1"/>
          <p:nvPr/>
        </p:nvSpPr>
        <p:spPr>
          <a:xfrm>
            <a:off x="3740727" y="2216727"/>
            <a:ext cx="914400" cy="914400"/>
          </a:xfrm>
          <a:prstGeom prst="rect">
            <a:avLst/>
          </a:prstGeom>
          <a:noFill/>
          <a:ln>
            <a:noFill/>
          </a:ln>
        </p:spPr>
        <p:txBody>
          <a:bodyPr wrap="none" lIns="0" tIns="0" rIns="0" bIns="0" rtlCol="0">
            <a:noAutofit/>
          </a:bodyPr>
          <a:lstStyle/>
          <a:p>
            <a:pPr algn="l"/>
            <a:endParaRPr lang="en-US" sz="1800" dirty="0" err="1" smtClean="0"/>
          </a:p>
        </p:txBody>
      </p:sp>
      <p:sp>
        <p:nvSpPr>
          <p:cNvPr id="9" name="Title 6"/>
          <p:cNvSpPr>
            <a:spLocks noGrp="1"/>
          </p:cNvSpPr>
          <p:nvPr>
            <p:ph type="title"/>
          </p:nvPr>
        </p:nvSpPr>
        <p:spPr>
          <a:xfrm>
            <a:off x="450850" y="1582738"/>
            <a:ext cx="5027613" cy="1231900"/>
          </a:xfrm>
        </p:spPr>
        <p:txBody>
          <a:bodyPr/>
          <a:lstStyle/>
          <a:p>
            <a:pPr defTabSz="913561"/>
            <a:r>
              <a:rPr lang="en-US" sz="2400" dirty="0" smtClean="0"/>
              <a:t>Implementing </a:t>
            </a:r>
            <a:r>
              <a:rPr lang="en-US" sz="2400" dirty="0" err="1" smtClean="0"/>
              <a:t>RESTful</a:t>
            </a:r>
            <a:r>
              <a:rPr lang="en-US" sz="2400" dirty="0" smtClean="0"/>
              <a:t> Web Services with </a:t>
            </a:r>
            <a:br>
              <a:rPr lang="en-US" sz="2400" dirty="0" smtClean="0"/>
            </a:br>
            <a:r>
              <a:rPr lang="en-US" sz="2400" dirty="0" smtClean="0"/>
              <a:t>Oracle Application Express</a:t>
            </a:r>
            <a:endParaRPr lang="en-US" sz="3600" dirty="0">
              <a:effectLst>
                <a:outerShdw blurRad="50800" dist="38100" dir="2700000" algn="tl" rotWithShape="0">
                  <a:srgbClr val="000000">
                    <a:alpha val="43000"/>
                  </a:srgbClr>
                </a:outerShdw>
              </a:effectLst>
            </a:endParaRPr>
          </a:p>
        </p:txBody>
      </p:sp>
    </p:spTree>
    <p:extLst>
      <p:ext uri="{BB962C8B-B14F-4D97-AF65-F5344CB8AC3E}">
        <p14:creationId xmlns="" xmlns:p14="http://schemas.microsoft.com/office/powerpoint/2010/main" val="2845239157"/>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REST Modeling - Methods</a:t>
            </a:r>
            <a:endParaRPr lang="en-US" dirty="0"/>
          </a:p>
        </p:txBody>
      </p:sp>
      <p:sp>
        <p:nvSpPr>
          <p:cNvPr id="5" name="Content Placeholder 4"/>
          <p:cNvSpPr>
            <a:spLocks noGrp="1"/>
          </p:cNvSpPr>
          <p:nvPr>
            <p:ph idx="1"/>
          </p:nvPr>
        </p:nvSpPr>
        <p:spPr>
          <a:xfrm>
            <a:off x="908587" y="3928856"/>
            <a:ext cx="3568522" cy="461989"/>
          </a:xfrm>
        </p:spPr>
        <p:txBody>
          <a:bodyPr/>
          <a:lstStyle/>
          <a:p>
            <a:pPr>
              <a:buNone/>
            </a:pPr>
            <a:r>
              <a:rPr lang="en-US" sz="2000" dirty="0" smtClean="0"/>
              <a:t>But it’s not that simple …</a:t>
            </a:r>
          </a:p>
          <a:p>
            <a:endParaRPr lang="en-US" sz="2000" dirty="0"/>
          </a:p>
        </p:txBody>
      </p:sp>
      <p:graphicFrame>
        <p:nvGraphicFramePr>
          <p:cNvPr id="4" name="Table 3"/>
          <p:cNvGraphicFramePr>
            <a:graphicFrameLocks noGrp="1"/>
          </p:cNvGraphicFramePr>
          <p:nvPr/>
        </p:nvGraphicFramePr>
        <p:xfrm>
          <a:off x="1722413" y="1074603"/>
          <a:ext cx="5575521" cy="2427721"/>
        </p:xfrm>
        <a:graphic>
          <a:graphicData uri="http://schemas.openxmlformats.org/drawingml/2006/table">
            <a:tbl>
              <a:tblPr firstRow="1" bandRow="1">
                <a:tableStyleId>{5C22544A-7EE6-4342-B048-85BDC9FD1C3A}</a:tableStyleId>
              </a:tblPr>
              <a:tblGrid>
                <a:gridCol w="1858507"/>
                <a:gridCol w="1781344"/>
                <a:gridCol w="1935670"/>
              </a:tblGrid>
              <a:tr h="420805">
                <a:tc>
                  <a:txBody>
                    <a:bodyPr/>
                    <a:lstStyle/>
                    <a:p>
                      <a:r>
                        <a:rPr lang="en-US" sz="2000" dirty="0" smtClean="0"/>
                        <a:t>REST</a:t>
                      </a:r>
                      <a:endParaRPr lang="en-US" sz="2000" dirty="0"/>
                    </a:p>
                  </a:txBody>
                  <a:tcPr>
                    <a:solidFill>
                      <a:schemeClr val="tx2"/>
                    </a:solidFill>
                  </a:tcPr>
                </a:tc>
                <a:tc>
                  <a:txBody>
                    <a:bodyPr/>
                    <a:lstStyle/>
                    <a:p>
                      <a:r>
                        <a:rPr lang="en-US" sz="2000" dirty="0" smtClean="0"/>
                        <a:t>CRUD</a:t>
                      </a:r>
                      <a:endParaRPr lang="en-US" sz="2000" dirty="0"/>
                    </a:p>
                  </a:txBody>
                  <a:tcPr>
                    <a:solidFill>
                      <a:schemeClr val="tx2"/>
                    </a:solidFill>
                  </a:tcPr>
                </a:tc>
                <a:tc>
                  <a:txBody>
                    <a:bodyPr/>
                    <a:lstStyle/>
                    <a:p>
                      <a:r>
                        <a:rPr lang="en-US" sz="2000" dirty="0" smtClean="0"/>
                        <a:t>SQL</a:t>
                      </a:r>
                      <a:endParaRPr lang="en-US" sz="2000" dirty="0"/>
                    </a:p>
                  </a:txBody>
                  <a:tcPr>
                    <a:solidFill>
                      <a:schemeClr val="tx2"/>
                    </a:solidFill>
                  </a:tcPr>
                </a:tc>
              </a:tr>
              <a:tr h="420805">
                <a:tc>
                  <a:txBody>
                    <a:bodyPr/>
                    <a:lstStyle/>
                    <a:p>
                      <a:r>
                        <a:rPr lang="en-US" sz="2000" dirty="0" smtClean="0"/>
                        <a:t>GET</a:t>
                      </a:r>
                      <a:endParaRPr lang="en-US" sz="2000" dirty="0"/>
                    </a:p>
                  </a:txBody>
                  <a:tcPr/>
                </a:tc>
                <a:tc>
                  <a:txBody>
                    <a:bodyPr/>
                    <a:lstStyle/>
                    <a:p>
                      <a:r>
                        <a:rPr lang="en-US" sz="2000" dirty="0" smtClean="0"/>
                        <a:t>Read</a:t>
                      </a:r>
                      <a:endParaRPr lang="en-US" sz="2000" dirty="0"/>
                    </a:p>
                  </a:txBody>
                  <a:tcPr/>
                </a:tc>
                <a:tc>
                  <a:txBody>
                    <a:bodyPr/>
                    <a:lstStyle/>
                    <a:p>
                      <a:r>
                        <a:rPr lang="en-US" sz="2000" dirty="0" smtClean="0"/>
                        <a:t>SELECT</a:t>
                      </a:r>
                      <a:endParaRPr lang="en-US" sz="2000" dirty="0"/>
                    </a:p>
                  </a:txBody>
                  <a:tcPr/>
                </a:tc>
              </a:tr>
              <a:tr h="420805">
                <a:tc>
                  <a:txBody>
                    <a:bodyPr/>
                    <a:lstStyle/>
                    <a:p>
                      <a:r>
                        <a:rPr lang="en-US" sz="2000" dirty="0" smtClean="0"/>
                        <a:t>POST</a:t>
                      </a:r>
                      <a:endParaRPr lang="en-US" sz="2000" dirty="0"/>
                    </a:p>
                  </a:txBody>
                  <a:tcPr/>
                </a:tc>
                <a:tc>
                  <a:txBody>
                    <a:bodyPr/>
                    <a:lstStyle/>
                    <a:p>
                      <a:r>
                        <a:rPr lang="en-US" sz="2000" dirty="0" smtClean="0"/>
                        <a:t>Create</a:t>
                      </a:r>
                      <a:endParaRPr lang="en-US" sz="2000" dirty="0"/>
                    </a:p>
                  </a:txBody>
                  <a:tcPr/>
                </a:tc>
                <a:tc>
                  <a:txBody>
                    <a:bodyPr/>
                    <a:lstStyle/>
                    <a:p>
                      <a:r>
                        <a:rPr lang="en-US" sz="2000" dirty="0" smtClean="0"/>
                        <a:t>INSERT</a:t>
                      </a:r>
                      <a:endParaRPr lang="en-US" sz="2000" dirty="0"/>
                    </a:p>
                  </a:txBody>
                  <a:tcPr/>
                </a:tc>
              </a:tr>
              <a:tr h="744501">
                <a:tc>
                  <a:txBody>
                    <a:bodyPr/>
                    <a:lstStyle/>
                    <a:p>
                      <a:r>
                        <a:rPr lang="en-US" sz="2000" dirty="0" smtClean="0"/>
                        <a:t>PUT</a:t>
                      </a:r>
                      <a:endParaRPr lang="en-US" sz="2000" dirty="0"/>
                    </a:p>
                  </a:txBody>
                  <a:tcPr/>
                </a:tc>
                <a:tc>
                  <a:txBody>
                    <a:bodyPr/>
                    <a:lstStyle/>
                    <a:p>
                      <a:r>
                        <a:rPr lang="en-US" sz="2000" dirty="0" smtClean="0"/>
                        <a:t>Update or Create</a:t>
                      </a:r>
                      <a:endParaRPr lang="en-US" sz="2000" dirty="0"/>
                    </a:p>
                  </a:txBody>
                  <a:tcPr/>
                </a:tc>
                <a:tc>
                  <a:txBody>
                    <a:bodyPr/>
                    <a:lstStyle/>
                    <a:p>
                      <a:r>
                        <a:rPr lang="en-US" sz="2000" dirty="0" smtClean="0"/>
                        <a:t>UPDATE or INSERT</a:t>
                      </a:r>
                      <a:endParaRPr lang="en-US" sz="2000" dirty="0"/>
                    </a:p>
                  </a:txBody>
                  <a:tcPr/>
                </a:tc>
              </a:tr>
              <a:tr h="420805">
                <a:tc>
                  <a:txBody>
                    <a:bodyPr/>
                    <a:lstStyle/>
                    <a:p>
                      <a:r>
                        <a:rPr lang="en-US" sz="2000" dirty="0" smtClean="0"/>
                        <a:t>DELETE</a:t>
                      </a:r>
                      <a:endParaRPr lang="en-US" sz="2000" dirty="0"/>
                    </a:p>
                  </a:txBody>
                  <a:tcPr/>
                </a:tc>
                <a:tc>
                  <a:txBody>
                    <a:bodyPr/>
                    <a:lstStyle/>
                    <a:p>
                      <a:r>
                        <a:rPr lang="en-US" sz="2000" dirty="0" smtClean="0"/>
                        <a:t>Delete</a:t>
                      </a:r>
                      <a:endParaRPr lang="en-US" sz="2000" dirty="0"/>
                    </a:p>
                  </a:txBody>
                  <a:tcPr/>
                </a:tc>
                <a:tc>
                  <a:txBody>
                    <a:bodyPr/>
                    <a:lstStyle/>
                    <a:p>
                      <a:r>
                        <a:rPr lang="en-US" sz="2000" dirty="0" smtClean="0"/>
                        <a:t>DELETE</a:t>
                      </a:r>
                      <a:endParaRPr lang="en-US" sz="2000" dirty="0"/>
                    </a:p>
                  </a:txBody>
                  <a:tcPr/>
                </a:tc>
              </a:tr>
            </a:tbl>
          </a:graphicData>
        </a:graphic>
      </p:graphicFrame>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66529" y="971091"/>
          <a:ext cx="7904611" cy="3268426"/>
        </p:xfrm>
        <a:graphic>
          <a:graphicData uri="http://schemas.openxmlformats.org/drawingml/2006/table">
            <a:tbl>
              <a:tblPr firstRow="1" bandRow="1">
                <a:tableStyleId>{5C22544A-7EE6-4342-B048-85BDC9FD1C3A}</a:tableStyleId>
              </a:tblPr>
              <a:tblGrid>
                <a:gridCol w="1095301"/>
                <a:gridCol w="1329678"/>
                <a:gridCol w="1382084"/>
                <a:gridCol w="4097548"/>
              </a:tblGrid>
              <a:tr h="420805">
                <a:tc>
                  <a:txBody>
                    <a:bodyPr/>
                    <a:lstStyle/>
                    <a:p>
                      <a:r>
                        <a:rPr lang="en-US" sz="2000" dirty="0" smtClean="0"/>
                        <a:t>REST</a:t>
                      </a:r>
                      <a:endParaRPr lang="en-US" sz="2000" dirty="0"/>
                    </a:p>
                  </a:txBody>
                  <a:tcPr>
                    <a:solidFill>
                      <a:schemeClr val="tx2"/>
                    </a:solidFill>
                  </a:tcPr>
                </a:tc>
                <a:tc>
                  <a:txBody>
                    <a:bodyPr/>
                    <a:lstStyle/>
                    <a:p>
                      <a:r>
                        <a:rPr lang="en-US" sz="2000" dirty="0" smtClean="0"/>
                        <a:t>CRUD</a:t>
                      </a:r>
                      <a:endParaRPr lang="en-US" sz="2000" dirty="0"/>
                    </a:p>
                  </a:txBody>
                  <a:tcPr>
                    <a:solidFill>
                      <a:schemeClr val="tx2"/>
                    </a:solidFill>
                  </a:tcPr>
                </a:tc>
                <a:tc>
                  <a:txBody>
                    <a:bodyPr/>
                    <a:lstStyle/>
                    <a:p>
                      <a:r>
                        <a:rPr lang="en-US" sz="2000" dirty="0" smtClean="0"/>
                        <a:t>SQL</a:t>
                      </a:r>
                      <a:endParaRPr lang="en-US" sz="2000" dirty="0"/>
                    </a:p>
                  </a:txBody>
                  <a:tcPr>
                    <a:solidFill>
                      <a:schemeClr val="tx2"/>
                    </a:solidFill>
                  </a:tcPr>
                </a:tc>
                <a:tc>
                  <a:txBody>
                    <a:bodyPr/>
                    <a:lstStyle/>
                    <a:p>
                      <a:r>
                        <a:rPr lang="en-US" sz="2000" dirty="0" smtClean="0"/>
                        <a:t>But …</a:t>
                      </a:r>
                      <a:endParaRPr lang="en-US" sz="2000" dirty="0"/>
                    </a:p>
                  </a:txBody>
                  <a:tcPr>
                    <a:solidFill>
                      <a:schemeClr val="tx2"/>
                    </a:solidFill>
                  </a:tcPr>
                </a:tc>
              </a:tr>
              <a:tr h="420805">
                <a:tc>
                  <a:txBody>
                    <a:bodyPr/>
                    <a:lstStyle/>
                    <a:p>
                      <a:r>
                        <a:rPr lang="en-US" sz="2000" dirty="0" smtClean="0"/>
                        <a:t>GET</a:t>
                      </a:r>
                      <a:endParaRPr lang="en-US" sz="2000" dirty="0"/>
                    </a:p>
                  </a:txBody>
                  <a:tcPr/>
                </a:tc>
                <a:tc>
                  <a:txBody>
                    <a:bodyPr/>
                    <a:lstStyle/>
                    <a:p>
                      <a:r>
                        <a:rPr lang="en-US" sz="2000" dirty="0" smtClean="0"/>
                        <a:t>Read</a:t>
                      </a:r>
                      <a:endParaRPr lang="en-US" sz="2000" dirty="0"/>
                    </a:p>
                  </a:txBody>
                  <a:tcPr/>
                </a:tc>
                <a:tc>
                  <a:txBody>
                    <a:bodyPr/>
                    <a:lstStyle/>
                    <a:p>
                      <a:r>
                        <a:rPr lang="en-US" sz="2000" dirty="0" smtClean="0"/>
                        <a:t>SELECT</a:t>
                      </a:r>
                      <a:endParaRPr lang="en-US" sz="2000" dirty="0"/>
                    </a:p>
                  </a:txBody>
                  <a:tcPr/>
                </a:tc>
                <a:tc>
                  <a:txBody>
                    <a:bodyPr/>
                    <a:lstStyle/>
                    <a:p>
                      <a:pPr marL="0" marR="0" indent="0" algn="l" defTabSz="571145" rtl="0" eaLnBrk="1" fontAlgn="auto" latinLnBrk="0" hangingPunct="1">
                        <a:lnSpc>
                          <a:spcPct val="100000"/>
                        </a:lnSpc>
                        <a:spcBef>
                          <a:spcPts val="0"/>
                        </a:spcBef>
                        <a:spcAft>
                          <a:spcPts val="0"/>
                        </a:spcAft>
                        <a:buClrTx/>
                        <a:buSzTx/>
                        <a:buFontTx/>
                        <a:buNone/>
                        <a:tabLst/>
                        <a:defRPr/>
                      </a:pPr>
                      <a:r>
                        <a:rPr lang="en-US" sz="2000" kern="1200" dirty="0" smtClean="0">
                          <a:solidFill>
                            <a:schemeClr val="dk1"/>
                          </a:solidFill>
                          <a:latin typeface="+mn-lt"/>
                          <a:ea typeface="+mn-ea"/>
                          <a:cs typeface="+mn-cs"/>
                        </a:rPr>
                        <a:t>Keep it safe. Make sure there are </a:t>
                      </a:r>
                      <a:br>
                        <a:rPr lang="en-US" sz="2000" kern="1200" dirty="0" smtClean="0">
                          <a:solidFill>
                            <a:schemeClr val="dk1"/>
                          </a:solidFill>
                          <a:latin typeface="+mn-lt"/>
                          <a:ea typeface="+mn-ea"/>
                          <a:cs typeface="+mn-cs"/>
                        </a:rPr>
                      </a:br>
                      <a:r>
                        <a:rPr lang="en-US" sz="2000" kern="1200" dirty="0" smtClean="0">
                          <a:solidFill>
                            <a:schemeClr val="dk1"/>
                          </a:solidFill>
                          <a:latin typeface="+mn-lt"/>
                          <a:ea typeface="+mn-ea"/>
                          <a:cs typeface="+mn-cs"/>
                        </a:rPr>
                        <a:t>no side effects</a:t>
                      </a:r>
                    </a:p>
                  </a:txBody>
                  <a:tcPr/>
                </a:tc>
              </a:tr>
              <a:tr h="420805">
                <a:tc>
                  <a:txBody>
                    <a:bodyPr/>
                    <a:lstStyle/>
                    <a:p>
                      <a:r>
                        <a:rPr lang="en-US" sz="2000" dirty="0" smtClean="0"/>
                        <a:t>POST</a:t>
                      </a:r>
                      <a:endParaRPr lang="en-US" sz="2000" dirty="0"/>
                    </a:p>
                  </a:txBody>
                  <a:tcPr/>
                </a:tc>
                <a:tc>
                  <a:txBody>
                    <a:bodyPr/>
                    <a:lstStyle/>
                    <a:p>
                      <a:r>
                        <a:rPr lang="en-US" sz="2000" dirty="0" smtClean="0"/>
                        <a:t>Create</a:t>
                      </a:r>
                      <a:endParaRPr lang="en-US" sz="2000" dirty="0"/>
                    </a:p>
                  </a:txBody>
                  <a:tcPr/>
                </a:tc>
                <a:tc>
                  <a:txBody>
                    <a:bodyPr/>
                    <a:lstStyle/>
                    <a:p>
                      <a:r>
                        <a:rPr lang="en-US" sz="2000" dirty="0" smtClean="0"/>
                        <a:t>INSERT</a:t>
                      </a:r>
                      <a:endParaRPr lang="en-US" sz="2000" dirty="0"/>
                    </a:p>
                  </a:txBody>
                  <a:tcPr/>
                </a:tc>
                <a:tc>
                  <a:txBody>
                    <a:bodyPr/>
                    <a:lstStyle/>
                    <a:p>
                      <a:pPr marL="0" marR="0" indent="0" algn="l" defTabSz="571145" rtl="0" eaLnBrk="1" fontAlgn="auto" latinLnBrk="0" hangingPunct="1">
                        <a:lnSpc>
                          <a:spcPct val="100000"/>
                        </a:lnSpc>
                        <a:spcBef>
                          <a:spcPts val="0"/>
                        </a:spcBef>
                        <a:spcAft>
                          <a:spcPts val="0"/>
                        </a:spcAft>
                        <a:buClrTx/>
                        <a:buSzTx/>
                        <a:buFontTx/>
                        <a:buNone/>
                        <a:tabLst/>
                        <a:defRPr/>
                      </a:pPr>
                      <a:r>
                        <a:rPr lang="en-US" sz="2000" kern="1200" dirty="0" smtClean="0">
                          <a:solidFill>
                            <a:schemeClr val="dk1"/>
                          </a:solidFill>
                          <a:latin typeface="+mn-lt"/>
                          <a:ea typeface="+mn-ea"/>
                          <a:cs typeface="+mn-cs"/>
                        </a:rPr>
                        <a:t>Also for other non-safe, </a:t>
                      </a:r>
                      <a:br>
                        <a:rPr lang="en-US" sz="2000" kern="1200" dirty="0" smtClean="0">
                          <a:solidFill>
                            <a:schemeClr val="dk1"/>
                          </a:solidFill>
                          <a:latin typeface="+mn-lt"/>
                          <a:ea typeface="+mn-ea"/>
                          <a:cs typeface="+mn-cs"/>
                        </a:rPr>
                      </a:br>
                      <a:r>
                        <a:rPr lang="en-US" sz="2000" kern="1200" dirty="0" smtClean="0">
                          <a:solidFill>
                            <a:schemeClr val="dk1"/>
                          </a:solidFill>
                          <a:latin typeface="+mn-lt"/>
                          <a:ea typeface="+mn-ea"/>
                          <a:cs typeface="+mn-cs"/>
                        </a:rPr>
                        <a:t>non-repeatable changes</a:t>
                      </a:r>
                    </a:p>
                  </a:txBody>
                  <a:tcPr/>
                </a:tc>
              </a:tr>
              <a:tr h="744501">
                <a:tc>
                  <a:txBody>
                    <a:bodyPr/>
                    <a:lstStyle/>
                    <a:p>
                      <a:r>
                        <a:rPr lang="en-US" sz="2000" dirty="0" smtClean="0"/>
                        <a:t>PUT</a:t>
                      </a:r>
                      <a:endParaRPr lang="en-US" sz="2000" dirty="0"/>
                    </a:p>
                  </a:txBody>
                  <a:tcPr/>
                </a:tc>
                <a:tc>
                  <a:txBody>
                    <a:bodyPr/>
                    <a:lstStyle/>
                    <a:p>
                      <a:r>
                        <a:rPr lang="en-US" sz="2000" dirty="0" smtClean="0"/>
                        <a:t>Update or Create</a:t>
                      </a:r>
                      <a:endParaRPr lang="en-US" sz="2000" dirty="0"/>
                    </a:p>
                  </a:txBody>
                  <a:tcPr/>
                </a:tc>
                <a:tc>
                  <a:txBody>
                    <a:bodyPr/>
                    <a:lstStyle/>
                    <a:p>
                      <a:r>
                        <a:rPr lang="en-US" sz="2000" dirty="0" smtClean="0"/>
                        <a:t>UPDATE or INSERT</a:t>
                      </a:r>
                      <a:endParaRPr lang="en-US" sz="2000" dirty="0"/>
                    </a:p>
                  </a:txBody>
                  <a:tcPr/>
                </a:tc>
                <a:tc>
                  <a:txBody>
                    <a:bodyPr/>
                    <a:lstStyle/>
                    <a:p>
                      <a:pPr marL="0" marR="0" indent="0" algn="l" defTabSz="571145" rtl="0" eaLnBrk="1" fontAlgn="auto" latinLnBrk="0" hangingPunct="1">
                        <a:lnSpc>
                          <a:spcPct val="100000"/>
                        </a:lnSpc>
                        <a:spcBef>
                          <a:spcPts val="0"/>
                        </a:spcBef>
                        <a:spcAft>
                          <a:spcPts val="0"/>
                        </a:spcAft>
                        <a:buClrTx/>
                        <a:buSzTx/>
                        <a:buFontTx/>
                        <a:buNone/>
                        <a:tabLst/>
                        <a:defRPr/>
                      </a:pPr>
                      <a:r>
                        <a:rPr lang="en-US" sz="2000" kern="1200" dirty="0" smtClean="0">
                          <a:solidFill>
                            <a:schemeClr val="dk1"/>
                          </a:solidFill>
                          <a:latin typeface="+mn-lt"/>
                          <a:ea typeface="+mn-ea"/>
                          <a:cs typeface="+mn-cs"/>
                        </a:rPr>
                        <a:t>Keep it repeatable with same results (idempotent)</a:t>
                      </a:r>
                    </a:p>
                  </a:txBody>
                  <a:tcPr/>
                </a:tc>
              </a:tr>
              <a:tr h="420805">
                <a:tc>
                  <a:txBody>
                    <a:bodyPr/>
                    <a:lstStyle/>
                    <a:p>
                      <a:r>
                        <a:rPr lang="en-US" sz="2000" dirty="0" smtClean="0"/>
                        <a:t>DELETE</a:t>
                      </a:r>
                      <a:endParaRPr lang="en-US" sz="2000" dirty="0"/>
                    </a:p>
                  </a:txBody>
                  <a:tcPr/>
                </a:tc>
                <a:tc>
                  <a:txBody>
                    <a:bodyPr/>
                    <a:lstStyle/>
                    <a:p>
                      <a:r>
                        <a:rPr lang="en-US" sz="2000" dirty="0" smtClean="0"/>
                        <a:t>Delete</a:t>
                      </a:r>
                      <a:endParaRPr lang="en-US" sz="2000" dirty="0"/>
                    </a:p>
                  </a:txBody>
                  <a:tcPr/>
                </a:tc>
                <a:tc>
                  <a:txBody>
                    <a:bodyPr/>
                    <a:lstStyle/>
                    <a:p>
                      <a:r>
                        <a:rPr lang="en-US" sz="2000" dirty="0" smtClean="0"/>
                        <a:t>DELETE</a:t>
                      </a:r>
                      <a:endParaRPr lang="en-US" sz="2000" dirty="0"/>
                    </a:p>
                  </a:txBody>
                  <a:tcPr/>
                </a:tc>
                <a:tc>
                  <a:txBody>
                    <a:bodyPr/>
                    <a:lstStyle/>
                    <a:p>
                      <a:pPr marL="0" marR="0" indent="0" algn="l" defTabSz="571145" rtl="0" eaLnBrk="1" fontAlgn="auto" latinLnBrk="0" hangingPunct="1">
                        <a:lnSpc>
                          <a:spcPct val="100000"/>
                        </a:lnSpc>
                        <a:spcBef>
                          <a:spcPts val="0"/>
                        </a:spcBef>
                        <a:spcAft>
                          <a:spcPts val="0"/>
                        </a:spcAft>
                        <a:buClrTx/>
                        <a:buSzTx/>
                        <a:buFontTx/>
                        <a:buNone/>
                        <a:tabLst/>
                        <a:defRPr/>
                      </a:pPr>
                      <a:r>
                        <a:rPr lang="en-US" sz="2000" kern="1200" dirty="0" smtClean="0">
                          <a:solidFill>
                            <a:schemeClr val="dk1"/>
                          </a:solidFill>
                          <a:latin typeface="+mn-lt"/>
                          <a:ea typeface="+mn-ea"/>
                          <a:cs typeface="+mn-cs"/>
                        </a:rPr>
                        <a:t>Keep it repeatable with same results (idempotent)</a:t>
                      </a:r>
                    </a:p>
                  </a:txBody>
                  <a:tcPr/>
                </a:tc>
              </a:tr>
            </a:tbl>
          </a:graphicData>
        </a:graphic>
      </p:graphicFrame>
      <p:sp>
        <p:nvSpPr>
          <p:cNvPr id="3" name="Title 2"/>
          <p:cNvSpPr>
            <a:spLocks noGrp="1"/>
          </p:cNvSpPr>
          <p:nvPr>
            <p:ph type="title"/>
          </p:nvPr>
        </p:nvSpPr>
        <p:spPr/>
        <p:txBody>
          <a:bodyPr/>
          <a:lstStyle/>
          <a:p>
            <a:r>
              <a:rPr lang="en-US" dirty="0" smtClean="0"/>
              <a:t>REST Modeling - Methods</a:t>
            </a:r>
            <a:endParaRPr lang="en-US"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REST Modeling - Methods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The difference between POST and PUT is in the meaning of the request URI</a:t>
            </a:r>
          </a:p>
          <a:p>
            <a:pPr lvl="1">
              <a:buClr>
                <a:schemeClr val="tx2"/>
              </a:buClr>
              <a:buFont typeface="Arial" pitchFamily="34" charset="0"/>
              <a:buChar char="•"/>
            </a:pPr>
            <a:r>
              <a:rPr lang="en-US" dirty="0" smtClean="0"/>
              <a:t>For PUT the URI is the resource that will be created or updated</a:t>
            </a:r>
          </a:p>
          <a:p>
            <a:pPr lvl="1">
              <a:buClr>
                <a:schemeClr val="tx2"/>
              </a:buClr>
              <a:buFont typeface="Arial" pitchFamily="34" charset="0"/>
              <a:buChar char="•"/>
            </a:pPr>
            <a:r>
              <a:rPr lang="en-US" dirty="0" smtClean="0"/>
              <a:t>For POST the URI is the container of the resource that will be created.  The server gets to assign a URI to the resource</a:t>
            </a:r>
          </a:p>
          <a:p>
            <a:r>
              <a:rPr lang="en-US" sz="2000" dirty="0" smtClean="0"/>
              <a:t>Conditional GET</a:t>
            </a:r>
          </a:p>
          <a:p>
            <a:r>
              <a:rPr lang="en-US" sz="2000" dirty="0" smtClean="0"/>
              <a:t>Optimistic concurrency for PUT</a:t>
            </a:r>
          </a:p>
          <a:p>
            <a:r>
              <a:rPr lang="en-US" sz="2000" dirty="0" smtClean="0"/>
              <a:t>Use method response codes appropriately</a:t>
            </a:r>
          </a:p>
          <a:p>
            <a:endParaRPr lang="en-US" sz="2000" dirty="0" smtClean="0"/>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545621" y="2417005"/>
            <a:ext cx="4828636" cy="524595"/>
          </a:xfrm>
        </p:spPr>
        <p:txBody>
          <a:bodyPr/>
          <a:lstStyle/>
          <a:p>
            <a:r>
              <a:rPr lang="en-US" sz="3200" dirty="0" smtClean="0">
                <a:solidFill>
                  <a:srgbClr val="FF0000"/>
                </a:solidFill>
              </a:rPr>
              <a:t>APEX RESTful Services Use Cases</a:t>
            </a:r>
            <a:br>
              <a:rPr lang="en-US" sz="3200" dirty="0" smtClean="0">
                <a:solidFill>
                  <a:srgbClr val="FF0000"/>
                </a:solidFill>
              </a:rPr>
            </a:br>
            <a:r>
              <a:rPr lang="en-US" sz="3200" dirty="0" smtClean="0">
                <a:ln>
                  <a:noFill/>
                </a:ln>
                <a:solidFill>
                  <a:srgbClr val="FF0000"/>
                </a:solidFill>
              </a:rPr>
              <a:t/>
            </a:r>
            <a:br>
              <a:rPr lang="en-US" sz="3200" dirty="0" smtClean="0">
                <a:ln>
                  <a:noFill/>
                </a:ln>
                <a:solidFill>
                  <a:srgbClr val="FF0000"/>
                </a:solidFill>
              </a:rPr>
            </a:br>
            <a:endParaRPr sz="3200" b="0" dirty="0" smtClean="0">
              <a:ln>
                <a:noFill/>
              </a:ln>
              <a:solidFill>
                <a:srgbClr val="FF0000"/>
              </a:solidFill>
            </a:endParaRPr>
          </a:p>
        </p:txBody>
      </p:sp>
      <p:pic>
        <p:nvPicPr>
          <p:cNvPr id="3" name="Picture Placeholder 2"/>
          <p:cNvPicPr>
            <a:picLocks noGrp="1" noChangeAspect="1"/>
          </p:cNvPicPr>
          <p:nvPr>
            <p:ph type="pic" sz="quarter" idx="12"/>
          </p:nvPr>
        </p:nvPicPr>
        <p:blipFill>
          <a:blip r:embed="rId3" cstate="print"/>
          <a:srcRect l="980" r="980"/>
          <a:stretch>
            <a:fillRect/>
          </a:stretch>
        </p:blipFill>
        <p:spPr/>
      </p:pic>
      <p:pic>
        <p:nvPicPr>
          <p:cNvPr id="5" name="Picture 4"/>
          <p:cNvPicPr>
            <a:picLocks noChangeAspect="1"/>
          </p:cNvPicPr>
          <p:nvPr/>
        </p:nvPicPr>
        <p:blipFill>
          <a:blip r:embed="rId4" cstate="print"/>
          <a:stretch>
            <a:fillRect/>
          </a:stretch>
        </p:blipFill>
        <p:spPr>
          <a:xfrm>
            <a:off x="6221102" y="2635960"/>
            <a:ext cx="2479647" cy="1983717"/>
          </a:xfrm>
          <a:prstGeom prst="rect">
            <a:avLst/>
          </a:prstGeom>
        </p:spPr>
      </p:pic>
    </p:spTree>
    <p:extLst>
      <p:ext uri="{BB962C8B-B14F-4D97-AF65-F5344CB8AC3E}">
        <p14:creationId xmlns:p14="http://schemas.microsoft.com/office/powerpoint/2010/main" xmlns="" val="559249840"/>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Use Cases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Creating a native mobile application using same database as corresponding APEX web application</a:t>
            </a:r>
          </a:p>
          <a:p>
            <a:r>
              <a:rPr lang="en-US" sz="2000" dirty="0" smtClean="0"/>
              <a:t>Integration with back office operations</a:t>
            </a:r>
          </a:p>
          <a:p>
            <a:pPr lvl="1">
              <a:buClr>
                <a:schemeClr val="tx2"/>
              </a:buClr>
              <a:buFont typeface="Arial" pitchFamily="34" charset="0"/>
              <a:buChar char="•"/>
            </a:pPr>
            <a:r>
              <a:rPr lang="en-US" dirty="0" smtClean="0"/>
              <a:t>Data collection</a:t>
            </a:r>
          </a:p>
          <a:p>
            <a:pPr lvl="1">
              <a:buClr>
                <a:schemeClr val="tx2"/>
              </a:buClr>
              <a:buFont typeface="Arial" pitchFamily="34" charset="0"/>
              <a:buChar char="•"/>
            </a:pPr>
            <a:r>
              <a:rPr lang="en-US" dirty="0" smtClean="0"/>
              <a:t>Synchronization</a:t>
            </a:r>
          </a:p>
          <a:p>
            <a:pPr lvl="1">
              <a:buClr>
                <a:schemeClr val="tx2"/>
              </a:buClr>
              <a:buFont typeface="Arial" pitchFamily="34" charset="0"/>
              <a:buChar char="•"/>
            </a:pPr>
            <a:r>
              <a:rPr lang="en-US" dirty="0" smtClean="0"/>
              <a:t>Configuration management</a:t>
            </a:r>
          </a:p>
          <a:p>
            <a:r>
              <a:rPr lang="en-US" sz="2000" dirty="0" smtClean="0"/>
              <a:t>Provide data persistence for a static single page web app</a:t>
            </a:r>
          </a:p>
          <a:p>
            <a:r>
              <a:rPr lang="en-US" sz="2000" dirty="0" smtClean="0"/>
              <a:t>You have some interesting data you want to share with the world</a:t>
            </a:r>
          </a:p>
          <a:p>
            <a:endParaRPr lang="en-US" sz="2000" dirty="0" smtClean="0"/>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08038" y="201076"/>
            <a:ext cx="8085796" cy="446088"/>
          </a:xfrm>
        </p:spPr>
        <p:txBody>
          <a:bodyPr/>
          <a:lstStyle/>
          <a:p>
            <a:r>
              <a:rPr lang="en-US" dirty="0" smtClean="0"/>
              <a:t>Reasons for using APEX </a:t>
            </a:r>
            <a:r>
              <a:rPr lang="en-US" dirty="0" err="1" smtClean="0"/>
              <a:t>RESTful</a:t>
            </a:r>
            <a:r>
              <a:rPr lang="en-US" dirty="0" smtClean="0"/>
              <a:t> Services</a:t>
            </a:r>
            <a:endParaRPr lang="en-US" dirty="0"/>
          </a:p>
        </p:txBody>
      </p:sp>
      <p:sp>
        <p:nvSpPr>
          <p:cNvPr id="5" name="Content Placeholder 4"/>
          <p:cNvSpPr>
            <a:spLocks noGrp="1"/>
          </p:cNvSpPr>
          <p:nvPr>
            <p:ph idx="1"/>
          </p:nvPr>
        </p:nvSpPr>
        <p:spPr>
          <a:xfrm>
            <a:off x="460014" y="866479"/>
            <a:ext cx="8140700" cy="3325358"/>
          </a:xfrm>
        </p:spPr>
        <p:txBody>
          <a:bodyPr/>
          <a:lstStyle/>
          <a:p>
            <a:r>
              <a:rPr lang="en-US" dirty="0" smtClean="0"/>
              <a:t>Implement resources close to the data</a:t>
            </a:r>
          </a:p>
          <a:p>
            <a:r>
              <a:rPr lang="en-US" dirty="0" smtClean="0"/>
              <a:t>Leverage your experience with PL/SQL</a:t>
            </a:r>
          </a:p>
          <a:p>
            <a:r>
              <a:rPr lang="en-US" dirty="0" smtClean="0"/>
              <a:t>Make use of existing logic in packages</a:t>
            </a:r>
          </a:p>
          <a:p>
            <a:r>
              <a:rPr lang="en-US" dirty="0" smtClean="0"/>
              <a:t>Use existing APEX workspace and APEX Listener</a:t>
            </a:r>
          </a:p>
          <a:p>
            <a:endParaRPr lang="en-US" dirty="0" smtClean="0"/>
          </a:p>
          <a:p>
            <a:endParaRPr lang="en-US" dirty="0" smtClean="0"/>
          </a:p>
          <a:p>
            <a:endParaRPr lang="en-US"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Considerations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APEX Listener is required</a:t>
            </a:r>
          </a:p>
          <a:p>
            <a:pPr lvl="1">
              <a:buClr>
                <a:schemeClr val="tx2"/>
              </a:buClr>
              <a:buFont typeface="Arial" pitchFamily="34" charset="0"/>
              <a:buChar char="•"/>
            </a:pPr>
            <a:r>
              <a:rPr lang="en-US" dirty="0" smtClean="0"/>
              <a:t>Keep up with the latest version </a:t>
            </a:r>
          </a:p>
          <a:p>
            <a:pPr lvl="1">
              <a:buClr>
                <a:schemeClr val="tx2"/>
              </a:buClr>
              <a:buFont typeface="Arial" pitchFamily="34" charset="0"/>
              <a:buChar char="•"/>
            </a:pPr>
            <a:r>
              <a:rPr lang="en-US" dirty="0" smtClean="0"/>
              <a:t>Demo’s were done using version 2.0.3</a:t>
            </a:r>
          </a:p>
          <a:p>
            <a:r>
              <a:rPr lang="en-US" sz="2000" dirty="0" smtClean="0"/>
              <a:t>Authentication is needed for most real world situations</a:t>
            </a:r>
          </a:p>
          <a:p>
            <a:pPr lvl="1">
              <a:buClr>
                <a:schemeClr val="tx2"/>
              </a:buClr>
              <a:buFont typeface="Arial" pitchFamily="34" charset="0"/>
              <a:buChar char="•"/>
            </a:pPr>
            <a:r>
              <a:rPr lang="en-US" dirty="0" smtClean="0"/>
              <a:t>OAuth2 and APEX application authentication are supported</a:t>
            </a:r>
          </a:p>
          <a:p>
            <a:r>
              <a:rPr lang="en-US" sz="2000" dirty="0" smtClean="0"/>
              <a:t>When making REST calls from a browser, either:</a:t>
            </a:r>
          </a:p>
          <a:p>
            <a:pPr lvl="1">
              <a:buClr>
                <a:schemeClr val="tx2"/>
              </a:buClr>
              <a:buFont typeface="Arial" pitchFamily="34" charset="0"/>
              <a:buChar char="•"/>
            </a:pPr>
            <a:r>
              <a:rPr lang="en-US" dirty="0" smtClean="0"/>
              <a:t>Serve the calling web page from the same origin, or</a:t>
            </a:r>
          </a:p>
          <a:p>
            <a:pPr lvl="1">
              <a:buClr>
                <a:schemeClr val="tx2"/>
              </a:buClr>
              <a:buFont typeface="Arial" pitchFamily="34" charset="0"/>
              <a:buChar char="•"/>
            </a:pPr>
            <a:r>
              <a:rPr lang="en-US" dirty="0" smtClean="0"/>
              <a:t>Use a modern browser that supports cross origin requests (CORS)</a:t>
            </a:r>
          </a:p>
          <a:p>
            <a:r>
              <a:rPr lang="en-US" sz="2000" dirty="0" smtClean="0"/>
              <a:t>Another option is to make the call from the server</a:t>
            </a:r>
          </a:p>
          <a:p>
            <a:endParaRPr lang="en-US" sz="2000" dirty="0" smtClean="0"/>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545621" y="2417005"/>
            <a:ext cx="4828636" cy="524595"/>
          </a:xfrm>
        </p:spPr>
        <p:txBody>
          <a:bodyPr/>
          <a:lstStyle/>
          <a:p>
            <a:r>
              <a:rPr lang="en-US" sz="3200" dirty="0" smtClean="0">
                <a:solidFill>
                  <a:srgbClr val="FF0000"/>
                </a:solidFill>
              </a:rPr>
              <a:t>APEX RESTful Services Architecture</a:t>
            </a:r>
            <a:br>
              <a:rPr lang="en-US" sz="3200" dirty="0" smtClean="0">
                <a:solidFill>
                  <a:srgbClr val="FF0000"/>
                </a:solidFill>
              </a:rPr>
            </a:br>
            <a:r>
              <a:rPr lang="en-US" sz="3200" dirty="0" smtClean="0">
                <a:ln>
                  <a:noFill/>
                </a:ln>
                <a:solidFill>
                  <a:srgbClr val="FF0000"/>
                </a:solidFill>
              </a:rPr>
              <a:t/>
            </a:r>
            <a:br>
              <a:rPr lang="en-US" sz="3200" dirty="0" smtClean="0">
                <a:ln>
                  <a:noFill/>
                </a:ln>
                <a:solidFill>
                  <a:srgbClr val="FF0000"/>
                </a:solidFill>
              </a:rPr>
            </a:br>
            <a:endParaRPr sz="3200" b="0" dirty="0" smtClean="0">
              <a:ln>
                <a:noFill/>
              </a:ln>
              <a:solidFill>
                <a:srgbClr val="FF0000"/>
              </a:solidFill>
            </a:endParaRPr>
          </a:p>
        </p:txBody>
      </p:sp>
      <p:pic>
        <p:nvPicPr>
          <p:cNvPr id="3" name="Picture Placeholder 2"/>
          <p:cNvPicPr>
            <a:picLocks noGrp="1" noChangeAspect="1"/>
          </p:cNvPicPr>
          <p:nvPr>
            <p:ph type="pic" sz="quarter" idx="12"/>
          </p:nvPr>
        </p:nvPicPr>
        <p:blipFill>
          <a:blip r:embed="rId3" cstate="print"/>
          <a:srcRect l="980" r="980"/>
          <a:stretch>
            <a:fillRect/>
          </a:stretch>
        </p:blipFill>
        <p:spPr/>
      </p:pic>
      <p:pic>
        <p:nvPicPr>
          <p:cNvPr id="5" name="Picture 4"/>
          <p:cNvPicPr>
            <a:picLocks noChangeAspect="1"/>
          </p:cNvPicPr>
          <p:nvPr/>
        </p:nvPicPr>
        <p:blipFill>
          <a:blip r:embed="rId4" cstate="print"/>
          <a:stretch>
            <a:fillRect/>
          </a:stretch>
        </p:blipFill>
        <p:spPr>
          <a:xfrm>
            <a:off x="6221102" y="2635960"/>
            <a:ext cx="2479647" cy="1983717"/>
          </a:xfrm>
          <a:prstGeom prst="rect">
            <a:avLst/>
          </a:prstGeom>
        </p:spPr>
      </p:pic>
    </p:spTree>
    <p:extLst>
      <p:ext uri="{BB962C8B-B14F-4D97-AF65-F5344CB8AC3E}">
        <p14:creationId xmlns:p14="http://schemas.microsoft.com/office/powerpoint/2010/main" xmlns="" val="559249840"/>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Architecture Diagram</a:t>
            </a:r>
            <a:endParaRPr lang="en-US" dirty="0"/>
          </a:p>
        </p:txBody>
      </p:sp>
      <p:sp>
        <p:nvSpPr>
          <p:cNvPr id="7" name="Rectangle 6"/>
          <p:cNvSpPr/>
          <p:nvPr/>
        </p:nvSpPr>
        <p:spPr>
          <a:xfrm>
            <a:off x="923027" y="1656273"/>
            <a:ext cx="1587260" cy="1949576"/>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2000" dirty="0" smtClean="0">
                <a:solidFill>
                  <a:schemeClr val="tx1"/>
                </a:solidFill>
                <a:latin typeface="Arial" pitchFamily="34" charset="0"/>
                <a:cs typeface="Arial" pitchFamily="34" charset="0"/>
              </a:rPr>
              <a:t>Client</a:t>
            </a:r>
          </a:p>
        </p:txBody>
      </p:sp>
      <p:sp>
        <p:nvSpPr>
          <p:cNvPr id="8" name="Rectangle 7"/>
          <p:cNvSpPr/>
          <p:nvPr/>
        </p:nvSpPr>
        <p:spPr>
          <a:xfrm>
            <a:off x="3490707" y="1656273"/>
            <a:ext cx="1587260" cy="1955334"/>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2000" dirty="0" smtClean="0">
                <a:solidFill>
                  <a:schemeClr val="tx1"/>
                </a:solidFill>
                <a:latin typeface="Arial" pitchFamily="34" charset="0"/>
                <a:cs typeface="Arial" pitchFamily="34" charset="0"/>
              </a:rPr>
              <a:t>APEX </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Listener</a:t>
            </a:r>
          </a:p>
        </p:txBody>
      </p:sp>
      <p:sp>
        <p:nvSpPr>
          <p:cNvPr id="9" name="Rectangle 8"/>
          <p:cNvSpPr/>
          <p:nvPr/>
        </p:nvSpPr>
        <p:spPr>
          <a:xfrm>
            <a:off x="6075639" y="1659177"/>
            <a:ext cx="1587260" cy="678591"/>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800" dirty="0" smtClean="0">
                <a:solidFill>
                  <a:schemeClr val="tx1"/>
                </a:solidFill>
                <a:latin typeface="Arial" pitchFamily="34" charset="0"/>
                <a:cs typeface="Arial" pitchFamily="34" charset="0"/>
              </a:rPr>
              <a:t>APEX</a:t>
            </a:r>
            <a:br>
              <a:rPr lang="en-US" sz="1800" dirty="0" smtClean="0">
                <a:solidFill>
                  <a:schemeClr val="tx1"/>
                </a:solidFill>
                <a:latin typeface="Arial" pitchFamily="34" charset="0"/>
                <a:cs typeface="Arial" pitchFamily="34" charset="0"/>
              </a:rPr>
            </a:br>
            <a:r>
              <a:rPr lang="en-US" sz="1800" dirty="0" smtClean="0">
                <a:solidFill>
                  <a:schemeClr val="tx1"/>
                </a:solidFill>
                <a:latin typeface="Arial" pitchFamily="34" charset="0"/>
                <a:cs typeface="Arial" pitchFamily="34" charset="0"/>
              </a:rPr>
              <a:t>Builder</a:t>
            </a:r>
          </a:p>
        </p:txBody>
      </p:sp>
      <p:sp>
        <p:nvSpPr>
          <p:cNvPr id="10" name="Rectangle 9"/>
          <p:cNvSpPr/>
          <p:nvPr/>
        </p:nvSpPr>
        <p:spPr>
          <a:xfrm>
            <a:off x="6072771" y="2950209"/>
            <a:ext cx="1587260" cy="678591"/>
          </a:xfrm>
          <a:prstGeom prst="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800" dirty="0" smtClean="0">
                <a:solidFill>
                  <a:schemeClr val="tx1"/>
                </a:solidFill>
                <a:latin typeface="Arial" pitchFamily="34" charset="0"/>
                <a:cs typeface="Arial" pitchFamily="34" charset="0"/>
              </a:rPr>
              <a:t>APEX</a:t>
            </a:r>
            <a:br>
              <a:rPr lang="en-US" sz="1800" dirty="0" smtClean="0">
                <a:solidFill>
                  <a:schemeClr val="tx1"/>
                </a:solidFill>
                <a:latin typeface="Arial" pitchFamily="34" charset="0"/>
                <a:cs typeface="Arial" pitchFamily="34" charset="0"/>
              </a:rPr>
            </a:br>
            <a:r>
              <a:rPr lang="en-US" sz="1800" dirty="0" smtClean="0">
                <a:solidFill>
                  <a:schemeClr val="tx1"/>
                </a:solidFill>
                <a:latin typeface="Arial" pitchFamily="34" charset="0"/>
                <a:cs typeface="Arial" pitchFamily="34" charset="0"/>
              </a:rPr>
              <a:t>Metadata</a:t>
            </a:r>
          </a:p>
        </p:txBody>
      </p:sp>
      <p:sp>
        <p:nvSpPr>
          <p:cNvPr id="11" name="Left-Right Arrow 10"/>
          <p:cNvSpPr/>
          <p:nvPr/>
        </p:nvSpPr>
        <p:spPr>
          <a:xfrm>
            <a:off x="2536165" y="3200373"/>
            <a:ext cx="923027" cy="319177"/>
          </a:xfrm>
          <a:prstGeom prst="lef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sp>
        <p:nvSpPr>
          <p:cNvPr id="12" name="Left-Right Arrow 11"/>
          <p:cNvSpPr/>
          <p:nvPr/>
        </p:nvSpPr>
        <p:spPr>
          <a:xfrm>
            <a:off x="5112471" y="3206131"/>
            <a:ext cx="923027" cy="319177"/>
          </a:xfrm>
          <a:prstGeom prst="lef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sp>
        <p:nvSpPr>
          <p:cNvPr id="13" name="Up-Down Arrow 12"/>
          <p:cNvSpPr/>
          <p:nvPr/>
        </p:nvSpPr>
        <p:spPr>
          <a:xfrm>
            <a:off x="6719974" y="2363638"/>
            <a:ext cx="293299" cy="569343"/>
          </a:xfrm>
          <a:prstGeom prst="up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Definition metadata</a:t>
            </a:r>
            <a:endParaRPr lang="en-US" dirty="0"/>
          </a:p>
        </p:txBody>
      </p:sp>
      <p:sp>
        <p:nvSpPr>
          <p:cNvPr id="5" name="Content Placeholder 4"/>
          <p:cNvSpPr>
            <a:spLocks noGrp="1"/>
          </p:cNvSpPr>
          <p:nvPr>
            <p:ph idx="1"/>
          </p:nvPr>
        </p:nvSpPr>
        <p:spPr>
          <a:xfrm>
            <a:off x="460014" y="866479"/>
            <a:ext cx="8140700" cy="3325358"/>
          </a:xfrm>
        </p:spPr>
        <p:txBody>
          <a:bodyPr/>
          <a:lstStyle/>
          <a:p>
            <a:r>
              <a:rPr lang="en-US" dirty="0" err="1" smtClean="0"/>
              <a:t>RESTful</a:t>
            </a:r>
            <a:r>
              <a:rPr lang="en-US" dirty="0" smtClean="0"/>
              <a:t> Service Module </a:t>
            </a:r>
          </a:p>
          <a:p>
            <a:pPr lvl="1">
              <a:buClr>
                <a:schemeClr val="tx2"/>
              </a:buClr>
              <a:buFont typeface="Arial" pitchFamily="34" charset="0"/>
              <a:buChar char="•"/>
            </a:pPr>
            <a:r>
              <a:rPr lang="en-US" sz="2400" dirty="0" smtClean="0"/>
              <a:t>Resource Templates</a:t>
            </a:r>
          </a:p>
          <a:p>
            <a:pPr lvl="2"/>
            <a:r>
              <a:rPr lang="en-US" sz="2400" dirty="0" smtClean="0"/>
              <a:t>Handler</a:t>
            </a:r>
          </a:p>
          <a:p>
            <a:endParaRPr lang="en-US" dirty="0" smtClean="0"/>
          </a:p>
          <a:p>
            <a:endParaRPr lang="en-US"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838200" y="1016000"/>
            <a:ext cx="7315200" cy="3083921"/>
          </a:xfrm>
          <a:prstGeom prst="rect">
            <a:avLst/>
          </a:prstGeom>
          <a:noFill/>
          <a:ln w="9525">
            <a:noFill/>
            <a:miter lim="800000"/>
            <a:headEnd/>
            <a:tailEnd/>
          </a:ln>
        </p:spPr>
        <p:txBody>
          <a:bodyPr>
            <a:spAutoFit/>
          </a:bodyPr>
          <a:lstStyle/>
          <a:p>
            <a:pPr eaLnBrk="0" hangingPunct="0">
              <a:lnSpc>
                <a:spcPct val="90000"/>
              </a:lnSpc>
              <a:spcBef>
                <a:spcPts val="1250"/>
              </a:spcBef>
              <a:buClr>
                <a:srgbClr val="000000"/>
              </a:buClr>
              <a:buSzPct val="100000"/>
              <a:buFont typeface="Times New Roman" pitchFamily="18" charset="0"/>
              <a:buNone/>
            </a:pPr>
            <a:r>
              <a:rPr lang="en-US" sz="2400" b="0" dirty="0">
                <a:solidFill>
                  <a:schemeClr val="tx1"/>
                </a:solidFill>
                <a:cs typeface="Times New Roman" pitchFamily="18" charset="0"/>
              </a:rPr>
              <a:t>The following is intended to outline Oracle’s general product direction. It is intended for information purposes only, and may not be incorporated into any contract. It is not a commitment to deliver any material, code, or functionality, and should not be relied upon in making purchasing decisions.</a:t>
            </a:r>
            <a:br>
              <a:rPr lang="en-US" sz="2400" b="0" dirty="0">
                <a:solidFill>
                  <a:schemeClr val="tx1"/>
                </a:solidFill>
                <a:cs typeface="Times New Roman" pitchFamily="18" charset="0"/>
              </a:rPr>
            </a:br>
            <a:r>
              <a:rPr lang="en-US" sz="2400" b="0" dirty="0">
                <a:solidFill>
                  <a:schemeClr val="tx1"/>
                </a:solidFill>
                <a:cs typeface="Times New Roman" pitchFamily="18" charset="0"/>
              </a:rPr>
              <a:t>The development, release, and timing of any features or functionality described for Oracle’s products remains at the sole discretion of Oracle.</a:t>
            </a:r>
          </a:p>
        </p:txBody>
      </p:sp>
    </p:spTree>
  </p:cSld>
  <p:clrMapOvr>
    <a:masterClrMapping/>
  </p:clrMapOvr>
  <p:transition spd="slow">
    <p:wip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the Listener does for you</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Request dispatching</a:t>
            </a:r>
          </a:p>
          <a:p>
            <a:r>
              <a:rPr lang="en-US" sz="2000" dirty="0" smtClean="0"/>
              <a:t>JSON generation for simple GET requests</a:t>
            </a:r>
          </a:p>
          <a:p>
            <a:pPr lvl="1">
              <a:buClr>
                <a:schemeClr val="tx2"/>
              </a:buClr>
              <a:buFont typeface="Arial" pitchFamily="34" charset="0"/>
              <a:buChar char="•"/>
            </a:pPr>
            <a:r>
              <a:rPr lang="en-US" dirty="0" smtClean="0"/>
              <a:t>Pagination</a:t>
            </a:r>
          </a:p>
          <a:p>
            <a:pPr lvl="1">
              <a:buClr>
                <a:schemeClr val="tx2"/>
              </a:buClr>
              <a:buFont typeface="Arial" pitchFamily="34" charset="0"/>
              <a:buChar char="•"/>
            </a:pPr>
            <a:r>
              <a:rPr lang="en-US" dirty="0" smtClean="0"/>
              <a:t>Lower cases column names</a:t>
            </a:r>
          </a:p>
          <a:p>
            <a:pPr lvl="1">
              <a:buClr>
                <a:schemeClr val="tx2"/>
              </a:buClr>
              <a:buFont typeface="Arial" pitchFamily="34" charset="0"/>
              <a:buChar char="•"/>
            </a:pPr>
            <a:r>
              <a:rPr lang="en-US" dirty="0" smtClean="0"/>
              <a:t>Null values are omitted</a:t>
            </a:r>
          </a:p>
          <a:p>
            <a:pPr lvl="1">
              <a:buClr>
                <a:schemeClr val="tx2"/>
              </a:buClr>
              <a:buFont typeface="Arial" pitchFamily="34" charset="0"/>
              <a:buChar char="•"/>
            </a:pPr>
            <a:r>
              <a:rPr lang="en-US" dirty="0" smtClean="0"/>
              <a:t>Generating JSON links</a:t>
            </a:r>
          </a:p>
          <a:p>
            <a:r>
              <a:rPr lang="en-US" sz="2000" dirty="0" smtClean="0"/>
              <a:t>Simple JSON parsing, form data parsing</a:t>
            </a:r>
          </a:p>
          <a:p>
            <a:r>
              <a:rPr lang="en-US" sz="2000" dirty="0" smtClean="0"/>
              <a:t>Exception and error handling and responses (HTML)</a:t>
            </a:r>
          </a:p>
          <a:p>
            <a:endParaRPr lang="en-US" sz="2000" dirty="0" smtClean="0"/>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Authentication</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First party authentication</a:t>
            </a:r>
          </a:p>
          <a:p>
            <a:pPr lvl="1">
              <a:buClr>
                <a:schemeClr val="tx2"/>
              </a:buClr>
              <a:buFont typeface="Arial" pitchFamily="34" charset="0"/>
              <a:buChar char="•"/>
            </a:pPr>
            <a:r>
              <a:rPr lang="en-US" dirty="0" smtClean="0"/>
              <a:t>Standard APEX authentication</a:t>
            </a:r>
          </a:p>
          <a:p>
            <a:pPr lvl="1">
              <a:buClr>
                <a:schemeClr val="tx2"/>
              </a:buClr>
              <a:buFont typeface="Arial" pitchFamily="34" charset="0"/>
              <a:buChar char="•"/>
            </a:pPr>
            <a:r>
              <a:rPr lang="en-US" dirty="0" smtClean="0"/>
              <a:t>Must be in same workspace</a:t>
            </a:r>
          </a:p>
          <a:p>
            <a:r>
              <a:rPr lang="en-US" sz="2000" dirty="0" smtClean="0"/>
              <a:t>Third party authentication</a:t>
            </a:r>
          </a:p>
          <a:p>
            <a:pPr lvl="1">
              <a:buClr>
                <a:schemeClr val="tx2"/>
              </a:buClr>
              <a:buFont typeface="Arial" pitchFamily="34" charset="0"/>
              <a:buChar char="•"/>
            </a:pPr>
            <a:r>
              <a:rPr lang="en-US" dirty="0" smtClean="0"/>
              <a:t>OAuth2</a:t>
            </a:r>
          </a:p>
          <a:p>
            <a:pPr lvl="2"/>
            <a:r>
              <a:rPr lang="en-US" sz="2000" dirty="0" smtClean="0"/>
              <a:t>Authorization code flow</a:t>
            </a:r>
          </a:p>
          <a:p>
            <a:pPr lvl="2"/>
            <a:r>
              <a:rPr lang="en-US" sz="2000" dirty="0" smtClean="0"/>
              <a:t>Implicit grant flow</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Handler Interface - Inputs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Pagination control –  :</a:t>
            </a:r>
            <a:r>
              <a:rPr lang="en-US" sz="2000" dirty="0" err="1" smtClean="0"/>
              <a:t>page_size</a:t>
            </a:r>
            <a:r>
              <a:rPr lang="en-US" sz="2000" dirty="0" smtClean="0"/>
              <a:t>, :</a:t>
            </a:r>
            <a:r>
              <a:rPr lang="en-US" sz="2000" dirty="0" err="1" smtClean="0"/>
              <a:t>page_offset</a:t>
            </a:r>
            <a:r>
              <a:rPr lang="en-US" sz="2000" dirty="0" smtClean="0"/>
              <a:t>, :</a:t>
            </a:r>
            <a:r>
              <a:rPr lang="en-US" sz="2000" dirty="0" err="1" smtClean="0"/>
              <a:t>row_offset</a:t>
            </a:r>
            <a:r>
              <a:rPr lang="en-US" sz="2000" dirty="0" smtClean="0"/>
              <a:t>, :</a:t>
            </a:r>
            <a:r>
              <a:rPr lang="en-US" sz="2000" dirty="0" err="1" smtClean="0"/>
              <a:t>row_count</a:t>
            </a:r>
            <a:endParaRPr lang="en-US" sz="2000" dirty="0" smtClean="0"/>
          </a:p>
          <a:p>
            <a:r>
              <a:rPr lang="en-US" sz="2000" dirty="0" smtClean="0"/>
              <a:t>For authenticated requests – :</a:t>
            </a:r>
            <a:r>
              <a:rPr lang="en-US" sz="2000" dirty="0" err="1" smtClean="0"/>
              <a:t>current_user</a:t>
            </a:r>
            <a:endParaRPr lang="en-US" sz="2000" dirty="0" smtClean="0"/>
          </a:p>
          <a:p>
            <a:r>
              <a:rPr lang="en-US" sz="2000" dirty="0" smtClean="0"/>
              <a:t>Parameters from the URI template become bind variables</a:t>
            </a:r>
          </a:p>
          <a:p>
            <a:r>
              <a:rPr lang="en-US" sz="2000" dirty="0" smtClean="0"/>
              <a:t>Request entity – :</a:t>
            </a:r>
            <a:r>
              <a:rPr lang="en-US" sz="2000" dirty="0" err="1" smtClean="0"/>
              <a:t>content_type</a:t>
            </a:r>
            <a:r>
              <a:rPr lang="en-US" sz="2000" dirty="0" smtClean="0"/>
              <a:t>, :body</a:t>
            </a:r>
          </a:p>
          <a:p>
            <a:r>
              <a:rPr lang="en-US" sz="2000" dirty="0" smtClean="0"/>
              <a:t>Request entity – A simple JSON object is parsed and creates a bind variable for each property. A x-www-form-</a:t>
            </a:r>
            <a:r>
              <a:rPr lang="en-US" sz="2000" dirty="0" err="1" smtClean="0"/>
              <a:t>urlencoded</a:t>
            </a:r>
            <a:r>
              <a:rPr lang="en-US" sz="2000" dirty="0" smtClean="0"/>
              <a:t> body is parsed and creates a bind variable for each parameter.</a:t>
            </a:r>
          </a:p>
          <a:p>
            <a:r>
              <a:rPr lang="en-US" sz="2000" dirty="0" smtClean="0"/>
              <a:t>Any HTTP request header can be mapped to a bind variable</a:t>
            </a:r>
          </a:p>
          <a:p>
            <a:r>
              <a:rPr lang="en-US" sz="2000" dirty="0" smtClean="0"/>
              <a:t>Special pseudo headers from listener</a:t>
            </a:r>
          </a:p>
          <a:p>
            <a:r>
              <a:rPr lang="en-US" sz="2000" dirty="0" smtClean="0"/>
              <a:t>OWA environment OWA_UTIL.GET_CGI_ENV</a:t>
            </a:r>
          </a:p>
          <a:p>
            <a:pPr>
              <a:buNone/>
            </a:pPr>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Handler Interface – Inputs continued</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Special pseudo headers from Listener</a:t>
            </a:r>
          </a:p>
          <a:p>
            <a:pPr lvl="1">
              <a:buClr>
                <a:schemeClr val="tx2"/>
              </a:buClr>
              <a:buFont typeface="Arial" pitchFamily="34" charset="0"/>
              <a:buChar char="•"/>
            </a:pPr>
            <a:r>
              <a:rPr lang="en-US" dirty="0" smtClean="0"/>
              <a:t>X-APEX-BASE – the base URL of the request</a:t>
            </a:r>
          </a:p>
          <a:p>
            <a:pPr lvl="1">
              <a:buClr>
                <a:schemeClr val="tx2"/>
              </a:buClr>
              <a:buFont typeface="Arial" pitchFamily="34" charset="0"/>
              <a:buChar char="•"/>
            </a:pPr>
            <a:r>
              <a:rPr lang="en-US" dirty="0" smtClean="0"/>
              <a:t>X-APEX-PATH – the path of the request relative to the base</a:t>
            </a:r>
          </a:p>
          <a:p>
            <a:pPr lvl="1">
              <a:buClr>
                <a:schemeClr val="tx2"/>
              </a:buClr>
              <a:buFont typeface="Arial" pitchFamily="34" charset="0"/>
              <a:buChar char="•"/>
            </a:pPr>
            <a:r>
              <a:rPr lang="en-US" dirty="0" smtClean="0"/>
              <a:t>X-APEX-CHARSET – the character set of the request body</a:t>
            </a:r>
          </a:p>
          <a:p>
            <a:pPr lvl="1">
              <a:buClr>
                <a:schemeClr val="tx2"/>
              </a:buClr>
              <a:buFont typeface="Arial" pitchFamily="34" charset="0"/>
              <a:buChar char="•"/>
            </a:pPr>
            <a:r>
              <a:rPr lang="en-US" dirty="0" smtClean="0"/>
              <a:t>X-APEX-METHOD – the HTTP method used to make the request</a:t>
            </a:r>
          </a:p>
          <a:p>
            <a:pPr lvl="1">
              <a:buClr>
                <a:schemeClr val="tx2"/>
              </a:buClr>
              <a:buFont typeface="Arial" pitchFamily="34" charset="0"/>
              <a:buChar char="•"/>
            </a:pPr>
            <a:r>
              <a:rPr lang="en-US" dirty="0" smtClean="0"/>
              <a:t>X-APEX-PREFERRED-CONTENT-TYPE - from parsing the Accept HTTP request, identifies the MOST preferred content type that the client would like to receive</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Handler Interface - Outputs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Any HTTP response header can be mapped to a bind variable</a:t>
            </a:r>
          </a:p>
          <a:p>
            <a:r>
              <a:rPr lang="en-US" sz="2000" dirty="0" smtClean="0"/>
              <a:t>OWA context: </a:t>
            </a:r>
            <a:r>
              <a:rPr lang="en-US" sz="2000" dirty="0" err="1" smtClean="0"/>
              <a:t>htp.p</a:t>
            </a:r>
            <a:r>
              <a:rPr lang="en-US" sz="2000" dirty="0" smtClean="0"/>
              <a:t>  etc.</a:t>
            </a:r>
          </a:p>
          <a:p>
            <a:r>
              <a:rPr lang="en-US" sz="2000" dirty="0" smtClean="0"/>
              <a:t>Special pseudo headers for Listener</a:t>
            </a:r>
          </a:p>
          <a:p>
            <a:pPr lvl="1">
              <a:buClr>
                <a:schemeClr val="tx2"/>
              </a:buClr>
              <a:buFont typeface="Arial" pitchFamily="34" charset="0"/>
              <a:buChar char="•"/>
            </a:pPr>
            <a:r>
              <a:rPr lang="en-US" dirty="0" smtClean="0"/>
              <a:t>X-APEX-STATUS - Specifies the numeric HTTP status code to generate for the response</a:t>
            </a:r>
          </a:p>
          <a:p>
            <a:pPr lvl="1">
              <a:buClr>
                <a:schemeClr val="tx2"/>
              </a:buClr>
              <a:buFont typeface="Arial" pitchFamily="34" charset="0"/>
              <a:buChar char="•"/>
            </a:pPr>
            <a:r>
              <a:rPr lang="en-US" dirty="0" smtClean="0"/>
              <a:t>X-APEX-FORWARD - Specifies the location of a resource that Listener should return as the response to this request. </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545621" y="2417005"/>
            <a:ext cx="4828636" cy="524595"/>
          </a:xfrm>
        </p:spPr>
        <p:txBody>
          <a:bodyPr/>
          <a:lstStyle/>
          <a:p>
            <a:r>
              <a:rPr lang="en-US" sz="3200" dirty="0" smtClean="0">
                <a:solidFill>
                  <a:srgbClr val="FF0000"/>
                </a:solidFill>
              </a:rPr>
              <a:t>APEX RESTful Services Sample Walk Through</a:t>
            </a:r>
            <a:br>
              <a:rPr lang="en-US" sz="3200" dirty="0" smtClean="0">
                <a:solidFill>
                  <a:srgbClr val="FF0000"/>
                </a:solidFill>
              </a:rPr>
            </a:br>
            <a:r>
              <a:rPr lang="en-US" sz="3200" dirty="0" smtClean="0">
                <a:ln>
                  <a:noFill/>
                </a:ln>
                <a:solidFill>
                  <a:srgbClr val="FF0000"/>
                </a:solidFill>
              </a:rPr>
              <a:t/>
            </a:r>
            <a:br>
              <a:rPr lang="en-US" sz="3200" dirty="0" smtClean="0">
                <a:ln>
                  <a:noFill/>
                </a:ln>
                <a:solidFill>
                  <a:srgbClr val="FF0000"/>
                </a:solidFill>
              </a:rPr>
            </a:br>
            <a:endParaRPr sz="3200" b="0" dirty="0" smtClean="0">
              <a:ln>
                <a:noFill/>
              </a:ln>
              <a:solidFill>
                <a:srgbClr val="FF0000"/>
              </a:solidFill>
            </a:endParaRPr>
          </a:p>
        </p:txBody>
      </p:sp>
      <p:pic>
        <p:nvPicPr>
          <p:cNvPr id="3" name="Picture Placeholder 2"/>
          <p:cNvPicPr>
            <a:picLocks noGrp="1" noChangeAspect="1"/>
          </p:cNvPicPr>
          <p:nvPr>
            <p:ph type="pic" sz="quarter" idx="12"/>
          </p:nvPr>
        </p:nvPicPr>
        <p:blipFill>
          <a:blip r:embed="rId3" cstate="print"/>
          <a:srcRect l="980" r="980"/>
          <a:stretch>
            <a:fillRect/>
          </a:stretch>
        </p:blipFill>
        <p:spPr/>
      </p:pic>
      <p:pic>
        <p:nvPicPr>
          <p:cNvPr id="5" name="Picture 4"/>
          <p:cNvPicPr>
            <a:picLocks noChangeAspect="1"/>
          </p:cNvPicPr>
          <p:nvPr/>
        </p:nvPicPr>
        <p:blipFill>
          <a:blip r:embed="rId4" cstate="print"/>
          <a:stretch>
            <a:fillRect/>
          </a:stretch>
        </p:blipFill>
        <p:spPr>
          <a:xfrm>
            <a:off x="6221102" y="2635960"/>
            <a:ext cx="2479647" cy="1983717"/>
          </a:xfrm>
          <a:prstGeom prst="rect">
            <a:avLst/>
          </a:prstGeom>
        </p:spPr>
      </p:pic>
    </p:spTree>
    <p:extLst>
      <p:ext uri="{BB962C8B-B14F-4D97-AF65-F5344CB8AC3E}">
        <p14:creationId xmlns:p14="http://schemas.microsoft.com/office/powerpoint/2010/main" xmlns="" val="559249840"/>
      </p:ext>
    </p:extLst>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dirty="0" err="1" smtClean="0"/>
              <a:t>RESTful</a:t>
            </a:r>
            <a:r>
              <a:rPr lang="en-US" dirty="0" smtClean="0"/>
              <a:t> Service Module</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Uses the tables from the APEX Sample Database Application</a:t>
            </a:r>
          </a:p>
          <a:p>
            <a:pPr lvl="1">
              <a:buClr>
                <a:schemeClr val="tx2"/>
              </a:buClr>
              <a:buFont typeface="Arial" pitchFamily="34" charset="0"/>
              <a:buChar char="•"/>
            </a:pPr>
            <a:r>
              <a:rPr lang="en-US" dirty="0" smtClean="0"/>
              <a:t>DEMO_CUSTOMERS, DEMO_PRODUCT_INFO, DEMO_ORDERS, DEMO_ORDER_ITEMS</a:t>
            </a:r>
          </a:p>
          <a:p>
            <a:r>
              <a:rPr lang="en-US" sz="2000" dirty="0" smtClean="0"/>
              <a:t>APEX version 4.2.2, Listener 2.0.3</a:t>
            </a:r>
          </a:p>
          <a:p>
            <a:r>
              <a:rPr lang="en-US" sz="2000" dirty="0" smtClean="0"/>
              <a:t>Uses pl/</a:t>
            </a:r>
            <a:r>
              <a:rPr lang="en-US" sz="2000" dirty="0" err="1" smtClean="0"/>
              <a:t>json</a:t>
            </a:r>
            <a:r>
              <a:rPr lang="en-US" sz="2000" dirty="0" smtClean="0"/>
              <a:t> open source JSON library</a:t>
            </a:r>
          </a:p>
          <a:p>
            <a:pPr lvl="1">
              <a:buClr>
                <a:schemeClr val="tx2"/>
              </a:buClr>
              <a:buFont typeface="Arial" pitchFamily="34" charset="0"/>
              <a:buChar char="•"/>
            </a:pPr>
            <a:r>
              <a:rPr lang="en-US" dirty="0" smtClean="0"/>
              <a:t>You need to install this library to use the sample</a:t>
            </a:r>
          </a:p>
          <a:p>
            <a:pPr lvl="1">
              <a:buClr>
                <a:schemeClr val="tx2"/>
              </a:buClr>
              <a:buFont typeface="Arial" pitchFamily="34" charset="0"/>
              <a:buChar char="•"/>
            </a:pPr>
            <a:r>
              <a:rPr lang="en-US" dirty="0" smtClean="0"/>
              <a:t>http://pljson.sourceforge.net/ </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Common Pattern</a:t>
            </a:r>
            <a:endParaRPr lang="en-US" dirty="0"/>
          </a:p>
        </p:txBody>
      </p:sp>
      <p:sp>
        <p:nvSpPr>
          <p:cNvPr id="5" name="Content Placeholder 4"/>
          <p:cNvSpPr>
            <a:spLocks noGrp="1"/>
          </p:cNvSpPr>
          <p:nvPr>
            <p:ph idx="1"/>
          </p:nvPr>
        </p:nvSpPr>
        <p:spPr>
          <a:xfrm>
            <a:off x="460014" y="866479"/>
            <a:ext cx="8140700" cy="3325358"/>
          </a:xfrm>
        </p:spPr>
        <p:txBody>
          <a:bodyPr/>
          <a:lstStyle/>
          <a:p>
            <a:pPr>
              <a:buNone/>
            </a:pPr>
            <a:r>
              <a:rPr lang="en-US" sz="2000" dirty="0" err="1" smtClean="0"/>
              <a:t>employes</a:t>
            </a:r>
            <a:r>
              <a:rPr lang="en-US" sz="2000" dirty="0" smtClean="0"/>
              <a:t>/</a:t>
            </a:r>
          </a:p>
          <a:p>
            <a:r>
              <a:rPr lang="en-US" sz="2000" dirty="0" smtClean="0"/>
              <a:t>GET   - Retrieves list of all employees.</a:t>
            </a:r>
          </a:p>
          <a:p>
            <a:r>
              <a:rPr lang="en-US" sz="2000" dirty="0" smtClean="0"/>
              <a:t>POST - Create a new employee.</a:t>
            </a:r>
          </a:p>
          <a:p>
            <a:pPr>
              <a:buNone/>
            </a:pPr>
            <a:endParaRPr lang="en-US" sz="2000" dirty="0" smtClean="0"/>
          </a:p>
          <a:p>
            <a:pPr>
              <a:buNone/>
            </a:pPr>
            <a:r>
              <a:rPr lang="en-US" sz="2000" dirty="0" err="1" smtClean="0"/>
              <a:t>employes</a:t>
            </a:r>
            <a:r>
              <a:rPr lang="en-US" sz="2000" dirty="0" smtClean="0"/>
              <a:t>/{</a:t>
            </a:r>
            <a:r>
              <a:rPr lang="en-US" sz="2000" dirty="0" err="1" smtClean="0"/>
              <a:t>empno</a:t>
            </a:r>
            <a:r>
              <a:rPr lang="en-US" sz="2000" dirty="0" smtClean="0"/>
              <a:t>}/</a:t>
            </a:r>
          </a:p>
          <a:p>
            <a:r>
              <a:rPr lang="en-US" sz="2000" dirty="0" smtClean="0"/>
              <a:t>GET   - Retrieves details for a specific employee.</a:t>
            </a:r>
          </a:p>
          <a:p>
            <a:r>
              <a:rPr lang="en-US" sz="2000" dirty="0" smtClean="0"/>
              <a:t>PUT   - Updates the specific employee.</a:t>
            </a:r>
          </a:p>
          <a:p>
            <a:r>
              <a:rPr lang="en-US" sz="2000" dirty="0" smtClean="0"/>
              <a:t>DELETE - Deletes the employee.</a:t>
            </a:r>
          </a:p>
          <a:p>
            <a:pPr>
              <a:buNone/>
            </a:pPr>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Testing Tips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Use APEX </a:t>
            </a:r>
            <a:r>
              <a:rPr lang="en-US" sz="2000" dirty="0" err="1" smtClean="0"/>
              <a:t>RESTful</a:t>
            </a:r>
            <a:r>
              <a:rPr lang="en-US" sz="2000" dirty="0" smtClean="0"/>
              <a:t> Services Test Client (resttest.html)</a:t>
            </a:r>
          </a:p>
          <a:p>
            <a:r>
              <a:rPr lang="en-US" sz="2000" dirty="0" smtClean="0"/>
              <a:t>Use Firebug or developer tools to examine HTTP requests and responses</a:t>
            </a:r>
          </a:p>
          <a:p>
            <a:r>
              <a:rPr lang="en-US" sz="2000" dirty="0" smtClean="0"/>
              <a:t>Look at Error-Reason header</a:t>
            </a:r>
          </a:p>
          <a:p>
            <a:r>
              <a:rPr lang="en-US" sz="2000" dirty="0" smtClean="0"/>
              <a:t>Do initial browser testing from same origin </a:t>
            </a:r>
          </a:p>
          <a:p>
            <a:pPr lvl="1">
              <a:buClr>
                <a:schemeClr val="tx2"/>
              </a:buClr>
              <a:buFont typeface="Arial" pitchFamily="34" charset="0"/>
              <a:buChar char="•"/>
            </a:pPr>
            <a:r>
              <a:rPr lang="en-US" dirty="0" smtClean="0"/>
              <a:t>Browsers hide error information when going cross origin</a:t>
            </a:r>
          </a:p>
          <a:p>
            <a:r>
              <a:rPr lang="en-US" sz="2000" dirty="0" smtClean="0"/>
              <a:t>Another Java based test tool: rest-client from WizTools.org</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545621" y="2417005"/>
            <a:ext cx="4828636" cy="524595"/>
          </a:xfrm>
        </p:spPr>
        <p:txBody>
          <a:bodyPr/>
          <a:lstStyle/>
          <a:p>
            <a:r>
              <a:rPr lang="en-US" sz="3200" dirty="0" smtClean="0">
                <a:solidFill>
                  <a:srgbClr val="FF0000"/>
                </a:solidFill>
              </a:rPr>
              <a:t>Reference Material</a:t>
            </a:r>
            <a:br>
              <a:rPr lang="en-US" sz="3200" dirty="0" smtClean="0">
                <a:solidFill>
                  <a:srgbClr val="FF0000"/>
                </a:solidFill>
              </a:rPr>
            </a:br>
            <a:r>
              <a:rPr lang="en-US" sz="3200" dirty="0" smtClean="0">
                <a:ln>
                  <a:noFill/>
                </a:ln>
                <a:solidFill>
                  <a:srgbClr val="FF0000"/>
                </a:solidFill>
              </a:rPr>
              <a:t/>
            </a:r>
            <a:br>
              <a:rPr lang="en-US" sz="3200" dirty="0" smtClean="0">
                <a:ln>
                  <a:noFill/>
                </a:ln>
                <a:solidFill>
                  <a:srgbClr val="FF0000"/>
                </a:solidFill>
              </a:rPr>
            </a:br>
            <a:endParaRPr sz="3200" b="0" dirty="0" smtClean="0">
              <a:ln>
                <a:noFill/>
              </a:ln>
              <a:solidFill>
                <a:srgbClr val="FF0000"/>
              </a:solidFill>
            </a:endParaRPr>
          </a:p>
        </p:txBody>
      </p:sp>
      <p:pic>
        <p:nvPicPr>
          <p:cNvPr id="3" name="Picture Placeholder 2"/>
          <p:cNvPicPr>
            <a:picLocks noGrp="1" noChangeAspect="1"/>
          </p:cNvPicPr>
          <p:nvPr>
            <p:ph type="pic" sz="quarter" idx="12"/>
          </p:nvPr>
        </p:nvPicPr>
        <p:blipFill>
          <a:blip r:embed="rId3" cstate="print"/>
          <a:srcRect l="980" r="980"/>
          <a:stretch>
            <a:fillRect/>
          </a:stretch>
        </p:blipFill>
        <p:spPr/>
      </p:pic>
      <p:pic>
        <p:nvPicPr>
          <p:cNvPr id="5" name="Picture 4"/>
          <p:cNvPicPr>
            <a:picLocks noChangeAspect="1"/>
          </p:cNvPicPr>
          <p:nvPr/>
        </p:nvPicPr>
        <p:blipFill>
          <a:blip r:embed="rId4" cstate="print"/>
          <a:stretch>
            <a:fillRect/>
          </a:stretch>
        </p:blipFill>
        <p:spPr>
          <a:xfrm>
            <a:off x="6221102" y="2635960"/>
            <a:ext cx="2479647" cy="1983717"/>
          </a:xfrm>
          <a:prstGeom prst="rect">
            <a:avLst/>
          </a:prstGeom>
        </p:spPr>
      </p:pic>
    </p:spTree>
    <p:extLst>
      <p:ext uri="{BB962C8B-B14F-4D97-AF65-F5344CB8AC3E}">
        <p14:creationId xmlns:p14="http://schemas.microsoft.com/office/powerpoint/2010/main" xmlns="" val="559249840"/>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Introduction to REST</a:t>
            </a:r>
          </a:p>
          <a:p>
            <a:r>
              <a:rPr lang="en-US" sz="2000" dirty="0" smtClean="0"/>
              <a:t>REST Modeling</a:t>
            </a:r>
          </a:p>
          <a:p>
            <a:r>
              <a:rPr lang="en-US" sz="2000" dirty="0" smtClean="0"/>
              <a:t>APEX </a:t>
            </a:r>
            <a:r>
              <a:rPr lang="en-US" sz="2000" dirty="0" err="1" smtClean="0"/>
              <a:t>RESTful</a:t>
            </a:r>
            <a:r>
              <a:rPr lang="en-US" sz="2000" dirty="0" smtClean="0"/>
              <a:t> Services Use Cases</a:t>
            </a:r>
          </a:p>
          <a:p>
            <a:r>
              <a:rPr lang="en-US" sz="2000" dirty="0" smtClean="0"/>
              <a:t>APEX </a:t>
            </a:r>
            <a:r>
              <a:rPr lang="en-US" sz="2000" dirty="0" err="1" smtClean="0"/>
              <a:t>RESTful</a:t>
            </a:r>
            <a:r>
              <a:rPr lang="en-US" sz="2000" dirty="0" smtClean="0"/>
              <a:t> Services Architecture</a:t>
            </a:r>
          </a:p>
          <a:p>
            <a:r>
              <a:rPr lang="en-US" sz="2000" dirty="0" smtClean="0"/>
              <a:t>Walk through complete sample including:</a:t>
            </a:r>
          </a:p>
          <a:p>
            <a:r>
              <a:rPr lang="en-US" sz="2000" dirty="0" smtClean="0"/>
              <a:t>Resources using GET, PUT, POST, DELETE methods</a:t>
            </a:r>
          </a:p>
          <a:p>
            <a:pPr lvl="1">
              <a:buClr>
                <a:schemeClr val="tx2"/>
              </a:buClr>
              <a:buFont typeface="Arial" pitchFamily="34" charset="0"/>
              <a:buChar char="•"/>
            </a:pPr>
            <a:r>
              <a:rPr lang="en-US" sz="1800" dirty="0" smtClean="0"/>
              <a:t>Testing, debugging</a:t>
            </a:r>
          </a:p>
          <a:p>
            <a:pPr lvl="1">
              <a:buClr>
                <a:schemeClr val="tx2"/>
              </a:buClr>
              <a:buFont typeface="Arial" pitchFamily="34" charset="0"/>
              <a:buChar char="•"/>
            </a:pPr>
            <a:r>
              <a:rPr lang="en-US" sz="1800" dirty="0" smtClean="0"/>
              <a:t>Authentication</a:t>
            </a:r>
          </a:p>
          <a:p>
            <a:r>
              <a:rPr lang="en-US" sz="2000" dirty="0" smtClean="0"/>
              <a:t>Q &amp; A</a:t>
            </a:r>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REST References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1800" i="1" dirty="0" err="1" smtClean="0"/>
              <a:t>RESTful</a:t>
            </a:r>
            <a:r>
              <a:rPr lang="en-US" sz="1800" i="1" dirty="0" smtClean="0"/>
              <a:t> Web Services, by Leonard Richardson and Sam Ruby, available from O’Reilly Media at </a:t>
            </a:r>
            <a:r>
              <a:rPr lang="en-US" sz="1800" i="1" dirty="0" smtClean="0">
                <a:hlinkClick r:id="rId3"/>
              </a:rPr>
              <a:t>http://oreilly.com/catalog/9780596529260/</a:t>
            </a:r>
            <a:endParaRPr lang="en-US" sz="1800" i="1" dirty="0" smtClean="0"/>
          </a:p>
          <a:p>
            <a:r>
              <a:rPr lang="en-US" sz="1800" dirty="0" smtClean="0"/>
              <a:t>Wikipedia: </a:t>
            </a:r>
            <a:r>
              <a:rPr lang="en-US" sz="1800" dirty="0" smtClean="0">
                <a:hlinkClick r:id="rId4"/>
              </a:rPr>
              <a:t>http://en.wikipedia.org/wiki/Representational_State_Transfer</a:t>
            </a:r>
            <a:endParaRPr lang="en-US" sz="1800" dirty="0" smtClean="0"/>
          </a:p>
          <a:p>
            <a:r>
              <a:rPr lang="en-US" sz="1800" dirty="0" smtClean="0"/>
              <a:t>The source: </a:t>
            </a:r>
            <a:r>
              <a:rPr lang="en-US" sz="1800" dirty="0" smtClean="0">
                <a:hlinkClick r:id="rId5"/>
              </a:rPr>
              <a:t>http://www.ics.uci.edu/~fielding/pubs/dissertation/top.htm</a:t>
            </a:r>
            <a:r>
              <a:rPr lang="en-US" sz="1800" dirty="0" smtClean="0"/>
              <a:t> </a:t>
            </a:r>
            <a:br>
              <a:rPr lang="en-US" sz="1800" dirty="0" smtClean="0"/>
            </a:br>
            <a:r>
              <a:rPr lang="en-US" sz="1800" dirty="0" smtClean="0"/>
              <a:t>mostly chapters 5 and 6</a:t>
            </a:r>
          </a:p>
          <a:p>
            <a:r>
              <a:rPr lang="en-US" sz="1800" dirty="0" smtClean="0"/>
              <a:t>A nice 14 minute video introduction: </a:t>
            </a:r>
            <a:r>
              <a:rPr lang="en-US" sz="1800" dirty="0" smtClean="0">
                <a:hlinkClick r:id="rId6"/>
              </a:rPr>
              <a:t>http://www.youtube.com/watch?v=YCcAE2SCQ6k</a:t>
            </a:r>
            <a:endParaRPr lang="en-US" sz="1800" dirty="0" smtClean="0"/>
          </a:p>
          <a:p>
            <a:r>
              <a:rPr lang="en-US" sz="1800" dirty="0" smtClean="0"/>
              <a:t>HTTP spec: </a:t>
            </a:r>
            <a:r>
              <a:rPr lang="en-US" sz="1800" dirty="0" smtClean="0">
                <a:hlinkClick r:id="rId7"/>
              </a:rPr>
              <a:t>http://tools.ietf.org/html/rfc2616</a:t>
            </a:r>
            <a:endParaRPr lang="en-US" sz="1800" dirty="0" smtClean="0"/>
          </a:p>
          <a:p>
            <a:r>
              <a:rPr lang="en-US" sz="1800" dirty="0" smtClean="0"/>
              <a:t>URI spec: </a:t>
            </a:r>
            <a:r>
              <a:rPr lang="en-US" sz="1800" dirty="0" smtClean="0">
                <a:hlinkClick r:id="rId8"/>
              </a:rPr>
              <a:t>http://tools.ietf.org/html/rfc3986</a:t>
            </a:r>
            <a:endParaRPr lang="en-US" sz="1800" dirty="0" smtClean="0"/>
          </a:p>
          <a:p>
            <a:r>
              <a:rPr lang="en-US" sz="1800" dirty="0" smtClean="0"/>
              <a:t>JSON format: </a:t>
            </a:r>
            <a:r>
              <a:rPr lang="en-US" sz="1800" dirty="0" smtClean="0">
                <a:hlinkClick r:id="rId9"/>
              </a:rPr>
              <a:t>http://json.org/</a:t>
            </a:r>
            <a:endParaRPr lang="en-US" sz="1800" dirty="0" smtClean="0"/>
          </a:p>
          <a:p>
            <a:r>
              <a:rPr lang="en-US" sz="1800" dirty="0" smtClean="0"/>
              <a:t>Other specs like HTML, XML etc. from w3.org</a:t>
            </a:r>
          </a:p>
          <a:p>
            <a:endParaRPr lang="en-US" sz="1800" dirty="0" smtClean="0"/>
          </a:p>
          <a:p>
            <a:endParaRPr lang="en-US" sz="18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APEX </a:t>
            </a:r>
            <a:r>
              <a:rPr lang="en-US" dirty="0" err="1" smtClean="0"/>
              <a:t>RESTful</a:t>
            </a:r>
            <a:r>
              <a:rPr lang="en-US" dirty="0" smtClean="0"/>
              <a:t> Services References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Application Express on OTN </a:t>
            </a:r>
            <a:r>
              <a:rPr lang="en-US" sz="2000" dirty="0" smtClean="0">
                <a:hlinkClick r:id="rId3"/>
              </a:rPr>
              <a:t>http://otn.oracle.com/apex</a:t>
            </a:r>
            <a:r>
              <a:rPr lang="en-US" sz="2000" dirty="0" smtClean="0"/>
              <a:t> </a:t>
            </a:r>
          </a:p>
          <a:p>
            <a:r>
              <a:rPr lang="en-US" sz="2000" dirty="0" smtClean="0"/>
              <a:t>The </a:t>
            </a:r>
            <a:r>
              <a:rPr lang="en-US" sz="2000" dirty="0" smtClean="0"/>
              <a:t>example module TBD</a:t>
            </a:r>
          </a:p>
          <a:p>
            <a:r>
              <a:rPr lang="en-US" sz="2000" dirty="0" smtClean="0"/>
              <a:t>APEX </a:t>
            </a:r>
            <a:r>
              <a:rPr lang="en-US" sz="2000" dirty="0" err="1" smtClean="0"/>
              <a:t>RESTful</a:t>
            </a:r>
            <a:r>
              <a:rPr lang="en-US" sz="2000" dirty="0" smtClean="0"/>
              <a:t> Service Test Client TBD</a:t>
            </a:r>
          </a:p>
          <a:p>
            <a:r>
              <a:rPr lang="en-US" sz="2000" dirty="0" err="1" smtClean="0"/>
              <a:t>RESTful</a:t>
            </a:r>
            <a:r>
              <a:rPr lang="en-US" sz="2000" dirty="0" smtClean="0"/>
              <a:t> Services Dev Guide (restful_services_devguide.html) in the Listener download zip file doc folder</a:t>
            </a:r>
          </a:p>
          <a:p>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a:srcRect/>
          <a:stretch>
            <a:fillRect/>
          </a:stretch>
        </p:blipFill>
        <p:spPr bwMode="auto">
          <a:xfrm>
            <a:off x="1154113" y="686992"/>
            <a:ext cx="6826250" cy="3915965"/>
          </a:xfrm>
          <a:prstGeom prst="rect">
            <a:avLst/>
          </a:prstGeom>
          <a:noFill/>
          <a:ln w="9525">
            <a:noFill/>
            <a:round/>
            <a:headEnd/>
            <a:tailEnd/>
          </a:ln>
        </p:spPr>
      </p:pic>
      <p:sp>
        <p:nvSpPr>
          <p:cNvPr id="2" name="TextBox 1"/>
          <p:cNvSpPr txBox="1"/>
          <p:nvPr/>
        </p:nvSpPr>
        <p:spPr>
          <a:xfrm>
            <a:off x="796925" y="3900715"/>
            <a:ext cx="1543992" cy="369332"/>
          </a:xfrm>
          <a:prstGeom prst="rect">
            <a:avLst/>
          </a:prstGeom>
          <a:noFill/>
          <a:ln>
            <a:noFill/>
          </a:ln>
        </p:spPr>
        <p:txBody>
          <a:bodyPr wrap="none" lIns="0" tIns="0" rIns="0" bIns="0" rtlCol="0">
            <a:spAutoFit/>
          </a:bodyPr>
          <a:lstStyle/>
          <a:p>
            <a:pPr algn="l"/>
            <a:r>
              <a:rPr lang="en-US" sz="2400" dirty="0" smtClean="0"/>
              <a:t>@</a:t>
            </a:r>
            <a:r>
              <a:rPr lang="en-US" sz="2400" dirty="0" err="1" smtClean="0"/>
              <a:t>vuvarovs</a:t>
            </a:r>
            <a:endParaRPr lang="en-US" sz="2400" dirty="0" smtClean="0"/>
          </a:p>
        </p:txBody>
      </p:sp>
    </p:spTree>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44862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grpSp>
        <p:nvGrpSpPr>
          <p:cNvPr id="2" name="Group 1"/>
          <p:cNvGrpSpPr/>
          <p:nvPr/>
        </p:nvGrpSpPr>
        <p:grpSpPr>
          <a:xfrm>
            <a:off x="2113332" y="1464413"/>
            <a:ext cx="4936386" cy="1595045"/>
            <a:chOff x="2113332" y="1464413"/>
            <a:chExt cx="4936386" cy="1595045"/>
          </a:xfrm>
        </p:grpSpPr>
        <p:pic>
          <p:nvPicPr>
            <p:cNvPr id="3" name="Picture 10"/>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2113332" y="1464413"/>
              <a:ext cx="4936386" cy="15950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1034" descr="HSET_clr_rgb"/>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481263" y="1700213"/>
              <a:ext cx="4179887" cy="1198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1976540681"/>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545621" y="2693037"/>
            <a:ext cx="4600575" cy="524595"/>
          </a:xfrm>
        </p:spPr>
        <p:txBody>
          <a:bodyPr/>
          <a:lstStyle/>
          <a:p>
            <a:r>
              <a:rPr kumimoji="1" lang="en-US" altLang="ja-JP" sz="3200" dirty="0" smtClean="0">
                <a:solidFill>
                  <a:srgbClr val="FF0000"/>
                </a:solidFill>
              </a:rPr>
              <a:t>Introduction to REST</a:t>
            </a:r>
            <a:r>
              <a:rPr lang="en-US" sz="3200" dirty="0" smtClean="0">
                <a:ln>
                  <a:noFill/>
                </a:ln>
                <a:solidFill>
                  <a:schemeClr val="accent1"/>
                </a:solidFill>
              </a:rPr>
              <a:t/>
            </a:r>
            <a:br>
              <a:rPr lang="en-US" sz="3200" dirty="0" smtClean="0">
                <a:ln>
                  <a:noFill/>
                </a:ln>
                <a:solidFill>
                  <a:schemeClr val="accent1"/>
                </a:solidFill>
              </a:rPr>
            </a:br>
            <a:endParaRPr sz="3200" b="0" dirty="0" smtClean="0">
              <a:ln>
                <a:noFill/>
              </a:ln>
              <a:solidFill>
                <a:schemeClr val="accent1"/>
              </a:solidFill>
            </a:endParaRPr>
          </a:p>
        </p:txBody>
      </p:sp>
      <p:pic>
        <p:nvPicPr>
          <p:cNvPr id="3" name="Picture Placeholder 2"/>
          <p:cNvPicPr>
            <a:picLocks noGrp="1" noChangeAspect="1"/>
          </p:cNvPicPr>
          <p:nvPr>
            <p:ph type="pic" sz="quarter" idx="12"/>
          </p:nvPr>
        </p:nvPicPr>
        <p:blipFill>
          <a:blip r:embed="rId3" cstate="print"/>
          <a:srcRect l="980" r="980"/>
          <a:stretch>
            <a:fillRect/>
          </a:stretch>
        </p:blipFill>
        <p:spPr/>
      </p:pic>
      <p:pic>
        <p:nvPicPr>
          <p:cNvPr id="5" name="Picture 4"/>
          <p:cNvPicPr>
            <a:picLocks noChangeAspect="1"/>
          </p:cNvPicPr>
          <p:nvPr/>
        </p:nvPicPr>
        <p:blipFill>
          <a:blip r:embed="rId4" cstate="print"/>
          <a:stretch>
            <a:fillRect/>
          </a:stretch>
        </p:blipFill>
        <p:spPr>
          <a:xfrm>
            <a:off x="6221102" y="2635960"/>
            <a:ext cx="2479647" cy="1983717"/>
          </a:xfrm>
          <a:prstGeom prst="rect">
            <a:avLst/>
          </a:prstGeom>
        </p:spPr>
      </p:pic>
    </p:spTree>
    <p:extLst>
      <p:ext uri="{BB962C8B-B14F-4D97-AF65-F5344CB8AC3E}">
        <p14:creationId xmlns:p14="http://schemas.microsoft.com/office/powerpoint/2010/main" xmlns="" val="559249840"/>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Public services with </a:t>
            </a:r>
            <a:r>
              <a:rPr lang="en-US" sz="2000" dirty="0" err="1" smtClean="0"/>
              <a:t>RESTful</a:t>
            </a:r>
            <a:r>
              <a:rPr lang="en-US" sz="2000" dirty="0" smtClean="0"/>
              <a:t> APIs:</a:t>
            </a:r>
          </a:p>
          <a:p>
            <a:pPr lvl="1">
              <a:buClr>
                <a:schemeClr val="tx2"/>
              </a:buClr>
              <a:buFont typeface="Arial" pitchFamily="34" charset="0"/>
              <a:buChar char="•"/>
            </a:pPr>
            <a:r>
              <a:rPr lang="en-US" dirty="0" smtClean="0"/>
              <a:t>Twitter, Netflix, </a:t>
            </a:r>
            <a:r>
              <a:rPr lang="en-US" dirty="0" err="1" smtClean="0"/>
              <a:t>Dropbox</a:t>
            </a:r>
            <a:r>
              <a:rPr lang="en-US" dirty="0" smtClean="0"/>
              <a:t>, </a:t>
            </a:r>
            <a:r>
              <a:rPr lang="en-US" dirty="0" err="1" smtClean="0"/>
              <a:t>Flickr</a:t>
            </a:r>
            <a:r>
              <a:rPr lang="en-US" dirty="0" smtClean="0"/>
              <a:t>, Amazon S3, ...</a:t>
            </a:r>
          </a:p>
          <a:p>
            <a:r>
              <a:rPr lang="en-US" sz="2000" dirty="0" smtClean="0"/>
              <a:t>Products or tools with </a:t>
            </a:r>
            <a:r>
              <a:rPr lang="en-US" sz="2000" dirty="0" err="1" smtClean="0"/>
              <a:t>RESTful</a:t>
            </a:r>
            <a:r>
              <a:rPr lang="en-US" sz="2000" dirty="0" smtClean="0"/>
              <a:t> APIs</a:t>
            </a:r>
          </a:p>
          <a:p>
            <a:pPr lvl="1">
              <a:buClr>
                <a:schemeClr val="tx2"/>
              </a:buClr>
              <a:buFont typeface="Arial" pitchFamily="34" charset="0"/>
              <a:buChar char="•"/>
            </a:pPr>
            <a:r>
              <a:rPr lang="en-US" dirty="0" smtClean="0"/>
              <a:t>Glassfish Application Server Admin, Selenium </a:t>
            </a:r>
            <a:r>
              <a:rPr lang="en-US" dirty="0" err="1" smtClean="0"/>
              <a:t>WebDriver</a:t>
            </a:r>
            <a:r>
              <a:rPr lang="en-US" dirty="0" smtClean="0"/>
              <a:t>, ...</a:t>
            </a:r>
          </a:p>
          <a:p>
            <a:r>
              <a:rPr lang="en-US" sz="2000" dirty="0" err="1" smtClean="0"/>
              <a:t>RESTful</a:t>
            </a:r>
            <a:r>
              <a:rPr lang="en-US" sz="2000" dirty="0" smtClean="0"/>
              <a:t> Frameworks</a:t>
            </a:r>
          </a:p>
          <a:p>
            <a:pPr lvl="1">
              <a:buClr>
                <a:schemeClr val="tx2"/>
              </a:buClr>
              <a:buFont typeface="Arial" pitchFamily="34" charset="0"/>
              <a:buChar char="•"/>
            </a:pPr>
            <a:r>
              <a:rPr lang="en-US" dirty="0" smtClean="0"/>
              <a:t>Jersey (JAX-RS), </a:t>
            </a:r>
            <a:r>
              <a:rPr lang="en-US" dirty="0" err="1" smtClean="0"/>
              <a:t>Restlet</a:t>
            </a:r>
            <a:r>
              <a:rPr lang="en-US" dirty="0" smtClean="0"/>
              <a:t>, </a:t>
            </a:r>
            <a:r>
              <a:rPr lang="en-US" dirty="0" err="1" smtClean="0"/>
              <a:t>Restify</a:t>
            </a:r>
            <a:r>
              <a:rPr lang="en-US" dirty="0" smtClean="0"/>
              <a:t>, APEX </a:t>
            </a:r>
            <a:r>
              <a:rPr lang="en-US" dirty="0" err="1" smtClean="0"/>
              <a:t>RESTful</a:t>
            </a:r>
            <a:r>
              <a:rPr lang="en-US" dirty="0" smtClean="0"/>
              <a:t> Services, ...</a:t>
            </a:r>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REST?</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REST stands for Representational State Transfer. </a:t>
            </a:r>
            <a:br>
              <a:rPr lang="en-US" sz="2000" dirty="0" smtClean="0"/>
            </a:br>
            <a:r>
              <a:rPr lang="en-US" sz="2000" dirty="0" smtClean="0"/>
              <a:t>(Sometimes written </a:t>
            </a:r>
            <a:r>
              <a:rPr lang="en-US" sz="2000" dirty="0" err="1" smtClean="0"/>
              <a:t>ReST</a:t>
            </a:r>
            <a:r>
              <a:rPr lang="en-US" sz="2000" dirty="0" smtClean="0"/>
              <a:t>)</a:t>
            </a:r>
          </a:p>
          <a:p>
            <a:r>
              <a:rPr lang="en-US" sz="2000" dirty="0" smtClean="0"/>
              <a:t>It describes an architecture for distributed information systems</a:t>
            </a:r>
          </a:p>
          <a:p>
            <a:r>
              <a:rPr lang="en-US" sz="2000" dirty="0" smtClean="0"/>
              <a:t>First described in the 2000 doctoral dissertation </a:t>
            </a:r>
            <a:br>
              <a:rPr lang="en-US" sz="2000" dirty="0" smtClean="0"/>
            </a:br>
            <a:r>
              <a:rPr lang="en-US" sz="2000" dirty="0" smtClean="0"/>
              <a:t>“Architectural Styles and the Design of Network-based Software Architectures” by Roy Fielding.</a:t>
            </a:r>
          </a:p>
          <a:p>
            <a:r>
              <a:rPr lang="en-US" sz="2000" dirty="0" smtClean="0"/>
              <a:t>It’s a description of how the Web works and why it works well</a:t>
            </a:r>
          </a:p>
          <a:p>
            <a:pPr>
              <a:buNone/>
            </a:pPr>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So what is REST?</a:t>
            </a:r>
            <a:endParaRPr lang="en-US" dirty="0"/>
          </a:p>
        </p:txBody>
      </p:sp>
      <p:sp>
        <p:nvSpPr>
          <p:cNvPr id="5" name="Content Placeholder 4"/>
          <p:cNvSpPr>
            <a:spLocks noGrp="1"/>
          </p:cNvSpPr>
          <p:nvPr>
            <p:ph idx="1"/>
          </p:nvPr>
        </p:nvSpPr>
        <p:spPr>
          <a:xfrm>
            <a:off x="460014" y="866478"/>
            <a:ext cx="7415904" cy="3351839"/>
          </a:xfrm>
        </p:spPr>
        <p:txBody>
          <a:bodyPr/>
          <a:lstStyle/>
          <a:p>
            <a:r>
              <a:rPr lang="en-US" sz="2000" dirty="0" smtClean="0"/>
              <a:t>Client – Server – request response</a:t>
            </a:r>
          </a:p>
          <a:p>
            <a:r>
              <a:rPr lang="en-US" sz="2000" dirty="0" smtClean="0"/>
              <a:t>Stateless </a:t>
            </a:r>
          </a:p>
          <a:p>
            <a:r>
              <a:rPr lang="en-US" sz="2000" dirty="0" smtClean="0"/>
              <a:t>Caching</a:t>
            </a:r>
          </a:p>
          <a:p>
            <a:r>
              <a:rPr lang="en-US" sz="2000" dirty="0" smtClean="0"/>
              <a:t>Layered</a:t>
            </a:r>
          </a:p>
          <a:p>
            <a:r>
              <a:rPr lang="en-US" sz="2000" dirty="0" smtClean="0"/>
              <a:t>Code on demand (optional)</a:t>
            </a:r>
          </a:p>
          <a:p>
            <a:r>
              <a:rPr lang="en-US" sz="2000" dirty="0" smtClean="0"/>
              <a:t>Uniform interface:</a:t>
            </a:r>
          </a:p>
          <a:p>
            <a:pPr marL="569913" indent="0">
              <a:buNone/>
            </a:pPr>
            <a:r>
              <a:rPr lang="en-US" sz="2000" dirty="0" smtClean="0"/>
              <a:t>Request response style operations on named resources through self descriptive representations where state changes are via hyperlinks</a:t>
            </a:r>
          </a:p>
          <a:p>
            <a:pPr>
              <a:buNone/>
            </a:pPr>
            <a:endParaRPr lang="en-US" sz="2000" dirty="0" smtClean="0"/>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Motivation and Characteristics</a:t>
            </a:r>
            <a:endParaRPr lang="en-US" dirty="0"/>
          </a:p>
        </p:txBody>
      </p:sp>
      <p:sp>
        <p:nvSpPr>
          <p:cNvPr id="5" name="Content Placeholder 4"/>
          <p:cNvSpPr>
            <a:spLocks noGrp="1"/>
          </p:cNvSpPr>
          <p:nvPr>
            <p:ph idx="1"/>
          </p:nvPr>
        </p:nvSpPr>
        <p:spPr>
          <a:xfrm>
            <a:off x="460014" y="866479"/>
            <a:ext cx="8140700" cy="3325358"/>
          </a:xfrm>
        </p:spPr>
        <p:txBody>
          <a:bodyPr/>
          <a:lstStyle/>
          <a:p>
            <a:r>
              <a:rPr lang="en-US" sz="2000" dirty="0" smtClean="0"/>
              <a:t>Hyper media</a:t>
            </a:r>
          </a:p>
          <a:p>
            <a:pPr lvl="1">
              <a:buClr>
                <a:schemeClr val="tx2"/>
              </a:buClr>
              <a:buFont typeface="Arial" pitchFamily="34" charset="0"/>
              <a:buChar char="•"/>
            </a:pPr>
            <a:r>
              <a:rPr lang="en-US" dirty="0" smtClean="0"/>
              <a:t>Optimized for large grained static (cacheable) messages</a:t>
            </a:r>
          </a:p>
          <a:p>
            <a:r>
              <a:rPr lang="en-US" sz="2000" dirty="0" smtClean="0"/>
              <a:t>Internet scale</a:t>
            </a:r>
          </a:p>
          <a:p>
            <a:pPr lvl="1">
              <a:buClr>
                <a:schemeClr val="tx2"/>
              </a:buClr>
              <a:buFont typeface="Arial" pitchFamily="34" charset="0"/>
              <a:buChar char="•"/>
            </a:pPr>
            <a:r>
              <a:rPr lang="en-US" dirty="0" smtClean="0"/>
              <a:t>not just size or geography</a:t>
            </a:r>
          </a:p>
          <a:p>
            <a:pPr lvl="1">
              <a:buClr>
                <a:schemeClr val="tx2"/>
              </a:buClr>
              <a:buFont typeface="Arial" pitchFamily="34" charset="0"/>
              <a:buChar char="•"/>
            </a:pPr>
            <a:r>
              <a:rPr lang="en-US" dirty="0" smtClean="0"/>
              <a:t>many independent organizations</a:t>
            </a:r>
          </a:p>
          <a:p>
            <a:r>
              <a:rPr lang="en-US" sz="2000" dirty="0" smtClean="0"/>
              <a:t>Extensibility, flexibility, responsiveness</a:t>
            </a:r>
          </a:p>
          <a:p>
            <a:pPr lvl="1">
              <a:buClr>
                <a:schemeClr val="tx2"/>
              </a:buClr>
              <a:buFont typeface="Arial" pitchFamily="34" charset="0"/>
              <a:buChar char="•"/>
            </a:pPr>
            <a:r>
              <a:rPr lang="en-US" dirty="0" smtClean="0"/>
              <a:t>“hypermedia as the engine of application state”</a:t>
            </a:r>
          </a:p>
          <a:p>
            <a:r>
              <a:rPr lang="en-US" sz="2000" dirty="0" smtClean="0"/>
              <a:t>Application state is 100% on the client</a:t>
            </a:r>
          </a:p>
          <a:p>
            <a:pPr lvl="1">
              <a:buClr>
                <a:schemeClr val="tx2"/>
              </a:buClr>
              <a:buFont typeface="Arial" pitchFamily="34" charset="0"/>
              <a:buChar char="•"/>
            </a:pPr>
            <a:r>
              <a:rPr lang="en-US" dirty="0" smtClean="0"/>
              <a:t>The state or resources is persisted behind the servers</a:t>
            </a:r>
          </a:p>
          <a:p>
            <a:endParaRPr lang="en-US" sz="2000" dirty="0"/>
          </a:p>
        </p:txBody>
      </p:sp>
    </p:spTree>
    <p:extLst>
      <p:ext uri="{BB962C8B-B14F-4D97-AF65-F5344CB8AC3E}">
        <p14:creationId xmlns="" xmlns:p14="http://schemas.microsoft.com/office/powerpoint/2010/main" val="322652035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rporate_PPT_Template_10x5.6_v2">
  <a:themeElements>
    <a:clrScheme name="Custom 2">
      <a:dk1>
        <a:srgbClr val="000000"/>
      </a:dk1>
      <a:lt1>
        <a:srgbClr val="FFFFFF"/>
      </a:lt1>
      <a:dk2>
        <a:srgbClr val="FF0000"/>
      </a:dk2>
      <a:lt2>
        <a:srgbClr val="C9C9C9"/>
      </a:lt2>
      <a:accent1>
        <a:srgbClr val="829E7E"/>
      </a:accent1>
      <a:accent2>
        <a:srgbClr val="7F7F7F"/>
      </a:accent2>
      <a:accent3>
        <a:srgbClr val="C8CC94"/>
      </a:accent3>
      <a:accent4>
        <a:srgbClr val="9FB3A9"/>
      </a:accent4>
      <a:accent5>
        <a:srgbClr val="5B6981"/>
      </a:accent5>
      <a:accent6>
        <a:srgbClr val="D3CAAF"/>
      </a:accent6>
      <a:hlink>
        <a:srgbClr val="0070C0"/>
      </a:hlink>
      <a:folHlink>
        <a:srgbClr val="29292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lIns="0" tIns="0" rIns="0" bIns="0" rtlCol="0" anchor="t" anchorCtr="0"/>
      <a:lstStyle>
        <a:defPPr algn="l">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a:noFill/>
        </a:ln>
      </a:spPr>
      <a:bodyPr wrap="none" lIns="0" tIns="0" rIns="0" bIns="0" rtlCol="0">
        <a:spAutoFit/>
      </a:bodyPr>
      <a:lstStyle>
        <a:defPPr algn="l">
          <a:defRPr sz="1800" dirty="0" smtClean="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12599</TotalTime>
  <Words>2836</Words>
  <Application>Microsoft Office PowerPoint</Application>
  <PresentationFormat>On-screen Show (16:9)</PresentationFormat>
  <Paragraphs>454</Paragraphs>
  <Slides>44</Slides>
  <Notes>44</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Corporate_PPT_Template_10x5.6_v2</vt:lpstr>
      <vt:lpstr>Slide 1</vt:lpstr>
      <vt:lpstr>Implementing RESTful Web Services with  Oracle Application Express</vt:lpstr>
      <vt:lpstr>Slide 3</vt:lpstr>
      <vt:lpstr>Agenda</vt:lpstr>
      <vt:lpstr>Introduction to REST </vt:lpstr>
      <vt:lpstr>Examples</vt:lpstr>
      <vt:lpstr>What is REST?</vt:lpstr>
      <vt:lpstr>So what is REST?</vt:lpstr>
      <vt:lpstr>Motivation and Characteristics</vt:lpstr>
      <vt:lpstr>Benefits</vt:lpstr>
      <vt:lpstr>Uniform Interface</vt:lpstr>
      <vt:lpstr>Uniform Interfaces - Resources</vt:lpstr>
      <vt:lpstr>User Interface - Methods</vt:lpstr>
      <vt:lpstr>User Interface - Representations</vt:lpstr>
      <vt:lpstr>REST Modeling -  How to design a RESTful API  </vt:lpstr>
      <vt:lpstr>REST Modeling</vt:lpstr>
      <vt:lpstr>REST Modeling - Resources</vt:lpstr>
      <vt:lpstr>REST Modeling - URIs</vt:lpstr>
      <vt:lpstr>REST Modeling - Representations</vt:lpstr>
      <vt:lpstr>REST Modeling - Methods</vt:lpstr>
      <vt:lpstr>REST Modeling - Methods</vt:lpstr>
      <vt:lpstr>REST Modeling - Methods</vt:lpstr>
      <vt:lpstr>APEX RESTful Services Use Cases  </vt:lpstr>
      <vt:lpstr>Example Use Cases</vt:lpstr>
      <vt:lpstr>Reasons for using APEX RESTful Services</vt:lpstr>
      <vt:lpstr>Considerations</vt:lpstr>
      <vt:lpstr>APEX RESTful Services Architecture  </vt:lpstr>
      <vt:lpstr>Architecture Diagram</vt:lpstr>
      <vt:lpstr>Definition metadata</vt:lpstr>
      <vt:lpstr>What the Listener does for you</vt:lpstr>
      <vt:lpstr>Authentication</vt:lpstr>
      <vt:lpstr>Handler Interface - Inputs</vt:lpstr>
      <vt:lpstr>Handler Interface – Inputs continued</vt:lpstr>
      <vt:lpstr>Handler Interface - Outputs</vt:lpstr>
      <vt:lpstr>APEX RESTful Services Sample Walk Through  </vt:lpstr>
      <vt:lpstr>Example RESTful Service Module</vt:lpstr>
      <vt:lpstr>Common Pattern</vt:lpstr>
      <vt:lpstr>Testing Tips</vt:lpstr>
      <vt:lpstr>Reference Material  </vt:lpstr>
      <vt:lpstr>REST References</vt:lpstr>
      <vt:lpstr>APEX RESTful Services References</vt:lpstr>
      <vt:lpstr>Slide 42</vt:lpstr>
      <vt:lpstr>Slide 43</vt:lpstr>
      <vt:lpstr>Slide 44</vt:lpstr>
    </vt:vector>
  </TitlesOfParts>
  <Company>Oracle America, Inc.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We Build Application Express?</dc:title>
  <dc:creator>Vladislav Uvarov</dc:creator>
  <dc:description>This presentation contains information proprietary to Oracle Corporation</dc:description>
  <cp:lastModifiedBy>david peake</cp:lastModifiedBy>
  <cp:revision>663</cp:revision>
  <cp:lastPrinted>2011-07-26T01:11:56Z</cp:lastPrinted>
  <dcterms:created xsi:type="dcterms:W3CDTF">2011-03-30T19:10:18Z</dcterms:created>
  <dcterms:modified xsi:type="dcterms:W3CDTF">2013-06-23T21:33:00Z</dcterms:modified>
</cp:coreProperties>
</file>