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89" r:id="rId5"/>
  </p:sldMasterIdLst>
  <p:notesMasterIdLst>
    <p:notesMasterId r:id="rId17"/>
  </p:notesMasterIdLst>
  <p:sldIdLst>
    <p:sldId id="257" r:id="rId6"/>
    <p:sldId id="593" r:id="rId7"/>
    <p:sldId id="600" r:id="rId8"/>
    <p:sldId id="599" r:id="rId9"/>
    <p:sldId id="603" r:id="rId10"/>
    <p:sldId id="601" r:id="rId11"/>
    <p:sldId id="559" r:id="rId12"/>
    <p:sldId id="579" r:id="rId13"/>
    <p:sldId id="586" r:id="rId14"/>
    <p:sldId id="602" r:id="rId15"/>
    <p:sldId id="597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. Garrett Reynolds" initials="BG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  <a:srgbClr val="CCD5E6"/>
    <a:srgbClr val="E9EDF4"/>
    <a:srgbClr val="C0D57D"/>
    <a:srgbClr val="CEDE9A"/>
    <a:srgbClr val="E3ECC6"/>
    <a:srgbClr val="DDE8BA"/>
    <a:srgbClr val="0077EE"/>
    <a:srgbClr val="CD8637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39" autoAdjust="0"/>
    <p:restoredTop sz="97030" autoAdjust="0"/>
  </p:normalViewPr>
  <p:slideViewPr>
    <p:cSldViewPr>
      <p:cViewPr varScale="1">
        <p:scale>
          <a:sx n="101" d="100"/>
          <a:sy n="101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bernier\AppData\Local\Temp\ALL%20ISSUES%200415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bernier\AppData\Local\Temp\ALL%20ISSUES%200415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[ALL ISSUES 041513.xlsx]Age by Priority!PivotTable1</c:name>
    <c:fmtId val="2"/>
  </c:pivotSource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'Age by Priority'!$B$3:$B$4</c:f>
              <c:strCache>
                <c:ptCount val="1"/>
                <c:pt idx="0">
                  <c:v>Blocker</c:v>
                </c:pt>
              </c:strCache>
            </c:strRef>
          </c:tx>
          <c:invertIfNegative val="0"/>
          <c:cat>
            <c:strRef>
              <c:f>'Age by Priority'!$A$5:$A$18</c:f>
              <c:strCache>
                <c:ptCount val="13"/>
                <c:pt idx="0">
                  <c:v>0-10</c:v>
                </c:pt>
                <c:pt idx="1">
                  <c:v>011-020</c:v>
                </c:pt>
                <c:pt idx="2">
                  <c:v>021-030</c:v>
                </c:pt>
                <c:pt idx="3">
                  <c:v>031-040</c:v>
                </c:pt>
                <c:pt idx="4">
                  <c:v>041-050</c:v>
                </c:pt>
                <c:pt idx="5">
                  <c:v>051-060</c:v>
                </c:pt>
                <c:pt idx="6">
                  <c:v>061-070</c:v>
                </c:pt>
                <c:pt idx="7">
                  <c:v>071-080</c:v>
                </c:pt>
                <c:pt idx="8">
                  <c:v>091-100</c:v>
                </c:pt>
                <c:pt idx="9">
                  <c:v>101-110</c:v>
                </c:pt>
                <c:pt idx="10">
                  <c:v>121-130</c:v>
                </c:pt>
                <c:pt idx="11">
                  <c:v>151-160</c:v>
                </c:pt>
                <c:pt idx="12">
                  <c:v>(blank)</c:v>
                </c:pt>
              </c:strCache>
            </c:strRef>
          </c:cat>
          <c:val>
            <c:numRef>
              <c:f>'Age by Priority'!$B$5:$B$18</c:f>
              <c:numCache>
                <c:formatCode>General</c:formatCode>
                <c:ptCount val="13"/>
                <c:pt idx="0">
                  <c:v>4</c:v>
                </c:pt>
                <c:pt idx="1">
                  <c:v>5</c:v>
                </c:pt>
                <c:pt idx="2">
                  <c:v>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8-4FC3-9991-3D7BB7702922}"/>
            </c:ext>
          </c:extLst>
        </c:ser>
        <c:ser>
          <c:idx val="1"/>
          <c:order val="1"/>
          <c:tx>
            <c:strRef>
              <c:f>'Age by Priority'!$C$3:$C$4</c:f>
              <c:strCache>
                <c:ptCount val="1"/>
                <c:pt idx="0">
                  <c:v>Critical</c:v>
                </c:pt>
              </c:strCache>
            </c:strRef>
          </c:tx>
          <c:invertIfNegative val="0"/>
          <c:cat>
            <c:strRef>
              <c:f>'Age by Priority'!$A$5:$A$18</c:f>
              <c:strCache>
                <c:ptCount val="13"/>
                <c:pt idx="0">
                  <c:v>0-10</c:v>
                </c:pt>
                <c:pt idx="1">
                  <c:v>011-020</c:v>
                </c:pt>
                <c:pt idx="2">
                  <c:v>021-030</c:v>
                </c:pt>
                <c:pt idx="3">
                  <c:v>031-040</c:v>
                </c:pt>
                <c:pt idx="4">
                  <c:v>041-050</c:v>
                </c:pt>
                <c:pt idx="5">
                  <c:v>051-060</c:v>
                </c:pt>
                <c:pt idx="6">
                  <c:v>061-070</c:v>
                </c:pt>
                <c:pt idx="7">
                  <c:v>071-080</c:v>
                </c:pt>
                <c:pt idx="8">
                  <c:v>091-100</c:v>
                </c:pt>
                <c:pt idx="9">
                  <c:v>101-110</c:v>
                </c:pt>
                <c:pt idx="10">
                  <c:v>121-130</c:v>
                </c:pt>
                <c:pt idx="11">
                  <c:v>151-160</c:v>
                </c:pt>
                <c:pt idx="12">
                  <c:v>(blank)</c:v>
                </c:pt>
              </c:strCache>
            </c:strRef>
          </c:cat>
          <c:val>
            <c:numRef>
              <c:f>'Age by Priority'!$C$5:$C$18</c:f>
              <c:numCache>
                <c:formatCode>General</c:formatCode>
                <c:ptCount val="13"/>
                <c:pt idx="0">
                  <c:v>45</c:v>
                </c:pt>
                <c:pt idx="1">
                  <c:v>28</c:v>
                </c:pt>
                <c:pt idx="2">
                  <c:v>2</c:v>
                </c:pt>
                <c:pt idx="3">
                  <c:v>16</c:v>
                </c:pt>
                <c:pt idx="4">
                  <c:v>7</c:v>
                </c:pt>
                <c:pt idx="6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8-4FC3-9991-3D7BB7702922}"/>
            </c:ext>
          </c:extLst>
        </c:ser>
        <c:ser>
          <c:idx val="2"/>
          <c:order val="2"/>
          <c:tx>
            <c:strRef>
              <c:f>'Age by Priority'!$D$3:$D$4</c:f>
              <c:strCache>
                <c:ptCount val="1"/>
                <c:pt idx="0">
                  <c:v>Major</c:v>
                </c:pt>
              </c:strCache>
            </c:strRef>
          </c:tx>
          <c:invertIfNegative val="0"/>
          <c:cat>
            <c:strRef>
              <c:f>'Age by Priority'!$A$5:$A$18</c:f>
              <c:strCache>
                <c:ptCount val="13"/>
                <c:pt idx="0">
                  <c:v>0-10</c:v>
                </c:pt>
                <c:pt idx="1">
                  <c:v>011-020</c:v>
                </c:pt>
                <c:pt idx="2">
                  <c:v>021-030</c:v>
                </c:pt>
                <c:pt idx="3">
                  <c:v>031-040</c:v>
                </c:pt>
                <c:pt idx="4">
                  <c:v>041-050</c:v>
                </c:pt>
                <c:pt idx="5">
                  <c:v>051-060</c:v>
                </c:pt>
                <c:pt idx="6">
                  <c:v>061-070</c:v>
                </c:pt>
                <c:pt idx="7">
                  <c:v>071-080</c:v>
                </c:pt>
                <c:pt idx="8">
                  <c:v>091-100</c:v>
                </c:pt>
                <c:pt idx="9">
                  <c:v>101-110</c:v>
                </c:pt>
                <c:pt idx="10">
                  <c:v>121-130</c:v>
                </c:pt>
                <c:pt idx="11">
                  <c:v>151-160</c:v>
                </c:pt>
                <c:pt idx="12">
                  <c:v>(blank)</c:v>
                </c:pt>
              </c:strCache>
            </c:strRef>
          </c:cat>
          <c:val>
            <c:numRef>
              <c:f>'Age by Priority'!$D$5:$D$18</c:f>
              <c:numCache>
                <c:formatCode>General</c:formatCode>
                <c:ptCount val="13"/>
                <c:pt idx="0">
                  <c:v>20</c:v>
                </c:pt>
                <c:pt idx="1">
                  <c:v>21</c:v>
                </c:pt>
                <c:pt idx="2">
                  <c:v>19</c:v>
                </c:pt>
                <c:pt idx="3">
                  <c:v>43</c:v>
                </c:pt>
                <c:pt idx="4">
                  <c:v>3</c:v>
                </c:pt>
                <c:pt idx="5">
                  <c:v>8</c:v>
                </c:pt>
                <c:pt idx="6">
                  <c:v>3</c:v>
                </c:pt>
                <c:pt idx="7">
                  <c:v>6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78-4FC3-9991-3D7BB7702922}"/>
            </c:ext>
          </c:extLst>
        </c:ser>
        <c:ser>
          <c:idx val="3"/>
          <c:order val="3"/>
          <c:tx>
            <c:strRef>
              <c:f>'Age by Priority'!$E$3:$E$4</c:f>
              <c:strCache>
                <c:ptCount val="1"/>
                <c:pt idx="0">
                  <c:v>Minor</c:v>
                </c:pt>
              </c:strCache>
            </c:strRef>
          </c:tx>
          <c:invertIfNegative val="0"/>
          <c:cat>
            <c:strRef>
              <c:f>'Age by Priority'!$A$5:$A$18</c:f>
              <c:strCache>
                <c:ptCount val="13"/>
                <c:pt idx="0">
                  <c:v>0-10</c:v>
                </c:pt>
                <c:pt idx="1">
                  <c:v>011-020</c:v>
                </c:pt>
                <c:pt idx="2">
                  <c:v>021-030</c:v>
                </c:pt>
                <c:pt idx="3">
                  <c:v>031-040</c:v>
                </c:pt>
                <c:pt idx="4">
                  <c:v>041-050</c:v>
                </c:pt>
                <c:pt idx="5">
                  <c:v>051-060</c:v>
                </c:pt>
                <c:pt idx="6">
                  <c:v>061-070</c:v>
                </c:pt>
                <c:pt idx="7">
                  <c:v>071-080</c:v>
                </c:pt>
                <c:pt idx="8">
                  <c:v>091-100</c:v>
                </c:pt>
                <c:pt idx="9">
                  <c:v>101-110</c:v>
                </c:pt>
                <c:pt idx="10">
                  <c:v>121-130</c:v>
                </c:pt>
                <c:pt idx="11">
                  <c:v>151-160</c:v>
                </c:pt>
                <c:pt idx="12">
                  <c:v>(blank)</c:v>
                </c:pt>
              </c:strCache>
            </c:strRef>
          </c:cat>
          <c:val>
            <c:numRef>
              <c:f>'Age by Priority'!$E$5:$E$18</c:f>
              <c:numCache>
                <c:formatCode>General</c:formatCode>
                <c:ptCount val="13"/>
                <c:pt idx="0">
                  <c:v>7</c:v>
                </c:pt>
                <c:pt idx="1">
                  <c:v>8</c:v>
                </c:pt>
                <c:pt idx="2">
                  <c:v>6</c:v>
                </c:pt>
                <c:pt idx="3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78-4FC3-9991-3D7BB7702922}"/>
            </c:ext>
          </c:extLst>
        </c:ser>
        <c:ser>
          <c:idx val="4"/>
          <c:order val="4"/>
          <c:tx>
            <c:strRef>
              <c:f>'Age by Priority'!$F$3:$F$4</c:f>
              <c:strCache>
                <c:ptCount val="1"/>
                <c:pt idx="0">
                  <c:v>(blank)</c:v>
                </c:pt>
              </c:strCache>
            </c:strRef>
          </c:tx>
          <c:invertIfNegative val="0"/>
          <c:cat>
            <c:strRef>
              <c:f>'Age by Priority'!$A$5:$A$18</c:f>
              <c:strCache>
                <c:ptCount val="13"/>
                <c:pt idx="0">
                  <c:v>0-10</c:v>
                </c:pt>
                <c:pt idx="1">
                  <c:v>011-020</c:v>
                </c:pt>
                <c:pt idx="2">
                  <c:v>021-030</c:v>
                </c:pt>
                <c:pt idx="3">
                  <c:v>031-040</c:v>
                </c:pt>
                <c:pt idx="4">
                  <c:v>041-050</c:v>
                </c:pt>
                <c:pt idx="5">
                  <c:v>051-060</c:v>
                </c:pt>
                <c:pt idx="6">
                  <c:v>061-070</c:v>
                </c:pt>
                <c:pt idx="7">
                  <c:v>071-080</c:v>
                </c:pt>
                <c:pt idx="8">
                  <c:v>091-100</c:v>
                </c:pt>
                <c:pt idx="9">
                  <c:v>101-110</c:v>
                </c:pt>
                <c:pt idx="10">
                  <c:v>121-130</c:v>
                </c:pt>
                <c:pt idx="11">
                  <c:v>151-160</c:v>
                </c:pt>
                <c:pt idx="12">
                  <c:v>(blank)</c:v>
                </c:pt>
              </c:strCache>
            </c:strRef>
          </c:cat>
          <c:val>
            <c:numRef>
              <c:f>'Age by Priority'!$F$5:$F$18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4-5B78-4FC3-9991-3D7BB7702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432512"/>
        <c:axId val="80458112"/>
      </c:barChart>
      <c:catAx>
        <c:axId val="80432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0458112"/>
        <c:crosses val="autoZero"/>
        <c:auto val="1"/>
        <c:lblAlgn val="ctr"/>
        <c:lblOffset val="100"/>
        <c:noMultiLvlLbl val="0"/>
      </c:catAx>
      <c:valAx>
        <c:axId val="80458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4325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[ALL ISSUES 041513.xlsx]Functional Area by Priority!PivotTable2</c:name>
    <c:fmtId val="2"/>
  </c:pivotSource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'Functional Area by Priority'!$B$3:$B$4</c:f>
              <c:strCache>
                <c:ptCount val="1"/>
                <c:pt idx="0">
                  <c:v>Blocker</c:v>
                </c:pt>
              </c:strCache>
            </c:strRef>
          </c:tx>
          <c:invertIfNegative val="0"/>
          <c:cat>
            <c:strRef>
              <c:f>'Functional Area by Priority'!$A$5:$A$14</c:f>
              <c:strCache>
                <c:ptCount val="9"/>
                <c:pt idx="0">
                  <c:v>AM</c:v>
                </c:pt>
                <c:pt idx="1">
                  <c:v>CPA</c:v>
                </c:pt>
                <c:pt idx="2">
                  <c:v>CS</c:v>
                </c:pt>
                <c:pt idx="3">
                  <c:v>EE</c:v>
                </c:pt>
                <c:pt idx="4">
                  <c:v>FM</c:v>
                </c:pt>
                <c:pt idx="5">
                  <c:v>PM</c:v>
                </c:pt>
                <c:pt idx="6">
                  <c:v>SHOP</c:v>
                </c:pt>
                <c:pt idx="7">
                  <c:v>TP</c:v>
                </c:pt>
                <c:pt idx="8">
                  <c:v>(blank)</c:v>
                </c:pt>
              </c:strCache>
            </c:strRef>
          </c:cat>
          <c:val>
            <c:numRef>
              <c:f>'Functional Area by Priority'!$B$5:$B$14</c:f>
              <c:numCache>
                <c:formatCode>General</c:formatCode>
                <c:ptCount val="9"/>
                <c:pt idx="0">
                  <c:v>1</c:v>
                </c:pt>
                <c:pt idx="2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A4-40F4-9303-83A69D5C7B39}"/>
            </c:ext>
          </c:extLst>
        </c:ser>
        <c:ser>
          <c:idx val="1"/>
          <c:order val="1"/>
          <c:tx>
            <c:strRef>
              <c:f>'Functional Area by Priority'!$C$3:$C$4</c:f>
              <c:strCache>
                <c:ptCount val="1"/>
                <c:pt idx="0">
                  <c:v>Critical</c:v>
                </c:pt>
              </c:strCache>
            </c:strRef>
          </c:tx>
          <c:invertIfNegative val="0"/>
          <c:cat>
            <c:strRef>
              <c:f>'Functional Area by Priority'!$A$5:$A$14</c:f>
              <c:strCache>
                <c:ptCount val="9"/>
                <c:pt idx="0">
                  <c:v>AM</c:v>
                </c:pt>
                <c:pt idx="1">
                  <c:v>CPA</c:v>
                </c:pt>
                <c:pt idx="2">
                  <c:v>CS</c:v>
                </c:pt>
                <c:pt idx="3">
                  <c:v>EE</c:v>
                </c:pt>
                <c:pt idx="4">
                  <c:v>FM</c:v>
                </c:pt>
                <c:pt idx="5">
                  <c:v>PM</c:v>
                </c:pt>
                <c:pt idx="6">
                  <c:v>SHOP</c:v>
                </c:pt>
                <c:pt idx="7">
                  <c:v>TP</c:v>
                </c:pt>
                <c:pt idx="8">
                  <c:v>(blank)</c:v>
                </c:pt>
              </c:strCache>
            </c:strRef>
          </c:cat>
          <c:val>
            <c:numRef>
              <c:f>'Functional Area by Priority'!$C$5:$C$14</c:f>
              <c:numCache>
                <c:formatCode>General</c:formatCode>
                <c:ptCount val="9"/>
                <c:pt idx="0">
                  <c:v>4</c:v>
                </c:pt>
                <c:pt idx="1">
                  <c:v>16</c:v>
                </c:pt>
                <c:pt idx="2">
                  <c:v>1</c:v>
                </c:pt>
                <c:pt idx="3">
                  <c:v>8</c:v>
                </c:pt>
                <c:pt idx="6">
                  <c:v>15</c:v>
                </c:pt>
                <c:pt idx="7">
                  <c:v>21</c:v>
                </c:pt>
                <c:pt idx="8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A4-40F4-9303-83A69D5C7B39}"/>
            </c:ext>
          </c:extLst>
        </c:ser>
        <c:ser>
          <c:idx val="2"/>
          <c:order val="2"/>
          <c:tx>
            <c:strRef>
              <c:f>'Functional Area by Priority'!$D$3:$D$4</c:f>
              <c:strCache>
                <c:ptCount val="1"/>
                <c:pt idx="0">
                  <c:v>Major</c:v>
                </c:pt>
              </c:strCache>
            </c:strRef>
          </c:tx>
          <c:invertIfNegative val="0"/>
          <c:cat>
            <c:strRef>
              <c:f>'Functional Area by Priority'!$A$5:$A$14</c:f>
              <c:strCache>
                <c:ptCount val="9"/>
                <c:pt idx="0">
                  <c:v>AM</c:v>
                </c:pt>
                <c:pt idx="1">
                  <c:v>CPA</c:v>
                </c:pt>
                <c:pt idx="2">
                  <c:v>CS</c:v>
                </c:pt>
                <c:pt idx="3">
                  <c:v>EE</c:v>
                </c:pt>
                <c:pt idx="4">
                  <c:v>FM</c:v>
                </c:pt>
                <c:pt idx="5">
                  <c:v>PM</c:v>
                </c:pt>
                <c:pt idx="6">
                  <c:v>SHOP</c:v>
                </c:pt>
                <c:pt idx="7">
                  <c:v>TP</c:v>
                </c:pt>
                <c:pt idx="8">
                  <c:v>(blank)</c:v>
                </c:pt>
              </c:strCache>
            </c:strRef>
          </c:cat>
          <c:val>
            <c:numRef>
              <c:f>'Functional Area by Priority'!$D$5:$D$14</c:f>
              <c:numCache>
                <c:formatCode>General</c:formatCode>
                <c:ptCount val="9"/>
                <c:pt idx="0">
                  <c:v>4</c:v>
                </c:pt>
                <c:pt idx="1">
                  <c:v>8</c:v>
                </c:pt>
                <c:pt idx="2">
                  <c:v>14</c:v>
                </c:pt>
                <c:pt idx="3">
                  <c:v>17</c:v>
                </c:pt>
                <c:pt idx="4">
                  <c:v>24</c:v>
                </c:pt>
                <c:pt idx="5">
                  <c:v>8</c:v>
                </c:pt>
                <c:pt idx="6">
                  <c:v>12</c:v>
                </c:pt>
                <c:pt idx="7">
                  <c:v>10</c:v>
                </c:pt>
                <c:pt idx="8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A4-40F4-9303-83A69D5C7B39}"/>
            </c:ext>
          </c:extLst>
        </c:ser>
        <c:ser>
          <c:idx val="3"/>
          <c:order val="3"/>
          <c:tx>
            <c:strRef>
              <c:f>'Functional Area by Priority'!$E$3:$E$4</c:f>
              <c:strCache>
                <c:ptCount val="1"/>
                <c:pt idx="0">
                  <c:v>Minor</c:v>
                </c:pt>
              </c:strCache>
            </c:strRef>
          </c:tx>
          <c:invertIfNegative val="0"/>
          <c:cat>
            <c:strRef>
              <c:f>'Functional Area by Priority'!$A$5:$A$14</c:f>
              <c:strCache>
                <c:ptCount val="9"/>
                <c:pt idx="0">
                  <c:v>AM</c:v>
                </c:pt>
                <c:pt idx="1">
                  <c:v>CPA</c:v>
                </c:pt>
                <c:pt idx="2">
                  <c:v>CS</c:v>
                </c:pt>
                <c:pt idx="3">
                  <c:v>EE</c:v>
                </c:pt>
                <c:pt idx="4">
                  <c:v>FM</c:v>
                </c:pt>
                <c:pt idx="5">
                  <c:v>PM</c:v>
                </c:pt>
                <c:pt idx="6">
                  <c:v>SHOP</c:v>
                </c:pt>
                <c:pt idx="7">
                  <c:v>TP</c:v>
                </c:pt>
                <c:pt idx="8">
                  <c:v>(blank)</c:v>
                </c:pt>
              </c:strCache>
            </c:strRef>
          </c:cat>
          <c:val>
            <c:numRef>
              <c:f>'Functional Area by Priority'!$E$5:$E$14</c:f>
              <c:numCache>
                <c:formatCode>General</c:formatCode>
                <c:ptCount val="9"/>
                <c:pt idx="0">
                  <c:v>1</c:v>
                </c:pt>
                <c:pt idx="2">
                  <c:v>2</c:v>
                </c:pt>
                <c:pt idx="3">
                  <c:v>10</c:v>
                </c:pt>
                <c:pt idx="5">
                  <c:v>1</c:v>
                </c:pt>
                <c:pt idx="6">
                  <c:v>9</c:v>
                </c:pt>
                <c:pt idx="7">
                  <c:v>1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A4-40F4-9303-83A69D5C7B39}"/>
            </c:ext>
          </c:extLst>
        </c:ser>
        <c:ser>
          <c:idx val="4"/>
          <c:order val="4"/>
          <c:tx>
            <c:strRef>
              <c:f>'Functional Area by Priority'!$F$3:$F$4</c:f>
              <c:strCache>
                <c:ptCount val="1"/>
                <c:pt idx="0">
                  <c:v>(blank)</c:v>
                </c:pt>
              </c:strCache>
            </c:strRef>
          </c:tx>
          <c:invertIfNegative val="0"/>
          <c:cat>
            <c:strRef>
              <c:f>'Functional Area by Priority'!$A$5:$A$14</c:f>
              <c:strCache>
                <c:ptCount val="9"/>
                <c:pt idx="0">
                  <c:v>AM</c:v>
                </c:pt>
                <c:pt idx="1">
                  <c:v>CPA</c:v>
                </c:pt>
                <c:pt idx="2">
                  <c:v>CS</c:v>
                </c:pt>
                <c:pt idx="3">
                  <c:v>EE</c:v>
                </c:pt>
                <c:pt idx="4">
                  <c:v>FM</c:v>
                </c:pt>
                <c:pt idx="5">
                  <c:v>PM</c:v>
                </c:pt>
                <c:pt idx="6">
                  <c:v>SHOP</c:v>
                </c:pt>
                <c:pt idx="7">
                  <c:v>TP</c:v>
                </c:pt>
                <c:pt idx="8">
                  <c:v>(blank)</c:v>
                </c:pt>
              </c:strCache>
            </c:strRef>
          </c:cat>
          <c:val>
            <c:numRef>
              <c:f>'Functional Area by Priority'!$F$5:$F$14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4-57A4-40F4-9303-83A69D5C7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3417344"/>
        <c:axId val="63419136"/>
      </c:barChart>
      <c:catAx>
        <c:axId val="63417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3419136"/>
        <c:crosses val="autoZero"/>
        <c:auto val="1"/>
        <c:lblAlgn val="ctr"/>
        <c:lblOffset val="100"/>
        <c:noMultiLvlLbl val="0"/>
      </c:catAx>
      <c:valAx>
        <c:axId val="63419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4173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377E8E-4799-4CAC-8FFA-5E5204A095B2}" type="datetimeFigureOut">
              <a:rPr lang="en-US"/>
              <a:pPr>
                <a:defRPr/>
              </a:pPr>
              <a:t>8/13/2021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8FD4A7-AD3F-4E62-9CED-621207C732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328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6CF4BA-B5CF-4491-8C8C-2FBCDCA44CF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29DC9-566C-4DFC-8D3A-7FBD624A2E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380E2-BA48-476C-89EB-36B8FF2F94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69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16DE9-BBE2-48E8-A0FF-556FE17428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33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174685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B43A1-3315-4B08-8B4A-ABE884B3DA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25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79C84-D965-4678-9963-C420F5DBD3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646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A65B3-A490-4CFB-B684-F8D4ADCA54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174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A83E3-FDB9-4544-8DB9-253A3D830D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202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35B83-4228-4C70-8128-4FA55A9901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6817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DF1CF-57BA-43DE-AB09-93DB099907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473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07E4E-6F79-4DDE-9D2F-71C035F865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68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 userDrawn="1"/>
        </p:nvGrpSpPr>
        <p:grpSpPr bwMode="auto">
          <a:xfrm>
            <a:off x="-19050" y="0"/>
            <a:ext cx="9163050" cy="1066800"/>
            <a:chOff x="0" y="4800600"/>
            <a:chExt cx="9163050" cy="857250"/>
          </a:xfrm>
        </p:grpSpPr>
        <p:pic>
          <p:nvPicPr>
            <p:cNvPr id="5" name="Picture 2" descr="C:\Documents and Settings\btmurphy\Desktop\BANNER_BLU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800600"/>
              <a:ext cx="9163050" cy="857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" descr="C:\Documents and Settings\btmurphy\Desktop\BANN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9999"/>
            <a:stretch>
              <a:fillRect/>
            </a:stretch>
          </p:blipFill>
          <p:spPr bwMode="auto">
            <a:xfrm>
              <a:off x="0" y="4800600"/>
              <a:ext cx="1371600" cy="857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 anchor="t"/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246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E44B5-CFD0-48D8-941C-233B76B1EA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200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888F7-5EAA-42B8-A4DA-EC9D319988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617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C76F-9672-4960-A334-609C8F2BD3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695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7E879-0085-4425-8892-221B79A1E1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316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20474-E520-4AEA-8A44-70B7A37CC6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740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6E25-82EB-456F-AAB0-D75C9A53A1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82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1A3AA-D266-4109-BA84-C42A2D6F09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07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FFF92-2652-4EA0-9A39-9E659F8545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9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A692-F4F8-46AA-9F79-ADF48A9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97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32033-8054-4197-85BE-86983B612F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370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67405-A52F-4805-B914-BD4E3260B3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66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E02FD-A53D-408E-81D1-BE5A783E82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08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2DB23-1BCF-4464-A1C5-EF4AE9F1C8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3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305125-25D7-4CCD-9FB3-1B2C52E7F5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9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3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5635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Enabling the Foundation for Success - Oregon HIX and EA Project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356350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DE6EC9-02E2-44E9-9B73-1144E32AA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C:\Documents and Settings\btmurphy\Desktop\BANNER_BLU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6324600"/>
            <a:ext cx="9144000" cy="3698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</p:txBody>
      </p:sp>
      <p:pic>
        <p:nvPicPr>
          <p:cNvPr id="8" name="Picture 22" descr="http://ts1.mm.bing.net/images/thumbnail.aspx?q=1294868429972&amp;id=9fc1b45d55b2c4a577b6776c0a59d193&amp;url=http%3a%2f%2fwww.idl.com%2fdefault%2fcache%2ffile%2fCAEC7130-15C5-E22B-E4B1A777825432A5_medium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50" y="5638800"/>
            <a:ext cx="18859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557838"/>
            <a:ext cx="12954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557838"/>
            <a:ext cx="1447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632450"/>
            <a:ext cx="16002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2"/>
          <p:cNvSpPr txBox="1">
            <a:spLocks/>
          </p:cNvSpPr>
          <p:nvPr/>
        </p:nvSpPr>
        <p:spPr>
          <a:xfrm>
            <a:off x="76200" y="3657600"/>
            <a:ext cx="87630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800" dirty="0"/>
              <a:t>Cover Oregon</a:t>
            </a:r>
          </a:p>
          <a:p>
            <a:pPr algn="l"/>
            <a:r>
              <a:rPr lang="en-US" sz="2800" dirty="0"/>
              <a:t>HIX Delivery Metrics</a:t>
            </a:r>
          </a:p>
          <a:p>
            <a:pPr algn="l"/>
            <a:r>
              <a:rPr lang="en-US" sz="2800" dirty="0"/>
              <a:t>April 16, 2013</a:t>
            </a:r>
          </a:p>
        </p:txBody>
      </p:sp>
      <p:pic>
        <p:nvPicPr>
          <p:cNvPr id="13" name="Picture 12" descr="cover-oregon-logo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181600" y="5605130"/>
            <a:ext cx="1676400" cy="64327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DE44B5-CFD0-48D8-941C-233B76B1EA9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Issues/Risks Log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95600" y="1676400"/>
            <a:ext cx="5410200" cy="4953000"/>
          </a:xfrm>
          <a:prstGeom prst="rect">
            <a:avLst/>
          </a:prstGeom>
          <a:solidFill>
            <a:srgbClr val="FF0000">
              <a:alpha val="50000"/>
            </a:srgbClr>
          </a:solidFill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191000" y="1905000"/>
            <a:ext cx="1219200" cy="45720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EE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048000" y="228600"/>
            <a:ext cx="1371600" cy="8382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AM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019800" y="228600"/>
            <a:ext cx="1447800" cy="838200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PM</a:t>
            </a:r>
          </a:p>
        </p:txBody>
      </p:sp>
      <p:sp>
        <p:nvSpPr>
          <p:cNvPr id="5" name="Down Arrow 4"/>
          <p:cNvSpPr/>
          <p:nvPr/>
        </p:nvSpPr>
        <p:spPr>
          <a:xfrm>
            <a:off x="3352800" y="1143000"/>
            <a:ext cx="762000" cy="4572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86400" y="1905000"/>
            <a:ext cx="1219200" cy="4572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SHOP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1905000"/>
            <a:ext cx="1219200" cy="457200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TP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600" y="24384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Eligibility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9600" y="29718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 Selection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9600" y="35052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Enrollment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19600" y="45720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Tribal Member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19600" y="51054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Medicaid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0" y="1828800"/>
            <a:ext cx="3962400" cy="3886200"/>
          </a:xfrm>
          <a:prstGeom prst="rect">
            <a:avLst/>
          </a:prstGeom>
          <a:noFill/>
          <a:ln w="57150"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6324600" y="1143000"/>
            <a:ext cx="762000" cy="685800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85800" y="1676400"/>
            <a:ext cx="838200" cy="4953000"/>
          </a:xfrm>
          <a:prstGeom prst="roundRect">
            <a:avLst/>
          </a:prstGeom>
          <a:gradFill>
            <a:gsLst>
              <a:gs pos="100000">
                <a:srgbClr val="00B050"/>
              </a:gs>
              <a:gs pos="50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FM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Psft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752600" y="1676400"/>
            <a:ext cx="914400" cy="4953000"/>
          </a:xfrm>
          <a:prstGeom prst="roundRect">
            <a:avLst/>
          </a:prstGeom>
          <a:gradFill>
            <a:gsLst>
              <a:gs pos="100000">
                <a:schemeClr val="tx2">
                  <a:lumMod val="5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Lower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priority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15000" y="24384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Employer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715000" y="29718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Employee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010400" y="24384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Entity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8305800" y="381000"/>
            <a:ext cx="838200" cy="6248400"/>
          </a:xfrm>
          <a:prstGeom prst="downArrow">
            <a:avLst/>
          </a:prstGeom>
          <a:gradFill>
            <a:gsLst>
              <a:gs pos="10000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TIME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00400" y="4038600"/>
            <a:ext cx="762000" cy="2438400"/>
          </a:xfrm>
          <a:prstGeom prst="round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200400" y="5867400"/>
            <a:ext cx="4800600" cy="6096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CP</a:t>
            </a:r>
          </a:p>
        </p:txBody>
      </p:sp>
      <p:sp>
        <p:nvSpPr>
          <p:cNvPr id="2072" name="TextBox 26"/>
          <p:cNvSpPr txBox="1">
            <a:spLocks noChangeArrowheads="1"/>
          </p:cNvSpPr>
          <p:nvPr/>
        </p:nvSpPr>
        <p:spPr bwMode="auto">
          <a:xfrm>
            <a:off x="304800" y="228600"/>
            <a:ext cx="22671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I-17 Dev Prioritization</a:t>
            </a:r>
          </a:p>
          <a:p>
            <a:r>
              <a:rPr lang="en-US" b="1" dirty="0">
                <a:latin typeface="Calibri" pitchFamily="34" charset="0"/>
              </a:rPr>
              <a:t>Direction Guidance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19600" y="4038600"/>
            <a:ext cx="76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Change in Circumstance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9291" y="1295400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Some parallel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9600" y="877669"/>
            <a:ext cx="1608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Top to Bottom</a:t>
            </a:r>
          </a:p>
          <a:p>
            <a:r>
              <a:rPr lang="en-US" dirty="0"/>
              <a:t>Left to Right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7620000" y="304800"/>
            <a:ext cx="738895" cy="4572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44" name="Title 2"/>
          <p:cNvSpPr>
            <a:spLocks noGrp="1"/>
          </p:cNvSpPr>
          <p:nvPr>
            <p:ph type="title"/>
          </p:nvPr>
        </p:nvSpPr>
        <p:spPr>
          <a:xfrm>
            <a:off x="1371600" y="457200"/>
            <a:ext cx="4800600" cy="533400"/>
          </a:xfrm>
        </p:spPr>
        <p:txBody>
          <a:bodyPr anchor="b" anchorCtr="0"/>
          <a:lstStyle/>
          <a:p>
            <a:br>
              <a:rPr lang="en-US" sz="3200" dirty="0"/>
            </a:br>
            <a:r>
              <a:rPr lang="en-US" sz="3200" dirty="0"/>
              <a:t>Overall Status</a:t>
            </a:r>
            <a:br>
              <a:rPr lang="en-US" sz="3200" dirty="0"/>
            </a:br>
            <a:r>
              <a:rPr lang="en-US" dirty="0"/>
              <a:t>Updated:  April 16th, 2013</a:t>
            </a:r>
            <a:endParaRPr lang="en-US" sz="3200" dirty="0"/>
          </a:p>
        </p:txBody>
      </p:sp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381000" y="1143000"/>
          <a:ext cx="8382001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7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i17</a:t>
                      </a:r>
                      <a:r>
                        <a:rPr lang="en-US" baseline="0" dirty="0"/>
                        <a:t>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buFont typeface="Arial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Velocity slowed this week, trending  at 51%  against target of 71% for 4/30 (72% of goal).  Causes:  1) No longer stubbing interfaces, changes have a greater impact, more thrashing, 2) Changing requirements – external data, interfaces</a:t>
                      </a:r>
                    </a:p>
                    <a:p>
                      <a:pPr marL="182880" indent="-182880">
                        <a:buFont typeface="Arial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Freeze on Changes as of 4/10. 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Change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86 </a:t>
                      </a:r>
                      <a:r>
                        <a:rPr lang="en-US" sz="1600" dirty="0"/>
                        <a:t>Changes to-date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Issue/Defect</a:t>
                      </a:r>
                      <a:r>
                        <a:rPr lang="en-US" baseline="0" dirty="0"/>
                        <a:t> Mgmt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276 Total</a:t>
                      </a:r>
                      <a:r>
                        <a:rPr lang="en-US" sz="1600" dirty="0"/>
                        <a:t> Issues (15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dirty="0"/>
                        <a:t>Blockers, 100 Critical)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9761" y="4045645"/>
            <a:ext cx="8413239" cy="189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HIX Scope/Delivery Issues/Items Causing Delay:</a:t>
            </a:r>
          </a:p>
          <a:p>
            <a:pPr marL="182880" indent="-18288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n-US" sz="1600" dirty="0"/>
              <a:t>Interface testing taking up a lot more time than anticipated due to state of delivered interfaces.</a:t>
            </a:r>
          </a:p>
          <a:p>
            <a:pPr marL="182880" indent="-18288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n-US" sz="1600" dirty="0"/>
              <a:t>Account Management  - developing off of process flow vs. fully documented use cases. </a:t>
            </a:r>
          </a:p>
          <a:p>
            <a:pPr marL="182880" indent="-18288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n-US" sz="1600" dirty="0"/>
              <a:t>“Shaking and Baking the Requirements” session scheduled for 4/18.</a:t>
            </a:r>
          </a:p>
          <a:p>
            <a:pPr marL="182880" indent="-18288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n-US" sz="1600" dirty="0"/>
              <a:t>Interface hand-off process implemented - need to drive compliance to the process</a:t>
            </a:r>
          </a:p>
        </p:txBody>
      </p:sp>
    </p:spTree>
    <p:extLst>
      <p:ext uri="{BB962C8B-B14F-4D97-AF65-F5344CB8AC3E}">
        <p14:creationId xmlns:p14="http://schemas.microsoft.com/office/powerpoint/2010/main" val="96386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2"/>
          <p:cNvSpPr>
            <a:spLocks noGrp="1"/>
          </p:cNvSpPr>
          <p:nvPr>
            <p:ph type="title"/>
          </p:nvPr>
        </p:nvSpPr>
        <p:spPr>
          <a:xfrm>
            <a:off x="1371600" y="457200"/>
            <a:ext cx="4800600" cy="533400"/>
          </a:xfrm>
        </p:spPr>
        <p:txBody>
          <a:bodyPr anchor="b" anchorCtr="0"/>
          <a:lstStyle/>
          <a:p>
            <a:br>
              <a:rPr lang="en-US" sz="3200" dirty="0"/>
            </a:br>
            <a:r>
              <a:rPr lang="en-US" sz="3200" dirty="0"/>
              <a:t>Delivery Status (continued)</a:t>
            </a:r>
            <a:br>
              <a:rPr lang="en-US" sz="3200" dirty="0"/>
            </a:br>
            <a:r>
              <a:rPr lang="en-US" dirty="0"/>
              <a:t>Updated:  April 9</a:t>
            </a:r>
            <a:r>
              <a:rPr lang="en-US" baseline="30000" dirty="0"/>
              <a:t>th</a:t>
            </a:r>
            <a:r>
              <a:rPr lang="en-US" dirty="0"/>
              <a:t>, 2013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620000" y="304800"/>
            <a:ext cx="738895" cy="4572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1447800"/>
            <a:ext cx="7619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Reminder - Core 4/30 scope includes the following:</a:t>
            </a:r>
          </a:p>
          <a:p>
            <a:pPr marL="640080" lvl="1" indent="-182880">
              <a:buFont typeface="Arial" pitchFamily="34" charset="0"/>
              <a:buChar char="•"/>
            </a:pPr>
            <a:r>
              <a:rPr lang="en-US" sz="2800" dirty="0"/>
              <a:t>EE (minus tribal members, minus Medicaid)</a:t>
            </a:r>
          </a:p>
          <a:p>
            <a:pPr marL="640080" lvl="1" indent="-182880">
              <a:buFont typeface="Arial" pitchFamily="34" charset="0"/>
              <a:buChar char="•"/>
            </a:pPr>
            <a:r>
              <a:rPr lang="en-US" sz="2800" dirty="0"/>
              <a:t>SHOP (employer &amp; employee)</a:t>
            </a:r>
          </a:p>
          <a:p>
            <a:pPr marL="640080" lvl="1" indent="-182880">
              <a:buFont typeface="Arial" pitchFamily="34" charset="0"/>
              <a:buChar char="•"/>
            </a:pPr>
            <a:r>
              <a:rPr lang="en-US" sz="2800" dirty="0"/>
              <a:t>AM (minus authorized users)</a:t>
            </a:r>
          </a:p>
          <a:p>
            <a:pPr marL="640080" lvl="1" indent="-182880">
              <a:buFont typeface="Arial" pitchFamily="34" charset="0"/>
              <a:buChar char="•"/>
            </a:pPr>
            <a:r>
              <a:rPr lang="en-US" sz="2800" dirty="0"/>
              <a:t>PM (minus dental plans, minus carrier verification and dashboard)</a:t>
            </a:r>
          </a:p>
          <a:p>
            <a:pPr marL="640080" lvl="1" indent="-182880">
              <a:buFont typeface="Arial" pitchFamily="34" charset="0"/>
              <a:buChar char="•"/>
            </a:pPr>
            <a:r>
              <a:rPr lang="en-US" sz="2800" dirty="0"/>
              <a:t>Any FM we can accomplish</a:t>
            </a:r>
          </a:p>
          <a:p>
            <a:pPr marL="640080" lvl="1" indent="-182880">
              <a:buFont typeface="Arial" pitchFamily="34" charset="0"/>
              <a:buChar char="•"/>
            </a:pPr>
            <a:r>
              <a:rPr lang="en-US" sz="2800" dirty="0"/>
              <a:t>Any CS we can accomplish</a:t>
            </a:r>
          </a:p>
        </p:txBody>
      </p:sp>
    </p:spTree>
    <p:extLst>
      <p:ext uri="{BB962C8B-B14F-4D97-AF65-F5344CB8AC3E}">
        <p14:creationId xmlns:p14="http://schemas.microsoft.com/office/powerpoint/2010/main" val="96386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2"/>
          <p:cNvSpPr>
            <a:spLocks noGrp="1"/>
          </p:cNvSpPr>
          <p:nvPr>
            <p:ph type="title"/>
          </p:nvPr>
        </p:nvSpPr>
        <p:spPr>
          <a:xfrm>
            <a:off x="1371600" y="457200"/>
            <a:ext cx="4800600" cy="533400"/>
          </a:xfrm>
        </p:spPr>
        <p:txBody>
          <a:bodyPr anchor="b" anchorCtr="0"/>
          <a:lstStyle/>
          <a:p>
            <a:br>
              <a:rPr lang="en-US" sz="3200" dirty="0"/>
            </a:br>
            <a:r>
              <a:rPr lang="en-US" sz="3200" dirty="0"/>
              <a:t>Development Velocity</a:t>
            </a:r>
            <a:br>
              <a:rPr lang="en-US" sz="3200" dirty="0"/>
            </a:br>
            <a:r>
              <a:rPr lang="en-US" dirty="0"/>
              <a:t>Updated:  Data as of April 10, 2013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620000" y="304800"/>
            <a:ext cx="738895" cy="4572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1303" y="5715000"/>
            <a:ext cx="5993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i17 LOE Velocity only</a:t>
            </a:r>
          </a:p>
          <a:p>
            <a:pPr algn="ctr"/>
            <a:r>
              <a:rPr lang="en-US" dirty="0"/>
              <a:t>LOE changes due to discovery during development, CRs</a:t>
            </a:r>
          </a:p>
          <a:p>
            <a:pPr algn="ctr"/>
            <a:r>
              <a:rPr lang="en-US" dirty="0"/>
              <a:t>Working on additional views</a:t>
            </a:r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1906"/>
            <a:ext cx="8763000" cy="449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386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2"/>
          <p:cNvSpPr>
            <a:spLocks noGrp="1"/>
          </p:cNvSpPr>
          <p:nvPr>
            <p:ph type="title"/>
          </p:nvPr>
        </p:nvSpPr>
        <p:spPr>
          <a:xfrm>
            <a:off x="1371600" y="457200"/>
            <a:ext cx="4800600" cy="533400"/>
          </a:xfrm>
        </p:spPr>
        <p:txBody>
          <a:bodyPr anchor="b" anchorCtr="0"/>
          <a:lstStyle/>
          <a:p>
            <a:br>
              <a:rPr lang="en-US" sz="3200" dirty="0"/>
            </a:br>
            <a:r>
              <a:rPr lang="en-US" sz="3200" dirty="0"/>
              <a:t>Development Velocity</a:t>
            </a:r>
            <a:br>
              <a:rPr lang="en-US" sz="3200" dirty="0"/>
            </a:br>
            <a:r>
              <a:rPr lang="en-US" dirty="0"/>
              <a:t>Updated:  Data as of April 10, 2013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620000" y="304800"/>
            <a:ext cx="738895" cy="4572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71800" y="579120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Consolidated LOE (i14 to i17)</a:t>
            </a: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243803"/>
            <a:ext cx="8991600" cy="4394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3863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2"/>
          <p:cNvSpPr>
            <a:spLocks noGrp="1"/>
          </p:cNvSpPr>
          <p:nvPr>
            <p:ph type="title"/>
          </p:nvPr>
        </p:nvSpPr>
        <p:spPr>
          <a:xfrm>
            <a:off x="1371600" y="457200"/>
            <a:ext cx="4800600" cy="533400"/>
          </a:xfrm>
        </p:spPr>
        <p:txBody>
          <a:bodyPr anchor="b" anchorCtr="0"/>
          <a:lstStyle/>
          <a:p>
            <a:br>
              <a:rPr lang="en-US" sz="3200" dirty="0"/>
            </a:br>
            <a:r>
              <a:rPr lang="en-US" sz="3200" dirty="0"/>
              <a:t>Functional Area</a:t>
            </a:r>
            <a:br>
              <a:rPr lang="en-US" sz="3200" dirty="0"/>
            </a:br>
            <a:r>
              <a:rPr lang="en-US" dirty="0"/>
              <a:t>Updated:  Data as of April 14 , 2013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620000" y="304800"/>
            <a:ext cx="738895" cy="4572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879600" y="1676400"/>
          <a:ext cx="5384800" cy="3505200"/>
        </p:xfrm>
        <a:graphic>
          <a:graphicData uri="http://schemas.openxmlformats.org/drawingml/2006/table">
            <a:tbl>
              <a:tblPr/>
              <a:tblGrid>
                <a:gridCol w="2090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2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36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6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 Complete by Functional Area (4/14/13)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Functional Area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LOE Complete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Complete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Account Mgt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194.04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106.61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54.95%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Community Partners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245.46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66.73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27.19%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Customer Service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513.09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296.83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57.85%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Eligibility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678.72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364.10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53.65%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Enrollment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449.06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255.86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56.98%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Financial Management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1763.12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1078.10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61.15%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Plan Mgt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426.22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224.56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52.69%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SHOP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1625.84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1163.50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71.56%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Tribal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413.09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351.02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84.97%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Global</a:t>
                      </a:r>
                    </a:p>
                  </a:txBody>
                  <a:tcPr marL="18288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592.79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447.08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75.42%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Functions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6901.41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4354.40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63.09% *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76600" y="5334000"/>
            <a:ext cx="4067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Should be at 68.2% - analyzing the calculations</a:t>
            </a:r>
          </a:p>
        </p:txBody>
      </p:sp>
    </p:spTree>
    <p:extLst>
      <p:ext uri="{BB962C8B-B14F-4D97-AF65-F5344CB8AC3E}">
        <p14:creationId xmlns:p14="http://schemas.microsoft.com/office/powerpoint/2010/main" val="96386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5600" y="6324600"/>
            <a:ext cx="2133600" cy="365125"/>
          </a:xfrm>
        </p:spPr>
        <p:txBody>
          <a:bodyPr/>
          <a:lstStyle/>
          <a:p>
            <a:pPr>
              <a:defRPr/>
            </a:pPr>
            <a:fld id="{33DE44B5-CFD0-48D8-941C-233B76B1EA9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1371600" y="457200"/>
            <a:ext cx="7772400" cy="533400"/>
          </a:xfrm>
        </p:spPr>
        <p:txBody>
          <a:bodyPr anchor="b" anchorCtr="0"/>
          <a:lstStyle/>
          <a:p>
            <a:br>
              <a:rPr lang="en-US" sz="3200" dirty="0"/>
            </a:br>
            <a:r>
              <a:rPr lang="en-US" sz="3200" dirty="0"/>
              <a:t>Change Control</a:t>
            </a:r>
            <a:br>
              <a:rPr lang="en-US" sz="3200" dirty="0"/>
            </a:br>
            <a:r>
              <a:rPr lang="en-US" dirty="0"/>
              <a:t>Updated:  April 15th, 2013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620000" y="304800"/>
            <a:ext cx="738895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14" name="Slide Number Placeholder 3"/>
          <p:cNvSpPr txBox="1">
            <a:spLocks/>
          </p:cNvSpPr>
          <p:nvPr/>
        </p:nvSpPr>
        <p:spPr>
          <a:xfrm>
            <a:off x="67056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DE44B5-CFD0-48D8-941C-233B76B1EA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2286000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Total</a:t>
            </a:r>
          </a:p>
          <a:p>
            <a:r>
              <a:rPr lang="en-US" b="1" dirty="0"/>
              <a:t>Changes: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419600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Types of</a:t>
            </a:r>
          </a:p>
          <a:p>
            <a:r>
              <a:rPr lang="en-US" b="1" dirty="0"/>
              <a:t>Changes: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990600"/>
          </a:xfrm>
        </p:spPr>
        <p:txBody>
          <a:bodyPr>
            <a:normAutofit fontScale="85000" lnSpcReduction="20000"/>
          </a:bodyPr>
          <a:lstStyle/>
          <a:p>
            <a:r>
              <a:rPr lang="en-US" sz="1800" dirty="0"/>
              <a:t>Freeze as of April 10 for 4/30 delivery.  </a:t>
            </a:r>
          </a:p>
          <a:p>
            <a:r>
              <a:rPr lang="en-US" sz="1800" dirty="0"/>
              <a:t>Processed 8 new change requests: 7 Major and 1 Minor</a:t>
            </a:r>
          </a:p>
          <a:p>
            <a:r>
              <a:rPr lang="en-US" sz="1800" dirty="0"/>
              <a:t>1 Major request covers multiple Account Management process flows used in lieu of complete use case packages; the use cases packages are still to be delivered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265" y="6211669"/>
            <a:ext cx="7158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JIRA ticket resolution requiring changes to UCs, etc. and </a:t>
            </a:r>
          </a:p>
          <a:p>
            <a:pPr algn="ctr"/>
            <a:r>
              <a:rPr lang="en-US" sz="1400" dirty="0"/>
              <a:t>Changes coming through Scope Management Meeting.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752600" y="2209800"/>
          <a:ext cx="5410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8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4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Status</a:t>
                      </a:r>
                      <a:r>
                        <a:rPr lang="en-US" baseline="0" dirty="0"/>
                        <a:t> a</a:t>
                      </a:r>
                      <a:r>
                        <a:rPr lang="en-US" dirty="0"/>
                        <a:t>s</a:t>
                      </a:r>
                      <a:r>
                        <a:rPr lang="en-US" baseline="0" dirty="0"/>
                        <a:t> of 4/15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Previous</a:t>
                      </a:r>
                      <a:r>
                        <a:rPr lang="en-US" baseline="0" dirty="0"/>
                        <a:t> Week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WoW</a:t>
                      </a:r>
                      <a:r>
                        <a:rPr lang="en-US" dirty="0"/>
                        <a:t>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752600" y="4114800"/>
          <a:ext cx="54102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Artifact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Status</a:t>
                      </a:r>
                      <a:r>
                        <a:rPr lang="en-US" baseline="0" dirty="0"/>
                        <a:t> as of 4/15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Previous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WoW</a:t>
                      </a:r>
                      <a:r>
                        <a:rPr lang="en-US" baseline="0" dirty="0"/>
                        <a:t> Change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Use Case Doc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BRD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Data Def Doc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DE44B5-CFD0-48D8-941C-233B76B1EA9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990600"/>
          </a:xfrm>
        </p:spPr>
        <p:txBody>
          <a:bodyPr anchor="b" anchorCtr="0"/>
          <a:lstStyle/>
          <a:p>
            <a:br>
              <a:rPr lang="en-US" sz="3200" dirty="0"/>
            </a:br>
            <a:r>
              <a:rPr lang="en-US" sz="3200" dirty="0"/>
              <a:t>JIRA/Issue Status</a:t>
            </a:r>
            <a:br>
              <a:rPr lang="en-US" sz="3200" dirty="0"/>
            </a:br>
            <a:r>
              <a:rPr lang="en-US" dirty="0"/>
              <a:t>Updated:  April 15th, 2013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1143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JIRA clean-up continues – meeting with BA’s, improving reporting process</a:t>
            </a:r>
          </a:p>
          <a:p>
            <a:pPr algn="ctr"/>
            <a:r>
              <a:rPr lang="en-US" dirty="0"/>
              <a:t>Includes FS tickets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0" y="304800"/>
            <a:ext cx="738895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7170" name="AutoShape 2" descr="imap://laura%2Ebernier%40oracle%2Ecom@stbeehive.oracle.com:993/fetch%3EUID%3E/INBOX%3E145775?part=1.1.2.2&amp;filename=image001.png"/>
          <p:cNvSpPr>
            <a:spLocks noChangeAspect="1" noChangeArrowheads="1"/>
          </p:cNvSpPr>
          <p:nvPr/>
        </p:nvSpPr>
        <p:spPr bwMode="auto">
          <a:xfrm>
            <a:off x="155575" y="-1143000"/>
            <a:ext cx="392430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" name="AutoShape 4" descr="imap://laura%2Ebernier%40oracle%2Ecom@stbeehive.oracle.com:993/fetch%3EUID%3E/INBOX%3E145775?part=1.1.2.2&amp;filename=image001.png"/>
          <p:cNvSpPr>
            <a:spLocks noChangeAspect="1" noChangeArrowheads="1"/>
          </p:cNvSpPr>
          <p:nvPr/>
        </p:nvSpPr>
        <p:spPr bwMode="auto">
          <a:xfrm>
            <a:off x="155575" y="-1143000"/>
            <a:ext cx="392430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" name="AutoShape 6" descr="imap://laura%2Ebernier%40oracle%2Ecom@stbeehive.oracle.com:993/fetch%3EUID%3E/INBOX%3E145775?part=1.1.2.2&amp;filename=image001.png"/>
          <p:cNvSpPr>
            <a:spLocks noChangeAspect="1" noChangeArrowheads="1"/>
          </p:cNvSpPr>
          <p:nvPr/>
        </p:nvSpPr>
        <p:spPr bwMode="auto">
          <a:xfrm>
            <a:off x="155575" y="-1143000"/>
            <a:ext cx="392430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209800" y="4358640"/>
          <a:ext cx="4343400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1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1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Type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 of</a:t>
                      </a:r>
                    </a:p>
                    <a:p>
                      <a:pPr algn="ctr"/>
                      <a:r>
                        <a:rPr lang="en-US" sz="1400" dirty="0"/>
                        <a:t> 4/15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Prev</a:t>
                      </a:r>
                      <a:r>
                        <a:rPr lang="en-US" sz="1400" dirty="0"/>
                        <a:t>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WoW</a:t>
                      </a:r>
                      <a:r>
                        <a:rPr lang="en-US" sz="1400" dirty="0"/>
                        <a:t>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r>
                        <a:rPr lang="en-US" sz="1400" dirty="0"/>
                        <a:t>Blockers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r>
                        <a:rPr lang="en-US" sz="1400" dirty="0"/>
                        <a:t>Critical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+2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r>
                        <a:rPr lang="en-US" sz="1400" dirty="0"/>
                        <a:t>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r>
                        <a:rPr lang="en-US" sz="1400" dirty="0"/>
                        <a:t>Minor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+2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r>
                        <a:rPr lang="en-US" sz="1400" dirty="0"/>
                        <a:t>Trivial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r>
                        <a:rPr lang="en-US" sz="1400" dirty="0"/>
                        <a:t>     </a:t>
                      </a:r>
                      <a:r>
                        <a:rPr lang="en-US" sz="1400" b="1" dirty="0"/>
                        <a:t>Total Open JIRA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70408" y="1752600"/>
            <a:ext cx="21823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Issue Count By Area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13808" y="1752600"/>
            <a:ext cx="2113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Issue Count By Age</a:t>
            </a:r>
          </a:p>
        </p:txBody>
      </p:sp>
      <p:graphicFrame>
        <p:nvGraphicFramePr>
          <p:cNvPr id="15" name="Chart 14"/>
          <p:cNvGraphicFramePr/>
          <p:nvPr/>
        </p:nvGraphicFramePr>
        <p:xfrm>
          <a:off x="4724400" y="2133600"/>
          <a:ext cx="41148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19"/>
          <p:cNvGraphicFramePr/>
          <p:nvPr/>
        </p:nvGraphicFramePr>
        <p:xfrm>
          <a:off x="609600" y="2133600"/>
          <a:ext cx="3886200" cy="2308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DE44B5-CFD0-48D8-941C-233B76B1EA9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838200"/>
          </a:xfrm>
        </p:spPr>
        <p:txBody>
          <a:bodyPr/>
          <a:lstStyle/>
          <a:p>
            <a:pPr algn="ctr">
              <a:buNone/>
            </a:pPr>
            <a:r>
              <a:rPr lang="en-US" dirty="0"/>
              <a:t>Appendices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FD3544A0B0CE43AAA41BDF25FF3A2D" ma:contentTypeVersion="1" ma:contentTypeDescription="Create a new document." ma:contentTypeScope="" ma:versionID="6168dcff9b7b025ae14723df6d07f012">
  <xsd:schema xmlns:xsd="http://www.w3.org/2001/XMLSchema" xmlns:p="http://schemas.microsoft.com/office/2006/metadata/properties" xmlns:ns2="2967e518-800d-4f51-bd3d-8996c34b5d47" xmlns:ns3="233d7b8e-9eb1-4f33-a4d2-3ea04c2ca228" targetNamespace="http://schemas.microsoft.com/office/2006/metadata/properties" ma:root="true" ma:fieldsID="75baff1ac8630bda4f688b3d2785ef12" ns2:_="" ns3:_="">
    <xsd:import namespace="2967e518-800d-4f51-bd3d-8996c34b5d47"/>
    <xsd:import namespace="233d7b8e-9eb1-4f33-a4d2-3ea04c2ca228"/>
    <xsd:element name="properties">
      <xsd:complexType>
        <xsd:sequence>
          <xsd:element name="documentManagement">
            <xsd:complexType>
              <xsd:all>
                <xsd:element ref="ns2:Tag_x0020_text" minOccurs="0"/>
                <xsd:element ref="ns2:Tag_x0020_text1" minOccurs="0"/>
                <xsd:element ref="ns2:Tag_x0020_text12" minOccurs="0"/>
                <xsd:element ref="ns3:Scop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2967e518-800d-4f51-bd3d-8996c34b5d47" elementFormDefault="qualified">
    <xsd:import namespace="http://schemas.microsoft.com/office/2006/documentManagement/types"/>
    <xsd:element name="Tag_x0020_text" ma:index="8" nillable="true" ma:displayName="Tag text" ma:internalName="Tag_x0020_text">
      <xsd:simpleType>
        <xsd:restriction base="dms:Unknown"/>
      </xsd:simpleType>
    </xsd:element>
    <xsd:element name="Tag_x0020_text1" ma:index="9" nillable="true" ma:displayName="Tag text" ma:internalName="Tag_x0020_text1">
      <xsd:simpleType>
        <xsd:restriction base="dms:Unknown"/>
      </xsd:simpleType>
    </xsd:element>
    <xsd:element name="Tag_x0020_text12" ma:index="10" nillable="true" ma:displayName="Tag text" ma:internalName="Tag_x0020_text12">
      <xsd:simpleType>
        <xsd:restriction base="dms:Unknown"/>
      </xsd:simpleType>
    </xsd:element>
  </xsd:schema>
  <xsd:schema xmlns:xsd="http://www.w3.org/2001/XMLSchema" xmlns:dms="http://schemas.microsoft.com/office/2006/documentManagement/types" targetNamespace="233d7b8e-9eb1-4f33-a4d2-3ea04c2ca228" elementFormDefault="qualified">
    <xsd:import namespace="http://schemas.microsoft.com/office/2006/documentManagement/types"/>
    <xsd:element name="Scope" ma:index="11" nillable="true" ma:displayName="Scope" ma:default="HIX" ma:format="Dropdown" ma:internalName="Scope">
      <xsd:simpleType>
        <xsd:restriction base="dms:Choice">
          <xsd:enumeration value="HIX"/>
          <xsd:enumeration value="Moidernazation"/>
          <xsd:enumeration value="Glob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Scope xmlns="233d7b8e-9eb1-4f33-a4d2-3ea04c2ca228">HIX</Scope>
    <Tag_x0020_text xmlns="2967e518-800d-4f51-bd3d-8996c34b5d47" xsi:nil="true"/>
    <Tag_x0020_text1 xmlns="2967e518-800d-4f51-bd3d-8996c34b5d47" xsi:nil="true"/>
    <Tag_x0020_text12 xmlns="2967e518-800d-4f51-bd3d-8996c34b5d47" xsi:nil="true"/>
  </documentManagement>
</p:properties>
</file>

<file path=customXml/itemProps1.xml><?xml version="1.0" encoding="utf-8"?>
<ds:datastoreItem xmlns:ds="http://schemas.openxmlformats.org/officeDocument/2006/customXml" ds:itemID="{79C5A56C-B6DD-4533-AE92-6AC5347089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7DC8B0-019B-48F4-B837-09F03EC452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67e518-800d-4f51-bd3d-8996c34b5d47"/>
    <ds:schemaRef ds:uri="233d7b8e-9eb1-4f33-a4d2-3ea04c2ca22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44AAA61-E592-49C6-8FD0-47B81D44201A}">
  <ds:schemaRefs>
    <ds:schemaRef ds:uri="http://purl.org/dc/elements/1.1/"/>
    <ds:schemaRef ds:uri="http://schemas.microsoft.com/office/2006/documentManagement/types"/>
    <ds:schemaRef ds:uri="233d7b8e-9eb1-4f33-a4d2-3ea04c2ca228"/>
    <ds:schemaRef ds:uri="http://purl.org/dc/terms/"/>
    <ds:schemaRef ds:uri="http://schemas.openxmlformats.org/package/2006/metadata/core-properties"/>
    <ds:schemaRef ds:uri="http://purl.org/dc/dcmitype/"/>
    <ds:schemaRef ds:uri="2967e518-800d-4f51-bd3d-8996c34b5d47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21315</TotalTime>
  <Words>656</Words>
  <Application>Microsoft Office PowerPoint</Application>
  <PresentationFormat>On-screen Show (4:3)</PresentationFormat>
  <Paragraphs>208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PowerPoint Presentation</vt:lpstr>
      <vt:lpstr> Overall Status Updated:  April 16th, 2013</vt:lpstr>
      <vt:lpstr> Delivery Status (continued) Updated:  April 9th, 2013</vt:lpstr>
      <vt:lpstr> Development Velocity Updated:  Data as of April 10, 2013</vt:lpstr>
      <vt:lpstr> Development Velocity Updated:  Data as of April 10, 2013</vt:lpstr>
      <vt:lpstr> Functional Area Updated:  Data as of April 14 , 2013</vt:lpstr>
      <vt:lpstr> Change Control Updated:  April 15th, 2013</vt:lpstr>
      <vt:lpstr> JIRA/Issue Status Updated:  April 15th, 2013</vt:lpstr>
      <vt:lpstr>PowerPoint Presentation</vt:lpstr>
      <vt:lpstr>PowerPoint Presentation</vt:lpstr>
      <vt:lpstr>PowerPoint Presentation</vt:lpstr>
    </vt:vector>
  </TitlesOfParts>
  <Company>Oracle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Doby</dc:creator>
  <cp:lastModifiedBy>Cathy Arima</cp:lastModifiedBy>
  <cp:revision>1131</cp:revision>
  <dcterms:created xsi:type="dcterms:W3CDTF">2011-08-23T13:03:51Z</dcterms:created>
  <dcterms:modified xsi:type="dcterms:W3CDTF">2021-08-13T21:03:11Z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0x01010008FD3544A0B0CE43AAA41BDF25FF3A2D</vt:lpwstr>
  </property>
</Properties>
</file>