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123"/>
  </p:notesMasterIdLst>
  <p:handoutMasterIdLst>
    <p:handoutMasterId r:id="rId124"/>
  </p:handoutMasterIdLst>
  <p:sldIdLst>
    <p:sldId id="2076137006" r:id="rId2"/>
    <p:sldId id="10283" r:id="rId3"/>
    <p:sldId id="629" r:id="rId4"/>
    <p:sldId id="2076136918" r:id="rId5"/>
    <p:sldId id="537" r:id="rId6"/>
    <p:sldId id="2076137020" r:id="rId7"/>
    <p:sldId id="2076137019" r:id="rId8"/>
    <p:sldId id="2076136995" r:id="rId9"/>
    <p:sldId id="2076136848" r:id="rId10"/>
    <p:sldId id="2147482645" r:id="rId11"/>
    <p:sldId id="2076136919" r:id="rId12"/>
    <p:sldId id="2076137007" r:id="rId13"/>
    <p:sldId id="524" r:id="rId14"/>
    <p:sldId id="2147482635" r:id="rId15"/>
    <p:sldId id="2076137011" r:id="rId16"/>
    <p:sldId id="2076137027" r:id="rId17"/>
    <p:sldId id="2147482644" r:id="rId18"/>
    <p:sldId id="540" r:id="rId19"/>
    <p:sldId id="2076137028" r:id="rId20"/>
    <p:sldId id="2076137023" r:id="rId21"/>
    <p:sldId id="2076137029" r:id="rId22"/>
    <p:sldId id="2076137024" r:id="rId23"/>
    <p:sldId id="2076137026" r:id="rId24"/>
    <p:sldId id="2076137031" r:id="rId25"/>
    <p:sldId id="2076137032" r:id="rId26"/>
    <p:sldId id="2076137033" r:id="rId27"/>
    <p:sldId id="2147482636" r:id="rId28"/>
    <p:sldId id="2076137034" r:id="rId29"/>
    <p:sldId id="659" r:id="rId30"/>
    <p:sldId id="2147482646" r:id="rId31"/>
    <p:sldId id="2147482647" r:id="rId32"/>
    <p:sldId id="2147482648" r:id="rId33"/>
    <p:sldId id="2147482654" r:id="rId34"/>
    <p:sldId id="2147482655" r:id="rId35"/>
    <p:sldId id="2147482649" r:id="rId36"/>
    <p:sldId id="2147482650" r:id="rId37"/>
    <p:sldId id="2147482651" r:id="rId38"/>
    <p:sldId id="2147482652" r:id="rId39"/>
    <p:sldId id="2147482653" r:id="rId40"/>
    <p:sldId id="2147482441" r:id="rId41"/>
    <p:sldId id="2076137037" r:id="rId42"/>
    <p:sldId id="2076137035" r:id="rId43"/>
    <p:sldId id="2076137038" r:id="rId44"/>
    <p:sldId id="2076137036" r:id="rId45"/>
    <p:sldId id="2076137039" r:id="rId46"/>
    <p:sldId id="2076137040" r:id="rId47"/>
    <p:sldId id="2076137041" r:id="rId48"/>
    <p:sldId id="2076137042" r:id="rId49"/>
    <p:sldId id="2076137043" r:id="rId50"/>
    <p:sldId id="2076137044" r:id="rId51"/>
    <p:sldId id="2076137045" r:id="rId52"/>
    <p:sldId id="2076137046" r:id="rId53"/>
    <p:sldId id="2076137048" r:id="rId54"/>
    <p:sldId id="2076137049" r:id="rId55"/>
    <p:sldId id="2076137050" r:id="rId56"/>
    <p:sldId id="2076137051" r:id="rId57"/>
    <p:sldId id="2076137052" r:id="rId58"/>
    <p:sldId id="2076137053" r:id="rId59"/>
    <p:sldId id="2076137054" r:id="rId60"/>
    <p:sldId id="2076137055" r:id="rId61"/>
    <p:sldId id="2076137056" r:id="rId62"/>
    <p:sldId id="2076137057" r:id="rId63"/>
    <p:sldId id="2147482394" r:id="rId64"/>
    <p:sldId id="2147482397" r:id="rId65"/>
    <p:sldId id="2147482398" r:id="rId66"/>
    <p:sldId id="2147482396" r:id="rId67"/>
    <p:sldId id="2147482399" r:id="rId68"/>
    <p:sldId id="2147482400" r:id="rId69"/>
    <p:sldId id="2147482401" r:id="rId70"/>
    <p:sldId id="2147482402" r:id="rId71"/>
    <p:sldId id="2147482403" r:id="rId72"/>
    <p:sldId id="2147482404" r:id="rId73"/>
    <p:sldId id="2147482405" r:id="rId74"/>
    <p:sldId id="2147482406" r:id="rId75"/>
    <p:sldId id="2147482643" r:id="rId76"/>
    <p:sldId id="2147482408" r:id="rId77"/>
    <p:sldId id="2147482409" r:id="rId78"/>
    <p:sldId id="2147482410" r:id="rId79"/>
    <p:sldId id="2147482412" r:id="rId80"/>
    <p:sldId id="2147482438" r:id="rId81"/>
    <p:sldId id="2147482413" r:id="rId82"/>
    <p:sldId id="2147482414" r:id="rId83"/>
    <p:sldId id="2147482415" r:id="rId84"/>
    <p:sldId id="2147482656" r:id="rId85"/>
    <p:sldId id="2147482416" r:id="rId86"/>
    <p:sldId id="2147482417" r:id="rId87"/>
    <p:sldId id="2147482418" r:id="rId88"/>
    <p:sldId id="2147482419" r:id="rId89"/>
    <p:sldId id="2147482422" r:id="rId90"/>
    <p:sldId id="2147482420" r:id="rId91"/>
    <p:sldId id="2144212638" r:id="rId92"/>
    <p:sldId id="2147308814" r:id="rId93"/>
    <p:sldId id="2144212545" r:id="rId94"/>
    <p:sldId id="2147308742" r:id="rId95"/>
    <p:sldId id="2147308766" r:id="rId96"/>
    <p:sldId id="2147308752" r:id="rId97"/>
    <p:sldId id="2147308762" r:id="rId98"/>
    <p:sldId id="2147308784" r:id="rId99"/>
    <p:sldId id="2147308808" r:id="rId100"/>
    <p:sldId id="2147482421" r:id="rId101"/>
    <p:sldId id="2147482423" r:id="rId102"/>
    <p:sldId id="2147482424" r:id="rId103"/>
    <p:sldId id="2147482425" r:id="rId104"/>
    <p:sldId id="2147482426" r:id="rId105"/>
    <p:sldId id="2147482427" r:id="rId106"/>
    <p:sldId id="2147482440" r:id="rId107"/>
    <p:sldId id="2147482428" r:id="rId108"/>
    <p:sldId id="2147482969" r:id="rId109"/>
    <p:sldId id="2147482959" r:id="rId110"/>
    <p:sldId id="2147482967" r:id="rId111"/>
    <p:sldId id="2147482960" r:id="rId112"/>
    <p:sldId id="2147482956" r:id="rId113"/>
    <p:sldId id="2147482968" r:id="rId114"/>
    <p:sldId id="2147482662" r:id="rId115"/>
    <p:sldId id="2147482433" r:id="rId116"/>
    <p:sldId id="2147482434" r:id="rId117"/>
    <p:sldId id="2147482435" r:id="rId118"/>
    <p:sldId id="2147482436" r:id="rId119"/>
    <p:sldId id="517" r:id="rId120"/>
    <p:sldId id="439" r:id="rId121"/>
    <p:sldId id="516" r:id="rId122"/>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47655-47CC-FB63-C5C7-523D008CD984}" name="Kristen Barcheski" initials="KB" userId="S::kristen.barcheski@oracle.com::59c6070f-981d-4064-b395-2d3768254975" providerId="AD"/>
  <p188:author id="{EF899E74-7148-0186-CA4D-ADC9D5232A8A}" name="Roopesh Thokala" initials="RT" userId="S::roopesh.thokala@oracle.com::380706ed-ee9b-4657-8150-21657f8dfe9e" providerId="AD"/>
  <p188:author id="{15BBF38A-F7BC-7B2E-0D61-21D1F83CE523}" name="Michelle Howell" initials="MH" userId="Michelle Howell" providerId="None"/>
  <p188:author id="{C856A1EF-AF9C-CD1E-5D42-73D27F71D9D9}" name="Chiara Van der Auwermeulen" initials="" userId="S::chiara.van.der.auwermeulen@oracle.com::71c9a335-5068-425d-b705-15f2cb31a745" providerId="AD"/>
  <p188:author id="{50301FF6-F6E0-EA44-C70D-E9F72C5DFD52}" name="Simon Hunt" initials="" userId="S::simon.hunt@oracle.com::ce73efcb-5bc4-4419-8221-6fa76d19d6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D62"/>
    <a:srgbClr val="535760"/>
    <a:srgbClr val="C74634"/>
    <a:srgbClr val="312D2A"/>
    <a:srgbClr val="94AFAF"/>
    <a:srgbClr val="FCFBFA"/>
    <a:srgbClr val="8B8580"/>
    <a:srgbClr val="47423E"/>
    <a:srgbClr val="F1EFED"/>
    <a:srgbClr val="E5D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73375" autoAdjust="0"/>
  </p:normalViewPr>
  <p:slideViewPr>
    <p:cSldViewPr showGuides="1">
      <p:cViewPr varScale="1">
        <p:scale>
          <a:sx n="90" d="100"/>
          <a:sy n="90" d="100"/>
        </p:scale>
        <p:origin x="1736" y="200"/>
      </p:cViewPr>
      <p:guideLst>
        <p:guide orient="horz" pos="1584"/>
        <p:guide pos="3840"/>
      </p:guideLst>
    </p:cSldViewPr>
  </p:slideViewPr>
  <p:outlineViewPr>
    <p:cViewPr>
      <p:scale>
        <a:sx n="33" d="100"/>
        <a:sy n="33" d="100"/>
      </p:scale>
      <p:origin x="0" y="-3952"/>
    </p:cViewPr>
  </p:outlineViewPr>
  <p:notesTextViewPr>
    <p:cViewPr>
      <p:scale>
        <a:sx n="1" d="1"/>
        <a:sy n="1" d="1"/>
      </p:scale>
      <p:origin x="0" y="0"/>
    </p:cViewPr>
  </p:notesTextViewPr>
  <p:sorterViewPr>
    <p:cViewPr>
      <p:scale>
        <a:sx n="166" d="100"/>
        <a:sy n="166" d="100"/>
      </p:scale>
      <p:origin x="0" y="0"/>
    </p:cViewPr>
  </p:sorterViewPr>
  <p:notesViewPr>
    <p:cSldViewPr showGuides="1">
      <p:cViewPr varScale="1">
        <p:scale>
          <a:sx n="72" d="100"/>
          <a:sy n="72" d="100"/>
        </p:scale>
        <p:origin x="4416" y="224"/>
      </p:cViewPr>
      <p:guideLst>
        <p:guide orient="horz" pos="3888"/>
        <p:guide pos="230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8/10/relationships/authors" Targe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latin typeface="Oracle Sans Tab" panose="020B0503020204020204" pitchFamily="34" charset="0"/>
              </a:rPr>
              <a:t>6/12/25</a:t>
            </a:fld>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mn-lt"/>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mn-lt"/>
              </a:defRPr>
            </a:lvl1pPr>
          </a:lstStyle>
          <a:p>
            <a:fld id="{4F9C25BA-F9B0-4418-8CA0-3A9DF1256BA5}" type="datetimeFigureOut">
              <a:rPr lang="en-US" smtClean="0"/>
              <a:pPr/>
              <a:t>6/12/25</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mn-lt"/>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mn-lt"/>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oracle.com/cloud/"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s://apex.oracle.com/en/"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3927586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D3EA-DA34-00F4-DA31-7DD38B66B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834B9-404C-FA1E-4FA1-BF6393B35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D3584-C0F7-B4C8-1C20-DA92EC3F15C4}"/>
              </a:ext>
            </a:extLst>
          </p:cNvPr>
          <p:cNvSpPr>
            <a:spLocks noGrp="1"/>
          </p:cNvSpPr>
          <p:nvPr>
            <p:ph type="body" idx="1"/>
          </p:nvPr>
        </p:nvSpPr>
        <p:spPr/>
        <p:txBody>
          <a:bodyPr/>
          <a:lstStyle/>
          <a:p>
            <a:r>
              <a:rPr lang="en-US" b="0" dirty="0">
                <a:latin typeface="Arial" pitchFamily="34" charset="0"/>
                <a:ea typeface="ＭＳ Ｐゴシック" pitchFamily="34" charset="-128"/>
              </a:rPr>
              <a:t>Oracle APEX is best suited to being co-located with the data it is maintaining/reporting on – Local Data Source.</a:t>
            </a:r>
          </a:p>
          <a:p>
            <a:endParaRPr lang="en-US" b="0" dirty="0">
              <a:latin typeface="Arial" pitchFamily="34" charset="0"/>
              <a:ea typeface="ＭＳ Ｐゴシック" pitchFamily="34" charset="-128"/>
            </a:endParaRPr>
          </a:p>
          <a:p>
            <a:r>
              <a:rPr lang="en-US" b="0" dirty="0">
                <a:latin typeface="Arial" pitchFamily="34" charset="0"/>
                <a:ea typeface="ＭＳ Ｐゴシック" pitchFamily="34" charset="-128"/>
              </a:rPr>
              <a:t>Oracle APEX provides the ability to execute SQL not only in the "local" Oracle database (where APEX runs in), but also on a remote Oracle instance. This is based on the REST Enabled SQL feature introduced with ORDS When the REST Enabled SQL feature is active on an ORDS instance, SQL statements can be passed in JSON format using HTTP POST requests. Execution results are being passed back as a self-describing JSON response. Clients thus can communicate with the Oracle database using open protocols and without SQL*Net. A prerequisite for using REST Enabled SQL is to have at least ORDS 17.4 installed. Older ORDS versions (3.0.x) do not support REST Enabled SQL.</a:t>
            </a:r>
          </a:p>
          <a:p>
            <a:endParaRPr lang="en-US" b="0" dirty="0">
              <a:latin typeface="Arial" pitchFamily="34" charset="0"/>
              <a:ea typeface="ＭＳ Ｐゴシック" pitchFamily="34" charset="-128"/>
            </a:endParaRPr>
          </a:p>
          <a:p>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Oracle APEX provides</a:t>
            </a:r>
            <a:r>
              <a:rPr lang="en-US" sz="1200" b="0" i="0" kern="1200" baseline="0" dirty="0">
                <a:solidFill>
                  <a:srgbClr val="000000"/>
                </a:solidFill>
                <a:effectLst/>
                <a:latin typeface="Oracle Sans Tab" panose="020B0503020204020204" pitchFamily="34" charset="0"/>
                <a:ea typeface="+mn-ea"/>
                <a:cs typeface="Oracle Sans Tab" panose="020B0503020204020204" pitchFamily="34" charset="0"/>
              </a:rPr>
              <a:t> </a:t>
            </a:r>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declarative support for REST Services in </a:t>
            </a:r>
            <a:r>
              <a:rPr lang="en-US" dirty="0"/>
              <a:t>APEX </a:t>
            </a:r>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components. That means developers can create a component, such as an interactive report, directly on an external REST service. You can register an external REST Service as a Web Source Module in Shared Components and then use it as the data source for a report and form</a:t>
            </a:r>
            <a:r>
              <a:rPr lang="en-US" sz="1200" b="0" i="0" kern="1200" baseline="0" dirty="0">
                <a:solidFill>
                  <a:srgbClr val="000000"/>
                </a:solidFill>
                <a:effectLst/>
                <a:latin typeface="Oracle Sans Tab" panose="020B0503020204020204" pitchFamily="34" charset="0"/>
                <a:ea typeface="+mn-ea"/>
                <a:cs typeface="Oracle Sans Tab" panose="020B0503020204020204" pitchFamily="34" charset="0"/>
              </a:rPr>
              <a:t>.</a:t>
            </a:r>
          </a:p>
          <a:p>
            <a:endParaRPr lang="en-US" sz="1200" b="0" i="0" kern="1200" baseline="0" dirty="0">
              <a:solidFill>
                <a:srgbClr val="000000"/>
              </a:solidFill>
              <a:effectLst/>
              <a:latin typeface="Oracle Sans Tab" panose="020B0503020204020204" pitchFamily="34" charset="0"/>
              <a:ea typeface="+mn-ea"/>
              <a:cs typeface="Oracle Sans Tab" panose="020B0503020204020204" pitchFamily="34" charset="0"/>
            </a:endParaRPr>
          </a:p>
          <a:p>
            <a:r>
              <a:rPr lang="en-US" b="0" dirty="0">
                <a:latin typeface="Arial" pitchFamily="34" charset="0"/>
                <a:ea typeface="ＭＳ Ｐゴシック" pitchFamily="34" charset="-128"/>
              </a:rPr>
              <a:t>You can also integrate into a SOA environment by consuming Web Services (both REST and SOAP) or utilizing DB Links to other databases.</a:t>
            </a:r>
          </a:p>
        </p:txBody>
      </p:sp>
      <p:sp>
        <p:nvSpPr>
          <p:cNvPr id="4" name="Slide Number Placeholder 3">
            <a:extLst>
              <a:ext uri="{FF2B5EF4-FFF2-40B4-BE49-F238E27FC236}">
                <a16:creationId xmlns:a16="http://schemas.microsoft.com/office/drawing/2014/main" id="{715C588C-56B4-A95D-7D97-91C942C1A05A}"/>
              </a:ext>
            </a:extLst>
          </p:cNvPr>
          <p:cNvSpPr>
            <a:spLocks noGrp="1"/>
          </p:cNvSpPr>
          <p:nvPr>
            <p:ph type="sldNum" sz="quarter" idx="5"/>
          </p:nvPr>
        </p:nvSpPr>
        <p:spPr/>
        <p:txBody>
          <a:bodyPr/>
          <a:lstStyle/>
          <a:p>
            <a:fld id="{9EDC5964-3162-43B5-B1EC-63C8D166D7D3}" type="slidenum">
              <a:rPr lang="en-US" smtClean="0"/>
              <a:pPr/>
              <a:t>17</a:t>
            </a:fld>
            <a:endParaRPr lang="en-US" dirty="0"/>
          </a:p>
        </p:txBody>
      </p:sp>
    </p:spTree>
    <p:extLst>
      <p:ext uri="{BB962C8B-B14F-4D97-AF65-F5344CB8AC3E}">
        <p14:creationId xmlns:p14="http://schemas.microsoft.com/office/powerpoint/2010/main" val="18699448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116</a:t>
            </a:fld>
            <a:endParaRPr lang="en-US" dirty="0"/>
          </a:p>
        </p:txBody>
      </p:sp>
    </p:spTree>
    <p:extLst>
      <p:ext uri="{BB962C8B-B14F-4D97-AF65-F5344CB8AC3E}">
        <p14:creationId xmlns:p14="http://schemas.microsoft.com/office/powerpoint/2010/main" val="3133727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117</a:t>
            </a:fld>
            <a:endParaRPr lang="en-US" dirty="0"/>
          </a:p>
        </p:txBody>
      </p:sp>
    </p:spTree>
    <p:extLst>
      <p:ext uri="{BB962C8B-B14F-4D97-AF65-F5344CB8AC3E}">
        <p14:creationId xmlns:p14="http://schemas.microsoft.com/office/powerpoint/2010/main" val="914979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118</a:t>
            </a:fld>
            <a:endParaRPr lang="en-US" dirty="0"/>
          </a:p>
        </p:txBody>
      </p:sp>
    </p:spTree>
    <p:extLst>
      <p:ext uri="{BB962C8B-B14F-4D97-AF65-F5344CB8AC3E}">
        <p14:creationId xmlns:p14="http://schemas.microsoft.com/office/powerpoint/2010/main" val="29960919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119</a:t>
            </a:fld>
            <a:endParaRPr lang="en-US" dirty="0"/>
          </a:p>
        </p:txBody>
      </p:sp>
    </p:spTree>
    <p:extLst>
      <p:ext uri="{BB962C8B-B14F-4D97-AF65-F5344CB8AC3E}">
        <p14:creationId xmlns:p14="http://schemas.microsoft.com/office/powerpoint/2010/main" val="381527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18</a:t>
            </a:fld>
            <a:endParaRPr lang="en-US" dirty="0"/>
          </a:p>
        </p:txBody>
      </p:sp>
    </p:spTree>
    <p:extLst>
      <p:ext uri="{BB962C8B-B14F-4D97-AF65-F5344CB8AC3E}">
        <p14:creationId xmlns:p14="http://schemas.microsoft.com/office/powerpoint/2010/main" val="4092971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DFCD2175-244A-4246-9480-7E91947D6078}" type="slidenum">
              <a:rPr lang="en-US" smtClean="0"/>
              <a:t>20</a:t>
            </a:fld>
            <a:endParaRPr lang="en-US"/>
          </a:p>
        </p:txBody>
      </p:sp>
    </p:spTree>
    <p:extLst>
      <p:ext uri="{BB962C8B-B14F-4D97-AF65-F5344CB8AC3E}">
        <p14:creationId xmlns:p14="http://schemas.microsoft.com/office/powerpoint/2010/main" val="3018007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IN" b="0" i="0" dirty="0">
              <a:solidFill>
                <a:srgbClr val="1D1C1D"/>
              </a:solidFill>
              <a:effectLst/>
              <a:highlight>
                <a:srgbClr val="F8F8F8"/>
              </a:highlight>
              <a:latin typeface="Slack-Lato"/>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21</a:t>
            </a:fld>
            <a:endParaRPr lang="en-US" dirty="0"/>
          </a:p>
        </p:txBody>
      </p:sp>
    </p:spTree>
    <p:extLst>
      <p:ext uri="{BB962C8B-B14F-4D97-AF65-F5344CB8AC3E}">
        <p14:creationId xmlns:p14="http://schemas.microsoft.com/office/powerpoint/2010/main" val="2719193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r>
              <a:rPr lang="en-US" dirty="0"/>
              <a:t>Oracle APEX with Autonomous Database</a:t>
            </a:r>
          </a:p>
          <a:p>
            <a:pPr marL="0" marR="0" lvl="0" indent="0" algn="l" defTabSz="457200" rtl="0" eaLnBrk="1" fontAlgn="auto" latinLnBrk="0" hangingPunct="1">
              <a:lnSpc>
                <a:spcPct val="100000"/>
              </a:lnSpc>
              <a:spcBef>
                <a:spcPts val="0"/>
              </a:spcBef>
              <a:spcAft>
                <a:spcPts val="0"/>
              </a:spcAft>
              <a:buClrTx/>
              <a:buSzPct val="75000"/>
              <a:buFontTx/>
              <a:buNone/>
              <a:tabLst/>
              <a:defRPr/>
            </a:pPr>
            <a:r>
              <a:rPr lang="en-US" dirty="0"/>
              <a:t>This unmatched combination provides the best low-code tool for building enterprise apps with the most performant, and secure database cloud service </a:t>
            </a:r>
          </a:p>
          <a:p>
            <a:pPr marL="0" marR="0" lvl="0" indent="0" algn="l" defTabSz="457200" rtl="0" eaLnBrk="1" fontAlgn="auto" latinLnBrk="0" hangingPunct="1">
              <a:lnSpc>
                <a:spcPct val="100000"/>
              </a:lnSpc>
              <a:spcBef>
                <a:spcPts val="0"/>
              </a:spcBef>
              <a:spcAft>
                <a:spcPts val="0"/>
              </a:spcAft>
              <a:buClrTx/>
              <a:buSzPct val="75000"/>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Pct val="75000"/>
              <a:buFontTx/>
              <a:buNone/>
              <a:tabLst/>
              <a:defRPr/>
            </a:pPr>
            <a:r>
              <a:rPr lang="en-US" sz="1200" dirty="0"/>
              <a:t>“Low Code” development ha`s so many advantages and now that it is combined with fully managed, pre-configured cloud services, Developers can start developing immediately and concentrate on solving business problems without all of the distractions.</a:t>
            </a:r>
          </a:p>
        </p:txBody>
      </p:sp>
      <p:sp>
        <p:nvSpPr>
          <p:cNvPr id="4" name="Slide Number Placeholder 3"/>
          <p:cNvSpPr>
            <a:spLocks noGrp="1"/>
          </p:cNvSpPr>
          <p:nvPr>
            <p:ph type="sldNum" sz="quarter" idx="5"/>
          </p:nvPr>
        </p:nvSpPr>
        <p:spPr/>
        <p:txBody>
          <a:bodyPr/>
          <a:lstStyle/>
          <a:p>
            <a:fld id="{9EDC5964-3162-43B5-B1EC-63C8D166D7D3}" type="slidenum">
              <a:rPr lang="en-US" smtClean="0"/>
              <a:pPr/>
              <a:t>23</a:t>
            </a:fld>
            <a:endParaRPr lang="en-US" dirty="0"/>
          </a:p>
        </p:txBody>
      </p:sp>
    </p:spTree>
    <p:extLst>
      <p:ext uri="{BB962C8B-B14F-4D97-AF65-F5344CB8AC3E}">
        <p14:creationId xmlns:p14="http://schemas.microsoft.com/office/powerpoint/2010/main" val="3195943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24</a:t>
            </a:fld>
            <a:endParaRPr lang="en-US" dirty="0"/>
          </a:p>
        </p:txBody>
      </p:sp>
    </p:spTree>
    <p:extLst>
      <p:ext uri="{BB962C8B-B14F-4D97-AF65-F5344CB8AC3E}">
        <p14:creationId xmlns:p14="http://schemas.microsoft.com/office/powerpoint/2010/main" val="91248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25</a:t>
            </a:fld>
            <a:endParaRPr lang="en-US" dirty="0"/>
          </a:p>
        </p:txBody>
      </p:sp>
    </p:spTree>
    <p:extLst>
      <p:ext uri="{BB962C8B-B14F-4D97-AF65-F5344CB8AC3E}">
        <p14:creationId xmlns:p14="http://schemas.microsoft.com/office/powerpoint/2010/main" val="3346418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itchFamily="34" charset="0"/>
                <a:ea typeface="ＭＳ Ｐゴシック" pitchFamily="34" charset="-128"/>
              </a:rPr>
              <a:t>Given that APEX can run ‘anywhere you can install the Oracle Database, you have great flexibility. Simply provide the appropriate URL to develop/</a:t>
            </a:r>
            <a:r>
              <a:rPr lang="en-US" b="0" baseline="0" dirty="0">
                <a:latin typeface="Arial" pitchFamily="34" charset="0"/>
                <a:ea typeface="ＭＳ Ｐゴシック" pitchFamily="34" charset="-128"/>
                <a:sym typeface="Wingdings" pitchFamily="2" charset="2"/>
              </a:rPr>
              <a:t>run applications.</a:t>
            </a:r>
          </a:p>
          <a:p>
            <a:r>
              <a:rPr lang="en-US" b="0" baseline="0" dirty="0">
                <a:latin typeface="Arial" pitchFamily="34" charset="0"/>
                <a:ea typeface="ＭＳ Ｐゴシック" pitchFamily="34" charset="-128"/>
              </a:rPr>
              <a:t>Import an APEX application into any other Oracle Database where you have the same version or later of </a:t>
            </a:r>
            <a:r>
              <a:rPr lang="en-US" dirty="0"/>
              <a:t>APEX </a:t>
            </a:r>
            <a:r>
              <a:rPr lang="en-US" b="0" baseline="0" dirty="0">
                <a:latin typeface="Arial" pitchFamily="34" charset="0"/>
                <a:ea typeface="ＭＳ Ｐゴシック" pitchFamily="34" charset="-128"/>
              </a:rPr>
              <a:t>installed.</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b="0" baseline="0" dirty="0">
              <a:latin typeface="Arial" pitchFamily="34" charset="0"/>
              <a:ea typeface="ＭＳ Ｐゴシック" pitchFamily="34" charset="-128"/>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b="0" baseline="0" dirty="0">
                <a:latin typeface="Arial" pitchFamily="34" charset="0"/>
                <a:ea typeface="ＭＳ Ｐゴシック" pitchFamily="34" charset="-128"/>
              </a:rPr>
              <a:t>Start developing on your laptop running Oracle XE or on the cloud, and then export the application.</a:t>
            </a:r>
          </a:p>
          <a:p>
            <a:r>
              <a:rPr lang="en-US" b="0" baseline="0" dirty="0">
                <a:latin typeface="Arial" pitchFamily="34" charset="0"/>
                <a:ea typeface="ＭＳ Ｐゴシック" pitchFamily="34" charset="-128"/>
              </a:rPr>
              <a:t>Deploy on the Oracle Database Cloud Service, and then once your application gets wide utilization, move it to your private cloud.</a:t>
            </a:r>
          </a:p>
        </p:txBody>
      </p:sp>
      <p:sp>
        <p:nvSpPr>
          <p:cNvPr id="4" name="Slide Number Placeholder 3"/>
          <p:cNvSpPr>
            <a:spLocks noGrp="1"/>
          </p:cNvSpPr>
          <p:nvPr>
            <p:ph type="sldNum" sz="quarter" idx="5"/>
          </p:nvPr>
        </p:nvSpPr>
        <p:spPr/>
        <p:txBody>
          <a:bodyPr/>
          <a:lstStyle/>
          <a:p>
            <a:fld id="{9EDC5964-3162-43B5-B1EC-63C8D166D7D3}" type="slidenum">
              <a:rPr lang="en-US" smtClean="0"/>
              <a:pPr/>
              <a:t>26</a:t>
            </a:fld>
            <a:endParaRPr lang="en-US" dirty="0"/>
          </a:p>
        </p:txBody>
      </p:sp>
    </p:spTree>
    <p:extLst>
      <p:ext uri="{BB962C8B-B14F-4D97-AF65-F5344CB8AC3E}">
        <p14:creationId xmlns:p14="http://schemas.microsoft.com/office/powerpoint/2010/main" val="1404670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5B2BD-A255-2AE4-58F8-022362F2D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9E2BF-0A7C-4C58-F7AD-CE1B4D8F3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9E38C-54A2-FDE5-1131-633534D2145B}"/>
              </a:ext>
            </a:extLst>
          </p:cNvPr>
          <p:cNvSpPr>
            <a:spLocks noGrp="1"/>
          </p:cNvSpPr>
          <p:nvPr>
            <p:ph type="body" idx="1"/>
          </p:nvPr>
        </p:nvSpPr>
        <p:spPr/>
        <p:txBody>
          <a:bodyPr/>
          <a:lstStyle/>
          <a:p>
            <a:pPr marL="268653" indent="-268653" defTabSz="457200">
              <a:lnSpc>
                <a:spcPct val="117999"/>
              </a:lnSpc>
              <a:buSzPct val="75000"/>
              <a:buChar char="•"/>
              <a:defRPr sz="2200">
                <a:latin typeface="Helvetica Neue"/>
                <a:ea typeface="Helvetica Neue"/>
                <a:cs typeface="Helvetica Neue"/>
                <a:sym typeface="Helvetica Neue"/>
              </a:defRPr>
            </a:pPr>
            <a:r>
              <a:rPr lang="en-IN" dirty="0"/>
              <a:t>So what does APEX do for you?</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If you look at an APEX app, it may seem pretty simple.</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But it's a facade.  </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Behind APEX is a wealth of functionality which is provided for you.</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To deliver any quality app for the enterprise, here are some facets that you must take into account.</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User Interface - providing you with a fully customizable and responsive design.</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Data Access is completely handled and you can plug in your own APIs</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Wealth of rich visualizations, fully responsive.</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Create secure applications by default.  And as the security landscape changes, we improve APEX too.</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Full globalization support - translate an APEX app into any language.</a:t>
            </a:r>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Performance and monitoring (and debugging)</a:t>
            </a:r>
          </a:p>
          <a:p>
            <a:pPr marL="268653" indent="-268653" defTabSz="457200">
              <a:lnSpc>
                <a:spcPct val="117999"/>
              </a:lnSpc>
              <a:buSzPct val="75000"/>
              <a:buChar char="•"/>
              <a:defRPr sz="2200">
                <a:latin typeface="Helvetica Neue"/>
                <a:ea typeface="Helvetica Neue"/>
                <a:cs typeface="Helvetica Neue"/>
                <a:sym typeface="Helvetica Neue"/>
              </a:defRPr>
            </a:pPr>
            <a:endParaRPr lang="en-IN" dirty="0"/>
          </a:p>
          <a:p>
            <a:pPr marL="268653" indent="-268653" defTabSz="457200">
              <a:lnSpc>
                <a:spcPct val="117999"/>
              </a:lnSpc>
              <a:buSzPct val="75000"/>
              <a:buChar char="•"/>
              <a:defRPr sz="2200">
                <a:latin typeface="Helvetica Neue"/>
                <a:ea typeface="Helvetica Neue"/>
                <a:cs typeface="Helvetica Neue"/>
                <a:sym typeface="Helvetica Neue"/>
              </a:defRPr>
            </a:pPr>
            <a:r>
              <a:rPr lang="en-IN" dirty="0"/>
              <a:t>These facets are important to any application and we’ve proven this over the years with thousands of customers.</a:t>
            </a:r>
          </a:p>
        </p:txBody>
      </p:sp>
      <p:sp>
        <p:nvSpPr>
          <p:cNvPr id="4" name="Slide Number Placeholder 3">
            <a:extLst>
              <a:ext uri="{FF2B5EF4-FFF2-40B4-BE49-F238E27FC236}">
                <a16:creationId xmlns:a16="http://schemas.microsoft.com/office/drawing/2014/main" id="{90175B18-4DF7-4110-426A-D7979D201EBF}"/>
              </a:ext>
            </a:extLst>
          </p:cNvPr>
          <p:cNvSpPr>
            <a:spLocks noGrp="1"/>
          </p:cNvSpPr>
          <p:nvPr>
            <p:ph type="sldNum" sz="quarter" idx="5"/>
          </p:nvPr>
        </p:nvSpPr>
        <p:spPr/>
        <p:txBody>
          <a:bodyPr/>
          <a:lstStyle/>
          <a:p>
            <a:fld id="{9EDC5964-3162-43B5-B1EC-63C8D166D7D3}" type="slidenum">
              <a:rPr lang="en-US" smtClean="0"/>
              <a:pPr/>
              <a:t>27</a:t>
            </a:fld>
            <a:endParaRPr lang="en-US" dirty="0"/>
          </a:p>
        </p:txBody>
      </p:sp>
    </p:spTree>
    <p:extLst>
      <p:ext uri="{BB962C8B-B14F-4D97-AF65-F5344CB8AC3E}">
        <p14:creationId xmlns:p14="http://schemas.microsoft.com/office/powerpoint/2010/main" val="2912828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2" indent="-342900">
              <a:lnSpc>
                <a:spcPct val="100000"/>
              </a:lnSpc>
              <a:spcBef>
                <a:spcPts val="6000"/>
              </a:spcBef>
              <a:buClr>
                <a:schemeClr val="accent6"/>
              </a:buClr>
              <a:buSzPct val="150000"/>
              <a:buFont typeface="Arial" panose="020B0604020202020204" pitchFamily="34" charset="0"/>
              <a:buChar char="•"/>
            </a:pPr>
            <a:r>
              <a:rPr lang="en-IN" sz="1200" dirty="0">
                <a:latin typeface="Oracle Sans"/>
                <a:cs typeface="Arial"/>
              </a:rPr>
              <a:t>An abstraction to popular commercial </a:t>
            </a:r>
            <a:r>
              <a:rPr lang="en-IN" sz="1200" b="1" dirty="0">
                <a:solidFill>
                  <a:srgbClr val="C74634"/>
                </a:solidFill>
                <a:latin typeface="Oracle Sans"/>
                <a:cs typeface="Arial"/>
              </a:rPr>
              <a:t>Generative AI products</a:t>
            </a:r>
            <a:r>
              <a:rPr lang="en-IN" sz="1200" dirty="0">
                <a:solidFill>
                  <a:srgbClr val="C74634"/>
                </a:solidFill>
                <a:latin typeface="Oracle Sans"/>
                <a:cs typeface="Arial"/>
              </a:rPr>
              <a:t> </a:t>
            </a:r>
            <a:r>
              <a:rPr lang="en-IN" sz="1200" dirty="0">
                <a:latin typeface="Oracle Sans"/>
                <a:cs typeface="Arial"/>
              </a:rPr>
              <a:t>like Open AI, Cohere , and others</a:t>
            </a:r>
          </a:p>
          <a:p>
            <a:pPr marL="342900" lvl="2" indent="-342900">
              <a:lnSpc>
                <a:spcPct val="100000"/>
              </a:lnSpc>
              <a:spcBef>
                <a:spcPts val="6000"/>
              </a:spcBef>
              <a:buClr>
                <a:schemeClr val="accent6"/>
              </a:buClr>
              <a:buSzPct val="150000"/>
              <a:buFont typeface="Arial" panose="020B0604020202020204" pitchFamily="34" charset="0"/>
              <a:buChar char="•"/>
            </a:pPr>
            <a:r>
              <a:rPr lang="en-US" sz="1200" dirty="0">
                <a:latin typeface="Oracle Sans"/>
                <a:cs typeface="Arial"/>
              </a:rPr>
              <a:t>Authenticates using </a:t>
            </a:r>
            <a:r>
              <a:rPr lang="en-US" sz="1200" b="1" dirty="0">
                <a:solidFill>
                  <a:srgbClr val="C74634"/>
                </a:solidFill>
                <a:latin typeface="Oracle Sans"/>
                <a:cs typeface="Arial"/>
              </a:rPr>
              <a:t>Web Credentials</a:t>
            </a:r>
            <a:r>
              <a:rPr lang="en-US" sz="1200" dirty="0">
                <a:solidFill>
                  <a:srgbClr val="C74634"/>
                </a:solidFill>
                <a:latin typeface="Oracle Sans"/>
                <a:cs typeface="Arial"/>
              </a:rPr>
              <a:t> </a:t>
            </a:r>
            <a:r>
              <a:rPr lang="en-US" sz="1200" dirty="0">
                <a:solidFill>
                  <a:srgbClr val="312D2A"/>
                </a:solidFill>
                <a:latin typeface="Oracle Sans"/>
                <a:cs typeface="Arial"/>
              </a:rPr>
              <a:t>in </a:t>
            </a:r>
            <a:r>
              <a:rPr lang="en-US" sz="1200" dirty="0">
                <a:latin typeface="Oracle Sans"/>
                <a:cs typeface="Arial"/>
              </a:rPr>
              <a:t>Oracle APEX</a:t>
            </a:r>
            <a:endParaRPr lang="en-US" sz="1200" dirty="0">
              <a:solidFill>
                <a:srgbClr val="312D2A"/>
              </a:solidFill>
              <a:latin typeface="Oracle Sans"/>
              <a:cs typeface="Arial"/>
            </a:endParaRPr>
          </a:p>
          <a:p>
            <a:pPr marL="342900" lvl="2" indent="-342900">
              <a:lnSpc>
                <a:spcPct val="100000"/>
              </a:lnSpc>
              <a:spcBef>
                <a:spcPts val="6000"/>
              </a:spcBef>
              <a:buClr>
                <a:schemeClr val="accent6"/>
              </a:buClr>
              <a:buSzPct val="150000"/>
              <a:buFont typeface="Arial" panose="020B0604020202020204" pitchFamily="34" charset="0"/>
              <a:buChar char="•"/>
            </a:pPr>
            <a:r>
              <a:rPr lang="en-IN" sz="1200" dirty="0">
                <a:latin typeface="Oracle Sans"/>
                <a:cs typeface="Arial"/>
              </a:rPr>
              <a:t>Users can</a:t>
            </a:r>
            <a:r>
              <a:rPr lang="en-IN" sz="1200" dirty="0">
                <a:solidFill>
                  <a:srgbClr val="312D2A"/>
                </a:solidFill>
                <a:latin typeface="Oracle Sans"/>
                <a:cs typeface="Arial"/>
              </a:rPr>
              <a:t> </a:t>
            </a:r>
            <a:r>
              <a:rPr lang="en-IN" sz="1200" b="1" dirty="0">
                <a:solidFill>
                  <a:srgbClr val="C00000"/>
                </a:solidFill>
                <a:latin typeface="Oracle Sans"/>
                <a:cs typeface="Arial"/>
              </a:rPr>
              <a:t>Validate Information </a:t>
            </a:r>
            <a:r>
              <a:rPr lang="en-IN" sz="1200" dirty="0">
                <a:latin typeface="Oracle Sans"/>
                <a:cs typeface="Arial"/>
              </a:rPr>
              <a:t>before setting up a connection</a:t>
            </a:r>
            <a:endParaRPr lang="en-US" sz="1200" dirty="0">
              <a:solidFill>
                <a:srgbClr val="312D2A"/>
              </a:solidFill>
              <a:latin typeface="Oracle Sans"/>
              <a:cs typeface="Arial"/>
            </a:endParaRPr>
          </a:p>
          <a:p>
            <a:pPr marL="342900" lvl="2" indent="-342900">
              <a:lnSpc>
                <a:spcPct val="100000"/>
              </a:lnSpc>
              <a:spcBef>
                <a:spcPts val="6000"/>
              </a:spcBef>
              <a:buClr>
                <a:schemeClr val="accent6"/>
              </a:buClr>
              <a:buSzPct val="150000"/>
              <a:buFont typeface="Arial" panose="020B0604020202020204" pitchFamily="34" charset="0"/>
              <a:buChar char="•"/>
            </a:pPr>
            <a:r>
              <a:rPr lang="en-US" sz="1200" dirty="0">
                <a:latin typeface="Oracle Sans"/>
                <a:cs typeface="Arial"/>
              </a:rPr>
              <a:t>Used by </a:t>
            </a:r>
            <a:r>
              <a:rPr lang="en-US" sz="1200" b="1" dirty="0">
                <a:solidFill>
                  <a:srgbClr val="C74634"/>
                </a:solidFill>
                <a:latin typeface="Oracle Sans"/>
                <a:cs typeface="Arial"/>
              </a:rPr>
              <a:t>App Builder</a:t>
            </a:r>
            <a:r>
              <a:rPr lang="en-US" sz="1200" dirty="0">
                <a:solidFill>
                  <a:srgbClr val="C74634"/>
                </a:solidFill>
                <a:latin typeface="Oracle Sans"/>
                <a:cs typeface="Arial"/>
              </a:rPr>
              <a:t>, </a:t>
            </a:r>
            <a:r>
              <a:rPr lang="en-US" sz="1200" b="1" dirty="0">
                <a:solidFill>
                  <a:srgbClr val="C74634"/>
                </a:solidFill>
                <a:latin typeface="Oracle Sans"/>
                <a:cs typeface="Arial"/>
              </a:rPr>
              <a:t>AI Assistant</a:t>
            </a:r>
            <a:r>
              <a:rPr lang="en-US" sz="1200" b="1" dirty="0">
                <a:solidFill>
                  <a:schemeClr val="accent1"/>
                </a:solidFill>
                <a:latin typeface="Oracle Sans"/>
                <a:cs typeface="Arial"/>
              </a:rPr>
              <a:t> </a:t>
            </a:r>
            <a:r>
              <a:rPr lang="en-US" sz="1200" dirty="0">
                <a:solidFill>
                  <a:srgbClr val="312D2A"/>
                </a:solidFill>
                <a:latin typeface="Oracle Sans"/>
                <a:cs typeface="Arial"/>
              </a:rPr>
              <a:t>&amp; </a:t>
            </a:r>
            <a:r>
              <a:rPr lang="en-US" sz="1200" b="1" dirty="0">
                <a:solidFill>
                  <a:srgbClr val="C74634"/>
                </a:solidFill>
                <a:latin typeface="Oracle Sans"/>
                <a:cs typeface="Arial"/>
              </a:rPr>
              <a:t>APEX_AI PL/SQL API</a:t>
            </a:r>
          </a:p>
          <a:p>
            <a:pPr marL="342900" lvl="2" indent="-342900">
              <a:lnSpc>
                <a:spcPct val="100000"/>
              </a:lnSpc>
              <a:spcBef>
                <a:spcPts val="6000"/>
              </a:spcBef>
              <a:buClr>
                <a:schemeClr val="accent6"/>
              </a:buClr>
              <a:buSzPct val="150000"/>
              <a:buFont typeface="Arial" panose="020B0604020202020204" pitchFamily="34" charset="0"/>
              <a:buChar char="•"/>
            </a:pPr>
            <a:r>
              <a:rPr lang="en-US" sz="1200" dirty="0">
                <a:latin typeface="Oracle Sans"/>
                <a:cs typeface="Arial"/>
              </a:rPr>
              <a:t>Can be enabled</a:t>
            </a:r>
            <a:r>
              <a:rPr lang="en-DE" sz="1200">
                <a:latin typeface="Oracle Sans"/>
                <a:cs typeface="Arial"/>
              </a:rPr>
              <a:t>/disabled on APEX</a:t>
            </a:r>
            <a:r>
              <a:rPr lang="en-US" sz="1200" dirty="0">
                <a:latin typeface="Oracle Sans"/>
                <a:cs typeface="Arial"/>
              </a:rPr>
              <a:t> at</a:t>
            </a:r>
            <a:r>
              <a:rPr lang="en-DE" sz="1200">
                <a:latin typeface="Oracle Sans"/>
                <a:cs typeface="Arial"/>
              </a:rPr>
              <a:t> </a:t>
            </a:r>
            <a:r>
              <a:rPr lang="en-US" sz="1200" b="1" dirty="0">
                <a:solidFill>
                  <a:srgbClr val="C74634"/>
                </a:solidFill>
                <a:latin typeface="Oracle Sans"/>
                <a:cs typeface="Arial"/>
              </a:rPr>
              <a:t>I</a:t>
            </a:r>
            <a:r>
              <a:rPr lang="en-DE" sz="1200" b="1">
                <a:solidFill>
                  <a:srgbClr val="C74634"/>
                </a:solidFill>
                <a:latin typeface="Oracle Sans"/>
                <a:cs typeface="Arial"/>
              </a:rPr>
              <a:t>nstance</a:t>
            </a:r>
            <a:r>
              <a:rPr lang="en-DE" sz="1200">
                <a:solidFill>
                  <a:srgbClr val="C74634"/>
                </a:solidFill>
                <a:latin typeface="Oracle Sans"/>
                <a:cs typeface="Arial"/>
              </a:rPr>
              <a:t> </a:t>
            </a:r>
            <a:r>
              <a:rPr lang="en-DE" sz="1200">
                <a:latin typeface="Oracle Sans"/>
                <a:cs typeface="Arial"/>
              </a:rPr>
              <a:t>and</a:t>
            </a:r>
            <a:r>
              <a:rPr lang="en-DE" sz="1200">
                <a:solidFill>
                  <a:srgbClr val="312D2A"/>
                </a:solidFill>
                <a:latin typeface="Oracle Sans"/>
                <a:cs typeface="Arial"/>
              </a:rPr>
              <a:t> </a:t>
            </a:r>
            <a:r>
              <a:rPr lang="en-US" sz="1200" b="1" dirty="0">
                <a:solidFill>
                  <a:srgbClr val="C74634"/>
                </a:solidFill>
                <a:latin typeface="Oracle Sans"/>
                <a:cs typeface="Arial"/>
              </a:rPr>
              <a:t>W</a:t>
            </a:r>
            <a:r>
              <a:rPr lang="en-DE" sz="1200" b="1">
                <a:solidFill>
                  <a:srgbClr val="C74634"/>
                </a:solidFill>
                <a:latin typeface="Oracle Sans"/>
                <a:cs typeface="Arial"/>
              </a:rPr>
              <a:t>orkspace </a:t>
            </a:r>
            <a:r>
              <a:rPr lang="en-DE" sz="1200">
                <a:solidFill>
                  <a:srgbClr val="312D2A"/>
                </a:solidFill>
                <a:latin typeface="Oracle Sans"/>
                <a:cs typeface="Arial"/>
              </a:rPr>
              <a:t>level</a:t>
            </a:r>
            <a:r>
              <a:rPr lang="en-US" sz="1200" dirty="0">
                <a:solidFill>
                  <a:srgbClr val="312D2A"/>
                </a:solidFill>
                <a:latin typeface="Oracle Sans"/>
                <a:cs typeface="Arial"/>
              </a:rPr>
              <a:t>s</a:t>
            </a:r>
            <a:endParaRPr lang="en-DE" sz="1200">
              <a:solidFill>
                <a:srgbClr val="312D2A"/>
              </a:solidFill>
              <a:latin typeface="Oracle Sans"/>
              <a:cs typeface="Arial"/>
            </a:endParaRP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29</a:t>
            </a:fld>
            <a:endParaRPr lang="en-US" dirty="0"/>
          </a:p>
        </p:txBody>
      </p:sp>
    </p:spTree>
    <p:extLst>
      <p:ext uri="{BB962C8B-B14F-4D97-AF65-F5344CB8AC3E}">
        <p14:creationId xmlns:p14="http://schemas.microsoft.com/office/powerpoint/2010/main" val="1251128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a:t>
            </a:fld>
            <a:endParaRPr lang="en-US" dirty="0"/>
          </a:p>
        </p:txBody>
      </p:sp>
    </p:spTree>
    <p:extLst>
      <p:ext uri="{BB962C8B-B14F-4D97-AF65-F5344CB8AC3E}">
        <p14:creationId xmlns:p14="http://schemas.microsoft.com/office/powerpoint/2010/main" val="2724810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EB6B9-E989-C49A-446F-A9E3F9ABE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C0472-D8EE-0946-0E23-A86928DA5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39447-7DA2-424B-95D1-4B0EB5C7F163}"/>
              </a:ext>
            </a:extLst>
          </p:cNvPr>
          <p:cNvSpPr>
            <a:spLocks noGrp="1"/>
          </p:cNvSpPr>
          <p:nvPr>
            <p:ph type="body" idx="1"/>
          </p:nvPr>
        </p:nvSpPr>
        <p:spPr/>
        <p:txBody>
          <a:bodyPr/>
          <a:lstStyle/>
          <a:p>
            <a:pPr marL="342900" lvl="2" indent="-342900">
              <a:lnSpc>
                <a:spcPct val="100000"/>
              </a:lnSpc>
              <a:spcBef>
                <a:spcPts val="6000"/>
              </a:spcBef>
              <a:buClr>
                <a:schemeClr val="accent6"/>
              </a:buClr>
              <a:buSzPct val="150000"/>
              <a:buFont typeface="Arial" panose="020B0604020202020204" pitchFamily="34" charset="0"/>
              <a:buChar char="•"/>
            </a:pPr>
            <a:r>
              <a:rPr lang="en-IN" sz="1200" dirty="0">
                <a:latin typeface="Oracle Sans"/>
                <a:cs typeface="Arial"/>
              </a:rPr>
              <a:t>An abstraction to popular commercial </a:t>
            </a:r>
            <a:r>
              <a:rPr lang="en-IN" sz="1200" b="1" dirty="0">
                <a:solidFill>
                  <a:srgbClr val="C74634"/>
                </a:solidFill>
                <a:latin typeface="Oracle Sans"/>
                <a:cs typeface="Arial"/>
              </a:rPr>
              <a:t>Generative AI products</a:t>
            </a:r>
            <a:r>
              <a:rPr lang="en-IN" sz="1200" dirty="0">
                <a:solidFill>
                  <a:srgbClr val="C74634"/>
                </a:solidFill>
                <a:latin typeface="Oracle Sans"/>
                <a:cs typeface="Arial"/>
              </a:rPr>
              <a:t> </a:t>
            </a:r>
            <a:r>
              <a:rPr lang="en-IN" sz="1200" dirty="0">
                <a:latin typeface="Oracle Sans"/>
                <a:cs typeface="Arial"/>
              </a:rPr>
              <a:t>like Open AI, Cohere , and others</a:t>
            </a:r>
          </a:p>
          <a:p>
            <a:pPr marL="342900" lvl="2" indent="-342900">
              <a:lnSpc>
                <a:spcPct val="100000"/>
              </a:lnSpc>
              <a:spcBef>
                <a:spcPts val="6000"/>
              </a:spcBef>
              <a:buClr>
                <a:schemeClr val="accent6"/>
              </a:buClr>
              <a:buSzPct val="150000"/>
              <a:buFont typeface="Arial" panose="020B0604020202020204" pitchFamily="34" charset="0"/>
              <a:buChar char="•"/>
            </a:pPr>
            <a:r>
              <a:rPr lang="en-US" sz="1200" dirty="0">
                <a:latin typeface="Oracle Sans"/>
                <a:cs typeface="Arial"/>
              </a:rPr>
              <a:t>Authenticates using </a:t>
            </a:r>
            <a:r>
              <a:rPr lang="en-US" sz="1200" b="1" dirty="0">
                <a:solidFill>
                  <a:srgbClr val="C74634"/>
                </a:solidFill>
                <a:latin typeface="Oracle Sans"/>
                <a:cs typeface="Arial"/>
              </a:rPr>
              <a:t>Web Credentials</a:t>
            </a:r>
            <a:r>
              <a:rPr lang="en-US" sz="1200" dirty="0">
                <a:solidFill>
                  <a:srgbClr val="C74634"/>
                </a:solidFill>
                <a:latin typeface="Oracle Sans"/>
                <a:cs typeface="Arial"/>
              </a:rPr>
              <a:t> </a:t>
            </a:r>
            <a:r>
              <a:rPr lang="en-US" sz="1200" dirty="0">
                <a:solidFill>
                  <a:srgbClr val="312D2A"/>
                </a:solidFill>
                <a:latin typeface="Oracle Sans"/>
                <a:cs typeface="Arial"/>
              </a:rPr>
              <a:t>in </a:t>
            </a:r>
            <a:r>
              <a:rPr lang="en-US" sz="1200" dirty="0">
                <a:latin typeface="Oracle Sans"/>
                <a:cs typeface="Arial"/>
              </a:rPr>
              <a:t>Oracle APEX</a:t>
            </a:r>
            <a:endParaRPr lang="en-US" sz="1200" dirty="0">
              <a:solidFill>
                <a:srgbClr val="312D2A"/>
              </a:solidFill>
              <a:latin typeface="Oracle Sans"/>
              <a:cs typeface="Arial"/>
            </a:endParaRPr>
          </a:p>
          <a:p>
            <a:pPr marL="342900" lvl="2" indent="-342900">
              <a:lnSpc>
                <a:spcPct val="100000"/>
              </a:lnSpc>
              <a:spcBef>
                <a:spcPts val="6000"/>
              </a:spcBef>
              <a:buClr>
                <a:schemeClr val="accent6"/>
              </a:buClr>
              <a:buSzPct val="150000"/>
              <a:buFont typeface="Arial" panose="020B0604020202020204" pitchFamily="34" charset="0"/>
              <a:buChar char="•"/>
            </a:pPr>
            <a:r>
              <a:rPr lang="en-IN" sz="1200" dirty="0">
                <a:latin typeface="Oracle Sans"/>
                <a:cs typeface="Arial"/>
              </a:rPr>
              <a:t>Users can</a:t>
            </a:r>
            <a:r>
              <a:rPr lang="en-IN" sz="1200" dirty="0">
                <a:solidFill>
                  <a:srgbClr val="312D2A"/>
                </a:solidFill>
                <a:latin typeface="Oracle Sans"/>
                <a:cs typeface="Arial"/>
              </a:rPr>
              <a:t> </a:t>
            </a:r>
            <a:r>
              <a:rPr lang="en-IN" sz="1200" b="1" dirty="0">
                <a:solidFill>
                  <a:srgbClr val="C00000"/>
                </a:solidFill>
                <a:latin typeface="Oracle Sans"/>
                <a:cs typeface="Arial"/>
              </a:rPr>
              <a:t>Validate Information </a:t>
            </a:r>
            <a:r>
              <a:rPr lang="en-IN" sz="1200" dirty="0">
                <a:latin typeface="Oracle Sans"/>
                <a:cs typeface="Arial"/>
              </a:rPr>
              <a:t>before setting up a connection</a:t>
            </a:r>
            <a:endParaRPr lang="en-US" sz="1200" dirty="0">
              <a:solidFill>
                <a:srgbClr val="312D2A"/>
              </a:solidFill>
              <a:latin typeface="Oracle Sans"/>
              <a:cs typeface="Arial"/>
            </a:endParaRPr>
          </a:p>
          <a:p>
            <a:pPr marL="342900" lvl="2" indent="-342900">
              <a:lnSpc>
                <a:spcPct val="100000"/>
              </a:lnSpc>
              <a:spcBef>
                <a:spcPts val="6000"/>
              </a:spcBef>
              <a:buClr>
                <a:schemeClr val="accent6"/>
              </a:buClr>
              <a:buSzPct val="150000"/>
              <a:buFont typeface="Arial" panose="020B0604020202020204" pitchFamily="34" charset="0"/>
              <a:buChar char="•"/>
            </a:pPr>
            <a:r>
              <a:rPr lang="en-US" sz="1200" dirty="0">
                <a:latin typeface="Oracle Sans"/>
                <a:cs typeface="Arial"/>
              </a:rPr>
              <a:t>Used by </a:t>
            </a:r>
            <a:r>
              <a:rPr lang="en-US" sz="1200" b="1" dirty="0">
                <a:solidFill>
                  <a:srgbClr val="C74634"/>
                </a:solidFill>
                <a:latin typeface="Oracle Sans"/>
                <a:cs typeface="Arial"/>
              </a:rPr>
              <a:t>App Builder</a:t>
            </a:r>
            <a:r>
              <a:rPr lang="en-US" sz="1200" dirty="0">
                <a:solidFill>
                  <a:srgbClr val="C74634"/>
                </a:solidFill>
                <a:latin typeface="Oracle Sans"/>
                <a:cs typeface="Arial"/>
              </a:rPr>
              <a:t>, </a:t>
            </a:r>
            <a:r>
              <a:rPr lang="en-US" sz="1200" b="1" dirty="0">
                <a:solidFill>
                  <a:srgbClr val="C74634"/>
                </a:solidFill>
                <a:latin typeface="Oracle Sans"/>
                <a:cs typeface="Arial"/>
              </a:rPr>
              <a:t>AI Assistant</a:t>
            </a:r>
            <a:r>
              <a:rPr lang="en-US" sz="1200" b="1" dirty="0">
                <a:solidFill>
                  <a:schemeClr val="accent1"/>
                </a:solidFill>
                <a:latin typeface="Oracle Sans"/>
                <a:cs typeface="Arial"/>
              </a:rPr>
              <a:t> </a:t>
            </a:r>
            <a:r>
              <a:rPr lang="en-US" sz="1200" dirty="0">
                <a:solidFill>
                  <a:srgbClr val="312D2A"/>
                </a:solidFill>
                <a:latin typeface="Oracle Sans"/>
                <a:cs typeface="Arial"/>
              </a:rPr>
              <a:t>&amp; </a:t>
            </a:r>
            <a:r>
              <a:rPr lang="en-US" sz="1200" b="1" dirty="0">
                <a:solidFill>
                  <a:srgbClr val="C74634"/>
                </a:solidFill>
                <a:latin typeface="Oracle Sans"/>
                <a:cs typeface="Arial"/>
              </a:rPr>
              <a:t>APEX_AI PL/SQL API</a:t>
            </a:r>
          </a:p>
          <a:p>
            <a:pPr marL="342900" lvl="2" indent="-342900">
              <a:lnSpc>
                <a:spcPct val="100000"/>
              </a:lnSpc>
              <a:spcBef>
                <a:spcPts val="6000"/>
              </a:spcBef>
              <a:buClr>
                <a:schemeClr val="accent6"/>
              </a:buClr>
              <a:buSzPct val="150000"/>
              <a:buFont typeface="Arial" panose="020B0604020202020204" pitchFamily="34" charset="0"/>
              <a:buChar char="•"/>
            </a:pPr>
            <a:r>
              <a:rPr lang="en-US" sz="1200" dirty="0">
                <a:latin typeface="Oracle Sans"/>
                <a:cs typeface="Arial"/>
              </a:rPr>
              <a:t>Can be enabled</a:t>
            </a:r>
            <a:r>
              <a:rPr lang="en-DE" sz="1200">
                <a:latin typeface="Oracle Sans"/>
                <a:cs typeface="Arial"/>
              </a:rPr>
              <a:t>/disabled on APEX</a:t>
            </a:r>
            <a:r>
              <a:rPr lang="en-US" sz="1200" dirty="0">
                <a:latin typeface="Oracle Sans"/>
                <a:cs typeface="Arial"/>
              </a:rPr>
              <a:t> at</a:t>
            </a:r>
            <a:r>
              <a:rPr lang="en-DE" sz="1200">
                <a:latin typeface="Oracle Sans"/>
                <a:cs typeface="Arial"/>
              </a:rPr>
              <a:t> </a:t>
            </a:r>
            <a:r>
              <a:rPr lang="en-US" sz="1200" b="1" dirty="0">
                <a:solidFill>
                  <a:srgbClr val="C74634"/>
                </a:solidFill>
                <a:latin typeface="Oracle Sans"/>
                <a:cs typeface="Arial"/>
              </a:rPr>
              <a:t>I</a:t>
            </a:r>
            <a:r>
              <a:rPr lang="en-DE" sz="1200" b="1">
                <a:solidFill>
                  <a:srgbClr val="C74634"/>
                </a:solidFill>
                <a:latin typeface="Oracle Sans"/>
                <a:cs typeface="Arial"/>
              </a:rPr>
              <a:t>nstance</a:t>
            </a:r>
            <a:r>
              <a:rPr lang="en-DE" sz="1200">
                <a:solidFill>
                  <a:srgbClr val="C74634"/>
                </a:solidFill>
                <a:latin typeface="Oracle Sans"/>
                <a:cs typeface="Arial"/>
              </a:rPr>
              <a:t> </a:t>
            </a:r>
            <a:r>
              <a:rPr lang="en-DE" sz="1200">
                <a:latin typeface="Oracle Sans"/>
                <a:cs typeface="Arial"/>
              </a:rPr>
              <a:t>and</a:t>
            </a:r>
            <a:r>
              <a:rPr lang="en-DE" sz="1200">
                <a:solidFill>
                  <a:srgbClr val="312D2A"/>
                </a:solidFill>
                <a:latin typeface="Oracle Sans"/>
                <a:cs typeface="Arial"/>
              </a:rPr>
              <a:t> </a:t>
            </a:r>
            <a:r>
              <a:rPr lang="en-US" sz="1200" b="1" dirty="0">
                <a:solidFill>
                  <a:srgbClr val="C74634"/>
                </a:solidFill>
                <a:latin typeface="Oracle Sans"/>
                <a:cs typeface="Arial"/>
              </a:rPr>
              <a:t>W</a:t>
            </a:r>
            <a:r>
              <a:rPr lang="en-DE" sz="1200" b="1">
                <a:solidFill>
                  <a:srgbClr val="C74634"/>
                </a:solidFill>
                <a:latin typeface="Oracle Sans"/>
                <a:cs typeface="Arial"/>
              </a:rPr>
              <a:t>orkspace </a:t>
            </a:r>
            <a:r>
              <a:rPr lang="en-DE" sz="1200">
                <a:solidFill>
                  <a:srgbClr val="312D2A"/>
                </a:solidFill>
                <a:latin typeface="Oracle Sans"/>
                <a:cs typeface="Arial"/>
              </a:rPr>
              <a:t>level</a:t>
            </a:r>
            <a:r>
              <a:rPr lang="en-US" sz="1200" dirty="0">
                <a:solidFill>
                  <a:srgbClr val="312D2A"/>
                </a:solidFill>
                <a:latin typeface="Oracle Sans"/>
                <a:cs typeface="Arial"/>
              </a:rPr>
              <a:t>s</a:t>
            </a:r>
            <a:endParaRPr lang="en-DE" sz="1200">
              <a:solidFill>
                <a:srgbClr val="312D2A"/>
              </a:solidFill>
              <a:latin typeface="Oracle Sans"/>
              <a:cs typeface="Arial"/>
            </a:endParaRPr>
          </a:p>
          <a:p>
            <a:endParaRPr lang="en-US" dirty="0"/>
          </a:p>
        </p:txBody>
      </p:sp>
      <p:sp>
        <p:nvSpPr>
          <p:cNvPr id="4" name="Slide Number Placeholder 3">
            <a:extLst>
              <a:ext uri="{FF2B5EF4-FFF2-40B4-BE49-F238E27FC236}">
                <a16:creationId xmlns:a16="http://schemas.microsoft.com/office/drawing/2014/main" id="{D49E3948-32E6-D46C-53BE-2B57757C55D1}"/>
              </a:ext>
            </a:extLst>
          </p:cNvPr>
          <p:cNvSpPr>
            <a:spLocks noGrp="1"/>
          </p:cNvSpPr>
          <p:nvPr>
            <p:ph type="sldNum" sz="quarter" idx="5"/>
          </p:nvPr>
        </p:nvSpPr>
        <p:spPr/>
        <p:txBody>
          <a:bodyPr/>
          <a:lstStyle/>
          <a:p>
            <a:fld id="{9EDC5964-3162-43B5-B1EC-63C8D166D7D3}" type="slidenum">
              <a:rPr lang="en-US" smtClean="0"/>
              <a:pPr/>
              <a:t>30</a:t>
            </a:fld>
            <a:endParaRPr lang="en-US" dirty="0"/>
          </a:p>
        </p:txBody>
      </p:sp>
    </p:spTree>
    <p:extLst>
      <p:ext uri="{BB962C8B-B14F-4D97-AF65-F5344CB8AC3E}">
        <p14:creationId xmlns:p14="http://schemas.microsoft.com/office/powerpoint/2010/main" val="2817481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2F07D-8305-CE59-7D4D-E3636CA6A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387DD-2EF6-5E12-1C77-F448C8DF3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D0C85-B42F-FBD1-0D54-B43B513C9B6B}"/>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496770D6-9D79-B9EB-3CC8-5787BDA35917}"/>
              </a:ext>
            </a:extLst>
          </p:cNvPr>
          <p:cNvSpPr>
            <a:spLocks noGrp="1"/>
          </p:cNvSpPr>
          <p:nvPr>
            <p:ph type="sldNum" sz="quarter" idx="5"/>
          </p:nvPr>
        </p:nvSpPr>
        <p:spPr/>
        <p:txBody>
          <a:bodyPr/>
          <a:lstStyle/>
          <a:p>
            <a:fld id="{9EDC5964-3162-43B5-B1EC-63C8D166D7D3}" type="slidenum">
              <a:rPr lang="en-US" smtClean="0"/>
              <a:pPr/>
              <a:t>31</a:t>
            </a:fld>
            <a:endParaRPr lang="en-US" dirty="0"/>
          </a:p>
        </p:txBody>
      </p:sp>
    </p:spTree>
    <p:extLst>
      <p:ext uri="{BB962C8B-B14F-4D97-AF65-F5344CB8AC3E}">
        <p14:creationId xmlns:p14="http://schemas.microsoft.com/office/powerpoint/2010/main" val="1838993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1CF28-796F-B5FF-AE12-30C98618F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A9CAF-AF4C-E016-C32E-C80C330EA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710E7-00DE-ABDE-C3AE-53EB968B72A9}"/>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137E4B3-505D-FF76-9F7F-DAB18F4B9EAC}"/>
              </a:ext>
            </a:extLst>
          </p:cNvPr>
          <p:cNvSpPr>
            <a:spLocks noGrp="1"/>
          </p:cNvSpPr>
          <p:nvPr>
            <p:ph type="sldNum" sz="quarter" idx="5"/>
          </p:nvPr>
        </p:nvSpPr>
        <p:spPr/>
        <p:txBody>
          <a:bodyPr/>
          <a:lstStyle/>
          <a:p>
            <a:fld id="{9EDC5964-3162-43B5-B1EC-63C8D166D7D3}" type="slidenum">
              <a:rPr lang="en-US" smtClean="0"/>
              <a:pPr/>
              <a:t>32</a:t>
            </a:fld>
            <a:endParaRPr lang="en-US" dirty="0"/>
          </a:p>
        </p:txBody>
      </p:sp>
    </p:spTree>
    <p:extLst>
      <p:ext uri="{BB962C8B-B14F-4D97-AF65-F5344CB8AC3E}">
        <p14:creationId xmlns:p14="http://schemas.microsoft.com/office/powerpoint/2010/main" val="1028384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0D08-0BD9-B1A7-AC0A-D4C0B3827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A016D-D274-BD47-0092-3F7B93D46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1DFF4-5107-9F4C-4D15-C8A8F67E2672}"/>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D6E0A2D0-E7A6-CBCB-8451-9A4803E03096}"/>
              </a:ext>
            </a:extLst>
          </p:cNvPr>
          <p:cNvSpPr>
            <a:spLocks noGrp="1"/>
          </p:cNvSpPr>
          <p:nvPr>
            <p:ph type="sldNum" sz="quarter" idx="5"/>
          </p:nvPr>
        </p:nvSpPr>
        <p:spPr/>
        <p:txBody>
          <a:bodyPr/>
          <a:lstStyle/>
          <a:p>
            <a:fld id="{9EDC5964-3162-43B5-B1EC-63C8D166D7D3}" type="slidenum">
              <a:rPr lang="en-US" smtClean="0"/>
              <a:pPr/>
              <a:t>33</a:t>
            </a:fld>
            <a:endParaRPr lang="en-US" dirty="0"/>
          </a:p>
        </p:txBody>
      </p:sp>
    </p:spTree>
    <p:extLst>
      <p:ext uri="{BB962C8B-B14F-4D97-AF65-F5344CB8AC3E}">
        <p14:creationId xmlns:p14="http://schemas.microsoft.com/office/powerpoint/2010/main" val="3538130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4B92-C657-A80C-0225-D94A51C65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32C2D-41EF-A236-9886-87D51DCA0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91700-62A1-CDD1-3A0A-8293021728BB}"/>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6B00E36-9366-EE4D-4C0B-BBE0EC57B06E}"/>
              </a:ext>
            </a:extLst>
          </p:cNvPr>
          <p:cNvSpPr>
            <a:spLocks noGrp="1"/>
          </p:cNvSpPr>
          <p:nvPr>
            <p:ph type="sldNum" sz="quarter" idx="5"/>
          </p:nvPr>
        </p:nvSpPr>
        <p:spPr/>
        <p:txBody>
          <a:bodyPr/>
          <a:lstStyle/>
          <a:p>
            <a:fld id="{9EDC5964-3162-43B5-B1EC-63C8D166D7D3}" type="slidenum">
              <a:rPr lang="en-US" smtClean="0"/>
              <a:pPr/>
              <a:t>34</a:t>
            </a:fld>
            <a:endParaRPr lang="en-US" dirty="0"/>
          </a:p>
        </p:txBody>
      </p:sp>
    </p:spTree>
    <p:extLst>
      <p:ext uri="{BB962C8B-B14F-4D97-AF65-F5344CB8AC3E}">
        <p14:creationId xmlns:p14="http://schemas.microsoft.com/office/powerpoint/2010/main" val="3440386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43E45-B9F1-2557-E084-78DDD5D78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E5D36-E0AA-A234-7BDB-811207A43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2A0E0-AC7F-0835-2462-08E6CB1391F1}"/>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F0FEA933-61A1-0276-986C-6A2D01E550C3}"/>
              </a:ext>
            </a:extLst>
          </p:cNvPr>
          <p:cNvSpPr>
            <a:spLocks noGrp="1"/>
          </p:cNvSpPr>
          <p:nvPr>
            <p:ph type="sldNum" sz="quarter" idx="5"/>
          </p:nvPr>
        </p:nvSpPr>
        <p:spPr/>
        <p:txBody>
          <a:bodyPr/>
          <a:lstStyle/>
          <a:p>
            <a:fld id="{9EDC5964-3162-43B5-B1EC-63C8D166D7D3}" type="slidenum">
              <a:rPr lang="en-US" smtClean="0"/>
              <a:pPr/>
              <a:t>35</a:t>
            </a:fld>
            <a:endParaRPr lang="en-US" dirty="0"/>
          </a:p>
        </p:txBody>
      </p:sp>
    </p:spTree>
    <p:extLst>
      <p:ext uri="{BB962C8B-B14F-4D97-AF65-F5344CB8AC3E}">
        <p14:creationId xmlns:p14="http://schemas.microsoft.com/office/powerpoint/2010/main" val="936673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1CF5-AF3A-F118-4560-7033B480D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B2824-A7CA-180F-4D9A-FE9FD0B94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D8EC8-3844-73EB-8B2E-3EE3960373D8}"/>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7DE747A-D894-D904-7B0C-592BEAE93982}"/>
              </a:ext>
            </a:extLst>
          </p:cNvPr>
          <p:cNvSpPr>
            <a:spLocks noGrp="1"/>
          </p:cNvSpPr>
          <p:nvPr>
            <p:ph type="sldNum" sz="quarter" idx="5"/>
          </p:nvPr>
        </p:nvSpPr>
        <p:spPr/>
        <p:txBody>
          <a:bodyPr/>
          <a:lstStyle/>
          <a:p>
            <a:fld id="{9EDC5964-3162-43B5-B1EC-63C8D166D7D3}" type="slidenum">
              <a:rPr lang="en-US" smtClean="0"/>
              <a:pPr/>
              <a:t>36</a:t>
            </a:fld>
            <a:endParaRPr lang="en-US" dirty="0"/>
          </a:p>
        </p:txBody>
      </p:sp>
    </p:spTree>
    <p:extLst>
      <p:ext uri="{BB962C8B-B14F-4D97-AF65-F5344CB8AC3E}">
        <p14:creationId xmlns:p14="http://schemas.microsoft.com/office/powerpoint/2010/main" val="773339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458FC-087D-807D-2A7A-36CC2F9B5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36D10-BA3B-2A30-87D0-E40B2C044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B2CD7-2DB2-12A7-EDB7-4300D6F8A539}"/>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A22DFED-7A94-E738-78A0-C8566DD0DF59}"/>
              </a:ext>
            </a:extLst>
          </p:cNvPr>
          <p:cNvSpPr>
            <a:spLocks noGrp="1"/>
          </p:cNvSpPr>
          <p:nvPr>
            <p:ph type="sldNum" sz="quarter" idx="5"/>
          </p:nvPr>
        </p:nvSpPr>
        <p:spPr/>
        <p:txBody>
          <a:bodyPr/>
          <a:lstStyle/>
          <a:p>
            <a:fld id="{9EDC5964-3162-43B5-B1EC-63C8D166D7D3}" type="slidenum">
              <a:rPr lang="en-US" smtClean="0"/>
              <a:pPr/>
              <a:t>37</a:t>
            </a:fld>
            <a:endParaRPr lang="en-US" dirty="0"/>
          </a:p>
        </p:txBody>
      </p:sp>
    </p:spTree>
    <p:extLst>
      <p:ext uri="{BB962C8B-B14F-4D97-AF65-F5344CB8AC3E}">
        <p14:creationId xmlns:p14="http://schemas.microsoft.com/office/powerpoint/2010/main" val="1950549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7344-72E5-40BE-A3CB-AA9DF1C44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6CAAB-EBC9-01C6-3FC2-089E56840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EEB6B-E1E6-C3FC-DDB1-9B74F7519212}"/>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28320727-F428-1878-D2E3-24032FA50169}"/>
              </a:ext>
            </a:extLst>
          </p:cNvPr>
          <p:cNvSpPr>
            <a:spLocks noGrp="1"/>
          </p:cNvSpPr>
          <p:nvPr>
            <p:ph type="sldNum" sz="quarter" idx="5"/>
          </p:nvPr>
        </p:nvSpPr>
        <p:spPr/>
        <p:txBody>
          <a:bodyPr/>
          <a:lstStyle/>
          <a:p>
            <a:fld id="{9EDC5964-3162-43B5-B1EC-63C8D166D7D3}" type="slidenum">
              <a:rPr lang="en-US" smtClean="0"/>
              <a:pPr/>
              <a:t>38</a:t>
            </a:fld>
            <a:endParaRPr lang="en-US" dirty="0"/>
          </a:p>
        </p:txBody>
      </p:sp>
    </p:spTree>
    <p:extLst>
      <p:ext uri="{BB962C8B-B14F-4D97-AF65-F5344CB8AC3E}">
        <p14:creationId xmlns:p14="http://schemas.microsoft.com/office/powerpoint/2010/main" val="3295320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E2408-3AC8-C058-B537-307EB348D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ED02B-1D25-014E-361D-7335D3C2E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94667-ED9F-866E-EDA8-629CB0AC57C6}"/>
              </a:ext>
            </a:extLst>
          </p:cNvPr>
          <p:cNvSpPr>
            <a:spLocks noGrp="1"/>
          </p:cNvSpPr>
          <p:nvPr>
            <p:ph type="body" idx="1"/>
          </p:nvPr>
        </p:nvSpPr>
        <p:spPr/>
        <p:txBody>
          <a:bodyPr/>
          <a:lstStyle/>
          <a:p>
            <a:pPr marL="0" lvl="2" indent="0">
              <a:lnSpc>
                <a:spcPct val="100000"/>
              </a:lnSpc>
              <a:spcBef>
                <a:spcPts val="6000"/>
              </a:spcBef>
              <a:buClr>
                <a:schemeClr val="accent6"/>
              </a:buClr>
              <a:buSzPct val="15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772ABD7-A862-00BE-5F7F-D81AF684B8E2}"/>
              </a:ext>
            </a:extLst>
          </p:cNvPr>
          <p:cNvSpPr>
            <a:spLocks noGrp="1"/>
          </p:cNvSpPr>
          <p:nvPr>
            <p:ph type="sldNum" sz="quarter" idx="5"/>
          </p:nvPr>
        </p:nvSpPr>
        <p:spPr/>
        <p:txBody>
          <a:bodyPr/>
          <a:lstStyle/>
          <a:p>
            <a:fld id="{9EDC5964-3162-43B5-B1EC-63C8D166D7D3}" type="slidenum">
              <a:rPr lang="en-US" smtClean="0"/>
              <a:pPr/>
              <a:t>39</a:t>
            </a:fld>
            <a:endParaRPr lang="en-US" dirty="0"/>
          </a:p>
        </p:txBody>
      </p:sp>
    </p:spTree>
    <p:extLst>
      <p:ext uri="{BB962C8B-B14F-4D97-AF65-F5344CB8AC3E}">
        <p14:creationId xmlns:p14="http://schemas.microsoft.com/office/powerpoint/2010/main" val="218279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3471445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41</a:t>
            </a:fld>
            <a:endParaRPr lang="en-US" dirty="0"/>
          </a:p>
        </p:txBody>
      </p:sp>
    </p:spTree>
    <p:extLst>
      <p:ext uri="{BB962C8B-B14F-4D97-AF65-F5344CB8AC3E}">
        <p14:creationId xmlns:p14="http://schemas.microsoft.com/office/powerpoint/2010/main" val="2983434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42</a:t>
            </a:fld>
            <a:endParaRPr lang="en-US" dirty="0"/>
          </a:p>
        </p:txBody>
      </p:sp>
    </p:spTree>
    <p:extLst>
      <p:ext uri="{BB962C8B-B14F-4D97-AF65-F5344CB8AC3E}">
        <p14:creationId xmlns:p14="http://schemas.microsoft.com/office/powerpoint/2010/main" val="2235430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43</a:t>
            </a:fld>
            <a:endParaRPr lang="en-US" dirty="0"/>
          </a:p>
        </p:txBody>
      </p:sp>
    </p:spTree>
    <p:extLst>
      <p:ext uri="{BB962C8B-B14F-4D97-AF65-F5344CB8AC3E}">
        <p14:creationId xmlns:p14="http://schemas.microsoft.com/office/powerpoint/2010/main" val="440364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44</a:t>
            </a:fld>
            <a:endParaRPr lang="en-US" dirty="0"/>
          </a:p>
        </p:txBody>
      </p:sp>
    </p:spTree>
    <p:extLst>
      <p:ext uri="{BB962C8B-B14F-4D97-AF65-F5344CB8AC3E}">
        <p14:creationId xmlns:p14="http://schemas.microsoft.com/office/powerpoint/2010/main" val="2336317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45</a:t>
            </a:fld>
            <a:endParaRPr lang="en-US" dirty="0"/>
          </a:p>
        </p:txBody>
      </p:sp>
    </p:spTree>
    <p:extLst>
      <p:ext uri="{BB962C8B-B14F-4D97-AF65-F5344CB8AC3E}">
        <p14:creationId xmlns:p14="http://schemas.microsoft.com/office/powerpoint/2010/main" val="769369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aseline="0" dirty="0"/>
              <a:t>I already went into the problems with spreadsheets and how easily you can use to demo moving those spreadsheets into web apps</a:t>
            </a:r>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t>This is the first Sales Play for OD that we have provided sales collateral for – Links at the end of the deck</a:t>
            </a:r>
          </a:p>
        </p:txBody>
      </p:sp>
      <p:sp>
        <p:nvSpPr>
          <p:cNvPr id="4" name="Slide Number Placeholder 3"/>
          <p:cNvSpPr>
            <a:spLocks noGrp="1"/>
          </p:cNvSpPr>
          <p:nvPr>
            <p:ph type="sldNum" sz="quarter" idx="5"/>
          </p:nvPr>
        </p:nvSpPr>
        <p:spPr/>
        <p:txBody>
          <a:bodyPr/>
          <a:lstStyle/>
          <a:p>
            <a:fld id="{9EDC5964-3162-43B5-B1EC-63C8D166D7D3}" type="slidenum">
              <a:rPr lang="en-US" smtClean="0"/>
              <a:pPr/>
              <a:t>46</a:t>
            </a:fld>
            <a:endParaRPr lang="en-US" dirty="0"/>
          </a:p>
        </p:txBody>
      </p:sp>
    </p:spTree>
    <p:extLst>
      <p:ext uri="{BB962C8B-B14F-4D97-AF65-F5344CB8AC3E}">
        <p14:creationId xmlns:p14="http://schemas.microsoft.com/office/powerpoint/2010/main" val="3986370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aseline="0" dirty="0"/>
              <a:t>Many customers are struggling to get the most out of the data they have</a:t>
            </a:r>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t>Using APEX on Autonomous is the best way for them to rapidly increase the ROI on their data</a:t>
            </a:r>
          </a:p>
          <a:p>
            <a:r>
              <a:rPr lang="en-US" baseline="0" dirty="0"/>
              <a:t>## AIS Automation; Dartmouth College; Larger Than Life (3 </a:t>
            </a:r>
            <a:r>
              <a:rPr lang="en-US" baseline="0" dirty="0" err="1"/>
              <a:t>devs</a:t>
            </a:r>
            <a:r>
              <a:rPr lang="en-US" baseline="0" dirty="0"/>
              <a:t>, Mobile, mini ERP); Chicago Park District (Project </a:t>
            </a:r>
            <a:r>
              <a:rPr lang="en-US" baseline="0" dirty="0" err="1"/>
              <a:t>Mgmt</a:t>
            </a:r>
            <a:r>
              <a:rPr lang="en-US" baseline="0" dirty="0"/>
              <a:t>, work orders, funding); Sullivan Petro (80% less data entry)</a:t>
            </a:r>
          </a:p>
        </p:txBody>
      </p:sp>
      <p:sp>
        <p:nvSpPr>
          <p:cNvPr id="4" name="Slide Number Placeholder 3"/>
          <p:cNvSpPr>
            <a:spLocks noGrp="1"/>
          </p:cNvSpPr>
          <p:nvPr>
            <p:ph type="sldNum" sz="quarter" idx="5"/>
          </p:nvPr>
        </p:nvSpPr>
        <p:spPr/>
        <p:txBody>
          <a:bodyPr/>
          <a:lstStyle/>
          <a:p>
            <a:fld id="{9EDC5964-3162-43B5-B1EC-63C8D166D7D3}" type="slidenum">
              <a:rPr lang="en-US" smtClean="0"/>
              <a:pPr/>
              <a:t>47</a:t>
            </a:fld>
            <a:endParaRPr lang="en-US" dirty="0"/>
          </a:p>
        </p:txBody>
      </p:sp>
    </p:spTree>
    <p:extLst>
      <p:ext uri="{BB962C8B-B14F-4D97-AF65-F5344CB8AC3E}">
        <p14:creationId xmlns:p14="http://schemas.microsoft.com/office/powerpoint/2010/main" val="356989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aseline="0" dirty="0"/>
              <a:t>If talking to a Forms customer ask what there plans are.</a:t>
            </a:r>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t>If looking to move off push APEX as it is by far the easiest way to modernize their legacy Forms apps</a:t>
            </a:r>
          </a:p>
          <a:p>
            <a:pPr marL="0" marR="0" lvl="0" indent="0" defTabSz="457200" eaLnBrk="1" fontAlgn="auto" latinLnBrk="0" hangingPunct="1">
              <a:lnSpc>
                <a:spcPct val="117999"/>
              </a:lnSpc>
              <a:spcBef>
                <a:spcPts val="0"/>
              </a:spcBef>
              <a:spcAft>
                <a:spcPts val="0"/>
              </a:spcAft>
              <a:buClrTx/>
              <a:buSzTx/>
              <a:buFontTx/>
              <a:buNone/>
              <a:tabLst/>
              <a:defRPr/>
            </a:pPr>
            <a:r>
              <a:rPr lang="en-US" baseline="0" dirty="0"/>
              <a:t>## Virtual Trader; Carnival Cruises</a:t>
            </a:r>
          </a:p>
        </p:txBody>
      </p:sp>
      <p:sp>
        <p:nvSpPr>
          <p:cNvPr id="4" name="Slide Number Placeholder 3"/>
          <p:cNvSpPr>
            <a:spLocks noGrp="1"/>
          </p:cNvSpPr>
          <p:nvPr>
            <p:ph type="sldNum" sz="quarter" idx="5"/>
          </p:nvPr>
        </p:nvSpPr>
        <p:spPr/>
        <p:txBody>
          <a:bodyPr/>
          <a:lstStyle/>
          <a:p>
            <a:fld id="{9EDC5964-3162-43B5-B1EC-63C8D166D7D3}" type="slidenum">
              <a:rPr lang="en-US" smtClean="0"/>
              <a:pPr/>
              <a:t>48</a:t>
            </a:fld>
            <a:endParaRPr lang="en-US" dirty="0"/>
          </a:p>
        </p:txBody>
      </p:sp>
    </p:spTree>
    <p:extLst>
      <p:ext uri="{BB962C8B-B14F-4D97-AF65-F5344CB8AC3E}">
        <p14:creationId xmlns:p14="http://schemas.microsoft.com/office/powerpoint/2010/main" val="123740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aseline="0" dirty="0"/>
              <a:t>All ERPs / COTS have GAPS!!!!!!!</a:t>
            </a:r>
          </a:p>
          <a:p>
            <a:r>
              <a:rPr lang="en-US" baseline="0" dirty="0"/>
              <a:t>Used for extending Cloud ERP, FA, EBS, COTS Software to streamline for your business processes or meet organization specific requirements</a:t>
            </a:r>
          </a:p>
          <a:p>
            <a:r>
              <a:rPr lang="en-US" baseline="0" dirty="0"/>
              <a:t>Can readily lift and shift EBS with APEX extensions to the cloud</a:t>
            </a:r>
          </a:p>
          <a:p>
            <a:r>
              <a:rPr lang="en-US" baseline="0" dirty="0"/>
              <a:t>## Uni New Mexico; Stanford – Peoplesoft; Swarthmore College – Ellucian Banner</a:t>
            </a:r>
          </a:p>
          <a:p>
            <a:r>
              <a:rPr lang="en-US" baseline="0" dirty="0"/>
              <a:t>OTAUG = SIG</a:t>
            </a:r>
          </a:p>
        </p:txBody>
      </p:sp>
      <p:sp>
        <p:nvSpPr>
          <p:cNvPr id="4" name="Slide Number Placeholder 3"/>
          <p:cNvSpPr>
            <a:spLocks noGrp="1"/>
          </p:cNvSpPr>
          <p:nvPr>
            <p:ph type="sldNum" sz="quarter" idx="5"/>
          </p:nvPr>
        </p:nvSpPr>
        <p:spPr/>
        <p:txBody>
          <a:bodyPr/>
          <a:lstStyle/>
          <a:p>
            <a:fld id="{9EDC5964-3162-43B5-B1EC-63C8D166D7D3}" type="slidenum">
              <a:rPr lang="en-US" smtClean="0"/>
              <a:pPr/>
              <a:t>49</a:t>
            </a:fld>
            <a:endParaRPr lang="en-US" dirty="0"/>
          </a:p>
        </p:txBody>
      </p:sp>
    </p:spTree>
    <p:extLst>
      <p:ext uri="{BB962C8B-B14F-4D97-AF65-F5344CB8AC3E}">
        <p14:creationId xmlns:p14="http://schemas.microsoft.com/office/powerpoint/2010/main" val="1634925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proven by the many APEX mission-critical apps within Oracle (such as the Oracle Store and ARIA People), </a:t>
            </a:r>
          </a:p>
          <a:p>
            <a:r>
              <a:rPr lang="en-US" baseline="0" dirty="0"/>
              <a:t>your customers can readily build enterprise class aps</a:t>
            </a:r>
          </a:p>
          <a:p>
            <a:r>
              <a:rPr lang="en-US" baseline="0" dirty="0"/>
              <a:t>## Utah DOT; Oracle Store, Einstein, ARIA People</a:t>
            </a:r>
          </a:p>
        </p:txBody>
      </p:sp>
      <p:sp>
        <p:nvSpPr>
          <p:cNvPr id="4" name="Slide Number Placeholder 3"/>
          <p:cNvSpPr>
            <a:spLocks noGrp="1"/>
          </p:cNvSpPr>
          <p:nvPr>
            <p:ph type="sldNum" sz="quarter" idx="5"/>
          </p:nvPr>
        </p:nvSpPr>
        <p:spPr/>
        <p:txBody>
          <a:bodyPr/>
          <a:lstStyle/>
          <a:p>
            <a:fld id="{9EDC5964-3162-43B5-B1EC-63C8D166D7D3}" type="slidenum">
              <a:rPr lang="en-US" smtClean="0"/>
              <a:pPr/>
              <a:t>50</a:t>
            </a:fld>
            <a:endParaRPr lang="en-US" dirty="0"/>
          </a:p>
        </p:txBody>
      </p:sp>
    </p:spTree>
    <p:extLst>
      <p:ext uri="{BB962C8B-B14F-4D97-AF65-F5344CB8AC3E}">
        <p14:creationId xmlns:p14="http://schemas.microsoft.com/office/powerpoint/2010/main" val="34694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DC5964-3162-43B5-B1EC-63C8D166D7D3}" type="slidenum">
              <a:rPr lang="en-US" smtClean="0"/>
              <a:pPr/>
              <a:t>9</a:t>
            </a:fld>
            <a:endParaRPr lang="en-US" dirty="0"/>
          </a:p>
        </p:txBody>
      </p:sp>
    </p:spTree>
    <p:extLst>
      <p:ext uri="{BB962C8B-B14F-4D97-AF65-F5344CB8AC3E}">
        <p14:creationId xmlns:p14="http://schemas.microsoft.com/office/powerpoint/2010/main" val="2880146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52</a:t>
            </a:fld>
            <a:endParaRPr lang="en-US" dirty="0"/>
          </a:p>
        </p:txBody>
      </p:sp>
    </p:spTree>
    <p:extLst>
      <p:ext uri="{BB962C8B-B14F-4D97-AF65-F5344CB8AC3E}">
        <p14:creationId xmlns:p14="http://schemas.microsoft.com/office/powerpoint/2010/main" val="184906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53</a:t>
            </a:fld>
            <a:endParaRPr lang="en-US" dirty="0"/>
          </a:p>
        </p:txBody>
      </p:sp>
    </p:spTree>
    <p:extLst>
      <p:ext uri="{BB962C8B-B14F-4D97-AF65-F5344CB8AC3E}">
        <p14:creationId xmlns:p14="http://schemas.microsoft.com/office/powerpoint/2010/main" val="912433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dirty="0"/>
              <a:t>Design Principles</a:t>
            </a:r>
          </a:p>
          <a:p>
            <a:pPr lvl="1"/>
            <a:r>
              <a:rPr lang="en-US" dirty="0"/>
              <a:t>Create new elements using drag &amp; drop or menu shortcuts</a:t>
            </a:r>
          </a:p>
          <a:p>
            <a:pPr lvl="1"/>
            <a:r>
              <a:rPr lang="en-US" dirty="0"/>
              <a:t>Update multiple page elements at once</a:t>
            </a:r>
          </a:p>
          <a:p>
            <a:pPr lvl="1"/>
            <a:r>
              <a:rPr lang="en-US" dirty="0"/>
              <a:t>Utilize “Undo” and “Redo” to revert changes made</a:t>
            </a:r>
          </a:p>
          <a:p>
            <a:pPr lvl="1"/>
            <a:r>
              <a:rPr lang="en-US" dirty="0"/>
              <a:t>“Save” and “Run” commits all pending changes to database</a:t>
            </a:r>
          </a:p>
          <a:p>
            <a:pPr lvl="1"/>
            <a:endParaRPr lang="en-US" dirty="0"/>
          </a:p>
          <a:p>
            <a:pPr lvl="0"/>
            <a:r>
              <a:rPr lang="en-US" dirty="0"/>
              <a:t>Left Pane</a:t>
            </a:r>
          </a:p>
          <a:p>
            <a:pPr lvl="1"/>
            <a:r>
              <a:rPr lang="en-US" dirty="0"/>
              <a:t>Rendering, Processing and Shared Components grouped in an accordion in the left panel instead of horizontally across the page</a:t>
            </a:r>
          </a:p>
          <a:p>
            <a:pPr lvl="1"/>
            <a:r>
              <a:rPr lang="en-US" dirty="0"/>
              <a:t>Dynamic Actions introduced as a new grouping</a:t>
            </a:r>
          </a:p>
          <a:p>
            <a:pPr lvl="1"/>
            <a:r>
              <a:rPr lang="en-US" dirty="0"/>
              <a:t>Create, move and duplicate elements using drag &amp; drop or the improved context sensitive menus</a:t>
            </a:r>
          </a:p>
          <a:p>
            <a:pPr lvl="1"/>
            <a:r>
              <a:rPr lang="en-US" dirty="0"/>
              <a:t>All element types can be deleted directly from the tree</a:t>
            </a:r>
          </a:p>
          <a:p>
            <a:pPr lvl="1"/>
            <a:r>
              <a:rPr lang="en-US" dirty="0"/>
              <a:t>Click on one or more elements to highlight elements in the Grid Layout and to populate common element details in the Property Editor</a:t>
            </a:r>
          </a:p>
          <a:p>
            <a:pPr lvl="1"/>
            <a:endParaRPr lang="en-US" dirty="0"/>
          </a:p>
          <a:p>
            <a:pPr lvl="0"/>
            <a:r>
              <a:rPr lang="en-US" dirty="0"/>
              <a:t>Central Pane</a:t>
            </a:r>
          </a:p>
          <a:p>
            <a:pPr lvl="1"/>
            <a:r>
              <a:rPr lang="en-US" dirty="0"/>
              <a:t>Grid Layout: Create, move, copy and delete components using drag and drop</a:t>
            </a:r>
          </a:p>
          <a:p>
            <a:pPr marL="400050" marR="0" lvl="2"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t>Gallery: shows components that can be dragged into the page</a:t>
            </a:r>
          </a:p>
          <a:p>
            <a:pPr lvl="1"/>
            <a:r>
              <a:rPr lang="en-US" dirty="0"/>
              <a:t>Messages: Display errors and warnings associated with changes made</a:t>
            </a:r>
          </a:p>
          <a:p>
            <a:pPr lvl="1"/>
            <a:r>
              <a:rPr lang="en-US" dirty="0"/>
              <a:t>Page Search: Allows performing a page search.</a:t>
            </a:r>
          </a:p>
          <a:p>
            <a:pPr marL="228600" marR="0" lvl="1"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t>Help: Displays context sensitive help based on the current focus</a:t>
            </a:r>
          </a:p>
          <a:p>
            <a:pPr lvl="1"/>
            <a:endParaRPr lang="en-US"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Property Editor - Right Pane</a:t>
            </a:r>
          </a:p>
          <a:p>
            <a:pPr lvl="1"/>
            <a:r>
              <a:rPr lang="en-US" dirty="0"/>
              <a:t>Displays the details for the currently selected element(s) </a:t>
            </a:r>
          </a:p>
          <a:p>
            <a:pPr lvl="1"/>
            <a:r>
              <a:rPr lang="en-US" dirty="0"/>
              <a:t>Bulk editing of common properties when multiple elements are selected</a:t>
            </a:r>
          </a:p>
          <a:p>
            <a:pPr lvl="1"/>
            <a:r>
              <a:rPr lang="en-US" dirty="0"/>
              <a:t>Improved usability for defining properties, including </a:t>
            </a:r>
          </a:p>
          <a:p>
            <a:pPr lvl="2"/>
            <a:r>
              <a:rPr lang="en-US" dirty="0"/>
              <a:t>instant input feedback</a:t>
            </a:r>
          </a:p>
          <a:p>
            <a:pPr lvl="2"/>
            <a:r>
              <a:rPr lang="en-US" dirty="0"/>
              <a:t>cascading context sensitive selections</a:t>
            </a:r>
          </a:p>
          <a:p>
            <a:pPr lvl="2"/>
            <a:r>
              <a:rPr lang="en-US" dirty="0"/>
              <a:t>easier definition of common property types</a:t>
            </a:r>
          </a:p>
          <a:p>
            <a:pPr lvl="1"/>
            <a:r>
              <a:rPr lang="en-US" dirty="0"/>
              <a:t>Improves productivity by making the definition of elements easier and more intuitive</a:t>
            </a:r>
          </a:p>
        </p:txBody>
      </p:sp>
      <p:sp>
        <p:nvSpPr>
          <p:cNvPr id="4" name="Slide Number Placeholder 3"/>
          <p:cNvSpPr>
            <a:spLocks noGrp="1"/>
          </p:cNvSpPr>
          <p:nvPr>
            <p:ph type="sldNum" sz="quarter" idx="5"/>
          </p:nvPr>
        </p:nvSpPr>
        <p:spPr/>
        <p:txBody>
          <a:bodyPr/>
          <a:lstStyle/>
          <a:p>
            <a:fld id="{9EDC5964-3162-43B5-B1EC-63C8D166D7D3}" type="slidenum">
              <a:rPr lang="en-US" smtClean="0"/>
              <a:pPr/>
              <a:t>54</a:t>
            </a:fld>
            <a:endParaRPr lang="en-US" dirty="0"/>
          </a:p>
        </p:txBody>
      </p:sp>
    </p:spTree>
    <p:extLst>
      <p:ext uri="{BB962C8B-B14F-4D97-AF65-F5344CB8AC3E}">
        <p14:creationId xmlns:p14="http://schemas.microsoft.com/office/powerpoint/2010/main" val="3299943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Designer revolutionizes the way developers can enhance and maintain page</a:t>
            </a:r>
            <a:r>
              <a:rPr lang="en-US" baseline="0" dirty="0"/>
              <a:t> definitions within </a:t>
            </a:r>
            <a:r>
              <a:rPr lang="en-US" dirty="0"/>
              <a:t>APEX</a:t>
            </a:r>
            <a:r>
              <a:rPr lang="en-US" baseline="0" dirty="0"/>
              <a:t>.</a:t>
            </a:r>
          </a:p>
          <a:p>
            <a:endParaRPr lang="en-US" baseline="0" dirty="0"/>
          </a:p>
          <a:p>
            <a:r>
              <a:rPr lang="en-US" baseline="0" dirty="0"/>
              <a:t>The left pane has numerous trees to show the rendering, dynamic actions, processes and shared components.</a:t>
            </a:r>
          </a:p>
          <a:p>
            <a:r>
              <a:rPr lang="en-US" baseline="0" dirty="0"/>
              <a:t>The middle pane includes the Grid Layout and Gallery where you can easily drag and drop new components</a:t>
            </a:r>
          </a:p>
          <a:p>
            <a:r>
              <a:rPr lang="en-US" baseline="0" dirty="0"/>
              <a:t>The right pane holds the Property Editor where you can update any of the select4ed components’ attributes, without needing to bring up a separate page</a:t>
            </a:r>
          </a:p>
          <a:p>
            <a:endParaRPr lang="en-US" baseline="0" dirty="0"/>
          </a:p>
          <a:p>
            <a:r>
              <a:rPr lang="en-US" baseline="0" dirty="0"/>
              <a:t>For text sections used to enter SQL, HTML, CSS or text you can pop-up the Code Editor which includes find/replace, auto-completion and even SQL validation</a:t>
            </a:r>
          </a:p>
          <a:p>
            <a:endParaRPr lang="en-US" baseline="0" dirty="0"/>
          </a:p>
          <a:p>
            <a:r>
              <a:rPr lang="en-US" baseline="0" dirty="0"/>
              <a:t>There are numerous ways you can customize the user interface to make it easier to concentrate on the sections you are currently working on.</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55</a:t>
            </a:fld>
            <a:endParaRPr lang="en-US" dirty="0"/>
          </a:p>
        </p:txBody>
      </p:sp>
    </p:spTree>
    <p:extLst>
      <p:ext uri="{BB962C8B-B14F-4D97-AF65-F5344CB8AC3E}">
        <p14:creationId xmlns:p14="http://schemas.microsoft.com/office/powerpoint/2010/main" val="645000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Developers will spend the majority of their time in the Application Builder defining, enhancing and maintaining applications.</a:t>
            </a:r>
          </a:p>
        </p:txBody>
      </p:sp>
      <p:sp>
        <p:nvSpPr>
          <p:cNvPr id="4" name="Slide Number Placeholder 3"/>
          <p:cNvSpPr>
            <a:spLocks noGrp="1"/>
          </p:cNvSpPr>
          <p:nvPr>
            <p:ph type="sldNum" sz="quarter" idx="5"/>
          </p:nvPr>
        </p:nvSpPr>
        <p:spPr/>
        <p:txBody>
          <a:bodyPr/>
          <a:lstStyle/>
          <a:p>
            <a:fld id="{9EDC5964-3162-43B5-B1EC-63C8D166D7D3}" type="slidenum">
              <a:rPr lang="en-US" smtClean="0"/>
              <a:pPr/>
              <a:t>56</a:t>
            </a:fld>
            <a:endParaRPr lang="en-US" dirty="0"/>
          </a:p>
        </p:txBody>
      </p:sp>
    </p:spTree>
    <p:extLst>
      <p:ext uri="{BB962C8B-B14F-4D97-AF65-F5344CB8AC3E}">
        <p14:creationId xmlns:p14="http://schemas.microsoft.com/office/powerpoint/2010/main" val="1804689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having numerous themes with a large number of templates in each, there is just a single</a:t>
            </a:r>
            <a:r>
              <a:rPr lang="en-US" baseline="0" dirty="0"/>
              <a:t> desktop theme and a consolidated number of templates.</a:t>
            </a:r>
          </a:p>
          <a:p>
            <a:r>
              <a:rPr lang="en-US" baseline="0" dirty="0"/>
              <a:t>With the Universal Theme it is quicker and easier to build beautiful, responsive, elegant applications out-of-the-box.</a:t>
            </a:r>
          </a:p>
          <a:p>
            <a:endParaRPr lang="en-US" baseline="0"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US" sz="1100" b="0" i="0" kern="1200" dirty="0">
                <a:solidFill>
                  <a:srgbClr val="000000"/>
                </a:solidFill>
                <a:effectLst/>
                <a:latin typeface="Oracle Sans Tab" panose="020B0503020204020204" pitchFamily="34" charset="0"/>
                <a:ea typeface="+mn-ea"/>
                <a:cs typeface="Oracle Sans Tab" panose="020B0503020204020204" pitchFamily="34" charset="0"/>
              </a:rPr>
              <a:t>In</a:t>
            </a:r>
            <a:r>
              <a:rPr lang="en-US" sz="1100" b="0" i="0" kern="1200" baseline="0" dirty="0">
                <a:solidFill>
                  <a:srgbClr val="000000"/>
                </a:solidFill>
                <a:effectLst/>
                <a:latin typeface="Oracle Sans Tab" panose="020B0503020204020204" pitchFamily="34" charset="0"/>
                <a:ea typeface="+mn-ea"/>
                <a:cs typeface="Oracle Sans Tab" panose="020B0503020204020204" pitchFamily="34" charset="0"/>
              </a:rPr>
              <a:t> Oracle APEX 18.1, </a:t>
            </a:r>
            <a:r>
              <a:rPr lang="en-US" sz="1100" b="0" i="0" kern="1200" dirty="0">
                <a:solidFill>
                  <a:srgbClr val="000000"/>
                </a:solidFill>
                <a:effectLst/>
                <a:latin typeface="Oracle Sans Tab" panose="020B0503020204020204" pitchFamily="34" charset="0"/>
                <a:ea typeface="+mn-ea"/>
                <a:cs typeface="Oracle Sans Tab" panose="020B0503020204020204" pitchFamily="34" charset="0"/>
              </a:rPr>
              <a:t>jQuery Mobile and the jQuery Mobile User Interface used in previous releases have been </a:t>
            </a:r>
            <a:r>
              <a:rPr lang="en-US" sz="1100" b="0" i="0" kern="1200" dirty="0" err="1">
                <a:solidFill>
                  <a:srgbClr val="000000"/>
                </a:solidFill>
                <a:effectLst/>
                <a:latin typeface="Oracle Sans Tab" panose="020B0503020204020204" pitchFamily="34" charset="0"/>
                <a:ea typeface="+mn-ea"/>
                <a:cs typeface="Oracle Sans Tab" panose="020B0503020204020204" pitchFamily="34" charset="0"/>
              </a:rPr>
              <a:t>desupported</a:t>
            </a:r>
            <a:r>
              <a:rPr lang="en-US" sz="1100" b="0" i="0" kern="1200" dirty="0">
                <a:solidFill>
                  <a:srgbClr val="000000"/>
                </a:solidFill>
                <a:effectLst/>
                <a:latin typeface="Oracle Sans Tab" panose="020B0503020204020204" pitchFamily="34" charset="0"/>
                <a:ea typeface="+mn-ea"/>
                <a:cs typeface="Oracle Sans Tab" panose="020B0503020204020204" pitchFamily="34" charset="0"/>
              </a:rPr>
              <a:t>. If you have an existing mobile application that uses the jQuery Mobile User Interface, you should migrate your existing application to the Universal Theme.</a:t>
            </a:r>
            <a:endParaRPr lang="en-US" dirty="0"/>
          </a:p>
          <a:p>
            <a:endParaRPr lang="en-US" baseline="0" dirty="0"/>
          </a:p>
          <a:p>
            <a:r>
              <a:rPr lang="en-US" baseline="0" dirty="0"/>
              <a:t>Universal Theme is designed to be responsive, so it will look and feel great on any screen-size device. For apps that are primarily designed for use on small screen devices, APEX 18.1 introduces three new region types that were ported from the jQuery Mobile User Interface: List View, Column Toggle Report, and Reflow Report.</a:t>
            </a:r>
          </a:p>
        </p:txBody>
      </p:sp>
      <p:sp>
        <p:nvSpPr>
          <p:cNvPr id="4" name="Slide Number Placeholder 3"/>
          <p:cNvSpPr>
            <a:spLocks noGrp="1"/>
          </p:cNvSpPr>
          <p:nvPr>
            <p:ph type="sldNum" sz="quarter" idx="5"/>
          </p:nvPr>
        </p:nvSpPr>
        <p:spPr/>
        <p:txBody>
          <a:bodyPr/>
          <a:lstStyle/>
          <a:p>
            <a:fld id="{9EDC5964-3162-43B5-B1EC-63C8D166D7D3}" type="slidenum">
              <a:rPr lang="en-US" smtClean="0"/>
              <a:pPr/>
              <a:t>57</a:t>
            </a:fld>
            <a:endParaRPr lang="en-US" dirty="0"/>
          </a:p>
        </p:txBody>
      </p:sp>
    </p:spTree>
    <p:extLst>
      <p:ext uri="{BB962C8B-B14F-4D97-AF65-F5344CB8AC3E}">
        <p14:creationId xmlns:p14="http://schemas.microsoft.com/office/powerpoint/2010/main" val="1630840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Styles allow a single theme to have various color schemes.</a:t>
            </a:r>
          </a:p>
          <a:p>
            <a:r>
              <a:rPr lang="en-US" dirty="0"/>
              <a:t>Developers can readily define different color schemes and modify certain display characteristics, such as button and item rounding using Theme Roller.</a:t>
            </a:r>
          </a:p>
          <a:p>
            <a:r>
              <a:rPr lang="en-US" dirty="0"/>
              <a:t>They can then readily save the style and apply it to their application without needing to write any CSS.</a:t>
            </a:r>
          </a:p>
          <a:p>
            <a:endParaRPr lang="en-US" dirty="0"/>
          </a:p>
          <a:p>
            <a:r>
              <a:rPr lang="en-US" dirty="0"/>
              <a:t>Developers can even</a:t>
            </a:r>
            <a:r>
              <a:rPr lang="en-US" baseline="0" dirty="0"/>
              <a:t> allow end-users to select different styles as shown in P-Track Administration.</a:t>
            </a:r>
          </a:p>
        </p:txBody>
      </p:sp>
      <p:sp>
        <p:nvSpPr>
          <p:cNvPr id="4" name="Slide Number Placeholder 3"/>
          <p:cNvSpPr>
            <a:spLocks noGrp="1"/>
          </p:cNvSpPr>
          <p:nvPr>
            <p:ph type="sldNum" sz="quarter" idx="5"/>
          </p:nvPr>
        </p:nvSpPr>
        <p:spPr/>
        <p:txBody>
          <a:bodyPr/>
          <a:lstStyle/>
          <a:p>
            <a:fld id="{9EDC5964-3162-43B5-B1EC-63C8D166D7D3}" type="slidenum">
              <a:rPr lang="en-US" smtClean="0"/>
              <a:pPr/>
              <a:t>58</a:t>
            </a:fld>
            <a:endParaRPr lang="en-US" dirty="0"/>
          </a:p>
        </p:txBody>
      </p:sp>
    </p:spTree>
    <p:extLst>
      <p:ext uri="{BB962C8B-B14F-4D97-AF65-F5344CB8AC3E}">
        <p14:creationId xmlns:p14="http://schemas.microsoft.com/office/powerpoint/2010/main" val="1489021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SQL</a:t>
            </a:r>
            <a:r>
              <a:rPr lang="en-US" baseline="0" dirty="0"/>
              <a:t> Workshop is sometimes the only means developers can maintain DB objects as they may not have direct access to the schema(s) via SQL*Net, especially if they are using a hosted service.</a:t>
            </a:r>
          </a:p>
          <a:p>
            <a:r>
              <a:rPr lang="en-US" baseline="0" dirty="0"/>
              <a:t>The functionality available through SQL Workshop is a subset of SQL Developer and is designed specifically for developers to be able to maintain their DB objects.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59</a:t>
            </a:fld>
            <a:endParaRPr lang="en-US" dirty="0"/>
          </a:p>
        </p:txBody>
      </p:sp>
    </p:spTree>
    <p:extLst>
      <p:ext uri="{BB962C8B-B14F-4D97-AF65-F5344CB8AC3E}">
        <p14:creationId xmlns:p14="http://schemas.microsoft.com/office/powerpoint/2010/main" val="2743601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Quick SQL is designed to reduce the time and effort required to create SQL tables, triggers, and index structures.</a:t>
            </a:r>
          </a:p>
          <a:p>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Quick SQL is not designed to be a replacement for data modeling. It is simply a quick way to develop a script for simple tables and views. Once the SQL is generated it can be tweaked and expanded upon. Quick SQL provides a quick way to generate the SQL required to create a relational data model from an indented text document. You can easily create master detail relationships, check constraints, and even generate sample data.</a:t>
            </a:r>
          </a:p>
        </p:txBody>
      </p:sp>
      <p:sp>
        <p:nvSpPr>
          <p:cNvPr id="4" name="Slide Number Placeholder 3"/>
          <p:cNvSpPr>
            <a:spLocks noGrp="1"/>
          </p:cNvSpPr>
          <p:nvPr>
            <p:ph type="sldNum" sz="quarter" idx="5"/>
          </p:nvPr>
        </p:nvSpPr>
        <p:spPr/>
        <p:txBody>
          <a:bodyPr/>
          <a:lstStyle/>
          <a:p>
            <a:fld id="{9EDC5964-3162-43B5-B1EC-63C8D166D7D3}" type="slidenum">
              <a:rPr lang="en-US" smtClean="0"/>
              <a:pPr/>
              <a:t>60</a:t>
            </a:fld>
            <a:endParaRPr lang="en-US" dirty="0"/>
          </a:p>
        </p:txBody>
      </p:sp>
    </p:spTree>
    <p:extLst>
      <p:ext uri="{BB962C8B-B14F-4D97-AF65-F5344CB8AC3E}">
        <p14:creationId xmlns:p14="http://schemas.microsoft.com/office/powerpoint/2010/main" val="20043823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Development provides the ability to manage</a:t>
            </a:r>
            <a:r>
              <a:rPr lang="en-US" baseline="0" dirty="0"/>
              <a:t> the full lifecycle of your application development.</a:t>
            </a:r>
          </a:p>
          <a:p>
            <a:r>
              <a:rPr lang="en-US" baseline="0" dirty="0"/>
              <a:t>Features, To-Dos, and Bugs can be assigned to specific applications and pages.</a:t>
            </a:r>
          </a:p>
          <a:p>
            <a:r>
              <a:rPr lang="en-US" baseline="0" dirty="0"/>
              <a:t>Feedback allows developers to easily gather comments, enhancements, and bugs directly from their user community and includes important session state information to assist the developers with diagnosis.</a:t>
            </a:r>
          </a:p>
          <a:p>
            <a:endParaRPr lang="en-US" baseline="0" dirty="0"/>
          </a:p>
          <a:p>
            <a:r>
              <a:rPr lang="en-US" baseline="0" dirty="0"/>
              <a:t>Team Development is used extensively by the APEX Development Team to manage the development of new releases of </a:t>
            </a:r>
            <a:r>
              <a:rPr lang="en-US" dirty="0"/>
              <a:t>APEX </a:t>
            </a:r>
            <a:r>
              <a:rPr lang="en-US" baseline="0" dirty="0"/>
              <a:t>which itself is built with APEX.</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Discover samples that showcase new features and design patterns, add new capabilities with plug-ins, and get pre-built apps that you can use as-is or customize.</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61</a:t>
            </a:fld>
            <a:endParaRPr lang="en-US" dirty="0"/>
          </a:p>
        </p:txBody>
      </p:sp>
    </p:spTree>
    <p:extLst>
      <p:ext uri="{BB962C8B-B14F-4D97-AF65-F5344CB8AC3E}">
        <p14:creationId xmlns:p14="http://schemas.microsoft.com/office/powerpoint/2010/main" val="175638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build desktop and mobile applications for the Oracle Database. </a:t>
            </a:r>
            <a:r>
              <a:rPr lang="en-US" sz="1100" b="0" i="0" kern="1200" dirty="0">
                <a:solidFill>
                  <a:srgbClr val="000000"/>
                </a:solidFill>
                <a:effectLst/>
                <a:latin typeface="Oracle Sans Tab" panose="020B0503020204020204" pitchFamily="34" charset="0"/>
                <a:ea typeface="+mn-ea"/>
                <a:cs typeface="Oracle Sans Tab" panose="020B0503020204020204" pitchFamily="34" charset="0"/>
              </a:rPr>
              <a:t>Oracle</a:t>
            </a:r>
            <a:r>
              <a:rPr lang="en-US" sz="1100" b="0" i="0" kern="1200" baseline="0" dirty="0">
                <a:solidFill>
                  <a:srgbClr val="000000"/>
                </a:solidFill>
                <a:effectLst/>
                <a:latin typeface="Oracle Sans Tab" panose="020B0503020204020204" pitchFamily="34" charset="0"/>
                <a:ea typeface="+mn-ea"/>
                <a:cs typeface="Oracle Sans Tab" panose="020B0503020204020204" pitchFamily="34" charset="0"/>
              </a:rPr>
              <a:t> APEX </a:t>
            </a:r>
            <a:r>
              <a:rPr lang="en-US" sz="1100" b="0" i="0" kern="1200" dirty="0">
                <a:solidFill>
                  <a:srgbClr val="000000"/>
                </a:solidFill>
                <a:effectLst/>
                <a:latin typeface="Oracle Sans Tab" panose="020B0503020204020204" pitchFamily="34" charset="0"/>
                <a:ea typeface="+mn-ea"/>
                <a:cs typeface="Oracle Sans Tab" panose="020B0503020204020204" pitchFamily="34" charset="0"/>
              </a:rPr>
              <a:t>enables you to design, develop, and deploy beautiful, responsive, database-driven applications, either on-premises or in the cloud. </a:t>
            </a:r>
            <a:endParaRPr lang="en-US" dirty="0"/>
          </a:p>
          <a:p>
            <a:endParaRPr lang="en-US" dirty="0"/>
          </a:p>
          <a:p>
            <a:r>
              <a:rPr lang="en-US" dirty="0"/>
              <a:t>Quickly build reports, forms, charts, calendars, etc. on</a:t>
            </a:r>
            <a:r>
              <a:rPr lang="en-US" baseline="0" dirty="0"/>
              <a:t> top of the data in your database</a:t>
            </a:r>
          </a:p>
          <a:p>
            <a:endParaRPr lang="en-US" dirty="0"/>
          </a:p>
          <a:p>
            <a:r>
              <a:rPr lang="en-US" dirty="0"/>
              <a:t>IT Developers and "citizen-developers" who know a little SQL can readily build applications.</a:t>
            </a:r>
          </a:p>
          <a:p>
            <a:r>
              <a:rPr lang="en-US" dirty="0"/>
              <a:t>Oracle APEX can also take advantage of the large majority of Oracle Database</a:t>
            </a:r>
            <a:r>
              <a:rPr lang="en-US" baseline="0" dirty="0"/>
              <a:t> features.</a:t>
            </a:r>
          </a:p>
        </p:txBody>
      </p:sp>
      <p:sp>
        <p:nvSpPr>
          <p:cNvPr id="4" name="Slide Number Placeholder 3"/>
          <p:cNvSpPr>
            <a:spLocks noGrp="1"/>
          </p:cNvSpPr>
          <p:nvPr>
            <p:ph type="sldNum" sz="quarter" idx="5"/>
          </p:nvPr>
        </p:nvSpPr>
        <p:spPr/>
        <p:txBody>
          <a:bodyPr/>
          <a:lstStyle/>
          <a:p>
            <a:fld id="{9EDC5964-3162-43B5-B1EC-63C8D166D7D3}" type="slidenum">
              <a:rPr lang="en-US" smtClean="0"/>
              <a:pPr/>
              <a:t>11</a:t>
            </a:fld>
            <a:endParaRPr lang="en-US" dirty="0"/>
          </a:p>
        </p:txBody>
      </p:sp>
    </p:spTree>
    <p:extLst>
      <p:ext uri="{BB962C8B-B14F-4D97-AF65-F5344CB8AC3E}">
        <p14:creationId xmlns:p14="http://schemas.microsoft.com/office/powerpoint/2010/main" val="36880834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Discover samples that showcase new features and design patterns, add new capabilities with plug-ins, and get pre-built apps that you can use as-is or customize.</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62</a:t>
            </a:fld>
            <a:endParaRPr lang="en-US" dirty="0"/>
          </a:p>
        </p:txBody>
      </p:sp>
    </p:spTree>
    <p:extLst>
      <p:ext uri="{BB962C8B-B14F-4D97-AF65-F5344CB8AC3E}">
        <p14:creationId xmlns:p14="http://schemas.microsoft.com/office/powerpoint/2010/main" val="3155928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64</a:t>
            </a:fld>
            <a:endParaRPr lang="en-US" dirty="0"/>
          </a:p>
        </p:txBody>
      </p:sp>
    </p:spTree>
    <p:extLst>
      <p:ext uri="{BB962C8B-B14F-4D97-AF65-F5344CB8AC3E}">
        <p14:creationId xmlns:p14="http://schemas.microsoft.com/office/powerpoint/2010/main" val="3077673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75000"/>
              <a:buNone/>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65</a:t>
            </a:fld>
            <a:endParaRPr lang="en-US" dirty="0"/>
          </a:p>
        </p:txBody>
      </p:sp>
    </p:spTree>
    <p:extLst>
      <p:ext uri="{BB962C8B-B14F-4D97-AF65-F5344CB8AC3E}">
        <p14:creationId xmlns:p14="http://schemas.microsoft.com/office/powerpoint/2010/main" val="3785818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SQL</a:t>
            </a:r>
            <a:r>
              <a:rPr lang="en-US" baseline="0" dirty="0"/>
              <a:t> Workshop is sometimes the only means developers can maintain DB objects as they may not have direct access to the schema(s) via SQL*Net, especially if they are using a hosted service.</a:t>
            </a:r>
          </a:p>
          <a:p>
            <a:r>
              <a:rPr lang="en-US" baseline="0" dirty="0"/>
              <a:t>The functionality available through SQL Workshop is a subset of SQL Developer and is designed specifically for developers to be able to maintain their DB objects.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66</a:t>
            </a:fld>
            <a:endParaRPr lang="en-US" dirty="0"/>
          </a:p>
        </p:txBody>
      </p:sp>
    </p:spTree>
    <p:extLst>
      <p:ext uri="{BB962C8B-B14F-4D97-AF65-F5344CB8AC3E}">
        <p14:creationId xmlns:p14="http://schemas.microsoft.com/office/powerpoint/2010/main" val="2789326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Faceted Search is seen pretty often on the internet; typically on shop or sales web sites. The end user can set filters using </a:t>
            </a:r>
            <a:r>
              <a:rPr lang="en-IN" sz="1200" b="0" i="1" u="none" strike="noStrike" kern="1200" dirty="0">
                <a:solidFill>
                  <a:schemeClr val="tx1"/>
                </a:solidFill>
                <a:effectLst/>
                <a:latin typeface="Oracle Sans Tab" panose="020B0503020204020204" pitchFamily="34" charset="0"/>
                <a:ea typeface="+mn-ea"/>
                <a:cs typeface="Oracle Sans Tab" panose="020B0503020204020204" pitchFamily="34" charset="0"/>
              </a:rPr>
              <a:t>Facets</a:t>
            </a:r>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 on the left or upper side of the screen. A facet shows possible values together with the occurrence count within the result set. After the end user changed a facet, results, dependent facets and occurrence counts refresh immediately.</a:t>
            </a:r>
          </a:p>
          <a:p>
            <a:endPar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endParaRP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The new Faceted Search feature in APEX 19.2 enables developers to provide fully functional faceted navigation with minimal effort. APEX does all low-level work of coordinating report and facet refresh, generating the required SQL queries to compute counts and integrating the facets with the report region. Developers just declare the report data source, the facets to use with the lists of values to get facet items from.  </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I</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A faceted search page in APEX features a faceted search region and report. The faceted search region displays on the left side of the page and enables users to narrow down the search result by selecting facet values. Narrowing the search result, makes it easier for users to find the data they want. The right side of the results region is a classic report which displays in report or card view. Both the Create Application Wizard and Create Page Wizard support the creation of faceted search pages.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67</a:t>
            </a:fld>
            <a:endParaRPr lang="en-US" dirty="0"/>
          </a:p>
        </p:txBody>
      </p:sp>
    </p:spTree>
    <p:extLst>
      <p:ext uri="{BB962C8B-B14F-4D97-AF65-F5344CB8AC3E}">
        <p14:creationId xmlns:p14="http://schemas.microsoft.com/office/powerpoint/2010/main" val="12989768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Smart Filters is a new search component that allows users to quickly narrow data down with filters suggestions or search terms. Developers can use this component to provide users with a simplified search experience that eliminates clutter and provides a single control to instantly find the information they are looking for.</a:t>
            </a:r>
          </a:p>
          <a:p>
            <a:r>
              <a:rPr lang="en-IN" sz="1200" b="1" i="0" u="none" strike="noStrike" kern="1200" dirty="0">
                <a:solidFill>
                  <a:schemeClr val="tx1"/>
                </a:solidFill>
                <a:effectLst/>
                <a:latin typeface="Oracle Sans Tab" panose="020B0503020204020204" pitchFamily="34" charset="0"/>
                <a:ea typeface="+mn-ea"/>
                <a:cs typeface="Oracle Sans Tab" panose="020B0503020204020204" pitchFamily="34" charset="0"/>
              </a:rPr>
              <a:t>Powerful Search Bar</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Smart Filters features a powerful new search bar that provides built-in auto-complete for your filters, supports searching for multiple terms, and provides easy keyboard navigation.</a:t>
            </a:r>
          </a:p>
          <a:p>
            <a:r>
              <a:rPr lang="en-IN" sz="1200" b="1" i="0" u="none" strike="noStrike" kern="1200" dirty="0">
                <a:solidFill>
                  <a:schemeClr val="tx1"/>
                </a:solidFill>
                <a:effectLst/>
                <a:latin typeface="Oracle Sans Tab" panose="020B0503020204020204" pitchFamily="34" charset="0"/>
                <a:ea typeface="+mn-ea"/>
                <a:cs typeface="Oracle Sans Tab" panose="020B0503020204020204" pitchFamily="34" charset="0"/>
              </a:rPr>
              <a:t>Search Suggestions</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Search suggestions are at the heart of Smart Filters. These suggestions are based on the filters you have defined and are displayed as you type, or as chips below the search bar.</a:t>
            </a:r>
          </a:p>
          <a:p>
            <a:r>
              <a:rPr lang="en-IN" sz="1200" b="1" i="0" u="none" strike="noStrike" kern="1200" dirty="0">
                <a:solidFill>
                  <a:schemeClr val="tx1"/>
                </a:solidFill>
                <a:effectLst/>
                <a:latin typeface="Oracle Sans Tab" panose="020B0503020204020204" pitchFamily="34" charset="0"/>
                <a:ea typeface="+mn-ea"/>
                <a:cs typeface="Oracle Sans Tab" panose="020B0503020204020204" pitchFamily="34" charset="0"/>
              </a:rPr>
              <a:t>Suggestion Chips</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Filters are evaluated against your data and displayed below the search bar as chips, suggesting the top search filters most appropriate for your data set.</a:t>
            </a:r>
          </a:p>
        </p:txBody>
      </p:sp>
      <p:sp>
        <p:nvSpPr>
          <p:cNvPr id="4" name="Slide Number Placeholder 3"/>
          <p:cNvSpPr>
            <a:spLocks noGrp="1"/>
          </p:cNvSpPr>
          <p:nvPr>
            <p:ph type="sldNum" sz="quarter" idx="5"/>
          </p:nvPr>
        </p:nvSpPr>
        <p:spPr/>
        <p:txBody>
          <a:bodyPr/>
          <a:lstStyle/>
          <a:p>
            <a:fld id="{9EDC5964-3162-43B5-B1EC-63C8D166D7D3}" type="slidenum">
              <a:rPr lang="en-US" smtClean="0"/>
              <a:pPr/>
              <a:t>68</a:t>
            </a:fld>
            <a:endParaRPr lang="en-US" dirty="0"/>
          </a:p>
        </p:txBody>
      </p:sp>
    </p:spTree>
    <p:extLst>
      <p:ext uri="{BB962C8B-B14F-4D97-AF65-F5344CB8AC3E}">
        <p14:creationId xmlns:p14="http://schemas.microsoft.com/office/powerpoint/2010/main" val="3185967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Cards is new report region type in APEX 20.2.  In previous releases, we supported creating cards by creating the report as classic report region with specific column aliases and controlling the layout with Cards template.  The new Cards region takes away this complexity allows developers to create cards as a native region type and control the layout declaratively with Cards properties.  Cards are useful for presenting a variety of information in small blocks.  As Cards usually provide entry to more detailed information, you can include number of actions declaratively.  You can easily scan for relevant and actionable information using cards.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69</a:t>
            </a:fld>
            <a:endParaRPr lang="en-US" dirty="0"/>
          </a:p>
        </p:txBody>
      </p:sp>
    </p:spTree>
    <p:extLst>
      <p:ext uri="{BB962C8B-B14F-4D97-AF65-F5344CB8AC3E}">
        <p14:creationId xmlns:p14="http://schemas.microsoft.com/office/powerpoint/2010/main" val="31719562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Ability to install an APEX app as a Progressive Web App (PWA).</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Adds PWA install-ability option to the create app wizard.</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Provides installation instructions when needed, tailored for any device and browser.</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Serves a customizable offline page when users are offline and can't request the network.</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Improves page load rendering time with a new browser cache architecture for static files (APEX core files and APEX app files).</a:t>
            </a:r>
          </a:p>
          <a:p>
            <a:pPr marL="0" indent="0">
              <a:lnSpc>
                <a:spcPct val="100000"/>
              </a:lnSpc>
              <a:buFont typeface="Arial" panose="020B0604020202020204" pitchFamily="34" charset="0"/>
              <a:buNone/>
            </a:pPr>
            <a:r>
              <a:rPr lang="en-IN" sz="1200" dirty="0"/>
              <a:t>Easily send notification to any device with real-time updates</a:t>
            </a:r>
          </a:p>
          <a:p>
            <a:pPr marL="0" indent="0">
              <a:lnSpc>
                <a:spcPct val="100000"/>
              </a:lnSpc>
              <a:buFont typeface="Arial" panose="020B0604020202020204" pitchFamily="34" charset="0"/>
              <a:buNone/>
            </a:pPr>
            <a:r>
              <a:rPr lang="en-IN" sz="1200" dirty="0"/>
              <a:t>Send notifications, fetch geolocation, share APEX data to other apps, access the camera, and more.</a:t>
            </a:r>
          </a:p>
          <a:p>
            <a:pPr marL="0" indent="0">
              <a:lnSpc>
                <a:spcPct val="100000"/>
              </a:lnSpc>
              <a:buFont typeface="Arial" panose="020B0604020202020204" pitchFamily="34" charset="0"/>
              <a:buNone/>
            </a:pPr>
            <a:r>
              <a:rPr lang="en-IN" sz="1200" dirty="0"/>
              <a:t>Customize your app's appearance, including home screen icons, </a:t>
            </a:r>
            <a:r>
              <a:rPr lang="en-IN" sz="1200" dirty="0" err="1"/>
              <a:t>color</a:t>
            </a:r>
            <a:r>
              <a:rPr lang="en-IN" sz="1200" dirty="0"/>
              <a:t> scheme, logo and more.</a:t>
            </a:r>
            <a:br>
              <a:rPr lang="en-IN" sz="1200" dirty="0"/>
            </a:br>
            <a:endParaRPr lang="en-IN"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70</a:t>
            </a:fld>
            <a:endParaRPr lang="en-US" dirty="0"/>
          </a:p>
        </p:txBody>
      </p:sp>
    </p:spTree>
    <p:extLst>
      <p:ext uri="{BB962C8B-B14F-4D97-AF65-F5344CB8AC3E}">
        <p14:creationId xmlns:p14="http://schemas.microsoft.com/office/powerpoint/2010/main" val="3231157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Maps</a:t>
            </a:r>
            <a:r>
              <a:rPr lang="en-US" sz="1200" b="0" i="0" kern="1200" baseline="0" dirty="0">
                <a:solidFill>
                  <a:schemeClr val="tx1"/>
                </a:solidFill>
                <a:effectLst/>
                <a:latin typeface="Oracle Sans Tab" panose="020B0503020204020204" pitchFamily="34" charset="0"/>
                <a:ea typeface="+mn-ea"/>
                <a:cs typeface="Oracle Sans Tab" panose="020B0503020204020204" pitchFamily="34" charset="0"/>
              </a:rPr>
              <a:t> </a:t>
            </a:r>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is a new region type in APEX 21.1.  Displaying spatial data within your APEX apps has never been easier. The all-new native Map component allows you to add powerful, feature rich, and interactive maps to your APEX apps within minutes. They are powered by Oracle </a:t>
            </a:r>
            <a:r>
              <a:rPr lang="en-US" sz="1200" b="0" i="0" kern="1200" dirty="0" err="1">
                <a:solidFill>
                  <a:schemeClr val="tx1"/>
                </a:solidFill>
                <a:effectLst/>
                <a:latin typeface="Oracle Sans Tab" panose="020B0503020204020204" pitchFamily="34" charset="0"/>
                <a:ea typeface="+mn-ea"/>
                <a:cs typeface="Oracle Sans Tab" panose="020B0503020204020204" pitchFamily="34" charset="0"/>
              </a:rPr>
              <a:t>eLocation</a:t>
            </a:r>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 Service so it is ready to use, no API Key required!</a:t>
            </a:r>
          </a:p>
          <a:p>
            <a:r>
              <a:rPr lang="en-US" sz="1200" b="1" i="0" kern="1200" dirty="0">
                <a:solidFill>
                  <a:schemeClr val="tx1"/>
                </a:solidFill>
                <a:effectLst/>
                <a:latin typeface="Oracle Sans Tab" panose="020B0503020204020204" pitchFamily="34" charset="0"/>
                <a:ea typeface="+mn-ea"/>
                <a:cs typeface="Oracle Sans Tab" panose="020B0503020204020204" pitchFamily="34" charset="0"/>
              </a:rPr>
              <a:t>Oracle Spatial Support</a:t>
            </a:r>
          </a:p>
          <a:p>
            <a:r>
              <a:rPr lang="en-US" sz="1200" b="0" i="0" kern="1200" dirty="0" err="1">
                <a:solidFill>
                  <a:schemeClr val="tx1"/>
                </a:solidFill>
                <a:effectLst/>
                <a:latin typeface="Oracle Sans Tab" panose="020B0503020204020204" pitchFamily="34" charset="0"/>
                <a:ea typeface="+mn-ea"/>
                <a:cs typeface="Oracle Sans Tab" panose="020B0503020204020204" pitchFamily="34" charset="0"/>
              </a:rPr>
              <a:t>GeoJSON</a:t>
            </a:r>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 simple numeric columns, or columns of the SDO_GEOMETRY type can be mapped with ease. Also leverage Oracle Spatial features such as Spatial SQL functions, indexing, coordinate transformations and much more.</a:t>
            </a:r>
          </a:p>
          <a:p>
            <a:r>
              <a:rPr lang="en-US" sz="1200" b="1" i="0" kern="1200" dirty="0">
                <a:solidFill>
                  <a:schemeClr val="tx1"/>
                </a:solidFill>
                <a:effectLst/>
                <a:latin typeface="Oracle Sans Tab" panose="020B0503020204020204" pitchFamily="34" charset="0"/>
                <a:ea typeface="+mn-ea"/>
                <a:cs typeface="Oracle Sans Tab" panose="020B0503020204020204" pitchFamily="34" charset="0"/>
              </a:rPr>
              <a:t>Fully Customizable</a:t>
            </a:r>
          </a:p>
          <a:p>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You can easily customize the look and feel of your maps, use the built-in color schemes for thematic visualizations and heat maps, and select from a variety of built-in SVG shapes and marker icons to make your maps shine.</a:t>
            </a:r>
          </a:p>
          <a:p>
            <a:r>
              <a:rPr lang="en-US" sz="1200" b="1" i="0" kern="1200" dirty="0">
                <a:solidFill>
                  <a:schemeClr val="tx1"/>
                </a:solidFill>
                <a:effectLst/>
                <a:latin typeface="Oracle Sans Tab" panose="020B0503020204020204" pitchFamily="34" charset="0"/>
                <a:ea typeface="+mn-ea"/>
                <a:cs typeface="Oracle Sans Tab" panose="020B0503020204020204" pitchFamily="34" charset="0"/>
              </a:rPr>
              <a:t>Powerful</a:t>
            </a:r>
          </a:p>
          <a:p>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Create maps with layers for points, lines, polygons, 3d polygons, and heat maps; set them up with faceted search; or go deeper with dynamic actions and the </a:t>
            </a:r>
            <a:r>
              <a:rPr lang="en-US" sz="1200" b="0" i="0" kern="1200" dirty="0" err="1">
                <a:solidFill>
                  <a:schemeClr val="tx1"/>
                </a:solidFill>
                <a:effectLst/>
                <a:latin typeface="Oracle Sans Tab" panose="020B0503020204020204" pitchFamily="34" charset="0"/>
                <a:ea typeface="+mn-ea"/>
                <a:cs typeface="Oracle Sans Tab" panose="020B0503020204020204" pitchFamily="34" charset="0"/>
              </a:rPr>
              <a:t>javascript</a:t>
            </a:r>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 API.</a:t>
            </a:r>
          </a:p>
          <a:p>
            <a:endParaRPr lang="en-US" sz="1200" b="0" i="0" kern="1200" dirty="0">
              <a:solidFill>
                <a:schemeClr val="tx1"/>
              </a:solidFill>
              <a:effectLst/>
              <a:latin typeface="Oracle Sans Tab" panose="020B0503020204020204" pitchFamily="34" charset="0"/>
              <a:ea typeface="+mn-ea"/>
              <a:cs typeface="Oracle Sans Tab" panose="020B0503020204020204" pitchFamily="34" charset="0"/>
            </a:endParaRPr>
          </a:p>
          <a:p>
            <a:pPr algn="l"/>
            <a:r>
              <a:rPr lang="en-IN" b="0" i="0" dirty="0">
                <a:solidFill>
                  <a:srgbClr val="FFFFFF"/>
                </a:solidFill>
                <a:effectLst/>
                <a:latin typeface="Oracle Sans" panose="020B0503020204020204" pitchFamily="34" charset="0"/>
              </a:rPr>
              <a:t>Maps now support custom background tiles enabling you to visualize your spatial data in more ways than ever before. These map backgrounds are defined in Shared Components and can be used across all map components.</a:t>
            </a:r>
          </a:p>
          <a:p>
            <a:pPr algn="l">
              <a:buFont typeface="Arial" panose="020B0604020202020204" pitchFamily="34" charset="0"/>
              <a:buChar char="•"/>
            </a:pPr>
            <a:r>
              <a:rPr lang="en-IN" b="1" i="0" dirty="0">
                <a:solidFill>
                  <a:srgbClr val="FFFFFF"/>
                </a:solidFill>
                <a:effectLst/>
                <a:latin typeface="Oracle Sans" panose="020B0503020204020204" pitchFamily="34" charset="0"/>
              </a:rPr>
              <a:t>Backgrounds as Shared Components</a:t>
            </a:r>
          </a:p>
          <a:p>
            <a:pPr algn="l">
              <a:buFont typeface="Arial" panose="020B0604020202020204" pitchFamily="34" charset="0"/>
              <a:buChar char="•"/>
            </a:pPr>
            <a:r>
              <a:rPr lang="en-IN" b="0" i="0" dirty="0">
                <a:solidFill>
                  <a:srgbClr val="FFFFFF"/>
                </a:solidFill>
                <a:effectLst/>
                <a:latin typeface="Oracle Sans" panose="020B0503020204020204" pitchFamily="34" charset="0"/>
              </a:rPr>
              <a:t>Map Backgrounds are a new kind of Shared Component that can be defined and referenced across your application. Additionally, you can subscribe, refresh, and publish your Map Backgrounds just like any other Shared Component.</a:t>
            </a:r>
          </a:p>
          <a:p>
            <a:pPr algn="l">
              <a:buFont typeface="Arial" panose="020B0604020202020204" pitchFamily="34" charset="0"/>
              <a:buChar char="•"/>
            </a:pPr>
            <a:r>
              <a:rPr lang="en-IN" b="1" i="0" dirty="0">
                <a:solidFill>
                  <a:srgbClr val="FFFFFF"/>
                </a:solidFill>
                <a:effectLst/>
                <a:latin typeface="Oracle Sans" panose="020B0503020204020204" pitchFamily="34" charset="0"/>
              </a:rPr>
              <a:t>Flexible Customization Options</a:t>
            </a:r>
          </a:p>
          <a:p>
            <a:pPr algn="l">
              <a:buFont typeface="Arial" panose="020B0604020202020204" pitchFamily="34" charset="0"/>
              <a:buChar char="•"/>
            </a:pPr>
            <a:r>
              <a:rPr lang="en-IN" b="0" i="0" dirty="0">
                <a:solidFill>
                  <a:srgbClr val="FFFFFF"/>
                </a:solidFill>
                <a:effectLst/>
                <a:latin typeface="Oracle Sans" panose="020B0503020204020204" pitchFamily="34" charset="0"/>
              </a:rPr>
              <a:t>Map Backgrounds can be defined as Raster, Vector, and OGC WMS tile layers, and can be further customized with additional parameters to deliver the most appropriate map for your application.</a:t>
            </a:r>
          </a:p>
        </p:txBody>
      </p:sp>
      <p:sp>
        <p:nvSpPr>
          <p:cNvPr id="4" name="Slide Number Placeholder 3"/>
          <p:cNvSpPr>
            <a:spLocks noGrp="1"/>
          </p:cNvSpPr>
          <p:nvPr>
            <p:ph type="sldNum" sz="quarter" idx="5"/>
          </p:nvPr>
        </p:nvSpPr>
        <p:spPr/>
        <p:txBody>
          <a:bodyPr/>
          <a:lstStyle/>
          <a:p>
            <a:fld id="{9EDC5964-3162-43B5-B1EC-63C8D166D7D3}" type="slidenum">
              <a:rPr lang="en-US" smtClean="0"/>
              <a:pPr/>
              <a:t>71</a:t>
            </a:fld>
            <a:endParaRPr lang="en-US" dirty="0"/>
          </a:p>
        </p:txBody>
      </p:sp>
    </p:spTree>
    <p:extLst>
      <p:ext uri="{BB962C8B-B14F-4D97-AF65-F5344CB8AC3E}">
        <p14:creationId xmlns:p14="http://schemas.microsoft.com/office/powerpoint/2010/main" val="4154977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Faceted Search is seen pretty often on the internet; typically on shop or sales web sites. The end user can set filters using </a:t>
            </a:r>
            <a:r>
              <a:rPr lang="en-IN" sz="1200" b="0" i="1" u="none" strike="noStrike" kern="1200" dirty="0">
                <a:solidFill>
                  <a:schemeClr val="tx1"/>
                </a:solidFill>
                <a:effectLst/>
                <a:latin typeface="Oracle Sans Tab" panose="020B0503020204020204" pitchFamily="34" charset="0"/>
                <a:ea typeface="+mn-ea"/>
                <a:cs typeface="Oracle Sans Tab" panose="020B0503020204020204" pitchFamily="34" charset="0"/>
              </a:rPr>
              <a:t>Facets</a:t>
            </a:r>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 on the left or upper side of the screen. A facet shows possible values together with the occurrence count within the result set. After the end user changed a facet, results, dependent facets and occurrence counts refresh immediately.</a:t>
            </a:r>
          </a:p>
          <a:p>
            <a:endPar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endParaRP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The new Faceted Search feature in APEX 19.2 enables developers to provide fully functional faceted navigation with minimal effort. APEX does all low-level work of coordinating report and facet refresh, generating the required SQL queries to compute counts and integrating the facets with the report region. Developers just declare the report data source, the facets to use with the lists of values to get facet items from.  </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I</a:t>
            </a:r>
          </a:p>
          <a:p>
            <a:r>
              <a:rPr lang="en-IN" sz="1200" b="0" i="0" u="none" strike="noStrike" kern="1200" dirty="0">
                <a:solidFill>
                  <a:schemeClr val="tx1"/>
                </a:solidFill>
                <a:effectLst/>
                <a:latin typeface="Oracle Sans Tab" panose="020B0503020204020204" pitchFamily="34" charset="0"/>
                <a:ea typeface="+mn-ea"/>
                <a:cs typeface="Oracle Sans Tab" panose="020B0503020204020204" pitchFamily="34" charset="0"/>
              </a:rPr>
              <a:t>A faceted search page in APEX features a faceted search region and report. The faceted search region displays on the left side of the page and enables users to narrow down the search result by selecting facet values. Narrowing the search result, makes it easier for users to find the data they want. The right side of the results region is a classic report which displays in report or card view. Both the Create Application Wizard and Create Page Wizard support the creation of faceted search pages.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72</a:t>
            </a:fld>
            <a:endParaRPr lang="en-US" dirty="0"/>
          </a:p>
        </p:txBody>
      </p:sp>
    </p:spTree>
    <p:extLst>
      <p:ext uri="{BB962C8B-B14F-4D97-AF65-F5344CB8AC3E}">
        <p14:creationId xmlns:p14="http://schemas.microsoft.com/office/powerpoint/2010/main" val="324612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dirty="0"/>
              <a:t>Simply use a web browser and the URL to access the development environment, or the URL and user credentials to run the application</a:t>
            </a:r>
          </a:p>
          <a:p>
            <a:r>
              <a:rPr lang="en-US" dirty="0"/>
              <a:t>You don’t need any client software</a:t>
            </a:r>
          </a:p>
          <a:p>
            <a:endParaRPr lang="en-US" dirty="0"/>
          </a:p>
          <a:p>
            <a:r>
              <a:rPr lang="en-US" dirty="0"/>
              <a:t>Declarative framework stores application definitions</a:t>
            </a:r>
            <a:r>
              <a:rPr lang="en-US" baseline="0" dirty="0"/>
              <a:t> in Oracle database tables within the APEX Engine</a:t>
            </a:r>
          </a:p>
          <a:p>
            <a:r>
              <a:rPr lang="en-US" dirty="0"/>
              <a:t>No need for file-based compilation or code generation</a:t>
            </a:r>
          </a:p>
          <a:p>
            <a:endParaRPr lang="en-US" dirty="0"/>
          </a:p>
          <a:p>
            <a:r>
              <a:rPr lang="en-US" dirty="0"/>
              <a:t>All of the data (page) processing is performed by PL/SQL, which acts directly on the</a:t>
            </a:r>
            <a:r>
              <a:rPr lang="en-US" baseline="0" dirty="0"/>
              <a:t> data schemas in the Oracle Database.</a:t>
            </a:r>
            <a:endParaRPr lang="en-US" dirty="0"/>
          </a:p>
          <a:p>
            <a:r>
              <a:rPr lang="en-US" dirty="0"/>
              <a:t>Therefore, very efficient as data is manipulated directly in the database, and results are sent back as HTML pages</a:t>
            </a:r>
          </a:p>
        </p:txBody>
      </p:sp>
      <p:sp>
        <p:nvSpPr>
          <p:cNvPr id="4" name="Slide Number Placeholder 3"/>
          <p:cNvSpPr>
            <a:spLocks noGrp="1"/>
          </p:cNvSpPr>
          <p:nvPr>
            <p:ph type="sldNum" sz="quarter" idx="5"/>
          </p:nvPr>
        </p:nvSpPr>
        <p:spPr/>
        <p:txBody>
          <a:bodyPr/>
          <a:lstStyle/>
          <a:p>
            <a:fld id="{9EDC5964-3162-43B5-B1EC-63C8D166D7D3}" type="slidenum">
              <a:rPr lang="en-US" smtClean="0"/>
              <a:pPr/>
              <a:t>12</a:t>
            </a:fld>
            <a:endParaRPr lang="en-US" dirty="0"/>
          </a:p>
        </p:txBody>
      </p:sp>
    </p:spTree>
    <p:extLst>
      <p:ext uri="{BB962C8B-B14F-4D97-AF65-F5344CB8AC3E}">
        <p14:creationId xmlns:p14="http://schemas.microsoft.com/office/powerpoint/2010/main" val="3623606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interactive grid presents users a set of data in a searchable, customizable report. In an editable interactive grid, users can also add to, modify, and delete the data set directly on the page.</a:t>
            </a:r>
          </a:p>
          <a:p>
            <a:endParaRPr lang="en-US" dirty="0"/>
          </a:p>
          <a:p>
            <a:r>
              <a:rPr lang="en-US" dirty="0"/>
              <a:t>Interactive Grid includes numerous capabilities for changing how the data is displayed.</a:t>
            </a:r>
          </a:p>
        </p:txBody>
      </p:sp>
      <p:sp>
        <p:nvSpPr>
          <p:cNvPr id="4" name="Slide Number Placeholder 3"/>
          <p:cNvSpPr>
            <a:spLocks noGrp="1"/>
          </p:cNvSpPr>
          <p:nvPr>
            <p:ph type="sldNum" sz="quarter" idx="5"/>
          </p:nvPr>
        </p:nvSpPr>
        <p:spPr/>
        <p:txBody>
          <a:bodyPr/>
          <a:lstStyle/>
          <a:p>
            <a:fld id="{9EDC5964-3162-43B5-B1EC-63C8D166D7D3}" type="slidenum">
              <a:rPr lang="en-US" smtClean="0"/>
              <a:pPr/>
              <a:t>73</a:t>
            </a:fld>
            <a:endParaRPr lang="en-US" dirty="0"/>
          </a:p>
        </p:txBody>
      </p:sp>
    </p:spTree>
    <p:extLst>
      <p:ext uri="{BB962C8B-B14F-4D97-AF65-F5344CB8AC3E}">
        <p14:creationId xmlns:p14="http://schemas.microsoft.com/office/powerpoint/2010/main" val="2102044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Customizable dimensions and positioning</a:t>
            </a:r>
          </a:p>
          <a:p>
            <a:pPr lvl="1"/>
            <a:r>
              <a:rPr lang="en-US" dirty="0"/>
              <a:t>Dialog pages can branch to full pages (close dialog and standard branch) or to other dialog pages (e.g. wizard)</a:t>
            </a:r>
          </a:p>
          <a:p>
            <a:pPr lvl="1"/>
            <a:r>
              <a:rPr lang="en-US" dirty="0"/>
              <a:t>Dialog pages can open other dialogs (stacked dialogs)</a:t>
            </a:r>
            <a:endParaRPr lang="en-US" b="1" dirty="0"/>
          </a:p>
          <a:p>
            <a:pPr lvl="1"/>
            <a:r>
              <a:rPr lang="en-US" dirty="0"/>
              <a:t>Dynamic actions on parent pages created to refresh content after closing of modal dialog form</a:t>
            </a:r>
          </a:p>
        </p:txBody>
      </p:sp>
      <p:sp>
        <p:nvSpPr>
          <p:cNvPr id="4" name="Slide Number Placeholder 3"/>
          <p:cNvSpPr>
            <a:spLocks noGrp="1"/>
          </p:cNvSpPr>
          <p:nvPr>
            <p:ph type="sldNum" sz="quarter" idx="5"/>
          </p:nvPr>
        </p:nvSpPr>
        <p:spPr/>
        <p:txBody>
          <a:bodyPr/>
          <a:lstStyle/>
          <a:p>
            <a:fld id="{9EDC5964-3162-43B5-B1EC-63C8D166D7D3}" type="slidenum">
              <a:rPr lang="en-US" smtClean="0"/>
              <a:pPr/>
              <a:t>74</a:t>
            </a:fld>
            <a:endParaRPr lang="en-US" dirty="0"/>
          </a:p>
        </p:txBody>
      </p:sp>
    </p:spTree>
    <p:extLst>
      <p:ext uri="{BB962C8B-B14F-4D97-AF65-F5344CB8AC3E}">
        <p14:creationId xmlns:p14="http://schemas.microsoft.com/office/powerpoint/2010/main" val="3790897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31C6-2B9F-7BD4-62CA-119B1D665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16974-6060-BD45-D4A3-A195D6643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009D2-A9FF-144E-0B78-A651354D905D}"/>
              </a:ext>
            </a:extLst>
          </p:cNvPr>
          <p:cNvSpPr>
            <a:spLocks noGrp="1"/>
          </p:cNvSpPr>
          <p:nvPr>
            <p:ph type="body" idx="1"/>
          </p:nvPr>
        </p:nvSpPr>
        <p:spPr/>
        <p:txBody>
          <a:bodyPr/>
          <a:lstStyle/>
          <a:p>
            <a:endParaRPr lang="en-US" b="0" dirty="0">
              <a:latin typeface="Arial" pitchFamily="34" charset="0"/>
              <a:ea typeface="ＭＳ Ｐゴシック" pitchFamily="34" charset="-128"/>
            </a:endParaRPr>
          </a:p>
        </p:txBody>
      </p:sp>
      <p:sp>
        <p:nvSpPr>
          <p:cNvPr id="4" name="Slide Number Placeholder 3">
            <a:extLst>
              <a:ext uri="{FF2B5EF4-FFF2-40B4-BE49-F238E27FC236}">
                <a16:creationId xmlns:a16="http://schemas.microsoft.com/office/drawing/2014/main" id="{8EF3D0ED-A4F4-B186-F2BE-0807616A1CC0}"/>
              </a:ext>
            </a:extLst>
          </p:cNvPr>
          <p:cNvSpPr>
            <a:spLocks noGrp="1"/>
          </p:cNvSpPr>
          <p:nvPr>
            <p:ph type="sldNum" sz="quarter" idx="5"/>
          </p:nvPr>
        </p:nvSpPr>
        <p:spPr/>
        <p:txBody>
          <a:bodyPr/>
          <a:lstStyle/>
          <a:p>
            <a:fld id="{9EDC5964-3162-43B5-B1EC-63C8D166D7D3}" type="slidenum">
              <a:rPr lang="en-US" smtClean="0"/>
              <a:pPr/>
              <a:t>75</a:t>
            </a:fld>
            <a:endParaRPr lang="en-US" dirty="0"/>
          </a:p>
        </p:txBody>
      </p:sp>
    </p:spTree>
    <p:extLst>
      <p:ext uri="{BB962C8B-B14F-4D97-AF65-F5344CB8AC3E}">
        <p14:creationId xmlns:p14="http://schemas.microsoft.com/office/powerpoint/2010/main" val="1051928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The data visualization engine of Oracle APEX is powered by Oracle JET (JavaScript Extension Toolkit), a modular open source toolkit based on modern JavaScript, CSS3 and HTML5 design and development principles. This JavaScript charting solution is highly customizable, accessible, interactive, and incorporates automatic responsive design support. With Oracle JET integration into </a:t>
            </a:r>
            <a:r>
              <a:rPr lang="en-US" dirty="0"/>
              <a:t>APEX</a:t>
            </a:r>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 you can now build charts that are beautiful, fast, highly customizable, and extremely versatile. The Oracle JET data visualization components include customizable charts, gauges, and other components that you can use to present flat or hierarchical data in a graphical display for data analysis.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76</a:t>
            </a:fld>
            <a:endParaRPr lang="en-US" dirty="0"/>
          </a:p>
        </p:txBody>
      </p:sp>
    </p:spTree>
    <p:extLst>
      <p:ext uri="{BB962C8B-B14F-4D97-AF65-F5344CB8AC3E}">
        <p14:creationId xmlns:p14="http://schemas.microsoft.com/office/powerpoint/2010/main" val="7271880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SQL</a:t>
            </a:r>
            <a:r>
              <a:rPr lang="en-US" baseline="0" dirty="0"/>
              <a:t> Workshop is sometimes the only means developers can maintain DB objects as they may not have direct access to the schema(s) via SQL*Net, especially if they are using a hosted service.</a:t>
            </a:r>
          </a:p>
          <a:p>
            <a:r>
              <a:rPr lang="en-US" baseline="0" dirty="0"/>
              <a:t>The functionality available through SQL Workshop is a subset of SQL Developer and is designed specifically for developers to be able to maintain their DB objects.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77</a:t>
            </a:fld>
            <a:endParaRPr lang="en-US" dirty="0"/>
          </a:p>
        </p:txBody>
      </p:sp>
    </p:spTree>
    <p:extLst>
      <p:ext uri="{BB962C8B-B14F-4D97-AF65-F5344CB8AC3E}">
        <p14:creationId xmlns:p14="http://schemas.microsoft.com/office/powerpoint/2010/main" val="1293534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Oracle APEX includes the ability to define</a:t>
            </a:r>
            <a:r>
              <a:rPr lang="en-US" baseline="0" dirty="0"/>
              <a:t> Navigation Lists. Multi level drop-down menus can be based on either static or dynamic lists.</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78</a:t>
            </a:fld>
            <a:endParaRPr lang="en-US" dirty="0"/>
          </a:p>
        </p:txBody>
      </p:sp>
    </p:spTree>
    <p:extLst>
      <p:ext uri="{BB962C8B-B14F-4D97-AF65-F5344CB8AC3E}">
        <p14:creationId xmlns:p14="http://schemas.microsoft.com/office/powerpoint/2010/main" val="2476930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3F3F3F"/>
                </a:solidFill>
                <a:effectLst/>
                <a:latin typeface="Helvetica" pitchFamily="2" charset="0"/>
              </a:rPr>
              <a:t>Dynamic Actions also mean that Oracle maintains the code and security assessment of the JavaScript</a:t>
            </a:r>
          </a:p>
          <a:p>
            <a:endParaRPr lang="en-US" dirty="0"/>
          </a:p>
          <a:p>
            <a:r>
              <a:rPr lang="en-US" dirty="0"/>
              <a:t>Not every developer</a:t>
            </a:r>
            <a:r>
              <a:rPr lang="en-US" baseline="0" dirty="0"/>
              <a:t> i</a:t>
            </a:r>
            <a:r>
              <a:rPr lang="en-US" dirty="0"/>
              <a:t>s an expert in JavaScript and AJAX, in fact the majority</a:t>
            </a:r>
            <a:r>
              <a:rPr lang="en-US" baseline="0" dirty="0"/>
              <a:t> do not have that skillset.</a:t>
            </a:r>
          </a:p>
          <a:p>
            <a:r>
              <a:rPr lang="en-US" baseline="0" dirty="0"/>
              <a:t>However, Dynamic Actions allow anyone to *declaratively* define client side behaviors.</a:t>
            </a:r>
          </a:p>
          <a:p>
            <a:r>
              <a:rPr lang="en-US" baseline="0" dirty="0"/>
              <a:t>Rather than writing numerous lines of JS developers can simply enter conditions, specify the actions, and then select the elements affected.</a:t>
            </a:r>
          </a:p>
          <a:p>
            <a:endParaRPr lang="en-US" baseline="0" dirty="0"/>
          </a:p>
          <a:p>
            <a:r>
              <a:rPr lang="en-US" baseline="0" dirty="0"/>
              <a:t>Behind the scenes the APEX engine defines the required JS and AJAX to implement the desired behavior.</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79</a:t>
            </a:fld>
            <a:endParaRPr lang="en-US" dirty="0"/>
          </a:p>
        </p:txBody>
      </p:sp>
    </p:spTree>
    <p:extLst>
      <p:ext uri="{BB962C8B-B14F-4D97-AF65-F5344CB8AC3E}">
        <p14:creationId xmlns:p14="http://schemas.microsoft.com/office/powerpoint/2010/main" val="3371865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80</a:t>
            </a:fld>
            <a:endParaRPr lang="en-US" dirty="0"/>
          </a:p>
        </p:txBody>
      </p:sp>
    </p:spTree>
    <p:extLst>
      <p:ext uri="{BB962C8B-B14F-4D97-AF65-F5344CB8AC3E}">
        <p14:creationId xmlns:p14="http://schemas.microsoft.com/office/powerpoint/2010/main" val="1823830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Web Source Modules enable developers to access to Representational State Transfer (REST) services or generic JSON data feeds in applications applications and use the data in </a:t>
            </a:r>
            <a:r>
              <a:rPr lang="en-US" dirty="0"/>
              <a:t>APEX </a:t>
            </a:r>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components such as reports, interactive reports, and interactive grids.</a:t>
            </a:r>
          </a:p>
          <a:p>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Web Source Modules act as a reference to one or multiple external web services. A module can contain one or many Web Source Operations which are the references to a concrete external web service.</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81</a:t>
            </a:fld>
            <a:endParaRPr lang="en-US" dirty="0"/>
          </a:p>
        </p:txBody>
      </p:sp>
    </p:spTree>
    <p:extLst>
      <p:ext uri="{BB962C8B-B14F-4D97-AF65-F5344CB8AC3E}">
        <p14:creationId xmlns:p14="http://schemas.microsoft.com/office/powerpoint/2010/main" val="20819934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82</a:t>
            </a:fld>
            <a:endParaRPr lang="en-US" dirty="0"/>
          </a:p>
        </p:txBody>
      </p:sp>
    </p:spTree>
    <p:extLst>
      <p:ext uri="{BB962C8B-B14F-4D97-AF65-F5344CB8AC3E}">
        <p14:creationId xmlns:p14="http://schemas.microsoft.com/office/powerpoint/2010/main" val="80490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EB651-FD09-E0BE-5952-1B0D68DD8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88EE5-FC60-6C77-A7E2-D8126530A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9D5B8-76C3-7536-6702-CB289F2608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of the box the apps developed using APEX are fully responsive and can run on any size device without additional coding – From a large desktop to a smartphone.</a:t>
            </a:r>
          </a:p>
        </p:txBody>
      </p:sp>
      <p:sp>
        <p:nvSpPr>
          <p:cNvPr id="4" name="Slide Number Placeholder 3">
            <a:extLst>
              <a:ext uri="{FF2B5EF4-FFF2-40B4-BE49-F238E27FC236}">
                <a16:creationId xmlns:a16="http://schemas.microsoft.com/office/drawing/2014/main" id="{DB36E3BE-8A28-89CE-EF10-5535630AD188}"/>
              </a:ext>
            </a:extLst>
          </p:cNvPr>
          <p:cNvSpPr>
            <a:spLocks noGrp="1"/>
          </p:cNvSpPr>
          <p:nvPr>
            <p:ph type="sldNum" sz="quarter" idx="5"/>
          </p:nvPr>
        </p:nvSpPr>
        <p:spPr/>
        <p:txBody>
          <a:bodyPr/>
          <a:lstStyle/>
          <a:p>
            <a:fld id="{9EDC5964-3162-43B5-B1EC-63C8D166D7D3}" type="slidenum">
              <a:rPr lang="en-US" smtClean="0"/>
              <a:pPr/>
              <a:t>14</a:t>
            </a:fld>
            <a:endParaRPr lang="en-US" dirty="0"/>
          </a:p>
        </p:txBody>
      </p:sp>
    </p:spTree>
    <p:extLst>
      <p:ext uri="{BB962C8B-B14F-4D97-AF65-F5344CB8AC3E}">
        <p14:creationId xmlns:p14="http://schemas.microsoft.com/office/powerpoint/2010/main" val="13979334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83</a:t>
            </a:fld>
            <a:endParaRPr lang="en-US" dirty="0"/>
          </a:p>
        </p:txBody>
      </p:sp>
    </p:spTree>
    <p:extLst>
      <p:ext uri="{BB962C8B-B14F-4D97-AF65-F5344CB8AC3E}">
        <p14:creationId xmlns:p14="http://schemas.microsoft.com/office/powerpoint/2010/main" val="17127743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B4751-89EA-04E5-4437-3872C4A6B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75C6F-35B7-4EC6-6B47-45BBA91CC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13A91-E0CE-7209-C7A4-CAB518D5D4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F05A7D-7163-665A-9745-C706908FD8F3}"/>
              </a:ext>
            </a:extLst>
          </p:cNvPr>
          <p:cNvSpPr>
            <a:spLocks noGrp="1"/>
          </p:cNvSpPr>
          <p:nvPr>
            <p:ph type="sldNum" sz="quarter" idx="5"/>
          </p:nvPr>
        </p:nvSpPr>
        <p:spPr/>
        <p:txBody>
          <a:bodyPr/>
          <a:lstStyle/>
          <a:p>
            <a:fld id="{9EDC5964-3162-43B5-B1EC-63C8D166D7D3}" type="slidenum">
              <a:rPr lang="en-US" smtClean="0"/>
              <a:pPr/>
              <a:t>84</a:t>
            </a:fld>
            <a:endParaRPr lang="en-US" dirty="0"/>
          </a:p>
        </p:txBody>
      </p:sp>
    </p:spTree>
    <p:extLst>
      <p:ext uri="{BB962C8B-B14F-4D97-AF65-F5344CB8AC3E}">
        <p14:creationId xmlns:p14="http://schemas.microsoft.com/office/powerpoint/2010/main" val="37682676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Creating “Working Copy” is very similar to copying an application</a:t>
            </a:r>
          </a:p>
          <a:p>
            <a:pPr marL="285750" indent="-285750">
              <a:buFont typeface="Arial" panose="020B0604020202020204" pitchFamily="34" charset="0"/>
              <a:buChar char="•"/>
            </a:pPr>
            <a:r>
              <a:rPr lang="en-US" dirty="0"/>
              <a:t>Comparison of changes is done by performing a split YAML export of both applications </a:t>
            </a:r>
          </a:p>
          <a:p>
            <a:pPr marL="285750" indent="-285750">
              <a:buFont typeface="Arial" panose="020B0604020202020204" pitchFamily="34" charset="0"/>
              <a:buChar char="•"/>
            </a:pPr>
            <a:r>
              <a:rPr lang="en-US" dirty="0"/>
              <a:t>A merge conflict occurs when a page or shared component in the main application has changed and has the same component in the working copy</a:t>
            </a:r>
          </a:p>
          <a:p>
            <a:pPr marL="285750" indent="-285750">
              <a:buFont typeface="Arial" panose="020B0604020202020204" pitchFamily="34" charset="0"/>
              <a:buChar char="•"/>
            </a:pPr>
            <a:r>
              <a:rPr lang="en-US" dirty="0"/>
              <a:t>Conflicts will be manually identified when viewing the file differences</a:t>
            </a:r>
          </a:p>
          <a:p>
            <a:pPr marL="285750" indent="-285750">
              <a:buFont typeface="Arial" panose="020B0604020202020204" pitchFamily="34" charset="0"/>
              <a:buChar char="•"/>
            </a:pPr>
            <a:r>
              <a:rPr lang="en-US" dirty="0"/>
              <a:t>Developers have the choice of merging in full or by choosing which components they would like to merge</a:t>
            </a:r>
          </a:p>
          <a:p>
            <a:pPr marL="285750" indent="-285750">
              <a:buFont typeface="Arial" panose="020B0604020202020204" pitchFamily="34" charset="0"/>
              <a:buChar char="•"/>
            </a:pPr>
            <a:r>
              <a:rPr lang="en-US" dirty="0"/>
              <a:t>Option to perform a full backup, so developer can revert to backup in case of merge issues</a:t>
            </a:r>
          </a:p>
        </p:txBody>
      </p:sp>
      <p:sp>
        <p:nvSpPr>
          <p:cNvPr id="4" name="Slide Number Placeholder 3"/>
          <p:cNvSpPr>
            <a:spLocks noGrp="1"/>
          </p:cNvSpPr>
          <p:nvPr>
            <p:ph type="sldNum" sz="quarter" idx="5"/>
          </p:nvPr>
        </p:nvSpPr>
        <p:spPr/>
        <p:txBody>
          <a:bodyPr/>
          <a:lstStyle/>
          <a:p>
            <a:fld id="{9EDC5964-3162-43B5-B1EC-63C8D166D7D3}" type="slidenum">
              <a:rPr lang="en-US" smtClean="0"/>
              <a:pPr/>
              <a:t>85</a:t>
            </a:fld>
            <a:endParaRPr lang="en-US" dirty="0"/>
          </a:p>
        </p:txBody>
      </p:sp>
    </p:spTree>
    <p:extLst>
      <p:ext uri="{BB962C8B-B14F-4D97-AF65-F5344CB8AC3E}">
        <p14:creationId xmlns:p14="http://schemas.microsoft.com/office/powerpoint/2010/main" val="188239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86</a:t>
            </a:fld>
            <a:endParaRPr lang="en-US" dirty="0"/>
          </a:p>
        </p:txBody>
      </p:sp>
    </p:spTree>
    <p:extLst>
      <p:ext uri="{BB962C8B-B14F-4D97-AF65-F5344CB8AC3E}">
        <p14:creationId xmlns:p14="http://schemas.microsoft.com/office/powerpoint/2010/main" val="4946453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88</a:t>
            </a:fld>
            <a:endParaRPr lang="en-US" dirty="0"/>
          </a:p>
        </p:txBody>
      </p:sp>
    </p:spTree>
    <p:extLst>
      <p:ext uri="{BB962C8B-B14F-4D97-AF65-F5344CB8AC3E}">
        <p14:creationId xmlns:p14="http://schemas.microsoft.com/office/powerpoint/2010/main" val="10215085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89</a:t>
            </a:fld>
            <a:endParaRPr lang="en-US" dirty="0"/>
          </a:p>
        </p:txBody>
      </p:sp>
    </p:spTree>
    <p:extLst>
      <p:ext uri="{BB962C8B-B14F-4D97-AF65-F5344CB8AC3E}">
        <p14:creationId xmlns:p14="http://schemas.microsoft.com/office/powerpoint/2010/main" val="36815878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90</a:t>
            </a:fld>
            <a:endParaRPr lang="en-US" dirty="0"/>
          </a:p>
        </p:txBody>
      </p:sp>
    </p:spTree>
    <p:extLst>
      <p:ext uri="{BB962C8B-B14F-4D97-AF65-F5344CB8AC3E}">
        <p14:creationId xmlns:p14="http://schemas.microsoft.com/office/powerpoint/2010/main" val="34526105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574CB-D8D2-0942-B68C-56CFE52508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5021206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dirty="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42581821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574CB-D8D2-0942-B68C-56CFE52508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21818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itchFamily="34" charset="0"/>
                <a:ea typeface="ＭＳ Ｐゴシック" pitchFamily="34" charset="-128"/>
              </a:rPr>
              <a:t>Oracle APEX is best suited to being co-located with the data it is maintaining/reporting on – Local Data Source.</a:t>
            </a:r>
          </a:p>
          <a:p>
            <a:endParaRPr lang="en-US" b="0" dirty="0">
              <a:latin typeface="Arial" pitchFamily="34" charset="0"/>
              <a:ea typeface="ＭＳ Ｐゴシック" pitchFamily="34" charset="-128"/>
            </a:endParaRPr>
          </a:p>
          <a:p>
            <a:r>
              <a:rPr lang="en-US" b="0" dirty="0">
                <a:latin typeface="Arial" pitchFamily="34" charset="0"/>
                <a:ea typeface="ＭＳ Ｐゴシック" pitchFamily="34" charset="-128"/>
              </a:rPr>
              <a:t>Oracle APEX provides the ability to execute SQL not only in the "local" Oracle database (where APEX runs in), but also on a remote Oracle instance. This is based on the REST Enabled SQL feature introduced with ORDS When the REST Enabled SQL feature is active on an ORDS instance, SQL statements can be passed in JSON format using HTTP POST requests. Execution results are being passed back as a self-describing JSON response. Clients thus can communicate with the Oracle database using open protocols and without SQL*Net. A prerequisite for using REST Enabled SQL is to have at least ORDS 17.4 installed. Older ORDS versions (3.0.x) do not support REST Enabled SQL.</a:t>
            </a:r>
          </a:p>
          <a:p>
            <a:endParaRPr lang="en-US" b="0" dirty="0">
              <a:latin typeface="Arial" pitchFamily="34" charset="0"/>
              <a:ea typeface="ＭＳ Ｐゴシック" pitchFamily="34" charset="-128"/>
            </a:endParaRPr>
          </a:p>
          <a:p>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Oracle APEX provides</a:t>
            </a:r>
            <a:r>
              <a:rPr lang="en-US" sz="1200" b="0" i="0" kern="1200" baseline="0" dirty="0">
                <a:solidFill>
                  <a:srgbClr val="000000"/>
                </a:solidFill>
                <a:effectLst/>
                <a:latin typeface="Oracle Sans Tab" panose="020B0503020204020204" pitchFamily="34" charset="0"/>
                <a:ea typeface="+mn-ea"/>
                <a:cs typeface="Oracle Sans Tab" panose="020B0503020204020204" pitchFamily="34" charset="0"/>
              </a:rPr>
              <a:t> </a:t>
            </a:r>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declarative support for REST Services in </a:t>
            </a:r>
            <a:r>
              <a:rPr lang="en-US" dirty="0"/>
              <a:t>APEX </a:t>
            </a:r>
            <a:r>
              <a:rPr lang="en-US" sz="1200" b="0" i="0" kern="1200" dirty="0">
                <a:solidFill>
                  <a:srgbClr val="000000"/>
                </a:solidFill>
                <a:effectLst/>
                <a:latin typeface="Oracle Sans Tab" panose="020B0503020204020204" pitchFamily="34" charset="0"/>
                <a:ea typeface="+mn-ea"/>
                <a:cs typeface="Oracle Sans Tab" panose="020B0503020204020204" pitchFamily="34" charset="0"/>
              </a:rPr>
              <a:t>components. That means developers can create a component, such as an interactive report, directly on an external REST service. You can register an external REST Service as a Web Source Module in Shared Components and then use it as the data source for a report and form</a:t>
            </a:r>
            <a:r>
              <a:rPr lang="en-US" sz="1200" b="0" i="0" kern="1200" baseline="0" dirty="0">
                <a:solidFill>
                  <a:srgbClr val="000000"/>
                </a:solidFill>
                <a:effectLst/>
                <a:latin typeface="Oracle Sans Tab" panose="020B0503020204020204" pitchFamily="34" charset="0"/>
                <a:ea typeface="+mn-ea"/>
                <a:cs typeface="Oracle Sans Tab" panose="020B0503020204020204" pitchFamily="34" charset="0"/>
              </a:rPr>
              <a:t>.</a:t>
            </a:r>
          </a:p>
          <a:p>
            <a:endParaRPr lang="en-US" sz="1200" b="0" i="0" kern="1200" baseline="0" dirty="0">
              <a:solidFill>
                <a:srgbClr val="000000"/>
              </a:solidFill>
              <a:effectLst/>
              <a:latin typeface="Oracle Sans Tab" panose="020B0503020204020204" pitchFamily="34" charset="0"/>
              <a:ea typeface="+mn-ea"/>
              <a:cs typeface="Oracle Sans Tab" panose="020B0503020204020204" pitchFamily="34" charset="0"/>
            </a:endParaRPr>
          </a:p>
          <a:p>
            <a:r>
              <a:rPr lang="en-US" b="0" dirty="0">
                <a:latin typeface="Arial" pitchFamily="34" charset="0"/>
                <a:ea typeface="ＭＳ Ｐゴシック" pitchFamily="34" charset="-128"/>
              </a:rPr>
              <a:t>You can also integrate into a SOA environment by consuming Web Services (both REST and SOAP) or utilizing DB Links to other databases.</a:t>
            </a:r>
          </a:p>
        </p:txBody>
      </p:sp>
      <p:sp>
        <p:nvSpPr>
          <p:cNvPr id="4" name="Slide Number Placeholder 3"/>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16296483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https://</a:t>
            </a:r>
            <a:r>
              <a:rPr lang="en-US" sz="1200" b="1" dirty="0" err="1"/>
              <a:t>www.oracle.com</a:t>
            </a:r>
            <a:r>
              <a:rPr lang="en-US" sz="1200" b="1" dirty="0"/>
              <a:t>/customers/</a:t>
            </a:r>
            <a:r>
              <a:rPr lang="en-US" sz="1200" b="1" dirty="0" err="1"/>
              <a:t>apexhealth</a:t>
            </a:r>
            <a:r>
              <a:rPr lang="en-US" sz="1200" b="1" dirty="0"/>
              <a:t>/</a:t>
            </a:r>
            <a:br>
              <a:rPr lang="en-US" sz="1200" b="1" dirty="0"/>
            </a:br>
            <a:br>
              <a:rPr lang="en-US" sz="1200" b="1" dirty="0"/>
            </a:br>
            <a:br>
              <a:rPr lang="en-US" sz="1200" dirty="0"/>
            </a:br>
            <a:r>
              <a:rPr lang="en-US" b="0" i="0" dirty="0">
                <a:solidFill>
                  <a:srgbClr val="161513"/>
                </a:solidFill>
                <a:effectLst/>
                <a:latin typeface="OracleSansVF"/>
              </a:rPr>
              <a:t>Oracle APEX on Database Cloud Service enabled </a:t>
            </a:r>
            <a:r>
              <a:rPr lang="en-US" b="0" i="0" dirty="0" err="1">
                <a:solidFill>
                  <a:srgbClr val="161513"/>
                </a:solidFill>
                <a:effectLst/>
                <a:latin typeface="OracleSansVF"/>
              </a:rPr>
              <a:t>ApexHealth</a:t>
            </a:r>
            <a:r>
              <a:rPr lang="en-US" b="0" i="0" dirty="0">
                <a:solidFill>
                  <a:srgbClr val="161513"/>
                </a:solidFill>
                <a:effectLst/>
                <a:latin typeface="OracleSansVF"/>
              </a:rPr>
              <a:t> to turn COVID-19 testing from a concept to an application in just 12 hours.</a:t>
            </a:r>
          </a:p>
          <a:p>
            <a:pPr marL="0" indent="0">
              <a:buFont typeface="Arial" panose="020B0604020202020204" pitchFamily="34" charset="0"/>
              <a:buNone/>
            </a:pPr>
            <a:endParaRPr lang="en-US" b="0" i="0" dirty="0">
              <a:solidFill>
                <a:srgbClr val="161513"/>
              </a:solidFill>
              <a:effectLst/>
              <a:latin typeface="OracleSansVF"/>
            </a:endParaRPr>
          </a:p>
          <a:p>
            <a:pPr algn="l"/>
            <a:r>
              <a:rPr lang="en-US" b="0" i="0" dirty="0">
                <a:solidFill>
                  <a:srgbClr val="161513"/>
                </a:solidFill>
                <a:effectLst/>
                <a:latin typeface="OracleSansVF"/>
              </a:rPr>
              <a:t>“When we’re solving a problem for healthcare providers, if Oracle wasn’t the best technology to use, we’d use something different. But it’s great for us, and it feeds all our needs.”</a:t>
            </a:r>
          </a:p>
          <a:p>
            <a:r>
              <a:rPr lang="en-US" dirty="0"/>
              <a:t>Rich </a:t>
            </a:r>
            <a:r>
              <a:rPr lang="en-US" dirty="0" err="1"/>
              <a:t>Mutell</a:t>
            </a:r>
            <a:r>
              <a:rPr lang="en-US" dirty="0"/>
              <a:t>, </a:t>
            </a:r>
            <a:r>
              <a:rPr lang="en-US" dirty="0">
                <a:effectLst/>
              </a:rPr>
              <a:t>Cofounder and CEO, Apex Health Innovations</a:t>
            </a:r>
            <a:br>
              <a:rPr lang="en-US" b="0" i="0" dirty="0">
                <a:solidFill>
                  <a:srgbClr val="161513"/>
                </a:solidFill>
                <a:effectLst/>
                <a:latin typeface="OracleSansVF"/>
              </a:rPr>
            </a:br>
            <a:br>
              <a:rPr lang="en-US" b="0" i="0" dirty="0">
                <a:solidFill>
                  <a:srgbClr val="161513"/>
                </a:solidFill>
                <a:effectLst/>
                <a:latin typeface="OracleSansVF"/>
              </a:rPr>
            </a:br>
            <a:r>
              <a:rPr lang="en-US" b="1" dirty="0">
                <a:effectLst/>
              </a:rPr>
              <a:t>Business challenges</a:t>
            </a:r>
          </a:p>
          <a:p>
            <a:r>
              <a:rPr lang="en-US" dirty="0">
                <a:effectLst/>
              </a:rPr>
              <a:t>Building applications for the healthcare and biotech/pharma industries, with their myriad regulations and privacy concerns, requires a deep understanding of how those businesses work, plus proven data security and HIPAA-compliance chops. Apex Health Innovations had that expertise, but what it needed was a cloud infrastructure and development platform on which to build and deliver those applications rapidly.</a:t>
            </a:r>
          </a:p>
          <a:p>
            <a:endParaRPr lang="en-US" b="1" dirty="0">
              <a:effectLst/>
            </a:endParaRPr>
          </a:p>
          <a:p>
            <a:r>
              <a:rPr lang="en-US" b="1" dirty="0">
                <a:effectLst/>
              </a:rPr>
              <a:t>Why Apex Health Chose Oracle</a:t>
            </a:r>
          </a:p>
          <a:p>
            <a:r>
              <a:rPr lang="en-US" dirty="0">
                <a:effectLst/>
              </a:rPr>
              <a:t>When the team at Apex Health Innovations sees an opportunity to connect healthcare providers or help streamline a process to improve patient care, the team moves fast. They chose </a:t>
            </a:r>
            <a:r>
              <a:rPr lang="en-US" u="none" strike="noStrike" dirty="0">
                <a:solidFill>
                  <a:srgbClr val="006B8F"/>
                </a:solidFill>
                <a:effectLst/>
                <a:hlinkClick r:id="rId3"/>
              </a:rPr>
              <a:t>Oracle Cloud Infrastructure</a:t>
            </a:r>
            <a:r>
              <a:rPr lang="en-US" dirty="0">
                <a:effectLst/>
              </a:rPr>
              <a:t> so they could deliver the confidence of a secure, high-performance cloud platform—while also impressing clinicians by meeting exacting requirements and leveraging the fast, feature-rich application development environment in </a:t>
            </a:r>
            <a:r>
              <a:rPr lang="en-US" u="none" strike="noStrike" dirty="0">
                <a:solidFill>
                  <a:srgbClr val="006B8F"/>
                </a:solidFill>
                <a:effectLst/>
                <a:hlinkClick r:id="rId4"/>
              </a:rPr>
              <a:t>Oracle APEX</a:t>
            </a:r>
            <a:r>
              <a:rPr lang="en-US" dirty="0">
                <a:effectLst/>
              </a:rPr>
              <a:t>.</a:t>
            </a:r>
          </a:p>
          <a:p>
            <a:endParaRPr lang="en-US" b="1" dirty="0">
              <a:effectLst/>
            </a:endParaRPr>
          </a:p>
          <a:p>
            <a:r>
              <a:rPr lang="en-US" b="1" dirty="0">
                <a:effectLst/>
              </a:rPr>
              <a:t>Results</a:t>
            </a:r>
          </a:p>
          <a:p>
            <a:r>
              <a:rPr lang="en-US" dirty="0">
                <a:effectLst/>
              </a:rPr>
              <a:t>The team at Apex Health Innovations has realized numerous successes by building and launching powerful, flexible, HIPAA-compliant applications on Oracle Cloud Infrastructure. These include an application that is being used by two of the largest kidney dialysis organizations in the US at more than 3,000 dialysis clinics, and applications that are helping some of the world’s largest pharmaceutical companies plan and execute the development of new therapies.</a:t>
            </a:r>
          </a:p>
          <a:p>
            <a:r>
              <a:rPr lang="en-US" dirty="0">
                <a:effectLst/>
              </a:rPr>
              <a:t>Recently, Apex Health Innovations built an application overnight using Oracle APEX that filled the reporting gap between COVID-19 testing labs and organ procurement networks across the US. The quick work helped researchers at Columbia and The Cleveland Clinic assess the prevalence of COVID-19 across the donor population.</a:t>
            </a:r>
          </a:p>
          <a:p>
            <a:r>
              <a:rPr lang="en-US" dirty="0">
                <a:effectLst/>
              </a:rPr>
              <a:t>“Oracle APEX and Oracle Cloud Infrastructure meant we were able to turn that application from a concept to an application in a 12-hour timespan,” says Rich </a:t>
            </a:r>
            <a:r>
              <a:rPr lang="en-US" dirty="0" err="1">
                <a:effectLst/>
              </a:rPr>
              <a:t>Mutell</a:t>
            </a:r>
            <a:r>
              <a:rPr lang="en-US" dirty="0">
                <a:effectLst/>
              </a:rPr>
              <a:t>, cofounder and CEO of Apex Health Innovations.</a:t>
            </a:r>
          </a:p>
          <a:p>
            <a:endParaRPr lang="en-US" dirty="0"/>
          </a:p>
        </p:txBody>
      </p:sp>
      <p:sp>
        <p:nvSpPr>
          <p:cNvPr id="4" name="Slide Number Placeholder 3"/>
          <p:cNvSpPr>
            <a:spLocks noGrp="1"/>
          </p:cNvSpPr>
          <p:nvPr>
            <p:ph type="sldNum" sz="quarter" idx="5"/>
          </p:nvPr>
        </p:nvSpPr>
        <p:spPr/>
        <p:txBody>
          <a:bodyPr/>
          <a:lstStyle/>
          <a:p>
            <a:fld id="{7A4C356B-53EA-D246-8502-8010F7A355B3}" type="slidenum">
              <a:rPr lang="en-US" smtClean="0"/>
              <a:t>94</a:t>
            </a:fld>
            <a:endParaRPr lang="en-US"/>
          </a:p>
        </p:txBody>
      </p:sp>
    </p:spTree>
    <p:extLst>
      <p:ext uri="{BB962C8B-B14F-4D97-AF65-F5344CB8AC3E}">
        <p14:creationId xmlns:p14="http://schemas.microsoft.com/office/powerpoint/2010/main" val="33942976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indent="-18256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C356B-53EA-D246-8502-8010F7A35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45451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7A4C356B-53EA-D246-8502-8010F7A355B3}" type="slidenum">
              <a:rPr lang="en-US" smtClean="0"/>
              <a:t>96</a:t>
            </a:fld>
            <a:endParaRPr lang="en-US"/>
          </a:p>
        </p:txBody>
      </p:sp>
    </p:spTree>
    <p:extLst>
      <p:ext uri="{BB962C8B-B14F-4D97-AF65-F5344CB8AC3E}">
        <p14:creationId xmlns:p14="http://schemas.microsoft.com/office/powerpoint/2010/main" val="33464125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C356B-53EA-D246-8502-8010F7A355B3}"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1513096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61513"/>
              </a:solidFill>
              <a:effectLst/>
              <a:latin typeface="OracleSansVF"/>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C356B-53EA-D246-8502-8010F7A355B3}"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4912824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61513"/>
              </a:solidFill>
              <a:effectLst/>
              <a:latin typeface="OracleSansVF"/>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C356B-53EA-D246-8502-8010F7A355B3}"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27645709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101</a:t>
            </a:fld>
            <a:endParaRPr lang="en-US" dirty="0"/>
          </a:p>
        </p:txBody>
      </p:sp>
    </p:spTree>
    <p:extLst>
      <p:ext uri="{BB962C8B-B14F-4D97-AF65-F5344CB8AC3E}">
        <p14:creationId xmlns:p14="http://schemas.microsoft.com/office/powerpoint/2010/main" val="38949510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102</a:t>
            </a:fld>
            <a:endParaRPr lang="en-US" dirty="0"/>
          </a:p>
        </p:txBody>
      </p:sp>
    </p:spTree>
    <p:extLst>
      <p:ext uri="{BB962C8B-B14F-4D97-AF65-F5344CB8AC3E}">
        <p14:creationId xmlns:p14="http://schemas.microsoft.com/office/powerpoint/2010/main" val="42844486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103</a:t>
            </a:fld>
            <a:endParaRPr lang="en-US" dirty="0"/>
          </a:p>
        </p:txBody>
      </p:sp>
    </p:spTree>
    <p:extLst>
      <p:ext uri="{BB962C8B-B14F-4D97-AF65-F5344CB8AC3E}">
        <p14:creationId xmlns:p14="http://schemas.microsoft.com/office/powerpoint/2010/main" val="37199615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104</a:t>
            </a:fld>
            <a:endParaRPr lang="en-US" dirty="0"/>
          </a:p>
        </p:txBody>
      </p:sp>
    </p:spTree>
    <p:extLst>
      <p:ext uri="{BB962C8B-B14F-4D97-AF65-F5344CB8AC3E}">
        <p14:creationId xmlns:p14="http://schemas.microsoft.com/office/powerpoint/2010/main" val="3011581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16</a:t>
            </a:fld>
            <a:endParaRPr lang="en-US" dirty="0"/>
          </a:p>
        </p:txBody>
      </p:sp>
    </p:spTree>
    <p:extLst>
      <p:ext uri="{BB962C8B-B14F-4D97-AF65-F5344CB8AC3E}">
        <p14:creationId xmlns:p14="http://schemas.microsoft.com/office/powerpoint/2010/main" val="4049523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105</a:t>
            </a:fld>
            <a:endParaRPr lang="en-US" dirty="0"/>
          </a:p>
        </p:txBody>
      </p:sp>
    </p:spTree>
    <p:extLst>
      <p:ext uri="{BB962C8B-B14F-4D97-AF65-F5344CB8AC3E}">
        <p14:creationId xmlns:p14="http://schemas.microsoft.com/office/powerpoint/2010/main" val="17898495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106</a:t>
            </a:fld>
            <a:endParaRPr lang="en-US" dirty="0"/>
          </a:p>
        </p:txBody>
      </p:sp>
    </p:spTree>
    <p:extLst>
      <p:ext uri="{BB962C8B-B14F-4D97-AF65-F5344CB8AC3E}">
        <p14:creationId xmlns:p14="http://schemas.microsoft.com/office/powerpoint/2010/main" val="14282209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107</a:t>
            </a:fld>
            <a:endParaRPr lang="en-US" dirty="0"/>
          </a:p>
        </p:txBody>
      </p:sp>
    </p:spTree>
    <p:extLst>
      <p:ext uri="{BB962C8B-B14F-4D97-AF65-F5344CB8AC3E}">
        <p14:creationId xmlns:p14="http://schemas.microsoft.com/office/powerpoint/2010/main" val="39736606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5150-57B6-5679-7260-79A90AC23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6559A-353B-0185-C1D8-4C9AEE2AA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E9802-AC66-319B-C194-56FF0FFE05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998859-7AA2-44B5-E20D-3271AE275C72}"/>
              </a:ext>
            </a:extLst>
          </p:cNvPr>
          <p:cNvSpPr>
            <a:spLocks noGrp="1"/>
          </p:cNvSpPr>
          <p:nvPr>
            <p:ph type="sldNum" sz="quarter" idx="5"/>
          </p:nvPr>
        </p:nvSpPr>
        <p:spPr/>
        <p:txBody>
          <a:bodyPr/>
          <a:lstStyle/>
          <a:p>
            <a:fld id="{9EDC5964-3162-43B5-B1EC-63C8D166D7D3}" type="slidenum">
              <a:rPr lang="en-US" smtClean="0"/>
              <a:pPr/>
              <a:t>108</a:t>
            </a:fld>
            <a:endParaRPr lang="en-US" dirty="0"/>
          </a:p>
        </p:txBody>
      </p:sp>
    </p:spTree>
    <p:extLst>
      <p:ext uri="{BB962C8B-B14F-4D97-AF65-F5344CB8AC3E}">
        <p14:creationId xmlns:p14="http://schemas.microsoft.com/office/powerpoint/2010/main" val="13260034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109</a:t>
            </a:fld>
            <a:endParaRPr lang="en-US" dirty="0"/>
          </a:p>
        </p:txBody>
      </p:sp>
    </p:spTree>
    <p:extLst>
      <p:ext uri="{BB962C8B-B14F-4D97-AF65-F5344CB8AC3E}">
        <p14:creationId xmlns:p14="http://schemas.microsoft.com/office/powerpoint/2010/main" val="15983949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E1E6-08A4-3FA1-5D5D-C359BC546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989EF-A734-3945-983C-1080F4171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63057-CB62-B7DE-890F-8DE704E791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AEBFCE-5C1B-B51E-7583-5F1B3D3F6E96}"/>
              </a:ext>
            </a:extLst>
          </p:cNvPr>
          <p:cNvSpPr>
            <a:spLocks noGrp="1"/>
          </p:cNvSpPr>
          <p:nvPr>
            <p:ph type="sldNum" sz="quarter" idx="5"/>
          </p:nvPr>
        </p:nvSpPr>
        <p:spPr/>
        <p:txBody>
          <a:bodyPr/>
          <a:lstStyle/>
          <a:p>
            <a:fld id="{9EDC5964-3162-43B5-B1EC-63C8D166D7D3}" type="slidenum">
              <a:rPr lang="en-US" smtClean="0"/>
              <a:pPr/>
              <a:t>110</a:t>
            </a:fld>
            <a:endParaRPr lang="en-US" dirty="0"/>
          </a:p>
        </p:txBody>
      </p:sp>
    </p:spTree>
    <p:extLst>
      <p:ext uri="{BB962C8B-B14F-4D97-AF65-F5344CB8AC3E}">
        <p14:creationId xmlns:p14="http://schemas.microsoft.com/office/powerpoint/2010/main" val="39839784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911FE-4B48-0DFB-114C-892DC19AA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A43BB-A5A1-6A6E-D5B1-A1E09DC10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0BEAF-B054-8713-8B46-D815E4FC1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18565-B833-C833-1434-37952C7580B1}"/>
              </a:ext>
            </a:extLst>
          </p:cNvPr>
          <p:cNvSpPr>
            <a:spLocks noGrp="1"/>
          </p:cNvSpPr>
          <p:nvPr>
            <p:ph type="sldNum" sz="quarter" idx="5"/>
          </p:nvPr>
        </p:nvSpPr>
        <p:spPr/>
        <p:txBody>
          <a:bodyPr/>
          <a:lstStyle/>
          <a:p>
            <a:fld id="{9EDC5964-3162-43B5-B1EC-63C8D166D7D3}" type="slidenum">
              <a:rPr lang="en-US" smtClean="0"/>
              <a:pPr/>
              <a:t>111</a:t>
            </a:fld>
            <a:endParaRPr lang="en-US" dirty="0"/>
          </a:p>
        </p:txBody>
      </p:sp>
    </p:spTree>
    <p:extLst>
      <p:ext uri="{BB962C8B-B14F-4D97-AF65-F5344CB8AC3E}">
        <p14:creationId xmlns:p14="http://schemas.microsoft.com/office/powerpoint/2010/main" val="6099849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DB32-3208-7082-428F-E010DDEB7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64280-FA04-9C8F-377B-9FFD055E5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6AB58-6D02-8764-37F2-B86EA2FDC211}"/>
              </a:ext>
            </a:extLst>
          </p:cNvPr>
          <p:cNvSpPr>
            <a:spLocks noGrp="1"/>
          </p:cNvSpPr>
          <p:nvPr>
            <p:ph type="body" idx="1"/>
          </p:nvPr>
        </p:nvSpPr>
        <p:spPr/>
        <p:txBody>
          <a:bodyPr/>
          <a:lstStyle/>
          <a:p>
            <a:endParaRPr lang="en-US" sz="1200" b="0" i="0" u="none" strike="noStrike" kern="1200">
              <a:solidFill>
                <a:schemeClr val="tx1"/>
              </a:solidFill>
              <a:effectLst/>
              <a:latin typeface="Oracle Sans Tab" panose="020B0503020204020204" pitchFamily="34" charset="0"/>
              <a:ea typeface="+mn-ea"/>
              <a:cs typeface="Oracle Sans Tab" panose="020B0503020204020204" pitchFamily="34" charset="0"/>
            </a:endParaRPr>
          </a:p>
        </p:txBody>
      </p:sp>
      <p:sp>
        <p:nvSpPr>
          <p:cNvPr id="4" name="Slide Number Placeholder 3">
            <a:extLst>
              <a:ext uri="{FF2B5EF4-FFF2-40B4-BE49-F238E27FC236}">
                <a16:creationId xmlns:a16="http://schemas.microsoft.com/office/drawing/2014/main" id="{5C1B66B1-046E-38EB-146D-7639596067EC}"/>
              </a:ext>
            </a:extLst>
          </p:cNvPr>
          <p:cNvSpPr>
            <a:spLocks noGrp="1"/>
          </p:cNvSpPr>
          <p:nvPr>
            <p:ph type="sldNum" sz="quarter" idx="5"/>
          </p:nvPr>
        </p:nvSpPr>
        <p:spPr/>
        <p:txBody>
          <a:bodyPr/>
          <a:lstStyle/>
          <a:p>
            <a:fld id="{9EDC5964-3162-43B5-B1EC-63C8D166D7D3}" type="slidenum">
              <a:rPr lang="en-US" smtClean="0"/>
              <a:pPr/>
              <a:t>112</a:t>
            </a:fld>
            <a:endParaRPr lang="en-US"/>
          </a:p>
        </p:txBody>
      </p:sp>
    </p:spTree>
    <p:extLst>
      <p:ext uri="{BB962C8B-B14F-4D97-AF65-F5344CB8AC3E}">
        <p14:creationId xmlns:p14="http://schemas.microsoft.com/office/powerpoint/2010/main" val="18668154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BB7E5-2AC2-8FA5-6A59-E58995505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F96EA-B152-AE06-F68D-5CCD07A1B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F2CAC-9833-6A2C-78EA-DBD47B1430B5}"/>
              </a:ext>
            </a:extLst>
          </p:cNvPr>
          <p:cNvSpPr>
            <a:spLocks noGrp="1"/>
          </p:cNvSpPr>
          <p:nvPr>
            <p:ph type="body" idx="1"/>
          </p:nvPr>
        </p:nvSpPr>
        <p:spPr/>
        <p:txBody>
          <a:bodyPr/>
          <a:lstStyle/>
          <a:p>
            <a:endParaRPr lang="en-US" sz="1200" b="0" i="0" u="none" strike="noStrike" kern="1200">
              <a:solidFill>
                <a:schemeClr val="tx1"/>
              </a:solidFill>
              <a:effectLst/>
              <a:latin typeface="Oracle Sans Tab" panose="020B0503020204020204" pitchFamily="34" charset="0"/>
              <a:ea typeface="+mn-ea"/>
              <a:cs typeface="Oracle Sans Tab" panose="020B0503020204020204" pitchFamily="34" charset="0"/>
            </a:endParaRPr>
          </a:p>
        </p:txBody>
      </p:sp>
      <p:sp>
        <p:nvSpPr>
          <p:cNvPr id="4" name="Slide Number Placeholder 3">
            <a:extLst>
              <a:ext uri="{FF2B5EF4-FFF2-40B4-BE49-F238E27FC236}">
                <a16:creationId xmlns:a16="http://schemas.microsoft.com/office/drawing/2014/main" id="{3EA21E1B-D9F6-6DAE-F1EF-849FF3FB9BAB}"/>
              </a:ext>
            </a:extLst>
          </p:cNvPr>
          <p:cNvSpPr>
            <a:spLocks noGrp="1"/>
          </p:cNvSpPr>
          <p:nvPr>
            <p:ph type="sldNum" sz="quarter" idx="5"/>
          </p:nvPr>
        </p:nvSpPr>
        <p:spPr/>
        <p:txBody>
          <a:bodyPr/>
          <a:lstStyle/>
          <a:p>
            <a:fld id="{9EDC5964-3162-43B5-B1EC-63C8D166D7D3}" type="slidenum">
              <a:rPr lang="en-US" smtClean="0"/>
              <a:pPr/>
              <a:t>113</a:t>
            </a:fld>
            <a:endParaRPr lang="en-US"/>
          </a:p>
        </p:txBody>
      </p:sp>
    </p:spTree>
    <p:extLst>
      <p:ext uri="{BB962C8B-B14F-4D97-AF65-F5344CB8AC3E}">
        <p14:creationId xmlns:p14="http://schemas.microsoft.com/office/powerpoint/2010/main" val="42329170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0E91-E770-2A55-4236-9D99738F6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B52A8-4ADA-DBD9-9717-FAC49F523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330A6-35D7-A753-EC0A-29AA9BAA36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9C1A46-3732-3AAA-F436-37D7155AE335}"/>
              </a:ext>
            </a:extLst>
          </p:cNvPr>
          <p:cNvSpPr>
            <a:spLocks noGrp="1"/>
          </p:cNvSpPr>
          <p:nvPr>
            <p:ph type="sldNum" sz="quarter" idx="5"/>
          </p:nvPr>
        </p:nvSpPr>
        <p:spPr/>
        <p:txBody>
          <a:bodyPr/>
          <a:lstStyle/>
          <a:p>
            <a:fld id="{9EDC5964-3162-43B5-B1EC-63C8D166D7D3}" type="slidenum">
              <a:rPr lang="en-US" smtClean="0"/>
              <a:pPr/>
              <a:t>114</a:t>
            </a:fld>
            <a:endParaRPr lang="en-US" dirty="0"/>
          </a:p>
        </p:txBody>
      </p:sp>
    </p:spTree>
    <p:extLst>
      <p:ext uri="{BB962C8B-B14F-4D97-AF65-F5344CB8AC3E}">
        <p14:creationId xmlns:p14="http://schemas.microsoft.com/office/powerpoint/2010/main" val="90339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9.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p>
            <a:r>
              <a:rPr lang="en-US" dirty="0"/>
              <a:t>Title</a:t>
            </a:r>
          </a:p>
        </p:txBody>
      </p:sp>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2025,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endParaRPr lang="en-US" dirty="0"/>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331799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mote Speaker_Pillar">
    <p:bg>
      <p:bgPr>
        <a:solidFill>
          <a:schemeClr val="accent5"/>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endParaRPr lang="en-US" dirty="0"/>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Graphic 3">
            <a:extLst>
              <a:ext uri="{FF2B5EF4-FFF2-40B4-BE49-F238E27FC236}">
                <a16:creationId xmlns:a16="http://schemas.microsoft.com/office/drawing/2014/main" id="{CA819757-4D81-B279-1442-C2F3A922AD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859690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endParaRPr lang="en-US" dirty="0"/>
          </a:p>
        </p:txBody>
      </p:sp>
      <p:pic>
        <p:nvPicPr>
          <p:cNvPr id="4" name="Graphic 3">
            <a:extLst>
              <a:ext uri="{FF2B5EF4-FFF2-40B4-BE49-F238E27FC236}">
                <a16:creationId xmlns:a16="http://schemas.microsoft.com/office/drawing/2014/main" id="{7A278AE1-AC83-3CFE-6423-CFD502893AB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42143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985309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ight - Thank You_Pill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342989-2257-954C-9D70-722D66CAB28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endParaRPr lang="en-US" dirty="0"/>
          </a:p>
        </p:txBody>
      </p:sp>
    </p:spTree>
    <p:extLst>
      <p:ext uri="{BB962C8B-B14F-4D97-AF65-F5344CB8AC3E}">
        <p14:creationId xmlns:p14="http://schemas.microsoft.com/office/powerpoint/2010/main" val="1413839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 - Thank You_Pilla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15EA7C-A050-FB45-A121-27DDCCF9D4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05CE80B-FDBC-4834-99C6-9621F96B934D}"/>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736FFAC2-A591-4775-8C17-E779B8580987}"/>
              </a:ext>
            </a:extLst>
          </p:cNvPr>
          <p:cNvSpPr>
            <a:spLocks noGrp="1"/>
          </p:cNvSpPr>
          <p:nvPr>
            <p:ph type="ftr" sz="quarter" idx="39"/>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B8DBDF9E-BB65-47CA-AE22-65479E3B2B11}"/>
              </a:ext>
            </a:extLst>
          </p:cNvPr>
          <p:cNvSpPr>
            <a:spLocks noGrp="1"/>
          </p:cNvSpPr>
          <p:nvPr>
            <p:ph type="dt" sz="half" idx="38"/>
          </p:nvPr>
        </p:nvSpPr>
        <p:spPr/>
        <p:txBody>
          <a:bodyPr/>
          <a:lstStyle/>
          <a:p>
            <a:endParaRPr lang="en-US" dirty="0"/>
          </a:p>
        </p:txBody>
      </p:sp>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0889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spTree>
    <p:extLst>
      <p:ext uri="{BB962C8B-B14F-4D97-AF65-F5344CB8AC3E}">
        <p14:creationId xmlns:p14="http://schemas.microsoft.com/office/powerpoint/2010/main" val="16643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ark - Closing Slide">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3647854" y="2915192"/>
            <a:ext cx="4896292" cy="1027617"/>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131185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rk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636209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ight - Safe harbor_Pillar">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7605915-A98A-1144-8EED-9444C9D723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5134"/>
            <a:ext cx="12192000" cy="194294"/>
          </a:xfrm>
          <a:prstGeom prst="rect">
            <a:avLst/>
          </a:prstGeom>
        </p:spPr>
      </p:pic>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p:txBody>
          <a:bodyPr/>
          <a:lstStyle/>
          <a:p>
            <a:r>
              <a:rPr lang="en-US" dirty="0"/>
              <a:t>Safe harbor statement</a:t>
            </a:r>
          </a:p>
        </p:txBody>
      </p:sp>
      <p:sp>
        <p:nvSpPr>
          <p:cNvPr id="10" name="Rectangle 9">
            <a:extLst>
              <a:ext uri="{FF2B5EF4-FFF2-40B4-BE49-F238E27FC236}">
                <a16:creationId xmlns:a16="http://schemas.microsoft.com/office/drawing/2014/main" id="{D83A1D03-5992-4722-83A9-AE5F71E76267}"/>
              </a:ext>
              <a:ext uri="{C183D7F6-B498-43B3-948B-1728B52AA6E4}">
                <adec:decorative xmlns:adec="http://schemas.microsoft.com/office/drawing/2017/decorative" val="1"/>
              </a:ext>
            </a:extLst>
          </p:cNvPr>
          <p:cNvSpPr/>
          <p:nvPr userDrawn="1"/>
        </p:nvSpPr>
        <p:spPr>
          <a:xfrm>
            <a:off x="762000" y="1389381"/>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88F1C8-B2B7-4391-AA71-B32B3F91D2B2}"/>
              </a:ext>
            </a:extLst>
          </p:cNvPr>
          <p:cNvSpPr/>
          <p:nvPr userDrawn="1"/>
        </p:nvSpPr>
        <p:spPr>
          <a:xfrm>
            <a:off x="762001" y="1951672"/>
            <a:ext cx="5957976" cy="2240678"/>
          </a:xfrm>
          <a:prstGeom prst="rect">
            <a:avLst/>
          </a:prstGeom>
        </p:spPr>
        <p:txBody>
          <a:bodyPr wrap="square" lIns="0">
            <a:spAutoFit/>
          </a:bodyPr>
          <a:lstStyle/>
          <a:p>
            <a:pPr>
              <a:lnSpc>
                <a:spcPts val="2120"/>
              </a:lnSpc>
              <a:spcAft>
                <a:spcPts val="0"/>
              </a:spcAft>
            </a:pPr>
            <a:r>
              <a:rPr lang="en-US" sz="1600" b="0" i="0" dirty="0">
                <a:solidFill>
                  <a:schemeClr val="tx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a:t>
            </a:r>
            <a:br>
              <a:rPr lang="en-US" sz="1600" b="0" i="0" dirty="0">
                <a:solidFill>
                  <a:schemeClr val="tx1"/>
                </a:solidFill>
                <a:latin typeface="Oracle Sans Light" panose="020B0403020204020204" pitchFamily="34" charset="0"/>
                <a:cs typeface="Oracle Sans Light" panose="020B0403020204020204" pitchFamily="34" charset="0"/>
              </a:rPr>
            </a:br>
            <a:r>
              <a:rPr lang="en-US" sz="1600" b="0" i="0" dirty="0">
                <a:solidFill>
                  <a:schemeClr val="tx1"/>
                </a:solidFill>
                <a:latin typeface="Oracle Sans Light" panose="020B0403020204020204" pitchFamily="34" charset="0"/>
                <a:cs typeface="Oracle Sans Light" panose="020B0403020204020204" pitchFamily="34" charset="0"/>
              </a:rPr>
              <a:t>upon in making purchasing decisions. The development, release, timing, and pricing of any features or functionality described for Oracle’s products may change and remains at the sole discretion of Oracle Corporation.</a:t>
            </a:r>
          </a:p>
        </p:txBody>
      </p:sp>
      <p:sp>
        <p:nvSpPr>
          <p:cNvPr id="16" name="Slide Number Placeholder 7">
            <a:extLst>
              <a:ext uri="{FF2B5EF4-FFF2-40B4-BE49-F238E27FC236}">
                <a16:creationId xmlns:a16="http://schemas.microsoft.com/office/drawing/2014/main" id="{B241CCCC-EA97-6742-BF3D-7A86426E8A5F}"/>
              </a:ext>
            </a:extLst>
          </p:cNvPr>
          <p:cNvSpPr>
            <a:spLocks noGrp="1"/>
          </p:cNvSpPr>
          <p:nvPr>
            <p:ph type="sldNum" sz="quarter" idx="12"/>
          </p:nvPr>
        </p:nvSpPr>
        <p:spPr>
          <a:xfrm>
            <a:off x="762000" y="6435235"/>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19266FB9-CF65-F948-8DDE-9A86339B6C7B}"/>
              </a:ext>
            </a:extLst>
          </p:cNvPr>
          <p:cNvSpPr>
            <a:spLocks noGrp="1"/>
          </p:cNvSpPr>
          <p:nvPr>
            <p:ph type="ftr" sz="quarter" idx="11"/>
          </p:nvPr>
        </p:nvSpPr>
        <p:spPr>
          <a:xfrm>
            <a:off x="1127759" y="6435553"/>
            <a:ext cx="5745379" cy="365125"/>
          </a:xfrm>
        </p:spPr>
        <p:txBody>
          <a:bodyPr/>
          <a:lstStyle/>
          <a:p>
            <a:r>
              <a:rPr lang="en-US"/>
              <a:t>Copyright © 2025, Oracle and/or its affiliates</a:t>
            </a:r>
            <a:endParaRPr lang="en-US" dirty="0"/>
          </a:p>
        </p:txBody>
      </p:sp>
      <p:sp>
        <p:nvSpPr>
          <p:cNvPr id="9" name="Date Placeholder 2">
            <a:extLst>
              <a:ext uri="{FF2B5EF4-FFF2-40B4-BE49-F238E27FC236}">
                <a16:creationId xmlns:a16="http://schemas.microsoft.com/office/drawing/2014/main" id="{7A9CB709-59EB-5E4D-ADE9-014D4AB90E35}"/>
              </a:ext>
            </a:extLst>
          </p:cNvPr>
          <p:cNvSpPr>
            <a:spLocks noGrp="1"/>
          </p:cNvSpPr>
          <p:nvPr>
            <p:ph type="dt" sz="half" idx="10"/>
          </p:nvPr>
        </p:nvSpPr>
        <p:spPr>
          <a:xfrm>
            <a:off x="6873138" y="6437179"/>
            <a:ext cx="2743200" cy="363500"/>
          </a:xfrm>
        </p:spPr>
        <p:txBody>
          <a:bodyPr/>
          <a:lstStyle/>
          <a:p>
            <a:endParaRPr lang="en-US" dirty="0"/>
          </a:p>
        </p:txBody>
      </p:sp>
    </p:spTree>
    <p:extLst>
      <p:ext uri="{BB962C8B-B14F-4D97-AF65-F5344CB8AC3E}">
        <p14:creationId xmlns:p14="http://schemas.microsoft.com/office/powerpoint/2010/main" val="27353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580107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_Logo+2 Partners_Pillar">
    <p:bg>
      <p:bgPr>
        <a:solidFill>
          <a:schemeClr val="bg2"/>
        </a:solidFill>
        <a:effectLst/>
      </p:bgPr>
    </p:bg>
    <p:spTree>
      <p:nvGrpSpPr>
        <p:cNvPr id="1" name=""/>
        <p:cNvGrpSpPr/>
        <p:nvPr/>
      </p:nvGrpSpPr>
      <p:grpSpPr>
        <a:xfrm>
          <a:off x="0" y="0"/>
          <a:ext cx="0" cy="0"/>
          <a:chOff x="0" y="0"/>
          <a:chExt cx="0" cy="0"/>
        </a:xfrm>
      </p:grpSpPr>
      <p:sp>
        <p:nvSpPr>
          <p:cNvPr id="16" name="Plus Sign">
            <a:extLst>
              <a:ext uri="{FF2B5EF4-FFF2-40B4-BE49-F238E27FC236}">
                <a16:creationId xmlns:a16="http://schemas.microsoft.com/office/drawing/2014/main" id="{78666C99-5EC8-364F-897B-A036BA33F47F}"/>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5D7ADE42-06D7-404B-9BF3-5B9ECFFB9C31}"/>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266FAC66-306B-074A-98EB-E97DC7AB573D}"/>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2" name="Content Placeholder 7">
            <a:extLst>
              <a:ext uri="{FF2B5EF4-FFF2-40B4-BE49-F238E27FC236}">
                <a16:creationId xmlns:a16="http://schemas.microsoft.com/office/drawing/2014/main" id="{B055D7E2-19E5-4ECB-8AAE-6E93D2FF74B9}"/>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 name="Title 4">
            <a:extLst>
              <a:ext uri="{FF2B5EF4-FFF2-40B4-BE49-F238E27FC236}">
                <a16:creationId xmlns:a16="http://schemas.microsoft.com/office/drawing/2014/main" id="{D4E3A5EA-B23E-4E6B-81A8-8E4BFCFCE737}"/>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25" name="Text Placeholder 21">
            <a:extLst>
              <a:ext uri="{FF2B5EF4-FFF2-40B4-BE49-F238E27FC236}">
                <a16:creationId xmlns:a16="http://schemas.microsoft.com/office/drawing/2014/main" id="{F3C4DAF9-9F03-1E49-8D77-D31CF9B39247}"/>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6" name="Text Placeholder 21">
            <a:extLst>
              <a:ext uri="{FF2B5EF4-FFF2-40B4-BE49-F238E27FC236}">
                <a16:creationId xmlns:a16="http://schemas.microsoft.com/office/drawing/2014/main" id="{DEACAA10-CC32-5943-A0D6-EE967BFD0A15}"/>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7" name="Text Placeholder 21">
            <a:extLst>
              <a:ext uri="{FF2B5EF4-FFF2-40B4-BE49-F238E27FC236}">
                <a16:creationId xmlns:a16="http://schemas.microsoft.com/office/drawing/2014/main" id="{1D8022D7-7490-D44F-A545-066736880B3B}"/>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8" name="Text Placeholder 21">
            <a:extLst>
              <a:ext uri="{FF2B5EF4-FFF2-40B4-BE49-F238E27FC236}">
                <a16:creationId xmlns:a16="http://schemas.microsoft.com/office/drawing/2014/main" id="{3F6EA513-1C8E-F040-A09A-73F6DCD76B14}"/>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9" name="Text Placeholder 21">
            <a:extLst>
              <a:ext uri="{FF2B5EF4-FFF2-40B4-BE49-F238E27FC236}">
                <a16:creationId xmlns:a16="http://schemas.microsoft.com/office/drawing/2014/main" id="{33EE5F71-64FB-D04C-8963-7EAB2CB90D90}"/>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0E203719-C6E4-B84B-97A9-09C6C8019E07}"/>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4BB5BC17-D6CB-4E84-AFC2-0D8CBB0C7201}"/>
              </a:ext>
            </a:extLst>
          </p:cNvPr>
          <p:cNvSpPr>
            <a:spLocks noGrp="1"/>
          </p:cNvSpPr>
          <p:nvPr>
            <p:ph type="dt" sz="half" idx="25"/>
          </p:nvPr>
        </p:nvSpPr>
        <p:spPr/>
        <p:txBody>
          <a:bodyPr/>
          <a:lstStyle/>
          <a:p>
            <a:endParaRPr lang="en-US" dirty="0"/>
          </a:p>
        </p:txBody>
      </p:sp>
      <p:sp>
        <p:nvSpPr>
          <p:cNvPr id="3" name="Footer Placeholder 2">
            <a:extLst>
              <a:ext uri="{FF2B5EF4-FFF2-40B4-BE49-F238E27FC236}">
                <a16:creationId xmlns:a16="http://schemas.microsoft.com/office/drawing/2014/main" id="{C38C318C-4E3B-4F74-B6DC-D8DD798089C4}"/>
              </a:ext>
            </a:extLst>
          </p:cNvPr>
          <p:cNvSpPr>
            <a:spLocks noGrp="1"/>
          </p:cNvSpPr>
          <p:nvPr>
            <p:ph type="ftr" sz="quarter" idx="26"/>
          </p:nvPr>
        </p:nvSpPr>
        <p:spPr/>
        <p:txBody>
          <a:bodyPr/>
          <a:lstStyle/>
          <a:p>
            <a:r>
              <a:rPr lang="en-US"/>
              <a:t>Copyright © 2025, Oracle and/or its affiliates</a:t>
            </a:r>
            <a:endParaRPr lang="en-US" dirty="0"/>
          </a:p>
        </p:txBody>
      </p:sp>
      <p:sp>
        <p:nvSpPr>
          <p:cNvPr id="4" name="Slide Number Placeholder 3">
            <a:extLst>
              <a:ext uri="{FF2B5EF4-FFF2-40B4-BE49-F238E27FC236}">
                <a16:creationId xmlns:a16="http://schemas.microsoft.com/office/drawing/2014/main" id="{E61E8CE3-260F-48DF-BA33-417A3ED6D0DD}"/>
              </a:ext>
            </a:extLst>
          </p:cNvPr>
          <p:cNvSpPr>
            <a:spLocks noGrp="1"/>
          </p:cNvSpPr>
          <p:nvPr>
            <p:ph type="sldNum" sz="quarter" idx="27"/>
          </p:nvPr>
        </p:nvSpPr>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11" name="Picture 10">
            <a:extLst>
              <a:ext uri="{FF2B5EF4-FFF2-40B4-BE49-F238E27FC236}">
                <a16:creationId xmlns:a16="http://schemas.microsoft.com/office/drawing/2014/main" id="{A984A497-AB2B-AA06-2725-39705620AB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33043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_Logo+Partner_Pillar">
    <p:bg>
      <p:bgPr>
        <a:solidFill>
          <a:schemeClr val="bg2"/>
        </a:solidFill>
        <a:effectLst/>
      </p:bgPr>
    </p:bg>
    <p:spTree>
      <p:nvGrpSpPr>
        <p:cNvPr id="1" name=""/>
        <p:cNvGrpSpPr/>
        <p:nvPr/>
      </p:nvGrpSpPr>
      <p:grpSpPr>
        <a:xfrm>
          <a:off x="0" y="0"/>
          <a:ext cx="0" cy="0"/>
          <a:chOff x="0" y="0"/>
          <a:chExt cx="0" cy="0"/>
        </a:xfrm>
      </p:grpSpPr>
      <p:sp>
        <p:nvSpPr>
          <p:cNvPr id="23" name="Plus Sign">
            <a:extLst>
              <a:ext uri="{FF2B5EF4-FFF2-40B4-BE49-F238E27FC236}">
                <a16:creationId xmlns:a16="http://schemas.microsoft.com/office/drawing/2014/main" id="{DFB228CB-C8F9-4CDC-B52B-26E33457D464}"/>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4" name="Content Placeholder 7">
            <a:extLst>
              <a:ext uri="{FF2B5EF4-FFF2-40B4-BE49-F238E27FC236}">
                <a16:creationId xmlns:a16="http://schemas.microsoft.com/office/drawing/2014/main" id="{8DE5D9B7-E89D-4396-B7FF-BD7F4EF049A8}"/>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4">
            <a:extLst>
              <a:ext uri="{FF2B5EF4-FFF2-40B4-BE49-F238E27FC236}">
                <a16:creationId xmlns:a16="http://schemas.microsoft.com/office/drawing/2014/main" id="{52E888CD-253D-45DE-BDD1-8B68EAF69D3E}"/>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D271DB16-F24A-405A-B1F5-F2573F2E2532}"/>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EACE903B-927B-4737-AE7A-540D27D83B59}"/>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9C10E5E2-3528-421A-9373-B4807D19E2F6}"/>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D0E65ED1-4AFA-4BFB-842A-108B0EBA3B2A}"/>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9" name="Text Placeholder 21">
            <a:extLst>
              <a:ext uri="{FF2B5EF4-FFF2-40B4-BE49-F238E27FC236}">
                <a16:creationId xmlns:a16="http://schemas.microsoft.com/office/drawing/2014/main" id="{D41EFAF7-C52F-4A94-AC71-5CC6E2A03DBE}"/>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0" name="Text Placeholder 21">
            <a:extLst>
              <a:ext uri="{FF2B5EF4-FFF2-40B4-BE49-F238E27FC236}">
                <a16:creationId xmlns:a16="http://schemas.microsoft.com/office/drawing/2014/main" id="{6969C725-12F3-49BD-98AD-3B9D54612638}"/>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2" name="Slide Number Placeholder 7">
            <a:extLst>
              <a:ext uri="{FF2B5EF4-FFF2-40B4-BE49-F238E27FC236}">
                <a16:creationId xmlns:a16="http://schemas.microsoft.com/office/drawing/2014/main" id="{45E7E332-2343-4444-B6A3-70567538C087}"/>
              </a:ext>
            </a:extLst>
          </p:cNvPr>
          <p:cNvSpPr>
            <a:spLocks noGrp="1"/>
          </p:cNvSpPr>
          <p:nvPr>
            <p:ph type="sldNum" sz="quarter" idx="21"/>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D49A94FB-9BD3-E340-B8E9-4C16A21F66D6}"/>
              </a:ext>
            </a:extLst>
          </p:cNvPr>
          <p:cNvSpPr>
            <a:spLocks noGrp="1"/>
          </p:cNvSpPr>
          <p:nvPr>
            <p:ph type="ftr" sz="quarter" idx="20"/>
          </p:nvPr>
        </p:nvSpPr>
        <p:spPr>
          <a:xfrm>
            <a:off x="1127759" y="6423978"/>
            <a:ext cx="5745379" cy="365125"/>
          </a:xfrm>
        </p:spPr>
        <p:txBody>
          <a:bodyPr/>
          <a:lstStyle/>
          <a:p>
            <a:r>
              <a:rPr lang="en-US"/>
              <a:t>Copyright © 2025, Oracle and/or its affiliates</a:t>
            </a:r>
            <a:endParaRPr lang="en-US" dirty="0"/>
          </a:p>
        </p:txBody>
      </p:sp>
      <p:sp>
        <p:nvSpPr>
          <p:cNvPr id="19" name="Date Placeholder 2">
            <a:extLst>
              <a:ext uri="{FF2B5EF4-FFF2-40B4-BE49-F238E27FC236}">
                <a16:creationId xmlns:a16="http://schemas.microsoft.com/office/drawing/2014/main" id="{8A953FC8-D8A2-FB48-9589-841874185DC4}"/>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B7E9670-A2F9-E7D3-0FCB-3556873DCF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42666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_Logo_Pillar">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6" name="Date Placeholder 2">
            <a:extLst>
              <a:ext uri="{FF2B5EF4-FFF2-40B4-BE49-F238E27FC236}">
                <a16:creationId xmlns:a16="http://schemas.microsoft.com/office/drawing/2014/main" id="{C9A44FD0-9299-A747-ACA7-73C04B005966}"/>
              </a:ext>
            </a:extLst>
          </p:cNvPr>
          <p:cNvSpPr>
            <a:spLocks noGrp="1"/>
          </p:cNvSpPr>
          <p:nvPr>
            <p:ph type="dt" sz="half" idx="10"/>
          </p:nvPr>
        </p:nvSpPr>
        <p:spPr>
          <a:xfrm>
            <a:off x="6873138" y="6425604"/>
            <a:ext cx="2743200" cy="363500"/>
          </a:xfrm>
        </p:spPr>
        <p:txBody>
          <a:bodyPr/>
          <a:lstStyle/>
          <a:p>
            <a:endParaRPr lang="en-US" dirty="0"/>
          </a:p>
        </p:txBody>
      </p:sp>
      <p:sp>
        <p:nvSpPr>
          <p:cNvPr id="19" name="Footer Placeholder 4">
            <a:extLst>
              <a:ext uri="{FF2B5EF4-FFF2-40B4-BE49-F238E27FC236}">
                <a16:creationId xmlns:a16="http://schemas.microsoft.com/office/drawing/2014/main" id="{118F5506-12CA-A84F-8A2D-E2E6E5EE375A}"/>
              </a:ext>
            </a:extLst>
          </p:cNvPr>
          <p:cNvSpPr>
            <a:spLocks noGrp="1"/>
          </p:cNvSpPr>
          <p:nvPr>
            <p:ph type="ftr" sz="quarter" idx="20"/>
          </p:nvPr>
        </p:nvSpPr>
        <p:spPr>
          <a:xfrm>
            <a:off x="1127759" y="6423978"/>
            <a:ext cx="5745379" cy="365125"/>
          </a:xfrm>
        </p:spPr>
        <p:txBody>
          <a:bodyPr/>
          <a:lstStyle/>
          <a:p>
            <a:r>
              <a:rPr lang="en-US"/>
              <a:t>Copyright © 2025, Oracle and/or its affiliates</a:t>
            </a:r>
            <a:endParaRPr lang="en-US" dirty="0"/>
          </a:p>
        </p:txBody>
      </p:sp>
      <p:sp>
        <p:nvSpPr>
          <p:cNvPr id="20" name="Slide Number Placeholder 7">
            <a:extLst>
              <a:ext uri="{FF2B5EF4-FFF2-40B4-BE49-F238E27FC236}">
                <a16:creationId xmlns:a16="http://schemas.microsoft.com/office/drawing/2014/main" id="{F59FFAD1-5763-D74E-BBAC-43E9676146E6}"/>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33" name="Title 4">
            <a:extLst>
              <a:ext uri="{FF2B5EF4-FFF2-40B4-BE49-F238E27FC236}">
                <a16:creationId xmlns:a16="http://schemas.microsoft.com/office/drawing/2014/main" id="{D159976D-485F-461D-8BF1-ACF0F36F4ACD}"/>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E8B73C5B-0455-4A39-B115-DC0426A05203}"/>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4AF9BA17-9E4B-4420-8DA1-0ADB4139BD98}"/>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0E5BCC29-452A-4B5C-A0FD-F24093C61A18}"/>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7C3490F3-12E4-42E9-A02A-DA9048E5517E}"/>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8" name="Text Placeholder 21">
            <a:extLst>
              <a:ext uri="{FF2B5EF4-FFF2-40B4-BE49-F238E27FC236}">
                <a16:creationId xmlns:a16="http://schemas.microsoft.com/office/drawing/2014/main" id="{54410202-CDC2-4A70-9E8F-A082EA40FA27}"/>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9" name="Text Placeholder 21">
            <a:extLst>
              <a:ext uri="{FF2B5EF4-FFF2-40B4-BE49-F238E27FC236}">
                <a16:creationId xmlns:a16="http://schemas.microsoft.com/office/drawing/2014/main" id="{3EA55A5B-76B6-49EB-B503-BCF2D131084A}"/>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34A687BA-CBA1-BA5D-B186-8FB50742A3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506914" y="922450"/>
            <a:ext cx="1412622" cy="466344"/>
          </a:xfrm>
          <a:prstGeom prst="rect">
            <a:avLst/>
          </a:prstGeom>
        </p:spPr>
      </p:pic>
    </p:spTree>
    <p:extLst>
      <p:ext uri="{BB962C8B-B14F-4D97-AF65-F5344CB8AC3E}">
        <p14:creationId xmlns:p14="http://schemas.microsoft.com/office/powerpoint/2010/main" val="19069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_2 Partners_Pillar">
    <p:bg>
      <p:bgPr>
        <a:solidFill>
          <a:schemeClr val="bg2"/>
        </a:solidFill>
        <a:effectLst/>
      </p:bgPr>
    </p:bg>
    <p:spTree>
      <p:nvGrpSpPr>
        <p:cNvPr id="1" name=""/>
        <p:cNvGrpSpPr/>
        <p:nvPr/>
      </p:nvGrpSpPr>
      <p:grpSpPr>
        <a:xfrm>
          <a:off x="0" y="0"/>
          <a:ext cx="0" cy="0"/>
          <a:chOff x="0" y="0"/>
          <a:chExt cx="0" cy="0"/>
        </a:xfrm>
      </p:grpSpPr>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BE9C6943-88E5-4FDE-9345-776AE397A8BF}"/>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2" name="Content Placeholder 7">
            <a:extLst>
              <a:ext uri="{FF2B5EF4-FFF2-40B4-BE49-F238E27FC236}">
                <a16:creationId xmlns:a16="http://schemas.microsoft.com/office/drawing/2014/main" id="{C541D261-7C35-49A4-BB88-44B95A303EE0}"/>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6" name="Picture 5">
            <a:extLst>
              <a:ext uri="{FF2B5EF4-FFF2-40B4-BE49-F238E27FC236}">
                <a16:creationId xmlns:a16="http://schemas.microsoft.com/office/drawing/2014/main" id="{969C1FC1-6258-4628-F2E0-E3F2BD0148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413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cture_Partner_Pillar">
    <p:bg>
      <p:bgPr>
        <a:solidFill>
          <a:schemeClr val="bg2"/>
        </a:solidFill>
        <a:effectLst/>
      </p:bgPr>
    </p:bg>
    <p:spTree>
      <p:nvGrpSpPr>
        <p:cNvPr id="1" name=""/>
        <p:cNvGrpSpPr/>
        <p:nvPr/>
      </p:nvGrpSpPr>
      <p:grpSpPr>
        <a:xfrm>
          <a:off x="0" y="0"/>
          <a:ext cx="0" cy="0"/>
          <a:chOff x="0" y="0"/>
          <a:chExt cx="0" cy="0"/>
        </a:xfrm>
      </p:grpSpPr>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DE4E7BB1-AD21-9720-3957-4BE13DE910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5907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_Pill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86FCAE49-D9B7-F9C1-27B7-1268EC801B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6932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taPattern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CF7490F-9E10-8318-F751-D4515DBE5A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7569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taPattern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4E12723F-81E3-95C1-8A04-F469AE5A2E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5407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taPattern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9634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taPattern_2_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991AD456-2484-D867-0426-08ACE85DA73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08344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 Title 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744055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taPattern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2158C5E7-30E9-D030-7DCD-A4091EB105D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6247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taPattern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54E8687D-4AAC-ED2F-4231-81D2169548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52081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45AB3766-8428-D431-A3B6-F239BC75981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228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F6F97A4-76CF-3DD7-97DA-AAD6D058B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4221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1C2D9A63-37B0-8FF3-38ED-76253DEBEC5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14102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AB126B3C-A60F-F69D-50AB-2CC0837654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900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11053E71-5074-9A12-7CE7-1D4E906B199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7300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6B997F5B-AEEF-EAB1-59E5-6E4CF727CFE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8533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Video_2Partners_Pillar">
    <p:bg>
      <p:bgPr>
        <a:solidFill>
          <a:schemeClr val="bg2"/>
        </a:solidFill>
        <a:effectLst/>
      </p:bgPr>
    </p:bg>
    <p:spTree>
      <p:nvGrpSpPr>
        <p:cNvPr id="1" name=""/>
        <p:cNvGrpSpPr/>
        <p:nvPr/>
      </p:nvGrpSpPr>
      <p:grpSpPr>
        <a:xfrm>
          <a:off x="0" y="0"/>
          <a:ext cx="0" cy="0"/>
          <a:chOff x="0" y="0"/>
          <a:chExt cx="0" cy="0"/>
        </a:xfrm>
      </p:grpSpPr>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2DEB2391-F417-3312-6460-D8717C4495C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63500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Video_Partner_Pillar">
    <p:bg>
      <p:bgPr>
        <a:solidFill>
          <a:schemeClr val="bg2"/>
        </a:solidFill>
        <a:effectLst/>
      </p:bgPr>
    </p:bg>
    <p:spTree>
      <p:nvGrpSpPr>
        <p:cNvPr id="1" name=""/>
        <p:cNvGrpSpPr/>
        <p:nvPr/>
      </p:nvGrpSpPr>
      <p:grpSpPr>
        <a:xfrm>
          <a:off x="0" y="0"/>
          <a:ext cx="0" cy="0"/>
          <a:chOff x="0" y="0"/>
          <a:chExt cx="0" cy="0"/>
        </a:xfrm>
      </p:grpSpPr>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604B6492-A637-E966-150A-D988E1F135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1186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177276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Video_Logo_Pillar">
    <p:bg>
      <p:bgPr>
        <a:solidFill>
          <a:schemeClr val="bg2"/>
        </a:solidFill>
        <a:effectLst/>
      </p:bgPr>
    </p:bg>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D529AB01-3555-08CF-C9FB-7D2756810D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59077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Video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8FDD6CE-ED0F-BB32-B106-70DBC5D94BE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02735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Video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AFD87A4B-788D-11A5-E973-42458FC6228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1837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Video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8CD3460D-B83A-B3EE-73AF-D372F792FD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296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Video_2Partners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7B4A2111-F662-E853-F26E-10F99B86DF7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29511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0231CF34-24BD-E319-4206-5267704DC0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3673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B54C79AA-1206-2237-1040-DC4290E2BBC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025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Video_2Partners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FE75CBC7-EAAE-0DC8-1150-1BC612F9863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4212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Video_Partner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34F6B5C5-6446-DA1D-F5AD-D33F5A35CB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30667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Video_Logo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3" name="Picture 2">
            <a:extLst>
              <a:ext uri="{FF2B5EF4-FFF2-40B4-BE49-F238E27FC236}">
                <a16:creationId xmlns:a16="http://schemas.microsoft.com/office/drawing/2014/main" id="{57AA0FB8-81F5-6B4C-48BF-F4B571FC28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548680"/>
            <a:ext cx="1412622" cy="466344"/>
          </a:xfrm>
          <a:prstGeom prst="rect">
            <a:avLst/>
          </a:prstGeom>
        </p:spPr>
      </p:pic>
    </p:spTree>
    <p:extLst>
      <p:ext uri="{BB962C8B-B14F-4D97-AF65-F5344CB8AC3E}">
        <p14:creationId xmlns:p14="http://schemas.microsoft.com/office/powerpoint/2010/main" val="11204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 Title/Sub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662519-4941-4045-9F0E-DBC7AD6CC29F}"/>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58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9724"/>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0BF160E-FC2C-48A7-921B-3472529A1B0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D5C87038-F332-48C5-BA1A-25E935076236}"/>
              </a:ext>
            </a:extLst>
          </p:cNvPr>
          <p:cNvSpPr>
            <a:spLocks noGrp="1"/>
          </p:cNvSpPr>
          <p:nvPr>
            <p:ph type="ftr" sz="quarter" idx="17"/>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9E807CE-245D-4F0E-ACCB-E3FE7584A0AE}"/>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2285202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_Layout 2_2Partners_Pillar">
    <p:bg>
      <p:bgPr>
        <a:solidFill>
          <a:schemeClr val="bg2"/>
        </a:solidFill>
        <a:effectLst/>
      </p:bgPr>
    </p:bg>
    <p:spTree>
      <p:nvGrpSpPr>
        <p:cNvPr id="1" name=""/>
        <p:cNvGrpSpPr/>
        <p:nvPr/>
      </p:nvGrpSpPr>
      <p:grpSpPr>
        <a:xfrm>
          <a:off x="0" y="0"/>
          <a:ext cx="0" cy="0"/>
          <a:chOff x="0" y="0"/>
          <a:chExt cx="0" cy="0"/>
        </a:xfrm>
      </p:grpSpPr>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68A511C4-6328-4EF9-8B20-34315F490F67}"/>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3B057D54-F31F-43D3-B28D-FE458256FCA3}"/>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2025,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4" name="Picture 3">
            <a:extLst>
              <a:ext uri="{FF2B5EF4-FFF2-40B4-BE49-F238E27FC236}">
                <a16:creationId xmlns:a16="http://schemas.microsoft.com/office/drawing/2014/main" id="{52535507-FF1A-059D-BA78-5CDFB446CF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58461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cture_Layout_Partner_Pillar">
    <p:bg>
      <p:bgPr>
        <a:solidFill>
          <a:schemeClr val="bg2"/>
        </a:solidFill>
        <a:effectLst/>
      </p:bgPr>
    </p:bg>
    <p:spTree>
      <p:nvGrpSpPr>
        <p:cNvPr id="1" name=""/>
        <p:cNvGrpSpPr/>
        <p:nvPr/>
      </p:nvGrpSpPr>
      <p:grpSpPr>
        <a:xfrm>
          <a:off x="0" y="0"/>
          <a:ext cx="0" cy="0"/>
          <a:chOff x="0" y="0"/>
          <a:chExt cx="0" cy="0"/>
        </a:xfrm>
      </p:grpSpPr>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2025,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765633DB-5938-5774-995E-98BE1529C7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4621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icture_Layout 2_Logo_Pillar">
    <p:bg>
      <p:bgPr>
        <a:solidFill>
          <a:schemeClr val="bg2"/>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2025,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F9BBDC96-36DC-6880-A142-8DB2199A1E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7177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ataPattern_Layout 2_2Partners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9" name="Plus Sign">
            <a:extLst>
              <a:ext uri="{FF2B5EF4-FFF2-40B4-BE49-F238E27FC236}">
                <a16:creationId xmlns:a16="http://schemas.microsoft.com/office/drawing/2014/main" id="{FABF5577-99F9-4475-8BBB-898D31D6851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60" name="Content Placeholder 7">
            <a:extLst>
              <a:ext uri="{FF2B5EF4-FFF2-40B4-BE49-F238E27FC236}">
                <a16:creationId xmlns:a16="http://schemas.microsoft.com/office/drawing/2014/main" id="{2E4E9E75-F650-4123-8C23-DA4EC52B2595}"/>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B99A0A85-FB36-FFE9-3CAA-81C356F559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687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ataPattern_Layout_Partner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7749761E-C5DA-CA87-14B3-0FFBE6DC034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38592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ataPattern_Layout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2" name="Picture 1">
            <a:extLst>
              <a:ext uri="{FF2B5EF4-FFF2-40B4-BE49-F238E27FC236}">
                <a16:creationId xmlns:a16="http://schemas.microsoft.com/office/drawing/2014/main" id="{CD164A79-ADE9-893D-71D4-283823630E2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86861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ataPattern_Layout 2_2Partners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C745597F-BFAB-4932-83FD-A7E414FBC7A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BCD36722-CAF3-4826-B371-3AAD8CE790B9}"/>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FE51582F-E884-B730-DEB1-1B236D887F5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8814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ataPattern_Layout 2_Partner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AFA9E9A9-5CD9-5938-1596-666E22FEFB0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59586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ataPattern_Layout 2_Logo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endParaRPr lang="en-US" dirty="0"/>
          </a:p>
        </p:txBody>
      </p:sp>
      <p:pic>
        <p:nvPicPr>
          <p:cNvPr id="2" name="Picture 1">
            <a:extLst>
              <a:ext uri="{FF2B5EF4-FFF2-40B4-BE49-F238E27FC236}">
                <a16:creationId xmlns:a16="http://schemas.microsoft.com/office/drawing/2014/main" id="{71070116-4D47-D9E8-906F-5394540280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0209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_Layout 2_2Partners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8CC5D798-109D-DE7B-DA45-C7F5ACE2EE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6122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Title 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407DA789-B767-4A77-A75D-9C385AFC33B4}"/>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B05AFF25-B817-40B5-8816-66323F711217}"/>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C63785FA-1D21-47B6-A7F2-29E72865C9A1}"/>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3280776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_Layout 2_Partners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AD1BF9F1-B591-B1D3-E12A-C9D773FEC35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3490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_Layout 2_Logo_Pillar">
    <p:bg>
      <p:bgPr>
        <a:solidFill>
          <a:schemeClr val="bg2"/>
        </a:soli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4CBF9F58-C962-AB90-086C-2E874AA288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0148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_Layout 2_2Partners_Sand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3B09BFC9-B4A0-E656-8265-F48B090242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6744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_Layout 2_Partner_Sand_Pillar">
    <p:bg>
      <p:bgPr>
        <a:solidFill>
          <a:schemeClr val="bg2"/>
        </a:solidFill>
        <a:effectLst/>
      </p:bgPr>
    </p:bg>
    <p:spTree>
      <p:nvGrpSpPr>
        <p:cNvPr id="1" name=""/>
        <p:cNvGrpSpPr/>
        <p:nvPr/>
      </p:nvGrpSpPr>
      <p:grpSpPr>
        <a:xfrm>
          <a:off x="0" y="0"/>
          <a:ext cx="0" cy="0"/>
          <a:chOff x="0" y="0"/>
          <a:chExt cx="0" cy="0"/>
        </a:xfrm>
      </p:grpSpPr>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24469F0D-4A98-526D-4AB1-ECFB930AC09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29739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_Layout 2_Logo_Sand_Pillar">
    <p:bg>
      <p:bgPr>
        <a:solidFill>
          <a:schemeClr val="bg2"/>
        </a:soli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pic>
        <p:nvPicPr>
          <p:cNvPr id="2" name="Picture 1">
            <a:extLst>
              <a:ext uri="{FF2B5EF4-FFF2-40B4-BE49-F238E27FC236}">
                <a16:creationId xmlns:a16="http://schemas.microsoft.com/office/drawing/2014/main" id="{74056C34-0041-8220-FFD4-48794232BA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30377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Video_Layout 2_2Partners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EC52ED9F-7720-20AC-40B8-71F536CCCD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40442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Video_Layout 2_Partner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781014B6-D82C-E5EF-2286-856366BF97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21056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Video_Layout 2_Logo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68864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Video_Layout 2_2Partners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97A03A87-4A4D-860B-1944-0B31BB54FC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29797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Video_Layout 2_Partner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3" name="Picture 2">
            <a:extLst>
              <a:ext uri="{FF2B5EF4-FFF2-40B4-BE49-F238E27FC236}">
                <a16:creationId xmlns:a16="http://schemas.microsoft.com/office/drawing/2014/main" id="{9009319E-F2F3-8333-4FEC-683B821834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9997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 Title 3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0D675-D1C2-4EC5-AC43-361941EAF0BF}"/>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6D9035DB-5DCD-4422-A725-691A677FD3FD}"/>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5FCE2B2D-071B-4583-AA8D-51D109ED037A}"/>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76CE37BE-46FB-4885-AD37-B5D81DB98036}"/>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A6963952-CC43-4F63-8DDF-47B0F4512883}"/>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8C7C943-7B6D-4881-926B-CD58E0F2AC11}"/>
              </a:ext>
            </a:extLst>
          </p:cNvPr>
          <p:cNvSpPr>
            <a:spLocks noGrp="1"/>
          </p:cNvSpPr>
          <p:nvPr>
            <p:ph type="ftr" sz="quarter" idx="18"/>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933D1004-DEA1-4BAF-97C2-F49A471F4E4F}"/>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3032470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Video_Layout 2_Logo_Sand_Pillar">
    <p:bg>
      <p:bgPr>
        <a:solidFill>
          <a:schemeClr val="bg2"/>
        </a:solidFill>
        <a:effectLst/>
      </p:bgPr>
    </p:bg>
    <p:spTree>
      <p:nvGrpSpPr>
        <p:cNvPr id="1" name=""/>
        <p:cNvGrpSpPr/>
        <p:nvPr/>
      </p:nvGrpSpPr>
      <p:grpSpPr>
        <a:xfrm>
          <a:off x="0" y="0"/>
          <a:ext cx="0" cy="0"/>
          <a:chOff x="0" y="0"/>
          <a:chExt cx="0" cy="0"/>
        </a:xfrm>
      </p:grpSpPr>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Picture 3">
            <a:extLst>
              <a:ext uri="{FF2B5EF4-FFF2-40B4-BE49-F238E27FC236}">
                <a16:creationId xmlns:a16="http://schemas.microsoft.com/office/drawing/2014/main" id="{0DABF42A-1FE1-B394-FAC6-D1B686782CD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56" b="35431"/>
          <a:stretch/>
        </p:blipFill>
        <p:spPr>
          <a:xfrm>
            <a:off x="496788" y="874424"/>
            <a:ext cx="1412622" cy="466344"/>
          </a:xfrm>
          <a:prstGeom prst="rect">
            <a:avLst/>
          </a:prstGeom>
        </p:spPr>
      </p:pic>
    </p:spTree>
    <p:extLst>
      <p:ext uri="{BB962C8B-B14F-4D97-AF65-F5344CB8AC3E}">
        <p14:creationId xmlns:p14="http://schemas.microsoft.com/office/powerpoint/2010/main" val="15502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lor - Small_Quote_Pattern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3" name="Content Placeholder 2">
            <a:extLst>
              <a:ext uri="{FF2B5EF4-FFF2-40B4-BE49-F238E27FC236}">
                <a16:creationId xmlns:a16="http://schemas.microsoft.com/office/drawing/2014/main" id="{DD865FAA-4AF1-47AE-AA22-F6C75FECB8CB}"/>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5" name="OTag">
            <a:extLst>
              <a:ext uri="{FF2B5EF4-FFF2-40B4-BE49-F238E27FC236}">
                <a16:creationId xmlns:a16="http://schemas.microsoft.com/office/drawing/2014/main" id="{12FE17A0-AE9F-4063-A65C-32EF2C806C0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450456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mall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BC589DA-F03F-4628-B104-E7D5556846E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5672C920-EA86-453C-BF8D-1939FA3352B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39500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lor - Medium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CAF9C2-84C4-49F0-BE75-017FD4DA21AA}"/>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A59A621-C850-428B-949A-E5F25685096A}"/>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DE6F72B2-16EF-CF49-82EB-1763B2DB6890}"/>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21F87FA9-1A43-C640-B642-F3D3B53FB45C}"/>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E44D3B3F-6999-B442-81F5-B841F2DAC4AC}"/>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8" name="OTag">
            <a:extLst>
              <a:ext uri="{FF2B5EF4-FFF2-40B4-BE49-F238E27FC236}">
                <a16:creationId xmlns:a16="http://schemas.microsoft.com/office/drawing/2014/main" id="{B5749326-68DB-449C-BC40-2F5A845C06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86765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edium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9A3068E-5550-4224-87ED-0A0F92B1070D}"/>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3ACC5AAE-D263-4873-8C46-9DA7E773333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46FF2DA2-6C15-9340-822A-61968EFB9B5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BAF9A6BB-DFD8-BE42-BE69-1D833DB5DF3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0F124171-1C7B-4D47-848F-D2BC70FAE56C}"/>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2ECBDDCC-CB35-46C8-9387-71E883D0D05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69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lor - Large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AFB37C8-ABE0-43A3-A0D1-00CA92B03803}"/>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800"/>
              </a:lnSpc>
              <a:spcBef>
                <a:spcPct val="0"/>
              </a:spcBef>
              <a:buNone/>
              <a:defRPr sz="32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0C5509EC-54E9-48C4-A7CC-801E3BB4A602}"/>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A44C2426-04C4-7140-A611-83E81C06DD97}"/>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088F6C80-3BC9-E14B-AB09-1D7FE37267B7}"/>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2010F8CA-B8AC-F04D-86AA-CC583334B765}"/>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endParaRPr lang="en-US" dirty="0"/>
          </a:p>
        </p:txBody>
      </p:sp>
      <p:pic>
        <p:nvPicPr>
          <p:cNvPr id="18" name="OTag">
            <a:extLst>
              <a:ext uri="{FF2B5EF4-FFF2-40B4-BE49-F238E27FC236}">
                <a16:creationId xmlns:a16="http://schemas.microsoft.com/office/drawing/2014/main" id="{F4D655FC-5449-4D4F-BE73-3B6C3E15107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991467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rge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DA6C-8682-42CF-A372-33B0B06376CF}"/>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800"/>
              </a:lnSpc>
              <a:spcBef>
                <a:spcPct val="0"/>
              </a:spcBef>
              <a:buNone/>
              <a:defRPr sz="32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649850C5-E538-462B-86FC-86CECF9A5761}"/>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8042D673-76CC-254D-B3D8-9A5C106364F0}"/>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4F68EF21-F01A-1C45-B30A-F7FCFFA29F0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2" name="Date Placeholder 2">
            <a:extLst>
              <a:ext uri="{FF2B5EF4-FFF2-40B4-BE49-F238E27FC236}">
                <a16:creationId xmlns:a16="http://schemas.microsoft.com/office/drawing/2014/main" id="{6E647063-B1A0-704E-87F2-A904E1774EE1}"/>
              </a:ext>
            </a:extLst>
          </p:cNvPr>
          <p:cNvSpPr>
            <a:spLocks noGrp="1"/>
          </p:cNvSpPr>
          <p:nvPr>
            <p:ph type="dt" sz="half" idx="10"/>
          </p:nvPr>
        </p:nvSpPr>
        <p:spPr>
          <a:xfrm>
            <a:off x="6873138" y="6425604"/>
            <a:ext cx="2743200" cy="363500"/>
          </a:xfrm>
        </p:spPr>
        <p:txBody>
          <a:bodyPr/>
          <a:lstStyle/>
          <a:p>
            <a:endParaRPr lang="en-US" dirty="0"/>
          </a:p>
        </p:txBody>
      </p:sp>
      <p:pic>
        <p:nvPicPr>
          <p:cNvPr id="18" name="OTag">
            <a:extLst>
              <a:ext uri="{FF2B5EF4-FFF2-40B4-BE49-F238E27FC236}">
                <a16:creationId xmlns:a16="http://schemas.microsoft.com/office/drawing/2014/main" id="{EB10E309-E1AD-4F38-8096-7948500B3EE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53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ight - Title + Phone, Tablet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9" name="Freeform: Shape 28">
            <a:extLst>
              <a:ext uri="{FF2B5EF4-FFF2-40B4-BE49-F238E27FC236}">
                <a16:creationId xmlns:a16="http://schemas.microsoft.com/office/drawing/2014/main" id="{8F16850A-0524-4093-8F30-B3AFA88BED44}"/>
              </a:ext>
              <a:ext uri="{C183D7F6-B498-43B3-948B-1728B52AA6E4}">
                <adec:decorative xmlns:adec="http://schemas.microsoft.com/office/drawing/2017/decorative" val="1"/>
              </a:ext>
            </a:extLst>
          </p:cNvPr>
          <p:cNvSpPr/>
          <p:nvPr userDrawn="1"/>
        </p:nvSpPr>
        <p:spPr>
          <a:xfrm>
            <a:off x="7917768" y="189596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9AB3A15-4FDD-4845-8CB6-31632FAA4FE7}"/>
              </a:ext>
              <a:ext uri="{C183D7F6-B498-43B3-948B-1728B52AA6E4}">
                <adec:decorative xmlns:adec="http://schemas.microsoft.com/office/drawing/2017/decorative" val="1"/>
              </a:ext>
            </a:extLst>
          </p:cNvPr>
          <p:cNvSpPr/>
          <p:nvPr/>
        </p:nvSpPr>
        <p:spPr>
          <a:xfrm>
            <a:off x="2579731" y="1535421"/>
            <a:ext cx="5363295" cy="3893147"/>
          </a:xfrm>
          <a:custGeom>
            <a:avLst/>
            <a:gdLst>
              <a:gd name="connsiteX0" fmla="*/ 0 w 5363295"/>
              <a:gd name="connsiteY0" fmla="*/ 3816663 h 3893147"/>
              <a:gd name="connsiteX1" fmla="*/ 76401 w 5363295"/>
              <a:gd name="connsiteY1" fmla="*/ 3893148 h 3893147"/>
              <a:gd name="connsiteX2" fmla="*/ 5286891 w 5363295"/>
              <a:gd name="connsiteY2" fmla="*/ 3893148 h 3893147"/>
              <a:gd name="connsiteX3" fmla="*/ 5363295 w 5363295"/>
              <a:gd name="connsiteY3" fmla="*/ 3816663 h 3893147"/>
              <a:gd name="connsiteX4" fmla="*/ 5363295 w 5363295"/>
              <a:gd name="connsiteY4" fmla="*/ 76486 h 3893147"/>
              <a:gd name="connsiteX5" fmla="*/ 5286891 w 5363295"/>
              <a:gd name="connsiteY5" fmla="*/ 0 h 3893147"/>
              <a:gd name="connsiteX6" fmla="*/ 76400 w 5363295"/>
              <a:gd name="connsiteY6" fmla="*/ 0 h 3893147"/>
              <a:gd name="connsiteX7" fmla="*/ 0 w 5363295"/>
              <a:gd name="connsiteY7" fmla="*/ 76486 h 3893147"/>
              <a:gd name="connsiteX8" fmla="*/ 0 w 5363295"/>
              <a:gd name="connsiteY8" fmla="*/ 3816663 h 3893147"/>
              <a:gd name="connsiteX9" fmla="*/ 183358 w 5363295"/>
              <a:gd name="connsiteY9" fmla="*/ 76486 h 3893147"/>
              <a:gd name="connsiteX10" fmla="*/ 183358 w 5363295"/>
              <a:gd name="connsiteY10" fmla="*/ 3816663 h 3893147"/>
              <a:gd name="connsiteX11" fmla="*/ 5179931 w 5363295"/>
              <a:gd name="connsiteY11" fmla="*/ 3816663 h 3893147"/>
              <a:gd name="connsiteX12" fmla="*/ 5179931 w 5363295"/>
              <a:gd name="connsiteY12" fmla="*/ 76486 h 3893147"/>
              <a:gd name="connsiteX13" fmla="*/ 183358 w 5363295"/>
              <a:gd name="connsiteY13" fmla="*/ 76486 h 389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3295" h="3893147">
                <a:moveTo>
                  <a:pt x="0" y="3816663"/>
                </a:moveTo>
                <a:cubicBezTo>
                  <a:pt x="0" y="3858902"/>
                  <a:pt x="34206" y="3893148"/>
                  <a:pt x="76401" y="3893148"/>
                </a:cubicBezTo>
                <a:lnTo>
                  <a:pt x="5286891" y="3893148"/>
                </a:lnTo>
                <a:cubicBezTo>
                  <a:pt x="5329087" y="3893148"/>
                  <a:pt x="5363295" y="3858902"/>
                  <a:pt x="5363295" y="3816663"/>
                </a:cubicBezTo>
                <a:lnTo>
                  <a:pt x="5363295" y="76486"/>
                </a:lnTo>
                <a:cubicBezTo>
                  <a:pt x="5363295" y="34244"/>
                  <a:pt x="5329087" y="0"/>
                  <a:pt x="5286891" y="0"/>
                </a:cubicBezTo>
                <a:lnTo>
                  <a:pt x="76400" y="0"/>
                </a:lnTo>
                <a:cubicBezTo>
                  <a:pt x="34206" y="0"/>
                  <a:pt x="0" y="34244"/>
                  <a:pt x="0" y="76486"/>
                </a:cubicBezTo>
                <a:lnTo>
                  <a:pt x="0" y="3816663"/>
                </a:lnTo>
                <a:close/>
                <a:moveTo>
                  <a:pt x="183358" y="76486"/>
                </a:moveTo>
                <a:lnTo>
                  <a:pt x="183358" y="3816663"/>
                </a:lnTo>
                <a:lnTo>
                  <a:pt x="5179931" y="3816663"/>
                </a:lnTo>
                <a:lnTo>
                  <a:pt x="5179931" y="76486"/>
                </a:lnTo>
                <a:lnTo>
                  <a:pt x="183358" y="76486"/>
                </a:lnTo>
                <a:close/>
              </a:path>
            </a:pathLst>
          </a:custGeom>
          <a:solidFill>
            <a:srgbClr val="D3CFCA"/>
          </a:solidFill>
          <a:ln w="603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07473EC2-860C-4E8E-9078-5097E982AA4F}"/>
              </a:ext>
              <a:ext uri="{C183D7F6-B498-43B3-948B-1728B52AA6E4}">
                <adec:decorative xmlns:adec="http://schemas.microsoft.com/office/drawing/2017/decorative" val="1"/>
              </a:ext>
            </a:extLst>
          </p:cNvPr>
          <p:cNvSpPr/>
          <p:nvPr/>
        </p:nvSpPr>
        <p:spPr>
          <a:xfrm rot="16200000">
            <a:off x="2596257" y="3465502"/>
            <a:ext cx="153792" cy="33008"/>
          </a:xfrm>
          <a:custGeom>
            <a:avLst/>
            <a:gdLst>
              <a:gd name="connsiteX0" fmla="*/ 137297 w 153792"/>
              <a:gd name="connsiteY0" fmla="*/ -16 h 33008"/>
              <a:gd name="connsiteX1" fmla="*/ 153783 w 153792"/>
              <a:gd name="connsiteY1" fmla="*/ -16 h 33008"/>
              <a:gd name="connsiteX2" fmla="*/ 153783 w 153792"/>
              <a:gd name="connsiteY2" fmla="*/ 32993 h 33008"/>
              <a:gd name="connsiteX3" fmla="*/ 137297 w 153792"/>
              <a:gd name="connsiteY3" fmla="*/ 32993 h 33008"/>
              <a:gd name="connsiteX4" fmla="*/ 16476 w 153792"/>
              <a:gd name="connsiteY4" fmla="*/ 32993 h 33008"/>
              <a:gd name="connsiteX5" fmla="*/ -10 w 153792"/>
              <a:gd name="connsiteY5" fmla="*/ 32993 h 33008"/>
              <a:gd name="connsiteX6" fmla="*/ -10 w 153792"/>
              <a:gd name="connsiteY6" fmla="*/ -16 h 33008"/>
              <a:gd name="connsiteX7" fmla="*/ 16476 w 153792"/>
              <a:gd name="connsiteY7" fmla="*/ -16 h 3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792" h="33008">
                <a:moveTo>
                  <a:pt x="137297" y="-16"/>
                </a:moveTo>
                <a:cubicBezTo>
                  <a:pt x="146402" y="-16"/>
                  <a:pt x="153783" y="-16"/>
                  <a:pt x="153783" y="-16"/>
                </a:cubicBezTo>
                <a:lnTo>
                  <a:pt x="153783" y="32993"/>
                </a:lnTo>
                <a:cubicBezTo>
                  <a:pt x="153783" y="32993"/>
                  <a:pt x="146402" y="32993"/>
                  <a:pt x="137297" y="32993"/>
                </a:cubicBezTo>
                <a:lnTo>
                  <a:pt x="16476" y="32993"/>
                </a:lnTo>
                <a:cubicBezTo>
                  <a:pt x="7371" y="32993"/>
                  <a:pt x="-10" y="32993"/>
                  <a:pt x="-10" y="32993"/>
                </a:cubicBezTo>
                <a:lnTo>
                  <a:pt x="-10" y="-16"/>
                </a:lnTo>
                <a:cubicBezTo>
                  <a:pt x="-10" y="-16"/>
                  <a:pt x="7371" y="-16"/>
                  <a:pt x="16476" y="-16"/>
                </a:cubicBezTo>
                <a:close/>
              </a:path>
            </a:pathLst>
          </a:custGeom>
          <a:solidFill>
            <a:srgbClr val="FFFFFF"/>
          </a:solidFill>
          <a:ln w="6032" cap="flat">
            <a:noFill/>
            <a:prstDash val="solid"/>
            <a:miter/>
          </a:ln>
        </p:spPr>
        <p:txBody>
          <a:bodyPr rtlCol="0" anchor="ctr"/>
          <a:lstStyle/>
          <a:p>
            <a:endParaRPr lang="en-US"/>
          </a:p>
        </p:txBody>
      </p:sp>
      <p:sp>
        <p:nvSpPr>
          <p:cNvPr id="26" name="Picture Placeholder 25">
            <a:extLst>
              <a:ext uri="{FF2B5EF4-FFF2-40B4-BE49-F238E27FC236}">
                <a16:creationId xmlns:a16="http://schemas.microsoft.com/office/drawing/2014/main" id="{FF119E1E-C0FC-4966-BA97-3F4547674E3A}"/>
              </a:ext>
            </a:extLst>
          </p:cNvPr>
          <p:cNvSpPr>
            <a:spLocks noGrp="1"/>
          </p:cNvSpPr>
          <p:nvPr>
            <p:ph type="pic" sz="quarter" idx="13"/>
          </p:nvPr>
        </p:nvSpPr>
        <p:spPr>
          <a:xfrm>
            <a:off x="2765425" y="1600200"/>
            <a:ext cx="4999038" cy="3754120"/>
          </a:xfrm>
          <a:solidFill>
            <a:schemeClr val="bg1"/>
          </a:solidFill>
        </p:spPr>
        <p:txBody>
          <a:bodyPr anchor="t"/>
          <a:lstStyle>
            <a:lvl1pPr algn="ctr">
              <a:defRPr sz="1200"/>
            </a:lvl1pPr>
          </a:lstStyle>
          <a:p>
            <a:r>
              <a:rPr lang="en-US"/>
              <a:t>Click icon to add picture</a:t>
            </a:r>
            <a:endParaRPr lang="en-US" dirty="0"/>
          </a:p>
        </p:txBody>
      </p:sp>
      <p:sp>
        <p:nvSpPr>
          <p:cNvPr id="28" name="Picture Placeholder 27">
            <a:extLst>
              <a:ext uri="{FF2B5EF4-FFF2-40B4-BE49-F238E27FC236}">
                <a16:creationId xmlns:a16="http://schemas.microsoft.com/office/drawing/2014/main" id="{EBE2AF1F-2B03-49C1-AC77-BE8C85ECE419}"/>
              </a:ext>
            </a:extLst>
          </p:cNvPr>
          <p:cNvSpPr>
            <a:spLocks noGrp="1"/>
          </p:cNvSpPr>
          <p:nvPr>
            <p:ph type="pic" sz="quarter" idx="14"/>
          </p:nvPr>
        </p:nvSpPr>
        <p:spPr>
          <a:xfrm>
            <a:off x="7977091" y="2092960"/>
            <a:ext cx="1919923" cy="3444240"/>
          </a:xfrm>
          <a:solidFill>
            <a:schemeClr val="bg1"/>
          </a:solidFill>
        </p:spPr>
        <p:txBody>
          <a:bodyPr anchor="t"/>
          <a:lstStyle>
            <a:lvl1pPr algn="ctr">
              <a:defRPr sz="1200"/>
            </a:lvl1pPr>
          </a:lstStyle>
          <a:p>
            <a:r>
              <a:rPr lang="en-US"/>
              <a:t>Click icon to add picture</a:t>
            </a:r>
            <a:endParaRPr lang="en-US" dirty="0"/>
          </a:p>
        </p:txBody>
      </p:sp>
      <p:grpSp>
        <p:nvGrpSpPr>
          <p:cNvPr id="32" name="Group 31">
            <a:extLst>
              <a:ext uri="{FF2B5EF4-FFF2-40B4-BE49-F238E27FC236}">
                <a16:creationId xmlns:a16="http://schemas.microsoft.com/office/drawing/2014/main" id="{675284DB-F94C-4093-926F-6560F6637B8C}"/>
              </a:ext>
              <a:ext uri="{C183D7F6-B498-43B3-948B-1728B52AA6E4}">
                <adec:decorative xmlns:adec="http://schemas.microsoft.com/office/drawing/2017/decorative" val="1"/>
              </a:ext>
            </a:extLst>
          </p:cNvPr>
          <p:cNvGrpSpPr/>
          <p:nvPr userDrawn="1"/>
        </p:nvGrpSpPr>
        <p:grpSpPr>
          <a:xfrm>
            <a:off x="7902528" y="1895966"/>
            <a:ext cx="2079208" cy="3893148"/>
            <a:chOff x="9944688" y="1880726"/>
            <a:chExt cx="2079208" cy="3893148"/>
          </a:xfrm>
        </p:grpSpPr>
        <p:sp>
          <p:nvSpPr>
            <p:cNvPr id="33" name="Freeform: Shape 32">
              <a:extLst>
                <a:ext uri="{FF2B5EF4-FFF2-40B4-BE49-F238E27FC236}">
                  <a16:creationId xmlns:a16="http://schemas.microsoft.com/office/drawing/2014/main" id="{DFD9C460-7AC1-4BE2-A050-2DEA1E983436}"/>
                </a:ext>
              </a:extLst>
            </p:cNvPr>
            <p:cNvSpPr/>
            <p:nvPr/>
          </p:nvSpPr>
          <p:spPr>
            <a:xfrm>
              <a:off x="9944688" y="188072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038FCA8-E5BB-4F62-937F-C35E08D04624}"/>
                </a:ext>
              </a:extLst>
            </p:cNvPr>
            <p:cNvSpPr/>
            <p:nvPr/>
          </p:nvSpPr>
          <p:spPr>
            <a:xfrm>
              <a:off x="10868805" y="1967876"/>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chemeClr val="bg1"/>
            </a:solidFill>
            <a:ln w="6019" cap="flat">
              <a:noFill/>
              <a:prstDash val="solid"/>
              <a:miter/>
            </a:ln>
          </p:spPr>
          <p:txBody>
            <a:bodyPr rtlCol="0" anchor="ctr"/>
            <a:lstStyle/>
            <a:p>
              <a:endParaRPr lang="en-US"/>
            </a:p>
          </p:txBody>
        </p:sp>
      </p:grpSp>
      <p:sp>
        <p:nvSpPr>
          <p:cNvPr id="24" name="Slide Number Placeholder 23">
            <a:extLst>
              <a:ext uri="{FF2B5EF4-FFF2-40B4-BE49-F238E27FC236}">
                <a16:creationId xmlns:a16="http://schemas.microsoft.com/office/drawing/2014/main" id="{DB861CAB-FFE9-4BC0-B26B-B5D9594FA52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23" name="Footer Placeholder 22">
            <a:extLst>
              <a:ext uri="{FF2B5EF4-FFF2-40B4-BE49-F238E27FC236}">
                <a16:creationId xmlns:a16="http://schemas.microsoft.com/office/drawing/2014/main" id="{18DE1D17-D4D3-4ECA-A569-D0C34DB23988}"/>
              </a:ext>
            </a:extLst>
          </p:cNvPr>
          <p:cNvSpPr>
            <a:spLocks noGrp="1"/>
          </p:cNvSpPr>
          <p:nvPr>
            <p:ph type="ftr" sz="quarter" idx="11"/>
          </p:nvPr>
        </p:nvSpPr>
        <p:spPr/>
        <p:txBody>
          <a:bodyPr/>
          <a:lstStyle/>
          <a:p>
            <a:r>
              <a:rPr lang="en-US"/>
              <a:t>Copyright © 2025, Oracle and/or its affiliates</a:t>
            </a:r>
            <a:endParaRPr lang="en-US" dirty="0"/>
          </a:p>
        </p:txBody>
      </p:sp>
      <p:sp>
        <p:nvSpPr>
          <p:cNvPr id="22" name="Date Placeholder 21">
            <a:extLst>
              <a:ext uri="{FF2B5EF4-FFF2-40B4-BE49-F238E27FC236}">
                <a16:creationId xmlns:a16="http://schemas.microsoft.com/office/drawing/2014/main" id="{3FB47DED-0E19-4AF9-9D74-9B4CF4D45B9C}"/>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0032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ight - Title + Tablet, Monitor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6" name="Freeform: Shape 25">
            <a:extLst>
              <a:ext uri="{FF2B5EF4-FFF2-40B4-BE49-F238E27FC236}">
                <a16:creationId xmlns:a16="http://schemas.microsoft.com/office/drawing/2014/main" id="{81620DFB-2232-4C51-9922-F2030D2C9644}"/>
              </a:ext>
              <a:ext uri="{C183D7F6-B498-43B3-948B-1728B52AA6E4}">
                <adec:decorative xmlns:adec="http://schemas.microsoft.com/office/drawing/2017/decorative" val="1"/>
              </a:ext>
            </a:extLst>
          </p:cNvPr>
          <p:cNvSpPr/>
          <p:nvPr/>
        </p:nvSpPr>
        <p:spPr>
          <a:xfrm>
            <a:off x="5353725" y="5951262"/>
            <a:ext cx="6311406" cy="128533"/>
          </a:xfrm>
          <a:custGeom>
            <a:avLst/>
            <a:gdLst>
              <a:gd name="connsiteX0" fmla="*/ 9342 w 6311406"/>
              <a:gd name="connsiteY0" fmla="*/ 0 h 128533"/>
              <a:gd name="connsiteX1" fmla="*/ 3291 w 6311406"/>
              <a:gd name="connsiteY1" fmla="*/ 15751 h 128533"/>
              <a:gd name="connsiteX2" fmla="*/ 541500 w 6311406"/>
              <a:gd name="connsiteY2" fmla="*/ 128533 h 128533"/>
              <a:gd name="connsiteX3" fmla="*/ 543819 w 6311406"/>
              <a:gd name="connsiteY3" fmla="*/ 128533 h 128533"/>
              <a:gd name="connsiteX4" fmla="*/ 5767591 w 6311406"/>
              <a:gd name="connsiteY4" fmla="*/ 128533 h 128533"/>
              <a:gd name="connsiteX5" fmla="*/ 6308104 w 6311406"/>
              <a:gd name="connsiteY5" fmla="*/ 15751 h 128533"/>
              <a:gd name="connsiteX6" fmla="*/ 6302063 w 6311406"/>
              <a:gd name="connsiteY6" fmla="*/ 0 h 128533"/>
              <a:gd name="connsiteX7" fmla="*/ 9342 w 6311406"/>
              <a:gd name="connsiteY7" fmla="*/ 0 h 1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406" h="128533">
                <a:moveTo>
                  <a:pt x="9342" y="0"/>
                </a:moveTo>
                <a:cubicBezTo>
                  <a:pt x="718" y="0"/>
                  <a:pt x="-3325" y="10434"/>
                  <a:pt x="3291" y="15751"/>
                </a:cubicBezTo>
                <a:cubicBezTo>
                  <a:pt x="109421" y="101129"/>
                  <a:pt x="305093" y="128360"/>
                  <a:pt x="541500" y="128533"/>
                </a:cubicBezTo>
                <a:cubicBezTo>
                  <a:pt x="542271" y="128533"/>
                  <a:pt x="543042" y="128533"/>
                  <a:pt x="543819" y="128533"/>
                </a:cubicBezTo>
                <a:lnTo>
                  <a:pt x="5767591" y="128533"/>
                </a:lnTo>
                <a:cubicBezTo>
                  <a:pt x="6005026" y="128533"/>
                  <a:pt x="6201630" y="101409"/>
                  <a:pt x="6308104" y="15751"/>
                </a:cubicBezTo>
                <a:cubicBezTo>
                  <a:pt x="6314738" y="10434"/>
                  <a:pt x="6310692" y="0"/>
                  <a:pt x="6302063" y="0"/>
                </a:cubicBezTo>
                <a:lnTo>
                  <a:pt x="9342" y="0"/>
                </a:lnTo>
                <a:close/>
              </a:path>
            </a:pathLst>
          </a:custGeom>
          <a:solidFill>
            <a:srgbClr val="D3CFCA"/>
          </a:solidFill>
          <a:ln w="539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191965-FF8E-4161-94D1-CD290CC1EF4D}"/>
              </a:ext>
              <a:ext uri="{C183D7F6-B498-43B3-948B-1728B52AA6E4}">
                <adec:decorative xmlns:adec="http://schemas.microsoft.com/office/drawing/2017/decorative" val="1"/>
              </a:ext>
            </a:extLst>
          </p:cNvPr>
          <p:cNvSpPr/>
          <p:nvPr/>
        </p:nvSpPr>
        <p:spPr>
          <a:xfrm>
            <a:off x="5895224" y="2609369"/>
            <a:ext cx="5226091" cy="3470426"/>
          </a:xfrm>
          <a:custGeom>
            <a:avLst/>
            <a:gdLst>
              <a:gd name="connsiteX0" fmla="*/ 70918 w 5226091"/>
              <a:gd name="connsiteY0" fmla="*/ 0 h 3470426"/>
              <a:gd name="connsiteX1" fmla="*/ 0 w 5226091"/>
              <a:gd name="connsiteY1" fmla="*/ 70825 h 3470426"/>
              <a:gd name="connsiteX2" fmla="*/ 0 w 5226091"/>
              <a:gd name="connsiteY2" fmla="*/ 3470427 h 3470426"/>
              <a:gd name="connsiteX3" fmla="*/ 5226091 w 5226091"/>
              <a:gd name="connsiteY3" fmla="*/ 3470427 h 3470426"/>
              <a:gd name="connsiteX4" fmla="*/ 5226091 w 5226091"/>
              <a:gd name="connsiteY4" fmla="*/ 70825 h 3470426"/>
              <a:gd name="connsiteX5" fmla="*/ 5155217 w 5226091"/>
              <a:gd name="connsiteY5" fmla="*/ 0 h 3470426"/>
              <a:gd name="connsiteX6" fmla="*/ 70918 w 5226091"/>
              <a:gd name="connsiteY6" fmla="*/ 0 h 3470426"/>
              <a:gd name="connsiteX7" fmla="*/ 5100199 w 5226091"/>
              <a:gd name="connsiteY7" fmla="*/ 128533 h 3470426"/>
              <a:gd name="connsiteX8" fmla="*/ 125929 w 5226091"/>
              <a:gd name="connsiteY8" fmla="*/ 128533 h 3470426"/>
              <a:gd name="connsiteX9" fmla="*/ 125929 w 5226091"/>
              <a:gd name="connsiteY9" fmla="*/ 3341894 h 3470426"/>
              <a:gd name="connsiteX10" fmla="*/ 5100199 w 5226091"/>
              <a:gd name="connsiteY10" fmla="*/ 3341894 h 3470426"/>
              <a:gd name="connsiteX11" fmla="*/ 5100199 w 5226091"/>
              <a:gd name="connsiteY11" fmla="*/ 128533 h 34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6091" h="3470426">
                <a:moveTo>
                  <a:pt x="70918" y="0"/>
                </a:moveTo>
                <a:cubicBezTo>
                  <a:pt x="31753" y="0"/>
                  <a:pt x="0" y="31709"/>
                  <a:pt x="0" y="70825"/>
                </a:cubicBezTo>
                <a:lnTo>
                  <a:pt x="0" y="3470427"/>
                </a:lnTo>
                <a:lnTo>
                  <a:pt x="5226091" y="3470427"/>
                </a:lnTo>
                <a:lnTo>
                  <a:pt x="5226091" y="70825"/>
                </a:lnTo>
                <a:cubicBezTo>
                  <a:pt x="5226091" y="31709"/>
                  <a:pt x="5194376" y="0"/>
                  <a:pt x="5155217" y="0"/>
                </a:cubicBezTo>
                <a:lnTo>
                  <a:pt x="70918" y="0"/>
                </a:lnTo>
                <a:close/>
                <a:moveTo>
                  <a:pt x="5100199" y="128533"/>
                </a:moveTo>
                <a:lnTo>
                  <a:pt x="125929" y="128533"/>
                </a:lnTo>
                <a:lnTo>
                  <a:pt x="125929" y="3341894"/>
                </a:lnTo>
                <a:lnTo>
                  <a:pt x="5100199" y="3341894"/>
                </a:lnTo>
                <a:lnTo>
                  <a:pt x="5100199" y="128533"/>
                </a:lnTo>
                <a:close/>
              </a:path>
            </a:pathLst>
          </a:custGeom>
          <a:solidFill>
            <a:srgbClr val="D3CFCA"/>
          </a:solidFill>
          <a:ln w="5393"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E955D8A-75DA-4EDB-AF62-0CCD59F59928}"/>
              </a:ext>
              <a:ext uri="{C183D7F6-B498-43B3-948B-1728B52AA6E4}">
                <adec:decorative xmlns:adec="http://schemas.microsoft.com/office/drawing/2017/decorative" val="1"/>
              </a:ext>
            </a:extLst>
          </p:cNvPr>
          <p:cNvSpPr/>
          <p:nvPr/>
        </p:nvSpPr>
        <p:spPr>
          <a:xfrm>
            <a:off x="614680" y="1550916"/>
            <a:ext cx="5224927" cy="127895"/>
          </a:xfrm>
          <a:custGeom>
            <a:avLst/>
            <a:gdLst>
              <a:gd name="connsiteX0" fmla="*/ 0 w 5224927"/>
              <a:gd name="connsiteY0" fmla="*/ 71053 h 127895"/>
              <a:gd name="connsiteX1" fmla="*/ 71379 w 5224927"/>
              <a:gd name="connsiteY1" fmla="*/ 0 h 127895"/>
              <a:gd name="connsiteX2" fmla="*/ 5153551 w 5224927"/>
              <a:gd name="connsiteY2" fmla="*/ 0 h 127895"/>
              <a:gd name="connsiteX3" fmla="*/ 5224927 w 5224927"/>
              <a:gd name="connsiteY3" fmla="*/ 71053 h 127895"/>
              <a:gd name="connsiteX4" fmla="*/ 5224927 w 5224927"/>
              <a:gd name="connsiteY4" fmla="*/ 127896 h 127895"/>
              <a:gd name="connsiteX5" fmla="*/ 0 w 5224927"/>
              <a:gd name="connsiteY5" fmla="*/ 127896 h 127895"/>
              <a:gd name="connsiteX6" fmla="*/ 0 w 5224927"/>
              <a:gd name="connsiteY6" fmla="*/ 71053 h 12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4927" h="127895">
                <a:moveTo>
                  <a:pt x="0" y="71053"/>
                </a:moveTo>
                <a:cubicBezTo>
                  <a:pt x="0" y="31812"/>
                  <a:pt x="31957" y="0"/>
                  <a:pt x="71379" y="0"/>
                </a:cubicBezTo>
                <a:lnTo>
                  <a:pt x="5153551" y="0"/>
                </a:lnTo>
                <a:cubicBezTo>
                  <a:pt x="5192971" y="0"/>
                  <a:pt x="5224927" y="31812"/>
                  <a:pt x="5224927" y="71053"/>
                </a:cubicBezTo>
                <a:lnTo>
                  <a:pt x="5224927" y="127896"/>
                </a:lnTo>
                <a:lnTo>
                  <a:pt x="0" y="127896"/>
                </a:lnTo>
                <a:lnTo>
                  <a:pt x="0" y="71053"/>
                </a:lnTo>
                <a:close/>
              </a:path>
            </a:pathLst>
          </a:custGeom>
          <a:solidFill>
            <a:srgbClr val="D3CFCA"/>
          </a:solidFill>
          <a:ln w="541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2C18B09-D01D-4293-AFDF-2A6B15CE83FF}"/>
              </a:ext>
              <a:ext uri="{C183D7F6-B498-43B3-948B-1728B52AA6E4}">
                <adec:decorative xmlns:adec="http://schemas.microsoft.com/office/drawing/2017/decorative" val="1"/>
              </a:ext>
            </a:extLst>
          </p:cNvPr>
          <p:cNvSpPr/>
          <p:nvPr/>
        </p:nvSpPr>
        <p:spPr>
          <a:xfrm>
            <a:off x="723533" y="1593549"/>
            <a:ext cx="44318" cy="42631"/>
          </a:xfrm>
          <a:custGeom>
            <a:avLst/>
            <a:gdLst>
              <a:gd name="connsiteX0" fmla="*/ 44319 w 44318"/>
              <a:gd name="connsiteY0" fmla="*/ 21316 h 42631"/>
              <a:gd name="connsiteX1" fmla="*/ 22159 w 44318"/>
              <a:gd name="connsiteY1" fmla="*/ 42632 h 42631"/>
              <a:gd name="connsiteX2" fmla="*/ 0 w 44318"/>
              <a:gd name="connsiteY2" fmla="*/ 21316 h 42631"/>
              <a:gd name="connsiteX3" fmla="*/ 22159 w 44318"/>
              <a:gd name="connsiteY3" fmla="*/ 0 h 42631"/>
              <a:gd name="connsiteX4" fmla="*/ 44319 w 44318"/>
              <a:gd name="connsiteY4" fmla="*/ 21316 h 4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1">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7EFBC3-6F7C-4AD1-A429-475073A78C12}"/>
              </a:ext>
              <a:ext uri="{C183D7F6-B498-43B3-948B-1728B52AA6E4}">
                <adec:decorative xmlns:adec="http://schemas.microsoft.com/office/drawing/2017/decorative" val="1"/>
              </a:ext>
            </a:extLst>
          </p:cNvPr>
          <p:cNvSpPr/>
          <p:nvPr/>
        </p:nvSpPr>
        <p:spPr>
          <a:xfrm>
            <a:off x="804783" y="1593547"/>
            <a:ext cx="44318" cy="42632"/>
          </a:xfrm>
          <a:custGeom>
            <a:avLst/>
            <a:gdLst>
              <a:gd name="connsiteX0" fmla="*/ 44319 w 44318"/>
              <a:gd name="connsiteY0" fmla="*/ 21316 h 42632"/>
              <a:gd name="connsiteX1" fmla="*/ 22159 w 44318"/>
              <a:gd name="connsiteY1" fmla="*/ 42632 h 42632"/>
              <a:gd name="connsiteX2" fmla="*/ 0 w 44318"/>
              <a:gd name="connsiteY2" fmla="*/ 21316 h 42632"/>
              <a:gd name="connsiteX3" fmla="*/ 22159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4573F7D-C8F1-478B-A925-1815F502BF8B}"/>
              </a:ext>
              <a:ext uri="{C183D7F6-B498-43B3-948B-1728B52AA6E4}">
                <adec:decorative xmlns:adec="http://schemas.microsoft.com/office/drawing/2017/decorative" val="1"/>
              </a:ext>
            </a:extLst>
          </p:cNvPr>
          <p:cNvSpPr/>
          <p:nvPr/>
        </p:nvSpPr>
        <p:spPr>
          <a:xfrm>
            <a:off x="886034" y="1593547"/>
            <a:ext cx="44318" cy="42632"/>
          </a:xfrm>
          <a:custGeom>
            <a:avLst/>
            <a:gdLst>
              <a:gd name="connsiteX0" fmla="*/ 44319 w 44318"/>
              <a:gd name="connsiteY0" fmla="*/ 21316 h 42632"/>
              <a:gd name="connsiteX1" fmla="*/ 22158 w 44318"/>
              <a:gd name="connsiteY1" fmla="*/ 42632 h 42632"/>
              <a:gd name="connsiteX2" fmla="*/ 0 w 44318"/>
              <a:gd name="connsiteY2" fmla="*/ 21316 h 42632"/>
              <a:gd name="connsiteX3" fmla="*/ 22158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7" y="42632"/>
                  <a:pt x="22158" y="42632"/>
                </a:cubicBezTo>
                <a:cubicBezTo>
                  <a:pt x="9921" y="42632"/>
                  <a:pt x="0" y="33085"/>
                  <a:pt x="0" y="21316"/>
                </a:cubicBezTo>
                <a:cubicBezTo>
                  <a:pt x="0" y="9543"/>
                  <a:pt x="9921" y="0"/>
                  <a:pt x="22158" y="0"/>
                </a:cubicBezTo>
                <a:cubicBezTo>
                  <a:pt x="34397"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4" name="Picture Placeholder 23">
            <a:extLst>
              <a:ext uri="{FF2B5EF4-FFF2-40B4-BE49-F238E27FC236}">
                <a16:creationId xmlns:a16="http://schemas.microsoft.com/office/drawing/2014/main" id="{7B43CAAE-255D-464D-92DC-F7382CC581E2}"/>
              </a:ext>
            </a:extLst>
          </p:cNvPr>
          <p:cNvSpPr>
            <a:spLocks noGrp="1"/>
          </p:cNvSpPr>
          <p:nvPr>
            <p:ph type="pic" sz="quarter" idx="13" hasCustomPrompt="1"/>
          </p:nvPr>
        </p:nvSpPr>
        <p:spPr>
          <a:xfrm>
            <a:off x="618881" y="1676718"/>
            <a:ext cx="5216525" cy="3678237"/>
          </a:xfrm>
        </p:spPr>
        <p:txBody>
          <a:bodyPr/>
          <a:lstStyle>
            <a:lvl1pPr algn="ctr">
              <a:defRPr sz="1200"/>
            </a:lvl1pPr>
          </a:lstStyle>
          <a:p>
            <a:r>
              <a:rPr lang="en-US" dirty="0"/>
              <a:t>Place product image here</a:t>
            </a:r>
          </a:p>
        </p:txBody>
      </p:sp>
      <p:sp>
        <p:nvSpPr>
          <p:cNvPr id="29" name="Picture Placeholder 28">
            <a:extLst>
              <a:ext uri="{FF2B5EF4-FFF2-40B4-BE49-F238E27FC236}">
                <a16:creationId xmlns:a16="http://schemas.microsoft.com/office/drawing/2014/main" id="{E120192B-417F-40D9-A4D7-F9234D88EAD9}"/>
              </a:ext>
            </a:extLst>
          </p:cNvPr>
          <p:cNvSpPr>
            <a:spLocks noGrp="1"/>
          </p:cNvSpPr>
          <p:nvPr>
            <p:ph type="pic" sz="quarter" idx="14" hasCustomPrompt="1"/>
          </p:nvPr>
        </p:nvSpPr>
        <p:spPr>
          <a:xfrm>
            <a:off x="6010275" y="2743200"/>
            <a:ext cx="4987925" cy="3205163"/>
          </a:xfrm>
        </p:spPr>
        <p:txBody>
          <a:bodyPr/>
          <a:lstStyle>
            <a:lvl1pPr algn="ctr">
              <a:defRPr sz="1200"/>
            </a:lvl1pPr>
          </a:lstStyle>
          <a:p>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227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ight - Title + 3 Phones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grpSp>
        <p:nvGrpSpPr>
          <p:cNvPr id="31" name="Group 30">
            <a:extLst>
              <a:ext uri="{FF2B5EF4-FFF2-40B4-BE49-F238E27FC236}">
                <a16:creationId xmlns:a16="http://schemas.microsoft.com/office/drawing/2014/main" id="{162BFCF2-D0C5-484A-BBC0-DD4A90A0AD1C}"/>
              </a:ext>
              <a:ext uri="{C183D7F6-B498-43B3-948B-1728B52AA6E4}">
                <adec:decorative xmlns:adec="http://schemas.microsoft.com/office/drawing/2017/decorative" val="1"/>
              </a:ext>
            </a:extLst>
          </p:cNvPr>
          <p:cNvGrpSpPr/>
          <p:nvPr userDrawn="1"/>
        </p:nvGrpSpPr>
        <p:grpSpPr>
          <a:xfrm>
            <a:off x="1972605" y="1767937"/>
            <a:ext cx="2079208" cy="3893148"/>
            <a:chOff x="1972605" y="1767937"/>
            <a:chExt cx="2079208" cy="3893148"/>
          </a:xfrm>
        </p:grpSpPr>
        <p:sp>
          <p:nvSpPr>
            <p:cNvPr id="4" name="Freeform: Shape 3">
              <a:extLst>
                <a:ext uri="{FF2B5EF4-FFF2-40B4-BE49-F238E27FC236}">
                  <a16:creationId xmlns:a16="http://schemas.microsoft.com/office/drawing/2014/main" id="{B47C3F79-1327-42B5-A507-77DFC0AFC1CF}"/>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0DAFCFC-4F9E-4ED4-8458-0C165B66D29D}"/>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B8FAC3FF-994F-4E44-B902-F2865E44854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93568" y="1767937"/>
            <a:ext cx="2079570" cy="3893148"/>
          </a:xfrm>
          <a:prstGeom prst="rect">
            <a:avLst/>
          </a:prstGeom>
        </p:spPr>
      </p:pic>
      <p:grpSp>
        <p:nvGrpSpPr>
          <p:cNvPr id="19" name="Group 18">
            <a:extLst>
              <a:ext uri="{FF2B5EF4-FFF2-40B4-BE49-F238E27FC236}">
                <a16:creationId xmlns:a16="http://schemas.microsoft.com/office/drawing/2014/main" id="{0DEDAA43-D5EA-454B-82F0-DC10AAB0989E}"/>
              </a:ext>
              <a:ext uri="{C183D7F6-B498-43B3-948B-1728B52AA6E4}">
                <adec:decorative xmlns:adec="http://schemas.microsoft.com/office/drawing/2017/decorative" val="1"/>
              </a:ext>
            </a:extLst>
          </p:cNvPr>
          <p:cNvGrpSpPr/>
          <p:nvPr userDrawn="1"/>
        </p:nvGrpSpPr>
        <p:grpSpPr>
          <a:xfrm>
            <a:off x="7614531" y="1767937"/>
            <a:ext cx="2079570" cy="3893148"/>
            <a:chOff x="7345064" y="2185526"/>
            <a:chExt cx="2079570" cy="3893148"/>
          </a:xfrm>
        </p:grpSpPr>
        <p:sp>
          <p:nvSpPr>
            <p:cNvPr id="20" name="Rectangle 19" hidden="1">
              <a:extLst>
                <a:ext uri="{FF2B5EF4-FFF2-40B4-BE49-F238E27FC236}">
                  <a16:creationId xmlns:a16="http://schemas.microsoft.com/office/drawing/2014/main" id="{06A1EAD9-122A-4FCD-BE51-B951F7EFBF06}"/>
                </a:ext>
              </a:extLst>
            </p:cNvPr>
            <p:cNvSpPr/>
            <p:nvPr/>
          </p:nvSpPr>
          <p:spPr>
            <a:xfrm>
              <a:off x="7397614" y="2375340"/>
              <a:ext cx="1977612" cy="3499944"/>
            </a:xfrm>
            <a:prstGeom prst="rect">
              <a:avLst/>
            </a:prstGeom>
            <a:solidFill>
              <a:srgbClr val="FB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hidden="1">
              <a:extLst>
                <a:ext uri="{FF2B5EF4-FFF2-40B4-BE49-F238E27FC236}">
                  <a16:creationId xmlns:a16="http://schemas.microsoft.com/office/drawing/2014/main" id="{100A0ECB-4A80-44AC-8141-8631B01F1F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5064" y="2185526"/>
              <a:ext cx="2079570" cy="3893148"/>
            </a:xfrm>
            <a:prstGeom prst="rect">
              <a:avLst/>
            </a:prstGeom>
          </p:spPr>
        </p:pic>
      </p:grpSp>
      <p:sp>
        <p:nvSpPr>
          <p:cNvPr id="24" name="Picture Placeholder 23">
            <a:extLst>
              <a:ext uri="{FF2B5EF4-FFF2-40B4-BE49-F238E27FC236}">
                <a16:creationId xmlns:a16="http://schemas.microsoft.com/office/drawing/2014/main" id="{6D731F76-7845-4461-9727-94B80D33C955}"/>
              </a:ext>
            </a:extLst>
          </p:cNvPr>
          <p:cNvSpPr>
            <a:spLocks noGrp="1"/>
          </p:cNvSpPr>
          <p:nvPr>
            <p:ph type="pic" sz="quarter" idx="13" hasCustomPrompt="1"/>
          </p:nvPr>
        </p:nvSpPr>
        <p:spPr>
          <a:xfrm>
            <a:off x="2041525"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25" name="Freeform: Shape 24">
            <a:extLst>
              <a:ext uri="{FF2B5EF4-FFF2-40B4-BE49-F238E27FC236}">
                <a16:creationId xmlns:a16="http://schemas.microsoft.com/office/drawing/2014/main" id="{E5E62E71-A064-42EC-8795-B49761D8B3B2}"/>
              </a:ext>
              <a:ext uri="{C183D7F6-B498-43B3-948B-1728B52AA6E4}">
                <adec:decorative xmlns:adec="http://schemas.microsoft.com/office/drawing/2017/decorative" val="1"/>
              </a:ext>
            </a:extLst>
          </p:cNvPr>
          <p:cNvSpPr/>
          <p:nvPr userDrawn="1"/>
        </p:nvSpPr>
        <p:spPr>
          <a:xfrm>
            <a:off x="4800600"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C6FE2DCE-DBB8-4E43-A72A-9DE05557B02C}"/>
              </a:ext>
              <a:ext uri="{C183D7F6-B498-43B3-948B-1728B52AA6E4}">
                <adec:decorative xmlns:adec="http://schemas.microsoft.com/office/drawing/2017/decorative" val="1"/>
              </a:ext>
            </a:extLst>
          </p:cNvPr>
          <p:cNvGrpSpPr/>
          <p:nvPr userDrawn="1"/>
        </p:nvGrpSpPr>
        <p:grpSpPr>
          <a:xfrm>
            <a:off x="4820920" y="1767937"/>
            <a:ext cx="2079208" cy="3893148"/>
            <a:chOff x="1972605" y="1767937"/>
            <a:chExt cx="2079208" cy="3893148"/>
          </a:xfrm>
        </p:grpSpPr>
        <p:sp>
          <p:nvSpPr>
            <p:cNvPr id="33" name="Freeform: Shape 32">
              <a:extLst>
                <a:ext uri="{FF2B5EF4-FFF2-40B4-BE49-F238E27FC236}">
                  <a16:creationId xmlns:a16="http://schemas.microsoft.com/office/drawing/2014/main" id="{C0807BA9-4B68-49AB-8270-B145A2785FF7}"/>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3623A65-B6EC-4808-A9F0-CE19656AC767}"/>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35" name="Picture Placeholder 23">
            <a:extLst>
              <a:ext uri="{FF2B5EF4-FFF2-40B4-BE49-F238E27FC236}">
                <a16:creationId xmlns:a16="http://schemas.microsoft.com/office/drawing/2014/main" id="{17068FD1-59C6-4922-AF2D-F4A86A2E4FA8}"/>
              </a:ext>
            </a:extLst>
          </p:cNvPr>
          <p:cNvSpPr>
            <a:spLocks noGrp="1"/>
          </p:cNvSpPr>
          <p:nvPr>
            <p:ph type="pic" sz="quarter" idx="14" hasCustomPrompt="1"/>
          </p:nvPr>
        </p:nvSpPr>
        <p:spPr>
          <a:xfrm>
            <a:off x="4889840"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grpSp>
        <p:nvGrpSpPr>
          <p:cNvPr id="39" name="Group 38">
            <a:extLst>
              <a:ext uri="{FF2B5EF4-FFF2-40B4-BE49-F238E27FC236}">
                <a16:creationId xmlns:a16="http://schemas.microsoft.com/office/drawing/2014/main" id="{C71B7700-B7FA-49A1-80A7-86EF4276BEC5}"/>
              </a:ext>
              <a:ext uri="{C183D7F6-B498-43B3-948B-1728B52AA6E4}">
                <adec:decorative xmlns:adec="http://schemas.microsoft.com/office/drawing/2017/decorative" val="1"/>
              </a:ext>
            </a:extLst>
          </p:cNvPr>
          <p:cNvGrpSpPr/>
          <p:nvPr userDrawn="1"/>
        </p:nvGrpSpPr>
        <p:grpSpPr>
          <a:xfrm>
            <a:off x="7653541" y="1767937"/>
            <a:ext cx="2079208" cy="3893148"/>
            <a:chOff x="1972605" y="1767937"/>
            <a:chExt cx="2079208" cy="3893148"/>
          </a:xfrm>
        </p:grpSpPr>
        <p:sp>
          <p:nvSpPr>
            <p:cNvPr id="40" name="Freeform: Shape 39">
              <a:extLst>
                <a:ext uri="{FF2B5EF4-FFF2-40B4-BE49-F238E27FC236}">
                  <a16:creationId xmlns:a16="http://schemas.microsoft.com/office/drawing/2014/main" id="{FB80D71F-AB13-4157-B01D-8D5218F0FF21}"/>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B54F3F6-135D-4861-8902-F5E9A50DA319}"/>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42" name="Picture Placeholder 23">
            <a:extLst>
              <a:ext uri="{FF2B5EF4-FFF2-40B4-BE49-F238E27FC236}">
                <a16:creationId xmlns:a16="http://schemas.microsoft.com/office/drawing/2014/main" id="{64554F98-8990-4485-BD60-1E5662155979}"/>
              </a:ext>
            </a:extLst>
          </p:cNvPr>
          <p:cNvSpPr>
            <a:spLocks noGrp="1"/>
          </p:cNvSpPr>
          <p:nvPr>
            <p:ph type="pic" sz="quarter" idx="15" hasCustomPrompt="1"/>
          </p:nvPr>
        </p:nvSpPr>
        <p:spPr>
          <a:xfrm>
            <a:off x="7722461"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157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D107A681-E0B7-4CCC-84F6-8CFA295E793E}"/>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D4BC8E40-B4D4-4E17-840A-6804BB0A5923}"/>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15F60C0A-167B-4E22-B948-2EC3D07E0092}"/>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25CEC2C5-7FB7-4DD4-9F6C-6CEF6B8EF9F6}"/>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2B78D964-63F5-4B0B-8754-EDB05AB2D2EC}"/>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7952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me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8">
            <a:extLst>
              <a:ext uri="{FF2B5EF4-FFF2-40B4-BE49-F238E27FC236}">
                <a16:creationId xmlns:a16="http://schemas.microsoft.com/office/drawing/2014/main" id="{AB3A9F55-1347-429A-A5DB-9EAC86DA2A0B}"/>
              </a:ext>
            </a:extLst>
          </p:cNvPr>
          <p:cNvSpPr>
            <a:spLocks noGrp="1"/>
          </p:cNvSpPr>
          <p:nvPr>
            <p:ph type="body" sz="quarter" idx="26"/>
          </p:nvPr>
        </p:nvSpPr>
        <p:spPr>
          <a:xfrm>
            <a:off x="721106" y="1611051"/>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8">
            <a:extLst>
              <a:ext uri="{FF2B5EF4-FFF2-40B4-BE49-F238E27FC236}">
                <a16:creationId xmlns:a16="http://schemas.microsoft.com/office/drawing/2014/main" id="{E9E1D519-0B7F-804E-39B1-80F0B3E9C04C}"/>
              </a:ext>
            </a:extLst>
          </p:cNvPr>
          <p:cNvSpPr>
            <a:spLocks noGrp="1"/>
          </p:cNvSpPr>
          <p:nvPr>
            <p:ph type="body" sz="quarter" idx="27"/>
          </p:nvPr>
        </p:nvSpPr>
        <p:spPr>
          <a:xfrm>
            <a:off x="3345214" y="1611051"/>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3" name="Text Placeholder 8">
            <a:extLst>
              <a:ext uri="{FF2B5EF4-FFF2-40B4-BE49-F238E27FC236}">
                <a16:creationId xmlns:a16="http://schemas.microsoft.com/office/drawing/2014/main" id="{7E02A30A-F979-8685-B8B4-C53DA58F470B}"/>
              </a:ext>
            </a:extLst>
          </p:cNvPr>
          <p:cNvSpPr>
            <a:spLocks noGrp="1"/>
          </p:cNvSpPr>
          <p:nvPr>
            <p:ph type="body" sz="quarter" idx="28"/>
          </p:nvPr>
        </p:nvSpPr>
        <p:spPr>
          <a:xfrm>
            <a:off x="5969323" y="1611051"/>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4" name="Text Placeholder 8">
            <a:extLst>
              <a:ext uri="{FF2B5EF4-FFF2-40B4-BE49-F238E27FC236}">
                <a16:creationId xmlns:a16="http://schemas.microsoft.com/office/drawing/2014/main" id="{CE984947-85B9-D24D-5335-9FE7E7BF97D4}"/>
              </a:ext>
            </a:extLst>
          </p:cNvPr>
          <p:cNvSpPr>
            <a:spLocks noGrp="1"/>
          </p:cNvSpPr>
          <p:nvPr>
            <p:ph type="body" sz="quarter" idx="29"/>
          </p:nvPr>
        </p:nvSpPr>
        <p:spPr>
          <a:xfrm>
            <a:off x="8593432" y="1611051"/>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5" name="Text Placeholder 8">
            <a:extLst>
              <a:ext uri="{FF2B5EF4-FFF2-40B4-BE49-F238E27FC236}">
                <a16:creationId xmlns:a16="http://schemas.microsoft.com/office/drawing/2014/main" id="{51F671DA-2175-08B9-4CBA-F77348F80BA4}"/>
              </a:ext>
            </a:extLst>
          </p:cNvPr>
          <p:cNvSpPr>
            <a:spLocks noGrp="1"/>
          </p:cNvSpPr>
          <p:nvPr>
            <p:ph type="body" sz="quarter" idx="30"/>
          </p:nvPr>
        </p:nvSpPr>
        <p:spPr>
          <a:xfrm>
            <a:off x="1291027" y="4696355"/>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6" name="Text Placeholder 8">
            <a:extLst>
              <a:ext uri="{FF2B5EF4-FFF2-40B4-BE49-F238E27FC236}">
                <a16:creationId xmlns:a16="http://schemas.microsoft.com/office/drawing/2014/main" id="{75B83E1C-A652-A885-99CC-3ECEBCEEBC68}"/>
              </a:ext>
            </a:extLst>
          </p:cNvPr>
          <p:cNvSpPr>
            <a:spLocks noGrp="1"/>
          </p:cNvSpPr>
          <p:nvPr>
            <p:ph type="body" sz="quarter" idx="31"/>
          </p:nvPr>
        </p:nvSpPr>
        <p:spPr>
          <a:xfrm>
            <a:off x="3915136" y="4696355"/>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7" name="Text Placeholder 8">
            <a:extLst>
              <a:ext uri="{FF2B5EF4-FFF2-40B4-BE49-F238E27FC236}">
                <a16:creationId xmlns:a16="http://schemas.microsoft.com/office/drawing/2014/main" id="{488641B6-6C20-998D-9612-D016138630B3}"/>
              </a:ext>
            </a:extLst>
          </p:cNvPr>
          <p:cNvSpPr>
            <a:spLocks noGrp="1"/>
          </p:cNvSpPr>
          <p:nvPr>
            <p:ph type="body" sz="quarter" idx="32"/>
          </p:nvPr>
        </p:nvSpPr>
        <p:spPr>
          <a:xfrm>
            <a:off x="6539245" y="4696355"/>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8" name="Text Placeholder 8">
            <a:extLst>
              <a:ext uri="{FF2B5EF4-FFF2-40B4-BE49-F238E27FC236}">
                <a16:creationId xmlns:a16="http://schemas.microsoft.com/office/drawing/2014/main" id="{29773470-EEB2-0E3D-3062-4DD813BC2811}"/>
              </a:ext>
            </a:extLst>
          </p:cNvPr>
          <p:cNvSpPr>
            <a:spLocks noGrp="1"/>
          </p:cNvSpPr>
          <p:nvPr>
            <p:ph type="body" sz="quarter" idx="33"/>
          </p:nvPr>
        </p:nvSpPr>
        <p:spPr>
          <a:xfrm>
            <a:off x="9163354" y="4696355"/>
            <a:ext cx="2322928" cy="2187045"/>
          </a:xfrm>
          <a:noFill/>
        </p:spPr>
        <p:txBody>
          <a:bodyPr>
            <a:noAutofit/>
          </a:bodyPr>
          <a:lstStyle>
            <a:lvl1pPr marL="0" indent="0">
              <a:lnSpc>
                <a:spcPct val="100000"/>
              </a:lnSpc>
              <a:spcBef>
                <a:spcPts val="300"/>
              </a:spcBef>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nSpc>
                <a:spcPct val="120000"/>
              </a:lnSpc>
              <a:spcBef>
                <a:spcPts val="300"/>
              </a:spcBef>
              <a:buNone/>
              <a:tabLst/>
              <a:defRPr sz="900" b="0" i="0">
                <a:solidFill>
                  <a:schemeClr val="tx1"/>
                </a:solidFill>
                <a:latin typeface="Oracle Sans Light" panose="020B0403020204020204" pitchFamily="34" charset="0"/>
                <a:cs typeface="Oracle Sans Light" panose="020B0403020204020204" pitchFamily="34" charset="0"/>
              </a:defRPr>
            </a:lvl2pPr>
            <a:lvl3pPr marL="401638" indent="-112713">
              <a:lnSpc>
                <a:spcPct val="120000"/>
              </a:lnSpc>
              <a:spcBef>
                <a:spcPts val="300"/>
              </a:spcBef>
              <a:tabLst/>
              <a:defRPr sz="900" b="0" i="0">
                <a:solidFill>
                  <a:schemeClr val="tx1"/>
                </a:solidFill>
                <a:latin typeface="Oracle Sans Light" panose="020B0403020204020204" pitchFamily="34" charset="0"/>
                <a:cs typeface="Oracle Sans Light" panose="020B0403020204020204" pitchFamily="34" charset="0"/>
              </a:defRPr>
            </a:lvl3pPr>
            <a:lvl4pPr>
              <a:lnSpc>
                <a:spcPct val="120000"/>
              </a:lnSpc>
              <a:spcBef>
                <a:spcPts val="300"/>
              </a:spcBef>
              <a:defRPr sz="1400" b="0" i="0">
                <a:latin typeface="Oracle Sans Light" panose="020B0403020204020204" pitchFamily="34" charset="0"/>
                <a:cs typeface="Oracle Sans Light" panose="020B0403020204020204" pitchFamily="34" charset="0"/>
              </a:defRPr>
            </a:lvl4pPr>
            <a:lvl5pPr>
              <a:lnSpc>
                <a:spcPct val="120000"/>
              </a:lnSpc>
              <a:spcBef>
                <a:spcPts val="300"/>
              </a:spcBef>
              <a:defRPr sz="1400" b="0" i="0">
                <a:latin typeface="Oracle Sans Light" panose="020B0403020204020204" pitchFamily="34" charset="0"/>
                <a:cs typeface="Oracle Sans Light" panose="020B0403020204020204"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13" name="Timeline">
            <a:extLst>
              <a:ext uri="{FF2B5EF4-FFF2-40B4-BE49-F238E27FC236}">
                <a16:creationId xmlns:a16="http://schemas.microsoft.com/office/drawing/2014/main" id="{E022D1B9-5F9B-004A-96F4-938F73F66DDE}"/>
              </a:ext>
            </a:extLst>
          </p:cNvPr>
          <p:cNvPicPr>
            <a:picLocks noChangeAspect="1"/>
          </p:cNvPicPr>
          <p:nvPr userDrawn="1"/>
        </p:nvPicPr>
        <p:blipFill>
          <a:blip r:embed="rId3"/>
          <a:stretch>
            <a:fillRect/>
          </a:stretch>
        </p:blipFill>
        <p:spPr>
          <a:xfrm>
            <a:off x="0" y="3230076"/>
            <a:ext cx="12192000" cy="1295316"/>
          </a:xfrm>
          <a:prstGeom prst="rect">
            <a:avLst/>
          </a:prstGeom>
        </p:spPr>
      </p:pic>
      <p:sp>
        <p:nvSpPr>
          <p:cNvPr id="12" name="Slide Number Placeholder 11">
            <a:extLst>
              <a:ext uri="{FF2B5EF4-FFF2-40B4-BE49-F238E27FC236}">
                <a16:creationId xmlns:a16="http://schemas.microsoft.com/office/drawing/2014/main" id="{B9ED1503-DAE4-B34D-BA83-7F1528169566}"/>
              </a:ext>
            </a:extLst>
          </p:cNvPr>
          <p:cNvSpPr>
            <a:spLocks noGrp="1"/>
          </p:cNvSpPr>
          <p:nvPr>
            <p:ph type="sldNum" sz="quarter" idx="25"/>
          </p:nvPr>
        </p:nvSpPr>
        <p:spPr/>
        <p:txBody>
          <a:bodyPr/>
          <a:lstStyle/>
          <a:p>
            <a:fld id="{CFF4B978-1D82-7745-80C5-DBABA6B131D3}" type="slidenum">
              <a:rPr lang="en-US" smtClean="0"/>
              <a:pPr/>
              <a:t>‹#›</a:t>
            </a:fld>
            <a:endParaRPr lang="en-US"/>
          </a:p>
        </p:txBody>
      </p:sp>
      <p:sp>
        <p:nvSpPr>
          <p:cNvPr id="11" name="Footer Placeholder 10">
            <a:extLst>
              <a:ext uri="{FF2B5EF4-FFF2-40B4-BE49-F238E27FC236}">
                <a16:creationId xmlns:a16="http://schemas.microsoft.com/office/drawing/2014/main" id="{43721771-012A-B14E-A617-2D2FC1C1D147}"/>
              </a:ext>
            </a:extLst>
          </p:cNvPr>
          <p:cNvSpPr>
            <a:spLocks noGrp="1"/>
          </p:cNvSpPr>
          <p:nvPr>
            <p:ph type="ftr" sz="quarter" idx="24"/>
          </p:nvPr>
        </p:nvSpPr>
        <p:spPr/>
        <p:txBody>
          <a:bodyPr/>
          <a:lstStyle/>
          <a:p>
            <a:r>
              <a:rPr lang="en-CA">
                <a:sym typeface="Symbol" pitchFamily="2" charset="2"/>
              </a:rPr>
              <a:t>Copyright © 2025, Oracle and/or its affiliates</a:t>
            </a:r>
            <a:endParaRPr lang="en-CA" dirty="0"/>
          </a:p>
        </p:txBody>
      </p:sp>
      <p:sp>
        <p:nvSpPr>
          <p:cNvPr id="14" name="Title 1">
            <a:extLst>
              <a:ext uri="{FF2B5EF4-FFF2-40B4-BE49-F238E27FC236}">
                <a16:creationId xmlns:a16="http://schemas.microsoft.com/office/drawing/2014/main" id="{0854B4AC-B0FD-8C35-DF64-421C8C6FE524}"/>
              </a:ext>
            </a:extLst>
          </p:cNvPr>
          <p:cNvSpPr>
            <a:spLocks noGrp="1"/>
          </p:cNvSpPr>
          <p:nvPr>
            <p:ph type="title"/>
          </p:nvPr>
        </p:nvSpPr>
        <p:spPr>
          <a:xfrm>
            <a:off x="689759" y="592678"/>
            <a:ext cx="10683831" cy="675993"/>
          </a:xfrm>
        </p:spPr>
        <p:txBody>
          <a:bodyPr anchor="b">
            <a:noAutofit/>
          </a:bodyPr>
          <a:lstStyle>
            <a:lvl1pPr>
              <a:lnSpc>
                <a:spcPct val="100000"/>
              </a:lnSpc>
              <a:defRPr b="0" i="0">
                <a:solidFill>
                  <a:schemeClr val="accent4"/>
                </a:solidFill>
                <a:latin typeface="Oracle Sans Light" panose="020B0403020204020204" pitchFamily="34" charset="0"/>
                <a:cs typeface="Oracle Sans Light" panose="020B0403020204020204" pitchFamily="34" charset="0"/>
              </a:defRPr>
            </a:lvl1pPr>
          </a:lstStyle>
          <a:p>
            <a:r>
              <a:rPr lang="en-US" dirty="0"/>
              <a:t>Click to edit Master title style</a:t>
            </a:r>
          </a:p>
        </p:txBody>
      </p:sp>
    </p:spTree>
    <p:extLst>
      <p:ext uri="{BB962C8B-B14F-4D97-AF65-F5344CB8AC3E}">
        <p14:creationId xmlns:p14="http://schemas.microsoft.com/office/powerpoint/2010/main" val="26918335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6_Light - Quote with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9C019C-29FF-C349-AB09-71023D87631E}"/>
              </a:ext>
            </a:extLst>
          </p:cNvPr>
          <p:cNvSpPr>
            <a:spLocks noGrp="1"/>
          </p:cNvSpPr>
          <p:nvPr>
            <p:ph type="pic" sz="quarter" idx="47" hasCustomPrompt="1"/>
          </p:nvPr>
        </p:nvSpPr>
        <p:spPr>
          <a:xfrm>
            <a:off x="1" y="-9524"/>
            <a:ext cx="6096000" cy="2843724"/>
          </a:xfrm>
          <a:noFill/>
        </p:spPr>
        <p:txBody>
          <a:bodyPr tIns="1548000" anchor="ctr"/>
          <a:lstStyle>
            <a:lvl1pPr algn="ctr">
              <a:spcBef>
                <a:spcPts val="600"/>
              </a:spcBef>
              <a:defRPr b="1">
                <a:solidFill>
                  <a:schemeClr val="bg1"/>
                </a:solidFill>
              </a:defRPr>
            </a:lvl1pPr>
          </a:lstStyle>
          <a:p>
            <a:r>
              <a:rPr lang="en-US" dirty="0"/>
              <a:t>Insert image</a:t>
            </a:r>
          </a:p>
        </p:txBody>
      </p:sp>
      <p:sp>
        <p:nvSpPr>
          <p:cNvPr id="18" name="Rectangle 17">
            <a:extLst>
              <a:ext uri="{FF2B5EF4-FFF2-40B4-BE49-F238E27FC236}">
                <a16:creationId xmlns:a16="http://schemas.microsoft.com/office/drawing/2014/main" id="{67F3DD3D-99BC-479C-B31E-4EC23F7F1C29}"/>
              </a:ext>
            </a:extLst>
          </p:cNvPr>
          <p:cNvSpPr/>
          <p:nvPr userDrawn="1"/>
        </p:nvSpPr>
        <p:spPr>
          <a:xfrm>
            <a:off x="0" y="2834199"/>
            <a:ext cx="6096001" cy="4023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C9517635-042E-DF47-B1B4-E0D8A4D01ED3}"/>
              </a:ext>
            </a:extLst>
          </p:cNvPr>
          <p:cNvSpPr>
            <a:spLocks noGrp="1"/>
          </p:cNvSpPr>
          <p:nvPr>
            <p:ph type="body" sz="quarter" idx="51" hasCustomPrompt="1"/>
          </p:nvPr>
        </p:nvSpPr>
        <p:spPr>
          <a:xfrm>
            <a:off x="487249" y="1634567"/>
            <a:ext cx="5206541" cy="812800"/>
          </a:xfrm>
        </p:spPr>
        <p:txBody>
          <a:bodyPr vert="horz" lIns="0" tIns="0" rIns="0" bIns="0" rtlCol="0" anchor="b">
            <a:noAutofit/>
          </a:bodyPr>
          <a:lstStyle>
            <a:lvl1pPr>
              <a:defRPr lang="en-GB" sz="2400" b="1" baseline="0" dirty="0" smtClean="0">
                <a:solidFill>
                  <a:schemeClr val="bg1"/>
                </a:solidFill>
                <a:latin typeface="Oracle Sans" panose="020B0503020204020204" pitchFamily="34" charset="0"/>
                <a:cs typeface="Oracle Sans" panose="020B0503020204020204" pitchFamily="34" charset="0"/>
              </a:defRPr>
            </a:lvl1pPr>
            <a:lvl2pPr>
              <a:defRPr lang="en-GB" dirty="0" smtClean="0">
                <a:cs typeface="+mn-cs"/>
              </a:defRPr>
            </a:lvl2pPr>
            <a:lvl3pPr>
              <a:defRPr lang="en-GB" sz="1800" dirty="0" smtClean="0">
                <a:latin typeface="+mn-lt"/>
                <a:cs typeface="+mn-cs"/>
              </a:defRPr>
            </a:lvl3pPr>
            <a:lvl4pPr>
              <a:defRPr lang="en-GB" sz="1800" dirty="0" smtClean="0">
                <a:latin typeface="+mn-lt"/>
                <a:cs typeface="+mn-cs"/>
              </a:defRPr>
            </a:lvl4pPr>
            <a:lvl5pPr>
              <a:defRPr lang="en-US" sz="1800" dirty="0">
                <a:latin typeface="+mn-lt"/>
                <a:cs typeface="+mn-cs"/>
              </a:defRPr>
            </a:lvl5pPr>
          </a:lstStyle>
          <a:p>
            <a:pPr lvl="0">
              <a:spcBef>
                <a:spcPts val="1000"/>
              </a:spcBef>
              <a:buFont typeface="Arial" panose="020B0604020202020204" pitchFamily="34" charset="0"/>
            </a:pPr>
            <a:r>
              <a:rPr lang="en-GB" dirty="0"/>
              <a:t>Click to add title</a:t>
            </a:r>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6" name="Text Placeholder 35">
            <a:extLst>
              <a:ext uri="{FF2B5EF4-FFF2-40B4-BE49-F238E27FC236}">
                <a16:creationId xmlns:a16="http://schemas.microsoft.com/office/drawing/2014/main" id="{E3E110B5-A8B5-9C4E-A539-A4FEC3653075}"/>
              </a:ext>
            </a:extLst>
          </p:cNvPr>
          <p:cNvSpPr>
            <a:spLocks noGrp="1"/>
          </p:cNvSpPr>
          <p:nvPr>
            <p:ph type="body" sz="quarter" idx="48"/>
          </p:nvPr>
        </p:nvSpPr>
        <p:spPr>
          <a:xfrm>
            <a:off x="6583680" y="598616"/>
            <a:ext cx="5102352" cy="1545016"/>
          </a:xfrm>
        </p:spPr>
        <p:txBody>
          <a:bodyPr anchor="t"/>
          <a:lstStyle>
            <a:lvl1pPr>
              <a:spcBef>
                <a:spcPts val="0"/>
              </a:spcBef>
              <a:spcAft>
                <a:spcPts val="800"/>
              </a:spcAft>
              <a:defRPr sz="1400" b="1">
                <a:solidFill>
                  <a:schemeClr val="accent1"/>
                </a:solidFill>
              </a:defRPr>
            </a:lvl1pPr>
            <a:lvl2pPr marL="0" indent="0">
              <a:lnSpc>
                <a:spcPct val="110000"/>
              </a:lnSpc>
              <a:spcBef>
                <a:spcPts val="0"/>
              </a:spcBef>
              <a:spcAft>
                <a:spcPts val="600"/>
              </a:spcAft>
              <a:buNone/>
              <a:tabLst/>
              <a:defRPr sz="1150"/>
            </a:lvl2pPr>
          </a:lstStyle>
          <a:p>
            <a:pPr lvl="0"/>
            <a:r>
              <a:rPr lang="en-US" dirty="0"/>
              <a:t>Click to edit Master text styles</a:t>
            </a:r>
          </a:p>
          <a:p>
            <a:pPr lvl="1"/>
            <a:r>
              <a:rPr lang="en-US" dirty="0"/>
              <a:t>Second level</a:t>
            </a:r>
          </a:p>
        </p:txBody>
      </p:sp>
      <p:sp>
        <p:nvSpPr>
          <p:cNvPr id="38" name="Text Placeholder 35">
            <a:extLst>
              <a:ext uri="{FF2B5EF4-FFF2-40B4-BE49-F238E27FC236}">
                <a16:creationId xmlns:a16="http://schemas.microsoft.com/office/drawing/2014/main" id="{CE93A7F1-6C11-624A-AC4E-4E03BDAD44C8}"/>
              </a:ext>
            </a:extLst>
          </p:cNvPr>
          <p:cNvSpPr>
            <a:spLocks noGrp="1"/>
          </p:cNvSpPr>
          <p:nvPr>
            <p:ph type="body" sz="quarter" idx="50"/>
          </p:nvPr>
        </p:nvSpPr>
        <p:spPr>
          <a:xfrm>
            <a:off x="6583680" y="4296117"/>
            <a:ext cx="5102352" cy="1545016"/>
          </a:xfrm>
        </p:spPr>
        <p:txBody>
          <a:bodyPr anchor="t"/>
          <a:lstStyle>
            <a:lvl1pPr>
              <a:defRPr lang="en-US" sz="1400" b="1" i="0" kern="1200" dirty="0" smtClean="0">
                <a:solidFill>
                  <a:schemeClr val="accent1"/>
                </a:solidFill>
                <a:latin typeface="+mn-lt"/>
                <a:ea typeface="+mn-ea"/>
                <a:cs typeface="Oracle Sans" panose="020B0503020204020204" pitchFamily="34" charset="0"/>
              </a:defRPr>
            </a:lvl1pPr>
            <a:lvl2pPr marL="9525" indent="-9525">
              <a:lnSpc>
                <a:spcPct val="100000"/>
              </a:lnSpc>
              <a:spcBef>
                <a:spcPts val="800"/>
              </a:spcBef>
              <a:spcAft>
                <a:spcPts val="400"/>
              </a:spcAft>
              <a:buFont typeface="Arial" panose="020B0604020202020204" pitchFamily="34" charset="0"/>
              <a:buChar char="•"/>
              <a:tabLst/>
              <a:defRPr lang="en-US" sz="1050" b="0" i="0" kern="1200" dirty="0">
                <a:solidFill>
                  <a:schemeClr val="tx1"/>
                </a:solidFill>
                <a:latin typeface="+mn-lt"/>
                <a:ea typeface="+mn-ea"/>
                <a:cs typeface="Oracle Sans Tab" panose="020B0503020204020204" pitchFamily="34" charset="0"/>
              </a:defRPr>
            </a:lvl2pPr>
          </a:lstStyle>
          <a:p>
            <a:pPr marL="0" marR="0" lvl="0" indent="0" algn="l" defTabSz="914400" rtl="0" eaLnBrk="1" fontAlgn="auto" latinLnBrk="0" hangingPunct="1">
              <a:lnSpc>
                <a:spcPct val="95000"/>
              </a:lnSpc>
              <a:spcBef>
                <a:spcPts val="0"/>
              </a:spcBef>
              <a:spcAft>
                <a:spcPts val="800"/>
              </a:spcAft>
              <a:buClrTx/>
              <a:buSzTx/>
              <a:buFont typeface="System Font Regular"/>
              <a:buNone/>
              <a:tabLst/>
            </a:pPr>
            <a:r>
              <a:rPr lang="en-US" dirty="0"/>
              <a:t>Click to edit Master text styles</a:t>
            </a:r>
          </a:p>
          <a:p>
            <a:pPr marL="0" marR="0" lvl="1" indent="0" algn="l" defTabSz="914400" rtl="0" eaLnBrk="1" fontAlgn="auto" latinLnBrk="0" hangingPunct="1">
              <a:lnSpc>
                <a:spcPct val="110000"/>
              </a:lnSpc>
              <a:spcBef>
                <a:spcPts val="0"/>
              </a:spcBef>
              <a:spcAft>
                <a:spcPts val="600"/>
              </a:spcAft>
              <a:buClrTx/>
              <a:buSzPct val="100000"/>
              <a:buFont typeface="Arial" panose="020B0604020202020204" pitchFamily="34" charset="0"/>
              <a:buNone/>
              <a:tabLst/>
            </a:pPr>
            <a:r>
              <a:rPr lang="en-US" dirty="0"/>
              <a:t>Second level</a:t>
            </a:r>
          </a:p>
          <a:p>
            <a:pPr marL="0" marR="0" lvl="1" indent="0" algn="l" defTabSz="914400" rtl="0" eaLnBrk="1" fontAlgn="auto" latinLnBrk="0" hangingPunct="1">
              <a:lnSpc>
                <a:spcPct val="110000"/>
              </a:lnSpc>
              <a:spcBef>
                <a:spcPts val="0"/>
              </a:spcBef>
              <a:spcAft>
                <a:spcPts val="600"/>
              </a:spcAft>
              <a:buClrTx/>
              <a:buSzPct val="100000"/>
              <a:buFont typeface="Arial" panose="020B0604020202020204" pitchFamily="34" charset="0"/>
              <a:buNone/>
              <a:tabLst/>
            </a:pPr>
            <a:endParaRPr lang="en-US" dirty="0"/>
          </a:p>
        </p:txBody>
      </p:sp>
      <p:sp>
        <p:nvSpPr>
          <p:cNvPr id="16" name="Footer Placeholder 4">
            <a:extLst>
              <a:ext uri="{FF2B5EF4-FFF2-40B4-BE49-F238E27FC236}">
                <a16:creationId xmlns:a16="http://schemas.microsoft.com/office/drawing/2014/main" id="{7A700B92-CF19-814D-8B99-07DDE3403B59}"/>
              </a:ext>
            </a:extLst>
          </p:cNvPr>
          <p:cNvSpPr>
            <a:spLocks noGrp="1"/>
          </p:cNvSpPr>
          <p:nvPr>
            <p:ph type="ftr" sz="quarter" idx="11"/>
          </p:nvPr>
        </p:nvSpPr>
        <p:spPr>
          <a:xfrm>
            <a:off x="853008" y="6423978"/>
            <a:ext cx="4840782" cy="365125"/>
          </a:xfrm>
        </p:spPr>
        <p:txBody>
          <a:bodyPr/>
          <a:lstStyle/>
          <a:p>
            <a:r>
              <a:rPr lang="en-US"/>
              <a:t>Copyright © 2025, Oracle and/or its affiliates</a:t>
            </a:r>
            <a:endParaRPr lang="en-US" dirty="0"/>
          </a:p>
        </p:txBody>
      </p:sp>
      <p:sp>
        <p:nvSpPr>
          <p:cNvPr id="10" name="Text Placeholder 9">
            <a:extLst>
              <a:ext uri="{FF2B5EF4-FFF2-40B4-BE49-F238E27FC236}">
                <a16:creationId xmlns:a16="http://schemas.microsoft.com/office/drawing/2014/main" id="{0A18A311-ECE8-4C5C-89AB-82C67A9C6E22}"/>
              </a:ext>
            </a:extLst>
          </p:cNvPr>
          <p:cNvSpPr>
            <a:spLocks noGrp="1"/>
          </p:cNvSpPr>
          <p:nvPr>
            <p:ph type="body" sz="quarter" idx="53" hasCustomPrompt="1"/>
          </p:nvPr>
        </p:nvSpPr>
        <p:spPr>
          <a:xfrm>
            <a:off x="433635" y="3291840"/>
            <a:ext cx="5260156" cy="2693127"/>
          </a:xfrm>
        </p:spPr>
        <p:txBody>
          <a:bodyPr/>
          <a:lstStyle>
            <a:lvl1pPr marL="0" indent="0">
              <a:lnSpc>
                <a:spcPct val="110000"/>
              </a:lnSpc>
              <a:spcAft>
                <a:spcPts val="1200"/>
              </a:spcAft>
              <a:defRPr lang="en-US" sz="1800" b="0" i="0" kern="1200" baseline="0" dirty="0" smtClean="0">
                <a:solidFill>
                  <a:schemeClr val="bg1"/>
                </a:solidFill>
                <a:latin typeface="+mj-lt"/>
                <a:ea typeface="+mn-ea"/>
                <a:cs typeface="Oracle Sans" panose="020B0503020204020204" pitchFamily="34" charset="0"/>
              </a:defRPr>
            </a:lvl1pPr>
            <a:lvl2pPr marL="54864" indent="0">
              <a:lnSpc>
                <a:spcPct val="110000"/>
              </a:lnSpc>
              <a:buNone/>
              <a:defRPr lang="en-US" sz="1200" b="1" i="0" kern="1200" dirty="0" smtClean="0">
                <a:solidFill>
                  <a:schemeClr val="bg1"/>
                </a:solidFill>
                <a:latin typeface="Oracle Sans" panose="020B0503020204020204" pitchFamily="34" charset="0"/>
                <a:ea typeface="+mn-ea"/>
                <a:cs typeface="Oracle Sans" panose="020B0503020204020204" pitchFamily="34" charset="0"/>
              </a:defRPr>
            </a:lvl2pPr>
            <a:lvl3pPr marL="57150" indent="0">
              <a:lnSpc>
                <a:spcPct val="110000"/>
              </a:lnSpc>
              <a:buFontTx/>
              <a:buNone/>
              <a:defRPr sz="1200">
                <a:solidFill>
                  <a:schemeClr val="bg1"/>
                </a:solidFill>
                <a:latin typeface="Oracle Sans" panose="020B0503020204020204" pitchFamily="34" charset="0"/>
                <a:cs typeface="Oracle Sans" panose="020B0503020204020204" pitchFamily="34" charset="0"/>
              </a:defRPr>
            </a:lvl3pPr>
            <a:lvl4pPr>
              <a:defRPr>
                <a:solidFill>
                  <a:schemeClr val="bg1"/>
                </a:solidFill>
              </a:defRPr>
            </a:lvl4pPr>
            <a:lvl5pPr>
              <a:defRPr>
                <a:solidFill>
                  <a:schemeClr val="bg1"/>
                </a:solidFill>
              </a:defRPr>
            </a:lvl5pPr>
          </a:lstStyle>
          <a:p>
            <a:pPr marL="57150" marR="0" lvl="0" indent="-57150" algn="l" defTabSz="914400" rtl="0" eaLnBrk="1" fontAlgn="auto" latinLnBrk="0" hangingPunct="1">
              <a:lnSpc>
                <a:spcPct val="110000"/>
              </a:lnSpc>
              <a:spcBef>
                <a:spcPts val="600"/>
              </a:spcBef>
              <a:spcAft>
                <a:spcPts val="1200"/>
              </a:spcAft>
              <a:buClrTx/>
              <a:buSzTx/>
              <a:buFont typeface="System Font Regular"/>
              <a:buNone/>
              <a:tabLst/>
              <a:defRPr/>
            </a:pPr>
            <a:r>
              <a:rPr lang="en-US" dirty="0"/>
              <a:t>“Click to type customer or partner quote surrounded by quotation marks.”</a:t>
            </a:r>
          </a:p>
          <a:p>
            <a:pPr marL="228600" marR="0" lvl="1" indent="-171450" algn="l" defTabSz="914400" rtl="0" eaLnBrk="1" fontAlgn="auto" latinLnBrk="0" hangingPunct="1">
              <a:lnSpc>
                <a:spcPct val="110000"/>
              </a:lnSpc>
              <a:spcBef>
                <a:spcPts val="600"/>
              </a:spcBef>
              <a:spcAft>
                <a:spcPts val="0"/>
              </a:spcAft>
              <a:buClrTx/>
              <a:buSzPct val="100000"/>
              <a:tabLst/>
            </a:pPr>
            <a:r>
              <a:rPr lang="en-US" dirty="0"/>
              <a:t>Name of person</a:t>
            </a:r>
          </a:p>
          <a:p>
            <a:pPr lvl="2"/>
            <a:r>
              <a:rPr lang="en-US" dirty="0"/>
              <a:t>Title and company</a:t>
            </a:r>
          </a:p>
        </p:txBody>
      </p:sp>
      <p:sp>
        <p:nvSpPr>
          <p:cNvPr id="27" name="Text Placeholder 26">
            <a:extLst>
              <a:ext uri="{FF2B5EF4-FFF2-40B4-BE49-F238E27FC236}">
                <a16:creationId xmlns:a16="http://schemas.microsoft.com/office/drawing/2014/main" id="{DE6255EB-8B9B-4FC8-A9D1-5AC6907732F1}"/>
              </a:ext>
            </a:extLst>
          </p:cNvPr>
          <p:cNvSpPr>
            <a:spLocks noGrp="1"/>
          </p:cNvSpPr>
          <p:nvPr>
            <p:ph type="body" sz="quarter" idx="54"/>
          </p:nvPr>
        </p:nvSpPr>
        <p:spPr>
          <a:xfrm>
            <a:off x="6583680" y="6562101"/>
            <a:ext cx="4233554" cy="102336"/>
          </a:xfrm>
        </p:spPr>
        <p:txBody>
          <a:bodyPr wrap="square" lIns="0" tIns="0" rIns="0" bIns="0" anchor="ctr">
            <a:spAutoFit/>
          </a:bodyPr>
          <a:lstStyle>
            <a:lvl1pPr>
              <a:defRPr lang="en-US" sz="700" smtClean="0">
                <a:solidFill>
                  <a:schemeClr val="tx1">
                    <a:lumMod val="50000"/>
                    <a:lumOff val="50000"/>
                  </a:schemeClr>
                </a:solidFill>
                <a:cs typeface="+mn-cs"/>
              </a:defRPr>
            </a:lvl1pPr>
            <a:lvl2pPr>
              <a:defRPr lang="en-US" smtClean="0">
                <a:cs typeface="+mn-cs"/>
              </a:defRPr>
            </a:lvl2pPr>
            <a:lvl3pPr>
              <a:defRPr lang="en-US" sz="1800" smtClean="0">
                <a:latin typeface="+mn-lt"/>
                <a:cs typeface="+mn-cs"/>
              </a:defRPr>
            </a:lvl3pPr>
            <a:lvl4pPr>
              <a:defRPr lang="en-US" sz="1800" smtClean="0">
                <a:latin typeface="+mn-lt"/>
                <a:cs typeface="+mn-cs"/>
              </a:defRPr>
            </a:lvl4pPr>
            <a:lvl5pPr>
              <a:defRPr lang="en-US" sz="1800">
                <a:latin typeface="+mn-lt"/>
                <a:cs typeface="+mn-cs"/>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id="{D8EF001C-28E7-481F-BC21-D78AC12618C1}"/>
              </a:ext>
            </a:extLst>
          </p:cNvPr>
          <p:cNvSpPr>
            <a:spLocks noGrp="1"/>
          </p:cNvSpPr>
          <p:nvPr>
            <p:ph type="body" sz="quarter" idx="55"/>
          </p:nvPr>
        </p:nvSpPr>
        <p:spPr>
          <a:xfrm>
            <a:off x="6583679" y="2447367"/>
            <a:ext cx="5100811" cy="1544638"/>
          </a:xfrm>
        </p:spPr>
        <p:txBody>
          <a:bodyPr/>
          <a:lstStyle>
            <a:lvl1pPr>
              <a:spcAft>
                <a:spcPts val="600"/>
              </a:spcAft>
              <a:defRPr lang="en-US" sz="1400" b="1" i="0" kern="1200" dirty="0" smtClean="0">
                <a:solidFill>
                  <a:schemeClr val="accent1"/>
                </a:solidFill>
                <a:latin typeface="+mn-lt"/>
                <a:ea typeface="+mn-ea"/>
                <a:cs typeface="Oracle Sans" panose="020B0503020204020204" pitchFamily="34" charset="0"/>
              </a:defRPr>
            </a:lvl1pPr>
            <a:lvl2pPr marL="282575" indent="0">
              <a:lnSpc>
                <a:spcPct val="110000"/>
              </a:lnSpc>
              <a:spcBef>
                <a:spcPts val="400"/>
              </a:spcBef>
              <a:spcAft>
                <a:spcPts val="600"/>
              </a:spcAft>
              <a:buFontTx/>
              <a:buNone/>
              <a:tabLst>
                <a:tab pos="631825" algn="l"/>
              </a:tabLst>
              <a:defRPr lang="en-US" sz="1150" b="0" i="0" kern="1200" dirty="0" smtClean="0">
                <a:solidFill>
                  <a:schemeClr val="tx1"/>
                </a:solidFill>
                <a:latin typeface="+mn-lt"/>
                <a:ea typeface="+mn-ea"/>
                <a:cs typeface="Oracle Sans Tab" panose="020B0503020204020204" pitchFamily="34" charset="0"/>
              </a:defRPr>
            </a:lvl2pPr>
            <a:lvl3pPr marL="282575" indent="-182563">
              <a:lnSpc>
                <a:spcPct val="110000"/>
              </a:lnSpc>
              <a:spcBef>
                <a:spcPts val="0"/>
              </a:spcBef>
              <a:spcAft>
                <a:spcPts val="600"/>
              </a:spcAft>
              <a:buFontTx/>
              <a:buBlip>
                <a:blip r:embed="rId3">
                  <a:extLst>
                    <a:ext uri="{96DAC541-7B7A-43D3-8B79-37D633B846F1}">
                      <asvg:svgBlip xmlns:asvg="http://schemas.microsoft.com/office/drawing/2016/SVG/main" r:embed="rId4"/>
                    </a:ext>
                  </a:extLst>
                </a:blip>
              </a:buBlip>
              <a:defRPr sz="1150">
                <a:latin typeface="+mn-lt"/>
              </a:defRPr>
            </a:lvl3pPr>
          </a:lstStyle>
          <a:p>
            <a:pPr marL="0" marR="0" lvl="0" indent="0" algn="l" defTabSz="914400" rtl="0" eaLnBrk="1" fontAlgn="auto" latinLnBrk="0" hangingPunct="1">
              <a:lnSpc>
                <a:spcPct val="95000"/>
              </a:lnSpc>
              <a:spcBef>
                <a:spcPts val="0"/>
              </a:spcBef>
              <a:spcAft>
                <a:spcPts val="800"/>
              </a:spcAft>
              <a:buClrTx/>
              <a:buSzTx/>
              <a:buFont typeface="System Font Regular"/>
              <a:buNone/>
              <a:tabLst/>
            </a:pPr>
            <a:r>
              <a:rPr lang="en-US" dirty="0"/>
              <a:t>Click to edit Master text styles</a:t>
            </a:r>
          </a:p>
          <a:p>
            <a:pPr marL="0" marR="0" lvl="1" indent="0" algn="l" defTabSz="914400" rtl="0" eaLnBrk="1" fontAlgn="auto" latinLnBrk="0" hangingPunct="1">
              <a:lnSpc>
                <a:spcPct val="110000"/>
              </a:lnSpc>
              <a:spcBef>
                <a:spcPts val="0"/>
              </a:spcBef>
              <a:spcAft>
                <a:spcPts val="600"/>
              </a:spcAft>
              <a:buClrTx/>
              <a:buSzPct val="100000"/>
              <a:buFont typeface="Arial" panose="020B0604020202020204" pitchFamily="34" charset="0"/>
              <a:buNone/>
              <a:tabLst/>
            </a:pPr>
            <a:r>
              <a:rPr lang="en-US" dirty="0"/>
              <a:t>Second level</a:t>
            </a:r>
          </a:p>
          <a:p>
            <a:pPr lvl="2"/>
            <a:r>
              <a:rPr lang="en-US" dirty="0"/>
              <a:t>Third level</a:t>
            </a:r>
          </a:p>
        </p:txBody>
      </p:sp>
    </p:spTree>
    <p:extLst>
      <p:ext uri="{BB962C8B-B14F-4D97-AF65-F5344CB8AC3E}">
        <p14:creationId xmlns:p14="http://schemas.microsoft.com/office/powerpoint/2010/main" val="302645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Light Metr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CEC8C4-58DB-7A25-4D81-6452F8975FAD}"/>
              </a:ext>
            </a:extLst>
          </p:cNvPr>
          <p:cNvSpPr/>
          <p:nvPr userDrawn="1"/>
        </p:nvSpPr>
        <p:spPr>
          <a:xfrm>
            <a:off x="0" y="1554030"/>
            <a:ext cx="12192000" cy="44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 Placeholder 33">
            <a:extLst>
              <a:ext uri="{FF2B5EF4-FFF2-40B4-BE49-F238E27FC236}">
                <a16:creationId xmlns:a16="http://schemas.microsoft.com/office/drawing/2014/main" id="{54EDDFB6-AB64-C643-8623-1EA2C7BADAFA}"/>
              </a:ext>
            </a:extLst>
          </p:cNvPr>
          <p:cNvSpPr>
            <a:spLocks noGrp="1"/>
          </p:cNvSpPr>
          <p:nvPr>
            <p:ph type="body" sz="quarter" idx="17"/>
          </p:nvPr>
        </p:nvSpPr>
        <p:spPr>
          <a:xfrm>
            <a:off x="882201" y="4732140"/>
            <a:ext cx="1510697" cy="858660"/>
          </a:xfrm>
        </p:spPr>
        <p:txBody>
          <a:bodyPr lIns="0">
            <a:noAutofit/>
          </a:bodyPr>
          <a:lstStyle>
            <a:lvl1pPr marL="0" indent="0">
              <a:lnSpc>
                <a:spcPct val="100000"/>
              </a:lnSpc>
              <a:buFont typeface="Wingdings" pitchFamily="2" charset="2"/>
              <a:buNone/>
              <a:defRPr sz="1200" b="0" i="0">
                <a:solidFill>
                  <a:schemeClr val="tx1"/>
                </a:solidFill>
                <a:latin typeface="Oracle Sans" panose="020B0503020204020204" pitchFamily="34" charset="0"/>
                <a:cs typeface="Oracle Sans" panose="020B0503020204020204" pitchFamily="34" charset="0"/>
              </a:defRPr>
            </a:lvl1pPr>
            <a:lvl2pPr marL="685663" indent="0">
              <a:lnSpc>
                <a:spcPct val="100000"/>
              </a:lnSpc>
              <a:buFont typeface="Arial" panose="020B0604020202020204" pitchFamily="34" charset="0"/>
              <a:buNone/>
              <a:defRPr sz="1800"/>
            </a:lvl2pPr>
            <a:lvl3pPr marL="914217" indent="0">
              <a:lnSpc>
                <a:spcPct val="100000"/>
              </a:lnSpc>
              <a:buFont typeface="Arial" panose="020B0604020202020204" pitchFamily="34" charset="0"/>
              <a:buNone/>
              <a:defRPr sz="1800"/>
            </a:lvl3pPr>
            <a:lvl4pPr marL="1371326" indent="0">
              <a:lnSpc>
                <a:spcPct val="100000"/>
              </a:lnSpc>
              <a:buFont typeface="Arial" panose="020B0604020202020204" pitchFamily="34" charset="0"/>
              <a:buNone/>
              <a:defRPr sz="1800"/>
            </a:lvl4pPr>
            <a:lvl5pPr marL="1828434" indent="0">
              <a:lnSpc>
                <a:spcPct val="100000"/>
              </a:lnSpc>
              <a:buFont typeface="Arial" panose="020B0604020202020204" pitchFamily="34" charset="0"/>
              <a:buNone/>
              <a:defRPr sz="1800"/>
            </a:lvl5pPr>
          </a:lstStyle>
          <a:p>
            <a:pPr lvl="0"/>
            <a:r>
              <a:rPr lang="en-GB" dirty="0"/>
              <a:t>Click to edit Master text styles</a:t>
            </a:r>
          </a:p>
        </p:txBody>
      </p:sp>
      <p:sp>
        <p:nvSpPr>
          <p:cNvPr id="31" name="Text Placeholder 33">
            <a:extLst>
              <a:ext uri="{FF2B5EF4-FFF2-40B4-BE49-F238E27FC236}">
                <a16:creationId xmlns:a16="http://schemas.microsoft.com/office/drawing/2014/main" id="{F81A2086-F43C-C54D-B4B7-44B0F832E274}"/>
              </a:ext>
            </a:extLst>
          </p:cNvPr>
          <p:cNvSpPr>
            <a:spLocks noGrp="1"/>
          </p:cNvSpPr>
          <p:nvPr>
            <p:ph type="body" sz="quarter" idx="22" hasCustomPrompt="1"/>
          </p:nvPr>
        </p:nvSpPr>
        <p:spPr>
          <a:xfrm>
            <a:off x="882201" y="4246003"/>
            <a:ext cx="1510697" cy="398327"/>
          </a:xfrm>
        </p:spPr>
        <p:txBody>
          <a:bodyPr lIns="0">
            <a:noAutofit/>
          </a:bodyPr>
          <a:lstStyle>
            <a:lvl1pPr marL="0" indent="0">
              <a:lnSpc>
                <a:spcPct val="100000"/>
              </a:lnSpc>
              <a:buFont typeface="Wingdings" pitchFamily="2" charset="2"/>
              <a:buNone/>
              <a:defRPr sz="2400" b="1" i="0">
                <a:solidFill>
                  <a:schemeClr val="accent5"/>
                </a:solidFill>
                <a:latin typeface="+mj-lt"/>
                <a:cs typeface="Oracle Sans" panose="020B0503020204020204" pitchFamily="34" charset="0"/>
              </a:defRPr>
            </a:lvl1pPr>
            <a:lvl2pPr marL="685663" indent="0">
              <a:lnSpc>
                <a:spcPct val="100000"/>
              </a:lnSpc>
              <a:buFont typeface="Arial" panose="020B0604020202020204" pitchFamily="34" charset="0"/>
              <a:buNone/>
              <a:defRPr sz="1800"/>
            </a:lvl2pPr>
            <a:lvl3pPr marL="914217" indent="0">
              <a:lnSpc>
                <a:spcPct val="100000"/>
              </a:lnSpc>
              <a:buFont typeface="Arial" panose="020B0604020202020204" pitchFamily="34" charset="0"/>
              <a:buNone/>
              <a:defRPr sz="1800"/>
            </a:lvl3pPr>
            <a:lvl4pPr marL="1371326" indent="0">
              <a:lnSpc>
                <a:spcPct val="100000"/>
              </a:lnSpc>
              <a:buFont typeface="Arial" panose="020B0604020202020204" pitchFamily="34" charset="0"/>
              <a:buNone/>
              <a:defRPr sz="1800"/>
            </a:lvl4pPr>
            <a:lvl5pPr marL="1828434" indent="0">
              <a:lnSpc>
                <a:spcPct val="100000"/>
              </a:lnSpc>
              <a:buFont typeface="Arial" panose="020B0604020202020204" pitchFamily="34" charset="0"/>
              <a:buNone/>
              <a:defRPr sz="1800"/>
            </a:lvl5pPr>
          </a:lstStyle>
          <a:p>
            <a:pPr lvl="0"/>
            <a:r>
              <a:rPr lang="en-US" dirty="0"/>
              <a:t>XX%</a:t>
            </a:r>
          </a:p>
        </p:txBody>
      </p:sp>
      <p:sp>
        <p:nvSpPr>
          <p:cNvPr id="22" name="Text Placeholder 33">
            <a:extLst>
              <a:ext uri="{FF2B5EF4-FFF2-40B4-BE49-F238E27FC236}">
                <a16:creationId xmlns:a16="http://schemas.microsoft.com/office/drawing/2014/main" id="{362A9FA2-E7D1-3C49-AC79-31548AB93071}"/>
              </a:ext>
            </a:extLst>
          </p:cNvPr>
          <p:cNvSpPr>
            <a:spLocks noGrp="1"/>
          </p:cNvSpPr>
          <p:nvPr>
            <p:ph type="body" sz="quarter" idx="23"/>
          </p:nvPr>
        </p:nvSpPr>
        <p:spPr>
          <a:xfrm>
            <a:off x="2688019" y="4732140"/>
            <a:ext cx="1510697" cy="858660"/>
          </a:xfrm>
        </p:spPr>
        <p:txBody>
          <a:bodyPr lIns="0">
            <a:noAutofit/>
          </a:bodyPr>
          <a:lstStyle>
            <a:lvl1pPr marL="0" indent="0">
              <a:lnSpc>
                <a:spcPct val="100000"/>
              </a:lnSpc>
              <a:buFont typeface="Wingdings" pitchFamily="2" charset="2"/>
              <a:buNone/>
              <a:defRPr sz="1200" b="0" i="0">
                <a:solidFill>
                  <a:schemeClr val="tx1"/>
                </a:solidFill>
                <a:latin typeface="Oracle Sans" panose="020B0503020204020204" pitchFamily="34" charset="0"/>
                <a:cs typeface="Oracle Sans" panose="020B0503020204020204" pitchFamily="34" charset="0"/>
              </a:defRPr>
            </a:lvl1pPr>
            <a:lvl2pPr marL="685663" indent="0">
              <a:lnSpc>
                <a:spcPct val="100000"/>
              </a:lnSpc>
              <a:buFont typeface="Arial" panose="020B0604020202020204" pitchFamily="34" charset="0"/>
              <a:buNone/>
              <a:defRPr sz="1800"/>
            </a:lvl2pPr>
            <a:lvl3pPr marL="914217" indent="0">
              <a:lnSpc>
                <a:spcPct val="100000"/>
              </a:lnSpc>
              <a:buFont typeface="Arial" panose="020B0604020202020204" pitchFamily="34" charset="0"/>
              <a:buNone/>
              <a:defRPr sz="1800"/>
            </a:lvl3pPr>
            <a:lvl4pPr marL="1371326" indent="0">
              <a:lnSpc>
                <a:spcPct val="100000"/>
              </a:lnSpc>
              <a:buFont typeface="Arial" panose="020B0604020202020204" pitchFamily="34" charset="0"/>
              <a:buNone/>
              <a:defRPr sz="1800"/>
            </a:lvl4pPr>
            <a:lvl5pPr marL="1828434" indent="0">
              <a:lnSpc>
                <a:spcPct val="100000"/>
              </a:lnSpc>
              <a:buFont typeface="Arial" panose="020B0604020202020204" pitchFamily="34" charset="0"/>
              <a:buNone/>
              <a:defRPr sz="1800"/>
            </a:lvl5pPr>
          </a:lstStyle>
          <a:p>
            <a:pPr lvl="0"/>
            <a:r>
              <a:rPr lang="en-GB"/>
              <a:t>Click to edit Master text styles</a:t>
            </a:r>
          </a:p>
        </p:txBody>
      </p:sp>
      <p:sp>
        <p:nvSpPr>
          <p:cNvPr id="30" name="Text Placeholder 33">
            <a:extLst>
              <a:ext uri="{FF2B5EF4-FFF2-40B4-BE49-F238E27FC236}">
                <a16:creationId xmlns:a16="http://schemas.microsoft.com/office/drawing/2014/main" id="{8F0FDD67-7971-3F43-8CA4-58AFD5D39254}"/>
              </a:ext>
            </a:extLst>
          </p:cNvPr>
          <p:cNvSpPr>
            <a:spLocks noGrp="1"/>
          </p:cNvSpPr>
          <p:nvPr>
            <p:ph type="body" sz="quarter" idx="24" hasCustomPrompt="1"/>
          </p:nvPr>
        </p:nvSpPr>
        <p:spPr>
          <a:xfrm>
            <a:off x="2688019" y="4246003"/>
            <a:ext cx="1510697" cy="398327"/>
          </a:xfrm>
        </p:spPr>
        <p:txBody>
          <a:bodyPr lIns="0">
            <a:noAutofit/>
          </a:bodyPr>
          <a:lstStyle>
            <a:lvl1pPr marL="0" indent="0">
              <a:lnSpc>
                <a:spcPct val="100000"/>
              </a:lnSpc>
              <a:buFont typeface="Wingdings" pitchFamily="2" charset="2"/>
              <a:buNone/>
              <a:defRPr lang="en-US" sz="2400" b="1" i="0" kern="1200" dirty="0">
                <a:solidFill>
                  <a:schemeClr val="accent5"/>
                </a:solidFill>
                <a:latin typeface="+mj-lt"/>
                <a:ea typeface="+mn-ea"/>
                <a:cs typeface="Oracle Sans" panose="020B0503020204020204" pitchFamily="34" charset="0"/>
              </a:defRPr>
            </a:lvl1pPr>
            <a:lvl2pPr marL="685663" indent="0">
              <a:lnSpc>
                <a:spcPct val="100000"/>
              </a:lnSpc>
              <a:buFont typeface="Arial" panose="020B0604020202020204" pitchFamily="34" charset="0"/>
              <a:buNone/>
              <a:defRPr sz="1800"/>
            </a:lvl2pPr>
            <a:lvl3pPr marL="914217" indent="0">
              <a:lnSpc>
                <a:spcPct val="100000"/>
              </a:lnSpc>
              <a:buFont typeface="Arial" panose="020B0604020202020204" pitchFamily="34" charset="0"/>
              <a:buNone/>
              <a:defRPr sz="1800"/>
            </a:lvl3pPr>
            <a:lvl4pPr marL="1371326" indent="0">
              <a:lnSpc>
                <a:spcPct val="100000"/>
              </a:lnSpc>
              <a:buFont typeface="Arial" panose="020B0604020202020204" pitchFamily="34" charset="0"/>
              <a:buNone/>
              <a:defRPr sz="1800"/>
            </a:lvl4pPr>
            <a:lvl5pPr marL="1828434" indent="0">
              <a:lnSpc>
                <a:spcPct val="100000"/>
              </a:lnSpc>
              <a:buFont typeface="Arial" panose="020B0604020202020204" pitchFamily="34" charset="0"/>
              <a:buNone/>
              <a:defRPr sz="1800"/>
            </a:lvl5pPr>
          </a:lstStyle>
          <a:p>
            <a:pPr marL="0" marR="0" lvl="0" indent="0" algn="l" defTabSz="914217" rtl="0" eaLnBrk="1" fontAlgn="auto" latinLnBrk="0" hangingPunct="1">
              <a:lnSpc>
                <a:spcPct val="100000"/>
              </a:lnSpc>
              <a:spcBef>
                <a:spcPts val="600"/>
              </a:spcBef>
              <a:spcAft>
                <a:spcPts val="0"/>
              </a:spcAft>
              <a:buClrTx/>
              <a:buSzTx/>
              <a:buFont typeface="Wingdings" pitchFamily="2" charset="2"/>
              <a:buNone/>
              <a:tabLst/>
            </a:pPr>
            <a:r>
              <a:rPr lang="en-US" dirty="0"/>
              <a:t>XX%</a:t>
            </a:r>
          </a:p>
        </p:txBody>
      </p:sp>
      <p:sp>
        <p:nvSpPr>
          <p:cNvPr id="34" name="Text Placeholder 33">
            <a:extLst>
              <a:ext uri="{FF2B5EF4-FFF2-40B4-BE49-F238E27FC236}">
                <a16:creationId xmlns:a16="http://schemas.microsoft.com/office/drawing/2014/main" id="{FA25BCB5-9022-3D42-9BCA-47468A542BEB}"/>
              </a:ext>
            </a:extLst>
          </p:cNvPr>
          <p:cNvSpPr>
            <a:spLocks noGrp="1"/>
          </p:cNvSpPr>
          <p:nvPr>
            <p:ph type="body" sz="quarter" idx="25"/>
          </p:nvPr>
        </p:nvSpPr>
        <p:spPr>
          <a:xfrm>
            <a:off x="4483678" y="4732140"/>
            <a:ext cx="1510697" cy="858660"/>
          </a:xfrm>
        </p:spPr>
        <p:txBody>
          <a:bodyPr lIns="0">
            <a:noAutofit/>
          </a:bodyPr>
          <a:lstStyle>
            <a:lvl1pPr marL="0" indent="0">
              <a:lnSpc>
                <a:spcPct val="100000"/>
              </a:lnSpc>
              <a:buFont typeface="Wingdings" pitchFamily="2" charset="2"/>
              <a:buNone/>
              <a:defRPr sz="1200" b="0" i="0">
                <a:solidFill>
                  <a:schemeClr val="tx1"/>
                </a:solidFill>
                <a:latin typeface="Oracle Sans" panose="020B0503020204020204" pitchFamily="34" charset="0"/>
                <a:cs typeface="Oracle Sans" panose="020B0503020204020204" pitchFamily="34" charset="0"/>
              </a:defRPr>
            </a:lvl1pPr>
            <a:lvl2pPr marL="685663" indent="0">
              <a:lnSpc>
                <a:spcPct val="100000"/>
              </a:lnSpc>
              <a:buFont typeface="Arial" panose="020B0604020202020204" pitchFamily="34" charset="0"/>
              <a:buNone/>
              <a:defRPr sz="1800"/>
            </a:lvl2pPr>
            <a:lvl3pPr marL="914217" indent="0">
              <a:lnSpc>
                <a:spcPct val="100000"/>
              </a:lnSpc>
              <a:buFont typeface="Arial" panose="020B0604020202020204" pitchFamily="34" charset="0"/>
              <a:buNone/>
              <a:defRPr sz="1800"/>
            </a:lvl3pPr>
            <a:lvl4pPr marL="1371326" indent="0">
              <a:lnSpc>
                <a:spcPct val="100000"/>
              </a:lnSpc>
              <a:buFont typeface="Arial" panose="020B0604020202020204" pitchFamily="34" charset="0"/>
              <a:buNone/>
              <a:defRPr sz="1800"/>
            </a:lvl4pPr>
            <a:lvl5pPr marL="1828434" indent="0">
              <a:lnSpc>
                <a:spcPct val="100000"/>
              </a:lnSpc>
              <a:buFont typeface="Arial" panose="020B0604020202020204" pitchFamily="34" charset="0"/>
              <a:buNone/>
              <a:defRPr sz="1800"/>
            </a:lvl5pPr>
          </a:lstStyle>
          <a:p>
            <a:pPr lvl="0"/>
            <a:r>
              <a:rPr lang="en-GB"/>
              <a:t>Click to edit Master text styles</a:t>
            </a:r>
          </a:p>
        </p:txBody>
      </p:sp>
      <p:sp>
        <p:nvSpPr>
          <p:cNvPr id="40" name="Text Placeholder 33">
            <a:extLst>
              <a:ext uri="{FF2B5EF4-FFF2-40B4-BE49-F238E27FC236}">
                <a16:creationId xmlns:a16="http://schemas.microsoft.com/office/drawing/2014/main" id="{99DE33BC-CC56-5348-B27E-04BDD3E0FCD0}"/>
              </a:ext>
            </a:extLst>
          </p:cNvPr>
          <p:cNvSpPr>
            <a:spLocks noGrp="1"/>
          </p:cNvSpPr>
          <p:nvPr>
            <p:ph type="body" sz="quarter" idx="26" hasCustomPrompt="1"/>
          </p:nvPr>
        </p:nvSpPr>
        <p:spPr>
          <a:xfrm>
            <a:off x="4483678" y="4246003"/>
            <a:ext cx="1510697" cy="398327"/>
          </a:xfrm>
        </p:spPr>
        <p:txBody>
          <a:bodyPr lIns="0">
            <a:noAutofit/>
          </a:bodyPr>
          <a:lstStyle>
            <a:lvl1pPr marL="0" indent="0">
              <a:lnSpc>
                <a:spcPct val="100000"/>
              </a:lnSpc>
              <a:buFont typeface="Wingdings" pitchFamily="2" charset="2"/>
              <a:buNone/>
              <a:defRPr lang="en-US" sz="2400" b="1" i="0" kern="1200" dirty="0">
                <a:solidFill>
                  <a:schemeClr val="accent5"/>
                </a:solidFill>
                <a:latin typeface="+mj-lt"/>
                <a:ea typeface="+mn-ea"/>
                <a:cs typeface="Oracle Sans" panose="020B0503020204020204" pitchFamily="34" charset="0"/>
              </a:defRPr>
            </a:lvl1pPr>
            <a:lvl2pPr marL="685663" indent="0">
              <a:lnSpc>
                <a:spcPct val="100000"/>
              </a:lnSpc>
              <a:buFont typeface="Arial" panose="020B0604020202020204" pitchFamily="34" charset="0"/>
              <a:buNone/>
              <a:defRPr sz="1800"/>
            </a:lvl2pPr>
            <a:lvl3pPr marL="914217" indent="0">
              <a:lnSpc>
                <a:spcPct val="100000"/>
              </a:lnSpc>
              <a:buFont typeface="Arial" panose="020B0604020202020204" pitchFamily="34" charset="0"/>
              <a:buNone/>
              <a:defRPr sz="1800"/>
            </a:lvl3pPr>
            <a:lvl4pPr marL="1371326" indent="0">
              <a:lnSpc>
                <a:spcPct val="100000"/>
              </a:lnSpc>
              <a:buFont typeface="Arial" panose="020B0604020202020204" pitchFamily="34" charset="0"/>
              <a:buNone/>
              <a:defRPr sz="1800"/>
            </a:lvl4pPr>
            <a:lvl5pPr marL="1828434" indent="0">
              <a:lnSpc>
                <a:spcPct val="100000"/>
              </a:lnSpc>
              <a:buFont typeface="Arial" panose="020B0604020202020204" pitchFamily="34" charset="0"/>
              <a:buNone/>
              <a:defRPr sz="1800"/>
            </a:lvl5pPr>
          </a:lstStyle>
          <a:p>
            <a:pPr marL="0" marR="0" lvl="0" indent="0" algn="l" defTabSz="914217" rtl="0" eaLnBrk="1" fontAlgn="auto" latinLnBrk="0" hangingPunct="1">
              <a:lnSpc>
                <a:spcPct val="100000"/>
              </a:lnSpc>
              <a:spcBef>
                <a:spcPts val="600"/>
              </a:spcBef>
              <a:spcAft>
                <a:spcPts val="0"/>
              </a:spcAft>
              <a:buClrTx/>
              <a:buSzTx/>
              <a:buFont typeface="Wingdings" pitchFamily="2" charset="2"/>
              <a:buNone/>
              <a:tabLst/>
            </a:pPr>
            <a:r>
              <a:rPr lang="en-US" dirty="0"/>
              <a:t>XX%</a:t>
            </a:r>
          </a:p>
        </p:txBody>
      </p:sp>
      <p:sp>
        <p:nvSpPr>
          <p:cNvPr id="29" name="Text Placeholder 33">
            <a:extLst>
              <a:ext uri="{FF2B5EF4-FFF2-40B4-BE49-F238E27FC236}">
                <a16:creationId xmlns:a16="http://schemas.microsoft.com/office/drawing/2014/main" id="{76843D60-8289-4F70-B40C-EB3CC23E04CE}"/>
              </a:ext>
            </a:extLst>
          </p:cNvPr>
          <p:cNvSpPr>
            <a:spLocks noGrp="1"/>
          </p:cNvSpPr>
          <p:nvPr>
            <p:ph type="body" sz="quarter" idx="19"/>
          </p:nvPr>
        </p:nvSpPr>
        <p:spPr>
          <a:xfrm>
            <a:off x="753010" y="1743217"/>
            <a:ext cx="5269417" cy="2245157"/>
          </a:xfrm>
        </p:spPr>
        <p:txBody>
          <a:bodyPr lIns="0">
            <a:noAutofit/>
          </a:bodyPr>
          <a:lstStyle>
            <a:lvl1pPr marL="230142" indent="-230142">
              <a:lnSpc>
                <a:spcPct val="100000"/>
              </a:lnSpc>
              <a:buFont typeface="Wingdings" pitchFamily="2" charset="2"/>
              <a:buChar char="§"/>
              <a:defRPr sz="1600" b="0" i="0">
                <a:solidFill>
                  <a:schemeClr val="tx1"/>
                </a:solidFill>
                <a:latin typeface="+mj-lt"/>
                <a:cs typeface="Oracle Sans" panose="020B0503020204020204" pitchFamily="34" charset="0"/>
              </a:defRPr>
            </a:lvl1pPr>
            <a:lvl2pPr marL="533293" indent="-214270">
              <a:lnSpc>
                <a:spcPct val="100000"/>
              </a:lnSpc>
              <a:buFont typeface="Arial" panose="020B0604020202020204" pitchFamily="34" charset="0"/>
              <a:buChar char="•"/>
              <a:defRPr sz="1400">
                <a:solidFill>
                  <a:schemeClr val="tx1"/>
                </a:solidFill>
                <a:latin typeface="+mj-lt"/>
              </a:defRPr>
            </a:lvl2pPr>
            <a:lvl3pPr marL="711058" indent="-177764">
              <a:lnSpc>
                <a:spcPct val="100000"/>
              </a:lnSpc>
              <a:buFont typeface="System Font Regular"/>
              <a:buChar char="–"/>
              <a:defRPr sz="1400">
                <a:solidFill>
                  <a:schemeClr val="tx1"/>
                </a:solidFill>
                <a:latin typeface="+mj-lt"/>
              </a:defRPr>
            </a:lvl3pPr>
            <a:lvl4pPr marL="888822" indent="-177764">
              <a:lnSpc>
                <a:spcPct val="100000"/>
              </a:lnSpc>
              <a:buFont typeface="Arial" panose="020B0604020202020204" pitchFamily="34" charset="0"/>
              <a:buChar char="•"/>
              <a:defRPr sz="1400">
                <a:solidFill>
                  <a:schemeClr val="tx1"/>
                </a:solidFill>
                <a:latin typeface="+mj-lt"/>
              </a:defRPr>
            </a:lvl4pPr>
            <a:lvl5pPr marL="1161818" indent="-225380">
              <a:lnSpc>
                <a:spcPct val="100000"/>
              </a:lnSpc>
              <a:buFont typeface="Arial" panose="020B0604020202020204" pitchFamily="34" charset="0"/>
              <a:buChar char="•"/>
              <a:defRPr sz="1400">
                <a:solidFill>
                  <a:schemeClr val="tx1"/>
                </a:solidFill>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Text Placeholder 15">
            <a:extLst>
              <a:ext uri="{FF2B5EF4-FFF2-40B4-BE49-F238E27FC236}">
                <a16:creationId xmlns:a16="http://schemas.microsoft.com/office/drawing/2014/main" id="{2BF9B809-3EB4-4E8B-A5E5-0488157D22A9}"/>
              </a:ext>
            </a:extLst>
          </p:cNvPr>
          <p:cNvSpPr>
            <a:spLocks noGrp="1"/>
          </p:cNvSpPr>
          <p:nvPr>
            <p:ph type="body" sz="quarter" idx="20" hasCustomPrompt="1"/>
          </p:nvPr>
        </p:nvSpPr>
        <p:spPr>
          <a:xfrm>
            <a:off x="734994" y="578700"/>
            <a:ext cx="5273920" cy="956929"/>
          </a:xfrm>
          <a:noFill/>
        </p:spPr>
        <p:txBody>
          <a:bodyPr wrap="square" lIns="0" tIns="91440" rIns="91440" bIns="45720" anchor="b" anchorCtr="0">
            <a:spAutoFit/>
          </a:bodyPr>
          <a:lstStyle>
            <a:lvl1pPr marL="0" indent="0" algn="l" defTabSz="914217" rtl="0" eaLnBrk="1" latinLnBrk="0" hangingPunct="1">
              <a:lnSpc>
                <a:spcPct val="95000"/>
              </a:lnSpc>
              <a:spcBef>
                <a:spcPct val="0"/>
              </a:spcBef>
              <a:buNone/>
              <a:defRPr lang="en-US" sz="2799" b="1" i="0" kern="1200" baseline="0" dirty="0">
                <a:solidFill>
                  <a:schemeClr val="tx1"/>
                </a:solidFill>
                <a:latin typeface="+mn-lt"/>
                <a:ea typeface="+mn-ea"/>
                <a:cs typeface="+mj-cs"/>
              </a:defRPr>
            </a:lvl1pPr>
          </a:lstStyle>
          <a:p>
            <a:r>
              <a:rPr lang="en-US" dirty="0"/>
              <a:t>Type headline here, lorem ipsum dolor sit </a:t>
            </a:r>
            <a:r>
              <a:rPr lang="en-US" dirty="0" err="1"/>
              <a:t>amet</a:t>
            </a:r>
            <a:r>
              <a:rPr lang="en-US" dirty="0"/>
              <a:t>,</a:t>
            </a:r>
          </a:p>
        </p:txBody>
      </p:sp>
      <p:sp>
        <p:nvSpPr>
          <p:cNvPr id="21" name="Picture Placeholder 4">
            <a:extLst>
              <a:ext uri="{FF2B5EF4-FFF2-40B4-BE49-F238E27FC236}">
                <a16:creationId xmlns:a16="http://schemas.microsoft.com/office/drawing/2014/main" id="{B56DBA4D-D51F-4060-A00D-88DA47379E23}"/>
              </a:ext>
            </a:extLst>
          </p:cNvPr>
          <p:cNvSpPr>
            <a:spLocks noGrp="1"/>
          </p:cNvSpPr>
          <p:nvPr>
            <p:ph type="pic" sz="quarter" idx="27" hasCustomPrompt="1"/>
          </p:nvPr>
        </p:nvSpPr>
        <p:spPr>
          <a:xfrm>
            <a:off x="10110047" y="378893"/>
            <a:ext cx="1828800" cy="731520"/>
          </a:xfrm>
          <a:solidFill>
            <a:schemeClr val="bg1">
              <a:alpha val="85000"/>
            </a:schemeClr>
          </a:solidFill>
        </p:spPr>
        <p:txBody>
          <a:bodyPr anchor="ctr" anchorCtr="0"/>
          <a:lstStyle>
            <a:lvl1pPr marL="0" indent="0" algn="ctr">
              <a:buNone/>
              <a:defRPr sz="1800">
                <a:solidFill>
                  <a:schemeClr val="tx1"/>
                </a:solidFill>
              </a:defRPr>
            </a:lvl1pPr>
          </a:lstStyle>
          <a:p>
            <a:r>
              <a:rPr lang="en-US" dirty="0"/>
              <a:t>Logo</a:t>
            </a:r>
          </a:p>
        </p:txBody>
      </p:sp>
      <p:sp>
        <p:nvSpPr>
          <p:cNvPr id="19" name="Slide Number">
            <a:extLst>
              <a:ext uri="{FF2B5EF4-FFF2-40B4-BE49-F238E27FC236}">
                <a16:creationId xmlns:a16="http://schemas.microsoft.com/office/drawing/2014/main" id="{3C8CAE4E-D788-C146-8298-1EE22B4C4D4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a:t>
            </a:fld>
            <a:endParaRPr lang="en-US" dirty="0"/>
          </a:p>
        </p:txBody>
      </p:sp>
      <p:sp>
        <p:nvSpPr>
          <p:cNvPr id="20" name="Footer">
            <a:extLst>
              <a:ext uri="{FF2B5EF4-FFF2-40B4-BE49-F238E27FC236}">
                <a16:creationId xmlns:a16="http://schemas.microsoft.com/office/drawing/2014/main" id="{A887C440-3C95-004E-B407-023098E2311B}"/>
              </a:ext>
            </a:extLst>
          </p:cNvPr>
          <p:cNvSpPr>
            <a:spLocks noGrp="1"/>
          </p:cNvSpPr>
          <p:nvPr>
            <p:ph type="ftr" sz="quarter" idx="3"/>
          </p:nvPr>
        </p:nvSpPr>
        <p:spPr>
          <a:xfrm>
            <a:off x="1127760" y="6423979"/>
            <a:ext cx="4021122" cy="365125"/>
          </a:xfrm>
          <a:prstGeom prst="rect">
            <a:avLst/>
          </a:prstGeom>
        </p:spPr>
        <p:txBody>
          <a:bodyPr vert="horz" lIns="0" tIns="0" rIns="0" bIns="0" rtlCol="0" anchor="ctr"/>
          <a:lstStyle>
            <a:lvl1pPr algn="l">
              <a:defRPr sz="1000">
                <a:solidFill>
                  <a:srgbClr val="8B8580"/>
                </a:solidFill>
              </a:defRPr>
            </a:lvl1pPr>
          </a:lstStyle>
          <a:p>
            <a:r>
              <a:rPr lang="en-US" dirty="0"/>
              <a:t>Confidential – © 2024 Oracle Restricted</a:t>
            </a:r>
          </a:p>
        </p:txBody>
      </p:sp>
      <p:pic>
        <p:nvPicPr>
          <p:cNvPr id="23" name="OTag">
            <a:extLst>
              <a:ext uri="{FF2B5EF4-FFF2-40B4-BE49-F238E27FC236}">
                <a16:creationId xmlns:a16="http://schemas.microsoft.com/office/drawing/2014/main" id="{4AFBBAC7-BB75-6140-BB58-74E8727C7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8" name="Picture Placeholder 2">
            <a:extLst>
              <a:ext uri="{FF2B5EF4-FFF2-40B4-BE49-F238E27FC236}">
                <a16:creationId xmlns:a16="http://schemas.microsoft.com/office/drawing/2014/main" id="{7174C2C0-24BF-498F-9DA6-91D53BDA7D20}"/>
              </a:ext>
            </a:extLst>
          </p:cNvPr>
          <p:cNvSpPr>
            <a:spLocks noGrp="1"/>
          </p:cNvSpPr>
          <p:nvPr>
            <p:ph type="pic" sz="quarter" idx="28"/>
            <p:custDataLst>
              <p:tags r:id="rId1"/>
            </p:custDataLst>
          </p:nvPr>
        </p:nvSpPr>
        <p:spPr>
          <a:xfrm>
            <a:off x="6770164" y="1189170"/>
            <a:ext cx="5421836" cy="5139559"/>
          </a:xfrm>
          <a:prstGeom prst="roundRect">
            <a:avLst>
              <a:gd name="adj" fmla="val 11864"/>
            </a:avLst>
          </a:prstGeom>
        </p:spPr>
        <p:txBody>
          <a:bodyPr anchor="ctr"/>
          <a:lstStyle>
            <a:lvl1pPr algn="ctr">
              <a:defRPr>
                <a:solidFill>
                  <a:schemeClr val="bg1"/>
                </a:solidFill>
              </a:defRPr>
            </a:lvl1pPr>
          </a:lstStyle>
          <a:p>
            <a:r>
              <a:rPr lang="en-GB" dirty="0"/>
              <a:t>Click icon to add picture</a:t>
            </a:r>
            <a:endParaRPr lang="en-US" dirty="0"/>
          </a:p>
        </p:txBody>
      </p:sp>
      <p:sp>
        <p:nvSpPr>
          <p:cNvPr id="33" name="Text Placeholder 33">
            <a:extLst>
              <a:ext uri="{FF2B5EF4-FFF2-40B4-BE49-F238E27FC236}">
                <a16:creationId xmlns:a16="http://schemas.microsoft.com/office/drawing/2014/main" id="{45E24F52-D4F3-428B-A3EC-590D8E1BEEE2}"/>
              </a:ext>
            </a:extLst>
          </p:cNvPr>
          <p:cNvSpPr>
            <a:spLocks noGrp="1"/>
          </p:cNvSpPr>
          <p:nvPr>
            <p:ph type="body" sz="quarter" idx="29" hasCustomPrompt="1"/>
          </p:nvPr>
        </p:nvSpPr>
        <p:spPr>
          <a:xfrm>
            <a:off x="797307" y="6066016"/>
            <a:ext cx="2765045" cy="196673"/>
          </a:xfrm>
        </p:spPr>
        <p:txBody>
          <a:bodyPr lIns="0">
            <a:noAutofit/>
          </a:bodyPr>
          <a:lstStyle>
            <a:lvl1pPr marL="0" indent="0">
              <a:lnSpc>
                <a:spcPct val="100000"/>
              </a:lnSpc>
              <a:buFont typeface="Wingdings" pitchFamily="2" charset="2"/>
              <a:buNone/>
              <a:defRPr sz="1100" b="0" i="0">
                <a:solidFill>
                  <a:schemeClr val="accent3"/>
                </a:solidFill>
                <a:latin typeface="Oracle Sans" panose="020B0503020204020204" pitchFamily="34" charset="0"/>
                <a:cs typeface="Oracle Sans" panose="020B0503020204020204" pitchFamily="34" charset="0"/>
              </a:defRPr>
            </a:lvl1pPr>
            <a:lvl2pPr marL="685663" indent="0">
              <a:lnSpc>
                <a:spcPct val="100000"/>
              </a:lnSpc>
              <a:buFont typeface="Arial" panose="020B0604020202020204" pitchFamily="34" charset="0"/>
              <a:buNone/>
              <a:defRPr sz="1800"/>
            </a:lvl2pPr>
            <a:lvl3pPr marL="914217" indent="0">
              <a:lnSpc>
                <a:spcPct val="100000"/>
              </a:lnSpc>
              <a:buFont typeface="Arial" panose="020B0604020202020204" pitchFamily="34" charset="0"/>
              <a:buNone/>
              <a:defRPr sz="1800"/>
            </a:lvl3pPr>
            <a:lvl4pPr marL="1371326" indent="0">
              <a:lnSpc>
                <a:spcPct val="100000"/>
              </a:lnSpc>
              <a:buFont typeface="Arial" panose="020B0604020202020204" pitchFamily="34" charset="0"/>
              <a:buNone/>
              <a:defRPr sz="1800"/>
            </a:lvl4pPr>
            <a:lvl5pPr marL="1828434" indent="0">
              <a:lnSpc>
                <a:spcPct val="100000"/>
              </a:lnSpc>
              <a:buFont typeface="Arial" panose="020B0604020202020204" pitchFamily="34" charset="0"/>
              <a:buNone/>
              <a:defRPr sz="1800"/>
            </a:lvl5pPr>
          </a:lstStyle>
          <a:p>
            <a:pPr lvl="0"/>
            <a:r>
              <a:rPr lang="en-GB" dirty="0"/>
              <a:t>Add link to o.com customer story</a:t>
            </a:r>
          </a:p>
        </p:txBody>
      </p:sp>
    </p:spTree>
    <p:extLst>
      <p:ext uri="{BB962C8B-B14F-4D97-AF65-F5344CB8AC3E}">
        <p14:creationId xmlns:p14="http://schemas.microsoft.com/office/powerpoint/2010/main" val="133403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902A-4CDA-482D-90DF-ECACF1930986}"/>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975949D7-0369-4804-976B-72C3B01E38EA}"/>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48204496-AFCD-4991-A43B-28410EB9BA2C}"/>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8C7E1D55-B9F2-43A1-ABA4-B3E56FB450AA}"/>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069F80A0-520E-497F-84E2-0BFEDE5F8970}"/>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D74A8D9C-1681-442F-A910-641362A11248}"/>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p>
            <a:r>
              <a:rPr lang="en-US"/>
              <a:t>Copyright © 2025,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4276474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E8663D3B-9A53-498F-965E-396982ED4795}"/>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Content">
            <a:extLst>
              <a:ext uri="{FF2B5EF4-FFF2-40B4-BE49-F238E27FC236}">
                <a16:creationId xmlns:a16="http://schemas.microsoft.com/office/drawing/2014/main" id="{C6E514B1-E15D-44A0-9CCE-95C8DA87811F}"/>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2247B5E8-018D-4771-A953-EF6B364EF65B}"/>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a:extLst>
              <a:ext uri="{FF2B5EF4-FFF2-40B4-BE49-F238E27FC236}">
                <a16:creationId xmlns:a16="http://schemas.microsoft.com/office/drawing/2014/main" id="{0379F816-270D-4D0F-8838-510AA3E97C28}"/>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a:extLst>
              <a:ext uri="{FF2B5EF4-FFF2-40B4-BE49-F238E27FC236}">
                <a16:creationId xmlns:a16="http://schemas.microsoft.com/office/drawing/2014/main" id="{5A086AA3-9970-4DBC-8029-443B5C7FA8B1}"/>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21792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p>
            <a:endParaRPr lang="en-US" dirty="0"/>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814CE-3331-469B-8BE8-853F42A03463}"/>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82A8B763-D3CB-47EE-8BD1-DD75A96CD83D}"/>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83E8D5C8-7C67-4431-B8FF-21967A7DD1BC}"/>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CE0DD220-0D51-46D3-9FE7-75084488FD07}"/>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Column Divider 2">
            <a:extLst>
              <a:ext uri="{FF2B5EF4-FFF2-40B4-BE49-F238E27FC236}">
                <a16:creationId xmlns:a16="http://schemas.microsoft.com/office/drawing/2014/main" id="{036DDD68-EB72-4EF9-9D5E-1785019830D4}"/>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2" name="Content">
            <a:extLst>
              <a:ext uri="{FF2B5EF4-FFF2-40B4-BE49-F238E27FC236}">
                <a16:creationId xmlns:a16="http://schemas.microsoft.com/office/drawing/2014/main" id="{D9610AB7-43C7-4DDE-834C-C536479FBAFD}"/>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Column Divider 3">
            <a:extLst>
              <a:ext uri="{FF2B5EF4-FFF2-40B4-BE49-F238E27FC236}">
                <a16:creationId xmlns:a16="http://schemas.microsoft.com/office/drawing/2014/main" id="{A737D27B-5EBA-47DB-BB98-49B8B10474B6}"/>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a:extLst>
              <a:ext uri="{FF2B5EF4-FFF2-40B4-BE49-F238E27FC236}">
                <a16:creationId xmlns:a16="http://schemas.microsoft.com/office/drawing/2014/main" id="{C9C70F35-CC3C-44C2-A81A-763137C9E659}"/>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56EBA4F-FCB4-4B89-BEA0-1B33D86D6DE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15A8344-82CB-496F-8690-72CF339725D6}"/>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52F26386-047A-407D-BEE4-BF9BC2C4C09F}"/>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1907756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6BF5D6F2-6C6B-4DA4-AC0C-00E6A19878CE}"/>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0F3461D4-649E-40E4-87F7-441B5AAD9F4E}"/>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E5CE6DCB-8E0A-4B53-B64C-7BDFACF00EB2}"/>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2">
            <a:extLst>
              <a:ext uri="{FF2B5EF4-FFF2-40B4-BE49-F238E27FC236}">
                <a16:creationId xmlns:a16="http://schemas.microsoft.com/office/drawing/2014/main" id="{E064F13D-89AB-46BC-A0F8-2756D43C729F}"/>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F5D5DEA3-2814-41A5-B682-5701E98CEDF1}"/>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Column Divider 3">
            <a:extLst>
              <a:ext uri="{FF2B5EF4-FFF2-40B4-BE49-F238E27FC236}">
                <a16:creationId xmlns:a16="http://schemas.microsoft.com/office/drawing/2014/main" id="{84710BBB-C09A-40C7-9EBC-25ADD5DA9E49}"/>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1C9BA945-2582-4E81-8214-CB38E96D1DD0}"/>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2388CBD-B05C-4885-A081-172C87DCAD84}"/>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11103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7A894-8EF4-484B-BF49-DF2E9F970DE5}"/>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C330FEAA-018A-4B73-A6A3-9DBB64AF073E}"/>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51659369-B5D7-48B1-A506-035B070297F1}"/>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CA1B72CF-1603-4A52-A424-2710D8594306}"/>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2">
            <a:extLst>
              <a:ext uri="{FF2B5EF4-FFF2-40B4-BE49-F238E27FC236}">
                <a16:creationId xmlns:a16="http://schemas.microsoft.com/office/drawing/2014/main" id="{FBDF28D4-128D-4ED3-8F64-B16A9737E899}"/>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69BF33AE-67CC-4B4A-BFAF-E911B921F376}"/>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Column Divider 3">
            <a:extLst>
              <a:ext uri="{FF2B5EF4-FFF2-40B4-BE49-F238E27FC236}">
                <a16:creationId xmlns:a16="http://schemas.microsoft.com/office/drawing/2014/main" id="{719F7455-5A24-4ED2-9520-87CBD06EDEAC}"/>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30FDF213-4D85-4564-9330-0900714C55E6}"/>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D33CF2B-9E35-4547-8232-5DE4CC57C302}"/>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550E71C-CB99-4BD4-8252-ED7D062329F5}"/>
              </a:ext>
            </a:extLst>
          </p:cNvPr>
          <p:cNvSpPr>
            <a:spLocks noGrp="1"/>
          </p:cNvSpPr>
          <p:nvPr>
            <p:ph type="ftr" sz="quarter" idx="1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E422C40-A387-420C-B07A-9F6BE08313A1}"/>
              </a:ext>
            </a:extLst>
          </p:cNvPr>
          <p:cNvSpPr>
            <a:spLocks noGrp="1"/>
          </p:cNvSpPr>
          <p:nvPr>
            <p:ph type="dt" sz="half" idx="18"/>
          </p:nvPr>
        </p:nvSpPr>
        <p:spPr/>
        <p:txBody>
          <a:bodyPr/>
          <a:lstStyle/>
          <a:p>
            <a:endParaRPr lang="en-US" dirty="0"/>
          </a:p>
        </p:txBody>
      </p:sp>
    </p:spTree>
    <p:extLst>
      <p:ext uri="{BB962C8B-B14F-4D97-AF65-F5344CB8AC3E}">
        <p14:creationId xmlns:p14="http://schemas.microsoft.com/office/powerpoint/2010/main" val="20994271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 Title_Pillar">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3" name="Picture 12">
            <a:extLst>
              <a:ext uri="{FF2B5EF4-FFF2-40B4-BE49-F238E27FC236}">
                <a16:creationId xmlns:a16="http://schemas.microsoft.com/office/drawing/2014/main" id="{B63FBFA0-AD13-4C12-A92F-20A558F85DA8}"/>
              </a:ext>
              <a:ext uri="{C183D7F6-B498-43B3-948B-1728B52AA6E4}">
                <adec:decorative xmlns:adec="http://schemas.microsoft.com/office/drawing/2017/decorative" val="1"/>
              </a:ext>
            </a:extLst>
          </p:cNvPr>
          <p:cNvPicPr preferRelativeResize="0">
            <a:picLocks/>
          </p:cNvPicPr>
          <p:nvPr userDrawn="1"/>
        </p:nvPicPr>
        <p:blipFill>
          <a:blip r:embed="rId2">
            <a:extLst>
              <a:ext uri="{28A0092B-C50C-407E-A947-70E740481C1C}">
                <a14:useLocalDpi xmlns:a14="http://schemas.microsoft.com/office/drawing/2010/main"/>
              </a:ext>
            </a:extLst>
          </a:blip>
          <a:srcRect/>
          <a:stretch/>
        </p:blipFill>
        <p:spPr>
          <a:xfrm>
            <a:off x="0" y="0"/>
            <a:ext cx="192024" cy="6858000"/>
          </a:xfrm>
          <a:prstGeom prst="rect">
            <a:avLst/>
          </a:prstGeom>
        </p:spPr>
      </p:pic>
      <p:pic>
        <p:nvPicPr>
          <p:cNvPr id="3" name="Picture 2">
            <a:extLst>
              <a:ext uri="{FF2B5EF4-FFF2-40B4-BE49-F238E27FC236}">
                <a16:creationId xmlns:a16="http://schemas.microsoft.com/office/drawing/2014/main" id="{08633BFD-27AA-B3ED-CB89-42F8618F3B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2208" y="477964"/>
            <a:ext cx="1625600" cy="1625600"/>
          </a:xfrm>
          <a:prstGeom prst="rect">
            <a:avLst/>
          </a:prstGeom>
        </p:spPr>
      </p:pic>
      <p:pic>
        <p:nvPicPr>
          <p:cNvPr id="4" name="Oracle Logo" descr="Oracle Logo">
            <a:extLst>
              <a:ext uri="{FF2B5EF4-FFF2-40B4-BE49-F238E27FC236}">
                <a16:creationId xmlns:a16="http://schemas.microsoft.com/office/drawing/2014/main" id="{2863CE5C-F70D-9843-7351-71302608B1E4}"/>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6" name="Straight Connector 5">
            <a:extLst>
              <a:ext uri="{FF2B5EF4-FFF2-40B4-BE49-F238E27FC236}">
                <a16:creationId xmlns:a16="http://schemas.microsoft.com/office/drawing/2014/main" id="{382EB94C-F6B0-A806-1EC2-608995085D9C}"/>
              </a:ext>
            </a:extLst>
          </p:cNvPr>
          <p:cNvCxnSpPr/>
          <p:nvPr userDrawn="1"/>
        </p:nvCxnSpPr>
        <p:spPr>
          <a:xfrm>
            <a:off x="2711624" y="1116608"/>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EB8C18AE-026E-AD53-77A8-F260093649D3}"/>
              </a:ext>
            </a:extLst>
          </p:cNvPr>
          <p:cNvSpPr>
            <a:spLocks noGrp="1"/>
          </p:cNvSpPr>
          <p:nvPr>
            <p:ph type="ftr" sz="quarter" idx="41"/>
          </p:nvPr>
        </p:nvSpPr>
        <p:spPr>
          <a:xfrm>
            <a:off x="682318" y="6423978"/>
            <a:ext cx="5745379" cy="365125"/>
          </a:xfrm>
        </p:spPr>
        <p:txBody>
          <a:bodyPr/>
          <a:lstStyle>
            <a:lvl1pPr>
              <a:defRPr>
                <a:solidFill>
                  <a:srgbClr val="8B8580"/>
                </a:solidFill>
                <a:latin typeface="Oracle Sans" panose="020B0503020204020204" pitchFamily="34" charset="0"/>
                <a:cs typeface="Oracle Sans" panose="020B0503020204020204" pitchFamily="34" charset="0"/>
              </a:defRPr>
            </a:lvl1pPr>
          </a:lstStyle>
          <a:p>
            <a:r>
              <a:rPr lang="en-US"/>
              <a:t>Copyright © 2025, Oracle and/or its affiliates</a:t>
            </a:r>
            <a:endParaRPr lang="en-US" dirty="0"/>
          </a:p>
        </p:txBody>
      </p:sp>
    </p:spTree>
    <p:extLst>
      <p:ext uri="{BB962C8B-B14F-4D97-AF65-F5344CB8AC3E}">
        <p14:creationId xmlns:p14="http://schemas.microsoft.com/office/powerpoint/2010/main" val="42893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ight - Title_Pillar">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5A0F5-671B-A294-C679-D38906B3F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68" y="766110"/>
            <a:ext cx="12238548" cy="6119274"/>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6508" y="1915331"/>
            <a:ext cx="10158984" cy="721581"/>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6508" y="2818720"/>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3680371"/>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018699"/>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4" name="Oracle Logo" descr="Oracle Logo">
            <a:extLst>
              <a:ext uri="{FF2B5EF4-FFF2-40B4-BE49-F238E27FC236}">
                <a16:creationId xmlns:a16="http://schemas.microsoft.com/office/drawing/2014/main" id="{AA617252-2CCB-37C5-4DDD-241C8364B129}"/>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949" y="1132368"/>
            <a:ext cx="1524893" cy="320040"/>
          </a:xfrm>
          <a:prstGeom prst="rect">
            <a:avLst/>
          </a:prstGeom>
        </p:spPr>
      </p:pic>
      <p:pic>
        <p:nvPicPr>
          <p:cNvPr id="5" name="Picture 4">
            <a:extLst>
              <a:ext uri="{FF2B5EF4-FFF2-40B4-BE49-F238E27FC236}">
                <a16:creationId xmlns:a16="http://schemas.microsoft.com/office/drawing/2014/main" id="{E334C154-5093-0401-6ED7-0355ADC526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42208" y="477964"/>
            <a:ext cx="1625600" cy="1625600"/>
          </a:xfrm>
          <a:prstGeom prst="rect">
            <a:avLst/>
          </a:prstGeom>
        </p:spPr>
      </p:pic>
      <p:cxnSp>
        <p:nvCxnSpPr>
          <p:cNvPr id="6" name="Straight Connector 5">
            <a:extLst>
              <a:ext uri="{FF2B5EF4-FFF2-40B4-BE49-F238E27FC236}">
                <a16:creationId xmlns:a16="http://schemas.microsoft.com/office/drawing/2014/main" id="{FFF2185A-D947-AFD7-4B94-377D20A47CCF}"/>
              </a:ext>
            </a:extLst>
          </p:cNvPr>
          <p:cNvCxnSpPr/>
          <p:nvPr userDrawn="1"/>
        </p:nvCxnSpPr>
        <p:spPr>
          <a:xfrm>
            <a:off x="2711624" y="1116608"/>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4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 Title_Pillar">
    <p:bg>
      <p:bgPr>
        <a:solidFill>
          <a:schemeClr val="accent6"/>
        </a:solid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2" name="Picture 11">
            <a:extLst>
              <a:ext uri="{FF2B5EF4-FFF2-40B4-BE49-F238E27FC236}">
                <a16:creationId xmlns:a16="http://schemas.microsoft.com/office/drawing/2014/main" id="{3CE04FA9-4396-4CBF-B26F-3AB639C77302}"/>
              </a:ext>
              <a:ext uri="{C183D7F6-B498-43B3-948B-1728B52AA6E4}">
                <adec:decorative xmlns:adec="http://schemas.microsoft.com/office/drawing/2017/decorative" val="1"/>
              </a:ext>
            </a:extLst>
          </p:cNvPr>
          <p:cNvPicPr preferRelativeResize="0">
            <a:picLocks/>
          </p:cNvPicPr>
          <p:nvPr userDrawn="1"/>
        </p:nvPicPr>
        <p:blipFill>
          <a:blip r:embed="rId2">
            <a:extLst>
              <a:ext uri="{28A0092B-C50C-407E-A947-70E740481C1C}">
                <a14:useLocalDpi xmlns:a14="http://schemas.microsoft.com/office/drawing/2010/main"/>
              </a:ext>
            </a:extLst>
          </a:blip>
          <a:srcRect/>
          <a:stretch/>
        </p:blipFill>
        <p:spPr>
          <a:xfrm>
            <a:off x="0" y="0"/>
            <a:ext cx="192024" cy="6858000"/>
          </a:xfrm>
          <a:prstGeom prst="rect">
            <a:avLst/>
          </a:prstGeom>
        </p:spPr>
      </p:pic>
      <p:pic>
        <p:nvPicPr>
          <p:cNvPr id="8" name="Picture 7">
            <a:extLst>
              <a:ext uri="{FF2B5EF4-FFF2-40B4-BE49-F238E27FC236}">
                <a16:creationId xmlns:a16="http://schemas.microsoft.com/office/drawing/2014/main" id="{8A2F5708-F4C3-8B1B-25FE-B13F073D49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4215" y="476672"/>
            <a:ext cx="1625600" cy="1625600"/>
          </a:xfrm>
          <a:prstGeom prst="rect">
            <a:avLst/>
          </a:prstGeom>
        </p:spPr>
      </p:pic>
      <p:pic>
        <p:nvPicPr>
          <p:cNvPr id="9" name="Oracle Logo" descr="Oracle Logo">
            <a:extLst>
              <a:ext uri="{FF2B5EF4-FFF2-40B4-BE49-F238E27FC236}">
                <a16:creationId xmlns:a16="http://schemas.microsoft.com/office/drawing/2014/main" id="{9DDB2C86-8DC4-0702-C863-C7298D124F10}"/>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13" name="Straight Connector 12">
            <a:extLst>
              <a:ext uri="{FF2B5EF4-FFF2-40B4-BE49-F238E27FC236}">
                <a16:creationId xmlns:a16="http://schemas.microsoft.com/office/drawing/2014/main" id="{5EC22776-0B1B-AC52-7E1B-CB128FDCEF37}"/>
              </a:ext>
            </a:extLst>
          </p:cNvPr>
          <p:cNvCxnSpPr/>
          <p:nvPr userDrawn="1"/>
        </p:nvCxnSpPr>
        <p:spPr>
          <a:xfrm>
            <a:off x="2711624" y="1116608"/>
            <a:ext cx="0" cy="320040"/>
          </a:xfrm>
          <a:prstGeom prst="line">
            <a:avLst/>
          </a:prstGeom>
          <a:ln w="19050">
            <a:solidFill>
              <a:srgbClr val="FCFBFA"/>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E59204B5-E606-95C8-7C22-D1FE878DFDA8}"/>
              </a:ext>
            </a:extLst>
          </p:cNvPr>
          <p:cNvSpPr>
            <a:spLocks noGrp="1"/>
          </p:cNvSpPr>
          <p:nvPr>
            <p:ph type="ftr" sz="quarter" idx="41"/>
          </p:nvPr>
        </p:nvSpPr>
        <p:spPr>
          <a:xfrm>
            <a:off x="682318" y="6423978"/>
            <a:ext cx="5745379" cy="365125"/>
          </a:xfrm>
        </p:spPr>
        <p:txBody>
          <a:bodyPr/>
          <a:lstStyle>
            <a:lvl1pPr>
              <a:defRPr>
                <a:solidFill>
                  <a:srgbClr val="8B8580"/>
                </a:solidFill>
                <a:latin typeface="Oracle Sans" panose="020B0503020204020204" pitchFamily="34" charset="0"/>
                <a:cs typeface="Oracle Sans" panose="020B0503020204020204" pitchFamily="34" charset="0"/>
              </a:defRPr>
            </a:lvl1pPr>
          </a:lstStyle>
          <a:p>
            <a:r>
              <a:rPr lang="en-US"/>
              <a:t>Copyright © 2025, Oracle and/or its affiliates</a:t>
            </a:r>
            <a:endParaRPr lang="en-US" dirty="0"/>
          </a:p>
        </p:txBody>
      </p:sp>
    </p:spTree>
    <p:extLst>
      <p:ext uri="{BB962C8B-B14F-4D97-AF65-F5344CB8AC3E}">
        <p14:creationId xmlns:p14="http://schemas.microsoft.com/office/powerpoint/2010/main" val="419499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ark - Title_Pillar">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34B04-C73D-362B-5647-BEEC2A565F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80" y="789384"/>
            <a:ext cx="12192000" cy="609600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1975757"/>
            <a:ext cx="10158984" cy="686945"/>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2826282"/>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3717032"/>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055360"/>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2" name="Picture 1">
            <a:extLst>
              <a:ext uri="{FF2B5EF4-FFF2-40B4-BE49-F238E27FC236}">
                <a16:creationId xmlns:a16="http://schemas.microsoft.com/office/drawing/2014/main" id="{90341308-645B-1456-8F4D-C3E70312E7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721" t="39366" b="40946"/>
          <a:stretch/>
        </p:blipFill>
        <p:spPr>
          <a:xfrm>
            <a:off x="2999656" y="1050088"/>
            <a:ext cx="1226139" cy="453079"/>
          </a:xfrm>
          <a:prstGeom prst="rect">
            <a:avLst/>
          </a:prstGeom>
        </p:spPr>
      </p:pic>
      <p:pic>
        <p:nvPicPr>
          <p:cNvPr id="3" name="Oracle Logo" descr="Oracle Logo">
            <a:extLst>
              <a:ext uri="{FF2B5EF4-FFF2-40B4-BE49-F238E27FC236}">
                <a16:creationId xmlns:a16="http://schemas.microsoft.com/office/drawing/2014/main" id="{4780249F-D166-1485-4C9A-71E607322728}"/>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4949" y="1132368"/>
            <a:ext cx="1524893" cy="320040"/>
          </a:xfrm>
          <a:prstGeom prst="rect">
            <a:avLst/>
          </a:prstGeom>
        </p:spPr>
      </p:pic>
      <p:cxnSp>
        <p:nvCxnSpPr>
          <p:cNvPr id="5" name="Straight Connector 4">
            <a:extLst>
              <a:ext uri="{FF2B5EF4-FFF2-40B4-BE49-F238E27FC236}">
                <a16:creationId xmlns:a16="http://schemas.microsoft.com/office/drawing/2014/main" id="{A2942236-A54B-6B3B-4CFC-6F2041D2C245}"/>
              </a:ext>
            </a:extLst>
          </p:cNvPr>
          <p:cNvCxnSpPr/>
          <p:nvPr userDrawn="1"/>
        </p:nvCxnSpPr>
        <p:spPr>
          <a:xfrm>
            <a:off x="2711624" y="1116608"/>
            <a:ext cx="0" cy="320040"/>
          </a:xfrm>
          <a:prstGeom prst="line">
            <a:avLst/>
          </a:prstGeom>
          <a:ln w="19050">
            <a:solidFill>
              <a:srgbClr val="FCFB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866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Illustration_Bark">
    <p:bg>
      <p:bgRef idx="1001">
        <a:schemeClr val="bg1"/>
      </p:bgRef>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pic>
        <p:nvPicPr>
          <p:cNvPr id="19" name="Picture 18">
            <a:extLst>
              <a:ext uri="{FF2B5EF4-FFF2-40B4-BE49-F238E27FC236}">
                <a16:creationId xmlns:a16="http://schemas.microsoft.com/office/drawing/2014/main" id="{DACCF8B2-841F-D148-9834-7B1827F1FEA7}"/>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360"/>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2025,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715A603A-E7E3-4E90-8854-DB93AB9E921E}"/>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257840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 Illustration_Pillar">
    <p:bg>
      <p:bgPr>
        <a:solidFill>
          <a:schemeClr val="accent5"/>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6AD7DE-9953-F146-909D-4367E4A9F388}"/>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1" name="Title 1">
            <a:extLst>
              <a:ext uri="{FF2B5EF4-FFF2-40B4-BE49-F238E27FC236}">
                <a16:creationId xmlns:a16="http://schemas.microsoft.com/office/drawing/2014/main" id="{7F5D93DA-53FE-41D1-9CF1-621D44CB602D}"/>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Date Placeholder 1">
            <a:extLst>
              <a:ext uri="{FF2B5EF4-FFF2-40B4-BE49-F238E27FC236}">
                <a16:creationId xmlns:a16="http://schemas.microsoft.com/office/drawing/2014/main" id="{3DD6FB6A-6616-434C-BAD3-9D49E30CC98C}"/>
              </a:ext>
            </a:extLst>
          </p:cNvPr>
          <p:cNvSpPr>
            <a:spLocks noGrp="1"/>
          </p:cNvSpPr>
          <p:nvPr>
            <p:ph type="dt" sz="half" idx="40"/>
          </p:nvPr>
        </p:nvSpPr>
        <p:spPr/>
        <p:txBody>
          <a:bodyPr/>
          <a:lstStyle/>
          <a:p>
            <a:endParaRPr lang="en-US" dirty="0"/>
          </a:p>
        </p:txBody>
      </p:sp>
      <p:sp>
        <p:nvSpPr>
          <p:cNvPr id="3" name="Footer Placeholder 2">
            <a:extLst>
              <a:ext uri="{FF2B5EF4-FFF2-40B4-BE49-F238E27FC236}">
                <a16:creationId xmlns:a16="http://schemas.microsoft.com/office/drawing/2014/main" id="{91327715-B0E3-44BB-9B7A-7DD8136B5A9B}"/>
              </a:ext>
            </a:extLst>
          </p:cNvPr>
          <p:cNvSpPr>
            <a:spLocks noGrp="1"/>
          </p:cNvSpPr>
          <p:nvPr>
            <p:ph type="ftr" sz="quarter" idx="41"/>
          </p:nvPr>
        </p:nvSpPr>
        <p:spPr/>
        <p:txBody>
          <a:bodyPr/>
          <a:lstStyle/>
          <a:p>
            <a:r>
              <a:rPr lang="en-US"/>
              <a:t>Copyright © 2025, Oracle and/or its affiliates</a:t>
            </a:r>
            <a:endParaRPr lang="en-US" dirty="0"/>
          </a:p>
        </p:txBody>
      </p:sp>
      <p:sp>
        <p:nvSpPr>
          <p:cNvPr id="4" name="Slide Number Placeholder 3">
            <a:extLst>
              <a:ext uri="{FF2B5EF4-FFF2-40B4-BE49-F238E27FC236}">
                <a16:creationId xmlns:a16="http://schemas.microsoft.com/office/drawing/2014/main" id="{9F3D87A6-764F-4EDB-8065-4B92104A575D}"/>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33309198-C8AF-446F-B801-3E427A2080F1}"/>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3484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Illustration_Light_Pillar">
    <p:bg>
      <p:bgPr>
        <a:solidFill>
          <a:schemeClr val="accent2">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2025,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05CE54E3-7A14-438F-A3D2-0293606168A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9011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ttern_Air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B2524-06A6-8946-9A5E-580A9F33FFF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EEBCF2B2-71CC-094D-89CD-D965ADCD77A1}"/>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69C49DB3-9955-C34E-9FFC-3324BF696B98}"/>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970E6F5-F3D7-40B5-9485-C570423F2971}"/>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2E7450-A26F-4E4F-9FED-EA09182F2FF8}"/>
              </a:ext>
            </a:extLst>
          </p:cNvPr>
          <p:cNvSpPr>
            <a:spLocks noGrp="1"/>
          </p:cNvSpPr>
          <p:nvPr>
            <p:ph type="ftr" sz="quarter" idx="15"/>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8DA739A6-7136-478E-9D48-A205EAA87437}"/>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50041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Illustration_Sand_Pillar">
    <p:bg>
      <p:bgPr>
        <a:solidFill>
          <a:srgbClr val="F1EFED">
            <a:alpha val="60000"/>
          </a:srgb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6DA14D8-8886-466F-A126-44BD33D32D28}"/>
              </a:ext>
            </a:extLst>
          </p:cNvPr>
          <p:cNvSpPr>
            <a:spLocks noGrp="1"/>
          </p:cNvSpPr>
          <p:nvPr>
            <p:ph type="title" hasCustomPrompt="1"/>
          </p:nvPr>
        </p:nvSpPr>
        <p:spPr>
          <a:xfrm>
            <a:off x="768875" y="182403"/>
            <a:ext cx="4754880" cy="822960"/>
          </a:xfrm>
        </p:spPr>
        <p:txBody>
          <a:bodyPr/>
          <a:lstStyle/>
          <a:p>
            <a:r>
              <a:rPr lang="en-US" dirty="0"/>
              <a:t>Title</a:t>
            </a:r>
          </a:p>
        </p:txBody>
      </p:sp>
      <p:sp>
        <p:nvSpPr>
          <p:cNvPr id="17" name="Text Placeholder 21">
            <a:extLst>
              <a:ext uri="{FF2B5EF4-FFF2-40B4-BE49-F238E27FC236}">
                <a16:creationId xmlns:a16="http://schemas.microsoft.com/office/drawing/2014/main" id="{700BE0E1-FCB2-4EBC-A617-7AF944A41F93}"/>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05F7CEA1-5DB5-4488-80B0-A495CE4EC85F}"/>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30DF23AD-4408-48D8-98D9-5F720A413746}"/>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47EFD576-DF8E-455B-ABFE-232DE50D92D3}"/>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1" name="Text Placeholder 21">
            <a:extLst>
              <a:ext uri="{FF2B5EF4-FFF2-40B4-BE49-F238E27FC236}">
                <a16:creationId xmlns:a16="http://schemas.microsoft.com/office/drawing/2014/main" id="{C37A55FA-D3F7-4E59-86E7-63DAF590E250}"/>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2" name="Text Placeholder 21">
            <a:extLst>
              <a:ext uri="{FF2B5EF4-FFF2-40B4-BE49-F238E27FC236}">
                <a16:creationId xmlns:a16="http://schemas.microsoft.com/office/drawing/2014/main" id="{05BD3C40-2094-4AF0-BAFA-C801AD37513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AA17B67A-480C-40FB-8129-938053310D3F}"/>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3" name="Date Placeholder 2">
            <a:extLst>
              <a:ext uri="{FF2B5EF4-FFF2-40B4-BE49-F238E27FC236}">
                <a16:creationId xmlns:a16="http://schemas.microsoft.com/office/drawing/2014/main" id="{1B9540A5-BEDB-42F0-90B5-D5D9FCCFB8B7}"/>
              </a:ext>
            </a:extLst>
          </p:cNvPr>
          <p:cNvSpPr>
            <a:spLocks noGrp="1"/>
          </p:cNvSpPr>
          <p:nvPr>
            <p:ph type="dt" sz="half" idx="40"/>
          </p:nvPr>
        </p:nvSpPr>
        <p:spPr/>
        <p:txBody>
          <a:bodyPr/>
          <a:lstStyle/>
          <a:p>
            <a:endParaRPr lang="en-US" dirty="0"/>
          </a:p>
        </p:txBody>
      </p:sp>
      <p:sp>
        <p:nvSpPr>
          <p:cNvPr id="4" name="Footer Placeholder 3">
            <a:extLst>
              <a:ext uri="{FF2B5EF4-FFF2-40B4-BE49-F238E27FC236}">
                <a16:creationId xmlns:a16="http://schemas.microsoft.com/office/drawing/2014/main" id="{FCF6538D-DF00-45C6-8BF8-B920E21EA134}"/>
              </a:ext>
            </a:extLst>
          </p:cNvPr>
          <p:cNvSpPr>
            <a:spLocks noGrp="1"/>
          </p:cNvSpPr>
          <p:nvPr>
            <p:ph type="ftr" sz="quarter" idx="41"/>
          </p:nvPr>
        </p:nvSpPr>
        <p:spPr/>
        <p:txBody>
          <a:bodyPr/>
          <a:lstStyle/>
          <a:p>
            <a:r>
              <a:rPr lang="en-US"/>
              <a:t>Copyright © 2025, Oracle and/or its affiliates</a:t>
            </a:r>
            <a:endParaRPr lang="en-US" dirty="0"/>
          </a:p>
        </p:txBody>
      </p:sp>
      <p:sp>
        <p:nvSpPr>
          <p:cNvPr id="5" name="Slide Number Placeholder 4">
            <a:extLst>
              <a:ext uri="{FF2B5EF4-FFF2-40B4-BE49-F238E27FC236}">
                <a16:creationId xmlns:a16="http://schemas.microsoft.com/office/drawing/2014/main" id="{1AA207B3-527C-4E48-B59F-DF9DC32C326A}"/>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C257FB68-0EC2-49ED-8F95-D6056D4CD5D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1298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Illustration_White_Pillar">
    <p:bg>
      <p:bgPr>
        <a:solidFill>
          <a:schemeClr val="bg1">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16" name="Text Placeholder 21">
            <a:extLst>
              <a:ext uri="{FF2B5EF4-FFF2-40B4-BE49-F238E27FC236}">
                <a16:creationId xmlns:a16="http://schemas.microsoft.com/office/drawing/2014/main" id="{85C5BD28-65D6-441F-A7C6-A29C3A6247FB}"/>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3F8759D8-28A6-4CD3-81BB-8201A198EBEB}"/>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A204C608-3C87-42DB-BE36-F75BA930E1C4}"/>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9" name="Text Placeholder 21">
            <a:extLst>
              <a:ext uri="{FF2B5EF4-FFF2-40B4-BE49-F238E27FC236}">
                <a16:creationId xmlns:a16="http://schemas.microsoft.com/office/drawing/2014/main" id="{25689E3B-E3A3-46DA-B1CF-30282679C576}"/>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E1F71902-FFB9-40AF-A8FE-5FFE47166015}"/>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1" name="Text Placeholder 21">
            <a:extLst>
              <a:ext uri="{FF2B5EF4-FFF2-40B4-BE49-F238E27FC236}">
                <a16:creationId xmlns:a16="http://schemas.microsoft.com/office/drawing/2014/main" id="{AB94B462-FB64-4E92-9DB6-FF71E2A151F7}"/>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9629980C-239E-43C8-876C-DF9880FBBD6A}"/>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 name="Date Placeholder 1">
            <a:extLst>
              <a:ext uri="{FF2B5EF4-FFF2-40B4-BE49-F238E27FC236}">
                <a16:creationId xmlns:a16="http://schemas.microsoft.com/office/drawing/2014/main" id="{D5A5FC6E-2871-4DDC-AF02-55878B2AC9DF}"/>
              </a:ext>
            </a:extLst>
          </p:cNvPr>
          <p:cNvSpPr>
            <a:spLocks noGrp="1"/>
          </p:cNvSpPr>
          <p:nvPr>
            <p:ph type="dt" sz="half" idx="40"/>
          </p:nvPr>
        </p:nvSpPr>
        <p:spPr/>
        <p:txBody>
          <a:bodyPr/>
          <a:lstStyle/>
          <a:p>
            <a:endParaRPr lang="en-US" dirty="0"/>
          </a:p>
        </p:txBody>
      </p:sp>
      <p:sp>
        <p:nvSpPr>
          <p:cNvPr id="3" name="Footer Placeholder 2">
            <a:extLst>
              <a:ext uri="{FF2B5EF4-FFF2-40B4-BE49-F238E27FC236}">
                <a16:creationId xmlns:a16="http://schemas.microsoft.com/office/drawing/2014/main" id="{E991AB06-F31A-45B5-BEEB-D11793C99924}"/>
              </a:ext>
            </a:extLst>
          </p:cNvPr>
          <p:cNvSpPr>
            <a:spLocks noGrp="1"/>
          </p:cNvSpPr>
          <p:nvPr>
            <p:ph type="ftr" sz="quarter" idx="41"/>
          </p:nvPr>
        </p:nvSpPr>
        <p:spPr/>
        <p:txBody>
          <a:bodyPr/>
          <a:lstStyle/>
          <a:p>
            <a:r>
              <a:rPr lang="en-US"/>
              <a:t>Copyright © 2025, Oracle and/or its affiliates</a:t>
            </a:r>
            <a:endParaRPr lang="en-US" dirty="0"/>
          </a:p>
        </p:txBody>
      </p:sp>
      <p:sp>
        <p:nvSpPr>
          <p:cNvPr id="4" name="Slide Number Placeholder 3">
            <a:extLst>
              <a:ext uri="{FF2B5EF4-FFF2-40B4-BE49-F238E27FC236}">
                <a16:creationId xmlns:a16="http://schemas.microsoft.com/office/drawing/2014/main" id="{04D9E915-5C8D-404A-AB0C-C3A6DEC73B97}"/>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20" name="OTag">
            <a:extLst>
              <a:ext uri="{FF2B5EF4-FFF2-40B4-BE49-F238E27FC236}">
                <a16:creationId xmlns:a16="http://schemas.microsoft.com/office/drawing/2014/main" id="{6C9DFE90-A0BB-48F7-A434-232389A8856D}"/>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28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cons + Short Copy_White_Pill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CE315956-791E-42C9-A056-FBA3629A1E21}"/>
              </a:ext>
            </a:extLst>
          </p:cNvPr>
          <p:cNvSpPr>
            <a:spLocks noGrp="1"/>
          </p:cNvSpPr>
          <p:nvPr>
            <p:ph type="dt" sz="half" idx="39"/>
          </p:nvPr>
        </p:nvSpPr>
        <p:spPr/>
        <p:txBody>
          <a:bodyPr/>
          <a:lstStyle/>
          <a:p>
            <a:endParaRPr lang="en-US" dirty="0"/>
          </a:p>
        </p:txBody>
      </p:sp>
      <p:sp>
        <p:nvSpPr>
          <p:cNvPr id="9" name="Footer Placeholder 8">
            <a:extLst>
              <a:ext uri="{FF2B5EF4-FFF2-40B4-BE49-F238E27FC236}">
                <a16:creationId xmlns:a16="http://schemas.microsoft.com/office/drawing/2014/main" id="{DC8D8891-9A6C-4406-B5C8-CCA25417A053}"/>
              </a:ext>
            </a:extLst>
          </p:cNvPr>
          <p:cNvSpPr>
            <a:spLocks noGrp="1"/>
          </p:cNvSpPr>
          <p:nvPr>
            <p:ph type="ftr" sz="quarter" idx="40"/>
          </p:nvPr>
        </p:nvSpPr>
        <p:spPr/>
        <p:txBody>
          <a:body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3CFE0D25-0D15-4AC0-A665-289A085C4FF7}"/>
              </a:ext>
            </a:extLst>
          </p:cNvPr>
          <p:cNvSpPr>
            <a:spLocks noGrp="1"/>
          </p:cNvSpPr>
          <p:nvPr>
            <p:ph type="sldNum" sz="quarter" idx="41"/>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6636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cons + Short Copy_B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 name="Date Placeholder 1">
            <a:extLst>
              <a:ext uri="{FF2B5EF4-FFF2-40B4-BE49-F238E27FC236}">
                <a16:creationId xmlns:a16="http://schemas.microsoft.com/office/drawing/2014/main" id="{64152A40-3236-4179-B49C-87A3D7BC08AE}"/>
              </a:ext>
            </a:extLst>
          </p:cNvPr>
          <p:cNvSpPr>
            <a:spLocks noGrp="1"/>
          </p:cNvSpPr>
          <p:nvPr>
            <p:ph type="dt" sz="half" idx="33"/>
          </p:nvPr>
        </p:nvSpPr>
        <p:spPr/>
        <p:txBody>
          <a:bodyPr/>
          <a:lstStyle/>
          <a:p>
            <a:endParaRPr lang="en-US" dirty="0"/>
          </a:p>
        </p:txBody>
      </p:sp>
      <p:sp>
        <p:nvSpPr>
          <p:cNvPr id="4" name="Footer Placeholder 3">
            <a:extLst>
              <a:ext uri="{FF2B5EF4-FFF2-40B4-BE49-F238E27FC236}">
                <a16:creationId xmlns:a16="http://schemas.microsoft.com/office/drawing/2014/main" id="{1E62B82D-A671-4796-A114-2599E09D8AE8}"/>
              </a:ext>
            </a:extLst>
          </p:cNvPr>
          <p:cNvSpPr>
            <a:spLocks noGrp="1"/>
          </p:cNvSpPr>
          <p:nvPr>
            <p:ph type="ftr" sz="quarter" idx="34"/>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36C4B43C-1D2D-404F-92BC-448CE6510465}"/>
              </a:ext>
            </a:extLst>
          </p:cNvPr>
          <p:cNvSpPr>
            <a:spLocks noGrp="1"/>
          </p:cNvSpPr>
          <p:nvPr>
            <p:ph type="sldNum" sz="quarter" idx="3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3908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cons + Short Copy_Dark_Pilla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4597-F0DA-415C-9C42-46D6BB9B4954}"/>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8" name="Picture Placeholder 2">
            <a:extLst>
              <a:ext uri="{FF2B5EF4-FFF2-40B4-BE49-F238E27FC236}">
                <a16:creationId xmlns:a16="http://schemas.microsoft.com/office/drawing/2014/main" id="{8593A994-084C-494E-83B9-3FEC1A3F8455}"/>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46D9000E-F3EF-469F-A9F0-12A19F39351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DB316DBB-DBD3-4428-8300-61FAA5E3C52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2" name="Picture Placeholder 2">
            <a:extLst>
              <a:ext uri="{FF2B5EF4-FFF2-40B4-BE49-F238E27FC236}">
                <a16:creationId xmlns:a16="http://schemas.microsoft.com/office/drawing/2014/main" id="{31AA0400-9FB5-46F6-9A3A-DDD9A814FE4D}"/>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AEF42C78-2D5B-4768-930A-2D837345B3E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F5A848F4-8F76-4123-B7A3-ED9398FAA905}"/>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0" name="Picture Placeholder 2">
            <a:extLst>
              <a:ext uri="{FF2B5EF4-FFF2-40B4-BE49-F238E27FC236}">
                <a16:creationId xmlns:a16="http://schemas.microsoft.com/office/drawing/2014/main" id="{95D81299-732D-4C23-9F4E-95D01A891C99}"/>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669788B4-B136-4222-9FBE-A5C23CC502F4}"/>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46916CAE-7ABC-41BB-8FA1-8C7E1EBDEEFA}"/>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FA414811-F24C-4D5C-B970-0D6AC8A3B91A}"/>
              </a:ext>
            </a:extLst>
          </p:cNvPr>
          <p:cNvSpPr>
            <a:spLocks noGrp="1"/>
          </p:cNvSpPr>
          <p:nvPr>
            <p:ph type="dt" sz="half" idx="33"/>
          </p:nvPr>
        </p:nvSpPr>
        <p:spPr/>
        <p:txBody>
          <a:bodyPr/>
          <a:lstStyle>
            <a:lvl1pPr>
              <a:defRPr>
                <a:solidFill>
                  <a:schemeClr val="tx1"/>
                </a:solidFill>
              </a:defRPr>
            </a:lvl1pPr>
          </a:lstStyle>
          <a:p>
            <a:endParaRPr lang="en-US" dirty="0"/>
          </a:p>
        </p:txBody>
      </p:sp>
      <p:sp>
        <p:nvSpPr>
          <p:cNvPr id="9" name="Footer Placeholder 8">
            <a:extLst>
              <a:ext uri="{FF2B5EF4-FFF2-40B4-BE49-F238E27FC236}">
                <a16:creationId xmlns:a16="http://schemas.microsoft.com/office/drawing/2014/main" id="{C4C99B0C-C483-43A5-82A5-71B299B28216}"/>
              </a:ext>
            </a:extLst>
          </p:cNvPr>
          <p:cNvSpPr>
            <a:spLocks noGrp="1"/>
          </p:cNvSpPr>
          <p:nvPr>
            <p:ph type="ftr" sz="quarter" idx="34"/>
          </p:nvPr>
        </p:nvSpPr>
        <p:spPr/>
        <p:txBody>
          <a:bodyPr/>
          <a:lstStyle>
            <a:lvl1pPr>
              <a:defRPr>
                <a:solidFill>
                  <a:schemeClr val="tx1"/>
                </a:solidFill>
              </a:defRPr>
            </a:lvl1p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7E30F116-EC8B-45DB-8CCA-C859D424AC35}"/>
              </a:ext>
            </a:extLst>
          </p:cNvPr>
          <p:cNvSpPr>
            <a:spLocks noGrp="1"/>
          </p:cNvSpPr>
          <p:nvPr>
            <p:ph type="sldNum" sz="quarter" idx="35"/>
          </p:nvPr>
        </p:nvSpPr>
        <p:spPr/>
        <p:txBody>
          <a:bodyPr/>
          <a:lstStyle>
            <a:lvl1pPr>
              <a:defRPr>
                <a:solidFill>
                  <a:schemeClr val="tx1"/>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34180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cons + Short Copy_Light_Pilla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AE6A-87E3-45CD-AE2C-8E5F2CF1386E}"/>
              </a:ext>
            </a:extLst>
          </p:cNvPr>
          <p:cNvSpPr>
            <a:spLocks noGrp="1"/>
          </p:cNvSpPr>
          <p:nvPr>
            <p:ph type="title" hasCustomPrompt="1"/>
          </p:nvPr>
        </p:nvSpPr>
        <p:spPr/>
        <p:txBody>
          <a:bodyPr/>
          <a:lstStyle/>
          <a:p>
            <a:r>
              <a:rPr lang="en-US" dirty="0"/>
              <a:t>Title</a:t>
            </a:r>
          </a:p>
        </p:txBody>
      </p:sp>
      <p:sp>
        <p:nvSpPr>
          <p:cNvPr id="47" name="Picture Placeholder 2">
            <a:extLst>
              <a:ext uri="{FF2B5EF4-FFF2-40B4-BE49-F238E27FC236}">
                <a16:creationId xmlns:a16="http://schemas.microsoft.com/office/drawing/2014/main" id="{313F1EAC-B301-473A-AD95-F8C3859C19A8}"/>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F1B2E212-34BB-4E8E-BEAF-2DDF0F6400A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016DEDB-C400-424F-A8CD-9D1BCC54183E}"/>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18BA7BE4-F3CB-4640-B753-3BEBB62A39CB}"/>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58DE9C05-900D-4C3A-93DB-9F7E631D97A1}"/>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5FE354A9-6414-41BB-8478-BAAE08CC3F9C}"/>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FF6EC755-0506-4DBE-AD42-BDB213FA694A}"/>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4" name="Straight Connector 53">
            <a:extLst>
              <a:ext uri="{FF2B5EF4-FFF2-40B4-BE49-F238E27FC236}">
                <a16:creationId xmlns:a16="http://schemas.microsoft.com/office/drawing/2014/main" id="{2F5A25DE-CAEE-42E8-8DDA-EE3267700F8C}"/>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5" name="Picture Placeholder 2">
            <a:extLst>
              <a:ext uri="{FF2B5EF4-FFF2-40B4-BE49-F238E27FC236}">
                <a16:creationId xmlns:a16="http://schemas.microsoft.com/office/drawing/2014/main" id="{5CB0A0C8-7286-440D-98B3-A10AE57EBDBE}"/>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6" name="Text Placeholder 21">
            <a:extLst>
              <a:ext uri="{FF2B5EF4-FFF2-40B4-BE49-F238E27FC236}">
                <a16:creationId xmlns:a16="http://schemas.microsoft.com/office/drawing/2014/main" id="{AB2A756C-EDBA-47FB-895C-41FB8A2EA99E}"/>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B06CB9CA-24AC-4A96-8E2D-4BC36DF528D3}"/>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2" name="Date Placeholder 2">
            <a:extLst>
              <a:ext uri="{FF2B5EF4-FFF2-40B4-BE49-F238E27FC236}">
                <a16:creationId xmlns:a16="http://schemas.microsoft.com/office/drawing/2014/main" id="{3CBECBD4-ABDA-8841-890C-835D88C9F532}"/>
              </a:ext>
            </a:extLst>
          </p:cNvPr>
          <p:cNvSpPr>
            <a:spLocks noGrp="1"/>
          </p:cNvSpPr>
          <p:nvPr>
            <p:ph type="dt" sz="half" idx="10"/>
          </p:nvPr>
        </p:nvSpPr>
        <p:spPr>
          <a:xfrm>
            <a:off x="6873138" y="6425604"/>
            <a:ext cx="2743200" cy="363500"/>
          </a:xfrm>
        </p:spPr>
        <p:txBody>
          <a:bodyPr/>
          <a:lstStyle/>
          <a:p>
            <a:endParaRPr lang="en-US" dirty="0"/>
          </a:p>
        </p:txBody>
      </p:sp>
      <p:sp>
        <p:nvSpPr>
          <p:cNvPr id="33" name="Footer Placeholder 3">
            <a:extLst>
              <a:ext uri="{FF2B5EF4-FFF2-40B4-BE49-F238E27FC236}">
                <a16:creationId xmlns:a16="http://schemas.microsoft.com/office/drawing/2014/main" id="{E2BEFF80-EFDD-8744-9541-5EFD70D68EFC}"/>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34" name="Slide Number Placeholder 4">
            <a:extLst>
              <a:ext uri="{FF2B5EF4-FFF2-40B4-BE49-F238E27FC236}">
                <a16:creationId xmlns:a16="http://schemas.microsoft.com/office/drawing/2014/main" id="{AF96A26F-5B58-2945-89EA-710948DCA0E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14032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99DF-AF7F-49C3-8EB9-917DC91038AA}"/>
              </a:ext>
            </a:extLst>
          </p:cNvPr>
          <p:cNvSpPr>
            <a:spLocks noGrp="1"/>
          </p:cNvSpPr>
          <p:nvPr>
            <p:ph type="title" hasCustomPrompt="1"/>
          </p:nvPr>
        </p:nvSpPr>
        <p:spPr/>
        <p:txBody>
          <a:bodyPr/>
          <a:lstStyle/>
          <a:p>
            <a:r>
              <a:rPr lang="en-US" dirty="0"/>
              <a:t>Title</a:t>
            </a:r>
          </a:p>
        </p:txBody>
      </p:sp>
      <p:sp>
        <p:nvSpPr>
          <p:cNvPr id="22" name="Picture Placeholder 2">
            <a:extLst>
              <a:ext uri="{FF2B5EF4-FFF2-40B4-BE49-F238E27FC236}">
                <a16:creationId xmlns:a16="http://schemas.microsoft.com/office/drawing/2014/main" id="{22DF1160-B5D2-4CF6-A4AF-4DA9FC5AA849}"/>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DF80AD46-A073-4516-92F2-FB8032E4D656}"/>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19A668A0-F5A6-42DA-B4E0-03BCCDE593D7}"/>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0" name="Straight Connector 29">
            <a:extLst>
              <a:ext uri="{FF2B5EF4-FFF2-40B4-BE49-F238E27FC236}">
                <a16:creationId xmlns:a16="http://schemas.microsoft.com/office/drawing/2014/main" id="{A4CF0907-FD24-4F9B-AAFB-E72F1CFCAC07}"/>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1" name="Picture Placeholder 2">
            <a:extLst>
              <a:ext uri="{FF2B5EF4-FFF2-40B4-BE49-F238E27FC236}">
                <a16:creationId xmlns:a16="http://schemas.microsoft.com/office/drawing/2014/main" id="{906C6988-4AAA-4BC6-8080-01BE121C21D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2" name="Text Placeholder 21">
            <a:extLst>
              <a:ext uri="{FF2B5EF4-FFF2-40B4-BE49-F238E27FC236}">
                <a16:creationId xmlns:a16="http://schemas.microsoft.com/office/drawing/2014/main" id="{48729E7A-9531-404B-B548-6BE30BA29FEB}"/>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9A89908D-ED8C-4AA4-A5F2-E196E9087AE7}"/>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4" name="Straight Connector 33">
            <a:extLst>
              <a:ext uri="{FF2B5EF4-FFF2-40B4-BE49-F238E27FC236}">
                <a16:creationId xmlns:a16="http://schemas.microsoft.com/office/drawing/2014/main" id="{33E07A8D-1A47-4290-8B3C-F34E72FB6B0A}"/>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5" name="Picture Placeholder 2">
            <a:extLst>
              <a:ext uri="{FF2B5EF4-FFF2-40B4-BE49-F238E27FC236}">
                <a16:creationId xmlns:a16="http://schemas.microsoft.com/office/drawing/2014/main" id="{DD15226E-5A08-4DAC-B128-5BF824EF0E85}"/>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D895366-ECA5-45EA-A6F3-8651019342DC}"/>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2516EF13-E485-4633-8505-5D4AA6CCF4FD}"/>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4286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4 Icons + Short Copy_S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F608-ABD7-4DB7-BA98-0A26948500E6}"/>
              </a:ext>
            </a:extLst>
          </p:cNvPr>
          <p:cNvSpPr>
            <a:spLocks noGrp="1"/>
          </p:cNvSpPr>
          <p:nvPr>
            <p:ph type="title" hasCustomPrompt="1"/>
          </p:nvPr>
        </p:nvSpPr>
        <p:spPr/>
        <p:txBody>
          <a:bodyPr/>
          <a:lstStyle/>
          <a:p>
            <a:r>
              <a:rPr lang="en-US" dirty="0"/>
              <a:t>Title</a:t>
            </a:r>
          </a:p>
        </p:txBody>
      </p:sp>
      <p:sp>
        <p:nvSpPr>
          <p:cNvPr id="28" name="Picture Placeholder 2">
            <a:extLst>
              <a:ext uri="{FF2B5EF4-FFF2-40B4-BE49-F238E27FC236}">
                <a16:creationId xmlns:a16="http://schemas.microsoft.com/office/drawing/2014/main" id="{6A00587F-510C-744D-8CE2-C94F7349AC3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7" name="Text Placeholder 21">
            <a:extLst>
              <a:ext uri="{FF2B5EF4-FFF2-40B4-BE49-F238E27FC236}">
                <a16:creationId xmlns:a16="http://schemas.microsoft.com/office/drawing/2014/main" id="{FA16CA9C-ED56-5A4C-9F26-7D2EB66CA69E}"/>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6" name="Text Placeholder 21">
            <a:extLst>
              <a:ext uri="{FF2B5EF4-FFF2-40B4-BE49-F238E27FC236}">
                <a16:creationId xmlns:a16="http://schemas.microsoft.com/office/drawing/2014/main" id="{88B9FD16-E5E3-A049-A29F-5438307E145E}"/>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9" name="Straight Connector 28">
            <a:extLst>
              <a:ext uri="{FF2B5EF4-FFF2-40B4-BE49-F238E27FC236}">
                <a16:creationId xmlns:a16="http://schemas.microsoft.com/office/drawing/2014/main" id="{D69E3C70-4FE1-1D46-A5F9-BE7096233BC6}"/>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BD22DD86-A0C9-42EA-80BD-9B8CDAB8E9F4}"/>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E5D93A6D-47F8-4854-A7A7-2673F12221B8}"/>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328ADFF8-9368-4377-869F-DDF1445AD16B}"/>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3" name="Straight Connector 32">
            <a:extLst>
              <a:ext uri="{FF2B5EF4-FFF2-40B4-BE49-F238E27FC236}">
                <a16:creationId xmlns:a16="http://schemas.microsoft.com/office/drawing/2014/main" id="{98DAC597-C38B-794D-8A01-416446A4D3CC}"/>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2E2F7A13-FC91-4E55-8FB8-90C3B5F5E6BB}"/>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1" name="Text Placeholder 21">
            <a:extLst>
              <a:ext uri="{FF2B5EF4-FFF2-40B4-BE49-F238E27FC236}">
                <a16:creationId xmlns:a16="http://schemas.microsoft.com/office/drawing/2014/main" id="{1B0A9521-6985-4581-8AFF-8FB9B4A4721B}"/>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2" name="Text Placeholder 21">
            <a:extLst>
              <a:ext uri="{FF2B5EF4-FFF2-40B4-BE49-F238E27FC236}">
                <a16:creationId xmlns:a16="http://schemas.microsoft.com/office/drawing/2014/main" id="{B01F5F47-D398-41EC-BFBB-2A47F258F0B4}"/>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C89E8E33-9880-7F40-8DC7-25AFD98C1D03}"/>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01C6A969-BFB8-45D7-9B4C-DAE4B0BCDE05}"/>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26426E70-7BE9-4A03-9DE9-81D904FD9EE8}"/>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5EEFABDA-946E-4827-91F8-4CAF3525B8CB}"/>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8B8580"/>
                </a:solidFill>
              </a:defRPr>
            </a:lvl1p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8B8580"/>
                </a:solidFill>
              </a:defRPr>
            </a:lvl1pPr>
          </a:lstStyle>
          <a:p>
            <a:r>
              <a:rPr lang="en-US"/>
              <a:t>Copyright © 2025,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006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userDrawn="1">
          <p15:clr>
            <a:srgbClr val="FBAE40"/>
          </p15:clr>
        </p15:guide>
        <p15:guide id="2" pos="3840">
          <p15:clr>
            <a:srgbClr val="FBAE40"/>
          </p15:clr>
        </p15:guide>
        <p15:guide id="3" pos="686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EF0E-4F72-4EF1-A71E-DECD3948F728}"/>
              </a:ext>
            </a:extLst>
          </p:cNvPr>
          <p:cNvSpPr>
            <a:spLocks noGrp="1"/>
          </p:cNvSpPr>
          <p:nvPr>
            <p:ph type="title" hasCustomPrompt="1"/>
          </p:nvPr>
        </p:nvSpPr>
        <p:spPr/>
        <p:txBody>
          <a:bodyPr/>
          <a:lstStyle/>
          <a:p>
            <a:r>
              <a:rPr lang="en-US" dirty="0"/>
              <a:t>Title</a:t>
            </a:r>
          </a:p>
        </p:txBody>
      </p:sp>
      <p:sp>
        <p:nvSpPr>
          <p:cNvPr id="3" name="Date Placeholder 2">
            <a:extLst>
              <a:ext uri="{FF2B5EF4-FFF2-40B4-BE49-F238E27FC236}">
                <a16:creationId xmlns:a16="http://schemas.microsoft.com/office/drawing/2014/main" id="{55BFD2CF-F5F8-4939-ABDC-FF0D51B30036}"/>
              </a:ext>
            </a:extLst>
          </p:cNvPr>
          <p:cNvSpPr>
            <a:spLocks noGrp="1"/>
          </p:cNvSpPr>
          <p:nvPr>
            <p:ph type="dt" sz="half" idx="50"/>
          </p:nvPr>
        </p:nvSpPr>
        <p:spPr/>
        <p:txBody>
          <a:bodyPr/>
          <a:lstStyle/>
          <a:p>
            <a:endParaRPr lang="en-US" dirty="0"/>
          </a:p>
        </p:txBody>
      </p:sp>
      <p:sp>
        <p:nvSpPr>
          <p:cNvPr id="4" name="Footer Placeholder 3">
            <a:extLst>
              <a:ext uri="{FF2B5EF4-FFF2-40B4-BE49-F238E27FC236}">
                <a16:creationId xmlns:a16="http://schemas.microsoft.com/office/drawing/2014/main" id="{D56D94F9-F635-4623-8E23-F4B12EA7A19D}"/>
              </a:ext>
            </a:extLst>
          </p:cNvPr>
          <p:cNvSpPr>
            <a:spLocks noGrp="1"/>
          </p:cNvSpPr>
          <p:nvPr>
            <p:ph type="ftr" sz="quarter" idx="51"/>
          </p:nvPr>
        </p:nvSpPr>
        <p:spPr/>
        <p:txBody>
          <a:bodyPr/>
          <a:lstStyle/>
          <a:p>
            <a:r>
              <a:rPr lang="en-US"/>
              <a:t>Copyright © 2025, Oracle and/or its affiliates</a:t>
            </a:r>
            <a:endParaRPr lang="en-US" dirty="0"/>
          </a:p>
        </p:txBody>
      </p:sp>
      <p:sp>
        <p:nvSpPr>
          <p:cNvPr id="5" name="Slide Number Placeholder 4">
            <a:extLst>
              <a:ext uri="{FF2B5EF4-FFF2-40B4-BE49-F238E27FC236}">
                <a16:creationId xmlns:a16="http://schemas.microsoft.com/office/drawing/2014/main" id="{7D75AA11-C9E1-4D0F-84B0-111A70382FCE}"/>
              </a:ext>
            </a:extLst>
          </p:cNvPr>
          <p:cNvSpPr>
            <a:spLocks noGrp="1"/>
          </p:cNvSpPr>
          <p:nvPr>
            <p:ph type="sldNum" sz="quarter" idx="52"/>
          </p:nvPr>
        </p:nvSpPr>
        <p:spPr/>
        <p:txBody>
          <a:bodyPr/>
          <a:lstStyle/>
          <a:p>
            <a:fld id="{345D60D9-5372-5F40-9443-0F9AE5BDC3C8}" type="slidenum">
              <a:rPr lang="en-US" smtClean="0"/>
              <a:pPr/>
              <a:t>‹#›</a:t>
            </a:fld>
            <a:endParaRPr lang="en-US" dirty="0"/>
          </a:p>
        </p:txBody>
      </p:sp>
      <p:sp>
        <p:nvSpPr>
          <p:cNvPr id="73" name="Picture Placeholder 2">
            <a:extLst>
              <a:ext uri="{FF2B5EF4-FFF2-40B4-BE49-F238E27FC236}">
                <a16:creationId xmlns:a16="http://schemas.microsoft.com/office/drawing/2014/main" id="{61AF99FB-F2C0-474B-991F-801E5DC10D7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4" name="Text Placeholder 21">
            <a:extLst>
              <a:ext uri="{FF2B5EF4-FFF2-40B4-BE49-F238E27FC236}">
                <a16:creationId xmlns:a16="http://schemas.microsoft.com/office/drawing/2014/main" id="{BF1D2C29-80A9-43FD-ABE6-494CAC14E124}"/>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5" name="Text Placeholder 21">
            <a:extLst>
              <a:ext uri="{FF2B5EF4-FFF2-40B4-BE49-F238E27FC236}">
                <a16:creationId xmlns:a16="http://schemas.microsoft.com/office/drawing/2014/main" id="{B36F55CA-4118-44A7-9150-8046881DE4C6}"/>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76" name="Straight Connector 75">
            <a:extLst>
              <a:ext uri="{FF2B5EF4-FFF2-40B4-BE49-F238E27FC236}">
                <a16:creationId xmlns:a16="http://schemas.microsoft.com/office/drawing/2014/main" id="{9D9D2B1E-FF63-466C-8C02-A5FA1BFDD0D9}"/>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77" name="Picture Placeholder 2">
            <a:extLst>
              <a:ext uri="{FF2B5EF4-FFF2-40B4-BE49-F238E27FC236}">
                <a16:creationId xmlns:a16="http://schemas.microsoft.com/office/drawing/2014/main" id="{5A2B5265-5F10-40C1-8CFE-E6022C5F38BE}"/>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8" name="Text Placeholder 21">
            <a:extLst>
              <a:ext uri="{FF2B5EF4-FFF2-40B4-BE49-F238E27FC236}">
                <a16:creationId xmlns:a16="http://schemas.microsoft.com/office/drawing/2014/main" id="{29351237-C133-431F-B07F-B067F10FC1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9" name="Text Placeholder 21">
            <a:extLst>
              <a:ext uri="{FF2B5EF4-FFF2-40B4-BE49-F238E27FC236}">
                <a16:creationId xmlns:a16="http://schemas.microsoft.com/office/drawing/2014/main" id="{FB7131A0-4A10-437D-BCD1-7A47D4BCD9E9}"/>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0" name="Straight Connector 79">
            <a:extLst>
              <a:ext uri="{FF2B5EF4-FFF2-40B4-BE49-F238E27FC236}">
                <a16:creationId xmlns:a16="http://schemas.microsoft.com/office/drawing/2014/main" id="{F5FF32D8-D3B4-488E-B37F-961D9780696A}"/>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1" name="Picture Placeholder 2">
            <a:extLst>
              <a:ext uri="{FF2B5EF4-FFF2-40B4-BE49-F238E27FC236}">
                <a16:creationId xmlns:a16="http://schemas.microsoft.com/office/drawing/2014/main" id="{0EDAD860-D083-4FC1-8C88-4D8B2282654C}"/>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2" name="Text Placeholder 21">
            <a:extLst>
              <a:ext uri="{FF2B5EF4-FFF2-40B4-BE49-F238E27FC236}">
                <a16:creationId xmlns:a16="http://schemas.microsoft.com/office/drawing/2014/main" id="{3646D1A9-4811-49FA-B129-C813510682A5}"/>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3" name="Text Placeholder 21">
            <a:extLst>
              <a:ext uri="{FF2B5EF4-FFF2-40B4-BE49-F238E27FC236}">
                <a16:creationId xmlns:a16="http://schemas.microsoft.com/office/drawing/2014/main" id="{C45495AC-9DF6-4907-AFFC-B7300A479E33}"/>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4" name="Straight Connector 83">
            <a:extLst>
              <a:ext uri="{FF2B5EF4-FFF2-40B4-BE49-F238E27FC236}">
                <a16:creationId xmlns:a16="http://schemas.microsoft.com/office/drawing/2014/main" id="{FE1A3154-139F-4EB7-A636-1F4B10BE8D10}"/>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5" name="Picture Placeholder 2">
            <a:extLst>
              <a:ext uri="{FF2B5EF4-FFF2-40B4-BE49-F238E27FC236}">
                <a16:creationId xmlns:a16="http://schemas.microsoft.com/office/drawing/2014/main" id="{39E527CB-AEE5-4BCE-9EB6-4F9D11EEC334}"/>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6" name="Text Placeholder 21">
            <a:extLst>
              <a:ext uri="{FF2B5EF4-FFF2-40B4-BE49-F238E27FC236}">
                <a16:creationId xmlns:a16="http://schemas.microsoft.com/office/drawing/2014/main" id="{9E360BAD-A57A-4CC3-A94E-8F308A1AC1F5}"/>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7" name="Text Placeholder 21">
            <a:extLst>
              <a:ext uri="{FF2B5EF4-FFF2-40B4-BE49-F238E27FC236}">
                <a16:creationId xmlns:a16="http://schemas.microsoft.com/office/drawing/2014/main" id="{763DC311-A1AF-44C1-9FEC-685D0ADA2E08}"/>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Tree>
    <p:extLst>
      <p:ext uri="{BB962C8B-B14F-4D97-AF65-F5344CB8AC3E}">
        <p14:creationId xmlns:p14="http://schemas.microsoft.com/office/powerpoint/2010/main" val="8165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cons + Short Copy_Dar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163D83-9A47-4D5C-AABD-A29530E46C7F}"/>
              </a:ext>
            </a:extLst>
          </p:cNvPr>
          <p:cNvSpPr>
            <a:spLocks noGrp="1"/>
          </p:cNvSpPr>
          <p:nvPr>
            <p:ph type="title" hasCustomPrompt="1"/>
          </p:nvPr>
        </p:nvSpPr>
        <p:spPr/>
        <p:txBody>
          <a:bodyPr/>
          <a:lstStyle>
            <a:lvl1pPr>
              <a:defRPr/>
            </a:lvl1pPr>
          </a:lstStyle>
          <a:p>
            <a:r>
              <a:rPr lang="en-US" dirty="0"/>
              <a:t>Title</a:t>
            </a:r>
          </a:p>
        </p:txBody>
      </p:sp>
      <p:sp>
        <p:nvSpPr>
          <p:cNvPr id="34" name="Picture Placeholder 2">
            <a:extLst>
              <a:ext uri="{FF2B5EF4-FFF2-40B4-BE49-F238E27FC236}">
                <a16:creationId xmlns:a16="http://schemas.microsoft.com/office/drawing/2014/main" id="{535D9B07-5CCD-4633-9BBB-6B1CF6B02D1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7A03D670-5D7D-40DB-B490-577D155B9947}"/>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02DEC9B3-0955-445A-B2B9-B974A1DC226A}"/>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F6DBD6DB-FFE3-47C0-9417-F70C84A1C14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82D6B20C-DAEF-4186-89F6-D085548450B1}"/>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524EF0FE-21B3-42D1-9CAF-15133CF0F4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50EA4853-E789-4BEF-B6AB-163B8B32C92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3243E5FA-8BE4-43EC-A2F8-1D1038FDA730}"/>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557EFEC-79EA-44FF-AFDC-5444DE97E27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8367E6DF-3F1C-4F0D-B7D0-BA164F7CDA96}"/>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8FC7C17A-9CA4-4639-8B71-24734C208B55}"/>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325C2CBC-4262-49E9-96CC-7DDBE2EF3347}"/>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D26C9268-637F-4D13-98F4-EEA8B6D1066E}"/>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F123135A-7CEA-4BA6-80FE-CE3ABF30139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48A89F51-22DA-4805-B6AA-05968184F0D0}"/>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68654DE0-8623-4623-898F-E1783A8548F5}"/>
              </a:ext>
            </a:extLst>
          </p:cNvPr>
          <p:cNvSpPr>
            <a:spLocks noGrp="1"/>
          </p:cNvSpPr>
          <p:nvPr>
            <p:ph type="dt" sz="half" idx="50"/>
          </p:nvPr>
        </p:nvSpPr>
        <p:spPr/>
        <p:txBody>
          <a:bodyPr/>
          <a:lstStyle/>
          <a:p>
            <a:endParaRPr lang="en-US" dirty="0"/>
          </a:p>
        </p:txBody>
      </p:sp>
      <p:sp>
        <p:nvSpPr>
          <p:cNvPr id="9" name="Footer Placeholder 8">
            <a:extLst>
              <a:ext uri="{FF2B5EF4-FFF2-40B4-BE49-F238E27FC236}">
                <a16:creationId xmlns:a16="http://schemas.microsoft.com/office/drawing/2014/main" id="{983FCAD1-59C1-4629-8DAB-CAE3A2B8A8EA}"/>
              </a:ext>
            </a:extLst>
          </p:cNvPr>
          <p:cNvSpPr>
            <a:spLocks noGrp="1"/>
          </p:cNvSpPr>
          <p:nvPr>
            <p:ph type="ftr" sz="quarter" idx="51"/>
          </p:nvPr>
        </p:nvSpPr>
        <p:spPr/>
        <p:txBody>
          <a:body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EC995B8B-8AA5-4547-A08D-D93D428F27AB}"/>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27757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ttern_Sand_Text">
    <p:bg>
      <p:bgPr>
        <a:solidFill>
          <a:srgbClr val="F1EFED">
            <a:alpha val="60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74BD85-F9D0-5D4B-BF63-85726AB49AEE}"/>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7E4FA7C6-669E-624A-884A-F0F85ED160B7}"/>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F21C5126-51F7-754B-9172-11C632C6B204}"/>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822EAEF-BA0B-4832-B9D9-9184A6C16D2C}"/>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6DA69E3-7676-46C3-B431-17E557E83B21}"/>
              </a:ext>
            </a:extLst>
          </p:cNvPr>
          <p:cNvSpPr>
            <a:spLocks noGrp="1"/>
          </p:cNvSpPr>
          <p:nvPr>
            <p:ph type="ftr" sz="quarter" idx="15"/>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7AC01772-5B1E-4E6E-9A48-6D8CBC86899E}"/>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00099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cons + Short Copy_Dark_Pill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CE1DA-7195-4605-89FA-5450EE716109}"/>
              </a:ext>
            </a:extLst>
          </p:cNvPr>
          <p:cNvSpPr>
            <a:spLocks noGrp="1"/>
          </p:cNvSpPr>
          <p:nvPr>
            <p:ph type="title" hasCustomPrompt="1"/>
          </p:nvPr>
        </p:nvSpPr>
        <p:spPr/>
        <p:txBody>
          <a:bodyPr/>
          <a:lstStyle>
            <a:lvl1pPr>
              <a:defRPr/>
            </a:lvl1pPr>
          </a:lstStyle>
          <a:p>
            <a:r>
              <a:rPr lang="en-US" dirty="0"/>
              <a:t>Title</a:t>
            </a:r>
          </a:p>
        </p:txBody>
      </p:sp>
      <p:sp>
        <p:nvSpPr>
          <p:cNvPr id="35" name="Picture Placeholder 2">
            <a:extLst>
              <a:ext uri="{FF2B5EF4-FFF2-40B4-BE49-F238E27FC236}">
                <a16:creationId xmlns:a16="http://schemas.microsoft.com/office/drawing/2014/main" id="{46CCE7F5-A09E-4DCD-9700-329F834F34A6}"/>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9BB3EDA-A547-44C0-A7BE-0B67A3705535}"/>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82897315-8CC7-4D52-B2FB-3F536CD46AB7}"/>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8" name="Straight Connector 37">
            <a:extLst>
              <a:ext uri="{FF2B5EF4-FFF2-40B4-BE49-F238E27FC236}">
                <a16:creationId xmlns:a16="http://schemas.microsoft.com/office/drawing/2014/main" id="{F6984BE9-3B60-4190-88C0-D83FEB316373}"/>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2D404F8A-5728-4FFA-90D0-2C0C0B21B249}"/>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0" name="Text Placeholder 21">
            <a:extLst>
              <a:ext uri="{FF2B5EF4-FFF2-40B4-BE49-F238E27FC236}">
                <a16:creationId xmlns:a16="http://schemas.microsoft.com/office/drawing/2014/main" id="{9A5DE7EA-6E4E-46AF-BD5C-674D131CAFFE}"/>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8975B778-9BA6-4B49-9EE6-E6A303C1DAC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2" name="Straight Connector 41">
            <a:extLst>
              <a:ext uri="{FF2B5EF4-FFF2-40B4-BE49-F238E27FC236}">
                <a16:creationId xmlns:a16="http://schemas.microsoft.com/office/drawing/2014/main" id="{177F2562-E476-443F-80EF-B5936DB731E3}"/>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2810B0A0-AA79-4D46-A4B5-3612555DB82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76436B20-D0FC-4275-A0F2-17AC7793CAAA}"/>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119F9781-9736-40F7-B970-B5CF0A367C10}"/>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F566D2BA-0792-4A88-BE88-09999418A0FC}"/>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281C896-D582-4412-ACBE-5224EC94E5AC}"/>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A06B7915-6934-4778-9B06-0B63A21157AC}"/>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47667F61-D8C0-4CFD-9F2C-77FF6AFFD197}"/>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4" name="Date Placeholder 3">
            <a:extLst>
              <a:ext uri="{FF2B5EF4-FFF2-40B4-BE49-F238E27FC236}">
                <a16:creationId xmlns:a16="http://schemas.microsoft.com/office/drawing/2014/main" id="{1467208D-BE66-4851-B1B8-1416EEBED18B}"/>
              </a:ext>
            </a:extLst>
          </p:cNvPr>
          <p:cNvSpPr>
            <a:spLocks noGrp="1"/>
          </p:cNvSpPr>
          <p:nvPr>
            <p:ph type="dt" sz="half" idx="50"/>
          </p:nvPr>
        </p:nvSpPr>
        <p:spPr/>
        <p:txBody>
          <a:bodyPr/>
          <a:lstStyle/>
          <a:p>
            <a:endParaRPr lang="en-US" dirty="0"/>
          </a:p>
        </p:txBody>
      </p:sp>
      <p:sp>
        <p:nvSpPr>
          <p:cNvPr id="5" name="Footer Placeholder 4">
            <a:extLst>
              <a:ext uri="{FF2B5EF4-FFF2-40B4-BE49-F238E27FC236}">
                <a16:creationId xmlns:a16="http://schemas.microsoft.com/office/drawing/2014/main" id="{980EEEE0-ADEE-4E28-A72C-7C5C7E5FD67E}"/>
              </a:ext>
            </a:extLst>
          </p:cNvPr>
          <p:cNvSpPr>
            <a:spLocks noGrp="1"/>
          </p:cNvSpPr>
          <p:nvPr>
            <p:ph type="ftr" sz="quarter" idx="51"/>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57E5792B-99EA-437A-A8C5-020DA8864709}"/>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1169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cons + Short Copy_Light_Pillar">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FD9B2-05BD-4CBA-B8F0-2B0BE19643C9}"/>
              </a:ext>
            </a:extLst>
          </p:cNvPr>
          <p:cNvSpPr>
            <a:spLocks noGrp="1"/>
          </p:cNvSpPr>
          <p:nvPr>
            <p:ph type="title" hasCustomPrompt="1"/>
          </p:nvPr>
        </p:nvSpPr>
        <p:spPr/>
        <p:txBody>
          <a:bodyPr/>
          <a:lstStyle>
            <a:lvl1pPr>
              <a:defRPr>
                <a:solidFill>
                  <a:schemeClr val="accent5"/>
                </a:solidFill>
              </a:defRPr>
            </a:lvl1pPr>
          </a:lstStyle>
          <a:p>
            <a:r>
              <a:rPr lang="en-US" dirty="0"/>
              <a:t>Title</a:t>
            </a:r>
          </a:p>
        </p:txBody>
      </p:sp>
      <p:sp>
        <p:nvSpPr>
          <p:cNvPr id="34" name="Picture Placeholder 2">
            <a:extLst>
              <a:ext uri="{FF2B5EF4-FFF2-40B4-BE49-F238E27FC236}">
                <a16:creationId xmlns:a16="http://schemas.microsoft.com/office/drawing/2014/main" id="{F45F4CD0-5724-4981-A422-CB279DE1960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6ED46CCD-C705-4471-910C-F444A7CDFC6D}"/>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CB0B42C8-4207-407E-85AE-4908FA800580}"/>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46B63924-3083-4D11-8F14-22CEEA798EC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5C08C6F0-38E2-457F-ADFA-B55A98B8DFC7}"/>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02F13362-23E4-4082-B645-772360466732}"/>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FD93A8C1-6393-45F5-9CF8-774C255D2001}"/>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1" name="Straight Connector 40">
            <a:extLst>
              <a:ext uri="{FF2B5EF4-FFF2-40B4-BE49-F238E27FC236}">
                <a16:creationId xmlns:a16="http://schemas.microsoft.com/office/drawing/2014/main" id="{DB3961A5-9BEE-4CF4-9770-513126FC560D}"/>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F58C0118-D17E-4834-B8D8-AA2C8A7EBFB8}"/>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3" name="Text Placeholder 21">
            <a:extLst>
              <a:ext uri="{FF2B5EF4-FFF2-40B4-BE49-F238E27FC236}">
                <a16:creationId xmlns:a16="http://schemas.microsoft.com/office/drawing/2014/main" id="{7179FF0C-078A-4694-9296-44215998083C}"/>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3D53C13B-4A76-4F5B-BD44-90087E9D9649}"/>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5" name="Straight Connector 44">
            <a:extLst>
              <a:ext uri="{FF2B5EF4-FFF2-40B4-BE49-F238E27FC236}">
                <a16:creationId xmlns:a16="http://schemas.microsoft.com/office/drawing/2014/main" id="{274108FC-93FA-4BB6-B525-91BAF04FA16B}"/>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6" name="Picture Placeholder 2">
            <a:extLst>
              <a:ext uri="{FF2B5EF4-FFF2-40B4-BE49-F238E27FC236}">
                <a16:creationId xmlns:a16="http://schemas.microsoft.com/office/drawing/2014/main" id="{B27688B4-A72D-4660-A778-D70637E1C093}"/>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7" name="Text Placeholder 21">
            <a:extLst>
              <a:ext uri="{FF2B5EF4-FFF2-40B4-BE49-F238E27FC236}">
                <a16:creationId xmlns:a16="http://schemas.microsoft.com/office/drawing/2014/main" id="{A8E22047-090D-4B48-9450-E821B33A95F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8" name="Text Placeholder 21">
            <a:extLst>
              <a:ext uri="{FF2B5EF4-FFF2-40B4-BE49-F238E27FC236}">
                <a16:creationId xmlns:a16="http://schemas.microsoft.com/office/drawing/2014/main" id="{C472A388-0A4A-4881-B475-D63615C8697C}"/>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67605B"/>
                </a:solidFill>
              </a:defRPr>
            </a:lvl1pPr>
          </a:lstStyle>
          <a:p>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67605B"/>
                </a:solidFill>
              </a:defRPr>
            </a:lvl1pPr>
          </a:lstStyle>
          <a:p>
            <a:r>
              <a:rPr lang="en-US"/>
              <a:t>Copyright © 2025,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67605B"/>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26538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 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A1016F-E7B7-449C-AD9E-CEF18DDA382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9BDEF22-022B-4EA4-BEDA-A1AF512DE7C8}"/>
              </a:ext>
            </a:extLst>
          </p:cNvPr>
          <p:cNvSpPr>
            <a:spLocks noGrp="1"/>
          </p:cNvSpPr>
          <p:nvPr>
            <p:ph type="ftr" sz="quarter" idx="11"/>
          </p:nvPr>
        </p:nvSpPr>
        <p:spPr/>
        <p:txBody>
          <a:bodyPr/>
          <a:lstStyle/>
          <a:p>
            <a:r>
              <a:rPr lang="en-US"/>
              <a:t>Copyright © 2025, Oracle and/or its affiliates</a:t>
            </a:r>
            <a:endParaRPr lang="en-US" dirty="0"/>
          </a:p>
        </p:txBody>
      </p:sp>
      <p:sp>
        <p:nvSpPr>
          <p:cNvPr id="5" name="Slide Number Placeholder 4">
            <a:extLst>
              <a:ext uri="{FF2B5EF4-FFF2-40B4-BE49-F238E27FC236}">
                <a16:creationId xmlns:a16="http://schemas.microsoft.com/office/drawing/2014/main" id="{5B810E76-54B3-46E9-8B47-88272FCF9D2F}"/>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2719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F8918-C661-47FB-B0FD-1866B19FBF8C}"/>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1FAF9C01-D1FF-4796-99C4-DD245FE8E7B5}"/>
              </a:ext>
            </a:extLst>
          </p:cNvPr>
          <p:cNvSpPr>
            <a:spLocks noGrp="1"/>
          </p:cNvSpPr>
          <p:nvPr>
            <p:ph type="ftr" sz="quarter" idx="11"/>
          </p:nvPr>
        </p:nvSpPr>
        <p:spPr/>
        <p:txBody>
          <a:bodyPr/>
          <a:lstStyle/>
          <a:p>
            <a:r>
              <a:rPr lang="en-US"/>
              <a:t>Copyright © 2025, Oracle and/or its affiliates</a:t>
            </a:r>
            <a:endParaRPr lang="en-US" dirty="0"/>
          </a:p>
        </p:txBody>
      </p:sp>
      <p:sp>
        <p:nvSpPr>
          <p:cNvPr id="10" name="Slide Number Placeholder 9">
            <a:extLst>
              <a:ext uri="{FF2B5EF4-FFF2-40B4-BE49-F238E27FC236}">
                <a16:creationId xmlns:a16="http://schemas.microsoft.com/office/drawing/2014/main" id="{081EB7AE-DFA2-49E4-AD2D-39824D01F9D7}"/>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21015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2025, Oracle and/or its affiliates</a:t>
            </a:r>
            <a:endParaRPr lang="en-US" dirty="0"/>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07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rk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7" name="Date Placeholder 6">
            <a:extLst>
              <a:ext uri="{FF2B5EF4-FFF2-40B4-BE49-F238E27FC236}">
                <a16:creationId xmlns:a16="http://schemas.microsoft.com/office/drawing/2014/main" id="{4FCD2263-B143-491D-9A73-9A5CC1D96F83}"/>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68433CD8-0468-4DD9-BFE2-5D29C1C48E9E}"/>
              </a:ext>
            </a:extLst>
          </p:cNvPr>
          <p:cNvSpPr>
            <a:spLocks noGrp="1"/>
          </p:cNvSpPr>
          <p:nvPr>
            <p:ph type="ftr" sz="quarter" idx="11"/>
          </p:nvPr>
        </p:nvSpPr>
        <p:spPr/>
        <p:txBody>
          <a:bodyPr/>
          <a:lstStyle/>
          <a:p>
            <a:r>
              <a:rPr lang="en-US"/>
              <a:t>Copyright © 2025, Oracle and/or its affiliates</a:t>
            </a:r>
            <a:endParaRPr lang="en-US" dirty="0"/>
          </a:p>
        </p:txBody>
      </p:sp>
      <p:sp>
        <p:nvSpPr>
          <p:cNvPr id="13" name="Slide Number Placeholder 12">
            <a:extLst>
              <a:ext uri="{FF2B5EF4-FFF2-40B4-BE49-F238E27FC236}">
                <a16:creationId xmlns:a16="http://schemas.microsoft.com/office/drawing/2014/main" id="{1F7237D6-6278-4664-AC31-31E46A301F91}"/>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385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16" name="Date Placeholder 15">
            <a:extLst>
              <a:ext uri="{FF2B5EF4-FFF2-40B4-BE49-F238E27FC236}">
                <a16:creationId xmlns:a16="http://schemas.microsoft.com/office/drawing/2014/main" id="{95280416-24B2-4557-B272-69D84071AA68}"/>
              </a:ext>
            </a:extLst>
          </p:cNvPr>
          <p:cNvSpPr>
            <a:spLocks noGrp="1"/>
          </p:cNvSpPr>
          <p:nvPr>
            <p:ph type="dt" sz="half" idx="10"/>
          </p:nvPr>
        </p:nvSpPr>
        <p:spPr/>
        <p:txBody>
          <a:bodyPr/>
          <a:lstStyle/>
          <a:p>
            <a:endParaRPr lang="en-US" dirty="0"/>
          </a:p>
        </p:txBody>
      </p:sp>
      <p:sp>
        <p:nvSpPr>
          <p:cNvPr id="17" name="Footer Placeholder 16">
            <a:extLst>
              <a:ext uri="{FF2B5EF4-FFF2-40B4-BE49-F238E27FC236}">
                <a16:creationId xmlns:a16="http://schemas.microsoft.com/office/drawing/2014/main" id="{896DC484-470C-4537-966E-01AAFEE0C687}"/>
              </a:ext>
            </a:extLst>
          </p:cNvPr>
          <p:cNvSpPr>
            <a:spLocks noGrp="1"/>
          </p:cNvSpPr>
          <p:nvPr>
            <p:ph type="ftr" sz="quarter" idx="11"/>
          </p:nvPr>
        </p:nvSpPr>
        <p:spPr/>
        <p:txBody>
          <a:bodyPr/>
          <a:lstStyle/>
          <a:p>
            <a:r>
              <a:rPr lang="en-US"/>
              <a:t>Copyright © 2025, Oracle and/or its affiliates</a:t>
            </a:r>
            <a:endParaRPr lang="en-US" dirty="0"/>
          </a:p>
        </p:txBody>
      </p:sp>
      <p:sp>
        <p:nvSpPr>
          <p:cNvPr id="18" name="Slide Number Placeholder 17">
            <a:extLst>
              <a:ext uri="{FF2B5EF4-FFF2-40B4-BE49-F238E27FC236}">
                <a16:creationId xmlns:a16="http://schemas.microsoft.com/office/drawing/2014/main" id="{194C363F-3E44-4F20-A47B-834E2644EBF6}"/>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8" name="Date Placeholder 7">
            <a:extLst>
              <a:ext uri="{FF2B5EF4-FFF2-40B4-BE49-F238E27FC236}">
                <a16:creationId xmlns:a16="http://schemas.microsoft.com/office/drawing/2014/main" id="{32F30537-4F78-404B-85BC-063845BE2575}"/>
              </a:ext>
            </a:extLst>
          </p:cNvPr>
          <p:cNvSpPr>
            <a:spLocks noGrp="1"/>
          </p:cNvSpPr>
          <p:nvPr>
            <p:ph type="dt" sz="half" idx="12"/>
          </p:nvPr>
        </p:nvSpPr>
        <p:spPr/>
        <p:txBody>
          <a:bodyPr/>
          <a:lstStyle/>
          <a:p>
            <a:endParaRPr lang="en-US" dirty="0"/>
          </a:p>
        </p:txBody>
      </p:sp>
      <p:sp>
        <p:nvSpPr>
          <p:cNvPr id="11" name="Footer Placeholder 10">
            <a:extLst>
              <a:ext uri="{FF2B5EF4-FFF2-40B4-BE49-F238E27FC236}">
                <a16:creationId xmlns:a16="http://schemas.microsoft.com/office/drawing/2014/main" id="{DD3F1B0E-3712-4B8A-BEA8-0A5370371940}"/>
              </a:ext>
            </a:extLst>
          </p:cNvPr>
          <p:cNvSpPr>
            <a:spLocks noGrp="1"/>
          </p:cNvSpPr>
          <p:nvPr>
            <p:ph type="ftr" sz="quarter" idx="13"/>
          </p:nvPr>
        </p:nvSpPr>
        <p:spPr/>
        <p:txBody>
          <a:bodyPr/>
          <a:lstStyle/>
          <a:p>
            <a:r>
              <a:rPr lang="en-US"/>
              <a:t>Copyright © 2025, Oracle and/or its affiliates</a:t>
            </a:r>
            <a:endParaRPr lang="en-US" dirty="0"/>
          </a:p>
        </p:txBody>
      </p:sp>
      <p:sp>
        <p:nvSpPr>
          <p:cNvPr id="12" name="Slide Number Placeholder 11">
            <a:extLst>
              <a:ext uri="{FF2B5EF4-FFF2-40B4-BE49-F238E27FC236}">
                <a16:creationId xmlns:a16="http://schemas.microsoft.com/office/drawing/2014/main" id="{64927AB9-330B-440E-8FCE-0F82EF756F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176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rk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Date Placeholder 1">
            <a:extLst>
              <a:ext uri="{FF2B5EF4-FFF2-40B4-BE49-F238E27FC236}">
                <a16:creationId xmlns:a16="http://schemas.microsoft.com/office/drawing/2014/main" id="{89730EFD-4E66-4D3E-BF89-E561E60D99BF}"/>
              </a:ext>
            </a:extLst>
          </p:cNvPr>
          <p:cNvSpPr>
            <a:spLocks noGrp="1"/>
          </p:cNvSpPr>
          <p:nvPr>
            <p:ph type="dt" sz="half" idx="12"/>
          </p:nvPr>
        </p:nvSpPr>
        <p:spPr/>
        <p:txBody>
          <a:bodyPr/>
          <a:lstStyle/>
          <a:p>
            <a:endParaRPr lang="en-US" dirty="0"/>
          </a:p>
        </p:txBody>
      </p:sp>
      <p:sp>
        <p:nvSpPr>
          <p:cNvPr id="10" name="Footer Placeholder 9">
            <a:extLst>
              <a:ext uri="{FF2B5EF4-FFF2-40B4-BE49-F238E27FC236}">
                <a16:creationId xmlns:a16="http://schemas.microsoft.com/office/drawing/2014/main" id="{B5FA3A7A-4777-4481-A151-B5C984F4AA1B}"/>
              </a:ext>
            </a:extLst>
          </p:cNvPr>
          <p:cNvSpPr>
            <a:spLocks noGrp="1"/>
          </p:cNvSpPr>
          <p:nvPr>
            <p:ph type="ftr" sz="quarter" idx="13"/>
          </p:nvPr>
        </p:nvSpPr>
        <p:spPr/>
        <p:txBody>
          <a:bodyPr/>
          <a:lstStyle/>
          <a:p>
            <a:r>
              <a:rPr lang="en-US"/>
              <a:t>Copyright © 2025, Oracle and/or its affiliates</a:t>
            </a:r>
            <a:endParaRPr lang="en-US" dirty="0"/>
          </a:p>
        </p:txBody>
      </p:sp>
      <p:sp>
        <p:nvSpPr>
          <p:cNvPr id="11" name="Slide Number Placeholder 10">
            <a:extLst>
              <a:ext uri="{FF2B5EF4-FFF2-40B4-BE49-F238E27FC236}">
                <a16:creationId xmlns:a16="http://schemas.microsoft.com/office/drawing/2014/main" id="{27734421-0EB1-4700-A4CD-2D6AFBDD37F0}"/>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77641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ED3DC-3691-46BD-9B48-E2C270C741F9}"/>
              </a:ext>
            </a:extLst>
          </p:cNvPr>
          <p:cNvSpPr>
            <a:spLocks noGrp="1"/>
          </p:cNvSpPr>
          <p:nvPr>
            <p:ph type="title" hasCustomPrompt="1"/>
          </p:nvPr>
        </p:nvSpPr>
        <p:spPr/>
        <p:txBody>
          <a:bodyPr/>
          <a:lstStyle>
            <a:lvl1pPr>
              <a:defRPr/>
            </a:lvl1pPr>
          </a:lstStyle>
          <a:p>
            <a:r>
              <a:rPr lang="en-US" dirty="0"/>
              <a:t>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
            <a:extLst>
              <a:ext uri="{FF2B5EF4-FFF2-40B4-BE49-F238E27FC236}">
                <a16:creationId xmlns:a16="http://schemas.microsoft.com/office/drawing/2014/main" id="{A3CFC7BB-0A0F-4897-80D7-9D4541E948BD}"/>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5" name="Text Field 1">
            <a:extLst>
              <a:ext uri="{FF2B5EF4-FFF2-40B4-BE49-F238E27FC236}">
                <a16:creationId xmlns:a16="http://schemas.microsoft.com/office/drawing/2014/main" id="{2D490B3F-2D58-4830-B03A-3EB00CE194AB}"/>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
            <a:extLst>
              <a:ext uri="{FF2B5EF4-FFF2-40B4-BE49-F238E27FC236}">
                <a16:creationId xmlns:a16="http://schemas.microsoft.com/office/drawing/2014/main" id="{BE5038CE-058D-4A4F-A2F8-02C7C0986703}"/>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7" name="Text Field 1">
            <a:extLst>
              <a:ext uri="{FF2B5EF4-FFF2-40B4-BE49-F238E27FC236}">
                <a16:creationId xmlns:a16="http://schemas.microsoft.com/office/drawing/2014/main" id="{C8F295D4-DCB5-47A0-861E-FCB9CFDF4B43}"/>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
            <a:extLst>
              <a:ext uri="{FF2B5EF4-FFF2-40B4-BE49-F238E27FC236}">
                <a16:creationId xmlns:a16="http://schemas.microsoft.com/office/drawing/2014/main" id="{E8C2094A-AF46-44D6-83D0-9B69F157C462}"/>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19" name="Text Field 1">
            <a:extLst>
              <a:ext uri="{FF2B5EF4-FFF2-40B4-BE49-F238E27FC236}">
                <a16:creationId xmlns:a16="http://schemas.microsoft.com/office/drawing/2014/main" id="{CAE17C4D-3C0C-4993-A097-45845B3D49D1}"/>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28BE0263-5FD6-4DE6-B9D0-79EF81804AF3}"/>
              </a:ext>
            </a:extLst>
          </p:cNvPr>
          <p:cNvSpPr>
            <a:spLocks noGrp="1"/>
          </p:cNvSpPr>
          <p:nvPr>
            <p:ph type="dt" sz="half" idx="27"/>
          </p:nvPr>
        </p:nvSpPr>
        <p:spPr/>
        <p:txBody>
          <a:bodyPr/>
          <a:lstStyle/>
          <a:p>
            <a:endParaRPr lang="en-US" dirty="0"/>
          </a:p>
        </p:txBody>
      </p:sp>
      <p:sp>
        <p:nvSpPr>
          <p:cNvPr id="3" name="Footer Placeholder 2">
            <a:extLst>
              <a:ext uri="{FF2B5EF4-FFF2-40B4-BE49-F238E27FC236}">
                <a16:creationId xmlns:a16="http://schemas.microsoft.com/office/drawing/2014/main" id="{FC6C050F-728D-4BEF-B207-F42452F3527D}"/>
              </a:ext>
            </a:extLst>
          </p:cNvPr>
          <p:cNvSpPr>
            <a:spLocks noGrp="1"/>
          </p:cNvSpPr>
          <p:nvPr>
            <p:ph type="ftr" sz="quarter" idx="28"/>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BD446726-6BED-4C16-B2F2-97FDB0765DB8}"/>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0864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64" userDrawn="1">
          <p15:clr>
            <a:srgbClr val="FBAE40"/>
          </p15:clr>
        </p15:guide>
        <p15:guide id="2" orient="horz" pos="43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ttern_Light_Text_Pilla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7F1F5-58AD-5A4C-8A45-8114793F7CB4}"/>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8">
            <a:extLst>
              <a:ext uri="{FF2B5EF4-FFF2-40B4-BE49-F238E27FC236}">
                <a16:creationId xmlns:a16="http://schemas.microsoft.com/office/drawing/2014/main" id="{95492766-7884-6A4F-B537-BB909C205079}"/>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7" name="Slide Number Placeholder 6">
            <a:extLst>
              <a:ext uri="{FF2B5EF4-FFF2-40B4-BE49-F238E27FC236}">
                <a16:creationId xmlns:a16="http://schemas.microsoft.com/office/drawing/2014/main" id="{24C8E9A4-E3E1-4C31-AA16-901C3E96A2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4FA85E36-AED9-42A1-B65B-BD0BDD318EBD}"/>
              </a:ext>
            </a:extLst>
          </p:cNvPr>
          <p:cNvSpPr>
            <a:spLocks noGrp="1"/>
          </p:cNvSpPr>
          <p:nvPr>
            <p:ph type="ftr" sz="quarter" idx="16"/>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0ACBA953-609D-464C-9087-C435325A5BAB}"/>
              </a:ext>
            </a:extLst>
          </p:cNvPr>
          <p:cNvSpPr>
            <a:spLocks noGrp="1"/>
          </p:cNvSpPr>
          <p:nvPr>
            <p:ph type="dt" sz="half" idx="15"/>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FB2FF08A-E43F-42A8-AED0-E64C52DA3DF1}"/>
              </a:ext>
              <a:ext uri="{C183D7F6-B498-43B3-948B-1728B52AA6E4}">
                <adec:decorative xmlns:adec="http://schemas.microsoft.com/office/drawing/2017/decorative" val="0"/>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5706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3207C4-681D-4388-B80E-EE2FA349AF02}"/>
              </a:ext>
            </a:extLst>
          </p:cNvPr>
          <p:cNvSpPr>
            <a:spLocks noGrp="1"/>
          </p:cNvSpPr>
          <p:nvPr>
            <p:ph type="title" hasCustomPrompt="1"/>
          </p:nvPr>
        </p:nvSpPr>
        <p:spPr/>
        <p:txBody>
          <a:bodyPr/>
          <a:lstStyle>
            <a:lvl1pPr>
              <a:defRPr/>
            </a:lvl1pPr>
          </a:lstStyle>
          <a:p>
            <a:r>
              <a:rPr lang="en-US" dirty="0"/>
              <a:t>Title</a:t>
            </a:r>
          </a:p>
        </p:txBody>
      </p:sp>
      <p:sp>
        <p:nvSpPr>
          <p:cNvPr id="22" name="Picture Placeholder 1">
            <a:extLst>
              <a:ext uri="{FF2B5EF4-FFF2-40B4-BE49-F238E27FC236}">
                <a16:creationId xmlns:a16="http://schemas.microsoft.com/office/drawing/2014/main" id="{B90C1CB7-C1B1-4A1B-942E-D3CFF0159593}"/>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3" name="Text Field 1">
            <a:extLst>
              <a:ext uri="{FF2B5EF4-FFF2-40B4-BE49-F238E27FC236}">
                <a16:creationId xmlns:a16="http://schemas.microsoft.com/office/drawing/2014/main" id="{CEF4AF0D-E4AE-4B2E-873F-A72E4C3BC108}"/>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Picture Placeholder 1">
            <a:extLst>
              <a:ext uri="{FF2B5EF4-FFF2-40B4-BE49-F238E27FC236}">
                <a16:creationId xmlns:a16="http://schemas.microsoft.com/office/drawing/2014/main" id="{52870E89-87C4-4C5F-B60E-E1CCD3E84234}"/>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59F4A800-A893-40B9-A4AC-3986C8D2DC8D}"/>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0355009B-515D-4B56-8859-8CA19ADC5950}"/>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1ED931A0-6F3C-4C75-87DF-FB5D92BCDCEF}"/>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945F32A1-6B77-42CD-85D4-5B13FEF6F46D}"/>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95ED8D4F-B2BE-4EC9-88C9-2AABEC6BC393}"/>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EC3EB1D7-DB39-4B87-83A2-C41A68F7435E}"/>
              </a:ext>
            </a:extLst>
          </p:cNvPr>
          <p:cNvSpPr>
            <a:spLocks noGrp="1"/>
          </p:cNvSpPr>
          <p:nvPr>
            <p:ph type="dt" sz="half" idx="27"/>
          </p:nvPr>
        </p:nvSpPr>
        <p:spPr/>
        <p:txBody>
          <a:bodyPr/>
          <a:lstStyle/>
          <a:p>
            <a:endParaRPr lang="en-US" dirty="0"/>
          </a:p>
        </p:txBody>
      </p:sp>
      <p:sp>
        <p:nvSpPr>
          <p:cNvPr id="3" name="Footer Placeholder 2">
            <a:extLst>
              <a:ext uri="{FF2B5EF4-FFF2-40B4-BE49-F238E27FC236}">
                <a16:creationId xmlns:a16="http://schemas.microsoft.com/office/drawing/2014/main" id="{ABD1DB1E-E699-4B1A-BFD3-5F9D0BCDB864}"/>
              </a:ext>
            </a:extLst>
          </p:cNvPr>
          <p:cNvSpPr>
            <a:spLocks noGrp="1"/>
          </p:cNvSpPr>
          <p:nvPr>
            <p:ph type="ftr" sz="quarter" idx="28"/>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6CF2DF93-F6AF-4392-A308-BFC8349686D0}"/>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62648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8B9F628E-24A5-4162-8E3F-730A100844C8}"/>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2C9C56F4-1858-4694-A79E-303B7A222A2E}"/>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E9486EAF-E009-4EEB-8F47-6906341F0CED}"/>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4B04FEDC-81EE-41D0-A0A0-9545B02445F9}"/>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848D5843-84A2-44B8-8E69-8D110CC933B6}"/>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952F9A65-361F-462F-9B37-7B8502220A80}"/>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Picture Placeholder 1">
            <a:extLst>
              <a:ext uri="{FF2B5EF4-FFF2-40B4-BE49-F238E27FC236}">
                <a16:creationId xmlns:a16="http://schemas.microsoft.com/office/drawing/2014/main" id="{49FC311C-5B0A-4116-B875-9502226EF25B}"/>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9" name="Text Field 1">
            <a:extLst>
              <a:ext uri="{FF2B5EF4-FFF2-40B4-BE49-F238E27FC236}">
                <a16:creationId xmlns:a16="http://schemas.microsoft.com/office/drawing/2014/main" id="{83613B05-019F-48CF-BD45-DD0A5D371BF5}"/>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2025, Oracle and/or its affiliates</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404417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73515641-F2D1-424C-A248-CF32FF42F90D}"/>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6" name="Text Field 1">
            <a:extLst>
              <a:ext uri="{FF2B5EF4-FFF2-40B4-BE49-F238E27FC236}">
                <a16:creationId xmlns:a16="http://schemas.microsoft.com/office/drawing/2014/main" id="{B9797AF5-84E4-495F-930D-6E9B1748D10C}"/>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1">
            <a:extLst>
              <a:ext uri="{FF2B5EF4-FFF2-40B4-BE49-F238E27FC236}">
                <a16:creationId xmlns:a16="http://schemas.microsoft.com/office/drawing/2014/main" id="{9799B632-7FBF-4EFB-B43F-4D3DCBF30FE0}"/>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28" name="Text Field 1">
            <a:extLst>
              <a:ext uri="{FF2B5EF4-FFF2-40B4-BE49-F238E27FC236}">
                <a16:creationId xmlns:a16="http://schemas.microsoft.com/office/drawing/2014/main" id="{5CD163D7-AAC8-405C-8A60-1E3697F3DA9C}"/>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1">
            <a:extLst>
              <a:ext uri="{FF2B5EF4-FFF2-40B4-BE49-F238E27FC236}">
                <a16:creationId xmlns:a16="http://schemas.microsoft.com/office/drawing/2014/main" id="{EA4DC9EC-3849-455B-9A09-172E17E8213B}"/>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7" name="Text Field 1">
            <a:extLst>
              <a:ext uri="{FF2B5EF4-FFF2-40B4-BE49-F238E27FC236}">
                <a16:creationId xmlns:a16="http://schemas.microsoft.com/office/drawing/2014/main" id="{7D9940C9-2D76-41F9-A194-F214548D9BB2}"/>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Picture Placeholder 1">
            <a:extLst>
              <a:ext uri="{FF2B5EF4-FFF2-40B4-BE49-F238E27FC236}">
                <a16:creationId xmlns:a16="http://schemas.microsoft.com/office/drawing/2014/main" id="{19E7E17B-F95B-47B7-9AEC-4E2CE21E61BD}"/>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US"/>
              <a:t>Click icon to add picture</a:t>
            </a:r>
            <a:endParaRPr lang="en-US" dirty="0"/>
          </a:p>
        </p:txBody>
      </p:sp>
      <p:sp>
        <p:nvSpPr>
          <p:cNvPr id="39" name="Text Field 1">
            <a:extLst>
              <a:ext uri="{FF2B5EF4-FFF2-40B4-BE49-F238E27FC236}">
                <a16:creationId xmlns:a16="http://schemas.microsoft.com/office/drawing/2014/main" id="{9D7F289E-5A08-4113-8C19-8328B9198BCB}"/>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endParaRPr lang="en-US" dirty="0"/>
          </a:p>
        </p:txBody>
      </p:sp>
    </p:spTree>
    <p:extLst>
      <p:ext uri="{BB962C8B-B14F-4D97-AF65-F5344CB8AC3E}">
        <p14:creationId xmlns:p14="http://schemas.microsoft.com/office/powerpoint/2010/main" val="3920487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Tree>
    <p:extLst>
      <p:ext uri="{BB962C8B-B14F-4D97-AF65-F5344CB8AC3E}">
        <p14:creationId xmlns:p14="http://schemas.microsoft.com/office/powerpoint/2010/main" val="25082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a:extLst>
              <a:ext uri="{FF2B5EF4-FFF2-40B4-BE49-F238E27FC236}">
                <a16:creationId xmlns:a16="http://schemas.microsoft.com/office/drawing/2014/main" id="{BF090EFF-1AF0-4433-9A1A-34A28C032E21}"/>
              </a:ext>
            </a:extLst>
          </p:cNvPr>
          <p:cNvSpPr>
            <a:spLocks noGrp="1"/>
          </p:cNvSpPr>
          <p:nvPr>
            <p:ph type="sldNum" sz="quarter" idx="46"/>
          </p:nvPr>
        </p:nvSpPr>
        <p:spPr/>
        <p:txBody>
          <a:bodyPr/>
          <a:lstStyle/>
          <a:p>
            <a:fld id="{345D60D9-5372-5F40-9443-0F9AE5BDC3C8}" type="slidenum">
              <a:rPr lang="en-US" smtClean="0"/>
              <a:pPr/>
              <a:t>‹#›</a:t>
            </a:fld>
            <a:endParaRPr lang="en-US" dirty="0"/>
          </a:p>
        </p:txBody>
      </p:sp>
      <p:sp>
        <p:nvSpPr>
          <p:cNvPr id="11" name="Footer Placeholder 10">
            <a:extLst>
              <a:ext uri="{FF2B5EF4-FFF2-40B4-BE49-F238E27FC236}">
                <a16:creationId xmlns:a16="http://schemas.microsoft.com/office/drawing/2014/main" id="{64CBDFCD-BCBC-4BD5-A127-69DEBBE6FFFB}"/>
              </a:ext>
            </a:extLst>
          </p:cNvPr>
          <p:cNvSpPr>
            <a:spLocks noGrp="1"/>
          </p:cNvSpPr>
          <p:nvPr>
            <p:ph type="ftr" sz="quarter" idx="45"/>
          </p:nvPr>
        </p:nvSpPr>
        <p:spPr/>
        <p:txBody>
          <a:bodyPr/>
          <a:lstStyle/>
          <a:p>
            <a:r>
              <a:rPr lang="en-US"/>
              <a:t>Copyright © 2025, Oracle and/or its affiliates</a:t>
            </a:r>
            <a:endParaRPr lang="en-US" dirty="0"/>
          </a:p>
        </p:txBody>
      </p:sp>
      <p:sp>
        <p:nvSpPr>
          <p:cNvPr id="10" name="Date Placeholder 9">
            <a:extLst>
              <a:ext uri="{FF2B5EF4-FFF2-40B4-BE49-F238E27FC236}">
                <a16:creationId xmlns:a16="http://schemas.microsoft.com/office/drawing/2014/main" id="{1C72E1CA-65E3-43DA-91B1-2B0AA30A479D}"/>
              </a:ext>
            </a:extLst>
          </p:cNvPr>
          <p:cNvSpPr>
            <a:spLocks noGrp="1"/>
          </p:cNvSpPr>
          <p:nvPr>
            <p:ph type="dt" sz="half" idx="44"/>
          </p:nvPr>
        </p:nvSpPr>
        <p:spPr/>
        <p:txBody>
          <a:bodyPr/>
          <a:lstStyle/>
          <a:p>
            <a:endParaRPr lang="en-US" dirty="0"/>
          </a:p>
        </p:txBody>
      </p:sp>
    </p:spTree>
    <p:extLst>
      <p:ext uri="{BB962C8B-B14F-4D97-AF65-F5344CB8AC3E}">
        <p14:creationId xmlns:p14="http://schemas.microsoft.com/office/powerpoint/2010/main" val="2783053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A4E2576F-21A2-43DD-A5D5-93969065652E}"/>
              </a:ext>
            </a:extLst>
          </p:cNvPr>
          <p:cNvSpPr>
            <a:spLocks noGrp="1"/>
          </p:cNvSpPr>
          <p:nvPr>
            <p:ph type="body" sz="quarter" idx="48"/>
          </p:nvPr>
        </p:nvSpPr>
        <p:spPr>
          <a:xfrm>
            <a:off x="6371492"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2025, Oracle and/or its affiliates</a:t>
            </a:r>
            <a:endParaRPr lang="en-US" dirty="0"/>
          </a:p>
        </p:txBody>
      </p:sp>
    </p:spTree>
    <p:extLst>
      <p:ext uri="{BB962C8B-B14F-4D97-AF65-F5344CB8AC3E}">
        <p14:creationId xmlns:p14="http://schemas.microsoft.com/office/powerpoint/2010/main" val="3654418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C3AB024B-01DD-4EEE-A60E-B75429678F36}"/>
              </a:ext>
            </a:extLst>
          </p:cNvPr>
          <p:cNvSpPr>
            <a:spLocks noGrp="1"/>
          </p:cNvSpPr>
          <p:nvPr>
            <p:ph type="body" sz="quarter" idx="48"/>
          </p:nvPr>
        </p:nvSpPr>
        <p:spPr>
          <a:xfrm>
            <a:off x="6371493"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endParaRPr lang="en-US" dirty="0"/>
          </a:p>
        </p:txBody>
      </p:sp>
    </p:spTree>
    <p:extLst>
      <p:ext uri="{BB962C8B-B14F-4D97-AF65-F5344CB8AC3E}">
        <p14:creationId xmlns:p14="http://schemas.microsoft.com/office/powerpoint/2010/main" val="3954685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ight - Data Texture 07 Blank">
    <p:spTree>
      <p:nvGrpSpPr>
        <p:cNvPr id="1" name=""/>
        <p:cNvGrpSpPr/>
        <p:nvPr/>
      </p:nvGrpSpPr>
      <p:grpSpPr>
        <a:xfrm>
          <a:off x="0" y="0"/>
          <a:ext cx="0" cy="0"/>
          <a:chOff x="0" y="0"/>
          <a:chExt cx="0" cy="0"/>
        </a:xfrm>
      </p:grpSpPr>
      <p:pic>
        <p:nvPicPr>
          <p:cNvPr id="9" name="Picture 8" hidden="1">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56988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Light - Data Texture_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1C2A970B-4579-2424-EDCE-6C4CDABBFCD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1846902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ark - Data Texture 07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4" name="Graphic 3">
            <a:extLst>
              <a:ext uri="{FF2B5EF4-FFF2-40B4-BE49-F238E27FC236}">
                <a16:creationId xmlns:a16="http://schemas.microsoft.com/office/drawing/2014/main" id="{AA7CFEB5-9DB0-BA52-F649-564370BC52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3203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attern_Medium_Text_Pillar">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4A867-1702-1A4D-9919-8C810F822F3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A94558F0-DB1A-FE4C-B26E-7608956996C6}"/>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8" name="Slide Number Placeholder 7">
            <a:extLst>
              <a:ext uri="{FF2B5EF4-FFF2-40B4-BE49-F238E27FC236}">
                <a16:creationId xmlns:a16="http://schemas.microsoft.com/office/drawing/2014/main" id="{7D1F5C02-1385-4076-A1B5-ADE2E9FFDF52}"/>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AAC417B-C575-4C96-8639-37286E31880F}"/>
              </a:ext>
            </a:extLst>
          </p:cNvPr>
          <p:cNvSpPr>
            <a:spLocks noGrp="1"/>
          </p:cNvSpPr>
          <p:nvPr>
            <p:ph type="ftr" sz="quarter" idx="16"/>
          </p:nvPr>
        </p:nvSpPr>
        <p:spPr/>
        <p:txBody>
          <a:bodyPr/>
          <a:lstStyle>
            <a:lvl1pPr>
              <a:defRPr>
                <a:solidFill>
                  <a:schemeClr val="tx1"/>
                </a:solidFill>
              </a:defRPr>
            </a:lvl1p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A0FA79FA-883D-424A-AE66-29D1DCD9605C}"/>
              </a:ext>
            </a:extLst>
          </p:cNvPr>
          <p:cNvSpPr>
            <a:spLocks noGrp="1"/>
          </p:cNvSpPr>
          <p:nvPr>
            <p:ph type="dt" sz="half" idx="15"/>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06DD7F48-FD8E-45D4-B93C-A7CD4D1EEBCF}"/>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2347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ark - Data Texture 07 Blank_Pillar">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4" name="Graphic 3">
            <a:extLst>
              <a:ext uri="{FF2B5EF4-FFF2-40B4-BE49-F238E27FC236}">
                <a16:creationId xmlns:a16="http://schemas.microsoft.com/office/drawing/2014/main" id="{D1A7F212-DC8A-407D-7627-EE99EC4FD1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183750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0C2E0323-BAA2-1729-5C75-561191BEE48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927232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Light - Data Texture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01D39312-FBCC-98AE-3B82-F4EA91ABC03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120381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Light - Data Texture 16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25E2DF5-E784-49DC-9611-6170F36DE440}"/>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1D49CD15-736A-4D99-BE2B-A9B32EFB6E3A}"/>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9" name="Slide Number Placeholder 8">
            <a:extLst>
              <a:ext uri="{FF2B5EF4-FFF2-40B4-BE49-F238E27FC236}">
                <a16:creationId xmlns:a16="http://schemas.microsoft.com/office/drawing/2014/main" id="{14782056-0531-43CB-9305-E0B13AFC2DBD}"/>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482D738F-E975-731A-0E3D-D986F04956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4137268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ark - Data Texture 16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6926E36D-2246-4153-82F6-3CCB4A26331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02DE34-4570-4A04-9992-B8D47BC25712}"/>
              </a:ext>
            </a:extLst>
          </p:cNvPr>
          <p:cNvSpPr>
            <a:spLocks noGrp="1"/>
          </p:cNvSpPr>
          <p:nvPr>
            <p:ph type="ftr" sz="quarter" idx="11"/>
          </p:nvPr>
        </p:nvSpPr>
        <p:spPr/>
        <p:txBody>
          <a:bodyPr/>
          <a:lstStyle/>
          <a:p>
            <a:r>
              <a:rPr lang="en-US"/>
              <a:t>Copyright © 2025, Oracle and/or its affiliates</a:t>
            </a:r>
            <a:endParaRPr lang="en-US" dirty="0"/>
          </a:p>
        </p:txBody>
      </p:sp>
      <p:sp>
        <p:nvSpPr>
          <p:cNvPr id="9" name="Slide Number Placeholder 8">
            <a:extLst>
              <a:ext uri="{FF2B5EF4-FFF2-40B4-BE49-F238E27FC236}">
                <a16:creationId xmlns:a16="http://schemas.microsoft.com/office/drawing/2014/main" id="{65404050-F438-4047-8CBF-7F2C83D02636}"/>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8C55D3DA-4E7F-81E2-F5CD-D8ABDD0EFB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885737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35BCAE7F-75AC-BF22-E9AF-082451184F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96602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Light - Data Texture_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2" name="Graphic 1">
            <a:extLst>
              <a:ext uri="{FF2B5EF4-FFF2-40B4-BE49-F238E27FC236}">
                <a16:creationId xmlns:a16="http://schemas.microsoft.com/office/drawing/2014/main" id="{567ADEB4-A27F-D9F2-CD6E-7FDB07487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40499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ata Texture 19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671A648-B1E6-4FB1-8635-7745A5B7C589}"/>
              </a:ext>
            </a:extLst>
          </p:cNvPr>
          <p:cNvSpPr>
            <a:spLocks noGrp="1"/>
          </p:cNvSpPr>
          <p:nvPr>
            <p:ph type="dt" sz="half" idx="10"/>
          </p:nvPr>
        </p:nvSpPr>
        <p:spPr/>
        <p:txBody>
          <a:bodyPr/>
          <a:lstStyle>
            <a:lvl1pPr>
              <a:defRPr>
                <a:solidFill>
                  <a:schemeClr val="tx1"/>
                </a:solidFill>
              </a:defRPr>
            </a:lvl1pPr>
          </a:lstStyle>
          <a:p>
            <a:endParaRPr lang="en-US" dirty="0"/>
          </a:p>
        </p:txBody>
      </p:sp>
      <p:sp>
        <p:nvSpPr>
          <p:cNvPr id="6" name="Footer Placeholder 5">
            <a:extLst>
              <a:ext uri="{FF2B5EF4-FFF2-40B4-BE49-F238E27FC236}">
                <a16:creationId xmlns:a16="http://schemas.microsoft.com/office/drawing/2014/main" id="{264E1D34-98B2-43EA-8DB1-0AD67F8B4AAE}"/>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9" name="Slide Number Placeholder 8">
            <a:extLst>
              <a:ext uri="{FF2B5EF4-FFF2-40B4-BE49-F238E27FC236}">
                <a16:creationId xmlns:a16="http://schemas.microsoft.com/office/drawing/2014/main" id="{C5579EB2-1A82-4127-8DCB-A23930E3367E}"/>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CDDC26C0-422D-729B-1944-95C4C71E80D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398167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ark - Data Texture 19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B665-2B39-6645-BF1F-C5F9BD830A63}"/>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8A7CFD62-A920-45CB-9691-083BA564243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4B8371-BFE0-4C4C-9EC8-651A59790856}"/>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BBC47787-CD64-4386-A100-73FB94F88CF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01202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(six logos)</a:t>
            </a:r>
          </a:p>
        </p:txBody>
      </p:sp>
      <p:sp>
        <p:nvSpPr>
          <p:cNvPr id="7" name="Content Placeholder 6">
            <a:extLst>
              <a:ext uri="{FF2B5EF4-FFF2-40B4-BE49-F238E27FC236}">
                <a16:creationId xmlns:a16="http://schemas.microsoft.com/office/drawing/2014/main" id="{E0720D5D-C3FF-4722-9ADC-A4F6A600F0D9}"/>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6">
            <a:extLst>
              <a:ext uri="{FF2B5EF4-FFF2-40B4-BE49-F238E27FC236}">
                <a16:creationId xmlns:a16="http://schemas.microsoft.com/office/drawing/2014/main" id="{A3F48506-18DB-4594-A0D2-49F4258E913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2B2F6600-A48A-42AC-B99C-88A6DA457480}"/>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4" name="Straight Connector 23">
            <a:extLst>
              <a:ext uri="{FF2B5EF4-FFF2-40B4-BE49-F238E27FC236}">
                <a16:creationId xmlns:a16="http://schemas.microsoft.com/office/drawing/2014/main" id="{5A14C855-46D9-F848-839D-5A8646451DBD}"/>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6">
            <a:extLst>
              <a:ext uri="{FF2B5EF4-FFF2-40B4-BE49-F238E27FC236}">
                <a16:creationId xmlns:a16="http://schemas.microsoft.com/office/drawing/2014/main" id="{18AA25DE-3292-4389-BCE0-49C4B3D8EA21}"/>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3" name="Straight Connector 22">
            <a:extLst>
              <a:ext uri="{FF2B5EF4-FFF2-40B4-BE49-F238E27FC236}">
                <a16:creationId xmlns:a16="http://schemas.microsoft.com/office/drawing/2014/main" id="{CD48D0CE-C29D-E84B-9036-9E1865A1829C}"/>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E7C59B42-29DD-4196-9568-00DF1B664D71}"/>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6">
            <a:extLst>
              <a:ext uri="{FF2B5EF4-FFF2-40B4-BE49-F238E27FC236}">
                <a16:creationId xmlns:a16="http://schemas.microsoft.com/office/drawing/2014/main" id="{EE804A52-54FE-414B-8EAE-3C0036C866DA}"/>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87445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0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ttern_Dark_Text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7FFF48-4CEF-6740-94FF-067FF5BB3DF7}"/>
              </a:ext>
              <a:ext uri="{C183D7F6-B498-43B3-948B-1728B52AA6E4}">
                <adec:decorative xmlns:adec="http://schemas.microsoft.com/office/drawing/2017/decorative" val="1"/>
              </a:ext>
            </a:extLst>
          </p:cNvPr>
          <p:cNvSpPr/>
          <p:nvPr userDrawn="1"/>
        </p:nvSpPr>
        <p:spPr>
          <a:xfrm>
            <a:off x="0" y="0"/>
            <a:ext cx="12192000" cy="6857999"/>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59FAA45A-AC35-C74E-A47B-2B854D7CB0AA}"/>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4" name="Content Placeholder 3">
            <a:extLst>
              <a:ext uri="{FF2B5EF4-FFF2-40B4-BE49-F238E27FC236}">
                <a16:creationId xmlns:a16="http://schemas.microsoft.com/office/drawing/2014/main" id="{EB734A65-0B42-4C25-AE44-E9E6248D8FDA}"/>
              </a:ext>
            </a:extLst>
          </p:cNvPr>
          <p:cNvSpPr>
            <a:spLocks noGrp="1"/>
          </p:cNvSpPr>
          <p:nvPr>
            <p:ph sz="quarter" idx="14"/>
          </p:nvPr>
        </p:nvSpPr>
        <p:spPr>
          <a:xfrm>
            <a:off x="768350" y="1600200"/>
            <a:ext cx="10671048" cy="4514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C13624E-3C4C-48FC-A306-0B171A4F990F}"/>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63F4DAB-4385-471F-A6B4-888FB428BF20}"/>
              </a:ext>
            </a:extLst>
          </p:cNvPr>
          <p:cNvSpPr>
            <a:spLocks noGrp="1"/>
          </p:cNvSpPr>
          <p:nvPr>
            <p:ph type="ftr" sz="quarter" idx="16"/>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4449BE82-89DE-4727-872B-7B927B07B458}"/>
              </a:ext>
            </a:extLst>
          </p:cNvPr>
          <p:cNvSpPr>
            <a:spLocks noGrp="1"/>
          </p:cNvSpPr>
          <p:nvPr>
            <p:ph type="dt" sz="half" idx="15"/>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907997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(six logos)</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8" name="Content Placeholder 6">
            <a:extLst>
              <a:ext uri="{FF2B5EF4-FFF2-40B4-BE49-F238E27FC236}">
                <a16:creationId xmlns:a16="http://schemas.microsoft.com/office/drawing/2014/main" id="{A6620ABA-CA7A-4F7B-B31D-0190FB4A4288}"/>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2" name="Straight Connector 21">
            <a:extLst>
              <a:ext uri="{FF2B5EF4-FFF2-40B4-BE49-F238E27FC236}">
                <a16:creationId xmlns:a16="http://schemas.microsoft.com/office/drawing/2014/main" id="{58B192C5-F129-48ED-99A3-F136257F608A}"/>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6">
            <a:extLst>
              <a:ext uri="{FF2B5EF4-FFF2-40B4-BE49-F238E27FC236}">
                <a16:creationId xmlns:a16="http://schemas.microsoft.com/office/drawing/2014/main" id="{28521CEB-5128-4ED7-B411-5E3A1A89CAD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1" name="Straight Connector 30">
            <a:extLst>
              <a:ext uri="{FF2B5EF4-FFF2-40B4-BE49-F238E27FC236}">
                <a16:creationId xmlns:a16="http://schemas.microsoft.com/office/drawing/2014/main" id="{C5714898-616C-4F38-9C60-CFC519E71F27}"/>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6">
            <a:extLst>
              <a:ext uri="{FF2B5EF4-FFF2-40B4-BE49-F238E27FC236}">
                <a16:creationId xmlns:a16="http://schemas.microsoft.com/office/drawing/2014/main" id="{75E902B3-D667-4442-861C-2FBFD0617135}"/>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3" name="Straight Connector 32">
            <a:extLst>
              <a:ext uri="{FF2B5EF4-FFF2-40B4-BE49-F238E27FC236}">
                <a16:creationId xmlns:a16="http://schemas.microsoft.com/office/drawing/2014/main" id="{E4F8D7D1-6004-471F-B9E3-DF7E33294729}"/>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757BB81E-6D33-40F9-BF5D-6EC660E18844}"/>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5" name="Straight Connector 34">
            <a:extLst>
              <a:ext uri="{FF2B5EF4-FFF2-40B4-BE49-F238E27FC236}">
                <a16:creationId xmlns:a16="http://schemas.microsoft.com/office/drawing/2014/main" id="{5BC566B5-FC23-4046-8A6A-021AE29B36E6}"/>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A29236A8-D7FA-44DF-9E7B-534F3F23623B}"/>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7" name="Straight Connector 36">
            <a:extLst>
              <a:ext uri="{FF2B5EF4-FFF2-40B4-BE49-F238E27FC236}">
                <a16:creationId xmlns:a16="http://schemas.microsoft.com/office/drawing/2014/main" id="{FFE0F5E2-F3B0-424A-B2F4-608BC85D0F26}"/>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6">
            <a:extLst>
              <a:ext uri="{FF2B5EF4-FFF2-40B4-BE49-F238E27FC236}">
                <a16:creationId xmlns:a16="http://schemas.microsoft.com/office/drawing/2014/main" id="{2335DD81-A752-4C96-A14A-A267F229B501}"/>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Tree>
    <p:extLst>
      <p:ext uri="{BB962C8B-B14F-4D97-AF65-F5344CB8AC3E}">
        <p14:creationId xmlns:p14="http://schemas.microsoft.com/office/powerpoint/2010/main" val="2548166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(twelve logos)</a:t>
            </a:r>
          </a:p>
        </p:txBody>
      </p:sp>
      <p:sp>
        <p:nvSpPr>
          <p:cNvPr id="5" name="Content Placeholder 4">
            <a:extLst>
              <a:ext uri="{FF2B5EF4-FFF2-40B4-BE49-F238E27FC236}">
                <a16:creationId xmlns:a16="http://schemas.microsoft.com/office/drawing/2014/main" id="{E41FFD96-0B53-46A5-8AF5-2BE66B72EDA3}"/>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Content Placeholder 4">
            <a:extLst>
              <a:ext uri="{FF2B5EF4-FFF2-40B4-BE49-F238E27FC236}">
                <a16:creationId xmlns:a16="http://schemas.microsoft.com/office/drawing/2014/main" id="{8EA6D443-FF6E-4A45-8F90-A3BE2B38BED2}"/>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noChangeAspect="1"/>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7" name="Content Placeholder 4">
            <a:extLst>
              <a:ext uri="{FF2B5EF4-FFF2-40B4-BE49-F238E27FC236}">
                <a16:creationId xmlns:a16="http://schemas.microsoft.com/office/drawing/2014/main" id="{9626E388-E35B-40E7-9E9A-DBBF54704B9A}"/>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8" name="Straight Connector 37">
            <a:extLst>
              <a:ext uri="{FF2B5EF4-FFF2-40B4-BE49-F238E27FC236}">
                <a16:creationId xmlns:a16="http://schemas.microsoft.com/office/drawing/2014/main" id="{E6CDEFDD-4F74-A641-A962-0116653AAF67}"/>
              </a:ext>
              <a:ext uri="{C183D7F6-B498-43B3-948B-1728B52AA6E4}">
                <adec:decorative xmlns:adec="http://schemas.microsoft.com/office/drawing/2017/decorative" val="1"/>
              </a:ext>
            </a:extLst>
          </p:cNvPr>
          <p:cNvCxnSpPr>
            <a:cxnSpLocks noChangeAspect="1"/>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BD9EA19A-7462-454F-BECA-03B6E0AAD02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4" name="Straight Connector 43">
            <a:extLst>
              <a:ext uri="{FF2B5EF4-FFF2-40B4-BE49-F238E27FC236}">
                <a16:creationId xmlns:a16="http://schemas.microsoft.com/office/drawing/2014/main" id="{9749CDC5-E735-7A4B-AB52-A478FD151DEF}"/>
              </a:ext>
              <a:ext uri="{C183D7F6-B498-43B3-948B-1728B52AA6E4}">
                <adec:decorative xmlns:adec="http://schemas.microsoft.com/office/drawing/2017/decorative" val="1"/>
              </a:ext>
            </a:extLst>
          </p:cNvPr>
          <p:cNvCxnSpPr>
            <a:cxnSpLocks noChangeAspect="1"/>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9" name="Content Placeholder 4">
            <a:extLst>
              <a:ext uri="{FF2B5EF4-FFF2-40B4-BE49-F238E27FC236}">
                <a16:creationId xmlns:a16="http://schemas.microsoft.com/office/drawing/2014/main" id="{D9E81DE2-5C90-42A2-A682-5940C169504B}"/>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2" name="Straight Connector 41">
            <a:extLst>
              <a:ext uri="{FF2B5EF4-FFF2-40B4-BE49-F238E27FC236}">
                <a16:creationId xmlns:a16="http://schemas.microsoft.com/office/drawing/2014/main" id="{051BDF0F-3813-104D-A546-93AED66BCE88}"/>
              </a:ext>
              <a:ext uri="{C183D7F6-B498-43B3-948B-1728B52AA6E4}">
                <adec:decorative xmlns:adec="http://schemas.microsoft.com/office/drawing/2017/decorative" val="1"/>
              </a:ext>
            </a:extLst>
          </p:cNvPr>
          <p:cNvCxnSpPr>
            <a:cxnSpLocks noChangeAspect="1"/>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26B2BC11-CA9E-4711-ABB5-CA857F64F73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0" name="Straight Connector 39">
            <a:extLst>
              <a:ext uri="{FF2B5EF4-FFF2-40B4-BE49-F238E27FC236}">
                <a16:creationId xmlns:a16="http://schemas.microsoft.com/office/drawing/2014/main" id="{8E5AB9A9-EFF8-6A45-8B72-BFA3C1A8B57A}"/>
              </a:ext>
              <a:ext uri="{C183D7F6-B498-43B3-948B-1728B52AA6E4}">
                <adec:decorative xmlns:adec="http://schemas.microsoft.com/office/drawing/2017/decorative" val="1"/>
              </a:ext>
            </a:extLst>
          </p:cNvPr>
          <p:cNvCxnSpPr>
            <a:cxnSpLocks noChangeAspect="1"/>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4">
            <a:extLst>
              <a:ext uri="{FF2B5EF4-FFF2-40B4-BE49-F238E27FC236}">
                <a16:creationId xmlns:a16="http://schemas.microsoft.com/office/drawing/2014/main" id="{B2EF7401-2D0F-427B-ABA6-46923EB0B37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noChangeAspect="1"/>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4F6E9BB1-2574-4913-8331-DE46669377C1}"/>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AE8E80F7-65EC-7045-A972-9B023ADE00D6}"/>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4">
            <a:extLst>
              <a:ext uri="{FF2B5EF4-FFF2-40B4-BE49-F238E27FC236}">
                <a16:creationId xmlns:a16="http://schemas.microsoft.com/office/drawing/2014/main" id="{579DF25F-56AE-4401-BD32-23EB292A5C68}"/>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11D049DD-1D31-1143-A9C6-C54E32979C46}"/>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B1EBC3AB-DA45-4757-93E7-75BB6A771B65}"/>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1" name="Straight Connector 40">
            <a:extLst>
              <a:ext uri="{FF2B5EF4-FFF2-40B4-BE49-F238E27FC236}">
                <a16:creationId xmlns:a16="http://schemas.microsoft.com/office/drawing/2014/main" id="{0A8EF3B7-7C0F-6E4C-8E2B-069DDB6C8BBF}"/>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4">
            <a:extLst>
              <a:ext uri="{FF2B5EF4-FFF2-40B4-BE49-F238E27FC236}">
                <a16:creationId xmlns:a16="http://schemas.microsoft.com/office/drawing/2014/main" id="{66916EF9-122C-4FAB-A468-E87F50899B4A}"/>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9" name="Straight Connector 38">
            <a:extLst>
              <a:ext uri="{FF2B5EF4-FFF2-40B4-BE49-F238E27FC236}">
                <a16:creationId xmlns:a16="http://schemas.microsoft.com/office/drawing/2014/main" id="{ED4218B5-B0D5-B04F-B139-DA6F4E52CD7A}"/>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DA5978F6-0BAD-4373-A650-8FD13AA7A4D8}"/>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7" name="Slide Number Placeholder 6">
            <a:extLst>
              <a:ext uri="{FF2B5EF4-FFF2-40B4-BE49-F238E27FC236}">
                <a16:creationId xmlns:a16="http://schemas.microsoft.com/office/drawing/2014/main" id="{700E70F9-3398-4443-8709-26C2810FA6C4}"/>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022069E1-568F-4F84-9F2F-584E5F600452}"/>
              </a:ext>
            </a:extLst>
          </p:cNvPr>
          <p:cNvSpPr>
            <a:spLocks noGrp="1"/>
          </p:cNvSpPr>
          <p:nvPr>
            <p:ph type="ftr" sz="quarter" idx="34"/>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C604EF38-8B84-44F6-9B03-1F506973B7A6}"/>
              </a:ext>
            </a:extLst>
          </p:cNvPr>
          <p:cNvSpPr>
            <a:spLocks noGrp="1"/>
          </p:cNvSpPr>
          <p:nvPr>
            <p:ph type="dt" sz="half" idx="33"/>
          </p:nvPr>
        </p:nvSpPr>
        <p:spPr/>
        <p:txBody>
          <a:bodyPr/>
          <a:lstStyle/>
          <a:p>
            <a:endParaRPr lang="en-US" dirty="0"/>
          </a:p>
        </p:txBody>
      </p:sp>
    </p:spTree>
    <p:extLst>
      <p:ext uri="{BB962C8B-B14F-4D97-AF65-F5344CB8AC3E}">
        <p14:creationId xmlns:p14="http://schemas.microsoft.com/office/powerpoint/2010/main" val="290471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920" userDrawn="1">
          <p15:clr>
            <a:srgbClr val="FBAE40"/>
          </p15:clr>
        </p15:guide>
        <p15:guide id="3" orient="horz" pos="2935"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(twelve logos)</a:t>
            </a:r>
          </a:p>
        </p:txBody>
      </p:sp>
      <p:sp>
        <p:nvSpPr>
          <p:cNvPr id="2" name="Date Placeholder 1">
            <a:extLst>
              <a:ext uri="{FF2B5EF4-FFF2-40B4-BE49-F238E27FC236}">
                <a16:creationId xmlns:a16="http://schemas.microsoft.com/office/drawing/2014/main" id="{F6516FA1-38A5-407A-B10E-94E89B9E5AEC}"/>
              </a:ext>
            </a:extLst>
          </p:cNvPr>
          <p:cNvSpPr>
            <a:spLocks noGrp="1"/>
          </p:cNvSpPr>
          <p:nvPr>
            <p:ph type="dt" sz="half" idx="33"/>
          </p:nvPr>
        </p:nvSpPr>
        <p:spPr/>
        <p:txBody>
          <a:bodyPr/>
          <a:lstStyle/>
          <a:p>
            <a:endParaRPr lang="en-US" dirty="0"/>
          </a:p>
        </p:txBody>
      </p:sp>
      <p:sp>
        <p:nvSpPr>
          <p:cNvPr id="4" name="Footer Placeholder 3">
            <a:extLst>
              <a:ext uri="{FF2B5EF4-FFF2-40B4-BE49-F238E27FC236}">
                <a16:creationId xmlns:a16="http://schemas.microsoft.com/office/drawing/2014/main" id="{B8012FEF-99A4-4C04-8D3D-E49B31C6860B}"/>
              </a:ext>
            </a:extLst>
          </p:cNvPr>
          <p:cNvSpPr>
            <a:spLocks noGrp="1"/>
          </p:cNvSpPr>
          <p:nvPr>
            <p:ph type="ftr" sz="quarter" idx="34"/>
          </p:nvPr>
        </p:nvSpPr>
        <p:spPr/>
        <p:txBody>
          <a:bodyPr/>
          <a:lstStyle/>
          <a:p>
            <a:r>
              <a:rPr lang="en-US"/>
              <a:t>Copyright © 2025, Oracle and/or its affiliates</a:t>
            </a:r>
            <a:endParaRPr lang="en-US" dirty="0"/>
          </a:p>
        </p:txBody>
      </p:sp>
      <p:sp>
        <p:nvSpPr>
          <p:cNvPr id="7" name="Slide Number Placeholder 6">
            <a:extLst>
              <a:ext uri="{FF2B5EF4-FFF2-40B4-BE49-F238E27FC236}">
                <a16:creationId xmlns:a16="http://schemas.microsoft.com/office/drawing/2014/main" id="{5ADACBDB-0770-4423-A39C-ABB0B9F2C741}"/>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6" name="Content Placeholder 4">
            <a:extLst>
              <a:ext uri="{FF2B5EF4-FFF2-40B4-BE49-F238E27FC236}">
                <a16:creationId xmlns:a16="http://schemas.microsoft.com/office/drawing/2014/main" id="{94E25C3D-1254-4B89-9679-AA4CCAEEA5A8}"/>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7" name="Straight Connector 46">
            <a:extLst>
              <a:ext uri="{FF2B5EF4-FFF2-40B4-BE49-F238E27FC236}">
                <a16:creationId xmlns:a16="http://schemas.microsoft.com/office/drawing/2014/main" id="{9B353BDC-FA62-44DC-8AAF-CEA010944B5C}"/>
              </a:ext>
              <a:ext uri="{C183D7F6-B498-43B3-948B-1728B52AA6E4}">
                <adec:decorative xmlns:adec="http://schemas.microsoft.com/office/drawing/2017/decorative" val="1"/>
              </a:ext>
            </a:extLst>
          </p:cNvPr>
          <p:cNvCxnSpPr>
            <a:cxnSpLocks/>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DC3FFC92-DC9A-4FE8-B9B3-C6403FC63AAA}"/>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9" name="Straight Connector 48">
            <a:extLst>
              <a:ext uri="{FF2B5EF4-FFF2-40B4-BE49-F238E27FC236}">
                <a16:creationId xmlns:a16="http://schemas.microsoft.com/office/drawing/2014/main" id="{7C4A25F7-1C04-4236-8F36-7B867D4EF6DF}"/>
              </a:ext>
              <a:ext uri="{C183D7F6-B498-43B3-948B-1728B52AA6E4}">
                <adec:decorative xmlns:adec="http://schemas.microsoft.com/office/drawing/2017/decorative" val="1"/>
              </a:ext>
            </a:extLst>
          </p:cNvPr>
          <p:cNvCxnSpPr>
            <a:cxnSpLocks/>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EC36656C-750B-4175-9A7C-15BFBEC427F3}"/>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1" name="Straight Connector 50">
            <a:extLst>
              <a:ext uri="{FF2B5EF4-FFF2-40B4-BE49-F238E27FC236}">
                <a16:creationId xmlns:a16="http://schemas.microsoft.com/office/drawing/2014/main" id="{AC1678EE-C935-4FBB-9980-90A010255454}"/>
              </a:ext>
              <a:ext uri="{C183D7F6-B498-43B3-948B-1728B52AA6E4}">
                <adec:decorative xmlns:adec="http://schemas.microsoft.com/office/drawing/2017/decorative" val="1"/>
              </a:ext>
            </a:extLst>
          </p:cNvPr>
          <p:cNvCxnSpPr>
            <a:cxnSpLocks/>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E6683A28-CE9C-4369-81FF-98A3DC0E70F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3" name="Straight Connector 52">
            <a:extLst>
              <a:ext uri="{FF2B5EF4-FFF2-40B4-BE49-F238E27FC236}">
                <a16:creationId xmlns:a16="http://schemas.microsoft.com/office/drawing/2014/main" id="{A843A949-0B18-480F-823A-1FC4C0721D31}"/>
              </a:ext>
              <a:ext uri="{C183D7F6-B498-43B3-948B-1728B52AA6E4}">
                <adec:decorative xmlns:adec="http://schemas.microsoft.com/office/drawing/2017/decorative" val="1"/>
              </a:ext>
            </a:extLst>
          </p:cNvPr>
          <p:cNvCxnSpPr>
            <a:cxnSpLocks/>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668E048F-8199-4DDC-BF04-9916B2FF42A1}"/>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5" name="Straight Connector 54">
            <a:extLst>
              <a:ext uri="{FF2B5EF4-FFF2-40B4-BE49-F238E27FC236}">
                <a16:creationId xmlns:a16="http://schemas.microsoft.com/office/drawing/2014/main" id="{14E15E91-264D-42D4-BF8A-82579D09E000}"/>
              </a:ext>
              <a:ext uri="{C183D7F6-B498-43B3-948B-1728B52AA6E4}">
                <adec:decorative xmlns:adec="http://schemas.microsoft.com/office/drawing/2017/decorative" val="1"/>
              </a:ext>
            </a:extLst>
          </p:cNvPr>
          <p:cNvCxnSpPr>
            <a:cxnSpLocks/>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7D5833ED-001F-47B6-8358-AF674372BF2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7" name="Straight Connector 56">
            <a:extLst>
              <a:ext uri="{FF2B5EF4-FFF2-40B4-BE49-F238E27FC236}">
                <a16:creationId xmlns:a16="http://schemas.microsoft.com/office/drawing/2014/main" id="{CFC6166A-B1C6-4972-B8D8-49D06695C336}"/>
              </a:ext>
              <a:ext uri="{C183D7F6-B498-43B3-948B-1728B52AA6E4}">
                <adec:decorative xmlns:adec="http://schemas.microsoft.com/office/drawing/2017/decorative" val="1"/>
              </a:ext>
            </a:extLst>
          </p:cNvPr>
          <p:cNvCxnSpPr>
            <a:cxnSpLocks/>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4">
            <a:extLst>
              <a:ext uri="{FF2B5EF4-FFF2-40B4-BE49-F238E27FC236}">
                <a16:creationId xmlns:a16="http://schemas.microsoft.com/office/drawing/2014/main" id="{09B70EFC-61D7-4123-9066-687DEB46F15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9" name="Straight Connector 58">
            <a:extLst>
              <a:ext uri="{FF2B5EF4-FFF2-40B4-BE49-F238E27FC236}">
                <a16:creationId xmlns:a16="http://schemas.microsoft.com/office/drawing/2014/main" id="{929B9008-6230-4A5B-AFB8-5AB50E0211F2}"/>
              </a:ext>
              <a:ext uri="{C183D7F6-B498-43B3-948B-1728B52AA6E4}">
                <adec:decorative xmlns:adec="http://schemas.microsoft.com/office/drawing/2017/decorative" val="1"/>
              </a:ext>
            </a:extLst>
          </p:cNvPr>
          <p:cNvCxnSpPr>
            <a:cxnSpLocks/>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0" name="Content Placeholder 4">
            <a:extLst>
              <a:ext uri="{FF2B5EF4-FFF2-40B4-BE49-F238E27FC236}">
                <a16:creationId xmlns:a16="http://schemas.microsoft.com/office/drawing/2014/main" id="{7C599A91-D6EB-420B-A584-1907425A7C09}"/>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1" name="Straight Connector 60">
            <a:extLst>
              <a:ext uri="{FF2B5EF4-FFF2-40B4-BE49-F238E27FC236}">
                <a16:creationId xmlns:a16="http://schemas.microsoft.com/office/drawing/2014/main" id="{E7D28DD7-F5BA-4D2D-8411-78661DA5442A}"/>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4">
            <a:extLst>
              <a:ext uri="{FF2B5EF4-FFF2-40B4-BE49-F238E27FC236}">
                <a16:creationId xmlns:a16="http://schemas.microsoft.com/office/drawing/2014/main" id="{4B1E13D3-BDFA-4D32-88F7-EB511183270A}"/>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31269E38-3D42-4911-A9BE-62B07CE15B7C}"/>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4" name="Content Placeholder 4">
            <a:extLst>
              <a:ext uri="{FF2B5EF4-FFF2-40B4-BE49-F238E27FC236}">
                <a16:creationId xmlns:a16="http://schemas.microsoft.com/office/drawing/2014/main" id="{0CCEC6EF-7818-4A53-BBA0-9633A3E834DA}"/>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8EA4B738-68B3-497F-83A0-922DDA762331}"/>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6" name="Content Placeholder 4">
            <a:extLst>
              <a:ext uri="{FF2B5EF4-FFF2-40B4-BE49-F238E27FC236}">
                <a16:creationId xmlns:a16="http://schemas.microsoft.com/office/drawing/2014/main" id="{27EF98E3-7897-4873-904D-13C42E5BCB2D}"/>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7" name="Straight Connector 66">
            <a:extLst>
              <a:ext uri="{FF2B5EF4-FFF2-40B4-BE49-F238E27FC236}">
                <a16:creationId xmlns:a16="http://schemas.microsoft.com/office/drawing/2014/main" id="{60C7EE43-53B0-49DB-9A90-8979CEF20B3B}"/>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8" name="Content Placeholder 4">
            <a:extLst>
              <a:ext uri="{FF2B5EF4-FFF2-40B4-BE49-F238E27FC236}">
                <a16:creationId xmlns:a16="http://schemas.microsoft.com/office/drawing/2014/main" id="{AFEF12A2-1C23-404A-9E22-437C3C710FA7}"/>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2313081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222948E7-D8E0-4EAB-B879-33E729422E1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328EE0C9-6FA3-4132-AC4B-23841143DFEC}"/>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0" name="Straight Connector 59">
            <a:extLst>
              <a:ext uri="{FF2B5EF4-FFF2-40B4-BE49-F238E27FC236}">
                <a16:creationId xmlns:a16="http://schemas.microsoft.com/office/drawing/2014/main" id="{11426973-CDF5-0C48-B7ED-C03BA8CC9189}"/>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4">
            <a:extLst>
              <a:ext uri="{FF2B5EF4-FFF2-40B4-BE49-F238E27FC236}">
                <a16:creationId xmlns:a16="http://schemas.microsoft.com/office/drawing/2014/main" id="{EFD6F3B3-8442-46B4-8F00-E9EF4EA0B7CC}"/>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B5F60870-D803-0E4F-9D29-85E63374F3E6}"/>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8FC4028C-5373-406F-9258-1ECBCE51B49E}"/>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4" name="Straight Connector 63">
            <a:extLst>
              <a:ext uri="{FF2B5EF4-FFF2-40B4-BE49-F238E27FC236}">
                <a16:creationId xmlns:a16="http://schemas.microsoft.com/office/drawing/2014/main" id="{3B0E0798-22DD-BF42-A849-F0FE742E32B8}"/>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1" name="Content Placeholder 4">
            <a:extLst>
              <a:ext uri="{FF2B5EF4-FFF2-40B4-BE49-F238E27FC236}">
                <a16:creationId xmlns:a16="http://schemas.microsoft.com/office/drawing/2014/main" id="{5FB983A5-EEAC-41C3-8587-92D62118D09D}"/>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2BA8FAC4-A755-CA44-B97E-A26D4117F25F}"/>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00AFDF02-4A88-43D9-ADCF-45219AF1082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6" name="Straight Connector 65">
            <a:extLst>
              <a:ext uri="{FF2B5EF4-FFF2-40B4-BE49-F238E27FC236}">
                <a16:creationId xmlns:a16="http://schemas.microsoft.com/office/drawing/2014/main" id="{BFEA5B5A-4A4D-C242-9C9B-9AE3CAC1A4E5}"/>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3" name="Content Placeholder 4">
            <a:extLst>
              <a:ext uri="{FF2B5EF4-FFF2-40B4-BE49-F238E27FC236}">
                <a16:creationId xmlns:a16="http://schemas.microsoft.com/office/drawing/2014/main" id="{7660B812-24E6-4C99-B11D-90F932FEAA90}"/>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8" name="Straight Connector 67">
            <a:extLst>
              <a:ext uri="{FF2B5EF4-FFF2-40B4-BE49-F238E27FC236}">
                <a16:creationId xmlns:a16="http://schemas.microsoft.com/office/drawing/2014/main" id="{7CB8A7C0-6F2E-784C-B2B2-766E0A044962}"/>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AE11FF87-93C9-4AEC-9630-65540653BA5B}"/>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0" name="Straight Connector 69">
            <a:extLst>
              <a:ext uri="{FF2B5EF4-FFF2-40B4-BE49-F238E27FC236}">
                <a16:creationId xmlns:a16="http://schemas.microsoft.com/office/drawing/2014/main" id="{33A4C154-AF60-604C-8CBF-F0A28F663D2D}"/>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5" name="Content Placeholder 4">
            <a:extLst>
              <a:ext uri="{FF2B5EF4-FFF2-40B4-BE49-F238E27FC236}">
                <a16:creationId xmlns:a16="http://schemas.microsoft.com/office/drawing/2014/main" id="{DEBEBCFF-2729-4616-AC69-6C87003193A8}"/>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2" name="Straight Connector 71">
            <a:extLst>
              <a:ext uri="{FF2B5EF4-FFF2-40B4-BE49-F238E27FC236}">
                <a16:creationId xmlns:a16="http://schemas.microsoft.com/office/drawing/2014/main" id="{B71EB7C0-853A-784B-9FE5-42FECD7208CF}"/>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F22AC396-8090-4AA7-B150-8C45FF52CD42}"/>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4" name="Straight Connector 73">
            <a:extLst>
              <a:ext uri="{FF2B5EF4-FFF2-40B4-BE49-F238E27FC236}">
                <a16:creationId xmlns:a16="http://schemas.microsoft.com/office/drawing/2014/main" id="{37DABB25-4385-D84B-B4E5-0CFEC26EEC7A}"/>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7" name="Content Placeholder 4">
            <a:extLst>
              <a:ext uri="{FF2B5EF4-FFF2-40B4-BE49-F238E27FC236}">
                <a16:creationId xmlns:a16="http://schemas.microsoft.com/office/drawing/2014/main" id="{FBD03448-999D-4DE5-9164-EE0F254209B3}"/>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6" name="Straight Connector 75">
            <a:extLst>
              <a:ext uri="{FF2B5EF4-FFF2-40B4-BE49-F238E27FC236}">
                <a16:creationId xmlns:a16="http://schemas.microsoft.com/office/drawing/2014/main" id="{F1CD6E25-E7E3-2B4A-8969-2C413CB3B876}"/>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8E4D879C-8C37-400C-8DBE-FD17231523BB}"/>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D40A6B01-703B-48C3-AD0B-F4C2144A282C}"/>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7086F93E-78CD-41E7-AAC0-0AB5AB0A6DCA}"/>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1FDB13B4-9368-4780-B2A7-E0F5B96CD367}"/>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0DF49386-798E-4B13-9EE6-46B1CA636527}"/>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48370604-55D0-44B2-B939-E45A4F6984D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892B07DF-BEB1-4872-BDAE-B41E6ECA2DFF}"/>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42B68127-D58F-4CAB-AD23-433DFF06D98B}"/>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92E3D221-03DC-446F-9E1C-870C05D812B9}"/>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67D31D0E-938D-418D-B42B-8C0FB3026AC2}"/>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BBFBA640-9F5C-4A5E-8A53-3C7E901D3772}"/>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8170AD0C-7968-43AC-88F0-650238088B0C}"/>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253EB09C-432C-4D7D-B80C-7F32C4F5DFCF}"/>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57940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886" userDrawn="1">
          <p15:clr>
            <a:srgbClr val="FBAE40"/>
          </p15:clr>
        </p15:guide>
        <p15:guide id="3" orient="horz" pos="2887"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Logo Wall_Ai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EFA1DD59-0D11-4BAB-857A-DDE7D1C6B5D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2A5E8A37-267F-4E4E-9638-9872BE456DFB}"/>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4">
            <a:extLst>
              <a:ext uri="{FF2B5EF4-FFF2-40B4-BE49-F238E27FC236}">
                <a16:creationId xmlns:a16="http://schemas.microsoft.com/office/drawing/2014/main" id="{F9D5EAC3-3F98-4D24-8D4D-D9C17A2570B1}"/>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0E2A7DE5-B2B0-47C6-B6AC-A74B3A853F1A}"/>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4">
            <a:extLst>
              <a:ext uri="{FF2B5EF4-FFF2-40B4-BE49-F238E27FC236}">
                <a16:creationId xmlns:a16="http://schemas.microsoft.com/office/drawing/2014/main" id="{C4C4B44E-2E23-4042-BE0F-53CE4795653F}"/>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2" name="Straight Connector 61">
            <a:extLst>
              <a:ext uri="{FF2B5EF4-FFF2-40B4-BE49-F238E27FC236}">
                <a16:creationId xmlns:a16="http://schemas.microsoft.com/office/drawing/2014/main" id="{05E0D52E-8A51-4002-B1D6-2D727C73013C}"/>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E9C95332-F2F0-4516-B791-51F781AE469D}"/>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9" name="Straight Connector 78">
            <a:extLst>
              <a:ext uri="{FF2B5EF4-FFF2-40B4-BE49-F238E27FC236}">
                <a16:creationId xmlns:a16="http://schemas.microsoft.com/office/drawing/2014/main" id="{2655A0E8-8186-41B1-9077-D72760756FF3}"/>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EFA591F1-9235-4CA0-A937-AF9FE2575167}"/>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1" name="Straight Connector 80">
            <a:extLst>
              <a:ext uri="{FF2B5EF4-FFF2-40B4-BE49-F238E27FC236}">
                <a16:creationId xmlns:a16="http://schemas.microsoft.com/office/drawing/2014/main" id="{FC3DDF76-8914-49A8-A3DC-035898321ADA}"/>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4866A037-0FA3-4ECE-930E-FC8A935EF99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3" name="Straight Connector 82">
            <a:extLst>
              <a:ext uri="{FF2B5EF4-FFF2-40B4-BE49-F238E27FC236}">
                <a16:creationId xmlns:a16="http://schemas.microsoft.com/office/drawing/2014/main" id="{D043F08C-114F-44BA-98F3-2AA9A053B507}"/>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ED5E9F93-8F0E-4512-AF8B-FB5FD9FA4DFD}"/>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5" name="Straight Connector 84">
            <a:extLst>
              <a:ext uri="{FF2B5EF4-FFF2-40B4-BE49-F238E27FC236}">
                <a16:creationId xmlns:a16="http://schemas.microsoft.com/office/drawing/2014/main" id="{9272B430-CB1E-43F0-9ACF-0F420A09AB0E}"/>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40FBD888-C42F-4F17-92D5-FC7384B902EE}"/>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7" name="Straight Connector 86">
            <a:extLst>
              <a:ext uri="{FF2B5EF4-FFF2-40B4-BE49-F238E27FC236}">
                <a16:creationId xmlns:a16="http://schemas.microsoft.com/office/drawing/2014/main" id="{B9683661-312A-40F7-9103-027010AB9407}"/>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7570307B-74DB-44B8-A9F1-C9D35152CD2C}"/>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CE1BF993-11BD-4B37-9919-C14605CE5B12}"/>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57BA48EF-7B50-426B-959F-97208016FD73}"/>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FF00DAEE-4870-4906-9AA9-B8D85D5E11F8}"/>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88DAD576-3E5F-49C3-A167-50A66DF3CF01}"/>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2692CD9F-368D-4439-A2D5-97AB2F5CFD3A}"/>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6C453FE0-6545-46A3-BC3A-308FBE160CD2}"/>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1241AE22-79CB-4CB3-A5A6-87F5465D97FE}"/>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C9A67E0E-2012-407B-B106-7C1745FA4471}"/>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75827C37-7DB6-4D7D-BDA3-8B4CC4E3CCAF}"/>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D08994DE-1A98-48A0-8430-AEED43702E22}"/>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B9F1C74D-E342-4945-BA22-D92476D6954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6C5C5279-8455-40A0-B752-7501E198C1D0}"/>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1" name="Straight Connector 100">
            <a:extLst>
              <a:ext uri="{FF2B5EF4-FFF2-40B4-BE49-F238E27FC236}">
                <a16:creationId xmlns:a16="http://schemas.microsoft.com/office/drawing/2014/main" id="{144FD1FF-FC64-4890-8F90-DB955150F973}"/>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2" name="Content Placeholder 4">
            <a:extLst>
              <a:ext uri="{FF2B5EF4-FFF2-40B4-BE49-F238E27FC236}">
                <a16:creationId xmlns:a16="http://schemas.microsoft.com/office/drawing/2014/main" id="{9B1E0531-0B9B-4D2E-AEED-386BE61EB921}"/>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3" name="Straight Connector 102">
            <a:extLst>
              <a:ext uri="{FF2B5EF4-FFF2-40B4-BE49-F238E27FC236}">
                <a16:creationId xmlns:a16="http://schemas.microsoft.com/office/drawing/2014/main" id="{63285E38-94A0-433C-B9D5-C846F56753FC}"/>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4" name="Content Placeholder 4">
            <a:extLst>
              <a:ext uri="{FF2B5EF4-FFF2-40B4-BE49-F238E27FC236}">
                <a16:creationId xmlns:a16="http://schemas.microsoft.com/office/drawing/2014/main" id="{2A1F3A99-521F-46B8-AB7B-9A3AB649F001}"/>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5" name="Straight Connector 104">
            <a:extLst>
              <a:ext uri="{FF2B5EF4-FFF2-40B4-BE49-F238E27FC236}">
                <a16:creationId xmlns:a16="http://schemas.microsoft.com/office/drawing/2014/main" id="{CD7493D4-A927-44BA-86F4-A53AF187D5F2}"/>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6" name="Content Placeholder 4">
            <a:extLst>
              <a:ext uri="{FF2B5EF4-FFF2-40B4-BE49-F238E27FC236}">
                <a16:creationId xmlns:a16="http://schemas.microsoft.com/office/drawing/2014/main" id="{75CB537E-74E7-4973-AC74-CB80E257D98D}"/>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7024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rk - Icon Page">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solidFill>
                  <a:schemeClr val="tx1"/>
                </a:solidFill>
              </a:defRPr>
            </a:lvl1pPr>
          </a:lstStyle>
          <a:p>
            <a:r>
              <a:rPr lang="en-US" dirty="0"/>
              <a:t>Title (icons with text)</a:t>
            </a:r>
          </a:p>
        </p:txBody>
      </p:sp>
      <p:sp>
        <p:nvSpPr>
          <p:cNvPr id="4" name="Content Placeholder 3">
            <a:extLst>
              <a:ext uri="{FF2B5EF4-FFF2-40B4-BE49-F238E27FC236}">
                <a16:creationId xmlns:a16="http://schemas.microsoft.com/office/drawing/2014/main" id="{03266024-EBFA-424B-97E9-2EFB5136FED8}"/>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1" name="Text Field 3">
            <a:extLst>
              <a:ext uri="{FF2B5EF4-FFF2-40B4-BE49-F238E27FC236}">
                <a16:creationId xmlns:a16="http://schemas.microsoft.com/office/drawing/2014/main" id="{AF1CBBB8-6349-454A-A87C-9DD931C0DBFA}"/>
              </a:ext>
            </a:extLst>
          </p:cNvPr>
          <p:cNvSpPr>
            <a:spLocks noGrp="1"/>
          </p:cNvSpPr>
          <p:nvPr>
            <p:ph type="body" sz="quarter" idx="58"/>
          </p:nvPr>
        </p:nvSpPr>
        <p:spPr>
          <a:xfrm>
            <a:off x="6754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E107610D-4FF5-4C7D-94F3-2BD105B501B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6A584C41-DE00-4B8B-98BA-65189174E085}"/>
              </a:ext>
            </a:extLst>
          </p:cNvPr>
          <p:cNvSpPr>
            <a:spLocks noGrp="1"/>
          </p:cNvSpPr>
          <p:nvPr>
            <p:ph type="body" sz="quarter" idx="118"/>
          </p:nvPr>
        </p:nvSpPr>
        <p:spPr>
          <a:xfrm>
            <a:off x="2239659"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4645EA13-2FD0-45CD-9A52-20E4DF554AAD}"/>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4EDD4828-3CF8-4338-8EC0-8DBE404146FD}"/>
              </a:ext>
            </a:extLst>
          </p:cNvPr>
          <p:cNvSpPr>
            <a:spLocks noGrp="1"/>
          </p:cNvSpPr>
          <p:nvPr>
            <p:ph type="body" sz="quarter" idx="120"/>
          </p:nvPr>
        </p:nvSpPr>
        <p:spPr>
          <a:xfrm>
            <a:off x="3803876"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58EAC0D7-23C4-449A-8A29-46DAD17029B3}"/>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BBBF1EE7-7219-4EFD-AEC2-F292EA9F3A92}"/>
              </a:ext>
            </a:extLst>
          </p:cNvPr>
          <p:cNvSpPr>
            <a:spLocks noGrp="1"/>
          </p:cNvSpPr>
          <p:nvPr>
            <p:ph type="body" sz="quarter" idx="122"/>
          </p:nvPr>
        </p:nvSpPr>
        <p:spPr>
          <a:xfrm>
            <a:off x="5368093"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65E6724E-74A6-4257-8451-B3C2130E8721}"/>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69FE1B9B-51A2-40B4-9BE8-076E2E5734A5}"/>
              </a:ext>
            </a:extLst>
          </p:cNvPr>
          <p:cNvSpPr>
            <a:spLocks noGrp="1"/>
          </p:cNvSpPr>
          <p:nvPr>
            <p:ph type="body" sz="quarter" idx="124"/>
          </p:nvPr>
        </p:nvSpPr>
        <p:spPr>
          <a:xfrm>
            <a:off x="6932310"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A16427FA-D52E-4388-9504-0D621B420A55}"/>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C6E25358-1A18-4E0B-84A8-E61C2DBC6FED}"/>
              </a:ext>
            </a:extLst>
          </p:cNvPr>
          <p:cNvSpPr>
            <a:spLocks noGrp="1"/>
          </p:cNvSpPr>
          <p:nvPr>
            <p:ph type="body" sz="quarter" idx="126"/>
          </p:nvPr>
        </p:nvSpPr>
        <p:spPr>
          <a:xfrm>
            <a:off x="8496527"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1FAA9BF0-EA2E-47F7-BD63-06FD0FC3A874}"/>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839397CD-A0FA-4DD5-A4D4-12623BC93132}"/>
              </a:ext>
            </a:extLst>
          </p:cNvPr>
          <p:cNvSpPr>
            <a:spLocks noGrp="1"/>
          </p:cNvSpPr>
          <p:nvPr>
            <p:ph type="body" sz="quarter" idx="128"/>
          </p:nvPr>
        </p:nvSpPr>
        <p:spPr>
          <a:xfrm>
            <a:off x="100607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62E20AA2-4CDD-4DCE-A5D1-BFB0BE2514AE}"/>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8F348B27-CE9B-4135-9724-9D14EE4FDDC9}"/>
              </a:ext>
            </a:extLst>
          </p:cNvPr>
          <p:cNvSpPr>
            <a:spLocks noGrp="1"/>
          </p:cNvSpPr>
          <p:nvPr>
            <p:ph type="body" sz="quarter" idx="130"/>
          </p:nvPr>
        </p:nvSpPr>
        <p:spPr>
          <a:xfrm>
            <a:off x="6754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1D89E258-9F49-4C0A-8D67-02D34F1A8A4F}"/>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38236AD9-93CD-4D70-AFF0-2199AFF4613C}"/>
              </a:ext>
            </a:extLst>
          </p:cNvPr>
          <p:cNvSpPr>
            <a:spLocks noGrp="1"/>
          </p:cNvSpPr>
          <p:nvPr>
            <p:ph type="body" sz="quarter" idx="132"/>
          </p:nvPr>
        </p:nvSpPr>
        <p:spPr>
          <a:xfrm>
            <a:off x="2239659"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5E8213B9-81A5-4F4E-BAD7-BE87EAFDBA04}"/>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6FE92AF4-EC5E-4FFC-A526-14979A6E3E99}"/>
              </a:ext>
            </a:extLst>
          </p:cNvPr>
          <p:cNvSpPr>
            <a:spLocks noGrp="1"/>
          </p:cNvSpPr>
          <p:nvPr>
            <p:ph type="body" sz="quarter" idx="134"/>
          </p:nvPr>
        </p:nvSpPr>
        <p:spPr>
          <a:xfrm>
            <a:off x="3803876"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BFEB6FDE-B772-4CF6-8834-BAB0FDCAD4D4}"/>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7D5675FD-7CA9-4730-9819-AF1B5D1D0974}"/>
              </a:ext>
            </a:extLst>
          </p:cNvPr>
          <p:cNvSpPr>
            <a:spLocks noGrp="1"/>
          </p:cNvSpPr>
          <p:nvPr>
            <p:ph type="body" sz="quarter" idx="136"/>
          </p:nvPr>
        </p:nvSpPr>
        <p:spPr>
          <a:xfrm>
            <a:off x="5368093"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DA43F23C-781D-4BD5-9A06-F99CB895A456}"/>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A9BD8A0C-8112-462D-999B-4F7C3BDF5AE3}"/>
              </a:ext>
            </a:extLst>
          </p:cNvPr>
          <p:cNvSpPr>
            <a:spLocks noGrp="1"/>
          </p:cNvSpPr>
          <p:nvPr>
            <p:ph type="body" sz="quarter" idx="138"/>
          </p:nvPr>
        </p:nvSpPr>
        <p:spPr>
          <a:xfrm>
            <a:off x="6932310"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7" name="Content Placeholder 3">
            <a:extLst>
              <a:ext uri="{FF2B5EF4-FFF2-40B4-BE49-F238E27FC236}">
                <a16:creationId xmlns:a16="http://schemas.microsoft.com/office/drawing/2014/main" id="{FB197627-961B-4E43-B61E-A1B359B53487}"/>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8" name="Text Field 3">
            <a:extLst>
              <a:ext uri="{FF2B5EF4-FFF2-40B4-BE49-F238E27FC236}">
                <a16:creationId xmlns:a16="http://schemas.microsoft.com/office/drawing/2014/main" id="{4C86E3F2-CDB0-4FF5-A77E-F147DD5A9046}"/>
              </a:ext>
            </a:extLst>
          </p:cNvPr>
          <p:cNvSpPr>
            <a:spLocks noGrp="1"/>
          </p:cNvSpPr>
          <p:nvPr>
            <p:ph type="body" sz="quarter" idx="140"/>
          </p:nvPr>
        </p:nvSpPr>
        <p:spPr>
          <a:xfrm>
            <a:off x="8496527"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9" name="Content Placeholder 3">
            <a:extLst>
              <a:ext uri="{FF2B5EF4-FFF2-40B4-BE49-F238E27FC236}">
                <a16:creationId xmlns:a16="http://schemas.microsoft.com/office/drawing/2014/main" id="{478C8E3C-A66B-41AB-9219-975E6BA38744}"/>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0" name="Text Field 3">
            <a:extLst>
              <a:ext uri="{FF2B5EF4-FFF2-40B4-BE49-F238E27FC236}">
                <a16:creationId xmlns:a16="http://schemas.microsoft.com/office/drawing/2014/main" id="{34C57896-7DB5-471D-AC6A-7ED0A265D4ED}"/>
              </a:ext>
            </a:extLst>
          </p:cNvPr>
          <p:cNvSpPr>
            <a:spLocks noGrp="1"/>
          </p:cNvSpPr>
          <p:nvPr>
            <p:ph type="body" sz="quarter" idx="142"/>
          </p:nvPr>
        </p:nvSpPr>
        <p:spPr>
          <a:xfrm>
            <a:off x="100607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1" name="Content Placeholder 3">
            <a:extLst>
              <a:ext uri="{FF2B5EF4-FFF2-40B4-BE49-F238E27FC236}">
                <a16:creationId xmlns:a16="http://schemas.microsoft.com/office/drawing/2014/main" id="{82A64C85-9FF6-41C9-BED7-59F2F6EAC6A3}"/>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2" name="Text Field 3">
            <a:extLst>
              <a:ext uri="{FF2B5EF4-FFF2-40B4-BE49-F238E27FC236}">
                <a16:creationId xmlns:a16="http://schemas.microsoft.com/office/drawing/2014/main" id="{09246710-E5BD-4E09-8AA5-26E287499389}"/>
              </a:ext>
            </a:extLst>
          </p:cNvPr>
          <p:cNvSpPr>
            <a:spLocks noGrp="1"/>
          </p:cNvSpPr>
          <p:nvPr>
            <p:ph type="body" sz="quarter" idx="144"/>
          </p:nvPr>
        </p:nvSpPr>
        <p:spPr>
          <a:xfrm>
            <a:off x="6754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3" name="Content Placeholder 3">
            <a:extLst>
              <a:ext uri="{FF2B5EF4-FFF2-40B4-BE49-F238E27FC236}">
                <a16:creationId xmlns:a16="http://schemas.microsoft.com/office/drawing/2014/main" id="{88C302B4-52F9-4DF1-B34C-3B9BC9CDE9C3}"/>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4" name="Text Field 3">
            <a:extLst>
              <a:ext uri="{FF2B5EF4-FFF2-40B4-BE49-F238E27FC236}">
                <a16:creationId xmlns:a16="http://schemas.microsoft.com/office/drawing/2014/main" id="{B7FDAD5E-0D4F-49D6-A034-47CDCB5B0CD2}"/>
              </a:ext>
            </a:extLst>
          </p:cNvPr>
          <p:cNvSpPr>
            <a:spLocks noGrp="1"/>
          </p:cNvSpPr>
          <p:nvPr>
            <p:ph type="body" sz="quarter" idx="146"/>
          </p:nvPr>
        </p:nvSpPr>
        <p:spPr>
          <a:xfrm>
            <a:off x="2239659"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5" name="Content Placeholder 3">
            <a:extLst>
              <a:ext uri="{FF2B5EF4-FFF2-40B4-BE49-F238E27FC236}">
                <a16:creationId xmlns:a16="http://schemas.microsoft.com/office/drawing/2014/main" id="{4E5FAD06-BF47-4C44-9176-14DFA17EB908}"/>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6" name="Text Field 3">
            <a:extLst>
              <a:ext uri="{FF2B5EF4-FFF2-40B4-BE49-F238E27FC236}">
                <a16:creationId xmlns:a16="http://schemas.microsoft.com/office/drawing/2014/main" id="{A504ACCF-CF2F-4280-957F-403A49CA0E03}"/>
              </a:ext>
            </a:extLst>
          </p:cNvPr>
          <p:cNvSpPr>
            <a:spLocks noGrp="1"/>
          </p:cNvSpPr>
          <p:nvPr>
            <p:ph type="body" sz="quarter" idx="148"/>
          </p:nvPr>
        </p:nvSpPr>
        <p:spPr>
          <a:xfrm>
            <a:off x="3803876"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7" name="Content Placeholder 3">
            <a:extLst>
              <a:ext uri="{FF2B5EF4-FFF2-40B4-BE49-F238E27FC236}">
                <a16:creationId xmlns:a16="http://schemas.microsoft.com/office/drawing/2014/main" id="{82D5691D-C16B-406A-A634-400EB9D07CCD}"/>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8" name="Text Field 3">
            <a:extLst>
              <a:ext uri="{FF2B5EF4-FFF2-40B4-BE49-F238E27FC236}">
                <a16:creationId xmlns:a16="http://schemas.microsoft.com/office/drawing/2014/main" id="{9272D278-F881-4EF9-B86C-97B54E5D04CB}"/>
              </a:ext>
            </a:extLst>
          </p:cNvPr>
          <p:cNvSpPr>
            <a:spLocks noGrp="1"/>
          </p:cNvSpPr>
          <p:nvPr>
            <p:ph type="body" sz="quarter" idx="150"/>
          </p:nvPr>
        </p:nvSpPr>
        <p:spPr>
          <a:xfrm>
            <a:off x="5368093"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9" name="Content Placeholder 3">
            <a:extLst>
              <a:ext uri="{FF2B5EF4-FFF2-40B4-BE49-F238E27FC236}">
                <a16:creationId xmlns:a16="http://schemas.microsoft.com/office/drawing/2014/main" id="{1E647D4F-0822-4318-A00E-54C000EF4350}"/>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0" name="Text Field 3">
            <a:extLst>
              <a:ext uri="{FF2B5EF4-FFF2-40B4-BE49-F238E27FC236}">
                <a16:creationId xmlns:a16="http://schemas.microsoft.com/office/drawing/2014/main" id="{1431E264-B54A-4AD2-BD88-D9A35813D8F8}"/>
              </a:ext>
            </a:extLst>
          </p:cNvPr>
          <p:cNvSpPr>
            <a:spLocks noGrp="1"/>
          </p:cNvSpPr>
          <p:nvPr>
            <p:ph type="body" sz="quarter" idx="152"/>
          </p:nvPr>
        </p:nvSpPr>
        <p:spPr>
          <a:xfrm>
            <a:off x="6932310"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1" name="Content Placeholder 3">
            <a:extLst>
              <a:ext uri="{FF2B5EF4-FFF2-40B4-BE49-F238E27FC236}">
                <a16:creationId xmlns:a16="http://schemas.microsoft.com/office/drawing/2014/main" id="{B515D71C-C9B9-433A-921E-7C5B96ACCFE7}"/>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2" name="Text Field 3">
            <a:extLst>
              <a:ext uri="{FF2B5EF4-FFF2-40B4-BE49-F238E27FC236}">
                <a16:creationId xmlns:a16="http://schemas.microsoft.com/office/drawing/2014/main" id="{7F6934B1-FAC3-4099-866E-4A741DDEBA9D}"/>
              </a:ext>
            </a:extLst>
          </p:cNvPr>
          <p:cNvSpPr>
            <a:spLocks noGrp="1"/>
          </p:cNvSpPr>
          <p:nvPr>
            <p:ph type="body" sz="quarter" idx="154"/>
          </p:nvPr>
        </p:nvSpPr>
        <p:spPr>
          <a:xfrm>
            <a:off x="8496527"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3" name="Content Placeholder 3">
            <a:extLst>
              <a:ext uri="{FF2B5EF4-FFF2-40B4-BE49-F238E27FC236}">
                <a16:creationId xmlns:a16="http://schemas.microsoft.com/office/drawing/2014/main" id="{73311719-5E61-4ECD-A0A4-B2E340312F86}"/>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4" name="Text Field 3">
            <a:extLst>
              <a:ext uri="{FF2B5EF4-FFF2-40B4-BE49-F238E27FC236}">
                <a16:creationId xmlns:a16="http://schemas.microsoft.com/office/drawing/2014/main" id="{994D5BE6-86CC-464D-8C3E-AD799B8675A3}"/>
              </a:ext>
            </a:extLst>
          </p:cNvPr>
          <p:cNvSpPr>
            <a:spLocks noGrp="1"/>
          </p:cNvSpPr>
          <p:nvPr>
            <p:ph type="body" sz="quarter" idx="156"/>
          </p:nvPr>
        </p:nvSpPr>
        <p:spPr>
          <a:xfrm>
            <a:off x="100607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0B9D864-6A3D-934F-B93B-663FF16D2532}"/>
              </a:ext>
            </a:extLst>
          </p:cNvPr>
          <p:cNvSpPr>
            <a:spLocks noGrp="1"/>
          </p:cNvSpPr>
          <p:nvPr>
            <p:ph type="dt" sz="half" idx="10"/>
          </p:nvPr>
        </p:nvSpPr>
        <p:spPr>
          <a:xfrm>
            <a:off x="6873138" y="6425604"/>
            <a:ext cx="2743200" cy="363500"/>
          </a:xfrm>
        </p:spPr>
        <p:txBody>
          <a:bodyPr/>
          <a:lstStyle/>
          <a:p>
            <a:endParaRPr lang="en-US" dirty="0"/>
          </a:p>
        </p:txBody>
      </p:sp>
      <p:sp>
        <p:nvSpPr>
          <p:cNvPr id="73" name="Footer Placeholder 4">
            <a:extLst>
              <a:ext uri="{FF2B5EF4-FFF2-40B4-BE49-F238E27FC236}">
                <a16:creationId xmlns:a16="http://schemas.microsoft.com/office/drawing/2014/main" id="{A1A94DE7-D812-2A4A-AC9A-E0F50AB480B6}"/>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74" name="Slide Number Placeholder 7">
            <a:extLst>
              <a:ext uri="{FF2B5EF4-FFF2-40B4-BE49-F238E27FC236}">
                <a16:creationId xmlns:a16="http://schemas.microsoft.com/office/drawing/2014/main" id="{87AB53AD-8F6F-3E4C-BAB1-DFF6D1741FF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9318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144"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ght - Icon P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lvl1pPr>
          </a:lstStyle>
          <a:p>
            <a:r>
              <a:rPr lang="en-US" dirty="0"/>
              <a:t>Title (icons with text)</a:t>
            </a:r>
          </a:p>
        </p:txBody>
      </p:sp>
      <p:sp>
        <p:nvSpPr>
          <p:cNvPr id="48" name="Content Placeholder 3">
            <a:extLst>
              <a:ext uri="{FF2B5EF4-FFF2-40B4-BE49-F238E27FC236}">
                <a16:creationId xmlns:a16="http://schemas.microsoft.com/office/drawing/2014/main" id="{D0ED8964-E827-4B6C-B0C5-A5F20EA89E29}"/>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49" name="Text Field 3">
            <a:extLst>
              <a:ext uri="{FF2B5EF4-FFF2-40B4-BE49-F238E27FC236}">
                <a16:creationId xmlns:a16="http://schemas.microsoft.com/office/drawing/2014/main" id="{AA22CAAB-5543-4149-AB91-50F4C3914A28}"/>
              </a:ext>
            </a:extLst>
          </p:cNvPr>
          <p:cNvSpPr>
            <a:spLocks noGrp="1"/>
          </p:cNvSpPr>
          <p:nvPr>
            <p:ph type="body" sz="quarter" idx="58"/>
          </p:nvPr>
        </p:nvSpPr>
        <p:spPr>
          <a:xfrm>
            <a:off x="6754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0" name="Content Placeholder 3">
            <a:extLst>
              <a:ext uri="{FF2B5EF4-FFF2-40B4-BE49-F238E27FC236}">
                <a16:creationId xmlns:a16="http://schemas.microsoft.com/office/drawing/2014/main" id="{56B5CFEE-EC53-4540-B5F2-68172FCC98A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1" name="Text Field 3">
            <a:extLst>
              <a:ext uri="{FF2B5EF4-FFF2-40B4-BE49-F238E27FC236}">
                <a16:creationId xmlns:a16="http://schemas.microsoft.com/office/drawing/2014/main" id="{EAD631D9-FD20-411A-8C3F-1D877F6C14AE}"/>
              </a:ext>
            </a:extLst>
          </p:cNvPr>
          <p:cNvSpPr>
            <a:spLocks noGrp="1"/>
          </p:cNvSpPr>
          <p:nvPr>
            <p:ph type="body" sz="quarter" idx="118"/>
          </p:nvPr>
        </p:nvSpPr>
        <p:spPr>
          <a:xfrm>
            <a:off x="2239659"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2" name="Content Placeholder 3">
            <a:extLst>
              <a:ext uri="{FF2B5EF4-FFF2-40B4-BE49-F238E27FC236}">
                <a16:creationId xmlns:a16="http://schemas.microsoft.com/office/drawing/2014/main" id="{5EE6B461-93FA-473C-A13D-52CD5DE6C96A}"/>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3" name="Text Field 3">
            <a:extLst>
              <a:ext uri="{FF2B5EF4-FFF2-40B4-BE49-F238E27FC236}">
                <a16:creationId xmlns:a16="http://schemas.microsoft.com/office/drawing/2014/main" id="{13B64761-C88B-4217-A230-3CDF5204463C}"/>
              </a:ext>
            </a:extLst>
          </p:cNvPr>
          <p:cNvSpPr>
            <a:spLocks noGrp="1"/>
          </p:cNvSpPr>
          <p:nvPr>
            <p:ph type="body" sz="quarter" idx="120"/>
          </p:nvPr>
        </p:nvSpPr>
        <p:spPr>
          <a:xfrm>
            <a:off x="3803876"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66" name="Content Placeholder 3">
            <a:extLst>
              <a:ext uri="{FF2B5EF4-FFF2-40B4-BE49-F238E27FC236}">
                <a16:creationId xmlns:a16="http://schemas.microsoft.com/office/drawing/2014/main" id="{6FFB3D80-36F9-462B-9288-7B5980A84355}"/>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8" name="Text Field 3">
            <a:extLst>
              <a:ext uri="{FF2B5EF4-FFF2-40B4-BE49-F238E27FC236}">
                <a16:creationId xmlns:a16="http://schemas.microsoft.com/office/drawing/2014/main" id="{BB3427CF-A6AB-4A0C-B656-B50726C4AA7B}"/>
              </a:ext>
            </a:extLst>
          </p:cNvPr>
          <p:cNvSpPr>
            <a:spLocks noGrp="1"/>
          </p:cNvSpPr>
          <p:nvPr>
            <p:ph type="body" sz="quarter" idx="122"/>
          </p:nvPr>
        </p:nvSpPr>
        <p:spPr>
          <a:xfrm>
            <a:off x="5368093"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0" name="Content Placeholder 3">
            <a:extLst>
              <a:ext uri="{FF2B5EF4-FFF2-40B4-BE49-F238E27FC236}">
                <a16:creationId xmlns:a16="http://schemas.microsoft.com/office/drawing/2014/main" id="{B46B789B-834A-4414-A31F-91616471C65F}"/>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1" name="Text Field 3">
            <a:extLst>
              <a:ext uri="{FF2B5EF4-FFF2-40B4-BE49-F238E27FC236}">
                <a16:creationId xmlns:a16="http://schemas.microsoft.com/office/drawing/2014/main" id="{352107C9-A23F-439B-85BC-15921691F6E6}"/>
              </a:ext>
            </a:extLst>
          </p:cNvPr>
          <p:cNvSpPr>
            <a:spLocks noGrp="1"/>
          </p:cNvSpPr>
          <p:nvPr>
            <p:ph type="body" sz="quarter" idx="124"/>
          </p:nvPr>
        </p:nvSpPr>
        <p:spPr>
          <a:xfrm>
            <a:off x="6932310"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5" name="Content Placeholder 3">
            <a:extLst>
              <a:ext uri="{FF2B5EF4-FFF2-40B4-BE49-F238E27FC236}">
                <a16:creationId xmlns:a16="http://schemas.microsoft.com/office/drawing/2014/main" id="{32474524-B7ED-44DA-9E53-C675E890FAE7}"/>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6" name="Text Field 3">
            <a:extLst>
              <a:ext uri="{FF2B5EF4-FFF2-40B4-BE49-F238E27FC236}">
                <a16:creationId xmlns:a16="http://schemas.microsoft.com/office/drawing/2014/main" id="{7B2952CC-2E2B-4938-83E1-D030E0E3428A}"/>
              </a:ext>
            </a:extLst>
          </p:cNvPr>
          <p:cNvSpPr>
            <a:spLocks noGrp="1"/>
          </p:cNvSpPr>
          <p:nvPr>
            <p:ph type="body" sz="quarter" idx="126"/>
          </p:nvPr>
        </p:nvSpPr>
        <p:spPr>
          <a:xfrm>
            <a:off x="8496527"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7" name="Content Placeholder 3">
            <a:extLst>
              <a:ext uri="{FF2B5EF4-FFF2-40B4-BE49-F238E27FC236}">
                <a16:creationId xmlns:a16="http://schemas.microsoft.com/office/drawing/2014/main" id="{8359E907-3F2A-4881-BF9B-856DE3F9D1C9}"/>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8" name="Text Field 3">
            <a:extLst>
              <a:ext uri="{FF2B5EF4-FFF2-40B4-BE49-F238E27FC236}">
                <a16:creationId xmlns:a16="http://schemas.microsoft.com/office/drawing/2014/main" id="{73CC30D8-A19C-4027-A2AF-B4A5F17D99AA}"/>
              </a:ext>
            </a:extLst>
          </p:cNvPr>
          <p:cNvSpPr>
            <a:spLocks noGrp="1"/>
          </p:cNvSpPr>
          <p:nvPr>
            <p:ph type="body" sz="quarter" idx="128"/>
          </p:nvPr>
        </p:nvSpPr>
        <p:spPr>
          <a:xfrm>
            <a:off x="100607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9" name="Content Placeholder 3">
            <a:extLst>
              <a:ext uri="{FF2B5EF4-FFF2-40B4-BE49-F238E27FC236}">
                <a16:creationId xmlns:a16="http://schemas.microsoft.com/office/drawing/2014/main" id="{CE706D27-D923-4F0F-A810-7534987EAE54}"/>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0" name="Text Field 3">
            <a:extLst>
              <a:ext uri="{FF2B5EF4-FFF2-40B4-BE49-F238E27FC236}">
                <a16:creationId xmlns:a16="http://schemas.microsoft.com/office/drawing/2014/main" id="{F282602A-DDA0-4AA2-ACBF-9F443A6BDF22}"/>
              </a:ext>
            </a:extLst>
          </p:cNvPr>
          <p:cNvSpPr>
            <a:spLocks noGrp="1"/>
          </p:cNvSpPr>
          <p:nvPr>
            <p:ph type="body" sz="quarter" idx="130"/>
          </p:nvPr>
        </p:nvSpPr>
        <p:spPr>
          <a:xfrm>
            <a:off x="6754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1" name="Content Placeholder 3">
            <a:extLst>
              <a:ext uri="{FF2B5EF4-FFF2-40B4-BE49-F238E27FC236}">
                <a16:creationId xmlns:a16="http://schemas.microsoft.com/office/drawing/2014/main" id="{75C08B06-9B7C-49AF-9B83-BB8D9C936093}"/>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2" name="Text Field 3">
            <a:extLst>
              <a:ext uri="{FF2B5EF4-FFF2-40B4-BE49-F238E27FC236}">
                <a16:creationId xmlns:a16="http://schemas.microsoft.com/office/drawing/2014/main" id="{4DB0CA91-E7F1-46C8-87B3-60C5EC2FC53B}"/>
              </a:ext>
            </a:extLst>
          </p:cNvPr>
          <p:cNvSpPr>
            <a:spLocks noGrp="1"/>
          </p:cNvSpPr>
          <p:nvPr>
            <p:ph type="body" sz="quarter" idx="132"/>
          </p:nvPr>
        </p:nvSpPr>
        <p:spPr>
          <a:xfrm>
            <a:off x="2239659"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3" name="Content Placeholder 3">
            <a:extLst>
              <a:ext uri="{FF2B5EF4-FFF2-40B4-BE49-F238E27FC236}">
                <a16:creationId xmlns:a16="http://schemas.microsoft.com/office/drawing/2014/main" id="{16BBB544-597B-4A72-9282-674CB9848686}"/>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4" name="Text Field 3">
            <a:extLst>
              <a:ext uri="{FF2B5EF4-FFF2-40B4-BE49-F238E27FC236}">
                <a16:creationId xmlns:a16="http://schemas.microsoft.com/office/drawing/2014/main" id="{7AC290CE-A374-44ED-A8BC-38C75911BE24}"/>
              </a:ext>
            </a:extLst>
          </p:cNvPr>
          <p:cNvSpPr>
            <a:spLocks noGrp="1"/>
          </p:cNvSpPr>
          <p:nvPr>
            <p:ph type="body" sz="quarter" idx="134"/>
          </p:nvPr>
        </p:nvSpPr>
        <p:spPr>
          <a:xfrm>
            <a:off x="3803876"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8C347441-A697-44D2-B16E-9752F0B64793}"/>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0C7E56E9-6DD6-4E43-8B29-5F1D0EEBAEC4}"/>
              </a:ext>
            </a:extLst>
          </p:cNvPr>
          <p:cNvSpPr>
            <a:spLocks noGrp="1"/>
          </p:cNvSpPr>
          <p:nvPr>
            <p:ph type="body" sz="quarter" idx="136"/>
          </p:nvPr>
        </p:nvSpPr>
        <p:spPr>
          <a:xfrm>
            <a:off x="5368093"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E3102B37-41B0-446D-BE06-902984FD0F68}"/>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AFEE8E59-2F1B-4E93-ACAA-AEE3619C70E2}"/>
              </a:ext>
            </a:extLst>
          </p:cNvPr>
          <p:cNvSpPr>
            <a:spLocks noGrp="1"/>
          </p:cNvSpPr>
          <p:nvPr>
            <p:ph type="body" sz="quarter" idx="138"/>
          </p:nvPr>
        </p:nvSpPr>
        <p:spPr>
          <a:xfrm>
            <a:off x="6932310"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8BA08E53-23A2-4BEC-B9A3-C58B87A861DC}"/>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850B8E18-DF5F-42A4-AE01-230737F487FE}"/>
              </a:ext>
            </a:extLst>
          </p:cNvPr>
          <p:cNvSpPr>
            <a:spLocks noGrp="1"/>
          </p:cNvSpPr>
          <p:nvPr>
            <p:ph type="body" sz="quarter" idx="140"/>
          </p:nvPr>
        </p:nvSpPr>
        <p:spPr>
          <a:xfrm>
            <a:off x="8496527"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CAA5D531-29D3-4EEA-BBB1-E72C7687AFB9}"/>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3064B959-3D80-45EB-A267-AEC898D6146D}"/>
              </a:ext>
            </a:extLst>
          </p:cNvPr>
          <p:cNvSpPr>
            <a:spLocks noGrp="1"/>
          </p:cNvSpPr>
          <p:nvPr>
            <p:ph type="body" sz="quarter" idx="142"/>
          </p:nvPr>
        </p:nvSpPr>
        <p:spPr>
          <a:xfrm>
            <a:off x="100607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F1BE6A50-C6C0-4547-A3E1-1706457FE1E5}"/>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61CBE71A-B724-446C-83B2-1257404F4F78}"/>
              </a:ext>
            </a:extLst>
          </p:cNvPr>
          <p:cNvSpPr>
            <a:spLocks noGrp="1"/>
          </p:cNvSpPr>
          <p:nvPr>
            <p:ph type="body" sz="quarter" idx="144"/>
          </p:nvPr>
        </p:nvSpPr>
        <p:spPr>
          <a:xfrm>
            <a:off x="6754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5580FB84-C043-4E0D-A4E6-2C00C21DBEAF}"/>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4D5E0180-A1B0-44D8-A0BD-4A7A0EC527CF}"/>
              </a:ext>
            </a:extLst>
          </p:cNvPr>
          <p:cNvSpPr>
            <a:spLocks noGrp="1"/>
          </p:cNvSpPr>
          <p:nvPr>
            <p:ph type="body" sz="quarter" idx="146"/>
          </p:nvPr>
        </p:nvSpPr>
        <p:spPr>
          <a:xfrm>
            <a:off x="2239659"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D4186708-DE83-4237-AE6B-ED6087C16493}"/>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907536B1-0BC5-4DE2-A1C9-D1BCB69DEFFF}"/>
              </a:ext>
            </a:extLst>
          </p:cNvPr>
          <p:cNvSpPr>
            <a:spLocks noGrp="1"/>
          </p:cNvSpPr>
          <p:nvPr>
            <p:ph type="body" sz="quarter" idx="148"/>
          </p:nvPr>
        </p:nvSpPr>
        <p:spPr>
          <a:xfrm>
            <a:off x="3803876"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EBC432E9-A691-46AE-AD39-1652950DB525}"/>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E80213A8-496F-4A2E-918B-86D44DFC898F}"/>
              </a:ext>
            </a:extLst>
          </p:cNvPr>
          <p:cNvSpPr>
            <a:spLocks noGrp="1"/>
          </p:cNvSpPr>
          <p:nvPr>
            <p:ph type="body" sz="quarter" idx="150"/>
          </p:nvPr>
        </p:nvSpPr>
        <p:spPr>
          <a:xfrm>
            <a:off x="5368093"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442F21CB-88E8-452C-B1FA-9D9DE9259BCD}"/>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080CC401-0899-4AEE-9B23-56B56603D2DF}"/>
              </a:ext>
            </a:extLst>
          </p:cNvPr>
          <p:cNvSpPr>
            <a:spLocks noGrp="1"/>
          </p:cNvSpPr>
          <p:nvPr>
            <p:ph type="body" sz="quarter" idx="152"/>
          </p:nvPr>
        </p:nvSpPr>
        <p:spPr>
          <a:xfrm>
            <a:off x="6932310"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012E9C41-D780-4C13-9BB5-DC26B440A662}"/>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35AD2BD3-5AA1-4118-8C7D-9F6697DA3C08}"/>
              </a:ext>
            </a:extLst>
          </p:cNvPr>
          <p:cNvSpPr>
            <a:spLocks noGrp="1"/>
          </p:cNvSpPr>
          <p:nvPr>
            <p:ph type="body" sz="quarter" idx="154"/>
          </p:nvPr>
        </p:nvSpPr>
        <p:spPr>
          <a:xfrm>
            <a:off x="8496527"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ACA73A24-612D-4638-BDFF-1FEC45110C48}"/>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9F1EF3F0-4C3E-4557-9BFB-3FD62D465A57}"/>
              </a:ext>
            </a:extLst>
          </p:cNvPr>
          <p:cNvSpPr>
            <a:spLocks noGrp="1"/>
          </p:cNvSpPr>
          <p:nvPr>
            <p:ph type="body" sz="quarter" idx="156"/>
          </p:nvPr>
        </p:nvSpPr>
        <p:spPr>
          <a:xfrm>
            <a:off x="100607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7F69D7C-D5CB-2441-A601-14C342CD78D6}"/>
              </a:ext>
            </a:extLst>
          </p:cNvPr>
          <p:cNvSpPr>
            <a:spLocks noGrp="1"/>
          </p:cNvSpPr>
          <p:nvPr>
            <p:ph type="dt" sz="half" idx="10"/>
          </p:nvPr>
        </p:nvSpPr>
        <p:spPr>
          <a:xfrm>
            <a:off x="6873138" y="6425604"/>
            <a:ext cx="2743200" cy="363500"/>
          </a:xfrm>
        </p:spPr>
        <p:txBody>
          <a:bodyPr/>
          <a:lstStyle/>
          <a:p>
            <a:endParaRPr lang="en-US" dirty="0"/>
          </a:p>
        </p:txBody>
      </p:sp>
      <p:sp>
        <p:nvSpPr>
          <p:cNvPr id="73" name="Footer Placeholder 4">
            <a:extLst>
              <a:ext uri="{FF2B5EF4-FFF2-40B4-BE49-F238E27FC236}">
                <a16:creationId xmlns:a16="http://schemas.microsoft.com/office/drawing/2014/main" id="{C1282016-2D58-9D4A-8084-1A80F76FC819}"/>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74" name="Slide Number Placeholder 7">
            <a:extLst>
              <a:ext uri="{FF2B5EF4-FFF2-40B4-BE49-F238E27FC236}">
                <a16:creationId xmlns:a16="http://schemas.microsoft.com/office/drawing/2014/main" id="{5279F801-3E62-C942-B5A8-D89A5029CD2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03388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792"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ght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B4D86BA-0324-4CFB-8752-C34AB1C7DA95}"/>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898390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12355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ark - Divider_Pillar">
    <p:bg>
      <p:bgPr>
        <a:solidFill>
          <a:schemeClr val="accent5"/>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629833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ttern_Bark_Text">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2BD5AD5A-A69D-C746-8B51-7144046E716E}"/>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14" name="Content Placeholder 6">
            <a:extLst>
              <a:ext uri="{FF2B5EF4-FFF2-40B4-BE49-F238E27FC236}">
                <a16:creationId xmlns:a16="http://schemas.microsoft.com/office/drawing/2014/main" id="{847AA748-DC36-0943-ADFC-8017C81B69C9}"/>
              </a:ext>
            </a:extLst>
          </p:cNvPr>
          <p:cNvSpPr>
            <a:spLocks noGrp="1"/>
          </p:cNvSpPr>
          <p:nvPr>
            <p:ph sz="quarter" idx="13"/>
          </p:nvPr>
        </p:nvSpPr>
        <p:spPr>
          <a:xfrm>
            <a:off x="771525" y="1600200"/>
            <a:ext cx="10677525" cy="45079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0C4CE14D-23E9-466A-8C7E-E0A10E87A145}"/>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8F363E05-F5CC-4A67-9042-71343FC40CB1}"/>
              </a:ext>
            </a:extLst>
          </p:cNvPr>
          <p:cNvSpPr>
            <a:spLocks noGrp="1"/>
          </p:cNvSpPr>
          <p:nvPr>
            <p:ph type="ftr" sz="quarter" idx="15"/>
          </p:nvPr>
        </p:nvSpPr>
        <p:spPr/>
        <p:txBody>
          <a:bodyPr/>
          <a:lstStyle/>
          <a:p>
            <a:r>
              <a:rPr lang="en-US"/>
              <a:t>Copyright © 2025, Oracle and/or its affiliates</a:t>
            </a:r>
            <a:endParaRPr lang="en-US" dirty="0"/>
          </a:p>
        </p:txBody>
      </p:sp>
      <p:pic>
        <p:nvPicPr>
          <p:cNvPr id="4" name="Picture 3">
            <a:extLst>
              <a:ext uri="{FF2B5EF4-FFF2-40B4-BE49-F238E27FC236}">
                <a16:creationId xmlns:a16="http://schemas.microsoft.com/office/drawing/2014/main" id="{2051C6A1-91C9-A94A-9516-88E7DF3050AD}"/>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8399" y="-15145"/>
            <a:ext cx="12192000" cy="6858000"/>
          </a:xfrm>
          <a:prstGeom prst="rect">
            <a:avLst/>
          </a:prstGeom>
        </p:spPr>
      </p:pic>
      <p:sp>
        <p:nvSpPr>
          <p:cNvPr id="2" name="Date Placeholder 1">
            <a:extLst>
              <a:ext uri="{FF2B5EF4-FFF2-40B4-BE49-F238E27FC236}">
                <a16:creationId xmlns:a16="http://schemas.microsoft.com/office/drawing/2014/main" id="{8304B165-1DB7-4C5A-A230-3C88387E440A}"/>
              </a:ext>
            </a:extLst>
          </p:cNvPr>
          <p:cNvSpPr>
            <a:spLocks noGrp="1"/>
          </p:cNvSpPr>
          <p:nvPr>
            <p:ph type="dt" sz="half" idx="14"/>
          </p:nvPr>
        </p:nvSpPr>
        <p:spPr/>
        <p:txBody>
          <a:bodyPr/>
          <a:lstStyle/>
          <a:p>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695132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ght - Quote with Data Texture Background">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 y="0"/>
            <a:ext cx="12191998" cy="6857998"/>
          </a:xfrm>
          <a:prstGeom prst="rect">
            <a:avLst/>
          </a:prstGeom>
          <a:ln>
            <a:noFill/>
          </a:ln>
        </p:spPr>
      </p:pic>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68096" y="990600"/>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2025,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endParaRPr lang="en-US" dirty="0"/>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074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Light - Quote with Data Texture Background">
    <p:bg>
      <p:bgPr>
        <a:solidFill>
          <a:srgbClr val="F1EFED">
            <a:alpha val="60000"/>
          </a:srgbClr>
        </a:solidFill>
        <a:effectLst/>
      </p:bgPr>
    </p:bg>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19336" y="2"/>
            <a:ext cx="12191998" cy="6857998"/>
          </a:xfrm>
          <a:prstGeom prst="rect">
            <a:avLst/>
          </a:prstGeom>
          <a:ln>
            <a:noFill/>
          </a:ln>
        </p:spPr>
      </p:pic>
      <p:sp>
        <p:nvSpPr>
          <p:cNvPr id="16" name="Content Placeholder 2">
            <a:extLst>
              <a:ext uri="{FF2B5EF4-FFF2-40B4-BE49-F238E27FC236}">
                <a16:creationId xmlns:a16="http://schemas.microsoft.com/office/drawing/2014/main" id="{14E9E8A0-CEF0-48D1-9D49-C5F2C923CC7A}"/>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2025,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endParaRPr lang="en-US" dirty="0"/>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098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6" name="Content Placeholder 2">
            <a:extLst>
              <a:ext uri="{FF2B5EF4-FFF2-40B4-BE49-F238E27FC236}">
                <a16:creationId xmlns:a16="http://schemas.microsoft.com/office/drawing/2014/main" id="{452DE64F-4015-4E7C-8AB5-9C049FB7236C}"/>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8" name="Title">
            <a:extLst>
              <a:ext uri="{FF2B5EF4-FFF2-40B4-BE49-F238E27FC236}">
                <a16:creationId xmlns:a16="http://schemas.microsoft.com/office/drawing/2014/main" id="{5967C2BF-753C-4C23-BB50-41EC2320F96D}"/>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p>
            <a:r>
              <a:rPr lang="en-US"/>
              <a:t>Copyright © 2025, Oracle and/or its affiliates</a:t>
            </a:r>
            <a:endParaRPr lang="en-US" dirty="0"/>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p>
            <a:endParaRPr lang="en-US" dirty="0"/>
          </a:p>
        </p:txBody>
      </p:sp>
      <p:sp>
        <p:nvSpPr>
          <p:cNvPr id="17" name="Rectangle 16">
            <a:extLst>
              <a:ext uri="{FF2B5EF4-FFF2-40B4-BE49-F238E27FC236}">
                <a16:creationId xmlns:a16="http://schemas.microsoft.com/office/drawing/2014/main" id="{626AAC4F-13E9-4EF3-A949-C9CF5787BA39}"/>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4062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_Pillar">
    <p:bg>
      <p:bgPr>
        <a:solidFill>
          <a:schemeClr val="accent5"/>
        </a:solidFill>
        <a:effectLst/>
      </p:bgPr>
    </p:bg>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9" name="Content Placeholder 2">
            <a:extLst>
              <a:ext uri="{FF2B5EF4-FFF2-40B4-BE49-F238E27FC236}">
                <a16:creationId xmlns:a16="http://schemas.microsoft.com/office/drawing/2014/main" id="{716F2B04-1C62-44A0-A70F-43AAE5D3C5F9}"/>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6" name="Title">
            <a:extLst>
              <a:ext uri="{FF2B5EF4-FFF2-40B4-BE49-F238E27FC236}">
                <a16:creationId xmlns:a16="http://schemas.microsoft.com/office/drawing/2014/main" id="{E8E870D0-AA7A-4DF2-9451-37FC290C03DC}"/>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lvl1pPr>
              <a:defRPr>
                <a:solidFill>
                  <a:schemeClr val="tx1"/>
                </a:solidFill>
              </a:defRPr>
            </a:lvl1pPr>
          </a:lstStyle>
          <a:p>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lvl1pPr>
              <a:defRPr>
                <a:solidFill>
                  <a:schemeClr val="tx1"/>
                </a:solidFill>
              </a:defRPr>
            </a:lvl1pPr>
          </a:lstStyle>
          <a:p>
            <a:r>
              <a:rPr lang="en-US"/>
              <a:t>Copyright © 2025, Oracle and/or its affiliates</a:t>
            </a:r>
            <a:endParaRPr lang="en-US" dirty="0"/>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14" name="Rectangle 13">
            <a:extLst>
              <a:ext uri="{FF2B5EF4-FFF2-40B4-BE49-F238E27FC236}">
                <a16:creationId xmlns:a16="http://schemas.microsoft.com/office/drawing/2014/main" id="{DE459031-A6BC-1E4E-8B6D-4472115AE720}"/>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409169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ght - Quote with Picture">
    <p:spTree>
      <p:nvGrpSpPr>
        <p:cNvPr id="1" name=""/>
        <p:cNvGrpSpPr/>
        <p:nvPr/>
      </p:nvGrpSpPr>
      <p:grpSpPr>
        <a:xfrm>
          <a:off x="0" y="0"/>
          <a:ext cx="0" cy="0"/>
          <a:chOff x="0" y="0"/>
          <a:chExt cx="0" cy="0"/>
        </a:xfrm>
      </p:grpSpPr>
      <p:pic>
        <p:nvPicPr>
          <p:cNvPr id="14" name="Data Texture Image">
            <a:extLst>
              <a:ext uri="{FF2B5EF4-FFF2-40B4-BE49-F238E27FC236}">
                <a16:creationId xmlns:a16="http://schemas.microsoft.com/office/drawing/2014/main" id="{BB4B0E6C-0C20-D444-9789-A9966B9CBD9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0000"/>
          <a:stretch/>
        </p:blipFill>
        <p:spPr>
          <a:xfrm>
            <a:off x="4876799" y="0"/>
            <a:ext cx="7315201" cy="6857998"/>
          </a:xfrm>
          <a:prstGeom prst="rect">
            <a:avLst/>
          </a:prstGeom>
          <a:ln>
            <a:noFill/>
          </a:ln>
        </p:spPr>
      </p:pic>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a:lvl1pPr>
          </a:lstStyle>
          <a:p>
            <a:r>
              <a:rPr lang="en-US" dirty="0"/>
              <a:t>Click to add image</a:t>
            </a:r>
          </a:p>
        </p:txBody>
      </p:sp>
      <p:sp>
        <p:nvSpPr>
          <p:cNvPr id="17" name="Content Placeholder 2">
            <a:extLst>
              <a:ext uri="{FF2B5EF4-FFF2-40B4-BE49-F238E27FC236}">
                <a16:creationId xmlns:a16="http://schemas.microsoft.com/office/drawing/2014/main" id="{34698861-1541-4CC3-82CE-923021528A47}"/>
              </a:ext>
            </a:extLst>
          </p:cNvPr>
          <p:cNvSpPr>
            <a:spLocks noGrp="1"/>
          </p:cNvSpPr>
          <p:nvPr>
            <p:ph sz="quarter" idx="46" hasCustomPrompt="1"/>
          </p:nvPr>
        </p:nvSpPr>
        <p:spPr>
          <a:xfrm>
            <a:off x="5431536" y="1207008"/>
            <a:ext cx="2939518" cy="841248"/>
          </a:xfrm>
        </p:spPr>
        <p:txBody>
          <a:bodyPr/>
          <a:lstStyle>
            <a:lvl5pPr marL="731520" indent="0">
              <a:buNone/>
              <a:defRPr/>
            </a:lvl5pPr>
          </a:lstStyle>
          <a:p>
            <a:pPr lvl="0"/>
            <a:r>
              <a:rPr lang="en-US" dirty="0"/>
              <a:t>Click to add logo</a:t>
            </a:r>
          </a:p>
        </p:txBody>
      </p:sp>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372844" y="2434528"/>
            <a:ext cx="6067096" cy="1846659"/>
          </a:xfrm>
          <a:noFill/>
        </p:spPr>
        <p:txBody>
          <a:bodyPr vert="horz" wrap="square" lIns="0" tIns="0" rIns="0" bIns="0" rtlCol="0" anchor="b" anchorCtr="0">
            <a:spAutoFit/>
          </a:bodyPr>
          <a:lstStyle>
            <a:lvl1pPr>
              <a:lnSpc>
                <a:spcPct val="100000"/>
              </a:lnSpc>
              <a:defRPr lang="en-US" sz="3000" b="0" dirty="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endParaRPr lang="en-US" dirty="0"/>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Rectangle 15">
            <a:extLst>
              <a:ext uri="{FF2B5EF4-FFF2-40B4-BE49-F238E27FC236}">
                <a16:creationId xmlns:a16="http://schemas.microsoft.com/office/drawing/2014/main" id="{8DA8AC6E-786E-48E9-B3F3-F0E879B2C7F3}"/>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rk - Quot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17" name="Content Placeholder 2">
            <a:extLst>
              <a:ext uri="{FF2B5EF4-FFF2-40B4-BE49-F238E27FC236}">
                <a16:creationId xmlns:a16="http://schemas.microsoft.com/office/drawing/2014/main" id="{F8B6C609-C846-404C-9A09-E3C80CBD2084}"/>
              </a:ext>
            </a:extLst>
          </p:cNvPr>
          <p:cNvSpPr>
            <a:spLocks noGrp="1"/>
          </p:cNvSpPr>
          <p:nvPr>
            <p:ph sz="quarter" idx="46" hasCustomPrompt="1"/>
          </p:nvPr>
        </p:nvSpPr>
        <p:spPr>
          <a:xfrm>
            <a:off x="5438775" y="1204990"/>
            <a:ext cx="2939518" cy="841248"/>
          </a:xfrm>
        </p:spPr>
        <p:txBody>
          <a:bodyPr/>
          <a:lstStyle>
            <a:lvl5pPr marL="731520" indent="0">
              <a:buNone/>
              <a:defRPr/>
            </a:lvl5pPr>
          </a:lstStyle>
          <a:p>
            <a:pPr lvl="0"/>
            <a:r>
              <a:rPr lang="en-US" dirty="0"/>
              <a:t>Click to add logo</a:t>
            </a:r>
          </a:p>
        </p:txBody>
      </p:sp>
      <p:pic>
        <p:nvPicPr>
          <p:cNvPr id="14" name="Data Texture Image">
            <a:extLst>
              <a:ext uri="{FF2B5EF4-FFF2-40B4-BE49-F238E27FC236}">
                <a16:creationId xmlns:a16="http://schemas.microsoft.com/office/drawing/2014/main" id="{D296E9E1-B17B-C942-817D-5074E6FD1C6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bwMode="invGray">
          <a:xfrm>
            <a:off x="4876800" y="0"/>
            <a:ext cx="7315200" cy="6858000"/>
          </a:xfrm>
          <a:prstGeom prst="rect">
            <a:avLst/>
          </a:prstGeom>
        </p:spPr>
      </p:pic>
      <p:sp>
        <p:nvSpPr>
          <p:cNvPr id="3" name="Quote">
            <a:extLst>
              <a:ext uri="{FF2B5EF4-FFF2-40B4-BE49-F238E27FC236}">
                <a16:creationId xmlns:a16="http://schemas.microsoft.com/office/drawing/2014/main" id="{E7972264-22BA-4EDF-A0AC-13C683A7DA78}"/>
              </a:ext>
            </a:extLst>
          </p:cNvPr>
          <p:cNvSpPr>
            <a:spLocks noGrp="1"/>
          </p:cNvSpPr>
          <p:nvPr>
            <p:ph type="title" hasCustomPrompt="1"/>
          </p:nvPr>
        </p:nvSpPr>
        <p:spPr>
          <a:xfrm>
            <a:off x="5378728" y="2435027"/>
            <a:ext cx="6051272" cy="1846659"/>
          </a:xfrm>
          <a:noFill/>
        </p:spPr>
        <p:txBody>
          <a:bodyPr vert="horz" wrap="square" lIns="0" tIns="0" rIns="0" bIns="0" rtlCol="0" anchor="b" anchorCtr="0">
            <a:spAutoFit/>
          </a:bodyPr>
          <a:lstStyle>
            <a:lvl1pPr>
              <a:lnSpc>
                <a:spcPct val="100000"/>
              </a:lnSpc>
              <a:defRPr lang="en-US" sz="3000" b="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p>
            <a:r>
              <a:rPr lang="en-US"/>
              <a:t>Copyright © 2025, Oracle and/or its affiliates</a:t>
            </a:r>
            <a:endParaRPr lang="en-US" dirty="0"/>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p>
            <a:endParaRPr lang="en-US" dirty="0"/>
          </a:p>
        </p:txBody>
      </p:sp>
      <p:sp>
        <p:nvSpPr>
          <p:cNvPr id="16" name="Rectangle 15">
            <a:extLst>
              <a:ext uri="{FF2B5EF4-FFF2-40B4-BE49-F238E27FC236}">
                <a16:creationId xmlns:a16="http://schemas.microsoft.com/office/drawing/2014/main" id="{B80D205C-4C4B-4EE9-ACBA-F7B0C626DEC1}"/>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79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rgbClr val="C74634"/>
                </a:solidFill>
              </a:defRPr>
            </a:lvl1pPr>
          </a:lstStyle>
          <a:p>
            <a:pPr lvl="0"/>
            <a:r>
              <a:rPr lang="en-US" dirty="0"/>
              <a:t>00%</a:t>
            </a:r>
          </a:p>
        </p:txBody>
      </p:sp>
      <p:sp>
        <p:nvSpPr>
          <p:cNvPr id="10" name="Rectangle 9">
            <a:extLst>
              <a:ext uri="{FF2B5EF4-FFF2-40B4-BE49-F238E27FC236}">
                <a16:creationId xmlns:a16="http://schemas.microsoft.com/office/drawing/2014/main" id="{EAFA51CD-3802-014A-9754-5597765CE71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47423E"/>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1608" y="6355080"/>
            <a:ext cx="502920" cy="502920"/>
          </a:xfrm>
          <a:prstGeom prst="rect">
            <a:avLst/>
          </a:prstGeom>
        </p:spPr>
      </p:pic>
    </p:spTree>
    <p:extLst>
      <p:ext uri="{BB962C8B-B14F-4D97-AF65-F5344CB8AC3E}">
        <p14:creationId xmlns:p14="http://schemas.microsoft.com/office/powerpoint/2010/main" val="106051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ight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chemeClr val="accent4"/>
                </a:solidFill>
              </a:defRPr>
            </a:lvl1pPr>
          </a:lstStyle>
          <a:p>
            <a:pPr lvl="0"/>
            <a:r>
              <a:rPr lang="en-US" dirty="0"/>
              <a:t>00%</a:t>
            </a:r>
          </a:p>
        </p:txBody>
      </p:sp>
      <p:sp>
        <p:nvSpPr>
          <p:cNvPr id="9" name="Rectangle 8">
            <a:extLst>
              <a:ext uri="{FF2B5EF4-FFF2-40B4-BE49-F238E27FC236}">
                <a16:creationId xmlns:a16="http://schemas.microsoft.com/office/drawing/2014/main" id="{32C137AA-5A34-7F4E-967E-801DB4B889FF}"/>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C74634"/>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0316" y="6355080"/>
            <a:ext cx="502920" cy="502920"/>
          </a:xfrm>
          <a:prstGeom prst="rect">
            <a:avLst/>
          </a:prstGeom>
        </p:spPr>
      </p:pic>
    </p:spTree>
    <p:extLst>
      <p:ext uri="{BB962C8B-B14F-4D97-AF65-F5344CB8AC3E}">
        <p14:creationId xmlns:p14="http://schemas.microsoft.com/office/powerpoint/2010/main" val="329684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54DF6-D8D9-3E4B-A5D4-8DB1B36A2111}"/>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65000"/>
            <a:extLst>
              <a:ext uri="{28A0092B-C50C-407E-A947-70E740481C1C}">
                <a14:useLocalDpi xmlns:a14="http://schemas.microsoft.com/office/drawing/2010/main"/>
              </a:ext>
            </a:extLst>
          </a:blip>
          <a:srcRect l="49997"/>
          <a:stretch/>
        </p:blipFill>
        <p:spPr>
          <a:xfrm>
            <a:off x="6096000" y="0"/>
            <a:ext cx="6096348" cy="6858000"/>
          </a:xfrm>
          <a:prstGeom prst="rect">
            <a:avLst/>
          </a:prstGeom>
        </p:spPr>
      </p:pic>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0" y="1600200"/>
            <a:ext cx="5085287" cy="2415700"/>
          </a:xfrm>
        </p:spPr>
        <p:txBody>
          <a:bodyPr anchor="b" anchorCtr="0"/>
          <a:lstStyle>
            <a:lvl1pPr>
              <a:defRPr sz="8000" b="1">
                <a:solidFill>
                  <a:schemeClr val="accent4"/>
                </a:solidFill>
              </a:defRPr>
            </a:lvl1pPr>
          </a:lstStyle>
          <a:p>
            <a:pPr lvl="0"/>
            <a:r>
              <a:rPr lang="en-US" dirty="0"/>
              <a:t>00%</a:t>
            </a:r>
          </a:p>
        </p:txBody>
      </p:sp>
      <p:sp>
        <p:nvSpPr>
          <p:cNvPr id="10" name="Rectangle 9">
            <a:extLst>
              <a:ext uri="{FF2B5EF4-FFF2-40B4-BE49-F238E27FC236}">
                <a16:creationId xmlns:a16="http://schemas.microsoft.com/office/drawing/2014/main" id="{25F5F9B0-71D6-4D40-B483-DA9EF17327F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chemeClr val="accent3"/>
          </a:solidFill>
          <a:ln w="317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p>
            <a:r>
              <a:rPr lang="en-US"/>
              <a:t>Copyright © 2025, Oracle and/or its affiliates</a:t>
            </a:r>
            <a:endParaRPr lang="en-US" dirty="0"/>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166772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Abstract Background_Pillar ">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7BAEC6-880A-9D4F-BF23-62FC65A11A33}"/>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FD5E22FF-8D6A-32F9-3E47-4EC84B799B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538641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 Title 1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p>
            <a:endParaRPr lang="en-US" dirty="0"/>
          </a:p>
        </p:txBody>
      </p:sp>
    </p:spTree>
    <p:extLst>
      <p:ext uri="{BB962C8B-B14F-4D97-AF65-F5344CB8AC3E}">
        <p14:creationId xmlns:p14="http://schemas.microsoft.com/office/powerpoint/2010/main" val="2034068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Abstract Background_Pilla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B95C52-41FD-0E43-9C81-13A93C31070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A19AB997-B8A3-2502-0FA8-748915D2783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59382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bstract Backgroun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27456-9733-0C48-8136-979ECE40D37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5CAFE0E3-ECE1-D804-79D1-6739ADE6350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2752434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ark - Abstract Backgroun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D7617-1C1B-EC4A-BFEE-9C52AD01814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endParaRPr lang="en-US" dirty="0"/>
          </a:p>
        </p:txBody>
      </p:sp>
      <p:pic>
        <p:nvPicPr>
          <p:cNvPr id="3" name="Graphic 2">
            <a:extLst>
              <a:ext uri="{FF2B5EF4-FFF2-40B4-BE49-F238E27FC236}">
                <a16:creationId xmlns:a16="http://schemas.microsoft.com/office/drawing/2014/main" id="{5B7E49CF-4DD6-FE80-EAE2-65D36C9ADA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1895690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Abstract Background_Pillar">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8DE06-BAFF-CB4D-A07A-5ED390EB37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2485DB51-7E83-9BEF-970E-A230F0D94E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2894024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Abstract Background_Pilla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7567A-0E78-7D42-B396-42430CBCAA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0" y="381"/>
            <a:ext cx="12192000" cy="6857238"/>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endParaRPr lang="en-US" dirty="0"/>
          </a:p>
        </p:txBody>
      </p:sp>
      <p:pic>
        <p:nvPicPr>
          <p:cNvPr id="3" name="Graphic 2">
            <a:extLst>
              <a:ext uri="{FF2B5EF4-FFF2-40B4-BE49-F238E27FC236}">
                <a16:creationId xmlns:a16="http://schemas.microsoft.com/office/drawing/2014/main" id="{14E2A2E1-26C5-7EB1-403D-7C407E59AA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11281"/>
            <a:ext cx="190518" cy="190518"/>
          </a:xfrm>
          <a:prstGeom prst="rect">
            <a:avLst/>
          </a:prstGeom>
        </p:spPr>
      </p:pic>
    </p:spTree>
    <p:extLst>
      <p:ext uri="{BB962C8B-B14F-4D97-AF65-F5344CB8AC3E}">
        <p14:creationId xmlns:p14="http://schemas.microsoft.com/office/powerpoint/2010/main" val="382102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49483A-D5BF-4B47-B9C4-0CB237B4ED7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4000" b="0">
                <a:latin typeface="Georgia" panose="02040502050405020303" pitchFamily="18" charset="0"/>
                <a:ea typeface="+mj-ea"/>
              </a:defRPr>
            </a:lvl1pPr>
          </a:lstStyle>
          <a:p>
            <a:pPr marL="0" lvl="0">
              <a:lnSpc>
                <a:spcPct val="100000"/>
              </a:lnSpc>
            </a:pPr>
            <a:r>
              <a:rPr lang="en-US" dirty="0"/>
              <a:t>Speaker</a:t>
            </a:r>
          </a:p>
        </p:txBody>
      </p:sp>
      <p:sp>
        <p:nvSpPr>
          <p:cNvPr id="13" name="Rectangle 12">
            <a:extLst>
              <a:ext uri="{FF2B5EF4-FFF2-40B4-BE49-F238E27FC236}">
                <a16:creationId xmlns:a16="http://schemas.microsoft.com/office/drawing/2014/main" id="{6B8561DD-EDCD-4C98-87E1-A6FB380FEF4A}"/>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599494"/>
            <a:ext cx="3227476" cy="3247119"/>
          </a:xfrm>
        </p:spPr>
        <p:txBody>
          <a:bodyPr/>
          <a:lstStyle>
            <a:lvl1pPr>
              <a:defRPr>
                <a:solidFill>
                  <a:schemeClr val="tx1"/>
                </a:solidFill>
              </a:defRPr>
            </a:lvl1pPr>
          </a:lstStyle>
          <a:p>
            <a:r>
              <a:rPr lang="en-US"/>
              <a:t>Click icon to add picture</a:t>
            </a:r>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5145363"/>
            <a:ext cx="3236480"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509468"/>
            <a:ext cx="3236480"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Slide Number Placeholder 7">
            <a:extLst>
              <a:ext uri="{FF2B5EF4-FFF2-40B4-BE49-F238E27FC236}">
                <a16:creationId xmlns:a16="http://schemas.microsoft.com/office/drawing/2014/main" id="{6BEF3F0C-7FEC-7B40-A1F6-8EE025365DEB}"/>
              </a:ext>
            </a:extLst>
          </p:cNvPr>
          <p:cNvSpPr>
            <a:spLocks noGrp="1"/>
          </p:cNvSpPr>
          <p:nvPr>
            <p:ph type="sldNum" sz="quarter" idx="15"/>
          </p:nvPr>
        </p:nvSpPr>
        <p:spPr>
          <a:xfrm>
            <a:off x="762000" y="6423660"/>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8D13E50C-836B-3442-AB9E-EEE2C6593479}"/>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1" name="Date Placeholder 2">
            <a:extLst>
              <a:ext uri="{FF2B5EF4-FFF2-40B4-BE49-F238E27FC236}">
                <a16:creationId xmlns:a16="http://schemas.microsoft.com/office/drawing/2014/main" id="{BB3B6E64-A4C4-9D46-BFF1-1F043A38E608}"/>
              </a:ext>
            </a:extLst>
          </p:cNvPr>
          <p:cNvSpPr>
            <a:spLocks noGrp="1"/>
          </p:cNvSpPr>
          <p:nvPr>
            <p:ph type="dt" sz="half" idx="14"/>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3436129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C0A570-849B-AC4C-8F27-8BDD8B19437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0" name="Rectangle 19">
            <a:extLst>
              <a:ext uri="{FF2B5EF4-FFF2-40B4-BE49-F238E27FC236}">
                <a16:creationId xmlns:a16="http://schemas.microsoft.com/office/drawing/2014/main" id="{CF743AC2-8A7C-45C1-A7EA-F56435C6EDFD}"/>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08473" y="1599336"/>
            <a:ext cx="3227832" cy="3247119"/>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408473"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408473"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Date Placeholder 2">
            <a:extLst>
              <a:ext uri="{FF2B5EF4-FFF2-40B4-BE49-F238E27FC236}">
                <a16:creationId xmlns:a16="http://schemas.microsoft.com/office/drawing/2014/main" id="{AE9A0A8C-2E6F-464B-9FD1-B9649E73A5C1}"/>
              </a:ext>
            </a:extLst>
          </p:cNvPr>
          <p:cNvSpPr>
            <a:spLocks noGrp="1"/>
          </p:cNvSpPr>
          <p:nvPr>
            <p:ph type="dt" sz="half" idx="17"/>
          </p:nvPr>
        </p:nvSpPr>
        <p:spPr>
          <a:xfrm>
            <a:off x="6873138" y="6425604"/>
            <a:ext cx="2743200" cy="363500"/>
          </a:xfrm>
        </p:spPr>
        <p:txBody>
          <a:bodyPr/>
          <a:lstStyle/>
          <a:p>
            <a:endParaRPr lang="en-US" dirty="0"/>
          </a:p>
        </p:txBody>
      </p:sp>
      <p:sp>
        <p:nvSpPr>
          <p:cNvPr id="15" name="Footer Placeholder 4">
            <a:extLst>
              <a:ext uri="{FF2B5EF4-FFF2-40B4-BE49-F238E27FC236}">
                <a16:creationId xmlns:a16="http://schemas.microsoft.com/office/drawing/2014/main" id="{0CCA3A0C-D472-2543-A7D4-913248392BB8}"/>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8" name="Slide Number Placeholder 7">
            <a:extLst>
              <a:ext uri="{FF2B5EF4-FFF2-40B4-BE49-F238E27FC236}">
                <a16:creationId xmlns:a16="http://schemas.microsoft.com/office/drawing/2014/main" id="{140478BB-E705-324F-B49B-B24DA1FA107C}"/>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a:t>
            </a:fld>
            <a:endParaRPr lang="en-US" dirty="0"/>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7942248" y="1599336"/>
            <a:ext cx="3227832" cy="3247119"/>
          </a:xfrm>
        </p:spPr>
        <p:txBody>
          <a:bodyPr/>
          <a:lstStyle>
            <a:lvl1pPr>
              <a:defRPr>
                <a:solidFill>
                  <a:schemeClr val="tx1"/>
                </a:solidFill>
              </a:defRPr>
            </a:lvl1pPr>
          </a:lstStyle>
          <a:p>
            <a:r>
              <a:rPr lang="en-US"/>
              <a:t>Click icon to add picture</a:t>
            </a:r>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42248"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42248"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Tree>
    <p:extLst>
      <p:ext uri="{BB962C8B-B14F-4D97-AF65-F5344CB8AC3E}">
        <p14:creationId xmlns:p14="http://schemas.microsoft.com/office/powerpoint/2010/main" val="56180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F7083D-E5B1-3F4E-B342-0D8EF2A1F39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9" name="Rectangle 28">
            <a:extLst>
              <a:ext uri="{FF2B5EF4-FFF2-40B4-BE49-F238E27FC236}">
                <a16:creationId xmlns:a16="http://schemas.microsoft.com/office/drawing/2014/main" id="{4DADD3A8-3DD5-4C10-AE4C-B2A30501B64B}"/>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3973424" y="1503086"/>
            <a:ext cx="2368296" cy="2331720"/>
          </a:xfrm>
        </p:spPr>
        <p:txBody>
          <a:bodyPr/>
          <a:lstStyle>
            <a:lvl1pP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3973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3973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p:cNvSpPr>
          <p:nvPr>
            <p:ph type="pic" sz="quarter" idx="28"/>
          </p:nvPr>
        </p:nvSpPr>
        <p:spPr>
          <a:xfrm>
            <a:off x="6640424" y="1503086"/>
            <a:ext cx="2368296" cy="2331720"/>
          </a:xfrm>
        </p:spPr>
        <p:txBody>
          <a:bodyPr/>
          <a:lstStyle>
            <a:lvl1pPr>
              <a:defRPr>
                <a:solidFill>
                  <a:schemeClr val="tx1"/>
                </a:solidFill>
              </a:defRPr>
            </a:lvl1pPr>
          </a:lstStyle>
          <a:p>
            <a:r>
              <a:rPr lang="en-US"/>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6640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6640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p:cNvSpPr>
          <p:nvPr>
            <p:ph type="pic" sz="quarter" idx="31"/>
          </p:nvPr>
        </p:nvSpPr>
        <p:spPr>
          <a:xfrm>
            <a:off x="9316949" y="1503086"/>
            <a:ext cx="2368296" cy="2331720"/>
          </a:xfrm>
        </p:spPr>
        <p:txBody>
          <a:bodyPr/>
          <a:lstStyle>
            <a:lvl1pPr>
              <a:defRPr>
                <a:solidFill>
                  <a:schemeClr val="tx1"/>
                </a:solidFill>
              </a:defRPr>
            </a:lvl1pPr>
          </a:lstStyle>
          <a:p>
            <a:r>
              <a:rPr lang="en-US"/>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9316948"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9316948"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8" name="Slide Number Placeholder 7">
            <a:extLst>
              <a:ext uri="{FF2B5EF4-FFF2-40B4-BE49-F238E27FC236}">
                <a16:creationId xmlns:a16="http://schemas.microsoft.com/office/drawing/2014/main" id="{CCE5764A-5EC9-494B-88D0-11780F6D87F6}"/>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9EAFC18-8AC9-5F4E-8D9A-1326DF8761C0}"/>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17" name="Date Placeholder 2">
            <a:extLst>
              <a:ext uri="{FF2B5EF4-FFF2-40B4-BE49-F238E27FC236}">
                <a16:creationId xmlns:a16="http://schemas.microsoft.com/office/drawing/2014/main" id="{11198CAC-E69F-F549-A18A-1BAE46DA122B}"/>
              </a:ext>
            </a:extLst>
          </p:cNvPr>
          <p:cNvSpPr>
            <a:spLocks noGrp="1"/>
          </p:cNvSpPr>
          <p:nvPr>
            <p:ph type="dt" sz="half" idx="26"/>
          </p:nvPr>
        </p:nvSpPr>
        <p:spPr>
          <a:xfrm>
            <a:off x="6873138" y="6425604"/>
            <a:ext cx="2743200" cy="363500"/>
          </a:xfrm>
        </p:spPr>
        <p:txBody>
          <a:bodyPr/>
          <a:lstStyle/>
          <a:p>
            <a:endParaRPr lang="en-US" dirty="0"/>
          </a:p>
        </p:txBody>
      </p:sp>
    </p:spTree>
    <p:extLst>
      <p:ext uri="{BB962C8B-B14F-4D97-AF65-F5344CB8AC3E}">
        <p14:creationId xmlns:p14="http://schemas.microsoft.com/office/powerpoint/2010/main" val="4187615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362" userDrawn="1">
          <p15:clr>
            <a:srgbClr val="FBAE40"/>
          </p15:clr>
        </p15:guide>
        <p15:guide id="2" pos="5676"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752237-802C-9A42-B843-A70BCD70D53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34" name="Rectangle 33">
            <a:extLst>
              <a:ext uri="{FF2B5EF4-FFF2-40B4-BE49-F238E27FC236}">
                <a16:creationId xmlns:a16="http://schemas.microsoft.com/office/drawing/2014/main" id="{9773295E-125B-439A-B4E9-5AE679952C84}"/>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182565" y="719221"/>
            <a:ext cx="1920240" cy="1921744"/>
          </a:xfrm>
        </p:spPr>
        <p:txBody>
          <a:bodyPr/>
          <a:lstStyle>
            <a:lvl1pPr>
              <a:defRPr>
                <a:solidFill>
                  <a:schemeClr val="tx1"/>
                </a:solidFill>
              </a:defRPr>
            </a:lvl1pPr>
          </a:lstStyle>
          <a:p>
            <a:r>
              <a:rPr lang="en-US"/>
              <a:t>Click icon to add picture</a:t>
            </a:r>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8256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8256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p:cNvSpPr>
          <p:nvPr>
            <p:ph type="pic" sz="quarter" idx="16"/>
          </p:nvPr>
        </p:nvSpPr>
        <p:spPr>
          <a:xfrm>
            <a:off x="8993646" y="719221"/>
            <a:ext cx="1920240" cy="1921744"/>
          </a:xfrm>
        </p:spPr>
        <p:txBody>
          <a:bodyPr/>
          <a:lstStyle>
            <a:lvl1pPr>
              <a:defRPr>
                <a:solidFill>
                  <a:schemeClr val="tx1"/>
                </a:solidFill>
              </a:defRPr>
            </a:lvl1pPr>
          </a:lstStyle>
          <a:p>
            <a:r>
              <a:rPr lang="en-US"/>
              <a:t>Click icon to add picture</a:t>
            </a:r>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9364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9364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p:cNvSpPr>
          <p:nvPr>
            <p:ph type="pic" sz="quarter" idx="27"/>
          </p:nvPr>
        </p:nvSpPr>
        <p:spPr>
          <a:xfrm>
            <a:off x="6182565" y="3761433"/>
            <a:ext cx="1920240" cy="1921744"/>
          </a:xfrm>
        </p:spPr>
        <p:txBody>
          <a:bodyPr/>
          <a:lstStyle>
            <a:lvl1pPr>
              <a:defRPr>
                <a:solidFill>
                  <a:schemeClr val="tx1"/>
                </a:solidFill>
              </a:defRPr>
            </a:lvl1pPr>
          </a:lstStyle>
          <a:p>
            <a:r>
              <a:rPr lang="en-US"/>
              <a:t>Click icon to add picture</a:t>
            </a:r>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8256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8256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p:cNvSpPr>
          <p:nvPr>
            <p:ph type="pic" sz="quarter" idx="28"/>
          </p:nvPr>
        </p:nvSpPr>
        <p:spPr>
          <a:xfrm>
            <a:off x="8993646" y="3761433"/>
            <a:ext cx="1920240" cy="1921744"/>
          </a:xfrm>
        </p:spPr>
        <p:txBody>
          <a:bodyPr/>
          <a:lstStyle>
            <a:lvl1pPr>
              <a:defRPr>
                <a:solidFill>
                  <a:schemeClr val="tx1"/>
                </a:solidFill>
              </a:defRPr>
            </a:lvl1pPr>
          </a:lstStyle>
          <a:p>
            <a:r>
              <a:rPr lang="en-US"/>
              <a:t>Click icon to add picture</a:t>
            </a:r>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9364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9364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27" name="Slide Number Placeholder 7">
            <a:extLst>
              <a:ext uri="{FF2B5EF4-FFF2-40B4-BE49-F238E27FC236}">
                <a16:creationId xmlns:a16="http://schemas.microsoft.com/office/drawing/2014/main" id="{46E86DE0-FE7C-744D-970D-9696DFAA28E1}"/>
              </a:ext>
            </a:extLst>
          </p:cNvPr>
          <p:cNvSpPr>
            <a:spLocks noGrp="1"/>
          </p:cNvSpPr>
          <p:nvPr>
            <p:ph type="sldNum" sz="quarter" idx="32"/>
          </p:nvPr>
        </p:nvSpPr>
        <p:spPr>
          <a:xfrm>
            <a:off x="762000" y="6423660"/>
            <a:ext cx="365760" cy="365760"/>
          </a:xfrm>
        </p:spPr>
        <p:txBody>
          <a:bodyPr/>
          <a:lstStyle/>
          <a:p>
            <a:fld id="{345D60D9-5372-5F40-9443-0F9AE5BDC3C8}" type="slidenum">
              <a:rPr lang="en-US" smtClean="0"/>
              <a:pPr/>
              <a:t>‹#›</a:t>
            </a:fld>
            <a:endParaRPr lang="en-US" dirty="0"/>
          </a:p>
        </p:txBody>
      </p:sp>
      <p:sp>
        <p:nvSpPr>
          <p:cNvPr id="24" name="Footer Placeholder 4">
            <a:extLst>
              <a:ext uri="{FF2B5EF4-FFF2-40B4-BE49-F238E27FC236}">
                <a16:creationId xmlns:a16="http://schemas.microsoft.com/office/drawing/2014/main" id="{DBF80D77-FE9A-BC48-9AF3-ED3B5FF0640B}"/>
              </a:ext>
            </a:extLst>
          </p:cNvPr>
          <p:cNvSpPr>
            <a:spLocks noGrp="1"/>
          </p:cNvSpPr>
          <p:nvPr>
            <p:ph type="ftr" sz="quarter" idx="11"/>
          </p:nvPr>
        </p:nvSpPr>
        <p:spPr>
          <a:xfrm>
            <a:off x="1127759" y="6423978"/>
            <a:ext cx="5745379" cy="365125"/>
          </a:xfrm>
        </p:spPr>
        <p:txBody>
          <a:bodyPr/>
          <a:lstStyle/>
          <a:p>
            <a:r>
              <a:rPr lang="en-US"/>
              <a:t>Copyright © 2025, Oracle and/or its affiliates</a:t>
            </a:r>
            <a:endParaRPr lang="en-US" dirty="0"/>
          </a:p>
        </p:txBody>
      </p:sp>
      <p:sp>
        <p:nvSpPr>
          <p:cNvPr id="20" name="Date Placeholder 2">
            <a:extLst>
              <a:ext uri="{FF2B5EF4-FFF2-40B4-BE49-F238E27FC236}">
                <a16:creationId xmlns:a16="http://schemas.microsoft.com/office/drawing/2014/main" id="{21220CCC-C0DB-D44E-99CA-7713C5EFAE7B}"/>
              </a:ext>
            </a:extLst>
          </p:cNvPr>
          <p:cNvSpPr>
            <a:spLocks noGrp="1"/>
          </p:cNvSpPr>
          <p:nvPr>
            <p:ph type="dt" sz="half" idx="31"/>
          </p:nvPr>
        </p:nvSpPr>
        <p:spPr>
          <a:xfrm>
            <a:off x="6873138" y="6425604"/>
            <a:ext cx="2743200" cy="363500"/>
          </a:xfrm>
        </p:spPr>
        <p:txBody>
          <a:bodyPr/>
          <a:lstStyle/>
          <a:p>
            <a:endParaRPr lang="en-US" dirty="0"/>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291951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40000"/>
          <a:stretch/>
        </p:blipFill>
        <p:spPr>
          <a:xfrm>
            <a:off x="4876800" y="0"/>
            <a:ext cx="7315199" cy="6858000"/>
          </a:xfrm>
          <a:prstGeom prst="rect">
            <a:avLst/>
          </a:prstGeom>
        </p:spPr>
      </p:pic>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lstStyle>
            <a:lvl1pPr>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4D6A4509-AC78-4360-9126-01A3BC6609AC}"/>
              </a:ext>
            </a:extLst>
          </p:cNvPr>
          <p:cNvSpPr>
            <a:spLocks noGrp="1"/>
          </p:cNvSpPr>
          <p:nvPr>
            <p:ph type="ftr" sz="quarter" idx="22"/>
          </p:nvPr>
        </p:nvSpPr>
        <p:spPr/>
        <p:txBody>
          <a:bodyPr/>
          <a:lstStyle/>
          <a:p>
            <a:r>
              <a:rPr lang="en-US"/>
              <a:t>Copyright © 2025, Oracle and/or its affiliates</a:t>
            </a:r>
            <a:endParaRPr lang="en-US" dirty="0"/>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nvPr>
        </p:nvSpPr>
        <p:spPr/>
        <p:txBody>
          <a:bodyPr/>
          <a:lstStyle/>
          <a:p>
            <a:endParaRPr lang="en-US" dirty="0"/>
          </a:p>
        </p:txBody>
      </p:sp>
      <p:pic>
        <p:nvPicPr>
          <p:cNvPr id="10" name="OTag">
            <a:extLst>
              <a:ext uri="{FF2B5EF4-FFF2-40B4-BE49-F238E27FC236}">
                <a16:creationId xmlns:a16="http://schemas.microsoft.com/office/drawing/2014/main" id="{3CE1CF95-2ED4-4044-A052-7E6E1867A5F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Graphic 3">
            <a:extLst>
              <a:ext uri="{FF2B5EF4-FFF2-40B4-BE49-F238E27FC236}">
                <a16:creationId xmlns:a16="http://schemas.microsoft.com/office/drawing/2014/main" id="{0DCBCB90-705C-BF19-4F6B-E11596541A8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313830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2" Type="http://schemas.openxmlformats.org/officeDocument/2006/relationships/slideLayout" Target="../slideLayouts/slideLayout17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image" Target="../media/image1.emf"/><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2025, Oracle and/or its affiliates</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endParaRPr lang="en-US" dirty="0"/>
          </a:p>
        </p:txBody>
      </p:sp>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0"/>
              </a:ext>
            </a:extLst>
          </p:cNvPr>
          <p:cNvPicPr>
            <a:picLocks noChangeAspect="1"/>
          </p:cNvPicPr>
          <p:nvPr userDrawn="1"/>
        </p:nvPicPr>
        <p:blipFill>
          <a:blip r:embed="rId174"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87" r:id="rId3"/>
    <p:sldLayoutId id="2147483986" r:id="rId4"/>
    <p:sldLayoutId id="2147483982" r:id="rId5"/>
    <p:sldLayoutId id="2147483983" r:id="rId6"/>
    <p:sldLayoutId id="2147483984" r:id="rId7"/>
    <p:sldLayoutId id="214748398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4089" r:id="rId22"/>
    <p:sldLayoutId id="2147483958" r:id="rId23"/>
    <p:sldLayoutId id="2147484217" r:id="rId24"/>
    <p:sldLayoutId id="2147483959" r:id="rId25"/>
    <p:sldLayoutId id="2147484218" r:id="rId26"/>
    <p:sldLayoutId id="2147484159" r:id="rId27"/>
    <p:sldLayoutId id="2147484154" r:id="rId28"/>
    <p:sldLayoutId id="2147484157" r:id="rId29"/>
    <p:sldLayoutId id="2147484171" r:id="rId30"/>
    <p:sldLayoutId id="2147484172" r:id="rId31"/>
    <p:sldLayoutId id="2147484152" r:id="rId32"/>
    <p:sldLayoutId id="2147484155" r:id="rId33"/>
    <p:sldLayoutId id="2147484160" r:id="rId34"/>
    <p:sldLayoutId id="2147484161" r:id="rId35"/>
    <p:sldLayoutId id="2147484162" r:id="rId36"/>
    <p:sldLayoutId id="2147484167" r:id="rId37"/>
    <p:sldLayoutId id="2147484169" r:id="rId38"/>
    <p:sldLayoutId id="2147484166" r:id="rId39"/>
    <p:sldLayoutId id="2147484165" r:id="rId40"/>
    <p:sldLayoutId id="2147484168" r:id="rId41"/>
    <p:sldLayoutId id="2147484007" r:id="rId42"/>
    <p:sldLayoutId id="2147484008" r:id="rId43"/>
    <p:sldLayoutId id="2147483994" r:id="rId44"/>
    <p:sldLayoutId id="2147484069" r:id="rId45"/>
    <p:sldLayoutId id="2147483754" r:id="rId46"/>
    <p:sldLayoutId id="2147484070" r:id="rId47"/>
    <p:sldLayoutId id="2147484071" r:id="rId48"/>
    <p:sldLayoutId id="2147484026" r:id="rId49"/>
    <p:sldLayoutId id="2147484027" r:id="rId50"/>
    <p:sldLayoutId id="2147484028" r:id="rId51"/>
    <p:sldLayoutId id="2147484072" r:id="rId52"/>
    <p:sldLayoutId id="2147483999" r:id="rId53"/>
    <p:sldLayoutId id="2147484000" r:id="rId54"/>
    <p:sldLayoutId id="2147484001" r:id="rId55"/>
    <p:sldLayoutId id="2147484002" r:id="rId56"/>
    <p:sldLayoutId id="2147484042" r:id="rId57"/>
    <p:sldLayoutId id="2147484092" r:id="rId58"/>
    <p:sldLayoutId id="2147484033" r:id="rId59"/>
    <p:sldLayoutId id="2147484057" r:id="rId60"/>
    <p:sldLayoutId id="2147484034" r:id="rId61"/>
    <p:sldLayoutId id="2147484091" r:id="rId62"/>
    <p:sldLayoutId id="2147484058" r:id="rId63"/>
    <p:sldLayoutId id="2147484035" r:id="rId64"/>
    <p:sldLayoutId id="2147484036" r:id="rId65"/>
    <p:sldLayoutId id="2147484090" r:id="rId66"/>
    <p:sldLayoutId id="2147484059" r:id="rId67"/>
    <p:sldLayoutId id="2147483897" r:id="rId68"/>
    <p:sldLayoutId id="2147483988" r:id="rId69"/>
    <p:sldLayoutId id="2147483989" r:id="rId70"/>
    <p:sldLayoutId id="2147483990" r:id="rId71"/>
    <p:sldLayoutId id="2147483991" r:id="rId72"/>
    <p:sldLayoutId id="2147483992" r:id="rId73"/>
    <p:sldLayoutId id="2147483993" r:id="rId74"/>
    <p:sldLayoutId id="2147484038" r:id="rId75"/>
    <p:sldLayoutId id="2147484037" r:id="rId76"/>
    <p:sldLayoutId id="2147483995" r:id="rId77"/>
    <p:sldLayoutId id="2147483996" r:id="rId78"/>
    <p:sldLayoutId id="2147484051" r:id="rId79"/>
    <p:sldLayoutId id="2147484003" r:id="rId80"/>
    <p:sldLayoutId id="2147484176" r:id="rId81"/>
    <p:sldLayoutId id="2147484004" r:id="rId82"/>
    <p:sldLayoutId id="2147484050" r:id="rId83"/>
    <p:sldLayoutId id="2147484005" r:id="rId84"/>
    <p:sldLayoutId id="2147484006" r:id="rId85"/>
    <p:sldLayoutId id="2147484030" r:id="rId86"/>
    <p:sldLayoutId id="2147484060" r:id="rId87"/>
    <p:sldLayoutId id="2147484031" r:id="rId88"/>
    <p:sldLayoutId id="2147484043" r:id="rId89"/>
    <p:sldLayoutId id="2147484064" r:id="rId90"/>
    <p:sldLayoutId id="2147484063" r:id="rId91"/>
    <p:sldLayoutId id="2147484065" r:id="rId92"/>
    <p:sldLayoutId id="2147484061" r:id="rId93"/>
    <p:sldLayoutId id="2147484062" r:id="rId94"/>
    <p:sldLayoutId id="2147484044" r:id="rId95"/>
    <p:sldLayoutId id="2147484045" r:id="rId96"/>
    <p:sldLayoutId id="2147484046" r:id="rId97"/>
    <p:sldLayoutId id="2147484047" r:id="rId98"/>
    <p:sldLayoutId id="2147484048" r:id="rId99"/>
    <p:sldLayoutId id="2147484066" r:id="rId100"/>
    <p:sldLayoutId id="2147484049" r:id="rId101"/>
    <p:sldLayoutId id="2147483742" r:id="rId102"/>
    <p:sldLayoutId id="2147483763" r:id="rId103"/>
    <p:sldLayoutId id="2147483943" r:id="rId104"/>
    <p:sldLayoutId id="2147483744" r:id="rId105"/>
    <p:sldLayoutId id="2147483944" r:id="rId106"/>
    <p:sldLayoutId id="2147484074" r:id="rId107"/>
    <p:sldLayoutId id="2147484075" r:id="rId108"/>
    <p:sldLayoutId id="2147484093" r:id="rId109"/>
    <p:sldLayoutId id="2147484094" r:id="rId110"/>
    <p:sldLayoutId id="2147484095" r:id="rId111"/>
    <p:sldLayoutId id="2147484096" r:id="rId112"/>
    <p:sldLayoutId id="2147484097" r:id="rId113"/>
    <p:sldLayoutId id="2147484177" r:id="rId114"/>
    <p:sldLayoutId id="2147484178" r:id="rId115"/>
    <p:sldLayoutId id="2147484100" r:id="rId116"/>
    <p:sldLayoutId id="2147484179" r:id="rId117"/>
    <p:sldLayoutId id="2147484180" r:id="rId118"/>
    <p:sldLayoutId id="2147484181" r:id="rId119"/>
    <p:sldLayoutId id="2147484182" r:id="rId120"/>
    <p:sldLayoutId id="2147484183" r:id="rId121"/>
    <p:sldLayoutId id="2147484184" r:id="rId122"/>
    <p:sldLayoutId id="2147484186" r:id="rId123"/>
    <p:sldLayoutId id="2147484187" r:id="rId124"/>
    <p:sldLayoutId id="2147484185" r:id="rId125"/>
    <p:sldLayoutId id="2147484188" r:id="rId126"/>
    <p:sldLayoutId id="2147484189" r:id="rId127"/>
    <p:sldLayoutId id="2147484112" r:id="rId128"/>
    <p:sldLayoutId id="2147484190" r:id="rId129"/>
    <p:sldLayoutId id="2147484191" r:id="rId130"/>
    <p:sldLayoutId id="2147484192" r:id="rId131"/>
    <p:sldLayoutId id="2147484193" r:id="rId132"/>
    <p:sldLayoutId id="2147484194" r:id="rId133"/>
    <p:sldLayoutId id="2147484118" r:id="rId134"/>
    <p:sldLayoutId id="2147484195" r:id="rId135"/>
    <p:sldLayoutId id="2147484196" r:id="rId136"/>
    <p:sldLayoutId id="2147484198" r:id="rId137"/>
    <p:sldLayoutId id="2147484199" r:id="rId138"/>
    <p:sldLayoutId id="2147484200" r:id="rId139"/>
    <p:sldLayoutId id="2147484124" r:id="rId140"/>
    <p:sldLayoutId id="2147484201" r:id="rId141"/>
    <p:sldLayoutId id="2147484202" r:id="rId142"/>
    <p:sldLayoutId id="2147484127" r:id="rId143"/>
    <p:sldLayoutId id="2147484203" r:id="rId144"/>
    <p:sldLayoutId id="2147484204" r:id="rId145"/>
    <p:sldLayoutId id="2147484130" r:id="rId146"/>
    <p:sldLayoutId id="2147484205" r:id="rId147"/>
    <p:sldLayoutId id="2147484206" r:id="rId148"/>
    <p:sldLayoutId id="2147484133" r:id="rId149"/>
    <p:sldLayoutId id="2147484207" r:id="rId150"/>
    <p:sldLayoutId id="2147484208" r:id="rId151"/>
    <p:sldLayoutId id="2147484209" r:id="rId152"/>
    <p:sldLayoutId id="2147484210" r:id="rId153"/>
    <p:sldLayoutId id="2147484211" r:id="rId154"/>
    <p:sldLayoutId id="2147484139" r:id="rId155"/>
    <p:sldLayoutId id="2147484212" r:id="rId156"/>
    <p:sldLayoutId id="2147484213" r:id="rId157"/>
    <p:sldLayoutId id="2147484214" r:id="rId158"/>
    <p:sldLayoutId id="2147484215" r:id="rId159"/>
    <p:sldLayoutId id="2147484216" r:id="rId160"/>
    <p:sldLayoutId id="2147484170" r:id="rId161"/>
    <p:sldLayoutId id="2147484146" r:id="rId162"/>
    <p:sldLayoutId id="2147484147" r:id="rId163"/>
    <p:sldLayoutId id="2147484148" r:id="rId164"/>
    <p:sldLayoutId id="2147484149" r:id="rId165"/>
    <p:sldLayoutId id="2147484150" r:id="rId166"/>
    <p:sldLayoutId id="2147484173" r:id="rId167"/>
    <p:sldLayoutId id="2147484175" r:id="rId168"/>
    <p:sldLayoutId id="2147484174" r:id="rId169"/>
    <p:sldLayoutId id="2147484258" r:id="rId170"/>
    <p:sldLayoutId id="2147484298" r:id="rId171"/>
    <p:sldLayoutId id="2147484302" r:id="rId17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5ACBF0"/>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59.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8.xml"/></Relationships>
</file>

<file path=ppt/slides/_rels/slide108.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3.png"/><Relationship Id="rId7" Type="http://schemas.openxmlformats.org/officeDocument/2006/relationships/hyperlink" Target="http://apex.oracle.com/go/professional" TargetMode="External"/><Relationship Id="rId2" Type="http://schemas.openxmlformats.org/officeDocument/2006/relationships/notesSlide" Target="../notesSlides/notesSlide93.xml"/><Relationship Id="rId1" Type="http://schemas.openxmlformats.org/officeDocument/2006/relationships/slideLayout" Target="../slideLayouts/slideLayout59.xml"/><Relationship Id="rId6" Type="http://schemas.openxmlformats.org/officeDocument/2006/relationships/image" Target="../media/image246.svg"/><Relationship Id="rId5" Type="http://schemas.openxmlformats.org/officeDocument/2006/relationships/image" Target="../media/image245.png"/><Relationship Id="rId4" Type="http://schemas.openxmlformats.org/officeDocument/2006/relationships/image" Target="../media/image244.svg"/></Relationships>
</file>

<file path=ppt/slides/_rels/slide109.xml.rels><?xml version="1.0" encoding="UTF-8" standalone="yes"?>
<Relationships xmlns="http://schemas.openxmlformats.org/package/2006/relationships"><Relationship Id="rId8" Type="http://schemas.openxmlformats.org/officeDocument/2006/relationships/image" Target="../media/image246.svg"/><Relationship Id="rId13" Type="http://schemas.openxmlformats.org/officeDocument/2006/relationships/image" Target="../media/image254.png"/><Relationship Id="rId18" Type="http://schemas.openxmlformats.org/officeDocument/2006/relationships/image" Target="../media/image259.png"/><Relationship Id="rId3" Type="http://schemas.openxmlformats.org/officeDocument/2006/relationships/image" Target="../media/image248.png"/><Relationship Id="rId7" Type="http://schemas.openxmlformats.org/officeDocument/2006/relationships/image" Target="../media/image245.png"/><Relationship Id="rId12" Type="http://schemas.openxmlformats.org/officeDocument/2006/relationships/image" Target="../media/image253.svg"/><Relationship Id="rId17" Type="http://schemas.openxmlformats.org/officeDocument/2006/relationships/image" Target="../media/image258.png"/><Relationship Id="rId2" Type="http://schemas.openxmlformats.org/officeDocument/2006/relationships/notesSlide" Target="../notesSlides/notesSlide94.xml"/><Relationship Id="rId16" Type="http://schemas.openxmlformats.org/officeDocument/2006/relationships/image" Target="../media/image257.png"/><Relationship Id="rId1" Type="http://schemas.openxmlformats.org/officeDocument/2006/relationships/slideLayout" Target="../slideLayouts/slideLayout59.xml"/><Relationship Id="rId6" Type="http://schemas.openxmlformats.org/officeDocument/2006/relationships/image" Target="../media/image244.svg"/><Relationship Id="rId11" Type="http://schemas.openxmlformats.org/officeDocument/2006/relationships/image" Target="../media/image252.png"/><Relationship Id="rId5" Type="http://schemas.openxmlformats.org/officeDocument/2006/relationships/image" Target="../media/image243.png"/><Relationship Id="rId15" Type="http://schemas.openxmlformats.org/officeDocument/2006/relationships/image" Target="../media/image256.png"/><Relationship Id="rId10" Type="http://schemas.openxmlformats.org/officeDocument/2006/relationships/image" Target="../media/image251.svg"/><Relationship Id="rId4" Type="http://schemas.openxmlformats.org/officeDocument/2006/relationships/image" Target="../media/image249.png"/><Relationship Id="rId9" Type="http://schemas.openxmlformats.org/officeDocument/2006/relationships/image" Target="../media/image250.png"/><Relationship Id="rId14" Type="http://schemas.openxmlformats.org/officeDocument/2006/relationships/image" Target="../media/image255.sv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58.png"/><Relationship Id="rId4" Type="http://schemas.openxmlformats.org/officeDocument/2006/relationships/image" Target="../media/image57.png"/></Relationships>
</file>

<file path=ppt/slides/_rels/slide110.xml.rels><?xml version="1.0" encoding="UTF-8" standalone="yes"?>
<Relationships xmlns="http://schemas.openxmlformats.org/package/2006/relationships"><Relationship Id="rId8" Type="http://schemas.openxmlformats.org/officeDocument/2006/relationships/image" Target="../media/image253.svg"/><Relationship Id="rId3" Type="http://schemas.openxmlformats.org/officeDocument/2006/relationships/image" Target="../media/image245.png"/><Relationship Id="rId7" Type="http://schemas.openxmlformats.org/officeDocument/2006/relationships/image" Target="../media/image252.png"/><Relationship Id="rId2" Type="http://schemas.openxmlformats.org/officeDocument/2006/relationships/notesSlide" Target="../notesSlides/notesSlide95.xml"/><Relationship Id="rId1" Type="http://schemas.openxmlformats.org/officeDocument/2006/relationships/slideLayout" Target="../slideLayouts/slideLayout59.xml"/><Relationship Id="rId6" Type="http://schemas.openxmlformats.org/officeDocument/2006/relationships/image" Target="../media/image260.png"/><Relationship Id="rId5" Type="http://schemas.openxmlformats.org/officeDocument/2006/relationships/hyperlink" Target="http://apex.oracle.com/go/professional" TargetMode="External"/><Relationship Id="rId4" Type="http://schemas.openxmlformats.org/officeDocument/2006/relationships/image" Target="../media/image246.svg"/><Relationship Id="rId9" Type="http://schemas.openxmlformats.org/officeDocument/2006/relationships/image" Target="../media/image261.png"/></Relationships>
</file>

<file path=ppt/slides/_rels/slide111.xml.rels><?xml version="1.0" encoding="UTF-8" standalone="yes"?>
<Relationships xmlns="http://schemas.openxmlformats.org/package/2006/relationships"><Relationship Id="rId8" Type="http://schemas.openxmlformats.org/officeDocument/2006/relationships/image" Target="../media/image265.svg"/><Relationship Id="rId3" Type="http://schemas.openxmlformats.org/officeDocument/2006/relationships/image" Target="../media/image245.png"/><Relationship Id="rId7" Type="http://schemas.openxmlformats.org/officeDocument/2006/relationships/image" Target="../media/image264.png"/><Relationship Id="rId2" Type="http://schemas.openxmlformats.org/officeDocument/2006/relationships/notesSlide" Target="../notesSlides/notesSlide96.xml"/><Relationship Id="rId1" Type="http://schemas.openxmlformats.org/officeDocument/2006/relationships/slideLayout" Target="../slideLayouts/slideLayout59.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46.svg"/></Relationships>
</file>

<file path=ppt/slides/_rels/slide11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97.xml"/><Relationship Id="rId1" Type="http://schemas.openxmlformats.org/officeDocument/2006/relationships/slideLayout" Target="../slideLayouts/slideLayout8.xml"/><Relationship Id="rId5" Type="http://schemas.openxmlformats.org/officeDocument/2006/relationships/image" Target="../media/image267.png"/><Relationship Id="rId4" Type="http://schemas.openxmlformats.org/officeDocument/2006/relationships/hyperlink" Target="http://apex.oracle.com/go/professional"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268.png"/></Relationships>
</file>

<file path=ppt/slides/_rels/slide11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99.xml"/><Relationship Id="rId1" Type="http://schemas.openxmlformats.org/officeDocument/2006/relationships/slideLayout" Target="../slideLayouts/slideLayout59.xml"/><Relationship Id="rId4" Type="http://schemas.openxmlformats.org/officeDocument/2006/relationships/image" Target="../media/image246.sv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8" Type="http://schemas.openxmlformats.org/officeDocument/2006/relationships/hyperlink" Target="https://apex.oracle.com/autonomous" TargetMode="External"/><Relationship Id="rId3" Type="http://schemas.openxmlformats.org/officeDocument/2006/relationships/image" Target="../media/image8.png"/><Relationship Id="rId7" Type="http://schemas.openxmlformats.org/officeDocument/2006/relationships/hyperlink" Target="https://blogs.oracle.com/ape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hyperlink" Target="https://apex.oracle.com/community" TargetMode="External"/><Relationship Id="rId11" Type="http://schemas.openxmlformats.org/officeDocument/2006/relationships/hyperlink" Target="http://apex.oracle.com/go/ai" TargetMode="External"/><Relationship Id="rId5" Type="http://schemas.openxmlformats.org/officeDocument/2006/relationships/hyperlink" Target="https://apex.oracle.com/shortcuts" TargetMode="External"/><Relationship Id="rId10" Type="http://schemas.openxmlformats.org/officeDocument/2006/relationships/hyperlink" Target="https://apex.oracle.com/education" TargetMode="External"/><Relationship Id="rId4" Type="http://schemas.openxmlformats.org/officeDocument/2006/relationships/hyperlink" Target="https://apex.oracle.com/" TargetMode="External"/><Relationship Id="rId9" Type="http://schemas.openxmlformats.org/officeDocument/2006/relationships/hyperlink" Target="https://cloud.oracle.com/database"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61.png"/><Relationship Id="rId4" Type="http://schemas.openxmlformats.org/officeDocument/2006/relationships/image" Target="../media/image6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6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59.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6.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3.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7.pn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_rels/slide17.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93.png"/><Relationship Id="rId5" Type="http://schemas.openxmlformats.org/officeDocument/2006/relationships/image" Target="../media/image58.png"/><Relationship Id="rId10" Type="http://schemas.openxmlformats.org/officeDocument/2006/relationships/image" Target="../media/image92.svg"/><Relationship Id="rId4" Type="http://schemas.openxmlformats.org/officeDocument/2006/relationships/image" Target="../media/image88.svg"/><Relationship Id="rId9" Type="http://schemas.openxmlformats.org/officeDocument/2006/relationships/image" Target="../media/image91.png"/><Relationship Id="rId14" Type="http://schemas.openxmlformats.org/officeDocument/2006/relationships/image" Target="../media/image96.svg"/></Relationships>
</file>

<file path=ppt/slides/_rels/slide18.xml.rels><?xml version="1.0" encoding="UTF-8" standalone="yes"?>
<Relationships xmlns="http://schemas.openxmlformats.org/package/2006/relationships"><Relationship Id="rId3" Type="http://schemas.openxmlformats.org/officeDocument/2006/relationships/hyperlink" Target="https://apex.oraclecorp.com/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170.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apex.oracle.com/go/apex241-launch"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hyperlink" Target="http://apex.oracle.com/go/apex-vs-video" TargetMode="External"/><Relationship Id="rId4" Type="http://schemas.openxmlformats.org/officeDocument/2006/relationships/hyperlink" Target="http://apex.oracle.com/go/apex-assistant-vide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emf"/><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svg"/></Relationships>
</file>

<file path=ppt/slides/_rels/slide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42.png"/></Relationships>
</file>

<file path=ppt/slides/_rels/slide49.xml.rels><?xml version="1.0" encoding="UTF-8" standalone="yes"?>
<Relationships xmlns="http://schemas.openxmlformats.org/package/2006/relationships"><Relationship Id="rId3" Type="http://schemas.openxmlformats.org/officeDocument/2006/relationships/hyperlink" Target="http://www.oracle.com/technetwork/developer-tools/apex/learnmore/apex-ebs-extension-white-paper-345780.pdf" TargetMode="External"/><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38.sv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138.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59.png"/></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2.xml"/><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2.xml"/></Relationships>
</file>

<file path=ppt/slides/_rels/slide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77.png"/></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hyperlink" Target="https://apex.world/ords/f?p=100:700" TargetMode="External"/><Relationship Id="rId5" Type="http://schemas.openxmlformats.org/officeDocument/2006/relationships/image" Target="../media/image182.png"/><Relationship Id="rId4" Type="http://schemas.openxmlformats.org/officeDocument/2006/relationships/image" Target="../media/image18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18" Type="http://schemas.openxmlformats.org/officeDocument/2006/relationships/image" Target="../media/image198.png"/><Relationship Id="rId26" Type="http://schemas.openxmlformats.org/officeDocument/2006/relationships/image" Target="../media/image206.png"/><Relationship Id="rId3" Type="http://schemas.openxmlformats.org/officeDocument/2006/relationships/image" Target="../media/image183.png"/><Relationship Id="rId21" Type="http://schemas.openxmlformats.org/officeDocument/2006/relationships/image" Target="../media/image201.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97.png"/><Relationship Id="rId25" Type="http://schemas.openxmlformats.org/officeDocument/2006/relationships/image" Target="../media/image205.png"/><Relationship Id="rId2" Type="http://schemas.openxmlformats.org/officeDocument/2006/relationships/notesSlide" Target="../notesSlides/notesSlide74.xml"/><Relationship Id="rId16" Type="http://schemas.openxmlformats.org/officeDocument/2006/relationships/image" Target="../media/image196.png"/><Relationship Id="rId20" Type="http://schemas.openxmlformats.org/officeDocument/2006/relationships/image" Target="../media/image200.png"/><Relationship Id="rId29" Type="http://schemas.openxmlformats.org/officeDocument/2006/relationships/image" Target="../media/image209.png"/><Relationship Id="rId1" Type="http://schemas.openxmlformats.org/officeDocument/2006/relationships/slideLayout" Target="../slideLayouts/slideLayout3.xml"/><Relationship Id="rId6" Type="http://schemas.openxmlformats.org/officeDocument/2006/relationships/image" Target="../media/image186.png"/><Relationship Id="rId11" Type="http://schemas.openxmlformats.org/officeDocument/2006/relationships/image" Target="../media/image191.png"/><Relationship Id="rId24" Type="http://schemas.openxmlformats.org/officeDocument/2006/relationships/image" Target="../media/image204.pn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3.png"/><Relationship Id="rId28" Type="http://schemas.openxmlformats.org/officeDocument/2006/relationships/image" Target="../media/image208.png"/><Relationship Id="rId10" Type="http://schemas.openxmlformats.org/officeDocument/2006/relationships/image" Target="../media/image190.png"/><Relationship Id="rId19" Type="http://schemas.openxmlformats.org/officeDocument/2006/relationships/image" Target="../media/image199.png"/><Relationship Id="rId31" Type="http://schemas.openxmlformats.org/officeDocument/2006/relationships/hyperlink" Target="https://www.oracle.com/customers/?search=APEX" TargetMode="External"/><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2.png"/><Relationship Id="rId27" Type="http://schemas.openxmlformats.org/officeDocument/2006/relationships/image" Target="../media/image207.png"/><Relationship Id="rId30" Type="http://schemas.openxmlformats.org/officeDocument/2006/relationships/image" Target="../media/image210.png"/></Relationships>
</file>

<file path=ppt/slides/_rels/slide8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213.png"/><Relationship Id="rId4" Type="http://schemas.openxmlformats.org/officeDocument/2006/relationships/image" Target="../media/image212.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18.xml"/><Relationship Id="rId4" Type="http://schemas.openxmlformats.org/officeDocument/2006/relationships/image" Target="../media/image49.png"/></Relationships>
</file>

<file path=ppt/slides/_rels/slide9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216.png"/><Relationship Id="rId4" Type="http://schemas.openxmlformats.org/officeDocument/2006/relationships/image" Target="../media/image215.png"/></Relationships>
</file>

<file path=ppt/slides/_rels/slide9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77.xml"/><Relationship Id="rId1" Type="http://schemas.openxmlformats.org/officeDocument/2006/relationships/slideLayout" Target="../slideLayouts/slideLayout171.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hyperlink" Target="https://www.oracle.com/customers/nec-enterprise-solutions/"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oracle.com/emea/news/announcement/nibio-selects-oci-to-improve-sustainable-forest-management-2023-04-13/" TargetMode="External"/><Relationship Id="rId2" Type="http://schemas.openxmlformats.org/officeDocument/2006/relationships/notesSlide" Target="../notesSlides/notesSlide78.xml"/><Relationship Id="rId1" Type="http://schemas.openxmlformats.org/officeDocument/2006/relationships/slideLayout" Target="../slideLayouts/slideLayout172.xml"/><Relationship Id="rId6" Type="http://schemas.openxmlformats.org/officeDocument/2006/relationships/image" Target="../media/image221.jpeg"/><Relationship Id="rId5" Type="http://schemas.openxmlformats.org/officeDocument/2006/relationships/image" Target="../media/image220.png"/><Relationship Id="rId4" Type="http://schemas.openxmlformats.org/officeDocument/2006/relationships/hyperlink" Target="https://www.oracle.com/customers/nibio-oci/"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24.svg"/><Relationship Id="rId2" Type="http://schemas.openxmlformats.org/officeDocument/2006/relationships/notesSlide" Target="../notesSlides/notesSlide79.xml"/><Relationship Id="rId1" Type="http://schemas.openxmlformats.org/officeDocument/2006/relationships/slideLayout" Target="../slideLayouts/slideLayout171.xml"/><Relationship Id="rId6" Type="http://schemas.openxmlformats.org/officeDocument/2006/relationships/image" Target="../media/image223.png"/><Relationship Id="rId5" Type="http://schemas.openxmlformats.org/officeDocument/2006/relationships/hyperlink" Target="https://www.oracle.com/customers/satlog/" TargetMode="External"/><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80.xml"/><Relationship Id="rId1" Type="http://schemas.openxmlformats.org/officeDocument/2006/relationships/slideLayout" Target="../slideLayouts/slideLayout171.xml"/><Relationship Id="rId5" Type="http://schemas.openxmlformats.org/officeDocument/2006/relationships/image" Target="../media/image226.png"/><Relationship Id="rId4" Type="http://schemas.openxmlformats.org/officeDocument/2006/relationships/hyperlink" Target="https://www.oracle.com/customers/apexhealth/"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81.xml"/><Relationship Id="rId1" Type="http://schemas.openxmlformats.org/officeDocument/2006/relationships/slideLayout" Target="../slideLayouts/slideLayout171.xml"/><Relationship Id="rId5" Type="http://schemas.openxmlformats.org/officeDocument/2006/relationships/image" Target="../media/image228.png"/><Relationship Id="rId4" Type="http://schemas.openxmlformats.org/officeDocument/2006/relationships/hyperlink" Target="https://www.oracle.com/customers/samsonite-europe/"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82.xml"/><Relationship Id="rId1" Type="http://schemas.openxmlformats.org/officeDocument/2006/relationships/slideLayout" Target="../slideLayouts/slideLayout171.xml"/><Relationship Id="rId5" Type="http://schemas.openxmlformats.org/officeDocument/2006/relationships/image" Target="../media/image230.png"/><Relationship Id="rId4" Type="http://schemas.openxmlformats.org/officeDocument/2006/relationships/hyperlink" Target="https://www.oracle.com/customers/star-crm/"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83.xml"/><Relationship Id="rId1" Type="http://schemas.openxmlformats.org/officeDocument/2006/relationships/slideLayout" Target="../slideLayouts/slideLayout171.xml"/><Relationship Id="rId5" Type="http://schemas.openxmlformats.org/officeDocument/2006/relationships/image" Target="../media/image232.jpeg"/><Relationship Id="rId4" Type="http://schemas.openxmlformats.org/officeDocument/2006/relationships/hyperlink" Target="https://www.oracle.com/customers/soham-erp-solution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84.xml"/><Relationship Id="rId1" Type="http://schemas.openxmlformats.org/officeDocument/2006/relationships/slideLayout" Target="../slideLayouts/slideLayout171.xml"/><Relationship Id="rId6" Type="http://schemas.openxmlformats.org/officeDocument/2006/relationships/image" Target="../media/image234.png"/><Relationship Id="rId5" Type="http://schemas.openxmlformats.org/officeDocument/2006/relationships/hyperlink" Target="https://www.oracle.com/in/news/announcement/tanishq-expands-jewellery-business-with-oracle-cloud-infrastructure-2023-07-05/?source=:so:ch:or:awr::::&amp;SC=:so:ch:or:awr::::&amp;pcode=" TargetMode="External"/><Relationship Id="rId4" Type="http://schemas.openxmlformats.org/officeDocument/2006/relationships/hyperlink" Target="https://www.oracle.com/in/cloud/rewards/"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85.xml"/><Relationship Id="rId1" Type="http://schemas.openxmlformats.org/officeDocument/2006/relationships/slideLayout" Target="../slideLayouts/slideLayout171.xml"/><Relationship Id="rId5" Type="http://schemas.openxmlformats.org/officeDocument/2006/relationships/image" Target="../media/image236.png"/><Relationship Id="rId4" Type="http://schemas.openxmlformats.org/officeDocument/2006/relationships/hyperlink" Target="https://www.oracle.com/jp/news/announcement/shimizu-adopts-oci-to-digitalize-constructions-field-process-2022-09-2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6B53-E9B7-E3A3-FA3A-E3B8155D29E0}"/>
              </a:ext>
            </a:extLst>
          </p:cNvPr>
          <p:cNvSpPr>
            <a:spLocks noGrp="1"/>
          </p:cNvSpPr>
          <p:nvPr>
            <p:ph type="ctrTitle"/>
          </p:nvPr>
        </p:nvSpPr>
        <p:spPr/>
        <p:txBody>
          <a:bodyPr/>
          <a:lstStyle/>
          <a:p>
            <a:r>
              <a:rPr lang="en-US" dirty="0"/>
              <a:t>Oracle APEX</a:t>
            </a:r>
            <a:endParaRPr lang="en-MX"/>
          </a:p>
        </p:txBody>
      </p:sp>
      <p:sp>
        <p:nvSpPr>
          <p:cNvPr id="3" name="Text Placeholder 2">
            <a:extLst>
              <a:ext uri="{FF2B5EF4-FFF2-40B4-BE49-F238E27FC236}">
                <a16:creationId xmlns:a16="http://schemas.microsoft.com/office/drawing/2014/main" id="{169C86B5-6D98-B74C-64EA-F10318D17E56}"/>
              </a:ext>
            </a:extLst>
          </p:cNvPr>
          <p:cNvSpPr>
            <a:spLocks noGrp="1"/>
          </p:cNvSpPr>
          <p:nvPr>
            <p:ph type="body" sz="quarter" idx="33"/>
          </p:nvPr>
        </p:nvSpPr>
        <p:spPr/>
        <p:txBody>
          <a:bodyPr/>
          <a:lstStyle/>
          <a:p>
            <a:r>
              <a:rPr lang="en-US" dirty="0"/>
              <a:t>Build Scalable and Secure Low-Code Apps</a:t>
            </a:r>
            <a:endParaRPr lang="en-MX"/>
          </a:p>
        </p:txBody>
      </p:sp>
    </p:spTree>
    <p:extLst>
      <p:ext uri="{BB962C8B-B14F-4D97-AF65-F5344CB8AC3E}">
        <p14:creationId xmlns:p14="http://schemas.microsoft.com/office/powerpoint/2010/main" val="23676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1FE7C-5749-13C3-615C-B7770D25111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07451B0-320A-EB01-FABA-6C9301510EA9}"/>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8F6B612B-8558-BAFA-7616-D48DF761D973}"/>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2BB487A4-A218-0C93-C45A-8C286BEB3A1C}"/>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10</a:t>
            </a:fld>
            <a:endParaRPr lang="en-US" dirty="0"/>
          </a:p>
        </p:txBody>
      </p:sp>
      <p:sp>
        <p:nvSpPr>
          <p:cNvPr id="5" name="Title 9">
            <a:extLst>
              <a:ext uri="{FF2B5EF4-FFF2-40B4-BE49-F238E27FC236}">
                <a16:creationId xmlns:a16="http://schemas.microsoft.com/office/drawing/2014/main" id="{405DFB9A-9440-8F26-2250-AEDF929E98E4}"/>
              </a:ext>
            </a:extLst>
          </p:cNvPr>
          <p:cNvSpPr txBox="1">
            <a:spLocks/>
          </p:cNvSpPr>
          <p:nvPr/>
        </p:nvSpPr>
        <p:spPr>
          <a:xfrm>
            <a:off x="752077" y="533894"/>
            <a:ext cx="10671048" cy="57964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dirty="0"/>
              <a:t>The Oracle APEX Advantage</a:t>
            </a:r>
          </a:p>
          <a:p>
            <a:endParaRPr lang="en-IN" sz="1400" b="0" dirty="0">
              <a:solidFill>
                <a:srgbClr val="C74634"/>
              </a:solidFill>
              <a:cs typeface="+mn-cs"/>
            </a:endParaRPr>
          </a:p>
        </p:txBody>
      </p:sp>
      <p:sp>
        <p:nvSpPr>
          <p:cNvPr id="6" name="Rectangle 5">
            <a:extLst>
              <a:ext uri="{FF2B5EF4-FFF2-40B4-BE49-F238E27FC236}">
                <a16:creationId xmlns:a16="http://schemas.microsoft.com/office/drawing/2014/main" id="{86B97B35-224A-6A4E-34D9-E3CCB9676D9E}"/>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4" name="Title 6">
            <a:extLst>
              <a:ext uri="{FF2B5EF4-FFF2-40B4-BE49-F238E27FC236}">
                <a16:creationId xmlns:a16="http://schemas.microsoft.com/office/drawing/2014/main" id="{F2B55602-472D-196B-45B6-2B3F5ECB9096}"/>
              </a:ext>
            </a:extLst>
          </p:cNvPr>
          <p:cNvSpPr txBox="1">
            <a:spLocks/>
          </p:cNvSpPr>
          <p:nvPr/>
        </p:nvSpPr>
        <p:spPr>
          <a:xfrm>
            <a:off x="768875" y="182403"/>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endParaRPr lang="en-IN" dirty="0"/>
          </a:p>
        </p:txBody>
      </p:sp>
      <p:grpSp>
        <p:nvGrpSpPr>
          <p:cNvPr id="35" name="Group 34">
            <a:extLst>
              <a:ext uri="{FF2B5EF4-FFF2-40B4-BE49-F238E27FC236}">
                <a16:creationId xmlns:a16="http://schemas.microsoft.com/office/drawing/2014/main" id="{06F7845C-E595-A4D6-46ED-630D51648E1E}"/>
              </a:ext>
            </a:extLst>
          </p:cNvPr>
          <p:cNvGrpSpPr/>
          <p:nvPr/>
        </p:nvGrpSpPr>
        <p:grpSpPr>
          <a:xfrm>
            <a:off x="2492884" y="1736595"/>
            <a:ext cx="6972272" cy="950670"/>
            <a:chOff x="2492883" y="1747068"/>
            <a:chExt cx="7468413" cy="950670"/>
          </a:xfrm>
        </p:grpSpPr>
        <p:sp>
          <p:nvSpPr>
            <p:cNvPr id="36" name="Text Placeholder 6">
              <a:extLst>
                <a:ext uri="{FF2B5EF4-FFF2-40B4-BE49-F238E27FC236}">
                  <a16:creationId xmlns:a16="http://schemas.microsoft.com/office/drawing/2014/main" id="{EC6AF455-AC94-6AAC-D335-1F2CD0B7CB52}"/>
                </a:ext>
              </a:extLst>
            </p:cNvPr>
            <p:cNvSpPr txBox="1">
              <a:spLocks/>
            </p:cNvSpPr>
            <p:nvPr/>
          </p:nvSpPr>
          <p:spPr>
            <a:xfrm>
              <a:off x="2492883" y="1747068"/>
              <a:ext cx="6891983" cy="46026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3600" b="1" i="0" kern="1200">
                  <a:solidFill>
                    <a:schemeClr val="accent4"/>
                  </a:solidFill>
                  <a:latin typeface="Oracle Sans Semi Bold" panose="020B0503020204020204" pitchFamily="34" charset="0"/>
                  <a:ea typeface="+mn-ea"/>
                  <a:cs typeface="Oracle Sans Semi Bold"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2"/>
                  </a:solidFill>
                  <a:latin typeface="Oracle Sans Ultra Light" panose="020B0303020204020204" pitchFamily="34" charset="0"/>
                  <a:ea typeface="+mn-ea"/>
                  <a:cs typeface="Oracle Sans Ultra Light" panose="020B03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2"/>
                  </a:solidFill>
                  <a:latin typeface="Oracle Sans Ultra Light" panose="020B0303020204020204" pitchFamily="34" charset="0"/>
                  <a:ea typeface="+mn-ea"/>
                  <a:cs typeface="Oracle Sans Ultra Light" panose="020B03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tx2"/>
                  </a:solidFill>
                  <a:latin typeface="Oracle Sans Ultra Light" panose="020B0303020204020204" pitchFamily="34" charset="0"/>
                  <a:ea typeface="+mn-ea"/>
                  <a:cs typeface="Oracle Sans Ultra Light" panose="020B03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tx2"/>
                  </a:solidFill>
                  <a:latin typeface="Oracle Sans Ultra Light" panose="020B0303020204020204" pitchFamily="34" charset="0"/>
                  <a:ea typeface="+mn-ea"/>
                  <a:cs typeface="Oracle Sans Ultra Light" panose="020B03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2000" b="1" i="0" u="none" strike="noStrike" kern="1200" cap="none" spc="0" normalizeH="0" baseline="0" noProof="0" dirty="0">
                  <a:ln>
                    <a:noFill/>
                  </a:ln>
                  <a:solidFill>
                    <a:srgbClr val="F1B13F"/>
                  </a:solidFill>
                  <a:effectLst/>
                  <a:uLnTx/>
                  <a:uFillTx/>
                  <a:latin typeface="+mn-lt"/>
                  <a:ea typeface="+mn-ea"/>
                  <a:cs typeface="Oracle Sans Semi Bold" panose="020B0503020204020204" pitchFamily="34" charset="0"/>
                </a:rPr>
                <a:t>Quickly create apps that meet business objectives </a:t>
              </a:r>
            </a:p>
          </p:txBody>
        </p:sp>
        <p:sp>
          <p:nvSpPr>
            <p:cNvPr id="37" name="Text Placeholder 7">
              <a:extLst>
                <a:ext uri="{FF2B5EF4-FFF2-40B4-BE49-F238E27FC236}">
                  <a16:creationId xmlns:a16="http://schemas.microsoft.com/office/drawing/2014/main" id="{1254BBC4-2EB1-8ED4-09D5-F40D98B0FE0B}"/>
                </a:ext>
              </a:extLst>
            </p:cNvPr>
            <p:cNvSpPr txBox="1">
              <a:spLocks/>
            </p:cNvSpPr>
            <p:nvPr/>
          </p:nvSpPr>
          <p:spPr>
            <a:xfrm>
              <a:off x="2492883" y="2133467"/>
              <a:ext cx="7468413" cy="564271"/>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800" b="0" i="0" kern="1200">
                  <a:solidFill>
                    <a:schemeClr val="accent4"/>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bg1"/>
                  </a:solidFill>
                  <a:latin typeface="Oracle Sans Light" panose="020B0403020204020204" pitchFamily="34" charset="0"/>
                  <a:ea typeface="+mn-ea"/>
                  <a:cs typeface="Oracle Sans Light" panose="020B04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bg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bg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bg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600" dirty="0">
                  <a:solidFill>
                    <a:srgbClr val="E3E1DD"/>
                  </a:solidFill>
                  <a:latin typeface="+mn-lt"/>
                </a:rPr>
                <a:t>Focus on the intent of the app – not how to code it, and s</a:t>
              </a:r>
              <a:r>
                <a:rPr kumimoji="0" lang="en-US" sz="1600" b="0" i="0" u="none" strike="noStrike" kern="1200" cap="none" spc="0" normalizeH="0" baseline="0" noProof="0" dirty="0">
                  <a:ln>
                    <a:noFill/>
                  </a:ln>
                  <a:solidFill>
                    <a:srgbClr val="E3E1DD"/>
                  </a:solidFill>
                  <a:effectLst/>
                  <a:uLnTx/>
                  <a:uFillTx/>
                  <a:latin typeface="+mn-lt"/>
                  <a:ea typeface="+mn-ea"/>
                  <a:cs typeface="Oracle Sans" panose="020B0503020204020204" pitchFamily="34" charset="0"/>
                </a:rPr>
                <a:t>pend less time on maintenance going forward</a:t>
              </a:r>
            </a:p>
          </p:txBody>
        </p:sp>
      </p:grpSp>
      <p:grpSp>
        <p:nvGrpSpPr>
          <p:cNvPr id="38" name="Group 37">
            <a:extLst>
              <a:ext uri="{FF2B5EF4-FFF2-40B4-BE49-F238E27FC236}">
                <a16:creationId xmlns:a16="http://schemas.microsoft.com/office/drawing/2014/main" id="{EA952FDD-FB3A-E2F4-E6E0-8209D1D836EC}"/>
              </a:ext>
            </a:extLst>
          </p:cNvPr>
          <p:cNvGrpSpPr/>
          <p:nvPr/>
        </p:nvGrpSpPr>
        <p:grpSpPr>
          <a:xfrm>
            <a:off x="2492882" y="2831126"/>
            <a:ext cx="7703793" cy="954036"/>
            <a:chOff x="2492881" y="3092704"/>
            <a:chExt cx="14934454" cy="954036"/>
          </a:xfrm>
        </p:grpSpPr>
        <p:sp>
          <p:nvSpPr>
            <p:cNvPr id="39" name="Text Placeholder 8">
              <a:extLst>
                <a:ext uri="{FF2B5EF4-FFF2-40B4-BE49-F238E27FC236}">
                  <a16:creationId xmlns:a16="http://schemas.microsoft.com/office/drawing/2014/main" id="{A9301DEF-76E9-99FA-5B6E-DE1F7DF3215D}"/>
                </a:ext>
              </a:extLst>
            </p:cNvPr>
            <p:cNvSpPr txBox="1">
              <a:spLocks/>
            </p:cNvSpPr>
            <p:nvPr/>
          </p:nvSpPr>
          <p:spPr>
            <a:xfrm>
              <a:off x="2492883" y="3092704"/>
              <a:ext cx="14934452" cy="73025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3600" b="1" i="0" kern="1200">
                  <a:solidFill>
                    <a:schemeClr val="accent4"/>
                  </a:solidFill>
                  <a:latin typeface="Oracle Sans Semi Bold" panose="020B0503020204020204" pitchFamily="34" charset="0"/>
                  <a:ea typeface="+mn-ea"/>
                  <a:cs typeface="Oracle Sans Semi Bold"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2"/>
                  </a:solidFill>
                  <a:latin typeface="Oracle Sans Ultra Light" panose="020B0303020204020204" pitchFamily="34" charset="0"/>
                  <a:ea typeface="+mn-ea"/>
                  <a:cs typeface="Oracle Sans Ultra Light" panose="020B03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2"/>
                  </a:solidFill>
                  <a:latin typeface="Oracle Sans Ultra Light" panose="020B0303020204020204" pitchFamily="34" charset="0"/>
                  <a:ea typeface="+mn-ea"/>
                  <a:cs typeface="Oracle Sans Ultra Light" panose="020B03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tx2"/>
                  </a:solidFill>
                  <a:latin typeface="Oracle Sans Ultra Light" panose="020B0303020204020204" pitchFamily="34" charset="0"/>
                  <a:ea typeface="+mn-ea"/>
                  <a:cs typeface="Oracle Sans Ultra Light" panose="020B03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tx2"/>
                  </a:solidFill>
                  <a:latin typeface="Oracle Sans Ultra Light" panose="020B0303020204020204" pitchFamily="34" charset="0"/>
                  <a:ea typeface="+mn-ea"/>
                  <a:cs typeface="Oracle Sans Ultra Light" panose="020B03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2000" b="1" i="0" u="none" strike="noStrike" kern="1200" cap="none" spc="0" normalizeH="0" baseline="0" noProof="0" dirty="0">
                  <a:ln>
                    <a:noFill/>
                  </a:ln>
                  <a:solidFill>
                    <a:srgbClr val="F1B13F"/>
                  </a:solidFill>
                  <a:effectLst/>
                  <a:uLnTx/>
                  <a:uFillTx/>
                  <a:latin typeface="+mn-lt"/>
                  <a:ea typeface="+mn-ea"/>
                  <a:cs typeface="Oracle Sans Semi Bold" panose="020B0503020204020204" pitchFamily="34" charset="0"/>
                </a:rPr>
                <a:t>Add AI to your apps</a:t>
              </a:r>
            </a:p>
          </p:txBody>
        </p:sp>
        <p:sp>
          <p:nvSpPr>
            <p:cNvPr id="40" name="Text Placeholder 9">
              <a:extLst>
                <a:ext uri="{FF2B5EF4-FFF2-40B4-BE49-F238E27FC236}">
                  <a16:creationId xmlns:a16="http://schemas.microsoft.com/office/drawing/2014/main" id="{09AB886F-D150-9298-C8AF-C19332101A9E}"/>
                </a:ext>
              </a:extLst>
            </p:cNvPr>
            <p:cNvSpPr txBox="1">
              <a:spLocks/>
            </p:cNvSpPr>
            <p:nvPr/>
          </p:nvSpPr>
          <p:spPr>
            <a:xfrm>
              <a:off x="2492881" y="3457829"/>
              <a:ext cx="13516337" cy="588911"/>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800" b="0" i="0" kern="1200">
                  <a:solidFill>
                    <a:schemeClr val="accent4"/>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bg1"/>
                  </a:solidFill>
                  <a:latin typeface="Oracle Sans Light" panose="020B0403020204020204" pitchFamily="34" charset="0"/>
                  <a:ea typeface="+mn-ea"/>
                  <a:cs typeface="Oracle Sans Light" panose="020B04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bg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bg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bg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0" i="0" u="none" strike="noStrike" kern="1200" cap="none" spc="0" normalizeH="0" baseline="0" noProof="0" dirty="0">
                  <a:ln>
                    <a:noFill/>
                  </a:ln>
                  <a:solidFill>
                    <a:srgbClr val="E3E1DD"/>
                  </a:solidFill>
                  <a:effectLst/>
                  <a:uLnTx/>
                  <a:uFillTx/>
                  <a:latin typeface="Oracle Sans" panose="020B0503020204020204" pitchFamily="34" charset="0"/>
                  <a:ea typeface="+mn-ea"/>
                  <a:cs typeface="Oracle Sans" panose="020B0503020204020204" pitchFamily="34" charset="0"/>
                </a:rPr>
                <a:t>Add AI capabilities to apps even if you’re not an AI expert – giving users flexible options for using apps, and shortening their learning curve</a:t>
              </a:r>
            </a:p>
          </p:txBody>
        </p:sp>
      </p:grpSp>
      <p:grpSp>
        <p:nvGrpSpPr>
          <p:cNvPr id="41" name="Group 40">
            <a:extLst>
              <a:ext uri="{FF2B5EF4-FFF2-40B4-BE49-F238E27FC236}">
                <a16:creationId xmlns:a16="http://schemas.microsoft.com/office/drawing/2014/main" id="{74674A95-16B1-33FF-89A3-CA263E611F51}"/>
              </a:ext>
            </a:extLst>
          </p:cNvPr>
          <p:cNvGrpSpPr/>
          <p:nvPr/>
        </p:nvGrpSpPr>
        <p:grpSpPr>
          <a:xfrm>
            <a:off x="2491697" y="4014514"/>
            <a:ext cx="7074334" cy="730250"/>
            <a:chOff x="2491696" y="4618078"/>
            <a:chExt cx="15066297" cy="730250"/>
          </a:xfrm>
        </p:grpSpPr>
        <p:sp>
          <p:nvSpPr>
            <p:cNvPr id="42" name="Text Placeholder 20">
              <a:extLst>
                <a:ext uri="{FF2B5EF4-FFF2-40B4-BE49-F238E27FC236}">
                  <a16:creationId xmlns:a16="http://schemas.microsoft.com/office/drawing/2014/main" id="{6160861C-5392-F9DB-C384-B2F7645E4561}"/>
                </a:ext>
              </a:extLst>
            </p:cNvPr>
            <p:cNvSpPr txBox="1">
              <a:spLocks/>
            </p:cNvSpPr>
            <p:nvPr/>
          </p:nvSpPr>
          <p:spPr>
            <a:xfrm>
              <a:off x="2492883" y="4618078"/>
              <a:ext cx="14934452" cy="73025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3600" b="1" i="0" kern="1200">
                  <a:solidFill>
                    <a:schemeClr val="accent4"/>
                  </a:solidFill>
                  <a:latin typeface="Oracle Sans Semi Bold" panose="020B0503020204020204" pitchFamily="34" charset="0"/>
                  <a:ea typeface="+mn-ea"/>
                  <a:cs typeface="Oracle Sans Semi Bold"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2"/>
                  </a:solidFill>
                  <a:latin typeface="Oracle Sans Ultra Light" panose="020B0303020204020204" pitchFamily="34" charset="0"/>
                  <a:ea typeface="+mn-ea"/>
                  <a:cs typeface="Oracle Sans Ultra Light" panose="020B03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2"/>
                  </a:solidFill>
                  <a:latin typeface="Oracle Sans Ultra Light" panose="020B0303020204020204" pitchFamily="34" charset="0"/>
                  <a:ea typeface="+mn-ea"/>
                  <a:cs typeface="Oracle Sans Ultra Light" panose="020B03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tx2"/>
                  </a:solidFill>
                  <a:latin typeface="Oracle Sans Ultra Light" panose="020B0303020204020204" pitchFamily="34" charset="0"/>
                  <a:ea typeface="+mn-ea"/>
                  <a:cs typeface="Oracle Sans Ultra Light" panose="020B03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tx2"/>
                  </a:solidFill>
                  <a:latin typeface="Oracle Sans Ultra Light" panose="020B0303020204020204" pitchFamily="34" charset="0"/>
                  <a:ea typeface="+mn-ea"/>
                  <a:cs typeface="Oracle Sans Ultra Light" panose="020B03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2000" b="1" i="0" u="none" strike="noStrike" kern="1200" cap="none" spc="0" normalizeH="0" baseline="0" noProof="0" dirty="0">
                  <a:ln>
                    <a:noFill/>
                  </a:ln>
                  <a:solidFill>
                    <a:srgbClr val="F1B13F"/>
                  </a:solidFill>
                  <a:effectLst/>
                  <a:uLnTx/>
                  <a:uFillTx/>
                  <a:latin typeface="+mn-lt"/>
                  <a:ea typeface="+mn-ea"/>
                  <a:cs typeface="Oracle Sans Semi Bold" panose="020B0503020204020204" pitchFamily="34" charset="0"/>
                </a:rPr>
                <a:t>Build enterprise-ready applications</a:t>
              </a:r>
            </a:p>
          </p:txBody>
        </p:sp>
        <p:sp>
          <p:nvSpPr>
            <p:cNvPr id="43" name="Text Placeholder 2">
              <a:extLst>
                <a:ext uri="{FF2B5EF4-FFF2-40B4-BE49-F238E27FC236}">
                  <a16:creationId xmlns:a16="http://schemas.microsoft.com/office/drawing/2014/main" id="{7A3F3A8C-F9FE-F269-653A-A5E2A105A1D6}"/>
                </a:ext>
              </a:extLst>
            </p:cNvPr>
            <p:cNvSpPr txBox="1">
              <a:spLocks/>
            </p:cNvSpPr>
            <p:nvPr/>
          </p:nvSpPr>
          <p:spPr>
            <a:xfrm>
              <a:off x="2491696" y="4989239"/>
              <a:ext cx="15066297" cy="359089"/>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800" b="0" i="0" kern="1200">
                  <a:solidFill>
                    <a:schemeClr val="accent4"/>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bg1"/>
                  </a:solidFill>
                  <a:latin typeface="Oracle Sans Light" panose="020B0403020204020204" pitchFamily="34" charset="0"/>
                  <a:ea typeface="+mn-ea"/>
                  <a:cs typeface="Oracle Sans Light" panose="020B04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bg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bg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bg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sz="1600" dirty="0">
                  <a:solidFill>
                    <a:srgbClr val="E3E1DD"/>
                  </a:solidFill>
                  <a:latin typeface="+mn-lt"/>
                </a:rPr>
                <a:t>G</a:t>
              </a:r>
              <a:r>
                <a:rPr kumimoji="0" lang="en-US" sz="1600" b="0" i="0" u="none" strike="noStrike" kern="1200" cap="none" spc="0" normalizeH="0" baseline="0" noProof="0" dirty="0">
                  <a:ln>
                    <a:noFill/>
                  </a:ln>
                  <a:solidFill>
                    <a:srgbClr val="E3E1DD"/>
                  </a:solidFill>
                  <a:effectLst/>
                  <a:uLnTx/>
                  <a:uFillTx/>
                  <a:latin typeface="+mn-lt"/>
                  <a:ea typeface="+mn-ea"/>
                  <a:cs typeface="Oracle Sans" panose="020B0503020204020204" pitchFamily="34" charset="0"/>
                </a:rPr>
                <a:t>et the security, scalability, performance and reliability of Oracle Database.</a:t>
              </a:r>
            </a:p>
          </p:txBody>
        </p:sp>
      </p:grpSp>
      <p:pic>
        <p:nvPicPr>
          <p:cNvPr id="44" name="Graphic 43">
            <a:extLst>
              <a:ext uri="{FF2B5EF4-FFF2-40B4-BE49-F238E27FC236}">
                <a16:creationId xmlns:a16="http://schemas.microsoft.com/office/drawing/2014/main" id="{ACC3E778-0C7B-4214-D5A3-73F8E77422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875" y="1601524"/>
            <a:ext cx="1220812" cy="1220812"/>
          </a:xfrm>
          <a:prstGeom prst="rect">
            <a:avLst/>
          </a:prstGeom>
        </p:spPr>
      </p:pic>
      <p:pic>
        <p:nvPicPr>
          <p:cNvPr id="45" name="Graphic 44">
            <a:extLst>
              <a:ext uri="{FF2B5EF4-FFF2-40B4-BE49-F238E27FC236}">
                <a16:creationId xmlns:a16="http://schemas.microsoft.com/office/drawing/2014/main" id="{5366EEF7-723D-1839-864E-9003873AF1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2697738"/>
            <a:ext cx="1220812" cy="1220812"/>
          </a:xfrm>
          <a:prstGeom prst="rect">
            <a:avLst/>
          </a:prstGeom>
        </p:spPr>
      </p:pic>
      <p:pic>
        <p:nvPicPr>
          <p:cNvPr id="46" name="Graphic 45">
            <a:extLst>
              <a:ext uri="{FF2B5EF4-FFF2-40B4-BE49-F238E27FC236}">
                <a16:creationId xmlns:a16="http://schemas.microsoft.com/office/drawing/2014/main" id="{990F30E1-00C3-92BE-87D0-79C3CD1B66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266" y="3774929"/>
            <a:ext cx="1209421" cy="1209421"/>
          </a:xfrm>
          <a:prstGeom prst="rect">
            <a:avLst/>
          </a:prstGeom>
        </p:spPr>
      </p:pic>
      <p:sp>
        <p:nvSpPr>
          <p:cNvPr id="47" name="Rectangle 46">
            <a:extLst>
              <a:ext uri="{FF2B5EF4-FFF2-40B4-BE49-F238E27FC236}">
                <a16:creationId xmlns:a16="http://schemas.microsoft.com/office/drawing/2014/main" id="{61F7B8DF-ADDB-6A83-903B-1DA519773755}"/>
              </a:ext>
            </a:extLst>
          </p:cNvPr>
          <p:cNvSpPr/>
          <p:nvPr/>
        </p:nvSpPr>
        <p:spPr>
          <a:xfrm>
            <a:off x="2722880" y="5405991"/>
            <a:ext cx="6746240" cy="527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APEX is included with Oracle Database at no extra cost</a:t>
            </a:r>
          </a:p>
        </p:txBody>
      </p:sp>
      <p:sp>
        <p:nvSpPr>
          <p:cNvPr id="48" name="Title 1">
            <a:extLst>
              <a:ext uri="{FF2B5EF4-FFF2-40B4-BE49-F238E27FC236}">
                <a16:creationId xmlns:a16="http://schemas.microsoft.com/office/drawing/2014/main" id="{86BF16D3-B6A7-A5A5-EC3F-C9B716871DE7}"/>
              </a:ext>
            </a:extLst>
          </p:cNvPr>
          <p:cNvSpPr txBox="1">
            <a:spLocks/>
          </p:cNvSpPr>
          <p:nvPr/>
        </p:nvSpPr>
        <p:spPr>
          <a:xfrm>
            <a:off x="768875" y="182403"/>
            <a:ext cx="10671048" cy="822960"/>
          </a:xfrm>
        </p:spPr>
        <p:txBody>
          <a:bodyPr/>
          <a:lstStyle>
            <a:lvl1pPr algn="l" defTabSz="457109" rtl="0" eaLnBrk="1" latinLnBrk="0" hangingPunct="1">
              <a:lnSpc>
                <a:spcPct val="95000"/>
              </a:lnSpc>
              <a:spcBef>
                <a:spcPct val="0"/>
              </a:spcBef>
              <a:buNone/>
              <a:defRPr lang="en-US" sz="1200" b="1" i="0" kern="1200" baseline="0">
                <a:solidFill>
                  <a:schemeClr val="tx1"/>
                </a:solidFill>
                <a:latin typeface="+mn-lt"/>
                <a:ea typeface="+mn-ea"/>
                <a:cs typeface="+mj-cs"/>
              </a:defRPr>
            </a:lvl1pPr>
          </a:lstStyle>
          <a:p>
            <a:endParaRPr lang="en-US" dirty="0"/>
          </a:p>
        </p:txBody>
      </p:sp>
    </p:spTree>
    <p:extLst>
      <p:ext uri="{BB962C8B-B14F-4D97-AF65-F5344CB8AC3E}">
        <p14:creationId xmlns:p14="http://schemas.microsoft.com/office/powerpoint/2010/main" val="292000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Oracle APEX in the Real World</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BFF57D53-5920-514A-F67B-E868A5E730A1}"/>
              </a:ext>
            </a:extLst>
          </p:cNvPr>
          <p:cNvSpPr>
            <a:spLocks noGrp="1"/>
          </p:cNvSpPr>
          <p:nvPr>
            <p:ph type="sldNum" sz="quarter" idx="12"/>
          </p:nvPr>
        </p:nvSpPr>
        <p:spPr/>
        <p:txBody>
          <a:bodyPr/>
          <a:lstStyle/>
          <a:p>
            <a:fld id="{345D60D9-5372-5F40-9443-0F9AE5BDC3C8}" type="slidenum">
              <a:rPr lang="en-US" smtClean="0"/>
              <a:pPr/>
              <a:t>100</a:t>
            </a:fld>
            <a:endParaRPr lang="en-US" dirty="0"/>
          </a:p>
        </p:txBody>
      </p:sp>
    </p:spTree>
    <p:extLst>
      <p:ext uri="{BB962C8B-B14F-4D97-AF65-F5344CB8AC3E}">
        <p14:creationId xmlns:p14="http://schemas.microsoft.com/office/powerpoint/2010/main" val="2305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err="1"/>
              <a:t>APEX@Oracle</a:t>
            </a:r>
            <a:endParaRPr lang="en-US" b="1" i="0" kern="1200" baseline="0" dirty="0">
              <a:latin typeface="+mn-lt"/>
              <a:ea typeface="+mn-ea"/>
              <a:cs typeface="+mj-cs"/>
            </a:endParaRPr>
          </a:p>
        </p:txBody>
      </p:sp>
      <p:sp>
        <p:nvSpPr>
          <p:cNvPr id="2" name="Date">
            <a:extLst>
              <a:ext uri="{FF2B5EF4-FFF2-40B4-BE49-F238E27FC236}">
                <a16:creationId xmlns:a16="http://schemas.microsoft.com/office/drawing/2014/main" id="{D0732A3F-A21F-AFA7-793E-5F9FD0964609}"/>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307BF2B1-DAF4-E1B5-D26E-1D5EBEE7BD94}"/>
              </a:ext>
            </a:extLst>
          </p:cNvPr>
          <p:cNvSpPr>
            <a:spLocks noGrp="1"/>
          </p:cNvSpPr>
          <p:nvPr>
            <p:ph type="sldNum" sz="quarter" idx="16"/>
          </p:nvPr>
        </p:nvSpPr>
        <p:spPr/>
        <p:txBody>
          <a:bodyPr/>
          <a:lstStyle/>
          <a:p>
            <a:fld id="{345D60D9-5372-5F40-9443-0F9AE5BDC3C8}" type="slidenum">
              <a:rPr lang="en-US" smtClean="0"/>
              <a:pPr/>
              <a:t>101</a:t>
            </a:fld>
            <a:endParaRPr lang="en-US" dirty="0"/>
          </a:p>
        </p:txBody>
      </p:sp>
      <p:pic>
        <p:nvPicPr>
          <p:cNvPr id="12" name="Picture 11">
            <a:extLst>
              <a:ext uri="{FF2B5EF4-FFF2-40B4-BE49-F238E27FC236}">
                <a16:creationId xmlns:a16="http://schemas.microsoft.com/office/drawing/2014/main" id="{022871BC-1ACF-FE09-F6AC-BE1036F53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719" y="1409024"/>
            <a:ext cx="8788561" cy="4995987"/>
          </a:xfrm>
          <a:prstGeom prst="rect">
            <a:avLst/>
          </a:prstGeom>
        </p:spPr>
      </p:pic>
    </p:spTree>
    <p:extLst>
      <p:ext uri="{BB962C8B-B14F-4D97-AF65-F5344CB8AC3E}">
        <p14:creationId xmlns:p14="http://schemas.microsoft.com/office/powerpoint/2010/main" val="175666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err="1"/>
              <a:t>APEX@Oracle</a:t>
            </a:r>
            <a:endParaRPr lang="en-US" b="1" i="0" kern="1200" baseline="0" dirty="0">
              <a:latin typeface="+mn-lt"/>
              <a:ea typeface="+mn-ea"/>
              <a:cs typeface="+mj-cs"/>
            </a:endParaRPr>
          </a:p>
        </p:txBody>
      </p:sp>
      <p:sp>
        <p:nvSpPr>
          <p:cNvPr id="2" name="Date">
            <a:extLst>
              <a:ext uri="{FF2B5EF4-FFF2-40B4-BE49-F238E27FC236}">
                <a16:creationId xmlns:a16="http://schemas.microsoft.com/office/drawing/2014/main" id="{FCA4DBAE-A22B-2537-6BF3-426140B793CF}"/>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79DA5204-80E8-34CA-E813-D7B35AEEA627}"/>
              </a:ext>
            </a:extLst>
          </p:cNvPr>
          <p:cNvSpPr>
            <a:spLocks noGrp="1"/>
          </p:cNvSpPr>
          <p:nvPr>
            <p:ph type="sldNum" sz="quarter" idx="16"/>
          </p:nvPr>
        </p:nvSpPr>
        <p:spPr/>
        <p:txBody>
          <a:bodyPr/>
          <a:lstStyle/>
          <a:p>
            <a:fld id="{345D60D9-5372-5F40-9443-0F9AE5BDC3C8}" type="slidenum">
              <a:rPr lang="en-US" smtClean="0"/>
              <a:pPr/>
              <a:t>102</a:t>
            </a:fld>
            <a:endParaRPr lang="en-US" dirty="0"/>
          </a:p>
        </p:txBody>
      </p:sp>
      <p:pic>
        <p:nvPicPr>
          <p:cNvPr id="8" name="Picture 7">
            <a:extLst>
              <a:ext uri="{FF2B5EF4-FFF2-40B4-BE49-F238E27FC236}">
                <a16:creationId xmlns:a16="http://schemas.microsoft.com/office/drawing/2014/main" id="{4628B02B-DABF-075F-0792-D8180093B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771" y="1481512"/>
            <a:ext cx="9530457" cy="49338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147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err="1"/>
              <a:t>shop.oracle.com</a:t>
            </a:r>
            <a:endParaRPr lang="en-US" b="1" i="0" kern="1200" baseline="0" dirty="0">
              <a:latin typeface="+mn-lt"/>
              <a:ea typeface="+mn-ea"/>
              <a:cs typeface="+mj-cs"/>
            </a:endParaRPr>
          </a:p>
        </p:txBody>
      </p:sp>
      <p:sp>
        <p:nvSpPr>
          <p:cNvPr id="2" name="Date">
            <a:extLst>
              <a:ext uri="{FF2B5EF4-FFF2-40B4-BE49-F238E27FC236}">
                <a16:creationId xmlns:a16="http://schemas.microsoft.com/office/drawing/2014/main" id="{B96F1D18-0D4F-2F10-3A23-F1EDF37A4684}"/>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9F1FC904-933C-AE07-5BF0-E5D1A3E08591}"/>
              </a:ext>
            </a:extLst>
          </p:cNvPr>
          <p:cNvSpPr>
            <a:spLocks noGrp="1"/>
          </p:cNvSpPr>
          <p:nvPr>
            <p:ph type="sldNum" sz="quarter" idx="16"/>
          </p:nvPr>
        </p:nvSpPr>
        <p:spPr/>
        <p:txBody>
          <a:bodyPr/>
          <a:lstStyle/>
          <a:p>
            <a:fld id="{345D60D9-5372-5F40-9443-0F9AE5BDC3C8}" type="slidenum">
              <a:rPr lang="en-US" smtClean="0"/>
              <a:pPr/>
              <a:t>103</a:t>
            </a:fld>
            <a:endParaRPr lang="en-US" dirty="0"/>
          </a:p>
        </p:txBody>
      </p:sp>
      <p:pic>
        <p:nvPicPr>
          <p:cNvPr id="8" name="Picture 7">
            <a:extLst>
              <a:ext uri="{FF2B5EF4-FFF2-40B4-BE49-F238E27FC236}">
                <a16:creationId xmlns:a16="http://schemas.microsoft.com/office/drawing/2014/main" id="{C2930E5A-9E8D-4B9F-58FD-3095C5E34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39" y="1422625"/>
            <a:ext cx="9288721" cy="49927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388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err="1"/>
              <a:t>forums.oracle.com</a:t>
            </a:r>
            <a:endParaRPr lang="en-US" b="1" i="0" kern="1200" baseline="0" dirty="0">
              <a:latin typeface="+mn-lt"/>
              <a:ea typeface="+mn-ea"/>
              <a:cs typeface="+mj-cs"/>
            </a:endParaRPr>
          </a:p>
        </p:txBody>
      </p:sp>
      <p:sp>
        <p:nvSpPr>
          <p:cNvPr id="2" name="Date">
            <a:extLst>
              <a:ext uri="{FF2B5EF4-FFF2-40B4-BE49-F238E27FC236}">
                <a16:creationId xmlns:a16="http://schemas.microsoft.com/office/drawing/2014/main" id="{63463A0D-8671-EBC3-9F48-18332B167E0F}"/>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F84DCFAE-F9EF-84FC-3E72-A272C2B114A6}"/>
              </a:ext>
            </a:extLst>
          </p:cNvPr>
          <p:cNvSpPr>
            <a:spLocks noGrp="1"/>
          </p:cNvSpPr>
          <p:nvPr>
            <p:ph type="sldNum" sz="quarter" idx="16"/>
          </p:nvPr>
        </p:nvSpPr>
        <p:spPr/>
        <p:txBody>
          <a:bodyPr/>
          <a:lstStyle/>
          <a:p>
            <a:fld id="{345D60D9-5372-5F40-9443-0F9AE5BDC3C8}" type="slidenum">
              <a:rPr lang="en-US" smtClean="0"/>
              <a:pPr/>
              <a:t>104</a:t>
            </a:fld>
            <a:endParaRPr lang="en-US" dirty="0"/>
          </a:p>
        </p:txBody>
      </p:sp>
      <p:pic>
        <p:nvPicPr>
          <p:cNvPr id="8" name="Picture 7">
            <a:extLst>
              <a:ext uri="{FF2B5EF4-FFF2-40B4-BE49-F238E27FC236}">
                <a16:creationId xmlns:a16="http://schemas.microsoft.com/office/drawing/2014/main" id="{7A3CA60B-D418-EEEC-84F0-7E03D7D4A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228" y="1372211"/>
            <a:ext cx="8124342" cy="440632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B5837E34-A382-4854-3EB1-1473046826BE}"/>
              </a:ext>
            </a:extLst>
          </p:cNvPr>
          <p:cNvSpPr txBox="1"/>
          <p:nvPr/>
        </p:nvSpPr>
        <p:spPr>
          <a:xfrm>
            <a:off x="4364148" y="6046059"/>
            <a:ext cx="3463704" cy="369332"/>
          </a:xfrm>
          <a:prstGeom prst="rect">
            <a:avLst/>
          </a:prstGeom>
          <a:noFill/>
        </p:spPr>
        <p:txBody>
          <a:bodyPr wrap="square">
            <a:spAutoFit/>
          </a:bodyPr>
          <a:lstStyle/>
          <a:p>
            <a:r>
              <a:rPr lang="en-US" dirty="0"/>
              <a:t>https://apex.oracle.com/forum</a:t>
            </a:r>
          </a:p>
        </p:txBody>
      </p:sp>
    </p:spTree>
    <p:extLst>
      <p:ext uri="{BB962C8B-B14F-4D97-AF65-F5344CB8AC3E}">
        <p14:creationId xmlns:p14="http://schemas.microsoft.com/office/powerpoint/2010/main" val="199945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err="1"/>
              <a:t>asktom.oracle.com</a:t>
            </a:r>
            <a:endParaRPr lang="en-US" b="1" i="0" kern="1200" baseline="0" dirty="0">
              <a:latin typeface="+mn-lt"/>
              <a:ea typeface="+mn-ea"/>
              <a:cs typeface="+mj-cs"/>
            </a:endParaRPr>
          </a:p>
        </p:txBody>
      </p:sp>
      <p:sp>
        <p:nvSpPr>
          <p:cNvPr id="2" name="Date">
            <a:extLst>
              <a:ext uri="{FF2B5EF4-FFF2-40B4-BE49-F238E27FC236}">
                <a16:creationId xmlns:a16="http://schemas.microsoft.com/office/drawing/2014/main" id="{0FC31060-1112-6F5E-70C1-0112B48E6AB7}"/>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0ECDE7C4-B6D1-5083-5BB7-1E052DFAB036}"/>
              </a:ext>
            </a:extLst>
          </p:cNvPr>
          <p:cNvSpPr>
            <a:spLocks noGrp="1"/>
          </p:cNvSpPr>
          <p:nvPr>
            <p:ph type="sldNum" sz="quarter" idx="16"/>
          </p:nvPr>
        </p:nvSpPr>
        <p:spPr/>
        <p:txBody>
          <a:bodyPr/>
          <a:lstStyle/>
          <a:p>
            <a:fld id="{345D60D9-5372-5F40-9443-0F9AE5BDC3C8}" type="slidenum">
              <a:rPr lang="en-US" smtClean="0"/>
              <a:pPr/>
              <a:t>105</a:t>
            </a:fld>
            <a:endParaRPr lang="en-US" dirty="0"/>
          </a:p>
        </p:txBody>
      </p:sp>
      <p:pic>
        <p:nvPicPr>
          <p:cNvPr id="8" name="Picture 7">
            <a:extLst>
              <a:ext uri="{FF2B5EF4-FFF2-40B4-BE49-F238E27FC236}">
                <a16:creationId xmlns:a16="http://schemas.microsoft.com/office/drawing/2014/main" id="{2E3FB71B-7406-99A8-0EC3-781517E1C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58" y="1388744"/>
            <a:ext cx="9504745" cy="49899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633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t>apex.oracle.com/go/ideas</a:t>
            </a:r>
            <a:endParaRPr lang="en-US" b="1" i="0" kern="1200" baseline="0" dirty="0">
              <a:latin typeface="+mn-lt"/>
              <a:ea typeface="+mn-ea"/>
              <a:cs typeface="+mj-cs"/>
            </a:endParaRPr>
          </a:p>
        </p:txBody>
      </p:sp>
      <p:sp>
        <p:nvSpPr>
          <p:cNvPr id="2" name="Date">
            <a:extLst>
              <a:ext uri="{FF2B5EF4-FFF2-40B4-BE49-F238E27FC236}">
                <a16:creationId xmlns:a16="http://schemas.microsoft.com/office/drawing/2014/main" id="{2121CFA3-258A-2EB0-A541-7838748451D5}"/>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98F2910E-77BD-C2D2-C129-B95539EB8E4E}"/>
              </a:ext>
            </a:extLst>
          </p:cNvPr>
          <p:cNvSpPr>
            <a:spLocks noGrp="1"/>
          </p:cNvSpPr>
          <p:nvPr>
            <p:ph type="sldNum" sz="quarter" idx="16"/>
          </p:nvPr>
        </p:nvSpPr>
        <p:spPr/>
        <p:txBody>
          <a:bodyPr/>
          <a:lstStyle/>
          <a:p>
            <a:fld id="{345D60D9-5372-5F40-9443-0F9AE5BDC3C8}" type="slidenum">
              <a:rPr lang="en-US" smtClean="0"/>
              <a:pPr/>
              <a:t>106</a:t>
            </a:fld>
            <a:endParaRPr lang="en-US" dirty="0"/>
          </a:p>
        </p:txBody>
      </p:sp>
      <p:pic>
        <p:nvPicPr>
          <p:cNvPr id="8" name="Picture 7">
            <a:extLst>
              <a:ext uri="{FF2B5EF4-FFF2-40B4-BE49-F238E27FC236}">
                <a16:creationId xmlns:a16="http://schemas.microsoft.com/office/drawing/2014/main" id="{4FD01780-48CD-B0DE-8B38-BBE1BA128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746" y="1412776"/>
            <a:ext cx="8843306" cy="47702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7012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Oracle APEX Training &amp; Certification</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7368A66C-7CCD-99AC-1561-23F430427557}"/>
              </a:ext>
            </a:extLst>
          </p:cNvPr>
          <p:cNvSpPr>
            <a:spLocks noGrp="1"/>
          </p:cNvSpPr>
          <p:nvPr>
            <p:ph type="sldNum" sz="quarter" idx="12"/>
          </p:nvPr>
        </p:nvSpPr>
        <p:spPr/>
        <p:txBody>
          <a:bodyPr/>
          <a:lstStyle/>
          <a:p>
            <a:fld id="{345D60D9-5372-5F40-9443-0F9AE5BDC3C8}" type="slidenum">
              <a:rPr lang="en-US" smtClean="0"/>
              <a:pPr/>
              <a:t>107</a:t>
            </a:fld>
            <a:endParaRPr lang="en-US" dirty="0"/>
          </a:p>
        </p:txBody>
      </p:sp>
    </p:spTree>
    <p:extLst>
      <p:ext uri="{BB962C8B-B14F-4D97-AF65-F5344CB8AC3E}">
        <p14:creationId xmlns:p14="http://schemas.microsoft.com/office/powerpoint/2010/main" val="34765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55C0D-3EE2-028B-7E6A-BDD9EE4E476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4080D6F-6819-72E7-F3F4-AFE0CAD91251}"/>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E45B436E-97AB-1DEC-4DC5-515A490B4732}"/>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65EF95B0-9148-09E8-97C4-57A94785F63B}"/>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108</a:t>
            </a:fld>
            <a:endParaRPr lang="en-US" dirty="0"/>
          </a:p>
        </p:txBody>
      </p:sp>
      <p:sp>
        <p:nvSpPr>
          <p:cNvPr id="5" name="Title 1">
            <a:extLst>
              <a:ext uri="{FF2B5EF4-FFF2-40B4-BE49-F238E27FC236}">
                <a16:creationId xmlns:a16="http://schemas.microsoft.com/office/drawing/2014/main" id="{FD023260-ADB1-6814-EA8B-E5E4A7BAFFA6}"/>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sz="2800" dirty="0"/>
              <a:t>Oracle APEX Training &amp; Certification</a:t>
            </a:r>
            <a:endParaRPr lang="en-IN" sz="2800" dirty="0"/>
          </a:p>
        </p:txBody>
      </p:sp>
      <p:sp>
        <p:nvSpPr>
          <p:cNvPr id="6" name="Text Placeholder 2">
            <a:extLst>
              <a:ext uri="{FF2B5EF4-FFF2-40B4-BE49-F238E27FC236}">
                <a16:creationId xmlns:a16="http://schemas.microsoft.com/office/drawing/2014/main" id="{9D19ABAA-2392-8ED9-C0F8-4B241F9E212B}"/>
              </a:ext>
            </a:extLst>
          </p:cNvPr>
          <p:cNvSpPr txBox="1">
            <a:spLocks/>
          </p:cNvSpPr>
          <p:nvPr/>
        </p:nvSpPr>
        <p:spPr>
          <a:xfrm>
            <a:off x="768875" y="913944"/>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C000"/>
                </a:solidFill>
                <a:cs typeface="Oracle Sans Tab" panose="020B0503020204020204" pitchFamily="34" charset="0"/>
              </a:rPr>
              <a:t>apex.oracle.com/go/training</a:t>
            </a:r>
          </a:p>
        </p:txBody>
      </p:sp>
      <p:pic>
        <p:nvPicPr>
          <p:cNvPr id="11" name="Graphic 10">
            <a:extLst>
              <a:ext uri="{FF2B5EF4-FFF2-40B4-BE49-F238E27FC236}">
                <a16:creationId xmlns:a16="http://schemas.microsoft.com/office/drawing/2014/main" id="{4EEFB216-C983-D082-2949-62E9040F2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124" y="2294083"/>
            <a:ext cx="444917" cy="444917"/>
          </a:xfrm>
          <a:prstGeom prst="rect">
            <a:avLst/>
          </a:prstGeom>
        </p:spPr>
      </p:pic>
      <p:pic>
        <p:nvPicPr>
          <p:cNvPr id="12" name="Graphic 11">
            <a:extLst>
              <a:ext uri="{FF2B5EF4-FFF2-40B4-BE49-F238E27FC236}">
                <a16:creationId xmlns:a16="http://schemas.microsoft.com/office/drawing/2014/main" id="{6A41E30B-2E8A-573A-38C6-516EE97AEB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66148C55-D171-19CB-67BB-194552812189}"/>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6" name="TextBox 15">
            <a:extLst>
              <a:ext uri="{FF2B5EF4-FFF2-40B4-BE49-F238E27FC236}">
                <a16:creationId xmlns:a16="http://schemas.microsoft.com/office/drawing/2014/main" id="{CF72BE8E-688C-65D8-97A1-332A336A87B1}"/>
              </a:ext>
            </a:extLst>
          </p:cNvPr>
          <p:cNvSpPr txBox="1"/>
          <p:nvPr/>
        </p:nvSpPr>
        <p:spPr>
          <a:xfrm>
            <a:off x="7464152" y="2087475"/>
            <a:ext cx="3192016" cy="369332"/>
          </a:xfrm>
          <a:prstGeom prst="rect">
            <a:avLst/>
          </a:prstGeom>
          <a:noFill/>
        </p:spPr>
        <p:txBody>
          <a:bodyPr wrap="square">
            <a:spAutoFit/>
          </a:bodyPr>
          <a:lstStyle/>
          <a:p>
            <a:r>
              <a:rPr lang="en-US" sz="1800" dirty="0"/>
              <a:t>APEX Foundations</a:t>
            </a:r>
            <a:endParaRPr lang="en-US" dirty="0"/>
          </a:p>
        </p:txBody>
      </p:sp>
      <p:sp>
        <p:nvSpPr>
          <p:cNvPr id="17" name="TextBox 16">
            <a:extLst>
              <a:ext uri="{FF2B5EF4-FFF2-40B4-BE49-F238E27FC236}">
                <a16:creationId xmlns:a16="http://schemas.microsoft.com/office/drawing/2014/main" id="{C8A74D86-F994-ADD6-2F42-A74098C62143}"/>
              </a:ext>
            </a:extLst>
          </p:cNvPr>
          <p:cNvSpPr txBox="1"/>
          <p:nvPr/>
        </p:nvSpPr>
        <p:spPr>
          <a:xfrm>
            <a:off x="7452444" y="3186522"/>
            <a:ext cx="4727848" cy="369332"/>
          </a:xfrm>
          <a:prstGeom prst="rect">
            <a:avLst/>
          </a:prstGeom>
          <a:noFill/>
        </p:spPr>
        <p:txBody>
          <a:bodyPr wrap="square">
            <a:spAutoFit/>
          </a:bodyPr>
          <a:lstStyle/>
          <a:p>
            <a:r>
              <a:rPr lang="en-US" sz="1800" dirty="0"/>
              <a:t>APEX Developer Professional Learning Path</a:t>
            </a:r>
            <a:endParaRPr lang="en-US" dirty="0"/>
          </a:p>
        </p:txBody>
      </p:sp>
      <p:sp>
        <p:nvSpPr>
          <p:cNvPr id="18" name="TextBox 17">
            <a:extLst>
              <a:ext uri="{FF2B5EF4-FFF2-40B4-BE49-F238E27FC236}">
                <a16:creationId xmlns:a16="http://schemas.microsoft.com/office/drawing/2014/main" id="{BD303B80-C6B8-B0CD-B3C7-1B4BDCF9D31D}"/>
              </a:ext>
            </a:extLst>
          </p:cNvPr>
          <p:cNvSpPr txBox="1"/>
          <p:nvPr/>
        </p:nvSpPr>
        <p:spPr>
          <a:xfrm>
            <a:off x="7452444" y="4996046"/>
            <a:ext cx="3192016" cy="369332"/>
          </a:xfrm>
          <a:prstGeom prst="rect">
            <a:avLst/>
          </a:prstGeom>
          <a:noFill/>
        </p:spPr>
        <p:txBody>
          <a:bodyPr wrap="square">
            <a:spAutoFit/>
          </a:bodyPr>
          <a:lstStyle/>
          <a:p>
            <a:r>
              <a:rPr lang="en-US" sz="1800" dirty="0"/>
              <a:t>Get Certified</a:t>
            </a:r>
            <a:endParaRPr lang="en-US" dirty="0"/>
          </a:p>
        </p:txBody>
      </p:sp>
      <p:sp>
        <p:nvSpPr>
          <p:cNvPr id="19" name="TextBox 18">
            <a:extLst>
              <a:ext uri="{FF2B5EF4-FFF2-40B4-BE49-F238E27FC236}">
                <a16:creationId xmlns:a16="http://schemas.microsoft.com/office/drawing/2014/main" id="{683A452D-12D9-4E81-966F-16446EA6E5BC}"/>
              </a:ext>
            </a:extLst>
          </p:cNvPr>
          <p:cNvSpPr txBox="1"/>
          <p:nvPr/>
        </p:nvSpPr>
        <p:spPr>
          <a:xfrm>
            <a:off x="7464152" y="2410443"/>
            <a:ext cx="3888432" cy="369332"/>
          </a:xfrm>
          <a:prstGeom prst="rect">
            <a:avLst/>
          </a:prstGeom>
          <a:noFill/>
        </p:spPr>
        <p:txBody>
          <a:bodyPr wrap="square">
            <a:spAutoFit/>
          </a:bodyPr>
          <a:lstStyle/>
          <a:p>
            <a:r>
              <a:rPr lang="en-US" b="1" dirty="0">
                <a:solidFill>
                  <a:srgbClr val="FFC000"/>
                </a:solidFill>
                <a:cs typeface="Oracle Sans Tab" panose="020B0503020204020204" pitchFamily="34" charset="0"/>
              </a:rPr>
              <a:t>apex.oracle.com/go/foundations</a:t>
            </a:r>
          </a:p>
        </p:txBody>
      </p:sp>
      <p:sp>
        <p:nvSpPr>
          <p:cNvPr id="20" name="TextBox 19">
            <a:extLst>
              <a:ext uri="{FF2B5EF4-FFF2-40B4-BE49-F238E27FC236}">
                <a16:creationId xmlns:a16="http://schemas.microsoft.com/office/drawing/2014/main" id="{1049AE6F-0825-9DD9-6121-AC3EC859D9E8}"/>
              </a:ext>
            </a:extLst>
          </p:cNvPr>
          <p:cNvSpPr txBox="1"/>
          <p:nvPr/>
        </p:nvSpPr>
        <p:spPr>
          <a:xfrm>
            <a:off x="7464428" y="3538570"/>
            <a:ext cx="4928214" cy="1015663"/>
          </a:xfrm>
          <a:prstGeom prst="rect">
            <a:avLst/>
          </a:prstGeom>
          <a:noFill/>
        </p:spPr>
        <p:txBody>
          <a:bodyPr wrap="square">
            <a:spAutoFit/>
          </a:bodyPr>
          <a:lstStyle/>
          <a:p>
            <a:r>
              <a:rPr lang="en-US" b="1" dirty="0" err="1">
                <a:solidFill>
                  <a:srgbClr val="FFC000"/>
                </a:solidFill>
                <a:cs typeface="Oracle Sans Tab" panose="020B0503020204020204" pitchFamily="34" charset="0"/>
              </a:rPr>
              <a:t>apex.oracle.com</a:t>
            </a:r>
            <a:r>
              <a:rPr lang="en-US" b="1" dirty="0">
                <a:solidFill>
                  <a:srgbClr val="FFC000"/>
                </a:solidFill>
                <a:cs typeface="Oracle Sans Tab" panose="020B0503020204020204" pitchFamily="34" charset="0"/>
              </a:rPr>
              <a:t>/go/professional-ai-</a:t>
            </a:r>
            <a:r>
              <a:rPr lang="en-US" b="1" dirty="0" err="1">
                <a:solidFill>
                  <a:srgbClr val="FFC000"/>
                </a:solidFill>
                <a:cs typeface="Oracle Sans Tab" panose="020B0503020204020204" pitchFamily="34" charset="0"/>
              </a:rPr>
              <a:t>lp</a:t>
            </a:r>
            <a:endParaRPr lang="en-US" b="1" dirty="0">
              <a:solidFill>
                <a:srgbClr val="FFC000"/>
              </a:solidFill>
              <a:cs typeface="Oracle Sans Tab" panose="020B0503020204020204" pitchFamily="34" charset="0"/>
            </a:endParaRPr>
          </a:p>
          <a:p>
            <a:r>
              <a:rPr lang="en-US" sz="1400" dirty="0"/>
              <a:t>Consists of </a:t>
            </a:r>
            <a:r>
              <a:rPr lang="en-US" sz="1400" b="1" dirty="0"/>
              <a:t>TWO</a:t>
            </a:r>
            <a:r>
              <a:rPr lang="en-US" sz="1400" dirty="0"/>
              <a:t> courses:</a:t>
            </a:r>
            <a:endParaRPr lang="en-US" sz="1400" dirty="0">
              <a:hlinkClick r:id="rId7">
                <a:extLst>
                  <a:ext uri="{A12FA001-AC4F-418D-AE19-62706E023703}">
                    <ahyp:hlinkClr xmlns:ahyp="http://schemas.microsoft.com/office/drawing/2018/hyperlinkcolor" val="tx"/>
                  </a:ext>
                </a:extLst>
              </a:hlinkClick>
            </a:endParaRPr>
          </a:p>
          <a:p>
            <a:pPr marL="1257300" lvl="2" indent="-342900">
              <a:buFont typeface="+mj-lt"/>
              <a:buAutoNum type="arabicPeriod"/>
            </a:pPr>
            <a:r>
              <a:rPr lang="en-US" sz="1400" b="1" dirty="0">
                <a:solidFill>
                  <a:srgbClr val="FFC000"/>
                </a:solidFill>
                <a:cs typeface="Oracle Sans Tab" panose="020B0503020204020204" pitchFamily="34" charset="0"/>
              </a:rPr>
              <a:t>apex.oracle.com/go/professional</a:t>
            </a:r>
          </a:p>
          <a:p>
            <a:pPr marL="1257300" lvl="2" indent="-342900">
              <a:buFont typeface="+mj-lt"/>
              <a:buAutoNum type="arabicPeriod"/>
            </a:pPr>
            <a:r>
              <a:rPr lang="en-US" sz="1400" b="1" dirty="0" err="1">
                <a:solidFill>
                  <a:srgbClr val="FFC000"/>
                </a:solidFill>
                <a:cs typeface="Oracle Sans Tab" panose="020B0503020204020204" pitchFamily="34" charset="0"/>
              </a:rPr>
              <a:t>apex.oracle.com</a:t>
            </a:r>
            <a:r>
              <a:rPr lang="en-US" sz="1400" b="1" dirty="0">
                <a:solidFill>
                  <a:srgbClr val="FFC000"/>
                </a:solidFill>
                <a:cs typeface="Oracle Sans Tab" panose="020B0503020204020204" pitchFamily="34" charset="0"/>
              </a:rPr>
              <a:t>/go/ai-learn</a:t>
            </a:r>
          </a:p>
        </p:txBody>
      </p:sp>
      <p:sp>
        <p:nvSpPr>
          <p:cNvPr id="21" name="TextBox 20">
            <a:extLst>
              <a:ext uri="{FF2B5EF4-FFF2-40B4-BE49-F238E27FC236}">
                <a16:creationId xmlns:a16="http://schemas.microsoft.com/office/drawing/2014/main" id="{571D22D7-D4A4-FB5B-407C-CCC1C7536C6F}"/>
              </a:ext>
            </a:extLst>
          </p:cNvPr>
          <p:cNvSpPr txBox="1"/>
          <p:nvPr/>
        </p:nvSpPr>
        <p:spPr>
          <a:xfrm>
            <a:off x="7464152" y="5319014"/>
            <a:ext cx="4496166" cy="369332"/>
          </a:xfrm>
          <a:prstGeom prst="rect">
            <a:avLst/>
          </a:prstGeom>
          <a:noFill/>
        </p:spPr>
        <p:txBody>
          <a:bodyPr wrap="square">
            <a:spAutoFit/>
          </a:bodyPr>
          <a:lstStyle/>
          <a:p>
            <a:r>
              <a:rPr lang="en-US" b="1" dirty="0">
                <a:solidFill>
                  <a:srgbClr val="FFC000"/>
                </a:solidFill>
                <a:cs typeface="Oracle Sans Tab" panose="020B0503020204020204" pitchFamily="34" charset="0"/>
              </a:rPr>
              <a:t>apex.oracle.com/go/professional-ai-</a:t>
            </a:r>
            <a:r>
              <a:rPr lang="en-US" b="1" dirty="0" err="1">
                <a:solidFill>
                  <a:srgbClr val="FFC000"/>
                </a:solidFill>
                <a:cs typeface="Oracle Sans Tab" panose="020B0503020204020204" pitchFamily="34" charset="0"/>
              </a:rPr>
              <a:t>lp</a:t>
            </a:r>
            <a:endParaRPr lang="en-US" b="1" dirty="0">
              <a:solidFill>
                <a:srgbClr val="FFC000"/>
              </a:solidFill>
              <a:cs typeface="Oracle Sans Tab" panose="020B0503020204020204" pitchFamily="34" charset="0"/>
            </a:endParaRPr>
          </a:p>
        </p:txBody>
      </p:sp>
      <p:pic>
        <p:nvPicPr>
          <p:cNvPr id="23" name="Picture 22">
            <a:extLst>
              <a:ext uri="{FF2B5EF4-FFF2-40B4-BE49-F238E27FC236}">
                <a16:creationId xmlns:a16="http://schemas.microsoft.com/office/drawing/2014/main" id="{7F6ADEE9-99D0-A8FF-DBFA-DFD91DBB76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35" y="1982943"/>
            <a:ext cx="6552671" cy="3663074"/>
          </a:xfrm>
          <a:prstGeom prst="rect">
            <a:avLst/>
          </a:prstGeom>
          <a:noFill/>
          <a:ln w="12700">
            <a:solidFill>
              <a:schemeClr val="tx1"/>
            </a:solidFill>
          </a:ln>
        </p:spPr>
      </p:pic>
    </p:spTree>
    <p:extLst>
      <p:ext uri="{BB962C8B-B14F-4D97-AF65-F5344CB8AC3E}">
        <p14:creationId xmlns:p14="http://schemas.microsoft.com/office/powerpoint/2010/main" val="21901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72196A-CDBF-4707-AA00-1D157D8C03DE}"/>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A46018EA-2825-4D26-B99D-3CE37732575C}"/>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6144493F-C3C2-4551-9638-5270A766CB4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109</a:t>
            </a:fld>
            <a:endParaRPr lang="en-US" dirty="0"/>
          </a:p>
        </p:txBody>
      </p:sp>
      <p:sp>
        <p:nvSpPr>
          <p:cNvPr id="5" name="Title 1">
            <a:extLst>
              <a:ext uri="{FF2B5EF4-FFF2-40B4-BE49-F238E27FC236}">
                <a16:creationId xmlns:a16="http://schemas.microsoft.com/office/drawing/2014/main" id="{92B1AA62-48D1-9F08-7F80-5988CFA1F68A}"/>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Learn the Foundations of Oracle APEX</a:t>
            </a:r>
          </a:p>
        </p:txBody>
      </p:sp>
      <p:sp>
        <p:nvSpPr>
          <p:cNvPr id="6" name="Text Placeholder 2">
            <a:extLst>
              <a:ext uri="{FF2B5EF4-FFF2-40B4-BE49-F238E27FC236}">
                <a16:creationId xmlns:a16="http://schemas.microsoft.com/office/drawing/2014/main" id="{FFD853CE-CA97-A647-E603-106735F4408B}"/>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C000"/>
                </a:solidFill>
                <a:cs typeface="Oracle Sans Tab" panose="020B0503020204020204" pitchFamily="34" charset="0"/>
              </a:rPr>
              <a:t>Oracle</a:t>
            </a:r>
            <a:r>
              <a:rPr lang="en-US" sz="600" dirty="0"/>
              <a:t> </a:t>
            </a:r>
            <a:r>
              <a:rPr lang="en-US" sz="1600" b="1" dirty="0">
                <a:solidFill>
                  <a:srgbClr val="FFC000"/>
                </a:solidFill>
                <a:cs typeface="Oracle Sans Tab" panose="020B0503020204020204" pitchFamily="34" charset="0"/>
              </a:rPr>
              <a:t>APEX Foundations Course</a:t>
            </a:r>
          </a:p>
        </p:txBody>
      </p:sp>
      <p:pic>
        <p:nvPicPr>
          <p:cNvPr id="8" name="Picture 7" descr="A picture containing graphical user interface&#10;&#10;Description automatically generated">
            <a:extLst>
              <a:ext uri="{FF2B5EF4-FFF2-40B4-BE49-F238E27FC236}">
                <a16:creationId xmlns:a16="http://schemas.microsoft.com/office/drawing/2014/main" id="{67449698-5A69-7D86-D921-3177825C4492}"/>
              </a:ext>
            </a:extLst>
          </p:cNvPr>
          <p:cNvPicPr>
            <a:picLocks noChangeAspect="1"/>
          </p:cNvPicPr>
          <p:nvPr/>
        </p:nvPicPr>
        <p:blipFill>
          <a:blip r:embed="rId3"/>
          <a:stretch>
            <a:fillRect/>
          </a:stretch>
        </p:blipFill>
        <p:spPr>
          <a:xfrm>
            <a:off x="8511012" y="1351735"/>
            <a:ext cx="3259078" cy="1629539"/>
          </a:xfrm>
          <a:prstGeom prst="rect">
            <a:avLst/>
          </a:prstGeom>
          <a:solidFill>
            <a:schemeClr val="accent1"/>
          </a:solidFill>
        </p:spPr>
      </p:pic>
      <p:sp>
        <p:nvSpPr>
          <p:cNvPr id="9" name="Content Placeholder 1">
            <a:extLst>
              <a:ext uri="{FF2B5EF4-FFF2-40B4-BE49-F238E27FC236}">
                <a16:creationId xmlns:a16="http://schemas.microsoft.com/office/drawing/2014/main" id="{CBFDF5C9-1645-290F-1F9E-488AA787EF80}"/>
              </a:ext>
            </a:extLst>
          </p:cNvPr>
          <p:cNvSpPr txBox="1">
            <a:spLocks/>
          </p:cNvSpPr>
          <p:nvPr/>
        </p:nvSpPr>
        <p:spPr>
          <a:xfrm>
            <a:off x="9124573" y="3093863"/>
            <a:ext cx="2301240" cy="1281936"/>
          </a:xfrm>
          <a:prstGeom prst="rect">
            <a:avLst/>
          </a:prstGeom>
        </p:spPr>
        <p:txBody>
          <a:bodyPr vert="horz" lIns="45720" tIns="22860" rIns="45720" bIns="22860" rtlCol="0">
            <a:noAutofit/>
          </a:bodyPr>
          <a:lstStyle>
            <a:lvl1pPr marL="457177" indent="-457177" algn="l" defTabSz="1828709" rtl="0" eaLnBrk="1" latinLnBrk="0" hangingPunct="1">
              <a:lnSpc>
                <a:spcPct val="110000"/>
              </a:lnSpc>
              <a:spcBef>
                <a:spcPts val="2000"/>
              </a:spcBef>
              <a:buFont typeface="Arial" panose="020B0604020202020204" pitchFamily="34" charset="0"/>
              <a:buChar char="•"/>
              <a:defRPr sz="4200" b="0" i="0" kern="1200">
                <a:solidFill>
                  <a:schemeClr val="tx2"/>
                </a:solidFill>
                <a:latin typeface="Oracle Sans Light" panose="020B0403020204020204" pitchFamily="34" charset="0"/>
                <a:ea typeface="+mn-ea"/>
                <a:cs typeface="Oracle Sans Light" panose="020B0403020204020204" pitchFamily="34" charset="0"/>
              </a:defRPr>
            </a:lvl1pPr>
            <a:lvl2pPr marL="1371554" indent="-457200" algn="l" defTabSz="1828709" rtl="0" eaLnBrk="1" latinLnBrk="0" hangingPunct="1">
              <a:lnSpc>
                <a:spcPct val="110000"/>
              </a:lnSpc>
              <a:spcBef>
                <a:spcPts val="1000"/>
              </a:spcBef>
              <a:buFont typeface="Arial" panose="020B0604020202020204" pitchFamily="34" charset="0"/>
              <a:buChar char="•"/>
              <a:defRPr sz="3000" b="0" i="0" kern="1200">
                <a:solidFill>
                  <a:schemeClr val="tx1"/>
                </a:solidFill>
                <a:latin typeface="Oracle Sans" panose="020B0503020204020204" pitchFamily="34" charset="0"/>
                <a:ea typeface="+mn-ea"/>
                <a:cs typeface="Oracle Sans" panose="020B0503020204020204" pitchFamily="34" charset="0"/>
              </a:defRPr>
            </a:lvl2pPr>
            <a:lvl3pPr marL="2285886" indent="-457177" algn="l" defTabSz="1828709" rtl="0" eaLnBrk="1" latinLnBrk="0" hangingPunct="1">
              <a:lnSpc>
                <a:spcPct val="110000"/>
              </a:lnSpc>
              <a:spcBef>
                <a:spcPts val="1000"/>
              </a:spcBef>
              <a:buFont typeface="Arial" panose="020B0604020202020204" pitchFamily="34" charset="0"/>
              <a:buChar char="•"/>
              <a:defRPr sz="2700" b="0" i="0" kern="1200">
                <a:solidFill>
                  <a:schemeClr val="tx1"/>
                </a:solidFill>
                <a:latin typeface="Oracle Sans" panose="020B0503020204020204" pitchFamily="34" charset="0"/>
                <a:ea typeface="+mn-ea"/>
                <a:cs typeface="Oracle Sans" panose="020B0503020204020204" pitchFamily="34" charset="0"/>
              </a:defRPr>
            </a:lvl3pPr>
            <a:lvl4pPr marL="3200240"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4pPr>
            <a:lvl5pPr marL="4114594"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endParaRPr lang="en-US" sz="1500" b="1" dirty="0"/>
          </a:p>
          <a:p>
            <a:pPr marL="0" indent="0">
              <a:buNone/>
            </a:pPr>
            <a:r>
              <a:rPr lang="en-US" sz="1400" b="1" dirty="0">
                <a:solidFill>
                  <a:schemeClr val="tx1"/>
                </a:solidFill>
              </a:rPr>
              <a:t>Don't forget to share your badge on social media and tag us using #</a:t>
            </a:r>
            <a:r>
              <a:rPr lang="en-US" sz="1400" b="1" dirty="0" err="1">
                <a:solidFill>
                  <a:schemeClr val="tx1"/>
                </a:solidFill>
              </a:rPr>
              <a:t>orclAPEX</a:t>
            </a:r>
            <a:endParaRPr lang="en-US" sz="1400" b="1" dirty="0">
              <a:solidFill>
                <a:schemeClr val="tx1"/>
              </a:solidFill>
            </a:endParaRPr>
          </a:p>
        </p:txBody>
      </p:sp>
      <p:pic>
        <p:nvPicPr>
          <p:cNvPr id="10" name="Picture 9" descr="Qr code&#10;&#10;Description automatically generated">
            <a:extLst>
              <a:ext uri="{FF2B5EF4-FFF2-40B4-BE49-F238E27FC236}">
                <a16:creationId xmlns:a16="http://schemas.microsoft.com/office/drawing/2014/main" id="{34A694EA-936D-63B3-75DE-C76BD1F0DA2F}"/>
              </a:ext>
            </a:extLst>
          </p:cNvPr>
          <p:cNvPicPr>
            <a:picLocks noChangeAspect="1"/>
          </p:cNvPicPr>
          <p:nvPr/>
        </p:nvPicPr>
        <p:blipFill>
          <a:blip r:embed="rId4"/>
          <a:stretch>
            <a:fillRect/>
          </a:stretch>
        </p:blipFill>
        <p:spPr>
          <a:xfrm>
            <a:off x="9582148" y="4488388"/>
            <a:ext cx="1231106" cy="1231106"/>
          </a:xfrm>
          <a:prstGeom prst="rect">
            <a:avLst/>
          </a:prstGeom>
        </p:spPr>
      </p:pic>
      <p:pic>
        <p:nvPicPr>
          <p:cNvPr id="11" name="Graphic 10">
            <a:extLst>
              <a:ext uri="{FF2B5EF4-FFF2-40B4-BE49-F238E27FC236}">
                <a16:creationId xmlns:a16="http://schemas.microsoft.com/office/drawing/2014/main" id="{257995CF-E48B-612D-911B-30CEE51B03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124" y="2294083"/>
            <a:ext cx="444917" cy="444917"/>
          </a:xfrm>
          <a:prstGeom prst="rect">
            <a:avLst/>
          </a:prstGeom>
        </p:spPr>
      </p:pic>
      <p:pic>
        <p:nvPicPr>
          <p:cNvPr id="12" name="Graphic 11">
            <a:extLst>
              <a:ext uri="{FF2B5EF4-FFF2-40B4-BE49-F238E27FC236}">
                <a16:creationId xmlns:a16="http://schemas.microsoft.com/office/drawing/2014/main" id="{51789E69-C9CD-585A-B089-6E86DA269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745" y="2613079"/>
            <a:ext cx="606303" cy="606303"/>
          </a:xfrm>
          <a:prstGeom prst="rect">
            <a:avLst/>
          </a:prstGeom>
        </p:spPr>
      </p:pic>
      <p:pic>
        <p:nvPicPr>
          <p:cNvPr id="13" name="Graphic 12">
            <a:extLst>
              <a:ext uri="{FF2B5EF4-FFF2-40B4-BE49-F238E27FC236}">
                <a16:creationId xmlns:a16="http://schemas.microsoft.com/office/drawing/2014/main" id="{6B5F1C71-2CE1-822A-405F-B846056F78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524" y="2552035"/>
            <a:ext cx="444917" cy="444917"/>
          </a:xfrm>
          <a:prstGeom prst="rect">
            <a:avLst/>
          </a:prstGeom>
        </p:spPr>
      </p:pic>
      <p:pic>
        <p:nvPicPr>
          <p:cNvPr id="14" name="Graphic 13">
            <a:extLst>
              <a:ext uri="{FF2B5EF4-FFF2-40B4-BE49-F238E27FC236}">
                <a16:creationId xmlns:a16="http://schemas.microsoft.com/office/drawing/2014/main" id="{2C7D59DE-2A15-FA63-7E3C-8CDB1202B3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947" y="1903963"/>
            <a:ext cx="444917" cy="444917"/>
          </a:xfrm>
          <a:prstGeom prst="rect">
            <a:avLst/>
          </a:prstGeom>
        </p:spPr>
      </p:pic>
      <p:pic>
        <p:nvPicPr>
          <p:cNvPr id="15" name="Graphic 14">
            <a:extLst>
              <a:ext uri="{FF2B5EF4-FFF2-40B4-BE49-F238E27FC236}">
                <a16:creationId xmlns:a16="http://schemas.microsoft.com/office/drawing/2014/main" id="{B58DC138-9929-18D4-64B4-92EC690E0E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7339" y="3165836"/>
            <a:ext cx="606303" cy="606303"/>
          </a:xfrm>
          <a:prstGeom prst="rect">
            <a:avLst/>
          </a:prstGeom>
        </p:spPr>
      </p:pic>
      <p:pic>
        <p:nvPicPr>
          <p:cNvPr id="28" name="Picture 27">
            <a:extLst>
              <a:ext uri="{FF2B5EF4-FFF2-40B4-BE49-F238E27FC236}">
                <a16:creationId xmlns:a16="http://schemas.microsoft.com/office/drawing/2014/main" id="{5F718AF5-FB45-1855-BD3E-C46408FCB1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1885" y="4855320"/>
            <a:ext cx="1482750" cy="335555"/>
          </a:xfrm>
          <a:prstGeom prst="rect">
            <a:avLst/>
          </a:prstGeom>
        </p:spPr>
      </p:pic>
      <p:sp>
        <p:nvSpPr>
          <p:cNvPr id="33" name="Rectangle 32">
            <a:extLst>
              <a:ext uri="{FF2B5EF4-FFF2-40B4-BE49-F238E27FC236}">
                <a16:creationId xmlns:a16="http://schemas.microsoft.com/office/drawing/2014/main" id="{F1CF6BD8-0E87-2104-8E52-F368314D743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Content Placeholder 1">
            <a:extLst>
              <a:ext uri="{FF2B5EF4-FFF2-40B4-BE49-F238E27FC236}">
                <a16:creationId xmlns:a16="http://schemas.microsoft.com/office/drawing/2014/main" id="{D678BCDC-442B-F77D-3376-E2F66831644C}"/>
              </a:ext>
            </a:extLst>
          </p:cNvPr>
          <p:cNvSpPr txBox="1">
            <a:spLocks/>
          </p:cNvSpPr>
          <p:nvPr/>
        </p:nvSpPr>
        <p:spPr>
          <a:xfrm>
            <a:off x="703076" y="1601340"/>
            <a:ext cx="8491890" cy="411815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dirty="0"/>
              <a:t> Learn the foundations of low-code app dev with Oracle APEX</a:t>
            </a:r>
            <a:br>
              <a:rPr lang="en-US" sz="2000" dirty="0"/>
            </a:br>
            <a:endParaRPr lang="en-US" sz="2000" dirty="0"/>
          </a:p>
          <a:p>
            <a:r>
              <a:rPr lang="en-US" sz="2000" b="1" dirty="0"/>
              <a:t> 3.5 +</a:t>
            </a:r>
            <a:r>
              <a:rPr lang="en-US" sz="2000" dirty="0"/>
              <a:t> hours of expert training delivered by the APEX Product Team</a:t>
            </a:r>
            <a:br>
              <a:rPr lang="en-US" sz="2000" dirty="0"/>
            </a:br>
            <a:endParaRPr lang="en-US" sz="2000" dirty="0"/>
          </a:p>
          <a:p>
            <a:r>
              <a:rPr lang="en-US" sz="2000" b="1" dirty="0"/>
              <a:t> Enroll and learn for FREE Today on the platform of your choice:</a:t>
            </a:r>
            <a:br>
              <a:rPr lang="en-US" sz="2000" b="1" dirty="0"/>
            </a:br>
            <a:endParaRPr lang="en-US" sz="2000" b="1" dirty="0"/>
          </a:p>
          <a:p>
            <a:r>
              <a:rPr lang="en-US" sz="2000" b="1" dirty="0">
                <a:solidFill>
                  <a:srgbClr val="FFC000"/>
                </a:solidFill>
              </a:rPr>
              <a:t>		</a:t>
            </a:r>
            <a:r>
              <a:rPr lang="en-US" sz="2400" b="1" dirty="0">
                <a:solidFill>
                  <a:srgbClr val="FFC000"/>
                </a:solidFill>
              </a:rPr>
              <a:t>apex.oracle.com/go/foundations</a:t>
            </a:r>
          </a:p>
          <a:p>
            <a:r>
              <a:rPr lang="en-IN" sz="2400" b="1" dirty="0">
                <a:solidFill>
                  <a:srgbClr val="FFC000"/>
                </a:solidFill>
              </a:rPr>
              <a:t>		apex.oracle.com/go/foundations-jp </a:t>
            </a:r>
          </a:p>
          <a:p>
            <a:r>
              <a:rPr lang="en-IN" sz="2400" b="1" dirty="0">
                <a:solidFill>
                  <a:srgbClr val="FFC000"/>
                </a:solidFill>
              </a:rPr>
              <a:t>	 	apex.oracle.com/go/learning</a:t>
            </a:r>
          </a:p>
          <a:p>
            <a:r>
              <a:rPr lang="en-IN" sz="2400" b="1" dirty="0">
                <a:solidFill>
                  <a:srgbClr val="FFC000"/>
                </a:solidFill>
              </a:rPr>
              <a:t>	 	apex.oracle.com/go/foundations-</a:t>
            </a:r>
            <a:r>
              <a:rPr lang="en-IN" sz="2400" b="1" dirty="0" err="1">
                <a:solidFill>
                  <a:srgbClr val="FFC000"/>
                </a:solidFill>
              </a:rPr>
              <a:t>coursera</a:t>
            </a:r>
            <a:endParaRPr lang="en-US" sz="2400" b="1" dirty="0">
              <a:solidFill>
                <a:srgbClr val="FFC000"/>
              </a:solidFill>
            </a:endParaRPr>
          </a:p>
          <a:p>
            <a:endParaRPr lang="en-US" sz="2000" dirty="0">
              <a:solidFill>
                <a:srgbClr val="FFC000"/>
              </a:solidFill>
            </a:endParaRPr>
          </a:p>
          <a:p>
            <a:endParaRPr lang="en-US" sz="2000" dirty="0"/>
          </a:p>
        </p:txBody>
      </p:sp>
      <p:grpSp>
        <p:nvGrpSpPr>
          <p:cNvPr id="38" name="Group 37">
            <a:extLst>
              <a:ext uri="{FF2B5EF4-FFF2-40B4-BE49-F238E27FC236}">
                <a16:creationId xmlns:a16="http://schemas.microsoft.com/office/drawing/2014/main" id="{1D5F90F1-DDE1-5FC2-06F7-31B01B1C7B21}"/>
              </a:ext>
            </a:extLst>
          </p:cNvPr>
          <p:cNvGrpSpPr/>
          <p:nvPr/>
        </p:nvGrpSpPr>
        <p:grpSpPr>
          <a:xfrm>
            <a:off x="1559496" y="4401732"/>
            <a:ext cx="880690" cy="366061"/>
            <a:chOff x="1499485" y="4401732"/>
            <a:chExt cx="880690" cy="366061"/>
          </a:xfrm>
        </p:grpSpPr>
        <p:pic>
          <p:nvPicPr>
            <p:cNvPr id="32" name="Picture 31">
              <a:extLst>
                <a:ext uri="{FF2B5EF4-FFF2-40B4-BE49-F238E27FC236}">
                  <a16:creationId xmlns:a16="http://schemas.microsoft.com/office/drawing/2014/main" id="{7ED6B604-199C-5972-1768-560D0270A7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92375" y="4402891"/>
              <a:ext cx="387800" cy="364902"/>
            </a:xfrm>
            <a:prstGeom prst="rect">
              <a:avLst/>
            </a:prstGeom>
          </p:spPr>
        </p:pic>
        <p:pic>
          <p:nvPicPr>
            <p:cNvPr id="35" name="Picture 34">
              <a:extLst>
                <a:ext uri="{FF2B5EF4-FFF2-40B4-BE49-F238E27FC236}">
                  <a16:creationId xmlns:a16="http://schemas.microsoft.com/office/drawing/2014/main" id="{C7D8C03A-2075-E60A-95A9-AEFC82D965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V="1">
              <a:off x="1499485" y="4401732"/>
              <a:ext cx="510862" cy="364902"/>
            </a:xfrm>
            <a:prstGeom prst="rect">
              <a:avLst/>
            </a:prstGeom>
          </p:spPr>
        </p:pic>
      </p:grpSp>
      <p:pic>
        <p:nvPicPr>
          <p:cNvPr id="36" name="Picture 35">
            <a:extLst>
              <a:ext uri="{FF2B5EF4-FFF2-40B4-BE49-F238E27FC236}">
                <a16:creationId xmlns:a16="http://schemas.microsoft.com/office/drawing/2014/main" id="{FA75BB01-FED3-B14E-CB36-29A9AF5388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V="1">
            <a:off x="1928886" y="3948144"/>
            <a:ext cx="510862" cy="364902"/>
          </a:xfrm>
          <a:prstGeom prst="rect">
            <a:avLst/>
          </a:prstGeom>
        </p:spPr>
      </p:pic>
      <p:pic>
        <p:nvPicPr>
          <p:cNvPr id="40" name="Picture 39">
            <a:extLst>
              <a:ext uri="{FF2B5EF4-FFF2-40B4-BE49-F238E27FC236}">
                <a16:creationId xmlns:a16="http://schemas.microsoft.com/office/drawing/2014/main" id="{D09F2F81-DBE7-D892-D9F8-9ED0797935A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28886" y="5278402"/>
            <a:ext cx="536657" cy="536657"/>
          </a:xfrm>
          <a:prstGeom prst="rect">
            <a:avLst/>
          </a:prstGeom>
        </p:spPr>
      </p:pic>
    </p:spTree>
    <p:extLst>
      <p:ext uri="{BB962C8B-B14F-4D97-AF65-F5344CB8AC3E}">
        <p14:creationId xmlns:p14="http://schemas.microsoft.com/office/powerpoint/2010/main" val="236151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20345D5-1F9B-9349-854B-4F8BED07421F}"/>
              </a:ext>
            </a:extLst>
          </p:cNvPr>
          <p:cNvSpPr>
            <a:spLocks noGrp="1"/>
          </p:cNvSpPr>
          <p:nvPr>
            <p:ph type="ftr" sz="quarter" idx="40"/>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12F6116D-330C-30FD-4D67-3FA81F5471E6}"/>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9" name="Slide Number Placeholder 8">
            <a:extLst>
              <a:ext uri="{FF2B5EF4-FFF2-40B4-BE49-F238E27FC236}">
                <a16:creationId xmlns:a16="http://schemas.microsoft.com/office/drawing/2014/main" id="{73BDF6D2-F211-0F98-BE10-B333BA7631DC}"/>
              </a:ext>
            </a:extLst>
          </p:cNvPr>
          <p:cNvSpPr>
            <a:spLocks noGrp="1"/>
          </p:cNvSpPr>
          <p:nvPr>
            <p:ph type="sldNum" sz="quarter" idx="41"/>
          </p:nvPr>
        </p:nvSpPr>
        <p:spPr/>
        <p:txBody>
          <a:bodyPr/>
          <a:lstStyle/>
          <a:p>
            <a:fld id="{345D60D9-5372-5F40-9443-0F9AE5BDC3C8}" type="slidenum">
              <a:rPr lang="en-US" smtClean="0"/>
              <a:pPr/>
              <a:t>11</a:t>
            </a:fld>
            <a:endParaRPr lang="en-US" dirty="0"/>
          </a:p>
        </p:txBody>
      </p:sp>
      <p:pic>
        <p:nvPicPr>
          <p:cNvPr id="21" name="Picture 20">
            <a:extLst>
              <a:ext uri="{FF2B5EF4-FFF2-40B4-BE49-F238E27FC236}">
                <a16:creationId xmlns:a16="http://schemas.microsoft.com/office/drawing/2014/main" id="{5089A54E-E6AB-1B3D-81AC-AC6A0374E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947" y="1798320"/>
            <a:ext cx="3291840" cy="3291840"/>
          </a:xfrm>
          <a:prstGeom prst="rect">
            <a:avLst/>
          </a:prstGeom>
        </p:spPr>
      </p:pic>
      <p:pic>
        <p:nvPicPr>
          <p:cNvPr id="22" name="Picture 21">
            <a:extLst>
              <a:ext uri="{FF2B5EF4-FFF2-40B4-BE49-F238E27FC236}">
                <a16:creationId xmlns:a16="http://schemas.microsoft.com/office/drawing/2014/main" id="{A63C95E6-4654-4FAF-D39D-65ED6B908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526" y="1798320"/>
            <a:ext cx="3291840" cy="3291840"/>
          </a:xfrm>
          <a:prstGeom prst="rect">
            <a:avLst/>
          </a:prstGeom>
        </p:spPr>
      </p:pic>
      <p:pic>
        <p:nvPicPr>
          <p:cNvPr id="23" name="Picture 22">
            <a:extLst>
              <a:ext uri="{FF2B5EF4-FFF2-40B4-BE49-F238E27FC236}">
                <a16:creationId xmlns:a16="http://schemas.microsoft.com/office/drawing/2014/main" id="{36353658-4173-5D66-77BB-4B2AE1DFA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68" y="1798320"/>
            <a:ext cx="3291840" cy="3291840"/>
          </a:xfrm>
          <a:prstGeom prst="rect">
            <a:avLst/>
          </a:prstGeom>
        </p:spPr>
      </p:pic>
      <p:sp>
        <p:nvSpPr>
          <p:cNvPr id="24" name="Title 4">
            <a:extLst>
              <a:ext uri="{FF2B5EF4-FFF2-40B4-BE49-F238E27FC236}">
                <a16:creationId xmlns:a16="http://schemas.microsoft.com/office/drawing/2014/main" id="{C39A8636-079E-BA6C-CB4A-F08669C8C113}"/>
              </a:ext>
            </a:extLst>
          </p:cNvPr>
          <p:cNvSpPr>
            <a:spLocks noGrp="1"/>
          </p:cNvSpPr>
          <p:nvPr>
            <p:ph type="title"/>
          </p:nvPr>
        </p:nvSpPr>
        <p:spPr>
          <a:xfrm>
            <a:off x="921275" y="334803"/>
            <a:ext cx="10671048" cy="822960"/>
          </a:xfrm>
        </p:spPr>
        <p:txBody>
          <a:bodyPr/>
          <a:lstStyle/>
          <a:p>
            <a:r>
              <a:rPr lang="en-US" dirty="0">
                <a:solidFill>
                  <a:srgbClr val="312D2A"/>
                </a:solidFill>
                <a:latin typeface="Oracle Sans"/>
              </a:rPr>
              <a:t>Oracle APEX</a:t>
            </a:r>
            <a:endParaRPr lang="en-US" dirty="0"/>
          </a:p>
        </p:txBody>
      </p:sp>
      <p:sp>
        <p:nvSpPr>
          <p:cNvPr id="25" name="Text Placeholder 5">
            <a:extLst>
              <a:ext uri="{FF2B5EF4-FFF2-40B4-BE49-F238E27FC236}">
                <a16:creationId xmlns:a16="http://schemas.microsoft.com/office/drawing/2014/main" id="{E38451BC-1331-3661-74D8-1F07E34291C7}"/>
              </a:ext>
            </a:extLst>
          </p:cNvPr>
          <p:cNvSpPr txBox="1">
            <a:spLocks/>
          </p:cNvSpPr>
          <p:nvPr/>
        </p:nvSpPr>
        <p:spPr>
          <a:xfrm>
            <a:off x="919163" y="116738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12D2A"/>
                </a:solidFill>
                <a:latin typeface="Oracle Sans" panose="020B0503020204020204" pitchFamily="34" charset="0"/>
                <a:cs typeface="Oracle Sans" panose="020B0503020204020204" pitchFamily="34" charset="0"/>
              </a:rPr>
              <a:t>Database-centric web application development framework</a:t>
            </a:r>
          </a:p>
        </p:txBody>
      </p:sp>
      <p:sp>
        <p:nvSpPr>
          <p:cNvPr id="26" name="Text Placeholder 10">
            <a:extLst>
              <a:ext uri="{FF2B5EF4-FFF2-40B4-BE49-F238E27FC236}">
                <a16:creationId xmlns:a16="http://schemas.microsoft.com/office/drawing/2014/main" id="{F4ED6B81-6BA3-AC3D-8C64-D4E3E6DA1C17}"/>
              </a:ext>
            </a:extLst>
          </p:cNvPr>
          <p:cNvSpPr txBox="1">
            <a:spLocks/>
          </p:cNvSpPr>
          <p:nvPr/>
        </p:nvSpPr>
        <p:spPr>
          <a:xfrm>
            <a:off x="398224" y="4907280"/>
            <a:ext cx="3300984" cy="5486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rgbClr val="312D2A"/>
                </a:solidFill>
                <a:latin typeface="Oracle Sans" panose="020B0503020204020204" pitchFamily="34" charset="0"/>
                <a:cs typeface="Oracle Sans" panose="020B0503020204020204" pitchFamily="34" charset="0"/>
              </a:rPr>
              <a:t>Develop desktop and mobile web apps</a:t>
            </a:r>
            <a:endParaRPr lang="en-US" dirty="0">
              <a:solidFill>
                <a:srgbClr val="312D2A"/>
              </a:solidFill>
              <a:latin typeface="Oracle Sans" panose="020B0503020204020204" pitchFamily="34" charset="0"/>
              <a:cs typeface="Oracle Sans" panose="020B0503020204020204" pitchFamily="34" charset="0"/>
            </a:endParaRPr>
          </a:p>
        </p:txBody>
      </p:sp>
      <p:sp>
        <p:nvSpPr>
          <p:cNvPr id="27" name="Text Placeholder 16">
            <a:extLst>
              <a:ext uri="{FF2B5EF4-FFF2-40B4-BE49-F238E27FC236}">
                <a16:creationId xmlns:a16="http://schemas.microsoft.com/office/drawing/2014/main" id="{ACCD3D80-644D-7109-2BA8-153DBEE11673}"/>
              </a:ext>
            </a:extLst>
          </p:cNvPr>
          <p:cNvSpPr txBox="1">
            <a:spLocks/>
          </p:cNvSpPr>
          <p:nvPr/>
        </p:nvSpPr>
        <p:spPr>
          <a:xfrm>
            <a:off x="4338803" y="4907280"/>
            <a:ext cx="3300984" cy="5486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312D2A"/>
                </a:solidFill>
                <a:latin typeface="Oracle Sans" panose="020B0503020204020204" pitchFamily="34" charset="0"/>
                <a:cs typeface="Oracle Sans" panose="020B0503020204020204" pitchFamily="34" charset="0"/>
              </a:rPr>
              <a:t>Visualize and maintain</a:t>
            </a:r>
          </a:p>
          <a:p>
            <a:pPr algn="ctr"/>
            <a:r>
              <a:rPr lang="en-US" dirty="0">
                <a:solidFill>
                  <a:srgbClr val="312D2A"/>
                </a:solidFill>
                <a:latin typeface="Oracle Sans" panose="020B0503020204020204" pitchFamily="34" charset="0"/>
                <a:cs typeface="Oracle Sans" panose="020B0503020204020204" pitchFamily="34" charset="0"/>
              </a:rPr>
              <a:t>database data</a:t>
            </a:r>
          </a:p>
        </p:txBody>
      </p:sp>
      <p:sp>
        <p:nvSpPr>
          <p:cNvPr id="28" name="Content Placeholder 45">
            <a:extLst>
              <a:ext uri="{FF2B5EF4-FFF2-40B4-BE49-F238E27FC236}">
                <a16:creationId xmlns:a16="http://schemas.microsoft.com/office/drawing/2014/main" id="{F80EF37C-AC0A-8866-B126-365102C86FFD}"/>
              </a:ext>
            </a:extLst>
          </p:cNvPr>
          <p:cNvSpPr txBox="1">
            <a:spLocks/>
          </p:cNvSpPr>
          <p:nvPr/>
        </p:nvSpPr>
        <p:spPr>
          <a:xfrm>
            <a:off x="8279382" y="4907280"/>
            <a:ext cx="3300984" cy="5486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rgbClr val="312D2A"/>
                </a:solidFill>
                <a:latin typeface="Oracle Sans" panose="020B0503020204020204" pitchFamily="34" charset="0"/>
                <a:cs typeface="Oracle Sans" panose="020B0503020204020204" pitchFamily="34" charset="0"/>
              </a:rPr>
              <a:t>Leverage SQL Skills and database capabilities</a:t>
            </a:r>
          </a:p>
          <a:p>
            <a:pPr algn="ctr"/>
            <a:endParaRPr lang="en-US" dirty="0"/>
          </a:p>
        </p:txBody>
      </p:sp>
    </p:spTree>
    <p:extLst>
      <p:ext uri="{BB962C8B-B14F-4D97-AF65-F5344CB8AC3E}">
        <p14:creationId xmlns:p14="http://schemas.microsoft.com/office/powerpoint/2010/main" val="31425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563C-9149-DDFE-4A8B-12335664CD0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6F93A87-1F14-1FA9-E8F5-6C92FA81327A}"/>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1DE6C31F-A101-D340-AFF2-9BF089D2BF9B}"/>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05B53264-C2C7-D2E0-552D-4D0D6F23E1C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110</a:t>
            </a:fld>
            <a:endParaRPr lang="en-US" dirty="0"/>
          </a:p>
        </p:txBody>
      </p:sp>
      <p:sp>
        <p:nvSpPr>
          <p:cNvPr id="5" name="Title 1">
            <a:extLst>
              <a:ext uri="{FF2B5EF4-FFF2-40B4-BE49-F238E27FC236}">
                <a16:creationId xmlns:a16="http://schemas.microsoft.com/office/drawing/2014/main" id="{ADECF201-AB1F-4936-F6DC-5179BDD5FEE9}"/>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Oracle APEX Developer Professional</a:t>
            </a:r>
          </a:p>
        </p:txBody>
      </p:sp>
      <p:sp>
        <p:nvSpPr>
          <p:cNvPr id="6" name="Text Placeholder 2">
            <a:extLst>
              <a:ext uri="{FF2B5EF4-FFF2-40B4-BE49-F238E27FC236}">
                <a16:creationId xmlns:a16="http://schemas.microsoft.com/office/drawing/2014/main" id="{F57E8717-AE5F-D366-2126-3061DD086832}"/>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C000"/>
                </a:solidFill>
                <a:cs typeface="Oracle Sans Tab" panose="020B0503020204020204" pitchFamily="34" charset="0"/>
              </a:rPr>
              <a:t>apex.oracle.com/go/training</a:t>
            </a:r>
          </a:p>
        </p:txBody>
      </p:sp>
      <p:pic>
        <p:nvPicPr>
          <p:cNvPr id="12" name="Graphic 11">
            <a:extLst>
              <a:ext uri="{FF2B5EF4-FFF2-40B4-BE49-F238E27FC236}">
                <a16:creationId xmlns:a16="http://schemas.microsoft.com/office/drawing/2014/main" id="{119C9E40-6553-ABF5-EED9-05ED55939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70E5EFF3-CF4E-0DB3-F1FF-40170E345660}"/>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Content Placeholder 1">
            <a:extLst>
              <a:ext uri="{FF2B5EF4-FFF2-40B4-BE49-F238E27FC236}">
                <a16:creationId xmlns:a16="http://schemas.microsoft.com/office/drawing/2014/main" id="{2F0EE6E1-AA4F-954D-C3C7-C6FBDA1C9890}"/>
              </a:ext>
            </a:extLst>
          </p:cNvPr>
          <p:cNvSpPr txBox="1">
            <a:spLocks/>
          </p:cNvSpPr>
          <p:nvPr/>
        </p:nvSpPr>
        <p:spPr>
          <a:xfrm>
            <a:off x="1139850" y="1540641"/>
            <a:ext cx="5097811" cy="312593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b="1" dirty="0"/>
              <a:t>Soup-to-nuts</a:t>
            </a:r>
            <a:r>
              <a:rPr lang="en-US" sz="2000" dirty="0"/>
              <a:t> </a:t>
            </a:r>
            <a:r>
              <a:rPr lang="en-IN" sz="2000" dirty="0"/>
              <a:t>covering complete low-code app dev along with the latest advancements of AI with Oracle APEX</a:t>
            </a:r>
          </a:p>
          <a:p>
            <a:endParaRPr lang="en-US" sz="2000" dirty="0"/>
          </a:p>
          <a:p>
            <a:r>
              <a:rPr lang="en-US" sz="2000" b="1" dirty="0"/>
              <a:t>21+</a:t>
            </a:r>
            <a:r>
              <a:rPr lang="en-US" sz="2000" dirty="0"/>
              <a:t> hours of expert training delivered by the APEX Product Team</a:t>
            </a:r>
          </a:p>
          <a:p>
            <a:endParaRPr lang="en-US" sz="2000" dirty="0"/>
          </a:p>
          <a:p>
            <a:r>
              <a:rPr lang="en-IN" sz="2000" b="1" dirty="0"/>
              <a:t>Hands-on-Labs</a:t>
            </a:r>
            <a:r>
              <a:rPr lang="en-US" sz="2000" dirty="0"/>
              <a:t> to practice along with the training videos</a:t>
            </a:r>
          </a:p>
          <a:p>
            <a:endParaRPr lang="en-US" sz="2000" b="1" dirty="0"/>
          </a:p>
          <a:p>
            <a:endParaRPr lang="en-US" sz="2000" dirty="0"/>
          </a:p>
        </p:txBody>
      </p:sp>
      <p:sp>
        <p:nvSpPr>
          <p:cNvPr id="23" name="TextBox 22">
            <a:extLst>
              <a:ext uri="{FF2B5EF4-FFF2-40B4-BE49-F238E27FC236}">
                <a16:creationId xmlns:a16="http://schemas.microsoft.com/office/drawing/2014/main" id="{5717BD5F-FFA9-5C36-3C7E-702E4CD7312F}"/>
              </a:ext>
            </a:extLst>
          </p:cNvPr>
          <p:cNvSpPr txBox="1"/>
          <p:nvPr/>
        </p:nvSpPr>
        <p:spPr>
          <a:xfrm>
            <a:off x="1144349" y="5077781"/>
            <a:ext cx="8120003" cy="1046440"/>
          </a:xfrm>
          <a:prstGeom prst="rect">
            <a:avLst/>
          </a:prstGeom>
          <a:noFill/>
        </p:spPr>
        <p:txBody>
          <a:bodyPr wrap="square">
            <a:spAutoFit/>
          </a:bodyPr>
          <a:lstStyle/>
          <a:p>
            <a:r>
              <a:rPr lang="en-US" sz="2000" b="1" dirty="0"/>
              <a:t>Enroll and learn for FREE today on Oracle University!!</a:t>
            </a:r>
            <a:br>
              <a:rPr lang="en-US" sz="1800" b="1" dirty="0"/>
            </a:br>
            <a:br>
              <a:rPr lang="en-US" sz="1800" b="1" dirty="0"/>
            </a:br>
            <a:r>
              <a:rPr lang="en-US" sz="2400" b="1" dirty="0">
                <a:solidFill>
                  <a:srgbClr val="FFC000"/>
                </a:solidFill>
                <a:cs typeface="Oracle Sans Tab" panose="020B0503020204020204" pitchFamily="34" charset="0"/>
              </a:rPr>
              <a:t>	</a:t>
            </a:r>
            <a:r>
              <a:rPr lang="en-US" sz="2400" b="1" dirty="0">
                <a:solidFill>
                  <a:srgbClr val="FFC000"/>
                </a:solidFill>
                <a:cs typeface="Oracle Sans Tab" panose="020B0503020204020204" pitchFamily="34" charset="0"/>
                <a:hlinkClick r:id="rId5">
                  <a:extLst>
                    <a:ext uri="{A12FA001-AC4F-418D-AE19-62706E023703}">
                      <ahyp:hlinkClr xmlns:ahyp="http://schemas.microsoft.com/office/drawing/2018/hyperlinkcolor" val="tx"/>
                    </a:ext>
                  </a:extLst>
                </a:hlinkClick>
              </a:rPr>
              <a:t>apex.oracle.com/go/professional</a:t>
            </a:r>
            <a:endParaRPr lang="en-US" b="1" dirty="0">
              <a:solidFill>
                <a:srgbClr val="FFC000"/>
              </a:solidFill>
              <a:cs typeface="Oracle Sans Tab" panose="020B0503020204020204" pitchFamily="34" charset="0"/>
            </a:endParaRPr>
          </a:p>
        </p:txBody>
      </p:sp>
      <p:pic>
        <p:nvPicPr>
          <p:cNvPr id="24" name="Picture 23">
            <a:extLst>
              <a:ext uri="{FF2B5EF4-FFF2-40B4-BE49-F238E27FC236}">
                <a16:creationId xmlns:a16="http://schemas.microsoft.com/office/drawing/2014/main" id="{6BDA9CE9-FCD0-7523-C66A-DC6004154A64}"/>
              </a:ext>
            </a:extLst>
          </p:cNvPr>
          <p:cNvPicPr>
            <a:picLocks noChangeAspect="1"/>
          </p:cNvPicPr>
          <p:nvPr/>
        </p:nvPicPr>
        <p:blipFill>
          <a:blip r:embed="rId6"/>
          <a:stretch>
            <a:fillRect/>
          </a:stretch>
        </p:blipFill>
        <p:spPr>
          <a:xfrm>
            <a:off x="8293603" y="4154644"/>
            <a:ext cx="1941498" cy="1941498"/>
          </a:xfrm>
          <a:prstGeom prst="rect">
            <a:avLst/>
          </a:prstGeom>
        </p:spPr>
      </p:pic>
      <p:pic>
        <p:nvPicPr>
          <p:cNvPr id="25" name="Graphic 24">
            <a:extLst>
              <a:ext uri="{FF2B5EF4-FFF2-40B4-BE49-F238E27FC236}">
                <a16:creationId xmlns:a16="http://schemas.microsoft.com/office/drawing/2014/main" id="{AF572B62-F31C-F31C-0271-2FC96FFCD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894" y="1855741"/>
            <a:ext cx="444917" cy="444917"/>
          </a:xfrm>
          <a:prstGeom prst="rect">
            <a:avLst/>
          </a:prstGeom>
        </p:spPr>
      </p:pic>
      <p:pic>
        <p:nvPicPr>
          <p:cNvPr id="27" name="Picture 26">
            <a:extLst>
              <a:ext uri="{FF2B5EF4-FFF2-40B4-BE49-F238E27FC236}">
                <a16:creationId xmlns:a16="http://schemas.microsoft.com/office/drawing/2014/main" id="{CC942BED-CAE5-4552-D0F6-FB23EA13C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2541" y="1379719"/>
            <a:ext cx="4803622" cy="2580164"/>
          </a:xfrm>
          <a:prstGeom prst="rect">
            <a:avLst/>
          </a:prstGeom>
        </p:spPr>
      </p:pic>
    </p:spTree>
    <p:extLst>
      <p:ext uri="{BB962C8B-B14F-4D97-AF65-F5344CB8AC3E}">
        <p14:creationId xmlns:p14="http://schemas.microsoft.com/office/powerpoint/2010/main" val="33442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B960-9B1E-5ABB-E325-2E0D8A30936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FDBB1A2-6DE5-DC01-AFED-F4B46FFD525F}"/>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1236070C-6E9A-4D99-E890-9B423ADE537A}"/>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7F9BE6BA-6D2C-0471-AC0E-8681CDE9383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111</a:t>
            </a:fld>
            <a:endParaRPr lang="en-US" dirty="0"/>
          </a:p>
        </p:txBody>
      </p:sp>
      <p:sp>
        <p:nvSpPr>
          <p:cNvPr id="5" name="Title 1">
            <a:extLst>
              <a:ext uri="{FF2B5EF4-FFF2-40B4-BE49-F238E27FC236}">
                <a16:creationId xmlns:a16="http://schemas.microsoft.com/office/drawing/2014/main" id="{BB19ADF9-E1A2-9CC9-73FB-61A19FF11809}"/>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Oracle APEX : </a:t>
            </a:r>
            <a:r>
              <a:rPr lang="en-IN" dirty="0"/>
              <a:t>Empowering Low Code Apps with AI</a:t>
            </a:r>
          </a:p>
          <a:p>
            <a:endParaRPr lang="en-IN" sz="2800" dirty="0"/>
          </a:p>
        </p:txBody>
      </p:sp>
      <p:sp>
        <p:nvSpPr>
          <p:cNvPr id="6" name="Text Placeholder 2">
            <a:extLst>
              <a:ext uri="{FF2B5EF4-FFF2-40B4-BE49-F238E27FC236}">
                <a16:creationId xmlns:a16="http://schemas.microsoft.com/office/drawing/2014/main" id="{EF6D69A4-18CB-83C5-C0DC-2C57561A04ED}"/>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1" dirty="0">
              <a:solidFill>
                <a:srgbClr val="FFC000"/>
              </a:solidFill>
              <a:cs typeface="Oracle Sans Tab" panose="020B0503020204020204" pitchFamily="34" charset="0"/>
            </a:endParaRPr>
          </a:p>
        </p:txBody>
      </p:sp>
      <p:pic>
        <p:nvPicPr>
          <p:cNvPr id="12" name="Graphic 11">
            <a:extLst>
              <a:ext uri="{FF2B5EF4-FFF2-40B4-BE49-F238E27FC236}">
                <a16:creationId xmlns:a16="http://schemas.microsoft.com/office/drawing/2014/main" id="{E32FC26C-01CA-82BE-651C-047C73811C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394D9A57-E284-7C10-BB1F-B12B13BC7A4F}"/>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Content Placeholder 1">
            <a:extLst>
              <a:ext uri="{FF2B5EF4-FFF2-40B4-BE49-F238E27FC236}">
                <a16:creationId xmlns:a16="http://schemas.microsoft.com/office/drawing/2014/main" id="{E134371A-18E1-45AB-816E-E5C50D9338A4}"/>
              </a:ext>
            </a:extLst>
          </p:cNvPr>
          <p:cNvSpPr txBox="1">
            <a:spLocks/>
          </p:cNvSpPr>
          <p:nvPr/>
        </p:nvSpPr>
        <p:spPr>
          <a:xfrm>
            <a:off x="1089355" y="1336076"/>
            <a:ext cx="5097811" cy="312593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IN" dirty="0"/>
              <a:t>Master the integration of cutting-edge AI features to build smarter, more interactive Oracle APEX low-code applications.</a:t>
            </a:r>
          </a:p>
          <a:p>
            <a:endParaRPr lang="en-US" sz="2000" dirty="0"/>
          </a:p>
          <a:p>
            <a:r>
              <a:rPr lang="en-US" sz="2000" b="1" dirty="0"/>
              <a:t>3+</a:t>
            </a:r>
            <a:r>
              <a:rPr lang="en-US" sz="2000" dirty="0"/>
              <a:t> hours of expert training delivered by the APEX Product Team</a:t>
            </a:r>
          </a:p>
          <a:p>
            <a:endParaRPr lang="en-US" sz="2000" dirty="0"/>
          </a:p>
          <a:p>
            <a:r>
              <a:rPr lang="en-IN" sz="2000" b="1" dirty="0"/>
              <a:t>Hands-on-Labs</a:t>
            </a:r>
            <a:r>
              <a:rPr lang="en-US" sz="2000" dirty="0"/>
              <a:t> to practice along with the training videos</a:t>
            </a:r>
          </a:p>
          <a:p>
            <a:endParaRPr lang="en-US" sz="2000" b="1" dirty="0"/>
          </a:p>
          <a:p>
            <a:endParaRPr lang="en-US" sz="2000" dirty="0"/>
          </a:p>
        </p:txBody>
      </p:sp>
      <p:sp>
        <p:nvSpPr>
          <p:cNvPr id="23" name="TextBox 22">
            <a:extLst>
              <a:ext uri="{FF2B5EF4-FFF2-40B4-BE49-F238E27FC236}">
                <a16:creationId xmlns:a16="http://schemas.microsoft.com/office/drawing/2014/main" id="{4550D096-00D2-51A1-E293-9963F6AF1EC6}"/>
              </a:ext>
            </a:extLst>
          </p:cNvPr>
          <p:cNvSpPr txBox="1"/>
          <p:nvPr/>
        </p:nvSpPr>
        <p:spPr>
          <a:xfrm>
            <a:off x="1089355" y="5244463"/>
            <a:ext cx="8120003" cy="1046440"/>
          </a:xfrm>
          <a:prstGeom prst="rect">
            <a:avLst/>
          </a:prstGeom>
          <a:noFill/>
        </p:spPr>
        <p:txBody>
          <a:bodyPr wrap="square">
            <a:spAutoFit/>
          </a:bodyPr>
          <a:lstStyle/>
          <a:p>
            <a:r>
              <a:rPr lang="en-US" sz="2000" b="1" dirty="0"/>
              <a:t>Enroll and learn for FREE today on Oracle University!!</a:t>
            </a:r>
            <a:br>
              <a:rPr lang="en-US" sz="1800" b="1" dirty="0"/>
            </a:br>
            <a:br>
              <a:rPr lang="en-US" sz="1800" b="1" dirty="0"/>
            </a:br>
            <a:r>
              <a:rPr lang="en-US" sz="2400" b="1" dirty="0">
                <a:solidFill>
                  <a:srgbClr val="FFC000"/>
                </a:solidFill>
                <a:cs typeface="Oracle Sans Tab" panose="020B0503020204020204" pitchFamily="34" charset="0"/>
              </a:rPr>
              <a:t>	</a:t>
            </a:r>
            <a:r>
              <a:rPr lang="en-US" sz="2400" b="1" dirty="0" err="1">
                <a:solidFill>
                  <a:srgbClr val="FFC000"/>
                </a:solidFill>
                <a:cs typeface="Oracle Sans Tab" panose="020B0503020204020204" pitchFamily="34" charset="0"/>
              </a:rPr>
              <a:t>apex.oracle.com</a:t>
            </a:r>
            <a:r>
              <a:rPr lang="en-US" sz="2400" b="1" dirty="0">
                <a:solidFill>
                  <a:srgbClr val="FFC000"/>
                </a:solidFill>
                <a:cs typeface="Oracle Sans Tab" panose="020B0503020204020204" pitchFamily="34" charset="0"/>
              </a:rPr>
              <a:t>/go/ai-learn</a:t>
            </a:r>
            <a:endParaRPr lang="en-US" b="1" dirty="0">
              <a:solidFill>
                <a:srgbClr val="FFC000"/>
              </a:solidFill>
              <a:cs typeface="Oracle Sans Tab" panose="020B0503020204020204" pitchFamily="34" charset="0"/>
            </a:endParaRPr>
          </a:p>
        </p:txBody>
      </p:sp>
      <p:pic>
        <p:nvPicPr>
          <p:cNvPr id="8" name="Picture 7">
            <a:extLst>
              <a:ext uri="{FF2B5EF4-FFF2-40B4-BE49-F238E27FC236}">
                <a16:creationId xmlns:a16="http://schemas.microsoft.com/office/drawing/2014/main" id="{B62B1510-E27C-52C7-17DC-54E0AA78B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012" y="3710237"/>
            <a:ext cx="2425700" cy="2286000"/>
          </a:xfrm>
          <a:prstGeom prst="rect">
            <a:avLst/>
          </a:prstGeom>
        </p:spPr>
      </p:pic>
      <p:pic>
        <p:nvPicPr>
          <p:cNvPr id="10" name="Picture 9">
            <a:extLst>
              <a:ext uri="{FF2B5EF4-FFF2-40B4-BE49-F238E27FC236}">
                <a16:creationId xmlns:a16="http://schemas.microsoft.com/office/drawing/2014/main" id="{A6FFE02A-CB85-6DA9-9497-F99B811C7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4112" y="1298814"/>
            <a:ext cx="4626377" cy="2155297"/>
          </a:xfrm>
          <a:prstGeom prst="rect">
            <a:avLst/>
          </a:prstGeom>
        </p:spPr>
      </p:pic>
      <p:pic>
        <p:nvPicPr>
          <p:cNvPr id="15" name="Graphic 14" descr="Chat outline">
            <a:extLst>
              <a:ext uri="{FF2B5EF4-FFF2-40B4-BE49-F238E27FC236}">
                <a16:creationId xmlns:a16="http://schemas.microsoft.com/office/drawing/2014/main" id="{6C1B75A6-F84C-D8D4-C69B-0E07C7911E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4530" y="1529352"/>
            <a:ext cx="633229" cy="633229"/>
          </a:xfrm>
          <a:prstGeom prst="rect">
            <a:avLst/>
          </a:prstGeom>
        </p:spPr>
      </p:pic>
    </p:spTree>
    <p:extLst>
      <p:ext uri="{BB962C8B-B14F-4D97-AF65-F5344CB8AC3E}">
        <p14:creationId xmlns:p14="http://schemas.microsoft.com/office/powerpoint/2010/main" val="24310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93B59-46E9-C8E5-01A4-D22D07BCA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3F0BE-7F1E-D43E-6DD7-C0163193E58A}"/>
              </a:ext>
            </a:extLst>
          </p:cNvPr>
          <p:cNvSpPr>
            <a:spLocks noGrp="1"/>
          </p:cNvSpPr>
          <p:nvPr>
            <p:ph type="title"/>
          </p:nvPr>
        </p:nvSpPr>
        <p:spPr>
          <a:xfrm>
            <a:off x="768875" y="182403"/>
            <a:ext cx="10846182" cy="822960"/>
          </a:xfrm>
        </p:spPr>
        <p:txBody>
          <a:bodyPr/>
          <a:lstStyle/>
          <a:p>
            <a:r>
              <a:rPr lang="en-US" dirty="0"/>
              <a:t>Oracle APEX Professional Learning Path</a:t>
            </a:r>
            <a:endParaRPr lang="en-US" dirty="0">
              <a:solidFill>
                <a:srgbClr val="FCCC5F"/>
              </a:solidFill>
            </a:endParaRPr>
          </a:p>
        </p:txBody>
      </p:sp>
      <p:pic>
        <p:nvPicPr>
          <p:cNvPr id="6" name="Picture 5">
            <a:extLst>
              <a:ext uri="{FF2B5EF4-FFF2-40B4-BE49-F238E27FC236}">
                <a16:creationId xmlns:a16="http://schemas.microsoft.com/office/drawing/2014/main" id="{63AAAB1E-A74C-42B8-24C3-82F8F007847A}"/>
              </a:ext>
            </a:extLst>
          </p:cNvPr>
          <p:cNvPicPr>
            <a:picLocks noChangeAspect="1"/>
          </p:cNvPicPr>
          <p:nvPr/>
        </p:nvPicPr>
        <p:blipFill>
          <a:blip r:embed="rId3">
            <a:extLst>
              <a:ext uri="{28A0092B-C50C-407E-A947-70E740481C1C}">
                <a14:useLocalDpi xmlns:a14="http://schemas.microsoft.com/office/drawing/2010/main" val="0"/>
              </a:ext>
            </a:extLst>
          </a:blip>
          <a:srcRect l="27581" t="17848" r="68829" b="16469"/>
          <a:stretch/>
        </p:blipFill>
        <p:spPr>
          <a:xfrm>
            <a:off x="-168696" y="0"/>
            <a:ext cx="374904" cy="6858000"/>
          </a:xfrm>
          <a:prstGeom prst="rect">
            <a:avLst/>
          </a:prstGeom>
        </p:spPr>
      </p:pic>
      <p:sp>
        <p:nvSpPr>
          <p:cNvPr id="11" name="Text Placeholder 4">
            <a:extLst>
              <a:ext uri="{FF2B5EF4-FFF2-40B4-BE49-F238E27FC236}">
                <a16:creationId xmlns:a16="http://schemas.microsoft.com/office/drawing/2014/main" id="{371B24E5-A839-94A7-8C36-5E3D182FEB5D}"/>
              </a:ext>
            </a:extLst>
          </p:cNvPr>
          <p:cNvSpPr>
            <a:spLocks noGrp="1"/>
          </p:cNvSpPr>
          <p:nvPr>
            <p:ph sz="quarter" idx="13"/>
          </p:nvPr>
        </p:nvSpPr>
        <p:spPr>
          <a:xfrm>
            <a:off x="2351584" y="2631347"/>
            <a:ext cx="10677525" cy="413657"/>
          </a:xfrm>
        </p:spPr>
        <p:txBody>
          <a:bodyPr/>
          <a:lstStyle/>
          <a:p>
            <a:pPr marL="342900" indent="-342900">
              <a:buFont typeface="Arial" panose="020B0604020202020204" pitchFamily="34" charset="0"/>
              <a:buChar char="•"/>
            </a:pPr>
            <a:r>
              <a:rPr lang="en-IN" sz="2400" dirty="0"/>
              <a:t>Oracle APEX Developer Professional</a:t>
            </a:r>
          </a:p>
        </p:txBody>
      </p:sp>
      <p:sp>
        <p:nvSpPr>
          <p:cNvPr id="12" name="TextBox 11">
            <a:extLst>
              <a:ext uri="{FF2B5EF4-FFF2-40B4-BE49-F238E27FC236}">
                <a16:creationId xmlns:a16="http://schemas.microsoft.com/office/drawing/2014/main" id="{AA5F5991-A93A-7852-FF6F-4C73A7116D74}"/>
              </a:ext>
            </a:extLst>
          </p:cNvPr>
          <p:cNvSpPr txBox="1"/>
          <p:nvPr/>
        </p:nvSpPr>
        <p:spPr>
          <a:xfrm>
            <a:off x="768875" y="5959417"/>
            <a:ext cx="10454296" cy="461665"/>
          </a:xfrm>
          <a:prstGeom prst="rect">
            <a:avLst/>
          </a:prstGeom>
          <a:noFill/>
        </p:spPr>
        <p:txBody>
          <a:bodyPr wrap="square">
            <a:spAutoFit/>
          </a:bodyPr>
          <a:lstStyle/>
          <a:p>
            <a:r>
              <a:rPr lang="en-IN" sz="2400" b="1" i="0" u="none" strike="noStrike" dirty="0">
                <a:effectLst/>
                <a:latin typeface="OracleSansVF"/>
              </a:rPr>
              <a:t>#Oracle #</a:t>
            </a:r>
            <a:r>
              <a:rPr lang="en-IN" sz="2400" b="1" i="0" u="none" strike="noStrike" dirty="0" err="1">
                <a:effectLst/>
                <a:latin typeface="OracleSansVF"/>
              </a:rPr>
              <a:t>LowCode</a:t>
            </a:r>
            <a:r>
              <a:rPr lang="en-IN" sz="2400" b="1" i="0" u="none" strike="noStrike" dirty="0">
                <a:effectLst/>
                <a:latin typeface="OracleSansVF"/>
              </a:rPr>
              <a:t> #</a:t>
            </a:r>
            <a:r>
              <a:rPr lang="en-IN" sz="2400" b="1" i="0" u="none" strike="noStrike" dirty="0" err="1">
                <a:effectLst/>
                <a:latin typeface="OracleSansVF"/>
              </a:rPr>
              <a:t>orclAPEX</a:t>
            </a:r>
            <a:r>
              <a:rPr lang="en-IN" sz="2400" b="1" dirty="0">
                <a:latin typeface="OracleSansVF"/>
              </a:rPr>
              <a:t> #</a:t>
            </a:r>
            <a:r>
              <a:rPr lang="en-IN" sz="2400" b="1" dirty="0" err="1">
                <a:latin typeface="OracleSansVF"/>
              </a:rPr>
              <a:t>orclAPEXCertified</a:t>
            </a:r>
            <a:r>
              <a:rPr lang="en-IN" sz="2400" b="1" dirty="0">
                <a:latin typeface="OracleSansVF"/>
              </a:rPr>
              <a:t> #</a:t>
            </a:r>
            <a:r>
              <a:rPr lang="en-IN" sz="2400" b="1" dirty="0" err="1">
                <a:latin typeface="OracleSansVF"/>
              </a:rPr>
              <a:t>OracleCertified</a:t>
            </a:r>
            <a:r>
              <a:rPr lang="en-IN" sz="2400" b="1" dirty="0">
                <a:latin typeface="OracleSansVF"/>
              </a:rPr>
              <a:t> #AI #</a:t>
            </a:r>
            <a:r>
              <a:rPr lang="en-IN" sz="2400" b="1" dirty="0" err="1">
                <a:latin typeface="OracleSansVF"/>
              </a:rPr>
              <a:t>GenAI</a:t>
            </a:r>
            <a:endParaRPr lang="en-US" sz="2400" b="1" dirty="0">
              <a:solidFill>
                <a:srgbClr val="FFC000"/>
              </a:solidFill>
            </a:endParaRPr>
          </a:p>
        </p:txBody>
      </p:sp>
      <p:sp>
        <p:nvSpPr>
          <p:cNvPr id="7" name="TextBox 6">
            <a:extLst>
              <a:ext uri="{FF2B5EF4-FFF2-40B4-BE49-F238E27FC236}">
                <a16:creationId xmlns:a16="http://schemas.microsoft.com/office/drawing/2014/main" id="{02958AA3-2273-FF4E-1ED8-A5A72F93B92C}"/>
              </a:ext>
            </a:extLst>
          </p:cNvPr>
          <p:cNvSpPr txBox="1"/>
          <p:nvPr/>
        </p:nvSpPr>
        <p:spPr>
          <a:xfrm>
            <a:off x="2251607" y="3875059"/>
            <a:ext cx="7488832" cy="461665"/>
          </a:xfrm>
          <a:prstGeom prst="rect">
            <a:avLst/>
          </a:prstGeom>
          <a:noFill/>
        </p:spPr>
        <p:txBody>
          <a:bodyPr wrap="square">
            <a:spAutoFit/>
          </a:bodyPr>
          <a:lstStyle/>
          <a:p>
            <a:pPr marL="342900" indent="-342900">
              <a:buFont typeface="Arial" panose="020B0604020202020204" pitchFamily="34" charset="0"/>
              <a:buChar char="•"/>
            </a:pPr>
            <a:r>
              <a:rPr lang="en-IN" sz="2400" dirty="0"/>
              <a:t>Oracle APEX : Empowering Low Code Apps with AI</a:t>
            </a:r>
          </a:p>
        </p:txBody>
      </p:sp>
      <p:sp>
        <p:nvSpPr>
          <p:cNvPr id="13" name="TextBox 12">
            <a:extLst>
              <a:ext uri="{FF2B5EF4-FFF2-40B4-BE49-F238E27FC236}">
                <a16:creationId xmlns:a16="http://schemas.microsoft.com/office/drawing/2014/main" id="{B7783C54-B0F9-1BCC-25D5-2E7297A7A7A7}"/>
              </a:ext>
            </a:extLst>
          </p:cNvPr>
          <p:cNvSpPr txBox="1"/>
          <p:nvPr/>
        </p:nvSpPr>
        <p:spPr>
          <a:xfrm>
            <a:off x="2693680" y="4317712"/>
            <a:ext cx="6183822" cy="461665"/>
          </a:xfrm>
          <a:prstGeom prst="rect">
            <a:avLst/>
          </a:prstGeom>
          <a:noFill/>
        </p:spPr>
        <p:txBody>
          <a:bodyPr wrap="square">
            <a:spAutoFit/>
          </a:bodyPr>
          <a:lstStyle/>
          <a:p>
            <a:r>
              <a:rPr lang="en-US" sz="2400" b="1" dirty="0" err="1">
                <a:solidFill>
                  <a:srgbClr val="FFC000"/>
                </a:solidFill>
                <a:cs typeface="Oracle Sans Tab" panose="020B0503020204020204" pitchFamily="34" charset="0"/>
              </a:rPr>
              <a:t>apex.oracle.com</a:t>
            </a:r>
            <a:r>
              <a:rPr lang="en-US" sz="2400" b="1" dirty="0">
                <a:solidFill>
                  <a:srgbClr val="FFC000"/>
                </a:solidFill>
                <a:cs typeface="Oracle Sans Tab" panose="020B0503020204020204" pitchFamily="34" charset="0"/>
              </a:rPr>
              <a:t>/go/ai-learn</a:t>
            </a:r>
            <a:endParaRPr lang="en-US" sz="2400" dirty="0"/>
          </a:p>
        </p:txBody>
      </p:sp>
      <p:sp>
        <p:nvSpPr>
          <p:cNvPr id="15" name="TextBox 14">
            <a:extLst>
              <a:ext uri="{FF2B5EF4-FFF2-40B4-BE49-F238E27FC236}">
                <a16:creationId xmlns:a16="http://schemas.microsoft.com/office/drawing/2014/main" id="{84088AF7-2E70-0EB8-8E3D-96BCE1E0AE0E}"/>
              </a:ext>
            </a:extLst>
          </p:cNvPr>
          <p:cNvSpPr txBox="1"/>
          <p:nvPr/>
        </p:nvSpPr>
        <p:spPr>
          <a:xfrm>
            <a:off x="759725" y="1008680"/>
            <a:ext cx="6493788" cy="369332"/>
          </a:xfrm>
          <a:prstGeom prst="rect">
            <a:avLst/>
          </a:prstGeom>
          <a:noFill/>
        </p:spPr>
        <p:txBody>
          <a:bodyPr wrap="square">
            <a:spAutoFit/>
          </a:bodyPr>
          <a:lstStyle/>
          <a:p>
            <a:r>
              <a:rPr lang="en-IN" dirty="0">
                <a:solidFill>
                  <a:srgbClr val="FACD62"/>
                </a:solidFill>
                <a:latin typeface="OracleSansVF"/>
              </a:rPr>
              <a:t>L</a:t>
            </a:r>
            <a:r>
              <a:rPr lang="en-IN" b="0" i="0" dirty="0">
                <a:solidFill>
                  <a:srgbClr val="FACD62"/>
                </a:solidFill>
                <a:effectLst/>
                <a:latin typeface="OracleSansVF"/>
              </a:rPr>
              <a:t>earning path consists of two key courses:</a:t>
            </a:r>
            <a:endParaRPr lang="en-US" dirty="0">
              <a:solidFill>
                <a:srgbClr val="FACD62"/>
              </a:solidFill>
            </a:endParaRPr>
          </a:p>
        </p:txBody>
      </p:sp>
      <p:sp>
        <p:nvSpPr>
          <p:cNvPr id="8" name="TextBox 7">
            <a:extLst>
              <a:ext uri="{FF2B5EF4-FFF2-40B4-BE49-F238E27FC236}">
                <a16:creationId xmlns:a16="http://schemas.microsoft.com/office/drawing/2014/main" id="{5FC193DD-4245-41D0-2914-B4D5D36F77EF}"/>
              </a:ext>
            </a:extLst>
          </p:cNvPr>
          <p:cNvSpPr txBox="1"/>
          <p:nvPr/>
        </p:nvSpPr>
        <p:spPr>
          <a:xfrm>
            <a:off x="2693680" y="3005909"/>
            <a:ext cx="6604686" cy="461665"/>
          </a:xfrm>
          <a:prstGeom prst="rect">
            <a:avLst/>
          </a:prstGeom>
          <a:noFill/>
        </p:spPr>
        <p:txBody>
          <a:bodyPr wrap="square">
            <a:spAutoFit/>
          </a:bodyPr>
          <a:lstStyle/>
          <a:p>
            <a:r>
              <a:rPr lang="en-US" sz="2400" b="1" dirty="0">
                <a:solidFill>
                  <a:srgbClr val="FFC000"/>
                </a:solidFill>
                <a:cs typeface="Oracle Sans Tab" panose="020B0503020204020204" pitchFamily="34" charset="0"/>
                <a:hlinkClick r:id="rId4">
                  <a:extLst>
                    <a:ext uri="{A12FA001-AC4F-418D-AE19-62706E023703}">
                      <ahyp:hlinkClr xmlns:ahyp="http://schemas.microsoft.com/office/drawing/2018/hyperlinkcolor" val="tx"/>
                    </a:ext>
                  </a:extLst>
                </a:hlinkClick>
              </a:rPr>
              <a:t>apex.oracle.com/go/professional</a:t>
            </a:r>
            <a:endParaRPr lang="en-US" sz="2400" b="1" dirty="0">
              <a:solidFill>
                <a:srgbClr val="FFC000"/>
              </a:solidFill>
            </a:endParaRPr>
          </a:p>
        </p:txBody>
      </p:sp>
      <p:pic>
        <p:nvPicPr>
          <p:cNvPr id="1026" name="Picture 2" descr="banner">
            <a:extLst>
              <a:ext uri="{FF2B5EF4-FFF2-40B4-BE49-F238E27FC236}">
                <a16:creationId xmlns:a16="http://schemas.microsoft.com/office/drawing/2014/main" id="{E8B0E8BB-9EA7-60DA-98DC-5670C649D564}"/>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3403119" y="-625011"/>
            <a:ext cx="13581711" cy="540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4998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21CB2-AFE9-75BF-D92C-3C920379B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A830D-1495-A9BA-AD1D-782529704F11}"/>
              </a:ext>
            </a:extLst>
          </p:cNvPr>
          <p:cNvSpPr>
            <a:spLocks noGrp="1"/>
          </p:cNvSpPr>
          <p:nvPr>
            <p:ph type="title"/>
          </p:nvPr>
        </p:nvSpPr>
        <p:spPr>
          <a:xfrm>
            <a:off x="768875" y="182403"/>
            <a:ext cx="10846182" cy="822960"/>
          </a:xfrm>
        </p:spPr>
        <p:txBody>
          <a:bodyPr/>
          <a:lstStyle/>
          <a:p>
            <a:r>
              <a:rPr lang="en-US" dirty="0"/>
              <a:t>Get Oracle APEX Certified !</a:t>
            </a:r>
            <a:endParaRPr lang="en-US" dirty="0">
              <a:solidFill>
                <a:srgbClr val="FCCC5F"/>
              </a:solidFill>
            </a:endParaRPr>
          </a:p>
        </p:txBody>
      </p:sp>
      <p:pic>
        <p:nvPicPr>
          <p:cNvPr id="6" name="Picture 5">
            <a:extLst>
              <a:ext uri="{FF2B5EF4-FFF2-40B4-BE49-F238E27FC236}">
                <a16:creationId xmlns:a16="http://schemas.microsoft.com/office/drawing/2014/main" id="{9C799223-256D-F0BC-9A4A-2AE648B2DCE6}"/>
              </a:ext>
            </a:extLst>
          </p:cNvPr>
          <p:cNvPicPr>
            <a:picLocks noChangeAspect="1"/>
          </p:cNvPicPr>
          <p:nvPr/>
        </p:nvPicPr>
        <p:blipFill>
          <a:blip r:embed="rId3">
            <a:extLst>
              <a:ext uri="{28A0092B-C50C-407E-A947-70E740481C1C}">
                <a14:useLocalDpi xmlns:a14="http://schemas.microsoft.com/office/drawing/2010/main" val="0"/>
              </a:ext>
            </a:extLst>
          </a:blip>
          <a:srcRect l="27581" t="17848" r="68829" b="16469"/>
          <a:stretch/>
        </p:blipFill>
        <p:spPr>
          <a:xfrm>
            <a:off x="-168696" y="0"/>
            <a:ext cx="374904" cy="6858000"/>
          </a:xfrm>
          <a:prstGeom prst="rect">
            <a:avLst/>
          </a:prstGeom>
        </p:spPr>
      </p:pic>
      <p:sp>
        <p:nvSpPr>
          <p:cNvPr id="11" name="Text Placeholder 4">
            <a:extLst>
              <a:ext uri="{FF2B5EF4-FFF2-40B4-BE49-F238E27FC236}">
                <a16:creationId xmlns:a16="http://schemas.microsoft.com/office/drawing/2014/main" id="{8910F5B8-A400-8A0D-4C9B-8AA0D0A9E621}"/>
              </a:ext>
            </a:extLst>
          </p:cNvPr>
          <p:cNvSpPr>
            <a:spLocks noGrp="1"/>
          </p:cNvSpPr>
          <p:nvPr>
            <p:ph sz="quarter" idx="13"/>
          </p:nvPr>
        </p:nvSpPr>
        <p:spPr>
          <a:xfrm>
            <a:off x="771525" y="1273629"/>
            <a:ext cx="10677525" cy="413657"/>
          </a:xfrm>
        </p:spPr>
        <p:txBody>
          <a:bodyPr/>
          <a:lstStyle/>
          <a:p>
            <a:r>
              <a:rPr lang="en-US" sz="2400" dirty="0" err="1">
                <a:solidFill>
                  <a:srgbClr val="FFC000"/>
                </a:solidFill>
              </a:rPr>
              <a:t>apex.oracle.com</a:t>
            </a:r>
            <a:r>
              <a:rPr lang="en-US" sz="2400" dirty="0">
                <a:solidFill>
                  <a:srgbClr val="FFC000"/>
                </a:solidFill>
              </a:rPr>
              <a:t>/go/professional-ai-</a:t>
            </a:r>
            <a:r>
              <a:rPr lang="en-US" sz="2400" dirty="0" err="1">
                <a:solidFill>
                  <a:srgbClr val="FFC000"/>
                </a:solidFill>
              </a:rPr>
              <a:t>lp</a:t>
            </a:r>
            <a:endParaRPr lang="en-US" sz="2400" b="1" dirty="0">
              <a:solidFill>
                <a:srgbClr val="FFC000"/>
              </a:solidFill>
            </a:endParaRPr>
          </a:p>
          <a:p>
            <a:endParaRPr lang="en-US" sz="2400" b="1" dirty="0">
              <a:solidFill>
                <a:srgbClr val="FFC000"/>
              </a:solidFill>
            </a:endParaRPr>
          </a:p>
        </p:txBody>
      </p:sp>
      <p:pic>
        <p:nvPicPr>
          <p:cNvPr id="9" name="Picture 8">
            <a:extLst>
              <a:ext uri="{FF2B5EF4-FFF2-40B4-BE49-F238E27FC236}">
                <a16:creationId xmlns:a16="http://schemas.microsoft.com/office/drawing/2014/main" id="{8C45EF25-DC1C-6251-35AB-45BCACC42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884" y="2216320"/>
            <a:ext cx="3379226" cy="3585277"/>
          </a:xfrm>
          <a:prstGeom prst="rect">
            <a:avLst/>
          </a:prstGeom>
        </p:spPr>
      </p:pic>
      <p:sp>
        <p:nvSpPr>
          <p:cNvPr id="10" name="Text Placeholder 4">
            <a:extLst>
              <a:ext uri="{FF2B5EF4-FFF2-40B4-BE49-F238E27FC236}">
                <a16:creationId xmlns:a16="http://schemas.microsoft.com/office/drawing/2014/main" id="{3CF58EAE-C378-8AC2-D901-3F1DEADD5B27}"/>
              </a:ext>
            </a:extLst>
          </p:cNvPr>
          <p:cNvSpPr txBox="1">
            <a:spLocks/>
          </p:cNvSpPr>
          <p:nvPr/>
        </p:nvSpPr>
        <p:spPr>
          <a:xfrm>
            <a:off x="742951" y="2216319"/>
            <a:ext cx="7247164" cy="336805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Why should you get certified?</a:t>
            </a:r>
            <a:br>
              <a:rPr lang="en-US" sz="2400" b="1" dirty="0"/>
            </a:br>
            <a:endParaRPr lang="en-US" sz="2400" b="1" dirty="0"/>
          </a:p>
          <a:p>
            <a:pPr marL="285750" indent="-285750">
              <a:buFont typeface="Arial" panose="020B0604020202020204" pitchFamily="34" charset="0"/>
              <a:buChar char="•"/>
            </a:pPr>
            <a:r>
              <a:rPr lang="en-US" sz="1600" dirty="0"/>
              <a:t>Validates your skills, making you more competitive in job markets that require Oracle APEX low-code development expertise</a:t>
            </a:r>
          </a:p>
          <a:p>
            <a:pPr marL="285750" indent="-285750">
              <a:buFont typeface="Arial" panose="020B0604020202020204" pitchFamily="34" charset="0"/>
              <a:buChar char="•"/>
            </a:pPr>
            <a:r>
              <a:rPr lang="en-US" sz="1600" dirty="0"/>
              <a:t>Ensures you understand best practices for building secure, scalable web and mobile apps with world-class features that can be deployed anywhere—cloud or on-premises.</a:t>
            </a:r>
          </a:p>
          <a:p>
            <a:pPr marL="285750" indent="-285750">
              <a:buFont typeface="Arial" panose="020B0604020202020204" pitchFamily="34" charset="0"/>
              <a:buChar char="•"/>
            </a:pPr>
            <a:r>
              <a:rPr lang="en-US" sz="1600" dirty="0"/>
              <a:t>Showcase your skills in low-code application development</a:t>
            </a:r>
          </a:p>
          <a:p>
            <a:pPr marL="285750" indent="-285750">
              <a:buFont typeface="Arial" panose="020B0604020202020204" pitchFamily="34" charset="0"/>
              <a:buChar char="•"/>
            </a:pPr>
            <a:r>
              <a:rPr lang="en-US" sz="1600" dirty="0"/>
              <a:t>Enhance your expertise in AI-powered low-code app development</a:t>
            </a:r>
          </a:p>
          <a:p>
            <a:pPr marL="285750" indent="-285750">
              <a:buFont typeface="Arial" panose="020B0604020202020204" pitchFamily="34" charset="0"/>
              <a:buChar char="•"/>
            </a:pPr>
            <a:r>
              <a:rPr lang="en-US" sz="1600" dirty="0"/>
              <a:t>Open new career opportunities with Oracle APEX Cloud Developer Professional certification</a:t>
            </a:r>
          </a:p>
          <a:p>
            <a:endParaRPr lang="en-US" sz="2400" b="1" dirty="0">
              <a:solidFill>
                <a:srgbClr val="FFC000"/>
              </a:solidFill>
            </a:endParaRPr>
          </a:p>
        </p:txBody>
      </p:sp>
      <p:sp>
        <p:nvSpPr>
          <p:cNvPr id="12" name="TextBox 11">
            <a:extLst>
              <a:ext uri="{FF2B5EF4-FFF2-40B4-BE49-F238E27FC236}">
                <a16:creationId xmlns:a16="http://schemas.microsoft.com/office/drawing/2014/main" id="{3C15F232-DB9B-96EE-4A0B-1824D2F85E8E}"/>
              </a:ext>
            </a:extLst>
          </p:cNvPr>
          <p:cNvSpPr txBox="1"/>
          <p:nvPr/>
        </p:nvSpPr>
        <p:spPr>
          <a:xfrm>
            <a:off x="768875" y="5959417"/>
            <a:ext cx="10454296" cy="461665"/>
          </a:xfrm>
          <a:prstGeom prst="rect">
            <a:avLst/>
          </a:prstGeom>
          <a:noFill/>
        </p:spPr>
        <p:txBody>
          <a:bodyPr wrap="square">
            <a:spAutoFit/>
          </a:bodyPr>
          <a:lstStyle/>
          <a:p>
            <a:r>
              <a:rPr lang="en-IN" sz="2400" b="1" i="0" u="none" strike="noStrike" dirty="0">
                <a:effectLst/>
                <a:latin typeface="OracleSansVF"/>
              </a:rPr>
              <a:t>#Oracle #</a:t>
            </a:r>
            <a:r>
              <a:rPr lang="en-IN" sz="2400" b="1" i="0" u="none" strike="noStrike" dirty="0" err="1">
                <a:effectLst/>
                <a:latin typeface="OracleSansVF"/>
              </a:rPr>
              <a:t>LowCode</a:t>
            </a:r>
            <a:r>
              <a:rPr lang="en-IN" sz="2400" b="1" i="0" u="none" strike="noStrike" dirty="0">
                <a:effectLst/>
                <a:latin typeface="OracleSansVF"/>
              </a:rPr>
              <a:t> #</a:t>
            </a:r>
            <a:r>
              <a:rPr lang="en-IN" sz="2400" b="1" i="0" u="none" strike="noStrike" dirty="0" err="1">
                <a:effectLst/>
                <a:latin typeface="OracleSansVF"/>
              </a:rPr>
              <a:t>orclAPEX</a:t>
            </a:r>
            <a:r>
              <a:rPr lang="en-IN" sz="2400" b="1" dirty="0">
                <a:latin typeface="OracleSansVF"/>
              </a:rPr>
              <a:t> #</a:t>
            </a:r>
            <a:r>
              <a:rPr lang="en-IN" sz="2400" b="1" dirty="0" err="1">
                <a:latin typeface="OracleSansVF"/>
              </a:rPr>
              <a:t>orclAPEXCertified</a:t>
            </a:r>
            <a:r>
              <a:rPr lang="en-IN" sz="2400" b="1" dirty="0">
                <a:latin typeface="OracleSansVF"/>
              </a:rPr>
              <a:t> #</a:t>
            </a:r>
            <a:r>
              <a:rPr lang="en-IN" sz="2400" b="1" dirty="0" err="1">
                <a:latin typeface="OracleSansVF"/>
              </a:rPr>
              <a:t>OracleCertified</a:t>
            </a:r>
            <a:r>
              <a:rPr lang="en-IN" sz="2400" b="1" dirty="0">
                <a:latin typeface="OracleSansVF"/>
              </a:rPr>
              <a:t> #AI #</a:t>
            </a:r>
            <a:r>
              <a:rPr lang="en-IN" sz="2400" b="1" dirty="0" err="1">
                <a:latin typeface="OracleSansVF"/>
              </a:rPr>
              <a:t>GenAI</a:t>
            </a:r>
            <a:endParaRPr lang="en-US" sz="2400" b="1" dirty="0">
              <a:solidFill>
                <a:srgbClr val="FFC000"/>
              </a:solidFill>
            </a:endParaRPr>
          </a:p>
        </p:txBody>
      </p:sp>
    </p:spTree>
    <p:extLst>
      <p:ext uri="{BB962C8B-B14F-4D97-AF65-F5344CB8AC3E}">
        <p14:creationId xmlns:p14="http://schemas.microsoft.com/office/powerpoint/2010/main" val="396045579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FE6B-636E-80BC-38D3-4243A671356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6B0C43C-F482-D8F8-DC56-E0E130DF5A17}"/>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5BA3983A-3DED-5280-7FA1-A7790EB41EF0}"/>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CC8AF7B0-0689-C9BF-04E7-385936F53F16}"/>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114</a:t>
            </a:fld>
            <a:endParaRPr lang="en-US" dirty="0"/>
          </a:p>
        </p:txBody>
      </p:sp>
      <p:sp>
        <p:nvSpPr>
          <p:cNvPr id="5" name="Title 1">
            <a:extLst>
              <a:ext uri="{FF2B5EF4-FFF2-40B4-BE49-F238E27FC236}">
                <a16:creationId xmlns:a16="http://schemas.microsoft.com/office/drawing/2014/main" id="{B0070AB6-DBCD-EB0C-47B1-031F130DBC47}"/>
              </a:ext>
            </a:extLst>
          </p:cNvPr>
          <p:cNvSpPr txBox="1">
            <a:spLocks/>
          </p:cNvSpPr>
          <p:nvPr/>
        </p:nvSpPr>
        <p:spPr>
          <a:xfrm>
            <a:off x="673041" y="457449"/>
            <a:ext cx="10671048" cy="566604"/>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sz="2800" dirty="0"/>
              <a:t>Become a Certified Oracle APEX Developer Professional</a:t>
            </a:r>
          </a:p>
        </p:txBody>
      </p:sp>
      <p:sp>
        <p:nvSpPr>
          <p:cNvPr id="6" name="Text Placeholder 2">
            <a:extLst>
              <a:ext uri="{FF2B5EF4-FFF2-40B4-BE49-F238E27FC236}">
                <a16:creationId xmlns:a16="http://schemas.microsoft.com/office/drawing/2014/main" id="{3D32B7B5-9B95-99F6-4167-36D748DFF233}"/>
              </a:ext>
            </a:extLst>
          </p:cNvPr>
          <p:cNvSpPr txBox="1">
            <a:spLocks/>
          </p:cNvSpPr>
          <p:nvPr/>
        </p:nvSpPr>
        <p:spPr>
          <a:xfrm>
            <a:off x="754765" y="902131"/>
            <a:ext cx="7756247" cy="361198"/>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C000"/>
                </a:solidFill>
                <a:cs typeface="Oracle Sans Tab" panose="020B0503020204020204" pitchFamily="34" charset="0"/>
              </a:rPr>
              <a:t>apex.oracle.com/go/professional-ai-</a:t>
            </a:r>
            <a:r>
              <a:rPr lang="en-US" sz="1800" b="1" dirty="0" err="1">
                <a:solidFill>
                  <a:srgbClr val="FFC000"/>
                </a:solidFill>
                <a:cs typeface="Oracle Sans Tab" panose="020B0503020204020204" pitchFamily="34" charset="0"/>
              </a:rPr>
              <a:t>lp</a:t>
            </a:r>
            <a:endParaRPr lang="en-US" sz="1800" b="1" dirty="0">
              <a:solidFill>
                <a:srgbClr val="FFC000"/>
              </a:solidFill>
              <a:cs typeface="Oracle Sans Tab" panose="020B0503020204020204" pitchFamily="34" charset="0"/>
            </a:endParaRPr>
          </a:p>
        </p:txBody>
      </p:sp>
      <p:pic>
        <p:nvPicPr>
          <p:cNvPr id="12" name="Graphic 11">
            <a:extLst>
              <a:ext uri="{FF2B5EF4-FFF2-40B4-BE49-F238E27FC236}">
                <a16:creationId xmlns:a16="http://schemas.microsoft.com/office/drawing/2014/main" id="{662A1915-22D7-99D8-FA08-F02A3C224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45" y="2613079"/>
            <a:ext cx="606303" cy="606303"/>
          </a:xfrm>
          <a:prstGeom prst="rect">
            <a:avLst/>
          </a:prstGeom>
        </p:spPr>
      </p:pic>
      <p:sp>
        <p:nvSpPr>
          <p:cNvPr id="33" name="Rectangle 32">
            <a:extLst>
              <a:ext uri="{FF2B5EF4-FFF2-40B4-BE49-F238E27FC236}">
                <a16:creationId xmlns:a16="http://schemas.microsoft.com/office/drawing/2014/main" id="{4BE0AB4C-0B54-DD52-8266-A410A3F30ED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88" name="Group 87">
            <a:extLst>
              <a:ext uri="{FF2B5EF4-FFF2-40B4-BE49-F238E27FC236}">
                <a16:creationId xmlns:a16="http://schemas.microsoft.com/office/drawing/2014/main" id="{36B83B3A-8AAB-F69C-632C-CCD1D599354D}"/>
              </a:ext>
            </a:extLst>
          </p:cNvPr>
          <p:cNvGrpSpPr/>
          <p:nvPr/>
        </p:nvGrpSpPr>
        <p:grpSpPr>
          <a:xfrm>
            <a:off x="5121750" y="1898142"/>
            <a:ext cx="1930833" cy="4085817"/>
            <a:chOff x="5130584" y="1898142"/>
            <a:chExt cx="1930833" cy="4085817"/>
          </a:xfrm>
        </p:grpSpPr>
        <p:sp>
          <p:nvSpPr>
            <p:cNvPr id="89" name="Rectangle 88">
              <a:extLst>
                <a:ext uri="{FF2B5EF4-FFF2-40B4-BE49-F238E27FC236}">
                  <a16:creationId xmlns:a16="http://schemas.microsoft.com/office/drawing/2014/main" id="{3B4898C2-302B-E96A-F6D8-347B11DFBB27}"/>
                </a:ext>
              </a:extLst>
            </p:cNvPr>
            <p:cNvSpPr/>
            <p:nvPr/>
          </p:nvSpPr>
          <p:spPr>
            <a:xfrm>
              <a:off x="5130584" y="1898142"/>
              <a:ext cx="1930833" cy="4085817"/>
            </a:xfrm>
            <a:prstGeom prst="rect">
              <a:avLst/>
            </a:prstGeom>
            <a:solidFill>
              <a:srgbClr val="86B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90" name="TextBox 89">
              <a:extLst>
                <a:ext uri="{FF2B5EF4-FFF2-40B4-BE49-F238E27FC236}">
                  <a16:creationId xmlns:a16="http://schemas.microsoft.com/office/drawing/2014/main" id="{18B64AD8-AA69-3C58-32BB-30B041DEA20C}"/>
                </a:ext>
              </a:extLst>
            </p:cNvPr>
            <p:cNvSpPr txBox="1"/>
            <p:nvPr/>
          </p:nvSpPr>
          <p:spPr>
            <a:xfrm>
              <a:off x="5349480" y="2404912"/>
              <a:ext cx="657552" cy="1154162"/>
            </a:xfrm>
            <a:prstGeom prst="rect">
              <a:avLst/>
            </a:prstGeom>
            <a:noFill/>
          </p:spPr>
          <p:txBody>
            <a:bodyPr wrap="none" rtlCol="0" anchor="ctr" anchorCtr="0">
              <a:spAutoFit/>
            </a:bodyPr>
            <a:lstStyle/>
            <a:p>
              <a:r>
                <a:rPr lang="en-US" sz="6900" b="1" dirty="0">
                  <a:solidFill>
                    <a:schemeClr val="bg1"/>
                  </a:solidFill>
                  <a:latin typeface="Oracle Sans Extra Bold" panose="020B0503020204020204" pitchFamily="34" charset="0"/>
                  <a:ea typeface="League Spartan" charset="0"/>
                  <a:cs typeface="Oracle Sans Extra Bold" panose="020B0503020204020204" pitchFamily="34" charset="0"/>
                </a:rPr>
                <a:t>3</a:t>
              </a:r>
            </a:p>
          </p:txBody>
        </p:sp>
        <p:sp>
          <p:nvSpPr>
            <p:cNvPr id="91" name="TextBox 90">
              <a:extLst>
                <a:ext uri="{FF2B5EF4-FFF2-40B4-BE49-F238E27FC236}">
                  <a16:creationId xmlns:a16="http://schemas.microsoft.com/office/drawing/2014/main" id="{F554A764-B78F-7F07-1173-61A344FE5969}"/>
                </a:ext>
              </a:extLst>
            </p:cNvPr>
            <p:cNvSpPr txBox="1"/>
            <p:nvPr/>
          </p:nvSpPr>
          <p:spPr>
            <a:xfrm>
              <a:off x="5349480" y="3727026"/>
              <a:ext cx="184731" cy="338554"/>
            </a:xfrm>
            <a:prstGeom prst="rect">
              <a:avLst/>
            </a:prstGeom>
            <a:noFill/>
          </p:spPr>
          <p:txBody>
            <a:bodyPr wrap="none" rtlCol="0" anchor="b" anchorCtr="0">
              <a:spAutoFit/>
            </a:bodyPr>
            <a:lstStyle/>
            <a:p>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sp>
          <p:nvSpPr>
            <p:cNvPr id="92" name="Subtitle 2">
              <a:extLst>
                <a:ext uri="{FF2B5EF4-FFF2-40B4-BE49-F238E27FC236}">
                  <a16:creationId xmlns:a16="http://schemas.microsoft.com/office/drawing/2014/main" id="{49BC83CA-2644-FA23-7267-0B621A05B232}"/>
                </a:ext>
              </a:extLst>
            </p:cNvPr>
            <p:cNvSpPr txBox="1">
              <a:spLocks/>
            </p:cNvSpPr>
            <p:nvPr/>
          </p:nvSpPr>
          <p:spPr>
            <a:xfrm>
              <a:off x="5269019" y="3555240"/>
              <a:ext cx="1573502" cy="191802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chemeClr val="tx1"/>
                  </a:solidFill>
                  <a:latin typeface="Oracle Sans Extra Bold" panose="020B0503020204020204" pitchFamily="34" charset="0"/>
                  <a:ea typeface="League Spartan" charset="0"/>
                  <a:cs typeface="Oracle Sans Extra Bold" panose="020B0503020204020204" pitchFamily="34" charset="0"/>
                </a:rPr>
                <a:t>Complete the Second Course</a:t>
              </a:r>
            </a:p>
            <a:p>
              <a:pPr algn="l">
                <a:lnSpc>
                  <a:spcPts val="1750"/>
                </a:lnSpc>
              </a:pPr>
              <a:br>
                <a:rPr lang="en-IN" sz="1200" dirty="0">
                  <a:solidFill>
                    <a:schemeClr val="tx1"/>
                  </a:solidFill>
                  <a:latin typeface="Oracle Sans Light" panose="020B0403020204020204" pitchFamily="34" charset="0"/>
                  <a:cs typeface="Oracle Sans Light" panose="020B0403020204020204" pitchFamily="34" charset="0"/>
                </a:rPr>
              </a:br>
              <a:r>
                <a:rPr lang="en-IN" sz="1200" dirty="0">
                  <a:solidFill>
                    <a:schemeClr val="tx1"/>
                  </a:solidFill>
                  <a:latin typeface="Oracle Sans Light" panose="020B0403020204020204" pitchFamily="34" charset="0"/>
                  <a:cs typeface="Oracle Sans Light" panose="020B0403020204020204" pitchFamily="34" charset="0"/>
                </a:rPr>
                <a:t>Complete the Oracle APEX: Empowering Low Code Apps with AI Couse along with the Hands-on Labs</a:t>
              </a:r>
              <a:endParaRPr lang="en-US" sz="1200" dirty="0">
                <a:solidFill>
                  <a:schemeClr val="tx1"/>
                </a:solidFill>
                <a:latin typeface="Oracle Sans Light" panose="020B0403020204020204" pitchFamily="34" charset="0"/>
                <a:ea typeface="Lato Light" panose="020F0502020204030203" pitchFamily="34" charset="0"/>
                <a:cs typeface="Oracle Sans Light" panose="020B0403020204020204" pitchFamily="34" charset="0"/>
              </a:endParaRPr>
            </a:p>
          </p:txBody>
        </p:sp>
      </p:grpSp>
      <p:grpSp>
        <p:nvGrpSpPr>
          <p:cNvPr id="93" name="Group 92">
            <a:extLst>
              <a:ext uri="{FF2B5EF4-FFF2-40B4-BE49-F238E27FC236}">
                <a16:creationId xmlns:a16="http://schemas.microsoft.com/office/drawing/2014/main" id="{1D64E801-7BD5-6065-11E5-CFCD439A5C6F}"/>
              </a:ext>
            </a:extLst>
          </p:cNvPr>
          <p:cNvGrpSpPr/>
          <p:nvPr/>
        </p:nvGrpSpPr>
        <p:grpSpPr>
          <a:xfrm>
            <a:off x="3110456" y="1898142"/>
            <a:ext cx="1930833" cy="4085817"/>
            <a:chOff x="2946292" y="1898142"/>
            <a:chExt cx="1930833" cy="4085817"/>
          </a:xfrm>
        </p:grpSpPr>
        <p:sp>
          <p:nvSpPr>
            <p:cNvPr id="94" name="Rectangle 93">
              <a:extLst>
                <a:ext uri="{FF2B5EF4-FFF2-40B4-BE49-F238E27FC236}">
                  <a16:creationId xmlns:a16="http://schemas.microsoft.com/office/drawing/2014/main" id="{0D48BA56-8BEC-A884-A7EA-0DC76A89183B}"/>
                </a:ext>
              </a:extLst>
            </p:cNvPr>
            <p:cNvSpPr/>
            <p:nvPr/>
          </p:nvSpPr>
          <p:spPr>
            <a:xfrm>
              <a:off x="2946292" y="1898142"/>
              <a:ext cx="1930833" cy="4085817"/>
            </a:xfrm>
            <a:prstGeom prst="rect">
              <a:avLst/>
            </a:prstGeom>
            <a:solidFill>
              <a:srgbClr val="F0CC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95" name="TextBox 94">
              <a:extLst>
                <a:ext uri="{FF2B5EF4-FFF2-40B4-BE49-F238E27FC236}">
                  <a16:creationId xmlns:a16="http://schemas.microsoft.com/office/drawing/2014/main" id="{8E1675BF-95C3-53CB-86C8-C16E6813C2D8}"/>
                </a:ext>
              </a:extLst>
            </p:cNvPr>
            <p:cNvSpPr txBox="1"/>
            <p:nvPr/>
          </p:nvSpPr>
          <p:spPr>
            <a:xfrm>
              <a:off x="3165188" y="2405551"/>
              <a:ext cx="649537" cy="1154162"/>
            </a:xfrm>
            <a:prstGeom prst="rect">
              <a:avLst/>
            </a:prstGeom>
            <a:noFill/>
          </p:spPr>
          <p:txBody>
            <a:bodyPr wrap="none" rtlCol="0" anchor="ctr" anchorCtr="0">
              <a:spAutoFit/>
            </a:bodyPr>
            <a:lstStyle/>
            <a:p>
              <a:r>
                <a:rPr lang="en-US" sz="6900" b="1" dirty="0">
                  <a:solidFill>
                    <a:schemeClr val="bg1"/>
                  </a:solidFill>
                  <a:latin typeface="Oracle Sans Extra Bold" panose="020B0503020204020204" pitchFamily="34" charset="0"/>
                  <a:ea typeface="League Spartan" charset="0"/>
                  <a:cs typeface="Oracle Sans Extra Bold" panose="020B0503020204020204" pitchFamily="34" charset="0"/>
                </a:rPr>
                <a:t>2</a:t>
              </a:r>
            </a:p>
          </p:txBody>
        </p:sp>
        <p:sp>
          <p:nvSpPr>
            <p:cNvPr id="96" name="TextBox 95">
              <a:extLst>
                <a:ext uri="{FF2B5EF4-FFF2-40B4-BE49-F238E27FC236}">
                  <a16:creationId xmlns:a16="http://schemas.microsoft.com/office/drawing/2014/main" id="{40674394-FDDF-02B9-73D3-2490CD5BD456}"/>
                </a:ext>
              </a:extLst>
            </p:cNvPr>
            <p:cNvSpPr txBox="1"/>
            <p:nvPr/>
          </p:nvSpPr>
          <p:spPr>
            <a:xfrm>
              <a:off x="3165188" y="3727026"/>
              <a:ext cx="184731" cy="338554"/>
            </a:xfrm>
            <a:prstGeom prst="rect">
              <a:avLst/>
            </a:prstGeom>
            <a:noFill/>
          </p:spPr>
          <p:txBody>
            <a:bodyPr wrap="none" rtlCol="0" anchor="b" anchorCtr="0">
              <a:spAutoFit/>
            </a:bodyPr>
            <a:lstStyle/>
            <a:p>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sp>
          <p:nvSpPr>
            <p:cNvPr id="97" name="Subtitle 2">
              <a:extLst>
                <a:ext uri="{FF2B5EF4-FFF2-40B4-BE49-F238E27FC236}">
                  <a16:creationId xmlns:a16="http://schemas.microsoft.com/office/drawing/2014/main" id="{F3043DD1-A03F-A7F3-3EBA-3FF9E466E5E8}"/>
                </a:ext>
              </a:extLst>
            </p:cNvPr>
            <p:cNvSpPr txBox="1">
              <a:spLocks/>
            </p:cNvSpPr>
            <p:nvPr/>
          </p:nvSpPr>
          <p:spPr>
            <a:xfrm>
              <a:off x="3165187" y="3565896"/>
              <a:ext cx="1493041" cy="173643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chemeClr val="tx1"/>
                  </a:solidFill>
                  <a:latin typeface="Oracle Sans Extra Bold" panose="020B0503020204020204" pitchFamily="34" charset="0"/>
                  <a:ea typeface="League Spartan" charset="0"/>
                  <a:cs typeface="Oracle Sans Extra Bold" panose="020B0503020204020204" pitchFamily="34" charset="0"/>
                </a:rPr>
                <a:t>Complete the first Course</a:t>
              </a:r>
            </a:p>
            <a:p>
              <a:pPr algn="l">
                <a:lnSpc>
                  <a:spcPts val="1750"/>
                </a:lnSpc>
              </a:pPr>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a:p>
              <a:pPr algn="l">
                <a:lnSpc>
                  <a:spcPts val="1750"/>
                </a:lnSpc>
              </a:pPr>
              <a:r>
                <a:rPr lang="en-IN" sz="1200" dirty="0">
                  <a:solidFill>
                    <a:schemeClr val="tx1"/>
                  </a:solidFill>
                  <a:latin typeface="Oracle Sans Light" panose="020B0403020204020204" pitchFamily="34" charset="0"/>
                  <a:cs typeface="Oracle Sans Light" panose="020B0403020204020204" pitchFamily="34" charset="0"/>
                </a:rPr>
                <a:t>Complete the Oracle APEX Professional Course along with Hands-on Labs</a:t>
              </a:r>
              <a:endParaRPr lang="en-US" sz="1200" dirty="0">
                <a:solidFill>
                  <a:schemeClr val="tx1"/>
                </a:solidFill>
                <a:latin typeface="Oracle Sans Light" panose="020B0403020204020204" pitchFamily="34" charset="0"/>
                <a:ea typeface="Lato Light" panose="020F0502020204030203" pitchFamily="34" charset="0"/>
                <a:cs typeface="Oracle Sans Light" panose="020B0403020204020204" pitchFamily="34" charset="0"/>
              </a:endParaRPr>
            </a:p>
          </p:txBody>
        </p:sp>
      </p:grpSp>
      <p:grpSp>
        <p:nvGrpSpPr>
          <p:cNvPr id="98" name="Group 97">
            <a:extLst>
              <a:ext uri="{FF2B5EF4-FFF2-40B4-BE49-F238E27FC236}">
                <a16:creationId xmlns:a16="http://schemas.microsoft.com/office/drawing/2014/main" id="{C69F5A94-3815-43C9-30D4-A39BEA419B65}"/>
              </a:ext>
            </a:extLst>
          </p:cNvPr>
          <p:cNvGrpSpPr/>
          <p:nvPr/>
        </p:nvGrpSpPr>
        <p:grpSpPr>
          <a:xfrm>
            <a:off x="9144341" y="1898142"/>
            <a:ext cx="1930833" cy="4085817"/>
            <a:chOff x="9499167" y="1898142"/>
            <a:chExt cx="1930833" cy="4085817"/>
          </a:xfrm>
        </p:grpSpPr>
        <p:sp>
          <p:nvSpPr>
            <p:cNvPr id="99" name="Rectangle 98">
              <a:extLst>
                <a:ext uri="{FF2B5EF4-FFF2-40B4-BE49-F238E27FC236}">
                  <a16:creationId xmlns:a16="http://schemas.microsoft.com/office/drawing/2014/main" id="{0580265C-32DA-8BDF-D059-467CCAFB552C}"/>
                </a:ext>
              </a:extLst>
            </p:cNvPr>
            <p:cNvSpPr/>
            <p:nvPr/>
          </p:nvSpPr>
          <p:spPr>
            <a:xfrm>
              <a:off x="9499167" y="1898142"/>
              <a:ext cx="1930833" cy="4085817"/>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67605B"/>
                </a:solidFill>
              </a:endParaRPr>
            </a:p>
          </p:txBody>
        </p:sp>
        <p:sp>
          <p:nvSpPr>
            <p:cNvPr id="100" name="TextBox 99">
              <a:extLst>
                <a:ext uri="{FF2B5EF4-FFF2-40B4-BE49-F238E27FC236}">
                  <a16:creationId xmlns:a16="http://schemas.microsoft.com/office/drawing/2014/main" id="{C38642E1-5E63-01FA-52A0-0949A3FE69BC}"/>
                </a:ext>
              </a:extLst>
            </p:cNvPr>
            <p:cNvSpPr txBox="1"/>
            <p:nvPr/>
          </p:nvSpPr>
          <p:spPr>
            <a:xfrm>
              <a:off x="9718063" y="2401078"/>
              <a:ext cx="697627" cy="1154162"/>
            </a:xfrm>
            <a:prstGeom prst="rect">
              <a:avLst/>
            </a:prstGeom>
            <a:noFill/>
          </p:spPr>
          <p:txBody>
            <a:bodyPr wrap="none" rtlCol="0" anchor="ctr" anchorCtr="0">
              <a:spAutoFit/>
            </a:bodyPr>
            <a:lstStyle/>
            <a:p>
              <a:r>
                <a:rPr lang="en-US" sz="6900" b="1" dirty="0">
                  <a:solidFill>
                    <a:srgbClr val="67605B"/>
                  </a:solidFill>
                  <a:latin typeface="Oracle Sans Extra Bold" panose="020B0503020204020204" pitchFamily="34" charset="0"/>
                  <a:ea typeface="League Spartan" charset="0"/>
                  <a:cs typeface="Oracle Sans Extra Bold" panose="020B0503020204020204" pitchFamily="34" charset="0"/>
                </a:rPr>
                <a:t>5</a:t>
              </a:r>
            </a:p>
          </p:txBody>
        </p:sp>
        <p:sp>
          <p:nvSpPr>
            <p:cNvPr id="101" name="TextBox 100">
              <a:extLst>
                <a:ext uri="{FF2B5EF4-FFF2-40B4-BE49-F238E27FC236}">
                  <a16:creationId xmlns:a16="http://schemas.microsoft.com/office/drawing/2014/main" id="{9AF22A6A-6428-8237-CE6B-92D69C688103}"/>
                </a:ext>
              </a:extLst>
            </p:cNvPr>
            <p:cNvSpPr txBox="1"/>
            <p:nvPr/>
          </p:nvSpPr>
          <p:spPr>
            <a:xfrm>
              <a:off x="9718063" y="3727026"/>
              <a:ext cx="184731" cy="338554"/>
            </a:xfrm>
            <a:prstGeom prst="rect">
              <a:avLst/>
            </a:prstGeom>
            <a:noFill/>
          </p:spPr>
          <p:txBody>
            <a:bodyPr wrap="none" rtlCol="0" anchor="b" anchorCtr="0">
              <a:spAutoFit/>
            </a:bodyPr>
            <a:lstStyle/>
            <a:p>
              <a:endPar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endParaRPr>
            </a:p>
          </p:txBody>
        </p:sp>
        <p:sp>
          <p:nvSpPr>
            <p:cNvPr id="102" name="Subtitle 2">
              <a:extLst>
                <a:ext uri="{FF2B5EF4-FFF2-40B4-BE49-F238E27FC236}">
                  <a16:creationId xmlns:a16="http://schemas.microsoft.com/office/drawing/2014/main" id="{7BA7074C-2995-1F76-05A5-44BD52C67D80}"/>
                </a:ext>
              </a:extLst>
            </p:cNvPr>
            <p:cNvSpPr txBox="1">
              <a:spLocks/>
            </p:cNvSpPr>
            <p:nvPr/>
          </p:nvSpPr>
          <p:spPr>
            <a:xfrm>
              <a:off x="9718062" y="3563162"/>
              <a:ext cx="1629308" cy="12624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rPr>
                <a:t>Get Certified</a:t>
              </a:r>
            </a:p>
            <a:p>
              <a:pPr algn="l">
                <a:lnSpc>
                  <a:spcPts val="1750"/>
                </a:lnSpc>
              </a:pPr>
              <a:endParaRPr lang="en-IN" sz="1200" dirty="0">
                <a:solidFill>
                  <a:srgbClr val="67605B"/>
                </a:solidFill>
                <a:latin typeface="Oracle Sans Light" panose="020B0403020204020204" pitchFamily="34" charset="0"/>
                <a:cs typeface="Oracle Sans Light" panose="020B0403020204020204" pitchFamily="34" charset="0"/>
              </a:endParaRPr>
            </a:p>
            <a:p>
              <a:pPr algn="l">
                <a:lnSpc>
                  <a:spcPts val="1750"/>
                </a:lnSpc>
              </a:pPr>
              <a:br>
                <a:rPr lang="en-US" sz="1200" dirty="0">
                  <a:solidFill>
                    <a:srgbClr val="67605B"/>
                  </a:solidFill>
                  <a:latin typeface="Oracle Sans Light" panose="020B0403020204020204" pitchFamily="34" charset="0"/>
                  <a:ea typeface="Lato Light" panose="020F0502020204030203" pitchFamily="34" charset="0"/>
                  <a:cs typeface="Oracle Sans Light" panose="020B0403020204020204" pitchFamily="34" charset="0"/>
                </a:rPr>
              </a:br>
              <a:r>
                <a:rPr lang="en-US" sz="1200" dirty="0">
                  <a:solidFill>
                    <a:srgbClr val="67605B"/>
                  </a:solidFill>
                  <a:latin typeface="Oracle Sans Light" panose="020B0403020204020204" pitchFamily="34" charset="0"/>
                  <a:ea typeface="Lato Light" panose="020F0502020204030203" pitchFamily="34" charset="0"/>
                  <a:cs typeface="Oracle Sans Light" panose="020B0403020204020204" pitchFamily="34" charset="0"/>
                </a:rPr>
                <a:t>Pass the exam and earn your Badge!</a:t>
              </a:r>
            </a:p>
          </p:txBody>
        </p:sp>
      </p:grpSp>
      <p:grpSp>
        <p:nvGrpSpPr>
          <p:cNvPr id="103" name="Group 102">
            <a:extLst>
              <a:ext uri="{FF2B5EF4-FFF2-40B4-BE49-F238E27FC236}">
                <a16:creationId xmlns:a16="http://schemas.microsoft.com/office/drawing/2014/main" id="{A95E8C64-2F65-12DE-ECF1-0A028ECECF39}"/>
              </a:ext>
            </a:extLst>
          </p:cNvPr>
          <p:cNvGrpSpPr/>
          <p:nvPr/>
        </p:nvGrpSpPr>
        <p:grpSpPr>
          <a:xfrm>
            <a:off x="7133046" y="1898142"/>
            <a:ext cx="1930833" cy="4085817"/>
            <a:chOff x="7314876" y="1898142"/>
            <a:chExt cx="1930833" cy="4085817"/>
          </a:xfrm>
        </p:grpSpPr>
        <p:sp>
          <p:nvSpPr>
            <p:cNvPr id="104" name="Rectangle 103">
              <a:extLst>
                <a:ext uri="{FF2B5EF4-FFF2-40B4-BE49-F238E27FC236}">
                  <a16:creationId xmlns:a16="http://schemas.microsoft.com/office/drawing/2014/main" id="{6AF6579D-59C4-093E-E1D0-A545987FD142}"/>
                </a:ext>
              </a:extLst>
            </p:cNvPr>
            <p:cNvSpPr/>
            <p:nvPr/>
          </p:nvSpPr>
          <p:spPr>
            <a:xfrm>
              <a:off x="7314876" y="1898142"/>
              <a:ext cx="1930833" cy="4085817"/>
            </a:xfrm>
            <a:prstGeom prst="rect">
              <a:avLst/>
            </a:prstGeom>
            <a:solidFill>
              <a:srgbClr val="F5ECF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67605B"/>
                </a:solidFill>
              </a:endParaRPr>
            </a:p>
          </p:txBody>
        </p:sp>
        <p:sp>
          <p:nvSpPr>
            <p:cNvPr id="105" name="TextBox 104">
              <a:extLst>
                <a:ext uri="{FF2B5EF4-FFF2-40B4-BE49-F238E27FC236}">
                  <a16:creationId xmlns:a16="http://schemas.microsoft.com/office/drawing/2014/main" id="{8D1A4DA4-D5A4-9EA7-986E-2464CFDB0445}"/>
                </a:ext>
              </a:extLst>
            </p:cNvPr>
            <p:cNvSpPr txBox="1"/>
            <p:nvPr/>
          </p:nvSpPr>
          <p:spPr>
            <a:xfrm>
              <a:off x="7533772" y="2401078"/>
              <a:ext cx="758541" cy="1154162"/>
            </a:xfrm>
            <a:prstGeom prst="rect">
              <a:avLst/>
            </a:prstGeom>
            <a:noFill/>
          </p:spPr>
          <p:txBody>
            <a:bodyPr wrap="none" rtlCol="0" anchor="ctr" anchorCtr="0">
              <a:spAutoFit/>
            </a:bodyPr>
            <a:lstStyle/>
            <a:p>
              <a:r>
                <a:rPr lang="en-US" sz="6900" b="1" dirty="0">
                  <a:solidFill>
                    <a:srgbClr val="67605B"/>
                  </a:solidFill>
                  <a:latin typeface="Oracle Sans Extra Bold" panose="020B0503020204020204" pitchFamily="34" charset="0"/>
                  <a:ea typeface="League Spartan" charset="0"/>
                  <a:cs typeface="Oracle Sans Extra Bold" panose="020B0503020204020204" pitchFamily="34" charset="0"/>
                </a:rPr>
                <a:t>4</a:t>
              </a:r>
            </a:p>
          </p:txBody>
        </p:sp>
        <p:sp>
          <p:nvSpPr>
            <p:cNvPr id="106" name="TextBox 105">
              <a:extLst>
                <a:ext uri="{FF2B5EF4-FFF2-40B4-BE49-F238E27FC236}">
                  <a16:creationId xmlns:a16="http://schemas.microsoft.com/office/drawing/2014/main" id="{72A46878-CC30-F55B-4562-A7B11FB9EBFE}"/>
                </a:ext>
              </a:extLst>
            </p:cNvPr>
            <p:cNvSpPr txBox="1"/>
            <p:nvPr/>
          </p:nvSpPr>
          <p:spPr>
            <a:xfrm>
              <a:off x="7533772" y="3727026"/>
              <a:ext cx="184731" cy="338554"/>
            </a:xfrm>
            <a:prstGeom prst="rect">
              <a:avLst/>
            </a:prstGeom>
            <a:noFill/>
          </p:spPr>
          <p:txBody>
            <a:bodyPr wrap="none" rtlCol="0" anchor="b" anchorCtr="0">
              <a:spAutoFit/>
            </a:bodyPr>
            <a:lstStyle/>
            <a:p>
              <a:endPar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endParaRPr>
            </a:p>
          </p:txBody>
        </p:sp>
        <p:sp>
          <p:nvSpPr>
            <p:cNvPr id="107" name="Subtitle 2">
              <a:extLst>
                <a:ext uri="{FF2B5EF4-FFF2-40B4-BE49-F238E27FC236}">
                  <a16:creationId xmlns:a16="http://schemas.microsoft.com/office/drawing/2014/main" id="{7FCD762F-1E3B-FBE7-ABA5-1FD303D2FB13}"/>
                </a:ext>
              </a:extLst>
            </p:cNvPr>
            <p:cNvSpPr txBox="1">
              <a:spLocks/>
            </p:cNvSpPr>
            <p:nvPr/>
          </p:nvSpPr>
          <p:spPr>
            <a:xfrm>
              <a:off x="7533771" y="3555240"/>
              <a:ext cx="1493041" cy="14563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rgbClr val="67605B"/>
                  </a:solidFill>
                  <a:latin typeface="Oracle Sans Extra Bold" panose="020B0503020204020204" pitchFamily="34" charset="0"/>
                  <a:ea typeface="League Spartan" charset="0"/>
                  <a:cs typeface="Oracle Sans Extra Bold" panose="020B0503020204020204" pitchFamily="34" charset="0"/>
                </a:rPr>
                <a:t>Prepare for the Certification</a:t>
              </a:r>
            </a:p>
            <a:p>
              <a:pPr algn="l">
                <a:lnSpc>
                  <a:spcPts val="1750"/>
                </a:lnSpc>
              </a:pPr>
              <a:r>
                <a:rPr lang="en-IN" sz="1200" dirty="0">
                  <a:solidFill>
                    <a:srgbClr val="67605B"/>
                  </a:solidFill>
                  <a:latin typeface="Oracle Sans Light" panose="020B0403020204020204" pitchFamily="34" charset="0"/>
                  <a:cs typeface="Oracle Sans Light" panose="020B0403020204020204" pitchFamily="34" charset="0"/>
                </a:rPr>
                <a:t>Take up the Practice Exam and self asses your Skills</a:t>
              </a:r>
            </a:p>
          </p:txBody>
        </p:sp>
      </p:grpSp>
      <p:grpSp>
        <p:nvGrpSpPr>
          <p:cNvPr id="108" name="Group 107">
            <a:extLst>
              <a:ext uri="{FF2B5EF4-FFF2-40B4-BE49-F238E27FC236}">
                <a16:creationId xmlns:a16="http://schemas.microsoft.com/office/drawing/2014/main" id="{7FEDE0A9-90CC-B6D6-F848-52CB2712518E}"/>
              </a:ext>
            </a:extLst>
          </p:cNvPr>
          <p:cNvGrpSpPr/>
          <p:nvPr/>
        </p:nvGrpSpPr>
        <p:grpSpPr>
          <a:xfrm>
            <a:off x="1095633" y="1898142"/>
            <a:ext cx="1930833" cy="4085817"/>
            <a:chOff x="762000" y="1898142"/>
            <a:chExt cx="1930833" cy="4085817"/>
          </a:xfrm>
        </p:grpSpPr>
        <p:sp>
          <p:nvSpPr>
            <p:cNvPr id="109" name="Rectangle 108">
              <a:extLst>
                <a:ext uri="{FF2B5EF4-FFF2-40B4-BE49-F238E27FC236}">
                  <a16:creationId xmlns:a16="http://schemas.microsoft.com/office/drawing/2014/main" id="{60DD7874-887C-EC33-6DCF-B67D64377531}"/>
                </a:ext>
              </a:extLst>
            </p:cNvPr>
            <p:cNvSpPr/>
            <p:nvPr/>
          </p:nvSpPr>
          <p:spPr>
            <a:xfrm>
              <a:off x="762000" y="1898142"/>
              <a:ext cx="1930833" cy="4085817"/>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10" name="TextBox 109">
              <a:extLst>
                <a:ext uri="{FF2B5EF4-FFF2-40B4-BE49-F238E27FC236}">
                  <a16:creationId xmlns:a16="http://schemas.microsoft.com/office/drawing/2014/main" id="{BC495675-76EF-186F-AE51-95A11918277D}"/>
                </a:ext>
              </a:extLst>
            </p:cNvPr>
            <p:cNvSpPr txBox="1"/>
            <p:nvPr/>
          </p:nvSpPr>
          <p:spPr>
            <a:xfrm>
              <a:off x="980896" y="2405551"/>
              <a:ext cx="574196" cy="1154162"/>
            </a:xfrm>
            <a:prstGeom prst="rect">
              <a:avLst/>
            </a:prstGeom>
            <a:noFill/>
          </p:spPr>
          <p:txBody>
            <a:bodyPr wrap="none" rtlCol="0" anchor="ctr" anchorCtr="0">
              <a:spAutoFit/>
            </a:bodyPr>
            <a:lstStyle/>
            <a:p>
              <a:r>
                <a:rPr lang="en-US" sz="6900" b="1" dirty="0">
                  <a:solidFill>
                    <a:schemeClr val="bg1"/>
                  </a:solidFill>
                  <a:latin typeface="Oracle Sans Extra Bold" panose="020B0503020204020204" pitchFamily="34" charset="0"/>
                  <a:ea typeface="League Spartan" charset="0"/>
                  <a:cs typeface="Oracle Sans Extra Bold" panose="020B0503020204020204" pitchFamily="34" charset="0"/>
                </a:rPr>
                <a:t>1</a:t>
              </a:r>
            </a:p>
          </p:txBody>
        </p:sp>
        <p:sp>
          <p:nvSpPr>
            <p:cNvPr id="111" name="TextBox 110">
              <a:extLst>
                <a:ext uri="{FF2B5EF4-FFF2-40B4-BE49-F238E27FC236}">
                  <a16:creationId xmlns:a16="http://schemas.microsoft.com/office/drawing/2014/main" id="{392A97D4-3D7B-5ED0-8A09-F92170D1C628}"/>
                </a:ext>
              </a:extLst>
            </p:cNvPr>
            <p:cNvSpPr txBox="1"/>
            <p:nvPr/>
          </p:nvSpPr>
          <p:spPr>
            <a:xfrm>
              <a:off x="980896" y="3727026"/>
              <a:ext cx="184731" cy="338554"/>
            </a:xfrm>
            <a:prstGeom prst="rect">
              <a:avLst/>
            </a:prstGeom>
            <a:noFill/>
          </p:spPr>
          <p:txBody>
            <a:bodyPr wrap="none" rtlCol="0" anchor="b" anchorCtr="0">
              <a:spAutoFit/>
            </a:bodyPr>
            <a:lstStyle/>
            <a:p>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sp>
          <p:nvSpPr>
            <p:cNvPr id="112" name="Subtitle 2">
              <a:extLst>
                <a:ext uri="{FF2B5EF4-FFF2-40B4-BE49-F238E27FC236}">
                  <a16:creationId xmlns:a16="http://schemas.microsoft.com/office/drawing/2014/main" id="{8B7080E9-579F-72A6-1D37-E088685A90F2}"/>
                </a:ext>
              </a:extLst>
            </p:cNvPr>
            <p:cNvSpPr txBox="1">
              <a:spLocks/>
            </p:cNvSpPr>
            <p:nvPr/>
          </p:nvSpPr>
          <p:spPr>
            <a:xfrm>
              <a:off x="1076906" y="3555240"/>
              <a:ext cx="1493041" cy="172419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chemeClr val="tx1"/>
                  </a:solidFill>
                  <a:latin typeface="Oracle Sans Extra Bold" panose="020B0503020204020204" pitchFamily="34" charset="0"/>
                  <a:ea typeface="League Spartan" charset="0"/>
                  <a:cs typeface="Oracle Sans Extra Bold" panose="020B0503020204020204" pitchFamily="34" charset="0"/>
                </a:rPr>
                <a:t>Register</a:t>
              </a:r>
            </a:p>
            <a:p>
              <a:pPr algn="l">
                <a:lnSpc>
                  <a:spcPts val="1750"/>
                </a:lnSpc>
              </a:pPr>
              <a:br>
                <a:rPr lang="en-US" sz="1200" b="1" dirty="0">
                  <a:solidFill>
                    <a:schemeClr val="tx1"/>
                  </a:solidFill>
                  <a:latin typeface="Oracle Sans Light" panose="020B0403020204020204" pitchFamily="34" charset="0"/>
                  <a:ea typeface="League Spartan" charset="0"/>
                  <a:cs typeface="Oracle Sans Light" panose="020B0403020204020204" pitchFamily="34" charset="0"/>
                </a:rPr>
              </a:br>
              <a:endParaRPr lang="en-US" sz="1200" b="1" dirty="0">
                <a:solidFill>
                  <a:schemeClr val="tx1"/>
                </a:solidFill>
                <a:latin typeface="Oracle Sans Light" panose="020B0403020204020204" pitchFamily="34" charset="0"/>
                <a:ea typeface="League Spartan" charset="0"/>
                <a:cs typeface="Oracle Sans Light" panose="020B0403020204020204" pitchFamily="34" charset="0"/>
              </a:endParaRPr>
            </a:p>
            <a:p>
              <a:pPr algn="l">
                <a:lnSpc>
                  <a:spcPts val="1750"/>
                </a:lnSpc>
              </a:pPr>
              <a:r>
                <a:rPr lang="en-US" sz="1200" b="1" dirty="0">
                  <a:solidFill>
                    <a:schemeClr val="tx1"/>
                  </a:solidFill>
                  <a:latin typeface="Oracle Sans Light" panose="020B0403020204020204" pitchFamily="34" charset="0"/>
                  <a:ea typeface="League Spartan" charset="0"/>
                  <a:cs typeface="Oracle Sans Light" panose="020B0403020204020204" pitchFamily="34" charset="0"/>
                </a:rPr>
                <a:t>Login and Subscribe to the Learning Path for </a:t>
              </a:r>
              <a:r>
                <a:rPr lang="en-US" sz="1200" dirty="0">
                  <a:solidFill>
                    <a:schemeClr val="tx1"/>
                  </a:solidFill>
                  <a:latin typeface="Oracle Sans Light" panose="020B0403020204020204" pitchFamily="34" charset="0"/>
                  <a:ea typeface="League Spartan" charset="0"/>
                  <a:cs typeface="Oracle Sans Light" panose="020B0403020204020204" pitchFamily="34" charset="0"/>
                </a:rPr>
                <a:t>Free</a:t>
              </a:r>
              <a:r>
                <a:rPr lang="en-US" sz="1200" b="1" dirty="0">
                  <a:solidFill>
                    <a:schemeClr val="tx1"/>
                  </a:solidFill>
                  <a:latin typeface="Oracle Sans Light" panose="020B0403020204020204" pitchFamily="34" charset="0"/>
                  <a:ea typeface="League Spartan" charset="0"/>
                  <a:cs typeface="Oracle Sans Light" panose="020B0403020204020204" pitchFamily="34" charset="0"/>
                </a:rPr>
                <a:t> </a:t>
              </a:r>
              <a:endParaRPr lang="en-US" sz="1600" b="1" dirty="0">
                <a:solidFill>
                  <a:schemeClr val="bg1"/>
                </a:solidFill>
                <a:latin typeface="Oracle Sans Extra Bold" panose="020B0503020204020204" pitchFamily="34" charset="0"/>
                <a:ea typeface="League Spartan" charset="0"/>
                <a:cs typeface="Oracle Sans Extra Bold" panose="020B0503020204020204" pitchFamily="34" charset="0"/>
              </a:endParaRPr>
            </a:p>
          </p:txBody>
        </p:sp>
      </p:grpSp>
    </p:spTree>
    <p:extLst>
      <p:ext uri="{BB962C8B-B14F-4D97-AF65-F5344CB8AC3E}">
        <p14:creationId xmlns:p14="http://schemas.microsoft.com/office/powerpoint/2010/main" val="98388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500"/>
                                        <p:tgtEl>
                                          <p:spTgt spid="93"/>
                                        </p:tgtEl>
                                        <p:attrNameLst>
                                          <p:attrName>ppt_x</p:attrName>
                                        </p:attrNameLst>
                                      </p:cBhvr>
                                      <p:tavLst>
                                        <p:tav tm="0">
                                          <p:val>
                                            <p:strVal val="#ppt_x-#ppt_w*1.125000"/>
                                          </p:val>
                                        </p:tav>
                                        <p:tav tm="100000">
                                          <p:val>
                                            <p:strVal val="#ppt_x"/>
                                          </p:val>
                                        </p:tav>
                                      </p:tavLst>
                                    </p:anim>
                                    <p:animEffect transition="in" filter="wipe(right)">
                                      <p:cBhvr>
                                        <p:cTn id="12" dur="500"/>
                                        <p:tgtEl>
                                          <p:spTgt spid="93"/>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p:tgtEl>
                                          <p:spTgt spid="88"/>
                                        </p:tgtEl>
                                        <p:attrNameLst>
                                          <p:attrName>ppt_x</p:attrName>
                                        </p:attrNameLst>
                                      </p:cBhvr>
                                      <p:tavLst>
                                        <p:tav tm="0">
                                          <p:val>
                                            <p:strVal val="#ppt_x-#ppt_w*1.125000"/>
                                          </p:val>
                                        </p:tav>
                                        <p:tav tm="100000">
                                          <p:val>
                                            <p:strVal val="#ppt_x"/>
                                          </p:val>
                                        </p:tav>
                                      </p:tavLst>
                                    </p:anim>
                                    <p:animEffect transition="in" filter="wipe(right)">
                                      <p:cBhvr>
                                        <p:cTn id="17" dur="500"/>
                                        <p:tgtEl>
                                          <p:spTgt spid="88"/>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03"/>
                                        </p:tgtEl>
                                        <p:attrNameLst>
                                          <p:attrName>style.visibility</p:attrName>
                                        </p:attrNameLst>
                                      </p:cBhvr>
                                      <p:to>
                                        <p:strVal val="visible"/>
                                      </p:to>
                                    </p:set>
                                    <p:anim calcmode="lin" valueType="num">
                                      <p:cBhvr additive="base">
                                        <p:cTn id="21" dur="500"/>
                                        <p:tgtEl>
                                          <p:spTgt spid="103"/>
                                        </p:tgtEl>
                                        <p:attrNameLst>
                                          <p:attrName>ppt_x</p:attrName>
                                        </p:attrNameLst>
                                      </p:cBhvr>
                                      <p:tavLst>
                                        <p:tav tm="0">
                                          <p:val>
                                            <p:strVal val="#ppt_x-#ppt_w*1.125000"/>
                                          </p:val>
                                        </p:tav>
                                        <p:tav tm="100000">
                                          <p:val>
                                            <p:strVal val="#ppt_x"/>
                                          </p:val>
                                        </p:tav>
                                      </p:tavLst>
                                    </p:anim>
                                    <p:animEffect transition="in" filter="wipe(right)">
                                      <p:cBhvr>
                                        <p:cTn id="22" dur="500"/>
                                        <p:tgtEl>
                                          <p:spTgt spid="103"/>
                                        </p:tgtEl>
                                      </p:cBhvr>
                                    </p:animEffect>
                                  </p:childTnLst>
                                </p:cTn>
                              </p:par>
                            </p:childTnLst>
                          </p:cTn>
                        </p:par>
                        <p:par>
                          <p:cTn id="23" fill="hold">
                            <p:stCondLst>
                              <p:cond delay="2000"/>
                            </p:stCondLst>
                            <p:childTnLst>
                              <p:par>
                                <p:cTn id="24" presetID="12" presetClass="entr" presetSubtype="8" fill="hold" nodeType="afterEffect">
                                  <p:stCondLst>
                                    <p:cond delay="0"/>
                                  </p:stCondLst>
                                  <p:childTnLst>
                                    <p:set>
                                      <p:cBhvr>
                                        <p:cTn id="25" dur="1" fill="hold">
                                          <p:stCondLst>
                                            <p:cond delay="0"/>
                                          </p:stCondLst>
                                        </p:cTn>
                                        <p:tgtEl>
                                          <p:spTgt spid="98"/>
                                        </p:tgtEl>
                                        <p:attrNameLst>
                                          <p:attrName>style.visibility</p:attrName>
                                        </p:attrNameLst>
                                      </p:cBhvr>
                                      <p:to>
                                        <p:strVal val="visible"/>
                                      </p:to>
                                    </p:set>
                                    <p:anim calcmode="lin" valueType="num">
                                      <p:cBhvr additive="base">
                                        <p:cTn id="26" dur="500"/>
                                        <p:tgtEl>
                                          <p:spTgt spid="98"/>
                                        </p:tgtEl>
                                        <p:attrNameLst>
                                          <p:attrName>ppt_x</p:attrName>
                                        </p:attrNameLst>
                                      </p:cBhvr>
                                      <p:tavLst>
                                        <p:tav tm="0">
                                          <p:val>
                                            <p:strVal val="#ppt_x-#ppt_w*1.125000"/>
                                          </p:val>
                                        </p:tav>
                                        <p:tav tm="100000">
                                          <p:val>
                                            <p:strVal val="#ppt_x"/>
                                          </p:val>
                                        </p:tav>
                                      </p:tavLst>
                                    </p:anim>
                                    <p:animEffect transition="in" filter="wipe(right)">
                                      <p:cBhvr>
                                        <p:cTn id="2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Summary</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A6859879-3E6B-3E2E-121B-F5DDD05C2592}"/>
              </a:ext>
            </a:extLst>
          </p:cNvPr>
          <p:cNvSpPr>
            <a:spLocks noGrp="1"/>
          </p:cNvSpPr>
          <p:nvPr>
            <p:ph type="sldNum" sz="quarter" idx="12"/>
          </p:nvPr>
        </p:nvSpPr>
        <p:spPr/>
        <p:txBody>
          <a:bodyPr/>
          <a:lstStyle/>
          <a:p>
            <a:fld id="{345D60D9-5372-5F40-9443-0F9AE5BDC3C8}" type="slidenum">
              <a:rPr lang="en-US" smtClean="0"/>
              <a:pPr/>
              <a:t>115</a:t>
            </a:fld>
            <a:endParaRPr lang="en-US" dirty="0"/>
          </a:p>
        </p:txBody>
      </p:sp>
    </p:spTree>
    <p:extLst>
      <p:ext uri="{BB962C8B-B14F-4D97-AF65-F5344CB8AC3E}">
        <p14:creationId xmlns:p14="http://schemas.microsoft.com/office/powerpoint/2010/main" val="58599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t>Oracle APEX</a:t>
            </a:r>
            <a:endParaRPr lang="en-US" b="1" i="0" kern="1200" baseline="0" dirty="0">
              <a:latin typeface="+mn-lt"/>
              <a:ea typeface="+mn-ea"/>
              <a:cs typeface="+mj-cs"/>
            </a:endParaRPr>
          </a:p>
        </p:txBody>
      </p:sp>
      <p:sp>
        <p:nvSpPr>
          <p:cNvPr id="5" name="Content Placeholder 9">
            <a:extLst>
              <a:ext uri="{FF2B5EF4-FFF2-40B4-BE49-F238E27FC236}">
                <a16:creationId xmlns:a16="http://schemas.microsoft.com/office/drawing/2014/main" id="{DEE71CEC-F4F3-E71B-F3F3-25FAB6A7B03B}"/>
              </a:ext>
            </a:extLst>
          </p:cNvPr>
          <p:cNvSpPr txBox="1">
            <a:spLocks/>
          </p:cNvSpPr>
          <p:nvPr/>
        </p:nvSpPr>
        <p:spPr>
          <a:xfrm>
            <a:off x="760412" y="1618933"/>
            <a:ext cx="10671175" cy="2661051"/>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77180" indent="-285750" defTabSz="914377">
              <a:lnSpc>
                <a:spcPct val="95000"/>
              </a:lnSpc>
              <a:spcBef>
                <a:spcPts val="1600"/>
              </a:spcBef>
              <a:buClr>
                <a:srgbClr val="FF0000"/>
              </a:buClr>
              <a:buFont typeface="Arial" panose="020B0604020202020204" pitchFamily="34" charset="0"/>
              <a:buChar char="•"/>
              <a:defRPr/>
            </a:pPr>
            <a:r>
              <a:rPr lang="en-IN" sz="1600" dirty="0">
                <a:solidFill>
                  <a:schemeClr val="tx1"/>
                </a:solidFill>
                <a:latin typeface="Oracle Sans" panose="020B0503020204020204" pitchFamily="34" charset="0"/>
                <a:cs typeface="Oracle Sans" panose="020B0503020204020204" pitchFamily="34" charset="0"/>
              </a:rPr>
              <a:t>Used by real customers for real applications: It is used for both opportunistic and mission-critical apps that service tens of thousands of users.</a:t>
            </a:r>
          </a:p>
          <a:p>
            <a:pPr marL="377180" indent="-285750" defTabSz="914377">
              <a:lnSpc>
                <a:spcPct val="95000"/>
              </a:lnSpc>
              <a:spcBef>
                <a:spcPts val="1600"/>
              </a:spcBef>
              <a:buClr>
                <a:srgbClr val="FF0000"/>
              </a:buClr>
              <a:buFont typeface="Arial" panose="020B0604020202020204" pitchFamily="34" charset="0"/>
              <a:buChar char="•"/>
              <a:defRPr/>
            </a:pPr>
            <a:r>
              <a:rPr lang="en-IN" sz="1600" dirty="0">
                <a:solidFill>
                  <a:schemeClr val="tx1"/>
                </a:solidFill>
                <a:latin typeface="Oracle Sans" panose="020B0503020204020204" pitchFamily="34" charset="0"/>
                <a:cs typeface="Oracle Sans" panose="020B0503020204020204" pitchFamily="34" charset="0"/>
              </a:rPr>
              <a:t>Well-Established Product: First released in 2004 </a:t>
            </a:r>
          </a:p>
          <a:p>
            <a:pPr marL="377180" indent="-285750" defTabSz="914377">
              <a:lnSpc>
                <a:spcPct val="95000"/>
              </a:lnSpc>
              <a:spcBef>
                <a:spcPts val="1600"/>
              </a:spcBef>
              <a:buClr>
                <a:srgbClr val="FF0000"/>
              </a:buClr>
              <a:buFont typeface="Arial" panose="020B0604020202020204" pitchFamily="34" charset="0"/>
              <a:buChar char="•"/>
              <a:defRPr/>
            </a:pPr>
            <a:r>
              <a:rPr lang="en-IN" sz="1600" dirty="0">
                <a:solidFill>
                  <a:schemeClr val="tx1"/>
                </a:solidFill>
                <a:latin typeface="Oracle Sans" panose="020B0503020204020204" pitchFamily="34" charset="0"/>
                <a:cs typeface="Oracle Sans" panose="020B0503020204020204" pitchFamily="34" charset="0"/>
              </a:rPr>
              <a:t>The most powerful Low-Code Application Development Platform allows developers to focus on solving business problems and delivering superior solutions with less time and effort spent on mundane and repetitive lower-level coding.</a:t>
            </a:r>
          </a:p>
          <a:p>
            <a:pPr marL="377180" indent="-285750" defTabSz="914377">
              <a:lnSpc>
                <a:spcPct val="95000"/>
              </a:lnSpc>
              <a:spcBef>
                <a:spcPts val="1600"/>
              </a:spcBef>
              <a:buClr>
                <a:srgbClr val="FF0000"/>
              </a:buClr>
              <a:buFont typeface="Arial" panose="020B0604020202020204" pitchFamily="34" charset="0"/>
              <a:buChar char="•"/>
              <a:defRPr/>
            </a:pPr>
            <a:r>
              <a:rPr lang="en-IN" sz="1600" dirty="0">
                <a:solidFill>
                  <a:schemeClr val="tx1"/>
                </a:solidFill>
                <a:latin typeface="Oracle Sans" panose="020B0503020204020204" pitchFamily="34" charset="0"/>
                <a:cs typeface="Oracle Sans" panose="020B0503020204020204" pitchFamily="34" charset="0"/>
              </a:rPr>
              <a:t>Continually growing: Oracle install base is adopting Oracle APEX for increasing numbers of projects, and is increasingly an approved corporate IT standard.</a:t>
            </a:r>
          </a:p>
        </p:txBody>
      </p:sp>
      <p:sp>
        <p:nvSpPr>
          <p:cNvPr id="9" name="Text Placeholder 2">
            <a:extLst>
              <a:ext uri="{FF2B5EF4-FFF2-40B4-BE49-F238E27FC236}">
                <a16:creationId xmlns:a16="http://schemas.microsoft.com/office/drawing/2014/main" id="{F3588714-9988-C75B-C570-9075C31336A6}"/>
              </a:ext>
            </a:extLst>
          </p:cNvPr>
          <p:cNvSpPr txBox="1">
            <a:spLocks/>
          </p:cNvSpPr>
          <p:nvPr/>
        </p:nvSpPr>
        <p:spPr>
          <a:xfrm>
            <a:off x="768874" y="988377"/>
            <a:ext cx="10664173" cy="287261"/>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Summary</a:t>
            </a:r>
          </a:p>
        </p:txBody>
      </p:sp>
      <p:sp>
        <p:nvSpPr>
          <p:cNvPr id="2" name="Date">
            <a:extLst>
              <a:ext uri="{FF2B5EF4-FFF2-40B4-BE49-F238E27FC236}">
                <a16:creationId xmlns:a16="http://schemas.microsoft.com/office/drawing/2014/main" id="{9A74A6E6-8A5E-BA53-429A-6CE3AB09332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BD5C51E2-6560-E4D8-29BB-1BD5C4D7671B}"/>
              </a:ext>
            </a:extLst>
          </p:cNvPr>
          <p:cNvSpPr>
            <a:spLocks noGrp="1"/>
          </p:cNvSpPr>
          <p:nvPr>
            <p:ph type="sldNum" sz="quarter" idx="16"/>
          </p:nvPr>
        </p:nvSpPr>
        <p:spPr/>
        <p:txBody>
          <a:bodyPr/>
          <a:lstStyle/>
          <a:p>
            <a:fld id="{345D60D9-5372-5F40-9443-0F9AE5BDC3C8}" type="slidenum">
              <a:rPr lang="en-US" smtClean="0"/>
              <a:pPr/>
              <a:t>116</a:t>
            </a:fld>
            <a:endParaRPr lang="en-US" dirty="0"/>
          </a:p>
        </p:txBody>
      </p:sp>
    </p:spTree>
    <p:extLst>
      <p:ext uri="{BB962C8B-B14F-4D97-AF65-F5344CB8AC3E}">
        <p14:creationId xmlns:p14="http://schemas.microsoft.com/office/powerpoint/2010/main" val="38135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t>Oracle APEX</a:t>
            </a:r>
            <a:endParaRPr lang="en-US" b="1" i="0" kern="1200" baseline="0" dirty="0">
              <a:latin typeface="+mn-lt"/>
              <a:ea typeface="+mn-ea"/>
              <a:cs typeface="+mj-cs"/>
            </a:endParaRPr>
          </a:p>
        </p:txBody>
      </p:sp>
      <p:sp>
        <p:nvSpPr>
          <p:cNvPr id="9" name="Text Placeholder 2">
            <a:extLst>
              <a:ext uri="{FF2B5EF4-FFF2-40B4-BE49-F238E27FC236}">
                <a16:creationId xmlns:a16="http://schemas.microsoft.com/office/drawing/2014/main" id="{F3588714-9988-C75B-C570-9075C31336A6}"/>
              </a:ext>
            </a:extLst>
          </p:cNvPr>
          <p:cNvSpPr txBox="1">
            <a:spLocks/>
          </p:cNvSpPr>
          <p:nvPr/>
        </p:nvSpPr>
        <p:spPr>
          <a:xfrm>
            <a:off x="768874" y="988377"/>
            <a:ext cx="10664173" cy="287261"/>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Summary</a:t>
            </a:r>
          </a:p>
        </p:txBody>
      </p:sp>
      <p:sp>
        <p:nvSpPr>
          <p:cNvPr id="2" name="Content Placeholder 9">
            <a:extLst>
              <a:ext uri="{FF2B5EF4-FFF2-40B4-BE49-F238E27FC236}">
                <a16:creationId xmlns:a16="http://schemas.microsoft.com/office/drawing/2014/main" id="{FC10D300-7324-C01D-03B2-730702E5292F}"/>
              </a:ext>
            </a:extLst>
          </p:cNvPr>
          <p:cNvSpPr txBox="1">
            <a:spLocks/>
          </p:cNvSpPr>
          <p:nvPr/>
        </p:nvSpPr>
        <p:spPr>
          <a:xfrm>
            <a:off x="759761" y="1811337"/>
            <a:ext cx="10671175" cy="1681669"/>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77180" indent="-285750" defTabSz="914377">
              <a:lnSpc>
                <a:spcPct val="95000"/>
              </a:lnSpc>
              <a:spcBef>
                <a:spcPts val="1600"/>
              </a:spcBef>
              <a:buClr>
                <a:srgbClr val="FF0000"/>
              </a:buClr>
              <a:buFont typeface="Arial" panose="020B0604020202020204" pitchFamily="34" charset="0"/>
              <a:buChar char="•"/>
              <a:defRPr/>
            </a:pPr>
            <a:r>
              <a:rPr lang="en-IN" sz="1600" dirty="0">
                <a:solidFill>
                  <a:schemeClr val="tx1"/>
                </a:solidFill>
                <a:latin typeface="Oracle Sans" panose="020B0503020204020204" pitchFamily="34" charset="0"/>
                <a:cs typeface="Oracle Sans" panose="020B0503020204020204" pitchFamily="34" charset="0"/>
              </a:rPr>
              <a:t>Aligned with industry trends: Strong support for HTML5 development frameworks, Modern &amp; responsive CSS3 UI, integrated JavaScript libraries, Browser-based, self-service provisioning, flexible development and deployment including cloud services.</a:t>
            </a:r>
            <a:br>
              <a:rPr lang="en-IN" sz="1600" dirty="0">
                <a:solidFill>
                  <a:schemeClr val="tx1"/>
                </a:solidFill>
                <a:latin typeface="Oracle Sans" panose="020B0503020204020204" pitchFamily="34" charset="0"/>
                <a:cs typeface="Oracle Sans" panose="020B0503020204020204" pitchFamily="34" charset="0"/>
              </a:rPr>
            </a:br>
            <a:endParaRPr lang="en-IN" sz="1600" dirty="0">
              <a:solidFill>
                <a:schemeClr val="tx1"/>
              </a:solidFill>
              <a:latin typeface="Oracle Sans" panose="020B0503020204020204" pitchFamily="34" charset="0"/>
              <a:cs typeface="Oracle Sans" panose="020B0503020204020204" pitchFamily="34" charset="0"/>
            </a:endParaRPr>
          </a:p>
          <a:p>
            <a:pPr marL="377180" indent="-285750" defTabSz="914377">
              <a:lnSpc>
                <a:spcPct val="95000"/>
              </a:lnSpc>
              <a:spcBef>
                <a:spcPts val="1600"/>
              </a:spcBef>
              <a:buClr>
                <a:srgbClr val="FF0000"/>
              </a:buClr>
              <a:buFont typeface="Arial" panose="020B0604020202020204" pitchFamily="34" charset="0"/>
              <a:buChar char="•"/>
              <a:defRPr/>
            </a:pPr>
            <a:r>
              <a:rPr lang="en-IN" sz="1600" dirty="0">
                <a:solidFill>
                  <a:schemeClr val="tx1"/>
                </a:solidFill>
                <a:latin typeface="Oracle Sans" panose="020B0503020204020204" pitchFamily="34" charset="0"/>
                <a:cs typeface="Oracle Sans" panose="020B0503020204020204" pitchFamily="34" charset="0"/>
              </a:rPr>
              <a:t>Consistent with Oracle developers skill set: SQL, PL/SQL, Oracle Database. </a:t>
            </a:r>
            <a:br>
              <a:rPr lang="en-IN" sz="1600" dirty="0">
                <a:solidFill>
                  <a:schemeClr val="tx1"/>
                </a:solidFill>
                <a:latin typeface="Oracle Sans" panose="020B0503020204020204" pitchFamily="34" charset="0"/>
                <a:cs typeface="Oracle Sans" panose="020B0503020204020204" pitchFamily="34" charset="0"/>
              </a:rPr>
            </a:br>
            <a:r>
              <a:rPr lang="en-IN" sz="1600" dirty="0">
                <a:solidFill>
                  <a:schemeClr val="tx1"/>
                </a:solidFill>
                <a:latin typeface="Oracle Sans" panose="020B0503020204020204" pitchFamily="34" charset="0"/>
                <a:cs typeface="Oracle Sans" panose="020B0503020204020204" pitchFamily="34" charset="0"/>
              </a:rPr>
              <a:t>Proficiency in the Oracle database easily translates into an ability to develop web applications.</a:t>
            </a:r>
          </a:p>
        </p:txBody>
      </p:sp>
      <p:sp>
        <p:nvSpPr>
          <p:cNvPr id="4" name="Date">
            <a:extLst>
              <a:ext uri="{FF2B5EF4-FFF2-40B4-BE49-F238E27FC236}">
                <a16:creationId xmlns:a16="http://schemas.microsoft.com/office/drawing/2014/main" id="{DB9AB1EC-6F33-FDBC-8865-2CA89DFEFD72}"/>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5EF21A22-9925-1C52-A855-3C59A5363FB4}"/>
              </a:ext>
            </a:extLst>
          </p:cNvPr>
          <p:cNvSpPr>
            <a:spLocks noGrp="1"/>
          </p:cNvSpPr>
          <p:nvPr>
            <p:ph type="sldNum" sz="quarter" idx="16"/>
          </p:nvPr>
        </p:nvSpPr>
        <p:spPr/>
        <p:txBody>
          <a:bodyPr/>
          <a:lstStyle/>
          <a:p>
            <a:fld id="{345D60D9-5372-5F40-9443-0F9AE5BDC3C8}" type="slidenum">
              <a:rPr lang="en-US" smtClean="0"/>
              <a:pPr/>
              <a:t>117</a:t>
            </a:fld>
            <a:endParaRPr lang="en-US" dirty="0"/>
          </a:p>
        </p:txBody>
      </p:sp>
    </p:spTree>
    <p:extLst>
      <p:ext uri="{BB962C8B-B14F-4D97-AF65-F5344CB8AC3E}">
        <p14:creationId xmlns:p14="http://schemas.microsoft.com/office/powerpoint/2010/main" val="244582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58AA9-4519-221F-CB9C-730993EF9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879"/>
            <a:ext cx="12238548" cy="6119274"/>
          </a:xfrm>
          <a:prstGeom prst="rect">
            <a:avLst/>
          </a:prstGeom>
        </p:spPr>
      </p:pic>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t>Learn More…</a:t>
            </a:r>
            <a:endParaRPr lang="en-US" b="1" i="0" kern="1200" baseline="0" dirty="0">
              <a:latin typeface="+mn-lt"/>
              <a:ea typeface="+mn-ea"/>
              <a:cs typeface="+mj-cs"/>
            </a:endParaRPr>
          </a:p>
        </p:txBody>
      </p:sp>
      <p:sp>
        <p:nvSpPr>
          <p:cNvPr id="5" name="Text Placeholder 1">
            <a:extLst>
              <a:ext uri="{FF2B5EF4-FFF2-40B4-BE49-F238E27FC236}">
                <a16:creationId xmlns:a16="http://schemas.microsoft.com/office/drawing/2014/main" id="{BFDFA8FE-1F43-48EC-B9D1-1F9233D3ABBC}"/>
              </a:ext>
            </a:extLst>
          </p:cNvPr>
          <p:cNvSpPr txBox="1">
            <a:spLocks/>
          </p:cNvSpPr>
          <p:nvPr/>
        </p:nvSpPr>
        <p:spPr>
          <a:xfrm>
            <a:off x="747936" y="1628800"/>
            <a:ext cx="8804447" cy="280831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tabLst>
                <a:tab pos="5035550" algn="l"/>
              </a:tabLst>
              <a:defRPr/>
            </a:pPr>
            <a:r>
              <a:rPr lang="en-US" sz="1400" dirty="0">
                <a:latin typeface="Oracle Sans" panose="020B0503020204020204" pitchFamily="34" charset="0"/>
                <a:cs typeface="Oracle Sans" panose="020B0503020204020204" pitchFamily="34" charset="0"/>
              </a:rPr>
              <a:t>Primary site 	</a:t>
            </a:r>
            <a:r>
              <a:rPr lang="en-US" sz="1400" dirty="0">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apex.oracle.com</a:t>
            </a:r>
            <a:endParaRPr lang="en-US" sz="1400" dirty="0">
              <a:latin typeface="Oracle Sans" panose="020B0503020204020204" pitchFamily="34" charset="0"/>
              <a:cs typeface="Oracle Sans" panose="020B0503020204020204" pitchFamily="34" charset="0"/>
            </a:endParaRPr>
          </a:p>
          <a:p>
            <a:pPr>
              <a:lnSpc>
                <a:spcPct val="100000"/>
              </a:lnSpc>
              <a:tabLst>
                <a:tab pos="5035550" algn="l"/>
              </a:tabLst>
              <a:defRPr/>
            </a:pPr>
            <a:r>
              <a:rPr lang="en-US" sz="1400" dirty="0">
                <a:latin typeface="Oracle Sans" panose="020B0503020204020204" pitchFamily="34" charset="0"/>
                <a:cs typeface="Oracle Sans" panose="020B0503020204020204" pitchFamily="34" charset="0"/>
              </a:rPr>
              <a:t>APEX Shortcuts 	</a:t>
            </a:r>
            <a:r>
              <a:rPr lang="en-US" sz="1400" dirty="0">
                <a:latin typeface="Oracle Sans" panose="020B0503020204020204" pitchFamily="34" charset="0"/>
                <a:cs typeface="Oracle Sans" panose="020B0503020204020204" pitchFamily="34" charset="0"/>
                <a:hlinkClick r:id="rId5">
                  <a:extLst>
                    <a:ext uri="{A12FA001-AC4F-418D-AE19-62706E023703}">
                      <ahyp:hlinkClr xmlns:ahyp="http://schemas.microsoft.com/office/drawing/2018/hyperlinkcolor" val="tx"/>
                    </a:ext>
                  </a:extLst>
                </a:hlinkClick>
              </a:rPr>
              <a:t>apex.oracle.com/shortcuts</a:t>
            </a:r>
            <a:endParaRPr lang="en-US" sz="1400" dirty="0">
              <a:latin typeface="Oracle Sans" panose="020B0503020204020204" pitchFamily="34" charset="0"/>
              <a:cs typeface="Oracle Sans" panose="020B0503020204020204" pitchFamily="34" charset="0"/>
            </a:endParaRPr>
          </a:p>
          <a:p>
            <a:pPr>
              <a:lnSpc>
                <a:spcPct val="100000"/>
              </a:lnSpc>
              <a:tabLst>
                <a:tab pos="5035550" algn="l"/>
                <a:tab pos="5084763" algn="l"/>
              </a:tabLst>
              <a:defRPr/>
            </a:pPr>
            <a:r>
              <a:rPr lang="en-US" sz="1400" dirty="0">
                <a:latin typeface="Oracle Sans" panose="020B0503020204020204" pitchFamily="34" charset="0"/>
                <a:cs typeface="Oracle Sans" panose="020B0503020204020204" pitchFamily="34" charset="0"/>
              </a:rPr>
              <a:t>APEX Community	</a:t>
            </a:r>
            <a:r>
              <a:rPr lang="en-US" sz="1400" dirty="0">
                <a:latin typeface="Oracle Sans" panose="020B0503020204020204" pitchFamily="34" charset="0"/>
                <a:cs typeface="Oracle Sans" panose="020B0503020204020204" pitchFamily="34" charset="0"/>
                <a:hlinkClick r:id="rId6">
                  <a:extLst>
                    <a:ext uri="{A12FA001-AC4F-418D-AE19-62706E023703}">
                      <ahyp:hlinkClr xmlns:ahyp="http://schemas.microsoft.com/office/drawing/2018/hyperlinkcolor" val="tx"/>
                    </a:ext>
                  </a:extLst>
                </a:hlinkClick>
              </a:rPr>
              <a:t>apex.oracle.com/community</a:t>
            </a:r>
            <a:endParaRPr lang="en-US" sz="1400" dirty="0">
              <a:latin typeface="Oracle Sans" panose="020B0503020204020204" pitchFamily="34" charset="0"/>
              <a:cs typeface="Oracle Sans" panose="020B0503020204020204" pitchFamily="34" charset="0"/>
            </a:endParaRPr>
          </a:p>
          <a:p>
            <a:pPr>
              <a:lnSpc>
                <a:spcPct val="100000"/>
              </a:lnSpc>
              <a:tabLst>
                <a:tab pos="5035550" algn="l"/>
                <a:tab pos="5084763" algn="l"/>
              </a:tabLst>
              <a:defRPr/>
            </a:pPr>
            <a:r>
              <a:rPr lang="en-US" sz="1400" dirty="0">
                <a:latin typeface="Oracle Sans" panose="020B0503020204020204" pitchFamily="34" charset="0"/>
                <a:cs typeface="Oracle Sans" panose="020B0503020204020204" pitchFamily="34" charset="0"/>
              </a:rPr>
              <a:t>Blogs	</a:t>
            </a:r>
            <a:r>
              <a:rPr lang="en-US" sz="1400" dirty="0">
                <a:latin typeface="Oracle Sans" panose="020B0503020204020204" pitchFamily="34" charset="0"/>
                <a:cs typeface="Oracle Sans" panose="020B0503020204020204" pitchFamily="34" charset="0"/>
                <a:hlinkClick r:id="rId7">
                  <a:extLst>
                    <a:ext uri="{A12FA001-AC4F-418D-AE19-62706E023703}">
                      <ahyp:hlinkClr xmlns:ahyp="http://schemas.microsoft.com/office/drawing/2018/hyperlinkcolor" val="tx"/>
                    </a:ext>
                  </a:extLst>
                </a:hlinkClick>
              </a:rPr>
              <a:t>blogs.oracle.com/apex</a:t>
            </a:r>
            <a:endParaRPr lang="en-US" sz="1400" dirty="0">
              <a:latin typeface="Oracle Sans" panose="020B0503020204020204" pitchFamily="34" charset="0"/>
              <a:cs typeface="Oracle Sans" panose="020B0503020204020204" pitchFamily="34" charset="0"/>
            </a:endParaRPr>
          </a:p>
          <a:p>
            <a:pPr>
              <a:lnSpc>
                <a:spcPct val="100000"/>
              </a:lnSpc>
              <a:tabLst>
                <a:tab pos="5035550" algn="l"/>
                <a:tab pos="5084763" algn="l"/>
              </a:tabLst>
              <a:defRPr/>
            </a:pPr>
            <a:r>
              <a:rPr lang="en-US" sz="1400" dirty="0">
                <a:latin typeface="Oracle Sans" panose="020B0503020204020204" pitchFamily="34" charset="0"/>
                <a:cs typeface="Oracle Sans" panose="020B0503020204020204" pitchFamily="34" charset="0"/>
              </a:rPr>
              <a:t>APEX on Autonomous	</a:t>
            </a:r>
            <a:r>
              <a:rPr lang="en-US" sz="1400" dirty="0">
                <a:latin typeface="Oracle Sans" panose="020B0503020204020204" pitchFamily="34" charset="0"/>
                <a:cs typeface="Oracle Sans" panose="020B0503020204020204" pitchFamily="34" charset="0"/>
                <a:hlinkClick r:id="rId8">
                  <a:extLst>
                    <a:ext uri="{A12FA001-AC4F-418D-AE19-62706E023703}">
                      <ahyp:hlinkClr xmlns:ahyp="http://schemas.microsoft.com/office/drawing/2018/hyperlinkcolor" val="tx"/>
                    </a:ext>
                  </a:extLst>
                </a:hlinkClick>
              </a:rPr>
              <a:t>apex.oracle.com/autonomous</a:t>
            </a:r>
            <a:endParaRPr lang="en-US" sz="1400" dirty="0">
              <a:latin typeface="Oracle Sans" panose="020B0503020204020204" pitchFamily="34" charset="0"/>
              <a:cs typeface="Oracle Sans" panose="020B0503020204020204" pitchFamily="34" charset="0"/>
            </a:endParaRPr>
          </a:p>
          <a:p>
            <a:pPr>
              <a:lnSpc>
                <a:spcPct val="100000"/>
              </a:lnSpc>
              <a:tabLst>
                <a:tab pos="5035550" algn="l"/>
              </a:tabLst>
              <a:defRPr/>
            </a:pPr>
            <a:r>
              <a:rPr lang="en-US" sz="1400" dirty="0">
                <a:latin typeface="Oracle Sans" panose="020B0503020204020204" pitchFamily="34" charset="0"/>
                <a:cs typeface="Oracle Sans" panose="020B0503020204020204" pitchFamily="34" charset="0"/>
              </a:rPr>
              <a:t>Database Cloud Services	</a:t>
            </a:r>
            <a:r>
              <a:rPr lang="en-US" sz="1400" dirty="0">
                <a:latin typeface="Oracle Sans" panose="020B0503020204020204" pitchFamily="34" charset="0"/>
                <a:cs typeface="Oracle Sans" panose="020B0503020204020204" pitchFamily="34" charset="0"/>
                <a:hlinkClick r:id="rId9">
                  <a:extLst>
                    <a:ext uri="{A12FA001-AC4F-418D-AE19-62706E023703}">
                      <ahyp:hlinkClr xmlns:ahyp="http://schemas.microsoft.com/office/drawing/2018/hyperlinkcolor" val="tx"/>
                    </a:ext>
                  </a:extLst>
                </a:hlinkClick>
              </a:rPr>
              <a:t>cloud.oracle.com/database</a:t>
            </a:r>
            <a:endParaRPr lang="en-US" sz="1400" dirty="0">
              <a:latin typeface="Oracle Sans" panose="020B0503020204020204" pitchFamily="34" charset="0"/>
              <a:cs typeface="Oracle Sans" panose="020B0503020204020204" pitchFamily="34" charset="0"/>
            </a:endParaRPr>
          </a:p>
          <a:p>
            <a:pPr>
              <a:lnSpc>
                <a:spcPct val="100000"/>
              </a:lnSpc>
              <a:tabLst>
                <a:tab pos="5035550" algn="l"/>
              </a:tabLst>
              <a:defRPr/>
            </a:pPr>
            <a:r>
              <a:rPr lang="en-US" sz="1400" dirty="0">
                <a:latin typeface="Oracle Sans" panose="020B0503020204020204" pitchFamily="34" charset="0"/>
                <a:cs typeface="Oracle Sans" panose="020B0503020204020204" pitchFamily="34" charset="0"/>
              </a:rPr>
              <a:t>Oracle APEX Education	</a:t>
            </a:r>
            <a:r>
              <a:rPr lang="en-US" sz="1400" dirty="0">
                <a:latin typeface="Oracle Sans" panose="020B0503020204020204" pitchFamily="34" charset="0"/>
                <a:cs typeface="Oracle Sans" panose="020B0503020204020204" pitchFamily="34" charset="0"/>
                <a:hlinkClick r:id="rId10">
                  <a:extLst>
                    <a:ext uri="{A12FA001-AC4F-418D-AE19-62706E023703}">
                      <ahyp:hlinkClr xmlns:ahyp="http://schemas.microsoft.com/office/drawing/2018/hyperlinkcolor" val="tx"/>
                    </a:ext>
                  </a:extLst>
                </a:hlinkClick>
              </a:rPr>
              <a:t>apex.oracle.com/education</a:t>
            </a:r>
            <a:endParaRPr lang="en-US" sz="1400" dirty="0">
              <a:latin typeface="Oracle Sans" panose="020B0503020204020204" pitchFamily="34" charset="0"/>
              <a:cs typeface="Oracle Sans" panose="020B0503020204020204" pitchFamily="34" charset="0"/>
            </a:endParaRPr>
          </a:p>
          <a:p>
            <a:pPr>
              <a:lnSpc>
                <a:spcPct val="100000"/>
              </a:lnSpc>
              <a:tabLst>
                <a:tab pos="5035550" algn="l"/>
              </a:tabLst>
              <a:defRPr/>
            </a:pPr>
            <a:r>
              <a:rPr lang="en-US" sz="1400" dirty="0">
                <a:latin typeface="Oracle Sans" panose="020B0503020204020204" pitchFamily="34" charset="0"/>
                <a:cs typeface="Oracle Sans" panose="020B0503020204020204" pitchFamily="34" charset="0"/>
              </a:rPr>
              <a:t>Oracle APEX + AI	</a:t>
            </a:r>
            <a:r>
              <a:rPr lang="en-US" sz="1400" dirty="0">
                <a:latin typeface="Oracle Sans" panose="020B0503020204020204" pitchFamily="34" charset="0"/>
                <a:cs typeface="Oracle Sans" panose="020B0503020204020204" pitchFamily="34" charset="0"/>
                <a:hlinkClick r:id="rId11"/>
              </a:rPr>
              <a:t>apex.oracle.com/go/ai</a:t>
            </a:r>
            <a:endParaRPr lang="en-US" sz="1400" dirty="0">
              <a:latin typeface="Oracle Sans" panose="020B0503020204020204" pitchFamily="34" charset="0"/>
              <a:cs typeface="Oracle Sans" panose="020B0503020204020204" pitchFamily="34" charset="0"/>
            </a:endParaRPr>
          </a:p>
        </p:txBody>
      </p:sp>
      <p:sp>
        <p:nvSpPr>
          <p:cNvPr id="2" name="Date">
            <a:extLst>
              <a:ext uri="{FF2B5EF4-FFF2-40B4-BE49-F238E27FC236}">
                <a16:creationId xmlns:a16="http://schemas.microsoft.com/office/drawing/2014/main" id="{BD113090-6EA7-B316-3C5A-35F9F8A7D6A2}"/>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9" name="Slide Number Placeholder 8">
            <a:extLst>
              <a:ext uri="{FF2B5EF4-FFF2-40B4-BE49-F238E27FC236}">
                <a16:creationId xmlns:a16="http://schemas.microsoft.com/office/drawing/2014/main" id="{634E000F-1CC8-F494-95A1-BBE4A1DA49FA}"/>
              </a:ext>
            </a:extLst>
          </p:cNvPr>
          <p:cNvSpPr>
            <a:spLocks noGrp="1"/>
          </p:cNvSpPr>
          <p:nvPr>
            <p:ph type="sldNum" sz="quarter" idx="16"/>
          </p:nvPr>
        </p:nvSpPr>
        <p:spPr/>
        <p:txBody>
          <a:bodyPr/>
          <a:lstStyle/>
          <a:p>
            <a:fld id="{345D60D9-5372-5F40-9443-0F9AE5BDC3C8}" type="slidenum">
              <a:rPr lang="en-US" smtClean="0"/>
              <a:pPr/>
              <a:t>118</a:t>
            </a:fld>
            <a:endParaRPr lang="en-US" dirty="0"/>
          </a:p>
        </p:txBody>
      </p:sp>
    </p:spTree>
    <p:extLst>
      <p:ext uri="{BB962C8B-B14F-4D97-AF65-F5344CB8AC3E}">
        <p14:creationId xmlns:p14="http://schemas.microsoft.com/office/powerpoint/2010/main" val="64228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5CD7-8BB6-43D7-937A-AE9B10A04E10}"/>
              </a:ext>
            </a:extLst>
          </p:cNvPr>
          <p:cNvSpPr>
            <a:spLocks noGrp="1"/>
          </p:cNvSpPr>
          <p:nvPr>
            <p:ph type="title"/>
          </p:nvPr>
        </p:nvSpPr>
        <p:spPr/>
        <p:txBody>
          <a:bodyPr/>
          <a:lstStyle/>
          <a:p>
            <a:r>
              <a:rPr lang="en-US" dirty="0"/>
              <a:t>Thank you</a:t>
            </a:r>
          </a:p>
        </p:txBody>
      </p:sp>
      <p:sp>
        <p:nvSpPr>
          <p:cNvPr id="6" name="Footer Placeholder 5">
            <a:extLst>
              <a:ext uri="{FF2B5EF4-FFF2-40B4-BE49-F238E27FC236}">
                <a16:creationId xmlns:a16="http://schemas.microsoft.com/office/drawing/2014/main" id="{0B840111-57F7-4C20-901D-9B6AAC441015}"/>
              </a:ext>
            </a:extLst>
          </p:cNvPr>
          <p:cNvSpPr>
            <a:spLocks noGrp="1"/>
          </p:cNvSpPr>
          <p:nvPr>
            <p:ph type="ftr" sz="quarter" idx="39"/>
          </p:nvPr>
        </p:nvSpPr>
        <p:spPr/>
        <p:txBody>
          <a:bodyPr/>
          <a:lstStyle/>
          <a:p>
            <a:r>
              <a:rPr lang="en-US"/>
              <a:t>Copyright © 2025, Oracle and/or its affiliates</a:t>
            </a:r>
            <a:endParaRPr lang="en-US" dirty="0"/>
          </a:p>
        </p:txBody>
      </p:sp>
      <p:sp>
        <p:nvSpPr>
          <p:cNvPr id="5" name="Date">
            <a:extLst>
              <a:ext uri="{FF2B5EF4-FFF2-40B4-BE49-F238E27FC236}">
                <a16:creationId xmlns:a16="http://schemas.microsoft.com/office/drawing/2014/main" id="{4ED2AC3C-F119-C777-400F-E66394C7724C}"/>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8" name="Slide Number Placeholder 7">
            <a:extLst>
              <a:ext uri="{FF2B5EF4-FFF2-40B4-BE49-F238E27FC236}">
                <a16:creationId xmlns:a16="http://schemas.microsoft.com/office/drawing/2014/main" id="{ED46EE63-6583-DDF3-85F3-50CAD4503833}"/>
              </a:ext>
            </a:extLst>
          </p:cNvPr>
          <p:cNvSpPr>
            <a:spLocks noGrp="1"/>
          </p:cNvSpPr>
          <p:nvPr>
            <p:ph type="sldNum" sz="quarter" idx="40"/>
          </p:nvPr>
        </p:nvSpPr>
        <p:spPr/>
        <p:txBody>
          <a:bodyPr/>
          <a:lstStyle/>
          <a:p>
            <a:fld id="{345D60D9-5372-5F40-9443-0F9AE5BDC3C8}" type="slidenum">
              <a:rPr lang="en-US" smtClean="0"/>
              <a:pPr/>
              <a:t>119</a:t>
            </a:fld>
            <a:endParaRPr lang="en-US" dirty="0"/>
          </a:p>
        </p:txBody>
      </p:sp>
      <p:sp>
        <p:nvSpPr>
          <p:cNvPr id="9" name="Text Placeholder 8">
            <a:extLst>
              <a:ext uri="{FF2B5EF4-FFF2-40B4-BE49-F238E27FC236}">
                <a16:creationId xmlns:a16="http://schemas.microsoft.com/office/drawing/2014/main" id="{413DA853-39AC-E406-EB5A-B3F1F6696F3C}"/>
              </a:ext>
            </a:extLst>
          </p:cNvPr>
          <p:cNvSpPr>
            <a:spLocks noGrp="1"/>
          </p:cNvSpPr>
          <p:nvPr>
            <p:ph type="body" sz="quarter" idx="37"/>
          </p:nvPr>
        </p:nvSpPr>
        <p:spPr/>
        <p:txBody>
          <a:bodyPr/>
          <a:lstStyle/>
          <a:p>
            <a:endParaRPr lang="en-US"/>
          </a:p>
        </p:txBody>
      </p:sp>
      <p:sp>
        <p:nvSpPr>
          <p:cNvPr id="11" name="Text Placeholder 10">
            <a:extLst>
              <a:ext uri="{FF2B5EF4-FFF2-40B4-BE49-F238E27FC236}">
                <a16:creationId xmlns:a16="http://schemas.microsoft.com/office/drawing/2014/main" id="{F945463E-52DF-2B3E-EAD8-3D89857A01BB}"/>
              </a:ext>
            </a:extLst>
          </p:cNvPr>
          <p:cNvSpPr>
            <a:spLocks noGrp="1"/>
          </p:cNvSpPr>
          <p:nvPr>
            <p:ph type="body" sz="quarter" idx="36"/>
          </p:nvPr>
        </p:nvSpPr>
        <p:spPr/>
        <p:txBody>
          <a:bodyPr/>
          <a:lstStyle/>
          <a:p>
            <a:endParaRPr lang="en-US"/>
          </a:p>
        </p:txBody>
      </p:sp>
    </p:spTree>
    <p:extLst>
      <p:ext uri="{BB962C8B-B14F-4D97-AF65-F5344CB8AC3E}">
        <p14:creationId xmlns:p14="http://schemas.microsoft.com/office/powerpoint/2010/main" val="267282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20345D5-1F9B-9349-854B-4F8BED07421F}"/>
              </a:ext>
            </a:extLst>
          </p:cNvPr>
          <p:cNvSpPr>
            <a:spLocks noGrp="1"/>
          </p:cNvSpPr>
          <p:nvPr>
            <p:ph type="ftr" sz="quarter" idx="40"/>
          </p:nvPr>
        </p:nvSpPr>
        <p:spPr/>
        <p:txBody>
          <a:bodyPr/>
          <a:lstStyle/>
          <a:p>
            <a:r>
              <a:rPr lang="en-US"/>
              <a:t>Copyright © 2025, Oracle and/or its affiliates</a:t>
            </a:r>
            <a:endParaRPr lang="en-US" dirty="0"/>
          </a:p>
        </p:txBody>
      </p:sp>
      <p:sp>
        <p:nvSpPr>
          <p:cNvPr id="2" name="Date">
            <a:extLst>
              <a:ext uri="{FF2B5EF4-FFF2-40B4-BE49-F238E27FC236}">
                <a16:creationId xmlns:a16="http://schemas.microsoft.com/office/drawing/2014/main" id="{BABE9AA5-21B8-B29D-9221-C45F5211E8F9}"/>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5">
            <a:extLst>
              <a:ext uri="{FF2B5EF4-FFF2-40B4-BE49-F238E27FC236}">
                <a16:creationId xmlns:a16="http://schemas.microsoft.com/office/drawing/2014/main" id="{A42AE487-9608-F711-C0B5-F54E98CE1801}"/>
              </a:ext>
            </a:extLst>
          </p:cNvPr>
          <p:cNvSpPr>
            <a:spLocks noGrp="1"/>
          </p:cNvSpPr>
          <p:nvPr>
            <p:ph type="sldNum" sz="quarter" idx="41"/>
          </p:nvPr>
        </p:nvSpPr>
        <p:spPr/>
        <p:txBody>
          <a:bodyPr/>
          <a:lstStyle/>
          <a:p>
            <a:fld id="{345D60D9-5372-5F40-9443-0F9AE5BDC3C8}" type="slidenum">
              <a:rPr lang="en-US" smtClean="0"/>
              <a:pPr/>
              <a:t>12</a:t>
            </a:fld>
            <a:endParaRPr lang="en-US" dirty="0"/>
          </a:p>
        </p:txBody>
      </p:sp>
      <p:sp>
        <p:nvSpPr>
          <p:cNvPr id="8" name="Text Placeholder 10">
            <a:extLst>
              <a:ext uri="{FF2B5EF4-FFF2-40B4-BE49-F238E27FC236}">
                <a16:creationId xmlns:a16="http://schemas.microsoft.com/office/drawing/2014/main" id="{CCF851F3-0EF3-79B3-D67C-0D7B3384C1D3}"/>
              </a:ext>
            </a:extLst>
          </p:cNvPr>
          <p:cNvSpPr txBox="1">
            <a:spLocks/>
          </p:cNvSpPr>
          <p:nvPr/>
        </p:nvSpPr>
        <p:spPr>
          <a:xfrm>
            <a:off x="551384" y="4297680"/>
            <a:ext cx="3300984" cy="5486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312D2A"/>
                </a:solidFill>
                <a:latin typeface="Oracle Sans" panose="020B0503020204020204" pitchFamily="34" charset="0"/>
                <a:cs typeface="Oracle Sans" panose="020B0503020204020204" pitchFamily="34" charset="0"/>
              </a:rPr>
              <a:t>App Development IDE is a web browser</a:t>
            </a:r>
          </a:p>
          <a:p>
            <a:pPr algn="ctr"/>
            <a:endParaRPr lang="en-US" dirty="0">
              <a:solidFill>
                <a:srgbClr val="312D2A"/>
              </a:solidFill>
              <a:latin typeface="Oracle Sans" panose="020B0503020204020204" pitchFamily="34" charset="0"/>
              <a:cs typeface="Oracle Sans" panose="020B0503020204020204" pitchFamily="34" charset="0"/>
            </a:endParaRPr>
          </a:p>
          <a:p>
            <a:pPr algn="ctr"/>
            <a:r>
              <a:rPr lang="en-US" b="1" dirty="0">
                <a:solidFill>
                  <a:srgbClr val="312D2A"/>
                </a:solidFill>
                <a:latin typeface="Oracle Sans" panose="020B0503020204020204" pitchFamily="34" charset="0"/>
                <a:cs typeface="Oracle Sans" panose="020B0503020204020204" pitchFamily="34" charset="0"/>
              </a:rPr>
              <a:t>No client software needed</a:t>
            </a:r>
          </a:p>
        </p:txBody>
      </p:sp>
      <p:sp>
        <p:nvSpPr>
          <p:cNvPr id="9" name="Text Placeholder 16">
            <a:extLst>
              <a:ext uri="{FF2B5EF4-FFF2-40B4-BE49-F238E27FC236}">
                <a16:creationId xmlns:a16="http://schemas.microsoft.com/office/drawing/2014/main" id="{A288E6A4-7EA1-6B48-788D-D01EF0187247}"/>
              </a:ext>
            </a:extLst>
          </p:cNvPr>
          <p:cNvSpPr txBox="1">
            <a:spLocks/>
          </p:cNvSpPr>
          <p:nvPr/>
        </p:nvSpPr>
        <p:spPr>
          <a:xfrm>
            <a:off x="4295800" y="4297680"/>
            <a:ext cx="3300984" cy="5486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rgbClr val="312D2A"/>
                </a:solidFill>
                <a:latin typeface="Oracle Sans" panose="020B0503020204020204" pitchFamily="34" charset="0"/>
                <a:cs typeface="Oracle Sans" panose="020B0503020204020204" pitchFamily="34" charset="0"/>
              </a:rPr>
              <a:t>App Definitions are stored in the database as meta data</a:t>
            </a:r>
          </a:p>
          <a:p>
            <a:pPr algn="ctr"/>
            <a:endParaRPr lang="en-US">
              <a:solidFill>
                <a:srgbClr val="312D2A"/>
              </a:solidFill>
              <a:latin typeface="Oracle Sans" panose="020B0503020204020204" pitchFamily="34" charset="0"/>
              <a:cs typeface="Oracle Sans" panose="020B0503020204020204" pitchFamily="34" charset="0"/>
            </a:endParaRPr>
          </a:p>
          <a:p>
            <a:pPr algn="ctr"/>
            <a:r>
              <a:rPr lang="en-US" b="1">
                <a:solidFill>
                  <a:srgbClr val="312D2A"/>
                </a:solidFill>
                <a:latin typeface="Oracle Sans" panose="020B0503020204020204" pitchFamily="34" charset="0"/>
                <a:cs typeface="Oracle Sans" panose="020B0503020204020204" pitchFamily="34" charset="0"/>
              </a:rPr>
              <a:t>Declarative – No code generation</a:t>
            </a:r>
            <a:endParaRPr lang="en-US" b="1" dirty="0">
              <a:solidFill>
                <a:srgbClr val="312D2A"/>
              </a:solidFill>
              <a:latin typeface="Oracle Sans" panose="020B0503020204020204" pitchFamily="34" charset="0"/>
              <a:cs typeface="Oracle Sans" panose="020B0503020204020204" pitchFamily="34" charset="0"/>
            </a:endParaRPr>
          </a:p>
        </p:txBody>
      </p:sp>
      <p:sp>
        <p:nvSpPr>
          <p:cNvPr id="10" name="Content Placeholder 45">
            <a:extLst>
              <a:ext uri="{FF2B5EF4-FFF2-40B4-BE49-F238E27FC236}">
                <a16:creationId xmlns:a16="http://schemas.microsoft.com/office/drawing/2014/main" id="{61B37F5E-FB65-80AB-8AB2-089D85042D6A}"/>
              </a:ext>
            </a:extLst>
          </p:cNvPr>
          <p:cNvSpPr txBox="1">
            <a:spLocks/>
          </p:cNvSpPr>
          <p:nvPr/>
        </p:nvSpPr>
        <p:spPr>
          <a:xfrm>
            <a:off x="8195616" y="4297680"/>
            <a:ext cx="3300984" cy="5486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312D2A"/>
                </a:solidFill>
                <a:latin typeface="Oracle Sans" panose="020B0503020204020204" pitchFamily="34" charset="0"/>
                <a:cs typeface="Oracle Sans" panose="020B0503020204020204" pitchFamily="34" charset="0"/>
              </a:rPr>
              <a:t>Page generation is efficient with only one request and one response</a:t>
            </a:r>
          </a:p>
          <a:p>
            <a:pPr algn="ctr"/>
            <a:endParaRPr lang="en-US" dirty="0">
              <a:solidFill>
                <a:srgbClr val="312D2A"/>
              </a:solidFill>
              <a:latin typeface="Oracle Sans" panose="020B0503020204020204" pitchFamily="34" charset="0"/>
              <a:cs typeface="Oracle Sans" panose="020B0503020204020204" pitchFamily="34" charset="0"/>
            </a:endParaRPr>
          </a:p>
          <a:p>
            <a:pPr algn="ctr"/>
            <a:r>
              <a:rPr lang="en-US" b="1" dirty="0">
                <a:solidFill>
                  <a:srgbClr val="312D2A"/>
                </a:solidFill>
                <a:latin typeface="Oracle Sans" panose="020B0503020204020204" pitchFamily="34" charset="0"/>
                <a:cs typeface="Oracle Sans" panose="020B0503020204020204" pitchFamily="34" charset="0"/>
              </a:rPr>
              <a:t>Data processing done in the Database</a:t>
            </a:r>
          </a:p>
          <a:p>
            <a:pPr algn="ctr"/>
            <a:endParaRPr lang="en-US" dirty="0"/>
          </a:p>
        </p:txBody>
      </p:sp>
      <p:pic>
        <p:nvPicPr>
          <p:cNvPr id="12" name="Picture 11">
            <a:extLst>
              <a:ext uri="{FF2B5EF4-FFF2-40B4-BE49-F238E27FC236}">
                <a16:creationId xmlns:a16="http://schemas.microsoft.com/office/drawing/2014/main" id="{5798775A-8DC2-C0FC-EAC8-5E4597AD2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760" y="1188720"/>
            <a:ext cx="3291840" cy="3291840"/>
          </a:xfrm>
          <a:prstGeom prst="rect">
            <a:avLst/>
          </a:prstGeom>
        </p:spPr>
      </p:pic>
      <p:pic>
        <p:nvPicPr>
          <p:cNvPr id="15" name="Picture 14">
            <a:extLst>
              <a:ext uri="{FF2B5EF4-FFF2-40B4-BE49-F238E27FC236}">
                <a16:creationId xmlns:a16="http://schemas.microsoft.com/office/drawing/2014/main" id="{EC5E0B20-B539-C2B1-6B7B-24CE4A6BF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944" y="1188720"/>
            <a:ext cx="3291840" cy="3291840"/>
          </a:xfrm>
          <a:prstGeom prst="rect">
            <a:avLst/>
          </a:prstGeom>
        </p:spPr>
      </p:pic>
      <p:pic>
        <p:nvPicPr>
          <p:cNvPr id="16" name="Picture 15">
            <a:extLst>
              <a:ext uri="{FF2B5EF4-FFF2-40B4-BE49-F238E27FC236}">
                <a16:creationId xmlns:a16="http://schemas.microsoft.com/office/drawing/2014/main" id="{69DA3415-2E04-F43A-8472-F38DA0BEB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28" y="1188720"/>
            <a:ext cx="3291840" cy="3291840"/>
          </a:xfrm>
          <a:prstGeom prst="rect">
            <a:avLst/>
          </a:prstGeom>
        </p:spPr>
      </p:pic>
      <p:sp>
        <p:nvSpPr>
          <p:cNvPr id="17" name="Title 4">
            <a:extLst>
              <a:ext uri="{FF2B5EF4-FFF2-40B4-BE49-F238E27FC236}">
                <a16:creationId xmlns:a16="http://schemas.microsoft.com/office/drawing/2014/main" id="{FC041BEF-8CA8-7EB0-2B81-D0AA4CA36C95}"/>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dirty="0">
                <a:solidFill>
                  <a:srgbClr val="312D2A"/>
                </a:solidFill>
                <a:latin typeface="Oracle Sans"/>
              </a:rPr>
              <a:t>Distinguishing Characteristics</a:t>
            </a:r>
            <a:endParaRPr lang="en-US" dirty="0"/>
          </a:p>
        </p:txBody>
      </p:sp>
    </p:spTree>
    <p:extLst>
      <p:ext uri="{BB962C8B-B14F-4D97-AF65-F5344CB8AC3E}">
        <p14:creationId xmlns:p14="http://schemas.microsoft.com/office/powerpoint/2010/main" val="356459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a:extLst>
              <a:ext uri="{FF2B5EF4-FFF2-40B4-BE49-F238E27FC236}">
                <a16:creationId xmlns:a16="http://schemas.microsoft.com/office/drawing/2014/main" id="{601D8CE9-271F-B600-9A2B-5E27DEC27352}"/>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Tree>
    <p:extLst>
      <p:ext uri="{BB962C8B-B14F-4D97-AF65-F5344CB8AC3E}">
        <p14:creationId xmlns:p14="http://schemas.microsoft.com/office/powerpoint/2010/main" val="227373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a:extLst>
              <a:ext uri="{FF2B5EF4-FFF2-40B4-BE49-F238E27FC236}">
                <a16:creationId xmlns:a16="http://schemas.microsoft.com/office/drawing/2014/main" id="{25D2DA4B-D0D2-B1D4-80F5-33D36954AAEF}"/>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Tree>
    <p:extLst>
      <p:ext uri="{BB962C8B-B14F-4D97-AF65-F5344CB8AC3E}">
        <p14:creationId xmlns:p14="http://schemas.microsoft.com/office/powerpoint/2010/main" val="84000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72196A-CDBF-4707-AA00-1D157D8C03DE}"/>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 name="Footer Placeholder 2">
            <a:extLst>
              <a:ext uri="{FF2B5EF4-FFF2-40B4-BE49-F238E27FC236}">
                <a16:creationId xmlns:a16="http://schemas.microsoft.com/office/drawing/2014/main" id="{A46018EA-2825-4D26-B99D-3CE37732575C}"/>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2" name="Slide Number Placeholder 1">
            <a:extLst>
              <a:ext uri="{FF2B5EF4-FFF2-40B4-BE49-F238E27FC236}">
                <a16:creationId xmlns:a16="http://schemas.microsoft.com/office/drawing/2014/main" id="{6144493F-C3C2-4551-9638-5270A766CB4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13</a:t>
            </a:fld>
            <a:endParaRPr lang="en-US" dirty="0"/>
          </a:p>
        </p:txBody>
      </p:sp>
      <p:sp>
        <p:nvSpPr>
          <p:cNvPr id="5" name="Title 9">
            <a:extLst>
              <a:ext uri="{FF2B5EF4-FFF2-40B4-BE49-F238E27FC236}">
                <a16:creationId xmlns:a16="http://schemas.microsoft.com/office/drawing/2014/main" id="{00F47D72-22C9-21BC-174D-0199E9BA5414}"/>
              </a:ext>
            </a:extLst>
          </p:cNvPr>
          <p:cNvSpPr txBox="1">
            <a:spLocks/>
          </p:cNvSpPr>
          <p:nvPr/>
        </p:nvSpPr>
        <p:spPr>
          <a:xfrm>
            <a:off x="760476" y="332656"/>
            <a:ext cx="10671048" cy="82296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IN"/>
              <a:t>Oracle APEX</a:t>
            </a:r>
            <a:br>
              <a:rPr lang="en-IN"/>
            </a:br>
            <a:r>
              <a:rPr lang="en-IN" sz="1400" b="0">
                <a:solidFill>
                  <a:srgbClr val="C74634"/>
                </a:solidFill>
                <a:cs typeface="+mn-cs"/>
              </a:rPr>
              <a:t>Comprehensive Low-Code Platform</a:t>
            </a:r>
          </a:p>
        </p:txBody>
      </p:sp>
      <p:sp>
        <p:nvSpPr>
          <p:cNvPr id="6" name="Rectangle 5">
            <a:extLst>
              <a:ext uri="{FF2B5EF4-FFF2-40B4-BE49-F238E27FC236}">
                <a16:creationId xmlns:a16="http://schemas.microsoft.com/office/drawing/2014/main" id="{F2EE7C73-9E15-584D-F3AB-55841C366C50}"/>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Text Placeholder 8">
            <a:extLst>
              <a:ext uri="{FF2B5EF4-FFF2-40B4-BE49-F238E27FC236}">
                <a16:creationId xmlns:a16="http://schemas.microsoft.com/office/drawing/2014/main" id="{8F34B01D-D465-DCDC-08BA-6B58AFB5565A}"/>
              </a:ext>
            </a:extLst>
          </p:cNvPr>
          <p:cNvSpPr txBox="1"/>
          <p:nvPr>
            <p:custDataLst>
              <p:tags r:id="rId1"/>
            </p:custDataLst>
          </p:nvPr>
        </p:nvSpPr>
        <p:spPr>
          <a:xfrm>
            <a:off x="7608168" y="1543372"/>
            <a:ext cx="4104456" cy="4261892"/>
          </a:xfrm>
          <a:prstGeom prst="rect">
            <a:avLst/>
          </a:prstGeom>
        </p:spPr>
        <p:txBody>
          <a:bodyPr/>
          <a:lstStyle>
            <a:lvl1pPr marL="0" marR="0" indent="0" algn="l" defTabSz="914400" rtl="0" eaLnBrk="1" fontAlgn="auto" latinLnBrk="0" hangingPunct="1">
              <a:lnSpc>
                <a:spcPct val="95000"/>
              </a:lnSpc>
              <a:spcBef>
                <a:spcPts val="600"/>
              </a:spcBef>
              <a:spcAft>
                <a:spcPct val="0"/>
              </a:spcAft>
              <a:buClrTx/>
              <a:buSzTx/>
              <a:buFont typeface="System Font Regular"/>
              <a:buNone/>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ct val="0"/>
              </a:spcAft>
              <a:buClrTx/>
              <a:buSzTx/>
              <a:buFont typeface="Arial" panose="020B0604020202020204" pitchFamily="34" charset="0"/>
              <a:buChar char="•"/>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ct val="0"/>
              </a:spcAft>
              <a:buClrTx/>
              <a:buSzPct val="120000"/>
              <a:buFont typeface="System Font Regular"/>
              <a:buChar char="-"/>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ct val="0"/>
              </a:spcAft>
              <a:buClrTx/>
              <a:buSzTx/>
              <a:buFont typeface="System Font Regular"/>
              <a:buChar char="◦"/>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ct val="0"/>
              </a:spcAft>
              <a:buClrTx/>
              <a:buSzTx/>
              <a:buFont typeface="System Font Regular"/>
              <a:buChar char="•"/>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ct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ct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tx1"/>
              </a:buClr>
              <a:buFont typeface="Arial" panose="020B0604020202020204" pitchFamily="34" charset="0"/>
              <a:buChar char="•"/>
            </a:pPr>
            <a:r>
              <a:rPr lang="en-US" sz="2400" dirty="0">
                <a:solidFill>
                  <a:srgbClr val="F1B13F"/>
                </a:solidFill>
                <a:latin typeface="+mn-lt"/>
                <a:cs typeface="Oracle Sans Semi Bold" panose="020B0503020204020204" pitchFamily="34" charset="0"/>
              </a:rPr>
              <a:t>Build</a:t>
            </a:r>
            <a:r>
              <a:rPr lang="en-US" sz="2000" dirty="0">
                <a:solidFill>
                  <a:schemeClr val="accent1"/>
                </a:solidFill>
              </a:rPr>
              <a:t> </a:t>
            </a:r>
            <a:r>
              <a:rPr lang="en-US" sz="2000" dirty="0"/>
              <a:t>powerful cloud and mobile apps using a web browser</a:t>
            </a:r>
          </a:p>
          <a:p>
            <a:pPr marL="342900" indent="-342900">
              <a:buClr>
                <a:schemeClr val="tx1"/>
              </a:buClr>
              <a:buFont typeface="Arial" panose="020B0604020202020204" pitchFamily="34" charset="0"/>
              <a:buChar char="•"/>
            </a:pPr>
            <a:r>
              <a:rPr lang="en-US" sz="2400" dirty="0">
                <a:solidFill>
                  <a:srgbClr val="F1B13F"/>
                </a:solidFill>
                <a:latin typeface="+mn-lt"/>
                <a:cs typeface="Oracle Sans Semi Bold" panose="020B0503020204020204" pitchFamily="34" charset="0"/>
              </a:rPr>
              <a:t>Generate</a:t>
            </a:r>
            <a:r>
              <a:rPr lang="en-US" sz="2000" dirty="0"/>
              <a:t> Applications using AI</a:t>
            </a:r>
          </a:p>
          <a:p>
            <a:pPr marL="342900" indent="-342900">
              <a:buClr>
                <a:schemeClr val="tx1"/>
              </a:buClr>
              <a:buFont typeface="Arial" panose="020B0604020202020204" pitchFamily="34" charset="0"/>
              <a:buChar char="•"/>
            </a:pPr>
            <a:r>
              <a:rPr lang="en-US" sz="2400" dirty="0">
                <a:solidFill>
                  <a:srgbClr val="F1B13F"/>
                </a:solidFill>
                <a:latin typeface="+mn-lt"/>
                <a:cs typeface="Oracle Sans Semi Bold" panose="020B0503020204020204" pitchFamily="34" charset="0"/>
              </a:rPr>
              <a:t>Import/export </a:t>
            </a:r>
            <a:r>
              <a:rPr lang="en-US" sz="2000" dirty="0"/>
              <a:t>data</a:t>
            </a:r>
          </a:p>
          <a:p>
            <a:pPr marL="342900" indent="-342900">
              <a:buClr>
                <a:schemeClr val="tx1"/>
              </a:buClr>
              <a:buFont typeface="Arial" panose="020B0604020202020204" pitchFamily="34" charset="0"/>
              <a:buChar char="•"/>
            </a:pPr>
            <a:r>
              <a:rPr lang="en-US" sz="2400" dirty="0"/>
              <a:t>Publish </a:t>
            </a:r>
            <a:r>
              <a:rPr lang="en-US" sz="2400" dirty="0">
                <a:solidFill>
                  <a:srgbClr val="F1B13F"/>
                </a:solidFill>
                <a:latin typeface="+mn-lt"/>
                <a:cs typeface="Oracle Sans Semi Bold" panose="020B0503020204020204" pitchFamily="34" charset="0"/>
              </a:rPr>
              <a:t>REST APIs</a:t>
            </a:r>
            <a:endParaRPr lang="en-US" sz="2400" dirty="0"/>
          </a:p>
          <a:p>
            <a:pPr marL="342900" indent="-342900">
              <a:buClr>
                <a:schemeClr val="tx1"/>
              </a:buClr>
              <a:buFont typeface="Arial" panose="020B0604020202020204" pitchFamily="34" charset="0"/>
              <a:buChar char="•"/>
            </a:pPr>
            <a:r>
              <a:rPr lang="en-US" sz="2400" dirty="0">
                <a:solidFill>
                  <a:srgbClr val="F1B13F"/>
                </a:solidFill>
                <a:latin typeface="+mn-lt"/>
                <a:cs typeface="Oracle Sans Semi Bold" panose="020B0503020204020204" pitchFamily="34" charset="0"/>
              </a:rPr>
              <a:t>Integrate </a:t>
            </a:r>
            <a:r>
              <a:rPr lang="en-US" sz="2000" dirty="0"/>
              <a:t>local and remote data</a:t>
            </a:r>
          </a:p>
          <a:p>
            <a:pPr marL="342900" indent="-342900">
              <a:buClr>
                <a:schemeClr val="tx1"/>
              </a:buClr>
              <a:buFont typeface="Arial" panose="020B0604020202020204" pitchFamily="34" charset="0"/>
              <a:buChar char="•"/>
            </a:pPr>
            <a:r>
              <a:rPr lang="en-US" sz="2400" dirty="0">
                <a:solidFill>
                  <a:srgbClr val="F1B13F"/>
                </a:solidFill>
                <a:latin typeface="+mn-lt"/>
                <a:cs typeface="Oracle Sans Semi Bold" panose="020B0503020204020204" pitchFamily="34" charset="0"/>
              </a:rPr>
              <a:t>Automate &amp; Integrate</a:t>
            </a:r>
            <a:r>
              <a:rPr lang="en-US" sz="2000" dirty="0">
                <a:solidFill>
                  <a:srgbClr val="C74634"/>
                </a:solidFill>
              </a:rPr>
              <a:t> </a:t>
            </a:r>
            <a:r>
              <a:rPr lang="en-US" sz="2000" dirty="0"/>
              <a:t>processes and apps</a:t>
            </a:r>
          </a:p>
        </p:txBody>
      </p:sp>
      <p:pic>
        <p:nvPicPr>
          <p:cNvPr id="8" name="Picture 7">
            <a:extLst>
              <a:ext uri="{FF2B5EF4-FFF2-40B4-BE49-F238E27FC236}">
                <a16:creationId xmlns:a16="http://schemas.microsoft.com/office/drawing/2014/main" id="{5DE9F3E5-9E86-75C8-2753-94BA1CBC5EF9}"/>
              </a:ext>
            </a:extLst>
          </p:cNvPr>
          <p:cNvPicPr>
            <a:picLocks noChangeAspect="1"/>
          </p:cNvPicPr>
          <p:nvPr/>
        </p:nvPicPr>
        <p:blipFill>
          <a:blip r:embed="rId13"/>
          <a:stretch>
            <a:fillRect/>
          </a:stretch>
        </p:blipFill>
        <p:spPr>
          <a:xfrm>
            <a:off x="762000" y="1601815"/>
            <a:ext cx="6137514" cy="3779389"/>
          </a:xfrm>
          <a:prstGeom prst="rect">
            <a:avLst/>
          </a:prstGeom>
        </p:spPr>
      </p:pic>
      <p:sp>
        <p:nvSpPr>
          <p:cNvPr id="9" name="App Builder">
            <a:extLst>
              <a:ext uri="{FF2B5EF4-FFF2-40B4-BE49-F238E27FC236}">
                <a16:creationId xmlns:a16="http://schemas.microsoft.com/office/drawing/2014/main" id="{13A8F0AA-9C88-8434-CB5E-B520FDC4847F}"/>
              </a:ext>
            </a:extLst>
          </p:cNvPr>
          <p:cNvSpPr txBox="1"/>
          <p:nvPr>
            <p:custDataLst>
              <p:tags r:id="rId2"/>
            </p:custDataLst>
          </p:nvPr>
        </p:nvSpPr>
        <p:spPr>
          <a:xfrm>
            <a:off x="768875" y="266379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sz="1100" dirty="0">
                <a:latin typeface="Oracle Sans Tab"/>
              </a:rPr>
              <a:t>App Builder</a:t>
            </a:r>
          </a:p>
        </p:txBody>
      </p:sp>
      <p:sp>
        <p:nvSpPr>
          <p:cNvPr id="10" name="App Builder">
            <a:extLst>
              <a:ext uri="{FF2B5EF4-FFF2-40B4-BE49-F238E27FC236}">
                <a16:creationId xmlns:a16="http://schemas.microsoft.com/office/drawing/2014/main" id="{B733110C-FB72-D72F-F1AA-03F4ED94F25E}"/>
              </a:ext>
            </a:extLst>
          </p:cNvPr>
          <p:cNvSpPr txBox="1"/>
          <p:nvPr>
            <p:custDataLst>
              <p:tags r:id="rId3"/>
            </p:custDataLst>
          </p:nvPr>
        </p:nvSpPr>
        <p:spPr>
          <a:xfrm>
            <a:off x="2350119" y="266379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SQL Workshop</a:t>
            </a:r>
            <a:endParaRPr sz="1100" dirty="0">
              <a:latin typeface="Oracle Sans Tab"/>
            </a:endParaRPr>
          </a:p>
        </p:txBody>
      </p:sp>
      <p:sp>
        <p:nvSpPr>
          <p:cNvPr id="11" name="App Builder">
            <a:extLst>
              <a:ext uri="{FF2B5EF4-FFF2-40B4-BE49-F238E27FC236}">
                <a16:creationId xmlns:a16="http://schemas.microsoft.com/office/drawing/2014/main" id="{F14AE645-97D9-DB9C-40C1-AD39F0ACFD84}"/>
              </a:ext>
            </a:extLst>
          </p:cNvPr>
          <p:cNvSpPr txBox="1"/>
          <p:nvPr>
            <p:custDataLst>
              <p:tags r:id="rId4"/>
            </p:custDataLst>
          </p:nvPr>
        </p:nvSpPr>
        <p:spPr>
          <a:xfrm>
            <a:off x="3884497" y="266379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Team Development</a:t>
            </a:r>
            <a:endParaRPr sz="1100" dirty="0">
              <a:latin typeface="Oracle Sans Tab"/>
            </a:endParaRPr>
          </a:p>
        </p:txBody>
      </p:sp>
      <p:sp>
        <p:nvSpPr>
          <p:cNvPr id="12" name="App Builder">
            <a:extLst>
              <a:ext uri="{FF2B5EF4-FFF2-40B4-BE49-F238E27FC236}">
                <a16:creationId xmlns:a16="http://schemas.microsoft.com/office/drawing/2014/main" id="{1D2F05A8-BE7B-23D0-79B8-655BD9E50771}"/>
              </a:ext>
            </a:extLst>
          </p:cNvPr>
          <p:cNvSpPr txBox="1"/>
          <p:nvPr>
            <p:custDataLst>
              <p:tags r:id="rId5"/>
            </p:custDataLst>
          </p:nvPr>
        </p:nvSpPr>
        <p:spPr>
          <a:xfrm>
            <a:off x="5425751" y="266379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Workflow</a:t>
            </a:r>
            <a:endParaRPr sz="1100" dirty="0">
              <a:latin typeface="Oracle Sans Tab"/>
            </a:endParaRPr>
          </a:p>
        </p:txBody>
      </p:sp>
      <p:sp>
        <p:nvSpPr>
          <p:cNvPr id="13" name="App Builder">
            <a:extLst>
              <a:ext uri="{FF2B5EF4-FFF2-40B4-BE49-F238E27FC236}">
                <a16:creationId xmlns:a16="http://schemas.microsoft.com/office/drawing/2014/main" id="{BF10C051-9A20-2229-D7A1-CBB7816DFD14}"/>
              </a:ext>
            </a:extLst>
          </p:cNvPr>
          <p:cNvSpPr txBox="1"/>
          <p:nvPr>
            <p:custDataLst>
              <p:tags r:id="rId6"/>
            </p:custDataLst>
          </p:nvPr>
        </p:nvSpPr>
        <p:spPr>
          <a:xfrm>
            <a:off x="768875" y="411287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RESTful Services</a:t>
            </a:r>
            <a:endParaRPr sz="1100" dirty="0">
              <a:latin typeface="Oracle Sans Tab"/>
            </a:endParaRPr>
          </a:p>
        </p:txBody>
      </p:sp>
      <p:sp>
        <p:nvSpPr>
          <p:cNvPr id="14" name="App Builder">
            <a:extLst>
              <a:ext uri="{FF2B5EF4-FFF2-40B4-BE49-F238E27FC236}">
                <a16:creationId xmlns:a16="http://schemas.microsoft.com/office/drawing/2014/main" id="{E8BB1F07-A8CB-863A-38CD-24B5F1FD98A0}"/>
              </a:ext>
            </a:extLst>
          </p:cNvPr>
          <p:cNvSpPr txBox="1"/>
          <p:nvPr>
            <p:custDataLst>
              <p:tags r:id="rId7"/>
            </p:custDataLst>
          </p:nvPr>
        </p:nvSpPr>
        <p:spPr>
          <a:xfrm>
            <a:off x="2350119" y="411287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Object Browser</a:t>
            </a:r>
            <a:endParaRPr sz="1100" dirty="0">
              <a:latin typeface="Oracle Sans Tab"/>
            </a:endParaRPr>
          </a:p>
        </p:txBody>
      </p:sp>
      <p:sp>
        <p:nvSpPr>
          <p:cNvPr id="15" name="App Builder">
            <a:extLst>
              <a:ext uri="{FF2B5EF4-FFF2-40B4-BE49-F238E27FC236}">
                <a16:creationId xmlns:a16="http://schemas.microsoft.com/office/drawing/2014/main" id="{B259E461-D676-DB5E-3800-E9FB8482CBD9}"/>
              </a:ext>
            </a:extLst>
          </p:cNvPr>
          <p:cNvSpPr txBox="1"/>
          <p:nvPr>
            <p:custDataLst>
              <p:tags r:id="rId8"/>
            </p:custDataLst>
          </p:nvPr>
        </p:nvSpPr>
        <p:spPr>
          <a:xfrm>
            <a:off x="3884497" y="411287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Data Loading</a:t>
            </a:r>
            <a:endParaRPr sz="1100" dirty="0">
              <a:latin typeface="Oracle Sans Tab"/>
            </a:endParaRPr>
          </a:p>
        </p:txBody>
      </p:sp>
      <p:sp>
        <p:nvSpPr>
          <p:cNvPr id="16" name="App Builder">
            <a:extLst>
              <a:ext uri="{FF2B5EF4-FFF2-40B4-BE49-F238E27FC236}">
                <a16:creationId xmlns:a16="http://schemas.microsoft.com/office/drawing/2014/main" id="{B0F6EE2B-DD0A-1EAA-0390-47A778E2D076}"/>
              </a:ext>
            </a:extLst>
          </p:cNvPr>
          <p:cNvSpPr txBox="1"/>
          <p:nvPr>
            <p:custDataLst>
              <p:tags r:id="rId9"/>
            </p:custDataLst>
          </p:nvPr>
        </p:nvSpPr>
        <p:spPr>
          <a:xfrm>
            <a:off x="5425751" y="411287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Monitor</a:t>
            </a:r>
            <a:endParaRPr sz="1100" dirty="0">
              <a:latin typeface="Oracle Sans Tab"/>
            </a:endParaRPr>
          </a:p>
        </p:txBody>
      </p:sp>
      <p:sp>
        <p:nvSpPr>
          <p:cNvPr id="17" name="App Builder">
            <a:extLst>
              <a:ext uri="{FF2B5EF4-FFF2-40B4-BE49-F238E27FC236}">
                <a16:creationId xmlns:a16="http://schemas.microsoft.com/office/drawing/2014/main" id="{FED243A9-C69C-F16C-2EAA-8332F6CBE2BF}"/>
              </a:ext>
            </a:extLst>
          </p:cNvPr>
          <p:cNvSpPr txBox="1"/>
          <p:nvPr>
            <p:custDataLst>
              <p:tags r:id="rId10"/>
            </p:custDataLst>
          </p:nvPr>
        </p:nvSpPr>
        <p:spPr>
          <a:xfrm>
            <a:off x="2350119" y="543791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App Gallery</a:t>
            </a:r>
            <a:endParaRPr sz="1100" dirty="0">
              <a:latin typeface="Oracle Sans Tab"/>
            </a:endParaRPr>
          </a:p>
        </p:txBody>
      </p:sp>
      <p:sp>
        <p:nvSpPr>
          <p:cNvPr id="18" name="App Builder">
            <a:extLst>
              <a:ext uri="{FF2B5EF4-FFF2-40B4-BE49-F238E27FC236}">
                <a16:creationId xmlns:a16="http://schemas.microsoft.com/office/drawing/2014/main" id="{E42F034D-B9B0-FBA9-E695-DDDED102C447}"/>
              </a:ext>
            </a:extLst>
          </p:cNvPr>
          <p:cNvSpPr txBox="1"/>
          <p:nvPr>
            <p:custDataLst>
              <p:tags r:id="rId11"/>
            </p:custDataLst>
          </p:nvPr>
        </p:nvSpPr>
        <p:spPr>
          <a:xfrm>
            <a:off x="3884497" y="5437919"/>
            <a:ext cx="1480638"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http://schemas.microsoft.com/office/powerpoint/2012/main" xmlns:p14="http://schemas.microsoft.com/office/powerpoint/2010/main" val="1"/>
            </a:ext>
          </a:extLst>
        </p:spPr>
        <p:txBody>
          <a:bodyPr wrap="square" lIns="91437" rIns="91437">
            <a:spAutoFit/>
          </a:bodyPr>
          <a:lstStyle>
            <a:lvl1pPr algn="ctr">
              <a:defRPr sz="1400"/>
            </a:lvl1pPr>
          </a:lstStyle>
          <a:p>
            <a:pPr defTabSz="1828778">
              <a:defRPr/>
            </a:pPr>
            <a:r>
              <a:rPr lang="en-US" sz="1100" dirty="0">
                <a:latin typeface="Oracle Sans Tab"/>
              </a:rPr>
              <a:t>DevOps Tools</a:t>
            </a:r>
            <a:endParaRPr sz="1100" dirty="0">
              <a:latin typeface="Oracle Sans Tab"/>
            </a:endParaRPr>
          </a:p>
        </p:txBody>
      </p:sp>
    </p:spTree>
    <p:extLst>
      <p:ext uri="{BB962C8B-B14F-4D97-AF65-F5344CB8AC3E}">
        <p14:creationId xmlns:p14="http://schemas.microsoft.com/office/powerpoint/2010/main" val="11072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DD92-DAF6-A257-7E51-205FEC32195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40D6515-4591-74A8-E9EB-F7FC9E2D8EE8}"/>
              </a:ext>
            </a:extLst>
          </p:cNvPr>
          <p:cNvSpPr>
            <a:spLocks noGrp="1"/>
          </p:cNvSpPr>
          <p:nvPr>
            <p:ph type="title"/>
          </p:nvPr>
        </p:nvSpPr>
        <p:spPr/>
        <p:txBody>
          <a:bodyPr/>
          <a:lstStyle/>
          <a:p>
            <a:r>
              <a:rPr lang="en-US" dirty="0"/>
              <a:t>User Interface for Any Device</a:t>
            </a:r>
          </a:p>
        </p:txBody>
      </p:sp>
      <p:sp>
        <p:nvSpPr>
          <p:cNvPr id="3" name="Footer Placeholder 2">
            <a:extLst>
              <a:ext uri="{FF2B5EF4-FFF2-40B4-BE49-F238E27FC236}">
                <a16:creationId xmlns:a16="http://schemas.microsoft.com/office/drawing/2014/main" id="{2C2B173F-94CA-661C-0CEA-D229F814C434}"/>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A7210D6D-05DF-B012-FB8E-A1DC5DA4457E}"/>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 name="Picture 1">
            <a:extLst>
              <a:ext uri="{FF2B5EF4-FFF2-40B4-BE49-F238E27FC236}">
                <a16:creationId xmlns:a16="http://schemas.microsoft.com/office/drawing/2014/main" id="{FEFE982E-098F-A282-46EB-504968F1D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606" y="1005363"/>
            <a:ext cx="7212787" cy="4507992"/>
          </a:xfrm>
          <a:prstGeom prst="rect">
            <a:avLst/>
          </a:prstGeom>
        </p:spPr>
      </p:pic>
      <p:sp>
        <p:nvSpPr>
          <p:cNvPr id="5" name="Design Tables">
            <a:extLst>
              <a:ext uri="{FF2B5EF4-FFF2-40B4-BE49-F238E27FC236}">
                <a16:creationId xmlns:a16="http://schemas.microsoft.com/office/drawing/2014/main" id="{DD6D4E46-9104-A95E-611D-766BE10A3F7E}"/>
              </a:ext>
            </a:extLst>
          </p:cNvPr>
          <p:cNvSpPr txBox="1"/>
          <p:nvPr/>
        </p:nvSpPr>
        <p:spPr>
          <a:xfrm>
            <a:off x="2371683" y="5185816"/>
            <a:ext cx="7465432" cy="666821"/>
          </a:xfrm>
          <a:prstGeom prst="rect">
            <a:avLst/>
          </a:prstGeom>
          <a:ln w="12700">
            <a:miter lim="400000"/>
          </a:ln>
          <a:extLst>
            <a:ext uri="{C572A759-6A51-4108-AA02-DFA0A04FC94B}">
              <ma14:wrappingTextBoxFlag xmlns="" xmlns:ma14="http://schemas.microsoft.com/office/mac/drawingml/2011/main" val="1"/>
            </a:ext>
          </a:extLst>
        </p:spPr>
        <p:txBody>
          <a:bodyPr wrap="square" lIns="25386" tIns="25386" rIns="25386" bIns="25386" anchor="ctr">
            <a:spAutoFit/>
          </a:bodyPr>
          <a:lstStyle>
            <a:lvl1pPr algn="l">
              <a:spcBef>
                <a:spcPts val="5900"/>
              </a:spcBef>
              <a:defRPr sz="5200">
                <a:latin typeface="+mn-lt"/>
                <a:ea typeface="+mn-ea"/>
                <a:cs typeface="+mn-cs"/>
                <a:sym typeface="Helvetica Neue Light"/>
              </a:defRPr>
            </a:lvl1pPr>
          </a:lstStyle>
          <a:p>
            <a:pPr algn="ctr">
              <a:spcBef>
                <a:spcPts val="0"/>
              </a:spcBef>
            </a:pPr>
            <a:r>
              <a:rPr lang="en-US" sz="2000" b="1" dirty="0">
                <a:solidFill>
                  <a:srgbClr val="315357"/>
                </a:solidFill>
                <a:latin typeface="Oracle Sans" panose="020B0503020204020204" pitchFamily="34" charset="0"/>
                <a:cs typeface="Oracle Sans" panose="020B0503020204020204" pitchFamily="34" charset="0"/>
              </a:rPr>
              <a:t>Modern, intuitive, accessible UI for any device</a:t>
            </a:r>
          </a:p>
          <a:p>
            <a:pPr algn="ctr">
              <a:spcBef>
                <a:spcPts val="0"/>
              </a:spcBef>
            </a:pPr>
            <a:r>
              <a:rPr lang="en-US" sz="2000" b="1" dirty="0">
                <a:solidFill>
                  <a:srgbClr val="315357"/>
                </a:solidFill>
                <a:latin typeface="Oracle Sans" panose="020B0503020204020204" pitchFamily="34" charset="0"/>
                <a:cs typeface="Oracle Sans" panose="020B0503020204020204" pitchFamily="34" charset="0"/>
              </a:rPr>
              <a:t>fully customizable and responsive apps</a:t>
            </a:r>
          </a:p>
        </p:txBody>
      </p:sp>
      <p:sp>
        <p:nvSpPr>
          <p:cNvPr id="4" name="Date">
            <a:extLst>
              <a:ext uri="{FF2B5EF4-FFF2-40B4-BE49-F238E27FC236}">
                <a16:creationId xmlns:a16="http://schemas.microsoft.com/office/drawing/2014/main" id="{4950C406-2026-951B-511C-8B23D2535D2C}"/>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8" name="Slide Number Placeholder 7">
            <a:extLst>
              <a:ext uri="{FF2B5EF4-FFF2-40B4-BE49-F238E27FC236}">
                <a16:creationId xmlns:a16="http://schemas.microsoft.com/office/drawing/2014/main" id="{445CC12A-C883-557D-3F1C-7095E81A1DA5}"/>
              </a:ext>
            </a:extLst>
          </p:cNvPr>
          <p:cNvSpPr>
            <a:spLocks noGrp="1"/>
          </p:cNvSpPr>
          <p:nvPr>
            <p:ph type="sldNum" sz="quarter" idx="16"/>
          </p:nvPr>
        </p:nvSpPr>
        <p:spPr/>
        <p:txBody>
          <a:bodyPr/>
          <a:lstStyle/>
          <a:p>
            <a:fld id="{345D60D9-5372-5F40-9443-0F9AE5BDC3C8}" type="slidenum">
              <a:rPr lang="en-US" smtClean="0"/>
              <a:pPr/>
              <a:t>14</a:t>
            </a:fld>
            <a:endParaRPr lang="en-US" dirty="0"/>
          </a:p>
        </p:txBody>
      </p:sp>
    </p:spTree>
    <p:extLst>
      <p:ext uri="{BB962C8B-B14F-4D97-AF65-F5344CB8AC3E}">
        <p14:creationId xmlns:p14="http://schemas.microsoft.com/office/powerpoint/2010/main" val="77146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0719CBB-6DEA-4D50-9E54-1965306A869D}"/>
              </a:ext>
            </a:extLst>
          </p:cNvPr>
          <p:cNvSpPr>
            <a:spLocks noGrp="1"/>
          </p:cNvSpPr>
          <p:nvPr>
            <p:ph type="title"/>
          </p:nvPr>
        </p:nvSpPr>
        <p:spPr/>
        <p:txBody>
          <a:bodyPr/>
          <a:lstStyle/>
          <a:p>
            <a:r>
              <a:rPr lang="en-US" dirty="0"/>
              <a:t>APEX Architecture</a:t>
            </a:r>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D0F71241-6EF2-F146-9864-9C6BAA24438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8" name="Picture 67">
            <a:extLst>
              <a:ext uri="{FF2B5EF4-FFF2-40B4-BE49-F238E27FC236}">
                <a16:creationId xmlns:a16="http://schemas.microsoft.com/office/drawing/2014/main" id="{13CF494D-CB04-D3E0-3C93-441D52F5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301" y="3860778"/>
            <a:ext cx="1901547" cy="1901547"/>
          </a:xfrm>
          <a:prstGeom prst="rect">
            <a:avLst/>
          </a:prstGeom>
        </p:spPr>
      </p:pic>
      <p:sp>
        <p:nvSpPr>
          <p:cNvPr id="69" name="Rounded Rectangle 68">
            <a:extLst>
              <a:ext uri="{FF2B5EF4-FFF2-40B4-BE49-F238E27FC236}">
                <a16:creationId xmlns:a16="http://schemas.microsoft.com/office/drawing/2014/main" id="{7A9BFE96-DC79-0D32-7182-2F84B0A2F11D}"/>
              </a:ext>
            </a:extLst>
          </p:cNvPr>
          <p:cNvSpPr>
            <a:spLocks noChangeAspect="1"/>
          </p:cNvSpPr>
          <p:nvPr/>
        </p:nvSpPr>
        <p:spPr>
          <a:xfrm>
            <a:off x="1638300" y="2057399"/>
            <a:ext cx="914400" cy="274320"/>
          </a:xfrm>
          <a:prstGeom prst="roundRect">
            <a:avLst>
              <a:gd name="adj" fmla="val 8511"/>
            </a:avLst>
          </a:prstGeom>
          <a:solidFill>
            <a:srgbClr val="41817E"/>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 rtlCol="0" anchor="ctr"/>
          <a:lstStyle/>
          <a:p>
            <a:pPr algn="ctr"/>
            <a:r>
              <a:rPr lang="en-US" sz="1100" b="1" dirty="0">
                <a:latin typeface="Oracle Sans Semi Bold" panose="020B0503020204020204" pitchFamily="34" charset="0"/>
                <a:cs typeface="Oracle Sans Semi Bold" panose="020B0503020204020204" pitchFamily="34" charset="0"/>
              </a:rPr>
              <a:t>GET</a:t>
            </a:r>
          </a:p>
        </p:txBody>
      </p:sp>
      <p:sp>
        <p:nvSpPr>
          <p:cNvPr id="70" name="Freeform 69">
            <a:extLst>
              <a:ext uri="{FF2B5EF4-FFF2-40B4-BE49-F238E27FC236}">
                <a16:creationId xmlns:a16="http://schemas.microsoft.com/office/drawing/2014/main" id="{A62BEC97-E35E-52AC-272D-4B72C877352D}"/>
              </a:ext>
            </a:extLst>
          </p:cNvPr>
          <p:cNvSpPr/>
          <p:nvPr/>
        </p:nvSpPr>
        <p:spPr>
          <a:xfrm>
            <a:off x="5103223" y="566057"/>
            <a:ext cx="2577737" cy="2438400"/>
          </a:xfrm>
          <a:custGeom>
            <a:avLst/>
            <a:gdLst>
              <a:gd name="connsiteX0" fmla="*/ 0 w 2577737"/>
              <a:gd name="connsiteY0" fmla="*/ 0 h 2438400"/>
              <a:gd name="connsiteX1" fmla="*/ 243840 w 2577737"/>
              <a:gd name="connsiteY1" fmla="*/ 748937 h 2438400"/>
              <a:gd name="connsiteX2" fmla="*/ 1733006 w 2577737"/>
              <a:gd name="connsiteY2" fmla="*/ 783772 h 2438400"/>
              <a:gd name="connsiteX3" fmla="*/ 2577737 w 2577737"/>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577737" h="2438400">
                <a:moveTo>
                  <a:pt x="0" y="0"/>
                </a:moveTo>
                <a:lnTo>
                  <a:pt x="243840" y="748937"/>
                </a:lnTo>
                <a:lnTo>
                  <a:pt x="1733006" y="783772"/>
                </a:lnTo>
                <a:lnTo>
                  <a:pt x="2577737" y="243840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DAC35178-272E-AFFC-4FBF-C57A40EE0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2339432"/>
            <a:ext cx="2286000" cy="1503946"/>
          </a:xfrm>
          <a:prstGeom prst="rect">
            <a:avLst/>
          </a:prstGeom>
        </p:spPr>
      </p:pic>
      <p:sp>
        <p:nvSpPr>
          <p:cNvPr id="72" name="TextBox 71">
            <a:extLst>
              <a:ext uri="{FF2B5EF4-FFF2-40B4-BE49-F238E27FC236}">
                <a16:creationId xmlns:a16="http://schemas.microsoft.com/office/drawing/2014/main" id="{B123B0BE-FB22-3EEF-D3B6-F79895F30427}"/>
              </a:ext>
            </a:extLst>
          </p:cNvPr>
          <p:cNvSpPr txBox="1"/>
          <p:nvPr/>
        </p:nvSpPr>
        <p:spPr>
          <a:xfrm>
            <a:off x="4629514" y="4761533"/>
            <a:ext cx="1280160" cy="276999"/>
          </a:xfrm>
          <a:prstGeom prst="rect">
            <a:avLst/>
          </a:prstGeom>
          <a:noFill/>
        </p:spPr>
        <p:txBody>
          <a:bodyPr wrap="square" rtlCol="0" anchor="t">
            <a:spAutoFit/>
          </a:bodyPr>
          <a:lstStyle/>
          <a:p>
            <a:pPr algn="ctr"/>
            <a:r>
              <a:rPr lang="en-US" sz="1200" dirty="0"/>
              <a:t>Database</a:t>
            </a:r>
          </a:p>
        </p:txBody>
      </p:sp>
      <p:cxnSp>
        <p:nvCxnSpPr>
          <p:cNvPr id="73" name="Straight Arrow Connector 72">
            <a:extLst>
              <a:ext uri="{FF2B5EF4-FFF2-40B4-BE49-F238E27FC236}">
                <a16:creationId xmlns:a16="http://schemas.microsoft.com/office/drawing/2014/main" id="{75C831F7-D2C4-90F5-A6D6-FF4DA0EF6A91}"/>
              </a:ext>
            </a:extLst>
          </p:cNvPr>
          <p:cNvCxnSpPr>
            <a:cxnSpLocks/>
          </p:cNvCxnSpPr>
          <p:nvPr/>
        </p:nvCxnSpPr>
        <p:spPr>
          <a:xfrm>
            <a:off x="11277600" y="2274309"/>
            <a:ext cx="0" cy="154617"/>
          </a:xfrm>
          <a:prstGeom prst="straightConnector1">
            <a:avLst/>
          </a:prstGeom>
          <a:ln w="12700">
            <a:solidFill>
              <a:schemeClr val="tx1">
                <a:lumMod val="25000"/>
                <a:lumOff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C2254B7-EBAB-888B-B27C-9B160E670A60}"/>
              </a:ext>
            </a:extLst>
          </p:cNvPr>
          <p:cNvCxnSpPr>
            <a:cxnSpLocks/>
          </p:cNvCxnSpPr>
          <p:nvPr/>
        </p:nvCxnSpPr>
        <p:spPr>
          <a:xfrm flipV="1">
            <a:off x="2093425" y="1676400"/>
            <a:ext cx="0" cy="307876"/>
          </a:xfrm>
          <a:prstGeom prst="straightConnector1">
            <a:avLst/>
          </a:prstGeom>
          <a:ln w="12700">
            <a:solidFill>
              <a:srgbClr val="8B85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48391C0-5A57-3128-C8D8-1EDC20DABCD3}"/>
              </a:ext>
            </a:extLst>
          </p:cNvPr>
          <p:cNvCxnSpPr>
            <a:cxnSpLocks/>
          </p:cNvCxnSpPr>
          <p:nvPr/>
        </p:nvCxnSpPr>
        <p:spPr>
          <a:xfrm>
            <a:off x="2080724" y="1676400"/>
            <a:ext cx="7714543" cy="0"/>
          </a:xfrm>
          <a:prstGeom prst="straightConnector1">
            <a:avLst/>
          </a:prstGeom>
          <a:ln w="12700">
            <a:solidFill>
              <a:srgbClr val="41817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16E6747-44CE-F775-3F52-6C783D4D0B97}"/>
              </a:ext>
            </a:extLst>
          </p:cNvPr>
          <p:cNvCxnSpPr>
            <a:cxnSpLocks/>
          </p:cNvCxnSpPr>
          <p:nvPr/>
        </p:nvCxnSpPr>
        <p:spPr>
          <a:xfrm flipV="1">
            <a:off x="5276673" y="3687399"/>
            <a:ext cx="0" cy="575292"/>
          </a:xfrm>
          <a:prstGeom prst="straightConnector1">
            <a:avLst/>
          </a:prstGeom>
          <a:ln w="12700">
            <a:solidFill>
              <a:schemeClr val="tx1">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A497BF9-8FF9-BC19-217D-DDC2D068A627}"/>
              </a:ext>
            </a:extLst>
          </p:cNvPr>
          <p:cNvCxnSpPr>
            <a:cxnSpLocks/>
          </p:cNvCxnSpPr>
          <p:nvPr/>
        </p:nvCxnSpPr>
        <p:spPr>
          <a:xfrm flipV="1">
            <a:off x="9879316" y="4219899"/>
            <a:ext cx="0" cy="677312"/>
          </a:xfrm>
          <a:prstGeom prst="straightConnector1">
            <a:avLst/>
          </a:prstGeom>
          <a:ln w="12700">
            <a:solidFill>
              <a:srgbClr val="C7463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AAD1C66-5258-9C6C-9D7B-F084B5C2B201}"/>
              </a:ext>
            </a:extLst>
          </p:cNvPr>
          <p:cNvCxnSpPr>
            <a:cxnSpLocks/>
          </p:cNvCxnSpPr>
          <p:nvPr/>
        </p:nvCxnSpPr>
        <p:spPr>
          <a:xfrm>
            <a:off x="8515530" y="4897211"/>
            <a:ext cx="1382157" cy="0"/>
          </a:xfrm>
          <a:prstGeom prst="straightConnector1">
            <a:avLst/>
          </a:prstGeom>
          <a:ln w="12700">
            <a:solidFill>
              <a:srgbClr val="C7463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900BF56-2E10-7497-AC65-D302FD78D191}"/>
              </a:ext>
            </a:extLst>
          </p:cNvPr>
          <p:cNvCxnSpPr>
            <a:cxnSpLocks/>
          </p:cNvCxnSpPr>
          <p:nvPr/>
        </p:nvCxnSpPr>
        <p:spPr>
          <a:xfrm flipV="1">
            <a:off x="8515530" y="2133600"/>
            <a:ext cx="0" cy="2767851"/>
          </a:xfrm>
          <a:prstGeom prst="straightConnector1">
            <a:avLst/>
          </a:prstGeom>
          <a:ln w="12700">
            <a:solidFill>
              <a:srgbClr val="C7463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0" name="Rounded Rectangle 79">
            <a:extLst>
              <a:ext uri="{FF2B5EF4-FFF2-40B4-BE49-F238E27FC236}">
                <a16:creationId xmlns:a16="http://schemas.microsoft.com/office/drawing/2014/main" id="{01602472-D21E-4EF7-A737-A1C5853D9155}"/>
              </a:ext>
            </a:extLst>
          </p:cNvPr>
          <p:cNvSpPr/>
          <p:nvPr/>
        </p:nvSpPr>
        <p:spPr>
          <a:xfrm>
            <a:off x="9467836" y="3657600"/>
            <a:ext cx="822960" cy="274320"/>
          </a:xfrm>
          <a:prstGeom prst="roundRect">
            <a:avLst>
              <a:gd name="adj" fmla="val 8511"/>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 rtlCol="0" anchor="ctr"/>
          <a:lstStyle/>
          <a:p>
            <a:pPr algn="ctr"/>
            <a:r>
              <a:rPr lang="en-US" sz="1100" b="1" dirty="0">
                <a:latin typeface="Oracle Sans Semi Bold" panose="020B0503020204020204" pitchFamily="34" charset="0"/>
                <a:cs typeface="Oracle Sans Semi Bold" panose="020B0503020204020204" pitchFamily="34" charset="0"/>
              </a:rPr>
              <a:t>POST</a:t>
            </a:r>
          </a:p>
        </p:txBody>
      </p:sp>
      <p:cxnSp>
        <p:nvCxnSpPr>
          <p:cNvPr id="81" name="Straight Arrow Connector 80">
            <a:extLst>
              <a:ext uri="{FF2B5EF4-FFF2-40B4-BE49-F238E27FC236}">
                <a16:creationId xmlns:a16="http://schemas.microsoft.com/office/drawing/2014/main" id="{070A1047-C5DC-2E01-3762-1328B9052907}"/>
              </a:ext>
            </a:extLst>
          </p:cNvPr>
          <p:cNvCxnSpPr>
            <a:cxnSpLocks/>
          </p:cNvCxnSpPr>
          <p:nvPr/>
        </p:nvCxnSpPr>
        <p:spPr>
          <a:xfrm>
            <a:off x="5421521" y="2133600"/>
            <a:ext cx="3094009" cy="0"/>
          </a:xfrm>
          <a:prstGeom prst="straightConnector1">
            <a:avLst/>
          </a:prstGeom>
          <a:ln w="12700">
            <a:solidFill>
              <a:srgbClr val="C74634"/>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2BBBA6A3-5028-F8B1-9921-C95E87AA1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5998" y="2235799"/>
            <a:ext cx="2286000" cy="1503946"/>
          </a:xfrm>
          <a:prstGeom prst="rect">
            <a:avLst/>
          </a:prstGeom>
        </p:spPr>
      </p:pic>
      <p:pic>
        <p:nvPicPr>
          <p:cNvPr id="83" name="Picture 82">
            <a:extLst>
              <a:ext uri="{FF2B5EF4-FFF2-40B4-BE49-F238E27FC236}">
                <a16:creationId xmlns:a16="http://schemas.microsoft.com/office/drawing/2014/main" id="{5CBD5730-F73D-65FA-E622-AE9815573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3237" y="2949677"/>
            <a:ext cx="1686498" cy="1088064"/>
          </a:xfrm>
          <a:prstGeom prst="rect">
            <a:avLst/>
          </a:prstGeom>
        </p:spPr>
      </p:pic>
      <p:sp>
        <p:nvSpPr>
          <p:cNvPr id="84" name="Rectangle 83">
            <a:extLst>
              <a:ext uri="{FF2B5EF4-FFF2-40B4-BE49-F238E27FC236}">
                <a16:creationId xmlns:a16="http://schemas.microsoft.com/office/drawing/2014/main" id="{B406A3EE-E3FA-7798-92B0-CBAEDB13D0BB}"/>
              </a:ext>
            </a:extLst>
          </p:cNvPr>
          <p:cNvSpPr/>
          <p:nvPr/>
        </p:nvSpPr>
        <p:spPr>
          <a:xfrm rot="10800000" flipV="1">
            <a:off x="2922549" y="1420787"/>
            <a:ext cx="631904" cy="246221"/>
          </a:xfrm>
          <a:prstGeom prst="rect">
            <a:avLst/>
          </a:prstGeom>
        </p:spPr>
        <p:txBody>
          <a:bodyPr wrap="none">
            <a:spAutoFit/>
          </a:bodyPr>
          <a:lstStyle/>
          <a:p>
            <a:r>
              <a:rPr lang="en-US" sz="1000" b="1" dirty="0"/>
              <a:t>1 - URL</a:t>
            </a:r>
          </a:p>
        </p:txBody>
      </p:sp>
      <p:sp>
        <p:nvSpPr>
          <p:cNvPr id="85" name="Rectangle 84">
            <a:extLst>
              <a:ext uri="{FF2B5EF4-FFF2-40B4-BE49-F238E27FC236}">
                <a16:creationId xmlns:a16="http://schemas.microsoft.com/office/drawing/2014/main" id="{86E3F320-92ED-7BD1-BF54-2A6E132E57D4}"/>
              </a:ext>
            </a:extLst>
          </p:cNvPr>
          <p:cNvSpPr/>
          <p:nvPr/>
        </p:nvSpPr>
        <p:spPr>
          <a:xfrm rot="10800000" flipV="1">
            <a:off x="4245232" y="2660646"/>
            <a:ext cx="700833" cy="246221"/>
          </a:xfrm>
          <a:prstGeom prst="rect">
            <a:avLst/>
          </a:prstGeom>
        </p:spPr>
        <p:txBody>
          <a:bodyPr wrap="none">
            <a:spAutoFit/>
          </a:bodyPr>
          <a:lstStyle/>
          <a:p>
            <a:r>
              <a:rPr lang="en-US" sz="1000" b="1" dirty="0"/>
              <a:t>2 - JDBC</a:t>
            </a:r>
          </a:p>
        </p:txBody>
      </p:sp>
      <p:sp>
        <p:nvSpPr>
          <p:cNvPr id="86" name="Rectangle 85">
            <a:extLst>
              <a:ext uri="{FF2B5EF4-FFF2-40B4-BE49-F238E27FC236}">
                <a16:creationId xmlns:a16="http://schemas.microsoft.com/office/drawing/2014/main" id="{7CB6291F-7451-527E-312F-5060D7ACE0AD}"/>
              </a:ext>
            </a:extLst>
          </p:cNvPr>
          <p:cNvSpPr/>
          <p:nvPr/>
        </p:nvSpPr>
        <p:spPr>
          <a:xfrm rot="10800000" flipV="1">
            <a:off x="8631166" y="4908931"/>
            <a:ext cx="1181734" cy="246221"/>
          </a:xfrm>
          <a:prstGeom prst="rect">
            <a:avLst/>
          </a:prstGeom>
        </p:spPr>
        <p:txBody>
          <a:bodyPr wrap="none">
            <a:spAutoFit/>
          </a:bodyPr>
          <a:lstStyle/>
          <a:p>
            <a:r>
              <a:rPr lang="en-US" sz="1000" b="1" dirty="0"/>
              <a:t>5 – HTTPS POST</a:t>
            </a:r>
          </a:p>
        </p:txBody>
      </p:sp>
      <p:sp>
        <p:nvSpPr>
          <p:cNvPr id="87" name="Rectangle 86">
            <a:extLst>
              <a:ext uri="{FF2B5EF4-FFF2-40B4-BE49-F238E27FC236}">
                <a16:creationId xmlns:a16="http://schemas.microsoft.com/office/drawing/2014/main" id="{B9716255-F550-AF47-F498-E2019B826775}"/>
              </a:ext>
            </a:extLst>
          </p:cNvPr>
          <p:cNvSpPr/>
          <p:nvPr/>
        </p:nvSpPr>
        <p:spPr>
          <a:xfrm rot="10800000" flipV="1">
            <a:off x="6039451" y="3378377"/>
            <a:ext cx="718466" cy="246221"/>
          </a:xfrm>
          <a:prstGeom prst="rect">
            <a:avLst/>
          </a:prstGeom>
        </p:spPr>
        <p:txBody>
          <a:bodyPr wrap="none">
            <a:spAutoFit/>
          </a:bodyPr>
          <a:lstStyle/>
          <a:p>
            <a:r>
              <a:rPr lang="en-US" sz="1000" b="1" dirty="0"/>
              <a:t>7 - APEX</a:t>
            </a:r>
          </a:p>
        </p:txBody>
      </p:sp>
      <p:sp>
        <p:nvSpPr>
          <p:cNvPr id="88" name="Rectangle 87">
            <a:extLst>
              <a:ext uri="{FF2B5EF4-FFF2-40B4-BE49-F238E27FC236}">
                <a16:creationId xmlns:a16="http://schemas.microsoft.com/office/drawing/2014/main" id="{68C61C49-1ADA-CD4E-0B58-49F7BF2D819D}"/>
              </a:ext>
            </a:extLst>
          </p:cNvPr>
          <p:cNvSpPr/>
          <p:nvPr/>
        </p:nvSpPr>
        <p:spPr>
          <a:xfrm rot="10800000" flipV="1">
            <a:off x="9256389" y="2074332"/>
            <a:ext cx="1245854" cy="246221"/>
          </a:xfrm>
          <a:prstGeom prst="rect">
            <a:avLst/>
          </a:prstGeom>
        </p:spPr>
        <p:txBody>
          <a:bodyPr wrap="none">
            <a:spAutoFit/>
          </a:bodyPr>
          <a:lstStyle/>
          <a:p>
            <a:r>
              <a:rPr lang="en-US" sz="1000" dirty="0">
                <a:solidFill>
                  <a:schemeClr val="accent4"/>
                </a:solidFill>
              </a:rPr>
              <a:t>User views details </a:t>
            </a:r>
          </a:p>
        </p:txBody>
      </p:sp>
      <p:sp>
        <p:nvSpPr>
          <p:cNvPr id="89" name="Rectangle 88">
            <a:extLst>
              <a:ext uri="{FF2B5EF4-FFF2-40B4-BE49-F238E27FC236}">
                <a16:creationId xmlns:a16="http://schemas.microsoft.com/office/drawing/2014/main" id="{8B73A15B-A796-8628-1BA1-337465D83F27}"/>
              </a:ext>
            </a:extLst>
          </p:cNvPr>
          <p:cNvSpPr/>
          <p:nvPr/>
        </p:nvSpPr>
        <p:spPr>
          <a:xfrm rot="10800000" flipV="1">
            <a:off x="1506327" y="3824590"/>
            <a:ext cx="1199367" cy="246221"/>
          </a:xfrm>
          <a:prstGeom prst="rect">
            <a:avLst/>
          </a:prstGeom>
        </p:spPr>
        <p:txBody>
          <a:bodyPr wrap="none">
            <a:spAutoFit/>
          </a:bodyPr>
          <a:lstStyle/>
          <a:p>
            <a:r>
              <a:rPr lang="en-US" sz="1000" b="1" dirty="0"/>
              <a:t>User clicks a link</a:t>
            </a:r>
          </a:p>
        </p:txBody>
      </p:sp>
      <p:sp>
        <p:nvSpPr>
          <p:cNvPr id="90" name="Rectangle 89">
            <a:extLst>
              <a:ext uri="{FF2B5EF4-FFF2-40B4-BE49-F238E27FC236}">
                <a16:creationId xmlns:a16="http://schemas.microsoft.com/office/drawing/2014/main" id="{7BFBF395-0FAB-B43D-7C4C-5CC46203EEDA}"/>
              </a:ext>
            </a:extLst>
          </p:cNvPr>
          <p:cNvSpPr/>
          <p:nvPr/>
        </p:nvSpPr>
        <p:spPr>
          <a:xfrm rot="10800000" flipV="1">
            <a:off x="9073427" y="3954298"/>
            <a:ext cx="1707519" cy="246221"/>
          </a:xfrm>
          <a:prstGeom prst="rect">
            <a:avLst/>
          </a:prstGeom>
        </p:spPr>
        <p:txBody>
          <a:bodyPr wrap="none">
            <a:spAutoFit/>
          </a:bodyPr>
          <a:lstStyle/>
          <a:p>
            <a:r>
              <a:rPr lang="en-US" sz="1000" b="1" dirty="0"/>
              <a:t>Make change and submit</a:t>
            </a:r>
          </a:p>
        </p:txBody>
      </p:sp>
      <p:sp>
        <p:nvSpPr>
          <p:cNvPr id="91" name="Rounded Rectangle 90">
            <a:extLst>
              <a:ext uri="{FF2B5EF4-FFF2-40B4-BE49-F238E27FC236}">
                <a16:creationId xmlns:a16="http://schemas.microsoft.com/office/drawing/2014/main" id="{CFFE515D-BD48-0128-2DFA-DD131F8840DD}"/>
              </a:ext>
            </a:extLst>
          </p:cNvPr>
          <p:cNvSpPr/>
          <p:nvPr/>
        </p:nvSpPr>
        <p:spPr>
          <a:xfrm>
            <a:off x="1669244" y="4558555"/>
            <a:ext cx="822960" cy="274320"/>
          </a:xfrm>
          <a:prstGeom prst="roundRect">
            <a:avLst>
              <a:gd name="adj" fmla="val 8511"/>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 rtlCol="0" anchor="ctr"/>
          <a:lstStyle/>
          <a:p>
            <a:pPr algn="ctr"/>
            <a:r>
              <a:rPr lang="en-US" sz="1100" b="1" dirty="0">
                <a:solidFill>
                  <a:schemeClr val="tx2"/>
                </a:solidFill>
                <a:latin typeface="Oracle Sans Semi Bold" panose="020B0503020204020204" pitchFamily="34" charset="0"/>
                <a:cs typeface="Oracle Sans Semi Bold" panose="020B0503020204020204" pitchFamily="34" charset="0"/>
              </a:rPr>
              <a:t>Branch</a:t>
            </a:r>
          </a:p>
        </p:txBody>
      </p:sp>
      <p:sp>
        <p:nvSpPr>
          <p:cNvPr id="92" name="Rectangle 91">
            <a:extLst>
              <a:ext uri="{FF2B5EF4-FFF2-40B4-BE49-F238E27FC236}">
                <a16:creationId xmlns:a16="http://schemas.microsoft.com/office/drawing/2014/main" id="{F6AF8E54-F708-61E8-ABBA-68437A2C32A9}"/>
              </a:ext>
            </a:extLst>
          </p:cNvPr>
          <p:cNvSpPr/>
          <p:nvPr/>
        </p:nvSpPr>
        <p:spPr>
          <a:xfrm rot="10800000" flipV="1">
            <a:off x="669169" y="5413907"/>
            <a:ext cx="3991798" cy="1077218"/>
          </a:xfrm>
          <a:prstGeom prst="rect">
            <a:avLst/>
          </a:prstGeom>
        </p:spPr>
        <p:txBody>
          <a:bodyPr wrap="none">
            <a:spAutoFit/>
          </a:bodyPr>
          <a:lstStyle/>
          <a:p>
            <a:r>
              <a:rPr lang="en-US" sz="1400" b="1" dirty="0">
                <a:solidFill>
                  <a:srgbClr val="41817E"/>
                </a:solidFill>
              </a:rPr>
              <a:t>GET</a:t>
            </a:r>
          </a:p>
          <a:p>
            <a:pPr marL="228600" indent="-228600">
              <a:buAutoNum type="arabicPeriod"/>
            </a:pPr>
            <a:r>
              <a:rPr lang="en-US" sz="1000" b="1" dirty="0"/>
              <a:t>User clicks a link which sends HTTPS GET request to ORDS</a:t>
            </a:r>
          </a:p>
          <a:p>
            <a:pPr marL="228600" indent="-228600">
              <a:buAutoNum type="arabicPeriod"/>
            </a:pPr>
            <a:r>
              <a:rPr lang="en-US" sz="1000" b="1" dirty="0"/>
              <a:t>ORDS makes a database JDBC call to the APEX Engine </a:t>
            </a:r>
          </a:p>
          <a:p>
            <a:pPr marL="228600" indent="-228600">
              <a:buAutoNum type="arabicPeriod"/>
            </a:pPr>
            <a:r>
              <a:rPr lang="en-US" sz="1000" b="1" dirty="0"/>
              <a:t>APEX generates HTML page (full page or partial)</a:t>
            </a:r>
          </a:p>
          <a:p>
            <a:pPr marL="228600" indent="-228600">
              <a:buAutoNum type="arabicPeriod"/>
            </a:pPr>
            <a:r>
              <a:rPr lang="en-US" sz="1000" b="1" dirty="0"/>
              <a:t>ORDS returns the generated HTML back to the browser</a:t>
            </a:r>
          </a:p>
          <a:p>
            <a:pPr marL="228600" indent="-228600">
              <a:buAutoNum type="arabicPeriod"/>
            </a:pPr>
            <a:endParaRPr lang="en-US" sz="1000" b="1" dirty="0">
              <a:solidFill>
                <a:schemeClr val="accent4"/>
              </a:solidFill>
            </a:endParaRPr>
          </a:p>
        </p:txBody>
      </p:sp>
      <p:pic>
        <p:nvPicPr>
          <p:cNvPr id="93" name="Picture 92">
            <a:extLst>
              <a:ext uri="{FF2B5EF4-FFF2-40B4-BE49-F238E27FC236}">
                <a16:creationId xmlns:a16="http://schemas.microsoft.com/office/drawing/2014/main" id="{056B70DF-C057-7EC3-AA9B-A02395B8F9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3311" y="4525305"/>
            <a:ext cx="1257164" cy="576200"/>
          </a:xfrm>
          <a:prstGeom prst="rect">
            <a:avLst/>
          </a:prstGeom>
        </p:spPr>
      </p:pic>
      <p:sp>
        <p:nvSpPr>
          <p:cNvPr id="94" name="TextBox 93">
            <a:extLst>
              <a:ext uri="{FF2B5EF4-FFF2-40B4-BE49-F238E27FC236}">
                <a16:creationId xmlns:a16="http://schemas.microsoft.com/office/drawing/2014/main" id="{5AEDA8A3-B387-D603-471A-4BCB9F9DF029}"/>
              </a:ext>
            </a:extLst>
          </p:cNvPr>
          <p:cNvSpPr txBox="1"/>
          <p:nvPr/>
        </p:nvSpPr>
        <p:spPr>
          <a:xfrm>
            <a:off x="6765194" y="5023337"/>
            <a:ext cx="653398" cy="274320"/>
          </a:xfrm>
          <a:prstGeom prst="rect">
            <a:avLst/>
          </a:prstGeom>
          <a:noFill/>
        </p:spPr>
        <p:txBody>
          <a:bodyPr wrap="square" rtlCol="0" anchor="t">
            <a:spAutoFit/>
          </a:bodyPr>
          <a:lstStyle/>
          <a:p>
            <a:pPr algn="ctr"/>
            <a:r>
              <a:rPr lang="en-US" sz="1200" b="1" dirty="0"/>
              <a:t>REST</a:t>
            </a:r>
          </a:p>
        </p:txBody>
      </p:sp>
      <p:cxnSp>
        <p:nvCxnSpPr>
          <p:cNvPr id="95" name="Straight Arrow Connector 94">
            <a:extLst>
              <a:ext uri="{FF2B5EF4-FFF2-40B4-BE49-F238E27FC236}">
                <a16:creationId xmlns:a16="http://schemas.microsoft.com/office/drawing/2014/main" id="{F3AF1734-7123-4C80-62F6-A1130BCDB574}"/>
              </a:ext>
            </a:extLst>
          </p:cNvPr>
          <p:cNvCxnSpPr>
            <a:cxnSpLocks/>
          </p:cNvCxnSpPr>
          <p:nvPr/>
        </p:nvCxnSpPr>
        <p:spPr>
          <a:xfrm>
            <a:off x="6034356" y="3858015"/>
            <a:ext cx="648742" cy="831928"/>
          </a:xfrm>
          <a:prstGeom prst="straightConnector1">
            <a:avLst/>
          </a:prstGeom>
          <a:ln w="12700">
            <a:solidFill>
              <a:schemeClr val="tx1">
                <a:lumMod val="25000"/>
                <a:lumOff val="7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F6F3915-504E-1E75-CF5B-3F47D38DC6BB}"/>
              </a:ext>
            </a:extLst>
          </p:cNvPr>
          <p:cNvCxnSpPr>
            <a:cxnSpLocks/>
          </p:cNvCxnSpPr>
          <p:nvPr/>
        </p:nvCxnSpPr>
        <p:spPr>
          <a:xfrm flipV="1">
            <a:off x="9795267" y="1676400"/>
            <a:ext cx="0" cy="307876"/>
          </a:xfrm>
          <a:prstGeom prst="straightConnector1">
            <a:avLst/>
          </a:prstGeom>
          <a:ln w="12700">
            <a:solidFill>
              <a:srgbClr val="8B858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7" name="Cube 96">
            <a:extLst>
              <a:ext uri="{FF2B5EF4-FFF2-40B4-BE49-F238E27FC236}">
                <a16:creationId xmlns:a16="http://schemas.microsoft.com/office/drawing/2014/main" id="{B02B1240-F5C6-62B5-093B-040A8ECA6B14}"/>
              </a:ext>
            </a:extLst>
          </p:cNvPr>
          <p:cNvSpPr/>
          <p:nvPr/>
        </p:nvSpPr>
        <p:spPr>
          <a:xfrm>
            <a:off x="4270464" y="1360022"/>
            <a:ext cx="2157308" cy="1096004"/>
          </a:xfrm>
          <a:prstGeom prst="cube">
            <a:avLst>
              <a:gd name="adj" fmla="val 723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ORDS</a:t>
            </a:r>
          </a:p>
          <a:p>
            <a:pPr algn="ctr"/>
            <a:r>
              <a:rPr lang="en-US" sz="1200" dirty="0"/>
              <a:t>Oracle REST Data Services</a:t>
            </a:r>
          </a:p>
        </p:txBody>
      </p:sp>
      <p:sp>
        <p:nvSpPr>
          <p:cNvPr id="98" name="Rectangle 97">
            <a:extLst>
              <a:ext uri="{FF2B5EF4-FFF2-40B4-BE49-F238E27FC236}">
                <a16:creationId xmlns:a16="http://schemas.microsoft.com/office/drawing/2014/main" id="{6029046F-BC77-FC17-8CAB-325605D55159}"/>
              </a:ext>
            </a:extLst>
          </p:cNvPr>
          <p:cNvSpPr/>
          <p:nvPr/>
        </p:nvSpPr>
        <p:spPr>
          <a:xfrm rot="10800000" flipV="1">
            <a:off x="3860113" y="3389291"/>
            <a:ext cx="718466" cy="246221"/>
          </a:xfrm>
          <a:prstGeom prst="rect">
            <a:avLst/>
          </a:prstGeom>
        </p:spPr>
        <p:txBody>
          <a:bodyPr wrap="none">
            <a:spAutoFit/>
          </a:bodyPr>
          <a:lstStyle/>
          <a:p>
            <a:r>
              <a:rPr lang="en-US" sz="1000" b="1" dirty="0"/>
              <a:t>3 - APEX</a:t>
            </a:r>
          </a:p>
        </p:txBody>
      </p:sp>
      <p:sp>
        <p:nvSpPr>
          <p:cNvPr id="99" name="Rectangle 98">
            <a:extLst>
              <a:ext uri="{FF2B5EF4-FFF2-40B4-BE49-F238E27FC236}">
                <a16:creationId xmlns:a16="http://schemas.microsoft.com/office/drawing/2014/main" id="{58422C20-DF74-4C77-B679-99BB1BC38D7E}"/>
              </a:ext>
            </a:extLst>
          </p:cNvPr>
          <p:cNvSpPr/>
          <p:nvPr/>
        </p:nvSpPr>
        <p:spPr>
          <a:xfrm rot="10800000" flipV="1">
            <a:off x="7950281" y="1428802"/>
            <a:ext cx="752129" cy="246221"/>
          </a:xfrm>
          <a:prstGeom prst="rect">
            <a:avLst/>
          </a:prstGeom>
        </p:spPr>
        <p:txBody>
          <a:bodyPr wrap="none">
            <a:spAutoFit/>
          </a:bodyPr>
          <a:lstStyle/>
          <a:p>
            <a:r>
              <a:rPr lang="en-US" sz="1000" b="1" dirty="0"/>
              <a:t>4 - HTML</a:t>
            </a:r>
          </a:p>
        </p:txBody>
      </p:sp>
      <p:sp>
        <p:nvSpPr>
          <p:cNvPr id="100" name="Rectangle 99">
            <a:extLst>
              <a:ext uri="{FF2B5EF4-FFF2-40B4-BE49-F238E27FC236}">
                <a16:creationId xmlns:a16="http://schemas.microsoft.com/office/drawing/2014/main" id="{E56E46F5-E093-CF4A-098A-C7D7D710CE1C}"/>
              </a:ext>
            </a:extLst>
          </p:cNvPr>
          <p:cNvSpPr/>
          <p:nvPr/>
        </p:nvSpPr>
        <p:spPr>
          <a:xfrm rot="10800000" flipV="1">
            <a:off x="7076397" y="5413094"/>
            <a:ext cx="3809056" cy="1077218"/>
          </a:xfrm>
          <a:prstGeom prst="rect">
            <a:avLst/>
          </a:prstGeom>
        </p:spPr>
        <p:txBody>
          <a:bodyPr wrap="none">
            <a:spAutoFit/>
          </a:bodyPr>
          <a:lstStyle/>
          <a:p>
            <a:r>
              <a:rPr lang="en-US" sz="1400" b="1" dirty="0">
                <a:solidFill>
                  <a:srgbClr val="C74634"/>
                </a:solidFill>
              </a:rPr>
              <a:t>POST</a:t>
            </a:r>
          </a:p>
          <a:p>
            <a:pPr marL="228600" indent="-228600">
              <a:buFont typeface="+mj-lt"/>
              <a:buAutoNum type="arabicPeriod" startAt="5"/>
            </a:pPr>
            <a:r>
              <a:rPr lang="en-US" sz="1000" b="1" dirty="0"/>
              <a:t>User clicks a button which does an HTTP POST to ORDS</a:t>
            </a:r>
          </a:p>
          <a:p>
            <a:pPr marL="228600" indent="-228600">
              <a:buFont typeface="+mj-lt"/>
              <a:buAutoNum type="arabicPeriod" startAt="5"/>
            </a:pPr>
            <a:r>
              <a:rPr lang="en-US" sz="1000" b="1" dirty="0"/>
              <a:t>ORDS makes a database JDBC call to the APEX Engine</a:t>
            </a:r>
          </a:p>
          <a:p>
            <a:pPr marL="228600" indent="-228600">
              <a:buFont typeface="+mj-lt"/>
              <a:buAutoNum type="arabicPeriod" startAt="5"/>
            </a:pPr>
            <a:r>
              <a:rPr lang="en-US" sz="1000" b="1" dirty="0"/>
              <a:t>APEX processes the request</a:t>
            </a:r>
          </a:p>
          <a:p>
            <a:pPr marL="228600" indent="-228600">
              <a:buFont typeface="+mj-lt"/>
              <a:buAutoNum type="arabicPeriod" startAt="5"/>
            </a:pPr>
            <a:r>
              <a:rPr lang="en-US" sz="1000" b="1" dirty="0"/>
              <a:t>APEX determines URL and branches</a:t>
            </a:r>
          </a:p>
          <a:p>
            <a:pPr marL="228600" indent="-228600">
              <a:buAutoNum type="arabicPeriod" startAt="5"/>
            </a:pPr>
            <a:endParaRPr lang="en-US" sz="1000" b="1" dirty="0">
              <a:solidFill>
                <a:schemeClr val="accent4"/>
              </a:solidFill>
            </a:endParaRPr>
          </a:p>
        </p:txBody>
      </p:sp>
      <p:sp>
        <p:nvSpPr>
          <p:cNvPr id="101" name="Rectangle 100">
            <a:extLst>
              <a:ext uri="{FF2B5EF4-FFF2-40B4-BE49-F238E27FC236}">
                <a16:creationId xmlns:a16="http://schemas.microsoft.com/office/drawing/2014/main" id="{3358DEDC-725D-7CDF-DB7E-A23C97E6B9E2}"/>
              </a:ext>
            </a:extLst>
          </p:cNvPr>
          <p:cNvSpPr/>
          <p:nvPr/>
        </p:nvSpPr>
        <p:spPr>
          <a:xfrm rot="10800000" flipV="1">
            <a:off x="5632388" y="2667004"/>
            <a:ext cx="700833" cy="246221"/>
          </a:xfrm>
          <a:prstGeom prst="rect">
            <a:avLst/>
          </a:prstGeom>
        </p:spPr>
        <p:txBody>
          <a:bodyPr wrap="none">
            <a:spAutoFit/>
          </a:bodyPr>
          <a:lstStyle/>
          <a:p>
            <a:r>
              <a:rPr lang="en-US" sz="1000" b="1" dirty="0"/>
              <a:t>6 - JDBC</a:t>
            </a:r>
          </a:p>
        </p:txBody>
      </p:sp>
      <p:cxnSp>
        <p:nvCxnSpPr>
          <p:cNvPr id="102" name="Straight Arrow Connector 101">
            <a:extLst>
              <a:ext uri="{FF2B5EF4-FFF2-40B4-BE49-F238E27FC236}">
                <a16:creationId xmlns:a16="http://schemas.microsoft.com/office/drawing/2014/main" id="{EEE86FDD-7735-18D0-5AA5-389488A51644}"/>
              </a:ext>
            </a:extLst>
          </p:cNvPr>
          <p:cNvCxnSpPr>
            <a:cxnSpLocks/>
          </p:cNvCxnSpPr>
          <p:nvPr/>
        </p:nvCxnSpPr>
        <p:spPr>
          <a:xfrm flipH="1">
            <a:off x="4901721" y="2529460"/>
            <a:ext cx="4620" cy="485887"/>
          </a:xfrm>
          <a:prstGeom prst="straightConnector1">
            <a:avLst/>
          </a:prstGeom>
          <a:ln w="12700">
            <a:solidFill>
              <a:srgbClr val="41817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12ADACA2-9ACD-BF5D-5D9D-ECBB40A8D9C3}"/>
              </a:ext>
            </a:extLst>
          </p:cNvPr>
          <p:cNvCxnSpPr>
            <a:cxnSpLocks/>
          </p:cNvCxnSpPr>
          <p:nvPr/>
        </p:nvCxnSpPr>
        <p:spPr>
          <a:xfrm flipH="1">
            <a:off x="5650927" y="2522480"/>
            <a:ext cx="4620" cy="485887"/>
          </a:xfrm>
          <a:prstGeom prst="straightConnector1">
            <a:avLst/>
          </a:prstGeom>
          <a:ln w="12700">
            <a:solidFill>
              <a:srgbClr val="C7463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17660DBC-1861-10B0-9BCF-0E65108C76B9}"/>
              </a:ext>
            </a:extLst>
          </p:cNvPr>
          <p:cNvCxnSpPr>
            <a:cxnSpLocks/>
            <a:stCxn id="91" idx="3"/>
          </p:cNvCxnSpPr>
          <p:nvPr/>
        </p:nvCxnSpPr>
        <p:spPr>
          <a:xfrm flipV="1">
            <a:off x="2492204" y="4689943"/>
            <a:ext cx="1257201" cy="5772"/>
          </a:xfrm>
          <a:prstGeom prst="straightConnector1">
            <a:avLst/>
          </a:prstGeom>
          <a:ln w="12700">
            <a:solidFill>
              <a:srgbClr val="C74634"/>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15B29BC4-578B-8BD5-22FD-49C8FA4C5D11}"/>
              </a:ext>
            </a:extLst>
          </p:cNvPr>
          <p:cNvCxnSpPr>
            <a:cxnSpLocks/>
          </p:cNvCxnSpPr>
          <p:nvPr/>
        </p:nvCxnSpPr>
        <p:spPr>
          <a:xfrm flipH="1">
            <a:off x="3749405" y="3833249"/>
            <a:ext cx="748277" cy="856694"/>
          </a:xfrm>
          <a:prstGeom prst="straightConnector1">
            <a:avLst/>
          </a:prstGeom>
          <a:ln w="12700">
            <a:solidFill>
              <a:srgbClr val="C7463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37EFBCD6-26B5-BC65-36AC-88D601DE1F0D}"/>
              </a:ext>
            </a:extLst>
          </p:cNvPr>
          <p:cNvSpPr/>
          <p:nvPr/>
        </p:nvSpPr>
        <p:spPr>
          <a:xfrm rot="10800000" flipV="1">
            <a:off x="2636562" y="4783345"/>
            <a:ext cx="1266693" cy="246221"/>
          </a:xfrm>
          <a:prstGeom prst="rect">
            <a:avLst/>
          </a:prstGeom>
        </p:spPr>
        <p:txBody>
          <a:bodyPr wrap="none">
            <a:spAutoFit/>
          </a:bodyPr>
          <a:lstStyle/>
          <a:p>
            <a:r>
              <a:rPr lang="en-US" sz="1000" b="1" dirty="0"/>
              <a:t>8 – Branch to URL</a:t>
            </a:r>
          </a:p>
        </p:txBody>
      </p:sp>
      <p:sp>
        <p:nvSpPr>
          <p:cNvPr id="2" name="Date">
            <a:extLst>
              <a:ext uri="{FF2B5EF4-FFF2-40B4-BE49-F238E27FC236}">
                <a16:creationId xmlns:a16="http://schemas.microsoft.com/office/drawing/2014/main" id="{6A9BD831-A2FA-45D8-6E2A-BD752A1FDC5E}"/>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D357B7EB-B4BE-EA6B-4B80-B4A90141689B}"/>
              </a:ext>
            </a:extLst>
          </p:cNvPr>
          <p:cNvSpPr>
            <a:spLocks noGrp="1"/>
          </p:cNvSpPr>
          <p:nvPr>
            <p:ph type="sldNum" sz="quarter" idx="16"/>
          </p:nvPr>
        </p:nvSpPr>
        <p:spPr/>
        <p:txBody>
          <a:bodyPr/>
          <a:lstStyle/>
          <a:p>
            <a:fld id="{345D60D9-5372-5F40-9443-0F9AE5BDC3C8}" type="slidenum">
              <a:rPr lang="en-US" smtClean="0"/>
              <a:pPr/>
              <a:t>15</a:t>
            </a:fld>
            <a:endParaRPr lang="en-US" dirty="0"/>
          </a:p>
        </p:txBody>
      </p:sp>
    </p:spTree>
    <p:extLst>
      <p:ext uri="{BB962C8B-B14F-4D97-AF65-F5344CB8AC3E}">
        <p14:creationId xmlns:p14="http://schemas.microsoft.com/office/powerpoint/2010/main" val="2449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dirty="0"/>
              <a:t>Copyright © 2025, Oracle and/or its affiliates</a:t>
            </a:r>
          </a:p>
        </p:txBody>
      </p:sp>
      <p:sp>
        <p:nvSpPr>
          <p:cNvPr id="7" name="Rectangle 6">
            <a:extLst>
              <a:ext uri="{FF2B5EF4-FFF2-40B4-BE49-F238E27FC236}">
                <a16:creationId xmlns:a16="http://schemas.microsoft.com/office/drawing/2014/main" id="{D0F71241-6EF2-F146-9864-9C6BAA24438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8" name="Title 9">
            <a:extLst>
              <a:ext uri="{FF2B5EF4-FFF2-40B4-BE49-F238E27FC236}">
                <a16:creationId xmlns:a16="http://schemas.microsoft.com/office/drawing/2014/main" id="{CA4E1BD1-093A-5865-92AA-78630DC2E78E}"/>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Browser Requests</a:t>
            </a:r>
            <a:endParaRPr lang="en-US" dirty="0"/>
          </a:p>
        </p:txBody>
      </p:sp>
      <p:sp>
        <p:nvSpPr>
          <p:cNvPr id="29" name="Text Placeholder 2">
            <a:extLst>
              <a:ext uri="{FF2B5EF4-FFF2-40B4-BE49-F238E27FC236}">
                <a16:creationId xmlns:a16="http://schemas.microsoft.com/office/drawing/2014/main" id="{482BC748-E8C0-D351-B235-59EC423C4C91}"/>
              </a:ext>
            </a:extLst>
          </p:cNvPr>
          <p:cNvSpPr txBox="1">
            <a:spLocks/>
          </p:cNvSpPr>
          <p:nvPr/>
        </p:nvSpPr>
        <p:spPr>
          <a:xfrm>
            <a:off x="695400" y="1032987"/>
            <a:ext cx="10885409" cy="224711"/>
          </a:xfrm>
          <a:prstGeom prst="rect">
            <a:avLst/>
          </a:prstGeom>
        </p:spPr>
        <p:txBody>
          <a:bodyPr/>
          <a:lstStyle/>
          <a:p>
            <a:pPr lvl="0" indent="-228600">
              <a:lnSpc>
                <a:spcPct val="90000"/>
              </a:lnSpc>
              <a:spcBef>
                <a:spcPts val="1200"/>
              </a:spcBef>
              <a:buClr>
                <a:schemeClr val="tx1">
                  <a:lumMod val="60000"/>
                  <a:lumOff val="40000"/>
                </a:schemeClr>
              </a:buClr>
            </a:pPr>
            <a:r>
              <a:rPr lang="en-GB" sz="1200" dirty="0">
                <a:solidFill>
                  <a:srgbClr val="8B8580"/>
                </a:solidFill>
              </a:rPr>
              <a:t>Detailed processing from URL entered to page response</a:t>
            </a:r>
            <a:endParaRPr lang="en-US" sz="1200" dirty="0">
              <a:solidFill>
                <a:srgbClr val="8B8580"/>
              </a:solidFill>
            </a:endParaRPr>
          </a:p>
        </p:txBody>
      </p:sp>
      <p:sp>
        <p:nvSpPr>
          <p:cNvPr id="4" name="Date">
            <a:extLst>
              <a:ext uri="{FF2B5EF4-FFF2-40B4-BE49-F238E27FC236}">
                <a16:creationId xmlns:a16="http://schemas.microsoft.com/office/drawing/2014/main" id="{0545907B-8750-100E-EDF2-2E945806124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13" name="Slide Number Placeholder 12">
            <a:extLst>
              <a:ext uri="{FF2B5EF4-FFF2-40B4-BE49-F238E27FC236}">
                <a16:creationId xmlns:a16="http://schemas.microsoft.com/office/drawing/2014/main" id="{F0737731-8281-27A9-CEA6-B89E6752194B}"/>
              </a:ext>
            </a:extLst>
          </p:cNvPr>
          <p:cNvSpPr>
            <a:spLocks noGrp="1"/>
          </p:cNvSpPr>
          <p:nvPr>
            <p:ph type="sldNum" sz="quarter" idx="16"/>
          </p:nvPr>
        </p:nvSpPr>
        <p:spPr/>
        <p:txBody>
          <a:bodyPr/>
          <a:lstStyle/>
          <a:p>
            <a:fld id="{345D60D9-5372-5F40-9443-0F9AE5BDC3C8}" type="slidenum">
              <a:rPr lang="en-US" smtClean="0"/>
              <a:pPr/>
              <a:t>16</a:t>
            </a:fld>
            <a:endParaRPr lang="en-US" dirty="0"/>
          </a:p>
        </p:txBody>
      </p:sp>
      <p:sp>
        <p:nvSpPr>
          <p:cNvPr id="1049" name="Oval 1048">
            <a:extLst>
              <a:ext uri="{FF2B5EF4-FFF2-40B4-BE49-F238E27FC236}">
                <a16:creationId xmlns:a16="http://schemas.microsoft.com/office/drawing/2014/main" id="{B2729DD9-BA24-8F37-86C5-07607309ACCC}"/>
              </a:ext>
            </a:extLst>
          </p:cNvPr>
          <p:cNvSpPr>
            <a:spLocks noChangeAspect="1"/>
          </p:cNvSpPr>
          <p:nvPr/>
        </p:nvSpPr>
        <p:spPr>
          <a:xfrm>
            <a:off x="5852160" y="201168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0" name="Oval 1049">
            <a:extLst>
              <a:ext uri="{FF2B5EF4-FFF2-40B4-BE49-F238E27FC236}">
                <a16:creationId xmlns:a16="http://schemas.microsoft.com/office/drawing/2014/main" id="{A14398BF-8FB5-7E16-7489-AC45E41A7817}"/>
              </a:ext>
            </a:extLst>
          </p:cNvPr>
          <p:cNvSpPr>
            <a:spLocks noChangeAspect="1"/>
          </p:cNvSpPr>
          <p:nvPr/>
        </p:nvSpPr>
        <p:spPr>
          <a:xfrm>
            <a:off x="4389120" y="201168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1" name="Oval 1050">
            <a:extLst>
              <a:ext uri="{FF2B5EF4-FFF2-40B4-BE49-F238E27FC236}">
                <a16:creationId xmlns:a16="http://schemas.microsoft.com/office/drawing/2014/main" id="{9BC6D8FF-5F91-CD7B-D284-01FFBBCF5B71}"/>
              </a:ext>
            </a:extLst>
          </p:cNvPr>
          <p:cNvSpPr>
            <a:spLocks noChangeAspect="1"/>
          </p:cNvSpPr>
          <p:nvPr/>
        </p:nvSpPr>
        <p:spPr>
          <a:xfrm>
            <a:off x="2926080" y="201168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2" name="Oval 1051">
            <a:extLst>
              <a:ext uri="{FF2B5EF4-FFF2-40B4-BE49-F238E27FC236}">
                <a16:creationId xmlns:a16="http://schemas.microsoft.com/office/drawing/2014/main" id="{3F1AFBF2-EA24-A4A1-5BFF-CCDC96E74C4C}"/>
              </a:ext>
            </a:extLst>
          </p:cNvPr>
          <p:cNvSpPr>
            <a:spLocks noChangeAspect="1"/>
          </p:cNvSpPr>
          <p:nvPr/>
        </p:nvSpPr>
        <p:spPr>
          <a:xfrm>
            <a:off x="7315200" y="201168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3" name="Oval 1052">
            <a:extLst>
              <a:ext uri="{FF2B5EF4-FFF2-40B4-BE49-F238E27FC236}">
                <a16:creationId xmlns:a16="http://schemas.microsoft.com/office/drawing/2014/main" id="{55603A82-8D53-2B16-A683-A0B255CBA159}"/>
              </a:ext>
            </a:extLst>
          </p:cNvPr>
          <p:cNvSpPr>
            <a:spLocks noChangeAspect="1"/>
          </p:cNvSpPr>
          <p:nvPr/>
        </p:nvSpPr>
        <p:spPr>
          <a:xfrm>
            <a:off x="8778240" y="201168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4" name="Oval 1053">
            <a:extLst>
              <a:ext uri="{FF2B5EF4-FFF2-40B4-BE49-F238E27FC236}">
                <a16:creationId xmlns:a16="http://schemas.microsoft.com/office/drawing/2014/main" id="{1C615ED3-7259-7373-D2EE-F56DCA98AECD}"/>
              </a:ext>
            </a:extLst>
          </p:cNvPr>
          <p:cNvSpPr>
            <a:spLocks noChangeAspect="1"/>
          </p:cNvSpPr>
          <p:nvPr/>
        </p:nvSpPr>
        <p:spPr>
          <a:xfrm>
            <a:off x="10241280" y="201168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5" name="Oval 1054">
            <a:extLst>
              <a:ext uri="{FF2B5EF4-FFF2-40B4-BE49-F238E27FC236}">
                <a16:creationId xmlns:a16="http://schemas.microsoft.com/office/drawing/2014/main" id="{49196DDA-0297-812B-9093-FEFBDEC3C140}"/>
              </a:ext>
            </a:extLst>
          </p:cNvPr>
          <p:cNvSpPr>
            <a:spLocks noChangeAspect="1"/>
          </p:cNvSpPr>
          <p:nvPr/>
        </p:nvSpPr>
        <p:spPr>
          <a:xfrm>
            <a:off x="5852160" y="530352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6" name="Oval 1055">
            <a:extLst>
              <a:ext uri="{FF2B5EF4-FFF2-40B4-BE49-F238E27FC236}">
                <a16:creationId xmlns:a16="http://schemas.microsoft.com/office/drawing/2014/main" id="{75820446-8A57-3311-FFEB-4F8C51525AF3}"/>
              </a:ext>
            </a:extLst>
          </p:cNvPr>
          <p:cNvSpPr>
            <a:spLocks noChangeAspect="1"/>
          </p:cNvSpPr>
          <p:nvPr/>
        </p:nvSpPr>
        <p:spPr>
          <a:xfrm>
            <a:off x="4389120" y="530352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7" name="Oval 1056">
            <a:extLst>
              <a:ext uri="{FF2B5EF4-FFF2-40B4-BE49-F238E27FC236}">
                <a16:creationId xmlns:a16="http://schemas.microsoft.com/office/drawing/2014/main" id="{01F350ED-E4AB-E462-9653-E02F75A13980}"/>
              </a:ext>
            </a:extLst>
          </p:cNvPr>
          <p:cNvSpPr>
            <a:spLocks noChangeAspect="1"/>
          </p:cNvSpPr>
          <p:nvPr/>
        </p:nvSpPr>
        <p:spPr>
          <a:xfrm>
            <a:off x="2926080" y="530352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8" name="Oval 1057">
            <a:extLst>
              <a:ext uri="{FF2B5EF4-FFF2-40B4-BE49-F238E27FC236}">
                <a16:creationId xmlns:a16="http://schemas.microsoft.com/office/drawing/2014/main" id="{494FB1AE-1037-3C02-82B3-04ADE493876A}"/>
              </a:ext>
            </a:extLst>
          </p:cNvPr>
          <p:cNvSpPr>
            <a:spLocks noChangeAspect="1"/>
          </p:cNvSpPr>
          <p:nvPr/>
        </p:nvSpPr>
        <p:spPr>
          <a:xfrm>
            <a:off x="1463040" y="530352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59" name="Oval 1058">
            <a:extLst>
              <a:ext uri="{FF2B5EF4-FFF2-40B4-BE49-F238E27FC236}">
                <a16:creationId xmlns:a16="http://schemas.microsoft.com/office/drawing/2014/main" id="{3DEB7A30-006E-A4AD-542E-281205E1C0F0}"/>
              </a:ext>
            </a:extLst>
          </p:cNvPr>
          <p:cNvSpPr>
            <a:spLocks noChangeAspect="1"/>
          </p:cNvSpPr>
          <p:nvPr/>
        </p:nvSpPr>
        <p:spPr>
          <a:xfrm>
            <a:off x="7315200" y="530352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60" name="Oval 1059">
            <a:extLst>
              <a:ext uri="{FF2B5EF4-FFF2-40B4-BE49-F238E27FC236}">
                <a16:creationId xmlns:a16="http://schemas.microsoft.com/office/drawing/2014/main" id="{35A82EA1-C0F9-6DB2-FB83-70CC4ECFBFB1}"/>
              </a:ext>
            </a:extLst>
          </p:cNvPr>
          <p:cNvSpPr>
            <a:spLocks noChangeAspect="1"/>
          </p:cNvSpPr>
          <p:nvPr/>
        </p:nvSpPr>
        <p:spPr>
          <a:xfrm>
            <a:off x="8778240" y="530352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61" name="Oval 1060">
            <a:extLst>
              <a:ext uri="{FF2B5EF4-FFF2-40B4-BE49-F238E27FC236}">
                <a16:creationId xmlns:a16="http://schemas.microsoft.com/office/drawing/2014/main" id="{D72A508C-5C19-CC79-BAFF-30C38BFE26DB}"/>
              </a:ext>
            </a:extLst>
          </p:cNvPr>
          <p:cNvSpPr>
            <a:spLocks noChangeAspect="1"/>
          </p:cNvSpPr>
          <p:nvPr/>
        </p:nvSpPr>
        <p:spPr>
          <a:xfrm>
            <a:off x="10241280" y="5303520"/>
            <a:ext cx="548640" cy="54864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8580"/>
              </a:solidFill>
            </a:endParaRPr>
          </a:p>
        </p:txBody>
      </p:sp>
      <p:sp>
        <p:nvSpPr>
          <p:cNvPr id="1062" name="Rounded Rectangle 1061">
            <a:extLst>
              <a:ext uri="{FF2B5EF4-FFF2-40B4-BE49-F238E27FC236}">
                <a16:creationId xmlns:a16="http://schemas.microsoft.com/office/drawing/2014/main" id="{21F0DC1A-DF6D-1ED9-BA2A-4470C6BDAA2E}"/>
              </a:ext>
            </a:extLst>
          </p:cNvPr>
          <p:cNvSpPr>
            <a:spLocks/>
          </p:cNvSpPr>
          <p:nvPr/>
        </p:nvSpPr>
        <p:spPr>
          <a:xfrm>
            <a:off x="1371600" y="2103120"/>
            <a:ext cx="731520" cy="365760"/>
          </a:xfrm>
          <a:prstGeom prst="roundRect">
            <a:avLst>
              <a:gd name="adj" fmla="val 8511"/>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 rtlCol="0" anchor="ctr"/>
          <a:lstStyle/>
          <a:p>
            <a:pPr algn="ctr"/>
            <a:r>
              <a:rPr lang="en-US" sz="1100" b="1" dirty="0">
                <a:latin typeface="Oracle Sans Semi Bold" panose="020B0503020204020204" pitchFamily="34" charset="0"/>
                <a:cs typeface="Oracle Sans Semi Bold" panose="020B0503020204020204" pitchFamily="34" charset="0"/>
              </a:rPr>
              <a:t>START</a:t>
            </a:r>
          </a:p>
        </p:txBody>
      </p:sp>
      <p:grpSp>
        <p:nvGrpSpPr>
          <p:cNvPr id="1063" name="Group 1062">
            <a:extLst>
              <a:ext uri="{FF2B5EF4-FFF2-40B4-BE49-F238E27FC236}">
                <a16:creationId xmlns:a16="http://schemas.microsoft.com/office/drawing/2014/main" id="{2DACA0A4-A2A5-1DE2-73F0-98E2ED9C1760}"/>
              </a:ext>
            </a:extLst>
          </p:cNvPr>
          <p:cNvGrpSpPr/>
          <p:nvPr/>
        </p:nvGrpSpPr>
        <p:grpSpPr>
          <a:xfrm>
            <a:off x="2560320" y="1554480"/>
            <a:ext cx="8595360" cy="435352"/>
            <a:chOff x="2560320" y="1306473"/>
            <a:chExt cx="8595360" cy="435352"/>
          </a:xfrm>
        </p:grpSpPr>
        <p:sp>
          <p:nvSpPr>
            <p:cNvPr id="1064" name="TextBox 1063">
              <a:extLst>
                <a:ext uri="{FF2B5EF4-FFF2-40B4-BE49-F238E27FC236}">
                  <a16:creationId xmlns:a16="http://schemas.microsoft.com/office/drawing/2014/main" id="{A3D1501A-EFE7-3762-2080-BA93DCF372AF}"/>
                </a:ext>
              </a:extLst>
            </p:cNvPr>
            <p:cNvSpPr txBox="1"/>
            <p:nvPr/>
          </p:nvSpPr>
          <p:spPr>
            <a:xfrm>
              <a:off x="2560320" y="1310938"/>
              <a:ext cx="1280160" cy="430887"/>
            </a:xfrm>
            <a:prstGeom prst="rect">
              <a:avLst/>
            </a:prstGeom>
            <a:noFill/>
          </p:spPr>
          <p:txBody>
            <a:bodyPr wrap="square" rtlCol="0" anchor="b">
              <a:spAutoFit/>
            </a:bodyPr>
            <a:lstStyle/>
            <a:p>
              <a:pPr algn="ctr"/>
              <a:r>
                <a:rPr lang="en-US" sz="1100" dirty="0"/>
                <a:t>Application Definition</a:t>
              </a:r>
            </a:p>
          </p:txBody>
        </p:sp>
        <p:sp>
          <p:nvSpPr>
            <p:cNvPr id="1065" name="TextBox 1064">
              <a:extLst>
                <a:ext uri="{FF2B5EF4-FFF2-40B4-BE49-F238E27FC236}">
                  <a16:creationId xmlns:a16="http://schemas.microsoft.com/office/drawing/2014/main" id="{4CADA10B-656C-CD62-947B-3D2C34756DBF}"/>
                </a:ext>
              </a:extLst>
            </p:cNvPr>
            <p:cNvSpPr txBox="1"/>
            <p:nvPr/>
          </p:nvSpPr>
          <p:spPr>
            <a:xfrm>
              <a:off x="4023360" y="1306473"/>
              <a:ext cx="1280160" cy="430887"/>
            </a:xfrm>
            <a:prstGeom prst="rect">
              <a:avLst/>
            </a:prstGeom>
            <a:noFill/>
          </p:spPr>
          <p:txBody>
            <a:bodyPr wrap="square" rtlCol="0" anchor="b">
              <a:spAutoFit/>
            </a:bodyPr>
            <a:lstStyle/>
            <a:p>
              <a:pPr algn="ctr"/>
              <a:r>
                <a:rPr lang="en-US" sz="1100" dirty="0"/>
                <a:t>Authentication &amp; Authorization</a:t>
              </a:r>
            </a:p>
          </p:txBody>
        </p:sp>
        <p:sp>
          <p:nvSpPr>
            <p:cNvPr id="1066" name="TextBox 1065">
              <a:extLst>
                <a:ext uri="{FF2B5EF4-FFF2-40B4-BE49-F238E27FC236}">
                  <a16:creationId xmlns:a16="http://schemas.microsoft.com/office/drawing/2014/main" id="{95A4C2D9-A856-DAEA-93BC-8C7547853C6A}"/>
                </a:ext>
              </a:extLst>
            </p:cNvPr>
            <p:cNvSpPr txBox="1"/>
            <p:nvPr/>
          </p:nvSpPr>
          <p:spPr>
            <a:xfrm>
              <a:off x="5486400" y="1475750"/>
              <a:ext cx="1280160" cy="261610"/>
            </a:xfrm>
            <a:prstGeom prst="rect">
              <a:avLst/>
            </a:prstGeom>
            <a:noFill/>
          </p:spPr>
          <p:txBody>
            <a:bodyPr wrap="square" rtlCol="0" anchor="b">
              <a:spAutoFit/>
            </a:bodyPr>
            <a:lstStyle/>
            <a:p>
              <a:pPr algn="ctr"/>
              <a:r>
                <a:rPr lang="en-US" sz="1100" dirty="0"/>
                <a:t>Session State</a:t>
              </a:r>
            </a:p>
          </p:txBody>
        </p:sp>
        <p:sp>
          <p:nvSpPr>
            <p:cNvPr id="1067" name="TextBox 1066">
              <a:extLst>
                <a:ext uri="{FF2B5EF4-FFF2-40B4-BE49-F238E27FC236}">
                  <a16:creationId xmlns:a16="http://schemas.microsoft.com/office/drawing/2014/main" id="{D10AA0F5-A4B7-4ABC-D63B-6EA9AC58302D}"/>
                </a:ext>
              </a:extLst>
            </p:cNvPr>
            <p:cNvSpPr txBox="1"/>
            <p:nvPr/>
          </p:nvSpPr>
          <p:spPr>
            <a:xfrm>
              <a:off x="6949440" y="1475750"/>
              <a:ext cx="1280160" cy="261610"/>
            </a:xfrm>
            <a:prstGeom prst="rect">
              <a:avLst/>
            </a:prstGeom>
            <a:noFill/>
          </p:spPr>
          <p:txBody>
            <a:bodyPr wrap="square" rtlCol="0" anchor="b">
              <a:spAutoFit/>
            </a:bodyPr>
            <a:lstStyle/>
            <a:p>
              <a:pPr algn="ctr"/>
              <a:r>
                <a:rPr lang="en-US" sz="1100" dirty="0"/>
                <a:t>Processes</a:t>
              </a:r>
            </a:p>
          </p:txBody>
        </p:sp>
        <p:sp>
          <p:nvSpPr>
            <p:cNvPr id="1068" name="TextBox 1067">
              <a:extLst>
                <a:ext uri="{FF2B5EF4-FFF2-40B4-BE49-F238E27FC236}">
                  <a16:creationId xmlns:a16="http://schemas.microsoft.com/office/drawing/2014/main" id="{2D7F0608-A2AF-01ED-AB6F-88184A498685}"/>
                </a:ext>
              </a:extLst>
            </p:cNvPr>
            <p:cNvSpPr txBox="1"/>
            <p:nvPr/>
          </p:nvSpPr>
          <p:spPr>
            <a:xfrm>
              <a:off x="8412480" y="1310938"/>
              <a:ext cx="1280160" cy="430887"/>
            </a:xfrm>
            <a:prstGeom prst="rect">
              <a:avLst/>
            </a:prstGeom>
            <a:noFill/>
          </p:spPr>
          <p:txBody>
            <a:bodyPr wrap="square" rtlCol="0" anchor="b">
              <a:spAutoFit/>
            </a:bodyPr>
            <a:lstStyle/>
            <a:p>
              <a:pPr algn="ctr"/>
              <a:r>
                <a:rPr lang="en-US" sz="1100" dirty="0"/>
                <a:t>Regions, Buttons, Items</a:t>
              </a:r>
            </a:p>
          </p:txBody>
        </p:sp>
        <p:sp>
          <p:nvSpPr>
            <p:cNvPr id="1069" name="TextBox 1068">
              <a:extLst>
                <a:ext uri="{FF2B5EF4-FFF2-40B4-BE49-F238E27FC236}">
                  <a16:creationId xmlns:a16="http://schemas.microsoft.com/office/drawing/2014/main" id="{6AE400C5-6CC6-F40C-DB25-0DE1AA970BA1}"/>
                </a:ext>
              </a:extLst>
            </p:cNvPr>
            <p:cNvSpPr txBox="1"/>
            <p:nvPr/>
          </p:nvSpPr>
          <p:spPr>
            <a:xfrm>
              <a:off x="9875520" y="1480215"/>
              <a:ext cx="1280160" cy="261610"/>
            </a:xfrm>
            <a:prstGeom prst="rect">
              <a:avLst/>
            </a:prstGeom>
            <a:noFill/>
          </p:spPr>
          <p:txBody>
            <a:bodyPr wrap="square" rtlCol="0" anchor="b">
              <a:spAutoFit/>
            </a:bodyPr>
            <a:lstStyle/>
            <a:p>
              <a:pPr algn="ctr"/>
              <a:r>
                <a:rPr lang="en-US" sz="1100" dirty="0"/>
                <a:t>Dynamic Actions</a:t>
              </a:r>
            </a:p>
          </p:txBody>
        </p:sp>
      </p:grpSp>
      <p:cxnSp>
        <p:nvCxnSpPr>
          <p:cNvPr id="1070" name="Straight Arrow Connector 1069">
            <a:extLst>
              <a:ext uri="{FF2B5EF4-FFF2-40B4-BE49-F238E27FC236}">
                <a16:creationId xmlns:a16="http://schemas.microsoft.com/office/drawing/2014/main" id="{82F5E1A6-0940-F82C-FBC7-C9BA7C5D6C34}"/>
              </a:ext>
            </a:extLst>
          </p:cNvPr>
          <p:cNvCxnSpPr>
            <a:cxnSpLocks/>
          </p:cNvCxnSpPr>
          <p:nvPr/>
        </p:nvCxnSpPr>
        <p:spPr>
          <a:xfrm>
            <a:off x="2194560" y="2286000"/>
            <a:ext cx="640080" cy="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1" name="Straight Arrow Connector 1070">
            <a:extLst>
              <a:ext uri="{FF2B5EF4-FFF2-40B4-BE49-F238E27FC236}">
                <a16:creationId xmlns:a16="http://schemas.microsoft.com/office/drawing/2014/main" id="{E287EA37-984B-2FB3-8055-075DB99A5EA9}"/>
              </a:ext>
            </a:extLst>
          </p:cNvPr>
          <p:cNvCxnSpPr>
            <a:cxnSpLocks/>
          </p:cNvCxnSpPr>
          <p:nvPr/>
        </p:nvCxnSpPr>
        <p:spPr>
          <a:xfrm>
            <a:off x="3566160" y="2286000"/>
            <a:ext cx="731520" cy="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2" name="Straight Arrow Connector 1071">
            <a:extLst>
              <a:ext uri="{FF2B5EF4-FFF2-40B4-BE49-F238E27FC236}">
                <a16:creationId xmlns:a16="http://schemas.microsoft.com/office/drawing/2014/main" id="{40CCF458-179C-43DF-FDBD-5F84EF842DEC}"/>
              </a:ext>
            </a:extLst>
          </p:cNvPr>
          <p:cNvCxnSpPr>
            <a:cxnSpLocks/>
          </p:cNvCxnSpPr>
          <p:nvPr/>
        </p:nvCxnSpPr>
        <p:spPr>
          <a:xfrm>
            <a:off x="5029200" y="2286000"/>
            <a:ext cx="731520" cy="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3" name="Straight Arrow Connector 1072">
            <a:extLst>
              <a:ext uri="{FF2B5EF4-FFF2-40B4-BE49-F238E27FC236}">
                <a16:creationId xmlns:a16="http://schemas.microsoft.com/office/drawing/2014/main" id="{D46FBE0C-3FB1-4E7F-AF52-E99F2D42729C}"/>
              </a:ext>
            </a:extLst>
          </p:cNvPr>
          <p:cNvCxnSpPr>
            <a:cxnSpLocks/>
          </p:cNvCxnSpPr>
          <p:nvPr/>
        </p:nvCxnSpPr>
        <p:spPr>
          <a:xfrm>
            <a:off x="6492240" y="2286000"/>
            <a:ext cx="731520" cy="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4" name="Straight Arrow Connector 1073">
            <a:extLst>
              <a:ext uri="{FF2B5EF4-FFF2-40B4-BE49-F238E27FC236}">
                <a16:creationId xmlns:a16="http://schemas.microsoft.com/office/drawing/2014/main" id="{8AB434F3-8010-B110-815D-5EFFDF081299}"/>
              </a:ext>
            </a:extLst>
          </p:cNvPr>
          <p:cNvCxnSpPr>
            <a:cxnSpLocks/>
          </p:cNvCxnSpPr>
          <p:nvPr/>
        </p:nvCxnSpPr>
        <p:spPr>
          <a:xfrm>
            <a:off x="7955280" y="2286000"/>
            <a:ext cx="731520" cy="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5" name="Straight Arrow Connector 1074">
            <a:extLst>
              <a:ext uri="{FF2B5EF4-FFF2-40B4-BE49-F238E27FC236}">
                <a16:creationId xmlns:a16="http://schemas.microsoft.com/office/drawing/2014/main" id="{D07375DE-FF73-20E6-AAF1-EEE056AD4F6C}"/>
              </a:ext>
            </a:extLst>
          </p:cNvPr>
          <p:cNvCxnSpPr>
            <a:cxnSpLocks/>
          </p:cNvCxnSpPr>
          <p:nvPr/>
        </p:nvCxnSpPr>
        <p:spPr>
          <a:xfrm>
            <a:off x="9418320" y="2286000"/>
            <a:ext cx="731520" cy="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6" name="Straight Arrow Connector 1075">
            <a:extLst>
              <a:ext uri="{FF2B5EF4-FFF2-40B4-BE49-F238E27FC236}">
                <a16:creationId xmlns:a16="http://schemas.microsoft.com/office/drawing/2014/main" id="{9FB54C24-D45F-FECD-006F-84247C5C6305}"/>
              </a:ext>
            </a:extLst>
          </p:cNvPr>
          <p:cNvCxnSpPr>
            <a:cxnSpLocks/>
          </p:cNvCxnSpPr>
          <p:nvPr/>
        </p:nvCxnSpPr>
        <p:spPr>
          <a:xfrm>
            <a:off x="2103120" y="5577840"/>
            <a:ext cx="731520" cy="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7" name="Straight Arrow Connector 1076">
            <a:extLst>
              <a:ext uri="{FF2B5EF4-FFF2-40B4-BE49-F238E27FC236}">
                <a16:creationId xmlns:a16="http://schemas.microsoft.com/office/drawing/2014/main" id="{E32EDC8F-4B61-A59A-1865-DFC0BBCFCFED}"/>
              </a:ext>
            </a:extLst>
          </p:cNvPr>
          <p:cNvCxnSpPr>
            <a:cxnSpLocks/>
          </p:cNvCxnSpPr>
          <p:nvPr/>
        </p:nvCxnSpPr>
        <p:spPr>
          <a:xfrm>
            <a:off x="3566160" y="5577840"/>
            <a:ext cx="731520" cy="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8" name="Straight Arrow Connector 1077">
            <a:extLst>
              <a:ext uri="{FF2B5EF4-FFF2-40B4-BE49-F238E27FC236}">
                <a16:creationId xmlns:a16="http://schemas.microsoft.com/office/drawing/2014/main" id="{67145A14-6448-258C-8F07-17BC9B0B0883}"/>
              </a:ext>
            </a:extLst>
          </p:cNvPr>
          <p:cNvCxnSpPr>
            <a:cxnSpLocks/>
          </p:cNvCxnSpPr>
          <p:nvPr/>
        </p:nvCxnSpPr>
        <p:spPr>
          <a:xfrm>
            <a:off x="5029200" y="5577840"/>
            <a:ext cx="731520" cy="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9" name="Straight Arrow Connector 1078">
            <a:extLst>
              <a:ext uri="{FF2B5EF4-FFF2-40B4-BE49-F238E27FC236}">
                <a16:creationId xmlns:a16="http://schemas.microsoft.com/office/drawing/2014/main" id="{1496C8C5-2DE5-03D9-1C8F-11551AE83C68}"/>
              </a:ext>
            </a:extLst>
          </p:cNvPr>
          <p:cNvCxnSpPr>
            <a:cxnSpLocks/>
          </p:cNvCxnSpPr>
          <p:nvPr/>
        </p:nvCxnSpPr>
        <p:spPr>
          <a:xfrm>
            <a:off x="6492240" y="5577840"/>
            <a:ext cx="731520" cy="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15EB9BF9-53C9-ECBB-3074-2E1E456FDBF8}"/>
              </a:ext>
            </a:extLst>
          </p:cNvPr>
          <p:cNvCxnSpPr>
            <a:cxnSpLocks/>
          </p:cNvCxnSpPr>
          <p:nvPr/>
        </p:nvCxnSpPr>
        <p:spPr>
          <a:xfrm>
            <a:off x="7955280" y="5577840"/>
            <a:ext cx="731520" cy="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E3485050-B746-CC43-49DD-A6F5E9AA1BBB}"/>
              </a:ext>
            </a:extLst>
          </p:cNvPr>
          <p:cNvCxnSpPr>
            <a:cxnSpLocks/>
          </p:cNvCxnSpPr>
          <p:nvPr/>
        </p:nvCxnSpPr>
        <p:spPr>
          <a:xfrm>
            <a:off x="9418320" y="5577840"/>
            <a:ext cx="731520" cy="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3EEDBC98-E870-111C-1597-D5EE396204EA}"/>
              </a:ext>
            </a:extLst>
          </p:cNvPr>
          <p:cNvCxnSpPr>
            <a:cxnSpLocks/>
          </p:cNvCxnSpPr>
          <p:nvPr/>
        </p:nvCxnSpPr>
        <p:spPr>
          <a:xfrm>
            <a:off x="1737360" y="2560320"/>
            <a:ext cx="0" cy="100584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3" name="Straight Arrow Connector 1082">
            <a:extLst>
              <a:ext uri="{FF2B5EF4-FFF2-40B4-BE49-F238E27FC236}">
                <a16:creationId xmlns:a16="http://schemas.microsoft.com/office/drawing/2014/main" id="{D71343EA-738B-8064-5B40-5EBE67120CD2}"/>
              </a:ext>
            </a:extLst>
          </p:cNvPr>
          <p:cNvCxnSpPr>
            <a:cxnSpLocks/>
          </p:cNvCxnSpPr>
          <p:nvPr/>
        </p:nvCxnSpPr>
        <p:spPr>
          <a:xfrm>
            <a:off x="10424160" y="2651760"/>
            <a:ext cx="0" cy="457200"/>
          </a:xfrm>
          <a:prstGeom prst="straightConnector1">
            <a:avLst/>
          </a:prstGeom>
          <a:ln w="12700">
            <a:solidFill>
              <a:schemeClr val="tx1">
                <a:lumMod val="25000"/>
                <a:lumOff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4" name="Straight Arrow Connector 1083">
            <a:extLst>
              <a:ext uri="{FF2B5EF4-FFF2-40B4-BE49-F238E27FC236}">
                <a16:creationId xmlns:a16="http://schemas.microsoft.com/office/drawing/2014/main" id="{28533DDD-1603-98B8-3B39-07DF4A4E4BF8}"/>
              </a:ext>
            </a:extLst>
          </p:cNvPr>
          <p:cNvCxnSpPr>
            <a:cxnSpLocks/>
          </p:cNvCxnSpPr>
          <p:nvPr/>
        </p:nvCxnSpPr>
        <p:spPr>
          <a:xfrm>
            <a:off x="10515600" y="4663440"/>
            <a:ext cx="0" cy="548640"/>
          </a:xfrm>
          <a:prstGeom prst="straightConnector1">
            <a:avLst/>
          </a:prstGeom>
          <a:ln w="12700">
            <a:solidFill>
              <a:schemeClr val="tx1">
                <a:lumMod val="25000"/>
                <a:lumOff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8C685159-370D-81E3-DE14-3537684B8D2A}"/>
              </a:ext>
            </a:extLst>
          </p:cNvPr>
          <p:cNvCxnSpPr>
            <a:cxnSpLocks/>
          </p:cNvCxnSpPr>
          <p:nvPr/>
        </p:nvCxnSpPr>
        <p:spPr>
          <a:xfrm>
            <a:off x="1737360" y="4389120"/>
            <a:ext cx="0" cy="82296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6" name="Straight Arrow Connector 1085">
            <a:extLst>
              <a:ext uri="{FF2B5EF4-FFF2-40B4-BE49-F238E27FC236}">
                <a16:creationId xmlns:a16="http://schemas.microsoft.com/office/drawing/2014/main" id="{51F75F59-4966-BE35-2B80-FCF2BA650D25}"/>
              </a:ext>
            </a:extLst>
          </p:cNvPr>
          <p:cNvCxnSpPr>
            <a:cxnSpLocks/>
          </p:cNvCxnSpPr>
          <p:nvPr/>
        </p:nvCxnSpPr>
        <p:spPr>
          <a:xfrm>
            <a:off x="6126480" y="4663440"/>
            <a:ext cx="0" cy="548640"/>
          </a:xfrm>
          <a:prstGeom prst="straightConnector1">
            <a:avLst/>
          </a:prstGeom>
          <a:ln w="12700">
            <a:solidFill>
              <a:schemeClr val="tx1">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87" name="TextBox 1086">
            <a:extLst>
              <a:ext uri="{FF2B5EF4-FFF2-40B4-BE49-F238E27FC236}">
                <a16:creationId xmlns:a16="http://schemas.microsoft.com/office/drawing/2014/main" id="{412499F6-8E00-4DEF-48CF-4B4A552C802F}"/>
              </a:ext>
            </a:extLst>
          </p:cNvPr>
          <p:cNvSpPr txBox="1"/>
          <p:nvPr/>
        </p:nvSpPr>
        <p:spPr>
          <a:xfrm>
            <a:off x="731520" y="4023360"/>
            <a:ext cx="2011680" cy="261610"/>
          </a:xfrm>
          <a:prstGeom prst="rect">
            <a:avLst/>
          </a:prstGeom>
          <a:noFill/>
        </p:spPr>
        <p:txBody>
          <a:bodyPr wrap="square" rtlCol="0" anchor="t">
            <a:spAutoFit/>
          </a:bodyPr>
          <a:lstStyle/>
          <a:p>
            <a:pPr algn="ctr"/>
            <a:r>
              <a:rPr lang="en-US" sz="1100" dirty="0"/>
              <a:t>Friendly URLs</a:t>
            </a:r>
          </a:p>
        </p:txBody>
      </p:sp>
      <p:sp>
        <p:nvSpPr>
          <p:cNvPr id="1088" name="TextBox 1087">
            <a:extLst>
              <a:ext uri="{FF2B5EF4-FFF2-40B4-BE49-F238E27FC236}">
                <a16:creationId xmlns:a16="http://schemas.microsoft.com/office/drawing/2014/main" id="{2D246503-AAD9-88BC-8C4E-5720B098D47E}"/>
              </a:ext>
            </a:extLst>
          </p:cNvPr>
          <p:cNvSpPr txBox="1"/>
          <p:nvPr/>
        </p:nvSpPr>
        <p:spPr>
          <a:xfrm>
            <a:off x="9601200" y="4389120"/>
            <a:ext cx="1828800" cy="261610"/>
          </a:xfrm>
          <a:prstGeom prst="rect">
            <a:avLst/>
          </a:prstGeom>
          <a:noFill/>
        </p:spPr>
        <p:txBody>
          <a:bodyPr wrap="square" rtlCol="0" anchor="t">
            <a:spAutoFit/>
          </a:bodyPr>
          <a:lstStyle/>
          <a:p>
            <a:pPr algn="ctr"/>
            <a:r>
              <a:rPr lang="en-US" sz="1100" dirty="0"/>
              <a:t>Rendered Page</a:t>
            </a:r>
          </a:p>
        </p:txBody>
      </p:sp>
      <p:cxnSp>
        <p:nvCxnSpPr>
          <p:cNvPr id="1089" name="Straight Arrow Connector 1088">
            <a:extLst>
              <a:ext uri="{FF2B5EF4-FFF2-40B4-BE49-F238E27FC236}">
                <a16:creationId xmlns:a16="http://schemas.microsoft.com/office/drawing/2014/main" id="{DA29C318-9BA8-5D1E-FD23-C044F88652E5}"/>
              </a:ext>
            </a:extLst>
          </p:cNvPr>
          <p:cNvCxnSpPr>
            <a:cxnSpLocks/>
          </p:cNvCxnSpPr>
          <p:nvPr/>
        </p:nvCxnSpPr>
        <p:spPr>
          <a:xfrm>
            <a:off x="10607040" y="2651760"/>
            <a:ext cx="0" cy="457200"/>
          </a:xfrm>
          <a:prstGeom prst="straightConnector1">
            <a:avLst/>
          </a:prstGeom>
          <a:ln w="12700">
            <a:solidFill>
              <a:schemeClr val="tx1">
                <a:lumMod val="25000"/>
                <a:lumOff val="7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0" name="TextBox 1089">
            <a:extLst>
              <a:ext uri="{FF2B5EF4-FFF2-40B4-BE49-F238E27FC236}">
                <a16:creationId xmlns:a16="http://schemas.microsoft.com/office/drawing/2014/main" id="{3C7087F0-3F3F-5499-7300-58630510CDC1}"/>
              </a:ext>
            </a:extLst>
          </p:cNvPr>
          <p:cNvSpPr txBox="1"/>
          <p:nvPr/>
        </p:nvSpPr>
        <p:spPr>
          <a:xfrm>
            <a:off x="10698480" y="2788920"/>
            <a:ext cx="640080" cy="261610"/>
          </a:xfrm>
          <a:prstGeom prst="rect">
            <a:avLst/>
          </a:prstGeom>
          <a:noFill/>
        </p:spPr>
        <p:txBody>
          <a:bodyPr wrap="square" rtlCol="0" anchor="t">
            <a:spAutoFit/>
          </a:bodyPr>
          <a:lstStyle/>
          <a:p>
            <a:r>
              <a:rPr lang="en-US" sz="1100" dirty="0"/>
              <a:t>AJAX</a:t>
            </a:r>
          </a:p>
        </p:txBody>
      </p:sp>
      <p:cxnSp>
        <p:nvCxnSpPr>
          <p:cNvPr id="1091" name="Straight Arrow Connector 1090">
            <a:extLst>
              <a:ext uri="{FF2B5EF4-FFF2-40B4-BE49-F238E27FC236}">
                <a16:creationId xmlns:a16="http://schemas.microsoft.com/office/drawing/2014/main" id="{B8BBD1EB-216C-6577-A05F-3C9665691220}"/>
              </a:ext>
            </a:extLst>
          </p:cNvPr>
          <p:cNvCxnSpPr>
            <a:cxnSpLocks/>
          </p:cNvCxnSpPr>
          <p:nvPr/>
        </p:nvCxnSpPr>
        <p:spPr>
          <a:xfrm flipH="1">
            <a:off x="6949440" y="2560320"/>
            <a:ext cx="1828800" cy="91440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2" name="Straight Arrow Connector 1091">
            <a:extLst>
              <a:ext uri="{FF2B5EF4-FFF2-40B4-BE49-F238E27FC236}">
                <a16:creationId xmlns:a16="http://schemas.microsoft.com/office/drawing/2014/main" id="{0FF79CEF-30C3-1A83-86EB-149BF2B856E4}"/>
              </a:ext>
            </a:extLst>
          </p:cNvPr>
          <p:cNvCxnSpPr>
            <a:cxnSpLocks/>
          </p:cNvCxnSpPr>
          <p:nvPr/>
        </p:nvCxnSpPr>
        <p:spPr>
          <a:xfrm flipH="1">
            <a:off x="6766560" y="2651760"/>
            <a:ext cx="640080" cy="640080"/>
          </a:xfrm>
          <a:prstGeom prst="straightConnector1">
            <a:avLst/>
          </a:prstGeom>
          <a:ln w="12700">
            <a:solidFill>
              <a:schemeClr val="tx1">
                <a:lumMod val="25000"/>
                <a:lumOff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3" name="Straight Arrow Connector 1092">
            <a:extLst>
              <a:ext uri="{FF2B5EF4-FFF2-40B4-BE49-F238E27FC236}">
                <a16:creationId xmlns:a16="http://schemas.microsoft.com/office/drawing/2014/main" id="{5A2C5E4B-BB38-7E2C-D476-86254D1D1665}"/>
              </a:ext>
            </a:extLst>
          </p:cNvPr>
          <p:cNvCxnSpPr>
            <a:cxnSpLocks/>
          </p:cNvCxnSpPr>
          <p:nvPr/>
        </p:nvCxnSpPr>
        <p:spPr>
          <a:xfrm>
            <a:off x="3566160" y="2560320"/>
            <a:ext cx="1737360" cy="91440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4" name="Straight Arrow Connector 1093">
            <a:extLst>
              <a:ext uri="{FF2B5EF4-FFF2-40B4-BE49-F238E27FC236}">
                <a16:creationId xmlns:a16="http://schemas.microsoft.com/office/drawing/2014/main" id="{B9F2AD4E-00AC-0DC7-E289-24CC5BD1E694}"/>
              </a:ext>
            </a:extLst>
          </p:cNvPr>
          <p:cNvCxnSpPr>
            <a:cxnSpLocks/>
          </p:cNvCxnSpPr>
          <p:nvPr/>
        </p:nvCxnSpPr>
        <p:spPr>
          <a:xfrm flipV="1">
            <a:off x="4937760" y="4663440"/>
            <a:ext cx="640080" cy="64008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5" name="Straight Arrow Connector 1094">
            <a:extLst>
              <a:ext uri="{FF2B5EF4-FFF2-40B4-BE49-F238E27FC236}">
                <a16:creationId xmlns:a16="http://schemas.microsoft.com/office/drawing/2014/main" id="{C1BE87F0-710C-B19D-5FFF-695832FAB0E6}"/>
              </a:ext>
            </a:extLst>
          </p:cNvPr>
          <p:cNvCxnSpPr>
            <a:cxnSpLocks/>
          </p:cNvCxnSpPr>
          <p:nvPr/>
        </p:nvCxnSpPr>
        <p:spPr>
          <a:xfrm flipV="1">
            <a:off x="3383280" y="4114800"/>
            <a:ext cx="1828800" cy="109728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6" name="Straight Arrow Connector 1095">
            <a:extLst>
              <a:ext uri="{FF2B5EF4-FFF2-40B4-BE49-F238E27FC236}">
                <a16:creationId xmlns:a16="http://schemas.microsoft.com/office/drawing/2014/main" id="{9A675850-738C-86EE-7C75-6396AB8C2E28}"/>
              </a:ext>
            </a:extLst>
          </p:cNvPr>
          <p:cNvCxnSpPr>
            <a:cxnSpLocks/>
          </p:cNvCxnSpPr>
          <p:nvPr/>
        </p:nvCxnSpPr>
        <p:spPr>
          <a:xfrm flipH="1">
            <a:off x="7040880" y="2560320"/>
            <a:ext cx="3108960" cy="1188720"/>
          </a:xfrm>
          <a:prstGeom prst="straightConnector1">
            <a:avLst/>
          </a:prstGeom>
          <a:ln w="12700">
            <a:solidFill>
              <a:schemeClr val="tx1">
                <a:lumMod val="25000"/>
                <a:lumOff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7" name="Straight Arrow Connector 1096">
            <a:extLst>
              <a:ext uri="{FF2B5EF4-FFF2-40B4-BE49-F238E27FC236}">
                <a16:creationId xmlns:a16="http://schemas.microsoft.com/office/drawing/2014/main" id="{D6293022-14A1-1E50-7B3D-B102AD964E71}"/>
              </a:ext>
            </a:extLst>
          </p:cNvPr>
          <p:cNvCxnSpPr>
            <a:cxnSpLocks/>
          </p:cNvCxnSpPr>
          <p:nvPr/>
        </p:nvCxnSpPr>
        <p:spPr>
          <a:xfrm flipH="1" flipV="1">
            <a:off x="6675120" y="4663440"/>
            <a:ext cx="640080" cy="640080"/>
          </a:xfrm>
          <a:prstGeom prst="straightConnector1">
            <a:avLst/>
          </a:prstGeom>
          <a:ln w="127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8" name="Straight Arrow Connector 1097">
            <a:extLst>
              <a:ext uri="{FF2B5EF4-FFF2-40B4-BE49-F238E27FC236}">
                <a16:creationId xmlns:a16="http://schemas.microsoft.com/office/drawing/2014/main" id="{21537B06-6A18-3F7D-3F64-07BA5FEE8DAB}"/>
              </a:ext>
            </a:extLst>
          </p:cNvPr>
          <p:cNvCxnSpPr>
            <a:cxnSpLocks/>
          </p:cNvCxnSpPr>
          <p:nvPr/>
        </p:nvCxnSpPr>
        <p:spPr>
          <a:xfrm flipH="1" flipV="1">
            <a:off x="7040880" y="4023360"/>
            <a:ext cx="3108960" cy="1280160"/>
          </a:xfrm>
          <a:prstGeom prst="straightConnector1">
            <a:avLst/>
          </a:prstGeom>
          <a:ln w="12700">
            <a:solidFill>
              <a:schemeClr val="tx1">
                <a:lumMod val="25000"/>
                <a:lumOff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099" name="Picture 1098">
            <a:extLst>
              <a:ext uri="{FF2B5EF4-FFF2-40B4-BE49-F238E27FC236}">
                <a16:creationId xmlns:a16="http://schemas.microsoft.com/office/drawing/2014/main" id="{E653EFF1-5DE9-FE5D-9420-46CC019FB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900" y="3108960"/>
            <a:ext cx="2011680" cy="1323472"/>
          </a:xfrm>
          <a:prstGeom prst="rect">
            <a:avLst/>
          </a:prstGeom>
        </p:spPr>
      </p:pic>
      <p:pic>
        <p:nvPicPr>
          <p:cNvPr id="1100" name="Picture 1099">
            <a:extLst>
              <a:ext uri="{FF2B5EF4-FFF2-40B4-BE49-F238E27FC236}">
                <a16:creationId xmlns:a16="http://schemas.microsoft.com/office/drawing/2014/main" id="{A967DB20-0641-7023-BBE0-E32D95F0C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240" y="3291840"/>
            <a:ext cx="1559050" cy="1005840"/>
          </a:xfrm>
          <a:prstGeom prst="rect">
            <a:avLst/>
          </a:prstGeom>
        </p:spPr>
      </p:pic>
      <p:sp>
        <p:nvSpPr>
          <p:cNvPr id="1101" name="Rounded Rectangle 1100">
            <a:extLst>
              <a:ext uri="{FF2B5EF4-FFF2-40B4-BE49-F238E27FC236}">
                <a16:creationId xmlns:a16="http://schemas.microsoft.com/office/drawing/2014/main" id="{96F1561F-DE34-8A59-F03D-5BCC404769B4}"/>
              </a:ext>
            </a:extLst>
          </p:cNvPr>
          <p:cNvSpPr/>
          <p:nvPr/>
        </p:nvSpPr>
        <p:spPr>
          <a:xfrm>
            <a:off x="640080" y="3657600"/>
            <a:ext cx="2194560" cy="274320"/>
          </a:xfrm>
          <a:prstGeom prst="round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https://</a:t>
            </a:r>
            <a:r>
              <a:rPr lang="en-US" sz="900" dirty="0" err="1">
                <a:solidFill>
                  <a:schemeClr val="bg1"/>
                </a:solidFill>
              </a:rPr>
              <a:t>ords</a:t>
            </a:r>
            <a:r>
              <a:rPr lang="en-US" sz="900" dirty="0">
                <a:solidFill>
                  <a:schemeClr val="bg1"/>
                </a:solidFill>
              </a:rPr>
              <a:t>/r/</a:t>
            </a:r>
            <a:r>
              <a:rPr lang="en-US" sz="900" dirty="0" err="1">
                <a:solidFill>
                  <a:schemeClr val="bg1"/>
                </a:solidFill>
              </a:rPr>
              <a:t>mycompany</a:t>
            </a:r>
            <a:r>
              <a:rPr lang="en-US" sz="900" dirty="0">
                <a:solidFill>
                  <a:schemeClr val="bg1"/>
                </a:solidFill>
              </a:rPr>
              <a:t>/</a:t>
            </a:r>
            <a:r>
              <a:rPr lang="en-US" sz="900" dirty="0" err="1">
                <a:solidFill>
                  <a:schemeClr val="bg1"/>
                </a:solidFill>
              </a:rPr>
              <a:t>hr</a:t>
            </a:r>
            <a:r>
              <a:rPr lang="en-US" sz="900" dirty="0">
                <a:solidFill>
                  <a:schemeClr val="bg1"/>
                </a:solidFill>
              </a:rPr>
              <a:t>-app</a:t>
            </a:r>
          </a:p>
        </p:txBody>
      </p:sp>
      <p:sp>
        <p:nvSpPr>
          <p:cNvPr id="1102" name="TextBox 1101">
            <a:extLst>
              <a:ext uri="{FF2B5EF4-FFF2-40B4-BE49-F238E27FC236}">
                <a16:creationId xmlns:a16="http://schemas.microsoft.com/office/drawing/2014/main" id="{36DBB8C2-4792-6D4A-24D5-A98A3463BDDC}"/>
              </a:ext>
            </a:extLst>
          </p:cNvPr>
          <p:cNvSpPr txBox="1"/>
          <p:nvPr/>
        </p:nvSpPr>
        <p:spPr>
          <a:xfrm>
            <a:off x="4846320" y="4297680"/>
            <a:ext cx="2560320" cy="261610"/>
          </a:xfrm>
          <a:prstGeom prst="rect">
            <a:avLst/>
          </a:prstGeom>
          <a:noFill/>
        </p:spPr>
        <p:txBody>
          <a:bodyPr wrap="square" rtlCol="0" anchor="t">
            <a:spAutoFit/>
          </a:bodyPr>
          <a:lstStyle/>
          <a:p>
            <a:pPr algn="ctr"/>
            <a:r>
              <a:rPr lang="en-US" sz="1100" dirty="0"/>
              <a:t>Oracle Database APEX Engine</a:t>
            </a:r>
          </a:p>
        </p:txBody>
      </p:sp>
      <p:pic>
        <p:nvPicPr>
          <p:cNvPr id="1103" name="Graphic 1102">
            <a:extLst>
              <a:ext uri="{FF2B5EF4-FFF2-40B4-BE49-F238E27FC236}">
                <a16:creationId xmlns:a16="http://schemas.microsoft.com/office/drawing/2014/main" id="{BBCC4DD9-298F-55C9-BCD5-F4857E171C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6100" y="2171700"/>
            <a:ext cx="228600" cy="228600"/>
          </a:xfrm>
          <a:prstGeom prst="rect">
            <a:avLst/>
          </a:prstGeom>
        </p:spPr>
      </p:pic>
      <p:pic>
        <p:nvPicPr>
          <p:cNvPr id="1104" name="Graphic 1103">
            <a:extLst>
              <a:ext uri="{FF2B5EF4-FFF2-40B4-BE49-F238E27FC236}">
                <a16:creationId xmlns:a16="http://schemas.microsoft.com/office/drawing/2014/main" id="{5CEE73E8-7DB3-6C49-8EBA-3C4DD62C1D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49140" y="2171700"/>
            <a:ext cx="228600" cy="228600"/>
          </a:xfrm>
          <a:prstGeom prst="rect">
            <a:avLst/>
          </a:prstGeom>
        </p:spPr>
      </p:pic>
      <p:pic>
        <p:nvPicPr>
          <p:cNvPr id="1105" name="Graphic 1104">
            <a:extLst>
              <a:ext uri="{FF2B5EF4-FFF2-40B4-BE49-F238E27FC236}">
                <a16:creationId xmlns:a16="http://schemas.microsoft.com/office/drawing/2014/main" id="{A8B9CE87-5B77-F62A-EA4A-D7E20A23F4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04560" y="2164080"/>
            <a:ext cx="243840" cy="243840"/>
          </a:xfrm>
          <a:prstGeom prst="rect">
            <a:avLst/>
          </a:prstGeom>
        </p:spPr>
      </p:pic>
      <p:pic>
        <p:nvPicPr>
          <p:cNvPr id="1106" name="Graphic 1105">
            <a:extLst>
              <a:ext uri="{FF2B5EF4-FFF2-40B4-BE49-F238E27FC236}">
                <a16:creationId xmlns:a16="http://schemas.microsoft.com/office/drawing/2014/main" id="{85311737-6063-E361-7FAE-F2C2CFCFD2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75220" y="2171700"/>
            <a:ext cx="228600" cy="228600"/>
          </a:xfrm>
          <a:prstGeom prst="rect">
            <a:avLst/>
          </a:prstGeom>
        </p:spPr>
      </p:pic>
      <p:pic>
        <p:nvPicPr>
          <p:cNvPr id="1107" name="Graphic 1106">
            <a:extLst>
              <a:ext uri="{FF2B5EF4-FFF2-40B4-BE49-F238E27FC236}">
                <a16:creationId xmlns:a16="http://schemas.microsoft.com/office/drawing/2014/main" id="{092E84AB-8616-ECD6-C895-2FDCA12D58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38260" y="2171700"/>
            <a:ext cx="228600" cy="228600"/>
          </a:xfrm>
          <a:prstGeom prst="rect">
            <a:avLst/>
          </a:prstGeom>
        </p:spPr>
      </p:pic>
      <p:pic>
        <p:nvPicPr>
          <p:cNvPr id="1108" name="Graphic 1107">
            <a:extLst>
              <a:ext uri="{FF2B5EF4-FFF2-40B4-BE49-F238E27FC236}">
                <a16:creationId xmlns:a16="http://schemas.microsoft.com/office/drawing/2014/main" id="{04E790ED-0215-409C-9186-62DFD2D32D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401300" y="2171700"/>
            <a:ext cx="228600" cy="228600"/>
          </a:xfrm>
          <a:prstGeom prst="rect">
            <a:avLst/>
          </a:prstGeom>
        </p:spPr>
      </p:pic>
      <p:pic>
        <p:nvPicPr>
          <p:cNvPr id="1109" name="Graphic 1108">
            <a:extLst>
              <a:ext uri="{FF2B5EF4-FFF2-40B4-BE49-F238E27FC236}">
                <a16:creationId xmlns:a16="http://schemas.microsoft.com/office/drawing/2014/main" id="{5D82E422-4DD2-91D2-3DB1-137517F0A5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01300" y="5463540"/>
            <a:ext cx="228600" cy="228600"/>
          </a:xfrm>
          <a:prstGeom prst="rect">
            <a:avLst/>
          </a:prstGeom>
        </p:spPr>
      </p:pic>
      <p:pic>
        <p:nvPicPr>
          <p:cNvPr id="1110" name="Graphic 1109">
            <a:extLst>
              <a:ext uri="{FF2B5EF4-FFF2-40B4-BE49-F238E27FC236}">
                <a16:creationId xmlns:a16="http://schemas.microsoft.com/office/drawing/2014/main" id="{F9A8F1E1-A2B8-6E68-B795-E1F2C1A1F7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38260" y="5463540"/>
            <a:ext cx="228600" cy="228600"/>
          </a:xfrm>
          <a:prstGeom prst="rect">
            <a:avLst/>
          </a:prstGeom>
        </p:spPr>
      </p:pic>
      <p:pic>
        <p:nvPicPr>
          <p:cNvPr id="1111" name="Graphic 1110">
            <a:extLst>
              <a:ext uri="{FF2B5EF4-FFF2-40B4-BE49-F238E27FC236}">
                <a16:creationId xmlns:a16="http://schemas.microsoft.com/office/drawing/2014/main" id="{9A3B70BC-643B-41CC-D088-A6F59F742F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67600" y="5455920"/>
            <a:ext cx="243840" cy="243840"/>
          </a:xfrm>
          <a:prstGeom prst="rect">
            <a:avLst/>
          </a:prstGeom>
        </p:spPr>
      </p:pic>
      <p:pic>
        <p:nvPicPr>
          <p:cNvPr id="1112" name="Graphic 1111">
            <a:extLst>
              <a:ext uri="{FF2B5EF4-FFF2-40B4-BE49-F238E27FC236}">
                <a16:creationId xmlns:a16="http://schemas.microsoft.com/office/drawing/2014/main" id="{EE9103F2-CBC1-F310-4A50-7C9BE809D57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12180" y="5463540"/>
            <a:ext cx="228600" cy="228600"/>
          </a:xfrm>
          <a:prstGeom prst="rect">
            <a:avLst/>
          </a:prstGeom>
        </p:spPr>
      </p:pic>
      <p:pic>
        <p:nvPicPr>
          <p:cNvPr id="1113" name="Graphic 1112">
            <a:extLst>
              <a:ext uri="{FF2B5EF4-FFF2-40B4-BE49-F238E27FC236}">
                <a16:creationId xmlns:a16="http://schemas.microsoft.com/office/drawing/2014/main" id="{46767BFB-891F-9C10-32D0-269D6A07F2E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49140" y="5463540"/>
            <a:ext cx="228600" cy="228600"/>
          </a:xfrm>
          <a:prstGeom prst="rect">
            <a:avLst/>
          </a:prstGeom>
        </p:spPr>
      </p:pic>
      <p:pic>
        <p:nvPicPr>
          <p:cNvPr id="1114" name="Graphic 1113">
            <a:extLst>
              <a:ext uri="{FF2B5EF4-FFF2-40B4-BE49-F238E27FC236}">
                <a16:creationId xmlns:a16="http://schemas.microsoft.com/office/drawing/2014/main" id="{90C6B94A-08A7-5FA6-F542-E92DE1D787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86100" y="5463540"/>
            <a:ext cx="228600" cy="228600"/>
          </a:xfrm>
          <a:prstGeom prst="rect">
            <a:avLst/>
          </a:prstGeom>
        </p:spPr>
      </p:pic>
      <p:pic>
        <p:nvPicPr>
          <p:cNvPr id="1115" name="Graphic 1114">
            <a:extLst>
              <a:ext uri="{FF2B5EF4-FFF2-40B4-BE49-F238E27FC236}">
                <a16:creationId xmlns:a16="http://schemas.microsoft.com/office/drawing/2014/main" id="{BE88919E-DFFB-5B7A-F97A-1DB7CB41B2D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23060" y="5463540"/>
            <a:ext cx="228600" cy="228600"/>
          </a:xfrm>
          <a:prstGeom prst="rect">
            <a:avLst/>
          </a:prstGeom>
        </p:spPr>
      </p:pic>
      <p:sp>
        <p:nvSpPr>
          <p:cNvPr id="2" name="TextBox 1">
            <a:extLst>
              <a:ext uri="{FF2B5EF4-FFF2-40B4-BE49-F238E27FC236}">
                <a16:creationId xmlns:a16="http://schemas.microsoft.com/office/drawing/2014/main" id="{2086F6CB-15EB-28A7-1BE4-05C6387D10AA}"/>
              </a:ext>
            </a:extLst>
          </p:cNvPr>
          <p:cNvSpPr txBox="1"/>
          <p:nvPr/>
        </p:nvSpPr>
        <p:spPr>
          <a:xfrm>
            <a:off x="2560320" y="5943600"/>
            <a:ext cx="1280160" cy="261610"/>
          </a:xfrm>
          <a:prstGeom prst="rect">
            <a:avLst/>
          </a:prstGeom>
          <a:noFill/>
        </p:spPr>
        <p:txBody>
          <a:bodyPr wrap="square" rtlCol="0" anchor="b">
            <a:spAutoFit/>
          </a:bodyPr>
          <a:lstStyle/>
          <a:p>
            <a:pPr algn="ctr"/>
            <a:r>
              <a:rPr lang="en-US" sz="1100" dirty="0"/>
              <a:t>Processes</a:t>
            </a:r>
          </a:p>
        </p:txBody>
      </p:sp>
      <p:sp>
        <p:nvSpPr>
          <p:cNvPr id="5" name="TextBox 4">
            <a:extLst>
              <a:ext uri="{FF2B5EF4-FFF2-40B4-BE49-F238E27FC236}">
                <a16:creationId xmlns:a16="http://schemas.microsoft.com/office/drawing/2014/main" id="{7C5871A7-8C42-75EE-F5D6-69AA67475275}"/>
              </a:ext>
            </a:extLst>
          </p:cNvPr>
          <p:cNvSpPr txBox="1"/>
          <p:nvPr/>
        </p:nvSpPr>
        <p:spPr>
          <a:xfrm>
            <a:off x="4015047" y="5943600"/>
            <a:ext cx="1280160" cy="261610"/>
          </a:xfrm>
          <a:prstGeom prst="rect">
            <a:avLst/>
          </a:prstGeom>
          <a:noFill/>
        </p:spPr>
        <p:txBody>
          <a:bodyPr wrap="square" rtlCol="0" anchor="b">
            <a:spAutoFit/>
          </a:bodyPr>
          <a:lstStyle/>
          <a:p>
            <a:pPr algn="ctr"/>
            <a:r>
              <a:rPr lang="en-US" sz="1100" dirty="0"/>
              <a:t>Validations</a:t>
            </a:r>
          </a:p>
        </p:txBody>
      </p:sp>
      <p:sp>
        <p:nvSpPr>
          <p:cNvPr id="6" name="TextBox 5">
            <a:extLst>
              <a:ext uri="{FF2B5EF4-FFF2-40B4-BE49-F238E27FC236}">
                <a16:creationId xmlns:a16="http://schemas.microsoft.com/office/drawing/2014/main" id="{91D9C96F-14F4-861F-E7CD-9DB58190A253}"/>
              </a:ext>
            </a:extLst>
          </p:cNvPr>
          <p:cNvSpPr txBox="1"/>
          <p:nvPr/>
        </p:nvSpPr>
        <p:spPr>
          <a:xfrm>
            <a:off x="9852660" y="5933287"/>
            <a:ext cx="1280160" cy="430887"/>
          </a:xfrm>
          <a:prstGeom prst="rect">
            <a:avLst/>
          </a:prstGeom>
          <a:noFill/>
        </p:spPr>
        <p:txBody>
          <a:bodyPr wrap="square" rtlCol="0" anchor="b">
            <a:spAutoFit/>
          </a:bodyPr>
          <a:lstStyle/>
          <a:p>
            <a:pPr algn="ctr"/>
            <a:r>
              <a:rPr lang="en-US" sz="1100" dirty="0"/>
              <a:t>Application Definition</a:t>
            </a:r>
          </a:p>
        </p:txBody>
      </p:sp>
      <p:sp>
        <p:nvSpPr>
          <p:cNvPr id="8" name="TextBox 7">
            <a:extLst>
              <a:ext uri="{FF2B5EF4-FFF2-40B4-BE49-F238E27FC236}">
                <a16:creationId xmlns:a16="http://schemas.microsoft.com/office/drawing/2014/main" id="{F2BD7487-9C31-A91A-E4F7-BA69E34DEF5F}"/>
              </a:ext>
            </a:extLst>
          </p:cNvPr>
          <p:cNvSpPr txBox="1"/>
          <p:nvPr/>
        </p:nvSpPr>
        <p:spPr>
          <a:xfrm>
            <a:off x="8472264" y="5933287"/>
            <a:ext cx="1280160" cy="430887"/>
          </a:xfrm>
          <a:prstGeom prst="rect">
            <a:avLst/>
          </a:prstGeom>
          <a:noFill/>
        </p:spPr>
        <p:txBody>
          <a:bodyPr wrap="square" rtlCol="0" anchor="b">
            <a:spAutoFit/>
          </a:bodyPr>
          <a:lstStyle/>
          <a:p>
            <a:pPr algn="ctr"/>
            <a:r>
              <a:rPr lang="en-US" sz="1100" dirty="0"/>
              <a:t>Authentication &amp; Authorization</a:t>
            </a:r>
          </a:p>
        </p:txBody>
      </p:sp>
      <p:sp>
        <p:nvSpPr>
          <p:cNvPr id="9" name="TextBox 8">
            <a:extLst>
              <a:ext uri="{FF2B5EF4-FFF2-40B4-BE49-F238E27FC236}">
                <a16:creationId xmlns:a16="http://schemas.microsoft.com/office/drawing/2014/main" id="{BFE0652F-E543-DC46-240A-D3DED441E6A9}"/>
              </a:ext>
            </a:extLst>
          </p:cNvPr>
          <p:cNvSpPr txBox="1"/>
          <p:nvPr/>
        </p:nvSpPr>
        <p:spPr>
          <a:xfrm>
            <a:off x="6949440" y="6020034"/>
            <a:ext cx="1280160" cy="261610"/>
          </a:xfrm>
          <a:prstGeom prst="rect">
            <a:avLst/>
          </a:prstGeom>
          <a:noFill/>
        </p:spPr>
        <p:txBody>
          <a:bodyPr wrap="square" rtlCol="0" anchor="b">
            <a:spAutoFit/>
          </a:bodyPr>
          <a:lstStyle/>
          <a:p>
            <a:pPr algn="ctr"/>
            <a:r>
              <a:rPr lang="en-US" sz="1100" dirty="0"/>
              <a:t>Session State</a:t>
            </a:r>
          </a:p>
        </p:txBody>
      </p:sp>
      <p:sp>
        <p:nvSpPr>
          <p:cNvPr id="10" name="TextBox 9">
            <a:extLst>
              <a:ext uri="{FF2B5EF4-FFF2-40B4-BE49-F238E27FC236}">
                <a16:creationId xmlns:a16="http://schemas.microsoft.com/office/drawing/2014/main" id="{A0578F02-82DC-DB6C-F076-1F2610EB1C43}"/>
              </a:ext>
            </a:extLst>
          </p:cNvPr>
          <p:cNvSpPr txBox="1"/>
          <p:nvPr/>
        </p:nvSpPr>
        <p:spPr>
          <a:xfrm>
            <a:off x="5477676" y="5982663"/>
            <a:ext cx="1280160" cy="261610"/>
          </a:xfrm>
          <a:prstGeom prst="rect">
            <a:avLst/>
          </a:prstGeom>
          <a:noFill/>
        </p:spPr>
        <p:txBody>
          <a:bodyPr wrap="square" rtlCol="0" anchor="b">
            <a:spAutoFit/>
          </a:bodyPr>
          <a:lstStyle/>
          <a:p>
            <a:pPr algn="ctr"/>
            <a:r>
              <a:rPr lang="en-US" sz="1100" dirty="0"/>
              <a:t>Computations</a:t>
            </a:r>
          </a:p>
        </p:txBody>
      </p:sp>
      <p:sp>
        <p:nvSpPr>
          <p:cNvPr id="11" name="TextBox 10">
            <a:extLst>
              <a:ext uri="{FF2B5EF4-FFF2-40B4-BE49-F238E27FC236}">
                <a16:creationId xmlns:a16="http://schemas.microsoft.com/office/drawing/2014/main" id="{FA8471B4-9AA2-C76F-5CA0-AD8893AB9472}"/>
              </a:ext>
            </a:extLst>
          </p:cNvPr>
          <p:cNvSpPr txBox="1"/>
          <p:nvPr/>
        </p:nvSpPr>
        <p:spPr>
          <a:xfrm>
            <a:off x="1097691" y="5982663"/>
            <a:ext cx="1280160" cy="261610"/>
          </a:xfrm>
          <a:prstGeom prst="rect">
            <a:avLst/>
          </a:prstGeom>
          <a:noFill/>
        </p:spPr>
        <p:txBody>
          <a:bodyPr wrap="square" rtlCol="0" anchor="b">
            <a:spAutoFit/>
          </a:bodyPr>
          <a:lstStyle/>
          <a:p>
            <a:pPr algn="ctr"/>
            <a:r>
              <a:rPr lang="en-US" sz="1100" dirty="0"/>
              <a:t>Branches</a:t>
            </a:r>
          </a:p>
        </p:txBody>
      </p:sp>
    </p:spTree>
    <p:extLst>
      <p:ext uri="{BB962C8B-B14F-4D97-AF65-F5344CB8AC3E}">
        <p14:creationId xmlns:p14="http://schemas.microsoft.com/office/powerpoint/2010/main" val="95306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3DEA-4AD4-7846-CDFA-D72B748671E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3AC45D5-1F9A-ED72-3838-3D779486B78E}"/>
              </a:ext>
            </a:extLst>
          </p:cNvPr>
          <p:cNvSpPr>
            <a:spLocks noGrp="1"/>
          </p:cNvSpPr>
          <p:nvPr>
            <p:ph type="title"/>
          </p:nvPr>
        </p:nvSpPr>
        <p:spPr/>
        <p:txBody>
          <a:bodyPr/>
          <a:lstStyle/>
          <a:p>
            <a:r>
              <a:rPr lang="en-US" dirty="0"/>
              <a:t>APEX Data Sources</a:t>
            </a:r>
          </a:p>
        </p:txBody>
      </p:sp>
      <p:sp>
        <p:nvSpPr>
          <p:cNvPr id="3" name="Footer Placeholder 2">
            <a:extLst>
              <a:ext uri="{FF2B5EF4-FFF2-40B4-BE49-F238E27FC236}">
                <a16:creationId xmlns:a16="http://schemas.microsoft.com/office/drawing/2014/main" id="{B37C354F-C5D6-B528-1C8F-E551C3AD02A1}"/>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521EF9BD-AB94-1BD6-3938-CB6EC909CCE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0" name="Freeform 69">
            <a:extLst>
              <a:ext uri="{FF2B5EF4-FFF2-40B4-BE49-F238E27FC236}">
                <a16:creationId xmlns:a16="http://schemas.microsoft.com/office/drawing/2014/main" id="{BCFE7398-0CDA-D892-C479-D53A916C13CF}"/>
              </a:ext>
            </a:extLst>
          </p:cNvPr>
          <p:cNvSpPr/>
          <p:nvPr/>
        </p:nvSpPr>
        <p:spPr>
          <a:xfrm>
            <a:off x="5103223" y="566057"/>
            <a:ext cx="2577737" cy="2438400"/>
          </a:xfrm>
          <a:custGeom>
            <a:avLst/>
            <a:gdLst>
              <a:gd name="connsiteX0" fmla="*/ 0 w 2577737"/>
              <a:gd name="connsiteY0" fmla="*/ 0 h 2438400"/>
              <a:gd name="connsiteX1" fmla="*/ 243840 w 2577737"/>
              <a:gd name="connsiteY1" fmla="*/ 748937 h 2438400"/>
              <a:gd name="connsiteX2" fmla="*/ 1733006 w 2577737"/>
              <a:gd name="connsiteY2" fmla="*/ 783772 h 2438400"/>
              <a:gd name="connsiteX3" fmla="*/ 2577737 w 2577737"/>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577737" h="2438400">
                <a:moveTo>
                  <a:pt x="0" y="0"/>
                </a:moveTo>
                <a:lnTo>
                  <a:pt x="243840" y="748937"/>
                </a:lnTo>
                <a:lnTo>
                  <a:pt x="1733006" y="783772"/>
                </a:lnTo>
                <a:lnTo>
                  <a:pt x="2577737" y="243840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a:extLst>
              <a:ext uri="{FF2B5EF4-FFF2-40B4-BE49-F238E27FC236}">
                <a16:creationId xmlns:a16="http://schemas.microsoft.com/office/drawing/2014/main" id="{67BD82FB-DD6C-E59C-09BD-4B124339B669}"/>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6B39C061-CDE6-E0DF-BA52-BAAD17B7411B}"/>
              </a:ext>
            </a:extLst>
          </p:cNvPr>
          <p:cNvSpPr>
            <a:spLocks noGrp="1"/>
          </p:cNvSpPr>
          <p:nvPr>
            <p:ph type="sldNum" sz="quarter" idx="16"/>
          </p:nvPr>
        </p:nvSpPr>
        <p:spPr/>
        <p:txBody>
          <a:bodyPr/>
          <a:lstStyle/>
          <a:p>
            <a:fld id="{345D60D9-5372-5F40-9443-0F9AE5BDC3C8}" type="slidenum">
              <a:rPr lang="en-US" smtClean="0"/>
              <a:pPr/>
              <a:t>17</a:t>
            </a:fld>
            <a:endParaRPr lang="en-US" dirty="0"/>
          </a:p>
        </p:txBody>
      </p:sp>
      <p:sp>
        <p:nvSpPr>
          <p:cNvPr id="4" name="TextBox 3">
            <a:extLst>
              <a:ext uri="{FF2B5EF4-FFF2-40B4-BE49-F238E27FC236}">
                <a16:creationId xmlns:a16="http://schemas.microsoft.com/office/drawing/2014/main" id="{F1B56C65-13D7-19A4-779E-CEF1ED5D0960}"/>
              </a:ext>
            </a:extLst>
          </p:cNvPr>
          <p:cNvSpPr txBox="1"/>
          <p:nvPr/>
        </p:nvSpPr>
        <p:spPr>
          <a:xfrm>
            <a:off x="7536160" y="4480560"/>
            <a:ext cx="2068564"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REST Enabled SQL</a:t>
            </a:r>
            <a:b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br>
            <a:r>
              <a:rPr lang="en-US" sz="1200" dirty="0">
                <a:solidFill>
                  <a:srgbClr val="8B8580"/>
                </a:solidFill>
                <a:latin typeface="Oracle Sans" panose="020B0503020204020204" pitchFamily="34" charset="0"/>
                <a:ea typeface="Open Sans Light" panose="020B0306030504020204" pitchFamily="34" charset="0"/>
                <a:cs typeface="Oracle Sans" panose="020B0503020204020204" pitchFamily="34" charset="0"/>
              </a:rPr>
              <a:t>[REST / HTTP(s)]</a:t>
            </a:r>
            <a:endParaRPr lang="en-US" sz="1200" dirty="0">
              <a:solidFill>
                <a:srgbClr val="8B8580"/>
              </a:solidFill>
              <a:latin typeface="Oracle Sans" panose="020B0503020204020204" pitchFamily="34" charset="0"/>
              <a:ea typeface="Open Sans Light" panose="020B0306030504020204" pitchFamily="34" charset="0"/>
              <a:cs typeface="Oracle Sans" panose="020B0503020204020204" pitchFamily="34" charset="0"/>
              <a:sym typeface="Helvetica Light"/>
            </a:endParaRPr>
          </a:p>
        </p:txBody>
      </p:sp>
      <p:sp>
        <p:nvSpPr>
          <p:cNvPr id="6" name="TextBox 5">
            <a:extLst>
              <a:ext uri="{FF2B5EF4-FFF2-40B4-BE49-F238E27FC236}">
                <a16:creationId xmlns:a16="http://schemas.microsoft.com/office/drawing/2014/main" id="{E048C028-DFE1-1681-076D-497406ABF9A0}"/>
              </a:ext>
            </a:extLst>
          </p:cNvPr>
          <p:cNvSpPr txBox="1">
            <a:spLocks/>
          </p:cNvSpPr>
          <p:nvPr/>
        </p:nvSpPr>
        <p:spPr>
          <a:xfrm>
            <a:off x="1645920" y="4577078"/>
            <a:ext cx="1554480" cy="274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Remote Databases</a:t>
            </a:r>
          </a:p>
        </p:txBody>
      </p:sp>
      <p:cxnSp>
        <p:nvCxnSpPr>
          <p:cNvPr id="8" name="Straight Connector 7">
            <a:extLst>
              <a:ext uri="{FF2B5EF4-FFF2-40B4-BE49-F238E27FC236}">
                <a16:creationId xmlns:a16="http://schemas.microsoft.com/office/drawing/2014/main" id="{A3A599E8-A98A-FB34-892C-8A387826B4A7}"/>
              </a:ext>
            </a:extLst>
          </p:cNvPr>
          <p:cNvCxnSpPr>
            <a:cxnSpLocks/>
          </p:cNvCxnSpPr>
          <p:nvPr/>
        </p:nvCxnSpPr>
        <p:spPr>
          <a:xfrm>
            <a:off x="2926080" y="2834640"/>
            <a:ext cx="1097280" cy="0"/>
          </a:xfrm>
          <a:prstGeom prst="line">
            <a:avLst/>
          </a:prstGeom>
          <a:noFill/>
          <a:ln w="19050" cap="rnd">
            <a:solidFill>
              <a:schemeClr val="tx1">
                <a:lumMod val="50000"/>
                <a:lumOff val="50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12E62D12-9C69-E8CE-1B08-01C6D080705B}"/>
              </a:ext>
            </a:extLst>
          </p:cNvPr>
          <p:cNvCxnSpPr>
            <a:cxnSpLocks/>
          </p:cNvCxnSpPr>
          <p:nvPr/>
        </p:nvCxnSpPr>
        <p:spPr>
          <a:xfrm>
            <a:off x="8229600" y="2788920"/>
            <a:ext cx="274320" cy="0"/>
          </a:xfrm>
          <a:prstGeom prst="line">
            <a:avLst/>
          </a:prstGeom>
          <a:noFill/>
          <a:ln w="19050" cap="flat">
            <a:solidFill>
              <a:schemeClr val="tx1">
                <a:lumMod val="50000"/>
                <a:lumOff val="50000"/>
              </a:schemeClr>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7269A711-C18C-AB28-9AA3-54227543EE36}"/>
              </a:ext>
            </a:extLst>
          </p:cNvPr>
          <p:cNvSpPr txBox="1"/>
          <p:nvPr/>
        </p:nvSpPr>
        <p:spPr>
          <a:xfrm>
            <a:off x="2926080" y="2518390"/>
            <a:ext cx="109728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HTTP(s)</a:t>
            </a:r>
          </a:p>
        </p:txBody>
      </p:sp>
      <p:grpSp>
        <p:nvGrpSpPr>
          <p:cNvPr id="12" name="Group 11">
            <a:extLst>
              <a:ext uri="{FF2B5EF4-FFF2-40B4-BE49-F238E27FC236}">
                <a16:creationId xmlns:a16="http://schemas.microsoft.com/office/drawing/2014/main" id="{FCFE1059-95DB-9A8D-6B8F-844FEDA06166}"/>
              </a:ext>
            </a:extLst>
          </p:cNvPr>
          <p:cNvGrpSpPr>
            <a:grpSpLocks noChangeAspect="1"/>
          </p:cNvGrpSpPr>
          <p:nvPr/>
        </p:nvGrpSpPr>
        <p:grpSpPr>
          <a:xfrm>
            <a:off x="4206240" y="2377440"/>
            <a:ext cx="914400" cy="914400"/>
            <a:chOff x="1645920" y="3840480"/>
            <a:chExt cx="731520" cy="731520"/>
          </a:xfrm>
        </p:grpSpPr>
        <p:sp>
          <p:nvSpPr>
            <p:cNvPr id="13" name="Oval 12">
              <a:extLst>
                <a:ext uri="{FF2B5EF4-FFF2-40B4-BE49-F238E27FC236}">
                  <a16:creationId xmlns:a16="http://schemas.microsoft.com/office/drawing/2014/main" id="{9288AE2D-33D2-0F52-F434-01692A518CE4}"/>
                </a:ext>
              </a:extLst>
            </p:cNvPr>
            <p:cNvSpPr>
              <a:spLocks noChangeAspect="1"/>
            </p:cNvSpPr>
            <p:nvPr/>
          </p:nvSpPr>
          <p:spPr>
            <a:xfrm>
              <a:off x="1645920" y="3840480"/>
              <a:ext cx="731520" cy="73152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7F4FBD2C-8C12-267D-6F39-02EBC28BB7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1639" y="3886198"/>
              <a:ext cx="640080" cy="640080"/>
            </a:xfrm>
            <a:prstGeom prst="rect">
              <a:avLst/>
            </a:prstGeom>
          </p:spPr>
        </p:pic>
      </p:grpSp>
      <p:pic>
        <p:nvPicPr>
          <p:cNvPr id="15" name="Picture 14">
            <a:extLst>
              <a:ext uri="{FF2B5EF4-FFF2-40B4-BE49-F238E27FC236}">
                <a16:creationId xmlns:a16="http://schemas.microsoft.com/office/drawing/2014/main" id="{57EF80EC-4A74-100E-C414-917B1D17E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 y="1828800"/>
            <a:ext cx="2194560" cy="2194560"/>
          </a:xfrm>
          <a:prstGeom prst="rect">
            <a:avLst/>
          </a:prstGeom>
        </p:spPr>
      </p:pic>
      <p:cxnSp>
        <p:nvCxnSpPr>
          <p:cNvPr id="16" name="Straight Connector 15">
            <a:extLst>
              <a:ext uri="{FF2B5EF4-FFF2-40B4-BE49-F238E27FC236}">
                <a16:creationId xmlns:a16="http://schemas.microsoft.com/office/drawing/2014/main" id="{85F7DC47-33CE-3F47-2E2C-1C9CB875610B}"/>
              </a:ext>
            </a:extLst>
          </p:cNvPr>
          <p:cNvCxnSpPr>
            <a:cxnSpLocks/>
          </p:cNvCxnSpPr>
          <p:nvPr/>
        </p:nvCxnSpPr>
        <p:spPr>
          <a:xfrm>
            <a:off x="5303520" y="2834640"/>
            <a:ext cx="1097280" cy="0"/>
          </a:xfrm>
          <a:prstGeom prst="line">
            <a:avLst/>
          </a:prstGeom>
          <a:noFill/>
          <a:ln w="19050" cap="rnd">
            <a:solidFill>
              <a:schemeClr val="tx1">
                <a:lumMod val="50000"/>
                <a:lumOff val="50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C87CB2AD-7A57-5AD5-1FF9-6586F785319B}"/>
              </a:ext>
            </a:extLst>
          </p:cNvPr>
          <p:cNvSpPr txBox="1"/>
          <p:nvPr/>
        </p:nvSpPr>
        <p:spPr>
          <a:xfrm>
            <a:off x="5303520" y="2518389"/>
            <a:ext cx="109728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JDBC</a:t>
            </a:r>
          </a:p>
        </p:txBody>
      </p:sp>
      <p:pic>
        <p:nvPicPr>
          <p:cNvPr id="18" name="Picture 17">
            <a:extLst>
              <a:ext uri="{FF2B5EF4-FFF2-40B4-BE49-F238E27FC236}">
                <a16:creationId xmlns:a16="http://schemas.microsoft.com/office/drawing/2014/main" id="{0046D627-36C1-2275-F300-996D1E122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3680" y="2286000"/>
            <a:ext cx="1559050" cy="1005840"/>
          </a:xfrm>
          <a:prstGeom prst="rect">
            <a:avLst/>
          </a:prstGeom>
        </p:spPr>
      </p:pic>
      <p:cxnSp>
        <p:nvCxnSpPr>
          <p:cNvPr id="19" name="Straight Connector 18">
            <a:extLst>
              <a:ext uri="{FF2B5EF4-FFF2-40B4-BE49-F238E27FC236}">
                <a16:creationId xmlns:a16="http://schemas.microsoft.com/office/drawing/2014/main" id="{002179F3-1AD9-310E-A00C-A1CC059D40D5}"/>
              </a:ext>
            </a:extLst>
          </p:cNvPr>
          <p:cNvCxnSpPr>
            <a:cxnSpLocks/>
          </p:cNvCxnSpPr>
          <p:nvPr/>
        </p:nvCxnSpPr>
        <p:spPr>
          <a:xfrm>
            <a:off x="8229600" y="2240280"/>
            <a:ext cx="274320" cy="0"/>
          </a:xfrm>
          <a:prstGeom prst="line">
            <a:avLst/>
          </a:prstGeom>
          <a:noFill/>
          <a:ln w="19050" cap="rnd">
            <a:solidFill>
              <a:schemeClr val="tx1">
                <a:lumMod val="50000"/>
                <a:lumOff val="50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89ED392A-D680-E000-971B-CA32792361B2}"/>
              </a:ext>
            </a:extLst>
          </p:cNvPr>
          <p:cNvCxnSpPr>
            <a:cxnSpLocks/>
          </p:cNvCxnSpPr>
          <p:nvPr/>
        </p:nvCxnSpPr>
        <p:spPr>
          <a:xfrm>
            <a:off x="8229600" y="3337560"/>
            <a:ext cx="274320" cy="0"/>
          </a:xfrm>
          <a:prstGeom prst="line">
            <a:avLst/>
          </a:prstGeom>
          <a:noFill/>
          <a:ln w="19050" cap="rnd">
            <a:solidFill>
              <a:schemeClr val="tx1">
                <a:lumMod val="50000"/>
                <a:lumOff val="50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4BC6C1B0-4C9E-4C74-8DD0-AA0132158B15}"/>
              </a:ext>
            </a:extLst>
          </p:cNvPr>
          <p:cNvSpPr txBox="1"/>
          <p:nvPr/>
        </p:nvSpPr>
        <p:spPr>
          <a:xfrm>
            <a:off x="3474720" y="1828800"/>
            <a:ext cx="2377440"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Oracle REST Data Services</a:t>
            </a:r>
          </a:p>
          <a:p>
            <a:pPr algn="ctr" defTabSz="412750" hangingPunct="0"/>
            <a:r>
              <a:rPr lang="en-US" sz="1200" dirty="0">
                <a:solidFill>
                  <a:srgbClr val="8B8580"/>
                </a:solidFill>
                <a:latin typeface="Oracle Sans" panose="020B0503020204020204" pitchFamily="34" charset="0"/>
                <a:ea typeface="Open Sans Light" panose="020B0306030504020204" pitchFamily="34" charset="0"/>
                <a:cs typeface="Oracle Sans" panose="020B0503020204020204" pitchFamily="34" charset="0"/>
                <a:sym typeface="Helvetica Light"/>
              </a:rPr>
              <a:t>(</a:t>
            </a:r>
            <a:r>
              <a:rPr lang="en-US" sz="1200" dirty="0" err="1">
                <a:solidFill>
                  <a:srgbClr val="8B8580"/>
                </a:solidFill>
                <a:latin typeface="Oracle Sans" panose="020B0503020204020204" pitchFamily="34" charset="0"/>
                <a:ea typeface="Open Sans Light" panose="020B0306030504020204" pitchFamily="34" charset="0"/>
                <a:cs typeface="Oracle Sans" panose="020B0503020204020204" pitchFamily="34" charset="0"/>
                <a:sym typeface="Helvetica Light"/>
              </a:rPr>
              <a:t>Weblogic</a:t>
            </a:r>
            <a:r>
              <a:rPr lang="en-US" sz="1200" dirty="0">
                <a:solidFill>
                  <a:srgbClr val="8B8580"/>
                </a:solidFill>
                <a:latin typeface="Oracle Sans" panose="020B0503020204020204" pitchFamily="34" charset="0"/>
                <a:ea typeface="Open Sans Light" panose="020B0306030504020204" pitchFamily="34" charset="0"/>
                <a:cs typeface="Oracle Sans" panose="020B0503020204020204" pitchFamily="34" charset="0"/>
                <a:sym typeface="Helvetica Light"/>
              </a:rPr>
              <a:t>, Jetty, Tomcat)</a:t>
            </a:r>
          </a:p>
        </p:txBody>
      </p:sp>
      <p:cxnSp>
        <p:nvCxnSpPr>
          <p:cNvPr id="22" name="Elbow Connector 21">
            <a:extLst>
              <a:ext uri="{FF2B5EF4-FFF2-40B4-BE49-F238E27FC236}">
                <a16:creationId xmlns:a16="http://schemas.microsoft.com/office/drawing/2014/main" id="{4A650114-0872-E6DE-AB60-4E51E1CC27C2}"/>
              </a:ext>
            </a:extLst>
          </p:cNvPr>
          <p:cNvCxnSpPr>
            <a:cxnSpLocks/>
          </p:cNvCxnSpPr>
          <p:nvPr/>
        </p:nvCxnSpPr>
        <p:spPr>
          <a:xfrm rot="10800000" flipV="1">
            <a:off x="6287315" y="3291840"/>
            <a:ext cx="1097280" cy="914400"/>
          </a:xfrm>
          <a:prstGeom prst="bentConnector3">
            <a:avLst>
              <a:gd name="adj1" fmla="val -239"/>
            </a:avLst>
          </a:prstGeom>
          <a:ln w="1905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79781B68-61E2-4BE6-CD95-BB10AEF03754}"/>
              </a:ext>
            </a:extLst>
          </p:cNvPr>
          <p:cNvCxnSpPr>
            <a:cxnSpLocks/>
          </p:cNvCxnSpPr>
          <p:nvPr/>
        </p:nvCxnSpPr>
        <p:spPr>
          <a:xfrm rot="10800000" flipV="1">
            <a:off x="6287315" y="4114800"/>
            <a:ext cx="1097280" cy="1097280"/>
          </a:xfrm>
          <a:prstGeom prst="bentConnector3">
            <a:avLst>
              <a:gd name="adj1" fmla="val -239"/>
            </a:avLst>
          </a:prstGeom>
          <a:ln w="19050">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56485F2-85F2-4212-4704-E3809B818884}"/>
              </a:ext>
            </a:extLst>
          </p:cNvPr>
          <p:cNvGrpSpPr>
            <a:grpSpLocks noChangeAspect="1"/>
          </p:cNvGrpSpPr>
          <p:nvPr/>
        </p:nvGrpSpPr>
        <p:grpSpPr>
          <a:xfrm>
            <a:off x="5394960" y="3840480"/>
            <a:ext cx="731520" cy="731520"/>
            <a:chOff x="4358640" y="2529840"/>
            <a:chExt cx="914400" cy="914400"/>
          </a:xfrm>
        </p:grpSpPr>
        <p:sp>
          <p:nvSpPr>
            <p:cNvPr id="25" name="Oval 24">
              <a:extLst>
                <a:ext uri="{FF2B5EF4-FFF2-40B4-BE49-F238E27FC236}">
                  <a16:creationId xmlns:a16="http://schemas.microsoft.com/office/drawing/2014/main" id="{B426582C-16EC-FF37-4668-975B3645381D}"/>
                </a:ext>
              </a:extLst>
            </p:cNvPr>
            <p:cNvSpPr>
              <a:spLocks noChangeAspect="1"/>
            </p:cNvSpPr>
            <p:nvPr/>
          </p:nvSpPr>
          <p:spPr>
            <a:xfrm>
              <a:off x="4358640" y="2529840"/>
              <a:ext cx="914400" cy="91440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C1C8249F-A2EA-3D48-969B-7533922E23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5789" y="2586988"/>
              <a:ext cx="800100" cy="800100"/>
            </a:xfrm>
            <a:prstGeom prst="rect">
              <a:avLst/>
            </a:prstGeom>
          </p:spPr>
        </p:pic>
      </p:grpSp>
      <p:grpSp>
        <p:nvGrpSpPr>
          <p:cNvPr id="27" name="Group 26">
            <a:extLst>
              <a:ext uri="{FF2B5EF4-FFF2-40B4-BE49-F238E27FC236}">
                <a16:creationId xmlns:a16="http://schemas.microsoft.com/office/drawing/2014/main" id="{69329361-4B9D-B8B8-4FBE-138F2CD37C02}"/>
              </a:ext>
            </a:extLst>
          </p:cNvPr>
          <p:cNvGrpSpPr>
            <a:grpSpLocks noChangeAspect="1"/>
          </p:cNvGrpSpPr>
          <p:nvPr/>
        </p:nvGrpSpPr>
        <p:grpSpPr>
          <a:xfrm>
            <a:off x="5394960" y="4846320"/>
            <a:ext cx="731520" cy="731520"/>
            <a:chOff x="4358640" y="2529840"/>
            <a:chExt cx="914400" cy="914400"/>
          </a:xfrm>
        </p:grpSpPr>
        <p:sp>
          <p:nvSpPr>
            <p:cNvPr id="28" name="Oval 27">
              <a:extLst>
                <a:ext uri="{FF2B5EF4-FFF2-40B4-BE49-F238E27FC236}">
                  <a16:creationId xmlns:a16="http://schemas.microsoft.com/office/drawing/2014/main" id="{4751EE7F-E02A-443B-D804-BF7111E6DC21}"/>
                </a:ext>
              </a:extLst>
            </p:cNvPr>
            <p:cNvSpPr>
              <a:spLocks noChangeAspect="1"/>
            </p:cNvSpPr>
            <p:nvPr/>
          </p:nvSpPr>
          <p:spPr>
            <a:xfrm>
              <a:off x="4358640" y="2529840"/>
              <a:ext cx="914400" cy="91440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6BC67387-04C9-B0A0-2FD7-C104AE67F5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5789" y="2586988"/>
              <a:ext cx="800100" cy="800100"/>
            </a:xfrm>
            <a:prstGeom prst="rect">
              <a:avLst/>
            </a:prstGeom>
          </p:spPr>
        </p:pic>
      </p:grpSp>
      <p:grpSp>
        <p:nvGrpSpPr>
          <p:cNvPr id="30" name="Group 29">
            <a:extLst>
              <a:ext uri="{FF2B5EF4-FFF2-40B4-BE49-F238E27FC236}">
                <a16:creationId xmlns:a16="http://schemas.microsoft.com/office/drawing/2014/main" id="{B2D353F0-D894-7973-D773-0DF00A77ED05}"/>
              </a:ext>
            </a:extLst>
          </p:cNvPr>
          <p:cNvGrpSpPr/>
          <p:nvPr/>
        </p:nvGrpSpPr>
        <p:grpSpPr>
          <a:xfrm>
            <a:off x="4111630" y="3886200"/>
            <a:ext cx="1126379" cy="320590"/>
            <a:chOff x="5426821" y="2666450"/>
            <a:chExt cx="1126379" cy="320590"/>
          </a:xfrm>
        </p:grpSpPr>
        <p:cxnSp>
          <p:nvCxnSpPr>
            <p:cNvPr id="31" name="Straight Connector 30">
              <a:extLst>
                <a:ext uri="{FF2B5EF4-FFF2-40B4-BE49-F238E27FC236}">
                  <a16:creationId xmlns:a16="http://schemas.microsoft.com/office/drawing/2014/main" id="{0CB94498-6C38-596B-BA11-3E978993EB8B}"/>
                </a:ext>
              </a:extLst>
            </p:cNvPr>
            <p:cNvCxnSpPr>
              <a:cxnSpLocks/>
            </p:cNvCxnSpPr>
            <p:nvPr/>
          </p:nvCxnSpPr>
          <p:spPr>
            <a:xfrm>
              <a:off x="5455920" y="2987040"/>
              <a:ext cx="1097280" cy="0"/>
            </a:xfrm>
            <a:prstGeom prst="line">
              <a:avLst/>
            </a:prstGeom>
            <a:noFill/>
            <a:ln w="19050" cap="rnd">
              <a:solidFill>
                <a:schemeClr val="tx1">
                  <a:lumMod val="50000"/>
                  <a:lumOff val="50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32" name="TextBox 31">
              <a:extLst>
                <a:ext uri="{FF2B5EF4-FFF2-40B4-BE49-F238E27FC236}">
                  <a16:creationId xmlns:a16="http://schemas.microsoft.com/office/drawing/2014/main" id="{5B50D207-F630-7FF2-0A15-635DCD285CD5}"/>
                </a:ext>
              </a:extLst>
            </p:cNvPr>
            <p:cNvSpPr txBox="1"/>
            <p:nvPr/>
          </p:nvSpPr>
          <p:spPr>
            <a:xfrm>
              <a:off x="5426821" y="2666450"/>
              <a:ext cx="109728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JDBC</a:t>
              </a:r>
            </a:p>
          </p:txBody>
        </p:sp>
      </p:grpSp>
      <p:grpSp>
        <p:nvGrpSpPr>
          <p:cNvPr id="33" name="Group 32">
            <a:extLst>
              <a:ext uri="{FF2B5EF4-FFF2-40B4-BE49-F238E27FC236}">
                <a16:creationId xmlns:a16="http://schemas.microsoft.com/office/drawing/2014/main" id="{460FF0F0-A0F6-B018-A223-1CBB076B662B}"/>
              </a:ext>
            </a:extLst>
          </p:cNvPr>
          <p:cNvGrpSpPr/>
          <p:nvPr/>
        </p:nvGrpSpPr>
        <p:grpSpPr>
          <a:xfrm>
            <a:off x="4111630" y="4892040"/>
            <a:ext cx="1097280" cy="316251"/>
            <a:chOff x="5455920" y="2670789"/>
            <a:chExt cx="1097280" cy="316251"/>
          </a:xfrm>
        </p:grpSpPr>
        <p:cxnSp>
          <p:nvCxnSpPr>
            <p:cNvPr id="34" name="Straight Connector 33">
              <a:extLst>
                <a:ext uri="{FF2B5EF4-FFF2-40B4-BE49-F238E27FC236}">
                  <a16:creationId xmlns:a16="http://schemas.microsoft.com/office/drawing/2014/main" id="{14857453-988A-AAED-C590-4F0BC3AF52D2}"/>
                </a:ext>
              </a:extLst>
            </p:cNvPr>
            <p:cNvCxnSpPr>
              <a:cxnSpLocks/>
            </p:cNvCxnSpPr>
            <p:nvPr/>
          </p:nvCxnSpPr>
          <p:spPr>
            <a:xfrm>
              <a:off x="5455920" y="2987040"/>
              <a:ext cx="1097280" cy="0"/>
            </a:xfrm>
            <a:prstGeom prst="line">
              <a:avLst/>
            </a:prstGeom>
            <a:noFill/>
            <a:ln w="19050" cap="rnd">
              <a:solidFill>
                <a:schemeClr val="tx1">
                  <a:lumMod val="50000"/>
                  <a:lumOff val="50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088E5AD7-559A-EC10-6031-AF344D6125DA}"/>
                </a:ext>
              </a:extLst>
            </p:cNvPr>
            <p:cNvSpPr txBox="1"/>
            <p:nvPr/>
          </p:nvSpPr>
          <p:spPr>
            <a:xfrm>
              <a:off x="5455920" y="2670789"/>
              <a:ext cx="109728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JDBC</a:t>
              </a:r>
            </a:p>
          </p:txBody>
        </p:sp>
      </p:grpSp>
      <p:grpSp>
        <p:nvGrpSpPr>
          <p:cNvPr id="36" name="Group 35">
            <a:extLst>
              <a:ext uri="{FF2B5EF4-FFF2-40B4-BE49-F238E27FC236}">
                <a16:creationId xmlns:a16="http://schemas.microsoft.com/office/drawing/2014/main" id="{C84A20A2-4666-803C-96E8-2E8EC50CDD90}"/>
              </a:ext>
            </a:extLst>
          </p:cNvPr>
          <p:cNvGrpSpPr/>
          <p:nvPr/>
        </p:nvGrpSpPr>
        <p:grpSpPr>
          <a:xfrm>
            <a:off x="3291840" y="3840480"/>
            <a:ext cx="731520" cy="731520"/>
            <a:chOff x="3948489" y="4023360"/>
            <a:chExt cx="731520" cy="731520"/>
          </a:xfrm>
        </p:grpSpPr>
        <p:sp>
          <p:nvSpPr>
            <p:cNvPr id="37" name="Oval 36">
              <a:extLst>
                <a:ext uri="{FF2B5EF4-FFF2-40B4-BE49-F238E27FC236}">
                  <a16:creationId xmlns:a16="http://schemas.microsoft.com/office/drawing/2014/main" id="{2652775E-4DBC-052D-E207-6C554F3A76E7}"/>
                </a:ext>
              </a:extLst>
            </p:cNvPr>
            <p:cNvSpPr>
              <a:spLocks noChangeAspect="1"/>
            </p:cNvSpPr>
            <p:nvPr/>
          </p:nvSpPr>
          <p:spPr>
            <a:xfrm>
              <a:off x="3948489" y="4023360"/>
              <a:ext cx="731520" cy="731520"/>
            </a:xfrm>
            <a:prstGeom prst="ellipse">
              <a:avLst/>
            </a:prstGeom>
            <a:solidFill>
              <a:srgbClr val="676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A56BC670-C227-DF8E-68E1-20E096C364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4209" y="4069080"/>
              <a:ext cx="640080" cy="640080"/>
            </a:xfrm>
            <a:prstGeom prst="rect">
              <a:avLst/>
            </a:prstGeom>
          </p:spPr>
        </p:pic>
      </p:grpSp>
      <p:grpSp>
        <p:nvGrpSpPr>
          <p:cNvPr id="39" name="Group 38">
            <a:extLst>
              <a:ext uri="{FF2B5EF4-FFF2-40B4-BE49-F238E27FC236}">
                <a16:creationId xmlns:a16="http://schemas.microsoft.com/office/drawing/2014/main" id="{199C00D6-E461-CD19-C11B-304AE2D7A28C}"/>
              </a:ext>
            </a:extLst>
          </p:cNvPr>
          <p:cNvGrpSpPr/>
          <p:nvPr/>
        </p:nvGrpSpPr>
        <p:grpSpPr>
          <a:xfrm>
            <a:off x="3291840" y="4846320"/>
            <a:ext cx="731520" cy="731520"/>
            <a:chOff x="3948489" y="4023360"/>
            <a:chExt cx="731520" cy="731520"/>
          </a:xfrm>
        </p:grpSpPr>
        <p:sp>
          <p:nvSpPr>
            <p:cNvPr id="40" name="Oval 39">
              <a:extLst>
                <a:ext uri="{FF2B5EF4-FFF2-40B4-BE49-F238E27FC236}">
                  <a16:creationId xmlns:a16="http://schemas.microsoft.com/office/drawing/2014/main" id="{30C556B1-91AA-7DC5-3537-581113C08968}"/>
                </a:ext>
              </a:extLst>
            </p:cNvPr>
            <p:cNvSpPr>
              <a:spLocks noChangeAspect="1"/>
            </p:cNvSpPr>
            <p:nvPr/>
          </p:nvSpPr>
          <p:spPr>
            <a:xfrm>
              <a:off x="3948489" y="4023360"/>
              <a:ext cx="731520" cy="731520"/>
            </a:xfrm>
            <a:prstGeom prst="ellipse">
              <a:avLst/>
            </a:prstGeom>
            <a:solidFill>
              <a:srgbClr val="676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F41F8B0F-A8FB-BF3E-99CE-E6F7D28443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4209" y="4069080"/>
              <a:ext cx="640080" cy="640080"/>
            </a:xfrm>
            <a:prstGeom prst="rect">
              <a:avLst/>
            </a:prstGeom>
          </p:spPr>
        </p:pic>
      </p:grpSp>
      <p:grpSp>
        <p:nvGrpSpPr>
          <p:cNvPr id="42" name="Group 41">
            <a:extLst>
              <a:ext uri="{FF2B5EF4-FFF2-40B4-BE49-F238E27FC236}">
                <a16:creationId xmlns:a16="http://schemas.microsoft.com/office/drawing/2014/main" id="{1EE763D3-AE25-D549-D4AB-934F3A561EEC}"/>
              </a:ext>
            </a:extLst>
          </p:cNvPr>
          <p:cNvGrpSpPr/>
          <p:nvPr/>
        </p:nvGrpSpPr>
        <p:grpSpPr>
          <a:xfrm>
            <a:off x="8641080" y="2011680"/>
            <a:ext cx="2880360" cy="1554480"/>
            <a:chOff x="8686800" y="2011680"/>
            <a:chExt cx="2880360" cy="1554480"/>
          </a:xfrm>
        </p:grpSpPr>
        <p:sp>
          <p:nvSpPr>
            <p:cNvPr id="43" name="TextBox 42">
              <a:extLst>
                <a:ext uri="{FF2B5EF4-FFF2-40B4-BE49-F238E27FC236}">
                  <a16:creationId xmlns:a16="http://schemas.microsoft.com/office/drawing/2014/main" id="{D090A2D8-8131-2635-FB91-F0788FF0920F}"/>
                </a:ext>
              </a:extLst>
            </p:cNvPr>
            <p:cNvSpPr txBox="1"/>
            <p:nvPr/>
          </p:nvSpPr>
          <p:spPr>
            <a:xfrm>
              <a:off x="9189720" y="3108960"/>
              <a:ext cx="2377440"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Database Links</a:t>
              </a:r>
            </a:p>
            <a:p>
              <a:pPr defTabSz="412750" hangingPunct="0"/>
              <a:r>
                <a:rPr lang="en-US" sz="1200" dirty="0">
                  <a:solidFill>
                    <a:srgbClr val="8B8580"/>
                  </a:solidFill>
                  <a:latin typeface="Oracle Sans" panose="020B0503020204020204" pitchFamily="34" charset="0"/>
                  <a:ea typeface="Open Sans Light" panose="020B0306030504020204" pitchFamily="34" charset="0"/>
                  <a:cs typeface="Oracle Sans" panose="020B0503020204020204" pitchFamily="34" charset="0"/>
                  <a:sym typeface="Helvetica Light"/>
                </a:rPr>
                <a:t>(SQL*NET)</a:t>
              </a:r>
            </a:p>
          </p:txBody>
        </p:sp>
        <p:sp>
          <p:nvSpPr>
            <p:cNvPr id="44" name="TextBox 43">
              <a:extLst>
                <a:ext uri="{FF2B5EF4-FFF2-40B4-BE49-F238E27FC236}">
                  <a16:creationId xmlns:a16="http://schemas.microsoft.com/office/drawing/2014/main" id="{2D0A27C8-0914-9326-3B03-C9B4C6B28719}"/>
                </a:ext>
              </a:extLst>
            </p:cNvPr>
            <p:cNvSpPr txBox="1"/>
            <p:nvPr/>
          </p:nvSpPr>
          <p:spPr>
            <a:xfrm>
              <a:off x="9189720" y="2560320"/>
              <a:ext cx="2377440"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Local Data Source</a:t>
              </a:r>
            </a:p>
            <a:p>
              <a:pPr defTabSz="412750" hangingPunct="0"/>
              <a:r>
                <a:rPr lang="en-US" sz="1200" dirty="0">
                  <a:solidFill>
                    <a:srgbClr val="8B8580"/>
                  </a:solidFill>
                  <a:latin typeface="Oracle Sans" panose="020B0503020204020204" pitchFamily="34" charset="0"/>
                  <a:ea typeface="Open Sans Light" panose="020B0306030504020204" pitchFamily="34" charset="0"/>
                  <a:cs typeface="Oracle Sans" panose="020B0503020204020204" pitchFamily="34" charset="0"/>
                  <a:sym typeface="Helvetica Light"/>
                </a:rPr>
                <a:t>(SQL, PL/SQL)</a:t>
              </a:r>
            </a:p>
          </p:txBody>
        </p:sp>
        <p:sp>
          <p:nvSpPr>
            <p:cNvPr id="45" name="TextBox 44">
              <a:extLst>
                <a:ext uri="{FF2B5EF4-FFF2-40B4-BE49-F238E27FC236}">
                  <a16:creationId xmlns:a16="http://schemas.microsoft.com/office/drawing/2014/main" id="{1CDB31CA-1FA1-5470-B8C5-8A6E13BA8713}"/>
                </a:ext>
              </a:extLst>
            </p:cNvPr>
            <p:cNvSpPr txBox="1"/>
            <p:nvPr/>
          </p:nvSpPr>
          <p:spPr>
            <a:xfrm>
              <a:off x="9189720" y="2011680"/>
              <a:ext cx="2377440"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dirty="0">
                  <a:latin typeface="Oracle Sans" panose="020B0503020204020204" pitchFamily="34" charset="0"/>
                  <a:ea typeface="Open Sans Light" panose="020B0306030504020204" pitchFamily="34" charset="0"/>
                  <a:cs typeface="Oracle Sans" panose="020B0503020204020204" pitchFamily="34" charset="0"/>
                  <a:sym typeface="Helvetica Light"/>
                </a:rPr>
                <a:t>External APIs - Web Sources</a:t>
              </a:r>
            </a:p>
            <a:p>
              <a:pPr defTabSz="412750" hangingPunct="0"/>
              <a:r>
                <a:rPr lang="en-US" sz="1200" dirty="0">
                  <a:solidFill>
                    <a:srgbClr val="8B8580"/>
                  </a:solidFill>
                  <a:latin typeface="Oracle Sans" panose="020B0503020204020204" pitchFamily="34" charset="0"/>
                  <a:ea typeface="Open Sans Light" panose="020B0306030504020204" pitchFamily="34" charset="0"/>
                  <a:cs typeface="Oracle Sans" panose="020B0503020204020204" pitchFamily="34" charset="0"/>
                  <a:sym typeface="Helvetica Light"/>
                </a:rPr>
                <a:t>(REST, SOAP)</a:t>
              </a:r>
            </a:p>
          </p:txBody>
        </p:sp>
        <p:sp>
          <p:nvSpPr>
            <p:cNvPr id="46" name="Oval 45">
              <a:extLst>
                <a:ext uri="{FF2B5EF4-FFF2-40B4-BE49-F238E27FC236}">
                  <a16:creationId xmlns:a16="http://schemas.microsoft.com/office/drawing/2014/main" id="{C0C8B6BF-69E3-3DCD-CEB4-3FD9E3C00C9B}"/>
                </a:ext>
              </a:extLst>
            </p:cNvPr>
            <p:cNvSpPr/>
            <p:nvPr/>
          </p:nvSpPr>
          <p:spPr>
            <a:xfrm>
              <a:off x="8686800" y="2011680"/>
              <a:ext cx="457200" cy="457200"/>
            </a:xfrm>
            <a:prstGeom prst="ellipse">
              <a:avLst/>
            </a:prstGeom>
            <a:solidFill>
              <a:srgbClr val="676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F0DCB4B-EEC7-26D8-99C8-8908C5A3DC43}"/>
                </a:ext>
              </a:extLst>
            </p:cNvPr>
            <p:cNvSpPr/>
            <p:nvPr/>
          </p:nvSpPr>
          <p:spPr>
            <a:xfrm>
              <a:off x="8686800" y="2560320"/>
              <a:ext cx="457200" cy="457200"/>
            </a:xfrm>
            <a:prstGeom prst="ellipse">
              <a:avLst/>
            </a:prstGeom>
            <a:solidFill>
              <a:srgbClr val="676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8C9B4F9-3ADC-C8CA-44EB-4DC65730F73B}"/>
                </a:ext>
              </a:extLst>
            </p:cNvPr>
            <p:cNvSpPr/>
            <p:nvPr/>
          </p:nvSpPr>
          <p:spPr>
            <a:xfrm>
              <a:off x="8686800" y="3108960"/>
              <a:ext cx="457200" cy="457200"/>
            </a:xfrm>
            <a:prstGeom prst="ellipse">
              <a:avLst/>
            </a:prstGeom>
            <a:solidFill>
              <a:srgbClr val="676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23F2E9A0-A077-DD3D-4CF0-4CC194E3D5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1100" y="2125980"/>
              <a:ext cx="228600" cy="228600"/>
            </a:xfrm>
            <a:prstGeom prst="rect">
              <a:avLst/>
            </a:prstGeom>
          </p:spPr>
        </p:pic>
        <p:pic>
          <p:nvPicPr>
            <p:cNvPr id="50" name="Graphic 49">
              <a:extLst>
                <a:ext uri="{FF2B5EF4-FFF2-40B4-BE49-F238E27FC236}">
                  <a16:creationId xmlns:a16="http://schemas.microsoft.com/office/drawing/2014/main" id="{1E107E7A-F343-F24D-9DB2-6DB6E72E8B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01100" y="3223260"/>
              <a:ext cx="228600" cy="228600"/>
            </a:xfrm>
            <a:prstGeom prst="rect">
              <a:avLst/>
            </a:prstGeom>
          </p:spPr>
        </p:pic>
        <p:pic>
          <p:nvPicPr>
            <p:cNvPr id="51" name="Graphic 50">
              <a:extLst>
                <a:ext uri="{FF2B5EF4-FFF2-40B4-BE49-F238E27FC236}">
                  <a16:creationId xmlns:a16="http://schemas.microsoft.com/office/drawing/2014/main" id="{B99572CE-F671-95E1-6FA8-876C896F88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01100" y="2674620"/>
              <a:ext cx="228600" cy="228600"/>
            </a:xfrm>
            <a:prstGeom prst="rect">
              <a:avLst/>
            </a:prstGeom>
          </p:spPr>
        </p:pic>
      </p:grpSp>
    </p:spTree>
    <p:extLst>
      <p:ext uri="{BB962C8B-B14F-4D97-AF65-F5344CB8AC3E}">
        <p14:creationId xmlns:p14="http://schemas.microsoft.com/office/powerpoint/2010/main" val="133858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a:xfrm>
            <a:off x="768875" y="182403"/>
            <a:ext cx="10671048" cy="822960"/>
          </a:xfrm>
        </p:spPr>
        <p:txBody>
          <a:bodyPr/>
          <a:lstStyle/>
          <a:p>
            <a:r>
              <a:rPr lang="en-US" dirty="0"/>
              <a:t>Single Database Instance and Multiple Workspaces</a:t>
            </a:r>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18</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17"/>
          </p:nvPr>
        </p:nvSpPr>
        <p:spPr>
          <a:xfrm>
            <a:off x="1127759" y="6423978"/>
            <a:ext cx="5745379" cy="365125"/>
          </a:xfrm>
        </p:spPr>
        <p:txBody>
          <a:bodyPr/>
          <a:lstStyle/>
          <a:p>
            <a:r>
              <a:rPr lang="en-US" dirty="0"/>
              <a:t>Copyright © 2025, Oracle and/or its affiliates</a:t>
            </a:r>
          </a:p>
        </p:txBody>
      </p:sp>
      <p:sp>
        <p:nvSpPr>
          <p:cNvPr id="8" name="Date">
            <a:extLst>
              <a:ext uri="{FF2B5EF4-FFF2-40B4-BE49-F238E27FC236}">
                <a16:creationId xmlns:a16="http://schemas.microsoft.com/office/drawing/2014/main" id="{B0B72215-DD12-5CD2-1FAB-3A9F1F8F76A2}"/>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12" name="Content Placeholder 89">
            <a:extLst>
              <a:ext uri="{FF2B5EF4-FFF2-40B4-BE49-F238E27FC236}">
                <a16:creationId xmlns:a16="http://schemas.microsoft.com/office/drawing/2014/main" id="{5436B103-0292-0241-1D9F-5A622293AC28}"/>
              </a:ext>
            </a:extLst>
          </p:cNvPr>
          <p:cNvSpPr>
            <a:spLocks noGrp="1"/>
          </p:cNvSpPr>
          <p:nvPr>
            <p:ph sz="quarter" idx="14"/>
          </p:nvPr>
        </p:nvSpPr>
        <p:spPr>
          <a:xfrm>
            <a:off x="768875" y="1608575"/>
            <a:ext cx="5084064" cy="4507992"/>
          </a:xfrm>
        </p:spPr>
        <p:txBody>
          <a:bodyPr/>
          <a:lstStyle/>
          <a:p>
            <a:pPr marL="228600" indent="-228600">
              <a:lnSpc>
                <a:spcPct val="90000"/>
              </a:lnSpc>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dirty="0">
                <a:latin typeface="Oracle Sans Light" panose="020B0403020204020204" pitchFamily="34" charset="0"/>
                <a:cs typeface="Oracle Sans Light" panose="020B0403020204020204" pitchFamily="34" charset="0"/>
              </a:rPr>
              <a:t>Workspaces used to define application definitions / Schemas hold data</a:t>
            </a:r>
          </a:p>
          <a:p>
            <a:pPr marL="228600" indent="-228600">
              <a:lnSpc>
                <a:spcPct val="100000"/>
              </a:lnSpc>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dirty="0">
                <a:latin typeface="Oracle Sans Light" panose="020B0403020204020204" pitchFamily="34" charset="0"/>
                <a:cs typeface="Oracle Sans Light" panose="020B0403020204020204" pitchFamily="34" charset="0"/>
              </a:rPr>
              <a:t>The many-to-many relationship between Workspaces and Schemas</a:t>
            </a:r>
          </a:p>
          <a:p>
            <a:pPr marL="228600" indent="-228600">
              <a:lnSpc>
                <a:spcPct val="90000"/>
              </a:lnSpc>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dirty="0">
                <a:latin typeface="Oracle Sans Light" panose="020B0403020204020204" pitchFamily="34" charset="0"/>
                <a:cs typeface="Oracle Sans Light" panose="020B0403020204020204" pitchFamily="34" charset="0"/>
              </a:rPr>
              <a:t>Instance Administrators manage the environment and schema access</a:t>
            </a:r>
          </a:p>
          <a:p>
            <a:pPr marL="228600" indent="-228600">
              <a:lnSpc>
                <a:spcPct val="90000"/>
              </a:lnSpc>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dirty="0">
                <a:latin typeface="Oracle Sans Light" panose="020B0403020204020204" pitchFamily="34" charset="0"/>
                <a:cs typeface="Oracle Sans Light" panose="020B0403020204020204" pitchFamily="34" charset="0"/>
              </a:rPr>
              <a:t>Departments can request more space and access to a new schema</a:t>
            </a:r>
          </a:p>
          <a:p>
            <a:pPr marL="228600" indent="-228600">
              <a:lnSpc>
                <a:spcPct val="90000"/>
              </a:lnSpc>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dirty="0">
                <a:latin typeface="Oracle Sans Light" panose="020B0403020204020204" pitchFamily="34" charset="0"/>
                <a:cs typeface="Oracle Sans Light" panose="020B0403020204020204" pitchFamily="34" charset="0"/>
              </a:rPr>
              <a:t>For example, Oracle’s internal-only service </a:t>
            </a:r>
            <a:r>
              <a:rPr lang="en-US" dirty="0">
                <a:solidFill>
                  <a:srgbClr val="00688C"/>
                </a:solidFill>
                <a:latin typeface="Oracle Sans Light" panose="020B0403020204020204" pitchFamily="34" charset="0"/>
                <a:cs typeface="Oracle Sans Light" panose="020B0403020204020204" pitchFamily="34" charset="0"/>
                <a:hlinkClick r:id="rId3">
                  <a:extLst>
                    <a:ext uri="{A12FA001-AC4F-418D-AE19-62706E023703}">
                      <ahyp:hlinkClr xmlns:ahyp="http://schemas.microsoft.com/office/drawing/2018/hyperlinkcolor" val="tx"/>
                    </a:ext>
                  </a:extLst>
                </a:hlinkClick>
              </a:rPr>
              <a:t>https://apex.oraclecorp.com/en/</a:t>
            </a:r>
            <a:br>
              <a:rPr lang="en-US" dirty="0">
                <a:solidFill>
                  <a:srgbClr val="2C5967"/>
                </a:solidFill>
                <a:latin typeface="Oracle Sans Light" panose="020B0403020204020204" pitchFamily="34" charset="0"/>
                <a:cs typeface="Oracle Sans Light" panose="020B0403020204020204" pitchFamily="34" charset="0"/>
                <a:hlinkClick r:id="rId3">
                  <a:extLst>
                    <a:ext uri="{A12FA001-AC4F-418D-AE19-62706E023703}">
                      <ahyp:hlinkClr xmlns:ahyp="http://schemas.microsoft.com/office/drawing/2018/hyperlinkcolor" val="tx"/>
                    </a:ext>
                  </a:extLst>
                </a:hlinkClick>
              </a:rPr>
            </a:br>
            <a:r>
              <a:rPr lang="en-US" dirty="0">
                <a:latin typeface="Oracle Sans Light" panose="020B0403020204020204" pitchFamily="34" charset="0"/>
                <a:cs typeface="Oracle Sans Light" panose="020B0403020204020204" pitchFamily="34" charset="0"/>
              </a:rPr>
              <a:t>has over 9000 Workspaces, covering every line of business in Oracle</a:t>
            </a:r>
          </a:p>
          <a:p>
            <a:pPr marL="228600" indent="-228600"/>
            <a:endParaRPr lang="en-US" dirty="0"/>
          </a:p>
        </p:txBody>
      </p:sp>
      <p:grpSp>
        <p:nvGrpSpPr>
          <p:cNvPr id="180" name="Group 179">
            <a:extLst>
              <a:ext uri="{FF2B5EF4-FFF2-40B4-BE49-F238E27FC236}">
                <a16:creationId xmlns:a16="http://schemas.microsoft.com/office/drawing/2014/main" id="{62A18FD5-AC5A-54A6-8CAC-2EEDC596EE48}"/>
              </a:ext>
            </a:extLst>
          </p:cNvPr>
          <p:cNvGrpSpPr/>
          <p:nvPr/>
        </p:nvGrpSpPr>
        <p:grpSpPr>
          <a:xfrm>
            <a:off x="6558840" y="476672"/>
            <a:ext cx="4962600" cy="5558368"/>
            <a:chOff x="6375960" y="568112"/>
            <a:chExt cx="4962600" cy="5558368"/>
          </a:xfrm>
        </p:grpSpPr>
        <p:grpSp>
          <p:nvGrpSpPr>
            <p:cNvPr id="181" name="Group 180">
              <a:extLst>
                <a:ext uri="{FF2B5EF4-FFF2-40B4-BE49-F238E27FC236}">
                  <a16:creationId xmlns:a16="http://schemas.microsoft.com/office/drawing/2014/main" id="{49FB2F05-9736-E7F8-64A0-1FEB0F27F310}"/>
                </a:ext>
              </a:extLst>
            </p:cNvPr>
            <p:cNvGrpSpPr/>
            <p:nvPr/>
          </p:nvGrpSpPr>
          <p:grpSpPr>
            <a:xfrm>
              <a:off x="6924601" y="568112"/>
              <a:ext cx="3865319" cy="2151690"/>
              <a:chOff x="6963167" y="568112"/>
              <a:chExt cx="3865319" cy="2151690"/>
            </a:xfrm>
          </p:grpSpPr>
          <p:sp>
            <p:nvSpPr>
              <p:cNvPr id="198" name="TextBox 197">
                <a:extLst>
                  <a:ext uri="{FF2B5EF4-FFF2-40B4-BE49-F238E27FC236}">
                    <a16:creationId xmlns:a16="http://schemas.microsoft.com/office/drawing/2014/main" id="{63951D04-D795-EEE7-6540-37B977F78C52}"/>
                  </a:ext>
                </a:extLst>
              </p:cNvPr>
              <p:cNvSpPr txBox="1"/>
              <p:nvPr/>
            </p:nvSpPr>
            <p:spPr>
              <a:xfrm>
                <a:off x="6988006" y="568112"/>
                <a:ext cx="3840480"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b="1" dirty="0">
                    <a:latin typeface="Oracle Sans" panose="020B0503020204020204" pitchFamily="34" charset="0"/>
                    <a:ea typeface="Open Sans Light" panose="020B0306030504020204" pitchFamily="34" charset="0"/>
                    <a:cs typeface="Oracle Sans" panose="020B0503020204020204" pitchFamily="34" charset="0"/>
                    <a:sym typeface="Helvetica Light"/>
                  </a:rPr>
                  <a:t>Oracle Database with APEX</a:t>
                </a:r>
              </a:p>
            </p:txBody>
          </p:sp>
          <p:pic>
            <p:nvPicPr>
              <p:cNvPr id="199" name="Picture 198">
                <a:extLst>
                  <a:ext uri="{FF2B5EF4-FFF2-40B4-BE49-F238E27FC236}">
                    <a16:creationId xmlns:a16="http://schemas.microsoft.com/office/drawing/2014/main" id="{6891880B-BE8F-0E9A-4D2D-B91BD14FB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327" y="1465695"/>
                <a:ext cx="1275584" cy="822960"/>
              </a:xfrm>
              <a:prstGeom prst="rect">
                <a:avLst/>
              </a:prstGeom>
            </p:spPr>
          </p:pic>
          <p:sp>
            <p:nvSpPr>
              <p:cNvPr id="200" name="Left Brace 199">
                <a:extLst>
                  <a:ext uri="{FF2B5EF4-FFF2-40B4-BE49-F238E27FC236}">
                    <a16:creationId xmlns:a16="http://schemas.microsoft.com/office/drawing/2014/main" id="{9F3F3BEF-549B-7A1B-C281-CF2BCE75C118}"/>
                  </a:ext>
                </a:extLst>
              </p:cNvPr>
              <p:cNvSpPr/>
              <p:nvPr/>
            </p:nvSpPr>
            <p:spPr>
              <a:xfrm rot="5400000">
                <a:off x="8700527" y="616682"/>
                <a:ext cx="365760" cy="3840480"/>
              </a:xfrm>
              <a:prstGeom prst="leftBrace">
                <a:avLst>
                  <a:gd name="adj1" fmla="val 41198"/>
                  <a:gd name="adj2" fmla="val 49797"/>
                </a:avLst>
              </a:prstGeom>
              <a:ln w="127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82" name="Straight Connector 181">
              <a:extLst>
                <a:ext uri="{FF2B5EF4-FFF2-40B4-BE49-F238E27FC236}">
                  <a16:creationId xmlns:a16="http://schemas.microsoft.com/office/drawing/2014/main" id="{54C4D27A-05ED-8E39-07DC-B824EA554CF8}"/>
                </a:ext>
              </a:extLst>
            </p:cNvPr>
            <p:cNvCxnSpPr>
              <a:cxnSpLocks/>
            </p:cNvCxnSpPr>
            <p:nvPr/>
          </p:nvCxnSpPr>
          <p:spPr>
            <a:xfrm flipV="1">
              <a:off x="7178040" y="5029200"/>
              <a:ext cx="0" cy="365760"/>
            </a:xfrm>
            <a:prstGeom prst="line">
              <a:avLst/>
            </a:prstGeom>
            <a:noFill/>
            <a:ln w="12700" cap="rnd">
              <a:solidFill>
                <a:schemeClr val="tx1">
                  <a:lumMod val="25000"/>
                  <a:lumOff val="75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183" name="Straight Connector 182">
              <a:extLst>
                <a:ext uri="{FF2B5EF4-FFF2-40B4-BE49-F238E27FC236}">
                  <a16:creationId xmlns:a16="http://schemas.microsoft.com/office/drawing/2014/main" id="{7DBB1152-E243-91E1-0B1F-109D4DCF1632}"/>
                </a:ext>
              </a:extLst>
            </p:cNvPr>
            <p:cNvCxnSpPr>
              <a:cxnSpLocks/>
            </p:cNvCxnSpPr>
            <p:nvPr/>
          </p:nvCxnSpPr>
          <p:spPr>
            <a:xfrm flipV="1">
              <a:off x="8869680" y="5029200"/>
              <a:ext cx="0" cy="365760"/>
            </a:xfrm>
            <a:prstGeom prst="line">
              <a:avLst/>
            </a:prstGeom>
            <a:noFill/>
            <a:ln w="12700" cap="rnd">
              <a:solidFill>
                <a:schemeClr val="tx1">
                  <a:lumMod val="25000"/>
                  <a:lumOff val="75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184" name="Straight Connector 183">
              <a:extLst>
                <a:ext uri="{FF2B5EF4-FFF2-40B4-BE49-F238E27FC236}">
                  <a16:creationId xmlns:a16="http://schemas.microsoft.com/office/drawing/2014/main" id="{31095E94-7917-D78D-E13A-F701BB042E2C}"/>
                </a:ext>
              </a:extLst>
            </p:cNvPr>
            <p:cNvCxnSpPr>
              <a:cxnSpLocks/>
            </p:cNvCxnSpPr>
            <p:nvPr/>
          </p:nvCxnSpPr>
          <p:spPr>
            <a:xfrm flipV="1">
              <a:off x="10561320" y="5029200"/>
              <a:ext cx="0" cy="365760"/>
            </a:xfrm>
            <a:prstGeom prst="line">
              <a:avLst/>
            </a:prstGeom>
            <a:noFill/>
            <a:ln w="12700" cap="rnd">
              <a:solidFill>
                <a:schemeClr val="tx1">
                  <a:lumMod val="25000"/>
                  <a:lumOff val="75000"/>
                </a:schemeClr>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grpSp>
          <p:nvGrpSpPr>
            <p:cNvPr id="185" name="Group 184">
              <a:extLst>
                <a:ext uri="{FF2B5EF4-FFF2-40B4-BE49-F238E27FC236}">
                  <a16:creationId xmlns:a16="http://schemas.microsoft.com/office/drawing/2014/main" id="{31ED3976-7BCD-0935-1F62-B4B8C4C37C74}"/>
                </a:ext>
              </a:extLst>
            </p:cNvPr>
            <p:cNvGrpSpPr/>
            <p:nvPr/>
          </p:nvGrpSpPr>
          <p:grpSpPr>
            <a:xfrm>
              <a:off x="6375960" y="2874640"/>
              <a:ext cx="4937760" cy="457200"/>
              <a:chOff x="6467400" y="2874640"/>
              <a:chExt cx="4937760" cy="457200"/>
            </a:xfrm>
          </p:grpSpPr>
          <p:sp>
            <p:nvSpPr>
              <p:cNvPr id="194" name="TextBox 193">
                <a:extLst>
                  <a:ext uri="{FF2B5EF4-FFF2-40B4-BE49-F238E27FC236}">
                    <a16:creationId xmlns:a16="http://schemas.microsoft.com/office/drawing/2014/main" id="{7A52F3D2-B5C8-EBEA-8D77-F9E14C048E4D}"/>
                  </a:ext>
                </a:extLst>
              </p:cNvPr>
              <p:cNvSpPr txBox="1">
                <a:spLocks/>
              </p:cNvSpPr>
              <p:nvPr/>
            </p:nvSpPr>
            <p:spPr>
              <a:xfrm>
                <a:off x="6467400" y="2874640"/>
                <a:ext cx="1097280" cy="457200"/>
              </a:xfrm>
              <a:prstGeom prst="rect">
                <a:avLst/>
              </a:prstGeom>
              <a:noFill/>
              <a:ln>
                <a:solidFill>
                  <a:schemeClr val="tx1">
                    <a:lumMod val="25000"/>
                    <a:lumOff val="75000"/>
                  </a:schemeClr>
                </a:solidFill>
              </a:ln>
            </p:spPr>
            <p:txBody>
              <a:bodyPr wrap="none" rtlCol="0" anchor="ctr">
                <a:noAutofit/>
              </a:bodyPr>
              <a:lstStyle/>
              <a:p>
                <a:pPr algn="ctr"/>
                <a:r>
                  <a:rPr lang="en-US" sz="1400" b="1" dirty="0"/>
                  <a:t>Schema 1</a:t>
                </a:r>
              </a:p>
            </p:txBody>
          </p:sp>
          <p:sp>
            <p:nvSpPr>
              <p:cNvPr id="195" name="TextBox 194">
                <a:extLst>
                  <a:ext uri="{FF2B5EF4-FFF2-40B4-BE49-F238E27FC236}">
                    <a16:creationId xmlns:a16="http://schemas.microsoft.com/office/drawing/2014/main" id="{8E9FC385-CC18-65E3-BB0B-7FB368F5EA5A}"/>
                  </a:ext>
                </a:extLst>
              </p:cNvPr>
              <p:cNvSpPr txBox="1">
                <a:spLocks/>
              </p:cNvSpPr>
              <p:nvPr/>
            </p:nvSpPr>
            <p:spPr>
              <a:xfrm>
                <a:off x="7747560" y="2874640"/>
                <a:ext cx="1097280" cy="457200"/>
              </a:xfrm>
              <a:prstGeom prst="rect">
                <a:avLst/>
              </a:prstGeom>
              <a:noFill/>
              <a:ln>
                <a:solidFill>
                  <a:schemeClr val="tx1">
                    <a:lumMod val="25000"/>
                    <a:lumOff val="75000"/>
                  </a:schemeClr>
                </a:solidFill>
              </a:ln>
            </p:spPr>
            <p:txBody>
              <a:bodyPr wrap="none" rtlCol="0" anchor="ctr">
                <a:noAutofit/>
              </a:bodyPr>
              <a:lstStyle/>
              <a:p>
                <a:pPr algn="ctr"/>
                <a:r>
                  <a:rPr lang="en-US" sz="1400" b="1" dirty="0"/>
                  <a:t>Schema 2</a:t>
                </a:r>
              </a:p>
            </p:txBody>
          </p:sp>
          <p:sp>
            <p:nvSpPr>
              <p:cNvPr id="196" name="TextBox 195">
                <a:extLst>
                  <a:ext uri="{FF2B5EF4-FFF2-40B4-BE49-F238E27FC236}">
                    <a16:creationId xmlns:a16="http://schemas.microsoft.com/office/drawing/2014/main" id="{76DC9C7C-F235-1588-192E-E6B2009EC9F6}"/>
                  </a:ext>
                </a:extLst>
              </p:cNvPr>
              <p:cNvSpPr txBox="1">
                <a:spLocks/>
              </p:cNvSpPr>
              <p:nvPr/>
            </p:nvSpPr>
            <p:spPr>
              <a:xfrm>
                <a:off x="9027720" y="2874640"/>
                <a:ext cx="1097280" cy="457200"/>
              </a:xfrm>
              <a:prstGeom prst="rect">
                <a:avLst/>
              </a:prstGeom>
              <a:noFill/>
              <a:ln>
                <a:solidFill>
                  <a:schemeClr val="tx1">
                    <a:lumMod val="25000"/>
                    <a:lumOff val="75000"/>
                  </a:schemeClr>
                </a:solidFill>
              </a:ln>
            </p:spPr>
            <p:txBody>
              <a:bodyPr wrap="none" rtlCol="0" anchor="ctr">
                <a:noAutofit/>
              </a:bodyPr>
              <a:lstStyle/>
              <a:p>
                <a:pPr algn="ctr"/>
                <a:r>
                  <a:rPr lang="en-US" sz="1400" b="1" dirty="0"/>
                  <a:t>Schema 3</a:t>
                </a:r>
              </a:p>
            </p:txBody>
          </p:sp>
          <p:sp>
            <p:nvSpPr>
              <p:cNvPr id="197" name="TextBox 196">
                <a:extLst>
                  <a:ext uri="{FF2B5EF4-FFF2-40B4-BE49-F238E27FC236}">
                    <a16:creationId xmlns:a16="http://schemas.microsoft.com/office/drawing/2014/main" id="{0F8893D2-C196-1ED3-9FEE-A0DCB6B75BA1}"/>
                  </a:ext>
                </a:extLst>
              </p:cNvPr>
              <p:cNvSpPr txBox="1">
                <a:spLocks/>
              </p:cNvSpPr>
              <p:nvPr/>
            </p:nvSpPr>
            <p:spPr>
              <a:xfrm>
                <a:off x="10307880" y="2874640"/>
                <a:ext cx="1097280" cy="457200"/>
              </a:xfrm>
              <a:prstGeom prst="rect">
                <a:avLst/>
              </a:prstGeom>
              <a:noFill/>
              <a:ln>
                <a:solidFill>
                  <a:schemeClr val="tx1">
                    <a:lumMod val="25000"/>
                    <a:lumOff val="75000"/>
                  </a:schemeClr>
                </a:solidFill>
              </a:ln>
            </p:spPr>
            <p:txBody>
              <a:bodyPr wrap="none" rtlCol="0" anchor="ctr">
                <a:noAutofit/>
              </a:bodyPr>
              <a:lstStyle/>
              <a:p>
                <a:pPr algn="ctr"/>
                <a:r>
                  <a:rPr lang="en-US" sz="1400" b="1" dirty="0"/>
                  <a:t>Schema 4</a:t>
                </a:r>
              </a:p>
            </p:txBody>
          </p:sp>
        </p:grpSp>
        <p:sp>
          <p:nvSpPr>
            <p:cNvPr id="186" name="TextBox 185">
              <a:extLst>
                <a:ext uri="{FF2B5EF4-FFF2-40B4-BE49-F238E27FC236}">
                  <a16:creationId xmlns:a16="http://schemas.microsoft.com/office/drawing/2014/main" id="{8486B4D2-4160-A905-76BE-F48471FD2E8B}"/>
                </a:ext>
              </a:extLst>
            </p:cNvPr>
            <p:cNvSpPr txBox="1">
              <a:spLocks/>
            </p:cNvSpPr>
            <p:nvPr/>
          </p:nvSpPr>
          <p:spPr>
            <a:xfrm>
              <a:off x="6400800" y="5486400"/>
              <a:ext cx="1554480" cy="640080"/>
            </a:xfrm>
            <a:prstGeom prst="rect">
              <a:avLst/>
            </a:prstGeom>
            <a:noFill/>
            <a:ln>
              <a:solidFill>
                <a:schemeClr val="tx1">
                  <a:lumMod val="25000"/>
                  <a:lumOff val="75000"/>
                </a:schemeClr>
              </a:solidFill>
            </a:ln>
          </p:spPr>
          <p:txBody>
            <a:bodyPr wrap="none" rtlCol="0" anchor="ctr">
              <a:noAutofit/>
            </a:bodyPr>
            <a:lstStyle/>
            <a:p>
              <a:pPr algn="ctr"/>
              <a:r>
                <a:rPr lang="en-US" sz="1400" b="1" dirty="0"/>
                <a:t>Dept. 1</a:t>
              </a:r>
            </a:p>
            <a:p>
              <a:pPr algn="ctr"/>
              <a:r>
                <a:rPr lang="en-US" sz="1200" dirty="0">
                  <a:solidFill>
                    <a:srgbClr val="8B8580"/>
                  </a:solidFill>
                </a:rPr>
                <a:t>e.g. Sales</a:t>
              </a:r>
              <a:endParaRPr lang="en-US" sz="1200" b="1" dirty="0"/>
            </a:p>
          </p:txBody>
        </p:sp>
        <p:sp>
          <p:nvSpPr>
            <p:cNvPr id="187" name="TextBox 186">
              <a:extLst>
                <a:ext uri="{FF2B5EF4-FFF2-40B4-BE49-F238E27FC236}">
                  <a16:creationId xmlns:a16="http://schemas.microsoft.com/office/drawing/2014/main" id="{44036EC5-4D72-B4D4-4B0B-979077FA42FC}"/>
                </a:ext>
              </a:extLst>
            </p:cNvPr>
            <p:cNvSpPr txBox="1">
              <a:spLocks/>
            </p:cNvSpPr>
            <p:nvPr/>
          </p:nvSpPr>
          <p:spPr>
            <a:xfrm>
              <a:off x="8092440" y="5486400"/>
              <a:ext cx="1554480" cy="640080"/>
            </a:xfrm>
            <a:prstGeom prst="rect">
              <a:avLst/>
            </a:prstGeom>
            <a:noFill/>
            <a:ln>
              <a:solidFill>
                <a:schemeClr val="tx1">
                  <a:lumMod val="25000"/>
                  <a:lumOff val="75000"/>
                </a:schemeClr>
              </a:solidFill>
            </a:ln>
          </p:spPr>
          <p:txBody>
            <a:bodyPr wrap="none" rtlCol="0" anchor="ctr">
              <a:noAutofit/>
            </a:bodyPr>
            <a:lstStyle/>
            <a:p>
              <a:pPr algn="ctr"/>
              <a:r>
                <a:rPr lang="en-US" sz="1400" b="1" dirty="0"/>
                <a:t>Dept. 2</a:t>
              </a:r>
            </a:p>
            <a:p>
              <a:pPr algn="ctr"/>
              <a:r>
                <a:rPr lang="en-US" sz="1200" dirty="0">
                  <a:solidFill>
                    <a:srgbClr val="8B8580"/>
                  </a:solidFill>
                </a:rPr>
                <a:t>e.g. Support</a:t>
              </a:r>
            </a:p>
          </p:txBody>
        </p:sp>
        <p:sp>
          <p:nvSpPr>
            <p:cNvPr id="188" name="TextBox 187">
              <a:extLst>
                <a:ext uri="{FF2B5EF4-FFF2-40B4-BE49-F238E27FC236}">
                  <a16:creationId xmlns:a16="http://schemas.microsoft.com/office/drawing/2014/main" id="{19F29A83-1EB3-F30C-32B9-7A63B6DD13B3}"/>
                </a:ext>
              </a:extLst>
            </p:cNvPr>
            <p:cNvSpPr txBox="1">
              <a:spLocks/>
            </p:cNvSpPr>
            <p:nvPr/>
          </p:nvSpPr>
          <p:spPr>
            <a:xfrm>
              <a:off x="9784080" y="5486400"/>
              <a:ext cx="1554480" cy="640080"/>
            </a:xfrm>
            <a:prstGeom prst="rect">
              <a:avLst/>
            </a:prstGeom>
            <a:noFill/>
            <a:ln>
              <a:solidFill>
                <a:schemeClr val="tx1">
                  <a:lumMod val="25000"/>
                  <a:lumOff val="75000"/>
                </a:schemeClr>
              </a:solidFill>
            </a:ln>
          </p:spPr>
          <p:txBody>
            <a:bodyPr wrap="none" rtlCol="0" anchor="ctr">
              <a:noAutofit/>
            </a:bodyPr>
            <a:lstStyle/>
            <a:p>
              <a:pPr algn="ctr"/>
              <a:r>
                <a:rPr lang="en-US" sz="1400" b="1" dirty="0"/>
                <a:t>Dept. 3</a:t>
              </a:r>
            </a:p>
            <a:p>
              <a:pPr algn="ctr"/>
              <a:r>
                <a:rPr lang="en-US" sz="1200" dirty="0">
                  <a:solidFill>
                    <a:srgbClr val="8B8580"/>
                  </a:solidFill>
                </a:rPr>
                <a:t>e.g. HR</a:t>
              </a:r>
            </a:p>
          </p:txBody>
        </p:sp>
        <p:cxnSp>
          <p:nvCxnSpPr>
            <p:cNvPr id="189" name="Elbow Connector 188">
              <a:extLst>
                <a:ext uri="{FF2B5EF4-FFF2-40B4-BE49-F238E27FC236}">
                  <a16:creationId xmlns:a16="http://schemas.microsoft.com/office/drawing/2014/main" id="{ECA7CE7A-C71D-B771-45AE-66F85180EFAE}"/>
                </a:ext>
              </a:extLst>
            </p:cNvPr>
            <p:cNvCxnSpPr>
              <a:cxnSpLocks/>
              <a:stCxn id="195" idx="2"/>
              <a:endCxn id="201" idx="0"/>
            </p:cNvCxnSpPr>
            <p:nvPr/>
          </p:nvCxnSpPr>
          <p:spPr>
            <a:xfrm rot="5400000">
              <a:off x="7409377" y="3100503"/>
              <a:ext cx="564046" cy="1026720"/>
            </a:xfrm>
            <a:prstGeom prst="bentConnector3">
              <a:avLst>
                <a:gd name="adj1" fmla="val 50000"/>
              </a:avLst>
            </a:prstGeom>
            <a:ln w="12700">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0" name="Elbow Connector 189">
              <a:extLst>
                <a:ext uri="{FF2B5EF4-FFF2-40B4-BE49-F238E27FC236}">
                  <a16:creationId xmlns:a16="http://schemas.microsoft.com/office/drawing/2014/main" id="{8C620862-764E-2BB0-8B3C-0CBC8CD5E557}"/>
                </a:ext>
              </a:extLst>
            </p:cNvPr>
            <p:cNvCxnSpPr>
              <a:cxnSpLocks/>
            </p:cNvCxnSpPr>
            <p:nvPr/>
          </p:nvCxnSpPr>
          <p:spPr>
            <a:xfrm rot="16200000" flipH="1">
              <a:off x="8250480" y="3331840"/>
              <a:ext cx="548640" cy="548640"/>
            </a:xfrm>
            <a:prstGeom prst="bentConnector3">
              <a:avLst/>
            </a:prstGeom>
            <a:ln w="12700">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1" name="Elbow Connector 190">
              <a:extLst>
                <a:ext uri="{FF2B5EF4-FFF2-40B4-BE49-F238E27FC236}">
                  <a16:creationId xmlns:a16="http://schemas.microsoft.com/office/drawing/2014/main" id="{77CFC277-14C2-FCDA-A866-299365F6A98C}"/>
                </a:ext>
              </a:extLst>
            </p:cNvPr>
            <p:cNvCxnSpPr>
              <a:cxnSpLocks/>
            </p:cNvCxnSpPr>
            <p:nvPr/>
          </p:nvCxnSpPr>
          <p:spPr>
            <a:xfrm rot="16200000" flipH="1">
              <a:off x="6739180" y="3514720"/>
              <a:ext cx="548640" cy="182880"/>
            </a:xfrm>
            <a:prstGeom prst="bentConnector3">
              <a:avLst/>
            </a:prstGeom>
            <a:ln w="12700">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2" name="Elbow Connector 191">
              <a:extLst>
                <a:ext uri="{FF2B5EF4-FFF2-40B4-BE49-F238E27FC236}">
                  <a16:creationId xmlns:a16="http://schemas.microsoft.com/office/drawing/2014/main" id="{437D0101-B31A-FA5B-21AF-9984B1C72148}"/>
                </a:ext>
              </a:extLst>
            </p:cNvPr>
            <p:cNvCxnSpPr>
              <a:cxnSpLocks/>
            </p:cNvCxnSpPr>
            <p:nvPr/>
          </p:nvCxnSpPr>
          <p:spPr>
            <a:xfrm rot="5400000">
              <a:off x="8890560" y="3331840"/>
              <a:ext cx="548640" cy="548640"/>
            </a:xfrm>
            <a:prstGeom prst="bentConnector3">
              <a:avLst/>
            </a:prstGeom>
            <a:ln w="12700">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Elbow Connector 192">
              <a:extLst>
                <a:ext uri="{FF2B5EF4-FFF2-40B4-BE49-F238E27FC236}">
                  <a16:creationId xmlns:a16="http://schemas.microsoft.com/office/drawing/2014/main" id="{902BD3F1-55EE-65CC-4933-8AF8E6748A17}"/>
                </a:ext>
              </a:extLst>
            </p:cNvPr>
            <p:cNvCxnSpPr>
              <a:cxnSpLocks/>
              <a:endCxn id="208" idx="0"/>
            </p:cNvCxnSpPr>
            <p:nvPr/>
          </p:nvCxnSpPr>
          <p:spPr>
            <a:xfrm rot="5400000">
              <a:off x="10355553" y="3491887"/>
              <a:ext cx="569575" cy="249482"/>
            </a:xfrm>
            <a:prstGeom prst="bentConnector3">
              <a:avLst/>
            </a:prstGeom>
            <a:ln w="12700">
              <a:solidFill>
                <a:schemeClr val="tx2">
                  <a:lumMod val="25000"/>
                  <a:lumOff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01" name="Oval 200">
            <a:extLst>
              <a:ext uri="{FF2B5EF4-FFF2-40B4-BE49-F238E27FC236}">
                <a16:creationId xmlns:a16="http://schemas.microsoft.com/office/drawing/2014/main" id="{D89B6762-5457-4929-DE65-79D6D0BEB533}"/>
              </a:ext>
            </a:extLst>
          </p:cNvPr>
          <p:cNvSpPr/>
          <p:nvPr/>
        </p:nvSpPr>
        <p:spPr>
          <a:xfrm>
            <a:off x="6995160" y="3804446"/>
            <a:ext cx="731520" cy="73152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Magnetic Disk 201">
            <a:extLst>
              <a:ext uri="{FF2B5EF4-FFF2-40B4-BE49-F238E27FC236}">
                <a16:creationId xmlns:a16="http://schemas.microsoft.com/office/drawing/2014/main" id="{01CE08AF-042F-347D-6D0A-BE9A6FB11968}"/>
              </a:ext>
            </a:extLst>
          </p:cNvPr>
          <p:cNvSpPr/>
          <p:nvPr/>
        </p:nvSpPr>
        <p:spPr>
          <a:xfrm>
            <a:off x="7180900" y="4062194"/>
            <a:ext cx="360040" cy="216024"/>
          </a:xfrm>
          <a:prstGeom prst="flowChartMagneticDisk">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US" sz="600" b="1" dirty="0"/>
              <a:t>1</a:t>
            </a:r>
          </a:p>
        </p:txBody>
      </p:sp>
      <p:sp>
        <p:nvSpPr>
          <p:cNvPr id="203" name="Oval 202">
            <a:extLst>
              <a:ext uri="{FF2B5EF4-FFF2-40B4-BE49-F238E27FC236}">
                <a16:creationId xmlns:a16="http://schemas.microsoft.com/office/drawing/2014/main" id="{D0F7F565-2135-6135-14F8-7B897A7BEA99}"/>
              </a:ext>
            </a:extLst>
          </p:cNvPr>
          <p:cNvSpPr/>
          <p:nvPr/>
        </p:nvSpPr>
        <p:spPr>
          <a:xfrm>
            <a:off x="8676410" y="3804446"/>
            <a:ext cx="731520" cy="731520"/>
          </a:xfrm>
          <a:prstGeom prst="ellipse">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agnetic Disk 203">
            <a:extLst>
              <a:ext uri="{FF2B5EF4-FFF2-40B4-BE49-F238E27FC236}">
                <a16:creationId xmlns:a16="http://schemas.microsoft.com/office/drawing/2014/main" id="{CCE1B8A4-BC65-525C-3353-FAD49E0D3ADF}"/>
              </a:ext>
            </a:extLst>
          </p:cNvPr>
          <p:cNvSpPr/>
          <p:nvPr/>
        </p:nvSpPr>
        <p:spPr>
          <a:xfrm>
            <a:off x="8862150" y="4062194"/>
            <a:ext cx="360040" cy="216024"/>
          </a:xfrm>
          <a:prstGeom prst="flowChartMagneticDisk">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US" sz="600" b="1" dirty="0"/>
              <a:t>2</a:t>
            </a:r>
          </a:p>
        </p:txBody>
      </p:sp>
      <p:sp>
        <p:nvSpPr>
          <p:cNvPr id="205" name="TextBox 204">
            <a:extLst>
              <a:ext uri="{FF2B5EF4-FFF2-40B4-BE49-F238E27FC236}">
                <a16:creationId xmlns:a16="http://schemas.microsoft.com/office/drawing/2014/main" id="{19C24FDE-1FE7-C850-73AB-8530577F27D5}"/>
              </a:ext>
            </a:extLst>
          </p:cNvPr>
          <p:cNvSpPr txBox="1">
            <a:spLocks/>
          </p:cNvSpPr>
          <p:nvPr/>
        </p:nvSpPr>
        <p:spPr>
          <a:xfrm>
            <a:off x="6720840" y="4535966"/>
            <a:ext cx="1280160" cy="457200"/>
          </a:xfrm>
          <a:prstGeom prst="rect">
            <a:avLst/>
          </a:prstGeom>
          <a:noFill/>
        </p:spPr>
        <p:txBody>
          <a:bodyPr wrap="none" rtlCol="0" anchor="ctr">
            <a:noAutofit/>
          </a:bodyPr>
          <a:lstStyle/>
          <a:p>
            <a:pPr algn="ctr"/>
            <a:r>
              <a:rPr lang="en-US" sz="1400" b="1" dirty="0"/>
              <a:t>Workspace 1</a:t>
            </a:r>
          </a:p>
        </p:txBody>
      </p:sp>
      <p:sp>
        <p:nvSpPr>
          <p:cNvPr id="206" name="TextBox 205">
            <a:extLst>
              <a:ext uri="{FF2B5EF4-FFF2-40B4-BE49-F238E27FC236}">
                <a16:creationId xmlns:a16="http://schemas.microsoft.com/office/drawing/2014/main" id="{0A45FD5C-88F4-54C1-BE5B-FB0EC4B748E2}"/>
              </a:ext>
            </a:extLst>
          </p:cNvPr>
          <p:cNvSpPr txBox="1"/>
          <p:nvPr/>
        </p:nvSpPr>
        <p:spPr>
          <a:xfrm>
            <a:off x="8402090" y="4535966"/>
            <a:ext cx="1280160" cy="457200"/>
          </a:xfrm>
          <a:prstGeom prst="rect">
            <a:avLst/>
          </a:prstGeom>
          <a:noFill/>
        </p:spPr>
        <p:txBody>
          <a:bodyPr wrap="none" rtlCol="0" anchor="ctr">
            <a:noAutofit/>
          </a:bodyPr>
          <a:lstStyle/>
          <a:p>
            <a:pPr algn="ctr"/>
            <a:r>
              <a:rPr lang="en-US" sz="1400" b="1" dirty="0"/>
              <a:t>Workspace 2</a:t>
            </a:r>
          </a:p>
        </p:txBody>
      </p:sp>
      <p:sp>
        <p:nvSpPr>
          <p:cNvPr id="207" name="TextBox 206">
            <a:extLst>
              <a:ext uri="{FF2B5EF4-FFF2-40B4-BE49-F238E27FC236}">
                <a16:creationId xmlns:a16="http://schemas.microsoft.com/office/drawing/2014/main" id="{7F207905-FF98-4415-500B-B0AE1FF10A10}"/>
              </a:ext>
            </a:extLst>
          </p:cNvPr>
          <p:cNvSpPr txBox="1"/>
          <p:nvPr/>
        </p:nvSpPr>
        <p:spPr>
          <a:xfrm>
            <a:off x="10058399" y="4541496"/>
            <a:ext cx="1280160" cy="457200"/>
          </a:xfrm>
          <a:prstGeom prst="rect">
            <a:avLst/>
          </a:prstGeom>
          <a:noFill/>
        </p:spPr>
        <p:txBody>
          <a:bodyPr wrap="none" rtlCol="0" anchor="ctr">
            <a:noAutofit/>
          </a:bodyPr>
          <a:lstStyle/>
          <a:p>
            <a:pPr algn="ctr"/>
            <a:r>
              <a:rPr lang="en-US" sz="1400" b="1" dirty="0"/>
              <a:t>Workspace 3</a:t>
            </a:r>
          </a:p>
        </p:txBody>
      </p:sp>
      <p:sp>
        <p:nvSpPr>
          <p:cNvPr id="208" name="Oval 207">
            <a:extLst>
              <a:ext uri="{FF2B5EF4-FFF2-40B4-BE49-F238E27FC236}">
                <a16:creationId xmlns:a16="http://schemas.microsoft.com/office/drawing/2014/main" id="{D4459EFF-443B-4AD3-5D4F-8F7A267D2C1A}"/>
              </a:ext>
            </a:extLst>
          </p:cNvPr>
          <p:cNvSpPr/>
          <p:nvPr/>
        </p:nvSpPr>
        <p:spPr>
          <a:xfrm>
            <a:off x="10332719" y="3809976"/>
            <a:ext cx="731520" cy="731520"/>
          </a:xfrm>
          <a:prstGeom prst="ellipse">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Magnetic Disk 208">
            <a:extLst>
              <a:ext uri="{FF2B5EF4-FFF2-40B4-BE49-F238E27FC236}">
                <a16:creationId xmlns:a16="http://schemas.microsoft.com/office/drawing/2014/main" id="{26E76229-38AB-1C04-6A90-5361B566C8E2}"/>
              </a:ext>
            </a:extLst>
          </p:cNvPr>
          <p:cNvSpPr/>
          <p:nvPr/>
        </p:nvSpPr>
        <p:spPr>
          <a:xfrm>
            <a:off x="10518459" y="4067724"/>
            <a:ext cx="360040" cy="216024"/>
          </a:xfrm>
          <a:prstGeom prst="flowChartMagneticDisk">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US" sz="600" b="1" dirty="0"/>
              <a:t>3</a:t>
            </a:r>
          </a:p>
        </p:txBody>
      </p:sp>
    </p:spTree>
    <p:extLst>
      <p:ext uri="{BB962C8B-B14F-4D97-AF65-F5344CB8AC3E}">
        <p14:creationId xmlns:p14="http://schemas.microsoft.com/office/powerpoint/2010/main" val="76410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Product Timeline</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7B387A79-15D2-F912-523B-94F07ACE4A7D}"/>
              </a:ext>
            </a:extLst>
          </p:cNvPr>
          <p:cNvSpPr>
            <a:spLocks noGrp="1"/>
          </p:cNvSpPr>
          <p:nvPr>
            <p:ph type="sldNum" sz="quarter" idx="12"/>
          </p:nvPr>
        </p:nvSpPr>
        <p:spPr/>
        <p:txBody>
          <a:bodyPr/>
          <a:lstStyle/>
          <a:p>
            <a:fld id="{345D60D9-5372-5F40-9443-0F9AE5BDC3C8}" type="slidenum">
              <a:rPr lang="en-US" smtClean="0"/>
              <a:pPr/>
              <a:t>19</a:t>
            </a:fld>
            <a:endParaRPr lang="en-US" dirty="0"/>
          </a:p>
        </p:txBody>
      </p:sp>
    </p:spTree>
    <p:extLst>
      <p:ext uri="{BB962C8B-B14F-4D97-AF65-F5344CB8AC3E}">
        <p14:creationId xmlns:p14="http://schemas.microsoft.com/office/powerpoint/2010/main" val="97174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22101D-B13D-488B-9BF7-24D6B38FB0EC}"/>
              </a:ext>
            </a:extLst>
          </p:cNvPr>
          <p:cNvSpPr>
            <a:spLocks noGrp="1"/>
          </p:cNvSpPr>
          <p:nvPr>
            <p:ph type="title"/>
          </p:nvPr>
        </p:nvSpPr>
        <p:spPr/>
        <p:txBody>
          <a:bodyPr/>
          <a:lstStyle/>
          <a:p>
            <a:r>
              <a:rPr lang="en-US" dirty="0"/>
              <a:t>Safe harbor statement</a:t>
            </a:r>
          </a:p>
        </p:txBody>
      </p:sp>
      <p:sp>
        <p:nvSpPr>
          <p:cNvPr id="10" name="Footer Placeholder 14">
            <a:extLst>
              <a:ext uri="{FF2B5EF4-FFF2-40B4-BE49-F238E27FC236}">
                <a16:creationId xmlns:a16="http://schemas.microsoft.com/office/drawing/2014/main" id="{339726F6-933B-0047-BF07-1F021FF1F794}"/>
              </a:ext>
            </a:extLst>
          </p:cNvPr>
          <p:cNvSpPr>
            <a:spLocks noGrp="1"/>
          </p:cNvSpPr>
          <p:nvPr>
            <p:ph type="ftr" sz="quarter" idx="11"/>
          </p:nvPr>
        </p:nvSpPr>
        <p:spPr/>
        <p:txBody>
          <a:bodyPr/>
          <a:lstStyle/>
          <a:p>
            <a:r>
              <a:rPr lang="en-US"/>
              <a:t>Copyright © 2025, Oracle and/or its affiliates</a:t>
            </a:r>
            <a:endParaRPr lang="en-US" dirty="0"/>
          </a:p>
        </p:txBody>
      </p:sp>
      <p:sp>
        <p:nvSpPr>
          <p:cNvPr id="2" name="Slide Number Placeholder 1">
            <a:extLst>
              <a:ext uri="{FF2B5EF4-FFF2-40B4-BE49-F238E27FC236}">
                <a16:creationId xmlns:a16="http://schemas.microsoft.com/office/drawing/2014/main" id="{4F5C4600-C590-F3BE-C522-A74C53C7A61F}"/>
              </a:ext>
            </a:extLst>
          </p:cNvPr>
          <p:cNvSpPr>
            <a:spLocks noGrp="1"/>
          </p:cNvSpPr>
          <p:nvPr>
            <p:ph type="sldNum" sz="quarter" idx="12"/>
          </p:nvPr>
        </p:nvSpPr>
        <p:spPr/>
        <p:txBody>
          <a:bodyPr/>
          <a:lstStyle/>
          <a:p>
            <a:fld id="{345D60D9-5372-5F40-9443-0F9AE5BDC3C8}" type="slidenum">
              <a:rPr lang="en-US" smtClean="0"/>
              <a:pPr/>
              <a:t>2</a:t>
            </a:fld>
            <a:endParaRPr lang="en-US" dirty="0"/>
          </a:p>
        </p:txBody>
      </p:sp>
    </p:spTree>
    <p:extLst>
      <p:ext uri="{BB962C8B-B14F-4D97-AF65-F5344CB8AC3E}">
        <p14:creationId xmlns:p14="http://schemas.microsoft.com/office/powerpoint/2010/main" val="428228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62DD894C-B48F-AD40-8670-D70D44EAF1F6}"/>
              </a:ext>
            </a:extLst>
          </p:cNvPr>
          <p:cNvSpPr>
            <a:spLocks noGrp="1"/>
          </p:cNvSpPr>
          <p:nvPr>
            <p:ph type="body" sz="quarter" idx="26"/>
          </p:nvPr>
        </p:nvSpPr>
        <p:spPr>
          <a:xfrm>
            <a:off x="439206" y="1854461"/>
            <a:ext cx="1621893" cy="1557097"/>
          </a:xfrm>
        </p:spPr>
        <p:txBody>
          <a:bodyPr/>
          <a:lstStyle/>
          <a:p>
            <a:r>
              <a:rPr lang="en-US" dirty="0"/>
              <a:t>APEX 20.1</a:t>
            </a:r>
          </a:p>
          <a:p>
            <a:pPr lvl="1"/>
            <a:r>
              <a:rPr lang="en-US" i="1" dirty="0"/>
              <a:t>April 23, 2020</a:t>
            </a:r>
          </a:p>
          <a:p>
            <a:pPr marL="262732" lvl="1" indent="-142875">
              <a:buFont typeface="Arial" panose="020B0604020202020204" pitchFamily="34" charset="0"/>
              <a:buChar char="•"/>
            </a:pPr>
            <a:r>
              <a:rPr lang="en-US" dirty="0"/>
              <a:t>APEX + Redwood</a:t>
            </a:r>
          </a:p>
          <a:p>
            <a:pPr marL="262732" lvl="1" indent="-142875">
              <a:buFont typeface="Arial" panose="020B0604020202020204" pitchFamily="34" charset="0"/>
              <a:buChar char="•"/>
            </a:pPr>
            <a:r>
              <a:rPr lang="en-US" dirty="0"/>
              <a:t>Friendly URLs</a:t>
            </a:r>
          </a:p>
          <a:p>
            <a:pPr marL="262732" lvl="1" indent="-142875">
              <a:buFont typeface="Arial" panose="020B0604020202020204" pitchFamily="34" charset="0"/>
              <a:buChar char="•"/>
            </a:pPr>
            <a:r>
              <a:rPr lang="en-US" dirty="0"/>
              <a:t>Native PDF Printing</a:t>
            </a:r>
          </a:p>
        </p:txBody>
      </p:sp>
      <p:sp>
        <p:nvSpPr>
          <p:cNvPr id="19" name="Content Placeholder 18">
            <a:extLst>
              <a:ext uri="{FF2B5EF4-FFF2-40B4-BE49-F238E27FC236}">
                <a16:creationId xmlns:a16="http://schemas.microsoft.com/office/drawing/2014/main" id="{2A7C818C-E781-5F47-8C41-22419B6BCD41}"/>
              </a:ext>
            </a:extLst>
          </p:cNvPr>
          <p:cNvSpPr>
            <a:spLocks noGrp="1"/>
          </p:cNvSpPr>
          <p:nvPr>
            <p:ph type="body" sz="quarter" idx="27"/>
          </p:nvPr>
        </p:nvSpPr>
        <p:spPr>
          <a:xfrm>
            <a:off x="2455576" y="1854461"/>
            <a:ext cx="1695678" cy="1730876"/>
          </a:xfrm>
        </p:spPr>
        <p:txBody>
          <a:bodyPr/>
          <a:lstStyle/>
          <a:p>
            <a:r>
              <a:rPr lang="en-US" dirty="0"/>
              <a:t>APEX 21.1</a:t>
            </a:r>
          </a:p>
          <a:p>
            <a:pPr lvl="1"/>
            <a:r>
              <a:rPr lang="en-US" i="1" dirty="0"/>
              <a:t> May 12, 2021</a:t>
            </a:r>
          </a:p>
          <a:p>
            <a:pPr marL="262732" lvl="1" indent="-142875">
              <a:buFont typeface="Arial" panose="020B0604020202020204" pitchFamily="34" charset="0"/>
              <a:buChar char="•"/>
            </a:pPr>
            <a:r>
              <a:rPr lang="en-US" dirty="0"/>
              <a:t>Maps Region</a:t>
            </a:r>
          </a:p>
          <a:p>
            <a:pPr marL="262732" lvl="1" indent="-142875">
              <a:buFont typeface="Arial" panose="020B0604020202020204" pitchFamily="34" charset="0"/>
              <a:buChar char="•"/>
            </a:pPr>
            <a:r>
              <a:rPr lang="en-US" dirty="0"/>
              <a:t>New Application Data Loading</a:t>
            </a:r>
          </a:p>
          <a:p>
            <a:pPr marL="262732" lvl="1" indent="-142875">
              <a:buFont typeface="Arial" panose="020B0604020202020204" pitchFamily="34" charset="0"/>
              <a:buChar char="•"/>
            </a:pPr>
            <a:r>
              <a:rPr lang="en-US" dirty="0"/>
              <a:t>Native Markdown Support</a:t>
            </a:r>
          </a:p>
        </p:txBody>
      </p:sp>
      <p:sp>
        <p:nvSpPr>
          <p:cNvPr id="17" name="Content Placeholder 16">
            <a:extLst>
              <a:ext uri="{FF2B5EF4-FFF2-40B4-BE49-F238E27FC236}">
                <a16:creationId xmlns:a16="http://schemas.microsoft.com/office/drawing/2014/main" id="{D0B6E7A8-6C0F-6B41-B62B-2B2CE080C9AA}"/>
              </a:ext>
            </a:extLst>
          </p:cNvPr>
          <p:cNvSpPr>
            <a:spLocks noGrp="1"/>
          </p:cNvSpPr>
          <p:nvPr>
            <p:ph type="body" sz="quarter" idx="29"/>
          </p:nvPr>
        </p:nvSpPr>
        <p:spPr>
          <a:xfrm>
            <a:off x="1386640" y="4677917"/>
            <a:ext cx="1877800" cy="1463160"/>
          </a:xfrm>
        </p:spPr>
        <p:txBody>
          <a:bodyPr/>
          <a:lstStyle/>
          <a:p>
            <a:r>
              <a:rPr lang="en-US" dirty="0"/>
              <a:t>APEX 20.2</a:t>
            </a:r>
          </a:p>
          <a:p>
            <a:pPr lvl="1"/>
            <a:r>
              <a:rPr lang="en-US" i="1" dirty="0"/>
              <a:t>October 21, 2020</a:t>
            </a:r>
          </a:p>
          <a:p>
            <a:pPr marL="262732" lvl="1" indent="-142875">
              <a:buFont typeface="Arial" panose="020B0604020202020204" pitchFamily="34" charset="0"/>
              <a:buChar char="•"/>
            </a:pPr>
            <a:r>
              <a:rPr lang="en-US" dirty="0"/>
              <a:t>Cards Region</a:t>
            </a:r>
          </a:p>
          <a:p>
            <a:pPr marL="262732" lvl="1" indent="-142875">
              <a:buFont typeface="Arial" panose="020B0604020202020204" pitchFamily="34" charset="0"/>
              <a:buChar char="•"/>
            </a:pPr>
            <a:r>
              <a:rPr lang="en-US" dirty="0"/>
              <a:t>Automations</a:t>
            </a:r>
          </a:p>
          <a:p>
            <a:pPr marL="262732" lvl="1" indent="-142875">
              <a:buFont typeface="Arial" panose="020B0604020202020204" pitchFamily="34" charset="0"/>
              <a:buChar char="•"/>
            </a:pPr>
            <a:r>
              <a:rPr lang="en-US" dirty="0"/>
              <a:t>REST Data Source Synchronization</a:t>
            </a:r>
          </a:p>
        </p:txBody>
      </p:sp>
      <p:sp>
        <p:nvSpPr>
          <p:cNvPr id="21" name="Content Placeholder 20">
            <a:extLst>
              <a:ext uri="{FF2B5EF4-FFF2-40B4-BE49-F238E27FC236}">
                <a16:creationId xmlns:a16="http://schemas.microsoft.com/office/drawing/2014/main" id="{3C964B98-CD2D-D74C-BEA2-01148FA2DACC}"/>
              </a:ext>
            </a:extLst>
          </p:cNvPr>
          <p:cNvSpPr>
            <a:spLocks noGrp="1"/>
          </p:cNvSpPr>
          <p:nvPr>
            <p:ph type="body" sz="quarter" idx="30"/>
          </p:nvPr>
        </p:nvSpPr>
        <p:spPr>
          <a:xfrm>
            <a:off x="3373668" y="4672029"/>
            <a:ext cx="2117003" cy="1685394"/>
          </a:xfrm>
        </p:spPr>
        <p:txBody>
          <a:bodyPr/>
          <a:lstStyle/>
          <a:p>
            <a:r>
              <a:rPr lang="en-US" dirty="0"/>
              <a:t>APEX 21.2</a:t>
            </a:r>
          </a:p>
          <a:p>
            <a:pPr lvl="1"/>
            <a:r>
              <a:rPr lang="en-US" i="1" dirty="0"/>
              <a:t>November 4, 2021</a:t>
            </a:r>
          </a:p>
          <a:p>
            <a:pPr marL="262732" lvl="1" indent="-142875">
              <a:buFont typeface="Arial" panose="020B0604020202020204" pitchFamily="34" charset="0"/>
              <a:buChar char="•"/>
            </a:pPr>
            <a:r>
              <a:rPr lang="en-US" dirty="0"/>
              <a:t>Smart Filters</a:t>
            </a:r>
          </a:p>
          <a:p>
            <a:pPr marL="262732" lvl="1" indent="-142875">
              <a:buFont typeface="Arial" panose="020B0604020202020204" pitchFamily="34" charset="0"/>
              <a:buChar char="•"/>
            </a:pPr>
            <a:r>
              <a:rPr lang="en-US" dirty="0"/>
              <a:t>Progressive Web Apps</a:t>
            </a:r>
          </a:p>
          <a:p>
            <a:pPr marL="262732" lvl="1" indent="-142875">
              <a:buFont typeface="Arial" panose="020B0604020202020204" pitchFamily="34" charset="0"/>
              <a:buChar char="•"/>
            </a:pPr>
            <a:r>
              <a:rPr lang="en-US" dirty="0"/>
              <a:t>Geocoding and Map Items</a:t>
            </a:r>
          </a:p>
        </p:txBody>
      </p:sp>
      <p:sp>
        <p:nvSpPr>
          <p:cNvPr id="6" name="Footer Placeholder 5">
            <a:extLst>
              <a:ext uri="{FF2B5EF4-FFF2-40B4-BE49-F238E27FC236}">
                <a16:creationId xmlns:a16="http://schemas.microsoft.com/office/drawing/2014/main" id="{3FD66B2A-7BD1-E345-A1EE-E615D6BF988C}"/>
              </a:ext>
            </a:extLst>
          </p:cNvPr>
          <p:cNvSpPr>
            <a:spLocks noGrp="1"/>
          </p:cNvSpPr>
          <p:nvPr>
            <p:ph type="ftr" sz="quarter" idx="24"/>
          </p:nvPr>
        </p:nvSpPr>
        <p:spPr/>
        <p:txBody>
          <a:bodyPr/>
          <a:lstStyle/>
          <a:p>
            <a:r>
              <a:rPr lang="en-US">
                <a:sym typeface="Symbol" pitchFamily="2" charset="2"/>
              </a:rPr>
              <a:t>Copyright © 2025, Oracle and/or its affiliates</a:t>
            </a:r>
            <a:endParaRPr lang="en-CA" dirty="0"/>
          </a:p>
        </p:txBody>
      </p:sp>
      <p:sp>
        <p:nvSpPr>
          <p:cNvPr id="2" name="Title 1">
            <a:extLst>
              <a:ext uri="{FF2B5EF4-FFF2-40B4-BE49-F238E27FC236}">
                <a16:creationId xmlns:a16="http://schemas.microsoft.com/office/drawing/2014/main" id="{8D325EA7-1D14-4D47-AFFD-09B7C191E398}"/>
              </a:ext>
            </a:extLst>
          </p:cNvPr>
          <p:cNvSpPr>
            <a:spLocks noGrp="1"/>
          </p:cNvSpPr>
          <p:nvPr>
            <p:ph type="title"/>
          </p:nvPr>
        </p:nvSpPr>
        <p:spPr/>
        <p:txBody>
          <a:bodyPr/>
          <a:lstStyle/>
          <a:p>
            <a:pPr>
              <a:lnSpc>
                <a:spcPct val="95000"/>
              </a:lnSpc>
            </a:pPr>
            <a:r>
              <a:rPr lang="en-US" b="1" dirty="0">
                <a:solidFill>
                  <a:schemeClr val="tx1"/>
                </a:solidFill>
                <a:latin typeface="+mn-lt"/>
                <a:cs typeface="+mj-cs"/>
              </a:rPr>
              <a:t>Oracle APEX Release History – 5-Year Review</a:t>
            </a:r>
          </a:p>
        </p:txBody>
      </p:sp>
      <p:grpSp>
        <p:nvGrpSpPr>
          <p:cNvPr id="54" name="Arrow to timeline">
            <a:extLst>
              <a:ext uri="{FF2B5EF4-FFF2-40B4-BE49-F238E27FC236}">
                <a16:creationId xmlns:a16="http://schemas.microsoft.com/office/drawing/2014/main" id="{FB27D690-6064-4045-8B4D-6B1B927EE881}"/>
              </a:ext>
            </a:extLst>
          </p:cNvPr>
          <p:cNvGrpSpPr/>
          <p:nvPr/>
        </p:nvGrpSpPr>
        <p:grpSpPr>
          <a:xfrm>
            <a:off x="427842" y="2481365"/>
            <a:ext cx="103364" cy="1606086"/>
            <a:chOff x="6688419" y="4318000"/>
            <a:chExt cx="206728" cy="3212172"/>
          </a:xfrm>
        </p:grpSpPr>
        <p:cxnSp>
          <p:nvCxnSpPr>
            <p:cNvPr id="32" name="Straight Arrow Connector 31">
              <a:extLst>
                <a:ext uri="{FF2B5EF4-FFF2-40B4-BE49-F238E27FC236}">
                  <a16:creationId xmlns:a16="http://schemas.microsoft.com/office/drawing/2014/main" id="{6BE679F9-F1EA-FC48-8916-774060D5E8A3}"/>
                </a:ext>
              </a:extLst>
            </p:cNvPr>
            <p:cNvCxnSpPr>
              <a:cxnSpLocks/>
            </p:cNvCxnSpPr>
            <p:nvPr/>
          </p:nvCxnSpPr>
          <p:spPr>
            <a:xfrm>
              <a:off x="6788728" y="4318000"/>
              <a:ext cx="0" cy="3149600"/>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D6F2D594-26A6-DD42-84BC-936375F2D8BC}"/>
                </a:ext>
              </a:extLst>
            </p:cNvPr>
            <p:cNvSpPr/>
            <p:nvPr/>
          </p:nvSpPr>
          <p:spPr>
            <a:xfrm>
              <a:off x="6688419" y="7323444"/>
              <a:ext cx="206728" cy="2067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5" name="Arrow to timeline">
            <a:extLst>
              <a:ext uri="{FF2B5EF4-FFF2-40B4-BE49-F238E27FC236}">
                <a16:creationId xmlns:a16="http://schemas.microsoft.com/office/drawing/2014/main" id="{F490DE81-E436-5842-999A-35165F0985EE}"/>
              </a:ext>
            </a:extLst>
          </p:cNvPr>
          <p:cNvGrpSpPr/>
          <p:nvPr/>
        </p:nvGrpSpPr>
        <p:grpSpPr>
          <a:xfrm>
            <a:off x="1281987" y="3899993"/>
            <a:ext cx="103364" cy="1076429"/>
            <a:chOff x="8295229" y="7239853"/>
            <a:chExt cx="206728" cy="2152857"/>
          </a:xfrm>
        </p:grpSpPr>
        <p:cxnSp>
          <p:nvCxnSpPr>
            <p:cNvPr id="33" name="Straight Arrow Connector 32">
              <a:extLst>
                <a:ext uri="{FF2B5EF4-FFF2-40B4-BE49-F238E27FC236}">
                  <a16:creationId xmlns:a16="http://schemas.microsoft.com/office/drawing/2014/main" id="{15942663-B5B4-AB40-AA42-AAAF332B4D87}"/>
                </a:ext>
              </a:extLst>
            </p:cNvPr>
            <p:cNvCxnSpPr>
              <a:cxnSpLocks/>
            </p:cNvCxnSpPr>
            <p:nvPr/>
          </p:nvCxnSpPr>
          <p:spPr>
            <a:xfrm>
              <a:off x="8403328" y="7273636"/>
              <a:ext cx="0" cy="2119074"/>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2EAE7231-D7D5-D94D-AA35-3A80D395CFEC}"/>
                </a:ext>
              </a:extLst>
            </p:cNvPr>
            <p:cNvSpPr/>
            <p:nvPr/>
          </p:nvSpPr>
          <p:spPr>
            <a:xfrm>
              <a:off x="8295229" y="7239853"/>
              <a:ext cx="206728" cy="2067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6" name="Arrow to timeline">
            <a:extLst>
              <a:ext uri="{FF2B5EF4-FFF2-40B4-BE49-F238E27FC236}">
                <a16:creationId xmlns:a16="http://schemas.microsoft.com/office/drawing/2014/main" id="{C03DC1C4-E3E0-6A46-9ED5-E202435E86D1}"/>
              </a:ext>
            </a:extLst>
          </p:cNvPr>
          <p:cNvGrpSpPr/>
          <p:nvPr/>
        </p:nvGrpSpPr>
        <p:grpSpPr>
          <a:xfrm>
            <a:off x="2463727" y="2329232"/>
            <a:ext cx="103364" cy="1515351"/>
            <a:chOff x="11939294" y="4318000"/>
            <a:chExt cx="206728" cy="3030702"/>
          </a:xfrm>
        </p:grpSpPr>
        <p:cxnSp>
          <p:nvCxnSpPr>
            <p:cNvPr id="34" name="Straight Arrow Connector 33">
              <a:extLst>
                <a:ext uri="{FF2B5EF4-FFF2-40B4-BE49-F238E27FC236}">
                  <a16:creationId xmlns:a16="http://schemas.microsoft.com/office/drawing/2014/main" id="{4AAF1130-8650-1144-A2FD-38CA355355CC}"/>
                </a:ext>
              </a:extLst>
            </p:cNvPr>
            <p:cNvCxnSpPr>
              <a:cxnSpLocks/>
            </p:cNvCxnSpPr>
            <p:nvPr/>
          </p:nvCxnSpPr>
          <p:spPr>
            <a:xfrm>
              <a:off x="12039601" y="4318000"/>
              <a:ext cx="0" cy="2955636"/>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B6B0D77F-5426-0349-B95A-A390410778FE}"/>
                </a:ext>
              </a:extLst>
            </p:cNvPr>
            <p:cNvSpPr/>
            <p:nvPr/>
          </p:nvSpPr>
          <p:spPr>
            <a:xfrm>
              <a:off x="11939294" y="7141974"/>
              <a:ext cx="206728" cy="2067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57" name="Arrow to timeline">
            <a:extLst>
              <a:ext uri="{FF2B5EF4-FFF2-40B4-BE49-F238E27FC236}">
                <a16:creationId xmlns:a16="http://schemas.microsoft.com/office/drawing/2014/main" id="{1D937716-83AC-B54C-AC19-8E116465912B}"/>
              </a:ext>
            </a:extLst>
          </p:cNvPr>
          <p:cNvGrpSpPr/>
          <p:nvPr/>
        </p:nvGrpSpPr>
        <p:grpSpPr>
          <a:xfrm>
            <a:off x="3270304" y="3689126"/>
            <a:ext cx="103364" cy="1117845"/>
            <a:chOff x="13550521" y="7157021"/>
            <a:chExt cx="206728" cy="2235689"/>
          </a:xfrm>
        </p:grpSpPr>
        <p:cxnSp>
          <p:nvCxnSpPr>
            <p:cNvPr id="35" name="Straight Arrow Connector 34">
              <a:extLst>
                <a:ext uri="{FF2B5EF4-FFF2-40B4-BE49-F238E27FC236}">
                  <a16:creationId xmlns:a16="http://schemas.microsoft.com/office/drawing/2014/main" id="{9AE5612A-495E-6A4F-945C-90AEFBFC015E}"/>
                </a:ext>
              </a:extLst>
            </p:cNvPr>
            <p:cNvCxnSpPr>
              <a:cxnSpLocks/>
            </p:cNvCxnSpPr>
            <p:nvPr/>
          </p:nvCxnSpPr>
          <p:spPr>
            <a:xfrm>
              <a:off x="13654201" y="7273636"/>
              <a:ext cx="0" cy="2119074"/>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2EBD81D-6065-A246-873F-58B2686F83B5}"/>
                </a:ext>
              </a:extLst>
            </p:cNvPr>
            <p:cNvSpPr/>
            <p:nvPr/>
          </p:nvSpPr>
          <p:spPr>
            <a:xfrm>
              <a:off x="13550521" y="7157021"/>
              <a:ext cx="206728" cy="2067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22" name="Group 21">
            <a:extLst>
              <a:ext uri="{FF2B5EF4-FFF2-40B4-BE49-F238E27FC236}">
                <a16:creationId xmlns:a16="http://schemas.microsoft.com/office/drawing/2014/main" id="{35F526E8-D8F5-41BD-8534-810AF6D97236}"/>
              </a:ext>
            </a:extLst>
          </p:cNvPr>
          <p:cNvGrpSpPr/>
          <p:nvPr/>
        </p:nvGrpSpPr>
        <p:grpSpPr>
          <a:xfrm>
            <a:off x="4314513" y="2329232"/>
            <a:ext cx="103364" cy="1359894"/>
            <a:chOff x="7487217" y="2359273"/>
            <a:chExt cx="103364" cy="1359894"/>
          </a:xfrm>
        </p:grpSpPr>
        <p:cxnSp>
          <p:nvCxnSpPr>
            <p:cNvPr id="36" name="Straight Arrow Connector 35">
              <a:extLst>
                <a:ext uri="{FF2B5EF4-FFF2-40B4-BE49-F238E27FC236}">
                  <a16:creationId xmlns:a16="http://schemas.microsoft.com/office/drawing/2014/main" id="{70B204DC-8807-C540-85ED-79652A8C883B}"/>
                </a:ext>
              </a:extLst>
            </p:cNvPr>
            <p:cNvCxnSpPr>
              <a:cxnSpLocks/>
              <a:endCxn id="48" idx="4"/>
            </p:cNvCxnSpPr>
            <p:nvPr/>
          </p:nvCxnSpPr>
          <p:spPr>
            <a:xfrm>
              <a:off x="7538899" y="2359273"/>
              <a:ext cx="0" cy="1359894"/>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AECB7A72-EDE4-3641-BC1B-557468D46457}"/>
                </a:ext>
              </a:extLst>
            </p:cNvPr>
            <p:cNvSpPr/>
            <p:nvPr/>
          </p:nvSpPr>
          <p:spPr>
            <a:xfrm>
              <a:off x="7487217" y="3615803"/>
              <a:ext cx="103364" cy="103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3" name="Group 12">
            <a:extLst>
              <a:ext uri="{FF2B5EF4-FFF2-40B4-BE49-F238E27FC236}">
                <a16:creationId xmlns:a16="http://schemas.microsoft.com/office/drawing/2014/main" id="{D774F81E-D3A5-4970-A776-C61BC322DDA9}"/>
              </a:ext>
            </a:extLst>
          </p:cNvPr>
          <p:cNvGrpSpPr/>
          <p:nvPr/>
        </p:nvGrpSpPr>
        <p:grpSpPr>
          <a:xfrm>
            <a:off x="5197236" y="3594992"/>
            <a:ext cx="103364" cy="1043759"/>
            <a:chOff x="8301445" y="3652597"/>
            <a:chExt cx="103364" cy="1043759"/>
          </a:xfrm>
        </p:grpSpPr>
        <p:cxnSp>
          <p:nvCxnSpPr>
            <p:cNvPr id="37" name="Straight Arrow Connector 36">
              <a:extLst>
                <a:ext uri="{FF2B5EF4-FFF2-40B4-BE49-F238E27FC236}">
                  <a16:creationId xmlns:a16="http://schemas.microsoft.com/office/drawing/2014/main" id="{EBCB69A9-C0BB-B846-AC32-5D3D3B63E3BB}"/>
                </a:ext>
              </a:extLst>
            </p:cNvPr>
            <p:cNvCxnSpPr>
              <a:cxnSpLocks/>
              <a:stCxn id="49" idx="0"/>
            </p:cNvCxnSpPr>
            <p:nvPr/>
          </p:nvCxnSpPr>
          <p:spPr>
            <a:xfrm flipH="1">
              <a:off x="8346199" y="3652597"/>
              <a:ext cx="6928" cy="1043759"/>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E2A50D3E-9CBF-5D47-BD96-555C79AF0623}"/>
                </a:ext>
              </a:extLst>
            </p:cNvPr>
            <p:cNvSpPr/>
            <p:nvPr/>
          </p:nvSpPr>
          <p:spPr>
            <a:xfrm>
              <a:off x="8301445" y="3652597"/>
              <a:ext cx="103364" cy="103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8" name="Content Placeholder 18">
            <a:extLst>
              <a:ext uri="{FF2B5EF4-FFF2-40B4-BE49-F238E27FC236}">
                <a16:creationId xmlns:a16="http://schemas.microsoft.com/office/drawing/2014/main" id="{74191C34-2B77-4E47-914A-3818908B7F37}"/>
              </a:ext>
            </a:extLst>
          </p:cNvPr>
          <p:cNvSpPr txBox="1">
            <a:spLocks/>
          </p:cNvSpPr>
          <p:nvPr/>
        </p:nvSpPr>
        <p:spPr>
          <a:xfrm>
            <a:off x="4247729" y="1854822"/>
            <a:ext cx="1871460" cy="1952228"/>
          </a:xfrm>
          <a:prstGeom prst="rect">
            <a:avLst/>
          </a:prstGeom>
          <a:noFill/>
        </p:spPr>
        <p:txBody>
          <a:bodyPr vert="horz" lIns="91440" tIns="45720" rIns="91440" bIns="45720" rtlCol="0">
            <a:noAutofit/>
          </a:bodyPr>
          <a:lstStyle>
            <a:lvl1pPr marL="0" indent="0" algn="l" defTabSz="914400" rtl="0" eaLnBrk="1" latinLnBrk="0" hangingPunct="1">
              <a:lnSpc>
                <a:spcPct val="100000"/>
              </a:lnSpc>
              <a:spcBef>
                <a:spcPts val="300"/>
              </a:spcBef>
              <a:buFont typeface="Arial" panose="020B0604020202020204" pitchFamily="34" charset="0"/>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gn="l" defTabSz="914400" rtl="0" eaLnBrk="1" latinLnBrk="0" hangingPunct="1">
              <a:lnSpc>
                <a:spcPct val="120000"/>
              </a:lnSpc>
              <a:spcBef>
                <a:spcPts val="300"/>
              </a:spcBef>
              <a:buFont typeface="Arial" panose="020B0604020202020204" pitchFamily="34" charset="0"/>
              <a:buNone/>
              <a:tabLst/>
              <a:defRPr sz="900" b="0" i="0" kern="1200">
                <a:solidFill>
                  <a:schemeClr val="tx1"/>
                </a:solidFill>
                <a:latin typeface="Oracle Sans Light" panose="020B0403020204020204" pitchFamily="34" charset="0"/>
                <a:ea typeface="+mn-ea"/>
                <a:cs typeface="Oracle Sans Light" panose="020B0403020204020204" pitchFamily="34" charset="0"/>
              </a:defRPr>
            </a:lvl2pPr>
            <a:lvl3pPr marL="401638" indent="-112713" algn="l" defTabSz="914400" rtl="0" eaLnBrk="1" latinLnBrk="0" hangingPunct="1">
              <a:lnSpc>
                <a:spcPct val="120000"/>
              </a:lnSpc>
              <a:spcBef>
                <a:spcPts val="300"/>
              </a:spcBef>
              <a:buFont typeface="Arial" panose="020B0604020202020204" pitchFamily="34" charset="0"/>
              <a:buChar char="•"/>
              <a:tabLst/>
              <a:defRPr sz="900" b="0" i="0" kern="1200">
                <a:solidFill>
                  <a:schemeClr val="tx1"/>
                </a:solidFill>
                <a:latin typeface="Oracle Sans Light" panose="020B0403020204020204" pitchFamily="34" charset="0"/>
                <a:ea typeface="+mn-ea"/>
                <a:cs typeface="Oracle Sans Light" panose="020B0403020204020204" pitchFamily="34" charset="0"/>
              </a:defRPr>
            </a:lvl3pPr>
            <a:lvl4pPr marL="16002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4pPr>
            <a:lvl5pPr marL="20574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APEX 22.1</a:t>
            </a:r>
          </a:p>
          <a:p>
            <a:pPr lvl="1"/>
            <a:r>
              <a:rPr lang="en-US" i="1" dirty="0"/>
              <a:t> May 3, 2022</a:t>
            </a:r>
          </a:p>
          <a:p>
            <a:pPr marL="262732" lvl="1" indent="-142875">
              <a:buFont typeface="Arial" panose="020B0604020202020204" pitchFamily="34" charset="0"/>
              <a:buChar char="•"/>
            </a:pPr>
            <a:r>
              <a:rPr lang="en-US" dirty="0"/>
              <a:t>Approvals &amp; Unified Task List</a:t>
            </a:r>
          </a:p>
          <a:p>
            <a:pPr marL="262732" lvl="1" indent="-142875">
              <a:buFont typeface="Arial" panose="020B0604020202020204" pitchFamily="34" charset="0"/>
              <a:buChar char="•"/>
            </a:pPr>
            <a:r>
              <a:rPr lang="en-US" dirty="0"/>
              <a:t>Simplified Page Creation</a:t>
            </a:r>
          </a:p>
          <a:p>
            <a:pPr marL="262732" lvl="1" indent="-142875">
              <a:buFont typeface="Arial" panose="020B0604020202020204" pitchFamily="34" charset="0"/>
              <a:buChar char="•"/>
            </a:pPr>
            <a:r>
              <a:rPr lang="en-US" dirty="0"/>
              <a:t>Readable Application Export in JSON or YAML</a:t>
            </a:r>
          </a:p>
          <a:p>
            <a:pPr marL="262732" lvl="1" indent="-142875">
              <a:buFont typeface="Arial" panose="020B0604020202020204" pitchFamily="34" charset="0"/>
              <a:buChar char="•"/>
            </a:pPr>
            <a:r>
              <a:rPr lang="en-US" dirty="0"/>
              <a:t>PWA Service Worker Customization</a:t>
            </a:r>
          </a:p>
        </p:txBody>
      </p:sp>
      <p:sp>
        <p:nvSpPr>
          <p:cNvPr id="39" name="Content Placeholder 20">
            <a:extLst>
              <a:ext uri="{FF2B5EF4-FFF2-40B4-BE49-F238E27FC236}">
                <a16:creationId xmlns:a16="http://schemas.microsoft.com/office/drawing/2014/main" id="{CA37F54E-4F15-4636-AA13-26BE6267A088}"/>
              </a:ext>
            </a:extLst>
          </p:cNvPr>
          <p:cNvSpPr txBox="1">
            <a:spLocks/>
          </p:cNvSpPr>
          <p:nvPr/>
        </p:nvSpPr>
        <p:spPr>
          <a:xfrm>
            <a:off x="5197236" y="4647438"/>
            <a:ext cx="2047921" cy="1682406"/>
          </a:xfrm>
          <a:prstGeom prst="rect">
            <a:avLst/>
          </a:prstGeom>
          <a:noFill/>
        </p:spPr>
        <p:txBody>
          <a:bodyPr vert="horz" lIns="91440" tIns="45720" rIns="91440" bIns="45720" rtlCol="0">
            <a:noAutofit/>
          </a:bodyPr>
          <a:lstStyle>
            <a:lvl1pPr marL="0" indent="0" algn="l" defTabSz="914400" rtl="0" eaLnBrk="1" latinLnBrk="0" hangingPunct="1">
              <a:lnSpc>
                <a:spcPct val="100000"/>
              </a:lnSpc>
              <a:spcBef>
                <a:spcPts val="300"/>
              </a:spcBef>
              <a:buFont typeface="Arial" panose="020B0604020202020204" pitchFamily="34" charset="0"/>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gn="l" defTabSz="914400" rtl="0" eaLnBrk="1" latinLnBrk="0" hangingPunct="1">
              <a:lnSpc>
                <a:spcPct val="120000"/>
              </a:lnSpc>
              <a:spcBef>
                <a:spcPts val="300"/>
              </a:spcBef>
              <a:buFont typeface="Arial" panose="020B0604020202020204" pitchFamily="34" charset="0"/>
              <a:buNone/>
              <a:tabLst/>
              <a:defRPr sz="900" b="0" i="0" kern="1200">
                <a:solidFill>
                  <a:schemeClr val="tx1"/>
                </a:solidFill>
                <a:latin typeface="Oracle Sans Light" panose="020B0403020204020204" pitchFamily="34" charset="0"/>
                <a:ea typeface="+mn-ea"/>
                <a:cs typeface="Oracle Sans Light" panose="020B0403020204020204" pitchFamily="34" charset="0"/>
              </a:defRPr>
            </a:lvl2pPr>
            <a:lvl3pPr marL="401638" indent="-112713" algn="l" defTabSz="914400" rtl="0" eaLnBrk="1" latinLnBrk="0" hangingPunct="1">
              <a:lnSpc>
                <a:spcPct val="120000"/>
              </a:lnSpc>
              <a:spcBef>
                <a:spcPts val="300"/>
              </a:spcBef>
              <a:buFont typeface="Arial" panose="020B0604020202020204" pitchFamily="34" charset="0"/>
              <a:buChar char="•"/>
              <a:tabLst/>
              <a:defRPr sz="900" b="0" i="0" kern="1200">
                <a:solidFill>
                  <a:schemeClr val="tx1"/>
                </a:solidFill>
                <a:latin typeface="Oracle Sans Light" panose="020B0403020204020204" pitchFamily="34" charset="0"/>
                <a:ea typeface="+mn-ea"/>
                <a:cs typeface="Oracle Sans Light" panose="020B0403020204020204" pitchFamily="34" charset="0"/>
              </a:defRPr>
            </a:lvl3pPr>
            <a:lvl4pPr marL="16002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4pPr>
            <a:lvl5pPr marL="20574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APEX 22.2</a:t>
            </a:r>
          </a:p>
          <a:p>
            <a:pPr lvl="1"/>
            <a:r>
              <a:rPr lang="en-US" i="1" dirty="0"/>
              <a:t>November 10, 2022</a:t>
            </a:r>
          </a:p>
          <a:p>
            <a:pPr marL="262732" lvl="1" indent="-142875">
              <a:buFont typeface="Arial" panose="020B0604020202020204" pitchFamily="34" charset="0"/>
              <a:buChar char="•"/>
            </a:pPr>
            <a:r>
              <a:rPr lang="en-US" dirty="0"/>
              <a:t>Application Search</a:t>
            </a:r>
          </a:p>
          <a:p>
            <a:pPr marL="262732" lvl="1" indent="-142875">
              <a:buFont typeface="Arial" panose="020B0604020202020204" pitchFamily="34" charset="0"/>
              <a:buChar char="•"/>
            </a:pPr>
            <a:r>
              <a:rPr lang="en-US" dirty="0"/>
              <a:t>Invoke API Processes</a:t>
            </a:r>
          </a:p>
          <a:p>
            <a:pPr marL="262732" lvl="1" indent="-142875">
              <a:buFont typeface="Arial" panose="020B0604020202020204" pitchFamily="34" charset="0"/>
              <a:buChar char="•"/>
            </a:pPr>
            <a:r>
              <a:rPr lang="en-US" dirty="0"/>
              <a:t>New and Updated Components</a:t>
            </a:r>
          </a:p>
          <a:p>
            <a:pPr marL="262732" lvl="1" indent="-142875">
              <a:buFont typeface="Arial" panose="020B0604020202020204" pitchFamily="34" charset="0"/>
              <a:buChar char="•"/>
            </a:pPr>
            <a:r>
              <a:rPr lang="en-US" dirty="0"/>
              <a:t>PWA, and Mobile Updates</a:t>
            </a:r>
          </a:p>
        </p:txBody>
      </p:sp>
      <p:grpSp>
        <p:nvGrpSpPr>
          <p:cNvPr id="11" name="Group 10">
            <a:extLst>
              <a:ext uri="{FF2B5EF4-FFF2-40B4-BE49-F238E27FC236}">
                <a16:creationId xmlns:a16="http://schemas.microsoft.com/office/drawing/2014/main" id="{A1B51B8B-2C35-4D76-B9FF-B3AB64715A4A}"/>
              </a:ext>
            </a:extLst>
          </p:cNvPr>
          <p:cNvGrpSpPr/>
          <p:nvPr/>
        </p:nvGrpSpPr>
        <p:grpSpPr>
          <a:xfrm>
            <a:off x="6575542" y="2290992"/>
            <a:ext cx="103364" cy="1398123"/>
            <a:chOff x="9698309" y="2465824"/>
            <a:chExt cx="103364" cy="1398123"/>
          </a:xfrm>
        </p:grpSpPr>
        <p:cxnSp>
          <p:nvCxnSpPr>
            <p:cNvPr id="41" name="Straight Arrow Connector 40">
              <a:extLst>
                <a:ext uri="{FF2B5EF4-FFF2-40B4-BE49-F238E27FC236}">
                  <a16:creationId xmlns:a16="http://schemas.microsoft.com/office/drawing/2014/main" id="{AB8B31C5-E8EE-4179-818F-2349FB2D119B}"/>
                </a:ext>
              </a:extLst>
            </p:cNvPr>
            <p:cNvCxnSpPr>
              <a:cxnSpLocks/>
              <a:endCxn id="42" idx="0"/>
            </p:cNvCxnSpPr>
            <p:nvPr/>
          </p:nvCxnSpPr>
          <p:spPr>
            <a:xfrm>
              <a:off x="9730957" y="2465824"/>
              <a:ext cx="19034" cy="1294759"/>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EE28B83-46AF-4E8C-8788-9B67E4367BBB}"/>
                </a:ext>
              </a:extLst>
            </p:cNvPr>
            <p:cNvSpPr/>
            <p:nvPr/>
          </p:nvSpPr>
          <p:spPr>
            <a:xfrm>
              <a:off x="9698309" y="3760583"/>
              <a:ext cx="103364" cy="103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4" name="Content Placeholder 18">
            <a:extLst>
              <a:ext uri="{FF2B5EF4-FFF2-40B4-BE49-F238E27FC236}">
                <a16:creationId xmlns:a16="http://schemas.microsoft.com/office/drawing/2014/main" id="{FFE990F6-DEA8-0F35-FB80-B451375F7B39}"/>
              </a:ext>
            </a:extLst>
          </p:cNvPr>
          <p:cNvSpPr txBox="1">
            <a:spLocks/>
          </p:cNvSpPr>
          <p:nvPr/>
        </p:nvSpPr>
        <p:spPr>
          <a:xfrm>
            <a:off x="6448783" y="1855471"/>
            <a:ext cx="2040993" cy="1974812"/>
          </a:xfrm>
          <a:prstGeom prst="rect">
            <a:avLst/>
          </a:prstGeom>
          <a:noFill/>
        </p:spPr>
        <p:txBody>
          <a:bodyPr vert="horz" lIns="91440" tIns="45720" rIns="91440" bIns="45720" rtlCol="0">
            <a:noAutofit/>
          </a:bodyPr>
          <a:lstStyle>
            <a:lvl1pPr marL="0" indent="0" algn="l" defTabSz="914400" rtl="0" eaLnBrk="1" latinLnBrk="0" hangingPunct="1">
              <a:lnSpc>
                <a:spcPct val="100000"/>
              </a:lnSpc>
              <a:spcBef>
                <a:spcPts val="300"/>
              </a:spcBef>
              <a:buFont typeface="Arial" panose="020B0604020202020204" pitchFamily="34" charset="0"/>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gn="l" defTabSz="914400" rtl="0" eaLnBrk="1" latinLnBrk="0" hangingPunct="1">
              <a:lnSpc>
                <a:spcPct val="120000"/>
              </a:lnSpc>
              <a:spcBef>
                <a:spcPts val="300"/>
              </a:spcBef>
              <a:buFont typeface="Arial" panose="020B0604020202020204" pitchFamily="34" charset="0"/>
              <a:buNone/>
              <a:tabLst/>
              <a:defRPr sz="900" b="0" i="0" kern="1200">
                <a:solidFill>
                  <a:schemeClr val="tx1"/>
                </a:solidFill>
                <a:latin typeface="Oracle Sans Light" panose="020B0403020204020204" pitchFamily="34" charset="0"/>
                <a:ea typeface="+mn-ea"/>
                <a:cs typeface="Oracle Sans Light" panose="020B0403020204020204" pitchFamily="34" charset="0"/>
              </a:defRPr>
            </a:lvl2pPr>
            <a:lvl3pPr marL="401638" indent="-112713" algn="l" defTabSz="914400" rtl="0" eaLnBrk="1" latinLnBrk="0" hangingPunct="1">
              <a:lnSpc>
                <a:spcPct val="120000"/>
              </a:lnSpc>
              <a:spcBef>
                <a:spcPts val="300"/>
              </a:spcBef>
              <a:buFont typeface="Arial" panose="020B0604020202020204" pitchFamily="34" charset="0"/>
              <a:buChar char="•"/>
              <a:tabLst/>
              <a:defRPr sz="900" b="0" i="0" kern="1200">
                <a:solidFill>
                  <a:schemeClr val="tx1"/>
                </a:solidFill>
                <a:latin typeface="Oracle Sans Light" panose="020B0403020204020204" pitchFamily="34" charset="0"/>
                <a:ea typeface="+mn-ea"/>
                <a:cs typeface="Oracle Sans Light" panose="020B0403020204020204" pitchFamily="34" charset="0"/>
              </a:defRPr>
            </a:lvl3pPr>
            <a:lvl4pPr marL="16002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4pPr>
            <a:lvl5pPr marL="20574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APEX 23.1</a:t>
            </a:r>
          </a:p>
          <a:p>
            <a:pPr lvl="1"/>
            <a:r>
              <a:rPr lang="en-US" i="1" dirty="0"/>
              <a:t> May 17, 2023</a:t>
            </a:r>
          </a:p>
          <a:p>
            <a:pPr marL="262732" lvl="1" indent="-142875">
              <a:buFont typeface="Arial" panose="020B0604020202020204" pitchFamily="34" charset="0"/>
              <a:buChar char="•"/>
            </a:pPr>
            <a:r>
              <a:rPr lang="en-US" dirty="0"/>
              <a:t>Template Components</a:t>
            </a:r>
          </a:p>
          <a:p>
            <a:pPr marL="262732" lvl="1" indent="-142875">
              <a:buFont typeface="Arial" panose="020B0604020202020204" pitchFamily="34" charset="0"/>
              <a:buChar char="•"/>
            </a:pPr>
            <a:r>
              <a:rPr lang="en-US" dirty="0"/>
              <a:t>PWA Push Notifications</a:t>
            </a:r>
          </a:p>
          <a:p>
            <a:pPr marL="262732" lvl="1" indent="-142875">
              <a:buFont typeface="Arial" panose="020B0604020202020204" pitchFamily="34" charset="0"/>
              <a:buChar char="•"/>
            </a:pPr>
            <a:r>
              <a:rPr lang="en-US" dirty="0"/>
              <a:t>Modernized Object Browser</a:t>
            </a:r>
          </a:p>
        </p:txBody>
      </p:sp>
      <p:grpSp>
        <p:nvGrpSpPr>
          <p:cNvPr id="25" name="Group 24">
            <a:extLst>
              <a:ext uri="{FF2B5EF4-FFF2-40B4-BE49-F238E27FC236}">
                <a16:creationId xmlns:a16="http://schemas.microsoft.com/office/drawing/2014/main" id="{7A239CFF-2337-9EBA-BFFB-C889F770F452}"/>
              </a:ext>
            </a:extLst>
          </p:cNvPr>
          <p:cNvGrpSpPr/>
          <p:nvPr/>
        </p:nvGrpSpPr>
        <p:grpSpPr>
          <a:xfrm>
            <a:off x="7431620" y="3614299"/>
            <a:ext cx="103364" cy="946303"/>
            <a:chOff x="8301445" y="3652597"/>
            <a:chExt cx="103364" cy="1043759"/>
          </a:xfrm>
        </p:grpSpPr>
        <p:cxnSp>
          <p:nvCxnSpPr>
            <p:cNvPr id="29" name="Straight Arrow Connector 28">
              <a:extLst>
                <a:ext uri="{FF2B5EF4-FFF2-40B4-BE49-F238E27FC236}">
                  <a16:creationId xmlns:a16="http://schemas.microsoft.com/office/drawing/2014/main" id="{A6B4D517-B96B-DBC8-CEA6-11127CBB2672}"/>
                </a:ext>
              </a:extLst>
            </p:cNvPr>
            <p:cNvCxnSpPr>
              <a:cxnSpLocks/>
              <a:stCxn id="30" idx="0"/>
            </p:cNvCxnSpPr>
            <p:nvPr/>
          </p:nvCxnSpPr>
          <p:spPr>
            <a:xfrm flipH="1">
              <a:off x="8346199" y="3652597"/>
              <a:ext cx="6928" cy="1043759"/>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BCFA2C9-2C51-1A4E-DBA8-3E2E80D6E3BF}"/>
                </a:ext>
              </a:extLst>
            </p:cNvPr>
            <p:cNvSpPr/>
            <p:nvPr/>
          </p:nvSpPr>
          <p:spPr>
            <a:xfrm>
              <a:off x="8301445" y="3652597"/>
              <a:ext cx="103364" cy="103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1" name="Content Placeholder 20">
            <a:extLst>
              <a:ext uri="{FF2B5EF4-FFF2-40B4-BE49-F238E27FC236}">
                <a16:creationId xmlns:a16="http://schemas.microsoft.com/office/drawing/2014/main" id="{B831ECAA-655F-8B22-03F5-6B47DE4E2FAD}"/>
              </a:ext>
            </a:extLst>
          </p:cNvPr>
          <p:cNvSpPr txBox="1">
            <a:spLocks/>
          </p:cNvSpPr>
          <p:nvPr/>
        </p:nvSpPr>
        <p:spPr>
          <a:xfrm>
            <a:off x="7216821" y="4662255"/>
            <a:ext cx="2047921" cy="1682406"/>
          </a:xfrm>
          <a:prstGeom prst="rect">
            <a:avLst/>
          </a:prstGeom>
          <a:noFill/>
        </p:spPr>
        <p:txBody>
          <a:bodyPr vert="horz" lIns="91440" tIns="45720" rIns="91440" bIns="45720" rtlCol="0">
            <a:noAutofit/>
          </a:bodyPr>
          <a:lstStyle>
            <a:lvl1pPr marL="0" indent="0" algn="l" defTabSz="914400" rtl="0" eaLnBrk="1" latinLnBrk="0" hangingPunct="1">
              <a:lnSpc>
                <a:spcPct val="100000"/>
              </a:lnSpc>
              <a:spcBef>
                <a:spcPts val="300"/>
              </a:spcBef>
              <a:buFont typeface="Arial" panose="020B0604020202020204" pitchFamily="34" charset="0"/>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gn="l" defTabSz="914400" rtl="0" eaLnBrk="1" latinLnBrk="0" hangingPunct="1">
              <a:lnSpc>
                <a:spcPct val="120000"/>
              </a:lnSpc>
              <a:spcBef>
                <a:spcPts val="300"/>
              </a:spcBef>
              <a:buFont typeface="Arial" panose="020B0604020202020204" pitchFamily="34" charset="0"/>
              <a:buNone/>
              <a:tabLst/>
              <a:defRPr sz="900" b="0" i="0" kern="1200">
                <a:solidFill>
                  <a:schemeClr val="tx1"/>
                </a:solidFill>
                <a:latin typeface="Oracle Sans Light" panose="020B0403020204020204" pitchFamily="34" charset="0"/>
                <a:ea typeface="+mn-ea"/>
                <a:cs typeface="Oracle Sans Light" panose="020B0403020204020204" pitchFamily="34" charset="0"/>
              </a:defRPr>
            </a:lvl2pPr>
            <a:lvl3pPr marL="401638" indent="-112713" algn="l" defTabSz="914400" rtl="0" eaLnBrk="1" latinLnBrk="0" hangingPunct="1">
              <a:lnSpc>
                <a:spcPct val="120000"/>
              </a:lnSpc>
              <a:spcBef>
                <a:spcPts val="300"/>
              </a:spcBef>
              <a:buFont typeface="Arial" panose="020B0604020202020204" pitchFamily="34" charset="0"/>
              <a:buChar char="•"/>
              <a:tabLst/>
              <a:defRPr sz="900" b="0" i="0" kern="1200">
                <a:solidFill>
                  <a:schemeClr val="tx1"/>
                </a:solidFill>
                <a:latin typeface="Oracle Sans Light" panose="020B0403020204020204" pitchFamily="34" charset="0"/>
                <a:ea typeface="+mn-ea"/>
                <a:cs typeface="Oracle Sans Light" panose="020B0403020204020204" pitchFamily="34" charset="0"/>
              </a:defRPr>
            </a:lvl3pPr>
            <a:lvl4pPr marL="16002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4pPr>
            <a:lvl5pPr marL="20574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APEX 23.2</a:t>
            </a:r>
          </a:p>
          <a:p>
            <a:pPr lvl="1"/>
            <a:r>
              <a:rPr lang="en-US" i="1" dirty="0"/>
              <a:t>November 14, 2023</a:t>
            </a:r>
          </a:p>
          <a:p>
            <a:pPr marL="262732" lvl="1" indent="-142875">
              <a:buFont typeface="Arial" panose="020B0604020202020204" pitchFamily="34" charset="0"/>
              <a:buChar char="•"/>
            </a:pPr>
            <a:r>
              <a:rPr lang="en-US" dirty="0"/>
              <a:t>Application Working Copies</a:t>
            </a:r>
          </a:p>
          <a:p>
            <a:pPr marL="262732" lvl="1" indent="-142875">
              <a:buFont typeface="Arial" panose="020B0604020202020204" pitchFamily="34" charset="0"/>
              <a:buChar char="•"/>
            </a:pPr>
            <a:r>
              <a:rPr lang="en-US" dirty="0"/>
              <a:t>Workflows</a:t>
            </a:r>
          </a:p>
          <a:p>
            <a:pPr marL="262732" lvl="1" indent="-142875">
              <a:buFont typeface="Arial" panose="020B0604020202020204" pitchFamily="34" charset="0"/>
              <a:buChar char="•"/>
            </a:pPr>
            <a:r>
              <a:rPr lang="en-US" dirty="0"/>
              <a:t>New Page Items</a:t>
            </a:r>
          </a:p>
          <a:p>
            <a:pPr marL="262732" lvl="1" indent="-142875">
              <a:buFont typeface="Arial" panose="020B0604020202020204" pitchFamily="34" charset="0"/>
              <a:buChar char="•"/>
            </a:pPr>
            <a:r>
              <a:rPr lang="en-US" dirty="0"/>
              <a:t>Custom Map Backgrounds</a:t>
            </a:r>
          </a:p>
        </p:txBody>
      </p:sp>
      <p:sp>
        <p:nvSpPr>
          <p:cNvPr id="40" name="Content Placeholder 20">
            <a:extLst>
              <a:ext uri="{FF2B5EF4-FFF2-40B4-BE49-F238E27FC236}">
                <a16:creationId xmlns:a16="http://schemas.microsoft.com/office/drawing/2014/main" id="{A6CAFEDA-4D1B-4114-A832-D5918B898725}"/>
              </a:ext>
            </a:extLst>
          </p:cNvPr>
          <p:cNvSpPr txBox="1">
            <a:spLocks/>
          </p:cNvSpPr>
          <p:nvPr/>
        </p:nvSpPr>
        <p:spPr>
          <a:xfrm>
            <a:off x="8349099" y="1850365"/>
            <a:ext cx="2047921" cy="1682406"/>
          </a:xfrm>
          <a:prstGeom prst="rect">
            <a:avLst/>
          </a:prstGeom>
          <a:noFill/>
        </p:spPr>
        <p:txBody>
          <a:bodyPr vert="horz" lIns="91440" tIns="45720" rIns="91440" bIns="45720" rtlCol="0">
            <a:noAutofit/>
          </a:bodyPr>
          <a:lstStyle>
            <a:lvl1pPr marL="0" indent="0" algn="l" defTabSz="914400" rtl="0" eaLnBrk="1" latinLnBrk="0" hangingPunct="1">
              <a:lnSpc>
                <a:spcPct val="100000"/>
              </a:lnSpc>
              <a:spcBef>
                <a:spcPts val="300"/>
              </a:spcBef>
              <a:buFont typeface="Arial" panose="020B0604020202020204" pitchFamily="34" charset="0"/>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gn="l" defTabSz="914400" rtl="0" eaLnBrk="1" latinLnBrk="0" hangingPunct="1">
              <a:lnSpc>
                <a:spcPct val="120000"/>
              </a:lnSpc>
              <a:spcBef>
                <a:spcPts val="300"/>
              </a:spcBef>
              <a:buFont typeface="Arial" panose="020B0604020202020204" pitchFamily="34" charset="0"/>
              <a:buNone/>
              <a:tabLst/>
              <a:defRPr sz="900" b="0" i="0" kern="1200">
                <a:solidFill>
                  <a:schemeClr val="tx1"/>
                </a:solidFill>
                <a:latin typeface="Oracle Sans Light" panose="020B0403020204020204" pitchFamily="34" charset="0"/>
                <a:ea typeface="+mn-ea"/>
                <a:cs typeface="Oracle Sans Light" panose="020B0403020204020204" pitchFamily="34" charset="0"/>
              </a:defRPr>
            </a:lvl2pPr>
            <a:lvl3pPr marL="401638" indent="-112713" algn="l" defTabSz="914400" rtl="0" eaLnBrk="1" latinLnBrk="0" hangingPunct="1">
              <a:lnSpc>
                <a:spcPct val="120000"/>
              </a:lnSpc>
              <a:spcBef>
                <a:spcPts val="300"/>
              </a:spcBef>
              <a:buFont typeface="Arial" panose="020B0604020202020204" pitchFamily="34" charset="0"/>
              <a:buChar char="•"/>
              <a:tabLst/>
              <a:defRPr sz="900" b="0" i="0" kern="1200">
                <a:solidFill>
                  <a:schemeClr val="tx1"/>
                </a:solidFill>
                <a:latin typeface="Oracle Sans Light" panose="020B0403020204020204" pitchFamily="34" charset="0"/>
                <a:ea typeface="+mn-ea"/>
                <a:cs typeface="Oracle Sans Light" panose="020B0403020204020204" pitchFamily="34" charset="0"/>
              </a:defRPr>
            </a:lvl3pPr>
            <a:lvl4pPr marL="16002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4pPr>
            <a:lvl5pPr marL="20574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APEX 24.1</a:t>
            </a:r>
          </a:p>
          <a:p>
            <a:pPr lvl="1"/>
            <a:r>
              <a:rPr lang="en-US" i="1" dirty="0"/>
              <a:t>June 17, 2024</a:t>
            </a:r>
          </a:p>
          <a:p>
            <a:pPr marL="262732" lvl="1" indent="-142875">
              <a:buFont typeface="Arial" panose="020B0604020202020204" pitchFamily="34" charset="0"/>
              <a:buChar char="•"/>
            </a:pPr>
            <a:r>
              <a:rPr lang="en-US" dirty="0"/>
              <a:t>AI-Assisted Development</a:t>
            </a:r>
          </a:p>
          <a:p>
            <a:pPr marL="262732" lvl="1" indent="-142875">
              <a:buFont typeface="Arial" panose="020B0604020202020204" pitchFamily="34" charset="0"/>
              <a:buChar char="•"/>
            </a:pPr>
            <a:r>
              <a:rPr lang="en-US" dirty="0"/>
              <a:t>Document Generator Integration</a:t>
            </a:r>
          </a:p>
          <a:p>
            <a:pPr marL="262732" lvl="1" indent="-142875">
              <a:buFont typeface="Arial" panose="020B0604020202020204" pitchFamily="34" charset="0"/>
              <a:buChar char="•"/>
            </a:pPr>
            <a:r>
              <a:rPr lang="en-US" dirty="0"/>
              <a:t>Workflow and Approval Enhancements</a:t>
            </a:r>
          </a:p>
          <a:p>
            <a:pPr marL="262732" lvl="1" indent="-142875">
              <a:buFont typeface="Arial" panose="020B0604020202020204" pitchFamily="34" charset="0"/>
              <a:buChar char="•"/>
            </a:pPr>
            <a:r>
              <a:rPr lang="en-US" dirty="0"/>
              <a:t>Working Copy Enhancements</a:t>
            </a:r>
          </a:p>
        </p:txBody>
      </p:sp>
      <p:grpSp>
        <p:nvGrpSpPr>
          <p:cNvPr id="60" name="Group 59">
            <a:extLst>
              <a:ext uri="{FF2B5EF4-FFF2-40B4-BE49-F238E27FC236}">
                <a16:creationId xmlns:a16="http://schemas.microsoft.com/office/drawing/2014/main" id="{080317D5-8DC4-C5CB-57D2-31ACBD2A3217}"/>
              </a:ext>
            </a:extLst>
          </p:cNvPr>
          <p:cNvGrpSpPr/>
          <p:nvPr/>
        </p:nvGrpSpPr>
        <p:grpSpPr>
          <a:xfrm>
            <a:off x="8438094" y="2283829"/>
            <a:ext cx="103364" cy="1466840"/>
            <a:chOff x="9698309" y="2397107"/>
            <a:chExt cx="103364" cy="1466840"/>
          </a:xfrm>
        </p:grpSpPr>
        <p:cxnSp>
          <p:nvCxnSpPr>
            <p:cNvPr id="61" name="Straight Arrow Connector 60">
              <a:extLst>
                <a:ext uri="{FF2B5EF4-FFF2-40B4-BE49-F238E27FC236}">
                  <a16:creationId xmlns:a16="http://schemas.microsoft.com/office/drawing/2014/main" id="{F5E0413B-FEFC-B8E9-388B-17A03BA23E08}"/>
                </a:ext>
              </a:extLst>
            </p:cNvPr>
            <p:cNvCxnSpPr>
              <a:cxnSpLocks/>
              <a:endCxn id="62" idx="0"/>
            </p:cNvCxnSpPr>
            <p:nvPr/>
          </p:nvCxnSpPr>
          <p:spPr>
            <a:xfrm>
              <a:off x="9749991" y="2397107"/>
              <a:ext cx="0" cy="1363476"/>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1165CCBD-046A-9A2C-0E31-3782590E072C}"/>
                </a:ext>
              </a:extLst>
            </p:cNvPr>
            <p:cNvSpPr/>
            <p:nvPr/>
          </p:nvSpPr>
          <p:spPr>
            <a:xfrm>
              <a:off x="9698309" y="3760583"/>
              <a:ext cx="103364" cy="103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 name="Date">
            <a:extLst>
              <a:ext uri="{FF2B5EF4-FFF2-40B4-BE49-F238E27FC236}">
                <a16:creationId xmlns:a16="http://schemas.microsoft.com/office/drawing/2014/main" id="{FF6C4FA0-A323-80FD-2F77-08B779EE677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FC8B1B92-2D0E-0F6C-D417-C9B15557E94D}"/>
              </a:ext>
            </a:extLst>
          </p:cNvPr>
          <p:cNvSpPr>
            <a:spLocks noGrp="1"/>
          </p:cNvSpPr>
          <p:nvPr>
            <p:ph type="sldNum" sz="quarter" idx="25"/>
          </p:nvPr>
        </p:nvSpPr>
        <p:spPr/>
        <p:txBody>
          <a:bodyPr/>
          <a:lstStyle/>
          <a:p>
            <a:fld id="{CFF4B978-1D82-7745-80C5-DBABA6B131D3}" type="slidenum">
              <a:rPr lang="en-US" smtClean="0"/>
              <a:pPr/>
              <a:t>20</a:t>
            </a:fld>
            <a:endParaRPr lang="en-US"/>
          </a:p>
        </p:txBody>
      </p:sp>
      <p:sp>
        <p:nvSpPr>
          <p:cNvPr id="10" name="TextBox 9">
            <a:extLst>
              <a:ext uri="{FF2B5EF4-FFF2-40B4-BE49-F238E27FC236}">
                <a16:creationId xmlns:a16="http://schemas.microsoft.com/office/drawing/2014/main" id="{F876D993-6176-02B9-2D52-F07CEAA607D9}"/>
              </a:ext>
            </a:extLst>
          </p:cNvPr>
          <p:cNvSpPr txBox="1"/>
          <p:nvPr/>
        </p:nvSpPr>
        <p:spPr>
          <a:xfrm>
            <a:off x="6608190" y="2205872"/>
            <a:ext cx="184731" cy="369332"/>
          </a:xfrm>
          <a:prstGeom prst="rect">
            <a:avLst/>
          </a:prstGeom>
          <a:noFill/>
        </p:spPr>
        <p:txBody>
          <a:bodyPr wrap="none" rtlCol="0">
            <a:spAutoFit/>
          </a:bodyPr>
          <a:lstStyle/>
          <a:p>
            <a:endParaRPr lang="en-US" dirty="0"/>
          </a:p>
        </p:txBody>
      </p:sp>
      <p:grpSp>
        <p:nvGrpSpPr>
          <p:cNvPr id="23" name="Group 22">
            <a:extLst>
              <a:ext uri="{FF2B5EF4-FFF2-40B4-BE49-F238E27FC236}">
                <a16:creationId xmlns:a16="http://schemas.microsoft.com/office/drawing/2014/main" id="{204E3C79-A8CF-3280-5FD7-96A09373376B}"/>
              </a:ext>
            </a:extLst>
          </p:cNvPr>
          <p:cNvGrpSpPr/>
          <p:nvPr/>
        </p:nvGrpSpPr>
        <p:grpSpPr>
          <a:xfrm>
            <a:off x="9607394" y="3747434"/>
            <a:ext cx="103364" cy="946303"/>
            <a:chOff x="8301445" y="3652597"/>
            <a:chExt cx="103364" cy="1043759"/>
          </a:xfrm>
        </p:grpSpPr>
        <p:cxnSp>
          <p:nvCxnSpPr>
            <p:cNvPr id="26" name="Straight Arrow Connector 25">
              <a:extLst>
                <a:ext uri="{FF2B5EF4-FFF2-40B4-BE49-F238E27FC236}">
                  <a16:creationId xmlns:a16="http://schemas.microsoft.com/office/drawing/2014/main" id="{A86F1BB2-F770-9FFE-0131-D52CAC4D1367}"/>
                </a:ext>
              </a:extLst>
            </p:cNvPr>
            <p:cNvCxnSpPr>
              <a:cxnSpLocks/>
              <a:stCxn id="43" idx="0"/>
            </p:cNvCxnSpPr>
            <p:nvPr/>
          </p:nvCxnSpPr>
          <p:spPr>
            <a:xfrm flipH="1">
              <a:off x="8346199" y="3652597"/>
              <a:ext cx="6928" cy="1043759"/>
            </a:xfrm>
            <a:prstGeom prst="straightConnector1">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ECEE59E-A4DD-F9AB-A30C-8BD97FBCE28C}"/>
                </a:ext>
              </a:extLst>
            </p:cNvPr>
            <p:cNvSpPr/>
            <p:nvPr/>
          </p:nvSpPr>
          <p:spPr>
            <a:xfrm>
              <a:off x="8301445" y="3652597"/>
              <a:ext cx="103364" cy="1033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0" name="Content Placeholder 20">
            <a:extLst>
              <a:ext uri="{FF2B5EF4-FFF2-40B4-BE49-F238E27FC236}">
                <a16:creationId xmlns:a16="http://schemas.microsoft.com/office/drawing/2014/main" id="{FC22B2A4-A5A0-9614-32EE-5F4960BAB51A}"/>
              </a:ext>
            </a:extLst>
          </p:cNvPr>
          <p:cNvSpPr txBox="1">
            <a:spLocks/>
          </p:cNvSpPr>
          <p:nvPr/>
        </p:nvSpPr>
        <p:spPr>
          <a:xfrm>
            <a:off x="9472327" y="4692926"/>
            <a:ext cx="2318781" cy="1629671"/>
          </a:xfrm>
          <a:prstGeom prst="rect">
            <a:avLst/>
          </a:prstGeom>
          <a:noFill/>
        </p:spPr>
        <p:txBody>
          <a:bodyPr vert="horz" lIns="91440" tIns="45720" rIns="91440" bIns="45720" rtlCol="0">
            <a:noAutofit/>
          </a:bodyPr>
          <a:lstStyle>
            <a:lvl1pPr marL="0" indent="0" algn="l" defTabSz="914400" rtl="0" eaLnBrk="1" latinLnBrk="0" hangingPunct="1">
              <a:lnSpc>
                <a:spcPct val="100000"/>
              </a:lnSpc>
              <a:spcBef>
                <a:spcPts val="300"/>
              </a:spcBef>
              <a:buFont typeface="Arial" panose="020B0604020202020204" pitchFamily="34" charset="0"/>
              <a:buNone/>
              <a:defRPr lang="en-US" sz="1800" b="0" i="0" kern="1200" dirty="0">
                <a:solidFill>
                  <a:schemeClr val="tx2"/>
                </a:solidFill>
                <a:latin typeface="Oracle Sans Light" panose="020B0403020204020204" pitchFamily="34" charset="0"/>
                <a:ea typeface="+mn-ea"/>
                <a:cs typeface="Oracle Sans Light" panose="020B0403020204020204" pitchFamily="34" charset="0"/>
              </a:defRPr>
            </a:lvl1pPr>
            <a:lvl2pPr marL="119857" indent="0" algn="l" defTabSz="914400" rtl="0" eaLnBrk="1" latinLnBrk="0" hangingPunct="1">
              <a:lnSpc>
                <a:spcPct val="120000"/>
              </a:lnSpc>
              <a:spcBef>
                <a:spcPts val="300"/>
              </a:spcBef>
              <a:buFont typeface="Arial" panose="020B0604020202020204" pitchFamily="34" charset="0"/>
              <a:buNone/>
              <a:tabLst/>
              <a:defRPr sz="900" b="0" i="0" kern="1200">
                <a:solidFill>
                  <a:schemeClr val="tx1"/>
                </a:solidFill>
                <a:latin typeface="Oracle Sans Light" panose="020B0403020204020204" pitchFamily="34" charset="0"/>
                <a:ea typeface="+mn-ea"/>
                <a:cs typeface="Oracle Sans Light" panose="020B0403020204020204" pitchFamily="34" charset="0"/>
              </a:defRPr>
            </a:lvl2pPr>
            <a:lvl3pPr marL="401638" indent="-112713" algn="l" defTabSz="914400" rtl="0" eaLnBrk="1" latinLnBrk="0" hangingPunct="1">
              <a:lnSpc>
                <a:spcPct val="120000"/>
              </a:lnSpc>
              <a:spcBef>
                <a:spcPts val="300"/>
              </a:spcBef>
              <a:buFont typeface="Arial" panose="020B0604020202020204" pitchFamily="34" charset="0"/>
              <a:buChar char="•"/>
              <a:tabLst/>
              <a:defRPr sz="900" b="0" i="0" kern="1200">
                <a:solidFill>
                  <a:schemeClr val="tx1"/>
                </a:solidFill>
                <a:latin typeface="Oracle Sans Light" panose="020B0403020204020204" pitchFamily="34" charset="0"/>
                <a:ea typeface="+mn-ea"/>
                <a:cs typeface="Oracle Sans Light" panose="020B0403020204020204" pitchFamily="34" charset="0"/>
              </a:defRPr>
            </a:lvl3pPr>
            <a:lvl4pPr marL="16002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4pPr>
            <a:lvl5pPr marL="2057400" indent="-228600" algn="l" defTabSz="914400" rtl="0" eaLnBrk="1" latinLnBrk="0" hangingPunct="1">
              <a:lnSpc>
                <a:spcPct val="120000"/>
              </a:lnSpc>
              <a:spcBef>
                <a:spcPts val="300"/>
              </a:spcBef>
              <a:buFont typeface="Arial" panose="020B0604020202020204" pitchFamily="34" charset="0"/>
              <a:buChar char="•"/>
              <a:defRPr sz="14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APEX 24.2</a:t>
            </a:r>
          </a:p>
          <a:p>
            <a:pPr lvl="1"/>
            <a:r>
              <a:rPr lang="en-US" i="1" dirty="0"/>
              <a:t>Jan 15, 2025</a:t>
            </a:r>
          </a:p>
          <a:p>
            <a:pPr marL="262732" lvl="1" indent="-142875">
              <a:buFont typeface="Arial" panose="020B0604020202020204" pitchFamily="34" charset="0"/>
              <a:buChar char="•"/>
            </a:pPr>
            <a:r>
              <a:rPr lang="en-US" dirty="0"/>
              <a:t>AI Configurations and RAG Sources</a:t>
            </a:r>
          </a:p>
          <a:p>
            <a:pPr marL="262732" lvl="1" indent="-142875">
              <a:buFont typeface="Arial" panose="020B0604020202020204" pitchFamily="34" charset="0"/>
              <a:buChar char="•"/>
            </a:pPr>
            <a:r>
              <a:rPr lang="en-US" sz="900" dirty="0"/>
              <a:t>Integrating with Fusion Applications</a:t>
            </a:r>
          </a:p>
          <a:p>
            <a:pPr marL="262732" lvl="1" indent="-142875">
              <a:buFont typeface="Arial" panose="020B0604020202020204" pitchFamily="34" charset="0"/>
              <a:buChar char="•"/>
            </a:pPr>
            <a:r>
              <a:rPr lang="en-US" dirty="0"/>
              <a:t>JSON Data Sources</a:t>
            </a:r>
          </a:p>
          <a:p>
            <a:pPr marL="262732" lvl="1" indent="-142875">
              <a:buFont typeface="Arial" panose="020B0604020202020204" pitchFamily="34" charset="0"/>
              <a:buChar char="•"/>
            </a:pPr>
            <a:r>
              <a:rPr lang="en-US" dirty="0"/>
              <a:t>Workflow and Approval Enhancements</a:t>
            </a:r>
          </a:p>
        </p:txBody>
      </p:sp>
    </p:spTree>
    <p:extLst>
      <p:ext uri="{BB962C8B-B14F-4D97-AF65-F5344CB8AC3E}">
        <p14:creationId xmlns:p14="http://schemas.microsoft.com/office/powerpoint/2010/main" val="607866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0719CBB-6DEA-4D50-9E54-1965306A869D}"/>
              </a:ext>
            </a:extLst>
          </p:cNvPr>
          <p:cNvSpPr>
            <a:spLocks noGrp="1"/>
          </p:cNvSpPr>
          <p:nvPr>
            <p:ph type="title"/>
          </p:nvPr>
        </p:nvSpPr>
        <p:spPr/>
        <p:txBody>
          <a:bodyPr/>
          <a:lstStyle/>
          <a:p>
            <a:r>
              <a:rPr lang="en-US" dirty="0"/>
              <a:t>Oracle APEX </a:t>
            </a:r>
            <a:r>
              <a:rPr lang="en-US" sz="2400" dirty="0"/>
              <a:t>is Available Everywhere</a:t>
            </a:r>
            <a:endParaRPr lang="en-US" dirty="0"/>
          </a:p>
        </p:txBody>
      </p:sp>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D0F71241-6EF2-F146-9864-9C6BAA24438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Content Placeholder 8">
            <a:extLst>
              <a:ext uri="{FF2B5EF4-FFF2-40B4-BE49-F238E27FC236}">
                <a16:creationId xmlns:a16="http://schemas.microsoft.com/office/drawing/2014/main" id="{67841099-4955-3C9A-5B5F-3B29E67DAB6E}"/>
              </a:ext>
            </a:extLst>
          </p:cNvPr>
          <p:cNvSpPr txBox="1">
            <a:spLocks/>
          </p:cNvSpPr>
          <p:nvPr/>
        </p:nvSpPr>
        <p:spPr>
          <a:xfrm>
            <a:off x="5240407" y="1585524"/>
            <a:ext cx="2471043" cy="3682818"/>
          </a:xfrm>
          <a:prstGeom prst="rect">
            <a:avLst/>
          </a:prstGeom>
          <a:noFill/>
        </p:spPr>
        <p:txBody>
          <a:bodyPr vert="horz" lIns="0" tIns="0" rIns="0" bIns="0" rtlCol="0">
            <a:noAutofit/>
          </a:bodyPr>
          <a:lstStyle>
            <a:lvl1pPr marL="285750" marR="0" indent="-285750" fontAlgn="auto">
              <a:lnSpc>
                <a:spcPct val="95000"/>
              </a:lnSpc>
              <a:spcBef>
                <a:spcPts val="600"/>
              </a:spcBef>
              <a:spcAft>
                <a:spcPts val="0"/>
              </a:spcAft>
              <a:buClrTx/>
              <a:buSzTx/>
              <a:buFont typeface="Arial" panose="020B0604020202020204" pitchFamily="34" charset="0"/>
              <a:buChar char="•"/>
              <a:tabLst/>
              <a:defRPr b="0" i="0">
                <a:latin typeface="Oracle Sans Tab" panose="020B0503020204020204" pitchFamily="34" charset="0"/>
                <a:cs typeface="Oracle Sans Tab" panose="020B0503020204020204" pitchFamily="34" charset="0"/>
              </a:defRPr>
            </a:lvl1pPr>
            <a:lvl2pPr marL="365760" marR="0" indent="-182880" fontAlgn="auto">
              <a:lnSpc>
                <a:spcPct val="95000"/>
              </a:lnSpc>
              <a:spcBef>
                <a:spcPts val="600"/>
              </a:spcBef>
              <a:spcAft>
                <a:spcPts val="0"/>
              </a:spcAft>
              <a:buClrTx/>
              <a:buSzPct val="100000"/>
              <a:buFont typeface="Arial" panose="020B0604020202020204" pitchFamily="34" charset="0"/>
              <a:buChar char="•"/>
              <a:tabLst/>
              <a:defRPr b="0" i="0">
                <a:latin typeface="Oracle Sans Tab" panose="020B0503020204020204" pitchFamily="34" charset="0"/>
                <a:cs typeface="Oracle Sans Tab" panose="020B0503020204020204" pitchFamily="34" charset="0"/>
              </a:defRPr>
            </a:lvl2pPr>
            <a:lvl3pPr marL="547688" marR="0" indent="-182563" fontAlgn="auto">
              <a:lnSpc>
                <a:spcPct val="95000"/>
              </a:lnSpc>
              <a:spcBef>
                <a:spcPts val="400"/>
              </a:spcBef>
              <a:spcAft>
                <a:spcPts val="0"/>
              </a:spcAft>
              <a:buClrTx/>
              <a:buSzPct val="100000"/>
              <a:buFont typeface="Arial" panose="020B0604020202020204" pitchFamily="34" charset="0"/>
              <a:buChar char="•"/>
              <a:tabLst/>
              <a:defRPr sz="1600" b="0" i="0">
                <a:latin typeface="Oracle Sans Tab Light" panose="020B0403020204020204" pitchFamily="34" charset="0"/>
                <a:cs typeface="Oracle Sans Tab Light" panose="020B0403020204020204" pitchFamily="34" charset="0"/>
              </a:defRPr>
            </a:lvl3pPr>
            <a:lvl4pPr marL="730250" marR="0" indent="-182563" fontAlgn="auto">
              <a:lnSpc>
                <a:spcPct val="95000"/>
              </a:lnSpc>
              <a:spcBef>
                <a:spcPts val="400"/>
              </a:spcBef>
              <a:spcAft>
                <a:spcPts val="0"/>
              </a:spcAft>
              <a:buClrTx/>
              <a:buSzPct val="100000"/>
              <a:buFont typeface="Arial" panose="020B0604020202020204" pitchFamily="34" charset="0"/>
              <a:buChar char="•"/>
              <a:tabLst/>
              <a:defRPr sz="1400" b="0" i="0">
                <a:latin typeface="Oracle Sans Tab Light" panose="020B0403020204020204" pitchFamily="34" charset="0"/>
                <a:cs typeface="Oracle Sans Tab Light" panose="020B0403020204020204" pitchFamily="34" charset="0"/>
              </a:defRPr>
            </a:lvl4pPr>
            <a:lvl5pPr marL="914400" marR="0" indent="-182880" fontAlgn="auto">
              <a:lnSpc>
                <a:spcPct val="95000"/>
              </a:lnSpc>
              <a:spcBef>
                <a:spcPts val="400"/>
              </a:spcBef>
              <a:spcAft>
                <a:spcPts val="0"/>
              </a:spcAft>
              <a:buClrTx/>
              <a:buSzTx/>
              <a:buFont typeface="System Font Regular"/>
              <a:buChar char="•"/>
              <a:tabLst/>
              <a:defRPr sz="1200" b="0" i="0">
                <a:latin typeface="Oracle Sans Tab Light" panose="020B0403020204020204" pitchFamily="34" charset="0"/>
                <a:cs typeface="Oracle Sans Tab Light" panose="020B0403020204020204" pitchFamily="34" charset="0"/>
              </a:defRPr>
            </a:lvl5pPr>
            <a:lvl6pPr marL="1097280" indent="-182880">
              <a:lnSpc>
                <a:spcPct val="95000"/>
              </a:lnSpc>
              <a:spcBef>
                <a:spcPts val="400"/>
              </a:spcBef>
              <a:spcAft>
                <a:spcPts val="0"/>
              </a:spcAft>
              <a:buSzPct val="100000"/>
              <a:buFont typeface="Arial" panose="020B0604020202020204" pitchFamily="34" charset="0"/>
              <a:buChar char="•"/>
              <a:defRPr sz="1200" b="0" i="0">
                <a:latin typeface="Oracle Sans Light" panose="020B0403020204020204" pitchFamily="34" charset="0"/>
                <a:cs typeface="Oracle Sans Light" panose="020B0403020204020204" pitchFamily="34" charset="0"/>
              </a:defRPr>
            </a:lvl6pPr>
            <a:lvl7pPr marL="1280160" indent="-182880">
              <a:lnSpc>
                <a:spcPct val="95000"/>
              </a:lnSpc>
              <a:spcBef>
                <a:spcPts val="400"/>
              </a:spcBef>
              <a:spcAft>
                <a:spcPts val="0"/>
              </a:spcAft>
              <a:buFont typeface="Arial" panose="020B0604020202020204" pitchFamily="34" charset="0"/>
              <a:buChar char="•"/>
              <a:defRPr sz="1200" b="0" i="0">
                <a:latin typeface="Oracle Sans Light" panose="020B0403020204020204" pitchFamily="34" charset="0"/>
                <a:cs typeface="Oracle Sans Light" panose="020B0403020204020204" pitchFamily="34" charset="0"/>
              </a:defRP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200" dirty="0">
                <a:solidFill>
                  <a:srgbClr val="FF0000"/>
                </a:solidFill>
              </a:rPr>
              <a:t>On-Premises</a:t>
            </a:r>
            <a:endParaRPr lang="en-US" sz="3200" b="1" dirty="0">
              <a:solidFill>
                <a:srgbClr val="FF0000"/>
              </a:solidFill>
            </a:endParaRPr>
          </a:p>
          <a:p>
            <a:r>
              <a:rPr lang="en-US" dirty="0"/>
              <a:t>All Oracle editions</a:t>
            </a:r>
          </a:p>
          <a:p>
            <a:r>
              <a:rPr lang="en-US" dirty="0"/>
              <a:t>Oracle Exadata</a:t>
            </a:r>
          </a:p>
          <a:p>
            <a:r>
              <a:rPr lang="en-US" dirty="0"/>
              <a:t>Oracle </a:t>
            </a:r>
            <a:r>
              <a:rPr lang="en-IN" dirty="0"/>
              <a:t>Database Free</a:t>
            </a:r>
            <a:r>
              <a:rPr lang="en-US" dirty="0"/>
              <a:t> </a:t>
            </a:r>
          </a:p>
        </p:txBody>
      </p:sp>
      <p:sp>
        <p:nvSpPr>
          <p:cNvPr id="5" name="Content Placeholder 8">
            <a:extLst>
              <a:ext uri="{FF2B5EF4-FFF2-40B4-BE49-F238E27FC236}">
                <a16:creationId xmlns:a16="http://schemas.microsoft.com/office/drawing/2014/main" id="{7BB0D50D-49A0-53FC-4462-4ED5E6E031C7}"/>
              </a:ext>
            </a:extLst>
          </p:cNvPr>
          <p:cNvSpPr txBox="1">
            <a:spLocks/>
          </p:cNvSpPr>
          <p:nvPr/>
        </p:nvSpPr>
        <p:spPr>
          <a:xfrm>
            <a:off x="779260" y="1585524"/>
            <a:ext cx="4231865" cy="3286221"/>
          </a:xfrm>
          <a:prstGeom prst="rect">
            <a:avLst/>
          </a:prstGeom>
          <a:noFill/>
        </p:spPr>
        <p:txBody>
          <a:bodyPr vert="horz" lIns="0" tIns="0" rIns="0" bIns="0" rtlCol="0">
            <a:noAutofit/>
          </a:bodyPr>
          <a:lstStyle>
            <a:lvl1pPr marL="285750" marR="0" indent="-285750" fontAlgn="auto">
              <a:lnSpc>
                <a:spcPct val="95000"/>
              </a:lnSpc>
              <a:spcBef>
                <a:spcPts val="600"/>
              </a:spcBef>
              <a:spcAft>
                <a:spcPts val="0"/>
              </a:spcAft>
              <a:buClrTx/>
              <a:buSzTx/>
              <a:buFont typeface="Arial" panose="020B0604020202020204" pitchFamily="34" charset="0"/>
              <a:buChar char="•"/>
              <a:tabLst/>
              <a:defRPr b="0" i="0">
                <a:latin typeface="Oracle Sans Tab" panose="020B0503020204020204" pitchFamily="34" charset="0"/>
                <a:cs typeface="Oracle Sans Tab" panose="020B0503020204020204" pitchFamily="34" charset="0"/>
              </a:defRPr>
            </a:lvl1pPr>
            <a:lvl2pPr marL="365760" marR="0" indent="-182880" fontAlgn="auto">
              <a:lnSpc>
                <a:spcPct val="95000"/>
              </a:lnSpc>
              <a:spcBef>
                <a:spcPts val="600"/>
              </a:spcBef>
              <a:spcAft>
                <a:spcPts val="0"/>
              </a:spcAft>
              <a:buClrTx/>
              <a:buSzPct val="100000"/>
              <a:buFont typeface="Arial" panose="020B0604020202020204" pitchFamily="34" charset="0"/>
              <a:buChar char="•"/>
              <a:tabLst/>
              <a:defRPr b="0" i="0">
                <a:latin typeface="Oracle Sans Tab" panose="020B0503020204020204" pitchFamily="34" charset="0"/>
                <a:cs typeface="Oracle Sans Tab" panose="020B0503020204020204" pitchFamily="34" charset="0"/>
              </a:defRPr>
            </a:lvl2pPr>
            <a:lvl3pPr marL="547688" marR="0" indent="-182563" fontAlgn="auto">
              <a:lnSpc>
                <a:spcPct val="95000"/>
              </a:lnSpc>
              <a:spcBef>
                <a:spcPts val="400"/>
              </a:spcBef>
              <a:spcAft>
                <a:spcPts val="0"/>
              </a:spcAft>
              <a:buClrTx/>
              <a:buSzPct val="100000"/>
              <a:buFont typeface="Arial" panose="020B0604020202020204" pitchFamily="34" charset="0"/>
              <a:buChar char="•"/>
              <a:tabLst/>
              <a:defRPr sz="1600" b="0" i="0">
                <a:latin typeface="Oracle Sans Tab Light" panose="020B0403020204020204" pitchFamily="34" charset="0"/>
                <a:cs typeface="Oracle Sans Tab Light" panose="020B0403020204020204" pitchFamily="34" charset="0"/>
              </a:defRPr>
            </a:lvl3pPr>
            <a:lvl4pPr marL="730250" marR="0" indent="-182563" fontAlgn="auto">
              <a:lnSpc>
                <a:spcPct val="95000"/>
              </a:lnSpc>
              <a:spcBef>
                <a:spcPts val="400"/>
              </a:spcBef>
              <a:spcAft>
                <a:spcPts val="0"/>
              </a:spcAft>
              <a:buClrTx/>
              <a:buSzPct val="100000"/>
              <a:buFont typeface="Arial" panose="020B0604020202020204" pitchFamily="34" charset="0"/>
              <a:buChar char="•"/>
              <a:tabLst/>
              <a:defRPr sz="1400" b="0" i="0">
                <a:latin typeface="Oracle Sans Tab Light" panose="020B0403020204020204" pitchFamily="34" charset="0"/>
                <a:cs typeface="Oracle Sans Tab Light" panose="020B0403020204020204" pitchFamily="34" charset="0"/>
              </a:defRPr>
            </a:lvl4pPr>
            <a:lvl5pPr marL="914400" marR="0" indent="-182880" fontAlgn="auto">
              <a:lnSpc>
                <a:spcPct val="95000"/>
              </a:lnSpc>
              <a:spcBef>
                <a:spcPts val="400"/>
              </a:spcBef>
              <a:spcAft>
                <a:spcPts val="0"/>
              </a:spcAft>
              <a:buClrTx/>
              <a:buSzTx/>
              <a:buFont typeface="System Font Regular"/>
              <a:buChar char="•"/>
              <a:tabLst/>
              <a:defRPr sz="1200" b="0" i="0">
                <a:latin typeface="Oracle Sans Tab Light" panose="020B0403020204020204" pitchFamily="34" charset="0"/>
                <a:cs typeface="Oracle Sans Tab Light" panose="020B0403020204020204" pitchFamily="34" charset="0"/>
              </a:defRPr>
            </a:lvl5pPr>
            <a:lvl6pPr marL="1097280" indent="-182880">
              <a:lnSpc>
                <a:spcPct val="95000"/>
              </a:lnSpc>
              <a:spcBef>
                <a:spcPts val="400"/>
              </a:spcBef>
              <a:spcAft>
                <a:spcPts val="0"/>
              </a:spcAft>
              <a:buSzPct val="100000"/>
              <a:buFont typeface="Arial" panose="020B0604020202020204" pitchFamily="34" charset="0"/>
              <a:buChar char="•"/>
              <a:defRPr sz="1200" b="0" i="0">
                <a:latin typeface="Oracle Sans Light" panose="020B0403020204020204" pitchFamily="34" charset="0"/>
                <a:cs typeface="Oracle Sans Light" panose="020B0403020204020204" pitchFamily="34" charset="0"/>
              </a:defRPr>
            </a:lvl6pPr>
            <a:lvl7pPr marL="1280160" indent="-182880">
              <a:lnSpc>
                <a:spcPct val="95000"/>
              </a:lnSpc>
              <a:spcBef>
                <a:spcPts val="400"/>
              </a:spcBef>
              <a:spcAft>
                <a:spcPts val="0"/>
              </a:spcAft>
              <a:buFont typeface="Arial" panose="020B0604020202020204" pitchFamily="34" charset="0"/>
              <a:buChar char="•"/>
              <a:defRPr sz="1200" b="0" i="0">
                <a:latin typeface="Oracle Sans Light" panose="020B0403020204020204" pitchFamily="34" charset="0"/>
                <a:cs typeface="Oracle Sans Light" panose="020B0403020204020204" pitchFamily="34" charset="0"/>
              </a:defRP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200" dirty="0">
                <a:solidFill>
                  <a:srgbClr val="FF0000"/>
                </a:solidFill>
              </a:rPr>
              <a:t>Oracle Cloud</a:t>
            </a:r>
            <a:endParaRPr lang="en-US" sz="3200" b="1" dirty="0">
              <a:solidFill>
                <a:srgbClr val="FF0000"/>
              </a:solidFill>
            </a:endParaRPr>
          </a:p>
          <a:p>
            <a:r>
              <a:rPr lang="en-US" dirty="0"/>
              <a:t>APEX Service</a:t>
            </a:r>
          </a:p>
          <a:p>
            <a:r>
              <a:rPr lang="en-IN" dirty="0"/>
              <a:t>All workload types of Autonomous Database</a:t>
            </a:r>
          </a:p>
          <a:p>
            <a:r>
              <a:rPr lang="en-US" dirty="0"/>
              <a:t>Oracle </a:t>
            </a:r>
            <a:r>
              <a:rPr lang="en-IN" dirty="0"/>
              <a:t>Base Database Service</a:t>
            </a:r>
          </a:p>
          <a:p>
            <a:r>
              <a:rPr lang="en-IN" dirty="0"/>
              <a:t>Oracle Exadata Cloud Service</a:t>
            </a:r>
            <a:endParaRPr lang="en-US" dirty="0"/>
          </a:p>
          <a:p>
            <a:r>
              <a:rPr lang="en-IN" dirty="0"/>
              <a:t>Always Free APEX Service</a:t>
            </a:r>
          </a:p>
          <a:p>
            <a:r>
              <a:rPr lang="en-IN" dirty="0"/>
              <a:t>Always Free Autonomous Database</a:t>
            </a:r>
            <a:endParaRPr lang="en-US" dirty="0"/>
          </a:p>
        </p:txBody>
      </p:sp>
      <p:sp>
        <p:nvSpPr>
          <p:cNvPr id="14" name="Content Placeholder 8">
            <a:extLst>
              <a:ext uri="{FF2B5EF4-FFF2-40B4-BE49-F238E27FC236}">
                <a16:creationId xmlns:a16="http://schemas.microsoft.com/office/drawing/2014/main" id="{C21275D6-D815-10C9-8D93-AA5B6410D5A9}"/>
              </a:ext>
            </a:extLst>
          </p:cNvPr>
          <p:cNvSpPr txBox="1">
            <a:spLocks/>
          </p:cNvSpPr>
          <p:nvPr/>
        </p:nvSpPr>
        <p:spPr>
          <a:xfrm>
            <a:off x="7936998" y="1585524"/>
            <a:ext cx="3688044" cy="3895042"/>
          </a:xfrm>
          <a:prstGeom prst="rect">
            <a:avLst/>
          </a:prstGeom>
          <a:noFill/>
        </p:spPr>
        <p:txBody>
          <a:bodyPr vert="horz" lIns="0" tIns="0" rIns="0" bIns="0" rtlCol="0">
            <a:noAutofit/>
          </a:bodyPr>
          <a:lstStyle>
            <a:lvl1pPr marL="285750" marR="0" indent="-285750" fontAlgn="auto">
              <a:lnSpc>
                <a:spcPct val="95000"/>
              </a:lnSpc>
              <a:spcBef>
                <a:spcPts val="600"/>
              </a:spcBef>
              <a:spcAft>
                <a:spcPts val="0"/>
              </a:spcAft>
              <a:buClrTx/>
              <a:buSzTx/>
              <a:buFont typeface="Arial" panose="020B0604020202020204" pitchFamily="34" charset="0"/>
              <a:buChar char="•"/>
              <a:tabLst/>
              <a:defRPr b="0" i="0">
                <a:latin typeface="Oracle Sans Tab" panose="020B0503020204020204" pitchFamily="34" charset="0"/>
                <a:cs typeface="Oracle Sans Tab" panose="020B0503020204020204" pitchFamily="34" charset="0"/>
              </a:defRPr>
            </a:lvl1pPr>
            <a:lvl2pPr marL="365760" marR="0" indent="-182880" fontAlgn="auto">
              <a:lnSpc>
                <a:spcPct val="95000"/>
              </a:lnSpc>
              <a:spcBef>
                <a:spcPts val="600"/>
              </a:spcBef>
              <a:spcAft>
                <a:spcPts val="0"/>
              </a:spcAft>
              <a:buClrTx/>
              <a:buSzPct val="100000"/>
              <a:buFont typeface="Arial" panose="020B0604020202020204" pitchFamily="34" charset="0"/>
              <a:buChar char="•"/>
              <a:tabLst/>
              <a:defRPr b="0" i="0">
                <a:latin typeface="Oracle Sans Tab" panose="020B0503020204020204" pitchFamily="34" charset="0"/>
                <a:cs typeface="Oracle Sans Tab" panose="020B0503020204020204" pitchFamily="34" charset="0"/>
              </a:defRPr>
            </a:lvl2pPr>
            <a:lvl3pPr marL="547688" marR="0" indent="-182563" fontAlgn="auto">
              <a:lnSpc>
                <a:spcPct val="95000"/>
              </a:lnSpc>
              <a:spcBef>
                <a:spcPts val="400"/>
              </a:spcBef>
              <a:spcAft>
                <a:spcPts val="0"/>
              </a:spcAft>
              <a:buClrTx/>
              <a:buSzPct val="100000"/>
              <a:buFont typeface="Arial" panose="020B0604020202020204" pitchFamily="34" charset="0"/>
              <a:buChar char="•"/>
              <a:tabLst/>
              <a:defRPr sz="1600" b="0" i="0">
                <a:latin typeface="Oracle Sans Tab Light" panose="020B0403020204020204" pitchFamily="34" charset="0"/>
                <a:cs typeface="Oracle Sans Tab Light" panose="020B0403020204020204" pitchFamily="34" charset="0"/>
              </a:defRPr>
            </a:lvl3pPr>
            <a:lvl4pPr marL="730250" marR="0" indent="-182563" fontAlgn="auto">
              <a:lnSpc>
                <a:spcPct val="95000"/>
              </a:lnSpc>
              <a:spcBef>
                <a:spcPts val="400"/>
              </a:spcBef>
              <a:spcAft>
                <a:spcPts val="0"/>
              </a:spcAft>
              <a:buClrTx/>
              <a:buSzPct val="100000"/>
              <a:buFont typeface="Arial" panose="020B0604020202020204" pitchFamily="34" charset="0"/>
              <a:buChar char="•"/>
              <a:tabLst/>
              <a:defRPr sz="1400" b="0" i="0">
                <a:latin typeface="Oracle Sans Tab Light" panose="020B0403020204020204" pitchFamily="34" charset="0"/>
                <a:cs typeface="Oracle Sans Tab Light" panose="020B0403020204020204" pitchFamily="34" charset="0"/>
              </a:defRPr>
            </a:lvl4pPr>
            <a:lvl5pPr marL="914400" marR="0" indent="-182880" fontAlgn="auto">
              <a:lnSpc>
                <a:spcPct val="95000"/>
              </a:lnSpc>
              <a:spcBef>
                <a:spcPts val="400"/>
              </a:spcBef>
              <a:spcAft>
                <a:spcPts val="0"/>
              </a:spcAft>
              <a:buClrTx/>
              <a:buSzTx/>
              <a:buFont typeface="System Font Regular"/>
              <a:buChar char="•"/>
              <a:tabLst/>
              <a:defRPr sz="1200" b="0" i="0">
                <a:latin typeface="Oracle Sans Tab Light" panose="020B0403020204020204" pitchFamily="34" charset="0"/>
                <a:cs typeface="Oracle Sans Tab Light" panose="020B0403020204020204" pitchFamily="34" charset="0"/>
              </a:defRPr>
            </a:lvl5pPr>
            <a:lvl6pPr marL="1097280" indent="-182880">
              <a:lnSpc>
                <a:spcPct val="95000"/>
              </a:lnSpc>
              <a:spcBef>
                <a:spcPts val="400"/>
              </a:spcBef>
              <a:spcAft>
                <a:spcPts val="0"/>
              </a:spcAft>
              <a:buSzPct val="100000"/>
              <a:buFont typeface="Arial" panose="020B0604020202020204" pitchFamily="34" charset="0"/>
              <a:buChar char="•"/>
              <a:defRPr sz="1200" b="0" i="0">
                <a:latin typeface="Oracle Sans Light" panose="020B0403020204020204" pitchFamily="34" charset="0"/>
                <a:cs typeface="Oracle Sans Light" panose="020B0403020204020204" pitchFamily="34" charset="0"/>
              </a:defRPr>
            </a:lvl6pPr>
            <a:lvl7pPr marL="1280160" indent="-182880">
              <a:lnSpc>
                <a:spcPct val="95000"/>
              </a:lnSpc>
              <a:spcBef>
                <a:spcPts val="400"/>
              </a:spcBef>
              <a:spcAft>
                <a:spcPts val="0"/>
              </a:spcAft>
              <a:buFont typeface="Arial" panose="020B0604020202020204" pitchFamily="34" charset="0"/>
              <a:buChar char="•"/>
              <a:defRPr sz="1200" b="0" i="0">
                <a:latin typeface="Oracle Sans Light" panose="020B0403020204020204" pitchFamily="34" charset="0"/>
                <a:cs typeface="Oracle Sans Light" panose="020B0403020204020204" pitchFamily="34" charset="0"/>
              </a:defRP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200" dirty="0">
                <a:solidFill>
                  <a:srgbClr val="FF0000"/>
                </a:solidFill>
              </a:rPr>
              <a:t>Other Clouds</a:t>
            </a:r>
            <a:endParaRPr lang="en-US" sz="3200" b="1" dirty="0">
              <a:solidFill>
                <a:srgbClr val="FF0000"/>
              </a:solidFill>
            </a:endParaRPr>
          </a:p>
          <a:p>
            <a:r>
              <a:rPr lang="en-IN" dirty="0">
                <a:solidFill>
                  <a:srgbClr val="3F3F3F"/>
                </a:solidFill>
                <a:effectLst/>
                <a:latin typeface="Helvetica" pitchFamily="2" charset="0"/>
              </a:rPr>
              <a:t>Autonomous Database on Azure</a:t>
            </a:r>
            <a:endParaRPr lang="en-US" dirty="0"/>
          </a:p>
          <a:p>
            <a:r>
              <a:rPr lang="en-US" dirty="0"/>
              <a:t>Amazon RDS for Oracle Database </a:t>
            </a:r>
          </a:p>
          <a:p>
            <a:r>
              <a:rPr lang="en-US" dirty="0"/>
              <a:t>All other major clouds via VM</a:t>
            </a:r>
          </a:p>
        </p:txBody>
      </p:sp>
      <p:cxnSp>
        <p:nvCxnSpPr>
          <p:cNvPr id="15" name="Straight Connector 14">
            <a:extLst>
              <a:ext uri="{FF2B5EF4-FFF2-40B4-BE49-F238E27FC236}">
                <a16:creationId xmlns:a16="http://schemas.microsoft.com/office/drawing/2014/main" id="{22F2A4DE-0A6D-A19F-BAE4-8AAED6697BCF}"/>
              </a:ext>
            </a:extLst>
          </p:cNvPr>
          <p:cNvCxnSpPr>
            <a:cxnSpLocks/>
          </p:cNvCxnSpPr>
          <p:nvPr/>
        </p:nvCxnSpPr>
        <p:spPr>
          <a:xfrm>
            <a:off x="4996142" y="1614897"/>
            <a:ext cx="0" cy="1953391"/>
          </a:xfrm>
          <a:prstGeom prst="line">
            <a:avLst/>
          </a:prstGeom>
          <a:ln w="12700">
            <a:solidFill>
              <a:schemeClr val="dk1">
                <a:shade val="65000"/>
              </a:schemeClr>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1B231870-A70D-D2EB-4DBD-994B504ED099}"/>
              </a:ext>
            </a:extLst>
          </p:cNvPr>
          <p:cNvSpPr/>
          <p:nvPr/>
        </p:nvSpPr>
        <p:spPr>
          <a:xfrm>
            <a:off x="358210" y="4797152"/>
            <a:ext cx="11492380" cy="830997"/>
          </a:xfrm>
          <a:prstGeom prst="rect">
            <a:avLst/>
          </a:prstGeom>
        </p:spPr>
        <p:txBody>
          <a:bodyPr wrap="square">
            <a:spAutoFit/>
          </a:bodyPr>
          <a:lstStyle/>
          <a:p>
            <a:r>
              <a:rPr lang="en-IN" sz="2400" dirty="0">
                <a:effectLst>
                  <a:outerShdw blurRad="38100" dist="38100" dir="2700000" algn="tl">
                    <a:srgbClr val="000000">
                      <a:alpha val="43137"/>
                    </a:srgbClr>
                  </a:outerShdw>
                </a:effectLst>
                <a:latin typeface="Oracle Sans Tab" panose="020B0503020204020204" pitchFamily="34" charset="0"/>
                <a:cs typeface="Oracle Sans Tab" panose="020B0503020204020204" pitchFamily="34" charset="0"/>
              </a:rPr>
              <a:t>Oracle APEX is a </a:t>
            </a:r>
            <a:r>
              <a:rPr lang="en-IN" sz="2400" dirty="0">
                <a:solidFill>
                  <a:srgbClr val="FF0000"/>
                </a:solidFill>
                <a:effectLst>
                  <a:outerShdw blurRad="38100" dist="38100" dir="2700000" algn="tl">
                    <a:srgbClr val="000000">
                      <a:alpha val="43137"/>
                    </a:srgbClr>
                  </a:outerShdw>
                </a:effectLst>
                <a:latin typeface="Oracle Sans Tab" panose="020B0503020204020204" pitchFamily="34" charset="0"/>
                <a:cs typeface="Oracle Sans Tab" panose="020B0503020204020204" pitchFamily="34" charset="0"/>
              </a:rPr>
              <a:t>fully supported no-cost feature </a:t>
            </a:r>
            <a:r>
              <a:rPr lang="en-IN" sz="2400" dirty="0">
                <a:effectLst>
                  <a:outerShdw blurRad="38100" dist="38100" dir="2700000" algn="tl">
                    <a:srgbClr val="000000">
                      <a:alpha val="43137"/>
                    </a:srgbClr>
                  </a:outerShdw>
                </a:effectLst>
                <a:latin typeface="Oracle Sans Tab" panose="020B0503020204020204" pitchFamily="34" charset="0"/>
                <a:cs typeface="Oracle Sans Tab" panose="020B0503020204020204" pitchFamily="34" charset="0"/>
              </a:rPr>
              <a:t>of Oracle Autonomous Database and all Oracle Database editions</a:t>
            </a:r>
            <a:r>
              <a:rPr lang="en-IN" dirty="0">
                <a:latin typeface="Slack-Lato"/>
              </a:rPr>
              <a:t>.</a:t>
            </a:r>
            <a:endParaRPr lang="en-US" dirty="0"/>
          </a:p>
        </p:txBody>
      </p:sp>
      <p:cxnSp>
        <p:nvCxnSpPr>
          <p:cNvPr id="21" name="Straight Connector 20">
            <a:extLst>
              <a:ext uri="{FF2B5EF4-FFF2-40B4-BE49-F238E27FC236}">
                <a16:creationId xmlns:a16="http://schemas.microsoft.com/office/drawing/2014/main" id="{F2955A13-9C97-5C4E-29EB-8D8E098BCDED}"/>
              </a:ext>
            </a:extLst>
          </p:cNvPr>
          <p:cNvCxnSpPr>
            <a:cxnSpLocks/>
          </p:cNvCxnSpPr>
          <p:nvPr/>
        </p:nvCxnSpPr>
        <p:spPr>
          <a:xfrm>
            <a:off x="7732691" y="1585524"/>
            <a:ext cx="0" cy="1953391"/>
          </a:xfrm>
          <a:prstGeom prst="line">
            <a:avLst/>
          </a:prstGeom>
          <a:ln w="12700">
            <a:solidFill>
              <a:schemeClr val="dk1">
                <a:shade val="65000"/>
              </a:schemeClr>
            </a:solidFill>
          </a:ln>
        </p:spPr>
        <p:style>
          <a:lnRef idx="1">
            <a:schemeClr val="dk1"/>
          </a:lnRef>
          <a:fillRef idx="0">
            <a:schemeClr val="dk1"/>
          </a:fillRef>
          <a:effectRef idx="0">
            <a:schemeClr val="dk1"/>
          </a:effectRef>
          <a:fontRef idx="minor">
            <a:schemeClr val="tx1"/>
          </a:fontRef>
        </p:style>
      </p:cxnSp>
      <p:sp>
        <p:nvSpPr>
          <p:cNvPr id="4" name="Date">
            <a:extLst>
              <a:ext uri="{FF2B5EF4-FFF2-40B4-BE49-F238E27FC236}">
                <a16:creationId xmlns:a16="http://schemas.microsoft.com/office/drawing/2014/main" id="{04FC7F8A-0395-32B8-B9EF-0F9072F85F13}"/>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8" name="Slide Number Placeholder 7">
            <a:extLst>
              <a:ext uri="{FF2B5EF4-FFF2-40B4-BE49-F238E27FC236}">
                <a16:creationId xmlns:a16="http://schemas.microsoft.com/office/drawing/2014/main" id="{E0E3B9F6-6089-A124-0F46-5D3035935702}"/>
              </a:ext>
            </a:extLst>
          </p:cNvPr>
          <p:cNvSpPr>
            <a:spLocks noGrp="1"/>
          </p:cNvSpPr>
          <p:nvPr>
            <p:ph type="sldNum" sz="quarter" idx="16"/>
          </p:nvPr>
        </p:nvSpPr>
        <p:spPr/>
        <p:txBody>
          <a:bodyPr/>
          <a:lstStyle/>
          <a:p>
            <a:fld id="{345D60D9-5372-5F40-9443-0F9AE5BDC3C8}" type="slidenum">
              <a:rPr lang="en-US" smtClean="0"/>
              <a:pPr/>
              <a:t>21</a:t>
            </a:fld>
            <a:endParaRPr lang="en-US" dirty="0"/>
          </a:p>
        </p:txBody>
      </p:sp>
    </p:spTree>
    <p:extLst>
      <p:ext uri="{BB962C8B-B14F-4D97-AF65-F5344CB8AC3E}">
        <p14:creationId xmlns:p14="http://schemas.microsoft.com/office/powerpoint/2010/main" val="154445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Oracle APEX on OCI</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9BB26EB0-D75F-2C3E-9335-BA82B1AE10BA}"/>
              </a:ext>
            </a:extLst>
          </p:cNvPr>
          <p:cNvSpPr>
            <a:spLocks noGrp="1"/>
          </p:cNvSpPr>
          <p:nvPr>
            <p:ph type="sldNum" sz="quarter" idx="12"/>
          </p:nvPr>
        </p:nvSpPr>
        <p:spPr/>
        <p:txBody>
          <a:bodyPr/>
          <a:lstStyle/>
          <a:p>
            <a:fld id="{345D60D9-5372-5F40-9443-0F9AE5BDC3C8}" type="slidenum">
              <a:rPr lang="en-US" smtClean="0"/>
              <a:pPr/>
              <a:t>22</a:t>
            </a:fld>
            <a:endParaRPr lang="en-US" dirty="0"/>
          </a:p>
        </p:txBody>
      </p:sp>
    </p:spTree>
    <p:extLst>
      <p:ext uri="{BB962C8B-B14F-4D97-AF65-F5344CB8AC3E}">
        <p14:creationId xmlns:p14="http://schemas.microsoft.com/office/powerpoint/2010/main" val="281007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Oracle APEX on ADBS: Workload-Optimized Instances</a:t>
            </a:r>
            <a:endParaRPr lang="en-IN" dirty="0"/>
          </a:p>
        </p:txBody>
      </p:sp>
      <p:sp>
        <p:nvSpPr>
          <p:cNvPr id="2" name="Date">
            <a:extLst>
              <a:ext uri="{FF2B5EF4-FFF2-40B4-BE49-F238E27FC236}">
                <a16:creationId xmlns:a16="http://schemas.microsoft.com/office/drawing/2014/main" id="{B332DB2A-A6AE-6D70-19C9-9AE3FA3B63C3}"/>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1794F9BE-0C84-6336-495A-5536F36A831D}"/>
              </a:ext>
            </a:extLst>
          </p:cNvPr>
          <p:cNvSpPr>
            <a:spLocks noGrp="1"/>
          </p:cNvSpPr>
          <p:nvPr>
            <p:ph type="sldNum" sz="quarter" idx="16"/>
          </p:nvPr>
        </p:nvSpPr>
        <p:spPr/>
        <p:txBody>
          <a:bodyPr/>
          <a:lstStyle/>
          <a:p>
            <a:fld id="{345D60D9-5372-5F40-9443-0F9AE5BDC3C8}" type="slidenum">
              <a:rPr lang="en-US" smtClean="0"/>
              <a:pPr/>
              <a:t>23</a:t>
            </a:fld>
            <a:endParaRPr lang="en-US" dirty="0"/>
          </a:p>
        </p:txBody>
      </p:sp>
      <p:sp>
        <p:nvSpPr>
          <p:cNvPr id="58" name="Rounded Rectangle 57">
            <a:extLst>
              <a:ext uri="{FF2B5EF4-FFF2-40B4-BE49-F238E27FC236}">
                <a16:creationId xmlns:a16="http://schemas.microsoft.com/office/drawing/2014/main" id="{606F700C-9652-F162-D403-0B1F89E19407}"/>
              </a:ext>
            </a:extLst>
          </p:cNvPr>
          <p:cNvSpPr/>
          <p:nvPr/>
        </p:nvSpPr>
        <p:spPr>
          <a:xfrm>
            <a:off x="731520" y="1463040"/>
            <a:ext cx="10698480" cy="4572000"/>
          </a:xfrm>
          <a:prstGeom prst="roundRect">
            <a:avLst>
              <a:gd name="adj" fmla="val 0"/>
            </a:avLst>
          </a:prstGeom>
          <a:noFill/>
          <a:ln w="1270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46DD158-7D90-D86C-FA5C-0172825AFB47}"/>
              </a:ext>
            </a:extLst>
          </p:cNvPr>
          <p:cNvSpPr txBox="1"/>
          <p:nvPr/>
        </p:nvSpPr>
        <p:spPr>
          <a:xfrm>
            <a:off x="731520" y="1828800"/>
            <a:ext cx="10607040" cy="461665"/>
          </a:xfrm>
          <a:prstGeom prst="rect">
            <a:avLst/>
          </a:prstGeom>
          <a:noFill/>
        </p:spPr>
        <p:txBody>
          <a:bodyPr wrap="square" rtlCol="0">
            <a:spAutoFit/>
          </a:bodyPr>
          <a:lstStyle/>
          <a:p>
            <a:pPr algn="ctr"/>
            <a:r>
              <a:rPr lang="en-US" sz="2400" dirty="0"/>
              <a:t>Oracle Autonomous Database Serverless with APEX</a:t>
            </a:r>
          </a:p>
        </p:txBody>
      </p:sp>
      <p:sp>
        <p:nvSpPr>
          <p:cNvPr id="60" name="TextBox 59">
            <a:extLst>
              <a:ext uri="{FF2B5EF4-FFF2-40B4-BE49-F238E27FC236}">
                <a16:creationId xmlns:a16="http://schemas.microsoft.com/office/drawing/2014/main" id="{3BCC8DCC-E211-17BB-2383-D959D0B32606}"/>
              </a:ext>
            </a:extLst>
          </p:cNvPr>
          <p:cNvSpPr txBox="1"/>
          <p:nvPr/>
        </p:nvSpPr>
        <p:spPr>
          <a:xfrm>
            <a:off x="7589520" y="2834640"/>
            <a:ext cx="3200400" cy="914400"/>
          </a:xfrm>
          <a:prstGeom prst="rect">
            <a:avLst/>
          </a:prstGeom>
          <a:noFill/>
        </p:spPr>
        <p:txBody>
          <a:bodyPr wrap="square" lIns="0" tIns="0" rIns="0" bIns="0" rtlCol="0">
            <a:noAutofit/>
          </a:bodyPr>
          <a:lstStyle/>
          <a:p>
            <a:pPr>
              <a:spcBef>
                <a:spcPts val="600"/>
              </a:spcBef>
            </a:pPr>
            <a:r>
              <a:rPr lang="en-US" b="1" dirty="0"/>
              <a:t>Transaction Processing (ATP)</a:t>
            </a:r>
          </a:p>
          <a:p>
            <a:pPr>
              <a:spcBef>
                <a:spcPts val="600"/>
              </a:spcBef>
            </a:pPr>
            <a:r>
              <a:rPr lang="en-US" sz="1400" dirty="0"/>
              <a:t>Full ADBS service optimized for </a:t>
            </a:r>
            <a:r>
              <a:rPr lang="en-US" sz="1400" b="1" dirty="0"/>
              <a:t>transactional</a:t>
            </a:r>
            <a:r>
              <a:rPr lang="en-US" sz="1400" dirty="0"/>
              <a:t> and </a:t>
            </a:r>
            <a:r>
              <a:rPr lang="en-US" sz="1400" b="1" dirty="0"/>
              <a:t>mixed</a:t>
            </a:r>
            <a:r>
              <a:rPr lang="en-US" sz="1400" dirty="0"/>
              <a:t> workloads</a:t>
            </a:r>
          </a:p>
        </p:txBody>
      </p:sp>
      <p:sp>
        <p:nvSpPr>
          <p:cNvPr id="61" name="TextBox 60">
            <a:extLst>
              <a:ext uri="{FF2B5EF4-FFF2-40B4-BE49-F238E27FC236}">
                <a16:creationId xmlns:a16="http://schemas.microsoft.com/office/drawing/2014/main" id="{37471295-534B-D1BF-6D0D-133466B63924}"/>
              </a:ext>
            </a:extLst>
          </p:cNvPr>
          <p:cNvSpPr txBox="1"/>
          <p:nvPr/>
        </p:nvSpPr>
        <p:spPr>
          <a:xfrm>
            <a:off x="2468880" y="2834640"/>
            <a:ext cx="3200400" cy="914400"/>
          </a:xfrm>
          <a:prstGeom prst="rect">
            <a:avLst/>
          </a:prstGeom>
          <a:noFill/>
        </p:spPr>
        <p:txBody>
          <a:bodyPr wrap="square" lIns="0" tIns="0" rIns="0" bIns="0" rtlCol="0" anchor="ctr">
            <a:noAutofit/>
          </a:bodyPr>
          <a:lstStyle/>
          <a:p>
            <a:pPr>
              <a:spcBef>
                <a:spcPts val="600"/>
              </a:spcBef>
            </a:pPr>
            <a:r>
              <a:rPr lang="en-US" b="1" dirty="0">
                <a:latin typeface="Oracle Sans" panose="020B0503020204020204" pitchFamily="34" charset="0"/>
                <a:cs typeface="Oracle Sans" panose="020B0503020204020204" pitchFamily="34" charset="0"/>
              </a:rPr>
              <a:t>Data Warehouse (ADW)</a:t>
            </a:r>
          </a:p>
          <a:p>
            <a:pPr>
              <a:spcBef>
                <a:spcPts val="600"/>
              </a:spcBef>
            </a:pPr>
            <a:r>
              <a:rPr lang="en-US" sz="1400" dirty="0"/>
              <a:t>Full ADBS service optimized for </a:t>
            </a:r>
            <a:r>
              <a:rPr lang="en-US" sz="1400" b="1" dirty="0"/>
              <a:t>data warehousing </a:t>
            </a:r>
            <a:r>
              <a:rPr lang="en-US" sz="1400" dirty="0"/>
              <a:t>and </a:t>
            </a:r>
            <a:r>
              <a:rPr lang="en-US" sz="1400" b="1" dirty="0"/>
              <a:t>analytic </a:t>
            </a:r>
            <a:r>
              <a:rPr lang="en-US" sz="1400" dirty="0"/>
              <a:t>workloads</a:t>
            </a:r>
          </a:p>
        </p:txBody>
      </p:sp>
      <p:sp>
        <p:nvSpPr>
          <p:cNvPr id="62" name="Right Arrow 61">
            <a:extLst>
              <a:ext uri="{FF2B5EF4-FFF2-40B4-BE49-F238E27FC236}">
                <a16:creationId xmlns:a16="http://schemas.microsoft.com/office/drawing/2014/main" id="{2A68682E-0FE6-3F51-571B-D9222CD21BFC}"/>
              </a:ext>
            </a:extLst>
          </p:cNvPr>
          <p:cNvSpPr/>
          <p:nvPr/>
        </p:nvSpPr>
        <p:spPr>
          <a:xfrm rot="16200000">
            <a:off x="7224104" y="420624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89B3C453-AD79-E0BA-D3D3-A5C2A0C431F3}"/>
              </a:ext>
            </a:extLst>
          </p:cNvPr>
          <p:cNvSpPr/>
          <p:nvPr/>
        </p:nvSpPr>
        <p:spPr>
          <a:xfrm>
            <a:off x="1371600" y="2834640"/>
            <a:ext cx="914400" cy="91440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B74E8B3-D54A-3EA1-790A-DB41BE6164B0}"/>
              </a:ext>
            </a:extLst>
          </p:cNvPr>
          <p:cNvSpPr/>
          <p:nvPr/>
        </p:nvSpPr>
        <p:spPr>
          <a:xfrm>
            <a:off x="6492240" y="2834640"/>
            <a:ext cx="914400" cy="91440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30F57BB4-D00E-CAFF-830D-05CA7A0DE725}"/>
              </a:ext>
            </a:extLst>
          </p:cNvPr>
          <p:cNvSpPr/>
          <p:nvPr/>
        </p:nvSpPr>
        <p:spPr>
          <a:xfrm>
            <a:off x="1097280" y="2560320"/>
            <a:ext cx="4846320" cy="1463040"/>
          </a:xfrm>
          <a:prstGeom prst="roundRect">
            <a:avLst>
              <a:gd name="adj"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09677953-F63F-8E24-39F0-4AE1099D33DC}"/>
              </a:ext>
            </a:extLst>
          </p:cNvPr>
          <p:cNvSpPr/>
          <p:nvPr/>
        </p:nvSpPr>
        <p:spPr>
          <a:xfrm>
            <a:off x="6217920" y="2560320"/>
            <a:ext cx="4846320" cy="1463040"/>
          </a:xfrm>
          <a:prstGeom prst="roundRect">
            <a:avLst>
              <a:gd name="adj" fmla="val 16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66">
            <a:extLst>
              <a:ext uri="{FF2B5EF4-FFF2-40B4-BE49-F238E27FC236}">
                <a16:creationId xmlns:a16="http://schemas.microsoft.com/office/drawing/2014/main" id="{7BEDD12F-4270-BC6E-AE25-A25A762B1FEC}"/>
              </a:ext>
            </a:extLst>
          </p:cNvPr>
          <p:cNvSpPr/>
          <p:nvPr/>
        </p:nvSpPr>
        <p:spPr>
          <a:xfrm rot="16200000">
            <a:off x="9875520" y="420624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E0452D1D-75D8-9B2A-9E73-E17B6C18308B}"/>
              </a:ext>
            </a:extLst>
          </p:cNvPr>
          <p:cNvGrpSpPr/>
          <p:nvPr/>
        </p:nvGrpSpPr>
        <p:grpSpPr>
          <a:xfrm>
            <a:off x="1554480" y="4480560"/>
            <a:ext cx="4389120" cy="1097280"/>
            <a:chOff x="1645920" y="4389120"/>
            <a:chExt cx="4389120" cy="1097280"/>
          </a:xfrm>
        </p:grpSpPr>
        <p:sp>
          <p:nvSpPr>
            <p:cNvPr id="69" name="Right Arrow 68">
              <a:extLst>
                <a:ext uri="{FF2B5EF4-FFF2-40B4-BE49-F238E27FC236}">
                  <a16:creationId xmlns:a16="http://schemas.microsoft.com/office/drawing/2014/main" id="{2A789EC2-118A-688E-FC0C-D0771A7DCF93}"/>
                </a:ext>
              </a:extLst>
            </p:cNvPr>
            <p:cNvSpPr/>
            <p:nvPr/>
          </p:nvSpPr>
          <p:spPr>
            <a:xfrm>
              <a:off x="1645920" y="4389120"/>
              <a:ext cx="4389120" cy="1097280"/>
            </a:xfrm>
            <a:prstGeom prst="rightArrow">
              <a:avLst>
                <a:gd name="adj1" fmla="val 100000"/>
                <a:gd name="adj2" fmla="val 48531"/>
              </a:avLst>
            </a:prstGeom>
            <a:noFill/>
            <a:ln w="1270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latin typeface="Oracle Sans" panose="020B0503020204020204" pitchFamily="34" charset="0"/>
                <a:cs typeface="Oracle Sans" panose="020B0503020204020204" pitchFamily="34" charset="0"/>
              </a:endParaRPr>
            </a:p>
          </p:txBody>
        </p:sp>
        <p:grpSp>
          <p:nvGrpSpPr>
            <p:cNvPr id="70" name="Group 69">
              <a:extLst>
                <a:ext uri="{FF2B5EF4-FFF2-40B4-BE49-F238E27FC236}">
                  <a16:creationId xmlns:a16="http://schemas.microsoft.com/office/drawing/2014/main" id="{A557AA25-993F-52DC-05C5-AE557C3AC148}"/>
                </a:ext>
              </a:extLst>
            </p:cNvPr>
            <p:cNvGrpSpPr/>
            <p:nvPr/>
          </p:nvGrpSpPr>
          <p:grpSpPr>
            <a:xfrm>
              <a:off x="2011680" y="4572000"/>
              <a:ext cx="3246920" cy="731520"/>
              <a:chOff x="2103120" y="4663440"/>
              <a:chExt cx="3246920" cy="731520"/>
            </a:xfrm>
          </p:grpSpPr>
          <p:grpSp>
            <p:nvGrpSpPr>
              <p:cNvPr id="71" name="Group 70">
                <a:extLst>
                  <a:ext uri="{FF2B5EF4-FFF2-40B4-BE49-F238E27FC236}">
                    <a16:creationId xmlns:a16="http://schemas.microsoft.com/office/drawing/2014/main" id="{E4720AF5-C1F4-FAA9-DD68-EC849D6E3D98}"/>
                  </a:ext>
                </a:extLst>
              </p:cNvPr>
              <p:cNvGrpSpPr/>
              <p:nvPr/>
            </p:nvGrpSpPr>
            <p:grpSpPr>
              <a:xfrm>
                <a:off x="2103120" y="5029200"/>
                <a:ext cx="3200400" cy="365760"/>
                <a:chOff x="2103120" y="5029200"/>
                <a:chExt cx="3200400" cy="365760"/>
              </a:xfrm>
            </p:grpSpPr>
            <p:sp>
              <p:nvSpPr>
                <p:cNvPr id="73" name="TextBox 72">
                  <a:extLst>
                    <a:ext uri="{FF2B5EF4-FFF2-40B4-BE49-F238E27FC236}">
                      <a16:creationId xmlns:a16="http://schemas.microsoft.com/office/drawing/2014/main" id="{C33F75CE-D822-2B63-E0D8-63AA19905902}"/>
                    </a:ext>
                  </a:extLst>
                </p:cNvPr>
                <p:cNvSpPr txBox="1"/>
                <p:nvPr/>
              </p:nvSpPr>
              <p:spPr>
                <a:xfrm>
                  <a:off x="2468880" y="5029200"/>
                  <a:ext cx="2834640" cy="365760"/>
                </a:xfrm>
                <a:prstGeom prst="rect">
                  <a:avLst/>
                </a:prstGeom>
                <a:noFill/>
              </p:spPr>
              <p:txBody>
                <a:bodyPr wrap="square" rtlCol="0" anchor="ctr">
                  <a:noAutofit/>
                </a:bodyPr>
                <a:lstStyle/>
                <a:p>
                  <a:r>
                    <a:rPr lang="en-US" sz="1600" dirty="0">
                      <a:solidFill>
                        <a:srgbClr val="759C6C"/>
                      </a:solidFill>
                    </a:rPr>
                    <a:t>= Workload Type Conversion</a:t>
                  </a:r>
                </a:p>
              </p:txBody>
            </p:sp>
            <p:sp>
              <p:nvSpPr>
                <p:cNvPr id="74" name="Right Arrow 73">
                  <a:extLst>
                    <a:ext uri="{FF2B5EF4-FFF2-40B4-BE49-F238E27FC236}">
                      <a16:creationId xmlns:a16="http://schemas.microsoft.com/office/drawing/2014/main" id="{0F2D4428-EC65-968E-A190-8788B096E6D2}"/>
                    </a:ext>
                  </a:extLst>
                </p:cNvPr>
                <p:cNvSpPr/>
                <p:nvPr/>
              </p:nvSpPr>
              <p:spPr>
                <a:xfrm rot="16200000">
                  <a:off x="2103120" y="502920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2" name="TextBox 71">
                <a:extLst>
                  <a:ext uri="{FF2B5EF4-FFF2-40B4-BE49-F238E27FC236}">
                    <a16:creationId xmlns:a16="http://schemas.microsoft.com/office/drawing/2014/main" id="{BC80DCBB-9D7A-EFAF-2BA6-816B66000432}"/>
                  </a:ext>
                </a:extLst>
              </p:cNvPr>
              <p:cNvSpPr txBox="1"/>
              <p:nvPr/>
            </p:nvSpPr>
            <p:spPr>
              <a:xfrm>
                <a:off x="2149640" y="4663440"/>
                <a:ext cx="3200400" cy="307777"/>
              </a:xfrm>
              <a:prstGeom prst="rect">
                <a:avLst/>
              </a:prstGeom>
              <a:noFill/>
            </p:spPr>
            <p:txBody>
              <a:bodyPr wrap="none" rtlCol="0">
                <a:noAutofit/>
              </a:bodyPr>
              <a:lstStyle/>
              <a:p>
                <a:r>
                  <a:rPr lang="en-US" sz="1400" dirty="0">
                    <a:solidFill>
                      <a:schemeClr val="tx1"/>
                    </a:solidFill>
                    <a:latin typeface="Oracle Sans" panose="020B0503020204020204" pitchFamily="34" charset="0"/>
                    <a:cs typeface="Oracle Sans" panose="020B0503020204020204" pitchFamily="34" charset="0"/>
                  </a:rPr>
                  <a:t>One-click, data-preserving operation:</a:t>
                </a:r>
              </a:p>
            </p:txBody>
          </p:sp>
        </p:grpSp>
      </p:grpSp>
      <p:pic>
        <p:nvPicPr>
          <p:cNvPr id="75" name="Graphic 74">
            <a:extLst>
              <a:ext uri="{FF2B5EF4-FFF2-40B4-BE49-F238E27FC236}">
                <a16:creationId xmlns:a16="http://schemas.microsoft.com/office/drawing/2014/main" id="{E8AF5F7B-94E1-CE27-9392-D167E488D0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3040" y="2926080"/>
            <a:ext cx="731520" cy="731520"/>
          </a:xfrm>
          <a:prstGeom prst="rect">
            <a:avLst/>
          </a:prstGeom>
        </p:spPr>
      </p:pic>
      <p:pic>
        <p:nvPicPr>
          <p:cNvPr id="76" name="Graphic 75">
            <a:extLst>
              <a:ext uri="{FF2B5EF4-FFF2-40B4-BE49-F238E27FC236}">
                <a16:creationId xmlns:a16="http://schemas.microsoft.com/office/drawing/2014/main" id="{9B0614DA-7547-B24D-07CC-3563811179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3680" y="2926080"/>
            <a:ext cx="731520" cy="731520"/>
          </a:xfrm>
          <a:prstGeom prst="rect">
            <a:avLst/>
          </a:prstGeom>
        </p:spPr>
      </p:pic>
      <p:grpSp>
        <p:nvGrpSpPr>
          <p:cNvPr id="77" name="Group 76">
            <a:extLst>
              <a:ext uri="{FF2B5EF4-FFF2-40B4-BE49-F238E27FC236}">
                <a16:creationId xmlns:a16="http://schemas.microsoft.com/office/drawing/2014/main" id="{B69D0B97-97DB-C32F-9EDE-1E4523183309}"/>
              </a:ext>
            </a:extLst>
          </p:cNvPr>
          <p:cNvGrpSpPr/>
          <p:nvPr/>
        </p:nvGrpSpPr>
        <p:grpSpPr>
          <a:xfrm>
            <a:off x="6218606" y="4754880"/>
            <a:ext cx="2376754" cy="1005840"/>
            <a:chOff x="6218606" y="4754880"/>
            <a:chExt cx="2376754" cy="1005840"/>
          </a:xfrm>
        </p:grpSpPr>
        <p:grpSp>
          <p:nvGrpSpPr>
            <p:cNvPr id="78" name="Group 77">
              <a:extLst>
                <a:ext uri="{FF2B5EF4-FFF2-40B4-BE49-F238E27FC236}">
                  <a16:creationId xmlns:a16="http://schemas.microsoft.com/office/drawing/2014/main" id="{3D5FD8DA-FCE3-9723-1FCB-5F31DE75A762}"/>
                </a:ext>
              </a:extLst>
            </p:cNvPr>
            <p:cNvGrpSpPr/>
            <p:nvPr/>
          </p:nvGrpSpPr>
          <p:grpSpPr>
            <a:xfrm>
              <a:off x="6218606" y="4754880"/>
              <a:ext cx="2376754" cy="1005840"/>
              <a:chOff x="6218606" y="4754879"/>
              <a:chExt cx="2376754" cy="1005840"/>
            </a:xfrm>
          </p:grpSpPr>
          <p:sp>
            <p:nvSpPr>
              <p:cNvPr id="80" name="Rounded Rectangle 79">
                <a:extLst>
                  <a:ext uri="{FF2B5EF4-FFF2-40B4-BE49-F238E27FC236}">
                    <a16:creationId xmlns:a16="http://schemas.microsoft.com/office/drawing/2014/main" id="{FC24E14E-6179-D3A0-5BEF-0776D4AA9A2B}"/>
                  </a:ext>
                </a:extLst>
              </p:cNvPr>
              <p:cNvSpPr/>
              <p:nvPr/>
            </p:nvSpPr>
            <p:spPr>
              <a:xfrm>
                <a:off x="6858000" y="4754879"/>
                <a:ext cx="1737360" cy="100584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a:spcBef>
                    <a:spcPts val="600"/>
                  </a:spcBef>
                </a:pPr>
                <a:r>
                  <a:rPr lang="en-US" sz="1600" b="1" dirty="0">
                    <a:solidFill>
                      <a:schemeClr val="tx1"/>
                    </a:solidFill>
                  </a:rPr>
                  <a:t>JSON Database</a:t>
                </a:r>
              </a:p>
              <a:p>
                <a:pPr>
                  <a:spcBef>
                    <a:spcPts val="600"/>
                  </a:spcBef>
                </a:pPr>
                <a:r>
                  <a:rPr lang="en-US" sz="1200" dirty="0">
                    <a:solidFill>
                      <a:schemeClr val="tx1"/>
                    </a:solidFill>
                  </a:rPr>
                  <a:t>Specialized JSON service, limited relational storage, low price</a:t>
                </a:r>
              </a:p>
            </p:txBody>
          </p:sp>
          <p:sp>
            <p:nvSpPr>
              <p:cNvPr id="81" name="Oval 80">
                <a:extLst>
                  <a:ext uri="{FF2B5EF4-FFF2-40B4-BE49-F238E27FC236}">
                    <a16:creationId xmlns:a16="http://schemas.microsoft.com/office/drawing/2014/main" id="{6784D6FD-3F3D-BB62-70A6-436EA5CC23A0}"/>
                  </a:ext>
                </a:extLst>
              </p:cNvPr>
              <p:cNvSpPr>
                <a:spLocks noChangeAspect="1"/>
              </p:cNvSpPr>
              <p:nvPr/>
            </p:nvSpPr>
            <p:spPr>
              <a:xfrm>
                <a:off x="6218606" y="4754879"/>
                <a:ext cx="548640" cy="548640"/>
              </a:xfrm>
              <a:prstGeom prst="ellipse">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9" name="Graphic 78">
              <a:extLst>
                <a:ext uri="{FF2B5EF4-FFF2-40B4-BE49-F238E27FC236}">
                  <a16:creationId xmlns:a16="http://schemas.microsoft.com/office/drawing/2014/main" id="{9E13551E-0252-B597-E7E7-64540777C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5080" y="4892040"/>
              <a:ext cx="274320" cy="274320"/>
            </a:xfrm>
            <a:prstGeom prst="rect">
              <a:avLst/>
            </a:prstGeom>
          </p:spPr>
        </p:pic>
      </p:grpSp>
      <p:grpSp>
        <p:nvGrpSpPr>
          <p:cNvPr id="82" name="Group 81">
            <a:extLst>
              <a:ext uri="{FF2B5EF4-FFF2-40B4-BE49-F238E27FC236}">
                <a16:creationId xmlns:a16="http://schemas.microsoft.com/office/drawing/2014/main" id="{64E8CBA6-B2FB-45DB-3D20-D49AF653AF02}"/>
              </a:ext>
            </a:extLst>
          </p:cNvPr>
          <p:cNvGrpSpPr/>
          <p:nvPr/>
        </p:nvGrpSpPr>
        <p:grpSpPr>
          <a:xfrm>
            <a:off x="8869680" y="4754880"/>
            <a:ext cx="2377440" cy="1005840"/>
            <a:chOff x="8869680" y="4754880"/>
            <a:chExt cx="2377440" cy="1005840"/>
          </a:xfrm>
        </p:grpSpPr>
        <p:sp>
          <p:nvSpPr>
            <p:cNvPr id="83" name="TextBox 82">
              <a:extLst>
                <a:ext uri="{FF2B5EF4-FFF2-40B4-BE49-F238E27FC236}">
                  <a16:creationId xmlns:a16="http://schemas.microsoft.com/office/drawing/2014/main" id="{A096E020-2477-D8AA-0805-B6613BCB23A0}"/>
                </a:ext>
              </a:extLst>
            </p:cNvPr>
            <p:cNvSpPr txBox="1"/>
            <p:nvPr/>
          </p:nvSpPr>
          <p:spPr>
            <a:xfrm>
              <a:off x="9509760" y="4754880"/>
              <a:ext cx="1737360" cy="1005840"/>
            </a:xfrm>
            <a:prstGeom prst="rect">
              <a:avLst/>
            </a:prstGeom>
            <a:noFill/>
          </p:spPr>
          <p:txBody>
            <a:bodyPr wrap="square" lIns="0" tIns="91440" rIns="0" bIns="0" rtlCol="0" anchor="t">
              <a:noAutofit/>
            </a:bodyPr>
            <a:lstStyle/>
            <a:p>
              <a:pPr>
                <a:spcBef>
                  <a:spcPts val="600"/>
                </a:spcBef>
              </a:pPr>
              <a:r>
                <a:rPr lang="en-US" sz="1600" b="1" dirty="0"/>
                <a:t>APEX Service</a:t>
              </a:r>
            </a:p>
            <a:p>
              <a:pPr>
                <a:spcBef>
                  <a:spcPts val="600"/>
                </a:spcBef>
              </a:pPr>
              <a:r>
                <a:rPr lang="en-US" sz="1200" dirty="0"/>
                <a:t>Specialized APEX service, no SQL*Net connectivity, low price</a:t>
              </a:r>
            </a:p>
          </p:txBody>
        </p:sp>
        <p:sp>
          <p:nvSpPr>
            <p:cNvPr id="84" name="Oval 83">
              <a:extLst>
                <a:ext uri="{FF2B5EF4-FFF2-40B4-BE49-F238E27FC236}">
                  <a16:creationId xmlns:a16="http://schemas.microsoft.com/office/drawing/2014/main" id="{DAF3E1FA-F672-771A-2A67-3EA2A54679B1}"/>
                </a:ext>
              </a:extLst>
            </p:cNvPr>
            <p:cNvSpPr/>
            <p:nvPr/>
          </p:nvSpPr>
          <p:spPr>
            <a:xfrm>
              <a:off x="8869680" y="4754880"/>
              <a:ext cx="548640" cy="548640"/>
            </a:xfrm>
            <a:prstGeom prst="ellipse">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84">
              <a:extLst>
                <a:ext uri="{FF2B5EF4-FFF2-40B4-BE49-F238E27FC236}">
                  <a16:creationId xmlns:a16="http://schemas.microsoft.com/office/drawing/2014/main" id="{0047D49F-3ABC-7E14-8C14-2551408485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06840" y="4892040"/>
              <a:ext cx="274320" cy="274320"/>
            </a:xfrm>
            <a:prstGeom prst="rect">
              <a:avLst/>
            </a:prstGeom>
          </p:spPr>
        </p:pic>
      </p:grpSp>
    </p:spTree>
    <p:extLst>
      <p:ext uri="{BB962C8B-B14F-4D97-AF65-F5344CB8AC3E}">
        <p14:creationId xmlns:p14="http://schemas.microsoft.com/office/powerpoint/2010/main" val="256352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D0F71241-6EF2-F146-9864-9C6BAA24438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7" name="Content Placeholder 3">
            <a:extLst>
              <a:ext uri="{FF2B5EF4-FFF2-40B4-BE49-F238E27FC236}">
                <a16:creationId xmlns:a16="http://schemas.microsoft.com/office/drawing/2014/main" id="{77A703C3-8DEB-073F-D396-802E10E8486E}"/>
              </a:ext>
            </a:extLst>
          </p:cNvPr>
          <p:cNvSpPr txBox="1">
            <a:spLocks/>
          </p:cNvSpPr>
          <p:nvPr/>
        </p:nvSpPr>
        <p:spPr>
          <a:xfrm>
            <a:off x="1304038" y="5013156"/>
            <a:ext cx="9600722" cy="1204401"/>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315357"/>
                </a:solidFill>
              </a:rPr>
              <a:t>Best low-code environment on best cloud database on best database infrastructure</a:t>
            </a:r>
          </a:p>
        </p:txBody>
      </p:sp>
      <p:sp>
        <p:nvSpPr>
          <p:cNvPr id="22" name="Title 4">
            <a:extLst>
              <a:ext uri="{FF2B5EF4-FFF2-40B4-BE49-F238E27FC236}">
                <a16:creationId xmlns:a16="http://schemas.microsoft.com/office/drawing/2014/main" id="{E36DC1C4-85FD-F4CF-F3BB-8E5C67A4EA91}"/>
              </a:ext>
            </a:extLst>
          </p:cNvPr>
          <p:cNvSpPr>
            <a:spLocks noGrp="1"/>
          </p:cNvSpPr>
          <p:nvPr>
            <p:ph type="title"/>
          </p:nvPr>
        </p:nvSpPr>
        <p:spPr>
          <a:xfrm>
            <a:off x="768875" y="182403"/>
            <a:ext cx="10671048" cy="822960"/>
          </a:xfrm>
        </p:spPr>
        <p:txBody>
          <a:bodyPr/>
          <a:lstStyle/>
          <a:p>
            <a:r>
              <a:rPr lang="en-US" altLang="en-US" dirty="0"/>
              <a:t>Oracle APEX Application Development Service</a:t>
            </a:r>
            <a:endParaRPr lang="en-US" dirty="0"/>
          </a:p>
        </p:txBody>
      </p:sp>
      <p:sp>
        <p:nvSpPr>
          <p:cNvPr id="23" name="Text Placeholder 2">
            <a:extLst>
              <a:ext uri="{FF2B5EF4-FFF2-40B4-BE49-F238E27FC236}">
                <a16:creationId xmlns:a16="http://schemas.microsoft.com/office/drawing/2014/main" id="{954A46CE-10B5-646D-6339-7B82E64F7FBF}"/>
              </a:ext>
            </a:extLst>
          </p:cNvPr>
          <p:cNvSpPr txBox="1">
            <a:spLocks/>
          </p:cNvSpPr>
          <p:nvPr/>
        </p:nvSpPr>
        <p:spPr>
          <a:xfrm>
            <a:off x="768875" y="956751"/>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Easy to use, fully managed, enterprise-class service on Oracle Cloud</a:t>
            </a:r>
          </a:p>
        </p:txBody>
      </p:sp>
      <p:sp>
        <p:nvSpPr>
          <p:cNvPr id="4" name="Date">
            <a:extLst>
              <a:ext uri="{FF2B5EF4-FFF2-40B4-BE49-F238E27FC236}">
                <a16:creationId xmlns:a16="http://schemas.microsoft.com/office/drawing/2014/main" id="{E6703032-660D-6E0C-C315-DF3EFFC10F3D}"/>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11">
            <a:extLst>
              <a:ext uri="{FF2B5EF4-FFF2-40B4-BE49-F238E27FC236}">
                <a16:creationId xmlns:a16="http://schemas.microsoft.com/office/drawing/2014/main" id="{ADFC8592-A481-7C32-1458-D12F800F2D4E}"/>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defRPr/>
            </a:pPr>
            <a:fld id="{CFF4B978-1D82-7745-80C5-DBABA6B131D3}" type="slidenum">
              <a:rPr lang="en-US" sz="900" smtClean="0">
                <a:solidFill>
                  <a:srgbClr val="8B8580"/>
                </a:solidFill>
                <a:latin typeface="Oracle Sans Tab"/>
              </a:rPr>
              <a:pPr defTabSz="914377">
                <a:defRPr/>
              </a:pPr>
              <a:t>24</a:t>
            </a:fld>
            <a:endParaRPr lang="en-US" sz="900" dirty="0">
              <a:solidFill>
                <a:srgbClr val="8B8580"/>
              </a:solidFill>
              <a:latin typeface="Oracle Sans Tab"/>
            </a:endParaRPr>
          </a:p>
        </p:txBody>
      </p:sp>
      <p:sp>
        <p:nvSpPr>
          <p:cNvPr id="10" name="Slide Number Placeholder 9">
            <a:extLst>
              <a:ext uri="{FF2B5EF4-FFF2-40B4-BE49-F238E27FC236}">
                <a16:creationId xmlns:a16="http://schemas.microsoft.com/office/drawing/2014/main" id="{FB1EFF0A-FA44-1727-932C-6BF4399D30D5}"/>
              </a:ext>
            </a:extLst>
          </p:cNvPr>
          <p:cNvSpPr>
            <a:spLocks noGrp="1"/>
          </p:cNvSpPr>
          <p:nvPr>
            <p:ph type="sldNum" sz="quarter" idx="16"/>
          </p:nvPr>
        </p:nvSpPr>
        <p:spPr/>
        <p:txBody>
          <a:bodyPr/>
          <a:lstStyle/>
          <a:p>
            <a:fld id="{345D60D9-5372-5F40-9443-0F9AE5BDC3C8}" type="slidenum">
              <a:rPr lang="en-US" smtClean="0"/>
              <a:pPr/>
              <a:t>24</a:t>
            </a:fld>
            <a:endParaRPr lang="en-US" dirty="0"/>
          </a:p>
        </p:txBody>
      </p:sp>
      <p:grpSp>
        <p:nvGrpSpPr>
          <p:cNvPr id="9" name="Group 8">
            <a:extLst>
              <a:ext uri="{FF2B5EF4-FFF2-40B4-BE49-F238E27FC236}">
                <a16:creationId xmlns:a16="http://schemas.microsoft.com/office/drawing/2014/main" id="{1A89E039-5C3C-A850-5009-F1B52BDBA5A1}"/>
              </a:ext>
            </a:extLst>
          </p:cNvPr>
          <p:cNvGrpSpPr/>
          <p:nvPr/>
        </p:nvGrpSpPr>
        <p:grpSpPr>
          <a:xfrm>
            <a:off x="1615440" y="2103120"/>
            <a:ext cx="8961120" cy="2743200"/>
            <a:chOff x="1645920" y="2103120"/>
            <a:chExt cx="8961120" cy="2743200"/>
          </a:xfrm>
        </p:grpSpPr>
        <p:sp>
          <p:nvSpPr>
            <p:cNvPr id="12" name="TextBox 11">
              <a:extLst>
                <a:ext uri="{FF2B5EF4-FFF2-40B4-BE49-F238E27FC236}">
                  <a16:creationId xmlns:a16="http://schemas.microsoft.com/office/drawing/2014/main" id="{7DC9AB48-2106-C714-1E56-14C13774E355}"/>
                </a:ext>
              </a:extLst>
            </p:cNvPr>
            <p:cNvSpPr txBox="1"/>
            <p:nvPr/>
          </p:nvSpPr>
          <p:spPr>
            <a:xfrm>
              <a:off x="7246620" y="2535024"/>
              <a:ext cx="914400" cy="914400"/>
            </a:xfrm>
            <a:prstGeom prst="rect">
              <a:avLst/>
            </a:prstGeom>
            <a:noFill/>
          </p:spPr>
          <p:txBody>
            <a:bodyPr wrap="square" lIns="0" tIns="0" rIns="0" bIns="0" rtlCol="0" anchor="ctr">
              <a:spAutoFit/>
            </a:bodyPr>
            <a:lstStyle/>
            <a:p>
              <a:pPr algn="ctr"/>
              <a:r>
                <a:rPr lang="en-US" sz="6000" dirty="0">
                  <a:solidFill>
                    <a:schemeClr val="tx1">
                      <a:lumMod val="50000"/>
                      <a:lumOff val="50000"/>
                    </a:schemeClr>
                  </a:solidFill>
                  <a:latin typeface="Oracle Sans" panose="020B0503020204020204" pitchFamily="34" charset="0"/>
                  <a:cs typeface="Oracle Sans" panose="020B0503020204020204" pitchFamily="34" charset="0"/>
                </a:rPr>
                <a:t>+</a:t>
              </a:r>
            </a:p>
          </p:txBody>
        </p:sp>
        <p:sp>
          <p:nvSpPr>
            <p:cNvPr id="14" name="TextBox 13">
              <a:extLst>
                <a:ext uri="{FF2B5EF4-FFF2-40B4-BE49-F238E27FC236}">
                  <a16:creationId xmlns:a16="http://schemas.microsoft.com/office/drawing/2014/main" id="{6F46C2DC-22B7-7EA8-C4B9-EB39BEA59909}"/>
                </a:ext>
              </a:extLst>
            </p:cNvPr>
            <p:cNvSpPr txBox="1"/>
            <p:nvPr/>
          </p:nvSpPr>
          <p:spPr>
            <a:xfrm>
              <a:off x="4091940" y="2535024"/>
              <a:ext cx="914400" cy="914400"/>
            </a:xfrm>
            <a:prstGeom prst="rect">
              <a:avLst/>
            </a:prstGeom>
            <a:noFill/>
          </p:spPr>
          <p:txBody>
            <a:bodyPr wrap="square" lIns="0" tIns="0" rIns="0" bIns="0" rtlCol="0" anchor="ctr">
              <a:spAutoFit/>
            </a:bodyPr>
            <a:lstStyle/>
            <a:p>
              <a:pPr algn="ctr"/>
              <a:r>
                <a:rPr lang="en-US" sz="6600" dirty="0">
                  <a:solidFill>
                    <a:schemeClr val="tx1">
                      <a:lumMod val="50000"/>
                      <a:lumOff val="50000"/>
                    </a:schemeClr>
                  </a:solidFill>
                  <a:latin typeface="Oracle Sans" panose="020B0503020204020204" pitchFamily="34" charset="0"/>
                  <a:cs typeface="Oracle Sans" panose="020B0503020204020204" pitchFamily="34" charset="0"/>
                </a:rPr>
                <a:t>+</a:t>
              </a:r>
            </a:p>
          </p:txBody>
        </p:sp>
        <p:sp>
          <p:nvSpPr>
            <p:cNvPr id="19" name="TextBox 18">
              <a:extLst>
                <a:ext uri="{FF2B5EF4-FFF2-40B4-BE49-F238E27FC236}">
                  <a16:creationId xmlns:a16="http://schemas.microsoft.com/office/drawing/2014/main" id="{CB95543E-E7F4-D7B9-882D-DA0D1FBD027A}"/>
                </a:ext>
              </a:extLst>
            </p:cNvPr>
            <p:cNvSpPr txBox="1"/>
            <p:nvPr/>
          </p:nvSpPr>
          <p:spPr>
            <a:xfrm>
              <a:off x="1645920" y="4114800"/>
              <a:ext cx="2651760" cy="731520"/>
            </a:xfrm>
            <a:prstGeom prst="rect">
              <a:avLst/>
            </a:prstGeom>
            <a:noFill/>
          </p:spPr>
          <p:txBody>
            <a:bodyPr wrap="square" lIns="0" tIns="0" rIns="0" bIns="0" rtlCol="0" anchor="ctr">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600" i="0" u="none" strike="noStrike" kern="1200" cap="none" spc="0" normalizeH="0" baseline="0" noProof="0" dirty="0">
                  <a:ln>
                    <a:noFill/>
                  </a:ln>
                  <a:solidFill>
                    <a:schemeClr val="tx1">
                      <a:lumMod val="50000"/>
                    </a:schemeClr>
                  </a:solidFill>
                  <a:effectLst/>
                  <a:uLnTx/>
                  <a:uFillTx/>
                  <a:latin typeface="Oracle Sans" panose="020B0503020204020204" pitchFamily="34" charset="0"/>
                  <a:cs typeface="Oracle Sans" panose="020B0503020204020204" pitchFamily="34" charset="0"/>
                </a:rPr>
                <a:t>APEX </a:t>
              </a:r>
              <a:r>
                <a:rPr lang="en-US" sz="1600" dirty="0">
                  <a:solidFill>
                    <a:schemeClr val="tx1">
                      <a:lumMod val="50000"/>
                    </a:schemeClr>
                  </a:solidFill>
                  <a:latin typeface="Oracle Sans" panose="020B0503020204020204" pitchFamily="34" charset="0"/>
                  <a:cs typeface="Oracle Sans" panose="020B0503020204020204" pitchFamily="34" charset="0"/>
                </a:rPr>
                <a:t>Application</a:t>
              </a:r>
              <a:r>
                <a:rPr kumimoji="0" lang="en-US" sz="1600" i="0" u="none" strike="noStrike" kern="1200" cap="none" spc="0" normalizeH="0" baseline="0" noProof="0" dirty="0">
                  <a:ln>
                    <a:noFill/>
                  </a:ln>
                  <a:solidFill>
                    <a:schemeClr val="tx1">
                      <a:lumMod val="50000"/>
                    </a:schemeClr>
                  </a:solidFill>
                  <a:effectLst/>
                  <a:uLnTx/>
                  <a:uFillTx/>
                  <a:latin typeface="Oracle Sans" panose="020B0503020204020204" pitchFamily="34" charset="0"/>
                  <a:cs typeface="Oracle Sans" panose="020B0503020204020204" pitchFamily="34" charset="0"/>
                </a:rPr>
                <a:t> Development &amp; Deployment</a:t>
              </a:r>
            </a:p>
          </p:txBody>
        </p:sp>
        <p:sp>
          <p:nvSpPr>
            <p:cNvPr id="21" name="Oval 20">
              <a:extLst>
                <a:ext uri="{FF2B5EF4-FFF2-40B4-BE49-F238E27FC236}">
                  <a16:creationId xmlns:a16="http://schemas.microsoft.com/office/drawing/2014/main" id="{D75F0BF0-A4FE-B225-E126-D787605D9D6E}"/>
                </a:ext>
              </a:extLst>
            </p:cNvPr>
            <p:cNvSpPr/>
            <p:nvPr/>
          </p:nvSpPr>
          <p:spPr>
            <a:xfrm>
              <a:off x="2057400" y="2103120"/>
              <a:ext cx="1828800" cy="1828800"/>
            </a:xfrm>
            <a:prstGeom prst="ellipse">
              <a:avLst/>
            </a:prstGeom>
            <a:solidFill>
              <a:srgbClr val="2C596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extBox 23">
              <a:extLst>
                <a:ext uri="{FF2B5EF4-FFF2-40B4-BE49-F238E27FC236}">
                  <a16:creationId xmlns:a16="http://schemas.microsoft.com/office/drawing/2014/main" id="{059177E1-82EE-EC9F-5B76-4C90C93B3A98}"/>
                </a:ext>
              </a:extLst>
            </p:cNvPr>
            <p:cNvSpPr txBox="1"/>
            <p:nvPr/>
          </p:nvSpPr>
          <p:spPr>
            <a:xfrm>
              <a:off x="4800600" y="4114800"/>
              <a:ext cx="2651760" cy="731520"/>
            </a:xfrm>
            <a:prstGeom prst="rect">
              <a:avLst/>
            </a:prstGeom>
            <a:noFill/>
          </p:spPr>
          <p:txBody>
            <a:bodyPr wrap="square" lIns="0" tIns="0" rIns="0" bIns="0" rtlCol="0" anchor="ctr">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600" i="0" u="none" strike="noStrike" kern="1200" cap="none" spc="0" normalizeH="0" baseline="0" noProof="0" dirty="0">
                  <a:ln>
                    <a:noFill/>
                  </a:ln>
                  <a:solidFill>
                    <a:schemeClr val="tx1">
                      <a:lumMod val="50000"/>
                    </a:schemeClr>
                  </a:solidFill>
                  <a:effectLst/>
                  <a:uLnTx/>
                  <a:uFillTx/>
                  <a:latin typeface="Oracle Sans" panose="020B0503020204020204" pitchFamily="34" charset="0"/>
                  <a:ea typeface="+mn-ea"/>
                  <a:cs typeface="Oracle Sans" panose="020B0503020204020204" pitchFamily="34" charset="0"/>
                </a:rPr>
                <a:t>Oracle Autonomous Database</a:t>
              </a:r>
            </a:p>
          </p:txBody>
        </p:sp>
        <p:sp>
          <p:nvSpPr>
            <p:cNvPr id="25" name="Oval 24">
              <a:extLst>
                <a:ext uri="{FF2B5EF4-FFF2-40B4-BE49-F238E27FC236}">
                  <a16:creationId xmlns:a16="http://schemas.microsoft.com/office/drawing/2014/main" id="{90151582-3C80-BBCD-2815-F93F1EEC7B77}"/>
                </a:ext>
              </a:extLst>
            </p:cNvPr>
            <p:cNvSpPr>
              <a:spLocks noChangeAspect="1"/>
            </p:cNvSpPr>
            <p:nvPr/>
          </p:nvSpPr>
          <p:spPr>
            <a:xfrm>
              <a:off x="5212080" y="2103120"/>
              <a:ext cx="1828800" cy="1828800"/>
            </a:xfrm>
            <a:prstGeom prst="ellipse">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6" name="TextBox 25">
              <a:extLst>
                <a:ext uri="{FF2B5EF4-FFF2-40B4-BE49-F238E27FC236}">
                  <a16:creationId xmlns:a16="http://schemas.microsoft.com/office/drawing/2014/main" id="{96869161-CC63-D022-259C-03C45A42BE46}"/>
                </a:ext>
              </a:extLst>
            </p:cNvPr>
            <p:cNvSpPr txBox="1"/>
            <p:nvPr/>
          </p:nvSpPr>
          <p:spPr>
            <a:xfrm>
              <a:off x="7955280" y="4114800"/>
              <a:ext cx="2651760" cy="73152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i="0" u="none" strike="noStrike" kern="1200" cap="none" spc="0" normalizeH="0" baseline="0" noProof="0" dirty="0">
                  <a:ln>
                    <a:noFill/>
                  </a:ln>
                  <a:solidFill>
                    <a:schemeClr val="tx1">
                      <a:lumMod val="50000"/>
                    </a:schemeClr>
                  </a:solidFill>
                  <a:effectLst/>
                  <a:uLnTx/>
                  <a:uFillTx/>
                  <a:latin typeface="Oracle Sans" panose="020B0503020204020204" pitchFamily="34" charset="0"/>
                  <a:cs typeface="Oracle Sans" panose="020B0503020204020204" pitchFamily="34" charset="0"/>
                </a:rPr>
                <a:t> </a:t>
              </a:r>
              <a:r>
                <a:rPr lang="en-US" sz="1600" dirty="0">
                  <a:solidFill>
                    <a:schemeClr val="tx1">
                      <a:lumMod val="50000"/>
                    </a:schemeClr>
                  </a:solidFill>
                  <a:latin typeface="Oracle Sans" panose="020B0503020204020204" pitchFamily="34" charset="0"/>
                  <a:cs typeface="Oracle Sans" panose="020B0503020204020204" pitchFamily="34" charset="0"/>
                </a:rPr>
                <a:t>Exadata Cloud Infrastructure</a:t>
              </a:r>
              <a:endParaRPr kumimoji="0" lang="en-US" sz="1600" i="0" u="none" strike="noStrike" kern="1200" cap="none" spc="0" normalizeH="0" baseline="0" noProof="0" dirty="0">
                <a:ln>
                  <a:noFill/>
                </a:ln>
                <a:solidFill>
                  <a:schemeClr val="tx1">
                    <a:lumMod val="50000"/>
                  </a:schemeClr>
                </a:solidFill>
                <a:effectLst/>
                <a:uLnTx/>
                <a:uFillTx/>
                <a:latin typeface="Oracle Sans" panose="020B0503020204020204" pitchFamily="34" charset="0"/>
                <a:cs typeface="Oracle Sans" panose="020B0503020204020204" pitchFamily="34" charset="0"/>
              </a:endParaRPr>
            </a:p>
          </p:txBody>
        </p:sp>
        <p:sp>
          <p:nvSpPr>
            <p:cNvPr id="27" name="Oval 26">
              <a:extLst>
                <a:ext uri="{FF2B5EF4-FFF2-40B4-BE49-F238E27FC236}">
                  <a16:creationId xmlns:a16="http://schemas.microsoft.com/office/drawing/2014/main" id="{58B2C59D-C330-C9C9-014B-85FF170C5EBA}"/>
                </a:ext>
              </a:extLst>
            </p:cNvPr>
            <p:cNvSpPr/>
            <p:nvPr/>
          </p:nvSpPr>
          <p:spPr>
            <a:xfrm>
              <a:off x="8366760" y="2103120"/>
              <a:ext cx="1828800" cy="1828800"/>
            </a:xfrm>
            <a:prstGeom prst="ellipse">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29" name="Graphic 28">
              <a:extLst>
                <a:ext uri="{FF2B5EF4-FFF2-40B4-BE49-F238E27FC236}">
                  <a16:creationId xmlns:a16="http://schemas.microsoft.com/office/drawing/2014/main" id="{C0C5DDA0-0D51-D833-D6E2-618BD383D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3520" y="2194560"/>
              <a:ext cx="1645920" cy="1645920"/>
            </a:xfrm>
            <a:prstGeom prst="rect">
              <a:avLst/>
            </a:prstGeom>
          </p:spPr>
        </p:pic>
        <p:pic>
          <p:nvPicPr>
            <p:cNvPr id="30" name="Graphic 29">
              <a:extLst>
                <a:ext uri="{FF2B5EF4-FFF2-40B4-BE49-F238E27FC236}">
                  <a16:creationId xmlns:a16="http://schemas.microsoft.com/office/drawing/2014/main" id="{B98E179C-868F-354C-4F9F-2B648A04DD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8200" y="2194560"/>
              <a:ext cx="1645920" cy="1645920"/>
            </a:xfrm>
            <a:prstGeom prst="rect">
              <a:avLst/>
            </a:prstGeom>
          </p:spPr>
        </p:pic>
        <p:pic>
          <p:nvPicPr>
            <p:cNvPr id="31" name="Graphic 30">
              <a:extLst>
                <a:ext uri="{FF2B5EF4-FFF2-40B4-BE49-F238E27FC236}">
                  <a16:creationId xmlns:a16="http://schemas.microsoft.com/office/drawing/2014/main" id="{D7C5F618-405E-FA3A-305A-1963EF4651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8840" y="2148840"/>
              <a:ext cx="1645920" cy="1645920"/>
            </a:xfrm>
            <a:prstGeom prst="rect">
              <a:avLst/>
            </a:prstGeom>
          </p:spPr>
        </p:pic>
      </p:grpSp>
    </p:spTree>
    <p:extLst>
      <p:ext uri="{BB962C8B-B14F-4D97-AF65-F5344CB8AC3E}">
        <p14:creationId xmlns:p14="http://schemas.microsoft.com/office/powerpoint/2010/main" val="359530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D0F71241-6EF2-F146-9864-9C6BAA24438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Title 4">
            <a:extLst>
              <a:ext uri="{FF2B5EF4-FFF2-40B4-BE49-F238E27FC236}">
                <a16:creationId xmlns:a16="http://schemas.microsoft.com/office/drawing/2014/main" id="{E36DC1C4-85FD-F4CF-F3BB-8E5C67A4EA91}"/>
              </a:ext>
            </a:extLst>
          </p:cNvPr>
          <p:cNvSpPr>
            <a:spLocks noGrp="1"/>
          </p:cNvSpPr>
          <p:nvPr>
            <p:ph type="title"/>
          </p:nvPr>
        </p:nvSpPr>
        <p:spPr>
          <a:xfrm>
            <a:off x="768875" y="182403"/>
            <a:ext cx="10671048" cy="822960"/>
          </a:xfrm>
        </p:spPr>
        <p:txBody>
          <a:bodyPr/>
          <a:lstStyle/>
          <a:p>
            <a:r>
              <a:rPr lang="en-US" altLang="en-US" dirty="0"/>
              <a:t>Oracle APEX Application Development Service</a:t>
            </a:r>
            <a:endParaRPr lang="en-US" dirty="0"/>
          </a:p>
        </p:txBody>
      </p:sp>
      <p:sp>
        <p:nvSpPr>
          <p:cNvPr id="5" name="Content Placeholder 2">
            <a:extLst>
              <a:ext uri="{FF2B5EF4-FFF2-40B4-BE49-F238E27FC236}">
                <a16:creationId xmlns:a16="http://schemas.microsoft.com/office/drawing/2014/main" id="{9CC1369F-3217-ECFA-324C-F6F8AF252122}"/>
              </a:ext>
            </a:extLst>
          </p:cNvPr>
          <p:cNvSpPr txBox="1">
            <a:spLocks/>
          </p:cNvSpPr>
          <p:nvPr/>
        </p:nvSpPr>
        <p:spPr>
          <a:xfrm>
            <a:off x="761187" y="1617663"/>
            <a:ext cx="3300412" cy="24301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600"/>
              </a:spcBef>
              <a:spcAft>
                <a:spcPts val="1200"/>
              </a:spcAft>
            </a:pPr>
            <a:r>
              <a:rPr lang="en-US" b="1" dirty="0"/>
              <a:t>Fully managed, mission-critical stack for as low as $122.39/month</a:t>
            </a:r>
          </a:p>
          <a:p>
            <a:pPr marL="285750" indent="-285750">
              <a:lnSpc>
                <a:spcPct val="120000"/>
              </a:lnSpc>
              <a:spcAft>
                <a:spcPts val="1200"/>
              </a:spcAft>
              <a:buFont typeface="Arial"/>
              <a:buChar char="•"/>
            </a:pPr>
            <a:r>
              <a:rPr lang="en-US" dirty="0">
                <a:solidFill>
                  <a:srgbClr val="AE562C"/>
                </a:solidFill>
              </a:rPr>
              <a:t>$120.08 for 2 ECPUs and $2.31 for  20 GB per month</a:t>
            </a:r>
          </a:p>
        </p:txBody>
      </p:sp>
      <p:sp>
        <p:nvSpPr>
          <p:cNvPr id="10" name="Content Placeholder 3">
            <a:extLst>
              <a:ext uri="{FF2B5EF4-FFF2-40B4-BE49-F238E27FC236}">
                <a16:creationId xmlns:a16="http://schemas.microsoft.com/office/drawing/2014/main" id="{1BABB4A9-BC29-F75B-7AA1-883B00119631}"/>
              </a:ext>
            </a:extLst>
          </p:cNvPr>
          <p:cNvSpPr txBox="1">
            <a:spLocks/>
          </p:cNvSpPr>
          <p:nvPr/>
        </p:nvSpPr>
        <p:spPr>
          <a:xfrm>
            <a:off x="4460875" y="1614760"/>
            <a:ext cx="3300412" cy="3326408"/>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r>
              <a:rPr lang="en-US" b="1" dirty="0"/>
              <a:t>Automatically scales up and down - supports dozens to millions of users</a:t>
            </a:r>
          </a:p>
          <a:p>
            <a:pPr marL="342900" indent="-342900">
              <a:lnSpc>
                <a:spcPct val="120000"/>
              </a:lnSpc>
              <a:spcAft>
                <a:spcPts val="1200"/>
              </a:spcAft>
              <a:buFont typeface="Arial" panose="020B0604020202020204" pitchFamily="34" charset="0"/>
              <a:buChar char="•"/>
            </a:pPr>
            <a:r>
              <a:rPr lang="en-US" dirty="0">
                <a:solidFill>
                  <a:srgbClr val="AE562C"/>
                </a:solidFill>
              </a:rPr>
              <a:t>Automatically Scales Compute and Storage</a:t>
            </a:r>
          </a:p>
          <a:p>
            <a:pPr marL="342900" indent="-342900">
              <a:lnSpc>
                <a:spcPct val="120000"/>
              </a:lnSpc>
              <a:spcAft>
                <a:spcPts val="1200"/>
              </a:spcAft>
              <a:buFont typeface="Arial" panose="020B0604020202020204" pitchFamily="34" charset="0"/>
              <a:buChar char="•"/>
            </a:pPr>
            <a:r>
              <a:rPr lang="en-US" dirty="0">
                <a:solidFill>
                  <a:srgbClr val="AE562C"/>
                </a:solidFill>
              </a:rPr>
              <a:t>Supports hundreds of thousands of page views per hour</a:t>
            </a:r>
          </a:p>
        </p:txBody>
      </p:sp>
      <p:sp>
        <p:nvSpPr>
          <p:cNvPr id="14" name="Content Placeholder 4">
            <a:extLst>
              <a:ext uri="{FF2B5EF4-FFF2-40B4-BE49-F238E27FC236}">
                <a16:creationId xmlns:a16="http://schemas.microsoft.com/office/drawing/2014/main" id="{54D88449-014D-0619-EADC-B5E65802A83A}"/>
              </a:ext>
            </a:extLst>
          </p:cNvPr>
          <p:cNvSpPr txBox="1">
            <a:spLocks/>
          </p:cNvSpPr>
          <p:nvPr/>
        </p:nvSpPr>
        <p:spPr>
          <a:xfrm>
            <a:off x="8154988" y="1617663"/>
            <a:ext cx="3300412" cy="450850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spcAft>
                <a:spcPts val="1200"/>
              </a:spcAft>
              <a:buFont typeface="Arial" panose="020B0604020202020204" pitchFamily="34" charset="0"/>
              <a:buChar char="•"/>
            </a:pPr>
            <a:r>
              <a:rPr lang="en-US" b="1" dirty="0"/>
              <a:t>Lower costs</a:t>
            </a:r>
          </a:p>
          <a:p>
            <a:pPr marL="285750" indent="-285750">
              <a:lnSpc>
                <a:spcPct val="120000"/>
              </a:lnSpc>
              <a:spcAft>
                <a:spcPts val="1200"/>
              </a:spcAft>
              <a:buFont typeface="Arial" panose="020B0604020202020204" pitchFamily="34" charset="0"/>
              <a:buChar char="•"/>
            </a:pPr>
            <a:r>
              <a:rPr lang="en-US" b="1" dirty="0"/>
              <a:t>Pay-per-use subscription model</a:t>
            </a:r>
          </a:p>
          <a:p>
            <a:pPr marL="285750" indent="-285750">
              <a:lnSpc>
                <a:spcPct val="120000"/>
              </a:lnSpc>
              <a:spcAft>
                <a:spcPts val="1200"/>
              </a:spcAft>
              <a:buFont typeface="Arial" panose="020B0604020202020204" pitchFamily="34" charset="0"/>
              <a:buChar char="•"/>
            </a:pPr>
            <a:r>
              <a:rPr lang="en-US" b="1" dirty="0"/>
              <a:t>All-inclusive pricing—no per application, per user fees</a:t>
            </a:r>
          </a:p>
          <a:p>
            <a:pPr marL="285750" indent="-285750">
              <a:lnSpc>
                <a:spcPct val="120000"/>
              </a:lnSpc>
              <a:spcAft>
                <a:spcPts val="1200"/>
              </a:spcAft>
              <a:buFont typeface="Arial" panose="020B0604020202020204" pitchFamily="34" charset="0"/>
              <a:buChar char="•"/>
            </a:pPr>
            <a:r>
              <a:rPr lang="en-US" b="1" dirty="0"/>
              <a:t>The free version you can use for an unlimited time</a:t>
            </a:r>
          </a:p>
        </p:txBody>
      </p:sp>
      <p:sp>
        <p:nvSpPr>
          <p:cNvPr id="18" name="TextBox 17">
            <a:extLst>
              <a:ext uri="{FF2B5EF4-FFF2-40B4-BE49-F238E27FC236}">
                <a16:creationId xmlns:a16="http://schemas.microsoft.com/office/drawing/2014/main" id="{D98AFE90-9B4D-5E1C-4453-C6F752AED4C8}"/>
              </a:ext>
            </a:extLst>
          </p:cNvPr>
          <p:cNvSpPr txBox="1"/>
          <p:nvPr/>
        </p:nvSpPr>
        <p:spPr>
          <a:xfrm>
            <a:off x="4616207" y="5200233"/>
            <a:ext cx="2989748" cy="815288"/>
          </a:xfrm>
          <a:prstGeom prst="rect">
            <a:avLst/>
          </a:prstGeom>
          <a:noFill/>
        </p:spPr>
        <p:txBody>
          <a:bodyPr wrap="square">
            <a:spAutoFit/>
          </a:bodyPr>
          <a:lstStyle/>
          <a:p>
            <a:pPr>
              <a:lnSpc>
                <a:spcPct val="120000"/>
              </a:lnSpc>
              <a:spcAft>
                <a:spcPts val="1200"/>
              </a:spcAft>
            </a:pPr>
            <a:r>
              <a:rPr lang="en-US" sz="2000" b="1" dirty="0"/>
              <a:t>Try APEX Service on Oracle Cloud Free Tier!</a:t>
            </a:r>
          </a:p>
        </p:txBody>
      </p:sp>
      <p:pic>
        <p:nvPicPr>
          <p:cNvPr id="19" name="Picture 18">
            <a:extLst>
              <a:ext uri="{FF2B5EF4-FFF2-40B4-BE49-F238E27FC236}">
                <a16:creationId xmlns:a16="http://schemas.microsoft.com/office/drawing/2014/main" id="{87A44B9F-283C-C11D-8895-B226F72DDF0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54239" y="4047826"/>
            <a:ext cx="2121251" cy="210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a:extLst>
              <a:ext uri="{FF2B5EF4-FFF2-40B4-BE49-F238E27FC236}">
                <a16:creationId xmlns:a16="http://schemas.microsoft.com/office/drawing/2014/main" id="{2BDF7D68-288A-C25D-F5A1-94022415415C}"/>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5">
            <a:extLst>
              <a:ext uri="{FF2B5EF4-FFF2-40B4-BE49-F238E27FC236}">
                <a16:creationId xmlns:a16="http://schemas.microsoft.com/office/drawing/2014/main" id="{0A77CC7A-6138-2A19-A36C-6FBC6394DD20}"/>
              </a:ext>
            </a:extLst>
          </p:cNvPr>
          <p:cNvSpPr>
            <a:spLocks noGrp="1"/>
          </p:cNvSpPr>
          <p:nvPr>
            <p:ph type="sldNum" sz="quarter" idx="16"/>
          </p:nvPr>
        </p:nvSpPr>
        <p:spPr/>
        <p:txBody>
          <a:bodyPr/>
          <a:lstStyle/>
          <a:p>
            <a:fld id="{345D60D9-5372-5F40-9443-0F9AE5BDC3C8}" type="slidenum">
              <a:rPr lang="en-US" smtClean="0"/>
              <a:pPr/>
              <a:t>25</a:t>
            </a:fld>
            <a:endParaRPr lang="en-US" dirty="0"/>
          </a:p>
        </p:txBody>
      </p:sp>
    </p:spTree>
    <p:extLst>
      <p:ext uri="{BB962C8B-B14F-4D97-AF65-F5344CB8AC3E}">
        <p14:creationId xmlns:p14="http://schemas.microsoft.com/office/powerpoint/2010/main" val="345451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D0F71241-6EF2-F146-9864-9C6BAA24438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Title 4">
            <a:extLst>
              <a:ext uri="{FF2B5EF4-FFF2-40B4-BE49-F238E27FC236}">
                <a16:creationId xmlns:a16="http://schemas.microsoft.com/office/drawing/2014/main" id="{E36DC1C4-85FD-F4CF-F3BB-8E5C67A4EA91}"/>
              </a:ext>
            </a:extLst>
          </p:cNvPr>
          <p:cNvSpPr>
            <a:spLocks noGrp="1"/>
          </p:cNvSpPr>
          <p:nvPr>
            <p:ph type="title"/>
          </p:nvPr>
        </p:nvSpPr>
        <p:spPr>
          <a:xfrm>
            <a:off x="768875" y="182403"/>
            <a:ext cx="10671048" cy="822960"/>
          </a:xfrm>
        </p:spPr>
        <p:txBody>
          <a:bodyPr/>
          <a:lstStyle/>
          <a:p>
            <a:r>
              <a:rPr lang="en-GB" dirty="0"/>
              <a:t>Development / Deployment Options</a:t>
            </a:r>
            <a:endParaRPr lang="en-US" dirty="0"/>
          </a:p>
        </p:txBody>
      </p:sp>
      <p:sp>
        <p:nvSpPr>
          <p:cNvPr id="17" name="Rectangle 16">
            <a:extLst>
              <a:ext uri="{FF2B5EF4-FFF2-40B4-BE49-F238E27FC236}">
                <a16:creationId xmlns:a16="http://schemas.microsoft.com/office/drawing/2014/main" id="{C715CFE3-46F7-A467-F12A-6C70A34BDF39}"/>
              </a:ext>
            </a:extLst>
          </p:cNvPr>
          <p:cNvSpPr/>
          <p:nvPr/>
        </p:nvSpPr>
        <p:spPr>
          <a:xfrm>
            <a:off x="-15498" y="5563112"/>
            <a:ext cx="12192000" cy="369332"/>
          </a:xfrm>
          <a:prstGeom prst="rect">
            <a:avLst/>
          </a:prstGeom>
        </p:spPr>
        <p:txBody>
          <a:bodyPr wrap="square">
            <a:spAutoFit/>
          </a:bodyPr>
          <a:lstStyle/>
          <a:p>
            <a:pPr algn="ctr"/>
            <a:r>
              <a:rPr lang="en-US" b="1" dirty="0">
                <a:solidFill>
                  <a:srgbClr val="315357"/>
                </a:solidFill>
                <a:latin typeface="Oracle Sans" panose="020B0503020204020204" pitchFamily="34" charset="0"/>
                <a:cs typeface="Oracle Sans" panose="020B0503020204020204" pitchFamily="34" charset="0"/>
              </a:rPr>
              <a:t>Browser based application development framework enables efficient development &amp; deployment</a:t>
            </a:r>
          </a:p>
        </p:txBody>
      </p:sp>
      <p:sp>
        <p:nvSpPr>
          <p:cNvPr id="20" name="Rectangle 19">
            <a:extLst>
              <a:ext uri="{FF2B5EF4-FFF2-40B4-BE49-F238E27FC236}">
                <a16:creationId xmlns:a16="http://schemas.microsoft.com/office/drawing/2014/main" id="{A2DCABB4-CFDE-A678-26F5-71E793467B9B}"/>
              </a:ext>
            </a:extLst>
          </p:cNvPr>
          <p:cNvSpPr/>
          <p:nvPr/>
        </p:nvSpPr>
        <p:spPr>
          <a:xfrm>
            <a:off x="-15498" y="5904303"/>
            <a:ext cx="12191999" cy="369332"/>
          </a:xfrm>
          <a:prstGeom prst="rect">
            <a:avLst/>
          </a:prstGeom>
        </p:spPr>
        <p:txBody>
          <a:bodyPr wrap="square">
            <a:spAutoFit/>
          </a:bodyPr>
          <a:lstStyle/>
          <a:p>
            <a:pPr algn="ctr"/>
            <a:r>
              <a:rPr lang="en-US" b="1" dirty="0">
                <a:solidFill>
                  <a:srgbClr val="315357"/>
                </a:solidFill>
                <a:latin typeface="Oracle Sans" panose="020B0503020204020204" pitchFamily="34" charset="0"/>
                <a:cs typeface="Oracle Sans" panose="020B0503020204020204" pitchFamily="34" charset="0"/>
              </a:rPr>
              <a:t>Shoot someone a URL – Check this out – Application Development</a:t>
            </a:r>
          </a:p>
        </p:txBody>
      </p:sp>
      <p:sp>
        <p:nvSpPr>
          <p:cNvPr id="2" name="Date">
            <a:extLst>
              <a:ext uri="{FF2B5EF4-FFF2-40B4-BE49-F238E27FC236}">
                <a16:creationId xmlns:a16="http://schemas.microsoft.com/office/drawing/2014/main" id="{2819AEFE-3C1E-E3F9-13BB-C464C55FDA9C}"/>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3DCF9BB4-46F5-0D6C-03A0-7CE8BB54E057}"/>
              </a:ext>
            </a:extLst>
          </p:cNvPr>
          <p:cNvSpPr>
            <a:spLocks noGrp="1"/>
          </p:cNvSpPr>
          <p:nvPr>
            <p:ph type="sldNum" sz="quarter" idx="16"/>
          </p:nvPr>
        </p:nvSpPr>
        <p:spPr/>
        <p:txBody>
          <a:bodyPr/>
          <a:lstStyle/>
          <a:p>
            <a:fld id="{345D60D9-5372-5F40-9443-0F9AE5BDC3C8}" type="slidenum">
              <a:rPr lang="en-US" smtClean="0"/>
              <a:pPr/>
              <a:t>26</a:t>
            </a:fld>
            <a:endParaRPr lang="en-US" dirty="0"/>
          </a:p>
        </p:txBody>
      </p:sp>
      <p:grpSp>
        <p:nvGrpSpPr>
          <p:cNvPr id="4" name="Group 3">
            <a:extLst>
              <a:ext uri="{FF2B5EF4-FFF2-40B4-BE49-F238E27FC236}">
                <a16:creationId xmlns:a16="http://schemas.microsoft.com/office/drawing/2014/main" id="{4A1E25D3-B3F7-9ADD-4BE0-810556B35F31}"/>
              </a:ext>
            </a:extLst>
          </p:cNvPr>
          <p:cNvGrpSpPr/>
          <p:nvPr/>
        </p:nvGrpSpPr>
        <p:grpSpPr>
          <a:xfrm>
            <a:off x="762000" y="1681174"/>
            <a:ext cx="10617292" cy="3566160"/>
            <a:chOff x="787354" y="1554480"/>
            <a:chExt cx="10617292" cy="3566160"/>
          </a:xfrm>
        </p:grpSpPr>
        <p:sp>
          <p:nvSpPr>
            <p:cNvPr id="10" name="Content Placeholder 2">
              <a:extLst>
                <a:ext uri="{FF2B5EF4-FFF2-40B4-BE49-F238E27FC236}">
                  <a16:creationId xmlns:a16="http://schemas.microsoft.com/office/drawing/2014/main" id="{B9A9B74D-B934-45DB-AAA7-430AE90A135E}"/>
                </a:ext>
              </a:extLst>
            </p:cNvPr>
            <p:cNvSpPr txBox="1">
              <a:spLocks/>
            </p:cNvSpPr>
            <p:nvPr/>
          </p:nvSpPr>
          <p:spPr>
            <a:xfrm>
              <a:off x="787354" y="3291840"/>
              <a:ext cx="3291840" cy="1828800"/>
            </a:xfrm>
            <a:prstGeom prst="rect">
              <a:avLst/>
            </a:prstGeom>
            <a:ln w="3175">
              <a:noFill/>
            </a:ln>
          </p:spPr>
          <p:txBody>
            <a:bodyPr vert="horz" lIns="0" tIns="0" rIns="0" bIns="0" rtlCol="0" anchor="t"/>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400" dirty="0">
                  <a:solidFill>
                    <a:schemeClr val="tx1"/>
                  </a:solidFill>
                  <a:latin typeface="Oracle Sans" panose="020B0503020204020204" pitchFamily="34" charset="0"/>
                  <a:cs typeface="Oracle Sans" panose="020B0503020204020204" pitchFamily="34" charset="0"/>
                </a:rPr>
                <a:t>Install on stand-alone laptops using Oracle Express Edition (XE) or the full database version</a:t>
              </a:r>
            </a:p>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400" dirty="0">
                  <a:solidFill>
                    <a:schemeClr val="tx1"/>
                  </a:solidFill>
                  <a:latin typeface="Oracle Sans" panose="020B0503020204020204" pitchFamily="34" charset="0"/>
                  <a:cs typeface="Oracle Sans" panose="020B0503020204020204" pitchFamily="34" charset="0"/>
                </a:rPr>
                <a:t>Simply upgrade APEX to the required version</a:t>
              </a:r>
            </a:p>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400" dirty="0">
                  <a:solidFill>
                    <a:schemeClr val="tx1"/>
                  </a:solidFill>
                  <a:latin typeface="Oracle Sans" panose="020B0503020204020204" pitchFamily="34" charset="0"/>
                  <a:cs typeface="Oracle Sans" panose="020B0503020204020204" pitchFamily="34" charset="0"/>
                </a:rPr>
                <a:t>Can work completely disconnected</a:t>
              </a:r>
            </a:p>
          </p:txBody>
        </p:sp>
        <p:sp>
          <p:nvSpPr>
            <p:cNvPr id="11" name="Content Placeholder 3">
              <a:extLst>
                <a:ext uri="{FF2B5EF4-FFF2-40B4-BE49-F238E27FC236}">
                  <a16:creationId xmlns:a16="http://schemas.microsoft.com/office/drawing/2014/main" id="{B5D5EA31-03DE-D3E4-C059-DF66853F0F7F}"/>
                </a:ext>
              </a:extLst>
            </p:cNvPr>
            <p:cNvSpPr txBox="1">
              <a:spLocks/>
            </p:cNvSpPr>
            <p:nvPr/>
          </p:nvSpPr>
          <p:spPr>
            <a:xfrm>
              <a:off x="4444954" y="3291840"/>
              <a:ext cx="3291840" cy="1828800"/>
            </a:xfrm>
            <a:prstGeom prst="rect">
              <a:avLst/>
            </a:prstGeom>
            <a:ln w="3175">
              <a:noFill/>
            </a:ln>
          </p:spPr>
          <p:txBody>
            <a:bodyPr vert="horz" lIns="0" tIns="0" rIns="0" bIns="0" rtlCol="0" anchor="t"/>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cs typeface="Oracle Sans" panose="020B0503020204020204" pitchFamily="34" charset="0"/>
                </a:rPr>
                <a:t>Typically run by the IT Department</a:t>
              </a:r>
            </a:p>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cs typeface="Oracle Sans" panose="020B0503020204020204" pitchFamily="34" charset="0"/>
                </a:rPr>
                <a:t>IT generally both production operations service, and a service provider </a:t>
              </a:r>
            </a:p>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cs typeface="Oracle Sans" panose="020B0503020204020204" pitchFamily="34" charset="0"/>
                </a:rPr>
                <a:t>Departments responsible for application development</a:t>
              </a:r>
            </a:p>
          </p:txBody>
        </p:sp>
        <p:sp>
          <p:nvSpPr>
            <p:cNvPr id="12" name="Content Placeholder 4">
              <a:extLst>
                <a:ext uri="{FF2B5EF4-FFF2-40B4-BE49-F238E27FC236}">
                  <a16:creationId xmlns:a16="http://schemas.microsoft.com/office/drawing/2014/main" id="{C28F87C1-865D-4F62-4D9C-7BC2E47644BD}"/>
                </a:ext>
              </a:extLst>
            </p:cNvPr>
            <p:cNvSpPr txBox="1">
              <a:spLocks/>
            </p:cNvSpPr>
            <p:nvPr/>
          </p:nvSpPr>
          <p:spPr>
            <a:xfrm>
              <a:off x="8108234" y="3291840"/>
              <a:ext cx="3291840" cy="1828800"/>
            </a:xfrm>
            <a:prstGeom prst="rect">
              <a:avLst/>
            </a:prstGeom>
            <a:ln w="3175">
              <a:noFill/>
            </a:ln>
          </p:spPr>
          <p:txBody>
            <a:bodyPr vert="horz" lIns="0" tIns="0" rIns="0" bIns="0" rtlCol="0" anchor="t"/>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cs typeface="Oracle Sans" panose="020B0503020204020204" pitchFamily="34" charset="0"/>
                </a:rPr>
                <a:t>Deploy Internet applications</a:t>
              </a:r>
            </a:p>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cs typeface="Oracle Sans" panose="020B0503020204020204" pitchFamily="34" charset="0"/>
                </a:rPr>
                <a:t>Leveraged for fast application development, user acceptance, and training</a:t>
              </a:r>
            </a:p>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cs typeface="Oracle Sans" panose="020B0503020204020204" pitchFamily="34" charset="0"/>
                </a:rPr>
                <a:t>Prototyping &amp; Proof-of-Concept</a:t>
              </a:r>
            </a:p>
            <a:p>
              <a:pPr marL="228600" indent="-228600">
                <a:spcBef>
                  <a:spcPts val="600"/>
                </a:spcBef>
                <a:buClr>
                  <a:schemeClr val="tx1"/>
                </a:buClr>
                <a:buSzPct val="100000"/>
                <a:buFont typeface="Arial" pitchFamily="34" charset="0"/>
                <a:buChar char="•"/>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cs typeface="Oracle Sans" panose="020B0503020204020204" pitchFamily="34" charset="0"/>
                </a:rPr>
                <a:t>Consulting companies develop for deployment on customer premise</a:t>
              </a:r>
            </a:p>
          </p:txBody>
        </p:sp>
        <p:sp>
          <p:nvSpPr>
            <p:cNvPr id="16" name="TextBox 15">
              <a:extLst>
                <a:ext uri="{FF2B5EF4-FFF2-40B4-BE49-F238E27FC236}">
                  <a16:creationId xmlns:a16="http://schemas.microsoft.com/office/drawing/2014/main" id="{EB383C2E-190F-D4A4-857D-0DF84F8C79AF}"/>
                </a:ext>
              </a:extLst>
            </p:cNvPr>
            <p:cNvSpPr txBox="1"/>
            <p:nvPr/>
          </p:nvSpPr>
          <p:spPr>
            <a:xfrm>
              <a:off x="787354" y="2788920"/>
              <a:ext cx="3291840" cy="369332"/>
            </a:xfrm>
            <a:prstGeom prst="rect">
              <a:avLst/>
            </a:prstGeom>
            <a:noFill/>
            <a:ln w="3175">
              <a:noFill/>
            </a:ln>
          </p:spPr>
          <p:txBody>
            <a:bodyPr wrap="square" rtlCol="0" anchor="ctr">
              <a:spAutoFit/>
            </a:bodyPr>
            <a:lstStyle/>
            <a:p>
              <a:pPr algn="ctr"/>
              <a:r>
                <a:rPr lang="en-IN" b="1" dirty="0">
                  <a:solidFill>
                    <a:schemeClr val="tx1"/>
                  </a:solidFill>
                  <a:latin typeface="Oracle Sans" panose="020B0503020204020204" pitchFamily="34" charset="0"/>
                  <a:cs typeface="Oracle Sans" panose="020B0503020204020204" pitchFamily="34" charset="0"/>
                </a:rPr>
                <a:t>Local</a:t>
              </a:r>
            </a:p>
          </p:txBody>
        </p:sp>
        <p:sp>
          <p:nvSpPr>
            <p:cNvPr id="18" name="TextBox 17">
              <a:extLst>
                <a:ext uri="{FF2B5EF4-FFF2-40B4-BE49-F238E27FC236}">
                  <a16:creationId xmlns:a16="http://schemas.microsoft.com/office/drawing/2014/main" id="{98855750-B4CA-563C-8C44-B54973AB3A03}"/>
                </a:ext>
              </a:extLst>
            </p:cNvPr>
            <p:cNvSpPr txBox="1"/>
            <p:nvPr/>
          </p:nvSpPr>
          <p:spPr>
            <a:xfrm>
              <a:off x="4444954" y="2788920"/>
              <a:ext cx="3291840" cy="369332"/>
            </a:xfrm>
            <a:prstGeom prst="rect">
              <a:avLst/>
            </a:prstGeom>
            <a:noFill/>
            <a:ln w="3175">
              <a:noFill/>
            </a:ln>
          </p:spPr>
          <p:txBody>
            <a:bodyPr wrap="square" rtlCol="0" anchor="ctr">
              <a:spAutoFit/>
            </a:bodyPr>
            <a:lstStyle/>
            <a:p>
              <a:pPr algn="ctr">
                <a:spcBef>
                  <a:spcPts val="800"/>
                </a:spcBef>
                <a:buClr>
                  <a:srgbClr val="FF0000"/>
                </a:buClr>
                <a:buSzPct val="100000"/>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b="1" dirty="0">
                  <a:solidFill>
                    <a:schemeClr val="tx1"/>
                  </a:solidFill>
                  <a:latin typeface="Oracle Sans" panose="020B0503020204020204" pitchFamily="34" charset="0"/>
                  <a:cs typeface="Oracle Sans" panose="020B0503020204020204" pitchFamily="34" charset="0"/>
                </a:rPr>
                <a:t>On-Premise</a:t>
              </a:r>
            </a:p>
          </p:txBody>
        </p:sp>
        <p:sp>
          <p:nvSpPr>
            <p:cNvPr id="19" name="TextBox 18">
              <a:extLst>
                <a:ext uri="{FF2B5EF4-FFF2-40B4-BE49-F238E27FC236}">
                  <a16:creationId xmlns:a16="http://schemas.microsoft.com/office/drawing/2014/main" id="{7DBE7E14-CC33-F4C8-703C-044FB63FA81D}"/>
                </a:ext>
              </a:extLst>
            </p:cNvPr>
            <p:cNvSpPr txBox="1"/>
            <p:nvPr/>
          </p:nvSpPr>
          <p:spPr>
            <a:xfrm>
              <a:off x="8103662" y="2788920"/>
              <a:ext cx="3300984" cy="369332"/>
            </a:xfrm>
            <a:prstGeom prst="rect">
              <a:avLst/>
            </a:prstGeom>
            <a:noFill/>
            <a:ln w="3175">
              <a:noFill/>
            </a:ln>
          </p:spPr>
          <p:txBody>
            <a:bodyPr wrap="square" rtlCol="0" anchor="ctr">
              <a:spAutoFit/>
            </a:bodyPr>
            <a:lstStyle/>
            <a:p>
              <a:pPr algn="ctr">
                <a:spcBef>
                  <a:spcPts val="800"/>
                </a:spcBef>
                <a:buClr>
                  <a:srgbClr val="FF0000"/>
                </a:buClr>
                <a:buSzPct val="100000"/>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b="1" dirty="0">
                  <a:solidFill>
                    <a:schemeClr val="tx1"/>
                  </a:solidFill>
                  <a:latin typeface="Oracle Sans" panose="020B0503020204020204" pitchFamily="34" charset="0"/>
                  <a:cs typeface="Oracle Sans" panose="020B0503020204020204" pitchFamily="34" charset="0"/>
                </a:rPr>
                <a:t>Cloud</a:t>
              </a:r>
            </a:p>
          </p:txBody>
        </p:sp>
        <p:grpSp>
          <p:nvGrpSpPr>
            <p:cNvPr id="23" name="Group 22">
              <a:extLst>
                <a:ext uri="{FF2B5EF4-FFF2-40B4-BE49-F238E27FC236}">
                  <a16:creationId xmlns:a16="http://schemas.microsoft.com/office/drawing/2014/main" id="{91BBB4E9-DA03-BFD1-FF4D-A0B764C7BFC8}"/>
                </a:ext>
              </a:extLst>
            </p:cNvPr>
            <p:cNvGrpSpPr/>
            <p:nvPr/>
          </p:nvGrpSpPr>
          <p:grpSpPr>
            <a:xfrm>
              <a:off x="1884634" y="1554480"/>
              <a:ext cx="8418160" cy="1097280"/>
              <a:chOff x="1884634" y="1371600"/>
              <a:chExt cx="8418160" cy="1097280"/>
            </a:xfrm>
          </p:grpSpPr>
          <p:sp>
            <p:nvSpPr>
              <p:cNvPr id="24" name="Left-Right Arrow 12">
                <a:extLst>
                  <a:ext uri="{FF2B5EF4-FFF2-40B4-BE49-F238E27FC236}">
                    <a16:creationId xmlns:a16="http://schemas.microsoft.com/office/drawing/2014/main" id="{D34EE822-FE4D-8B3C-6BAE-97603288767F}"/>
                  </a:ext>
                </a:extLst>
              </p:cNvPr>
              <p:cNvSpPr/>
              <p:nvPr/>
            </p:nvSpPr>
            <p:spPr>
              <a:xfrm>
                <a:off x="3804874" y="1691640"/>
                <a:ext cx="914400" cy="457200"/>
              </a:xfrm>
              <a:prstGeom prst="leftRightArrow">
                <a:avLst>
                  <a:gd name="adj1" fmla="val 41342"/>
                  <a:gd name="adj2" fmla="val 50000"/>
                </a:avLst>
              </a:prstGeom>
              <a:solidFill>
                <a:schemeClr val="tx1">
                  <a:lumMod val="25000"/>
                  <a:lumOff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26" name="Left-Right Arrow 12">
                <a:extLst>
                  <a:ext uri="{FF2B5EF4-FFF2-40B4-BE49-F238E27FC236}">
                    <a16:creationId xmlns:a16="http://schemas.microsoft.com/office/drawing/2014/main" id="{CA6E6C0E-1A3D-7FA6-BF54-2003F51745E0}"/>
                  </a:ext>
                </a:extLst>
              </p:cNvPr>
              <p:cNvSpPr/>
              <p:nvPr/>
            </p:nvSpPr>
            <p:spPr>
              <a:xfrm>
                <a:off x="7465314" y="1691640"/>
                <a:ext cx="914400" cy="457200"/>
              </a:xfrm>
              <a:prstGeom prst="leftRightArrow">
                <a:avLst>
                  <a:gd name="adj1" fmla="val 41342"/>
                  <a:gd name="adj2" fmla="val 50000"/>
                </a:avLst>
              </a:prstGeom>
              <a:solidFill>
                <a:schemeClr val="tx1">
                  <a:lumMod val="25000"/>
                  <a:lumOff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nvGrpSpPr>
              <p:cNvPr id="27" name="Group 26">
                <a:extLst>
                  <a:ext uri="{FF2B5EF4-FFF2-40B4-BE49-F238E27FC236}">
                    <a16:creationId xmlns:a16="http://schemas.microsoft.com/office/drawing/2014/main" id="{36FF32E0-4AA5-677C-5BA1-BC717FF223D7}"/>
                  </a:ext>
                </a:extLst>
              </p:cNvPr>
              <p:cNvGrpSpPr/>
              <p:nvPr/>
            </p:nvGrpSpPr>
            <p:grpSpPr>
              <a:xfrm>
                <a:off x="9205514" y="1371600"/>
                <a:ext cx="1097280" cy="1097280"/>
                <a:chOff x="9205514" y="1371600"/>
                <a:chExt cx="1097280" cy="1097280"/>
              </a:xfrm>
            </p:grpSpPr>
            <p:sp>
              <p:nvSpPr>
                <p:cNvPr id="34" name="Oval 33">
                  <a:extLst>
                    <a:ext uri="{FF2B5EF4-FFF2-40B4-BE49-F238E27FC236}">
                      <a16:creationId xmlns:a16="http://schemas.microsoft.com/office/drawing/2014/main" id="{82D8C83D-D0AC-C38E-2EF6-D620F084F9A6}"/>
                    </a:ext>
                  </a:extLst>
                </p:cNvPr>
                <p:cNvSpPr>
                  <a:spLocks noChangeAspect="1"/>
                </p:cNvSpPr>
                <p:nvPr/>
              </p:nvSpPr>
              <p:spPr>
                <a:xfrm>
                  <a:off x="9205514" y="1371600"/>
                  <a:ext cx="1097280" cy="1097280"/>
                </a:xfrm>
                <a:prstGeom prst="ellipse">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11108999-671A-2F7A-6803-0AECD9D660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5554" y="1417320"/>
                  <a:ext cx="1005840" cy="1005840"/>
                </a:xfrm>
                <a:prstGeom prst="rect">
                  <a:avLst/>
                </a:prstGeom>
              </p:spPr>
            </p:pic>
          </p:grpSp>
          <p:grpSp>
            <p:nvGrpSpPr>
              <p:cNvPr id="28" name="Group 27">
                <a:extLst>
                  <a:ext uri="{FF2B5EF4-FFF2-40B4-BE49-F238E27FC236}">
                    <a16:creationId xmlns:a16="http://schemas.microsoft.com/office/drawing/2014/main" id="{1073D838-77BE-E3F3-3FF7-9A024566A98D}"/>
                  </a:ext>
                </a:extLst>
              </p:cNvPr>
              <p:cNvGrpSpPr/>
              <p:nvPr/>
            </p:nvGrpSpPr>
            <p:grpSpPr>
              <a:xfrm>
                <a:off x="5542234" y="1371600"/>
                <a:ext cx="1097280" cy="1097280"/>
                <a:chOff x="5542234" y="1371600"/>
                <a:chExt cx="1097280" cy="1097280"/>
              </a:xfrm>
            </p:grpSpPr>
            <p:sp>
              <p:nvSpPr>
                <p:cNvPr id="32" name="Oval 31">
                  <a:extLst>
                    <a:ext uri="{FF2B5EF4-FFF2-40B4-BE49-F238E27FC236}">
                      <a16:creationId xmlns:a16="http://schemas.microsoft.com/office/drawing/2014/main" id="{B1219F58-19D8-0556-F4EF-B131A38E767C}"/>
                    </a:ext>
                  </a:extLst>
                </p:cNvPr>
                <p:cNvSpPr>
                  <a:spLocks noChangeAspect="1"/>
                </p:cNvSpPr>
                <p:nvPr/>
              </p:nvSpPr>
              <p:spPr>
                <a:xfrm>
                  <a:off x="5542234" y="1371600"/>
                  <a:ext cx="1097280" cy="1097280"/>
                </a:xfrm>
                <a:prstGeom prst="ellipse">
                  <a:avLst/>
                </a:prstGeom>
                <a:solidFill>
                  <a:srgbClr val="59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4943FF35-9B5F-A19A-5918-C4A1E65703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7954" y="1417320"/>
                  <a:ext cx="1005840" cy="1005840"/>
                </a:xfrm>
                <a:prstGeom prst="rect">
                  <a:avLst/>
                </a:prstGeom>
              </p:spPr>
            </p:pic>
          </p:grpSp>
          <p:grpSp>
            <p:nvGrpSpPr>
              <p:cNvPr id="29" name="Group 28">
                <a:extLst>
                  <a:ext uri="{FF2B5EF4-FFF2-40B4-BE49-F238E27FC236}">
                    <a16:creationId xmlns:a16="http://schemas.microsoft.com/office/drawing/2014/main" id="{144369DC-694C-4103-ECA3-8048D0667D4D}"/>
                  </a:ext>
                </a:extLst>
              </p:cNvPr>
              <p:cNvGrpSpPr/>
              <p:nvPr/>
            </p:nvGrpSpPr>
            <p:grpSpPr>
              <a:xfrm>
                <a:off x="1884634" y="1371600"/>
                <a:ext cx="1097280" cy="1097280"/>
                <a:chOff x="1884634" y="1371600"/>
                <a:chExt cx="1097280" cy="1097280"/>
              </a:xfrm>
            </p:grpSpPr>
            <p:sp>
              <p:nvSpPr>
                <p:cNvPr id="30" name="Oval 29">
                  <a:extLst>
                    <a:ext uri="{FF2B5EF4-FFF2-40B4-BE49-F238E27FC236}">
                      <a16:creationId xmlns:a16="http://schemas.microsoft.com/office/drawing/2014/main" id="{698BB056-0642-F7BE-76F3-4CB097F8BE44}"/>
                    </a:ext>
                  </a:extLst>
                </p:cNvPr>
                <p:cNvSpPr>
                  <a:spLocks noChangeAspect="1"/>
                </p:cNvSpPr>
                <p:nvPr/>
              </p:nvSpPr>
              <p:spPr>
                <a:xfrm>
                  <a:off x="1884634" y="1371600"/>
                  <a:ext cx="1097280" cy="1097280"/>
                </a:xfrm>
                <a:prstGeom prst="ellipse">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5AC9EA14-B81F-4AA8-C1DF-AFEAA429B1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0354" y="1416551"/>
                  <a:ext cx="1005840" cy="1005840"/>
                </a:xfrm>
                <a:prstGeom prst="rect">
                  <a:avLst/>
                </a:prstGeom>
              </p:spPr>
            </p:pic>
          </p:grpSp>
        </p:grpSp>
      </p:grpSp>
    </p:spTree>
    <p:extLst>
      <p:ext uri="{BB962C8B-B14F-4D97-AF65-F5344CB8AC3E}">
        <p14:creationId xmlns:p14="http://schemas.microsoft.com/office/powerpoint/2010/main" val="358826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0D74F-5FD5-9B8A-C207-0B0F970FBE1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113A7D-C529-82CA-2D0E-3C6A9517226C}"/>
              </a:ext>
            </a:extLst>
          </p:cNvPr>
          <p:cNvSpPr>
            <a:spLocks noGrp="1"/>
          </p:cNvSpPr>
          <p:nvPr>
            <p:ph type="ftr" sz="quarter" idx="15"/>
          </p:nvPr>
        </p:nvSpPr>
        <p:spPr/>
        <p:txBody>
          <a:bodyPr/>
          <a:lstStyle/>
          <a:p>
            <a:r>
              <a:rPr lang="en-US"/>
              <a:t>Copyright © 2025, Oracle and/or its affiliates</a:t>
            </a:r>
            <a:endParaRPr lang="en-US" dirty="0"/>
          </a:p>
        </p:txBody>
      </p:sp>
      <p:sp>
        <p:nvSpPr>
          <p:cNvPr id="7" name="Rectangle 6">
            <a:extLst>
              <a:ext uri="{FF2B5EF4-FFF2-40B4-BE49-F238E27FC236}">
                <a16:creationId xmlns:a16="http://schemas.microsoft.com/office/drawing/2014/main" id="{B253BC0B-ADC0-B8B8-6825-20024E87BC3F}"/>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2" name="Title 4">
            <a:extLst>
              <a:ext uri="{FF2B5EF4-FFF2-40B4-BE49-F238E27FC236}">
                <a16:creationId xmlns:a16="http://schemas.microsoft.com/office/drawing/2014/main" id="{565193F6-02A0-4D1B-6215-43AD822B541A}"/>
              </a:ext>
            </a:extLst>
          </p:cNvPr>
          <p:cNvSpPr>
            <a:spLocks noGrp="1"/>
          </p:cNvSpPr>
          <p:nvPr>
            <p:ph type="title"/>
          </p:nvPr>
        </p:nvSpPr>
        <p:spPr>
          <a:xfrm>
            <a:off x="768875" y="182403"/>
            <a:ext cx="10671048" cy="822960"/>
          </a:xfrm>
        </p:spPr>
        <p:txBody>
          <a:bodyPr/>
          <a:lstStyle/>
          <a:p>
            <a:r>
              <a:rPr lang="en-GB" dirty="0"/>
              <a:t>What does APEX do for you?</a:t>
            </a:r>
            <a:endParaRPr lang="en-US" dirty="0"/>
          </a:p>
        </p:txBody>
      </p:sp>
      <p:sp>
        <p:nvSpPr>
          <p:cNvPr id="2" name="Date">
            <a:extLst>
              <a:ext uri="{FF2B5EF4-FFF2-40B4-BE49-F238E27FC236}">
                <a16:creationId xmlns:a16="http://schemas.microsoft.com/office/drawing/2014/main" id="{6C862D2A-8E9A-945D-3810-DB0953A0572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C5B7A091-49C5-8BF1-68B8-37B529B96559}"/>
              </a:ext>
            </a:extLst>
          </p:cNvPr>
          <p:cNvSpPr>
            <a:spLocks noGrp="1"/>
          </p:cNvSpPr>
          <p:nvPr>
            <p:ph type="sldNum" sz="quarter" idx="16"/>
          </p:nvPr>
        </p:nvSpPr>
        <p:spPr/>
        <p:txBody>
          <a:bodyPr/>
          <a:lstStyle/>
          <a:p>
            <a:fld id="{345D60D9-5372-5F40-9443-0F9AE5BDC3C8}" type="slidenum">
              <a:rPr lang="en-US" smtClean="0"/>
              <a:pPr/>
              <a:t>27</a:t>
            </a:fld>
            <a:endParaRPr lang="en-US" dirty="0"/>
          </a:p>
        </p:txBody>
      </p:sp>
      <p:pic>
        <p:nvPicPr>
          <p:cNvPr id="4" name="screen_code_main.png" descr="screen_code_main.png">
            <a:extLst>
              <a:ext uri="{FF2B5EF4-FFF2-40B4-BE49-F238E27FC236}">
                <a16:creationId xmlns:a16="http://schemas.microsoft.com/office/drawing/2014/main" id="{E568C656-DADC-1400-831A-EDFAC583F16B}"/>
              </a:ext>
            </a:extLst>
          </p:cNvPr>
          <p:cNvPicPr>
            <a:picLocks noChangeAspect="1"/>
          </p:cNvPicPr>
          <p:nvPr/>
        </p:nvPicPr>
        <p:blipFill>
          <a:blip r:embed="rId3"/>
          <a:stretch>
            <a:fillRect/>
          </a:stretch>
        </p:blipFill>
        <p:spPr>
          <a:xfrm>
            <a:off x="764264" y="1822867"/>
            <a:ext cx="6500708" cy="4532722"/>
          </a:xfrm>
          <a:prstGeom prst="rect">
            <a:avLst/>
          </a:prstGeom>
          <a:ln w="12700">
            <a:miter lim="400000"/>
          </a:ln>
        </p:spPr>
      </p:pic>
      <p:sp>
        <p:nvSpPr>
          <p:cNvPr id="10" name="Rectangle 3">
            <a:extLst>
              <a:ext uri="{FF2B5EF4-FFF2-40B4-BE49-F238E27FC236}">
                <a16:creationId xmlns:a16="http://schemas.microsoft.com/office/drawing/2014/main" id="{9DDA573E-51A1-D4D4-0ABB-E13CCBD674AA}"/>
              </a:ext>
            </a:extLst>
          </p:cNvPr>
          <p:cNvSpPr txBox="1"/>
          <p:nvPr/>
        </p:nvSpPr>
        <p:spPr>
          <a:xfrm>
            <a:off x="8414995" y="2158365"/>
            <a:ext cx="2340548" cy="3369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marL="285750" indent="-285750">
              <a:lnSpc>
                <a:spcPct val="150000"/>
              </a:lnSpc>
              <a:buSzPct val="100000"/>
              <a:buFont typeface="Arial"/>
              <a:buChar char="•"/>
              <a:defRPr sz="4800"/>
            </a:pPr>
            <a:r>
              <a:rPr sz="2400" dirty="0"/>
              <a:t>User Interface</a:t>
            </a:r>
          </a:p>
          <a:p>
            <a:pPr marL="285750" indent="-285750">
              <a:lnSpc>
                <a:spcPct val="150000"/>
              </a:lnSpc>
              <a:buSzPct val="100000"/>
              <a:buFont typeface="Arial"/>
              <a:buChar char="•"/>
              <a:defRPr sz="4800"/>
            </a:pPr>
            <a:r>
              <a:rPr sz="2400" dirty="0"/>
              <a:t>Data Access</a:t>
            </a:r>
          </a:p>
          <a:p>
            <a:pPr marL="285750" indent="-285750">
              <a:lnSpc>
                <a:spcPct val="150000"/>
              </a:lnSpc>
              <a:buSzPct val="100000"/>
              <a:buFont typeface="Arial"/>
              <a:buChar char="•"/>
              <a:defRPr sz="4800"/>
            </a:pPr>
            <a:r>
              <a:rPr sz="2400" dirty="0"/>
              <a:t>Visualization</a:t>
            </a:r>
          </a:p>
          <a:p>
            <a:pPr marL="285750" indent="-285750">
              <a:lnSpc>
                <a:spcPct val="150000"/>
              </a:lnSpc>
              <a:buSzPct val="100000"/>
              <a:buFont typeface="Arial"/>
              <a:buChar char="•"/>
              <a:defRPr sz="4800"/>
            </a:pPr>
            <a:r>
              <a:rPr sz="2400" dirty="0"/>
              <a:t>Security</a:t>
            </a:r>
          </a:p>
          <a:p>
            <a:pPr marL="285750" indent="-285750">
              <a:lnSpc>
                <a:spcPct val="150000"/>
              </a:lnSpc>
              <a:buSzPct val="100000"/>
              <a:buFont typeface="Arial"/>
              <a:buChar char="•"/>
              <a:defRPr sz="4800"/>
            </a:pPr>
            <a:r>
              <a:rPr sz="2400" dirty="0"/>
              <a:t>Globalization</a:t>
            </a:r>
          </a:p>
          <a:p>
            <a:pPr marL="285750" indent="-285750">
              <a:lnSpc>
                <a:spcPct val="150000"/>
              </a:lnSpc>
              <a:buSzPct val="100000"/>
              <a:buFont typeface="Arial"/>
              <a:buChar char="•"/>
              <a:defRPr sz="4800"/>
            </a:pPr>
            <a:r>
              <a:rPr sz="2400" dirty="0"/>
              <a:t>Performance</a:t>
            </a:r>
          </a:p>
        </p:txBody>
      </p:sp>
    </p:spTree>
    <p:extLst>
      <p:ext uri="{BB962C8B-B14F-4D97-AF65-F5344CB8AC3E}">
        <p14:creationId xmlns:p14="http://schemas.microsoft.com/office/powerpoint/2010/main" val="15355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AI-Assisted Development</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78EB7EAB-757F-D7ED-BA96-1C3A15691BE1}"/>
              </a:ext>
            </a:extLst>
          </p:cNvPr>
          <p:cNvSpPr>
            <a:spLocks noGrp="1"/>
          </p:cNvSpPr>
          <p:nvPr>
            <p:ph type="sldNum" sz="quarter" idx="12"/>
          </p:nvPr>
        </p:nvSpPr>
        <p:spPr/>
        <p:txBody>
          <a:bodyPr/>
          <a:lstStyle/>
          <a:p>
            <a:fld id="{345D60D9-5372-5F40-9443-0F9AE5BDC3C8}" type="slidenum">
              <a:rPr lang="en-US" smtClean="0"/>
              <a:pPr/>
              <a:t>28</a:t>
            </a:fld>
            <a:endParaRPr lang="en-US" dirty="0"/>
          </a:p>
        </p:txBody>
      </p:sp>
    </p:spTree>
    <p:extLst>
      <p:ext uri="{BB962C8B-B14F-4D97-AF65-F5344CB8AC3E}">
        <p14:creationId xmlns:p14="http://schemas.microsoft.com/office/powerpoint/2010/main" val="292284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81CC16C-D026-400E-8CA7-3BD1053751EE}"/>
              </a:ext>
            </a:extLst>
          </p:cNvPr>
          <p:cNvSpPr>
            <a:spLocks noGrp="1"/>
          </p:cNvSpPr>
          <p:nvPr>
            <p:ph type="title"/>
          </p:nvPr>
        </p:nvSpPr>
        <p:spPr/>
        <p:txBody>
          <a:bodyPr/>
          <a:lstStyle/>
          <a:p>
            <a:r>
              <a:rPr lang="en-US" dirty="0"/>
              <a:t>Generative AI Service</a:t>
            </a:r>
          </a:p>
        </p:txBody>
      </p:sp>
      <p:sp>
        <p:nvSpPr>
          <p:cNvPr id="4" name="Slide Number Placeholder 3">
            <a:extLst>
              <a:ext uri="{FF2B5EF4-FFF2-40B4-BE49-F238E27FC236}">
                <a16:creationId xmlns:a16="http://schemas.microsoft.com/office/drawing/2014/main" id="{90152B52-17DA-F24F-971B-17211B2FB655}"/>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29</a:t>
            </a:fld>
            <a:endParaRPr lang="en-US" dirty="0"/>
          </a:p>
        </p:txBody>
      </p:sp>
      <p:sp>
        <p:nvSpPr>
          <p:cNvPr id="3" name="Footer Placeholder 2">
            <a:extLst>
              <a:ext uri="{FF2B5EF4-FFF2-40B4-BE49-F238E27FC236}">
                <a16:creationId xmlns:a16="http://schemas.microsoft.com/office/drawing/2014/main" id="{A2AC9D14-4C2E-9D41-9408-544ED2707879}"/>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57935BE1-745E-E34E-B06A-F91DF568084F}"/>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DDA7645B-A167-3445-BD36-2401D32937E9}"/>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B98C074F-FB6B-A379-E2EA-E264A45E6240}"/>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15" name="Picture 14">
            <a:extLst>
              <a:ext uri="{FF2B5EF4-FFF2-40B4-BE49-F238E27FC236}">
                <a16:creationId xmlns:a16="http://schemas.microsoft.com/office/drawing/2014/main" id="{4C95E496-5155-BABF-0417-F3C1E251C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1918634"/>
            <a:ext cx="5488570" cy="3310566"/>
          </a:xfrm>
          <a:prstGeom prst="rect">
            <a:avLst/>
          </a:prstGeom>
          <a:ln w="12700">
            <a:solidFill>
              <a:schemeClr val="tx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EEF21867-6D52-0B31-3735-8E038FD8FA16}"/>
              </a:ext>
            </a:extLst>
          </p:cNvPr>
          <p:cNvSpPr txBox="1"/>
          <p:nvPr/>
        </p:nvSpPr>
        <p:spPr>
          <a:xfrm>
            <a:off x="6415071" y="1399923"/>
            <a:ext cx="5153537" cy="462787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An abstraction to popular commercial </a:t>
            </a:r>
            <a:r>
              <a:rPr lang="en-US" dirty="0">
                <a:solidFill>
                  <a:srgbClr val="F1B13F"/>
                </a:solidFill>
                <a:latin typeface="Oracle Sans" panose="020B0503020204020204" pitchFamily="34" charset="0"/>
                <a:cs typeface="Oracle Sans" panose="020B0503020204020204" pitchFamily="34" charset="0"/>
              </a:rPr>
              <a:t>Generative AI products </a:t>
            </a:r>
            <a:r>
              <a:rPr lang="en-US" dirty="0">
                <a:latin typeface="Oracle Sans" panose="020B0503020204020204" pitchFamily="34" charset="0"/>
                <a:cs typeface="Oracle Sans" panose="020B0503020204020204" pitchFamily="34" charset="0"/>
              </a:rPr>
              <a:t>like OCI Generative AI, Open AI, and Cohere</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Authenticates using </a:t>
            </a:r>
            <a:r>
              <a:rPr lang="en-US" dirty="0">
                <a:solidFill>
                  <a:srgbClr val="F1B13F"/>
                </a:solidFill>
                <a:latin typeface="Oracle Sans" panose="020B0503020204020204" pitchFamily="34" charset="0"/>
                <a:cs typeface="Oracle Sans" panose="020B0503020204020204" pitchFamily="34" charset="0"/>
              </a:rPr>
              <a:t>Web Credentials </a:t>
            </a:r>
            <a:r>
              <a:rPr lang="en-US" dirty="0">
                <a:latin typeface="Oracle Sans" panose="020B0503020204020204" pitchFamily="34" charset="0"/>
                <a:cs typeface="Oracle Sans" panose="020B0503020204020204" pitchFamily="34" charset="0"/>
              </a:rPr>
              <a:t>in Oracle APEX</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Users can </a:t>
            </a:r>
            <a:r>
              <a:rPr lang="en-US" dirty="0">
                <a:solidFill>
                  <a:srgbClr val="F1B13F"/>
                </a:solidFill>
                <a:latin typeface="Oracle Sans" panose="020B0503020204020204" pitchFamily="34" charset="0"/>
                <a:cs typeface="Oracle Sans" panose="020B0503020204020204" pitchFamily="34" charset="0"/>
              </a:rPr>
              <a:t>Validate Information </a:t>
            </a:r>
            <a:r>
              <a:rPr lang="en-US" dirty="0">
                <a:latin typeface="Oracle Sans" panose="020B0503020204020204" pitchFamily="34" charset="0"/>
                <a:cs typeface="Oracle Sans" panose="020B0503020204020204" pitchFamily="34" charset="0"/>
              </a:rPr>
              <a:t>before setting up a connection</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Used by </a:t>
            </a:r>
            <a:r>
              <a:rPr lang="en-US" dirty="0">
                <a:solidFill>
                  <a:srgbClr val="F1B13F"/>
                </a:solidFill>
                <a:latin typeface="Oracle Sans" panose="020B0503020204020204" pitchFamily="34" charset="0"/>
                <a:cs typeface="Oracle Sans" panose="020B0503020204020204" pitchFamily="34" charset="0"/>
              </a:rPr>
              <a:t>App Builder</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AI Assistant</a:t>
            </a:r>
            <a:r>
              <a:rPr lang="en-US" dirty="0">
                <a:latin typeface="Oracle Sans" panose="020B0503020204020204" pitchFamily="34" charset="0"/>
                <a:cs typeface="Oracle Sans" panose="020B0503020204020204" pitchFamily="34" charset="0"/>
              </a:rPr>
              <a:t> &amp; </a:t>
            </a:r>
            <a:r>
              <a:rPr lang="en-US" dirty="0">
                <a:solidFill>
                  <a:srgbClr val="F1B13F"/>
                </a:solidFill>
                <a:latin typeface="Oracle Sans" panose="020B0503020204020204" pitchFamily="34" charset="0"/>
                <a:cs typeface="Oracle Sans" panose="020B0503020204020204" pitchFamily="34" charset="0"/>
              </a:rPr>
              <a:t>APEX_AI PL/SQL</a:t>
            </a:r>
            <a:r>
              <a:rPr lang="en-US" dirty="0">
                <a:latin typeface="Oracle Sans" panose="020B0503020204020204" pitchFamily="34" charset="0"/>
                <a:cs typeface="Oracle Sans" panose="020B0503020204020204" pitchFamily="34" charset="0"/>
              </a:rPr>
              <a:t> API</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Can be enabled/disabled on APEX at </a:t>
            </a:r>
            <a:r>
              <a:rPr lang="en-US" dirty="0">
                <a:solidFill>
                  <a:srgbClr val="F1B13F"/>
                </a:solidFill>
                <a:latin typeface="Oracle Sans" panose="020B0503020204020204" pitchFamily="34" charset="0"/>
                <a:cs typeface="Oracle Sans" panose="020B0503020204020204" pitchFamily="34" charset="0"/>
              </a:rPr>
              <a:t>Instance</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Workspace</a:t>
            </a:r>
            <a:r>
              <a:rPr lang="en-US" dirty="0">
                <a:latin typeface="Oracle Sans" panose="020B0503020204020204" pitchFamily="34" charset="0"/>
                <a:cs typeface="Oracle Sans" panose="020B0503020204020204" pitchFamily="34" charset="0"/>
              </a:rPr>
              <a:t> levels</a:t>
            </a:r>
          </a:p>
        </p:txBody>
      </p:sp>
    </p:spTree>
    <p:extLst>
      <p:ext uri="{BB962C8B-B14F-4D97-AF65-F5344CB8AC3E}">
        <p14:creationId xmlns:p14="http://schemas.microsoft.com/office/powerpoint/2010/main" val="25459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What is a Low-Code Application Platform?</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3" name="Slide Number Placeholder 2">
            <a:extLst>
              <a:ext uri="{FF2B5EF4-FFF2-40B4-BE49-F238E27FC236}">
                <a16:creationId xmlns:a16="http://schemas.microsoft.com/office/drawing/2014/main" id="{2FDDC985-82EF-CDA0-ED0B-6F1D20437171}"/>
              </a:ext>
            </a:extLst>
          </p:cNvPr>
          <p:cNvSpPr>
            <a:spLocks noGrp="1"/>
          </p:cNvSpPr>
          <p:nvPr>
            <p:ph type="sldNum" sz="quarter" idx="12"/>
          </p:nvPr>
        </p:nvSpPr>
        <p:spPr/>
        <p:txBody>
          <a:bodyPr/>
          <a:lstStyle/>
          <a:p>
            <a:fld id="{345D60D9-5372-5F40-9443-0F9AE5BDC3C8}" type="slidenum">
              <a:rPr lang="en-US" smtClean="0"/>
              <a:pPr/>
              <a:t>3</a:t>
            </a:fld>
            <a:endParaRPr lang="en-US" dirty="0"/>
          </a:p>
        </p:txBody>
      </p:sp>
    </p:spTree>
    <p:extLst>
      <p:ext uri="{BB962C8B-B14F-4D97-AF65-F5344CB8AC3E}">
        <p14:creationId xmlns:p14="http://schemas.microsoft.com/office/powerpoint/2010/main" val="398754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C129F-C683-E532-B310-7723B86932E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1861451-5F99-CE46-07C3-67574C98BDAA}"/>
              </a:ext>
            </a:extLst>
          </p:cNvPr>
          <p:cNvSpPr>
            <a:spLocks noGrp="1"/>
          </p:cNvSpPr>
          <p:nvPr>
            <p:ph type="title"/>
          </p:nvPr>
        </p:nvSpPr>
        <p:spPr>
          <a:xfrm>
            <a:off x="768875" y="188640"/>
            <a:ext cx="10671048" cy="822960"/>
          </a:xfrm>
        </p:spPr>
        <p:txBody>
          <a:bodyPr/>
          <a:lstStyle/>
          <a:p>
            <a:r>
              <a:rPr lang="en-US" dirty="0"/>
              <a:t>Create a Data Model from a Prompt</a:t>
            </a:r>
            <a:endParaRPr lang="en-IN" dirty="0"/>
          </a:p>
        </p:txBody>
      </p:sp>
      <p:sp>
        <p:nvSpPr>
          <p:cNvPr id="4" name="Slide Number Placeholder 3">
            <a:extLst>
              <a:ext uri="{FF2B5EF4-FFF2-40B4-BE49-F238E27FC236}">
                <a16:creationId xmlns:a16="http://schemas.microsoft.com/office/drawing/2014/main" id="{AF518168-D5ED-FC0D-ACA2-E6EF3B47AFA2}"/>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30</a:t>
            </a:fld>
            <a:endParaRPr lang="en-US" dirty="0"/>
          </a:p>
        </p:txBody>
      </p:sp>
      <p:sp>
        <p:nvSpPr>
          <p:cNvPr id="3" name="Footer Placeholder 2">
            <a:extLst>
              <a:ext uri="{FF2B5EF4-FFF2-40B4-BE49-F238E27FC236}">
                <a16:creationId xmlns:a16="http://schemas.microsoft.com/office/drawing/2014/main" id="{638A09DC-9A42-3BE3-4E05-1DA2016EE715}"/>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BFD9BF5C-457A-02F3-1606-2E78F5742AF4}"/>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682E2C23-2EEE-6C4D-6F74-7AD5AEC65171}"/>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1261CE44-855E-1AE0-351F-8EEA64BD2AA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8D8D65A1-3B24-39AA-BC4F-5E3350A5F0E6}"/>
              </a:ext>
            </a:extLst>
          </p:cNvPr>
          <p:cNvSpPr txBox="1"/>
          <p:nvPr/>
        </p:nvSpPr>
        <p:spPr>
          <a:xfrm>
            <a:off x="6384032" y="2367797"/>
            <a:ext cx="5153537" cy="213488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Create your </a:t>
            </a:r>
            <a:r>
              <a:rPr lang="en-US" dirty="0">
                <a:solidFill>
                  <a:srgbClr val="F1B13F"/>
                </a:solidFill>
                <a:latin typeface="Oracle Sans" panose="020B0503020204020204" pitchFamily="34" charset="0"/>
                <a:cs typeface="Oracle Sans" panose="020B0503020204020204" pitchFamily="34" charset="0"/>
              </a:rPr>
              <a:t>Own Schemas </a:t>
            </a:r>
            <a:r>
              <a:rPr lang="en-US" dirty="0">
                <a:latin typeface="Oracle Sans" panose="020B0503020204020204" pitchFamily="34" charset="0"/>
                <a:cs typeface="Oracle Sans" panose="020B0503020204020204" pitchFamily="34" charset="0"/>
              </a:rPr>
              <a:t>from a Prompt</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Generate scripts either in </a:t>
            </a:r>
            <a:r>
              <a:rPr lang="en-US" dirty="0">
                <a:solidFill>
                  <a:srgbClr val="F1B13F"/>
                </a:solidFill>
                <a:latin typeface="Oracle Sans" panose="020B0503020204020204" pitchFamily="34" charset="0"/>
                <a:cs typeface="Oracle Sans" panose="020B0503020204020204" pitchFamily="34" charset="0"/>
              </a:rPr>
              <a:t>Oracle SQL </a:t>
            </a:r>
            <a:r>
              <a:rPr lang="en-US" dirty="0">
                <a:latin typeface="Oracle Sans" panose="020B0503020204020204" pitchFamily="34" charset="0"/>
                <a:cs typeface="Oracle Sans" panose="020B0503020204020204" pitchFamily="34" charset="0"/>
              </a:rPr>
              <a:t>or </a:t>
            </a:r>
            <a:r>
              <a:rPr lang="en-US" dirty="0">
                <a:solidFill>
                  <a:srgbClr val="F1B13F"/>
                </a:solidFill>
                <a:latin typeface="Oracle Sans" panose="020B0503020204020204" pitchFamily="34" charset="0"/>
                <a:cs typeface="Oracle Sans" panose="020B0503020204020204" pitchFamily="34" charset="0"/>
              </a:rPr>
              <a:t>Quick SQL format</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Build a </a:t>
            </a:r>
            <a:r>
              <a:rPr lang="en-US" dirty="0">
                <a:solidFill>
                  <a:srgbClr val="F1B13F"/>
                </a:solidFill>
                <a:latin typeface="Oracle Sans" panose="020B0503020204020204" pitchFamily="34" charset="0"/>
                <a:cs typeface="Oracle Sans" panose="020B0503020204020204" pitchFamily="34" charset="0"/>
              </a:rPr>
              <a:t>Data Model </a:t>
            </a:r>
            <a:r>
              <a:rPr lang="en-US" dirty="0">
                <a:latin typeface="Oracle Sans" panose="020B0503020204020204" pitchFamily="34" charset="0"/>
                <a:cs typeface="Oracle Sans" panose="020B0503020204020204" pitchFamily="34" charset="0"/>
              </a:rPr>
              <a:t>and generate </a:t>
            </a:r>
            <a:r>
              <a:rPr lang="en-US" dirty="0">
                <a:solidFill>
                  <a:srgbClr val="F1B13F"/>
                </a:solidFill>
                <a:latin typeface="Oracle Sans" panose="020B0503020204020204" pitchFamily="34" charset="0"/>
                <a:cs typeface="Oracle Sans" panose="020B0503020204020204" pitchFamily="34" charset="0"/>
              </a:rPr>
              <a:t>Sample Data</a:t>
            </a:r>
          </a:p>
        </p:txBody>
      </p:sp>
      <p:pic>
        <p:nvPicPr>
          <p:cNvPr id="8" name="Picture 7">
            <a:extLst>
              <a:ext uri="{FF2B5EF4-FFF2-40B4-BE49-F238E27FC236}">
                <a16:creationId xmlns:a16="http://schemas.microsoft.com/office/drawing/2014/main" id="{137DB200-A939-4B04-534D-73664AE9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1503530"/>
            <a:ext cx="5333325" cy="4610056"/>
          </a:xfrm>
          <a:prstGeom prst="rect">
            <a:avLst/>
          </a:prstGeom>
          <a:ln w="12700">
            <a:solidFill>
              <a:schemeClr val="tx1"/>
            </a:solidFill>
          </a:ln>
        </p:spPr>
      </p:pic>
      <p:sp>
        <p:nvSpPr>
          <p:cNvPr id="9" name="Rectangle 8">
            <a:extLst>
              <a:ext uri="{FF2B5EF4-FFF2-40B4-BE49-F238E27FC236}">
                <a16:creationId xmlns:a16="http://schemas.microsoft.com/office/drawing/2014/main" id="{A1C2A423-FF96-FC04-61D1-463FEEE44B7E}"/>
              </a:ext>
            </a:extLst>
          </p:cNvPr>
          <p:cNvSpPr/>
          <p:nvPr/>
        </p:nvSpPr>
        <p:spPr>
          <a:xfrm>
            <a:off x="10123136" y="0"/>
            <a:ext cx="2068864"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in APEX 24.2</a:t>
            </a:r>
          </a:p>
        </p:txBody>
      </p:sp>
    </p:spTree>
    <p:extLst>
      <p:ext uri="{BB962C8B-B14F-4D97-AF65-F5344CB8AC3E}">
        <p14:creationId xmlns:p14="http://schemas.microsoft.com/office/powerpoint/2010/main" val="424422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C0C61-19E3-B3B6-A018-D4D051C61DD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15B1261-8B0D-D6F3-BCEA-93A7D914992F}"/>
              </a:ext>
            </a:extLst>
          </p:cNvPr>
          <p:cNvSpPr>
            <a:spLocks noGrp="1"/>
          </p:cNvSpPr>
          <p:nvPr>
            <p:ph type="title"/>
          </p:nvPr>
        </p:nvSpPr>
        <p:spPr/>
        <p:txBody>
          <a:bodyPr/>
          <a:lstStyle/>
          <a:p>
            <a:r>
              <a:rPr lang="en-US" dirty="0"/>
              <a:t>Create App from a Prompt</a:t>
            </a:r>
            <a:endParaRPr lang="en-IN" dirty="0"/>
          </a:p>
        </p:txBody>
      </p:sp>
      <p:sp>
        <p:nvSpPr>
          <p:cNvPr id="4" name="Slide Number Placeholder 3">
            <a:extLst>
              <a:ext uri="{FF2B5EF4-FFF2-40B4-BE49-F238E27FC236}">
                <a16:creationId xmlns:a16="http://schemas.microsoft.com/office/drawing/2014/main" id="{42E0E6EA-F45C-66B6-ACDC-3A7D30504E76}"/>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31</a:t>
            </a:fld>
            <a:endParaRPr lang="en-US" dirty="0"/>
          </a:p>
        </p:txBody>
      </p:sp>
      <p:sp>
        <p:nvSpPr>
          <p:cNvPr id="3" name="Footer Placeholder 2">
            <a:extLst>
              <a:ext uri="{FF2B5EF4-FFF2-40B4-BE49-F238E27FC236}">
                <a16:creationId xmlns:a16="http://schemas.microsoft.com/office/drawing/2014/main" id="{D78422A4-3D92-70C8-110C-F1F56FBB7AB1}"/>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5D7FF2A2-D137-37C1-F064-206A6941B138}"/>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D333443A-92F2-A9FD-6D53-538BA586DAFE}"/>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86E8D307-78E1-F952-F3C1-99610219689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230C6312-256B-0677-4CAA-D532B57EF2AD}"/>
              </a:ext>
            </a:extLst>
          </p:cNvPr>
          <p:cNvSpPr txBox="1"/>
          <p:nvPr/>
        </p:nvSpPr>
        <p:spPr>
          <a:xfrm>
            <a:off x="6384032" y="2361560"/>
            <a:ext cx="5153537" cy="255037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Generate </a:t>
            </a:r>
            <a:r>
              <a:rPr lang="en-US" dirty="0">
                <a:solidFill>
                  <a:srgbClr val="F1B13F"/>
                </a:solidFill>
                <a:latin typeface="Oracle Sans" panose="020B0503020204020204" pitchFamily="34" charset="0"/>
                <a:cs typeface="Oracle Sans" panose="020B0503020204020204" pitchFamily="34" charset="0"/>
              </a:rPr>
              <a:t>Application Blueprint</a:t>
            </a:r>
            <a:r>
              <a:rPr lang="en-US" dirty="0">
                <a:latin typeface="Oracle Sans" panose="020B0503020204020204" pitchFamily="34" charset="0"/>
                <a:cs typeface="Oracle Sans" panose="020B0503020204020204" pitchFamily="34" charset="0"/>
              </a:rPr>
              <a:t> based on a Prompt</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Leverages </a:t>
            </a:r>
            <a:r>
              <a:rPr lang="en-US" dirty="0">
                <a:solidFill>
                  <a:srgbClr val="F1B13F"/>
                </a:solidFill>
                <a:latin typeface="Oracle Sans" panose="020B0503020204020204" pitchFamily="34" charset="0"/>
                <a:cs typeface="Oracle Sans" panose="020B0503020204020204" pitchFamily="34" charset="0"/>
              </a:rPr>
              <a:t>APEX Dictionary Cache </a:t>
            </a:r>
            <a:r>
              <a:rPr lang="en-US" dirty="0">
                <a:latin typeface="Oracle Sans" panose="020B0503020204020204" pitchFamily="34" charset="0"/>
                <a:cs typeface="Oracle Sans" panose="020B0503020204020204" pitchFamily="34" charset="0"/>
              </a:rPr>
              <a:t>to identify relevant tables.</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Further, </a:t>
            </a:r>
            <a:r>
              <a:rPr lang="en-US" dirty="0">
                <a:solidFill>
                  <a:srgbClr val="F1B13F"/>
                </a:solidFill>
                <a:latin typeface="Oracle Sans" panose="020B0503020204020204" pitchFamily="34" charset="0"/>
                <a:cs typeface="Oracle Sans" panose="020B0503020204020204" pitchFamily="34" charset="0"/>
              </a:rPr>
              <a:t>enhance the generated blueprint </a:t>
            </a:r>
            <a:r>
              <a:rPr lang="en-US" dirty="0">
                <a:latin typeface="Oracle Sans" panose="020B0503020204020204" pitchFamily="34" charset="0"/>
                <a:cs typeface="Oracle Sans" panose="020B0503020204020204" pitchFamily="34" charset="0"/>
              </a:rPr>
              <a:t>with additional instructions</a:t>
            </a:r>
            <a:endParaRPr lang="en-US" dirty="0">
              <a:solidFill>
                <a:srgbClr val="F1B13F"/>
              </a:solidFill>
              <a:latin typeface="Oracle Sans" panose="020B0503020204020204" pitchFamily="34" charset="0"/>
              <a:cs typeface="Oracle Sans" panose="020B0503020204020204" pitchFamily="34" charset="0"/>
            </a:endParaRPr>
          </a:p>
        </p:txBody>
      </p:sp>
      <p:pic>
        <p:nvPicPr>
          <p:cNvPr id="9" name="Picture 8">
            <a:extLst>
              <a:ext uri="{FF2B5EF4-FFF2-40B4-BE49-F238E27FC236}">
                <a16:creationId xmlns:a16="http://schemas.microsoft.com/office/drawing/2014/main" id="{B75027EE-B4F6-5074-FEA2-ED15922F9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85" y="1715944"/>
            <a:ext cx="5290524" cy="4259623"/>
          </a:xfrm>
          <a:prstGeom prst="rect">
            <a:avLst/>
          </a:prstGeom>
          <a:ln w="12700">
            <a:solidFill>
              <a:schemeClr val="tx1"/>
            </a:solidFill>
          </a:ln>
          <a:effectLst/>
        </p:spPr>
      </p:pic>
    </p:spTree>
    <p:extLst>
      <p:ext uri="{BB962C8B-B14F-4D97-AF65-F5344CB8AC3E}">
        <p14:creationId xmlns:p14="http://schemas.microsoft.com/office/powerpoint/2010/main" val="342428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EB15B-0E93-2F63-C79A-88AB1EFFEFF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6B915AC-4F3D-6504-A265-BB015F84CF1E}"/>
              </a:ext>
            </a:extLst>
          </p:cNvPr>
          <p:cNvSpPr>
            <a:spLocks noGrp="1"/>
          </p:cNvSpPr>
          <p:nvPr>
            <p:ph type="title"/>
          </p:nvPr>
        </p:nvSpPr>
        <p:spPr/>
        <p:txBody>
          <a:bodyPr/>
          <a:lstStyle/>
          <a:p>
            <a:r>
              <a:rPr lang="en-US" dirty="0"/>
              <a:t>APEX Assistant in Code Editors</a:t>
            </a:r>
            <a:endParaRPr lang="en-IN" dirty="0"/>
          </a:p>
        </p:txBody>
      </p:sp>
      <p:sp>
        <p:nvSpPr>
          <p:cNvPr id="4" name="Slide Number Placeholder 3">
            <a:extLst>
              <a:ext uri="{FF2B5EF4-FFF2-40B4-BE49-F238E27FC236}">
                <a16:creationId xmlns:a16="http://schemas.microsoft.com/office/drawing/2014/main" id="{4C6E2453-EFFE-D3B7-7E16-AD5BE03CF8A3}"/>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32</a:t>
            </a:fld>
            <a:endParaRPr lang="en-US" dirty="0"/>
          </a:p>
        </p:txBody>
      </p:sp>
      <p:sp>
        <p:nvSpPr>
          <p:cNvPr id="3" name="Footer Placeholder 2">
            <a:extLst>
              <a:ext uri="{FF2B5EF4-FFF2-40B4-BE49-F238E27FC236}">
                <a16:creationId xmlns:a16="http://schemas.microsoft.com/office/drawing/2014/main" id="{DC486D74-9AE2-5ED4-9625-26E640818F55}"/>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B18F771C-9BD2-D237-1E78-42EBB4105F21}"/>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1072B10F-9CFF-6A8F-4BDC-A4AFD41FCC69}"/>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72175759-9667-4898-FC1E-AC9708C3559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FD9349AC-6A2D-E863-D549-0717A8048D3F}"/>
              </a:ext>
            </a:extLst>
          </p:cNvPr>
          <p:cNvSpPr txBox="1"/>
          <p:nvPr/>
        </p:nvSpPr>
        <p:spPr>
          <a:xfrm>
            <a:off x="6286386" y="1607672"/>
            <a:ext cx="5153537" cy="4212372"/>
          </a:xfrm>
          <a:prstGeom prst="rect">
            <a:avLst/>
          </a:prstGeom>
          <a:noFill/>
        </p:spPr>
        <p:txBody>
          <a:bodyPr wrap="square">
            <a:spAutoFit/>
          </a:bodyPr>
          <a:lstStyle/>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APEX Assistant in Code Editors leverage </a:t>
            </a:r>
            <a:r>
              <a:rPr lang="en-US" dirty="0">
                <a:solidFill>
                  <a:srgbClr val="F1B13F"/>
                </a:solidFill>
                <a:latin typeface="Oracle Sans" panose="020B0503020204020204" pitchFamily="34" charset="0"/>
                <a:cs typeface="Oracle Sans" panose="020B0503020204020204" pitchFamily="34" charset="0"/>
              </a:rPr>
              <a:t>Generative AI Services</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Leverages </a:t>
            </a:r>
            <a:r>
              <a:rPr lang="en-US" dirty="0">
                <a:solidFill>
                  <a:srgbClr val="F1B13F"/>
                </a:solidFill>
                <a:latin typeface="Oracle Sans" panose="020B0503020204020204" pitchFamily="34" charset="0"/>
                <a:cs typeface="Oracle Sans" panose="020B0503020204020204" pitchFamily="34" charset="0"/>
              </a:rPr>
              <a:t>APEX Dictionary Cache </a:t>
            </a:r>
            <a:r>
              <a:rPr lang="en-US" dirty="0">
                <a:latin typeface="Oracle Sans" panose="020B0503020204020204" pitchFamily="34" charset="0"/>
                <a:cs typeface="Oracle Sans" panose="020B0503020204020204" pitchFamily="34" charset="0"/>
              </a:rPr>
              <a:t>to identify relevant tables</a:t>
            </a:r>
          </a:p>
          <a:p>
            <a:pPr marL="285750" indent="-285750">
              <a:lnSpc>
                <a:spcPct val="150000"/>
              </a:lnSpc>
              <a:buClr>
                <a:schemeClr val="tx1"/>
              </a:buClr>
              <a:buFont typeface="Arial" panose="020B0604020202020204" pitchFamily="34" charset="0"/>
              <a:buChar char="•"/>
            </a:pPr>
            <a:r>
              <a:rPr lang="en-US" dirty="0">
                <a:solidFill>
                  <a:srgbClr val="F1B13F"/>
                </a:solidFill>
                <a:latin typeface="Oracle Sans" panose="020B0503020204020204" pitchFamily="34" charset="0"/>
                <a:cs typeface="Oracle Sans" panose="020B0503020204020204" pitchFamily="34" charset="0"/>
              </a:rPr>
              <a:t>Generate SQL Queries </a:t>
            </a:r>
            <a:r>
              <a:rPr lang="en-US" dirty="0">
                <a:latin typeface="Oracle Sans" panose="020B0503020204020204" pitchFamily="34" charset="0"/>
                <a:cs typeface="Oracle Sans" panose="020B0503020204020204" pitchFamily="34" charset="0"/>
              </a:rPr>
              <a:t>for form and report regions using the Query Builder mode</a:t>
            </a:r>
          </a:p>
          <a:p>
            <a:pPr marL="285750" indent="-285750">
              <a:lnSpc>
                <a:spcPct val="150000"/>
              </a:lnSpc>
              <a:buClr>
                <a:schemeClr val="tx1"/>
              </a:buClr>
              <a:buFont typeface="Arial" panose="020B0604020202020204" pitchFamily="34" charset="0"/>
              <a:buChar char="•"/>
            </a:pPr>
            <a:r>
              <a:rPr lang="en-US" dirty="0">
                <a:solidFill>
                  <a:srgbClr val="F1B13F"/>
                </a:solidFill>
                <a:latin typeface="Oracle Sans" panose="020B0503020204020204" pitchFamily="34" charset="0"/>
                <a:cs typeface="Oracle Sans" panose="020B0503020204020204" pitchFamily="34" charset="0"/>
              </a:rPr>
              <a:t>Generate PL/SQL</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JavaScript</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HTML</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CSS</a:t>
            </a:r>
            <a:r>
              <a:rPr lang="en-US" dirty="0">
                <a:latin typeface="Oracle Sans" panose="020B0503020204020204" pitchFamily="34" charset="0"/>
                <a:cs typeface="Oracle Sans" panose="020B0503020204020204" pitchFamily="34" charset="0"/>
              </a:rPr>
              <a:t> Code using the General Assistance mode</a:t>
            </a:r>
          </a:p>
          <a:p>
            <a:pPr marL="285750" indent="-285750">
              <a:lnSpc>
                <a:spcPct val="150000"/>
              </a:lnSpc>
              <a:buClr>
                <a:schemeClr val="tx1"/>
              </a:buClr>
              <a:buFont typeface="Arial" panose="020B0604020202020204" pitchFamily="34" charset="0"/>
              <a:buChar char="•"/>
            </a:pPr>
            <a:r>
              <a:rPr lang="en-US" dirty="0">
                <a:solidFill>
                  <a:srgbClr val="F1B13F"/>
                </a:solidFill>
                <a:latin typeface="Oracle Sans" panose="020B0503020204020204" pitchFamily="34" charset="0"/>
                <a:cs typeface="Oracle Sans" panose="020B0503020204020204" pitchFamily="34" charset="0"/>
              </a:rPr>
              <a:t>Improve</a:t>
            </a:r>
            <a:r>
              <a:rPr lang="en-US" dirty="0">
                <a:latin typeface="Oracle Sans" panose="020B0503020204020204" pitchFamily="34" charset="0"/>
                <a:cs typeface="Oracle Sans" panose="020B0503020204020204" pitchFamily="34" charset="0"/>
              </a:rPr>
              <a:t> &amp; </a:t>
            </a:r>
            <a:r>
              <a:rPr lang="en-US" dirty="0">
                <a:solidFill>
                  <a:srgbClr val="F1B13F"/>
                </a:solidFill>
                <a:latin typeface="Oracle Sans" panose="020B0503020204020204" pitchFamily="34" charset="0"/>
                <a:cs typeface="Oracle Sans" panose="020B0503020204020204" pitchFamily="34" charset="0"/>
              </a:rPr>
              <a:t>Explain</a:t>
            </a:r>
            <a:r>
              <a:rPr lang="en-US" dirty="0">
                <a:latin typeface="Oracle Sans" panose="020B0503020204020204" pitchFamily="34" charset="0"/>
                <a:cs typeface="Oracle Sans" panose="020B0503020204020204" pitchFamily="34" charset="0"/>
              </a:rPr>
              <a:t> Quick Actions help improve and understand the selected code</a:t>
            </a:r>
            <a:endParaRPr lang="en-US" dirty="0">
              <a:solidFill>
                <a:srgbClr val="F1B13F"/>
              </a:solidFill>
              <a:latin typeface="Oracle Sans" panose="020B0503020204020204" pitchFamily="34" charset="0"/>
              <a:cs typeface="Oracle Sans" panose="020B0503020204020204" pitchFamily="34" charset="0"/>
            </a:endParaRPr>
          </a:p>
        </p:txBody>
      </p:sp>
      <p:pic>
        <p:nvPicPr>
          <p:cNvPr id="6" name="Picture 5">
            <a:extLst>
              <a:ext uri="{FF2B5EF4-FFF2-40B4-BE49-F238E27FC236}">
                <a16:creationId xmlns:a16="http://schemas.microsoft.com/office/drawing/2014/main" id="{C534E623-2198-E252-3B84-08CB26408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42" y="1916832"/>
            <a:ext cx="5380550" cy="3480507"/>
          </a:xfrm>
          <a:prstGeom prst="rect">
            <a:avLst/>
          </a:prstGeom>
          <a:ln w="12700">
            <a:solidFill>
              <a:schemeClr val="tx1"/>
            </a:solidFill>
          </a:ln>
          <a:effectLst/>
        </p:spPr>
      </p:pic>
    </p:spTree>
    <p:extLst>
      <p:ext uri="{BB962C8B-B14F-4D97-AF65-F5344CB8AC3E}">
        <p14:creationId xmlns:p14="http://schemas.microsoft.com/office/powerpoint/2010/main" val="140775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2E22-67BD-D09A-0328-44F1CE4A682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0EA531E-6892-2302-2C3C-D36DFCCC7F6A}"/>
              </a:ext>
            </a:extLst>
          </p:cNvPr>
          <p:cNvSpPr>
            <a:spLocks noGrp="1"/>
          </p:cNvSpPr>
          <p:nvPr>
            <p:ph type="title"/>
          </p:nvPr>
        </p:nvSpPr>
        <p:spPr/>
        <p:txBody>
          <a:bodyPr/>
          <a:lstStyle/>
          <a:p>
            <a:r>
              <a:rPr lang="en-US" dirty="0"/>
              <a:t>What are AI Configurations?</a:t>
            </a:r>
            <a:endParaRPr lang="en-IN" dirty="0"/>
          </a:p>
        </p:txBody>
      </p:sp>
      <p:sp>
        <p:nvSpPr>
          <p:cNvPr id="4" name="Slide Number Placeholder 3">
            <a:extLst>
              <a:ext uri="{FF2B5EF4-FFF2-40B4-BE49-F238E27FC236}">
                <a16:creationId xmlns:a16="http://schemas.microsoft.com/office/drawing/2014/main" id="{29ECF579-4409-D223-9759-8D4155EAF7FB}"/>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33</a:t>
            </a:fld>
            <a:endParaRPr lang="en-US" dirty="0"/>
          </a:p>
        </p:txBody>
      </p:sp>
      <p:sp>
        <p:nvSpPr>
          <p:cNvPr id="3" name="Footer Placeholder 2">
            <a:extLst>
              <a:ext uri="{FF2B5EF4-FFF2-40B4-BE49-F238E27FC236}">
                <a16:creationId xmlns:a16="http://schemas.microsoft.com/office/drawing/2014/main" id="{941B5582-361C-5579-99AD-305B26E42074}"/>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DE05568A-C25C-1247-9733-1A82A7BC0CCF}"/>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16E0E772-9AA8-0B90-9372-CA546CAF4508}"/>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619EC72C-0712-4EA1-347C-8E866379400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3E938D15-CD0E-BE2C-4B4E-3AB6CA15FC23}"/>
              </a:ext>
            </a:extLst>
          </p:cNvPr>
          <p:cNvSpPr txBox="1"/>
          <p:nvPr/>
        </p:nvSpPr>
        <p:spPr>
          <a:xfrm>
            <a:off x="6469468" y="1998934"/>
            <a:ext cx="5153537" cy="3381375"/>
          </a:xfrm>
          <a:prstGeom prst="rect">
            <a:avLst/>
          </a:prstGeom>
          <a:noFill/>
        </p:spPr>
        <p:txBody>
          <a:bodyPr wrap="square">
            <a:spAutoFit/>
          </a:bodyPr>
          <a:lstStyle/>
          <a:p>
            <a:pPr marL="285750" indent="-285750">
              <a:lnSpc>
                <a:spcPct val="150000"/>
              </a:lnSpc>
              <a:buClr>
                <a:schemeClr val="tx1"/>
              </a:buClr>
              <a:buFont typeface="Arial" panose="020B0604020202020204" pitchFamily="34" charset="0"/>
              <a:buChar char="•"/>
            </a:pPr>
            <a:r>
              <a:rPr lang="en-US" dirty="0">
                <a:solidFill>
                  <a:srgbClr val="F1B13F"/>
                </a:solidFill>
                <a:latin typeface="Oracle Sans" panose="020B0503020204020204" pitchFamily="34" charset="0"/>
                <a:cs typeface="Oracle Sans" panose="020B0503020204020204" pitchFamily="34" charset="0"/>
              </a:rPr>
              <a:t>AI Configurations </a:t>
            </a:r>
            <a:r>
              <a:rPr lang="en-US" dirty="0">
                <a:latin typeface="Oracle Sans" panose="020B0503020204020204" pitchFamily="34" charset="0"/>
                <a:cs typeface="Oracle Sans" panose="020B0503020204020204" pitchFamily="34" charset="0"/>
              </a:rPr>
              <a:t>centralize key Generative AI settings.</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Customizable </a:t>
            </a:r>
            <a:r>
              <a:rPr lang="en-US" dirty="0">
                <a:solidFill>
                  <a:srgbClr val="F1B13F"/>
                </a:solidFill>
                <a:latin typeface="Oracle Sans" panose="020B0503020204020204" pitchFamily="34" charset="0"/>
                <a:cs typeface="Oracle Sans" panose="020B0503020204020204" pitchFamily="34" charset="0"/>
              </a:rPr>
              <a:t>System Prompt</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Welcome Message</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RAG Sources</a:t>
            </a:r>
            <a:r>
              <a:rPr lang="en-US" dirty="0">
                <a:latin typeface="Oracle Sans" panose="020B0503020204020204" pitchFamily="34" charset="0"/>
                <a:cs typeface="Oracle Sans" panose="020B0503020204020204" pitchFamily="34" charset="0"/>
              </a:rPr>
              <a:t>.</a:t>
            </a:r>
          </a:p>
          <a:p>
            <a:pPr marL="285750" indent="-285750">
              <a:lnSpc>
                <a:spcPct val="150000"/>
              </a:lnSpc>
              <a:buClr>
                <a:schemeClr val="tx1"/>
              </a:buClr>
              <a:buFont typeface="Arial" panose="020B0604020202020204" pitchFamily="34" charset="0"/>
              <a:buChar char="•"/>
            </a:pPr>
            <a:r>
              <a:rPr lang="en-IN" dirty="0">
                <a:latin typeface="Oracle Sans" panose="020B0503020204020204" pitchFamily="34" charset="0"/>
                <a:cs typeface="Oracle Sans" panose="020B0503020204020204" pitchFamily="34" charset="0"/>
              </a:rPr>
              <a:t>Use it in both the </a:t>
            </a:r>
            <a:r>
              <a:rPr lang="en-IN" dirty="0">
                <a:solidFill>
                  <a:srgbClr val="F1B13F"/>
                </a:solidFill>
                <a:latin typeface="Oracle Sans" panose="020B0503020204020204" pitchFamily="34" charset="0"/>
                <a:cs typeface="Oracle Sans" panose="020B0503020204020204" pitchFamily="34" charset="0"/>
              </a:rPr>
              <a:t>Show AI Assistant</a:t>
            </a:r>
            <a:r>
              <a:rPr lang="en-IN" dirty="0">
                <a:latin typeface="Oracle Sans" panose="020B0503020204020204" pitchFamily="34" charset="0"/>
                <a:cs typeface="Oracle Sans" panose="020B0503020204020204" pitchFamily="34" charset="0"/>
              </a:rPr>
              <a:t> and </a:t>
            </a:r>
            <a:r>
              <a:rPr lang="en-IN" dirty="0">
                <a:solidFill>
                  <a:srgbClr val="F1B13F"/>
                </a:solidFill>
                <a:latin typeface="Oracle Sans" panose="020B0503020204020204" pitchFamily="34" charset="0"/>
                <a:cs typeface="Oracle Sans" panose="020B0503020204020204" pitchFamily="34" charset="0"/>
              </a:rPr>
              <a:t>Generate Text with AI </a:t>
            </a:r>
            <a:r>
              <a:rPr lang="en-IN" dirty="0">
                <a:latin typeface="Oracle Sans" panose="020B0503020204020204" pitchFamily="34" charset="0"/>
                <a:cs typeface="Oracle Sans" panose="020B0503020204020204" pitchFamily="34" charset="0"/>
              </a:rPr>
              <a:t>Dynamic Actions</a:t>
            </a:r>
          </a:p>
          <a:p>
            <a:pPr marL="285750" indent="-285750">
              <a:lnSpc>
                <a:spcPct val="150000"/>
              </a:lnSpc>
              <a:buClr>
                <a:schemeClr val="tx1"/>
              </a:buClr>
              <a:buFont typeface="Arial" panose="020B0604020202020204" pitchFamily="34" charset="0"/>
              <a:buChar char="•"/>
            </a:pPr>
            <a:r>
              <a:rPr lang="en-IN" dirty="0">
                <a:latin typeface="Oracle Sans" panose="020B0503020204020204" pitchFamily="34" charset="0"/>
                <a:cs typeface="Oracle Sans" panose="020B0503020204020204" pitchFamily="34" charset="0"/>
              </a:rPr>
              <a:t>Accessible via the</a:t>
            </a:r>
            <a:r>
              <a:rPr lang="en-IN" dirty="0">
                <a:solidFill>
                  <a:srgbClr val="F1B13F"/>
                </a:solidFill>
                <a:latin typeface="Oracle Sans" panose="020B0503020204020204" pitchFamily="34" charset="0"/>
                <a:cs typeface="Oracle Sans" panose="020B0503020204020204" pitchFamily="34" charset="0"/>
              </a:rPr>
              <a:t> APEX_AI PL/SQL API </a:t>
            </a:r>
            <a:r>
              <a:rPr lang="en-IN" dirty="0">
                <a:latin typeface="Oracle Sans" panose="020B0503020204020204" pitchFamily="34" charset="0"/>
                <a:cs typeface="Oracle Sans" panose="020B0503020204020204" pitchFamily="34" charset="0"/>
              </a:rPr>
              <a:t>for seamless integration.</a:t>
            </a:r>
          </a:p>
        </p:txBody>
      </p:sp>
      <p:pic>
        <p:nvPicPr>
          <p:cNvPr id="9" name="Picture 8">
            <a:extLst>
              <a:ext uri="{FF2B5EF4-FFF2-40B4-BE49-F238E27FC236}">
                <a16:creationId xmlns:a16="http://schemas.microsoft.com/office/drawing/2014/main" id="{600223B2-C9A4-7E7C-D1B0-FEE3AF33A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1776849"/>
            <a:ext cx="5327125" cy="3836798"/>
          </a:xfrm>
          <a:prstGeom prst="rect">
            <a:avLst/>
          </a:prstGeom>
          <a:ln w="12700">
            <a:solidFill>
              <a:schemeClr val="tx1"/>
            </a:solidFill>
          </a:ln>
          <a:effectLst/>
        </p:spPr>
      </p:pic>
      <p:sp>
        <p:nvSpPr>
          <p:cNvPr id="12" name="Rectangle 11">
            <a:extLst>
              <a:ext uri="{FF2B5EF4-FFF2-40B4-BE49-F238E27FC236}">
                <a16:creationId xmlns:a16="http://schemas.microsoft.com/office/drawing/2014/main" id="{CD011D42-D363-AD5F-CDB6-1B69643FBE9F}"/>
              </a:ext>
            </a:extLst>
          </p:cNvPr>
          <p:cNvSpPr/>
          <p:nvPr/>
        </p:nvSpPr>
        <p:spPr>
          <a:xfrm>
            <a:off x="10123136" y="0"/>
            <a:ext cx="2068864"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in APEX 24.2</a:t>
            </a:r>
          </a:p>
        </p:txBody>
      </p:sp>
    </p:spTree>
    <p:extLst>
      <p:ext uri="{BB962C8B-B14F-4D97-AF65-F5344CB8AC3E}">
        <p14:creationId xmlns:p14="http://schemas.microsoft.com/office/powerpoint/2010/main" val="388123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C4792-23AD-AC27-5EA4-EF34BB4D8FF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B49EDB6-846C-9010-72A2-95A696A9ED20}"/>
              </a:ext>
            </a:extLst>
          </p:cNvPr>
          <p:cNvSpPr>
            <a:spLocks noGrp="1"/>
          </p:cNvSpPr>
          <p:nvPr>
            <p:ph type="title"/>
          </p:nvPr>
        </p:nvSpPr>
        <p:spPr/>
        <p:txBody>
          <a:bodyPr/>
          <a:lstStyle/>
          <a:p>
            <a:r>
              <a:rPr lang="en-US" dirty="0"/>
              <a:t>RAG Sources - Overview</a:t>
            </a:r>
            <a:endParaRPr lang="en-IN" dirty="0"/>
          </a:p>
        </p:txBody>
      </p:sp>
      <p:sp>
        <p:nvSpPr>
          <p:cNvPr id="4" name="Slide Number Placeholder 3">
            <a:extLst>
              <a:ext uri="{FF2B5EF4-FFF2-40B4-BE49-F238E27FC236}">
                <a16:creationId xmlns:a16="http://schemas.microsoft.com/office/drawing/2014/main" id="{0CF710AA-7F35-D0D5-498C-B323748DF93A}"/>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34</a:t>
            </a:fld>
            <a:endParaRPr lang="en-US" dirty="0"/>
          </a:p>
        </p:txBody>
      </p:sp>
      <p:sp>
        <p:nvSpPr>
          <p:cNvPr id="3" name="Footer Placeholder 2">
            <a:extLst>
              <a:ext uri="{FF2B5EF4-FFF2-40B4-BE49-F238E27FC236}">
                <a16:creationId xmlns:a16="http://schemas.microsoft.com/office/drawing/2014/main" id="{C232C37B-7CFA-EC37-B985-F0F485FA7FA1}"/>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4F0831D9-0454-F620-175B-6AC727CF6F14}"/>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E940E6F8-04E0-3BF5-B6FE-F6B6850A6643}"/>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439A070F-10B9-8027-9794-685A4857BF7A}"/>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32189C99-88CE-DA65-6CFA-18980AEED760}"/>
              </a:ext>
            </a:extLst>
          </p:cNvPr>
          <p:cNvSpPr txBox="1"/>
          <p:nvPr/>
        </p:nvSpPr>
        <p:spPr>
          <a:xfrm>
            <a:off x="6312024" y="1317529"/>
            <a:ext cx="5608736" cy="5043368"/>
          </a:xfrm>
          <a:prstGeom prst="rect">
            <a:avLst/>
          </a:prstGeom>
          <a:noFill/>
        </p:spPr>
        <p:txBody>
          <a:bodyPr wrap="square">
            <a:spAutoFit/>
          </a:bodyPr>
          <a:lstStyle/>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Use</a:t>
            </a:r>
            <a:r>
              <a:rPr lang="en-US" dirty="0">
                <a:solidFill>
                  <a:srgbClr val="F1B13F"/>
                </a:solidFill>
                <a:latin typeface="Oracle Sans" panose="020B0503020204020204" pitchFamily="34" charset="0"/>
                <a:cs typeface="Oracle Sans" panose="020B0503020204020204" pitchFamily="34" charset="0"/>
              </a:rPr>
              <a:t> RAG Sources </a:t>
            </a:r>
            <a:r>
              <a:rPr lang="en-US" dirty="0">
                <a:latin typeface="Oracle Sans" panose="020B0503020204020204" pitchFamily="34" charset="0"/>
                <a:cs typeface="Oracle Sans" panose="020B0503020204020204" pitchFamily="34" charset="0"/>
              </a:rPr>
              <a:t>to enrich AI conversations with application-specific data.</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Can include </a:t>
            </a:r>
            <a:r>
              <a:rPr lang="en-US" dirty="0">
                <a:solidFill>
                  <a:srgbClr val="F1B13F"/>
                </a:solidFill>
                <a:latin typeface="Oracle Sans" panose="020B0503020204020204" pitchFamily="34" charset="0"/>
                <a:cs typeface="Oracle Sans" panose="020B0503020204020204" pitchFamily="34" charset="0"/>
              </a:rPr>
              <a:t>SQL Queries</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Function Bodies Returning CLOB</a:t>
            </a:r>
            <a:r>
              <a:rPr lang="en-US" dirty="0">
                <a:latin typeface="Oracle Sans" panose="020B0503020204020204" pitchFamily="34" charset="0"/>
                <a:cs typeface="Oracle Sans" panose="020B0503020204020204" pitchFamily="34" charset="0"/>
              </a:rPr>
              <a:t>, or </a:t>
            </a:r>
            <a:r>
              <a:rPr lang="en-US" dirty="0">
                <a:solidFill>
                  <a:srgbClr val="F1B13F"/>
                </a:solidFill>
                <a:latin typeface="Oracle Sans" panose="020B0503020204020204" pitchFamily="34" charset="0"/>
                <a:cs typeface="Oracle Sans" panose="020B0503020204020204" pitchFamily="34" charset="0"/>
              </a:rPr>
              <a:t>Static Text</a:t>
            </a:r>
            <a:r>
              <a:rPr lang="en-US" dirty="0">
                <a:latin typeface="Oracle Sans" panose="020B0503020204020204" pitchFamily="34" charset="0"/>
                <a:cs typeface="Oracle Sans" panose="020B0503020204020204" pitchFamily="34" charset="0"/>
              </a:rPr>
              <a:t>.</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Use </a:t>
            </a:r>
            <a:r>
              <a:rPr lang="en-US" dirty="0">
                <a:solidFill>
                  <a:srgbClr val="F1B13F"/>
                </a:solidFill>
                <a:latin typeface="Oracle Sans" panose="020B0503020204020204" pitchFamily="34" charset="0"/>
                <a:cs typeface="Oracle Sans" panose="020B0503020204020204" pitchFamily="34" charset="0"/>
              </a:rPr>
              <a:t>Authorization Schemes </a:t>
            </a:r>
            <a:r>
              <a:rPr lang="en-US" dirty="0">
                <a:latin typeface="Oracle Sans" panose="020B0503020204020204" pitchFamily="34" charset="0"/>
                <a:cs typeface="Oracle Sans" panose="020B0503020204020204" pitchFamily="34" charset="0"/>
              </a:rPr>
              <a:t>or </a:t>
            </a:r>
            <a:r>
              <a:rPr lang="en-US" dirty="0">
                <a:solidFill>
                  <a:srgbClr val="F1B13F"/>
                </a:solidFill>
                <a:latin typeface="Oracle Sans" panose="020B0503020204020204" pitchFamily="34" charset="0"/>
                <a:cs typeface="Oracle Sans" panose="020B0503020204020204" pitchFamily="34" charset="0"/>
              </a:rPr>
              <a:t>Server-side Conditions </a:t>
            </a:r>
            <a:r>
              <a:rPr lang="en-US" dirty="0">
                <a:latin typeface="Oracle Sans" panose="020B0503020204020204" pitchFamily="34" charset="0"/>
                <a:cs typeface="Oracle Sans" panose="020B0503020204020204" pitchFamily="34" charset="0"/>
              </a:rPr>
              <a:t>to control which RAG data is included.</a:t>
            </a: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Use </a:t>
            </a:r>
            <a:r>
              <a:rPr lang="en-US" dirty="0">
                <a:solidFill>
                  <a:srgbClr val="F1B13F"/>
                </a:solidFill>
                <a:latin typeface="Oracle Sans" panose="020B0503020204020204" pitchFamily="34" charset="0"/>
                <a:cs typeface="Oracle Sans" panose="020B0503020204020204" pitchFamily="34" charset="0"/>
              </a:rPr>
              <a:t>APEX$AI_ALL_USER_PROMPTS </a:t>
            </a:r>
            <a:r>
              <a:rPr lang="en-US" dirty="0">
                <a:latin typeface="Oracle Sans" panose="020B0503020204020204" pitchFamily="34" charset="0"/>
                <a:cs typeface="Oracle Sans" panose="020B0503020204020204" pitchFamily="34" charset="0"/>
              </a:rPr>
              <a:t>and </a:t>
            </a:r>
            <a:r>
              <a:rPr lang="en-US" dirty="0">
                <a:solidFill>
                  <a:srgbClr val="F1B13F"/>
                </a:solidFill>
                <a:latin typeface="Oracle Sans" panose="020B0503020204020204" pitchFamily="34" charset="0"/>
                <a:cs typeface="Oracle Sans" panose="020B0503020204020204" pitchFamily="34" charset="0"/>
              </a:rPr>
              <a:t>APEX$AI_LAST_USER_PROMPT </a:t>
            </a:r>
            <a:r>
              <a:rPr lang="en-US" dirty="0">
                <a:latin typeface="Oracle Sans" panose="020B0503020204020204" pitchFamily="34" charset="0"/>
                <a:cs typeface="Oracle Sans" panose="020B0503020204020204" pitchFamily="34" charset="0"/>
              </a:rPr>
              <a:t>bind variables for custom RAG logic</a:t>
            </a:r>
            <a:endParaRPr lang="en-US" dirty="0">
              <a:solidFill>
                <a:srgbClr val="F1B13F"/>
              </a:solidFill>
              <a:latin typeface="Oracle Sans" panose="020B0503020204020204" pitchFamily="34" charset="0"/>
              <a:cs typeface="Oracle Sans" panose="020B0503020204020204" pitchFamily="34" charset="0"/>
            </a:endParaRPr>
          </a:p>
          <a:p>
            <a:pPr marL="285750" indent="-285750">
              <a:lnSpc>
                <a:spcPct val="150000"/>
              </a:lnSpc>
              <a:buClr>
                <a:schemeClr val="tx1"/>
              </a:buClr>
              <a:buFont typeface="Arial" panose="020B0604020202020204" pitchFamily="34" charset="0"/>
              <a:buChar char="•"/>
            </a:pPr>
            <a:r>
              <a:rPr lang="en-US" dirty="0">
                <a:latin typeface="Oracle Sans" panose="020B0503020204020204" pitchFamily="34" charset="0"/>
                <a:cs typeface="Oracle Sans" panose="020B0503020204020204" pitchFamily="34" charset="0"/>
              </a:rPr>
              <a:t>Utilize the </a:t>
            </a:r>
            <a:r>
              <a:rPr lang="en-US" dirty="0">
                <a:solidFill>
                  <a:srgbClr val="F1B13F"/>
                </a:solidFill>
                <a:latin typeface="Oracle Sans" panose="020B0503020204020204" pitchFamily="34" charset="0"/>
                <a:cs typeface="Oracle Sans" panose="020B0503020204020204" pitchFamily="34" charset="0"/>
              </a:rPr>
              <a:t>AI Configuration </a:t>
            </a:r>
            <a:r>
              <a:rPr lang="en-US" dirty="0">
                <a:latin typeface="Oracle Sans" panose="020B0503020204020204" pitchFamily="34" charset="0"/>
                <a:cs typeface="Oracle Sans" panose="020B0503020204020204" pitchFamily="34" charset="0"/>
              </a:rPr>
              <a:t>in </a:t>
            </a:r>
            <a:r>
              <a:rPr lang="en-US" dirty="0">
                <a:solidFill>
                  <a:srgbClr val="F1B13F"/>
                </a:solidFill>
                <a:latin typeface="Oracle Sans" panose="020B0503020204020204" pitchFamily="34" charset="0"/>
                <a:cs typeface="Oracle Sans" panose="020B0503020204020204" pitchFamily="34" charset="0"/>
              </a:rPr>
              <a:t>Show AI Assistant</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Generate Text with AI </a:t>
            </a:r>
            <a:r>
              <a:rPr lang="en-US" dirty="0">
                <a:latin typeface="Oracle Sans" panose="020B0503020204020204" pitchFamily="34" charset="0"/>
                <a:cs typeface="Oracle Sans" panose="020B0503020204020204" pitchFamily="34" charset="0"/>
              </a:rPr>
              <a:t>Dynamic Actions</a:t>
            </a:r>
          </a:p>
          <a:p>
            <a:pPr marL="285750" indent="-285750">
              <a:lnSpc>
                <a:spcPct val="150000"/>
              </a:lnSpc>
              <a:buClr>
                <a:schemeClr val="tx1"/>
              </a:buClr>
              <a:buFont typeface="Arial" panose="020B0604020202020204" pitchFamily="34" charset="0"/>
              <a:buChar char="•"/>
            </a:pPr>
            <a:endParaRPr lang="en-US" dirty="0">
              <a:latin typeface="Oracle Sans" panose="020B0503020204020204" pitchFamily="34" charset="0"/>
              <a:cs typeface="Oracle Sans" panose="020B0503020204020204" pitchFamily="34" charset="0"/>
            </a:endParaRPr>
          </a:p>
        </p:txBody>
      </p:sp>
      <p:pic>
        <p:nvPicPr>
          <p:cNvPr id="8" name="Picture 7">
            <a:extLst>
              <a:ext uri="{FF2B5EF4-FFF2-40B4-BE49-F238E27FC236}">
                <a16:creationId xmlns:a16="http://schemas.microsoft.com/office/drawing/2014/main" id="{9AB25404-8941-898C-A9F7-D68D945D6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19" y="1695146"/>
            <a:ext cx="5495981" cy="4012599"/>
          </a:xfrm>
          <a:prstGeom prst="rect">
            <a:avLst/>
          </a:prstGeom>
          <a:ln w="12700">
            <a:solidFill>
              <a:schemeClr val="tx1"/>
            </a:solidFill>
          </a:ln>
          <a:effectLst/>
        </p:spPr>
      </p:pic>
      <p:sp>
        <p:nvSpPr>
          <p:cNvPr id="12" name="Rectangle 11">
            <a:extLst>
              <a:ext uri="{FF2B5EF4-FFF2-40B4-BE49-F238E27FC236}">
                <a16:creationId xmlns:a16="http://schemas.microsoft.com/office/drawing/2014/main" id="{61017513-D671-21F3-4549-D586DBB58D74}"/>
              </a:ext>
            </a:extLst>
          </p:cNvPr>
          <p:cNvSpPr/>
          <p:nvPr/>
        </p:nvSpPr>
        <p:spPr>
          <a:xfrm>
            <a:off x="10123136" y="0"/>
            <a:ext cx="2068864"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in APEX 24.2</a:t>
            </a:r>
          </a:p>
        </p:txBody>
      </p:sp>
    </p:spTree>
    <p:extLst>
      <p:ext uri="{BB962C8B-B14F-4D97-AF65-F5344CB8AC3E}">
        <p14:creationId xmlns:p14="http://schemas.microsoft.com/office/powerpoint/2010/main" val="37865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A937B-F98D-938F-9F3A-9BCFC350046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67414F-3A6B-7BBC-5F76-2B6CF5DAA366}"/>
              </a:ext>
            </a:extLst>
          </p:cNvPr>
          <p:cNvSpPr>
            <a:spLocks noGrp="1"/>
          </p:cNvSpPr>
          <p:nvPr>
            <p:ph type="title"/>
          </p:nvPr>
        </p:nvSpPr>
        <p:spPr/>
        <p:txBody>
          <a:bodyPr/>
          <a:lstStyle/>
          <a:p>
            <a:r>
              <a:rPr lang="en-US" dirty="0"/>
              <a:t>Generate Text with AI - Overview</a:t>
            </a:r>
            <a:endParaRPr lang="en-IN" dirty="0"/>
          </a:p>
        </p:txBody>
      </p:sp>
      <p:sp>
        <p:nvSpPr>
          <p:cNvPr id="4" name="Slide Number Placeholder 3">
            <a:extLst>
              <a:ext uri="{FF2B5EF4-FFF2-40B4-BE49-F238E27FC236}">
                <a16:creationId xmlns:a16="http://schemas.microsoft.com/office/drawing/2014/main" id="{D5202E1C-9E48-8ADA-AC17-38DB66E1BEE9}"/>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35</a:t>
            </a:fld>
            <a:endParaRPr lang="en-US" dirty="0"/>
          </a:p>
        </p:txBody>
      </p:sp>
      <p:sp>
        <p:nvSpPr>
          <p:cNvPr id="3" name="Footer Placeholder 2">
            <a:extLst>
              <a:ext uri="{FF2B5EF4-FFF2-40B4-BE49-F238E27FC236}">
                <a16:creationId xmlns:a16="http://schemas.microsoft.com/office/drawing/2014/main" id="{D44EFF69-9B75-4596-65F8-E8DED4C581B1}"/>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2D52A804-ED5F-EA96-B7BD-0D31014F03D7}"/>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EBECC444-D32E-F778-2889-26D4DD52FDBF}"/>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032F0FB7-839A-D983-AF4D-E179DA505EC5}"/>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94772960-C8DD-468F-34C6-3B535352D06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9" name="Group 8">
            <a:extLst>
              <a:ext uri="{FF2B5EF4-FFF2-40B4-BE49-F238E27FC236}">
                <a16:creationId xmlns:a16="http://schemas.microsoft.com/office/drawing/2014/main" id="{86A6A969-162A-4355-0909-A25382A737A8}"/>
              </a:ext>
            </a:extLst>
          </p:cNvPr>
          <p:cNvGrpSpPr/>
          <p:nvPr/>
        </p:nvGrpSpPr>
        <p:grpSpPr>
          <a:xfrm>
            <a:off x="9190861" y="1493428"/>
            <a:ext cx="2620563" cy="1234157"/>
            <a:chOff x="13888518" y="2587760"/>
            <a:chExt cx="3930845" cy="1692978"/>
          </a:xfrm>
        </p:grpSpPr>
        <p:sp>
          <p:nvSpPr>
            <p:cNvPr id="11" name="Rectangle: Rounded Corners 22">
              <a:extLst>
                <a:ext uri="{FF2B5EF4-FFF2-40B4-BE49-F238E27FC236}">
                  <a16:creationId xmlns:a16="http://schemas.microsoft.com/office/drawing/2014/main" id="{7CC6318A-F7DD-D2E4-63A0-15DA9AD8BD0F}"/>
                </a:ext>
              </a:extLst>
            </p:cNvPr>
            <p:cNvSpPr/>
            <p:nvPr/>
          </p:nvSpPr>
          <p:spPr bwMode="auto">
            <a:xfrm>
              <a:off x="13888518" y="2587760"/>
              <a:ext cx="3930845" cy="1692978"/>
            </a:xfrm>
            <a:prstGeom prst="roundRect">
              <a:avLst>
                <a:gd name="adj" fmla="val 10291"/>
              </a:avLst>
            </a:prstGeom>
            <a:solidFill>
              <a:schemeClr val="accent3"/>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12" name="Content Placeholder 2">
              <a:extLst>
                <a:ext uri="{FF2B5EF4-FFF2-40B4-BE49-F238E27FC236}">
                  <a16:creationId xmlns:a16="http://schemas.microsoft.com/office/drawing/2014/main" id="{5285ECD0-54D5-9194-D825-2B7D83662B62}"/>
                </a:ext>
              </a:extLst>
            </p:cNvPr>
            <p:cNvSpPr txBox="1">
              <a:spLocks/>
            </p:cNvSpPr>
            <p:nvPr/>
          </p:nvSpPr>
          <p:spPr>
            <a:xfrm>
              <a:off x="14081952" y="2700945"/>
              <a:ext cx="3405900" cy="1466609"/>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Configurable </a:t>
              </a:r>
              <a:br>
                <a:rPr lang="en-US" sz="1600" dirty="0">
                  <a:solidFill>
                    <a:srgbClr val="312D2A"/>
                  </a:solidFill>
                  <a:latin typeface="Oracle Sans"/>
                  <a:cs typeface="Arial"/>
                </a:rPr>
              </a:br>
              <a:r>
                <a:rPr lang="en-US" sz="1800" b="1" dirty="0">
                  <a:solidFill>
                    <a:srgbClr val="C00000"/>
                  </a:solidFill>
                  <a:latin typeface="Oracle Sans" panose="020B0503020204020204" pitchFamily="34" charset="0"/>
                  <a:cs typeface="Oracle Sans" panose="020B0503020204020204" pitchFamily="34" charset="0"/>
                </a:rPr>
                <a:t>System Prompt</a:t>
              </a:r>
              <a:r>
                <a:rPr lang="en-US" sz="1800" b="1" dirty="0">
                  <a:solidFill>
                    <a:schemeClr val="bg1"/>
                  </a:solidFill>
                  <a:latin typeface="Oracle Sans" panose="020B0503020204020204" pitchFamily="34" charset="0"/>
                  <a:cs typeface="Oracle Sans" panose="020B0503020204020204" pitchFamily="34" charset="0"/>
                </a:rPr>
                <a:t>,</a:t>
              </a:r>
              <a:r>
                <a:rPr lang="en-US" sz="1600" b="1" dirty="0">
                  <a:solidFill>
                    <a:schemeClr val="accent1"/>
                  </a:solidFill>
                  <a:latin typeface="Oracle Sans"/>
                  <a:cs typeface="Arial"/>
                </a:rPr>
                <a:t> </a:t>
              </a:r>
              <a:r>
                <a:rPr lang="en-US" sz="1800" b="1" dirty="0">
                  <a:solidFill>
                    <a:srgbClr val="C00000"/>
                  </a:solidFill>
                  <a:latin typeface="Oracle Sans" panose="020B0503020204020204" pitchFamily="34" charset="0"/>
                  <a:cs typeface="Oracle Sans" panose="020B0503020204020204" pitchFamily="34" charset="0"/>
                </a:rPr>
                <a:t>Input Value</a:t>
              </a:r>
              <a:r>
                <a:rPr lang="en-US" sz="1600" b="1" dirty="0">
                  <a:solidFill>
                    <a:schemeClr val="bg1"/>
                  </a:solidFill>
                  <a:latin typeface="Oracle Sans"/>
                  <a:cs typeface="Arial"/>
                </a:rPr>
                <a:t>,</a:t>
              </a:r>
              <a:r>
                <a:rPr lang="en-US" sz="1600" b="1" dirty="0">
                  <a:solidFill>
                    <a:srgbClr val="C00000"/>
                  </a:solidFill>
                  <a:latin typeface="Oracle Sans"/>
                  <a:cs typeface="Arial"/>
                </a:rPr>
                <a:t> </a:t>
              </a:r>
              <a:r>
                <a:rPr lang="en-US" sz="1600" dirty="0">
                  <a:solidFill>
                    <a:srgbClr val="312D2A"/>
                  </a:solidFill>
                  <a:latin typeface="Oracle Sans"/>
                  <a:cs typeface="Arial"/>
                </a:rPr>
                <a:t>and</a:t>
              </a:r>
              <a:r>
                <a:rPr lang="en-US" sz="1600" b="1" dirty="0">
                  <a:solidFill>
                    <a:schemeClr val="accent1"/>
                  </a:solidFill>
                  <a:latin typeface="Oracle Sans"/>
                  <a:cs typeface="Arial"/>
                </a:rPr>
                <a:t> </a:t>
              </a:r>
              <a:r>
                <a:rPr lang="en-US" sz="1800" b="1" dirty="0">
                  <a:solidFill>
                    <a:srgbClr val="C00000"/>
                  </a:solidFill>
                  <a:latin typeface="Oracle Sans" panose="020B0503020204020204" pitchFamily="34" charset="0"/>
                  <a:cs typeface="Oracle Sans" panose="020B0503020204020204" pitchFamily="34" charset="0"/>
                </a:rPr>
                <a:t>Use Response</a:t>
              </a:r>
              <a:r>
                <a:rPr lang="en-US" sz="1600" b="1" dirty="0">
                  <a:solidFill>
                    <a:schemeClr val="accent1"/>
                  </a:solidFill>
                  <a:latin typeface="Oracle Sans"/>
                  <a:cs typeface="Arial"/>
                </a:rPr>
                <a:t> </a:t>
              </a:r>
              <a:r>
                <a:rPr lang="en-US" sz="1600" dirty="0">
                  <a:solidFill>
                    <a:srgbClr val="312D2A"/>
                  </a:solidFill>
                  <a:latin typeface="Oracle Sans"/>
                  <a:cs typeface="Arial"/>
                </a:rPr>
                <a:t>attributes</a:t>
              </a:r>
              <a:endParaRPr lang="en-US" sz="1600" b="1" dirty="0">
                <a:solidFill>
                  <a:srgbClr val="C74634"/>
                </a:solidFill>
                <a:latin typeface="Oracle Sans"/>
                <a:cs typeface="Arial"/>
              </a:endParaRPr>
            </a:p>
          </p:txBody>
        </p:sp>
      </p:grpSp>
      <p:grpSp>
        <p:nvGrpSpPr>
          <p:cNvPr id="13" name="Group 12">
            <a:extLst>
              <a:ext uri="{FF2B5EF4-FFF2-40B4-BE49-F238E27FC236}">
                <a16:creationId xmlns:a16="http://schemas.microsoft.com/office/drawing/2014/main" id="{92FA45E8-7775-EA63-8BE7-B1D069445B26}"/>
              </a:ext>
            </a:extLst>
          </p:cNvPr>
          <p:cNvGrpSpPr/>
          <p:nvPr/>
        </p:nvGrpSpPr>
        <p:grpSpPr>
          <a:xfrm>
            <a:off x="3560661" y="1493429"/>
            <a:ext cx="2483004" cy="1234157"/>
            <a:chOff x="5545331" y="2587761"/>
            <a:chExt cx="4727649" cy="1692978"/>
          </a:xfrm>
        </p:grpSpPr>
        <p:sp>
          <p:nvSpPr>
            <p:cNvPr id="14" name="Rectangle: Rounded Corners 20">
              <a:extLst>
                <a:ext uri="{FF2B5EF4-FFF2-40B4-BE49-F238E27FC236}">
                  <a16:creationId xmlns:a16="http://schemas.microsoft.com/office/drawing/2014/main" id="{ACC6B661-22F1-835B-C5CD-37E82BE11142}"/>
                </a:ext>
              </a:extLst>
            </p:cNvPr>
            <p:cNvSpPr/>
            <p:nvPr/>
          </p:nvSpPr>
          <p:spPr bwMode="auto">
            <a:xfrm>
              <a:off x="5545331" y="2587761"/>
              <a:ext cx="4727649" cy="1692978"/>
            </a:xfrm>
            <a:prstGeom prst="roundRect">
              <a:avLst>
                <a:gd name="adj" fmla="val 8623"/>
              </a:avLst>
            </a:prstGeom>
            <a:solidFill>
              <a:schemeClr val="accent1">
                <a:lumMod val="90000"/>
              </a:schemeClr>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15" name="Content Placeholder 2">
              <a:extLst>
                <a:ext uri="{FF2B5EF4-FFF2-40B4-BE49-F238E27FC236}">
                  <a16:creationId xmlns:a16="http://schemas.microsoft.com/office/drawing/2014/main" id="{DD72A7A3-F4A2-F8F5-C4D6-EB7A2C12510D}"/>
                </a:ext>
              </a:extLst>
            </p:cNvPr>
            <p:cNvSpPr txBox="1">
              <a:spLocks/>
            </p:cNvSpPr>
            <p:nvPr/>
          </p:nvSpPr>
          <p:spPr>
            <a:xfrm>
              <a:off x="5816905" y="2728973"/>
              <a:ext cx="4184502" cy="141055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Leverages </a:t>
              </a:r>
              <a:r>
                <a:rPr lang="en-US" sz="1800" b="1" dirty="0">
                  <a:solidFill>
                    <a:srgbClr val="C00000"/>
                  </a:solidFill>
                  <a:latin typeface="Oracle Sans" panose="020B0503020204020204" pitchFamily="34" charset="0"/>
                  <a:cs typeface="Oracle Sans" panose="020B0503020204020204" pitchFamily="34" charset="0"/>
                </a:rPr>
                <a:t>Generative AI services</a:t>
              </a:r>
            </a:p>
          </p:txBody>
        </p:sp>
      </p:grpSp>
      <p:grpSp>
        <p:nvGrpSpPr>
          <p:cNvPr id="16" name="Group 15">
            <a:extLst>
              <a:ext uri="{FF2B5EF4-FFF2-40B4-BE49-F238E27FC236}">
                <a16:creationId xmlns:a16="http://schemas.microsoft.com/office/drawing/2014/main" id="{DE4C1748-3521-13EE-3238-D6B043750655}"/>
              </a:ext>
            </a:extLst>
          </p:cNvPr>
          <p:cNvGrpSpPr/>
          <p:nvPr/>
        </p:nvGrpSpPr>
        <p:grpSpPr>
          <a:xfrm>
            <a:off x="6167914" y="1473267"/>
            <a:ext cx="2911523" cy="1234157"/>
            <a:chOff x="10416513" y="2587760"/>
            <a:chExt cx="3221666" cy="1692978"/>
          </a:xfrm>
        </p:grpSpPr>
        <p:sp>
          <p:nvSpPr>
            <p:cNvPr id="17" name="Rectangle: Rounded Corners 21">
              <a:extLst>
                <a:ext uri="{FF2B5EF4-FFF2-40B4-BE49-F238E27FC236}">
                  <a16:creationId xmlns:a16="http://schemas.microsoft.com/office/drawing/2014/main" id="{EDE1086E-C3B9-0A87-9E84-DD03AD45A24E}"/>
                </a:ext>
              </a:extLst>
            </p:cNvPr>
            <p:cNvSpPr/>
            <p:nvPr/>
          </p:nvSpPr>
          <p:spPr bwMode="auto">
            <a:xfrm>
              <a:off x="10416513" y="2587760"/>
              <a:ext cx="3221666" cy="1692978"/>
            </a:xfrm>
            <a:prstGeom prst="roundRect">
              <a:avLst>
                <a:gd name="adj" fmla="val 10666"/>
              </a:avLst>
            </a:prstGeom>
            <a:solidFill>
              <a:schemeClr val="accent2"/>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18" name="Content Placeholder 2">
              <a:extLst>
                <a:ext uri="{FF2B5EF4-FFF2-40B4-BE49-F238E27FC236}">
                  <a16:creationId xmlns:a16="http://schemas.microsoft.com/office/drawing/2014/main" id="{1443DB3B-7F51-DC1A-9FA2-B5A77CFDEB4E}"/>
                </a:ext>
              </a:extLst>
            </p:cNvPr>
            <p:cNvSpPr txBox="1">
              <a:spLocks/>
            </p:cNvSpPr>
            <p:nvPr/>
          </p:nvSpPr>
          <p:spPr>
            <a:xfrm>
              <a:off x="10573490" y="2731141"/>
              <a:ext cx="2895513" cy="1382524"/>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600" dirty="0">
                  <a:solidFill>
                    <a:srgbClr val="312D2A"/>
                  </a:solidFill>
                  <a:latin typeface="Oracle Sans"/>
                  <a:cs typeface="Arial"/>
                </a:rPr>
                <a:t>Can also leverage centralized settings defined in</a:t>
              </a:r>
              <a:r>
                <a:rPr lang="en-IN" sz="1800" b="1" dirty="0">
                  <a:solidFill>
                    <a:srgbClr val="F1B13F"/>
                  </a:solidFill>
                  <a:latin typeface="Oracle Sans" panose="020B0503020204020204" pitchFamily="34" charset="0"/>
                  <a:cs typeface="Oracle Sans" panose="020B0503020204020204" pitchFamily="34" charset="0"/>
                </a:rPr>
                <a:t> </a:t>
              </a:r>
              <a:r>
                <a:rPr lang="en-IN" sz="1800" b="1" dirty="0">
                  <a:solidFill>
                    <a:srgbClr val="C00000"/>
                  </a:solidFill>
                  <a:latin typeface="Oracle Sans" panose="020B0503020204020204" pitchFamily="34" charset="0"/>
                  <a:cs typeface="Oracle Sans" panose="020B0503020204020204" pitchFamily="34" charset="0"/>
                </a:rPr>
                <a:t>AI Configurations</a:t>
              </a:r>
              <a:endParaRPr lang="en-US" sz="1800" b="1" dirty="0">
                <a:solidFill>
                  <a:srgbClr val="C00000"/>
                </a:solidFill>
                <a:latin typeface="Oracle Sans" panose="020B0503020204020204" pitchFamily="34" charset="0"/>
                <a:cs typeface="Oracle Sans" panose="020B0503020204020204" pitchFamily="34" charset="0"/>
              </a:endParaRPr>
            </a:p>
          </p:txBody>
        </p:sp>
      </p:grpSp>
      <p:pic>
        <p:nvPicPr>
          <p:cNvPr id="19" name="Picture 18">
            <a:extLst>
              <a:ext uri="{FF2B5EF4-FFF2-40B4-BE49-F238E27FC236}">
                <a16:creationId xmlns:a16="http://schemas.microsoft.com/office/drawing/2014/main" id="{45F86217-5577-EB10-C4A5-3BB180391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744" y="2845466"/>
            <a:ext cx="3829680" cy="3376322"/>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0FD1015E-375B-8EFC-C8CB-45536FD23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58" y="2996952"/>
            <a:ext cx="7458198" cy="3073351"/>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A669A931-912F-CEDC-F9BD-3F2E67E76A07}"/>
              </a:ext>
            </a:extLst>
          </p:cNvPr>
          <p:cNvGrpSpPr/>
          <p:nvPr/>
        </p:nvGrpSpPr>
        <p:grpSpPr>
          <a:xfrm>
            <a:off x="254531" y="1473267"/>
            <a:ext cx="3177174" cy="1207374"/>
            <a:chOff x="178460" y="2590932"/>
            <a:chExt cx="5088557" cy="1692978"/>
          </a:xfrm>
        </p:grpSpPr>
        <p:sp>
          <p:nvSpPr>
            <p:cNvPr id="23" name="Rectangle: Rounded Corners 16">
              <a:extLst>
                <a:ext uri="{FF2B5EF4-FFF2-40B4-BE49-F238E27FC236}">
                  <a16:creationId xmlns:a16="http://schemas.microsoft.com/office/drawing/2014/main" id="{8516CAC3-F0C8-8553-2964-14F0A9EC5E3C}"/>
                </a:ext>
              </a:extLst>
            </p:cNvPr>
            <p:cNvSpPr/>
            <p:nvPr/>
          </p:nvSpPr>
          <p:spPr bwMode="auto">
            <a:xfrm>
              <a:off x="178460" y="2590932"/>
              <a:ext cx="5088557" cy="1692978"/>
            </a:xfrm>
            <a:prstGeom prst="roundRect">
              <a:avLst>
                <a:gd name="adj" fmla="val 9772"/>
              </a:avLst>
            </a:prstGeom>
            <a:solidFill>
              <a:srgbClr val="E5DBBE"/>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24" name="Content Placeholder 2">
              <a:extLst>
                <a:ext uri="{FF2B5EF4-FFF2-40B4-BE49-F238E27FC236}">
                  <a16:creationId xmlns:a16="http://schemas.microsoft.com/office/drawing/2014/main" id="{421F1E65-BB56-1CBD-8CC2-0789E4B20133}"/>
                </a:ext>
              </a:extLst>
            </p:cNvPr>
            <p:cNvSpPr txBox="1">
              <a:spLocks/>
            </p:cNvSpPr>
            <p:nvPr/>
          </p:nvSpPr>
          <p:spPr>
            <a:xfrm>
              <a:off x="468637" y="2717057"/>
              <a:ext cx="4531202" cy="1529007"/>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600" dirty="0">
                  <a:solidFill>
                    <a:srgbClr val="312D2A"/>
                  </a:solidFill>
                  <a:latin typeface="Oracle Sans"/>
                  <a:cs typeface="Arial"/>
                </a:rPr>
                <a:t>Generate a </a:t>
              </a:r>
              <a:r>
                <a:rPr lang="en-IN" sz="1800" b="1" dirty="0">
                  <a:solidFill>
                    <a:srgbClr val="C00000"/>
                  </a:solidFill>
                  <a:latin typeface="Oracle Sans" panose="020B0503020204020204" pitchFamily="34" charset="0"/>
                  <a:cs typeface="Oracle Sans" panose="020B0503020204020204" pitchFamily="34" charset="0"/>
                </a:rPr>
                <a:t>one-time response </a:t>
              </a:r>
              <a:r>
                <a:rPr lang="en-IN" sz="1600" dirty="0">
                  <a:solidFill>
                    <a:srgbClr val="312D2A"/>
                  </a:solidFill>
                  <a:latin typeface="Oracle Sans"/>
                  <a:cs typeface="Arial"/>
                </a:rPr>
                <a:t>based on user content</a:t>
              </a:r>
            </a:p>
          </p:txBody>
        </p:sp>
      </p:grpSp>
      <p:sp>
        <p:nvSpPr>
          <p:cNvPr id="25" name="Rectangle 24">
            <a:extLst>
              <a:ext uri="{FF2B5EF4-FFF2-40B4-BE49-F238E27FC236}">
                <a16:creationId xmlns:a16="http://schemas.microsoft.com/office/drawing/2014/main" id="{0F628FED-DEF7-AB0B-7830-BA2CB918960D}"/>
              </a:ext>
            </a:extLst>
          </p:cNvPr>
          <p:cNvSpPr/>
          <p:nvPr/>
        </p:nvSpPr>
        <p:spPr>
          <a:xfrm>
            <a:off x="10123136" y="0"/>
            <a:ext cx="2068864"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in APEX 24.2</a:t>
            </a:r>
          </a:p>
        </p:txBody>
      </p:sp>
    </p:spTree>
    <p:extLst>
      <p:ext uri="{BB962C8B-B14F-4D97-AF65-F5344CB8AC3E}">
        <p14:creationId xmlns:p14="http://schemas.microsoft.com/office/powerpoint/2010/main" val="398101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0438F-209E-46A9-1F56-A9936DA391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B38D1FA-8CDB-8129-C76A-2B8DC7CE086F}"/>
              </a:ext>
            </a:extLst>
          </p:cNvPr>
          <p:cNvSpPr>
            <a:spLocks noGrp="1"/>
          </p:cNvSpPr>
          <p:nvPr>
            <p:ph type="title"/>
          </p:nvPr>
        </p:nvSpPr>
        <p:spPr/>
        <p:txBody>
          <a:bodyPr/>
          <a:lstStyle/>
          <a:p>
            <a:r>
              <a:rPr lang="en-US" dirty="0"/>
              <a:t>Show AI Assistant Dynamic Action - Overview</a:t>
            </a:r>
            <a:endParaRPr lang="en-IN" dirty="0"/>
          </a:p>
        </p:txBody>
      </p:sp>
      <p:sp>
        <p:nvSpPr>
          <p:cNvPr id="4" name="Slide Number Placeholder 3">
            <a:extLst>
              <a:ext uri="{FF2B5EF4-FFF2-40B4-BE49-F238E27FC236}">
                <a16:creationId xmlns:a16="http://schemas.microsoft.com/office/drawing/2014/main" id="{400FEFE1-FDF5-D7F6-B09B-A90DB11A9837}"/>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36</a:t>
            </a:fld>
            <a:endParaRPr lang="en-US" dirty="0"/>
          </a:p>
        </p:txBody>
      </p:sp>
      <p:sp>
        <p:nvSpPr>
          <p:cNvPr id="3" name="Footer Placeholder 2">
            <a:extLst>
              <a:ext uri="{FF2B5EF4-FFF2-40B4-BE49-F238E27FC236}">
                <a16:creationId xmlns:a16="http://schemas.microsoft.com/office/drawing/2014/main" id="{5911F97D-03DB-83AB-FC3C-2F33C51E7C1D}"/>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99FE804D-09FC-6068-C46C-67C75CE07CD7}"/>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56A4A92C-496C-09D3-A7CB-F70D09A472D1}"/>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110DA8E6-F6F5-2009-F28C-081A4357D52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A6A48E1C-FA05-F39A-376F-174BFBF91E2D}"/>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Rectangle 5">
            <a:extLst>
              <a:ext uri="{FF2B5EF4-FFF2-40B4-BE49-F238E27FC236}">
                <a16:creationId xmlns:a16="http://schemas.microsoft.com/office/drawing/2014/main" id="{3FE2D2A1-5349-BE9E-03AF-F7FB3B14365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21" name="Group 20">
            <a:extLst>
              <a:ext uri="{FF2B5EF4-FFF2-40B4-BE49-F238E27FC236}">
                <a16:creationId xmlns:a16="http://schemas.microsoft.com/office/drawing/2014/main" id="{31086DB0-D804-AECA-33ED-56EC2CC180F6}"/>
              </a:ext>
            </a:extLst>
          </p:cNvPr>
          <p:cNvGrpSpPr/>
          <p:nvPr/>
        </p:nvGrpSpPr>
        <p:grpSpPr>
          <a:xfrm>
            <a:off x="9619145" y="1493452"/>
            <a:ext cx="2318324" cy="965067"/>
            <a:chOff x="13888518" y="2587760"/>
            <a:chExt cx="3930845" cy="1692978"/>
          </a:xfrm>
        </p:grpSpPr>
        <p:sp>
          <p:nvSpPr>
            <p:cNvPr id="25" name="Rectangle: Rounded Corners 22">
              <a:extLst>
                <a:ext uri="{FF2B5EF4-FFF2-40B4-BE49-F238E27FC236}">
                  <a16:creationId xmlns:a16="http://schemas.microsoft.com/office/drawing/2014/main" id="{0CE1DE35-74E2-C790-CCDC-2EB481581586}"/>
                </a:ext>
              </a:extLst>
            </p:cNvPr>
            <p:cNvSpPr/>
            <p:nvPr/>
          </p:nvSpPr>
          <p:spPr bwMode="auto">
            <a:xfrm>
              <a:off x="13888518" y="2587760"/>
              <a:ext cx="3930845" cy="1692978"/>
            </a:xfrm>
            <a:prstGeom prst="roundRect">
              <a:avLst>
                <a:gd name="adj" fmla="val 10291"/>
              </a:avLst>
            </a:prstGeom>
            <a:solidFill>
              <a:schemeClr val="accent3"/>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26" name="Content Placeholder 2">
              <a:extLst>
                <a:ext uri="{FF2B5EF4-FFF2-40B4-BE49-F238E27FC236}">
                  <a16:creationId xmlns:a16="http://schemas.microsoft.com/office/drawing/2014/main" id="{532C364C-561A-445E-9C53-63361FF7C826}"/>
                </a:ext>
              </a:extLst>
            </p:cNvPr>
            <p:cNvSpPr txBox="1">
              <a:spLocks/>
            </p:cNvSpPr>
            <p:nvPr/>
          </p:nvSpPr>
          <p:spPr>
            <a:xfrm>
              <a:off x="14081952" y="2700945"/>
              <a:ext cx="3405901" cy="1466609"/>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Configurable </a:t>
              </a:r>
              <a:br>
                <a:rPr lang="en-US" sz="1600" dirty="0">
                  <a:solidFill>
                    <a:srgbClr val="312D2A"/>
                  </a:solidFill>
                  <a:latin typeface="Oracle Sans"/>
                  <a:cs typeface="Arial"/>
                </a:rPr>
              </a:br>
              <a:r>
                <a:rPr lang="en-US" sz="1600" b="1" dirty="0">
                  <a:solidFill>
                    <a:srgbClr val="C00000"/>
                  </a:solidFill>
                  <a:latin typeface="Oracle Sans" panose="020B0503020204020204" pitchFamily="34" charset="0"/>
                  <a:cs typeface="Oracle Sans" panose="020B0503020204020204" pitchFamily="34" charset="0"/>
                </a:rPr>
                <a:t>System Prompt </a:t>
              </a:r>
              <a:r>
                <a:rPr lang="en-US" sz="1600" dirty="0">
                  <a:solidFill>
                    <a:srgbClr val="312D2A"/>
                  </a:solidFill>
                  <a:latin typeface="Oracle Sans"/>
                  <a:cs typeface="Arial"/>
                </a:rPr>
                <a:t>and </a:t>
              </a:r>
              <a:r>
                <a:rPr lang="en-US" sz="1600" b="1" dirty="0">
                  <a:solidFill>
                    <a:srgbClr val="C00000"/>
                  </a:solidFill>
                  <a:latin typeface="Oracle Sans" panose="020B0503020204020204" pitchFamily="34" charset="0"/>
                  <a:cs typeface="Oracle Sans" panose="020B0503020204020204" pitchFamily="34" charset="0"/>
                </a:rPr>
                <a:t>Welcome Message</a:t>
              </a:r>
              <a:endParaRPr lang="en-US" sz="1400" b="1" dirty="0">
                <a:solidFill>
                  <a:srgbClr val="C00000"/>
                </a:solidFill>
                <a:latin typeface="Oracle Sans" panose="020B0503020204020204" pitchFamily="34" charset="0"/>
                <a:cs typeface="Oracle Sans" panose="020B0503020204020204" pitchFamily="34" charset="0"/>
              </a:endParaRPr>
            </a:p>
          </p:txBody>
        </p:sp>
      </p:grpSp>
      <p:grpSp>
        <p:nvGrpSpPr>
          <p:cNvPr id="27" name="Group 26">
            <a:extLst>
              <a:ext uri="{FF2B5EF4-FFF2-40B4-BE49-F238E27FC236}">
                <a16:creationId xmlns:a16="http://schemas.microsoft.com/office/drawing/2014/main" id="{3DA98959-2509-2BBB-2A1E-591B9904061D}"/>
              </a:ext>
            </a:extLst>
          </p:cNvPr>
          <p:cNvGrpSpPr/>
          <p:nvPr/>
        </p:nvGrpSpPr>
        <p:grpSpPr>
          <a:xfrm>
            <a:off x="254531" y="1473266"/>
            <a:ext cx="2472821" cy="993839"/>
            <a:chOff x="178460" y="2590932"/>
            <a:chExt cx="5088557" cy="1692978"/>
          </a:xfrm>
        </p:grpSpPr>
        <p:sp>
          <p:nvSpPr>
            <p:cNvPr id="28" name="Rectangle: Rounded Corners 16">
              <a:extLst>
                <a:ext uri="{FF2B5EF4-FFF2-40B4-BE49-F238E27FC236}">
                  <a16:creationId xmlns:a16="http://schemas.microsoft.com/office/drawing/2014/main" id="{6FD58D84-B472-01AA-8B0B-918B2A8A0BB9}"/>
                </a:ext>
              </a:extLst>
            </p:cNvPr>
            <p:cNvSpPr/>
            <p:nvPr/>
          </p:nvSpPr>
          <p:spPr bwMode="auto">
            <a:xfrm>
              <a:off x="178460" y="2590932"/>
              <a:ext cx="5088557" cy="1692978"/>
            </a:xfrm>
            <a:prstGeom prst="roundRect">
              <a:avLst>
                <a:gd name="adj" fmla="val 9772"/>
              </a:avLst>
            </a:prstGeom>
            <a:solidFill>
              <a:srgbClr val="E5DBBE"/>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29" name="Content Placeholder 2">
              <a:extLst>
                <a:ext uri="{FF2B5EF4-FFF2-40B4-BE49-F238E27FC236}">
                  <a16:creationId xmlns:a16="http://schemas.microsoft.com/office/drawing/2014/main" id="{BB7DE0AE-4028-7687-3306-4612020D851E}"/>
                </a:ext>
              </a:extLst>
            </p:cNvPr>
            <p:cNvSpPr txBox="1">
              <a:spLocks/>
            </p:cNvSpPr>
            <p:nvPr/>
          </p:nvSpPr>
          <p:spPr>
            <a:xfrm>
              <a:off x="468637" y="2717057"/>
              <a:ext cx="4531202" cy="1529007"/>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IN" sz="1400" dirty="0">
                  <a:solidFill>
                    <a:srgbClr val="312D2A"/>
                  </a:solidFill>
                  <a:latin typeface="Oracle Sans"/>
                  <a:cs typeface="Arial"/>
                </a:rPr>
                <a:t>A </a:t>
              </a:r>
              <a:r>
                <a:rPr lang="en-IN" sz="1600" b="1" dirty="0">
                  <a:solidFill>
                    <a:srgbClr val="C00000"/>
                  </a:solidFill>
                  <a:latin typeface="Oracle Sans" panose="020B0503020204020204" pitchFamily="34" charset="0"/>
                  <a:cs typeface="Oracle Sans" panose="020B0503020204020204" pitchFamily="34" charset="0"/>
                </a:rPr>
                <a:t>Native Dynamic Action </a:t>
              </a:r>
              <a:r>
                <a:rPr lang="en-IN" sz="1400" dirty="0">
                  <a:solidFill>
                    <a:srgbClr val="312D2A"/>
                  </a:solidFill>
                  <a:latin typeface="Oracle Sans"/>
                  <a:cs typeface="Arial"/>
                </a:rPr>
                <a:t>in Oracle APEX which opens an AI Chat User Interface</a:t>
              </a:r>
            </a:p>
          </p:txBody>
        </p:sp>
      </p:grpSp>
      <p:grpSp>
        <p:nvGrpSpPr>
          <p:cNvPr id="30" name="Group 29">
            <a:extLst>
              <a:ext uri="{FF2B5EF4-FFF2-40B4-BE49-F238E27FC236}">
                <a16:creationId xmlns:a16="http://schemas.microsoft.com/office/drawing/2014/main" id="{3C13DEEB-D0C1-8898-AD7F-CC4FBD2E149E}"/>
              </a:ext>
            </a:extLst>
          </p:cNvPr>
          <p:cNvGrpSpPr/>
          <p:nvPr/>
        </p:nvGrpSpPr>
        <p:grpSpPr>
          <a:xfrm>
            <a:off x="2835902" y="1471760"/>
            <a:ext cx="2472821" cy="995345"/>
            <a:chOff x="5545331" y="2587761"/>
            <a:chExt cx="4727649" cy="1692978"/>
          </a:xfrm>
        </p:grpSpPr>
        <p:sp>
          <p:nvSpPr>
            <p:cNvPr id="31" name="Rectangle: Rounded Corners 20">
              <a:extLst>
                <a:ext uri="{FF2B5EF4-FFF2-40B4-BE49-F238E27FC236}">
                  <a16:creationId xmlns:a16="http://schemas.microsoft.com/office/drawing/2014/main" id="{6307D204-9F06-128F-1F4B-3C26626F74C9}"/>
                </a:ext>
              </a:extLst>
            </p:cNvPr>
            <p:cNvSpPr/>
            <p:nvPr/>
          </p:nvSpPr>
          <p:spPr bwMode="auto">
            <a:xfrm>
              <a:off x="5545331" y="2587761"/>
              <a:ext cx="4727649" cy="1692978"/>
            </a:xfrm>
            <a:prstGeom prst="roundRect">
              <a:avLst>
                <a:gd name="adj" fmla="val 8623"/>
              </a:avLst>
            </a:prstGeom>
            <a:solidFill>
              <a:schemeClr val="accent1">
                <a:lumMod val="90000"/>
              </a:schemeClr>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32" name="Content Placeholder 2">
              <a:extLst>
                <a:ext uri="{FF2B5EF4-FFF2-40B4-BE49-F238E27FC236}">
                  <a16:creationId xmlns:a16="http://schemas.microsoft.com/office/drawing/2014/main" id="{D5E39140-2872-93C3-66F6-3AE2067F553A}"/>
                </a:ext>
              </a:extLst>
            </p:cNvPr>
            <p:cNvSpPr txBox="1">
              <a:spLocks/>
            </p:cNvSpPr>
            <p:nvPr/>
          </p:nvSpPr>
          <p:spPr>
            <a:xfrm>
              <a:off x="5816905" y="2728973"/>
              <a:ext cx="4184502" cy="1410555"/>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400" dirty="0">
                  <a:solidFill>
                    <a:srgbClr val="312D2A"/>
                  </a:solidFill>
                  <a:latin typeface="Oracle Sans"/>
                  <a:cs typeface="Arial"/>
                </a:rPr>
                <a:t>Leverages </a:t>
              </a:r>
              <a:r>
                <a:rPr lang="en-US" sz="1600" b="1" dirty="0">
                  <a:solidFill>
                    <a:srgbClr val="C00000"/>
                  </a:solidFill>
                  <a:latin typeface="Oracle Sans" panose="020B0503020204020204" pitchFamily="34" charset="0"/>
                  <a:cs typeface="Oracle Sans" panose="020B0503020204020204" pitchFamily="34" charset="0"/>
                </a:rPr>
                <a:t>Generative </a:t>
              </a:r>
              <a:br>
                <a:rPr lang="en-US" sz="1600" b="1" dirty="0">
                  <a:solidFill>
                    <a:srgbClr val="C00000"/>
                  </a:solidFill>
                  <a:latin typeface="Oracle Sans" panose="020B0503020204020204" pitchFamily="34" charset="0"/>
                  <a:cs typeface="Oracle Sans" panose="020B0503020204020204" pitchFamily="34" charset="0"/>
                </a:rPr>
              </a:br>
              <a:r>
                <a:rPr lang="en-US" sz="1600" b="1" dirty="0">
                  <a:solidFill>
                    <a:srgbClr val="C00000"/>
                  </a:solidFill>
                  <a:latin typeface="Oracle Sans" panose="020B0503020204020204" pitchFamily="34" charset="0"/>
                  <a:cs typeface="Oracle Sans" panose="020B0503020204020204" pitchFamily="34" charset="0"/>
                </a:rPr>
                <a:t>AI Services </a:t>
              </a:r>
              <a:r>
                <a:rPr lang="en-US" sz="1400" dirty="0">
                  <a:solidFill>
                    <a:srgbClr val="312D2A"/>
                  </a:solidFill>
                  <a:latin typeface="Oracle Sans"/>
                  <a:cs typeface="Arial"/>
                </a:rPr>
                <a:t>configured </a:t>
              </a:r>
              <a:br>
                <a:rPr lang="en-US" sz="1400" dirty="0">
                  <a:solidFill>
                    <a:srgbClr val="312D2A"/>
                  </a:solidFill>
                  <a:latin typeface="Oracle Sans"/>
                  <a:cs typeface="Arial"/>
                </a:rPr>
              </a:br>
              <a:r>
                <a:rPr lang="en-US" sz="1400" dirty="0">
                  <a:solidFill>
                    <a:srgbClr val="312D2A"/>
                  </a:solidFill>
                  <a:latin typeface="Oracle Sans"/>
                  <a:cs typeface="Arial"/>
                </a:rPr>
                <a:t>under Workspace Utilities</a:t>
              </a:r>
            </a:p>
          </p:txBody>
        </p:sp>
      </p:grpSp>
      <p:grpSp>
        <p:nvGrpSpPr>
          <p:cNvPr id="33" name="Group 32">
            <a:extLst>
              <a:ext uri="{FF2B5EF4-FFF2-40B4-BE49-F238E27FC236}">
                <a16:creationId xmlns:a16="http://schemas.microsoft.com/office/drawing/2014/main" id="{D791ED94-6BE7-97E0-543E-A5AD9FCDED66}"/>
              </a:ext>
            </a:extLst>
          </p:cNvPr>
          <p:cNvGrpSpPr/>
          <p:nvPr/>
        </p:nvGrpSpPr>
        <p:grpSpPr>
          <a:xfrm>
            <a:off x="7606539" y="1473266"/>
            <a:ext cx="1931171" cy="1002845"/>
            <a:chOff x="10416513" y="2587760"/>
            <a:chExt cx="3221666" cy="1692978"/>
          </a:xfrm>
        </p:grpSpPr>
        <p:sp>
          <p:nvSpPr>
            <p:cNvPr id="34" name="Rectangle: Rounded Corners 21">
              <a:extLst>
                <a:ext uri="{FF2B5EF4-FFF2-40B4-BE49-F238E27FC236}">
                  <a16:creationId xmlns:a16="http://schemas.microsoft.com/office/drawing/2014/main" id="{3F8E8595-C150-79DC-DC34-48EB0DDE73A4}"/>
                </a:ext>
              </a:extLst>
            </p:cNvPr>
            <p:cNvSpPr/>
            <p:nvPr/>
          </p:nvSpPr>
          <p:spPr bwMode="auto">
            <a:xfrm>
              <a:off x="10416513" y="2587760"/>
              <a:ext cx="3221666" cy="1692978"/>
            </a:xfrm>
            <a:prstGeom prst="roundRect">
              <a:avLst>
                <a:gd name="adj" fmla="val 10666"/>
              </a:avLst>
            </a:prstGeom>
            <a:solidFill>
              <a:schemeClr val="accent2"/>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35" name="Content Placeholder 2">
              <a:extLst>
                <a:ext uri="{FF2B5EF4-FFF2-40B4-BE49-F238E27FC236}">
                  <a16:creationId xmlns:a16="http://schemas.microsoft.com/office/drawing/2014/main" id="{0D2E2F48-874E-2D98-4413-E5FD0805BE6B}"/>
                </a:ext>
              </a:extLst>
            </p:cNvPr>
            <p:cNvSpPr txBox="1">
              <a:spLocks/>
            </p:cNvSpPr>
            <p:nvPr/>
          </p:nvSpPr>
          <p:spPr>
            <a:xfrm>
              <a:off x="10666853" y="2964020"/>
              <a:ext cx="2693012" cy="940458"/>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600" dirty="0">
                  <a:solidFill>
                    <a:srgbClr val="312D2A"/>
                  </a:solidFill>
                  <a:latin typeface="Oracle Sans"/>
                  <a:cs typeface="Arial"/>
                </a:rPr>
                <a:t>Rendered </a:t>
              </a:r>
              <a:r>
                <a:rPr lang="en-US" sz="1600" b="1" dirty="0">
                  <a:solidFill>
                    <a:srgbClr val="C00000"/>
                  </a:solidFill>
                  <a:latin typeface="Oracle Sans" panose="020B0503020204020204" pitchFamily="34" charset="0"/>
                  <a:cs typeface="Oracle Sans" panose="020B0503020204020204" pitchFamily="34" charset="0"/>
                </a:rPr>
                <a:t>Inline</a:t>
              </a:r>
              <a:r>
                <a:rPr lang="en-US" sz="1600" dirty="0">
                  <a:solidFill>
                    <a:srgbClr val="312D2A"/>
                  </a:solidFill>
                  <a:latin typeface="Oracle Sans"/>
                  <a:cs typeface="Arial"/>
                </a:rPr>
                <a:t> </a:t>
              </a:r>
              <a:br>
                <a:rPr lang="en-US" sz="1600" dirty="0">
                  <a:solidFill>
                    <a:srgbClr val="312D2A"/>
                  </a:solidFill>
                  <a:latin typeface="Oracle Sans"/>
                  <a:cs typeface="Arial"/>
                </a:rPr>
              </a:br>
              <a:r>
                <a:rPr lang="en-US" sz="1600" dirty="0">
                  <a:solidFill>
                    <a:srgbClr val="312D2A"/>
                  </a:solidFill>
                  <a:latin typeface="Oracle Sans"/>
                  <a:cs typeface="Arial"/>
                </a:rPr>
                <a:t>or as a </a:t>
              </a:r>
              <a:r>
                <a:rPr lang="en-US" sz="1600" b="1" dirty="0">
                  <a:solidFill>
                    <a:srgbClr val="C00000"/>
                  </a:solidFill>
                  <a:latin typeface="Oracle Sans" panose="020B0503020204020204" pitchFamily="34" charset="0"/>
                  <a:cs typeface="Oracle Sans" panose="020B0503020204020204" pitchFamily="34" charset="0"/>
                </a:rPr>
                <a:t>Dialog</a:t>
              </a:r>
              <a:endParaRPr lang="en-US" sz="1400" b="1" dirty="0">
                <a:solidFill>
                  <a:srgbClr val="C00000"/>
                </a:solidFill>
                <a:latin typeface="Oracle Sans" panose="020B0503020204020204" pitchFamily="34" charset="0"/>
                <a:cs typeface="Oracle Sans" panose="020B0503020204020204" pitchFamily="34" charset="0"/>
              </a:endParaRPr>
            </a:p>
            <a:p>
              <a:pPr marL="0" lvl="2">
                <a:lnSpc>
                  <a:spcPct val="100000"/>
                </a:lnSpc>
                <a:spcBef>
                  <a:spcPts val="6000"/>
                </a:spcBef>
                <a:buClr>
                  <a:schemeClr val="accent6"/>
                </a:buClr>
                <a:buSzPct val="150000"/>
              </a:pPr>
              <a:endParaRPr lang="en-US" sz="1867" dirty="0">
                <a:solidFill>
                  <a:srgbClr val="312D2A"/>
                </a:solidFill>
                <a:latin typeface="Oracle Sans"/>
                <a:cs typeface="Arial"/>
              </a:endParaRPr>
            </a:p>
          </p:txBody>
        </p:sp>
      </p:grpSp>
      <p:pic>
        <p:nvPicPr>
          <p:cNvPr id="36" name="Picture 35">
            <a:extLst>
              <a:ext uri="{FF2B5EF4-FFF2-40B4-BE49-F238E27FC236}">
                <a16:creationId xmlns:a16="http://schemas.microsoft.com/office/drawing/2014/main" id="{8113DBEE-8E6B-AD72-9DA8-9FAE7CE75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2797358"/>
            <a:ext cx="7488832" cy="3618033"/>
          </a:xfrm>
          <a:prstGeom prst="rect">
            <a:avLst/>
          </a:prstGeom>
          <a:ln w="12700">
            <a:solidFill>
              <a:schemeClr val="bg1"/>
            </a:solid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8F9C49B7-B2FC-9186-ED50-8B5D27995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5236" y="2954280"/>
            <a:ext cx="2794687" cy="3304188"/>
          </a:xfrm>
          <a:prstGeom prst="rect">
            <a:avLst/>
          </a:prstGeom>
          <a:effectLst>
            <a:outerShdw blurRad="50800" dist="38100" dir="2700000" algn="tl" rotWithShape="0">
              <a:prstClr val="black">
                <a:alpha val="40000"/>
              </a:prstClr>
            </a:outerShdw>
          </a:effectLst>
        </p:spPr>
      </p:pic>
      <p:grpSp>
        <p:nvGrpSpPr>
          <p:cNvPr id="38" name="Group 37">
            <a:extLst>
              <a:ext uri="{FF2B5EF4-FFF2-40B4-BE49-F238E27FC236}">
                <a16:creationId xmlns:a16="http://schemas.microsoft.com/office/drawing/2014/main" id="{3E90F51B-D5F3-6819-469C-349AD328632F}"/>
              </a:ext>
            </a:extLst>
          </p:cNvPr>
          <p:cNvGrpSpPr/>
          <p:nvPr/>
        </p:nvGrpSpPr>
        <p:grpSpPr>
          <a:xfrm>
            <a:off x="5390157" y="1482273"/>
            <a:ext cx="2102300" cy="993839"/>
            <a:chOff x="10416513" y="2587760"/>
            <a:chExt cx="3221666" cy="1692978"/>
          </a:xfrm>
        </p:grpSpPr>
        <p:sp>
          <p:nvSpPr>
            <p:cNvPr id="39" name="Rectangle: Rounded Corners 21">
              <a:extLst>
                <a:ext uri="{FF2B5EF4-FFF2-40B4-BE49-F238E27FC236}">
                  <a16:creationId xmlns:a16="http://schemas.microsoft.com/office/drawing/2014/main" id="{7006B0DE-F9B8-1787-4A60-B3D819E05C93}"/>
                </a:ext>
              </a:extLst>
            </p:cNvPr>
            <p:cNvSpPr/>
            <p:nvPr/>
          </p:nvSpPr>
          <p:spPr bwMode="auto">
            <a:xfrm>
              <a:off x="10416513" y="2587760"/>
              <a:ext cx="3221666" cy="1692978"/>
            </a:xfrm>
            <a:prstGeom prst="roundRect">
              <a:avLst>
                <a:gd name="adj" fmla="val 10666"/>
              </a:avLst>
            </a:prstGeom>
            <a:solidFill>
              <a:schemeClr val="accent2"/>
            </a:solidFill>
            <a:ln w="28575"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60960" tIns="30480" rIns="60960" bIns="30480" numCol="1" rtlCol="0" anchor="t" anchorCtr="0" compatLnSpc="1">
              <a:prstTxWarp prst="textNoShape">
                <a:avLst/>
              </a:prstTxWarp>
            </a:bodyPr>
            <a:lstStyle/>
            <a:p>
              <a:pPr algn="ctr" defTabSz="152408" fontAlgn="base">
                <a:spcBef>
                  <a:spcPct val="20000"/>
                </a:spcBef>
                <a:spcAft>
                  <a:spcPct val="0"/>
                </a:spcAft>
                <a:buClr>
                  <a:srgbClr val="FF0000"/>
                </a:buClr>
              </a:pPr>
              <a:endParaRPr lang="en-US" sz="1200">
                <a:latin typeface="Arial" pitchFamily="34" charset="0"/>
              </a:endParaRPr>
            </a:p>
          </p:txBody>
        </p:sp>
        <p:sp>
          <p:nvSpPr>
            <p:cNvPr id="40" name="Content Placeholder 2">
              <a:extLst>
                <a:ext uri="{FF2B5EF4-FFF2-40B4-BE49-F238E27FC236}">
                  <a16:creationId xmlns:a16="http://schemas.microsoft.com/office/drawing/2014/main" id="{FE3CC375-B424-D158-7817-9595A4EF7C24}"/>
                </a:ext>
              </a:extLst>
            </p:cNvPr>
            <p:cNvSpPr txBox="1">
              <a:spLocks/>
            </p:cNvSpPr>
            <p:nvPr/>
          </p:nvSpPr>
          <p:spPr>
            <a:xfrm>
              <a:off x="10645583" y="2712148"/>
              <a:ext cx="2846530" cy="937048"/>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racle Sans Light" panose="020B0403020204020204" pitchFamily="34" charset="0"/>
                  <a:ea typeface="+mn-ea"/>
                  <a:cs typeface="Oracle Sans Light" panose="020B04030202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Oracle Sans Light" panose="020B0403020204020204" pitchFamily="34" charset="0"/>
                  <a:ea typeface="+mn-ea"/>
                  <a:cs typeface="Oracle Sans Light" panose="020B04030202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racle Sans Light" panose="020B0403020204020204" pitchFamily="34" charset="0"/>
                  <a:ea typeface="+mn-ea"/>
                  <a:cs typeface="Oracle Sans Light" panose="020B04030202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racle Sans Light" panose="020B0403020204020204" pitchFamily="34" charset="0"/>
                  <a:ea typeface="+mn-ea"/>
                  <a:cs typeface="Oracle Sans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a:lnSpc>
                  <a:spcPct val="100000"/>
                </a:lnSpc>
                <a:spcBef>
                  <a:spcPts val="6000"/>
                </a:spcBef>
                <a:buClr>
                  <a:schemeClr val="accent6"/>
                </a:buClr>
                <a:buSzPct val="150000"/>
              </a:pPr>
              <a:r>
                <a:rPr lang="en-US" sz="1400" dirty="0">
                  <a:solidFill>
                    <a:srgbClr val="312D2A"/>
                  </a:solidFill>
                  <a:latin typeface="Oracle Sans"/>
                  <a:cs typeface="Arial"/>
                </a:rPr>
                <a:t>Leverages </a:t>
              </a:r>
              <a:r>
                <a:rPr lang="en-US" sz="1400" b="1" dirty="0">
                  <a:solidFill>
                    <a:srgbClr val="C00000"/>
                  </a:solidFill>
                  <a:latin typeface="Oracle Sans" panose="020B0503020204020204" pitchFamily="34" charset="0"/>
                  <a:cs typeface="Oracle Sans" panose="020B0503020204020204" pitchFamily="34" charset="0"/>
                </a:rPr>
                <a:t>Generative </a:t>
              </a:r>
              <a:br>
                <a:rPr lang="en-US" sz="1400" b="1" dirty="0">
                  <a:solidFill>
                    <a:srgbClr val="C00000"/>
                  </a:solidFill>
                  <a:latin typeface="Oracle Sans" panose="020B0503020204020204" pitchFamily="34" charset="0"/>
                  <a:cs typeface="Oracle Sans" panose="020B0503020204020204" pitchFamily="34" charset="0"/>
                </a:rPr>
              </a:br>
              <a:r>
                <a:rPr lang="en-US" sz="1400" b="1" dirty="0">
                  <a:solidFill>
                    <a:srgbClr val="C00000"/>
                  </a:solidFill>
                  <a:latin typeface="Oracle Sans" panose="020B0503020204020204" pitchFamily="34" charset="0"/>
                  <a:cs typeface="Oracle Sans" panose="020B0503020204020204" pitchFamily="34" charset="0"/>
                </a:rPr>
                <a:t>AI Services</a:t>
              </a:r>
              <a:r>
                <a:rPr lang="en-US" sz="1400" dirty="0">
                  <a:solidFill>
                    <a:srgbClr val="C00000"/>
                  </a:solidFill>
                  <a:latin typeface="Oracle Sans"/>
                  <a:cs typeface="Arial"/>
                </a:rPr>
                <a:t> </a:t>
              </a:r>
              <a:r>
                <a:rPr lang="en-US" sz="1400" dirty="0">
                  <a:solidFill>
                    <a:srgbClr val="312D2A"/>
                  </a:solidFill>
                  <a:latin typeface="Oracle Sans"/>
                  <a:cs typeface="Arial"/>
                </a:rPr>
                <a:t>configured </a:t>
              </a:r>
              <a:br>
                <a:rPr lang="en-US" sz="1400" dirty="0">
                  <a:solidFill>
                    <a:srgbClr val="312D2A"/>
                  </a:solidFill>
                  <a:latin typeface="Oracle Sans"/>
                  <a:cs typeface="Arial"/>
                </a:rPr>
              </a:br>
              <a:r>
                <a:rPr lang="en-US" sz="1400" dirty="0">
                  <a:solidFill>
                    <a:srgbClr val="312D2A"/>
                  </a:solidFill>
                  <a:latin typeface="Oracle Sans"/>
                  <a:cs typeface="Arial"/>
                </a:rPr>
                <a:t>under Workspace Utilities</a:t>
              </a:r>
              <a:endParaRPr lang="en-US" sz="1800" dirty="0">
                <a:solidFill>
                  <a:srgbClr val="312D2A"/>
                </a:solidFill>
                <a:latin typeface="Oracle Sans"/>
                <a:cs typeface="Arial"/>
              </a:endParaRPr>
            </a:p>
          </p:txBody>
        </p:sp>
      </p:grpSp>
      <p:sp>
        <p:nvSpPr>
          <p:cNvPr id="77" name="Rectangle 76">
            <a:extLst>
              <a:ext uri="{FF2B5EF4-FFF2-40B4-BE49-F238E27FC236}">
                <a16:creationId xmlns:a16="http://schemas.microsoft.com/office/drawing/2014/main" id="{DBA27324-8F16-0E8D-3ACC-B44E4A935E5C}"/>
              </a:ext>
            </a:extLst>
          </p:cNvPr>
          <p:cNvSpPr/>
          <p:nvPr/>
        </p:nvSpPr>
        <p:spPr>
          <a:xfrm>
            <a:off x="9370880" y="0"/>
            <a:ext cx="2821120"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in APEX 24.2</a:t>
            </a:r>
          </a:p>
        </p:txBody>
      </p:sp>
    </p:spTree>
    <p:extLst>
      <p:ext uri="{BB962C8B-B14F-4D97-AF65-F5344CB8AC3E}">
        <p14:creationId xmlns:p14="http://schemas.microsoft.com/office/powerpoint/2010/main" val="187684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287EB-A87F-7683-8551-769D4F194CC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435DFC-33DE-BD45-C812-FE8ADD819D6D}"/>
              </a:ext>
            </a:extLst>
          </p:cNvPr>
          <p:cNvSpPr>
            <a:spLocks noGrp="1"/>
          </p:cNvSpPr>
          <p:nvPr>
            <p:ph type="title"/>
          </p:nvPr>
        </p:nvSpPr>
        <p:spPr/>
        <p:txBody>
          <a:bodyPr/>
          <a:lstStyle/>
          <a:p>
            <a:r>
              <a:rPr lang="en-US" dirty="0"/>
              <a:t>What are Vector Providers?</a:t>
            </a:r>
            <a:endParaRPr lang="en-IN" dirty="0"/>
          </a:p>
        </p:txBody>
      </p:sp>
      <p:sp>
        <p:nvSpPr>
          <p:cNvPr id="4" name="Slide Number Placeholder 3">
            <a:extLst>
              <a:ext uri="{FF2B5EF4-FFF2-40B4-BE49-F238E27FC236}">
                <a16:creationId xmlns:a16="http://schemas.microsoft.com/office/drawing/2014/main" id="{5E8AC1BD-2376-2EDA-D7CC-E1CAB942E707}"/>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37</a:t>
            </a:fld>
            <a:endParaRPr lang="en-US" dirty="0"/>
          </a:p>
        </p:txBody>
      </p:sp>
      <p:sp>
        <p:nvSpPr>
          <p:cNvPr id="3" name="Footer Placeholder 2">
            <a:extLst>
              <a:ext uri="{FF2B5EF4-FFF2-40B4-BE49-F238E27FC236}">
                <a16:creationId xmlns:a16="http://schemas.microsoft.com/office/drawing/2014/main" id="{9A22E2EA-33D4-814A-5DBD-95B4550647F5}"/>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5640EEB5-74DF-0678-5427-5B2C769EC670}"/>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0C124E2D-340A-F011-4B59-441BECC70424}"/>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96CB43FC-CE3E-5399-DA3B-24D3AA37CBBC}"/>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BEBA094B-DE7D-FD1A-01D4-4D6AFD0358C5}"/>
              </a:ext>
            </a:extLst>
          </p:cNvPr>
          <p:cNvSpPr txBox="1"/>
          <p:nvPr/>
        </p:nvSpPr>
        <p:spPr>
          <a:xfrm>
            <a:off x="6286386" y="1530562"/>
            <a:ext cx="5153537" cy="421237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 </a:t>
            </a:r>
            <a:r>
              <a:rPr lang="en-US" dirty="0">
                <a:solidFill>
                  <a:srgbClr val="F1B13F"/>
                </a:solidFill>
                <a:latin typeface="Oracle Sans" panose="020B0503020204020204" pitchFamily="34" charset="0"/>
                <a:cs typeface="Oracle Sans" panose="020B0503020204020204" pitchFamily="34" charset="0"/>
              </a:rPr>
              <a:t>Vector Provider </a:t>
            </a:r>
            <a:r>
              <a:rPr lang="en-US" dirty="0">
                <a:latin typeface="Oracle Sans" panose="020B0503020204020204" pitchFamily="34" charset="0"/>
                <a:cs typeface="Oracle Sans" panose="020B0503020204020204" pitchFamily="34" charset="0"/>
              </a:rPr>
              <a:t>enables you to convert text into an embedding</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Available </a:t>
            </a:r>
            <a:r>
              <a:rPr lang="en-US" dirty="0">
                <a:solidFill>
                  <a:srgbClr val="F1B13F"/>
                </a:solidFill>
                <a:latin typeface="Oracle Sans" panose="020B0503020204020204" pitchFamily="34" charset="0"/>
                <a:cs typeface="Oracle Sans" panose="020B0503020204020204" pitchFamily="34" charset="0"/>
              </a:rPr>
              <a:t>Provider Types</a:t>
            </a:r>
            <a:r>
              <a:rPr lang="en-US" dirty="0">
                <a:latin typeface="Oracle Sans" panose="020B0503020204020204" pitchFamily="34" charset="0"/>
                <a:cs typeface="Oracle Sans" panose="020B0503020204020204" pitchFamily="34" charset="0"/>
              </a:rPr>
              <a:t>: Database ONNX Model, Generative AI Service, Custom PL/SQL</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Vector Providers are stored at the </a:t>
            </a:r>
            <a:r>
              <a:rPr lang="en-US" dirty="0">
                <a:solidFill>
                  <a:srgbClr val="F1B13F"/>
                </a:solidFill>
                <a:latin typeface="Oracle Sans" panose="020B0503020204020204" pitchFamily="34" charset="0"/>
                <a:cs typeface="Oracle Sans" panose="020B0503020204020204" pitchFamily="34" charset="0"/>
              </a:rPr>
              <a:t>Workspace level</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Use </a:t>
            </a:r>
            <a:r>
              <a:rPr lang="en-US" dirty="0">
                <a:solidFill>
                  <a:srgbClr val="F1B13F"/>
                </a:solidFill>
                <a:latin typeface="Oracle Sans" panose="020B0503020204020204" pitchFamily="34" charset="0"/>
                <a:cs typeface="Oracle Sans" panose="020B0503020204020204" pitchFamily="34" charset="0"/>
              </a:rPr>
              <a:t>APEX_AI.GET_VECTOR_EMBEDDINGS </a:t>
            </a:r>
            <a:r>
              <a:rPr lang="en-US" dirty="0">
                <a:latin typeface="Oracle Sans" panose="020B0503020204020204" pitchFamily="34" charset="0"/>
                <a:cs typeface="Oracle Sans" panose="020B0503020204020204" pitchFamily="34" charset="0"/>
              </a:rPr>
              <a:t>PL/SQL API to generate embeddings</a:t>
            </a:r>
          </a:p>
          <a:p>
            <a:pPr marL="285750" indent="-285750">
              <a:lnSpc>
                <a:spcPct val="150000"/>
              </a:lnSpc>
              <a:buFont typeface="Arial" panose="020B0604020202020204" pitchFamily="34" charset="0"/>
              <a:buChar char="•"/>
            </a:pPr>
            <a:r>
              <a:rPr lang="en-US">
                <a:latin typeface="Oracle Sans" panose="020B0503020204020204" pitchFamily="34" charset="0"/>
                <a:cs typeface="Oracle Sans" panose="020B0503020204020204" pitchFamily="34" charset="0"/>
              </a:rPr>
              <a:t>Available exclusively on </a:t>
            </a:r>
            <a:r>
              <a:rPr lang="en-US">
                <a:solidFill>
                  <a:srgbClr val="F1B13F"/>
                </a:solidFill>
                <a:latin typeface="Oracle Sans" panose="020B0503020204020204" pitchFamily="34" charset="0"/>
                <a:cs typeface="Oracle Sans" panose="020B0503020204020204" pitchFamily="34" charset="0"/>
              </a:rPr>
              <a:t>Oracle Database 23ai</a:t>
            </a:r>
          </a:p>
        </p:txBody>
      </p:sp>
      <p:pic>
        <p:nvPicPr>
          <p:cNvPr id="8" name="Picture 7">
            <a:extLst>
              <a:ext uri="{FF2B5EF4-FFF2-40B4-BE49-F238E27FC236}">
                <a16:creationId xmlns:a16="http://schemas.microsoft.com/office/drawing/2014/main" id="{F649CF65-F0F1-3EC8-6B0B-20B3DA906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87" y="1882855"/>
            <a:ext cx="5472608" cy="3092289"/>
          </a:xfrm>
          <a:prstGeom prst="rect">
            <a:avLst/>
          </a:prstGeom>
          <a:ln w="12700">
            <a:solidFill>
              <a:schemeClr val="tx1"/>
            </a:solidFill>
          </a:ln>
          <a:effectLst/>
        </p:spPr>
      </p:pic>
      <p:sp>
        <p:nvSpPr>
          <p:cNvPr id="9" name="Rectangle 8">
            <a:extLst>
              <a:ext uri="{FF2B5EF4-FFF2-40B4-BE49-F238E27FC236}">
                <a16:creationId xmlns:a16="http://schemas.microsoft.com/office/drawing/2014/main" id="{CA2FEB9C-7DF8-CD8E-2BA6-B7660B0B9F0C}"/>
              </a:ext>
            </a:extLst>
          </p:cNvPr>
          <p:cNvSpPr/>
          <p:nvPr/>
        </p:nvSpPr>
        <p:spPr>
          <a:xfrm>
            <a:off x="10123136" y="0"/>
            <a:ext cx="2068864"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in APEX 24.2</a:t>
            </a:r>
          </a:p>
        </p:txBody>
      </p:sp>
    </p:spTree>
    <p:extLst>
      <p:ext uri="{BB962C8B-B14F-4D97-AF65-F5344CB8AC3E}">
        <p14:creationId xmlns:p14="http://schemas.microsoft.com/office/powerpoint/2010/main" val="332482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F24F-48D8-C7C3-4EE7-D30ED0936E6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22A60DB-0A06-2420-71A4-47868CEE858F}"/>
              </a:ext>
            </a:extLst>
          </p:cNvPr>
          <p:cNvSpPr>
            <a:spLocks noGrp="1"/>
          </p:cNvSpPr>
          <p:nvPr>
            <p:ph type="title"/>
          </p:nvPr>
        </p:nvSpPr>
        <p:spPr/>
        <p:txBody>
          <a:bodyPr/>
          <a:lstStyle/>
          <a:p>
            <a:r>
              <a:rPr lang="en-IN" dirty="0"/>
              <a:t>Vector Search Support in Search Configurations - Overview</a:t>
            </a:r>
          </a:p>
        </p:txBody>
      </p:sp>
      <p:sp>
        <p:nvSpPr>
          <p:cNvPr id="4" name="Slide Number Placeholder 3">
            <a:extLst>
              <a:ext uri="{FF2B5EF4-FFF2-40B4-BE49-F238E27FC236}">
                <a16:creationId xmlns:a16="http://schemas.microsoft.com/office/drawing/2014/main" id="{75A8FF09-7167-35CE-B7A1-2F155DA79186}"/>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38</a:t>
            </a:fld>
            <a:endParaRPr lang="en-US" dirty="0"/>
          </a:p>
        </p:txBody>
      </p:sp>
      <p:sp>
        <p:nvSpPr>
          <p:cNvPr id="3" name="Footer Placeholder 2">
            <a:extLst>
              <a:ext uri="{FF2B5EF4-FFF2-40B4-BE49-F238E27FC236}">
                <a16:creationId xmlns:a16="http://schemas.microsoft.com/office/drawing/2014/main" id="{21C95702-F35B-7637-5CEA-FF47477784A4}"/>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733A81F8-5513-9CC3-FD6F-0B6114BD7327}"/>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E08BE17C-C598-10E5-32D0-A75A70C04051}"/>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271BA505-30EC-0039-0BFB-D9F9326718A4}"/>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TextBox 20">
            <a:extLst>
              <a:ext uri="{FF2B5EF4-FFF2-40B4-BE49-F238E27FC236}">
                <a16:creationId xmlns:a16="http://schemas.microsoft.com/office/drawing/2014/main" id="{A4BD2388-F89E-F118-C811-BC88F5750C36}"/>
              </a:ext>
            </a:extLst>
          </p:cNvPr>
          <p:cNvSpPr txBox="1"/>
          <p:nvPr/>
        </p:nvSpPr>
        <p:spPr>
          <a:xfrm>
            <a:off x="6286386" y="1946061"/>
            <a:ext cx="5153537" cy="296587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Available exclusively on </a:t>
            </a:r>
            <a:r>
              <a:rPr lang="en-US" dirty="0">
                <a:solidFill>
                  <a:srgbClr val="F1B13F"/>
                </a:solidFill>
                <a:latin typeface="Oracle Sans" panose="020B0503020204020204" pitchFamily="34" charset="0"/>
                <a:cs typeface="Oracle Sans" panose="020B0503020204020204" pitchFamily="34" charset="0"/>
              </a:rPr>
              <a:t>Oracle Database 23ai</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Create </a:t>
            </a:r>
            <a:r>
              <a:rPr lang="en-US" dirty="0">
                <a:solidFill>
                  <a:srgbClr val="F1B13F"/>
                </a:solidFill>
                <a:latin typeface="Oracle Sans" panose="020B0503020204020204" pitchFamily="34" charset="0"/>
                <a:cs typeface="Oracle Sans" panose="020B0503020204020204" pitchFamily="34" charset="0"/>
              </a:rPr>
              <a:t>Search Configurations </a:t>
            </a:r>
            <a:r>
              <a:rPr lang="en-US" dirty="0">
                <a:latin typeface="Oracle Sans" panose="020B0503020204020204" pitchFamily="34" charset="0"/>
                <a:cs typeface="Oracle Sans" panose="020B0503020204020204" pitchFamily="34" charset="0"/>
              </a:rPr>
              <a:t>on the table with Vector Data type columns</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Configure </a:t>
            </a:r>
            <a:r>
              <a:rPr lang="en-US" dirty="0">
                <a:solidFill>
                  <a:srgbClr val="F1B13F"/>
                </a:solidFill>
                <a:latin typeface="Oracle Sans" panose="020B0503020204020204" pitchFamily="34" charset="0"/>
                <a:cs typeface="Oracle Sans" panose="020B0503020204020204" pitchFamily="34" charset="0"/>
              </a:rPr>
              <a:t>Index Usage</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Distance Metrics</a:t>
            </a:r>
            <a:r>
              <a:rPr lang="en-US" dirty="0">
                <a:latin typeface="Oracle Sans" panose="020B0503020204020204" pitchFamily="34" charset="0"/>
                <a:cs typeface="Oracle Sans" panose="020B0503020204020204" pitchFamily="34" charset="0"/>
              </a:rPr>
              <a:t>, </a:t>
            </a:r>
            <a:r>
              <a:rPr lang="en-US" dirty="0">
                <a:solidFill>
                  <a:srgbClr val="F1B13F"/>
                </a:solidFill>
                <a:latin typeface="Oracle Sans" panose="020B0503020204020204" pitchFamily="34" charset="0"/>
                <a:cs typeface="Oracle Sans" panose="020B0503020204020204" pitchFamily="34" charset="0"/>
              </a:rPr>
              <a:t>Max Vector Distance</a:t>
            </a:r>
            <a:r>
              <a:rPr lang="en-US" dirty="0">
                <a:latin typeface="Oracle Sans" panose="020B0503020204020204" pitchFamily="34" charset="0"/>
                <a:cs typeface="Oracle Sans" panose="020B0503020204020204" pitchFamily="34" charset="0"/>
              </a:rPr>
              <a:t>, and </a:t>
            </a:r>
            <a:r>
              <a:rPr lang="en-US" dirty="0">
                <a:solidFill>
                  <a:srgbClr val="F1B13F"/>
                </a:solidFill>
                <a:latin typeface="Oracle Sans" panose="020B0503020204020204" pitchFamily="34" charset="0"/>
                <a:cs typeface="Oracle Sans" panose="020B0503020204020204" pitchFamily="34" charset="0"/>
              </a:rPr>
              <a:t>Max Results</a:t>
            </a:r>
          </a:p>
          <a:p>
            <a:pPr marL="285750" indent="-285750">
              <a:lnSpc>
                <a:spcPct val="150000"/>
              </a:lnSpc>
              <a:buFont typeface="Arial" panose="020B0604020202020204" pitchFamily="34" charset="0"/>
              <a:buChar char="•"/>
            </a:pPr>
            <a:r>
              <a:rPr lang="en-US" dirty="0">
                <a:latin typeface="Oracle Sans" panose="020B0503020204020204" pitchFamily="34" charset="0"/>
                <a:cs typeface="Oracle Sans" panose="020B0503020204020204" pitchFamily="34" charset="0"/>
              </a:rPr>
              <a:t>Results are returned based on </a:t>
            </a:r>
            <a:r>
              <a:rPr lang="en-US" dirty="0">
                <a:solidFill>
                  <a:srgbClr val="F1B13F"/>
                </a:solidFill>
                <a:latin typeface="Oracle Sans" panose="020B0503020204020204" pitchFamily="34" charset="0"/>
                <a:cs typeface="Oracle Sans" panose="020B0503020204020204" pitchFamily="34" charset="0"/>
              </a:rPr>
              <a:t>Vector Similarity</a:t>
            </a:r>
          </a:p>
        </p:txBody>
      </p:sp>
      <p:pic>
        <p:nvPicPr>
          <p:cNvPr id="9" name="Picture 8">
            <a:extLst>
              <a:ext uri="{FF2B5EF4-FFF2-40B4-BE49-F238E27FC236}">
                <a16:creationId xmlns:a16="http://schemas.microsoft.com/office/drawing/2014/main" id="{A820481C-502B-8FD8-A117-E22C88B2B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53" y="1772816"/>
            <a:ext cx="5581247" cy="3582381"/>
          </a:xfrm>
          <a:prstGeom prst="rect">
            <a:avLst/>
          </a:prstGeom>
          <a:ln w="12700">
            <a:solidFill>
              <a:schemeClr val="tx1"/>
            </a:solidFill>
          </a:ln>
          <a:effectLst/>
        </p:spPr>
      </p:pic>
      <p:sp>
        <p:nvSpPr>
          <p:cNvPr id="11" name="Rectangle 10">
            <a:extLst>
              <a:ext uri="{FF2B5EF4-FFF2-40B4-BE49-F238E27FC236}">
                <a16:creationId xmlns:a16="http://schemas.microsoft.com/office/drawing/2014/main" id="{5CBC778F-8D64-9E64-D744-99058062A594}"/>
              </a:ext>
            </a:extLst>
          </p:cNvPr>
          <p:cNvSpPr/>
          <p:nvPr/>
        </p:nvSpPr>
        <p:spPr>
          <a:xfrm>
            <a:off x="10123136" y="0"/>
            <a:ext cx="2068864"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in APEX 24.2</a:t>
            </a:r>
          </a:p>
        </p:txBody>
      </p:sp>
    </p:spTree>
    <p:extLst>
      <p:ext uri="{BB962C8B-B14F-4D97-AF65-F5344CB8AC3E}">
        <p14:creationId xmlns:p14="http://schemas.microsoft.com/office/powerpoint/2010/main" val="239065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0E458-538A-B8A0-5028-11E29407578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9B2314B-AABC-BA88-B374-E4B8C0BE1AD1}"/>
              </a:ext>
            </a:extLst>
          </p:cNvPr>
          <p:cNvSpPr>
            <a:spLocks noGrp="1"/>
          </p:cNvSpPr>
          <p:nvPr>
            <p:ph type="title"/>
          </p:nvPr>
        </p:nvSpPr>
        <p:spPr/>
        <p:txBody>
          <a:bodyPr/>
          <a:lstStyle/>
          <a:p>
            <a:r>
              <a:rPr lang="en-US" dirty="0"/>
              <a:t>APEX + AI Video Links</a:t>
            </a:r>
            <a:endParaRPr lang="en-IN" dirty="0"/>
          </a:p>
        </p:txBody>
      </p:sp>
      <p:sp>
        <p:nvSpPr>
          <p:cNvPr id="4" name="Slide Number Placeholder 3">
            <a:extLst>
              <a:ext uri="{FF2B5EF4-FFF2-40B4-BE49-F238E27FC236}">
                <a16:creationId xmlns:a16="http://schemas.microsoft.com/office/drawing/2014/main" id="{9229EEDD-D0D2-8867-4EF9-7BD648410968}"/>
              </a:ext>
            </a:extLst>
          </p:cNvPr>
          <p:cNvSpPr>
            <a:spLocks noGrp="1"/>
          </p:cNvSpPr>
          <p:nvPr>
            <p:ph type="sldNum" sz="quarter" idx="16"/>
          </p:nvPr>
        </p:nvSpPr>
        <p:spPr>
          <a:xfrm>
            <a:off x="762000" y="6423660"/>
            <a:ext cx="365760" cy="365760"/>
          </a:xfrm>
        </p:spPr>
        <p:txBody>
          <a:bodyPr/>
          <a:lstStyle/>
          <a:p>
            <a:fld id="{345D60D9-5372-5F40-9443-0F9AE5BDC3C8}" type="slidenum">
              <a:rPr lang="en-US" smtClean="0"/>
              <a:pPr/>
              <a:t>39</a:t>
            </a:fld>
            <a:endParaRPr lang="en-US" dirty="0"/>
          </a:p>
        </p:txBody>
      </p:sp>
      <p:sp>
        <p:nvSpPr>
          <p:cNvPr id="3" name="Footer Placeholder 2">
            <a:extLst>
              <a:ext uri="{FF2B5EF4-FFF2-40B4-BE49-F238E27FC236}">
                <a16:creationId xmlns:a16="http://schemas.microsoft.com/office/drawing/2014/main" id="{286DA3B7-209B-1A0D-4223-AB9DF528EF0F}"/>
              </a:ext>
            </a:extLst>
          </p:cNvPr>
          <p:cNvSpPr>
            <a:spLocks noGrp="1"/>
          </p:cNvSpPr>
          <p:nvPr>
            <p:ph type="ftr" sz="quarter" idx="15"/>
          </p:nvPr>
        </p:nvSpPr>
        <p:spPr>
          <a:xfrm>
            <a:off x="1127759" y="6423978"/>
            <a:ext cx="5745379" cy="365125"/>
          </a:xfrm>
        </p:spPr>
        <p:txBody>
          <a:bodyPr/>
          <a:lstStyle/>
          <a:p>
            <a:r>
              <a:rPr lang="en-US" dirty="0"/>
              <a:t>Copyright © 2025 Oracle and/or its affiliates</a:t>
            </a:r>
          </a:p>
        </p:txBody>
      </p:sp>
      <p:sp>
        <p:nvSpPr>
          <p:cNvPr id="2" name="Date Placeholder 1">
            <a:extLst>
              <a:ext uri="{FF2B5EF4-FFF2-40B4-BE49-F238E27FC236}">
                <a16:creationId xmlns:a16="http://schemas.microsoft.com/office/drawing/2014/main" id="{18622BDC-DBE9-09D2-EA8B-3A2467656595}"/>
              </a:ext>
            </a:extLst>
          </p:cNvPr>
          <p:cNvSpPr>
            <a:spLocks noGrp="1"/>
          </p:cNvSpPr>
          <p:nvPr>
            <p:ph type="dt" sz="half" idx="14"/>
          </p:nvPr>
        </p:nvSpPr>
        <p:spPr>
          <a:xfrm>
            <a:off x="6873138" y="6425604"/>
            <a:ext cx="2743200" cy="363500"/>
          </a:xfrm>
        </p:spPr>
        <p:txBody>
          <a:bodyPr/>
          <a:lstStyle/>
          <a:p>
            <a:r>
              <a:rPr lang="en-US" dirty="0"/>
              <a:t>Learn more at </a:t>
            </a:r>
            <a:r>
              <a:rPr lang="en-US" dirty="0" err="1"/>
              <a:t>apex.oracle.com</a:t>
            </a:r>
            <a:endParaRPr lang="en-US" dirty="0"/>
          </a:p>
        </p:txBody>
      </p:sp>
      <p:sp>
        <p:nvSpPr>
          <p:cNvPr id="7" name="Rectangle 6">
            <a:extLst>
              <a:ext uri="{FF2B5EF4-FFF2-40B4-BE49-F238E27FC236}">
                <a16:creationId xmlns:a16="http://schemas.microsoft.com/office/drawing/2014/main" id="{056B48BB-D258-36F8-8602-8028E11D280E}"/>
              </a:ext>
            </a:extLst>
          </p:cNvPr>
          <p:cNvSpPr/>
          <p:nvPr/>
        </p:nvSpPr>
        <p:spPr>
          <a:xfrm>
            <a:off x="768875" y="1275955"/>
            <a:ext cx="3017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a:extLst>
              <a:ext uri="{FF2B5EF4-FFF2-40B4-BE49-F238E27FC236}">
                <a16:creationId xmlns:a16="http://schemas.microsoft.com/office/drawing/2014/main" id="{E26AFC3B-6BDE-4AC9-7CF1-2B6333628CD9}"/>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TextBox 7">
            <a:extLst>
              <a:ext uri="{FF2B5EF4-FFF2-40B4-BE49-F238E27FC236}">
                <a16:creationId xmlns:a16="http://schemas.microsoft.com/office/drawing/2014/main" id="{4A11F35D-7B2B-6355-18B9-1F868B3937A0}"/>
              </a:ext>
            </a:extLst>
          </p:cNvPr>
          <p:cNvSpPr txBox="1"/>
          <p:nvPr/>
        </p:nvSpPr>
        <p:spPr>
          <a:xfrm>
            <a:off x="761999" y="1592266"/>
            <a:ext cx="10671047" cy="3139321"/>
          </a:xfrm>
          <a:prstGeom prst="rect">
            <a:avLst/>
          </a:prstGeom>
          <a:noFill/>
        </p:spPr>
        <p:txBody>
          <a:bodyPr wrap="square">
            <a:spAutoFit/>
          </a:bodyPr>
          <a:lstStyle/>
          <a:p>
            <a:pPr algn="l"/>
            <a:r>
              <a:rPr lang="en-IN" dirty="0">
                <a:latin typeface="Oracle Sans" panose="020B0503020204020204" pitchFamily="34" charset="0"/>
                <a:cs typeface="Oracle Sans" panose="020B0503020204020204" pitchFamily="34" charset="0"/>
              </a:rPr>
              <a:t>Build AI-Powered Enterprise Apps Faster with Oracle APEX</a:t>
            </a:r>
          </a:p>
          <a:p>
            <a:r>
              <a:rPr lang="en-US" sz="1800" dirty="0">
                <a:solidFill>
                  <a:srgbClr val="FACD62"/>
                </a:solidFill>
                <a:latin typeface="Oracle Sans" panose="020B0503020204020204" pitchFamily="34" charset="0"/>
                <a:cs typeface="Oracle Sans" panose="020B0503020204020204" pitchFamily="34" charset="0"/>
                <a:hlinkClick r:id="rId3">
                  <a:extLst>
                    <a:ext uri="{A12FA001-AC4F-418D-AE19-62706E023703}">
                      <ahyp:hlinkClr xmlns:ahyp="http://schemas.microsoft.com/office/drawing/2018/hyperlinkcolor" val="tx"/>
                    </a:ext>
                  </a:extLst>
                </a:hlinkClick>
              </a:rPr>
              <a:t>apex.oracle.com/go/apex241-launch</a:t>
            </a:r>
            <a:endParaRPr lang="en-US" sz="1800" dirty="0">
              <a:solidFill>
                <a:srgbClr val="FACD62"/>
              </a:solidFill>
              <a:latin typeface="Oracle Sans" panose="020B0503020204020204" pitchFamily="34" charset="0"/>
              <a:cs typeface="Oracle Sans" panose="020B0503020204020204" pitchFamily="34" charset="0"/>
            </a:endParaRPr>
          </a:p>
          <a:p>
            <a:endParaRPr lang="en-US" sz="1800" b="1" dirty="0">
              <a:solidFill>
                <a:srgbClr val="FACD62"/>
              </a:solidFill>
              <a:latin typeface="Oracle Sans" panose="020B0503020204020204" pitchFamily="34" charset="0"/>
              <a:cs typeface="Oracle Sans" panose="020B0503020204020204" pitchFamily="34" charset="0"/>
            </a:endParaRPr>
          </a:p>
          <a:p>
            <a:endParaRPr lang="en-US" sz="1800" b="1" dirty="0">
              <a:solidFill>
                <a:schemeClr val="tx1">
                  <a:lumMod val="90000"/>
                  <a:lumOff val="10000"/>
                </a:schemeClr>
              </a:solidFill>
              <a:latin typeface="Oracle Sans" panose="020B0503020204020204" pitchFamily="34" charset="0"/>
              <a:cs typeface="Oracle Sans" panose="020B0503020204020204" pitchFamily="34" charset="0"/>
            </a:endParaRPr>
          </a:p>
          <a:p>
            <a:r>
              <a:rPr lang="en-IN" dirty="0">
                <a:latin typeface="Oracle Sans" panose="020B0503020204020204" pitchFamily="34" charset="0"/>
                <a:cs typeface="Oracle Sans" panose="020B0503020204020204" pitchFamily="34" charset="0"/>
              </a:rPr>
              <a:t>Create and Maintain SQL Using Natural Language with APEX AI Assistant: Demo</a:t>
            </a:r>
            <a:endParaRPr lang="en-US" dirty="0">
              <a:latin typeface="Oracle Sans" panose="020B0503020204020204" pitchFamily="34" charset="0"/>
              <a:cs typeface="Oracle Sans" panose="020B0503020204020204" pitchFamily="34" charset="0"/>
            </a:endParaRPr>
          </a:p>
          <a:p>
            <a:r>
              <a:rPr lang="en-US" dirty="0">
                <a:solidFill>
                  <a:srgbClr val="FACD62"/>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a</a:t>
            </a:r>
            <a:r>
              <a:rPr lang="en-US" sz="1800" dirty="0">
                <a:solidFill>
                  <a:srgbClr val="FACD62"/>
                </a:solidFill>
                <a:latin typeface="Oracle Sans" panose="020B0503020204020204" pitchFamily="34" charset="0"/>
                <a:cs typeface="Oracle Sans" panose="020B0503020204020204" pitchFamily="34" charset="0"/>
                <a:hlinkClick r:id="rId4">
                  <a:extLst>
                    <a:ext uri="{A12FA001-AC4F-418D-AE19-62706E023703}">
                      <ahyp:hlinkClr xmlns:ahyp="http://schemas.microsoft.com/office/drawing/2018/hyperlinkcolor" val="tx"/>
                    </a:ext>
                  </a:extLst>
                </a:hlinkClick>
              </a:rPr>
              <a:t>pex.oracle.com/go/apex-assistant-video</a:t>
            </a:r>
            <a:endParaRPr lang="en-US" sz="1800" dirty="0">
              <a:solidFill>
                <a:srgbClr val="FACD62"/>
              </a:solidFill>
              <a:latin typeface="Oracle Sans" panose="020B0503020204020204" pitchFamily="34" charset="0"/>
              <a:cs typeface="Oracle Sans" panose="020B0503020204020204" pitchFamily="34" charset="0"/>
            </a:endParaRPr>
          </a:p>
          <a:p>
            <a:endParaRPr lang="en-US" sz="1800" dirty="0">
              <a:solidFill>
                <a:srgbClr val="FACD62"/>
              </a:solidFill>
              <a:latin typeface="Oracle Sans" panose="020B0503020204020204" pitchFamily="34" charset="0"/>
              <a:cs typeface="Oracle Sans" panose="020B0503020204020204" pitchFamily="34" charset="0"/>
            </a:endParaRPr>
          </a:p>
          <a:p>
            <a:endParaRPr lang="en-US" sz="1800" b="1" dirty="0">
              <a:solidFill>
                <a:schemeClr val="tx1">
                  <a:lumMod val="90000"/>
                  <a:lumOff val="10000"/>
                </a:schemeClr>
              </a:solidFill>
              <a:latin typeface="Oracle Sans" panose="020B0503020204020204" pitchFamily="34" charset="0"/>
              <a:cs typeface="Oracle Sans" panose="020B0503020204020204" pitchFamily="34" charset="0"/>
            </a:endParaRPr>
          </a:p>
          <a:p>
            <a:r>
              <a:rPr lang="en-IN" dirty="0">
                <a:latin typeface="Oracle Sans" panose="020B0503020204020204" pitchFamily="34" charset="0"/>
                <a:cs typeface="Oracle Sans" panose="020B0503020204020204" pitchFamily="34" charset="0"/>
              </a:rPr>
              <a:t>Power Semantic Search with Oracle APEX and AI Vector Search: Demo</a:t>
            </a:r>
            <a:endParaRPr lang="en-US" dirty="0">
              <a:latin typeface="Oracle Sans" panose="020B0503020204020204" pitchFamily="34" charset="0"/>
              <a:cs typeface="Oracle Sans" panose="020B0503020204020204" pitchFamily="34" charset="0"/>
            </a:endParaRPr>
          </a:p>
          <a:p>
            <a:r>
              <a:rPr lang="en-US" dirty="0">
                <a:solidFill>
                  <a:srgbClr val="FACD62"/>
                </a:solidFill>
                <a:latin typeface="Oracle Sans" panose="020B0503020204020204" pitchFamily="34" charset="0"/>
                <a:cs typeface="Oracle Sans" panose="020B0503020204020204" pitchFamily="34" charset="0"/>
                <a:hlinkClick r:id="rId5">
                  <a:extLst>
                    <a:ext uri="{A12FA001-AC4F-418D-AE19-62706E023703}">
                      <ahyp:hlinkClr xmlns:ahyp="http://schemas.microsoft.com/office/drawing/2018/hyperlinkcolor" val="tx"/>
                    </a:ext>
                  </a:extLst>
                </a:hlinkClick>
              </a:rPr>
              <a:t>apex.oracle.com/go/apex-vs-video</a:t>
            </a:r>
            <a:endParaRPr lang="en-US" dirty="0">
              <a:solidFill>
                <a:srgbClr val="FACD62"/>
              </a:solidFill>
              <a:latin typeface="Oracle Sans" panose="020B0503020204020204" pitchFamily="34" charset="0"/>
              <a:cs typeface="Oracle Sans" panose="020B0503020204020204" pitchFamily="34" charset="0"/>
            </a:endParaRPr>
          </a:p>
          <a:p>
            <a:endParaRPr lang="en-US" sz="1800" b="1" dirty="0">
              <a:solidFill>
                <a:schemeClr val="tx1">
                  <a:lumMod val="90000"/>
                  <a:lumOff val="10000"/>
                </a:schemeClr>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34061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4CC49F-7801-4B74-9BAC-48E9F7288C9E}"/>
              </a:ext>
            </a:extLst>
          </p:cNvPr>
          <p:cNvSpPr>
            <a:spLocks noGrp="1"/>
          </p:cNvSpPr>
          <p:nvPr>
            <p:ph type="title"/>
          </p:nvPr>
        </p:nvSpPr>
        <p:spPr>
          <a:xfrm>
            <a:off x="792539" y="855265"/>
            <a:ext cx="6263230" cy="728016"/>
          </a:xfrm>
        </p:spPr>
        <p:txBody>
          <a:bodyPr/>
          <a:lstStyle/>
          <a:p>
            <a:r>
              <a:rPr lang="en-IN" sz="2400" dirty="0"/>
              <a:t>What is a Low-Code Application Platform?</a:t>
            </a:r>
            <a:endParaRPr lang="en-US" dirty="0"/>
          </a:p>
        </p:txBody>
      </p:sp>
      <p:sp>
        <p:nvSpPr>
          <p:cNvPr id="4" name="Footer Placeholder 3">
            <a:extLst>
              <a:ext uri="{FF2B5EF4-FFF2-40B4-BE49-F238E27FC236}">
                <a16:creationId xmlns:a16="http://schemas.microsoft.com/office/drawing/2014/main" id="{A99BC06E-6614-6846-B3ED-8A8B2A94C8D1}"/>
              </a:ext>
            </a:extLst>
          </p:cNvPr>
          <p:cNvSpPr>
            <a:spLocks noGrp="1"/>
          </p:cNvSpPr>
          <p:nvPr>
            <p:ph type="ftr" sz="quarter" idx="41"/>
          </p:nvPr>
        </p:nvSpPr>
        <p:spPr/>
        <p:txBody>
          <a:bodyPr/>
          <a:lstStyle/>
          <a:p>
            <a:r>
              <a:rPr lang="en-US"/>
              <a:t>Copyright © 2025, Oracle and/or its affiliates</a:t>
            </a:r>
            <a:endParaRPr lang="en-US" dirty="0"/>
          </a:p>
        </p:txBody>
      </p:sp>
      <p:pic>
        <p:nvPicPr>
          <p:cNvPr id="14" name="OTag">
            <a:extLst>
              <a:ext uri="{FF2B5EF4-FFF2-40B4-BE49-F238E27FC236}">
                <a16:creationId xmlns:a16="http://schemas.microsoft.com/office/drawing/2014/main" id="{FC4CFAA7-F549-764D-976F-F4146E0540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Content Placeholder 3">
            <a:extLst>
              <a:ext uri="{FF2B5EF4-FFF2-40B4-BE49-F238E27FC236}">
                <a16:creationId xmlns:a16="http://schemas.microsoft.com/office/drawing/2014/main" id="{3505E148-0EE9-8C93-F936-65AB2F55ADAE}"/>
              </a:ext>
            </a:extLst>
          </p:cNvPr>
          <p:cNvSpPr txBox="1">
            <a:spLocks/>
          </p:cNvSpPr>
          <p:nvPr/>
        </p:nvSpPr>
        <p:spPr>
          <a:xfrm>
            <a:off x="792540" y="2256621"/>
            <a:ext cx="6263230" cy="3742948"/>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Low-Code application platform (</a:t>
            </a:r>
            <a:r>
              <a:rPr lang="en-US" sz="2000" b="1" dirty="0"/>
              <a:t>LCAP</a:t>
            </a:r>
            <a:r>
              <a:rPr lang="en-US" sz="2000" dirty="0"/>
              <a:t>) is used to rapidly develop and deploy custom applications by abstracting and minimizing hand coding.  </a:t>
            </a:r>
          </a:p>
          <a:p>
            <a:pPr algn="just"/>
            <a:endParaRPr lang="en-US" sz="2000" dirty="0"/>
          </a:p>
          <a:p>
            <a:pPr algn="just"/>
            <a:r>
              <a:rPr lang="en-US" sz="2000" dirty="0"/>
              <a:t>At a minimum, an LCAP must include low-code capabilities (such as a model-driven or graphical programming approach with scripting) to develop a complete application consisting of user interfaces, business logic, workflow, and data services.</a:t>
            </a:r>
          </a:p>
        </p:txBody>
      </p:sp>
      <p:sp>
        <p:nvSpPr>
          <p:cNvPr id="29" name="TextBox 28">
            <a:extLst>
              <a:ext uri="{FF2B5EF4-FFF2-40B4-BE49-F238E27FC236}">
                <a16:creationId xmlns:a16="http://schemas.microsoft.com/office/drawing/2014/main" id="{49B366BF-59F4-0985-4EE1-874E938A8B09}"/>
              </a:ext>
            </a:extLst>
          </p:cNvPr>
          <p:cNvSpPr txBox="1"/>
          <p:nvPr/>
        </p:nvSpPr>
        <p:spPr>
          <a:xfrm>
            <a:off x="5583472" y="5194655"/>
            <a:ext cx="2626659" cy="376517"/>
          </a:xfrm>
          <a:prstGeom prst="rect">
            <a:avLst/>
          </a:prstGeom>
          <a:noFill/>
        </p:spPr>
        <p:txBody>
          <a:bodyPr wrap="square" rtlCol="0">
            <a:spAutoFit/>
          </a:bodyPr>
          <a:lstStyle/>
          <a:p>
            <a:r>
              <a:rPr lang="en-US" i="1" dirty="0"/>
              <a:t>- Gartner</a:t>
            </a:r>
          </a:p>
        </p:txBody>
      </p:sp>
      <p:sp>
        <p:nvSpPr>
          <p:cNvPr id="30" name="Rectangle 29">
            <a:extLst>
              <a:ext uri="{FF2B5EF4-FFF2-40B4-BE49-F238E27FC236}">
                <a16:creationId xmlns:a16="http://schemas.microsoft.com/office/drawing/2014/main" id="{7B53B3AF-F32B-7629-CA9B-46F8F14946D0}"/>
              </a:ext>
            </a:extLst>
          </p:cNvPr>
          <p:cNvSpPr/>
          <p:nvPr/>
        </p:nvSpPr>
        <p:spPr>
          <a:xfrm>
            <a:off x="792539" y="1825172"/>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1" name="Date">
            <a:extLst>
              <a:ext uri="{FF2B5EF4-FFF2-40B4-BE49-F238E27FC236}">
                <a16:creationId xmlns:a16="http://schemas.microsoft.com/office/drawing/2014/main" id="{AC42668A-EACD-CD0F-69D0-D14757AE7F49}"/>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7" name="Picture 6">
            <a:extLst>
              <a:ext uri="{FF2B5EF4-FFF2-40B4-BE49-F238E27FC236}">
                <a16:creationId xmlns:a16="http://schemas.microsoft.com/office/drawing/2014/main" id="{3D8EE878-3B2F-AC66-75C2-31EE32E8C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083" y="1844824"/>
            <a:ext cx="3742949" cy="3742949"/>
          </a:xfrm>
          <a:prstGeom prst="rect">
            <a:avLst/>
          </a:prstGeom>
        </p:spPr>
      </p:pic>
      <p:sp>
        <p:nvSpPr>
          <p:cNvPr id="2" name="Slide Number Placeholder 1">
            <a:extLst>
              <a:ext uri="{FF2B5EF4-FFF2-40B4-BE49-F238E27FC236}">
                <a16:creationId xmlns:a16="http://schemas.microsoft.com/office/drawing/2014/main" id="{8009E6AE-FFD0-92DE-1643-B87F5EEC71C7}"/>
              </a:ext>
            </a:extLst>
          </p:cNvPr>
          <p:cNvSpPr>
            <a:spLocks noGrp="1"/>
          </p:cNvSpPr>
          <p:nvPr>
            <p:ph type="sldNum" sz="quarter" idx="42"/>
          </p:nvPr>
        </p:nvSpPr>
        <p:spPr/>
        <p:txBody>
          <a:bodyPr/>
          <a:lstStyle/>
          <a:p>
            <a:fld id="{345D60D9-5372-5F40-9443-0F9AE5BDC3C8}" type="slidenum">
              <a:rPr lang="en-US" smtClean="0"/>
              <a:pPr/>
              <a:t>4</a:t>
            </a:fld>
            <a:endParaRPr lang="en-US" dirty="0"/>
          </a:p>
        </p:txBody>
      </p:sp>
    </p:spTree>
    <p:extLst>
      <p:ext uri="{BB962C8B-B14F-4D97-AF65-F5344CB8AC3E}">
        <p14:creationId xmlns:p14="http://schemas.microsoft.com/office/powerpoint/2010/main" val="35454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Security</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3" name="Date">
            <a:extLst>
              <a:ext uri="{FF2B5EF4-FFF2-40B4-BE49-F238E27FC236}">
                <a16:creationId xmlns:a16="http://schemas.microsoft.com/office/drawing/2014/main" id="{443ED41C-2C1D-D844-37A2-D87DCFF1C8EF}"/>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5">
            <a:extLst>
              <a:ext uri="{FF2B5EF4-FFF2-40B4-BE49-F238E27FC236}">
                <a16:creationId xmlns:a16="http://schemas.microsoft.com/office/drawing/2014/main" id="{A1FA88DA-5653-F547-A52C-1C5BE43890FD}"/>
              </a:ext>
            </a:extLst>
          </p:cNvPr>
          <p:cNvSpPr>
            <a:spLocks noGrp="1"/>
          </p:cNvSpPr>
          <p:nvPr>
            <p:ph type="sldNum" sz="quarter" idx="12"/>
          </p:nvPr>
        </p:nvSpPr>
        <p:spPr/>
        <p:txBody>
          <a:bodyPr/>
          <a:lstStyle/>
          <a:p>
            <a:fld id="{345D60D9-5372-5F40-9443-0F9AE5BDC3C8}" type="slidenum">
              <a:rPr lang="en-US" smtClean="0"/>
              <a:pPr/>
              <a:t>40</a:t>
            </a:fld>
            <a:endParaRPr lang="en-US" dirty="0"/>
          </a:p>
        </p:txBody>
      </p:sp>
    </p:spTree>
    <p:extLst>
      <p:ext uri="{BB962C8B-B14F-4D97-AF65-F5344CB8AC3E}">
        <p14:creationId xmlns:p14="http://schemas.microsoft.com/office/powerpoint/2010/main" val="168127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Oracle APEX – Security</a:t>
            </a:r>
            <a:endParaRPr lang="en-IN" dirty="0"/>
          </a:p>
        </p:txBody>
      </p:sp>
      <p:sp>
        <p:nvSpPr>
          <p:cNvPr id="5" name="No cost fully-supported feature…">
            <a:extLst>
              <a:ext uri="{FF2B5EF4-FFF2-40B4-BE49-F238E27FC236}">
                <a16:creationId xmlns:a16="http://schemas.microsoft.com/office/drawing/2014/main" id="{28EA6C96-7922-2668-FA30-4E60B828813A}"/>
              </a:ext>
            </a:extLst>
          </p:cNvPr>
          <p:cNvSpPr txBox="1">
            <a:spLocks/>
          </p:cNvSpPr>
          <p:nvPr/>
        </p:nvSpPr>
        <p:spPr>
          <a:xfrm>
            <a:off x="768875" y="1592266"/>
            <a:ext cx="10671048" cy="4383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lvl1pPr marL="230188" marR="0" indent="-230188"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1pPr>
            <a:lvl2pPr marL="729456" marR="0" indent="-27225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2pPr>
            <a:lvl3pPr marL="1245553" marR="0" indent="-331153"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3pPr>
            <a:lvl4pPr marL="1732138" marR="0" indent="-360537"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4pPr>
            <a:lvl5pPr marL="2194276" marR="0" indent="-36547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5pPr>
            <a:lvl6pPr marL="26416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6pPr>
            <a:lvl7pPr marL="30988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7pPr>
            <a:lvl8pPr marL="35560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8pPr>
            <a:lvl9pPr marL="40132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9pPr>
          </a:lstStyle>
          <a:p>
            <a:pPr marL="0" indent="0">
              <a:lnSpc>
                <a:spcPct val="120000"/>
              </a:lnSpc>
              <a:spcBef>
                <a:spcPts val="800"/>
              </a:spcBef>
              <a:buClr>
                <a:srgbClr val="FF0000"/>
              </a:buClr>
              <a:buSzPct val="100000"/>
              <a:buNone/>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800" dirty="0">
                <a:solidFill>
                  <a:schemeClr val="tx1"/>
                </a:solidFill>
                <a:latin typeface="Oracle Sans" panose="020B0503020204020204" pitchFamily="34" charset="0"/>
                <a:ea typeface="+mn-ea"/>
                <a:cs typeface="Oracle Sans" panose="020B0503020204020204" pitchFamily="34" charset="0"/>
              </a:rPr>
              <a:t>Oracle APEX is designed to build highly secure web apps out of the box. A new instance admin security parameter enables the use of database credentials instance-wide</a:t>
            </a:r>
            <a:r>
              <a:rPr lang="en-IN" sz="1800" dirty="0">
                <a:solidFill>
                  <a:schemeClr val="tx1"/>
                </a:solidFill>
                <a:latin typeface="Oracle Sans" panose="020B0503020204020204" pitchFamily="34" charset="0"/>
                <a:ea typeface="+mn-ea"/>
                <a:cs typeface="Oracle Sans" panose="020B0503020204020204" pitchFamily="34" charset="0"/>
              </a:rPr>
              <a:t>.</a:t>
            </a:r>
            <a:endParaRPr lang="en-US" sz="1800" dirty="0">
              <a:solidFill>
                <a:schemeClr val="tx1"/>
              </a:solidFill>
              <a:latin typeface="Oracle Sans" panose="020B0503020204020204" pitchFamily="34" charset="0"/>
              <a:ea typeface="+mn-ea"/>
              <a:cs typeface="Oracle Sans" panose="020B0503020204020204" pitchFamily="34" charset="0"/>
            </a:endParaRPr>
          </a:p>
          <a:p>
            <a:pPr marL="0" indent="0">
              <a:lnSpc>
                <a:spcPct val="100000"/>
              </a:lnSpc>
              <a:spcBef>
                <a:spcPts val="800"/>
              </a:spcBef>
              <a:buClr>
                <a:srgbClr val="FF0000"/>
              </a:buClr>
              <a:buSzPct val="100000"/>
              <a:buNone/>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800" dirty="0">
                <a:solidFill>
                  <a:schemeClr val="tx1"/>
                </a:solidFill>
                <a:latin typeface="Oracle Sans" panose="020B0503020204020204" pitchFamily="34" charset="0"/>
                <a:ea typeface="+mn-ea"/>
                <a:cs typeface="Oracle Sans" panose="020B0503020204020204" pitchFamily="34" charset="0"/>
              </a:rPr>
              <a:t>In a world of constantly changing web standards and increasingly resourceful attackers finding new ways to hack sites, our focus on security means that your applications stay protected.</a:t>
            </a:r>
          </a:p>
          <a:p>
            <a:pPr>
              <a:lnSpc>
                <a:spcPct val="150000"/>
              </a:lnSpc>
              <a:spcBef>
                <a:spcPts val="800"/>
              </a:spcBef>
              <a:buClr>
                <a:srgbClr val="FF0000"/>
              </a:buClr>
              <a:buSzPct val="100000"/>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800" dirty="0">
                <a:solidFill>
                  <a:schemeClr val="tx1"/>
                </a:solidFill>
                <a:latin typeface="Oracle Sans" panose="020B0503020204020204" pitchFamily="34" charset="0"/>
                <a:ea typeface="+mn-ea"/>
                <a:cs typeface="Oracle Sans" panose="020B0503020204020204" pitchFamily="34" charset="0"/>
              </a:rPr>
              <a:t>Authentication and Authorization</a:t>
            </a:r>
          </a:p>
          <a:p>
            <a:pPr>
              <a:lnSpc>
                <a:spcPct val="150000"/>
              </a:lnSpc>
              <a:spcBef>
                <a:spcPts val="800"/>
              </a:spcBef>
              <a:buClr>
                <a:srgbClr val="FF0000"/>
              </a:buClr>
              <a:buSzPct val="100000"/>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800" dirty="0">
                <a:solidFill>
                  <a:schemeClr val="tx1"/>
                </a:solidFill>
                <a:latin typeface="Oracle Sans" panose="020B0503020204020204" pitchFamily="34" charset="0"/>
                <a:ea typeface="+mn-ea"/>
                <a:cs typeface="Oracle Sans" panose="020B0503020204020204" pitchFamily="34" charset="0"/>
              </a:rPr>
              <a:t>Session Management</a:t>
            </a:r>
          </a:p>
          <a:p>
            <a:pPr>
              <a:lnSpc>
                <a:spcPct val="150000"/>
              </a:lnSpc>
              <a:spcBef>
                <a:spcPts val="800"/>
              </a:spcBef>
              <a:buClr>
                <a:srgbClr val="FF0000"/>
              </a:buClr>
              <a:buSzPct val="100000"/>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800" dirty="0">
                <a:solidFill>
                  <a:schemeClr val="tx1"/>
                </a:solidFill>
                <a:latin typeface="Oracle Sans" panose="020B0503020204020204" pitchFamily="34" charset="0"/>
                <a:ea typeface="+mn-ea"/>
                <a:cs typeface="Oracle Sans" panose="020B0503020204020204" pitchFamily="34" charset="0"/>
              </a:rPr>
              <a:t>Secure by Default</a:t>
            </a:r>
          </a:p>
          <a:p>
            <a:pPr>
              <a:lnSpc>
                <a:spcPct val="150000"/>
              </a:lnSpc>
              <a:spcBef>
                <a:spcPts val="800"/>
              </a:spcBef>
              <a:buClr>
                <a:srgbClr val="FF0000"/>
              </a:buClr>
              <a:buSzPct val="100000"/>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800" dirty="0">
                <a:solidFill>
                  <a:schemeClr val="tx1"/>
                </a:solidFill>
                <a:latin typeface="Oracle Sans" panose="020B0503020204020204" pitchFamily="34" charset="0"/>
                <a:ea typeface="+mn-ea"/>
                <a:cs typeface="Oracle Sans" panose="020B0503020204020204" pitchFamily="34" charset="0"/>
              </a:rPr>
              <a:t>Support for SSO</a:t>
            </a:r>
          </a:p>
          <a:p>
            <a:pPr>
              <a:lnSpc>
                <a:spcPct val="150000"/>
              </a:lnSpc>
              <a:spcBef>
                <a:spcPts val="800"/>
              </a:spcBef>
              <a:buClr>
                <a:srgbClr val="FF0000"/>
              </a:buClr>
              <a:buSzPct val="100000"/>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IN" sz="1800" dirty="0">
                <a:solidFill>
                  <a:schemeClr val="tx1"/>
                </a:solidFill>
                <a:latin typeface="Oracle Sans" panose="020B0503020204020204" pitchFamily="34" charset="0"/>
                <a:ea typeface="+mn-ea"/>
                <a:cs typeface="Oracle Sans" panose="020B0503020204020204" pitchFamily="34" charset="0"/>
              </a:rPr>
              <a:t>APEX Advisor</a:t>
            </a:r>
          </a:p>
          <a:p>
            <a:br>
              <a:rPr lang="en-IN" sz="1200" dirty="0"/>
            </a:br>
            <a:endParaRPr lang="en-US" sz="1800" dirty="0">
              <a:solidFill>
                <a:schemeClr val="tx1"/>
              </a:solidFill>
            </a:endParaRPr>
          </a:p>
        </p:txBody>
      </p:sp>
      <p:sp>
        <p:nvSpPr>
          <p:cNvPr id="2" name="Date">
            <a:extLst>
              <a:ext uri="{FF2B5EF4-FFF2-40B4-BE49-F238E27FC236}">
                <a16:creationId xmlns:a16="http://schemas.microsoft.com/office/drawing/2014/main" id="{E09B380D-543C-E61D-ADBF-DABB99F4260E}"/>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6" name="Picture 5">
            <a:extLst>
              <a:ext uri="{FF2B5EF4-FFF2-40B4-BE49-F238E27FC236}">
                <a16:creationId xmlns:a16="http://schemas.microsoft.com/office/drawing/2014/main" id="{8679B169-B6E4-744D-0CD2-D0DC6553B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2906610"/>
            <a:ext cx="3128634" cy="3068960"/>
          </a:xfrm>
          <a:prstGeom prst="rect">
            <a:avLst/>
          </a:prstGeom>
        </p:spPr>
      </p:pic>
      <p:sp>
        <p:nvSpPr>
          <p:cNvPr id="7" name="Slide Number Placeholder 6">
            <a:extLst>
              <a:ext uri="{FF2B5EF4-FFF2-40B4-BE49-F238E27FC236}">
                <a16:creationId xmlns:a16="http://schemas.microsoft.com/office/drawing/2014/main" id="{16B961DF-BF3F-165A-C974-5242D2F2E8F5}"/>
              </a:ext>
            </a:extLst>
          </p:cNvPr>
          <p:cNvSpPr>
            <a:spLocks noGrp="1"/>
          </p:cNvSpPr>
          <p:nvPr>
            <p:ph type="sldNum" sz="quarter" idx="16"/>
          </p:nvPr>
        </p:nvSpPr>
        <p:spPr/>
        <p:txBody>
          <a:bodyPr/>
          <a:lstStyle/>
          <a:p>
            <a:fld id="{345D60D9-5372-5F40-9443-0F9AE5BDC3C8}" type="slidenum">
              <a:rPr lang="en-US" smtClean="0"/>
              <a:pPr/>
              <a:t>41</a:t>
            </a:fld>
            <a:endParaRPr lang="en-US" dirty="0"/>
          </a:p>
        </p:txBody>
      </p:sp>
    </p:spTree>
    <p:extLst>
      <p:ext uri="{BB962C8B-B14F-4D97-AF65-F5344CB8AC3E}">
        <p14:creationId xmlns:p14="http://schemas.microsoft.com/office/powerpoint/2010/main" val="265525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sz="2400" dirty="0">
                <a:solidFill>
                  <a:schemeClr val="tx1"/>
                </a:solidFill>
              </a:rPr>
              <a:t>Authentication and Authorization</a:t>
            </a:r>
          </a:p>
        </p:txBody>
      </p:sp>
      <p:sp>
        <p:nvSpPr>
          <p:cNvPr id="5" name="No cost fully-supported feature…">
            <a:extLst>
              <a:ext uri="{FF2B5EF4-FFF2-40B4-BE49-F238E27FC236}">
                <a16:creationId xmlns:a16="http://schemas.microsoft.com/office/drawing/2014/main" id="{28EA6C96-7922-2668-FA30-4E60B828813A}"/>
              </a:ext>
            </a:extLst>
          </p:cNvPr>
          <p:cNvSpPr txBox="1">
            <a:spLocks/>
          </p:cNvSpPr>
          <p:nvPr/>
        </p:nvSpPr>
        <p:spPr>
          <a:xfrm>
            <a:off x="762000" y="1592266"/>
            <a:ext cx="6486128" cy="457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230188" marR="0" indent="-230188"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1pPr>
            <a:lvl2pPr marL="729456" marR="0" indent="-27225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2pPr>
            <a:lvl3pPr marL="1245553" marR="0" indent="-331153"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3pPr>
            <a:lvl4pPr marL="1732138" marR="0" indent="-360537"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4pPr>
            <a:lvl5pPr marL="2194276" marR="0" indent="-36547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5pPr>
            <a:lvl6pPr marL="26416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6pPr>
            <a:lvl7pPr marL="30988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7pPr>
            <a:lvl8pPr marL="35560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8pPr>
            <a:lvl9pPr marL="40132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9pPr>
          </a:lstStyle>
          <a:p>
            <a:pPr marL="0" indent="0">
              <a:spcBef>
                <a:spcPts val="800"/>
              </a:spcBef>
              <a:buClr>
                <a:srgbClr val="FF0000"/>
              </a:buClr>
              <a:buSzPct val="100000"/>
              <a:buNone/>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ea typeface="+mn-ea"/>
                <a:cs typeface="Oracle Sans" panose="020B0503020204020204" pitchFamily="34" charset="0"/>
              </a:rPr>
              <a:t>Authentication is the process of identifying who is accessing the application, while Authorization defines whether the user has permission to use an application or parts of it.</a:t>
            </a:r>
          </a:p>
          <a:p>
            <a:pPr marL="0" indent="0">
              <a:buClr>
                <a:srgbClr val="FF0000"/>
              </a:buClr>
              <a:buNone/>
            </a:pPr>
            <a:endParaRPr lang="en-US" sz="1600" dirty="0">
              <a:solidFill>
                <a:schemeClr val="tx1"/>
              </a:solidFill>
            </a:endParaRPr>
          </a:p>
          <a:p>
            <a:pPr marL="0" indent="0">
              <a:spcBef>
                <a:spcPts val="800"/>
              </a:spcBef>
              <a:buClr>
                <a:srgbClr val="FF0000"/>
              </a:buClr>
              <a:buSzPct val="100000"/>
              <a:buNone/>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600" b="1" dirty="0">
                <a:solidFill>
                  <a:schemeClr val="tx1"/>
                </a:solidFill>
                <a:latin typeface="Oracle Sans" panose="020B0503020204020204" pitchFamily="34" charset="0"/>
                <a:ea typeface="+mn-ea"/>
                <a:cs typeface="Oracle Sans" panose="020B0503020204020204" pitchFamily="34" charset="0"/>
              </a:rPr>
              <a:t>Authentication Schemes</a:t>
            </a:r>
          </a:p>
          <a:p>
            <a:pPr marL="0" indent="0">
              <a:spcBef>
                <a:spcPts val="800"/>
              </a:spcBef>
              <a:buClr>
                <a:srgbClr val="FF0000"/>
              </a:buClr>
              <a:buSzPct val="100000"/>
              <a:buNone/>
              <a:tabLst>
                <a:tab pos="217979" algn="l"/>
                <a:tab pos="814775" algn="l"/>
                <a:tab pos="1413686" algn="l"/>
                <a:tab pos="2012598" algn="l"/>
                <a:tab pos="2611510" algn="l"/>
                <a:tab pos="3210422" algn="l"/>
                <a:tab pos="3809333" algn="l"/>
                <a:tab pos="4408246" algn="l"/>
                <a:tab pos="5007157" algn="l"/>
                <a:tab pos="5606069" algn="l"/>
                <a:tab pos="6204981" algn="l"/>
                <a:tab pos="6803893" algn="l"/>
                <a:tab pos="7402804" algn="l"/>
                <a:tab pos="8001717" algn="l"/>
                <a:tab pos="8600628" algn="l"/>
                <a:tab pos="9199540" algn="l"/>
                <a:tab pos="9798452" algn="l"/>
                <a:tab pos="10397364" algn="l"/>
                <a:tab pos="10996275" algn="l"/>
                <a:tab pos="11595188" algn="l"/>
                <a:tab pos="12194099" algn="l"/>
              </a:tabLst>
            </a:pPr>
            <a:r>
              <a:rPr lang="en-US" sz="1400" dirty="0">
                <a:solidFill>
                  <a:schemeClr val="tx1"/>
                </a:solidFill>
                <a:latin typeface="Oracle Sans" panose="020B0503020204020204" pitchFamily="34" charset="0"/>
                <a:ea typeface="+mn-ea"/>
                <a:cs typeface="Oracle Sans" panose="020B0503020204020204" pitchFamily="34" charset="0"/>
              </a:rPr>
              <a:t>Oracle APEX comes with a comprehensive set of built-in authentication schemes that make it simple to integrate .</a:t>
            </a:r>
            <a:br>
              <a:rPr lang="en-US" sz="1400" dirty="0">
                <a:solidFill>
                  <a:schemeClr val="tx1"/>
                </a:solidFill>
                <a:latin typeface="Oracle Sans" panose="020B0503020204020204" pitchFamily="34" charset="0"/>
                <a:ea typeface="+mn-ea"/>
                <a:cs typeface="Oracle Sans" panose="020B0503020204020204" pitchFamily="34" charset="0"/>
              </a:rPr>
            </a:br>
            <a:endParaRPr lang="en-US" sz="1400" dirty="0">
              <a:solidFill>
                <a:schemeClr val="tx1"/>
              </a:solidFill>
              <a:latin typeface="Oracle Sans" panose="020B0503020204020204" pitchFamily="34" charset="0"/>
              <a:ea typeface="+mn-ea"/>
              <a:cs typeface="Oracle Sans" panose="020B0503020204020204" pitchFamily="34" charset="0"/>
            </a:endParaRPr>
          </a:p>
          <a:p>
            <a:pPr marL="0" indent="0">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Authorization Schemes</a:t>
            </a:r>
          </a:p>
          <a:p>
            <a:pPr marL="0" indent="0">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Define access to your application, pages and page components with authorization schemes. Use the built-in Application Access Control to manage users and roles. Authorization can be applied to Items, Regions, Pages, process, etc.,</a:t>
            </a:r>
            <a:br>
              <a:rPr lang="en-US" sz="1400" dirty="0">
                <a:solidFill>
                  <a:schemeClr val="tx1"/>
                </a:solidFill>
                <a:latin typeface="Oracle Sans" panose="020B0503020204020204" pitchFamily="34" charset="0"/>
                <a:ea typeface="+mn-ea"/>
                <a:cs typeface="Oracle Sans" panose="020B0503020204020204" pitchFamily="34" charset="0"/>
              </a:rPr>
            </a:br>
            <a:endParaRPr lang="en-US" sz="1400" dirty="0">
              <a:solidFill>
                <a:schemeClr val="tx1"/>
              </a:solidFill>
              <a:latin typeface="Oracle Sans" panose="020B0503020204020204" pitchFamily="34" charset="0"/>
              <a:ea typeface="+mn-ea"/>
              <a:cs typeface="Oracle Sans" panose="020B0503020204020204" pitchFamily="34" charset="0"/>
            </a:endParaRPr>
          </a:p>
          <a:p>
            <a:pPr marL="0" indent="0">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Extensibility</a:t>
            </a:r>
            <a:endParaRPr lang="en-US" sz="1400" b="1" dirty="0">
              <a:solidFill>
                <a:schemeClr val="tx1"/>
              </a:solidFill>
              <a:latin typeface="Oracle Sans" panose="020B0503020204020204" pitchFamily="34" charset="0"/>
              <a:ea typeface="+mn-ea"/>
              <a:cs typeface="Oracle Sans" panose="020B0503020204020204" pitchFamily="34" charset="0"/>
            </a:endParaRPr>
          </a:p>
          <a:p>
            <a:pPr marL="0" indent="0">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Developers can easily extend Oracle APEX by writing custom authentication and authorization schemes in SQL and PL/SQL.</a:t>
            </a:r>
          </a:p>
        </p:txBody>
      </p:sp>
      <p:sp>
        <p:nvSpPr>
          <p:cNvPr id="2" name="Date">
            <a:extLst>
              <a:ext uri="{FF2B5EF4-FFF2-40B4-BE49-F238E27FC236}">
                <a16:creationId xmlns:a16="http://schemas.microsoft.com/office/drawing/2014/main" id="{85933A2C-A707-E004-4BAE-E9EA7DAAA1B9}"/>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6" name="Picture 5">
            <a:extLst>
              <a:ext uri="{FF2B5EF4-FFF2-40B4-BE49-F238E27FC236}">
                <a16:creationId xmlns:a16="http://schemas.microsoft.com/office/drawing/2014/main" id="{1AB7CE19-C30B-7B46-4B69-AFA5B6EA0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190" y="1750504"/>
            <a:ext cx="3356992" cy="3356992"/>
          </a:xfrm>
          <a:prstGeom prst="rect">
            <a:avLst/>
          </a:prstGeom>
        </p:spPr>
      </p:pic>
      <p:sp>
        <p:nvSpPr>
          <p:cNvPr id="7" name="Slide Number Placeholder 6">
            <a:extLst>
              <a:ext uri="{FF2B5EF4-FFF2-40B4-BE49-F238E27FC236}">
                <a16:creationId xmlns:a16="http://schemas.microsoft.com/office/drawing/2014/main" id="{802C6949-193B-6E6B-BC3E-543D17BAE38D}"/>
              </a:ext>
            </a:extLst>
          </p:cNvPr>
          <p:cNvSpPr>
            <a:spLocks noGrp="1"/>
          </p:cNvSpPr>
          <p:nvPr>
            <p:ph type="sldNum" sz="quarter" idx="16"/>
          </p:nvPr>
        </p:nvSpPr>
        <p:spPr/>
        <p:txBody>
          <a:bodyPr/>
          <a:lstStyle/>
          <a:p>
            <a:fld id="{345D60D9-5372-5F40-9443-0F9AE5BDC3C8}" type="slidenum">
              <a:rPr lang="en-US" smtClean="0"/>
              <a:pPr/>
              <a:t>42</a:t>
            </a:fld>
            <a:endParaRPr lang="en-US" dirty="0"/>
          </a:p>
        </p:txBody>
      </p:sp>
    </p:spTree>
    <p:extLst>
      <p:ext uri="{BB962C8B-B14F-4D97-AF65-F5344CB8AC3E}">
        <p14:creationId xmlns:p14="http://schemas.microsoft.com/office/powerpoint/2010/main" val="293976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IN" sz="2400" dirty="0">
                <a:solidFill>
                  <a:schemeClr val="tx1"/>
                </a:solidFill>
              </a:rPr>
              <a:t>Session Management</a:t>
            </a:r>
          </a:p>
        </p:txBody>
      </p:sp>
      <p:sp>
        <p:nvSpPr>
          <p:cNvPr id="5" name="No cost fully-supported feature…">
            <a:extLst>
              <a:ext uri="{FF2B5EF4-FFF2-40B4-BE49-F238E27FC236}">
                <a16:creationId xmlns:a16="http://schemas.microsoft.com/office/drawing/2014/main" id="{28EA6C96-7922-2668-FA30-4E60B828813A}"/>
              </a:ext>
            </a:extLst>
          </p:cNvPr>
          <p:cNvSpPr txBox="1">
            <a:spLocks/>
          </p:cNvSpPr>
          <p:nvPr/>
        </p:nvSpPr>
        <p:spPr>
          <a:xfrm>
            <a:off x="623392" y="1592267"/>
            <a:ext cx="6840760" cy="4140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230188" marR="0" indent="-230188"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1pPr>
            <a:lvl2pPr marL="729456" marR="0" indent="-27225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2pPr>
            <a:lvl3pPr marL="1245553" marR="0" indent="-331153"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3pPr>
            <a:lvl4pPr marL="1732138" marR="0" indent="-360537"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4pPr>
            <a:lvl5pPr marL="2194276" marR="0" indent="-36547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5pPr>
            <a:lvl6pPr marL="26416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6pPr>
            <a:lvl7pPr marL="30988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7pPr>
            <a:lvl8pPr marL="35560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8pPr>
            <a:lvl9pPr marL="40132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9pPr>
          </a:lstStyle>
          <a:p>
            <a:pPr marL="0" indent="0">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Server-side session management is used for a user's interactions with an application. This is linked to a secure session cookie, which is an intrinsic part of Oracle APEX.</a:t>
            </a:r>
          </a:p>
          <a:p>
            <a:pPr marL="0" indent="0">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Session Control</a:t>
            </a:r>
          </a:p>
          <a:p>
            <a:pPr marL="0" indent="0">
              <a:buClr>
                <a:srgbClr val="FF0000"/>
              </a:buClr>
              <a:buNone/>
            </a:pPr>
            <a:r>
              <a:rPr lang="en-IN" sz="1400" dirty="0">
                <a:solidFill>
                  <a:schemeClr val="tx1"/>
                </a:solidFill>
                <a:latin typeface="Oracle Sans" panose="020B0503020204020204" pitchFamily="34" charset="0"/>
                <a:ea typeface="+mn-ea"/>
                <a:cs typeface="Oracle Sans" panose="020B0503020204020204" pitchFamily="34" charset="0"/>
              </a:rPr>
              <a:t>Sessions are defined by a browser cookie value and an ID in the URL, which are long random values that an attacker can not guess to take over a user's session. Built-in timeouts guarantee that the session automatically terminates when a user is away for too long.</a:t>
            </a:r>
            <a:endParaRPr lang="en-US" sz="1400" dirty="0">
              <a:solidFill>
                <a:schemeClr val="tx1"/>
              </a:solidFill>
              <a:latin typeface="Oracle Sans" panose="020B0503020204020204" pitchFamily="34" charset="0"/>
              <a:ea typeface="+mn-ea"/>
              <a:cs typeface="Oracle Sans" panose="020B0503020204020204" pitchFamily="34" charset="0"/>
            </a:endParaRPr>
          </a:p>
          <a:p>
            <a:pPr marL="0" indent="0">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Item Session State</a:t>
            </a:r>
          </a:p>
          <a:p>
            <a:pPr marL="0" indent="0">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Application and page items save their values in the session state, optionally in an encrypted form. Developers can access and manipulate the values in SQL and PL/SQL via bind variable syntax, which prevents SQL Injection.</a:t>
            </a:r>
            <a:endParaRPr lang="en-US" sz="1600" b="1" dirty="0">
              <a:solidFill>
                <a:schemeClr val="tx1"/>
              </a:solidFill>
              <a:latin typeface="Oracle Sans" panose="020B0503020204020204" pitchFamily="34" charset="0"/>
              <a:ea typeface="+mn-ea"/>
              <a:cs typeface="Oracle Sans" panose="020B0503020204020204" pitchFamily="34" charset="0"/>
            </a:endParaRPr>
          </a:p>
          <a:p>
            <a:pPr marL="0" indent="0">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Collections</a:t>
            </a:r>
            <a:endParaRPr lang="en-US" sz="1400" b="1" dirty="0">
              <a:solidFill>
                <a:schemeClr val="tx1"/>
              </a:solidFill>
              <a:latin typeface="Oracle Sans" panose="020B0503020204020204" pitchFamily="34" charset="0"/>
              <a:ea typeface="+mn-ea"/>
              <a:cs typeface="Oracle Sans" panose="020B0503020204020204" pitchFamily="34" charset="0"/>
            </a:endParaRPr>
          </a:p>
          <a:p>
            <a:pPr marL="0" indent="0">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Oracle APEX Collections are non-scalar, multi-row, and multi-column session data. Developers can manage collections via PL/SQL APIs and views.</a:t>
            </a:r>
          </a:p>
        </p:txBody>
      </p:sp>
      <p:pic>
        <p:nvPicPr>
          <p:cNvPr id="9" name="Picture 8">
            <a:extLst>
              <a:ext uri="{FF2B5EF4-FFF2-40B4-BE49-F238E27FC236}">
                <a16:creationId xmlns:a16="http://schemas.microsoft.com/office/drawing/2014/main" id="{6186B4E6-D2E6-5501-2B39-5F8FF6951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176" y="1684268"/>
            <a:ext cx="4047779" cy="3489464"/>
          </a:xfrm>
          <a:prstGeom prst="rect">
            <a:avLst/>
          </a:prstGeom>
        </p:spPr>
      </p:pic>
      <p:sp>
        <p:nvSpPr>
          <p:cNvPr id="2" name="Date">
            <a:extLst>
              <a:ext uri="{FF2B5EF4-FFF2-40B4-BE49-F238E27FC236}">
                <a16:creationId xmlns:a16="http://schemas.microsoft.com/office/drawing/2014/main" id="{732A15A1-DA1C-10F5-5930-616F3F734C3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5">
            <a:extLst>
              <a:ext uri="{FF2B5EF4-FFF2-40B4-BE49-F238E27FC236}">
                <a16:creationId xmlns:a16="http://schemas.microsoft.com/office/drawing/2014/main" id="{8EC6C7B9-05E8-770C-C650-F356865BC1E5}"/>
              </a:ext>
            </a:extLst>
          </p:cNvPr>
          <p:cNvSpPr>
            <a:spLocks noGrp="1"/>
          </p:cNvSpPr>
          <p:nvPr>
            <p:ph type="sldNum" sz="quarter" idx="16"/>
          </p:nvPr>
        </p:nvSpPr>
        <p:spPr/>
        <p:txBody>
          <a:bodyPr/>
          <a:lstStyle/>
          <a:p>
            <a:fld id="{345D60D9-5372-5F40-9443-0F9AE5BDC3C8}" type="slidenum">
              <a:rPr lang="en-US" smtClean="0"/>
              <a:pPr/>
              <a:t>43</a:t>
            </a:fld>
            <a:endParaRPr lang="en-US" dirty="0"/>
          </a:p>
        </p:txBody>
      </p:sp>
    </p:spTree>
    <p:extLst>
      <p:ext uri="{BB962C8B-B14F-4D97-AF65-F5344CB8AC3E}">
        <p14:creationId xmlns:p14="http://schemas.microsoft.com/office/powerpoint/2010/main" val="124744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Secure by Default</a:t>
            </a:r>
            <a:endParaRPr lang="en-IN" dirty="0"/>
          </a:p>
        </p:txBody>
      </p:sp>
      <p:sp>
        <p:nvSpPr>
          <p:cNvPr id="5" name="No cost fully-supported feature…">
            <a:extLst>
              <a:ext uri="{FF2B5EF4-FFF2-40B4-BE49-F238E27FC236}">
                <a16:creationId xmlns:a16="http://schemas.microsoft.com/office/drawing/2014/main" id="{28EA6C96-7922-2668-FA30-4E60B828813A}"/>
              </a:ext>
            </a:extLst>
          </p:cNvPr>
          <p:cNvSpPr txBox="1">
            <a:spLocks/>
          </p:cNvSpPr>
          <p:nvPr/>
        </p:nvSpPr>
        <p:spPr>
          <a:xfrm>
            <a:off x="768875" y="1592265"/>
            <a:ext cx="6104263" cy="4515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30188" marR="0" indent="-230188"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1pPr>
            <a:lvl2pPr marL="729456" marR="0" indent="-27225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2pPr>
            <a:lvl3pPr marL="1245553" marR="0" indent="-331153"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3pPr>
            <a:lvl4pPr marL="1732138" marR="0" indent="-360537"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4pPr>
            <a:lvl5pPr marL="2194276" marR="0" indent="-365476" algn="l" defTabSz="914400" rtl="0" latinLnBrk="0">
              <a:lnSpc>
                <a:spcPct val="90000"/>
              </a:lnSpc>
              <a:spcBef>
                <a:spcPts val="1000"/>
              </a:spcBef>
              <a:spcAft>
                <a:spcPts val="0"/>
              </a:spcAft>
              <a:buClr>
                <a:schemeClr val="accent1"/>
              </a:buClr>
              <a:buSzPct val="7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5pPr>
            <a:lvl6pPr marL="26416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6pPr>
            <a:lvl7pPr marL="30988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7pPr>
            <a:lvl8pPr marL="35560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8pPr>
            <a:lvl9pPr marL="4013200" marR="0" indent="-355600" algn="l" defTabSz="914400" rtl="0" latinLnBrk="0">
              <a:lnSpc>
                <a:spcPct val="90000"/>
              </a:lnSpc>
              <a:spcBef>
                <a:spcPts val="1000"/>
              </a:spcBef>
              <a:spcAft>
                <a:spcPts val="0"/>
              </a:spcAft>
              <a:buClr>
                <a:schemeClr val="accent1"/>
              </a:buClr>
              <a:buSzPct val="100000"/>
              <a:buFont typeface="Arial"/>
              <a:buChar char="•"/>
              <a:tabLst/>
              <a:defRPr sz="2800" b="0" i="0" u="none" strike="noStrike" cap="none" spc="0" baseline="0">
                <a:solidFill>
                  <a:srgbClr val="FFFFFF"/>
                </a:solidFill>
                <a:uFillTx/>
                <a:latin typeface="Oracle Sans Light"/>
                <a:ea typeface="Oracle Sans Light"/>
                <a:cs typeface="Oracle Sans Light"/>
                <a:sym typeface="Oracle Sans Light"/>
              </a:defRPr>
            </a:lvl9pPr>
          </a:lstStyle>
          <a:p>
            <a:pPr marL="0" indent="0">
              <a:lnSpc>
                <a:spcPct val="110000"/>
              </a:lnSpc>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While providing developers with full control, Oracle APEX generates applications with highly secure settings right out of the box.</a:t>
            </a:r>
          </a:p>
          <a:p>
            <a:pPr marL="0" indent="0">
              <a:lnSpc>
                <a:spcPct val="110000"/>
              </a:lnSpc>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Parameter Tampering Protection</a:t>
            </a:r>
          </a:p>
          <a:p>
            <a:pPr marL="0" indent="0">
              <a:lnSpc>
                <a:spcPct val="110000"/>
              </a:lnSpc>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Oracle APEX uses checksums to prevent users from manipulating parameters in the URL and when saving changes. </a:t>
            </a:r>
          </a:p>
          <a:p>
            <a:pPr marL="0" indent="0">
              <a:lnSpc>
                <a:spcPct val="110000"/>
              </a:lnSpc>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XSS Prevention</a:t>
            </a:r>
          </a:p>
          <a:p>
            <a:pPr marL="0" indent="0">
              <a:lnSpc>
                <a:spcPct val="110000"/>
              </a:lnSpc>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Cross-site scripting (XSS) occurs when attackers save malicious data on a website and the site renders this data as code that executes in the user's browser. </a:t>
            </a:r>
          </a:p>
          <a:p>
            <a:pPr marL="0" indent="0">
              <a:lnSpc>
                <a:spcPct val="110000"/>
              </a:lnSpc>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Oracle APEX components escape all output by default to prevent this class of attacks.</a:t>
            </a:r>
          </a:p>
          <a:p>
            <a:pPr marL="0" indent="0">
              <a:lnSpc>
                <a:spcPct val="110000"/>
              </a:lnSpc>
              <a:buClr>
                <a:srgbClr val="FF0000"/>
              </a:buClr>
              <a:buNone/>
            </a:pPr>
            <a:r>
              <a:rPr lang="en-US" sz="1600" b="1" dirty="0">
                <a:solidFill>
                  <a:schemeClr val="tx1"/>
                </a:solidFill>
                <a:latin typeface="Oracle Sans" panose="020B0503020204020204" pitchFamily="34" charset="0"/>
                <a:ea typeface="+mn-ea"/>
                <a:cs typeface="Oracle Sans" panose="020B0503020204020204" pitchFamily="34" charset="0"/>
              </a:rPr>
              <a:t>Advisor and other tools</a:t>
            </a:r>
          </a:p>
          <a:p>
            <a:pPr marL="0" indent="0">
              <a:lnSpc>
                <a:spcPct val="110000"/>
              </a:lnSpc>
              <a:buClr>
                <a:srgbClr val="FF0000"/>
              </a:buClr>
              <a:buNone/>
            </a:pPr>
            <a:r>
              <a:rPr lang="en-US" sz="1400" dirty="0">
                <a:solidFill>
                  <a:schemeClr val="tx1"/>
                </a:solidFill>
                <a:latin typeface="Oracle Sans" panose="020B0503020204020204" pitchFamily="34" charset="0"/>
                <a:ea typeface="+mn-ea"/>
                <a:cs typeface="Oracle Sans" panose="020B0503020204020204" pitchFamily="34" charset="0"/>
              </a:rPr>
              <a:t>Developers can run the Oracle APEX Advisor to check their applications for settings that make them less secure or inconsistencies that attackers could exploit.</a:t>
            </a:r>
          </a:p>
        </p:txBody>
      </p:sp>
      <p:pic>
        <p:nvPicPr>
          <p:cNvPr id="2" name="Picture 1">
            <a:extLst>
              <a:ext uri="{FF2B5EF4-FFF2-40B4-BE49-F238E27FC236}">
                <a16:creationId xmlns:a16="http://schemas.microsoft.com/office/drawing/2014/main" id="{16955B34-01FE-FBE3-32AF-D70208386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152" y="1326103"/>
            <a:ext cx="4407819" cy="4205794"/>
          </a:xfrm>
          <a:prstGeom prst="rect">
            <a:avLst/>
          </a:prstGeom>
        </p:spPr>
      </p:pic>
      <p:sp>
        <p:nvSpPr>
          <p:cNvPr id="4" name="Date">
            <a:extLst>
              <a:ext uri="{FF2B5EF4-FFF2-40B4-BE49-F238E27FC236}">
                <a16:creationId xmlns:a16="http://schemas.microsoft.com/office/drawing/2014/main" id="{BDC3F937-229A-DCFC-4DEE-5513D6C65E56}"/>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A9D94A54-7E17-AA5C-1CD9-9345D19E40CD}"/>
              </a:ext>
            </a:extLst>
          </p:cNvPr>
          <p:cNvSpPr>
            <a:spLocks noGrp="1"/>
          </p:cNvSpPr>
          <p:nvPr>
            <p:ph type="sldNum" sz="quarter" idx="16"/>
          </p:nvPr>
        </p:nvSpPr>
        <p:spPr/>
        <p:txBody>
          <a:bodyPr/>
          <a:lstStyle/>
          <a:p>
            <a:fld id="{345D60D9-5372-5F40-9443-0F9AE5BDC3C8}" type="slidenum">
              <a:rPr lang="en-US" smtClean="0"/>
              <a:pPr/>
              <a:t>44</a:t>
            </a:fld>
            <a:endParaRPr lang="en-US" dirty="0"/>
          </a:p>
        </p:txBody>
      </p:sp>
    </p:spTree>
    <p:extLst>
      <p:ext uri="{BB962C8B-B14F-4D97-AF65-F5344CB8AC3E}">
        <p14:creationId xmlns:p14="http://schemas.microsoft.com/office/powerpoint/2010/main" val="171698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Use Cases</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48D21024-4341-2438-E7CC-C72D1E5930D2}"/>
              </a:ext>
            </a:extLst>
          </p:cNvPr>
          <p:cNvSpPr>
            <a:spLocks noGrp="1"/>
          </p:cNvSpPr>
          <p:nvPr>
            <p:ph type="sldNum" sz="quarter" idx="12"/>
          </p:nvPr>
        </p:nvSpPr>
        <p:spPr/>
        <p:txBody>
          <a:bodyPr/>
          <a:lstStyle/>
          <a:p>
            <a:fld id="{345D60D9-5372-5F40-9443-0F9AE5BDC3C8}" type="slidenum">
              <a:rPr lang="en-US" smtClean="0"/>
              <a:pPr/>
              <a:t>45</a:t>
            </a:fld>
            <a:endParaRPr lang="en-US" dirty="0"/>
          </a:p>
        </p:txBody>
      </p:sp>
    </p:spTree>
    <p:extLst>
      <p:ext uri="{BB962C8B-B14F-4D97-AF65-F5344CB8AC3E}">
        <p14:creationId xmlns:p14="http://schemas.microsoft.com/office/powerpoint/2010/main" val="325286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dirty="0"/>
              <a:t>Copyright © 2025, Oracle and/or its affiliates</a:t>
            </a:r>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US" dirty="0">
                <a:cs typeface="Oracle Sans Extra Bold" panose="020B0503020204020204" pitchFamily="34" charset="0"/>
              </a:rPr>
              <a:t>Transform Your Spreadsheets to Web Apps in Minutes </a:t>
            </a:r>
            <a:endParaRPr lang="en-US" dirty="0"/>
          </a:p>
        </p:txBody>
      </p:sp>
      <p:sp>
        <p:nvSpPr>
          <p:cNvPr id="125" name="Text Placeholder 2">
            <a:extLst>
              <a:ext uri="{FF2B5EF4-FFF2-40B4-BE49-F238E27FC236}">
                <a16:creationId xmlns:a16="http://schemas.microsoft.com/office/drawing/2014/main" id="{263A2D35-2BCD-EAAD-B593-12FD9ADA9365}"/>
              </a:ext>
            </a:extLst>
          </p:cNvPr>
          <p:cNvSpPr txBox="1">
            <a:spLocks/>
          </p:cNvSpPr>
          <p:nvPr/>
        </p:nvSpPr>
        <p:spPr>
          <a:xfrm>
            <a:off x="762000" y="1141935"/>
            <a:ext cx="5786965" cy="42361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Upload your spreadsheet and convert it into a cloud application with a few clicks!</a:t>
            </a:r>
          </a:p>
        </p:txBody>
      </p:sp>
      <p:sp>
        <p:nvSpPr>
          <p:cNvPr id="4" name="Date">
            <a:extLst>
              <a:ext uri="{FF2B5EF4-FFF2-40B4-BE49-F238E27FC236}">
                <a16:creationId xmlns:a16="http://schemas.microsoft.com/office/drawing/2014/main" id="{1EE861B7-7F1C-C57B-05C4-3873AB6B7198}"/>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282F43D8-C0F1-C4B2-C592-C93DE0E0D9B2}"/>
              </a:ext>
            </a:extLst>
          </p:cNvPr>
          <p:cNvSpPr>
            <a:spLocks noGrp="1"/>
          </p:cNvSpPr>
          <p:nvPr>
            <p:ph type="sldNum" sz="quarter" idx="16"/>
          </p:nvPr>
        </p:nvSpPr>
        <p:spPr/>
        <p:txBody>
          <a:bodyPr/>
          <a:lstStyle/>
          <a:p>
            <a:fld id="{345D60D9-5372-5F40-9443-0F9AE5BDC3C8}" type="slidenum">
              <a:rPr lang="en-US" smtClean="0"/>
              <a:pPr/>
              <a:t>46</a:t>
            </a:fld>
            <a:endParaRPr lang="en-US" dirty="0"/>
          </a:p>
        </p:txBody>
      </p:sp>
      <p:pic>
        <p:nvPicPr>
          <p:cNvPr id="17" name="Picture 16">
            <a:extLst>
              <a:ext uri="{FF2B5EF4-FFF2-40B4-BE49-F238E27FC236}">
                <a16:creationId xmlns:a16="http://schemas.microsoft.com/office/drawing/2014/main" id="{8C7B93A6-FC7C-999E-F06D-B63ACDF52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845" y="3133471"/>
            <a:ext cx="3657600" cy="3657600"/>
          </a:xfrm>
          <a:prstGeom prst="rect">
            <a:avLst/>
          </a:prstGeom>
          <a:ln w="12700">
            <a:noFill/>
          </a:ln>
        </p:spPr>
      </p:pic>
      <p:pic>
        <p:nvPicPr>
          <p:cNvPr id="18" name="Picture 17">
            <a:extLst>
              <a:ext uri="{FF2B5EF4-FFF2-40B4-BE49-F238E27FC236}">
                <a16:creationId xmlns:a16="http://schemas.microsoft.com/office/drawing/2014/main" id="{C0250190-2451-61AC-E9C9-37EFEEF33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045" y="938911"/>
            <a:ext cx="3657600" cy="3657600"/>
          </a:xfrm>
          <a:prstGeom prst="rect">
            <a:avLst/>
          </a:prstGeom>
          <a:ln w="12700">
            <a:noFill/>
          </a:ln>
        </p:spPr>
      </p:pic>
      <p:cxnSp>
        <p:nvCxnSpPr>
          <p:cNvPr id="19" name="Elbow Connector 18">
            <a:extLst>
              <a:ext uri="{FF2B5EF4-FFF2-40B4-BE49-F238E27FC236}">
                <a16:creationId xmlns:a16="http://schemas.microsoft.com/office/drawing/2014/main" id="{3B79CD63-E44B-6DFF-942A-F65C05A13DDE}"/>
              </a:ext>
            </a:extLst>
          </p:cNvPr>
          <p:cNvCxnSpPr>
            <a:cxnSpLocks noChangeAspect="1"/>
          </p:cNvCxnSpPr>
          <p:nvPr/>
        </p:nvCxnSpPr>
        <p:spPr>
          <a:xfrm rot="10800000" flipH="1" flipV="1">
            <a:off x="9746885" y="3224911"/>
            <a:ext cx="548640" cy="548640"/>
          </a:xfrm>
          <a:prstGeom prst="bentConnector3">
            <a:avLst>
              <a:gd name="adj1" fmla="val 100744"/>
            </a:avLst>
          </a:prstGeom>
          <a:ln w="25400">
            <a:solidFill>
              <a:schemeClr val="tx1">
                <a:lumMod val="25000"/>
                <a:lumOff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04B7F1B-28B7-9C14-7736-5DF0A6C3C90E}"/>
              </a:ext>
            </a:extLst>
          </p:cNvPr>
          <p:cNvSpPr txBox="1"/>
          <p:nvPr/>
        </p:nvSpPr>
        <p:spPr>
          <a:xfrm>
            <a:off x="6912245" y="3682111"/>
            <a:ext cx="1645920" cy="365760"/>
          </a:xfrm>
          <a:prstGeom prst="rect">
            <a:avLst/>
          </a:prstGeom>
          <a:noFill/>
        </p:spPr>
        <p:txBody>
          <a:bodyPr wrap="none" lIns="0" tIns="0" rIns="0" bIns="0" rtlCol="0" anchor="ctr">
            <a:noAutofit/>
          </a:bodyPr>
          <a:lstStyle/>
          <a:p>
            <a:r>
              <a:rPr lang="en-US" sz="1400" dirty="0"/>
              <a:t>Spreadsheet</a:t>
            </a:r>
          </a:p>
        </p:txBody>
      </p:sp>
      <p:sp>
        <p:nvSpPr>
          <p:cNvPr id="21" name="TextBox 20">
            <a:extLst>
              <a:ext uri="{FF2B5EF4-FFF2-40B4-BE49-F238E27FC236}">
                <a16:creationId xmlns:a16="http://schemas.microsoft.com/office/drawing/2014/main" id="{65E8B2CF-92E1-8EBC-397C-300ABE63665E}"/>
              </a:ext>
            </a:extLst>
          </p:cNvPr>
          <p:cNvSpPr txBox="1"/>
          <p:nvPr/>
        </p:nvSpPr>
        <p:spPr>
          <a:xfrm>
            <a:off x="8603885" y="5602351"/>
            <a:ext cx="1645920" cy="365760"/>
          </a:xfrm>
          <a:prstGeom prst="rect">
            <a:avLst/>
          </a:prstGeom>
          <a:noFill/>
        </p:spPr>
        <p:txBody>
          <a:bodyPr wrap="none" lIns="0" tIns="0" rIns="0" bIns="0" rtlCol="0" anchor="ctr">
            <a:noAutofit/>
          </a:bodyPr>
          <a:lstStyle/>
          <a:p>
            <a:r>
              <a:rPr lang="en-US" sz="1400" dirty="0"/>
              <a:t>APEX Application</a:t>
            </a:r>
          </a:p>
        </p:txBody>
      </p:sp>
      <p:grpSp>
        <p:nvGrpSpPr>
          <p:cNvPr id="36" name="Group 35">
            <a:extLst>
              <a:ext uri="{FF2B5EF4-FFF2-40B4-BE49-F238E27FC236}">
                <a16:creationId xmlns:a16="http://schemas.microsoft.com/office/drawing/2014/main" id="{CD02D1CC-D871-D13A-4CFE-AA536F2AB8A1}"/>
              </a:ext>
            </a:extLst>
          </p:cNvPr>
          <p:cNvGrpSpPr/>
          <p:nvPr/>
        </p:nvGrpSpPr>
        <p:grpSpPr>
          <a:xfrm>
            <a:off x="768875" y="1920537"/>
            <a:ext cx="5571739" cy="3884000"/>
            <a:chOff x="731520" y="1600200"/>
            <a:chExt cx="5029200" cy="3246120"/>
          </a:xfrm>
        </p:grpSpPr>
        <p:grpSp>
          <p:nvGrpSpPr>
            <p:cNvPr id="37" name="Group 36">
              <a:extLst>
                <a:ext uri="{FF2B5EF4-FFF2-40B4-BE49-F238E27FC236}">
                  <a16:creationId xmlns:a16="http://schemas.microsoft.com/office/drawing/2014/main" id="{64B9503F-211B-632A-9789-5899147D0D50}"/>
                </a:ext>
              </a:extLst>
            </p:cNvPr>
            <p:cNvGrpSpPr/>
            <p:nvPr/>
          </p:nvGrpSpPr>
          <p:grpSpPr>
            <a:xfrm>
              <a:off x="731520" y="3383280"/>
              <a:ext cx="5029200" cy="1463040"/>
              <a:chOff x="731520" y="3931920"/>
              <a:chExt cx="5029200" cy="1463040"/>
            </a:xfrm>
          </p:grpSpPr>
          <p:pic>
            <p:nvPicPr>
              <p:cNvPr id="43" name="Graphic 42">
                <a:extLst>
                  <a:ext uri="{FF2B5EF4-FFF2-40B4-BE49-F238E27FC236}">
                    <a16:creationId xmlns:a16="http://schemas.microsoft.com/office/drawing/2014/main" id="{6D2095EA-C8A2-9DFE-FFF1-C45CEDB964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520" y="3931920"/>
                <a:ext cx="274320" cy="274320"/>
              </a:xfrm>
              <a:prstGeom prst="rect">
                <a:avLst/>
              </a:prstGeom>
            </p:spPr>
          </p:pic>
          <p:sp>
            <p:nvSpPr>
              <p:cNvPr id="44" name="Content Placeholder 26">
                <a:extLst>
                  <a:ext uri="{FF2B5EF4-FFF2-40B4-BE49-F238E27FC236}">
                    <a16:creationId xmlns:a16="http://schemas.microsoft.com/office/drawing/2014/main" id="{5B7D5195-040D-3B55-6FC9-E8376F1092E3}"/>
                  </a:ext>
                </a:extLst>
              </p:cNvPr>
              <p:cNvSpPr txBox="1">
                <a:spLocks/>
              </p:cNvSpPr>
              <p:nvPr/>
            </p:nvSpPr>
            <p:spPr>
              <a:xfrm>
                <a:off x="1097280" y="3931920"/>
                <a:ext cx="4663440" cy="146304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Solutions</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rPr>
                  <a:t>Single source-of-truth</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rPr>
                  <a:t>Send out a URL, not a file</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rPr>
                  <a:t>Secure, scalable, multi-user app </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rPr>
                  <a:t>Extend with Charts, Calendars, Validations, and more</a:t>
                </a:r>
              </a:p>
            </p:txBody>
          </p:sp>
        </p:grpSp>
        <p:grpSp>
          <p:nvGrpSpPr>
            <p:cNvPr id="38" name="Group 37">
              <a:extLst>
                <a:ext uri="{FF2B5EF4-FFF2-40B4-BE49-F238E27FC236}">
                  <a16:creationId xmlns:a16="http://schemas.microsoft.com/office/drawing/2014/main" id="{8364687A-FFAA-2050-EFED-A127ECBE194A}"/>
                </a:ext>
              </a:extLst>
            </p:cNvPr>
            <p:cNvGrpSpPr/>
            <p:nvPr/>
          </p:nvGrpSpPr>
          <p:grpSpPr>
            <a:xfrm>
              <a:off x="731520" y="1600200"/>
              <a:ext cx="5029200" cy="1508760"/>
              <a:chOff x="731520" y="1600200"/>
              <a:chExt cx="5029200" cy="1508760"/>
            </a:xfrm>
          </p:grpSpPr>
          <p:sp>
            <p:nvSpPr>
              <p:cNvPr id="39" name="Content Placeholder 26">
                <a:extLst>
                  <a:ext uri="{FF2B5EF4-FFF2-40B4-BE49-F238E27FC236}">
                    <a16:creationId xmlns:a16="http://schemas.microsoft.com/office/drawing/2014/main" id="{055C9A52-E0F0-FED1-C17B-144CAA04B522}"/>
                  </a:ext>
                </a:extLst>
              </p:cNvPr>
              <p:cNvSpPr txBox="1">
                <a:spLocks/>
              </p:cNvSpPr>
              <p:nvPr/>
            </p:nvSpPr>
            <p:spPr>
              <a:xfrm>
                <a:off x="1097280" y="1645920"/>
                <a:ext cx="4663440" cy="146304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Features</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sym typeface="Oracle Sans Light"/>
                  </a:rPr>
                  <a:t>Drag and Drop an XLS, CSV, XML, or JSON file</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sym typeface="Oracle Sans Light"/>
                  </a:rPr>
                  <a:t>Create a table in the Autonomous Database</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sym typeface="Oracle Sans Light"/>
                  </a:rPr>
                  <a:t>Upload data into the new table</a:t>
                </a:r>
              </a:p>
              <a:p>
                <a:pPr marL="228600" indent="-228600">
                  <a:lnSpc>
                    <a:spcPct val="100000"/>
                  </a:lnSpc>
                  <a:buClr>
                    <a:schemeClr val="tx1"/>
                  </a:buClr>
                  <a:buSzPct val="100000"/>
                  <a:buFont typeface="Arial" panose="020B0604020202020204" pitchFamily="34" charset="0"/>
                  <a:buChar char="•"/>
                </a:pPr>
                <a:r>
                  <a:rPr lang="en-US" sz="1400" dirty="0">
                    <a:latin typeface="Oracle Sans" panose="020B0503020204020204" pitchFamily="34" charset="0"/>
                    <a:cs typeface="Oracle Sans" panose="020B0503020204020204" pitchFamily="34" charset="0"/>
                    <a:sym typeface="Oracle Sans Light"/>
                  </a:rPr>
                  <a:t>Create an App based on the new table</a:t>
                </a:r>
              </a:p>
            </p:txBody>
          </p:sp>
          <p:grpSp>
            <p:nvGrpSpPr>
              <p:cNvPr id="40" name="Group 39">
                <a:extLst>
                  <a:ext uri="{FF2B5EF4-FFF2-40B4-BE49-F238E27FC236}">
                    <a16:creationId xmlns:a16="http://schemas.microsoft.com/office/drawing/2014/main" id="{8E2DDABC-7867-85A9-5526-4BA068A0E880}"/>
                  </a:ext>
                </a:extLst>
              </p:cNvPr>
              <p:cNvGrpSpPr/>
              <p:nvPr/>
            </p:nvGrpSpPr>
            <p:grpSpPr>
              <a:xfrm>
                <a:off x="731520" y="1600200"/>
                <a:ext cx="274320" cy="274320"/>
                <a:chOff x="731520" y="1600200"/>
                <a:chExt cx="274320" cy="274320"/>
              </a:xfrm>
            </p:grpSpPr>
            <p:sp>
              <p:nvSpPr>
                <p:cNvPr id="41" name="5-Point Star 56">
                  <a:extLst>
                    <a:ext uri="{FF2B5EF4-FFF2-40B4-BE49-F238E27FC236}">
                      <a16:creationId xmlns:a16="http://schemas.microsoft.com/office/drawing/2014/main" id="{A974040E-F387-1C73-3B4D-5C00AFFEE85A}"/>
                    </a:ext>
                  </a:extLst>
                </p:cNvPr>
                <p:cNvSpPr>
                  <a:spLocks/>
                </p:cNvSpPr>
                <p:nvPr/>
              </p:nvSpPr>
              <p:spPr>
                <a:xfrm>
                  <a:off x="754380" y="1627632"/>
                  <a:ext cx="228600" cy="219456"/>
                </a:xfrm>
                <a:prstGeom prst="star5">
                  <a:avLst>
                    <a:gd name="adj" fmla="val 25491"/>
                    <a:gd name="hf" fmla="val 105146"/>
                    <a:gd name="vf" fmla="val 110557"/>
                  </a:avLst>
                </a:prstGeom>
                <a:solidFill>
                  <a:srgbClr val="D39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02BE80A-E975-E9D2-FAEF-725FBCFE44E1}"/>
                    </a:ext>
                  </a:extLst>
                </p:cNvPr>
                <p:cNvSpPr/>
                <p:nvPr/>
              </p:nvSpPr>
              <p:spPr>
                <a:xfrm>
                  <a:off x="731520" y="1600200"/>
                  <a:ext cx="27432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2606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US" dirty="0">
                <a:solidFill>
                  <a:srgbClr val="312D2A"/>
                </a:solidFill>
                <a:latin typeface="Oracle Sans"/>
                <a:cs typeface="Oracle Sans Extra Bold" panose="020B0503020204020204" pitchFamily="34" charset="0"/>
              </a:rPr>
              <a:t>Rapid Application Development</a:t>
            </a:r>
            <a:endParaRPr lang="en-US" dirty="0"/>
          </a:p>
        </p:txBody>
      </p:sp>
      <p:sp>
        <p:nvSpPr>
          <p:cNvPr id="125" name="Text Placeholder 2">
            <a:extLst>
              <a:ext uri="{FF2B5EF4-FFF2-40B4-BE49-F238E27FC236}">
                <a16:creationId xmlns:a16="http://schemas.microsoft.com/office/drawing/2014/main" id="{263A2D35-2BCD-EAAD-B593-12FD9ADA9365}"/>
              </a:ext>
            </a:extLst>
          </p:cNvPr>
          <p:cNvSpPr txBox="1">
            <a:spLocks/>
          </p:cNvSpPr>
          <p:nvPr/>
        </p:nvSpPr>
        <p:spPr>
          <a:xfrm>
            <a:off x="762000" y="1141935"/>
            <a:ext cx="5786965" cy="42361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Build new business and productivity apps</a:t>
            </a:r>
          </a:p>
        </p:txBody>
      </p:sp>
      <p:sp>
        <p:nvSpPr>
          <p:cNvPr id="4" name="Date">
            <a:extLst>
              <a:ext uri="{FF2B5EF4-FFF2-40B4-BE49-F238E27FC236}">
                <a16:creationId xmlns:a16="http://schemas.microsoft.com/office/drawing/2014/main" id="{A4DCD346-163A-DCB0-1293-D309356D3F5A}"/>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32" name="Slide Number Placeholder 31">
            <a:extLst>
              <a:ext uri="{FF2B5EF4-FFF2-40B4-BE49-F238E27FC236}">
                <a16:creationId xmlns:a16="http://schemas.microsoft.com/office/drawing/2014/main" id="{16FFD09B-2997-E093-5C86-E2C4612D003A}"/>
              </a:ext>
            </a:extLst>
          </p:cNvPr>
          <p:cNvSpPr>
            <a:spLocks noGrp="1"/>
          </p:cNvSpPr>
          <p:nvPr>
            <p:ph type="sldNum" sz="quarter" idx="16"/>
          </p:nvPr>
        </p:nvSpPr>
        <p:spPr/>
        <p:txBody>
          <a:bodyPr/>
          <a:lstStyle/>
          <a:p>
            <a:fld id="{345D60D9-5372-5F40-9443-0F9AE5BDC3C8}" type="slidenum">
              <a:rPr lang="en-US" smtClean="0"/>
              <a:pPr/>
              <a:t>47</a:t>
            </a:fld>
            <a:endParaRPr lang="en-US" dirty="0"/>
          </a:p>
        </p:txBody>
      </p:sp>
      <p:grpSp>
        <p:nvGrpSpPr>
          <p:cNvPr id="31" name="Group 30">
            <a:extLst>
              <a:ext uri="{FF2B5EF4-FFF2-40B4-BE49-F238E27FC236}">
                <a16:creationId xmlns:a16="http://schemas.microsoft.com/office/drawing/2014/main" id="{322C844F-3F1F-3D46-EE29-DA6276D34D46}"/>
              </a:ext>
            </a:extLst>
          </p:cNvPr>
          <p:cNvGrpSpPr/>
          <p:nvPr/>
        </p:nvGrpSpPr>
        <p:grpSpPr>
          <a:xfrm>
            <a:off x="731520" y="1844824"/>
            <a:ext cx="5580504" cy="4408512"/>
            <a:chOff x="731520" y="1600200"/>
            <a:chExt cx="5029200" cy="3977640"/>
          </a:xfrm>
        </p:grpSpPr>
        <p:grpSp>
          <p:nvGrpSpPr>
            <p:cNvPr id="33" name="Group 32">
              <a:extLst>
                <a:ext uri="{FF2B5EF4-FFF2-40B4-BE49-F238E27FC236}">
                  <a16:creationId xmlns:a16="http://schemas.microsoft.com/office/drawing/2014/main" id="{5FD494C7-2FEC-4C0E-D01F-C622D95FF764}"/>
                </a:ext>
              </a:extLst>
            </p:cNvPr>
            <p:cNvGrpSpPr/>
            <p:nvPr/>
          </p:nvGrpSpPr>
          <p:grpSpPr>
            <a:xfrm>
              <a:off x="731520" y="4023360"/>
              <a:ext cx="5029200" cy="1554480"/>
              <a:chOff x="731520" y="4572000"/>
              <a:chExt cx="5029200" cy="1554480"/>
            </a:xfrm>
          </p:grpSpPr>
          <p:pic>
            <p:nvPicPr>
              <p:cNvPr id="40" name="Graphic 39">
                <a:extLst>
                  <a:ext uri="{FF2B5EF4-FFF2-40B4-BE49-F238E27FC236}">
                    <a16:creationId xmlns:a16="http://schemas.microsoft.com/office/drawing/2014/main" id="{92110150-4471-D1B4-5994-C9C4C6A23A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520" y="4572000"/>
                <a:ext cx="274320" cy="274320"/>
              </a:xfrm>
              <a:prstGeom prst="rect">
                <a:avLst/>
              </a:prstGeom>
            </p:spPr>
          </p:pic>
          <p:sp>
            <p:nvSpPr>
              <p:cNvPr id="41" name="Content Placeholder 26">
                <a:extLst>
                  <a:ext uri="{FF2B5EF4-FFF2-40B4-BE49-F238E27FC236}">
                    <a16:creationId xmlns:a16="http://schemas.microsoft.com/office/drawing/2014/main" id="{81D338C7-A146-5D16-4E1D-6378CE2294E5}"/>
                  </a:ext>
                </a:extLst>
              </p:cNvPr>
              <p:cNvSpPr txBox="1">
                <a:spLocks/>
              </p:cNvSpPr>
              <p:nvPr/>
            </p:nvSpPr>
            <p:spPr>
              <a:xfrm>
                <a:off x="1097280" y="4572000"/>
                <a:ext cx="4663440" cy="155448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Solutions</a:t>
                </a:r>
              </a:p>
              <a:p>
                <a:pPr marL="228600" indent="-228600">
                  <a:lnSpc>
                    <a:spcPct val="11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Opportunistic </a:t>
                </a:r>
              </a:p>
              <a:p>
                <a:pPr marL="228600" indent="-228600">
                  <a:lnSpc>
                    <a:spcPct val="11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Simplistic, tactical apps to meet immediate need</a:t>
                </a:r>
              </a:p>
              <a:p>
                <a:pPr marL="228600" indent="-228600">
                  <a:lnSpc>
                    <a:spcPct val="11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Webify paper processes</a:t>
                </a:r>
              </a:p>
              <a:p>
                <a:pPr marL="228600" indent="-228600">
                  <a:lnSpc>
                    <a:spcPct val="11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Generally developed by one or two people</a:t>
                </a:r>
              </a:p>
            </p:txBody>
          </p:sp>
        </p:grpSp>
        <p:grpSp>
          <p:nvGrpSpPr>
            <p:cNvPr id="35" name="Group 34">
              <a:extLst>
                <a:ext uri="{FF2B5EF4-FFF2-40B4-BE49-F238E27FC236}">
                  <a16:creationId xmlns:a16="http://schemas.microsoft.com/office/drawing/2014/main" id="{F7B825F1-E505-5AE3-B782-692493E5258B}"/>
                </a:ext>
              </a:extLst>
            </p:cNvPr>
            <p:cNvGrpSpPr/>
            <p:nvPr/>
          </p:nvGrpSpPr>
          <p:grpSpPr>
            <a:xfrm>
              <a:off x="731520" y="1600200"/>
              <a:ext cx="5029200" cy="2148840"/>
              <a:chOff x="731520" y="1600200"/>
              <a:chExt cx="5029200" cy="2148840"/>
            </a:xfrm>
          </p:grpSpPr>
          <p:sp>
            <p:nvSpPr>
              <p:cNvPr id="36" name="Content Placeholder 26">
                <a:extLst>
                  <a:ext uri="{FF2B5EF4-FFF2-40B4-BE49-F238E27FC236}">
                    <a16:creationId xmlns:a16="http://schemas.microsoft.com/office/drawing/2014/main" id="{5C14A69D-CB67-301A-00C2-B61C71CC7F71}"/>
                  </a:ext>
                </a:extLst>
              </p:cNvPr>
              <p:cNvSpPr txBox="1">
                <a:spLocks/>
              </p:cNvSpPr>
              <p:nvPr/>
            </p:nvSpPr>
            <p:spPr>
              <a:xfrm>
                <a:off x="1097280" y="1645920"/>
                <a:ext cx="4663440" cy="210312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Features</a:t>
                </a:r>
              </a:p>
              <a:p>
                <a:pPr marL="228600" lvl="0" indent="-228600">
                  <a:lnSpc>
                    <a:spcPct val="10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Build apps in days/weeks not months/years</a:t>
                </a:r>
              </a:p>
              <a:p>
                <a:pPr marL="228600" lvl="0" indent="-228600">
                  <a:lnSpc>
                    <a:spcPct val="10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Use powerful wizards to create fully featured apps</a:t>
                </a:r>
              </a:p>
              <a:p>
                <a:pPr marL="228600" lvl="0" indent="-228600">
                  <a:lnSpc>
                    <a:spcPct val="10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Easily modify to meet changing requirements</a:t>
                </a:r>
              </a:p>
              <a:p>
                <a:pPr marL="228600" lvl="0" indent="-228600">
                  <a:lnSpc>
                    <a:spcPct val="10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Rapidly iterate to a production-ready app</a:t>
                </a:r>
              </a:p>
              <a:p>
                <a:pPr marL="228600" lvl="0" indent="-228600">
                  <a:lnSpc>
                    <a:spcPct val="100000"/>
                  </a:lnSpc>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Low-code capabilities allow non-IT professionals to also build or help build apps</a:t>
                </a:r>
              </a:p>
            </p:txBody>
          </p:sp>
          <p:grpSp>
            <p:nvGrpSpPr>
              <p:cNvPr id="37" name="Group 36">
                <a:extLst>
                  <a:ext uri="{FF2B5EF4-FFF2-40B4-BE49-F238E27FC236}">
                    <a16:creationId xmlns:a16="http://schemas.microsoft.com/office/drawing/2014/main" id="{DE0B5514-B7B0-731D-5443-0A1C20781781}"/>
                  </a:ext>
                </a:extLst>
              </p:cNvPr>
              <p:cNvGrpSpPr/>
              <p:nvPr/>
            </p:nvGrpSpPr>
            <p:grpSpPr>
              <a:xfrm>
                <a:off x="731520" y="1600200"/>
                <a:ext cx="274320" cy="274320"/>
                <a:chOff x="731520" y="1600200"/>
                <a:chExt cx="274320" cy="274320"/>
              </a:xfrm>
            </p:grpSpPr>
            <p:sp>
              <p:nvSpPr>
                <p:cNvPr id="38" name="5-Point Star 19">
                  <a:extLst>
                    <a:ext uri="{FF2B5EF4-FFF2-40B4-BE49-F238E27FC236}">
                      <a16:creationId xmlns:a16="http://schemas.microsoft.com/office/drawing/2014/main" id="{F5340493-54C3-3D5C-D560-0D6ECA9465BC}"/>
                    </a:ext>
                  </a:extLst>
                </p:cNvPr>
                <p:cNvSpPr>
                  <a:spLocks/>
                </p:cNvSpPr>
                <p:nvPr/>
              </p:nvSpPr>
              <p:spPr>
                <a:xfrm>
                  <a:off x="754380" y="1627632"/>
                  <a:ext cx="228600" cy="219456"/>
                </a:xfrm>
                <a:prstGeom prst="star5">
                  <a:avLst>
                    <a:gd name="adj" fmla="val 25491"/>
                    <a:gd name="hf" fmla="val 105146"/>
                    <a:gd name="vf" fmla="val 110557"/>
                  </a:avLst>
                </a:prstGeom>
                <a:solidFill>
                  <a:srgbClr val="D39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E9D87D1-0A46-06E6-19B1-9637B4B2BF59}"/>
                    </a:ext>
                  </a:extLst>
                </p:cNvPr>
                <p:cNvSpPr/>
                <p:nvPr/>
              </p:nvSpPr>
              <p:spPr>
                <a:xfrm>
                  <a:off x="731520" y="1600200"/>
                  <a:ext cx="27432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42" name="Picture 41">
            <a:extLst>
              <a:ext uri="{FF2B5EF4-FFF2-40B4-BE49-F238E27FC236}">
                <a16:creationId xmlns:a16="http://schemas.microsoft.com/office/drawing/2014/main" id="{5FB4FB2B-3C90-FAE3-5D5F-618771E04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127" y="1600982"/>
            <a:ext cx="4572000" cy="4572000"/>
          </a:xfrm>
          <a:prstGeom prst="rect">
            <a:avLst/>
          </a:prstGeom>
        </p:spPr>
      </p:pic>
    </p:spTree>
    <p:extLst>
      <p:ext uri="{BB962C8B-B14F-4D97-AF65-F5344CB8AC3E}">
        <p14:creationId xmlns:p14="http://schemas.microsoft.com/office/powerpoint/2010/main" val="35157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US" dirty="0">
                <a:cs typeface="Oracle Sans Extra Bold" panose="020B0503020204020204" pitchFamily="34" charset="0"/>
              </a:rPr>
              <a:t>Modernizing Oracle Forms</a:t>
            </a:r>
            <a:endParaRPr lang="en-US" dirty="0"/>
          </a:p>
        </p:txBody>
      </p:sp>
      <p:sp>
        <p:nvSpPr>
          <p:cNvPr id="125" name="Text Placeholder 2">
            <a:extLst>
              <a:ext uri="{FF2B5EF4-FFF2-40B4-BE49-F238E27FC236}">
                <a16:creationId xmlns:a16="http://schemas.microsoft.com/office/drawing/2014/main" id="{263A2D35-2BCD-EAAD-B593-12FD9ADA9365}"/>
              </a:ext>
            </a:extLst>
          </p:cNvPr>
          <p:cNvSpPr txBox="1">
            <a:spLocks/>
          </p:cNvSpPr>
          <p:nvPr/>
        </p:nvSpPr>
        <p:spPr>
          <a:xfrm>
            <a:off x="762000" y="1141935"/>
            <a:ext cx="5786965" cy="42361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Evolve your Forms Apps to APEX apps and unlock limitless possibilities!</a:t>
            </a:r>
          </a:p>
        </p:txBody>
      </p:sp>
      <p:grpSp>
        <p:nvGrpSpPr>
          <p:cNvPr id="16" name="Group 15">
            <a:extLst>
              <a:ext uri="{FF2B5EF4-FFF2-40B4-BE49-F238E27FC236}">
                <a16:creationId xmlns:a16="http://schemas.microsoft.com/office/drawing/2014/main" id="{97343F0B-E870-068F-31EF-1003B725253F}"/>
              </a:ext>
            </a:extLst>
          </p:cNvPr>
          <p:cNvGrpSpPr>
            <a:grpSpLocks noChangeAspect="1"/>
          </p:cNvGrpSpPr>
          <p:nvPr/>
        </p:nvGrpSpPr>
        <p:grpSpPr>
          <a:xfrm>
            <a:off x="858589" y="4193916"/>
            <a:ext cx="347147" cy="331694"/>
            <a:chOff x="2387099" y="911225"/>
            <a:chExt cx="5821864" cy="5568950"/>
          </a:xfrm>
          <a:solidFill>
            <a:schemeClr val="bg1"/>
          </a:solidFill>
        </p:grpSpPr>
        <p:sp>
          <p:nvSpPr>
            <p:cNvPr id="17" name="Freeform 16">
              <a:extLst>
                <a:ext uri="{FF2B5EF4-FFF2-40B4-BE49-F238E27FC236}">
                  <a16:creationId xmlns:a16="http://schemas.microsoft.com/office/drawing/2014/main" id="{36A907BB-BCD2-EE0F-C096-08BF9370E423}"/>
                </a:ext>
              </a:extLst>
            </p:cNvPr>
            <p:cNvSpPr>
              <a:spLocks noChangeArrowheads="1"/>
            </p:cNvSpPr>
            <p:nvPr/>
          </p:nvSpPr>
          <p:spPr bwMode="auto">
            <a:xfrm>
              <a:off x="2387099" y="1954216"/>
              <a:ext cx="4525967" cy="4525959"/>
            </a:xfrm>
            <a:custGeom>
              <a:avLst/>
              <a:gdLst>
                <a:gd name="T0" fmla="*/ 0 w 12572"/>
                <a:gd name="T1" fmla="*/ 5617 h 12572"/>
                <a:gd name="T2" fmla="*/ 0 w 12572"/>
                <a:gd name="T3" fmla="*/ 5617 h 12572"/>
                <a:gd name="T4" fmla="*/ 272 w 12572"/>
                <a:gd name="T5" fmla="*/ 5119 h 12572"/>
                <a:gd name="T6" fmla="*/ 974 w 12572"/>
                <a:gd name="T7" fmla="*/ 4825 h 12572"/>
                <a:gd name="T8" fmla="*/ 2650 w 12572"/>
                <a:gd name="T9" fmla="*/ 4825 h 12572"/>
                <a:gd name="T10" fmla="*/ 2899 w 12572"/>
                <a:gd name="T11" fmla="*/ 4825 h 12572"/>
                <a:gd name="T12" fmla="*/ 2899 w 12572"/>
                <a:gd name="T13" fmla="*/ 3873 h 12572"/>
                <a:gd name="T14" fmla="*/ 3874 w 12572"/>
                <a:gd name="T15" fmla="*/ 3873 h 12572"/>
                <a:gd name="T16" fmla="*/ 3874 w 12572"/>
                <a:gd name="T17" fmla="*/ 4825 h 12572"/>
                <a:gd name="T18" fmla="*/ 4032 w 12572"/>
                <a:gd name="T19" fmla="*/ 4825 h 12572"/>
                <a:gd name="T20" fmla="*/ 6274 w 12572"/>
                <a:gd name="T21" fmla="*/ 4825 h 12572"/>
                <a:gd name="T22" fmla="*/ 6433 w 12572"/>
                <a:gd name="T23" fmla="*/ 4780 h 12572"/>
                <a:gd name="T24" fmla="*/ 9196 w 12572"/>
                <a:gd name="T25" fmla="*/ 1993 h 12572"/>
                <a:gd name="T26" fmla="*/ 9263 w 12572"/>
                <a:gd name="T27" fmla="*/ 1925 h 12572"/>
                <a:gd name="T28" fmla="*/ 8244 w 12572"/>
                <a:gd name="T29" fmla="*/ 1925 h 12572"/>
                <a:gd name="T30" fmla="*/ 6772 w 12572"/>
                <a:gd name="T31" fmla="*/ 1925 h 12572"/>
                <a:gd name="T32" fmla="*/ 5799 w 12572"/>
                <a:gd name="T33" fmla="*/ 975 h 12572"/>
                <a:gd name="T34" fmla="*/ 6772 w 12572"/>
                <a:gd name="T35" fmla="*/ 0 h 12572"/>
                <a:gd name="T36" fmla="*/ 10487 w 12572"/>
                <a:gd name="T37" fmla="*/ 0 h 12572"/>
                <a:gd name="T38" fmla="*/ 11551 w 12572"/>
                <a:gd name="T39" fmla="*/ 0 h 12572"/>
                <a:gd name="T40" fmla="*/ 12571 w 12572"/>
                <a:gd name="T41" fmla="*/ 997 h 12572"/>
                <a:gd name="T42" fmla="*/ 12571 w 12572"/>
                <a:gd name="T43" fmla="*/ 5686 h 12572"/>
                <a:gd name="T44" fmla="*/ 11846 w 12572"/>
                <a:gd name="T45" fmla="*/ 6727 h 12572"/>
                <a:gd name="T46" fmla="*/ 10623 w 12572"/>
                <a:gd name="T47" fmla="*/ 5844 h 12572"/>
                <a:gd name="T48" fmla="*/ 10623 w 12572"/>
                <a:gd name="T49" fmla="*/ 3624 h 12572"/>
                <a:gd name="T50" fmla="*/ 10623 w 12572"/>
                <a:gd name="T51" fmla="*/ 3308 h 12572"/>
                <a:gd name="T52" fmla="*/ 10510 w 12572"/>
                <a:gd name="T53" fmla="*/ 3420 h 12572"/>
                <a:gd name="T54" fmla="*/ 7814 w 12572"/>
                <a:gd name="T55" fmla="*/ 6116 h 12572"/>
                <a:gd name="T56" fmla="*/ 7746 w 12572"/>
                <a:gd name="T57" fmla="*/ 6252 h 12572"/>
                <a:gd name="T58" fmla="*/ 7724 w 12572"/>
                <a:gd name="T59" fmla="*/ 8697 h 12572"/>
                <a:gd name="T60" fmla="*/ 8698 w 12572"/>
                <a:gd name="T61" fmla="*/ 8697 h 12572"/>
                <a:gd name="T62" fmla="*/ 8698 w 12572"/>
                <a:gd name="T63" fmla="*/ 9649 h 12572"/>
                <a:gd name="T64" fmla="*/ 7724 w 12572"/>
                <a:gd name="T65" fmla="*/ 9649 h 12572"/>
                <a:gd name="T66" fmla="*/ 7724 w 12572"/>
                <a:gd name="T67" fmla="*/ 10057 h 12572"/>
                <a:gd name="T68" fmla="*/ 7724 w 12572"/>
                <a:gd name="T69" fmla="*/ 11529 h 12572"/>
                <a:gd name="T70" fmla="*/ 7022 w 12572"/>
                <a:gd name="T71" fmla="*/ 12525 h 12572"/>
                <a:gd name="T72" fmla="*/ 6954 w 12572"/>
                <a:gd name="T73" fmla="*/ 12571 h 12572"/>
                <a:gd name="T74" fmla="*/ 793 w 12572"/>
                <a:gd name="T75" fmla="*/ 12571 h 12572"/>
                <a:gd name="T76" fmla="*/ 385 w 12572"/>
                <a:gd name="T77" fmla="*/ 12368 h 12572"/>
                <a:gd name="T78" fmla="*/ 0 w 12572"/>
                <a:gd name="T79" fmla="*/ 11778 h 12572"/>
                <a:gd name="T80" fmla="*/ 0 w 12572"/>
                <a:gd name="T81" fmla="*/ 5617 h 1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72" h="12572">
                  <a:moveTo>
                    <a:pt x="0" y="5617"/>
                  </a:moveTo>
                  <a:lnTo>
                    <a:pt x="0" y="5617"/>
                  </a:lnTo>
                  <a:cubicBezTo>
                    <a:pt x="91" y="5459"/>
                    <a:pt x="158" y="5278"/>
                    <a:pt x="272" y="5119"/>
                  </a:cubicBezTo>
                  <a:cubicBezTo>
                    <a:pt x="453" y="4915"/>
                    <a:pt x="702" y="4825"/>
                    <a:pt x="974" y="4825"/>
                  </a:cubicBezTo>
                  <a:cubicBezTo>
                    <a:pt x="1518" y="4825"/>
                    <a:pt x="2084" y="4825"/>
                    <a:pt x="2650" y="4825"/>
                  </a:cubicBezTo>
                  <a:cubicBezTo>
                    <a:pt x="2718" y="4825"/>
                    <a:pt x="2808" y="4825"/>
                    <a:pt x="2899" y="4825"/>
                  </a:cubicBezTo>
                  <a:cubicBezTo>
                    <a:pt x="2899" y="4508"/>
                    <a:pt x="2899" y="4190"/>
                    <a:pt x="2899" y="3873"/>
                  </a:cubicBezTo>
                  <a:cubicBezTo>
                    <a:pt x="3216" y="3873"/>
                    <a:pt x="3533" y="3873"/>
                    <a:pt x="3874" y="3873"/>
                  </a:cubicBezTo>
                  <a:cubicBezTo>
                    <a:pt x="3874" y="4190"/>
                    <a:pt x="3874" y="4508"/>
                    <a:pt x="3874" y="4825"/>
                  </a:cubicBezTo>
                  <a:cubicBezTo>
                    <a:pt x="3919" y="4825"/>
                    <a:pt x="3986" y="4825"/>
                    <a:pt x="4032" y="4825"/>
                  </a:cubicBezTo>
                  <a:cubicBezTo>
                    <a:pt x="4779" y="4825"/>
                    <a:pt x="5527" y="4825"/>
                    <a:pt x="6274" y="4825"/>
                  </a:cubicBezTo>
                  <a:cubicBezTo>
                    <a:pt x="6319" y="4825"/>
                    <a:pt x="6388" y="4802"/>
                    <a:pt x="6433" y="4780"/>
                  </a:cubicBezTo>
                  <a:cubicBezTo>
                    <a:pt x="7361" y="3851"/>
                    <a:pt x="8290" y="2922"/>
                    <a:pt x="9196" y="1993"/>
                  </a:cubicBezTo>
                  <a:cubicBezTo>
                    <a:pt x="9218" y="1993"/>
                    <a:pt x="9218" y="1971"/>
                    <a:pt x="9263" y="1925"/>
                  </a:cubicBezTo>
                  <a:cubicBezTo>
                    <a:pt x="8902" y="1925"/>
                    <a:pt x="8585" y="1925"/>
                    <a:pt x="8244" y="1925"/>
                  </a:cubicBezTo>
                  <a:cubicBezTo>
                    <a:pt x="7769" y="1925"/>
                    <a:pt x="7271" y="1925"/>
                    <a:pt x="6772" y="1925"/>
                  </a:cubicBezTo>
                  <a:cubicBezTo>
                    <a:pt x="6229" y="1925"/>
                    <a:pt x="5799" y="1518"/>
                    <a:pt x="5799" y="975"/>
                  </a:cubicBezTo>
                  <a:cubicBezTo>
                    <a:pt x="5799" y="431"/>
                    <a:pt x="6229" y="0"/>
                    <a:pt x="6772" y="0"/>
                  </a:cubicBezTo>
                  <a:cubicBezTo>
                    <a:pt x="8018" y="0"/>
                    <a:pt x="9241" y="0"/>
                    <a:pt x="10487" y="0"/>
                  </a:cubicBezTo>
                  <a:cubicBezTo>
                    <a:pt x="10849" y="0"/>
                    <a:pt x="11189" y="0"/>
                    <a:pt x="11551" y="0"/>
                  </a:cubicBezTo>
                  <a:cubicBezTo>
                    <a:pt x="12140" y="0"/>
                    <a:pt x="12571" y="408"/>
                    <a:pt x="12571" y="997"/>
                  </a:cubicBezTo>
                  <a:cubicBezTo>
                    <a:pt x="12571" y="2559"/>
                    <a:pt x="12548" y="4123"/>
                    <a:pt x="12571" y="5686"/>
                  </a:cubicBezTo>
                  <a:cubicBezTo>
                    <a:pt x="12571" y="6274"/>
                    <a:pt x="12231" y="6614"/>
                    <a:pt x="11846" y="6727"/>
                  </a:cubicBezTo>
                  <a:cubicBezTo>
                    <a:pt x="11257" y="6908"/>
                    <a:pt x="10646" y="6455"/>
                    <a:pt x="10623" y="5844"/>
                  </a:cubicBezTo>
                  <a:cubicBezTo>
                    <a:pt x="10623" y="5096"/>
                    <a:pt x="10623" y="4349"/>
                    <a:pt x="10623" y="3624"/>
                  </a:cubicBezTo>
                  <a:cubicBezTo>
                    <a:pt x="10623" y="3534"/>
                    <a:pt x="10623" y="3443"/>
                    <a:pt x="10623" y="3308"/>
                  </a:cubicBezTo>
                  <a:cubicBezTo>
                    <a:pt x="10578" y="3353"/>
                    <a:pt x="10555" y="3375"/>
                    <a:pt x="10510" y="3420"/>
                  </a:cubicBezTo>
                  <a:cubicBezTo>
                    <a:pt x="9604" y="4304"/>
                    <a:pt x="8720" y="5210"/>
                    <a:pt x="7814" y="6116"/>
                  </a:cubicBezTo>
                  <a:cubicBezTo>
                    <a:pt x="7769" y="6138"/>
                    <a:pt x="7746" y="6207"/>
                    <a:pt x="7746" y="6252"/>
                  </a:cubicBezTo>
                  <a:cubicBezTo>
                    <a:pt x="7724" y="7044"/>
                    <a:pt x="7724" y="7860"/>
                    <a:pt x="7724" y="8697"/>
                  </a:cubicBezTo>
                  <a:cubicBezTo>
                    <a:pt x="8063" y="8697"/>
                    <a:pt x="8358" y="8697"/>
                    <a:pt x="8698" y="8697"/>
                  </a:cubicBezTo>
                  <a:cubicBezTo>
                    <a:pt x="8698" y="9015"/>
                    <a:pt x="8698" y="9332"/>
                    <a:pt x="8698" y="9649"/>
                  </a:cubicBezTo>
                  <a:cubicBezTo>
                    <a:pt x="8381" y="9649"/>
                    <a:pt x="8063" y="9649"/>
                    <a:pt x="7724" y="9649"/>
                  </a:cubicBezTo>
                  <a:cubicBezTo>
                    <a:pt x="7724" y="9808"/>
                    <a:pt x="7724" y="9921"/>
                    <a:pt x="7724" y="10057"/>
                  </a:cubicBezTo>
                  <a:cubicBezTo>
                    <a:pt x="7724" y="10555"/>
                    <a:pt x="7724" y="11053"/>
                    <a:pt x="7724" y="11529"/>
                  </a:cubicBezTo>
                  <a:cubicBezTo>
                    <a:pt x="7724" y="12050"/>
                    <a:pt x="7475" y="12390"/>
                    <a:pt x="7022" y="12525"/>
                  </a:cubicBezTo>
                  <a:cubicBezTo>
                    <a:pt x="6999" y="12549"/>
                    <a:pt x="6976" y="12549"/>
                    <a:pt x="6954" y="12571"/>
                  </a:cubicBezTo>
                  <a:cubicBezTo>
                    <a:pt x="4892" y="12571"/>
                    <a:pt x="2831" y="12571"/>
                    <a:pt x="793" y="12571"/>
                  </a:cubicBezTo>
                  <a:cubicBezTo>
                    <a:pt x="656" y="12503"/>
                    <a:pt x="521" y="12458"/>
                    <a:pt x="385" y="12368"/>
                  </a:cubicBezTo>
                  <a:cubicBezTo>
                    <a:pt x="181" y="12231"/>
                    <a:pt x="68" y="12005"/>
                    <a:pt x="0" y="11778"/>
                  </a:cubicBezTo>
                  <a:cubicBezTo>
                    <a:pt x="0" y="9717"/>
                    <a:pt x="0" y="7679"/>
                    <a:pt x="0" y="561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8" name="Freeform 17">
              <a:extLst>
                <a:ext uri="{FF2B5EF4-FFF2-40B4-BE49-F238E27FC236}">
                  <a16:creationId xmlns:a16="http://schemas.microsoft.com/office/drawing/2014/main" id="{247C9B25-331C-D0BC-2FA8-3F0B6D475824}"/>
                </a:ext>
              </a:extLst>
            </p:cNvPr>
            <p:cNvSpPr>
              <a:spLocks noChangeArrowheads="1"/>
            </p:cNvSpPr>
            <p:nvPr/>
          </p:nvSpPr>
          <p:spPr bwMode="auto">
            <a:xfrm>
              <a:off x="3683000" y="911225"/>
              <a:ext cx="1044575" cy="1044575"/>
            </a:xfrm>
            <a:custGeom>
              <a:avLst/>
              <a:gdLst>
                <a:gd name="T0" fmla="*/ 2900 w 2901"/>
                <a:gd name="T1" fmla="*/ 0 h 2900"/>
                <a:gd name="T2" fmla="*/ 2900 w 2901"/>
                <a:gd name="T3" fmla="*/ 0 h 2900"/>
                <a:gd name="T4" fmla="*/ 2900 w 2901"/>
                <a:gd name="T5" fmla="*/ 974 h 2900"/>
                <a:gd name="T6" fmla="*/ 975 w 2901"/>
                <a:gd name="T7" fmla="*/ 974 h 2900"/>
                <a:gd name="T8" fmla="*/ 975 w 2901"/>
                <a:gd name="T9" fmla="*/ 2899 h 2900"/>
                <a:gd name="T10" fmla="*/ 0 w 2901"/>
                <a:gd name="T11" fmla="*/ 2899 h 2900"/>
                <a:gd name="T12" fmla="*/ 0 w 2901"/>
                <a:gd name="T13" fmla="*/ 1971 h 2900"/>
                <a:gd name="T14" fmla="*/ 0 w 2901"/>
                <a:gd name="T15" fmla="*/ 997 h 2900"/>
                <a:gd name="T16" fmla="*/ 725 w 2901"/>
                <a:gd name="T17" fmla="*/ 22 h 2900"/>
                <a:gd name="T18" fmla="*/ 793 w 2901"/>
                <a:gd name="T19" fmla="*/ 0 h 2900"/>
                <a:gd name="T20" fmla="*/ 2900 w 2901"/>
                <a:gd name="T21" fmla="*/ 0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1" h="2900">
                  <a:moveTo>
                    <a:pt x="2900" y="0"/>
                  </a:moveTo>
                  <a:lnTo>
                    <a:pt x="2900" y="0"/>
                  </a:lnTo>
                  <a:cubicBezTo>
                    <a:pt x="2900" y="318"/>
                    <a:pt x="2900" y="634"/>
                    <a:pt x="2900" y="974"/>
                  </a:cubicBezTo>
                  <a:cubicBezTo>
                    <a:pt x="2242" y="974"/>
                    <a:pt x="1608" y="974"/>
                    <a:pt x="975" y="974"/>
                  </a:cubicBezTo>
                  <a:cubicBezTo>
                    <a:pt x="975" y="1608"/>
                    <a:pt x="975" y="2243"/>
                    <a:pt x="975" y="2899"/>
                  </a:cubicBezTo>
                  <a:cubicBezTo>
                    <a:pt x="634" y="2899"/>
                    <a:pt x="340" y="2899"/>
                    <a:pt x="0" y="2899"/>
                  </a:cubicBezTo>
                  <a:cubicBezTo>
                    <a:pt x="0" y="2582"/>
                    <a:pt x="0" y="2287"/>
                    <a:pt x="0" y="1971"/>
                  </a:cubicBezTo>
                  <a:cubicBezTo>
                    <a:pt x="0" y="1653"/>
                    <a:pt x="0" y="1336"/>
                    <a:pt x="0" y="997"/>
                  </a:cubicBezTo>
                  <a:cubicBezTo>
                    <a:pt x="0" y="521"/>
                    <a:pt x="250" y="181"/>
                    <a:pt x="725" y="22"/>
                  </a:cubicBezTo>
                  <a:cubicBezTo>
                    <a:pt x="748" y="22"/>
                    <a:pt x="771" y="0"/>
                    <a:pt x="793" y="0"/>
                  </a:cubicBezTo>
                  <a:cubicBezTo>
                    <a:pt x="1495" y="0"/>
                    <a:pt x="2197" y="0"/>
                    <a:pt x="290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9" name="Freeform 18">
              <a:extLst>
                <a:ext uri="{FF2B5EF4-FFF2-40B4-BE49-F238E27FC236}">
                  <a16:creationId xmlns:a16="http://schemas.microsoft.com/office/drawing/2014/main" id="{588CC06E-0543-466E-7E91-EBF0DAFFCA91}"/>
                </a:ext>
              </a:extLst>
            </p:cNvPr>
            <p:cNvSpPr>
              <a:spLocks noChangeArrowheads="1"/>
            </p:cNvSpPr>
            <p:nvPr/>
          </p:nvSpPr>
          <p:spPr bwMode="auto">
            <a:xfrm>
              <a:off x="7164388" y="911225"/>
              <a:ext cx="1044575" cy="1044575"/>
            </a:xfrm>
            <a:custGeom>
              <a:avLst/>
              <a:gdLst>
                <a:gd name="T0" fmla="*/ 2899 w 2900"/>
                <a:gd name="T1" fmla="*/ 2899 h 2900"/>
                <a:gd name="T2" fmla="*/ 2899 w 2900"/>
                <a:gd name="T3" fmla="*/ 2899 h 2900"/>
                <a:gd name="T4" fmla="*/ 1925 w 2900"/>
                <a:gd name="T5" fmla="*/ 2899 h 2900"/>
                <a:gd name="T6" fmla="*/ 1925 w 2900"/>
                <a:gd name="T7" fmla="*/ 974 h 2900"/>
                <a:gd name="T8" fmla="*/ 0 w 2900"/>
                <a:gd name="T9" fmla="*/ 974 h 2900"/>
                <a:gd name="T10" fmla="*/ 0 w 2900"/>
                <a:gd name="T11" fmla="*/ 0 h 2900"/>
                <a:gd name="T12" fmla="*/ 2106 w 2900"/>
                <a:gd name="T13" fmla="*/ 0 h 2900"/>
                <a:gd name="T14" fmla="*/ 2355 w 2900"/>
                <a:gd name="T15" fmla="*/ 91 h 2900"/>
                <a:gd name="T16" fmla="*/ 2899 w 2900"/>
                <a:gd name="T17" fmla="*/ 793 h 2900"/>
                <a:gd name="T18" fmla="*/ 2899 w 2900"/>
                <a:gd name="T19"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0">
                  <a:moveTo>
                    <a:pt x="2899" y="2899"/>
                  </a:moveTo>
                  <a:lnTo>
                    <a:pt x="2899" y="2899"/>
                  </a:lnTo>
                  <a:cubicBezTo>
                    <a:pt x="2581" y="2899"/>
                    <a:pt x="2265" y="2899"/>
                    <a:pt x="1925" y="2899"/>
                  </a:cubicBezTo>
                  <a:cubicBezTo>
                    <a:pt x="1925" y="2243"/>
                    <a:pt x="1925" y="1608"/>
                    <a:pt x="1925" y="974"/>
                  </a:cubicBezTo>
                  <a:cubicBezTo>
                    <a:pt x="1268" y="974"/>
                    <a:pt x="656" y="974"/>
                    <a:pt x="0" y="974"/>
                  </a:cubicBezTo>
                  <a:cubicBezTo>
                    <a:pt x="0" y="634"/>
                    <a:pt x="0" y="318"/>
                    <a:pt x="0" y="0"/>
                  </a:cubicBezTo>
                  <a:cubicBezTo>
                    <a:pt x="702" y="0"/>
                    <a:pt x="1403" y="0"/>
                    <a:pt x="2106" y="0"/>
                  </a:cubicBezTo>
                  <a:cubicBezTo>
                    <a:pt x="2197" y="22"/>
                    <a:pt x="2265" y="68"/>
                    <a:pt x="2355" y="91"/>
                  </a:cubicBezTo>
                  <a:cubicBezTo>
                    <a:pt x="2650" y="249"/>
                    <a:pt x="2786" y="499"/>
                    <a:pt x="2899" y="793"/>
                  </a:cubicBezTo>
                  <a:cubicBezTo>
                    <a:pt x="2899" y="1496"/>
                    <a:pt x="2899" y="2197"/>
                    <a:pt x="2899" y="289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20" name="Freeform 19">
              <a:extLst>
                <a:ext uri="{FF2B5EF4-FFF2-40B4-BE49-F238E27FC236}">
                  <a16:creationId xmlns:a16="http://schemas.microsoft.com/office/drawing/2014/main" id="{AE7B41BF-8B6E-B26C-1D29-091219C12E05}"/>
                </a:ext>
              </a:extLst>
            </p:cNvPr>
            <p:cNvSpPr>
              <a:spLocks noChangeArrowheads="1"/>
            </p:cNvSpPr>
            <p:nvPr/>
          </p:nvSpPr>
          <p:spPr bwMode="auto">
            <a:xfrm>
              <a:off x="7164388" y="4392613"/>
              <a:ext cx="1044575" cy="1044575"/>
            </a:xfrm>
            <a:custGeom>
              <a:avLst/>
              <a:gdLst>
                <a:gd name="T0" fmla="*/ 2899 w 2900"/>
                <a:gd name="T1" fmla="*/ 2107 h 2901"/>
                <a:gd name="T2" fmla="*/ 2899 w 2900"/>
                <a:gd name="T3" fmla="*/ 2107 h 2901"/>
                <a:gd name="T4" fmla="*/ 2491 w 2900"/>
                <a:gd name="T5" fmla="*/ 2696 h 2901"/>
                <a:gd name="T6" fmla="*/ 2038 w 2900"/>
                <a:gd name="T7" fmla="*/ 2877 h 2901"/>
                <a:gd name="T8" fmla="*/ 0 w 2900"/>
                <a:gd name="T9" fmla="*/ 2900 h 2901"/>
                <a:gd name="T10" fmla="*/ 0 w 2900"/>
                <a:gd name="T11" fmla="*/ 1925 h 2901"/>
                <a:gd name="T12" fmla="*/ 1925 w 2900"/>
                <a:gd name="T13" fmla="*/ 1925 h 2901"/>
                <a:gd name="T14" fmla="*/ 1925 w 2900"/>
                <a:gd name="T15" fmla="*/ 0 h 2901"/>
                <a:gd name="T16" fmla="*/ 2899 w 2900"/>
                <a:gd name="T17" fmla="*/ 0 h 2901"/>
                <a:gd name="T18" fmla="*/ 2899 w 2900"/>
                <a:gd name="T19" fmla="*/ 2107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1">
                  <a:moveTo>
                    <a:pt x="2899" y="2107"/>
                  </a:moveTo>
                  <a:lnTo>
                    <a:pt x="2899" y="2107"/>
                  </a:lnTo>
                  <a:cubicBezTo>
                    <a:pt x="2808" y="2334"/>
                    <a:pt x="2718" y="2560"/>
                    <a:pt x="2491" y="2696"/>
                  </a:cubicBezTo>
                  <a:cubicBezTo>
                    <a:pt x="2355" y="2787"/>
                    <a:pt x="2197" y="2877"/>
                    <a:pt x="2038" y="2877"/>
                  </a:cubicBezTo>
                  <a:cubicBezTo>
                    <a:pt x="1359" y="2900"/>
                    <a:pt x="679" y="2900"/>
                    <a:pt x="0" y="2900"/>
                  </a:cubicBezTo>
                  <a:cubicBezTo>
                    <a:pt x="0" y="2560"/>
                    <a:pt x="0" y="2266"/>
                    <a:pt x="0" y="1925"/>
                  </a:cubicBezTo>
                  <a:cubicBezTo>
                    <a:pt x="634" y="1925"/>
                    <a:pt x="1268" y="1925"/>
                    <a:pt x="1925" y="1925"/>
                  </a:cubicBezTo>
                  <a:cubicBezTo>
                    <a:pt x="1925" y="1292"/>
                    <a:pt x="1925" y="658"/>
                    <a:pt x="1925" y="0"/>
                  </a:cubicBezTo>
                  <a:cubicBezTo>
                    <a:pt x="2243" y="0"/>
                    <a:pt x="2581" y="0"/>
                    <a:pt x="2899" y="0"/>
                  </a:cubicBezTo>
                  <a:cubicBezTo>
                    <a:pt x="2899" y="703"/>
                    <a:pt x="2899" y="1405"/>
                    <a:pt x="2899" y="210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21" name="Freeform 20">
              <a:extLst>
                <a:ext uri="{FF2B5EF4-FFF2-40B4-BE49-F238E27FC236}">
                  <a16:creationId xmlns:a16="http://schemas.microsoft.com/office/drawing/2014/main" id="{E628DFF7-B688-9916-E1A1-C8CEB1EA0905}"/>
                </a:ext>
              </a:extLst>
            </p:cNvPr>
            <p:cNvSpPr>
              <a:spLocks noChangeArrowheads="1"/>
            </p:cNvSpPr>
            <p:nvPr/>
          </p:nvSpPr>
          <p:spPr bwMode="auto">
            <a:xfrm>
              <a:off x="5076825" y="911225"/>
              <a:ext cx="693738" cy="342900"/>
            </a:xfrm>
            <a:custGeom>
              <a:avLst/>
              <a:gdLst>
                <a:gd name="T0" fmla="*/ 1926 w 1927"/>
                <a:gd name="T1" fmla="*/ 0 h 953"/>
                <a:gd name="T2" fmla="*/ 1926 w 1927"/>
                <a:gd name="T3" fmla="*/ 0 h 953"/>
                <a:gd name="T4" fmla="*/ 1926 w 1927"/>
                <a:gd name="T5" fmla="*/ 952 h 953"/>
                <a:gd name="T6" fmla="*/ 0 w 1927"/>
                <a:gd name="T7" fmla="*/ 952 h 953"/>
                <a:gd name="T8" fmla="*/ 0 w 1927"/>
                <a:gd name="T9" fmla="*/ 0 h 953"/>
                <a:gd name="T10" fmla="*/ 1926 w 1927"/>
                <a:gd name="T11" fmla="*/ 0 h 953"/>
              </a:gdLst>
              <a:ahLst/>
              <a:cxnLst>
                <a:cxn ang="0">
                  <a:pos x="T0" y="T1"/>
                </a:cxn>
                <a:cxn ang="0">
                  <a:pos x="T2" y="T3"/>
                </a:cxn>
                <a:cxn ang="0">
                  <a:pos x="T4" y="T5"/>
                </a:cxn>
                <a:cxn ang="0">
                  <a:pos x="T6" y="T7"/>
                </a:cxn>
                <a:cxn ang="0">
                  <a:pos x="T8" y="T9"/>
                </a:cxn>
                <a:cxn ang="0">
                  <a:pos x="T10" y="T11"/>
                </a:cxn>
              </a:cxnLst>
              <a:rect l="0" t="0" r="r" b="b"/>
              <a:pathLst>
                <a:path w="1927" h="953">
                  <a:moveTo>
                    <a:pt x="1926" y="0"/>
                  </a:moveTo>
                  <a:lnTo>
                    <a:pt x="1926" y="0"/>
                  </a:lnTo>
                  <a:cubicBezTo>
                    <a:pt x="1926" y="318"/>
                    <a:pt x="1926" y="634"/>
                    <a:pt x="1926" y="952"/>
                  </a:cubicBezTo>
                  <a:cubicBezTo>
                    <a:pt x="1291" y="952"/>
                    <a:pt x="657" y="952"/>
                    <a:pt x="0" y="952"/>
                  </a:cubicBezTo>
                  <a:cubicBezTo>
                    <a:pt x="0" y="634"/>
                    <a:pt x="0" y="318"/>
                    <a:pt x="0" y="0"/>
                  </a:cubicBezTo>
                  <a:cubicBezTo>
                    <a:pt x="635" y="0"/>
                    <a:pt x="1291" y="0"/>
                    <a:pt x="1926"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22" name="Freeform 21">
              <a:extLst>
                <a:ext uri="{FF2B5EF4-FFF2-40B4-BE49-F238E27FC236}">
                  <a16:creationId xmlns:a16="http://schemas.microsoft.com/office/drawing/2014/main" id="{3FBDCA62-A535-8EC5-9B5E-BD55E83A4C6A}"/>
                </a:ext>
              </a:extLst>
            </p:cNvPr>
            <p:cNvSpPr>
              <a:spLocks noChangeArrowheads="1"/>
            </p:cNvSpPr>
            <p:nvPr/>
          </p:nvSpPr>
          <p:spPr bwMode="auto">
            <a:xfrm>
              <a:off x="6119813" y="911225"/>
              <a:ext cx="693737" cy="342900"/>
            </a:xfrm>
            <a:custGeom>
              <a:avLst/>
              <a:gdLst>
                <a:gd name="T0" fmla="*/ 1925 w 1926"/>
                <a:gd name="T1" fmla="*/ 0 h 953"/>
                <a:gd name="T2" fmla="*/ 1925 w 1926"/>
                <a:gd name="T3" fmla="*/ 0 h 953"/>
                <a:gd name="T4" fmla="*/ 1925 w 1926"/>
                <a:gd name="T5" fmla="*/ 952 h 953"/>
                <a:gd name="T6" fmla="*/ 0 w 1926"/>
                <a:gd name="T7" fmla="*/ 952 h 953"/>
                <a:gd name="T8" fmla="*/ 0 w 1926"/>
                <a:gd name="T9" fmla="*/ 0 h 953"/>
                <a:gd name="T10" fmla="*/ 1925 w 1926"/>
                <a:gd name="T11" fmla="*/ 0 h 953"/>
              </a:gdLst>
              <a:ahLst/>
              <a:cxnLst>
                <a:cxn ang="0">
                  <a:pos x="T0" y="T1"/>
                </a:cxn>
                <a:cxn ang="0">
                  <a:pos x="T2" y="T3"/>
                </a:cxn>
                <a:cxn ang="0">
                  <a:pos x="T4" y="T5"/>
                </a:cxn>
                <a:cxn ang="0">
                  <a:pos x="T6" y="T7"/>
                </a:cxn>
                <a:cxn ang="0">
                  <a:pos x="T8" y="T9"/>
                </a:cxn>
                <a:cxn ang="0">
                  <a:pos x="T10" y="T11"/>
                </a:cxn>
              </a:cxnLst>
              <a:rect l="0" t="0" r="r" b="b"/>
              <a:pathLst>
                <a:path w="1926" h="953">
                  <a:moveTo>
                    <a:pt x="1925" y="0"/>
                  </a:moveTo>
                  <a:lnTo>
                    <a:pt x="1925" y="0"/>
                  </a:lnTo>
                  <a:cubicBezTo>
                    <a:pt x="1925" y="318"/>
                    <a:pt x="1925" y="634"/>
                    <a:pt x="1925" y="952"/>
                  </a:cubicBezTo>
                  <a:cubicBezTo>
                    <a:pt x="1292" y="952"/>
                    <a:pt x="658" y="952"/>
                    <a:pt x="0" y="952"/>
                  </a:cubicBezTo>
                  <a:cubicBezTo>
                    <a:pt x="0" y="634"/>
                    <a:pt x="0" y="318"/>
                    <a:pt x="0" y="0"/>
                  </a:cubicBezTo>
                  <a:cubicBezTo>
                    <a:pt x="635" y="0"/>
                    <a:pt x="1292" y="0"/>
                    <a:pt x="1925"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23" name="Freeform 22">
              <a:extLst>
                <a:ext uri="{FF2B5EF4-FFF2-40B4-BE49-F238E27FC236}">
                  <a16:creationId xmlns:a16="http://schemas.microsoft.com/office/drawing/2014/main" id="{FEA8CE46-07B1-1EBE-EAB4-84B5985ADA9C}"/>
                </a:ext>
              </a:extLst>
            </p:cNvPr>
            <p:cNvSpPr>
              <a:spLocks noChangeArrowheads="1"/>
            </p:cNvSpPr>
            <p:nvPr/>
          </p:nvSpPr>
          <p:spPr bwMode="auto">
            <a:xfrm>
              <a:off x="7858125" y="2305050"/>
              <a:ext cx="350838" cy="693738"/>
            </a:xfrm>
            <a:custGeom>
              <a:avLst/>
              <a:gdLst>
                <a:gd name="T0" fmla="*/ 974 w 975"/>
                <a:gd name="T1" fmla="*/ 1925 h 1926"/>
                <a:gd name="T2" fmla="*/ 974 w 975"/>
                <a:gd name="T3" fmla="*/ 1925 h 1926"/>
                <a:gd name="T4" fmla="*/ 0 w 975"/>
                <a:gd name="T5" fmla="*/ 1925 h 1926"/>
                <a:gd name="T6" fmla="*/ 0 w 975"/>
                <a:gd name="T7" fmla="*/ 0 h 1926"/>
                <a:gd name="T8" fmla="*/ 974 w 975"/>
                <a:gd name="T9" fmla="*/ 0 h 1926"/>
                <a:gd name="T10" fmla="*/ 974 w 975"/>
                <a:gd name="T11" fmla="*/ 1925 h 1926"/>
              </a:gdLst>
              <a:ahLst/>
              <a:cxnLst>
                <a:cxn ang="0">
                  <a:pos x="T0" y="T1"/>
                </a:cxn>
                <a:cxn ang="0">
                  <a:pos x="T2" y="T3"/>
                </a:cxn>
                <a:cxn ang="0">
                  <a:pos x="T4" y="T5"/>
                </a:cxn>
                <a:cxn ang="0">
                  <a:pos x="T6" y="T7"/>
                </a:cxn>
                <a:cxn ang="0">
                  <a:pos x="T8" y="T9"/>
                </a:cxn>
                <a:cxn ang="0">
                  <a:pos x="T10" y="T11"/>
                </a:cxn>
              </a:cxnLst>
              <a:rect l="0" t="0" r="r" b="b"/>
              <a:pathLst>
                <a:path w="975" h="1926">
                  <a:moveTo>
                    <a:pt x="974" y="1925"/>
                  </a:moveTo>
                  <a:lnTo>
                    <a:pt x="974" y="1925"/>
                  </a:lnTo>
                  <a:cubicBezTo>
                    <a:pt x="656" y="1925"/>
                    <a:pt x="340" y="1925"/>
                    <a:pt x="0" y="1925"/>
                  </a:cubicBezTo>
                  <a:cubicBezTo>
                    <a:pt x="0" y="1290"/>
                    <a:pt x="0" y="656"/>
                    <a:pt x="0" y="0"/>
                  </a:cubicBezTo>
                  <a:cubicBezTo>
                    <a:pt x="318" y="0"/>
                    <a:pt x="656" y="0"/>
                    <a:pt x="974" y="0"/>
                  </a:cubicBezTo>
                  <a:cubicBezTo>
                    <a:pt x="974" y="633"/>
                    <a:pt x="974" y="1290"/>
                    <a:pt x="974" y="192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24" name="Freeform 23">
              <a:extLst>
                <a:ext uri="{FF2B5EF4-FFF2-40B4-BE49-F238E27FC236}">
                  <a16:creationId xmlns:a16="http://schemas.microsoft.com/office/drawing/2014/main" id="{EDCF957A-660C-32C6-B0F7-4C608A8E08DE}"/>
                </a:ext>
              </a:extLst>
            </p:cNvPr>
            <p:cNvSpPr>
              <a:spLocks noChangeArrowheads="1"/>
            </p:cNvSpPr>
            <p:nvPr/>
          </p:nvSpPr>
          <p:spPr bwMode="auto">
            <a:xfrm>
              <a:off x="7858125" y="3348038"/>
              <a:ext cx="350838" cy="693737"/>
            </a:xfrm>
            <a:custGeom>
              <a:avLst/>
              <a:gdLst>
                <a:gd name="T0" fmla="*/ 974 w 975"/>
                <a:gd name="T1" fmla="*/ 1926 h 1927"/>
                <a:gd name="T2" fmla="*/ 974 w 975"/>
                <a:gd name="T3" fmla="*/ 1926 h 1927"/>
                <a:gd name="T4" fmla="*/ 0 w 975"/>
                <a:gd name="T5" fmla="*/ 1926 h 1927"/>
                <a:gd name="T6" fmla="*/ 0 w 975"/>
                <a:gd name="T7" fmla="*/ 0 h 1927"/>
                <a:gd name="T8" fmla="*/ 974 w 975"/>
                <a:gd name="T9" fmla="*/ 0 h 1927"/>
                <a:gd name="T10" fmla="*/ 974 w 975"/>
                <a:gd name="T11" fmla="*/ 1926 h 1927"/>
              </a:gdLst>
              <a:ahLst/>
              <a:cxnLst>
                <a:cxn ang="0">
                  <a:pos x="T0" y="T1"/>
                </a:cxn>
                <a:cxn ang="0">
                  <a:pos x="T2" y="T3"/>
                </a:cxn>
                <a:cxn ang="0">
                  <a:pos x="T4" y="T5"/>
                </a:cxn>
                <a:cxn ang="0">
                  <a:pos x="T6" y="T7"/>
                </a:cxn>
                <a:cxn ang="0">
                  <a:pos x="T8" y="T9"/>
                </a:cxn>
                <a:cxn ang="0">
                  <a:pos x="T10" y="T11"/>
                </a:cxn>
              </a:cxnLst>
              <a:rect l="0" t="0" r="r" b="b"/>
              <a:pathLst>
                <a:path w="975" h="1927">
                  <a:moveTo>
                    <a:pt x="974" y="1926"/>
                  </a:moveTo>
                  <a:lnTo>
                    <a:pt x="974" y="1926"/>
                  </a:lnTo>
                  <a:cubicBezTo>
                    <a:pt x="656" y="1926"/>
                    <a:pt x="340" y="1926"/>
                    <a:pt x="0" y="1926"/>
                  </a:cubicBezTo>
                  <a:cubicBezTo>
                    <a:pt x="0" y="1291"/>
                    <a:pt x="0" y="657"/>
                    <a:pt x="0" y="0"/>
                  </a:cubicBezTo>
                  <a:cubicBezTo>
                    <a:pt x="318" y="0"/>
                    <a:pt x="656" y="0"/>
                    <a:pt x="974" y="0"/>
                  </a:cubicBezTo>
                  <a:cubicBezTo>
                    <a:pt x="974" y="635"/>
                    <a:pt x="974" y="1291"/>
                    <a:pt x="974" y="192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25" name="Freeform 12">
              <a:extLst>
                <a:ext uri="{FF2B5EF4-FFF2-40B4-BE49-F238E27FC236}">
                  <a16:creationId xmlns:a16="http://schemas.microsoft.com/office/drawing/2014/main" id="{A633A21F-F4CE-D1F3-F3EB-C9411D8A68A0}"/>
                </a:ext>
              </a:extLst>
            </p:cNvPr>
            <p:cNvSpPr>
              <a:spLocks noChangeArrowheads="1"/>
            </p:cNvSpPr>
            <p:nvPr/>
          </p:nvSpPr>
          <p:spPr bwMode="auto">
            <a:xfrm>
              <a:off x="3683000" y="2305050"/>
              <a:ext cx="342900" cy="693738"/>
            </a:xfrm>
            <a:custGeom>
              <a:avLst/>
              <a:gdLst>
                <a:gd name="T0" fmla="*/ 0 w 953"/>
                <a:gd name="T1" fmla="*/ 0 h 1926"/>
                <a:gd name="T2" fmla="*/ 0 w 953"/>
                <a:gd name="T3" fmla="*/ 0 h 1926"/>
                <a:gd name="T4" fmla="*/ 952 w 953"/>
                <a:gd name="T5" fmla="*/ 0 h 1926"/>
                <a:gd name="T6" fmla="*/ 952 w 953"/>
                <a:gd name="T7" fmla="*/ 1925 h 1926"/>
                <a:gd name="T8" fmla="*/ 0 w 953"/>
                <a:gd name="T9" fmla="*/ 1925 h 1926"/>
                <a:gd name="T10" fmla="*/ 0 w 953"/>
                <a:gd name="T11" fmla="*/ 0 h 1926"/>
              </a:gdLst>
              <a:ahLst/>
              <a:cxnLst>
                <a:cxn ang="0">
                  <a:pos x="T0" y="T1"/>
                </a:cxn>
                <a:cxn ang="0">
                  <a:pos x="T2" y="T3"/>
                </a:cxn>
                <a:cxn ang="0">
                  <a:pos x="T4" y="T5"/>
                </a:cxn>
                <a:cxn ang="0">
                  <a:pos x="T6" y="T7"/>
                </a:cxn>
                <a:cxn ang="0">
                  <a:pos x="T8" y="T9"/>
                </a:cxn>
                <a:cxn ang="0">
                  <a:pos x="T10" y="T11"/>
                </a:cxn>
              </a:cxnLst>
              <a:rect l="0" t="0" r="r" b="b"/>
              <a:pathLst>
                <a:path w="953" h="1926">
                  <a:moveTo>
                    <a:pt x="0" y="0"/>
                  </a:moveTo>
                  <a:lnTo>
                    <a:pt x="0" y="0"/>
                  </a:lnTo>
                  <a:cubicBezTo>
                    <a:pt x="340" y="0"/>
                    <a:pt x="634" y="0"/>
                    <a:pt x="952" y="0"/>
                  </a:cubicBezTo>
                  <a:cubicBezTo>
                    <a:pt x="952" y="633"/>
                    <a:pt x="952" y="1267"/>
                    <a:pt x="952" y="1925"/>
                  </a:cubicBezTo>
                  <a:cubicBezTo>
                    <a:pt x="657" y="1925"/>
                    <a:pt x="340" y="1925"/>
                    <a:pt x="0" y="1925"/>
                  </a:cubicBezTo>
                  <a:cubicBezTo>
                    <a:pt x="0" y="1290"/>
                    <a:pt x="0" y="656"/>
                    <a:pt x="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26" name="Freeform 13">
              <a:extLst>
                <a:ext uri="{FF2B5EF4-FFF2-40B4-BE49-F238E27FC236}">
                  <a16:creationId xmlns:a16="http://schemas.microsoft.com/office/drawing/2014/main" id="{AAE31414-EED2-04FE-14C9-A187F46EF4DB}"/>
                </a:ext>
              </a:extLst>
            </p:cNvPr>
            <p:cNvSpPr>
              <a:spLocks noChangeArrowheads="1"/>
            </p:cNvSpPr>
            <p:nvPr/>
          </p:nvSpPr>
          <p:spPr bwMode="auto">
            <a:xfrm>
              <a:off x="6119813" y="5084763"/>
              <a:ext cx="693737" cy="342900"/>
            </a:xfrm>
            <a:custGeom>
              <a:avLst/>
              <a:gdLst>
                <a:gd name="T0" fmla="*/ 1925 w 1926"/>
                <a:gd name="T1" fmla="*/ 952 h 953"/>
                <a:gd name="T2" fmla="*/ 1925 w 1926"/>
                <a:gd name="T3" fmla="*/ 952 h 953"/>
                <a:gd name="T4" fmla="*/ 0 w 1926"/>
                <a:gd name="T5" fmla="*/ 952 h 953"/>
                <a:gd name="T6" fmla="*/ 0 w 1926"/>
                <a:gd name="T7" fmla="*/ 0 h 953"/>
                <a:gd name="T8" fmla="*/ 1925 w 1926"/>
                <a:gd name="T9" fmla="*/ 0 h 953"/>
                <a:gd name="T10" fmla="*/ 1925 w 1926"/>
                <a:gd name="T11" fmla="*/ 952 h 953"/>
              </a:gdLst>
              <a:ahLst/>
              <a:cxnLst>
                <a:cxn ang="0">
                  <a:pos x="T0" y="T1"/>
                </a:cxn>
                <a:cxn ang="0">
                  <a:pos x="T2" y="T3"/>
                </a:cxn>
                <a:cxn ang="0">
                  <a:pos x="T4" y="T5"/>
                </a:cxn>
                <a:cxn ang="0">
                  <a:pos x="T6" y="T7"/>
                </a:cxn>
                <a:cxn ang="0">
                  <a:pos x="T8" y="T9"/>
                </a:cxn>
                <a:cxn ang="0">
                  <a:pos x="T10" y="T11"/>
                </a:cxn>
              </a:cxnLst>
              <a:rect l="0" t="0" r="r" b="b"/>
              <a:pathLst>
                <a:path w="1926" h="953">
                  <a:moveTo>
                    <a:pt x="1925" y="952"/>
                  </a:moveTo>
                  <a:lnTo>
                    <a:pt x="1925" y="952"/>
                  </a:lnTo>
                  <a:cubicBezTo>
                    <a:pt x="1269" y="952"/>
                    <a:pt x="635" y="952"/>
                    <a:pt x="0" y="952"/>
                  </a:cubicBezTo>
                  <a:cubicBezTo>
                    <a:pt x="0" y="635"/>
                    <a:pt x="0" y="318"/>
                    <a:pt x="0" y="0"/>
                  </a:cubicBezTo>
                  <a:cubicBezTo>
                    <a:pt x="635" y="0"/>
                    <a:pt x="1269" y="0"/>
                    <a:pt x="1925" y="0"/>
                  </a:cubicBezTo>
                  <a:cubicBezTo>
                    <a:pt x="1925" y="318"/>
                    <a:pt x="1925" y="635"/>
                    <a:pt x="1925" y="952"/>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grpSp>
      <p:grpSp>
        <p:nvGrpSpPr>
          <p:cNvPr id="36" name="Group 35">
            <a:extLst>
              <a:ext uri="{FF2B5EF4-FFF2-40B4-BE49-F238E27FC236}">
                <a16:creationId xmlns:a16="http://schemas.microsoft.com/office/drawing/2014/main" id="{3D8640B0-3ECE-0933-91C0-3BE0458037EB}"/>
              </a:ext>
            </a:extLst>
          </p:cNvPr>
          <p:cNvGrpSpPr/>
          <p:nvPr/>
        </p:nvGrpSpPr>
        <p:grpSpPr>
          <a:xfrm>
            <a:off x="909412" y="1967370"/>
            <a:ext cx="267731" cy="344693"/>
            <a:chOff x="603771" y="4121126"/>
            <a:chExt cx="645343" cy="830852"/>
          </a:xfrm>
          <a:solidFill>
            <a:schemeClr val="bg1"/>
          </a:solidFill>
        </p:grpSpPr>
        <p:sp>
          <p:nvSpPr>
            <p:cNvPr id="37" name="Freeform 36">
              <a:extLst>
                <a:ext uri="{FF2B5EF4-FFF2-40B4-BE49-F238E27FC236}">
                  <a16:creationId xmlns:a16="http://schemas.microsoft.com/office/drawing/2014/main" id="{F45E0E28-A485-50B8-4600-D05249319BC9}"/>
                </a:ext>
              </a:extLst>
            </p:cNvPr>
            <p:cNvSpPr>
              <a:spLocks noChangeArrowheads="1"/>
            </p:cNvSpPr>
            <p:nvPr/>
          </p:nvSpPr>
          <p:spPr bwMode="auto">
            <a:xfrm>
              <a:off x="707939" y="4241893"/>
              <a:ext cx="541175" cy="596371"/>
            </a:xfrm>
            <a:custGeom>
              <a:avLst/>
              <a:gdLst>
                <a:gd name="T0" fmla="*/ 4783 w 5752"/>
                <a:gd name="T1" fmla="*/ 292 h 6338"/>
                <a:gd name="T2" fmla="*/ 3753 w 5752"/>
                <a:gd name="T3" fmla="*/ 985 h 6338"/>
                <a:gd name="T4" fmla="*/ 3713 w 5752"/>
                <a:gd name="T5" fmla="*/ 1011 h 6338"/>
                <a:gd name="T6" fmla="*/ 2140 w 5752"/>
                <a:gd name="T7" fmla="*/ 2072 h 6338"/>
                <a:gd name="T8" fmla="*/ 1708 w 5752"/>
                <a:gd name="T9" fmla="*/ 1231 h 6338"/>
                <a:gd name="T10" fmla="*/ 336 w 5752"/>
                <a:gd name="T11" fmla="*/ 201 h 6338"/>
                <a:gd name="T12" fmla="*/ 91 w 5752"/>
                <a:gd name="T13" fmla="*/ 362 h 6338"/>
                <a:gd name="T14" fmla="*/ 12 w 5752"/>
                <a:gd name="T15" fmla="*/ 598 h 6338"/>
                <a:gd name="T16" fmla="*/ 657 w 5752"/>
                <a:gd name="T17" fmla="*/ 1368 h 6338"/>
                <a:gd name="T18" fmla="*/ 671 w 5752"/>
                <a:gd name="T19" fmla="*/ 3638 h 6338"/>
                <a:gd name="T20" fmla="*/ 794 w 5752"/>
                <a:gd name="T21" fmla="*/ 4035 h 6338"/>
                <a:gd name="T22" fmla="*/ 879 w 5752"/>
                <a:gd name="T23" fmla="*/ 4161 h 6338"/>
                <a:gd name="T24" fmla="*/ 913 w 5752"/>
                <a:gd name="T25" fmla="*/ 4210 h 6338"/>
                <a:gd name="T26" fmla="*/ 1401 w 5752"/>
                <a:gd name="T27" fmla="*/ 4933 h 6338"/>
                <a:gd name="T28" fmla="*/ 1446 w 5752"/>
                <a:gd name="T29" fmla="*/ 5000 h 6338"/>
                <a:gd name="T30" fmla="*/ 1923 w 5752"/>
                <a:gd name="T31" fmla="*/ 5708 h 6338"/>
                <a:gd name="T32" fmla="*/ 1946 w 5752"/>
                <a:gd name="T33" fmla="*/ 5741 h 6338"/>
                <a:gd name="T34" fmla="*/ 2295 w 5752"/>
                <a:gd name="T35" fmla="*/ 6260 h 6338"/>
                <a:gd name="T36" fmla="*/ 2478 w 5752"/>
                <a:gd name="T37" fmla="*/ 6295 h 6338"/>
                <a:gd name="T38" fmla="*/ 5253 w 5752"/>
                <a:gd name="T39" fmla="*/ 4425 h 6338"/>
                <a:gd name="T40" fmla="*/ 5344 w 5752"/>
                <a:gd name="T41" fmla="*/ 3886 h 6338"/>
                <a:gd name="T42" fmla="*/ 5339 w 5752"/>
                <a:gd name="T43" fmla="*/ 3879 h 6338"/>
                <a:gd name="T44" fmla="*/ 4965 w 5752"/>
                <a:gd name="T45" fmla="*/ 3702 h 6338"/>
                <a:gd name="T46" fmla="*/ 5031 w 5752"/>
                <a:gd name="T47" fmla="*/ 3659 h 6338"/>
                <a:gd name="T48" fmla="*/ 5129 w 5752"/>
                <a:gd name="T49" fmla="*/ 3013 h 6338"/>
                <a:gd name="T50" fmla="*/ 5124 w 5752"/>
                <a:gd name="T51" fmla="*/ 3004 h 6338"/>
                <a:gd name="T52" fmla="*/ 4734 w 5752"/>
                <a:gd name="T53" fmla="*/ 2782 h 6338"/>
                <a:gd name="T54" fmla="*/ 4834 w 5752"/>
                <a:gd name="T55" fmla="*/ 2111 h 6338"/>
                <a:gd name="T56" fmla="*/ 4828 w 5752"/>
                <a:gd name="T57" fmla="*/ 2102 h 6338"/>
                <a:gd name="T58" fmla="*/ 4368 w 5752"/>
                <a:gd name="T59" fmla="*/ 1875 h 6338"/>
                <a:gd name="T60" fmla="*/ 4398 w 5752"/>
                <a:gd name="T61" fmla="*/ 1847 h 6338"/>
                <a:gd name="T62" fmla="*/ 5384 w 5752"/>
                <a:gd name="T63" fmla="*/ 1182 h 6338"/>
                <a:gd name="T64" fmla="*/ 5587 w 5752"/>
                <a:gd name="T65" fmla="*/ 404 h 6338"/>
                <a:gd name="T66" fmla="*/ 5582 w 5752"/>
                <a:gd name="T67" fmla="*/ 395 h 6338"/>
                <a:gd name="T68" fmla="*/ 4783 w 5752"/>
                <a:gd name="T69" fmla="*/ 292 h 6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52" h="6338">
                  <a:moveTo>
                    <a:pt x="4783" y="292"/>
                  </a:moveTo>
                  <a:lnTo>
                    <a:pt x="3753" y="985"/>
                  </a:lnTo>
                  <a:cubicBezTo>
                    <a:pt x="3753" y="985"/>
                    <a:pt x="3727" y="1002"/>
                    <a:pt x="3713" y="1011"/>
                  </a:cubicBezTo>
                  <a:lnTo>
                    <a:pt x="2140" y="2072"/>
                  </a:lnTo>
                  <a:cubicBezTo>
                    <a:pt x="2140" y="2072"/>
                    <a:pt x="1815" y="1701"/>
                    <a:pt x="1708" y="1231"/>
                  </a:cubicBezTo>
                  <a:cubicBezTo>
                    <a:pt x="1609" y="789"/>
                    <a:pt x="976" y="0"/>
                    <a:pt x="336" y="201"/>
                  </a:cubicBezTo>
                  <a:cubicBezTo>
                    <a:pt x="241" y="231"/>
                    <a:pt x="154" y="285"/>
                    <a:pt x="91" y="362"/>
                  </a:cubicBezTo>
                  <a:cubicBezTo>
                    <a:pt x="42" y="422"/>
                    <a:pt x="0" y="504"/>
                    <a:pt x="12" y="598"/>
                  </a:cubicBezTo>
                  <a:cubicBezTo>
                    <a:pt x="12" y="598"/>
                    <a:pt x="650" y="1243"/>
                    <a:pt x="657" y="1368"/>
                  </a:cubicBezTo>
                  <a:cubicBezTo>
                    <a:pt x="663" y="1460"/>
                    <a:pt x="670" y="3050"/>
                    <a:pt x="671" y="3638"/>
                  </a:cubicBezTo>
                  <a:cubicBezTo>
                    <a:pt x="671" y="3779"/>
                    <a:pt x="715" y="3918"/>
                    <a:pt x="794" y="4035"/>
                  </a:cubicBezTo>
                  <a:lnTo>
                    <a:pt x="879" y="4161"/>
                  </a:lnTo>
                  <a:lnTo>
                    <a:pt x="913" y="4210"/>
                  </a:lnTo>
                  <a:lnTo>
                    <a:pt x="1401" y="4933"/>
                  </a:lnTo>
                  <a:lnTo>
                    <a:pt x="1446" y="5000"/>
                  </a:lnTo>
                  <a:lnTo>
                    <a:pt x="1923" y="5708"/>
                  </a:lnTo>
                  <a:lnTo>
                    <a:pt x="1946" y="5741"/>
                  </a:lnTo>
                  <a:lnTo>
                    <a:pt x="2295" y="6260"/>
                  </a:lnTo>
                  <a:cubicBezTo>
                    <a:pt x="2335" y="6322"/>
                    <a:pt x="2417" y="6337"/>
                    <a:pt x="2478" y="6295"/>
                  </a:cubicBezTo>
                  <a:lnTo>
                    <a:pt x="5253" y="4425"/>
                  </a:lnTo>
                  <a:cubicBezTo>
                    <a:pt x="5424" y="4309"/>
                    <a:pt x="5466" y="4068"/>
                    <a:pt x="5344" y="3886"/>
                  </a:cubicBezTo>
                  <a:lnTo>
                    <a:pt x="5339" y="3879"/>
                  </a:lnTo>
                  <a:cubicBezTo>
                    <a:pt x="5251" y="3750"/>
                    <a:pt x="5105" y="3685"/>
                    <a:pt x="4965" y="3702"/>
                  </a:cubicBezTo>
                  <a:lnTo>
                    <a:pt x="5031" y="3659"/>
                  </a:lnTo>
                  <a:cubicBezTo>
                    <a:pt x="5234" y="3522"/>
                    <a:pt x="5278" y="3232"/>
                    <a:pt x="5129" y="3013"/>
                  </a:cubicBezTo>
                  <a:lnTo>
                    <a:pt x="5124" y="3004"/>
                  </a:lnTo>
                  <a:cubicBezTo>
                    <a:pt x="5029" y="2864"/>
                    <a:pt x="4881" y="2786"/>
                    <a:pt x="4734" y="2782"/>
                  </a:cubicBezTo>
                  <a:cubicBezTo>
                    <a:pt x="4940" y="2633"/>
                    <a:pt x="4986" y="2336"/>
                    <a:pt x="4834" y="2111"/>
                  </a:cubicBezTo>
                  <a:lnTo>
                    <a:pt x="4828" y="2102"/>
                  </a:lnTo>
                  <a:cubicBezTo>
                    <a:pt x="4720" y="1941"/>
                    <a:pt x="4540" y="1861"/>
                    <a:pt x="4368" y="1875"/>
                  </a:cubicBezTo>
                  <a:cubicBezTo>
                    <a:pt x="4379" y="1866"/>
                    <a:pt x="4389" y="1855"/>
                    <a:pt x="4398" y="1847"/>
                  </a:cubicBezTo>
                  <a:lnTo>
                    <a:pt x="5384" y="1182"/>
                  </a:lnTo>
                  <a:cubicBezTo>
                    <a:pt x="5661" y="997"/>
                    <a:pt x="5751" y="647"/>
                    <a:pt x="5587" y="404"/>
                  </a:cubicBezTo>
                  <a:lnTo>
                    <a:pt x="5582" y="395"/>
                  </a:lnTo>
                  <a:cubicBezTo>
                    <a:pt x="5416" y="152"/>
                    <a:pt x="5059" y="105"/>
                    <a:pt x="4783" y="29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38" name="Freeform 37">
              <a:extLst>
                <a:ext uri="{FF2B5EF4-FFF2-40B4-BE49-F238E27FC236}">
                  <a16:creationId xmlns:a16="http://schemas.microsoft.com/office/drawing/2014/main" id="{E848D3B8-AC1C-BE71-0074-E3E1B8B073FE}"/>
                </a:ext>
              </a:extLst>
            </p:cNvPr>
            <p:cNvSpPr>
              <a:spLocks noChangeArrowheads="1"/>
            </p:cNvSpPr>
            <p:nvPr/>
          </p:nvSpPr>
          <p:spPr bwMode="auto">
            <a:xfrm>
              <a:off x="603771" y="4606689"/>
              <a:ext cx="314164" cy="345289"/>
            </a:xfrm>
            <a:custGeom>
              <a:avLst/>
              <a:gdLst>
                <a:gd name="T0" fmla="*/ 1499 w 3339"/>
                <a:gd name="T1" fmla="*/ 42 h 3667"/>
                <a:gd name="T2" fmla="*/ 74 w 3339"/>
                <a:gd name="T3" fmla="*/ 1001 h 3667"/>
                <a:gd name="T4" fmla="*/ 49 w 3339"/>
                <a:gd name="T5" fmla="*/ 1206 h 3667"/>
                <a:gd name="T6" fmla="*/ 1642 w 3339"/>
                <a:gd name="T7" fmla="*/ 3572 h 3667"/>
                <a:gd name="T8" fmla="*/ 1840 w 3339"/>
                <a:gd name="T9" fmla="*/ 3624 h 3667"/>
                <a:gd name="T10" fmla="*/ 3265 w 3339"/>
                <a:gd name="T11" fmla="*/ 2664 h 3667"/>
                <a:gd name="T12" fmla="*/ 3289 w 3339"/>
                <a:gd name="T13" fmla="*/ 2460 h 3667"/>
                <a:gd name="T14" fmla="*/ 1696 w 3339"/>
                <a:gd name="T15" fmla="*/ 94 h 3667"/>
                <a:gd name="T16" fmla="*/ 1499 w 3339"/>
                <a:gd name="T17" fmla="*/ 42 h 3667"/>
                <a:gd name="T18" fmla="*/ 1130 w 3339"/>
                <a:gd name="T19" fmla="*/ 1040 h 3667"/>
                <a:gd name="T20" fmla="*/ 894 w 3339"/>
                <a:gd name="T21" fmla="*/ 994 h 3667"/>
                <a:gd name="T22" fmla="*/ 939 w 3339"/>
                <a:gd name="T23" fmla="*/ 758 h 3667"/>
                <a:gd name="T24" fmla="*/ 1175 w 3339"/>
                <a:gd name="T25" fmla="*/ 804 h 3667"/>
                <a:gd name="T26" fmla="*/ 1130 w 3339"/>
                <a:gd name="T27" fmla="*/ 1040 h 3667"/>
                <a:gd name="T28" fmla="*/ 1549 w 3339"/>
                <a:gd name="T29" fmla="*/ 757 h 3667"/>
                <a:gd name="T30" fmla="*/ 1313 w 3339"/>
                <a:gd name="T31" fmla="*/ 711 h 3667"/>
                <a:gd name="T32" fmla="*/ 1359 w 3339"/>
                <a:gd name="T33" fmla="*/ 475 h 3667"/>
                <a:gd name="T34" fmla="*/ 1595 w 3339"/>
                <a:gd name="T35" fmla="*/ 521 h 3667"/>
                <a:gd name="T36" fmla="*/ 1549 w 3339"/>
                <a:gd name="T37" fmla="*/ 757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39" h="3667">
                  <a:moveTo>
                    <a:pt x="1499" y="42"/>
                  </a:moveTo>
                  <a:lnTo>
                    <a:pt x="74" y="1001"/>
                  </a:lnTo>
                  <a:cubicBezTo>
                    <a:pt x="12" y="1043"/>
                    <a:pt x="0" y="1134"/>
                    <a:pt x="49" y="1206"/>
                  </a:cubicBezTo>
                  <a:lnTo>
                    <a:pt x="1642" y="3572"/>
                  </a:lnTo>
                  <a:cubicBezTo>
                    <a:pt x="1689" y="3643"/>
                    <a:pt x="1778" y="3666"/>
                    <a:pt x="1840" y="3624"/>
                  </a:cubicBezTo>
                  <a:lnTo>
                    <a:pt x="3265" y="2664"/>
                  </a:lnTo>
                  <a:cubicBezTo>
                    <a:pt x="3326" y="2622"/>
                    <a:pt x="3338" y="2531"/>
                    <a:pt x="3289" y="2460"/>
                  </a:cubicBezTo>
                  <a:lnTo>
                    <a:pt x="1696" y="94"/>
                  </a:lnTo>
                  <a:cubicBezTo>
                    <a:pt x="1649" y="24"/>
                    <a:pt x="1560" y="0"/>
                    <a:pt x="1499" y="42"/>
                  </a:cubicBezTo>
                  <a:close/>
                  <a:moveTo>
                    <a:pt x="1130" y="1040"/>
                  </a:moveTo>
                  <a:cubicBezTo>
                    <a:pt x="1051" y="1092"/>
                    <a:pt x="946" y="1071"/>
                    <a:pt x="894" y="994"/>
                  </a:cubicBezTo>
                  <a:cubicBezTo>
                    <a:pt x="841" y="916"/>
                    <a:pt x="862" y="811"/>
                    <a:pt x="939" y="758"/>
                  </a:cubicBezTo>
                  <a:cubicBezTo>
                    <a:pt x="1018" y="706"/>
                    <a:pt x="1123" y="727"/>
                    <a:pt x="1175" y="804"/>
                  </a:cubicBezTo>
                  <a:cubicBezTo>
                    <a:pt x="1228" y="881"/>
                    <a:pt x="1207" y="987"/>
                    <a:pt x="1130" y="1040"/>
                  </a:cubicBezTo>
                  <a:close/>
                  <a:moveTo>
                    <a:pt x="1549" y="757"/>
                  </a:moveTo>
                  <a:cubicBezTo>
                    <a:pt x="1471" y="809"/>
                    <a:pt x="1366" y="788"/>
                    <a:pt x="1313" y="711"/>
                  </a:cubicBezTo>
                  <a:cubicBezTo>
                    <a:pt x="1261" y="633"/>
                    <a:pt x="1282" y="528"/>
                    <a:pt x="1359" y="475"/>
                  </a:cubicBezTo>
                  <a:cubicBezTo>
                    <a:pt x="1437" y="423"/>
                    <a:pt x="1542" y="444"/>
                    <a:pt x="1595" y="521"/>
                  </a:cubicBezTo>
                  <a:cubicBezTo>
                    <a:pt x="1647" y="599"/>
                    <a:pt x="1626" y="704"/>
                    <a:pt x="1549" y="75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39" name="Freeform 38">
              <a:extLst>
                <a:ext uri="{FF2B5EF4-FFF2-40B4-BE49-F238E27FC236}">
                  <a16:creationId xmlns:a16="http://schemas.microsoft.com/office/drawing/2014/main" id="{669E23C7-3262-50A2-D2F6-FA7E3C59F696}"/>
                </a:ext>
              </a:extLst>
            </p:cNvPr>
            <p:cNvSpPr>
              <a:spLocks noChangeArrowheads="1"/>
            </p:cNvSpPr>
            <p:nvPr/>
          </p:nvSpPr>
          <p:spPr bwMode="auto">
            <a:xfrm>
              <a:off x="852363" y="4147272"/>
              <a:ext cx="63497" cy="119938"/>
            </a:xfrm>
            <a:custGeom>
              <a:avLst/>
              <a:gdLst>
                <a:gd name="T0" fmla="*/ 537 w 675"/>
                <a:gd name="T1" fmla="*/ 1242 h 1274"/>
                <a:gd name="T2" fmla="*/ 534 w 675"/>
                <a:gd name="T3" fmla="*/ 1243 h 1274"/>
                <a:gd name="T4" fmla="*/ 320 w 675"/>
                <a:gd name="T5" fmla="*/ 1135 h 1274"/>
                <a:gd name="T6" fmla="*/ 30 w 675"/>
                <a:gd name="T7" fmla="*/ 245 h 1274"/>
                <a:gd name="T8" fmla="*/ 139 w 675"/>
                <a:gd name="T9" fmla="*/ 32 h 1274"/>
                <a:gd name="T10" fmla="*/ 142 w 675"/>
                <a:gd name="T11" fmla="*/ 30 h 1274"/>
                <a:gd name="T12" fmla="*/ 355 w 675"/>
                <a:gd name="T13" fmla="*/ 138 h 1274"/>
                <a:gd name="T14" fmla="*/ 647 w 675"/>
                <a:gd name="T15" fmla="*/ 1026 h 1274"/>
                <a:gd name="T16" fmla="*/ 537 w 675"/>
                <a:gd name="T17" fmla="*/ 1242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1274">
                  <a:moveTo>
                    <a:pt x="537" y="1242"/>
                  </a:moveTo>
                  <a:lnTo>
                    <a:pt x="534" y="1243"/>
                  </a:lnTo>
                  <a:cubicBezTo>
                    <a:pt x="445" y="1273"/>
                    <a:pt x="350" y="1224"/>
                    <a:pt x="320" y="1135"/>
                  </a:cubicBezTo>
                  <a:lnTo>
                    <a:pt x="30" y="245"/>
                  </a:lnTo>
                  <a:cubicBezTo>
                    <a:pt x="0" y="156"/>
                    <a:pt x="49" y="61"/>
                    <a:pt x="139" y="32"/>
                  </a:cubicBezTo>
                  <a:lnTo>
                    <a:pt x="142" y="30"/>
                  </a:lnTo>
                  <a:cubicBezTo>
                    <a:pt x="231" y="0"/>
                    <a:pt x="326" y="49"/>
                    <a:pt x="355" y="138"/>
                  </a:cubicBezTo>
                  <a:lnTo>
                    <a:pt x="647" y="1026"/>
                  </a:lnTo>
                  <a:cubicBezTo>
                    <a:pt x="674" y="1116"/>
                    <a:pt x="626" y="1212"/>
                    <a:pt x="537" y="124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40" name="Freeform 39">
              <a:extLst>
                <a:ext uri="{FF2B5EF4-FFF2-40B4-BE49-F238E27FC236}">
                  <a16:creationId xmlns:a16="http://schemas.microsoft.com/office/drawing/2014/main" id="{2CE90C35-6DC5-DDE6-7E9F-0E18403C0881}"/>
                </a:ext>
              </a:extLst>
            </p:cNvPr>
            <p:cNvSpPr>
              <a:spLocks noChangeArrowheads="1"/>
            </p:cNvSpPr>
            <p:nvPr/>
          </p:nvSpPr>
          <p:spPr bwMode="auto">
            <a:xfrm>
              <a:off x="965661" y="4121126"/>
              <a:ext cx="34031" cy="119938"/>
            </a:xfrm>
            <a:custGeom>
              <a:avLst/>
              <a:gdLst>
                <a:gd name="T0" fmla="*/ 171 w 360"/>
                <a:gd name="T1" fmla="*/ 1275 h 1276"/>
                <a:gd name="T2" fmla="*/ 168 w 360"/>
                <a:gd name="T3" fmla="*/ 1275 h 1276"/>
                <a:gd name="T4" fmla="*/ 2 w 360"/>
                <a:gd name="T5" fmla="*/ 1103 h 1276"/>
                <a:gd name="T6" fmla="*/ 16 w 360"/>
                <a:gd name="T7" fmla="*/ 168 h 1276"/>
                <a:gd name="T8" fmla="*/ 187 w 360"/>
                <a:gd name="T9" fmla="*/ 2 h 1276"/>
                <a:gd name="T10" fmla="*/ 191 w 360"/>
                <a:gd name="T11" fmla="*/ 2 h 1276"/>
                <a:gd name="T12" fmla="*/ 357 w 360"/>
                <a:gd name="T13" fmla="*/ 173 h 1276"/>
                <a:gd name="T14" fmla="*/ 343 w 360"/>
                <a:gd name="T15" fmla="*/ 1108 h 1276"/>
                <a:gd name="T16" fmla="*/ 171 w 360"/>
                <a:gd name="T17" fmla="*/ 1275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276">
                  <a:moveTo>
                    <a:pt x="171" y="1275"/>
                  </a:moveTo>
                  <a:lnTo>
                    <a:pt x="168" y="1275"/>
                  </a:lnTo>
                  <a:cubicBezTo>
                    <a:pt x="75" y="1273"/>
                    <a:pt x="0" y="1196"/>
                    <a:pt x="2" y="1103"/>
                  </a:cubicBezTo>
                  <a:lnTo>
                    <a:pt x="16" y="168"/>
                  </a:lnTo>
                  <a:cubicBezTo>
                    <a:pt x="18" y="75"/>
                    <a:pt x="95" y="0"/>
                    <a:pt x="187" y="2"/>
                  </a:cubicBezTo>
                  <a:lnTo>
                    <a:pt x="191" y="2"/>
                  </a:lnTo>
                  <a:cubicBezTo>
                    <a:pt x="283" y="3"/>
                    <a:pt x="359" y="80"/>
                    <a:pt x="357" y="173"/>
                  </a:cubicBezTo>
                  <a:lnTo>
                    <a:pt x="343" y="1108"/>
                  </a:lnTo>
                  <a:cubicBezTo>
                    <a:pt x="341" y="1201"/>
                    <a:pt x="264" y="1275"/>
                    <a:pt x="171" y="127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41" name="Freeform 40">
              <a:extLst>
                <a:ext uri="{FF2B5EF4-FFF2-40B4-BE49-F238E27FC236}">
                  <a16:creationId xmlns:a16="http://schemas.microsoft.com/office/drawing/2014/main" id="{5BAFC13C-4814-1FB7-D4FA-D7024381F31B}"/>
                </a:ext>
              </a:extLst>
            </p:cNvPr>
            <p:cNvSpPr>
              <a:spLocks noChangeArrowheads="1"/>
            </p:cNvSpPr>
            <p:nvPr/>
          </p:nvSpPr>
          <p:spPr bwMode="auto">
            <a:xfrm>
              <a:off x="1043683" y="4148102"/>
              <a:ext cx="67647" cy="118278"/>
            </a:xfrm>
            <a:custGeom>
              <a:avLst/>
              <a:gdLst>
                <a:gd name="T0" fmla="*/ 135 w 718"/>
                <a:gd name="T1" fmla="*/ 1224 h 1258"/>
                <a:gd name="T2" fmla="*/ 131 w 718"/>
                <a:gd name="T3" fmla="*/ 1222 h 1258"/>
                <a:gd name="T4" fmla="*/ 33 w 718"/>
                <a:gd name="T5" fmla="*/ 1005 h 1258"/>
                <a:gd name="T6" fmla="*/ 365 w 718"/>
                <a:gd name="T7" fmla="*/ 131 h 1258"/>
                <a:gd name="T8" fmla="*/ 582 w 718"/>
                <a:gd name="T9" fmla="*/ 33 h 1258"/>
                <a:gd name="T10" fmla="*/ 586 w 718"/>
                <a:gd name="T11" fmla="*/ 35 h 1258"/>
                <a:gd name="T12" fmla="*/ 684 w 718"/>
                <a:gd name="T13" fmla="*/ 252 h 1258"/>
                <a:gd name="T14" fmla="*/ 351 w 718"/>
                <a:gd name="T15" fmla="*/ 1126 h 1258"/>
                <a:gd name="T16" fmla="*/ 135 w 718"/>
                <a:gd name="T17" fmla="*/ 1224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8" h="1258">
                  <a:moveTo>
                    <a:pt x="135" y="1224"/>
                  </a:moveTo>
                  <a:lnTo>
                    <a:pt x="131" y="1222"/>
                  </a:lnTo>
                  <a:cubicBezTo>
                    <a:pt x="44" y="1189"/>
                    <a:pt x="0" y="1091"/>
                    <a:pt x="33" y="1005"/>
                  </a:cubicBezTo>
                  <a:lnTo>
                    <a:pt x="365" y="131"/>
                  </a:lnTo>
                  <a:cubicBezTo>
                    <a:pt x="399" y="44"/>
                    <a:pt x="496" y="0"/>
                    <a:pt x="582" y="33"/>
                  </a:cubicBezTo>
                  <a:lnTo>
                    <a:pt x="586" y="35"/>
                  </a:lnTo>
                  <a:cubicBezTo>
                    <a:pt x="673" y="68"/>
                    <a:pt x="717" y="166"/>
                    <a:pt x="684" y="252"/>
                  </a:cubicBezTo>
                  <a:lnTo>
                    <a:pt x="351" y="1126"/>
                  </a:lnTo>
                  <a:cubicBezTo>
                    <a:pt x="318" y="1213"/>
                    <a:pt x="222" y="1257"/>
                    <a:pt x="135" y="12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grpSp>
      <p:sp>
        <p:nvSpPr>
          <p:cNvPr id="2" name="Date">
            <a:extLst>
              <a:ext uri="{FF2B5EF4-FFF2-40B4-BE49-F238E27FC236}">
                <a16:creationId xmlns:a16="http://schemas.microsoft.com/office/drawing/2014/main" id="{47339BB2-07CB-F453-2E68-344EB1D17D7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E691CDF9-C9AC-51DD-D3EA-7007DDB8C9CA}"/>
              </a:ext>
            </a:extLst>
          </p:cNvPr>
          <p:cNvSpPr>
            <a:spLocks noGrp="1"/>
          </p:cNvSpPr>
          <p:nvPr>
            <p:ph type="sldNum" sz="quarter" idx="16"/>
          </p:nvPr>
        </p:nvSpPr>
        <p:spPr/>
        <p:txBody>
          <a:bodyPr/>
          <a:lstStyle/>
          <a:p>
            <a:fld id="{345D60D9-5372-5F40-9443-0F9AE5BDC3C8}" type="slidenum">
              <a:rPr lang="en-US" smtClean="0"/>
              <a:pPr/>
              <a:t>48</a:t>
            </a:fld>
            <a:endParaRPr lang="en-US" dirty="0"/>
          </a:p>
        </p:txBody>
      </p:sp>
      <p:pic>
        <p:nvPicPr>
          <p:cNvPr id="4" name="Picture 3">
            <a:extLst>
              <a:ext uri="{FF2B5EF4-FFF2-40B4-BE49-F238E27FC236}">
                <a16:creationId xmlns:a16="http://schemas.microsoft.com/office/drawing/2014/main" id="{39DB570A-BC4F-3D2F-63DD-30D3982EA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160" y="3108960"/>
            <a:ext cx="3657600" cy="3657600"/>
          </a:xfrm>
          <a:prstGeom prst="rect">
            <a:avLst/>
          </a:prstGeom>
        </p:spPr>
      </p:pic>
      <p:pic>
        <p:nvPicPr>
          <p:cNvPr id="6" name="Picture 5">
            <a:extLst>
              <a:ext uri="{FF2B5EF4-FFF2-40B4-BE49-F238E27FC236}">
                <a16:creationId xmlns:a16="http://schemas.microsoft.com/office/drawing/2014/main" id="{C4CB6967-E183-4844-0049-3A35FB587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360" y="914400"/>
            <a:ext cx="3657600" cy="3657600"/>
          </a:xfrm>
          <a:prstGeom prst="rect">
            <a:avLst/>
          </a:prstGeom>
        </p:spPr>
      </p:pic>
      <p:grpSp>
        <p:nvGrpSpPr>
          <p:cNvPr id="7" name="Group 6">
            <a:extLst>
              <a:ext uri="{FF2B5EF4-FFF2-40B4-BE49-F238E27FC236}">
                <a16:creationId xmlns:a16="http://schemas.microsoft.com/office/drawing/2014/main" id="{873C5534-8316-E024-763A-D9B96327F062}"/>
              </a:ext>
            </a:extLst>
          </p:cNvPr>
          <p:cNvGrpSpPr/>
          <p:nvPr/>
        </p:nvGrpSpPr>
        <p:grpSpPr>
          <a:xfrm>
            <a:off x="731520" y="1828800"/>
            <a:ext cx="5029200" cy="3977640"/>
            <a:chOff x="731520" y="1600200"/>
            <a:chExt cx="5029200" cy="3977640"/>
          </a:xfrm>
        </p:grpSpPr>
        <p:grpSp>
          <p:nvGrpSpPr>
            <p:cNvPr id="31" name="Group 30">
              <a:extLst>
                <a:ext uri="{FF2B5EF4-FFF2-40B4-BE49-F238E27FC236}">
                  <a16:creationId xmlns:a16="http://schemas.microsoft.com/office/drawing/2014/main" id="{1BBB2967-9D6E-1F78-F480-822A3BEBE441}"/>
                </a:ext>
              </a:extLst>
            </p:cNvPr>
            <p:cNvGrpSpPr/>
            <p:nvPr/>
          </p:nvGrpSpPr>
          <p:grpSpPr>
            <a:xfrm>
              <a:off x="731520" y="3657600"/>
              <a:ext cx="5029200" cy="1920240"/>
              <a:chOff x="731520" y="4206240"/>
              <a:chExt cx="5029200" cy="1920240"/>
            </a:xfrm>
          </p:grpSpPr>
          <p:pic>
            <p:nvPicPr>
              <p:cNvPr id="44" name="Graphic 43">
                <a:extLst>
                  <a:ext uri="{FF2B5EF4-FFF2-40B4-BE49-F238E27FC236}">
                    <a16:creationId xmlns:a16="http://schemas.microsoft.com/office/drawing/2014/main" id="{843E4084-6568-689C-8ABC-C9C145FE7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520" y="4206240"/>
                <a:ext cx="274320" cy="274320"/>
              </a:xfrm>
              <a:prstGeom prst="rect">
                <a:avLst/>
              </a:prstGeom>
            </p:spPr>
          </p:pic>
          <p:sp>
            <p:nvSpPr>
              <p:cNvPr id="45" name="Content Placeholder 26">
                <a:extLst>
                  <a:ext uri="{FF2B5EF4-FFF2-40B4-BE49-F238E27FC236}">
                    <a16:creationId xmlns:a16="http://schemas.microsoft.com/office/drawing/2014/main" id="{40DFF980-5CC4-BDBB-BFF6-B6E4925B3C4C}"/>
                  </a:ext>
                </a:extLst>
              </p:cNvPr>
              <p:cNvSpPr txBox="1">
                <a:spLocks/>
              </p:cNvSpPr>
              <p:nvPr/>
            </p:nvSpPr>
            <p:spPr>
              <a:xfrm>
                <a:off x="1097280" y="4206240"/>
                <a:ext cx="4663440" cy="192024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Solutions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Proof-of-concept using the subset of Forms apps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Organization-wide apps, rather than back-office</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External apps for customers/partners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Mobile-first apps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Net new requirements</a:t>
                </a:r>
              </a:p>
              <a:p>
                <a:pPr marL="228600" indent="-228600">
                  <a:lnSpc>
                    <a:spcPct val="110000"/>
                  </a:lnSpc>
                  <a:buClr>
                    <a:schemeClr val="tx1"/>
                  </a:buClr>
                  <a:buSzPct val="100000"/>
                  <a:buFont typeface="Arial" panose="020B0604020202020204" pitchFamily="34" charset="0"/>
                  <a:buChar char="•"/>
                  <a:defRPr/>
                </a:pPr>
                <a:endParaRPr lang="en-US" sz="1400" dirty="0">
                  <a:latin typeface="Oracle Sans" panose="020B0503020204020204" pitchFamily="34" charset="0"/>
                  <a:cs typeface="Oracle Sans" panose="020B0503020204020204" pitchFamily="34" charset="0"/>
                </a:endParaRPr>
              </a:p>
            </p:txBody>
          </p:sp>
        </p:grpSp>
        <p:grpSp>
          <p:nvGrpSpPr>
            <p:cNvPr id="32" name="Group 31">
              <a:extLst>
                <a:ext uri="{FF2B5EF4-FFF2-40B4-BE49-F238E27FC236}">
                  <a16:creationId xmlns:a16="http://schemas.microsoft.com/office/drawing/2014/main" id="{A027990E-958D-58A5-C097-1D80DB8E3681}"/>
                </a:ext>
              </a:extLst>
            </p:cNvPr>
            <p:cNvGrpSpPr/>
            <p:nvPr/>
          </p:nvGrpSpPr>
          <p:grpSpPr>
            <a:xfrm>
              <a:off x="731520" y="1600200"/>
              <a:ext cx="5029200" cy="1783080"/>
              <a:chOff x="731520" y="1600200"/>
              <a:chExt cx="5029200" cy="1783080"/>
            </a:xfrm>
          </p:grpSpPr>
          <p:sp>
            <p:nvSpPr>
              <p:cNvPr id="33" name="Content Placeholder 26">
                <a:extLst>
                  <a:ext uri="{FF2B5EF4-FFF2-40B4-BE49-F238E27FC236}">
                    <a16:creationId xmlns:a16="http://schemas.microsoft.com/office/drawing/2014/main" id="{81A871FE-2461-E19F-55D2-61CEF3729CFD}"/>
                  </a:ext>
                </a:extLst>
              </p:cNvPr>
              <p:cNvSpPr txBox="1">
                <a:spLocks/>
              </p:cNvSpPr>
              <p:nvPr/>
            </p:nvSpPr>
            <p:spPr>
              <a:xfrm>
                <a:off x="1097280" y="1645920"/>
                <a:ext cx="4663440" cy="173736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Features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APEX is the natural evolution of Forms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Both are based on SQL and PL / SQL</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Re-use DB packages, procedures, functions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Easily train Forms Developers into developing with APEX</a:t>
                </a:r>
              </a:p>
            </p:txBody>
          </p:sp>
          <p:grpSp>
            <p:nvGrpSpPr>
              <p:cNvPr id="34" name="Group 33">
                <a:extLst>
                  <a:ext uri="{FF2B5EF4-FFF2-40B4-BE49-F238E27FC236}">
                    <a16:creationId xmlns:a16="http://schemas.microsoft.com/office/drawing/2014/main" id="{B3421C7D-1B35-0D1F-C5A7-3125FCC48213}"/>
                  </a:ext>
                </a:extLst>
              </p:cNvPr>
              <p:cNvGrpSpPr/>
              <p:nvPr/>
            </p:nvGrpSpPr>
            <p:grpSpPr>
              <a:xfrm>
                <a:off x="731520" y="1600200"/>
                <a:ext cx="274320" cy="274320"/>
                <a:chOff x="731520" y="1600200"/>
                <a:chExt cx="274320" cy="274320"/>
              </a:xfrm>
            </p:grpSpPr>
            <p:sp>
              <p:nvSpPr>
                <p:cNvPr id="42" name="5-Point Star 48">
                  <a:extLst>
                    <a:ext uri="{FF2B5EF4-FFF2-40B4-BE49-F238E27FC236}">
                      <a16:creationId xmlns:a16="http://schemas.microsoft.com/office/drawing/2014/main" id="{B8129025-76B4-F7E4-558B-AEC397FB10BF}"/>
                    </a:ext>
                  </a:extLst>
                </p:cNvPr>
                <p:cNvSpPr>
                  <a:spLocks/>
                </p:cNvSpPr>
                <p:nvPr/>
              </p:nvSpPr>
              <p:spPr>
                <a:xfrm>
                  <a:off x="754380" y="1627632"/>
                  <a:ext cx="228600" cy="219456"/>
                </a:xfrm>
                <a:prstGeom prst="star5">
                  <a:avLst>
                    <a:gd name="adj" fmla="val 25491"/>
                    <a:gd name="hf" fmla="val 105146"/>
                    <a:gd name="vf" fmla="val 110557"/>
                  </a:avLst>
                </a:prstGeom>
                <a:solidFill>
                  <a:srgbClr val="D39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60FC220-2ADA-0377-69F9-81B2F113B409}"/>
                    </a:ext>
                  </a:extLst>
                </p:cNvPr>
                <p:cNvSpPr/>
                <p:nvPr/>
              </p:nvSpPr>
              <p:spPr>
                <a:xfrm>
                  <a:off x="731520" y="1600200"/>
                  <a:ext cx="27432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46" name="Elbow Connector 45">
            <a:extLst>
              <a:ext uri="{FF2B5EF4-FFF2-40B4-BE49-F238E27FC236}">
                <a16:creationId xmlns:a16="http://schemas.microsoft.com/office/drawing/2014/main" id="{96DDB546-2D25-EA4A-2428-827ED4349E71}"/>
              </a:ext>
            </a:extLst>
          </p:cNvPr>
          <p:cNvCxnSpPr>
            <a:cxnSpLocks noChangeAspect="1"/>
          </p:cNvCxnSpPr>
          <p:nvPr/>
        </p:nvCxnSpPr>
        <p:spPr>
          <a:xfrm rot="10800000" flipH="1" flipV="1">
            <a:off x="9784080" y="3200400"/>
            <a:ext cx="548640" cy="548640"/>
          </a:xfrm>
          <a:prstGeom prst="bentConnector3">
            <a:avLst>
              <a:gd name="adj1" fmla="val 100744"/>
            </a:avLst>
          </a:prstGeom>
          <a:ln w="25400">
            <a:solidFill>
              <a:schemeClr val="tx1">
                <a:lumMod val="25000"/>
                <a:lumOff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20C83B7-F490-02FC-2C80-316E454B4386}"/>
              </a:ext>
            </a:extLst>
          </p:cNvPr>
          <p:cNvSpPr txBox="1"/>
          <p:nvPr/>
        </p:nvSpPr>
        <p:spPr>
          <a:xfrm>
            <a:off x="6766560" y="3657600"/>
            <a:ext cx="1645920" cy="365760"/>
          </a:xfrm>
          <a:prstGeom prst="rect">
            <a:avLst/>
          </a:prstGeom>
          <a:noFill/>
        </p:spPr>
        <p:txBody>
          <a:bodyPr wrap="none" lIns="0" tIns="0" rIns="0" bIns="0" rtlCol="0" anchor="ctr">
            <a:noAutofit/>
          </a:bodyPr>
          <a:lstStyle/>
          <a:p>
            <a:r>
              <a:rPr lang="en-US" sz="1400" dirty="0"/>
              <a:t>Forms App</a:t>
            </a:r>
          </a:p>
        </p:txBody>
      </p:sp>
      <p:sp>
        <p:nvSpPr>
          <p:cNvPr id="48" name="TextBox 47">
            <a:extLst>
              <a:ext uri="{FF2B5EF4-FFF2-40B4-BE49-F238E27FC236}">
                <a16:creationId xmlns:a16="http://schemas.microsoft.com/office/drawing/2014/main" id="{E1112E44-050A-D7A0-7F87-77CBF6832A69}"/>
              </a:ext>
            </a:extLst>
          </p:cNvPr>
          <p:cNvSpPr txBox="1"/>
          <p:nvPr/>
        </p:nvSpPr>
        <p:spPr>
          <a:xfrm>
            <a:off x="8595360" y="5897880"/>
            <a:ext cx="1645920" cy="365760"/>
          </a:xfrm>
          <a:prstGeom prst="rect">
            <a:avLst/>
          </a:prstGeom>
          <a:noFill/>
        </p:spPr>
        <p:txBody>
          <a:bodyPr wrap="none" lIns="0" tIns="0" rIns="0" bIns="0" rtlCol="0" anchor="ctr">
            <a:noAutofit/>
          </a:bodyPr>
          <a:lstStyle/>
          <a:p>
            <a:r>
              <a:rPr lang="en-US" sz="1400" dirty="0"/>
              <a:t>APEX Application</a:t>
            </a:r>
          </a:p>
        </p:txBody>
      </p:sp>
    </p:spTree>
    <p:extLst>
      <p:ext uri="{BB962C8B-B14F-4D97-AF65-F5344CB8AC3E}">
        <p14:creationId xmlns:p14="http://schemas.microsoft.com/office/powerpoint/2010/main" val="234285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dirty="0"/>
              <a:t>Copyright © 2025, Oracle and/or its affiliates</a:t>
            </a:r>
          </a:p>
        </p:txBody>
      </p:sp>
      <p:grpSp>
        <p:nvGrpSpPr>
          <p:cNvPr id="86" name="Group 85">
            <a:extLst>
              <a:ext uri="{FF2B5EF4-FFF2-40B4-BE49-F238E27FC236}">
                <a16:creationId xmlns:a16="http://schemas.microsoft.com/office/drawing/2014/main" id="{03F80DFB-F319-BBB3-9775-9AE398E63BDB}"/>
              </a:ext>
            </a:extLst>
          </p:cNvPr>
          <p:cNvGrpSpPr>
            <a:grpSpLocks noChangeAspect="1"/>
          </p:cNvGrpSpPr>
          <p:nvPr/>
        </p:nvGrpSpPr>
        <p:grpSpPr>
          <a:xfrm>
            <a:off x="864045" y="4002648"/>
            <a:ext cx="347147" cy="331694"/>
            <a:chOff x="2387099" y="911225"/>
            <a:chExt cx="5821864" cy="5568950"/>
          </a:xfrm>
          <a:solidFill>
            <a:schemeClr val="bg1"/>
          </a:solidFill>
        </p:grpSpPr>
        <p:sp>
          <p:nvSpPr>
            <p:cNvPr id="87" name="Freeform 86">
              <a:extLst>
                <a:ext uri="{FF2B5EF4-FFF2-40B4-BE49-F238E27FC236}">
                  <a16:creationId xmlns:a16="http://schemas.microsoft.com/office/drawing/2014/main" id="{C4E20141-692F-1A14-51EB-C55965B2C270}"/>
                </a:ext>
              </a:extLst>
            </p:cNvPr>
            <p:cNvSpPr>
              <a:spLocks noChangeArrowheads="1"/>
            </p:cNvSpPr>
            <p:nvPr/>
          </p:nvSpPr>
          <p:spPr bwMode="auto">
            <a:xfrm>
              <a:off x="2387099" y="1954216"/>
              <a:ext cx="4525967" cy="4525959"/>
            </a:xfrm>
            <a:custGeom>
              <a:avLst/>
              <a:gdLst>
                <a:gd name="T0" fmla="*/ 0 w 12572"/>
                <a:gd name="T1" fmla="*/ 5617 h 12572"/>
                <a:gd name="T2" fmla="*/ 0 w 12572"/>
                <a:gd name="T3" fmla="*/ 5617 h 12572"/>
                <a:gd name="T4" fmla="*/ 272 w 12572"/>
                <a:gd name="T5" fmla="*/ 5119 h 12572"/>
                <a:gd name="T6" fmla="*/ 974 w 12572"/>
                <a:gd name="T7" fmla="*/ 4825 h 12572"/>
                <a:gd name="T8" fmla="*/ 2650 w 12572"/>
                <a:gd name="T9" fmla="*/ 4825 h 12572"/>
                <a:gd name="T10" fmla="*/ 2899 w 12572"/>
                <a:gd name="T11" fmla="*/ 4825 h 12572"/>
                <a:gd name="T12" fmla="*/ 2899 w 12572"/>
                <a:gd name="T13" fmla="*/ 3873 h 12572"/>
                <a:gd name="T14" fmla="*/ 3874 w 12572"/>
                <a:gd name="T15" fmla="*/ 3873 h 12572"/>
                <a:gd name="T16" fmla="*/ 3874 w 12572"/>
                <a:gd name="T17" fmla="*/ 4825 h 12572"/>
                <a:gd name="T18" fmla="*/ 4032 w 12572"/>
                <a:gd name="T19" fmla="*/ 4825 h 12572"/>
                <a:gd name="T20" fmla="*/ 6274 w 12572"/>
                <a:gd name="T21" fmla="*/ 4825 h 12572"/>
                <a:gd name="T22" fmla="*/ 6433 w 12572"/>
                <a:gd name="T23" fmla="*/ 4780 h 12572"/>
                <a:gd name="T24" fmla="*/ 9196 w 12572"/>
                <a:gd name="T25" fmla="*/ 1993 h 12572"/>
                <a:gd name="T26" fmla="*/ 9263 w 12572"/>
                <a:gd name="T27" fmla="*/ 1925 h 12572"/>
                <a:gd name="T28" fmla="*/ 8244 w 12572"/>
                <a:gd name="T29" fmla="*/ 1925 h 12572"/>
                <a:gd name="T30" fmla="*/ 6772 w 12572"/>
                <a:gd name="T31" fmla="*/ 1925 h 12572"/>
                <a:gd name="T32" fmla="*/ 5799 w 12572"/>
                <a:gd name="T33" fmla="*/ 975 h 12572"/>
                <a:gd name="T34" fmla="*/ 6772 w 12572"/>
                <a:gd name="T35" fmla="*/ 0 h 12572"/>
                <a:gd name="T36" fmla="*/ 10487 w 12572"/>
                <a:gd name="T37" fmla="*/ 0 h 12572"/>
                <a:gd name="T38" fmla="*/ 11551 w 12572"/>
                <a:gd name="T39" fmla="*/ 0 h 12572"/>
                <a:gd name="T40" fmla="*/ 12571 w 12572"/>
                <a:gd name="T41" fmla="*/ 997 h 12572"/>
                <a:gd name="T42" fmla="*/ 12571 w 12572"/>
                <a:gd name="T43" fmla="*/ 5686 h 12572"/>
                <a:gd name="T44" fmla="*/ 11846 w 12572"/>
                <a:gd name="T45" fmla="*/ 6727 h 12572"/>
                <a:gd name="T46" fmla="*/ 10623 w 12572"/>
                <a:gd name="T47" fmla="*/ 5844 h 12572"/>
                <a:gd name="T48" fmla="*/ 10623 w 12572"/>
                <a:gd name="T49" fmla="*/ 3624 h 12572"/>
                <a:gd name="T50" fmla="*/ 10623 w 12572"/>
                <a:gd name="T51" fmla="*/ 3308 h 12572"/>
                <a:gd name="T52" fmla="*/ 10510 w 12572"/>
                <a:gd name="T53" fmla="*/ 3420 h 12572"/>
                <a:gd name="T54" fmla="*/ 7814 w 12572"/>
                <a:gd name="T55" fmla="*/ 6116 h 12572"/>
                <a:gd name="T56" fmla="*/ 7746 w 12572"/>
                <a:gd name="T57" fmla="*/ 6252 h 12572"/>
                <a:gd name="T58" fmla="*/ 7724 w 12572"/>
                <a:gd name="T59" fmla="*/ 8697 h 12572"/>
                <a:gd name="T60" fmla="*/ 8698 w 12572"/>
                <a:gd name="T61" fmla="*/ 8697 h 12572"/>
                <a:gd name="T62" fmla="*/ 8698 w 12572"/>
                <a:gd name="T63" fmla="*/ 9649 h 12572"/>
                <a:gd name="T64" fmla="*/ 7724 w 12572"/>
                <a:gd name="T65" fmla="*/ 9649 h 12572"/>
                <a:gd name="T66" fmla="*/ 7724 w 12572"/>
                <a:gd name="T67" fmla="*/ 10057 h 12572"/>
                <a:gd name="T68" fmla="*/ 7724 w 12572"/>
                <a:gd name="T69" fmla="*/ 11529 h 12572"/>
                <a:gd name="T70" fmla="*/ 7022 w 12572"/>
                <a:gd name="T71" fmla="*/ 12525 h 12572"/>
                <a:gd name="T72" fmla="*/ 6954 w 12572"/>
                <a:gd name="T73" fmla="*/ 12571 h 12572"/>
                <a:gd name="T74" fmla="*/ 793 w 12572"/>
                <a:gd name="T75" fmla="*/ 12571 h 12572"/>
                <a:gd name="T76" fmla="*/ 385 w 12572"/>
                <a:gd name="T77" fmla="*/ 12368 h 12572"/>
                <a:gd name="T78" fmla="*/ 0 w 12572"/>
                <a:gd name="T79" fmla="*/ 11778 h 12572"/>
                <a:gd name="T80" fmla="*/ 0 w 12572"/>
                <a:gd name="T81" fmla="*/ 5617 h 1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72" h="12572">
                  <a:moveTo>
                    <a:pt x="0" y="5617"/>
                  </a:moveTo>
                  <a:lnTo>
                    <a:pt x="0" y="5617"/>
                  </a:lnTo>
                  <a:cubicBezTo>
                    <a:pt x="91" y="5459"/>
                    <a:pt x="158" y="5278"/>
                    <a:pt x="272" y="5119"/>
                  </a:cubicBezTo>
                  <a:cubicBezTo>
                    <a:pt x="453" y="4915"/>
                    <a:pt x="702" y="4825"/>
                    <a:pt x="974" y="4825"/>
                  </a:cubicBezTo>
                  <a:cubicBezTo>
                    <a:pt x="1518" y="4825"/>
                    <a:pt x="2084" y="4825"/>
                    <a:pt x="2650" y="4825"/>
                  </a:cubicBezTo>
                  <a:cubicBezTo>
                    <a:pt x="2718" y="4825"/>
                    <a:pt x="2808" y="4825"/>
                    <a:pt x="2899" y="4825"/>
                  </a:cubicBezTo>
                  <a:cubicBezTo>
                    <a:pt x="2899" y="4508"/>
                    <a:pt x="2899" y="4190"/>
                    <a:pt x="2899" y="3873"/>
                  </a:cubicBezTo>
                  <a:cubicBezTo>
                    <a:pt x="3216" y="3873"/>
                    <a:pt x="3533" y="3873"/>
                    <a:pt x="3874" y="3873"/>
                  </a:cubicBezTo>
                  <a:cubicBezTo>
                    <a:pt x="3874" y="4190"/>
                    <a:pt x="3874" y="4508"/>
                    <a:pt x="3874" y="4825"/>
                  </a:cubicBezTo>
                  <a:cubicBezTo>
                    <a:pt x="3919" y="4825"/>
                    <a:pt x="3986" y="4825"/>
                    <a:pt x="4032" y="4825"/>
                  </a:cubicBezTo>
                  <a:cubicBezTo>
                    <a:pt x="4779" y="4825"/>
                    <a:pt x="5527" y="4825"/>
                    <a:pt x="6274" y="4825"/>
                  </a:cubicBezTo>
                  <a:cubicBezTo>
                    <a:pt x="6319" y="4825"/>
                    <a:pt x="6388" y="4802"/>
                    <a:pt x="6433" y="4780"/>
                  </a:cubicBezTo>
                  <a:cubicBezTo>
                    <a:pt x="7361" y="3851"/>
                    <a:pt x="8290" y="2922"/>
                    <a:pt x="9196" y="1993"/>
                  </a:cubicBezTo>
                  <a:cubicBezTo>
                    <a:pt x="9218" y="1993"/>
                    <a:pt x="9218" y="1971"/>
                    <a:pt x="9263" y="1925"/>
                  </a:cubicBezTo>
                  <a:cubicBezTo>
                    <a:pt x="8902" y="1925"/>
                    <a:pt x="8585" y="1925"/>
                    <a:pt x="8244" y="1925"/>
                  </a:cubicBezTo>
                  <a:cubicBezTo>
                    <a:pt x="7769" y="1925"/>
                    <a:pt x="7271" y="1925"/>
                    <a:pt x="6772" y="1925"/>
                  </a:cubicBezTo>
                  <a:cubicBezTo>
                    <a:pt x="6229" y="1925"/>
                    <a:pt x="5799" y="1518"/>
                    <a:pt x="5799" y="975"/>
                  </a:cubicBezTo>
                  <a:cubicBezTo>
                    <a:pt x="5799" y="431"/>
                    <a:pt x="6229" y="0"/>
                    <a:pt x="6772" y="0"/>
                  </a:cubicBezTo>
                  <a:cubicBezTo>
                    <a:pt x="8018" y="0"/>
                    <a:pt x="9241" y="0"/>
                    <a:pt x="10487" y="0"/>
                  </a:cubicBezTo>
                  <a:cubicBezTo>
                    <a:pt x="10849" y="0"/>
                    <a:pt x="11189" y="0"/>
                    <a:pt x="11551" y="0"/>
                  </a:cubicBezTo>
                  <a:cubicBezTo>
                    <a:pt x="12140" y="0"/>
                    <a:pt x="12571" y="408"/>
                    <a:pt x="12571" y="997"/>
                  </a:cubicBezTo>
                  <a:cubicBezTo>
                    <a:pt x="12571" y="2559"/>
                    <a:pt x="12548" y="4123"/>
                    <a:pt x="12571" y="5686"/>
                  </a:cubicBezTo>
                  <a:cubicBezTo>
                    <a:pt x="12571" y="6274"/>
                    <a:pt x="12231" y="6614"/>
                    <a:pt x="11846" y="6727"/>
                  </a:cubicBezTo>
                  <a:cubicBezTo>
                    <a:pt x="11257" y="6908"/>
                    <a:pt x="10646" y="6455"/>
                    <a:pt x="10623" y="5844"/>
                  </a:cubicBezTo>
                  <a:cubicBezTo>
                    <a:pt x="10623" y="5096"/>
                    <a:pt x="10623" y="4349"/>
                    <a:pt x="10623" y="3624"/>
                  </a:cubicBezTo>
                  <a:cubicBezTo>
                    <a:pt x="10623" y="3534"/>
                    <a:pt x="10623" y="3443"/>
                    <a:pt x="10623" y="3308"/>
                  </a:cubicBezTo>
                  <a:cubicBezTo>
                    <a:pt x="10578" y="3353"/>
                    <a:pt x="10555" y="3375"/>
                    <a:pt x="10510" y="3420"/>
                  </a:cubicBezTo>
                  <a:cubicBezTo>
                    <a:pt x="9604" y="4304"/>
                    <a:pt x="8720" y="5210"/>
                    <a:pt x="7814" y="6116"/>
                  </a:cubicBezTo>
                  <a:cubicBezTo>
                    <a:pt x="7769" y="6138"/>
                    <a:pt x="7746" y="6207"/>
                    <a:pt x="7746" y="6252"/>
                  </a:cubicBezTo>
                  <a:cubicBezTo>
                    <a:pt x="7724" y="7044"/>
                    <a:pt x="7724" y="7860"/>
                    <a:pt x="7724" y="8697"/>
                  </a:cubicBezTo>
                  <a:cubicBezTo>
                    <a:pt x="8063" y="8697"/>
                    <a:pt x="8358" y="8697"/>
                    <a:pt x="8698" y="8697"/>
                  </a:cubicBezTo>
                  <a:cubicBezTo>
                    <a:pt x="8698" y="9015"/>
                    <a:pt x="8698" y="9332"/>
                    <a:pt x="8698" y="9649"/>
                  </a:cubicBezTo>
                  <a:cubicBezTo>
                    <a:pt x="8381" y="9649"/>
                    <a:pt x="8063" y="9649"/>
                    <a:pt x="7724" y="9649"/>
                  </a:cubicBezTo>
                  <a:cubicBezTo>
                    <a:pt x="7724" y="9808"/>
                    <a:pt x="7724" y="9921"/>
                    <a:pt x="7724" y="10057"/>
                  </a:cubicBezTo>
                  <a:cubicBezTo>
                    <a:pt x="7724" y="10555"/>
                    <a:pt x="7724" y="11053"/>
                    <a:pt x="7724" y="11529"/>
                  </a:cubicBezTo>
                  <a:cubicBezTo>
                    <a:pt x="7724" y="12050"/>
                    <a:pt x="7475" y="12390"/>
                    <a:pt x="7022" y="12525"/>
                  </a:cubicBezTo>
                  <a:cubicBezTo>
                    <a:pt x="6999" y="12549"/>
                    <a:pt x="6976" y="12549"/>
                    <a:pt x="6954" y="12571"/>
                  </a:cubicBezTo>
                  <a:cubicBezTo>
                    <a:pt x="4892" y="12571"/>
                    <a:pt x="2831" y="12571"/>
                    <a:pt x="793" y="12571"/>
                  </a:cubicBezTo>
                  <a:cubicBezTo>
                    <a:pt x="656" y="12503"/>
                    <a:pt x="521" y="12458"/>
                    <a:pt x="385" y="12368"/>
                  </a:cubicBezTo>
                  <a:cubicBezTo>
                    <a:pt x="181" y="12231"/>
                    <a:pt x="68" y="12005"/>
                    <a:pt x="0" y="11778"/>
                  </a:cubicBezTo>
                  <a:cubicBezTo>
                    <a:pt x="0" y="9717"/>
                    <a:pt x="0" y="7679"/>
                    <a:pt x="0" y="561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88" name="Freeform 87">
              <a:extLst>
                <a:ext uri="{FF2B5EF4-FFF2-40B4-BE49-F238E27FC236}">
                  <a16:creationId xmlns:a16="http://schemas.microsoft.com/office/drawing/2014/main" id="{413DB116-F230-8000-6159-45B614EAC84A}"/>
                </a:ext>
              </a:extLst>
            </p:cNvPr>
            <p:cNvSpPr>
              <a:spLocks noChangeArrowheads="1"/>
            </p:cNvSpPr>
            <p:nvPr/>
          </p:nvSpPr>
          <p:spPr bwMode="auto">
            <a:xfrm>
              <a:off x="3683000" y="911225"/>
              <a:ext cx="1044575" cy="1044575"/>
            </a:xfrm>
            <a:custGeom>
              <a:avLst/>
              <a:gdLst>
                <a:gd name="T0" fmla="*/ 2900 w 2901"/>
                <a:gd name="T1" fmla="*/ 0 h 2900"/>
                <a:gd name="T2" fmla="*/ 2900 w 2901"/>
                <a:gd name="T3" fmla="*/ 0 h 2900"/>
                <a:gd name="T4" fmla="*/ 2900 w 2901"/>
                <a:gd name="T5" fmla="*/ 974 h 2900"/>
                <a:gd name="T6" fmla="*/ 975 w 2901"/>
                <a:gd name="T7" fmla="*/ 974 h 2900"/>
                <a:gd name="T8" fmla="*/ 975 w 2901"/>
                <a:gd name="T9" fmla="*/ 2899 h 2900"/>
                <a:gd name="T10" fmla="*/ 0 w 2901"/>
                <a:gd name="T11" fmla="*/ 2899 h 2900"/>
                <a:gd name="T12" fmla="*/ 0 w 2901"/>
                <a:gd name="T13" fmla="*/ 1971 h 2900"/>
                <a:gd name="T14" fmla="*/ 0 w 2901"/>
                <a:gd name="T15" fmla="*/ 997 h 2900"/>
                <a:gd name="T16" fmla="*/ 725 w 2901"/>
                <a:gd name="T17" fmla="*/ 22 h 2900"/>
                <a:gd name="T18" fmla="*/ 793 w 2901"/>
                <a:gd name="T19" fmla="*/ 0 h 2900"/>
                <a:gd name="T20" fmla="*/ 2900 w 2901"/>
                <a:gd name="T21" fmla="*/ 0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1" h="2900">
                  <a:moveTo>
                    <a:pt x="2900" y="0"/>
                  </a:moveTo>
                  <a:lnTo>
                    <a:pt x="2900" y="0"/>
                  </a:lnTo>
                  <a:cubicBezTo>
                    <a:pt x="2900" y="318"/>
                    <a:pt x="2900" y="634"/>
                    <a:pt x="2900" y="974"/>
                  </a:cubicBezTo>
                  <a:cubicBezTo>
                    <a:pt x="2242" y="974"/>
                    <a:pt x="1608" y="974"/>
                    <a:pt x="975" y="974"/>
                  </a:cubicBezTo>
                  <a:cubicBezTo>
                    <a:pt x="975" y="1608"/>
                    <a:pt x="975" y="2243"/>
                    <a:pt x="975" y="2899"/>
                  </a:cubicBezTo>
                  <a:cubicBezTo>
                    <a:pt x="634" y="2899"/>
                    <a:pt x="340" y="2899"/>
                    <a:pt x="0" y="2899"/>
                  </a:cubicBezTo>
                  <a:cubicBezTo>
                    <a:pt x="0" y="2582"/>
                    <a:pt x="0" y="2287"/>
                    <a:pt x="0" y="1971"/>
                  </a:cubicBezTo>
                  <a:cubicBezTo>
                    <a:pt x="0" y="1653"/>
                    <a:pt x="0" y="1336"/>
                    <a:pt x="0" y="997"/>
                  </a:cubicBezTo>
                  <a:cubicBezTo>
                    <a:pt x="0" y="521"/>
                    <a:pt x="250" y="181"/>
                    <a:pt x="725" y="22"/>
                  </a:cubicBezTo>
                  <a:cubicBezTo>
                    <a:pt x="748" y="22"/>
                    <a:pt x="771" y="0"/>
                    <a:pt x="793" y="0"/>
                  </a:cubicBezTo>
                  <a:cubicBezTo>
                    <a:pt x="1495" y="0"/>
                    <a:pt x="2197" y="0"/>
                    <a:pt x="290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89" name="Freeform 88">
              <a:extLst>
                <a:ext uri="{FF2B5EF4-FFF2-40B4-BE49-F238E27FC236}">
                  <a16:creationId xmlns:a16="http://schemas.microsoft.com/office/drawing/2014/main" id="{479C7207-8BD1-61E8-F3C1-A1A4E5A86B46}"/>
                </a:ext>
              </a:extLst>
            </p:cNvPr>
            <p:cNvSpPr>
              <a:spLocks noChangeArrowheads="1"/>
            </p:cNvSpPr>
            <p:nvPr/>
          </p:nvSpPr>
          <p:spPr bwMode="auto">
            <a:xfrm>
              <a:off x="7164388" y="911225"/>
              <a:ext cx="1044575" cy="1044575"/>
            </a:xfrm>
            <a:custGeom>
              <a:avLst/>
              <a:gdLst>
                <a:gd name="T0" fmla="*/ 2899 w 2900"/>
                <a:gd name="T1" fmla="*/ 2899 h 2900"/>
                <a:gd name="T2" fmla="*/ 2899 w 2900"/>
                <a:gd name="T3" fmla="*/ 2899 h 2900"/>
                <a:gd name="T4" fmla="*/ 1925 w 2900"/>
                <a:gd name="T5" fmla="*/ 2899 h 2900"/>
                <a:gd name="T6" fmla="*/ 1925 w 2900"/>
                <a:gd name="T7" fmla="*/ 974 h 2900"/>
                <a:gd name="T8" fmla="*/ 0 w 2900"/>
                <a:gd name="T9" fmla="*/ 974 h 2900"/>
                <a:gd name="T10" fmla="*/ 0 w 2900"/>
                <a:gd name="T11" fmla="*/ 0 h 2900"/>
                <a:gd name="T12" fmla="*/ 2106 w 2900"/>
                <a:gd name="T13" fmla="*/ 0 h 2900"/>
                <a:gd name="T14" fmla="*/ 2355 w 2900"/>
                <a:gd name="T15" fmla="*/ 91 h 2900"/>
                <a:gd name="T16" fmla="*/ 2899 w 2900"/>
                <a:gd name="T17" fmla="*/ 793 h 2900"/>
                <a:gd name="T18" fmla="*/ 2899 w 2900"/>
                <a:gd name="T19"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0">
                  <a:moveTo>
                    <a:pt x="2899" y="2899"/>
                  </a:moveTo>
                  <a:lnTo>
                    <a:pt x="2899" y="2899"/>
                  </a:lnTo>
                  <a:cubicBezTo>
                    <a:pt x="2581" y="2899"/>
                    <a:pt x="2265" y="2899"/>
                    <a:pt x="1925" y="2899"/>
                  </a:cubicBezTo>
                  <a:cubicBezTo>
                    <a:pt x="1925" y="2243"/>
                    <a:pt x="1925" y="1608"/>
                    <a:pt x="1925" y="974"/>
                  </a:cubicBezTo>
                  <a:cubicBezTo>
                    <a:pt x="1268" y="974"/>
                    <a:pt x="656" y="974"/>
                    <a:pt x="0" y="974"/>
                  </a:cubicBezTo>
                  <a:cubicBezTo>
                    <a:pt x="0" y="634"/>
                    <a:pt x="0" y="318"/>
                    <a:pt x="0" y="0"/>
                  </a:cubicBezTo>
                  <a:cubicBezTo>
                    <a:pt x="702" y="0"/>
                    <a:pt x="1403" y="0"/>
                    <a:pt x="2106" y="0"/>
                  </a:cubicBezTo>
                  <a:cubicBezTo>
                    <a:pt x="2197" y="22"/>
                    <a:pt x="2265" y="68"/>
                    <a:pt x="2355" y="91"/>
                  </a:cubicBezTo>
                  <a:cubicBezTo>
                    <a:pt x="2650" y="249"/>
                    <a:pt x="2786" y="499"/>
                    <a:pt x="2899" y="793"/>
                  </a:cubicBezTo>
                  <a:cubicBezTo>
                    <a:pt x="2899" y="1496"/>
                    <a:pt x="2899" y="2197"/>
                    <a:pt x="2899" y="289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0" name="Freeform 89">
              <a:extLst>
                <a:ext uri="{FF2B5EF4-FFF2-40B4-BE49-F238E27FC236}">
                  <a16:creationId xmlns:a16="http://schemas.microsoft.com/office/drawing/2014/main" id="{F6CF0CC3-D2F3-764B-333B-4B1993BBE79C}"/>
                </a:ext>
              </a:extLst>
            </p:cNvPr>
            <p:cNvSpPr>
              <a:spLocks noChangeArrowheads="1"/>
            </p:cNvSpPr>
            <p:nvPr/>
          </p:nvSpPr>
          <p:spPr bwMode="auto">
            <a:xfrm>
              <a:off x="7164388" y="4392613"/>
              <a:ext cx="1044575" cy="1044575"/>
            </a:xfrm>
            <a:custGeom>
              <a:avLst/>
              <a:gdLst>
                <a:gd name="T0" fmla="*/ 2899 w 2900"/>
                <a:gd name="T1" fmla="*/ 2107 h 2901"/>
                <a:gd name="T2" fmla="*/ 2899 w 2900"/>
                <a:gd name="T3" fmla="*/ 2107 h 2901"/>
                <a:gd name="T4" fmla="*/ 2491 w 2900"/>
                <a:gd name="T5" fmla="*/ 2696 h 2901"/>
                <a:gd name="T6" fmla="*/ 2038 w 2900"/>
                <a:gd name="T7" fmla="*/ 2877 h 2901"/>
                <a:gd name="T8" fmla="*/ 0 w 2900"/>
                <a:gd name="T9" fmla="*/ 2900 h 2901"/>
                <a:gd name="T10" fmla="*/ 0 w 2900"/>
                <a:gd name="T11" fmla="*/ 1925 h 2901"/>
                <a:gd name="T12" fmla="*/ 1925 w 2900"/>
                <a:gd name="T13" fmla="*/ 1925 h 2901"/>
                <a:gd name="T14" fmla="*/ 1925 w 2900"/>
                <a:gd name="T15" fmla="*/ 0 h 2901"/>
                <a:gd name="T16" fmla="*/ 2899 w 2900"/>
                <a:gd name="T17" fmla="*/ 0 h 2901"/>
                <a:gd name="T18" fmla="*/ 2899 w 2900"/>
                <a:gd name="T19" fmla="*/ 2107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1">
                  <a:moveTo>
                    <a:pt x="2899" y="2107"/>
                  </a:moveTo>
                  <a:lnTo>
                    <a:pt x="2899" y="2107"/>
                  </a:lnTo>
                  <a:cubicBezTo>
                    <a:pt x="2808" y="2334"/>
                    <a:pt x="2718" y="2560"/>
                    <a:pt x="2491" y="2696"/>
                  </a:cubicBezTo>
                  <a:cubicBezTo>
                    <a:pt x="2355" y="2787"/>
                    <a:pt x="2197" y="2877"/>
                    <a:pt x="2038" y="2877"/>
                  </a:cubicBezTo>
                  <a:cubicBezTo>
                    <a:pt x="1359" y="2900"/>
                    <a:pt x="679" y="2900"/>
                    <a:pt x="0" y="2900"/>
                  </a:cubicBezTo>
                  <a:cubicBezTo>
                    <a:pt x="0" y="2560"/>
                    <a:pt x="0" y="2266"/>
                    <a:pt x="0" y="1925"/>
                  </a:cubicBezTo>
                  <a:cubicBezTo>
                    <a:pt x="634" y="1925"/>
                    <a:pt x="1268" y="1925"/>
                    <a:pt x="1925" y="1925"/>
                  </a:cubicBezTo>
                  <a:cubicBezTo>
                    <a:pt x="1925" y="1292"/>
                    <a:pt x="1925" y="658"/>
                    <a:pt x="1925" y="0"/>
                  </a:cubicBezTo>
                  <a:cubicBezTo>
                    <a:pt x="2243" y="0"/>
                    <a:pt x="2581" y="0"/>
                    <a:pt x="2899" y="0"/>
                  </a:cubicBezTo>
                  <a:cubicBezTo>
                    <a:pt x="2899" y="703"/>
                    <a:pt x="2899" y="1405"/>
                    <a:pt x="2899" y="210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1" name="Freeform 90">
              <a:extLst>
                <a:ext uri="{FF2B5EF4-FFF2-40B4-BE49-F238E27FC236}">
                  <a16:creationId xmlns:a16="http://schemas.microsoft.com/office/drawing/2014/main" id="{E2C75DED-5210-0A02-8446-11131FFC6190}"/>
                </a:ext>
              </a:extLst>
            </p:cNvPr>
            <p:cNvSpPr>
              <a:spLocks noChangeArrowheads="1"/>
            </p:cNvSpPr>
            <p:nvPr/>
          </p:nvSpPr>
          <p:spPr bwMode="auto">
            <a:xfrm>
              <a:off x="5076825" y="911225"/>
              <a:ext cx="693738" cy="342900"/>
            </a:xfrm>
            <a:custGeom>
              <a:avLst/>
              <a:gdLst>
                <a:gd name="T0" fmla="*/ 1926 w 1927"/>
                <a:gd name="T1" fmla="*/ 0 h 953"/>
                <a:gd name="T2" fmla="*/ 1926 w 1927"/>
                <a:gd name="T3" fmla="*/ 0 h 953"/>
                <a:gd name="T4" fmla="*/ 1926 w 1927"/>
                <a:gd name="T5" fmla="*/ 952 h 953"/>
                <a:gd name="T6" fmla="*/ 0 w 1927"/>
                <a:gd name="T7" fmla="*/ 952 h 953"/>
                <a:gd name="T8" fmla="*/ 0 w 1927"/>
                <a:gd name="T9" fmla="*/ 0 h 953"/>
                <a:gd name="T10" fmla="*/ 1926 w 1927"/>
                <a:gd name="T11" fmla="*/ 0 h 953"/>
              </a:gdLst>
              <a:ahLst/>
              <a:cxnLst>
                <a:cxn ang="0">
                  <a:pos x="T0" y="T1"/>
                </a:cxn>
                <a:cxn ang="0">
                  <a:pos x="T2" y="T3"/>
                </a:cxn>
                <a:cxn ang="0">
                  <a:pos x="T4" y="T5"/>
                </a:cxn>
                <a:cxn ang="0">
                  <a:pos x="T6" y="T7"/>
                </a:cxn>
                <a:cxn ang="0">
                  <a:pos x="T8" y="T9"/>
                </a:cxn>
                <a:cxn ang="0">
                  <a:pos x="T10" y="T11"/>
                </a:cxn>
              </a:cxnLst>
              <a:rect l="0" t="0" r="r" b="b"/>
              <a:pathLst>
                <a:path w="1927" h="953">
                  <a:moveTo>
                    <a:pt x="1926" y="0"/>
                  </a:moveTo>
                  <a:lnTo>
                    <a:pt x="1926" y="0"/>
                  </a:lnTo>
                  <a:cubicBezTo>
                    <a:pt x="1926" y="318"/>
                    <a:pt x="1926" y="634"/>
                    <a:pt x="1926" y="952"/>
                  </a:cubicBezTo>
                  <a:cubicBezTo>
                    <a:pt x="1291" y="952"/>
                    <a:pt x="657" y="952"/>
                    <a:pt x="0" y="952"/>
                  </a:cubicBezTo>
                  <a:cubicBezTo>
                    <a:pt x="0" y="634"/>
                    <a:pt x="0" y="318"/>
                    <a:pt x="0" y="0"/>
                  </a:cubicBezTo>
                  <a:cubicBezTo>
                    <a:pt x="635" y="0"/>
                    <a:pt x="1291" y="0"/>
                    <a:pt x="1926"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2" name="Freeform 91">
              <a:extLst>
                <a:ext uri="{FF2B5EF4-FFF2-40B4-BE49-F238E27FC236}">
                  <a16:creationId xmlns:a16="http://schemas.microsoft.com/office/drawing/2014/main" id="{57850F16-E0E1-726B-975C-1398BA1E1EBE}"/>
                </a:ext>
              </a:extLst>
            </p:cNvPr>
            <p:cNvSpPr>
              <a:spLocks noChangeArrowheads="1"/>
            </p:cNvSpPr>
            <p:nvPr/>
          </p:nvSpPr>
          <p:spPr bwMode="auto">
            <a:xfrm>
              <a:off x="6119813" y="911225"/>
              <a:ext cx="693737" cy="342900"/>
            </a:xfrm>
            <a:custGeom>
              <a:avLst/>
              <a:gdLst>
                <a:gd name="T0" fmla="*/ 1925 w 1926"/>
                <a:gd name="T1" fmla="*/ 0 h 953"/>
                <a:gd name="T2" fmla="*/ 1925 w 1926"/>
                <a:gd name="T3" fmla="*/ 0 h 953"/>
                <a:gd name="T4" fmla="*/ 1925 w 1926"/>
                <a:gd name="T5" fmla="*/ 952 h 953"/>
                <a:gd name="T6" fmla="*/ 0 w 1926"/>
                <a:gd name="T7" fmla="*/ 952 h 953"/>
                <a:gd name="T8" fmla="*/ 0 w 1926"/>
                <a:gd name="T9" fmla="*/ 0 h 953"/>
                <a:gd name="T10" fmla="*/ 1925 w 1926"/>
                <a:gd name="T11" fmla="*/ 0 h 953"/>
              </a:gdLst>
              <a:ahLst/>
              <a:cxnLst>
                <a:cxn ang="0">
                  <a:pos x="T0" y="T1"/>
                </a:cxn>
                <a:cxn ang="0">
                  <a:pos x="T2" y="T3"/>
                </a:cxn>
                <a:cxn ang="0">
                  <a:pos x="T4" y="T5"/>
                </a:cxn>
                <a:cxn ang="0">
                  <a:pos x="T6" y="T7"/>
                </a:cxn>
                <a:cxn ang="0">
                  <a:pos x="T8" y="T9"/>
                </a:cxn>
                <a:cxn ang="0">
                  <a:pos x="T10" y="T11"/>
                </a:cxn>
              </a:cxnLst>
              <a:rect l="0" t="0" r="r" b="b"/>
              <a:pathLst>
                <a:path w="1926" h="953">
                  <a:moveTo>
                    <a:pt x="1925" y="0"/>
                  </a:moveTo>
                  <a:lnTo>
                    <a:pt x="1925" y="0"/>
                  </a:lnTo>
                  <a:cubicBezTo>
                    <a:pt x="1925" y="318"/>
                    <a:pt x="1925" y="634"/>
                    <a:pt x="1925" y="952"/>
                  </a:cubicBezTo>
                  <a:cubicBezTo>
                    <a:pt x="1292" y="952"/>
                    <a:pt x="658" y="952"/>
                    <a:pt x="0" y="952"/>
                  </a:cubicBezTo>
                  <a:cubicBezTo>
                    <a:pt x="0" y="634"/>
                    <a:pt x="0" y="318"/>
                    <a:pt x="0" y="0"/>
                  </a:cubicBezTo>
                  <a:cubicBezTo>
                    <a:pt x="635" y="0"/>
                    <a:pt x="1292" y="0"/>
                    <a:pt x="19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3" name="Freeform 92">
              <a:extLst>
                <a:ext uri="{FF2B5EF4-FFF2-40B4-BE49-F238E27FC236}">
                  <a16:creationId xmlns:a16="http://schemas.microsoft.com/office/drawing/2014/main" id="{E7282CB2-8FE5-447B-41CC-79ECCB49F6C6}"/>
                </a:ext>
              </a:extLst>
            </p:cNvPr>
            <p:cNvSpPr>
              <a:spLocks noChangeArrowheads="1"/>
            </p:cNvSpPr>
            <p:nvPr/>
          </p:nvSpPr>
          <p:spPr bwMode="auto">
            <a:xfrm>
              <a:off x="7858125" y="2305050"/>
              <a:ext cx="350838" cy="693738"/>
            </a:xfrm>
            <a:custGeom>
              <a:avLst/>
              <a:gdLst>
                <a:gd name="T0" fmla="*/ 974 w 975"/>
                <a:gd name="T1" fmla="*/ 1925 h 1926"/>
                <a:gd name="T2" fmla="*/ 974 w 975"/>
                <a:gd name="T3" fmla="*/ 1925 h 1926"/>
                <a:gd name="T4" fmla="*/ 0 w 975"/>
                <a:gd name="T5" fmla="*/ 1925 h 1926"/>
                <a:gd name="T6" fmla="*/ 0 w 975"/>
                <a:gd name="T7" fmla="*/ 0 h 1926"/>
                <a:gd name="T8" fmla="*/ 974 w 975"/>
                <a:gd name="T9" fmla="*/ 0 h 1926"/>
                <a:gd name="T10" fmla="*/ 974 w 975"/>
                <a:gd name="T11" fmla="*/ 1925 h 1926"/>
              </a:gdLst>
              <a:ahLst/>
              <a:cxnLst>
                <a:cxn ang="0">
                  <a:pos x="T0" y="T1"/>
                </a:cxn>
                <a:cxn ang="0">
                  <a:pos x="T2" y="T3"/>
                </a:cxn>
                <a:cxn ang="0">
                  <a:pos x="T4" y="T5"/>
                </a:cxn>
                <a:cxn ang="0">
                  <a:pos x="T6" y="T7"/>
                </a:cxn>
                <a:cxn ang="0">
                  <a:pos x="T8" y="T9"/>
                </a:cxn>
                <a:cxn ang="0">
                  <a:pos x="T10" y="T11"/>
                </a:cxn>
              </a:cxnLst>
              <a:rect l="0" t="0" r="r" b="b"/>
              <a:pathLst>
                <a:path w="975" h="1926">
                  <a:moveTo>
                    <a:pt x="974" y="1925"/>
                  </a:moveTo>
                  <a:lnTo>
                    <a:pt x="974" y="1925"/>
                  </a:lnTo>
                  <a:cubicBezTo>
                    <a:pt x="656" y="1925"/>
                    <a:pt x="340" y="1925"/>
                    <a:pt x="0" y="1925"/>
                  </a:cubicBezTo>
                  <a:cubicBezTo>
                    <a:pt x="0" y="1290"/>
                    <a:pt x="0" y="656"/>
                    <a:pt x="0" y="0"/>
                  </a:cubicBezTo>
                  <a:cubicBezTo>
                    <a:pt x="318" y="0"/>
                    <a:pt x="656" y="0"/>
                    <a:pt x="974" y="0"/>
                  </a:cubicBezTo>
                  <a:cubicBezTo>
                    <a:pt x="974" y="633"/>
                    <a:pt x="974" y="1290"/>
                    <a:pt x="974" y="192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4" name="Freeform 93">
              <a:extLst>
                <a:ext uri="{FF2B5EF4-FFF2-40B4-BE49-F238E27FC236}">
                  <a16:creationId xmlns:a16="http://schemas.microsoft.com/office/drawing/2014/main" id="{B983C968-3753-3F07-AAB4-EAFD9E4EF61D}"/>
                </a:ext>
              </a:extLst>
            </p:cNvPr>
            <p:cNvSpPr>
              <a:spLocks noChangeArrowheads="1"/>
            </p:cNvSpPr>
            <p:nvPr/>
          </p:nvSpPr>
          <p:spPr bwMode="auto">
            <a:xfrm>
              <a:off x="7858125" y="3348038"/>
              <a:ext cx="350838" cy="693737"/>
            </a:xfrm>
            <a:custGeom>
              <a:avLst/>
              <a:gdLst>
                <a:gd name="T0" fmla="*/ 974 w 975"/>
                <a:gd name="T1" fmla="*/ 1926 h 1927"/>
                <a:gd name="T2" fmla="*/ 974 w 975"/>
                <a:gd name="T3" fmla="*/ 1926 h 1927"/>
                <a:gd name="T4" fmla="*/ 0 w 975"/>
                <a:gd name="T5" fmla="*/ 1926 h 1927"/>
                <a:gd name="T6" fmla="*/ 0 w 975"/>
                <a:gd name="T7" fmla="*/ 0 h 1927"/>
                <a:gd name="T8" fmla="*/ 974 w 975"/>
                <a:gd name="T9" fmla="*/ 0 h 1927"/>
                <a:gd name="T10" fmla="*/ 974 w 975"/>
                <a:gd name="T11" fmla="*/ 1926 h 1927"/>
              </a:gdLst>
              <a:ahLst/>
              <a:cxnLst>
                <a:cxn ang="0">
                  <a:pos x="T0" y="T1"/>
                </a:cxn>
                <a:cxn ang="0">
                  <a:pos x="T2" y="T3"/>
                </a:cxn>
                <a:cxn ang="0">
                  <a:pos x="T4" y="T5"/>
                </a:cxn>
                <a:cxn ang="0">
                  <a:pos x="T6" y="T7"/>
                </a:cxn>
                <a:cxn ang="0">
                  <a:pos x="T8" y="T9"/>
                </a:cxn>
                <a:cxn ang="0">
                  <a:pos x="T10" y="T11"/>
                </a:cxn>
              </a:cxnLst>
              <a:rect l="0" t="0" r="r" b="b"/>
              <a:pathLst>
                <a:path w="975" h="1927">
                  <a:moveTo>
                    <a:pt x="974" y="1926"/>
                  </a:moveTo>
                  <a:lnTo>
                    <a:pt x="974" y="1926"/>
                  </a:lnTo>
                  <a:cubicBezTo>
                    <a:pt x="656" y="1926"/>
                    <a:pt x="340" y="1926"/>
                    <a:pt x="0" y="1926"/>
                  </a:cubicBezTo>
                  <a:cubicBezTo>
                    <a:pt x="0" y="1291"/>
                    <a:pt x="0" y="657"/>
                    <a:pt x="0" y="0"/>
                  </a:cubicBezTo>
                  <a:cubicBezTo>
                    <a:pt x="318" y="0"/>
                    <a:pt x="656" y="0"/>
                    <a:pt x="974" y="0"/>
                  </a:cubicBezTo>
                  <a:cubicBezTo>
                    <a:pt x="974" y="635"/>
                    <a:pt x="974" y="1291"/>
                    <a:pt x="974" y="192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5" name="Freeform 12">
              <a:extLst>
                <a:ext uri="{FF2B5EF4-FFF2-40B4-BE49-F238E27FC236}">
                  <a16:creationId xmlns:a16="http://schemas.microsoft.com/office/drawing/2014/main" id="{5D5E9BAD-0559-6738-BE46-AD75D475E62D}"/>
                </a:ext>
              </a:extLst>
            </p:cNvPr>
            <p:cNvSpPr>
              <a:spLocks noChangeArrowheads="1"/>
            </p:cNvSpPr>
            <p:nvPr/>
          </p:nvSpPr>
          <p:spPr bwMode="auto">
            <a:xfrm>
              <a:off x="3683000" y="2305050"/>
              <a:ext cx="342900" cy="693738"/>
            </a:xfrm>
            <a:custGeom>
              <a:avLst/>
              <a:gdLst>
                <a:gd name="T0" fmla="*/ 0 w 953"/>
                <a:gd name="T1" fmla="*/ 0 h 1926"/>
                <a:gd name="T2" fmla="*/ 0 w 953"/>
                <a:gd name="T3" fmla="*/ 0 h 1926"/>
                <a:gd name="T4" fmla="*/ 952 w 953"/>
                <a:gd name="T5" fmla="*/ 0 h 1926"/>
                <a:gd name="T6" fmla="*/ 952 w 953"/>
                <a:gd name="T7" fmla="*/ 1925 h 1926"/>
                <a:gd name="T8" fmla="*/ 0 w 953"/>
                <a:gd name="T9" fmla="*/ 1925 h 1926"/>
                <a:gd name="T10" fmla="*/ 0 w 953"/>
                <a:gd name="T11" fmla="*/ 0 h 1926"/>
              </a:gdLst>
              <a:ahLst/>
              <a:cxnLst>
                <a:cxn ang="0">
                  <a:pos x="T0" y="T1"/>
                </a:cxn>
                <a:cxn ang="0">
                  <a:pos x="T2" y="T3"/>
                </a:cxn>
                <a:cxn ang="0">
                  <a:pos x="T4" y="T5"/>
                </a:cxn>
                <a:cxn ang="0">
                  <a:pos x="T6" y="T7"/>
                </a:cxn>
                <a:cxn ang="0">
                  <a:pos x="T8" y="T9"/>
                </a:cxn>
                <a:cxn ang="0">
                  <a:pos x="T10" y="T11"/>
                </a:cxn>
              </a:cxnLst>
              <a:rect l="0" t="0" r="r" b="b"/>
              <a:pathLst>
                <a:path w="953" h="1926">
                  <a:moveTo>
                    <a:pt x="0" y="0"/>
                  </a:moveTo>
                  <a:lnTo>
                    <a:pt x="0" y="0"/>
                  </a:lnTo>
                  <a:cubicBezTo>
                    <a:pt x="340" y="0"/>
                    <a:pt x="634" y="0"/>
                    <a:pt x="952" y="0"/>
                  </a:cubicBezTo>
                  <a:cubicBezTo>
                    <a:pt x="952" y="633"/>
                    <a:pt x="952" y="1267"/>
                    <a:pt x="952" y="1925"/>
                  </a:cubicBezTo>
                  <a:cubicBezTo>
                    <a:pt x="657" y="1925"/>
                    <a:pt x="340" y="1925"/>
                    <a:pt x="0" y="1925"/>
                  </a:cubicBezTo>
                  <a:cubicBezTo>
                    <a:pt x="0" y="1290"/>
                    <a:pt x="0" y="656"/>
                    <a:pt x="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6" name="Freeform 13">
              <a:extLst>
                <a:ext uri="{FF2B5EF4-FFF2-40B4-BE49-F238E27FC236}">
                  <a16:creationId xmlns:a16="http://schemas.microsoft.com/office/drawing/2014/main" id="{3788E60A-E7CF-B206-13EF-D740E4CFF587}"/>
                </a:ext>
              </a:extLst>
            </p:cNvPr>
            <p:cNvSpPr>
              <a:spLocks noChangeArrowheads="1"/>
            </p:cNvSpPr>
            <p:nvPr/>
          </p:nvSpPr>
          <p:spPr bwMode="auto">
            <a:xfrm>
              <a:off x="6119813" y="5084763"/>
              <a:ext cx="693737" cy="342900"/>
            </a:xfrm>
            <a:custGeom>
              <a:avLst/>
              <a:gdLst>
                <a:gd name="T0" fmla="*/ 1925 w 1926"/>
                <a:gd name="T1" fmla="*/ 952 h 953"/>
                <a:gd name="T2" fmla="*/ 1925 w 1926"/>
                <a:gd name="T3" fmla="*/ 952 h 953"/>
                <a:gd name="T4" fmla="*/ 0 w 1926"/>
                <a:gd name="T5" fmla="*/ 952 h 953"/>
                <a:gd name="T6" fmla="*/ 0 w 1926"/>
                <a:gd name="T7" fmla="*/ 0 h 953"/>
                <a:gd name="T8" fmla="*/ 1925 w 1926"/>
                <a:gd name="T9" fmla="*/ 0 h 953"/>
                <a:gd name="T10" fmla="*/ 1925 w 1926"/>
                <a:gd name="T11" fmla="*/ 952 h 953"/>
              </a:gdLst>
              <a:ahLst/>
              <a:cxnLst>
                <a:cxn ang="0">
                  <a:pos x="T0" y="T1"/>
                </a:cxn>
                <a:cxn ang="0">
                  <a:pos x="T2" y="T3"/>
                </a:cxn>
                <a:cxn ang="0">
                  <a:pos x="T4" y="T5"/>
                </a:cxn>
                <a:cxn ang="0">
                  <a:pos x="T6" y="T7"/>
                </a:cxn>
                <a:cxn ang="0">
                  <a:pos x="T8" y="T9"/>
                </a:cxn>
                <a:cxn ang="0">
                  <a:pos x="T10" y="T11"/>
                </a:cxn>
              </a:cxnLst>
              <a:rect l="0" t="0" r="r" b="b"/>
              <a:pathLst>
                <a:path w="1926" h="953">
                  <a:moveTo>
                    <a:pt x="1925" y="952"/>
                  </a:moveTo>
                  <a:lnTo>
                    <a:pt x="1925" y="952"/>
                  </a:lnTo>
                  <a:cubicBezTo>
                    <a:pt x="1269" y="952"/>
                    <a:pt x="635" y="952"/>
                    <a:pt x="0" y="952"/>
                  </a:cubicBezTo>
                  <a:cubicBezTo>
                    <a:pt x="0" y="635"/>
                    <a:pt x="0" y="318"/>
                    <a:pt x="0" y="0"/>
                  </a:cubicBezTo>
                  <a:cubicBezTo>
                    <a:pt x="635" y="0"/>
                    <a:pt x="1269" y="0"/>
                    <a:pt x="1925" y="0"/>
                  </a:cubicBezTo>
                  <a:cubicBezTo>
                    <a:pt x="1925" y="318"/>
                    <a:pt x="1925" y="635"/>
                    <a:pt x="1925" y="95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gr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US" dirty="0">
                <a:cs typeface="Oracle Sans Extra Bold" panose="020B0503020204020204" pitchFamily="34" charset="0"/>
              </a:rPr>
              <a:t>Extending Enterprise Systems</a:t>
            </a:r>
            <a:endParaRPr lang="en-US" dirty="0"/>
          </a:p>
        </p:txBody>
      </p:sp>
      <p:sp>
        <p:nvSpPr>
          <p:cNvPr id="125" name="Text Placeholder 2">
            <a:extLst>
              <a:ext uri="{FF2B5EF4-FFF2-40B4-BE49-F238E27FC236}">
                <a16:creationId xmlns:a16="http://schemas.microsoft.com/office/drawing/2014/main" id="{263A2D35-2BCD-EAAD-B593-12FD9ADA9365}"/>
              </a:ext>
            </a:extLst>
          </p:cNvPr>
          <p:cNvSpPr txBox="1">
            <a:spLocks/>
          </p:cNvSpPr>
          <p:nvPr/>
        </p:nvSpPr>
        <p:spPr>
          <a:xfrm>
            <a:off x="762000" y="1141935"/>
            <a:ext cx="5786965" cy="42361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Enhance your existing apps by building APEX apps!</a:t>
            </a:r>
          </a:p>
        </p:txBody>
      </p:sp>
      <p:grpSp>
        <p:nvGrpSpPr>
          <p:cNvPr id="9" name="Group 8">
            <a:extLst>
              <a:ext uri="{FF2B5EF4-FFF2-40B4-BE49-F238E27FC236}">
                <a16:creationId xmlns:a16="http://schemas.microsoft.com/office/drawing/2014/main" id="{30A67974-9445-BB81-43E9-78B9B90065D4}"/>
              </a:ext>
            </a:extLst>
          </p:cNvPr>
          <p:cNvGrpSpPr>
            <a:grpSpLocks noChangeAspect="1"/>
          </p:cNvGrpSpPr>
          <p:nvPr/>
        </p:nvGrpSpPr>
        <p:grpSpPr>
          <a:xfrm>
            <a:off x="857170" y="4023171"/>
            <a:ext cx="347147" cy="331694"/>
            <a:chOff x="2387099" y="911225"/>
            <a:chExt cx="5821864" cy="5568950"/>
          </a:xfrm>
          <a:solidFill>
            <a:schemeClr val="bg1"/>
          </a:solidFill>
        </p:grpSpPr>
        <p:sp>
          <p:nvSpPr>
            <p:cNvPr id="10" name="Freeform 9">
              <a:extLst>
                <a:ext uri="{FF2B5EF4-FFF2-40B4-BE49-F238E27FC236}">
                  <a16:creationId xmlns:a16="http://schemas.microsoft.com/office/drawing/2014/main" id="{242A82F0-0D08-5471-B9E9-A0BE64F38E4B}"/>
                </a:ext>
              </a:extLst>
            </p:cNvPr>
            <p:cNvSpPr>
              <a:spLocks noChangeArrowheads="1"/>
            </p:cNvSpPr>
            <p:nvPr/>
          </p:nvSpPr>
          <p:spPr bwMode="auto">
            <a:xfrm>
              <a:off x="2387099" y="1954216"/>
              <a:ext cx="4525967" cy="4525959"/>
            </a:xfrm>
            <a:custGeom>
              <a:avLst/>
              <a:gdLst>
                <a:gd name="T0" fmla="*/ 0 w 12572"/>
                <a:gd name="T1" fmla="*/ 5617 h 12572"/>
                <a:gd name="T2" fmla="*/ 0 w 12572"/>
                <a:gd name="T3" fmla="*/ 5617 h 12572"/>
                <a:gd name="T4" fmla="*/ 272 w 12572"/>
                <a:gd name="T5" fmla="*/ 5119 h 12572"/>
                <a:gd name="T6" fmla="*/ 974 w 12572"/>
                <a:gd name="T7" fmla="*/ 4825 h 12572"/>
                <a:gd name="T8" fmla="*/ 2650 w 12572"/>
                <a:gd name="T9" fmla="*/ 4825 h 12572"/>
                <a:gd name="T10" fmla="*/ 2899 w 12572"/>
                <a:gd name="T11" fmla="*/ 4825 h 12572"/>
                <a:gd name="T12" fmla="*/ 2899 w 12572"/>
                <a:gd name="T13" fmla="*/ 3873 h 12572"/>
                <a:gd name="T14" fmla="*/ 3874 w 12572"/>
                <a:gd name="T15" fmla="*/ 3873 h 12572"/>
                <a:gd name="T16" fmla="*/ 3874 w 12572"/>
                <a:gd name="T17" fmla="*/ 4825 h 12572"/>
                <a:gd name="T18" fmla="*/ 4032 w 12572"/>
                <a:gd name="T19" fmla="*/ 4825 h 12572"/>
                <a:gd name="T20" fmla="*/ 6274 w 12572"/>
                <a:gd name="T21" fmla="*/ 4825 h 12572"/>
                <a:gd name="T22" fmla="*/ 6433 w 12572"/>
                <a:gd name="T23" fmla="*/ 4780 h 12572"/>
                <a:gd name="T24" fmla="*/ 9196 w 12572"/>
                <a:gd name="T25" fmla="*/ 1993 h 12572"/>
                <a:gd name="T26" fmla="*/ 9263 w 12572"/>
                <a:gd name="T27" fmla="*/ 1925 h 12572"/>
                <a:gd name="T28" fmla="*/ 8244 w 12572"/>
                <a:gd name="T29" fmla="*/ 1925 h 12572"/>
                <a:gd name="T30" fmla="*/ 6772 w 12572"/>
                <a:gd name="T31" fmla="*/ 1925 h 12572"/>
                <a:gd name="T32" fmla="*/ 5799 w 12572"/>
                <a:gd name="T33" fmla="*/ 975 h 12572"/>
                <a:gd name="T34" fmla="*/ 6772 w 12572"/>
                <a:gd name="T35" fmla="*/ 0 h 12572"/>
                <a:gd name="T36" fmla="*/ 10487 w 12572"/>
                <a:gd name="T37" fmla="*/ 0 h 12572"/>
                <a:gd name="T38" fmla="*/ 11551 w 12572"/>
                <a:gd name="T39" fmla="*/ 0 h 12572"/>
                <a:gd name="T40" fmla="*/ 12571 w 12572"/>
                <a:gd name="T41" fmla="*/ 997 h 12572"/>
                <a:gd name="T42" fmla="*/ 12571 w 12572"/>
                <a:gd name="T43" fmla="*/ 5686 h 12572"/>
                <a:gd name="T44" fmla="*/ 11846 w 12572"/>
                <a:gd name="T45" fmla="*/ 6727 h 12572"/>
                <a:gd name="T46" fmla="*/ 10623 w 12572"/>
                <a:gd name="T47" fmla="*/ 5844 h 12572"/>
                <a:gd name="T48" fmla="*/ 10623 w 12572"/>
                <a:gd name="T49" fmla="*/ 3624 h 12572"/>
                <a:gd name="T50" fmla="*/ 10623 w 12572"/>
                <a:gd name="T51" fmla="*/ 3308 h 12572"/>
                <a:gd name="T52" fmla="*/ 10510 w 12572"/>
                <a:gd name="T53" fmla="*/ 3420 h 12572"/>
                <a:gd name="T54" fmla="*/ 7814 w 12572"/>
                <a:gd name="T55" fmla="*/ 6116 h 12572"/>
                <a:gd name="T56" fmla="*/ 7746 w 12572"/>
                <a:gd name="T57" fmla="*/ 6252 h 12572"/>
                <a:gd name="T58" fmla="*/ 7724 w 12572"/>
                <a:gd name="T59" fmla="*/ 8697 h 12572"/>
                <a:gd name="T60" fmla="*/ 8698 w 12572"/>
                <a:gd name="T61" fmla="*/ 8697 h 12572"/>
                <a:gd name="T62" fmla="*/ 8698 w 12572"/>
                <a:gd name="T63" fmla="*/ 9649 h 12572"/>
                <a:gd name="T64" fmla="*/ 7724 w 12572"/>
                <a:gd name="T65" fmla="*/ 9649 h 12572"/>
                <a:gd name="T66" fmla="*/ 7724 w 12572"/>
                <a:gd name="T67" fmla="*/ 10057 h 12572"/>
                <a:gd name="T68" fmla="*/ 7724 w 12572"/>
                <a:gd name="T69" fmla="*/ 11529 h 12572"/>
                <a:gd name="T70" fmla="*/ 7022 w 12572"/>
                <a:gd name="T71" fmla="*/ 12525 h 12572"/>
                <a:gd name="T72" fmla="*/ 6954 w 12572"/>
                <a:gd name="T73" fmla="*/ 12571 h 12572"/>
                <a:gd name="T74" fmla="*/ 793 w 12572"/>
                <a:gd name="T75" fmla="*/ 12571 h 12572"/>
                <a:gd name="T76" fmla="*/ 385 w 12572"/>
                <a:gd name="T77" fmla="*/ 12368 h 12572"/>
                <a:gd name="T78" fmla="*/ 0 w 12572"/>
                <a:gd name="T79" fmla="*/ 11778 h 12572"/>
                <a:gd name="T80" fmla="*/ 0 w 12572"/>
                <a:gd name="T81" fmla="*/ 5617 h 1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72" h="12572">
                  <a:moveTo>
                    <a:pt x="0" y="5617"/>
                  </a:moveTo>
                  <a:lnTo>
                    <a:pt x="0" y="5617"/>
                  </a:lnTo>
                  <a:cubicBezTo>
                    <a:pt x="91" y="5459"/>
                    <a:pt x="158" y="5278"/>
                    <a:pt x="272" y="5119"/>
                  </a:cubicBezTo>
                  <a:cubicBezTo>
                    <a:pt x="453" y="4915"/>
                    <a:pt x="702" y="4825"/>
                    <a:pt x="974" y="4825"/>
                  </a:cubicBezTo>
                  <a:cubicBezTo>
                    <a:pt x="1518" y="4825"/>
                    <a:pt x="2084" y="4825"/>
                    <a:pt x="2650" y="4825"/>
                  </a:cubicBezTo>
                  <a:cubicBezTo>
                    <a:pt x="2718" y="4825"/>
                    <a:pt x="2808" y="4825"/>
                    <a:pt x="2899" y="4825"/>
                  </a:cubicBezTo>
                  <a:cubicBezTo>
                    <a:pt x="2899" y="4508"/>
                    <a:pt x="2899" y="4190"/>
                    <a:pt x="2899" y="3873"/>
                  </a:cubicBezTo>
                  <a:cubicBezTo>
                    <a:pt x="3216" y="3873"/>
                    <a:pt x="3533" y="3873"/>
                    <a:pt x="3874" y="3873"/>
                  </a:cubicBezTo>
                  <a:cubicBezTo>
                    <a:pt x="3874" y="4190"/>
                    <a:pt x="3874" y="4508"/>
                    <a:pt x="3874" y="4825"/>
                  </a:cubicBezTo>
                  <a:cubicBezTo>
                    <a:pt x="3919" y="4825"/>
                    <a:pt x="3986" y="4825"/>
                    <a:pt x="4032" y="4825"/>
                  </a:cubicBezTo>
                  <a:cubicBezTo>
                    <a:pt x="4779" y="4825"/>
                    <a:pt x="5527" y="4825"/>
                    <a:pt x="6274" y="4825"/>
                  </a:cubicBezTo>
                  <a:cubicBezTo>
                    <a:pt x="6319" y="4825"/>
                    <a:pt x="6388" y="4802"/>
                    <a:pt x="6433" y="4780"/>
                  </a:cubicBezTo>
                  <a:cubicBezTo>
                    <a:pt x="7361" y="3851"/>
                    <a:pt x="8290" y="2922"/>
                    <a:pt x="9196" y="1993"/>
                  </a:cubicBezTo>
                  <a:cubicBezTo>
                    <a:pt x="9218" y="1993"/>
                    <a:pt x="9218" y="1971"/>
                    <a:pt x="9263" y="1925"/>
                  </a:cubicBezTo>
                  <a:cubicBezTo>
                    <a:pt x="8902" y="1925"/>
                    <a:pt x="8585" y="1925"/>
                    <a:pt x="8244" y="1925"/>
                  </a:cubicBezTo>
                  <a:cubicBezTo>
                    <a:pt x="7769" y="1925"/>
                    <a:pt x="7271" y="1925"/>
                    <a:pt x="6772" y="1925"/>
                  </a:cubicBezTo>
                  <a:cubicBezTo>
                    <a:pt x="6229" y="1925"/>
                    <a:pt x="5799" y="1518"/>
                    <a:pt x="5799" y="975"/>
                  </a:cubicBezTo>
                  <a:cubicBezTo>
                    <a:pt x="5799" y="431"/>
                    <a:pt x="6229" y="0"/>
                    <a:pt x="6772" y="0"/>
                  </a:cubicBezTo>
                  <a:cubicBezTo>
                    <a:pt x="8018" y="0"/>
                    <a:pt x="9241" y="0"/>
                    <a:pt x="10487" y="0"/>
                  </a:cubicBezTo>
                  <a:cubicBezTo>
                    <a:pt x="10849" y="0"/>
                    <a:pt x="11189" y="0"/>
                    <a:pt x="11551" y="0"/>
                  </a:cubicBezTo>
                  <a:cubicBezTo>
                    <a:pt x="12140" y="0"/>
                    <a:pt x="12571" y="408"/>
                    <a:pt x="12571" y="997"/>
                  </a:cubicBezTo>
                  <a:cubicBezTo>
                    <a:pt x="12571" y="2559"/>
                    <a:pt x="12548" y="4123"/>
                    <a:pt x="12571" y="5686"/>
                  </a:cubicBezTo>
                  <a:cubicBezTo>
                    <a:pt x="12571" y="6274"/>
                    <a:pt x="12231" y="6614"/>
                    <a:pt x="11846" y="6727"/>
                  </a:cubicBezTo>
                  <a:cubicBezTo>
                    <a:pt x="11257" y="6908"/>
                    <a:pt x="10646" y="6455"/>
                    <a:pt x="10623" y="5844"/>
                  </a:cubicBezTo>
                  <a:cubicBezTo>
                    <a:pt x="10623" y="5096"/>
                    <a:pt x="10623" y="4349"/>
                    <a:pt x="10623" y="3624"/>
                  </a:cubicBezTo>
                  <a:cubicBezTo>
                    <a:pt x="10623" y="3534"/>
                    <a:pt x="10623" y="3443"/>
                    <a:pt x="10623" y="3308"/>
                  </a:cubicBezTo>
                  <a:cubicBezTo>
                    <a:pt x="10578" y="3353"/>
                    <a:pt x="10555" y="3375"/>
                    <a:pt x="10510" y="3420"/>
                  </a:cubicBezTo>
                  <a:cubicBezTo>
                    <a:pt x="9604" y="4304"/>
                    <a:pt x="8720" y="5210"/>
                    <a:pt x="7814" y="6116"/>
                  </a:cubicBezTo>
                  <a:cubicBezTo>
                    <a:pt x="7769" y="6138"/>
                    <a:pt x="7746" y="6207"/>
                    <a:pt x="7746" y="6252"/>
                  </a:cubicBezTo>
                  <a:cubicBezTo>
                    <a:pt x="7724" y="7044"/>
                    <a:pt x="7724" y="7860"/>
                    <a:pt x="7724" y="8697"/>
                  </a:cubicBezTo>
                  <a:cubicBezTo>
                    <a:pt x="8063" y="8697"/>
                    <a:pt x="8358" y="8697"/>
                    <a:pt x="8698" y="8697"/>
                  </a:cubicBezTo>
                  <a:cubicBezTo>
                    <a:pt x="8698" y="9015"/>
                    <a:pt x="8698" y="9332"/>
                    <a:pt x="8698" y="9649"/>
                  </a:cubicBezTo>
                  <a:cubicBezTo>
                    <a:pt x="8381" y="9649"/>
                    <a:pt x="8063" y="9649"/>
                    <a:pt x="7724" y="9649"/>
                  </a:cubicBezTo>
                  <a:cubicBezTo>
                    <a:pt x="7724" y="9808"/>
                    <a:pt x="7724" y="9921"/>
                    <a:pt x="7724" y="10057"/>
                  </a:cubicBezTo>
                  <a:cubicBezTo>
                    <a:pt x="7724" y="10555"/>
                    <a:pt x="7724" y="11053"/>
                    <a:pt x="7724" y="11529"/>
                  </a:cubicBezTo>
                  <a:cubicBezTo>
                    <a:pt x="7724" y="12050"/>
                    <a:pt x="7475" y="12390"/>
                    <a:pt x="7022" y="12525"/>
                  </a:cubicBezTo>
                  <a:cubicBezTo>
                    <a:pt x="6999" y="12549"/>
                    <a:pt x="6976" y="12549"/>
                    <a:pt x="6954" y="12571"/>
                  </a:cubicBezTo>
                  <a:cubicBezTo>
                    <a:pt x="4892" y="12571"/>
                    <a:pt x="2831" y="12571"/>
                    <a:pt x="793" y="12571"/>
                  </a:cubicBezTo>
                  <a:cubicBezTo>
                    <a:pt x="656" y="12503"/>
                    <a:pt x="521" y="12458"/>
                    <a:pt x="385" y="12368"/>
                  </a:cubicBezTo>
                  <a:cubicBezTo>
                    <a:pt x="181" y="12231"/>
                    <a:pt x="68" y="12005"/>
                    <a:pt x="0" y="11778"/>
                  </a:cubicBezTo>
                  <a:cubicBezTo>
                    <a:pt x="0" y="9717"/>
                    <a:pt x="0" y="7679"/>
                    <a:pt x="0" y="561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1" name="Freeform 10">
              <a:extLst>
                <a:ext uri="{FF2B5EF4-FFF2-40B4-BE49-F238E27FC236}">
                  <a16:creationId xmlns:a16="http://schemas.microsoft.com/office/drawing/2014/main" id="{30B39CA3-FF09-F2EF-406E-0FECAFC21CA0}"/>
                </a:ext>
              </a:extLst>
            </p:cNvPr>
            <p:cNvSpPr>
              <a:spLocks noChangeArrowheads="1"/>
            </p:cNvSpPr>
            <p:nvPr/>
          </p:nvSpPr>
          <p:spPr bwMode="auto">
            <a:xfrm>
              <a:off x="3683000" y="911225"/>
              <a:ext cx="1044575" cy="1044575"/>
            </a:xfrm>
            <a:custGeom>
              <a:avLst/>
              <a:gdLst>
                <a:gd name="T0" fmla="*/ 2900 w 2901"/>
                <a:gd name="T1" fmla="*/ 0 h 2900"/>
                <a:gd name="T2" fmla="*/ 2900 w 2901"/>
                <a:gd name="T3" fmla="*/ 0 h 2900"/>
                <a:gd name="T4" fmla="*/ 2900 w 2901"/>
                <a:gd name="T5" fmla="*/ 974 h 2900"/>
                <a:gd name="T6" fmla="*/ 975 w 2901"/>
                <a:gd name="T7" fmla="*/ 974 h 2900"/>
                <a:gd name="T8" fmla="*/ 975 w 2901"/>
                <a:gd name="T9" fmla="*/ 2899 h 2900"/>
                <a:gd name="T10" fmla="*/ 0 w 2901"/>
                <a:gd name="T11" fmla="*/ 2899 h 2900"/>
                <a:gd name="T12" fmla="*/ 0 w 2901"/>
                <a:gd name="T13" fmla="*/ 1971 h 2900"/>
                <a:gd name="T14" fmla="*/ 0 w 2901"/>
                <a:gd name="T15" fmla="*/ 997 h 2900"/>
                <a:gd name="T16" fmla="*/ 725 w 2901"/>
                <a:gd name="T17" fmla="*/ 22 h 2900"/>
                <a:gd name="T18" fmla="*/ 793 w 2901"/>
                <a:gd name="T19" fmla="*/ 0 h 2900"/>
                <a:gd name="T20" fmla="*/ 2900 w 2901"/>
                <a:gd name="T21" fmla="*/ 0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1" h="2900">
                  <a:moveTo>
                    <a:pt x="2900" y="0"/>
                  </a:moveTo>
                  <a:lnTo>
                    <a:pt x="2900" y="0"/>
                  </a:lnTo>
                  <a:cubicBezTo>
                    <a:pt x="2900" y="318"/>
                    <a:pt x="2900" y="634"/>
                    <a:pt x="2900" y="974"/>
                  </a:cubicBezTo>
                  <a:cubicBezTo>
                    <a:pt x="2242" y="974"/>
                    <a:pt x="1608" y="974"/>
                    <a:pt x="975" y="974"/>
                  </a:cubicBezTo>
                  <a:cubicBezTo>
                    <a:pt x="975" y="1608"/>
                    <a:pt x="975" y="2243"/>
                    <a:pt x="975" y="2899"/>
                  </a:cubicBezTo>
                  <a:cubicBezTo>
                    <a:pt x="634" y="2899"/>
                    <a:pt x="340" y="2899"/>
                    <a:pt x="0" y="2899"/>
                  </a:cubicBezTo>
                  <a:cubicBezTo>
                    <a:pt x="0" y="2582"/>
                    <a:pt x="0" y="2287"/>
                    <a:pt x="0" y="1971"/>
                  </a:cubicBezTo>
                  <a:cubicBezTo>
                    <a:pt x="0" y="1653"/>
                    <a:pt x="0" y="1336"/>
                    <a:pt x="0" y="997"/>
                  </a:cubicBezTo>
                  <a:cubicBezTo>
                    <a:pt x="0" y="521"/>
                    <a:pt x="250" y="181"/>
                    <a:pt x="725" y="22"/>
                  </a:cubicBezTo>
                  <a:cubicBezTo>
                    <a:pt x="748" y="22"/>
                    <a:pt x="771" y="0"/>
                    <a:pt x="793" y="0"/>
                  </a:cubicBezTo>
                  <a:cubicBezTo>
                    <a:pt x="1495" y="0"/>
                    <a:pt x="2197" y="0"/>
                    <a:pt x="290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2" name="Freeform 11">
              <a:extLst>
                <a:ext uri="{FF2B5EF4-FFF2-40B4-BE49-F238E27FC236}">
                  <a16:creationId xmlns:a16="http://schemas.microsoft.com/office/drawing/2014/main" id="{6CA788E3-2EDF-40D1-BBFD-269C2931F25B}"/>
                </a:ext>
              </a:extLst>
            </p:cNvPr>
            <p:cNvSpPr>
              <a:spLocks noChangeArrowheads="1"/>
            </p:cNvSpPr>
            <p:nvPr/>
          </p:nvSpPr>
          <p:spPr bwMode="auto">
            <a:xfrm>
              <a:off x="7164388" y="911225"/>
              <a:ext cx="1044575" cy="1044575"/>
            </a:xfrm>
            <a:custGeom>
              <a:avLst/>
              <a:gdLst>
                <a:gd name="T0" fmla="*/ 2899 w 2900"/>
                <a:gd name="T1" fmla="*/ 2899 h 2900"/>
                <a:gd name="T2" fmla="*/ 2899 w 2900"/>
                <a:gd name="T3" fmla="*/ 2899 h 2900"/>
                <a:gd name="T4" fmla="*/ 1925 w 2900"/>
                <a:gd name="T5" fmla="*/ 2899 h 2900"/>
                <a:gd name="T6" fmla="*/ 1925 w 2900"/>
                <a:gd name="T7" fmla="*/ 974 h 2900"/>
                <a:gd name="T8" fmla="*/ 0 w 2900"/>
                <a:gd name="T9" fmla="*/ 974 h 2900"/>
                <a:gd name="T10" fmla="*/ 0 w 2900"/>
                <a:gd name="T11" fmla="*/ 0 h 2900"/>
                <a:gd name="T12" fmla="*/ 2106 w 2900"/>
                <a:gd name="T13" fmla="*/ 0 h 2900"/>
                <a:gd name="T14" fmla="*/ 2355 w 2900"/>
                <a:gd name="T15" fmla="*/ 91 h 2900"/>
                <a:gd name="T16" fmla="*/ 2899 w 2900"/>
                <a:gd name="T17" fmla="*/ 793 h 2900"/>
                <a:gd name="T18" fmla="*/ 2899 w 2900"/>
                <a:gd name="T19"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0">
                  <a:moveTo>
                    <a:pt x="2899" y="2899"/>
                  </a:moveTo>
                  <a:lnTo>
                    <a:pt x="2899" y="2899"/>
                  </a:lnTo>
                  <a:cubicBezTo>
                    <a:pt x="2581" y="2899"/>
                    <a:pt x="2265" y="2899"/>
                    <a:pt x="1925" y="2899"/>
                  </a:cubicBezTo>
                  <a:cubicBezTo>
                    <a:pt x="1925" y="2243"/>
                    <a:pt x="1925" y="1608"/>
                    <a:pt x="1925" y="974"/>
                  </a:cubicBezTo>
                  <a:cubicBezTo>
                    <a:pt x="1268" y="974"/>
                    <a:pt x="656" y="974"/>
                    <a:pt x="0" y="974"/>
                  </a:cubicBezTo>
                  <a:cubicBezTo>
                    <a:pt x="0" y="634"/>
                    <a:pt x="0" y="318"/>
                    <a:pt x="0" y="0"/>
                  </a:cubicBezTo>
                  <a:cubicBezTo>
                    <a:pt x="702" y="0"/>
                    <a:pt x="1403" y="0"/>
                    <a:pt x="2106" y="0"/>
                  </a:cubicBezTo>
                  <a:cubicBezTo>
                    <a:pt x="2197" y="22"/>
                    <a:pt x="2265" y="68"/>
                    <a:pt x="2355" y="91"/>
                  </a:cubicBezTo>
                  <a:cubicBezTo>
                    <a:pt x="2650" y="249"/>
                    <a:pt x="2786" y="499"/>
                    <a:pt x="2899" y="793"/>
                  </a:cubicBezTo>
                  <a:cubicBezTo>
                    <a:pt x="2899" y="1496"/>
                    <a:pt x="2899" y="2197"/>
                    <a:pt x="2899" y="289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3" name="Freeform 12">
              <a:extLst>
                <a:ext uri="{FF2B5EF4-FFF2-40B4-BE49-F238E27FC236}">
                  <a16:creationId xmlns:a16="http://schemas.microsoft.com/office/drawing/2014/main" id="{18D5D20F-94E1-B1AF-6F2C-DCB309BB5C1B}"/>
                </a:ext>
              </a:extLst>
            </p:cNvPr>
            <p:cNvSpPr>
              <a:spLocks noChangeArrowheads="1"/>
            </p:cNvSpPr>
            <p:nvPr/>
          </p:nvSpPr>
          <p:spPr bwMode="auto">
            <a:xfrm>
              <a:off x="7164388" y="4392613"/>
              <a:ext cx="1044575" cy="1044575"/>
            </a:xfrm>
            <a:custGeom>
              <a:avLst/>
              <a:gdLst>
                <a:gd name="T0" fmla="*/ 2899 w 2900"/>
                <a:gd name="T1" fmla="*/ 2107 h 2901"/>
                <a:gd name="T2" fmla="*/ 2899 w 2900"/>
                <a:gd name="T3" fmla="*/ 2107 h 2901"/>
                <a:gd name="T4" fmla="*/ 2491 w 2900"/>
                <a:gd name="T5" fmla="*/ 2696 h 2901"/>
                <a:gd name="T6" fmla="*/ 2038 w 2900"/>
                <a:gd name="T7" fmla="*/ 2877 h 2901"/>
                <a:gd name="T8" fmla="*/ 0 w 2900"/>
                <a:gd name="T9" fmla="*/ 2900 h 2901"/>
                <a:gd name="T10" fmla="*/ 0 w 2900"/>
                <a:gd name="T11" fmla="*/ 1925 h 2901"/>
                <a:gd name="T12" fmla="*/ 1925 w 2900"/>
                <a:gd name="T13" fmla="*/ 1925 h 2901"/>
                <a:gd name="T14" fmla="*/ 1925 w 2900"/>
                <a:gd name="T15" fmla="*/ 0 h 2901"/>
                <a:gd name="T16" fmla="*/ 2899 w 2900"/>
                <a:gd name="T17" fmla="*/ 0 h 2901"/>
                <a:gd name="T18" fmla="*/ 2899 w 2900"/>
                <a:gd name="T19" fmla="*/ 2107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1">
                  <a:moveTo>
                    <a:pt x="2899" y="2107"/>
                  </a:moveTo>
                  <a:lnTo>
                    <a:pt x="2899" y="2107"/>
                  </a:lnTo>
                  <a:cubicBezTo>
                    <a:pt x="2808" y="2334"/>
                    <a:pt x="2718" y="2560"/>
                    <a:pt x="2491" y="2696"/>
                  </a:cubicBezTo>
                  <a:cubicBezTo>
                    <a:pt x="2355" y="2787"/>
                    <a:pt x="2197" y="2877"/>
                    <a:pt x="2038" y="2877"/>
                  </a:cubicBezTo>
                  <a:cubicBezTo>
                    <a:pt x="1359" y="2900"/>
                    <a:pt x="679" y="2900"/>
                    <a:pt x="0" y="2900"/>
                  </a:cubicBezTo>
                  <a:cubicBezTo>
                    <a:pt x="0" y="2560"/>
                    <a:pt x="0" y="2266"/>
                    <a:pt x="0" y="1925"/>
                  </a:cubicBezTo>
                  <a:cubicBezTo>
                    <a:pt x="634" y="1925"/>
                    <a:pt x="1268" y="1925"/>
                    <a:pt x="1925" y="1925"/>
                  </a:cubicBezTo>
                  <a:cubicBezTo>
                    <a:pt x="1925" y="1292"/>
                    <a:pt x="1925" y="658"/>
                    <a:pt x="1925" y="0"/>
                  </a:cubicBezTo>
                  <a:cubicBezTo>
                    <a:pt x="2243" y="0"/>
                    <a:pt x="2581" y="0"/>
                    <a:pt x="2899" y="0"/>
                  </a:cubicBezTo>
                  <a:cubicBezTo>
                    <a:pt x="2899" y="703"/>
                    <a:pt x="2899" y="1405"/>
                    <a:pt x="2899" y="210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4" name="Freeform 13">
              <a:extLst>
                <a:ext uri="{FF2B5EF4-FFF2-40B4-BE49-F238E27FC236}">
                  <a16:creationId xmlns:a16="http://schemas.microsoft.com/office/drawing/2014/main" id="{BE50A863-695D-F948-7238-CE2D2192B832}"/>
                </a:ext>
              </a:extLst>
            </p:cNvPr>
            <p:cNvSpPr>
              <a:spLocks noChangeArrowheads="1"/>
            </p:cNvSpPr>
            <p:nvPr/>
          </p:nvSpPr>
          <p:spPr bwMode="auto">
            <a:xfrm>
              <a:off x="5076825" y="911225"/>
              <a:ext cx="693738" cy="342900"/>
            </a:xfrm>
            <a:custGeom>
              <a:avLst/>
              <a:gdLst>
                <a:gd name="T0" fmla="*/ 1926 w 1927"/>
                <a:gd name="T1" fmla="*/ 0 h 953"/>
                <a:gd name="T2" fmla="*/ 1926 w 1927"/>
                <a:gd name="T3" fmla="*/ 0 h 953"/>
                <a:gd name="T4" fmla="*/ 1926 w 1927"/>
                <a:gd name="T5" fmla="*/ 952 h 953"/>
                <a:gd name="T6" fmla="*/ 0 w 1927"/>
                <a:gd name="T7" fmla="*/ 952 h 953"/>
                <a:gd name="T8" fmla="*/ 0 w 1927"/>
                <a:gd name="T9" fmla="*/ 0 h 953"/>
                <a:gd name="T10" fmla="*/ 1926 w 1927"/>
                <a:gd name="T11" fmla="*/ 0 h 953"/>
              </a:gdLst>
              <a:ahLst/>
              <a:cxnLst>
                <a:cxn ang="0">
                  <a:pos x="T0" y="T1"/>
                </a:cxn>
                <a:cxn ang="0">
                  <a:pos x="T2" y="T3"/>
                </a:cxn>
                <a:cxn ang="0">
                  <a:pos x="T4" y="T5"/>
                </a:cxn>
                <a:cxn ang="0">
                  <a:pos x="T6" y="T7"/>
                </a:cxn>
                <a:cxn ang="0">
                  <a:pos x="T8" y="T9"/>
                </a:cxn>
                <a:cxn ang="0">
                  <a:pos x="T10" y="T11"/>
                </a:cxn>
              </a:cxnLst>
              <a:rect l="0" t="0" r="r" b="b"/>
              <a:pathLst>
                <a:path w="1927" h="953">
                  <a:moveTo>
                    <a:pt x="1926" y="0"/>
                  </a:moveTo>
                  <a:lnTo>
                    <a:pt x="1926" y="0"/>
                  </a:lnTo>
                  <a:cubicBezTo>
                    <a:pt x="1926" y="318"/>
                    <a:pt x="1926" y="634"/>
                    <a:pt x="1926" y="952"/>
                  </a:cubicBezTo>
                  <a:cubicBezTo>
                    <a:pt x="1291" y="952"/>
                    <a:pt x="657" y="952"/>
                    <a:pt x="0" y="952"/>
                  </a:cubicBezTo>
                  <a:cubicBezTo>
                    <a:pt x="0" y="634"/>
                    <a:pt x="0" y="318"/>
                    <a:pt x="0" y="0"/>
                  </a:cubicBezTo>
                  <a:cubicBezTo>
                    <a:pt x="635" y="0"/>
                    <a:pt x="1291" y="0"/>
                    <a:pt x="1926"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5" name="Freeform 14">
              <a:extLst>
                <a:ext uri="{FF2B5EF4-FFF2-40B4-BE49-F238E27FC236}">
                  <a16:creationId xmlns:a16="http://schemas.microsoft.com/office/drawing/2014/main" id="{3007C43D-9CA1-DD9C-B5B6-309A29DE3D38}"/>
                </a:ext>
              </a:extLst>
            </p:cNvPr>
            <p:cNvSpPr>
              <a:spLocks noChangeArrowheads="1"/>
            </p:cNvSpPr>
            <p:nvPr/>
          </p:nvSpPr>
          <p:spPr bwMode="auto">
            <a:xfrm>
              <a:off x="6119813" y="911225"/>
              <a:ext cx="693737" cy="342900"/>
            </a:xfrm>
            <a:custGeom>
              <a:avLst/>
              <a:gdLst>
                <a:gd name="T0" fmla="*/ 1925 w 1926"/>
                <a:gd name="T1" fmla="*/ 0 h 953"/>
                <a:gd name="T2" fmla="*/ 1925 w 1926"/>
                <a:gd name="T3" fmla="*/ 0 h 953"/>
                <a:gd name="T4" fmla="*/ 1925 w 1926"/>
                <a:gd name="T5" fmla="*/ 952 h 953"/>
                <a:gd name="T6" fmla="*/ 0 w 1926"/>
                <a:gd name="T7" fmla="*/ 952 h 953"/>
                <a:gd name="T8" fmla="*/ 0 w 1926"/>
                <a:gd name="T9" fmla="*/ 0 h 953"/>
                <a:gd name="T10" fmla="*/ 1925 w 1926"/>
                <a:gd name="T11" fmla="*/ 0 h 953"/>
              </a:gdLst>
              <a:ahLst/>
              <a:cxnLst>
                <a:cxn ang="0">
                  <a:pos x="T0" y="T1"/>
                </a:cxn>
                <a:cxn ang="0">
                  <a:pos x="T2" y="T3"/>
                </a:cxn>
                <a:cxn ang="0">
                  <a:pos x="T4" y="T5"/>
                </a:cxn>
                <a:cxn ang="0">
                  <a:pos x="T6" y="T7"/>
                </a:cxn>
                <a:cxn ang="0">
                  <a:pos x="T8" y="T9"/>
                </a:cxn>
                <a:cxn ang="0">
                  <a:pos x="T10" y="T11"/>
                </a:cxn>
              </a:cxnLst>
              <a:rect l="0" t="0" r="r" b="b"/>
              <a:pathLst>
                <a:path w="1926" h="953">
                  <a:moveTo>
                    <a:pt x="1925" y="0"/>
                  </a:moveTo>
                  <a:lnTo>
                    <a:pt x="1925" y="0"/>
                  </a:lnTo>
                  <a:cubicBezTo>
                    <a:pt x="1925" y="318"/>
                    <a:pt x="1925" y="634"/>
                    <a:pt x="1925" y="952"/>
                  </a:cubicBezTo>
                  <a:cubicBezTo>
                    <a:pt x="1292" y="952"/>
                    <a:pt x="658" y="952"/>
                    <a:pt x="0" y="952"/>
                  </a:cubicBezTo>
                  <a:cubicBezTo>
                    <a:pt x="0" y="634"/>
                    <a:pt x="0" y="318"/>
                    <a:pt x="0" y="0"/>
                  </a:cubicBezTo>
                  <a:cubicBezTo>
                    <a:pt x="635" y="0"/>
                    <a:pt x="1292" y="0"/>
                    <a:pt x="19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6" name="Freeform 15">
              <a:extLst>
                <a:ext uri="{FF2B5EF4-FFF2-40B4-BE49-F238E27FC236}">
                  <a16:creationId xmlns:a16="http://schemas.microsoft.com/office/drawing/2014/main" id="{2EACE4E0-CA39-E042-27AF-0A5041225BE0}"/>
                </a:ext>
              </a:extLst>
            </p:cNvPr>
            <p:cNvSpPr>
              <a:spLocks noChangeArrowheads="1"/>
            </p:cNvSpPr>
            <p:nvPr/>
          </p:nvSpPr>
          <p:spPr bwMode="auto">
            <a:xfrm>
              <a:off x="7858125" y="2305050"/>
              <a:ext cx="350838" cy="693738"/>
            </a:xfrm>
            <a:custGeom>
              <a:avLst/>
              <a:gdLst>
                <a:gd name="T0" fmla="*/ 974 w 975"/>
                <a:gd name="T1" fmla="*/ 1925 h 1926"/>
                <a:gd name="T2" fmla="*/ 974 w 975"/>
                <a:gd name="T3" fmla="*/ 1925 h 1926"/>
                <a:gd name="T4" fmla="*/ 0 w 975"/>
                <a:gd name="T5" fmla="*/ 1925 h 1926"/>
                <a:gd name="T6" fmla="*/ 0 w 975"/>
                <a:gd name="T7" fmla="*/ 0 h 1926"/>
                <a:gd name="T8" fmla="*/ 974 w 975"/>
                <a:gd name="T9" fmla="*/ 0 h 1926"/>
                <a:gd name="T10" fmla="*/ 974 w 975"/>
                <a:gd name="T11" fmla="*/ 1925 h 1926"/>
              </a:gdLst>
              <a:ahLst/>
              <a:cxnLst>
                <a:cxn ang="0">
                  <a:pos x="T0" y="T1"/>
                </a:cxn>
                <a:cxn ang="0">
                  <a:pos x="T2" y="T3"/>
                </a:cxn>
                <a:cxn ang="0">
                  <a:pos x="T4" y="T5"/>
                </a:cxn>
                <a:cxn ang="0">
                  <a:pos x="T6" y="T7"/>
                </a:cxn>
                <a:cxn ang="0">
                  <a:pos x="T8" y="T9"/>
                </a:cxn>
                <a:cxn ang="0">
                  <a:pos x="T10" y="T11"/>
                </a:cxn>
              </a:cxnLst>
              <a:rect l="0" t="0" r="r" b="b"/>
              <a:pathLst>
                <a:path w="975" h="1926">
                  <a:moveTo>
                    <a:pt x="974" y="1925"/>
                  </a:moveTo>
                  <a:lnTo>
                    <a:pt x="974" y="1925"/>
                  </a:lnTo>
                  <a:cubicBezTo>
                    <a:pt x="656" y="1925"/>
                    <a:pt x="340" y="1925"/>
                    <a:pt x="0" y="1925"/>
                  </a:cubicBezTo>
                  <a:cubicBezTo>
                    <a:pt x="0" y="1290"/>
                    <a:pt x="0" y="656"/>
                    <a:pt x="0" y="0"/>
                  </a:cubicBezTo>
                  <a:cubicBezTo>
                    <a:pt x="318" y="0"/>
                    <a:pt x="656" y="0"/>
                    <a:pt x="974" y="0"/>
                  </a:cubicBezTo>
                  <a:cubicBezTo>
                    <a:pt x="974" y="633"/>
                    <a:pt x="974" y="1290"/>
                    <a:pt x="974" y="192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7" name="Freeform 16">
              <a:extLst>
                <a:ext uri="{FF2B5EF4-FFF2-40B4-BE49-F238E27FC236}">
                  <a16:creationId xmlns:a16="http://schemas.microsoft.com/office/drawing/2014/main" id="{E7C05D24-F5F0-0AA4-1FB4-A30FA933B6EA}"/>
                </a:ext>
              </a:extLst>
            </p:cNvPr>
            <p:cNvSpPr>
              <a:spLocks noChangeArrowheads="1"/>
            </p:cNvSpPr>
            <p:nvPr/>
          </p:nvSpPr>
          <p:spPr bwMode="auto">
            <a:xfrm>
              <a:off x="7858125" y="3348038"/>
              <a:ext cx="350838" cy="693737"/>
            </a:xfrm>
            <a:custGeom>
              <a:avLst/>
              <a:gdLst>
                <a:gd name="T0" fmla="*/ 974 w 975"/>
                <a:gd name="T1" fmla="*/ 1926 h 1927"/>
                <a:gd name="T2" fmla="*/ 974 w 975"/>
                <a:gd name="T3" fmla="*/ 1926 h 1927"/>
                <a:gd name="T4" fmla="*/ 0 w 975"/>
                <a:gd name="T5" fmla="*/ 1926 h 1927"/>
                <a:gd name="T6" fmla="*/ 0 w 975"/>
                <a:gd name="T7" fmla="*/ 0 h 1927"/>
                <a:gd name="T8" fmla="*/ 974 w 975"/>
                <a:gd name="T9" fmla="*/ 0 h 1927"/>
                <a:gd name="T10" fmla="*/ 974 w 975"/>
                <a:gd name="T11" fmla="*/ 1926 h 1927"/>
              </a:gdLst>
              <a:ahLst/>
              <a:cxnLst>
                <a:cxn ang="0">
                  <a:pos x="T0" y="T1"/>
                </a:cxn>
                <a:cxn ang="0">
                  <a:pos x="T2" y="T3"/>
                </a:cxn>
                <a:cxn ang="0">
                  <a:pos x="T4" y="T5"/>
                </a:cxn>
                <a:cxn ang="0">
                  <a:pos x="T6" y="T7"/>
                </a:cxn>
                <a:cxn ang="0">
                  <a:pos x="T8" y="T9"/>
                </a:cxn>
                <a:cxn ang="0">
                  <a:pos x="T10" y="T11"/>
                </a:cxn>
              </a:cxnLst>
              <a:rect l="0" t="0" r="r" b="b"/>
              <a:pathLst>
                <a:path w="975" h="1927">
                  <a:moveTo>
                    <a:pt x="974" y="1926"/>
                  </a:moveTo>
                  <a:lnTo>
                    <a:pt x="974" y="1926"/>
                  </a:lnTo>
                  <a:cubicBezTo>
                    <a:pt x="656" y="1926"/>
                    <a:pt x="340" y="1926"/>
                    <a:pt x="0" y="1926"/>
                  </a:cubicBezTo>
                  <a:cubicBezTo>
                    <a:pt x="0" y="1291"/>
                    <a:pt x="0" y="657"/>
                    <a:pt x="0" y="0"/>
                  </a:cubicBezTo>
                  <a:cubicBezTo>
                    <a:pt x="318" y="0"/>
                    <a:pt x="656" y="0"/>
                    <a:pt x="974" y="0"/>
                  </a:cubicBezTo>
                  <a:cubicBezTo>
                    <a:pt x="974" y="635"/>
                    <a:pt x="974" y="1291"/>
                    <a:pt x="974" y="192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8" name="Freeform 12">
              <a:extLst>
                <a:ext uri="{FF2B5EF4-FFF2-40B4-BE49-F238E27FC236}">
                  <a16:creationId xmlns:a16="http://schemas.microsoft.com/office/drawing/2014/main" id="{2F7E3995-2935-BE04-F103-42F8FD4FFFBE}"/>
                </a:ext>
              </a:extLst>
            </p:cNvPr>
            <p:cNvSpPr>
              <a:spLocks noChangeArrowheads="1"/>
            </p:cNvSpPr>
            <p:nvPr/>
          </p:nvSpPr>
          <p:spPr bwMode="auto">
            <a:xfrm>
              <a:off x="3683000" y="2305050"/>
              <a:ext cx="342900" cy="693738"/>
            </a:xfrm>
            <a:custGeom>
              <a:avLst/>
              <a:gdLst>
                <a:gd name="T0" fmla="*/ 0 w 953"/>
                <a:gd name="T1" fmla="*/ 0 h 1926"/>
                <a:gd name="T2" fmla="*/ 0 w 953"/>
                <a:gd name="T3" fmla="*/ 0 h 1926"/>
                <a:gd name="T4" fmla="*/ 952 w 953"/>
                <a:gd name="T5" fmla="*/ 0 h 1926"/>
                <a:gd name="T6" fmla="*/ 952 w 953"/>
                <a:gd name="T7" fmla="*/ 1925 h 1926"/>
                <a:gd name="T8" fmla="*/ 0 w 953"/>
                <a:gd name="T9" fmla="*/ 1925 h 1926"/>
                <a:gd name="T10" fmla="*/ 0 w 953"/>
                <a:gd name="T11" fmla="*/ 0 h 1926"/>
              </a:gdLst>
              <a:ahLst/>
              <a:cxnLst>
                <a:cxn ang="0">
                  <a:pos x="T0" y="T1"/>
                </a:cxn>
                <a:cxn ang="0">
                  <a:pos x="T2" y="T3"/>
                </a:cxn>
                <a:cxn ang="0">
                  <a:pos x="T4" y="T5"/>
                </a:cxn>
                <a:cxn ang="0">
                  <a:pos x="T6" y="T7"/>
                </a:cxn>
                <a:cxn ang="0">
                  <a:pos x="T8" y="T9"/>
                </a:cxn>
                <a:cxn ang="0">
                  <a:pos x="T10" y="T11"/>
                </a:cxn>
              </a:cxnLst>
              <a:rect l="0" t="0" r="r" b="b"/>
              <a:pathLst>
                <a:path w="953" h="1926">
                  <a:moveTo>
                    <a:pt x="0" y="0"/>
                  </a:moveTo>
                  <a:lnTo>
                    <a:pt x="0" y="0"/>
                  </a:lnTo>
                  <a:cubicBezTo>
                    <a:pt x="340" y="0"/>
                    <a:pt x="634" y="0"/>
                    <a:pt x="952" y="0"/>
                  </a:cubicBezTo>
                  <a:cubicBezTo>
                    <a:pt x="952" y="633"/>
                    <a:pt x="952" y="1267"/>
                    <a:pt x="952" y="1925"/>
                  </a:cubicBezTo>
                  <a:cubicBezTo>
                    <a:pt x="657" y="1925"/>
                    <a:pt x="340" y="1925"/>
                    <a:pt x="0" y="1925"/>
                  </a:cubicBezTo>
                  <a:cubicBezTo>
                    <a:pt x="0" y="1290"/>
                    <a:pt x="0" y="656"/>
                    <a:pt x="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9" name="Freeform 13">
              <a:extLst>
                <a:ext uri="{FF2B5EF4-FFF2-40B4-BE49-F238E27FC236}">
                  <a16:creationId xmlns:a16="http://schemas.microsoft.com/office/drawing/2014/main" id="{CE6C6D3F-D2C6-7569-CBA2-6A02F026A503}"/>
                </a:ext>
              </a:extLst>
            </p:cNvPr>
            <p:cNvSpPr>
              <a:spLocks noChangeArrowheads="1"/>
            </p:cNvSpPr>
            <p:nvPr/>
          </p:nvSpPr>
          <p:spPr bwMode="auto">
            <a:xfrm>
              <a:off x="6119813" y="5084763"/>
              <a:ext cx="693737" cy="342900"/>
            </a:xfrm>
            <a:custGeom>
              <a:avLst/>
              <a:gdLst>
                <a:gd name="T0" fmla="*/ 1925 w 1926"/>
                <a:gd name="T1" fmla="*/ 952 h 953"/>
                <a:gd name="T2" fmla="*/ 1925 w 1926"/>
                <a:gd name="T3" fmla="*/ 952 h 953"/>
                <a:gd name="T4" fmla="*/ 0 w 1926"/>
                <a:gd name="T5" fmla="*/ 952 h 953"/>
                <a:gd name="T6" fmla="*/ 0 w 1926"/>
                <a:gd name="T7" fmla="*/ 0 h 953"/>
                <a:gd name="T8" fmla="*/ 1925 w 1926"/>
                <a:gd name="T9" fmla="*/ 0 h 953"/>
                <a:gd name="T10" fmla="*/ 1925 w 1926"/>
                <a:gd name="T11" fmla="*/ 952 h 953"/>
              </a:gdLst>
              <a:ahLst/>
              <a:cxnLst>
                <a:cxn ang="0">
                  <a:pos x="T0" y="T1"/>
                </a:cxn>
                <a:cxn ang="0">
                  <a:pos x="T2" y="T3"/>
                </a:cxn>
                <a:cxn ang="0">
                  <a:pos x="T4" y="T5"/>
                </a:cxn>
                <a:cxn ang="0">
                  <a:pos x="T6" y="T7"/>
                </a:cxn>
                <a:cxn ang="0">
                  <a:pos x="T8" y="T9"/>
                </a:cxn>
                <a:cxn ang="0">
                  <a:pos x="T10" y="T11"/>
                </a:cxn>
              </a:cxnLst>
              <a:rect l="0" t="0" r="r" b="b"/>
              <a:pathLst>
                <a:path w="1926" h="953">
                  <a:moveTo>
                    <a:pt x="1925" y="952"/>
                  </a:moveTo>
                  <a:lnTo>
                    <a:pt x="1925" y="952"/>
                  </a:lnTo>
                  <a:cubicBezTo>
                    <a:pt x="1269" y="952"/>
                    <a:pt x="635" y="952"/>
                    <a:pt x="0" y="952"/>
                  </a:cubicBezTo>
                  <a:cubicBezTo>
                    <a:pt x="0" y="635"/>
                    <a:pt x="0" y="318"/>
                    <a:pt x="0" y="0"/>
                  </a:cubicBezTo>
                  <a:cubicBezTo>
                    <a:pt x="635" y="0"/>
                    <a:pt x="1269" y="0"/>
                    <a:pt x="1925" y="0"/>
                  </a:cubicBezTo>
                  <a:cubicBezTo>
                    <a:pt x="1925" y="318"/>
                    <a:pt x="1925" y="635"/>
                    <a:pt x="1925" y="95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grpSp>
      <p:grpSp>
        <p:nvGrpSpPr>
          <p:cNvPr id="24" name="Group 23">
            <a:extLst>
              <a:ext uri="{FF2B5EF4-FFF2-40B4-BE49-F238E27FC236}">
                <a16:creationId xmlns:a16="http://schemas.microsoft.com/office/drawing/2014/main" id="{34625ABE-C761-BE86-AE52-6D3AF6552CA6}"/>
              </a:ext>
            </a:extLst>
          </p:cNvPr>
          <p:cNvGrpSpPr/>
          <p:nvPr/>
        </p:nvGrpSpPr>
        <p:grpSpPr>
          <a:xfrm>
            <a:off x="907993" y="1796625"/>
            <a:ext cx="267731" cy="344693"/>
            <a:chOff x="603771" y="4121126"/>
            <a:chExt cx="645343" cy="830852"/>
          </a:xfrm>
          <a:solidFill>
            <a:schemeClr val="bg1"/>
          </a:solidFill>
        </p:grpSpPr>
        <p:sp>
          <p:nvSpPr>
            <p:cNvPr id="25" name="Freeform 24">
              <a:extLst>
                <a:ext uri="{FF2B5EF4-FFF2-40B4-BE49-F238E27FC236}">
                  <a16:creationId xmlns:a16="http://schemas.microsoft.com/office/drawing/2014/main" id="{D831475A-E91A-09DD-74FB-1FC7AD95E6BA}"/>
                </a:ext>
              </a:extLst>
            </p:cNvPr>
            <p:cNvSpPr>
              <a:spLocks noChangeArrowheads="1"/>
            </p:cNvSpPr>
            <p:nvPr/>
          </p:nvSpPr>
          <p:spPr bwMode="auto">
            <a:xfrm>
              <a:off x="707939" y="4241893"/>
              <a:ext cx="541175" cy="596371"/>
            </a:xfrm>
            <a:custGeom>
              <a:avLst/>
              <a:gdLst>
                <a:gd name="T0" fmla="*/ 4783 w 5752"/>
                <a:gd name="T1" fmla="*/ 292 h 6338"/>
                <a:gd name="T2" fmla="*/ 3753 w 5752"/>
                <a:gd name="T3" fmla="*/ 985 h 6338"/>
                <a:gd name="T4" fmla="*/ 3713 w 5752"/>
                <a:gd name="T5" fmla="*/ 1011 h 6338"/>
                <a:gd name="T6" fmla="*/ 2140 w 5752"/>
                <a:gd name="T7" fmla="*/ 2072 h 6338"/>
                <a:gd name="T8" fmla="*/ 1708 w 5752"/>
                <a:gd name="T9" fmla="*/ 1231 h 6338"/>
                <a:gd name="T10" fmla="*/ 336 w 5752"/>
                <a:gd name="T11" fmla="*/ 201 h 6338"/>
                <a:gd name="T12" fmla="*/ 91 w 5752"/>
                <a:gd name="T13" fmla="*/ 362 h 6338"/>
                <a:gd name="T14" fmla="*/ 12 w 5752"/>
                <a:gd name="T15" fmla="*/ 598 h 6338"/>
                <a:gd name="T16" fmla="*/ 657 w 5752"/>
                <a:gd name="T17" fmla="*/ 1368 h 6338"/>
                <a:gd name="T18" fmla="*/ 671 w 5752"/>
                <a:gd name="T19" fmla="*/ 3638 h 6338"/>
                <a:gd name="T20" fmla="*/ 794 w 5752"/>
                <a:gd name="T21" fmla="*/ 4035 h 6338"/>
                <a:gd name="T22" fmla="*/ 879 w 5752"/>
                <a:gd name="T23" fmla="*/ 4161 h 6338"/>
                <a:gd name="T24" fmla="*/ 913 w 5752"/>
                <a:gd name="T25" fmla="*/ 4210 h 6338"/>
                <a:gd name="T26" fmla="*/ 1401 w 5752"/>
                <a:gd name="T27" fmla="*/ 4933 h 6338"/>
                <a:gd name="T28" fmla="*/ 1446 w 5752"/>
                <a:gd name="T29" fmla="*/ 5000 h 6338"/>
                <a:gd name="T30" fmla="*/ 1923 w 5752"/>
                <a:gd name="T31" fmla="*/ 5708 h 6338"/>
                <a:gd name="T32" fmla="*/ 1946 w 5752"/>
                <a:gd name="T33" fmla="*/ 5741 h 6338"/>
                <a:gd name="T34" fmla="*/ 2295 w 5752"/>
                <a:gd name="T35" fmla="*/ 6260 h 6338"/>
                <a:gd name="T36" fmla="*/ 2478 w 5752"/>
                <a:gd name="T37" fmla="*/ 6295 h 6338"/>
                <a:gd name="T38" fmla="*/ 5253 w 5752"/>
                <a:gd name="T39" fmla="*/ 4425 h 6338"/>
                <a:gd name="T40" fmla="*/ 5344 w 5752"/>
                <a:gd name="T41" fmla="*/ 3886 h 6338"/>
                <a:gd name="T42" fmla="*/ 5339 w 5752"/>
                <a:gd name="T43" fmla="*/ 3879 h 6338"/>
                <a:gd name="T44" fmla="*/ 4965 w 5752"/>
                <a:gd name="T45" fmla="*/ 3702 h 6338"/>
                <a:gd name="T46" fmla="*/ 5031 w 5752"/>
                <a:gd name="T47" fmla="*/ 3659 h 6338"/>
                <a:gd name="T48" fmla="*/ 5129 w 5752"/>
                <a:gd name="T49" fmla="*/ 3013 h 6338"/>
                <a:gd name="T50" fmla="*/ 5124 w 5752"/>
                <a:gd name="T51" fmla="*/ 3004 h 6338"/>
                <a:gd name="T52" fmla="*/ 4734 w 5752"/>
                <a:gd name="T53" fmla="*/ 2782 h 6338"/>
                <a:gd name="T54" fmla="*/ 4834 w 5752"/>
                <a:gd name="T55" fmla="*/ 2111 h 6338"/>
                <a:gd name="T56" fmla="*/ 4828 w 5752"/>
                <a:gd name="T57" fmla="*/ 2102 h 6338"/>
                <a:gd name="T58" fmla="*/ 4368 w 5752"/>
                <a:gd name="T59" fmla="*/ 1875 h 6338"/>
                <a:gd name="T60" fmla="*/ 4398 w 5752"/>
                <a:gd name="T61" fmla="*/ 1847 h 6338"/>
                <a:gd name="T62" fmla="*/ 5384 w 5752"/>
                <a:gd name="T63" fmla="*/ 1182 h 6338"/>
                <a:gd name="T64" fmla="*/ 5587 w 5752"/>
                <a:gd name="T65" fmla="*/ 404 h 6338"/>
                <a:gd name="T66" fmla="*/ 5582 w 5752"/>
                <a:gd name="T67" fmla="*/ 395 h 6338"/>
                <a:gd name="T68" fmla="*/ 4783 w 5752"/>
                <a:gd name="T69" fmla="*/ 292 h 6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52" h="6338">
                  <a:moveTo>
                    <a:pt x="4783" y="292"/>
                  </a:moveTo>
                  <a:lnTo>
                    <a:pt x="3753" y="985"/>
                  </a:lnTo>
                  <a:cubicBezTo>
                    <a:pt x="3753" y="985"/>
                    <a:pt x="3727" y="1002"/>
                    <a:pt x="3713" y="1011"/>
                  </a:cubicBezTo>
                  <a:lnTo>
                    <a:pt x="2140" y="2072"/>
                  </a:lnTo>
                  <a:cubicBezTo>
                    <a:pt x="2140" y="2072"/>
                    <a:pt x="1815" y="1701"/>
                    <a:pt x="1708" y="1231"/>
                  </a:cubicBezTo>
                  <a:cubicBezTo>
                    <a:pt x="1609" y="789"/>
                    <a:pt x="976" y="0"/>
                    <a:pt x="336" y="201"/>
                  </a:cubicBezTo>
                  <a:cubicBezTo>
                    <a:pt x="241" y="231"/>
                    <a:pt x="154" y="285"/>
                    <a:pt x="91" y="362"/>
                  </a:cubicBezTo>
                  <a:cubicBezTo>
                    <a:pt x="42" y="422"/>
                    <a:pt x="0" y="504"/>
                    <a:pt x="12" y="598"/>
                  </a:cubicBezTo>
                  <a:cubicBezTo>
                    <a:pt x="12" y="598"/>
                    <a:pt x="650" y="1243"/>
                    <a:pt x="657" y="1368"/>
                  </a:cubicBezTo>
                  <a:cubicBezTo>
                    <a:pt x="663" y="1460"/>
                    <a:pt x="670" y="3050"/>
                    <a:pt x="671" y="3638"/>
                  </a:cubicBezTo>
                  <a:cubicBezTo>
                    <a:pt x="671" y="3779"/>
                    <a:pt x="715" y="3918"/>
                    <a:pt x="794" y="4035"/>
                  </a:cubicBezTo>
                  <a:lnTo>
                    <a:pt x="879" y="4161"/>
                  </a:lnTo>
                  <a:lnTo>
                    <a:pt x="913" y="4210"/>
                  </a:lnTo>
                  <a:lnTo>
                    <a:pt x="1401" y="4933"/>
                  </a:lnTo>
                  <a:lnTo>
                    <a:pt x="1446" y="5000"/>
                  </a:lnTo>
                  <a:lnTo>
                    <a:pt x="1923" y="5708"/>
                  </a:lnTo>
                  <a:lnTo>
                    <a:pt x="1946" y="5741"/>
                  </a:lnTo>
                  <a:lnTo>
                    <a:pt x="2295" y="6260"/>
                  </a:lnTo>
                  <a:cubicBezTo>
                    <a:pt x="2335" y="6322"/>
                    <a:pt x="2417" y="6337"/>
                    <a:pt x="2478" y="6295"/>
                  </a:cubicBezTo>
                  <a:lnTo>
                    <a:pt x="5253" y="4425"/>
                  </a:lnTo>
                  <a:cubicBezTo>
                    <a:pt x="5424" y="4309"/>
                    <a:pt x="5466" y="4068"/>
                    <a:pt x="5344" y="3886"/>
                  </a:cubicBezTo>
                  <a:lnTo>
                    <a:pt x="5339" y="3879"/>
                  </a:lnTo>
                  <a:cubicBezTo>
                    <a:pt x="5251" y="3750"/>
                    <a:pt x="5105" y="3685"/>
                    <a:pt x="4965" y="3702"/>
                  </a:cubicBezTo>
                  <a:lnTo>
                    <a:pt x="5031" y="3659"/>
                  </a:lnTo>
                  <a:cubicBezTo>
                    <a:pt x="5234" y="3522"/>
                    <a:pt x="5278" y="3232"/>
                    <a:pt x="5129" y="3013"/>
                  </a:cubicBezTo>
                  <a:lnTo>
                    <a:pt x="5124" y="3004"/>
                  </a:lnTo>
                  <a:cubicBezTo>
                    <a:pt x="5029" y="2864"/>
                    <a:pt x="4881" y="2786"/>
                    <a:pt x="4734" y="2782"/>
                  </a:cubicBezTo>
                  <a:cubicBezTo>
                    <a:pt x="4940" y="2633"/>
                    <a:pt x="4986" y="2336"/>
                    <a:pt x="4834" y="2111"/>
                  </a:cubicBezTo>
                  <a:lnTo>
                    <a:pt x="4828" y="2102"/>
                  </a:lnTo>
                  <a:cubicBezTo>
                    <a:pt x="4720" y="1941"/>
                    <a:pt x="4540" y="1861"/>
                    <a:pt x="4368" y="1875"/>
                  </a:cubicBezTo>
                  <a:cubicBezTo>
                    <a:pt x="4379" y="1866"/>
                    <a:pt x="4389" y="1855"/>
                    <a:pt x="4398" y="1847"/>
                  </a:cubicBezTo>
                  <a:lnTo>
                    <a:pt x="5384" y="1182"/>
                  </a:lnTo>
                  <a:cubicBezTo>
                    <a:pt x="5661" y="997"/>
                    <a:pt x="5751" y="647"/>
                    <a:pt x="5587" y="404"/>
                  </a:cubicBezTo>
                  <a:lnTo>
                    <a:pt x="5582" y="395"/>
                  </a:lnTo>
                  <a:cubicBezTo>
                    <a:pt x="5416" y="152"/>
                    <a:pt x="5059" y="105"/>
                    <a:pt x="4783" y="292"/>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26" name="Freeform 25">
              <a:extLst>
                <a:ext uri="{FF2B5EF4-FFF2-40B4-BE49-F238E27FC236}">
                  <a16:creationId xmlns:a16="http://schemas.microsoft.com/office/drawing/2014/main" id="{073EB10F-34CD-61E7-0D5E-6BEB5E21973B}"/>
                </a:ext>
              </a:extLst>
            </p:cNvPr>
            <p:cNvSpPr>
              <a:spLocks noChangeArrowheads="1"/>
            </p:cNvSpPr>
            <p:nvPr/>
          </p:nvSpPr>
          <p:spPr bwMode="auto">
            <a:xfrm>
              <a:off x="603771" y="4606689"/>
              <a:ext cx="314164" cy="345289"/>
            </a:xfrm>
            <a:custGeom>
              <a:avLst/>
              <a:gdLst>
                <a:gd name="T0" fmla="*/ 1499 w 3339"/>
                <a:gd name="T1" fmla="*/ 42 h 3667"/>
                <a:gd name="T2" fmla="*/ 74 w 3339"/>
                <a:gd name="T3" fmla="*/ 1001 h 3667"/>
                <a:gd name="T4" fmla="*/ 49 w 3339"/>
                <a:gd name="T5" fmla="*/ 1206 h 3667"/>
                <a:gd name="T6" fmla="*/ 1642 w 3339"/>
                <a:gd name="T7" fmla="*/ 3572 h 3667"/>
                <a:gd name="T8" fmla="*/ 1840 w 3339"/>
                <a:gd name="T9" fmla="*/ 3624 h 3667"/>
                <a:gd name="T10" fmla="*/ 3265 w 3339"/>
                <a:gd name="T11" fmla="*/ 2664 h 3667"/>
                <a:gd name="T12" fmla="*/ 3289 w 3339"/>
                <a:gd name="T13" fmla="*/ 2460 h 3667"/>
                <a:gd name="T14" fmla="*/ 1696 w 3339"/>
                <a:gd name="T15" fmla="*/ 94 h 3667"/>
                <a:gd name="T16" fmla="*/ 1499 w 3339"/>
                <a:gd name="T17" fmla="*/ 42 h 3667"/>
                <a:gd name="T18" fmla="*/ 1130 w 3339"/>
                <a:gd name="T19" fmla="*/ 1040 h 3667"/>
                <a:gd name="T20" fmla="*/ 894 w 3339"/>
                <a:gd name="T21" fmla="*/ 994 h 3667"/>
                <a:gd name="T22" fmla="*/ 939 w 3339"/>
                <a:gd name="T23" fmla="*/ 758 h 3667"/>
                <a:gd name="T24" fmla="*/ 1175 w 3339"/>
                <a:gd name="T25" fmla="*/ 804 h 3667"/>
                <a:gd name="T26" fmla="*/ 1130 w 3339"/>
                <a:gd name="T27" fmla="*/ 1040 h 3667"/>
                <a:gd name="T28" fmla="*/ 1549 w 3339"/>
                <a:gd name="T29" fmla="*/ 757 h 3667"/>
                <a:gd name="T30" fmla="*/ 1313 w 3339"/>
                <a:gd name="T31" fmla="*/ 711 h 3667"/>
                <a:gd name="T32" fmla="*/ 1359 w 3339"/>
                <a:gd name="T33" fmla="*/ 475 h 3667"/>
                <a:gd name="T34" fmla="*/ 1595 w 3339"/>
                <a:gd name="T35" fmla="*/ 521 h 3667"/>
                <a:gd name="T36" fmla="*/ 1549 w 3339"/>
                <a:gd name="T37" fmla="*/ 757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39" h="3667">
                  <a:moveTo>
                    <a:pt x="1499" y="42"/>
                  </a:moveTo>
                  <a:lnTo>
                    <a:pt x="74" y="1001"/>
                  </a:lnTo>
                  <a:cubicBezTo>
                    <a:pt x="12" y="1043"/>
                    <a:pt x="0" y="1134"/>
                    <a:pt x="49" y="1206"/>
                  </a:cubicBezTo>
                  <a:lnTo>
                    <a:pt x="1642" y="3572"/>
                  </a:lnTo>
                  <a:cubicBezTo>
                    <a:pt x="1689" y="3643"/>
                    <a:pt x="1778" y="3666"/>
                    <a:pt x="1840" y="3624"/>
                  </a:cubicBezTo>
                  <a:lnTo>
                    <a:pt x="3265" y="2664"/>
                  </a:lnTo>
                  <a:cubicBezTo>
                    <a:pt x="3326" y="2622"/>
                    <a:pt x="3338" y="2531"/>
                    <a:pt x="3289" y="2460"/>
                  </a:cubicBezTo>
                  <a:lnTo>
                    <a:pt x="1696" y="94"/>
                  </a:lnTo>
                  <a:cubicBezTo>
                    <a:pt x="1649" y="24"/>
                    <a:pt x="1560" y="0"/>
                    <a:pt x="1499" y="42"/>
                  </a:cubicBezTo>
                  <a:close/>
                  <a:moveTo>
                    <a:pt x="1130" y="1040"/>
                  </a:moveTo>
                  <a:cubicBezTo>
                    <a:pt x="1051" y="1092"/>
                    <a:pt x="946" y="1071"/>
                    <a:pt x="894" y="994"/>
                  </a:cubicBezTo>
                  <a:cubicBezTo>
                    <a:pt x="841" y="916"/>
                    <a:pt x="862" y="811"/>
                    <a:pt x="939" y="758"/>
                  </a:cubicBezTo>
                  <a:cubicBezTo>
                    <a:pt x="1018" y="706"/>
                    <a:pt x="1123" y="727"/>
                    <a:pt x="1175" y="804"/>
                  </a:cubicBezTo>
                  <a:cubicBezTo>
                    <a:pt x="1228" y="881"/>
                    <a:pt x="1207" y="987"/>
                    <a:pt x="1130" y="1040"/>
                  </a:cubicBezTo>
                  <a:close/>
                  <a:moveTo>
                    <a:pt x="1549" y="757"/>
                  </a:moveTo>
                  <a:cubicBezTo>
                    <a:pt x="1471" y="809"/>
                    <a:pt x="1366" y="788"/>
                    <a:pt x="1313" y="711"/>
                  </a:cubicBezTo>
                  <a:cubicBezTo>
                    <a:pt x="1261" y="633"/>
                    <a:pt x="1282" y="528"/>
                    <a:pt x="1359" y="475"/>
                  </a:cubicBezTo>
                  <a:cubicBezTo>
                    <a:pt x="1437" y="423"/>
                    <a:pt x="1542" y="444"/>
                    <a:pt x="1595" y="521"/>
                  </a:cubicBezTo>
                  <a:cubicBezTo>
                    <a:pt x="1647" y="599"/>
                    <a:pt x="1626" y="704"/>
                    <a:pt x="1549" y="757"/>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28" name="Freeform 27">
              <a:extLst>
                <a:ext uri="{FF2B5EF4-FFF2-40B4-BE49-F238E27FC236}">
                  <a16:creationId xmlns:a16="http://schemas.microsoft.com/office/drawing/2014/main" id="{C9F4AE63-FD3E-8CB7-FBE3-2FD567FF9E0C}"/>
                </a:ext>
              </a:extLst>
            </p:cNvPr>
            <p:cNvSpPr>
              <a:spLocks noChangeArrowheads="1"/>
            </p:cNvSpPr>
            <p:nvPr/>
          </p:nvSpPr>
          <p:spPr bwMode="auto">
            <a:xfrm>
              <a:off x="852363" y="4147272"/>
              <a:ext cx="63497" cy="119938"/>
            </a:xfrm>
            <a:custGeom>
              <a:avLst/>
              <a:gdLst>
                <a:gd name="T0" fmla="*/ 537 w 675"/>
                <a:gd name="T1" fmla="*/ 1242 h 1274"/>
                <a:gd name="T2" fmla="*/ 534 w 675"/>
                <a:gd name="T3" fmla="*/ 1243 h 1274"/>
                <a:gd name="T4" fmla="*/ 320 w 675"/>
                <a:gd name="T5" fmla="*/ 1135 h 1274"/>
                <a:gd name="T6" fmla="*/ 30 w 675"/>
                <a:gd name="T7" fmla="*/ 245 h 1274"/>
                <a:gd name="T8" fmla="*/ 139 w 675"/>
                <a:gd name="T9" fmla="*/ 32 h 1274"/>
                <a:gd name="T10" fmla="*/ 142 w 675"/>
                <a:gd name="T11" fmla="*/ 30 h 1274"/>
                <a:gd name="T12" fmla="*/ 355 w 675"/>
                <a:gd name="T13" fmla="*/ 138 h 1274"/>
                <a:gd name="T14" fmla="*/ 647 w 675"/>
                <a:gd name="T15" fmla="*/ 1026 h 1274"/>
                <a:gd name="T16" fmla="*/ 537 w 675"/>
                <a:gd name="T17" fmla="*/ 1242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1274">
                  <a:moveTo>
                    <a:pt x="537" y="1242"/>
                  </a:moveTo>
                  <a:lnTo>
                    <a:pt x="534" y="1243"/>
                  </a:lnTo>
                  <a:cubicBezTo>
                    <a:pt x="445" y="1273"/>
                    <a:pt x="350" y="1224"/>
                    <a:pt x="320" y="1135"/>
                  </a:cubicBezTo>
                  <a:lnTo>
                    <a:pt x="30" y="245"/>
                  </a:lnTo>
                  <a:cubicBezTo>
                    <a:pt x="0" y="156"/>
                    <a:pt x="49" y="61"/>
                    <a:pt x="139" y="32"/>
                  </a:cubicBezTo>
                  <a:lnTo>
                    <a:pt x="142" y="30"/>
                  </a:lnTo>
                  <a:cubicBezTo>
                    <a:pt x="231" y="0"/>
                    <a:pt x="326" y="49"/>
                    <a:pt x="355" y="138"/>
                  </a:cubicBezTo>
                  <a:lnTo>
                    <a:pt x="647" y="1026"/>
                  </a:lnTo>
                  <a:cubicBezTo>
                    <a:pt x="674" y="1116"/>
                    <a:pt x="626" y="1212"/>
                    <a:pt x="537" y="1242"/>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29" name="Freeform 28">
              <a:extLst>
                <a:ext uri="{FF2B5EF4-FFF2-40B4-BE49-F238E27FC236}">
                  <a16:creationId xmlns:a16="http://schemas.microsoft.com/office/drawing/2014/main" id="{0E41B392-27C3-0FCA-35A5-9D4609E89BBF}"/>
                </a:ext>
              </a:extLst>
            </p:cNvPr>
            <p:cNvSpPr>
              <a:spLocks noChangeArrowheads="1"/>
            </p:cNvSpPr>
            <p:nvPr/>
          </p:nvSpPr>
          <p:spPr bwMode="auto">
            <a:xfrm>
              <a:off x="965661" y="4121126"/>
              <a:ext cx="34031" cy="119938"/>
            </a:xfrm>
            <a:custGeom>
              <a:avLst/>
              <a:gdLst>
                <a:gd name="T0" fmla="*/ 171 w 360"/>
                <a:gd name="T1" fmla="*/ 1275 h 1276"/>
                <a:gd name="T2" fmla="*/ 168 w 360"/>
                <a:gd name="T3" fmla="*/ 1275 h 1276"/>
                <a:gd name="T4" fmla="*/ 2 w 360"/>
                <a:gd name="T5" fmla="*/ 1103 h 1276"/>
                <a:gd name="T6" fmla="*/ 16 w 360"/>
                <a:gd name="T7" fmla="*/ 168 h 1276"/>
                <a:gd name="T8" fmla="*/ 187 w 360"/>
                <a:gd name="T9" fmla="*/ 2 h 1276"/>
                <a:gd name="T10" fmla="*/ 191 w 360"/>
                <a:gd name="T11" fmla="*/ 2 h 1276"/>
                <a:gd name="T12" fmla="*/ 357 w 360"/>
                <a:gd name="T13" fmla="*/ 173 h 1276"/>
                <a:gd name="T14" fmla="*/ 343 w 360"/>
                <a:gd name="T15" fmla="*/ 1108 h 1276"/>
                <a:gd name="T16" fmla="*/ 171 w 360"/>
                <a:gd name="T17" fmla="*/ 1275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276">
                  <a:moveTo>
                    <a:pt x="171" y="1275"/>
                  </a:moveTo>
                  <a:lnTo>
                    <a:pt x="168" y="1275"/>
                  </a:lnTo>
                  <a:cubicBezTo>
                    <a:pt x="75" y="1273"/>
                    <a:pt x="0" y="1196"/>
                    <a:pt x="2" y="1103"/>
                  </a:cubicBezTo>
                  <a:lnTo>
                    <a:pt x="16" y="168"/>
                  </a:lnTo>
                  <a:cubicBezTo>
                    <a:pt x="18" y="75"/>
                    <a:pt x="95" y="0"/>
                    <a:pt x="187" y="2"/>
                  </a:cubicBezTo>
                  <a:lnTo>
                    <a:pt x="191" y="2"/>
                  </a:lnTo>
                  <a:cubicBezTo>
                    <a:pt x="283" y="3"/>
                    <a:pt x="359" y="80"/>
                    <a:pt x="357" y="173"/>
                  </a:cubicBezTo>
                  <a:lnTo>
                    <a:pt x="343" y="1108"/>
                  </a:lnTo>
                  <a:cubicBezTo>
                    <a:pt x="341" y="1201"/>
                    <a:pt x="264" y="1275"/>
                    <a:pt x="171" y="127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30" name="Freeform 29">
              <a:extLst>
                <a:ext uri="{FF2B5EF4-FFF2-40B4-BE49-F238E27FC236}">
                  <a16:creationId xmlns:a16="http://schemas.microsoft.com/office/drawing/2014/main" id="{CF0CAD42-62D1-09B6-96FF-7ADAC44FD0E2}"/>
                </a:ext>
              </a:extLst>
            </p:cNvPr>
            <p:cNvSpPr>
              <a:spLocks noChangeArrowheads="1"/>
            </p:cNvSpPr>
            <p:nvPr/>
          </p:nvSpPr>
          <p:spPr bwMode="auto">
            <a:xfrm>
              <a:off x="1043683" y="4148102"/>
              <a:ext cx="67647" cy="118278"/>
            </a:xfrm>
            <a:custGeom>
              <a:avLst/>
              <a:gdLst>
                <a:gd name="T0" fmla="*/ 135 w 718"/>
                <a:gd name="T1" fmla="*/ 1224 h 1258"/>
                <a:gd name="T2" fmla="*/ 131 w 718"/>
                <a:gd name="T3" fmla="*/ 1222 h 1258"/>
                <a:gd name="T4" fmla="*/ 33 w 718"/>
                <a:gd name="T5" fmla="*/ 1005 h 1258"/>
                <a:gd name="T6" fmla="*/ 365 w 718"/>
                <a:gd name="T7" fmla="*/ 131 h 1258"/>
                <a:gd name="T8" fmla="*/ 582 w 718"/>
                <a:gd name="T9" fmla="*/ 33 h 1258"/>
                <a:gd name="T10" fmla="*/ 586 w 718"/>
                <a:gd name="T11" fmla="*/ 35 h 1258"/>
                <a:gd name="T12" fmla="*/ 684 w 718"/>
                <a:gd name="T13" fmla="*/ 252 h 1258"/>
                <a:gd name="T14" fmla="*/ 351 w 718"/>
                <a:gd name="T15" fmla="*/ 1126 h 1258"/>
                <a:gd name="T16" fmla="*/ 135 w 718"/>
                <a:gd name="T17" fmla="*/ 1224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8" h="1258">
                  <a:moveTo>
                    <a:pt x="135" y="1224"/>
                  </a:moveTo>
                  <a:lnTo>
                    <a:pt x="131" y="1222"/>
                  </a:lnTo>
                  <a:cubicBezTo>
                    <a:pt x="44" y="1189"/>
                    <a:pt x="0" y="1091"/>
                    <a:pt x="33" y="1005"/>
                  </a:cubicBezTo>
                  <a:lnTo>
                    <a:pt x="365" y="131"/>
                  </a:lnTo>
                  <a:cubicBezTo>
                    <a:pt x="399" y="44"/>
                    <a:pt x="496" y="0"/>
                    <a:pt x="582" y="33"/>
                  </a:cubicBezTo>
                  <a:lnTo>
                    <a:pt x="586" y="35"/>
                  </a:lnTo>
                  <a:cubicBezTo>
                    <a:pt x="673" y="68"/>
                    <a:pt x="717" y="166"/>
                    <a:pt x="684" y="252"/>
                  </a:cubicBezTo>
                  <a:lnTo>
                    <a:pt x="351" y="1126"/>
                  </a:lnTo>
                  <a:cubicBezTo>
                    <a:pt x="318" y="1213"/>
                    <a:pt x="222" y="1257"/>
                    <a:pt x="135" y="122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grpSp>
      <p:sp>
        <p:nvSpPr>
          <p:cNvPr id="4" name="Date">
            <a:extLst>
              <a:ext uri="{FF2B5EF4-FFF2-40B4-BE49-F238E27FC236}">
                <a16:creationId xmlns:a16="http://schemas.microsoft.com/office/drawing/2014/main" id="{652E320F-F3BD-B287-7CE6-7D26CBA2864E}"/>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32" name="Slide Number Placeholder 31">
            <a:extLst>
              <a:ext uri="{FF2B5EF4-FFF2-40B4-BE49-F238E27FC236}">
                <a16:creationId xmlns:a16="http://schemas.microsoft.com/office/drawing/2014/main" id="{7FFE9524-0DED-BDC6-446A-D7B74432879D}"/>
              </a:ext>
            </a:extLst>
          </p:cNvPr>
          <p:cNvSpPr>
            <a:spLocks noGrp="1"/>
          </p:cNvSpPr>
          <p:nvPr>
            <p:ph type="sldNum" sz="quarter" idx="16"/>
          </p:nvPr>
        </p:nvSpPr>
        <p:spPr/>
        <p:txBody>
          <a:bodyPr/>
          <a:lstStyle/>
          <a:p>
            <a:fld id="{345D60D9-5372-5F40-9443-0F9AE5BDC3C8}" type="slidenum">
              <a:rPr lang="en-US" smtClean="0"/>
              <a:pPr/>
              <a:t>49</a:t>
            </a:fld>
            <a:endParaRPr lang="en-US" dirty="0"/>
          </a:p>
        </p:txBody>
      </p:sp>
      <p:grpSp>
        <p:nvGrpSpPr>
          <p:cNvPr id="31" name="Group 30">
            <a:extLst>
              <a:ext uri="{FF2B5EF4-FFF2-40B4-BE49-F238E27FC236}">
                <a16:creationId xmlns:a16="http://schemas.microsoft.com/office/drawing/2014/main" id="{F01E37C8-D1E1-1508-D1E2-2E3C8FD0453E}"/>
              </a:ext>
            </a:extLst>
          </p:cNvPr>
          <p:cNvGrpSpPr/>
          <p:nvPr/>
        </p:nvGrpSpPr>
        <p:grpSpPr>
          <a:xfrm>
            <a:off x="731520" y="1828800"/>
            <a:ext cx="5029200" cy="4160520"/>
            <a:chOff x="731520" y="1600200"/>
            <a:chExt cx="5029200" cy="4160520"/>
          </a:xfrm>
        </p:grpSpPr>
        <p:sp>
          <p:nvSpPr>
            <p:cNvPr id="33" name="TextBox 32">
              <a:extLst>
                <a:ext uri="{FF2B5EF4-FFF2-40B4-BE49-F238E27FC236}">
                  <a16:creationId xmlns:a16="http://schemas.microsoft.com/office/drawing/2014/main" id="{C1138AF4-2D49-7210-7EA3-DB23F5A29426}"/>
                </a:ext>
              </a:extLst>
            </p:cNvPr>
            <p:cNvSpPr txBox="1"/>
            <p:nvPr/>
          </p:nvSpPr>
          <p:spPr>
            <a:xfrm>
              <a:off x="731520" y="5120640"/>
              <a:ext cx="5029200" cy="640080"/>
            </a:xfrm>
            <a:prstGeom prst="rect">
              <a:avLst/>
            </a:prstGeom>
            <a:noFill/>
          </p:spPr>
          <p:txBody>
            <a:bodyPr wrap="square" lIns="0" tIns="0" rIns="0" bIns="0" anchor="ctr">
              <a:noAutofit/>
            </a:bodyPr>
            <a:lstStyle/>
            <a:p>
              <a:pPr>
                <a:lnSpc>
                  <a:spcPct val="110000"/>
                </a:lnSpc>
                <a:spcBef>
                  <a:spcPts val="600"/>
                </a:spcBef>
                <a:buClr>
                  <a:srgbClr val="FF0000"/>
                </a:buClr>
                <a:buSzPct val="70000"/>
                <a:defRPr/>
              </a:pPr>
              <a:r>
                <a:rPr lang="en-US" sz="1400" dirty="0">
                  <a:latin typeface="Oracle Sans" panose="020B0503020204020204" pitchFamily="34" charset="0"/>
                  <a:cs typeface="Oracle Sans" panose="020B0503020204020204" pitchFamily="34" charset="0"/>
                </a:rPr>
                <a:t>See: Extend E-Business Suite using APEX</a:t>
              </a:r>
              <a:br>
                <a:rPr lang="en-US" sz="1400" dirty="0">
                  <a:latin typeface="Oracle Sans" panose="020B0503020204020204" pitchFamily="34" charset="0"/>
                  <a:cs typeface="Oracle Sans" panose="020B0503020204020204" pitchFamily="34" charset="0"/>
                </a:rPr>
              </a:br>
              <a:r>
                <a:rPr lang="en-US" sz="1400" dirty="0">
                  <a:latin typeface="Oracle Sans" panose="020B0503020204020204" pitchFamily="34" charset="0"/>
                  <a:cs typeface="Oracle Sans" panose="020B0503020204020204" pitchFamily="34" charset="0"/>
                  <a:hlinkClick r:id="rId3">
                    <a:extLst>
                      <a:ext uri="{A12FA001-AC4F-418D-AE19-62706E023703}">
                        <ahyp:hlinkClr xmlns:ahyp="http://schemas.microsoft.com/office/drawing/2018/hyperlinkcolor" val="tx"/>
                      </a:ext>
                    </a:extLst>
                  </a:hlinkClick>
                </a:rPr>
                <a:t>Official Technical paper</a:t>
              </a:r>
              <a:endParaRPr lang="en-US" sz="1400" dirty="0">
                <a:latin typeface="Oracle Sans" panose="020B0503020204020204" pitchFamily="34" charset="0"/>
                <a:cs typeface="Oracle Sans" panose="020B0503020204020204" pitchFamily="34" charset="0"/>
              </a:endParaRPr>
            </a:p>
          </p:txBody>
        </p:sp>
        <p:grpSp>
          <p:nvGrpSpPr>
            <p:cNvPr id="34" name="Group 33">
              <a:extLst>
                <a:ext uri="{FF2B5EF4-FFF2-40B4-BE49-F238E27FC236}">
                  <a16:creationId xmlns:a16="http://schemas.microsoft.com/office/drawing/2014/main" id="{E4F7EAD1-A048-C2F0-1EF6-64821D9FA918}"/>
                </a:ext>
              </a:extLst>
            </p:cNvPr>
            <p:cNvGrpSpPr/>
            <p:nvPr/>
          </p:nvGrpSpPr>
          <p:grpSpPr>
            <a:xfrm>
              <a:off x="731520" y="3474720"/>
              <a:ext cx="5029200" cy="1554480"/>
              <a:chOff x="731520" y="4023360"/>
              <a:chExt cx="5029200" cy="1554480"/>
            </a:xfrm>
          </p:grpSpPr>
          <p:pic>
            <p:nvPicPr>
              <p:cNvPr id="41" name="Graphic 40">
                <a:extLst>
                  <a:ext uri="{FF2B5EF4-FFF2-40B4-BE49-F238E27FC236}">
                    <a16:creationId xmlns:a16="http://schemas.microsoft.com/office/drawing/2014/main" id="{53A4D3BD-D54B-8BA1-C209-30D5480FCF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520" y="4023360"/>
                <a:ext cx="274320" cy="274320"/>
              </a:xfrm>
              <a:prstGeom prst="rect">
                <a:avLst/>
              </a:prstGeom>
            </p:spPr>
          </p:pic>
          <p:sp>
            <p:nvSpPr>
              <p:cNvPr id="42" name="Content Placeholder 26">
                <a:extLst>
                  <a:ext uri="{FF2B5EF4-FFF2-40B4-BE49-F238E27FC236}">
                    <a16:creationId xmlns:a16="http://schemas.microsoft.com/office/drawing/2014/main" id="{C1BBE050-DBDB-8A45-E55C-FE20BF73C80D}"/>
                  </a:ext>
                </a:extLst>
              </p:cNvPr>
              <p:cNvSpPr txBox="1">
                <a:spLocks/>
              </p:cNvSpPr>
              <p:nvPr/>
            </p:nvSpPr>
            <p:spPr>
              <a:xfrm>
                <a:off x="1097280" y="4023360"/>
                <a:ext cx="4663440" cy="155448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Solutions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Meet non-standard requirements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Optimize common business functions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Enhance data capture </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Integrate disparate data sources</a:t>
                </a:r>
                <a:endParaRPr lang="en-US" sz="1400" dirty="0">
                  <a:solidFill>
                    <a:schemeClr val="bg2">
                      <a:lumMod val="50000"/>
                    </a:schemeClr>
                  </a:solidFill>
                  <a:latin typeface="Oracle Sans" panose="020B0503020204020204" pitchFamily="34" charset="0"/>
                  <a:cs typeface="Oracle Sans" panose="020B0503020204020204" pitchFamily="34" charset="0"/>
                </a:endParaRPr>
              </a:p>
              <a:p>
                <a:pPr>
                  <a:lnSpc>
                    <a:spcPct val="110000"/>
                  </a:lnSpc>
                  <a:buClr>
                    <a:schemeClr val="tx1"/>
                  </a:buClr>
                  <a:buSzPct val="100000"/>
                  <a:defRPr/>
                </a:pPr>
                <a:endParaRPr lang="en-US" sz="1400" dirty="0">
                  <a:latin typeface="Oracle Sans" panose="020B0503020204020204" pitchFamily="34" charset="0"/>
                  <a:cs typeface="Oracle Sans" panose="020B0503020204020204" pitchFamily="34" charset="0"/>
                </a:endParaRPr>
              </a:p>
            </p:txBody>
          </p:sp>
        </p:grpSp>
        <p:grpSp>
          <p:nvGrpSpPr>
            <p:cNvPr id="35" name="Group 34">
              <a:extLst>
                <a:ext uri="{FF2B5EF4-FFF2-40B4-BE49-F238E27FC236}">
                  <a16:creationId xmlns:a16="http://schemas.microsoft.com/office/drawing/2014/main" id="{5F321874-24CA-10B8-6298-0B72D6FD4C2B}"/>
                </a:ext>
              </a:extLst>
            </p:cNvPr>
            <p:cNvGrpSpPr/>
            <p:nvPr/>
          </p:nvGrpSpPr>
          <p:grpSpPr>
            <a:xfrm>
              <a:off x="731520" y="1600200"/>
              <a:ext cx="5029200" cy="1600200"/>
              <a:chOff x="731520" y="1600200"/>
              <a:chExt cx="5029200" cy="1600200"/>
            </a:xfrm>
          </p:grpSpPr>
          <p:sp>
            <p:nvSpPr>
              <p:cNvPr id="37" name="Content Placeholder 26">
                <a:extLst>
                  <a:ext uri="{FF2B5EF4-FFF2-40B4-BE49-F238E27FC236}">
                    <a16:creationId xmlns:a16="http://schemas.microsoft.com/office/drawing/2014/main" id="{39C95339-EFB5-AE50-3B00-CD8B0F275B8F}"/>
                  </a:ext>
                </a:extLst>
              </p:cNvPr>
              <p:cNvSpPr txBox="1">
                <a:spLocks/>
              </p:cNvSpPr>
              <p:nvPr/>
            </p:nvSpPr>
            <p:spPr>
              <a:xfrm>
                <a:off x="1097280" y="1645920"/>
                <a:ext cx="4663440" cy="155448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Features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Extend ERPs and other enterprise software</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Provide organization-specific dashboards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Improved workflows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Fill gaps</a:t>
                </a:r>
                <a:endParaRPr lang="en-US" sz="1600" dirty="0">
                  <a:latin typeface="Oracle Sans" panose="020B0503020204020204" pitchFamily="34" charset="0"/>
                  <a:cs typeface="Oracle Sans" panose="020B0503020204020204" pitchFamily="34" charset="0"/>
                  <a:sym typeface="Oracle Sans Light"/>
                </a:endParaRPr>
              </a:p>
            </p:txBody>
          </p:sp>
          <p:grpSp>
            <p:nvGrpSpPr>
              <p:cNvPr id="38" name="Group 37">
                <a:extLst>
                  <a:ext uri="{FF2B5EF4-FFF2-40B4-BE49-F238E27FC236}">
                    <a16:creationId xmlns:a16="http://schemas.microsoft.com/office/drawing/2014/main" id="{FE51E5EB-EDC9-03EE-B79F-2E7632444FE5}"/>
                  </a:ext>
                </a:extLst>
              </p:cNvPr>
              <p:cNvGrpSpPr/>
              <p:nvPr/>
            </p:nvGrpSpPr>
            <p:grpSpPr>
              <a:xfrm>
                <a:off x="731520" y="1600200"/>
                <a:ext cx="274320" cy="274320"/>
                <a:chOff x="731520" y="1600200"/>
                <a:chExt cx="274320" cy="274320"/>
              </a:xfrm>
            </p:grpSpPr>
            <p:sp>
              <p:nvSpPr>
                <p:cNvPr id="39" name="5-Point Star 21">
                  <a:extLst>
                    <a:ext uri="{FF2B5EF4-FFF2-40B4-BE49-F238E27FC236}">
                      <a16:creationId xmlns:a16="http://schemas.microsoft.com/office/drawing/2014/main" id="{BF32E882-E6BE-04BD-E2B0-2843D31A291D}"/>
                    </a:ext>
                  </a:extLst>
                </p:cNvPr>
                <p:cNvSpPr>
                  <a:spLocks/>
                </p:cNvSpPr>
                <p:nvPr/>
              </p:nvSpPr>
              <p:spPr>
                <a:xfrm>
                  <a:off x="754380" y="1627632"/>
                  <a:ext cx="228600" cy="219456"/>
                </a:xfrm>
                <a:prstGeom prst="star5">
                  <a:avLst>
                    <a:gd name="adj" fmla="val 25491"/>
                    <a:gd name="hf" fmla="val 105146"/>
                    <a:gd name="vf" fmla="val 110557"/>
                  </a:avLst>
                </a:prstGeom>
                <a:solidFill>
                  <a:srgbClr val="D39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B79F485-7226-2959-A799-4F632488EB95}"/>
                    </a:ext>
                  </a:extLst>
                </p:cNvPr>
                <p:cNvSpPr/>
                <p:nvPr/>
              </p:nvSpPr>
              <p:spPr>
                <a:xfrm>
                  <a:off x="731520" y="1600200"/>
                  <a:ext cx="27432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 name="Group 42">
            <a:extLst>
              <a:ext uri="{FF2B5EF4-FFF2-40B4-BE49-F238E27FC236}">
                <a16:creationId xmlns:a16="http://schemas.microsoft.com/office/drawing/2014/main" id="{BC4AF4B3-749E-DF99-0CBC-DA72526381EF}"/>
              </a:ext>
            </a:extLst>
          </p:cNvPr>
          <p:cNvGrpSpPr/>
          <p:nvPr/>
        </p:nvGrpSpPr>
        <p:grpSpPr>
          <a:xfrm>
            <a:off x="6071076" y="731519"/>
            <a:ext cx="5688906" cy="5865833"/>
            <a:chOff x="6583680" y="731520"/>
            <a:chExt cx="5394960" cy="6035040"/>
          </a:xfrm>
        </p:grpSpPr>
        <p:pic>
          <p:nvPicPr>
            <p:cNvPr id="44" name="Picture 43">
              <a:extLst>
                <a:ext uri="{FF2B5EF4-FFF2-40B4-BE49-F238E27FC236}">
                  <a16:creationId xmlns:a16="http://schemas.microsoft.com/office/drawing/2014/main" id="{9CC8D04D-A3BB-EFF7-5D49-6372EDCEA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3680" y="731520"/>
              <a:ext cx="3657600" cy="3657600"/>
            </a:xfrm>
            <a:prstGeom prst="rect">
              <a:avLst/>
            </a:prstGeom>
          </p:spPr>
        </p:pic>
        <p:pic>
          <p:nvPicPr>
            <p:cNvPr id="45" name="Picture 44">
              <a:extLst>
                <a:ext uri="{FF2B5EF4-FFF2-40B4-BE49-F238E27FC236}">
                  <a16:creationId xmlns:a16="http://schemas.microsoft.com/office/drawing/2014/main" id="{B178489B-4897-5757-3F8E-C0B33E38B3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040" y="3108960"/>
              <a:ext cx="3657600" cy="3657600"/>
            </a:xfrm>
            <a:prstGeom prst="rect">
              <a:avLst/>
            </a:prstGeom>
            <a:ln w="12700">
              <a:noFill/>
            </a:ln>
          </p:spPr>
        </p:pic>
        <p:cxnSp>
          <p:nvCxnSpPr>
            <p:cNvPr id="46" name="Elbow Connector 45">
              <a:extLst>
                <a:ext uri="{FF2B5EF4-FFF2-40B4-BE49-F238E27FC236}">
                  <a16:creationId xmlns:a16="http://schemas.microsoft.com/office/drawing/2014/main" id="{60445C5F-464A-082B-975D-8ABE3256F4DC}"/>
                </a:ext>
              </a:extLst>
            </p:cNvPr>
            <p:cNvCxnSpPr>
              <a:cxnSpLocks noChangeAspect="1"/>
            </p:cNvCxnSpPr>
            <p:nvPr/>
          </p:nvCxnSpPr>
          <p:spPr>
            <a:xfrm rot="10800000" flipH="1" flipV="1">
              <a:off x="10241280" y="3108960"/>
              <a:ext cx="548640" cy="548640"/>
            </a:xfrm>
            <a:prstGeom prst="bentConnector3">
              <a:avLst>
                <a:gd name="adj1" fmla="val 100744"/>
              </a:avLst>
            </a:prstGeom>
            <a:ln w="25400">
              <a:solidFill>
                <a:schemeClr val="tx1">
                  <a:lumMod val="25000"/>
                  <a:lumOff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9925B27-9481-BD28-8A84-2EADB0C9A744}"/>
                </a:ext>
              </a:extLst>
            </p:cNvPr>
            <p:cNvSpPr txBox="1"/>
            <p:nvPr/>
          </p:nvSpPr>
          <p:spPr>
            <a:xfrm>
              <a:off x="7040880" y="3429000"/>
              <a:ext cx="1645920" cy="365760"/>
            </a:xfrm>
            <a:prstGeom prst="rect">
              <a:avLst/>
            </a:prstGeom>
            <a:noFill/>
          </p:spPr>
          <p:txBody>
            <a:bodyPr wrap="none" lIns="0" tIns="0" rIns="0" bIns="0" rtlCol="0" anchor="ctr">
              <a:noAutofit/>
            </a:bodyPr>
            <a:lstStyle/>
            <a:p>
              <a:r>
                <a:rPr lang="en-US" sz="1400" dirty="0"/>
                <a:t>Existing Apps</a:t>
              </a:r>
            </a:p>
          </p:txBody>
        </p:sp>
        <p:sp>
          <p:nvSpPr>
            <p:cNvPr id="48" name="TextBox 47">
              <a:extLst>
                <a:ext uri="{FF2B5EF4-FFF2-40B4-BE49-F238E27FC236}">
                  <a16:creationId xmlns:a16="http://schemas.microsoft.com/office/drawing/2014/main" id="{B415A815-FCDF-2F66-9D31-475D9C0CC923}"/>
                </a:ext>
              </a:extLst>
            </p:cNvPr>
            <p:cNvSpPr txBox="1"/>
            <p:nvPr/>
          </p:nvSpPr>
          <p:spPr>
            <a:xfrm>
              <a:off x="8595360" y="5577840"/>
              <a:ext cx="1645920" cy="365760"/>
            </a:xfrm>
            <a:prstGeom prst="rect">
              <a:avLst/>
            </a:prstGeom>
            <a:noFill/>
          </p:spPr>
          <p:txBody>
            <a:bodyPr wrap="none" lIns="0" tIns="0" rIns="0" bIns="0" rtlCol="0" anchor="ctr">
              <a:noAutofit/>
            </a:bodyPr>
            <a:lstStyle/>
            <a:p>
              <a:r>
                <a:rPr lang="en-US" sz="1400" dirty="0"/>
                <a:t>APEX Application</a:t>
              </a:r>
            </a:p>
          </p:txBody>
        </p:sp>
      </p:grpSp>
    </p:spTree>
    <p:extLst>
      <p:ext uri="{BB962C8B-B14F-4D97-AF65-F5344CB8AC3E}">
        <p14:creationId xmlns:p14="http://schemas.microsoft.com/office/powerpoint/2010/main" val="337233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6378C02-F23A-4DE3-8F66-68BCA04E4383}"/>
              </a:ext>
            </a:extLst>
          </p:cNvPr>
          <p:cNvSpPr>
            <a:spLocks noGrp="1"/>
          </p:cNvSpPr>
          <p:nvPr>
            <p:ph type="sldNum" sz="quarter" idx="19"/>
          </p:nvPr>
        </p:nvSpPr>
        <p:spPr>
          <a:xfrm>
            <a:off x="762000" y="6423660"/>
            <a:ext cx="365760" cy="365760"/>
          </a:xfrm>
        </p:spPr>
        <p:txBody>
          <a:bodyPr/>
          <a:lstStyle/>
          <a:p>
            <a:fld id="{345D60D9-5372-5F40-9443-0F9AE5BDC3C8}" type="slidenum">
              <a:rPr lang="en-US" smtClean="0"/>
              <a:pPr/>
              <a:t>5</a:t>
            </a:fld>
            <a:endParaRPr lang="en-US" dirty="0"/>
          </a:p>
        </p:txBody>
      </p:sp>
      <p:sp>
        <p:nvSpPr>
          <p:cNvPr id="7" name="Footer Placeholder 6">
            <a:extLst>
              <a:ext uri="{FF2B5EF4-FFF2-40B4-BE49-F238E27FC236}">
                <a16:creationId xmlns:a16="http://schemas.microsoft.com/office/drawing/2014/main" id="{9D4283A1-F137-443D-980E-5143B757214C}"/>
              </a:ext>
            </a:extLst>
          </p:cNvPr>
          <p:cNvSpPr>
            <a:spLocks noGrp="1"/>
          </p:cNvSpPr>
          <p:nvPr>
            <p:ph type="ftr" sz="quarter" idx="18"/>
          </p:nvPr>
        </p:nvSpPr>
        <p:spPr>
          <a:xfrm>
            <a:off x="1127759" y="6423978"/>
            <a:ext cx="5745379" cy="365125"/>
          </a:xfrm>
        </p:spPr>
        <p:txBody>
          <a:bodyPr/>
          <a:lstStyle/>
          <a:p>
            <a:r>
              <a:rPr lang="en-US" dirty="0"/>
              <a:t>Copyright © 2025, Oracle and/or its affiliates</a:t>
            </a:r>
          </a:p>
        </p:txBody>
      </p:sp>
      <p:sp>
        <p:nvSpPr>
          <p:cNvPr id="9" name="Date">
            <a:extLst>
              <a:ext uri="{FF2B5EF4-FFF2-40B4-BE49-F238E27FC236}">
                <a16:creationId xmlns:a16="http://schemas.microsoft.com/office/drawing/2014/main" id="{C2787478-2D53-1E03-8218-9C3FD17EED4A}"/>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17" name="Content Placeholder 2">
            <a:extLst>
              <a:ext uri="{FF2B5EF4-FFF2-40B4-BE49-F238E27FC236}">
                <a16:creationId xmlns:a16="http://schemas.microsoft.com/office/drawing/2014/main" id="{F0A74DFC-14FC-F478-CBCE-91F80D932E4D}"/>
              </a:ext>
            </a:extLst>
          </p:cNvPr>
          <p:cNvSpPr txBox="1">
            <a:spLocks/>
          </p:cNvSpPr>
          <p:nvPr/>
        </p:nvSpPr>
        <p:spPr>
          <a:xfrm>
            <a:off x="768875" y="3358195"/>
            <a:ext cx="3300984" cy="275952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1B13F"/>
                </a:solidFill>
                <a:latin typeface="Oracle Sans" panose="020B0503020204020204" pitchFamily="34" charset="0"/>
                <a:cs typeface="Oracle Sans" panose="020B0503020204020204" pitchFamily="34" charset="0"/>
              </a:rPr>
              <a:t>Speed</a:t>
            </a:r>
          </a:p>
          <a:p>
            <a:pPr lvl="1"/>
            <a:r>
              <a:rPr lang="en-US" dirty="0"/>
              <a:t>Easy to learn</a:t>
            </a:r>
          </a:p>
          <a:p>
            <a:pPr lvl="1"/>
            <a:r>
              <a:rPr lang="en-US" dirty="0"/>
              <a:t>Faster development</a:t>
            </a:r>
          </a:p>
        </p:txBody>
      </p:sp>
      <p:sp>
        <p:nvSpPr>
          <p:cNvPr id="18" name="Content Placeholder 3">
            <a:extLst>
              <a:ext uri="{FF2B5EF4-FFF2-40B4-BE49-F238E27FC236}">
                <a16:creationId xmlns:a16="http://schemas.microsoft.com/office/drawing/2014/main" id="{B0823269-289D-C8E5-EAB5-6E37D6D32D48}"/>
              </a:ext>
            </a:extLst>
          </p:cNvPr>
          <p:cNvSpPr txBox="1">
            <a:spLocks/>
          </p:cNvSpPr>
          <p:nvPr/>
        </p:nvSpPr>
        <p:spPr>
          <a:xfrm>
            <a:off x="4456971" y="3358195"/>
            <a:ext cx="3300984" cy="275952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1B13F"/>
                </a:solidFill>
                <a:latin typeface="Oracle Sans" panose="020B0503020204020204" pitchFamily="34" charset="0"/>
                <a:cs typeface="Oracle Sans" panose="020B0503020204020204" pitchFamily="34" charset="0"/>
              </a:rPr>
              <a:t>Innovation</a:t>
            </a:r>
          </a:p>
          <a:p>
            <a:pPr lvl="1"/>
            <a:r>
              <a:rPr lang="en-US" dirty="0"/>
              <a:t>More time to focus on making better apps</a:t>
            </a:r>
          </a:p>
        </p:txBody>
      </p:sp>
      <p:sp>
        <p:nvSpPr>
          <p:cNvPr id="19" name="Content Placeholder 4">
            <a:extLst>
              <a:ext uri="{FF2B5EF4-FFF2-40B4-BE49-F238E27FC236}">
                <a16:creationId xmlns:a16="http://schemas.microsoft.com/office/drawing/2014/main" id="{1FD6894C-37FC-F22D-48CB-C6D5F8CECC03}"/>
              </a:ext>
            </a:extLst>
          </p:cNvPr>
          <p:cNvSpPr txBox="1">
            <a:spLocks/>
          </p:cNvSpPr>
          <p:nvPr/>
        </p:nvSpPr>
        <p:spPr>
          <a:xfrm>
            <a:off x="8145067" y="3358195"/>
            <a:ext cx="3300984" cy="275952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1B13F"/>
                </a:solidFill>
                <a:latin typeface="Oracle Sans" panose="020B0503020204020204" pitchFamily="34" charset="0"/>
                <a:cs typeface="Oracle Sans" panose="020B0503020204020204" pitchFamily="34" charset="0"/>
              </a:rPr>
              <a:t>Agility</a:t>
            </a:r>
          </a:p>
          <a:p>
            <a:pPr lvl="1"/>
            <a:r>
              <a:rPr lang="en-US" dirty="0"/>
              <a:t>Respond to user requests more quickly</a:t>
            </a:r>
          </a:p>
        </p:txBody>
      </p:sp>
      <p:pic>
        <p:nvPicPr>
          <p:cNvPr id="20" name="Picture Placeholder 64">
            <a:extLst>
              <a:ext uri="{FF2B5EF4-FFF2-40B4-BE49-F238E27FC236}">
                <a16:creationId xmlns:a16="http://schemas.microsoft.com/office/drawing/2014/main" id="{897BB4B0-C6CA-5F03-91A6-42D4C1BECDA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9557" y="1463219"/>
            <a:ext cx="2251136" cy="2251133"/>
          </a:xfrm>
          <a:prstGeom prst="rect">
            <a:avLst/>
          </a:prstGeom>
          <a:noFill/>
        </p:spPr>
      </p:pic>
      <p:pic>
        <p:nvPicPr>
          <p:cNvPr id="21" name="Picture Placeholder 96">
            <a:extLst>
              <a:ext uri="{FF2B5EF4-FFF2-40B4-BE49-F238E27FC236}">
                <a16:creationId xmlns:a16="http://schemas.microsoft.com/office/drawing/2014/main" id="{3F456582-86EF-F3BB-31AB-251D5A224995}"/>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85" b="85"/>
          <a:stretch/>
        </p:blipFill>
        <p:spPr>
          <a:xfrm>
            <a:off x="4069859" y="1794426"/>
            <a:ext cx="1588717" cy="1588717"/>
          </a:xfrm>
          <a:prstGeom prst="rect">
            <a:avLst/>
          </a:prstGeom>
          <a:noFill/>
        </p:spPr>
      </p:pic>
      <p:pic>
        <p:nvPicPr>
          <p:cNvPr id="22" name="Picture Placeholder 116">
            <a:extLst>
              <a:ext uri="{FF2B5EF4-FFF2-40B4-BE49-F238E27FC236}">
                <a16:creationId xmlns:a16="http://schemas.microsoft.com/office/drawing/2014/main" id="{3D5790F7-D376-2E93-BA25-89C63AA46273}"/>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978747" y="1918113"/>
            <a:ext cx="1341341" cy="1341341"/>
          </a:xfrm>
          <a:prstGeom prst="rect">
            <a:avLst/>
          </a:prstGeom>
          <a:noFill/>
        </p:spPr>
      </p:pic>
      <p:sp>
        <p:nvSpPr>
          <p:cNvPr id="2" name="Title 1">
            <a:extLst>
              <a:ext uri="{FF2B5EF4-FFF2-40B4-BE49-F238E27FC236}">
                <a16:creationId xmlns:a16="http://schemas.microsoft.com/office/drawing/2014/main" id="{5C2CCEFE-F0B7-D6ED-B615-E57515FF78D1}"/>
              </a:ext>
            </a:extLst>
          </p:cNvPr>
          <p:cNvSpPr>
            <a:spLocks noGrp="1"/>
          </p:cNvSpPr>
          <p:nvPr>
            <p:ph type="title"/>
          </p:nvPr>
        </p:nvSpPr>
        <p:spPr>
          <a:xfrm>
            <a:off x="768875" y="378124"/>
            <a:ext cx="10671048" cy="822960"/>
          </a:xfrm>
        </p:spPr>
        <p:txBody>
          <a:bodyPr/>
          <a:lstStyle/>
          <a:p>
            <a:r>
              <a:rPr lang="en-US" dirty="0"/>
              <a:t>Why low code?</a:t>
            </a:r>
          </a:p>
        </p:txBody>
      </p:sp>
    </p:spTree>
    <p:extLst>
      <p:ext uri="{BB962C8B-B14F-4D97-AF65-F5344CB8AC3E}">
        <p14:creationId xmlns:p14="http://schemas.microsoft.com/office/powerpoint/2010/main" val="24074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grpSp>
        <p:nvGrpSpPr>
          <p:cNvPr id="86" name="Group 85">
            <a:extLst>
              <a:ext uri="{FF2B5EF4-FFF2-40B4-BE49-F238E27FC236}">
                <a16:creationId xmlns:a16="http://schemas.microsoft.com/office/drawing/2014/main" id="{03F80DFB-F319-BBB3-9775-9AE398E63BDB}"/>
              </a:ext>
            </a:extLst>
          </p:cNvPr>
          <p:cNvGrpSpPr>
            <a:grpSpLocks noChangeAspect="1"/>
          </p:cNvGrpSpPr>
          <p:nvPr/>
        </p:nvGrpSpPr>
        <p:grpSpPr>
          <a:xfrm>
            <a:off x="864045" y="4002648"/>
            <a:ext cx="347147" cy="331694"/>
            <a:chOff x="2387099" y="911225"/>
            <a:chExt cx="5821864" cy="5568950"/>
          </a:xfrm>
          <a:solidFill>
            <a:schemeClr val="bg1"/>
          </a:solidFill>
        </p:grpSpPr>
        <p:sp>
          <p:nvSpPr>
            <p:cNvPr id="87" name="Freeform 86">
              <a:extLst>
                <a:ext uri="{FF2B5EF4-FFF2-40B4-BE49-F238E27FC236}">
                  <a16:creationId xmlns:a16="http://schemas.microsoft.com/office/drawing/2014/main" id="{C4E20141-692F-1A14-51EB-C55965B2C270}"/>
                </a:ext>
              </a:extLst>
            </p:cNvPr>
            <p:cNvSpPr>
              <a:spLocks noChangeArrowheads="1"/>
            </p:cNvSpPr>
            <p:nvPr/>
          </p:nvSpPr>
          <p:spPr bwMode="auto">
            <a:xfrm>
              <a:off x="2387099" y="1954216"/>
              <a:ext cx="4525967" cy="4525959"/>
            </a:xfrm>
            <a:custGeom>
              <a:avLst/>
              <a:gdLst>
                <a:gd name="T0" fmla="*/ 0 w 12572"/>
                <a:gd name="T1" fmla="*/ 5617 h 12572"/>
                <a:gd name="T2" fmla="*/ 0 w 12572"/>
                <a:gd name="T3" fmla="*/ 5617 h 12572"/>
                <a:gd name="T4" fmla="*/ 272 w 12572"/>
                <a:gd name="T5" fmla="*/ 5119 h 12572"/>
                <a:gd name="T6" fmla="*/ 974 w 12572"/>
                <a:gd name="T7" fmla="*/ 4825 h 12572"/>
                <a:gd name="T8" fmla="*/ 2650 w 12572"/>
                <a:gd name="T9" fmla="*/ 4825 h 12572"/>
                <a:gd name="T10" fmla="*/ 2899 w 12572"/>
                <a:gd name="T11" fmla="*/ 4825 h 12572"/>
                <a:gd name="T12" fmla="*/ 2899 w 12572"/>
                <a:gd name="T13" fmla="*/ 3873 h 12572"/>
                <a:gd name="T14" fmla="*/ 3874 w 12572"/>
                <a:gd name="T15" fmla="*/ 3873 h 12572"/>
                <a:gd name="T16" fmla="*/ 3874 w 12572"/>
                <a:gd name="T17" fmla="*/ 4825 h 12572"/>
                <a:gd name="T18" fmla="*/ 4032 w 12572"/>
                <a:gd name="T19" fmla="*/ 4825 h 12572"/>
                <a:gd name="T20" fmla="*/ 6274 w 12572"/>
                <a:gd name="T21" fmla="*/ 4825 h 12572"/>
                <a:gd name="T22" fmla="*/ 6433 w 12572"/>
                <a:gd name="T23" fmla="*/ 4780 h 12572"/>
                <a:gd name="T24" fmla="*/ 9196 w 12572"/>
                <a:gd name="T25" fmla="*/ 1993 h 12572"/>
                <a:gd name="T26" fmla="*/ 9263 w 12572"/>
                <a:gd name="T27" fmla="*/ 1925 h 12572"/>
                <a:gd name="T28" fmla="*/ 8244 w 12572"/>
                <a:gd name="T29" fmla="*/ 1925 h 12572"/>
                <a:gd name="T30" fmla="*/ 6772 w 12572"/>
                <a:gd name="T31" fmla="*/ 1925 h 12572"/>
                <a:gd name="T32" fmla="*/ 5799 w 12572"/>
                <a:gd name="T33" fmla="*/ 975 h 12572"/>
                <a:gd name="T34" fmla="*/ 6772 w 12572"/>
                <a:gd name="T35" fmla="*/ 0 h 12572"/>
                <a:gd name="T36" fmla="*/ 10487 w 12572"/>
                <a:gd name="T37" fmla="*/ 0 h 12572"/>
                <a:gd name="T38" fmla="*/ 11551 w 12572"/>
                <a:gd name="T39" fmla="*/ 0 h 12572"/>
                <a:gd name="T40" fmla="*/ 12571 w 12572"/>
                <a:gd name="T41" fmla="*/ 997 h 12572"/>
                <a:gd name="T42" fmla="*/ 12571 w 12572"/>
                <a:gd name="T43" fmla="*/ 5686 h 12572"/>
                <a:gd name="T44" fmla="*/ 11846 w 12572"/>
                <a:gd name="T45" fmla="*/ 6727 h 12572"/>
                <a:gd name="T46" fmla="*/ 10623 w 12572"/>
                <a:gd name="T47" fmla="*/ 5844 h 12572"/>
                <a:gd name="T48" fmla="*/ 10623 w 12572"/>
                <a:gd name="T49" fmla="*/ 3624 h 12572"/>
                <a:gd name="T50" fmla="*/ 10623 w 12572"/>
                <a:gd name="T51" fmla="*/ 3308 h 12572"/>
                <a:gd name="T52" fmla="*/ 10510 w 12572"/>
                <a:gd name="T53" fmla="*/ 3420 h 12572"/>
                <a:gd name="T54" fmla="*/ 7814 w 12572"/>
                <a:gd name="T55" fmla="*/ 6116 h 12572"/>
                <a:gd name="T56" fmla="*/ 7746 w 12572"/>
                <a:gd name="T57" fmla="*/ 6252 h 12572"/>
                <a:gd name="T58" fmla="*/ 7724 w 12572"/>
                <a:gd name="T59" fmla="*/ 8697 h 12572"/>
                <a:gd name="T60" fmla="*/ 8698 w 12572"/>
                <a:gd name="T61" fmla="*/ 8697 h 12572"/>
                <a:gd name="T62" fmla="*/ 8698 w 12572"/>
                <a:gd name="T63" fmla="*/ 9649 h 12572"/>
                <a:gd name="T64" fmla="*/ 7724 w 12572"/>
                <a:gd name="T65" fmla="*/ 9649 h 12572"/>
                <a:gd name="T66" fmla="*/ 7724 w 12572"/>
                <a:gd name="T67" fmla="*/ 10057 h 12572"/>
                <a:gd name="T68" fmla="*/ 7724 w 12572"/>
                <a:gd name="T69" fmla="*/ 11529 h 12572"/>
                <a:gd name="T70" fmla="*/ 7022 w 12572"/>
                <a:gd name="T71" fmla="*/ 12525 h 12572"/>
                <a:gd name="T72" fmla="*/ 6954 w 12572"/>
                <a:gd name="T73" fmla="*/ 12571 h 12572"/>
                <a:gd name="T74" fmla="*/ 793 w 12572"/>
                <a:gd name="T75" fmla="*/ 12571 h 12572"/>
                <a:gd name="T76" fmla="*/ 385 w 12572"/>
                <a:gd name="T77" fmla="*/ 12368 h 12572"/>
                <a:gd name="T78" fmla="*/ 0 w 12572"/>
                <a:gd name="T79" fmla="*/ 11778 h 12572"/>
                <a:gd name="T80" fmla="*/ 0 w 12572"/>
                <a:gd name="T81" fmla="*/ 5617 h 1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72" h="12572">
                  <a:moveTo>
                    <a:pt x="0" y="5617"/>
                  </a:moveTo>
                  <a:lnTo>
                    <a:pt x="0" y="5617"/>
                  </a:lnTo>
                  <a:cubicBezTo>
                    <a:pt x="91" y="5459"/>
                    <a:pt x="158" y="5278"/>
                    <a:pt x="272" y="5119"/>
                  </a:cubicBezTo>
                  <a:cubicBezTo>
                    <a:pt x="453" y="4915"/>
                    <a:pt x="702" y="4825"/>
                    <a:pt x="974" y="4825"/>
                  </a:cubicBezTo>
                  <a:cubicBezTo>
                    <a:pt x="1518" y="4825"/>
                    <a:pt x="2084" y="4825"/>
                    <a:pt x="2650" y="4825"/>
                  </a:cubicBezTo>
                  <a:cubicBezTo>
                    <a:pt x="2718" y="4825"/>
                    <a:pt x="2808" y="4825"/>
                    <a:pt x="2899" y="4825"/>
                  </a:cubicBezTo>
                  <a:cubicBezTo>
                    <a:pt x="2899" y="4508"/>
                    <a:pt x="2899" y="4190"/>
                    <a:pt x="2899" y="3873"/>
                  </a:cubicBezTo>
                  <a:cubicBezTo>
                    <a:pt x="3216" y="3873"/>
                    <a:pt x="3533" y="3873"/>
                    <a:pt x="3874" y="3873"/>
                  </a:cubicBezTo>
                  <a:cubicBezTo>
                    <a:pt x="3874" y="4190"/>
                    <a:pt x="3874" y="4508"/>
                    <a:pt x="3874" y="4825"/>
                  </a:cubicBezTo>
                  <a:cubicBezTo>
                    <a:pt x="3919" y="4825"/>
                    <a:pt x="3986" y="4825"/>
                    <a:pt x="4032" y="4825"/>
                  </a:cubicBezTo>
                  <a:cubicBezTo>
                    <a:pt x="4779" y="4825"/>
                    <a:pt x="5527" y="4825"/>
                    <a:pt x="6274" y="4825"/>
                  </a:cubicBezTo>
                  <a:cubicBezTo>
                    <a:pt x="6319" y="4825"/>
                    <a:pt x="6388" y="4802"/>
                    <a:pt x="6433" y="4780"/>
                  </a:cubicBezTo>
                  <a:cubicBezTo>
                    <a:pt x="7361" y="3851"/>
                    <a:pt x="8290" y="2922"/>
                    <a:pt x="9196" y="1993"/>
                  </a:cubicBezTo>
                  <a:cubicBezTo>
                    <a:pt x="9218" y="1993"/>
                    <a:pt x="9218" y="1971"/>
                    <a:pt x="9263" y="1925"/>
                  </a:cubicBezTo>
                  <a:cubicBezTo>
                    <a:pt x="8902" y="1925"/>
                    <a:pt x="8585" y="1925"/>
                    <a:pt x="8244" y="1925"/>
                  </a:cubicBezTo>
                  <a:cubicBezTo>
                    <a:pt x="7769" y="1925"/>
                    <a:pt x="7271" y="1925"/>
                    <a:pt x="6772" y="1925"/>
                  </a:cubicBezTo>
                  <a:cubicBezTo>
                    <a:pt x="6229" y="1925"/>
                    <a:pt x="5799" y="1518"/>
                    <a:pt x="5799" y="975"/>
                  </a:cubicBezTo>
                  <a:cubicBezTo>
                    <a:pt x="5799" y="431"/>
                    <a:pt x="6229" y="0"/>
                    <a:pt x="6772" y="0"/>
                  </a:cubicBezTo>
                  <a:cubicBezTo>
                    <a:pt x="8018" y="0"/>
                    <a:pt x="9241" y="0"/>
                    <a:pt x="10487" y="0"/>
                  </a:cubicBezTo>
                  <a:cubicBezTo>
                    <a:pt x="10849" y="0"/>
                    <a:pt x="11189" y="0"/>
                    <a:pt x="11551" y="0"/>
                  </a:cubicBezTo>
                  <a:cubicBezTo>
                    <a:pt x="12140" y="0"/>
                    <a:pt x="12571" y="408"/>
                    <a:pt x="12571" y="997"/>
                  </a:cubicBezTo>
                  <a:cubicBezTo>
                    <a:pt x="12571" y="2559"/>
                    <a:pt x="12548" y="4123"/>
                    <a:pt x="12571" y="5686"/>
                  </a:cubicBezTo>
                  <a:cubicBezTo>
                    <a:pt x="12571" y="6274"/>
                    <a:pt x="12231" y="6614"/>
                    <a:pt x="11846" y="6727"/>
                  </a:cubicBezTo>
                  <a:cubicBezTo>
                    <a:pt x="11257" y="6908"/>
                    <a:pt x="10646" y="6455"/>
                    <a:pt x="10623" y="5844"/>
                  </a:cubicBezTo>
                  <a:cubicBezTo>
                    <a:pt x="10623" y="5096"/>
                    <a:pt x="10623" y="4349"/>
                    <a:pt x="10623" y="3624"/>
                  </a:cubicBezTo>
                  <a:cubicBezTo>
                    <a:pt x="10623" y="3534"/>
                    <a:pt x="10623" y="3443"/>
                    <a:pt x="10623" y="3308"/>
                  </a:cubicBezTo>
                  <a:cubicBezTo>
                    <a:pt x="10578" y="3353"/>
                    <a:pt x="10555" y="3375"/>
                    <a:pt x="10510" y="3420"/>
                  </a:cubicBezTo>
                  <a:cubicBezTo>
                    <a:pt x="9604" y="4304"/>
                    <a:pt x="8720" y="5210"/>
                    <a:pt x="7814" y="6116"/>
                  </a:cubicBezTo>
                  <a:cubicBezTo>
                    <a:pt x="7769" y="6138"/>
                    <a:pt x="7746" y="6207"/>
                    <a:pt x="7746" y="6252"/>
                  </a:cubicBezTo>
                  <a:cubicBezTo>
                    <a:pt x="7724" y="7044"/>
                    <a:pt x="7724" y="7860"/>
                    <a:pt x="7724" y="8697"/>
                  </a:cubicBezTo>
                  <a:cubicBezTo>
                    <a:pt x="8063" y="8697"/>
                    <a:pt x="8358" y="8697"/>
                    <a:pt x="8698" y="8697"/>
                  </a:cubicBezTo>
                  <a:cubicBezTo>
                    <a:pt x="8698" y="9015"/>
                    <a:pt x="8698" y="9332"/>
                    <a:pt x="8698" y="9649"/>
                  </a:cubicBezTo>
                  <a:cubicBezTo>
                    <a:pt x="8381" y="9649"/>
                    <a:pt x="8063" y="9649"/>
                    <a:pt x="7724" y="9649"/>
                  </a:cubicBezTo>
                  <a:cubicBezTo>
                    <a:pt x="7724" y="9808"/>
                    <a:pt x="7724" y="9921"/>
                    <a:pt x="7724" y="10057"/>
                  </a:cubicBezTo>
                  <a:cubicBezTo>
                    <a:pt x="7724" y="10555"/>
                    <a:pt x="7724" y="11053"/>
                    <a:pt x="7724" y="11529"/>
                  </a:cubicBezTo>
                  <a:cubicBezTo>
                    <a:pt x="7724" y="12050"/>
                    <a:pt x="7475" y="12390"/>
                    <a:pt x="7022" y="12525"/>
                  </a:cubicBezTo>
                  <a:cubicBezTo>
                    <a:pt x="6999" y="12549"/>
                    <a:pt x="6976" y="12549"/>
                    <a:pt x="6954" y="12571"/>
                  </a:cubicBezTo>
                  <a:cubicBezTo>
                    <a:pt x="4892" y="12571"/>
                    <a:pt x="2831" y="12571"/>
                    <a:pt x="793" y="12571"/>
                  </a:cubicBezTo>
                  <a:cubicBezTo>
                    <a:pt x="656" y="12503"/>
                    <a:pt x="521" y="12458"/>
                    <a:pt x="385" y="12368"/>
                  </a:cubicBezTo>
                  <a:cubicBezTo>
                    <a:pt x="181" y="12231"/>
                    <a:pt x="68" y="12005"/>
                    <a:pt x="0" y="11778"/>
                  </a:cubicBezTo>
                  <a:cubicBezTo>
                    <a:pt x="0" y="9717"/>
                    <a:pt x="0" y="7679"/>
                    <a:pt x="0" y="561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88" name="Freeform 87">
              <a:extLst>
                <a:ext uri="{FF2B5EF4-FFF2-40B4-BE49-F238E27FC236}">
                  <a16:creationId xmlns:a16="http://schemas.microsoft.com/office/drawing/2014/main" id="{413DB116-F230-8000-6159-45B614EAC84A}"/>
                </a:ext>
              </a:extLst>
            </p:cNvPr>
            <p:cNvSpPr>
              <a:spLocks noChangeArrowheads="1"/>
            </p:cNvSpPr>
            <p:nvPr/>
          </p:nvSpPr>
          <p:spPr bwMode="auto">
            <a:xfrm>
              <a:off x="3683000" y="911225"/>
              <a:ext cx="1044575" cy="1044575"/>
            </a:xfrm>
            <a:custGeom>
              <a:avLst/>
              <a:gdLst>
                <a:gd name="T0" fmla="*/ 2900 w 2901"/>
                <a:gd name="T1" fmla="*/ 0 h 2900"/>
                <a:gd name="T2" fmla="*/ 2900 w 2901"/>
                <a:gd name="T3" fmla="*/ 0 h 2900"/>
                <a:gd name="T4" fmla="*/ 2900 w 2901"/>
                <a:gd name="T5" fmla="*/ 974 h 2900"/>
                <a:gd name="T6" fmla="*/ 975 w 2901"/>
                <a:gd name="T7" fmla="*/ 974 h 2900"/>
                <a:gd name="T8" fmla="*/ 975 w 2901"/>
                <a:gd name="T9" fmla="*/ 2899 h 2900"/>
                <a:gd name="T10" fmla="*/ 0 w 2901"/>
                <a:gd name="T11" fmla="*/ 2899 h 2900"/>
                <a:gd name="T12" fmla="*/ 0 w 2901"/>
                <a:gd name="T13" fmla="*/ 1971 h 2900"/>
                <a:gd name="T14" fmla="*/ 0 w 2901"/>
                <a:gd name="T15" fmla="*/ 997 h 2900"/>
                <a:gd name="T16" fmla="*/ 725 w 2901"/>
                <a:gd name="T17" fmla="*/ 22 h 2900"/>
                <a:gd name="T18" fmla="*/ 793 w 2901"/>
                <a:gd name="T19" fmla="*/ 0 h 2900"/>
                <a:gd name="T20" fmla="*/ 2900 w 2901"/>
                <a:gd name="T21" fmla="*/ 0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1" h="2900">
                  <a:moveTo>
                    <a:pt x="2900" y="0"/>
                  </a:moveTo>
                  <a:lnTo>
                    <a:pt x="2900" y="0"/>
                  </a:lnTo>
                  <a:cubicBezTo>
                    <a:pt x="2900" y="318"/>
                    <a:pt x="2900" y="634"/>
                    <a:pt x="2900" y="974"/>
                  </a:cubicBezTo>
                  <a:cubicBezTo>
                    <a:pt x="2242" y="974"/>
                    <a:pt x="1608" y="974"/>
                    <a:pt x="975" y="974"/>
                  </a:cubicBezTo>
                  <a:cubicBezTo>
                    <a:pt x="975" y="1608"/>
                    <a:pt x="975" y="2243"/>
                    <a:pt x="975" y="2899"/>
                  </a:cubicBezTo>
                  <a:cubicBezTo>
                    <a:pt x="634" y="2899"/>
                    <a:pt x="340" y="2899"/>
                    <a:pt x="0" y="2899"/>
                  </a:cubicBezTo>
                  <a:cubicBezTo>
                    <a:pt x="0" y="2582"/>
                    <a:pt x="0" y="2287"/>
                    <a:pt x="0" y="1971"/>
                  </a:cubicBezTo>
                  <a:cubicBezTo>
                    <a:pt x="0" y="1653"/>
                    <a:pt x="0" y="1336"/>
                    <a:pt x="0" y="997"/>
                  </a:cubicBezTo>
                  <a:cubicBezTo>
                    <a:pt x="0" y="521"/>
                    <a:pt x="250" y="181"/>
                    <a:pt x="725" y="22"/>
                  </a:cubicBezTo>
                  <a:cubicBezTo>
                    <a:pt x="748" y="22"/>
                    <a:pt x="771" y="0"/>
                    <a:pt x="793" y="0"/>
                  </a:cubicBezTo>
                  <a:cubicBezTo>
                    <a:pt x="1495" y="0"/>
                    <a:pt x="2197" y="0"/>
                    <a:pt x="290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89" name="Freeform 88">
              <a:extLst>
                <a:ext uri="{FF2B5EF4-FFF2-40B4-BE49-F238E27FC236}">
                  <a16:creationId xmlns:a16="http://schemas.microsoft.com/office/drawing/2014/main" id="{479C7207-8BD1-61E8-F3C1-A1A4E5A86B46}"/>
                </a:ext>
              </a:extLst>
            </p:cNvPr>
            <p:cNvSpPr>
              <a:spLocks noChangeArrowheads="1"/>
            </p:cNvSpPr>
            <p:nvPr/>
          </p:nvSpPr>
          <p:spPr bwMode="auto">
            <a:xfrm>
              <a:off x="7164388" y="911225"/>
              <a:ext cx="1044575" cy="1044575"/>
            </a:xfrm>
            <a:custGeom>
              <a:avLst/>
              <a:gdLst>
                <a:gd name="T0" fmla="*/ 2899 w 2900"/>
                <a:gd name="T1" fmla="*/ 2899 h 2900"/>
                <a:gd name="T2" fmla="*/ 2899 w 2900"/>
                <a:gd name="T3" fmla="*/ 2899 h 2900"/>
                <a:gd name="T4" fmla="*/ 1925 w 2900"/>
                <a:gd name="T5" fmla="*/ 2899 h 2900"/>
                <a:gd name="T6" fmla="*/ 1925 w 2900"/>
                <a:gd name="T7" fmla="*/ 974 h 2900"/>
                <a:gd name="T8" fmla="*/ 0 w 2900"/>
                <a:gd name="T9" fmla="*/ 974 h 2900"/>
                <a:gd name="T10" fmla="*/ 0 w 2900"/>
                <a:gd name="T11" fmla="*/ 0 h 2900"/>
                <a:gd name="T12" fmla="*/ 2106 w 2900"/>
                <a:gd name="T13" fmla="*/ 0 h 2900"/>
                <a:gd name="T14" fmla="*/ 2355 w 2900"/>
                <a:gd name="T15" fmla="*/ 91 h 2900"/>
                <a:gd name="T16" fmla="*/ 2899 w 2900"/>
                <a:gd name="T17" fmla="*/ 793 h 2900"/>
                <a:gd name="T18" fmla="*/ 2899 w 2900"/>
                <a:gd name="T19"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0">
                  <a:moveTo>
                    <a:pt x="2899" y="2899"/>
                  </a:moveTo>
                  <a:lnTo>
                    <a:pt x="2899" y="2899"/>
                  </a:lnTo>
                  <a:cubicBezTo>
                    <a:pt x="2581" y="2899"/>
                    <a:pt x="2265" y="2899"/>
                    <a:pt x="1925" y="2899"/>
                  </a:cubicBezTo>
                  <a:cubicBezTo>
                    <a:pt x="1925" y="2243"/>
                    <a:pt x="1925" y="1608"/>
                    <a:pt x="1925" y="974"/>
                  </a:cubicBezTo>
                  <a:cubicBezTo>
                    <a:pt x="1268" y="974"/>
                    <a:pt x="656" y="974"/>
                    <a:pt x="0" y="974"/>
                  </a:cubicBezTo>
                  <a:cubicBezTo>
                    <a:pt x="0" y="634"/>
                    <a:pt x="0" y="318"/>
                    <a:pt x="0" y="0"/>
                  </a:cubicBezTo>
                  <a:cubicBezTo>
                    <a:pt x="702" y="0"/>
                    <a:pt x="1403" y="0"/>
                    <a:pt x="2106" y="0"/>
                  </a:cubicBezTo>
                  <a:cubicBezTo>
                    <a:pt x="2197" y="22"/>
                    <a:pt x="2265" y="68"/>
                    <a:pt x="2355" y="91"/>
                  </a:cubicBezTo>
                  <a:cubicBezTo>
                    <a:pt x="2650" y="249"/>
                    <a:pt x="2786" y="499"/>
                    <a:pt x="2899" y="793"/>
                  </a:cubicBezTo>
                  <a:cubicBezTo>
                    <a:pt x="2899" y="1496"/>
                    <a:pt x="2899" y="2197"/>
                    <a:pt x="2899" y="289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0" name="Freeform 89">
              <a:extLst>
                <a:ext uri="{FF2B5EF4-FFF2-40B4-BE49-F238E27FC236}">
                  <a16:creationId xmlns:a16="http://schemas.microsoft.com/office/drawing/2014/main" id="{F6CF0CC3-D2F3-764B-333B-4B1993BBE79C}"/>
                </a:ext>
              </a:extLst>
            </p:cNvPr>
            <p:cNvSpPr>
              <a:spLocks noChangeArrowheads="1"/>
            </p:cNvSpPr>
            <p:nvPr/>
          </p:nvSpPr>
          <p:spPr bwMode="auto">
            <a:xfrm>
              <a:off x="7164388" y="4392613"/>
              <a:ext cx="1044575" cy="1044575"/>
            </a:xfrm>
            <a:custGeom>
              <a:avLst/>
              <a:gdLst>
                <a:gd name="T0" fmla="*/ 2899 w 2900"/>
                <a:gd name="T1" fmla="*/ 2107 h 2901"/>
                <a:gd name="T2" fmla="*/ 2899 w 2900"/>
                <a:gd name="T3" fmla="*/ 2107 h 2901"/>
                <a:gd name="T4" fmla="*/ 2491 w 2900"/>
                <a:gd name="T5" fmla="*/ 2696 h 2901"/>
                <a:gd name="T6" fmla="*/ 2038 w 2900"/>
                <a:gd name="T7" fmla="*/ 2877 h 2901"/>
                <a:gd name="T8" fmla="*/ 0 w 2900"/>
                <a:gd name="T9" fmla="*/ 2900 h 2901"/>
                <a:gd name="T10" fmla="*/ 0 w 2900"/>
                <a:gd name="T11" fmla="*/ 1925 h 2901"/>
                <a:gd name="T12" fmla="*/ 1925 w 2900"/>
                <a:gd name="T13" fmla="*/ 1925 h 2901"/>
                <a:gd name="T14" fmla="*/ 1925 w 2900"/>
                <a:gd name="T15" fmla="*/ 0 h 2901"/>
                <a:gd name="T16" fmla="*/ 2899 w 2900"/>
                <a:gd name="T17" fmla="*/ 0 h 2901"/>
                <a:gd name="T18" fmla="*/ 2899 w 2900"/>
                <a:gd name="T19" fmla="*/ 2107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1">
                  <a:moveTo>
                    <a:pt x="2899" y="2107"/>
                  </a:moveTo>
                  <a:lnTo>
                    <a:pt x="2899" y="2107"/>
                  </a:lnTo>
                  <a:cubicBezTo>
                    <a:pt x="2808" y="2334"/>
                    <a:pt x="2718" y="2560"/>
                    <a:pt x="2491" y="2696"/>
                  </a:cubicBezTo>
                  <a:cubicBezTo>
                    <a:pt x="2355" y="2787"/>
                    <a:pt x="2197" y="2877"/>
                    <a:pt x="2038" y="2877"/>
                  </a:cubicBezTo>
                  <a:cubicBezTo>
                    <a:pt x="1359" y="2900"/>
                    <a:pt x="679" y="2900"/>
                    <a:pt x="0" y="2900"/>
                  </a:cubicBezTo>
                  <a:cubicBezTo>
                    <a:pt x="0" y="2560"/>
                    <a:pt x="0" y="2266"/>
                    <a:pt x="0" y="1925"/>
                  </a:cubicBezTo>
                  <a:cubicBezTo>
                    <a:pt x="634" y="1925"/>
                    <a:pt x="1268" y="1925"/>
                    <a:pt x="1925" y="1925"/>
                  </a:cubicBezTo>
                  <a:cubicBezTo>
                    <a:pt x="1925" y="1292"/>
                    <a:pt x="1925" y="658"/>
                    <a:pt x="1925" y="0"/>
                  </a:cubicBezTo>
                  <a:cubicBezTo>
                    <a:pt x="2243" y="0"/>
                    <a:pt x="2581" y="0"/>
                    <a:pt x="2899" y="0"/>
                  </a:cubicBezTo>
                  <a:cubicBezTo>
                    <a:pt x="2899" y="703"/>
                    <a:pt x="2899" y="1405"/>
                    <a:pt x="2899" y="210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1" name="Freeform 90">
              <a:extLst>
                <a:ext uri="{FF2B5EF4-FFF2-40B4-BE49-F238E27FC236}">
                  <a16:creationId xmlns:a16="http://schemas.microsoft.com/office/drawing/2014/main" id="{E2C75DED-5210-0A02-8446-11131FFC6190}"/>
                </a:ext>
              </a:extLst>
            </p:cNvPr>
            <p:cNvSpPr>
              <a:spLocks noChangeArrowheads="1"/>
            </p:cNvSpPr>
            <p:nvPr/>
          </p:nvSpPr>
          <p:spPr bwMode="auto">
            <a:xfrm>
              <a:off x="5076825" y="911225"/>
              <a:ext cx="693738" cy="342900"/>
            </a:xfrm>
            <a:custGeom>
              <a:avLst/>
              <a:gdLst>
                <a:gd name="T0" fmla="*/ 1926 w 1927"/>
                <a:gd name="T1" fmla="*/ 0 h 953"/>
                <a:gd name="T2" fmla="*/ 1926 w 1927"/>
                <a:gd name="T3" fmla="*/ 0 h 953"/>
                <a:gd name="T4" fmla="*/ 1926 w 1927"/>
                <a:gd name="T5" fmla="*/ 952 h 953"/>
                <a:gd name="T6" fmla="*/ 0 w 1927"/>
                <a:gd name="T7" fmla="*/ 952 h 953"/>
                <a:gd name="T8" fmla="*/ 0 w 1927"/>
                <a:gd name="T9" fmla="*/ 0 h 953"/>
                <a:gd name="T10" fmla="*/ 1926 w 1927"/>
                <a:gd name="T11" fmla="*/ 0 h 953"/>
              </a:gdLst>
              <a:ahLst/>
              <a:cxnLst>
                <a:cxn ang="0">
                  <a:pos x="T0" y="T1"/>
                </a:cxn>
                <a:cxn ang="0">
                  <a:pos x="T2" y="T3"/>
                </a:cxn>
                <a:cxn ang="0">
                  <a:pos x="T4" y="T5"/>
                </a:cxn>
                <a:cxn ang="0">
                  <a:pos x="T6" y="T7"/>
                </a:cxn>
                <a:cxn ang="0">
                  <a:pos x="T8" y="T9"/>
                </a:cxn>
                <a:cxn ang="0">
                  <a:pos x="T10" y="T11"/>
                </a:cxn>
              </a:cxnLst>
              <a:rect l="0" t="0" r="r" b="b"/>
              <a:pathLst>
                <a:path w="1927" h="953">
                  <a:moveTo>
                    <a:pt x="1926" y="0"/>
                  </a:moveTo>
                  <a:lnTo>
                    <a:pt x="1926" y="0"/>
                  </a:lnTo>
                  <a:cubicBezTo>
                    <a:pt x="1926" y="318"/>
                    <a:pt x="1926" y="634"/>
                    <a:pt x="1926" y="952"/>
                  </a:cubicBezTo>
                  <a:cubicBezTo>
                    <a:pt x="1291" y="952"/>
                    <a:pt x="657" y="952"/>
                    <a:pt x="0" y="952"/>
                  </a:cubicBezTo>
                  <a:cubicBezTo>
                    <a:pt x="0" y="634"/>
                    <a:pt x="0" y="318"/>
                    <a:pt x="0" y="0"/>
                  </a:cubicBezTo>
                  <a:cubicBezTo>
                    <a:pt x="635" y="0"/>
                    <a:pt x="1291" y="0"/>
                    <a:pt x="1926"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2" name="Freeform 91">
              <a:extLst>
                <a:ext uri="{FF2B5EF4-FFF2-40B4-BE49-F238E27FC236}">
                  <a16:creationId xmlns:a16="http://schemas.microsoft.com/office/drawing/2014/main" id="{57850F16-E0E1-726B-975C-1398BA1E1EBE}"/>
                </a:ext>
              </a:extLst>
            </p:cNvPr>
            <p:cNvSpPr>
              <a:spLocks noChangeArrowheads="1"/>
            </p:cNvSpPr>
            <p:nvPr/>
          </p:nvSpPr>
          <p:spPr bwMode="auto">
            <a:xfrm>
              <a:off x="6119813" y="911225"/>
              <a:ext cx="693737" cy="342900"/>
            </a:xfrm>
            <a:custGeom>
              <a:avLst/>
              <a:gdLst>
                <a:gd name="T0" fmla="*/ 1925 w 1926"/>
                <a:gd name="T1" fmla="*/ 0 h 953"/>
                <a:gd name="T2" fmla="*/ 1925 w 1926"/>
                <a:gd name="T3" fmla="*/ 0 h 953"/>
                <a:gd name="T4" fmla="*/ 1925 w 1926"/>
                <a:gd name="T5" fmla="*/ 952 h 953"/>
                <a:gd name="T6" fmla="*/ 0 w 1926"/>
                <a:gd name="T7" fmla="*/ 952 h 953"/>
                <a:gd name="T8" fmla="*/ 0 w 1926"/>
                <a:gd name="T9" fmla="*/ 0 h 953"/>
                <a:gd name="T10" fmla="*/ 1925 w 1926"/>
                <a:gd name="T11" fmla="*/ 0 h 953"/>
              </a:gdLst>
              <a:ahLst/>
              <a:cxnLst>
                <a:cxn ang="0">
                  <a:pos x="T0" y="T1"/>
                </a:cxn>
                <a:cxn ang="0">
                  <a:pos x="T2" y="T3"/>
                </a:cxn>
                <a:cxn ang="0">
                  <a:pos x="T4" y="T5"/>
                </a:cxn>
                <a:cxn ang="0">
                  <a:pos x="T6" y="T7"/>
                </a:cxn>
                <a:cxn ang="0">
                  <a:pos x="T8" y="T9"/>
                </a:cxn>
                <a:cxn ang="0">
                  <a:pos x="T10" y="T11"/>
                </a:cxn>
              </a:cxnLst>
              <a:rect l="0" t="0" r="r" b="b"/>
              <a:pathLst>
                <a:path w="1926" h="953">
                  <a:moveTo>
                    <a:pt x="1925" y="0"/>
                  </a:moveTo>
                  <a:lnTo>
                    <a:pt x="1925" y="0"/>
                  </a:lnTo>
                  <a:cubicBezTo>
                    <a:pt x="1925" y="318"/>
                    <a:pt x="1925" y="634"/>
                    <a:pt x="1925" y="952"/>
                  </a:cubicBezTo>
                  <a:cubicBezTo>
                    <a:pt x="1292" y="952"/>
                    <a:pt x="658" y="952"/>
                    <a:pt x="0" y="952"/>
                  </a:cubicBezTo>
                  <a:cubicBezTo>
                    <a:pt x="0" y="634"/>
                    <a:pt x="0" y="318"/>
                    <a:pt x="0" y="0"/>
                  </a:cubicBezTo>
                  <a:cubicBezTo>
                    <a:pt x="635" y="0"/>
                    <a:pt x="1292" y="0"/>
                    <a:pt x="19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3" name="Freeform 92">
              <a:extLst>
                <a:ext uri="{FF2B5EF4-FFF2-40B4-BE49-F238E27FC236}">
                  <a16:creationId xmlns:a16="http://schemas.microsoft.com/office/drawing/2014/main" id="{E7282CB2-8FE5-447B-41CC-79ECCB49F6C6}"/>
                </a:ext>
              </a:extLst>
            </p:cNvPr>
            <p:cNvSpPr>
              <a:spLocks noChangeArrowheads="1"/>
            </p:cNvSpPr>
            <p:nvPr/>
          </p:nvSpPr>
          <p:spPr bwMode="auto">
            <a:xfrm>
              <a:off x="7858125" y="2305050"/>
              <a:ext cx="350838" cy="693738"/>
            </a:xfrm>
            <a:custGeom>
              <a:avLst/>
              <a:gdLst>
                <a:gd name="T0" fmla="*/ 974 w 975"/>
                <a:gd name="T1" fmla="*/ 1925 h 1926"/>
                <a:gd name="T2" fmla="*/ 974 w 975"/>
                <a:gd name="T3" fmla="*/ 1925 h 1926"/>
                <a:gd name="T4" fmla="*/ 0 w 975"/>
                <a:gd name="T5" fmla="*/ 1925 h 1926"/>
                <a:gd name="T6" fmla="*/ 0 w 975"/>
                <a:gd name="T7" fmla="*/ 0 h 1926"/>
                <a:gd name="T8" fmla="*/ 974 w 975"/>
                <a:gd name="T9" fmla="*/ 0 h 1926"/>
                <a:gd name="T10" fmla="*/ 974 w 975"/>
                <a:gd name="T11" fmla="*/ 1925 h 1926"/>
              </a:gdLst>
              <a:ahLst/>
              <a:cxnLst>
                <a:cxn ang="0">
                  <a:pos x="T0" y="T1"/>
                </a:cxn>
                <a:cxn ang="0">
                  <a:pos x="T2" y="T3"/>
                </a:cxn>
                <a:cxn ang="0">
                  <a:pos x="T4" y="T5"/>
                </a:cxn>
                <a:cxn ang="0">
                  <a:pos x="T6" y="T7"/>
                </a:cxn>
                <a:cxn ang="0">
                  <a:pos x="T8" y="T9"/>
                </a:cxn>
                <a:cxn ang="0">
                  <a:pos x="T10" y="T11"/>
                </a:cxn>
              </a:cxnLst>
              <a:rect l="0" t="0" r="r" b="b"/>
              <a:pathLst>
                <a:path w="975" h="1926">
                  <a:moveTo>
                    <a:pt x="974" y="1925"/>
                  </a:moveTo>
                  <a:lnTo>
                    <a:pt x="974" y="1925"/>
                  </a:lnTo>
                  <a:cubicBezTo>
                    <a:pt x="656" y="1925"/>
                    <a:pt x="340" y="1925"/>
                    <a:pt x="0" y="1925"/>
                  </a:cubicBezTo>
                  <a:cubicBezTo>
                    <a:pt x="0" y="1290"/>
                    <a:pt x="0" y="656"/>
                    <a:pt x="0" y="0"/>
                  </a:cubicBezTo>
                  <a:cubicBezTo>
                    <a:pt x="318" y="0"/>
                    <a:pt x="656" y="0"/>
                    <a:pt x="974" y="0"/>
                  </a:cubicBezTo>
                  <a:cubicBezTo>
                    <a:pt x="974" y="633"/>
                    <a:pt x="974" y="1290"/>
                    <a:pt x="974" y="192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4" name="Freeform 93">
              <a:extLst>
                <a:ext uri="{FF2B5EF4-FFF2-40B4-BE49-F238E27FC236}">
                  <a16:creationId xmlns:a16="http://schemas.microsoft.com/office/drawing/2014/main" id="{B983C968-3753-3F07-AAB4-EAFD9E4EF61D}"/>
                </a:ext>
              </a:extLst>
            </p:cNvPr>
            <p:cNvSpPr>
              <a:spLocks noChangeArrowheads="1"/>
            </p:cNvSpPr>
            <p:nvPr/>
          </p:nvSpPr>
          <p:spPr bwMode="auto">
            <a:xfrm>
              <a:off x="7858125" y="3348038"/>
              <a:ext cx="350838" cy="693737"/>
            </a:xfrm>
            <a:custGeom>
              <a:avLst/>
              <a:gdLst>
                <a:gd name="T0" fmla="*/ 974 w 975"/>
                <a:gd name="T1" fmla="*/ 1926 h 1927"/>
                <a:gd name="T2" fmla="*/ 974 w 975"/>
                <a:gd name="T3" fmla="*/ 1926 h 1927"/>
                <a:gd name="T4" fmla="*/ 0 w 975"/>
                <a:gd name="T5" fmla="*/ 1926 h 1927"/>
                <a:gd name="T6" fmla="*/ 0 w 975"/>
                <a:gd name="T7" fmla="*/ 0 h 1927"/>
                <a:gd name="T8" fmla="*/ 974 w 975"/>
                <a:gd name="T9" fmla="*/ 0 h 1927"/>
                <a:gd name="T10" fmla="*/ 974 w 975"/>
                <a:gd name="T11" fmla="*/ 1926 h 1927"/>
              </a:gdLst>
              <a:ahLst/>
              <a:cxnLst>
                <a:cxn ang="0">
                  <a:pos x="T0" y="T1"/>
                </a:cxn>
                <a:cxn ang="0">
                  <a:pos x="T2" y="T3"/>
                </a:cxn>
                <a:cxn ang="0">
                  <a:pos x="T4" y="T5"/>
                </a:cxn>
                <a:cxn ang="0">
                  <a:pos x="T6" y="T7"/>
                </a:cxn>
                <a:cxn ang="0">
                  <a:pos x="T8" y="T9"/>
                </a:cxn>
                <a:cxn ang="0">
                  <a:pos x="T10" y="T11"/>
                </a:cxn>
              </a:cxnLst>
              <a:rect l="0" t="0" r="r" b="b"/>
              <a:pathLst>
                <a:path w="975" h="1927">
                  <a:moveTo>
                    <a:pt x="974" y="1926"/>
                  </a:moveTo>
                  <a:lnTo>
                    <a:pt x="974" y="1926"/>
                  </a:lnTo>
                  <a:cubicBezTo>
                    <a:pt x="656" y="1926"/>
                    <a:pt x="340" y="1926"/>
                    <a:pt x="0" y="1926"/>
                  </a:cubicBezTo>
                  <a:cubicBezTo>
                    <a:pt x="0" y="1291"/>
                    <a:pt x="0" y="657"/>
                    <a:pt x="0" y="0"/>
                  </a:cubicBezTo>
                  <a:cubicBezTo>
                    <a:pt x="318" y="0"/>
                    <a:pt x="656" y="0"/>
                    <a:pt x="974" y="0"/>
                  </a:cubicBezTo>
                  <a:cubicBezTo>
                    <a:pt x="974" y="635"/>
                    <a:pt x="974" y="1291"/>
                    <a:pt x="974" y="192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5" name="Freeform 12">
              <a:extLst>
                <a:ext uri="{FF2B5EF4-FFF2-40B4-BE49-F238E27FC236}">
                  <a16:creationId xmlns:a16="http://schemas.microsoft.com/office/drawing/2014/main" id="{5D5E9BAD-0559-6738-BE46-AD75D475E62D}"/>
                </a:ext>
              </a:extLst>
            </p:cNvPr>
            <p:cNvSpPr>
              <a:spLocks noChangeArrowheads="1"/>
            </p:cNvSpPr>
            <p:nvPr/>
          </p:nvSpPr>
          <p:spPr bwMode="auto">
            <a:xfrm>
              <a:off x="3683000" y="2305050"/>
              <a:ext cx="342900" cy="693738"/>
            </a:xfrm>
            <a:custGeom>
              <a:avLst/>
              <a:gdLst>
                <a:gd name="T0" fmla="*/ 0 w 953"/>
                <a:gd name="T1" fmla="*/ 0 h 1926"/>
                <a:gd name="T2" fmla="*/ 0 w 953"/>
                <a:gd name="T3" fmla="*/ 0 h 1926"/>
                <a:gd name="T4" fmla="*/ 952 w 953"/>
                <a:gd name="T5" fmla="*/ 0 h 1926"/>
                <a:gd name="T6" fmla="*/ 952 w 953"/>
                <a:gd name="T7" fmla="*/ 1925 h 1926"/>
                <a:gd name="T8" fmla="*/ 0 w 953"/>
                <a:gd name="T9" fmla="*/ 1925 h 1926"/>
                <a:gd name="T10" fmla="*/ 0 w 953"/>
                <a:gd name="T11" fmla="*/ 0 h 1926"/>
              </a:gdLst>
              <a:ahLst/>
              <a:cxnLst>
                <a:cxn ang="0">
                  <a:pos x="T0" y="T1"/>
                </a:cxn>
                <a:cxn ang="0">
                  <a:pos x="T2" y="T3"/>
                </a:cxn>
                <a:cxn ang="0">
                  <a:pos x="T4" y="T5"/>
                </a:cxn>
                <a:cxn ang="0">
                  <a:pos x="T6" y="T7"/>
                </a:cxn>
                <a:cxn ang="0">
                  <a:pos x="T8" y="T9"/>
                </a:cxn>
                <a:cxn ang="0">
                  <a:pos x="T10" y="T11"/>
                </a:cxn>
              </a:cxnLst>
              <a:rect l="0" t="0" r="r" b="b"/>
              <a:pathLst>
                <a:path w="953" h="1926">
                  <a:moveTo>
                    <a:pt x="0" y="0"/>
                  </a:moveTo>
                  <a:lnTo>
                    <a:pt x="0" y="0"/>
                  </a:lnTo>
                  <a:cubicBezTo>
                    <a:pt x="340" y="0"/>
                    <a:pt x="634" y="0"/>
                    <a:pt x="952" y="0"/>
                  </a:cubicBezTo>
                  <a:cubicBezTo>
                    <a:pt x="952" y="633"/>
                    <a:pt x="952" y="1267"/>
                    <a:pt x="952" y="1925"/>
                  </a:cubicBezTo>
                  <a:cubicBezTo>
                    <a:pt x="657" y="1925"/>
                    <a:pt x="340" y="1925"/>
                    <a:pt x="0" y="1925"/>
                  </a:cubicBezTo>
                  <a:cubicBezTo>
                    <a:pt x="0" y="1290"/>
                    <a:pt x="0" y="656"/>
                    <a:pt x="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6" name="Freeform 13">
              <a:extLst>
                <a:ext uri="{FF2B5EF4-FFF2-40B4-BE49-F238E27FC236}">
                  <a16:creationId xmlns:a16="http://schemas.microsoft.com/office/drawing/2014/main" id="{3788E60A-E7CF-B206-13EF-D740E4CFF587}"/>
                </a:ext>
              </a:extLst>
            </p:cNvPr>
            <p:cNvSpPr>
              <a:spLocks noChangeArrowheads="1"/>
            </p:cNvSpPr>
            <p:nvPr/>
          </p:nvSpPr>
          <p:spPr bwMode="auto">
            <a:xfrm>
              <a:off x="6119813" y="5084763"/>
              <a:ext cx="693737" cy="342900"/>
            </a:xfrm>
            <a:custGeom>
              <a:avLst/>
              <a:gdLst>
                <a:gd name="T0" fmla="*/ 1925 w 1926"/>
                <a:gd name="T1" fmla="*/ 952 h 953"/>
                <a:gd name="T2" fmla="*/ 1925 w 1926"/>
                <a:gd name="T3" fmla="*/ 952 h 953"/>
                <a:gd name="T4" fmla="*/ 0 w 1926"/>
                <a:gd name="T5" fmla="*/ 952 h 953"/>
                <a:gd name="T6" fmla="*/ 0 w 1926"/>
                <a:gd name="T7" fmla="*/ 0 h 953"/>
                <a:gd name="T8" fmla="*/ 1925 w 1926"/>
                <a:gd name="T9" fmla="*/ 0 h 953"/>
                <a:gd name="T10" fmla="*/ 1925 w 1926"/>
                <a:gd name="T11" fmla="*/ 952 h 953"/>
              </a:gdLst>
              <a:ahLst/>
              <a:cxnLst>
                <a:cxn ang="0">
                  <a:pos x="T0" y="T1"/>
                </a:cxn>
                <a:cxn ang="0">
                  <a:pos x="T2" y="T3"/>
                </a:cxn>
                <a:cxn ang="0">
                  <a:pos x="T4" y="T5"/>
                </a:cxn>
                <a:cxn ang="0">
                  <a:pos x="T6" y="T7"/>
                </a:cxn>
                <a:cxn ang="0">
                  <a:pos x="T8" y="T9"/>
                </a:cxn>
                <a:cxn ang="0">
                  <a:pos x="T10" y="T11"/>
                </a:cxn>
              </a:cxnLst>
              <a:rect l="0" t="0" r="r" b="b"/>
              <a:pathLst>
                <a:path w="1926" h="953">
                  <a:moveTo>
                    <a:pt x="1925" y="952"/>
                  </a:moveTo>
                  <a:lnTo>
                    <a:pt x="1925" y="952"/>
                  </a:lnTo>
                  <a:cubicBezTo>
                    <a:pt x="1269" y="952"/>
                    <a:pt x="635" y="952"/>
                    <a:pt x="0" y="952"/>
                  </a:cubicBezTo>
                  <a:cubicBezTo>
                    <a:pt x="0" y="635"/>
                    <a:pt x="0" y="318"/>
                    <a:pt x="0" y="0"/>
                  </a:cubicBezTo>
                  <a:cubicBezTo>
                    <a:pt x="635" y="0"/>
                    <a:pt x="1269" y="0"/>
                    <a:pt x="1925" y="0"/>
                  </a:cubicBezTo>
                  <a:cubicBezTo>
                    <a:pt x="1925" y="318"/>
                    <a:pt x="1925" y="635"/>
                    <a:pt x="1925" y="95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gr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IN" dirty="0"/>
              <a:t>Mission Critical Enterprise Systems</a:t>
            </a:r>
            <a:endParaRPr lang="en-US" dirty="0"/>
          </a:p>
        </p:txBody>
      </p:sp>
      <p:grpSp>
        <p:nvGrpSpPr>
          <p:cNvPr id="56" name="Group 55">
            <a:extLst>
              <a:ext uri="{FF2B5EF4-FFF2-40B4-BE49-F238E27FC236}">
                <a16:creationId xmlns:a16="http://schemas.microsoft.com/office/drawing/2014/main" id="{EE1CF2E2-D044-B966-4B5C-35990D34A9B0}"/>
              </a:ext>
            </a:extLst>
          </p:cNvPr>
          <p:cNvGrpSpPr>
            <a:grpSpLocks noChangeAspect="1"/>
          </p:cNvGrpSpPr>
          <p:nvPr/>
        </p:nvGrpSpPr>
        <p:grpSpPr>
          <a:xfrm>
            <a:off x="864045" y="3947637"/>
            <a:ext cx="347147" cy="331694"/>
            <a:chOff x="2387099" y="911225"/>
            <a:chExt cx="5821864" cy="5568950"/>
          </a:xfrm>
          <a:solidFill>
            <a:schemeClr val="bg1"/>
          </a:solidFill>
        </p:grpSpPr>
        <p:sp>
          <p:nvSpPr>
            <p:cNvPr id="57" name="Freeform 56">
              <a:extLst>
                <a:ext uri="{FF2B5EF4-FFF2-40B4-BE49-F238E27FC236}">
                  <a16:creationId xmlns:a16="http://schemas.microsoft.com/office/drawing/2014/main" id="{C1686CEA-1524-D27F-4B7D-60E3F36ADF59}"/>
                </a:ext>
              </a:extLst>
            </p:cNvPr>
            <p:cNvSpPr>
              <a:spLocks noChangeArrowheads="1"/>
            </p:cNvSpPr>
            <p:nvPr/>
          </p:nvSpPr>
          <p:spPr bwMode="auto">
            <a:xfrm>
              <a:off x="2387099" y="1954216"/>
              <a:ext cx="4525967" cy="4525959"/>
            </a:xfrm>
            <a:custGeom>
              <a:avLst/>
              <a:gdLst>
                <a:gd name="T0" fmla="*/ 0 w 12572"/>
                <a:gd name="T1" fmla="*/ 5617 h 12572"/>
                <a:gd name="T2" fmla="*/ 0 w 12572"/>
                <a:gd name="T3" fmla="*/ 5617 h 12572"/>
                <a:gd name="T4" fmla="*/ 272 w 12572"/>
                <a:gd name="T5" fmla="*/ 5119 h 12572"/>
                <a:gd name="T6" fmla="*/ 974 w 12572"/>
                <a:gd name="T7" fmla="*/ 4825 h 12572"/>
                <a:gd name="T8" fmla="*/ 2650 w 12572"/>
                <a:gd name="T9" fmla="*/ 4825 h 12572"/>
                <a:gd name="T10" fmla="*/ 2899 w 12572"/>
                <a:gd name="T11" fmla="*/ 4825 h 12572"/>
                <a:gd name="T12" fmla="*/ 2899 w 12572"/>
                <a:gd name="T13" fmla="*/ 3873 h 12572"/>
                <a:gd name="T14" fmla="*/ 3874 w 12572"/>
                <a:gd name="T15" fmla="*/ 3873 h 12572"/>
                <a:gd name="T16" fmla="*/ 3874 w 12572"/>
                <a:gd name="T17" fmla="*/ 4825 h 12572"/>
                <a:gd name="T18" fmla="*/ 4032 w 12572"/>
                <a:gd name="T19" fmla="*/ 4825 h 12572"/>
                <a:gd name="T20" fmla="*/ 6274 w 12572"/>
                <a:gd name="T21" fmla="*/ 4825 h 12572"/>
                <a:gd name="T22" fmla="*/ 6433 w 12572"/>
                <a:gd name="T23" fmla="*/ 4780 h 12572"/>
                <a:gd name="T24" fmla="*/ 9196 w 12572"/>
                <a:gd name="T25" fmla="*/ 1993 h 12572"/>
                <a:gd name="T26" fmla="*/ 9263 w 12572"/>
                <a:gd name="T27" fmla="*/ 1925 h 12572"/>
                <a:gd name="T28" fmla="*/ 8244 w 12572"/>
                <a:gd name="T29" fmla="*/ 1925 h 12572"/>
                <a:gd name="T30" fmla="*/ 6772 w 12572"/>
                <a:gd name="T31" fmla="*/ 1925 h 12572"/>
                <a:gd name="T32" fmla="*/ 5799 w 12572"/>
                <a:gd name="T33" fmla="*/ 975 h 12572"/>
                <a:gd name="T34" fmla="*/ 6772 w 12572"/>
                <a:gd name="T35" fmla="*/ 0 h 12572"/>
                <a:gd name="T36" fmla="*/ 10487 w 12572"/>
                <a:gd name="T37" fmla="*/ 0 h 12572"/>
                <a:gd name="T38" fmla="*/ 11551 w 12572"/>
                <a:gd name="T39" fmla="*/ 0 h 12572"/>
                <a:gd name="T40" fmla="*/ 12571 w 12572"/>
                <a:gd name="T41" fmla="*/ 997 h 12572"/>
                <a:gd name="T42" fmla="*/ 12571 w 12572"/>
                <a:gd name="T43" fmla="*/ 5686 h 12572"/>
                <a:gd name="T44" fmla="*/ 11846 w 12572"/>
                <a:gd name="T45" fmla="*/ 6727 h 12572"/>
                <a:gd name="T46" fmla="*/ 10623 w 12572"/>
                <a:gd name="T47" fmla="*/ 5844 h 12572"/>
                <a:gd name="T48" fmla="*/ 10623 w 12572"/>
                <a:gd name="T49" fmla="*/ 3624 h 12572"/>
                <a:gd name="T50" fmla="*/ 10623 w 12572"/>
                <a:gd name="T51" fmla="*/ 3308 h 12572"/>
                <a:gd name="T52" fmla="*/ 10510 w 12572"/>
                <a:gd name="T53" fmla="*/ 3420 h 12572"/>
                <a:gd name="T54" fmla="*/ 7814 w 12572"/>
                <a:gd name="T55" fmla="*/ 6116 h 12572"/>
                <a:gd name="T56" fmla="*/ 7746 w 12572"/>
                <a:gd name="T57" fmla="*/ 6252 h 12572"/>
                <a:gd name="T58" fmla="*/ 7724 w 12572"/>
                <a:gd name="T59" fmla="*/ 8697 h 12572"/>
                <a:gd name="T60" fmla="*/ 8698 w 12572"/>
                <a:gd name="T61" fmla="*/ 8697 h 12572"/>
                <a:gd name="T62" fmla="*/ 8698 w 12572"/>
                <a:gd name="T63" fmla="*/ 9649 h 12572"/>
                <a:gd name="T64" fmla="*/ 7724 w 12572"/>
                <a:gd name="T65" fmla="*/ 9649 h 12572"/>
                <a:gd name="T66" fmla="*/ 7724 w 12572"/>
                <a:gd name="T67" fmla="*/ 10057 h 12572"/>
                <a:gd name="T68" fmla="*/ 7724 w 12572"/>
                <a:gd name="T69" fmla="*/ 11529 h 12572"/>
                <a:gd name="T70" fmla="*/ 7022 w 12572"/>
                <a:gd name="T71" fmla="*/ 12525 h 12572"/>
                <a:gd name="T72" fmla="*/ 6954 w 12572"/>
                <a:gd name="T73" fmla="*/ 12571 h 12572"/>
                <a:gd name="T74" fmla="*/ 793 w 12572"/>
                <a:gd name="T75" fmla="*/ 12571 h 12572"/>
                <a:gd name="T76" fmla="*/ 385 w 12572"/>
                <a:gd name="T77" fmla="*/ 12368 h 12572"/>
                <a:gd name="T78" fmla="*/ 0 w 12572"/>
                <a:gd name="T79" fmla="*/ 11778 h 12572"/>
                <a:gd name="T80" fmla="*/ 0 w 12572"/>
                <a:gd name="T81" fmla="*/ 5617 h 1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72" h="12572">
                  <a:moveTo>
                    <a:pt x="0" y="5617"/>
                  </a:moveTo>
                  <a:lnTo>
                    <a:pt x="0" y="5617"/>
                  </a:lnTo>
                  <a:cubicBezTo>
                    <a:pt x="91" y="5459"/>
                    <a:pt x="158" y="5278"/>
                    <a:pt x="272" y="5119"/>
                  </a:cubicBezTo>
                  <a:cubicBezTo>
                    <a:pt x="453" y="4915"/>
                    <a:pt x="702" y="4825"/>
                    <a:pt x="974" y="4825"/>
                  </a:cubicBezTo>
                  <a:cubicBezTo>
                    <a:pt x="1518" y="4825"/>
                    <a:pt x="2084" y="4825"/>
                    <a:pt x="2650" y="4825"/>
                  </a:cubicBezTo>
                  <a:cubicBezTo>
                    <a:pt x="2718" y="4825"/>
                    <a:pt x="2808" y="4825"/>
                    <a:pt x="2899" y="4825"/>
                  </a:cubicBezTo>
                  <a:cubicBezTo>
                    <a:pt x="2899" y="4508"/>
                    <a:pt x="2899" y="4190"/>
                    <a:pt x="2899" y="3873"/>
                  </a:cubicBezTo>
                  <a:cubicBezTo>
                    <a:pt x="3216" y="3873"/>
                    <a:pt x="3533" y="3873"/>
                    <a:pt x="3874" y="3873"/>
                  </a:cubicBezTo>
                  <a:cubicBezTo>
                    <a:pt x="3874" y="4190"/>
                    <a:pt x="3874" y="4508"/>
                    <a:pt x="3874" y="4825"/>
                  </a:cubicBezTo>
                  <a:cubicBezTo>
                    <a:pt x="3919" y="4825"/>
                    <a:pt x="3986" y="4825"/>
                    <a:pt x="4032" y="4825"/>
                  </a:cubicBezTo>
                  <a:cubicBezTo>
                    <a:pt x="4779" y="4825"/>
                    <a:pt x="5527" y="4825"/>
                    <a:pt x="6274" y="4825"/>
                  </a:cubicBezTo>
                  <a:cubicBezTo>
                    <a:pt x="6319" y="4825"/>
                    <a:pt x="6388" y="4802"/>
                    <a:pt x="6433" y="4780"/>
                  </a:cubicBezTo>
                  <a:cubicBezTo>
                    <a:pt x="7361" y="3851"/>
                    <a:pt x="8290" y="2922"/>
                    <a:pt x="9196" y="1993"/>
                  </a:cubicBezTo>
                  <a:cubicBezTo>
                    <a:pt x="9218" y="1993"/>
                    <a:pt x="9218" y="1971"/>
                    <a:pt x="9263" y="1925"/>
                  </a:cubicBezTo>
                  <a:cubicBezTo>
                    <a:pt x="8902" y="1925"/>
                    <a:pt x="8585" y="1925"/>
                    <a:pt x="8244" y="1925"/>
                  </a:cubicBezTo>
                  <a:cubicBezTo>
                    <a:pt x="7769" y="1925"/>
                    <a:pt x="7271" y="1925"/>
                    <a:pt x="6772" y="1925"/>
                  </a:cubicBezTo>
                  <a:cubicBezTo>
                    <a:pt x="6229" y="1925"/>
                    <a:pt x="5799" y="1518"/>
                    <a:pt x="5799" y="975"/>
                  </a:cubicBezTo>
                  <a:cubicBezTo>
                    <a:pt x="5799" y="431"/>
                    <a:pt x="6229" y="0"/>
                    <a:pt x="6772" y="0"/>
                  </a:cubicBezTo>
                  <a:cubicBezTo>
                    <a:pt x="8018" y="0"/>
                    <a:pt x="9241" y="0"/>
                    <a:pt x="10487" y="0"/>
                  </a:cubicBezTo>
                  <a:cubicBezTo>
                    <a:pt x="10849" y="0"/>
                    <a:pt x="11189" y="0"/>
                    <a:pt x="11551" y="0"/>
                  </a:cubicBezTo>
                  <a:cubicBezTo>
                    <a:pt x="12140" y="0"/>
                    <a:pt x="12571" y="408"/>
                    <a:pt x="12571" y="997"/>
                  </a:cubicBezTo>
                  <a:cubicBezTo>
                    <a:pt x="12571" y="2559"/>
                    <a:pt x="12548" y="4123"/>
                    <a:pt x="12571" y="5686"/>
                  </a:cubicBezTo>
                  <a:cubicBezTo>
                    <a:pt x="12571" y="6274"/>
                    <a:pt x="12231" y="6614"/>
                    <a:pt x="11846" y="6727"/>
                  </a:cubicBezTo>
                  <a:cubicBezTo>
                    <a:pt x="11257" y="6908"/>
                    <a:pt x="10646" y="6455"/>
                    <a:pt x="10623" y="5844"/>
                  </a:cubicBezTo>
                  <a:cubicBezTo>
                    <a:pt x="10623" y="5096"/>
                    <a:pt x="10623" y="4349"/>
                    <a:pt x="10623" y="3624"/>
                  </a:cubicBezTo>
                  <a:cubicBezTo>
                    <a:pt x="10623" y="3534"/>
                    <a:pt x="10623" y="3443"/>
                    <a:pt x="10623" y="3308"/>
                  </a:cubicBezTo>
                  <a:cubicBezTo>
                    <a:pt x="10578" y="3353"/>
                    <a:pt x="10555" y="3375"/>
                    <a:pt x="10510" y="3420"/>
                  </a:cubicBezTo>
                  <a:cubicBezTo>
                    <a:pt x="9604" y="4304"/>
                    <a:pt x="8720" y="5210"/>
                    <a:pt x="7814" y="6116"/>
                  </a:cubicBezTo>
                  <a:cubicBezTo>
                    <a:pt x="7769" y="6138"/>
                    <a:pt x="7746" y="6207"/>
                    <a:pt x="7746" y="6252"/>
                  </a:cubicBezTo>
                  <a:cubicBezTo>
                    <a:pt x="7724" y="7044"/>
                    <a:pt x="7724" y="7860"/>
                    <a:pt x="7724" y="8697"/>
                  </a:cubicBezTo>
                  <a:cubicBezTo>
                    <a:pt x="8063" y="8697"/>
                    <a:pt x="8358" y="8697"/>
                    <a:pt x="8698" y="8697"/>
                  </a:cubicBezTo>
                  <a:cubicBezTo>
                    <a:pt x="8698" y="9015"/>
                    <a:pt x="8698" y="9332"/>
                    <a:pt x="8698" y="9649"/>
                  </a:cubicBezTo>
                  <a:cubicBezTo>
                    <a:pt x="8381" y="9649"/>
                    <a:pt x="8063" y="9649"/>
                    <a:pt x="7724" y="9649"/>
                  </a:cubicBezTo>
                  <a:cubicBezTo>
                    <a:pt x="7724" y="9808"/>
                    <a:pt x="7724" y="9921"/>
                    <a:pt x="7724" y="10057"/>
                  </a:cubicBezTo>
                  <a:cubicBezTo>
                    <a:pt x="7724" y="10555"/>
                    <a:pt x="7724" y="11053"/>
                    <a:pt x="7724" y="11529"/>
                  </a:cubicBezTo>
                  <a:cubicBezTo>
                    <a:pt x="7724" y="12050"/>
                    <a:pt x="7475" y="12390"/>
                    <a:pt x="7022" y="12525"/>
                  </a:cubicBezTo>
                  <a:cubicBezTo>
                    <a:pt x="6999" y="12549"/>
                    <a:pt x="6976" y="12549"/>
                    <a:pt x="6954" y="12571"/>
                  </a:cubicBezTo>
                  <a:cubicBezTo>
                    <a:pt x="4892" y="12571"/>
                    <a:pt x="2831" y="12571"/>
                    <a:pt x="793" y="12571"/>
                  </a:cubicBezTo>
                  <a:cubicBezTo>
                    <a:pt x="656" y="12503"/>
                    <a:pt x="521" y="12458"/>
                    <a:pt x="385" y="12368"/>
                  </a:cubicBezTo>
                  <a:cubicBezTo>
                    <a:pt x="181" y="12231"/>
                    <a:pt x="68" y="12005"/>
                    <a:pt x="0" y="11778"/>
                  </a:cubicBezTo>
                  <a:cubicBezTo>
                    <a:pt x="0" y="9717"/>
                    <a:pt x="0" y="7679"/>
                    <a:pt x="0" y="561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58" name="Freeform 57">
              <a:extLst>
                <a:ext uri="{FF2B5EF4-FFF2-40B4-BE49-F238E27FC236}">
                  <a16:creationId xmlns:a16="http://schemas.microsoft.com/office/drawing/2014/main" id="{761BCB71-27B2-155D-4B02-D004C6736256}"/>
                </a:ext>
              </a:extLst>
            </p:cNvPr>
            <p:cNvSpPr>
              <a:spLocks noChangeArrowheads="1"/>
            </p:cNvSpPr>
            <p:nvPr/>
          </p:nvSpPr>
          <p:spPr bwMode="auto">
            <a:xfrm>
              <a:off x="3683000" y="911225"/>
              <a:ext cx="1044575" cy="1044575"/>
            </a:xfrm>
            <a:custGeom>
              <a:avLst/>
              <a:gdLst>
                <a:gd name="T0" fmla="*/ 2900 w 2901"/>
                <a:gd name="T1" fmla="*/ 0 h 2900"/>
                <a:gd name="T2" fmla="*/ 2900 w 2901"/>
                <a:gd name="T3" fmla="*/ 0 h 2900"/>
                <a:gd name="T4" fmla="*/ 2900 w 2901"/>
                <a:gd name="T5" fmla="*/ 974 h 2900"/>
                <a:gd name="T6" fmla="*/ 975 w 2901"/>
                <a:gd name="T7" fmla="*/ 974 h 2900"/>
                <a:gd name="T8" fmla="*/ 975 w 2901"/>
                <a:gd name="T9" fmla="*/ 2899 h 2900"/>
                <a:gd name="T10" fmla="*/ 0 w 2901"/>
                <a:gd name="T11" fmla="*/ 2899 h 2900"/>
                <a:gd name="T12" fmla="*/ 0 w 2901"/>
                <a:gd name="T13" fmla="*/ 1971 h 2900"/>
                <a:gd name="T14" fmla="*/ 0 w 2901"/>
                <a:gd name="T15" fmla="*/ 997 h 2900"/>
                <a:gd name="T16" fmla="*/ 725 w 2901"/>
                <a:gd name="T17" fmla="*/ 22 h 2900"/>
                <a:gd name="T18" fmla="*/ 793 w 2901"/>
                <a:gd name="T19" fmla="*/ 0 h 2900"/>
                <a:gd name="T20" fmla="*/ 2900 w 2901"/>
                <a:gd name="T21" fmla="*/ 0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1" h="2900">
                  <a:moveTo>
                    <a:pt x="2900" y="0"/>
                  </a:moveTo>
                  <a:lnTo>
                    <a:pt x="2900" y="0"/>
                  </a:lnTo>
                  <a:cubicBezTo>
                    <a:pt x="2900" y="318"/>
                    <a:pt x="2900" y="634"/>
                    <a:pt x="2900" y="974"/>
                  </a:cubicBezTo>
                  <a:cubicBezTo>
                    <a:pt x="2242" y="974"/>
                    <a:pt x="1608" y="974"/>
                    <a:pt x="975" y="974"/>
                  </a:cubicBezTo>
                  <a:cubicBezTo>
                    <a:pt x="975" y="1608"/>
                    <a:pt x="975" y="2243"/>
                    <a:pt x="975" y="2899"/>
                  </a:cubicBezTo>
                  <a:cubicBezTo>
                    <a:pt x="634" y="2899"/>
                    <a:pt x="340" y="2899"/>
                    <a:pt x="0" y="2899"/>
                  </a:cubicBezTo>
                  <a:cubicBezTo>
                    <a:pt x="0" y="2582"/>
                    <a:pt x="0" y="2287"/>
                    <a:pt x="0" y="1971"/>
                  </a:cubicBezTo>
                  <a:cubicBezTo>
                    <a:pt x="0" y="1653"/>
                    <a:pt x="0" y="1336"/>
                    <a:pt x="0" y="997"/>
                  </a:cubicBezTo>
                  <a:cubicBezTo>
                    <a:pt x="0" y="521"/>
                    <a:pt x="250" y="181"/>
                    <a:pt x="725" y="22"/>
                  </a:cubicBezTo>
                  <a:cubicBezTo>
                    <a:pt x="748" y="22"/>
                    <a:pt x="771" y="0"/>
                    <a:pt x="793" y="0"/>
                  </a:cubicBezTo>
                  <a:cubicBezTo>
                    <a:pt x="1495" y="0"/>
                    <a:pt x="2197" y="0"/>
                    <a:pt x="290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59" name="Freeform 58">
              <a:extLst>
                <a:ext uri="{FF2B5EF4-FFF2-40B4-BE49-F238E27FC236}">
                  <a16:creationId xmlns:a16="http://schemas.microsoft.com/office/drawing/2014/main" id="{11289E0C-B441-18A4-8FAF-132CDD6BC655}"/>
                </a:ext>
              </a:extLst>
            </p:cNvPr>
            <p:cNvSpPr>
              <a:spLocks noChangeArrowheads="1"/>
            </p:cNvSpPr>
            <p:nvPr/>
          </p:nvSpPr>
          <p:spPr bwMode="auto">
            <a:xfrm>
              <a:off x="7164388" y="911225"/>
              <a:ext cx="1044575" cy="1044575"/>
            </a:xfrm>
            <a:custGeom>
              <a:avLst/>
              <a:gdLst>
                <a:gd name="T0" fmla="*/ 2899 w 2900"/>
                <a:gd name="T1" fmla="*/ 2899 h 2900"/>
                <a:gd name="T2" fmla="*/ 2899 w 2900"/>
                <a:gd name="T3" fmla="*/ 2899 h 2900"/>
                <a:gd name="T4" fmla="*/ 1925 w 2900"/>
                <a:gd name="T5" fmla="*/ 2899 h 2900"/>
                <a:gd name="T6" fmla="*/ 1925 w 2900"/>
                <a:gd name="T7" fmla="*/ 974 h 2900"/>
                <a:gd name="T8" fmla="*/ 0 w 2900"/>
                <a:gd name="T9" fmla="*/ 974 h 2900"/>
                <a:gd name="T10" fmla="*/ 0 w 2900"/>
                <a:gd name="T11" fmla="*/ 0 h 2900"/>
                <a:gd name="T12" fmla="*/ 2106 w 2900"/>
                <a:gd name="T13" fmla="*/ 0 h 2900"/>
                <a:gd name="T14" fmla="*/ 2355 w 2900"/>
                <a:gd name="T15" fmla="*/ 91 h 2900"/>
                <a:gd name="T16" fmla="*/ 2899 w 2900"/>
                <a:gd name="T17" fmla="*/ 793 h 2900"/>
                <a:gd name="T18" fmla="*/ 2899 w 2900"/>
                <a:gd name="T19"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0">
                  <a:moveTo>
                    <a:pt x="2899" y="2899"/>
                  </a:moveTo>
                  <a:lnTo>
                    <a:pt x="2899" y="2899"/>
                  </a:lnTo>
                  <a:cubicBezTo>
                    <a:pt x="2581" y="2899"/>
                    <a:pt x="2265" y="2899"/>
                    <a:pt x="1925" y="2899"/>
                  </a:cubicBezTo>
                  <a:cubicBezTo>
                    <a:pt x="1925" y="2243"/>
                    <a:pt x="1925" y="1608"/>
                    <a:pt x="1925" y="974"/>
                  </a:cubicBezTo>
                  <a:cubicBezTo>
                    <a:pt x="1268" y="974"/>
                    <a:pt x="656" y="974"/>
                    <a:pt x="0" y="974"/>
                  </a:cubicBezTo>
                  <a:cubicBezTo>
                    <a:pt x="0" y="634"/>
                    <a:pt x="0" y="318"/>
                    <a:pt x="0" y="0"/>
                  </a:cubicBezTo>
                  <a:cubicBezTo>
                    <a:pt x="702" y="0"/>
                    <a:pt x="1403" y="0"/>
                    <a:pt x="2106" y="0"/>
                  </a:cubicBezTo>
                  <a:cubicBezTo>
                    <a:pt x="2197" y="22"/>
                    <a:pt x="2265" y="68"/>
                    <a:pt x="2355" y="91"/>
                  </a:cubicBezTo>
                  <a:cubicBezTo>
                    <a:pt x="2650" y="249"/>
                    <a:pt x="2786" y="499"/>
                    <a:pt x="2899" y="793"/>
                  </a:cubicBezTo>
                  <a:cubicBezTo>
                    <a:pt x="2899" y="1496"/>
                    <a:pt x="2899" y="2197"/>
                    <a:pt x="2899" y="2899"/>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60" name="Freeform 59">
              <a:extLst>
                <a:ext uri="{FF2B5EF4-FFF2-40B4-BE49-F238E27FC236}">
                  <a16:creationId xmlns:a16="http://schemas.microsoft.com/office/drawing/2014/main" id="{BF8CDD4D-CD6A-6E92-89C0-1F9920EF98D2}"/>
                </a:ext>
              </a:extLst>
            </p:cNvPr>
            <p:cNvSpPr>
              <a:spLocks noChangeArrowheads="1"/>
            </p:cNvSpPr>
            <p:nvPr/>
          </p:nvSpPr>
          <p:spPr bwMode="auto">
            <a:xfrm>
              <a:off x="7164388" y="4392613"/>
              <a:ext cx="1044575" cy="1044575"/>
            </a:xfrm>
            <a:custGeom>
              <a:avLst/>
              <a:gdLst>
                <a:gd name="T0" fmla="*/ 2899 w 2900"/>
                <a:gd name="T1" fmla="*/ 2107 h 2901"/>
                <a:gd name="T2" fmla="*/ 2899 w 2900"/>
                <a:gd name="T3" fmla="*/ 2107 h 2901"/>
                <a:gd name="T4" fmla="*/ 2491 w 2900"/>
                <a:gd name="T5" fmla="*/ 2696 h 2901"/>
                <a:gd name="T6" fmla="*/ 2038 w 2900"/>
                <a:gd name="T7" fmla="*/ 2877 h 2901"/>
                <a:gd name="T8" fmla="*/ 0 w 2900"/>
                <a:gd name="T9" fmla="*/ 2900 h 2901"/>
                <a:gd name="T10" fmla="*/ 0 w 2900"/>
                <a:gd name="T11" fmla="*/ 1925 h 2901"/>
                <a:gd name="T12" fmla="*/ 1925 w 2900"/>
                <a:gd name="T13" fmla="*/ 1925 h 2901"/>
                <a:gd name="T14" fmla="*/ 1925 w 2900"/>
                <a:gd name="T15" fmla="*/ 0 h 2901"/>
                <a:gd name="T16" fmla="*/ 2899 w 2900"/>
                <a:gd name="T17" fmla="*/ 0 h 2901"/>
                <a:gd name="T18" fmla="*/ 2899 w 2900"/>
                <a:gd name="T19" fmla="*/ 2107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1">
                  <a:moveTo>
                    <a:pt x="2899" y="2107"/>
                  </a:moveTo>
                  <a:lnTo>
                    <a:pt x="2899" y="2107"/>
                  </a:lnTo>
                  <a:cubicBezTo>
                    <a:pt x="2808" y="2334"/>
                    <a:pt x="2718" y="2560"/>
                    <a:pt x="2491" y="2696"/>
                  </a:cubicBezTo>
                  <a:cubicBezTo>
                    <a:pt x="2355" y="2787"/>
                    <a:pt x="2197" y="2877"/>
                    <a:pt x="2038" y="2877"/>
                  </a:cubicBezTo>
                  <a:cubicBezTo>
                    <a:pt x="1359" y="2900"/>
                    <a:pt x="679" y="2900"/>
                    <a:pt x="0" y="2900"/>
                  </a:cubicBezTo>
                  <a:cubicBezTo>
                    <a:pt x="0" y="2560"/>
                    <a:pt x="0" y="2266"/>
                    <a:pt x="0" y="1925"/>
                  </a:cubicBezTo>
                  <a:cubicBezTo>
                    <a:pt x="634" y="1925"/>
                    <a:pt x="1268" y="1925"/>
                    <a:pt x="1925" y="1925"/>
                  </a:cubicBezTo>
                  <a:cubicBezTo>
                    <a:pt x="1925" y="1292"/>
                    <a:pt x="1925" y="658"/>
                    <a:pt x="1925" y="0"/>
                  </a:cubicBezTo>
                  <a:cubicBezTo>
                    <a:pt x="2243" y="0"/>
                    <a:pt x="2581" y="0"/>
                    <a:pt x="2899" y="0"/>
                  </a:cubicBezTo>
                  <a:cubicBezTo>
                    <a:pt x="2899" y="703"/>
                    <a:pt x="2899" y="1405"/>
                    <a:pt x="2899" y="210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61" name="Freeform 60">
              <a:extLst>
                <a:ext uri="{FF2B5EF4-FFF2-40B4-BE49-F238E27FC236}">
                  <a16:creationId xmlns:a16="http://schemas.microsoft.com/office/drawing/2014/main" id="{FCB2F9EF-5DE7-950E-763D-8B1F2759EAA4}"/>
                </a:ext>
              </a:extLst>
            </p:cNvPr>
            <p:cNvSpPr>
              <a:spLocks noChangeArrowheads="1"/>
            </p:cNvSpPr>
            <p:nvPr/>
          </p:nvSpPr>
          <p:spPr bwMode="auto">
            <a:xfrm>
              <a:off x="5076825" y="911225"/>
              <a:ext cx="693738" cy="342900"/>
            </a:xfrm>
            <a:custGeom>
              <a:avLst/>
              <a:gdLst>
                <a:gd name="T0" fmla="*/ 1926 w 1927"/>
                <a:gd name="T1" fmla="*/ 0 h 953"/>
                <a:gd name="T2" fmla="*/ 1926 w 1927"/>
                <a:gd name="T3" fmla="*/ 0 h 953"/>
                <a:gd name="T4" fmla="*/ 1926 w 1927"/>
                <a:gd name="T5" fmla="*/ 952 h 953"/>
                <a:gd name="T6" fmla="*/ 0 w 1927"/>
                <a:gd name="T7" fmla="*/ 952 h 953"/>
                <a:gd name="T8" fmla="*/ 0 w 1927"/>
                <a:gd name="T9" fmla="*/ 0 h 953"/>
                <a:gd name="T10" fmla="*/ 1926 w 1927"/>
                <a:gd name="T11" fmla="*/ 0 h 953"/>
              </a:gdLst>
              <a:ahLst/>
              <a:cxnLst>
                <a:cxn ang="0">
                  <a:pos x="T0" y="T1"/>
                </a:cxn>
                <a:cxn ang="0">
                  <a:pos x="T2" y="T3"/>
                </a:cxn>
                <a:cxn ang="0">
                  <a:pos x="T4" y="T5"/>
                </a:cxn>
                <a:cxn ang="0">
                  <a:pos x="T6" y="T7"/>
                </a:cxn>
                <a:cxn ang="0">
                  <a:pos x="T8" y="T9"/>
                </a:cxn>
                <a:cxn ang="0">
                  <a:pos x="T10" y="T11"/>
                </a:cxn>
              </a:cxnLst>
              <a:rect l="0" t="0" r="r" b="b"/>
              <a:pathLst>
                <a:path w="1927" h="953">
                  <a:moveTo>
                    <a:pt x="1926" y="0"/>
                  </a:moveTo>
                  <a:lnTo>
                    <a:pt x="1926" y="0"/>
                  </a:lnTo>
                  <a:cubicBezTo>
                    <a:pt x="1926" y="318"/>
                    <a:pt x="1926" y="634"/>
                    <a:pt x="1926" y="952"/>
                  </a:cubicBezTo>
                  <a:cubicBezTo>
                    <a:pt x="1291" y="952"/>
                    <a:pt x="657" y="952"/>
                    <a:pt x="0" y="952"/>
                  </a:cubicBezTo>
                  <a:cubicBezTo>
                    <a:pt x="0" y="634"/>
                    <a:pt x="0" y="318"/>
                    <a:pt x="0" y="0"/>
                  </a:cubicBezTo>
                  <a:cubicBezTo>
                    <a:pt x="635" y="0"/>
                    <a:pt x="1291" y="0"/>
                    <a:pt x="1926"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62" name="Freeform 61">
              <a:extLst>
                <a:ext uri="{FF2B5EF4-FFF2-40B4-BE49-F238E27FC236}">
                  <a16:creationId xmlns:a16="http://schemas.microsoft.com/office/drawing/2014/main" id="{8453FA2D-5472-66EA-9D5E-11EDC6BAE3D1}"/>
                </a:ext>
              </a:extLst>
            </p:cNvPr>
            <p:cNvSpPr>
              <a:spLocks noChangeArrowheads="1"/>
            </p:cNvSpPr>
            <p:nvPr/>
          </p:nvSpPr>
          <p:spPr bwMode="auto">
            <a:xfrm>
              <a:off x="6119813" y="911225"/>
              <a:ext cx="693737" cy="342900"/>
            </a:xfrm>
            <a:custGeom>
              <a:avLst/>
              <a:gdLst>
                <a:gd name="T0" fmla="*/ 1925 w 1926"/>
                <a:gd name="T1" fmla="*/ 0 h 953"/>
                <a:gd name="T2" fmla="*/ 1925 w 1926"/>
                <a:gd name="T3" fmla="*/ 0 h 953"/>
                <a:gd name="T4" fmla="*/ 1925 w 1926"/>
                <a:gd name="T5" fmla="*/ 952 h 953"/>
                <a:gd name="T6" fmla="*/ 0 w 1926"/>
                <a:gd name="T7" fmla="*/ 952 h 953"/>
                <a:gd name="T8" fmla="*/ 0 w 1926"/>
                <a:gd name="T9" fmla="*/ 0 h 953"/>
                <a:gd name="T10" fmla="*/ 1925 w 1926"/>
                <a:gd name="T11" fmla="*/ 0 h 953"/>
              </a:gdLst>
              <a:ahLst/>
              <a:cxnLst>
                <a:cxn ang="0">
                  <a:pos x="T0" y="T1"/>
                </a:cxn>
                <a:cxn ang="0">
                  <a:pos x="T2" y="T3"/>
                </a:cxn>
                <a:cxn ang="0">
                  <a:pos x="T4" y="T5"/>
                </a:cxn>
                <a:cxn ang="0">
                  <a:pos x="T6" y="T7"/>
                </a:cxn>
                <a:cxn ang="0">
                  <a:pos x="T8" y="T9"/>
                </a:cxn>
                <a:cxn ang="0">
                  <a:pos x="T10" y="T11"/>
                </a:cxn>
              </a:cxnLst>
              <a:rect l="0" t="0" r="r" b="b"/>
              <a:pathLst>
                <a:path w="1926" h="953">
                  <a:moveTo>
                    <a:pt x="1925" y="0"/>
                  </a:moveTo>
                  <a:lnTo>
                    <a:pt x="1925" y="0"/>
                  </a:lnTo>
                  <a:cubicBezTo>
                    <a:pt x="1925" y="318"/>
                    <a:pt x="1925" y="634"/>
                    <a:pt x="1925" y="952"/>
                  </a:cubicBezTo>
                  <a:cubicBezTo>
                    <a:pt x="1292" y="952"/>
                    <a:pt x="658" y="952"/>
                    <a:pt x="0" y="952"/>
                  </a:cubicBezTo>
                  <a:cubicBezTo>
                    <a:pt x="0" y="634"/>
                    <a:pt x="0" y="318"/>
                    <a:pt x="0" y="0"/>
                  </a:cubicBezTo>
                  <a:cubicBezTo>
                    <a:pt x="635" y="0"/>
                    <a:pt x="1292" y="0"/>
                    <a:pt x="1925"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63" name="Freeform 62">
              <a:extLst>
                <a:ext uri="{FF2B5EF4-FFF2-40B4-BE49-F238E27FC236}">
                  <a16:creationId xmlns:a16="http://schemas.microsoft.com/office/drawing/2014/main" id="{D0607A43-6E8D-7763-C7C7-3A75E7E63965}"/>
                </a:ext>
              </a:extLst>
            </p:cNvPr>
            <p:cNvSpPr>
              <a:spLocks noChangeArrowheads="1"/>
            </p:cNvSpPr>
            <p:nvPr/>
          </p:nvSpPr>
          <p:spPr bwMode="auto">
            <a:xfrm>
              <a:off x="7858125" y="2305050"/>
              <a:ext cx="350838" cy="693738"/>
            </a:xfrm>
            <a:custGeom>
              <a:avLst/>
              <a:gdLst>
                <a:gd name="T0" fmla="*/ 974 w 975"/>
                <a:gd name="T1" fmla="*/ 1925 h 1926"/>
                <a:gd name="T2" fmla="*/ 974 w 975"/>
                <a:gd name="T3" fmla="*/ 1925 h 1926"/>
                <a:gd name="T4" fmla="*/ 0 w 975"/>
                <a:gd name="T5" fmla="*/ 1925 h 1926"/>
                <a:gd name="T6" fmla="*/ 0 w 975"/>
                <a:gd name="T7" fmla="*/ 0 h 1926"/>
                <a:gd name="T8" fmla="*/ 974 w 975"/>
                <a:gd name="T9" fmla="*/ 0 h 1926"/>
                <a:gd name="T10" fmla="*/ 974 w 975"/>
                <a:gd name="T11" fmla="*/ 1925 h 1926"/>
              </a:gdLst>
              <a:ahLst/>
              <a:cxnLst>
                <a:cxn ang="0">
                  <a:pos x="T0" y="T1"/>
                </a:cxn>
                <a:cxn ang="0">
                  <a:pos x="T2" y="T3"/>
                </a:cxn>
                <a:cxn ang="0">
                  <a:pos x="T4" y="T5"/>
                </a:cxn>
                <a:cxn ang="0">
                  <a:pos x="T6" y="T7"/>
                </a:cxn>
                <a:cxn ang="0">
                  <a:pos x="T8" y="T9"/>
                </a:cxn>
                <a:cxn ang="0">
                  <a:pos x="T10" y="T11"/>
                </a:cxn>
              </a:cxnLst>
              <a:rect l="0" t="0" r="r" b="b"/>
              <a:pathLst>
                <a:path w="975" h="1926">
                  <a:moveTo>
                    <a:pt x="974" y="1925"/>
                  </a:moveTo>
                  <a:lnTo>
                    <a:pt x="974" y="1925"/>
                  </a:lnTo>
                  <a:cubicBezTo>
                    <a:pt x="656" y="1925"/>
                    <a:pt x="340" y="1925"/>
                    <a:pt x="0" y="1925"/>
                  </a:cubicBezTo>
                  <a:cubicBezTo>
                    <a:pt x="0" y="1290"/>
                    <a:pt x="0" y="656"/>
                    <a:pt x="0" y="0"/>
                  </a:cubicBezTo>
                  <a:cubicBezTo>
                    <a:pt x="318" y="0"/>
                    <a:pt x="656" y="0"/>
                    <a:pt x="974" y="0"/>
                  </a:cubicBezTo>
                  <a:cubicBezTo>
                    <a:pt x="974" y="633"/>
                    <a:pt x="974" y="1290"/>
                    <a:pt x="974" y="192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64" name="Freeform 63">
              <a:extLst>
                <a:ext uri="{FF2B5EF4-FFF2-40B4-BE49-F238E27FC236}">
                  <a16:creationId xmlns:a16="http://schemas.microsoft.com/office/drawing/2014/main" id="{6FC0C440-E04B-6649-1A70-8A6D67C0BD19}"/>
                </a:ext>
              </a:extLst>
            </p:cNvPr>
            <p:cNvSpPr>
              <a:spLocks noChangeArrowheads="1"/>
            </p:cNvSpPr>
            <p:nvPr/>
          </p:nvSpPr>
          <p:spPr bwMode="auto">
            <a:xfrm>
              <a:off x="7858125" y="3348038"/>
              <a:ext cx="350838" cy="693737"/>
            </a:xfrm>
            <a:custGeom>
              <a:avLst/>
              <a:gdLst>
                <a:gd name="T0" fmla="*/ 974 w 975"/>
                <a:gd name="T1" fmla="*/ 1926 h 1927"/>
                <a:gd name="T2" fmla="*/ 974 w 975"/>
                <a:gd name="T3" fmla="*/ 1926 h 1927"/>
                <a:gd name="T4" fmla="*/ 0 w 975"/>
                <a:gd name="T5" fmla="*/ 1926 h 1927"/>
                <a:gd name="T6" fmla="*/ 0 w 975"/>
                <a:gd name="T7" fmla="*/ 0 h 1927"/>
                <a:gd name="T8" fmla="*/ 974 w 975"/>
                <a:gd name="T9" fmla="*/ 0 h 1927"/>
                <a:gd name="T10" fmla="*/ 974 w 975"/>
                <a:gd name="T11" fmla="*/ 1926 h 1927"/>
              </a:gdLst>
              <a:ahLst/>
              <a:cxnLst>
                <a:cxn ang="0">
                  <a:pos x="T0" y="T1"/>
                </a:cxn>
                <a:cxn ang="0">
                  <a:pos x="T2" y="T3"/>
                </a:cxn>
                <a:cxn ang="0">
                  <a:pos x="T4" y="T5"/>
                </a:cxn>
                <a:cxn ang="0">
                  <a:pos x="T6" y="T7"/>
                </a:cxn>
                <a:cxn ang="0">
                  <a:pos x="T8" y="T9"/>
                </a:cxn>
                <a:cxn ang="0">
                  <a:pos x="T10" y="T11"/>
                </a:cxn>
              </a:cxnLst>
              <a:rect l="0" t="0" r="r" b="b"/>
              <a:pathLst>
                <a:path w="975" h="1927">
                  <a:moveTo>
                    <a:pt x="974" y="1926"/>
                  </a:moveTo>
                  <a:lnTo>
                    <a:pt x="974" y="1926"/>
                  </a:lnTo>
                  <a:cubicBezTo>
                    <a:pt x="656" y="1926"/>
                    <a:pt x="340" y="1926"/>
                    <a:pt x="0" y="1926"/>
                  </a:cubicBezTo>
                  <a:cubicBezTo>
                    <a:pt x="0" y="1291"/>
                    <a:pt x="0" y="657"/>
                    <a:pt x="0" y="0"/>
                  </a:cubicBezTo>
                  <a:cubicBezTo>
                    <a:pt x="318" y="0"/>
                    <a:pt x="656" y="0"/>
                    <a:pt x="974" y="0"/>
                  </a:cubicBezTo>
                  <a:cubicBezTo>
                    <a:pt x="974" y="635"/>
                    <a:pt x="974" y="1291"/>
                    <a:pt x="974" y="192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65" name="Freeform 12">
              <a:extLst>
                <a:ext uri="{FF2B5EF4-FFF2-40B4-BE49-F238E27FC236}">
                  <a16:creationId xmlns:a16="http://schemas.microsoft.com/office/drawing/2014/main" id="{ADCC93B9-255C-484E-9137-94E910CB73C1}"/>
                </a:ext>
              </a:extLst>
            </p:cNvPr>
            <p:cNvSpPr>
              <a:spLocks noChangeArrowheads="1"/>
            </p:cNvSpPr>
            <p:nvPr/>
          </p:nvSpPr>
          <p:spPr bwMode="auto">
            <a:xfrm>
              <a:off x="3683000" y="2305050"/>
              <a:ext cx="342900" cy="693738"/>
            </a:xfrm>
            <a:custGeom>
              <a:avLst/>
              <a:gdLst>
                <a:gd name="T0" fmla="*/ 0 w 953"/>
                <a:gd name="T1" fmla="*/ 0 h 1926"/>
                <a:gd name="T2" fmla="*/ 0 w 953"/>
                <a:gd name="T3" fmla="*/ 0 h 1926"/>
                <a:gd name="T4" fmla="*/ 952 w 953"/>
                <a:gd name="T5" fmla="*/ 0 h 1926"/>
                <a:gd name="T6" fmla="*/ 952 w 953"/>
                <a:gd name="T7" fmla="*/ 1925 h 1926"/>
                <a:gd name="T8" fmla="*/ 0 w 953"/>
                <a:gd name="T9" fmla="*/ 1925 h 1926"/>
                <a:gd name="T10" fmla="*/ 0 w 953"/>
                <a:gd name="T11" fmla="*/ 0 h 1926"/>
              </a:gdLst>
              <a:ahLst/>
              <a:cxnLst>
                <a:cxn ang="0">
                  <a:pos x="T0" y="T1"/>
                </a:cxn>
                <a:cxn ang="0">
                  <a:pos x="T2" y="T3"/>
                </a:cxn>
                <a:cxn ang="0">
                  <a:pos x="T4" y="T5"/>
                </a:cxn>
                <a:cxn ang="0">
                  <a:pos x="T6" y="T7"/>
                </a:cxn>
                <a:cxn ang="0">
                  <a:pos x="T8" y="T9"/>
                </a:cxn>
                <a:cxn ang="0">
                  <a:pos x="T10" y="T11"/>
                </a:cxn>
              </a:cxnLst>
              <a:rect l="0" t="0" r="r" b="b"/>
              <a:pathLst>
                <a:path w="953" h="1926">
                  <a:moveTo>
                    <a:pt x="0" y="0"/>
                  </a:moveTo>
                  <a:lnTo>
                    <a:pt x="0" y="0"/>
                  </a:lnTo>
                  <a:cubicBezTo>
                    <a:pt x="340" y="0"/>
                    <a:pt x="634" y="0"/>
                    <a:pt x="952" y="0"/>
                  </a:cubicBezTo>
                  <a:cubicBezTo>
                    <a:pt x="952" y="633"/>
                    <a:pt x="952" y="1267"/>
                    <a:pt x="952" y="1925"/>
                  </a:cubicBezTo>
                  <a:cubicBezTo>
                    <a:pt x="657" y="1925"/>
                    <a:pt x="340" y="1925"/>
                    <a:pt x="0" y="1925"/>
                  </a:cubicBezTo>
                  <a:cubicBezTo>
                    <a:pt x="0" y="1290"/>
                    <a:pt x="0" y="656"/>
                    <a:pt x="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66" name="Freeform 13">
              <a:extLst>
                <a:ext uri="{FF2B5EF4-FFF2-40B4-BE49-F238E27FC236}">
                  <a16:creationId xmlns:a16="http://schemas.microsoft.com/office/drawing/2014/main" id="{A54C4C4E-BF6E-0CE9-F44B-CA9561942EC0}"/>
                </a:ext>
              </a:extLst>
            </p:cNvPr>
            <p:cNvSpPr>
              <a:spLocks noChangeArrowheads="1"/>
            </p:cNvSpPr>
            <p:nvPr/>
          </p:nvSpPr>
          <p:spPr bwMode="auto">
            <a:xfrm>
              <a:off x="6119813" y="5084763"/>
              <a:ext cx="693737" cy="342900"/>
            </a:xfrm>
            <a:custGeom>
              <a:avLst/>
              <a:gdLst>
                <a:gd name="T0" fmla="*/ 1925 w 1926"/>
                <a:gd name="T1" fmla="*/ 952 h 953"/>
                <a:gd name="T2" fmla="*/ 1925 w 1926"/>
                <a:gd name="T3" fmla="*/ 952 h 953"/>
                <a:gd name="T4" fmla="*/ 0 w 1926"/>
                <a:gd name="T5" fmla="*/ 952 h 953"/>
                <a:gd name="T6" fmla="*/ 0 w 1926"/>
                <a:gd name="T7" fmla="*/ 0 h 953"/>
                <a:gd name="T8" fmla="*/ 1925 w 1926"/>
                <a:gd name="T9" fmla="*/ 0 h 953"/>
                <a:gd name="T10" fmla="*/ 1925 w 1926"/>
                <a:gd name="T11" fmla="*/ 952 h 953"/>
              </a:gdLst>
              <a:ahLst/>
              <a:cxnLst>
                <a:cxn ang="0">
                  <a:pos x="T0" y="T1"/>
                </a:cxn>
                <a:cxn ang="0">
                  <a:pos x="T2" y="T3"/>
                </a:cxn>
                <a:cxn ang="0">
                  <a:pos x="T4" y="T5"/>
                </a:cxn>
                <a:cxn ang="0">
                  <a:pos x="T6" y="T7"/>
                </a:cxn>
                <a:cxn ang="0">
                  <a:pos x="T8" y="T9"/>
                </a:cxn>
                <a:cxn ang="0">
                  <a:pos x="T10" y="T11"/>
                </a:cxn>
              </a:cxnLst>
              <a:rect l="0" t="0" r="r" b="b"/>
              <a:pathLst>
                <a:path w="1926" h="953">
                  <a:moveTo>
                    <a:pt x="1925" y="952"/>
                  </a:moveTo>
                  <a:lnTo>
                    <a:pt x="1925" y="952"/>
                  </a:lnTo>
                  <a:cubicBezTo>
                    <a:pt x="1269" y="952"/>
                    <a:pt x="635" y="952"/>
                    <a:pt x="0" y="952"/>
                  </a:cubicBezTo>
                  <a:cubicBezTo>
                    <a:pt x="0" y="635"/>
                    <a:pt x="0" y="318"/>
                    <a:pt x="0" y="0"/>
                  </a:cubicBezTo>
                  <a:cubicBezTo>
                    <a:pt x="635" y="0"/>
                    <a:pt x="1269" y="0"/>
                    <a:pt x="1925" y="0"/>
                  </a:cubicBezTo>
                  <a:cubicBezTo>
                    <a:pt x="1925" y="318"/>
                    <a:pt x="1925" y="635"/>
                    <a:pt x="1925" y="95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grpSp>
      <p:grpSp>
        <p:nvGrpSpPr>
          <p:cNvPr id="71" name="Group 70">
            <a:extLst>
              <a:ext uri="{FF2B5EF4-FFF2-40B4-BE49-F238E27FC236}">
                <a16:creationId xmlns:a16="http://schemas.microsoft.com/office/drawing/2014/main" id="{B886A1CE-9FC7-DDED-8008-6C79F3435C74}"/>
              </a:ext>
            </a:extLst>
          </p:cNvPr>
          <p:cNvGrpSpPr/>
          <p:nvPr/>
        </p:nvGrpSpPr>
        <p:grpSpPr>
          <a:xfrm>
            <a:off x="914868" y="1721091"/>
            <a:ext cx="267731" cy="344693"/>
            <a:chOff x="603771" y="4121126"/>
            <a:chExt cx="645343" cy="830852"/>
          </a:xfrm>
          <a:solidFill>
            <a:schemeClr val="bg1"/>
          </a:solidFill>
        </p:grpSpPr>
        <p:sp>
          <p:nvSpPr>
            <p:cNvPr id="72" name="Freeform 71">
              <a:extLst>
                <a:ext uri="{FF2B5EF4-FFF2-40B4-BE49-F238E27FC236}">
                  <a16:creationId xmlns:a16="http://schemas.microsoft.com/office/drawing/2014/main" id="{A7A5DB11-C134-5340-8146-14E0473934EB}"/>
                </a:ext>
              </a:extLst>
            </p:cNvPr>
            <p:cNvSpPr>
              <a:spLocks noChangeArrowheads="1"/>
            </p:cNvSpPr>
            <p:nvPr/>
          </p:nvSpPr>
          <p:spPr bwMode="auto">
            <a:xfrm>
              <a:off x="707939" y="4241893"/>
              <a:ext cx="541175" cy="596371"/>
            </a:xfrm>
            <a:custGeom>
              <a:avLst/>
              <a:gdLst>
                <a:gd name="T0" fmla="*/ 4783 w 5752"/>
                <a:gd name="T1" fmla="*/ 292 h 6338"/>
                <a:gd name="T2" fmla="*/ 3753 w 5752"/>
                <a:gd name="T3" fmla="*/ 985 h 6338"/>
                <a:gd name="T4" fmla="*/ 3713 w 5752"/>
                <a:gd name="T5" fmla="*/ 1011 h 6338"/>
                <a:gd name="T6" fmla="*/ 2140 w 5752"/>
                <a:gd name="T7" fmla="*/ 2072 h 6338"/>
                <a:gd name="T8" fmla="*/ 1708 w 5752"/>
                <a:gd name="T9" fmla="*/ 1231 h 6338"/>
                <a:gd name="T10" fmla="*/ 336 w 5752"/>
                <a:gd name="T11" fmla="*/ 201 h 6338"/>
                <a:gd name="T12" fmla="*/ 91 w 5752"/>
                <a:gd name="T13" fmla="*/ 362 h 6338"/>
                <a:gd name="T14" fmla="*/ 12 w 5752"/>
                <a:gd name="T15" fmla="*/ 598 h 6338"/>
                <a:gd name="T16" fmla="*/ 657 w 5752"/>
                <a:gd name="T17" fmla="*/ 1368 h 6338"/>
                <a:gd name="T18" fmla="*/ 671 w 5752"/>
                <a:gd name="T19" fmla="*/ 3638 h 6338"/>
                <a:gd name="T20" fmla="*/ 794 w 5752"/>
                <a:gd name="T21" fmla="*/ 4035 h 6338"/>
                <a:gd name="T22" fmla="*/ 879 w 5752"/>
                <a:gd name="T23" fmla="*/ 4161 h 6338"/>
                <a:gd name="T24" fmla="*/ 913 w 5752"/>
                <a:gd name="T25" fmla="*/ 4210 h 6338"/>
                <a:gd name="T26" fmla="*/ 1401 w 5752"/>
                <a:gd name="T27" fmla="*/ 4933 h 6338"/>
                <a:gd name="T28" fmla="*/ 1446 w 5752"/>
                <a:gd name="T29" fmla="*/ 5000 h 6338"/>
                <a:gd name="T30" fmla="*/ 1923 w 5752"/>
                <a:gd name="T31" fmla="*/ 5708 h 6338"/>
                <a:gd name="T32" fmla="*/ 1946 w 5752"/>
                <a:gd name="T33" fmla="*/ 5741 h 6338"/>
                <a:gd name="T34" fmla="*/ 2295 w 5752"/>
                <a:gd name="T35" fmla="*/ 6260 h 6338"/>
                <a:gd name="T36" fmla="*/ 2478 w 5752"/>
                <a:gd name="T37" fmla="*/ 6295 h 6338"/>
                <a:gd name="T38" fmla="*/ 5253 w 5752"/>
                <a:gd name="T39" fmla="*/ 4425 h 6338"/>
                <a:gd name="T40" fmla="*/ 5344 w 5752"/>
                <a:gd name="T41" fmla="*/ 3886 h 6338"/>
                <a:gd name="T42" fmla="*/ 5339 w 5752"/>
                <a:gd name="T43" fmla="*/ 3879 h 6338"/>
                <a:gd name="T44" fmla="*/ 4965 w 5752"/>
                <a:gd name="T45" fmla="*/ 3702 h 6338"/>
                <a:gd name="T46" fmla="*/ 5031 w 5752"/>
                <a:gd name="T47" fmla="*/ 3659 h 6338"/>
                <a:gd name="T48" fmla="*/ 5129 w 5752"/>
                <a:gd name="T49" fmla="*/ 3013 h 6338"/>
                <a:gd name="T50" fmla="*/ 5124 w 5752"/>
                <a:gd name="T51" fmla="*/ 3004 h 6338"/>
                <a:gd name="T52" fmla="*/ 4734 w 5752"/>
                <a:gd name="T53" fmla="*/ 2782 h 6338"/>
                <a:gd name="T54" fmla="*/ 4834 w 5752"/>
                <a:gd name="T55" fmla="*/ 2111 h 6338"/>
                <a:gd name="T56" fmla="*/ 4828 w 5752"/>
                <a:gd name="T57" fmla="*/ 2102 h 6338"/>
                <a:gd name="T58" fmla="*/ 4368 w 5752"/>
                <a:gd name="T59" fmla="*/ 1875 h 6338"/>
                <a:gd name="T60" fmla="*/ 4398 w 5752"/>
                <a:gd name="T61" fmla="*/ 1847 h 6338"/>
                <a:gd name="T62" fmla="*/ 5384 w 5752"/>
                <a:gd name="T63" fmla="*/ 1182 h 6338"/>
                <a:gd name="T64" fmla="*/ 5587 w 5752"/>
                <a:gd name="T65" fmla="*/ 404 h 6338"/>
                <a:gd name="T66" fmla="*/ 5582 w 5752"/>
                <a:gd name="T67" fmla="*/ 395 h 6338"/>
                <a:gd name="T68" fmla="*/ 4783 w 5752"/>
                <a:gd name="T69" fmla="*/ 292 h 6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52" h="6338">
                  <a:moveTo>
                    <a:pt x="4783" y="292"/>
                  </a:moveTo>
                  <a:lnTo>
                    <a:pt x="3753" y="985"/>
                  </a:lnTo>
                  <a:cubicBezTo>
                    <a:pt x="3753" y="985"/>
                    <a:pt x="3727" y="1002"/>
                    <a:pt x="3713" y="1011"/>
                  </a:cubicBezTo>
                  <a:lnTo>
                    <a:pt x="2140" y="2072"/>
                  </a:lnTo>
                  <a:cubicBezTo>
                    <a:pt x="2140" y="2072"/>
                    <a:pt x="1815" y="1701"/>
                    <a:pt x="1708" y="1231"/>
                  </a:cubicBezTo>
                  <a:cubicBezTo>
                    <a:pt x="1609" y="789"/>
                    <a:pt x="976" y="0"/>
                    <a:pt x="336" y="201"/>
                  </a:cubicBezTo>
                  <a:cubicBezTo>
                    <a:pt x="241" y="231"/>
                    <a:pt x="154" y="285"/>
                    <a:pt x="91" y="362"/>
                  </a:cubicBezTo>
                  <a:cubicBezTo>
                    <a:pt x="42" y="422"/>
                    <a:pt x="0" y="504"/>
                    <a:pt x="12" y="598"/>
                  </a:cubicBezTo>
                  <a:cubicBezTo>
                    <a:pt x="12" y="598"/>
                    <a:pt x="650" y="1243"/>
                    <a:pt x="657" y="1368"/>
                  </a:cubicBezTo>
                  <a:cubicBezTo>
                    <a:pt x="663" y="1460"/>
                    <a:pt x="670" y="3050"/>
                    <a:pt x="671" y="3638"/>
                  </a:cubicBezTo>
                  <a:cubicBezTo>
                    <a:pt x="671" y="3779"/>
                    <a:pt x="715" y="3918"/>
                    <a:pt x="794" y="4035"/>
                  </a:cubicBezTo>
                  <a:lnTo>
                    <a:pt x="879" y="4161"/>
                  </a:lnTo>
                  <a:lnTo>
                    <a:pt x="913" y="4210"/>
                  </a:lnTo>
                  <a:lnTo>
                    <a:pt x="1401" y="4933"/>
                  </a:lnTo>
                  <a:lnTo>
                    <a:pt x="1446" y="5000"/>
                  </a:lnTo>
                  <a:lnTo>
                    <a:pt x="1923" y="5708"/>
                  </a:lnTo>
                  <a:lnTo>
                    <a:pt x="1946" y="5741"/>
                  </a:lnTo>
                  <a:lnTo>
                    <a:pt x="2295" y="6260"/>
                  </a:lnTo>
                  <a:cubicBezTo>
                    <a:pt x="2335" y="6322"/>
                    <a:pt x="2417" y="6337"/>
                    <a:pt x="2478" y="6295"/>
                  </a:cubicBezTo>
                  <a:lnTo>
                    <a:pt x="5253" y="4425"/>
                  </a:lnTo>
                  <a:cubicBezTo>
                    <a:pt x="5424" y="4309"/>
                    <a:pt x="5466" y="4068"/>
                    <a:pt x="5344" y="3886"/>
                  </a:cubicBezTo>
                  <a:lnTo>
                    <a:pt x="5339" y="3879"/>
                  </a:lnTo>
                  <a:cubicBezTo>
                    <a:pt x="5251" y="3750"/>
                    <a:pt x="5105" y="3685"/>
                    <a:pt x="4965" y="3702"/>
                  </a:cubicBezTo>
                  <a:lnTo>
                    <a:pt x="5031" y="3659"/>
                  </a:lnTo>
                  <a:cubicBezTo>
                    <a:pt x="5234" y="3522"/>
                    <a:pt x="5278" y="3232"/>
                    <a:pt x="5129" y="3013"/>
                  </a:cubicBezTo>
                  <a:lnTo>
                    <a:pt x="5124" y="3004"/>
                  </a:lnTo>
                  <a:cubicBezTo>
                    <a:pt x="5029" y="2864"/>
                    <a:pt x="4881" y="2786"/>
                    <a:pt x="4734" y="2782"/>
                  </a:cubicBezTo>
                  <a:cubicBezTo>
                    <a:pt x="4940" y="2633"/>
                    <a:pt x="4986" y="2336"/>
                    <a:pt x="4834" y="2111"/>
                  </a:cubicBezTo>
                  <a:lnTo>
                    <a:pt x="4828" y="2102"/>
                  </a:lnTo>
                  <a:cubicBezTo>
                    <a:pt x="4720" y="1941"/>
                    <a:pt x="4540" y="1861"/>
                    <a:pt x="4368" y="1875"/>
                  </a:cubicBezTo>
                  <a:cubicBezTo>
                    <a:pt x="4379" y="1866"/>
                    <a:pt x="4389" y="1855"/>
                    <a:pt x="4398" y="1847"/>
                  </a:cubicBezTo>
                  <a:lnTo>
                    <a:pt x="5384" y="1182"/>
                  </a:lnTo>
                  <a:cubicBezTo>
                    <a:pt x="5661" y="997"/>
                    <a:pt x="5751" y="647"/>
                    <a:pt x="5587" y="404"/>
                  </a:cubicBezTo>
                  <a:lnTo>
                    <a:pt x="5582" y="395"/>
                  </a:lnTo>
                  <a:cubicBezTo>
                    <a:pt x="5416" y="152"/>
                    <a:pt x="5059" y="105"/>
                    <a:pt x="4783" y="292"/>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73" name="Freeform 72">
              <a:extLst>
                <a:ext uri="{FF2B5EF4-FFF2-40B4-BE49-F238E27FC236}">
                  <a16:creationId xmlns:a16="http://schemas.microsoft.com/office/drawing/2014/main" id="{AA6C4DCC-FE34-D80B-289E-BDEF62210180}"/>
                </a:ext>
              </a:extLst>
            </p:cNvPr>
            <p:cNvSpPr>
              <a:spLocks noChangeArrowheads="1"/>
            </p:cNvSpPr>
            <p:nvPr/>
          </p:nvSpPr>
          <p:spPr bwMode="auto">
            <a:xfrm>
              <a:off x="603771" y="4606689"/>
              <a:ext cx="314164" cy="345289"/>
            </a:xfrm>
            <a:custGeom>
              <a:avLst/>
              <a:gdLst>
                <a:gd name="T0" fmla="*/ 1499 w 3339"/>
                <a:gd name="T1" fmla="*/ 42 h 3667"/>
                <a:gd name="T2" fmla="*/ 74 w 3339"/>
                <a:gd name="T3" fmla="*/ 1001 h 3667"/>
                <a:gd name="T4" fmla="*/ 49 w 3339"/>
                <a:gd name="T5" fmla="*/ 1206 h 3667"/>
                <a:gd name="T6" fmla="*/ 1642 w 3339"/>
                <a:gd name="T7" fmla="*/ 3572 h 3667"/>
                <a:gd name="T8" fmla="*/ 1840 w 3339"/>
                <a:gd name="T9" fmla="*/ 3624 h 3667"/>
                <a:gd name="T10" fmla="*/ 3265 w 3339"/>
                <a:gd name="T11" fmla="*/ 2664 h 3667"/>
                <a:gd name="T12" fmla="*/ 3289 w 3339"/>
                <a:gd name="T13" fmla="*/ 2460 h 3667"/>
                <a:gd name="T14" fmla="*/ 1696 w 3339"/>
                <a:gd name="T15" fmla="*/ 94 h 3667"/>
                <a:gd name="T16" fmla="*/ 1499 w 3339"/>
                <a:gd name="T17" fmla="*/ 42 h 3667"/>
                <a:gd name="T18" fmla="*/ 1130 w 3339"/>
                <a:gd name="T19" fmla="*/ 1040 h 3667"/>
                <a:gd name="T20" fmla="*/ 894 w 3339"/>
                <a:gd name="T21" fmla="*/ 994 h 3667"/>
                <a:gd name="T22" fmla="*/ 939 w 3339"/>
                <a:gd name="T23" fmla="*/ 758 h 3667"/>
                <a:gd name="T24" fmla="*/ 1175 w 3339"/>
                <a:gd name="T25" fmla="*/ 804 h 3667"/>
                <a:gd name="T26" fmla="*/ 1130 w 3339"/>
                <a:gd name="T27" fmla="*/ 1040 h 3667"/>
                <a:gd name="T28" fmla="*/ 1549 w 3339"/>
                <a:gd name="T29" fmla="*/ 757 h 3667"/>
                <a:gd name="T30" fmla="*/ 1313 w 3339"/>
                <a:gd name="T31" fmla="*/ 711 h 3667"/>
                <a:gd name="T32" fmla="*/ 1359 w 3339"/>
                <a:gd name="T33" fmla="*/ 475 h 3667"/>
                <a:gd name="T34" fmla="*/ 1595 w 3339"/>
                <a:gd name="T35" fmla="*/ 521 h 3667"/>
                <a:gd name="T36" fmla="*/ 1549 w 3339"/>
                <a:gd name="T37" fmla="*/ 757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39" h="3667">
                  <a:moveTo>
                    <a:pt x="1499" y="42"/>
                  </a:moveTo>
                  <a:lnTo>
                    <a:pt x="74" y="1001"/>
                  </a:lnTo>
                  <a:cubicBezTo>
                    <a:pt x="12" y="1043"/>
                    <a:pt x="0" y="1134"/>
                    <a:pt x="49" y="1206"/>
                  </a:cubicBezTo>
                  <a:lnTo>
                    <a:pt x="1642" y="3572"/>
                  </a:lnTo>
                  <a:cubicBezTo>
                    <a:pt x="1689" y="3643"/>
                    <a:pt x="1778" y="3666"/>
                    <a:pt x="1840" y="3624"/>
                  </a:cubicBezTo>
                  <a:lnTo>
                    <a:pt x="3265" y="2664"/>
                  </a:lnTo>
                  <a:cubicBezTo>
                    <a:pt x="3326" y="2622"/>
                    <a:pt x="3338" y="2531"/>
                    <a:pt x="3289" y="2460"/>
                  </a:cubicBezTo>
                  <a:lnTo>
                    <a:pt x="1696" y="94"/>
                  </a:lnTo>
                  <a:cubicBezTo>
                    <a:pt x="1649" y="24"/>
                    <a:pt x="1560" y="0"/>
                    <a:pt x="1499" y="42"/>
                  </a:cubicBezTo>
                  <a:close/>
                  <a:moveTo>
                    <a:pt x="1130" y="1040"/>
                  </a:moveTo>
                  <a:cubicBezTo>
                    <a:pt x="1051" y="1092"/>
                    <a:pt x="946" y="1071"/>
                    <a:pt x="894" y="994"/>
                  </a:cubicBezTo>
                  <a:cubicBezTo>
                    <a:pt x="841" y="916"/>
                    <a:pt x="862" y="811"/>
                    <a:pt x="939" y="758"/>
                  </a:cubicBezTo>
                  <a:cubicBezTo>
                    <a:pt x="1018" y="706"/>
                    <a:pt x="1123" y="727"/>
                    <a:pt x="1175" y="804"/>
                  </a:cubicBezTo>
                  <a:cubicBezTo>
                    <a:pt x="1228" y="881"/>
                    <a:pt x="1207" y="987"/>
                    <a:pt x="1130" y="1040"/>
                  </a:cubicBezTo>
                  <a:close/>
                  <a:moveTo>
                    <a:pt x="1549" y="757"/>
                  </a:moveTo>
                  <a:cubicBezTo>
                    <a:pt x="1471" y="809"/>
                    <a:pt x="1366" y="788"/>
                    <a:pt x="1313" y="711"/>
                  </a:cubicBezTo>
                  <a:cubicBezTo>
                    <a:pt x="1261" y="633"/>
                    <a:pt x="1282" y="528"/>
                    <a:pt x="1359" y="475"/>
                  </a:cubicBezTo>
                  <a:cubicBezTo>
                    <a:pt x="1437" y="423"/>
                    <a:pt x="1542" y="444"/>
                    <a:pt x="1595" y="521"/>
                  </a:cubicBezTo>
                  <a:cubicBezTo>
                    <a:pt x="1647" y="599"/>
                    <a:pt x="1626" y="704"/>
                    <a:pt x="1549" y="757"/>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74" name="Freeform 73">
              <a:extLst>
                <a:ext uri="{FF2B5EF4-FFF2-40B4-BE49-F238E27FC236}">
                  <a16:creationId xmlns:a16="http://schemas.microsoft.com/office/drawing/2014/main" id="{FC31A963-8219-5D50-2EFD-1CE0D3048BB8}"/>
                </a:ext>
              </a:extLst>
            </p:cNvPr>
            <p:cNvSpPr>
              <a:spLocks noChangeArrowheads="1"/>
            </p:cNvSpPr>
            <p:nvPr/>
          </p:nvSpPr>
          <p:spPr bwMode="auto">
            <a:xfrm>
              <a:off x="852363" y="4147272"/>
              <a:ext cx="63497" cy="119938"/>
            </a:xfrm>
            <a:custGeom>
              <a:avLst/>
              <a:gdLst>
                <a:gd name="T0" fmla="*/ 537 w 675"/>
                <a:gd name="T1" fmla="*/ 1242 h 1274"/>
                <a:gd name="T2" fmla="*/ 534 w 675"/>
                <a:gd name="T3" fmla="*/ 1243 h 1274"/>
                <a:gd name="T4" fmla="*/ 320 w 675"/>
                <a:gd name="T5" fmla="*/ 1135 h 1274"/>
                <a:gd name="T6" fmla="*/ 30 w 675"/>
                <a:gd name="T7" fmla="*/ 245 h 1274"/>
                <a:gd name="T8" fmla="*/ 139 w 675"/>
                <a:gd name="T9" fmla="*/ 32 h 1274"/>
                <a:gd name="T10" fmla="*/ 142 w 675"/>
                <a:gd name="T11" fmla="*/ 30 h 1274"/>
                <a:gd name="T12" fmla="*/ 355 w 675"/>
                <a:gd name="T13" fmla="*/ 138 h 1274"/>
                <a:gd name="T14" fmla="*/ 647 w 675"/>
                <a:gd name="T15" fmla="*/ 1026 h 1274"/>
                <a:gd name="T16" fmla="*/ 537 w 675"/>
                <a:gd name="T17" fmla="*/ 1242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1274">
                  <a:moveTo>
                    <a:pt x="537" y="1242"/>
                  </a:moveTo>
                  <a:lnTo>
                    <a:pt x="534" y="1243"/>
                  </a:lnTo>
                  <a:cubicBezTo>
                    <a:pt x="445" y="1273"/>
                    <a:pt x="350" y="1224"/>
                    <a:pt x="320" y="1135"/>
                  </a:cubicBezTo>
                  <a:lnTo>
                    <a:pt x="30" y="245"/>
                  </a:lnTo>
                  <a:cubicBezTo>
                    <a:pt x="0" y="156"/>
                    <a:pt x="49" y="61"/>
                    <a:pt x="139" y="32"/>
                  </a:cubicBezTo>
                  <a:lnTo>
                    <a:pt x="142" y="30"/>
                  </a:lnTo>
                  <a:cubicBezTo>
                    <a:pt x="231" y="0"/>
                    <a:pt x="326" y="49"/>
                    <a:pt x="355" y="138"/>
                  </a:cubicBezTo>
                  <a:lnTo>
                    <a:pt x="647" y="1026"/>
                  </a:lnTo>
                  <a:cubicBezTo>
                    <a:pt x="674" y="1116"/>
                    <a:pt x="626" y="1212"/>
                    <a:pt x="537" y="1242"/>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75" name="Freeform 74">
              <a:extLst>
                <a:ext uri="{FF2B5EF4-FFF2-40B4-BE49-F238E27FC236}">
                  <a16:creationId xmlns:a16="http://schemas.microsoft.com/office/drawing/2014/main" id="{83109D68-3667-1B02-D6F2-2C78D8E66301}"/>
                </a:ext>
              </a:extLst>
            </p:cNvPr>
            <p:cNvSpPr>
              <a:spLocks noChangeArrowheads="1"/>
            </p:cNvSpPr>
            <p:nvPr/>
          </p:nvSpPr>
          <p:spPr bwMode="auto">
            <a:xfrm>
              <a:off x="965661" y="4121126"/>
              <a:ext cx="34031" cy="119938"/>
            </a:xfrm>
            <a:custGeom>
              <a:avLst/>
              <a:gdLst>
                <a:gd name="T0" fmla="*/ 171 w 360"/>
                <a:gd name="T1" fmla="*/ 1275 h 1276"/>
                <a:gd name="T2" fmla="*/ 168 w 360"/>
                <a:gd name="T3" fmla="*/ 1275 h 1276"/>
                <a:gd name="T4" fmla="*/ 2 w 360"/>
                <a:gd name="T5" fmla="*/ 1103 h 1276"/>
                <a:gd name="T6" fmla="*/ 16 w 360"/>
                <a:gd name="T7" fmla="*/ 168 h 1276"/>
                <a:gd name="T8" fmla="*/ 187 w 360"/>
                <a:gd name="T9" fmla="*/ 2 h 1276"/>
                <a:gd name="T10" fmla="*/ 191 w 360"/>
                <a:gd name="T11" fmla="*/ 2 h 1276"/>
                <a:gd name="T12" fmla="*/ 357 w 360"/>
                <a:gd name="T13" fmla="*/ 173 h 1276"/>
                <a:gd name="T14" fmla="*/ 343 w 360"/>
                <a:gd name="T15" fmla="*/ 1108 h 1276"/>
                <a:gd name="T16" fmla="*/ 171 w 360"/>
                <a:gd name="T17" fmla="*/ 1275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276">
                  <a:moveTo>
                    <a:pt x="171" y="1275"/>
                  </a:moveTo>
                  <a:lnTo>
                    <a:pt x="168" y="1275"/>
                  </a:lnTo>
                  <a:cubicBezTo>
                    <a:pt x="75" y="1273"/>
                    <a:pt x="0" y="1196"/>
                    <a:pt x="2" y="1103"/>
                  </a:cubicBezTo>
                  <a:lnTo>
                    <a:pt x="16" y="168"/>
                  </a:lnTo>
                  <a:cubicBezTo>
                    <a:pt x="18" y="75"/>
                    <a:pt x="95" y="0"/>
                    <a:pt x="187" y="2"/>
                  </a:cubicBezTo>
                  <a:lnTo>
                    <a:pt x="191" y="2"/>
                  </a:lnTo>
                  <a:cubicBezTo>
                    <a:pt x="283" y="3"/>
                    <a:pt x="359" y="80"/>
                    <a:pt x="357" y="173"/>
                  </a:cubicBezTo>
                  <a:lnTo>
                    <a:pt x="343" y="1108"/>
                  </a:lnTo>
                  <a:cubicBezTo>
                    <a:pt x="341" y="1201"/>
                    <a:pt x="264" y="1275"/>
                    <a:pt x="171" y="127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76" name="Freeform 75">
              <a:extLst>
                <a:ext uri="{FF2B5EF4-FFF2-40B4-BE49-F238E27FC236}">
                  <a16:creationId xmlns:a16="http://schemas.microsoft.com/office/drawing/2014/main" id="{48436E73-E41A-FA59-34FC-403554BF646B}"/>
                </a:ext>
              </a:extLst>
            </p:cNvPr>
            <p:cNvSpPr>
              <a:spLocks noChangeArrowheads="1"/>
            </p:cNvSpPr>
            <p:nvPr/>
          </p:nvSpPr>
          <p:spPr bwMode="auto">
            <a:xfrm>
              <a:off x="1043683" y="4148102"/>
              <a:ext cx="67647" cy="118278"/>
            </a:xfrm>
            <a:custGeom>
              <a:avLst/>
              <a:gdLst>
                <a:gd name="T0" fmla="*/ 135 w 718"/>
                <a:gd name="T1" fmla="*/ 1224 h 1258"/>
                <a:gd name="T2" fmla="*/ 131 w 718"/>
                <a:gd name="T3" fmla="*/ 1222 h 1258"/>
                <a:gd name="T4" fmla="*/ 33 w 718"/>
                <a:gd name="T5" fmla="*/ 1005 h 1258"/>
                <a:gd name="T6" fmla="*/ 365 w 718"/>
                <a:gd name="T7" fmla="*/ 131 h 1258"/>
                <a:gd name="T8" fmla="*/ 582 w 718"/>
                <a:gd name="T9" fmla="*/ 33 h 1258"/>
                <a:gd name="T10" fmla="*/ 586 w 718"/>
                <a:gd name="T11" fmla="*/ 35 h 1258"/>
                <a:gd name="T12" fmla="*/ 684 w 718"/>
                <a:gd name="T13" fmla="*/ 252 h 1258"/>
                <a:gd name="T14" fmla="*/ 351 w 718"/>
                <a:gd name="T15" fmla="*/ 1126 h 1258"/>
                <a:gd name="T16" fmla="*/ 135 w 718"/>
                <a:gd name="T17" fmla="*/ 1224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8" h="1258">
                  <a:moveTo>
                    <a:pt x="135" y="1224"/>
                  </a:moveTo>
                  <a:lnTo>
                    <a:pt x="131" y="1222"/>
                  </a:lnTo>
                  <a:cubicBezTo>
                    <a:pt x="44" y="1189"/>
                    <a:pt x="0" y="1091"/>
                    <a:pt x="33" y="1005"/>
                  </a:cubicBezTo>
                  <a:lnTo>
                    <a:pt x="365" y="131"/>
                  </a:lnTo>
                  <a:cubicBezTo>
                    <a:pt x="399" y="44"/>
                    <a:pt x="496" y="0"/>
                    <a:pt x="582" y="33"/>
                  </a:cubicBezTo>
                  <a:lnTo>
                    <a:pt x="586" y="35"/>
                  </a:lnTo>
                  <a:cubicBezTo>
                    <a:pt x="673" y="68"/>
                    <a:pt x="717" y="166"/>
                    <a:pt x="684" y="252"/>
                  </a:cubicBezTo>
                  <a:lnTo>
                    <a:pt x="351" y="1126"/>
                  </a:lnTo>
                  <a:cubicBezTo>
                    <a:pt x="318" y="1213"/>
                    <a:pt x="222" y="1257"/>
                    <a:pt x="135" y="122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grpSp>
      <p:sp>
        <p:nvSpPr>
          <p:cNvPr id="2" name="Date">
            <a:extLst>
              <a:ext uri="{FF2B5EF4-FFF2-40B4-BE49-F238E27FC236}">
                <a16:creationId xmlns:a16="http://schemas.microsoft.com/office/drawing/2014/main" id="{7B715EDC-099C-1CD4-89BB-B9DF92627C63}"/>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E0548A6A-6BC2-6561-C696-96F1EF1BD5B0}"/>
              </a:ext>
            </a:extLst>
          </p:cNvPr>
          <p:cNvSpPr>
            <a:spLocks noGrp="1"/>
          </p:cNvSpPr>
          <p:nvPr>
            <p:ph type="sldNum" sz="quarter" idx="16"/>
          </p:nvPr>
        </p:nvSpPr>
        <p:spPr/>
        <p:txBody>
          <a:bodyPr/>
          <a:lstStyle/>
          <a:p>
            <a:fld id="{345D60D9-5372-5F40-9443-0F9AE5BDC3C8}" type="slidenum">
              <a:rPr lang="en-US" smtClean="0"/>
              <a:pPr/>
              <a:t>50</a:t>
            </a:fld>
            <a:endParaRPr lang="en-US" dirty="0"/>
          </a:p>
        </p:txBody>
      </p:sp>
      <p:grpSp>
        <p:nvGrpSpPr>
          <p:cNvPr id="4" name="Group 3">
            <a:extLst>
              <a:ext uri="{FF2B5EF4-FFF2-40B4-BE49-F238E27FC236}">
                <a16:creationId xmlns:a16="http://schemas.microsoft.com/office/drawing/2014/main" id="{7D8143CC-CA52-64F7-F089-DD1E933CAF80}"/>
              </a:ext>
            </a:extLst>
          </p:cNvPr>
          <p:cNvGrpSpPr/>
          <p:nvPr/>
        </p:nvGrpSpPr>
        <p:grpSpPr>
          <a:xfrm>
            <a:off x="731520" y="1828800"/>
            <a:ext cx="5029200" cy="3429000"/>
            <a:chOff x="731520" y="1600200"/>
            <a:chExt cx="5029200" cy="3429000"/>
          </a:xfrm>
        </p:grpSpPr>
        <p:grpSp>
          <p:nvGrpSpPr>
            <p:cNvPr id="7" name="Group 6">
              <a:extLst>
                <a:ext uri="{FF2B5EF4-FFF2-40B4-BE49-F238E27FC236}">
                  <a16:creationId xmlns:a16="http://schemas.microsoft.com/office/drawing/2014/main" id="{5C00B588-16A8-AB08-E7AA-B0508B17B7F9}"/>
                </a:ext>
              </a:extLst>
            </p:cNvPr>
            <p:cNvGrpSpPr/>
            <p:nvPr/>
          </p:nvGrpSpPr>
          <p:grpSpPr>
            <a:xfrm>
              <a:off x="731520" y="3474720"/>
              <a:ext cx="5029200" cy="1554480"/>
              <a:chOff x="731520" y="4023360"/>
              <a:chExt cx="5029200" cy="1554480"/>
            </a:xfrm>
          </p:grpSpPr>
          <p:pic>
            <p:nvPicPr>
              <p:cNvPr id="13" name="Graphic 12">
                <a:extLst>
                  <a:ext uri="{FF2B5EF4-FFF2-40B4-BE49-F238E27FC236}">
                    <a16:creationId xmlns:a16="http://schemas.microsoft.com/office/drawing/2014/main" id="{A22EB872-DBA8-058E-B5FB-AF2B82090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520" y="4023360"/>
                <a:ext cx="274320" cy="274320"/>
              </a:xfrm>
              <a:prstGeom prst="rect">
                <a:avLst/>
              </a:prstGeom>
            </p:spPr>
          </p:pic>
          <p:sp>
            <p:nvSpPr>
              <p:cNvPr id="14" name="Content Placeholder 26">
                <a:extLst>
                  <a:ext uri="{FF2B5EF4-FFF2-40B4-BE49-F238E27FC236}">
                    <a16:creationId xmlns:a16="http://schemas.microsoft.com/office/drawing/2014/main" id="{6314A238-19E6-A47B-6C92-9C0A70052E4E}"/>
                  </a:ext>
                </a:extLst>
              </p:cNvPr>
              <p:cNvSpPr txBox="1">
                <a:spLocks/>
              </p:cNvSpPr>
              <p:nvPr/>
            </p:nvSpPr>
            <p:spPr>
              <a:xfrm>
                <a:off x="1097280" y="4023360"/>
                <a:ext cx="4663440" cy="155448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Solutions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Simple deployment</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Single installation runs any number of apps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Scale to hundreds of thousands of users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Leverages enterprise features of Oracle Autonomous</a:t>
                </a:r>
              </a:p>
            </p:txBody>
          </p:sp>
        </p:grpSp>
        <p:grpSp>
          <p:nvGrpSpPr>
            <p:cNvPr id="8" name="Group 7">
              <a:extLst>
                <a:ext uri="{FF2B5EF4-FFF2-40B4-BE49-F238E27FC236}">
                  <a16:creationId xmlns:a16="http://schemas.microsoft.com/office/drawing/2014/main" id="{E46033F2-5183-BF0C-95A1-28E583F536B1}"/>
                </a:ext>
              </a:extLst>
            </p:cNvPr>
            <p:cNvGrpSpPr/>
            <p:nvPr/>
          </p:nvGrpSpPr>
          <p:grpSpPr>
            <a:xfrm>
              <a:off x="731520" y="1600200"/>
              <a:ext cx="5029200" cy="1600200"/>
              <a:chOff x="731520" y="1600200"/>
              <a:chExt cx="5029200" cy="1600200"/>
            </a:xfrm>
          </p:grpSpPr>
          <p:sp>
            <p:nvSpPr>
              <p:cNvPr id="9" name="Content Placeholder 26">
                <a:extLst>
                  <a:ext uri="{FF2B5EF4-FFF2-40B4-BE49-F238E27FC236}">
                    <a16:creationId xmlns:a16="http://schemas.microsoft.com/office/drawing/2014/main" id="{06148C38-E1AF-529E-DE22-C7E1C4B4CCA4}"/>
                  </a:ext>
                </a:extLst>
              </p:cNvPr>
              <p:cNvSpPr txBox="1">
                <a:spLocks/>
              </p:cNvSpPr>
              <p:nvPr/>
            </p:nvSpPr>
            <p:spPr>
              <a:xfrm>
                <a:off x="1097280" y="1645920"/>
                <a:ext cx="4663440" cy="1554480"/>
              </a:xfrm>
              <a:prstGeom prst="rect">
                <a:avLst/>
              </a:prstGeom>
              <a:noFill/>
              <a:ln>
                <a:noFill/>
              </a:ln>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SzPct val="70000"/>
                </a:pPr>
                <a:r>
                  <a:rPr lang="en-US" b="1" dirty="0">
                    <a:latin typeface="Oracle Sans" panose="020B0503020204020204" pitchFamily="34" charset="0"/>
                    <a:cs typeface="Oracle Sans" panose="020B0503020204020204" pitchFamily="34" charset="0"/>
                    <a:sym typeface="Oracle Sans Light"/>
                  </a:rPr>
                  <a:t>Features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Quickly build custom mission-critical apps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sym typeface="Oracle Sans Light"/>
                  </a:rPr>
                  <a:t>Corporate data reporting and maintenance</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sym typeface="Oracle Sans Light"/>
                  </a:rPr>
                  <a:t>Merge separate data silos</a:t>
                </a:r>
              </a:p>
              <a:p>
                <a:pPr marL="228600" indent="-228600">
                  <a:lnSpc>
                    <a:spcPct val="100000"/>
                  </a:lnSpc>
                  <a:spcBef>
                    <a:spcPts val="600"/>
                  </a:spcBef>
                  <a:buClr>
                    <a:schemeClr val="tx1"/>
                  </a:buClr>
                  <a:buSzPct val="10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sym typeface="Oracle Sans Light"/>
                  </a:rPr>
                  <a:t>Build organization-wide self-reporting apps</a:t>
                </a:r>
                <a:endParaRPr lang="en-US" sz="1600" dirty="0">
                  <a:latin typeface="Oracle Sans" panose="020B0503020204020204" pitchFamily="34" charset="0"/>
                  <a:cs typeface="Oracle Sans" panose="020B0503020204020204" pitchFamily="34" charset="0"/>
                  <a:sym typeface="Oracle Sans Light"/>
                </a:endParaRPr>
              </a:p>
            </p:txBody>
          </p:sp>
          <p:grpSp>
            <p:nvGrpSpPr>
              <p:cNvPr id="10" name="Group 9">
                <a:extLst>
                  <a:ext uri="{FF2B5EF4-FFF2-40B4-BE49-F238E27FC236}">
                    <a16:creationId xmlns:a16="http://schemas.microsoft.com/office/drawing/2014/main" id="{A053F86A-6A4A-263E-B632-F53429C227BD}"/>
                  </a:ext>
                </a:extLst>
              </p:cNvPr>
              <p:cNvGrpSpPr/>
              <p:nvPr/>
            </p:nvGrpSpPr>
            <p:grpSpPr>
              <a:xfrm>
                <a:off x="731520" y="1600200"/>
                <a:ext cx="274320" cy="274320"/>
                <a:chOff x="731520" y="1600200"/>
                <a:chExt cx="274320" cy="274320"/>
              </a:xfrm>
            </p:grpSpPr>
            <p:sp>
              <p:nvSpPr>
                <p:cNvPr id="11" name="5-Point Star 31">
                  <a:extLst>
                    <a:ext uri="{FF2B5EF4-FFF2-40B4-BE49-F238E27FC236}">
                      <a16:creationId xmlns:a16="http://schemas.microsoft.com/office/drawing/2014/main" id="{C1E02761-36EE-8021-09BE-EC6CEE72BC96}"/>
                    </a:ext>
                  </a:extLst>
                </p:cNvPr>
                <p:cNvSpPr>
                  <a:spLocks/>
                </p:cNvSpPr>
                <p:nvPr/>
              </p:nvSpPr>
              <p:spPr>
                <a:xfrm>
                  <a:off x="754380" y="1627632"/>
                  <a:ext cx="228600" cy="219456"/>
                </a:xfrm>
                <a:prstGeom prst="star5">
                  <a:avLst>
                    <a:gd name="adj" fmla="val 25491"/>
                    <a:gd name="hf" fmla="val 105146"/>
                    <a:gd name="vf" fmla="val 110557"/>
                  </a:avLst>
                </a:prstGeom>
                <a:solidFill>
                  <a:srgbClr val="D39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A1B2F19-32E5-84C7-D32F-4BE78D57F307}"/>
                    </a:ext>
                  </a:extLst>
                </p:cNvPr>
                <p:cNvSpPr/>
                <p:nvPr/>
              </p:nvSpPr>
              <p:spPr>
                <a:xfrm>
                  <a:off x="731520" y="1600200"/>
                  <a:ext cx="27432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5" name="Picture 14">
            <a:extLst>
              <a:ext uri="{FF2B5EF4-FFF2-40B4-BE49-F238E27FC236}">
                <a16:creationId xmlns:a16="http://schemas.microsoft.com/office/drawing/2014/main" id="{57A918A6-176E-DA98-0970-C2CFA602F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188720"/>
            <a:ext cx="5303520" cy="5303520"/>
          </a:xfrm>
          <a:prstGeom prst="rect">
            <a:avLst/>
          </a:prstGeom>
          <a:ln w="12700">
            <a:noFill/>
          </a:ln>
        </p:spPr>
      </p:pic>
    </p:spTree>
    <p:extLst>
      <p:ext uri="{BB962C8B-B14F-4D97-AF65-F5344CB8AC3E}">
        <p14:creationId xmlns:p14="http://schemas.microsoft.com/office/powerpoint/2010/main" val="183710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Product Components</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3700331D-7795-F692-7D16-D838A02BCBEF}"/>
              </a:ext>
            </a:extLst>
          </p:cNvPr>
          <p:cNvSpPr>
            <a:spLocks noGrp="1"/>
          </p:cNvSpPr>
          <p:nvPr>
            <p:ph type="sldNum" sz="quarter" idx="12"/>
          </p:nvPr>
        </p:nvSpPr>
        <p:spPr/>
        <p:txBody>
          <a:bodyPr/>
          <a:lstStyle/>
          <a:p>
            <a:fld id="{345D60D9-5372-5F40-9443-0F9AE5BDC3C8}" type="slidenum">
              <a:rPr lang="en-US" smtClean="0"/>
              <a:pPr/>
              <a:t>51</a:t>
            </a:fld>
            <a:endParaRPr lang="en-US" dirty="0"/>
          </a:p>
        </p:txBody>
      </p:sp>
    </p:spTree>
    <p:extLst>
      <p:ext uri="{BB962C8B-B14F-4D97-AF65-F5344CB8AC3E}">
        <p14:creationId xmlns:p14="http://schemas.microsoft.com/office/powerpoint/2010/main" val="31729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Home Page</a:t>
            </a:r>
            <a:endParaRPr lang="en-IN" dirty="0"/>
          </a:p>
        </p:txBody>
      </p:sp>
      <p:sp>
        <p:nvSpPr>
          <p:cNvPr id="61" name="TextBox 60">
            <a:extLst>
              <a:ext uri="{FF2B5EF4-FFF2-40B4-BE49-F238E27FC236}">
                <a16:creationId xmlns:a16="http://schemas.microsoft.com/office/drawing/2014/main" id="{66B784AF-DA99-C33E-62B5-7FF621736F85}"/>
              </a:ext>
            </a:extLst>
          </p:cNvPr>
          <p:cNvSpPr txBox="1"/>
          <p:nvPr/>
        </p:nvSpPr>
        <p:spPr>
          <a:xfrm>
            <a:off x="1283050" y="1298814"/>
            <a:ext cx="9724663" cy="895245"/>
          </a:xfrm>
          <a:prstGeom prst="rect">
            <a:avLst/>
          </a:prstGeom>
          <a:noFill/>
        </p:spPr>
        <p:txBody>
          <a:bodyPr wrap="square">
            <a:spAutoFit/>
          </a:bodyPr>
          <a:lstStyle/>
          <a:p>
            <a:pPr algn="ctr">
              <a:lnSpc>
                <a:spcPct val="110000"/>
              </a:lnSpc>
              <a:spcBef>
                <a:spcPts val="1000"/>
              </a:spcBef>
              <a:buClr>
                <a:srgbClr val="FF0000"/>
              </a:buClr>
              <a:buSzPct val="70000"/>
              <a:defRPr/>
            </a:pPr>
            <a:r>
              <a:rPr lang="en-US" sz="2400" b="1" dirty="0">
                <a:solidFill>
                  <a:srgbClr val="C74634"/>
                </a:solidFill>
                <a:latin typeface="Oracle Sans" panose="020B0503020204020204" pitchFamily="34" charset="0"/>
                <a:cs typeface="Oracle Sans" panose="020B0503020204020204" pitchFamily="34" charset="0"/>
              </a:rPr>
              <a:t>Comprehensive Development IDE, Web Application Development, and SQL Database Development</a:t>
            </a:r>
          </a:p>
        </p:txBody>
      </p:sp>
      <p:sp>
        <p:nvSpPr>
          <p:cNvPr id="2" name="Date">
            <a:extLst>
              <a:ext uri="{FF2B5EF4-FFF2-40B4-BE49-F238E27FC236}">
                <a16:creationId xmlns:a16="http://schemas.microsoft.com/office/drawing/2014/main" id="{2E8B9662-EC33-E1A8-5738-0996CD24CEB7}"/>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7A3F93C2-2BEF-D8B2-3A40-630E58CCCBE4}"/>
              </a:ext>
            </a:extLst>
          </p:cNvPr>
          <p:cNvSpPr>
            <a:spLocks noGrp="1"/>
          </p:cNvSpPr>
          <p:nvPr>
            <p:ph type="sldNum" sz="quarter" idx="16"/>
          </p:nvPr>
        </p:nvSpPr>
        <p:spPr/>
        <p:txBody>
          <a:bodyPr/>
          <a:lstStyle/>
          <a:p>
            <a:fld id="{345D60D9-5372-5F40-9443-0F9AE5BDC3C8}" type="slidenum">
              <a:rPr lang="en-US" smtClean="0"/>
              <a:pPr/>
              <a:t>52</a:t>
            </a:fld>
            <a:endParaRPr lang="en-US" dirty="0"/>
          </a:p>
        </p:txBody>
      </p:sp>
      <p:pic>
        <p:nvPicPr>
          <p:cNvPr id="6" name="Picture 5">
            <a:extLst>
              <a:ext uri="{FF2B5EF4-FFF2-40B4-BE49-F238E27FC236}">
                <a16:creationId xmlns:a16="http://schemas.microsoft.com/office/drawing/2014/main" id="{695EB576-B86E-4AB4-5A0E-12C16AE8A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69" y="2318203"/>
            <a:ext cx="10596427" cy="39526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07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App Builder</a:t>
            </a:r>
            <a:endParaRPr lang="en-IN" dirty="0"/>
          </a:p>
        </p:txBody>
      </p:sp>
      <p:sp>
        <p:nvSpPr>
          <p:cNvPr id="9" name="Rectangle 8">
            <a:extLst>
              <a:ext uri="{FF2B5EF4-FFF2-40B4-BE49-F238E27FC236}">
                <a16:creationId xmlns:a16="http://schemas.microsoft.com/office/drawing/2014/main" id="{0CA0FB71-8C73-DB2E-DFF5-B72FC4B6001B}"/>
              </a:ext>
            </a:extLst>
          </p:cNvPr>
          <p:cNvSpPr/>
          <p:nvPr/>
        </p:nvSpPr>
        <p:spPr>
          <a:xfrm>
            <a:off x="768875" y="1321675"/>
            <a:ext cx="11303790" cy="693181"/>
          </a:xfrm>
          <a:prstGeom prst="rect">
            <a:avLst/>
          </a:prstGeom>
        </p:spPr>
        <p:txBody>
          <a:bodyPr wrap="square" lIns="121899" tIns="60949" rIns="121899" bIns="60949">
            <a:spAutoFit/>
          </a:bodyPr>
          <a:lstStyle/>
          <a:p>
            <a:pPr algn="ctr">
              <a:lnSpc>
                <a:spcPct val="120000"/>
              </a:lnSpc>
            </a:pPr>
            <a:r>
              <a:rPr lang="en-US" sz="1600"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rPr>
              <a:t>Integrated Development Environment (IDE) with Application Development, and  Graphical "Page Designer" Features tight SQL and PL/SQL integration</a:t>
            </a:r>
          </a:p>
        </p:txBody>
      </p:sp>
      <p:sp>
        <p:nvSpPr>
          <p:cNvPr id="2" name="Date">
            <a:extLst>
              <a:ext uri="{FF2B5EF4-FFF2-40B4-BE49-F238E27FC236}">
                <a16:creationId xmlns:a16="http://schemas.microsoft.com/office/drawing/2014/main" id="{59E83EB3-5F57-0F5A-31FD-360D0F9BBC29}"/>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8C266FC1-9607-B9B3-F992-286CD198696E}"/>
              </a:ext>
            </a:extLst>
          </p:cNvPr>
          <p:cNvSpPr>
            <a:spLocks noGrp="1"/>
          </p:cNvSpPr>
          <p:nvPr>
            <p:ph type="sldNum" sz="quarter" idx="16"/>
          </p:nvPr>
        </p:nvSpPr>
        <p:spPr/>
        <p:txBody>
          <a:bodyPr/>
          <a:lstStyle/>
          <a:p>
            <a:fld id="{345D60D9-5372-5F40-9443-0F9AE5BDC3C8}" type="slidenum">
              <a:rPr lang="en-US" smtClean="0"/>
              <a:pPr/>
              <a:t>53</a:t>
            </a:fld>
            <a:endParaRPr lang="en-US" dirty="0"/>
          </a:p>
        </p:txBody>
      </p:sp>
      <p:pic>
        <p:nvPicPr>
          <p:cNvPr id="11" name="Picture 10">
            <a:extLst>
              <a:ext uri="{FF2B5EF4-FFF2-40B4-BE49-F238E27FC236}">
                <a16:creationId xmlns:a16="http://schemas.microsoft.com/office/drawing/2014/main" id="{828B0F09-A062-D43A-A94A-C8BBB1C87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59" y="2014856"/>
            <a:ext cx="6120369" cy="197392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6D73E6B-506E-4110-DEB2-1D36897F2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554" y="2852936"/>
            <a:ext cx="6120369" cy="34093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809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App Builder – Page Designer</a:t>
            </a:r>
            <a:endParaRPr lang="en-IN" dirty="0"/>
          </a:p>
        </p:txBody>
      </p:sp>
      <p:sp>
        <p:nvSpPr>
          <p:cNvPr id="10" name="TextBox 9">
            <a:extLst>
              <a:ext uri="{FF2B5EF4-FFF2-40B4-BE49-F238E27FC236}">
                <a16:creationId xmlns:a16="http://schemas.microsoft.com/office/drawing/2014/main" id="{93455AB9-8D0D-249E-D61F-04F019C7E69C}"/>
              </a:ext>
            </a:extLst>
          </p:cNvPr>
          <p:cNvSpPr txBox="1"/>
          <p:nvPr/>
        </p:nvSpPr>
        <p:spPr>
          <a:xfrm>
            <a:off x="760474" y="1369123"/>
            <a:ext cx="11096165" cy="1509259"/>
          </a:xfrm>
          <a:prstGeom prst="rect">
            <a:avLst/>
          </a:prstGeom>
          <a:noFill/>
        </p:spPr>
        <p:txBody>
          <a:bodyPr wrap="square">
            <a:spAutoFit/>
          </a:bodyPr>
          <a:lstStyle/>
          <a:p>
            <a:pPr algn="l"/>
            <a:r>
              <a:rPr lang="en-IN"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rPr>
              <a:t>Page Designer is a comprehensive Integrated Development Environment (IDE) equipped with a toolbar and multiple panes, offering a full range of features for efficient development.</a:t>
            </a:r>
          </a:p>
          <a:p>
            <a:pPr algn="l"/>
            <a:br>
              <a:rPr lang="en-IN" b="0" i="0" dirty="0">
                <a:solidFill>
                  <a:srgbClr val="1D1C1D"/>
                </a:solidFill>
                <a:effectLst/>
                <a:highlight>
                  <a:srgbClr val="FFFFFF"/>
                </a:highlight>
                <a:latin typeface="Slack-Lato"/>
              </a:rPr>
            </a:br>
            <a:endParaRPr lang="en-IN" b="0" i="0" dirty="0">
              <a:solidFill>
                <a:srgbClr val="1D1C1D"/>
              </a:solidFill>
              <a:effectLst/>
              <a:highlight>
                <a:srgbClr val="FFFFFF"/>
              </a:highlight>
              <a:latin typeface="Slack-Lato"/>
            </a:endParaRPr>
          </a:p>
          <a:p>
            <a:pPr algn="ctr">
              <a:lnSpc>
                <a:spcPct val="120000"/>
              </a:lnSpc>
            </a:pPr>
            <a:endParaRPr lang="en-IN"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Date">
            <a:extLst>
              <a:ext uri="{FF2B5EF4-FFF2-40B4-BE49-F238E27FC236}">
                <a16:creationId xmlns:a16="http://schemas.microsoft.com/office/drawing/2014/main" id="{2A8AC5E9-BBFF-A691-D5B4-2B84C9611468}"/>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5">
            <a:extLst>
              <a:ext uri="{FF2B5EF4-FFF2-40B4-BE49-F238E27FC236}">
                <a16:creationId xmlns:a16="http://schemas.microsoft.com/office/drawing/2014/main" id="{DA40174F-DDC3-D58A-B835-66F14B22F674}"/>
              </a:ext>
            </a:extLst>
          </p:cNvPr>
          <p:cNvSpPr>
            <a:spLocks noGrp="1"/>
          </p:cNvSpPr>
          <p:nvPr>
            <p:ph type="sldNum" sz="quarter" idx="16"/>
          </p:nvPr>
        </p:nvSpPr>
        <p:spPr/>
        <p:txBody>
          <a:bodyPr/>
          <a:lstStyle/>
          <a:p>
            <a:fld id="{345D60D9-5372-5F40-9443-0F9AE5BDC3C8}" type="slidenum">
              <a:rPr lang="en-US" smtClean="0"/>
              <a:pPr/>
              <a:t>54</a:t>
            </a:fld>
            <a:endParaRPr lang="en-US" dirty="0"/>
          </a:p>
        </p:txBody>
      </p:sp>
      <p:pic>
        <p:nvPicPr>
          <p:cNvPr id="7" name="Picture 6">
            <a:extLst>
              <a:ext uri="{FF2B5EF4-FFF2-40B4-BE49-F238E27FC236}">
                <a16:creationId xmlns:a16="http://schemas.microsoft.com/office/drawing/2014/main" id="{3E34A186-72FB-9198-B8FB-DA6A58E8D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713" y="2163048"/>
            <a:ext cx="7447686" cy="4260612"/>
          </a:xfrm>
          <a:prstGeom prst="rect">
            <a:avLst/>
          </a:prstGeom>
        </p:spPr>
      </p:pic>
    </p:spTree>
    <p:extLst>
      <p:ext uri="{BB962C8B-B14F-4D97-AF65-F5344CB8AC3E}">
        <p14:creationId xmlns:p14="http://schemas.microsoft.com/office/powerpoint/2010/main" val="99202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36" name="Rectangle 35">
            <a:extLst>
              <a:ext uri="{FF2B5EF4-FFF2-40B4-BE49-F238E27FC236}">
                <a16:creationId xmlns:a16="http://schemas.microsoft.com/office/drawing/2014/main" id="{24F85400-E209-589C-DE68-403D520FCEB7}"/>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8" name="Title 9">
            <a:extLst>
              <a:ext uri="{FF2B5EF4-FFF2-40B4-BE49-F238E27FC236}">
                <a16:creationId xmlns:a16="http://schemas.microsoft.com/office/drawing/2014/main" id="{6A7964A2-05C5-89CE-AEF3-DC19A9C06759}"/>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App Builder – Page Designer</a:t>
            </a:r>
            <a:endParaRPr lang="en-IN" dirty="0"/>
          </a:p>
        </p:txBody>
      </p:sp>
      <p:sp>
        <p:nvSpPr>
          <p:cNvPr id="6" name="TextBox 5">
            <a:extLst>
              <a:ext uri="{FF2B5EF4-FFF2-40B4-BE49-F238E27FC236}">
                <a16:creationId xmlns:a16="http://schemas.microsoft.com/office/drawing/2014/main" id="{85C035C1-8DAC-C09C-BBE0-5D1167F5C68A}"/>
              </a:ext>
            </a:extLst>
          </p:cNvPr>
          <p:cNvSpPr txBox="1"/>
          <p:nvPr/>
        </p:nvSpPr>
        <p:spPr>
          <a:xfrm>
            <a:off x="761999" y="1637985"/>
            <a:ext cx="10677923" cy="3673826"/>
          </a:xfrm>
          <a:prstGeom prst="rect">
            <a:avLst/>
          </a:prstGeom>
          <a:noFill/>
        </p:spPr>
        <p:txBody>
          <a:bodyPr wrap="square">
            <a:spAutoFit/>
          </a:bodyPr>
          <a:lstStyle/>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Multiple trees to view the page components</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Visualization of the page within the Grid Layout and associated Gallery, allowing you to drag and drop components</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Update multiple attributes without leaving the page in the Property Editor </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Advanced Code Editor for defining SQL, HTML, CSS, and text sections</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Highly configurable user interface: </a:t>
            </a:r>
          </a:p>
          <a:p>
            <a:pPr marL="742950" lvl="2"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Customize and refine the view of the page specific to the current focus</a:t>
            </a:r>
          </a:p>
          <a:p>
            <a:pPr marL="742950" lvl="2" indent="-285750">
              <a:lnSpc>
                <a:spcPct val="110000"/>
              </a:lnSpc>
              <a:spcBef>
                <a:spcPts val="1000"/>
              </a:spcBef>
              <a:buClr>
                <a:srgbClr val="FF0000"/>
              </a:buClr>
              <a:buSzPct val="70000"/>
              <a:buFont typeface="Arial" panose="020B0604020202020204" pitchFamily="34" charset="0"/>
              <a:buChar char="•"/>
              <a:defRPr/>
            </a:pPr>
            <a:r>
              <a:rPr lang="en-US" sz="1600" dirty="0" err="1">
                <a:latin typeface="Oracle Sans" panose="020B0503020204020204" pitchFamily="34" charset="0"/>
                <a:cs typeface="Oracle Sans" panose="020B0503020204020204" pitchFamily="34" charset="0"/>
              </a:rPr>
              <a:t>Slideable</a:t>
            </a:r>
            <a:r>
              <a:rPr lang="en-US" sz="1600" dirty="0">
                <a:latin typeface="Oracle Sans" panose="020B0503020204020204" pitchFamily="34" charset="0"/>
                <a:cs typeface="Oracle Sans" panose="020B0503020204020204" pitchFamily="34" charset="0"/>
              </a:rPr>
              <a:t> panels</a:t>
            </a:r>
          </a:p>
          <a:p>
            <a:pPr marL="742950" lvl="2"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Drag and drop tabs</a:t>
            </a:r>
          </a:p>
          <a:p>
            <a:endParaRPr lang="x-none" sz="1600" dirty="0">
              <a:solidFill>
                <a:schemeClr val="tx1"/>
              </a:solidFill>
            </a:endParaRPr>
          </a:p>
        </p:txBody>
      </p:sp>
      <p:sp>
        <p:nvSpPr>
          <p:cNvPr id="2" name="Date">
            <a:extLst>
              <a:ext uri="{FF2B5EF4-FFF2-40B4-BE49-F238E27FC236}">
                <a16:creationId xmlns:a16="http://schemas.microsoft.com/office/drawing/2014/main" id="{EE9D60F8-0663-80C3-70C0-92F9B506289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95CF631E-4287-FA67-BB4B-5861F7151ED9}"/>
              </a:ext>
            </a:extLst>
          </p:cNvPr>
          <p:cNvSpPr>
            <a:spLocks noGrp="1"/>
          </p:cNvSpPr>
          <p:nvPr>
            <p:ph type="sldNum" sz="quarter" idx="16"/>
          </p:nvPr>
        </p:nvSpPr>
        <p:spPr/>
        <p:txBody>
          <a:bodyPr/>
          <a:lstStyle/>
          <a:p>
            <a:fld id="{345D60D9-5372-5F40-9443-0F9AE5BDC3C8}" type="slidenum">
              <a:rPr lang="en-US" smtClean="0"/>
              <a:pPr/>
              <a:t>55</a:t>
            </a:fld>
            <a:endParaRPr lang="en-US" dirty="0"/>
          </a:p>
        </p:txBody>
      </p:sp>
    </p:spTree>
    <p:extLst>
      <p:ext uri="{BB962C8B-B14F-4D97-AF65-F5344CB8AC3E}">
        <p14:creationId xmlns:p14="http://schemas.microsoft.com/office/powerpoint/2010/main" val="60216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8" name="Title 9">
            <a:extLst>
              <a:ext uri="{FF2B5EF4-FFF2-40B4-BE49-F238E27FC236}">
                <a16:creationId xmlns:a16="http://schemas.microsoft.com/office/drawing/2014/main" id="{CA4E1BD1-093A-5865-92AA-78630DC2E78E}"/>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App Builder – Code Editor</a:t>
            </a:r>
            <a:endParaRPr lang="en-US" dirty="0"/>
          </a:p>
        </p:txBody>
      </p:sp>
      <p:sp>
        <p:nvSpPr>
          <p:cNvPr id="29" name="Text Placeholder 2">
            <a:extLst>
              <a:ext uri="{FF2B5EF4-FFF2-40B4-BE49-F238E27FC236}">
                <a16:creationId xmlns:a16="http://schemas.microsoft.com/office/drawing/2014/main" id="{482BC748-E8C0-D351-B235-59EC423C4C91}"/>
              </a:ext>
            </a:extLst>
          </p:cNvPr>
          <p:cNvSpPr txBox="1">
            <a:spLocks/>
          </p:cNvSpPr>
          <p:nvPr/>
        </p:nvSpPr>
        <p:spPr>
          <a:xfrm>
            <a:off x="695400" y="1032987"/>
            <a:ext cx="10885409" cy="224711"/>
          </a:xfrm>
          <a:prstGeom prst="rect">
            <a:avLst/>
          </a:prstGeom>
        </p:spPr>
        <p:txBody>
          <a:bodyPr/>
          <a:lstStyle/>
          <a:p>
            <a:pPr lvl="0" indent="-228600">
              <a:lnSpc>
                <a:spcPct val="90000"/>
              </a:lnSpc>
              <a:spcBef>
                <a:spcPts val="1200"/>
              </a:spcBef>
              <a:buClr>
                <a:schemeClr val="tx1">
                  <a:lumMod val="60000"/>
                  <a:lumOff val="40000"/>
                </a:schemeClr>
              </a:buClr>
            </a:pPr>
            <a:r>
              <a:rPr lang="en-GB" sz="1200" dirty="0">
                <a:solidFill>
                  <a:srgbClr val="8B8580"/>
                </a:solidFill>
              </a:rPr>
              <a:t>Available for maintaining SQL, PL/SQL, JavaScript, HTML, CSS and large text sections</a:t>
            </a:r>
            <a:endParaRPr lang="en-US" sz="1200" dirty="0">
              <a:solidFill>
                <a:srgbClr val="8B8580"/>
              </a:solidFill>
            </a:endParaRPr>
          </a:p>
        </p:txBody>
      </p:sp>
      <p:pic>
        <p:nvPicPr>
          <p:cNvPr id="5" name="Picture 4">
            <a:extLst>
              <a:ext uri="{FF2B5EF4-FFF2-40B4-BE49-F238E27FC236}">
                <a16:creationId xmlns:a16="http://schemas.microsoft.com/office/drawing/2014/main" id="{20297BCF-D292-31C8-B4F6-0AB31B2E9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2037148"/>
            <a:ext cx="5329652" cy="3408076"/>
          </a:xfrm>
          <a:prstGeom prst="rect">
            <a:avLst/>
          </a:prstGeom>
          <a:ln>
            <a:solidFill>
              <a:schemeClr val="bg1"/>
            </a:solidFill>
          </a:ln>
          <a:effectLst>
            <a:outerShdw blurRad="50800" dist="50800" dir="5400000" algn="ctr" rotWithShape="0">
              <a:schemeClr val="tx1"/>
            </a:outerShdw>
          </a:effectLst>
        </p:spPr>
      </p:pic>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Text Placeholder 1">
            <a:extLst>
              <a:ext uri="{FF2B5EF4-FFF2-40B4-BE49-F238E27FC236}">
                <a16:creationId xmlns:a16="http://schemas.microsoft.com/office/drawing/2014/main" id="{A1DC8947-18F9-6DF9-EFEE-A8A5B95B1D98}"/>
              </a:ext>
            </a:extLst>
          </p:cNvPr>
          <p:cNvSpPr txBox="1">
            <a:spLocks/>
          </p:cNvSpPr>
          <p:nvPr/>
        </p:nvSpPr>
        <p:spPr>
          <a:xfrm>
            <a:off x="6714244" y="2037148"/>
            <a:ext cx="4866565" cy="3408076"/>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1000"/>
              </a:spcBef>
              <a:buClr>
                <a:srgbClr val="FF0000"/>
              </a:buClr>
              <a:buSzPct val="70000"/>
              <a:buFont typeface="Arial" panose="020B0604020202020204" pitchFamily="34" charset="0"/>
              <a:buChar char="•"/>
              <a:defRPr/>
            </a:pPr>
            <a:r>
              <a:rPr lang="en-US" sz="1600" b="1" dirty="0">
                <a:latin typeface="Oracle Sans" panose="020B0503020204020204" pitchFamily="34" charset="0"/>
                <a:cs typeface="Oracle Sans" panose="020B0503020204020204" pitchFamily="34" charset="0"/>
              </a:rPr>
              <a:t>APEX Assistant</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Syntax Highlighting</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Undo / Redo</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Find/Replace</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Auto completion</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Code validation</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Used in Page Designer, Component View </a:t>
            </a:r>
          </a:p>
          <a:p>
            <a:pPr marL="285750" indent="-285750">
              <a:lnSpc>
                <a:spcPct val="11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and SQL Workshop</a:t>
            </a:r>
          </a:p>
        </p:txBody>
      </p:sp>
      <p:sp>
        <p:nvSpPr>
          <p:cNvPr id="2" name="Date">
            <a:extLst>
              <a:ext uri="{FF2B5EF4-FFF2-40B4-BE49-F238E27FC236}">
                <a16:creationId xmlns:a16="http://schemas.microsoft.com/office/drawing/2014/main" id="{5E407A08-6C38-9A71-B793-B1CAD7C5E4EB}"/>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3FF15D69-22F0-3B44-A620-D221E02F1772}"/>
              </a:ext>
            </a:extLst>
          </p:cNvPr>
          <p:cNvSpPr>
            <a:spLocks noGrp="1"/>
          </p:cNvSpPr>
          <p:nvPr>
            <p:ph type="sldNum" sz="quarter" idx="16"/>
          </p:nvPr>
        </p:nvSpPr>
        <p:spPr/>
        <p:txBody>
          <a:bodyPr/>
          <a:lstStyle/>
          <a:p>
            <a:fld id="{345D60D9-5372-5F40-9443-0F9AE5BDC3C8}" type="slidenum">
              <a:rPr lang="en-US" smtClean="0"/>
              <a:pPr/>
              <a:t>56</a:t>
            </a:fld>
            <a:endParaRPr lang="en-US" dirty="0"/>
          </a:p>
        </p:txBody>
      </p:sp>
    </p:spTree>
    <p:extLst>
      <p:ext uri="{BB962C8B-B14F-4D97-AF65-F5344CB8AC3E}">
        <p14:creationId xmlns:p14="http://schemas.microsoft.com/office/powerpoint/2010/main" val="173625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8" name="Title 9">
            <a:extLst>
              <a:ext uri="{FF2B5EF4-FFF2-40B4-BE49-F238E27FC236}">
                <a16:creationId xmlns:a16="http://schemas.microsoft.com/office/drawing/2014/main" id="{CA4E1BD1-093A-5865-92AA-78630DC2E78E}"/>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App Builder – Universal Theme</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ext Placeholder 1">
            <a:extLst>
              <a:ext uri="{FF2B5EF4-FFF2-40B4-BE49-F238E27FC236}">
                <a16:creationId xmlns:a16="http://schemas.microsoft.com/office/drawing/2014/main" id="{8E0FC480-CF47-CADB-0D69-ABDCE8407CCC}"/>
              </a:ext>
            </a:extLst>
          </p:cNvPr>
          <p:cNvSpPr txBox="1">
            <a:spLocks/>
          </p:cNvSpPr>
          <p:nvPr/>
        </p:nvSpPr>
        <p:spPr>
          <a:xfrm>
            <a:off x="768875" y="1560766"/>
            <a:ext cx="10671048" cy="4244498"/>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The default theme for Oracle APEX applications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Uses responsive HTML5 templates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Grid-layout for HTML forms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Modern flat-look</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Ships with a variety of pre-built theme styles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jQuery Mobile Apps can be transitioned to Universal Theme</a:t>
            </a:r>
          </a:p>
        </p:txBody>
      </p:sp>
      <p:sp>
        <p:nvSpPr>
          <p:cNvPr id="4" name="Date">
            <a:extLst>
              <a:ext uri="{FF2B5EF4-FFF2-40B4-BE49-F238E27FC236}">
                <a16:creationId xmlns:a16="http://schemas.microsoft.com/office/drawing/2014/main" id="{BD3DA62E-39CE-559A-DF1C-E14F965B363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20C3FBA4-5336-B98E-A611-FBFDD76EEB93}"/>
              </a:ext>
            </a:extLst>
          </p:cNvPr>
          <p:cNvSpPr>
            <a:spLocks noGrp="1"/>
          </p:cNvSpPr>
          <p:nvPr>
            <p:ph type="sldNum" sz="quarter" idx="16"/>
          </p:nvPr>
        </p:nvSpPr>
        <p:spPr/>
        <p:txBody>
          <a:bodyPr/>
          <a:lstStyle/>
          <a:p>
            <a:fld id="{345D60D9-5372-5F40-9443-0F9AE5BDC3C8}" type="slidenum">
              <a:rPr lang="en-US" smtClean="0"/>
              <a:pPr/>
              <a:t>57</a:t>
            </a:fld>
            <a:endParaRPr lang="en-US" dirty="0"/>
          </a:p>
        </p:txBody>
      </p:sp>
    </p:spTree>
    <p:extLst>
      <p:ext uri="{BB962C8B-B14F-4D97-AF65-F5344CB8AC3E}">
        <p14:creationId xmlns:p14="http://schemas.microsoft.com/office/powerpoint/2010/main" val="161879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6694268" y="0"/>
            <a:ext cx="549773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86" name="Group 85">
            <a:extLst>
              <a:ext uri="{FF2B5EF4-FFF2-40B4-BE49-F238E27FC236}">
                <a16:creationId xmlns:a16="http://schemas.microsoft.com/office/drawing/2014/main" id="{03F80DFB-F319-BBB3-9775-9AE398E63BDB}"/>
              </a:ext>
            </a:extLst>
          </p:cNvPr>
          <p:cNvGrpSpPr>
            <a:grpSpLocks noChangeAspect="1"/>
          </p:cNvGrpSpPr>
          <p:nvPr/>
        </p:nvGrpSpPr>
        <p:grpSpPr>
          <a:xfrm>
            <a:off x="864045" y="4002648"/>
            <a:ext cx="347147" cy="331694"/>
            <a:chOff x="2387099" y="911225"/>
            <a:chExt cx="5821864" cy="5568950"/>
          </a:xfrm>
          <a:solidFill>
            <a:schemeClr val="bg1"/>
          </a:solidFill>
        </p:grpSpPr>
        <p:sp>
          <p:nvSpPr>
            <p:cNvPr id="87" name="Freeform 86">
              <a:extLst>
                <a:ext uri="{FF2B5EF4-FFF2-40B4-BE49-F238E27FC236}">
                  <a16:creationId xmlns:a16="http://schemas.microsoft.com/office/drawing/2014/main" id="{C4E20141-692F-1A14-51EB-C55965B2C270}"/>
                </a:ext>
              </a:extLst>
            </p:cNvPr>
            <p:cNvSpPr>
              <a:spLocks noChangeArrowheads="1"/>
            </p:cNvSpPr>
            <p:nvPr/>
          </p:nvSpPr>
          <p:spPr bwMode="auto">
            <a:xfrm>
              <a:off x="2387099" y="1954216"/>
              <a:ext cx="4525967" cy="4525959"/>
            </a:xfrm>
            <a:custGeom>
              <a:avLst/>
              <a:gdLst>
                <a:gd name="T0" fmla="*/ 0 w 12572"/>
                <a:gd name="T1" fmla="*/ 5617 h 12572"/>
                <a:gd name="T2" fmla="*/ 0 w 12572"/>
                <a:gd name="T3" fmla="*/ 5617 h 12572"/>
                <a:gd name="T4" fmla="*/ 272 w 12572"/>
                <a:gd name="T5" fmla="*/ 5119 h 12572"/>
                <a:gd name="T6" fmla="*/ 974 w 12572"/>
                <a:gd name="T7" fmla="*/ 4825 h 12572"/>
                <a:gd name="T8" fmla="*/ 2650 w 12572"/>
                <a:gd name="T9" fmla="*/ 4825 h 12572"/>
                <a:gd name="T10" fmla="*/ 2899 w 12572"/>
                <a:gd name="T11" fmla="*/ 4825 h 12572"/>
                <a:gd name="T12" fmla="*/ 2899 w 12572"/>
                <a:gd name="T13" fmla="*/ 3873 h 12572"/>
                <a:gd name="T14" fmla="*/ 3874 w 12572"/>
                <a:gd name="T15" fmla="*/ 3873 h 12572"/>
                <a:gd name="T16" fmla="*/ 3874 w 12572"/>
                <a:gd name="T17" fmla="*/ 4825 h 12572"/>
                <a:gd name="T18" fmla="*/ 4032 w 12572"/>
                <a:gd name="T19" fmla="*/ 4825 h 12572"/>
                <a:gd name="T20" fmla="*/ 6274 w 12572"/>
                <a:gd name="T21" fmla="*/ 4825 h 12572"/>
                <a:gd name="T22" fmla="*/ 6433 w 12572"/>
                <a:gd name="T23" fmla="*/ 4780 h 12572"/>
                <a:gd name="T24" fmla="*/ 9196 w 12572"/>
                <a:gd name="T25" fmla="*/ 1993 h 12572"/>
                <a:gd name="T26" fmla="*/ 9263 w 12572"/>
                <a:gd name="T27" fmla="*/ 1925 h 12572"/>
                <a:gd name="T28" fmla="*/ 8244 w 12572"/>
                <a:gd name="T29" fmla="*/ 1925 h 12572"/>
                <a:gd name="T30" fmla="*/ 6772 w 12572"/>
                <a:gd name="T31" fmla="*/ 1925 h 12572"/>
                <a:gd name="T32" fmla="*/ 5799 w 12572"/>
                <a:gd name="T33" fmla="*/ 975 h 12572"/>
                <a:gd name="T34" fmla="*/ 6772 w 12572"/>
                <a:gd name="T35" fmla="*/ 0 h 12572"/>
                <a:gd name="T36" fmla="*/ 10487 w 12572"/>
                <a:gd name="T37" fmla="*/ 0 h 12572"/>
                <a:gd name="T38" fmla="*/ 11551 w 12572"/>
                <a:gd name="T39" fmla="*/ 0 h 12572"/>
                <a:gd name="T40" fmla="*/ 12571 w 12572"/>
                <a:gd name="T41" fmla="*/ 997 h 12572"/>
                <a:gd name="T42" fmla="*/ 12571 w 12572"/>
                <a:gd name="T43" fmla="*/ 5686 h 12572"/>
                <a:gd name="T44" fmla="*/ 11846 w 12572"/>
                <a:gd name="T45" fmla="*/ 6727 h 12572"/>
                <a:gd name="T46" fmla="*/ 10623 w 12572"/>
                <a:gd name="T47" fmla="*/ 5844 h 12572"/>
                <a:gd name="T48" fmla="*/ 10623 w 12572"/>
                <a:gd name="T49" fmla="*/ 3624 h 12572"/>
                <a:gd name="T50" fmla="*/ 10623 w 12572"/>
                <a:gd name="T51" fmla="*/ 3308 h 12572"/>
                <a:gd name="T52" fmla="*/ 10510 w 12572"/>
                <a:gd name="T53" fmla="*/ 3420 h 12572"/>
                <a:gd name="T54" fmla="*/ 7814 w 12572"/>
                <a:gd name="T55" fmla="*/ 6116 h 12572"/>
                <a:gd name="T56" fmla="*/ 7746 w 12572"/>
                <a:gd name="T57" fmla="*/ 6252 h 12572"/>
                <a:gd name="T58" fmla="*/ 7724 w 12572"/>
                <a:gd name="T59" fmla="*/ 8697 h 12572"/>
                <a:gd name="T60" fmla="*/ 8698 w 12572"/>
                <a:gd name="T61" fmla="*/ 8697 h 12572"/>
                <a:gd name="T62" fmla="*/ 8698 w 12572"/>
                <a:gd name="T63" fmla="*/ 9649 h 12572"/>
                <a:gd name="T64" fmla="*/ 7724 w 12572"/>
                <a:gd name="T65" fmla="*/ 9649 h 12572"/>
                <a:gd name="T66" fmla="*/ 7724 w 12572"/>
                <a:gd name="T67" fmla="*/ 10057 h 12572"/>
                <a:gd name="T68" fmla="*/ 7724 w 12572"/>
                <a:gd name="T69" fmla="*/ 11529 h 12572"/>
                <a:gd name="T70" fmla="*/ 7022 w 12572"/>
                <a:gd name="T71" fmla="*/ 12525 h 12572"/>
                <a:gd name="T72" fmla="*/ 6954 w 12572"/>
                <a:gd name="T73" fmla="*/ 12571 h 12572"/>
                <a:gd name="T74" fmla="*/ 793 w 12572"/>
                <a:gd name="T75" fmla="*/ 12571 h 12572"/>
                <a:gd name="T76" fmla="*/ 385 w 12572"/>
                <a:gd name="T77" fmla="*/ 12368 h 12572"/>
                <a:gd name="T78" fmla="*/ 0 w 12572"/>
                <a:gd name="T79" fmla="*/ 11778 h 12572"/>
                <a:gd name="T80" fmla="*/ 0 w 12572"/>
                <a:gd name="T81" fmla="*/ 5617 h 1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72" h="12572">
                  <a:moveTo>
                    <a:pt x="0" y="5617"/>
                  </a:moveTo>
                  <a:lnTo>
                    <a:pt x="0" y="5617"/>
                  </a:lnTo>
                  <a:cubicBezTo>
                    <a:pt x="91" y="5459"/>
                    <a:pt x="158" y="5278"/>
                    <a:pt x="272" y="5119"/>
                  </a:cubicBezTo>
                  <a:cubicBezTo>
                    <a:pt x="453" y="4915"/>
                    <a:pt x="702" y="4825"/>
                    <a:pt x="974" y="4825"/>
                  </a:cubicBezTo>
                  <a:cubicBezTo>
                    <a:pt x="1518" y="4825"/>
                    <a:pt x="2084" y="4825"/>
                    <a:pt x="2650" y="4825"/>
                  </a:cubicBezTo>
                  <a:cubicBezTo>
                    <a:pt x="2718" y="4825"/>
                    <a:pt x="2808" y="4825"/>
                    <a:pt x="2899" y="4825"/>
                  </a:cubicBezTo>
                  <a:cubicBezTo>
                    <a:pt x="2899" y="4508"/>
                    <a:pt x="2899" y="4190"/>
                    <a:pt x="2899" y="3873"/>
                  </a:cubicBezTo>
                  <a:cubicBezTo>
                    <a:pt x="3216" y="3873"/>
                    <a:pt x="3533" y="3873"/>
                    <a:pt x="3874" y="3873"/>
                  </a:cubicBezTo>
                  <a:cubicBezTo>
                    <a:pt x="3874" y="4190"/>
                    <a:pt x="3874" y="4508"/>
                    <a:pt x="3874" y="4825"/>
                  </a:cubicBezTo>
                  <a:cubicBezTo>
                    <a:pt x="3919" y="4825"/>
                    <a:pt x="3986" y="4825"/>
                    <a:pt x="4032" y="4825"/>
                  </a:cubicBezTo>
                  <a:cubicBezTo>
                    <a:pt x="4779" y="4825"/>
                    <a:pt x="5527" y="4825"/>
                    <a:pt x="6274" y="4825"/>
                  </a:cubicBezTo>
                  <a:cubicBezTo>
                    <a:pt x="6319" y="4825"/>
                    <a:pt x="6388" y="4802"/>
                    <a:pt x="6433" y="4780"/>
                  </a:cubicBezTo>
                  <a:cubicBezTo>
                    <a:pt x="7361" y="3851"/>
                    <a:pt x="8290" y="2922"/>
                    <a:pt x="9196" y="1993"/>
                  </a:cubicBezTo>
                  <a:cubicBezTo>
                    <a:pt x="9218" y="1993"/>
                    <a:pt x="9218" y="1971"/>
                    <a:pt x="9263" y="1925"/>
                  </a:cubicBezTo>
                  <a:cubicBezTo>
                    <a:pt x="8902" y="1925"/>
                    <a:pt x="8585" y="1925"/>
                    <a:pt x="8244" y="1925"/>
                  </a:cubicBezTo>
                  <a:cubicBezTo>
                    <a:pt x="7769" y="1925"/>
                    <a:pt x="7271" y="1925"/>
                    <a:pt x="6772" y="1925"/>
                  </a:cubicBezTo>
                  <a:cubicBezTo>
                    <a:pt x="6229" y="1925"/>
                    <a:pt x="5799" y="1518"/>
                    <a:pt x="5799" y="975"/>
                  </a:cubicBezTo>
                  <a:cubicBezTo>
                    <a:pt x="5799" y="431"/>
                    <a:pt x="6229" y="0"/>
                    <a:pt x="6772" y="0"/>
                  </a:cubicBezTo>
                  <a:cubicBezTo>
                    <a:pt x="8018" y="0"/>
                    <a:pt x="9241" y="0"/>
                    <a:pt x="10487" y="0"/>
                  </a:cubicBezTo>
                  <a:cubicBezTo>
                    <a:pt x="10849" y="0"/>
                    <a:pt x="11189" y="0"/>
                    <a:pt x="11551" y="0"/>
                  </a:cubicBezTo>
                  <a:cubicBezTo>
                    <a:pt x="12140" y="0"/>
                    <a:pt x="12571" y="408"/>
                    <a:pt x="12571" y="997"/>
                  </a:cubicBezTo>
                  <a:cubicBezTo>
                    <a:pt x="12571" y="2559"/>
                    <a:pt x="12548" y="4123"/>
                    <a:pt x="12571" y="5686"/>
                  </a:cubicBezTo>
                  <a:cubicBezTo>
                    <a:pt x="12571" y="6274"/>
                    <a:pt x="12231" y="6614"/>
                    <a:pt x="11846" y="6727"/>
                  </a:cubicBezTo>
                  <a:cubicBezTo>
                    <a:pt x="11257" y="6908"/>
                    <a:pt x="10646" y="6455"/>
                    <a:pt x="10623" y="5844"/>
                  </a:cubicBezTo>
                  <a:cubicBezTo>
                    <a:pt x="10623" y="5096"/>
                    <a:pt x="10623" y="4349"/>
                    <a:pt x="10623" y="3624"/>
                  </a:cubicBezTo>
                  <a:cubicBezTo>
                    <a:pt x="10623" y="3534"/>
                    <a:pt x="10623" y="3443"/>
                    <a:pt x="10623" y="3308"/>
                  </a:cubicBezTo>
                  <a:cubicBezTo>
                    <a:pt x="10578" y="3353"/>
                    <a:pt x="10555" y="3375"/>
                    <a:pt x="10510" y="3420"/>
                  </a:cubicBezTo>
                  <a:cubicBezTo>
                    <a:pt x="9604" y="4304"/>
                    <a:pt x="8720" y="5210"/>
                    <a:pt x="7814" y="6116"/>
                  </a:cubicBezTo>
                  <a:cubicBezTo>
                    <a:pt x="7769" y="6138"/>
                    <a:pt x="7746" y="6207"/>
                    <a:pt x="7746" y="6252"/>
                  </a:cubicBezTo>
                  <a:cubicBezTo>
                    <a:pt x="7724" y="7044"/>
                    <a:pt x="7724" y="7860"/>
                    <a:pt x="7724" y="8697"/>
                  </a:cubicBezTo>
                  <a:cubicBezTo>
                    <a:pt x="8063" y="8697"/>
                    <a:pt x="8358" y="8697"/>
                    <a:pt x="8698" y="8697"/>
                  </a:cubicBezTo>
                  <a:cubicBezTo>
                    <a:pt x="8698" y="9015"/>
                    <a:pt x="8698" y="9332"/>
                    <a:pt x="8698" y="9649"/>
                  </a:cubicBezTo>
                  <a:cubicBezTo>
                    <a:pt x="8381" y="9649"/>
                    <a:pt x="8063" y="9649"/>
                    <a:pt x="7724" y="9649"/>
                  </a:cubicBezTo>
                  <a:cubicBezTo>
                    <a:pt x="7724" y="9808"/>
                    <a:pt x="7724" y="9921"/>
                    <a:pt x="7724" y="10057"/>
                  </a:cubicBezTo>
                  <a:cubicBezTo>
                    <a:pt x="7724" y="10555"/>
                    <a:pt x="7724" y="11053"/>
                    <a:pt x="7724" y="11529"/>
                  </a:cubicBezTo>
                  <a:cubicBezTo>
                    <a:pt x="7724" y="12050"/>
                    <a:pt x="7475" y="12390"/>
                    <a:pt x="7022" y="12525"/>
                  </a:cubicBezTo>
                  <a:cubicBezTo>
                    <a:pt x="6999" y="12549"/>
                    <a:pt x="6976" y="12549"/>
                    <a:pt x="6954" y="12571"/>
                  </a:cubicBezTo>
                  <a:cubicBezTo>
                    <a:pt x="4892" y="12571"/>
                    <a:pt x="2831" y="12571"/>
                    <a:pt x="793" y="12571"/>
                  </a:cubicBezTo>
                  <a:cubicBezTo>
                    <a:pt x="656" y="12503"/>
                    <a:pt x="521" y="12458"/>
                    <a:pt x="385" y="12368"/>
                  </a:cubicBezTo>
                  <a:cubicBezTo>
                    <a:pt x="181" y="12231"/>
                    <a:pt x="68" y="12005"/>
                    <a:pt x="0" y="11778"/>
                  </a:cubicBezTo>
                  <a:cubicBezTo>
                    <a:pt x="0" y="9717"/>
                    <a:pt x="0" y="7679"/>
                    <a:pt x="0" y="561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88" name="Freeform 87">
              <a:extLst>
                <a:ext uri="{FF2B5EF4-FFF2-40B4-BE49-F238E27FC236}">
                  <a16:creationId xmlns:a16="http://schemas.microsoft.com/office/drawing/2014/main" id="{413DB116-F230-8000-6159-45B614EAC84A}"/>
                </a:ext>
              </a:extLst>
            </p:cNvPr>
            <p:cNvSpPr>
              <a:spLocks noChangeArrowheads="1"/>
            </p:cNvSpPr>
            <p:nvPr/>
          </p:nvSpPr>
          <p:spPr bwMode="auto">
            <a:xfrm>
              <a:off x="3683000" y="911225"/>
              <a:ext cx="1044575" cy="1044575"/>
            </a:xfrm>
            <a:custGeom>
              <a:avLst/>
              <a:gdLst>
                <a:gd name="T0" fmla="*/ 2900 w 2901"/>
                <a:gd name="T1" fmla="*/ 0 h 2900"/>
                <a:gd name="T2" fmla="*/ 2900 w 2901"/>
                <a:gd name="T3" fmla="*/ 0 h 2900"/>
                <a:gd name="T4" fmla="*/ 2900 w 2901"/>
                <a:gd name="T5" fmla="*/ 974 h 2900"/>
                <a:gd name="T6" fmla="*/ 975 w 2901"/>
                <a:gd name="T7" fmla="*/ 974 h 2900"/>
                <a:gd name="T8" fmla="*/ 975 w 2901"/>
                <a:gd name="T9" fmla="*/ 2899 h 2900"/>
                <a:gd name="T10" fmla="*/ 0 w 2901"/>
                <a:gd name="T11" fmla="*/ 2899 h 2900"/>
                <a:gd name="T12" fmla="*/ 0 w 2901"/>
                <a:gd name="T13" fmla="*/ 1971 h 2900"/>
                <a:gd name="T14" fmla="*/ 0 w 2901"/>
                <a:gd name="T15" fmla="*/ 997 h 2900"/>
                <a:gd name="T16" fmla="*/ 725 w 2901"/>
                <a:gd name="T17" fmla="*/ 22 h 2900"/>
                <a:gd name="T18" fmla="*/ 793 w 2901"/>
                <a:gd name="T19" fmla="*/ 0 h 2900"/>
                <a:gd name="T20" fmla="*/ 2900 w 2901"/>
                <a:gd name="T21" fmla="*/ 0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1" h="2900">
                  <a:moveTo>
                    <a:pt x="2900" y="0"/>
                  </a:moveTo>
                  <a:lnTo>
                    <a:pt x="2900" y="0"/>
                  </a:lnTo>
                  <a:cubicBezTo>
                    <a:pt x="2900" y="318"/>
                    <a:pt x="2900" y="634"/>
                    <a:pt x="2900" y="974"/>
                  </a:cubicBezTo>
                  <a:cubicBezTo>
                    <a:pt x="2242" y="974"/>
                    <a:pt x="1608" y="974"/>
                    <a:pt x="975" y="974"/>
                  </a:cubicBezTo>
                  <a:cubicBezTo>
                    <a:pt x="975" y="1608"/>
                    <a:pt x="975" y="2243"/>
                    <a:pt x="975" y="2899"/>
                  </a:cubicBezTo>
                  <a:cubicBezTo>
                    <a:pt x="634" y="2899"/>
                    <a:pt x="340" y="2899"/>
                    <a:pt x="0" y="2899"/>
                  </a:cubicBezTo>
                  <a:cubicBezTo>
                    <a:pt x="0" y="2582"/>
                    <a:pt x="0" y="2287"/>
                    <a:pt x="0" y="1971"/>
                  </a:cubicBezTo>
                  <a:cubicBezTo>
                    <a:pt x="0" y="1653"/>
                    <a:pt x="0" y="1336"/>
                    <a:pt x="0" y="997"/>
                  </a:cubicBezTo>
                  <a:cubicBezTo>
                    <a:pt x="0" y="521"/>
                    <a:pt x="250" y="181"/>
                    <a:pt x="725" y="22"/>
                  </a:cubicBezTo>
                  <a:cubicBezTo>
                    <a:pt x="748" y="22"/>
                    <a:pt x="771" y="0"/>
                    <a:pt x="793" y="0"/>
                  </a:cubicBezTo>
                  <a:cubicBezTo>
                    <a:pt x="1495" y="0"/>
                    <a:pt x="2197" y="0"/>
                    <a:pt x="290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89" name="Freeform 88">
              <a:extLst>
                <a:ext uri="{FF2B5EF4-FFF2-40B4-BE49-F238E27FC236}">
                  <a16:creationId xmlns:a16="http://schemas.microsoft.com/office/drawing/2014/main" id="{479C7207-8BD1-61E8-F3C1-A1A4E5A86B46}"/>
                </a:ext>
              </a:extLst>
            </p:cNvPr>
            <p:cNvSpPr>
              <a:spLocks noChangeArrowheads="1"/>
            </p:cNvSpPr>
            <p:nvPr/>
          </p:nvSpPr>
          <p:spPr bwMode="auto">
            <a:xfrm>
              <a:off x="7164388" y="911225"/>
              <a:ext cx="1044575" cy="1044575"/>
            </a:xfrm>
            <a:custGeom>
              <a:avLst/>
              <a:gdLst>
                <a:gd name="T0" fmla="*/ 2899 w 2900"/>
                <a:gd name="T1" fmla="*/ 2899 h 2900"/>
                <a:gd name="T2" fmla="*/ 2899 w 2900"/>
                <a:gd name="T3" fmla="*/ 2899 h 2900"/>
                <a:gd name="T4" fmla="*/ 1925 w 2900"/>
                <a:gd name="T5" fmla="*/ 2899 h 2900"/>
                <a:gd name="T6" fmla="*/ 1925 w 2900"/>
                <a:gd name="T7" fmla="*/ 974 h 2900"/>
                <a:gd name="T8" fmla="*/ 0 w 2900"/>
                <a:gd name="T9" fmla="*/ 974 h 2900"/>
                <a:gd name="T10" fmla="*/ 0 w 2900"/>
                <a:gd name="T11" fmla="*/ 0 h 2900"/>
                <a:gd name="T12" fmla="*/ 2106 w 2900"/>
                <a:gd name="T13" fmla="*/ 0 h 2900"/>
                <a:gd name="T14" fmla="*/ 2355 w 2900"/>
                <a:gd name="T15" fmla="*/ 91 h 2900"/>
                <a:gd name="T16" fmla="*/ 2899 w 2900"/>
                <a:gd name="T17" fmla="*/ 793 h 2900"/>
                <a:gd name="T18" fmla="*/ 2899 w 2900"/>
                <a:gd name="T19"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0">
                  <a:moveTo>
                    <a:pt x="2899" y="2899"/>
                  </a:moveTo>
                  <a:lnTo>
                    <a:pt x="2899" y="2899"/>
                  </a:lnTo>
                  <a:cubicBezTo>
                    <a:pt x="2581" y="2899"/>
                    <a:pt x="2265" y="2899"/>
                    <a:pt x="1925" y="2899"/>
                  </a:cubicBezTo>
                  <a:cubicBezTo>
                    <a:pt x="1925" y="2243"/>
                    <a:pt x="1925" y="1608"/>
                    <a:pt x="1925" y="974"/>
                  </a:cubicBezTo>
                  <a:cubicBezTo>
                    <a:pt x="1268" y="974"/>
                    <a:pt x="656" y="974"/>
                    <a:pt x="0" y="974"/>
                  </a:cubicBezTo>
                  <a:cubicBezTo>
                    <a:pt x="0" y="634"/>
                    <a:pt x="0" y="318"/>
                    <a:pt x="0" y="0"/>
                  </a:cubicBezTo>
                  <a:cubicBezTo>
                    <a:pt x="702" y="0"/>
                    <a:pt x="1403" y="0"/>
                    <a:pt x="2106" y="0"/>
                  </a:cubicBezTo>
                  <a:cubicBezTo>
                    <a:pt x="2197" y="22"/>
                    <a:pt x="2265" y="68"/>
                    <a:pt x="2355" y="91"/>
                  </a:cubicBezTo>
                  <a:cubicBezTo>
                    <a:pt x="2650" y="249"/>
                    <a:pt x="2786" y="499"/>
                    <a:pt x="2899" y="793"/>
                  </a:cubicBezTo>
                  <a:cubicBezTo>
                    <a:pt x="2899" y="1496"/>
                    <a:pt x="2899" y="2197"/>
                    <a:pt x="2899" y="289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0" name="Freeform 89">
              <a:extLst>
                <a:ext uri="{FF2B5EF4-FFF2-40B4-BE49-F238E27FC236}">
                  <a16:creationId xmlns:a16="http://schemas.microsoft.com/office/drawing/2014/main" id="{F6CF0CC3-D2F3-764B-333B-4B1993BBE79C}"/>
                </a:ext>
              </a:extLst>
            </p:cNvPr>
            <p:cNvSpPr>
              <a:spLocks noChangeArrowheads="1"/>
            </p:cNvSpPr>
            <p:nvPr/>
          </p:nvSpPr>
          <p:spPr bwMode="auto">
            <a:xfrm>
              <a:off x="7164388" y="4392613"/>
              <a:ext cx="1044575" cy="1044575"/>
            </a:xfrm>
            <a:custGeom>
              <a:avLst/>
              <a:gdLst>
                <a:gd name="T0" fmla="*/ 2899 w 2900"/>
                <a:gd name="T1" fmla="*/ 2107 h 2901"/>
                <a:gd name="T2" fmla="*/ 2899 w 2900"/>
                <a:gd name="T3" fmla="*/ 2107 h 2901"/>
                <a:gd name="T4" fmla="*/ 2491 w 2900"/>
                <a:gd name="T5" fmla="*/ 2696 h 2901"/>
                <a:gd name="T6" fmla="*/ 2038 w 2900"/>
                <a:gd name="T7" fmla="*/ 2877 h 2901"/>
                <a:gd name="T8" fmla="*/ 0 w 2900"/>
                <a:gd name="T9" fmla="*/ 2900 h 2901"/>
                <a:gd name="T10" fmla="*/ 0 w 2900"/>
                <a:gd name="T11" fmla="*/ 1925 h 2901"/>
                <a:gd name="T12" fmla="*/ 1925 w 2900"/>
                <a:gd name="T13" fmla="*/ 1925 h 2901"/>
                <a:gd name="T14" fmla="*/ 1925 w 2900"/>
                <a:gd name="T15" fmla="*/ 0 h 2901"/>
                <a:gd name="T16" fmla="*/ 2899 w 2900"/>
                <a:gd name="T17" fmla="*/ 0 h 2901"/>
                <a:gd name="T18" fmla="*/ 2899 w 2900"/>
                <a:gd name="T19" fmla="*/ 2107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1">
                  <a:moveTo>
                    <a:pt x="2899" y="2107"/>
                  </a:moveTo>
                  <a:lnTo>
                    <a:pt x="2899" y="2107"/>
                  </a:lnTo>
                  <a:cubicBezTo>
                    <a:pt x="2808" y="2334"/>
                    <a:pt x="2718" y="2560"/>
                    <a:pt x="2491" y="2696"/>
                  </a:cubicBezTo>
                  <a:cubicBezTo>
                    <a:pt x="2355" y="2787"/>
                    <a:pt x="2197" y="2877"/>
                    <a:pt x="2038" y="2877"/>
                  </a:cubicBezTo>
                  <a:cubicBezTo>
                    <a:pt x="1359" y="2900"/>
                    <a:pt x="679" y="2900"/>
                    <a:pt x="0" y="2900"/>
                  </a:cubicBezTo>
                  <a:cubicBezTo>
                    <a:pt x="0" y="2560"/>
                    <a:pt x="0" y="2266"/>
                    <a:pt x="0" y="1925"/>
                  </a:cubicBezTo>
                  <a:cubicBezTo>
                    <a:pt x="634" y="1925"/>
                    <a:pt x="1268" y="1925"/>
                    <a:pt x="1925" y="1925"/>
                  </a:cubicBezTo>
                  <a:cubicBezTo>
                    <a:pt x="1925" y="1292"/>
                    <a:pt x="1925" y="658"/>
                    <a:pt x="1925" y="0"/>
                  </a:cubicBezTo>
                  <a:cubicBezTo>
                    <a:pt x="2243" y="0"/>
                    <a:pt x="2581" y="0"/>
                    <a:pt x="2899" y="0"/>
                  </a:cubicBezTo>
                  <a:cubicBezTo>
                    <a:pt x="2899" y="703"/>
                    <a:pt x="2899" y="1405"/>
                    <a:pt x="2899" y="210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1" name="Freeform 90">
              <a:extLst>
                <a:ext uri="{FF2B5EF4-FFF2-40B4-BE49-F238E27FC236}">
                  <a16:creationId xmlns:a16="http://schemas.microsoft.com/office/drawing/2014/main" id="{E2C75DED-5210-0A02-8446-11131FFC6190}"/>
                </a:ext>
              </a:extLst>
            </p:cNvPr>
            <p:cNvSpPr>
              <a:spLocks noChangeArrowheads="1"/>
            </p:cNvSpPr>
            <p:nvPr/>
          </p:nvSpPr>
          <p:spPr bwMode="auto">
            <a:xfrm>
              <a:off x="5076825" y="911225"/>
              <a:ext cx="693738" cy="342900"/>
            </a:xfrm>
            <a:custGeom>
              <a:avLst/>
              <a:gdLst>
                <a:gd name="T0" fmla="*/ 1926 w 1927"/>
                <a:gd name="T1" fmla="*/ 0 h 953"/>
                <a:gd name="T2" fmla="*/ 1926 w 1927"/>
                <a:gd name="T3" fmla="*/ 0 h 953"/>
                <a:gd name="T4" fmla="*/ 1926 w 1927"/>
                <a:gd name="T5" fmla="*/ 952 h 953"/>
                <a:gd name="T6" fmla="*/ 0 w 1927"/>
                <a:gd name="T7" fmla="*/ 952 h 953"/>
                <a:gd name="T8" fmla="*/ 0 w 1927"/>
                <a:gd name="T9" fmla="*/ 0 h 953"/>
                <a:gd name="T10" fmla="*/ 1926 w 1927"/>
                <a:gd name="T11" fmla="*/ 0 h 953"/>
              </a:gdLst>
              <a:ahLst/>
              <a:cxnLst>
                <a:cxn ang="0">
                  <a:pos x="T0" y="T1"/>
                </a:cxn>
                <a:cxn ang="0">
                  <a:pos x="T2" y="T3"/>
                </a:cxn>
                <a:cxn ang="0">
                  <a:pos x="T4" y="T5"/>
                </a:cxn>
                <a:cxn ang="0">
                  <a:pos x="T6" y="T7"/>
                </a:cxn>
                <a:cxn ang="0">
                  <a:pos x="T8" y="T9"/>
                </a:cxn>
                <a:cxn ang="0">
                  <a:pos x="T10" y="T11"/>
                </a:cxn>
              </a:cxnLst>
              <a:rect l="0" t="0" r="r" b="b"/>
              <a:pathLst>
                <a:path w="1927" h="953">
                  <a:moveTo>
                    <a:pt x="1926" y="0"/>
                  </a:moveTo>
                  <a:lnTo>
                    <a:pt x="1926" y="0"/>
                  </a:lnTo>
                  <a:cubicBezTo>
                    <a:pt x="1926" y="318"/>
                    <a:pt x="1926" y="634"/>
                    <a:pt x="1926" y="952"/>
                  </a:cubicBezTo>
                  <a:cubicBezTo>
                    <a:pt x="1291" y="952"/>
                    <a:pt x="657" y="952"/>
                    <a:pt x="0" y="952"/>
                  </a:cubicBezTo>
                  <a:cubicBezTo>
                    <a:pt x="0" y="634"/>
                    <a:pt x="0" y="318"/>
                    <a:pt x="0" y="0"/>
                  </a:cubicBezTo>
                  <a:cubicBezTo>
                    <a:pt x="635" y="0"/>
                    <a:pt x="1291" y="0"/>
                    <a:pt x="1926"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2" name="Freeform 91">
              <a:extLst>
                <a:ext uri="{FF2B5EF4-FFF2-40B4-BE49-F238E27FC236}">
                  <a16:creationId xmlns:a16="http://schemas.microsoft.com/office/drawing/2014/main" id="{57850F16-E0E1-726B-975C-1398BA1E1EBE}"/>
                </a:ext>
              </a:extLst>
            </p:cNvPr>
            <p:cNvSpPr>
              <a:spLocks noChangeArrowheads="1"/>
            </p:cNvSpPr>
            <p:nvPr/>
          </p:nvSpPr>
          <p:spPr bwMode="auto">
            <a:xfrm>
              <a:off x="6119813" y="911225"/>
              <a:ext cx="693737" cy="342900"/>
            </a:xfrm>
            <a:custGeom>
              <a:avLst/>
              <a:gdLst>
                <a:gd name="T0" fmla="*/ 1925 w 1926"/>
                <a:gd name="T1" fmla="*/ 0 h 953"/>
                <a:gd name="T2" fmla="*/ 1925 w 1926"/>
                <a:gd name="T3" fmla="*/ 0 h 953"/>
                <a:gd name="T4" fmla="*/ 1925 w 1926"/>
                <a:gd name="T5" fmla="*/ 952 h 953"/>
                <a:gd name="T6" fmla="*/ 0 w 1926"/>
                <a:gd name="T7" fmla="*/ 952 h 953"/>
                <a:gd name="T8" fmla="*/ 0 w 1926"/>
                <a:gd name="T9" fmla="*/ 0 h 953"/>
                <a:gd name="T10" fmla="*/ 1925 w 1926"/>
                <a:gd name="T11" fmla="*/ 0 h 953"/>
              </a:gdLst>
              <a:ahLst/>
              <a:cxnLst>
                <a:cxn ang="0">
                  <a:pos x="T0" y="T1"/>
                </a:cxn>
                <a:cxn ang="0">
                  <a:pos x="T2" y="T3"/>
                </a:cxn>
                <a:cxn ang="0">
                  <a:pos x="T4" y="T5"/>
                </a:cxn>
                <a:cxn ang="0">
                  <a:pos x="T6" y="T7"/>
                </a:cxn>
                <a:cxn ang="0">
                  <a:pos x="T8" y="T9"/>
                </a:cxn>
                <a:cxn ang="0">
                  <a:pos x="T10" y="T11"/>
                </a:cxn>
              </a:cxnLst>
              <a:rect l="0" t="0" r="r" b="b"/>
              <a:pathLst>
                <a:path w="1926" h="953">
                  <a:moveTo>
                    <a:pt x="1925" y="0"/>
                  </a:moveTo>
                  <a:lnTo>
                    <a:pt x="1925" y="0"/>
                  </a:lnTo>
                  <a:cubicBezTo>
                    <a:pt x="1925" y="318"/>
                    <a:pt x="1925" y="634"/>
                    <a:pt x="1925" y="952"/>
                  </a:cubicBezTo>
                  <a:cubicBezTo>
                    <a:pt x="1292" y="952"/>
                    <a:pt x="658" y="952"/>
                    <a:pt x="0" y="952"/>
                  </a:cubicBezTo>
                  <a:cubicBezTo>
                    <a:pt x="0" y="634"/>
                    <a:pt x="0" y="318"/>
                    <a:pt x="0" y="0"/>
                  </a:cubicBezTo>
                  <a:cubicBezTo>
                    <a:pt x="635" y="0"/>
                    <a:pt x="1292" y="0"/>
                    <a:pt x="1925"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3" name="Freeform 92">
              <a:extLst>
                <a:ext uri="{FF2B5EF4-FFF2-40B4-BE49-F238E27FC236}">
                  <a16:creationId xmlns:a16="http://schemas.microsoft.com/office/drawing/2014/main" id="{E7282CB2-8FE5-447B-41CC-79ECCB49F6C6}"/>
                </a:ext>
              </a:extLst>
            </p:cNvPr>
            <p:cNvSpPr>
              <a:spLocks noChangeArrowheads="1"/>
            </p:cNvSpPr>
            <p:nvPr/>
          </p:nvSpPr>
          <p:spPr bwMode="auto">
            <a:xfrm>
              <a:off x="7858125" y="2305050"/>
              <a:ext cx="350838" cy="693738"/>
            </a:xfrm>
            <a:custGeom>
              <a:avLst/>
              <a:gdLst>
                <a:gd name="T0" fmla="*/ 974 w 975"/>
                <a:gd name="T1" fmla="*/ 1925 h 1926"/>
                <a:gd name="T2" fmla="*/ 974 w 975"/>
                <a:gd name="T3" fmla="*/ 1925 h 1926"/>
                <a:gd name="T4" fmla="*/ 0 w 975"/>
                <a:gd name="T5" fmla="*/ 1925 h 1926"/>
                <a:gd name="T6" fmla="*/ 0 w 975"/>
                <a:gd name="T7" fmla="*/ 0 h 1926"/>
                <a:gd name="T8" fmla="*/ 974 w 975"/>
                <a:gd name="T9" fmla="*/ 0 h 1926"/>
                <a:gd name="T10" fmla="*/ 974 w 975"/>
                <a:gd name="T11" fmla="*/ 1925 h 1926"/>
              </a:gdLst>
              <a:ahLst/>
              <a:cxnLst>
                <a:cxn ang="0">
                  <a:pos x="T0" y="T1"/>
                </a:cxn>
                <a:cxn ang="0">
                  <a:pos x="T2" y="T3"/>
                </a:cxn>
                <a:cxn ang="0">
                  <a:pos x="T4" y="T5"/>
                </a:cxn>
                <a:cxn ang="0">
                  <a:pos x="T6" y="T7"/>
                </a:cxn>
                <a:cxn ang="0">
                  <a:pos x="T8" y="T9"/>
                </a:cxn>
                <a:cxn ang="0">
                  <a:pos x="T10" y="T11"/>
                </a:cxn>
              </a:cxnLst>
              <a:rect l="0" t="0" r="r" b="b"/>
              <a:pathLst>
                <a:path w="975" h="1926">
                  <a:moveTo>
                    <a:pt x="974" y="1925"/>
                  </a:moveTo>
                  <a:lnTo>
                    <a:pt x="974" y="1925"/>
                  </a:lnTo>
                  <a:cubicBezTo>
                    <a:pt x="656" y="1925"/>
                    <a:pt x="340" y="1925"/>
                    <a:pt x="0" y="1925"/>
                  </a:cubicBezTo>
                  <a:cubicBezTo>
                    <a:pt x="0" y="1290"/>
                    <a:pt x="0" y="656"/>
                    <a:pt x="0" y="0"/>
                  </a:cubicBezTo>
                  <a:cubicBezTo>
                    <a:pt x="318" y="0"/>
                    <a:pt x="656" y="0"/>
                    <a:pt x="974" y="0"/>
                  </a:cubicBezTo>
                  <a:cubicBezTo>
                    <a:pt x="974" y="633"/>
                    <a:pt x="974" y="1290"/>
                    <a:pt x="974" y="192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4" name="Freeform 93">
              <a:extLst>
                <a:ext uri="{FF2B5EF4-FFF2-40B4-BE49-F238E27FC236}">
                  <a16:creationId xmlns:a16="http://schemas.microsoft.com/office/drawing/2014/main" id="{B983C968-3753-3F07-AAB4-EAFD9E4EF61D}"/>
                </a:ext>
              </a:extLst>
            </p:cNvPr>
            <p:cNvSpPr>
              <a:spLocks noChangeArrowheads="1"/>
            </p:cNvSpPr>
            <p:nvPr/>
          </p:nvSpPr>
          <p:spPr bwMode="auto">
            <a:xfrm>
              <a:off x="7858125" y="3348038"/>
              <a:ext cx="350838" cy="693737"/>
            </a:xfrm>
            <a:custGeom>
              <a:avLst/>
              <a:gdLst>
                <a:gd name="T0" fmla="*/ 974 w 975"/>
                <a:gd name="T1" fmla="*/ 1926 h 1927"/>
                <a:gd name="T2" fmla="*/ 974 w 975"/>
                <a:gd name="T3" fmla="*/ 1926 h 1927"/>
                <a:gd name="T4" fmla="*/ 0 w 975"/>
                <a:gd name="T5" fmla="*/ 1926 h 1927"/>
                <a:gd name="T6" fmla="*/ 0 w 975"/>
                <a:gd name="T7" fmla="*/ 0 h 1927"/>
                <a:gd name="T8" fmla="*/ 974 w 975"/>
                <a:gd name="T9" fmla="*/ 0 h 1927"/>
                <a:gd name="T10" fmla="*/ 974 w 975"/>
                <a:gd name="T11" fmla="*/ 1926 h 1927"/>
              </a:gdLst>
              <a:ahLst/>
              <a:cxnLst>
                <a:cxn ang="0">
                  <a:pos x="T0" y="T1"/>
                </a:cxn>
                <a:cxn ang="0">
                  <a:pos x="T2" y="T3"/>
                </a:cxn>
                <a:cxn ang="0">
                  <a:pos x="T4" y="T5"/>
                </a:cxn>
                <a:cxn ang="0">
                  <a:pos x="T6" y="T7"/>
                </a:cxn>
                <a:cxn ang="0">
                  <a:pos x="T8" y="T9"/>
                </a:cxn>
                <a:cxn ang="0">
                  <a:pos x="T10" y="T11"/>
                </a:cxn>
              </a:cxnLst>
              <a:rect l="0" t="0" r="r" b="b"/>
              <a:pathLst>
                <a:path w="975" h="1927">
                  <a:moveTo>
                    <a:pt x="974" y="1926"/>
                  </a:moveTo>
                  <a:lnTo>
                    <a:pt x="974" y="1926"/>
                  </a:lnTo>
                  <a:cubicBezTo>
                    <a:pt x="656" y="1926"/>
                    <a:pt x="340" y="1926"/>
                    <a:pt x="0" y="1926"/>
                  </a:cubicBezTo>
                  <a:cubicBezTo>
                    <a:pt x="0" y="1291"/>
                    <a:pt x="0" y="657"/>
                    <a:pt x="0" y="0"/>
                  </a:cubicBezTo>
                  <a:cubicBezTo>
                    <a:pt x="318" y="0"/>
                    <a:pt x="656" y="0"/>
                    <a:pt x="974" y="0"/>
                  </a:cubicBezTo>
                  <a:cubicBezTo>
                    <a:pt x="974" y="635"/>
                    <a:pt x="974" y="1291"/>
                    <a:pt x="974" y="192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5" name="Freeform 12">
              <a:extLst>
                <a:ext uri="{FF2B5EF4-FFF2-40B4-BE49-F238E27FC236}">
                  <a16:creationId xmlns:a16="http://schemas.microsoft.com/office/drawing/2014/main" id="{5D5E9BAD-0559-6738-BE46-AD75D475E62D}"/>
                </a:ext>
              </a:extLst>
            </p:cNvPr>
            <p:cNvSpPr>
              <a:spLocks noChangeArrowheads="1"/>
            </p:cNvSpPr>
            <p:nvPr/>
          </p:nvSpPr>
          <p:spPr bwMode="auto">
            <a:xfrm>
              <a:off x="3683000" y="2305050"/>
              <a:ext cx="342900" cy="693738"/>
            </a:xfrm>
            <a:custGeom>
              <a:avLst/>
              <a:gdLst>
                <a:gd name="T0" fmla="*/ 0 w 953"/>
                <a:gd name="T1" fmla="*/ 0 h 1926"/>
                <a:gd name="T2" fmla="*/ 0 w 953"/>
                <a:gd name="T3" fmla="*/ 0 h 1926"/>
                <a:gd name="T4" fmla="*/ 952 w 953"/>
                <a:gd name="T5" fmla="*/ 0 h 1926"/>
                <a:gd name="T6" fmla="*/ 952 w 953"/>
                <a:gd name="T7" fmla="*/ 1925 h 1926"/>
                <a:gd name="T8" fmla="*/ 0 w 953"/>
                <a:gd name="T9" fmla="*/ 1925 h 1926"/>
                <a:gd name="T10" fmla="*/ 0 w 953"/>
                <a:gd name="T11" fmla="*/ 0 h 1926"/>
              </a:gdLst>
              <a:ahLst/>
              <a:cxnLst>
                <a:cxn ang="0">
                  <a:pos x="T0" y="T1"/>
                </a:cxn>
                <a:cxn ang="0">
                  <a:pos x="T2" y="T3"/>
                </a:cxn>
                <a:cxn ang="0">
                  <a:pos x="T4" y="T5"/>
                </a:cxn>
                <a:cxn ang="0">
                  <a:pos x="T6" y="T7"/>
                </a:cxn>
                <a:cxn ang="0">
                  <a:pos x="T8" y="T9"/>
                </a:cxn>
                <a:cxn ang="0">
                  <a:pos x="T10" y="T11"/>
                </a:cxn>
              </a:cxnLst>
              <a:rect l="0" t="0" r="r" b="b"/>
              <a:pathLst>
                <a:path w="953" h="1926">
                  <a:moveTo>
                    <a:pt x="0" y="0"/>
                  </a:moveTo>
                  <a:lnTo>
                    <a:pt x="0" y="0"/>
                  </a:lnTo>
                  <a:cubicBezTo>
                    <a:pt x="340" y="0"/>
                    <a:pt x="634" y="0"/>
                    <a:pt x="952" y="0"/>
                  </a:cubicBezTo>
                  <a:cubicBezTo>
                    <a:pt x="952" y="633"/>
                    <a:pt x="952" y="1267"/>
                    <a:pt x="952" y="1925"/>
                  </a:cubicBezTo>
                  <a:cubicBezTo>
                    <a:pt x="657" y="1925"/>
                    <a:pt x="340" y="1925"/>
                    <a:pt x="0" y="1925"/>
                  </a:cubicBezTo>
                  <a:cubicBezTo>
                    <a:pt x="0" y="1290"/>
                    <a:pt x="0" y="656"/>
                    <a:pt x="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96" name="Freeform 13">
              <a:extLst>
                <a:ext uri="{FF2B5EF4-FFF2-40B4-BE49-F238E27FC236}">
                  <a16:creationId xmlns:a16="http://schemas.microsoft.com/office/drawing/2014/main" id="{3788E60A-E7CF-B206-13EF-D740E4CFF587}"/>
                </a:ext>
              </a:extLst>
            </p:cNvPr>
            <p:cNvSpPr>
              <a:spLocks noChangeArrowheads="1"/>
            </p:cNvSpPr>
            <p:nvPr/>
          </p:nvSpPr>
          <p:spPr bwMode="auto">
            <a:xfrm>
              <a:off x="6119813" y="5084763"/>
              <a:ext cx="693737" cy="342900"/>
            </a:xfrm>
            <a:custGeom>
              <a:avLst/>
              <a:gdLst>
                <a:gd name="T0" fmla="*/ 1925 w 1926"/>
                <a:gd name="T1" fmla="*/ 952 h 953"/>
                <a:gd name="T2" fmla="*/ 1925 w 1926"/>
                <a:gd name="T3" fmla="*/ 952 h 953"/>
                <a:gd name="T4" fmla="*/ 0 w 1926"/>
                <a:gd name="T5" fmla="*/ 952 h 953"/>
                <a:gd name="T6" fmla="*/ 0 w 1926"/>
                <a:gd name="T7" fmla="*/ 0 h 953"/>
                <a:gd name="T8" fmla="*/ 1925 w 1926"/>
                <a:gd name="T9" fmla="*/ 0 h 953"/>
                <a:gd name="T10" fmla="*/ 1925 w 1926"/>
                <a:gd name="T11" fmla="*/ 952 h 953"/>
              </a:gdLst>
              <a:ahLst/>
              <a:cxnLst>
                <a:cxn ang="0">
                  <a:pos x="T0" y="T1"/>
                </a:cxn>
                <a:cxn ang="0">
                  <a:pos x="T2" y="T3"/>
                </a:cxn>
                <a:cxn ang="0">
                  <a:pos x="T4" y="T5"/>
                </a:cxn>
                <a:cxn ang="0">
                  <a:pos x="T6" y="T7"/>
                </a:cxn>
                <a:cxn ang="0">
                  <a:pos x="T8" y="T9"/>
                </a:cxn>
                <a:cxn ang="0">
                  <a:pos x="T10" y="T11"/>
                </a:cxn>
              </a:cxnLst>
              <a:rect l="0" t="0" r="r" b="b"/>
              <a:pathLst>
                <a:path w="1926" h="953">
                  <a:moveTo>
                    <a:pt x="1925" y="952"/>
                  </a:moveTo>
                  <a:lnTo>
                    <a:pt x="1925" y="952"/>
                  </a:lnTo>
                  <a:cubicBezTo>
                    <a:pt x="1269" y="952"/>
                    <a:pt x="635" y="952"/>
                    <a:pt x="0" y="952"/>
                  </a:cubicBezTo>
                  <a:cubicBezTo>
                    <a:pt x="0" y="635"/>
                    <a:pt x="0" y="318"/>
                    <a:pt x="0" y="0"/>
                  </a:cubicBezTo>
                  <a:cubicBezTo>
                    <a:pt x="635" y="0"/>
                    <a:pt x="1269" y="0"/>
                    <a:pt x="1925" y="0"/>
                  </a:cubicBezTo>
                  <a:cubicBezTo>
                    <a:pt x="1925" y="318"/>
                    <a:pt x="1925" y="635"/>
                    <a:pt x="1925" y="952"/>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grpSp>
      <p:grpSp>
        <p:nvGrpSpPr>
          <p:cNvPr id="9" name="Group 8">
            <a:extLst>
              <a:ext uri="{FF2B5EF4-FFF2-40B4-BE49-F238E27FC236}">
                <a16:creationId xmlns:a16="http://schemas.microsoft.com/office/drawing/2014/main" id="{30A67974-9445-BB81-43E9-78B9B90065D4}"/>
              </a:ext>
            </a:extLst>
          </p:cNvPr>
          <p:cNvGrpSpPr>
            <a:grpSpLocks noChangeAspect="1"/>
          </p:cNvGrpSpPr>
          <p:nvPr/>
        </p:nvGrpSpPr>
        <p:grpSpPr>
          <a:xfrm>
            <a:off x="857170" y="4023171"/>
            <a:ext cx="347147" cy="331694"/>
            <a:chOff x="2387099" y="911225"/>
            <a:chExt cx="5821864" cy="5568950"/>
          </a:xfrm>
          <a:solidFill>
            <a:schemeClr val="bg1"/>
          </a:solidFill>
        </p:grpSpPr>
        <p:sp>
          <p:nvSpPr>
            <p:cNvPr id="10" name="Freeform 9">
              <a:extLst>
                <a:ext uri="{FF2B5EF4-FFF2-40B4-BE49-F238E27FC236}">
                  <a16:creationId xmlns:a16="http://schemas.microsoft.com/office/drawing/2014/main" id="{242A82F0-0D08-5471-B9E9-A0BE64F38E4B}"/>
                </a:ext>
              </a:extLst>
            </p:cNvPr>
            <p:cNvSpPr>
              <a:spLocks noChangeArrowheads="1"/>
            </p:cNvSpPr>
            <p:nvPr/>
          </p:nvSpPr>
          <p:spPr bwMode="auto">
            <a:xfrm>
              <a:off x="2387099" y="1954216"/>
              <a:ext cx="4525967" cy="4525959"/>
            </a:xfrm>
            <a:custGeom>
              <a:avLst/>
              <a:gdLst>
                <a:gd name="T0" fmla="*/ 0 w 12572"/>
                <a:gd name="T1" fmla="*/ 5617 h 12572"/>
                <a:gd name="T2" fmla="*/ 0 w 12572"/>
                <a:gd name="T3" fmla="*/ 5617 h 12572"/>
                <a:gd name="T4" fmla="*/ 272 w 12572"/>
                <a:gd name="T5" fmla="*/ 5119 h 12572"/>
                <a:gd name="T6" fmla="*/ 974 w 12572"/>
                <a:gd name="T7" fmla="*/ 4825 h 12572"/>
                <a:gd name="T8" fmla="*/ 2650 w 12572"/>
                <a:gd name="T9" fmla="*/ 4825 h 12572"/>
                <a:gd name="T10" fmla="*/ 2899 w 12572"/>
                <a:gd name="T11" fmla="*/ 4825 h 12572"/>
                <a:gd name="T12" fmla="*/ 2899 w 12572"/>
                <a:gd name="T13" fmla="*/ 3873 h 12572"/>
                <a:gd name="T14" fmla="*/ 3874 w 12572"/>
                <a:gd name="T15" fmla="*/ 3873 h 12572"/>
                <a:gd name="T16" fmla="*/ 3874 w 12572"/>
                <a:gd name="T17" fmla="*/ 4825 h 12572"/>
                <a:gd name="T18" fmla="*/ 4032 w 12572"/>
                <a:gd name="T19" fmla="*/ 4825 h 12572"/>
                <a:gd name="T20" fmla="*/ 6274 w 12572"/>
                <a:gd name="T21" fmla="*/ 4825 h 12572"/>
                <a:gd name="T22" fmla="*/ 6433 w 12572"/>
                <a:gd name="T23" fmla="*/ 4780 h 12572"/>
                <a:gd name="T24" fmla="*/ 9196 w 12572"/>
                <a:gd name="T25" fmla="*/ 1993 h 12572"/>
                <a:gd name="T26" fmla="*/ 9263 w 12572"/>
                <a:gd name="T27" fmla="*/ 1925 h 12572"/>
                <a:gd name="T28" fmla="*/ 8244 w 12572"/>
                <a:gd name="T29" fmla="*/ 1925 h 12572"/>
                <a:gd name="T30" fmla="*/ 6772 w 12572"/>
                <a:gd name="T31" fmla="*/ 1925 h 12572"/>
                <a:gd name="T32" fmla="*/ 5799 w 12572"/>
                <a:gd name="T33" fmla="*/ 975 h 12572"/>
                <a:gd name="T34" fmla="*/ 6772 w 12572"/>
                <a:gd name="T35" fmla="*/ 0 h 12572"/>
                <a:gd name="T36" fmla="*/ 10487 w 12572"/>
                <a:gd name="T37" fmla="*/ 0 h 12572"/>
                <a:gd name="T38" fmla="*/ 11551 w 12572"/>
                <a:gd name="T39" fmla="*/ 0 h 12572"/>
                <a:gd name="T40" fmla="*/ 12571 w 12572"/>
                <a:gd name="T41" fmla="*/ 997 h 12572"/>
                <a:gd name="T42" fmla="*/ 12571 w 12572"/>
                <a:gd name="T43" fmla="*/ 5686 h 12572"/>
                <a:gd name="T44" fmla="*/ 11846 w 12572"/>
                <a:gd name="T45" fmla="*/ 6727 h 12572"/>
                <a:gd name="T46" fmla="*/ 10623 w 12572"/>
                <a:gd name="T47" fmla="*/ 5844 h 12572"/>
                <a:gd name="T48" fmla="*/ 10623 w 12572"/>
                <a:gd name="T49" fmla="*/ 3624 h 12572"/>
                <a:gd name="T50" fmla="*/ 10623 w 12572"/>
                <a:gd name="T51" fmla="*/ 3308 h 12572"/>
                <a:gd name="T52" fmla="*/ 10510 w 12572"/>
                <a:gd name="T53" fmla="*/ 3420 h 12572"/>
                <a:gd name="T54" fmla="*/ 7814 w 12572"/>
                <a:gd name="T55" fmla="*/ 6116 h 12572"/>
                <a:gd name="T56" fmla="*/ 7746 w 12572"/>
                <a:gd name="T57" fmla="*/ 6252 h 12572"/>
                <a:gd name="T58" fmla="*/ 7724 w 12572"/>
                <a:gd name="T59" fmla="*/ 8697 h 12572"/>
                <a:gd name="T60" fmla="*/ 8698 w 12572"/>
                <a:gd name="T61" fmla="*/ 8697 h 12572"/>
                <a:gd name="T62" fmla="*/ 8698 w 12572"/>
                <a:gd name="T63" fmla="*/ 9649 h 12572"/>
                <a:gd name="T64" fmla="*/ 7724 w 12572"/>
                <a:gd name="T65" fmla="*/ 9649 h 12572"/>
                <a:gd name="T66" fmla="*/ 7724 w 12572"/>
                <a:gd name="T67" fmla="*/ 10057 h 12572"/>
                <a:gd name="T68" fmla="*/ 7724 w 12572"/>
                <a:gd name="T69" fmla="*/ 11529 h 12572"/>
                <a:gd name="T70" fmla="*/ 7022 w 12572"/>
                <a:gd name="T71" fmla="*/ 12525 h 12572"/>
                <a:gd name="T72" fmla="*/ 6954 w 12572"/>
                <a:gd name="T73" fmla="*/ 12571 h 12572"/>
                <a:gd name="T74" fmla="*/ 793 w 12572"/>
                <a:gd name="T75" fmla="*/ 12571 h 12572"/>
                <a:gd name="T76" fmla="*/ 385 w 12572"/>
                <a:gd name="T77" fmla="*/ 12368 h 12572"/>
                <a:gd name="T78" fmla="*/ 0 w 12572"/>
                <a:gd name="T79" fmla="*/ 11778 h 12572"/>
                <a:gd name="T80" fmla="*/ 0 w 12572"/>
                <a:gd name="T81" fmla="*/ 5617 h 12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72" h="12572">
                  <a:moveTo>
                    <a:pt x="0" y="5617"/>
                  </a:moveTo>
                  <a:lnTo>
                    <a:pt x="0" y="5617"/>
                  </a:lnTo>
                  <a:cubicBezTo>
                    <a:pt x="91" y="5459"/>
                    <a:pt x="158" y="5278"/>
                    <a:pt x="272" y="5119"/>
                  </a:cubicBezTo>
                  <a:cubicBezTo>
                    <a:pt x="453" y="4915"/>
                    <a:pt x="702" y="4825"/>
                    <a:pt x="974" y="4825"/>
                  </a:cubicBezTo>
                  <a:cubicBezTo>
                    <a:pt x="1518" y="4825"/>
                    <a:pt x="2084" y="4825"/>
                    <a:pt x="2650" y="4825"/>
                  </a:cubicBezTo>
                  <a:cubicBezTo>
                    <a:pt x="2718" y="4825"/>
                    <a:pt x="2808" y="4825"/>
                    <a:pt x="2899" y="4825"/>
                  </a:cubicBezTo>
                  <a:cubicBezTo>
                    <a:pt x="2899" y="4508"/>
                    <a:pt x="2899" y="4190"/>
                    <a:pt x="2899" y="3873"/>
                  </a:cubicBezTo>
                  <a:cubicBezTo>
                    <a:pt x="3216" y="3873"/>
                    <a:pt x="3533" y="3873"/>
                    <a:pt x="3874" y="3873"/>
                  </a:cubicBezTo>
                  <a:cubicBezTo>
                    <a:pt x="3874" y="4190"/>
                    <a:pt x="3874" y="4508"/>
                    <a:pt x="3874" y="4825"/>
                  </a:cubicBezTo>
                  <a:cubicBezTo>
                    <a:pt x="3919" y="4825"/>
                    <a:pt x="3986" y="4825"/>
                    <a:pt x="4032" y="4825"/>
                  </a:cubicBezTo>
                  <a:cubicBezTo>
                    <a:pt x="4779" y="4825"/>
                    <a:pt x="5527" y="4825"/>
                    <a:pt x="6274" y="4825"/>
                  </a:cubicBezTo>
                  <a:cubicBezTo>
                    <a:pt x="6319" y="4825"/>
                    <a:pt x="6388" y="4802"/>
                    <a:pt x="6433" y="4780"/>
                  </a:cubicBezTo>
                  <a:cubicBezTo>
                    <a:pt x="7361" y="3851"/>
                    <a:pt x="8290" y="2922"/>
                    <a:pt x="9196" y="1993"/>
                  </a:cubicBezTo>
                  <a:cubicBezTo>
                    <a:pt x="9218" y="1993"/>
                    <a:pt x="9218" y="1971"/>
                    <a:pt x="9263" y="1925"/>
                  </a:cubicBezTo>
                  <a:cubicBezTo>
                    <a:pt x="8902" y="1925"/>
                    <a:pt x="8585" y="1925"/>
                    <a:pt x="8244" y="1925"/>
                  </a:cubicBezTo>
                  <a:cubicBezTo>
                    <a:pt x="7769" y="1925"/>
                    <a:pt x="7271" y="1925"/>
                    <a:pt x="6772" y="1925"/>
                  </a:cubicBezTo>
                  <a:cubicBezTo>
                    <a:pt x="6229" y="1925"/>
                    <a:pt x="5799" y="1518"/>
                    <a:pt x="5799" y="975"/>
                  </a:cubicBezTo>
                  <a:cubicBezTo>
                    <a:pt x="5799" y="431"/>
                    <a:pt x="6229" y="0"/>
                    <a:pt x="6772" y="0"/>
                  </a:cubicBezTo>
                  <a:cubicBezTo>
                    <a:pt x="8018" y="0"/>
                    <a:pt x="9241" y="0"/>
                    <a:pt x="10487" y="0"/>
                  </a:cubicBezTo>
                  <a:cubicBezTo>
                    <a:pt x="10849" y="0"/>
                    <a:pt x="11189" y="0"/>
                    <a:pt x="11551" y="0"/>
                  </a:cubicBezTo>
                  <a:cubicBezTo>
                    <a:pt x="12140" y="0"/>
                    <a:pt x="12571" y="408"/>
                    <a:pt x="12571" y="997"/>
                  </a:cubicBezTo>
                  <a:cubicBezTo>
                    <a:pt x="12571" y="2559"/>
                    <a:pt x="12548" y="4123"/>
                    <a:pt x="12571" y="5686"/>
                  </a:cubicBezTo>
                  <a:cubicBezTo>
                    <a:pt x="12571" y="6274"/>
                    <a:pt x="12231" y="6614"/>
                    <a:pt x="11846" y="6727"/>
                  </a:cubicBezTo>
                  <a:cubicBezTo>
                    <a:pt x="11257" y="6908"/>
                    <a:pt x="10646" y="6455"/>
                    <a:pt x="10623" y="5844"/>
                  </a:cubicBezTo>
                  <a:cubicBezTo>
                    <a:pt x="10623" y="5096"/>
                    <a:pt x="10623" y="4349"/>
                    <a:pt x="10623" y="3624"/>
                  </a:cubicBezTo>
                  <a:cubicBezTo>
                    <a:pt x="10623" y="3534"/>
                    <a:pt x="10623" y="3443"/>
                    <a:pt x="10623" y="3308"/>
                  </a:cubicBezTo>
                  <a:cubicBezTo>
                    <a:pt x="10578" y="3353"/>
                    <a:pt x="10555" y="3375"/>
                    <a:pt x="10510" y="3420"/>
                  </a:cubicBezTo>
                  <a:cubicBezTo>
                    <a:pt x="9604" y="4304"/>
                    <a:pt x="8720" y="5210"/>
                    <a:pt x="7814" y="6116"/>
                  </a:cubicBezTo>
                  <a:cubicBezTo>
                    <a:pt x="7769" y="6138"/>
                    <a:pt x="7746" y="6207"/>
                    <a:pt x="7746" y="6252"/>
                  </a:cubicBezTo>
                  <a:cubicBezTo>
                    <a:pt x="7724" y="7044"/>
                    <a:pt x="7724" y="7860"/>
                    <a:pt x="7724" y="8697"/>
                  </a:cubicBezTo>
                  <a:cubicBezTo>
                    <a:pt x="8063" y="8697"/>
                    <a:pt x="8358" y="8697"/>
                    <a:pt x="8698" y="8697"/>
                  </a:cubicBezTo>
                  <a:cubicBezTo>
                    <a:pt x="8698" y="9015"/>
                    <a:pt x="8698" y="9332"/>
                    <a:pt x="8698" y="9649"/>
                  </a:cubicBezTo>
                  <a:cubicBezTo>
                    <a:pt x="8381" y="9649"/>
                    <a:pt x="8063" y="9649"/>
                    <a:pt x="7724" y="9649"/>
                  </a:cubicBezTo>
                  <a:cubicBezTo>
                    <a:pt x="7724" y="9808"/>
                    <a:pt x="7724" y="9921"/>
                    <a:pt x="7724" y="10057"/>
                  </a:cubicBezTo>
                  <a:cubicBezTo>
                    <a:pt x="7724" y="10555"/>
                    <a:pt x="7724" y="11053"/>
                    <a:pt x="7724" y="11529"/>
                  </a:cubicBezTo>
                  <a:cubicBezTo>
                    <a:pt x="7724" y="12050"/>
                    <a:pt x="7475" y="12390"/>
                    <a:pt x="7022" y="12525"/>
                  </a:cubicBezTo>
                  <a:cubicBezTo>
                    <a:pt x="6999" y="12549"/>
                    <a:pt x="6976" y="12549"/>
                    <a:pt x="6954" y="12571"/>
                  </a:cubicBezTo>
                  <a:cubicBezTo>
                    <a:pt x="4892" y="12571"/>
                    <a:pt x="2831" y="12571"/>
                    <a:pt x="793" y="12571"/>
                  </a:cubicBezTo>
                  <a:cubicBezTo>
                    <a:pt x="656" y="12503"/>
                    <a:pt x="521" y="12458"/>
                    <a:pt x="385" y="12368"/>
                  </a:cubicBezTo>
                  <a:cubicBezTo>
                    <a:pt x="181" y="12231"/>
                    <a:pt x="68" y="12005"/>
                    <a:pt x="0" y="11778"/>
                  </a:cubicBezTo>
                  <a:cubicBezTo>
                    <a:pt x="0" y="9717"/>
                    <a:pt x="0" y="7679"/>
                    <a:pt x="0" y="561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1" name="Freeform 10">
              <a:extLst>
                <a:ext uri="{FF2B5EF4-FFF2-40B4-BE49-F238E27FC236}">
                  <a16:creationId xmlns:a16="http://schemas.microsoft.com/office/drawing/2014/main" id="{30B39CA3-FF09-F2EF-406E-0FECAFC21CA0}"/>
                </a:ext>
              </a:extLst>
            </p:cNvPr>
            <p:cNvSpPr>
              <a:spLocks noChangeArrowheads="1"/>
            </p:cNvSpPr>
            <p:nvPr/>
          </p:nvSpPr>
          <p:spPr bwMode="auto">
            <a:xfrm>
              <a:off x="3683000" y="911225"/>
              <a:ext cx="1044575" cy="1044575"/>
            </a:xfrm>
            <a:custGeom>
              <a:avLst/>
              <a:gdLst>
                <a:gd name="T0" fmla="*/ 2900 w 2901"/>
                <a:gd name="T1" fmla="*/ 0 h 2900"/>
                <a:gd name="T2" fmla="*/ 2900 w 2901"/>
                <a:gd name="T3" fmla="*/ 0 h 2900"/>
                <a:gd name="T4" fmla="*/ 2900 w 2901"/>
                <a:gd name="T5" fmla="*/ 974 h 2900"/>
                <a:gd name="T6" fmla="*/ 975 w 2901"/>
                <a:gd name="T7" fmla="*/ 974 h 2900"/>
                <a:gd name="T8" fmla="*/ 975 w 2901"/>
                <a:gd name="T9" fmla="*/ 2899 h 2900"/>
                <a:gd name="T10" fmla="*/ 0 w 2901"/>
                <a:gd name="T11" fmla="*/ 2899 h 2900"/>
                <a:gd name="T12" fmla="*/ 0 w 2901"/>
                <a:gd name="T13" fmla="*/ 1971 h 2900"/>
                <a:gd name="T14" fmla="*/ 0 w 2901"/>
                <a:gd name="T15" fmla="*/ 997 h 2900"/>
                <a:gd name="T16" fmla="*/ 725 w 2901"/>
                <a:gd name="T17" fmla="*/ 22 h 2900"/>
                <a:gd name="T18" fmla="*/ 793 w 2901"/>
                <a:gd name="T19" fmla="*/ 0 h 2900"/>
                <a:gd name="T20" fmla="*/ 2900 w 2901"/>
                <a:gd name="T21" fmla="*/ 0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1" h="2900">
                  <a:moveTo>
                    <a:pt x="2900" y="0"/>
                  </a:moveTo>
                  <a:lnTo>
                    <a:pt x="2900" y="0"/>
                  </a:lnTo>
                  <a:cubicBezTo>
                    <a:pt x="2900" y="318"/>
                    <a:pt x="2900" y="634"/>
                    <a:pt x="2900" y="974"/>
                  </a:cubicBezTo>
                  <a:cubicBezTo>
                    <a:pt x="2242" y="974"/>
                    <a:pt x="1608" y="974"/>
                    <a:pt x="975" y="974"/>
                  </a:cubicBezTo>
                  <a:cubicBezTo>
                    <a:pt x="975" y="1608"/>
                    <a:pt x="975" y="2243"/>
                    <a:pt x="975" y="2899"/>
                  </a:cubicBezTo>
                  <a:cubicBezTo>
                    <a:pt x="634" y="2899"/>
                    <a:pt x="340" y="2899"/>
                    <a:pt x="0" y="2899"/>
                  </a:cubicBezTo>
                  <a:cubicBezTo>
                    <a:pt x="0" y="2582"/>
                    <a:pt x="0" y="2287"/>
                    <a:pt x="0" y="1971"/>
                  </a:cubicBezTo>
                  <a:cubicBezTo>
                    <a:pt x="0" y="1653"/>
                    <a:pt x="0" y="1336"/>
                    <a:pt x="0" y="997"/>
                  </a:cubicBezTo>
                  <a:cubicBezTo>
                    <a:pt x="0" y="521"/>
                    <a:pt x="250" y="181"/>
                    <a:pt x="725" y="22"/>
                  </a:cubicBezTo>
                  <a:cubicBezTo>
                    <a:pt x="748" y="22"/>
                    <a:pt x="771" y="0"/>
                    <a:pt x="793" y="0"/>
                  </a:cubicBezTo>
                  <a:cubicBezTo>
                    <a:pt x="1495" y="0"/>
                    <a:pt x="2197" y="0"/>
                    <a:pt x="290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2" name="Freeform 11">
              <a:extLst>
                <a:ext uri="{FF2B5EF4-FFF2-40B4-BE49-F238E27FC236}">
                  <a16:creationId xmlns:a16="http://schemas.microsoft.com/office/drawing/2014/main" id="{6CA788E3-2EDF-40D1-BBFD-269C2931F25B}"/>
                </a:ext>
              </a:extLst>
            </p:cNvPr>
            <p:cNvSpPr>
              <a:spLocks noChangeArrowheads="1"/>
            </p:cNvSpPr>
            <p:nvPr/>
          </p:nvSpPr>
          <p:spPr bwMode="auto">
            <a:xfrm>
              <a:off x="7164388" y="911225"/>
              <a:ext cx="1044575" cy="1044575"/>
            </a:xfrm>
            <a:custGeom>
              <a:avLst/>
              <a:gdLst>
                <a:gd name="T0" fmla="*/ 2899 w 2900"/>
                <a:gd name="T1" fmla="*/ 2899 h 2900"/>
                <a:gd name="T2" fmla="*/ 2899 w 2900"/>
                <a:gd name="T3" fmla="*/ 2899 h 2900"/>
                <a:gd name="T4" fmla="*/ 1925 w 2900"/>
                <a:gd name="T5" fmla="*/ 2899 h 2900"/>
                <a:gd name="T6" fmla="*/ 1925 w 2900"/>
                <a:gd name="T7" fmla="*/ 974 h 2900"/>
                <a:gd name="T8" fmla="*/ 0 w 2900"/>
                <a:gd name="T9" fmla="*/ 974 h 2900"/>
                <a:gd name="T10" fmla="*/ 0 w 2900"/>
                <a:gd name="T11" fmla="*/ 0 h 2900"/>
                <a:gd name="T12" fmla="*/ 2106 w 2900"/>
                <a:gd name="T13" fmla="*/ 0 h 2900"/>
                <a:gd name="T14" fmla="*/ 2355 w 2900"/>
                <a:gd name="T15" fmla="*/ 91 h 2900"/>
                <a:gd name="T16" fmla="*/ 2899 w 2900"/>
                <a:gd name="T17" fmla="*/ 793 h 2900"/>
                <a:gd name="T18" fmla="*/ 2899 w 2900"/>
                <a:gd name="T19"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0">
                  <a:moveTo>
                    <a:pt x="2899" y="2899"/>
                  </a:moveTo>
                  <a:lnTo>
                    <a:pt x="2899" y="2899"/>
                  </a:lnTo>
                  <a:cubicBezTo>
                    <a:pt x="2581" y="2899"/>
                    <a:pt x="2265" y="2899"/>
                    <a:pt x="1925" y="2899"/>
                  </a:cubicBezTo>
                  <a:cubicBezTo>
                    <a:pt x="1925" y="2243"/>
                    <a:pt x="1925" y="1608"/>
                    <a:pt x="1925" y="974"/>
                  </a:cubicBezTo>
                  <a:cubicBezTo>
                    <a:pt x="1268" y="974"/>
                    <a:pt x="656" y="974"/>
                    <a:pt x="0" y="974"/>
                  </a:cubicBezTo>
                  <a:cubicBezTo>
                    <a:pt x="0" y="634"/>
                    <a:pt x="0" y="318"/>
                    <a:pt x="0" y="0"/>
                  </a:cubicBezTo>
                  <a:cubicBezTo>
                    <a:pt x="702" y="0"/>
                    <a:pt x="1403" y="0"/>
                    <a:pt x="2106" y="0"/>
                  </a:cubicBezTo>
                  <a:cubicBezTo>
                    <a:pt x="2197" y="22"/>
                    <a:pt x="2265" y="68"/>
                    <a:pt x="2355" y="91"/>
                  </a:cubicBezTo>
                  <a:cubicBezTo>
                    <a:pt x="2650" y="249"/>
                    <a:pt x="2786" y="499"/>
                    <a:pt x="2899" y="793"/>
                  </a:cubicBezTo>
                  <a:cubicBezTo>
                    <a:pt x="2899" y="1496"/>
                    <a:pt x="2899" y="2197"/>
                    <a:pt x="2899" y="289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3" name="Freeform 12">
              <a:extLst>
                <a:ext uri="{FF2B5EF4-FFF2-40B4-BE49-F238E27FC236}">
                  <a16:creationId xmlns:a16="http://schemas.microsoft.com/office/drawing/2014/main" id="{18D5D20F-94E1-B1AF-6F2C-DCB309BB5C1B}"/>
                </a:ext>
              </a:extLst>
            </p:cNvPr>
            <p:cNvSpPr>
              <a:spLocks noChangeArrowheads="1"/>
            </p:cNvSpPr>
            <p:nvPr/>
          </p:nvSpPr>
          <p:spPr bwMode="auto">
            <a:xfrm>
              <a:off x="7164388" y="4392613"/>
              <a:ext cx="1044575" cy="1044575"/>
            </a:xfrm>
            <a:custGeom>
              <a:avLst/>
              <a:gdLst>
                <a:gd name="T0" fmla="*/ 2899 w 2900"/>
                <a:gd name="T1" fmla="*/ 2107 h 2901"/>
                <a:gd name="T2" fmla="*/ 2899 w 2900"/>
                <a:gd name="T3" fmla="*/ 2107 h 2901"/>
                <a:gd name="T4" fmla="*/ 2491 w 2900"/>
                <a:gd name="T5" fmla="*/ 2696 h 2901"/>
                <a:gd name="T6" fmla="*/ 2038 w 2900"/>
                <a:gd name="T7" fmla="*/ 2877 h 2901"/>
                <a:gd name="T8" fmla="*/ 0 w 2900"/>
                <a:gd name="T9" fmla="*/ 2900 h 2901"/>
                <a:gd name="T10" fmla="*/ 0 w 2900"/>
                <a:gd name="T11" fmla="*/ 1925 h 2901"/>
                <a:gd name="T12" fmla="*/ 1925 w 2900"/>
                <a:gd name="T13" fmla="*/ 1925 h 2901"/>
                <a:gd name="T14" fmla="*/ 1925 w 2900"/>
                <a:gd name="T15" fmla="*/ 0 h 2901"/>
                <a:gd name="T16" fmla="*/ 2899 w 2900"/>
                <a:gd name="T17" fmla="*/ 0 h 2901"/>
                <a:gd name="T18" fmla="*/ 2899 w 2900"/>
                <a:gd name="T19" fmla="*/ 2107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0" h="2901">
                  <a:moveTo>
                    <a:pt x="2899" y="2107"/>
                  </a:moveTo>
                  <a:lnTo>
                    <a:pt x="2899" y="2107"/>
                  </a:lnTo>
                  <a:cubicBezTo>
                    <a:pt x="2808" y="2334"/>
                    <a:pt x="2718" y="2560"/>
                    <a:pt x="2491" y="2696"/>
                  </a:cubicBezTo>
                  <a:cubicBezTo>
                    <a:pt x="2355" y="2787"/>
                    <a:pt x="2197" y="2877"/>
                    <a:pt x="2038" y="2877"/>
                  </a:cubicBezTo>
                  <a:cubicBezTo>
                    <a:pt x="1359" y="2900"/>
                    <a:pt x="679" y="2900"/>
                    <a:pt x="0" y="2900"/>
                  </a:cubicBezTo>
                  <a:cubicBezTo>
                    <a:pt x="0" y="2560"/>
                    <a:pt x="0" y="2266"/>
                    <a:pt x="0" y="1925"/>
                  </a:cubicBezTo>
                  <a:cubicBezTo>
                    <a:pt x="634" y="1925"/>
                    <a:pt x="1268" y="1925"/>
                    <a:pt x="1925" y="1925"/>
                  </a:cubicBezTo>
                  <a:cubicBezTo>
                    <a:pt x="1925" y="1292"/>
                    <a:pt x="1925" y="658"/>
                    <a:pt x="1925" y="0"/>
                  </a:cubicBezTo>
                  <a:cubicBezTo>
                    <a:pt x="2243" y="0"/>
                    <a:pt x="2581" y="0"/>
                    <a:pt x="2899" y="0"/>
                  </a:cubicBezTo>
                  <a:cubicBezTo>
                    <a:pt x="2899" y="703"/>
                    <a:pt x="2899" y="1405"/>
                    <a:pt x="2899" y="210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4" name="Freeform 13">
              <a:extLst>
                <a:ext uri="{FF2B5EF4-FFF2-40B4-BE49-F238E27FC236}">
                  <a16:creationId xmlns:a16="http://schemas.microsoft.com/office/drawing/2014/main" id="{BE50A863-695D-F948-7238-CE2D2192B832}"/>
                </a:ext>
              </a:extLst>
            </p:cNvPr>
            <p:cNvSpPr>
              <a:spLocks noChangeArrowheads="1"/>
            </p:cNvSpPr>
            <p:nvPr/>
          </p:nvSpPr>
          <p:spPr bwMode="auto">
            <a:xfrm>
              <a:off x="5076825" y="911225"/>
              <a:ext cx="693738" cy="342900"/>
            </a:xfrm>
            <a:custGeom>
              <a:avLst/>
              <a:gdLst>
                <a:gd name="T0" fmla="*/ 1926 w 1927"/>
                <a:gd name="T1" fmla="*/ 0 h 953"/>
                <a:gd name="T2" fmla="*/ 1926 w 1927"/>
                <a:gd name="T3" fmla="*/ 0 h 953"/>
                <a:gd name="T4" fmla="*/ 1926 w 1927"/>
                <a:gd name="T5" fmla="*/ 952 h 953"/>
                <a:gd name="T6" fmla="*/ 0 w 1927"/>
                <a:gd name="T7" fmla="*/ 952 h 953"/>
                <a:gd name="T8" fmla="*/ 0 w 1927"/>
                <a:gd name="T9" fmla="*/ 0 h 953"/>
                <a:gd name="T10" fmla="*/ 1926 w 1927"/>
                <a:gd name="T11" fmla="*/ 0 h 953"/>
              </a:gdLst>
              <a:ahLst/>
              <a:cxnLst>
                <a:cxn ang="0">
                  <a:pos x="T0" y="T1"/>
                </a:cxn>
                <a:cxn ang="0">
                  <a:pos x="T2" y="T3"/>
                </a:cxn>
                <a:cxn ang="0">
                  <a:pos x="T4" y="T5"/>
                </a:cxn>
                <a:cxn ang="0">
                  <a:pos x="T6" y="T7"/>
                </a:cxn>
                <a:cxn ang="0">
                  <a:pos x="T8" y="T9"/>
                </a:cxn>
                <a:cxn ang="0">
                  <a:pos x="T10" y="T11"/>
                </a:cxn>
              </a:cxnLst>
              <a:rect l="0" t="0" r="r" b="b"/>
              <a:pathLst>
                <a:path w="1927" h="953">
                  <a:moveTo>
                    <a:pt x="1926" y="0"/>
                  </a:moveTo>
                  <a:lnTo>
                    <a:pt x="1926" y="0"/>
                  </a:lnTo>
                  <a:cubicBezTo>
                    <a:pt x="1926" y="318"/>
                    <a:pt x="1926" y="634"/>
                    <a:pt x="1926" y="952"/>
                  </a:cubicBezTo>
                  <a:cubicBezTo>
                    <a:pt x="1291" y="952"/>
                    <a:pt x="657" y="952"/>
                    <a:pt x="0" y="952"/>
                  </a:cubicBezTo>
                  <a:cubicBezTo>
                    <a:pt x="0" y="634"/>
                    <a:pt x="0" y="318"/>
                    <a:pt x="0" y="0"/>
                  </a:cubicBezTo>
                  <a:cubicBezTo>
                    <a:pt x="635" y="0"/>
                    <a:pt x="1291" y="0"/>
                    <a:pt x="1926"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5" name="Freeform 14">
              <a:extLst>
                <a:ext uri="{FF2B5EF4-FFF2-40B4-BE49-F238E27FC236}">
                  <a16:creationId xmlns:a16="http://schemas.microsoft.com/office/drawing/2014/main" id="{3007C43D-9CA1-DD9C-B5B6-309A29DE3D38}"/>
                </a:ext>
              </a:extLst>
            </p:cNvPr>
            <p:cNvSpPr>
              <a:spLocks noChangeArrowheads="1"/>
            </p:cNvSpPr>
            <p:nvPr/>
          </p:nvSpPr>
          <p:spPr bwMode="auto">
            <a:xfrm>
              <a:off x="6119813" y="911225"/>
              <a:ext cx="693737" cy="342900"/>
            </a:xfrm>
            <a:custGeom>
              <a:avLst/>
              <a:gdLst>
                <a:gd name="T0" fmla="*/ 1925 w 1926"/>
                <a:gd name="T1" fmla="*/ 0 h 953"/>
                <a:gd name="T2" fmla="*/ 1925 w 1926"/>
                <a:gd name="T3" fmla="*/ 0 h 953"/>
                <a:gd name="T4" fmla="*/ 1925 w 1926"/>
                <a:gd name="T5" fmla="*/ 952 h 953"/>
                <a:gd name="T6" fmla="*/ 0 w 1926"/>
                <a:gd name="T7" fmla="*/ 952 h 953"/>
                <a:gd name="T8" fmla="*/ 0 w 1926"/>
                <a:gd name="T9" fmla="*/ 0 h 953"/>
                <a:gd name="T10" fmla="*/ 1925 w 1926"/>
                <a:gd name="T11" fmla="*/ 0 h 953"/>
              </a:gdLst>
              <a:ahLst/>
              <a:cxnLst>
                <a:cxn ang="0">
                  <a:pos x="T0" y="T1"/>
                </a:cxn>
                <a:cxn ang="0">
                  <a:pos x="T2" y="T3"/>
                </a:cxn>
                <a:cxn ang="0">
                  <a:pos x="T4" y="T5"/>
                </a:cxn>
                <a:cxn ang="0">
                  <a:pos x="T6" y="T7"/>
                </a:cxn>
                <a:cxn ang="0">
                  <a:pos x="T8" y="T9"/>
                </a:cxn>
                <a:cxn ang="0">
                  <a:pos x="T10" y="T11"/>
                </a:cxn>
              </a:cxnLst>
              <a:rect l="0" t="0" r="r" b="b"/>
              <a:pathLst>
                <a:path w="1926" h="953">
                  <a:moveTo>
                    <a:pt x="1925" y="0"/>
                  </a:moveTo>
                  <a:lnTo>
                    <a:pt x="1925" y="0"/>
                  </a:lnTo>
                  <a:cubicBezTo>
                    <a:pt x="1925" y="318"/>
                    <a:pt x="1925" y="634"/>
                    <a:pt x="1925" y="952"/>
                  </a:cubicBezTo>
                  <a:cubicBezTo>
                    <a:pt x="1292" y="952"/>
                    <a:pt x="658" y="952"/>
                    <a:pt x="0" y="952"/>
                  </a:cubicBezTo>
                  <a:cubicBezTo>
                    <a:pt x="0" y="634"/>
                    <a:pt x="0" y="318"/>
                    <a:pt x="0" y="0"/>
                  </a:cubicBezTo>
                  <a:cubicBezTo>
                    <a:pt x="635" y="0"/>
                    <a:pt x="1292" y="0"/>
                    <a:pt x="1925"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6" name="Freeform 15">
              <a:extLst>
                <a:ext uri="{FF2B5EF4-FFF2-40B4-BE49-F238E27FC236}">
                  <a16:creationId xmlns:a16="http://schemas.microsoft.com/office/drawing/2014/main" id="{2EACE4E0-CA39-E042-27AF-0A5041225BE0}"/>
                </a:ext>
              </a:extLst>
            </p:cNvPr>
            <p:cNvSpPr>
              <a:spLocks noChangeArrowheads="1"/>
            </p:cNvSpPr>
            <p:nvPr/>
          </p:nvSpPr>
          <p:spPr bwMode="auto">
            <a:xfrm>
              <a:off x="7858125" y="2305050"/>
              <a:ext cx="350838" cy="693738"/>
            </a:xfrm>
            <a:custGeom>
              <a:avLst/>
              <a:gdLst>
                <a:gd name="T0" fmla="*/ 974 w 975"/>
                <a:gd name="T1" fmla="*/ 1925 h 1926"/>
                <a:gd name="T2" fmla="*/ 974 w 975"/>
                <a:gd name="T3" fmla="*/ 1925 h 1926"/>
                <a:gd name="T4" fmla="*/ 0 w 975"/>
                <a:gd name="T5" fmla="*/ 1925 h 1926"/>
                <a:gd name="T6" fmla="*/ 0 w 975"/>
                <a:gd name="T7" fmla="*/ 0 h 1926"/>
                <a:gd name="T8" fmla="*/ 974 w 975"/>
                <a:gd name="T9" fmla="*/ 0 h 1926"/>
                <a:gd name="T10" fmla="*/ 974 w 975"/>
                <a:gd name="T11" fmla="*/ 1925 h 1926"/>
              </a:gdLst>
              <a:ahLst/>
              <a:cxnLst>
                <a:cxn ang="0">
                  <a:pos x="T0" y="T1"/>
                </a:cxn>
                <a:cxn ang="0">
                  <a:pos x="T2" y="T3"/>
                </a:cxn>
                <a:cxn ang="0">
                  <a:pos x="T4" y="T5"/>
                </a:cxn>
                <a:cxn ang="0">
                  <a:pos x="T6" y="T7"/>
                </a:cxn>
                <a:cxn ang="0">
                  <a:pos x="T8" y="T9"/>
                </a:cxn>
                <a:cxn ang="0">
                  <a:pos x="T10" y="T11"/>
                </a:cxn>
              </a:cxnLst>
              <a:rect l="0" t="0" r="r" b="b"/>
              <a:pathLst>
                <a:path w="975" h="1926">
                  <a:moveTo>
                    <a:pt x="974" y="1925"/>
                  </a:moveTo>
                  <a:lnTo>
                    <a:pt x="974" y="1925"/>
                  </a:lnTo>
                  <a:cubicBezTo>
                    <a:pt x="656" y="1925"/>
                    <a:pt x="340" y="1925"/>
                    <a:pt x="0" y="1925"/>
                  </a:cubicBezTo>
                  <a:cubicBezTo>
                    <a:pt x="0" y="1290"/>
                    <a:pt x="0" y="656"/>
                    <a:pt x="0" y="0"/>
                  </a:cubicBezTo>
                  <a:cubicBezTo>
                    <a:pt x="318" y="0"/>
                    <a:pt x="656" y="0"/>
                    <a:pt x="974" y="0"/>
                  </a:cubicBezTo>
                  <a:cubicBezTo>
                    <a:pt x="974" y="633"/>
                    <a:pt x="974" y="1290"/>
                    <a:pt x="974" y="192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7" name="Freeform 16">
              <a:extLst>
                <a:ext uri="{FF2B5EF4-FFF2-40B4-BE49-F238E27FC236}">
                  <a16:creationId xmlns:a16="http://schemas.microsoft.com/office/drawing/2014/main" id="{E7C05D24-F5F0-0AA4-1FB4-A30FA933B6EA}"/>
                </a:ext>
              </a:extLst>
            </p:cNvPr>
            <p:cNvSpPr>
              <a:spLocks noChangeArrowheads="1"/>
            </p:cNvSpPr>
            <p:nvPr/>
          </p:nvSpPr>
          <p:spPr bwMode="auto">
            <a:xfrm>
              <a:off x="7858125" y="3348038"/>
              <a:ext cx="350838" cy="693737"/>
            </a:xfrm>
            <a:custGeom>
              <a:avLst/>
              <a:gdLst>
                <a:gd name="T0" fmla="*/ 974 w 975"/>
                <a:gd name="T1" fmla="*/ 1926 h 1927"/>
                <a:gd name="T2" fmla="*/ 974 w 975"/>
                <a:gd name="T3" fmla="*/ 1926 h 1927"/>
                <a:gd name="T4" fmla="*/ 0 w 975"/>
                <a:gd name="T5" fmla="*/ 1926 h 1927"/>
                <a:gd name="T6" fmla="*/ 0 w 975"/>
                <a:gd name="T7" fmla="*/ 0 h 1927"/>
                <a:gd name="T8" fmla="*/ 974 w 975"/>
                <a:gd name="T9" fmla="*/ 0 h 1927"/>
                <a:gd name="T10" fmla="*/ 974 w 975"/>
                <a:gd name="T11" fmla="*/ 1926 h 1927"/>
              </a:gdLst>
              <a:ahLst/>
              <a:cxnLst>
                <a:cxn ang="0">
                  <a:pos x="T0" y="T1"/>
                </a:cxn>
                <a:cxn ang="0">
                  <a:pos x="T2" y="T3"/>
                </a:cxn>
                <a:cxn ang="0">
                  <a:pos x="T4" y="T5"/>
                </a:cxn>
                <a:cxn ang="0">
                  <a:pos x="T6" y="T7"/>
                </a:cxn>
                <a:cxn ang="0">
                  <a:pos x="T8" y="T9"/>
                </a:cxn>
                <a:cxn ang="0">
                  <a:pos x="T10" y="T11"/>
                </a:cxn>
              </a:cxnLst>
              <a:rect l="0" t="0" r="r" b="b"/>
              <a:pathLst>
                <a:path w="975" h="1927">
                  <a:moveTo>
                    <a:pt x="974" y="1926"/>
                  </a:moveTo>
                  <a:lnTo>
                    <a:pt x="974" y="1926"/>
                  </a:lnTo>
                  <a:cubicBezTo>
                    <a:pt x="656" y="1926"/>
                    <a:pt x="340" y="1926"/>
                    <a:pt x="0" y="1926"/>
                  </a:cubicBezTo>
                  <a:cubicBezTo>
                    <a:pt x="0" y="1291"/>
                    <a:pt x="0" y="657"/>
                    <a:pt x="0" y="0"/>
                  </a:cubicBezTo>
                  <a:cubicBezTo>
                    <a:pt x="318" y="0"/>
                    <a:pt x="656" y="0"/>
                    <a:pt x="974" y="0"/>
                  </a:cubicBezTo>
                  <a:cubicBezTo>
                    <a:pt x="974" y="635"/>
                    <a:pt x="974" y="1291"/>
                    <a:pt x="974" y="192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8" name="Freeform 12">
              <a:extLst>
                <a:ext uri="{FF2B5EF4-FFF2-40B4-BE49-F238E27FC236}">
                  <a16:creationId xmlns:a16="http://schemas.microsoft.com/office/drawing/2014/main" id="{2F7E3995-2935-BE04-F103-42F8FD4FFFBE}"/>
                </a:ext>
              </a:extLst>
            </p:cNvPr>
            <p:cNvSpPr>
              <a:spLocks noChangeArrowheads="1"/>
            </p:cNvSpPr>
            <p:nvPr/>
          </p:nvSpPr>
          <p:spPr bwMode="auto">
            <a:xfrm>
              <a:off x="3683000" y="2305050"/>
              <a:ext cx="342900" cy="693738"/>
            </a:xfrm>
            <a:custGeom>
              <a:avLst/>
              <a:gdLst>
                <a:gd name="T0" fmla="*/ 0 w 953"/>
                <a:gd name="T1" fmla="*/ 0 h 1926"/>
                <a:gd name="T2" fmla="*/ 0 w 953"/>
                <a:gd name="T3" fmla="*/ 0 h 1926"/>
                <a:gd name="T4" fmla="*/ 952 w 953"/>
                <a:gd name="T5" fmla="*/ 0 h 1926"/>
                <a:gd name="T6" fmla="*/ 952 w 953"/>
                <a:gd name="T7" fmla="*/ 1925 h 1926"/>
                <a:gd name="T8" fmla="*/ 0 w 953"/>
                <a:gd name="T9" fmla="*/ 1925 h 1926"/>
                <a:gd name="T10" fmla="*/ 0 w 953"/>
                <a:gd name="T11" fmla="*/ 0 h 1926"/>
              </a:gdLst>
              <a:ahLst/>
              <a:cxnLst>
                <a:cxn ang="0">
                  <a:pos x="T0" y="T1"/>
                </a:cxn>
                <a:cxn ang="0">
                  <a:pos x="T2" y="T3"/>
                </a:cxn>
                <a:cxn ang="0">
                  <a:pos x="T4" y="T5"/>
                </a:cxn>
                <a:cxn ang="0">
                  <a:pos x="T6" y="T7"/>
                </a:cxn>
                <a:cxn ang="0">
                  <a:pos x="T8" y="T9"/>
                </a:cxn>
                <a:cxn ang="0">
                  <a:pos x="T10" y="T11"/>
                </a:cxn>
              </a:cxnLst>
              <a:rect l="0" t="0" r="r" b="b"/>
              <a:pathLst>
                <a:path w="953" h="1926">
                  <a:moveTo>
                    <a:pt x="0" y="0"/>
                  </a:moveTo>
                  <a:lnTo>
                    <a:pt x="0" y="0"/>
                  </a:lnTo>
                  <a:cubicBezTo>
                    <a:pt x="340" y="0"/>
                    <a:pt x="634" y="0"/>
                    <a:pt x="952" y="0"/>
                  </a:cubicBezTo>
                  <a:cubicBezTo>
                    <a:pt x="952" y="633"/>
                    <a:pt x="952" y="1267"/>
                    <a:pt x="952" y="1925"/>
                  </a:cubicBezTo>
                  <a:cubicBezTo>
                    <a:pt x="657" y="1925"/>
                    <a:pt x="340" y="1925"/>
                    <a:pt x="0" y="1925"/>
                  </a:cubicBezTo>
                  <a:cubicBezTo>
                    <a:pt x="0" y="1290"/>
                    <a:pt x="0" y="656"/>
                    <a:pt x="0"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sp>
          <p:nvSpPr>
            <p:cNvPr id="19" name="Freeform 13">
              <a:extLst>
                <a:ext uri="{FF2B5EF4-FFF2-40B4-BE49-F238E27FC236}">
                  <a16:creationId xmlns:a16="http://schemas.microsoft.com/office/drawing/2014/main" id="{CE6C6D3F-D2C6-7569-CBA2-6A02F026A503}"/>
                </a:ext>
              </a:extLst>
            </p:cNvPr>
            <p:cNvSpPr>
              <a:spLocks noChangeArrowheads="1"/>
            </p:cNvSpPr>
            <p:nvPr/>
          </p:nvSpPr>
          <p:spPr bwMode="auto">
            <a:xfrm>
              <a:off x="6119813" y="5084763"/>
              <a:ext cx="693737" cy="342900"/>
            </a:xfrm>
            <a:custGeom>
              <a:avLst/>
              <a:gdLst>
                <a:gd name="T0" fmla="*/ 1925 w 1926"/>
                <a:gd name="T1" fmla="*/ 952 h 953"/>
                <a:gd name="T2" fmla="*/ 1925 w 1926"/>
                <a:gd name="T3" fmla="*/ 952 h 953"/>
                <a:gd name="T4" fmla="*/ 0 w 1926"/>
                <a:gd name="T5" fmla="*/ 952 h 953"/>
                <a:gd name="T6" fmla="*/ 0 w 1926"/>
                <a:gd name="T7" fmla="*/ 0 h 953"/>
                <a:gd name="T8" fmla="*/ 1925 w 1926"/>
                <a:gd name="T9" fmla="*/ 0 h 953"/>
                <a:gd name="T10" fmla="*/ 1925 w 1926"/>
                <a:gd name="T11" fmla="*/ 952 h 953"/>
              </a:gdLst>
              <a:ahLst/>
              <a:cxnLst>
                <a:cxn ang="0">
                  <a:pos x="T0" y="T1"/>
                </a:cxn>
                <a:cxn ang="0">
                  <a:pos x="T2" y="T3"/>
                </a:cxn>
                <a:cxn ang="0">
                  <a:pos x="T4" y="T5"/>
                </a:cxn>
                <a:cxn ang="0">
                  <a:pos x="T6" y="T7"/>
                </a:cxn>
                <a:cxn ang="0">
                  <a:pos x="T8" y="T9"/>
                </a:cxn>
                <a:cxn ang="0">
                  <a:pos x="T10" y="T11"/>
                </a:cxn>
              </a:cxnLst>
              <a:rect l="0" t="0" r="r" b="b"/>
              <a:pathLst>
                <a:path w="1926" h="953">
                  <a:moveTo>
                    <a:pt x="1925" y="952"/>
                  </a:moveTo>
                  <a:lnTo>
                    <a:pt x="1925" y="952"/>
                  </a:lnTo>
                  <a:cubicBezTo>
                    <a:pt x="1269" y="952"/>
                    <a:pt x="635" y="952"/>
                    <a:pt x="0" y="952"/>
                  </a:cubicBezTo>
                  <a:cubicBezTo>
                    <a:pt x="0" y="635"/>
                    <a:pt x="0" y="318"/>
                    <a:pt x="0" y="0"/>
                  </a:cubicBezTo>
                  <a:cubicBezTo>
                    <a:pt x="635" y="0"/>
                    <a:pt x="1269" y="0"/>
                    <a:pt x="1925" y="0"/>
                  </a:cubicBezTo>
                  <a:cubicBezTo>
                    <a:pt x="1925" y="318"/>
                    <a:pt x="1925" y="635"/>
                    <a:pt x="1925" y="952"/>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400" dirty="0">
                <a:solidFill>
                  <a:sysClr val="windowText" lastClr="000000"/>
                </a:solidFill>
              </a:endParaRPr>
            </a:p>
          </p:txBody>
        </p:sp>
      </p:grpSp>
      <p:grpSp>
        <p:nvGrpSpPr>
          <p:cNvPr id="24" name="Group 23">
            <a:extLst>
              <a:ext uri="{FF2B5EF4-FFF2-40B4-BE49-F238E27FC236}">
                <a16:creationId xmlns:a16="http://schemas.microsoft.com/office/drawing/2014/main" id="{34625ABE-C761-BE86-AE52-6D3AF6552CA6}"/>
              </a:ext>
            </a:extLst>
          </p:cNvPr>
          <p:cNvGrpSpPr/>
          <p:nvPr/>
        </p:nvGrpSpPr>
        <p:grpSpPr>
          <a:xfrm>
            <a:off x="907993" y="1796625"/>
            <a:ext cx="267731" cy="344693"/>
            <a:chOff x="603771" y="4121126"/>
            <a:chExt cx="645343" cy="830852"/>
          </a:xfrm>
          <a:solidFill>
            <a:schemeClr val="bg1"/>
          </a:solidFill>
        </p:grpSpPr>
        <p:sp>
          <p:nvSpPr>
            <p:cNvPr id="25" name="Freeform 24">
              <a:extLst>
                <a:ext uri="{FF2B5EF4-FFF2-40B4-BE49-F238E27FC236}">
                  <a16:creationId xmlns:a16="http://schemas.microsoft.com/office/drawing/2014/main" id="{D831475A-E91A-09DD-74FB-1FC7AD95E6BA}"/>
                </a:ext>
              </a:extLst>
            </p:cNvPr>
            <p:cNvSpPr>
              <a:spLocks noChangeArrowheads="1"/>
            </p:cNvSpPr>
            <p:nvPr/>
          </p:nvSpPr>
          <p:spPr bwMode="auto">
            <a:xfrm>
              <a:off x="707939" y="4241893"/>
              <a:ext cx="541175" cy="596371"/>
            </a:xfrm>
            <a:custGeom>
              <a:avLst/>
              <a:gdLst>
                <a:gd name="T0" fmla="*/ 4783 w 5752"/>
                <a:gd name="T1" fmla="*/ 292 h 6338"/>
                <a:gd name="T2" fmla="*/ 3753 w 5752"/>
                <a:gd name="T3" fmla="*/ 985 h 6338"/>
                <a:gd name="T4" fmla="*/ 3713 w 5752"/>
                <a:gd name="T5" fmla="*/ 1011 h 6338"/>
                <a:gd name="T6" fmla="*/ 2140 w 5752"/>
                <a:gd name="T7" fmla="*/ 2072 h 6338"/>
                <a:gd name="T8" fmla="*/ 1708 w 5752"/>
                <a:gd name="T9" fmla="*/ 1231 h 6338"/>
                <a:gd name="T10" fmla="*/ 336 w 5752"/>
                <a:gd name="T11" fmla="*/ 201 h 6338"/>
                <a:gd name="T12" fmla="*/ 91 w 5752"/>
                <a:gd name="T13" fmla="*/ 362 h 6338"/>
                <a:gd name="T14" fmla="*/ 12 w 5752"/>
                <a:gd name="T15" fmla="*/ 598 h 6338"/>
                <a:gd name="T16" fmla="*/ 657 w 5752"/>
                <a:gd name="T17" fmla="*/ 1368 h 6338"/>
                <a:gd name="T18" fmla="*/ 671 w 5752"/>
                <a:gd name="T19" fmla="*/ 3638 h 6338"/>
                <a:gd name="T20" fmla="*/ 794 w 5752"/>
                <a:gd name="T21" fmla="*/ 4035 h 6338"/>
                <a:gd name="T22" fmla="*/ 879 w 5752"/>
                <a:gd name="T23" fmla="*/ 4161 h 6338"/>
                <a:gd name="T24" fmla="*/ 913 w 5752"/>
                <a:gd name="T25" fmla="*/ 4210 h 6338"/>
                <a:gd name="T26" fmla="*/ 1401 w 5752"/>
                <a:gd name="T27" fmla="*/ 4933 h 6338"/>
                <a:gd name="T28" fmla="*/ 1446 w 5752"/>
                <a:gd name="T29" fmla="*/ 5000 h 6338"/>
                <a:gd name="T30" fmla="*/ 1923 w 5752"/>
                <a:gd name="T31" fmla="*/ 5708 h 6338"/>
                <a:gd name="T32" fmla="*/ 1946 w 5752"/>
                <a:gd name="T33" fmla="*/ 5741 h 6338"/>
                <a:gd name="T34" fmla="*/ 2295 w 5752"/>
                <a:gd name="T35" fmla="*/ 6260 h 6338"/>
                <a:gd name="T36" fmla="*/ 2478 w 5752"/>
                <a:gd name="T37" fmla="*/ 6295 h 6338"/>
                <a:gd name="T38" fmla="*/ 5253 w 5752"/>
                <a:gd name="T39" fmla="*/ 4425 h 6338"/>
                <a:gd name="T40" fmla="*/ 5344 w 5752"/>
                <a:gd name="T41" fmla="*/ 3886 h 6338"/>
                <a:gd name="T42" fmla="*/ 5339 w 5752"/>
                <a:gd name="T43" fmla="*/ 3879 h 6338"/>
                <a:gd name="T44" fmla="*/ 4965 w 5752"/>
                <a:gd name="T45" fmla="*/ 3702 h 6338"/>
                <a:gd name="T46" fmla="*/ 5031 w 5752"/>
                <a:gd name="T47" fmla="*/ 3659 h 6338"/>
                <a:gd name="T48" fmla="*/ 5129 w 5752"/>
                <a:gd name="T49" fmla="*/ 3013 h 6338"/>
                <a:gd name="T50" fmla="*/ 5124 w 5752"/>
                <a:gd name="T51" fmla="*/ 3004 h 6338"/>
                <a:gd name="T52" fmla="*/ 4734 w 5752"/>
                <a:gd name="T53" fmla="*/ 2782 h 6338"/>
                <a:gd name="T54" fmla="*/ 4834 w 5752"/>
                <a:gd name="T55" fmla="*/ 2111 h 6338"/>
                <a:gd name="T56" fmla="*/ 4828 w 5752"/>
                <a:gd name="T57" fmla="*/ 2102 h 6338"/>
                <a:gd name="T58" fmla="*/ 4368 w 5752"/>
                <a:gd name="T59" fmla="*/ 1875 h 6338"/>
                <a:gd name="T60" fmla="*/ 4398 w 5752"/>
                <a:gd name="T61" fmla="*/ 1847 h 6338"/>
                <a:gd name="T62" fmla="*/ 5384 w 5752"/>
                <a:gd name="T63" fmla="*/ 1182 h 6338"/>
                <a:gd name="T64" fmla="*/ 5587 w 5752"/>
                <a:gd name="T65" fmla="*/ 404 h 6338"/>
                <a:gd name="T66" fmla="*/ 5582 w 5752"/>
                <a:gd name="T67" fmla="*/ 395 h 6338"/>
                <a:gd name="T68" fmla="*/ 4783 w 5752"/>
                <a:gd name="T69" fmla="*/ 292 h 6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52" h="6338">
                  <a:moveTo>
                    <a:pt x="4783" y="292"/>
                  </a:moveTo>
                  <a:lnTo>
                    <a:pt x="3753" y="985"/>
                  </a:lnTo>
                  <a:cubicBezTo>
                    <a:pt x="3753" y="985"/>
                    <a:pt x="3727" y="1002"/>
                    <a:pt x="3713" y="1011"/>
                  </a:cubicBezTo>
                  <a:lnTo>
                    <a:pt x="2140" y="2072"/>
                  </a:lnTo>
                  <a:cubicBezTo>
                    <a:pt x="2140" y="2072"/>
                    <a:pt x="1815" y="1701"/>
                    <a:pt x="1708" y="1231"/>
                  </a:cubicBezTo>
                  <a:cubicBezTo>
                    <a:pt x="1609" y="789"/>
                    <a:pt x="976" y="0"/>
                    <a:pt x="336" y="201"/>
                  </a:cubicBezTo>
                  <a:cubicBezTo>
                    <a:pt x="241" y="231"/>
                    <a:pt x="154" y="285"/>
                    <a:pt x="91" y="362"/>
                  </a:cubicBezTo>
                  <a:cubicBezTo>
                    <a:pt x="42" y="422"/>
                    <a:pt x="0" y="504"/>
                    <a:pt x="12" y="598"/>
                  </a:cubicBezTo>
                  <a:cubicBezTo>
                    <a:pt x="12" y="598"/>
                    <a:pt x="650" y="1243"/>
                    <a:pt x="657" y="1368"/>
                  </a:cubicBezTo>
                  <a:cubicBezTo>
                    <a:pt x="663" y="1460"/>
                    <a:pt x="670" y="3050"/>
                    <a:pt x="671" y="3638"/>
                  </a:cubicBezTo>
                  <a:cubicBezTo>
                    <a:pt x="671" y="3779"/>
                    <a:pt x="715" y="3918"/>
                    <a:pt x="794" y="4035"/>
                  </a:cubicBezTo>
                  <a:lnTo>
                    <a:pt x="879" y="4161"/>
                  </a:lnTo>
                  <a:lnTo>
                    <a:pt x="913" y="4210"/>
                  </a:lnTo>
                  <a:lnTo>
                    <a:pt x="1401" y="4933"/>
                  </a:lnTo>
                  <a:lnTo>
                    <a:pt x="1446" y="5000"/>
                  </a:lnTo>
                  <a:lnTo>
                    <a:pt x="1923" y="5708"/>
                  </a:lnTo>
                  <a:lnTo>
                    <a:pt x="1946" y="5741"/>
                  </a:lnTo>
                  <a:lnTo>
                    <a:pt x="2295" y="6260"/>
                  </a:lnTo>
                  <a:cubicBezTo>
                    <a:pt x="2335" y="6322"/>
                    <a:pt x="2417" y="6337"/>
                    <a:pt x="2478" y="6295"/>
                  </a:cubicBezTo>
                  <a:lnTo>
                    <a:pt x="5253" y="4425"/>
                  </a:lnTo>
                  <a:cubicBezTo>
                    <a:pt x="5424" y="4309"/>
                    <a:pt x="5466" y="4068"/>
                    <a:pt x="5344" y="3886"/>
                  </a:cubicBezTo>
                  <a:lnTo>
                    <a:pt x="5339" y="3879"/>
                  </a:lnTo>
                  <a:cubicBezTo>
                    <a:pt x="5251" y="3750"/>
                    <a:pt x="5105" y="3685"/>
                    <a:pt x="4965" y="3702"/>
                  </a:cubicBezTo>
                  <a:lnTo>
                    <a:pt x="5031" y="3659"/>
                  </a:lnTo>
                  <a:cubicBezTo>
                    <a:pt x="5234" y="3522"/>
                    <a:pt x="5278" y="3232"/>
                    <a:pt x="5129" y="3013"/>
                  </a:cubicBezTo>
                  <a:lnTo>
                    <a:pt x="5124" y="3004"/>
                  </a:lnTo>
                  <a:cubicBezTo>
                    <a:pt x="5029" y="2864"/>
                    <a:pt x="4881" y="2786"/>
                    <a:pt x="4734" y="2782"/>
                  </a:cubicBezTo>
                  <a:cubicBezTo>
                    <a:pt x="4940" y="2633"/>
                    <a:pt x="4986" y="2336"/>
                    <a:pt x="4834" y="2111"/>
                  </a:cubicBezTo>
                  <a:lnTo>
                    <a:pt x="4828" y="2102"/>
                  </a:lnTo>
                  <a:cubicBezTo>
                    <a:pt x="4720" y="1941"/>
                    <a:pt x="4540" y="1861"/>
                    <a:pt x="4368" y="1875"/>
                  </a:cubicBezTo>
                  <a:cubicBezTo>
                    <a:pt x="4379" y="1866"/>
                    <a:pt x="4389" y="1855"/>
                    <a:pt x="4398" y="1847"/>
                  </a:cubicBezTo>
                  <a:lnTo>
                    <a:pt x="5384" y="1182"/>
                  </a:lnTo>
                  <a:cubicBezTo>
                    <a:pt x="5661" y="997"/>
                    <a:pt x="5751" y="647"/>
                    <a:pt x="5587" y="404"/>
                  </a:cubicBezTo>
                  <a:lnTo>
                    <a:pt x="5582" y="395"/>
                  </a:lnTo>
                  <a:cubicBezTo>
                    <a:pt x="5416" y="152"/>
                    <a:pt x="5059" y="105"/>
                    <a:pt x="4783" y="29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26" name="Freeform 25">
              <a:extLst>
                <a:ext uri="{FF2B5EF4-FFF2-40B4-BE49-F238E27FC236}">
                  <a16:creationId xmlns:a16="http://schemas.microsoft.com/office/drawing/2014/main" id="{073EB10F-34CD-61E7-0D5E-6BEB5E21973B}"/>
                </a:ext>
              </a:extLst>
            </p:cNvPr>
            <p:cNvSpPr>
              <a:spLocks noChangeArrowheads="1"/>
            </p:cNvSpPr>
            <p:nvPr/>
          </p:nvSpPr>
          <p:spPr bwMode="auto">
            <a:xfrm>
              <a:off x="603771" y="4606689"/>
              <a:ext cx="314164" cy="345289"/>
            </a:xfrm>
            <a:custGeom>
              <a:avLst/>
              <a:gdLst>
                <a:gd name="T0" fmla="*/ 1499 w 3339"/>
                <a:gd name="T1" fmla="*/ 42 h 3667"/>
                <a:gd name="T2" fmla="*/ 74 w 3339"/>
                <a:gd name="T3" fmla="*/ 1001 h 3667"/>
                <a:gd name="T4" fmla="*/ 49 w 3339"/>
                <a:gd name="T5" fmla="*/ 1206 h 3667"/>
                <a:gd name="T6" fmla="*/ 1642 w 3339"/>
                <a:gd name="T7" fmla="*/ 3572 h 3667"/>
                <a:gd name="T8" fmla="*/ 1840 w 3339"/>
                <a:gd name="T9" fmla="*/ 3624 h 3667"/>
                <a:gd name="T10" fmla="*/ 3265 w 3339"/>
                <a:gd name="T11" fmla="*/ 2664 h 3667"/>
                <a:gd name="T12" fmla="*/ 3289 w 3339"/>
                <a:gd name="T13" fmla="*/ 2460 h 3667"/>
                <a:gd name="T14" fmla="*/ 1696 w 3339"/>
                <a:gd name="T15" fmla="*/ 94 h 3667"/>
                <a:gd name="T16" fmla="*/ 1499 w 3339"/>
                <a:gd name="T17" fmla="*/ 42 h 3667"/>
                <a:gd name="T18" fmla="*/ 1130 w 3339"/>
                <a:gd name="T19" fmla="*/ 1040 h 3667"/>
                <a:gd name="T20" fmla="*/ 894 w 3339"/>
                <a:gd name="T21" fmla="*/ 994 h 3667"/>
                <a:gd name="T22" fmla="*/ 939 w 3339"/>
                <a:gd name="T23" fmla="*/ 758 h 3667"/>
                <a:gd name="T24" fmla="*/ 1175 w 3339"/>
                <a:gd name="T25" fmla="*/ 804 h 3667"/>
                <a:gd name="T26" fmla="*/ 1130 w 3339"/>
                <a:gd name="T27" fmla="*/ 1040 h 3667"/>
                <a:gd name="T28" fmla="*/ 1549 w 3339"/>
                <a:gd name="T29" fmla="*/ 757 h 3667"/>
                <a:gd name="T30" fmla="*/ 1313 w 3339"/>
                <a:gd name="T31" fmla="*/ 711 h 3667"/>
                <a:gd name="T32" fmla="*/ 1359 w 3339"/>
                <a:gd name="T33" fmla="*/ 475 h 3667"/>
                <a:gd name="T34" fmla="*/ 1595 w 3339"/>
                <a:gd name="T35" fmla="*/ 521 h 3667"/>
                <a:gd name="T36" fmla="*/ 1549 w 3339"/>
                <a:gd name="T37" fmla="*/ 757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39" h="3667">
                  <a:moveTo>
                    <a:pt x="1499" y="42"/>
                  </a:moveTo>
                  <a:lnTo>
                    <a:pt x="74" y="1001"/>
                  </a:lnTo>
                  <a:cubicBezTo>
                    <a:pt x="12" y="1043"/>
                    <a:pt x="0" y="1134"/>
                    <a:pt x="49" y="1206"/>
                  </a:cubicBezTo>
                  <a:lnTo>
                    <a:pt x="1642" y="3572"/>
                  </a:lnTo>
                  <a:cubicBezTo>
                    <a:pt x="1689" y="3643"/>
                    <a:pt x="1778" y="3666"/>
                    <a:pt x="1840" y="3624"/>
                  </a:cubicBezTo>
                  <a:lnTo>
                    <a:pt x="3265" y="2664"/>
                  </a:lnTo>
                  <a:cubicBezTo>
                    <a:pt x="3326" y="2622"/>
                    <a:pt x="3338" y="2531"/>
                    <a:pt x="3289" y="2460"/>
                  </a:cubicBezTo>
                  <a:lnTo>
                    <a:pt x="1696" y="94"/>
                  </a:lnTo>
                  <a:cubicBezTo>
                    <a:pt x="1649" y="24"/>
                    <a:pt x="1560" y="0"/>
                    <a:pt x="1499" y="42"/>
                  </a:cubicBezTo>
                  <a:close/>
                  <a:moveTo>
                    <a:pt x="1130" y="1040"/>
                  </a:moveTo>
                  <a:cubicBezTo>
                    <a:pt x="1051" y="1092"/>
                    <a:pt x="946" y="1071"/>
                    <a:pt x="894" y="994"/>
                  </a:cubicBezTo>
                  <a:cubicBezTo>
                    <a:pt x="841" y="916"/>
                    <a:pt x="862" y="811"/>
                    <a:pt x="939" y="758"/>
                  </a:cubicBezTo>
                  <a:cubicBezTo>
                    <a:pt x="1018" y="706"/>
                    <a:pt x="1123" y="727"/>
                    <a:pt x="1175" y="804"/>
                  </a:cubicBezTo>
                  <a:cubicBezTo>
                    <a:pt x="1228" y="881"/>
                    <a:pt x="1207" y="987"/>
                    <a:pt x="1130" y="1040"/>
                  </a:cubicBezTo>
                  <a:close/>
                  <a:moveTo>
                    <a:pt x="1549" y="757"/>
                  </a:moveTo>
                  <a:cubicBezTo>
                    <a:pt x="1471" y="809"/>
                    <a:pt x="1366" y="788"/>
                    <a:pt x="1313" y="711"/>
                  </a:cubicBezTo>
                  <a:cubicBezTo>
                    <a:pt x="1261" y="633"/>
                    <a:pt x="1282" y="528"/>
                    <a:pt x="1359" y="475"/>
                  </a:cubicBezTo>
                  <a:cubicBezTo>
                    <a:pt x="1437" y="423"/>
                    <a:pt x="1542" y="444"/>
                    <a:pt x="1595" y="521"/>
                  </a:cubicBezTo>
                  <a:cubicBezTo>
                    <a:pt x="1647" y="599"/>
                    <a:pt x="1626" y="704"/>
                    <a:pt x="1549" y="75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28" name="Freeform 27">
              <a:extLst>
                <a:ext uri="{FF2B5EF4-FFF2-40B4-BE49-F238E27FC236}">
                  <a16:creationId xmlns:a16="http://schemas.microsoft.com/office/drawing/2014/main" id="{C9F4AE63-FD3E-8CB7-FBE3-2FD567FF9E0C}"/>
                </a:ext>
              </a:extLst>
            </p:cNvPr>
            <p:cNvSpPr>
              <a:spLocks noChangeArrowheads="1"/>
            </p:cNvSpPr>
            <p:nvPr/>
          </p:nvSpPr>
          <p:spPr bwMode="auto">
            <a:xfrm>
              <a:off x="852363" y="4147272"/>
              <a:ext cx="63497" cy="119938"/>
            </a:xfrm>
            <a:custGeom>
              <a:avLst/>
              <a:gdLst>
                <a:gd name="T0" fmla="*/ 537 w 675"/>
                <a:gd name="T1" fmla="*/ 1242 h 1274"/>
                <a:gd name="T2" fmla="*/ 534 w 675"/>
                <a:gd name="T3" fmla="*/ 1243 h 1274"/>
                <a:gd name="T4" fmla="*/ 320 w 675"/>
                <a:gd name="T5" fmla="*/ 1135 h 1274"/>
                <a:gd name="T6" fmla="*/ 30 w 675"/>
                <a:gd name="T7" fmla="*/ 245 h 1274"/>
                <a:gd name="T8" fmla="*/ 139 w 675"/>
                <a:gd name="T9" fmla="*/ 32 h 1274"/>
                <a:gd name="T10" fmla="*/ 142 w 675"/>
                <a:gd name="T11" fmla="*/ 30 h 1274"/>
                <a:gd name="T12" fmla="*/ 355 w 675"/>
                <a:gd name="T13" fmla="*/ 138 h 1274"/>
                <a:gd name="T14" fmla="*/ 647 w 675"/>
                <a:gd name="T15" fmla="*/ 1026 h 1274"/>
                <a:gd name="T16" fmla="*/ 537 w 675"/>
                <a:gd name="T17" fmla="*/ 1242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1274">
                  <a:moveTo>
                    <a:pt x="537" y="1242"/>
                  </a:moveTo>
                  <a:lnTo>
                    <a:pt x="534" y="1243"/>
                  </a:lnTo>
                  <a:cubicBezTo>
                    <a:pt x="445" y="1273"/>
                    <a:pt x="350" y="1224"/>
                    <a:pt x="320" y="1135"/>
                  </a:cubicBezTo>
                  <a:lnTo>
                    <a:pt x="30" y="245"/>
                  </a:lnTo>
                  <a:cubicBezTo>
                    <a:pt x="0" y="156"/>
                    <a:pt x="49" y="61"/>
                    <a:pt x="139" y="32"/>
                  </a:cubicBezTo>
                  <a:lnTo>
                    <a:pt x="142" y="30"/>
                  </a:lnTo>
                  <a:cubicBezTo>
                    <a:pt x="231" y="0"/>
                    <a:pt x="326" y="49"/>
                    <a:pt x="355" y="138"/>
                  </a:cubicBezTo>
                  <a:lnTo>
                    <a:pt x="647" y="1026"/>
                  </a:lnTo>
                  <a:cubicBezTo>
                    <a:pt x="674" y="1116"/>
                    <a:pt x="626" y="1212"/>
                    <a:pt x="537" y="124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29" name="Freeform 28">
              <a:extLst>
                <a:ext uri="{FF2B5EF4-FFF2-40B4-BE49-F238E27FC236}">
                  <a16:creationId xmlns:a16="http://schemas.microsoft.com/office/drawing/2014/main" id="{0E41B392-27C3-0FCA-35A5-9D4609E89BBF}"/>
                </a:ext>
              </a:extLst>
            </p:cNvPr>
            <p:cNvSpPr>
              <a:spLocks noChangeArrowheads="1"/>
            </p:cNvSpPr>
            <p:nvPr/>
          </p:nvSpPr>
          <p:spPr bwMode="auto">
            <a:xfrm>
              <a:off x="965661" y="4121126"/>
              <a:ext cx="34031" cy="119938"/>
            </a:xfrm>
            <a:custGeom>
              <a:avLst/>
              <a:gdLst>
                <a:gd name="T0" fmla="*/ 171 w 360"/>
                <a:gd name="T1" fmla="*/ 1275 h 1276"/>
                <a:gd name="T2" fmla="*/ 168 w 360"/>
                <a:gd name="T3" fmla="*/ 1275 h 1276"/>
                <a:gd name="T4" fmla="*/ 2 w 360"/>
                <a:gd name="T5" fmla="*/ 1103 h 1276"/>
                <a:gd name="T6" fmla="*/ 16 w 360"/>
                <a:gd name="T7" fmla="*/ 168 h 1276"/>
                <a:gd name="T8" fmla="*/ 187 w 360"/>
                <a:gd name="T9" fmla="*/ 2 h 1276"/>
                <a:gd name="T10" fmla="*/ 191 w 360"/>
                <a:gd name="T11" fmla="*/ 2 h 1276"/>
                <a:gd name="T12" fmla="*/ 357 w 360"/>
                <a:gd name="T13" fmla="*/ 173 h 1276"/>
                <a:gd name="T14" fmla="*/ 343 w 360"/>
                <a:gd name="T15" fmla="*/ 1108 h 1276"/>
                <a:gd name="T16" fmla="*/ 171 w 360"/>
                <a:gd name="T17" fmla="*/ 1275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276">
                  <a:moveTo>
                    <a:pt x="171" y="1275"/>
                  </a:moveTo>
                  <a:lnTo>
                    <a:pt x="168" y="1275"/>
                  </a:lnTo>
                  <a:cubicBezTo>
                    <a:pt x="75" y="1273"/>
                    <a:pt x="0" y="1196"/>
                    <a:pt x="2" y="1103"/>
                  </a:cubicBezTo>
                  <a:lnTo>
                    <a:pt x="16" y="168"/>
                  </a:lnTo>
                  <a:cubicBezTo>
                    <a:pt x="18" y="75"/>
                    <a:pt x="95" y="0"/>
                    <a:pt x="187" y="2"/>
                  </a:cubicBezTo>
                  <a:lnTo>
                    <a:pt x="191" y="2"/>
                  </a:lnTo>
                  <a:cubicBezTo>
                    <a:pt x="283" y="3"/>
                    <a:pt x="359" y="80"/>
                    <a:pt x="357" y="173"/>
                  </a:cubicBezTo>
                  <a:lnTo>
                    <a:pt x="343" y="1108"/>
                  </a:lnTo>
                  <a:cubicBezTo>
                    <a:pt x="341" y="1201"/>
                    <a:pt x="264" y="1275"/>
                    <a:pt x="171" y="127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sp>
          <p:nvSpPr>
            <p:cNvPr id="30" name="Freeform 29">
              <a:extLst>
                <a:ext uri="{FF2B5EF4-FFF2-40B4-BE49-F238E27FC236}">
                  <a16:creationId xmlns:a16="http://schemas.microsoft.com/office/drawing/2014/main" id="{CF0CAD42-62D1-09B6-96FF-7ADAC44FD0E2}"/>
                </a:ext>
              </a:extLst>
            </p:cNvPr>
            <p:cNvSpPr>
              <a:spLocks noChangeArrowheads="1"/>
            </p:cNvSpPr>
            <p:nvPr/>
          </p:nvSpPr>
          <p:spPr bwMode="auto">
            <a:xfrm>
              <a:off x="1043683" y="4148102"/>
              <a:ext cx="67647" cy="118278"/>
            </a:xfrm>
            <a:custGeom>
              <a:avLst/>
              <a:gdLst>
                <a:gd name="T0" fmla="*/ 135 w 718"/>
                <a:gd name="T1" fmla="*/ 1224 h 1258"/>
                <a:gd name="T2" fmla="*/ 131 w 718"/>
                <a:gd name="T3" fmla="*/ 1222 h 1258"/>
                <a:gd name="T4" fmla="*/ 33 w 718"/>
                <a:gd name="T5" fmla="*/ 1005 h 1258"/>
                <a:gd name="T6" fmla="*/ 365 w 718"/>
                <a:gd name="T7" fmla="*/ 131 h 1258"/>
                <a:gd name="T8" fmla="*/ 582 w 718"/>
                <a:gd name="T9" fmla="*/ 33 h 1258"/>
                <a:gd name="T10" fmla="*/ 586 w 718"/>
                <a:gd name="T11" fmla="*/ 35 h 1258"/>
                <a:gd name="T12" fmla="*/ 684 w 718"/>
                <a:gd name="T13" fmla="*/ 252 h 1258"/>
                <a:gd name="T14" fmla="*/ 351 w 718"/>
                <a:gd name="T15" fmla="*/ 1126 h 1258"/>
                <a:gd name="T16" fmla="*/ 135 w 718"/>
                <a:gd name="T17" fmla="*/ 1224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8" h="1258">
                  <a:moveTo>
                    <a:pt x="135" y="1224"/>
                  </a:moveTo>
                  <a:lnTo>
                    <a:pt x="131" y="1222"/>
                  </a:lnTo>
                  <a:cubicBezTo>
                    <a:pt x="44" y="1189"/>
                    <a:pt x="0" y="1091"/>
                    <a:pt x="33" y="1005"/>
                  </a:cubicBezTo>
                  <a:lnTo>
                    <a:pt x="365" y="131"/>
                  </a:lnTo>
                  <a:cubicBezTo>
                    <a:pt x="399" y="44"/>
                    <a:pt x="496" y="0"/>
                    <a:pt x="582" y="33"/>
                  </a:cubicBezTo>
                  <a:lnTo>
                    <a:pt x="586" y="35"/>
                  </a:lnTo>
                  <a:cubicBezTo>
                    <a:pt x="673" y="68"/>
                    <a:pt x="717" y="166"/>
                    <a:pt x="684" y="252"/>
                  </a:cubicBezTo>
                  <a:lnTo>
                    <a:pt x="351" y="1126"/>
                  </a:lnTo>
                  <a:cubicBezTo>
                    <a:pt x="318" y="1213"/>
                    <a:pt x="222" y="1257"/>
                    <a:pt x="135" y="12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endParaRPr lang="en-US" sz="450" dirty="0">
                <a:solidFill>
                  <a:srgbClr val="58595B"/>
                </a:solidFill>
              </a:endParaRPr>
            </a:p>
          </p:txBody>
        </p:sp>
      </p:grpSp>
      <p:sp>
        <p:nvSpPr>
          <p:cNvPr id="33" name="Title 9">
            <a:extLst>
              <a:ext uri="{FF2B5EF4-FFF2-40B4-BE49-F238E27FC236}">
                <a16:creationId xmlns:a16="http://schemas.microsoft.com/office/drawing/2014/main" id="{7EB8FC4A-7A6B-D0C2-F1D7-ABC797FFD8B2}"/>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App Builder – Universal Theme</a:t>
            </a:r>
            <a:endParaRPr lang="en-US" dirty="0"/>
          </a:p>
        </p:txBody>
      </p:sp>
      <p:sp>
        <p:nvSpPr>
          <p:cNvPr id="34" name="Text Placeholder 2">
            <a:extLst>
              <a:ext uri="{FF2B5EF4-FFF2-40B4-BE49-F238E27FC236}">
                <a16:creationId xmlns:a16="http://schemas.microsoft.com/office/drawing/2014/main" id="{D773A019-6B65-9F44-E07F-A20CDFA91BBA}"/>
              </a:ext>
            </a:extLst>
          </p:cNvPr>
          <p:cNvSpPr txBox="1">
            <a:spLocks/>
          </p:cNvSpPr>
          <p:nvPr/>
        </p:nvSpPr>
        <p:spPr>
          <a:xfrm>
            <a:off x="695400" y="1032987"/>
            <a:ext cx="10885409" cy="224711"/>
          </a:xfrm>
          <a:prstGeom prst="rect">
            <a:avLst/>
          </a:prstGeom>
        </p:spPr>
        <p:txBody>
          <a:bodyPr/>
          <a:lstStyle/>
          <a:p>
            <a:pPr lvl="0" indent="-228600">
              <a:lnSpc>
                <a:spcPct val="90000"/>
              </a:lnSpc>
              <a:spcBef>
                <a:spcPts val="1200"/>
              </a:spcBef>
              <a:buClr>
                <a:schemeClr val="tx1">
                  <a:lumMod val="60000"/>
                  <a:lumOff val="40000"/>
                </a:schemeClr>
              </a:buClr>
            </a:pPr>
            <a:r>
              <a:rPr lang="en-GB" sz="1200" dirty="0">
                <a:solidFill>
                  <a:srgbClr val="8B8580"/>
                </a:solidFill>
              </a:rPr>
              <a:t>Theme Styles and Theme Roller</a:t>
            </a:r>
            <a:endParaRPr lang="en-US" sz="1200" dirty="0">
              <a:solidFill>
                <a:srgbClr val="8B8580"/>
              </a:solidFill>
            </a:endParaRPr>
          </a:p>
        </p:txBody>
      </p:sp>
      <p:sp>
        <p:nvSpPr>
          <p:cNvPr id="35" name="Rectangle 34">
            <a:extLst>
              <a:ext uri="{FF2B5EF4-FFF2-40B4-BE49-F238E27FC236}">
                <a16:creationId xmlns:a16="http://schemas.microsoft.com/office/drawing/2014/main" id="{2F3D5FFC-F815-FAC9-0696-2D3F9E9406E4}"/>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38" name="Picture 37">
            <a:extLst>
              <a:ext uri="{FF2B5EF4-FFF2-40B4-BE49-F238E27FC236}">
                <a16:creationId xmlns:a16="http://schemas.microsoft.com/office/drawing/2014/main" id="{B24E9338-655E-26F1-6737-818906B4C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908" y="594154"/>
            <a:ext cx="3525627" cy="5752340"/>
          </a:xfrm>
          <a:prstGeom prst="rect">
            <a:avLst/>
          </a:prstGeom>
          <a:ln>
            <a:solidFill>
              <a:schemeClr val="bg1"/>
            </a:solidFill>
          </a:ln>
          <a:effectLst>
            <a:outerShdw blurRad="50800" dist="50800" dir="5400000" algn="ctr" rotWithShape="0">
              <a:schemeClr val="tx1"/>
            </a:outerShdw>
          </a:effectLst>
        </p:spPr>
      </p:pic>
      <p:sp>
        <p:nvSpPr>
          <p:cNvPr id="39" name="Text Placeholder 1">
            <a:extLst>
              <a:ext uri="{FF2B5EF4-FFF2-40B4-BE49-F238E27FC236}">
                <a16:creationId xmlns:a16="http://schemas.microsoft.com/office/drawing/2014/main" id="{D568B250-3F12-EB51-91CB-3BABA7B7EAEA}"/>
              </a:ext>
            </a:extLst>
          </p:cNvPr>
          <p:cNvSpPr txBox="1">
            <a:spLocks/>
          </p:cNvSpPr>
          <p:nvPr/>
        </p:nvSpPr>
        <p:spPr>
          <a:xfrm>
            <a:off x="773794" y="1685018"/>
            <a:ext cx="5721342" cy="426426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Theme Styles provide a variety of different color schemes and styles for a single theme</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Defined as CSS file that is included in addition to the theme’s base CSS file</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Universal Theme includes several pre-built styles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Additional styles can be easily generated using the built-in Theme Roller utility</a:t>
            </a:r>
          </a:p>
        </p:txBody>
      </p:sp>
      <p:sp>
        <p:nvSpPr>
          <p:cNvPr id="2" name="Date">
            <a:extLst>
              <a:ext uri="{FF2B5EF4-FFF2-40B4-BE49-F238E27FC236}">
                <a16:creationId xmlns:a16="http://schemas.microsoft.com/office/drawing/2014/main" id="{4752929A-8B2A-E2C8-00D8-847724258C7A}"/>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88B3EA00-1795-4036-A9D5-DC386E50D416}"/>
              </a:ext>
            </a:extLst>
          </p:cNvPr>
          <p:cNvSpPr>
            <a:spLocks noGrp="1"/>
          </p:cNvSpPr>
          <p:nvPr>
            <p:ph type="sldNum" sz="quarter" idx="16"/>
          </p:nvPr>
        </p:nvSpPr>
        <p:spPr/>
        <p:txBody>
          <a:bodyPr/>
          <a:lstStyle/>
          <a:p>
            <a:fld id="{345D60D9-5372-5F40-9443-0F9AE5BDC3C8}" type="slidenum">
              <a:rPr lang="en-US" smtClean="0"/>
              <a:pPr/>
              <a:t>58</a:t>
            </a:fld>
            <a:endParaRPr lang="en-US" dirty="0"/>
          </a:p>
        </p:txBody>
      </p:sp>
    </p:spTree>
    <p:extLst>
      <p:ext uri="{BB962C8B-B14F-4D97-AF65-F5344CB8AC3E}">
        <p14:creationId xmlns:p14="http://schemas.microsoft.com/office/powerpoint/2010/main" val="223400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8" name="Title 9">
            <a:extLst>
              <a:ext uri="{FF2B5EF4-FFF2-40B4-BE49-F238E27FC236}">
                <a16:creationId xmlns:a16="http://schemas.microsoft.com/office/drawing/2014/main" id="{CA4E1BD1-093A-5865-92AA-78630DC2E78E}"/>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SQL Workshop</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Rectangle 12">
            <a:extLst>
              <a:ext uri="{FF2B5EF4-FFF2-40B4-BE49-F238E27FC236}">
                <a16:creationId xmlns:a16="http://schemas.microsoft.com/office/drawing/2014/main" id="{F4D32219-31DE-FD6B-0B53-39EFD8464E1F}"/>
              </a:ext>
            </a:extLst>
          </p:cNvPr>
          <p:cNvSpPr/>
          <p:nvPr/>
        </p:nvSpPr>
        <p:spPr>
          <a:xfrm>
            <a:off x="-5083" y="1349273"/>
            <a:ext cx="12192000" cy="615531"/>
          </a:xfrm>
          <a:prstGeom prst="rect">
            <a:avLst/>
          </a:prstGeom>
        </p:spPr>
        <p:txBody>
          <a:bodyPr wrap="square" lIns="121899" tIns="60949" rIns="121899" bIns="60949">
            <a:spAutoFit/>
          </a:bodyPr>
          <a:lstStyle/>
          <a:p>
            <a:pPr algn="ctr"/>
            <a:r>
              <a:rPr lang="en-US" sz="1600" dirty="0">
                <a:solidFill>
                  <a:srgbClr val="C74634"/>
                </a:solidFill>
                <a:latin typeface="Oracle Sans Extra Bold" panose="020B0803020204020204" pitchFamily="34" charset="0"/>
                <a:cs typeface="Oracle Sans Extra Bold" panose="020B0803020204020204" pitchFamily="34" charset="0"/>
              </a:rPr>
              <a:t>Browser-based maintenance of database objects and data</a:t>
            </a:r>
          </a:p>
          <a:p>
            <a:pPr algn="ctr"/>
            <a:r>
              <a:rPr lang="en-US" sz="1600" dirty="0">
                <a:solidFill>
                  <a:srgbClr val="C74634"/>
                </a:solidFill>
                <a:latin typeface="Oracle Sans Extra Bold" panose="020B0803020204020204" pitchFamily="34" charset="0"/>
                <a:cs typeface="Oracle Sans Extra Bold" panose="020B0803020204020204" pitchFamily="34" charset="0"/>
              </a:rPr>
              <a:t>Designed to meet application developers’ needs, especially in hosted environments</a:t>
            </a:r>
          </a:p>
        </p:txBody>
      </p:sp>
      <p:sp>
        <p:nvSpPr>
          <p:cNvPr id="2" name="Date">
            <a:extLst>
              <a:ext uri="{FF2B5EF4-FFF2-40B4-BE49-F238E27FC236}">
                <a16:creationId xmlns:a16="http://schemas.microsoft.com/office/drawing/2014/main" id="{336697A8-C512-9880-05C9-4BAC421E8C2B}"/>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5BA58353-B3BD-5A33-ABFE-D54410A69B1D}"/>
              </a:ext>
            </a:extLst>
          </p:cNvPr>
          <p:cNvSpPr>
            <a:spLocks noGrp="1"/>
          </p:cNvSpPr>
          <p:nvPr>
            <p:ph type="sldNum" sz="quarter" idx="16"/>
          </p:nvPr>
        </p:nvSpPr>
        <p:spPr/>
        <p:txBody>
          <a:bodyPr/>
          <a:lstStyle/>
          <a:p>
            <a:fld id="{345D60D9-5372-5F40-9443-0F9AE5BDC3C8}" type="slidenum">
              <a:rPr lang="en-US" smtClean="0"/>
              <a:pPr/>
              <a:t>59</a:t>
            </a:fld>
            <a:endParaRPr lang="en-US" dirty="0"/>
          </a:p>
        </p:txBody>
      </p:sp>
      <p:pic>
        <p:nvPicPr>
          <p:cNvPr id="14" name="Picture 13">
            <a:extLst>
              <a:ext uri="{FF2B5EF4-FFF2-40B4-BE49-F238E27FC236}">
                <a16:creationId xmlns:a16="http://schemas.microsoft.com/office/drawing/2014/main" id="{BD18CA51-189F-B7BF-DA8F-89B7C8EBA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1992403"/>
            <a:ext cx="6600056" cy="168614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13702C5-4897-CFAC-0DC3-B010DF547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027" y="3429000"/>
            <a:ext cx="4937896" cy="28378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786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4CC49F-7801-4B74-9BAC-48E9F7288C9E}"/>
              </a:ext>
            </a:extLst>
          </p:cNvPr>
          <p:cNvSpPr>
            <a:spLocks noGrp="1"/>
          </p:cNvSpPr>
          <p:nvPr>
            <p:ph type="title"/>
          </p:nvPr>
        </p:nvSpPr>
        <p:spPr>
          <a:xfrm>
            <a:off x="768875" y="306048"/>
            <a:ext cx="9785816" cy="679484"/>
          </a:xfrm>
        </p:spPr>
        <p:txBody>
          <a:bodyPr>
            <a:normAutofit/>
          </a:bodyPr>
          <a:lstStyle/>
          <a:p>
            <a:r>
              <a:rPr lang="en-IN" dirty="0"/>
              <a:t>Low-Code Application Platform (LCAP) Market</a:t>
            </a:r>
            <a:endParaRPr lang="en-IN" sz="2800" b="0" dirty="0">
              <a:solidFill>
                <a:srgbClr val="C74634"/>
              </a:solidFill>
            </a:endParaRPr>
          </a:p>
        </p:txBody>
      </p:sp>
      <p:sp>
        <p:nvSpPr>
          <p:cNvPr id="4" name="Footer Placeholder 3">
            <a:extLst>
              <a:ext uri="{FF2B5EF4-FFF2-40B4-BE49-F238E27FC236}">
                <a16:creationId xmlns:a16="http://schemas.microsoft.com/office/drawing/2014/main" id="{A99BC06E-6614-6846-B3ED-8A8B2A94C8D1}"/>
              </a:ext>
            </a:extLst>
          </p:cNvPr>
          <p:cNvSpPr>
            <a:spLocks noGrp="1"/>
          </p:cNvSpPr>
          <p:nvPr>
            <p:ph type="ftr" sz="quarter" idx="41"/>
          </p:nvPr>
        </p:nvSpPr>
        <p:spPr/>
        <p:txBody>
          <a:bodyPr/>
          <a:lstStyle/>
          <a:p>
            <a:r>
              <a:rPr lang="en-US"/>
              <a:t>Copyright © 2025, Oracle and/or its affiliates</a:t>
            </a:r>
            <a:endParaRPr lang="en-US" dirty="0"/>
          </a:p>
        </p:txBody>
      </p:sp>
      <p:pic>
        <p:nvPicPr>
          <p:cNvPr id="14" name="OTag">
            <a:extLst>
              <a:ext uri="{FF2B5EF4-FFF2-40B4-BE49-F238E27FC236}">
                <a16:creationId xmlns:a16="http://schemas.microsoft.com/office/drawing/2014/main" id="{FC4CFAA7-F549-764D-976F-F4146E0540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0" name="Rectangle 29">
            <a:extLst>
              <a:ext uri="{FF2B5EF4-FFF2-40B4-BE49-F238E27FC236}">
                <a16:creationId xmlns:a16="http://schemas.microsoft.com/office/drawing/2014/main" id="{7B53B3AF-F32B-7629-CA9B-46F8F14946D0}"/>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Rectangle 5">
            <a:extLst>
              <a:ext uri="{FF2B5EF4-FFF2-40B4-BE49-F238E27FC236}">
                <a16:creationId xmlns:a16="http://schemas.microsoft.com/office/drawing/2014/main" id="{181DA4EF-AE19-C66C-A099-156E2E4FDD90}"/>
              </a:ext>
            </a:extLst>
          </p:cNvPr>
          <p:cNvSpPr/>
          <p:nvPr/>
        </p:nvSpPr>
        <p:spPr>
          <a:xfrm>
            <a:off x="1043873" y="4458712"/>
            <a:ext cx="614994" cy="77683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highlight>
                <a:srgbClr val="FF0000"/>
              </a:highlight>
            </a:endParaRPr>
          </a:p>
        </p:txBody>
      </p:sp>
      <p:sp>
        <p:nvSpPr>
          <p:cNvPr id="23" name="Rectangle 22">
            <a:extLst>
              <a:ext uri="{FF2B5EF4-FFF2-40B4-BE49-F238E27FC236}">
                <a16:creationId xmlns:a16="http://schemas.microsoft.com/office/drawing/2014/main" id="{10BDE37B-9AD5-C249-0980-418401C42AF8}"/>
              </a:ext>
            </a:extLst>
          </p:cNvPr>
          <p:cNvSpPr/>
          <p:nvPr/>
        </p:nvSpPr>
        <p:spPr>
          <a:xfrm>
            <a:off x="2143041" y="3977709"/>
            <a:ext cx="614994" cy="1257837"/>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highlight>
                <a:srgbClr val="FF0000"/>
              </a:highlight>
            </a:endParaRPr>
          </a:p>
        </p:txBody>
      </p:sp>
      <p:sp>
        <p:nvSpPr>
          <p:cNvPr id="26" name="Rectangle 25">
            <a:extLst>
              <a:ext uri="{FF2B5EF4-FFF2-40B4-BE49-F238E27FC236}">
                <a16:creationId xmlns:a16="http://schemas.microsoft.com/office/drawing/2014/main" id="{4E4B8E69-EF3B-0C55-A25C-6FD92F606B0E}"/>
              </a:ext>
            </a:extLst>
          </p:cNvPr>
          <p:cNvSpPr/>
          <p:nvPr/>
        </p:nvSpPr>
        <p:spPr>
          <a:xfrm>
            <a:off x="3995211" y="1821156"/>
            <a:ext cx="614994" cy="3414392"/>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74634"/>
              </a:solidFill>
              <a:highlight>
                <a:srgbClr val="FF0000"/>
              </a:highlight>
            </a:endParaRPr>
          </a:p>
        </p:txBody>
      </p:sp>
      <p:sp>
        <p:nvSpPr>
          <p:cNvPr id="27" name="TextBox 26">
            <a:extLst>
              <a:ext uri="{FF2B5EF4-FFF2-40B4-BE49-F238E27FC236}">
                <a16:creationId xmlns:a16="http://schemas.microsoft.com/office/drawing/2014/main" id="{BCFBDE85-CBF9-F0B5-5045-E218E0E3B3EA}"/>
              </a:ext>
            </a:extLst>
          </p:cNvPr>
          <p:cNvSpPr txBox="1"/>
          <p:nvPr/>
        </p:nvSpPr>
        <p:spPr>
          <a:xfrm>
            <a:off x="2913133" y="4992786"/>
            <a:ext cx="1082078" cy="369332"/>
          </a:xfrm>
          <a:prstGeom prst="rect">
            <a:avLst/>
          </a:prstGeom>
          <a:noFill/>
        </p:spPr>
        <p:txBody>
          <a:bodyPr wrap="square" rtlCol="0">
            <a:spAutoFit/>
          </a:bodyPr>
          <a:lstStyle/>
          <a:p>
            <a:r>
              <a:rPr lang="en-US" dirty="0"/>
              <a:t>……….</a:t>
            </a:r>
          </a:p>
        </p:txBody>
      </p:sp>
      <p:sp>
        <p:nvSpPr>
          <p:cNvPr id="28" name="TextBox 27">
            <a:extLst>
              <a:ext uri="{FF2B5EF4-FFF2-40B4-BE49-F238E27FC236}">
                <a16:creationId xmlns:a16="http://schemas.microsoft.com/office/drawing/2014/main" id="{BE666CD0-5837-8A0F-6F61-CEB1BA7B7B80}"/>
              </a:ext>
            </a:extLst>
          </p:cNvPr>
          <p:cNvSpPr txBox="1"/>
          <p:nvPr/>
        </p:nvSpPr>
        <p:spPr>
          <a:xfrm>
            <a:off x="1043873" y="5362118"/>
            <a:ext cx="614994" cy="276999"/>
          </a:xfrm>
          <a:prstGeom prst="rect">
            <a:avLst/>
          </a:prstGeom>
          <a:noFill/>
        </p:spPr>
        <p:txBody>
          <a:bodyPr wrap="square" rtlCol="0">
            <a:spAutoFit/>
          </a:bodyPr>
          <a:lstStyle/>
          <a:p>
            <a:pPr algn="ctr"/>
            <a:r>
              <a:rPr lang="en-US" sz="1200" b="1" dirty="0"/>
              <a:t>2023</a:t>
            </a:r>
          </a:p>
        </p:txBody>
      </p:sp>
      <p:sp>
        <p:nvSpPr>
          <p:cNvPr id="29" name="TextBox 28">
            <a:extLst>
              <a:ext uri="{FF2B5EF4-FFF2-40B4-BE49-F238E27FC236}">
                <a16:creationId xmlns:a16="http://schemas.microsoft.com/office/drawing/2014/main" id="{9B20961E-52F0-D9A9-8D79-C481C18889C5}"/>
              </a:ext>
            </a:extLst>
          </p:cNvPr>
          <p:cNvSpPr txBox="1"/>
          <p:nvPr/>
        </p:nvSpPr>
        <p:spPr>
          <a:xfrm>
            <a:off x="2143041" y="5362117"/>
            <a:ext cx="614994" cy="276999"/>
          </a:xfrm>
          <a:prstGeom prst="rect">
            <a:avLst/>
          </a:prstGeom>
          <a:noFill/>
        </p:spPr>
        <p:txBody>
          <a:bodyPr wrap="square" rtlCol="0">
            <a:spAutoFit/>
          </a:bodyPr>
          <a:lstStyle/>
          <a:p>
            <a:pPr algn="ctr"/>
            <a:r>
              <a:rPr lang="en-US" sz="1200" b="1" dirty="0"/>
              <a:t>2024</a:t>
            </a:r>
          </a:p>
        </p:txBody>
      </p:sp>
      <p:sp>
        <p:nvSpPr>
          <p:cNvPr id="40" name="TextBox 39">
            <a:extLst>
              <a:ext uri="{FF2B5EF4-FFF2-40B4-BE49-F238E27FC236}">
                <a16:creationId xmlns:a16="http://schemas.microsoft.com/office/drawing/2014/main" id="{261C4BC6-077F-E499-214A-23F512CFCFCE}"/>
              </a:ext>
            </a:extLst>
          </p:cNvPr>
          <p:cNvSpPr txBox="1"/>
          <p:nvPr/>
        </p:nvSpPr>
        <p:spPr>
          <a:xfrm>
            <a:off x="4012301" y="5354324"/>
            <a:ext cx="614994" cy="276999"/>
          </a:xfrm>
          <a:prstGeom prst="rect">
            <a:avLst/>
          </a:prstGeom>
          <a:noFill/>
        </p:spPr>
        <p:txBody>
          <a:bodyPr wrap="square" rtlCol="0">
            <a:spAutoFit/>
          </a:bodyPr>
          <a:lstStyle/>
          <a:p>
            <a:pPr algn="ctr"/>
            <a:r>
              <a:rPr lang="en-US" sz="1200" b="1" dirty="0"/>
              <a:t>2032</a:t>
            </a:r>
          </a:p>
        </p:txBody>
      </p:sp>
      <p:sp>
        <p:nvSpPr>
          <p:cNvPr id="41" name="TextBox 40">
            <a:extLst>
              <a:ext uri="{FF2B5EF4-FFF2-40B4-BE49-F238E27FC236}">
                <a16:creationId xmlns:a16="http://schemas.microsoft.com/office/drawing/2014/main" id="{37033554-78B1-4C60-19CA-2EC8C983BD2F}"/>
              </a:ext>
            </a:extLst>
          </p:cNvPr>
          <p:cNvSpPr txBox="1"/>
          <p:nvPr/>
        </p:nvSpPr>
        <p:spPr>
          <a:xfrm>
            <a:off x="853710" y="5700225"/>
            <a:ext cx="4118846" cy="369332"/>
          </a:xfrm>
          <a:prstGeom prst="rect">
            <a:avLst/>
          </a:prstGeom>
          <a:noFill/>
        </p:spPr>
        <p:txBody>
          <a:bodyPr wrap="square" rtlCol="0">
            <a:spAutoFit/>
          </a:bodyPr>
          <a:lstStyle/>
          <a:p>
            <a:pPr algn="ctr"/>
            <a:r>
              <a:rPr lang="en-US" i="1" dirty="0"/>
              <a:t>Low-Code Dev Platform Market Size</a:t>
            </a:r>
          </a:p>
        </p:txBody>
      </p:sp>
      <p:sp>
        <p:nvSpPr>
          <p:cNvPr id="42" name="TextBox 41">
            <a:extLst>
              <a:ext uri="{FF2B5EF4-FFF2-40B4-BE49-F238E27FC236}">
                <a16:creationId xmlns:a16="http://schemas.microsoft.com/office/drawing/2014/main" id="{B822BC93-80C6-07E2-C534-8E436887EEE1}"/>
              </a:ext>
            </a:extLst>
          </p:cNvPr>
          <p:cNvSpPr txBox="1"/>
          <p:nvPr/>
        </p:nvSpPr>
        <p:spPr>
          <a:xfrm>
            <a:off x="966777" y="4229289"/>
            <a:ext cx="769186" cy="253787"/>
          </a:xfrm>
          <a:prstGeom prst="rect">
            <a:avLst/>
          </a:prstGeom>
          <a:noFill/>
        </p:spPr>
        <p:txBody>
          <a:bodyPr wrap="square" rtlCol="0">
            <a:spAutoFit/>
          </a:bodyPr>
          <a:lstStyle/>
          <a:p>
            <a:r>
              <a:rPr lang="en-US" sz="1000" b="1" dirty="0"/>
              <a:t>$22.25B</a:t>
            </a:r>
          </a:p>
        </p:txBody>
      </p:sp>
      <p:sp>
        <p:nvSpPr>
          <p:cNvPr id="43" name="TextBox 42">
            <a:extLst>
              <a:ext uri="{FF2B5EF4-FFF2-40B4-BE49-F238E27FC236}">
                <a16:creationId xmlns:a16="http://schemas.microsoft.com/office/drawing/2014/main" id="{C576BC15-5DA7-CDC9-C5F2-A52DFEBA7F5C}"/>
              </a:ext>
            </a:extLst>
          </p:cNvPr>
          <p:cNvSpPr txBox="1"/>
          <p:nvPr/>
        </p:nvSpPr>
        <p:spPr>
          <a:xfrm>
            <a:off x="2113591" y="3735722"/>
            <a:ext cx="690154" cy="246221"/>
          </a:xfrm>
          <a:prstGeom prst="rect">
            <a:avLst/>
          </a:prstGeom>
          <a:noFill/>
        </p:spPr>
        <p:txBody>
          <a:bodyPr wrap="square" rtlCol="0">
            <a:spAutoFit/>
          </a:bodyPr>
          <a:lstStyle/>
          <a:p>
            <a:r>
              <a:rPr lang="en-US" sz="1000" b="1" dirty="0"/>
              <a:t>$28.75B</a:t>
            </a:r>
          </a:p>
        </p:txBody>
      </p:sp>
      <p:sp>
        <p:nvSpPr>
          <p:cNvPr id="44" name="TextBox 43">
            <a:extLst>
              <a:ext uri="{FF2B5EF4-FFF2-40B4-BE49-F238E27FC236}">
                <a16:creationId xmlns:a16="http://schemas.microsoft.com/office/drawing/2014/main" id="{8C35C3A5-0B26-5835-607E-2C84883AD6FF}"/>
              </a:ext>
            </a:extLst>
          </p:cNvPr>
          <p:cNvSpPr txBox="1"/>
          <p:nvPr/>
        </p:nvSpPr>
        <p:spPr>
          <a:xfrm>
            <a:off x="3932729" y="1590007"/>
            <a:ext cx="763570" cy="246221"/>
          </a:xfrm>
          <a:prstGeom prst="rect">
            <a:avLst/>
          </a:prstGeom>
          <a:noFill/>
        </p:spPr>
        <p:txBody>
          <a:bodyPr wrap="square" rtlCol="0">
            <a:spAutoFit/>
          </a:bodyPr>
          <a:lstStyle/>
          <a:p>
            <a:r>
              <a:rPr lang="en-US" sz="1000" b="1" dirty="0"/>
              <a:t>$264.40B</a:t>
            </a:r>
          </a:p>
        </p:txBody>
      </p:sp>
      <p:cxnSp>
        <p:nvCxnSpPr>
          <p:cNvPr id="45" name="Straight Arrow Connector 44">
            <a:extLst>
              <a:ext uri="{FF2B5EF4-FFF2-40B4-BE49-F238E27FC236}">
                <a16:creationId xmlns:a16="http://schemas.microsoft.com/office/drawing/2014/main" id="{D057ED00-2633-A8D1-6739-AFE81236EB10}"/>
              </a:ext>
            </a:extLst>
          </p:cNvPr>
          <p:cNvCxnSpPr>
            <a:cxnSpLocks/>
          </p:cNvCxnSpPr>
          <p:nvPr/>
        </p:nvCxnSpPr>
        <p:spPr>
          <a:xfrm flipV="1">
            <a:off x="2758035" y="1865214"/>
            <a:ext cx="1174694" cy="2095091"/>
          </a:xfrm>
          <a:prstGeom prst="straightConnector1">
            <a:avLst/>
          </a:prstGeom>
          <a:ln>
            <a:solidFill>
              <a:schemeClr val="accent1">
                <a:shade val="6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826B24E-18BD-3B4E-7996-8301AC15607A}"/>
              </a:ext>
            </a:extLst>
          </p:cNvPr>
          <p:cNvSpPr txBox="1"/>
          <p:nvPr/>
        </p:nvSpPr>
        <p:spPr>
          <a:xfrm rot="17969412">
            <a:off x="2276505" y="2695251"/>
            <a:ext cx="1796432" cy="307777"/>
          </a:xfrm>
          <a:prstGeom prst="rect">
            <a:avLst/>
          </a:prstGeom>
          <a:noFill/>
        </p:spPr>
        <p:txBody>
          <a:bodyPr wrap="square" rtlCol="0">
            <a:spAutoFit/>
          </a:bodyPr>
          <a:lstStyle/>
          <a:p>
            <a:pPr algn="ctr"/>
            <a:r>
              <a:rPr lang="en-US" sz="1400" b="1" i="1" dirty="0"/>
              <a:t>32.0% CAGR</a:t>
            </a:r>
          </a:p>
        </p:txBody>
      </p:sp>
      <p:sp>
        <p:nvSpPr>
          <p:cNvPr id="47" name="TextBox 46">
            <a:extLst>
              <a:ext uri="{FF2B5EF4-FFF2-40B4-BE49-F238E27FC236}">
                <a16:creationId xmlns:a16="http://schemas.microsoft.com/office/drawing/2014/main" id="{E27D8B73-4B14-5D04-17A4-A438435B944E}"/>
              </a:ext>
            </a:extLst>
          </p:cNvPr>
          <p:cNvSpPr txBox="1"/>
          <p:nvPr/>
        </p:nvSpPr>
        <p:spPr>
          <a:xfrm>
            <a:off x="944880" y="6075320"/>
            <a:ext cx="7469546" cy="246221"/>
          </a:xfrm>
          <a:prstGeom prst="rect">
            <a:avLst/>
          </a:prstGeom>
          <a:noFill/>
        </p:spPr>
        <p:txBody>
          <a:bodyPr wrap="square" rtlCol="0">
            <a:spAutoFit/>
          </a:bodyPr>
          <a:lstStyle/>
          <a:p>
            <a:r>
              <a:rPr lang="en-US" sz="1000" b="1" i="1" dirty="0"/>
              <a:t>Source: Fortune Business Insights – “Low Code Development Market Share, 2024-2032”, May 2024</a:t>
            </a:r>
          </a:p>
        </p:txBody>
      </p:sp>
      <p:sp>
        <p:nvSpPr>
          <p:cNvPr id="48" name="Content Placeholder 2">
            <a:extLst>
              <a:ext uri="{FF2B5EF4-FFF2-40B4-BE49-F238E27FC236}">
                <a16:creationId xmlns:a16="http://schemas.microsoft.com/office/drawing/2014/main" id="{18DBF843-A830-10C6-589B-4E5D780CB6FA}"/>
              </a:ext>
            </a:extLst>
          </p:cNvPr>
          <p:cNvSpPr txBox="1">
            <a:spLocks/>
          </p:cNvSpPr>
          <p:nvPr/>
        </p:nvSpPr>
        <p:spPr>
          <a:xfrm>
            <a:off x="6096000" y="1439902"/>
            <a:ext cx="5739338" cy="422958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i="1" dirty="0"/>
              <a:t>The global low code development platform market size was valued at USD 22.25 billion in 2023 and is projected to grow from USD 28.75 billion in 2024 to USD 264.40 billion by 2032, exhibiting a CAGR of 32.0% during the forecast period (2024-2032).</a:t>
            </a:r>
            <a:endParaRPr lang="en-US" dirty="0"/>
          </a:p>
          <a:p>
            <a:br>
              <a:rPr lang="en-US" dirty="0"/>
            </a:br>
            <a:br>
              <a:rPr lang="en-US" dirty="0"/>
            </a:br>
            <a:endParaRPr lang="en-US" dirty="0"/>
          </a:p>
          <a:p>
            <a:pPr marL="285750" indent="-285750">
              <a:buFont typeface="Arial" panose="020B0604020202020204" pitchFamily="34" charset="0"/>
              <a:buChar char="•"/>
            </a:pPr>
            <a:r>
              <a:rPr lang="en-US" i="1" dirty="0"/>
              <a:t>“By 2025, </a:t>
            </a:r>
            <a:r>
              <a:rPr lang="en-US" b="1" i="1" dirty="0">
                <a:solidFill>
                  <a:srgbClr val="C74634"/>
                </a:solidFill>
              </a:rPr>
              <a:t>70%</a:t>
            </a:r>
            <a:r>
              <a:rPr lang="en-US" i="1" dirty="0">
                <a:solidFill>
                  <a:srgbClr val="C74634"/>
                </a:solidFill>
              </a:rPr>
              <a:t> </a:t>
            </a:r>
            <a:r>
              <a:rPr lang="en-US" i="1" dirty="0"/>
              <a:t>of new applications developed by enterprises will use low-code or no-code technologies, up from less than 25% in 2020.”</a:t>
            </a:r>
            <a:endParaRPr lang="en-US" dirty="0"/>
          </a:p>
          <a:p>
            <a:endParaRPr lang="en-US" dirty="0"/>
          </a:p>
          <a:p>
            <a:pPr marL="285750" indent="-285750">
              <a:buFont typeface="Arial" panose="020B0604020202020204" pitchFamily="34" charset="0"/>
              <a:buChar char="•"/>
            </a:pPr>
            <a:endParaRPr lang="en-US" dirty="0"/>
          </a:p>
          <a:p>
            <a:endParaRPr lang="en-US" dirty="0"/>
          </a:p>
        </p:txBody>
      </p:sp>
      <p:sp>
        <p:nvSpPr>
          <p:cNvPr id="49" name="TextBox 48">
            <a:extLst>
              <a:ext uri="{FF2B5EF4-FFF2-40B4-BE49-F238E27FC236}">
                <a16:creationId xmlns:a16="http://schemas.microsoft.com/office/drawing/2014/main" id="{BF8F6B09-BCFB-6113-AEA3-7447E0440333}"/>
              </a:ext>
            </a:extLst>
          </p:cNvPr>
          <p:cNvSpPr txBox="1"/>
          <p:nvPr/>
        </p:nvSpPr>
        <p:spPr>
          <a:xfrm>
            <a:off x="6168758" y="4989325"/>
            <a:ext cx="4385933" cy="246221"/>
          </a:xfrm>
          <a:prstGeom prst="rect">
            <a:avLst/>
          </a:prstGeom>
          <a:noFill/>
        </p:spPr>
        <p:txBody>
          <a:bodyPr wrap="square" rtlCol="0">
            <a:spAutoFit/>
          </a:bodyPr>
          <a:lstStyle/>
          <a:p>
            <a:r>
              <a:rPr lang="en-US" sz="1000" b="1" i="1" dirty="0"/>
              <a:t>Source: Gartner, September 2021</a:t>
            </a:r>
          </a:p>
        </p:txBody>
      </p:sp>
      <p:sp>
        <p:nvSpPr>
          <p:cNvPr id="50" name="TextBox 49">
            <a:extLst>
              <a:ext uri="{FF2B5EF4-FFF2-40B4-BE49-F238E27FC236}">
                <a16:creationId xmlns:a16="http://schemas.microsoft.com/office/drawing/2014/main" id="{71181DEC-35EB-3725-6F86-B9F3A6BC1946}"/>
              </a:ext>
            </a:extLst>
          </p:cNvPr>
          <p:cNvSpPr txBox="1"/>
          <p:nvPr/>
        </p:nvSpPr>
        <p:spPr>
          <a:xfrm>
            <a:off x="6168758" y="3034585"/>
            <a:ext cx="5517274" cy="400110"/>
          </a:xfrm>
          <a:prstGeom prst="rect">
            <a:avLst/>
          </a:prstGeom>
          <a:noFill/>
        </p:spPr>
        <p:txBody>
          <a:bodyPr wrap="square" rtlCol="0">
            <a:spAutoFit/>
          </a:bodyPr>
          <a:lstStyle/>
          <a:p>
            <a:r>
              <a:rPr lang="en-US" sz="1000" b="1" i="1" dirty="0"/>
              <a:t>Source: Fortune Business Insights – “Low Code Development Market Share, 2024-2032”, May 2024</a:t>
            </a:r>
          </a:p>
        </p:txBody>
      </p:sp>
      <p:sp>
        <p:nvSpPr>
          <p:cNvPr id="52" name="TextBox 51">
            <a:extLst>
              <a:ext uri="{FF2B5EF4-FFF2-40B4-BE49-F238E27FC236}">
                <a16:creationId xmlns:a16="http://schemas.microsoft.com/office/drawing/2014/main" id="{53585E40-151B-0064-CD4F-5D05311CF028}"/>
              </a:ext>
            </a:extLst>
          </p:cNvPr>
          <p:cNvSpPr txBox="1"/>
          <p:nvPr/>
        </p:nvSpPr>
        <p:spPr>
          <a:xfrm>
            <a:off x="642908" y="991295"/>
            <a:ext cx="5874770" cy="307777"/>
          </a:xfrm>
          <a:prstGeom prst="rect">
            <a:avLst/>
          </a:prstGeom>
          <a:noFill/>
        </p:spPr>
        <p:txBody>
          <a:bodyPr wrap="square">
            <a:spAutoFit/>
          </a:bodyPr>
          <a:lstStyle/>
          <a:p>
            <a:r>
              <a:rPr lang="en-IN" sz="1400" b="0" dirty="0">
                <a:solidFill>
                  <a:srgbClr val="C74634"/>
                </a:solidFill>
              </a:rPr>
              <a:t> Large and fast-growing market</a:t>
            </a:r>
            <a:endParaRPr lang="en-US" sz="1400" dirty="0"/>
          </a:p>
        </p:txBody>
      </p:sp>
      <p:sp>
        <p:nvSpPr>
          <p:cNvPr id="2" name="Date">
            <a:extLst>
              <a:ext uri="{FF2B5EF4-FFF2-40B4-BE49-F238E27FC236}">
                <a16:creationId xmlns:a16="http://schemas.microsoft.com/office/drawing/2014/main" id="{1342ED86-6BED-E8AC-116B-83ED782D6142}"/>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3" name="Slide Number Placeholder 2">
            <a:extLst>
              <a:ext uri="{FF2B5EF4-FFF2-40B4-BE49-F238E27FC236}">
                <a16:creationId xmlns:a16="http://schemas.microsoft.com/office/drawing/2014/main" id="{8E227FA4-77B1-0E00-DD08-8905A65AD57F}"/>
              </a:ext>
            </a:extLst>
          </p:cNvPr>
          <p:cNvSpPr>
            <a:spLocks noGrp="1"/>
          </p:cNvSpPr>
          <p:nvPr>
            <p:ph type="sldNum" sz="quarter" idx="42"/>
          </p:nvPr>
        </p:nvSpPr>
        <p:spPr/>
        <p:txBody>
          <a:bodyPr/>
          <a:lstStyle/>
          <a:p>
            <a:fld id="{345D60D9-5372-5F40-9443-0F9AE5BDC3C8}" type="slidenum">
              <a:rPr lang="en-US" smtClean="0"/>
              <a:pPr/>
              <a:t>6</a:t>
            </a:fld>
            <a:endParaRPr lang="en-US" dirty="0"/>
          </a:p>
        </p:txBody>
      </p:sp>
    </p:spTree>
    <p:extLst>
      <p:ext uri="{BB962C8B-B14F-4D97-AF65-F5344CB8AC3E}">
        <p14:creationId xmlns:p14="http://schemas.microsoft.com/office/powerpoint/2010/main" val="35746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8" name="Title 9">
            <a:extLst>
              <a:ext uri="{FF2B5EF4-FFF2-40B4-BE49-F238E27FC236}">
                <a16:creationId xmlns:a16="http://schemas.microsoft.com/office/drawing/2014/main" id="{CA4E1BD1-093A-5865-92AA-78630DC2E78E}"/>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SQL Workshop – Quick SQL</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Rectangle 6">
            <a:extLst>
              <a:ext uri="{FF2B5EF4-FFF2-40B4-BE49-F238E27FC236}">
                <a16:creationId xmlns:a16="http://schemas.microsoft.com/office/drawing/2014/main" id="{55D5FE1E-85B6-EE44-BB96-BADA43065776}"/>
              </a:ext>
            </a:extLst>
          </p:cNvPr>
          <p:cNvSpPr/>
          <p:nvPr/>
        </p:nvSpPr>
        <p:spPr>
          <a:xfrm>
            <a:off x="623392" y="1358632"/>
            <a:ext cx="11284552" cy="677086"/>
          </a:xfrm>
          <a:prstGeom prst="rect">
            <a:avLst/>
          </a:prstGeom>
        </p:spPr>
        <p:txBody>
          <a:bodyPr wrap="square" lIns="121899" tIns="60949" rIns="121899" bIns="60949">
            <a:spAutoFit/>
          </a:bodyPr>
          <a:lstStyle/>
          <a:p>
            <a:pPr algn="ctr"/>
            <a:r>
              <a:rPr lang="en-US"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rPr>
              <a:t>Rapidly design and prototype data models using a markdown-like shorthand syntax </a:t>
            </a:r>
            <a:br>
              <a:rPr lang="en-US"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rPr>
              <a:t>that expands to standards-based Oracle SQL.</a:t>
            </a:r>
          </a:p>
        </p:txBody>
      </p:sp>
      <p:sp>
        <p:nvSpPr>
          <p:cNvPr id="2" name="Date">
            <a:extLst>
              <a:ext uri="{FF2B5EF4-FFF2-40B4-BE49-F238E27FC236}">
                <a16:creationId xmlns:a16="http://schemas.microsoft.com/office/drawing/2014/main" id="{1308FD3C-4C63-1ACF-5621-C8482811699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8" name="Slide Number Placeholder 7">
            <a:extLst>
              <a:ext uri="{FF2B5EF4-FFF2-40B4-BE49-F238E27FC236}">
                <a16:creationId xmlns:a16="http://schemas.microsoft.com/office/drawing/2014/main" id="{5BBC6FB6-E595-DDF6-8E1C-E3154C6AE1B1}"/>
              </a:ext>
            </a:extLst>
          </p:cNvPr>
          <p:cNvSpPr>
            <a:spLocks noGrp="1"/>
          </p:cNvSpPr>
          <p:nvPr>
            <p:ph type="sldNum" sz="quarter" idx="16"/>
          </p:nvPr>
        </p:nvSpPr>
        <p:spPr/>
        <p:txBody>
          <a:bodyPr/>
          <a:lstStyle/>
          <a:p>
            <a:fld id="{345D60D9-5372-5F40-9443-0F9AE5BDC3C8}" type="slidenum">
              <a:rPr lang="en-US" smtClean="0"/>
              <a:pPr/>
              <a:t>60</a:t>
            </a:fld>
            <a:endParaRPr lang="en-US" dirty="0"/>
          </a:p>
        </p:txBody>
      </p:sp>
      <p:pic>
        <p:nvPicPr>
          <p:cNvPr id="9" name="Picture 8">
            <a:extLst>
              <a:ext uri="{FF2B5EF4-FFF2-40B4-BE49-F238E27FC236}">
                <a16:creationId xmlns:a16="http://schemas.microsoft.com/office/drawing/2014/main" id="{1F5E58F8-DD32-6E82-23E4-2093960F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935" y="2072676"/>
            <a:ext cx="8352928" cy="42981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840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8" name="Title 9">
            <a:extLst>
              <a:ext uri="{FF2B5EF4-FFF2-40B4-BE49-F238E27FC236}">
                <a16:creationId xmlns:a16="http://schemas.microsoft.com/office/drawing/2014/main" id="{CA4E1BD1-093A-5865-92AA-78630DC2E78E}"/>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Team Development</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Rectangle 8">
            <a:extLst>
              <a:ext uri="{FF2B5EF4-FFF2-40B4-BE49-F238E27FC236}">
                <a16:creationId xmlns:a16="http://schemas.microsoft.com/office/drawing/2014/main" id="{26B6CCEC-5F62-DC96-7531-D53AF364D827}"/>
              </a:ext>
            </a:extLst>
          </p:cNvPr>
          <p:cNvSpPr/>
          <p:nvPr/>
        </p:nvSpPr>
        <p:spPr>
          <a:xfrm>
            <a:off x="0" y="1427488"/>
            <a:ext cx="12192000" cy="615531"/>
          </a:xfrm>
          <a:prstGeom prst="rect">
            <a:avLst/>
          </a:prstGeom>
        </p:spPr>
        <p:txBody>
          <a:bodyPr wrap="square" lIns="121899" tIns="60949" rIns="121899" bIns="60949">
            <a:spAutoFit/>
          </a:bodyPr>
          <a:lstStyle/>
          <a:p>
            <a:pPr algn="ctr">
              <a:lnSpc>
                <a:spcPct val="100000"/>
              </a:lnSpc>
            </a:pPr>
            <a:r>
              <a:rPr lang="en-US" sz="1600"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rPr>
              <a:t>Team Development has been reimagined as a new and more flexible way to collaborate </a:t>
            </a:r>
          </a:p>
          <a:p>
            <a:pPr algn="ctr">
              <a:lnSpc>
                <a:spcPct val="100000"/>
              </a:lnSpc>
            </a:pPr>
            <a:r>
              <a:rPr lang="en-US" sz="1600" dirty="0">
                <a:solidFill>
                  <a:srgbClr val="C74634"/>
                </a:solidFill>
                <a:latin typeface="Open Sans ExtraBold" panose="020B0906030804020204" pitchFamily="34" charset="0"/>
                <a:ea typeface="Open Sans ExtraBold" panose="020B0906030804020204" pitchFamily="34" charset="0"/>
                <a:cs typeface="Open Sans ExtraBold" panose="020B0906030804020204" pitchFamily="34" charset="0"/>
              </a:rPr>
              <a:t>with peers/teammates and track tasks, features, bugs, and feedback. </a:t>
            </a:r>
          </a:p>
        </p:txBody>
      </p:sp>
      <p:sp>
        <p:nvSpPr>
          <p:cNvPr id="2" name="Date">
            <a:extLst>
              <a:ext uri="{FF2B5EF4-FFF2-40B4-BE49-F238E27FC236}">
                <a16:creationId xmlns:a16="http://schemas.microsoft.com/office/drawing/2014/main" id="{94F1C18C-29D3-53C5-E545-BEA5140669B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751BAF75-0955-B747-5EA2-45309D344BC1}"/>
              </a:ext>
            </a:extLst>
          </p:cNvPr>
          <p:cNvSpPr>
            <a:spLocks noGrp="1"/>
          </p:cNvSpPr>
          <p:nvPr>
            <p:ph type="sldNum" sz="quarter" idx="16"/>
          </p:nvPr>
        </p:nvSpPr>
        <p:spPr/>
        <p:txBody>
          <a:bodyPr/>
          <a:lstStyle/>
          <a:p>
            <a:fld id="{345D60D9-5372-5F40-9443-0F9AE5BDC3C8}" type="slidenum">
              <a:rPr lang="en-US" smtClean="0"/>
              <a:pPr/>
              <a:t>61</a:t>
            </a:fld>
            <a:endParaRPr lang="en-US" dirty="0"/>
          </a:p>
        </p:txBody>
      </p:sp>
      <p:pic>
        <p:nvPicPr>
          <p:cNvPr id="7" name="Picture 6">
            <a:extLst>
              <a:ext uri="{FF2B5EF4-FFF2-40B4-BE49-F238E27FC236}">
                <a16:creationId xmlns:a16="http://schemas.microsoft.com/office/drawing/2014/main" id="{6CD3BE62-8FCB-C499-B672-55A7738E2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257" y="2043019"/>
            <a:ext cx="7195485" cy="4171992"/>
          </a:xfrm>
          <a:prstGeom prst="rect">
            <a:avLst/>
          </a:prstGeom>
        </p:spPr>
      </p:pic>
    </p:spTree>
    <p:extLst>
      <p:ext uri="{BB962C8B-B14F-4D97-AF65-F5344CB8AC3E}">
        <p14:creationId xmlns:p14="http://schemas.microsoft.com/office/powerpoint/2010/main" val="285672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8" name="Title 9">
            <a:extLst>
              <a:ext uri="{FF2B5EF4-FFF2-40B4-BE49-F238E27FC236}">
                <a16:creationId xmlns:a16="http://schemas.microsoft.com/office/drawing/2014/main" id="{CA4E1BD1-093A-5865-92AA-78630DC2E78E}"/>
              </a:ext>
            </a:extLst>
          </p:cNvPr>
          <p:cNvSpPr>
            <a:spLocks noGrp="1"/>
          </p:cNvSpPr>
          <p:nvPr>
            <p:ph type="title"/>
          </p:nvPr>
        </p:nvSpPr>
        <p:spPr>
          <a:xfrm>
            <a:off x="768875" y="182403"/>
            <a:ext cx="10671048" cy="822960"/>
          </a:xfrm>
        </p:spPr>
        <p:txBody>
          <a:bodyPr>
            <a:normAutofit/>
          </a:bodyPr>
          <a:lstStyle/>
          <a:p>
            <a:r>
              <a:rPr lang="en-GB" b="1" dirty="0">
                <a:cs typeface="Oracle Sans Extra Bold" panose="020B0803020204020204" pitchFamily="34" charset="0"/>
              </a:rPr>
              <a:t>Gallery</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B40575C1-6C84-C27D-EB52-CBEE37CC9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1498929"/>
            <a:ext cx="7488832" cy="4215897"/>
          </a:xfrm>
          <a:prstGeom prst="rect">
            <a:avLst/>
          </a:prstGeom>
          <a:ln w="12700">
            <a:solidFill>
              <a:schemeClr val="bg1"/>
            </a:solidFill>
          </a:ln>
          <a:effectLst>
            <a:outerShdw blurRad="50800" dist="50800" dir="5400000" algn="ctr" rotWithShape="0">
              <a:schemeClr val="tx1"/>
            </a:outerShdw>
          </a:effectLst>
        </p:spPr>
      </p:pic>
      <p:sp>
        <p:nvSpPr>
          <p:cNvPr id="2" name="Date">
            <a:extLst>
              <a:ext uri="{FF2B5EF4-FFF2-40B4-BE49-F238E27FC236}">
                <a16:creationId xmlns:a16="http://schemas.microsoft.com/office/drawing/2014/main" id="{0E41DF13-062E-172F-0044-0123888BEBBC}"/>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F3DDAE86-A769-CD64-C396-42A5C8FDAC94}"/>
              </a:ext>
            </a:extLst>
          </p:cNvPr>
          <p:cNvSpPr>
            <a:spLocks noGrp="1"/>
          </p:cNvSpPr>
          <p:nvPr>
            <p:ph type="sldNum" sz="quarter" idx="16"/>
          </p:nvPr>
        </p:nvSpPr>
        <p:spPr/>
        <p:txBody>
          <a:bodyPr/>
          <a:lstStyle/>
          <a:p>
            <a:fld id="{345D60D9-5372-5F40-9443-0F9AE5BDC3C8}" type="slidenum">
              <a:rPr lang="en-US" smtClean="0"/>
              <a:pPr/>
              <a:t>62</a:t>
            </a:fld>
            <a:endParaRPr lang="en-US" dirty="0"/>
          </a:p>
        </p:txBody>
      </p:sp>
      <p:pic>
        <p:nvPicPr>
          <p:cNvPr id="11" name="Picture 10">
            <a:extLst>
              <a:ext uri="{FF2B5EF4-FFF2-40B4-BE49-F238E27FC236}">
                <a16:creationId xmlns:a16="http://schemas.microsoft.com/office/drawing/2014/main" id="{0A32E8B4-00A0-8A38-1C02-3DCE4C40C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928" y="2847117"/>
            <a:ext cx="5991995" cy="3409848"/>
          </a:xfrm>
          <a:prstGeom prst="rect">
            <a:avLst/>
          </a:prstGeom>
          <a:ln w="12700">
            <a:solidFill>
              <a:schemeClr val="bg1"/>
            </a:solidFill>
          </a:ln>
        </p:spPr>
      </p:pic>
    </p:spTree>
    <p:extLst>
      <p:ext uri="{BB962C8B-B14F-4D97-AF65-F5344CB8AC3E}">
        <p14:creationId xmlns:p14="http://schemas.microsoft.com/office/powerpoint/2010/main" val="232660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Features</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A3576029-FEE7-7F16-455B-11006B5CAF09}"/>
              </a:ext>
            </a:extLst>
          </p:cNvPr>
          <p:cNvSpPr>
            <a:spLocks noGrp="1"/>
          </p:cNvSpPr>
          <p:nvPr>
            <p:ph type="sldNum" sz="quarter" idx="12"/>
          </p:nvPr>
        </p:nvSpPr>
        <p:spPr/>
        <p:txBody>
          <a:bodyPr/>
          <a:lstStyle/>
          <a:p>
            <a:fld id="{345D60D9-5372-5F40-9443-0F9AE5BDC3C8}" type="slidenum">
              <a:rPr lang="en-US" smtClean="0"/>
              <a:pPr/>
              <a:t>63</a:t>
            </a:fld>
            <a:endParaRPr lang="en-US" dirty="0"/>
          </a:p>
        </p:txBody>
      </p:sp>
    </p:spTree>
    <p:extLst>
      <p:ext uri="{BB962C8B-B14F-4D97-AF65-F5344CB8AC3E}">
        <p14:creationId xmlns:p14="http://schemas.microsoft.com/office/powerpoint/2010/main" val="281048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6718948" y="0"/>
            <a:ext cx="5497732" cy="6862864"/>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Create Application Wizard</a:t>
            </a:r>
            <a:endParaRPr lang="en-US" dirty="0"/>
          </a:p>
        </p:txBody>
      </p:sp>
      <p:sp>
        <p:nvSpPr>
          <p:cNvPr id="2" name="Text Placeholder 1">
            <a:extLst>
              <a:ext uri="{FF2B5EF4-FFF2-40B4-BE49-F238E27FC236}">
                <a16:creationId xmlns:a16="http://schemas.microsoft.com/office/drawing/2014/main" id="{20ED87ED-B5A1-0DBD-3AD4-6433DEDD6F77}"/>
              </a:ext>
            </a:extLst>
          </p:cNvPr>
          <p:cNvSpPr txBox="1">
            <a:spLocks/>
          </p:cNvSpPr>
          <p:nvPr/>
        </p:nvSpPr>
        <p:spPr>
          <a:xfrm>
            <a:off x="743444" y="1412786"/>
            <a:ext cx="5497732" cy="46945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Simple, modern wizard for creating pages.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Allows creation of numerous page types including Dashboards, Master-Detail, etc.</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Supports adding common frameworks or "Features" when creating an application such as access control, activity reporting,  theme selection, and more</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Customize user interface options such as Theme Style, application icon, and page icons</a:t>
            </a:r>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Date">
            <a:extLst>
              <a:ext uri="{FF2B5EF4-FFF2-40B4-BE49-F238E27FC236}">
                <a16:creationId xmlns:a16="http://schemas.microsoft.com/office/drawing/2014/main" id="{1D3CC1AE-F4A4-87BF-5819-90AE858A7318}"/>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9" name="Slide Number Placeholder 8">
            <a:extLst>
              <a:ext uri="{FF2B5EF4-FFF2-40B4-BE49-F238E27FC236}">
                <a16:creationId xmlns:a16="http://schemas.microsoft.com/office/drawing/2014/main" id="{CA7AA13C-5659-D48B-6422-DBA6B2CD07E4}"/>
              </a:ext>
            </a:extLst>
          </p:cNvPr>
          <p:cNvSpPr>
            <a:spLocks noGrp="1"/>
          </p:cNvSpPr>
          <p:nvPr>
            <p:ph type="sldNum" sz="quarter" idx="16"/>
          </p:nvPr>
        </p:nvSpPr>
        <p:spPr/>
        <p:txBody>
          <a:bodyPr/>
          <a:lstStyle/>
          <a:p>
            <a:fld id="{345D60D9-5372-5F40-9443-0F9AE5BDC3C8}" type="slidenum">
              <a:rPr lang="en-US" smtClean="0"/>
              <a:pPr/>
              <a:t>64</a:t>
            </a:fld>
            <a:endParaRPr lang="en-US" dirty="0"/>
          </a:p>
        </p:txBody>
      </p:sp>
      <p:pic>
        <p:nvPicPr>
          <p:cNvPr id="28" name="Picture 27">
            <a:extLst>
              <a:ext uri="{FF2B5EF4-FFF2-40B4-BE49-F238E27FC236}">
                <a16:creationId xmlns:a16="http://schemas.microsoft.com/office/drawing/2014/main" id="{3DF603CF-48F8-1AA7-2D3C-600232286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138" y="1327987"/>
            <a:ext cx="3662485" cy="2863192"/>
          </a:xfrm>
          <a:prstGeom prst="rect">
            <a:avLst/>
          </a:prstGeom>
          <a:ln w="12700">
            <a:solidFill>
              <a:schemeClr val="bg1"/>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49F0870A-41D2-5C29-987F-7A226D986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243" y="3501008"/>
            <a:ext cx="3370305" cy="2376254"/>
          </a:xfrm>
          <a:prstGeom prst="rect">
            <a:avLst/>
          </a:prstGeom>
          <a:ln w="127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644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6660196" y="0"/>
            <a:ext cx="5531804" cy="6862864"/>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Create Page Wizard</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Text Placeholder 1">
            <a:extLst>
              <a:ext uri="{FF2B5EF4-FFF2-40B4-BE49-F238E27FC236}">
                <a16:creationId xmlns:a16="http://schemas.microsoft.com/office/drawing/2014/main" id="{506FDB95-BB4D-E834-49FC-78FEAE7416F7}"/>
              </a:ext>
            </a:extLst>
          </p:cNvPr>
          <p:cNvSpPr txBox="1">
            <a:spLocks/>
          </p:cNvSpPr>
          <p:nvPr/>
        </p:nvSpPr>
        <p:spPr>
          <a:xfrm>
            <a:off x="663970" y="1484784"/>
            <a:ext cx="5531804" cy="39604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Simple, modern wizard for creating individual pages in an existing app.</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It allows the creation of more advanced pages, such as Dashboards, additional Master-Detail page types, List Views, mobile-first reports, and more.</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Supports adding common frameworks or "Features" to an existing application such as access control, activity reporting,  theme selection, and more</a:t>
            </a:r>
          </a:p>
        </p:txBody>
      </p:sp>
      <p:sp>
        <p:nvSpPr>
          <p:cNvPr id="2" name="Date">
            <a:extLst>
              <a:ext uri="{FF2B5EF4-FFF2-40B4-BE49-F238E27FC236}">
                <a16:creationId xmlns:a16="http://schemas.microsoft.com/office/drawing/2014/main" id="{669687D2-DBFB-4741-3456-10203D27B608}"/>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5">
            <a:extLst>
              <a:ext uri="{FF2B5EF4-FFF2-40B4-BE49-F238E27FC236}">
                <a16:creationId xmlns:a16="http://schemas.microsoft.com/office/drawing/2014/main" id="{1323C3D4-2FBB-A7D0-8DA8-ECE720D0B90B}"/>
              </a:ext>
            </a:extLst>
          </p:cNvPr>
          <p:cNvSpPr>
            <a:spLocks noGrp="1"/>
          </p:cNvSpPr>
          <p:nvPr>
            <p:ph type="sldNum" sz="quarter" idx="16"/>
          </p:nvPr>
        </p:nvSpPr>
        <p:spPr/>
        <p:txBody>
          <a:bodyPr/>
          <a:lstStyle/>
          <a:p>
            <a:fld id="{345D60D9-5372-5F40-9443-0F9AE5BDC3C8}" type="slidenum">
              <a:rPr lang="en-US" smtClean="0"/>
              <a:pPr/>
              <a:t>65</a:t>
            </a:fld>
            <a:endParaRPr lang="en-US" dirty="0"/>
          </a:p>
        </p:txBody>
      </p:sp>
      <p:pic>
        <p:nvPicPr>
          <p:cNvPr id="7" name="Picture 6">
            <a:extLst>
              <a:ext uri="{FF2B5EF4-FFF2-40B4-BE49-F238E27FC236}">
                <a16:creationId xmlns:a16="http://schemas.microsoft.com/office/drawing/2014/main" id="{9E39C91F-E445-7E21-213E-F293ADF1B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241" y="548636"/>
            <a:ext cx="3886171" cy="2857185"/>
          </a:xfrm>
          <a:prstGeom prst="rect">
            <a:avLst/>
          </a:prstGeom>
        </p:spPr>
      </p:pic>
      <p:pic>
        <p:nvPicPr>
          <p:cNvPr id="12" name="Picture 11">
            <a:extLst>
              <a:ext uri="{FF2B5EF4-FFF2-40B4-BE49-F238E27FC236}">
                <a16:creationId xmlns:a16="http://schemas.microsoft.com/office/drawing/2014/main" id="{46173181-11F0-F3C9-4F35-D24439C96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239" y="3596150"/>
            <a:ext cx="3886173" cy="2857186"/>
          </a:xfrm>
          <a:prstGeom prst="rect">
            <a:avLst/>
          </a:prstGeom>
        </p:spPr>
      </p:pic>
    </p:spTree>
    <p:extLst>
      <p:ext uri="{BB962C8B-B14F-4D97-AF65-F5344CB8AC3E}">
        <p14:creationId xmlns:p14="http://schemas.microsoft.com/office/powerpoint/2010/main" val="323447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latin typeface="Oracle Sans" panose="020B0503020204020204" pitchFamily="34" charset="0"/>
                <a:cs typeface="Oracle Sans" panose="020B0503020204020204" pitchFamily="34" charset="0"/>
              </a:rPr>
              <a:t>Interactive Reports</a:t>
            </a:r>
            <a:endParaRPr lang="en-US" b="1" i="0" kern="1200" baseline="0" dirty="0">
              <a:latin typeface="+mn-lt"/>
              <a:ea typeface="+mn-ea"/>
              <a:cs typeface="+mj-cs"/>
            </a:endParaRPr>
          </a:p>
        </p:txBody>
      </p:sp>
      <p:sp>
        <p:nvSpPr>
          <p:cNvPr id="15" name="Text Placeholder 2">
            <a:extLst>
              <a:ext uri="{FF2B5EF4-FFF2-40B4-BE49-F238E27FC236}">
                <a16:creationId xmlns:a16="http://schemas.microsoft.com/office/drawing/2014/main" id="{12872281-2ACB-13E9-09FF-D6FD8B559C23}"/>
              </a:ext>
            </a:extLst>
          </p:cNvPr>
          <p:cNvSpPr txBox="1">
            <a:spLocks/>
          </p:cNvSpPr>
          <p:nvPr/>
        </p:nvSpPr>
        <p:spPr>
          <a:xfrm>
            <a:off x="768875" y="956751"/>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Powerful Reporting capabilities </a:t>
            </a:r>
            <a:r>
              <a:rPr lang="en-US" sz="1200" dirty="0">
                <a:sym typeface="Wingdings" panose="05000000000000000000" pitchFamily="2" charset="2"/>
              </a:rPr>
              <a:t></a:t>
            </a:r>
            <a:r>
              <a:rPr lang="en-US" sz="1200" dirty="0"/>
              <a:t> End-user customizable</a:t>
            </a:r>
          </a:p>
        </p:txBody>
      </p:sp>
      <p:pic>
        <p:nvPicPr>
          <p:cNvPr id="17" name="Picture 16">
            <a:extLst>
              <a:ext uri="{FF2B5EF4-FFF2-40B4-BE49-F238E27FC236}">
                <a16:creationId xmlns:a16="http://schemas.microsoft.com/office/drawing/2014/main" id="{B4477B57-5415-5FE4-A04A-5620E3547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856" y="1671426"/>
            <a:ext cx="9123085" cy="4368098"/>
          </a:xfrm>
          <a:prstGeom prst="rect">
            <a:avLst/>
          </a:prstGeom>
          <a:effectLst>
            <a:outerShdw blurRad="50800" dist="50800" dir="5400000" algn="ctr" rotWithShape="0">
              <a:schemeClr val="tx1"/>
            </a:outerShdw>
          </a:effectLst>
        </p:spPr>
      </p:pic>
      <p:sp>
        <p:nvSpPr>
          <p:cNvPr id="2" name="Date">
            <a:extLst>
              <a:ext uri="{FF2B5EF4-FFF2-40B4-BE49-F238E27FC236}">
                <a16:creationId xmlns:a16="http://schemas.microsoft.com/office/drawing/2014/main" id="{3424308E-7E9D-02AD-E0CE-46C834514195}"/>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68CE2FE7-7268-C622-8634-0B445901F043}"/>
              </a:ext>
            </a:extLst>
          </p:cNvPr>
          <p:cNvSpPr>
            <a:spLocks noGrp="1"/>
          </p:cNvSpPr>
          <p:nvPr>
            <p:ph type="sldNum" sz="quarter" idx="16"/>
          </p:nvPr>
        </p:nvSpPr>
        <p:spPr/>
        <p:txBody>
          <a:bodyPr/>
          <a:lstStyle/>
          <a:p>
            <a:fld id="{345D60D9-5372-5F40-9443-0F9AE5BDC3C8}" type="slidenum">
              <a:rPr lang="en-US" smtClean="0"/>
              <a:pPr/>
              <a:t>66</a:t>
            </a:fld>
            <a:endParaRPr lang="en-US" dirty="0"/>
          </a:p>
        </p:txBody>
      </p:sp>
    </p:spTree>
    <p:extLst>
      <p:ext uri="{BB962C8B-B14F-4D97-AF65-F5344CB8AC3E}">
        <p14:creationId xmlns:p14="http://schemas.microsoft.com/office/powerpoint/2010/main" val="375470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4871864" y="0"/>
            <a:ext cx="7320136"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Faceted Search</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345CE530-CFC1-AAD1-4794-BA324A5FD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904" y="1661012"/>
            <a:ext cx="6421052" cy="3535976"/>
          </a:xfrm>
          <a:prstGeom prst="rect">
            <a:avLst/>
          </a:prstGeom>
          <a:effectLst>
            <a:outerShdw blurRad="50800" dist="50800" dir="5400000" algn="ctr" rotWithShape="0">
              <a:schemeClr val="tx1"/>
            </a:outerShdw>
          </a:effectLst>
        </p:spPr>
      </p:pic>
      <p:sp>
        <p:nvSpPr>
          <p:cNvPr id="7" name="Content Placeholder 1">
            <a:extLst>
              <a:ext uri="{FF2B5EF4-FFF2-40B4-BE49-F238E27FC236}">
                <a16:creationId xmlns:a16="http://schemas.microsoft.com/office/drawing/2014/main" id="{7373D720-3873-ECD2-382E-3CB500451FD8}"/>
              </a:ext>
            </a:extLst>
          </p:cNvPr>
          <p:cNvSpPr txBox="1">
            <a:spLocks/>
          </p:cNvSpPr>
          <p:nvPr/>
        </p:nvSpPr>
        <p:spPr>
          <a:xfrm>
            <a:off x="768875" y="1857656"/>
            <a:ext cx="4102989" cy="2651464"/>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 powerful way to filter and display your data.</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Faceted Search will make it easier for your users to find the data they want.</a:t>
            </a:r>
          </a:p>
        </p:txBody>
      </p:sp>
      <p:sp>
        <p:nvSpPr>
          <p:cNvPr id="2" name="Date">
            <a:extLst>
              <a:ext uri="{FF2B5EF4-FFF2-40B4-BE49-F238E27FC236}">
                <a16:creationId xmlns:a16="http://schemas.microsoft.com/office/drawing/2014/main" id="{A1A4D1D1-E8D0-582E-DD2B-5D0EDC22D758}"/>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8" name="Slide Number Placeholder 7">
            <a:extLst>
              <a:ext uri="{FF2B5EF4-FFF2-40B4-BE49-F238E27FC236}">
                <a16:creationId xmlns:a16="http://schemas.microsoft.com/office/drawing/2014/main" id="{A714C601-A761-BE90-677A-4C190FFF0A46}"/>
              </a:ext>
            </a:extLst>
          </p:cNvPr>
          <p:cNvSpPr>
            <a:spLocks noGrp="1"/>
          </p:cNvSpPr>
          <p:nvPr>
            <p:ph type="sldNum" sz="quarter" idx="16"/>
          </p:nvPr>
        </p:nvSpPr>
        <p:spPr/>
        <p:txBody>
          <a:bodyPr/>
          <a:lstStyle/>
          <a:p>
            <a:fld id="{345D60D9-5372-5F40-9443-0F9AE5BDC3C8}" type="slidenum">
              <a:rPr lang="en-US" smtClean="0"/>
              <a:pPr/>
              <a:t>67</a:t>
            </a:fld>
            <a:endParaRPr lang="en-US" dirty="0"/>
          </a:p>
        </p:txBody>
      </p:sp>
    </p:spTree>
    <p:extLst>
      <p:ext uri="{BB962C8B-B14F-4D97-AF65-F5344CB8AC3E}">
        <p14:creationId xmlns:p14="http://schemas.microsoft.com/office/powerpoint/2010/main" val="41948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4871864" y="0"/>
            <a:ext cx="7320136"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Smart Filters</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Content Placeholder 1">
            <a:extLst>
              <a:ext uri="{FF2B5EF4-FFF2-40B4-BE49-F238E27FC236}">
                <a16:creationId xmlns:a16="http://schemas.microsoft.com/office/drawing/2014/main" id="{0E2652CE-D40D-1C51-4529-24807D4EBE9D}"/>
              </a:ext>
            </a:extLst>
          </p:cNvPr>
          <p:cNvSpPr txBox="1">
            <a:spLocks/>
          </p:cNvSpPr>
          <p:nvPr/>
        </p:nvSpPr>
        <p:spPr>
          <a:xfrm>
            <a:off x="768875" y="1603555"/>
            <a:ext cx="3886965" cy="470548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 new search component that allows users to quickly narrow data down with filter suggestions or search terms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Features a powerful  Search Bar that provides built-in auto-complete for your filters, supports searching for multiple terms, and provides easy keyboard navigation.</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Filters are evaluated against your data and displayed below the search bar as chips</a:t>
            </a:r>
          </a:p>
        </p:txBody>
      </p:sp>
      <p:pic>
        <p:nvPicPr>
          <p:cNvPr id="8" name="Content Placeholder 7" descr="Screenshot shows an example of the Smart Filters search component introduced in APEX 21.2">
            <a:extLst>
              <a:ext uri="{FF2B5EF4-FFF2-40B4-BE49-F238E27FC236}">
                <a16:creationId xmlns:a16="http://schemas.microsoft.com/office/drawing/2014/main" id="{FADE1B5D-2183-CAE7-F38D-F590729EC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597" y="1835779"/>
            <a:ext cx="6525262" cy="4241039"/>
          </a:xfrm>
          <a:prstGeom prst="rect">
            <a:avLst/>
          </a:prstGeom>
        </p:spPr>
      </p:pic>
      <p:sp>
        <p:nvSpPr>
          <p:cNvPr id="4" name="Date">
            <a:extLst>
              <a:ext uri="{FF2B5EF4-FFF2-40B4-BE49-F238E27FC236}">
                <a16:creationId xmlns:a16="http://schemas.microsoft.com/office/drawing/2014/main" id="{FA50CF1D-8115-8073-A3A4-44D3AF17CD54}"/>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16C8D83B-2149-955E-B150-CDCE0A5CD44A}"/>
              </a:ext>
            </a:extLst>
          </p:cNvPr>
          <p:cNvSpPr>
            <a:spLocks noGrp="1"/>
          </p:cNvSpPr>
          <p:nvPr>
            <p:ph type="sldNum" sz="quarter" idx="16"/>
          </p:nvPr>
        </p:nvSpPr>
        <p:spPr/>
        <p:txBody>
          <a:bodyPr/>
          <a:lstStyle/>
          <a:p>
            <a:fld id="{345D60D9-5372-5F40-9443-0F9AE5BDC3C8}" type="slidenum">
              <a:rPr lang="en-US" smtClean="0"/>
              <a:pPr/>
              <a:t>68</a:t>
            </a:fld>
            <a:endParaRPr lang="en-US" dirty="0"/>
          </a:p>
        </p:txBody>
      </p:sp>
    </p:spTree>
    <p:extLst>
      <p:ext uri="{BB962C8B-B14F-4D97-AF65-F5344CB8AC3E}">
        <p14:creationId xmlns:p14="http://schemas.microsoft.com/office/powerpoint/2010/main" val="279302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4871864" y="0"/>
            <a:ext cx="7320136"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Cards</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Content Placeholder 1">
            <a:extLst>
              <a:ext uri="{FF2B5EF4-FFF2-40B4-BE49-F238E27FC236}">
                <a16:creationId xmlns:a16="http://schemas.microsoft.com/office/drawing/2014/main" id="{57B69207-4E88-C8B7-3B1F-3DC937E1F1F3}"/>
              </a:ext>
            </a:extLst>
          </p:cNvPr>
          <p:cNvSpPr txBox="1">
            <a:spLocks/>
          </p:cNvSpPr>
          <p:nvPr/>
        </p:nvSpPr>
        <p:spPr>
          <a:xfrm>
            <a:off x="768874" y="1696431"/>
            <a:ext cx="4097581" cy="317272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Create cards as a native region type and control the layout declaratively.</a:t>
            </a:r>
            <a:br>
              <a:rPr lang="en-US" sz="1600" dirty="0">
                <a:latin typeface="Oracle Sans" panose="020B0503020204020204" pitchFamily="34" charset="0"/>
                <a:cs typeface="Oracle Sans" panose="020B0503020204020204" pitchFamily="34" charset="0"/>
              </a:rPr>
            </a:br>
            <a:endParaRPr lang="en-US" sz="1600" dirty="0">
              <a:latin typeface="Oracle Sans" panose="020B0503020204020204" pitchFamily="34" charset="0"/>
              <a:cs typeface="Oracle Sans" panose="020B0503020204020204" pitchFamily="34" charset="0"/>
            </a:endParaRP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Provides entry to more detailed information and you can include a number of actions declaratively.</a:t>
            </a:r>
          </a:p>
        </p:txBody>
      </p:sp>
      <p:pic>
        <p:nvPicPr>
          <p:cNvPr id="9" name="Picture 8">
            <a:extLst>
              <a:ext uri="{FF2B5EF4-FFF2-40B4-BE49-F238E27FC236}">
                <a16:creationId xmlns:a16="http://schemas.microsoft.com/office/drawing/2014/main" id="{FC64E331-4567-8383-9DF7-73C8BF97D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36" y="1298814"/>
            <a:ext cx="5792038" cy="4267566"/>
          </a:xfrm>
          <a:prstGeom prst="rect">
            <a:avLst/>
          </a:prstGeom>
          <a:effectLst>
            <a:outerShdw blurRad="50800" dist="50800" dir="5400000" algn="ctr" rotWithShape="0">
              <a:schemeClr val="tx1"/>
            </a:outerShdw>
          </a:effectLst>
        </p:spPr>
      </p:pic>
      <p:sp>
        <p:nvSpPr>
          <p:cNvPr id="2" name="Date">
            <a:extLst>
              <a:ext uri="{FF2B5EF4-FFF2-40B4-BE49-F238E27FC236}">
                <a16:creationId xmlns:a16="http://schemas.microsoft.com/office/drawing/2014/main" id="{95382BE3-46AF-42C4-E649-71D0CA19D9EA}"/>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B7AEC584-ACE3-251E-60C2-6132B830C723}"/>
              </a:ext>
            </a:extLst>
          </p:cNvPr>
          <p:cNvSpPr>
            <a:spLocks noGrp="1"/>
          </p:cNvSpPr>
          <p:nvPr>
            <p:ph type="sldNum" sz="quarter" idx="16"/>
          </p:nvPr>
        </p:nvSpPr>
        <p:spPr/>
        <p:txBody>
          <a:bodyPr/>
          <a:lstStyle/>
          <a:p>
            <a:fld id="{345D60D9-5372-5F40-9443-0F9AE5BDC3C8}" type="slidenum">
              <a:rPr lang="en-US" smtClean="0"/>
              <a:pPr/>
              <a:t>69</a:t>
            </a:fld>
            <a:endParaRPr lang="en-US" dirty="0"/>
          </a:p>
        </p:txBody>
      </p:sp>
    </p:spTree>
    <p:extLst>
      <p:ext uri="{BB962C8B-B14F-4D97-AF65-F5344CB8AC3E}">
        <p14:creationId xmlns:p14="http://schemas.microsoft.com/office/powerpoint/2010/main" val="202497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What is Oracle APEX?</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3" name="Slide Number Placeholder 2">
            <a:extLst>
              <a:ext uri="{FF2B5EF4-FFF2-40B4-BE49-F238E27FC236}">
                <a16:creationId xmlns:a16="http://schemas.microsoft.com/office/drawing/2014/main" id="{DB2C45B8-F12D-2ED1-0FE0-9011A244FA8F}"/>
              </a:ext>
            </a:extLst>
          </p:cNvPr>
          <p:cNvSpPr>
            <a:spLocks noGrp="1"/>
          </p:cNvSpPr>
          <p:nvPr>
            <p:ph type="sldNum" sz="quarter" idx="12"/>
          </p:nvPr>
        </p:nvSpPr>
        <p:spPr/>
        <p:txBody>
          <a:bodyPr/>
          <a:lstStyle/>
          <a:p>
            <a:fld id="{345D60D9-5372-5F40-9443-0F9AE5BDC3C8}" type="slidenum">
              <a:rPr lang="en-US" smtClean="0"/>
              <a:pPr/>
              <a:t>7</a:t>
            </a:fld>
            <a:endParaRPr lang="en-US" dirty="0"/>
          </a:p>
        </p:txBody>
      </p:sp>
    </p:spTree>
    <p:extLst>
      <p:ext uri="{BB962C8B-B14F-4D97-AF65-F5344CB8AC3E}">
        <p14:creationId xmlns:p14="http://schemas.microsoft.com/office/powerpoint/2010/main" val="354521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6848978" y="0"/>
            <a:ext cx="534302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2"/>
            <a:ext cx="6911301" cy="876977"/>
          </a:xfrm>
        </p:spPr>
        <p:txBody>
          <a:bodyPr/>
          <a:lstStyle/>
          <a:p>
            <a:r>
              <a:rPr lang="en-GB" b="1" dirty="0">
                <a:cs typeface="Oracle Sans Extra Bold" panose="020B0803020204020204" pitchFamily="34" charset="0"/>
              </a:rPr>
              <a:t>Progressive Web Applications (PWA)</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 name="Content Placeholder 7" descr="Screenshot shows an example of the Progressive Web App feature introduced in APEX 21.2">
            <a:extLst>
              <a:ext uri="{FF2B5EF4-FFF2-40B4-BE49-F238E27FC236}">
                <a16:creationId xmlns:a16="http://schemas.microsoft.com/office/drawing/2014/main" id="{CA1623D5-C9C7-A3F2-EC6B-6CA5424E3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978" y="1201348"/>
            <a:ext cx="4898562" cy="4884917"/>
          </a:xfrm>
          <a:prstGeom prst="rect">
            <a:avLst/>
          </a:prstGeom>
          <a:effectLst>
            <a:outerShdw blurRad="50800" dist="50800" dir="5400000" algn="ctr" rotWithShape="0">
              <a:schemeClr val="tx1"/>
            </a:outerShdw>
          </a:effectLst>
        </p:spPr>
      </p:pic>
      <p:sp>
        <p:nvSpPr>
          <p:cNvPr id="8" name="Content Placeholder 1">
            <a:extLst>
              <a:ext uri="{FF2B5EF4-FFF2-40B4-BE49-F238E27FC236}">
                <a16:creationId xmlns:a16="http://schemas.microsoft.com/office/drawing/2014/main" id="{8A18546C-074D-FC3D-B45D-E58EC036BEA6}"/>
              </a:ext>
            </a:extLst>
          </p:cNvPr>
          <p:cNvSpPr txBox="1">
            <a:spLocks/>
          </p:cNvSpPr>
          <p:nvPr/>
        </p:nvSpPr>
        <p:spPr>
          <a:xfrm>
            <a:off x="768875" y="1538250"/>
            <a:ext cx="6080103" cy="471887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Ability to install an APEX app as a Progressive Web App (PWA)</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Serves a customizable offline page when users are offline and can't request the network</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Improves page load rendering time with a new browser cache architecture for static files (APEX core files and APEX app files)</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Easily send notifications to other devices with real-time updates</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Send notifications, fetch geolocation, share APEX data with other apps, access the camera, and more.</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Customize your app's appearance, including home screen icons, </a:t>
            </a:r>
            <a:r>
              <a:rPr lang="en-IN" sz="1600" dirty="0" err="1">
                <a:latin typeface="Oracle Sans" panose="020B0503020204020204" pitchFamily="34" charset="0"/>
                <a:cs typeface="Oracle Sans" panose="020B0503020204020204" pitchFamily="34" charset="0"/>
              </a:rPr>
              <a:t>color</a:t>
            </a:r>
            <a:r>
              <a:rPr lang="en-IN" sz="1600" dirty="0">
                <a:latin typeface="Oracle Sans" panose="020B0503020204020204" pitchFamily="34" charset="0"/>
                <a:cs typeface="Oracle Sans" panose="020B0503020204020204" pitchFamily="34" charset="0"/>
              </a:rPr>
              <a:t> schemes, logos, and more.</a:t>
            </a:r>
          </a:p>
        </p:txBody>
      </p:sp>
      <p:sp>
        <p:nvSpPr>
          <p:cNvPr id="4" name="Date">
            <a:extLst>
              <a:ext uri="{FF2B5EF4-FFF2-40B4-BE49-F238E27FC236}">
                <a16:creationId xmlns:a16="http://schemas.microsoft.com/office/drawing/2014/main" id="{05ADE4AA-F2E0-8086-50D8-A689828B92DF}"/>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C818A118-6A95-7D91-A4C1-0764C6F20481}"/>
              </a:ext>
            </a:extLst>
          </p:cNvPr>
          <p:cNvSpPr>
            <a:spLocks noGrp="1"/>
          </p:cNvSpPr>
          <p:nvPr>
            <p:ph type="sldNum" sz="quarter" idx="16"/>
          </p:nvPr>
        </p:nvSpPr>
        <p:spPr/>
        <p:txBody>
          <a:bodyPr/>
          <a:lstStyle/>
          <a:p>
            <a:fld id="{345D60D9-5372-5F40-9443-0F9AE5BDC3C8}" type="slidenum">
              <a:rPr lang="en-US" smtClean="0"/>
              <a:pPr/>
              <a:t>70</a:t>
            </a:fld>
            <a:endParaRPr lang="en-US" dirty="0"/>
          </a:p>
        </p:txBody>
      </p:sp>
    </p:spTree>
    <p:extLst>
      <p:ext uri="{BB962C8B-B14F-4D97-AF65-F5344CB8AC3E}">
        <p14:creationId xmlns:p14="http://schemas.microsoft.com/office/powerpoint/2010/main" val="430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6848978" y="0"/>
            <a:ext cx="534302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2"/>
            <a:ext cx="6911301" cy="876977"/>
          </a:xfrm>
        </p:spPr>
        <p:txBody>
          <a:bodyPr/>
          <a:lstStyle/>
          <a:p>
            <a:r>
              <a:rPr lang="en-GB" b="1" dirty="0">
                <a:cs typeface="Oracle Sans Extra Bold" panose="020B0803020204020204" pitchFamily="34" charset="0"/>
              </a:rPr>
              <a:t>Maps</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Content Placeholder 1">
            <a:extLst>
              <a:ext uri="{FF2B5EF4-FFF2-40B4-BE49-F238E27FC236}">
                <a16:creationId xmlns:a16="http://schemas.microsoft.com/office/drawing/2014/main" id="{76AEB626-80AC-0C1C-36D3-B9B9DECFB66B}"/>
              </a:ext>
            </a:extLst>
          </p:cNvPr>
          <p:cNvSpPr txBox="1">
            <a:spLocks/>
          </p:cNvSpPr>
          <p:nvPr/>
        </p:nvSpPr>
        <p:spPr>
          <a:xfrm>
            <a:off x="695400" y="1639091"/>
            <a:ext cx="5745378" cy="4522274"/>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The native Map component allows you to add powerful, feature-rich, and interactive maps. </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It is powered by Oracle e-Location Service, so it is ready to use; no API Key is required.</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Create maps with layers for points, lines, polygons, 3D polygons, and heat maps.</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Maps now support custom background tiles enabling you to visualize your spatial data in more ways than ever before. </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Map Backgrounds can be defined as Raster, Vector, and OGC WMS tile layers.</a:t>
            </a:r>
            <a:endParaRPr lang="en-US" sz="1600" dirty="0">
              <a:latin typeface="Oracle Sans" panose="020B0503020204020204" pitchFamily="34" charset="0"/>
              <a:cs typeface="Oracle Sans" panose="020B0503020204020204" pitchFamily="34" charset="0"/>
            </a:endParaRPr>
          </a:p>
        </p:txBody>
      </p:sp>
      <p:pic>
        <p:nvPicPr>
          <p:cNvPr id="11" name="Picture 10">
            <a:extLst>
              <a:ext uri="{FF2B5EF4-FFF2-40B4-BE49-F238E27FC236}">
                <a16:creationId xmlns:a16="http://schemas.microsoft.com/office/drawing/2014/main" id="{0F3CE715-DB88-C37B-E415-D2C84C675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4" y="2101264"/>
            <a:ext cx="4659670" cy="2655472"/>
          </a:xfrm>
          <a:prstGeom prst="rect">
            <a:avLst/>
          </a:prstGeom>
          <a:effectLst>
            <a:outerShdw blurRad="50800" dist="50800" dir="5400000" algn="ctr" rotWithShape="0">
              <a:schemeClr val="tx1"/>
            </a:outerShdw>
          </a:effectLst>
        </p:spPr>
      </p:pic>
      <p:sp>
        <p:nvSpPr>
          <p:cNvPr id="2" name="Date">
            <a:extLst>
              <a:ext uri="{FF2B5EF4-FFF2-40B4-BE49-F238E27FC236}">
                <a16:creationId xmlns:a16="http://schemas.microsoft.com/office/drawing/2014/main" id="{99753FF0-F2C9-B012-EA07-4011C7F61AD4}"/>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26990827-DFEF-0D7D-311A-71A5C45B21FF}"/>
              </a:ext>
            </a:extLst>
          </p:cNvPr>
          <p:cNvSpPr>
            <a:spLocks noGrp="1"/>
          </p:cNvSpPr>
          <p:nvPr>
            <p:ph type="sldNum" sz="quarter" idx="16"/>
          </p:nvPr>
        </p:nvSpPr>
        <p:spPr/>
        <p:txBody>
          <a:bodyPr/>
          <a:lstStyle/>
          <a:p>
            <a:fld id="{345D60D9-5372-5F40-9443-0F9AE5BDC3C8}" type="slidenum">
              <a:rPr lang="en-US" smtClean="0"/>
              <a:pPr/>
              <a:t>71</a:t>
            </a:fld>
            <a:endParaRPr lang="en-US" dirty="0"/>
          </a:p>
        </p:txBody>
      </p:sp>
    </p:spTree>
    <p:extLst>
      <p:ext uri="{BB962C8B-B14F-4D97-AF65-F5344CB8AC3E}">
        <p14:creationId xmlns:p14="http://schemas.microsoft.com/office/powerpoint/2010/main" val="207932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4871864" y="0"/>
            <a:ext cx="7320136"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Interactive Grid</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Content Placeholder 1">
            <a:extLst>
              <a:ext uri="{FF2B5EF4-FFF2-40B4-BE49-F238E27FC236}">
                <a16:creationId xmlns:a16="http://schemas.microsoft.com/office/drawing/2014/main" id="{BBE86ADD-3BB8-1FDD-B428-702B142BAFC1}"/>
              </a:ext>
            </a:extLst>
          </p:cNvPr>
          <p:cNvSpPr txBox="1">
            <a:spLocks/>
          </p:cNvSpPr>
          <p:nvPr/>
        </p:nvSpPr>
        <p:spPr>
          <a:xfrm>
            <a:off x="768875" y="1570271"/>
            <a:ext cx="3958974" cy="3960250"/>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Modern, rich &amp; interactive multi-row editing component</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Use of existing Item types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Declarative support for Cascading LOVs </a:t>
            </a:r>
            <a:br>
              <a:rPr lang="en-US" sz="1600" dirty="0">
                <a:latin typeface="Oracle Sans" panose="020B0503020204020204" pitchFamily="34" charset="0"/>
                <a:cs typeface="Oracle Sans" panose="020B0503020204020204" pitchFamily="34" charset="0"/>
              </a:rPr>
            </a:br>
            <a:r>
              <a:rPr lang="en-US" sz="1600" dirty="0">
                <a:latin typeface="Oracle Sans" panose="020B0503020204020204" pitchFamily="34" charset="0"/>
                <a:cs typeface="Oracle Sans" panose="020B0503020204020204" pitchFamily="34" charset="0"/>
              </a:rPr>
              <a:t>and Dynamic Actions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Upgrade utility for Tabular Forms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Master Detail / Detail </a:t>
            </a:r>
          </a:p>
        </p:txBody>
      </p:sp>
      <p:pic>
        <p:nvPicPr>
          <p:cNvPr id="8" name="Picture 7">
            <a:extLst>
              <a:ext uri="{FF2B5EF4-FFF2-40B4-BE49-F238E27FC236}">
                <a16:creationId xmlns:a16="http://schemas.microsoft.com/office/drawing/2014/main" id="{17D459FA-49B0-0852-7CD8-2D7A1F0FE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421" y="1877847"/>
            <a:ext cx="6170704" cy="3102305"/>
          </a:xfrm>
          <a:prstGeom prst="rect">
            <a:avLst/>
          </a:prstGeom>
          <a:effectLst>
            <a:outerShdw blurRad="50800" dist="50800" dir="5400000" algn="ctr" rotWithShape="0">
              <a:schemeClr val="tx1"/>
            </a:outerShdw>
          </a:effectLst>
        </p:spPr>
      </p:pic>
      <p:sp>
        <p:nvSpPr>
          <p:cNvPr id="4" name="Date">
            <a:extLst>
              <a:ext uri="{FF2B5EF4-FFF2-40B4-BE49-F238E27FC236}">
                <a16:creationId xmlns:a16="http://schemas.microsoft.com/office/drawing/2014/main" id="{9C2845EA-C884-7668-8284-EA5E2E3A7E6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27BE3094-C04A-C11D-7A0F-A36087120AF2}"/>
              </a:ext>
            </a:extLst>
          </p:cNvPr>
          <p:cNvSpPr>
            <a:spLocks noGrp="1"/>
          </p:cNvSpPr>
          <p:nvPr>
            <p:ph type="sldNum" sz="quarter" idx="16"/>
          </p:nvPr>
        </p:nvSpPr>
        <p:spPr/>
        <p:txBody>
          <a:bodyPr/>
          <a:lstStyle/>
          <a:p>
            <a:fld id="{345D60D9-5372-5F40-9443-0F9AE5BDC3C8}" type="slidenum">
              <a:rPr lang="en-US" smtClean="0"/>
              <a:pPr/>
              <a:t>72</a:t>
            </a:fld>
            <a:endParaRPr lang="en-US" dirty="0"/>
          </a:p>
        </p:txBody>
      </p:sp>
    </p:spTree>
    <p:extLst>
      <p:ext uri="{BB962C8B-B14F-4D97-AF65-F5344CB8AC3E}">
        <p14:creationId xmlns:p14="http://schemas.microsoft.com/office/powerpoint/2010/main" val="332430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Interactive Grid</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ext Placeholder 2">
            <a:extLst>
              <a:ext uri="{FF2B5EF4-FFF2-40B4-BE49-F238E27FC236}">
                <a16:creationId xmlns:a16="http://schemas.microsoft.com/office/drawing/2014/main" id="{CD58BEB9-D13C-939E-112D-B6CBAD3B0685}"/>
              </a:ext>
            </a:extLst>
          </p:cNvPr>
          <p:cNvSpPr txBox="1">
            <a:spLocks/>
          </p:cNvSpPr>
          <p:nvPr/>
        </p:nvSpPr>
        <p:spPr>
          <a:xfrm>
            <a:off x="762000" y="988377"/>
            <a:ext cx="10671048" cy="287261"/>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Master Detail Layout – N-levels wide or deep</a:t>
            </a:r>
          </a:p>
        </p:txBody>
      </p:sp>
      <p:sp>
        <p:nvSpPr>
          <p:cNvPr id="2" name="Date">
            <a:extLst>
              <a:ext uri="{FF2B5EF4-FFF2-40B4-BE49-F238E27FC236}">
                <a16:creationId xmlns:a16="http://schemas.microsoft.com/office/drawing/2014/main" id="{61CAC5D1-E242-1ABB-23B7-36B0D8F326CC}"/>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8" name="Slide Number Placeholder 7">
            <a:extLst>
              <a:ext uri="{FF2B5EF4-FFF2-40B4-BE49-F238E27FC236}">
                <a16:creationId xmlns:a16="http://schemas.microsoft.com/office/drawing/2014/main" id="{075D90BD-1A5E-556A-DEC5-7482EBEA1DD3}"/>
              </a:ext>
            </a:extLst>
          </p:cNvPr>
          <p:cNvSpPr>
            <a:spLocks noGrp="1"/>
          </p:cNvSpPr>
          <p:nvPr>
            <p:ph type="sldNum" sz="quarter" idx="16"/>
          </p:nvPr>
        </p:nvSpPr>
        <p:spPr/>
        <p:txBody>
          <a:bodyPr/>
          <a:lstStyle/>
          <a:p>
            <a:fld id="{345D60D9-5372-5F40-9443-0F9AE5BDC3C8}" type="slidenum">
              <a:rPr lang="en-US" smtClean="0"/>
              <a:pPr/>
              <a:t>73</a:t>
            </a:fld>
            <a:endParaRPr lang="en-US" dirty="0"/>
          </a:p>
        </p:txBody>
      </p:sp>
      <p:grpSp>
        <p:nvGrpSpPr>
          <p:cNvPr id="4" name="Group 3">
            <a:extLst>
              <a:ext uri="{FF2B5EF4-FFF2-40B4-BE49-F238E27FC236}">
                <a16:creationId xmlns:a16="http://schemas.microsoft.com/office/drawing/2014/main" id="{357C311E-C727-B925-8187-FEC04B565605}"/>
              </a:ext>
            </a:extLst>
          </p:cNvPr>
          <p:cNvGrpSpPr/>
          <p:nvPr/>
        </p:nvGrpSpPr>
        <p:grpSpPr>
          <a:xfrm>
            <a:off x="7315200" y="1005840"/>
            <a:ext cx="3108960" cy="5669280"/>
            <a:chOff x="7315200" y="1005840"/>
            <a:chExt cx="3108960" cy="5669280"/>
          </a:xfrm>
        </p:grpSpPr>
        <p:grpSp>
          <p:nvGrpSpPr>
            <p:cNvPr id="7" name="Group 6">
              <a:extLst>
                <a:ext uri="{FF2B5EF4-FFF2-40B4-BE49-F238E27FC236}">
                  <a16:creationId xmlns:a16="http://schemas.microsoft.com/office/drawing/2014/main" id="{680A1105-E9CC-B711-DCEB-A54F4155C288}"/>
                </a:ext>
              </a:extLst>
            </p:cNvPr>
            <p:cNvGrpSpPr/>
            <p:nvPr/>
          </p:nvGrpSpPr>
          <p:grpSpPr>
            <a:xfrm>
              <a:off x="7680960" y="1005840"/>
              <a:ext cx="2743200" cy="5669280"/>
              <a:chOff x="7315200" y="914400"/>
              <a:chExt cx="2743200" cy="5669280"/>
            </a:xfrm>
          </p:grpSpPr>
          <p:pic>
            <p:nvPicPr>
              <p:cNvPr id="11" name="Picture 10">
                <a:extLst>
                  <a:ext uri="{FF2B5EF4-FFF2-40B4-BE49-F238E27FC236}">
                    <a16:creationId xmlns:a16="http://schemas.microsoft.com/office/drawing/2014/main" id="{E230C95F-C1B9-F224-FD0A-028BFB8C0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914400"/>
                <a:ext cx="2743200" cy="2743200"/>
              </a:xfrm>
              <a:prstGeom prst="rect">
                <a:avLst/>
              </a:prstGeom>
              <a:ln w="12700">
                <a:noFill/>
              </a:ln>
            </p:spPr>
          </p:pic>
          <p:pic>
            <p:nvPicPr>
              <p:cNvPr id="12" name="Picture 11">
                <a:extLst>
                  <a:ext uri="{FF2B5EF4-FFF2-40B4-BE49-F238E27FC236}">
                    <a16:creationId xmlns:a16="http://schemas.microsoft.com/office/drawing/2014/main" id="{6E2A808F-C533-6A90-DCAC-D5C9F9829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377440"/>
                <a:ext cx="2743200" cy="2743200"/>
              </a:xfrm>
              <a:prstGeom prst="rect">
                <a:avLst/>
              </a:prstGeom>
              <a:ln w="12700">
                <a:noFill/>
              </a:ln>
            </p:spPr>
          </p:pic>
          <p:pic>
            <p:nvPicPr>
              <p:cNvPr id="13" name="Picture 12">
                <a:extLst>
                  <a:ext uri="{FF2B5EF4-FFF2-40B4-BE49-F238E27FC236}">
                    <a16:creationId xmlns:a16="http://schemas.microsoft.com/office/drawing/2014/main" id="{565097A8-DBDA-6558-B3FE-723D750B4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840480"/>
                <a:ext cx="2743200" cy="2743200"/>
              </a:xfrm>
              <a:prstGeom prst="rect">
                <a:avLst/>
              </a:prstGeom>
              <a:ln w="12700">
                <a:noFill/>
              </a:ln>
            </p:spPr>
          </p:pic>
        </p:grpSp>
        <p:sp>
          <p:nvSpPr>
            <p:cNvPr id="9" name="Right Arrow 8">
              <a:extLst>
                <a:ext uri="{FF2B5EF4-FFF2-40B4-BE49-F238E27FC236}">
                  <a16:creationId xmlns:a16="http://schemas.microsoft.com/office/drawing/2014/main" id="{A296EDDA-94CD-E3CD-1828-ED19C4209C9E}"/>
                </a:ext>
              </a:extLst>
            </p:cNvPr>
            <p:cNvSpPr/>
            <p:nvPr/>
          </p:nvSpPr>
          <p:spPr>
            <a:xfrm rot="5400000" flipV="1">
              <a:off x="7315200" y="288036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9FAB13BE-1FE2-6FD6-6573-8DF52CD82E75}"/>
                </a:ext>
              </a:extLst>
            </p:cNvPr>
            <p:cNvSpPr/>
            <p:nvPr/>
          </p:nvSpPr>
          <p:spPr>
            <a:xfrm rot="5400000" flipV="1">
              <a:off x="7315200" y="434340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6711522-EBC9-E578-0B65-4A77F675CF2E}"/>
              </a:ext>
            </a:extLst>
          </p:cNvPr>
          <p:cNvGrpSpPr/>
          <p:nvPr/>
        </p:nvGrpSpPr>
        <p:grpSpPr>
          <a:xfrm>
            <a:off x="548640" y="1554480"/>
            <a:ext cx="5303520" cy="4754880"/>
            <a:chOff x="640080" y="1554480"/>
            <a:chExt cx="5303520" cy="4754880"/>
          </a:xfrm>
        </p:grpSpPr>
        <p:pic>
          <p:nvPicPr>
            <p:cNvPr id="15" name="Picture 14">
              <a:extLst>
                <a:ext uri="{FF2B5EF4-FFF2-40B4-BE49-F238E27FC236}">
                  <a16:creationId xmlns:a16="http://schemas.microsoft.com/office/drawing/2014/main" id="{835F23DC-DA14-A5C6-4BAC-85F7A4488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40" y="1554480"/>
              <a:ext cx="2743200" cy="2743200"/>
            </a:xfrm>
            <a:prstGeom prst="rect">
              <a:avLst/>
            </a:prstGeom>
            <a:ln w="12700">
              <a:noFill/>
            </a:ln>
          </p:spPr>
        </p:pic>
        <p:pic>
          <p:nvPicPr>
            <p:cNvPr id="16" name="Picture 15">
              <a:extLst>
                <a:ext uri="{FF2B5EF4-FFF2-40B4-BE49-F238E27FC236}">
                  <a16:creationId xmlns:a16="http://schemas.microsoft.com/office/drawing/2014/main" id="{F70DF359-5583-6F2E-7FE3-1C6D685B9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3566160"/>
              <a:ext cx="2743200" cy="2743200"/>
            </a:xfrm>
            <a:prstGeom prst="rect">
              <a:avLst/>
            </a:prstGeom>
            <a:ln w="12700">
              <a:noFill/>
            </a:ln>
          </p:spPr>
        </p:pic>
        <p:pic>
          <p:nvPicPr>
            <p:cNvPr id="17" name="Picture 16">
              <a:extLst>
                <a:ext uri="{FF2B5EF4-FFF2-40B4-BE49-F238E27FC236}">
                  <a16:creationId xmlns:a16="http://schemas.microsoft.com/office/drawing/2014/main" id="{B58D7CC0-E317-06F0-0AAF-54DE8C842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566160"/>
              <a:ext cx="2743200" cy="2743200"/>
            </a:xfrm>
            <a:prstGeom prst="rect">
              <a:avLst/>
            </a:prstGeom>
            <a:ln w="12700">
              <a:noFill/>
            </a:ln>
          </p:spPr>
        </p:pic>
        <p:sp>
          <p:nvSpPr>
            <p:cNvPr id="18" name="Right Arrow 17">
              <a:extLst>
                <a:ext uri="{FF2B5EF4-FFF2-40B4-BE49-F238E27FC236}">
                  <a16:creationId xmlns:a16="http://schemas.microsoft.com/office/drawing/2014/main" id="{3DDAE999-53A1-D51C-3818-304EA7573210}"/>
                </a:ext>
              </a:extLst>
            </p:cNvPr>
            <p:cNvSpPr/>
            <p:nvPr/>
          </p:nvSpPr>
          <p:spPr>
            <a:xfrm rot="5400000" flipV="1">
              <a:off x="2377440" y="373634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a:extLst>
                <a:ext uri="{FF2B5EF4-FFF2-40B4-BE49-F238E27FC236}">
                  <a16:creationId xmlns:a16="http://schemas.microsoft.com/office/drawing/2014/main" id="{6976E9A0-9BBA-BF64-D103-0E613B71AB9F}"/>
                </a:ext>
              </a:extLst>
            </p:cNvPr>
            <p:cNvSpPr/>
            <p:nvPr/>
          </p:nvSpPr>
          <p:spPr>
            <a:xfrm rot="5400000" flipV="1">
              <a:off x="3840480" y="373634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3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5447928" y="0"/>
            <a:ext cx="674407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Moda</a:t>
            </a:r>
            <a:r>
              <a:rPr lang="en-GB" dirty="0">
                <a:cs typeface="Oracle Sans Extra Bold" panose="020B0803020204020204" pitchFamily="34" charset="0"/>
              </a:rPr>
              <a:t>l Dialogs</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A1E39C95-1EB3-95D0-598C-33BFF4895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968" y="1936909"/>
            <a:ext cx="5771461" cy="2956010"/>
          </a:xfrm>
          <a:prstGeom prst="rect">
            <a:avLst/>
          </a:prstGeom>
          <a:effectLst>
            <a:outerShdw blurRad="50800" dist="50800" dir="5400000" algn="ctr" rotWithShape="0">
              <a:schemeClr val="tx1"/>
            </a:outerShdw>
          </a:effectLst>
        </p:spPr>
      </p:pic>
      <p:sp>
        <p:nvSpPr>
          <p:cNvPr id="10" name="Content Placeholder 1">
            <a:extLst>
              <a:ext uri="{FF2B5EF4-FFF2-40B4-BE49-F238E27FC236}">
                <a16:creationId xmlns:a16="http://schemas.microsoft.com/office/drawing/2014/main" id="{CC2C26D2-797A-5F0D-2422-CF18031908C3}"/>
              </a:ext>
            </a:extLst>
          </p:cNvPr>
          <p:cNvSpPr txBox="1">
            <a:spLocks/>
          </p:cNvSpPr>
          <p:nvPr/>
        </p:nvSpPr>
        <p:spPr>
          <a:xfrm>
            <a:off x="768875" y="1592265"/>
            <a:ext cx="4426522" cy="385261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 modal dialog is a stand-alone page, not a region on a page</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Any page be created as a dialog page</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Supports all the functionality of a regular page, including computations, validations, processes, and branches</a:t>
            </a:r>
          </a:p>
        </p:txBody>
      </p:sp>
      <p:sp>
        <p:nvSpPr>
          <p:cNvPr id="11" name="Text Placeholder 2">
            <a:extLst>
              <a:ext uri="{FF2B5EF4-FFF2-40B4-BE49-F238E27FC236}">
                <a16:creationId xmlns:a16="http://schemas.microsoft.com/office/drawing/2014/main" id="{B0EB3215-0C03-60C7-E7C4-FE32D6CC26C4}"/>
              </a:ext>
            </a:extLst>
          </p:cNvPr>
          <p:cNvSpPr txBox="1">
            <a:spLocks/>
          </p:cNvSpPr>
          <p:nvPr/>
        </p:nvSpPr>
        <p:spPr>
          <a:xfrm>
            <a:off x="762000" y="988377"/>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Readily switch between normal, modal, and non-modal page mode</a:t>
            </a:r>
          </a:p>
        </p:txBody>
      </p:sp>
      <p:sp>
        <p:nvSpPr>
          <p:cNvPr id="2" name="Date">
            <a:extLst>
              <a:ext uri="{FF2B5EF4-FFF2-40B4-BE49-F238E27FC236}">
                <a16:creationId xmlns:a16="http://schemas.microsoft.com/office/drawing/2014/main" id="{C5A0D1E7-0449-0281-9635-E85D8761CAC3}"/>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5">
            <a:extLst>
              <a:ext uri="{FF2B5EF4-FFF2-40B4-BE49-F238E27FC236}">
                <a16:creationId xmlns:a16="http://schemas.microsoft.com/office/drawing/2014/main" id="{1B178AA8-D82D-D4E5-4140-36E8D243B791}"/>
              </a:ext>
            </a:extLst>
          </p:cNvPr>
          <p:cNvSpPr>
            <a:spLocks noGrp="1"/>
          </p:cNvSpPr>
          <p:nvPr>
            <p:ph type="sldNum" sz="quarter" idx="16"/>
          </p:nvPr>
        </p:nvSpPr>
        <p:spPr/>
        <p:txBody>
          <a:bodyPr/>
          <a:lstStyle/>
          <a:p>
            <a:fld id="{345D60D9-5372-5F40-9443-0F9AE5BDC3C8}" type="slidenum">
              <a:rPr lang="en-US" smtClean="0"/>
              <a:pPr/>
              <a:t>74</a:t>
            </a:fld>
            <a:endParaRPr lang="en-US" dirty="0"/>
          </a:p>
        </p:txBody>
      </p:sp>
    </p:spTree>
    <p:extLst>
      <p:ext uri="{BB962C8B-B14F-4D97-AF65-F5344CB8AC3E}">
        <p14:creationId xmlns:p14="http://schemas.microsoft.com/office/powerpoint/2010/main" val="423280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BDED8-9B60-84FC-12B2-621C2FFEA3B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CB80C5-6978-1B15-DE16-BADA439946A9}"/>
              </a:ext>
            </a:extLst>
          </p:cNvPr>
          <p:cNvSpPr>
            <a:spLocks noGrp="1"/>
          </p:cNvSpPr>
          <p:nvPr>
            <p:ph type="ftr" sz="quarter" idx="11"/>
          </p:nvPr>
        </p:nvSpPr>
        <p:spPr/>
        <p:txBody>
          <a:bodyPr/>
          <a:lstStyle/>
          <a:p>
            <a:r>
              <a:rPr lang="en-US"/>
              <a:t>Copyright © 2025, Oracle and/or its affiliates</a:t>
            </a:r>
            <a:endParaRPr lang="en-US" dirty="0"/>
          </a:p>
        </p:txBody>
      </p:sp>
      <p:sp>
        <p:nvSpPr>
          <p:cNvPr id="37" name="Slide Number Placeholder 36">
            <a:extLst>
              <a:ext uri="{FF2B5EF4-FFF2-40B4-BE49-F238E27FC236}">
                <a16:creationId xmlns:a16="http://schemas.microsoft.com/office/drawing/2014/main" id="{6E9658BC-2D56-AEF9-F24A-9C96F2D43A42}"/>
              </a:ext>
            </a:extLst>
          </p:cNvPr>
          <p:cNvSpPr>
            <a:spLocks noGrp="1"/>
          </p:cNvSpPr>
          <p:nvPr>
            <p:ph type="sldNum" sz="quarter" idx="12"/>
          </p:nvPr>
        </p:nvSpPr>
        <p:spPr/>
        <p:txBody>
          <a:bodyPr/>
          <a:lstStyle/>
          <a:p>
            <a:fld id="{345D60D9-5372-5F40-9443-0F9AE5BDC3C8}" type="slidenum">
              <a:rPr lang="en-US" smtClean="0"/>
              <a:pPr/>
              <a:t>75</a:t>
            </a:fld>
            <a:endParaRPr lang="en-US" dirty="0"/>
          </a:p>
        </p:txBody>
      </p:sp>
      <p:sp>
        <p:nvSpPr>
          <p:cNvPr id="10" name="Title 9">
            <a:extLst>
              <a:ext uri="{FF2B5EF4-FFF2-40B4-BE49-F238E27FC236}">
                <a16:creationId xmlns:a16="http://schemas.microsoft.com/office/drawing/2014/main" id="{E5B5394E-1D29-4F2E-2C99-04DF547B2802}"/>
              </a:ext>
            </a:extLst>
          </p:cNvPr>
          <p:cNvSpPr>
            <a:spLocks noGrp="1"/>
          </p:cNvSpPr>
          <p:nvPr>
            <p:ph type="title" idx="4294967295"/>
          </p:nvPr>
        </p:nvSpPr>
        <p:spPr>
          <a:xfrm>
            <a:off x="746455" y="182563"/>
            <a:ext cx="10671175" cy="822325"/>
          </a:xfrm>
        </p:spPr>
        <p:txBody>
          <a:bodyPr/>
          <a:lstStyle/>
          <a:p>
            <a:r>
              <a:rPr lang="en-GB" b="1" dirty="0">
                <a:cs typeface="Oracle Sans Extra Bold" panose="020B0803020204020204" pitchFamily="34" charset="0"/>
              </a:rPr>
              <a:t>Charting Engine</a:t>
            </a:r>
            <a:endParaRPr lang="en-US" dirty="0"/>
          </a:p>
        </p:txBody>
      </p:sp>
      <p:sp>
        <p:nvSpPr>
          <p:cNvPr id="7" name="Rectangle 6">
            <a:extLst>
              <a:ext uri="{FF2B5EF4-FFF2-40B4-BE49-F238E27FC236}">
                <a16:creationId xmlns:a16="http://schemas.microsoft.com/office/drawing/2014/main" id="{CDE0C003-694D-A486-3431-65356F20840D}"/>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Date">
            <a:extLst>
              <a:ext uri="{FF2B5EF4-FFF2-40B4-BE49-F238E27FC236}">
                <a16:creationId xmlns:a16="http://schemas.microsoft.com/office/drawing/2014/main" id="{FDB29CDC-D083-C332-F508-E47FB6BA45B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2" name="Picture 1">
            <a:extLst>
              <a:ext uri="{FF2B5EF4-FFF2-40B4-BE49-F238E27FC236}">
                <a16:creationId xmlns:a16="http://schemas.microsoft.com/office/drawing/2014/main" id="{D3676D96-40CA-3FA5-3D22-E4DFA6F99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55" y="1479889"/>
            <a:ext cx="10671175" cy="4450958"/>
          </a:xfrm>
          <a:prstGeom prst="rect">
            <a:avLst/>
          </a:prstGeom>
        </p:spPr>
      </p:pic>
    </p:spTree>
    <p:extLst>
      <p:ext uri="{BB962C8B-B14F-4D97-AF65-F5344CB8AC3E}">
        <p14:creationId xmlns:p14="http://schemas.microsoft.com/office/powerpoint/2010/main" val="87488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Charting Engine</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ext Placeholder 2">
            <a:extLst>
              <a:ext uri="{FF2B5EF4-FFF2-40B4-BE49-F238E27FC236}">
                <a16:creationId xmlns:a16="http://schemas.microsoft.com/office/drawing/2014/main" id="{8EAA6ACC-7A2D-1CDB-D5D3-D055E88ECBAA}"/>
              </a:ext>
            </a:extLst>
          </p:cNvPr>
          <p:cNvSpPr txBox="1">
            <a:spLocks/>
          </p:cNvSpPr>
          <p:nvPr/>
        </p:nvSpPr>
        <p:spPr>
          <a:xfrm>
            <a:off x="768875" y="956751"/>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Easy to use, fully managed, enterprise-class service on Oracle Cloud</a:t>
            </a:r>
          </a:p>
        </p:txBody>
      </p:sp>
      <p:sp>
        <p:nvSpPr>
          <p:cNvPr id="7" name="Picture Placeholder 17">
            <a:extLst>
              <a:ext uri="{FF2B5EF4-FFF2-40B4-BE49-F238E27FC236}">
                <a16:creationId xmlns:a16="http://schemas.microsoft.com/office/drawing/2014/main" id="{5BF34B65-CA0C-96C3-54E0-0C23CDBF77C3}"/>
              </a:ext>
            </a:extLst>
          </p:cNvPr>
          <p:cNvSpPr txBox="1">
            <a:spLocks/>
          </p:cNvSpPr>
          <p:nvPr/>
        </p:nvSpPr>
        <p:spPr>
          <a:xfrm>
            <a:off x="7860004" y="0"/>
            <a:ext cx="4331996"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Rectangle 7">
            <a:extLst>
              <a:ext uri="{FF2B5EF4-FFF2-40B4-BE49-F238E27FC236}">
                <a16:creationId xmlns:a16="http://schemas.microsoft.com/office/drawing/2014/main" id="{E61AA894-1084-D27F-00AC-47876FF3B5C0}"/>
              </a:ext>
            </a:extLst>
          </p:cNvPr>
          <p:cNvSpPr/>
          <p:nvPr/>
        </p:nvSpPr>
        <p:spPr>
          <a:xfrm>
            <a:off x="775319" y="1275955"/>
            <a:ext cx="29530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Text Placeholder 1">
            <a:extLst>
              <a:ext uri="{FF2B5EF4-FFF2-40B4-BE49-F238E27FC236}">
                <a16:creationId xmlns:a16="http://schemas.microsoft.com/office/drawing/2014/main" id="{98C8B5B0-22D6-2927-3D08-CB18FB93D497}"/>
              </a:ext>
            </a:extLst>
          </p:cNvPr>
          <p:cNvSpPr txBox="1">
            <a:spLocks/>
          </p:cNvSpPr>
          <p:nvPr/>
        </p:nvSpPr>
        <p:spPr>
          <a:xfrm>
            <a:off x="775319" y="1592266"/>
            <a:ext cx="6832849" cy="4717054"/>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Based on Oracle JET Data Visualization Components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Oracle JET (JavaScript Extension Toolkit) is open source </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The JavaScript-based solution, data being provided in JSON format</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Highly Customizable</a:t>
            </a:r>
          </a:p>
          <a:p>
            <a:pPr marL="285750" lvl="1" indent="-285750">
              <a:lnSpc>
                <a:spcPct val="150000"/>
              </a:lnSpc>
              <a:spcBef>
                <a:spcPts val="1000"/>
              </a:spcBef>
              <a:buClr>
                <a:srgbClr val="FF0000"/>
              </a:buClr>
              <a:buSzPct val="70000"/>
              <a:defRPr/>
            </a:pPr>
            <a:r>
              <a:rPr lang="en-US" sz="1600" dirty="0">
                <a:latin typeface="Oracle Sans" panose="020B0503020204020204" pitchFamily="34" charset="0"/>
                <a:cs typeface="Oracle Sans" panose="020B0503020204020204" pitchFamily="34" charset="0"/>
              </a:rPr>
              <a:t>Using 'JavaScript code' to provide function to be called when the chart is initialized</a:t>
            </a:r>
          </a:p>
          <a:p>
            <a:pPr marL="285750" lvl="1" indent="-285750">
              <a:lnSpc>
                <a:spcPct val="150000"/>
              </a:lnSpc>
              <a:spcBef>
                <a:spcPts val="1000"/>
              </a:spcBef>
              <a:buClr>
                <a:srgbClr val="FF0000"/>
              </a:buClr>
              <a:buSzPct val="70000"/>
              <a:defRPr/>
            </a:pPr>
            <a:r>
              <a:rPr lang="en-US" sz="1600" dirty="0">
                <a:latin typeface="Oracle Sans" panose="020B0503020204020204" pitchFamily="34" charset="0"/>
                <a:cs typeface="Oracle Sans" panose="020B0503020204020204" pitchFamily="34" charset="0"/>
              </a:rPr>
              <a:t>Using Dynamic Actions to add interactive behavior</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Built-in Accessibility Support</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Built-in Responsive Design Support</a:t>
            </a:r>
            <a:endParaRPr lang="x-none" sz="1600" dirty="0">
              <a:latin typeface="Oracle Sans" panose="020B0503020204020204" pitchFamily="34" charset="0"/>
              <a:cs typeface="Oracle Sans" panose="020B0503020204020204" pitchFamily="34" charset="0"/>
            </a:endParaRPr>
          </a:p>
        </p:txBody>
      </p:sp>
      <p:sp>
        <p:nvSpPr>
          <p:cNvPr id="2" name="Date">
            <a:extLst>
              <a:ext uri="{FF2B5EF4-FFF2-40B4-BE49-F238E27FC236}">
                <a16:creationId xmlns:a16="http://schemas.microsoft.com/office/drawing/2014/main" id="{14B2FD75-3C46-136C-CAD3-B2EFD6E00104}"/>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pic>
        <p:nvPicPr>
          <p:cNvPr id="16" name="Picture 15">
            <a:extLst>
              <a:ext uri="{FF2B5EF4-FFF2-40B4-BE49-F238E27FC236}">
                <a16:creationId xmlns:a16="http://schemas.microsoft.com/office/drawing/2014/main" id="{E8EA1E70-7F93-3B50-6A3A-583769B12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240" y="1439497"/>
            <a:ext cx="3483095" cy="3483095"/>
          </a:xfrm>
          <a:prstGeom prst="rect">
            <a:avLst/>
          </a:prstGeom>
        </p:spPr>
      </p:pic>
      <p:sp>
        <p:nvSpPr>
          <p:cNvPr id="9" name="Slide Number Placeholder 8">
            <a:extLst>
              <a:ext uri="{FF2B5EF4-FFF2-40B4-BE49-F238E27FC236}">
                <a16:creationId xmlns:a16="http://schemas.microsoft.com/office/drawing/2014/main" id="{0059B815-449C-93D8-B395-62F74F0B1D75}"/>
              </a:ext>
            </a:extLst>
          </p:cNvPr>
          <p:cNvSpPr>
            <a:spLocks noGrp="1"/>
          </p:cNvSpPr>
          <p:nvPr>
            <p:ph type="sldNum" sz="quarter" idx="16"/>
          </p:nvPr>
        </p:nvSpPr>
        <p:spPr/>
        <p:txBody>
          <a:bodyPr/>
          <a:lstStyle/>
          <a:p>
            <a:fld id="{345D60D9-5372-5F40-9443-0F9AE5BDC3C8}" type="slidenum">
              <a:rPr lang="en-US" smtClean="0"/>
              <a:pPr/>
              <a:t>76</a:t>
            </a:fld>
            <a:endParaRPr lang="en-US" dirty="0"/>
          </a:p>
        </p:txBody>
      </p:sp>
      <p:pic>
        <p:nvPicPr>
          <p:cNvPr id="13" name="Picture 12">
            <a:extLst>
              <a:ext uri="{FF2B5EF4-FFF2-40B4-BE49-F238E27FC236}">
                <a16:creationId xmlns:a16="http://schemas.microsoft.com/office/drawing/2014/main" id="{D5A6CFB5-9B8F-C69F-34F7-647F3342D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0016" y="3761256"/>
            <a:ext cx="1220090" cy="1220090"/>
          </a:xfrm>
          <a:prstGeom prst="rect">
            <a:avLst/>
          </a:prstGeom>
        </p:spPr>
      </p:pic>
    </p:spTree>
    <p:extLst>
      <p:ext uri="{BB962C8B-B14F-4D97-AF65-F5344CB8AC3E}">
        <p14:creationId xmlns:p14="http://schemas.microsoft.com/office/powerpoint/2010/main" val="166455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latin typeface="Oracle Sans" panose="020B0503020204020204" pitchFamily="34" charset="0"/>
                <a:cs typeface="Oracle Sans" panose="020B0503020204020204" pitchFamily="34" charset="0"/>
              </a:rPr>
              <a:t>Calendar</a:t>
            </a:r>
            <a:endParaRPr lang="en-US" b="1" i="0" kern="1200" baseline="0" dirty="0">
              <a:latin typeface="+mn-lt"/>
              <a:ea typeface="+mn-ea"/>
              <a:cs typeface="+mj-cs"/>
            </a:endParaRPr>
          </a:p>
        </p:txBody>
      </p:sp>
      <p:sp>
        <p:nvSpPr>
          <p:cNvPr id="15" name="Text Placeholder 2">
            <a:extLst>
              <a:ext uri="{FF2B5EF4-FFF2-40B4-BE49-F238E27FC236}">
                <a16:creationId xmlns:a16="http://schemas.microsoft.com/office/drawing/2014/main" id="{12872281-2ACB-13E9-09FF-D6FD8B559C23}"/>
              </a:ext>
            </a:extLst>
          </p:cNvPr>
          <p:cNvSpPr txBox="1">
            <a:spLocks/>
          </p:cNvSpPr>
          <p:nvPr/>
        </p:nvSpPr>
        <p:spPr>
          <a:xfrm>
            <a:off x="768875" y="956751"/>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Different views, drag and drop capability</a:t>
            </a:r>
          </a:p>
        </p:txBody>
      </p:sp>
      <p:pic>
        <p:nvPicPr>
          <p:cNvPr id="5" name="Picture 4">
            <a:extLst>
              <a:ext uri="{FF2B5EF4-FFF2-40B4-BE49-F238E27FC236}">
                <a16:creationId xmlns:a16="http://schemas.microsoft.com/office/drawing/2014/main" id="{CCBECE99-FB53-FE06-5E3D-275F07410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436" y="1492306"/>
            <a:ext cx="8860068" cy="4535586"/>
          </a:xfrm>
          <a:prstGeom prst="rect">
            <a:avLst/>
          </a:prstGeom>
          <a:effectLst>
            <a:outerShdw blurRad="50800" dist="50800" dir="5400000" algn="ctr" rotWithShape="0">
              <a:schemeClr val="tx1"/>
            </a:outerShdw>
          </a:effectLst>
        </p:spPr>
      </p:pic>
      <p:sp>
        <p:nvSpPr>
          <p:cNvPr id="2" name="Date">
            <a:extLst>
              <a:ext uri="{FF2B5EF4-FFF2-40B4-BE49-F238E27FC236}">
                <a16:creationId xmlns:a16="http://schemas.microsoft.com/office/drawing/2014/main" id="{57F72B76-F154-3860-6298-EC8780E353F0}"/>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7C56AC5C-3398-9C42-ED58-830E9D4E63EC}"/>
              </a:ext>
            </a:extLst>
          </p:cNvPr>
          <p:cNvSpPr>
            <a:spLocks noGrp="1"/>
          </p:cNvSpPr>
          <p:nvPr>
            <p:ph type="sldNum" sz="quarter" idx="16"/>
          </p:nvPr>
        </p:nvSpPr>
        <p:spPr/>
        <p:txBody>
          <a:bodyPr/>
          <a:lstStyle/>
          <a:p>
            <a:fld id="{345D60D9-5372-5F40-9443-0F9AE5BDC3C8}" type="slidenum">
              <a:rPr lang="en-US" smtClean="0"/>
              <a:pPr/>
              <a:t>77</a:t>
            </a:fld>
            <a:endParaRPr lang="en-US" dirty="0"/>
          </a:p>
        </p:txBody>
      </p:sp>
    </p:spTree>
    <p:extLst>
      <p:ext uri="{BB962C8B-B14F-4D97-AF65-F5344CB8AC3E}">
        <p14:creationId xmlns:p14="http://schemas.microsoft.com/office/powerpoint/2010/main" val="16441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6848978" y="0"/>
            <a:ext cx="534302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2"/>
            <a:ext cx="6911301" cy="876977"/>
          </a:xfrm>
        </p:spPr>
        <p:txBody>
          <a:bodyPr/>
          <a:lstStyle/>
          <a:p>
            <a:r>
              <a:rPr lang="en-GB" b="1" dirty="0">
                <a:cs typeface="Oracle Sans Extra Bold" panose="020B0803020204020204" pitchFamily="34" charset="0"/>
              </a:rPr>
              <a:t>List-based Navigation Menus</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7C0E943B-6958-284B-674A-E9147776497D}"/>
              </a:ext>
            </a:extLst>
          </p:cNvPr>
          <p:cNvPicPr>
            <a:picLocks noChangeAspect="1"/>
          </p:cNvPicPr>
          <p:nvPr/>
        </p:nvPicPr>
        <p:blipFill>
          <a:blip r:embed="rId3"/>
          <a:stretch>
            <a:fillRect/>
          </a:stretch>
        </p:blipFill>
        <p:spPr>
          <a:xfrm>
            <a:off x="7898695" y="1275955"/>
            <a:ext cx="3399120" cy="4470914"/>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7" name="Content Placeholder 1">
            <a:extLst>
              <a:ext uri="{FF2B5EF4-FFF2-40B4-BE49-F238E27FC236}">
                <a16:creationId xmlns:a16="http://schemas.microsoft.com/office/drawing/2014/main" id="{AE52CF8B-C6E0-4D96-1E66-4E80869E6A75}"/>
              </a:ext>
            </a:extLst>
          </p:cNvPr>
          <p:cNvSpPr txBox="1">
            <a:spLocks/>
          </p:cNvSpPr>
          <p:nvPr/>
        </p:nvSpPr>
        <p:spPr>
          <a:xfrm>
            <a:off x="768874" y="1734231"/>
            <a:ext cx="5343021" cy="3756378"/>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Available as the top navigation menu and side menu</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Implemented as standard APEX lists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Supports multi-level hierarchical menu structures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Provides accessible pull-down menus</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Alternative to using traditional tabs</a:t>
            </a:r>
          </a:p>
        </p:txBody>
      </p:sp>
      <p:sp>
        <p:nvSpPr>
          <p:cNvPr id="2" name="Date">
            <a:extLst>
              <a:ext uri="{FF2B5EF4-FFF2-40B4-BE49-F238E27FC236}">
                <a16:creationId xmlns:a16="http://schemas.microsoft.com/office/drawing/2014/main" id="{0A2CF970-5DE8-76C0-B45F-9A5DA82E2284}"/>
              </a:ext>
            </a:extLst>
          </p:cNvPr>
          <p:cNvSpPr txBox="1">
            <a:spLocks/>
          </p:cNvSpPr>
          <p:nvPr/>
        </p:nvSpPr>
        <p:spPr>
          <a:xfrm>
            <a:off x="6873138" y="6424790"/>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8" name="Slide Number Placeholder 7">
            <a:extLst>
              <a:ext uri="{FF2B5EF4-FFF2-40B4-BE49-F238E27FC236}">
                <a16:creationId xmlns:a16="http://schemas.microsoft.com/office/drawing/2014/main" id="{54C2188F-2844-1B78-74F7-4B914C6E480D}"/>
              </a:ext>
            </a:extLst>
          </p:cNvPr>
          <p:cNvSpPr>
            <a:spLocks noGrp="1"/>
          </p:cNvSpPr>
          <p:nvPr>
            <p:ph type="sldNum" sz="quarter" idx="16"/>
          </p:nvPr>
        </p:nvSpPr>
        <p:spPr/>
        <p:txBody>
          <a:bodyPr/>
          <a:lstStyle/>
          <a:p>
            <a:fld id="{345D60D9-5372-5F40-9443-0F9AE5BDC3C8}" type="slidenum">
              <a:rPr lang="en-US" smtClean="0"/>
              <a:pPr/>
              <a:t>78</a:t>
            </a:fld>
            <a:endParaRPr lang="en-US" dirty="0"/>
          </a:p>
        </p:txBody>
      </p:sp>
    </p:spTree>
    <p:extLst>
      <p:ext uri="{BB962C8B-B14F-4D97-AF65-F5344CB8AC3E}">
        <p14:creationId xmlns:p14="http://schemas.microsoft.com/office/powerpoint/2010/main" val="34168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5447928" y="0"/>
            <a:ext cx="674407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Content Placeholder 1">
            <a:extLst>
              <a:ext uri="{FF2B5EF4-FFF2-40B4-BE49-F238E27FC236}">
                <a16:creationId xmlns:a16="http://schemas.microsoft.com/office/drawing/2014/main" id="{86FDDE1B-061E-AF62-9E01-8F131BD7B6AF}"/>
              </a:ext>
            </a:extLst>
          </p:cNvPr>
          <p:cNvSpPr txBox="1">
            <a:spLocks/>
          </p:cNvSpPr>
          <p:nvPr/>
        </p:nvSpPr>
        <p:spPr>
          <a:xfrm>
            <a:off x="810793" y="1592266"/>
            <a:ext cx="4565127" cy="4722221"/>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Use Dynamic Actions to create complex client-side behaviours without JavaScript</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Set conditions for when actions occur and determine which elements are affected and how they are impacted</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Create or use existing page components (items, buttons, regions) that trigger the dynamic action</a:t>
            </a:r>
          </a:p>
          <a:p>
            <a:pPr marL="285750" indent="-285750">
              <a:lnSpc>
                <a:spcPct val="150000"/>
              </a:lnSpc>
              <a:spcBef>
                <a:spcPts val="1000"/>
              </a:spcBef>
              <a:buClr>
                <a:srgbClr val="FF0000"/>
              </a:buClr>
              <a:buSzPct val="70000"/>
              <a:buFont typeface="Arial" panose="020B0604020202020204" pitchFamily="34" charset="0"/>
              <a:buChar char="•"/>
              <a:defRPr/>
            </a:pPr>
            <a:r>
              <a:rPr lang="en-IN" sz="1600" dirty="0">
                <a:latin typeface="Oracle Sans" panose="020B0503020204020204" pitchFamily="34" charset="0"/>
                <a:cs typeface="Oracle Sans" panose="020B0503020204020204" pitchFamily="34" charset="0"/>
              </a:rPr>
              <a:t>Dynamic Actions also mean that Oracle maintains the code and security assessment of the JavaScript</a:t>
            </a:r>
          </a:p>
        </p:txBody>
      </p:sp>
      <p:pic>
        <p:nvPicPr>
          <p:cNvPr id="6" name="Picture 5">
            <a:extLst>
              <a:ext uri="{FF2B5EF4-FFF2-40B4-BE49-F238E27FC236}">
                <a16:creationId xmlns:a16="http://schemas.microsoft.com/office/drawing/2014/main" id="{84FC4A9D-4C3F-86B7-E543-976A9621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1882911"/>
            <a:ext cx="5680278" cy="3092178"/>
          </a:xfrm>
          <a:prstGeom prst="rect">
            <a:avLst/>
          </a:prstGeom>
          <a:effectLst>
            <a:outerShdw blurRad="50800" dist="50800" dir="5400000" algn="ctr" rotWithShape="0">
              <a:schemeClr val="tx1"/>
            </a:outerShdw>
          </a:effectLst>
        </p:spPr>
      </p:pic>
      <p:sp>
        <p:nvSpPr>
          <p:cNvPr id="14" name="Title 4">
            <a:extLst>
              <a:ext uri="{FF2B5EF4-FFF2-40B4-BE49-F238E27FC236}">
                <a16:creationId xmlns:a16="http://schemas.microsoft.com/office/drawing/2014/main" id="{72E4B312-EA5C-CEE9-F8CA-5D438AEE3C68}"/>
              </a:ext>
            </a:extLst>
          </p:cNvPr>
          <p:cNvSpPr>
            <a:spLocks noGrp="1"/>
          </p:cNvSpPr>
          <p:nvPr>
            <p:ph type="title"/>
          </p:nvPr>
        </p:nvSpPr>
        <p:spPr>
          <a:xfrm>
            <a:off x="768875" y="182403"/>
            <a:ext cx="10671048" cy="822960"/>
          </a:xfrm>
        </p:spPr>
        <p:txBody>
          <a:bodyPr/>
          <a:lstStyle/>
          <a:p>
            <a:pPr>
              <a:spcAft>
                <a:spcPts val="600"/>
              </a:spcAft>
            </a:pPr>
            <a:r>
              <a:rPr lang="en-US" dirty="0">
                <a:latin typeface="Oracle Sans" panose="020B0503020204020204" pitchFamily="34" charset="0"/>
                <a:cs typeface="Oracle Sans" panose="020B0503020204020204" pitchFamily="34" charset="0"/>
              </a:rPr>
              <a:t>Dynamic Actions</a:t>
            </a:r>
            <a:endParaRPr lang="en-US" b="1" i="0" kern="1200" baseline="0" dirty="0">
              <a:latin typeface="+mn-lt"/>
              <a:ea typeface="+mn-ea"/>
              <a:cs typeface="+mj-cs"/>
            </a:endParaRPr>
          </a:p>
        </p:txBody>
      </p:sp>
      <p:sp>
        <p:nvSpPr>
          <p:cNvPr id="15" name="Text Placeholder 2">
            <a:extLst>
              <a:ext uri="{FF2B5EF4-FFF2-40B4-BE49-F238E27FC236}">
                <a16:creationId xmlns:a16="http://schemas.microsoft.com/office/drawing/2014/main" id="{51F922D7-9E80-9FEC-A7D9-8932B2779B5C}"/>
              </a:ext>
            </a:extLst>
          </p:cNvPr>
          <p:cNvSpPr txBox="1">
            <a:spLocks/>
          </p:cNvSpPr>
          <p:nvPr/>
        </p:nvSpPr>
        <p:spPr>
          <a:xfrm>
            <a:off x="768875" y="956751"/>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Declaratively define rich client-side interactivity without writing JavaScript or AJAX</a:t>
            </a:r>
          </a:p>
        </p:txBody>
      </p:sp>
      <p:sp>
        <p:nvSpPr>
          <p:cNvPr id="2" name="Date">
            <a:extLst>
              <a:ext uri="{FF2B5EF4-FFF2-40B4-BE49-F238E27FC236}">
                <a16:creationId xmlns:a16="http://schemas.microsoft.com/office/drawing/2014/main" id="{C7F5F90F-800C-A6A6-8C08-D97E4A381E83}"/>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A43DDB33-79FF-D477-73C0-16A1F8016F65}"/>
              </a:ext>
            </a:extLst>
          </p:cNvPr>
          <p:cNvSpPr>
            <a:spLocks noGrp="1"/>
          </p:cNvSpPr>
          <p:nvPr>
            <p:ph type="sldNum" sz="quarter" idx="16"/>
          </p:nvPr>
        </p:nvSpPr>
        <p:spPr/>
        <p:txBody>
          <a:bodyPr/>
          <a:lstStyle/>
          <a:p>
            <a:fld id="{345D60D9-5372-5F40-9443-0F9AE5BDC3C8}" type="slidenum">
              <a:rPr lang="en-US" smtClean="0"/>
              <a:pPr/>
              <a:t>79</a:t>
            </a:fld>
            <a:endParaRPr lang="en-US" dirty="0"/>
          </a:p>
        </p:txBody>
      </p:sp>
    </p:spTree>
    <p:extLst>
      <p:ext uri="{BB962C8B-B14F-4D97-AF65-F5344CB8AC3E}">
        <p14:creationId xmlns:p14="http://schemas.microsoft.com/office/powerpoint/2010/main" val="110616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68E37245-625A-48F5-B95C-B813A05B2DF2}"/>
              </a:ext>
            </a:extLst>
          </p:cNvPr>
          <p:cNvSpPr>
            <a:spLocks noGrp="1"/>
          </p:cNvSpPr>
          <p:nvPr>
            <p:ph type="body" sz="quarter" idx="37"/>
          </p:nvPr>
        </p:nvSpPr>
        <p:spPr>
          <a:xfrm>
            <a:off x="761999" y="4544568"/>
            <a:ext cx="5333999" cy="266291"/>
          </a:xfrm>
        </p:spPr>
        <p:txBody>
          <a:bodyPr/>
          <a:lstStyle/>
          <a:p>
            <a:r>
              <a:rPr lang="en-US" dirty="0"/>
              <a:t>Michael </a:t>
            </a:r>
            <a:r>
              <a:rPr lang="en-US" dirty="0" err="1"/>
              <a:t>Hichwa</a:t>
            </a:r>
            <a:endParaRPr lang="en-US" dirty="0"/>
          </a:p>
        </p:txBody>
      </p:sp>
      <p:sp>
        <p:nvSpPr>
          <p:cNvPr id="64" name="Text Placeholder 63">
            <a:extLst>
              <a:ext uri="{FF2B5EF4-FFF2-40B4-BE49-F238E27FC236}">
                <a16:creationId xmlns:a16="http://schemas.microsoft.com/office/drawing/2014/main" id="{8F86E2A2-4862-4526-93FD-90609BB964FB}"/>
              </a:ext>
            </a:extLst>
          </p:cNvPr>
          <p:cNvSpPr>
            <a:spLocks noGrp="1"/>
          </p:cNvSpPr>
          <p:nvPr>
            <p:ph type="body" sz="quarter" idx="36"/>
          </p:nvPr>
        </p:nvSpPr>
        <p:spPr>
          <a:xfrm>
            <a:off x="761999" y="4873752"/>
            <a:ext cx="5333999" cy="895181"/>
          </a:xfrm>
        </p:spPr>
        <p:txBody>
          <a:bodyPr/>
          <a:lstStyle/>
          <a:p>
            <a:r>
              <a:rPr lang="en-US" dirty="0"/>
              <a:t>Senior Vice President</a:t>
            </a:r>
          </a:p>
        </p:txBody>
      </p:sp>
      <p:sp>
        <p:nvSpPr>
          <p:cNvPr id="6" name="Footer Placeholder 5">
            <a:extLst>
              <a:ext uri="{FF2B5EF4-FFF2-40B4-BE49-F238E27FC236}">
                <a16:creationId xmlns:a16="http://schemas.microsoft.com/office/drawing/2014/main" id="{DE26934E-D022-4481-B7BF-35BA4DEFB7ED}"/>
              </a:ext>
            </a:extLst>
          </p:cNvPr>
          <p:cNvSpPr>
            <a:spLocks noGrp="1"/>
          </p:cNvSpPr>
          <p:nvPr>
            <p:ph type="ftr" sz="quarter" idx="43"/>
          </p:nvPr>
        </p:nvSpPr>
        <p:spPr>
          <a:xfrm>
            <a:off x="1127759" y="6423978"/>
            <a:ext cx="5745379" cy="365125"/>
          </a:xfrm>
        </p:spPr>
        <p:txBody>
          <a:bodyPr/>
          <a:lstStyle/>
          <a:p>
            <a:r>
              <a:rPr lang="en-US"/>
              <a:t>Copyright © 2025, Oracle and/or its affiliates</a:t>
            </a:r>
            <a:endParaRPr lang="en-US" dirty="0"/>
          </a:p>
        </p:txBody>
      </p:sp>
      <p:sp>
        <p:nvSpPr>
          <p:cNvPr id="5" name="Slide Number Placeholder 4">
            <a:extLst>
              <a:ext uri="{FF2B5EF4-FFF2-40B4-BE49-F238E27FC236}">
                <a16:creationId xmlns:a16="http://schemas.microsoft.com/office/drawing/2014/main" id="{1E0A6EF8-7F16-47E7-85B1-F8A5860D2C1E}"/>
              </a:ext>
            </a:extLst>
          </p:cNvPr>
          <p:cNvSpPr>
            <a:spLocks noGrp="1"/>
          </p:cNvSpPr>
          <p:nvPr>
            <p:ph type="sldNum" sz="quarter" idx="44"/>
          </p:nvPr>
        </p:nvSpPr>
        <p:spPr>
          <a:xfrm>
            <a:off x="762000" y="6423660"/>
            <a:ext cx="365760" cy="365760"/>
          </a:xfrm>
        </p:spPr>
        <p:txBody>
          <a:bodyPr/>
          <a:lstStyle/>
          <a:p>
            <a:fld id="{345D60D9-5372-5F40-9443-0F9AE5BDC3C8}" type="slidenum">
              <a:rPr lang="en-US" smtClean="0"/>
              <a:pPr/>
              <a:t>8</a:t>
            </a:fld>
            <a:endParaRPr lang="en-US" dirty="0"/>
          </a:p>
        </p:txBody>
      </p:sp>
      <p:sp>
        <p:nvSpPr>
          <p:cNvPr id="47" name="Title 46">
            <a:extLst>
              <a:ext uri="{FF2B5EF4-FFF2-40B4-BE49-F238E27FC236}">
                <a16:creationId xmlns:a16="http://schemas.microsoft.com/office/drawing/2014/main" id="{15A75990-63A3-42B3-B548-C2527783E29B}"/>
              </a:ext>
            </a:extLst>
          </p:cNvPr>
          <p:cNvSpPr>
            <a:spLocks noGrp="1"/>
          </p:cNvSpPr>
          <p:nvPr>
            <p:ph type="title"/>
          </p:nvPr>
        </p:nvSpPr>
        <p:spPr>
          <a:xfrm>
            <a:off x="768874" y="1828800"/>
            <a:ext cx="11015757" cy="2026447"/>
          </a:xfrm>
        </p:spPr>
        <p:txBody>
          <a:bodyPr/>
          <a:lstStyle/>
          <a:p>
            <a:r>
              <a:rPr lang="en-IN" dirty="0">
                <a:cs typeface="Oracle Sans Tab Light" panose="020B0403020204020204"/>
              </a:rPr>
              <a:t>“</a:t>
            </a:r>
            <a:r>
              <a:rPr lang="en-IN" dirty="0"/>
              <a:t>As a developer and someone who writes SQL every day, I know how challenging it can be to remember table names, column names, and syntax I don't frequently use. Having an AI assistant to determine column names contextually, JOINS, and generate complex syntax is a real game changer.</a:t>
            </a:r>
            <a:r>
              <a:rPr lang="en-US" dirty="0"/>
              <a:t>”</a:t>
            </a:r>
          </a:p>
        </p:txBody>
      </p:sp>
      <p:sp>
        <p:nvSpPr>
          <p:cNvPr id="2" name="Date">
            <a:extLst>
              <a:ext uri="{FF2B5EF4-FFF2-40B4-BE49-F238E27FC236}">
                <a16:creationId xmlns:a16="http://schemas.microsoft.com/office/drawing/2014/main" id="{4F43ECB6-C8DA-2AD1-EB5E-C17B4B341885}"/>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pic>
        <p:nvPicPr>
          <p:cNvPr id="9" name="Content Placeholder 8">
            <a:extLst>
              <a:ext uri="{FF2B5EF4-FFF2-40B4-BE49-F238E27FC236}">
                <a16:creationId xmlns:a16="http://schemas.microsoft.com/office/drawing/2014/main" id="{959F9592-102C-3E27-1BF7-82CA62995291}"/>
              </a:ext>
            </a:extLst>
          </p:cNvPr>
          <p:cNvPicPr>
            <a:picLocks noGrp="1" noChangeAspect="1"/>
          </p:cNvPicPr>
          <p:nvPr>
            <p:ph sz="quarter" idx="45"/>
          </p:nvPr>
        </p:nvPicPr>
        <p:blipFill>
          <a:blip r:embed="rId2">
            <a:extLst>
              <a:ext uri="{28A0092B-C50C-407E-A947-70E740481C1C}">
                <a14:useLocalDpi xmlns:a14="http://schemas.microsoft.com/office/drawing/2010/main" val="0"/>
              </a:ext>
            </a:extLst>
          </a:blip>
          <a:stretch>
            <a:fillRect/>
          </a:stretch>
        </p:blipFill>
        <p:spPr>
          <a:xfrm>
            <a:off x="695401" y="620688"/>
            <a:ext cx="1584176" cy="506936"/>
          </a:xfrm>
          <a:prstGeom prst="rect">
            <a:avLst/>
          </a:prstGeom>
        </p:spPr>
      </p:pic>
    </p:spTree>
    <p:extLst>
      <p:ext uri="{BB962C8B-B14F-4D97-AF65-F5344CB8AC3E}">
        <p14:creationId xmlns:p14="http://schemas.microsoft.com/office/powerpoint/2010/main" val="102302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5447928" y="0"/>
            <a:ext cx="674407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REST Enabled SQL Support</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2" name="Group 1">
            <a:extLst>
              <a:ext uri="{FF2B5EF4-FFF2-40B4-BE49-F238E27FC236}">
                <a16:creationId xmlns:a16="http://schemas.microsoft.com/office/drawing/2014/main" id="{3898DB75-A1D8-DFAF-45BC-E8A71E6C5200}"/>
              </a:ext>
            </a:extLst>
          </p:cNvPr>
          <p:cNvGrpSpPr/>
          <p:nvPr/>
        </p:nvGrpSpPr>
        <p:grpSpPr>
          <a:xfrm>
            <a:off x="6096000" y="1950647"/>
            <a:ext cx="5327126" cy="2774497"/>
            <a:chOff x="2728926" y="3085088"/>
            <a:chExt cx="5980191" cy="2503092"/>
          </a:xfrm>
        </p:grpSpPr>
        <p:pic>
          <p:nvPicPr>
            <p:cNvPr id="7" name="Picture 6">
              <a:extLst>
                <a:ext uri="{FF2B5EF4-FFF2-40B4-BE49-F238E27FC236}">
                  <a16:creationId xmlns:a16="http://schemas.microsoft.com/office/drawing/2014/main" id="{11AD244B-7DBD-DC92-71F4-12DE657298B9}"/>
                </a:ext>
              </a:extLst>
            </p:cNvPr>
            <p:cNvPicPr>
              <a:picLocks noChangeAspect="1"/>
            </p:cNvPicPr>
            <p:nvPr/>
          </p:nvPicPr>
          <p:blipFill>
            <a:blip r:embed="rId3"/>
            <a:stretch>
              <a:fillRect/>
            </a:stretch>
          </p:blipFill>
          <p:spPr>
            <a:xfrm>
              <a:off x="2728926" y="3085088"/>
              <a:ext cx="5980191" cy="2503092"/>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7A28C958-7E7A-BF52-5D9F-83B7EE082C24}"/>
                </a:ext>
              </a:extLst>
            </p:cNvPr>
            <p:cNvSpPr/>
            <p:nvPr/>
          </p:nvSpPr>
          <p:spPr>
            <a:xfrm>
              <a:off x="6875700" y="4197350"/>
              <a:ext cx="1802479" cy="36316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1">
            <a:extLst>
              <a:ext uri="{FF2B5EF4-FFF2-40B4-BE49-F238E27FC236}">
                <a16:creationId xmlns:a16="http://schemas.microsoft.com/office/drawing/2014/main" id="{86FDDE1B-061E-AF62-9E01-8F131BD7B6AF}"/>
              </a:ext>
            </a:extLst>
          </p:cNvPr>
          <p:cNvSpPr txBox="1">
            <a:spLocks/>
          </p:cNvSpPr>
          <p:nvPr/>
        </p:nvSpPr>
        <p:spPr>
          <a:xfrm>
            <a:off x="761999" y="1592266"/>
            <a:ext cx="4565127" cy="4722221"/>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Create and maintain References to REST Enabled SQL Instances (Oracle REST Data Services) in Shared Components: A name, Endpoint URL, and Authentication information</a:t>
            </a:r>
          </a:p>
          <a:p>
            <a:pPr marL="285750" indent="-285750">
              <a:lnSpc>
                <a:spcPct val="15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Use a REST Enabled SQL Service and therefore a remote Oracle database as the Data Source for Oracle APEX components like:</a:t>
            </a:r>
          </a:p>
          <a:p>
            <a:pPr marL="652780" lvl="5" indent="-28575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Classic Reports, Interactive Reports</a:t>
            </a:r>
          </a:p>
          <a:p>
            <a:pPr marL="652780" lvl="5" indent="-28575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Reflow Report, Toggle Columns Report</a:t>
            </a:r>
          </a:p>
          <a:p>
            <a:pPr marL="652780" lvl="5" indent="-28575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Tree Region, JET Charts </a:t>
            </a:r>
          </a:p>
          <a:p>
            <a:pPr marL="652780" lvl="5" indent="-28575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CSS Calendar</a:t>
            </a:r>
          </a:p>
          <a:p>
            <a:pPr marL="652780" lvl="5" indent="-28575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PL/SQL Process</a:t>
            </a:r>
          </a:p>
        </p:txBody>
      </p:sp>
      <p:sp>
        <p:nvSpPr>
          <p:cNvPr id="4" name="Date">
            <a:extLst>
              <a:ext uri="{FF2B5EF4-FFF2-40B4-BE49-F238E27FC236}">
                <a16:creationId xmlns:a16="http://schemas.microsoft.com/office/drawing/2014/main" id="{BB1BD71F-F9F6-C710-1C72-3C682C02CE27}"/>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9" name="Slide Number Placeholder 8">
            <a:extLst>
              <a:ext uri="{FF2B5EF4-FFF2-40B4-BE49-F238E27FC236}">
                <a16:creationId xmlns:a16="http://schemas.microsoft.com/office/drawing/2014/main" id="{B01743A8-7771-7555-04D2-B643F222D49F}"/>
              </a:ext>
            </a:extLst>
          </p:cNvPr>
          <p:cNvSpPr>
            <a:spLocks noGrp="1"/>
          </p:cNvSpPr>
          <p:nvPr>
            <p:ph type="sldNum" sz="quarter" idx="16"/>
          </p:nvPr>
        </p:nvSpPr>
        <p:spPr/>
        <p:txBody>
          <a:bodyPr/>
          <a:lstStyle/>
          <a:p>
            <a:fld id="{345D60D9-5372-5F40-9443-0F9AE5BDC3C8}" type="slidenum">
              <a:rPr lang="en-US" smtClean="0"/>
              <a:pPr/>
              <a:t>80</a:t>
            </a:fld>
            <a:endParaRPr lang="en-US" dirty="0"/>
          </a:p>
        </p:txBody>
      </p:sp>
    </p:spTree>
    <p:extLst>
      <p:ext uri="{BB962C8B-B14F-4D97-AF65-F5344CB8AC3E}">
        <p14:creationId xmlns:p14="http://schemas.microsoft.com/office/powerpoint/2010/main" val="172858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5447928" y="0"/>
            <a:ext cx="6744072"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3"/>
            <a:ext cx="5780091" cy="822960"/>
          </a:xfrm>
        </p:spPr>
        <p:txBody>
          <a:bodyPr/>
          <a:lstStyle/>
          <a:p>
            <a:r>
              <a:rPr lang="en-GB" b="1" dirty="0">
                <a:cs typeface="Oracle Sans Extra Bold" panose="020B0803020204020204" pitchFamily="34" charset="0"/>
              </a:rPr>
              <a:t>REST Enabled SQL Support</a:t>
            </a:r>
            <a:endParaRPr lang="en-US" dirty="0"/>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Content Placeholder 1">
            <a:extLst>
              <a:ext uri="{FF2B5EF4-FFF2-40B4-BE49-F238E27FC236}">
                <a16:creationId xmlns:a16="http://schemas.microsoft.com/office/drawing/2014/main" id="{9ED5B986-7B9A-5378-BBD0-EFF15C38A192}"/>
              </a:ext>
            </a:extLst>
          </p:cNvPr>
          <p:cNvSpPr txBox="1">
            <a:spLocks/>
          </p:cNvSpPr>
          <p:nvPr/>
        </p:nvSpPr>
        <p:spPr>
          <a:xfrm>
            <a:off x="762001" y="1702966"/>
            <a:ext cx="4565125" cy="3879080"/>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8575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REST Data Sources are a declarative method to define references to external REST APIs and generic JSON data feeds.</a:t>
            </a:r>
          </a:p>
          <a:p>
            <a:pPr marL="342900" indent="-28575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REST Data Sources store additional metadata about how to parse response data and map it as a virtual table with rows and columns.</a:t>
            </a:r>
          </a:p>
          <a:p>
            <a:pPr marL="342900" indent="-28575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 module can contain one or many </a:t>
            </a:r>
            <a:br>
              <a:rPr lang="en-US" sz="1600" dirty="0">
                <a:latin typeface="Oracle Sans" panose="020B0503020204020204" pitchFamily="34" charset="0"/>
                <a:cs typeface="Oracle Sans" panose="020B0503020204020204" pitchFamily="34" charset="0"/>
              </a:rPr>
            </a:br>
            <a:r>
              <a:rPr lang="en-US" sz="1600" dirty="0">
                <a:latin typeface="Oracle Sans" panose="020B0503020204020204" pitchFamily="34" charset="0"/>
                <a:cs typeface="Oracle Sans" panose="020B0503020204020204" pitchFamily="34" charset="0"/>
              </a:rPr>
              <a:t>operations which are the references to </a:t>
            </a:r>
            <a:br>
              <a:rPr lang="en-US" sz="1600" dirty="0">
                <a:latin typeface="Oracle Sans" panose="020B0503020204020204" pitchFamily="34" charset="0"/>
                <a:cs typeface="Oracle Sans" panose="020B0503020204020204" pitchFamily="34" charset="0"/>
              </a:rPr>
            </a:br>
            <a:r>
              <a:rPr lang="en-US" sz="1600" dirty="0">
                <a:latin typeface="Oracle Sans" panose="020B0503020204020204" pitchFamily="34" charset="0"/>
                <a:cs typeface="Oracle Sans" panose="020B0503020204020204" pitchFamily="34" charset="0"/>
              </a:rPr>
              <a:t>a concrete external web service. </a:t>
            </a:r>
          </a:p>
          <a:p>
            <a:pPr marL="342900" indent="-28575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Create and maintain REST Data Sources </a:t>
            </a:r>
            <a:br>
              <a:rPr lang="en-US" sz="1600" dirty="0">
                <a:latin typeface="Oracle Sans" panose="020B0503020204020204" pitchFamily="34" charset="0"/>
                <a:cs typeface="Oracle Sans" panose="020B0503020204020204" pitchFamily="34" charset="0"/>
              </a:rPr>
            </a:br>
            <a:r>
              <a:rPr lang="en-US" sz="1600" dirty="0">
                <a:latin typeface="Oracle Sans" panose="020B0503020204020204" pitchFamily="34" charset="0"/>
                <a:cs typeface="Oracle Sans" panose="020B0503020204020204" pitchFamily="34" charset="0"/>
              </a:rPr>
              <a:t>in Shared Components. </a:t>
            </a:r>
          </a:p>
        </p:txBody>
      </p:sp>
      <p:pic>
        <p:nvPicPr>
          <p:cNvPr id="11" name="Picture 10">
            <a:extLst>
              <a:ext uri="{FF2B5EF4-FFF2-40B4-BE49-F238E27FC236}">
                <a16:creationId xmlns:a16="http://schemas.microsoft.com/office/drawing/2014/main" id="{D3FF53EE-33AE-4E09-A03C-AA0114EC8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173" y="1599893"/>
            <a:ext cx="5684166" cy="3658214"/>
          </a:xfrm>
          <a:prstGeom prst="rect">
            <a:avLst/>
          </a:prstGeom>
          <a:effectLst>
            <a:outerShdw blurRad="50800" dist="50800" dir="5400000" algn="ctr" rotWithShape="0">
              <a:schemeClr val="tx1"/>
            </a:outerShdw>
          </a:effectLst>
        </p:spPr>
      </p:pic>
      <p:sp>
        <p:nvSpPr>
          <p:cNvPr id="2" name="Date">
            <a:extLst>
              <a:ext uri="{FF2B5EF4-FFF2-40B4-BE49-F238E27FC236}">
                <a16:creationId xmlns:a16="http://schemas.microsoft.com/office/drawing/2014/main" id="{3BC717F0-4288-1D7D-016B-B98CF2EFD10E}"/>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0967A350-F840-ED94-4D8A-353E8C7A6C09}"/>
              </a:ext>
            </a:extLst>
          </p:cNvPr>
          <p:cNvSpPr>
            <a:spLocks noGrp="1"/>
          </p:cNvSpPr>
          <p:nvPr>
            <p:ph type="sldNum" sz="quarter" idx="16"/>
          </p:nvPr>
        </p:nvSpPr>
        <p:spPr/>
        <p:txBody>
          <a:bodyPr/>
          <a:lstStyle/>
          <a:p>
            <a:fld id="{345D60D9-5372-5F40-9443-0F9AE5BDC3C8}" type="slidenum">
              <a:rPr lang="en-US" smtClean="0"/>
              <a:pPr/>
              <a:t>81</a:t>
            </a:fld>
            <a:endParaRPr lang="en-US" dirty="0"/>
          </a:p>
        </p:txBody>
      </p:sp>
    </p:spTree>
    <p:extLst>
      <p:ext uri="{BB962C8B-B14F-4D97-AF65-F5344CB8AC3E}">
        <p14:creationId xmlns:p14="http://schemas.microsoft.com/office/powerpoint/2010/main" val="15745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latin typeface="Oracle Sans" panose="020B0503020204020204" pitchFamily="34" charset="0"/>
                <a:cs typeface="Oracle Sans" panose="020B0503020204020204" pitchFamily="34" charset="0"/>
              </a:rPr>
              <a:t>Consuming External REST APIs</a:t>
            </a:r>
            <a:endParaRPr lang="en-US" b="1" i="0" kern="1200" baseline="0" dirty="0">
              <a:latin typeface="+mn-lt"/>
              <a:ea typeface="+mn-ea"/>
              <a:cs typeface="+mj-cs"/>
            </a:endParaRPr>
          </a:p>
        </p:txBody>
      </p:sp>
      <p:sp>
        <p:nvSpPr>
          <p:cNvPr id="2" name="Content Placeholder 1">
            <a:extLst>
              <a:ext uri="{FF2B5EF4-FFF2-40B4-BE49-F238E27FC236}">
                <a16:creationId xmlns:a16="http://schemas.microsoft.com/office/drawing/2014/main" id="{AA91E6AC-EB10-B016-D8D0-71D8B285F018}"/>
              </a:ext>
            </a:extLst>
          </p:cNvPr>
          <p:cNvSpPr txBox="1">
            <a:spLocks/>
          </p:cNvSpPr>
          <p:nvPr/>
        </p:nvSpPr>
        <p:spPr>
          <a:xfrm>
            <a:off x="762000" y="1702965"/>
            <a:ext cx="8854338" cy="4196797"/>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4828" lvl="2" indent="-285750">
              <a:lnSpc>
                <a:spcPct val="100000"/>
              </a:lnSpc>
              <a:spcBef>
                <a:spcPts val="1000"/>
              </a:spcBef>
              <a:buClr>
                <a:srgbClr val="FF0000"/>
              </a:buClr>
              <a:buSzPct val="70000"/>
              <a:defRPr/>
            </a:pPr>
            <a:r>
              <a:rPr lang="en-US" dirty="0">
                <a:latin typeface="Oracle Sans" panose="020B0503020204020204" pitchFamily="34" charset="0"/>
                <a:cs typeface="Oracle Sans" panose="020B0503020204020204" pitchFamily="34" charset="0"/>
              </a:rPr>
              <a:t>Use as data sources for Oracle APEX components such as:</a:t>
            </a:r>
          </a:p>
          <a:p>
            <a:pPr marL="707390" lvl="3" indent="-285750">
              <a:lnSpc>
                <a:spcPct val="100000"/>
              </a:lnSpc>
              <a:spcBef>
                <a:spcPts val="1000"/>
              </a:spcBef>
              <a:buClr>
                <a:srgbClr val="FF0000"/>
              </a:buClr>
              <a:buSzPct val="70000"/>
              <a:defRPr/>
            </a:pPr>
            <a:r>
              <a:rPr lang="en-US" dirty="0">
                <a:latin typeface="Oracle Sans" panose="020B0503020204020204" pitchFamily="34" charset="0"/>
                <a:cs typeface="Oracle Sans" panose="020B0503020204020204" pitchFamily="34" charset="0"/>
              </a:rPr>
              <a:t>Interactive Report, Classic Report</a:t>
            </a:r>
          </a:p>
          <a:p>
            <a:pPr marL="707390" lvl="3" indent="-285750">
              <a:lnSpc>
                <a:spcPct val="100000"/>
              </a:lnSpc>
              <a:spcBef>
                <a:spcPts val="1000"/>
              </a:spcBef>
              <a:buClr>
                <a:srgbClr val="FF0000"/>
              </a:buClr>
              <a:buSzPct val="70000"/>
              <a:defRPr/>
            </a:pPr>
            <a:r>
              <a:rPr lang="en-US" dirty="0">
                <a:latin typeface="Oracle Sans" panose="020B0503020204020204" pitchFamily="34" charset="0"/>
                <a:cs typeface="Oracle Sans" panose="020B0503020204020204" pitchFamily="34" charset="0"/>
              </a:rPr>
              <a:t>JET Chart, CSS Calendar</a:t>
            </a:r>
          </a:p>
          <a:p>
            <a:pPr marL="707390" lvl="3" indent="-285750">
              <a:lnSpc>
                <a:spcPct val="100000"/>
              </a:lnSpc>
              <a:spcBef>
                <a:spcPts val="1000"/>
              </a:spcBef>
              <a:buClr>
                <a:srgbClr val="FF0000"/>
              </a:buClr>
              <a:buSzPct val="70000"/>
              <a:defRPr/>
            </a:pPr>
            <a:r>
              <a:rPr lang="en-US" dirty="0">
                <a:latin typeface="Oracle Sans" panose="020B0503020204020204" pitchFamily="34" charset="0"/>
                <a:cs typeface="Oracle Sans" panose="020B0503020204020204" pitchFamily="34" charset="0"/>
              </a:rPr>
              <a:t>Tree Region, Reflow Report, Toggle Column Report</a:t>
            </a:r>
          </a:p>
          <a:p>
            <a:pPr marL="524828" lvl="2" indent="-285750">
              <a:lnSpc>
                <a:spcPct val="100000"/>
              </a:lnSpc>
              <a:spcBef>
                <a:spcPts val="1000"/>
              </a:spcBef>
              <a:buClr>
                <a:srgbClr val="FF0000"/>
              </a:buClr>
              <a:buSzPct val="70000"/>
              <a:defRPr/>
            </a:pPr>
            <a:endParaRPr lang="en-US" dirty="0">
              <a:latin typeface="Oracle Sans" panose="020B0503020204020204" pitchFamily="34" charset="0"/>
              <a:cs typeface="Oracle Sans" panose="020B0503020204020204" pitchFamily="34" charset="0"/>
            </a:endParaRPr>
          </a:p>
          <a:p>
            <a:pPr marL="524828" lvl="2" indent="-285750">
              <a:lnSpc>
                <a:spcPct val="100000"/>
              </a:lnSpc>
              <a:spcBef>
                <a:spcPts val="1000"/>
              </a:spcBef>
              <a:buClr>
                <a:srgbClr val="FF0000"/>
              </a:buClr>
              <a:buSzPct val="70000"/>
              <a:defRPr/>
            </a:pPr>
            <a:r>
              <a:rPr lang="en-US" dirty="0">
                <a:latin typeface="Oracle Sans" panose="020B0503020204020204" pitchFamily="34" charset="0"/>
                <a:cs typeface="Oracle Sans" panose="020B0503020204020204" pitchFamily="34" charset="0"/>
              </a:rPr>
              <a:t>Post Processing SQL modifies data before being processed by an Oracle APEX component:</a:t>
            </a:r>
          </a:p>
          <a:p>
            <a:pPr marL="707390" lvl="3" indent="-285750">
              <a:lnSpc>
                <a:spcPct val="100000"/>
              </a:lnSpc>
              <a:spcBef>
                <a:spcPts val="1000"/>
              </a:spcBef>
              <a:buClr>
                <a:srgbClr val="FF0000"/>
              </a:buClr>
              <a:buSzPct val="70000"/>
              <a:defRPr/>
            </a:pPr>
            <a:r>
              <a:rPr lang="en-US" dirty="0">
                <a:latin typeface="Oracle Sans" panose="020B0503020204020204" pitchFamily="34" charset="0"/>
                <a:cs typeface="Oracle Sans" panose="020B0503020204020204" pitchFamily="34" charset="0"/>
              </a:rPr>
              <a:t>Apply SQL functions, aggregations, join to local tables, etc.</a:t>
            </a:r>
          </a:p>
          <a:p>
            <a:pPr marL="707390" lvl="3" indent="-285750">
              <a:lnSpc>
                <a:spcPct val="100000"/>
              </a:lnSpc>
              <a:spcBef>
                <a:spcPts val="1000"/>
              </a:spcBef>
              <a:buClr>
                <a:srgbClr val="FF0000"/>
              </a:buClr>
              <a:buSzPct val="70000"/>
              <a:defRPr/>
            </a:pPr>
            <a:r>
              <a:rPr lang="en-US" dirty="0">
                <a:latin typeface="Oracle Sans" panose="020B0503020204020204" pitchFamily="34" charset="0"/>
                <a:cs typeface="Oracle Sans" panose="020B0503020204020204" pitchFamily="34" charset="0"/>
              </a:rPr>
              <a:t>Avoid unnecessary HTTP requests by using Caching</a:t>
            </a:r>
          </a:p>
        </p:txBody>
      </p:sp>
      <p:sp>
        <p:nvSpPr>
          <p:cNvPr id="4" name="Date">
            <a:extLst>
              <a:ext uri="{FF2B5EF4-FFF2-40B4-BE49-F238E27FC236}">
                <a16:creationId xmlns:a16="http://schemas.microsoft.com/office/drawing/2014/main" id="{537C6F47-CBF5-8486-0D0D-8D9E6BFFF7BF}"/>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AEDEB134-4288-8AC2-D201-7D2F58224B69}"/>
              </a:ext>
            </a:extLst>
          </p:cNvPr>
          <p:cNvSpPr>
            <a:spLocks noGrp="1"/>
          </p:cNvSpPr>
          <p:nvPr>
            <p:ph type="sldNum" sz="quarter" idx="16"/>
          </p:nvPr>
        </p:nvSpPr>
        <p:spPr/>
        <p:txBody>
          <a:bodyPr/>
          <a:lstStyle/>
          <a:p>
            <a:fld id="{345D60D9-5372-5F40-9443-0F9AE5BDC3C8}" type="slidenum">
              <a:rPr lang="en-US" smtClean="0"/>
              <a:pPr/>
              <a:t>82</a:t>
            </a:fld>
            <a:endParaRPr lang="en-US" dirty="0"/>
          </a:p>
        </p:txBody>
      </p:sp>
    </p:spTree>
    <p:extLst>
      <p:ext uri="{BB962C8B-B14F-4D97-AF65-F5344CB8AC3E}">
        <p14:creationId xmlns:p14="http://schemas.microsoft.com/office/powerpoint/2010/main" val="186072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6312024" y="0"/>
            <a:ext cx="5879976"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2"/>
            <a:ext cx="5166877" cy="950651"/>
          </a:xfrm>
        </p:spPr>
        <p:txBody>
          <a:bodyPr/>
          <a:lstStyle/>
          <a:p>
            <a:r>
              <a:rPr lang="en-US" sz="2400" dirty="0"/>
              <a:t>Native Digital Process Automation &amp; Human Workflow Capabilities</a:t>
            </a:r>
            <a:endParaRPr lang="en-US" sz="1800" b="0" dirty="0">
              <a:solidFill>
                <a:schemeClr val="accent1"/>
              </a:solidFill>
              <a:latin typeface="Oracle Sans Bold"/>
              <a:cs typeface="Oracle Sans Bold"/>
              <a:sym typeface="Oracle Sans Bold"/>
            </a:endParaRPr>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Content Placeholder 2">
            <a:extLst>
              <a:ext uri="{FF2B5EF4-FFF2-40B4-BE49-F238E27FC236}">
                <a16:creationId xmlns:a16="http://schemas.microsoft.com/office/drawing/2014/main" id="{AE3AEFCE-4FDA-E9EE-CE1E-AAFD75B66EFB}"/>
              </a:ext>
            </a:extLst>
          </p:cNvPr>
          <p:cNvSpPr txBox="1">
            <a:spLocks/>
          </p:cNvSpPr>
          <p:nvPr/>
        </p:nvSpPr>
        <p:spPr>
          <a:xfrm>
            <a:off x="762000" y="1464576"/>
            <a:ext cx="5550024" cy="4117469"/>
          </a:xfrm>
          <a:prstGeom prst="rect">
            <a:avLst/>
          </a:prstGeom>
        </p:spPr>
        <p:txBody>
          <a:bodyPr/>
          <a:lstStyle>
            <a:lvl1pPr marL="0" marR="0" indent="0" algn="l" defTabSz="685800" rtl="0" eaLnBrk="1" fontAlgn="auto" latinLnBrk="0" hangingPunct="1">
              <a:lnSpc>
                <a:spcPct val="95000"/>
              </a:lnSpc>
              <a:spcBef>
                <a:spcPts val="450"/>
              </a:spcBef>
              <a:spcAft>
                <a:spcPts val="0"/>
              </a:spcAft>
              <a:buClrTx/>
              <a:buSzTx/>
              <a:buFont typeface="System Font Regular"/>
              <a:buNone/>
              <a:tabLst/>
              <a:defRPr sz="1350" b="0" i="0" kern="1200">
                <a:solidFill>
                  <a:schemeClr val="tx1"/>
                </a:solidFill>
                <a:latin typeface="+mn-lt"/>
                <a:ea typeface="+mn-ea"/>
                <a:cs typeface="Oracle Sans Tab" panose="020B0503020204020204" pitchFamily="34" charset="0"/>
              </a:defRPr>
            </a:lvl1pPr>
            <a:lvl2pPr marL="274320" marR="0" indent="-137160" algn="l" defTabSz="685800" rtl="0" eaLnBrk="1" fontAlgn="auto" latinLnBrk="0" hangingPunct="1">
              <a:lnSpc>
                <a:spcPct val="95000"/>
              </a:lnSpc>
              <a:spcBef>
                <a:spcPts val="450"/>
              </a:spcBef>
              <a:spcAft>
                <a:spcPts val="0"/>
              </a:spcAft>
              <a:buClrTx/>
              <a:buSzPct val="100000"/>
              <a:buFont typeface="Arial" panose="020B0604020202020204" pitchFamily="34" charset="0"/>
              <a:buChar char="•"/>
              <a:tabLst/>
              <a:defRPr sz="1350" b="0" i="0" kern="1200">
                <a:solidFill>
                  <a:schemeClr val="tx1"/>
                </a:solidFill>
                <a:latin typeface="+mn-lt"/>
                <a:ea typeface="+mn-ea"/>
                <a:cs typeface="Oracle Sans Tab" panose="020B0503020204020204" pitchFamily="34" charset="0"/>
              </a:defRPr>
            </a:lvl2pPr>
            <a:lvl3pPr marL="410766"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3pPr>
            <a:lvl4pPr marL="547688"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050" kern="1200">
                <a:solidFill>
                  <a:schemeClr val="tx1"/>
                </a:solidFill>
                <a:latin typeface="Oracle Sans Tab Light" panose="020B0403020204020204" pitchFamily="34" charset="0"/>
                <a:ea typeface="+mn-ea"/>
                <a:cs typeface="Oracle Sans Tab Light" panose="020B0403020204020204" pitchFamily="34" charset="0"/>
              </a:defRPr>
            </a:lvl4pPr>
            <a:lvl5pPr marL="685800" marR="0" indent="-137160" algn="l" defTabSz="685800" rtl="0" eaLnBrk="1" fontAlgn="auto" latinLnBrk="0" hangingPunct="1">
              <a:lnSpc>
                <a:spcPct val="95000"/>
              </a:lnSpc>
              <a:spcBef>
                <a:spcPts val="300"/>
              </a:spcBef>
              <a:spcAft>
                <a:spcPts val="0"/>
              </a:spcAft>
              <a:buClrTx/>
              <a:buSzTx/>
              <a:buFont typeface="System Font Regular"/>
              <a:buChar char="•"/>
              <a:tabLst/>
              <a:defRPr sz="900" kern="1200">
                <a:solidFill>
                  <a:schemeClr val="tx1"/>
                </a:solidFill>
                <a:latin typeface="Oracle Sans Tab Light" panose="020B0403020204020204" pitchFamily="34" charset="0"/>
                <a:ea typeface="+mn-ea"/>
                <a:cs typeface="Oracle Sans Tab Light" panose="020B0403020204020204" pitchFamily="34" charset="0"/>
              </a:defRPr>
            </a:lvl5pPr>
            <a:lvl6pPr marL="822960" indent="-137160" algn="l" defTabSz="685800" rtl="0" eaLnBrk="1" latinLnBrk="0" hangingPunct="1">
              <a:lnSpc>
                <a:spcPct val="95000"/>
              </a:lnSpc>
              <a:spcBef>
                <a:spcPts val="300"/>
              </a:spcBef>
              <a:spcAft>
                <a:spcPts val="0"/>
              </a:spcAft>
              <a:buSzPct val="100000"/>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6pPr>
            <a:lvl7pPr marL="960120" indent="-137160" algn="l" defTabSz="685800" rtl="0" eaLnBrk="1" latinLnBrk="0" hangingPunct="1">
              <a:lnSpc>
                <a:spcPct val="95000"/>
              </a:lnSpc>
              <a:spcBef>
                <a:spcPts val="300"/>
              </a:spcBef>
              <a:spcAft>
                <a:spcPts val="0"/>
              </a:spcAft>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44" defTabSz="914400">
              <a:lnSpc>
                <a:spcPct val="100000"/>
              </a:lnSpc>
              <a:spcBef>
                <a:spcPts val="1000"/>
              </a:spcBef>
              <a:buClr>
                <a:srgbClr val="FF0000"/>
              </a:buClr>
              <a:buSzPct val="70000"/>
              <a:defRPr/>
            </a:pPr>
            <a:r>
              <a:rPr kumimoji="0" lang="en-US" sz="1600" b="1" i="0" u="none" strike="noStrike" kern="1200" cap="none" spc="0" normalizeH="0" baseline="0" noProof="0" dirty="0">
                <a:ln>
                  <a:noFill/>
                </a:ln>
                <a:solidFill>
                  <a:srgbClr val="C00000"/>
                </a:solidFill>
                <a:effectLst/>
                <a:uLnTx/>
                <a:uFillTx/>
                <a:latin typeface="Oracle Sans" panose="020B0503020204020204" pitchFamily="34" charset="0"/>
                <a:ea typeface="+mn-ea"/>
                <a:cs typeface="Oracle Sans" panose="020B0503020204020204" pitchFamily="34" charset="0"/>
                <a:sym typeface="Wingdings" pitchFamily="2" charset="2"/>
              </a:rPr>
              <a:t>Workflows</a:t>
            </a:r>
            <a:r>
              <a:rPr kumimoji="0" lang="en-US" sz="1600" b="0" i="0" u="none" strike="noStrike" kern="1200" cap="none" spc="0" normalizeH="0" baseline="0" noProof="0" dirty="0">
                <a:ln>
                  <a:noFill/>
                </a:ln>
                <a:solidFill>
                  <a:srgbClr val="F1B13F"/>
                </a:solidFill>
                <a:effectLst/>
                <a:uLnTx/>
                <a:uFillTx/>
                <a:latin typeface="Oracle Sans" panose="020B0503020204020204" pitchFamily="34" charset="0"/>
                <a:ea typeface="+mn-ea"/>
                <a:cs typeface="Oracle Sans" panose="020B0503020204020204" pitchFamily="34" charset="0"/>
                <a:sym typeface="Wingdings" pitchFamily="2" charset="2"/>
              </a:rPr>
              <a:t> </a:t>
            </a:r>
            <a:r>
              <a:rPr kumimoji="0" lang="en-US" sz="1600" b="0" i="0" u="none" strike="noStrike" kern="1200" cap="none" spc="0" normalizeH="0" baseline="0" noProof="0" dirty="0">
                <a:ln>
                  <a:noFill/>
                </a:ln>
                <a:effectLst/>
                <a:uLnTx/>
                <a:uFillTx/>
                <a:latin typeface="Oracle Sans" panose="020B0503020204020204" pitchFamily="34" charset="0"/>
                <a:ea typeface="+mn-ea"/>
                <a:cs typeface="Oracle Sans" panose="020B0503020204020204" pitchFamily="34" charset="0"/>
                <a:sym typeface="Wingdings" pitchFamily="2" charset="2"/>
              </a:rPr>
              <a:t>are the automation of business processes, where documents, information, or tasks are passed from one participant to another for action according to a set of rules</a:t>
            </a:r>
          </a:p>
          <a:p>
            <a:pPr marL="342894" indent="-285750" defTabSz="914400">
              <a:lnSpc>
                <a:spcPct val="100000"/>
              </a:lnSpc>
              <a:spcBef>
                <a:spcPts val="1000"/>
              </a:spcBef>
              <a:buClr>
                <a:srgbClr val="FF0000"/>
              </a:buClr>
              <a:buSzPct val="7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End-to-end business process automation:</a:t>
            </a:r>
          </a:p>
          <a:p>
            <a:pPr marL="708644" lvl="1" indent="-285750" defTabSz="91440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System to system</a:t>
            </a:r>
          </a:p>
          <a:p>
            <a:pPr marL="708644" lvl="1" indent="-285750" defTabSz="91440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Human workflow &amp; approvals</a:t>
            </a:r>
          </a:p>
          <a:p>
            <a:pPr marL="342894" indent="-285750" defTabSz="914400">
              <a:lnSpc>
                <a:spcPct val="100000"/>
              </a:lnSpc>
              <a:spcBef>
                <a:spcPts val="1000"/>
              </a:spcBef>
              <a:buClr>
                <a:srgbClr val="FF0000"/>
              </a:buClr>
              <a:buSzPct val="70000"/>
              <a:buFont typeface="Arial" panose="020B0604020202020204" pitchFamily="34" charset="0"/>
              <a:buChar char="•"/>
              <a:defRPr/>
            </a:pPr>
            <a:r>
              <a:rPr lang="en-US" sz="1400" dirty="0">
                <a:latin typeface="Oracle Sans" panose="020B0503020204020204" pitchFamily="34" charset="0"/>
                <a:cs typeface="Oracle Sans" panose="020B0503020204020204" pitchFamily="34" charset="0"/>
              </a:rPr>
              <a:t>Key features:</a:t>
            </a:r>
          </a:p>
          <a:p>
            <a:pPr marL="708644" lvl="1" indent="-285750" defTabSz="914400">
              <a:lnSpc>
                <a:spcPct val="100000"/>
              </a:lnSpc>
              <a:spcBef>
                <a:spcPts val="1000"/>
              </a:spcBef>
              <a:buClr>
                <a:srgbClr val="FF0000"/>
              </a:buClr>
              <a:buSzPct val="70000"/>
              <a:defRPr/>
            </a:pPr>
            <a:r>
              <a:rPr lang="en-US" sz="1400" dirty="0">
                <a:solidFill>
                  <a:srgbClr val="C00000"/>
                </a:solidFill>
                <a:latin typeface="Oracle Sans" panose="020B0503020204020204" pitchFamily="34" charset="0"/>
                <a:cs typeface="Oracle Sans" panose="020B0503020204020204" pitchFamily="34" charset="0"/>
                <a:sym typeface="Wingdings" pitchFamily="2" charset="2"/>
              </a:rPr>
              <a:t>Visual workflow designer </a:t>
            </a:r>
            <a:r>
              <a:rPr lang="en-US" sz="1400" dirty="0">
                <a:latin typeface="Oracle Sans" panose="020B0503020204020204" pitchFamily="34" charset="0"/>
                <a:cs typeface="Oracle Sans" panose="020B0503020204020204" pitchFamily="34" charset="0"/>
                <a:sym typeface="Wingdings" pitchFamily="2" charset="2"/>
              </a:rPr>
              <a:t>to create workflows</a:t>
            </a:r>
          </a:p>
          <a:p>
            <a:pPr marL="708644" lvl="1" indent="-285750" defTabSz="914400">
              <a:lnSpc>
                <a:spcPct val="100000"/>
              </a:lnSpc>
              <a:spcBef>
                <a:spcPts val="1000"/>
              </a:spcBef>
              <a:buClr>
                <a:srgbClr val="FF0000"/>
              </a:buClr>
              <a:buSzPct val="70000"/>
              <a:defRPr/>
            </a:pPr>
            <a:r>
              <a:rPr lang="en-US" sz="1400" dirty="0">
                <a:solidFill>
                  <a:srgbClr val="C00000"/>
                </a:solidFill>
                <a:latin typeface="Oracle Sans" panose="020B0503020204020204" pitchFamily="34" charset="0"/>
                <a:cs typeface="Oracle Sans" panose="020B0503020204020204" pitchFamily="34" charset="0"/>
                <a:sym typeface="Wingdings" pitchFamily="2" charset="2"/>
              </a:rPr>
              <a:t>Workflow runtime engine</a:t>
            </a:r>
            <a:r>
              <a:rPr lang="en-US" sz="1400" dirty="0">
                <a:latin typeface="Oracle Sans" panose="020B0503020204020204" pitchFamily="34" charset="0"/>
                <a:cs typeface="Oracle Sans" panose="020B0503020204020204" pitchFamily="34" charset="0"/>
                <a:sym typeface="Wingdings" pitchFamily="2" charset="2"/>
              </a:rPr>
              <a:t> to execute workflows</a:t>
            </a:r>
          </a:p>
          <a:p>
            <a:pPr marL="708644" lvl="1" indent="-285750" defTabSz="914400">
              <a:lnSpc>
                <a:spcPct val="100000"/>
              </a:lnSpc>
              <a:spcBef>
                <a:spcPts val="1000"/>
              </a:spcBef>
              <a:buClr>
                <a:srgbClr val="FF0000"/>
              </a:buClr>
              <a:buSzPct val="70000"/>
              <a:defRPr/>
            </a:pPr>
            <a:r>
              <a:rPr lang="en-US" sz="1400" dirty="0">
                <a:solidFill>
                  <a:srgbClr val="C00000"/>
                </a:solidFill>
                <a:latin typeface="Oracle Sans" panose="020B0503020204020204" pitchFamily="34" charset="0"/>
                <a:cs typeface="Oracle Sans" panose="020B0503020204020204" pitchFamily="34" charset="0"/>
                <a:sym typeface="Wingdings" pitchFamily="2" charset="2"/>
              </a:rPr>
              <a:t>Workflow console </a:t>
            </a:r>
            <a:r>
              <a:rPr lang="en-US" sz="1400" dirty="0">
                <a:latin typeface="Oracle Sans" panose="020B0503020204020204" pitchFamily="34" charset="0"/>
                <a:cs typeface="Oracle Sans" panose="020B0503020204020204" pitchFamily="34" charset="0"/>
                <a:sym typeface="Wingdings" pitchFamily="2" charset="2"/>
              </a:rPr>
              <a:t>to monitor and administer workflows</a:t>
            </a:r>
          </a:p>
          <a:p>
            <a:pPr marL="708644" lvl="1" indent="-285750" defTabSz="914400">
              <a:lnSpc>
                <a:spcPct val="100000"/>
              </a:lnSpc>
              <a:spcBef>
                <a:spcPts val="1000"/>
              </a:spcBef>
              <a:buClr>
                <a:srgbClr val="FF0000"/>
              </a:buClr>
              <a:buSzPct val="70000"/>
              <a:defRPr/>
            </a:pPr>
            <a:r>
              <a:rPr lang="en-IN" sz="1400" dirty="0">
                <a:latin typeface="Oracle Sans" panose="020B0503020204020204" pitchFamily="34" charset="0"/>
                <a:cs typeface="Oracle Sans" panose="020B0503020204020204" pitchFamily="34" charset="0"/>
              </a:rPr>
              <a:t>Use the </a:t>
            </a:r>
            <a:r>
              <a:rPr lang="en-IN" sz="1400" dirty="0">
                <a:solidFill>
                  <a:srgbClr val="C00000"/>
                </a:solidFill>
                <a:latin typeface="Oracle Sans" panose="020B0503020204020204" pitchFamily="34" charset="0"/>
                <a:cs typeface="Oracle Sans" panose="020B0503020204020204" pitchFamily="34" charset="0"/>
              </a:rPr>
              <a:t>Invoke Workflow </a:t>
            </a:r>
            <a:r>
              <a:rPr lang="en-IN" sz="1400" dirty="0">
                <a:latin typeface="Oracle Sans" panose="020B0503020204020204" pitchFamily="34" charset="0"/>
                <a:cs typeface="Oracle Sans" panose="020B0503020204020204" pitchFamily="34" charset="0"/>
              </a:rPr>
              <a:t>feature to reuse workflows and break down complex tasks into smaller, manageable units</a:t>
            </a:r>
            <a:endParaRPr lang="en-US" sz="1400" dirty="0">
              <a:latin typeface="Oracle Sans" panose="020B0503020204020204" pitchFamily="34" charset="0"/>
              <a:cs typeface="Oracle Sans" panose="020B0503020204020204" pitchFamily="34" charset="0"/>
            </a:endParaRPr>
          </a:p>
          <a:p>
            <a:pPr marL="708644" lvl="1" indent="-285750" defTabSz="914400">
              <a:lnSpc>
                <a:spcPct val="100000"/>
              </a:lnSpc>
              <a:spcBef>
                <a:spcPts val="1000"/>
              </a:spcBef>
              <a:buClr>
                <a:srgbClr val="FF0000"/>
              </a:buClr>
              <a:buSzPct val="70000"/>
              <a:defRPr/>
            </a:pPr>
            <a:r>
              <a:rPr lang="en-IN" sz="1400" dirty="0">
                <a:solidFill>
                  <a:srgbClr val="C00000"/>
                </a:solidFill>
                <a:latin typeface="Oracle Sans" panose="020B0503020204020204" pitchFamily="34" charset="0"/>
                <a:cs typeface="Oracle Sans" panose="020B0503020204020204" pitchFamily="34" charset="0"/>
              </a:rPr>
              <a:t>Copy</a:t>
            </a:r>
            <a:r>
              <a:rPr lang="en-IN" sz="1400" dirty="0">
                <a:latin typeface="Oracle Sans" panose="020B0503020204020204" pitchFamily="34" charset="0"/>
                <a:cs typeface="Oracle Sans" panose="020B0503020204020204" pitchFamily="34" charset="0"/>
              </a:rPr>
              <a:t> a Workflow definition from one application to another</a:t>
            </a:r>
          </a:p>
          <a:p>
            <a:pPr marL="708644" lvl="1" indent="-285750" defTabSz="914400">
              <a:lnSpc>
                <a:spcPct val="100000"/>
              </a:lnSpc>
              <a:spcBef>
                <a:spcPts val="1000"/>
              </a:spcBef>
              <a:buClr>
                <a:srgbClr val="FF0000"/>
              </a:buClr>
              <a:buSzPct val="70000"/>
              <a:defRPr/>
            </a:pPr>
            <a:r>
              <a:rPr lang="en-US" sz="1400" dirty="0">
                <a:latin typeface="Oracle Sans" panose="020B0503020204020204" pitchFamily="34" charset="0"/>
                <a:cs typeface="Oracle Sans" panose="020B0503020204020204" pitchFamily="34" charset="0"/>
              </a:rPr>
              <a:t>Integration via </a:t>
            </a:r>
            <a:r>
              <a:rPr lang="en-US" sz="1400" dirty="0">
                <a:solidFill>
                  <a:srgbClr val="C00000"/>
                </a:solidFill>
                <a:latin typeface="Oracle Sans" panose="020B0503020204020204" pitchFamily="34" charset="0"/>
                <a:cs typeface="Oracle Sans" panose="020B0503020204020204" pitchFamily="34" charset="0"/>
              </a:rPr>
              <a:t>REST APIs</a:t>
            </a:r>
          </a:p>
        </p:txBody>
      </p:sp>
      <p:pic>
        <p:nvPicPr>
          <p:cNvPr id="12" name="Picture 11">
            <a:extLst>
              <a:ext uri="{FF2B5EF4-FFF2-40B4-BE49-F238E27FC236}">
                <a16:creationId xmlns:a16="http://schemas.microsoft.com/office/drawing/2014/main" id="{56C5E20F-17D8-1294-10A0-0131C2B3F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391" y="3788930"/>
            <a:ext cx="3105218" cy="2634730"/>
          </a:xfrm>
          <a:prstGeom prst="rect">
            <a:avLst/>
          </a:prstGeom>
          <a:effectLst>
            <a:outerShdw blurRad="50800" dist="50800" dir="5400000" algn="ctr" rotWithShape="0">
              <a:schemeClr val="tx1"/>
            </a:outerShdw>
          </a:effectLst>
        </p:spPr>
      </p:pic>
      <p:sp>
        <p:nvSpPr>
          <p:cNvPr id="4" name="Date">
            <a:extLst>
              <a:ext uri="{FF2B5EF4-FFF2-40B4-BE49-F238E27FC236}">
                <a16:creationId xmlns:a16="http://schemas.microsoft.com/office/drawing/2014/main" id="{F7634300-EAC0-666C-1413-F8FE711F14B1}"/>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F7BC7D90-D633-65F3-8CB6-E45E89ED1241}"/>
              </a:ext>
            </a:extLst>
          </p:cNvPr>
          <p:cNvSpPr>
            <a:spLocks noGrp="1"/>
          </p:cNvSpPr>
          <p:nvPr>
            <p:ph type="sldNum" sz="quarter" idx="16"/>
          </p:nvPr>
        </p:nvSpPr>
        <p:spPr/>
        <p:txBody>
          <a:bodyPr/>
          <a:lstStyle/>
          <a:p>
            <a:fld id="{345D60D9-5372-5F40-9443-0F9AE5BDC3C8}" type="slidenum">
              <a:rPr lang="en-US" smtClean="0"/>
              <a:pPr/>
              <a:t>83</a:t>
            </a:fld>
            <a:endParaRPr lang="en-US" dirty="0"/>
          </a:p>
        </p:txBody>
      </p:sp>
      <p:pic>
        <p:nvPicPr>
          <p:cNvPr id="10" name="Picture 9">
            <a:extLst>
              <a:ext uri="{FF2B5EF4-FFF2-40B4-BE49-F238E27FC236}">
                <a16:creationId xmlns:a16="http://schemas.microsoft.com/office/drawing/2014/main" id="{C15D5603-AD16-30F6-FB20-18AD75F63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8069" y="434340"/>
            <a:ext cx="5191862" cy="3140968"/>
          </a:xfrm>
          <a:prstGeom prst="rect">
            <a:avLst/>
          </a:prstGeom>
        </p:spPr>
      </p:pic>
      <p:sp>
        <p:nvSpPr>
          <p:cNvPr id="13" name="Rectangle 12">
            <a:extLst>
              <a:ext uri="{FF2B5EF4-FFF2-40B4-BE49-F238E27FC236}">
                <a16:creationId xmlns:a16="http://schemas.microsoft.com/office/drawing/2014/main" id="{9EA29050-03D2-34F3-56C5-189EC5A80ACA}"/>
              </a:ext>
            </a:extLst>
          </p:cNvPr>
          <p:cNvSpPr/>
          <p:nvPr/>
        </p:nvSpPr>
        <p:spPr>
          <a:xfrm>
            <a:off x="9552384" y="0"/>
            <a:ext cx="2639616"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in APEX 24.2</a:t>
            </a:r>
          </a:p>
        </p:txBody>
      </p:sp>
    </p:spTree>
    <p:extLst>
      <p:ext uri="{BB962C8B-B14F-4D97-AF65-F5344CB8AC3E}">
        <p14:creationId xmlns:p14="http://schemas.microsoft.com/office/powerpoint/2010/main" val="20447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6E96E-DDCA-6070-7764-2508C367663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50FC63-5FAB-5433-3678-C325A6119A24}"/>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229F44B8-9A54-05E7-6125-0FAF7C6E8801}"/>
              </a:ext>
            </a:extLst>
          </p:cNvPr>
          <p:cNvSpPr txBox="1">
            <a:spLocks/>
          </p:cNvSpPr>
          <p:nvPr/>
        </p:nvSpPr>
        <p:spPr>
          <a:xfrm>
            <a:off x="6369156" y="0"/>
            <a:ext cx="5822843"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C8D3F8AC-A9D6-B451-B0D1-FD865D0576AE}"/>
              </a:ext>
            </a:extLst>
          </p:cNvPr>
          <p:cNvSpPr>
            <a:spLocks noGrp="1"/>
          </p:cNvSpPr>
          <p:nvPr>
            <p:ph type="title"/>
          </p:nvPr>
        </p:nvSpPr>
        <p:spPr>
          <a:xfrm>
            <a:off x="768875" y="182402"/>
            <a:ext cx="5600281" cy="9506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Integrating with Fusion Applications</a:t>
            </a:r>
          </a:p>
        </p:txBody>
      </p:sp>
      <p:sp>
        <p:nvSpPr>
          <p:cNvPr id="5" name="Rectangle 4">
            <a:extLst>
              <a:ext uri="{FF2B5EF4-FFF2-40B4-BE49-F238E27FC236}">
                <a16:creationId xmlns:a16="http://schemas.microsoft.com/office/drawing/2014/main" id="{8733B120-AFC3-AC21-CB02-0B3DFAF08442}"/>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Content Placeholder 2">
            <a:extLst>
              <a:ext uri="{FF2B5EF4-FFF2-40B4-BE49-F238E27FC236}">
                <a16:creationId xmlns:a16="http://schemas.microsoft.com/office/drawing/2014/main" id="{083A5945-03C0-5A7E-3BBE-FF74C45C6704}"/>
              </a:ext>
            </a:extLst>
          </p:cNvPr>
          <p:cNvSpPr txBox="1">
            <a:spLocks/>
          </p:cNvSpPr>
          <p:nvPr/>
        </p:nvSpPr>
        <p:spPr>
          <a:xfrm>
            <a:off x="762000" y="1464576"/>
            <a:ext cx="5166877" cy="4484704"/>
          </a:xfrm>
          <a:prstGeom prst="rect">
            <a:avLst/>
          </a:prstGeom>
        </p:spPr>
        <p:txBody>
          <a:bodyPr/>
          <a:lstStyle>
            <a:lvl1pPr marL="0" marR="0" indent="0" algn="l" defTabSz="685800" rtl="0" eaLnBrk="1" fontAlgn="auto" latinLnBrk="0" hangingPunct="1">
              <a:lnSpc>
                <a:spcPct val="95000"/>
              </a:lnSpc>
              <a:spcBef>
                <a:spcPts val="450"/>
              </a:spcBef>
              <a:spcAft>
                <a:spcPts val="0"/>
              </a:spcAft>
              <a:buClrTx/>
              <a:buSzTx/>
              <a:buFont typeface="System Font Regular"/>
              <a:buNone/>
              <a:tabLst/>
              <a:defRPr sz="1350" b="0" i="0" kern="1200">
                <a:solidFill>
                  <a:schemeClr val="tx1"/>
                </a:solidFill>
                <a:latin typeface="+mn-lt"/>
                <a:ea typeface="+mn-ea"/>
                <a:cs typeface="Oracle Sans Tab" panose="020B0503020204020204" pitchFamily="34" charset="0"/>
              </a:defRPr>
            </a:lvl1pPr>
            <a:lvl2pPr marL="274320" marR="0" indent="-137160" algn="l" defTabSz="685800" rtl="0" eaLnBrk="1" fontAlgn="auto" latinLnBrk="0" hangingPunct="1">
              <a:lnSpc>
                <a:spcPct val="95000"/>
              </a:lnSpc>
              <a:spcBef>
                <a:spcPts val="450"/>
              </a:spcBef>
              <a:spcAft>
                <a:spcPts val="0"/>
              </a:spcAft>
              <a:buClrTx/>
              <a:buSzPct val="100000"/>
              <a:buFont typeface="Arial" panose="020B0604020202020204" pitchFamily="34" charset="0"/>
              <a:buChar char="•"/>
              <a:tabLst/>
              <a:defRPr sz="1350" b="0" i="0" kern="1200">
                <a:solidFill>
                  <a:schemeClr val="tx1"/>
                </a:solidFill>
                <a:latin typeface="+mn-lt"/>
                <a:ea typeface="+mn-ea"/>
                <a:cs typeface="Oracle Sans Tab" panose="020B0503020204020204" pitchFamily="34" charset="0"/>
              </a:defRPr>
            </a:lvl2pPr>
            <a:lvl3pPr marL="410766"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3pPr>
            <a:lvl4pPr marL="547688"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050" kern="1200">
                <a:solidFill>
                  <a:schemeClr val="tx1"/>
                </a:solidFill>
                <a:latin typeface="Oracle Sans Tab Light" panose="020B0403020204020204" pitchFamily="34" charset="0"/>
                <a:ea typeface="+mn-ea"/>
                <a:cs typeface="Oracle Sans Tab Light" panose="020B0403020204020204" pitchFamily="34" charset="0"/>
              </a:defRPr>
            </a:lvl4pPr>
            <a:lvl5pPr marL="685800" marR="0" indent="-137160" algn="l" defTabSz="685800" rtl="0" eaLnBrk="1" fontAlgn="auto" latinLnBrk="0" hangingPunct="1">
              <a:lnSpc>
                <a:spcPct val="95000"/>
              </a:lnSpc>
              <a:spcBef>
                <a:spcPts val="300"/>
              </a:spcBef>
              <a:spcAft>
                <a:spcPts val="0"/>
              </a:spcAft>
              <a:buClrTx/>
              <a:buSzTx/>
              <a:buFont typeface="System Font Regular"/>
              <a:buChar char="•"/>
              <a:tabLst/>
              <a:defRPr sz="900" kern="1200">
                <a:solidFill>
                  <a:schemeClr val="tx1"/>
                </a:solidFill>
                <a:latin typeface="Oracle Sans Tab Light" panose="020B0403020204020204" pitchFamily="34" charset="0"/>
                <a:ea typeface="+mn-ea"/>
                <a:cs typeface="Oracle Sans Tab Light" panose="020B0403020204020204" pitchFamily="34" charset="0"/>
              </a:defRPr>
            </a:lvl5pPr>
            <a:lvl6pPr marL="822960" indent="-137160" algn="l" defTabSz="685800" rtl="0" eaLnBrk="1" latinLnBrk="0" hangingPunct="1">
              <a:lnSpc>
                <a:spcPct val="95000"/>
              </a:lnSpc>
              <a:spcBef>
                <a:spcPts val="300"/>
              </a:spcBef>
              <a:spcAft>
                <a:spcPts val="0"/>
              </a:spcAft>
              <a:buSzPct val="100000"/>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6pPr>
            <a:lvl7pPr marL="960120" indent="-137160" algn="l" defTabSz="685800" rtl="0" eaLnBrk="1" latinLnBrk="0" hangingPunct="1">
              <a:lnSpc>
                <a:spcPct val="95000"/>
              </a:lnSpc>
              <a:spcBef>
                <a:spcPts val="300"/>
              </a:spcBef>
              <a:spcAft>
                <a:spcPts val="0"/>
              </a:spcAft>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894" indent="-285750" defTabSz="91440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Quickly start Fusion Applications projects with the new </a:t>
            </a:r>
            <a:r>
              <a:rPr lang="en-US" sz="1600" dirty="0">
                <a:solidFill>
                  <a:srgbClr val="C00000"/>
                </a:solidFill>
                <a:latin typeface="Oracle Sans" panose="020B0503020204020204" pitchFamily="34" charset="0"/>
                <a:cs typeface="Oracle Sans" panose="020B0503020204020204" pitchFamily="34" charset="0"/>
              </a:rPr>
              <a:t>Fusion Integration </a:t>
            </a:r>
            <a:r>
              <a:rPr lang="en-US" sz="1600" dirty="0">
                <a:latin typeface="Oracle Sans" panose="020B0503020204020204" pitchFamily="34" charset="0"/>
                <a:cs typeface="Oracle Sans" panose="020B0503020204020204" pitchFamily="34" charset="0"/>
              </a:rPr>
              <a:t>option, featuring pre-configured SSO, identity propagation, and testable REST setups.</a:t>
            </a:r>
          </a:p>
          <a:p>
            <a:pPr marL="342894" indent="-285750" defTabSz="91440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Easily build APEX apps using any </a:t>
            </a:r>
            <a:r>
              <a:rPr lang="en-US" sz="1600" dirty="0">
                <a:solidFill>
                  <a:srgbClr val="C00000"/>
                </a:solidFill>
                <a:latin typeface="Oracle Sans" panose="020B0503020204020204" pitchFamily="34" charset="0"/>
                <a:cs typeface="Oracle Sans" panose="020B0503020204020204" pitchFamily="34" charset="0"/>
              </a:rPr>
              <a:t>Fusion REST APIs</a:t>
            </a:r>
            <a:r>
              <a:rPr lang="en-US" sz="1600" dirty="0">
                <a:latin typeface="Oracle Sans" panose="020B0503020204020204" pitchFamily="34" charset="0"/>
                <a:cs typeface="Oracle Sans" panose="020B0503020204020204" pitchFamily="34" charset="0"/>
              </a:rPr>
              <a:t>, including the latest </a:t>
            </a:r>
            <a:r>
              <a:rPr lang="en-US" sz="1600" dirty="0">
                <a:solidFill>
                  <a:srgbClr val="C00000"/>
                </a:solidFill>
                <a:latin typeface="Oracle Sans" panose="020B0503020204020204" pitchFamily="34" charset="0"/>
                <a:cs typeface="Oracle Sans" panose="020B0503020204020204" pitchFamily="34" charset="0"/>
              </a:rPr>
              <a:t>/</a:t>
            </a:r>
            <a:r>
              <a:rPr lang="en-US" sz="1600" dirty="0" err="1">
                <a:solidFill>
                  <a:srgbClr val="C00000"/>
                </a:solidFill>
                <a:latin typeface="Oracle Sans" panose="020B0503020204020204" pitchFamily="34" charset="0"/>
                <a:cs typeface="Oracle Sans" panose="020B0503020204020204" pitchFamily="34" charset="0"/>
              </a:rPr>
              <a:t>api</a:t>
            </a:r>
            <a:r>
              <a:rPr lang="en-US" sz="1600" dirty="0">
                <a:solidFill>
                  <a:srgbClr val="C00000"/>
                </a:solidFill>
                <a:latin typeface="Oracle Sans" panose="020B0503020204020204" pitchFamily="34" charset="0"/>
                <a:cs typeface="Oracle Sans" panose="020B0503020204020204" pitchFamily="34" charset="0"/>
              </a:rPr>
              <a:t>/boss </a:t>
            </a:r>
            <a:r>
              <a:rPr lang="en-US" sz="1600" dirty="0">
                <a:latin typeface="Oracle Sans" panose="020B0503020204020204" pitchFamily="34" charset="0"/>
                <a:cs typeface="Oracle Sans" panose="020B0503020204020204" pitchFamily="34" charset="0"/>
              </a:rPr>
              <a:t>endpoints.</a:t>
            </a:r>
          </a:p>
          <a:p>
            <a:pPr marL="342894" indent="-285750" defTabSz="91440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Automatically discover supported </a:t>
            </a:r>
            <a:r>
              <a:rPr lang="en-US" sz="1600" dirty="0">
                <a:solidFill>
                  <a:srgbClr val="C00000"/>
                </a:solidFill>
                <a:latin typeface="Oracle Sans" panose="020B0503020204020204" pitchFamily="34" charset="0"/>
                <a:cs typeface="Oracle Sans" panose="020B0503020204020204" pitchFamily="34" charset="0"/>
              </a:rPr>
              <a:t>API operations </a:t>
            </a:r>
            <a:r>
              <a:rPr lang="en-US" sz="1600" dirty="0">
                <a:latin typeface="Oracle Sans" panose="020B0503020204020204" pitchFamily="34" charset="0"/>
                <a:cs typeface="Oracle Sans" panose="020B0503020204020204" pitchFamily="34" charset="0"/>
              </a:rPr>
              <a:t>and </a:t>
            </a:r>
            <a:r>
              <a:rPr lang="en-US" sz="1600" dirty="0">
                <a:solidFill>
                  <a:srgbClr val="C00000"/>
                </a:solidFill>
                <a:latin typeface="Oracle Sans" panose="020B0503020204020204" pitchFamily="34" charset="0"/>
                <a:cs typeface="Oracle Sans" panose="020B0503020204020204" pitchFamily="34" charset="0"/>
              </a:rPr>
              <a:t>data profiles</a:t>
            </a:r>
            <a:r>
              <a:rPr lang="en-US" sz="1600" dirty="0">
                <a:latin typeface="Oracle Sans" panose="020B0503020204020204" pitchFamily="34" charset="0"/>
                <a:cs typeface="Oracle Sans" panose="020B0503020204020204" pitchFamily="34" charset="0"/>
              </a:rPr>
              <a:t>.</a:t>
            </a:r>
          </a:p>
          <a:p>
            <a:pPr marL="342894" indent="-285750" defTabSz="914400">
              <a:lnSpc>
                <a:spcPct val="100000"/>
              </a:lnSpc>
              <a:spcBef>
                <a:spcPts val="1000"/>
              </a:spcBef>
              <a:buClr>
                <a:srgbClr val="FF0000"/>
              </a:buClr>
              <a:buSzPct val="70000"/>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Optimize performance by delegating tasks like filtering and sorting to APIs, transferring only necessary data.</a:t>
            </a:r>
          </a:p>
        </p:txBody>
      </p:sp>
      <p:sp>
        <p:nvSpPr>
          <p:cNvPr id="4" name="Date">
            <a:extLst>
              <a:ext uri="{FF2B5EF4-FFF2-40B4-BE49-F238E27FC236}">
                <a16:creationId xmlns:a16="http://schemas.microsoft.com/office/drawing/2014/main" id="{1E1ED1BA-FD17-DC2E-24DF-C2418DAC2ACD}"/>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7" name="Slide Number Placeholder 6">
            <a:extLst>
              <a:ext uri="{FF2B5EF4-FFF2-40B4-BE49-F238E27FC236}">
                <a16:creationId xmlns:a16="http://schemas.microsoft.com/office/drawing/2014/main" id="{D9B45C96-AB9A-CF9D-F90A-DB2A71231FB3}"/>
              </a:ext>
            </a:extLst>
          </p:cNvPr>
          <p:cNvSpPr>
            <a:spLocks noGrp="1"/>
          </p:cNvSpPr>
          <p:nvPr>
            <p:ph type="sldNum" sz="quarter" idx="16"/>
          </p:nvPr>
        </p:nvSpPr>
        <p:spPr/>
        <p:txBody>
          <a:bodyPr/>
          <a:lstStyle/>
          <a:p>
            <a:fld id="{345D60D9-5372-5F40-9443-0F9AE5BDC3C8}" type="slidenum">
              <a:rPr lang="en-US" smtClean="0"/>
              <a:pPr/>
              <a:t>84</a:t>
            </a:fld>
            <a:endParaRPr lang="en-US" dirty="0"/>
          </a:p>
        </p:txBody>
      </p:sp>
      <p:grpSp>
        <p:nvGrpSpPr>
          <p:cNvPr id="6" name="Group 5">
            <a:extLst>
              <a:ext uri="{FF2B5EF4-FFF2-40B4-BE49-F238E27FC236}">
                <a16:creationId xmlns:a16="http://schemas.microsoft.com/office/drawing/2014/main" id="{33CF25AB-E2BB-17B6-AD3D-3F7B38243226}"/>
              </a:ext>
            </a:extLst>
          </p:cNvPr>
          <p:cNvGrpSpPr/>
          <p:nvPr/>
        </p:nvGrpSpPr>
        <p:grpSpPr>
          <a:xfrm>
            <a:off x="6312024" y="731519"/>
            <a:ext cx="5447958" cy="5692141"/>
            <a:chOff x="6583680" y="731520"/>
            <a:chExt cx="5394960" cy="6035040"/>
          </a:xfrm>
        </p:grpSpPr>
        <p:pic>
          <p:nvPicPr>
            <p:cNvPr id="8" name="Picture 7">
              <a:extLst>
                <a:ext uri="{FF2B5EF4-FFF2-40B4-BE49-F238E27FC236}">
                  <a16:creationId xmlns:a16="http://schemas.microsoft.com/office/drawing/2014/main" id="{FBE0AA06-41D2-7C89-97ED-2AD597DEF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731520"/>
              <a:ext cx="3657600" cy="3657600"/>
            </a:xfrm>
            <a:prstGeom prst="rect">
              <a:avLst/>
            </a:prstGeom>
          </p:spPr>
        </p:pic>
        <p:pic>
          <p:nvPicPr>
            <p:cNvPr id="9" name="Picture 8">
              <a:extLst>
                <a:ext uri="{FF2B5EF4-FFF2-40B4-BE49-F238E27FC236}">
                  <a16:creationId xmlns:a16="http://schemas.microsoft.com/office/drawing/2014/main" id="{B8E0B91F-6ADA-2B44-6384-0D4167DAC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040" y="3108960"/>
              <a:ext cx="3657600" cy="3657600"/>
            </a:xfrm>
            <a:prstGeom prst="rect">
              <a:avLst/>
            </a:prstGeom>
            <a:ln w="12700">
              <a:noFill/>
            </a:ln>
          </p:spPr>
        </p:pic>
        <p:cxnSp>
          <p:nvCxnSpPr>
            <p:cNvPr id="10" name="Elbow Connector 9">
              <a:extLst>
                <a:ext uri="{FF2B5EF4-FFF2-40B4-BE49-F238E27FC236}">
                  <a16:creationId xmlns:a16="http://schemas.microsoft.com/office/drawing/2014/main" id="{B8DC432D-DA95-A843-E572-3885DE9F466C}"/>
                </a:ext>
              </a:extLst>
            </p:cNvPr>
            <p:cNvCxnSpPr>
              <a:cxnSpLocks noChangeAspect="1"/>
            </p:cNvCxnSpPr>
            <p:nvPr/>
          </p:nvCxnSpPr>
          <p:spPr>
            <a:xfrm rot="10800000" flipH="1" flipV="1">
              <a:off x="10241280" y="3108960"/>
              <a:ext cx="548640" cy="548640"/>
            </a:xfrm>
            <a:prstGeom prst="bentConnector3">
              <a:avLst>
                <a:gd name="adj1" fmla="val 100744"/>
              </a:avLst>
            </a:prstGeom>
            <a:ln w="25400">
              <a:solidFill>
                <a:schemeClr val="tx1">
                  <a:lumMod val="25000"/>
                  <a:lumOff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71E333B-35FE-8C6D-1334-D95A620581C8}"/>
                </a:ext>
              </a:extLst>
            </p:cNvPr>
            <p:cNvSpPr txBox="1"/>
            <p:nvPr/>
          </p:nvSpPr>
          <p:spPr>
            <a:xfrm>
              <a:off x="7040880" y="3429000"/>
              <a:ext cx="1645920" cy="365760"/>
            </a:xfrm>
            <a:prstGeom prst="rect">
              <a:avLst/>
            </a:prstGeom>
            <a:noFill/>
          </p:spPr>
          <p:txBody>
            <a:bodyPr wrap="none" lIns="0" tIns="0" rIns="0" bIns="0" rtlCol="0" anchor="ctr">
              <a:noAutofit/>
            </a:bodyPr>
            <a:lstStyle/>
            <a:p>
              <a:r>
                <a:rPr lang="en-US" sz="1400" dirty="0"/>
                <a:t>Existing Apps</a:t>
              </a:r>
            </a:p>
          </p:txBody>
        </p:sp>
        <p:sp>
          <p:nvSpPr>
            <p:cNvPr id="14" name="TextBox 13">
              <a:extLst>
                <a:ext uri="{FF2B5EF4-FFF2-40B4-BE49-F238E27FC236}">
                  <a16:creationId xmlns:a16="http://schemas.microsoft.com/office/drawing/2014/main" id="{8573C44C-5149-8DDF-7AA1-336ED4885D46}"/>
                </a:ext>
              </a:extLst>
            </p:cNvPr>
            <p:cNvSpPr txBox="1"/>
            <p:nvPr/>
          </p:nvSpPr>
          <p:spPr>
            <a:xfrm>
              <a:off x="8595360" y="5577840"/>
              <a:ext cx="1645920" cy="365760"/>
            </a:xfrm>
            <a:prstGeom prst="rect">
              <a:avLst/>
            </a:prstGeom>
            <a:noFill/>
          </p:spPr>
          <p:txBody>
            <a:bodyPr wrap="none" lIns="0" tIns="0" rIns="0" bIns="0" rtlCol="0" anchor="ctr">
              <a:noAutofit/>
            </a:bodyPr>
            <a:lstStyle/>
            <a:p>
              <a:r>
                <a:rPr lang="en-US" sz="1400" dirty="0"/>
                <a:t>APEX Application</a:t>
              </a:r>
            </a:p>
          </p:txBody>
        </p:sp>
      </p:grpSp>
      <p:sp>
        <p:nvSpPr>
          <p:cNvPr id="15" name="Rectangle 14">
            <a:extLst>
              <a:ext uri="{FF2B5EF4-FFF2-40B4-BE49-F238E27FC236}">
                <a16:creationId xmlns:a16="http://schemas.microsoft.com/office/drawing/2014/main" id="{BD71FD5F-9759-4FE8-1F63-AADFE3291C95}"/>
              </a:ext>
            </a:extLst>
          </p:cNvPr>
          <p:cNvSpPr/>
          <p:nvPr/>
        </p:nvSpPr>
        <p:spPr>
          <a:xfrm>
            <a:off x="10123136" y="0"/>
            <a:ext cx="2068864" cy="396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in APEX 24.2</a:t>
            </a:r>
          </a:p>
        </p:txBody>
      </p:sp>
    </p:spTree>
    <p:extLst>
      <p:ext uri="{BB962C8B-B14F-4D97-AF65-F5344CB8AC3E}">
        <p14:creationId xmlns:p14="http://schemas.microsoft.com/office/powerpoint/2010/main" val="99455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27" name="Picture Placeholder 17">
            <a:extLst>
              <a:ext uri="{FF2B5EF4-FFF2-40B4-BE49-F238E27FC236}">
                <a16:creationId xmlns:a16="http://schemas.microsoft.com/office/drawing/2014/main" id="{9D892F54-D747-86C5-7E6C-8E20247DDDCD}"/>
              </a:ext>
            </a:extLst>
          </p:cNvPr>
          <p:cNvSpPr txBox="1">
            <a:spLocks/>
          </p:cNvSpPr>
          <p:nvPr/>
        </p:nvSpPr>
        <p:spPr>
          <a:xfrm>
            <a:off x="5935752" y="0"/>
            <a:ext cx="6256248" cy="6858000"/>
          </a:xfrm>
          <a:prstGeom prst="rect">
            <a:avLst/>
          </a:prstGeom>
          <a:solidFill>
            <a:schemeClr val="tx1">
              <a:lumMod val="10000"/>
              <a:lumOff val="90000"/>
            </a:schemeClr>
          </a:solidFill>
        </p:spPr>
        <p:txBody>
          <a:bodyPr lIns="72000" tIns="72000" rIns="0"/>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400" b="0" i="0" kern="1200">
                <a:solidFill>
                  <a:srgbClr val="36293C"/>
                </a:solidFill>
                <a:latin typeface="Oracle Sans Light" panose="020B0403020204020204" pitchFamily="34" charset="0"/>
                <a:ea typeface="+mn-ea"/>
                <a:cs typeface="Oracle Sans Light" panose="020B04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4" name="Title 4">
            <a:extLst>
              <a:ext uri="{FF2B5EF4-FFF2-40B4-BE49-F238E27FC236}">
                <a16:creationId xmlns:a16="http://schemas.microsoft.com/office/drawing/2014/main" id="{FECF5A5E-B52A-A131-B571-79113BB6397F}"/>
              </a:ext>
            </a:extLst>
          </p:cNvPr>
          <p:cNvSpPr>
            <a:spLocks noGrp="1"/>
          </p:cNvSpPr>
          <p:nvPr>
            <p:ph type="title"/>
          </p:nvPr>
        </p:nvSpPr>
        <p:spPr>
          <a:xfrm>
            <a:off x="768875" y="182402"/>
            <a:ext cx="5166877" cy="950651"/>
          </a:xfrm>
        </p:spPr>
        <p:txBody>
          <a:bodyPr/>
          <a:lstStyle/>
          <a:p>
            <a:r>
              <a:rPr lang="en-US" sz="2400" dirty="0"/>
              <a:t>Working Copy</a:t>
            </a:r>
            <a:endParaRPr lang="en-US" sz="1800" b="0" dirty="0">
              <a:solidFill>
                <a:schemeClr val="accent1"/>
              </a:solidFill>
              <a:latin typeface="Oracle Sans Bold"/>
              <a:cs typeface="Oracle Sans Bold"/>
              <a:sym typeface="Oracle Sans Bold"/>
            </a:endParaRPr>
          </a:p>
        </p:txBody>
      </p:sp>
      <p:sp>
        <p:nvSpPr>
          <p:cNvPr id="5" name="Rectangle 4">
            <a:extLst>
              <a:ext uri="{FF2B5EF4-FFF2-40B4-BE49-F238E27FC236}">
                <a16:creationId xmlns:a16="http://schemas.microsoft.com/office/drawing/2014/main" id="{6ED4D588-80ED-0A96-A91D-F4D592EA1236}"/>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9F9D34F0-671B-6FB2-B1B8-D37CB37DC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0007" y="1293782"/>
            <a:ext cx="5402473" cy="2541252"/>
          </a:xfrm>
          <a:prstGeom prst="rect">
            <a:avLst/>
          </a:prstGeom>
          <a:effectLst>
            <a:outerShdw blurRad="50800" dist="50800" dir="5400000" algn="ctr" rotWithShape="0">
              <a:schemeClr val="accent3"/>
            </a:outerShdw>
          </a:effectLst>
        </p:spPr>
      </p:pic>
      <p:pic>
        <p:nvPicPr>
          <p:cNvPr id="7" name="Picture 6" descr="A screenshot of a computer&#10;&#10;Description automatically generated">
            <a:extLst>
              <a:ext uri="{FF2B5EF4-FFF2-40B4-BE49-F238E27FC236}">
                <a16:creationId xmlns:a16="http://schemas.microsoft.com/office/drawing/2014/main" id="{70878E5F-D5C1-E2CB-3BBF-8105311F9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716" y="4123730"/>
            <a:ext cx="2880320" cy="2299930"/>
          </a:xfrm>
          <a:prstGeom prst="rect">
            <a:avLst/>
          </a:prstGeom>
          <a:effectLst>
            <a:outerShdw blurRad="50800" dist="50800" dir="5400000" algn="ctr" rotWithShape="0">
              <a:schemeClr val="accent3"/>
            </a:outerShdw>
          </a:effectLst>
        </p:spPr>
      </p:pic>
      <p:sp>
        <p:nvSpPr>
          <p:cNvPr id="8" name="Content Placeholder 2">
            <a:extLst>
              <a:ext uri="{FF2B5EF4-FFF2-40B4-BE49-F238E27FC236}">
                <a16:creationId xmlns:a16="http://schemas.microsoft.com/office/drawing/2014/main" id="{1E5BCE2D-8980-3C97-1E23-7B19CD841738}"/>
              </a:ext>
            </a:extLst>
          </p:cNvPr>
          <p:cNvSpPr txBox="1">
            <a:spLocks/>
          </p:cNvSpPr>
          <p:nvPr/>
        </p:nvSpPr>
        <p:spPr>
          <a:xfrm>
            <a:off x="768875" y="1764053"/>
            <a:ext cx="4895078" cy="3329894"/>
          </a:xfrm>
          <a:prstGeom prst="rect">
            <a:avLst/>
          </a:prstGeom>
        </p:spPr>
        <p:txBody>
          <a:bodyPr/>
          <a:lstStyle>
            <a:lvl1pPr marL="0" marR="0" indent="0" algn="l" defTabSz="685800" rtl="0" eaLnBrk="1" fontAlgn="auto" latinLnBrk="0" hangingPunct="1">
              <a:lnSpc>
                <a:spcPct val="95000"/>
              </a:lnSpc>
              <a:spcBef>
                <a:spcPts val="450"/>
              </a:spcBef>
              <a:spcAft>
                <a:spcPts val="0"/>
              </a:spcAft>
              <a:buClrTx/>
              <a:buSzTx/>
              <a:buFont typeface="System Font Regular"/>
              <a:buNone/>
              <a:tabLst/>
              <a:defRPr sz="1350" b="0" i="0" kern="1200">
                <a:solidFill>
                  <a:schemeClr val="tx1"/>
                </a:solidFill>
                <a:latin typeface="+mn-lt"/>
                <a:ea typeface="+mn-ea"/>
                <a:cs typeface="Oracle Sans Tab" panose="020B0503020204020204" pitchFamily="34" charset="0"/>
              </a:defRPr>
            </a:lvl1pPr>
            <a:lvl2pPr marL="274320" marR="0" indent="-137160" algn="l" defTabSz="685800" rtl="0" eaLnBrk="1" fontAlgn="auto" latinLnBrk="0" hangingPunct="1">
              <a:lnSpc>
                <a:spcPct val="95000"/>
              </a:lnSpc>
              <a:spcBef>
                <a:spcPts val="450"/>
              </a:spcBef>
              <a:spcAft>
                <a:spcPts val="0"/>
              </a:spcAft>
              <a:buClrTx/>
              <a:buSzPct val="100000"/>
              <a:buFont typeface="Arial" panose="020B0604020202020204" pitchFamily="34" charset="0"/>
              <a:buChar char="•"/>
              <a:tabLst/>
              <a:defRPr sz="1350" b="0" i="0" kern="1200">
                <a:solidFill>
                  <a:schemeClr val="tx1"/>
                </a:solidFill>
                <a:latin typeface="+mn-lt"/>
                <a:ea typeface="+mn-ea"/>
                <a:cs typeface="Oracle Sans Tab" panose="020B0503020204020204" pitchFamily="34" charset="0"/>
              </a:defRPr>
            </a:lvl2pPr>
            <a:lvl3pPr marL="410766"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3pPr>
            <a:lvl4pPr marL="547688"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050" kern="1200">
                <a:solidFill>
                  <a:schemeClr val="tx1"/>
                </a:solidFill>
                <a:latin typeface="Oracle Sans Tab Light" panose="020B0403020204020204" pitchFamily="34" charset="0"/>
                <a:ea typeface="+mn-ea"/>
                <a:cs typeface="Oracle Sans Tab Light" panose="020B0403020204020204" pitchFamily="34" charset="0"/>
              </a:defRPr>
            </a:lvl4pPr>
            <a:lvl5pPr marL="685800" marR="0" indent="-137160" algn="l" defTabSz="685800" rtl="0" eaLnBrk="1" fontAlgn="auto" latinLnBrk="0" hangingPunct="1">
              <a:lnSpc>
                <a:spcPct val="95000"/>
              </a:lnSpc>
              <a:spcBef>
                <a:spcPts val="300"/>
              </a:spcBef>
              <a:spcAft>
                <a:spcPts val="0"/>
              </a:spcAft>
              <a:buClrTx/>
              <a:buSzTx/>
              <a:buFont typeface="System Font Regular"/>
              <a:buChar char="•"/>
              <a:tabLst/>
              <a:defRPr sz="900" kern="1200">
                <a:solidFill>
                  <a:schemeClr val="tx1"/>
                </a:solidFill>
                <a:latin typeface="Oracle Sans Tab Light" panose="020B0403020204020204" pitchFamily="34" charset="0"/>
                <a:ea typeface="+mn-ea"/>
                <a:cs typeface="Oracle Sans Tab Light" panose="020B0403020204020204" pitchFamily="34" charset="0"/>
              </a:defRPr>
            </a:lvl5pPr>
            <a:lvl6pPr marL="822960" indent="-137160" algn="l" defTabSz="685800" rtl="0" eaLnBrk="1" latinLnBrk="0" hangingPunct="1">
              <a:lnSpc>
                <a:spcPct val="95000"/>
              </a:lnSpc>
              <a:spcBef>
                <a:spcPts val="300"/>
              </a:spcBef>
              <a:spcAft>
                <a:spcPts val="0"/>
              </a:spcAft>
              <a:buSzPct val="100000"/>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6pPr>
            <a:lvl7pPr marL="960120" indent="-137160" algn="l" defTabSz="685800" rtl="0" eaLnBrk="1" latinLnBrk="0" hangingPunct="1">
              <a:lnSpc>
                <a:spcPct val="95000"/>
              </a:lnSpc>
              <a:spcBef>
                <a:spcPts val="300"/>
              </a:spcBef>
              <a:spcAft>
                <a:spcPts val="0"/>
              </a:spcAft>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77180" indent="-285750" defTabSz="914377">
              <a:spcBef>
                <a:spcPts val="1600"/>
              </a:spcBef>
              <a:buClr>
                <a:srgbClr val="FF0000"/>
              </a:buClr>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Allows developers to create a working copy of an existing app, diff changes between the copy and main app, and then merge changes back into the main app</a:t>
            </a:r>
          </a:p>
          <a:p>
            <a:pPr marL="377180" indent="-285750" defTabSz="914377">
              <a:spcBef>
                <a:spcPts val="1600"/>
              </a:spcBef>
              <a:buClr>
                <a:srgbClr val="FF0000"/>
              </a:buClr>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Enables multiple developers to work on different features in isolation of each other on the same app</a:t>
            </a:r>
          </a:p>
          <a:p>
            <a:pPr marL="377180" indent="-285750" defTabSz="914377">
              <a:spcBef>
                <a:spcPts val="1600"/>
              </a:spcBef>
              <a:buClr>
                <a:srgbClr val="FF0000"/>
              </a:buClr>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Comparison of changes is done by performing a split YAML export of both applications </a:t>
            </a:r>
          </a:p>
        </p:txBody>
      </p:sp>
      <p:sp>
        <p:nvSpPr>
          <p:cNvPr id="2" name="Date">
            <a:extLst>
              <a:ext uri="{FF2B5EF4-FFF2-40B4-BE49-F238E27FC236}">
                <a16:creationId xmlns:a16="http://schemas.microsoft.com/office/drawing/2014/main" id="{4EEE45A8-4C60-DEC6-214A-097F427130C7}"/>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9" name="Slide Number Placeholder 8">
            <a:extLst>
              <a:ext uri="{FF2B5EF4-FFF2-40B4-BE49-F238E27FC236}">
                <a16:creationId xmlns:a16="http://schemas.microsoft.com/office/drawing/2014/main" id="{CCE80830-3E6C-252C-40E2-ED5B48803A8A}"/>
              </a:ext>
            </a:extLst>
          </p:cNvPr>
          <p:cNvSpPr>
            <a:spLocks noGrp="1"/>
          </p:cNvSpPr>
          <p:nvPr>
            <p:ph type="sldNum" sz="quarter" idx="16"/>
          </p:nvPr>
        </p:nvSpPr>
        <p:spPr/>
        <p:txBody>
          <a:bodyPr/>
          <a:lstStyle/>
          <a:p>
            <a:fld id="{345D60D9-5372-5F40-9443-0F9AE5BDC3C8}" type="slidenum">
              <a:rPr lang="en-US" smtClean="0"/>
              <a:pPr/>
              <a:t>85</a:t>
            </a:fld>
            <a:endParaRPr lang="en-US" dirty="0"/>
          </a:p>
        </p:txBody>
      </p:sp>
    </p:spTree>
    <p:extLst>
      <p:ext uri="{BB962C8B-B14F-4D97-AF65-F5344CB8AC3E}">
        <p14:creationId xmlns:p14="http://schemas.microsoft.com/office/powerpoint/2010/main" val="72935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latin typeface="Oracle Sans" panose="020B0503020204020204" pitchFamily="34" charset="0"/>
                <a:cs typeface="Oracle Sans" panose="020B0503020204020204" pitchFamily="34" charset="0"/>
              </a:rPr>
              <a:t>Plug-Ins</a:t>
            </a:r>
            <a:endParaRPr lang="en-US" b="1" i="0" kern="1200" baseline="0" dirty="0">
              <a:latin typeface="+mn-lt"/>
              <a:ea typeface="+mn-ea"/>
              <a:cs typeface="+mj-cs"/>
            </a:endParaRPr>
          </a:p>
        </p:txBody>
      </p:sp>
      <p:sp>
        <p:nvSpPr>
          <p:cNvPr id="15" name="Text Placeholder 2">
            <a:extLst>
              <a:ext uri="{FF2B5EF4-FFF2-40B4-BE49-F238E27FC236}">
                <a16:creationId xmlns:a16="http://schemas.microsoft.com/office/drawing/2014/main" id="{12872281-2ACB-13E9-09FF-D6FD8B559C23}"/>
              </a:ext>
            </a:extLst>
          </p:cNvPr>
          <p:cNvSpPr txBox="1">
            <a:spLocks/>
          </p:cNvSpPr>
          <p:nvPr/>
        </p:nvSpPr>
        <p:spPr>
          <a:xfrm>
            <a:off x="768875" y="956751"/>
            <a:ext cx="10671048"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Extend applications with custom components such as items and regions</a:t>
            </a:r>
          </a:p>
        </p:txBody>
      </p:sp>
      <p:pic>
        <p:nvPicPr>
          <p:cNvPr id="2" name="Picture 1">
            <a:extLst>
              <a:ext uri="{FF2B5EF4-FFF2-40B4-BE49-F238E27FC236}">
                <a16:creationId xmlns:a16="http://schemas.microsoft.com/office/drawing/2014/main" id="{92C671B6-ACCF-2ED6-428F-81CC788E5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1832990"/>
            <a:ext cx="5059065" cy="3381925"/>
          </a:xfrm>
          <a:prstGeom prst="rect">
            <a:avLst/>
          </a:prstGeom>
          <a:ln w="6350">
            <a:solidFill>
              <a:schemeClr val="tx2"/>
            </a:solidFill>
          </a:ln>
          <a:effectLst>
            <a:outerShdw blurRad="50800" dist="50800" dir="5400000" algn="ctr" rotWithShape="0">
              <a:schemeClr val="tx1"/>
            </a:outerShdw>
          </a:effectLst>
        </p:spPr>
      </p:pic>
      <p:pic>
        <p:nvPicPr>
          <p:cNvPr id="5" name="Picture 4">
            <a:extLst>
              <a:ext uri="{FF2B5EF4-FFF2-40B4-BE49-F238E27FC236}">
                <a16:creationId xmlns:a16="http://schemas.microsoft.com/office/drawing/2014/main" id="{3653C6A5-AA5C-0686-57FC-2D0352B0DCE2}"/>
              </a:ext>
            </a:extLst>
          </p:cNvPr>
          <p:cNvPicPr>
            <a:picLocks noChangeAspect="1"/>
          </p:cNvPicPr>
          <p:nvPr/>
        </p:nvPicPr>
        <p:blipFill>
          <a:blip r:embed="rId4"/>
          <a:stretch>
            <a:fillRect/>
          </a:stretch>
        </p:blipFill>
        <p:spPr>
          <a:xfrm>
            <a:off x="5601218" y="1766659"/>
            <a:ext cx="2755004" cy="3448256"/>
          </a:xfrm>
          <a:prstGeom prst="rect">
            <a:avLst/>
          </a:prstGeom>
          <a:effectLst>
            <a:outerShdw blurRad="50800" dist="50800" dir="5400000" algn="ctr" rotWithShape="0">
              <a:schemeClr val="tx1"/>
            </a:outerShdw>
          </a:effectLst>
        </p:spPr>
      </p:pic>
      <p:pic>
        <p:nvPicPr>
          <p:cNvPr id="8" name="Picture 7">
            <a:extLst>
              <a:ext uri="{FF2B5EF4-FFF2-40B4-BE49-F238E27FC236}">
                <a16:creationId xmlns:a16="http://schemas.microsoft.com/office/drawing/2014/main" id="{923B828B-0797-2A90-806B-EA4B504DFC51}"/>
              </a:ext>
            </a:extLst>
          </p:cNvPr>
          <p:cNvPicPr>
            <a:picLocks noChangeAspect="1"/>
          </p:cNvPicPr>
          <p:nvPr/>
        </p:nvPicPr>
        <p:blipFill rotWithShape="1">
          <a:blip r:embed="rId5"/>
          <a:srcRect r="847" b="3831"/>
          <a:stretch/>
        </p:blipFill>
        <p:spPr>
          <a:xfrm>
            <a:off x="8418999" y="2384495"/>
            <a:ext cx="3324596" cy="2253491"/>
          </a:xfrm>
          <a:prstGeom prst="rect">
            <a:avLst/>
          </a:prstGeom>
          <a:effectLst>
            <a:outerShdw blurRad="50800" dist="50800" dir="5400000" algn="ctr" rotWithShape="0">
              <a:schemeClr val="tx1"/>
            </a:outerShdw>
          </a:effectLst>
        </p:spPr>
      </p:pic>
      <p:sp>
        <p:nvSpPr>
          <p:cNvPr id="9" name="Content Placeholder 1">
            <a:extLst>
              <a:ext uri="{FF2B5EF4-FFF2-40B4-BE49-F238E27FC236}">
                <a16:creationId xmlns:a16="http://schemas.microsoft.com/office/drawing/2014/main" id="{3AC9BE95-4DB3-2FDE-BB39-0B7A2B0162C5}"/>
              </a:ext>
            </a:extLst>
          </p:cNvPr>
          <p:cNvSpPr txBox="1">
            <a:spLocks/>
          </p:cNvSpPr>
          <p:nvPr/>
        </p:nvSpPr>
        <p:spPr>
          <a:xfrm>
            <a:off x="734882" y="5452821"/>
            <a:ext cx="10677525" cy="39319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solidFill>
                  <a:srgbClr val="2C5967"/>
                </a:solidFill>
                <a:latin typeface="Oracle Sans Semi Bold" panose="020B0603020204020204" pitchFamily="34" charset="0"/>
                <a:cs typeface="Oracle Sans Semi Bold" panose="020B0603020204020204" pitchFamily="34" charset="0"/>
                <a:hlinkClick r:id="rId6">
                  <a:extLst>
                    <a:ext uri="{A12FA001-AC4F-418D-AE19-62706E023703}">
                      <ahyp:hlinkClr xmlns:ahyp="http://schemas.microsoft.com/office/drawing/2018/hyperlinkcolor" val="tx"/>
                    </a:ext>
                  </a:extLst>
                </a:hlinkClick>
              </a:rPr>
              <a:t>apex.world</a:t>
            </a:r>
            <a:r>
              <a:rPr lang="en-US" dirty="0">
                <a:solidFill>
                  <a:srgbClr val="2C5967"/>
                </a:solidFill>
                <a:latin typeface="Oracle Sans Semi Bold" panose="020B0603020204020204" pitchFamily="34" charset="0"/>
                <a:cs typeface="Oracle Sans Semi Bold" panose="020B0603020204020204" pitchFamily="34" charset="0"/>
                <a:hlinkClick r:id="rId6">
                  <a:extLst>
                    <a:ext uri="{A12FA001-AC4F-418D-AE19-62706E023703}">
                      <ahyp:hlinkClr xmlns:ahyp="http://schemas.microsoft.com/office/drawing/2018/hyperlinkcolor" val="tx"/>
                    </a:ext>
                  </a:extLst>
                </a:hlinkClick>
              </a:rPr>
              <a:t>/</a:t>
            </a:r>
            <a:r>
              <a:rPr lang="en-US" dirty="0" err="1">
                <a:solidFill>
                  <a:srgbClr val="2C5967"/>
                </a:solidFill>
                <a:latin typeface="Oracle Sans Semi Bold" panose="020B0603020204020204" pitchFamily="34" charset="0"/>
                <a:cs typeface="Oracle Sans Semi Bold" panose="020B0603020204020204" pitchFamily="34" charset="0"/>
                <a:hlinkClick r:id="rId6">
                  <a:extLst>
                    <a:ext uri="{A12FA001-AC4F-418D-AE19-62706E023703}">
                      <ahyp:hlinkClr xmlns:ahyp="http://schemas.microsoft.com/office/drawing/2018/hyperlinkcolor" val="tx"/>
                    </a:ext>
                  </a:extLst>
                </a:hlinkClick>
              </a:rPr>
              <a:t>ords</a:t>
            </a:r>
            <a:r>
              <a:rPr lang="en-US" dirty="0">
                <a:solidFill>
                  <a:srgbClr val="2C5967"/>
                </a:solidFill>
                <a:latin typeface="Oracle Sans Semi Bold" panose="020B0603020204020204" pitchFamily="34" charset="0"/>
                <a:cs typeface="Oracle Sans Semi Bold" panose="020B0603020204020204" pitchFamily="34" charset="0"/>
                <a:hlinkClick r:id="rId6">
                  <a:extLst>
                    <a:ext uri="{A12FA001-AC4F-418D-AE19-62706E023703}">
                      <ahyp:hlinkClr xmlns:ahyp="http://schemas.microsoft.com/office/drawing/2018/hyperlinkcolor" val="tx"/>
                    </a:ext>
                  </a:extLst>
                </a:hlinkClick>
              </a:rPr>
              <a:t>/</a:t>
            </a:r>
            <a:r>
              <a:rPr lang="en-US" dirty="0" err="1">
                <a:solidFill>
                  <a:srgbClr val="2C5967"/>
                </a:solidFill>
                <a:latin typeface="Oracle Sans Semi Bold" panose="020B0603020204020204" pitchFamily="34" charset="0"/>
                <a:cs typeface="Oracle Sans Semi Bold" panose="020B0603020204020204" pitchFamily="34" charset="0"/>
                <a:hlinkClick r:id="rId6">
                  <a:extLst>
                    <a:ext uri="{A12FA001-AC4F-418D-AE19-62706E023703}">
                      <ahyp:hlinkClr xmlns:ahyp="http://schemas.microsoft.com/office/drawing/2018/hyperlinkcolor" val="tx"/>
                    </a:ext>
                  </a:extLst>
                </a:hlinkClick>
              </a:rPr>
              <a:t>f?p</a:t>
            </a:r>
            <a:r>
              <a:rPr lang="en-US" dirty="0">
                <a:solidFill>
                  <a:srgbClr val="2C5967"/>
                </a:solidFill>
                <a:latin typeface="Oracle Sans Semi Bold" panose="020B0603020204020204" pitchFamily="34" charset="0"/>
                <a:cs typeface="Oracle Sans Semi Bold" panose="020B0603020204020204" pitchFamily="34" charset="0"/>
                <a:hlinkClick r:id="rId6">
                  <a:extLst>
                    <a:ext uri="{A12FA001-AC4F-418D-AE19-62706E023703}">
                      <ahyp:hlinkClr xmlns:ahyp="http://schemas.microsoft.com/office/drawing/2018/hyperlinkcolor" val="tx"/>
                    </a:ext>
                  </a:extLst>
                </a:hlinkClick>
              </a:rPr>
              <a:t>=100:700</a:t>
            </a:r>
            <a:endParaRPr lang="en-US" dirty="0">
              <a:solidFill>
                <a:srgbClr val="2C5967"/>
              </a:solidFill>
              <a:latin typeface="Oracle Sans Semi Bold" panose="020B0603020204020204" pitchFamily="34" charset="0"/>
              <a:cs typeface="Oracle Sans Semi Bold" panose="020B0603020204020204" pitchFamily="34" charset="0"/>
            </a:endParaRPr>
          </a:p>
          <a:p>
            <a:pPr algn="ctr"/>
            <a:endParaRPr lang="en-US" dirty="0">
              <a:solidFill>
                <a:srgbClr val="2C5967"/>
              </a:solidFill>
            </a:endParaRPr>
          </a:p>
        </p:txBody>
      </p:sp>
      <p:sp>
        <p:nvSpPr>
          <p:cNvPr id="4" name="Date">
            <a:extLst>
              <a:ext uri="{FF2B5EF4-FFF2-40B4-BE49-F238E27FC236}">
                <a16:creationId xmlns:a16="http://schemas.microsoft.com/office/drawing/2014/main" id="{F4DDE78D-666C-5767-E3DE-B2963B24E02E}"/>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10" name="Slide Number Placeholder 9">
            <a:extLst>
              <a:ext uri="{FF2B5EF4-FFF2-40B4-BE49-F238E27FC236}">
                <a16:creationId xmlns:a16="http://schemas.microsoft.com/office/drawing/2014/main" id="{1E2C24BF-3F97-07C3-1761-EFC3F1EA32ED}"/>
              </a:ext>
            </a:extLst>
          </p:cNvPr>
          <p:cNvSpPr>
            <a:spLocks noGrp="1"/>
          </p:cNvSpPr>
          <p:nvPr>
            <p:ph type="sldNum" sz="quarter" idx="16"/>
          </p:nvPr>
        </p:nvSpPr>
        <p:spPr/>
        <p:txBody>
          <a:bodyPr/>
          <a:lstStyle/>
          <a:p>
            <a:fld id="{345D60D9-5372-5F40-9443-0F9AE5BDC3C8}" type="slidenum">
              <a:rPr lang="en-US" smtClean="0"/>
              <a:pPr/>
              <a:t>86</a:t>
            </a:fld>
            <a:endParaRPr lang="en-US" dirty="0"/>
          </a:p>
        </p:txBody>
      </p:sp>
    </p:spTree>
    <p:extLst>
      <p:ext uri="{BB962C8B-B14F-4D97-AF65-F5344CB8AC3E}">
        <p14:creationId xmlns:p14="http://schemas.microsoft.com/office/powerpoint/2010/main" val="108152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FFF05F-B43D-449A-8437-E92C306216E6}"/>
              </a:ext>
            </a:extLst>
          </p:cNvPr>
          <p:cNvSpPr>
            <a:spLocks noGrp="1"/>
          </p:cNvSpPr>
          <p:nvPr>
            <p:ph type="title"/>
          </p:nvPr>
        </p:nvSpPr>
        <p:spPr/>
        <p:txBody>
          <a:bodyPr/>
          <a:lstStyle/>
          <a:p>
            <a:r>
              <a:rPr lang="en-US" dirty="0"/>
              <a:t>Customer Stories</a:t>
            </a:r>
          </a:p>
        </p:txBody>
      </p:sp>
      <p:sp>
        <p:nvSpPr>
          <p:cNvPr id="2" name="Footer Placeholder 1">
            <a:extLst>
              <a:ext uri="{FF2B5EF4-FFF2-40B4-BE49-F238E27FC236}">
                <a16:creationId xmlns:a16="http://schemas.microsoft.com/office/drawing/2014/main" id="{C8E3E772-CD05-4C4B-AABE-94BBBDA6D352}"/>
              </a:ext>
            </a:extLst>
          </p:cNvPr>
          <p:cNvSpPr>
            <a:spLocks noGrp="1"/>
          </p:cNvSpPr>
          <p:nvPr>
            <p:ph type="ftr" sz="quarter" idx="11"/>
          </p:nvPr>
        </p:nvSpPr>
        <p:spPr/>
        <p:txBody>
          <a:bodyPr/>
          <a:lstStyle/>
          <a:p>
            <a:r>
              <a:rPr lang="en-US"/>
              <a:t>Copyright © 2025, Oracle and/or its affiliates</a:t>
            </a:r>
            <a:endParaRPr lang="en-US" dirty="0"/>
          </a:p>
        </p:txBody>
      </p:sp>
      <p:sp>
        <p:nvSpPr>
          <p:cNvPr id="4" name="Date">
            <a:extLst>
              <a:ext uri="{FF2B5EF4-FFF2-40B4-BE49-F238E27FC236}">
                <a16:creationId xmlns:a16="http://schemas.microsoft.com/office/drawing/2014/main" id="{6D2C5CBF-DB9C-8AE8-902D-B1BB43A4590B}"/>
              </a:ext>
            </a:extLst>
          </p:cNvPr>
          <p:cNvSpPr txBox="1">
            <a:spLocks/>
          </p:cNvSpPr>
          <p:nvPr/>
        </p:nvSpPr>
        <p:spPr>
          <a:xfrm>
            <a:off x="6730914" y="6425604"/>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Learn more at apex.oracle.com</a:t>
            </a:r>
            <a:endParaRPr lang="en-US" dirty="0"/>
          </a:p>
        </p:txBody>
      </p:sp>
      <p:sp>
        <p:nvSpPr>
          <p:cNvPr id="5" name="Slide Number Placeholder 4">
            <a:extLst>
              <a:ext uri="{FF2B5EF4-FFF2-40B4-BE49-F238E27FC236}">
                <a16:creationId xmlns:a16="http://schemas.microsoft.com/office/drawing/2014/main" id="{911B3151-4F81-3AE2-F99D-9BFE72DE8D43}"/>
              </a:ext>
            </a:extLst>
          </p:cNvPr>
          <p:cNvSpPr>
            <a:spLocks noGrp="1"/>
          </p:cNvSpPr>
          <p:nvPr>
            <p:ph type="sldNum" sz="quarter" idx="12"/>
          </p:nvPr>
        </p:nvSpPr>
        <p:spPr/>
        <p:txBody>
          <a:bodyPr/>
          <a:lstStyle/>
          <a:p>
            <a:fld id="{345D60D9-5372-5F40-9443-0F9AE5BDC3C8}" type="slidenum">
              <a:rPr lang="en-US" smtClean="0"/>
              <a:pPr/>
              <a:t>87</a:t>
            </a:fld>
            <a:endParaRPr lang="en-US" dirty="0"/>
          </a:p>
        </p:txBody>
      </p:sp>
    </p:spTree>
    <p:extLst>
      <p:ext uri="{BB962C8B-B14F-4D97-AF65-F5344CB8AC3E}">
        <p14:creationId xmlns:p14="http://schemas.microsoft.com/office/powerpoint/2010/main" val="114304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grpSp>
        <p:nvGrpSpPr>
          <p:cNvPr id="22" name="Group 21">
            <a:extLst>
              <a:ext uri="{FF2B5EF4-FFF2-40B4-BE49-F238E27FC236}">
                <a16:creationId xmlns:a16="http://schemas.microsoft.com/office/drawing/2014/main" id="{949635ED-323C-8434-5AB4-C399C54DE4F1}"/>
              </a:ext>
            </a:extLst>
          </p:cNvPr>
          <p:cNvGrpSpPr>
            <a:grpSpLocks noChangeAspect="1"/>
          </p:cNvGrpSpPr>
          <p:nvPr/>
        </p:nvGrpSpPr>
        <p:grpSpPr>
          <a:xfrm>
            <a:off x="847047" y="1076650"/>
            <a:ext cx="10497905" cy="4669676"/>
            <a:chOff x="338809" y="1194803"/>
            <a:chExt cx="8103496" cy="3604597"/>
          </a:xfrm>
          <a:effectLst>
            <a:outerShdw blurRad="50800" dist="50800" dir="5400000" algn="ctr" rotWithShape="0">
              <a:schemeClr val="bg2"/>
            </a:outerShdw>
          </a:effectLst>
        </p:grpSpPr>
        <p:pic>
          <p:nvPicPr>
            <p:cNvPr id="23" name="Picture 22">
              <a:extLst>
                <a:ext uri="{FF2B5EF4-FFF2-40B4-BE49-F238E27FC236}">
                  <a16:creationId xmlns:a16="http://schemas.microsoft.com/office/drawing/2014/main" id="{459A1625-8D1B-87C0-F9A2-4EB4B62CF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72" y="1224398"/>
              <a:ext cx="3593226" cy="289074"/>
            </a:xfrm>
            <a:prstGeom prst="rect">
              <a:avLst/>
            </a:prstGeom>
          </p:spPr>
        </p:pic>
        <p:pic>
          <p:nvPicPr>
            <p:cNvPr id="24" name="Picture 23">
              <a:extLst>
                <a:ext uri="{FF2B5EF4-FFF2-40B4-BE49-F238E27FC236}">
                  <a16:creationId xmlns:a16="http://schemas.microsoft.com/office/drawing/2014/main" id="{7BD60854-18B4-87BA-9837-6DD1FEE6AF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702" y="1547019"/>
              <a:ext cx="3468893" cy="254883"/>
            </a:xfrm>
            <a:prstGeom prst="rect">
              <a:avLst/>
            </a:prstGeom>
          </p:spPr>
        </p:pic>
        <p:pic>
          <p:nvPicPr>
            <p:cNvPr id="25" name="Picture 24">
              <a:extLst>
                <a:ext uri="{FF2B5EF4-FFF2-40B4-BE49-F238E27FC236}">
                  <a16:creationId xmlns:a16="http://schemas.microsoft.com/office/drawing/2014/main" id="{A169B4F8-175B-4989-9FF9-6ABBEFB12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71" y="2129680"/>
              <a:ext cx="3593226" cy="298399"/>
            </a:xfrm>
            <a:prstGeom prst="rect">
              <a:avLst/>
            </a:prstGeom>
          </p:spPr>
        </p:pic>
        <p:pic>
          <p:nvPicPr>
            <p:cNvPr id="26" name="Picture 25">
              <a:extLst>
                <a:ext uri="{FF2B5EF4-FFF2-40B4-BE49-F238E27FC236}">
                  <a16:creationId xmlns:a16="http://schemas.microsoft.com/office/drawing/2014/main" id="{A0D2796D-B49C-33AB-6927-7953F3644D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373" y="2440037"/>
              <a:ext cx="3383280" cy="302134"/>
            </a:xfrm>
            <a:prstGeom prst="rect">
              <a:avLst/>
            </a:prstGeom>
          </p:spPr>
        </p:pic>
        <p:pic>
          <p:nvPicPr>
            <p:cNvPr id="27" name="Picture 26">
              <a:extLst>
                <a:ext uri="{FF2B5EF4-FFF2-40B4-BE49-F238E27FC236}">
                  <a16:creationId xmlns:a16="http://schemas.microsoft.com/office/drawing/2014/main" id="{86C3F411-3DC0-5941-5827-DA168DDC41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26" y="1825912"/>
              <a:ext cx="3657600" cy="308660"/>
            </a:xfrm>
            <a:prstGeom prst="rect">
              <a:avLst/>
            </a:prstGeom>
          </p:spPr>
        </p:pic>
        <p:pic>
          <p:nvPicPr>
            <p:cNvPr id="28" name="Picture 27">
              <a:extLst>
                <a:ext uri="{FF2B5EF4-FFF2-40B4-BE49-F238E27FC236}">
                  <a16:creationId xmlns:a16="http://schemas.microsoft.com/office/drawing/2014/main" id="{A24E8ADC-EDCF-6DC2-D234-CF1CE9596E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046" y="3044350"/>
              <a:ext cx="3749040" cy="277476"/>
            </a:xfrm>
            <a:prstGeom prst="rect">
              <a:avLst/>
            </a:prstGeom>
          </p:spPr>
        </p:pic>
        <p:pic>
          <p:nvPicPr>
            <p:cNvPr id="29" name="Picture 28">
              <a:extLst>
                <a:ext uri="{FF2B5EF4-FFF2-40B4-BE49-F238E27FC236}">
                  <a16:creationId xmlns:a16="http://schemas.microsoft.com/office/drawing/2014/main" id="{FD750392-5CB8-B1B8-2FAD-9F05C428F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370" y="3945812"/>
              <a:ext cx="3657600" cy="291613"/>
            </a:xfrm>
            <a:prstGeom prst="rect">
              <a:avLst/>
            </a:prstGeom>
          </p:spPr>
        </p:pic>
        <p:pic>
          <p:nvPicPr>
            <p:cNvPr id="30" name="Picture 29">
              <a:extLst>
                <a:ext uri="{FF2B5EF4-FFF2-40B4-BE49-F238E27FC236}">
                  <a16:creationId xmlns:a16="http://schemas.microsoft.com/office/drawing/2014/main" id="{05A0A8D5-5E8A-7FF7-B0DB-2F0E3BAF1C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261" y="2765656"/>
              <a:ext cx="3749040" cy="277476"/>
            </a:xfrm>
            <a:prstGeom prst="rect">
              <a:avLst/>
            </a:prstGeom>
          </p:spPr>
        </p:pic>
        <p:pic>
          <p:nvPicPr>
            <p:cNvPr id="31" name="Picture 30">
              <a:extLst>
                <a:ext uri="{FF2B5EF4-FFF2-40B4-BE49-F238E27FC236}">
                  <a16:creationId xmlns:a16="http://schemas.microsoft.com/office/drawing/2014/main" id="{0A3AC225-2FB6-2083-9081-8FA15E3DAC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343" y="3368745"/>
              <a:ext cx="3749040" cy="259865"/>
            </a:xfrm>
            <a:prstGeom prst="rect">
              <a:avLst/>
            </a:prstGeom>
          </p:spPr>
        </p:pic>
        <p:pic>
          <p:nvPicPr>
            <p:cNvPr id="32" name="Picture 31">
              <a:extLst>
                <a:ext uri="{FF2B5EF4-FFF2-40B4-BE49-F238E27FC236}">
                  <a16:creationId xmlns:a16="http://schemas.microsoft.com/office/drawing/2014/main" id="{C2551565-F59E-5066-3919-4EAF8FFD16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2358" y="1525297"/>
              <a:ext cx="3657600" cy="298326"/>
            </a:xfrm>
            <a:prstGeom prst="rect">
              <a:avLst/>
            </a:prstGeom>
          </p:spPr>
        </p:pic>
        <p:pic>
          <p:nvPicPr>
            <p:cNvPr id="33" name="Picture 32">
              <a:extLst>
                <a:ext uri="{FF2B5EF4-FFF2-40B4-BE49-F238E27FC236}">
                  <a16:creationId xmlns:a16="http://schemas.microsoft.com/office/drawing/2014/main" id="{0C5BC902-BCC1-A09E-D5E1-FC4407D1F0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0865" y="2780459"/>
              <a:ext cx="3657600" cy="247870"/>
            </a:xfrm>
            <a:prstGeom prst="rect">
              <a:avLst/>
            </a:prstGeom>
          </p:spPr>
        </p:pic>
        <p:pic>
          <p:nvPicPr>
            <p:cNvPr id="34" name="Picture 33">
              <a:extLst>
                <a:ext uri="{FF2B5EF4-FFF2-40B4-BE49-F238E27FC236}">
                  <a16:creationId xmlns:a16="http://schemas.microsoft.com/office/drawing/2014/main" id="{86744034-7296-7833-F196-48CE78F70D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4730" y="1841813"/>
              <a:ext cx="3657600" cy="276858"/>
            </a:xfrm>
            <a:prstGeom prst="rect">
              <a:avLst/>
            </a:prstGeom>
          </p:spPr>
        </p:pic>
        <p:pic>
          <p:nvPicPr>
            <p:cNvPr id="35" name="Picture 34">
              <a:extLst>
                <a:ext uri="{FF2B5EF4-FFF2-40B4-BE49-F238E27FC236}">
                  <a16:creationId xmlns:a16="http://schemas.microsoft.com/office/drawing/2014/main" id="{770C1A37-802D-BD0F-169D-CD7D79432B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42739" y="2140195"/>
              <a:ext cx="3657600" cy="277368"/>
            </a:xfrm>
            <a:prstGeom prst="rect">
              <a:avLst/>
            </a:prstGeom>
          </p:spPr>
        </p:pic>
        <p:pic>
          <p:nvPicPr>
            <p:cNvPr id="36" name="Picture 35">
              <a:extLst>
                <a:ext uri="{FF2B5EF4-FFF2-40B4-BE49-F238E27FC236}">
                  <a16:creationId xmlns:a16="http://schemas.microsoft.com/office/drawing/2014/main" id="{6733E10B-3D55-1154-D190-6E4D819A04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2203" y="3059128"/>
              <a:ext cx="3657600" cy="247920"/>
            </a:xfrm>
            <a:prstGeom prst="rect">
              <a:avLst/>
            </a:prstGeom>
          </p:spPr>
        </p:pic>
        <p:grpSp>
          <p:nvGrpSpPr>
            <p:cNvPr id="37" name="Group 36">
              <a:extLst>
                <a:ext uri="{FF2B5EF4-FFF2-40B4-BE49-F238E27FC236}">
                  <a16:creationId xmlns:a16="http://schemas.microsoft.com/office/drawing/2014/main" id="{4AE2F9D6-4DCF-A989-7569-06376FF41FFB}"/>
                </a:ext>
              </a:extLst>
            </p:cNvPr>
            <p:cNvGrpSpPr>
              <a:grpSpLocks noChangeAspect="1"/>
            </p:cNvGrpSpPr>
            <p:nvPr/>
          </p:nvGrpSpPr>
          <p:grpSpPr>
            <a:xfrm>
              <a:off x="603323" y="3681272"/>
              <a:ext cx="3657600" cy="303994"/>
              <a:chOff x="4861404" y="1334068"/>
              <a:chExt cx="3327588" cy="276565"/>
            </a:xfrm>
          </p:grpSpPr>
          <p:pic>
            <p:nvPicPr>
              <p:cNvPr id="59" name="Picture 58">
                <a:extLst>
                  <a:ext uri="{FF2B5EF4-FFF2-40B4-BE49-F238E27FC236}">
                    <a16:creationId xmlns:a16="http://schemas.microsoft.com/office/drawing/2014/main" id="{7EC021CD-28EA-D0AF-98E4-9845BFCF738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235"/>
              <a:stretch/>
            </p:blipFill>
            <p:spPr>
              <a:xfrm>
                <a:off x="6008914" y="1334068"/>
                <a:ext cx="2180078" cy="276565"/>
              </a:xfrm>
              <a:prstGeom prst="rect">
                <a:avLst/>
              </a:prstGeom>
            </p:spPr>
          </p:pic>
          <p:pic>
            <p:nvPicPr>
              <p:cNvPr id="60" name="Picture 59">
                <a:extLst>
                  <a:ext uri="{FF2B5EF4-FFF2-40B4-BE49-F238E27FC236}">
                    <a16:creationId xmlns:a16="http://schemas.microsoft.com/office/drawing/2014/main" id="{8EBEF116-7175-763C-618C-72E91E09347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4876"/>
              <a:stretch/>
            </p:blipFill>
            <p:spPr>
              <a:xfrm>
                <a:off x="4861404" y="1334068"/>
                <a:ext cx="1156995" cy="276239"/>
              </a:xfrm>
              <a:prstGeom prst="rect">
                <a:avLst/>
              </a:prstGeom>
            </p:spPr>
          </p:pic>
        </p:grpSp>
        <p:grpSp>
          <p:nvGrpSpPr>
            <p:cNvPr id="38" name="Group 37">
              <a:extLst>
                <a:ext uri="{FF2B5EF4-FFF2-40B4-BE49-F238E27FC236}">
                  <a16:creationId xmlns:a16="http://schemas.microsoft.com/office/drawing/2014/main" id="{B32FB5AD-9EAA-31DF-C251-79CAC91C7603}"/>
                </a:ext>
              </a:extLst>
            </p:cNvPr>
            <p:cNvGrpSpPr>
              <a:grpSpLocks noChangeAspect="1"/>
            </p:cNvGrpSpPr>
            <p:nvPr/>
          </p:nvGrpSpPr>
          <p:grpSpPr>
            <a:xfrm>
              <a:off x="4500310" y="3345594"/>
              <a:ext cx="3749040" cy="306166"/>
              <a:chOff x="4730775" y="1709225"/>
              <a:chExt cx="3458217" cy="282416"/>
            </a:xfrm>
          </p:grpSpPr>
          <p:pic>
            <p:nvPicPr>
              <p:cNvPr id="57" name="Picture 56">
                <a:extLst>
                  <a:ext uri="{FF2B5EF4-FFF2-40B4-BE49-F238E27FC236}">
                    <a16:creationId xmlns:a16="http://schemas.microsoft.com/office/drawing/2014/main" id="{BD425D5C-F20D-0146-44DE-6AE2C005A86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4441" b="-1"/>
              <a:stretch/>
            </p:blipFill>
            <p:spPr>
              <a:xfrm>
                <a:off x="6008914" y="1709225"/>
                <a:ext cx="2180078" cy="282416"/>
              </a:xfrm>
              <a:prstGeom prst="rect">
                <a:avLst/>
              </a:prstGeom>
            </p:spPr>
          </p:pic>
          <p:pic>
            <p:nvPicPr>
              <p:cNvPr id="58" name="Picture 57">
                <a:extLst>
                  <a:ext uri="{FF2B5EF4-FFF2-40B4-BE49-F238E27FC236}">
                    <a16:creationId xmlns:a16="http://schemas.microsoft.com/office/drawing/2014/main" id="{6D5110DF-EFB9-A9CB-000B-4DA82F3BCB8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4730775" y="1736797"/>
                <a:ext cx="1287624" cy="243784"/>
              </a:xfrm>
              <a:prstGeom prst="rect">
                <a:avLst/>
              </a:prstGeom>
            </p:spPr>
          </p:pic>
        </p:grpSp>
        <p:grpSp>
          <p:nvGrpSpPr>
            <p:cNvPr id="39" name="Group 38">
              <a:extLst>
                <a:ext uri="{FF2B5EF4-FFF2-40B4-BE49-F238E27FC236}">
                  <a16:creationId xmlns:a16="http://schemas.microsoft.com/office/drawing/2014/main" id="{F786E05A-5322-EFB7-9D7D-8D72FD071E6A}"/>
                </a:ext>
              </a:extLst>
            </p:cNvPr>
            <p:cNvGrpSpPr>
              <a:grpSpLocks noChangeAspect="1"/>
            </p:cNvGrpSpPr>
            <p:nvPr/>
          </p:nvGrpSpPr>
          <p:grpSpPr>
            <a:xfrm>
              <a:off x="4663392" y="2448696"/>
              <a:ext cx="3657600" cy="284816"/>
              <a:chOff x="4847021" y="2775569"/>
              <a:chExt cx="3607606" cy="280923"/>
            </a:xfrm>
          </p:grpSpPr>
          <p:pic>
            <p:nvPicPr>
              <p:cNvPr id="55" name="Picture 54">
                <a:extLst>
                  <a:ext uri="{FF2B5EF4-FFF2-40B4-BE49-F238E27FC236}">
                    <a16:creationId xmlns:a16="http://schemas.microsoft.com/office/drawing/2014/main" id="{ADC3B19A-D7A2-A562-E9BF-A3FE3EBF11B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4847021" y="2784900"/>
                <a:ext cx="2449518" cy="271592"/>
              </a:xfrm>
              <a:prstGeom prst="rect">
                <a:avLst/>
              </a:prstGeom>
            </p:spPr>
          </p:pic>
          <p:pic>
            <p:nvPicPr>
              <p:cNvPr id="56" name="Picture 55">
                <a:extLst>
                  <a:ext uri="{FF2B5EF4-FFF2-40B4-BE49-F238E27FC236}">
                    <a16:creationId xmlns:a16="http://schemas.microsoft.com/office/drawing/2014/main" id="{C2E9F9A7-45B6-45F1-5E4C-1946D73422F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
              <a:stretch/>
            </p:blipFill>
            <p:spPr>
              <a:xfrm>
                <a:off x="7283727" y="2775569"/>
                <a:ext cx="1170900" cy="248049"/>
              </a:xfrm>
              <a:prstGeom prst="rect">
                <a:avLst/>
              </a:prstGeom>
            </p:spPr>
          </p:pic>
        </p:grpSp>
        <p:pic>
          <p:nvPicPr>
            <p:cNvPr id="40" name="Picture 39">
              <a:extLst>
                <a:ext uri="{FF2B5EF4-FFF2-40B4-BE49-F238E27FC236}">
                  <a16:creationId xmlns:a16="http://schemas.microsoft.com/office/drawing/2014/main" id="{34B82189-848D-DD54-29BF-1B1780ACB6D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43541" y="3975890"/>
              <a:ext cx="3657600" cy="231456"/>
            </a:xfrm>
            <a:prstGeom prst="rect">
              <a:avLst/>
            </a:prstGeom>
          </p:spPr>
        </p:pic>
        <p:pic>
          <p:nvPicPr>
            <p:cNvPr id="41" name="Picture 40">
              <a:extLst>
                <a:ext uri="{FF2B5EF4-FFF2-40B4-BE49-F238E27FC236}">
                  <a16:creationId xmlns:a16="http://schemas.microsoft.com/office/drawing/2014/main" id="{C302AE4A-3388-1C3E-6977-772D7ECBD74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42049" y="4219929"/>
              <a:ext cx="3657600" cy="288995"/>
            </a:xfrm>
            <a:prstGeom prst="rect">
              <a:avLst/>
            </a:prstGeom>
          </p:spPr>
        </p:pic>
        <p:grpSp>
          <p:nvGrpSpPr>
            <p:cNvPr id="42" name="Group 41">
              <a:extLst>
                <a:ext uri="{FF2B5EF4-FFF2-40B4-BE49-F238E27FC236}">
                  <a16:creationId xmlns:a16="http://schemas.microsoft.com/office/drawing/2014/main" id="{F0AF8266-83FC-97E4-1A6E-130BFF530C47}"/>
                </a:ext>
              </a:extLst>
            </p:cNvPr>
            <p:cNvGrpSpPr>
              <a:grpSpLocks noChangeAspect="1"/>
            </p:cNvGrpSpPr>
            <p:nvPr/>
          </p:nvGrpSpPr>
          <p:grpSpPr>
            <a:xfrm>
              <a:off x="4663402" y="3689907"/>
              <a:ext cx="3778903" cy="286724"/>
              <a:chOff x="725611" y="1395341"/>
              <a:chExt cx="3846389" cy="291844"/>
            </a:xfrm>
          </p:grpSpPr>
          <p:pic>
            <p:nvPicPr>
              <p:cNvPr id="53" name="Picture 52">
                <a:extLst>
                  <a:ext uri="{FF2B5EF4-FFF2-40B4-BE49-F238E27FC236}">
                    <a16:creationId xmlns:a16="http://schemas.microsoft.com/office/drawing/2014/main" id="{94BCAEAA-CAB2-5DEC-9587-909A86863BD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1903445" y="1395341"/>
                <a:ext cx="2668555" cy="291844"/>
              </a:xfrm>
              <a:prstGeom prst="rect">
                <a:avLst/>
              </a:prstGeom>
            </p:spPr>
          </p:pic>
          <p:pic>
            <p:nvPicPr>
              <p:cNvPr id="54" name="Picture 53">
                <a:extLst>
                  <a:ext uri="{FF2B5EF4-FFF2-40B4-BE49-F238E27FC236}">
                    <a16:creationId xmlns:a16="http://schemas.microsoft.com/office/drawing/2014/main" id="{BA6AAEDC-2CAE-50ED-9800-91FDBFD8C9D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25611" y="1437628"/>
                <a:ext cx="1035698" cy="235116"/>
              </a:xfrm>
              <a:prstGeom prst="rect">
                <a:avLst/>
              </a:prstGeom>
            </p:spPr>
          </p:pic>
        </p:grpSp>
        <p:pic>
          <p:nvPicPr>
            <p:cNvPr id="43" name="Picture 42">
              <a:extLst>
                <a:ext uri="{FF2B5EF4-FFF2-40B4-BE49-F238E27FC236}">
                  <a16:creationId xmlns:a16="http://schemas.microsoft.com/office/drawing/2014/main" id="{8341FA3B-75BB-4C66-641A-A50842D10B5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80865" y="1194803"/>
              <a:ext cx="3657600" cy="292857"/>
            </a:xfrm>
            <a:prstGeom prst="rect">
              <a:avLst/>
            </a:prstGeom>
          </p:spPr>
        </p:pic>
        <p:pic>
          <p:nvPicPr>
            <p:cNvPr id="44" name="Picture 43">
              <a:extLst>
                <a:ext uri="{FF2B5EF4-FFF2-40B4-BE49-F238E27FC236}">
                  <a16:creationId xmlns:a16="http://schemas.microsoft.com/office/drawing/2014/main" id="{BCD24E0F-A4D1-A454-F29E-4CEDB70D8D8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75981" y="4505588"/>
              <a:ext cx="3657600" cy="276676"/>
            </a:xfrm>
            <a:prstGeom prst="rect">
              <a:avLst/>
            </a:prstGeom>
          </p:spPr>
        </p:pic>
        <p:pic>
          <p:nvPicPr>
            <p:cNvPr id="45" name="Picture 44">
              <a:extLst>
                <a:ext uri="{FF2B5EF4-FFF2-40B4-BE49-F238E27FC236}">
                  <a16:creationId xmlns:a16="http://schemas.microsoft.com/office/drawing/2014/main" id="{F4108780-DC65-13C1-F053-AAF2D2594B7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5981" y="4240402"/>
              <a:ext cx="3657600" cy="248049"/>
            </a:xfrm>
            <a:prstGeom prst="rect">
              <a:avLst/>
            </a:prstGeom>
          </p:spPr>
        </p:pic>
        <p:pic>
          <p:nvPicPr>
            <p:cNvPr id="46" name="Picture 45">
              <a:extLst>
                <a:ext uri="{FF2B5EF4-FFF2-40B4-BE49-F238E27FC236}">
                  <a16:creationId xmlns:a16="http://schemas.microsoft.com/office/drawing/2014/main" id="{C89438DA-4A82-5E84-751D-AB3F7B44D7E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638384" y="4543593"/>
              <a:ext cx="3657600" cy="200667"/>
            </a:xfrm>
            <a:prstGeom prst="rect">
              <a:avLst/>
            </a:prstGeom>
          </p:spPr>
        </p:pic>
        <p:sp>
          <p:nvSpPr>
            <p:cNvPr id="47" name="Rectangle 46">
              <a:extLst>
                <a:ext uri="{FF2B5EF4-FFF2-40B4-BE49-F238E27FC236}">
                  <a16:creationId xmlns:a16="http://schemas.microsoft.com/office/drawing/2014/main" id="{BC7EB765-3EE9-6557-3924-24EAB76B70FB}"/>
                </a:ext>
              </a:extLst>
            </p:cNvPr>
            <p:cNvSpPr/>
            <p:nvPr/>
          </p:nvSpPr>
          <p:spPr>
            <a:xfrm>
              <a:off x="1698171" y="1222507"/>
              <a:ext cx="316534" cy="3559757"/>
            </a:xfrm>
            <a:prstGeom prst="rect">
              <a:avLst/>
            </a:prstGeom>
            <a:solidFill>
              <a:srgbClr val="FC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567">
                <a:defRPr/>
              </a:pPr>
              <a:endParaRPr lang="en-US" sz="1771">
                <a:solidFill>
                  <a:srgbClr val="FCFBFA"/>
                </a:solidFill>
                <a:latin typeface="Oracle Sans Tab"/>
              </a:endParaRPr>
            </a:p>
          </p:txBody>
        </p:sp>
        <p:sp>
          <p:nvSpPr>
            <p:cNvPr id="48" name="Rectangle 47">
              <a:extLst>
                <a:ext uri="{FF2B5EF4-FFF2-40B4-BE49-F238E27FC236}">
                  <a16:creationId xmlns:a16="http://schemas.microsoft.com/office/drawing/2014/main" id="{F3598B74-952B-6794-9C3A-7F2A5628C435}"/>
                </a:ext>
              </a:extLst>
            </p:cNvPr>
            <p:cNvSpPr/>
            <p:nvPr/>
          </p:nvSpPr>
          <p:spPr>
            <a:xfrm>
              <a:off x="338809" y="1222507"/>
              <a:ext cx="316534" cy="3559757"/>
            </a:xfrm>
            <a:prstGeom prst="rect">
              <a:avLst/>
            </a:prstGeom>
            <a:solidFill>
              <a:srgbClr val="FC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567">
                <a:defRPr/>
              </a:pPr>
              <a:endParaRPr lang="en-US" sz="1771">
                <a:solidFill>
                  <a:srgbClr val="FCFBFA"/>
                </a:solidFill>
                <a:latin typeface="Oracle Sans Tab"/>
              </a:endParaRPr>
            </a:p>
          </p:txBody>
        </p:sp>
        <p:sp>
          <p:nvSpPr>
            <p:cNvPr id="49" name="Rectangle 48">
              <a:extLst>
                <a:ext uri="{FF2B5EF4-FFF2-40B4-BE49-F238E27FC236}">
                  <a16:creationId xmlns:a16="http://schemas.microsoft.com/office/drawing/2014/main" id="{2B445F5C-43B0-856C-55B5-534C301AD603}"/>
                </a:ext>
              </a:extLst>
            </p:cNvPr>
            <p:cNvSpPr/>
            <p:nvPr/>
          </p:nvSpPr>
          <p:spPr>
            <a:xfrm>
              <a:off x="3036795" y="1239645"/>
              <a:ext cx="316534" cy="3542620"/>
            </a:xfrm>
            <a:prstGeom prst="rect">
              <a:avLst/>
            </a:prstGeom>
            <a:solidFill>
              <a:srgbClr val="FC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567">
                <a:defRPr/>
              </a:pPr>
              <a:endParaRPr lang="en-US" sz="1771">
                <a:solidFill>
                  <a:srgbClr val="FCFBFA"/>
                </a:solidFill>
                <a:latin typeface="Oracle Sans Tab"/>
              </a:endParaRPr>
            </a:p>
          </p:txBody>
        </p:sp>
        <p:sp>
          <p:nvSpPr>
            <p:cNvPr id="50" name="Rectangle 49">
              <a:extLst>
                <a:ext uri="{FF2B5EF4-FFF2-40B4-BE49-F238E27FC236}">
                  <a16:creationId xmlns:a16="http://schemas.microsoft.com/office/drawing/2014/main" id="{9D466EFB-366A-233E-AD47-53AA94DB3D6A}"/>
                </a:ext>
              </a:extLst>
            </p:cNvPr>
            <p:cNvSpPr/>
            <p:nvPr/>
          </p:nvSpPr>
          <p:spPr>
            <a:xfrm>
              <a:off x="4374939" y="1239643"/>
              <a:ext cx="316534" cy="3559757"/>
            </a:xfrm>
            <a:prstGeom prst="rect">
              <a:avLst/>
            </a:prstGeom>
            <a:solidFill>
              <a:srgbClr val="FC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567">
                <a:defRPr/>
              </a:pPr>
              <a:endParaRPr lang="en-US" sz="1771">
                <a:solidFill>
                  <a:srgbClr val="FCFBFA"/>
                </a:solidFill>
                <a:latin typeface="Oracle Sans Tab"/>
              </a:endParaRPr>
            </a:p>
          </p:txBody>
        </p:sp>
        <p:sp>
          <p:nvSpPr>
            <p:cNvPr id="51" name="Rectangle 50">
              <a:extLst>
                <a:ext uri="{FF2B5EF4-FFF2-40B4-BE49-F238E27FC236}">
                  <a16:creationId xmlns:a16="http://schemas.microsoft.com/office/drawing/2014/main" id="{48593970-A293-6E26-F289-3F07993EA183}"/>
                </a:ext>
              </a:extLst>
            </p:cNvPr>
            <p:cNvSpPr/>
            <p:nvPr/>
          </p:nvSpPr>
          <p:spPr>
            <a:xfrm>
              <a:off x="5646391" y="1227898"/>
              <a:ext cx="316534" cy="3559757"/>
            </a:xfrm>
            <a:prstGeom prst="rect">
              <a:avLst/>
            </a:prstGeom>
            <a:solidFill>
              <a:srgbClr val="FC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567">
                <a:defRPr/>
              </a:pPr>
              <a:endParaRPr lang="en-US" sz="1771">
                <a:solidFill>
                  <a:srgbClr val="FCFBFA"/>
                </a:solidFill>
                <a:latin typeface="Oracle Sans Tab"/>
              </a:endParaRPr>
            </a:p>
          </p:txBody>
        </p:sp>
        <p:sp>
          <p:nvSpPr>
            <p:cNvPr id="52" name="Rectangle 51">
              <a:extLst>
                <a:ext uri="{FF2B5EF4-FFF2-40B4-BE49-F238E27FC236}">
                  <a16:creationId xmlns:a16="http://schemas.microsoft.com/office/drawing/2014/main" id="{A9E1E85A-BA62-CD0A-E3D7-92DEABF14137}"/>
                </a:ext>
              </a:extLst>
            </p:cNvPr>
            <p:cNvSpPr/>
            <p:nvPr/>
          </p:nvSpPr>
          <p:spPr>
            <a:xfrm>
              <a:off x="6964262" y="1222507"/>
              <a:ext cx="316534" cy="3559757"/>
            </a:xfrm>
            <a:prstGeom prst="rect">
              <a:avLst/>
            </a:prstGeom>
            <a:solidFill>
              <a:srgbClr val="FC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567">
                <a:defRPr/>
              </a:pPr>
              <a:endParaRPr lang="en-US" sz="1771">
                <a:solidFill>
                  <a:srgbClr val="FCFBFA"/>
                </a:solidFill>
                <a:latin typeface="Oracle Sans Tab"/>
              </a:endParaRPr>
            </a:p>
          </p:txBody>
        </p:sp>
      </p:grpSp>
      <p:sp>
        <p:nvSpPr>
          <p:cNvPr id="61" name="TextBox 60">
            <a:extLst>
              <a:ext uri="{FF2B5EF4-FFF2-40B4-BE49-F238E27FC236}">
                <a16:creationId xmlns:a16="http://schemas.microsoft.com/office/drawing/2014/main" id="{1EF51561-89C3-26B0-EC5F-C082E9C6F767}"/>
              </a:ext>
            </a:extLst>
          </p:cNvPr>
          <p:cNvSpPr txBox="1"/>
          <p:nvPr/>
        </p:nvSpPr>
        <p:spPr>
          <a:xfrm>
            <a:off x="3715715" y="5872423"/>
            <a:ext cx="4787849" cy="297454"/>
          </a:xfrm>
          <a:prstGeom prst="rect">
            <a:avLst/>
          </a:prstGeom>
          <a:noFill/>
        </p:spPr>
        <p:txBody>
          <a:bodyPr wrap="none" rtlCol="0">
            <a:spAutoFit/>
          </a:bodyPr>
          <a:lstStyle/>
          <a:p>
            <a:pPr defTabSz="899567">
              <a:defRPr/>
            </a:pPr>
            <a:r>
              <a:rPr lang="en-US" sz="1333" dirty="0">
                <a:solidFill>
                  <a:srgbClr val="312D2A"/>
                </a:solidFill>
                <a:latin typeface="Oracle Sans Tab"/>
              </a:rPr>
              <a:t>Source: </a:t>
            </a:r>
            <a:r>
              <a:rPr lang="en-US" sz="1333" dirty="0">
                <a:solidFill>
                  <a:srgbClr val="312D2A"/>
                </a:solidFill>
                <a:latin typeface="Oracle Sans Tab"/>
                <a:hlinkClick r:id="rId31"/>
              </a:rPr>
              <a:t>https://www.oracle.com/customers/?search=APEX</a:t>
            </a:r>
            <a:r>
              <a:rPr lang="en-US" sz="1333" dirty="0">
                <a:solidFill>
                  <a:srgbClr val="312D2A"/>
                </a:solidFill>
                <a:latin typeface="Oracle Sans Tab"/>
              </a:rPr>
              <a:t> </a:t>
            </a:r>
          </a:p>
        </p:txBody>
      </p:sp>
      <p:sp>
        <p:nvSpPr>
          <p:cNvPr id="62" name="Title 5">
            <a:extLst>
              <a:ext uri="{FF2B5EF4-FFF2-40B4-BE49-F238E27FC236}">
                <a16:creationId xmlns:a16="http://schemas.microsoft.com/office/drawing/2014/main" id="{807D252A-48E0-0719-4E1A-9B61A758858F}"/>
              </a:ext>
            </a:extLst>
          </p:cNvPr>
          <p:cNvSpPr txBox="1">
            <a:spLocks noChangeAspect="1"/>
          </p:cNvSpPr>
          <p:nvPr/>
        </p:nvSpPr>
        <p:spPr>
          <a:xfrm>
            <a:off x="1317252" y="317043"/>
            <a:ext cx="10671048" cy="395480"/>
          </a:xfrm>
          <a:prstGeom prst="rect">
            <a:avLst/>
          </a:prstGeom>
        </p:spPr>
        <p:txBody>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pPr defTabSz="914377">
              <a:defRPr/>
            </a:pPr>
            <a:r>
              <a:rPr lang="en-US" altLang="en-US" dirty="0">
                <a:solidFill>
                  <a:srgbClr val="312D2A"/>
                </a:solidFill>
                <a:latin typeface="Oracle Sans Tab"/>
              </a:rPr>
              <a:t>Oracle APEX:  World’s Most Popular Enterprise, Low-Code Platform</a:t>
            </a:r>
            <a:endParaRPr lang="en-US" b="0" dirty="0">
              <a:solidFill>
                <a:srgbClr val="312D2A"/>
              </a:solidFill>
              <a:latin typeface="Oracle Sans Tab"/>
            </a:endParaRPr>
          </a:p>
        </p:txBody>
      </p:sp>
      <p:sp>
        <p:nvSpPr>
          <p:cNvPr id="2" name="Date">
            <a:extLst>
              <a:ext uri="{FF2B5EF4-FFF2-40B4-BE49-F238E27FC236}">
                <a16:creationId xmlns:a16="http://schemas.microsoft.com/office/drawing/2014/main" id="{110C022C-16CD-6A8A-8CD5-F0E844824EC6}"/>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2C10EFE6-9388-E5D5-7675-32D2962D5DB0}"/>
              </a:ext>
            </a:extLst>
          </p:cNvPr>
          <p:cNvSpPr>
            <a:spLocks noGrp="1"/>
          </p:cNvSpPr>
          <p:nvPr>
            <p:ph type="sldNum" sz="quarter" idx="16"/>
          </p:nvPr>
        </p:nvSpPr>
        <p:spPr/>
        <p:txBody>
          <a:bodyPr/>
          <a:lstStyle/>
          <a:p>
            <a:fld id="{345D60D9-5372-5F40-9443-0F9AE5BDC3C8}" type="slidenum">
              <a:rPr lang="en-US" smtClean="0"/>
              <a:pPr/>
              <a:t>88</a:t>
            </a:fld>
            <a:endParaRPr lang="en-US" dirty="0"/>
          </a:p>
        </p:txBody>
      </p:sp>
    </p:spTree>
    <p:extLst>
      <p:ext uri="{BB962C8B-B14F-4D97-AF65-F5344CB8AC3E}">
        <p14:creationId xmlns:p14="http://schemas.microsoft.com/office/powerpoint/2010/main" val="21330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latin typeface="Oracle Sans" panose="020B0503020204020204" pitchFamily="34" charset="0"/>
                <a:cs typeface="Oracle Sans" panose="020B0503020204020204" pitchFamily="34" charset="0"/>
              </a:rPr>
              <a:t>APEX Customer Examples</a:t>
            </a:r>
            <a:endParaRPr lang="en-US" b="1" i="0" kern="1200" baseline="0" dirty="0">
              <a:latin typeface="+mn-lt"/>
              <a:ea typeface="+mn-ea"/>
              <a:cs typeface="+mj-cs"/>
            </a:endParaRPr>
          </a:p>
        </p:txBody>
      </p:sp>
      <p:sp>
        <p:nvSpPr>
          <p:cNvPr id="14" name="Content Placeholder 1">
            <a:extLst>
              <a:ext uri="{FF2B5EF4-FFF2-40B4-BE49-F238E27FC236}">
                <a16:creationId xmlns:a16="http://schemas.microsoft.com/office/drawing/2014/main" id="{16BB2E5B-4C6D-4A59-6CED-9C4343A451FA}"/>
              </a:ext>
            </a:extLst>
          </p:cNvPr>
          <p:cNvSpPr txBox="1">
            <a:spLocks/>
          </p:cNvSpPr>
          <p:nvPr/>
        </p:nvSpPr>
        <p:spPr>
          <a:xfrm>
            <a:off x="538632" y="1609725"/>
            <a:ext cx="3659965" cy="4507992"/>
          </a:xfrm>
          <a:prstGeom prst="rect">
            <a:avLst/>
          </a:prstGeom>
        </p:spPr>
        <p:txBody>
          <a:bodyPr vert="horz" lIns="0" tIns="0" rIns="0" bIns="0" rtlCol="0" anchor="t"/>
          <a:lstStyle>
            <a:defPPr>
              <a:defRPr lang="en-US"/>
            </a:defPPr>
            <a:lvl1pPr marL="0" algn="l" defTabSz="674692" rtl="0" eaLnBrk="1" latinLnBrk="0" hangingPunct="1">
              <a:defRPr lang="en-US" sz="675" kern="1200" smtClean="0">
                <a:solidFill>
                  <a:srgbClr val="8B8580"/>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899567">
              <a:defRPr/>
            </a:pPr>
            <a:r>
              <a:rPr lang="en-US" sz="1800" b="1" dirty="0">
                <a:solidFill>
                  <a:srgbClr val="312D2A"/>
                </a:solidFill>
                <a:latin typeface="Oracle Sans Tab"/>
              </a:rPr>
              <a:t>Siemens Mobility</a:t>
            </a: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Leader in transportation solutions</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an integrated project </a:t>
            </a:r>
            <a:r>
              <a:rPr lang="en-US" sz="1600" dirty="0" err="1">
                <a:solidFill>
                  <a:schemeClr val="tx1"/>
                </a:solidFill>
                <a:latin typeface="Oracle Sans" panose="020B0503020204020204" pitchFamily="34" charset="0"/>
                <a:cs typeface="Oracle Sans" panose="020B0503020204020204" pitchFamily="34" charset="0"/>
              </a:rPr>
              <a:t>mgmt</a:t>
            </a:r>
            <a:r>
              <a:rPr lang="en-US" sz="1600" dirty="0">
                <a:solidFill>
                  <a:schemeClr val="tx1"/>
                </a:solidFill>
                <a:latin typeface="Oracle Sans" panose="020B0503020204020204" pitchFamily="34" charset="0"/>
                <a:cs typeface="Oracle Sans" panose="020B0503020204020204" pitchFamily="34" charset="0"/>
              </a:rPr>
              <a:t> platform with APEX. Integrates 14+ systems – SAP, Snowflake</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Runs on OCI</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by 3 </a:t>
            </a:r>
            <a:r>
              <a:rPr lang="en-US" sz="1600" dirty="0" err="1">
                <a:solidFill>
                  <a:schemeClr val="tx1"/>
                </a:solidFill>
                <a:latin typeface="Oracle Sans" panose="020B0503020204020204" pitchFamily="34" charset="0"/>
                <a:cs typeface="Oracle Sans" panose="020B0503020204020204" pitchFamily="34" charset="0"/>
              </a:rPr>
              <a:t>devs</a:t>
            </a:r>
            <a:r>
              <a:rPr lang="en-US" sz="1600" dirty="0">
                <a:solidFill>
                  <a:schemeClr val="tx1"/>
                </a:solidFill>
                <a:latin typeface="Oracle Sans" panose="020B0503020204020204" pitchFamily="34" charset="0"/>
                <a:cs typeface="Oracle Sans" panose="020B0503020204020204" pitchFamily="34" charset="0"/>
              </a:rPr>
              <a:t> in &lt;3 months</a:t>
            </a:r>
          </a:p>
        </p:txBody>
      </p:sp>
      <p:sp>
        <p:nvSpPr>
          <p:cNvPr id="15" name="Content Placeholder 2">
            <a:extLst>
              <a:ext uri="{FF2B5EF4-FFF2-40B4-BE49-F238E27FC236}">
                <a16:creationId xmlns:a16="http://schemas.microsoft.com/office/drawing/2014/main" id="{86486D5C-B190-BC3D-8969-75DEC232BF74}"/>
              </a:ext>
            </a:extLst>
          </p:cNvPr>
          <p:cNvSpPr txBox="1">
            <a:spLocks/>
          </p:cNvSpPr>
          <p:nvPr/>
        </p:nvSpPr>
        <p:spPr>
          <a:xfrm>
            <a:off x="4404271" y="1618551"/>
            <a:ext cx="3300984" cy="4507992"/>
          </a:xfrm>
          <a:prstGeom prst="rect">
            <a:avLst/>
          </a:prstGeom>
        </p:spPr>
        <p:txBody>
          <a:bodyPr vert="horz" lIns="0" tIns="0" rIns="0" bIns="0" rtlCol="0" anchor="t"/>
          <a:lstStyle>
            <a:defPPr>
              <a:defRPr lang="en-US"/>
            </a:defPPr>
            <a:lvl1pPr marL="0" algn="l" defTabSz="674692" rtl="0" eaLnBrk="1" latinLnBrk="0" hangingPunct="1">
              <a:defRPr sz="675" kern="1200">
                <a:solidFill>
                  <a:srgbClr val="8B8580"/>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899567">
              <a:defRPr/>
            </a:pPr>
            <a:r>
              <a:rPr lang="en-US" sz="1800" b="1" dirty="0" err="1">
                <a:solidFill>
                  <a:srgbClr val="312D2A"/>
                </a:solidFill>
                <a:latin typeface="Oracle Sans Tab"/>
              </a:rPr>
              <a:t>Humanic</a:t>
            </a: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marL="377180" indent="-285750" defTabSz="914377">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Leader in international payroll solutions</a:t>
            </a:r>
          </a:p>
          <a:p>
            <a:pPr marL="377180" indent="-285750" defTabSz="914377">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Modernized 300+ legacy forms with APEX</a:t>
            </a:r>
          </a:p>
          <a:p>
            <a:pPr marL="377180" indent="-285750" defTabSz="914377">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Runs APEX on-prem; moving to APEX on OCI</a:t>
            </a:r>
          </a:p>
          <a:p>
            <a:pPr marL="377180" indent="-285750" defTabSz="914377">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by 4 </a:t>
            </a:r>
            <a:r>
              <a:rPr lang="en-US" sz="1600" dirty="0" err="1">
                <a:solidFill>
                  <a:schemeClr val="tx1"/>
                </a:solidFill>
                <a:latin typeface="Oracle Sans" panose="020B0503020204020204" pitchFamily="34" charset="0"/>
                <a:cs typeface="Oracle Sans" panose="020B0503020204020204" pitchFamily="34" charset="0"/>
              </a:rPr>
              <a:t>devs</a:t>
            </a:r>
            <a:r>
              <a:rPr lang="en-US" sz="1600" dirty="0">
                <a:solidFill>
                  <a:schemeClr val="tx1"/>
                </a:solidFill>
                <a:latin typeface="Oracle Sans" panose="020B0503020204020204" pitchFamily="34" charset="0"/>
                <a:cs typeface="Oracle Sans" panose="020B0503020204020204" pitchFamily="34" charset="0"/>
              </a:rPr>
              <a:t> in &lt;90 days</a:t>
            </a:r>
          </a:p>
          <a:p>
            <a:pPr marL="285744" indent="-285744" defTabSz="899567">
              <a:buFont typeface="Arial" panose="020B0604020202020204" pitchFamily="34" charset="0"/>
              <a:buChar char="•"/>
              <a:defRPr/>
            </a:pPr>
            <a:endParaRPr lang="en-US" sz="1800" dirty="0">
              <a:solidFill>
                <a:srgbClr val="312D2A"/>
              </a:solidFill>
              <a:latin typeface="Oracle Sans Tab"/>
            </a:endParaRPr>
          </a:p>
        </p:txBody>
      </p:sp>
      <p:pic>
        <p:nvPicPr>
          <p:cNvPr id="16" name="Picture 15">
            <a:extLst>
              <a:ext uri="{FF2B5EF4-FFF2-40B4-BE49-F238E27FC236}">
                <a16:creationId xmlns:a16="http://schemas.microsoft.com/office/drawing/2014/main" id="{04873931-E9A0-7AC5-09D7-0179C2DF8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272" y="2123968"/>
            <a:ext cx="3383456" cy="1632663"/>
          </a:xfrm>
          <a:prstGeom prst="rect">
            <a:avLst/>
          </a:prstGeom>
          <a:ln>
            <a:solidFill>
              <a:schemeClr val="tx1">
                <a:lumMod val="50000"/>
                <a:lumOff val="50000"/>
              </a:schemeClr>
            </a:solidFill>
          </a:ln>
        </p:spPr>
      </p:pic>
      <p:sp>
        <p:nvSpPr>
          <p:cNvPr id="17" name="Content Placeholder 2">
            <a:extLst>
              <a:ext uri="{FF2B5EF4-FFF2-40B4-BE49-F238E27FC236}">
                <a16:creationId xmlns:a16="http://schemas.microsoft.com/office/drawing/2014/main" id="{A0D8F4A8-6227-E055-3698-433FE614B281}"/>
              </a:ext>
            </a:extLst>
          </p:cNvPr>
          <p:cNvSpPr txBox="1">
            <a:spLocks/>
          </p:cNvSpPr>
          <p:nvPr/>
        </p:nvSpPr>
        <p:spPr>
          <a:xfrm>
            <a:off x="8230258" y="1618551"/>
            <a:ext cx="3659965" cy="450799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800"/>
              </a:spcBef>
              <a:defRPr/>
            </a:pPr>
            <a:r>
              <a:rPr lang="en-US" b="1" dirty="0" err="1">
                <a:solidFill>
                  <a:srgbClr val="312D2A"/>
                </a:solidFill>
                <a:latin typeface="Oracle Sans Tab"/>
              </a:rPr>
              <a:t>Trailcon</a:t>
            </a:r>
            <a:endParaRPr lang="en-US" b="1" dirty="0">
              <a:solidFill>
                <a:srgbClr val="312D2A"/>
              </a:solidFill>
              <a:latin typeface="Oracle Sans Tab"/>
            </a:endParaRPr>
          </a:p>
          <a:p>
            <a:pPr defTabSz="1219170">
              <a:spcBef>
                <a:spcPts val="800"/>
              </a:spcBef>
              <a:defRPr/>
            </a:pPr>
            <a:endParaRPr lang="en-US" b="1" dirty="0">
              <a:solidFill>
                <a:srgbClr val="312D2A"/>
              </a:solidFill>
              <a:latin typeface="Oracle Sans Tab"/>
            </a:endParaRPr>
          </a:p>
          <a:p>
            <a:pPr defTabSz="1219170">
              <a:spcBef>
                <a:spcPts val="800"/>
              </a:spcBef>
              <a:defRPr/>
            </a:pPr>
            <a:endParaRPr lang="en-US" b="1" dirty="0">
              <a:solidFill>
                <a:srgbClr val="312D2A"/>
              </a:solidFill>
              <a:latin typeface="Oracle Sans Tab"/>
            </a:endParaRPr>
          </a:p>
          <a:p>
            <a:pPr defTabSz="1219170">
              <a:spcBef>
                <a:spcPts val="800"/>
              </a:spcBef>
              <a:defRPr/>
            </a:pPr>
            <a:endParaRPr lang="en-US" b="1" dirty="0">
              <a:solidFill>
                <a:srgbClr val="312D2A"/>
              </a:solidFill>
              <a:latin typeface="Oracle Sans Tab"/>
            </a:endParaRPr>
          </a:p>
          <a:p>
            <a:pPr defTabSz="1219170">
              <a:spcBef>
                <a:spcPts val="800"/>
              </a:spcBef>
              <a:defRPr/>
            </a:pPr>
            <a:endParaRPr lang="en-US" b="1" dirty="0">
              <a:solidFill>
                <a:srgbClr val="312D2A"/>
              </a:solidFill>
              <a:latin typeface="Oracle Sans Tab"/>
            </a:endParaRPr>
          </a:p>
          <a:p>
            <a:pPr defTabSz="1219170">
              <a:spcBef>
                <a:spcPts val="800"/>
              </a:spcBef>
              <a:defRPr/>
            </a:pPr>
            <a:endParaRPr lang="en-US" b="1" dirty="0">
              <a:solidFill>
                <a:srgbClr val="312D2A"/>
              </a:solidFill>
              <a:latin typeface="Oracle Sans Tab"/>
            </a:endParaRPr>
          </a:p>
          <a:p>
            <a:pPr marL="377180" indent="-285750" defTabSz="914377">
              <a:spcBef>
                <a:spcPts val="1600"/>
              </a:spcBef>
              <a:buClr>
                <a:srgbClr val="FF0000"/>
              </a:buClr>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Leader in transportation leasing</a:t>
            </a:r>
          </a:p>
          <a:p>
            <a:pPr marL="377180" indent="-285750" defTabSz="914377">
              <a:spcBef>
                <a:spcPts val="1600"/>
              </a:spcBef>
              <a:buClr>
                <a:srgbClr val="FF0000"/>
              </a:buClr>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Automated invoice processing with AI and APEX</a:t>
            </a:r>
          </a:p>
          <a:p>
            <a:pPr marL="377180" indent="-285750" defTabSz="914377">
              <a:spcBef>
                <a:spcPts val="1600"/>
              </a:spcBef>
              <a:buClr>
                <a:srgbClr val="FF0000"/>
              </a:buClr>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Uses OCI AI services, Email and Object Storage</a:t>
            </a:r>
          </a:p>
          <a:p>
            <a:pPr marL="377180" indent="-285750" defTabSz="914377">
              <a:spcBef>
                <a:spcPts val="1600"/>
              </a:spcBef>
              <a:buClr>
                <a:srgbClr val="FF0000"/>
              </a:buClr>
              <a:buFont typeface="Arial" panose="020B0604020202020204" pitchFamily="34" charset="0"/>
              <a:buChar char="•"/>
              <a:defRPr/>
            </a:pPr>
            <a:r>
              <a:rPr lang="en-US" sz="1600" dirty="0">
                <a:latin typeface="Oracle Sans" panose="020B0503020204020204" pitchFamily="34" charset="0"/>
                <a:cs typeface="Oracle Sans" panose="020B0503020204020204" pitchFamily="34" charset="0"/>
              </a:rPr>
              <a:t>Built by 4 </a:t>
            </a:r>
            <a:r>
              <a:rPr lang="en-US" sz="1600" dirty="0" err="1">
                <a:latin typeface="Oracle Sans" panose="020B0503020204020204" pitchFamily="34" charset="0"/>
                <a:cs typeface="Oracle Sans" panose="020B0503020204020204" pitchFamily="34" charset="0"/>
              </a:rPr>
              <a:t>devs</a:t>
            </a:r>
            <a:r>
              <a:rPr lang="en-US" sz="1600" dirty="0">
                <a:latin typeface="Oracle Sans" panose="020B0503020204020204" pitchFamily="34" charset="0"/>
                <a:cs typeface="Oracle Sans" panose="020B0503020204020204" pitchFamily="34" charset="0"/>
              </a:rPr>
              <a:t> in &lt;3 months</a:t>
            </a:r>
          </a:p>
        </p:txBody>
      </p:sp>
      <p:pic>
        <p:nvPicPr>
          <p:cNvPr id="18" name="Picture 17">
            <a:extLst>
              <a:ext uri="{FF2B5EF4-FFF2-40B4-BE49-F238E27FC236}">
                <a16:creationId xmlns:a16="http://schemas.microsoft.com/office/drawing/2014/main" id="{3C887665-6B78-AA6A-5BF9-552200E73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994" y="1997707"/>
            <a:ext cx="3003213" cy="1758924"/>
          </a:xfrm>
          <a:prstGeom prst="rect">
            <a:avLst/>
          </a:prstGeom>
          <a:ln>
            <a:solidFill>
              <a:schemeClr val="tx1">
                <a:lumMod val="50000"/>
                <a:lumOff val="50000"/>
              </a:schemeClr>
            </a:solidFill>
          </a:ln>
        </p:spPr>
      </p:pic>
      <p:pic>
        <p:nvPicPr>
          <p:cNvPr id="19" name="Picture 18">
            <a:extLst>
              <a:ext uri="{FF2B5EF4-FFF2-40B4-BE49-F238E27FC236}">
                <a16:creationId xmlns:a16="http://schemas.microsoft.com/office/drawing/2014/main" id="{1C46C840-5093-58CF-2655-5BCF990A7F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31" y="2073759"/>
            <a:ext cx="3491472" cy="1733083"/>
          </a:xfrm>
          <a:prstGeom prst="rect">
            <a:avLst/>
          </a:prstGeom>
          <a:ln>
            <a:solidFill>
              <a:schemeClr val="tx1">
                <a:lumMod val="50000"/>
                <a:lumOff val="50000"/>
              </a:schemeClr>
            </a:solidFill>
          </a:ln>
        </p:spPr>
      </p:pic>
      <p:sp>
        <p:nvSpPr>
          <p:cNvPr id="2" name="Date">
            <a:extLst>
              <a:ext uri="{FF2B5EF4-FFF2-40B4-BE49-F238E27FC236}">
                <a16:creationId xmlns:a16="http://schemas.microsoft.com/office/drawing/2014/main" id="{D26CA970-A212-BA5B-7DAA-C3ED067E517E}"/>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5" name="Slide Number Placeholder 4">
            <a:extLst>
              <a:ext uri="{FF2B5EF4-FFF2-40B4-BE49-F238E27FC236}">
                <a16:creationId xmlns:a16="http://schemas.microsoft.com/office/drawing/2014/main" id="{248ECCFE-2E84-1239-ACDD-A31FDD04DDDF}"/>
              </a:ext>
            </a:extLst>
          </p:cNvPr>
          <p:cNvSpPr>
            <a:spLocks noGrp="1"/>
          </p:cNvSpPr>
          <p:nvPr>
            <p:ph type="sldNum" sz="quarter" idx="16"/>
          </p:nvPr>
        </p:nvSpPr>
        <p:spPr/>
        <p:txBody>
          <a:bodyPr/>
          <a:lstStyle/>
          <a:p>
            <a:fld id="{345D60D9-5372-5F40-9443-0F9AE5BDC3C8}" type="slidenum">
              <a:rPr lang="en-US" smtClean="0"/>
              <a:pPr/>
              <a:t>89</a:t>
            </a:fld>
            <a:endParaRPr lang="en-US" dirty="0"/>
          </a:p>
        </p:txBody>
      </p:sp>
    </p:spTree>
    <p:extLst>
      <p:ext uri="{BB962C8B-B14F-4D97-AF65-F5344CB8AC3E}">
        <p14:creationId xmlns:p14="http://schemas.microsoft.com/office/powerpoint/2010/main" val="241508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8">
            <a:extLst>
              <a:ext uri="{FF2B5EF4-FFF2-40B4-BE49-F238E27FC236}">
                <a16:creationId xmlns:a16="http://schemas.microsoft.com/office/drawing/2014/main" id="{CD3EFC09-FD10-F949-860D-A0F4C614AF33}"/>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9</a:t>
            </a:fld>
            <a:endParaRPr lang="en-US" dirty="0"/>
          </a:p>
        </p:txBody>
      </p:sp>
      <p:sp>
        <p:nvSpPr>
          <p:cNvPr id="11" name="Footer Placeholder 7">
            <a:extLst>
              <a:ext uri="{FF2B5EF4-FFF2-40B4-BE49-F238E27FC236}">
                <a16:creationId xmlns:a16="http://schemas.microsoft.com/office/drawing/2014/main" id="{3441124F-12CC-F148-8953-18C4B634F0FA}"/>
              </a:ext>
            </a:extLst>
          </p:cNvPr>
          <p:cNvSpPr>
            <a:spLocks noGrp="1"/>
          </p:cNvSpPr>
          <p:nvPr>
            <p:ph type="ftr" sz="quarter" idx="11"/>
          </p:nvPr>
        </p:nvSpPr>
        <p:spPr>
          <a:xfrm>
            <a:off x="1127759" y="6423978"/>
            <a:ext cx="5745379" cy="365125"/>
          </a:xfrm>
        </p:spPr>
        <p:txBody>
          <a:bodyPr/>
          <a:lstStyle/>
          <a:p>
            <a:r>
              <a:rPr lang="en-US" dirty="0"/>
              <a:t>Copyright © 2025, Oracle and/or its affiliates</a:t>
            </a:r>
          </a:p>
        </p:txBody>
      </p:sp>
      <p:sp>
        <p:nvSpPr>
          <p:cNvPr id="10" name="Date Placeholder 6">
            <a:extLst>
              <a:ext uri="{FF2B5EF4-FFF2-40B4-BE49-F238E27FC236}">
                <a16:creationId xmlns:a16="http://schemas.microsoft.com/office/drawing/2014/main" id="{4FADABF5-F535-2C41-B6D8-0E2986FDF6E1}"/>
              </a:ext>
            </a:extLst>
          </p:cNvPr>
          <p:cNvSpPr>
            <a:spLocks noGrp="1"/>
          </p:cNvSpPr>
          <p:nvPr>
            <p:ph type="dt" sz="half" idx="10"/>
          </p:nvPr>
        </p:nvSpPr>
        <p:spPr>
          <a:xfrm>
            <a:off x="6873138" y="6425604"/>
            <a:ext cx="2743200" cy="363500"/>
          </a:xfrm>
        </p:spPr>
        <p:txBody>
          <a:bodyPr/>
          <a:lstStyle/>
          <a:p>
            <a:r>
              <a:rPr lang="en-US" dirty="0"/>
              <a:t>Learn more at </a:t>
            </a:r>
            <a:r>
              <a:rPr lang="en-US" dirty="0" err="1"/>
              <a:t>apex.oracle.com</a:t>
            </a:r>
            <a:endParaRPr lang="en-US" dirty="0"/>
          </a:p>
        </p:txBody>
      </p:sp>
      <p:sp>
        <p:nvSpPr>
          <p:cNvPr id="31" name="Content Placeholder 38">
            <a:extLst>
              <a:ext uri="{FF2B5EF4-FFF2-40B4-BE49-F238E27FC236}">
                <a16:creationId xmlns:a16="http://schemas.microsoft.com/office/drawing/2014/main" id="{DEF4C6AC-5C93-0C45-C57F-576ABD09F397}"/>
              </a:ext>
            </a:extLst>
          </p:cNvPr>
          <p:cNvSpPr txBox="1">
            <a:spLocks/>
          </p:cNvSpPr>
          <p:nvPr/>
        </p:nvSpPr>
        <p:spPr>
          <a:xfrm>
            <a:off x="762000" y="1721855"/>
            <a:ext cx="4892560" cy="3396901"/>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dirty="0">
                <a:solidFill>
                  <a:srgbClr val="312D2A"/>
                </a:solidFill>
                <a:latin typeface="Oracle Sans Tab"/>
              </a:rPr>
              <a:t>APEX is the </a:t>
            </a:r>
            <a:r>
              <a:rPr lang="en-US" b="1" dirty="0">
                <a:solidFill>
                  <a:srgbClr val="C74634"/>
                </a:solidFill>
                <a:latin typeface="Oracle Sans Tab"/>
              </a:rPr>
              <a:t>world’s most popular </a:t>
            </a:r>
            <a:r>
              <a:rPr lang="en-US" dirty="0">
                <a:solidFill>
                  <a:srgbClr val="312D2A"/>
                </a:solidFill>
                <a:latin typeface="Oracle Sans Tab"/>
              </a:rPr>
              <a:t>enterprise </a:t>
            </a:r>
            <a:r>
              <a:rPr lang="en-US" b="1" dirty="0">
                <a:solidFill>
                  <a:srgbClr val="C74634"/>
                </a:solidFill>
                <a:latin typeface="Oracle Sans Tab"/>
              </a:rPr>
              <a:t>low-code</a:t>
            </a:r>
            <a:r>
              <a:rPr lang="en-US" dirty="0">
                <a:solidFill>
                  <a:srgbClr val="312D2A"/>
                </a:solidFill>
                <a:latin typeface="Oracle Sans Tab"/>
              </a:rPr>
              <a:t> application platform. </a:t>
            </a:r>
          </a:p>
          <a:p>
            <a:pPr defTabSz="685800"/>
            <a:endParaRPr lang="en-US" dirty="0">
              <a:solidFill>
                <a:srgbClr val="312D2A"/>
              </a:solidFill>
              <a:latin typeface="Oracle Sans Tab"/>
            </a:endParaRPr>
          </a:p>
          <a:p>
            <a:pPr defTabSz="685800"/>
            <a:r>
              <a:rPr lang="en-US" dirty="0">
                <a:solidFill>
                  <a:srgbClr val="312D2A"/>
                </a:solidFill>
                <a:latin typeface="Oracle Sans Tab"/>
              </a:rPr>
              <a:t>It enables you to build scalable and secure enterprise apps with world-class features</a:t>
            </a:r>
            <a:r>
              <a:rPr lang="en-US" dirty="0">
                <a:solidFill>
                  <a:srgbClr val="C74634"/>
                </a:solidFill>
                <a:latin typeface="Oracle Sans Tab"/>
              </a:rPr>
              <a:t> </a:t>
            </a:r>
            <a:r>
              <a:rPr lang="en-US" b="1" dirty="0">
                <a:solidFill>
                  <a:srgbClr val="C74634"/>
                </a:solidFill>
                <a:latin typeface="Oracle Sans Tab"/>
              </a:rPr>
              <a:t>20X</a:t>
            </a:r>
            <a:r>
              <a:rPr lang="en-US" dirty="0">
                <a:solidFill>
                  <a:srgbClr val="C74634"/>
                </a:solidFill>
                <a:latin typeface="Oracle Sans Tab"/>
              </a:rPr>
              <a:t> </a:t>
            </a:r>
            <a:r>
              <a:rPr lang="en-US" dirty="0">
                <a:solidFill>
                  <a:srgbClr val="312D2A"/>
                </a:solidFill>
                <a:latin typeface="Oracle Sans Tab"/>
              </a:rPr>
              <a:t>faster with </a:t>
            </a:r>
            <a:r>
              <a:rPr lang="en-US" b="1" dirty="0">
                <a:solidFill>
                  <a:srgbClr val="C74634"/>
                </a:solidFill>
                <a:latin typeface="Oracle Sans Tab"/>
              </a:rPr>
              <a:t>100X</a:t>
            </a:r>
            <a:r>
              <a:rPr lang="en-US" dirty="0">
                <a:solidFill>
                  <a:srgbClr val="312D2A"/>
                </a:solidFill>
                <a:latin typeface="Oracle Sans Tab"/>
              </a:rPr>
              <a:t> less code.  </a:t>
            </a:r>
          </a:p>
          <a:p>
            <a:pPr defTabSz="685800"/>
            <a:endParaRPr lang="en-US" dirty="0">
              <a:solidFill>
                <a:srgbClr val="312D2A"/>
              </a:solidFill>
              <a:latin typeface="Oracle Sans Tab"/>
            </a:endParaRPr>
          </a:p>
          <a:p>
            <a:pPr defTabSz="685800"/>
            <a:r>
              <a:rPr lang="en-US" dirty="0">
                <a:solidFill>
                  <a:srgbClr val="312D2A"/>
                </a:solidFill>
                <a:latin typeface="Oracle Sans Tab"/>
              </a:rPr>
              <a:t>Oracle APEX delivers the most productive way to develop and deploy </a:t>
            </a:r>
            <a:r>
              <a:rPr lang="en-US" b="1" dirty="0">
                <a:solidFill>
                  <a:srgbClr val="C74634"/>
                </a:solidFill>
                <a:latin typeface="Oracle Sans Tab"/>
              </a:rPr>
              <a:t>Mobile, Web, and Desktop </a:t>
            </a:r>
            <a:r>
              <a:rPr lang="en-US" dirty="0">
                <a:solidFill>
                  <a:srgbClr val="312D2A"/>
                </a:solidFill>
                <a:latin typeface="Oracle Sans Tab"/>
              </a:rPr>
              <a:t>apps everywhere - cloud and on-premises.</a:t>
            </a:r>
          </a:p>
          <a:p>
            <a:pPr defTabSz="685800"/>
            <a:endParaRPr lang="en-US" dirty="0">
              <a:solidFill>
                <a:srgbClr val="312D2A"/>
              </a:solidFill>
              <a:latin typeface="Oracle Sans Tab"/>
            </a:endParaRPr>
          </a:p>
          <a:p>
            <a:pPr lvl="4"/>
            <a:endParaRPr lang="en-US" sz="1100" dirty="0"/>
          </a:p>
        </p:txBody>
      </p:sp>
      <p:pic>
        <p:nvPicPr>
          <p:cNvPr id="32" name="Picture 31">
            <a:extLst>
              <a:ext uri="{FF2B5EF4-FFF2-40B4-BE49-F238E27FC236}">
                <a16:creationId xmlns:a16="http://schemas.microsoft.com/office/drawing/2014/main" id="{1452B7A9-7068-2459-A9A6-D32B747FA1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31504" y="5089067"/>
            <a:ext cx="1139663" cy="1064488"/>
          </a:xfrm>
          <a:prstGeom prst="rect">
            <a:avLst/>
          </a:prstGeom>
        </p:spPr>
      </p:pic>
      <p:pic>
        <p:nvPicPr>
          <p:cNvPr id="33" name="Image" descr="Image">
            <a:extLst>
              <a:ext uri="{FF2B5EF4-FFF2-40B4-BE49-F238E27FC236}">
                <a16:creationId xmlns:a16="http://schemas.microsoft.com/office/drawing/2014/main" id="{0B3907D5-EF28-29B3-CC55-1A86D4AFCE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81936" y="5438749"/>
            <a:ext cx="1290870" cy="365125"/>
          </a:xfrm>
          <a:prstGeom prst="rect">
            <a:avLst/>
          </a:prstGeom>
          <a:ln w="12700" cap="flat">
            <a:noFill/>
            <a:miter lim="400000"/>
          </a:ln>
          <a:effectLst/>
        </p:spPr>
      </p:pic>
      <p:sp>
        <p:nvSpPr>
          <p:cNvPr id="34" name="Content Placeholder 2">
            <a:extLst>
              <a:ext uri="{FF2B5EF4-FFF2-40B4-BE49-F238E27FC236}">
                <a16:creationId xmlns:a16="http://schemas.microsoft.com/office/drawing/2014/main" id="{2ECF7D20-CFF3-38A8-1640-1E67592CF5BC}"/>
              </a:ext>
            </a:extLst>
          </p:cNvPr>
          <p:cNvSpPr txBox="1">
            <a:spLocks/>
          </p:cNvSpPr>
          <p:nvPr/>
        </p:nvSpPr>
        <p:spPr>
          <a:xfrm>
            <a:off x="7266255" y="881812"/>
            <a:ext cx="3683012" cy="984885"/>
          </a:xfrm>
          <a:prstGeom prst="rect">
            <a:avLst/>
          </a:prstGeom>
        </p:spPr>
        <p:txBody>
          <a:bodyPr/>
          <a:lstStyle>
            <a:lvl1pPr marL="0" marR="0" indent="0" algn="l" defTabSz="685800" rtl="0" eaLnBrk="1" fontAlgn="auto" latinLnBrk="0" hangingPunct="1">
              <a:lnSpc>
                <a:spcPct val="95000"/>
              </a:lnSpc>
              <a:spcBef>
                <a:spcPts val="450"/>
              </a:spcBef>
              <a:spcAft>
                <a:spcPts val="0"/>
              </a:spcAft>
              <a:buClrTx/>
              <a:buSzTx/>
              <a:buFont typeface="System Font Regular"/>
              <a:buNone/>
              <a:tabLst/>
              <a:defRPr sz="1350" b="0" i="0" kern="1200">
                <a:solidFill>
                  <a:schemeClr val="tx1"/>
                </a:solidFill>
                <a:latin typeface="+mn-lt"/>
                <a:ea typeface="+mn-ea"/>
                <a:cs typeface="Oracle Sans Tab" panose="020B0503020204020204" pitchFamily="34" charset="0"/>
              </a:defRPr>
            </a:lvl1pPr>
            <a:lvl2pPr marL="274320" marR="0" indent="-137160" algn="l" defTabSz="685800" rtl="0" eaLnBrk="1" fontAlgn="auto" latinLnBrk="0" hangingPunct="1">
              <a:lnSpc>
                <a:spcPct val="95000"/>
              </a:lnSpc>
              <a:spcBef>
                <a:spcPts val="450"/>
              </a:spcBef>
              <a:spcAft>
                <a:spcPts val="0"/>
              </a:spcAft>
              <a:buClrTx/>
              <a:buSzPct val="100000"/>
              <a:buFont typeface="Arial" panose="020B0604020202020204" pitchFamily="34" charset="0"/>
              <a:buChar char="•"/>
              <a:tabLst/>
              <a:defRPr sz="1350" b="0" i="0" kern="1200">
                <a:solidFill>
                  <a:schemeClr val="tx1"/>
                </a:solidFill>
                <a:latin typeface="+mn-lt"/>
                <a:ea typeface="+mn-ea"/>
                <a:cs typeface="Oracle Sans Tab" panose="020B0503020204020204" pitchFamily="34" charset="0"/>
              </a:defRPr>
            </a:lvl2pPr>
            <a:lvl3pPr marL="410766"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3pPr>
            <a:lvl4pPr marL="547688" marR="0" indent="-136922" algn="l" defTabSz="685800" rtl="0" eaLnBrk="1" fontAlgn="auto" latinLnBrk="0" hangingPunct="1">
              <a:lnSpc>
                <a:spcPct val="95000"/>
              </a:lnSpc>
              <a:spcBef>
                <a:spcPts val="300"/>
              </a:spcBef>
              <a:spcAft>
                <a:spcPts val="0"/>
              </a:spcAft>
              <a:buClrTx/>
              <a:buSzPct val="100000"/>
              <a:buFont typeface="Arial" panose="020B0604020202020204" pitchFamily="34" charset="0"/>
              <a:buChar char="•"/>
              <a:tabLst/>
              <a:defRPr sz="1050" kern="1200">
                <a:solidFill>
                  <a:schemeClr val="tx1"/>
                </a:solidFill>
                <a:latin typeface="Oracle Sans Tab Light" panose="020B0403020204020204" pitchFamily="34" charset="0"/>
                <a:ea typeface="+mn-ea"/>
                <a:cs typeface="Oracle Sans Tab Light" panose="020B0403020204020204" pitchFamily="34" charset="0"/>
              </a:defRPr>
            </a:lvl4pPr>
            <a:lvl5pPr marL="685800" marR="0" indent="-137160" algn="l" defTabSz="685800" rtl="0" eaLnBrk="1" fontAlgn="auto" latinLnBrk="0" hangingPunct="1">
              <a:lnSpc>
                <a:spcPct val="95000"/>
              </a:lnSpc>
              <a:spcBef>
                <a:spcPts val="300"/>
              </a:spcBef>
              <a:spcAft>
                <a:spcPts val="0"/>
              </a:spcAft>
              <a:buClrTx/>
              <a:buSzTx/>
              <a:buFont typeface="System Font Regular"/>
              <a:buChar char="•"/>
              <a:tabLst/>
              <a:defRPr sz="900" kern="1200">
                <a:solidFill>
                  <a:schemeClr val="tx1"/>
                </a:solidFill>
                <a:latin typeface="Oracle Sans Tab Light" panose="020B0403020204020204" pitchFamily="34" charset="0"/>
                <a:ea typeface="+mn-ea"/>
                <a:cs typeface="Oracle Sans Tab Light" panose="020B0403020204020204" pitchFamily="34" charset="0"/>
              </a:defRPr>
            </a:lvl5pPr>
            <a:lvl6pPr marL="822960" indent="-137160" algn="l" defTabSz="685800" rtl="0" eaLnBrk="1" latinLnBrk="0" hangingPunct="1">
              <a:lnSpc>
                <a:spcPct val="95000"/>
              </a:lnSpc>
              <a:spcBef>
                <a:spcPts val="300"/>
              </a:spcBef>
              <a:spcAft>
                <a:spcPts val="0"/>
              </a:spcAft>
              <a:buSzPct val="100000"/>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6pPr>
            <a:lvl7pPr marL="960120" indent="-137160" algn="l" defTabSz="685800" rtl="0" eaLnBrk="1" latinLnBrk="0" hangingPunct="1">
              <a:lnSpc>
                <a:spcPct val="95000"/>
              </a:lnSpc>
              <a:spcBef>
                <a:spcPts val="300"/>
              </a:spcBef>
              <a:spcAft>
                <a:spcPts val="0"/>
              </a:spcAft>
              <a:buFont typeface="Arial" panose="020B0604020202020204" pitchFamily="34" charset="0"/>
              <a:buChar char="•"/>
              <a:defRPr sz="900" b="0" i="0" kern="1200">
                <a:solidFill>
                  <a:schemeClr val="tx1"/>
                </a:solidFill>
                <a:latin typeface="Oracle Sans Light" panose="020B0403020204020204" pitchFamily="34" charset="0"/>
                <a:ea typeface="+mn-ea"/>
                <a:cs typeface="Oracle Sans Light" panose="020B0403020204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354">
              <a:spcBef>
                <a:spcPts val="600"/>
              </a:spcBef>
              <a:defRPr/>
            </a:pPr>
            <a:r>
              <a:rPr lang="en-US" sz="3733" b="1" dirty="0">
                <a:solidFill>
                  <a:srgbClr val="FACD62">
                    <a:lumMod val="60000"/>
                    <a:lumOff val="40000"/>
                  </a:srgbClr>
                </a:solidFill>
                <a:latin typeface="Oracle Sans Tab"/>
              </a:rPr>
              <a:t>21 Million + </a:t>
            </a:r>
          </a:p>
          <a:p>
            <a:pPr algn="ctr" defTabSz="914354">
              <a:spcBef>
                <a:spcPts val="600"/>
              </a:spcBef>
              <a:defRPr/>
            </a:pPr>
            <a:r>
              <a:rPr lang="en-US" sz="1867" dirty="0">
                <a:solidFill>
                  <a:srgbClr val="FCFBFA"/>
                </a:solidFill>
                <a:latin typeface="Oracle Sans Tab"/>
              </a:rPr>
              <a:t>apps created till date</a:t>
            </a:r>
          </a:p>
        </p:txBody>
      </p:sp>
      <p:sp>
        <p:nvSpPr>
          <p:cNvPr id="35" name="TextBox 34">
            <a:extLst>
              <a:ext uri="{FF2B5EF4-FFF2-40B4-BE49-F238E27FC236}">
                <a16:creationId xmlns:a16="http://schemas.microsoft.com/office/drawing/2014/main" id="{41883FD5-101E-D37A-DC1B-1B71BD8323C9}"/>
              </a:ext>
            </a:extLst>
          </p:cNvPr>
          <p:cNvSpPr txBox="1"/>
          <p:nvPr/>
        </p:nvSpPr>
        <p:spPr>
          <a:xfrm>
            <a:off x="7221797" y="5103551"/>
            <a:ext cx="3771935" cy="954107"/>
          </a:xfrm>
          <a:prstGeom prst="rect">
            <a:avLst/>
          </a:prstGeom>
          <a:noFill/>
        </p:spPr>
        <p:txBody>
          <a:bodyPr wrap="square">
            <a:spAutoFit/>
          </a:bodyPr>
          <a:lstStyle/>
          <a:p>
            <a:pPr algn="ctr" defTabSz="899544">
              <a:defRPr/>
            </a:pPr>
            <a:r>
              <a:rPr lang="en-US" sz="3733" b="1" dirty="0">
                <a:solidFill>
                  <a:srgbClr val="FACD62">
                    <a:lumMod val="60000"/>
                    <a:lumOff val="40000"/>
                  </a:srgbClr>
                </a:solidFill>
                <a:latin typeface="Oracle Sans Tab"/>
              </a:rPr>
              <a:t>90%</a:t>
            </a:r>
            <a:r>
              <a:rPr lang="en-US" sz="3733" dirty="0">
                <a:solidFill>
                  <a:srgbClr val="FACD62">
                    <a:lumMod val="60000"/>
                    <a:lumOff val="40000"/>
                  </a:srgbClr>
                </a:solidFill>
                <a:latin typeface="Oracle Sans Tab"/>
              </a:rPr>
              <a:t> </a:t>
            </a:r>
          </a:p>
          <a:p>
            <a:pPr algn="ctr" defTabSz="899544">
              <a:defRPr/>
            </a:pPr>
            <a:r>
              <a:rPr lang="en-US" sz="1867" dirty="0">
                <a:solidFill>
                  <a:srgbClr val="FCFBFA"/>
                </a:solidFill>
                <a:latin typeface="Oracle Sans Tab"/>
              </a:rPr>
              <a:t>of Fortune 500 use Oracle APEX</a:t>
            </a:r>
          </a:p>
        </p:txBody>
      </p:sp>
      <p:sp>
        <p:nvSpPr>
          <p:cNvPr id="36" name="TextBox 35">
            <a:extLst>
              <a:ext uri="{FF2B5EF4-FFF2-40B4-BE49-F238E27FC236}">
                <a16:creationId xmlns:a16="http://schemas.microsoft.com/office/drawing/2014/main" id="{DE428812-27AB-F14D-FA69-F2CDC700AC57}"/>
              </a:ext>
            </a:extLst>
          </p:cNvPr>
          <p:cNvSpPr txBox="1"/>
          <p:nvPr/>
        </p:nvSpPr>
        <p:spPr>
          <a:xfrm>
            <a:off x="7221797" y="4048116"/>
            <a:ext cx="3771935" cy="954107"/>
          </a:xfrm>
          <a:prstGeom prst="rect">
            <a:avLst/>
          </a:prstGeom>
          <a:noFill/>
        </p:spPr>
        <p:txBody>
          <a:bodyPr wrap="square">
            <a:spAutoFit/>
          </a:bodyPr>
          <a:lstStyle/>
          <a:p>
            <a:pPr algn="ctr" defTabSz="899544">
              <a:defRPr/>
            </a:pPr>
            <a:r>
              <a:rPr lang="en-US" sz="3733" b="1" dirty="0">
                <a:solidFill>
                  <a:srgbClr val="FACD62">
                    <a:lumMod val="60000"/>
                    <a:lumOff val="40000"/>
                  </a:srgbClr>
                </a:solidFill>
                <a:latin typeface="Oracle Sans Tab"/>
              </a:rPr>
              <a:t>100,000+</a:t>
            </a:r>
            <a:r>
              <a:rPr lang="en-US" sz="3733" b="1" dirty="0">
                <a:solidFill>
                  <a:srgbClr val="312D2A"/>
                </a:solidFill>
                <a:latin typeface="Oracle Sans Tab"/>
              </a:rPr>
              <a:t> </a:t>
            </a:r>
          </a:p>
          <a:p>
            <a:pPr algn="ctr" defTabSz="899544">
              <a:defRPr/>
            </a:pPr>
            <a:r>
              <a:rPr lang="en-US" sz="1867" dirty="0">
                <a:solidFill>
                  <a:srgbClr val="FCFBFA"/>
                </a:solidFill>
                <a:latin typeface="Oracle Sans Tab"/>
              </a:rPr>
              <a:t>customers across 150 countries</a:t>
            </a:r>
          </a:p>
        </p:txBody>
      </p:sp>
      <p:sp>
        <p:nvSpPr>
          <p:cNvPr id="37" name="TextBox 36">
            <a:extLst>
              <a:ext uri="{FF2B5EF4-FFF2-40B4-BE49-F238E27FC236}">
                <a16:creationId xmlns:a16="http://schemas.microsoft.com/office/drawing/2014/main" id="{2D1A4615-1CE4-4FF3-810A-E379463C31A2}"/>
              </a:ext>
            </a:extLst>
          </p:cNvPr>
          <p:cNvSpPr txBox="1"/>
          <p:nvPr/>
        </p:nvSpPr>
        <p:spPr>
          <a:xfrm>
            <a:off x="7221797" y="2992681"/>
            <a:ext cx="3771935" cy="1031051"/>
          </a:xfrm>
          <a:prstGeom prst="rect">
            <a:avLst/>
          </a:prstGeom>
          <a:noFill/>
        </p:spPr>
        <p:txBody>
          <a:bodyPr wrap="square">
            <a:spAutoFit/>
          </a:bodyPr>
          <a:lstStyle/>
          <a:p>
            <a:pPr algn="ctr" defTabSz="899544">
              <a:defRPr/>
            </a:pPr>
            <a:r>
              <a:rPr lang="en-US" sz="3733" b="1" dirty="0">
                <a:solidFill>
                  <a:srgbClr val="FACD62">
                    <a:lumMod val="60000"/>
                    <a:lumOff val="40000"/>
                  </a:srgbClr>
                </a:solidFill>
                <a:latin typeface="Oracle Sans Tab"/>
              </a:rPr>
              <a:t>850,000+</a:t>
            </a:r>
            <a:r>
              <a:rPr lang="en-US" sz="3733" b="1" dirty="0">
                <a:solidFill>
                  <a:srgbClr val="312D2A"/>
                </a:solidFill>
                <a:latin typeface="Oracle Sans Tab"/>
              </a:rPr>
              <a:t> </a:t>
            </a:r>
          </a:p>
          <a:p>
            <a:pPr algn="ctr" defTabSz="899544">
              <a:spcBef>
                <a:spcPts val="600"/>
              </a:spcBef>
              <a:defRPr/>
            </a:pPr>
            <a:r>
              <a:rPr lang="en-US" sz="1867" dirty="0">
                <a:solidFill>
                  <a:srgbClr val="FCFBFA"/>
                </a:solidFill>
                <a:latin typeface="Oracle Sans Tab"/>
              </a:rPr>
              <a:t>APEX developers worldwide</a:t>
            </a:r>
          </a:p>
        </p:txBody>
      </p:sp>
      <p:sp>
        <p:nvSpPr>
          <p:cNvPr id="38" name="TextBox 37">
            <a:extLst>
              <a:ext uri="{FF2B5EF4-FFF2-40B4-BE49-F238E27FC236}">
                <a16:creationId xmlns:a16="http://schemas.microsoft.com/office/drawing/2014/main" id="{4D3FADE8-D37B-CB8C-DF91-901E7D995D02}"/>
              </a:ext>
            </a:extLst>
          </p:cNvPr>
          <p:cNvSpPr txBox="1"/>
          <p:nvPr/>
        </p:nvSpPr>
        <p:spPr>
          <a:xfrm>
            <a:off x="7221797" y="1937247"/>
            <a:ext cx="3771935" cy="1031051"/>
          </a:xfrm>
          <a:prstGeom prst="rect">
            <a:avLst/>
          </a:prstGeom>
          <a:noFill/>
        </p:spPr>
        <p:txBody>
          <a:bodyPr wrap="square">
            <a:spAutoFit/>
          </a:bodyPr>
          <a:lstStyle/>
          <a:p>
            <a:pPr algn="ctr" defTabSz="899544">
              <a:defRPr/>
            </a:pPr>
            <a:r>
              <a:rPr lang="en-US" sz="3733" b="1" dirty="0">
                <a:solidFill>
                  <a:srgbClr val="FACD62">
                    <a:lumMod val="60000"/>
                    <a:lumOff val="40000"/>
                  </a:srgbClr>
                </a:solidFill>
                <a:latin typeface="Oracle Sans Tab"/>
              </a:rPr>
              <a:t>7,000+ </a:t>
            </a:r>
          </a:p>
          <a:p>
            <a:pPr algn="ctr" defTabSz="899544">
              <a:spcBef>
                <a:spcPts val="600"/>
              </a:spcBef>
              <a:defRPr/>
            </a:pPr>
            <a:r>
              <a:rPr lang="en-US" sz="1867" dirty="0">
                <a:solidFill>
                  <a:srgbClr val="FCFBFA"/>
                </a:solidFill>
                <a:latin typeface="Oracle Sans Tab"/>
              </a:rPr>
              <a:t>APEX apps created daily</a:t>
            </a:r>
          </a:p>
        </p:txBody>
      </p:sp>
      <p:sp>
        <p:nvSpPr>
          <p:cNvPr id="39" name="Title 7">
            <a:extLst>
              <a:ext uri="{FF2B5EF4-FFF2-40B4-BE49-F238E27FC236}">
                <a16:creationId xmlns:a16="http://schemas.microsoft.com/office/drawing/2014/main" id="{FC743527-671C-77AF-E329-537BBCC07E6E}"/>
              </a:ext>
            </a:extLst>
          </p:cNvPr>
          <p:cNvSpPr>
            <a:spLocks noGrp="1"/>
          </p:cNvSpPr>
          <p:nvPr>
            <p:ph type="title"/>
          </p:nvPr>
        </p:nvSpPr>
        <p:spPr>
          <a:xfrm>
            <a:off x="768875" y="182403"/>
            <a:ext cx="4758468" cy="822960"/>
          </a:xfrm>
        </p:spPr>
        <p:txBody>
          <a:bodyPr/>
          <a:lstStyle/>
          <a:p>
            <a:r>
              <a:rPr lang="en-IN" sz="2400" dirty="0"/>
              <a:t>What is Oracle APEX?</a:t>
            </a:r>
            <a:endParaRPr lang="en-US" dirty="0"/>
          </a:p>
        </p:txBody>
      </p:sp>
      <p:sp>
        <p:nvSpPr>
          <p:cNvPr id="40" name="Text Placeholder 12">
            <a:extLst>
              <a:ext uri="{FF2B5EF4-FFF2-40B4-BE49-F238E27FC236}">
                <a16:creationId xmlns:a16="http://schemas.microsoft.com/office/drawing/2014/main" id="{4773039E-22A8-241E-3009-7C554D5DA22C}"/>
              </a:ext>
            </a:extLst>
          </p:cNvPr>
          <p:cNvSpPr txBox="1">
            <a:spLocks/>
          </p:cNvSpPr>
          <p:nvPr/>
        </p:nvSpPr>
        <p:spPr>
          <a:xfrm>
            <a:off x="766765" y="952116"/>
            <a:ext cx="4989367" cy="33054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C74634"/>
                </a:solidFill>
                <a:latin typeface="Oracle Sans Tab"/>
                <a:cs typeface="Oracle Sans Tab Light" panose="020B0403020204020204"/>
              </a:rPr>
              <a:t>Oracle’s Strategic Low-Code Application Platform</a:t>
            </a:r>
          </a:p>
        </p:txBody>
      </p:sp>
      <p:sp>
        <p:nvSpPr>
          <p:cNvPr id="41" name="Rectangle 40">
            <a:extLst>
              <a:ext uri="{FF2B5EF4-FFF2-40B4-BE49-F238E27FC236}">
                <a16:creationId xmlns:a16="http://schemas.microsoft.com/office/drawing/2014/main" id="{57988C03-AF9A-FEC3-F396-F2FC0BDAB1E3}"/>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2" name="TextBox 41">
            <a:extLst>
              <a:ext uri="{FF2B5EF4-FFF2-40B4-BE49-F238E27FC236}">
                <a16:creationId xmlns:a16="http://schemas.microsoft.com/office/drawing/2014/main" id="{302D8C8E-549A-5E60-666F-835E3E7CE3E2}"/>
              </a:ext>
            </a:extLst>
          </p:cNvPr>
          <p:cNvSpPr txBox="1"/>
          <p:nvPr/>
        </p:nvSpPr>
        <p:spPr>
          <a:xfrm>
            <a:off x="6054436" y="44196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2025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CBCA1-7D8C-D34B-A1F5-455BB2559F96}"/>
              </a:ext>
            </a:extLst>
          </p:cNvPr>
          <p:cNvSpPr>
            <a:spLocks noGrp="1"/>
          </p:cNvSpPr>
          <p:nvPr>
            <p:ph type="ftr" sz="quarter" idx="15"/>
          </p:nvPr>
        </p:nvSpPr>
        <p:spPr/>
        <p:txBody>
          <a:bodyPr/>
          <a:lstStyle/>
          <a:p>
            <a:r>
              <a:rPr lang="en-US"/>
              <a:t>Copyright © 2025, Oracle and/or its affiliates</a:t>
            </a:r>
            <a:endParaRPr lang="en-US" dirty="0"/>
          </a:p>
        </p:txBody>
      </p:sp>
      <p:sp>
        <p:nvSpPr>
          <p:cNvPr id="6" name="Rectangle 5">
            <a:extLst>
              <a:ext uri="{FF2B5EF4-FFF2-40B4-BE49-F238E27FC236}">
                <a16:creationId xmlns:a16="http://schemas.microsoft.com/office/drawing/2014/main" id="{C47908AB-1182-4A13-D348-F97FF5594C1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itle 4">
            <a:extLst>
              <a:ext uri="{FF2B5EF4-FFF2-40B4-BE49-F238E27FC236}">
                <a16:creationId xmlns:a16="http://schemas.microsoft.com/office/drawing/2014/main" id="{6EBEE865-D71F-4F1E-4F71-9347D33DDD17}"/>
              </a:ext>
            </a:extLst>
          </p:cNvPr>
          <p:cNvSpPr>
            <a:spLocks noGrp="1"/>
          </p:cNvSpPr>
          <p:nvPr>
            <p:ph type="title"/>
          </p:nvPr>
        </p:nvSpPr>
        <p:spPr>
          <a:xfrm>
            <a:off x="768875" y="182403"/>
            <a:ext cx="10671048" cy="822960"/>
          </a:xfrm>
        </p:spPr>
        <p:txBody>
          <a:bodyPr/>
          <a:lstStyle/>
          <a:p>
            <a:pPr>
              <a:spcAft>
                <a:spcPts val="600"/>
              </a:spcAft>
            </a:pPr>
            <a:r>
              <a:rPr lang="en-US" dirty="0">
                <a:latin typeface="Oracle Sans" panose="020B0503020204020204" pitchFamily="34" charset="0"/>
                <a:cs typeface="Oracle Sans" panose="020B0503020204020204" pitchFamily="34" charset="0"/>
              </a:rPr>
              <a:t>APEX Customer Examples</a:t>
            </a:r>
            <a:endParaRPr lang="en-US" b="1" i="0" kern="1200" baseline="0" dirty="0">
              <a:latin typeface="+mn-lt"/>
              <a:ea typeface="+mn-ea"/>
              <a:cs typeface="+mj-cs"/>
            </a:endParaRPr>
          </a:p>
        </p:txBody>
      </p:sp>
      <p:sp>
        <p:nvSpPr>
          <p:cNvPr id="2" name="Content Placeholder 2">
            <a:extLst>
              <a:ext uri="{FF2B5EF4-FFF2-40B4-BE49-F238E27FC236}">
                <a16:creationId xmlns:a16="http://schemas.microsoft.com/office/drawing/2014/main" id="{42C77AD5-26B5-ED4F-3706-E2E8388B4156}"/>
              </a:ext>
            </a:extLst>
          </p:cNvPr>
          <p:cNvSpPr txBox="1">
            <a:spLocks/>
          </p:cNvSpPr>
          <p:nvPr/>
        </p:nvSpPr>
        <p:spPr>
          <a:xfrm>
            <a:off x="4404271" y="1618551"/>
            <a:ext cx="3300984" cy="4507992"/>
          </a:xfrm>
          <a:prstGeom prst="rect">
            <a:avLst/>
          </a:prstGeom>
        </p:spPr>
        <p:txBody>
          <a:bodyPr vert="horz" lIns="0" tIns="0" rIns="0" bIns="0" rtlCol="0" anchor="t"/>
          <a:lstStyle>
            <a:defPPr>
              <a:defRPr lang="en-US"/>
            </a:defPPr>
            <a:lvl1pPr marL="0" algn="l" defTabSz="674692" rtl="0" eaLnBrk="1" latinLnBrk="0" hangingPunct="1">
              <a:defRPr sz="675" kern="1200">
                <a:solidFill>
                  <a:srgbClr val="8B8580"/>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899567">
              <a:defRPr/>
            </a:pPr>
            <a:r>
              <a:rPr lang="en-US" sz="1800" b="1" dirty="0">
                <a:solidFill>
                  <a:srgbClr val="312D2A"/>
                </a:solidFill>
                <a:latin typeface="Oracle Sans Tab"/>
              </a:rPr>
              <a:t>Nomura Research Institute</a:t>
            </a:r>
          </a:p>
          <a:p>
            <a:pPr defTabSz="899567">
              <a:defRPr/>
            </a:pPr>
            <a:endParaRPr lang="en-US" sz="1800" b="1" dirty="0">
              <a:solidFill>
                <a:srgbClr val="312D2A"/>
              </a:solidFill>
              <a:latin typeface="Oracle Sans Tab"/>
            </a:endParaRPr>
          </a:p>
          <a:p>
            <a:pPr defTabSz="899567">
              <a:defRPr/>
            </a:pPr>
            <a:endParaRPr lang="en-US" sz="1800" dirty="0">
              <a:solidFill>
                <a:srgbClr val="312D2A"/>
              </a:solidFill>
              <a:latin typeface="Oracle Sans Tab"/>
            </a:endParaRPr>
          </a:p>
          <a:p>
            <a:pPr defTabSz="899567">
              <a:defRPr/>
            </a:pPr>
            <a:endParaRPr lang="en-US" sz="1800" dirty="0">
              <a:solidFill>
                <a:srgbClr val="312D2A"/>
              </a:solidFill>
              <a:latin typeface="Oracle Sans Tab"/>
            </a:endParaRPr>
          </a:p>
          <a:p>
            <a:pPr defTabSz="899567">
              <a:defRPr/>
            </a:pPr>
            <a:endParaRPr lang="en-US" sz="1800" dirty="0">
              <a:solidFill>
                <a:srgbClr val="312D2A"/>
              </a:solidFill>
              <a:latin typeface="Oracle Sans Tab"/>
            </a:endParaRPr>
          </a:p>
          <a:p>
            <a:pPr defTabSz="899567">
              <a:defRPr/>
            </a:pPr>
            <a:endParaRPr lang="en-US" sz="1800" dirty="0">
              <a:solidFill>
                <a:srgbClr val="312D2A"/>
              </a:solidFill>
              <a:latin typeface="Oracle Sans Tab"/>
            </a:endParaRPr>
          </a:p>
          <a:p>
            <a:pPr defTabSz="899567">
              <a:defRPr/>
            </a:pPr>
            <a:endParaRPr lang="en-US" sz="1800" dirty="0">
              <a:solidFill>
                <a:srgbClr val="312D2A"/>
              </a:solidFill>
              <a:latin typeface="Oracle Sans Tab"/>
            </a:endParaRPr>
          </a:p>
          <a:p>
            <a:pPr defTabSz="899567">
              <a:defRPr/>
            </a:pPr>
            <a:endParaRPr lang="en-US" sz="1800" dirty="0">
              <a:solidFill>
                <a:srgbClr val="312D2A"/>
              </a:solidFill>
              <a:latin typeface="Oracle Sans Tab"/>
            </a:endParaRP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First and largest consulting firm in Japan</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apps for fraud detection, GRC, and exec dashboards with APEX</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Runs OCI Dedicated Region</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1st app was built by 2 </a:t>
            </a:r>
            <a:r>
              <a:rPr lang="en-US" sz="1600" dirty="0" err="1">
                <a:solidFill>
                  <a:schemeClr val="tx1"/>
                </a:solidFill>
                <a:latin typeface="Oracle Sans" panose="020B0503020204020204" pitchFamily="34" charset="0"/>
                <a:cs typeface="Oracle Sans" panose="020B0503020204020204" pitchFamily="34" charset="0"/>
              </a:rPr>
              <a:t>devs</a:t>
            </a:r>
            <a:r>
              <a:rPr lang="en-US" sz="1600" dirty="0">
                <a:solidFill>
                  <a:schemeClr val="tx1"/>
                </a:solidFill>
                <a:latin typeface="Oracle Sans" panose="020B0503020204020204" pitchFamily="34" charset="0"/>
                <a:cs typeface="Oracle Sans" panose="020B0503020204020204" pitchFamily="34" charset="0"/>
              </a:rPr>
              <a:t> in &lt;2 weeks</a:t>
            </a:r>
          </a:p>
        </p:txBody>
      </p:sp>
      <p:pic>
        <p:nvPicPr>
          <p:cNvPr id="5" name="Picture 4">
            <a:extLst>
              <a:ext uri="{FF2B5EF4-FFF2-40B4-BE49-F238E27FC236}">
                <a16:creationId xmlns:a16="http://schemas.microsoft.com/office/drawing/2014/main" id="{5DF3D490-706D-43B4-F6ED-1786E59D0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75" y="2174178"/>
            <a:ext cx="3216427" cy="1643671"/>
          </a:xfrm>
          <a:prstGeom prst="rect">
            <a:avLst/>
          </a:prstGeom>
          <a:ln>
            <a:solidFill>
              <a:schemeClr val="tx1">
                <a:lumMod val="50000"/>
                <a:lumOff val="50000"/>
              </a:schemeClr>
            </a:solidFill>
          </a:ln>
        </p:spPr>
      </p:pic>
      <p:sp>
        <p:nvSpPr>
          <p:cNvPr id="7" name="Content Placeholder 2">
            <a:extLst>
              <a:ext uri="{FF2B5EF4-FFF2-40B4-BE49-F238E27FC236}">
                <a16:creationId xmlns:a16="http://schemas.microsoft.com/office/drawing/2014/main" id="{53B256F2-876B-D10C-C568-C9BA553C245F}"/>
              </a:ext>
            </a:extLst>
          </p:cNvPr>
          <p:cNvSpPr txBox="1">
            <a:spLocks/>
          </p:cNvSpPr>
          <p:nvPr/>
        </p:nvSpPr>
        <p:spPr>
          <a:xfrm>
            <a:off x="8326823" y="1618551"/>
            <a:ext cx="3300984" cy="4507992"/>
          </a:xfrm>
          <a:prstGeom prst="rect">
            <a:avLst/>
          </a:prstGeom>
          <a:noFill/>
        </p:spPr>
        <p:txBody>
          <a:bodyPr vert="horz" lIns="0" tIns="0" rIns="0" bIns="0" rtlCol="0" anchor="t">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endParaRPr lang="en-US" dirty="0">
              <a:solidFill>
                <a:srgbClr val="312D2A"/>
              </a:solidFill>
              <a:latin typeface="Oracle Sans Tab"/>
            </a:endParaRPr>
          </a:p>
        </p:txBody>
      </p:sp>
      <p:sp>
        <p:nvSpPr>
          <p:cNvPr id="8" name="Content Placeholder 5">
            <a:extLst>
              <a:ext uri="{FF2B5EF4-FFF2-40B4-BE49-F238E27FC236}">
                <a16:creationId xmlns:a16="http://schemas.microsoft.com/office/drawing/2014/main" id="{79FC14D5-E019-3B4C-A2A0-9CCC34CDFBD8}"/>
              </a:ext>
            </a:extLst>
          </p:cNvPr>
          <p:cNvSpPr txBox="1">
            <a:spLocks/>
          </p:cNvSpPr>
          <p:nvPr/>
        </p:nvSpPr>
        <p:spPr>
          <a:xfrm>
            <a:off x="768875" y="1609725"/>
            <a:ext cx="3300984" cy="4507992"/>
          </a:xfrm>
          <a:prstGeom prst="rect">
            <a:avLst/>
          </a:prstGeom>
        </p:spPr>
        <p:txBody>
          <a:bodyPr vert="horz" lIns="0" tIns="0" rIns="0" bIns="0" rtlCol="0" anchor="t"/>
          <a:lstStyle>
            <a:defPPr>
              <a:defRPr lang="en-US"/>
            </a:defPPr>
            <a:lvl1pPr marL="0" algn="l" defTabSz="674692" rtl="0" eaLnBrk="1" latinLnBrk="0" hangingPunct="1">
              <a:defRPr lang="en-US" sz="675" kern="1200" smtClean="0">
                <a:solidFill>
                  <a:srgbClr val="8B8580"/>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spcBef>
                <a:spcPts val="600"/>
              </a:spcBef>
              <a:defRPr/>
            </a:pPr>
            <a:r>
              <a:rPr lang="en-US" sz="1800" b="1" dirty="0">
                <a:solidFill>
                  <a:srgbClr val="312D2A"/>
                </a:solidFill>
                <a:latin typeface="Oracle Sans Tab"/>
              </a:rPr>
              <a:t>Munich RE </a:t>
            </a:r>
            <a:r>
              <a:rPr lang="en-US" sz="1800" b="1" dirty="0" err="1">
                <a:solidFill>
                  <a:srgbClr val="312D2A"/>
                </a:solidFill>
                <a:latin typeface="Oracle Sans Tab"/>
              </a:rPr>
              <a:t>HealthTech</a:t>
            </a:r>
            <a:endParaRPr lang="en-US" sz="1800" b="1" dirty="0">
              <a:solidFill>
                <a:srgbClr val="312D2A"/>
              </a:solidFill>
              <a:latin typeface="Oracle Sans Tab"/>
            </a:endParaRPr>
          </a:p>
          <a:p>
            <a:pPr defTabSz="914377">
              <a:spcBef>
                <a:spcPts val="600"/>
              </a:spcBef>
              <a:defRPr/>
            </a:pPr>
            <a:endParaRPr lang="en-US" sz="1800" b="1" dirty="0">
              <a:solidFill>
                <a:srgbClr val="312D2A"/>
              </a:solidFill>
              <a:latin typeface="Oracle Sans Tab"/>
            </a:endParaRPr>
          </a:p>
          <a:p>
            <a:pPr defTabSz="914377">
              <a:spcBef>
                <a:spcPts val="600"/>
              </a:spcBef>
              <a:defRPr/>
            </a:pPr>
            <a:endParaRPr lang="en-US" sz="1800" b="1" dirty="0">
              <a:solidFill>
                <a:srgbClr val="312D2A"/>
              </a:solidFill>
              <a:latin typeface="Oracle Sans Tab"/>
            </a:endParaRPr>
          </a:p>
          <a:p>
            <a:pPr defTabSz="914377">
              <a:spcBef>
                <a:spcPts val="600"/>
              </a:spcBef>
              <a:defRPr/>
            </a:pPr>
            <a:endParaRPr lang="en-US" sz="1800" b="1" dirty="0">
              <a:solidFill>
                <a:srgbClr val="312D2A"/>
              </a:solidFill>
              <a:latin typeface="Oracle Sans Tab"/>
            </a:endParaRPr>
          </a:p>
          <a:p>
            <a:pPr defTabSz="914377">
              <a:spcBef>
                <a:spcPts val="600"/>
              </a:spcBef>
              <a:defRPr/>
            </a:pPr>
            <a:endParaRPr lang="en-US" sz="1800" b="1" dirty="0">
              <a:solidFill>
                <a:srgbClr val="312D2A"/>
              </a:solidFill>
              <a:latin typeface="Oracle Sans Tab"/>
            </a:endParaRPr>
          </a:p>
          <a:p>
            <a:pPr marL="91430" defTabSz="914377">
              <a:lnSpc>
                <a:spcPct val="95000"/>
              </a:lnSpc>
              <a:spcBef>
                <a:spcPts val="1600"/>
              </a:spcBef>
              <a:buClr>
                <a:srgbClr val="FF0000"/>
              </a:buClr>
              <a:defRPr/>
            </a:pPr>
            <a:endParaRPr lang="en-US" sz="1600" dirty="0">
              <a:solidFill>
                <a:schemeClr val="tx1"/>
              </a:solidFill>
              <a:latin typeface="Oracle Sans" panose="020B0503020204020204" pitchFamily="34" charset="0"/>
              <a:cs typeface="Oracle Sans" panose="020B0503020204020204" pitchFamily="34" charset="0"/>
            </a:endParaRP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Leader in digital solutions for the Health Insurance Industry</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multi-tenant SaaS app supporting data sovereignty in 10+ countries with APEX</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Runs APEX on AWS and OCI</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by 4 </a:t>
            </a:r>
            <a:r>
              <a:rPr lang="en-US" sz="1600" dirty="0" err="1">
                <a:solidFill>
                  <a:schemeClr val="tx1"/>
                </a:solidFill>
                <a:latin typeface="Oracle Sans" panose="020B0503020204020204" pitchFamily="34" charset="0"/>
                <a:cs typeface="Oracle Sans" panose="020B0503020204020204" pitchFamily="34" charset="0"/>
              </a:rPr>
              <a:t>devs</a:t>
            </a:r>
            <a:r>
              <a:rPr lang="en-US" sz="1600" dirty="0">
                <a:solidFill>
                  <a:schemeClr val="tx1"/>
                </a:solidFill>
                <a:latin typeface="Oracle Sans" panose="020B0503020204020204" pitchFamily="34" charset="0"/>
                <a:cs typeface="Oracle Sans" panose="020B0503020204020204" pitchFamily="34" charset="0"/>
              </a:rPr>
              <a:t> in &lt;2 months</a:t>
            </a:r>
          </a:p>
          <a:p>
            <a:pPr defTabSz="899567">
              <a:defRPr/>
            </a:pPr>
            <a:endParaRPr lang="en-US" sz="900" dirty="0">
              <a:latin typeface="Oracle Sans Tab"/>
            </a:endParaRPr>
          </a:p>
        </p:txBody>
      </p:sp>
      <p:sp>
        <p:nvSpPr>
          <p:cNvPr id="9" name="Content Placeholder 2">
            <a:extLst>
              <a:ext uri="{FF2B5EF4-FFF2-40B4-BE49-F238E27FC236}">
                <a16:creationId xmlns:a16="http://schemas.microsoft.com/office/drawing/2014/main" id="{C4E5A3F9-B1C9-C2A3-E1B7-2860921A1202}"/>
              </a:ext>
            </a:extLst>
          </p:cNvPr>
          <p:cNvSpPr txBox="1">
            <a:spLocks/>
          </p:cNvSpPr>
          <p:nvPr/>
        </p:nvSpPr>
        <p:spPr>
          <a:xfrm>
            <a:off x="8186996" y="1609725"/>
            <a:ext cx="3300984" cy="4507992"/>
          </a:xfrm>
          <a:prstGeom prst="rect">
            <a:avLst/>
          </a:prstGeom>
        </p:spPr>
        <p:txBody>
          <a:bodyPr vert="horz" lIns="0" tIns="0" rIns="0" bIns="0" rtlCol="0" anchor="t"/>
          <a:lstStyle>
            <a:defPPr>
              <a:defRPr lang="en-US"/>
            </a:defPPr>
            <a:lvl1pPr marL="0" algn="l" defTabSz="674692" rtl="0" eaLnBrk="1" latinLnBrk="0" hangingPunct="1">
              <a:defRPr sz="675" kern="1200">
                <a:solidFill>
                  <a:srgbClr val="8B8580"/>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899567">
              <a:defRPr/>
            </a:pPr>
            <a:r>
              <a:rPr lang="en-US" sz="1800" b="1" dirty="0" err="1">
                <a:solidFill>
                  <a:srgbClr val="312D2A"/>
                </a:solidFill>
                <a:latin typeface="Oracle Sans Tab"/>
              </a:rPr>
              <a:t>Syneos</a:t>
            </a:r>
            <a:r>
              <a:rPr lang="en-US" sz="1800" b="1" dirty="0">
                <a:solidFill>
                  <a:srgbClr val="312D2A"/>
                </a:solidFill>
                <a:latin typeface="Oracle Sans Tab"/>
              </a:rPr>
              <a:t> Health</a:t>
            </a: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defTabSz="899567">
              <a:defRPr/>
            </a:pPr>
            <a:endParaRPr lang="en-US" sz="1800" b="1" dirty="0">
              <a:solidFill>
                <a:srgbClr val="312D2A"/>
              </a:solidFill>
              <a:latin typeface="Oracle Sans Tab"/>
            </a:endParaRP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Leader in biopharmaceutical solutions</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clinical trial oversight system with AI and APEX</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Runs on a hybrid environment of on-prem and OCI</a:t>
            </a:r>
          </a:p>
          <a:p>
            <a:pPr marL="377180" indent="-285750" defTabSz="914377">
              <a:lnSpc>
                <a:spcPct val="95000"/>
              </a:lnSpc>
              <a:spcBef>
                <a:spcPts val="1600"/>
              </a:spcBef>
              <a:buClr>
                <a:srgbClr val="FF0000"/>
              </a:buClr>
              <a:buFont typeface="Arial" panose="020B0604020202020204" pitchFamily="34" charset="0"/>
              <a:buChar char="•"/>
              <a:defRPr/>
            </a:pPr>
            <a:r>
              <a:rPr lang="en-US" sz="1600" dirty="0">
                <a:solidFill>
                  <a:schemeClr val="tx1"/>
                </a:solidFill>
                <a:latin typeface="Oracle Sans" panose="020B0503020204020204" pitchFamily="34" charset="0"/>
                <a:cs typeface="Oracle Sans" panose="020B0503020204020204" pitchFamily="34" charset="0"/>
              </a:rPr>
              <a:t>Built by 4 </a:t>
            </a:r>
            <a:r>
              <a:rPr lang="en-US" sz="1600" dirty="0" err="1">
                <a:solidFill>
                  <a:schemeClr val="tx1"/>
                </a:solidFill>
                <a:latin typeface="Oracle Sans" panose="020B0503020204020204" pitchFamily="34" charset="0"/>
                <a:cs typeface="Oracle Sans" panose="020B0503020204020204" pitchFamily="34" charset="0"/>
              </a:rPr>
              <a:t>devs</a:t>
            </a:r>
            <a:r>
              <a:rPr lang="en-US" sz="1600" dirty="0">
                <a:solidFill>
                  <a:schemeClr val="tx1"/>
                </a:solidFill>
                <a:latin typeface="Oracle Sans" panose="020B0503020204020204" pitchFamily="34" charset="0"/>
                <a:cs typeface="Oracle Sans" panose="020B0503020204020204" pitchFamily="34" charset="0"/>
              </a:rPr>
              <a:t> in &lt;3 months</a:t>
            </a:r>
          </a:p>
        </p:txBody>
      </p:sp>
      <p:pic>
        <p:nvPicPr>
          <p:cNvPr id="10" name="Picture 9">
            <a:extLst>
              <a:ext uri="{FF2B5EF4-FFF2-40B4-BE49-F238E27FC236}">
                <a16:creationId xmlns:a16="http://schemas.microsoft.com/office/drawing/2014/main" id="{4145BDBE-3415-0A21-0FED-AF7C2EF89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691" y="2174160"/>
            <a:ext cx="3007271" cy="1721155"/>
          </a:xfrm>
          <a:prstGeom prst="rect">
            <a:avLst/>
          </a:prstGeom>
          <a:ln>
            <a:solidFill>
              <a:schemeClr val="tx1">
                <a:lumMod val="50000"/>
                <a:lumOff val="50000"/>
              </a:schemeClr>
            </a:solidFill>
          </a:ln>
        </p:spPr>
      </p:pic>
      <p:pic>
        <p:nvPicPr>
          <p:cNvPr id="11" name="Picture 10">
            <a:extLst>
              <a:ext uri="{FF2B5EF4-FFF2-40B4-BE49-F238E27FC236}">
                <a16:creationId xmlns:a16="http://schemas.microsoft.com/office/drawing/2014/main" id="{92EEBD6C-0919-F46F-5A88-0173E1741C91}"/>
              </a:ext>
            </a:extLst>
          </p:cNvPr>
          <p:cNvPicPr>
            <a:picLocks noChangeAspect="1"/>
          </p:cNvPicPr>
          <p:nvPr/>
        </p:nvPicPr>
        <p:blipFill>
          <a:blip r:embed="rId5"/>
          <a:stretch>
            <a:fillRect/>
          </a:stretch>
        </p:blipFill>
        <p:spPr>
          <a:xfrm>
            <a:off x="4404271" y="2121678"/>
            <a:ext cx="3181055" cy="1696171"/>
          </a:xfrm>
          <a:prstGeom prst="rect">
            <a:avLst/>
          </a:prstGeom>
        </p:spPr>
      </p:pic>
      <p:sp>
        <p:nvSpPr>
          <p:cNvPr id="4" name="Date">
            <a:extLst>
              <a:ext uri="{FF2B5EF4-FFF2-40B4-BE49-F238E27FC236}">
                <a16:creationId xmlns:a16="http://schemas.microsoft.com/office/drawing/2014/main" id="{76C0E52F-8FD8-0088-26B1-6E50F76759E6}"/>
              </a:ext>
            </a:extLst>
          </p:cNvPr>
          <p:cNvSpPr txBox="1">
            <a:spLocks/>
          </p:cNvSpPr>
          <p:nvPr/>
        </p:nvSpPr>
        <p:spPr>
          <a:xfrm>
            <a:off x="6729127" y="6420497"/>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14" name="Slide Number Placeholder 13">
            <a:extLst>
              <a:ext uri="{FF2B5EF4-FFF2-40B4-BE49-F238E27FC236}">
                <a16:creationId xmlns:a16="http://schemas.microsoft.com/office/drawing/2014/main" id="{1E79A25C-79B9-26B9-938A-5D0B1065AC5B}"/>
              </a:ext>
            </a:extLst>
          </p:cNvPr>
          <p:cNvSpPr>
            <a:spLocks noGrp="1"/>
          </p:cNvSpPr>
          <p:nvPr>
            <p:ph type="sldNum" sz="quarter" idx="16"/>
          </p:nvPr>
        </p:nvSpPr>
        <p:spPr/>
        <p:txBody>
          <a:bodyPr/>
          <a:lstStyle/>
          <a:p>
            <a:fld id="{345D60D9-5372-5F40-9443-0F9AE5BDC3C8}" type="slidenum">
              <a:rPr lang="en-US" smtClean="0"/>
              <a:pPr/>
              <a:t>90</a:t>
            </a:fld>
            <a:endParaRPr lang="en-US" dirty="0"/>
          </a:p>
        </p:txBody>
      </p:sp>
    </p:spTree>
    <p:extLst>
      <p:ext uri="{BB962C8B-B14F-4D97-AF65-F5344CB8AC3E}">
        <p14:creationId xmlns:p14="http://schemas.microsoft.com/office/powerpoint/2010/main" val="267505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9817FF6-21A9-4112-8FB5-1555DD25EDD3}"/>
              </a:ext>
            </a:extLst>
          </p:cNvPr>
          <p:cNvPicPr>
            <a:picLocks noGrp="1" noChangeAspect="1"/>
          </p:cNvPicPr>
          <p:nvPr>
            <p:ph type="pic" sz="quarter" idx="47"/>
          </p:nvPr>
        </p:nvPicPr>
        <p:blipFill>
          <a:blip r:embed="rId3" cstate="email">
            <a:extLst>
              <a:ext uri="{28A0092B-C50C-407E-A947-70E740481C1C}">
                <a14:useLocalDpi xmlns:a14="http://schemas.microsoft.com/office/drawing/2010/main"/>
              </a:ext>
            </a:extLst>
          </a:blip>
          <a:srcRect/>
          <a:stretch>
            <a:fillRect/>
          </a:stretch>
        </p:blipFill>
        <p:spPr/>
      </p:pic>
      <p:sp>
        <p:nvSpPr>
          <p:cNvPr id="16" name="Rectangle 15">
            <a:extLst>
              <a:ext uri="{FF2B5EF4-FFF2-40B4-BE49-F238E27FC236}">
                <a16:creationId xmlns:a16="http://schemas.microsoft.com/office/drawing/2014/main" id="{C32D1A1C-92DA-4387-B672-B4E25395AD2F}"/>
              </a:ext>
            </a:extLst>
          </p:cNvPr>
          <p:cNvSpPr/>
          <p:nvPr/>
        </p:nvSpPr>
        <p:spPr>
          <a:xfrm>
            <a:off x="794" y="1213792"/>
            <a:ext cx="6095206" cy="1620486"/>
          </a:xfrm>
          <a:prstGeom prst="rect">
            <a:avLst/>
          </a:prstGeom>
          <a:gradFill>
            <a:gsLst>
              <a:gs pos="0">
                <a:srgbClr val="000000">
                  <a:alpha val="0"/>
                </a:srgbClr>
              </a:gs>
              <a:gs pos="55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CFBFA"/>
              </a:solidFill>
              <a:latin typeface="Oracle Sans"/>
              <a:cs typeface="Arial"/>
            </a:endParaRPr>
          </a:p>
        </p:txBody>
      </p:sp>
      <p:sp>
        <p:nvSpPr>
          <p:cNvPr id="11" name="Rectangle 10">
            <a:extLst>
              <a:ext uri="{FF2B5EF4-FFF2-40B4-BE49-F238E27FC236}">
                <a16:creationId xmlns:a16="http://schemas.microsoft.com/office/drawing/2014/main" id="{F559108F-06A0-4085-891D-9C476B896C4C}"/>
              </a:ext>
            </a:extLst>
          </p:cNvPr>
          <p:cNvSpPr/>
          <p:nvPr/>
        </p:nvSpPr>
        <p:spPr>
          <a:xfrm>
            <a:off x="795" y="1213792"/>
            <a:ext cx="6095206" cy="1620486"/>
          </a:xfrm>
          <a:prstGeom prst="rect">
            <a:avLst/>
          </a:prstGeom>
          <a:gradFill>
            <a:gsLst>
              <a:gs pos="0">
                <a:srgbClr val="000000">
                  <a:alpha val="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CFBFA"/>
              </a:solidFill>
              <a:latin typeface="Oracle Sans"/>
              <a:cs typeface="Arial"/>
            </a:endParaRPr>
          </a:p>
        </p:txBody>
      </p:sp>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83616" y="1237789"/>
            <a:ext cx="5101688" cy="928913"/>
          </a:xfrm>
        </p:spPr>
        <p:txBody>
          <a:bodyPr/>
          <a:lstStyle/>
          <a:p>
            <a:r>
              <a:rPr lang="en-US" dirty="0">
                <a:solidFill>
                  <a:srgbClr val="C74634"/>
                </a:solidFill>
                <a:cs typeface="Oracle Sans Tab" panose="020B0503020204020204" pitchFamily="34" charset="0"/>
              </a:rPr>
              <a:t>Business Challenge:</a:t>
            </a:r>
          </a:p>
          <a:p>
            <a:pPr lvl="1"/>
            <a:r>
              <a:rPr lang="en-US" dirty="0"/>
              <a:t>NEC Enterprise Solutions is an </a:t>
            </a:r>
            <a:r>
              <a:rPr lang="en-US" b="0" i="0" dirty="0">
                <a:solidFill>
                  <a:srgbClr val="161513"/>
                </a:solidFill>
                <a:effectLst/>
              </a:rPr>
              <a:t>IT service provider, headquartered in Japan. </a:t>
            </a:r>
            <a:r>
              <a:rPr lang="en-US" dirty="0">
                <a:solidFill>
                  <a:srgbClr val="161513"/>
                </a:solidFill>
              </a:rPr>
              <a:t>They needed to revamp its business applications environment to improve partner and customer experiences and boost sales productivity. </a:t>
            </a:r>
            <a:endParaRPr lang="en-US" dirty="0"/>
          </a:p>
          <a:p>
            <a:endParaRPr lang="en-US" dirty="0"/>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82075" y="4912167"/>
            <a:ext cx="5101688" cy="741583"/>
          </a:xfrm>
        </p:spPr>
        <p:txBody>
          <a:bodyPr/>
          <a:lstStyle/>
          <a:p>
            <a:pPr>
              <a:spcBef>
                <a:spcPts val="0"/>
              </a:spcBef>
              <a:spcAft>
                <a:spcPts val="800"/>
              </a:spcAft>
            </a:pPr>
            <a:r>
              <a:rPr lang="en-US" dirty="0">
                <a:solidFill>
                  <a:srgbClr val="C74634"/>
                </a:solidFill>
                <a:cs typeface="Oracle Sans Tab" panose="020B0503020204020204" pitchFamily="34" charset="0"/>
              </a:rPr>
              <a:t>Products Used:</a:t>
            </a:r>
          </a:p>
          <a:p>
            <a:pPr>
              <a:lnSpc>
                <a:spcPct val="110000"/>
              </a:lnSpc>
              <a:spcBef>
                <a:spcPts val="0"/>
              </a:spcBef>
              <a:spcAft>
                <a:spcPts val="600"/>
              </a:spcAft>
            </a:pPr>
            <a:r>
              <a:rPr lang="en-US" sz="1050" b="0" dirty="0">
                <a:solidFill>
                  <a:schemeClr val="tx1"/>
                </a:solidFill>
              </a:rPr>
              <a:t>Oracle Cloud Infrastructure</a:t>
            </a:r>
          </a:p>
          <a:p>
            <a:pPr>
              <a:lnSpc>
                <a:spcPct val="110000"/>
              </a:lnSpc>
              <a:spcBef>
                <a:spcPts val="0"/>
              </a:spcBef>
              <a:spcAft>
                <a:spcPts val="600"/>
              </a:spcAft>
            </a:pPr>
            <a:r>
              <a:rPr lang="en-US" sz="1050" b="0" dirty="0">
                <a:solidFill>
                  <a:schemeClr val="tx1"/>
                </a:solidFill>
              </a:rPr>
              <a:t>Oracle Autonomous Database</a:t>
            </a:r>
          </a:p>
          <a:p>
            <a:pPr>
              <a:lnSpc>
                <a:spcPct val="110000"/>
              </a:lnSpc>
              <a:spcBef>
                <a:spcPts val="0"/>
              </a:spcBef>
              <a:spcAft>
                <a:spcPts val="600"/>
              </a:spcAft>
            </a:pPr>
            <a:r>
              <a:rPr lang="en-US" sz="1050" b="0" dirty="0">
                <a:solidFill>
                  <a:schemeClr val="tx1"/>
                </a:solidFill>
              </a:rPr>
              <a:t>Oracle APEX</a:t>
            </a:r>
          </a:p>
          <a:p>
            <a:pPr>
              <a:lnSpc>
                <a:spcPct val="110000"/>
              </a:lnSpc>
              <a:spcBef>
                <a:spcPts val="0"/>
              </a:spcBef>
              <a:spcAft>
                <a:spcPts val="600"/>
              </a:spcAft>
            </a:pPr>
            <a:r>
              <a:rPr lang="en-US" sz="1050" b="0" dirty="0">
                <a:solidFill>
                  <a:schemeClr val="tx1"/>
                </a:solidFill>
              </a:rPr>
              <a:t>Oracle Identity Cloud Service</a:t>
            </a:r>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a:xfrm>
            <a:off x="434372" y="3291859"/>
            <a:ext cx="5448663" cy="2692776"/>
          </a:xfrm>
        </p:spPr>
        <p:txBody>
          <a:bodyPr/>
          <a:lstStyle/>
          <a:p>
            <a:pPr marL="53964" indent="-53964"/>
            <a:r>
              <a:rPr lang="en-US" dirty="0"/>
              <a:t>“Being on Oracle Cloud Infrastructure, we can develop applications much quicker compared to a traditional development environment. Our US-based colleagues were impressed with the number of applications we’ve built using Oracle Autonomous Database with APEX with just three developers over the past years.”</a:t>
            </a:r>
          </a:p>
          <a:p>
            <a:pPr marL="108817" lvl="1" indent="-53964"/>
            <a:r>
              <a:rPr lang="en-US" dirty="0"/>
              <a:t>Frank </a:t>
            </a:r>
            <a:r>
              <a:rPr lang="en-US" dirty="0" err="1"/>
              <a:t>Krul</a:t>
            </a:r>
            <a:endParaRPr lang="en-US" dirty="0"/>
          </a:p>
          <a:p>
            <a:pPr marL="111103" lvl="2" indent="-53964"/>
            <a:r>
              <a:rPr lang="en-US" dirty="0"/>
              <a:t>Manager IT Business Applications, NEC Enterprise Solutions</a:t>
            </a:r>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83616" y="2447495"/>
            <a:ext cx="5100147" cy="1544437"/>
          </a:xfrm>
        </p:spPr>
        <p:txBody>
          <a:bodyPr/>
          <a:lstStyle/>
          <a:p>
            <a:pPr>
              <a:spcBef>
                <a:spcPts val="0"/>
              </a:spcBef>
              <a:spcAft>
                <a:spcPts val="800"/>
              </a:spcAft>
            </a:pPr>
            <a:r>
              <a:rPr lang="en-US" dirty="0">
                <a:solidFill>
                  <a:srgbClr val="C74634"/>
                </a:solidFill>
                <a:cs typeface="Oracle Sans Tab" panose="020B0503020204020204" pitchFamily="34" charset="0"/>
              </a:rPr>
              <a:t>Results:</a:t>
            </a:r>
          </a:p>
          <a:p>
            <a:pPr lvl="2"/>
            <a:r>
              <a:rPr lang="en-US" dirty="0"/>
              <a:t>After evaluating several providers for data-driven, low-code environments, including OutSystems and </a:t>
            </a:r>
            <a:r>
              <a:rPr lang="en-US" dirty="0" err="1"/>
              <a:t>Mendix</a:t>
            </a:r>
            <a:r>
              <a:rPr lang="en-US" dirty="0"/>
              <a:t>, NEC chose Oracle Autonomous Transaction Processing with Oracle APEX on Oracle Cloud Infrastructure based on cost efficiency, ease of use, and the integrated development capabilities.</a:t>
            </a:r>
          </a:p>
          <a:p>
            <a:pPr lvl="2"/>
            <a:r>
              <a:rPr lang="en-US" b="0" i="0" dirty="0">
                <a:solidFill>
                  <a:srgbClr val="161513"/>
                </a:solidFill>
                <a:effectLst/>
              </a:rPr>
              <a:t>APEX low-code </a:t>
            </a:r>
            <a:r>
              <a:rPr lang="en-US" dirty="0">
                <a:solidFill>
                  <a:srgbClr val="161513"/>
                </a:solidFill>
              </a:rPr>
              <a:t>development tools </a:t>
            </a:r>
            <a:r>
              <a:rPr lang="en-US" b="0" i="0" dirty="0">
                <a:solidFill>
                  <a:srgbClr val="161513"/>
                </a:solidFill>
                <a:effectLst/>
              </a:rPr>
              <a:t>helped IT team cut administrative and maintenance efforts</a:t>
            </a:r>
          </a:p>
          <a:p>
            <a:pPr lvl="2"/>
            <a:r>
              <a:rPr lang="en-US" b="0" i="0" dirty="0">
                <a:solidFill>
                  <a:srgbClr val="161513"/>
                </a:solidFill>
                <a:effectLst/>
              </a:rPr>
              <a:t>OCI improved end user access and compliance with guidelines for data governance</a:t>
            </a:r>
            <a:endParaRPr lang="en-US" dirty="0"/>
          </a:p>
        </p:txBody>
      </p:sp>
      <p:sp>
        <p:nvSpPr>
          <p:cNvPr id="15" name="TextBox 14">
            <a:extLst>
              <a:ext uri="{FF2B5EF4-FFF2-40B4-BE49-F238E27FC236}">
                <a16:creationId xmlns:a16="http://schemas.microsoft.com/office/drawing/2014/main" id="{3449CD8C-ACDC-40E3-8CB3-0C9CA82BD6AB}"/>
              </a:ext>
            </a:extLst>
          </p:cNvPr>
          <p:cNvSpPr txBox="1"/>
          <p:nvPr/>
        </p:nvSpPr>
        <p:spPr>
          <a:xfrm>
            <a:off x="6482251" y="6457586"/>
            <a:ext cx="6093881" cy="256480"/>
          </a:xfrm>
          <a:prstGeom prst="rect">
            <a:avLst/>
          </a:prstGeom>
          <a:noFill/>
        </p:spPr>
        <p:txBody>
          <a:bodyPr wrap="square">
            <a:spAutoFit/>
          </a:bodyPr>
          <a:lstStyle/>
          <a:p>
            <a:pPr marL="0" lvl="1" defTabSz="914217">
              <a:lnSpc>
                <a:spcPct val="110000"/>
              </a:lnSpc>
              <a:spcAft>
                <a:spcPts val="600"/>
              </a:spcAft>
              <a:buSzPct val="100000"/>
              <a:defRPr/>
            </a:pPr>
            <a:r>
              <a:rPr lang="en-US" sz="1050" dirty="0">
                <a:solidFill>
                  <a:srgbClr val="312D2A"/>
                </a:solidFill>
                <a:latin typeface="Oracle Sans"/>
                <a:cs typeface="Oracle Sans Tab" panose="020B0503020204020204" pitchFamily="34" charset="0"/>
              </a:rPr>
              <a:t>Read </a:t>
            </a:r>
            <a:r>
              <a:rPr lang="en-US" sz="1050" dirty="0">
                <a:solidFill>
                  <a:srgbClr val="312D2A"/>
                </a:solidFill>
                <a:latin typeface="Oracle Sans"/>
                <a:cs typeface="Oracle Sans Tab" panose="020B0503020204020204" pitchFamily="34" charset="0"/>
                <a:hlinkClick r:id="rId4"/>
              </a:rPr>
              <a:t>story</a:t>
            </a:r>
            <a:endParaRPr lang="en-US" sz="1050" dirty="0">
              <a:solidFill>
                <a:srgbClr val="C74634"/>
              </a:solidFill>
              <a:latin typeface="Oracle Sans"/>
              <a:cs typeface="Oracle Sans Tab" panose="020B0503020204020204" pitchFamily="34" charset="0"/>
            </a:endParaRPr>
          </a:p>
        </p:txBody>
      </p:sp>
      <p:sp>
        <p:nvSpPr>
          <p:cNvPr id="17" name="Rectangle 16">
            <a:extLst>
              <a:ext uri="{FF2B5EF4-FFF2-40B4-BE49-F238E27FC236}">
                <a16:creationId xmlns:a16="http://schemas.microsoft.com/office/drawing/2014/main" id="{DEAEBC7D-17E2-4333-9213-E31242FDF7A4}"/>
              </a:ext>
            </a:extLst>
          </p:cNvPr>
          <p:cNvSpPr/>
          <p:nvPr/>
        </p:nvSpPr>
        <p:spPr>
          <a:xfrm>
            <a:off x="795" y="1232419"/>
            <a:ext cx="6095206" cy="1620486"/>
          </a:xfrm>
          <a:prstGeom prst="rect">
            <a:avLst/>
          </a:prstGeom>
          <a:gradFill>
            <a:gsLst>
              <a:gs pos="8000">
                <a:srgbClr val="000000">
                  <a:alpha val="0"/>
                </a:srgbClr>
              </a:gs>
              <a:gs pos="50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CFBFA"/>
              </a:solidFill>
              <a:latin typeface="Oracle Sans"/>
              <a:cs typeface="Arial"/>
            </a:endParaRPr>
          </a:p>
        </p:txBody>
      </p:sp>
      <p:sp>
        <p:nvSpPr>
          <p:cNvPr id="3" name="Text Placeholder 2">
            <a:extLst>
              <a:ext uri="{FF2B5EF4-FFF2-40B4-BE49-F238E27FC236}">
                <a16:creationId xmlns:a16="http://schemas.microsoft.com/office/drawing/2014/main" id="{BCCDFBD6-D4CA-4A71-A6F2-802CF95F095A}"/>
              </a:ext>
            </a:extLst>
          </p:cNvPr>
          <p:cNvSpPr>
            <a:spLocks noGrp="1"/>
          </p:cNvSpPr>
          <p:nvPr>
            <p:ph type="body" sz="quarter" idx="51"/>
          </p:nvPr>
        </p:nvSpPr>
        <p:spPr>
          <a:xfrm>
            <a:off x="487980" y="1634801"/>
            <a:ext cx="5205863" cy="812694"/>
          </a:xfrm>
        </p:spPr>
        <p:txBody>
          <a:bodyPr/>
          <a:lstStyle/>
          <a:p>
            <a:r>
              <a:rPr lang="en-US" dirty="0"/>
              <a:t>NEC boosts productivity and app development with Oracle APEX</a:t>
            </a:r>
          </a:p>
        </p:txBody>
      </p:sp>
      <p:sp>
        <p:nvSpPr>
          <p:cNvPr id="19" name="Footer Placeholder 5">
            <a:extLst>
              <a:ext uri="{FF2B5EF4-FFF2-40B4-BE49-F238E27FC236}">
                <a16:creationId xmlns:a16="http://schemas.microsoft.com/office/drawing/2014/main" id="{6D94BE4E-45C6-4E94-A4E3-22D4D2F15353}"/>
              </a:ext>
            </a:extLst>
          </p:cNvPr>
          <p:cNvSpPr>
            <a:spLocks noGrp="1"/>
          </p:cNvSpPr>
          <p:nvPr>
            <p:ph type="ftr" sz="quarter" idx="11"/>
          </p:nvPr>
        </p:nvSpPr>
        <p:spPr>
          <a:xfrm>
            <a:off x="853690" y="6423589"/>
            <a:ext cx="4840152" cy="365077"/>
          </a:xfrm>
        </p:spPr>
        <p:txBody>
          <a:bodyPr/>
          <a:lstStyle/>
          <a:p>
            <a:r>
              <a:rPr lang="en-US" dirty="0"/>
              <a:t>Copyright © 2025 Oracle and/or its affiliates</a:t>
            </a:r>
          </a:p>
        </p:txBody>
      </p:sp>
      <p:sp>
        <p:nvSpPr>
          <p:cNvPr id="21" name="Rectangle: Top Corners Rounded 20">
            <a:extLst>
              <a:ext uri="{FF2B5EF4-FFF2-40B4-BE49-F238E27FC236}">
                <a16:creationId xmlns:a16="http://schemas.microsoft.com/office/drawing/2014/main" id="{8D340639-DAEC-4535-939A-72ABE7967373}"/>
              </a:ext>
            </a:extLst>
          </p:cNvPr>
          <p:cNvSpPr/>
          <p:nvPr/>
        </p:nvSpPr>
        <p:spPr>
          <a:xfrm rot="5400000">
            <a:off x="959836" y="-730026"/>
            <a:ext cx="777139" cy="2695225"/>
          </a:xfrm>
          <a:prstGeom prst="round2SameRect">
            <a:avLst>
              <a:gd name="adj1" fmla="val 8170"/>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CFBFA"/>
              </a:solidFill>
              <a:latin typeface="Oracle Sans"/>
              <a:cs typeface="Arial"/>
            </a:endParaRPr>
          </a:p>
        </p:txBody>
      </p:sp>
      <p:pic>
        <p:nvPicPr>
          <p:cNvPr id="12" name="Graphic 11">
            <a:extLst>
              <a:ext uri="{FF2B5EF4-FFF2-40B4-BE49-F238E27FC236}">
                <a16:creationId xmlns:a16="http://schemas.microsoft.com/office/drawing/2014/main" id="{D99C799D-1931-4B7D-90D7-C80AB1E2460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3771" y="450427"/>
            <a:ext cx="1214513" cy="324411"/>
          </a:xfrm>
          <a:prstGeom prst="rect">
            <a:avLst/>
          </a:prstGeom>
        </p:spPr>
      </p:pic>
    </p:spTree>
    <p:extLst>
      <p:ext uri="{BB962C8B-B14F-4D97-AF65-F5344CB8AC3E}">
        <p14:creationId xmlns:p14="http://schemas.microsoft.com/office/powerpoint/2010/main" val="125587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7BBBA7-83D1-459A-B99E-586EED6E0BF9}"/>
              </a:ext>
            </a:extLst>
          </p:cNvPr>
          <p:cNvSpPr>
            <a:spLocks noGrp="1"/>
          </p:cNvSpPr>
          <p:nvPr>
            <p:ph type="body" sz="quarter" idx="17"/>
          </p:nvPr>
        </p:nvSpPr>
        <p:spPr>
          <a:xfrm>
            <a:off x="915076" y="4951110"/>
            <a:ext cx="1752372" cy="639409"/>
          </a:xfrm>
        </p:spPr>
        <p:txBody>
          <a:bodyPr/>
          <a:lstStyle>
            <a:defPPr>
              <a:defRPr lang="en-RO"/>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r>
              <a:rPr lang="en-US" sz="1800" dirty="0">
                <a:latin typeface="+mn-lt"/>
              </a:rPr>
              <a:t>Lifespan of trees and forests managed</a:t>
            </a:r>
          </a:p>
        </p:txBody>
      </p:sp>
      <p:sp>
        <p:nvSpPr>
          <p:cNvPr id="3" name="Text Placeholder 2">
            <a:extLst>
              <a:ext uri="{FF2B5EF4-FFF2-40B4-BE49-F238E27FC236}">
                <a16:creationId xmlns:a16="http://schemas.microsoft.com/office/drawing/2014/main" id="{4B5B8537-1B29-45D1-A142-5CAA336551F9}"/>
              </a:ext>
            </a:extLst>
          </p:cNvPr>
          <p:cNvSpPr>
            <a:spLocks noGrp="1"/>
          </p:cNvSpPr>
          <p:nvPr>
            <p:ph type="body" sz="quarter" idx="22"/>
          </p:nvPr>
        </p:nvSpPr>
        <p:spPr>
          <a:xfrm>
            <a:off x="915075" y="4245896"/>
            <a:ext cx="1978551" cy="398275"/>
          </a:xfrm>
        </p:spPr>
        <p:txBody>
          <a:bodyPr/>
          <a:lstStyle>
            <a:defPPr>
              <a:defRPr lang="en-RO"/>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nSpc>
                <a:spcPts val="2400"/>
              </a:lnSpc>
              <a:spcBef>
                <a:spcPts val="0"/>
              </a:spcBef>
            </a:pPr>
            <a:r>
              <a:rPr lang="en-US" sz="2000" dirty="0"/>
              <a:t>Hundreds </a:t>
            </a:r>
            <a:br>
              <a:rPr lang="en-US" sz="2000" dirty="0"/>
            </a:br>
            <a:r>
              <a:rPr lang="en-US" sz="2000" dirty="0"/>
              <a:t>of years</a:t>
            </a:r>
          </a:p>
          <a:p>
            <a:pPr>
              <a:lnSpc>
                <a:spcPts val="2400"/>
              </a:lnSpc>
              <a:spcBef>
                <a:spcPts val="0"/>
              </a:spcBef>
            </a:pPr>
            <a:endParaRPr lang="en-US" sz="2000" dirty="0"/>
          </a:p>
        </p:txBody>
      </p:sp>
      <p:sp>
        <p:nvSpPr>
          <p:cNvPr id="4" name="Text Placeholder 3">
            <a:extLst>
              <a:ext uri="{FF2B5EF4-FFF2-40B4-BE49-F238E27FC236}">
                <a16:creationId xmlns:a16="http://schemas.microsoft.com/office/drawing/2014/main" id="{9A8EEAC4-EEEB-475B-ABB2-07677146A09E}"/>
              </a:ext>
            </a:extLst>
          </p:cNvPr>
          <p:cNvSpPr>
            <a:spLocks noGrp="1"/>
          </p:cNvSpPr>
          <p:nvPr>
            <p:ph type="body" sz="quarter" idx="23"/>
          </p:nvPr>
        </p:nvSpPr>
        <p:spPr>
          <a:xfrm>
            <a:off x="2743637" y="4951110"/>
            <a:ext cx="1978551" cy="639409"/>
          </a:xfrm>
        </p:spPr>
        <p:txBody>
          <a:bodyPr/>
          <a:lstStyle>
            <a:defPPr>
              <a:defRPr lang="en-RO"/>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r>
              <a:rPr lang="en-US" sz="1800" dirty="0">
                <a:latin typeface="+mn-lt"/>
              </a:rPr>
              <a:t>Help researchers understand forest environment</a:t>
            </a:r>
          </a:p>
        </p:txBody>
      </p:sp>
      <p:sp>
        <p:nvSpPr>
          <p:cNvPr id="5" name="Text Placeholder 4">
            <a:extLst>
              <a:ext uri="{FF2B5EF4-FFF2-40B4-BE49-F238E27FC236}">
                <a16:creationId xmlns:a16="http://schemas.microsoft.com/office/drawing/2014/main" id="{7CC315E4-71A1-4354-9CD3-CB4968EF6707}"/>
              </a:ext>
            </a:extLst>
          </p:cNvPr>
          <p:cNvSpPr>
            <a:spLocks noGrp="1"/>
          </p:cNvSpPr>
          <p:nvPr>
            <p:ph type="body" sz="quarter" idx="24"/>
          </p:nvPr>
        </p:nvSpPr>
        <p:spPr>
          <a:xfrm>
            <a:off x="2743637" y="4245896"/>
            <a:ext cx="1978551" cy="398275"/>
          </a:xfrm>
        </p:spPr>
        <p:txBody>
          <a:bodyPr/>
          <a:lstStyle>
            <a:defPPr>
              <a:defRPr lang="en-RO"/>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nSpc>
                <a:spcPts val="2400"/>
              </a:lnSpc>
              <a:spcBef>
                <a:spcPts val="0"/>
              </a:spcBef>
            </a:pPr>
            <a:r>
              <a:rPr lang="en-US" sz="2000" dirty="0"/>
              <a:t>3D snapshots</a:t>
            </a:r>
          </a:p>
        </p:txBody>
      </p:sp>
      <p:sp>
        <p:nvSpPr>
          <p:cNvPr id="10" name="Text Placeholder 9">
            <a:extLst>
              <a:ext uri="{FF2B5EF4-FFF2-40B4-BE49-F238E27FC236}">
                <a16:creationId xmlns:a16="http://schemas.microsoft.com/office/drawing/2014/main" id="{419F3578-73D5-4216-B667-F8EE2DE86C29}"/>
              </a:ext>
            </a:extLst>
          </p:cNvPr>
          <p:cNvSpPr>
            <a:spLocks noGrp="1"/>
          </p:cNvSpPr>
          <p:nvPr>
            <p:ph type="body" sz="quarter" idx="19"/>
          </p:nvPr>
        </p:nvSpPr>
        <p:spPr>
          <a:xfrm>
            <a:off x="768790" y="1743436"/>
            <a:ext cx="5268731" cy="2044945"/>
          </a:xfrm>
        </p:spPr>
        <p:txBody>
          <a:bodyPr/>
          <a:lstStyle>
            <a:defPPr>
              <a:defRPr lang="en-RO"/>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marL="228554" indent="-228554"/>
            <a:r>
              <a:rPr lang="en-US" sz="1400" dirty="0">
                <a:latin typeface="Oracle Sans" panose="020B0503020204020204" pitchFamily="34" charset="0"/>
                <a:cs typeface="Oracle Sans" panose="020B0503020204020204" pitchFamily="34" charset="0"/>
              </a:rPr>
              <a:t>Norwegian Institute of Bioeconomy Research (NIBIO) balances conservation efforts with the demands of logging  </a:t>
            </a:r>
          </a:p>
          <a:p>
            <a:pPr marL="228554" indent="-228554"/>
            <a:r>
              <a:rPr lang="en-US" sz="1400" dirty="0">
                <a:latin typeface="Oracle Sans" panose="020B0503020204020204" pitchFamily="34" charset="0"/>
                <a:cs typeface="Oracle Sans" panose="020B0503020204020204" pitchFamily="34" charset="0"/>
              </a:rPr>
              <a:t>OCI Data Science, APEX, and Autonomous Data Warehouse enables scientists to analyze a broad range of sensor data from drones, tree planting hardware, and other sources </a:t>
            </a:r>
          </a:p>
          <a:p>
            <a:pPr marL="228554" indent="-228554"/>
            <a:r>
              <a:rPr lang="en-US" sz="1400" dirty="0">
                <a:latin typeface="Oracle Sans" panose="020B0503020204020204" pitchFamily="34" charset="0"/>
                <a:cs typeface="Oracle Sans" panose="020B0503020204020204" pitchFamily="34" charset="0"/>
              </a:rPr>
              <a:t>Quality data used to build and train AI models that improves efficiency of forest operations and support decisions</a:t>
            </a:r>
          </a:p>
        </p:txBody>
      </p:sp>
      <p:sp>
        <p:nvSpPr>
          <p:cNvPr id="13" name="Content Placeholder 12">
            <a:extLst>
              <a:ext uri="{FF2B5EF4-FFF2-40B4-BE49-F238E27FC236}">
                <a16:creationId xmlns:a16="http://schemas.microsoft.com/office/drawing/2014/main" id="{0E69E026-B4E5-4738-82AE-04CE11AE3BF9}"/>
              </a:ext>
            </a:extLst>
          </p:cNvPr>
          <p:cNvSpPr>
            <a:spLocks noGrp="1"/>
          </p:cNvSpPr>
          <p:nvPr>
            <p:ph sz="quarter" idx="29"/>
          </p:nvPr>
        </p:nvSpPr>
        <p:spPr>
          <a:xfrm>
            <a:off x="768790" y="6048035"/>
            <a:ext cx="3792043" cy="265078"/>
          </a:xfrm>
        </p:spPr>
        <p:txBody>
          <a:bodyPr/>
          <a:lstStyle>
            <a:defPPr>
              <a:defRPr lang="en-RO"/>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nSpc>
                <a:spcPts val="1100"/>
              </a:lnSpc>
            </a:pPr>
            <a:r>
              <a:rPr lang="en-US" sz="1050" dirty="0">
                <a:hlinkClick r:id="rId3"/>
              </a:rPr>
              <a:t>NIBIO story</a:t>
            </a:r>
            <a:r>
              <a:rPr lang="en-US" sz="1050" dirty="0"/>
              <a:t>, </a:t>
            </a:r>
            <a:r>
              <a:rPr lang="en-US" sz="1050" dirty="0">
                <a:hlinkClick r:id="rId4"/>
              </a:rPr>
              <a:t>Watch video</a:t>
            </a:r>
            <a:endParaRPr lang="en-US" sz="1050" dirty="0"/>
          </a:p>
        </p:txBody>
      </p:sp>
      <p:pic>
        <p:nvPicPr>
          <p:cNvPr id="15" name="Picture 2" descr="Nibio EN - Nibio">
            <a:extLst>
              <a:ext uri="{FF2B5EF4-FFF2-40B4-BE49-F238E27FC236}">
                <a16:creationId xmlns:a16="http://schemas.microsoft.com/office/drawing/2014/main" id="{BEE43718-130B-466C-956F-94CA63F505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71278" y="401525"/>
            <a:ext cx="1970348" cy="692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ibio">
            <a:extLst>
              <a:ext uri="{FF2B5EF4-FFF2-40B4-BE49-F238E27FC236}">
                <a16:creationId xmlns:a16="http://schemas.microsoft.com/office/drawing/2014/main" id="{317DC4B1-1800-49D2-80B8-AA46894FA8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037" y="1338453"/>
            <a:ext cx="5318361" cy="4489120"/>
          </a:xfrm>
          <a:prstGeom prst="roundRect">
            <a:avLst>
              <a:gd name="adj" fmla="val 3728"/>
            </a:avLst>
          </a:prstGeom>
          <a:noFill/>
          <a:ln>
            <a:solidFill>
              <a:schemeClr val="tx1">
                <a:lumMod val="25000"/>
                <a:lumOff val="75000"/>
              </a:schemeClr>
            </a:solidFill>
          </a:ln>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D2753CD-7200-4DC0-AC0A-D5C9EA3550AE}"/>
              </a:ext>
            </a:extLst>
          </p:cNvPr>
          <p:cNvSpPr>
            <a:spLocks noGrp="1"/>
          </p:cNvSpPr>
          <p:nvPr>
            <p:ph type="title" idx="4294967295"/>
          </p:nvPr>
        </p:nvSpPr>
        <p:spPr>
          <a:xfrm>
            <a:off x="768790" y="544887"/>
            <a:ext cx="5735866" cy="822853"/>
          </a:xfrm>
        </p:spPr>
        <p:txBody>
          <a:bodyPr/>
          <a:lstStyle>
            <a:defPPr>
              <a:defRPr lang="en-RO"/>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rtl="0" eaLnBrk="1" fontAlgn="auto" latinLnBrk="0" hangingPunct="1"/>
            <a:r>
              <a:rPr lang="en-US" sz="2400" b="1" dirty="0">
                <a:solidFill>
                  <a:srgbClr val="312D2A"/>
                </a:solidFill>
                <a:latin typeface="Oracle Sans Tab" panose="020B0503020204020204" pitchFamily="34" charset="0"/>
                <a:ea typeface="Arial" panose="020B0604020202020204" pitchFamily="34" charset="0"/>
                <a:cs typeface="Arial" panose="020B0604020202020204" pitchFamily="34" charset="0"/>
              </a:rPr>
              <a:t>NIBIO analyzes massive amounts of data with ML models and APEX</a:t>
            </a:r>
            <a:endParaRPr lang="en-US" dirty="0"/>
          </a:p>
        </p:txBody>
      </p:sp>
      <p:sp>
        <p:nvSpPr>
          <p:cNvPr id="11" name="Footer Placeholder 10">
            <a:extLst>
              <a:ext uri="{FF2B5EF4-FFF2-40B4-BE49-F238E27FC236}">
                <a16:creationId xmlns:a16="http://schemas.microsoft.com/office/drawing/2014/main" id="{EA3D291B-89B0-B429-45B5-70F90B74779B}"/>
              </a:ext>
            </a:extLst>
          </p:cNvPr>
          <p:cNvSpPr>
            <a:spLocks noGrp="1"/>
          </p:cNvSpPr>
          <p:nvPr>
            <p:ph type="ftr" sz="quarter" idx="3"/>
          </p:nvPr>
        </p:nvSpPr>
        <p:spPr/>
        <p:txBody>
          <a:bodyPr/>
          <a:lstStyle/>
          <a:p>
            <a:r>
              <a:rPr lang="en-US" dirty="0"/>
              <a:t>Copyright © 2025 Oracle and/or its affiliates</a:t>
            </a:r>
          </a:p>
        </p:txBody>
      </p:sp>
      <p:sp>
        <p:nvSpPr>
          <p:cNvPr id="12" name="Slide Number Placeholder 11">
            <a:extLst>
              <a:ext uri="{FF2B5EF4-FFF2-40B4-BE49-F238E27FC236}">
                <a16:creationId xmlns:a16="http://schemas.microsoft.com/office/drawing/2014/main" id="{14604C46-EF6B-888A-76DE-2BEEBD519FEF}"/>
              </a:ext>
            </a:extLst>
          </p:cNvPr>
          <p:cNvSpPr>
            <a:spLocks noGrp="1"/>
          </p:cNvSpPr>
          <p:nvPr>
            <p:ph type="sldNum" sz="quarter" idx="4"/>
          </p:nvPr>
        </p:nvSpPr>
        <p:spPr/>
        <p:txBody>
          <a:bodyPr/>
          <a:lstStyle/>
          <a:p>
            <a:pPr defTabSz="914263"/>
            <a:fld id="{345D60D9-5372-5F40-9443-0F9AE5BDC3C8}" type="slidenum">
              <a:rPr lang="en-US">
                <a:latin typeface="Aptos" panose="02110004020202020204"/>
              </a:rPr>
              <a:pPr defTabSz="914263"/>
              <a:t>92</a:t>
            </a:fld>
            <a:endParaRPr lang="en-US" dirty="0">
              <a:latin typeface="Aptos" panose="02110004020202020204"/>
            </a:endParaRPr>
          </a:p>
        </p:txBody>
      </p:sp>
    </p:spTree>
    <p:extLst>
      <p:ext uri="{BB962C8B-B14F-4D97-AF65-F5344CB8AC3E}">
        <p14:creationId xmlns:p14="http://schemas.microsoft.com/office/powerpoint/2010/main" val="269062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FEB71C3-58BD-48DD-9B96-1242E04C2431}"/>
              </a:ext>
            </a:extLst>
          </p:cNvPr>
          <p:cNvPicPr>
            <a:picLocks noGrp="1" noChangeAspect="1"/>
          </p:cNvPicPr>
          <p:nvPr>
            <p:ph type="pic" sz="quarter" idx="47"/>
          </p:nvPr>
        </p:nvPicPr>
        <p:blipFill>
          <a:blip r:embed="rId3" cstate="email">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a:ext>
            </a:extLst>
          </a:blip>
          <a:srcRect/>
          <a:stretch>
            <a:fillRect/>
          </a:stretch>
        </p:blipFill>
        <p:spPr/>
      </p:pic>
      <p:sp>
        <p:nvSpPr>
          <p:cNvPr id="11" name="Rectangle 10">
            <a:extLst>
              <a:ext uri="{FF2B5EF4-FFF2-40B4-BE49-F238E27FC236}">
                <a16:creationId xmlns:a16="http://schemas.microsoft.com/office/drawing/2014/main" id="{F559108F-06A0-4085-891D-9C476B896C4C}"/>
              </a:ext>
            </a:extLst>
          </p:cNvPr>
          <p:cNvSpPr/>
          <p:nvPr/>
        </p:nvSpPr>
        <p:spPr>
          <a:xfrm>
            <a:off x="794" y="1214389"/>
            <a:ext cx="6095206" cy="1620486"/>
          </a:xfrm>
          <a:prstGeom prst="rect">
            <a:avLst/>
          </a:prstGeom>
          <a:gradFill>
            <a:gsLst>
              <a:gs pos="0">
                <a:srgbClr val="000000">
                  <a:alpha val="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CFBFA"/>
              </a:solidFill>
              <a:latin typeface="Oracle Sans"/>
              <a:cs typeface="Arial"/>
            </a:endParaRPr>
          </a:p>
        </p:txBody>
      </p:sp>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83616" y="598984"/>
            <a:ext cx="5101688" cy="723096"/>
          </a:xfrm>
        </p:spPr>
        <p:txBody>
          <a:bodyPr/>
          <a:lstStyle/>
          <a:p>
            <a:r>
              <a:rPr lang="en-US" dirty="0">
                <a:solidFill>
                  <a:srgbClr val="C74634"/>
                </a:solidFill>
                <a:cs typeface="Oracle Sans Tab" panose="020B0503020204020204" pitchFamily="34" charset="0"/>
              </a:rPr>
              <a:t>Business Challenge:</a:t>
            </a:r>
          </a:p>
          <a:p>
            <a:pPr lvl="1">
              <a:tabLst>
                <a:tab pos="631699" algn="l"/>
              </a:tabLst>
            </a:pPr>
            <a:r>
              <a:rPr lang="en-US" dirty="0"/>
              <a:t>Germany-based SATLOG helps increase the productivity of fleets across a variety of industries with various delivery requirements. It needed to focus more on higher value development of telematics dashboards based on data volumes growing at rapid rates rather than maintain aging on-prem hardware. </a:t>
            </a:r>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83184" y="4267798"/>
            <a:ext cx="5101688" cy="1544815"/>
          </a:xfrm>
        </p:spPr>
        <p:txBody>
          <a:bodyPr/>
          <a:lstStyle/>
          <a:p>
            <a:pPr>
              <a:spcBef>
                <a:spcPts val="0"/>
              </a:spcBef>
              <a:spcAft>
                <a:spcPts val="800"/>
              </a:spcAft>
            </a:pPr>
            <a:r>
              <a:rPr lang="en-US" dirty="0">
                <a:solidFill>
                  <a:srgbClr val="C74634"/>
                </a:solidFill>
                <a:cs typeface="Oracle Sans Tab" panose="020B0503020204020204" pitchFamily="34" charset="0"/>
              </a:rPr>
              <a:t>Products Used:</a:t>
            </a:r>
          </a:p>
          <a:p>
            <a:pPr>
              <a:lnSpc>
                <a:spcPct val="110000"/>
              </a:lnSpc>
              <a:spcBef>
                <a:spcPts val="0"/>
              </a:spcBef>
              <a:spcAft>
                <a:spcPts val="600"/>
              </a:spcAft>
            </a:pPr>
            <a:r>
              <a:rPr lang="en-US" sz="1050" b="0" dirty="0">
                <a:solidFill>
                  <a:schemeClr val="tx1"/>
                </a:solidFill>
              </a:rPr>
              <a:t>Oracle Autonomous Transaction Processing</a:t>
            </a:r>
          </a:p>
          <a:p>
            <a:pPr>
              <a:lnSpc>
                <a:spcPct val="110000"/>
              </a:lnSpc>
              <a:spcBef>
                <a:spcPts val="0"/>
              </a:spcBef>
              <a:spcAft>
                <a:spcPts val="600"/>
              </a:spcAft>
            </a:pPr>
            <a:r>
              <a:rPr lang="en-US" sz="1050" b="0" dirty="0">
                <a:solidFill>
                  <a:schemeClr val="tx1"/>
                </a:solidFill>
              </a:rPr>
              <a:t>Oracle APEX</a:t>
            </a:r>
          </a:p>
          <a:p>
            <a:pPr>
              <a:lnSpc>
                <a:spcPct val="110000"/>
              </a:lnSpc>
              <a:spcBef>
                <a:spcPts val="0"/>
              </a:spcBef>
              <a:spcAft>
                <a:spcPts val="600"/>
              </a:spcAft>
            </a:pPr>
            <a:r>
              <a:rPr lang="en-US" sz="1050" b="0" dirty="0">
                <a:solidFill>
                  <a:schemeClr val="tx1"/>
                </a:solidFill>
              </a:rPr>
              <a:t>Oracle Spatial Analysis</a:t>
            </a:r>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p:txBody>
          <a:bodyPr/>
          <a:lstStyle/>
          <a:p>
            <a:pPr marL="53964" indent="-53964"/>
            <a:r>
              <a:rPr lang="en-US" dirty="0"/>
              <a:t>“SATLOG achieves better integration and performance making fleets more productive with Oracle Autonomous Transaction Processing and its included Spatial, APEX, and JSON services on Oracle Cloud Infrastructure.”</a:t>
            </a:r>
          </a:p>
          <a:p>
            <a:pPr marL="108817" lvl="1" indent="-53964"/>
            <a:r>
              <a:rPr lang="en-US" dirty="0"/>
              <a:t>Juergen Stausberg</a:t>
            </a:r>
          </a:p>
          <a:p>
            <a:pPr marL="111103" lvl="2" indent="-53964"/>
            <a:r>
              <a:rPr lang="en-US" dirty="0"/>
              <a:t>CEO, SATLOG</a:t>
            </a:r>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83185" y="2049212"/>
            <a:ext cx="5349554" cy="1544437"/>
          </a:xfrm>
        </p:spPr>
        <p:txBody>
          <a:bodyPr/>
          <a:lstStyle/>
          <a:p>
            <a:pPr>
              <a:spcBef>
                <a:spcPts val="0"/>
              </a:spcBef>
              <a:spcAft>
                <a:spcPts val="800"/>
              </a:spcAft>
            </a:pPr>
            <a:r>
              <a:rPr lang="en-US" dirty="0">
                <a:solidFill>
                  <a:srgbClr val="C74634"/>
                </a:solidFill>
                <a:cs typeface="Oracle Sans Tab" panose="020B0503020204020204" pitchFamily="34" charset="0"/>
              </a:rPr>
              <a:t>Results:</a:t>
            </a:r>
          </a:p>
          <a:p>
            <a:pPr lvl="2"/>
            <a:r>
              <a:rPr lang="en-US" dirty="0"/>
              <a:t>APEX and Oracle Spatial enabled low-code, easy to use data visualization</a:t>
            </a:r>
          </a:p>
          <a:p>
            <a:pPr lvl="2"/>
            <a:r>
              <a:rPr lang="en-US" dirty="0"/>
              <a:t>Machine learning automated provisioning, tuning, scaling, patching, and encrypting that reduces costs, time, and risk</a:t>
            </a:r>
          </a:p>
          <a:p>
            <a:pPr lvl="2"/>
            <a:r>
              <a:rPr lang="en-US" dirty="0"/>
              <a:t>Delivers key business metrics to measure, compare, and optimize costs for order processing, proof of delivery, routes, tour planning, and idle times</a:t>
            </a:r>
          </a:p>
        </p:txBody>
      </p:sp>
      <p:sp>
        <p:nvSpPr>
          <p:cNvPr id="15" name="TextBox 14">
            <a:extLst>
              <a:ext uri="{FF2B5EF4-FFF2-40B4-BE49-F238E27FC236}">
                <a16:creationId xmlns:a16="http://schemas.microsoft.com/office/drawing/2014/main" id="{A90DF76A-81FF-426F-AAD4-7255334E0BEB}"/>
              </a:ext>
            </a:extLst>
          </p:cNvPr>
          <p:cNvSpPr txBox="1"/>
          <p:nvPr/>
        </p:nvSpPr>
        <p:spPr>
          <a:xfrm>
            <a:off x="6498160" y="6296329"/>
            <a:ext cx="6096714" cy="253916"/>
          </a:xfrm>
          <a:prstGeom prst="rect">
            <a:avLst/>
          </a:prstGeom>
          <a:noFill/>
        </p:spPr>
        <p:txBody>
          <a:bodyPr wrap="square">
            <a:spAutoFit/>
          </a:bodyPr>
          <a:lstStyle/>
          <a:p>
            <a:pPr defTabSz="914217">
              <a:defRPr/>
            </a:pPr>
            <a:r>
              <a:rPr lang="en-US" sz="1050" dirty="0">
                <a:solidFill>
                  <a:srgbClr val="312D2A"/>
                </a:solidFill>
                <a:latin typeface="Oracle Sans"/>
                <a:cs typeface="Oracle Sans Tab" panose="020B0503020204020204" pitchFamily="34" charset="0"/>
              </a:rPr>
              <a:t>Read </a:t>
            </a:r>
            <a:r>
              <a:rPr lang="en-US" sz="1050" dirty="0">
                <a:solidFill>
                  <a:srgbClr val="C74634"/>
                </a:solidFill>
                <a:latin typeface="Oracle Sans"/>
                <a:cs typeface="Oracle Sans Tab" panose="020B0503020204020204" pitchFamily="34" charset="0"/>
                <a:hlinkClick r:id="rId5"/>
              </a:rPr>
              <a:t>story</a:t>
            </a:r>
            <a:r>
              <a:rPr lang="en-US" sz="1050" dirty="0">
                <a:solidFill>
                  <a:srgbClr val="C74634"/>
                </a:solidFill>
                <a:latin typeface="Oracle Sans"/>
                <a:cs typeface="Oracle Sans Tab" panose="020B0503020204020204" pitchFamily="34" charset="0"/>
              </a:rPr>
              <a:t> </a:t>
            </a:r>
            <a:endParaRPr lang="en-US" dirty="0">
              <a:solidFill>
                <a:srgbClr val="312D2A"/>
              </a:solidFill>
              <a:latin typeface="Oracle Sans"/>
              <a:cs typeface="Arial"/>
            </a:endParaRPr>
          </a:p>
        </p:txBody>
      </p:sp>
      <p:sp>
        <p:nvSpPr>
          <p:cNvPr id="16" name="TextBox 15">
            <a:extLst>
              <a:ext uri="{FF2B5EF4-FFF2-40B4-BE49-F238E27FC236}">
                <a16:creationId xmlns:a16="http://schemas.microsoft.com/office/drawing/2014/main" id="{D6473931-F9B8-4A10-A59F-03DEAA211A4F}"/>
              </a:ext>
            </a:extLst>
          </p:cNvPr>
          <p:cNvSpPr txBox="1"/>
          <p:nvPr/>
        </p:nvSpPr>
        <p:spPr>
          <a:xfrm>
            <a:off x="6498158" y="5682010"/>
            <a:ext cx="3517201" cy="415498"/>
          </a:xfrm>
          <a:prstGeom prst="rect">
            <a:avLst/>
          </a:prstGeom>
          <a:noFill/>
        </p:spPr>
        <p:txBody>
          <a:bodyPr wrap="square">
            <a:spAutoFit/>
          </a:bodyPr>
          <a:lstStyle/>
          <a:p>
            <a:pPr defTabSz="914217"/>
            <a:r>
              <a:rPr lang="en-US" sz="1050" dirty="0">
                <a:solidFill>
                  <a:srgbClr val="C74634"/>
                </a:solidFill>
                <a:latin typeface="Oracle Sans"/>
                <a:cs typeface="Oracle Sans" panose="020B0503020204020204" pitchFamily="34" charset="0"/>
              </a:rPr>
              <a:t>Implementation Partners: </a:t>
            </a:r>
            <a:r>
              <a:rPr lang="en-US" sz="1050" dirty="0">
                <a:solidFill>
                  <a:srgbClr val="312D2A"/>
                </a:solidFill>
                <a:latin typeface="Oracle Sans"/>
                <a:cs typeface="Oracle Sans" panose="020B0503020204020204" pitchFamily="34" charset="0"/>
              </a:rPr>
              <a:t>HERE Technologies; </a:t>
            </a:r>
            <a:r>
              <a:rPr lang="en-US" sz="1050" dirty="0" err="1">
                <a:solidFill>
                  <a:srgbClr val="312D2A"/>
                </a:solidFill>
                <a:latin typeface="Oracle Sans"/>
                <a:cs typeface="Oracle Sans" panose="020B0503020204020204" pitchFamily="34" charset="0"/>
              </a:rPr>
              <a:t>MEKRATronics</a:t>
            </a:r>
            <a:r>
              <a:rPr lang="en-US" sz="1050" dirty="0">
                <a:solidFill>
                  <a:srgbClr val="312D2A"/>
                </a:solidFill>
                <a:latin typeface="Oracle Sans"/>
                <a:cs typeface="Oracle Sans" panose="020B0503020204020204" pitchFamily="34" charset="0"/>
              </a:rPr>
              <a:t>; Continental Tire Pressure System CPC </a:t>
            </a:r>
            <a:endParaRPr lang="en-US" dirty="0">
              <a:solidFill>
                <a:srgbClr val="312D2A"/>
              </a:solidFill>
              <a:latin typeface="Oracle Sans"/>
              <a:cs typeface="Arial"/>
            </a:endParaRPr>
          </a:p>
        </p:txBody>
      </p:sp>
      <p:sp>
        <p:nvSpPr>
          <p:cNvPr id="17" name="Rectangle 16">
            <a:extLst>
              <a:ext uri="{FF2B5EF4-FFF2-40B4-BE49-F238E27FC236}">
                <a16:creationId xmlns:a16="http://schemas.microsoft.com/office/drawing/2014/main" id="{CC0E3581-9E55-4FBC-B1A9-9EF003668FDE}"/>
              </a:ext>
            </a:extLst>
          </p:cNvPr>
          <p:cNvSpPr/>
          <p:nvPr/>
        </p:nvSpPr>
        <p:spPr>
          <a:xfrm>
            <a:off x="792" y="1221281"/>
            <a:ext cx="6095206" cy="1620486"/>
          </a:xfrm>
          <a:prstGeom prst="rect">
            <a:avLst/>
          </a:prstGeom>
          <a:gradFill>
            <a:gsLst>
              <a:gs pos="0">
                <a:srgbClr val="000000">
                  <a:alpha val="0"/>
                </a:srgbClr>
              </a:gs>
              <a:gs pos="31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CFBFA"/>
              </a:solidFill>
              <a:latin typeface="Oracle Sans"/>
              <a:cs typeface="Arial"/>
            </a:endParaRPr>
          </a:p>
        </p:txBody>
      </p:sp>
      <p:sp>
        <p:nvSpPr>
          <p:cNvPr id="3" name="Text Placeholder 2">
            <a:extLst>
              <a:ext uri="{FF2B5EF4-FFF2-40B4-BE49-F238E27FC236}">
                <a16:creationId xmlns:a16="http://schemas.microsoft.com/office/drawing/2014/main" id="{BCCDFBD6-D4CA-4A71-A6F2-802CF95F095A}"/>
              </a:ext>
            </a:extLst>
          </p:cNvPr>
          <p:cNvSpPr>
            <a:spLocks noGrp="1"/>
          </p:cNvSpPr>
          <p:nvPr>
            <p:ph type="body" sz="quarter" idx="51"/>
          </p:nvPr>
        </p:nvSpPr>
        <p:spPr>
          <a:xfrm>
            <a:off x="487980" y="1634801"/>
            <a:ext cx="3841183" cy="812694"/>
          </a:xfrm>
        </p:spPr>
        <p:txBody>
          <a:bodyPr/>
          <a:lstStyle/>
          <a:p>
            <a:r>
              <a:rPr lang="en-US" dirty="0"/>
              <a:t>SATLOG modernizes fleet management at scale</a:t>
            </a:r>
          </a:p>
        </p:txBody>
      </p:sp>
      <p:sp>
        <p:nvSpPr>
          <p:cNvPr id="20" name="Footer Placeholder 5">
            <a:extLst>
              <a:ext uri="{FF2B5EF4-FFF2-40B4-BE49-F238E27FC236}">
                <a16:creationId xmlns:a16="http://schemas.microsoft.com/office/drawing/2014/main" id="{5863237C-5779-4070-A74C-564EFC102DF4}"/>
              </a:ext>
            </a:extLst>
          </p:cNvPr>
          <p:cNvSpPr>
            <a:spLocks noGrp="1"/>
          </p:cNvSpPr>
          <p:nvPr>
            <p:ph type="ftr" sz="quarter" idx="11"/>
          </p:nvPr>
        </p:nvSpPr>
        <p:spPr>
          <a:xfrm>
            <a:off x="853690" y="6423589"/>
            <a:ext cx="4840152" cy="365077"/>
          </a:xfrm>
        </p:spPr>
        <p:txBody>
          <a:bodyPr/>
          <a:lstStyle/>
          <a:p>
            <a:r>
              <a:rPr lang="en-US" dirty="0"/>
              <a:t>Copyright © 2025 Oracle and/or its affiliates</a:t>
            </a:r>
          </a:p>
        </p:txBody>
      </p:sp>
      <p:sp>
        <p:nvSpPr>
          <p:cNvPr id="22" name="Rectangle: Top Corners Rounded 21">
            <a:extLst>
              <a:ext uri="{FF2B5EF4-FFF2-40B4-BE49-F238E27FC236}">
                <a16:creationId xmlns:a16="http://schemas.microsoft.com/office/drawing/2014/main" id="{60E45E98-416E-4949-B453-BE930C48C797}"/>
              </a:ext>
            </a:extLst>
          </p:cNvPr>
          <p:cNvSpPr/>
          <p:nvPr/>
        </p:nvSpPr>
        <p:spPr>
          <a:xfrm rot="5400000">
            <a:off x="959836" y="-730026"/>
            <a:ext cx="777139" cy="2695225"/>
          </a:xfrm>
          <a:prstGeom prst="round2SameRect">
            <a:avLst>
              <a:gd name="adj1" fmla="val 8170"/>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CFBFA"/>
              </a:solidFill>
              <a:latin typeface="Oracle Sans"/>
              <a:cs typeface="Arial"/>
            </a:endParaRPr>
          </a:p>
        </p:txBody>
      </p:sp>
      <p:pic>
        <p:nvPicPr>
          <p:cNvPr id="12" name="Picture 11">
            <a:extLst>
              <a:ext uri="{FF2B5EF4-FFF2-40B4-BE49-F238E27FC236}">
                <a16:creationId xmlns:a16="http://schemas.microsoft.com/office/drawing/2014/main" id="{E50EFB38-1E8E-422B-BED2-C459C1DCFD8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34373" y="376762"/>
            <a:ext cx="1498772" cy="398673"/>
          </a:xfrm>
          <a:prstGeom prst="rect">
            <a:avLst/>
          </a:prstGeom>
        </p:spPr>
      </p:pic>
    </p:spTree>
    <p:extLst>
      <p:ext uri="{BB962C8B-B14F-4D97-AF65-F5344CB8AC3E}">
        <p14:creationId xmlns:p14="http://schemas.microsoft.com/office/powerpoint/2010/main" val="122342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C10C4B0-AB06-42F0-8BD7-D809D59315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034"/>
            <a:ext cx="6092792" cy="2800960"/>
          </a:xfrm>
          <a:prstGeom prst="rect">
            <a:avLst/>
          </a:prstGeom>
        </p:spPr>
      </p:pic>
      <p:sp>
        <p:nvSpPr>
          <p:cNvPr id="15" name="Rectangle 14">
            <a:extLst>
              <a:ext uri="{FF2B5EF4-FFF2-40B4-BE49-F238E27FC236}">
                <a16:creationId xmlns:a16="http://schemas.microsoft.com/office/drawing/2014/main" id="{6A5E73AE-B976-480F-8D7E-2A3D8676D630}"/>
              </a:ext>
            </a:extLst>
          </p:cNvPr>
          <p:cNvSpPr/>
          <p:nvPr/>
        </p:nvSpPr>
        <p:spPr>
          <a:xfrm>
            <a:off x="0" y="1216916"/>
            <a:ext cx="6088268" cy="1620697"/>
          </a:xfrm>
          <a:prstGeom prst="rect">
            <a:avLst/>
          </a:prstGeom>
          <a:gradFill>
            <a:gsLst>
              <a:gs pos="0">
                <a:srgbClr val="000000">
                  <a:alpha val="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59108F-06A0-4085-891D-9C476B896C4C}"/>
              </a:ext>
            </a:extLst>
          </p:cNvPr>
          <p:cNvSpPr/>
          <p:nvPr/>
        </p:nvSpPr>
        <p:spPr>
          <a:xfrm>
            <a:off x="1" y="1220639"/>
            <a:ext cx="6083166" cy="1620697"/>
          </a:xfrm>
          <a:prstGeom prst="rect">
            <a:avLst/>
          </a:prstGeom>
          <a:gradFill>
            <a:gsLst>
              <a:gs pos="0">
                <a:srgbClr val="000000">
                  <a:alpha val="0"/>
                </a:srgbClr>
              </a:gs>
              <a:gs pos="31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CCDFBD6-D4CA-4A71-A6F2-802CF95F095A}"/>
              </a:ext>
            </a:extLst>
          </p:cNvPr>
          <p:cNvSpPr>
            <a:spLocks noGrp="1"/>
          </p:cNvSpPr>
          <p:nvPr>
            <p:ph type="body" sz="quarter" idx="51"/>
          </p:nvPr>
        </p:nvSpPr>
        <p:spPr>
          <a:xfrm>
            <a:off x="487249" y="1634567"/>
            <a:ext cx="5206541" cy="812800"/>
          </a:xfrm>
        </p:spPr>
        <p:txBody>
          <a:bodyPr/>
          <a:lstStyle/>
          <a:p>
            <a:r>
              <a:rPr lang="en-US" dirty="0"/>
              <a:t>Rapid innovation for thousands of customers</a:t>
            </a:r>
          </a:p>
        </p:txBody>
      </p:sp>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83680" y="598616"/>
            <a:ext cx="5102352" cy="1848751"/>
          </a:xfrm>
        </p:spPr>
        <p:txBody>
          <a:bodyPr/>
          <a:lstStyle/>
          <a:p>
            <a:r>
              <a:rPr lang="en-US" dirty="0">
                <a:solidFill>
                  <a:srgbClr val="C74634"/>
                </a:solidFill>
              </a:rPr>
              <a:t>Business Challenge:</a:t>
            </a:r>
          </a:p>
          <a:p>
            <a:pPr lvl="1"/>
            <a:r>
              <a:rPr lang="en-US" dirty="0"/>
              <a:t>Building applications for the healthcare and biotech/pharma industries, with their myriad regulations and privacy concerns, requires a deep understanding of how those businesses work, plus proven data security and HIPAA-compliance chops. Apex Health Innovations had that expertise, but what it needed was a cloud infrastructure and development platform on which to build and deliver those applications rapidly.</a:t>
            </a:r>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83680" y="5179378"/>
            <a:ext cx="5260155" cy="772508"/>
          </a:xfrm>
        </p:spPr>
        <p:txBody>
          <a:bodyPr/>
          <a:lstStyle/>
          <a:p>
            <a:pPr>
              <a:spcAft>
                <a:spcPts val="600"/>
              </a:spcAft>
            </a:pPr>
            <a:r>
              <a:rPr lang="en-US" dirty="0">
                <a:solidFill>
                  <a:srgbClr val="C74634"/>
                </a:solidFill>
              </a:rPr>
              <a:t>Products Used:</a:t>
            </a:r>
          </a:p>
          <a:p>
            <a:pPr marL="0" lvl="1" indent="0">
              <a:lnSpc>
                <a:spcPct val="110000"/>
              </a:lnSpc>
              <a:spcBef>
                <a:spcPts val="0"/>
              </a:spcBef>
              <a:spcAft>
                <a:spcPts val="600"/>
              </a:spcAft>
              <a:buNone/>
            </a:pPr>
            <a:r>
              <a:rPr lang="fr-FR" dirty="0"/>
              <a:t>Oracle Cloud </a:t>
            </a:r>
            <a:r>
              <a:rPr lang="fr-FR" dirty="0" err="1"/>
              <a:t>Compute</a:t>
            </a:r>
            <a:endParaRPr lang="fr-FR" dirty="0"/>
          </a:p>
          <a:p>
            <a:pPr marL="0" lvl="1" indent="0">
              <a:lnSpc>
                <a:spcPct val="110000"/>
              </a:lnSpc>
              <a:spcBef>
                <a:spcPts val="0"/>
              </a:spcBef>
              <a:spcAft>
                <a:spcPts val="600"/>
              </a:spcAft>
              <a:buNone/>
            </a:pPr>
            <a:r>
              <a:rPr lang="fr-FR" dirty="0"/>
              <a:t>Oracle Cloud Infrastructure </a:t>
            </a:r>
          </a:p>
          <a:p>
            <a:pPr marL="0" lvl="1" indent="0">
              <a:lnSpc>
                <a:spcPct val="110000"/>
              </a:lnSpc>
              <a:spcBef>
                <a:spcPts val="0"/>
              </a:spcBef>
              <a:spcAft>
                <a:spcPts val="600"/>
              </a:spcAft>
              <a:buNone/>
            </a:pPr>
            <a:r>
              <a:rPr lang="fr-FR" dirty="0"/>
              <a:t>Oracle APEX</a:t>
            </a:r>
            <a:endParaRPr lang="en-US" dirty="0"/>
          </a:p>
        </p:txBody>
      </p:sp>
      <p:sp>
        <p:nvSpPr>
          <p:cNvPr id="6" name="Footer Placeholder 5">
            <a:extLst>
              <a:ext uri="{FF2B5EF4-FFF2-40B4-BE49-F238E27FC236}">
                <a16:creationId xmlns:a16="http://schemas.microsoft.com/office/drawing/2014/main" id="{0CB6E61A-6C82-44F5-8FEC-2F806E1AFC63}"/>
              </a:ext>
            </a:extLst>
          </p:cNvPr>
          <p:cNvSpPr>
            <a:spLocks noGrp="1"/>
          </p:cNvSpPr>
          <p:nvPr>
            <p:ph type="ftr" sz="quarter" idx="11"/>
          </p:nvPr>
        </p:nvSpPr>
        <p:spPr/>
        <p:txBody>
          <a:bodyPr/>
          <a:lstStyle/>
          <a:p>
            <a:r>
              <a:rPr lang="en-US" sz="900"/>
              <a:t>Copyright © 2025, Oracle and/or its affiliates</a:t>
            </a:r>
            <a:endParaRPr lang="en-US" sz="900" dirty="0"/>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p:txBody>
          <a:bodyPr/>
          <a:lstStyle/>
          <a:p>
            <a:pPr marL="53975" indent="-53975"/>
            <a:r>
              <a:rPr lang="en-US" dirty="0"/>
              <a:t>“Oracle APEX and Oracle Cloud Infrastructure meant we were able to turn that application from a concept to an application in a 12-hour timespan.”</a:t>
            </a:r>
          </a:p>
          <a:p>
            <a:pPr marL="108839" lvl="1" indent="-53975"/>
            <a:r>
              <a:rPr lang="pt-BR" dirty="0"/>
              <a:t>Rich </a:t>
            </a:r>
            <a:r>
              <a:rPr lang="pt-BR" dirty="0" err="1"/>
              <a:t>Mutell</a:t>
            </a:r>
            <a:r>
              <a:rPr lang="pt-BR" dirty="0"/>
              <a:t> </a:t>
            </a:r>
          </a:p>
          <a:p>
            <a:pPr marL="108839" lvl="1" indent="-53975"/>
            <a:r>
              <a:rPr lang="en-US" b="0" dirty="0"/>
              <a:t>Cofounder and CEO, Apex Health Innovations</a:t>
            </a:r>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83680" y="2621424"/>
            <a:ext cx="5357309" cy="1544638"/>
          </a:xfrm>
        </p:spPr>
        <p:txBody>
          <a:bodyPr/>
          <a:lstStyle/>
          <a:p>
            <a:pPr>
              <a:spcAft>
                <a:spcPts val="800"/>
              </a:spcAft>
            </a:pPr>
            <a:r>
              <a:rPr lang="en-US" dirty="0">
                <a:solidFill>
                  <a:srgbClr val="C74634"/>
                </a:solidFill>
                <a:cs typeface="Oracle Sans Tab" panose="020B0503020204020204" pitchFamily="34" charset="0"/>
              </a:rPr>
              <a:t>Results:</a:t>
            </a:r>
          </a:p>
          <a:p>
            <a:pPr lvl="2"/>
            <a:r>
              <a:rPr lang="en-US" sz="1050" dirty="0"/>
              <a:t>The team at Apex Health Innovations has realized numerous successes by building and launching powerful, flexible, HIPAA-compliant applications on Oracle Cloud Infrastructure. These include an application that is being used by two of the largest kidney dialysis organizations in the US at more than 3,000 dialysis clinics, and applications that are helping some of the world’s largest pharmaceutical companies plan and execute the development of new therapies.</a:t>
            </a:r>
          </a:p>
          <a:p>
            <a:pPr lvl="2"/>
            <a:r>
              <a:rPr lang="en-US" sz="1050" dirty="0"/>
              <a:t>Recently, built an application overnight using Oracle APEX that filled the reporting gap between COVID-19 testing labs and organ procurement networks across the US. The quick work helped researchers at Columbia and The Cleveland Clinic assess the prevalence of COVID-19 across the donor population.</a:t>
            </a:r>
          </a:p>
        </p:txBody>
      </p:sp>
      <p:sp>
        <p:nvSpPr>
          <p:cNvPr id="14" name="TextBox 13">
            <a:extLst>
              <a:ext uri="{FF2B5EF4-FFF2-40B4-BE49-F238E27FC236}">
                <a16:creationId xmlns:a16="http://schemas.microsoft.com/office/drawing/2014/main" id="{CE0B0A26-7775-5240-AEC4-98C82BE9AD94}"/>
              </a:ext>
            </a:extLst>
          </p:cNvPr>
          <p:cNvSpPr txBox="1"/>
          <p:nvPr/>
        </p:nvSpPr>
        <p:spPr>
          <a:xfrm>
            <a:off x="6583680" y="6483621"/>
            <a:ext cx="6094476" cy="245837"/>
          </a:xfrm>
          <a:prstGeom prst="rect">
            <a:avLst/>
          </a:prstGeom>
          <a:noFill/>
        </p:spPr>
        <p:txBody>
          <a:bodyPr wrap="square">
            <a:spAutoFit/>
          </a:bodyPr>
          <a:lstStyle/>
          <a:p>
            <a:pPr marL="0" marR="0" lvl="0" indent="0" algn="l" defTabSz="914400" rtl="0" eaLnBrk="1" fontAlgn="auto" latinLnBrk="0" hangingPunct="1">
              <a:lnSpc>
                <a:spcPct val="95000"/>
              </a:lnSpc>
              <a:spcBef>
                <a:spcPts val="600"/>
              </a:spcBef>
              <a:spcAft>
                <a:spcPts val="600"/>
              </a:spcAft>
              <a:buClrTx/>
              <a:buSzTx/>
              <a:buFont typeface="System Font Regular"/>
              <a:buNone/>
              <a:tabLst/>
              <a:defRPr/>
            </a:pPr>
            <a:r>
              <a:rPr kumimoji="0" lang="en-US" sz="1050" b="0" i="0" u="none" strike="noStrike" kern="1200" cap="none" spc="0" normalizeH="0" baseline="0" noProof="0" dirty="0">
                <a:ln>
                  <a:noFill/>
                </a:ln>
                <a:effectLst/>
                <a:uLnTx/>
                <a:uFillTx/>
                <a:latin typeface="Oracle Sans"/>
                <a:ea typeface="+mn-ea"/>
                <a:cs typeface="Oracle Sans Tab" panose="020B0503020204020204" pitchFamily="34" charset="0"/>
              </a:rPr>
              <a:t>Read </a:t>
            </a:r>
            <a:r>
              <a:rPr kumimoji="0" lang="en-US" sz="1050" b="0" i="0" u="none" strike="noStrike" kern="1200" cap="none" spc="0" normalizeH="0" baseline="0" noProof="0" dirty="0">
                <a:ln>
                  <a:noFill/>
                </a:ln>
                <a:effectLst/>
                <a:uLnTx/>
                <a:uFillTx/>
                <a:latin typeface="Oracle Sans"/>
                <a:ea typeface="+mn-ea"/>
                <a:cs typeface="Oracle Sans Tab" panose="020B0503020204020204" pitchFamily="34" charset="0"/>
                <a:hlinkClick r:id="rId4"/>
              </a:rPr>
              <a:t>story</a:t>
            </a:r>
            <a:endParaRPr kumimoji="0" lang="en-US" sz="1400" b="1" i="0" u="none" strike="noStrike" kern="1200" cap="none" spc="0" normalizeH="0" baseline="0" noProof="0" dirty="0">
              <a:ln>
                <a:noFill/>
              </a:ln>
              <a:solidFill>
                <a:srgbClr val="C74634"/>
              </a:solidFill>
              <a:effectLst/>
              <a:uLnTx/>
              <a:uFillTx/>
              <a:latin typeface="Oracle Sans"/>
              <a:ea typeface="+mn-ea"/>
              <a:cs typeface="Oracle Sans" panose="020B0503020204020204" pitchFamily="34" charset="0"/>
            </a:endParaRPr>
          </a:p>
        </p:txBody>
      </p:sp>
      <p:sp>
        <p:nvSpPr>
          <p:cNvPr id="19" name="Rectangle: Top Corners Rounded 18">
            <a:extLst>
              <a:ext uri="{FF2B5EF4-FFF2-40B4-BE49-F238E27FC236}">
                <a16:creationId xmlns:a16="http://schemas.microsoft.com/office/drawing/2014/main" id="{A0978FE5-CBC3-44AA-9832-26016997DA32}"/>
              </a:ext>
            </a:extLst>
          </p:cNvPr>
          <p:cNvSpPr/>
          <p:nvPr/>
        </p:nvSpPr>
        <p:spPr>
          <a:xfrm rot="5400000">
            <a:off x="959167" y="-730568"/>
            <a:ext cx="777240" cy="2695576"/>
          </a:xfrm>
          <a:prstGeom prst="round2SameRect">
            <a:avLst>
              <a:gd name="adj1" fmla="val 8170"/>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pic>
        <p:nvPicPr>
          <p:cNvPr id="9" name="Picture 8">
            <a:extLst>
              <a:ext uri="{FF2B5EF4-FFF2-40B4-BE49-F238E27FC236}">
                <a16:creationId xmlns:a16="http://schemas.microsoft.com/office/drawing/2014/main" id="{0A488D5F-B903-48CE-83DB-A4BF2B983A8C}"/>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3635" y="367267"/>
            <a:ext cx="1926475" cy="535576"/>
          </a:xfrm>
          <a:prstGeom prst="rect">
            <a:avLst/>
          </a:prstGeom>
        </p:spPr>
      </p:pic>
      <p:sp>
        <p:nvSpPr>
          <p:cNvPr id="7" name="Date">
            <a:extLst>
              <a:ext uri="{FF2B5EF4-FFF2-40B4-BE49-F238E27FC236}">
                <a16:creationId xmlns:a16="http://schemas.microsoft.com/office/drawing/2014/main" id="{9FC29A16-9B4A-24C6-C1D4-CF350A0B718F}"/>
              </a:ext>
            </a:extLst>
          </p:cNvPr>
          <p:cNvSpPr txBox="1">
            <a:spLocks/>
          </p:cNvSpPr>
          <p:nvPr/>
        </p:nvSpPr>
        <p:spPr>
          <a:xfrm>
            <a:off x="7763256" y="6420206"/>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2" name="Slide Number Placeholder 11">
            <a:extLst>
              <a:ext uri="{FF2B5EF4-FFF2-40B4-BE49-F238E27FC236}">
                <a16:creationId xmlns:a16="http://schemas.microsoft.com/office/drawing/2014/main" id="{5F1B37BE-0DCC-7796-481F-342EFE55FCB2}"/>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defRPr/>
            </a:pPr>
            <a:fld id="{CFF4B978-1D82-7745-80C5-DBABA6B131D3}" type="slidenum">
              <a:rPr lang="en-US" sz="900" smtClean="0">
                <a:solidFill>
                  <a:srgbClr val="8B8580"/>
                </a:solidFill>
                <a:latin typeface="Oracle Sans Tab"/>
              </a:rPr>
              <a:pPr defTabSz="914377">
                <a:defRPr/>
              </a:pPr>
              <a:t>94</a:t>
            </a:fld>
            <a:endParaRPr lang="en-US" sz="900" dirty="0">
              <a:solidFill>
                <a:srgbClr val="8B8580"/>
              </a:solidFill>
              <a:latin typeface="Oracle Sans Tab"/>
            </a:endParaRPr>
          </a:p>
        </p:txBody>
      </p:sp>
    </p:spTree>
    <p:extLst>
      <p:ext uri="{BB962C8B-B14F-4D97-AF65-F5344CB8AC3E}">
        <p14:creationId xmlns:p14="http://schemas.microsoft.com/office/powerpoint/2010/main" val="147748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D89A45-073B-4C6F-B087-199EE50FE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33"/>
          <a:stretch/>
        </p:blipFill>
        <p:spPr>
          <a:xfrm>
            <a:off x="-10943" y="0"/>
            <a:ext cx="6122869" cy="2847990"/>
          </a:xfrm>
          <a:prstGeom prst="rect">
            <a:avLst/>
          </a:prstGeom>
        </p:spPr>
      </p:pic>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83680" y="265241"/>
            <a:ext cx="5160645" cy="723190"/>
          </a:xfrm>
        </p:spPr>
        <p:txBody>
          <a:bodyPr/>
          <a:lstStyle/>
          <a:p>
            <a:r>
              <a:rPr lang="en-US" dirty="0">
                <a:solidFill>
                  <a:srgbClr val="C74634"/>
                </a:solidFill>
              </a:rPr>
              <a:t>Business Challenge:</a:t>
            </a:r>
          </a:p>
          <a:p>
            <a:pPr lvl="1"/>
            <a:r>
              <a:rPr lang="en-US" dirty="0"/>
              <a:t>Samsonite International is the world’s largest manufacturer of travel luggage and accessories, with globally recognized brands. The company operates multiple cloud platforms, including Oracle Retail, for integrating online and in-store channels.</a:t>
            </a:r>
          </a:p>
          <a:p>
            <a:pPr lvl="1"/>
            <a:r>
              <a:rPr lang="en-US" dirty="0"/>
              <a:t>Historically, airlines worldwide have relied on thousands of local baggage-repair partners to resolve customer claims, resulting in complex invoice handling. Belgium-based Samsonite Europe began testing a new offering called Bagsupport, with the objective of saving airlines time and money by handling passenger claims and repairs for damaged luggage. </a:t>
            </a:r>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83680" y="5696313"/>
            <a:ext cx="1912620" cy="723190"/>
          </a:xfrm>
        </p:spPr>
        <p:txBody>
          <a:bodyPr/>
          <a:lstStyle/>
          <a:p>
            <a:pPr>
              <a:spcAft>
                <a:spcPts val="600"/>
              </a:spcAft>
            </a:pPr>
            <a:r>
              <a:rPr lang="en-US" dirty="0">
                <a:solidFill>
                  <a:srgbClr val="C74634"/>
                </a:solidFill>
              </a:rPr>
              <a:t>Products Used:</a:t>
            </a:r>
          </a:p>
          <a:p>
            <a:pPr marL="0" lvl="1" indent="0">
              <a:spcBef>
                <a:spcPts val="0"/>
              </a:spcBef>
              <a:spcAft>
                <a:spcPts val="600"/>
              </a:spcAft>
              <a:buNone/>
            </a:pPr>
            <a:r>
              <a:rPr lang="fr-FR" dirty="0"/>
              <a:t>Oracle Cloud Infrastructure</a:t>
            </a:r>
          </a:p>
          <a:p>
            <a:pPr marL="0" lvl="1" indent="0">
              <a:spcBef>
                <a:spcPts val="0"/>
              </a:spcBef>
              <a:spcAft>
                <a:spcPts val="600"/>
              </a:spcAft>
              <a:buNone/>
            </a:pPr>
            <a:r>
              <a:rPr lang="fr-FR" dirty="0"/>
              <a:t>Oracle APEX</a:t>
            </a:r>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a:xfrm>
            <a:off x="433635" y="3291840"/>
            <a:ext cx="5260156" cy="1620697"/>
          </a:xfrm>
        </p:spPr>
        <p:txBody>
          <a:bodyPr/>
          <a:lstStyle/>
          <a:p>
            <a:pPr marL="53975" indent="-53975"/>
            <a:r>
              <a:rPr lang="en-US" dirty="0"/>
              <a:t>“Bagsupport, our luggage-as-a-service application, will take off as a multi-airline service and expand globally, thanks to consistent uptime and the ability to scale with Oracle’s elastic compute infrastructure and global data center network.”</a:t>
            </a:r>
          </a:p>
          <a:p>
            <a:pPr marL="108839" lvl="1" indent="-53975"/>
            <a:r>
              <a:rPr lang="pt-BR" dirty="0"/>
              <a:t>Dirk de Smyter</a:t>
            </a:r>
          </a:p>
          <a:p>
            <a:pPr marL="108839" lvl="1" indent="-53975"/>
            <a:r>
              <a:rPr lang="pt-BR" b="0" dirty="0"/>
              <a:t>IT Director for Europe, Samsonite International</a:t>
            </a:r>
            <a:endParaRPr lang="en-US" b="0" dirty="0"/>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81616" y="2579740"/>
            <a:ext cx="5491960" cy="2332797"/>
          </a:xfrm>
          <a:noFill/>
        </p:spPr>
        <p:txBody>
          <a:bodyPr/>
          <a:lstStyle/>
          <a:p>
            <a:pPr>
              <a:spcAft>
                <a:spcPts val="800"/>
              </a:spcAft>
            </a:pPr>
            <a:r>
              <a:rPr lang="en-US" dirty="0">
                <a:solidFill>
                  <a:srgbClr val="C74634"/>
                </a:solidFill>
                <a:cs typeface="Oracle Sans Tab" panose="020B0503020204020204" pitchFamily="34" charset="0"/>
              </a:rPr>
              <a:t>Results:</a:t>
            </a:r>
          </a:p>
          <a:p>
            <a:pPr lvl="2"/>
            <a:r>
              <a:rPr lang="en-US" dirty="0"/>
              <a:t>Moving Bagsupport to Oracle Cloud Infrastructure eliminated the downtime Samsonite had experienced managing the app in its own data center. </a:t>
            </a:r>
          </a:p>
          <a:p>
            <a:pPr lvl="2"/>
            <a:r>
              <a:rPr lang="en-US" dirty="0"/>
              <a:t>As part of its OCI implementation, Samsonite deployed Oracle Database Backup Cloud Service and Oracle Infrastructure Monitoring Cloud Service and acquired 24/7 access to Oracle support engineers.</a:t>
            </a:r>
          </a:p>
          <a:p>
            <a:pPr lvl="2"/>
            <a:r>
              <a:rPr lang="en-US" dirty="0"/>
              <a:t>Samsonite also reduced its software and hardware costs while gaining the scalability needed to expand its luggage-as-a-service offering to airlines worldwide.</a:t>
            </a:r>
          </a:p>
          <a:p>
            <a:pPr lvl="2"/>
            <a:r>
              <a:rPr lang="en-US" dirty="0"/>
              <a:t>Samsonite also reasoned that because Oracle partners iAdvise and Exitas built the Bagsupport app on the Oracle APEX—which runs on Oracle Standard Database Service—that tight integration would ensure smooth enhancements to the app as more airlines come onboard.</a:t>
            </a:r>
          </a:p>
        </p:txBody>
      </p:sp>
      <p:sp>
        <p:nvSpPr>
          <p:cNvPr id="16" name="TextBox 15">
            <a:extLst>
              <a:ext uri="{FF2B5EF4-FFF2-40B4-BE49-F238E27FC236}">
                <a16:creationId xmlns:a16="http://schemas.microsoft.com/office/drawing/2014/main" id="{B0274FF5-AAEF-F642-A33C-94E67159680E}"/>
              </a:ext>
            </a:extLst>
          </p:cNvPr>
          <p:cNvSpPr txBox="1"/>
          <p:nvPr/>
        </p:nvSpPr>
        <p:spPr>
          <a:xfrm>
            <a:off x="6498212" y="6532693"/>
            <a:ext cx="609750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12D2A"/>
                </a:solidFill>
                <a:effectLst/>
                <a:uLnTx/>
                <a:uFillTx/>
                <a:latin typeface="Oracle Sans"/>
                <a:ea typeface="+mn-ea"/>
                <a:cs typeface="Oracle Sans Tab" panose="020B0503020204020204" pitchFamily="34" charset="0"/>
              </a:rPr>
              <a:t>Read </a:t>
            </a:r>
            <a:r>
              <a:rPr kumimoji="0" lang="en-US" sz="1050" b="0" i="0" u="none" strike="noStrike" kern="1200" cap="none" spc="0" normalizeH="0" baseline="0" noProof="0" dirty="0">
                <a:ln>
                  <a:noFill/>
                </a:ln>
                <a:solidFill>
                  <a:srgbClr val="C74634"/>
                </a:solidFill>
                <a:effectLst/>
                <a:uLnTx/>
                <a:uFillTx/>
                <a:latin typeface="Oracle Sans"/>
                <a:ea typeface="+mn-ea"/>
                <a:cs typeface="Oracle Sans Tab" panose="020B0503020204020204" pitchFamily="34" charset="0"/>
                <a:hlinkClick r:id="rId4"/>
              </a:rPr>
              <a:t>story </a:t>
            </a:r>
            <a:endParaRPr kumimoji="0" lang="en-US" sz="1800" b="0" i="0" u="none" strike="noStrike" kern="1200" cap="none" spc="0" normalizeH="0" baseline="0" noProof="0" dirty="0">
              <a:ln>
                <a:noFill/>
              </a:ln>
              <a:solidFill>
                <a:srgbClr val="312D2A"/>
              </a:solidFill>
              <a:effectLst/>
              <a:uLnTx/>
              <a:uFillTx/>
              <a:latin typeface="Oracle Sans"/>
              <a:ea typeface="+mn-ea"/>
              <a:cs typeface="Arial"/>
            </a:endParaRPr>
          </a:p>
        </p:txBody>
      </p:sp>
      <p:sp>
        <p:nvSpPr>
          <p:cNvPr id="15" name="Rectangle 14">
            <a:extLst>
              <a:ext uri="{FF2B5EF4-FFF2-40B4-BE49-F238E27FC236}">
                <a16:creationId xmlns:a16="http://schemas.microsoft.com/office/drawing/2014/main" id="{9895BD6C-2A99-412D-BF54-767CDA894097}"/>
              </a:ext>
            </a:extLst>
          </p:cNvPr>
          <p:cNvSpPr/>
          <p:nvPr/>
        </p:nvSpPr>
        <p:spPr>
          <a:xfrm>
            <a:off x="0" y="1227293"/>
            <a:ext cx="6079068" cy="1620697"/>
          </a:xfrm>
          <a:prstGeom prst="rect">
            <a:avLst/>
          </a:prstGeom>
          <a:gradFill>
            <a:gsLst>
              <a:gs pos="8000">
                <a:srgbClr val="000000">
                  <a:alpha val="0"/>
                </a:srgbClr>
              </a:gs>
              <a:gs pos="50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a:cs typeface="Arial"/>
            </a:endParaRPr>
          </a:p>
        </p:txBody>
      </p:sp>
      <p:sp>
        <p:nvSpPr>
          <p:cNvPr id="3" name="Text Placeholder 2">
            <a:extLst>
              <a:ext uri="{FF2B5EF4-FFF2-40B4-BE49-F238E27FC236}">
                <a16:creationId xmlns:a16="http://schemas.microsoft.com/office/drawing/2014/main" id="{BCCDFBD6-D4CA-4A71-A6F2-802CF95F095A}"/>
              </a:ext>
            </a:extLst>
          </p:cNvPr>
          <p:cNvSpPr>
            <a:spLocks noGrp="1"/>
          </p:cNvSpPr>
          <p:nvPr>
            <p:ph type="body" sz="quarter" idx="51"/>
          </p:nvPr>
        </p:nvSpPr>
        <p:spPr>
          <a:xfrm>
            <a:off x="487249" y="1806017"/>
            <a:ext cx="4627675" cy="812800"/>
          </a:xfrm>
        </p:spPr>
        <p:txBody>
          <a:bodyPr/>
          <a:lstStyle/>
          <a:p>
            <a:r>
              <a:rPr lang="pt-BR" dirty="0" err="1"/>
              <a:t>Samsonite</a:t>
            </a:r>
            <a:r>
              <a:rPr lang="pt-BR" dirty="0"/>
              <a:t> </a:t>
            </a:r>
            <a:r>
              <a:rPr lang="pt-BR" dirty="0" err="1"/>
              <a:t>Europe</a:t>
            </a:r>
            <a:r>
              <a:rPr lang="pt-BR" dirty="0"/>
              <a:t> </a:t>
            </a:r>
            <a:r>
              <a:rPr lang="pt-BR" dirty="0" err="1"/>
              <a:t>scales</a:t>
            </a:r>
            <a:r>
              <a:rPr lang="pt-BR" dirty="0"/>
              <a:t> </a:t>
            </a:r>
            <a:r>
              <a:rPr lang="pt-BR" dirty="0" err="1"/>
              <a:t>luggage-damage</a:t>
            </a:r>
            <a:r>
              <a:rPr lang="pt-BR" dirty="0"/>
              <a:t> </a:t>
            </a:r>
            <a:r>
              <a:rPr lang="pt-BR" dirty="0" err="1"/>
              <a:t>service</a:t>
            </a:r>
            <a:r>
              <a:rPr lang="pt-BR" dirty="0"/>
              <a:t> </a:t>
            </a:r>
            <a:r>
              <a:rPr lang="pt-BR" dirty="0" err="1"/>
              <a:t>with</a:t>
            </a:r>
            <a:r>
              <a:rPr lang="pt-BR" dirty="0"/>
              <a:t> Oracle</a:t>
            </a:r>
          </a:p>
        </p:txBody>
      </p:sp>
      <p:sp>
        <p:nvSpPr>
          <p:cNvPr id="19" name="Footer Placeholder 5">
            <a:extLst>
              <a:ext uri="{FF2B5EF4-FFF2-40B4-BE49-F238E27FC236}">
                <a16:creationId xmlns:a16="http://schemas.microsoft.com/office/drawing/2014/main" id="{C311DB41-3F63-44B6-AF89-1A13408F4C29}"/>
              </a:ext>
            </a:extLst>
          </p:cNvPr>
          <p:cNvSpPr>
            <a:spLocks noGrp="1"/>
          </p:cNvSpPr>
          <p:nvPr>
            <p:ph type="ftr" sz="quarter" idx="11"/>
          </p:nvPr>
        </p:nvSpPr>
        <p:spPr>
          <a:xfrm>
            <a:off x="853008" y="6423978"/>
            <a:ext cx="484078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B8580"/>
                </a:solidFill>
                <a:effectLst/>
                <a:uLnTx/>
                <a:uFillTx/>
                <a:latin typeface="Oracle Sans"/>
                <a:cs typeface="Arial"/>
              </a:rPr>
              <a:t>Copyright © 2025, Oracle and/or its affiliates</a:t>
            </a:r>
            <a:endParaRPr kumimoji="0" lang="en-US" sz="900" b="0" i="0" u="none" strike="noStrike" kern="1200" cap="none" spc="0" normalizeH="0" baseline="0" noProof="0" dirty="0">
              <a:ln>
                <a:noFill/>
              </a:ln>
              <a:solidFill>
                <a:srgbClr val="8B8580"/>
              </a:solidFill>
              <a:effectLst/>
              <a:uLnTx/>
              <a:uFillTx/>
              <a:latin typeface="Oracle Sans"/>
              <a:cs typeface="Arial"/>
            </a:endParaRPr>
          </a:p>
        </p:txBody>
      </p:sp>
      <p:sp>
        <p:nvSpPr>
          <p:cNvPr id="20" name="Rectangle: Top Corners Rounded 19">
            <a:extLst>
              <a:ext uri="{FF2B5EF4-FFF2-40B4-BE49-F238E27FC236}">
                <a16:creationId xmlns:a16="http://schemas.microsoft.com/office/drawing/2014/main" id="{41147FEF-88E9-4F66-8940-2323FA43710C}"/>
              </a:ext>
            </a:extLst>
          </p:cNvPr>
          <p:cNvSpPr/>
          <p:nvPr/>
        </p:nvSpPr>
        <p:spPr>
          <a:xfrm rot="5400000">
            <a:off x="959167" y="-730568"/>
            <a:ext cx="777240" cy="2695576"/>
          </a:xfrm>
          <a:prstGeom prst="round2SameRect">
            <a:avLst>
              <a:gd name="adj1" fmla="val 8170"/>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pic>
        <p:nvPicPr>
          <p:cNvPr id="12" name="Picture 11">
            <a:extLst>
              <a:ext uri="{FF2B5EF4-FFF2-40B4-BE49-F238E27FC236}">
                <a16:creationId xmlns:a16="http://schemas.microsoft.com/office/drawing/2014/main" id="{11C8C5B1-D3F8-453B-998C-9EF74D6FA0F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8692" y="444010"/>
            <a:ext cx="1521280" cy="327450"/>
          </a:xfrm>
          <a:prstGeom prst="rect">
            <a:avLst/>
          </a:prstGeom>
        </p:spPr>
      </p:pic>
      <p:sp>
        <p:nvSpPr>
          <p:cNvPr id="2" name="Date">
            <a:extLst>
              <a:ext uri="{FF2B5EF4-FFF2-40B4-BE49-F238E27FC236}">
                <a16:creationId xmlns:a16="http://schemas.microsoft.com/office/drawing/2014/main" id="{16E04C8E-15BD-A889-1CB5-FB8C957AF48C}"/>
              </a:ext>
            </a:extLst>
          </p:cNvPr>
          <p:cNvSpPr txBox="1">
            <a:spLocks/>
          </p:cNvSpPr>
          <p:nvPr/>
        </p:nvSpPr>
        <p:spPr>
          <a:xfrm>
            <a:off x="7763256" y="6420206"/>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11">
            <a:extLst>
              <a:ext uri="{FF2B5EF4-FFF2-40B4-BE49-F238E27FC236}">
                <a16:creationId xmlns:a16="http://schemas.microsoft.com/office/drawing/2014/main" id="{8B38B5AD-B9A4-4D61-5846-D25799D05658}"/>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defRPr/>
            </a:pPr>
            <a:fld id="{CFF4B978-1D82-7745-80C5-DBABA6B131D3}" type="slidenum">
              <a:rPr lang="en-US" sz="900" smtClean="0">
                <a:solidFill>
                  <a:srgbClr val="8B8580"/>
                </a:solidFill>
                <a:latin typeface="Oracle Sans Tab"/>
              </a:rPr>
              <a:pPr defTabSz="914377">
                <a:defRPr/>
              </a:pPr>
              <a:t>95</a:t>
            </a:fld>
            <a:endParaRPr lang="en-US" sz="900" dirty="0">
              <a:solidFill>
                <a:srgbClr val="8B8580"/>
              </a:solidFill>
              <a:latin typeface="Oracle Sans Tab"/>
            </a:endParaRPr>
          </a:p>
        </p:txBody>
      </p:sp>
    </p:spTree>
    <p:extLst>
      <p:ext uri="{BB962C8B-B14F-4D97-AF65-F5344CB8AC3E}">
        <p14:creationId xmlns:p14="http://schemas.microsoft.com/office/powerpoint/2010/main" val="38095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FB82D99-14E8-419A-8B76-63D2D3F62A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66" y="-19074"/>
            <a:ext cx="6096000" cy="2853274"/>
          </a:xfrm>
          <a:prstGeom prst="rect">
            <a:avLst/>
          </a:prstGeom>
        </p:spPr>
      </p:pic>
      <p:sp>
        <p:nvSpPr>
          <p:cNvPr id="11" name="Rectangle 10">
            <a:extLst>
              <a:ext uri="{FF2B5EF4-FFF2-40B4-BE49-F238E27FC236}">
                <a16:creationId xmlns:a16="http://schemas.microsoft.com/office/drawing/2014/main" id="{F559108F-06A0-4085-891D-9C476B896C4C}"/>
              </a:ext>
            </a:extLst>
          </p:cNvPr>
          <p:cNvSpPr/>
          <p:nvPr/>
        </p:nvSpPr>
        <p:spPr>
          <a:xfrm>
            <a:off x="0" y="1213503"/>
            <a:ext cx="6096000" cy="1620697"/>
          </a:xfrm>
          <a:prstGeom prst="rect">
            <a:avLst/>
          </a:prstGeom>
          <a:gradFill>
            <a:gsLst>
              <a:gs pos="0">
                <a:srgbClr val="000000">
                  <a:alpha val="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83680" y="290503"/>
            <a:ext cx="5303520" cy="2235584"/>
          </a:xfrm>
        </p:spPr>
        <p:txBody>
          <a:bodyPr/>
          <a:lstStyle/>
          <a:p>
            <a:r>
              <a:rPr lang="en-US" dirty="0">
                <a:solidFill>
                  <a:srgbClr val="C74634"/>
                </a:solidFill>
              </a:rPr>
              <a:t>Business Challenge:</a:t>
            </a:r>
          </a:p>
          <a:p>
            <a:pPr lvl="1"/>
            <a:r>
              <a:rPr lang="en-US" dirty="0"/>
              <a:t>Headquartered in Singapore, the company was initially focused solely on enterprise clients. However, about five years ago, it started targeting SMEs </a:t>
            </a:r>
            <a:br>
              <a:rPr lang="en-US" dirty="0"/>
            </a:br>
            <a:r>
              <a:rPr lang="en-US" dirty="0"/>
              <a:t>and now intends to scale that business very rapidly in the next 24 months.</a:t>
            </a:r>
          </a:p>
          <a:p>
            <a:pPr lvl="1"/>
            <a:r>
              <a:rPr lang="en-US" dirty="0"/>
              <a:t>Star CRM realized that without a cost-effective cloud it’s very difficult to deliver its solutions to smaller clients. Hence, the company moved its workloads from local data centers in Kuala Lumpur, Malaysia, to Amazon EC2. </a:t>
            </a:r>
          </a:p>
          <a:p>
            <a:pPr lvl="1"/>
            <a:r>
              <a:rPr lang="en-US" dirty="0"/>
              <a:t>As an alternative to AWS, the company tried Oracle and APEX on managed third-party APEX hosting providers. </a:t>
            </a:r>
          </a:p>
          <a:p>
            <a:pPr lvl="1"/>
            <a:r>
              <a:rPr lang="en-US" dirty="0"/>
              <a:t>Star CRM had to make sure that its cloud infrastructure costs did not go </a:t>
            </a:r>
            <a:br>
              <a:rPr lang="en-US" dirty="0"/>
            </a:br>
            <a:r>
              <a:rPr lang="en-US" dirty="0"/>
              <a:t>through the roof. It quickly needed a solution to address the ability to scale.</a:t>
            </a:r>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83679" y="5362211"/>
            <a:ext cx="5102352" cy="824944"/>
          </a:xfrm>
        </p:spPr>
        <p:txBody>
          <a:bodyPr/>
          <a:lstStyle/>
          <a:p>
            <a:pPr>
              <a:spcAft>
                <a:spcPts val="600"/>
              </a:spcAft>
            </a:pPr>
            <a:r>
              <a:rPr lang="en-US" dirty="0">
                <a:solidFill>
                  <a:srgbClr val="C74634"/>
                </a:solidFill>
              </a:rPr>
              <a:t>Products Used:</a:t>
            </a:r>
          </a:p>
          <a:p>
            <a:pPr marL="0" lvl="1" indent="0">
              <a:lnSpc>
                <a:spcPct val="110000"/>
              </a:lnSpc>
              <a:spcBef>
                <a:spcPts val="0"/>
              </a:spcBef>
              <a:spcAft>
                <a:spcPts val="600"/>
              </a:spcAft>
              <a:buNone/>
            </a:pPr>
            <a:r>
              <a:rPr lang="fr-FR" dirty="0"/>
              <a:t>Oracle Cloud Infrastructure</a:t>
            </a:r>
          </a:p>
          <a:p>
            <a:pPr marL="0" lvl="1" indent="0">
              <a:lnSpc>
                <a:spcPct val="110000"/>
              </a:lnSpc>
              <a:spcBef>
                <a:spcPts val="0"/>
              </a:spcBef>
              <a:spcAft>
                <a:spcPts val="600"/>
              </a:spcAft>
              <a:buNone/>
            </a:pPr>
            <a:r>
              <a:rPr lang="fr-FR" dirty="0"/>
              <a:t>Oracle Database Cloud Service</a:t>
            </a:r>
          </a:p>
          <a:p>
            <a:pPr marL="0" lvl="1" indent="0">
              <a:lnSpc>
                <a:spcPct val="110000"/>
              </a:lnSpc>
              <a:spcBef>
                <a:spcPts val="0"/>
              </a:spcBef>
              <a:spcAft>
                <a:spcPts val="600"/>
              </a:spcAft>
              <a:buNone/>
            </a:pPr>
            <a:r>
              <a:rPr lang="fr-FR" dirty="0"/>
              <a:t>Oracle APEX</a:t>
            </a:r>
            <a:endParaRPr lang="en-US" dirty="0"/>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a:xfrm>
            <a:off x="205034" y="3154950"/>
            <a:ext cx="5629236" cy="1304244"/>
          </a:xfrm>
        </p:spPr>
        <p:txBody>
          <a:bodyPr/>
          <a:lstStyle/>
          <a:p>
            <a:pPr marL="53975" indent="-53975"/>
            <a:r>
              <a:rPr lang="en-US" sz="1600" dirty="0"/>
              <a:t>“In terms of cost, we've definitely noticed savings of anywhere between 25% to 30% without any impact on speed or performance moving Oracle APEX to Oracle Database Cloud.”</a:t>
            </a:r>
          </a:p>
          <a:p>
            <a:pPr marL="53975" indent="-53975">
              <a:spcAft>
                <a:spcPts val="0"/>
              </a:spcAft>
            </a:pPr>
            <a:r>
              <a:rPr lang="pt-BR" sz="1200" b="1" dirty="0">
                <a:latin typeface="Oracle Sans" panose="020B0503020204020204" pitchFamily="34" charset="0"/>
              </a:rPr>
              <a:t>Sharada Qureshi</a:t>
            </a:r>
          </a:p>
          <a:p>
            <a:pPr marL="53975" indent="-53975">
              <a:spcAft>
                <a:spcPts val="0"/>
              </a:spcAft>
            </a:pPr>
            <a:r>
              <a:rPr lang="pt-BR" sz="1200" dirty="0">
                <a:latin typeface="Oracle Sans" panose="020B0503020204020204" pitchFamily="34" charset="0"/>
              </a:rPr>
              <a:t>COO, Star CRM</a:t>
            </a:r>
            <a:endParaRPr lang="en-US" sz="1200" dirty="0">
              <a:latin typeface="Oracle Sans" panose="020B0503020204020204" pitchFamily="34" charset="0"/>
            </a:endParaRPr>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83679" y="3025472"/>
            <a:ext cx="5403287" cy="1544638"/>
          </a:xfrm>
        </p:spPr>
        <p:txBody>
          <a:bodyPr/>
          <a:lstStyle/>
          <a:p>
            <a:pPr>
              <a:spcAft>
                <a:spcPts val="800"/>
              </a:spcAft>
            </a:pPr>
            <a:r>
              <a:rPr lang="en-US" dirty="0">
                <a:solidFill>
                  <a:srgbClr val="C74634"/>
                </a:solidFill>
                <a:cs typeface="Oracle Sans Tab" panose="020B0503020204020204" pitchFamily="34" charset="0"/>
              </a:rPr>
              <a:t>Results:</a:t>
            </a:r>
          </a:p>
          <a:p>
            <a:pPr lvl="2"/>
            <a:r>
              <a:rPr lang="en-US" dirty="0"/>
              <a:t>Star CRM moved its APEX workloads on-premises to Oracle Database Cloud Service on Oracle Cloud Infrastructure (OCI), to have the latest APEX and ORDS installed, managed, and upgraded by Oracle.</a:t>
            </a:r>
          </a:p>
          <a:p>
            <a:pPr lvl="2"/>
            <a:r>
              <a:rPr lang="en-US" dirty="0"/>
              <a:t>It has eliminated many business issues associated with licensing and scalability on AWS and third-party APEX hosting providers. </a:t>
            </a:r>
          </a:p>
          <a:p>
            <a:pPr lvl="2"/>
            <a:r>
              <a:rPr lang="en-US" dirty="0"/>
              <a:t>The features and functionalities provided by Oracle APEX on OCI have allowed Star CRM to complete more complex projects for clients, besides reducing development time and costs. This has increased the development team’s productivity by as much as 40%.</a:t>
            </a:r>
          </a:p>
        </p:txBody>
      </p:sp>
      <p:sp>
        <p:nvSpPr>
          <p:cNvPr id="16" name="TextBox 15">
            <a:extLst>
              <a:ext uri="{FF2B5EF4-FFF2-40B4-BE49-F238E27FC236}">
                <a16:creationId xmlns:a16="http://schemas.microsoft.com/office/drawing/2014/main" id="{D616F198-589A-034C-927E-75431463A609}"/>
              </a:ext>
            </a:extLst>
          </p:cNvPr>
          <p:cNvSpPr txBox="1"/>
          <p:nvPr/>
        </p:nvSpPr>
        <p:spPr>
          <a:xfrm>
            <a:off x="6498212" y="6525297"/>
            <a:ext cx="609750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Oracle Sans"/>
                <a:ea typeface="+mn-ea"/>
                <a:cs typeface="Oracle Sans Tab" panose="020B0503020204020204" pitchFamily="34" charset="0"/>
              </a:rPr>
              <a:t>Read </a:t>
            </a:r>
            <a:r>
              <a:rPr kumimoji="0" lang="en-US" sz="1050" b="0" i="0" u="none" strike="noStrike" kern="1200" cap="none" spc="0" normalizeH="0" baseline="0" noProof="0" dirty="0">
                <a:ln>
                  <a:noFill/>
                </a:ln>
                <a:solidFill>
                  <a:srgbClr val="C74634"/>
                </a:solidFill>
                <a:effectLst/>
                <a:uLnTx/>
                <a:uFillTx/>
                <a:latin typeface="Oracle Sans"/>
                <a:ea typeface="+mn-ea"/>
                <a:cs typeface="Oracle Sans Tab" panose="020B0503020204020204" pitchFamily="34" charset="0"/>
                <a:hlinkClick r:id="rId4"/>
              </a:rPr>
              <a:t>story </a:t>
            </a:r>
            <a:endParaRPr kumimoji="0" lang="en-US" sz="1800" b="0" i="0" u="none" strike="noStrike" kern="1200" cap="none" spc="0" normalizeH="0" baseline="0" noProof="0" dirty="0">
              <a:ln>
                <a:noFill/>
              </a:ln>
              <a:solidFill>
                <a:srgbClr val="312D2A"/>
              </a:solidFill>
              <a:effectLst/>
              <a:uLnTx/>
              <a:uFillTx/>
              <a:latin typeface="Oracle Sans"/>
              <a:ea typeface="+mn-ea"/>
              <a:cs typeface="+mn-cs"/>
            </a:endParaRPr>
          </a:p>
        </p:txBody>
      </p:sp>
      <p:sp>
        <p:nvSpPr>
          <p:cNvPr id="17" name="Rectangle 16">
            <a:extLst>
              <a:ext uri="{FF2B5EF4-FFF2-40B4-BE49-F238E27FC236}">
                <a16:creationId xmlns:a16="http://schemas.microsoft.com/office/drawing/2014/main" id="{23B7496E-C4BA-45BD-A464-81A65652EEFB}"/>
              </a:ext>
            </a:extLst>
          </p:cNvPr>
          <p:cNvSpPr/>
          <p:nvPr/>
        </p:nvSpPr>
        <p:spPr>
          <a:xfrm>
            <a:off x="-1" y="1213503"/>
            <a:ext cx="6096000" cy="1620697"/>
          </a:xfrm>
          <a:prstGeom prst="rect">
            <a:avLst/>
          </a:prstGeom>
          <a:gradFill>
            <a:gsLst>
              <a:gs pos="8000">
                <a:srgbClr val="000000">
                  <a:alpha val="0"/>
                </a:srgbClr>
              </a:gs>
              <a:gs pos="50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CCDFBD6-D4CA-4A71-A6F2-802CF95F095A}"/>
              </a:ext>
            </a:extLst>
          </p:cNvPr>
          <p:cNvSpPr>
            <a:spLocks noGrp="1"/>
          </p:cNvSpPr>
          <p:nvPr>
            <p:ph type="body" sz="quarter" idx="51"/>
          </p:nvPr>
        </p:nvSpPr>
        <p:spPr>
          <a:xfrm>
            <a:off x="487250" y="1634567"/>
            <a:ext cx="4498218" cy="812800"/>
          </a:xfrm>
        </p:spPr>
        <p:txBody>
          <a:bodyPr/>
          <a:lstStyle/>
          <a:p>
            <a:r>
              <a:rPr lang="en-US" dirty="0"/>
              <a:t>Star CRM lifts productivity by 40% and reduces costs by 30%</a:t>
            </a:r>
          </a:p>
        </p:txBody>
      </p:sp>
      <p:sp>
        <p:nvSpPr>
          <p:cNvPr id="19" name="Footer Placeholder 5">
            <a:extLst>
              <a:ext uri="{FF2B5EF4-FFF2-40B4-BE49-F238E27FC236}">
                <a16:creationId xmlns:a16="http://schemas.microsoft.com/office/drawing/2014/main" id="{0641F69F-2655-4106-B1FC-03FB8AD6DE11}"/>
              </a:ext>
            </a:extLst>
          </p:cNvPr>
          <p:cNvSpPr>
            <a:spLocks noGrp="1"/>
          </p:cNvSpPr>
          <p:nvPr>
            <p:ph type="ftr" sz="quarter" idx="11"/>
          </p:nvPr>
        </p:nvSpPr>
        <p:spPr>
          <a:xfrm>
            <a:off x="853008" y="6423978"/>
            <a:ext cx="4840782" cy="365125"/>
          </a:xfrm>
        </p:spPr>
        <p:txBody>
          <a:bodyPr/>
          <a:lstStyle/>
          <a:p>
            <a:r>
              <a:rPr lang="en-US" sz="900"/>
              <a:t>Copyright © 2025, Oracle and/or its affiliates</a:t>
            </a:r>
            <a:endParaRPr lang="en-US" sz="900" dirty="0"/>
          </a:p>
        </p:txBody>
      </p:sp>
      <p:sp>
        <p:nvSpPr>
          <p:cNvPr id="14" name="Text Placeholder 7">
            <a:extLst>
              <a:ext uri="{FF2B5EF4-FFF2-40B4-BE49-F238E27FC236}">
                <a16:creationId xmlns:a16="http://schemas.microsoft.com/office/drawing/2014/main" id="{A53F0729-25E1-42F7-9C44-60493A18CD03}"/>
              </a:ext>
            </a:extLst>
          </p:cNvPr>
          <p:cNvSpPr txBox="1">
            <a:spLocks/>
          </p:cNvSpPr>
          <p:nvPr/>
        </p:nvSpPr>
        <p:spPr>
          <a:xfrm>
            <a:off x="205032" y="4930083"/>
            <a:ext cx="5629238" cy="1689200"/>
          </a:xfrm>
          <a:prstGeom prst="rect">
            <a:avLst/>
          </a:prstGeom>
          <a:noFill/>
        </p:spPr>
        <p:txBody>
          <a:bodyPr vert="horz" lIns="0" tIns="0" rIns="0" bIns="0" rtlCol="0">
            <a:noAutofit/>
          </a:bodyPr>
          <a:lstStyle>
            <a:lvl1pPr marL="0" marR="0" indent="0" algn="l" defTabSz="914400" rtl="0" eaLnBrk="1" fontAlgn="auto" latinLnBrk="0" hangingPunct="1">
              <a:lnSpc>
                <a:spcPct val="110000"/>
              </a:lnSpc>
              <a:spcBef>
                <a:spcPts val="600"/>
              </a:spcBef>
              <a:spcAft>
                <a:spcPts val="1200"/>
              </a:spcAft>
              <a:buClrTx/>
              <a:buSzTx/>
              <a:buFont typeface="System Font Regular"/>
              <a:buNone/>
              <a:defRPr lang="en-US" sz="1800" b="0" i="0" kern="1200" baseline="0" dirty="0" smtClean="0">
                <a:solidFill>
                  <a:schemeClr val="bg1"/>
                </a:solidFill>
                <a:latin typeface="+mj-lt"/>
                <a:ea typeface="+mn-ea"/>
                <a:cs typeface="Oracle Sans" panose="020B0503020204020204" pitchFamily="34" charset="0"/>
              </a:defRPr>
            </a:lvl1pPr>
            <a:lvl2pPr marL="54864" marR="0" indent="0" algn="l" defTabSz="914400" rtl="0" eaLnBrk="1" fontAlgn="auto" latinLnBrk="0" hangingPunct="1">
              <a:lnSpc>
                <a:spcPct val="110000"/>
              </a:lnSpc>
              <a:spcBef>
                <a:spcPts val="600"/>
              </a:spcBef>
              <a:spcAft>
                <a:spcPct val="0"/>
              </a:spcAft>
              <a:buClrTx/>
              <a:buSzTx/>
              <a:buFont typeface="Arial" panose="020B0604020202020204" pitchFamily="34" charset="0"/>
              <a:buNone/>
              <a:defRPr lang="en-US" sz="1200" b="1" i="0" kern="1200" dirty="0" smtClean="0">
                <a:solidFill>
                  <a:schemeClr val="bg1"/>
                </a:solidFill>
                <a:latin typeface="Oracle Sans" panose="020B0503020204020204" pitchFamily="34" charset="0"/>
                <a:ea typeface="+mn-ea"/>
                <a:cs typeface="Oracle Sans" panose="020B0503020204020204" pitchFamily="34" charset="0"/>
              </a:defRPr>
            </a:lvl2pPr>
            <a:lvl3pPr marL="57150" marR="0" indent="0" algn="l" defTabSz="914400" rtl="0" eaLnBrk="1" fontAlgn="auto" latinLnBrk="0" hangingPunct="1">
              <a:lnSpc>
                <a:spcPct val="110000"/>
              </a:lnSpc>
              <a:spcBef>
                <a:spcPts val="400"/>
              </a:spcBef>
              <a:spcAft>
                <a:spcPct val="0"/>
              </a:spcAft>
              <a:buClrTx/>
              <a:buSzPct val="120000"/>
              <a:buFontTx/>
              <a:buNone/>
              <a:defRPr sz="1200" kern="1200">
                <a:solidFill>
                  <a:schemeClr val="bg1"/>
                </a:solidFill>
                <a:latin typeface="Oracle Sans" panose="020B0503020204020204" pitchFamily="34" charset="0"/>
                <a:ea typeface="+mn-ea"/>
                <a:cs typeface="Oracle Sans" panose="020B0503020204020204" pitchFamily="34" charset="0"/>
              </a:defRPr>
            </a:lvl3pPr>
            <a:lvl4pPr marL="1097280" marR="0" indent="-182880" algn="l" defTabSz="914400" rtl="0" eaLnBrk="1" fontAlgn="auto" latinLnBrk="0" hangingPunct="1">
              <a:lnSpc>
                <a:spcPct val="95000"/>
              </a:lnSpc>
              <a:spcBef>
                <a:spcPts val="400"/>
              </a:spcBef>
              <a:spcAft>
                <a:spcPct val="0"/>
              </a:spcAft>
              <a:buClrTx/>
              <a:buSzTx/>
              <a:buFont typeface="System Font Regular"/>
              <a:buChar char="◦"/>
              <a:defRPr sz="1400" kern="1200">
                <a:solidFill>
                  <a:schemeClr val="bg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ct val="0"/>
              </a:spcAft>
              <a:buClrTx/>
              <a:buSzTx/>
              <a:buFont typeface="System Font Regular"/>
              <a:buChar char="•"/>
              <a:defRPr sz="1200" kern="1200">
                <a:solidFill>
                  <a:schemeClr val="bg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ct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ct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indent="-53975"/>
            <a:r>
              <a:rPr lang="en-US" sz="1600" dirty="0"/>
              <a:t>“Oracle APEX on OCI has allowed us to reduce development time and costs. This has increased our development team’s productivity by 40%.”</a:t>
            </a:r>
          </a:p>
          <a:p>
            <a:pPr marL="53975" indent="-53975">
              <a:spcAft>
                <a:spcPts val="0"/>
              </a:spcAft>
            </a:pPr>
            <a:r>
              <a:rPr lang="pt-BR" sz="1200" b="1" dirty="0">
                <a:latin typeface="Oracle Sans" panose="020B0503020204020204" pitchFamily="34" charset="0"/>
              </a:rPr>
              <a:t>Kareem Qureshi</a:t>
            </a:r>
            <a:endParaRPr lang="en-US" sz="1200" b="1" dirty="0">
              <a:latin typeface="Oracle Sans" panose="020B0503020204020204" pitchFamily="34" charset="0"/>
            </a:endParaRPr>
          </a:p>
          <a:p>
            <a:pPr marL="53975" indent="-53975">
              <a:spcAft>
                <a:spcPts val="0"/>
              </a:spcAft>
            </a:pPr>
            <a:r>
              <a:rPr lang="pt-BR" sz="1200" dirty="0">
                <a:latin typeface="Oracle Sans" panose="020B0503020204020204" pitchFamily="34" charset="0"/>
              </a:rPr>
              <a:t>Founder and CEO, Star CRM</a:t>
            </a:r>
            <a:endParaRPr lang="en-US" sz="1200" dirty="0">
              <a:latin typeface="Oracle Sans" panose="020B0503020204020204" pitchFamily="34" charset="0"/>
            </a:endParaRPr>
          </a:p>
        </p:txBody>
      </p:sp>
      <p:cxnSp>
        <p:nvCxnSpPr>
          <p:cNvPr id="7" name="Straight Connector 6">
            <a:extLst>
              <a:ext uri="{FF2B5EF4-FFF2-40B4-BE49-F238E27FC236}">
                <a16:creationId xmlns:a16="http://schemas.microsoft.com/office/drawing/2014/main" id="{79F54E3C-38A5-4D6B-8B4A-17DE22778772}"/>
              </a:ext>
            </a:extLst>
          </p:cNvPr>
          <p:cNvCxnSpPr/>
          <p:nvPr/>
        </p:nvCxnSpPr>
        <p:spPr>
          <a:xfrm>
            <a:off x="205032" y="4815646"/>
            <a:ext cx="5629238"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Rectangle: Top Corners Rounded 22">
            <a:extLst>
              <a:ext uri="{FF2B5EF4-FFF2-40B4-BE49-F238E27FC236}">
                <a16:creationId xmlns:a16="http://schemas.microsoft.com/office/drawing/2014/main" id="{5094687C-7A36-464D-AC25-25510482E464}"/>
              </a:ext>
            </a:extLst>
          </p:cNvPr>
          <p:cNvSpPr/>
          <p:nvPr/>
        </p:nvSpPr>
        <p:spPr>
          <a:xfrm rot="5400000">
            <a:off x="959167" y="-730568"/>
            <a:ext cx="777240" cy="2695576"/>
          </a:xfrm>
          <a:prstGeom prst="round2SameRect">
            <a:avLst>
              <a:gd name="adj1" fmla="val 8170"/>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pic>
        <p:nvPicPr>
          <p:cNvPr id="15" name="Picture 14">
            <a:extLst>
              <a:ext uri="{FF2B5EF4-FFF2-40B4-BE49-F238E27FC236}">
                <a16:creationId xmlns:a16="http://schemas.microsoft.com/office/drawing/2014/main" id="{01A5C835-7069-4F7D-97A7-37654B2B6E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3008" y="440749"/>
            <a:ext cx="949319" cy="342377"/>
          </a:xfrm>
          <a:prstGeom prst="rect">
            <a:avLst/>
          </a:prstGeom>
        </p:spPr>
      </p:pic>
      <p:sp>
        <p:nvSpPr>
          <p:cNvPr id="2" name="Date">
            <a:extLst>
              <a:ext uri="{FF2B5EF4-FFF2-40B4-BE49-F238E27FC236}">
                <a16:creationId xmlns:a16="http://schemas.microsoft.com/office/drawing/2014/main" id="{E95EF3E9-153C-92B3-07C0-12F50E929564}"/>
              </a:ext>
            </a:extLst>
          </p:cNvPr>
          <p:cNvSpPr txBox="1">
            <a:spLocks/>
          </p:cNvSpPr>
          <p:nvPr/>
        </p:nvSpPr>
        <p:spPr>
          <a:xfrm>
            <a:off x="7763256" y="6420206"/>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11">
            <a:extLst>
              <a:ext uri="{FF2B5EF4-FFF2-40B4-BE49-F238E27FC236}">
                <a16:creationId xmlns:a16="http://schemas.microsoft.com/office/drawing/2014/main" id="{1143F1C1-E007-AFB3-B9E9-020E305832FC}"/>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defRPr/>
            </a:pPr>
            <a:fld id="{CFF4B978-1D82-7745-80C5-DBABA6B131D3}" type="slidenum">
              <a:rPr lang="en-US" sz="900" smtClean="0">
                <a:solidFill>
                  <a:srgbClr val="8B8580"/>
                </a:solidFill>
                <a:latin typeface="Oracle Sans Tab"/>
              </a:rPr>
              <a:pPr defTabSz="914377">
                <a:defRPr/>
              </a:pPr>
              <a:t>96</a:t>
            </a:fld>
            <a:endParaRPr lang="en-US" sz="900" dirty="0">
              <a:solidFill>
                <a:srgbClr val="8B8580"/>
              </a:solidFill>
              <a:latin typeface="Oracle Sans Tab"/>
            </a:endParaRPr>
          </a:p>
        </p:txBody>
      </p:sp>
    </p:spTree>
    <p:extLst>
      <p:ext uri="{BB962C8B-B14F-4D97-AF65-F5344CB8AC3E}">
        <p14:creationId xmlns:p14="http://schemas.microsoft.com/office/powerpoint/2010/main" val="56452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4BD2DD-42A7-4A5D-994C-D6BF73A8F4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620"/>
            <a:ext cx="6095995" cy="3050770"/>
          </a:xfrm>
          <a:prstGeom prst="rect">
            <a:avLst/>
          </a:prstGeom>
        </p:spPr>
      </p:pic>
      <p:sp>
        <p:nvSpPr>
          <p:cNvPr id="11" name="Rectangle 10">
            <a:extLst>
              <a:ext uri="{FF2B5EF4-FFF2-40B4-BE49-F238E27FC236}">
                <a16:creationId xmlns:a16="http://schemas.microsoft.com/office/drawing/2014/main" id="{F559108F-06A0-4085-891D-9C476B896C4C}"/>
              </a:ext>
            </a:extLst>
          </p:cNvPr>
          <p:cNvSpPr/>
          <p:nvPr/>
        </p:nvSpPr>
        <p:spPr>
          <a:xfrm>
            <a:off x="-6" y="1508465"/>
            <a:ext cx="6096000" cy="1538685"/>
          </a:xfrm>
          <a:prstGeom prst="rect">
            <a:avLst/>
          </a:prstGeom>
          <a:gradFill>
            <a:gsLst>
              <a:gs pos="0">
                <a:srgbClr val="000000">
                  <a:alpha val="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cs typeface="Arial"/>
            </a:endParaRPr>
          </a:p>
        </p:txBody>
      </p:sp>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83680" y="272042"/>
            <a:ext cx="5452810" cy="1538797"/>
          </a:xfrm>
        </p:spPr>
        <p:txBody>
          <a:bodyPr/>
          <a:lstStyle/>
          <a:p>
            <a:r>
              <a:rPr lang="en-US" dirty="0">
                <a:solidFill>
                  <a:srgbClr val="C74634"/>
                </a:solidFill>
              </a:rPr>
              <a:t>Business Challenge:</a:t>
            </a:r>
          </a:p>
          <a:p>
            <a:pPr lvl="1"/>
            <a:r>
              <a:rPr lang="en-US" sz="1100" dirty="0"/>
              <a:t>Based in Gujarat, India, the IT company, the Soham ERP Solutions offers several products for its 2,000-plus customers, ranging from ERPs to salesforce automation systems to barcode tools. As the pharmaceutical industry grew, Soham ERP’s customers expected improvements in software functionality, experience, and efficiency. Additionally, customers who had adopted the company’s on-premises software wanted help with growth challenges, such as costs associated with server upgrades, database licenses, and investments in IT staff to manage on-premises infrastructure.</a:t>
            </a:r>
            <a:br>
              <a:rPr lang="en-US" sz="1100" dirty="0"/>
            </a:br>
            <a:br>
              <a:rPr lang="en-US" sz="1100" dirty="0"/>
            </a:br>
            <a:r>
              <a:rPr lang="en-US" sz="1100" dirty="0"/>
              <a:t>The company decided to migrate to Oracle Cloud Infrastructure (OCI) and low code platform, APEX, paving the way for a more modern approach to application development. However, the decision to choose Oracle was not a foregone conclusion. </a:t>
            </a:r>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83679" y="5656514"/>
            <a:ext cx="5102352" cy="767464"/>
          </a:xfrm>
        </p:spPr>
        <p:txBody>
          <a:bodyPr/>
          <a:lstStyle/>
          <a:p>
            <a:pPr>
              <a:spcAft>
                <a:spcPts val="600"/>
              </a:spcAft>
            </a:pPr>
            <a:r>
              <a:rPr lang="en-US" dirty="0">
                <a:solidFill>
                  <a:srgbClr val="C74634"/>
                </a:solidFill>
              </a:rPr>
              <a:t>Products Used:</a:t>
            </a:r>
          </a:p>
          <a:p>
            <a:pPr marL="0" lvl="1" indent="0">
              <a:lnSpc>
                <a:spcPct val="110000"/>
              </a:lnSpc>
              <a:spcBef>
                <a:spcPts val="0"/>
              </a:spcBef>
              <a:spcAft>
                <a:spcPts val="600"/>
              </a:spcAft>
              <a:buNone/>
            </a:pPr>
            <a:r>
              <a:rPr lang="fr-FR" dirty="0"/>
              <a:t>Oracle Cloud Infrastructure      Oracle Database</a:t>
            </a:r>
          </a:p>
          <a:p>
            <a:pPr marL="0" lvl="1" indent="0">
              <a:lnSpc>
                <a:spcPct val="110000"/>
              </a:lnSpc>
              <a:spcBef>
                <a:spcPts val="0"/>
              </a:spcBef>
              <a:spcAft>
                <a:spcPts val="600"/>
              </a:spcAft>
              <a:buNone/>
            </a:pPr>
            <a:r>
              <a:rPr lang="fr-FR" dirty="0"/>
              <a:t>Oracle APEX</a:t>
            </a:r>
            <a:endParaRPr lang="en-US" dirty="0"/>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a:xfrm>
            <a:off x="433635" y="3380983"/>
            <a:ext cx="5260156" cy="2943617"/>
          </a:xfrm>
        </p:spPr>
        <p:txBody>
          <a:bodyPr/>
          <a:lstStyle/>
          <a:p>
            <a:pPr marL="57150" lvl="1" indent="-3175"/>
            <a:r>
              <a:rPr lang="en-US" sz="1800" b="0" dirty="0">
                <a:latin typeface="+mj-lt"/>
              </a:rPr>
              <a:t>“Our more than 100 enterprise customers are thrilled with the performance of OCI. With Oracle APEX and Database Cloud Service, we have faster time to market to build and deploy plus data security. And Oracle Consulting helped us seamlessly convert our existing forms and reports and trained our current staff.”</a:t>
            </a:r>
            <a:br>
              <a:rPr lang="en-US" sz="1400" dirty="0"/>
            </a:br>
            <a:br>
              <a:rPr lang="en-US" sz="1400" dirty="0"/>
            </a:br>
            <a:r>
              <a:rPr lang="pt-BR" dirty="0" err="1">
                <a:latin typeface="+mn-lt"/>
              </a:rPr>
              <a:t>Suketu</a:t>
            </a:r>
            <a:r>
              <a:rPr lang="pt-BR" dirty="0">
                <a:latin typeface="+mn-lt"/>
              </a:rPr>
              <a:t> Shah</a:t>
            </a:r>
            <a:br>
              <a:rPr lang="pt-BR" dirty="0">
                <a:latin typeface="+mn-lt"/>
              </a:rPr>
            </a:br>
            <a:r>
              <a:rPr lang="pt-BR" b="0" dirty="0" err="1">
                <a:latin typeface="+mn-lt"/>
              </a:rPr>
              <a:t>Director</a:t>
            </a:r>
            <a:r>
              <a:rPr lang="pt-BR" b="0" dirty="0">
                <a:latin typeface="+mn-lt"/>
              </a:rPr>
              <a:t>, </a:t>
            </a:r>
            <a:r>
              <a:rPr lang="pt-BR" b="0" dirty="0" err="1">
                <a:latin typeface="+mn-lt"/>
              </a:rPr>
              <a:t>Soham</a:t>
            </a:r>
            <a:r>
              <a:rPr lang="pt-BR" b="0" dirty="0">
                <a:latin typeface="+mn-lt"/>
              </a:rPr>
              <a:t> ERP </a:t>
            </a:r>
            <a:r>
              <a:rPr lang="pt-BR" b="0" dirty="0" err="1">
                <a:latin typeface="+mn-lt"/>
              </a:rPr>
              <a:t>Solutions</a:t>
            </a:r>
            <a:endParaRPr lang="en-US" b="0" dirty="0">
              <a:latin typeface="+mn-lt"/>
            </a:endParaRPr>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83679" y="3068456"/>
            <a:ext cx="5350174" cy="1544638"/>
          </a:xfrm>
        </p:spPr>
        <p:txBody>
          <a:bodyPr/>
          <a:lstStyle/>
          <a:p>
            <a:pPr>
              <a:spcAft>
                <a:spcPts val="800"/>
              </a:spcAft>
            </a:pPr>
            <a:r>
              <a:rPr lang="en-US" dirty="0">
                <a:solidFill>
                  <a:srgbClr val="C74634"/>
                </a:solidFill>
                <a:cs typeface="Oracle Sans Tab" panose="020B0503020204020204" pitchFamily="34" charset="0"/>
              </a:rPr>
              <a:t>Results:</a:t>
            </a:r>
          </a:p>
          <a:p>
            <a:pPr lvl="2"/>
            <a:r>
              <a:rPr lang="en-US" sz="1050" dirty="0"/>
              <a:t>Soham ERP was able to develop a new application, </a:t>
            </a:r>
            <a:r>
              <a:rPr lang="en-US" sz="1050" dirty="0" err="1"/>
              <a:t>PharmaCloud</a:t>
            </a:r>
            <a:r>
              <a:rPr lang="en-US" sz="1050" dirty="0"/>
              <a:t>, using Oracle APEX with Oracle Database Cloud Service on Oracle Cloud Infrastructure. </a:t>
            </a:r>
            <a:r>
              <a:rPr lang="en-US" sz="1050" dirty="0" err="1"/>
              <a:t>PharmaCloud</a:t>
            </a:r>
            <a:r>
              <a:rPr lang="en-US" sz="1050" dirty="0"/>
              <a:t> supports about 100 of Soham’s customers, equivalent to roughly 1,200 concurrent users.</a:t>
            </a:r>
          </a:p>
          <a:p>
            <a:pPr lvl="2"/>
            <a:r>
              <a:rPr lang="en-US" sz="1050" dirty="0"/>
              <a:t>Before the transition to the cloud, customers would need to invest about $100,000 for on-premises hardware, licensing, and maintenance. Now, that initial cost has dropped to about $20,000, which better aligns costs with benefits.  </a:t>
            </a:r>
          </a:p>
          <a:p>
            <a:pPr lvl="2"/>
            <a:r>
              <a:rPr lang="en-US" sz="1050" dirty="0"/>
              <a:t>Thanks to OCI, Soham has seen a 25% improvement in application performance—leading to faster turnaround time for complex processes—while reducing costs by 40%. Plus, customers can access </a:t>
            </a:r>
            <a:r>
              <a:rPr lang="en-US" sz="1050" dirty="0" err="1"/>
              <a:t>PharmaCloud</a:t>
            </a:r>
            <a:r>
              <a:rPr lang="en-US" sz="1050" dirty="0"/>
              <a:t> from anywhere in the world, from any device.</a:t>
            </a:r>
          </a:p>
        </p:txBody>
      </p:sp>
      <p:sp>
        <p:nvSpPr>
          <p:cNvPr id="16" name="TextBox 15">
            <a:extLst>
              <a:ext uri="{FF2B5EF4-FFF2-40B4-BE49-F238E27FC236}">
                <a16:creationId xmlns:a16="http://schemas.microsoft.com/office/drawing/2014/main" id="{B0274FF5-AAEF-F642-A33C-94E67159680E}"/>
              </a:ext>
            </a:extLst>
          </p:cNvPr>
          <p:cNvSpPr txBox="1"/>
          <p:nvPr/>
        </p:nvSpPr>
        <p:spPr>
          <a:xfrm>
            <a:off x="6498212" y="6511307"/>
            <a:ext cx="609750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12D2A"/>
                </a:solidFill>
                <a:effectLst/>
                <a:uLnTx/>
                <a:uFillTx/>
                <a:latin typeface="Oracle Sans"/>
                <a:ea typeface="+mn-ea"/>
                <a:cs typeface="Oracle Sans Tab" panose="020B0503020204020204" pitchFamily="34" charset="0"/>
              </a:rPr>
              <a:t>Read </a:t>
            </a:r>
            <a:r>
              <a:rPr kumimoji="0" lang="en-US" sz="1050" b="0" i="0" u="none" strike="noStrike" kern="1200" cap="none" spc="0" normalizeH="0" baseline="0" noProof="0" dirty="0">
                <a:ln>
                  <a:noFill/>
                </a:ln>
                <a:solidFill>
                  <a:srgbClr val="C74634"/>
                </a:solidFill>
                <a:effectLst/>
                <a:uLnTx/>
                <a:uFillTx/>
                <a:latin typeface="Oracle Sans"/>
                <a:ea typeface="+mn-ea"/>
                <a:cs typeface="Oracle Sans Tab" panose="020B0503020204020204" pitchFamily="34" charset="0"/>
                <a:hlinkClick r:id="rId4"/>
              </a:rPr>
              <a:t>story </a:t>
            </a:r>
            <a:endParaRPr kumimoji="0" lang="en-US" sz="1800" b="0" i="0" u="none" strike="noStrike" kern="1200" cap="none" spc="0" normalizeH="0" baseline="0" noProof="0" dirty="0">
              <a:ln>
                <a:noFill/>
              </a:ln>
              <a:solidFill>
                <a:srgbClr val="312D2A"/>
              </a:solidFill>
              <a:effectLst/>
              <a:uLnTx/>
              <a:uFillTx/>
              <a:latin typeface="Oracle Sans"/>
              <a:ea typeface="+mn-ea"/>
              <a:cs typeface="Arial"/>
            </a:endParaRPr>
          </a:p>
        </p:txBody>
      </p:sp>
      <p:sp>
        <p:nvSpPr>
          <p:cNvPr id="15" name="Footer Placeholder 5">
            <a:extLst>
              <a:ext uri="{FF2B5EF4-FFF2-40B4-BE49-F238E27FC236}">
                <a16:creationId xmlns:a16="http://schemas.microsoft.com/office/drawing/2014/main" id="{A288B2DA-F835-4119-AC4F-46D38DAA6510}"/>
              </a:ext>
            </a:extLst>
          </p:cNvPr>
          <p:cNvSpPr>
            <a:spLocks noGrp="1"/>
          </p:cNvSpPr>
          <p:nvPr>
            <p:ph type="ftr" sz="quarter" idx="11"/>
          </p:nvPr>
        </p:nvSpPr>
        <p:spPr>
          <a:xfrm>
            <a:off x="853008" y="6423978"/>
            <a:ext cx="4840782" cy="365125"/>
          </a:xfrm>
        </p:spPr>
        <p:txBody>
          <a:bodyPr/>
          <a:lstStyle/>
          <a:p>
            <a:r>
              <a:rPr lang="en-US" sz="900"/>
              <a:t>Copyright © 2025, Oracle and/or its affiliates</a:t>
            </a:r>
            <a:endParaRPr lang="en-US" sz="900" dirty="0"/>
          </a:p>
        </p:txBody>
      </p:sp>
      <p:sp>
        <p:nvSpPr>
          <p:cNvPr id="20" name="Rectangle 19">
            <a:extLst>
              <a:ext uri="{FF2B5EF4-FFF2-40B4-BE49-F238E27FC236}">
                <a16:creationId xmlns:a16="http://schemas.microsoft.com/office/drawing/2014/main" id="{A63D2B3A-D393-4A5E-AD3D-0901FC0CA519}"/>
              </a:ext>
            </a:extLst>
          </p:cNvPr>
          <p:cNvSpPr/>
          <p:nvPr/>
        </p:nvSpPr>
        <p:spPr>
          <a:xfrm>
            <a:off x="4889" y="1158009"/>
            <a:ext cx="6086210" cy="1889141"/>
          </a:xfrm>
          <a:prstGeom prst="rect">
            <a:avLst/>
          </a:prstGeom>
          <a:gradFill>
            <a:gsLst>
              <a:gs pos="8000">
                <a:srgbClr val="000000">
                  <a:alpha val="0"/>
                </a:srgbClr>
              </a:gs>
              <a:gs pos="50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A5076CD5-92B7-4F70-99A9-029825728269}"/>
              </a:ext>
            </a:extLst>
          </p:cNvPr>
          <p:cNvSpPr txBox="1">
            <a:spLocks/>
          </p:cNvSpPr>
          <p:nvPr/>
        </p:nvSpPr>
        <p:spPr>
          <a:xfrm>
            <a:off x="487249" y="1634567"/>
            <a:ext cx="5206541" cy="812800"/>
          </a:xfrm>
          <a:prstGeom prst="rect">
            <a:avLst/>
          </a:prstGeom>
          <a:noFill/>
        </p:spPr>
        <p:txBody>
          <a:bodyPr vert="horz" lIns="0" tIns="0" rIns="0" bIns="0" rtlCol="0" anchor="b">
            <a:noAutofit/>
          </a:bodyPr>
          <a:lstStyle>
            <a:lvl1pPr marL="0" marR="0" indent="0" algn="l" defTabSz="914400" rtl="0" eaLnBrk="1" fontAlgn="auto" latinLnBrk="0" hangingPunct="1">
              <a:lnSpc>
                <a:spcPct val="95000"/>
              </a:lnSpc>
              <a:spcBef>
                <a:spcPts val="600"/>
              </a:spcBef>
              <a:spcAft>
                <a:spcPct val="0"/>
              </a:spcAft>
              <a:buClrTx/>
              <a:buSzTx/>
              <a:buFont typeface="System Font Regular"/>
              <a:buNone/>
              <a:defRPr lang="en-GB" sz="2400" b="1" i="0" kern="1200" baseline="0" dirty="0" smtClean="0">
                <a:solidFill>
                  <a:schemeClr val="bg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ct val="0"/>
              </a:spcAft>
              <a:buClrTx/>
              <a:buSzTx/>
              <a:buFont typeface="Arial" panose="020B0604020202020204" pitchFamily="34" charset="0"/>
              <a:buChar char="•"/>
              <a:defRPr lang="en-GB" sz="1800" b="0" i="0" kern="1200" dirty="0" smtClean="0">
                <a:solidFill>
                  <a:schemeClr val="tx1"/>
                </a:solidFill>
                <a:latin typeface="+mn-lt"/>
                <a:ea typeface="+mn-ea"/>
                <a:cs typeface="+mn-cs"/>
              </a:defRPr>
            </a:lvl2pPr>
            <a:lvl3pPr marL="731520" marR="0" indent="-182880" algn="l" defTabSz="914400" rtl="0" eaLnBrk="1" fontAlgn="auto" latinLnBrk="0" hangingPunct="1">
              <a:lnSpc>
                <a:spcPct val="95000"/>
              </a:lnSpc>
              <a:spcBef>
                <a:spcPts val="400"/>
              </a:spcBef>
              <a:spcAft>
                <a:spcPct val="0"/>
              </a:spcAft>
              <a:buClrTx/>
              <a:buSzPct val="120000"/>
              <a:buFont typeface="System Font Regular"/>
              <a:buChar char="-"/>
              <a:defRPr lang="en-GB" sz="1800" kern="1200" dirty="0" smtClean="0">
                <a:solidFill>
                  <a:schemeClr val="tx1"/>
                </a:solidFill>
                <a:latin typeface="+mn-lt"/>
                <a:ea typeface="+mn-ea"/>
                <a:cs typeface="+mn-cs"/>
              </a:defRPr>
            </a:lvl3pPr>
            <a:lvl4pPr marL="1097280" marR="0" indent="-182880" algn="l" defTabSz="914400" rtl="0" eaLnBrk="1" fontAlgn="auto" latinLnBrk="0" hangingPunct="1">
              <a:lnSpc>
                <a:spcPct val="95000"/>
              </a:lnSpc>
              <a:spcBef>
                <a:spcPts val="400"/>
              </a:spcBef>
              <a:spcAft>
                <a:spcPct val="0"/>
              </a:spcAft>
              <a:buClrTx/>
              <a:buSzTx/>
              <a:buFont typeface="System Font Regular"/>
              <a:buChar char="◦"/>
              <a:defRPr lang="en-GB" sz="1800" kern="1200" dirty="0" smtClean="0">
                <a:solidFill>
                  <a:schemeClr val="tx1"/>
                </a:solidFill>
                <a:latin typeface="+mn-lt"/>
                <a:ea typeface="+mn-ea"/>
                <a:cs typeface="+mn-cs"/>
              </a:defRPr>
            </a:lvl4pPr>
            <a:lvl5pPr marL="1463040" marR="0" indent="-182880" algn="l" defTabSz="914400" rtl="0" eaLnBrk="1" fontAlgn="auto" latinLnBrk="0" hangingPunct="1">
              <a:lnSpc>
                <a:spcPct val="95000"/>
              </a:lnSpc>
              <a:spcBef>
                <a:spcPts val="400"/>
              </a:spcBef>
              <a:spcAft>
                <a:spcPct val="0"/>
              </a:spcAft>
              <a:buClrTx/>
              <a:buSzTx/>
              <a:buFont typeface="System Font Regular"/>
              <a:buChar char="•"/>
              <a:defRPr lang="en-US" sz="1800" kern="1200" dirty="0">
                <a:solidFill>
                  <a:schemeClr val="tx1"/>
                </a:solidFill>
                <a:latin typeface="+mn-lt"/>
                <a:ea typeface="+mn-ea"/>
                <a:cs typeface="+mn-cs"/>
              </a:defRPr>
            </a:lvl5pPr>
            <a:lvl6pPr marL="1828800" indent="-182880" algn="l" defTabSz="914400" rtl="0" eaLnBrk="1" latinLnBrk="0" hangingPunct="1">
              <a:lnSpc>
                <a:spcPct val="95000"/>
              </a:lnSpc>
              <a:spcBef>
                <a:spcPts val="400"/>
              </a:spcBef>
              <a:spcAft>
                <a:spcPct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ct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Soham ERP builds new app using Oracle Cloud</a:t>
            </a:r>
          </a:p>
        </p:txBody>
      </p:sp>
      <p:sp>
        <p:nvSpPr>
          <p:cNvPr id="23" name="Rectangle: Top Corners Rounded 22">
            <a:extLst>
              <a:ext uri="{FF2B5EF4-FFF2-40B4-BE49-F238E27FC236}">
                <a16:creationId xmlns:a16="http://schemas.microsoft.com/office/drawing/2014/main" id="{714EDE40-FB8D-4349-A206-5EB67AA77776}"/>
              </a:ext>
            </a:extLst>
          </p:cNvPr>
          <p:cNvSpPr/>
          <p:nvPr/>
        </p:nvSpPr>
        <p:spPr>
          <a:xfrm rot="5400000">
            <a:off x="959167" y="-730568"/>
            <a:ext cx="777240" cy="2695576"/>
          </a:xfrm>
          <a:prstGeom prst="round2SameRect">
            <a:avLst>
              <a:gd name="adj1" fmla="val 8170"/>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pic>
        <p:nvPicPr>
          <p:cNvPr id="12" name="Picture 11">
            <a:extLst>
              <a:ext uri="{FF2B5EF4-FFF2-40B4-BE49-F238E27FC236}">
                <a16:creationId xmlns:a16="http://schemas.microsoft.com/office/drawing/2014/main" id="{39B41C27-FD29-4272-8DE1-3E67FFCF1C54}"/>
              </a:ext>
            </a:extLst>
          </p:cNvPr>
          <p:cNvPicPr>
            <a:picLocks noChangeAspect="1"/>
          </p:cNvPicPr>
          <p:nvPr/>
        </p:nvPicPr>
        <p:blipFill>
          <a:blip r:embed="rId5" cstate="email">
            <a:clrChange>
              <a:clrFrom>
                <a:srgbClr val="FFF3FF"/>
              </a:clrFrom>
              <a:clrTo>
                <a:srgbClr val="FFF3FF">
                  <a:alpha val="0"/>
                </a:srgbClr>
              </a:clrTo>
            </a:clrChange>
            <a:extLst>
              <a:ext uri="{28A0092B-C50C-407E-A947-70E740481C1C}">
                <a14:useLocalDpi xmlns:a14="http://schemas.microsoft.com/office/drawing/2010/main"/>
              </a:ext>
            </a:extLst>
          </a:blip>
          <a:stretch>
            <a:fillRect/>
          </a:stretch>
        </p:blipFill>
        <p:spPr>
          <a:xfrm>
            <a:off x="622624" y="418393"/>
            <a:ext cx="1348220" cy="355274"/>
          </a:xfrm>
          <a:prstGeom prst="rect">
            <a:avLst/>
          </a:prstGeom>
        </p:spPr>
      </p:pic>
      <p:sp>
        <p:nvSpPr>
          <p:cNvPr id="2" name="Date">
            <a:extLst>
              <a:ext uri="{FF2B5EF4-FFF2-40B4-BE49-F238E27FC236}">
                <a16:creationId xmlns:a16="http://schemas.microsoft.com/office/drawing/2014/main" id="{05546BF9-FD31-8BEB-80DA-30E64DD14459}"/>
              </a:ext>
            </a:extLst>
          </p:cNvPr>
          <p:cNvSpPr txBox="1">
            <a:spLocks/>
          </p:cNvSpPr>
          <p:nvPr/>
        </p:nvSpPr>
        <p:spPr>
          <a:xfrm>
            <a:off x="7763256" y="6420206"/>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3" name="Slide Number Placeholder 11">
            <a:extLst>
              <a:ext uri="{FF2B5EF4-FFF2-40B4-BE49-F238E27FC236}">
                <a16:creationId xmlns:a16="http://schemas.microsoft.com/office/drawing/2014/main" id="{5C2261E3-687F-D7D6-D7FE-7BF83FB7EC4E}"/>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defRPr/>
            </a:pPr>
            <a:fld id="{CFF4B978-1D82-7745-80C5-DBABA6B131D3}" type="slidenum">
              <a:rPr lang="en-US" sz="900" smtClean="0">
                <a:solidFill>
                  <a:srgbClr val="8B8580"/>
                </a:solidFill>
                <a:latin typeface="Oracle Sans Tab"/>
              </a:rPr>
              <a:pPr defTabSz="914377">
                <a:defRPr/>
              </a:pPr>
              <a:t>97</a:t>
            </a:fld>
            <a:endParaRPr lang="en-US" sz="900" dirty="0">
              <a:solidFill>
                <a:srgbClr val="8B8580"/>
              </a:solidFill>
              <a:latin typeface="Oracle Sans Tab"/>
            </a:endParaRPr>
          </a:p>
        </p:txBody>
      </p:sp>
    </p:spTree>
    <p:extLst>
      <p:ext uri="{BB962C8B-B14F-4D97-AF65-F5344CB8AC3E}">
        <p14:creationId xmlns:p14="http://schemas.microsoft.com/office/powerpoint/2010/main" val="65738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499A9A5-2B74-4265-A437-834E337E34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 y="-2125"/>
            <a:ext cx="6095292" cy="2825395"/>
          </a:xfrm>
          <a:prstGeom prst="rect">
            <a:avLst/>
          </a:prstGeom>
        </p:spPr>
      </p:pic>
      <p:sp>
        <p:nvSpPr>
          <p:cNvPr id="11" name="Rectangle 10">
            <a:extLst>
              <a:ext uri="{FF2B5EF4-FFF2-40B4-BE49-F238E27FC236}">
                <a16:creationId xmlns:a16="http://schemas.microsoft.com/office/drawing/2014/main" id="{F559108F-06A0-4085-891D-9C476B896C4C}"/>
              </a:ext>
            </a:extLst>
          </p:cNvPr>
          <p:cNvSpPr/>
          <p:nvPr/>
        </p:nvSpPr>
        <p:spPr>
          <a:xfrm>
            <a:off x="0" y="1213503"/>
            <a:ext cx="6096000" cy="1620697"/>
          </a:xfrm>
          <a:prstGeom prst="rect">
            <a:avLst/>
          </a:prstGeom>
          <a:gradFill>
            <a:gsLst>
              <a:gs pos="0">
                <a:srgbClr val="000000">
                  <a:alpha val="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cs typeface="Arial"/>
            </a:endParaRPr>
          </a:p>
        </p:txBody>
      </p:sp>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83680" y="644977"/>
            <a:ext cx="5102352" cy="723190"/>
          </a:xfrm>
        </p:spPr>
        <p:txBody>
          <a:bodyPr/>
          <a:lstStyle/>
          <a:p>
            <a:r>
              <a:rPr lang="en-US" dirty="0">
                <a:solidFill>
                  <a:srgbClr val="C74634"/>
                </a:solidFill>
              </a:rPr>
              <a:t>Business Challenge:</a:t>
            </a:r>
          </a:p>
          <a:p>
            <a:pPr lvl="1"/>
            <a:r>
              <a:rPr lang="en-US" dirty="0" err="1"/>
              <a:t>Tanishq</a:t>
            </a:r>
            <a:r>
              <a:rPr lang="en-US" dirty="0"/>
              <a:t> has plans to expand its presence and market share over the next five years. As customer demand for </a:t>
            </a:r>
            <a:r>
              <a:rPr lang="en-US" dirty="0" err="1"/>
              <a:t>jewellery</a:t>
            </a:r>
            <a:r>
              <a:rPr lang="en-US" dirty="0"/>
              <a:t> increased, </a:t>
            </a:r>
            <a:r>
              <a:rPr lang="en-US" dirty="0" err="1"/>
              <a:t>Tanishq</a:t>
            </a:r>
            <a:r>
              <a:rPr lang="en-US" dirty="0"/>
              <a:t> developed an Endless Aisle service for its store managers that allows customers to order products, including those not available in the store</a:t>
            </a:r>
            <a:br>
              <a:rPr lang="en-US" dirty="0"/>
            </a:br>
            <a:endParaRPr lang="en-US" dirty="0"/>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88616" y="4869160"/>
            <a:ext cx="5102352" cy="723190"/>
          </a:xfrm>
        </p:spPr>
        <p:txBody>
          <a:bodyPr/>
          <a:lstStyle/>
          <a:p>
            <a:pPr>
              <a:spcAft>
                <a:spcPts val="600"/>
              </a:spcAft>
            </a:pPr>
            <a:r>
              <a:rPr lang="en-US" dirty="0">
                <a:solidFill>
                  <a:srgbClr val="C74634"/>
                </a:solidFill>
              </a:rPr>
              <a:t>Products Used:</a:t>
            </a:r>
          </a:p>
          <a:p>
            <a:pPr marL="0" lvl="1" indent="0">
              <a:lnSpc>
                <a:spcPct val="150000"/>
              </a:lnSpc>
              <a:spcBef>
                <a:spcPts val="0"/>
              </a:spcBef>
              <a:spcAft>
                <a:spcPts val="600"/>
              </a:spcAft>
              <a:buNone/>
            </a:pPr>
            <a:r>
              <a:rPr lang="fr-FR" sz="950" dirty="0"/>
              <a:t>Oracle APEX</a:t>
            </a:r>
            <a:br>
              <a:rPr lang="fr-FR" sz="950" dirty="0"/>
            </a:br>
            <a:r>
              <a:rPr lang="fr-FR" sz="950" dirty="0"/>
              <a:t>Oracle Cloud Infrastructure</a:t>
            </a:r>
            <a:br>
              <a:rPr lang="fr-FR" sz="950" dirty="0"/>
            </a:br>
            <a:r>
              <a:rPr lang="fr-FR" sz="950" dirty="0"/>
              <a:t>Oracle </a:t>
            </a:r>
            <a:r>
              <a:rPr lang="fr-FR" sz="950" dirty="0" err="1"/>
              <a:t>Database</a:t>
            </a:r>
            <a:br>
              <a:rPr lang="fr-FR" sz="950" dirty="0"/>
            </a:br>
            <a:r>
              <a:rPr lang="fr-FR" sz="950" dirty="0"/>
              <a:t>Oracle Web Application Firewall</a:t>
            </a:r>
            <a:br>
              <a:rPr lang="fr-FR" sz="950" dirty="0"/>
            </a:br>
            <a:r>
              <a:rPr lang="fr-FR" sz="950" dirty="0"/>
              <a:t>OCI Flexible </a:t>
            </a:r>
            <a:r>
              <a:rPr lang="fr-FR" sz="950" dirty="0" err="1"/>
              <a:t>Load</a:t>
            </a:r>
            <a:r>
              <a:rPr lang="fr-FR" sz="950" dirty="0"/>
              <a:t> Balancing </a:t>
            </a:r>
            <a:endParaRPr lang="en-US" sz="950" dirty="0"/>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a:xfrm>
            <a:off x="260025" y="3237464"/>
            <a:ext cx="5607372" cy="2943617"/>
          </a:xfrm>
        </p:spPr>
        <p:txBody>
          <a:bodyPr/>
          <a:lstStyle/>
          <a:p>
            <a:pPr marL="53975" indent="-53975"/>
            <a:r>
              <a:rPr lang="en-US" sz="1400" dirty="0"/>
              <a:t>“At </a:t>
            </a:r>
            <a:r>
              <a:rPr lang="en-US" sz="1400" dirty="0" err="1"/>
              <a:t>Tanishq</a:t>
            </a:r>
            <a:r>
              <a:rPr lang="en-US" sz="1400" dirty="0"/>
              <a:t>, we take great pride in offering an unparalleled retail experience taking into consideration our customer's unique needs </a:t>
            </a:r>
            <a:br>
              <a:rPr lang="en-US" sz="1400" dirty="0"/>
            </a:br>
            <a:r>
              <a:rPr lang="en-US" sz="1400" dirty="0"/>
              <a:t>and preferences. With the rapid growth in our business, we needed better scalability from our inventory management system. With OCI and Oracle APEX, we can scale up easily and transform our inventory tracking and order fulfilment process enabling us to reduce operational costs. Previously, we operated with a time-consuming manual process that could take up to a few days to generate an inventory report, severely hindering our ability to offer our customers more products”. </a:t>
            </a:r>
            <a:br>
              <a:rPr lang="en-US" sz="1600" b="0" i="0" dirty="0">
                <a:solidFill>
                  <a:srgbClr val="161513"/>
                </a:solidFill>
                <a:effectLst/>
                <a:latin typeface="OracleSansVF"/>
              </a:rPr>
            </a:br>
            <a:br>
              <a:rPr lang="en-US" sz="1600" b="0" i="0" dirty="0">
                <a:solidFill>
                  <a:srgbClr val="161513"/>
                </a:solidFill>
                <a:effectLst/>
                <a:latin typeface="OracleSansVF"/>
              </a:rPr>
            </a:br>
            <a:r>
              <a:rPr lang="pt-BR" sz="1200" b="1" dirty="0" err="1">
                <a:latin typeface="+mn-lt"/>
              </a:rPr>
              <a:t>Akshay</a:t>
            </a:r>
            <a:r>
              <a:rPr lang="pt-BR" sz="1200" b="1" dirty="0">
                <a:latin typeface="+mn-lt"/>
              </a:rPr>
              <a:t> </a:t>
            </a:r>
            <a:r>
              <a:rPr lang="pt-BR" sz="1200" b="1" dirty="0" err="1">
                <a:latin typeface="+mn-lt"/>
              </a:rPr>
              <a:t>Jawanjal</a:t>
            </a:r>
            <a:r>
              <a:rPr lang="pt-BR" dirty="0">
                <a:latin typeface="+mn-lt"/>
              </a:rPr>
              <a:t>,</a:t>
            </a:r>
            <a:br>
              <a:rPr lang="pt-BR" dirty="0">
                <a:latin typeface="+mn-lt"/>
              </a:rPr>
            </a:br>
            <a:r>
              <a:rPr lang="en-US" sz="1200" dirty="0">
                <a:latin typeface="+mn-lt"/>
              </a:rPr>
              <a:t>Sales Development Director, IWM Cyber Security</a:t>
            </a:r>
            <a:endParaRPr lang="pt-BR" sz="1200" dirty="0">
              <a:latin typeface="+mn-lt"/>
            </a:endParaRPr>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83680" y="2026366"/>
            <a:ext cx="5100811" cy="1544638"/>
          </a:xfrm>
        </p:spPr>
        <p:txBody>
          <a:bodyPr/>
          <a:lstStyle/>
          <a:p>
            <a:pPr>
              <a:spcAft>
                <a:spcPts val="800"/>
              </a:spcAft>
            </a:pPr>
            <a:r>
              <a:rPr lang="en-US" dirty="0">
                <a:solidFill>
                  <a:srgbClr val="C74634"/>
                </a:solidFill>
                <a:cs typeface="Oracle Sans Tab" panose="020B0503020204020204" pitchFamily="34" charset="0"/>
              </a:rPr>
              <a:t>Results:</a:t>
            </a:r>
          </a:p>
          <a:p>
            <a:pPr lvl="2"/>
            <a:r>
              <a:rPr lang="en-US" sz="1200" b="0" i="0" dirty="0">
                <a:solidFill>
                  <a:srgbClr val="161513"/>
                </a:solidFill>
                <a:effectLst/>
                <a:latin typeface="OracleSansVF"/>
              </a:rPr>
              <a:t>With Oracle Web Application Firewall, </a:t>
            </a:r>
            <a:r>
              <a:rPr lang="en-US" sz="1200" b="0" i="0" dirty="0" err="1">
                <a:solidFill>
                  <a:srgbClr val="161513"/>
                </a:solidFill>
                <a:effectLst/>
                <a:latin typeface="OracleSansVF"/>
              </a:rPr>
              <a:t>Tanishq</a:t>
            </a:r>
            <a:r>
              <a:rPr lang="en-US" sz="1200" b="0" i="0" dirty="0">
                <a:solidFill>
                  <a:srgbClr val="161513"/>
                </a:solidFill>
                <a:effectLst/>
                <a:latin typeface="OracleSansVF"/>
              </a:rPr>
              <a:t> protects its business against unwanted internet traffic and OCI Flexible Load Balancing allows it to distribute network traffic equally during peak demand across its 500 stores.</a:t>
            </a:r>
          </a:p>
          <a:p>
            <a:pPr lvl="2"/>
            <a:r>
              <a:rPr lang="en-US" sz="1200" b="0" i="0" dirty="0">
                <a:solidFill>
                  <a:srgbClr val="161513"/>
                </a:solidFill>
                <a:effectLst/>
                <a:latin typeface="OracleSansVF"/>
              </a:rPr>
              <a:t>Through </a:t>
            </a:r>
            <a:r>
              <a:rPr lang="en-US" sz="1200" b="0" i="0" u="none" strike="noStrike" dirty="0">
                <a:solidFill>
                  <a:srgbClr val="006B8F"/>
                </a:solidFill>
                <a:effectLst/>
                <a:latin typeface="OracleSansVF"/>
                <a:hlinkClick r:id="rId4"/>
              </a:rPr>
              <a:t>Oracle Support Rewards</a:t>
            </a:r>
            <a:r>
              <a:rPr lang="en-US" sz="1200" b="0" i="0" dirty="0">
                <a:solidFill>
                  <a:srgbClr val="161513"/>
                </a:solidFill>
                <a:effectLst/>
                <a:latin typeface="OracleSansVF"/>
              </a:rPr>
              <a:t>, </a:t>
            </a:r>
            <a:r>
              <a:rPr lang="en-US" sz="1200" b="0" i="0" dirty="0" err="1">
                <a:solidFill>
                  <a:srgbClr val="161513"/>
                </a:solidFill>
                <a:effectLst/>
                <a:latin typeface="OracleSansVF"/>
              </a:rPr>
              <a:t>Tanishq</a:t>
            </a:r>
            <a:r>
              <a:rPr lang="en-US" sz="1200" b="0" i="0" dirty="0">
                <a:solidFill>
                  <a:srgbClr val="161513"/>
                </a:solidFill>
                <a:effectLst/>
                <a:latin typeface="OracleSansVF"/>
              </a:rPr>
              <a:t> estimates a substantial CAPEX and software support cost savings of up to 30 percent, supporting the company’s future expansion plans. </a:t>
            </a:r>
          </a:p>
          <a:p>
            <a:pPr lvl="2"/>
            <a:r>
              <a:rPr lang="en-US" sz="1200" b="0" i="0" dirty="0">
                <a:solidFill>
                  <a:srgbClr val="161513"/>
                </a:solidFill>
                <a:effectLst/>
                <a:latin typeface="OracleSansVF"/>
              </a:rPr>
              <a:t>Oracle APEX, a no-cost capability provided with Oracle Database, enables </a:t>
            </a:r>
            <a:r>
              <a:rPr lang="en-US" sz="1200" b="0" i="0" dirty="0" err="1">
                <a:solidFill>
                  <a:srgbClr val="161513"/>
                </a:solidFill>
                <a:effectLst/>
                <a:latin typeface="OracleSansVF"/>
              </a:rPr>
              <a:t>Tanishq</a:t>
            </a:r>
            <a:r>
              <a:rPr lang="en-US" sz="1200" b="0" i="0" dirty="0">
                <a:solidFill>
                  <a:srgbClr val="161513"/>
                </a:solidFill>
                <a:effectLst/>
                <a:latin typeface="OracleSansVF"/>
              </a:rPr>
              <a:t> to manage changing demand for its Endless Aisle service by adding compute and storage resources, and scale back down when it is no longer necessary.</a:t>
            </a:r>
            <a:endParaRPr lang="en-US" sz="1000" dirty="0"/>
          </a:p>
        </p:txBody>
      </p:sp>
      <p:sp>
        <p:nvSpPr>
          <p:cNvPr id="16" name="TextBox 15">
            <a:extLst>
              <a:ext uri="{FF2B5EF4-FFF2-40B4-BE49-F238E27FC236}">
                <a16:creationId xmlns:a16="http://schemas.microsoft.com/office/drawing/2014/main" id="{B0274FF5-AAEF-F642-A33C-94E67159680E}"/>
              </a:ext>
            </a:extLst>
          </p:cNvPr>
          <p:cNvSpPr txBox="1"/>
          <p:nvPr/>
        </p:nvSpPr>
        <p:spPr>
          <a:xfrm>
            <a:off x="6237862" y="6518719"/>
            <a:ext cx="609750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12D2A"/>
                </a:solidFill>
                <a:effectLst/>
                <a:uLnTx/>
                <a:uFillTx/>
                <a:latin typeface="Oracle Sans"/>
                <a:ea typeface="+mn-ea"/>
                <a:cs typeface="Oracle Sans Tab" panose="020B0503020204020204" pitchFamily="34" charset="0"/>
              </a:rPr>
              <a:t>Read </a:t>
            </a:r>
            <a:r>
              <a:rPr kumimoji="0" lang="en-US" sz="1050" b="0" i="0" u="none" strike="noStrike" kern="1200" cap="none" spc="0" normalizeH="0" baseline="0" noProof="0" dirty="0">
                <a:ln>
                  <a:noFill/>
                </a:ln>
                <a:solidFill>
                  <a:srgbClr val="C74634"/>
                </a:solidFill>
                <a:effectLst/>
                <a:uLnTx/>
                <a:uFillTx/>
                <a:latin typeface="Oracle Sans"/>
                <a:ea typeface="+mn-ea"/>
                <a:cs typeface="Oracle Sans Tab" panose="020B0503020204020204" pitchFamily="34" charset="0"/>
                <a:hlinkClick r:id="rId5"/>
              </a:rPr>
              <a:t>story </a:t>
            </a:r>
            <a:endParaRPr kumimoji="0" lang="en-US" sz="1800" b="0" i="0" u="none" strike="noStrike" kern="1200" cap="none" spc="0" normalizeH="0" baseline="0" noProof="0" dirty="0">
              <a:ln>
                <a:noFill/>
              </a:ln>
              <a:solidFill>
                <a:srgbClr val="312D2A"/>
              </a:solidFill>
              <a:effectLst/>
              <a:uLnTx/>
              <a:uFillTx/>
              <a:latin typeface="Oracle Sans"/>
              <a:ea typeface="+mn-ea"/>
              <a:cs typeface="Arial"/>
            </a:endParaRPr>
          </a:p>
        </p:txBody>
      </p:sp>
      <p:sp>
        <p:nvSpPr>
          <p:cNvPr id="17" name="Rectangle 16">
            <a:extLst>
              <a:ext uri="{FF2B5EF4-FFF2-40B4-BE49-F238E27FC236}">
                <a16:creationId xmlns:a16="http://schemas.microsoft.com/office/drawing/2014/main" id="{8765E3C0-7559-4E94-B1AF-71236817C918}"/>
              </a:ext>
            </a:extLst>
          </p:cNvPr>
          <p:cNvSpPr/>
          <p:nvPr/>
        </p:nvSpPr>
        <p:spPr>
          <a:xfrm>
            <a:off x="-1" y="945059"/>
            <a:ext cx="6096000" cy="1889141"/>
          </a:xfrm>
          <a:prstGeom prst="rect">
            <a:avLst/>
          </a:prstGeom>
          <a:gradFill>
            <a:gsLst>
              <a:gs pos="8000">
                <a:srgbClr val="000000">
                  <a:alpha val="0"/>
                </a:srgbClr>
              </a:gs>
              <a:gs pos="50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CCDFBD6-D4CA-4A71-A6F2-802CF95F095A}"/>
              </a:ext>
            </a:extLst>
          </p:cNvPr>
          <p:cNvSpPr>
            <a:spLocks noGrp="1"/>
          </p:cNvSpPr>
          <p:nvPr>
            <p:ph type="body" sz="quarter" idx="51"/>
          </p:nvPr>
        </p:nvSpPr>
        <p:spPr>
          <a:xfrm>
            <a:off x="118764" y="1745449"/>
            <a:ext cx="5748633" cy="812800"/>
          </a:xfrm>
        </p:spPr>
        <p:txBody>
          <a:bodyPr/>
          <a:lstStyle/>
          <a:p>
            <a:r>
              <a:rPr lang="en-US" dirty="0" err="1"/>
              <a:t>Tanishq</a:t>
            </a:r>
            <a:r>
              <a:rPr lang="en-US" dirty="0"/>
              <a:t> Expands </a:t>
            </a:r>
            <a:r>
              <a:rPr lang="en-US" dirty="0" err="1"/>
              <a:t>Jewellery</a:t>
            </a:r>
            <a:r>
              <a:rPr lang="en-US" dirty="0"/>
              <a:t> Business with Oracle Cloud Infrastructure</a:t>
            </a:r>
          </a:p>
        </p:txBody>
      </p:sp>
      <p:sp>
        <p:nvSpPr>
          <p:cNvPr id="15" name="Footer Placeholder 5">
            <a:extLst>
              <a:ext uri="{FF2B5EF4-FFF2-40B4-BE49-F238E27FC236}">
                <a16:creationId xmlns:a16="http://schemas.microsoft.com/office/drawing/2014/main" id="{A288B2DA-F835-4119-AC4F-46D38DAA6510}"/>
              </a:ext>
            </a:extLst>
          </p:cNvPr>
          <p:cNvSpPr>
            <a:spLocks noGrp="1"/>
          </p:cNvSpPr>
          <p:nvPr>
            <p:ph type="ftr" sz="quarter" idx="11"/>
          </p:nvPr>
        </p:nvSpPr>
        <p:spPr>
          <a:xfrm>
            <a:off x="853008" y="6423978"/>
            <a:ext cx="4840782" cy="365125"/>
          </a:xfrm>
        </p:spPr>
        <p:txBody>
          <a:bodyPr/>
          <a:lstStyle/>
          <a:p>
            <a:r>
              <a:rPr lang="en-US" sz="900"/>
              <a:t>Copyright © 2025, Oracle and/or its affiliates</a:t>
            </a:r>
            <a:endParaRPr lang="en-US" sz="900" dirty="0"/>
          </a:p>
        </p:txBody>
      </p:sp>
      <p:sp>
        <p:nvSpPr>
          <p:cNvPr id="20" name="Rectangle: Top Corners Rounded 19">
            <a:extLst>
              <a:ext uri="{FF2B5EF4-FFF2-40B4-BE49-F238E27FC236}">
                <a16:creationId xmlns:a16="http://schemas.microsoft.com/office/drawing/2014/main" id="{689FD2BD-7A4B-4A8E-825D-9BB8B13972B5}"/>
              </a:ext>
            </a:extLst>
          </p:cNvPr>
          <p:cNvSpPr/>
          <p:nvPr/>
        </p:nvSpPr>
        <p:spPr>
          <a:xfrm rot="5400000">
            <a:off x="959167" y="-730568"/>
            <a:ext cx="777240" cy="2695576"/>
          </a:xfrm>
          <a:prstGeom prst="round2SameRect">
            <a:avLst>
              <a:gd name="adj1" fmla="val 8170"/>
              <a:gd name="adj2" fmla="val 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pic>
        <p:nvPicPr>
          <p:cNvPr id="12" name="Picture 11">
            <a:extLst>
              <a:ext uri="{FF2B5EF4-FFF2-40B4-BE49-F238E27FC236}">
                <a16:creationId xmlns:a16="http://schemas.microsoft.com/office/drawing/2014/main" id="{222F173F-1823-4E42-B061-DA1BEF23C32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2156" y="324537"/>
            <a:ext cx="864919" cy="527953"/>
          </a:xfrm>
          <a:prstGeom prst="rect">
            <a:avLst/>
          </a:prstGeom>
        </p:spPr>
      </p:pic>
      <p:sp>
        <p:nvSpPr>
          <p:cNvPr id="2" name="Date">
            <a:extLst>
              <a:ext uri="{FF2B5EF4-FFF2-40B4-BE49-F238E27FC236}">
                <a16:creationId xmlns:a16="http://schemas.microsoft.com/office/drawing/2014/main" id="{4DDE405A-9D26-1FF9-FF03-9A093B275222}"/>
              </a:ext>
            </a:extLst>
          </p:cNvPr>
          <p:cNvSpPr txBox="1">
            <a:spLocks/>
          </p:cNvSpPr>
          <p:nvPr/>
        </p:nvSpPr>
        <p:spPr>
          <a:xfrm>
            <a:off x="7763256" y="6420206"/>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11">
            <a:extLst>
              <a:ext uri="{FF2B5EF4-FFF2-40B4-BE49-F238E27FC236}">
                <a16:creationId xmlns:a16="http://schemas.microsoft.com/office/drawing/2014/main" id="{5D2CFC55-EE74-2F65-F5FD-CE4A2A2871DE}"/>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defRPr/>
            </a:pPr>
            <a:fld id="{CFF4B978-1D82-7745-80C5-DBABA6B131D3}" type="slidenum">
              <a:rPr lang="en-US" sz="900" smtClean="0">
                <a:solidFill>
                  <a:srgbClr val="8B8580"/>
                </a:solidFill>
                <a:latin typeface="Oracle Sans Tab"/>
              </a:rPr>
              <a:pPr defTabSz="914377">
                <a:defRPr/>
              </a:pPr>
              <a:t>98</a:t>
            </a:fld>
            <a:endParaRPr lang="en-US" sz="900" dirty="0">
              <a:solidFill>
                <a:srgbClr val="8B8580"/>
              </a:solidFill>
              <a:latin typeface="Oracle Sans Tab"/>
            </a:endParaRPr>
          </a:p>
        </p:txBody>
      </p:sp>
    </p:spTree>
    <p:extLst>
      <p:ext uri="{BB962C8B-B14F-4D97-AF65-F5344CB8AC3E}">
        <p14:creationId xmlns:p14="http://schemas.microsoft.com/office/powerpoint/2010/main" val="14138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9A6B2B9-D752-A9A2-14B0-B17CB5808B72}"/>
              </a:ext>
            </a:extLst>
          </p:cNvPr>
          <p:cNvPicPr>
            <a:picLocks noChangeAspect="1"/>
          </p:cNvPicPr>
          <p:nvPr/>
        </p:nvPicPr>
        <p:blipFill rotWithShape="1">
          <a:blip r:embed="rId3"/>
          <a:srcRect l="5333" r="8192"/>
          <a:stretch/>
        </p:blipFill>
        <p:spPr>
          <a:xfrm>
            <a:off x="1" y="-22057"/>
            <a:ext cx="6095999" cy="2854490"/>
          </a:xfrm>
          <a:prstGeom prst="rect">
            <a:avLst/>
          </a:prstGeom>
        </p:spPr>
      </p:pic>
      <p:sp>
        <p:nvSpPr>
          <p:cNvPr id="11" name="Rectangle 10">
            <a:extLst>
              <a:ext uri="{FF2B5EF4-FFF2-40B4-BE49-F238E27FC236}">
                <a16:creationId xmlns:a16="http://schemas.microsoft.com/office/drawing/2014/main" id="{F559108F-06A0-4085-891D-9C476B896C4C}"/>
              </a:ext>
            </a:extLst>
          </p:cNvPr>
          <p:cNvSpPr/>
          <p:nvPr/>
        </p:nvSpPr>
        <p:spPr>
          <a:xfrm>
            <a:off x="0" y="1213503"/>
            <a:ext cx="6096000" cy="1620697"/>
          </a:xfrm>
          <a:prstGeom prst="rect">
            <a:avLst/>
          </a:prstGeom>
          <a:gradFill>
            <a:gsLst>
              <a:gs pos="0">
                <a:srgbClr val="000000">
                  <a:alpha val="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cs typeface="Arial"/>
            </a:endParaRPr>
          </a:p>
        </p:txBody>
      </p:sp>
      <p:sp>
        <p:nvSpPr>
          <p:cNvPr id="4" name="Text Placeholder 3">
            <a:extLst>
              <a:ext uri="{FF2B5EF4-FFF2-40B4-BE49-F238E27FC236}">
                <a16:creationId xmlns:a16="http://schemas.microsoft.com/office/drawing/2014/main" id="{5478987E-44FB-4C26-9CBE-41306198D084}"/>
              </a:ext>
            </a:extLst>
          </p:cNvPr>
          <p:cNvSpPr>
            <a:spLocks noGrp="1"/>
          </p:cNvSpPr>
          <p:nvPr>
            <p:ph type="body" sz="quarter" idx="48"/>
          </p:nvPr>
        </p:nvSpPr>
        <p:spPr>
          <a:xfrm>
            <a:off x="6573047" y="240640"/>
            <a:ext cx="5102352" cy="1934472"/>
          </a:xfrm>
        </p:spPr>
        <p:txBody>
          <a:bodyPr/>
          <a:lstStyle/>
          <a:p>
            <a:r>
              <a:rPr lang="en-US" dirty="0">
                <a:solidFill>
                  <a:srgbClr val="C74634"/>
                </a:solidFill>
              </a:rPr>
              <a:t>Business Challenge:</a:t>
            </a:r>
          </a:p>
          <a:p>
            <a:pPr lvl="1"/>
            <a:r>
              <a:rPr lang="en-US" dirty="0">
                <a:solidFill>
                  <a:srgbClr val="161513"/>
                </a:solidFill>
                <a:latin typeface="OracleSansVF"/>
              </a:rPr>
              <a:t>With the long-term vision of "SHIMZ VISION 2030," the Shimizu Group, including Shimizu Corporation, will create value that is ahead of the times through constant self-transformation and challenges that go beyond the framework of the construction business, and through co-creation with diverse partners. </a:t>
            </a:r>
          </a:p>
          <a:p>
            <a:pPr lvl="1"/>
            <a:r>
              <a:rPr lang="en-US" dirty="0">
                <a:solidFill>
                  <a:srgbClr val="161513"/>
                </a:solidFill>
                <a:latin typeface="OracleSansVF"/>
              </a:rPr>
              <a:t>The company was reviewing business processes and developing various business systems to promote electronic approval, improve business efficiency through information collaboration and data utilization using project databases, and automate and streamline in-house management operations using RPA and workflow systems.</a:t>
            </a:r>
            <a:br>
              <a:rPr lang="en-US" dirty="0"/>
            </a:br>
            <a:endParaRPr lang="en-US" dirty="0"/>
          </a:p>
        </p:txBody>
      </p:sp>
      <p:sp>
        <p:nvSpPr>
          <p:cNvPr id="5" name="Text Placeholder 4">
            <a:extLst>
              <a:ext uri="{FF2B5EF4-FFF2-40B4-BE49-F238E27FC236}">
                <a16:creationId xmlns:a16="http://schemas.microsoft.com/office/drawing/2014/main" id="{45FC7922-9C4E-48D1-AAA2-662E89BE76DD}"/>
              </a:ext>
            </a:extLst>
          </p:cNvPr>
          <p:cNvSpPr>
            <a:spLocks noGrp="1"/>
          </p:cNvSpPr>
          <p:nvPr>
            <p:ph type="body" sz="quarter" idx="50"/>
          </p:nvPr>
        </p:nvSpPr>
        <p:spPr>
          <a:xfrm>
            <a:off x="6569132" y="5229200"/>
            <a:ext cx="5102352" cy="723190"/>
          </a:xfrm>
        </p:spPr>
        <p:txBody>
          <a:bodyPr/>
          <a:lstStyle/>
          <a:p>
            <a:pPr>
              <a:spcAft>
                <a:spcPts val="600"/>
              </a:spcAft>
            </a:pPr>
            <a:r>
              <a:rPr lang="en-US" dirty="0">
                <a:solidFill>
                  <a:srgbClr val="C74634"/>
                </a:solidFill>
              </a:rPr>
              <a:t>Products Used:</a:t>
            </a:r>
          </a:p>
          <a:p>
            <a:pPr marL="0" lvl="1" indent="0">
              <a:lnSpc>
                <a:spcPct val="150000"/>
              </a:lnSpc>
              <a:spcBef>
                <a:spcPts val="0"/>
              </a:spcBef>
              <a:spcAft>
                <a:spcPts val="600"/>
              </a:spcAft>
              <a:buNone/>
            </a:pPr>
            <a:r>
              <a:rPr lang="en-US" sz="950" dirty="0"/>
              <a:t>Oracle APEX</a:t>
            </a:r>
            <a:br>
              <a:rPr lang="en-US" sz="950" dirty="0"/>
            </a:br>
            <a:r>
              <a:rPr lang="pt-BR" sz="950" dirty="0"/>
              <a:t>Oracle </a:t>
            </a:r>
            <a:r>
              <a:rPr lang="pt-BR" sz="950" dirty="0" err="1"/>
              <a:t>Analytics</a:t>
            </a:r>
            <a:r>
              <a:rPr lang="pt-BR" sz="950" dirty="0"/>
              <a:t> Cloud</a:t>
            </a:r>
            <a:br>
              <a:rPr lang="pt-BR" sz="950" dirty="0"/>
            </a:br>
            <a:r>
              <a:rPr lang="fr-FR" sz="950" dirty="0"/>
              <a:t>Oracle Cloud Infrastructure (OCI)</a:t>
            </a:r>
            <a:br>
              <a:rPr lang="fr-FR" sz="950" dirty="0"/>
            </a:br>
            <a:r>
              <a:rPr lang="pt-BR" sz="950" dirty="0"/>
              <a:t>Oracle Autonomous Data Warehouse</a:t>
            </a:r>
            <a:endParaRPr lang="en-US" sz="950" dirty="0"/>
          </a:p>
        </p:txBody>
      </p:sp>
      <p:sp>
        <p:nvSpPr>
          <p:cNvPr id="8" name="Text Placeholder 7">
            <a:extLst>
              <a:ext uri="{FF2B5EF4-FFF2-40B4-BE49-F238E27FC236}">
                <a16:creationId xmlns:a16="http://schemas.microsoft.com/office/drawing/2014/main" id="{938FA110-CB7A-40DB-A196-3C8C60DC36B6}"/>
              </a:ext>
            </a:extLst>
          </p:cNvPr>
          <p:cNvSpPr>
            <a:spLocks noGrp="1"/>
          </p:cNvSpPr>
          <p:nvPr>
            <p:ph type="body" sz="quarter" idx="53"/>
          </p:nvPr>
        </p:nvSpPr>
        <p:spPr>
          <a:xfrm>
            <a:off x="260025" y="3237464"/>
            <a:ext cx="5607372" cy="2943617"/>
          </a:xfrm>
        </p:spPr>
        <p:txBody>
          <a:bodyPr/>
          <a:lstStyle/>
          <a:p>
            <a:pPr marL="53975" indent="-53975"/>
            <a:br>
              <a:rPr lang="en-US" sz="2000" dirty="0"/>
            </a:br>
            <a:r>
              <a:rPr lang="en-US" sz="2000" dirty="0"/>
              <a:t>Utilizing Oracle Autonomous Data Warehouse and Oracle Application Express to streamline work related to special safety councils at construction sites. Enables employee productivity improvement and business data aggregation to support digital transformation.</a:t>
            </a:r>
            <a:br>
              <a:rPr lang="en-US" sz="1600" b="0" i="0" dirty="0">
                <a:solidFill>
                  <a:srgbClr val="161513"/>
                </a:solidFill>
                <a:effectLst/>
                <a:latin typeface="OracleSansVF"/>
              </a:rPr>
            </a:br>
            <a:endParaRPr lang="pt-BR" sz="1200" dirty="0">
              <a:latin typeface="+mn-lt"/>
            </a:endParaRPr>
          </a:p>
        </p:txBody>
      </p:sp>
      <p:sp>
        <p:nvSpPr>
          <p:cNvPr id="10" name="Text Placeholder 9">
            <a:extLst>
              <a:ext uri="{FF2B5EF4-FFF2-40B4-BE49-F238E27FC236}">
                <a16:creationId xmlns:a16="http://schemas.microsoft.com/office/drawing/2014/main" id="{549EAE45-4630-41F9-A99F-8F4149753C77}"/>
              </a:ext>
            </a:extLst>
          </p:cNvPr>
          <p:cNvSpPr>
            <a:spLocks noGrp="1"/>
          </p:cNvSpPr>
          <p:nvPr>
            <p:ph type="body" sz="quarter" idx="55"/>
          </p:nvPr>
        </p:nvSpPr>
        <p:spPr>
          <a:xfrm>
            <a:off x="6569132" y="2547257"/>
            <a:ext cx="5271622" cy="1544638"/>
          </a:xfrm>
        </p:spPr>
        <p:txBody>
          <a:bodyPr/>
          <a:lstStyle/>
          <a:p>
            <a:pPr marL="0" lvl="2" indent="0">
              <a:lnSpc>
                <a:spcPct val="95000"/>
              </a:lnSpc>
              <a:spcBef>
                <a:spcPts val="600"/>
              </a:spcBef>
              <a:spcAft>
                <a:spcPts val="800"/>
              </a:spcAft>
              <a:buSzTx/>
              <a:buNone/>
            </a:pPr>
            <a:r>
              <a:rPr lang="en-US" sz="1400" b="1" dirty="0">
                <a:solidFill>
                  <a:srgbClr val="C74634"/>
                </a:solidFill>
                <a:cs typeface="Oracle Sans Tab" panose="020B0503020204020204" pitchFamily="34" charset="0"/>
              </a:rPr>
              <a:t>Results:</a:t>
            </a:r>
          </a:p>
          <a:p>
            <a:pPr lvl="2"/>
            <a:r>
              <a:rPr lang="en-US" sz="1200" dirty="0">
                <a:solidFill>
                  <a:srgbClr val="161513"/>
                </a:solidFill>
                <a:latin typeface="OracleSansVF"/>
              </a:rPr>
              <a:t>With the support of Oracle Japan's consulting department, Shimizu Corporation began developing systems and applications on OCI in October 2021. Develop mobile and web applications using the low-code development tool "Oracle APEX," and integrate and centralize data sent from applications using "Oracle Autonomous Data Warehouse," which uses autonomous functions to reduce database construction and operational management burden. </a:t>
            </a:r>
          </a:p>
          <a:p>
            <a:pPr lvl="2"/>
            <a:r>
              <a:rPr lang="en-US" sz="1200" dirty="0">
                <a:solidFill>
                  <a:srgbClr val="161513"/>
                </a:solidFill>
                <a:latin typeface="OracleSansVF"/>
              </a:rPr>
              <a:t>Additionally, using Oracle Analytics Cloud, the company is able to visualize data and check progress intuitively. The company was able to build a production environment in just one month by using the autonomous functionality of Oracle Autonomous Data Warehouse to easily set up a database and low-code development using Oracle APEX.</a:t>
            </a:r>
          </a:p>
        </p:txBody>
      </p:sp>
      <p:sp>
        <p:nvSpPr>
          <p:cNvPr id="16" name="TextBox 15">
            <a:extLst>
              <a:ext uri="{FF2B5EF4-FFF2-40B4-BE49-F238E27FC236}">
                <a16:creationId xmlns:a16="http://schemas.microsoft.com/office/drawing/2014/main" id="{B0274FF5-AAEF-F642-A33C-94E67159680E}"/>
              </a:ext>
            </a:extLst>
          </p:cNvPr>
          <p:cNvSpPr txBox="1"/>
          <p:nvPr/>
        </p:nvSpPr>
        <p:spPr>
          <a:xfrm>
            <a:off x="6285474" y="6535187"/>
            <a:ext cx="609750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12D2A"/>
                </a:solidFill>
                <a:effectLst/>
                <a:uLnTx/>
                <a:uFillTx/>
                <a:latin typeface="Oracle Sans"/>
                <a:ea typeface="+mn-ea"/>
                <a:cs typeface="Oracle Sans Tab" panose="020B0503020204020204" pitchFamily="34" charset="0"/>
              </a:rPr>
              <a:t>Read </a:t>
            </a:r>
            <a:r>
              <a:rPr kumimoji="0" lang="en-US" sz="1050" b="0" i="0" u="none" strike="noStrike" kern="1200" cap="none" spc="0" normalizeH="0" baseline="0" noProof="0" dirty="0">
                <a:ln>
                  <a:noFill/>
                </a:ln>
                <a:solidFill>
                  <a:srgbClr val="C74634"/>
                </a:solidFill>
                <a:effectLst/>
                <a:uLnTx/>
                <a:uFillTx/>
                <a:latin typeface="Oracle Sans"/>
                <a:ea typeface="+mn-ea"/>
                <a:cs typeface="Oracle Sans Tab" panose="020B0503020204020204" pitchFamily="34" charset="0"/>
                <a:hlinkClick r:id="rId4"/>
              </a:rPr>
              <a:t>story </a:t>
            </a:r>
            <a:endParaRPr kumimoji="0" lang="en-US" sz="1800" b="0" i="0" u="none" strike="noStrike" kern="1200" cap="none" spc="0" normalizeH="0" baseline="0" noProof="0" dirty="0">
              <a:ln>
                <a:noFill/>
              </a:ln>
              <a:solidFill>
                <a:srgbClr val="312D2A"/>
              </a:solidFill>
              <a:effectLst/>
              <a:uLnTx/>
              <a:uFillTx/>
              <a:latin typeface="Oracle Sans"/>
              <a:ea typeface="+mn-ea"/>
              <a:cs typeface="Arial"/>
            </a:endParaRPr>
          </a:p>
        </p:txBody>
      </p:sp>
      <p:sp>
        <p:nvSpPr>
          <p:cNvPr id="17" name="Rectangle 16">
            <a:extLst>
              <a:ext uri="{FF2B5EF4-FFF2-40B4-BE49-F238E27FC236}">
                <a16:creationId xmlns:a16="http://schemas.microsoft.com/office/drawing/2014/main" id="{8765E3C0-7559-4E94-B1AF-71236817C918}"/>
              </a:ext>
            </a:extLst>
          </p:cNvPr>
          <p:cNvSpPr/>
          <p:nvPr/>
        </p:nvSpPr>
        <p:spPr>
          <a:xfrm>
            <a:off x="-10633" y="945059"/>
            <a:ext cx="6106632" cy="1889141"/>
          </a:xfrm>
          <a:prstGeom prst="rect">
            <a:avLst/>
          </a:prstGeom>
          <a:gradFill>
            <a:gsLst>
              <a:gs pos="8000">
                <a:srgbClr val="000000">
                  <a:alpha val="0"/>
                </a:srgbClr>
              </a:gs>
              <a:gs pos="50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CCDFBD6-D4CA-4A71-A6F2-802CF95F095A}"/>
              </a:ext>
            </a:extLst>
          </p:cNvPr>
          <p:cNvSpPr>
            <a:spLocks noGrp="1"/>
          </p:cNvSpPr>
          <p:nvPr>
            <p:ph type="body" sz="quarter" idx="51"/>
          </p:nvPr>
        </p:nvSpPr>
        <p:spPr>
          <a:xfrm>
            <a:off x="118765" y="1734457"/>
            <a:ext cx="5665348" cy="812800"/>
          </a:xfrm>
        </p:spPr>
        <p:txBody>
          <a:bodyPr/>
          <a:lstStyle/>
          <a:p>
            <a:r>
              <a:rPr lang="en-US" sz="2000" dirty="0"/>
              <a:t>Shimizu Corporation introduces Oracle Cloud Infrastructure to promote digitalization and standardization of construction site operations</a:t>
            </a:r>
          </a:p>
        </p:txBody>
      </p:sp>
      <p:sp>
        <p:nvSpPr>
          <p:cNvPr id="15" name="Footer Placeholder 5">
            <a:extLst>
              <a:ext uri="{FF2B5EF4-FFF2-40B4-BE49-F238E27FC236}">
                <a16:creationId xmlns:a16="http://schemas.microsoft.com/office/drawing/2014/main" id="{A288B2DA-F835-4119-AC4F-46D38DAA6510}"/>
              </a:ext>
            </a:extLst>
          </p:cNvPr>
          <p:cNvSpPr>
            <a:spLocks noGrp="1"/>
          </p:cNvSpPr>
          <p:nvPr>
            <p:ph type="ftr" sz="quarter" idx="11"/>
          </p:nvPr>
        </p:nvSpPr>
        <p:spPr>
          <a:xfrm>
            <a:off x="853008" y="6423978"/>
            <a:ext cx="4840782" cy="365125"/>
          </a:xfrm>
        </p:spPr>
        <p:txBody>
          <a:bodyPr/>
          <a:lstStyle/>
          <a:p>
            <a:r>
              <a:rPr lang="en-US" sz="900"/>
              <a:t>Copyright © 2025, Oracle and/or its affiliates</a:t>
            </a:r>
            <a:endParaRPr lang="en-US" sz="900" dirty="0"/>
          </a:p>
        </p:txBody>
      </p:sp>
      <p:sp>
        <p:nvSpPr>
          <p:cNvPr id="20" name="Rectangle: Top Corners Rounded 19">
            <a:extLst>
              <a:ext uri="{FF2B5EF4-FFF2-40B4-BE49-F238E27FC236}">
                <a16:creationId xmlns:a16="http://schemas.microsoft.com/office/drawing/2014/main" id="{689FD2BD-7A4B-4A8E-825D-9BB8B13972B5}"/>
              </a:ext>
            </a:extLst>
          </p:cNvPr>
          <p:cNvSpPr/>
          <p:nvPr/>
        </p:nvSpPr>
        <p:spPr>
          <a:xfrm rot="5400000">
            <a:off x="948534" y="-730568"/>
            <a:ext cx="777240" cy="2695576"/>
          </a:xfrm>
          <a:prstGeom prst="round2SameRect">
            <a:avLst>
              <a:gd name="adj1" fmla="val 817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a:ea typeface="+mn-ea"/>
              <a:cs typeface="+mn-cs"/>
            </a:endParaRPr>
          </a:p>
        </p:txBody>
      </p:sp>
      <p:pic>
        <p:nvPicPr>
          <p:cNvPr id="7" name="Picture 6">
            <a:extLst>
              <a:ext uri="{FF2B5EF4-FFF2-40B4-BE49-F238E27FC236}">
                <a16:creationId xmlns:a16="http://schemas.microsoft.com/office/drawing/2014/main" id="{35DE5139-FA6C-3D2B-797B-2B77A6A71D5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93905" y="240641"/>
            <a:ext cx="1569140" cy="729966"/>
          </a:xfrm>
          <a:prstGeom prst="rect">
            <a:avLst/>
          </a:prstGeom>
        </p:spPr>
      </p:pic>
      <p:sp>
        <p:nvSpPr>
          <p:cNvPr id="2" name="Date">
            <a:extLst>
              <a:ext uri="{FF2B5EF4-FFF2-40B4-BE49-F238E27FC236}">
                <a16:creationId xmlns:a16="http://schemas.microsoft.com/office/drawing/2014/main" id="{4CF56051-DF1D-2306-90BC-C35277995BC4}"/>
              </a:ext>
            </a:extLst>
          </p:cNvPr>
          <p:cNvSpPr txBox="1">
            <a:spLocks/>
          </p:cNvSpPr>
          <p:nvPr/>
        </p:nvSpPr>
        <p:spPr>
          <a:xfrm>
            <a:off x="7763256" y="6420206"/>
            <a:ext cx="2743200" cy="363500"/>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Learn more at apex.oracle.com</a:t>
            </a:r>
          </a:p>
        </p:txBody>
      </p:sp>
      <p:sp>
        <p:nvSpPr>
          <p:cNvPr id="6" name="Slide Number Placeholder 11">
            <a:extLst>
              <a:ext uri="{FF2B5EF4-FFF2-40B4-BE49-F238E27FC236}">
                <a16:creationId xmlns:a16="http://schemas.microsoft.com/office/drawing/2014/main" id="{7B640948-E3D4-80E7-1E5B-FFAE83FA5BDC}"/>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defTabSz="914377">
              <a:defRPr/>
            </a:pPr>
            <a:fld id="{CFF4B978-1D82-7745-80C5-DBABA6B131D3}" type="slidenum">
              <a:rPr lang="en-US" sz="900" smtClean="0">
                <a:solidFill>
                  <a:srgbClr val="8B8580"/>
                </a:solidFill>
                <a:latin typeface="Oracle Sans Tab"/>
              </a:rPr>
              <a:pPr defTabSz="914377">
                <a:defRPr/>
              </a:pPr>
              <a:t>99</a:t>
            </a:fld>
            <a:endParaRPr lang="en-US" sz="900" dirty="0">
              <a:solidFill>
                <a:srgbClr val="8B8580"/>
              </a:solidFill>
              <a:latin typeface="Oracle Sans Tab"/>
            </a:endParaRPr>
          </a:p>
        </p:txBody>
      </p:sp>
    </p:spTree>
    <p:extLst>
      <p:ext uri="{BB962C8B-B14F-4D97-AF65-F5344CB8AC3E}">
        <p14:creationId xmlns:p14="http://schemas.microsoft.com/office/powerpoint/2010/main" val="321324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12942"/>
</p:tagLst>
</file>

<file path=ppt/tags/tag10.xml><?xml version="1.0" encoding="utf-8"?>
<p:tagLst xmlns:a="http://schemas.openxmlformats.org/drawingml/2006/main" xmlns:r="http://schemas.openxmlformats.org/officeDocument/2006/relationships" xmlns:p="http://schemas.openxmlformats.org/presentationml/2006/main">
  <p:tag name="AS_UNIQUEID" val="11899"/>
</p:tagLst>
</file>

<file path=ppt/tags/tag11.xml><?xml version="1.0" encoding="utf-8"?>
<p:tagLst xmlns:a="http://schemas.openxmlformats.org/drawingml/2006/main" xmlns:r="http://schemas.openxmlformats.org/officeDocument/2006/relationships" xmlns:p="http://schemas.openxmlformats.org/presentationml/2006/main">
  <p:tag name="AS_UNIQUEID" val="11899"/>
</p:tagLst>
</file>

<file path=ppt/tags/tag12.xml><?xml version="1.0" encoding="utf-8"?>
<p:tagLst xmlns:a="http://schemas.openxmlformats.org/drawingml/2006/main" xmlns:r="http://schemas.openxmlformats.org/officeDocument/2006/relationships" xmlns:p="http://schemas.openxmlformats.org/presentationml/2006/main">
  <p:tag name="AS_UNIQUEID" val="11899"/>
</p:tagLst>
</file>

<file path=ppt/tags/tag2.xml><?xml version="1.0" encoding="utf-8"?>
<p:tagLst xmlns:a="http://schemas.openxmlformats.org/drawingml/2006/main" xmlns:r="http://schemas.openxmlformats.org/officeDocument/2006/relationships" xmlns:p="http://schemas.openxmlformats.org/presentationml/2006/main">
  <p:tag name="AS_UNIQUEID" val="11907"/>
</p:tagLst>
</file>

<file path=ppt/tags/tag3.xml><?xml version="1.0" encoding="utf-8"?>
<p:tagLst xmlns:a="http://schemas.openxmlformats.org/drawingml/2006/main" xmlns:r="http://schemas.openxmlformats.org/officeDocument/2006/relationships" xmlns:p="http://schemas.openxmlformats.org/presentationml/2006/main">
  <p:tag name="AS_UNIQUEID" val="11899"/>
</p:tagLst>
</file>

<file path=ppt/tags/tag4.xml><?xml version="1.0" encoding="utf-8"?>
<p:tagLst xmlns:a="http://schemas.openxmlformats.org/drawingml/2006/main" xmlns:r="http://schemas.openxmlformats.org/officeDocument/2006/relationships" xmlns:p="http://schemas.openxmlformats.org/presentationml/2006/main">
  <p:tag name="AS_UNIQUEID" val="11899"/>
</p:tagLst>
</file>

<file path=ppt/tags/tag5.xml><?xml version="1.0" encoding="utf-8"?>
<p:tagLst xmlns:a="http://schemas.openxmlformats.org/drawingml/2006/main" xmlns:r="http://schemas.openxmlformats.org/officeDocument/2006/relationships" xmlns:p="http://schemas.openxmlformats.org/presentationml/2006/main">
  <p:tag name="AS_UNIQUEID" val="11899"/>
</p:tagLst>
</file>

<file path=ppt/tags/tag6.xml><?xml version="1.0" encoding="utf-8"?>
<p:tagLst xmlns:a="http://schemas.openxmlformats.org/drawingml/2006/main" xmlns:r="http://schemas.openxmlformats.org/officeDocument/2006/relationships" xmlns:p="http://schemas.openxmlformats.org/presentationml/2006/main">
  <p:tag name="AS_UNIQUEID" val="11899"/>
</p:tagLst>
</file>

<file path=ppt/tags/tag7.xml><?xml version="1.0" encoding="utf-8"?>
<p:tagLst xmlns:a="http://schemas.openxmlformats.org/drawingml/2006/main" xmlns:r="http://schemas.openxmlformats.org/officeDocument/2006/relationships" xmlns:p="http://schemas.openxmlformats.org/presentationml/2006/main">
  <p:tag name="AS_UNIQUEID" val="11899"/>
</p:tagLst>
</file>

<file path=ppt/tags/tag8.xml><?xml version="1.0" encoding="utf-8"?>
<p:tagLst xmlns:a="http://schemas.openxmlformats.org/drawingml/2006/main" xmlns:r="http://schemas.openxmlformats.org/officeDocument/2006/relationships" xmlns:p="http://schemas.openxmlformats.org/presentationml/2006/main">
  <p:tag name="AS_UNIQUEID" val="11899"/>
</p:tagLst>
</file>

<file path=ppt/tags/tag9.xml><?xml version="1.0" encoding="utf-8"?>
<p:tagLst xmlns:a="http://schemas.openxmlformats.org/drawingml/2006/main" xmlns:r="http://schemas.openxmlformats.org/officeDocument/2006/relationships" xmlns:p="http://schemas.openxmlformats.org/presentationml/2006/main">
  <p:tag name="AS_UNIQUEID" val="11899"/>
</p:tagLst>
</file>

<file path=ppt/theme/theme1.xml><?xml version="1.0" encoding="utf-8"?>
<a:theme xmlns:a="http://schemas.openxmlformats.org/drawingml/2006/main" name="Parent Master Pillars">
  <a:themeElements>
    <a:clrScheme name="Oracle Slate 10-21.1">
      <a:dk1>
        <a:srgbClr val="312D2A"/>
      </a:dk1>
      <a:lt1>
        <a:srgbClr val="FCFBFA"/>
      </a:lt1>
      <a:dk2>
        <a:srgbClr val="312D2A"/>
      </a:dk2>
      <a:lt2>
        <a:srgbClr val="FCFBFA"/>
      </a:lt2>
      <a:accent1>
        <a:srgbClr val="EDF6F6"/>
      </a:accent1>
      <a:accent2>
        <a:srgbClr val="D7E5E5"/>
      </a:accent2>
      <a:accent3>
        <a:srgbClr val="A9BBBC"/>
      </a:accent3>
      <a:accent4>
        <a:srgbClr val="8B9D9E"/>
      </a:accent4>
      <a:accent5>
        <a:srgbClr val="606C6D"/>
      </a:accent5>
      <a:accent6>
        <a:srgbClr val="464F4F"/>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Oracle Red">
      <a:srgbClr val="C74634"/>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Presentation6" id="{A155A6C2-F83A-3448-B24C-1CED696B7B86}" vid="{457E1028-871F-1D48-9499-066A60E28B84}"/>
    </a:ext>
  </a:extLst>
</a:theme>
</file>

<file path=ppt/theme/theme2.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108955</TotalTime>
  <Words>14818</Words>
  <Application>Microsoft Macintosh PowerPoint</Application>
  <PresentationFormat>Widescreen</PresentationFormat>
  <Paragraphs>1638</Paragraphs>
  <Slides>121</Slides>
  <Notes>103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121</vt:i4>
      </vt:variant>
    </vt:vector>
  </HeadingPairs>
  <TitlesOfParts>
    <vt:vector size="140" baseType="lpstr">
      <vt:lpstr>Aptos</vt:lpstr>
      <vt:lpstr>Arial</vt:lpstr>
      <vt:lpstr>Calibri</vt:lpstr>
      <vt:lpstr>Georgia</vt:lpstr>
      <vt:lpstr>Helvetica</vt:lpstr>
      <vt:lpstr>Open Sans ExtraBold</vt:lpstr>
      <vt:lpstr>Oracle Sans</vt:lpstr>
      <vt:lpstr>Oracle Sans Bold</vt:lpstr>
      <vt:lpstr>Oracle Sans Extra Bold</vt:lpstr>
      <vt:lpstr>Oracle Sans Light</vt:lpstr>
      <vt:lpstr>Oracle Sans Semi Bold</vt:lpstr>
      <vt:lpstr>Oracle Sans Tab</vt:lpstr>
      <vt:lpstr>Oracle Sans Tab Light</vt:lpstr>
      <vt:lpstr>OracleSansVF</vt:lpstr>
      <vt:lpstr>Slack-Lato</vt:lpstr>
      <vt:lpstr>Symbol</vt:lpstr>
      <vt:lpstr>System Font Regular</vt:lpstr>
      <vt:lpstr>Wingdings</vt:lpstr>
      <vt:lpstr>Parent Master Pillars</vt:lpstr>
      <vt:lpstr>Oracle APEX</vt:lpstr>
      <vt:lpstr>Safe harbor statement</vt:lpstr>
      <vt:lpstr>What is a Low-Code Application Platform?</vt:lpstr>
      <vt:lpstr>What is a Low-Code Application Platform?</vt:lpstr>
      <vt:lpstr>Why low code?</vt:lpstr>
      <vt:lpstr>Low-Code Application Platform (LCAP) Market</vt:lpstr>
      <vt:lpstr>What is Oracle APEX?</vt:lpstr>
      <vt:lpstr>“As a developer and someone who writes SQL every day, I know how challenging it can be to remember table names, column names, and syntax I don't frequently use. Having an AI assistant to determine column names contextually, JOINS, and generate complex syntax is a real game changer.”</vt:lpstr>
      <vt:lpstr>What is Oracle APEX?</vt:lpstr>
      <vt:lpstr>PowerPoint Presentation</vt:lpstr>
      <vt:lpstr>Oracle APEX</vt:lpstr>
      <vt:lpstr>PowerPoint Presentation</vt:lpstr>
      <vt:lpstr>PowerPoint Presentation</vt:lpstr>
      <vt:lpstr>User Interface for Any Device</vt:lpstr>
      <vt:lpstr>APEX Architecture</vt:lpstr>
      <vt:lpstr>Browser Requests</vt:lpstr>
      <vt:lpstr>APEX Data Sources</vt:lpstr>
      <vt:lpstr>Single Database Instance and Multiple Workspaces</vt:lpstr>
      <vt:lpstr>Product Timeline</vt:lpstr>
      <vt:lpstr>Oracle APEX Release History – 5-Year Review</vt:lpstr>
      <vt:lpstr>Oracle APEX is Available Everywhere</vt:lpstr>
      <vt:lpstr>Oracle APEX on OCI</vt:lpstr>
      <vt:lpstr>PowerPoint Presentation</vt:lpstr>
      <vt:lpstr>Oracle APEX Application Development Service</vt:lpstr>
      <vt:lpstr>Oracle APEX Application Development Service</vt:lpstr>
      <vt:lpstr>Development / Deployment Options</vt:lpstr>
      <vt:lpstr>What does APEX do for you?</vt:lpstr>
      <vt:lpstr>AI-Assisted Development</vt:lpstr>
      <vt:lpstr>Generative AI Service</vt:lpstr>
      <vt:lpstr>Create a Data Model from a Prompt</vt:lpstr>
      <vt:lpstr>Create App from a Prompt</vt:lpstr>
      <vt:lpstr>APEX Assistant in Code Editors</vt:lpstr>
      <vt:lpstr>What are AI Configurations?</vt:lpstr>
      <vt:lpstr>RAG Sources - Overview</vt:lpstr>
      <vt:lpstr>Generate Text with AI - Overview</vt:lpstr>
      <vt:lpstr>Show AI Assistant Dynamic Action - Overview</vt:lpstr>
      <vt:lpstr>What are Vector Providers?</vt:lpstr>
      <vt:lpstr>Vector Search Support in Search Configurations - Overview</vt:lpstr>
      <vt:lpstr>APEX + AI Video Links</vt:lpstr>
      <vt:lpstr>Security</vt:lpstr>
      <vt:lpstr>PowerPoint Presentation</vt:lpstr>
      <vt:lpstr>PowerPoint Presentation</vt:lpstr>
      <vt:lpstr>PowerPoint Presentation</vt:lpstr>
      <vt:lpstr>PowerPoint Presentation</vt:lpstr>
      <vt:lpstr>Use Cases</vt:lpstr>
      <vt:lpstr>Transform Your Spreadsheets to Web Apps in Minutes </vt:lpstr>
      <vt:lpstr>Rapid Application Development</vt:lpstr>
      <vt:lpstr>Modernizing Oracle Forms</vt:lpstr>
      <vt:lpstr>Extending Enterprise Systems</vt:lpstr>
      <vt:lpstr>Mission Critical Enterprise Systems</vt:lpstr>
      <vt:lpstr>Product Components</vt:lpstr>
      <vt:lpstr>PowerPoint Presentation</vt:lpstr>
      <vt:lpstr>PowerPoint Presentation</vt:lpstr>
      <vt:lpstr>PowerPoint Presentation</vt:lpstr>
      <vt:lpstr>PowerPoint Presentation</vt:lpstr>
      <vt:lpstr>App Builder – Code Editor</vt:lpstr>
      <vt:lpstr>App Builder – Universal Theme</vt:lpstr>
      <vt:lpstr>App Builder – Universal Theme</vt:lpstr>
      <vt:lpstr>SQL Workshop</vt:lpstr>
      <vt:lpstr>SQL Workshop – Quick SQL</vt:lpstr>
      <vt:lpstr>Team Development</vt:lpstr>
      <vt:lpstr>Gallery</vt:lpstr>
      <vt:lpstr>Features</vt:lpstr>
      <vt:lpstr>Create Application Wizard</vt:lpstr>
      <vt:lpstr>Create Page Wizard</vt:lpstr>
      <vt:lpstr>Interactive Reports</vt:lpstr>
      <vt:lpstr>Faceted Search</vt:lpstr>
      <vt:lpstr>Smart Filters</vt:lpstr>
      <vt:lpstr>Cards</vt:lpstr>
      <vt:lpstr>Progressive Web Applications (PWA)</vt:lpstr>
      <vt:lpstr>Maps</vt:lpstr>
      <vt:lpstr>Interactive Grid</vt:lpstr>
      <vt:lpstr>Interactive Grid</vt:lpstr>
      <vt:lpstr>Modal Dialogs</vt:lpstr>
      <vt:lpstr>Charting Engine</vt:lpstr>
      <vt:lpstr>Charting Engine</vt:lpstr>
      <vt:lpstr>Calendar</vt:lpstr>
      <vt:lpstr>List-based Navigation Menus</vt:lpstr>
      <vt:lpstr>Dynamic Actions</vt:lpstr>
      <vt:lpstr>REST Enabled SQL Support</vt:lpstr>
      <vt:lpstr>REST Enabled SQL Support</vt:lpstr>
      <vt:lpstr>Consuming External REST APIs</vt:lpstr>
      <vt:lpstr>Native Digital Process Automation &amp; Human Workflow Capabilities</vt:lpstr>
      <vt:lpstr>Integrating with Fusion Applications</vt:lpstr>
      <vt:lpstr>Working Copy</vt:lpstr>
      <vt:lpstr>Plug-Ins</vt:lpstr>
      <vt:lpstr>Customer Stories</vt:lpstr>
      <vt:lpstr>PowerPoint Presentation</vt:lpstr>
      <vt:lpstr>APEX Customer Examples</vt:lpstr>
      <vt:lpstr>APEX Customer Examples</vt:lpstr>
      <vt:lpstr>PowerPoint Presentation</vt:lpstr>
      <vt:lpstr>NIBIO analyzes massive amounts of data with ML models and 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Oracle APEX in the Real World</vt:lpstr>
      <vt:lpstr>APEX@Oracle</vt:lpstr>
      <vt:lpstr>APEX@Oracle</vt:lpstr>
      <vt:lpstr>shop.oracle.com</vt:lpstr>
      <vt:lpstr>forums.oracle.com</vt:lpstr>
      <vt:lpstr>asktom.oracle.com</vt:lpstr>
      <vt:lpstr>apex.oracle.com/go/ideas</vt:lpstr>
      <vt:lpstr>Oracle APEX Training &amp; Certification</vt:lpstr>
      <vt:lpstr>PowerPoint Presentation</vt:lpstr>
      <vt:lpstr>PowerPoint Presentation</vt:lpstr>
      <vt:lpstr>PowerPoint Presentation</vt:lpstr>
      <vt:lpstr>PowerPoint Presentation</vt:lpstr>
      <vt:lpstr>Oracle APEX Professional Learning Path</vt:lpstr>
      <vt:lpstr>Get Oracle APEX Certified !</vt:lpstr>
      <vt:lpstr>PowerPoint Presentation</vt:lpstr>
      <vt:lpstr>Summary</vt:lpstr>
      <vt:lpstr>Oracle APEX</vt:lpstr>
      <vt:lpstr>Oracle APEX</vt:lpstr>
      <vt:lpstr>Learn More…</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Chiara Van der Auwermeulen</dc:creator>
  <cp:lastModifiedBy>Apoorva Srinivas</cp:lastModifiedBy>
  <cp:revision>1014</cp:revision>
  <dcterms:created xsi:type="dcterms:W3CDTF">2024-04-25T16:11:12Z</dcterms:created>
  <dcterms:modified xsi:type="dcterms:W3CDTF">2025-06-12T08:22:34Z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y fmtid="{D5CDD505-2E9C-101B-9397-08002B2CF9AE}" pid="5" name="MSIP_Label_3c76ce46-357f-46de-88d6-77b9bbb83c46_Enabled">
    <vt:lpwstr>true</vt:lpwstr>
  </property>
  <property fmtid="{D5CDD505-2E9C-101B-9397-08002B2CF9AE}" pid="6" name="MSIP_Label_3c76ce46-357f-46de-88d6-77b9bbb83c46_SetDate">
    <vt:lpwstr>2024-12-26T17:00:09Z</vt:lpwstr>
  </property>
  <property fmtid="{D5CDD505-2E9C-101B-9397-08002B2CF9AE}" pid="7" name="MSIP_Label_3c76ce46-357f-46de-88d6-77b9bbb83c46_Method">
    <vt:lpwstr>Privileged</vt:lpwstr>
  </property>
  <property fmtid="{D5CDD505-2E9C-101B-9397-08002B2CF9AE}" pid="8" name="MSIP_Label_3c76ce46-357f-46de-88d6-77b9bbb83c46_Name">
    <vt:lpwstr>Public</vt:lpwstr>
  </property>
  <property fmtid="{D5CDD505-2E9C-101B-9397-08002B2CF9AE}" pid="9" name="MSIP_Label_3c76ce46-357f-46de-88d6-77b9bbb83c46_SiteId">
    <vt:lpwstr>4e2c6054-71cb-48f1-bd6c-3a9705aca71b</vt:lpwstr>
  </property>
  <property fmtid="{D5CDD505-2E9C-101B-9397-08002B2CF9AE}" pid="10" name="MSIP_Label_3c76ce46-357f-46de-88d6-77b9bbb83c46_ActionId">
    <vt:lpwstr>de26eb68-2c38-4f12-b2f6-ce549326ce4a</vt:lpwstr>
  </property>
  <property fmtid="{D5CDD505-2E9C-101B-9397-08002B2CF9AE}" pid="11" name="MSIP_Label_3c76ce46-357f-46de-88d6-77b9bbb83c46_ContentBits">
    <vt:lpwstr>0</vt:lpwstr>
  </property>
</Properties>
</file>