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28"/>
  </p:notesMasterIdLst>
  <p:handoutMasterIdLst>
    <p:handoutMasterId r:id="rId29"/>
  </p:handoutMasterIdLst>
  <p:sldIdLst>
    <p:sldId id="439" r:id="rId2"/>
    <p:sldId id="590" r:id="rId3"/>
    <p:sldId id="591" r:id="rId4"/>
    <p:sldId id="628" r:id="rId5"/>
    <p:sldId id="639" r:id="rId6"/>
    <p:sldId id="638" r:id="rId7"/>
    <p:sldId id="640" r:id="rId8"/>
    <p:sldId id="641" r:id="rId9"/>
    <p:sldId id="643" r:id="rId10"/>
    <p:sldId id="644" r:id="rId11"/>
    <p:sldId id="645" r:id="rId12"/>
    <p:sldId id="646" r:id="rId13"/>
    <p:sldId id="648" r:id="rId14"/>
    <p:sldId id="649" r:id="rId15"/>
    <p:sldId id="650" r:id="rId16"/>
    <p:sldId id="651" r:id="rId17"/>
    <p:sldId id="652" r:id="rId18"/>
    <p:sldId id="653" r:id="rId19"/>
    <p:sldId id="655" r:id="rId20"/>
    <p:sldId id="656" r:id="rId21"/>
    <p:sldId id="3830" r:id="rId22"/>
    <p:sldId id="3832" r:id="rId23"/>
    <p:sldId id="642" r:id="rId24"/>
    <p:sldId id="3831" r:id="rId25"/>
    <p:sldId id="635" r:id="rId26"/>
    <p:sldId id="516" r:id="rId27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6381D2-0235-654A-8F52-05FD7369511F}">
          <p14:sldIdLst>
            <p14:sldId id="439"/>
            <p14:sldId id="590"/>
            <p14:sldId id="591"/>
          </p14:sldIdLst>
        </p14:section>
        <p14:section name="Untitled Section" id="{AF9DB3D5-8F6C-FD46-872A-7AB97723A999}">
          <p14:sldIdLst>
            <p14:sldId id="628"/>
            <p14:sldId id="639"/>
            <p14:sldId id="638"/>
            <p14:sldId id="640"/>
            <p14:sldId id="641"/>
            <p14:sldId id="643"/>
            <p14:sldId id="644"/>
            <p14:sldId id="645"/>
            <p14:sldId id="646"/>
            <p14:sldId id="648"/>
            <p14:sldId id="649"/>
            <p14:sldId id="650"/>
            <p14:sldId id="651"/>
            <p14:sldId id="652"/>
            <p14:sldId id="653"/>
            <p14:sldId id="655"/>
            <p14:sldId id="656"/>
            <p14:sldId id="3830"/>
            <p14:sldId id="3832"/>
            <p14:sldId id="642"/>
            <p14:sldId id="3831"/>
            <p14:sldId id="635"/>
            <p14:sldId id="5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8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4" clrIdx="0">
    <p:extLst>
      <p:ext uri="{19B8F6BF-5375-455C-9EA6-DF929625EA0E}">
        <p15:presenceInfo xmlns:p15="http://schemas.microsoft.com/office/powerpoint/2012/main" userId="Michelle How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FE"/>
    <a:srgbClr val="FEFEFE"/>
    <a:srgbClr val="FFFEFE"/>
    <a:srgbClr val="FFFFFD"/>
    <a:srgbClr val="FFFFFE"/>
    <a:srgbClr val="FFFEFF"/>
    <a:srgbClr val="FEFFFF"/>
    <a:srgbClr val="FFFFFF"/>
    <a:srgbClr val="FFFDFF"/>
    <a:srgbClr val="F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0" autoAdjust="0"/>
    <p:restoredTop sz="77424" autoAdjust="0"/>
  </p:normalViewPr>
  <p:slideViewPr>
    <p:cSldViewPr snapToGrid="0" showGuides="1">
      <p:cViewPr varScale="1">
        <p:scale>
          <a:sx n="89" d="100"/>
          <a:sy n="89" d="100"/>
        </p:scale>
        <p:origin x="1640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0" d="100"/>
          <a:sy n="50" d="100"/>
        </p:scale>
        <p:origin x="2804" y="44"/>
      </p:cViewPr>
      <p:guideLst>
        <p:guide orient="horz" pos="3888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554425A-3696-4DFB-B808-D2B88F3EB7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l">
              <a:defRPr sz="1600"/>
            </a:lvl1pPr>
          </a:lstStyle>
          <a:p>
            <a:endParaRPr lang="en-US" dirty="0">
              <a:latin typeface="Oracle Sans Tab" panose="020B05030202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51457F-2D60-4187-92B7-C5BBED78E9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9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r">
              <a:defRPr sz="1600"/>
            </a:lvl1pPr>
          </a:lstStyle>
          <a:p>
            <a:fld id="{320DD655-51D6-466D-8D72-5C78765FC630}" type="datetimeFigureOut">
              <a:rPr lang="en-US" smtClean="0">
                <a:latin typeface="Oracle Sans Tab" panose="020B0503020204020204" pitchFamily="34" charset="0"/>
              </a:rPr>
              <a:t>6/25/2021</a:t>
            </a:fld>
            <a:endParaRPr lang="en-US" dirty="0">
              <a:latin typeface="Oracle Sans Tab" panose="020B05030202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FA8CCD-D5C0-4680-BEFC-52889AACDB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l">
              <a:defRPr sz="1600"/>
            </a:lvl1pPr>
          </a:lstStyle>
          <a:p>
            <a:endParaRPr lang="en-US" dirty="0">
              <a:latin typeface="Oracle Sans Tab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50B35B-8976-44A2-B80D-FC8BD07A16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9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r">
              <a:defRPr sz="1600"/>
            </a:lvl1pPr>
          </a:lstStyle>
          <a:p>
            <a:fld id="{9D34DC6F-9D14-4548-8221-51EE6F5B6657}" type="slidenum">
              <a:rPr lang="en-US" smtClean="0">
                <a:latin typeface="Oracle Sans Tab" panose="020B0503020204020204" pitchFamily="34" charset="0"/>
              </a:rPr>
              <a:t>‹#›</a:t>
            </a:fld>
            <a:endParaRPr lang="en-US" dirty="0">
              <a:latin typeface="Oracle Sans Tab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27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l">
              <a:defRPr sz="1600">
                <a:latin typeface="Oracle Sans Tab" panose="020B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r">
              <a:defRPr sz="1600">
                <a:latin typeface="Oracle Sans Tab" panose="020B0503020204020204" pitchFamily="34" charset="0"/>
              </a:defRPr>
            </a:lvl1pPr>
          </a:lstStyle>
          <a:p>
            <a:fld id="{4F9C25BA-F9B0-4418-8CA0-3A9DF1256BA5}" type="datetimeFigureOut">
              <a:rPr lang="en-US" smtClean="0"/>
              <a:pPr/>
              <a:t>6/25/2021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299" tIns="56150" rIns="112299" bIns="5615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R="0" lvl="0" indent="0" fontAlgn="auto">
              <a:lnSpc>
                <a:spcPct val="95000"/>
              </a:lnSpc>
              <a:spcBef>
                <a:spcPts val="736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</a:pPr>
            <a:r>
              <a:rPr lang="en-US" dirty="0"/>
              <a:t>Edit Master text styles</a:t>
            </a:r>
          </a:p>
          <a:p>
            <a:pPr marL="449199" marR="0" lvl="1" indent="-224599" fontAlgn="auto">
              <a:lnSpc>
                <a:spcPct val="95000"/>
              </a:lnSpc>
              <a:spcBef>
                <a:spcPts val="736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898397" marR="0" lvl="2" indent="-224599" fontAlgn="auto">
              <a:lnSpc>
                <a:spcPct val="95000"/>
              </a:lnSpc>
              <a:spcBef>
                <a:spcPts val="491"/>
              </a:spcBef>
              <a:spcAft>
                <a:spcPts val="0"/>
              </a:spcAft>
              <a:buClrTx/>
              <a:buSzPct val="120000"/>
              <a:buFont typeface="System Font Regular"/>
              <a:buChar char="-"/>
              <a:tabLst/>
            </a:pPr>
            <a:r>
              <a:rPr lang="en-US" dirty="0"/>
              <a:t>Third level</a:t>
            </a:r>
          </a:p>
          <a:p>
            <a:pPr marL="1347596" marR="0" lvl="3" indent="-224599" fontAlgn="auto">
              <a:lnSpc>
                <a:spcPct val="95000"/>
              </a:lnSpc>
              <a:spcBef>
                <a:spcPts val="491"/>
              </a:spcBef>
              <a:spcAft>
                <a:spcPts val="0"/>
              </a:spcAft>
              <a:buClrTx/>
              <a:buSzPct val="100000"/>
              <a:buFont typeface="System Font Regular"/>
              <a:buChar char="◦"/>
              <a:tabLst/>
            </a:pPr>
            <a:r>
              <a:rPr lang="en-US" dirty="0"/>
              <a:t>Fourth level</a:t>
            </a:r>
          </a:p>
          <a:p>
            <a:pPr marL="1796796" marR="0" lvl="4" indent="-224599" fontAlgn="auto">
              <a:lnSpc>
                <a:spcPct val="95000"/>
              </a:lnSpc>
              <a:spcBef>
                <a:spcPts val="491"/>
              </a:spcBef>
              <a:spcAft>
                <a:spcPts val="0"/>
              </a:spcAft>
              <a:buClrTx/>
              <a:buSzTx/>
              <a:buFont typeface="System Font Regular"/>
              <a:buChar char="•"/>
              <a:tabLst/>
            </a:pPr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r">
              <a:defRPr sz="1600">
                <a:latin typeface="Oracle Sans Tab" panose="020B0503020204020204" pitchFamily="34" charset="0"/>
              </a:defRPr>
            </a:lvl1pPr>
          </a:lstStyle>
          <a:p>
            <a:fld id="{9EDC5964-3162-43B5-B1EC-63C8D166D7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l">
              <a:defRPr sz="1600">
                <a:latin typeface="Oracle Sans Tab" panose="020B05030202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7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1200" b="0" i="0" kern="1200">
        <a:solidFill>
          <a:schemeClr val="tx1"/>
        </a:solidFill>
        <a:latin typeface="Oracle Sans Tab" panose="020B0503020204020204" pitchFamily="34" charset="0"/>
        <a:ea typeface="+mn-ea"/>
        <a:cs typeface="Oracle Sans Tab" panose="020B0503020204020204" pitchFamily="34" charset="0"/>
      </a:defRPr>
    </a:lvl1pPr>
    <a:lvl2pPr marL="457200" algn="l" defTabSz="914400" rtl="0" eaLnBrk="1" latinLnBrk="0" hangingPunct="1">
      <a:defRPr lang="en-US" sz="1200" b="0" i="0" kern="1200">
        <a:solidFill>
          <a:schemeClr val="tx1"/>
        </a:solidFill>
        <a:latin typeface="Oracle Sans Tab" panose="020B0503020204020204" pitchFamily="34" charset="0"/>
        <a:ea typeface="+mn-ea"/>
        <a:cs typeface="Oracle Sans Tab" panose="020B0503020204020204" pitchFamily="34" charset="0"/>
      </a:defRPr>
    </a:lvl2pPr>
    <a:lvl3pPr marL="914400" algn="l" defTabSz="914400" rtl="0" eaLnBrk="1" latinLnBrk="0" hangingPunct="1">
      <a:defRPr lang="en-US" sz="1100" kern="1200">
        <a:solidFill>
          <a:schemeClr val="tx1"/>
        </a:solidFill>
        <a:latin typeface="Oracle Sans Tab Light" panose="020B0403020204020204" pitchFamily="34" charset="0"/>
        <a:ea typeface="+mn-ea"/>
        <a:cs typeface="Oracle Sans Tab Light" panose="020B0403020204020204" pitchFamily="34" charset="0"/>
      </a:defRPr>
    </a:lvl3pPr>
    <a:lvl4pPr marL="1371600" algn="l" defTabSz="914400" rtl="0" eaLnBrk="1" latinLnBrk="0" hangingPunct="1">
      <a:defRPr lang="en-US" sz="1050" kern="1200">
        <a:solidFill>
          <a:schemeClr val="tx1"/>
        </a:solidFill>
        <a:latin typeface="Oracle Sans Tab Light" panose="020B0403020204020204" pitchFamily="34" charset="0"/>
        <a:ea typeface="+mn-ea"/>
        <a:cs typeface="Oracle Sans Tab Light" panose="020B0403020204020204" pitchFamily="34" charset="0"/>
      </a:defRPr>
    </a:lvl4pPr>
    <a:lvl5pPr marL="1828800" algn="l" defTabSz="914400" rtl="0" eaLnBrk="1" latinLnBrk="0" hangingPunct="1">
      <a:defRPr lang="en-US" sz="1000" kern="1200">
        <a:solidFill>
          <a:schemeClr val="tx1"/>
        </a:solidFill>
        <a:latin typeface="Oracle Sans Tab Light" panose="020B0403020204020204" pitchFamily="34" charset="0"/>
        <a:ea typeface="+mn-ea"/>
        <a:cs typeface="Oracle Sans Tab Light" panose="020B0403020204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79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Forms apps generally very complex with lots of business rules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There is no silver bullet – plan accordingly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You want to design a modern Web app and not bend to be like the old apps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DO NOT try and replicate the look and feel of the old Forms apps!!!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Review how business SHOULD be done now, not how done when Forms developed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53B2D"/>
              </a:solidFill>
              <a:effectLst/>
              <a:uLnTx/>
              <a:uFillTx/>
              <a:latin typeface="Oracle Sans Tab" panose="020B0503020204020204" pitchFamily="34" charset="0"/>
              <a:ea typeface="+mn-ea"/>
              <a:cs typeface="Oracle Sans Tab" panose="020B0503020204020204" pitchFamily="34" charset="0"/>
            </a:endParaRP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93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more re-use and better co-existence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Start small and get comfortable with APEX and the effort required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Experts help start you on the right footing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More comfortable = less resistance + common objectives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Include SMEs in the project from the start and have them review regularly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= buy-in and business support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59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Their knowledge invaluable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Show them the benefits such as reports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Easy to keep adding *new* functionality slows project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Make sure no regressions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“NO you can not have it look the same”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29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Download the latest version of APEX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Should be a simple step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Needed to identify the hidden logic in triggers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Know the logic needed in new app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One Form app may = several APEX apps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03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Generate based on tables (not Forms)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Add business logic / improve UI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Add new pages as necessary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Involve SMEs regularly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Continually enhance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784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2D9AE-7182-4680-8F79-479C4181FF0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3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Oracle Forms has been one of the most widely used application development technologies for more than thirty years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This proven technology has evolved over the years and still remains the technology of choice for thousands of developers worldwide.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Extended support for Forms 12c currently out to 2025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Forms still one of the best tools for data entry operations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Forms provides the ability to integrate directly with desktop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Takes time, but once users familiar with Forms – One of the most productive tools for them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0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Forms difficult to install and run enterprise wide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Forms uses fixed coordinate-system positioning = non-responsive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New developers don’t want to learn Forms, and old timers retiring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Complex pages such as Query / results / edit in one page hard to use; Not like a normal Web app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Use of function keys,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etc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; Need training in how to navigate use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7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If Forms on supported release and meeting all of the business requirements – Stay on Forms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Otherwise, keep Forms and just do new development in Forms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Alternatively modernize all into APEX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62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Want apps to work on tablets, smartphones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Forms very hard to deploy to external partners; Need modern apps for customers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Need simple Web apps everyone can easily use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Business requirements changed and old functionality in Forms apps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Hard to get skilled Forms developers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1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Same core languages is huge!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Both build from tables up, not from UI down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Both are designed to quickly build apps based on table definitions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Business logic implemented in the DB can be called from either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Both built on top of Oracle DB and can take advantage of DB features like RAC, HA, Security,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etc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acle Sans Tab" panose="020B0503020204020204" pitchFamily="34" charset="0"/>
              <a:ea typeface="+mn-ea"/>
              <a:cs typeface="Oracle Sans Tab" panose="020B0503020204020204" pitchFamily="34" charset="0"/>
            </a:endParaRP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59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Forms is heavy, costly, and hard to install &amp; maintain / APEX simple and light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Limited browser support / full support with no plug-ins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Generates files must be shipped / deployed to web server or desktop / APEX simple SQL script and URL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Generally won’t run on smartphones without issues / Fully responsive out-of-the-box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Pixel-perfect but hard to consistently style / Universal Theme + them styles + Theme Roller = great flexibility and consistency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3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Already have a DB License = Any #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devs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, any # apps, any # end users with no additional cost; Includes full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Can be fully productive APEX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devs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 in weeks not 6 months ++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No need to rewrite business logic already in the DB as call directly from APEX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Have both running on same DB, same DB objects, no problems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Runs on any Oracle DB -- on-premises or (any DB) cloud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Build modern Web apps your end users will love to use!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Access to a very enthusiastic / helpful community and experienced partners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2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rPr>
              <a:t>So now you know why you should modernize using Oracle APEX, lets look at what you need to think about upfront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C5964-3162-43B5-B1EC-63C8D166D7D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3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hyperlink" Target="http://apex.oracle.com/" TargetMode="Externa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jpeg"/><Relationship Id="rId4" Type="http://schemas.openxmlformats.org/officeDocument/2006/relationships/image" Target="../media/image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jpeg"/><Relationship Id="rId4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loud">
            <a:extLst>
              <a:ext uri="{FF2B5EF4-FFF2-40B4-BE49-F238E27FC236}">
                <a16:creationId xmlns:a16="http://schemas.microsoft.com/office/drawing/2014/main" xmlns="" id="{C96C0F11-AAE4-4147-BF68-F2C0EE1307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484" y="20917"/>
            <a:ext cx="4331516" cy="2542941"/>
          </a:xfrm>
          <a:prstGeom prst="rect">
            <a:avLst/>
          </a:prstGeom>
        </p:spPr>
      </p:pic>
      <p:pic>
        <p:nvPicPr>
          <p:cNvPr id="18" name="OTag">
            <a:extLst>
              <a:ext uri="{FF2B5EF4-FFF2-40B4-BE49-F238E27FC236}">
                <a16:creationId xmlns:a16="http://schemas.microsoft.com/office/drawing/2014/main" xmlns="" id="{7BFEFC66-2347-E947-A49E-DD43E74CCC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2" name="Oracle Logo" descr="Oracle Logo">
            <a:extLst>
              <a:ext uri="{FF2B5EF4-FFF2-40B4-BE49-F238E27FC236}">
                <a16:creationId xmlns:a16="http://schemas.microsoft.com/office/drawing/2014/main" xmlns="" id="{37E7F181-1615-4A41-B1E8-B9FF5CDED0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4949" y="1132368"/>
            <a:ext cx="1524893" cy="3200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xmlns="" id="{461BB5F1-8825-7944-96EB-84453175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148840"/>
            <a:ext cx="10158984" cy="1280160"/>
          </a:xfrm>
          <a:noFill/>
        </p:spPr>
        <p:txBody>
          <a:bodyPr vert="horz" wrap="square" lIns="0" tIns="0" rIns="0" bIns="91440" rtlCol="0" anchor="b">
            <a:no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Title goes here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xmlns="" id="{DE85AE1C-733D-7244-A6DA-C3ADBC76ED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E562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xmlns="" id="{5096A149-B6C9-A04E-A2B0-54CCFAA425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030" y="4545595"/>
            <a:ext cx="5077970" cy="266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xmlns="" id="{A57492F9-1AD2-9346-9BB6-C0CF36DEF5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8030" y="4883188"/>
            <a:ext cx="5077970" cy="8951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26349A69-90E3-45DB-BC86-3B7FB26B13E2}"/>
              </a:ext>
            </a:extLst>
          </p:cNvPr>
          <p:cNvSpPr/>
          <p:nvPr userDrawn="1"/>
        </p:nvSpPr>
        <p:spPr>
          <a:xfrm>
            <a:off x="0" y="0"/>
            <a:ext cx="190482" cy="685736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</p:spTree>
    <p:extLst>
      <p:ext uri="{BB962C8B-B14F-4D97-AF65-F5344CB8AC3E}">
        <p14:creationId xmlns:p14="http://schemas.microsoft.com/office/powerpoint/2010/main" val="31163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oud">
            <a:extLst>
              <a:ext uri="{FF2B5EF4-FFF2-40B4-BE49-F238E27FC236}">
                <a16:creationId xmlns:a16="http://schemas.microsoft.com/office/drawing/2014/main" xmlns="" id="{28C366F9-78A6-F740-87C8-B4D59AEB61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xmlns="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4"/>
            <a:ext cx="508406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xmlns="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6108521" y="1608588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6215" y="1609724"/>
            <a:ext cx="508406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3662519-4941-4045-9F0E-DBC7AD6CC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E807CE-245D-4F0E-ACCB-E3FE7584A0A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5C87038-F332-48C5-BA1A-25E9350762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40BF160E-FC2C-48A7-921B-3472529A1B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91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ud">
            <a:extLst>
              <a:ext uri="{FF2B5EF4-FFF2-40B4-BE49-F238E27FC236}">
                <a16:creationId xmlns:a16="http://schemas.microsoft.com/office/drawing/2014/main" xmlns="" id="{3CA75903-C10D-E747-B877-6804D65E8A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9725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Column Divider" descr="Column Divider">
            <a:extLst>
              <a:ext uri="{FF2B5EF4-FFF2-40B4-BE49-F238E27FC236}">
                <a16:creationId xmlns:a16="http://schemas.microsoft.com/office/drawing/2014/main" xmlns="" id="{B228B4F2-5D6F-42F4-B132-F908BB527268}"/>
              </a:ext>
            </a:extLst>
          </p:cNvPr>
          <p:cNvCxnSpPr>
            <a:cxnSpLocks/>
          </p:cNvCxnSpPr>
          <p:nvPr userDrawn="1"/>
        </p:nvCxnSpPr>
        <p:spPr>
          <a:xfrm>
            <a:off x="4263415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2">
            <a:extLst>
              <a:ext uri="{FF2B5EF4-FFF2-40B4-BE49-F238E27FC236}">
                <a16:creationId xmlns:a16="http://schemas.microsoft.com/office/drawing/2014/main" xmlns="" id="{B35B41AC-36CF-4A0C-BED4-7D06B0F6E2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56971" y="1609725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Column Divider 2" descr="Column Divider">
            <a:extLst>
              <a:ext uri="{FF2B5EF4-FFF2-40B4-BE49-F238E27FC236}">
                <a16:creationId xmlns:a16="http://schemas.microsoft.com/office/drawing/2014/main" xmlns="" id="{43000B2C-7C76-4F07-AF50-5F3019C384BC}"/>
              </a:ext>
            </a:extLst>
          </p:cNvPr>
          <p:cNvCxnSpPr>
            <a:cxnSpLocks/>
          </p:cNvCxnSpPr>
          <p:nvPr userDrawn="1"/>
        </p:nvCxnSpPr>
        <p:spPr>
          <a:xfrm>
            <a:off x="7951511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3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45067" y="1609725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D2FFF47-983C-4CE2-9048-1317EB4F3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D56EEFB-7FCA-4C8C-BD9A-59CFF6BBA9A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095ECF-3404-41BC-B49D-2616D73127C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F9C599-3545-4260-BC77-88BD7619A10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06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loud">
            <a:extLst>
              <a:ext uri="{FF2B5EF4-FFF2-40B4-BE49-F238E27FC236}">
                <a16:creationId xmlns:a16="http://schemas.microsoft.com/office/drawing/2014/main" xmlns="" id="{DCCF0BD7-85D3-194F-9793-E38DD2B8F7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9725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Column Divider" descr="Column Divider">
            <a:extLst>
              <a:ext uri="{FF2B5EF4-FFF2-40B4-BE49-F238E27FC236}">
                <a16:creationId xmlns:a16="http://schemas.microsoft.com/office/drawing/2014/main" xmlns="" id="{B228B4F2-5D6F-42F4-B132-F908BB527268}"/>
              </a:ext>
            </a:extLst>
          </p:cNvPr>
          <p:cNvCxnSpPr>
            <a:cxnSpLocks/>
          </p:cNvCxnSpPr>
          <p:nvPr userDrawn="1"/>
        </p:nvCxnSpPr>
        <p:spPr>
          <a:xfrm>
            <a:off x="4263415" y="161033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2">
            <a:extLst>
              <a:ext uri="{FF2B5EF4-FFF2-40B4-BE49-F238E27FC236}">
                <a16:creationId xmlns:a16="http://schemas.microsoft.com/office/drawing/2014/main" xmlns="" id="{B35B41AC-36CF-4A0C-BED4-7D06B0F6E2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56971" y="1609725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Column Divider 2" descr="Column Divider">
            <a:extLst>
              <a:ext uri="{FF2B5EF4-FFF2-40B4-BE49-F238E27FC236}">
                <a16:creationId xmlns:a16="http://schemas.microsoft.com/office/drawing/2014/main" xmlns="" id="{43000B2C-7C76-4F07-AF50-5F3019C384BC}"/>
              </a:ext>
            </a:extLst>
          </p:cNvPr>
          <p:cNvCxnSpPr>
            <a:cxnSpLocks/>
          </p:cNvCxnSpPr>
          <p:nvPr userDrawn="1"/>
        </p:nvCxnSpPr>
        <p:spPr>
          <a:xfrm>
            <a:off x="7951511" y="161033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3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45067" y="1609725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150D675-D1C2-4EC5-AC43-361941EAF0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33D1004-DEA1-4BAF-97C2-F49A471F4E4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7C943-7B6D-4881-926B-CD58E0F2AC1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963952-CC43-4F63-8DDF-47B0F45128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86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loud">
            <a:extLst>
              <a:ext uri="{FF2B5EF4-FFF2-40B4-BE49-F238E27FC236}">
                <a16:creationId xmlns:a16="http://schemas.microsoft.com/office/drawing/2014/main" xmlns="" id="{D922B281-CE8B-4E47-889A-38B9D11BA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xmlns="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4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xmlns="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4261915" y="1609724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56083" y="1609724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Column Divider 2" descr="Column Divider">
            <a:extLst>
              <a:ext uri="{FF2B5EF4-FFF2-40B4-BE49-F238E27FC236}">
                <a16:creationId xmlns:a16="http://schemas.microsoft.com/office/drawing/2014/main" xmlns="" id="{A70D9BB7-9BB9-40BD-84D2-8EE238E044D3}"/>
              </a:ext>
            </a:extLst>
          </p:cNvPr>
          <p:cNvCxnSpPr>
            <a:cxnSpLocks/>
          </p:cNvCxnSpPr>
          <p:nvPr userDrawn="1"/>
        </p:nvCxnSpPr>
        <p:spPr>
          <a:xfrm>
            <a:off x="7951236" y="1609724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3">
            <a:extLst>
              <a:ext uri="{FF2B5EF4-FFF2-40B4-BE49-F238E27FC236}">
                <a16:creationId xmlns:a16="http://schemas.microsoft.com/office/drawing/2014/main" xmlns="" id="{58EF7396-F6CE-404A-B85F-455D3F5341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45405" y="1609724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26210A-4112-4730-8F81-3CAE5C391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AD3E0A-0143-42FC-B8B6-EBC1FF99000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7D46B54D-91F2-4210-9BEA-3B59824207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F0900B02-4438-4597-85D3-D93A97B1546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loud">
            <a:extLst>
              <a:ext uri="{FF2B5EF4-FFF2-40B4-BE49-F238E27FC236}">
                <a16:creationId xmlns:a16="http://schemas.microsoft.com/office/drawing/2014/main" xmlns="" id="{B017591D-9CE6-7446-94B7-8CEEEAF691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xmlns="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6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xmlns="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4261915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56083" y="1609726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Column Divider 2" descr="Column Divider">
            <a:extLst>
              <a:ext uri="{FF2B5EF4-FFF2-40B4-BE49-F238E27FC236}">
                <a16:creationId xmlns:a16="http://schemas.microsoft.com/office/drawing/2014/main" xmlns="" id="{A70D9BB7-9BB9-40BD-84D2-8EE238E044D3}"/>
              </a:ext>
            </a:extLst>
          </p:cNvPr>
          <p:cNvCxnSpPr>
            <a:cxnSpLocks/>
          </p:cNvCxnSpPr>
          <p:nvPr userDrawn="1"/>
        </p:nvCxnSpPr>
        <p:spPr>
          <a:xfrm>
            <a:off x="7951236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3">
            <a:extLst>
              <a:ext uri="{FF2B5EF4-FFF2-40B4-BE49-F238E27FC236}">
                <a16:creationId xmlns:a16="http://schemas.microsoft.com/office/drawing/2014/main" xmlns="" id="{58EF7396-F6CE-404A-B85F-455D3F5341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45405" y="1609726"/>
            <a:ext cx="330098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0902A-4CDA-482D-90DF-ECACF1930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7E4DB8-9644-4581-BEED-809BCD3EA9C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FF0DBBB3-F562-4D09-B7E5-45C9C98CE1B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FC14E1F-DA7F-492C-AFEB-BC17569A900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2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loud">
            <a:extLst>
              <a:ext uri="{FF2B5EF4-FFF2-40B4-BE49-F238E27FC236}">
                <a16:creationId xmlns:a16="http://schemas.microsoft.com/office/drawing/2014/main" xmlns="" id="{403EA880-91CB-2F4A-BC00-A93538513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589524"/>
            <a:ext cx="2478024" cy="4525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Column Divider" descr="Column Divider">
            <a:extLst>
              <a:ext uri="{FF2B5EF4-FFF2-40B4-BE49-F238E27FC236}">
                <a16:creationId xmlns:a16="http://schemas.microsoft.com/office/drawing/2014/main" xmlns="" id="{B228B4F2-5D6F-42F4-B132-F908BB527268}"/>
              </a:ext>
            </a:extLst>
          </p:cNvPr>
          <p:cNvCxnSpPr>
            <a:cxnSpLocks/>
          </p:cNvCxnSpPr>
          <p:nvPr userDrawn="1"/>
        </p:nvCxnSpPr>
        <p:spPr>
          <a:xfrm>
            <a:off x="3374450" y="1590159"/>
            <a:ext cx="0" cy="4525997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2">
            <a:extLst>
              <a:ext uri="{FF2B5EF4-FFF2-40B4-BE49-F238E27FC236}">
                <a16:creationId xmlns:a16="http://schemas.microsoft.com/office/drawing/2014/main" xmlns="" id="{B35B41AC-36CF-4A0C-BED4-7D06B0F6E2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02001" y="1589524"/>
            <a:ext cx="2478024" cy="4525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Column Divider 2" descr="Column Divider">
            <a:extLst>
              <a:ext uri="{FF2B5EF4-FFF2-40B4-BE49-F238E27FC236}">
                <a16:creationId xmlns:a16="http://schemas.microsoft.com/office/drawing/2014/main" xmlns="" id="{43000B2C-7C76-4F07-AF50-5F3019C384BC}"/>
              </a:ext>
            </a:extLst>
          </p:cNvPr>
          <p:cNvCxnSpPr>
            <a:cxnSpLocks/>
          </p:cNvCxnSpPr>
          <p:nvPr userDrawn="1"/>
        </p:nvCxnSpPr>
        <p:spPr>
          <a:xfrm>
            <a:off x="6107576" y="1590159"/>
            <a:ext cx="0" cy="4525997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3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5127" y="1589524"/>
            <a:ext cx="2478024" cy="4525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Column Divider 3" descr="Column Divider">
            <a:extLst>
              <a:ext uri="{FF2B5EF4-FFF2-40B4-BE49-F238E27FC236}">
                <a16:creationId xmlns:a16="http://schemas.microsoft.com/office/drawing/2014/main" xmlns="" id="{0379F816-270D-4D0F-8838-510AA3E97C28}"/>
              </a:ext>
            </a:extLst>
          </p:cNvPr>
          <p:cNvCxnSpPr>
            <a:cxnSpLocks/>
          </p:cNvCxnSpPr>
          <p:nvPr userDrawn="1"/>
        </p:nvCxnSpPr>
        <p:spPr>
          <a:xfrm>
            <a:off x="8840702" y="1590159"/>
            <a:ext cx="0" cy="4525997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4">
            <a:extLst>
              <a:ext uri="{FF2B5EF4-FFF2-40B4-BE49-F238E27FC236}">
                <a16:creationId xmlns:a16="http://schemas.microsoft.com/office/drawing/2014/main" xmlns="" id="{4FB98D34-E09D-43FC-9515-8F7C37635BF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68254" y="1589524"/>
            <a:ext cx="2478024" cy="4525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665C0AC-7132-4356-88D4-79E4A49B2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131A1D-D1FF-4A37-8531-B67D54ED466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EC9026-CA1C-465B-ADD5-AE1F9B7A077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064CFB-254B-4876-8556-026D173672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159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loud">
            <a:extLst>
              <a:ext uri="{FF2B5EF4-FFF2-40B4-BE49-F238E27FC236}">
                <a16:creationId xmlns:a16="http://schemas.microsoft.com/office/drawing/2014/main" xmlns="" id="{6D31D0E4-AF4F-A542-A6E3-8EBAA9F1BC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8575"/>
            <a:ext cx="247802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Column Divider" descr="Column Divider">
            <a:extLst>
              <a:ext uri="{FF2B5EF4-FFF2-40B4-BE49-F238E27FC236}">
                <a16:creationId xmlns:a16="http://schemas.microsoft.com/office/drawing/2014/main" xmlns="" id="{B228B4F2-5D6F-42F4-B132-F908BB527268}"/>
              </a:ext>
            </a:extLst>
          </p:cNvPr>
          <p:cNvCxnSpPr>
            <a:cxnSpLocks/>
          </p:cNvCxnSpPr>
          <p:nvPr userDrawn="1"/>
        </p:nvCxnSpPr>
        <p:spPr>
          <a:xfrm>
            <a:off x="3374450" y="1609209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2">
            <a:extLst>
              <a:ext uri="{FF2B5EF4-FFF2-40B4-BE49-F238E27FC236}">
                <a16:creationId xmlns:a16="http://schemas.microsoft.com/office/drawing/2014/main" xmlns="" id="{B35B41AC-36CF-4A0C-BED4-7D06B0F6E2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02001" y="1608575"/>
            <a:ext cx="247802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Column Divider 2" descr="Column Divider">
            <a:extLst>
              <a:ext uri="{FF2B5EF4-FFF2-40B4-BE49-F238E27FC236}">
                <a16:creationId xmlns:a16="http://schemas.microsoft.com/office/drawing/2014/main" xmlns="" id="{43000B2C-7C76-4F07-AF50-5F3019C384BC}"/>
              </a:ext>
            </a:extLst>
          </p:cNvPr>
          <p:cNvCxnSpPr>
            <a:cxnSpLocks/>
          </p:cNvCxnSpPr>
          <p:nvPr userDrawn="1"/>
        </p:nvCxnSpPr>
        <p:spPr>
          <a:xfrm>
            <a:off x="6107576" y="1609209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3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5127" y="1608575"/>
            <a:ext cx="247802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Column Divider 3" descr="Column Divider">
            <a:extLst>
              <a:ext uri="{FF2B5EF4-FFF2-40B4-BE49-F238E27FC236}">
                <a16:creationId xmlns:a16="http://schemas.microsoft.com/office/drawing/2014/main" xmlns="" id="{0379F816-270D-4D0F-8838-510AA3E97C28}"/>
              </a:ext>
            </a:extLst>
          </p:cNvPr>
          <p:cNvCxnSpPr>
            <a:cxnSpLocks/>
          </p:cNvCxnSpPr>
          <p:nvPr userDrawn="1"/>
        </p:nvCxnSpPr>
        <p:spPr>
          <a:xfrm>
            <a:off x="8840702" y="1609209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470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4">
            <a:extLst>
              <a:ext uri="{FF2B5EF4-FFF2-40B4-BE49-F238E27FC236}">
                <a16:creationId xmlns:a16="http://schemas.microsoft.com/office/drawing/2014/main" xmlns="" id="{4FB98D34-E09D-43FC-9515-8F7C37635BF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68254" y="1608575"/>
            <a:ext cx="247802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AA814CE-3331-469B-8BE8-853F42A03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F26386-047A-407D-BEE4-BF9BC2C4C09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5A8344-82CB-496F-8690-72CF339725D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6EBA4F-FCB4-4B89-BEA0-1B33D86D6DE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821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loud">
            <a:extLst>
              <a:ext uri="{FF2B5EF4-FFF2-40B4-BE49-F238E27FC236}">
                <a16:creationId xmlns:a16="http://schemas.microsoft.com/office/drawing/2014/main" xmlns="" id="{DE68A64E-9177-1E41-B02B-9C94A30A0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xmlns="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5"/>
            <a:ext cx="2478024" cy="4506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xmlns="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3373924" y="1609667"/>
            <a:ext cx="0" cy="4508050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03061" y="1609725"/>
            <a:ext cx="2478024" cy="4506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Column Divider 2" descr="Column Divider">
            <a:extLst>
              <a:ext uri="{FF2B5EF4-FFF2-40B4-BE49-F238E27FC236}">
                <a16:creationId xmlns:a16="http://schemas.microsoft.com/office/drawing/2014/main" xmlns="" id="{A70D9BB7-9BB9-40BD-84D2-8EE238E044D3}"/>
              </a:ext>
            </a:extLst>
          </p:cNvPr>
          <p:cNvCxnSpPr>
            <a:cxnSpLocks/>
          </p:cNvCxnSpPr>
          <p:nvPr userDrawn="1"/>
        </p:nvCxnSpPr>
        <p:spPr>
          <a:xfrm>
            <a:off x="6110222" y="1609667"/>
            <a:ext cx="0" cy="4508050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3">
            <a:extLst>
              <a:ext uri="{FF2B5EF4-FFF2-40B4-BE49-F238E27FC236}">
                <a16:creationId xmlns:a16="http://schemas.microsoft.com/office/drawing/2014/main" xmlns="" id="{58EF7396-F6CE-404A-B85F-455D3F5341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9359" y="1609725"/>
            <a:ext cx="2478024" cy="4506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5" name="Column Divider 3" descr="Column Divider">
            <a:extLst>
              <a:ext uri="{FF2B5EF4-FFF2-40B4-BE49-F238E27FC236}">
                <a16:creationId xmlns:a16="http://schemas.microsoft.com/office/drawing/2014/main" xmlns="" id="{BE2D13B4-3BF3-4416-B638-87C59A2973BB}"/>
              </a:ext>
            </a:extLst>
          </p:cNvPr>
          <p:cNvCxnSpPr>
            <a:cxnSpLocks/>
          </p:cNvCxnSpPr>
          <p:nvPr userDrawn="1"/>
        </p:nvCxnSpPr>
        <p:spPr>
          <a:xfrm>
            <a:off x="8846520" y="1609667"/>
            <a:ext cx="0" cy="4508050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4">
            <a:extLst>
              <a:ext uri="{FF2B5EF4-FFF2-40B4-BE49-F238E27FC236}">
                <a16:creationId xmlns:a16="http://schemas.microsoft.com/office/drawing/2014/main" xmlns="" id="{687CB06A-9B62-47DB-BA7A-177E12DFB1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75659" y="1609725"/>
            <a:ext cx="2478024" cy="4506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2191157-EC2D-4417-9959-2EA7D1DAF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2388CBD-B05C-4885-A081-172C87DCAD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3CE56F53-8C5C-4F85-9969-353868B64B2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589360B9-A253-468B-B3D3-70CC43B0746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loud">
            <a:extLst>
              <a:ext uri="{FF2B5EF4-FFF2-40B4-BE49-F238E27FC236}">
                <a16:creationId xmlns:a16="http://schemas.microsoft.com/office/drawing/2014/main" xmlns="" id="{6F66DACA-117A-D443-A12C-B547719EC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xmlns="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9726"/>
            <a:ext cx="247802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xmlns="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3373924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03061" y="1609726"/>
            <a:ext cx="247802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Column Divider 2" descr="Column Divider">
            <a:extLst>
              <a:ext uri="{FF2B5EF4-FFF2-40B4-BE49-F238E27FC236}">
                <a16:creationId xmlns:a16="http://schemas.microsoft.com/office/drawing/2014/main" xmlns="" id="{A70D9BB7-9BB9-40BD-84D2-8EE238E044D3}"/>
              </a:ext>
            </a:extLst>
          </p:cNvPr>
          <p:cNvCxnSpPr>
            <a:cxnSpLocks/>
          </p:cNvCxnSpPr>
          <p:nvPr userDrawn="1"/>
        </p:nvCxnSpPr>
        <p:spPr>
          <a:xfrm>
            <a:off x="6110222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3">
            <a:extLst>
              <a:ext uri="{FF2B5EF4-FFF2-40B4-BE49-F238E27FC236}">
                <a16:creationId xmlns:a16="http://schemas.microsoft.com/office/drawing/2014/main" xmlns="" id="{58EF7396-F6CE-404A-B85F-455D3F5341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9359" y="1609726"/>
            <a:ext cx="247802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5" name="Column Divider 3" descr="Column Divider">
            <a:extLst>
              <a:ext uri="{FF2B5EF4-FFF2-40B4-BE49-F238E27FC236}">
                <a16:creationId xmlns:a16="http://schemas.microsoft.com/office/drawing/2014/main" xmlns="" id="{BE2D13B4-3BF3-4416-B638-87C59A2973BB}"/>
              </a:ext>
            </a:extLst>
          </p:cNvPr>
          <p:cNvCxnSpPr>
            <a:cxnSpLocks/>
          </p:cNvCxnSpPr>
          <p:nvPr userDrawn="1"/>
        </p:nvCxnSpPr>
        <p:spPr>
          <a:xfrm>
            <a:off x="8846520" y="160972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4">
            <a:extLst>
              <a:ext uri="{FF2B5EF4-FFF2-40B4-BE49-F238E27FC236}">
                <a16:creationId xmlns:a16="http://schemas.microsoft.com/office/drawing/2014/main" xmlns="" id="{687CB06A-9B62-47DB-BA7A-177E12DFB17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75659" y="1609726"/>
            <a:ext cx="247802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467A894-8EF4-484B-BF49-DF2E9F970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422C40-A387-420C-B07A-9F6BE08313A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7550E71C-CB99-4BD4-8252-ED7D062329F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FD33CF2B-9E35-4547-8232-5DE4CC57C30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601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Qua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ud">
            <a:extLst>
              <a:ext uri="{FF2B5EF4-FFF2-40B4-BE49-F238E27FC236}">
                <a16:creationId xmlns:a16="http://schemas.microsoft.com/office/drawing/2014/main" xmlns="" id="{A646CDE3-61DE-5F4A-A6EA-E5FECEFF07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3" name="Picture Placeholder 1">
            <a:extLst>
              <a:ext uri="{FF2B5EF4-FFF2-40B4-BE49-F238E27FC236}">
                <a16:creationId xmlns:a16="http://schemas.microsoft.com/office/drawing/2014/main" xmlns="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8875" y="1609209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Field 1">
            <a:extLst>
              <a:ext uri="{FF2B5EF4-FFF2-40B4-BE49-F238E27FC236}">
                <a16:creationId xmlns:a16="http://schemas.microsoft.com/office/drawing/2014/main" xmlns="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609209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xmlns="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609209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Field 2">
            <a:extLst>
              <a:ext uri="{FF2B5EF4-FFF2-40B4-BE49-F238E27FC236}">
                <a16:creationId xmlns:a16="http://schemas.microsoft.com/office/drawing/2014/main" xmlns="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609209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xmlns="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8875" y="4240646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Field 3">
            <a:extLst>
              <a:ext uri="{FF2B5EF4-FFF2-40B4-BE49-F238E27FC236}">
                <a16:creationId xmlns:a16="http://schemas.microsoft.com/office/drawing/2014/main" xmlns="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40646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xmlns="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40646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Field 4">
            <a:extLst>
              <a:ext uri="{FF2B5EF4-FFF2-40B4-BE49-F238E27FC236}">
                <a16:creationId xmlns:a16="http://schemas.microsoft.com/office/drawing/2014/main" xmlns="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40646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E3EED3DC-3691-46BD-9B48-E2C270C74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8BE0263-5FD6-4DE6-B9D0-79EF81804AF3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6C050F-728D-4BEF-B207-F42452F3527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446726-6BED-4C16-B2F2-97FDB0765D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327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xmlns="" id="{14698CB0-77BC-6148-8112-EFC83C0F5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7A30E9B-4EB7-4882-9E42-67210E9CC0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1525" y="1600200"/>
            <a:ext cx="10677525" cy="450799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35CB6F3B-CCE4-4193-8EAA-C4A6D27C7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31DBF8-F618-4198-88BA-FD1569B297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8AA26E-E9A4-4CE1-9157-28062D2322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B3DA01-00EF-4B14-8325-24C113526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Qua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ud">
            <a:extLst>
              <a:ext uri="{FF2B5EF4-FFF2-40B4-BE49-F238E27FC236}">
                <a16:creationId xmlns:a16="http://schemas.microsoft.com/office/drawing/2014/main" xmlns="" id="{307F0167-116B-4B46-AC07-0CF33541BD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3" name="Picture Placeholder 1">
            <a:extLst>
              <a:ext uri="{FF2B5EF4-FFF2-40B4-BE49-F238E27FC236}">
                <a16:creationId xmlns:a16="http://schemas.microsoft.com/office/drawing/2014/main" xmlns="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8875" y="1609209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Field 1">
            <a:extLst>
              <a:ext uri="{FF2B5EF4-FFF2-40B4-BE49-F238E27FC236}">
                <a16:creationId xmlns:a16="http://schemas.microsoft.com/office/drawing/2014/main" xmlns="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609209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xmlns="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609209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Field 2">
            <a:extLst>
              <a:ext uri="{FF2B5EF4-FFF2-40B4-BE49-F238E27FC236}">
                <a16:creationId xmlns:a16="http://schemas.microsoft.com/office/drawing/2014/main" xmlns="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609209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xmlns="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8875" y="4240646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Field 3">
            <a:extLst>
              <a:ext uri="{FF2B5EF4-FFF2-40B4-BE49-F238E27FC236}">
                <a16:creationId xmlns:a16="http://schemas.microsoft.com/office/drawing/2014/main" xmlns="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40646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xmlns="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40646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Field 4">
            <a:extLst>
              <a:ext uri="{FF2B5EF4-FFF2-40B4-BE49-F238E27FC236}">
                <a16:creationId xmlns:a16="http://schemas.microsoft.com/office/drawing/2014/main" xmlns="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40646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83207C4-681D-4388-B80E-EE2FA349A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3EB1D7-DB39-4B87-83A2-C41A68F7435E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BD1DB1E-E699-4B1A-BFD3-5F9D0BCDB86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F2DF93-F6AF-4392-A308-BFC8349686D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03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Numbered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loud">
            <a:extLst>
              <a:ext uri="{FF2B5EF4-FFF2-40B4-BE49-F238E27FC236}">
                <a16:creationId xmlns:a16="http://schemas.microsoft.com/office/drawing/2014/main" xmlns="" id="{3CFD71AD-DED9-6542-9425-0CD364D045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2282" y="4403039"/>
            <a:ext cx="6133750" cy="16950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ACCDE9-9415-4B6A-88C5-02BDAA76AAC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2000" y="1609724"/>
            <a:ext cx="10687050" cy="4505325"/>
          </a:xfrm>
          <a:noFill/>
        </p:spPr>
        <p:txBody>
          <a:bodyPr vert="horz" lIns="0" tIns="0" rIns="0" bIns="0" rtlCol="0">
            <a:noAutofit/>
          </a:bodyPr>
          <a:lstStyle>
            <a:lvl1pPr marL="365125" indent="-365125">
              <a:buClr>
                <a:schemeClr val="accent5"/>
              </a:buClr>
              <a:buFont typeface="+mj-lt"/>
              <a:buAutoNum type="arabicPeriod"/>
              <a:defRPr lang="en-US" dirty="0"/>
            </a:lvl1pPr>
            <a:lvl2pPr marL="548640">
              <a:defRPr lang="en-US" dirty="0"/>
            </a:lvl2pPr>
            <a:lvl3pPr marL="731520">
              <a:defRPr lang="en-US" dirty="0"/>
            </a:lvl3pPr>
            <a:lvl4pPr marL="914400">
              <a:defRPr lang="en-US" dirty="0"/>
            </a:lvl4pPr>
            <a:lvl5pPr marL="109728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9C807732-3520-4DBF-9B75-86BA2E562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F46362-5F33-4F04-9B32-535D333E29C7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561260-593D-4AD6-A0E4-834F8BAAC63D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B71F68-88E7-48F0-B084-32D91B0A0B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Numbered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oud">
            <a:extLst>
              <a:ext uri="{FF2B5EF4-FFF2-40B4-BE49-F238E27FC236}">
                <a16:creationId xmlns:a16="http://schemas.microsoft.com/office/drawing/2014/main" xmlns="" id="{EFF16796-4E17-4FE8-979C-14D9493536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2283" y="4889925"/>
            <a:ext cx="6133749" cy="16950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ACCDE9-9415-4B6A-88C5-02BDAA76AAC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2000" y="1609724"/>
            <a:ext cx="10687050" cy="4505325"/>
          </a:xfrm>
          <a:noFill/>
        </p:spPr>
        <p:txBody>
          <a:bodyPr vert="horz" lIns="0" tIns="0" rIns="0" bIns="0" rtlCol="0">
            <a:noAutofit/>
          </a:bodyPr>
          <a:lstStyle>
            <a:lvl1pPr marL="0" indent="-365760">
              <a:buClr>
                <a:schemeClr val="accent6"/>
              </a:buClr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48640">
              <a:defRPr lang="en-US" dirty="0">
                <a:solidFill>
                  <a:schemeClr val="bg1"/>
                </a:solidFill>
              </a:defRPr>
            </a:lvl2pPr>
            <a:lvl3pPr marL="731520">
              <a:defRPr lang="en-US" dirty="0">
                <a:solidFill>
                  <a:schemeClr val="bg1"/>
                </a:solidFill>
              </a:defRPr>
            </a:lvl3pPr>
            <a:lvl4pPr marL="914400">
              <a:defRPr lang="en-US" dirty="0">
                <a:solidFill>
                  <a:schemeClr val="bg1"/>
                </a:solidFill>
              </a:defRPr>
            </a:lvl4pPr>
            <a:lvl5pPr marL="1097280"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9C807732-3520-4DBF-9B75-86BA2E562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F46362-5F33-4F04-9B32-535D333E29C7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561260-593D-4AD6-A0E4-834F8BAAC63D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B71F68-88E7-48F0-B084-32D91B0A0B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Numbered Out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loud">
            <a:extLst>
              <a:ext uri="{FF2B5EF4-FFF2-40B4-BE49-F238E27FC236}">
                <a16:creationId xmlns:a16="http://schemas.microsoft.com/office/drawing/2014/main" xmlns="" id="{3CFD71AD-DED9-6542-9425-0CD364D045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2282" y="4403039"/>
            <a:ext cx="6133750" cy="16950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ACCDE9-9415-4B6A-88C5-02BDAA76AAC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2000" y="1609724"/>
            <a:ext cx="5084064" cy="4505325"/>
          </a:xfrm>
          <a:noFill/>
        </p:spPr>
        <p:txBody>
          <a:bodyPr vert="horz" lIns="0" tIns="0" rIns="0" bIns="0" rtlCol="0">
            <a:noAutofit/>
          </a:bodyPr>
          <a:lstStyle>
            <a:lvl1pPr marL="365125" indent="-365125">
              <a:buClr>
                <a:schemeClr val="accent5"/>
              </a:buClr>
              <a:buFont typeface="+mj-lt"/>
              <a:buAutoNum type="arabicPeriod"/>
              <a:defRPr lang="en-US" dirty="0"/>
            </a:lvl1pPr>
            <a:lvl2pPr marL="548640">
              <a:defRPr lang="en-US" dirty="0"/>
            </a:lvl2pPr>
            <a:lvl3pPr marL="731520">
              <a:defRPr lang="en-US" dirty="0"/>
            </a:lvl3pPr>
            <a:lvl4pPr marL="914400">
              <a:defRPr lang="en-US" dirty="0"/>
            </a:lvl4pPr>
            <a:lvl5pPr marL="109728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9C807732-3520-4DBF-9B75-86BA2E562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F46362-5F33-4F04-9B32-535D333E29C7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561260-593D-4AD6-A0E4-834F8BAAC63D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B71F68-88E7-48F0-B084-32D91B0A0B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93AB42C3-C7C2-47CD-8E87-C5D5963E7A0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364986" y="1609724"/>
            <a:ext cx="5084064" cy="4505325"/>
          </a:xfrm>
          <a:noFill/>
        </p:spPr>
        <p:txBody>
          <a:bodyPr vert="horz" lIns="0" tIns="0" rIns="0" bIns="0" rtlCol="0">
            <a:noAutofit/>
          </a:bodyPr>
          <a:lstStyle>
            <a:lvl1pPr marL="365125" indent="-365125">
              <a:buClr>
                <a:schemeClr val="accent5"/>
              </a:buClr>
              <a:buFont typeface="+mj-lt"/>
              <a:buAutoNum type="arabicPeriod"/>
              <a:defRPr lang="en-US" dirty="0"/>
            </a:lvl1pPr>
            <a:lvl2pPr marL="548640">
              <a:defRPr lang="en-US" dirty="0"/>
            </a:lvl2pPr>
            <a:lvl3pPr marL="731520">
              <a:defRPr lang="en-US" dirty="0"/>
            </a:lvl3pPr>
            <a:lvl4pPr marL="914400">
              <a:defRPr lang="en-US" dirty="0"/>
            </a:lvl4pPr>
            <a:lvl5pPr marL="109728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59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Numbered Out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oud">
            <a:extLst>
              <a:ext uri="{FF2B5EF4-FFF2-40B4-BE49-F238E27FC236}">
                <a16:creationId xmlns:a16="http://schemas.microsoft.com/office/drawing/2014/main" xmlns="" id="{EFF16796-4E17-4FE8-979C-14D9493536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2283" y="4403039"/>
            <a:ext cx="6133748" cy="16950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ACCDE9-9415-4B6A-88C5-02BDAA76AAC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2000" y="1609724"/>
            <a:ext cx="5084064" cy="4505325"/>
          </a:xfrm>
          <a:noFill/>
        </p:spPr>
        <p:txBody>
          <a:bodyPr vert="horz" lIns="0" tIns="0" rIns="0" bIns="0" rtlCol="0">
            <a:noAutofit/>
          </a:bodyPr>
          <a:lstStyle>
            <a:lvl1pPr marL="0" indent="-365760">
              <a:buClr>
                <a:schemeClr val="accent6"/>
              </a:buClr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48640">
              <a:defRPr lang="en-US" dirty="0">
                <a:solidFill>
                  <a:schemeClr val="bg1"/>
                </a:solidFill>
              </a:defRPr>
            </a:lvl2pPr>
            <a:lvl3pPr marL="731520">
              <a:defRPr lang="en-US" dirty="0">
                <a:solidFill>
                  <a:schemeClr val="bg1"/>
                </a:solidFill>
              </a:defRPr>
            </a:lvl3pPr>
            <a:lvl4pPr marL="914400">
              <a:defRPr lang="en-US" dirty="0">
                <a:solidFill>
                  <a:schemeClr val="bg1"/>
                </a:solidFill>
              </a:defRPr>
            </a:lvl4pPr>
            <a:lvl5pPr marL="1097280"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9C807732-3520-4DBF-9B75-86BA2E562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F46362-5F33-4F04-9B32-535D333E29C7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561260-593D-4AD6-A0E4-834F8BAAC63D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B71F68-88E7-48F0-B084-32D91B0A0B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65B0AED4-660C-4741-9A22-50FB3CA4ABA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366095" y="1609724"/>
            <a:ext cx="5084064" cy="4505325"/>
          </a:xfrm>
          <a:noFill/>
        </p:spPr>
        <p:txBody>
          <a:bodyPr vert="horz" lIns="0" tIns="0" rIns="0" bIns="0" rtlCol="0">
            <a:noAutofit/>
          </a:bodyPr>
          <a:lstStyle>
            <a:lvl1pPr marL="0" indent="-365760">
              <a:buClr>
                <a:schemeClr val="accent6"/>
              </a:buClr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48640">
              <a:defRPr lang="en-US" dirty="0">
                <a:solidFill>
                  <a:schemeClr val="bg1"/>
                </a:solidFill>
              </a:defRPr>
            </a:lvl2pPr>
            <a:lvl3pPr marL="731520">
              <a:defRPr lang="en-US" dirty="0">
                <a:solidFill>
                  <a:schemeClr val="bg1"/>
                </a:solidFill>
              </a:defRPr>
            </a:lvl3pPr>
            <a:lvl4pPr marL="914400">
              <a:defRPr lang="en-US" dirty="0">
                <a:solidFill>
                  <a:schemeClr val="bg1"/>
                </a:solidFill>
              </a:defRPr>
            </a:lvl4pPr>
            <a:lvl5pPr marL="1097280"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Qua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loud">
            <a:extLst>
              <a:ext uri="{FF2B5EF4-FFF2-40B4-BE49-F238E27FC236}">
                <a16:creationId xmlns:a16="http://schemas.microsoft.com/office/drawing/2014/main" xmlns="" id="{2836A0A9-B46B-8E44-BD88-E6FFEC5F94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22" name="Subtitle">
            <a:extLst>
              <a:ext uri="{FF2B5EF4-FFF2-40B4-BE49-F238E27FC236}">
                <a16:creationId xmlns:a16="http://schemas.microsoft.com/office/drawing/2014/main" xmlns="" id="{F8627394-C302-DF4A-A2CC-76DC053BE2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xmlns="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763" y="1609725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Field 1">
            <a:extLst>
              <a:ext uri="{FF2B5EF4-FFF2-40B4-BE49-F238E27FC236}">
                <a16:creationId xmlns:a16="http://schemas.microsoft.com/office/drawing/2014/main" xmlns="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609725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xmlns="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609725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Field 2">
            <a:extLst>
              <a:ext uri="{FF2B5EF4-FFF2-40B4-BE49-F238E27FC236}">
                <a16:creationId xmlns:a16="http://schemas.microsoft.com/office/drawing/2014/main" xmlns="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609725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xmlns="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6763" y="4241162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Field 3">
            <a:extLst>
              <a:ext uri="{FF2B5EF4-FFF2-40B4-BE49-F238E27FC236}">
                <a16:creationId xmlns:a16="http://schemas.microsoft.com/office/drawing/2014/main" xmlns="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41162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xmlns="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41162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Field 4">
            <a:extLst>
              <a:ext uri="{FF2B5EF4-FFF2-40B4-BE49-F238E27FC236}">
                <a16:creationId xmlns:a16="http://schemas.microsoft.com/office/drawing/2014/main" xmlns="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41162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A56FC21-9E73-4F6F-9512-715B2F6AE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4CAAD-4985-4FFF-BE24-1873DC385CA6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D6AD3B-D115-41B9-A024-91B560E170A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F57306-2538-4D77-8134-400C30C727E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Qua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loud">
            <a:extLst>
              <a:ext uri="{FF2B5EF4-FFF2-40B4-BE49-F238E27FC236}">
                <a16:creationId xmlns:a16="http://schemas.microsoft.com/office/drawing/2014/main" xmlns="" id="{A59691D8-12D1-8E4C-8346-D9FD6743C1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22" name="Subtitle">
            <a:extLst>
              <a:ext uri="{FF2B5EF4-FFF2-40B4-BE49-F238E27FC236}">
                <a16:creationId xmlns:a16="http://schemas.microsoft.com/office/drawing/2014/main" xmlns="" id="{F8627394-C302-DF4A-A2CC-76DC053BE2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xmlns="" id="{DC7ED535-9B24-2444-9E27-765F743C79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763" y="1609725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Field 1">
            <a:extLst>
              <a:ext uri="{FF2B5EF4-FFF2-40B4-BE49-F238E27FC236}">
                <a16:creationId xmlns:a16="http://schemas.microsoft.com/office/drawing/2014/main" xmlns="" id="{C023883C-5CAF-9849-B009-1426F3585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5" y="1609725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xmlns="" id="{422BC426-FCDB-1347-93C5-E0102AEBC39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50303" y="1609725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Field 2">
            <a:extLst>
              <a:ext uri="{FF2B5EF4-FFF2-40B4-BE49-F238E27FC236}">
                <a16:creationId xmlns:a16="http://schemas.microsoft.com/office/drawing/2014/main" xmlns="" id="{0EDDA99D-1B70-A347-9716-4968C6A67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4823" y="1609725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xmlns="" id="{B5E51CE6-D9C1-DD40-936F-2F700452F82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66763" y="4241162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Field 3">
            <a:extLst>
              <a:ext uri="{FF2B5EF4-FFF2-40B4-BE49-F238E27FC236}">
                <a16:creationId xmlns:a16="http://schemas.microsoft.com/office/drawing/2014/main" xmlns="" id="{031D2CD6-C0D8-8147-83B7-2E2A8E8722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45" y="4241162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xmlns="" id="{E401E47D-2565-384E-8A5E-2C02D2EAAAA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350303" y="4241162"/>
            <a:ext cx="1618488" cy="1618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Field 4">
            <a:extLst>
              <a:ext uri="{FF2B5EF4-FFF2-40B4-BE49-F238E27FC236}">
                <a16:creationId xmlns:a16="http://schemas.microsoft.com/office/drawing/2014/main" xmlns="" id="{41923FF5-9A13-1F4B-89D9-62FE2B4383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4823" y="4241162"/>
            <a:ext cx="3203704" cy="1873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3F5A0DB-77B7-43EC-848A-C3EEA5F4DC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2928A2-36B1-4B61-82B8-0724A988B968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8365B2-9A7D-4291-A052-A65B0C767BB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61CBF8-87F2-4E8D-9C05-48F5D29D5D7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48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oud">
            <a:extLst>
              <a:ext uri="{FF2B5EF4-FFF2-40B4-BE49-F238E27FC236}">
                <a16:creationId xmlns:a16="http://schemas.microsoft.com/office/drawing/2014/main" xmlns="" id="{8BD8F955-3E3E-4E6E-A650-C4E0C80495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pic>
        <p:nvPicPr>
          <p:cNvPr id="6" name="OTag">
            <a:extLst>
              <a:ext uri="{FF2B5EF4-FFF2-40B4-BE49-F238E27FC236}">
                <a16:creationId xmlns:a16="http://schemas.microsoft.com/office/drawing/2014/main" xmlns="" id="{0F682282-A332-4D5C-89F4-38480EC33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0" name="OTag">
            <a:extLst>
              <a:ext uri="{FF2B5EF4-FFF2-40B4-BE49-F238E27FC236}">
                <a16:creationId xmlns:a16="http://schemas.microsoft.com/office/drawing/2014/main" xmlns="" id="{00F1077A-D301-437A-8CE7-A0EA6CDECB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6E29D2F-E9BE-442D-8048-30D82B0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49E66D-873C-4E3D-B665-952DA3AD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2D4C26-D77F-4F76-BA95-32055FEC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Tag">
            <a:extLst>
              <a:ext uri="{FF2B5EF4-FFF2-40B4-BE49-F238E27FC236}">
                <a16:creationId xmlns:a16="http://schemas.microsoft.com/office/drawing/2014/main" xmlns="" id="{1CFFF60E-C73F-41DD-B4B9-8792F4C0D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1" name="Cloud">
            <a:extLst>
              <a:ext uri="{FF2B5EF4-FFF2-40B4-BE49-F238E27FC236}">
                <a16:creationId xmlns:a16="http://schemas.microsoft.com/office/drawing/2014/main" xmlns="" id="{A2A0E6A0-6580-9B4E-8437-9949DBFBF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EECACB-46C4-4A42-8159-4ABC00F8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AED7B6-E930-4B73-845F-99262175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691DFD-B788-4684-96F9-4DD21020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62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ud">
            <a:extLst>
              <a:ext uri="{FF2B5EF4-FFF2-40B4-BE49-F238E27FC236}">
                <a16:creationId xmlns:a16="http://schemas.microsoft.com/office/drawing/2014/main" xmlns="" id="{A52109B5-4152-894B-9BF6-17B5458CC9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F5090641-BB3E-479D-A754-1B2B6F37AE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53D77D-CD9E-445C-8F26-904F65B51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DAEFA0-C12C-4365-A532-D29F8195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6038FD-33E0-4C25-AC00-13FEB177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xmlns="" id="{6D6FFA39-C5A8-964A-B2FE-D6F8EB7EB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E7315-8D61-4C6A-B9C0-F07567A04C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1525" y="1600200"/>
            <a:ext cx="10671175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B97CAD67-FAD1-46CA-BDA2-0A0141647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3D7001-FB5A-4601-97ED-F7B118AEEF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8561F1-3666-4956-BFDC-75350F7446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11022C-732A-4A28-8D73-4FE28C0CA3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22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ud">
            <a:extLst>
              <a:ext uri="{FF2B5EF4-FFF2-40B4-BE49-F238E27FC236}">
                <a16:creationId xmlns:a16="http://schemas.microsoft.com/office/drawing/2014/main" xmlns="" id="{05859F96-E4B3-8747-B027-10CA6EDB3E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F495A570-6FAE-4393-89B0-E6BA7AC6B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0792EEA-DB03-4E8E-B6AB-1122F317F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BB5D96-D6C9-4E8C-9D41-A28C7CED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0D253-6DDA-4486-89F6-5D573286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98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xmlns="" id="{EE127CFA-8D5C-584E-9C61-6685B5479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15" name="Subtitle">
            <a:extLst>
              <a:ext uri="{FF2B5EF4-FFF2-40B4-BE49-F238E27FC236}">
                <a16:creationId xmlns:a16="http://schemas.microsoft.com/office/drawing/2014/main" xmlns="" id="{FC0004EB-159B-A345-859C-0E83416ED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24235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C6A8D35-C90D-428D-8E15-6F958679D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6526A55-50C7-43D1-9A4E-DE6E315786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7ED885-1287-4046-BFFE-E5DEC702C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C1380-E61D-4D70-B7A9-EA2CA56D14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xmlns="" id="{93BCC98D-F462-9844-9660-2EA01F13E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15" name="Subtitle">
            <a:extLst>
              <a:ext uri="{FF2B5EF4-FFF2-40B4-BE49-F238E27FC236}">
                <a16:creationId xmlns:a16="http://schemas.microsoft.com/office/drawing/2014/main" xmlns="" id="{FC0004EB-159B-A345-859C-0E83416ED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471FF06-338B-46FE-B4FE-F72B7ABAE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59E3D4-8DE9-4EE7-AF46-396CA0361B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7ABD9F-CF7B-4739-A09B-21C74EE3D7D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1326A2-CE99-456C-A450-2DC676458C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22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90C14E-647D-DE45-A3FE-3E841253B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r="-1"/>
          <a:stretch/>
        </p:blipFill>
        <p:spPr>
          <a:xfrm>
            <a:off x="6095574" y="0"/>
            <a:ext cx="6096425" cy="6858000"/>
          </a:xfrm>
          <a:prstGeom prst="rect">
            <a:avLst/>
          </a:prstGeom>
        </p:spPr>
      </p:pic>
      <p:pic>
        <p:nvPicPr>
          <p:cNvPr id="23" name="OTag">
            <a:extLst>
              <a:ext uri="{FF2B5EF4-FFF2-40B4-BE49-F238E27FC236}">
                <a16:creationId xmlns:a16="http://schemas.microsoft.com/office/drawing/2014/main" xmlns="" id="{000C5F04-372F-427E-81C5-11434B356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17" y="6355080"/>
            <a:ext cx="502920" cy="502920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xmlns="" id="{6FFB33C6-31EA-4D15-AC3F-377D699FA8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5225" y="4649788"/>
            <a:ext cx="5072063" cy="145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83AB0E-EC5F-476F-B6A9-E6F9CE84E9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3900" y="1600200"/>
            <a:ext cx="5072063" cy="2415700"/>
          </a:xfrm>
        </p:spPr>
        <p:txBody>
          <a:bodyPr anchor="b" anchorCtr="0"/>
          <a:lstStyle>
            <a:lvl1pPr>
              <a:defRPr sz="8000" b="1">
                <a:solidFill>
                  <a:srgbClr val="AE562C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4EF74DF-FD68-4CDF-B4CE-342E7A165BC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89C4B030-1E0B-4CB0-87B4-DF607257368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BADD7B5-9676-40DE-A88A-5EC3D33A65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B54DF6-D8D9-3E4B-A5D4-8DB1B36A2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/>
          <a:stretch/>
        </p:blipFill>
        <p:spPr>
          <a:xfrm>
            <a:off x="6096000" y="0"/>
            <a:ext cx="6096348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xmlns="" id="{E8A7F756-6885-FD4D-8CAC-01911AF996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xmlns="" id="{6FFB33C6-31EA-4D15-AC3F-377D699FA8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5225" y="4649788"/>
            <a:ext cx="5072063" cy="1457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52A6D6F1-EBC4-4335-819B-433720EB17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3900" y="1600200"/>
            <a:ext cx="5085287" cy="2415700"/>
          </a:xfrm>
        </p:spPr>
        <p:txBody>
          <a:bodyPr anchor="b" anchorCtr="0"/>
          <a:lstStyle>
            <a:lvl1pPr>
              <a:defRPr sz="8000" b="1">
                <a:solidFill>
                  <a:srgbClr val="759C6C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58375C-46BC-48EA-9DFC-3DF06967D7C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B2DF6E-494A-4D98-888D-68B724E489C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DC2851-E9BE-4691-AE94-635936A6677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40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- Data Texture 07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681203-42C6-B54E-A5F8-FE2DAE3C0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Tag">
            <a:extLst>
              <a:ext uri="{FF2B5EF4-FFF2-40B4-BE49-F238E27FC236}">
                <a16:creationId xmlns:a16="http://schemas.microsoft.com/office/drawing/2014/main" xmlns="" id="{B620A016-1EBE-426A-BB19-9671229484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ADFA4C3-C577-4944-B23B-0E8CEECA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548FBC-C180-4348-924F-1AD0DE33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993164-8F12-4A57-BCB2-ECAB88B1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11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- Data Texture 07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8B6F3C-673A-2C4F-BDD8-A174DA9D4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xmlns="" id="{C6ADE0F8-03AA-E84C-A08A-799EE14D7C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DF2B49-8199-43EF-9C31-2EE3E227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90A680-202A-4EB8-8426-F81FE6C1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D7B772-BB21-406A-A2FE-5A714746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3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- Data Texture 16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8A9AF7-F5CE-844F-BBE4-0C983CB99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xmlns="" id="{82323826-2F7C-DC44-94F9-0225962BE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89127AD-303E-4148-925B-F8D85494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77CD67-74FC-43EC-912B-8B74B34E5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AC119101-EC6A-4B95-9940-BAB31432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60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- Data Texture 16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F9FCE-AE1C-564C-8F89-B5CD38A47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xmlns="" id="{82323826-2F7C-DC44-94F9-0225962BE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AE7266-CBC0-47D9-85A0-91E01109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638588-07BC-4F98-97FA-975AE144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48B57A4-1EA3-47FA-AD37-31BB8267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514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- Data Texture 19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7712D2-1637-4940-A323-42EBA61AD5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xmlns="" id="{F4939B61-9B7E-A240-8CE9-7E014F78E0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BA956C-AFD4-4D95-9304-BB81E2E1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9782E6-C6D7-4588-8CDE-8BB252C5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7AD6286E-40B3-4954-877E-F88E2191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ud">
            <a:extLst>
              <a:ext uri="{FF2B5EF4-FFF2-40B4-BE49-F238E27FC236}">
                <a16:creationId xmlns:a16="http://schemas.microsoft.com/office/drawing/2014/main" xmlns="" id="{53E58D20-1E4E-43E2-88A3-52402E9A1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7862753" y="25409"/>
            <a:ext cx="4326976" cy="2552429"/>
          </a:xfrm>
          <a:prstGeom prst="rect">
            <a:avLst/>
          </a:prstGeom>
        </p:spPr>
      </p:pic>
      <p:pic>
        <p:nvPicPr>
          <p:cNvPr id="18" name="OTag">
            <a:extLst>
              <a:ext uri="{FF2B5EF4-FFF2-40B4-BE49-F238E27FC236}">
                <a16:creationId xmlns:a16="http://schemas.microsoft.com/office/drawing/2014/main" xmlns="" id="{7BFEFC66-2347-E947-A49E-DD43E74CCC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4" name="Oracle Logo" descr="Oracle Logo">
            <a:extLst>
              <a:ext uri="{FF2B5EF4-FFF2-40B4-BE49-F238E27FC236}">
                <a16:creationId xmlns:a16="http://schemas.microsoft.com/office/drawing/2014/main" xmlns="" id="{90869BEA-7CC8-4176-A565-8203484F77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invGray">
          <a:xfrm>
            <a:off x="944949" y="1132368"/>
            <a:ext cx="1524893" cy="320039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xmlns="" id="{461BB5F1-8825-7944-96EB-84453175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148840"/>
            <a:ext cx="10158984" cy="1280160"/>
          </a:xfrm>
          <a:noFill/>
        </p:spPr>
        <p:txBody>
          <a:bodyPr vert="horz" wrap="square" lIns="0" tIns="0" rIns="0" bIns="91440" rtlCol="0" anchor="b">
            <a:no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Title goes here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xmlns="" id="{DE85AE1C-733D-7244-A6DA-C3ADBC76ED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759C6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xmlns="" id="{5096A149-B6C9-A04E-A2B0-54CCFAA425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030" y="4544568"/>
            <a:ext cx="5077970" cy="266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xmlns="" id="{A57492F9-1AD2-9346-9BB6-C0CF36DEF5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8030" y="4882896"/>
            <a:ext cx="5077970" cy="8951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xmlns="" id="{3F245C91-10B8-42A5-9343-B8007DFEA4E7}"/>
              </a:ext>
            </a:extLst>
          </p:cNvPr>
          <p:cNvSpPr/>
          <p:nvPr userDrawn="1"/>
        </p:nvSpPr>
        <p:spPr>
          <a:xfrm>
            <a:off x="0" y="0"/>
            <a:ext cx="190482" cy="685736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</p:spTree>
    <p:extLst>
      <p:ext uri="{BB962C8B-B14F-4D97-AF65-F5344CB8AC3E}">
        <p14:creationId xmlns:p14="http://schemas.microsoft.com/office/powerpoint/2010/main" val="1091730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- Data Texture 19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D5B665-2B39-6645-BF1F-C5F9BD830A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xmlns="" id="{F4939B61-9B7E-A240-8CE9-7E014F78E0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7CFD62-A920-45CB-9691-083BA564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4B8371-BFE0-4C4C-9EC8-651A5979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BC47787-CD64-4386-A100-73FB94F8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202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xmlns="" id="{649C3E4A-56A6-4657-815D-5F0928FE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">
            <a:extLst>
              <a:ext uri="{FF2B5EF4-FFF2-40B4-BE49-F238E27FC236}">
                <a16:creationId xmlns:a16="http://schemas.microsoft.com/office/drawing/2014/main" xmlns="" id="{681B7FDB-21AD-43D3-9629-6865ECE7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11" name="Date Placeholder">
            <a:extLst>
              <a:ext uri="{FF2B5EF4-FFF2-40B4-BE49-F238E27FC236}">
                <a16:creationId xmlns:a16="http://schemas.microsoft.com/office/drawing/2014/main" xmlns="" id="{2872A553-B5A6-4603-91A2-FF76401D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F13852C-D243-4D5A-B7E1-09812A4D64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7F3825-1D38-4C39-8F70-C060E9BEE3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1609725"/>
            <a:ext cx="10687050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47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xmlns="" id="{649C3E4A-56A6-4657-815D-5F0928FE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">
            <a:extLst>
              <a:ext uri="{FF2B5EF4-FFF2-40B4-BE49-F238E27FC236}">
                <a16:creationId xmlns:a16="http://schemas.microsoft.com/office/drawing/2014/main" xmlns="" id="{681B7FDB-21AD-43D3-9629-6865ECE7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11" name="Date Placeholder">
            <a:extLst>
              <a:ext uri="{FF2B5EF4-FFF2-40B4-BE49-F238E27FC236}">
                <a16:creationId xmlns:a16="http://schemas.microsoft.com/office/drawing/2014/main" xmlns="" id="{2872A553-B5A6-4603-91A2-FF76401D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612D05-859A-4FDE-924B-FB9169621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37BB3CE-1E42-4557-A754-EAB09439D6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1609725"/>
            <a:ext cx="10677525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98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Remot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E69D29-7337-6248-888D-2A0330852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/>
          <a:stretch/>
        </p:blipFill>
        <p:spPr>
          <a:xfrm>
            <a:off x="4876800" y="0"/>
            <a:ext cx="7315199" cy="6858000"/>
          </a:xfrm>
          <a:prstGeom prst="rect">
            <a:avLst/>
          </a:prstGeom>
        </p:spPr>
      </p:pic>
      <p:sp>
        <p:nvSpPr>
          <p:cNvPr id="20" name="Title">
            <a:extLst>
              <a:ext uri="{FF2B5EF4-FFF2-40B4-BE49-F238E27FC236}">
                <a16:creationId xmlns:a16="http://schemas.microsoft.com/office/drawing/2014/main" xmlns="" id="{D94542D5-A1D6-E542-963D-B72B60EDE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816" y="2351724"/>
            <a:ext cx="6297167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Add title here. Also remove/replace placeholder image as needed.</a:t>
            </a:r>
          </a:p>
        </p:txBody>
      </p:sp>
      <p:sp>
        <p:nvSpPr>
          <p:cNvPr id="21" name="Text Field">
            <a:extLst>
              <a:ext uri="{FF2B5EF4-FFF2-40B4-BE49-F238E27FC236}">
                <a16:creationId xmlns:a16="http://schemas.microsoft.com/office/drawing/2014/main" xmlns="" id="{517ED098-6976-5549-9CFB-EE89734AF8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5816" y="3662156"/>
            <a:ext cx="6297168" cy="11324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10" name="OTag">
            <a:extLst>
              <a:ext uri="{FF2B5EF4-FFF2-40B4-BE49-F238E27FC236}">
                <a16:creationId xmlns:a16="http://schemas.microsoft.com/office/drawing/2014/main" xmlns="" id="{3CE1CF95-2ED4-4044-A052-7E6E1867A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2F5E131-FF87-4B2F-9DB6-B4DB095B758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4876800" cy="6858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86FB79-6AF9-4538-98F2-33825A26DEC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4D6A4509-AC78-4360-9126-01A3BC6609A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6C2FCDC2-FBB6-46F4-9BD5-AE85C1DC3F2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Remot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B9AC92-58C2-B14E-81EA-F40548FD4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/>
          <a:stretch/>
        </p:blipFill>
        <p:spPr>
          <a:xfrm>
            <a:off x="4876798" y="0"/>
            <a:ext cx="7315201" cy="6858000"/>
          </a:xfrm>
          <a:prstGeom prst="rect">
            <a:avLst/>
          </a:prstGeom>
        </p:spPr>
      </p:pic>
      <p:sp>
        <p:nvSpPr>
          <p:cNvPr id="20" name="Title">
            <a:extLst>
              <a:ext uri="{FF2B5EF4-FFF2-40B4-BE49-F238E27FC236}">
                <a16:creationId xmlns:a16="http://schemas.microsoft.com/office/drawing/2014/main" xmlns="" id="{D94542D5-A1D6-E542-963D-B72B60EDE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816" y="2351724"/>
            <a:ext cx="6297167" cy="82296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400" b="1" i="0" baseline="0">
                <a:latin typeface="Oracle Sans Tab" panose="020B0503020204020204" pitchFamily="34" charset="0"/>
                <a:ea typeface="+mn-ea"/>
                <a:cs typeface="Oracle Sans Tab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Add title here. Also remove/replace placeholder image as needed.</a:t>
            </a:r>
          </a:p>
        </p:txBody>
      </p:sp>
      <p:sp>
        <p:nvSpPr>
          <p:cNvPr id="21" name="Text Field">
            <a:extLst>
              <a:ext uri="{FF2B5EF4-FFF2-40B4-BE49-F238E27FC236}">
                <a16:creationId xmlns:a16="http://schemas.microsoft.com/office/drawing/2014/main" xmlns="" id="{517ED098-6976-5549-9CFB-EE89734AF8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5816" y="3662156"/>
            <a:ext cx="6297168" cy="11324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10" name="OTag">
            <a:extLst>
              <a:ext uri="{FF2B5EF4-FFF2-40B4-BE49-F238E27FC236}">
                <a16:creationId xmlns:a16="http://schemas.microsoft.com/office/drawing/2014/main" xmlns="" id="{3AA2A5D2-AD0A-4DBD-927A-96DC377BC4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FEB6C0-1F5B-4135-8E18-A04A68550D7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4876800" cy="6858000"/>
          </a:xfrm>
        </p:spPr>
        <p:txBody>
          <a:bodyPr anchor="ctr" anchorCtr="1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522B3ED-CF2C-4067-92C1-D268C952FB0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CE0BF7F-49D0-4680-97A6-57F3353BC73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FD3ACE9-71BB-462A-B503-22DE7B536BD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54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Quote with Data Tex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Data Texture Image">
            <a:extLst>
              <a:ext uri="{FF2B5EF4-FFF2-40B4-BE49-F238E27FC236}">
                <a16:creationId xmlns:a16="http://schemas.microsoft.com/office/drawing/2014/main" xmlns="" id="{B04AAB1E-3886-45C0-9EE7-ABD1360D0F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  <a:ln>
            <a:noFill/>
          </a:ln>
        </p:spPr>
      </p:pic>
      <p:pic>
        <p:nvPicPr>
          <p:cNvPr id="30" name="OTag">
            <a:extLst>
              <a:ext uri="{FF2B5EF4-FFF2-40B4-BE49-F238E27FC236}">
                <a16:creationId xmlns:a16="http://schemas.microsoft.com/office/drawing/2014/main" xmlns="" id="{7DC71B8D-1AA8-1D49-9770-9D8CD0F61F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xmlns="" id="{BA19B719-F896-40D2-A59B-8E51E7D4B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5" y="1828800"/>
            <a:ext cx="8049200" cy="2026447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lang="en-US" sz="3200" b="0">
                <a:latin typeface="+mj-lt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logo as needed.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xmlns="" id="{B09058E5-A74E-C340-89D0-4D15C2F3B8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1999" y="4540249"/>
            <a:ext cx="5333999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sp>
        <p:nvSpPr>
          <p:cNvPr id="12" name="Text Field 2">
            <a:extLst>
              <a:ext uri="{FF2B5EF4-FFF2-40B4-BE49-F238E27FC236}">
                <a16:creationId xmlns:a16="http://schemas.microsoft.com/office/drawing/2014/main" xmlns="" id="{36C31D35-A48A-6B46-A3DB-FDB99CCA72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1999" y="4877842"/>
            <a:ext cx="5333999" cy="8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414A2E81-7AA0-4954-BF7E-C076C41AF7C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71067" y="1013988"/>
            <a:ext cx="2944208" cy="8148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F17ECA2C-4CF8-48ED-893A-2958F9909B9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4FDBCE-E35C-4859-AD9D-93665BD69FD5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5130C2-E640-4887-BCA9-090F40084C88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Quote with Data Tex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ata Texture Image">
            <a:extLst>
              <a:ext uri="{FF2B5EF4-FFF2-40B4-BE49-F238E27FC236}">
                <a16:creationId xmlns:a16="http://schemas.microsoft.com/office/drawing/2014/main" xmlns="" id="{8A6273FB-BF91-403E-A6FD-7515A6D8B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OTag">
            <a:extLst>
              <a:ext uri="{FF2B5EF4-FFF2-40B4-BE49-F238E27FC236}">
                <a16:creationId xmlns:a16="http://schemas.microsoft.com/office/drawing/2014/main" xmlns="" id="{7DC71B8D-1AA8-1D49-9770-9D8CD0F61F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Quote">
            <a:extLst>
              <a:ext uri="{FF2B5EF4-FFF2-40B4-BE49-F238E27FC236}">
                <a16:creationId xmlns:a16="http://schemas.microsoft.com/office/drawing/2014/main" xmlns="" id="{70860AE5-51F4-4600-B7C5-0FFE1F5EE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5" y="1828800"/>
            <a:ext cx="8022040" cy="196335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200" b="0">
                <a:latin typeface="+mj-lt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logo as needed.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xmlns="" id="{B09058E5-A74E-C340-89D0-4D15C2F3B8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1999" y="4540249"/>
            <a:ext cx="5333999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sp>
        <p:nvSpPr>
          <p:cNvPr id="12" name="Text Field 2">
            <a:extLst>
              <a:ext uri="{FF2B5EF4-FFF2-40B4-BE49-F238E27FC236}">
                <a16:creationId xmlns:a16="http://schemas.microsoft.com/office/drawing/2014/main" xmlns="" id="{36C31D35-A48A-6B46-A3DB-FDB99CCA72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1999" y="4877842"/>
            <a:ext cx="5333999" cy="8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CF70D2C9-2534-48AA-9A8A-D82D5A31B2F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71067" y="1013988"/>
            <a:ext cx="2944208" cy="8148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4626C9C3-D9C8-4222-B161-D7AF97BC1F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C64C126A-0D05-424A-A6C2-80119CEAE61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6D685BD-0D80-40FF-88C3-58BBDF890F03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00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ote">
            <a:extLst>
              <a:ext uri="{FF2B5EF4-FFF2-40B4-BE49-F238E27FC236}">
                <a16:creationId xmlns:a16="http://schemas.microsoft.com/office/drawing/2014/main" xmlns="" id="{A13E52A3-3B72-407D-BD94-ADB27B9FC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2844" y="2434528"/>
            <a:ext cx="6067096" cy="1846659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lnSpc>
                <a:spcPct val="100000"/>
              </a:lnSpc>
              <a:defRPr lang="en-US" sz="3000" b="0" dirty="0">
                <a:latin typeface="+mj-lt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image as needed.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xmlns="" id="{04A571F4-71E4-264A-BBD5-0475995E68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72844" y="4983135"/>
            <a:ext cx="6054629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sp>
        <p:nvSpPr>
          <p:cNvPr id="11" name="Text Field 2">
            <a:extLst>
              <a:ext uri="{FF2B5EF4-FFF2-40B4-BE49-F238E27FC236}">
                <a16:creationId xmlns:a16="http://schemas.microsoft.com/office/drawing/2014/main" xmlns="" id="{CBFB97F9-F988-C34C-8B6D-BB4A4D8817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72844" y="5320728"/>
            <a:ext cx="6054629" cy="7863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pic>
        <p:nvPicPr>
          <p:cNvPr id="15" name="OTag">
            <a:extLst>
              <a:ext uri="{FF2B5EF4-FFF2-40B4-BE49-F238E27FC236}">
                <a16:creationId xmlns:a16="http://schemas.microsoft.com/office/drawing/2014/main" xmlns="" id="{D79573CA-7EF3-46CE-91D4-01D1A2F17B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F9EF32-2876-8841-ADB8-707F8BDB8530}"/>
              </a:ext>
            </a:extLst>
          </p:cNvPr>
          <p:cNvSpPr txBox="1"/>
          <p:nvPr userDrawn="1"/>
        </p:nvSpPr>
        <p:spPr>
          <a:xfrm>
            <a:off x="1295730" y="3244334"/>
            <a:ext cx="228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Click to add image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xmlns="" id="{48F56FAF-A389-4DEC-BCB5-7C2BCDEBE166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434085" y="1206535"/>
            <a:ext cx="2944208" cy="841248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145069B-D056-45AF-BC91-ABDBFD0C3D1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0" y="0"/>
            <a:ext cx="4876800" cy="6858000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C7CAF2-5875-4790-8762-15A8CDD16E08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175504-AA80-48D0-ABE0-C3B4B0480FBA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FA2E22D8-777D-4A4E-8190-9C7E9654A63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ote">
            <a:extLst>
              <a:ext uri="{FF2B5EF4-FFF2-40B4-BE49-F238E27FC236}">
                <a16:creationId xmlns:a16="http://schemas.microsoft.com/office/drawing/2014/main" xmlns="" id="{E7972264-22BA-4EDF-A0AC-13C683A7D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8728" y="2435027"/>
            <a:ext cx="6051272" cy="1846659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lnSpc>
                <a:spcPct val="100000"/>
              </a:lnSpc>
              <a:defRPr lang="en-US" sz="3000" b="0">
                <a:latin typeface="+mj-lt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“Click to type customer or partner quote surrounded by quotation marks.” Remove/replace placeholder image as needed.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xmlns="" id="{04A571F4-71E4-264A-BBD5-0475995E68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85816" y="4983135"/>
            <a:ext cx="6051272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 of person quoted</a:t>
            </a:r>
          </a:p>
        </p:txBody>
      </p:sp>
      <p:sp>
        <p:nvSpPr>
          <p:cNvPr id="11" name="Text Field 2">
            <a:extLst>
              <a:ext uri="{FF2B5EF4-FFF2-40B4-BE49-F238E27FC236}">
                <a16:creationId xmlns:a16="http://schemas.microsoft.com/office/drawing/2014/main" xmlns="" id="{CBFB97F9-F988-C34C-8B6D-BB4A4D8817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85816" y="5320728"/>
            <a:ext cx="6051272" cy="7863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Additional information if needed</a:t>
            </a:r>
          </a:p>
        </p:txBody>
      </p:sp>
      <p:pic>
        <p:nvPicPr>
          <p:cNvPr id="15" name="OTag">
            <a:extLst>
              <a:ext uri="{FF2B5EF4-FFF2-40B4-BE49-F238E27FC236}">
                <a16:creationId xmlns:a16="http://schemas.microsoft.com/office/drawing/2014/main" xmlns="" id="{0D7B12AA-E756-4885-BD64-8DBE9AAC5A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12" name="Picture Placeholder 6">
            <a:extLst>
              <a:ext uri="{FF2B5EF4-FFF2-40B4-BE49-F238E27FC236}">
                <a16:creationId xmlns:a16="http://schemas.microsoft.com/office/drawing/2014/main" xmlns="" id="{B09CBC8C-115F-4556-A4E2-129D0E230A87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434085" y="1206535"/>
            <a:ext cx="2944208" cy="841248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EF3D1FF3-649D-46E2-9FDF-D1A77643F22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0" y="0"/>
            <a:ext cx="4876800" cy="6858000"/>
          </a:xfrm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06CAD6-29C8-4422-A48D-D8830936B44F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B2E353-DA56-4DDC-BA6A-8DBF5B35499D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82F77D-AAE1-49E0-8C46-83975B4AC82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19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495930-5024-524D-90FA-BAA316B010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4615" y="-97562"/>
            <a:ext cx="6062076" cy="7002025"/>
          </a:xfrm>
          <a:prstGeom prst="rect">
            <a:avLst/>
          </a:prstGeom>
        </p:spPr>
      </p:pic>
      <p:sp>
        <p:nvSpPr>
          <p:cNvPr id="3" name="Thank You">
            <a:extLst>
              <a:ext uri="{FF2B5EF4-FFF2-40B4-BE49-F238E27FC236}">
                <a16:creationId xmlns:a16="http://schemas.microsoft.com/office/drawing/2014/main" xmlns="" id="{701BFB4F-AD1A-4B21-826E-A2F61F5D8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5" y="3482230"/>
            <a:ext cx="5022325" cy="822960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0">
                <a:latin typeface="+mj-lt"/>
                <a:cs typeface="Oracle Sans Tab" panose="020B0503020204020204" pitchFamily="34" charset="0"/>
              </a:defRPr>
            </a:lvl1pPr>
          </a:lstStyle>
          <a:p>
            <a:pPr marL="0" marR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tabLst/>
            </a:pPr>
            <a:r>
              <a:rPr lang="en-US" dirty="0"/>
              <a:t>Thank you</a:t>
            </a:r>
          </a:p>
        </p:txBody>
      </p:sp>
      <p:cxnSp>
        <p:nvCxnSpPr>
          <p:cNvPr id="17" name="Accent Mark">
            <a:extLst>
              <a:ext uri="{FF2B5EF4-FFF2-40B4-BE49-F238E27FC236}">
                <a16:creationId xmlns:a16="http://schemas.microsoft.com/office/drawing/2014/main" xmlns="" id="{067F8F82-B054-48B8-A81C-65FC099A0B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68350" y="4508728"/>
            <a:ext cx="301752" cy="0"/>
          </a:xfrm>
          <a:prstGeom prst="line">
            <a:avLst/>
          </a:prstGeom>
          <a:ln w="38100" cap="flat">
            <a:solidFill>
              <a:srgbClr val="FACD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Field">
            <a:extLst>
              <a:ext uri="{FF2B5EF4-FFF2-40B4-BE49-F238E27FC236}">
                <a16:creationId xmlns:a16="http://schemas.microsoft.com/office/drawing/2014/main" xmlns="" id="{F273E805-B8FF-F84B-99E6-4636F8BD3EB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4773585"/>
            <a:ext cx="5029200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xmlns="" id="{283762D0-0D31-A347-AD9E-095398CD17C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5111178"/>
            <a:ext cx="5029200" cy="8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98BC18-3443-48B2-97E6-989B7098DC5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AC1E3-E104-4942-8AE8-198E477A85F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968FA8-1974-461B-87A5-6D7032FA1C8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OTag">
            <a:extLst>
              <a:ext uri="{FF2B5EF4-FFF2-40B4-BE49-F238E27FC236}">
                <a16:creationId xmlns:a16="http://schemas.microsoft.com/office/drawing/2014/main" xmlns="" id="{D40D4010-5958-184B-884A-1B8E4048E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72665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39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loud">
            <a:extLst>
              <a:ext uri="{FF2B5EF4-FFF2-40B4-BE49-F238E27FC236}">
                <a16:creationId xmlns:a16="http://schemas.microsoft.com/office/drawing/2014/main" xmlns="" id="{C4B9D6C0-2524-2D47-8A0E-258A2FB7DE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xmlns="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709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0201"/>
            <a:ext cx="10671175" cy="4506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E4D9CD-CDC4-4642-8CDA-7351404FC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C5C278-52DE-4C8A-933B-1109B3282E5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2CE12F3-375D-4B05-A71D-DA14DF8ADB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7A59FA82-C146-45DF-AE7B-4B5698706BE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91330A-B88A-D24F-945E-1CB207D937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685" y="-42441"/>
            <a:ext cx="6942881" cy="6942881"/>
          </a:xfrm>
          <a:prstGeom prst="rect">
            <a:avLst/>
          </a:prstGeom>
        </p:spPr>
      </p:pic>
      <p:sp>
        <p:nvSpPr>
          <p:cNvPr id="3" name="Thank You">
            <a:extLst>
              <a:ext uri="{FF2B5EF4-FFF2-40B4-BE49-F238E27FC236}">
                <a16:creationId xmlns:a16="http://schemas.microsoft.com/office/drawing/2014/main" xmlns="" id="{701BFB4F-AD1A-4B21-826E-A2F61F5D8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5" y="3482230"/>
            <a:ext cx="5022325" cy="822960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0">
                <a:latin typeface="+mj-lt"/>
                <a:cs typeface="Oracle Sans Tab" panose="020B0503020204020204" pitchFamily="34" charset="0"/>
              </a:defRPr>
            </a:lvl1pPr>
          </a:lstStyle>
          <a:p>
            <a:pPr marL="0" marR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tabLst/>
            </a:pPr>
            <a:r>
              <a:rPr lang="en-US" dirty="0"/>
              <a:t>Thank you</a:t>
            </a:r>
          </a:p>
        </p:txBody>
      </p:sp>
      <p:cxnSp>
        <p:nvCxnSpPr>
          <p:cNvPr id="17" name="Accent Mark">
            <a:extLst>
              <a:ext uri="{FF2B5EF4-FFF2-40B4-BE49-F238E27FC236}">
                <a16:creationId xmlns:a16="http://schemas.microsoft.com/office/drawing/2014/main" xmlns="" id="{067F8F82-B054-48B8-A81C-65FC099A0B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68350" y="4508728"/>
            <a:ext cx="301752" cy="0"/>
          </a:xfrm>
          <a:prstGeom prst="line">
            <a:avLst/>
          </a:prstGeom>
          <a:ln w="38100" cap="flat">
            <a:solidFill>
              <a:srgbClr val="FACD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Field">
            <a:extLst>
              <a:ext uri="{FF2B5EF4-FFF2-40B4-BE49-F238E27FC236}">
                <a16:creationId xmlns:a16="http://schemas.microsoft.com/office/drawing/2014/main" xmlns="" id="{F273E805-B8FF-F84B-99E6-4636F8BD3EB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4773585"/>
            <a:ext cx="5029200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xmlns="" id="{283762D0-0D31-A347-AD9E-095398CD17C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5111178"/>
            <a:ext cx="5029200" cy="8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98BC18-3443-48B2-97E6-989B7098DC5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AC1E3-E104-4942-8AE8-198E477A85F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968FA8-1974-461B-87A5-6D7032FA1C8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OTag">
            <a:extLst>
              <a:ext uri="{FF2B5EF4-FFF2-40B4-BE49-F238E27FC236}">
                <a16:creationId xmlns:a16="http://schemas.microsoft.com/office/drawing/2014/main" xmlns="" id="{D40D4010-5958-184B-884A-1B8E4048E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72665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17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43B540-23D9-3948-84FD-71ED8E177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3927" y="-69271"/>
            <a:ext cx="5937385" cy="6974775"/>
          </a:xfrm>
          <a:prstGeom prst="rect">
            <a:avLst/>
          </a:prstGeom>
        </p:spPr>
      </p:pic>
      <p:pic>
        <p:nvPicPr>
          <p:cNvPr id="26" name="OTag">
            <a:extLst>
              <a:ext uri="{FF2B5EF4-FFF2-40B4-BE49-F238E27FC236}">
                <a16:creationId xmlns:a16="http://schemas.microsoft.com/office/drawing/2014/main" xmlns="" id="{42D6F87D-23AA-1D42-BDBA-F6833AC9A0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72665"/>
            <a:ext cx="502920" cy="502920"/>
          </a:xfrm>
          <a:prstGeom prst="rect">
            <a:avLst/>
          </a:prstGeom>
        </p:spPr>
      </p:pic>
      <p:sp>
        <p:nvSpPr>
          <p:cNvPr id="3" name="Thank youi">
            <a:extLst>
              <a:ext uri="{FF2B5EF4-FFF2-40B4-BE49-F238E27FC236}">
                <a16:creationId xmlns:a16="http://schemas.microsoft.com/office/drawing/2014/main" xmlns="" id="{1F390879-C7C7-4224-97BB-1C165BFB5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5" y="3483973"/>
            <a:ext cx="5029200" cy="822960"/>
          </a:xfrm>
          <a:noFill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0">
                <a:latin typeface="+mj-lt"/>
                <a:cs typeface="Oracle Sans Tab" panose="020B0503020204020204" pitchFamily="34" charset="0"/>
              </a:defRPr>
            </a:lvl1pPr>
          </a:lstStyle>
          <a:p>
            <a:pPr marL="0" marR="0" lvl="0" indent="0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tabLst/>
            </a:pPr>
            <a:r>
              <a:rPr lang="en-US" dirty="0"/>
              <a:t>Thank you</a:t>
            </a:r>
          </a:p>
        </p:txBody>
      </p:sp>
      <p:cxnSp>
        <p:nvCxnSpPr>
          <p:cNvPr id="17" name="Accent Mark">
            <a:extLst>
              <a:ext uri="{FF2B5EF4-FFF2-40B4-BE49-F238E27FC236}">
                <a16:creationId xmlns:a16="http://schemas.microsoft.com/office/drawing/2014/main" xmlns="" id="{067F8F82-B054-48B8-A81C-65FC099A0B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68350" y="4508728"/>
            <a:ext cx="301752" cy="0"/>
          </a:xfrm>
          <a:prstGeom prst="line">
            <a:avLst/>
          </a:prstGeom>
          <a:ln w="38100" cap="flat">
            <a:solidFill>
              <a:srgbClr val="FACD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Field">
            <a:extLst>
              <a:ext uri="{FF2B5EF4-FFF2-40B4-BE49-F238E27FC236}">
                <a16:creationId xmlns:a16="http://schemas.microsoft.com/office/drawing/2014/main" xmlns="" id="{F273E805-B8FF-F84B-99E6-4636F8BD3EB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4773585"/>
            <a:ext cx="5029200" cy="2662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xmlns="" id="{283762D0-0D31-A347-AD9E-095398CD17C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5111178"/>
            <a:ext cx="5029200" cy="895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DBDF9E-BB65-47CA-AE22-65479E3B2B1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6FFAC2-A591-4775-8C17-E779B858098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5CE80B-FDBC-4834-99C6-9621F96B934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7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-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acle Logo" descr="Oracle Logo">
            <a:extLst>
              <a:ext uri="{FF2B5EF4-FFF2-40B4-BE49-F238E27FC236}">
                <a16:creationId xmlns:a16="http://schemas.microsoft.com/office/drawing/2014/main" xmlns="" id="{675A5E3C-9B7E-1248-9024-5EE790FC6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47854" y="2915192"/>
            <a:ext cx="4896293" cy="1027617"/>
          </a:xfrm>
          <a:prstGeom prst="rect">
            <a:avLst/>
          </a:prstGeom>
        </p:spPr>
      </p:pic>
      <p:pic>
        <p:nvPicPr>
          <p:cNvPr id="4" name="OTag">
            <a:extLst>
              <a:ext uri="{FF2B5EF4-FFF2-40B4-BE49-F238E27FC236}">
                <a16:creationId xmlns:a16="http://schemas.microsoft.com/office/drawing/2014/main" xmlns="" id="{938EEB79-EFA1-4711-804E-DFDFA3AE4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-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acle Logo" descr="Oracle Logo">
            <a:extLst>
              <a:ext uri="{FF2B5EF4-FFF2-40B4-BE49-F238E27FC236}">
                <a16:creationId xmlns:a16="http://schemas.microsoft.com/office/drawing/2014/main" xmlns="" id="{11C3E469-1A28-4EAE-BB94-ADAB90F02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invGray">
          <a:xfrm>
            <a:off x="3647854" y="2915192"/>
            <a:ext cx="4896292" cy="1027617"/>
          </a:xfrm>
          <a:prstGeom prst="rect">
            <a:avLst/>
          </a:prstGeom>
        </p:spPr>
      </p:pic>
      <p:pic>
        <p:nvPicPr>
          <p:cNvPr id="3" name="OTag">
            <a:extLst>
              <a:ext uri="{FF2B5EF4-FFF2-40B4-BE49-F238E27FC236}">
                <a16:creationId xmlns:a16="http://schemas.microsoft.com/office/drawing/2014/main" xmlns="" id="{D41E7D90-EFED-4319-B620-7C6158CCE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23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EX Log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Tag">
            <a:extLst>
              <a:ext uri="{FF2B5EF4-FFF2-40B4-BE49-F238E27FC236}">
                <a16:creationId xmlns:a16="http://schemas.microsoft.com/office/drawing/2014/main" xmlns="" id="{938EEB79-EFA1-4711-804E-DFDFA3AE4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4346FC-37CA-F646-A61F-3CE60B656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0799" y="2986268"/>
            <a:ext cx="3624709" cy="8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EX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Tag">
            <a:extLst>
              <a:ext uri="{FF2B5EF4-FFF2-40B4-BE49-F238E27FC236}">
                <a16:creationId xmlns:a16="http://schemas.microsoft.com/office/drawing/2014/main" xmlns="" id="{D41E7D90-EFED-4319-B620-7C6158CCE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C464479E-8294-5640-852B-CC5890F47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80990" y="2784197"/>
            <a:ext cx="4030019" cy="128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71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00D3B9-82B4-6A4C-AB0F-22ED9F2D1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98612" y="-684461"/>
            <a:ext cx="15632430" cy="7816215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xmlns="" id="{F4939B61-9B7E-A240-8CE9-7E014F78E0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7CFD62-A920-45CB-9691-083BA564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4B8371-BFE0-4C4C-9EC8-651A5979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2021, Oracle and/or its affiliates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BC47787-CD64-4386-A100-73FB94F8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175931DC-8E4E-6D41-BE72-6A5A905AA2D9}"/>
              </a:ext>
            </a:extLst>
          </p:cNvPr>
          <p:cNvSpPr txBox="1">
            <a:spLocks/>
          </p:cNvSpPr>
          <p:nvPr userDrawn="1"/>
        </p:nvSpPr>
        <p:spPr>
          <a:xfrm>
            <a:off x="1127759" y="6423978"/>
            <a:ext cx="574537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8B85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© 2021, Oracle and/or its </a:t>
            </a:r>
            <a:r>
              <a:rPr lang="en-US" dirty="0" smtClean="0"/>
              <a:t>affiliate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97D43757-F2CD-9642-ADA6-5B8302B881CE}"/>
              </a:ext>
            </a:extLst>
          </p:cNvPr>
          <p:cNvSpPr txBox="1">
            <a:spLocks/>
          </p:cNvSpPr>
          <p:nvPr userDrawn="1"/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8B85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xmlns="" id="{90DF4FEE-49CF-B746-B3B9-5C95343A9904}"/>
              </a:ext>
            </a:extLst>
          </p:cNvPr>
          <p:cNvSpPr txBox="1">
            <a:spLocks/>
          </p:cNvSpPr>
          <p:nvPr userDrawn="1"/>
        </p:nvSpPr>
        <p:spPr>
          <a:xfrm>
            <a:off x="6873138" y="6425604"/>
            <a:ext cx="2743200" cy="3635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900" kern="1200" smtClean="0">
                <a:solidFill>
                  <a:srgbClr val="8B85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3F3BD4-A866-7242-ACA7-AD7756779BEC}"/>
              </a:ext>
            </a:extLst>
          </p:cNvPr>
          <p:cNvSpPr/>
          <p:nvPr userDrawn="1"/>
        </p:nvSpPr>
        <p:spPr>
          <a:xfrm>
            <a:off x="2429692" y="2758414"/>
            <a:ext cx="3746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Oracle Sans Semi Bold" panose="020B0503020204020204" pitchFamily="34" charset="0"/>
                <a:cs typeface="Oracle Sans Semi Bold" panose="020B0503020204020204" pitchFamily="34" charset="0"/>
              </a:rPr>
              <a:t>To learn more, </a:t>
            </a:r>
          </a:p>
          <a:p>
            <a:r>
              <a:rPr lang="en-US" sz="2800" b="1" dirty="0">
                <a:latin typeface="Oracle Sans Semi Bold" panose="020B0503020204020204" pitchFamily="34" charset="0"/>
                <a:cs typeface="Oracle Sans Semi Bold" panose="020B0503020204020204" pitchFamily="34" charset="0"/>
              </a:rPr>
              <a:t>visit </a:t>
            </a:r>
            <a:r>
              <a:rPr lang="en-US" sz="2800" b="1" dirty="0">
                <a:solidFill>
                  <a:schemeClr val="accent2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apex.oracle.com</a:t>
            </a:r>
            <a:endParaRPr lang="x-none" sz="2800" b="1" dirty="0">
              <a:solidFill>
                <a:schemeClr val="accent2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</p:txBody>
      </p:sp>
      <p:pic>
        <p:nvPicPr>
          <p:cNvPr id="15" name="Picture 14" descr="A picture containing text, dishware&#10;&#10;Description automatically generated">
            <a:extLst>
              <a:ext uri="{FF2B5EF4-FFF2-40B4-BE49-F238E27FC236}">
                <a16:creationId xmlns:a16="http://schemas.microsoft.com/office/drawing/2014/main" xmlns="" id="{9A21CC61-42F9-2F4D-9D55-6A5B2C7AFF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31" y="2694306"/>
            <a:ext cx="1023513" cy="10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24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lustration">
            <a:extLst>
              <a:ext uri="{FF2B5EF4-FFF2-40B4-BE49-F238E27FC236}">
                <a16:creationId xmlns:a16="http://schemas.microsoft.com/office/drawing/2014/main" xmlns="" id="{7F6A0B0D-9890-B044-B4D0-946D1FDB96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/>
          <a:stretch/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38CAED-6966-416F-96DE-48D3061CAD63}"/>
              </a:ext>
            </a:extLst>
          </p:cNvPr>
          <p:cNvSpPr txBox="1"/>
          <p:nvPr userDrawn="1"/>
        </p:nvSpPr>
        <p:spPr>
          <a:xfrm>
            <a:off x="768876" y="1828800"/>
            <a:ext cx="6053328" cy="227933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lang="en-US" sz="3000" b="0" i="0" baseline="0" dirty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Our mission is to help people see data in new ways, discover insights,</a:t>
            </a:r>
            <a:br>
              <a:rPr lang="en-US" dirty="0"/>
            </a:br>
            <a:r>
              <a:rPr lang="en-US" dirty="0"/>
              <a:t>unlock endless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985309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base Light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Tag">
            <a:extLst>
              <a:ext uri="{FF2B5EF4-FFF2-40B4-BE49-F238E27FC236}">
                <a16:creationId xmlns:a16="http://schemas.microsoft.com/office/drawing/2014/main" xmlns="" id="{7BFEFC66-2347-E947-A49E-DD43E74CCC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2" name="Oracle Logo" descr="Oracle Logo">
            <a:extLst>
              <a:ext uri="{FF2B5EF4-FFF2-40B4-BE49-F238E27FC236}">
                <a16:creationId xmlns:a16="http://schemas.microsoft.com/office/drawing/2014/main" xmlns="" id="{37E7F181-1615-4A41-B1E8-B9FF5CDED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4949" y="1132368"/>
            <a:ext cx="1524893" cy="3200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xmlns="" id="{461BB5F1-8825-7944-96EB-84453175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148840"/>
            <a:ext cx="10158984" cy="1280160"/>
          </a:xfrm>
          <a:noFill/>
        </p:spPr>
        <p:txBody>
          <a:bodyPr vert="horz" wrap="square" lIns="0" tIns="0" rIns="0" bIns="91440" rtlCol="0" anchor="b">
            <a:no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Database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xmlns="" id="{DE85AE1C-733D-7244-A6DA-C3ADBC76ED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464F4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xmlns="" id="{5096A149-B6C9-A04E-A2B0-54CCFAA425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030" y="4544568"/>
            <a:ext cx="5077970" cy="266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xmlns="" id="{A57492F9-1AD2-9346-9BB6-C0CF36DEF5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8030" y="4882896"/>
            <a:ext cx="5077970" cy="8951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E6D7C6-18B9-45E9-BC88-5820977E7B17}"/>
              </a:ext>
            </a:extLst>
          </p:cNvPr>
          <p:cNvPicPr preferRelativeResize="0"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2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base Dark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Tag">
            <a:extLst>
              <a:ext uri="{FF2B5EF4-FFF2-40B4-BE49-F238E27FC236}">
                <a16:creationId xmlns:a16="http://schemas.microsoft.com/office/drawing/2014/main" xmlns="" id="{7BFEFC66-2347-E947-A49E-DD43E74CCC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pic>
        <p:nvPicPr>
          <p:cNvPr id="14" name="Oracle Logo" descr="Oracle Logo">
            <a:extLst>
              <a:ext uri="{FF2B5EF4-FFF2-40B4-BE49-F238E27FC236}">
                <a16:creationId xmlns:a16="http://schemas.microsoft.com/office/drawing/2014/main" xmlns="" id="{90869BEA-7CC8-4176-A565-8203484F77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 bwMode="invGray">
          <a:xfrm>
            <a:off x="944949" y="1132368"/>
            <a:ext cx="1524893" cy="320039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xmlns="" id="{461BB5F1-8825-7944-96EB-84453175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8030" y="2148840"/>
            <a:ext cx="10158984" cy="1280160"/>
          </a:xfrm>
          <a:noFill/>
        </p:spPr>
        <p:txBody>
          <a:bodyPr vert="horz" wrap="square" lIns="0" tIns="0" rIns="0" bIns="91440" rtlCol="0" anchor="b">
            <a:no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Database (up to two lines) </a:t>
            </a:r>
            <a:br>
              <a:rPr lang="en-US" dirty="0"/>
            </a:br>
            <a:r>
              <a:rPr lang="en-US" dirty="0"/>
              <a:t>Georgia Regular 40pt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xmlns="" id="{DE85AE1C-733D-7244-A6DA-C3ADBC76ED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8030" y="3519553"/>
            <a:ext cx="10158984" cy="3412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99ADA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 on one line</a:t>
            </a:r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xmlns="" id="{5096A149-B6C9-A04E-A2B0-54CCFAA425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8030" y="4544568"/>
            <a:ext cx="5077970" cy="266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Field 2">
            <a:extLst>
              <a:ext uri="{FF2B5EF4-FFF2-40B4-BE49-F238E27FC236}">
                <a16:creationId xmlns:a16="http://schemas.microsoft.com/office/drawing/2014/main" xmlns="" id="{A57492F9-1AD2-9346-9BB6-C0CF36DEF5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18030" y="4882896"/>
            <a:ext cx="5077970" cy="8951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Organization, Division or Business Unit</a:t>
            </a:r>
          </a:p>
          <a:p>
            <a:pPr lvl="0"/>
            <a:r>
              <a:rPr lang="en-US" dirty="0"/>
              <a:t>Month 00,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A7B6FC1-B09E-452F-B386-FFE592CD500D}"/>
              </a:ext>
            </a:extLst>
          </p:cNvPr>
          <p:cNvPicPr preferRelativeResize="0"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2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5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/Subtitl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loud">
            <a:extLst>
              <a:ext uri="{FF2B5EF4-FFF2-40B4-BE49-F238E27FC236}">
                <a16:creationId xmlns:a16="http://schemas.microsoft.com/office/drawing/2014/main" xmlns="" id="{1AB5E956-2EDB-D344-BA59-AB352F62DC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xmlns="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0990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0199"/>
            <a:ext cx="10671175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E68516-E3E0-4F22-9EB7-1A85E1D3B5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72FE7D-30FF-45E2-9F8B-D073887C33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C1A7F3B8-F794-4AF5-B07B-32A3084A6A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657290E2-8EA8-4572-BB48-C180072017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91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4D86BA-0324-4CFB-8752-C34AB1C7DA95}"/>
              </a:ext>
            </a:extLst>
          </p:cNvPr>
          <p:cNvSpPr/>
          <p:nvPr userDrawn="1"/>
        </p:nvSpPr>
        <p:spPr>
          <a:xfrm>
            <a:off x="783878" y="3804904"/>
            <a:ext cx="30175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8A9AF7-F5CE-844F-BBE4-0C983CB99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xmlns="" id="{82323826-2F7C-DC44-94F9-0225962BE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89127AD-303E-4148-925B-F8D85494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77CD67-74FC-43EC-912B-8B74B34E5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AC119101-EC6A-4B95-9940-BAB31432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F6BEA035-D7A5-4B84-9F05-5163378E9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1" y="2337132"/>
            <a:ext cx="10158984" cy="1280160"/>
          </a:xfrm>
          <a:noFill/>
        </p:spPr>
        <p:txBody>
          <a:bodyPr vert="horz" wrap="square" lIns="0" tIns="0" rIns="0" bIns="0" rtlCol="0" anchor="b">
            <a:noAutofit/>
          </a:bodyPr>
          <a:lstStyle>
            <a:lvl1pPr>
              <a:lnSpc>
                <a:spcPct val="95000"/>
              </a:lnSpc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divider title (up to 2 lines)</a:t>
            </a:r>
          </a:p>
        </p:txBody>
      </p:sp>
      <p:sp>
        <p:nvSpPr>
          <p:cNvPr id="9" name="Subhead">
            <a:extLst>
              <a:ext uri="{FF2B5EF4-FFF2-40B4-BE49-F238E27FC236}">
                <a16:creationId xmlns:a16="http://schemas.microsoft.com/office/drawing/2014/main" xmlns="" id="{7CDB1F3E-E2D2-44FE-A725-E3ED1480C83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89" y="4135193"/>
            <a:ext cx="10158984" cy="68125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9056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F9FCE-AE1C-564C-8F89-B5CD38A47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Tag">
            <a:extLst>
              <a:ext uri="{FF2B5EF4-FFF2-40B4-BE49-F238E27FC236}">
                <a16:creationId xmlns:a16="http://schemas.microsoft.com/office/drawing/2014/main" xmlns="" id="{82323826-2F7C-DC44-94F9-0225962BE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AE7266-CBC0-47D9-85A0-91E01109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638588-07BC-4F98-97FA-975AE144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2021, Oracle and/or its affiliates  |  Confidential: Internal/Restricted/Highly Restricted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48B57A4-1EA3-47FA-AD37-31BB8267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43FCF3-AE26-4DE7-A6C3-3940B3E78E3F}"/>
              </a:ext>
            </a:extLst>
          </p:cNvPr>
          <p:cNvSpPr/>
          <p:nvPr userDrawn="1"/>
        </p:nvSpPr>
        <p:spPr>
          <a:xfrm>
            <a:off x="783878" y="3804904"/>
            <a:ext cx="30175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7856B97A-8557-4DB6-9175-7EBD0C893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71" y="2337132"/>
            <a:ext cx="10158984" cy="1280160"/>
          </a:xfrm>
          <a:noFill/>
        </p:spPr>
        <p:txBody>
          <a:bodyPr vert="horz" wrap="square" lIns="0" tIns="0" rIns="0" bIns="0" rtlCol="0" anchor="b">
            <a:noAutofit/>
          </a:bodyPr>
          <a:lstStyle>
            <a:lvl1pPr>
              <a:lnSpc>
                <a:spcPct val="95000"/>
              </a:lnSpc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divider title (up to 2 lines)</a:t>
            </a:r>
          </a:p>
        </p:txBody>
      </p:sp>
      <p:sp>
        <p:nvSpPr>
          <p:cNvPr id="10" name="Subhead">
            <a:extLst>
              <a:ext uri="{FF2B5EF4-FFF2-40B4-BE49-F238E27FC236}">
                <a16:creationId xmlns:a16="http://schemas.microsoft.com/office/drawing/2014/main" xmlns="" id="{E9558DCD-9619-43EF-806C-010C13A111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89" y="4135193"/>
            <a:ext cx="10158984" cy="68125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59241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Demostra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Collaboration 2.png" descr="Collaboration 2.png"/>
          <p:cNvPicPr>
            <a:picLocks noChangeAspect="1"/>
          </p:cNvPicPr>
          <p:nvPr/>
        </p:nvPicPr>
        <p:blipFill>
          <a:blip r:embed="rId2"/>
          <a:srcRect l="6294" r="4774"/>
          <a:stretch>
            <a:fillRect/>
          </a:stretch>
        </p:blipFill>
        <p:spPr>
          <a:xfrm>
            <a:off x="6057554" y="-43980"/>
            <a:ext cx="6169432" cy="6931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OTag" descr="OTa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113" y="6353556"/>
            <a:ext cx="502920" cy="502659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0" y="6535035"/>
            <a:ext cx="133557" cy="139701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xmlns="" id="{708466EF-D309-3047-84F7-C1D27409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73138" y="6425604"/>
            <a:ext cx="2743200" cy="363500"/>
          </a:xfrm>
        </p:spPr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FC6AE4C-1A5B-7944-A914-672935E6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7759" y="6423978"/>
            <a:ext cx="5745379" cy="365125"/>
          </a:xfrm>
        </p:spPr>
        <p:txBody>
          <a:bodyPr/>
          <a:lstStyle/>
          <a:p>
            <a:r>
              <a:rPr lang="en-US" dirty="0"/>
              <a:t>Copyright © 2021, Oracle and/or its affiliates  |  Confidential: Internal/Restricted/Highly Restricted</a:t>
            </a:r>
          </a:p>
        </p:txBody>
      </p:sp>
    </p:spTree>
    <p:extLst>
      <p:ext uri="{BB962C8B-B14F-4D97-AF65-F5344CB8AC3E}">
        <p14:creationId xmlns:p14="http://schemas.microsoft.com/office/powerpoint/2010/main" val="33140126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5DC53-8C9C-498E-B290-9D8A7BD5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518F91BC-4014-5D47-9833-7387EBFB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6763" y="6514977"/>
            <a:ext cx="3792589" cy="365125"/>
          </a:xfrm>
        </p:spPr>
        <p:txBody>
          <a:bodyPr/>
          <a:lstStyle/>
          <a:p>
            <a:r>
              <a:rPr lang="en-US" sz="800"/>
              <a:t>Copyright © 2019, Oracle and/or its affiliates. All rights reserved.|</a:t>
            </a:r>
            <a:endParaRPr lang="en-US" sz="8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374B19AE-E32E-0949-A47D-524926B76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507623"/>
            <a:ext cx="5785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1">
                    <a:tint val="75000"/>
                  </a:schemeClr>
                </a:solidFill>
                <a:latin typeface="Oracle Sans" panose="020B0503020204020204" pitchFamily="34" charset="0"/>
                <a:cs typeface="Oracle Sans" panose="020B0503020204020204" pitchFamily="34" charset="0"/>
              </a:defRPr>
            </a:lvl1pPr>
          </a:lstStyle>
          <a:p>
            <a:fld id="{D440507A-669E-A943-A4A7-E531D638091A}" type="slidenum">
              <a:rPr lang="en-US" smtClean="0">
                <a:solidFill>
                  <a:srgbClr val="4E362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E362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0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oud">
            <a:extLst>
              <a:ext uri="{FF2B5EF4-FFF2-40B4-BE49-F238E27FC236}">
                <a16:creationId xmlns:a16="http://schemas.microsoft.com/office/drawing/2014/main" xmlns="" id="{5B8024F8-E03D-9641-AA75-22D1B5C848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8575"/>
            <a:ext cx="508406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xmlns="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6109577" y="160857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6215" y="1608575"/>
            <a:ext cx="508406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OTag">
            <a:extLst>
              <a:ext uri="{FF2B5EF4-FFF2-40B4-BE49-F238E27FC236}">
                <a16:creationId xmlns:a16="http://schemas.microsoft.com/office/drawing/2014/main" xmlns="" id="{DDE8776E-BE08-D148-AA47-8308E0EAE4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D69740FE-E1B8-466B-970A-4E081BCA3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59A2DB-C5C1-4EE1-AACB-216D980708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DC0504-19F8-4069-8B02-83766B3CAF7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4D6D2F-6BC7-48B4-B7A5-AD19749245D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34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oud">
            <a:extLst>
              <a:ext uri="{FF2B5EF4-FFF2-40B4-BE49-F238E27FC236}">
                <a16:creationId xmlns:a16="http://schemas.microsoft.com/office/drawing/2014/main" xmlns="" id="{4937DF73-DD65-ED42-A070-3D57E267CD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1"/>
          </a:xfrm>
          <a:prstGeom prst="rect">
            <a:avLst/>
          </a:prstGeom>
        </p:spPr>
      </p:pic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875" y="1608575"/>
            <a:ext cx="508406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xmlns="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6109577" y="1608575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6215" y="1608575"/>
            <a:ext cx="508406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1F59826-0B3C-4973-B5FA-B18F68758F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5D91B51-6B36-47A4-903E-93C057BB06E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F1A-871E-41E8-ADDC-EC649B1827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5DE06-0B0B-4818-81DB-FDBB019FF7B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84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oud">
            <a:extLst>
              <a:ext uri="{FF2B5EF4-FFF2-40B4-BE49-F238E27FC236}">
                <a16:creationId xmlns:a16="http://schemas.microsoft.com/office/drawing/2014/main" xmlns="" id="{F24DF316-2FA6-AE44-AB7A-9E7E86E0B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1" y="269359"/>
            <a:ext cx="5080369" cy="1559442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xmlns="" id="{46A3BF75-E03A-3149-A8B6-C22593F32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1014984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xmlns="" id="{238CEDEE-F37B-4496-9270-0479A31C97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3" y="1608297"/>
            <a:ext cx="508406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Column Divider" descr="Column Divider">
            <a:extLst>
              <a:ext uri="{FF2B5EF4-FFF2-40B4-BE49-F238E27FC236}">
                <a16:creationId xmlns:a16="http://schemas.microsoft.com/office/drawing/2014/main" xmlns="" id="{C3377C95-3E35-473F-8E81-1FDFBEBC758A}"/>
              </a:ext>
            </a:extLst>
          </p:cNvPr>
          <p:cNvCxnSpPr>
            <a:cxnSpLocks/>
          </p:cNvCxnSpPr>
          <p:nvPr userDrawn="1"/>
        </p:nvCxnSpPr>
        <p:spPr>
          <a:xfrm>
            <a:off x="6108521" y="1608298"/>
            <a:ext cx="0" cy="4507992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2">
            <a:extLst>
              <a:ext uri="{FF2B5EF4-FFF2-40B4-BE49-F238E27FC236}">
                <a16:creationId xmlns:a16="http://schemas.microsoft.com/office/drawing/2014/main" xmlns="" id="{22A9895A-06CA-46D6-B3EB-7038E64935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6215" y="1608297"/>
            <a:ext cx="5084064" cy="4507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65FA2D-6C94-456B-8DE9-80C7A3BE2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D06EC0-4AE6-4D7C-87DE-D393DC47ED9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594DB29-C2B8-4F61-8419-EEE3D1E837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4C4C4FB3-367C-49DA-9BEF-99BD8CD346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Tag">
            <a:extLst>
              <a:ext uri="{FF2B5EF4-FFF2-40B4-BE49-F238E27FC236}">
                <a16:creationId xmlns:a16="http://schemas.microsoft.com/office/drawing/2014/main" xmlns="" id="{DA16EBAD-93BE-4ACF-A78F-3C1CEDB860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112" y="6355080"/>
            <a:ext cx="502920" cy="50292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xmlns="" id="{8A70F255-3C2A-4AC7-8935-184146E3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75" y="182403"/>
            <a:ext cx="10671048" cy="8229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sp>
        <p:nvSpPr>
          <p:cNvPr id="4" name="Text Field">
            <a:extLst>
              <a:ext uri="{FF2B5EF4-FFF2-40B4-BE49-F238E27FC236}">
                <a16:creationId xmlns:a16="http://schemas.microsoft.com/office/drawing/2014/main" xmlns="" id="{E46619B6-A626-4CDA-96E2-B94F4637C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875" y="1600200"/>
            <a:ext cx="10671048" cy="451485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xmlns="" id="{08A3F6CD-49F4-D74B-8C7F-D6CA71EFB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" y="6423660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8B8580"/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xmlns="" id="{8E003242-6B91-1949-A5CA-15BA57A0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759" y="6423978"/>
            <a:ext cx="574537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8B8580"/>
                </a:solidFill>
              </a:defRPr>
            </a:lvl1pPr>
          </a:lstStyle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xmlns="" id="{65BA88F5-EF53-415B-8446-19188BE67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73138" y="6425604"/>
            <a:ext cx="2743200" cy="363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900" smtClean="0">
                <a:solidFill>
                  <a:srgbClr val="8B8580"/>
                </a:solidFill>
              </a:defRPr>
            </a:lvl1pPr>
          </a:lstStyle>
          <a:p>
            <a:r>
              <a:rPr lang="en-US"/>
              <a:t>[Date]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917" r:id="rId2"/>
    <p:sldLayoutId id="2147483928" r:id="rId3"/>
    <p:sldLayoutId id="2147483893" r:id="rId4"/>
    <p:sldLayoutId id="2147483774" r:id="rId5"/>
    <p:sldLayoutId id="2147483919" r:id="rId6"/>
    <p:sldLayoutId id="2147483922" r:id="rId7"/>
    <p:sldLayoutId id="2147483929" r:id="rId8"/>
    <p:sldLayoutId id="2147483920" r:id="rId9"/>
    <p:sldLayoutId id="2147483930" r:id="rId10"/>
    <p:sldLayoutId id="2147483931" r:id="rId11"/>
    <p:sldLayoutId id="2147483932" r:id="rId12"/>
    <p:sldLayoutId id="2147483936" r:id="rId13"/>
    <p:sldLayoutId id="2147483937" r:id="rId14"/>
    <p:sldLayoutId id="2147483933" r:id="rId15"/>
    <p:sldLayoutId id="2147483935" r:id="rId16"/>
    <p:sldLayoutId id="2147483938" r:id="rId17"/>
    <p:sldLayoutId id="2147483939" r:id="rId18"/>
    <p:sldLayoutId id="2147483761" r:id="rId19"/>
    <p:sldLayoutId id="2147483940" r:id="rId20"/>
    <p:sldLayoutId id="2147483969" r:id="rId21"/>
    <p:sldLayoutId id="2147483970" r:id="rId22"/>
    <p:sldLayoutId id="2147483974" r:id="rId23"/>
    <p:sldLayoutId id="2147483975" r:id="rId24"/>
    <p:sldLayoutId id="2147483781" r:id="rId25"/>
    <p:sldLayoutId id="2147483941" r:id="rId26"/>
    <p:sldLayoutId id="2147483756" r:id="rId27"/>
    <p:sldLayoutId id="2147483914" r:id="rId28"/>
    <p:sldLayoutId id="2147483754" r:id="rId29"/>
    <p:sldLayoutId id="2147483915" r:id="rId30"/>
    <p:sldLayoutId id="2147483778" r:id="rId31"/>
    <p:sldLayoutId id="2147483916" r:id="rId32"/>
    <p:sldLayoutId id="2147483762" r:id="rId33"/>
    <p:sldLayoutId id="2147483942" r:id="rId34"/>
    <p:sldLayoutId id="2147483766" r:id="rId35"/>
    <p:sldLayoutId id="2147483894" r:id="rId36"/>
    <p:sldLayoutId id="2147483769" r:id="rId37"/>
    <p:sldLayoutId id="2147483895" r:id="rId38"/>
    <p:sldLayoutId id="2147483768" r:id="rId39"/>
    <p:sldLayoutId id="2147483897" r:id="rId40"/>
    <p:sldLayoutId id="2147483898" r:id="rId41"/>
    <p:sldLayoutId id="2147483905" r:id="rId42"/>
    <p:sldLayoutId id="2147483749" r:id="rId43"/>
    <p:sldLayoutId id="2147483908" r:id="rId44"/>
    <p:sldLayoutId id="2147483751" r:id="rId45"/>
    <p:sldLayoutId id="2147483945" r:id="rId46"/>
    <p:sldLayoutId id="2147483752" r:id="rId47"/>
    <p:sldLayoutId id="2147483912" r:id="rId48"/>
    <p:sldLayoutId id="2147483763" r:id="rId49"/>
    <p:sldLayoutId id="2147484003" r:id="rId50"/>
    <p:sldLayoutId id="2147483943" r:id="rId51"/>
    <p:sldLayoutId id="2147483744" r:id="rId52"/>
    <p:sldLayoutId id="2147483944" r:id="rId53"/>
    <p:sldLayoutId id="2147483990" r:id="rId54"/>
    <p:sldLayoutId id="2147484002" r:id="rId55"/>
    <p:sldLayoutId id="2147483977" r:id="rId56"/>
    <p:sldLayoutId id="2147483742" r:id="rId57"/>
    <p:sldLayoutId id="2147483956" r:id="rId58"/>
    <p:sldLayoutId id="2147483957" r:id="rId59"/>
    <p:sldLayoutId id="2147483972" r:id="rId60"/>
    <p:sldLayoutId id="2147483973" r:id="rId61"/>
    <p:sldLayoutId id="2147483978" r:id="rId62"/>
    <p:sldLayoutId id="2147484004" r:id="rId6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lang="en-US" sz="2400" b="1" i="0" kern="1200" baseline="0" dirty="0">
          <a:solidFill>
            <a:schemeClr val="tx1"/>
          </a:solidFill>
          <a:latin typeface="+mn-lt"/>
          <a:ea typeface="+mn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5000"/>
        </a:lnSpc>
        <a:spcBef>
          <a:spcPts val="600"/>
        </a:spcBef>
        <a:spcAft>
          <a:spcPts val="0"/>
        </a:spcAft>
        <a:buClrTx/>
        <a:buSzTx/>
        <a:buFont typeface="System Font Regular"/>
        <a:buNone/>
        <a:tabLst/>
        <a:defRPr sz="1800" b="0" i="0" kern="1200">
          <a:solidFill>
            <a:schemeClr val="tx1"/>
          </a:solidFill>
          <a:latin typeface="+mn-lt"/>
          <a:ea typeface="+mn-ea"/>
          <a:cs typeface="Oracle Sans Tab" panose="020B0503020204020204" pitchFamily="34" charset="0"/>
        </a:defRPr>
      </a:lvl1pPr>
      <a:lvl2pPr marL="365760" marR="0" indent="-182880" algn="l" defTabSz="914400" rtl="0" eaLnBrk="1" fontAlgn="auto" latinLnBrk="0" hangingPunct="1">
        <a:lnSpc>
          <a:spcPct val="95000"/>
        </a:lnSpc>
        <a:spcBef>
          <a:spcPts val="6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n-lt"/>
          <a:ea typeface="+mn-ea"/>
          <a:cs typeface="Oracle Sans Tab" panose="020B0503020204020204" pitchFamily="34" charset="0"/>
        </a:defRPr>
      </a:lvl2pPr>
      <a:lvl3pPr marL="547688" marR="0" indent="-182563" algn="l" defTabSz="914400" rtl="0" eaLnBrk="1" fontAlgn="auto" latinLnBrk="0" hangingPunct="1">
        <a:lnSpc>
          <a:spcPct val="95000"/>
        </a:lnSpc>
        <a:spcBef>
          <a:spcPts val="4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Oracle Sans Tab Light" panose="020B0403020204020204" pitchFamily="34" charset="0"/>
          <a:ea typeface="+mn-ea"/>
          <a:cs typeface="Oracle Sans Tab Light" panose="020B0403020204020204" pitchFamily="34" charset="0"/>
        </a:defRPr>
      </a:lvl3pPr>
      <a:lvl4pPr marL="730250" marR="0" indent="-182563" algn="l" defTabSz="914400" rtl="0" eaLnBrk="1" fontAlgn="auto" latinLnBrk="0" hangingPunct="1">
        <a:lnSpc>
          <a:spcPct val="95000"/>
        </a:lnSpc>
        <a:spcBef>
          <a:spcPts val="4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Oracle Sans Tab Light" panose="020B0403020204020204" pitchFamily="34" charset="0"/>
          <a:ea typeface="+mn-ea"/>
          <a:cs typeface="Oracle Sans Tab Light" panose="020B0403020204020204" pitchFamily="34" charset="0"/>
        </a:defRPr>
      </a:lvl4pPr>
      <a:lvl5pPr marL="914400" marR="0" indent="-182880" algn="l" defTabSz="914400" rtl="0" eaLnBrk="1" fontAlgn="auto" latinLnBrk="0" hangingPunct="1">
        <a:lnSpc>
          <a:spcPct val="95000"/>
        </a:lnSpc>
        <a:spcBef>
          <a:spcPts val="400"/>
        </a:spcBef>
        <a:spcAft>
          <a:spcPts val="0"/>
        </a:spcAft>
        <a:buClrTx/>
        <a:buSzTx/>
        <a:buFont typeface="System Font Regular"/>
        <a:buChar char="•"/>
        <a:tabLst/>
        <a:defRPr sz="1200" kern="1200">
          <a:solidFill>
            <a:schemeClr val="tx1"/>
          </a:solidFill>
          <a:latin typeface="Oracle Sans Tab Light" panose="020B0403020204020204" pitchFamily="34" charset="0"/>
          <a:ea typeface="+mn-ea"/>
          <a:cs typeface="Oracle Sans Tab Light" panose="020B0403020204020204" pitchFamily="34" charset="0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SzPct val="100000"/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3852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orient="horz" pos="795" userDrawn="1">
          <p15:clr>
            <a:srgbClr val="F26B43"/>
          </p15:clr>
        </p15:guide>
        <p15:guide id="7" orient="horz" pos="590" userDrawn="1">
          <p15:clr>
            <a:srgbClr val="F26B43"/>
          </p15:clr>
        </p15:guide>
        <p15:guide id="8" pos="72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bit.ly/BPFormsToAPEX" TargetMode="Externa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oracle.com/database" TargetMode="External"/><Relationship Id="rId3" Type="http://schemas.openxmlformats.org/officeDocument/2006/relationships/hyperlink" Target="https://apex.oracle.com/" TargetMode="External"/><Relationship Id="rId7" Type="http://schemas.openxmlformats.org/officeDocument/2006/relationships/hyperlink" Target="https://apex.oracle.com/autonomou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blogs.oracle.com/apex" TargetMode="External"/><Relationship Id="rId5" Type="http://schemas.openxmlformats.org/officeDocument/2006/relationships/hyperlink" Target="https://apex.oracle.com/community" TargetMode="External"/><Relationship Id="rId10" Type="http://schemas.openxmlformats.org/officeDocument/2006/relationships/hyperlink" Target="https://apex.oracle.com/education" TargetMode="External"/><Relationship Id="rId4" Type="http://schemas.openxmlformats.org/officeDocument/2006/relationships/hyperlink" Target="https://apex.oracle.com/shortcuts" TargetMode="External"/><Relationship Id="rId9" Type="http://schemas.openxmlformats.org/officeDocument/2006/relationships/hyperlink" Target="https://www.oracle.com/ol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2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Oracle APEX Similarities</a:t>
            </a:r>
            <a:endParaRPr lang="en-US" b="0" dirty="0">
              <a:solidFill>
                <a:schemeClr val="tx1"/>
              </a:solidFill>
              <a:latin typeface="Oracle Sans Extra Bold" panose="020B0803020204020204" pitchFamily="34" charset="0"/>
              <a:cs typeface="Oracle Sans Extra Bold" panose="020B0803020204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dingbat-check-gray-2.png" descr="dingbat-check-gray-2.png">
            <a:extLst>
              <a:ext uri="{FF2B5EF4-FFF2-40B4-BE49-F238E27FC236}">
                <a16:creationId xmlns:a16="http://schemas.microsoft.com/office/drawing/2014/main" xmlns="" id="{A75E2106-8EA0-9943-A3D2-9D9DCB37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5693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ingbat-check-gray-2.png" descr="dingbat-check-gray-2.png">
            <a:extLst>
              <a:ext uri="{FF2B5EF4-FFF2-40B4-BE49-F238E27FC236}">
                <a16:creationId xmlns:a16="http://schemas.microsoft.com/office/drawing/2014/main" xmlns="" id="{042D4990-9212-BE48-8F26-6C5A9E81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89730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ingbat-check-gray-2.png" descr="dingbat-check-gray-2.png">
            <a:extLst>
              <a:ext uri="{FF2B5EF4-FFF2-40B4-BE49-F238E27FC236}">
                <a16:creationId xmlns:a16="http://schemas.microsoft.com/office/drawing/2014/main" xmlns="" id="{7E592AD3-445D-EC49-AC98-732E5719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0398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ingbat-check-gray-2.png" descr="dingbat-check-gray-2.png">
            <a:extLst>
              <a:ext uri="{FF2B5EF4-FFF2-40B4-BE49-F238E27FC236}">
                <a16:creationId xmlns:a16="http://schemas.microsoft.com/office/drawing/2014/main" xmlns="" id="{62B088E0-0D3A-3941-AAE1-4216450A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251065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ingbat-check-gray-2.png" descr="dingbat-check-gray-2.png">
            <a:extLst>
              <a:ext uri="{FF2B5EF4-FFF2-40B4-BE49-F238E27FC236}">
                <a16:creationId xmlns:a16="http://schemas.microsoft.com/office/drawing/2014/main" xmlns="" id="{B3C1934C-D240-B14F-B559-82DB2A3E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80023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4068421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Primarily code in </a:t>
            </a:r>
            <a:r>
              <a:rPr lang="en-US" sz="2000" b="1" u="sng" kern="0" dirty="0">
                <a:latin typeface="Oracle Sans" panose="020B0503020204020204" pitchFamily="34" charset="0"/>
                <a:cs typeface="Oracle Sans" panose="020B0503020204020204" pitchFamily="34" charset="0"/>
              </a:rPr>
              <a:t>SQL</a:t>
            </a: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 and </a:t>
            </a:r>
            <a:r>
              <a:rPr lang="en-US" sz="2000" b="1" u="sng" kern="0" dirty="0">
                <a:latin typeface="Oracle Sans" panose="020B0503020204020204" pitchFamily="34" charset="0"/>
                <a:cs typeface="Oracle Sans" panose="020B0503020204020204" pitchFamily="34" charset="0"/>
              </a:rPr>
              <a:t>PL/SQL</a:t>
            </a:r>
          </a:p>
        </p:txBody>
      </p:sp>
      <p:sp>
        <p:nvSpPr>
          <p:cNvPr id="13" name="Design Tables">
            <a:extLst>
              <a:ext uri="{FF2B5EF4-FFF2-40B4-BE49-F238E27FC236}">
                <a16:creationId xmlns:a16="http://schemas.microsoft.com/office/drawing/2014/main" xmlns="" id="{84627230-1304-9B48-9835-038805A3E1C1}"/>
              </a:ext>
            </a:extLst>
          </p:cNvPr>
          <p:cNvSpPr txBox="1"/>
          <p:nvPr/>
        </p:nvSpPr>
        <p:spPr>
          <a:xfrm>
            <a:off x="1431507" y="2462146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Database-centric development</a:t>
            </a:r>
          </a:p>
        </p:txBody>
      </p:sp>
      <p:sp>
        <p:nvSpPr>
          <p:cNvPr id="14" name="Design Tables">
            <a:extLst>
              <a:ext uri="{FF2B5EF4-FFF2-40B4-BE49-F238E27FC236}">
                <a16:creationId xmlns:a16="http://schemas.microsoft.com/office/drawing/2014/main" xmlns="" id="{8163FD84-445B-2245-A0A7-6E22100F22FD}"/>
              </a:ext>
            </a:extLst>
          </p:cNvPr>
          <p:cNvSpPr txBox="1"/>
          <p:nvPr/>
        </p:nvSpPr>
        <p:spPr>
          <a:xfrm>
            <a:off x="1431507" y="3392813"/>
            <a:ext cx="363881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Low-code, declarative platform</a:t>
            </a: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4323481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Can very easily integrate Oracle packages, functions, procedures</a:t>
            </a: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5249460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Can fully utilize Oracle Database features</a:t>
            </a:r>
          </a:p>
        </p:txBody>
      </p:sp>
    </p:spTree>
    <p:extLst>
      <p:ext uri="{BB962C8B-B14F-4D97-AF65-F5344CB8AC3E}">
        <p14:creationId xmlns:p14="http://schemas.microsoft.com/office/powerpoint/2010/main" val="242128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E46B0B-85AA-FC4A-B473-23381399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Oracle APEX Differences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15DD3CA-4817-124C-B1E6-0F2BC120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D26C59-D33C-0A4D-83CE-B01E28EB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6CEEB9-9736-EC41-8AF7-289E4333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4CD3C67D-4DE3-8049-AC7C-463F0AADF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01746"/>
              </p:ext>
            </p:extLst>
          </p:nvPr>
        </p:nvGraphicFramePr>
        <p:xfrm>
          <a:off x="840772" y="1447800"/>
          <a:ext cx="10510454" cy="4170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5227">
                  <a:extLst>
                    <a:ext uri="{9D8B030D-6E8A-4147-A177-3AD203B41FA5}">
                      <a16:colId xmlns:a16="http://schemas.microsoft.com/office/drawing/2014/main" xmlns="" val="3742618141"/>
                    </a:ext>
                  </a:extLst>
                </a:gridCol>
                <a:gridCol w="5255227">
                  <a:extLst>
                    <a:ext uri="{9D8B030D-6E8A-4147-A177-3AD203B41FA5}">
                      <a16:colId xmlns:a16="http://schemas.microsoft.com/office/drawing/2014/main" xmlns="" val="1043584644"/>
                    </a:ext>
                  </a:extLst>
                </a:gridCol>
              </a:tblGrid>
              <a:tr h="695165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Oracle Forms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Oracle APEX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4916788"/>
                  </a:ext>
                </a:extLst>
              </a:tr>
              <a:tr h="695165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Requires full WebLogic Server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Requires Oracle REST Data Services 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8825682"/>
                  </a:ext>
                </a:extLst>
              </a:tr>
              <a:tr h="695165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Requires browser plug-ins or Java Web Start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Any modern web browser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762272"/>
                  </a:ext>
                </a:extLst>
              </a:tr>
              <a:tr h="695165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Generates files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Metadata based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9966117"/>
                  </a:ext>
                </a:extLst>
              </a:tr>
              <a:tr h="695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Suitable for desktops only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Runs on any device (zero development effort)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5560048"/>
                  </a:ext>
                </a:extLst>
              </a:tr>
              <a:tr h="695165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Difficult to style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  <a:latin typeface="Oracle Sans" panose="020B0503020204020204" pitchFamily="34" charset="0"/>
                          <a:cs typeface="Oracle Sans" panose="020B0503020204020204" pitchFamily="34" charset="0"/>
                        </a:rPr>
                        <a:t>Out of the box theming and theme styles</a:t>
                      </a:r>
                    </a:p>
                  </a:txBody>
                  <a:tcPr anchor="ctr">
                    <a:solidFill>
                      <a:srgbClr val="4450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0964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73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Oracle APEX Advantages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dingbat-check-gray-2.png" descr="dingbat-check-gray-2.png">
            <a:extLst>
              <a:ext uri="{FF2B5EF4-FFF2-40B4-BE49-F238E27FC236}">
                <a16:creationId xmlns:a16="http://schemas.microsoft.com/office/drawing/2014/main" xmlns="" id="{A75E2106-8EA0-9943-A3D2-9D9DCB37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5693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ingbat-check-gray-2.png" descr="dingbat-check-gray-2.png">
            <a:extLst>
              <a:ext uri="{FF2B5EF4-FFF2-40B4-BE49-F238E27FC236}">
                <a16:creationId xmlns:a16="http://schemas.microsoft.com/office/drawing/2014/main" xmlns="" id="{042D4990-9212-BE48-8F26-6C5A9E81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10462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ingbat-check-gray-2.png" descr="dingbat-check-gray-2.png">
            <a:extLst>
              <a:ext uri="{FF2B5EF4-FFF2-40B4-BE49-F238E27FC236}">
                <a16:creationId xmlns:a16="http://schemas.microsoft.com/office/drawing/2014/main" xmlns="" id="{7E592AD3-445D-EC49-AC98-732E5719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767871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ingbat-check-gray-2.png" descr="dingbat-check-gray-2.png">
            <a:extLst>
              <a:ext uri="{FF2B5EF4-FFF2-40B4-BE49-F238E27FC236}">
                <a16:creationId xmlns:a16="http://schemas.microsoft.com/office/drawing/2014/main" xmlns="" id="{62B088E0-0D3A-3941-AAE1-4216450A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28730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ingbat-check-gray-2.png" descr="dingbat-check-gray-2.png">
            <a:extLst>
              <a:ext uri="{FF2B5EF4-FFF2-40B4-BE49-F238E27FC236}">
                <a16:creationId xmlns:a16="http://schemas.microsoft.com/office/drawing/2014/main" xmlns="" id="{B3C1934C-D240-B14F-B559-82DB2A3E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86902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3235181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rPr lang="en-US" sz="2000" dirty="0">
                <a:latin typeface="Oracle Sans" panose="020B0503020204020204" pitchFamily="34" charset="0"/>
                <a:cs typeface="Oracle Sans" panose="020B0503020204020204" pitchFamily="34" charset="0"/>
              </a:rPr>
              <a:t>No additional licensing cost</a:t>
            </a:r>
          </a:p>
        </p:txBody>
      </p:sp>
      <p:sp>
        <p:nvSpPr>
          <p:cNvPr id="13" name="Design Tables">
            <a:extLst>
              <a:ext uri="{FF2B5EF4-FFF2-40B4-BE49-F238E27FC236}">
                <a16:creationId xmlns:a16="http://schemas.microsoft.com/office/drawing/2014/main" xmlns="" id="{84627230-1304-9B48-9835-038805A3E1C1}"/>
              </a:ext>
            </a:extLst>
          </p:cNvPr>
          <p:cNvSpPr txBox="1"/>
          <p:nvPr/>
        </p:nvSpPr>
        <p:spPr>
          <a:xfrm>
            <a:off x="1431507" y="2177038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Easy to train Forms Developers as key similarities</a:t>
            </a:r>
          </a:p>
        </p:txBody>
      </p:sp>
      <p:sp>
        <p:nvSpPr>
          <p:cNvPr id="14" name="Design Tables">
            <a:extLst>
              <a:ext uri="{FF2B5EF4-FFF2-40B4-BE49-F238E27FC236}">
                <a16:creationId xmlns:a16="http://schemas.microsoft.com/office/drawing/2014/main" xmlns="" id="{8163FD84-445B-2245-A0A7-6E22100F22FD}"/>
              </a:ext>
            </a:extLst>
          </p:cNvPr>
          <p:cNvSpPr txBox="1"/>
          <p:nvPr/>
        </p:nvSpPr>
        <p:spPr>
          <a:xfrm>
            <a:off x="1431507" y="2840286"/>
            <a:ext cx="4180632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Re-use all existing Database objects</a:t>
            </a: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3501146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Can readily co-exist with Oracle Forms</a:t>
            </a: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4156339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Flexibility in platform for development / deployment</a:t>
            </a:r>
          </a:p>
        </p:txBody>
      </p:sp>
      <p:pic>
        <p:nvPicPr>
          <p:cNvPr id="17" name="dingbat-check-gray-2.png" descr="dingbat-check-gray-2.png">
            <a:extLst>
              <a:ext uri="{FF2B5EF4-FFF2-40B4-BE49-F238E27FC236}">
                <a16:creationId xmlns:a16="http://schemas.microsoft.com/office/drawing/2014/main" xmlns="" id="{412FF0D9-1659-F94A-88EF-FF6892CA3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716755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dingbat-check-gray-2.png" descr="dingbat-check-gray-2.png">
            <a:extLst>
              <a:ext uri="{FF2B5EF4-FFF2-40B4-BE49-F238E27FC236}">
                <a16:creationId xmlns:a16="http://schemas.microsoft.com/office/drawing/2014/main" xmlns="" id="{1089F4D1-0D65-B046-800E-F655639ED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374927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Design Tables">
            <a:extLst>
              <a:ext uri="{FF2B5EF4-FFF2-40B4-BE49-F238E27FC236}">
                <a16:creationId xmlns:a16="http://schemas.microsoft.com/office/drawing/2014/main" xmlns="" id="{C48B6B8A-253C-5D45-8878-C8916912D016}"/>
              </a:ext>
            </a:extLst>
          </p:cNvPr>
          <p:cNvSpPr txBox="1"/>
          <p:nvPr/>
        </p:nvSpPr>
        <p:spPr>
          <a:xfrm>
            <a:off x="1431506" y="4789171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Rapid, low-code, beautiful, intuitive, responsive app dev</a:t>
            </a:r>
          </a:p>
        </p:txBody>
      </p:sp>
      <p:sp>
        <p:nvSpPr>
          <p:cNvPr id="20" name="Design Tables">
            <a:extLst>
              <a:ext uri="{FF2B5EF4-FFF2-40B4-BE49-F238E27FC236}">
                <a16:creationId xmlns:a16="http://schemas.microsoft.com/office/drawing/2014/main" xmlns="" id="{F499E8C0-DFFE-F24D-A374-9501039873DE}"/>
              </a:ext>
            </a:extLst>
          </p:cNvPr>
          <p:cNvSpPr txBox="1"/>
          <p:nvPr/>
        </p:nvSpPr>
        <p:spPr>
          <a:xfrm>
            <a:off x="1431507" y="5444364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APEX Community and Partners</a:t>
            </a:r>
          </a:p>
        </p:txBody>
      </p:sp>
    </p:spTree>
    <p:extLst>
      <p:ext uri="{BB962C8B-B14F-4D97-AF65-F5344CB8AC3E}">
        <p14:creationId xmlns:p14="http://schemas.microsoft.com/office/powerpoint/2010/main" val="16756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492FAAF-5E35-4969-935F-AA2BD72F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75" y="3161919"/>
            <a:ext cx="5022325" cy="822960"/>
          </a:xfrm>
        </p:spPr>
        <p:txBody>
          <a:bodyPr/>
          <a:lstStyle/>
          <a:p>
            <a:r>
              <a:rPr lang="en-US" kern="0" dirty="0">
                <a:cs typeface="Oracle Sans Extra Bold" panose="020B0803020204020204" pitchFamily="34" charset="0"/>
              </a:rPr>
              <a:t>Considerations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D48D5AB-F8A6-484F-BBED-0F1B497166A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838443E-AE82-4B30-A857-672935FADC8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4AA72A8-5948-49BC-8FAE-07DF0BE010A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xmlns="" id="{C7E38906-51BB-8249-86E4-D46EA9DAD81B}"/>
              </a:ext>
            </a:extLst>
          </p:cNvPr>
          <p:cNvSpPr txBox="1">
            <a:spLocks/>
          </p:cNvSpPr>
          <p:nvPr/>
        </p:nvSpPr>
        <p:spPr>
          <a:xfrm>
            <a:off x="762000" y="3984879"/>
            <a:ext cx="5022325" cy="365125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200" b="0" i="0" kern="1200" baseline="0">
                <a:solidFill>
                  <a:schemeClr val="tx1"/>
                </a:solidFill>
                <a:latin typeface="+mj-lt"/>
                <a:ea typeface="+mn-ea"/>
                <a:cs typeface="Oracle Sans Tab" panose="020B0503020204020204" pitchFamily="34" charset="0"/>
              </a:defRPr>
            </a:lvl1pPr>
          </a:lstStyle>
          <a:p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Upfront Planning</a:t>
            </a:r>
          </a:p>
        </p:txBody>
      </p:sp>
    </p:spTree>
    <p:extLst>
      <p:ext uri="{BB962C8B-B14F-4D97-AF65-F5344CB8AC3E}">
        <p14:creationId xmlns:p14="http://schemas.microsoft.com/office/powerpoint/2010/main" val="8867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Key Points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dingbat-check-gray-2.png" descr="dingbat-check-gray-2.png">
            <a:extLst>
              <a:ext uri="{FF2B5EF4-FFF2-40B4-BE49-F238E27FC236}">
                <a16:creationId xmlns:a16="http://schemas.microsoft.com/office/drawing/2014/main" xmlns="" id="{A75E2106-8EA0-9943-A3D2-9D9DCB37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5693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ingbat-check-gray-2.png" descr="dingbat-check-gray-2.png">
            <a:extLst>
              <a:ext uri="{FF2B5EF4-FFF2-40B4-BE49-F238E27FC236}">
                <a16:creationId xmlns:a16="http://schemas.microsoft.com/office/drawing/2014/main" xmlns="" id="{042D4990-9212-BE48-8F26-6C5A9E81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89730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ingbat-check-gray-2.png" descr="dingbat-check-gray-2.png">
            <a:extLst>
              <a:ext uri="{FF2B5EF4-FFF2-40B4-BE49-F238E27FC236}">
                <a16:creationId xmlns:a16="http://schemas.microsoft.com/office/drawing/2014/main" xmlns="" id="{7E592AD3-445D-EC49-AC98-732E5719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0398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ingbat-check-gray-2.png" descr="dingbat-check-gray-2.png">
            <a:extLst>
              <a:ext uri="{FF2B5EF4-FFF2-40B4-BE49-F238E27FC236}">
                <a16:creationId xmlns:a16="http://schemas.microsoft.com/office/drawing/2014/main" xmlns="" id="{62B088E0-0D3A-3941-AAE1-4216450A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251065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ingbat-check-gray-2.png" descr="dingbat-check-gray-2.png">
            <a:extLst>
              <a:ext uri="{FF2B5EF4-FFF2-40B4-BE49-F238E27FC236}">
                <a16:creationId xmlns:a16="http://schemas.microsoft.com/office/drawing/2014/main" xmlns="" id="{B3C1934C-D240-B14F-B559-82DB2A3E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80023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3252493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Modernization is non-trivial</a:t>
            </a:r>
          </a:p>
        </p:txBody>
      </p:sp>
      <p:sp>
        <p:nvSpPr>
          <p:cNvPr id="13" name="Design Tables">
            <a:extLst>
              <a:ext uri="{FF2B5EF4-FFF2-40B4-BE49-F238E27FC236}">
                <a16:creationId xmlns:a16="http://schemas.microsoft.com/office/drawing/2014/main" xmlns="" id="{84627230-1304-9B48-9835-038805A3E1C1}"/>
              </a:ext>
            </a:extLst>
          </p:cNvPr>
          <p:cNvSpPr txBox="1"/>
          <p:nvPr/>
        </p:nvSpPr>
        <p:spPr>
          <a:xfrm>
            <a:off x="1431507" y="2462146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Requires significant investment in time and resources</a:t>
            </a:r>
          </a:p>
        </p:txBody>
      </p:sp>
      <p:sp>
        <p:nvSpPr>
          <p:cNvPr id="14" name="Design Tables">
            <a:extLst>
              <a:ext uri="{FF2B5EF4-FFF2-40B4-BE49-F238E27FC236}">
                <a16:creationId xmlns:a16="http://schemas.microsoft.com/office/drawing/2014/main" xmlns="" id="{8163FD84-445B-2245-A0A7-6E22100F22FD}"/>
              </a:ext>
            </a:extLst>
          </p:cNvPr>
          <p:cNvSpPr txBox="1"/>
          <p:nvPr/>
        </p:nvSpPr>
        <p:spPr>
          <a:xfrm>
            <a:off x="1431507" y="3392813"/>
            <a:ext cx="688489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New apps should be modern and intuitive not mimic Forms</a:t>
            </a: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4323481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The new APEX applications will look and behave differently</a:t>
            </a: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5249460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Should modernize business processes not just screens</a:t>
            </a:r>
          </a:p>
        </p:txBody>
      </p:sp>
    </p:spTree>
    <p:extLst>
      <p:ext uri="{BB962C8B-B14F-4D97-AF65-F5344CB8AC3E}">
        <p14:creationId xmlns:p14="http://schemas.microsoft.com/office/powerpoint/2010/main" val="2981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Before you Start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dingbat-check-gray-2.png" descr="dingbat-check-gray-2.png">
            <a:extLst>
              <a:ext uri="{FF2B5EF4-FFF2-40B4-BE49-F238E27FC236}">
                <a16:creationId xmlns:a16="http://schemas.microsoft.com/office/drawing/2014/main" xmlns="" id="{A75E2106-8EA0-9943-A3D2-9D9DCB37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5693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ingbat-check-gray-2.png" descr="dingbat-check-gray-2.png">
            <a:extLst>
              <a:ext uri="{FF2B5EF4-FFF2-40B4-BE49-F238E27FC236}">
                <a16:creationId xmlns:a16="http://schemas.microsoft.com/office/drawing/2014/main" xmlns="" id="{042D4990-9212-BE48-8F26-6C5A9E81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89730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ingbat-check-gray-2.png" descr="dingbat-check-gray-2.png">
            <a:extLst>
              <a:ext uri="{FF2B5EF4-FFF2-40B4-BE49-F238E27FC236}">
                <a16:creationId xmlns:a16="http://schemas.microsoft.com/office/drawing/2014/main" xmlns="" id="{7E592AD3-445D-EC49-AC98-732E5719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0398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ingbat-check-gray-2.png" descr="dingbat-check-gray-2.png">
            <a:extLst>
              <a:ext uri="{FF2B5EF4-FFF2-40B4-BE49-F238E27FC236}">
                <a16:creationId xmlns:a16="http://schemas.microsoft.com/office/drawing/2014/main" xmlns="" id="{62B088E0-0D3A-3941-AAE1-4216450A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251065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ingbat-check-gray-2.png" descr="dingbat-check-gray-2.png">
            <a:extLst>
              <a:ext uri="{FF2B5EF4-FFF2-40B4-BE49-F238E27FC236}">
                <a16:creationId xmlns:a16="http://schemas.microsoft.com/office/drawing/2014/main" xmlns="" id="{B3C1934C-D240-B14F-B559-82DB2A3E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80023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6779100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Push as much business logic into the Database as possible</a:t>
            </a:r>
          </a:p>
        </p:txBody>
      </p:sp>
      <p:sp>
        <p:nvSpPr>
          <p:cNvPr id="13" name="Design Tables">
            <a:extLst>
              <a:ext uri="{FF2B5EF4-FFF2-40B4-BE49-F238E27FC236}">
                <a16:creationId xmlns:a16="http://schemas.microsoft.com/office/drawing/2014/main" xmlns="" id="{84627230-1304-9B48-9835-038805A3E1C1}"/>
              </a:ext>
            </a:extLst>
          </p:cNvPr>
          <p:cNvSpPr txBox="1"/>
          <p:nvPr/>
        </p:nvSpPr>
        <p:spPr>
          <a:xfrm>
            <a:off x="1431507" y="2462146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Identify a suitable functional area as Proof-of-Concept</a:t>
            </a:r>
          </a:p>
        </p:txBody>
      </p:sp>
      <p:sp>
        <p:nvSpPr>
          <p:cNvPr id="14" name="Design Tables">
            <a:extLst>
              <a:ext uri="{FF2B5EF4-FFF2-40B4-BE49-F238E27FC236}">
                <a16:creationId xmlns:a16="http://schemas.microsoft.com/office/drawing/2014/main" xmlns="" id="{8163FD84-445B-2245-A0A7-6E22100F22FD}"/>
              </a:ext>
            </a:extLst>
          </p:cNvPr>
          <p:cNvSpPr txBox="1"/>
          <p:nvPr/>
        </p:nvSpPr>
        <p:spPr>
          <a:xfrm>
            <a:off x="1431507" y="3392813"/>
            <a:ext cx="653704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Review how APEX Consulting Companies may add value</a:t>
            </a: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4323481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Train developers in APEX</a:t>
            </a: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5249460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Secure SMEs for functional input and reviews</a:t>
            </a:r>
          </a:p>
        </p:txBody>
      </p:sp>
    </p:spTree>
    <p:extLst>
      <p:ext uri="{BB962C8B-B14F-4D97-AF65-F5344CB8AC3E}">
        <p14:creationId xmlns:p14="http://schemas.microsoft.com/office/powerpoint/2010/main" val="23178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dingbat-check-gray-2.png" descr="dingbat-check-gray-2.png">
            <a:extLst>
              <a:ext uri="{FF2B5EF4-FFF2-40B4-BE49-F238E27FC236}">
                <a16:creationId xmlns:a16="http://schemas.microsoft.com/office/drawing/2014/main" xmlns="" id="{A75E2106-8EA0-9943-A3D2-9D9DCB37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5693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ingbat-check-gray-2.png" descr="dingbat-check-gray-2.png">
            <a:extLst>
              <a:ext uri="{FF2B5EF4-FFF2-40B4-BE49-F238E27FC236}">
                <a16:creationId xmlns:a16="http://schemas.microsoft.com/office/drawing/2014/main" xmlns="" id="{042D4990-9212-BE48-8F26-6C5A9E81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89730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ingbat-check-gray-2.png" descr="dingbat-check-gray-2.png">
            <a:extLst>
              <a:ext uri="{FF2B5EF4-FFF2-40B4-BE49-F238E27FC236}">
                <a16:creationId xmlns:a16="http://schemas.microsoft.com/office/drawing/2014/main" xmlns="" id="{7E592AD3-445D-EC49-AC98-732E5719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0398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ingbat-check-gray-2.png" descr="dingbat-check-gray-2.png">
            <a:extLst>
              <a:ext uri="{FF2B5EF4-FFF2-40B4-BE49-F238E27FC236}">
                <a16:creationId xmlns:a16="http://schemas.microsoft.com/office/drawing/2014/main" xmlns="" id="{62B088E0-0D3A-3941-AAE1-4216450A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251065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ingbat-check-gray-2.png" descr="dingbat-check-gray-2.png">
            <a:extLst>
              <a:ext uri="{FF2B5EF4-FFF2-40B4-BE49-F238E27FC236}">
                <a16:creationId xmlns:a16="http://schemas.microsoft.com/office/drawing/2014/main" xmlns="" id="{B3C1934C-D240-B14F-B559-82DB2A3E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80023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693298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Availability of Forms developers who know the functionality</a:t>
            </a:r>
          </a:p>
        </p:txBody>
      </p:sp>
      <p:sp>
        <p:nvSpPr>
          <p:cNvPr id="13" name="Design Tables">
            <a:extLst>
              <a:ext uri="{FF2B5EF4-FFF2-40B4-BE49-F238E27FC236}">
                <a16:creationId xmlns:a16="http://schemas.microsoft.com/office/drawing/2014/main" xmlns="" id="{84627230-1304-9B48-9835-038805A3E1C1}"/>
              </a:ext>
            </a:extLst>
          </p:cNvPr>
          <p:cNvSpPr txBox="1"/>
          <p:nvPr/>
        </p:nvSpPr>
        <p:spPr>
          <a:xfrm>
            <a:off x="1431507" y="2462146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Getting buy-in from existing “Power Users”</a:t>
            </a:r>
          </a:p>
        </p:txBody>
      </p:sp>
      <p:sp>
        <p:nvSpPr>
          <p:cNvPr id="14" name="Design Tables">
            <a:extLst>
              <a:ext uri="{FF2B5EF4-FFF2-40B4-BE49-F238E27FC236}">
                <a16:creationId xmlns:a16="http://schemas.microsoft.com/office/drawing/2014/main" xmlns="" id="{8163FD84-445B-2245-A0A7-6E22100F22FD}"/>
              </a:ext>
            </a:extLst>
          </p:cNvPr>
          <p:cNvSpPr txBox="1"/>
          <p:nvPr/>
        </p:nvSpPr>
        <p:spPr>
          <a:xfrm>
            <a:off x="1431507" y="3392813"/>
            <a:ext cx="266579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Managing scope creep</a:t>
            </a: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4323481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Ensuring new apps implement appropriate business rules</a:t>
            </a: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5249460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Agreeing on new application look and feel</a:t>
            </a:r>
          </a:p>
        </p:txBody>
      </p:sp>
    </p:spTree>
    <p:extLst>
      <p:ext uri="{BB962C8B-B14F-4D97-AF65-F5344CB8AC3E}">
        <p14:creationId xmlns:p14="http://schemas.microsoft.com/office/powerpoint/2010/main" val="34694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3CA27-6E5B-D947-9D3E-19AB6E98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816" y="2474387"/>
            <a:ext cx="6297167" cy="822960"/>
          </a:xfrm>
        </p:spPr>
        <p:txBody>
          <a:bodyPr/>
          <a:lstStyle/>
          <a:p>
            <a:r>
              <a:rPr lang="en-US" sz="4800" dirty="0"/>
              <a:t>Modernization Steps</a:t>
            </a:r>
            <a:endParaRPr lang="x-none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E6B06D-8F51-6D4E-ACAB-29F839C738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85815" y="3323064"/>
            <a:ext cx="6297168" cy="1132486"/>
          </a:xfrm>
        </p:spPr>
        <p:txBody>
          <a:bodyPr>
            <a:normAutofit/>
          </a:bodyPr>
          <a:lstStyle/>
          <a:p>
            <a:r>
              <a:rPr lang="en-US" sz="2800" dirty="0"/>
              <a:t>How to Move to Oracle APEX</a:t>
            </a:r>
            <a:endParaRPr lang="x-none" sz="28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F1C944D1-83FD-5841-8104-9ACC669FC29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6" r="5332"/>
          <a:stretch/>
        </p:blipFill>
        <p:spPr>
          <a:xfrm>
            <a:off x="0" y="0"/>
            <a:ext cx="4876800" cy="68580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C0EE1B-66AC-D444-ACA1-0F5F623FAF4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265F11-3C2C-394D-851F-E007F413FDF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93DE68-3ABA-F142-A331-B82B4C7EF12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Overall Strategy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dingbat-check-gray-2.png" descr="dingbat-check-gray-2.png">
            <a:extLst>
              <a:ext uri="{FF2B5EF4-FFF2-40B4-BE49-F238E27FC236}">
                <a16:creationId xmlns:a16="http://schemas.microsoft.com/office/drawing/2014/main" xmlns="" id="{A75E2106-8EA0-9943-A3D2-9D9DCB37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5693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ingbat-check-gray-2.png" descr="dingbat-check-gray-2.png">
            <a:extLst>
              <a:ext uri="{FF2B5EF4-FFF2-40B4-BE49-F238E27FC236}">
                <a16:creationId xmlns:a16="http://schemas.microsoft.com/office/drawing/2014/main" xmlns="" id="{62B088E0-0D3A-3941-AAE1-4216450A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0369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ingbat-check-gray-2.png" descr="dingbat-check-gray-2.png">
            <a:extLst>
              <a:ext uri="{FF2B5EF4-FFF2-40B4-BE49-F238E27FC236}">
                <a16:creationId xmlns:a16="http://schemas.microsoft.com/office/drawing/2014/main" xmlns="" id="{B3C1934C-D240-B14F-B559-82DB2A3E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232650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870590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Provision your APEX Service or Install APEX into </a:t>
            </a:r>
            <a:r>
              <a:rPr lang="en-US" sz="2000" kern="0" dirty="0" smtClean="0">
                <a:latin typeface="Oracle Sans" panose="020B0503020204020204" pitchFamily="34" charset="0"/>
                <a:cs typeface="Oracle Sans" panose="020B0503020204020204" pitchFamily="34" charset="0"/>
              </a:rPr>
              <a:t>your local Oracle Database</a:t>
            </a:r>
            <a:endParaRPr lang="en-US" sz="2000" kern="0" dirty="0">
              <a:latin typeface="Oracle Sans" panose="020B0503020204020204" pitchFamily="34" charset="0"/>
              <a:cs typeface="Oracle Sans" panose="020B0503020204020204" pitchFamily="34" charset="0"/>
            </a:endParaRP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2376108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 smtClean="0">
                <a:latin typeface="Oracle Sans" panose="020B0503020204020204" pitchFamily="34" charset="0"/>
                <a:cs typeface="Oracle Sans" panose="020B0503020204020204" pitchFamily="34" charset="0"/>
              </a:rPr>
              <a:t>Know the important </a:t>
            </a: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business </a:t>
            </a:r>
            <a:r>
              <a:rPr lang="en-US" sz="2000" kern="0" dirty="0" smtClean="0">
                <a:latin typeface="Oracle Sans" panose="020B0503020204020204" pitchFamily="34" charset="0"/>
                <a:cs typeface="Oracle Sans" panose="020B0503020204020204" pitchFamily="34" charset="0"/>
              </a:rPr>
              <a:t>logic </a:t>
            </a:r>
            <a:endParaRPr lang="en-US" sz="2000" kern="0" dirty="0">
              <a:latin typeface="Oracle Sans" panose="020B0503020204020204" pitchFamily="34" charset="0"/>
              <a:cs typeface="Oracle Sans" panose="020B0503020204020204" pitchFamily="34" charset="0"/>
            </a:endParaRP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3302087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Create APEX application(s)</a:t>
            </a:r>
          </a:p>
        </p:txBody>
      </p:sp>
    </p:spTree>
    <p:extLst>
      <p:ext uri="{BB962C8B-B14F-4D97-AF65-F5344CB8AC3E}">
        <p14:creationId xmlns:p14="http://schemas.microsoft.com/office/powerpoint/2010/main" val="369195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Creating APEX Application(s)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437619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Use Create App Wizard for “First-Cut”</a:t>
            </a:r>
          </a:p>
        </p:txBody>
      </p:sp>
      <p:sp>
        <p:nvSpPr>
          <p:cNvPr id="13" name="Design Tables">
            <a:extLst>
              <a:ext uri="{FF2B5EF4-FFF2-40B4-BE49-F238E27FC236}">
                <a16:creationId xmlns:a16="http://schemas.microsoft.com/office/drawing/2014/main" xmlns="" id="{84627230-1304-9B48-9835-038805A3E1C1}"/>
              </a:ext>
            </a:extLst>
          </p:cNvPr>
          <p:cNvSpPr txBox="1"/>
          <p:nvPr/>
        </p:nvSpPr>
        <p:spPr>
          <a:xfrm>
            <a:off x="1431507" y="2462146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Enhance pages based </a:t>
            </a:r>
            <a:r>
              <a:rPr lang="en-US" sz="2000" kern="0" dirty="0" smtClean="0">
                <a:latin typeface="Oracle Sans" panose="020B0503020204020204" pitchFamily="34" charset="0"/>
                <a:cs typeface="Oracle Sans" panose="020B0503020204020204" pitchFamily="34" charset="0"/>
              </a:rPr>
              <a:t>on requirements</a:t>
            </a:r>
            <a:endParaRPr lang="en-US" sz="2000" kern="0" dirty="0">
              <a:latin typeface="Oracle Sans" panose="020B0503020204020204" pitchFamily="34" charset="0"/>
              <a:cs typeface="Oracle Sans" panose="020B0503020204020204" pitchFamily="34" charset="0"/>
            </a:endParaRPr>
          </a:p>
        </p:txBody>
      </p:sp>
      <p:sp>
        <p:nvSpPr>
          <p:cNvPr id="14" name="Design Tables">
            <a:extLst>
              <a:ext uri="{FF2B5EF4-FFF2-40B4-BE49-F238E27FC236}">
                <a16:creationId xmlns:a16="http://schemas.microsoft.com/office/drawing/2014/main" xmlns="" id="{8163FD84-445B-2245-A0A7-6E22100F22FD}"/>
              </a:ext>
            </a:extLst>
          </p:cNvPr>
          <p:cNvSpPr txBox="1"/>
          <p:nvPr/>
        </p:nvSpPr>
        <p:spPr>
          <a:xfrm>
            <a:off x="1431507" y="3392813"/>
            <a:ext cx="557043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Use Create Page Wizard to add additional pages</a:t>
            </a: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4323481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Review with key stakeholders</a:t>
            </a: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5249460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rPr lang="en-US" sz="2000" dirty="0">
                <a:latin typeface="Oracle Sans" panose="020B0503020204020204" pitchFamily="34" charset="0"/>
                <a:cs typeface="Oracle Sans" panose="020B0503020204020204" pitchFamily="34" charset="0"/>
              </a:rPr>
              <a:t>Iterate and repeat from step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8A66E32-3F13-E64B-8056-1494E50B8A0D}"/>
              </a:ext>
            </a:extLst>
          </p:cNvPr>
          <p:cNvGrpSpPr/>
          <p:nvPr/>
        </p:nvGrpSpPr>
        <p:grpSpPr>
          <a:xfrm>
            <a:off x="762000" y="1456615"/>
            <a:ext cx="500024" cy="496232"/>
            <a:chOff x="219275" y="1838597"/>
            <a:chExt cx="500024" cy="4962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F296DC62-F2F3-0045-BBEA-C10F51DD1766}"/>
                </a:ext>
              </a:extLst>
            </p:cNvPr>
            <p:cNvSpPr/>
            <p:nvPr/>
          </p:nvSpPr>
          <p:spPr>
            <a:xfrm>
              <a:off x="219275" y="1838597"/>
              <a:ext cx="500024" cy="496197"/>
            </a:xfrm>
            <a:prstGeom prst="ellipse">
              <a:avLst/>
            </a:prstGeom>
            <a:solidFill>
              <a:srgbClr val="8EADB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9694982-3044-AE42-8E0D-F2C1E06B8233}"/>
                </a:ext>
              </a:extLst>
            </p:cNvPr>
            <p:cNvSpPr txBox="1"/>
            <p:nvPr/>
          </p:nvSpPr>
          <p:spPr>
            <a:xfrm>
              <a:off x="298394" y="1873164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Oracle Sans" panose="020B0503020204020204" pitchFamily="34" charset="0"/>
                  <a:cs typeface="Oracle Sans" panose="020B0503020204020204" pitchFamily="34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05AB9ED-2BCE-524B-9C00-787CEE383BC5}"/>
              </a:ext>
            </a:extLst>
          </p:cNvPr>
          <p:cNvGrpSpPr/>
          <p:nvPr/>
        </p:nvGrpSpPr>
        <p:grpSpPr>
          <a:xfrm>
            <a:off x="758634" y="2385890"/>
            <a:ext cx="500024" cy="496197"/>
            <a:chOff x="246980" y="2766853"/>
            <a:chExt cx="500024" cy="4961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0AF84C6-13D8-B64E-9078-6AAA1A62FA85}"/>
                </a:ext>
              </a:extLst>
            </p:cNvPr>
            <p:cNvSpPr/>
            <p:nvPr/>
          </p:nvSpPr>
          <p:spPr>
            <a:xfrm>
              <a:off x="246980" y="2766853"/>
              <a:ext cx="500024" cy="496197"/>
            </a:xfrm>
            <a:prstGeom prst="ellipse">
              <a:avLst/>
            </a:prstGeom>
            <a:solidFill>
              <a:srgbClr val="8EADB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13E00CC-99D0-394F-A379-513AD3DE14B4}"/>
                </a:ext>
              </a:extLst>
            </p:cNvPr>
            <p:cNvSpPr txBox="1"/>
            <p:nvPr/>
          </p:nvSpPr>
          <p:spPr>
            <a:xfrm>
              <a:off x="328340" y="2801315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Oracle Sans" panose="020B0503020204020204" pitchFamily="34" charset="0"/>
                  <a:cs typeface="Oracle Sans" panose="020B0503020204020204" pitchFamily="34" charset="0"/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81E01AF-0E6C-544A-B01C-56DEA55B668E}"/>
              </a:ext>
            </a:extLst>
          </p:cNvPr>
          <p:cNvGrpSpPr/>
          <p:nvPr/>
        </p:nvGrpSpPr>
        <p:grpSpPr>
          <a:xfrm>
            <a:off x="758634" y="3315165"/>
            <a:ext cx="500024" cy="496197"/>
            <a:chOff x="246979" y="3639692"/>
            <a:chExt cx="500024" cy="49619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6A1000D7-17E0-854A-A573-91C135CAD31D}"/>
                </a:ext>
              </a:extLst>
            </p:cNvPr>
            <p:cNvSpPr/>
            <p:nvPr/>
          </p:nvSpPr>
          <p:spPr>
            <a:xfrm>
              <a:off x="246979" y="3639692"/>
              <a:ext cx="500024" cy="496197"/>
            </a:xfrm>
            <a:prstGeom prst="ellipse">
              <a:avLst/>
            </a:prstGeom>
            <a:solidFill>
              <a:srgbClr val="8EADB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8082E0A-5F7B-7343-9C51-7D2A21A83DB1}"/>
                </a:ext>
              </a:extLst>
            </p:cNvPr>
            <p:cNvSpPr txBox="1"/>
            <p:nvPr/>
          </p:nvSpPr>
          <p:spPr>
            <a:xfrm>
              <a:off x="328339" y="3674154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Oracle Sans" panose="020B0503020204020204" pitchFamily="34" charset="0"/>
                  <a:cs typeface="Oracle Sans" panose="020B0503020204020204" pitchFamily="34" charset="0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83E2B0B-0A3A-1A45-BD5E-FA82DC9F43A3}"/>
              </a:ext>
            </a:extLst>
          </p:cNvPr>
          <p:cNvGrpSpPr/>
          <p:nvPr/>
        </p:nvGrpSpPr>
        <p:grpSpPr>
          <a:xfrm>
            <a:off x="746759" y="4223201"/>
            <a:ext cx="500024" cy="496197"/>
            <a:chOff x="219275" y="4617760"/>
            <a:chExt cx="500024" cy="49619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438F086E-6615-2346-AF50-EB44234FE908}"/>
                </a:ext>
              </a:extLst>
            </p:cNvPr>
            <p:cNvSpPr/>
            <p:nvPr/>
          </p:nvSpPr>
          <p:spPr>
            <a:xfrm>
              <a:off x="219275" y="4617760"/>
              <a:ext cx="500024" cy="496197"/>
            </a:xfrm>
            <a:prstGeom prst="ellipse">
              <a:avLst/>
            </a:prstGeom>
            <a:solidFill>
              <a:srgbClr val="8EADB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3C3F8C4-E16D-2C44-B52A-3D47BAD929C1}"/>
                </a:ext>
              </a:extLst>
            </p:cNvPr>
            <p:cNvSpPr txBox="1"/>
            <p:nvPr/>
          </p:nvSpPr>
          <p:spPr>
            <a:xfrm>
              <a:off x="300635" y="4652222"/>
              <a:ext cx="380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Oracle Sans" panose="020B0503020204020204" pitchFamily="34" charset="0"/>
                  <a:cs typeface="Oracle Sans" panose="020B0503020204020204" pitchFamily="34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2A0EC47-B269-4242-BE0D-2D23616FAEBF}"/>
              </a:ext>
            </a:extLst>
          </p:cNvPr>
          <p:cNvGrpSpPr/>
          <p:nvPr/>
        </p:nvGrpSpPr>
        <p:grpSpPr>
          <a:xfrm>
            <a:off x="758634" y="5164023"/>
            <a:ext cx="500024" cy="496197"/>
            <a:chOff x="246979" y="5505353"/>
            <a:chExt cx="500024" cy="4961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FDF0B2C1-4924-CD40-B00F-254992D0172A}"/>
                </a:ext>
              </a:extLst>
            </p:cNvPr>
            <p:cNvSpPr/>
            <p:nvPr/>
          </p:nvSpPr>
          <p:spPr>
            <a:xfrm>
              <a:off x="246979" y="5505353"/>
              <a:ext cx="500024" cy="496197"/>
            </a:xfrm>
            <a:prstGeom prst="ellipse">
              <a:avLst/>
            </a:prstGeom>
            <a:solidFill>
              <a:srgbClr val="8EADB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D1B110D-7B42-4D45-8596-A3B300DEC1E3}"/>
                </a:ext>
              </a:extLst>
            </p:cNvPr>
            <p:cNvSpPr txBox="1"/>
            <p:nvPr/>
          </p:nvSpPr>
          <p:spPr>
            <a:xfrm>
              <a:off x="328339" y="5539815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Oracle Sans" panose="020B0503020204020204" pitchFamily="34" charset="0"/>
                  <a:cs typeface="Oracle Sans" panose="020B0503020204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1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E3125-76D3-4624-9859-1262BFAE0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Modernizing Oracle 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6B3A5F-C19F-487C-97C2-B682634751F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Using Oracle APEX</a:t>
            </a:r>
          </a:p>
        </p:txBody>
      </p:sp>
      <p:cxnSp>
        <p:nvCxnSpPr>
          <p:cNvPr id="7" name="Accent Mark">
            <a:extLst>
              <a:ext uri="{FF2B5EF4-FFF2-40B4-BE49-F238E27FC236}">
                <a16:creationId xmlns:a16="http://schemas.microsoft.com/office/drawing/2014/main" xmlns="" id="{5879F051-2F76-445D-B0AB-3251CAD6C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1023271" y="4187952"/>
            <a:ext cx="374904" cy="0"/>
          </a:xfrm>
          <a:prstGeom prst="line">
            <a:avLst/>
          </a:prstGeom>
          <a:ln w="38100" cap="flat">
            <a:solidFill>
              <a:srgbClr val="FACD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F3341CA-5C9C-A644-A876-3DF26E5620D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5B7868A-7A40-9A49-A115-64D25EC04C3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5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596AA22-6577-D64F-BEC0-EB0DD65D6D1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8874" y="1609724"/>
            <a:ext cx="10122035" cy="4505325"/>
          </a:xfrm>
        </p:spPr>
        <p:txBody>
          <a:bodyPr/>
          <a:lstStyle/>
          <a:p>
            <a:pPr indent="-91440">
              <a:lnSpc>
                <a:spcPct val="90000"/>
              </a:lnSpc>
              <a:spcBef>
                <a:spcPts val="2400"/>
              </a:spcBef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Blog </a:t>
            </a:r>
            <a:r>
              <a:rPr lang="en-US" sz="2000" dirty="0">
                <a:solidFill>
                  <a:schemeClr val="tx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Post Series: </a:t>
            </a:r>
            <a:r>
              <a:rPr lang="en-US" sz="2000" b="1" dirty="0">
                <a:solidFill>
                  <a:schemeClr val="tx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Modernizing an Oracle Forms Application to an Oracle APEX </a:t>
            </a:r>
            <a:r>
              <a:rPr lang="en-US" sz="2000" b="1" dirty="0" smtClean="0">
                <a:solidFill>
                  <a:schemeClr val="tx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App</a:t>
            </a:r>
            <a:r>
              <a:rPr lang="en-US" sz="2000" b="1" dirty="0">
                <a:solidFill>
                  <a:schemeClr val="tx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</a:br>
            <a:endParaRPr lang="en-US" sz="2000" b="1" dirty="0" smtClean="0">
              <a:solidFill>
                <a:schemeClr val="tx1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pPr indent="-91440" algn="ctr">
              <a:lnSpc>
                <a:spcPct val="90000"/>
              </a:lnSpc>
              <a:spcBef>
                <a:spcPts val="2400"/>
              </a:spcBef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</a:br>
            <a:r>
              <a:rPr lang="en-US" sz="25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bit.ly/</a:t>
            </a:r>
            <a:r>
              <a:rPr lang="en-US" sz="2500" b="1" dirty="0" err="1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BPFormsToAPEX</a:t>
            </a:r>
            <a:r>
              <a:rPr lang="en-US" sz="25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</a:rPr>
              <a:t>  </a:t>
            </a:r>
            <a:endParaRPr lang="en-US" sz="2500" b="1" dirty="0">
              <a:solidFill>
                <a:schemeClr val="accent3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ts val="2400"/>
              </a:spcBef>
              <a:buSzTx/>
              <a:buNone/>
              <a:defRPr/>
            </a:pPr>
            <a:endParaRPr lang="en-US" sz="2400" b="1" dirty="0">
              <a:solidFill>
                <a:schemeClr val="tx1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endParaRPr lang="x-none" sz="1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24485B1-7A18-F440-AB40-A6268503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Practicing a </a:t>
            </a:r>
            <a:r>
              <a:rPr lang="en-US" dirty="0" smtClean="0">
                <a:solidFill>
                  <a:schemeClr val="tx1"/>
                </a:solidFill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Modernization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C99A7A-6FB4-D74C-8888-63CD7D7631B8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7E70E9-9697-0F49-AAC7-B9D0C1786BB0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A03D24-566E-EF44-9633-FD135F89082C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995" y="3355057"/>
            <a:ext cx="1733792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990600" y="1884363"/>
            <a:ext cx="11201400" cy="4540250"/>
          </a:xfrm>
        </p:spPr>
        <p:txBody>
          <a:bodyPr>
            <a:noAutofit/>
          </a:bodyPr>
          <a:lstStyle/>
          <a:p>
            <a:pPr>
              <a:tabLst>
                <a:tab pos="5035550" algn="l"/>
              </a:tabLst>
            </a:pPr>
            <a:r>
              <a:rPr lang="en-US" sz="2200" dirty="0">
                <a:latin typeface="Oracle Sans" panose="020B0503020204020204" pitchFamily="34" charset="0"/>
                <a:cs typeface="Oracle Sans" panose="020B0503020204020204" pitchFamily="34" charset="0"/>
              </a:rPr>
              <a:t>Primary site 	</a:t>
            </a:r>
            <a:r>
              <a:rPr lang="en-US" sz="22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apex.oracle.com</a:t>
            </a:r>
            <a:endParaRPr lang="en-US" sz="2200" dirty="0">
              <a:solidFill>
                <a:schemeClr val="accent3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pPr>
              <a:tabLst>
                <a:tab pos="5035550" algn="l"/>
              </a:tabLst>
            </a:pPr>
            <a:r>
              <a:rPr lang="en-US" sz="2200" dirty="0">
                <a:latin typeface="Oracle Sans" panose="020B0503020204020204" pitchFamily="34" charset="0"/>
                <a:cs typeface="Oracle Sans" panose="020B0503020204020204" pitchFamily="34" charset="0"/>
              </a:rPr>
              <a:t>APEX Shortcuts 	</a:t>
            </a:r>
            <a:r>
              <a:rPr lang="en-US" sz="22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apex.oracle.com/shortcuts</a:t>
            </a:r>
            <a:endParaRPr lang="en-US" sz="2200" b="1" dirty="0">
              <a:solidFill>
                <a:schemeClr val="accent3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pPr>
              <a:tabLst>
                <a:tab pos="5035550" algn="l"/>
                <a:tab pos="5084763" algn="l"/>
              </a:tabLst>
            </a:pPr>
            <a:r>
              <a:rPr lang="en-US" sz="2200" dirty="0">
                <a:latin typeface="Oracle Sans" panose="020B0503020204020204" pitchFamily="34" charset="0"/>
                <a:cs typeface="Oracle Sans" panose="020B0503020204020204" pitchFamily="34" charset="0"/>
              </a:rPr>
              <a:t>APEX Community	</a:t>
            </a:r>
            <a:r>
              <a:rPr lang="en-US" sz="22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apex.oracle.com/community</a:t>
            </a:r>
            <a:endParaRPr lang="en-US" sz="2200" b="1" dirty="0">
              <a:solidFill>
                <a:schemeClr val="accent3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pPr>
              <a:tabLst>
                <a:tab pos="5035550" algn="l"/>
                <a:tab pos="5084763" algn="l"/>
              </a:tabLst>
            </a:pPr>
            <a:r>
              <a:rPr lang="en-US" sz="2200" dirty="0">
                <a:latin typeface="Oracle Sans" panose="020B0503020204020204" pitchFamily="34" charset="0"/>
                <a:cs typeface="Oracle Sans" panose="020B0503020204020204" pitchFamily="34" charset="0"/>
              </a:rPr>
              <a:t>Blogs	</a:t>
            </a:r>
            <a:r>
              <a:rPr lang="en-US" sz="22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blogs.oracle.com/apex</a:t>
            </a:r>
            <a:endParaRPr lang="en-US" sz="2200" b="1" dirty="0">
              <a:solidFill>
                <a:schemeClr val="accent3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pPr>
              <a:tabLst>
                <a:tab pos="5035550" algn="l"/>
                <a:tab pos="5084763" algn="l"/>
              </a:tabLst>
            </a:pPr>
            <a:r>
              <a:rPr lang="en-US" sz="2200" dirty="0">
                <a:latin typeface="Oracle Sans" panose="020B0503020204020204" pitchFamily="34" charset="0"/>
                <a:cs typeface="Oracle Sans" panose="020B0503020204020204" pitchFamily="34" charset="0"/>
              </a:rPr>
              <a:t>APEX on Autonomous	</a:t>
            </a:r>
            <a:r>
              <a:rPr lang="en-US" sz="22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apex.oracle.com/autonomous</a:t>
            </a:r>
            <a:endParaRPr lang="en-US" sz="2200" b="1" dirty="0">
              <a:solidFill>
                <a:schemeClr val="accent3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pPr>
              <a:tabLst>
                <a:tab pos="5035550" algn="l"/>
              </a:tabLst>
            </a:pPr>
            <a:r>
              <a:rPr lang="en-US" sz="2200" dirty="0">
                <a:latin typeface="Oracle Sans" panose="020B0503020204020204" pitchFamily="34" charset="0"/>
                <a:cs typeface="Oracle Sans" panose="020B0503020204020204" pitchFamily="34" charset="0"/>
              </a:rPr>
              <a:t>Database Cloud Services	</a:t>
            </a:r>
            <a:r>
              <a:rPr lang="en-US" sz="22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cloud.oracle.com/database</a:t>
            </a:r>
            <a:endParaRPr lang="en-US" sz="2200" b="1" dirty="0">
              <a:solidFill>
                <a:schemeClr val="accent3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pPr>
              <a:tabLst>
                <a:tab pos="5035550" algn="l"/>
              </a:tabLst>
            </a:pPr>
            <a:r>
              <a:rPr lang="en-US" sz="2200" dirty="0">
                <a:latin typeface="Oracle Sans" panose="020B0503020204020204" pitchFamily="34" charset="0"/>
                <a:cs typeface="Oracle Sans" panose="020B0503020204020204" pitchFamily="34" charset="0"/>
              </a:rPr>
              <a:t>Oracle Learning Library 	</a:t>
            </a:r>
            <a:r>
              <a:rPr lang="en-US" sz="22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www.oracle.com/oll</a:t>
            </a:r>
            <a:endParaRPr lang="en-US" sz="2200" b="1" dirty="0">
              <a:solidFill>
                <a:schemeClr val="accent3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  <a:p>
            <a:pPr>
              <a:tabLst>
                <a:tab pos="5035550" algn="l"/>
              </a:tabLst>
            </a:pPr>
            <a:r>
              <a:rPr lang="en-US" sz="2200" dirty="0">
                <a:latin typeface="Oracle Sans" panose="020B0503020204020204" pitchFamily="34" charset="0"/>
                <a:cs typeface="Oracle Sans" panose="020B0503020204020204" pitchFamily="34" charset="0"/>
              </a:rPr>
              <a:t>Oracle APEX Education	</a:t>
            </a:r>
            <a:r>
              <a:rPr lang="en-US" sz="2200" b="1" dirty="0" smtClean="0">
                <a:solidFill>
                  <a:schemeClr val="accent3"/>
                </a:solidFill>
                <a:latin typeface="Oracle Sans" panose="020B0503020204020204" pitchFamily="34" charset="0"/>
                <a:cs typeface="Oracle Sans" panose="020B05030202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apex.oracle.com/education</a:t>
            </a:r>
            <a:endParaRPr lang="en-US" sz="2200" b="1" dirty="0">
              <a:solidFill>
                <a:schemeClr val="accent3"/>
              </a:solidFill>
              <a:latin typeface="Oracle Sans" panose="020B0503020204020204" pitchFamily="34" charset="0"/>
              <a:cs typeface="Oracle Sans" panose="020B0503020204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F9572A3F-F1DF-DC4A-AEE2-53167720B627}"/>
              </a:ext>
            </a:extLst>
          </p:cNvPr>
          <p:cNvSpPr txBox="1">
            <a:spLocks/>
          </p:cNvSpPr>
          <p:nvPr/>
        </p:nvSpPr>
        <p:spPr>
          <a:xfrm>
            <a:off x="669966" y="218029"/>
            <a:ext cx="10671048" cy="82296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1" i="0" kern="1200" baseline="0" dirty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dirty="0">
                <a:latin typeface="Oracle Sans Extra Bold" panose="020B0803020204020204" pitchFamily="34" charset="0"/>
                <a:ea typeface="Helvetica Neue Light" panose="02000403000000020004" pitchFamily="2" charset="0"/>
                <a:cs typeface="Oracle Sans Extra Bold" panose="020B0803020204020204" pitchFamily="34" charset="0"/>
              </a:rPr>
              <a:t>Useful Links</a:t>
            </a:r>
            <a:endParaRPr lang="en-US" dirty="0">
              <a:latin typeface="Oracle Sans Extra Bold" panose="020B0803020204020204" pitchFamily="34" charset="0"/>
              <a:cs typeface="Oracle Sans Extra Bold" panose="020B0803020204020204" pitchFamily="34" charset="0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xmlns="" id="{82E9C930-E541-5E42-A245-579ED913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7759" y="6423978"/>
            <a:ext cx="5745379" cy="365125"/>
          </a:xfrm>
        </p:spPr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5B35E1FC-5514-1C42-92B3-02E8A020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" y="6423660"/>
            <a:ext cx="365760" cy="365760"/>
          </a:xfrm>
        </p:spPr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862ECC-25EF-9540-AEE4-06E5E8D58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9C930-E541-5E42-A245-579ED913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B35E1FC-5514-1C42-92B3-02E8A020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EDD00B39-2D79-2A40-A416-DE42D1D0297B}"/>
              </a:ext>
            </a:extLst>
          </p:cNvPr>
          <p:cNvSpPr txBox="1">
            <a:spLocks/>
          </p:cNvSpPr>
          <p:nvPr/>
        </p:nvSpPr>
        <p:spPr>
          <a:xfrm>
            <a:off x="5047507" y="634497"/>
            <a:ext cx="2096985" cy="558900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400" b="1" i="0" kern="1200" baseline="0" dirty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34400" dirty="0">
                <a:solidFill>
                  <a:schemeClr val="accent1"/>
                </a:solidFill>
                <a:latin typeface="Oracle Sans Extra Bold" panose="020B0803020204020204" pitchFamily="34" charset="0"/>
                <a:ea typeface="Helvetica Neue Light" panose="02000403000000020004" pitchFamily="2" charset="0"/>
                <a:cs typeface="Oracle Sans Extra Bold" panose="020B0803020204020204" pitchFamily="34" charset="0"/>
              </a:rPr>
              <a:t>?</a:t>
            </a:r>
            <a:endParaRPr lang="en-US" sz="34400" dirty="0">
              <a:solidFill>
                <a:schemeClr val="accent1"/>
              </a:solidFill>
              <a:latin typeface="Oracle Sans Extra Bold" panose="020B0803020204020204" pitchFamily="34" charset="0"/>
              <a:cs typeface="Oracle Sans Extra Bold" panose="020B08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699840-C3B4-5D42-8353-5FE98A70D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08142B-D9AF-EC43-AA50-9337A125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75C85A-AA6F-354B-B579-0EF5394F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F3C47A-F42B-C94E-B200-5F1DAA0AE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Thank you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B575F8-7799-4841-92F5-E34B0006EAF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933587-DE8B-B04B-895E-5D946CCBB43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Copyright © 2021, Oracle and/or its affiliates  |  Confidential: Internal/Restricted/Highly Restricted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E9D7FE-5F51-0C40-9E8C-95C21B0EC62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4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3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0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EEBD4-6C6D-4667-A488-4DAC3FFAD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Modernizing Oracle 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59C4A7-C29F-4B7A-BB03-BEE2303F3EB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Using Oracle APEX</a:t>
            </a:r>
          </a:p>
        </p:txBody>
      </p:sp>
      <p:cxnSp>
        <p:nvCxnSpPr>
          <p:cNvPr id="7" name="Accent Mark">
            <a:extLst>
              <a:ext uri="{FF2B5EF4-FFF2-40B4-BE49-F238E27FC236}">
                <a16:creationId xmlns:a16="http://schemas.microsoft.com/office/drawing/2014/main" xmlns="" id="{3F06A00E-8C1B-43F8-A971-0009F9306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1023271" y="4187952"/>
            <a:ext cx="374904" cy="0"/>
          </a:xfrm>
          <a:prstGeom prst="line">
            <a:avLst/>
          </a:prstGeom>
          <a:ln w="38100" cap="flat">
            <a:solidFill>
              <a:srgbClr val="FACD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FF21B0C-3765-6543-8EF5-9FC11F44E9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51C2463-BA11-9A44-AF3B-BE907D885BF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55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492FAAF-5E35-4969-935F-AA2BD72F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Forms Review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D48D5AB-F8A6-484F-BBED-0F1B497166A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838443E-AE82-4B30-A857-672935FADC8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4AA72A8-5948-49BC-8FAE-07DF0BE010A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Oracle Forms Issues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dingbat-check-gray-2.png" descr="dingbat-check-gray-2.png">
            <a:extLst>
              <a:ext uri="{FF2B5EF4-FFF2-40B4-BE49-F238E27FC236}">
                <a16:creationId xmlns:a16="http://schemas.microsoft.com/office/drawing/2014/main" xmlns="" id="{A75E2106-8EA0-9943-A3D2-9D9DCB37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5693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ingbat-check-gray-2.png" descr="dingbat-check-gray-2.png">
            <a:extLst>
              <a:ext uri="{FF2B5EF4-FFF2-40B4-BE49-F238E27FC236}">
                <a16:creationId xmlns:a16="http://schemas.microsoft.com/office/drawing/2014/main" xmlns="" id="{042D4990-9212-BE48-8F26-6C5A9E81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89730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ingbat-check-gray-2.png" descr="dingbat-check-gray-2.png">
            <a:extLst>
              <a:ext uri="{FF2B5EF4-FFF2-40B4-BE49-F238E27FC236}">
                <a16:creationId xmlns:a16="http://schemas.microsoft.com/office/drawing/2014/main" xmlns="" id="{7E592AD3-445D-EC49-AC98-732E5719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0398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ingbat-check-gray-2.png" descr="dingbat-check-gray-2.png">
            <a:extLst>
              <a:ext uri="{FF2B5EF4-FFF2-40B4-BE49-F238E27FC236}">
                <a16:creationId xmlns:a16="http://schemas.microsoft.com/office/drawing/2014/main" xmlns="" id="{62B088E0-0D3A-3941-AAE1-4216450A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251065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ingbat-check-gray-2.png" descr="dingbat-check-gray-2.png">
            <a:extLst>
              <a:ext uri="{FF2B5EF4-FFF2-40B4-BE49-F238E27FC236}">
                <a16:creationId xmlns:a16="http://schemas.microsoft.com/office/drawing/2014/main" xmlns="" id="{B3C1934C-D240-B14F-B559-82DB2A3E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80023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512800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Browser support (can utilize Java Web Start)</a:t>
            </a:r>
          </a:p>
        </p:txBody>
      </p:sp>
      <p:sp>
        <p:nvSpPr>
          <p:cNvPr id="13" name="Design Tables">
            <a:extLst>
              <a:ext uri="{FF2B5EF4-FFF2-40B4-BE49-F238E27FC236}">
                <a16:creationId xmlns:a16="http://schemas.microsoft.com/office/drawing/2014/main" xmlns="" id="{84627230-1304-9B48-9835-038805A3E1C1}"/>
              </a:ext>
            </a:extLst>
          </p:cNvPr>
          <p:cNvSpPr txBox="1"/>
          <p:nvPr/>
        </p:nvSpPr>
        <p:spPr>
          <a:xfrm>
            <a:off x="1431507" y="2462146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  <a:sym typeface="Helvetica Neue Light"/>
              </a:rPr>
              <a:t>Continues to be fully supported by Oracle</a:t>
            </a:r>
          </a:p>
        </p:txBody>
      </p:sp>
      <p:sp>
        <p:nvSpPr>
          <p:cNvPr id="14" name="Design Tables">
            <a:extLst>
              <a:ext uri="{FF2B5EF4-FFF2-40B4-BE49-F238E27FC236}">
                <a16:creationId xmlns:a16="http://schemas.microsoft.com/office/drawing/2014/main" xmlns="" id="{8163FD84-445B-2245-A0A7-6E22100F22FD}"/>
              </a:ext>
            </a:extLst>
          </p:cNvPr>
          <p:cNvSpPr txBox="1"/>
          <p:nvPr/>
        </p:nvSpPr>
        <p:spPr>
          <a:xfrm>
            <a:off x="1431507" y="3392813"/>
            <a:ext cx="594072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  <a:sym typeface="Helvetica Neue Light"/>
              </a:rPr>
              <a:t>Best suited for heavy-duty, back office applications</a:t>
            </a: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4323481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  <a:sym typeface="Helvetica Neue Light"/>
              </a:rPr>
              <a:t>Can integrate with desktop tools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racle Sans" panose="020B0503020204020204" pitchFamily="34" charset="0"/>
              <a:cs typeface="Oracle Sans" panose="020B0503020204020204" pitchFamily="34" charset="0"/>
              <a:sym typeface="Helvetica Neue Light"/>
            </a:endParaRP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5249460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  <a:sym typeface="Helvetica Neue Light"/>
              </a:rPr>
              <a:t>Highly productive for “Power Users”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racle Sans" panose="020B0503020204020204" pitchFamily="34" charset="0"/>
              <a:cs typeface="Oracle Sans" panose="020B050302020402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23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Oracle Forms Current Standing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dingbat-check-gray-2.png" descr="dingbat-check-gray-2.png">
            <a:extLst>
              <a:ext uri="{FF2B5EF4-FFF2-40B4-BE49-F238E27FC236}">
                <a16:creationId xmlns:a16="http://schemas.microsoft.com/office/drawing/2014/main" xmlns="" id="{A75E2106-8EA0-9943-A3D2-9D9DCB37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5693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ingbat-check-gray-2.png" descr="dingbat-check-gray-2.png">
            <a:extLst>
              <a:ext uri="{FF2B5EF4-FFF2-40B4-BE49-F238E27FC236}">
                <a16:creationId xmlns:a16="http://schemas.microsoft.com/office/drawing/2014/main" xmlns="" id="{042D4990-9212-BE48-8F26-6C5A9E81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89730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ingbat-check-gray-2.png" descr="dingbat-check-gray-2.png">
            <a:extLst>
              <a:ext uri="{FF2B5EF4-FFF2-40B4-BE49-F238E27FC236}">
                <a16:creationId xmlns:a16="http://schemas.microsoft.com/office/drawing/2014/main" xmlns="" id="{7E592AD3-445D-EC49-AC98-732E5719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0398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ingbat-check-gray-2.png" descr="dingbat-check-gray-2.png">
            <a:extLst>
              <a:ext uri="{FF2B5EF4-FFF2-40B4-BE49-F238E27FC236}">
                <a16:creationId xmlns:a16="http://schemas.microsoft.com/office/drawing/2014/main" xmlns="" id="{62B088E0-0D3A-3941-AAE1-4216450A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251065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ingbat-check-gray-2.png" descr="dingbat-check-gray-2.png">
            <a:extLst>
              <a:ext uri="{FF2B5EF4-FFF2-40B4-BE49-F238E27FC236}">
                <a16:creationId xmlns:a16="http://schemas.microsoft.com/office/drawing/2014/main" xmlns="" id="{B3C1934C-D240-B14F-B559-82DB2A3E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80023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479618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  <a:sym typeface="Helvetica Neue Light"/>
              </a:rPr>
              <a:t>Very stable product, still being developed</a:t>
            </a:r>
          </a:p>
        </p:txBody>
      </p:sp>
      <p:sp>
        <p:nvSpPr>
          <p:cNvPr id="13" name="Design Tables">
            <a:extLst>
              <a:ext uri="{FF2B5EF4-FFF2-40B4-BE49-F238E27FC236}">
                <a16:creationId xmlns:a16="http://schemas.microsoft.com/office/drawing/2014/main" xmlns="" id="{84627230-1304-9B48-9835-038805A3E1C1}"/>
              </a:ext>
            </a:extLst>
          </p:cNvPr>
          <p:cNvSpPr txBox="1"/>
          <p:nvPr/>
        </p:nvSpPr>
        <p:spPr>
          <a:xfrm>
            <a:off x="1431507" y="2462146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Non-responsive = Not suitable for mobile devices</a:t>
            </a:r>
          </a:p>
        </p:txBody>
      </p:sp>
      <p:sp>
        <p:nvSpPr>
          <p:cNvPr id="14" name="Design Tables">
            <a:extLst>
              <a:ext uri="{FF2B5EF4-FFF2-40B4-BE49-F238E27FC236}">
                <a16:creationId xmlns:a16="http://schemas.microsoft.com/office/drawing/2014/main" xmlns="" id="{8163FD84-445B-2245-A0A7-6E22100F22FD}"/>
              </a:ext>
            </a:extLst>
          </p:cNvPr>
          <p:cNvSpPr txBox="1"/>
          <p:nvPr/>
        </p:nvSpPr>
        <p:spPr>
          <a:xfrm>
            <a:off x="1431507" y="3392813"/>
            <a:ext cx="5381281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Difficult to find skilled Oracle Form developers</a:t>
            </a: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4323481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Often hard-to-use, non-intuitive runtime user experience</a:t>
            </a: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5249460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Takes significant time for end users to become productive</a:t>
            </a:r>
          </a:p>
        </p:txBody>
      </p:sp>
    </p:spTree>
    <p:extLst>
      <p:ext uri="{BB962C8B-B14F-4D97-AF65-F5344CB8AC3E}">
        <p14:creationId xmlns:p14="http://schemas.microsoft.com/office/powerpoint/2010/main" val="13010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9743F-8295-9D4D-AC6F-9475F9D4B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Should you Modernize?</a:t>
            </a:r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5D8569-11D2-504A-AF97-741A9D11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ED2241-5C72-9744-B68C-6B2030D1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94355FC-5A12-B348-95CB-2B176F38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xmlns="" id="{CB8BEC01-9C81-644D-BCD7-0B5F43D7B89D}"/>
              </a:ext>
            </a:extLst>
          </p:cNvPr>
          <p:cNvSpPr/>
          <p:nvPr/>
        </p:nvSpPr>
        <p:spPr>
          <a:xfrm>
            <a:off x="1773134" y="1209216"/>
            <a:ext cx="2438399" cy="1522472"/>
          </a:xfrm>
          <a:prstGeom prst="diamond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Are you on a supported version?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03B31E1-FE02-8046-833F-D61882BFD59D}"/>
              </a:ext>
            </a:extLst>
          </p:cNvPr>
          <p:cNvCxnSpPr>
            <a:cxnSpLocks/>
          </p:cNvCxnSpPr>
          <p:nvPr/>
        </p:nvCxnSpPr>
        <p:spPr>
          <a:xfrm flipV="1">
            <a:off x="4117083" y="1968563"/>
            <a:ext cx="819824" cy="365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Diamond 8">
            <a:extLst>
              <a:ext uri="{FF2B5EF4-FFF2-40B4-BE49-F238E27FC236}">
                <a16:creationId xmlns:a16="http://schemas.microsoft.com/office/drawing/2014/main" xmlns="" id="{E6DA8996-7867-254D-81C7-831EFD987A39}"/>
              </a:ext>
            </a:extLst>
          </p:cNvPr>
          <p:cNvSpPr/>
          <p:nvPr/>
        </p:nvSpPr>
        <p:spPr>
          <a:xfrm>
            <a:off x="5040942" y="1192838"/>
            <a:ext cx="2438399" cy="1522472"/>
          </a:xfrm>
          <a:prstGeom prst="diamond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Can you easily upgrade?</a:t>
            </a: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xmlns="" id="{744EC620-421F-744B-88D5-D0E6265496C3}"/>
              </a:ext>
            </a:extLst>
          </p:cNvPr>
          <p:cNvSpPr/>
          <p:nvPr/>
        </p:nvSpPr>
        <p:spPr>
          <a:xfrm>
            <a:off x="1638429" y="3315868"/>
            <a:ext cx="2753465" cy="1522472"/>
          </a:xfrm>
          <a:prstGeom prst="diamond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Is Forms meeting all requirements?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xmlns="" id="{928D58EE-1365-B04B-AB63-B2C8814B5EB1}"/>
              </a:ext>
            </a:extLst>
          </p:cNvPr>
          <p:cNvCxnSpPr>
            <a:cxnSpLocks/>
          </p:cNvCxnSpPr>
          <p:nvPr/>
        </p:nvCxnSpPr>
        <p:spPr>
          <a:xfrm rot="5400000">
            <a:off x="4419362" y="1401282"/>
            <a:ext cx="572663" cy="3119068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CAFDD4-4897-4149-B43C-211B0A2D2C45}"/>
              </a:ext>
            </a:extLst>
          </p:cNvPr>
          <p:cNvSpPr txBox="1"/>
          <p:nvPr/>
        </p:nvSpPr>
        <p:spPr>
          <a:xfrm>
            <a:off x="2515796" y="2743205"/>
            <a:ext cx="402084" cy="2855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Yes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E71BE23-D3D9-9B45-8FCD-2FE9DBE98B47}"/>
              </a:ext>
            </a:extLst>
          </p:cNvPr>
          <p:cNvCxnSpPr/>
          <p:nvPr/>
        </p:nvCxnSpPr>
        <p:spPr>
          <a:xfrm flipH="1">
            <a:off x="2992333" y="2665512"/>
            <a:ext cx="10541" cy="572663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Diamond 13">
            <a:extLst>
              <a:ext uri="{FF2B5EF4-FFF2-40B4-BE49-F238E27FC236}">
                <a16:creationId xmlns:a16="http://schemas.microsoft.com/office/drawing/2014/main" xmlns="" id="{2DB3A877-68FF-8A44-81DF-3896468906C9}"/>
              </a:ext>
            </a:extLst>
          </p:cNvPr>
          <p:cNvSpPr/>
          <p:nvPr/>
        </p:nvSpPr>
        <p:spPr>
          <a:xfrm>
            <a:off x="5062022" y="3314306"/>
            <a:ext cx="2758599" cy="1521739"/>
          </a:xfrm>
          <a:prstGeom prst="diamond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Are they net new requirements?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453ED3F8-A08F-E248-BADD-3640D4DD6A9D}"/>
              </a:ext>
            </a:extLst>
          </p:cNvPr>
          <p:cNvCxnSpPr/>
          <p:nvPr/>
        </p:nvCxnSpPr>
        <p:spPr>
          <a:xfrm>
            <a:off x="4315697" y="4075175"/>
            <a:ext cx="675260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845C544B-0921-E047-AA46-B42C472E82B2}"/>
              </a:ext>
            </a:extLst>
          </p:cNvPr>
          <p:cNvSpPr/>
          <p:nvPr/>
        </p:nvSpPr>
        <p:spPr>
          <a:xfrm>
            <a:off x="8963895" y="2553835"/>
            <a:ext cx="2459480" cy="949809"/>
          </a:xfrm>
          <a:prstGeom prst="round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Modernize Forms 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Using APEX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C2E686-6D8C-DB45-979F-58B688C71708}"/>
              </a:ext>
            </a:extLst>
          </p:cNvPr>
          <p:cNvSpPr txBox="1"/>
          <p:nvPr/>
        </p:nvSpPr>
        <p:spPr>
          <a:xfrm>
            <a:off x="7744695" y="2057405"/>
            <a:ext cx="228600" cy="3274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No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23F9051A-356E-8441-8FFE-52AD5E171503}"/>
              </a:ext>
            </a:extLst>
          </p:cNvPr>
          <p:cNvSpPr/>
          <p:nvPr/>
        </p:nvSpPr>
        <p:spPr>
          <a:xfrm>
            <a:off x="1932413" y="5410205"/>
            <a:ext cx="2459480" cy="609600"/>
          </a:xfrm>
          <a:prstGeom prst="round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Stay on Oracle Forms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B3039167-F5CC-C145-978B-B0881D2FDDEA}"/>
              </a:ext>
            </a:extLst>
          </p:cNvPr>
          <p:cNvSpPr/>
          <p:nvPr/>
        </p:nvSpPr>
        <p:spPr>
          <a:xfrm>
            <a:off x="5202007" y="5418428"/>
            <a:ext cx="2459480" cy="949809"/>
          </a:xfrm>
          <a:prstGeom prst="round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Keep Oracle Forms + 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Build new apps in APEX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A9281CE4-5D01-D840-8B5F-E6F314EC83A6}"/>
              </a:ext>
            </a:extLst>
          </p:cNvPr>
          <p:cNvCxnSpPr/>
          <p:nvPr/>
        </p:nvCxnSpPr>
        <p:spPr>
          <a:xfrm flipH="1">
            <a:off x="2999673" y="4794158"/>
            <a:ext cx="10541" cy="572663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ADD525E4-5B45-AF4D-8107-9F766DBED9E5}"/>
              </a:ext>
            </a:extLst>
          </p:cNvPr>
          <p:cNvCxnSpPr/>
          <p:nvPr/>
        </p:nvCxnSpPr>
        <p:spPr>
          <a:xfrm flipH="1">
            <a:off x="6430780" y="4781458"/>
            <a:ext cx="10541" cy="572663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4092D7-266C-1744-9828-206DF8ED1394}"/>
              </a:ext>
            </a:extLst>
          </p:cNvPr>
          <p:cNvSpPr txBox="1"/>
          <p:nvPr/>
        </p:nvSpPr>
        <p:spPr>
          <a:xfrm>
            <a:off x="2496166" y="4973330"/>
            <a:ext cx="349485" cy="2595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Yes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16B0446-04DB-E944-AF46-D9450ADB0B38}"/>
              </a:ext>
            </a:extLst>
          </p:cNvPr>
          <p:cNvSpPr txBox="1"/>
          <p:nvPr/>
        </p:nvSpPr>
        <p:spPr>
          <a:xfrm>
            <a:off x="4544295" y="2057405"/>
            <a:ext cx="228600" cy="3274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No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2B9B6E3-203C-784E-AAE6-A5C54519D7F3}"/>
              </a:ext>
            </a:extLst>
          </p:cNvPr>
          <p:cNvSpPr txBox="1"/>
          <p:nvPr/>
        </p:nvSpPr>
        <p:spPr>
          <a:xfrm>
            <a:off x="4735865" y="3068434"/>
            <a:ext cx="402084" cy="2855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Yes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4323466-76BE-684B-922B-838603AD2C08}"/>
              </a:ext>
            </a:extLst>
          </p:cNvPr>
          <p:cNvSpPr txBox="1"/>
          <p:nvPr/>
        </p:nvSpPr>
        <p:spPr>
          <a:xfrm>
            <a:off x="4544297" y="4168307"/>
            <a:ext cx="228600" cy="3274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No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57AE00-AE0A-BA4C-AECC-29577FF48A8F}"/>
              </a:ext>
            </a:extLst>
          </p:cNvPr>
          <p:cNvSpPr txBox="1"/>
          <p:nvPr/>
        </p:nvSpPr>
        <p:spPr>
          <a:xfrm>
            <a:off x="5854247" y="4978844"/>
            <a:ext cx="402084" cy="2855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Yes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7428EA6-D048-2C4C-8904-CEF8DFEE0C43}"/>
              </a:ext>
            </a:extLst>
          </p:cNvPr>
          <p:cNvSpPr txBox="1"/>
          <p:nvPr/>
        </p:nvSpPr>
        <p:spPr>
          <a:xfrm>
            <a:off x="7744695" y="4168307"/>
            <a:ext cx="228600" cy="3274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racle Sans" panose="020B0503020204020204" pitchFamily="34" charset="0"/>
                <a:cs typeface="Oracle Sans" panose="020B0503020204020204" pitchFamily="34" charset="0"/>
              </a:rPr>
              <a:t>No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xmlns="" id="{6F82C9BE-E122-4641-89FF-8A7564CC7C54}"/>
              </a:ext>
            </a:extLst>
          </p:cNvPr>
          <p:cNvCxnSpPr>
            <a:cxnSpLocks/>
          </p:cNvCxnSpPr>
          <p:nvPr/>
        </p:nvCxnSpPr>
        <p:spPr>
          <a:xfrm>
            <a:off x="7379740" y="1968563"/>
            <a:ext cx="1570301" cy="1060176"/>
          </a:xfrm>
          <a:prstGeom prst="bentConnector3">
            <a:avLst>
              <a:gd name="adj1" fmla="val 54208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xmlns="" id="{C185FF15-46FE-0C4F-8A72-E5FFE0FD2FCD}"/>
              </a:ext>
            </a:extLst>
          </p:cNvPr>
          <p:cNvCxnSpPr>
            <a:cxnSpLocks/>
          </p:cNvCxnSpPr>
          <p:nvPr/>
        </p:nvCxnSpPr>
        <p:spPr>
          <a:xfrm flipV="1">
            <a:off x="7507648" y="3028740"/>
            <a:ext cx="1442393" cy="1048365"/>
          </a:xfrm>
          <a:prstGeom prst="bentConnector3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711" y="4202320"/>
            <a:ext cx="1800476" cy="18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2FD63F-99BC-8F40-B18E-B0B4D60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latin typeface="Oracle Sans Extra Bold" panose="020B0803020204020204" pitchFamily="34" charset="0"/>
                <a:cs typeface="Oracle Sans Extra Bold" panose="020B0803020204020204" pitchFamily="34" charset="0"/>
              </a:rPr>
              <a:t>Key Reasons to Modernize</a:t>
            </a:r>
            <a:endParaRPr lang="en-US" b="0" dirty="0">
              <a:latin typeface="Oracle Sans Extra Bold" panose="020B0803020204020204" pitchFamily="34" charset="0"/>
              <a:cs typeface="Oracle Sans Extra Bold" panose="020B0803020204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B1824-6A54-E645-8C80-0F18F50C0E2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5C8E6-DF9F-7840-A607-C553618EA8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F4F8D-01B6-F748-AA95-17B65E67A8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dingbat-check-gray-2.png" descr="dingbat-check-gray-2.png">
            <a:extLst>
              <a:ext uri="{FF2B5EF4-FFF2-40B4-BE49-F238E27FC236}">
                <a16:creationId xmlns:a16="http://schemas.microsoft.com/office/drawing/2014/main" xmlns="" id="{A75E2106-8EA0-9943-A3D2-9D9DCB37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56932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ingbat-check-gray-2.png" descr="dingbat-check-gray-2.png">
            <a:extLst>
              <a:ext uri="{FF2B5EF4-FFF2-40B4-BE49-F238E27FC236}">
                <a16:creationId xmlns:a16="http://schemas.microsoft.com/office/drawing/2014/main" xmlns="" id="{042D4990-9212-BE48-8F26-6C5A9E81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89730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ingbat-check-gray-2.png" descr="dingbat-check-gray-2.png">
            <a:extLst>
              <a:ext uri="{FF2B5EF4-FFF2-40B4-BE49-F238E27FC236}">
                <a16:creationId xmlns:a16="http://schemas.microsoft.com/office/drawing/2014/main" xmlns="" id="{7E592AD3-445D-EC49-AC98-732E5719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0398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ingbat-check-gray-2.png" descr="dingbat-check-gray-2.png">
            <a:extLst>
              <a:ext uri="{FF2B5EF4-FFF2-40B4-BE49-F238E27FC236}">
                <a16:creationId xmlns:a16="http://schemas.microsoft.com/office/drawing/2014/main" xmlns="" id="{62B088E0-0D3A-3941-AAE1-4216450A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251065"/>
            <a:ext cx="503903" cy="50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ingbat-check-gray-2.png" descr="dingbat-check-gray-2.png">
            <a:extLst>
              <a:ext uri="{FF2B5EF4-FFF2-40B4-BE49-F238E27FC236}">
                <a16:creationId xmlns:a16="http://schemas.microsoft.com/office/drawing/2014/main" xmlns="" id="{B3C1934C-D240-B14F-B559-82DB2A3E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80023"/>
            <a:ext cx="503903" cy="5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esign Tables">
            <a:extLst>
              <a:ext uri="{FF2B5EF4-FFF2-40B4-BE49-F238E27FC236}">
                <a16:creationId xmlns:a16="http://schemas.microsoft.com/office/drawing/2014/main" xmlns="" id="{966F48EA-100C-3F44-87D6-50BEFD7D3A80}"/>
              </a:ext>
            </a:extLst>
          </p:cNvPr>
          <p:cNvSpPr txBox="1"/>
          <p:nvPr/>
        </p:nvSpPr>
        <p:spPr>
          <a:xfrm>
            <a:off x="1431507" y="1531478"/>
            <a:ext cx="730488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Need modern, responsive user interface running on any device</a:t>
            </a:r>
          </a:p>
        </p:txBody>
      </p:sp>
      <p:sp>
        <p:nvSpPr>
          <p:cNvPr id="13" name="Design Tables">
            <a:extLst>
              <a:ext uri="{FF2B5EF4-FFF2-40B4-BE49-F238E27FC236}">
                <a16:creationId xmlns:a16="http://schemas.microsoft.com/office/drawing/2014/main" xmlns="" id="{84627230-1304-9B48-9835-038805A3E1C1}"/>
              </a:ext>
            </a:extLst>
          </p:cNvPr>
          <p:cNvSpPr txBox="1"/>
          <p:nvPr/>
        </p:nvSpPr>
        <p:spPr>
          <a:xfrm>
            <a:off x="1431507" y="2462146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Need solution for external use (such as customers / partners)</a:t>
            </a:r>
          </a:p>
        </p:txBody>
      </p:sp>
      <p:sp>
        <p:nvSpPr>
          <p:cNvPr id="14" name="Design Tables">
            <a:extLst>
              <a:ext uri="{FF2B5EF4-FFF2-40B4-BE49-F238E27FC236}">
                <a16:creationId xmlns:a16="http://schemas.microsoft.com/office/drawing/2014/main" xmlns="" id="{8163FD84-445B-2245-A0A7-6E22100F22FD}"/>
              </a:ext>
            </a:extLst>
          </p:cNvPr>
          <p:cNvSpPr txBox="1"/>
          <p:nvPr/>
        </p:nvSpPr>
        <p:spPr>
          <a:xfrm>
            <a:off x="1431507" y="3392813"/>
            <a:ext cx="592790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Need simplified UX as extending to corporate-wide</a:t>
            </a:r>
          </a:p>
        </p:txBody>
      </p:sp>
      <p:sp>
        <p:nvSpPr>
          <p:cNvPr id="15" name="Design Tables">
            <a:extLst>
              <a:ext uri="{FF2B5EF4-FFF2-40B4-BE49-F238E27FC236}">
                <a16:creationId xmlns:a16="http://schemas.microsoft.com/office/drawing/2014/main" xmlns="" id="{E2C586BF-F5D4-9D40-B193-5D900BF4C9B1}"/>
              </a:ext>
            </a:extLst>
          </p:cNvPr>
          <p:cNvSpPr txBox="1"/>
          <p:nvPr/>
        </p:nvSpPr>
        <p:spPr>
          <a:xfrm>
            <a:off x="1431506" y="4323481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Major functionality needs to be redeveloped</a:t>
            </a:r>
          </a:p>
        </p:txBody>
      </p:sp>
      <p:sp>
        <p:nvSpPr>
          <p:cNvPr id="16" name="Design Tables">
            <a:extLst>
              <a:ext uri="{FF2B5EF4-FFF2-40B4-BE49-F238E27FC236}">
                <a16:creationId xmlns:a16="http://schemas.microsoft.com/office/drawing/2014/main" xmlns="" id="{259D1E6E-D091-D54D-85FA-4E96518296E4}"/>
              </a:ext>
            </a:extLst>
          </p:cNvPr>
          <p:cNvSpPr txBox="1"/>
          <p:nvPr/>
        </p:nvSpPr>
        <p:spPr>
          <a:xfrm>
            <a:off x="1431507" y="5249460"/>
            <a:ext cx="89279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52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/>
            </a:pPr>
            <a:r>
              <a:rPr lang="en-US" sz="2000" kern="0" dirty="0">
                <a:latin typeface="Oracle Sans" panose="020B0503020204020204" pitchFamily="34" charset="0"/>
                <a:cs typeface="Oracle Sans" panose="020B0503020204020204" pitchFamily="34" charset="0"/>
              </a:rPr>
              <a:t>Unable to maintain / enhance existing Forms apps</a:t>
            </a:r>
          </a:p>
        </p:txBody>
      </p:sp>
    </p:spTree>
    <p:extLst>
      <p:ext uri="{BB962C8B-B14F-4D97-AF65-F5344CB8AC3E}">
        <p14:creationId xmlns:p14="http://schemas.microsoft.com/office/powerpoint/2010/main" val="30029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3CA27-6E5B-D947-9D3E-19AB6E98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816" y="2474387"/>
            <a:ext cx="6297167" cy="822960"/>
          </a:xfrm>
        </p:spPr>
        <p:txBody>
          <a:bodyPr/>
          <a:lstStyle/>
          <a:p>
            <a:r>
              <a:rPr lang="en-US" sz="4000" dirty="0"/>
              <a:t>Oracle APEX</a:t>
            </a:r>
            <a:endParaRPr lang="x-none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E6B06D-8F51-6D4E-ACAB-29F839C738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85815" y="3323064"/>
            <a:ext cx="6297168" cy="1132486"/>
          </a:xfrm>
        </p:spPr>
        <p:txBody>
          <a:bodyPr>
            <a:normAutofit/>
          </a:bodyPr>
          <a:lstStyle/>
          <a:p>
            <a:r>
              <a:rPr lang="en-US" sz="2800" dirty="0"/>
              <a:t>The Best “Proven” Alternative</a:t>
            </a:r>
            <a:endParaRPr lang="x-none" sz="28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F1C944D1-83FD-5841-8104-9ACC669FC29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r="14790"/>
          <a:stretch/>
        </p:blipFill>
        <p:spPr>
          <a:xfrm>
            <a:off x="0" y="0"/>
            <a:ext cx="4876800" cy="68580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C0EE1B-66AC-D444-ACA1-0F5F623FAF4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[Date]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265F11-3C2C-394D-851F-E007F413FDF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Copyright © 2021, Oracle and/or its </a:t>
            </a:r>
            <a:r>
              <a:rPr lang="en-US" dirty="0" smtClean="0"/>
              <a:t>affiliates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93DE68-3ABA-F142-A331-B82B4C7EF12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ent Master Pillars">
  <a:themeElements>
    <a:clrScheme name="Oracle Redwood 08-26-2020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00688C"/>
      </a:hlink>
      <a:folHlink>
        <a:srgbClr val="00688C"/>
      </a:folHlink>
    </a:clrScheme>
    <a:fontScheme name="Oracle Sans Tabular">
      <a:majorFont>
        <a:latin typeface="Georgia"/>
        <a:ea typeface=""/>
        <a:cs typeface=""/>
      </a:majorFont>
      <a:minorFont>
        <a:latin typeface="Oracle Sans Tab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cean">
      <a:srgbClr val="2C5967"/>
    </a:custClr>
    <a:custClr name="Surf">
      <a:srgbClr val="41817E"/>
    </a:custClr>
    <a:custClr name="Sand">
      <a:srgbClr val="E5DBBE"/>
    </a:custClr>
    <a:custClr name="Pebble">
      <a:srgbClr val="8B8580"/>
    </a:custClr>
    <a:custClr name="Granite">
      <a:srgbClr val="67605B"/>
    </a:custClr>
    <a:custClr name="Position 6">
      <a:srgbClr val="FFFFFF"/>
    </a:custClr>
    <a:custClr name="Highlight/hyperlink dark theme">
      <a:srgbClr val="F0CC71"/>
    </a:custClr>
    <a:custClr name="Highlight/numbered list light theme">
      <a:srgbClr val="AE562C"/>
    </a:custClr>
    <a:custClr name="Hyperlink light theme (default)">
      <a:srgbClr val="00688C"/>
    </a:custClr>
    <a:custClr name="Numbered list dark theme">
      <a:srgbClr val="759C6C"/>
    </a:custClr>
    <a:custClr name="Brand: Neutral 30">
      <a:srgbClr val="F1EFED"/>
    </a:custClr>
    <a:custClr name="Developer: Pebble 30">
      <a:srgbClr val="E7F0FD"/>
    </a:custClr>
    <a:custClr name="Database: Slate 30">
      <a:srgbClr val="E7F2F2"/>
    </a:custClr>
    <a:custClr name="Cloud Platform: Pine 30">
      <a:srgbClr val="E0F5E7"/>
    </a:custClr>
    <a:custClr name="Finance / Operations: Teal 30">
      <a:srgbClr val="E8F1F0"/>
    </a:custClr>
    <a:custClr name="NetSuite: Ocean 30">
      <a:srgbClr val="E7F2F5"/>
    </a:custClr>
    <a:custClr name="GBU: Lilac 30">
      <a:srgbClr val="EBEFFE"/>
    </a:custClr>
    <a:custClr name="CX/Marketing: Plum 30">
      <a:srgbClr val="F5ECFB"/>
    </a:custClr>
    <a:custClr name="HCM/HR: Rose 30">
      <a:srgbClr val="FBECEF"/>
    </a:custClr>
    <a:custClr name="SCM: Sienna 30">
      <a:srgbClr val="FCEDD9"/>
    </a:custClr>
    <a:custClr name="Brand: Neutral 70">
      <a:srgbClr val="AEA8A2"/>
    </a:custClr>
    <a:custClr name="Developer: Pebble 70">
      <a:srgbClr val="A2AAB6"/>
    </a:custClr>
    <a:custClr name="Database: Slate 70">
      <a:srgbClr val="99ADAE"/>
    </a:custClr>
    <a:custClr name="Cloud Platform: Pine 70">
      <a:srgbClr val="86B596"/>
    </a:custClr>
    <a:custClr name="Finance / Operations: Teal 70">
      <a:srgbClr val="89B2B0"/>
    </a:custClr>
    <a:custClr name="NetSuite: Ocean 70">
      <a:srgbClr val="81B2C3"/>
    </a:custClr>
    <a:custClr name="GBU: Lilac 70">
      <a:srgbClr val="A0A9C5"/>
    </a:custClr>
    <a:custClr name="CX/Marketing: Plum 70">
      <a:srgbClr val="B7A1C4"/>
    </a:custClr>
    <a:custClr name="HCM/HR: Rose 70">
      <a:srgbClr val="CE9BA7"/>
    </a:custClr>
    <a:custClr name="SCM: Sienna 70">
      <a:srgbClr val="D39F5D"/>
    </a:custClr>
    <a:custClr name="Brand: Neutral 140">
      <a:srgbClr val="514C47"/>
    </a:custClr>
    <a:custClr name="Developer: Pebble 140">
      <a:srgbClr val="494D53"/>
    </a:custClr>
    <a:custClr name="Database: Slate 140">
      <a:srgbClr val="464F4F"/>
    </a:custClr>
    <a:custClr name="Cloud Platform: Pine 140">
      <a:srgbClr val="33553C"/>
    </a:custClr>
    <a:custClr name="Finance / Operations: Teal 140">
      <a:srgbClr val="315357"/>
    </a:custClr>
    <a:custClr name="NetSuite: Ocean 140">
      <a:srgbClr val="2C5266"/>
    </a:custClr>
    <a:custClr name="GBU: Lilac 140">
      <a:srgbClr val="464C68"/>
    </a:custClr>
    <a:custClr name="CX/Marketing: Plum 140">
      <a:srgbClr val="594564"/>
    </a:custClr>
    <a:custClr name="HCM/HR: Rose 140">
      <a:srgbClr val="6C3F49"/>
    </a:custClr>
    <a:custClr name="SCM: Sienna 140">
      <a:srgbClr val="713F25"/>
    </a:custClr>
    <a:custClr name="Brand: Neutral 170">
      <a:srgbClr val="312D2A"/>
    </a:custClr>
    <a:custClr name="Developer: Pebble 170">
      <a:srgbClr val="2B2E32"/>
    </a:custClr>
    <a:custClr name="Database: Slate 170">
      <a:srgbClr val="2A2F2F"/>
    </a:custClr>
    <a:custClr name="Cloud Platform: Pine 170">
      <a:srgbClr val="1E3224"/>
    </a:custClr>
    <a:custClr name="Finance / Operations: Teal 170">
      <a:srgbClr val="1E3133"/>
    </a:custClr>
    <a:custClr name="NetSuite: Ocean 170">
      <a:srgbClr val="1A2F3F"/>
    </a:custClr>
    <a:custClr name="GBU: Lilac 170">
      <a:srgbClr val="2A2D3F"/>
    </a:custClr>
    <a:custClr name="CX/Marketing: Plum 170">
      <a:srgbClr val="36293C"/>
    </a:custClr>
    <a:custClr name="HCM/HR: Rose 170">
      <a:srgbClr val="41242B"/>
    </a:custClr>
    <a:custClr name="SCM: Sienna 170">
      <a:srgbClr val="442616"/>
    </a:custClr>
  </a:custClrLst>
  <a:extLst>
    <a:ext uri="{05A4C25C-085E-4340-85A3-A5531E510DB2}">
      <thm15:themeFamily xmlns:thm15="http://schemas.microsoft.com/office/thememl/2012/main" name="Database - Template" id="{C8540C6E-E34F-E74A-94E6-B12006E8FA61}" vid="{98B133E3-239A-7943-B2B1-DB6A035F9C4F}"/>
    </a:ext>
  </a:extLst>
</a:theme>
</file>

<file path=ppt/theme/theme2.xml><?xml version="1.0" encoding="utf-8"?>
<a:theme xmlns:a="http://schemas.openxmlformats.org/drawingml/2006/main" name="Office Theme">
  <a:themeElements>
    <a:clrScheme name="Oracle 1.13 original colors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2C5967"/>
      </a:hlink>
      <a:folHlink>
        <a:srgbClr val="2C5967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cle 1.13 original colors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2C5967"/>
      </a:hlink>
      <a:folHlink>
        <a:srgbClr val="2C5967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acle Redwood 06-2020">
    <a:dk1>
      <a:srgbClr val="312D2A"/>
    </a:dk1>
    <a:lt1>
      <a:srgbClr val="FCFBFA"/>
    </a:lt1>
    <a:dk2>
      <a:srgbClr val="312D2A"/>
    </a:dk2>
    <a:lt2>
      <a:srgbClr val="FCFBFA"/>
    </a:lt2>
    <a:accent1>
      <a:srgbClr val="C74634"/>
    </a:accent1>
    <a:accent2>
      <a:srgbClr val="FACD62"/>
    </a:accent2>
    <a:accent3>
      <a:srgbClr val="94AFAF"/>
    </a:accent3>
    <a:accent4>
      <a:srgbClr val="2B6242"/>
    </a:accent4>
    <a:accent5>
      <a:srgbClr val="AE562C"/>
    </a:accent5>
    <a:accent6>
      <a:srgbClr val="759C6C"/>
    </a:accent6>
    <a:hlink>
      <a:srgbClr val="2C5967"/>
    </a:hlink>
    <a:folHlink>
      <a:srgbClr val="2C596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1506</Words>
  <Application>Microsoft Office PowerPoint</Application>
  <PresentationFormat>Widescreen</PresentationFormat>
  <Paragraphs>260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Georgia</vt:lpstr>
      <vt:lpstr>Helvetica Light</vt:lpstr>
      <vt:lpstr>Helvetica Neue Light</vt:lpstr>
      <vt:lpstr>Oracle Sans</vt:lpstr>
      <vt:lpstr>Oracle Sans Extra Bold</vt:lpstr>
      <vt:lpstr>Oracle Sans Light</vt:lpstr>
      <vt:lpstr>Oracle Sans Semi Bold</vt:lpstr>
      <vt:lpstr>Oracle Sans Tab</vt:lpstr>
      <vt:lpstr>Oracle Sans Tab Light</vt:lpstr>
      <vt:lpstr>System Font Regular</vt:lpstr>
      <vt:lpstr>Parent Master Pillars</vt:lpstr>
      <vt:lpstr>PowerPoint Presentation</vt:lpstr>
      <vt:lpstr>Modernizing Oracle Forms</vt:lpstr>
      <vt:lpstr>Modernizing Oracle Forms</vt:lpstr>
      <vt:lpstr>Oracle Forms Review</vt:lpstr>
      <vt:lpstr>Oracle Forms Issues</vt:lpstr>
      <vt:lpstr>Oracle Forms Current Standing</vt:lpstr>
      <vt:lpstr>Should you Modernize?</vt:lpstr>
      <vt:lpstr>Key Reasons to Modernize</vt:lpstr>
      <vt:lpstr>Oracle APEX</vt:lpstr>
      <vt:lpstr>Oracle APEX Similarities</vt:lpstr>
      <vt:lpstr>Oracle APEX Differences</vt:lpstr>
      <vt:lpstr>Oracle APEX Advantages</vt:lpstr>
      <vt:lpstr>Considerations</vt:lpstr>
      <vt:lpstr>Key Points</vt:lpstr>
      <vt:lpstr>Before you Start</vt:lpstr>
      <vt:lpstr>Challenges</vt:lpstr>
      <vt:lpstr>Modernization Steps</vt:lpstr>
      <vt:lpstr>Overall Strategy</vt:lpstr>
      <vt:lpstr>Creating APEX Application(s)</vt:lpstr>
      <vt:lpstr>Practicing a Modernization</vt:lpstr>
      <vt:lpstr>PowerPoint Presentation</vt:lpstr>
      <vt:lpstr>PowerPoint Presentation</vt:lpstr>
      <vt:lpstr>PowerPoint Presentation</vt:lpstr>
      <vt:lpstr>Thank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different about this template?</dc:title>
  <dc:creator>Chiara Van der Auwermeulen</dc:creator>
  <cp:lastModifiedBy>Monica Godoy</cp:lastModifiedBy>
  <cp:revision>29</cp:revision>
  <dcterms:created xsi:type="dcterms:W3CDTF">2021-04-28T18:40:49Z</dcterms:created>
  <dcterms:modified xsi:type="dcterms:W3CDTF">2021-06-25T20:24:31Z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2231507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D8.0.11</vt:lpwstr>
  </property>
</Properties>
</file>