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4079" r:id="rId2"/>
    <p:sldMasterId id="2147484081" r:id="rId3"/>
  </p:sldMasterIdLst>
  <p:notesMasterIdLst>
    <p:notesMasterId r:id="rId52"/>
  </p:notesMasterIdLst>
  <p:handoutMasterIdLst>
    <p:handoutMasterId r:id="rId53"/>
  </p:handoutMasterIdLst>
  <p:sldIdLst>
    <p:sldId id="599" r:id="rId4"/>
    <p:sldId id="507" r:id="rId5"/>
    <p:sldId id="509" r:id="rId6"/>
    <p:sldId id="663" r:id="rId7"/>
    <p:sldId id="587" r:id="rId8"/>
    <p:sldId id="595" r:id="rId9"/>
    <p:sldId id="680" r:id="rId10"/>
    <p:sldId id="596" r:id="rId11"/>
    <p:sldId id="600" r:id="rId12"/>
    <p:sldId id="590" r:id="rId13"/>
    <p:sldId id="591" r:id="rId14"/>
    <p:sldId id="584" r:id="rId15"/>
    <p:sldId id="666" r:id="rId16"/>
    <p:sldId id="585" r:id="rId17"/>
    <p:sldId id="604" r:id="rId18"/>
    <p:sldId id="606" r:id="rId19"/>
    <p:sldId id="673" r:id="rId20"/>
    <p:sldId id="581" r:id="rId21"/>
    <p:sldId id="644" r:id="rId22"/>
    <p:sldId id="645" r:id="rId23"/>
    <p:sldId id="646" r:id="rId24"/>
    <p:sldId id="642" r:id="rId25"/>
    <p:sldId id="603" r:id="rId26"/>
    <p:sldId id="647" r:id="rId27"/>
    <p:sldId id="649" r:id="rId28"/>
    <p:sldId id="653" r:id="rId29"/>
    <p:sldId id="654" r:id="rId30"/>
    <p:sldId id="655" r:id="rId31"/>
    <p:sldId id="656" r:id="rId32"/>
    <p:sldId id="657" r:id="rId33"/>
    <p:sldId id="611" r:id="rId34"/>
    <p:sldId id="613" r:id="rId35"/>
    <p:sldId id="633" r:id="rId36"/>
    <p:sldId id="671" r:id="rId37"/>
    <p:sldId id="670" r:id="rId38"/>
    <p:sldId id="674" r:id="rId39"/>
    <p:sldId id="675" r:id="rId40"/>
    <p:sldId id="676" r:id="rId41"/>
    <p:sldId id="677" r:id="rId42"/>
    <p:sldId id="678" r:id="rId43"/>
    <p:sldId id="679" r:id="rId44"/>
    <p:sldId id="598" r:id="rId45"/>
    <p:sldId id="601" r:id="rId46"/>
    <p:sldId id="582" r:id="rId47"/>
    <p:sldId id="661" r:id="rId48"/>
    <p:sldId id="662" r:id="rId49"/>
    <p:sldId id="262" r:id="rId50"/>
    <p:sldId id="343" r:id="rId51"/>
  </p:sldIdLst>
  <p:sldSz cx="9144000" cy="5143500" type="screen16x9"/>
  <p:notesSz cx="9144000" cy="6858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cooksey" initial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showPr>
  <p:clrMru>
    <a:srgbClr val="E8E8E8"/>
    <a:srgbClr val="A3A3A3"/>
    <a:srgbClr val="CE0000"/>
    <a:srgbClr val="00B050"/>
    <a:srgbClr val="FFB500"/>
    <a:srgbClr val="7A7A7A"/>
    <a:srgbClr val="B3B3B3"/>
    <a:srgbClr val="F3F3F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8377" autoAdjust="0"/>
    <p:restoredTop sz="96340" autoAdjust="0"/>
  </p:normalViewPr>
  <p:slideViewPr>
    <p:cSldViewPr snapToGrid="0">
      <p:cViewPr varScale="1">
        <p:scale>
          <a:sx n="117" d="100"/>
          <a:sy n="117" d="100"/>
        </p:scale>
        <p:origin x="-420" y="-96"/>
      </p:cViewPr>
      <p:guideLst>
        <p:guide orient="horz" pos="1492"/>
        <p:guide orient="horz" pos="842"/>
        <p:guide orient="horz" pos="540"/>
        <p:guide orient="horz" pos="2281"/>
        <p:guide orient="horz" pos="2776"/>
        <p:guide orient="horz" pos="648"/>
        <p:guide orient="horz" pos="1739"/>
        <p:guide pos="2880"/>
        <p:guide pos="5619"/>
        <p:guide pos="3091"/>
        <p:guide pos="291"/>
        <p:guide pos="2327"/>
      </p:guideLst>
    </p:cSldViewPr>
  </p:slideViewPr>
  <p:notesTextViewPr>
    <p:cViewPr>
      <p:scale>
        <a:sx n="1" d="1"/>
        <a:sy n="1" d="1"/>
      </p:scale>
      <p:origin x="0" y="0"/>
    </p:cViewPr>
  </p:notesTextViewPr>
  <p:sorterViewPr>
    <p:cViewPr>
      <p:scale>
        <a:sx n="201" d="100"/>
        <a:sy n="201" d="100"/>
      </p:scale>
      <p:origin x="0" y="1848"/>
    </p:cViewPr>
  </p:sorterViewPr>
  <p:notesViewPr>
    <p:cSldViewPr snapToGrid="0">
      <p:cViewPr varScale="1">
        <p:scale>
          <a:sx n="88" d="100"/>
          <a:sy n="88" d="100"/>
        </p:scale>
        <p:origin x="-2148" y="-114"/>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_rels/data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gif"/></Relationships>
</file>

<file path=ppt/diagrams/_rels/data2.xml.rels><?xml version="1.0" encoding="UTF-8" standalone="yes"?>
<Relationships xmlns="http://schemas.openxmlformats.org/package/2006/relationships"><Relationship Id="rId1" Type="http://schemas.openxmlformats.org/officeDocument/2006/relationships/hyperlink" Target="OSB_EM_Backups_Reports/osb_em_backups_reports_viewlet_swf.html"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gif"/></Relationships>
</file>

<file path=ppt/diagrams/_rels/drawing2.xml.rels><?xml version="1.0" encoding="UTF-8" standalone="yes"?>
<Relationships xmlns="http://schemas.openxmlformats.org/package/2006/relationships"><Relationship Id="rId1" Type="http://schemas.openxmlformats.org/officeDocument/2006/relationships/hyperlink" Target="OSB_EM_Backups_Reports/osb_em_backups_reports_viewlet_swf.html"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61D3A9-BE16-44A2-A690-0F9A903177C8}"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02DB81B6-2C58-474F-A37A-EBEA08109706}">
      <dgm:prSet phldrT="[Text]"/>
      <dgm:spPr>
        <a:solidFill>
          <a:schemeClr val="accent1"/>
        </a:solidFill>
      </dgm:spPr>
      <dgm:t>
        <a:bodyPr/>
        <a:lstStyle/>
        <a:p>
          <a:r>
            <a:rPr lang="en-US" dirty="0" smtClean="0"/>
            <a:t>Comprehensive media lifecycle management</a:t>
          </a:r>
          <a:endParaRPr lang="en-US" dirty="0"/>
        </a:p>
      </dgm:t>
    </dgm:pt>
    <dgm:pt modelId="{6EA7F745-A66A-44D6-8007-9A6036851AFA}" type="parTrans" cxnId="{172D6CDA-81B7-417B-A0FE-C561A93AD967}">
      <dgm:prSet/>
      <dgm:spPr/>
      <dgm:t>
        <a:bodyPr/>
        <a:lstStyle/>
        <a:p>
          <a:endParaRPr lang="en-US"/>
        </a:p>
      </dgm:t>
    </dgm:pt>
    <dgm:pt modelId="{35DF095D-EB43-4E73-A867-09E430DD343C}" type="sibTrans" cxnId="{172D6CDA-81B7-417B-A0FE-C561A93AD967}">
      <dgm:prSet/>
      <dgm:spPr/>
      <dgm:t>
        <a:bodyPr/>
        <a:lstStyle/>
        <a:p>
          <a:endParaRPr lang="en-US"/>
        </a:p>
      </dgm:t>
    </dgm:pt>
    <dgm:pt modelId="{C1B451DB-E262-4B38-8E86-91D4B0D3F357}">
      <dgm:prSet phldrT="[Text]"/>
      <dgm:spPr>
        <a:solidFill>
          <a:schemeClr val="accent1"/>
        </a:solidFill>
      </dgm:spPr>
      <dgm:t>
        <a:bodyPr/>
        <a:lstStyle/>
        <a:p>
          <a:r>
            <a:rPr lang="en-US" dirty="0" smtClean="0"/>
            <a:t>Tapes managed from first write to reuse per user-defined policies</a:t>
          </a:r>
          <a:endParaRPr lang="en-US" dirty="0"/>
        </a:p>
      </dgm:t>
    </dgm:pt>
    <dgm:pt modelId="{ECB5A7AB-EA37-4FAE-AF50-E4A13E28B17E}" type="parTrans" cxnId="{C8F17437-5731-4A03-8591-8FF6C5FDFF01}">
      <dgm:prSet/>
      <dgm:spPr/>
      <dgm:t>
        <a:bodyPr/>
        <a:lstStyle/>
        <a:p>
          <a:endParaRPr lang="en-US"/>
        </a:p>
      </dgm:t>
    </dgm:pt>
    <dgm:pt modelId="{262C4AF3-C94D-44CB-B8E3-1CF3EA358D12}" type="sibTrans" cxnId="{C8F17437-5731-4A03-8591-8FF6C5FDFF01}">
      <dgm:prSet/>
      <dgm:spPr/>
      <dgm:t>
        <a:bodyPr/>
        <a:lstStyle/>
        <a:p>
          <a:endParaRPr lang="en-US"/>
        </a:p>
      </dgm:t>
    </dgm:pt>
    <dgm:pt modelId="{7A894459-AA42-4FBF-951E-F938DDED7152}">
      <dgm:prSet phldrT="[Text]"/>
      <dgm:spPr>
        <a:solidFill>
          <a:schemeClr val="accent1"/>
        </a:solidFill>
      </dgm:spPr>
      <dgm:t>
        <a:bodyPr/>
        <a:lstStyle/>
        <a:p>
          <a:r>
            <a:rPr lang="en-US" dirty="0" smtClean="0"/>
            <a:t>Automates tape duplication and vaulting</a:t>
          </a:r>
          <a:endParaRPr lang="en-US" dirty="0"/>
        </a:p>
      </dgm:t>
    </dgm:pt>
    <dgm:pt modelId="{33EEFB78-68A6-4ADB-91A2-F5B766CA835F}" type="parTrans" cxnId="{8E4A26C2-963F-4745-B706-AA9171896200}">
      <dgm:prSet/>
      <dgm:spPr/>
      <dgm:t>
        <a:bodyPr/>
        <a:lstStyle/>
        <a:p>
          <a:endParaRPr lang="en-US"/>
        </a:p>
      </dgm:t>
    </dgm:pt>
    <dgm:pt modelId="{601FA97E-6242-4D49-8FF6-F1EB033174A8}" type="sibTrans" cxnId="{8E4A26C2-963F-4745-B706-AA9171896200}">
      <dgm:prSet/>
      <dgm:spPr/>
      <dgm:t>
        <a:bodyPr/>
        <a:lstStyle/>
        <a:p>
          <a:endParaRPr lang="en-US"/>
        </a:p>
      </dgm:t>
    </dgm:pt>
    <dgm:pt modelId="{E04B4889-2589-4B8A-BE98-8533C39FFE7A}">
      <dgm:prSet phldrT="[Text]"/>
      <dgm:spPr>
        <a:solidFill>
          <a:schemeClr val="accent5"/>
        </a:solidFill>
      </dgm:spPr>
      <dgm:t>
        <a:bodyPr/>
        <a:lstStyle/>
        <a:p>
          <a:r>
            <a:rPr lang="en-US" dirty="0" smtClean="0"/>
            <a:t>Advanced tape device configurations</a:t>
          </a:r>
          <a:endParaRPr lang="en-US" dirty="0"/>
        </a:p>
      </dgm:t>
    </dgm:pt>
    <dgm:pt modelId="{745B8E16-BBFA-49BD-85C9-B0E345EB34F2}" type="parTrans" cxnId="{94E3C984-A2D5-4979-9B6B-7D3D5F73C58E}">
      <dgm:prSet/>
      <dgm:spPr/>
      <dgm:t>
        <a:bodyPr/>
        <a:lstStyle/>
        <a:p>
          <a:endParaRPr lang="en-US"/>
        </a:p>
      </dgm:t>
    </dgm:pt>
    <dgm:pt modelId="{A27E6FD6-4529-4E63-8934-2A7A112E319A}" type="sibTrans" cxnId="{94E3C984-A2D5-4979-9B6B-7D3D5F73C58E}">
      <dgm:prSet/>
      <dgm:spPr/>
      <dgm:t>
        <a:bodyPr/>
        <a:lstStyle/>
        <a:p>
          <a:endParaRPr lang="en-US"/>
        </a:p>
      </dgm:t>
    </dgm:pt>
    <dgm:pt modelId="{C9F3D90A-743D-4479-8692-43E59B3D4414}">
      <dgm:prSet phldrT="[Text]"/>
      <dgm:spPr>
        <a:solidFill>
          <a:schemeClr val="accent5"/>
        </a:solidFill>
      </dgm:spPr>
      <dgm:t>
        <a:bodyPr/>
        <a:lstStyle/>
        <a:p>
          <a:r>
            <a:rPr lang="en-US" dirty="0" smtClean="0"/>
            <a:t>Dynamic drive sharing between multiple media servers</a:t>
          </a:r>
          <a:endParaRPr lang="en-US" dirty="0"/>
        </a:p>
      </dgm:t>
    </dgm:pt>
    <dgm:pt modelId="{43073DFC-072B-4D47-9259-04BE46358B54}" type="parTrans" cxnId="{5EF85592-9746-4A4F-BB7A-7A4DEED18940}">
      <dgm:prSet/>
      <dgm:spPr/>
      <dgm:t>
        <a:bodyPr/>
        <a:lstStyle/>
        <a:p>
          <a:endParaRPr lang="en-US"/>
        </a:p>
      </dgm:t>
    </dgm:pt>
    <dgm:pt modelId="{0FC8E73A-76F6-431F-A376-1A19A91E16C8}" type="sibTrans" cxnId="{5EF85592-9746-4A4F-BB7A-7A4DEED18940}">
      <dgm:prSet/>
      <dgm:spPr/>
      <dgm:t>
        <a:bodyPr/>
        <a:lstStyle/>
        <a:p>
          <a:endParaRPr lang="en-US"/>
        </a:p>
      </dgm:t>
    </dgm:pt>
    <dgm:pt modelId="{D08A0818-53F6-4BEC-8409-98C8F7EE508B}">
      <dgm:prSet phldrT="[Text]"/>
      <dgm:spPr>
        <a:solidFill>
          <a:schemeClr val="accent5"/>
        </a:solidFill>
      </dgm:spPr>
      <dgm:t>
        <a:bodyPr/>
        <a:lstStyle/>
        <a:p>
          <a:r>
            <a:rPr lang="en-US" dirty="0" smtClean="0"/>
            <a:t>Server-less tape duplication</a:t>
          </a:r>
          <a:endParaRPr lang="en-US" dirty="0"/>
        </a:p>
      </dgm:t>
    </dgm:pt>
    <dgm:pt modelId="{A4E5A2C5-654C-4B1B-B8E1-5254E3C21462}" type="parTrans" cxnId="{EB5E26EC-9C63-4DED-8575-ACA702DEC75A}">
      <dgm:prSet/>
      <dgm:spPr/>
      <dgm:t>
        <a:bodyPr/>
        <a:lstStyle/>
        <a:p>
          <a:endParaRPr lang="en-US"/>
        </a:p>
      </dgm:t>
    </dgm:pt>
    <dgm:pt modelId="{ACCF923D-58B2-44FF-B2B4-70E6F05377B5}" type="sibTrans" cxnId="{EB5E26EC-9C63-4DED-8575-ACA702DEC75A}">
      <dgm:prSet/>
      <dgm:spPr/>
      <dgm:t>
        <a:bodyPr/>
        <a:lstStyle/>
        <a:p>
          <a:endParaRPr lang="en-US"/>
        </a:p>
      </dgm:t>
    </dgm:pt>
    <dgm:pt modelId="{77A87BC7-39B8-4714-8EDE-BEC57D4EEB96}">
      <dgm:prSet phldrT="[Text]"/>
      <dgm:spPr>
        <a:solidFill>
          <a:schemeClr val="accent4"/>
        </a:solidFill>
      </dgm:spPr>
      <dgm:t>
        <a:bodyPr/>
        <a:lstStyle/>
        <a:p>
          <a:r>
            <a:rPr lang="en-US" dirty="0" smtClean="0"/>
            <a:t>Backup encryption and key management </a:t>
          </a:r>
          <a:endParaRPr lang="en-US" dirty="0"/>
        </a:p>
      </dgm:t>
    </dgm:pt>
    <dgm:pt modelId="{69E2D753-DAC5-4D2E-AA73-78F752662ECA}" type="parTrans" cxnId="{6D7E9930-1418-4228-BE38-DD8DDD993C00}">
      <dgm:prSet/>
      <dgm:spPr/>
      <dgm:t>
        <a:bodyPr/>
        <a:lstStyle/>
        <a:p>
          <a:endParaRPr lang="en-US"/>
        </a:p>
      </dgm:t>
    </dgm:pt>
    <dgm:pt modelId="{D67AF65E-79A3-4D33-8FE1-C5C4ACBF7C84}" type="sibTrans" cxnId="{6D7E9930-1418-4228-BE38-DD8DDD993C00}">
      <dgm:prSet/>
      <dgm:spPr/>
      <dgm:t>
        <a:bodyPr/>
        <a:lstStyle/>
        <a:p>
          <a:endParaRPr lang="en-US"/>
        </a:p>
      </dgm:t>
    </dgm:pt>
    <dgm:pt modelId="{B18B5009-B8ED-4257-9BA9-CF9E417262AE}">
      <dgm:prSet/>
      <dgm:spPr>
        <a:solidFill>
          <a:schemeClr val="accent4"/>
        </a:solidFill>
      </dgm:spPr>
      <dgm:t>
        <a:bodyPr/>
        <a:lstStyle/>
        <a:p>
          <a:r>
            <a:rPr lang="en-US" dirty="0" smtClean="0"/>
            <a:t>Leverages host-based or tape drive (LTO or T10000) encryption</a:t>
          </a:r>
          <a:endParaRPr lang="en-US" dirty="0"/>
        </a:p>
      </dgm:t>
    </dgm:pt>
    <dgm:pt modelId="{E08EB2E3-9B48-425A-895E-0323A58735D1}" type="parTrans" cxnId="{B1D53528-26CD-47FB-ADCF-FCF0BE266EFC}">
      <dgm:prSet/>
      <dgm:spPr/>
      <dgm:t>
        <a:bodyPr/>
        <a:lstStyle/>
        <a:p>
          <a:endParaRPr lang="en-US"/>
        </a:p>
      </dgm:t>
    </dgm:pt>
    <dgm:pt modelId="{64A19825-2971-4AC2-8B3D-A5440784596B}" type="sibTrans" cxnId="{B1D53528-26CD-47FB-ADCF-FCF0BE266EFC}">
      <dgm:prSet/>
      <dgm:spPr/>
      <dgm:t>
        <a:bodyPr/>
        <a:lstStyle/>
        <a:p>
          <a:endParaRPr lang="en-US"/>
        </a:p>
      </dgm:t>
    </dgm:pt>
    <dgm:pt modelId="{E8FEBD41-7684-4AA1-BB5B-AA17AE7A25EC}">
      <dgm:prSet/>
      <dgm:spPr>
        <a:solidFill>
          <a:schemeClr val="accent4"/>
        </a:solidFill>
      </dgm:spPr>
      <dgm:t>
        <a:bodyPr/>
        <a:lstStyle/>
        <a:p>
          <a:r>
            <a:rPr lang="en-US" dirty="0" smtClean="0"/>
            <a:t>Keys generated and managed per user-defined policies</a:t>
          </a:r>
          <a:endParaRPr lang="en-US" dirty="0"/>
        </a:p>
      </dgm:t>
    </dgm:pt>
    <dgm:pt modelId="{9449AA11-0EB8-443E-B60D-2BE9D80593F8}" type="parTrans" cxnId="{6F6E1A71-8434-49A3-88D8-88A7A4C906AA}">
      <dgm:prSet/>
      <dgm:spPr/>
      <dgm:t>
        <a:bodyPr/>
        <a:lstStyle/>
        <a:p>
          <a:endParaRPr lang="en-US"/>
        </a:p>
      </dgm:t>
    </dgm:pt>
    <dgm:pt modelId="{CF48E84E-8F08-4C0D-A732-28051BBC6052}" type="sibTrans" cxnId="{6F6E1A71-8434-49A3-88D8-88A7A4C906AA}">
      <dgm:prSet/>
      <dgm:spPr/>
      <dgm:t>
        <a:bodyPr/>
        <a:lstStyle/>
        <a:p>
          <a:endParaRPr lang="en-US"/>
        </a:p>
      </dgm:t>
    </dgm:pt>
    <dgm:pt modelId="{08B3C504-16EC-4857-A7CC-ED4FE18D3318}" type="pres">
      <dgm:prSet presAssocID="{A861D3A9-BE16-44A2-A690-0F9A903177C8}" presName="linear" presStyleCnt="0">
        <dgm:presLayoutVars>
          <dgm:dir/>
          <dgm:resizeHandles val="exact"/>
        </dgm:presLayoutVars>
      </dgm:prSet>
      <dgm:spPr/>
      <dgm:t>
        <a:bodyPr/>
        <a:lstStyle/>
        <a:p>
          <a:endParaRPr lang="en-US"/>
        </a:p>
      </dgm:t>
    </dgm:pt>
    <dgm:pt modelId="{E9A030F4-1B74-4E74-B10A-234635B6E27D}" type="pres">
      <dgm:prSet presAssocID="{02DB81B6-2C58-474F-A37A-EBEA08109706}" presName="comp" presStyleCnt="0"/>
      <dgm:spPr/>
    </dgm:pt>
    <dgm:pt modelId="{3948F06D-30F0-4D41-8C88-52E2B2FAA430}" type="pres">
      <dgm:prSet presAssocID="{02DB81B6-2C58-474F-A37A-EBEA08109706}" presName="box" presStyleLbl="node1" presStyleIdx="0" presStyleCnt="3"/>
      <dgm:spPr/>
      <dgm:t>
        <a:bodyPr/>
        <a:lstStyle/>
        <a:p>
          <a:endParaRPr lang="en-US"/>
        </a:p>
      </dgm:t>
    </dgm:pt>
    <dgm:pt modelId="{AB16AB27-C9DA-422F-A1C6-D55904E5C865}" type="pres">
      <dgm:prSet presAssocID="{02DB81B6-2C58-474F-A37A-EBEA08109706}"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5D561D7B-1E00-488B-9523-D88662AFA45E}" type="pres">
      <dgm:prSet presAssocID="{02DB81B6-2C58-474F-A37A-EBEA08109706}" presName="text" presStyleLbl="node1" presStyleIdx="0" presStyleCnt="3">
        <dgm:presLayoutVars>
          <dgm:bulletEnabled val="1"/>
        </dgm:presLayoutVars>
      </dgm:prSet>
      <dgm:spPr/>
      <dgm:t>
        <a:bodyPr/>
        <a:lstStyle/>
        <a:p>
          <a:endParaRPr lang="en-US"/>
        </a:p>
      </dgm:t>
    </dgm:pt>
    <dgm:pt modelId="{0CC71EBB-A8B6-4D0B-B715-F1F41FCE4590}" type="pres">
      <dgm:prSet presAssocID="{35DF095D-EB43-4E73-A867-09E430DD343C}" presName="spacer" presStyleCnt="0"/>
      <dgm:spPr/>
    </dgm:pt>
    <dgm:pt modelId="{938AA8E4-95B9-45C2-A460-A1E4F0D464C7}" type="pres">
      <dgm:prSet presAssocID="{77A87BC7-39B8-4714-8EDE-BEC57D4EEB96}" presName="comp" presStyleCnt="0"/>
      <dgm:spPr/>
    </dgm:pt>
    <dgm:pt modelId="{6AD3A393-EFFF-449C-AA29-6A8D1FD949DE}" type="pres">
      <dgm:prSet presAssocID="{77A87BC7-39B8-4714-8EDE-BEC57D4EEB96}" presName="box" presStyleLbl="node1" presStyleIdx="1" presStyleCnt="3"/>
      <dgm:spPr/>
      <dgm:t>
        <a:bodyPr/>
        <a:lstStyle/>
        <a:p>
          <a:endParaRPr lang="en-US"/>
        </a:p>
      </dgm:t>
    </dgm:pt>
    <dgm:pt modelId="{EA627B0F-3C2B-454E-A99E-62567671762B}" type="pres">
      <dgm:prSet presAssocID="{77A87BC7-39B8-4714-8EDE-BEC57D4EEB96}" presName="img" presStyleLbl="fgImgPlace1" presStyleIdx="1" presStyleCnt="3"/>
      <dgm:spPr>
        <a:blipFill rotWithShape="0">
          <a:blip xmlns:r="http://schemas.openxmlformats.org/officeDocument/2006/relationships" r:embed="rId2"/>
          <a:stretch>
            <a:fillRect/>
          </a:stretch>
        </a:blipFill>
      </dgm:spPr>
      <dgm:t>
        <a:bodyPr/>
        <a:lstStyle/>
        <a:p>
          <a:endParaRPr lang="en-US"/>
        </a:p>
      </dgm:t>
    </dgm:pt>
    <dgm:pt modelId="{1ECA17D6-393F-4444-A9DF-053073DB1FC6}" type="pres">
      <dgm:prSet presAssocID="{77A87BC7-39B8-4714-8EDE-BEC57D4EEB96}" presName="text" presStyleLbl="node1" presStyleIdx="1" presStyleCnt="3">
        <dgm:presLayoutVars>
          <dgm:bulletEnabled val="1"/>
        </dgm:presLayoutVars>
      </dgm:prSet>
      <dgm:spPr/>
      <dgm:t>
        <a:bodyPr/>
        <a:lstStyle/>
        <a:p>
          <a:endParaRPr lang="en-US"/>
        </a:p>
      </dgm:t>
    </dgm:pt>
    <dgm:pt modelId="{2386BF0F-2493-4BE6-8D35-C9F4009F235B}" type="pres">
      <dgm:prSet presAssocID="{D67AF65E-79A3-4D33-8FE1-C5C4ACBF7C84}" presName="spacer" presStyleCnt="0"/>
      <dgm:spPr/>
    </dgm:pt>
    <dgm:pt modelId="{322AB918-F9C6-4861-A1F4-AEF7C1939F7B}" type="pres">
      <dgm:prSet presAssocID="{E04B4889-2589-4B8A-BE98-8533C39FFE7A}" presName="comp" presStyleCnt="0"/>
      <dgm:spPr/>
    </dgm:pt>
    <dgm:pt modelId="{24B6A6C1-F410-48B4-8636-736286FEEF3E}" type="pres">
      <dgm:prSet presAssocID="{E04B4889-2589-4B8A-BE98-8533C39FFE7A}" presName="box" presStyleLbl="node1" presStyleIdx="2" presStyleCnt="3"/>
      <dgm:spPr/>
      <dgm:t>
        <a:bodyPr/>
        <a:lstStyle/>
        <a:p>
          <a:endParaRPr lang="en-US"/>
        </a:p>
      </dgm:t>
    </dgm:pt>
    <dgm:pt modelId="{1C07B77E-AB60-4AF5-91FE-BA45E82CE399}" type="pres">
      <dgm:prSet presAssocID="{E04B4889-2589-4B8A-BE98-8533C39FFE7A}" presName="img" presStyleLbl="fgImgPlace1" presStyleIdx="2" presStyleCnt="3"/>
      <dgm:spPr>
        <a:blipFill rotWithShape="0">
          <a:blip xmlns:r="http://schemas.openxmlformats.org/officeDocument/2006/relationships" r:embed="rId3"/>
          <a:stretch>
            <a:fillRect/>
          </a:stretch>
        </a:blipFill>
      </dgm:spPr>
      <dgm:t>
        <a:bodyPr/>
        <a:lstStyle/>
        <a:p>
          <a:endParaRPr lang="en-US"/>
        </a:p>
      </dgm:t>
    </dgm:pt>
    <dgm:pt modelId="{DC0763A7-04D8-435C-8E08-69540FA20FAD}" type="pres">
      <dgm:prSet presAssocID="{E04B4889-2589-4B8A-BE98-8533C39FFE7A}" presName="text" presStyleLbl="node1" presStyleIdx="2" presStyleCnt="3">
        <dgm:presLayoutVars>
          <dgm:bulletEnabled val="1"/>
        </dgm:presLayoutVars>
      </dgm:prSet>
      <dgm:spPr/>
      <dgm:t>
        <a:bodyPr/>
        <a:lstStyle/>
        <a:p>
          <a:endParaRPr lang="en-US"/>
        </a:p>
      </dgm:t>
    </dgm:pt>
  </dgm:ptLst>
  <dgm:cxnLst>
    <dgm:cxn modelId="{EB5E26EC-9C63-4DED-8575-ACA702DEC75A}" srcId="{E04B4889-2589-4B8A-BE98-8533C39FFE7A}" destId="{D08A0818-53F6-4BEC-8409-98C8F7EE508B}" srcOrd="1" destOrd="0" parTransId="{A4E5A2C5-654C-4B1B-B8E1-5254E3C21462}" sibTransId="{ACCF923D-58B2-44FF-B2B4-70E6F05377B5}"/>
    <dgm:cxn modelId="{D048F821-CCA3-4876-8D64-239F7C64BAB8}" type="presOf" srcId="{C1B451DB-E262-4B38-8E86-91D4B0D3F357}" destId="{5D561D7B-1E00-488B-9523-D88662AFA45E}" srcOrd="1" destOrd="1" presId="urn:microsoft.com/office/officeart/2005/8/layout/vList4"/>
    <dgm:cxn modelId="{3268B854-0983-4D71-AF79-D48C700051BE}" type="presOf" srcId="{A861D3A9-BE16-44A2-A690-0F9A903177C8}" destId="{08B3C504-16EC-4857-A7CC-ED4FE18D3318}" srcOrd="0" destOrd="0" presId="urn:microsoft.com/office/officeart/2005/8/layout/vList4"/>
    <dgm:cxn modelId="{AADDD003-F5F3-4BCA-B4E5-7F2DCBEBFBF3}" type="presOf" srcId="{D08A0818-53F6-4BEC-8409-98C8F7EE508B}" destId="{DC0763A7-04D8-435C-8E08-69540FA20FAD}" srcOrd="1" destOrd="2" presId="urn:microsoft.com/office/officeart/2005/8/layout/vList4"/>
    <dgm:cxn modelId="{452BAC12-A02F-4DD3-B1A1-3BC993B529B8}" type="presOf" srcId="{7A894459-AA42-4FBF-951E-F938DDED7152}" destId="{5D561D7B-1E00-488B-9523-D88662AFA45E}" srcOrd="1" destOrd="2" presId="urn:microsoft.com/office/officeart/2005/8/layout/vList4"/>
    <dgm:cxn modelId="{5D5A6336-5FA8-4553-9265-CB9ABC3A78DA}" type="presOf" srcId="{02DB81B6-2C58-474F-A37A-EBEA08109706}" destId="{5D561D7B-1E00-488B-9523-D88662AFA45E}" srcOrd="1" destOrd="0" presId="urn:microsoft.com/office/officeart/2005/8/layout/vList4"/>
    <dgm:cxn modelId="{6D7E9930-1418-4228-BE38-DD8DDD993C00}" srcId="{A861D3A9-BE16-44A2-A690-0F9A903177C8}" destId="{77A87BC7-39B8-4714-8EDE-BEC57D4EEB96}" srcOrd="1" destOrd="0" parTransId="{69E2D753-DAC5-4D2E-AA73-78F752662ECA}" sibTransId="{D67AF65E-79A3-4D33-8FE1-C5C4ACBF7C84}"/>
    <dgm:cxn modelId="{172D6CDA-81B7-417B-A0FE-C561A93AD967}" srcId="{A861D3A9-BE16-44A2-A690-0F9A903177C8}" destId="{02DB81B6-2C58-474F-A37A-EBEA08109706}" srcOrd="0" destOrd="0" parTransId="{6EA7F745-A66A-44D6-8007-9A6036851AFA}" sibTransId="{35DF095D-EB43-4E73-A867-09E430DD343C}"/>
    <dgm:cxn modelId="{47E0A9D2-97CF-4E11-8EB0-04270A88A3E7}" type="presOf" srcId="{C9F3D90A-743D-4479-8692-43E59B3D4414}" destId="{DC0763A7-04D8-435C-8E08-69540FA20FAD}" srcOrd="1" destOrd="1" presId="urn:microsoft.com/office/officeart/2005/8/layout/vList4"/>
    <dgm:cxn modelId="{286BDCFF-5AC9-4509-A179-CA4887C2F1A5}" type="presOf" srcId="{B18B5009-B8ED-4257-9BA9-CF9E417262AE}" destId="{1ECA17D6-393F-4444-A9DF-053073DB1FC6}" srcOrd="1" destOrd="1" presId="urn:microsoft.com/office/officeart/2005/8/layout/vList4"/>
    <dgm:cxn modelId="{C8F17437-5731-4A03-8591-8FF6C5FDFF01}" srcId="{02DB81B6-2C58-474F-A37A-EBEA08109706}" destId="{C1B451DB-E262-4B38-8E86-91D4B0D3F357}" srcOrd="0" destOrd="0" parTransId="{ECB5A7AB-EA37-4FAE-AF50-E4A13E28B17E}" sibTransId="{262C4AF3-C94D-44CB-B8E3-1CF3EA358D12}"/>
    <dgm:cxn modelId="{4D9ED3BD-2364-43E8-B588-662C1EAA1521}" type="presOf" srcId="{C9F3D90A-743D-4479-8692-43E59B3D4414}" destId="{24B6A6C1-F410-48B4-8636-736286FEEF3E}" srcOrd="0" destOrd="1" presId="urn:microsoft.com/office/officeart/2005/8/layout/vList4"/>
    <dgm:cxn modelId="{B1D53528-26CD-47FB-ADCF-FCF0BE266EFC}" srcId="{77A87BC7-39B8-4714-8EDE-BEC57D4EEB96}" destId="{B18B5009-B8ED-4257-9BA9-CF9E417262AE}" srcOrd="0" destOrd="0" parTransId="{E08EB2E3-9B48-425A-895E-0323A58735D1}" sibTransId="{64A19825-2971-4AC2-8B3D-A5440784596B}"/>
    <dgm:cxn modelId="{A6436C7C-74DF-4750-ABD8-DCD354E1EC41}" type="presOf" srcId="{C1B451DB-E262-4B38-8E86-91D4B0D3F357}" destId="{3948F06D-30F0-4D41-8C88-52E2B2FAA430}" srcOrd="0" destOrd="1" presId="urn:microsoft.com/office/officeart/2005/8/layout/vList4"/>
    <dgm:cxn modelId="{9023D92F-B663-4B47-A675-B211428637C6}" type="presOf" srcId="{77A87BC7-39B8-4714-8EDE-BEC57D4EEB96}" destId="{6AD3A393-EFFF-449C-AA29-6A8D1FD949DE}" srcOrd="0" destOrd="0" presId="urn:microsoft.com/office/officeart/2005/8/layout/vList4"/>
    <dgm:cxn modelId="{446C4218-0EF0-4837-B36E-11017997885F}" type="presOf" srcId="{B18B5009-B8ED-4257-9BA9-CF9E417262AE}" destId="{6AD3A393-EFFF-449C-AA29-6A8D1FD949DE}" srcOrd="0" destOrd="1" presId="urn:microsoft.com/office/officeart/2005/8/layout/vList4"/>
    <dgm:cxn modelId="{C79CF59A-9EAF-4048-805D-AAF0D0DF7409}" type="presOf" srcId="{E04B4889-2589-4B8A-BE98-8533C39FFE7A}" destId="{24B6A6C1-F410-48B4-8636-736286FEEF3E}" srcOrd="0" destOrd="0" presId="urn:microsoft.com/office/officeart/2005/8/layout/vList4"/>
    <dgm:cxn modelId="{0F3F6B54-60D3-4826-BA2B-E254FB0A4B71}" type="presOf" srcId="{E04B4889-2589-4B8A-BE98-8533C39FFE7A}" destId="{DC0763A7-04D8-435C-8E08-69540FA20FAD}" srcOrd="1" destOrd="0" presId="urn:microsoft.com/office/officeart/2005/8/layout/vList4"/>
    <dgm:cxn modelId="{94E3C984-A2D5-4979-9B6B-7D3D5F73C58E}" srcId="{A861D3A9-BE16-44A2-A690-0F9A903177C8}" destId="{E04B4889-2589-4B8A-BE98-8533C39FFE7A}" srcOrd="2" destOrd="0" parTransId="{745B8E16-BBFA-49BD-85C9-B0E345EB34F2}" sibTransId="{A27E6FD6-4529-4E63-8934-2A7A112E319A}"/>
    <dgm:cxn modelId="{18369CBB-CE41-4268-855A-7ACF24303EFC}" type="presOf" srcId="{E8FEBD41-7684-4AA1-BB5B-AA17AE7A25EC}" destId="{6AD3A393-EFFF-449C-AA29-6A8D1FD949DE}" srcOrd="0" destOrd="2" presId="urn:microsoft.com/office/officeart/2005/8/layout/vList4"/>
    <dgm:cxn modelId="{6F6E1A71-8434-49A3-88D8-88A7A4C906AA}" srcId="{77A87BC7-39B8-4714-8EDE-BEC57D4EEB96}" destId="{E8FEBD41-7684-4AA1-BB5B-AA17AE7A25EC}" srcOrd="1" destOrd="0" parTransId="{9449AA11-0EB8-443E-B60D-2BE9D80593F8}" sibTransId="{CF48E84E-8F08-4C0D-A732-28051BBC6052}"/>
    <dgm:cxn modelId="{407BF008-8BF9-4FD8-9C23-96EC333F803C}" type="presOf" srcId="{02DB81B6-2C58-474F-A37A-EBEA08109706}" destId="{3948F06D-30F0-4D41-8C88-52E2B2FAA430}" srcOrd="0" destOrd="0" presId="urn:microsoft.com/office/officeart/2005/8/layout/vList4"/>
    <dgm:cxn modelId="{607D3DBB-D93B-45FD-86B8-19E05558357D}" type="presOf" srcId="{7A894459-AA42-4FBF-951E-F938DDED7152}" destId="{3948F06D-30F0-4D41-8C88-52E2B2FAA430}" srcOrd="0" destOrd="2" presId="urn:microsoft.com/office/officeart/2005/8/layout/vList4"/>
    <dgm:cxn modelId="{5EF85592-9746-4A4F-BB7A-7A4DEED18940}" srcId="{E04B4889-2589-4B8A-BE98-8533C39FFE7A}" destId="{C9F3D90A-743D-4479-8692-43E59B3D4414}" srcOrd="0" destOrd="0" parTransId="{43073DFC-072B-4D47-9259-04BE46358B54}" sibTransId="{0FC8E73A-76F6-431F-A376-1A19A91E16C8}"/>
    <dgm:cxn modelId="{FDB5A1B5-E2BD-43D5-8326-B98A86DE0852}" type="presOf" srcId="{E8FEBD41-7684-4AA1-BB5B-AA17AE7A25EC}" destId="{1ECA17D6-393F-4444-A9DF-053073DB1FC6}" srcOrd="1" destOrd="2" presId="urn:microsoft.com/office/officeart/2005/8/layout/vList4"/>
    <dgm:cxn modelId="{8E4A26C2-963F-4745-B706-AA9171896200}" srcId="{02DB81B6-2C58-474F-A37A-EBEA08109706}" destId="{7A894459-AA42-4FBF-951E-F938DDED7152}" srcOrd="1" destOrd="0" parTransId="{33EEFB78-68A6-4ADB-91A2-F5B766CA835F}" sibTransId="{601FA97E-6242-4D49-8FF6-F1EB033174A8}"/>
    <dgm:cxn modelId="{C18710DF-74FE-47C8-8070-38E8B51A1B62}" type="presOf" srcId="{77A87BC7-39B8-4714-8EDE-BEC57D4EEB96}" destId="{1ECA17D6-393F-4444-A9DF-053073DB1FC6}" srcOrd="1" destOrd="0" presId="urn:microsoft.com/office/officeart/2005/8/layout/vList4"/>
    <dgm:cxn modelId="{6432E52F-EAF4-4E31-B157-EF42ACD9A102}" type="presOf" srcId="{D08A0818-53F6-4BEC-8409-98C8F7EE508B}" destId="{24B6A6C1-F410-48B4-8636-736286FEEF3E}" srcOrd="0" destOrd="2" presId="urn:microsoft.com/office/officeart/2005/8/layout/vList4"/>
    <dgm:cxn modelId="{3F6DB6AE-E99B-4AF5-BE9C-B19CAD44195F}" type="presParOf" srcId="{08B3C504-16EC-4857-A7CC-ED4FE18D3318}" destId="{E9A030F4-1B74-4E74-B10A-234635B6E27D}" srcOrd="0" destOrd="0" presId="urn:microsoft.com/office/officeart/2005/8/layout/vList4"/>
    <dgm:cxn modelId="{7B783D32-85CC-42D7-9CB2-EF7E09CA50D0}" type="presParOf" srcId="{E9A030F4-1B74-4E74-B10A-234635B6E27D}" destId="{3948F06D-30F0-4D41-8C88-52E2B2FAA430}" srcOrd="0" destOrd="0" presId="urn:microsoft.com/office/officeart/2005/8/layout/vList4"/>
    <dgm:cxn modelId="{1A764A14-618F-4201-BC0C-104479C13125}" type="presParOf" srcId="{E9A030F4-1B74-4E74-B10A-234635B6E27D}" destId="{AB16AB27-C9DA-422F-A1C6-D55904E5C865}" srcOrd="1" destOrd="0" presId="urn:microsoft.com/office/officeart/2005/8/layout/vList4"/>
    <dgm:cxn modelId="{F8598069-C2E2-4A18-8980-A58688E254AE}" type="presParOf" srcId="{E9A030F4-1B74-4E74-B10A-234635B6E27D}" destId="{5D561D7B-1E00-488B-9523-D88662AFA45E}" srcOrd="2" destOrd="0" presId="urn:microsoft.com/office/officeart/2005/8/layout/vList4"/>
    <dgm:cxn modelId="{B31899FA-ADB8-45AE-9A68-4E3C5291F269}" type="presParOf" srcId="{08B3C504-16EC-4857-A7CC-ED4FE18D3318}" destId="{0CC71EBB-A8B6-4D0B-B715-F1F41FCE4590}" srcOrd="1" destOrd="0" presId="urn:microsoft.com/office/officeart/2005/8/layout/vList4"/>
    <dgm:cxn modelId="{7AB20C40-E6F2-46A3-AD95-A7029D065DED}" type="presParOf" srcId="{08B3C504-16EC-4857-A7CC-ED4FE18D3318}" destId="{938AA8E4-95B9-45C2-A460-A1E4F0D464C7}" srcOrd="2" destOrd="0" presId="urn:microsoft.com/office/officeart/2005/8/layout/vList4"/>
    <dgm:cxn modelId="{93149EA8-6ED9-4343-9439-22BE99E394EC}" type="presParOf" srcId="{938AA8E4-95B9-45C2-A460-A1E4F0D464C7}" destId="{6AD3A393-EFFF-449C-AA29-6A8D1FD949DE}" srcOrd="0" destOrd="0" presId="urn:microsoft.com/office/officeart/2005/8/layout/vList4"/>
    <dgm:cxn modelId="{91E73B27-D3F4-4C5F-8336-A4B0FDD4BE8C}" type="presParOf" srcId="{938AA8E4-95B9-45C2-A460-A1E4F0D464C7}" destId="{EA627B0F-3C2B-454E-A99E-62567671762B}" srcOrd="1" destOrd="0" presId="urn:microsoft.com/office/officeart/2005/8/layout/vList4"/>
    <dgm:cxn modelId="{50D3E49E-DC79-43EC-9523-23577EEFEB2E}" type="presParOf" srcId="{938AA8E4-95B9-45C2-A460-A1E4F0D464C7}" destId="{1ECA17D6-393F-4444-A9DF-053073DB1FC6}" srcOrd="2" destOrd="0" presId="urn:microsoft.com/office/officeart/2005/8/layout/vList4"/>
    <dgm:cxn modelId="{36076992-8CE9-4454-B67E-26118D423E31}" type="presParOf" srcId="{08B3C504-16EC-4857-A7CC-ED4FE18D3318}" destId="{2386BF0F-2493-4BE6-8D35-C9F4009F235B}" srcOrd="3" destOrd="0" presId="urn:microsoft.com/office/officeart/2005/8/layout/vList4"/>
    <dgm:cxn modelId="{BACD7F7F-FB6F-4631-BA3F-23710A9C7181}" type="presParOf" srcId="{08B3C504-16EC-4857-A7CC-ED4FE18D3318}" destId="{322AB918-F9C6-4861-A1F4-AEF7C1939F7B}" srcOrd="4" destOrd="0" presId="urn:microsoft.com/office/officeart/2005/8/layout/vList4"/>
    <dgm:cxn modelId="{C48918EB-7394-400C-ABA7-9512D9ECC8B6}" type="presParOf" srcId="{322AB918-F9C6-4861-A1F4-AEF7C1939F7B}" destId="{24B6A6C1-F410-48B4-8636-736286FEEF3E}" srcOrd="0" destOrd="0" presId="urn:microsoft.com/office/officeart/2005/8/layout/vList4"/>
    <dgm:cxn modelId="{689D3777-8EB6-4A96-9384-0428456A0C01}" type="presParOf" srcId="{322AB918-F9C6-4861-A1F4-AEF7C1939F7B}" destId="{1C07B77E-AB60-4AF5-91FE-BA45E82CE399}" srcOrd="1" destOrd="0" presId="urn:microsoft.com/office/officeart/2005/8/layout/vList4"/>
    <dgm:cxn modelId="{2D837D64-2E8F-4F67-9C04-8FAE95CF6BFE}" type="presParOf" srcId="{322AB918-F9C6-4861-A1F4-AEF7C1939F7B}" destId="{DC0763A7-04D8-435C-8E08-69540FA20FAD}"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E89A19-D433-4419-9C0C-8BC75945725D}"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3A1C9498-2E61-4597-A10E-D40D5A8B73DF}">
      <dgm:prSet phldrT="[Text]"/>
      <dgm:spPr>
        <a:solidFill>
          <a:schemeClr val="accent6"/>
        </a:solidFill>
      </dgm:spPr>
      <dgm:t>
        <a:bodyPr/>
        <a:lstStyle/>
        <a:p>
          <a:r>
            <a:rPr lang="en-US" b="1" dirty="0" smtClean="0"/>
            <a:t>Oracle Secure Backup</a:t>
          </a:r>
          <a:endParaRPr lang="en-US" b="1" dirty="0"/>
        </a:p>
      </dgm:t>
    </dgm:pt>
    <dgm:pt modelId="{24720631-5BAA-44ED-B44D-CACDAF8B4ED0}" type="parTrans" cxnId="{21FA50F5-7EF5-41F6-9876-33B4D462E84E}">
      <dgm:prSet/>
      <dgm:spPr/>
      <dgm:t>
        <a:bodyPr/>
        <a:lstStyle/>
        <a:p>
          <a:endParaRPr lang="en-US"/>
        </a:p>
      </dgm:t>
    </dgm:pt>
    <dgm:pt modelId="{AB92CD8F-0C64-4191-8E21-4CE1B24BAE27}" type="sibTrans" cxnId="{21FA50F5-7EF5-41F6-9876-33B4D462E84E}">
      <dgm:prSet/>
      <dgm:spPr/>
      <dgm:t>
        <a:bodyPr/>
        <a:lstStyle/>
        <a:p>
          <a:endParaRPr lang="en-US"/>
        </a:p>
      </dgm:t>
    </dgm:pt>
    <dgm:pt modelId="{9368FD2B-F5D6-468E-980F-DB4D53966462}">
      <dgm:prSet phldrT="[Text]" custT="1"/>
      <dgm:spPr>
        <a:solidFill>
          <a:schemeClr val="accent6"/>
        </a:solidFill>
      </dgm:spPr>
      <dgm:t>
        <a:bodyPr/>
        <a:lstStyle/>
        <a:p>
          <a:r>
            <a:rPr lang="en-US" sz="1200" b="1" dirty="0" smtClean="0">
              <a:hlinkClick xmlns:r="http://schemas.openxmlformats.org/officeDocument/2006/relationships" r:id="rId1" action="ppaction://hlinkfile"/>
            </a:rPr>
            <a:t>Oracle Enterprise Manager (EM)</a:t>
          </a:r>
          <a:endParaRPr lang="en-US" sz="1200" b="1" dirty="0"/>
        </a:p>
      </dgm:t>
    </dgm:pt>
    <dgm:pt modelId="{EA02F8EF-EC8D-4F44-A52F-840DBCA29A76}" type="parTrans" cxnId="{3536BA3F-4BD6-4908-8FA7-7CFC7AAD1157}">
      <dgm:prSet/>
      <dgm:spPr/>
      <dgm:t>
        <a:bodyPr/>
        <a:lstStyle/>
        <a:p>
          <a:endParaRPr lang="en-US"/>
        </a:p>
      </dgm:t>
    </dgm:pt>
    <dgm:pt modelId="{4A7B3A79-3947-4BC2-B2FF-95DDAB9F8C27}" type="sibTrans" cxnId="{3536BA3F-4BD6-4908-8FA7-7CFC7AAD1157}">
      <dgm:prSet/>
      <dgm:spPr>
        <a:solidFill>
          <a:schemeClr val="accent2"/>
        </a:solidFill>
      </dgm:spPr>
      <dgm:t>
        <a:bodyPr/>
        <a:lstStyle/>
        <a:p>
          <a:endParaRPr lang="en-US"/>
        </a:p>
      </dgm:t>
    </dgm:pt>
    <dgm:pt modelId="{FDC34770-7D52-4DE0-8FAF-41EFD3E21692}">
      <dgm:prSet phldrT="[Text]" custT="1"/>
      <dgm:spPr>
        <a:solidFill>
          <a:schemeClr val="accent6"/>
        </a:solidFill>
      </dgm:spPr>
      <dgm:t>
        <a:bodyPr/>
        <a:lstStyle/>
        <a:p>
          <a:r>
            <a:rPr lang="en-US" sz="1200" b="1" dirty="0" smtClean="0"/>
            <a:t>Recovery Manager (RMAN)</a:t>
          </a:r>
          <a:endParaRPr lang="en-US" sz="1200" b="1" dirty="0"/>
        </a:p>
      </dgm:t>
    </dgm:pt>
    <dgm:pt modelId="{ED15E1DC-E712-4C98-85FE-2CDEE6985F5D}" type="parTrans" cxnId="{00F28FFB-21EE-4BB3-90D9-7431B72BD423}">
      <dgm:prSet/>
      <dgm:spPr/>
      <dgm:t>
        <a:bodyPr/>
        <a:lstStyle/>
        <a:p>
          <a:endParaRPr lang="en-US"/>
        </a:p>
      </dgm:t>
    </dgm:pt>
    <dgm:pt modelId="{BDBD6346-179B-490F-9F68-63BC3F9A4224}" type="sibTrans" cxnId="{00F28FFB-21EE-4BB3-90D9-7431B72BD423}">
      <dgm:prSet/>
      <dgm:spPr>
        <a:solidFill>
          <a:schemeClr val="accent2"/>
        </a:solidFill>
      </dgm:spPr>
      <dgm:t>
        <a:bodyPr/>
        <a:lstStyle/>
        <a:p>
          <a:endParaRPr lang="en-US"/>
        </a:p>
      </dgm:t>
    </dgm:pt>
    <dgm:pt modelId="{AEFC855A-38EF-4F97-8564-3EED486A60CD}">
      <dgm:prSet phldrT="[Text]" custT="1"/>
      <dgm:spPr>
        <a:solidFill>
          <a:schemeClr val="accent6"/>
        </a:solidFill>
      </dgm:spPr>
      <dgm:t>
        <a:bodyPr/>
        <a:lstStyle/>
        <a:p>
          <a:r>
            <a:rPr lang="en-US" sz="1200" b="1" dirty="0" smtClean="0"/>
            <a:t>StorageTek Tape Devices</a:t>
          </a:r>
          <a:endParaRPr lang="en-US" sz="1200" b="1" dirty="0"/>
        </a:p>
      </dgm:t>
    </dgm:pt>
    <dgm:pt modelId="{BA969D4C-FD01-4492-9024-7E58D196E900}" type="parTrans" cxnId="{437840BB-2753-48E4-8F45-4DF6914652B4}">
      <dgm:prSet/>
      <dgm:spPr/>
      <dgm:t>
        <a:bodyPr/>
        <a:lstStyle/>
        <a:p>
          <a:endParaRPr lang="en-US"/>
        </a:p>
      </dgm:t>
    </dgm:pt>
    <dgm:pt modelId="{D0DDA76A-C87F-4FAE-AF0F-5B6EF0D22ECF}" type="sibTrans" cxnId="{437840BB-2753-48E4-8F45-4DF6914652B4}">
      <dgm:prSet/>
      <dgm:spPr>
        <a:solidFill>
          <a:schemeClr val="accent2"/>
        </a:solidFill>
      </dgm:spPr>
      <dgm:t>
        <a:bodyPr/>
        <a:lstStyle/>
        <a:p>
          <a:endParaRPr lang="en-US"/>
        </a:p>
      </dgm:t>
    </dgm:pt>
    <dgm:pt modelId="{FE050B27-C4A1-45D5-BB6E-28CD0C5734BE}">
      <dgm:prSet phldrT="[Text]" custT="1"/>
      <dgm:spPr>
        <a:solidFill>
          <a:schemeClr val="accent6"/>
        </a:solidFill>
      </dgm:spPr>
      <dgm:t>
        <a:bodyPr/>
        <a:lstStyle/>
        <a:p>
          <a:r>
            <a:rPr lang="en-US" sz="1200" b="1" dirty="0" smtClean="0"/>
            <a:t>Oracle Exadata Database Machine</a:t>
          </a:r>
          <a:endParaRPr lang="en-US" sz="1200" b="1" dirty="0"/>
        </a:p>
      </dgm:t>
    </dgm:pt>
    <dgm:pt modelId="{17040835-5A6C-4FC5-B9F4-A0181344FA0C}" type="parTrans" cxnId="{AEBAE130-27A9-441D-B04E-25B1753E9FEB}">
      <dgm:prSet/>
      <dgm:spPr/>
      <dgm:t>
        <a:bodyPr/>
        <a:lstStyle/>
        <a:p>
          <a:endParaRPr lang="en-US"/>
        </a:p>
      </dgm:t>
    </dgm:pt>
    <dgm:pt modelId="{F70596E3-677C-4B57-A5BB-B74C2D6169E1}" type="sibTrans" cxnId="{AEBAE130-27A9-441D-B04E-25B1753E9FEB}">
      <dgm:prSet/>
      <dgm:spPr>
        <a:solidFill>
          <a:schemeClr val="accent2"/>
        </a:solidFill>
      </dgm:spPr>
      <dgm:t>
        <a:bodyPr/>
        <a:lstStyle/>
        <a:p>
          <a:endParaRPr lang="en-US"/>
        </a:p>
      </dgm:t>
    </dgm:pt>
    <dgm:pt modelId="{1ABFE45B-7529-44A2-983C-31C1851962D3}">
      <dgm:prSet phldrT="[Text]" custT="1"/>
      <dgm:spPr>
        <a:solidFill>
          <a:schemeClr val="accent6"/>
        </a:solidFill>
      </dgm:spPr>
      <dgm:t>
        <a:bodyPr/>
        <a:lstStyle/>
        <a:p>
          <a:r>
            <a:rPr lang="en-US" sz="1200" b="1" dirty="0" smtClean="0"/>
            <a:t>Oracle Storage and Servers</a:t>
          </a:r>
          <a:endParaRPr lang="en-US" sz="1200" b="1" dirty="0"/>
        </a:p>
      </dgm:t>
    </dgm:pt>
    <dgm:pt modelId="{EEA62BBD-B079-49F2-86B5-B5563E8BBF47}" type="parTrans" cxnId="{A582D1D0-AF64-4051-BAC0-503A4B433432}">
      <dgm:prSet/>
      <dgm:spPr/>
      <dgm:t>
        <a:bodyPr/>
        <a:lstStyle/>
        <a:p>
          <a:endParaRPr lang="en-US"/>
        </a:p>
      </dgm:t>
    </dgm:pt>
    <dgm:pt modelId="{41CD6933-A735-4004-BEC8-55B858EC2191}" type="sibTrans" cxnId="{A582D1D0-AF64-4051-BAC0-503A4B433432}">
      <dgm:prSet/>
      <dgm:spPr>
        <a:solidFill>
          <a:schemeClr val="accent2"/>
        </a:solidFill>
      </dgm:spPr>
      <dgm:t>
        <a:bodyPr/>
        <a:lstStyle/>
        <a:p>
          <a:endParaRPr lang="en-US"/>
        </a:p>
      </dgm:t>
    </dgm:pt>
    <dgm:pt modelId="{32251010-28F8-42AF-B79E-5E1307054B24}">
      <dgm:prSet phldrT="[Text]" custT="1"/>
      <dgm:spPr>
        <a:solidFill>
          <a:schemeClr val="accent6"/>
        </a:solidFill>
      </dgm:spPr>
      <dgm:t>
        <a:bodyPr/>
        <a:lstStyle/>
        <a:p>
          <a:r>
            <a:rPr lang="en-US" sz="1200" b="1" dirty="0" smtClean="0"/>
            <a:t>Oracle Database Appliance</a:t>
          </a:r>
          <a:endParaRPr lang="en-US" sz="1200" b="1" dirty="0"/>
        </a:p>
      </dgm:t>
    </dgm:pt>
    <dgm:pt modelId="{F44BCC7F-E3B4-4D64-9993-D2AA96487336}" type="parTrans" cxnId="{D1673035-4DCC-4C0F-85EB-B44CEBBD257F}">
      <dgm:prSet/>
      <dgm:spPr/>
      <dgm:t>
        <a:bodyPr/>
        <a:lstStyle/>
        <a:p>
          <a:endParaRPr lang="en-US"/>
        </a:p>
      </dgm:t>
    </dgm:pt>
    <dgm:pt modelId="{85DF0FBB-8254-47BB-A197-7AB83D5BE4C6}" type="sibTrans" cxnId="{D1673035-4DCC-4C0F-85EB-B44CEBBD257F}">
      <dgm:prSet/>
      <dgm:spPr>
        <a:solidFill>
          <a:schemeClr val="accent2"/>
        </a:solidFill>
      </dgm:spPr>
      <dgm:t>
        <a:bodyPr/>
        <a:lstStyle/>
        <a:p>
          <a:endParaRPr lang="en-US"/>
        </a:p>
      </dgm:t>
    </dgm:pt>
    <dgm:pt modelId="{081E6F85-B294-4D2E-94E9-F61A5415CD97}" type="pres">
      <dgm:prSet presAssocID="{EBE89A19-D433-4419-9C0C-8BC75945725D}" presName="Name0" presStyleCnt="0">
        <dgm:presLayoutVars>
          <dgm:chMax val="1"/>
          <dgm:dir/>
          <dgm:animLvl val="ctr"/>
          <dgm:resizeHandles val="exact"/>
        </dgm:presLayoutVars>
      </dgm:prSet>
      <dgm:spPr/>
      <dgm:t>
        <a:bodyPr/>
        <a:lstStyle/>
        <a:p>
          <a:endParaRPr lang="en-US"/>
        </a:p>
      </dgm:t>
    </dgm:pt>
    <dgm:pt modelId="{276E6D3C-1B37-4277-9728-4F21C7FC2616}" type="pres">
      <dgm:prSet presAssocID="{3A1C9498-2E61-4597-A10E-D40D5A8B73DF}" presName="centerShape" presStyleLbl="node0" presStyleIdx="0" presStyleCnt="1"/>
      <dgm:spPr/>
      <dgm:t>
        <a:bodyPr/>
        <a:lstStyle/>
        <a:p>
          <a:endParaRPr lang="en-US"/>
        </a:p>
      </dgm:t>
    </dgm:pt>
    <dgm:pt modelId="{C3E8F33B-908D-4A98-A00A-0AB3442AE109}" type="pres">
      <dgm:prSet presAssocID="{9368FD2B-F5D6-468E-980F-DB4D53966462}" presName="node" presStyleLbl="node1" presStyleIdx="0" presStyleCnt="6" custScaleX="147689" custScaleY="145370">
        <dgm:presLayoutVars>
          <dgm:bulletEnabled val="1"/>
        </dgm:presLayoutVars>
      </dgm:prSet>
      <dgm:spPr/>
      <dgm:t>
        <a:bodyPr/>
        <a:lstStyle/>
        <a:p>
          <a:endParaRPr lang="en-US"/>
        </a:p>
      </dgm:t>
    </dgm:pt>
    <dgm:pt modelId="{A52010F2-5F59-4A93-A30D-A47443BAF1B6}" type="pres">
      <dgm:prSet presAssocID="{9368FD2B-F5D6-468E-980F-DB4D53966462}" presName="dummy" presStyleCnt="0"/>
      <dgm:spPr/>
      <dgm:t>
        <a:bodyPr/>
        <a:lstStyle/>
        <a:p>
          <a:endParaRPr lang="en-US"/>
        </a:p>
      </dgm:t>
    </dgm:pt>
    <dgm:pt modelId="{E34CB8C9-BEE7-47DB-8BB9-DD3328516D02}" type="pres">
      <dgm:prSet presAssocID="{4A7B3A79-3947-4BC2-B2FF-95DDAB9F8C27}" presName="sibTrans" presStyleLbl="sibTrans2D1" presStyleIdx="0" presStyleCnt="6"/>
      <dgm:spPr/>
      <dgm:t>
        <a:bodyPr/>
        <a:lstStyle/>
        <a:p>
          <a:endParaRPr lang="en-US"/>
        </a:p>
      </dgm:t>
    </dgm:pt>
    <dgm:pt modelId="{F9F60722-24DC-4CB8-904B-E1D2735B517F}" type="pres">
      <dgm:prSet presAssocID="{FDC34770-7D52-4DE0-8FAF-41EFD3E21692}" presName="node" presStyleLbl="node1" presStyleIdx="1" presStyleCnt="6" custScaleX="126967" custScaleY="114814">
        <dgm:presLayoutVars>
          <dgm:bulletEnabled val="1"/>
        </dgm:presLayoutVars>
      </dgm:prSet>
      <dgm:spPr/>
      <dgm:t>
        <a:bodyPr/>
        <a:lstStyle/>
        <a:p>
          <a:endParaRPr lang="en-US"/>
        </a:p>
      </dgm:t>
    </dgm:pt>
    <dgm:pt modelId="{7D4F16D3-2269-4EEF-8D22-189E6FE85A5F}" type="pres">
      <dgm:prSet presAssocID="{FDC34770-7D52-4DE0-8FAF-41EFD3E21692}" presName="dummy" presStyleCnt="0"/>
      <dgm:spPr/>
      <dgm:t>
        <a:bodyPr/>
        <a:lstStyle/>
        <a:p>
          <a:endParaRPr lang="en-US"/>
        </a:p>
      </dgm:t>
    </dgm:pt>
    <dgm:pt modelId="{1186B04D-C68D-4453-A554-86277DA53E9F}" type="pres">
      <dgm:prSet presAssocID="{BDBD6346-179B-490F-9F68-63BC3F9A4224}" presName="sibTrans" presStyleLbl="sibTrans2D1" presStyleIdx="1" presStyleCnt="6"/>
      <dgm:spPr/>
      <dgm:t>
        <a:bodyPr/>
        <a:lstStyle/>
        <a:p>
          <a:endParaRPr lang="en-US"/>
        </a:p>
      </dgm:t>
    </dgm:pt>
    <dgm:pt modelId="{D9F7D5DC-A040-4703-92B3-B7473265A9DE}" type="pres">
      <dgm:prSet presAssocID="{AEFC855A-38EF-4F97-8564-3EED486A60CD}" presName="node" presStyleLbl="node1" presStyleIdx="2" presStyleCnt="6" custScaleX="153302" custScaleY="123457">
        <dgm:presLayoutVars>
          <dgm:bulletEnabled val="1"/>
        </dgm:presLayoutVars>
      </dgm:prSet>
      <dgm:spPr/>
      <dgm:t>
        <a:bodyPr/>
        <a:lstStyle/>
        <a:p>
          <a:endParaRPr lang="en-US"/>
        </a:p>
      </dgm:t>
    </dgm:pt>
    <dgm:pt modelId="{922B5CA1-1F4C-41A4-8540-6C405BD17C9A}" type="pres">
      <dgm:prSet presAssocID="{AEFC855A-38EF-4F97-8564-3EED486A60CD}" presName="dummy" presStyleCnt="0"/>
      <dgm:spPr/>
      <dgm:t>
        <a:bodyPr/>
        <a:lstStyle/>
        <a:p>
          <a:endParaRPr lang="en-US"/>
        </a:p>
      </dgm:t>
    </dgm:pt>
    <dgm:pt modelId="{8610E8FF-F866-40B3-BCAF-AC9FBC9AB0B5}" type="pres">
      <dgm:prSet presAssocID="{D0DDA76A-C87F-4FAE-AF0F-5B6EF0D22ECF}" presName="sibTrans" presStyleLbl="sibTrans2D1" presStyleIdx="2" presStyleCnt="6"/>
      <dgm:spPr/>
      <dgm:t>
        <a:bodyPr/>
        <a:lstStyle/>
        <a:p>
          <a:endParaRPr lang="en-US"/>
        </a:p>
      </dgm:t>
    </dgm:pt>
    <dgm:pt modelId="{5A1A20B2-856F-4F37-89FB-EBAA6ABF7C9B}" type="pres">
      <dgm:prSet presAssocID="{FE050B27-C4A1-45D5-BB6E-28CD0C5734BE}" presName="node" presStyleLbl="node1" presStyleIdx="3" presStyleCnt="6" custScaleX="132740" custScaleY="121096">
        <dgm:presLayoutVars>
          <dgm:bulletEnabled val="1"/>
        </dgm:presLayoutVars>
      </dgm:prSet>
      <dgm:spPr/>
      <dgm:t>
        <a:bodyPr/>
        <a:lstStyle/>
        <a:p>
          <a:endParaRPr lang="en-US"/>
        </a:p>
      </dgm:t>
    </dgm:pt>
    <dgm:pt modelId="{28E2F239-FDFB-4EE6-A8F0-08CF243AC5B5}" type="pres">
      <dgm:prSet presAssocID="{FE050B27-C4A1-45D5-BB6E-28CD0C5734BE}" presName="dummy" presStyleCnt="0"/>
      <dgm:spPr/>
    </dgm:pt>
    <dgm:pt modelId="{5F689938-7976-4102-BA64-2EC19B4D18FB}" type="pres">
      <dgm:prSet presAssocID="{F70596E3-677C-4B57-A5BB-B74C2D6169E1}" presName="sibTrans" presStyleLbl="sibTrans2D1" presStyleIdx="3" presStyleCnt="6"/>
      <dgm:spPr/>
      <dgm:t>
        <a:bodyPr/>
        <a:lstStyle/>
        <a:p>
          <a:endParaRPr lang="en-US"/>
        </a:p>
      </dgm:t>
    </dgm:pt>
    <dgm:pt modelId="{38F4A178-4924-42FB-B7E7-77C1AD26243F}" type="pres">
      <dgm:prSet presAssocID="{1ABFE45B-7529-44A2-983C-31C1851962D3}" presName="node" presStyleLbl="node1" presStyleIdx="4" presStyleCnt="6" custScaleX="156878" custScaleY="127407">
        <dgm:presLayoutVars>
          <dgm:bulletEnabled val="1"/>
        </dgm:presLayoutVars>
      </dgm:prSet>
      <dgm:spPr/>
      <dgm:t>
        <a:bodyPr/>
        <a:lstStyle/>
        <a:p>
          <a:endParaRPr lang="en-US"/>
        </a:p>
      </dgm:t>
    </dgm:pt>
    <dgm:pt modelId="{7130A9C5-EE6B-4C74-BB93-02B77065044D}" type="pres">
      <dgm:prSet presAssocID="{1ABFE45B-7529-44A2-983C-31C1851962D3}" presName="dummy" presStyleCnt="0"/>
      <dgm:spPr/>
    </dgm:pt>
    <dgm:pt modelId="{FB825CD8-5858-4A98-BBB5-7F52EEF0C84D}" type="pres">
      <dgm:prSet presAssocID="{41CD6933-A735-4004-BEC8-55B858EC2191}" presName="sibTrans" presStyleLbl="sibTrans2D1" presStyleIdx="4" presStyleCnt="6"/>
      <dgm:spPr/>
      <dgm:t>
        <a:bodyPr/>
        <a:lstStyle/>
        <a:p>
          <a:endParaRPr lang="en-US"/>
        </a:p>
      </dgm:t>
    </dgm:pt>
    <dgm:pt modelId="{C3E6FEE2-26E8-412A-88A7-685461096331}" type="pres">
      <dgm:prSet presAssocID="{32251010-28F8-42AF-B79E-5E1307054B24}" presName="node" presStyleLbl="node1" presStyleIdx="5" presStyleCnt="6" custScaleX="134423" custScaleY="120067">
        <dgm:presLayoutVars>
          <dgm:bulletEnabled val="1"/>
        </dgm:presLayoutVars>
      </dgm:prSet>
      <dgm:spPr/>
      <dgm:t>
        <a:bodyPr/>
        <a:lstStyle/>
        <a:p>
          <a:endParaRPr lang="en-US"/>
        </a:p>
      </dgm:t>
    </dgm:pt>
    <dgm:pt modelId="{DA8BADE3-6608-467A-886C-70456FBE1FB9}" type="pres">
      <dgm:prSet presAssocID="{32251010-28F8-42AF-B79E-5E1307054B24}" presName="dummy" presStyleCnt="0"/>
      <dgm:spPr/>
    </dgm:pt>
    <dgm:pt modelId="{CD9159C3-2A8A-4F21-83E3-2DB89BA09853}" type="pres">
      <dgm:prSet presAssocID="{85DF0FBB-8254-47BB-A197-7AB83D5BE4C6}" presName="sibTrans" presStyleLbl="sibTrans2D1" presStyleIdx="5" presStyleCnt="6" custLinFactNeighborX="-3651" custLinFactNeighborY="1826"/>
      <dgm:spPr/>
      <dgm:t>
        <a:bodyPr/>
        <a:lstStyle/>
        <a:p>
          <a:endParaRPr lang="en-US"/>
        </a:p>
      </dgm:t>
    </dgm:pt>
  </dgm:ptLst>
  <dgm:cxnLst>
    <dgm:cxn modelId="{437840BB-2753-48E4-8F45-4DF6914652B4}" srcId="{3A1C9498-2E61-4597-A10E-D40D5A8B73DF}" destId="{AEFC855A-38EF-4F97-8564-3EED486A60CD}" srcOrd="2" destOrd="0" parTransId="{BA969D4C-FD01-4492-9024-7E58D196E900}" sibTransId="{D0DDA76A-C87F-4FAE-AF0F-5B6EF0D22ECF}"/>
    <dgm:cxn modelId="{7C11CC39-6BBB-4DC6-8098-47D1253C80A9}" type="presOf" srcId="{9368FD2B-F5D6-468E-980F-DB4D53966462}" destId="{C3E8F33B-908D-4A98-A00A-0AB3442AE109}" srcOrd="0" destOrd="0" presId="urn:microsoft.com/office/officeart/2005/8/layout/radial6"/>
    <dgm:cxn modelId="{CC21154B-199D-4A32-9348-B952A53B6F55}" type="presOf" srcId="{1ABFE45B-7529-44A2-983C-31C1851962D3}" destId="{38F4A178-4924-42FB-B7E7-77C1AD26243F}" srcOrd="0" destOrd="0" presId="urn:microsoft.com/office/officeart/2005/8/layout/radial6"/>
    <dgm:cxn modelId="{1CE2F628-884C-4A9C-9596-B4DB67FBB7BE}" type="presOf" srcId="{3A1C9498-2E61-4597-A10E-D40D5A8B73DF}" destId="{276E6D3C-1B37-4277-9728-4F21C7FC2616}" srcOrd="0" destOrd="0" presId="urn:microsoft.com/office/officeart/2005/8/layout/radial6"/>
    <dgm:cxn modelId="{21FA50F5-7EF5-41F6-9876-33B4D462E84E}" srcId="{EBE89A19-D433-4419-9C0C-8BC75945725D}" destId="{3A1C9498-2E61-4597-A10E-D40D5A8B73DF}" srcOrd="0" destOrd="0" parTransId="{24720631-5BAA-44ED-B44D-CACDAF8B4ED0}" sibTransId="{AB92CD8F-0C64-4191-8E21-4CE1B24BAE27}"/>
    <dgm:cxn modelId="{C18302C8-776D-42E5-8555-2017926894AA}" type="presOf" srcId="{F70596E3-677C-4B57-A5BB-B74C2D6169E1}" destId="{5F689938-7976-4102-BA64-2EC19B4D18FB}" srcOrd="0" destOrd="0" presId="urn:microsoft.com/office/officeart/2005/8/layout/radial6"/>
    <dgm:cxn modelId="{00F28FFB-21EE-4BB3-90D9-7431B72BD423}" srcId="{3A1C9498-2E61-4597-A10E-D40D5A8B73DF}" destId="{FDC34770-7D52-4DE0-8FAF-41EFD3E21692}" srcOrd="1" destOrd="0" parTransId="{ED15E1DC-E712-4C98-85FE-2CDEE6985F5D}" sibTransId="{BDBD6346-179B-490F-9F68-63BC3F9A4224}"/>
    <dgm:cxn modelId="{3536BA3F-4BD6-4908-8FA7-7CFC7AAD1157}" srcId="{3A1C9498-2E61-4597-A10E-D40D5A8B73DF}" destId="{9368FD2B-F5D6-468E-980F-DB4D53966462}" srcOrd="0" destOrd="0" parTransId="{EA02F8EF-EC8D-4F44-A52F-840DBCA29A76}" sibTransId="{4A7B3A79-3947-4BC2-B2FF-95DDAB9F8C27}"/>
    <dgm:cxn modelId="{76F43B49-F3C1-4A81-ADE8-0B0B310BEB00}" type="presOf" srcId="{AEFC855A-38EF-4F97-8564-3EED486A60CD}" destId="{D9F7D5DC-A040-4703-92B3-B7473265A9DE}" srcOrd="0" destOrd="0" presId="urn:microsoft.com/office/officeart/2005/8/layout/radial6"/>
    <dgm:cxn modelId="{5889B4A7-E6D5-461C-ACC9-99997A0A739B}" type="presOf" srcId="{D0DDA76A-C87F-4FAE-AF0F-5B6EF0D22ECF}" destId="{8610E8FF-F866-40B3-BCAF-AC9FBC9AB0B5}" srcOrd="0" destOrd="0" presId="urn:microsoft.com/office/officeart/2005/8/layout/radial6"/>
    <dgm:cxn modelId="{F8D811C2-B678-44ED-B3D2-8168B32DC693}" type="presOf" srcId="{41CD6933-A735-4004-BEC8-55B858EC2191}" destId="{FB825CD8-5858-4A98-BBB5-7F52EEF0C84D}" srcOrd="0" destOrd="0" presId="urn:microsoft.com/office/officeart/2005/8/layout/radial6"/>
    <dgm:cxn modelId="{A582D1D0-AF64-4051-BAC0-503A4B433432}" srcId="{3A1C9498-2E61-4597-A10E-D40D5A8B73DF}" destId="{1ABFE45B-7529-44A2-983C-31C1851962D3}" srcOrd="4" destOrd="0" parTransId="{EEA62BBD-B079-49F2-86B5-B5563E8BBF47}" sibTransId="{41CD6933-A735-4004-BEC8-55B858EC2191}"/>
    <dgm:cxn modelId="{8552CB57-7BD3-4E55-9A0C-8B05F6A0FEFA}" type="presOf" srcId="{85DF0FBB-8254-47BB-A197-7AB83D5BE4C6}" destId="{CD9159C3-2A8A-4F21-83E3-2DB89BA09853}" srcOrd="0" destOrd="0" presId="urn:microsoft.com/office/officeart/2005/8/layout/radial6"/>
    <dgm:cxn modelId="{67062264-C770-47F9-8A07-EA4DDBC5CB81}" type="presOf" srcId="{4A7B3A79-3947-4BC2-B2FF-95DDAB9F8C27}" destId="{E34CB8C9-BEE7-47DB-8BB9-DD3328516D02}" srcOrd="0" destOrd="0" presId="urn:microsoft.com/office/officeart/2005/8/layout/radial6"/>
    <dgm:cxn modelId="{B79088ED-DDCC-42F6-8BC7-427028740C17}" type="presOf" srcId="{32251010-28F8-42AF-B79E-5E1307054B24}" destId="{C3E6FEE2-26E8-412A-88A7-685461096331}" srcOrd="0" destOrd="0" presId="urn:microsoft.com/office/officeart/2005/8/layout/radial6"/>
    <dgm:cxn modelId="{AEBAE130-27A9-441D-B04E-25B1753E9FEB}" srcId="{3A1C9498-2E61-4597-A10E-D40D5A8B73DF}" destId="{FE050B27-C4A1-45D5-BB6E-28CD0C5734BE}" srcOrd="3" destOrd="0" parTransId="{17040835-5A6C-4FC5-B9F4-A0181344FA0C}" sibTransId="{F70596E3-677C-4B57-A5BB-B74C2D6169E1}"/>
    <dgm:cxn modelId="{4EB7C42B-926A-40D3-BF43-F8354A1F78A2}" type="presOf" srcId="{EBE89A19-D433-4419-9C0C-8BC75945725D}" destId="{081E6F85-B294-4D2E-94E9-F61A5415CD97}" srcOrd="0" destOrd="0" presId="urn:microsoft.com/office/officeart/2005/8/layout/radial6"/>
    <dgm:cxn modelId="{D1673035-4DCC-4C0F-85EB-B44CEBBD257F}" srcId="{3A1C9498-2E61-4597-A10E-D40D5A8B73DF}" destId="{32251010-28F8-42AF-B79E-5E1307054B24}" srcOrd="5" destOrd="0" parTransId="{F44BCC7F-E3B4-4D64-9993-D2AA96487336}" sibTransId="{85DF0FBB-8254-47BB-A197-7AB83D5BE4C6}"/>
    <dgm:cxn modelId="{D12391B9-86B8-4AC4-8D87-B42A6F3CE052}" type="presOf" srcId="{FE050B27-C4A1-45D5-BB6E-28CD0C5734BE}" destId="{5A1A20B2-856F-4F37-89FB-EBAA6ABF7C9B}" srcOrd="0" destOrd="0" presId="urn:microsoft.com/office/officeart/2005/8/layout/radial6"/>
    <dgm:cxn modelId="{BAFE1DEB-7892-4796-B489-CA4ED1EB0520}" type="presOf" srcId="{FDC34770-7D52-4DE0-8FAF-41EFD3E21692}" destId="{F9F60722-24DC-4CB8-904B-E1D2735B517F}" srcOrd="0" destOrd="0" presId="urn:microsoft.com/office/officeart/2005/8/layout/radial6"/>
    <dgm:cxn modelId="{B3BD9E19-A0F7-4DA0-89C2-1B1D69078DCE}" type="presOf" srcId="{BDBD6346-179B-490F-9F68-63BC3F9A4224}" destId="{1186B04D-C68D-4453-A554-86277DA53E9F}" srcOrd="0" destOrd="0" presId="urn:microsoft.com/office/officeart/2005/8/layout/radial6"/>
    <dgm:cxn modelId="{EF739A93-2178-4031-8F9C-2F31D15D8C02}" type="presParOf" srcId="{081E6F85-B294-4D2E-94E9-F61A5415CD97}" destId="{276E6D3C-1B37-4277-9728-4F21C7FC2616}" srcOrd="0" destOrd="0" presId="urn:microsoft.com/office/officeart/2005/8/layout/radial6"/>
    <dgm:cxn modelId="{EA1053F4-F21D-4B44-8A03-9C9C71AAA62E}" type="presParOf" srcId="{081E6F85-B294-4D2E-94E9-F61A5415CD97}" destId="{C3E8F33B-908D-4A98-A00A-0AB3442AE109}" srcOrd="1" destOrd="0" presId="urn:microsoft.com/office/officeart/2005/8/layout/radial6"/>
    <dgm:cxn modelId="{FCED88C3-AF3B-4198-B893-E5ECF73B8AFF}" type="presParOf" srcId="{081E6F85-B294-4D2E-94E9-F61A5415CD97}" destId="{A52010F2-5F59-4A93-A30D-A47443BAF1B6}" srcOrd="2" destOrd="0" presId="urn:microsoft.com/office/officeart/2005/8/layout/radial6"/>
    <dgm:cxn modelId="{F81B6AE1-2BD8-4334-A25A-8B4619D8113C}" type="presParOf" srcId="{081E6F85-B294-4D2E-94E9-F61A5415CD97}" destId="{E34CB8C9-BEE7-47DB-8BB9-DD3328516D02}" srcOrd="3" destOrd="0" presId="urn:microsoft.com/office/officeart/2005/8/layout/radial6"/>
    <dgm:cxn modelId="{455D3B1D-CF92-4C8B-A8D8-69132FF08714}" type="presParOf" srcId="{081E6F85-B294-4D2E-94E9-F61A5415CD97}" destId="{F9F60722-24DC-4CB8-904B-E1D2735B517F}" srcOrd="4" destOrd="0" presId="urn:microsoft.com/office/officeart/2005/8/layout/radial6"/>
    <dgm:cxn modelId="{328832D6-2A84-45B7-998D-86646C095371}" type="presParOf" srcId="{081E6F85-B294-4D2E-94E9-F61A5415CD97}" destId="{7D4F16D3-2269-4EEF-8D22-189E6FE85A5F}" srcOrd="5" destOrd="0" presId="urn:microsoft.com/office/officeart/2005/8/layout/radial6"/>
    <dgm:cxn modelId="{B1175D19-5DDA-4056-B2B6-4447F94AD426}" type="presParOf" srcId="{081E6F85-B294-4D2E-94E9-F61A5415CD97}" destId="{1186B04D-C68D-4453-A554-86277DA53E9F}" srcOrd="6" destOrd="0" presId="urn:microsoft.com/office/officeart/2005/8/layout/radial6"/>
    <dgm:cxn modelId="{0F2E4597-34B7-4E85-B822-B3C4A7C13620}" type="presParOf" srcId="{081E6F85-B294-4D2E-94E9-F61A5415CD97}" destId="{D9F7D5DC-A040-4703-92B3-B7473265A9DE}" srcOrd="7" destOrd="0" presId="urn:microsoft.com/office/officeart/2005/8/layout/radial6"/>
    <dgm:cxn modelId="{FFB9F1FF-A9DC-43CF-869A-918A7D9C4B9B}" type="presParOf" srcId="{081E6F85-B294-4D2E-94E9-F61A5415CD97}" destId="{922B5CA1-1F4C-41A4-8540-6C405BD17C9A}" srcOrd="8" destOrd="0" presId="urn:microsoft.com/office/officeart/2005/8/layout/radial6"/>
    <dgm:cxn modelId="{5C36D470-4C83-418A-947B-F5EF16D66591}" type="presParOf" srcId="{081E6F85-B294-4D2E-94E9-F61A5415CD97}" destId="{8610E8FF-F866-40B3-BCAF-AC9FBC9AB0B5}" srcOrd="9" destOrd="0" presId="urn:microsoft.com/office/officeart/2005/8/layout/radial6"/>
    <dgm:cxn modelId="{DA9DF1AB-0FAC-4562-B8BA-64F0AA2FEDBD}" type="presParOf" srcId="{081E6F85-B294-4D2E-94E9-F61A5415CD97}" destId="{5A1A20B2-856F-4F37-89FB-EBAA6ABF7C9B}" srcOrd="10" destOrd="0" presId="urn:microsoft.com/office/officeart/2005/8/layout/radial6"/>
    <dgm:cxn modelId="{986C87DE-92F4-40E1-9583-34746F944098}" type="presParOf" srcId="{081E6F85-B294-4D2E-94E9-F61A5415CD97}" destId="{28E2F239-FDFB-4EE6-A8F0-08CF243AC5B5}" srcOrd="11" destOrd="0" presId="urn:microsoft.com/office/officeart/2005/8/layout/radial6"/>
    <dgm:cxn modelId="{E68F852A-231D-4670-9752-519E75F2A6FF}" type="presParOf" srcId="{081E6F85-B294-4D2E-94E9-F61A5415CD97}" destId="{5F689938-7976-4102-BA64-2EC19B4D18FB}" srcOrd="12" destOrd="0" presId="urn:microsoft.com/office/officeart/2005/8/layout/radial6"/>
    <dgm:cxn modelId="{69DD6C3A-958D-4A6D-AF34-1E4793C22FD0}" type="presParOf" srcId="{081E6F85-B294-4D2E-94E9-F61A5415CD97}" destId="{38F4A178-4924-42FB-B7E7-77C1AD26243F}" srcOrd="13" destOrd="0" presId="urn:microsoft.com/office/officeart/2005/8/layout/radial6"/>
    <dgm:cxn modelId="{665D2E07-3353-42D5-BD9E-9D32773F3598}" type="presParOf" srcId="{081E6F85-B294-4D2E-94E9-F61A5415CD97}" destId="{7130A9C5-EE6B-4C74-BB93-02B77065044D}" srcOrd="14" destOrd="0" presId="urn:microsoft.com/office/officeart/2005/8/layout/radial6"/>
    <dgm:cxn modelId="{322B5AD2-9C14-4B71-A009-AB3A93A6F83F}" type="presParOf" srcId="{081E6F85-B294-4D2E-94E9-F61A5415CD97}" destId="{FB825CD8-5858-4A98-BBB5-7F52EEF0C84D}" srcOrd="15" destOrd="0" presId="urn:microsoft.com/office/officeart/2005/8/layout/radial6"/>
    <dgm:cxn modelId="{653E7DA0-8C5E-4244-B0AC-369589C8A856}" type="presParOf" srcId="{081E6F85-B294-4D2E-94E9-F61A5415CD97}" destId="{C3E6FEE2-26E8-412A-88A7-685461096331}" srcOrd="16" destOrd="0" presId="urn:microsoft.com/office/officeart/2005/8/layout/radial6"/>
    <dgm:cxn modelId="{7973A376-AB9C-43BB-B3CC-AFE2A702B6A1}" type="presParOf" srcId="{081E6F85-B294-4D2E-94E9-F61A5415CD97}" destId="{DA8BADE3-6608-467A-886C-70456FBE1FB9}" srcOrd="17" destOrd="0" presId="urn:microsoft.com/office/officeart/2005/8/layout/radial6"/>
    <dgm:cxn modelId="{109FE932-3FCC-4A42-B248-2EC137EFF5A1}" type="presParOf" srcId="{081E6F85-B294-4D2E-94E9-F61A5415CD97}" destId="{CD9159C3-2A8A-4F21-83E3-2DB89BA09853}" srcOrd="18"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48F06D-30F0-4D41-8C88-52E2B2FAA430}">
      <dsp:nvSpPr>
        <dsp:cNvPr id="0" name=""/>
        <dsp:cNvSpPr/>
      </dsp:nvSpPr>
      <dsp:spPr>
        <a:xfrm>
          <a:off x="0" y="0"/>
          <a:ext cx="7305676" cy="942578"/>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Comprehensive media lifecycle management</a:t>
          </a:r>
          <a:endParaRPr lang="en-US" sz="1900" kern="1200" dirty="0"/>
        </a:p>
        <a:p>
          <a:pPr marL="114300" lvl="1" indent="-114300" algn="l" defTabSz="666750">
            <a:lnSpc>
              <a:spcPct val="90000"/>
            </a:lnSpc>
            <a:spcBef>
              <a:spcPct val="0"/>
            </a:spcBef>
            <a:spcAft>
              <a:spcPct val="15000"/>
            </a:spcAft>
            <a:buChar char="••"/>
          </a:pPr>
          <a:r>
            <a:rPr lang="en-US" sz="1500" kern="1200" dirty="0" smtClean="0"/>
            <a:t>Tapes managed from first write to reuse per user-defined policies</a:t>
          </a:r>
          <a:endParaRPr lang="en-US" sz="1500" kern="1200" dirty="0"/>
        </a:p>
        <a:p>
          <a:pPr marL="114300" lvl="1" indent="-114300" algn="l" defTabSz="666750">
            <a:lnSpc>
              <a:spcPct val="90000"/>
            </a:lnSpc>
            <a:spcBef>
              <a:spcPct val="0"/>
            </a:spcBef>
            <a:spcAft>
              <a:spcPct val="15000"/>
            </a:spcAft>
            <a:buChar char="••"/>
          </a:pPr>
          <a:r>
            <a:rPr lang="en-US" sz="1500" kern="1200" dirty="0" smtClean="0"/>
            <a:t>Automates tape duplication and vaulting</a:t>
          </a:r>
          <a:endParaRPr lang="en-US" sz="1500" kern="1200" dirty="0"/>
        </a:p>
      </dsp:txBody>
      <dsp:txXfrm>
        <a:off x="1555393" y="0"/>
        <a:ext cx="5750282" cy="942578"/>
      </dsp:txXfrm>
    </dsp:sp>
    <dsp:sp modelId="{AB16AB27-C9DA-422F-A1C6-D55904E5C865}">
      <dsp:nvSpPr>
        <dsp:cNvPr id="0" name=""/>
        <dsp:cNvSpPr/>
      </dsp:nvSpPr>
      <dsp:spPr>
        <a:xfrm>
          <a:off x="94257" y="94257"/>
          <a:ext cx="1461135" cy="754062"/>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D3A393-EFFF-449C-AA29-6A8D1FD949DE}">
      <dsp:nvSpPr>
        <dsp:cNvPr id="0" name=""/>
        <dsp:cNvSpPr/>
      </dsp:nvSpPr>
      <dsp:spPr>
        <a:xfrm>
          <a:off x="0" y="1036835"/>
          <a:ext cx="7305676" cy="942578"/>
        </a:xfrm>
        <a:prstGeom prst="roundRect">
          <a:avLst>
            <a:gd name="adj" fmla="val 1000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Backup encryption and key management </a:t>
          </a:r>
          <a:endParaRPr lang="en-US" sz="1900" kern="1200" dirty="0"/>
        </a:p>
        <a:p>
          <a:pPr marL="114300" lvl="1" indent="-114300" algn="l" defTabSz="666750">
            <a:lnSpc>
              <a:spcPct val="90000"/>
            </a:lnSpc>
            <a:spcBef>
              <a:spcPct val="0"/>
            </a:spcBef>
            <a:spcAft>
              <a:spcPct val="15000"/>
            </a:spcAft>
            <a:buChar char="••"/>
          </a:pPr>
          <a:r>
            <a:rPr lang="en-US" sz="1500" kern="1200" dirty="0" smtClean="0"/>
            <a:t>Leverages host-based or tape drive (LTO or T10000) encryption</a:t>
          </a:r>
          <a:endParaRPr lang="en-US" sz="1500" kern="1200" dirty="0"/>
        </a:p>
        <a:p>
          <a:pPr marL="114300" lvl="1" indent="-114300" algn="l" defTabSz="666750">
            <a:lnSpc>
              <a:spcPct val="90000"/>
            </a:lnSpc>
            <a:spcBef>
              <a:spcPct val="0"/>
            </a:spcBef>
            <a:spcAft>
              <a:spcPct val="15000"/>
            </a:spcAft>
            <a:buChar char="••"/>
          </a:pPr>
          <a:r>
            <a:rPr lang="en-US" sz="1500" kern="1200" dirty="0" smtClean="0"/>
            <a:t>Keys generated and managed per user-defined policies</a:t>
          </a:r>
          <a:endParaRPr lang="en-US" sz="1500" kern="1200" dirty="0"/>
        </a:p>
      </dsp:txBody>
      <dsp:txXfrm>
        <a:off x="1555393" y="1036835"/>
        <a:ext cx="5750282" cy="942578"/>
      </dsp:txXfrm>
    </dsp:sp>
    <dsp:sp modelId="{EA627B0F-3C2B-454E-A99E-62567671762B}">
      <dsp:nvSpPr>
        <dsp:cNvPr id="0" name=""/>
        <dsp:cNvSpPr/>
      </dsp:nvSpPr>
      <dsp:spPr>
        <a:xfrm>
          <a:off x="94257" y="1131093"/>
          <a:ext cx="1461135" cy="754062"/>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B6A6C1-F410-48B4-8636-736286FEEF3E}">
      <dsp:nvSpPr>
        <dsp:cNvPr id="0" name=""/>
        <dsp:cNvSpPr/>
      </dsp:nvSpPr>
      <dsp:spPr>
        <a:xfrm>
          <a:off x="0" y="2073671"/>
          <a:ext cx="7305676" cy="942578"/>
        </a:xfrm>
        <a:prstGeom prst="roundRect">
          <a:avLst>
            <a:gd name="adj" fmla="val 10000"/>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Advanced tape device configurations</a:t>
          </a:r>
          <a:endParaRPr lang="en-US" sz="1900" kern="1200" dirty="0"/>
        </a:p>
        <a:p>
          <a:pPr marL="114300" lvl="1" indent="-114300" algn="l" defTabSz="666750">
            <a:lnSpc>
              <a:spcPct val="90000"/>
            </a:lnSpc>
            <a:spcBef>
              <a:spcPct val="0"/>
            </a:spcBef>
            <a:spcAft>
              <a:spcPct val="15000"/>
            </a:spcAft>
            <a:buChar char="••"/>
          </a:pPr>
          <a:r>
            <a:rPr lang="en-US" sz="1500" kern="1200" dirty="0" smtClean="0"/>
            <a:t>Dynamic drive sharing between multiple media servers</a:t>
          </a:r>
          <a:endParaRPr lang="en-US" sz="1500" kern="1200" dirty="0"/>
        </a:p>
        <a:p>
          <a:pPr marL="114300" lvl="1" indent="-114300" algn="l" defTabSz="666750">
            <a:lnSpc>
              <a:spcPct val="90000"/>
            </a:lnSpc>
            <a:spcBef>
              <a:spcPct val="0"/>
            </a:spcBef>
            <a:spcAft>
              <a:spcPct val="15000"/>
            </a:spcAft>
            <a:buChar char="••"/>
          </a:pPr>
          <a:r>
            <a:rPr lang="en-US" sz="1500" kern="1200" dirty="0" smtClean="0"/>
            <a:t>Server-less tape duplication</a:t>
          </a:r>
          <a:endParaRPr lang="en-US" sz="1500" kern="1200" dirty="0"/>
        </a:p>
      </dsp:txBody>
      <dsp:txXfrm>
        <a:off x="1555393" y="2073671"/>
        <a:ext cx="5750282" cy="942578"/>
      </dsp:txXfrm>
    </dsp:sp>
    <dsp:sp modelId="{1C07B77E-AB60-4AF5-91FE-BA45E82CE399}">
      <dsp:nvSpPr>
        <dsp:cNvPr id="0" name=""/>
        <dsp:cNvSpPr/>
      </dsp:nvSpPr>
      <dsp:spPr>
        <a:xfrm>
          <a:off x="94257" y="2167929"/>
          <a:ext cx="1461135" cy="754062"/>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9159C3-2A8A-4F21-83E3-2DB89BA09853}">
      <dsp:nvSpPr>
        <dsp:cNvPr id="0" name=""/>
        <dsp:cNvSpPr/>
      </dsp:nvSpPr>
      <dsp:spPr>
        <a:xfrm>
          <a:off x="730699" y="473415"/>
          <a:ext cx="2590974" cy="2590974"/>
        </a:xfrm>
        <a:prstGeom prst="blockArc">
          <a:avLst>
            <a:gd name="adj1" fmla="val 12600000"/>
            <a:gd name="adj2" fmla="val 162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FB825CD8-5858-4A98-BBB5-7F52EEF0C84D}">
      <dsp:nvSpPr>
        <dsp:cNvPr id="0" name=""/>
        <dsp:cNvSpPr/>
      </dsp:nvSpPr>
      <dsp:spPr>
        <a:xfrm>
          <a:off x="825295" y="426104"/>
          <a:ext cx="2590974" cy="2590974"/>
        </a:xfrm>
        <a:prstGeom prst="blockArc">
          <a:avLst>
            <a:gd name="adj1" fmla="val 9000000"/>
            <a:gd name="adj2" fmla="val 126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5F689938-7976-4102-BA64-2EC19B4D18FB}">
      <dsp:nvSpPr>
        <dsp:cNvPr id="0" name=""/>
        <dsp:cNvSpPr/>
      </dsp:nvSpPr>
      <dsp:spPr>
        <a:xfrm>
          <a:off x="825295" y="426104"/>
          <a:ext cx="2590974" cy="2590974"/>
        </a:xfrm>
        <a:prstGeom prst="blockArc">
          <a:avLst>
            <a:gd name="adj1" fmla="val 5400000"/>
            <a:gd name="adj2" fmla="val 90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8610E8FF-F866-40B3-BCAF-AC9FBC9AB0B5}">
      <dsp:nvSpPr>
        <dsp:cNvPr id="0" name=""/>
        <dsp:cNvSpPr/>
      </dsp:nvSpPr>
      <dsp:spPr>
        <a:xfrm>
          <a:off x="825295" y="426104"/>
          <a:ext cx="2590974" cy="2590974"/>
        </a:xfrm>
        <a:prstGeom prst="blockArc">
          <a:avLst>
            <a:gd name="adj1" fmla="val 1800000"/>
            <a:gd name="adj2" fmla="val 54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1186B04D-C68D-4453-A554-86277DA53E9F}">
      <dsp:nvSpPr>
        <dsp:cNvPr id="0" name=""/>
        <dsp:cNvSpPr/>
      </dsp:nvSpPr>
      <dsp:spPr>
        <a:xfrm>
          <a:off x="825295" y="426104"/>
          <a:ext cx="2590974" cy="2590974"/>
        </a:xfrm>
        <a:prstGeom prst="blockArc">
          <a:avLst>
            <a:gd name="adj1" fmla="val 19800000"/>
            <a:gd name="adj2" fmla="val 18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E34CB8C9-BEE7-47DB-8BB9-DD3328516D02}">
      <dsp:nvSpPr>
        <dsp:cNvPr id="0" name=""/>
        <dsp:cNvSpPr/>
      </dsp:nvSpPr>
      <dsp:spPr>
        <a:xfrm>
          <a:off x="825295" y="426104"/>
          <a:ext cx="2590974" cy="2590974"/>
        </a:xfrm>
        <a:prstGeom prst="blockArc">
          <a:avLst>
            <a:gd name="adj1" fmla="val 16200000"/>
            <a:gd name="adj2" fmla="val 19800000"/>
            <a:gd name="adj3" fmla="val 4505"/>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sp>
    <dsp:sp modelId="{276E6D3C-1B37-4277-9728-4F21C7FC2616}">
      <dsp:nvSpPr>
        <dsp:cNvPr id="0" name=""/>
        <dsp:cNvSpPr/>
      </dsp:nvSpPr>
      <dsp:spPr>
        <a:xfrm>
          <a:off x="1541830" y="1142638"/>
          <a:ext cx="1157904" cy="1157904"/>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Oracle Secure Backup</a:t>
          </a:r>
          <a:endParaRPr lang="en-US" sz="1600" b="1" kern="1200" dirty="0"/>
        </a:p>
      </dsp:txBody>
      <dsp:txXfrm>
        <a:off x="1541830" y="1142638"/>
        <a:ext cx="1157904" cy="1157904"/>
      </dsp:txXfrm>
    </dsp:sp>
    <dsp:sp modelId="{C3E8F33B-908D-4A98-A00A-0AB3442AE109}">
      <dsp:nvSpPr>
        <dsp:cNvPr id="0" name=""/>
        <dsp:cNvSpPr/>
      </dsp:nvSpPr>
      <dsp:spPr>
        <a:xfrm>
          <a:off x="1522248" y="-133852"/>
          <a:ext cx="1197068" cy="1178272"/>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1" action="ppaction://hlinkfile"/>
            </a:rPr>
            <a:t>Oracle Enterprise Manager (EM)</a:t>
          </a:r>
          <a:endParaRPr lang="en-US" sz="1200" b="1" kern="1200" dirty="0"/>
        </a:p>
      </dsp:txBody>
      <dsp:txXfrm>
        <a:off x="1522248" y="-133852"/>
        <a:ext cx="1197068" cy="1178272"/>
      </dsp:txXfrm>
    </dsp:sp>
    <dsp:sp modelId="{F9F60722-24DC-4CB8-904B-E1D2735B517F}">
      <dsp:nvSpPr>
        <dsp:cNvPr id="0" name=""/>
        <dsp:cNvSpPr/>
      </dsp:nvSpPr>
      <dsp:spPr>
        <a:xfrm>
          <a:off x="2702883" y="623134"/>
          <a:ext cx="1029109" cy="930605"/>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Recovery Manager (RMAN)</a:t>
          </a:r>
          <a:endParaRPr lang="en-US" sz="1200" b="1" kern="1200" dirty="0"/>
        </a:p>
      </dsp:txBody>
      <dsp:txXfrm>
        <a:off x="2702883" y="623134"/>
        <a:ext cx="1029109" cy="930605"/>
      </dsp:txXfrm>
    </dsp:sp>
    <dsp:sp modelId="{D9F7D5DC-A040-4703-92B3-B7473265A9DE}">
      <dsp:nvSpPr>
        <dsp:cNvPr id="0" name=""/>
        <dsp:cNvSpPr/>
      </dsp:nvSpPr>
      <dsp:spPr>
        <a:xfrm>
          <a:off x="2596156" y="1854415"/>
          <a:ext cx="1242563" cy="1000659"/>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StorageTek Tape Devices</a:t>
          </a:r>
          <a:endParaRPr lang="en-US" sz="1200" b="1" kern="1200" dirty="0"/>
        </a:p>
      </dsp:txBody>
      <dsp:txXfrm>
        <a:off x="2596156" y="1854415"/>
        <a:ext cx="1242563" cy="1000659"/>
      </dsp:txXfrm>
    </dsp:sp>
    <dsp:sp modelId="{5A1A20B2-856F-4F37-89FB-EBAA6ABF7C9B}">
      <dsp:nvSpPr>
        <dsp:cNvPr id="0" name=""/>
        <dsp:cNvSpPr/>
      </dsp:nvSpPr>
      <dsp:spPr>
        <a:xfrm>
          <a:off x="1582832" y="2497137"/>
          <a:ext cx="1075901" cy="981523"/>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Oracle Exadata Database Machine</a:t>
          </a:r>
          <a:endParaRPr lang="en-US" sz="1200" b="1" kern="1200" dirty="0"/>
        </a:p>
      </dsp:txBody>
      <dsp:txXfrm>
        <a:off x="1582832" y="2497137"/>
        <a:ext cx="1075901" cy="981523"/>
      </dsp:txXfrm>
    </dsp:sp>
    <dsp:sp modelId="{38F4A178-4924-42FB-B7E7-77C1AD26243F}">
      <dsp:nvSpPr>
        <dsp:cNvPr id="0" name=""/>
        <dsp:cNvSpPr/>
      </dsp:nvSpPr>
      <dsp:spPr>
        <a:xfrm>
          <a:off x="388354" y="1838407"/>
          <a:ext cx="1271548" cy="1032676"/>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Oracle Storage and Servers</a:t>
          </a:r>
          <a:endParaRPr lang="en-US" sz="1200" b="1" kern="1200" dirty="0"/>
        </a:p>
      </dsp:txBody>
      <dsp:txXfrm>
        <a:off x="388354" y="1838407"/>
        <a:ext cx="1271548" cy="1032676"/>
      </dsp:txXfrm>
    </dsp:sp>
    <dsp:sp modelId="{C3E6FEE2-26E8-412A-88A7-685461096331}">
      <dsp:nvSpPr>
        <dsp:cNvPr id="0" name=""/>
        <dsp:cNvSpPr/>
      </dsp:nvSpPr>
      <dsp:spPr>
        <a:xfrm>
          <a:off x="479356" y="601845"/>
          <a:ext cx="1089543" cy="973182"/>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Oracle Database Appliance</a:t>
          </a:r>
          <a:endParaRPr lang="en-US" sz="1200" b="1" kern="1200" dirty="0"/>
        </a:p>
      </dsp:txBody>
      <dsp:txXfrm>
        <a:off x="479356" y="601845"/>
        <a:ext cx="1089543" cy="973182"/>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6900AE5-70B8-44DE-8494-0AD9D27BD573}" type="datetimeFigureOut">
              <a:rPr lang="en-US"/>
              <a:pPr>
                <a:defRPr/>
              </a:pPr>
              <a:t>10/3/2012</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E2F0485-9D1B-426E-8E56-92869EF290F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9F1FCD3-B143-44C8-8C17-363234DBAB17}" type="datetimeFigureOut">
              <a:rPr lang="en-US"/>
              <a:pPr>
                <a:defRPr/>
              </a:pPr>
              <a:t>10/3/2012</a:t>
            </a:fld>
            <a:endParaRPr lang="en-US"/>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333C375-878B-4A8D-BD3C-79E59B0FDB8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7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11F3C2-C1BD-49B0-9603-12794B209FBD}"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E5C3FAB-3F64-43AF-80C7-C15A1CFCB03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900" b="0" dirty="0" smtClean="0">
                <a:latin typeface="Arial" pitchFamily="34" charset="0"/>
              </a:rPr>
              <a:t>The Oracle database shadow backup/restore process and OSB data service communicate via a shared memory area for data transfer between the processes.  On NUMA (Non-Uniform Memory Access) machines, OSB 10.4 insures these corresponding processes run in the same NUMA region(s) to deliver the fastest performance.  If Oracle database shadow processes are spread over multiple NUMA regions for load balancing,  OSB piggy backs on this distribution to always align processes within the same NUMA regions. </a:t>
            </a:r>
          </a:p>
          <a:p>
            <a:endParaRPr lang="en-US" sz="900" b="0" dirty="0" smtClean="0">
              <a:latin typeface="Arial" pitchFamily="34" charset="0"/>
            </a:endParaRPr>
          </a:p>
          <a:p>
            <a:r>
              <a:rPr lang="en-US" sz="900" b="0" dirty="0" smtClean="0">
                <a:latin typeface="Arial" pitchFamily="34" charset="0"/>
              </a:rPr>
              <a:t> Oracle Secure Backup 10.4 leverages RDS / RDMA over </a:t>
            </a:r>
            <a:r>
              <a:rPr lang="en-US" sz="900" b="0" dirty="0" err="1" smtClean="0">
                <a:latin typeface="Arial" pitchFamily="34" charset="0"/>
              </a:rPr>
              <a:t>Infiniband</a:t>
            </a:r>
            <a:r>
              <a:rPr lang="en-US" sz="900" b="0" dirty="0" smtClean="0">
                <a:latin typeface="Arial" pitchFamily="34" charset="0"/>
              </a:rPr>
              <a:t> (IB), thereby increasing data transfer rates over the IB port on the media server providing two key advantages:</a:t>
            </a:r>
          </a:p>
          <a:p>
            <a:r>
              <a:rPr lang="en-US" sz="900" b="0" dirty="0" smtClean="0">
                <a:latin typeface="Arial" pitchFamily="34" charset="0"/>
              </a:rPr>
              <a:t>Potentially reduces the number of media servers required to meet performance goals as more front-end throughput allows more tape drives per media server to be effectively utilized.  If throughput is around 50% higher using RDS / RDMA over IB, that would translate to about 3GB/sec instead of 2GB/sec per media server with one IB port.</a:t>
            </a:r>
          </a:p>
          <a:p>
            <a:r>
              <a:rPr lang="en-US" sz="900" b="0" dirty="0" smtClean="0">
                <a:latin typeface="Arial" pitchFamily="34" charset="0"/>
              </a:rPr>
              <a:t>Media server(s) could leverage multiple IB ports versus only one when using TCP/IP over </a:t>
            </a:r>
            <a:r>
              <a:rPr lang="en-US" sz="900" b="0" dirty="0" err="1" smtClean="0">
                <a:latin typeface="Arial" pitchFamily="34" charset="0"/>
              </a:rPr>
              <a:t>Infiniband</a:t>
            </a:r>
            <a:r>
              <a:rPr lang="en-US" sz="900" b="0" dirty="0" smtClean="0">
                <a:latin typeface="Arial" pitchFamily="34" charset="0"/>
              </a:rPr>
              <a:t> as adapter bonding does not support TCP/IP over IB at this time – only RDS / RDMA.  Two IB RDMA ports per media server could effectively double the front-end throughput.  </a:t>
            </a:r>
          </a:p>
          <a:p>
            <a:endParaRPr lang="en-US" sz="900" b="0" dirty="0" smtClean="0">
              <a:latin typeface="Arial" pitchFamily="34" charset="0"/>
            </a:endParaRPr>
          </a:p>
          <a:p>
            <a:r>
              <a:rPr lang="en-US" sz="900" b="0" dirty="0" smtClean="0">
                <a:latin typeface="Arial" pitchFamily="34" charset="0"/>
              </a:rPr>
              <a:t>Oracle Secure Backup 10.4 balances the load across like network interfaces thereby increasing performance and avoiding over / under use of any one interface.  If a host contains more than one network interface of a particular type, OSB uses all the available interfaces of that type for the data connections between the client host and the media server host.  The type of network interface will be selected by OSB in priority order of RDS / RDMA (Reliable Datagram Socket over Remote Direct Memory Access) over </a:t>
            </a:r>
            <a:r>
              <a:rPr lang="en-US" sz="900" b="0" dirty="0" err="1" smtClean="0">
                <a:latin typeface="Arial" pitchFamily="34" charset="0"/>
              </a:rPr>
              <a:t>Infiniband</a:t>
            </a:r>
            <a:r>
              <a:rPr lang="en-US" sz="900" b="0" dirty="0" smtClean="0">
                <a:latin typeface="Arial" pitchFamily="34" charset="0"/>
              </a:rPr>
              <a:t>, IPv6 and then IPv4.  </a:t>
            </a:r>
          </a:p>
          <a:p>
            <a:r>
              <a:rPr lang="en-US" sz="900" b="0" dirty="0" smtClean="0">
                <a:latin typeface="Arial" pitchFamily="34" charset="0"/>
              </a:rPr>
              <a:t>The connection type must be supported on both the client and the media server for it to be selected by OSB.  If RDS / RDMA over </a:t>
            </a:r>
            <a:r>
              <a:rPr lang="en-US" sz="900" b="0" dirty="0" err="1" smtClean="0">
                <a:latin typeface="Arial" pitchFamily="34" charset="0"/>
              </a:rPr>
              <a:t>Infiniband</a:t>
            </a:r>
            <a:r>
              <a:rPr lang="en-US" sz="900" b="0" dirty="0" smtClean="0">
                <a:latin typeface="Arial" pitchFamily="34" charset="0"/>
              </a:rPr>
              <a:t> isn’t supported on both hosts, Oracle Secure Backup will automatically use TCP/IP over </a:t>
            </a:r>
            <a:r>
              <a:rPr lang="en-US" sz="900" b="0" dirty="0" err="1" smtClean="0">
                <a:latin typeface="Arial" pitchFamily="34" charset="0"/>
              </a:rPr>
              <a:t>Infiniband</a:t>
            </a:r>
            <a:r>
              <a:rPr lang="en-US" sz="900" b="0" dirty="0" smtClean="0">
                <a:latin typeface="Arial" pitchFamily="34" charset="0"/>
              </a:rPr>
              <a:t>.  If an OSB Preferred Network Interface (PNI) is configured, then load balancing on the media server will be disabled in favor of the user-defined PNI setting.  </a:t>
            </a:r>
          </a:p>
          <a:p>
            <a:endParaRPr lang="en-US" sz="900" dirty="0" smtClean="0"/>
          </a:p>
        </p:txBody>
      </p:sp>
      <p:sp>
        <p:nvSpPr>
          <p:cNvPr id="4" name="Slide Number Placeholder 3"/>
          <p:cNvSpPr>
            <a:spLocks noGrp="1"/>
          </p:cNvSpPr>
          <p:nvPr>
            <p:ph type="sldNum" sz="quarter" idx="5"/>
          </p:nvPr>
        </p:nvSpPr>
        <p:spPr/>
        <p:txBody>
          <a:bodyPr/>
          <a:lstStyle/>
          <a:p>
            <a:pPr>
              <a:defRPr/>
            </a:pPr>
            <a:fld id="{D17C3DEC-3E75-4EA3-B5B1-2F9E214525E6}"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MS PGothic" pitchFamily="34" charset="-128"/>
              </a:rPr>
              <a:t>Oracle Secure Backup 10.4 leverages RDS / RDMA over Infiniband (IB), thereby increasing data transfer rates over the IB port on the media server providing two key advantages:</a:t>
            </a:r>
          </a:p>
          <a:p>
            <a:r>
              <a:rPr lang="en-US" smtClean="0">
                <a:ea typeface="MS PGothic" pitchFamily="34" charset="-128"/>
              </a:rPr>
              <a:t>Potentially reduces the number of media servers required to meet performance goals as more front-end throughput allows more tape drives per media server to be effectively utilized.  If throughput is around 50% higher using RDS / RDMA over IB, that would translate to about 3GB/sec instead of 2GB/sec per media server with one IB port.</a:t>
            </a:r>
          </a:p>
          <a:p>
            <a:r>
              <a:rPr lang="en-US" smtClean="0">
                <a:ea typeface="MS PGothic" pitchFamily="34" charset="-128"/>
              </a:rPr>
              <a:t>Media server(s) could leverage multiple IB ports versus only one when using TCP/IP over Infiniband as adapter bonding does not support TCP/IP over IB at this time – only RDS / RDMA.  Two IB RDMA ports per media server could effectively double the front-end throughput.  </a:t>
            </a:r>
            <a:endParaRPr lang="en-US" smtClean="0"/>
          </a:p>
        </p:txBody>
      </p:sp>
      <p:sp>
        <p:nvSpPr>
          <p:cNvPr id="4" name="Slide Number Placeholder 3"/>
          <p:cNvSpPr>
            <a:spLocks noGrp="1"/>
          </p:cNvSpPr>
          <p:nvPr>
            <p:ph type="sldNum" sz="quarter" idx="5"/>
          </p:nvPr>
        </p:nvSpPr>
        <p:spPr/>
        <p:txBody>
          <a:bodyPr/>
          <a:lstStyle/>
          <a:p>
            <a:pPr>
              <a:defRPr/>
            </a:pPr>
            <a:fld id="{07979BA3-274B-403E-9E5C-13B554896F06}"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F746831-D4D6-4687-9E58-3FA26B71722B}"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Starting with Oracle Secure Backup 10.4.0.2.0, you can choose to improve the write throughput of your tape devices by using asynchronous I/O. Asynchronous I/O implements write command queuing for SCSI channel operations. In this release, the LT05 and T10000C tape drives take advantage of the performance benefits provided by asynchronous I/O. This functionality is supported on Linux platforms only.</a:t>
            </a:r>
          </a:p>
          <a:p>
            <a:r>
              <a:rPr lang="en-US" smtClean="0"/>
              <a:t>To enable asynchronous I/O, direct I/O must be enabled on the Linux media server. Perform the following steps to enable direct I/O:</a:t>
            </a:r>
          </a:p>
          <a:p>
            <a:r>
              <a:rPr lang="en-US" smtClean="0"/>
              <a:t># touch enable_dio in $OSB_HOME/device # echo 1 &gt;/proc/scsi/sg/allow_dio Ensure that the environment variable OSB_HOME is set to the location of Oracle Secure Backup home directory.</a:t>
            </a:r>
          </a:p>
          <a:p>
            <a:r>
              <a:rPr lang="en-US" smtClean="0"/>
              <a:t>Note:</a:t>
            </a:r>
          </a:p>
          <a:p>
            <a:r>
              <a:rPr lang="en-US" smtClean="0"/>
              <a:t>Support for asynchronous I/O is available only on Linux.</a:t>
            </a:r>
          </a:p>
          <a:p>
            <a:endParaRPr lang="en-US" smtClean="0"/>
          </a:p>
        </p:txBody>
      </p:sp>
      <p:sp>
        <p:nvSpPr>
          <p:cNvPr id="4" name="Slide Number Placeholder 3"/>
          <p:cNvSpPr>
            <a:spLocks noGrp="1"/>
          </p:cNvSpPr>
          <p:nvPr>
            <p:ph type="sldNum" sz="quarter" idx="5"/>
          </p:nvPr>
        </p:nvSpPr>
        <p:spPr/>
        <p:txBody>
          <a:bodyPr/>
          <a:lstStyle/>
          <a:p>
            <a:pPr>
              <a:defRPr/>
            </a:pPr>
            <a:fld id="{AC4B8BED-77DD-4E79-91FD-C387B7E73002}"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t>
            </a:r>
            <a:endParaRPr lang="en-US" smtClean="0"/>
          </a:p>
          <a:p>
            <a:r>
              <a:rPr lang="en-US" smtClean="0"/>
              <a:t>Talk about how</a:t>
            </a:r>
          </a:p>
        </p:txBody>
      </p:sp>
      <p:sp>
        <p:nvSpPr>
          <p:cNvPr id="4" name="Slide Number Placeholder 3"/>
          <p:cNvSpPr>
            <a:spLocks noGrp="1"/>
          </p:cNvSpPr>
          <p:nvPr>
            <p:ph type="sldNum" sz="quarter" idx="5"/>
          </p:nvPr>
        </p:nvSpPr>
        <p:spPr/>
        <p:txBody>
          <a:bodyPr/>
          <a:lstStyle/>
          <a:p>
            <a:pPr>
              <a:defRPr/>
            </a:pPr>
            <a:fld id="{E0654678-D038-4854-A406-AF70E5F90DFF}"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3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9D9A86-0E0A-48DF-BC0B-30C28A5A14A2}"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F5E0D48-E569-4F31-AF94-3F68A2B52453}"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507B16D-E30A-4911-9F45-E20BEF4F3383}"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900" dirty="0" smtClean="0"/>
              <a:t>20% increase in disk backup size. </a:t>
            </a:r>
          </a:p>
          <a:p>
            <a:r>
              <a:rPr lang="en-US" sz="900" baseline="0" dirty="0" smtClean="0"/>
              <a:t>Capacity management of backup</a:t>
            </a:r>
          </a:p>
          <a:p>
            <a:endParaRPr lang="en-US" sz="900" dirty="0" smtClean="0"/>
          </a:p>
          <a:p>
            <a:r>
              <a:rPr lang="en-US" sz="900" dirty="0" smtClean="0"/>
              <a:t>Point 2 -&gt; Migrated 21 DB’s into single database</a:t>
            </a:r>
          </a:p>
          <a:p>
            <a:r>
              <a:rPr lang="en-US" sz="900" dirty="0" smtClean="0"/>
              <a:t>Point 1 -&gt; 80 Business critical applications</a:t>
            </a:r>
          </a:p>
          <a:p>
            <a:r>
              <a:rPr lang="en-US" sz="900" dirty="0" smtClean="0"/>
              <a:t>4 equivalent environments</a:t>
            </a:r>
            <a:r>
              <a:rPr lang="en-US" sz="900" baseline="0" dirty="0" smtClean="0"/>
              <a:t> – and equal amount of data in all environments..</a:t>
            </a:r>
          </a:p>
          <a:p>
            <a:r>
              <a:rPr lang="en-US" sz="900" baseline="0" dirty="0" smtClean="0"/>
              <a:t>Support equivalent across the environments – Service levels are met for PROD / Non PROD</a:t>
            </a:r>
          </a:p>
          <a:p>
            <a:endParaRPr lang="en-US" sz="900" baseline="0" dirty="0" smtClean="0"/>
          </a:p>
          <a:p>
            <a:r>
              <a:rPr lang="en-US" sz="900" dirty="0" smtClean="0"/>
              <a:t>7 TB – How this was released</a:t>
            </a:r>
          </a:p>
          <a:p>
            <a:r>
              <a:rPr lang="en-US" sz="900" dirty="0" smtClean="0"/>
              <a:t>35% DB Memory – What it was before and how much it came back.. </a:t>
            </a:r>
          </a:p>
          <a:p>
            <a:endParaRPr lang="en-US" sz="900" dirty="0" smtClean="0"/>
          </a:p>
          <a:p>
            <a:r>
              <a:rPr lang="en-US" sz="900" dirty="0" smtClean="0"/>
              <a:t>All performance improvements</a:t>
            </a:r>
            <a:r>
              <a:rPr lang="en-US" sz="900" baseline="0" dirty="0" smtClean="0"/>
              <a:t> – Questionable.. ? (examples to speak to).. </a:t>
            </a:r>
          </a:p>
          <a:p>
            <a:endParaRPr lang="en-US" sz="900" baseline="0" dirty="0" smtClean="0"/>
          </a:p>
          <a:p>
            <a:r>
              <a:rPr lang="en-US" sz="900" baseline="0" dirty="0" smtClean="0"/>
              <a:t>Improved data backup / recovery – 20% increase – how the performance improved.  Time to backup decreased… </a:t>
            </a:r>
          </a:p>
          <a:p>
            <a:r>
              <a:rPr lang="en-US" sz="900" baseline="0" dirty="0" smtClean="0"/>
              <a:t>Refreshes of PROD / Non PROD – how </a:t>
            </a:r>
            <a:r>
              <a:rPr lang="en-US" sz="900" baseline="0" dirty="0" err="1" smtClean="0"/>
              <a:t>ocms</a:t>
            </a:r>
            <a:r>
              <a:rPr lang="en-US" sz="900" baseline="0" dirty="0" smtClean="0"/>
              <a:t> is bringing to the table..</a:t>
            </a:r>
          </a:p>
          <a:p>
            <a:endParaRPr lang="en-US" sz="900" dirty="0" smtClean="0"/>
          </a:p>
          <a:p>
            <a:r>
              <a:rPr lang="en-US" sz="900" dirty="0" smtClean="0"/>
              <a:t>Look @ Implementation around Max</a:t>
            </a:r>
            <a:r>
              <a:rPr lang="en-US" sz="900" baseline="0" dirty="0" smtClean="0"/>
              <a:t> </a:t>
            </a:r>
            <a:r>
              <a:rPr lang="en-US" sz="900" baseline="0" dirty="0" err="1" smtClean="0"/>
              <a:t>Avlblty</a:t>
            </a:r>
            <a:r>
              <a:rPr lang="en-US" sz="900" baseline="0" dirty="0" smtClean="0"/>
              <a:t> architecture</a:t>
            </a:r>
          </a:p>
          <a:p>
            <a:endParaRPr lang="en-US" sz="900" dirty="0" smtClean="0"/>
          </a:p>
        </p:txBody>
      </p:sp>
      <p:sp>
        <p:nvSpPr>
          <p:cNvPr id="4" name="Slide Number Placeholder 3"/>
          <p:cNvSpPr>
            <a:spLocks noGrp="1"/>
          </p:cNvSpPr>
          <p:nvPr>
            <p:ph type="sldNum" sz="quarter" idx="5"/>
          </p:nvPr>
        </p:nvSpPr>
        <p:spPr/>
        <p:txBody>
          <a:bodyPr/>
          <a:lstStyle/>
          <a:p>
            <a:pPr>
              <a:defRPr/>
            </a:pPr>
            <a:fld id="{68A15AA5-D075-4901-AD39-1EF96EDE044E}"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2F0D2CD-31AC-4804-913C-2034F3C207DD}"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0C1BF8C-64AC-4560-81CD-FAE6C7728A2E}"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US" dirty="0" smtClean="0"/>
              <a:t>If I have a tape library with 8 tape drives that can backup at 8TB/hr, and my database is 80TB in size, then the backup will run in 10 hours.</a:t>
            </a:r>
          </a:p>
          <a:p>
            <a:pPr>
              <a:defRPr/>
            </a:pPr>
            <a:r>
              <a:rPr lang="en-US" dirty="0" smtClean="0"/>
              <a:t>If my database doubles in size, but I still have 8 tape drives then the backup will run in 20 hours.</a:t>
            </a:r>
          </a:p>
          <a:p>
            <a:pPr>
              <a:defRPr/>
            </a:pPr>
            <a:r>
              <a:rPr lang="en-US" dirty="0" smtClean="0"/>
              <a:t>So if I consolidate two databases, one sizes 80TB and the other sized 40TB, and I have my 8 tape drives that can backup at 8TB/hr, my options are</a:t>
            </a:r>
          </a:p>
          <a:p>
            <a:pPr lvl="1">
              <a:defRPr/>
            </a:pPr>
            <a:r>
              <a:rPr lang="en-US" dirty="0" smtClean="0"/>
              <a:t>I backup the first database starting at midnight and running until 10am, and then at 10am I backup the second database and this would run until 3pm</a:t>
            </a:r>
          </a:p>
          <a:p>
            <a:pPr lvl="1">
              <a:defRPr/>
            </a:pPr>
            <a:r>
              <a:rPr lang="en-US" dirty="0" smtClean="0"/>
              <a:t>Alternatively, I could start both backups at midnight, and allocate 5 tape drives to the 80TB database, meaning the backup would now run in 16 hours, finishing at about 4pm, and the 40TB database gets 3 tape drives, meaning the backup would run in 13.3 hours finishing around 1:20pm.</a:t>
            </a:r>
          </a:p>
          <a:p>
            <a:pPr lvl="1">
              <a:defRPr/>
            </a:pPr>
            <a:r>
              <a:rPr lang="en-US" dirty="0" smtClean="0"/>
              <a:t>Alternatively, I could start both backups at midnight, and let the 8 tape drives service the two databases (total 120TB), and while we would not know when each database would finish, both database will have finished by 3pm. </a:t>
            </a:r>
          </a:p>
          <a:p>
            <a:pPr>
              <a:defRPr/>
            </a:pPr>
            <a:r>
              <a:rPr lang="en-US" dirty="0" smtClean="0"/>
              <a:t>In order for both databases to finish by 10am, we would need to add 4 more tape drives (total 12 tape drives or 12TB/hr), and the backup of 120TB would then finish by 10am.</a:t>
            </a:r>
          </a:p>
          <a:p>
            <a:pPr>
              <a:defRPr/>
            </a:pPr>
            <a:endParaRPr lang="en-US" dirty="0"/>
          </a:p>
        </p:txBody>
      </p:sp>
      <p:sp>
        <p:nvSpPr>
          <p:cNvPr id="4" name="Slide Number Placeholder 3"/>
          <p:cNvSpPr>
            <a:spLocks noGrp="1"/>
          </p:cNvSpPr>
          <p:nvPr>
            <p:ph type="sldNum" sz="quarter" idx="5"/>
          </p:nvPr>
        </p:nvSpPr>
        <p:spPr/>
        <p:txBody>
          <a:bodyPr/>
          <a:lstStyle/>
          <a:p>
            <a:pPr>
              <a:defRPr/>
            </a:pPr>
            <a:fld id="{45E35B04-D26C-4166-876B-C0E047279B78}" type="slidenum">
              <a:rPr lang="en-US" smtClean="0"/>
              <a:pPr>
                <a:defRPr/>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6085B3F-B27E-4F66-8896-8929EF524A98}"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7" name="Rectangle 3"/>
          <p:cNvSpPr>
            <a:spLocks noGrp="1" noChangeArrowheads="1"/>
          </p:cNvSpPr>
          <p:nvPr>
            <p:ph type="body" idx="1"/>
          </p:nvPr>
        </p:nvSpPr>
        <p:spPr bwMode="auto">
          <a:noFill/>
        </p:spPr>
        <p:txBody>
          <a:bodyPr/>
          <a:lstStyle/>
          <a:p>
            <a:endParaRPr lang="en-US" smtClean="0">
              <a:latin typeface="Arial" pitchFamily="1" charset="0"/>
              <a:ea typeface="ＭＳ Ｐゴシック" pitchFamily="1" charset="-128"/>
              <a:cs typeface="ＭＳ Ｐゴシック" pitchFamily="1"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Notes Placeholder 1"/>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8A32234-1839-4B83-8FA8-3110BFC9E76C}" type="slidenum">
              <a:rPr lang="en-US" smtClean="0"/>
              <a:pPr>
                <a:defRPr/>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45</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46</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6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119528-7382-43E6-8791-D628497D4B8B}" type="slidenum">
              <a:rPr lang="en-US"/>
              <a:pPr fontAlgn="base">
                <a:spcBef>
                  <a:spcPct val="0"/>
                </a:spcBef>
                <a:spcAft>
                  <a:spcPct val="0"/>
                </a:spcAft>
                <a:defRPr/>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7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1B3BDB-75F8-450E-BE16-03D50221521E}" type="slidenum">
              <a:rPr lang="en-US"/>
              <a:pPr fontAlgn="base">
                <a:spcBef>
                  <a:spcPct val="0"/>
                </a:spcBef>
                <a:spcAft>
                  <a:spcPct val="0"/>
                </a:spcAft>
                <a:defRPr/>
              </a:pPr>
              <a:t>48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333C375-878B-4A8D-BD3C-79E59B0FDB8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5" name="Rectangle 4"/>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804347" y="245538"/>
            <a:ext cx="8229586" cy="768803"/>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6" name="Rectangle 5"/>
          <p:cNvSpPr/>
          <p:nvPr userDrawn="1"/>
        </p:nvSpPr>
        <p:spPr>
          <a:xfrm>
            <a:off x="0" y="1716088"/>
            <a:ext cx="4284663" cy="24209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bwMode="auto">
          <a:xfrm>
            <a:off x="1588" y="1157288"/>
            <a:ext cx="4291012" cy="550862"/>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fontAlgn="auto">
              <a:spcBef>
                <a:spcPts val="0"/>
              </a:spcBef>
              <a:spcAft>
                <a:spcPts val="0"/>
              </a:spcAft>
              <a:defRPr/>
            </a:pPr>
            <a:endParaRPr lang="en-US" sz="4000" b="1" dirty="0">
              <a:solidFill>
                <a:srgbClr val="FFFFFF"/>
              </a:solidFill>
              <a:latin typeface="Arial" pitchFamily="-106" charset="0"/>
              <a:ea typeface="ＭＳ Ｐゴシック" pitchFamily="34" charset="-128"/>
              <a:cs typeface="+mn-cs"/>
            </a:endParaRPr>
          </a:p>
        </p:txBody>
      </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Picture Placeholder 25"/>
          <p:cNvSpPr>
            <a:spLocks noGrp="1"/>
          </p:cNvSpPr>
          <p:nvPr>
            <p:ph type="pic" sz="quarter" idx="15"/>
          </p:nvPr>
        </p:nvSpPr>
        <p:spPr>
          <a:xfrm>
            <a:off x="4318000" y="1156648"/>
            <a:ext cx="4825998" cy="2971800"/>
          </a:xfrm>
          <a:effectLst>
            <a:reflection blurRad="63500" stA="50000" endPos="7000" dir="5400000" sy="-100000" algn="bl" rotWithShape="0"/>
          </a:effectLst>
        </p:spPr>
        <p:txBody>
          <a:bodyPr rtlCol="0" anchor="ctr" anchorCtr="1">
            <a:noAutofit/>
          </a:bodyPr>
          <a:lstStyle>
            <a:lvl1pPr marL="0" indent="0" algn="ctr">
              <a:buNone/>
              <a:defRPr/>
            </a:lvl1pPr>
          </a:lstStyle>
          <a:p>
            <a:pPr lvl="0"/>
            <a:r>
              <a:rPr lang="en-US" noProof="0" smtClean="0"/>
              <a:t>Click icon to add picture</a:t>
            </a:r>
            <a:endParaRPr lang="en-US" noProof="0" dirty="0"/>
          </a:p>
        </p:txBody>
      </p:sp>
      <p:sp>
        <p:nvSpPr>
          <p:cNvPr id="23" name="Text Placeholder 22"/>
          <p:cNvSpPr>
            <a:spLocks noGrp="1"/>
          </p:cNvSpPr>
          <p:nvPr>
            <p:ph type="body" sz="quarter" idx="13"/>
          </p:nvPr>
        </p:nvSpPr>
        <p:spPr>
          <a:xfrm>
            <a:off x="753544" y="1859644"/>
            <a:ext cx="3131820" cy="213741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p:nvPr>
        </p:nvSpPr>
        <p:spPr>
          <a:xfrm>
            <a:off x="804346" y="1163620"/>
            <a:ext cx="3412068" cy="544351"/>
          </a:xfrm>
          <a:noFill/>
        </p:spPr>
        <p:txBody>
          <a:bodyPr anchor="ctr">
            <a:noAutofit/>
          </a:bodyPr>
          <a:lstStyle>
            <a:lvl1pPr marL="0" indent="0">
              <a:buNone/>
              <a:defRPr sz="2000" b="1" cap="none" baseline="0">
                <a:solidFill>
                  <a:schemeClr val="bg1"/>
                </a:solidFill>
              </a:defRPr>
            </a:lvl1pPr>
          </a:lstStyle>
          <a:p>
            <a:pPr lvl="0"/>
            <a:r>
              <a:rPr lang="en-US" smtClean="0"/>
              <a:t>Click to edit Master text styles</a:t>
            </a:r>
          </a:p>
        </p:txBody>
      </p:sp>
      <p:sp>
        <p:nvSpPr>
          <p:cNvPr id="11" name="Title 1"/>
          <p:cNvSpPr>
            <a:spLocks noGrp="1"/>
          </p:cNvSpPr>
          <p:nvPr>
            <p:ph type="title"/>
          </p:nvPr>
        </p:nvSpPr>
        <p:spPr>
          <a:xfrm>
            <a:off x="804346" y="245538"/>
            <a:ext cx="8221121"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5" name="Rectangle 4"/>
          <p:cNvSpPr/>
          <p:nvPr userDrawn="1"/>
        </p:nvSpPr>
        <p:spPr>
          <a:xfrm>
            <a:off x="0" y="1160463"/>
            <a:ext cx="9144000" cy="2971800"/>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 Placeholder 9"/>
          <p:cNvSpPr>
            <a:spLocks noGrp="1"/>
          </p:cNvSpPr>
          <p:nvPr>
            <p:ph type="body" sz="quarter" idx="11"/>
          </p:nvPr>
        </p:nvSpPr>
        <p:spPr>
          <a:xfrm>
            <a:off x="797999" y="1422404"/>
            <a:ext cx="7617881" cy="1354667"/>
          </a:xfrm>
        </p:spPr>
        <p:txBody>
          <a:bodyPr>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p:nvPr>
        </p:nvSpPr>
        <p:spPr>
          <a:xfrm>
            <a:off x="899602" y="2844803"/>
            <a:ext cx="3994149" cy="443953"/>
          </a:xfrm>
          <a:noFill/>
        </p:spPr>
        <p:txBody>
          <a:bodyPr anchor="b">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
        <p:nvSpPr>
          <p:cNvPr id="8" name="Text Placeholder 22"/>
          <p:cNvSpPr>
            <a:spLocks noGrp="1"/>
          </p:cNvSpPr>
          <p:nvPr>
            <p:ph type="body" sz="quarter" idx="17"/>
          </p:nvPr>
        </p:nvSpPr>
        <p:spPr>
          <a:xfrm>
            <a:off x="899602" y="3343623"/>
            <a:ext cx="3994149" cy="703448"/>
          </a:xfrm>
          <a:noFill/>
        </p:spPr>
        <p:txBody>
          <a:bodyPr>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5" name="Rectangle 26"/>
          <p:cNvSpPr>
            <a:spLocks noChangeArrowheads="1"/>
          </p:cNvSpPr>
          <p:nvPr userDrawn="1"/>
        </p:nvSpPr>
        <p:spPr bwMode="auto">
          <a:xfrm flipH="1">
            <a:off x="3171825" y="1117600"/>
            <a:ext cx="26988" cy="3155950"/>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fontAlgn="auto">
              <a:spcBef>
                <a:spcPts val="0"/>
              </a:spcBef>
              <a:spcAft>
                <a:spcPts val="0"/>
              </a:spcAft>
              <a:defRPr/>
            </a:pPr>
            <a:endParaRPr lang="en-US" dirty="0">
              <a:latin typeface="+mn-lt"/>
              <a:cs typeface="+mn-cs"/>
            </a:endParaRPr>
          </a:p>
        </p:txBody>
      </p:sp>
      <p:sp>
        <p:nvSpPr>
          <p:cNvPr id="6" name="Rectangle 5"/>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 Placeholder 22"/>
          <p:cNvSpPr>
            <a:spLocks noGrp="1"/>
          </p:cNvSpPr>
          <p:nvPr>
            <p:ph type="body" sz="quarter" idx="16"/>
          </p:nvPr>
        </p:nvSpPr>
        <p:spPr>
          <a:xfrm>
            <a:off x="457201" y="1517907"/>
            <a:ext cx="2607406" cy="2488686"/>
          </a:xfrm>
          <a:noFill/>
        </p:spPr>
        <p:txBody>
          <a:bodyPr anchor="ctr">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smtClean="0"/>
              <a:t>Click to edit Master text styles</a:t>
            </a:r>
          </a:p>
        </p:txBody>
      </p:sp>
      <p:sp>
        <p:nvSpPr>
          <p:cNvPr id="3" name="Chart Placeholder 2"/>
          <p:cNvSpPr>
            <a:spLocks noGrp="1"/>
          </p:cNvSpPr>
          <p:nvPr>
            <p:ph type="chart" sz="quarter" idx="17"/>
          </p:nvPr>
        </p:nvSpPr>
        <p:spPr>
          <a:xfrm>
            <a:off x="3482976" y="1123950"/>
            <a:ext cx="5236560" cy="3284538"/>
          </a:xfrm>
        </p:spPr>
        <p:txBody>
          <a:bodyPr rtlCol="0" anchor="ctr" anchorCtr="1">
            <a:noAutofit/>
          </a:bodyPr>
          <a:lstStyle>
            <a:lvl1pPr marL="60325" indent="0" algn="ctr">
              <a:buNone/>
              <a:defRPr/>
            </a:lvl1pPr>
          </a:lstStyle>
          <a:p>
            <a:pPr lvl="0"/>
            <a:r>
              <a:rPr lang="en-US" noProof="0" smtClean="0"/>
              <a:t>Click icon to add chart</a:t>
            </a:r>
            <a:endParaRPr lang="en-US" noProof="0" dirty="0"/>
          </a:p>
        </p:txBody>
      </p:sp>
      <p:sp>
        <p:nvSpPr>
          <p:cNvPr id="9"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grpSp>
        <p:nvGrpSpPr>
          <p:cNvPr id="3" name="Group 4"/>
          <p:cNvGrpSpPr>
            <a:grpSpLocks/>
          </p:cNvGrpSpPr>
          <p:nvPr userDrawn="1"/>
        </p:nvGrpSpPr>
        <p:grpSpPr bwMode="auto">
          <a:xfrm>
            <a:off x="2103438" y="1774825"/>
            <a:ext cx="4937125" cy="1593850"/>
            <a:chOff x="2113332" y="1464413"/>
            <a:chExt cx="4936386" cy="1595045"/>
          </a:xfrm>
        </p:grpSpPr>
        <p:pic>
          <p:nvPicPr>
            <p:cNvPr id="4" name="Picture 10"/>
            <p:cNvPicPr>
              <a:picLocks noChangeAspect="1"/>
            </p:cNvPicPr>
            <p:nvPr/>
          </p:nvPicPr>
          <p:blipFill>
            <a:blip r:embed="rId2" cstate="print"/>
            <a:srcRect/>
            <a:stretch>
              <a:fillRect/>
            </a:stretch>
          </p:blipFill>
          <p:spPr bwMode="auto">
            <a:xfrm>
              <a:off x="2113332" y="1464413"/>
              <a:ext cx="4936386" cy="1595045"/>
            </a:xfrm>
            <a:prstGeom prst="rect">
              <a:avLst/>
            </a:prstGeom>
            <a:noFill/>
            <a:ln w="9525">
              <a:noFill/>
              <a:miter lim="800000"/>
              <a:headEnd/>
              <a:tailEnd/>
            </a:ln>
          </p:spPr>
        </p:pic>
        <p:pic>
          <p:nvPicPr>
            <p:cNvPr id="5" name="Picture 1034" descr="HSET_clr_rgb"/>
            <p:cNvPicPr>
              <a:picLocks noChangeAspect="1" noChangeArrowheads="1"/>
            </p:cNvPicPr>
            <p:nvPr/>
          </p:nvPicPr>
          <p:blipFill>
            <a:blip r:embed="rId3" cstate="print"/>
            <a:srcRect/>
            <a:stretch>
              <a:fillRect/>
            </a:stretch>
          </p:blipFill>
          <p:spPr bwMode="auto">
            <a:xfrm>
              <a:off x="2481263" y="1700213"/>
              <a:ext cx="4179887" cy="1198562"/>
            </a:xfrm>
            <a:prstGeom prst="rect">
              <a:avLst/>
            </a:prstGeom>
            <a:noFill/>
            <a:ln w="9525">
              <a:noFill/>
              <a:miter lim="800000"/>
              <a:headEnd/>
              <a:tailEnd/>
            </a:ln>
          </p:spPr>
        </p:pic>
      </p:gr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2"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3" name="Picture 20" descr="O_signature_clr_rgb.jpg"/>
          <p:cNvPicPr>
            <a:picLocks noChangeAspect="1"/>
          </p:cNvPicPr>
          <p:nvPr/>
        </p:nvPicPr>
        <p:blipFill>
          <a:blip r:embed="rId3" cstate="print"/>
          <a:srcRect/>
          <a:stretch>
            <a:fillRect/>
          </a:stretch>
        </p:blipFill>
        <p:spPr bwMode="auto">
          <a:xfrm>
            <a:off x="855663" y="1328738"/>
            <a:ext cx="7315200" cy="2249487"/>
          </a:xfrm>
          <a:prstGeom prst="rect">
            <a:avLst/>
          </a:prstGeom>
          <a:noFill/>
          <a:ln w="9525">
            <a:noFill/>
            <a:miter lim="800000"/>
            <a:headEnd/>
            <a:tailEnd/>
          </a:ln>
        </p:spPr>
      </p:pic>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sp>
        <p:nvSpPr>
          <p:cNvPr id="3" name="Rectangle 2"/>
          <p:cNvSpPr/>
          <p:nvPr userDrawn="1"/>
        </p:nvSpPr>
        <p:spPr>
          <a:xfrm>
            <a:off x="0" y="4530725"/>
            <a:ext cx="9144000" cy="35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0" y="1571843"/>
            <a:ext cx="5030787" cy="1100723"/>
          </a:xfrm>
        </p:spPr>
        <p:txBody>
          <a:bodyPr/>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sp>
        <p:nvSpPr>
          <p:cNvPr id="4" name="Rectangle 3"/>
          <p:cNvSpPr/>
          <p:nvPr/>
        </p:nvSpPr>
        <p:spPr>
          <a:xfrm>
            <a:off x="0" y="4530725"/>
            <a:ext cx="9144000" cy="35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245538"/>
            <a:ext cx="8229600"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sp>
        <p:nvSpPr>
          <p:cNvPr id="5" name="Rectangle 4"/>
          <p:cNvSpPr/>
          <p:nvPr/>
        </p:nvSpPr>
        <p:spPr>
          <a:xfrm>
            <a:off x="0" y="4487863"/>
            <a:ext cx="9144000" cy="357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245538"/>
            <a:ext cx="8229600" cy="406396"/>
          </a:xfrm>
        </p:spPr>
        <p:txBody>
          <a:bodyPr/>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p:txBody>
      </p:sp>
      <p:sp>
        <p:nvSpPr>
          <p:cNvPr id="5" name="Footer Placeholder 4"/>
          <p:cNvSpPr>
            <a:spLocks noGrp="1"/>
          </p:cNvSpPr>
          <p:nvPr>
            <p:ph type="ftr" sz="quarter" idx="10"/>
          </p:nvPr>
        </p:nvSpPr>
        <p:spPr>
          <a:xfrm>
            <a:off x="6037263" y="4791075"/>
            <a:ext cx="2895600" cy="274638"/>
          </a:xfrm>
          <a:prstGeom prst="rect">
            <a:avLst/>
          </a:prstGeom>
        </p:spPr>
        <p:txBody>
          <a:bodyPr/>
          <a:lstStyle>
            <a:lvl1pPr>
              <a:defRPr/>
            </a:lvl1pPr>
          </a:lstStyle>
          <a:p>
            <a:pPr>
              <a:defRPr/>
            </a:pP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5" name="Rectangle 4"/>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804347" y="245538"/>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New Template_Image Section Divider">
    <p:spTree>
      <p:nvGrpSpPr>
        <p:cNvPr id="1" name=""/>
        <p:cNvGrpSpPr/>
        <p:nvPr/>
      </p:nvGrpSpPr>
      <p:grpSpPr>
        <a:xfrm>
          <a:off x="0" y="0"/>
          <a:ext cx="0" cy="0"/>
          <a:chOff x="0" y="0"/>
          <a:chExt cx="0" cy="0"/>
        </a:xfrm>
      </p:grpSpPr>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a:xfrm>
            <a:off x="6037593" y="4791845"/>
            <a:ext cx="2895600" cy="274637"/>
          </a:xfrm>
          <a:prstGeom prst="rect">
            <a:avLst/>
          </a:prstGeom>
        </p:spPr>
        <p:txBody>
          <a:bodyPr/>
          <a:lstStyle>
            <a:lvl1pPr>
              <a:defRPr/>
            </a:lvl1pPr>
          </a:lstStyle>
          <a:p>
            <a:pPr>
              <a:defRPr/>
            </a:pPr>
            <a:endParaRPr lang="en-US" dirty="0"/>
          </a:p>
        </p:txBody>
      </p:sp>
    </p:spTree>
    <p:extLst>
      <p:ext uri="{BB962C8B-B14F-4D97-AF65-F5344CB8AC3E}">
        <p14:creationId xmlns:p14="http://schemas.microsoft.com/office/powerpoint/2010/main" xmlns="" val="142268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ew Template_Title 2">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25400"/>
            <a:ext cx="9144000" cy="51689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0" y="-25400"/>
            <a:ext cx="9144000" cy="4157663"/>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9" name="Rectangle 8"/>
          <p:cNvSpPr/>
          <p:nvPr userDrawn="1"/>
        </p:nvSpPr>
        <p:spPr>
          <a:xfrm>
            <a:off x="5943600" y="-25400"/>
            <a:ext cx="3200400" cy="4157663"/>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Title 1"/>
          <p:cNvSpPr>
            <a:spLocks noGrp="1"/>
          </p:cNvSpPr>
          <p:nvPr>
            <p:ph type="title"/>
          </p:nvPr>
        </p:nvSpPr>
        <p:spPr>
          <a:xfrm>
            <a:off x="451485" y="1583267"/>
            <a:ext cx="5026448"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450849" y="2914276"/>
            <a:ext cx="5027083" cy="1048124"/>
          </a:xfrm>
        </p:spPr>
        <p:txBody>
          <a:bodyPr/>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a:p>
            <a:pPr lvl="1"/>
            <a:r>
              <a:rPr lang="en-US" smtClean="0"/>
              <a:t>Second level</a:t>
            </a:r>
          </a:p>
        </p:txBody>
      </p:sp>
      <p:sp>
        <p:nvSpPr>
          <p:cNvPr id="3" name="Picture Placeholder 2"/>
          <p:cNvSpPr>
            <a:spLocks noGrp="1"/>
          </p:cNvSpPr>
          <p:nvPr>
            <p:ph type="pic" sz="quarter" idx="14"/>
          </p:nvPr>
        </p:nvSpPr>
        <p:spPr>
          <a:xfrm>
            <a:off x="5943600" y="-25400"/>
            <a:ext cx="3200400" cy="4157663"/>
          </a:xfrm>
          <a:effectLst>
            <a:innerShdw blurRad="63500" dist="50800" dir="10800000">
              <a:prstClr val="black">
                <a:alpha val="50000"/>
              </a:prstClr>
            </a:innerShdw>
          </a:effectLst>
        </p:spPr>
        <p:txBody>
          <a:bodyPr rtlCol="0" anchor="ctr" anchorCtr="1">
            <a:noAutofit/>
          </a:bodyPr>
          <a:lstStyle>
            <a:lvl1pPr>
              <a:buFontTx/>
              <a:buNone/>
              <a:defRPr lang="en-US"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160463"/>
            <a:ext cx="9144000" cy="29797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9"/>
          <p:cNvGrpSpPr>
            <a:grpSpLocks/>
          </p:cNvGrpSpPr>
          <p:nvPr userDrawn="1"/>
        </p:nvGrpSpPr>
        <p:grpSpPr bwMode="auto">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Title 1"/>
          <p:cNvSpPr>
            <a:spLocks noGrp="1"/>
          </p:cNvSpPr>
          <p:nvPr>
            <p:ph type="title"/>
          </p:nvPr>
        </p:nvSpPr>
        <p:spPr>
          <a:xfrm>
            <a:off x="804981" y="245538"/>
            <a:ext cx="7771752" cy="761995"/>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363132"/>
            <a:ext cx="7771752" cy="2616201"/>
          </a:xfrm>
        </p:spPr>
        <p:txBody>
          <a:bodyPr/>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3" name="Rectangle 2"/>
          <p:cNvSpPr/>
          <p:nvPr userDrawn="1"/>
        </p:nvSpPr>
        <p:spPr>
          <a:xfrm>
            <a:off x="5715000" y="0"/>
            <a:ext cx="3429000" cy="4630738"/>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1" y="1571843"/>
            <a:ext cx="4709053" cy="1100723"/>
          </a:xfrm>
        </p:spPr>
        <p:txBody>
          <a:bodyPr/>
          <a:lstStyle>
            <a:lvl1pPr>
              <a:defRPr sz="2800" b="1">
                <a:ln w="0">
                  <a:noFill/>
                </a:ln>
                <a:solidFill>
                  <a:schemeClr val="tx1"/>
                </a:solidFill>
                <a:effectLs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4" name="Rectangle 3"/>
          <p:cNvSpPr/>
          <p:nvPr userDrawn="1"/>
        </p:nvSpPr>
        <p:spPr>
          <a:xfrm>
            <a:off x="0" y="1160463"/>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8"/>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 Placeholder 9"/>
          <p:cNvSpPr>
            <a:spLocks noGrp="1"/>
          </p:cNvSpPr>
          <p:nvPr>
            <p:ph type="body" sz="quarter" idx="11"/>
          </p:nvPr>
        </p:nvSpPr>
        <p:spPr>
          <a:xfrm>
            <a:off x="804347" y="1459241"/>
            <a:ext cx="5029186" cy="2410019"/>
          </a:xfrm>
        </p:spPr>
        <p:txBody>
          <a:bodyPr>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lvl="0"/>
            <a:r>
              <a:rPr lang="en-US" smtClean="0"/>
              <a:t>Click to edit Master text styles</a:t>
            </a:r>
          </a:p>
          <a:p>
            <a:pPr lvl="1"/>
            <a:r>
              <a:rPr lang="en-US" smtClean="0"/>
              <a:t>Second level</a:t>
            </a:r>
          </a:p>
        </p:txBody>
      </p:sp>
      <p:sp>
        <p:nvSpPr>
          <p:cNvPr id="12" name="Picture Placeholder 11"/>
          <p:cNvSpPr>
            <a:spLocks noGrp="1"/>
          </p:cNvSpPr>
          <p:nvPr>
            <p:ph type="pic" sz="quarter" idx="12"/>
          </p:nvPr>
        </p:nvSpPr>
        <p:spPr>
          <a:xfrm>
            <a:off x="5941222" y="0"/>
            <a:ext cx="3064933" cy="4629150"/>
          </a:xfrm>
          <a:ln>
            <a:noFill/>
          </a:ln>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5" name="Rectangle 4"/>
          <p:cNvSpPr/>
          <p:nvPr userDrawn="1"/>
        </p:nvSpPr>
        <p:spPr>
          <a:xfrm>
            <a:off x="2990850" y="1160463"/>
            <a:ext cx="615315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 Placeholder 9"/>
          <p:cNvSpPr>
            <a:spLocks noGrp="1"/>
          </p:cNvSpPr>
          <p:nvPr>
            <p:ph type="body" sz="quarter" idx="11"/>
          </p:nvPr>
        </p:nvSpPr>
        <p:spPr>
          <a:xfrm>
            <a:off x="3443821" y="1430281"/>
            <a:ext cx="5369979" cy="2523657"/>
          </a:xfrm>
        </p:spPr>
        <p:txBody>
          <a:bodyPr/>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
        <p:nvSpPr>
          <p:cNvPr id="6" name="Picture Placeholder 11"/>
          <p:cNvSpPr>
            <a:spLocks noGrp="1"/>
          </p:cNvSpPr>
          <p:nvPr>
            <p:ph type="pic" sz="quarter" idx="13"/>
          </p:nvPr>
        </p:nvSpPr>
        <p:spPr>
          <a:xfrm>
            <a:off x="6351" y="1159936"/>
            <a:ext cx="2944368" cy="2971800"/>
          </a:xfrm>
          <a:ln>
            <a:noFill/>
          </a:ln>
          <a:effectLst>
            <a:reflection stA="30000" endPos="4000" dir="5400000" sy="-100000" algn="bl" rotWithShape="0"/>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wmf"/><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4863" y="2460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04863" y="1524000"/>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8" name="Picture 20" descr="Oracle WHITE"/>
          <p:cNvPicPr>
            <a:picLocks noChangeArrowheads="1"/>
          </p:cNvPicPr>
          <p:nvPr/>
        </p:nvPicPr>
        <p:blipFill>
          <a:blip r:embed="rId20" cstate="print"/>
          <a:srcRect/>
          <a:stretch>
            <a:fillRect/>
          </a:stretch>
        </p:blipFill>
        <p:spPr bwMode="auto">
          <a:xfrm>
            <a:off x="8015288" y="4668838"/>
            <a:ext cx="704850" cy="88900"/>
          </a:xfrm>
          <a:prstGeom prst="rect">
            <a:avLst/>
          </a:prstGeom>
          <a:noFill/>
          <a:ln w="9525">
            <a:noFill/>
            <a:miter lim="800000"/>
            <a:headEnd/>
            <a:tailEnd/>
          </a:ln>
        </p:spPr>
      </p:pic>
      <p:grpSp>
        <p:nvGrpSpPr>
          <p:cNvPr id="1029" name="Group 4"/>
          <p:cNvGrpSpPr>
            <a:grpSpLocks/>
          </p:cNvGrpSpPr>
          <p:nvPr/>
        </p:nvGrpSpPr>
        <p:grpSpPr bwMode="auto">
          <a:xfrm>
            <a:off x="0" y="4629150"/>
            <a:ext cx="9144000" cy="168275"/>
            <a:chOff x="0" y="4629150"/>
            <a:chExt cx="9144000" cy="168275"/>
          </a:xfrm>
        </p:grpSpPr>
        <p:pic>
          <p:nvPicPr>
            <p:cNvPr id="1035" name="Picture 25" descr="Red Bar"/>
            <p:cNvPicPr>
              <a:picLocks noChangeAspect="1" noChangeArrowheads="1"/>
            </p:cNvPicPr>
            <p:nvPr/>
          </p:nvPicPr>
          <p:blipFill>
            <a:blip r:embed="rId21"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1036" name="Picture 20" descr="Oracle WHITE"/>
            <p:cNvPicPr>
              <a:picLocks noChangeArrowheads="1"/>
            </p:cNvPicPr>
            <p:nvPr userDrawn="1"/>
          </p:nvPicPr>
          <p:blipFill>
            <a:blip r:embed="rId20"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1030" name="Group 13"/>
          <p:cNvGrpSpPr>
            <a:grpSpLocks/>
          </p:cNvGrpSpPr>
          <p:nvPr/>
        </p:nvGrpSpPr>
        <p:grpSpPr bwMode="auto">
          <a:xfrm>
            <a:off x="598488" y="4913313"/>
            <a:ext cx="2538412" cy="219075"/>
            <a:chOff x="597807" y="4913790"/>
            <a:chExt cx="2538530" cy="219168"/>
          </a:xfrm>
        </p:grpSpPr>
        <p:sp>
          <p:nvSpPr>
            <p:cNvPr id="15" name="Text Box 14"/>
            <p:cNvSpPr txBox="1">
              <a:spLocks noChangeArrowheads="1"/>
            </p:cNvSpPr>
            <p:nvPr userDrawn="1"/>
          </p:nvSpPr>
          <p:spPr bwMode="auto">
            <a:xfrm>
              <a:off x="631146" y="4913790"/>
              <a:ext cx="2505191"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chemeClr val="accent1"/>
                </a:buClr>
                <a:buFont typeface="Arial"/>
                <a:buNone/>
                <a:defRPr/>
              </a:pPr>
              <a:r>
                <a:rPr lang="en-US" sz="600" dirty="0" smtClean="0">
                  <a:cs typeface="+mn-cs"/>
                </a:rPr>
                <a:t>Copyright © 2012, Oracle and/or its affiliates. All rights reserved.</a:t>
              </a:r>
            </a:p>
          </p:txBody>
        </p:sp>
        <p:cxnSp>
          <p:nvCxnSpPr>
            <p:cNvPr id="16" name="Straight Connector 15"/>
            <p:cNvCxnSpPr/>
            <p:nvPr userDrawn="1"/>
          </p:nvCxnSpPr>
          <p:spPr>
            <a:xfrm flipH="1">
              <a:off x="597807"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cxnSp>
          <p:nvCxnSpPr>
            <p:cNvPr id="19" name="Straight Connector 18"/>
            <p:cNvCxnSpPr/>
            <p:nvPr userDrawn="1"/>
          </p:nvCxnSpPr>
          <p:spPr>
            <a:xfrm flipH="1">
              <a:off x="2893439"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355600" y="4883150"/>
            <a:ext cx="279400" cy="185738"/>
          </a:xfrm>
          <a:prstGeom prst="rect">
            <a:avLst/>
          </a:prstGeom>
        </p:spPr>
        <p:txBody>
          <a:bodyPr wrap="none">
            <a:spAutoFit/>
          </a:bodyPr>
          <a:lstStyle/>
          <a:p>
            <a:pPr algn="r" fontAlgn="auto">
              <a:spcBef>
                <a:spcPts val="0"/>
              </a:spcBef>
              <a:spcAft>
                <a:spcPts val="0"/>
              </a:spcAft>
              <a:defRPr/>
            </a:pPr>
            <a:fld id="{B86D0798-507A-416E-B22F-17C062A4551C}" type="slidenum">
              <a:rPr lang="en-US" sz="600">
                <a:latin typeface="+mn-lt"/>
                <a:cs typeface="+mn-cs"/>
              </a:rPr>
              <a:pPr algn="r" fontAlgn="auto">
                <a:spcBef>
                  <a:spcPts val="0"/>
                </a:spcBef>
                <a:spcAft>
                  <a:spcPts val="0"/>
                </a:spcAft>
                <a:defRPr/>
              </a:pPr>
              <a:t>‹#›</a:t>
            </a:fld>
            <a:endParaRPr lang="en-US" sz="600" dirty="0">
              <a:latin typeface="+mn-lt"/>
              <a:cs typeface="+mn-cs"/>
            </a:endParaRPr>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 id="2147484114" r:id="rId12"/>
    <p:sldLayoutId id="2147484115" r:id="rId13"/>
    <p:sldLayoutId id="2147484116" r:id="rId14"/>
    <p:sldLayoutId id="2147484117" r:id="rId15"/>
    <p:sldLayoutId id="2147484118" r:id="rId16"/>
    <p:sldLayoutId id="2147484119" r:id="rId17"/>
    <p:sldLayoutId id="2147484124" r:id="rId18"/>
  </p:sldLayoutIdLst>
  <p:transition spd="med">
    <p:fade/>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0" fontAlgn="base" hangingPunct="0">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2pPr>
      <a:lvl3pPr marL="974725" indent="-174625" algn="l" defTabSz="228600" rtl="0" eaLnBrk="0" fontAlgn="base" hangingPunct="0">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4pPr>
      <a:lvl5pPr marL="1828800" indent="-168275" algn="l" rtl="0" eaLnBrk="0" fontAlgn="base" hangingPunct="0">
        <a:spcBef>
          <a:spcPct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9" descr="CorporatePresentation2.jpg                                     015095CBMacintosh HD                   C38EA56D:"/>
          <p:cNvPicPr>
            <a:picLocks noChangeAspect="1" noChangeArrowheads="1"/>
          </p:cNvPicPr>
          <p:nvPr userDrawn="1"/>
        </p:nvPicPr>
        <p:blipFill>
          <a:blip r:embed="rId3" cstate="print"/>
          <a:srcRect/>
          <a:stretch>
            <a:fillRect/>
          </a:stretch>
        </p:blipFill>
        <p:spPr bwMode="auto">
          <a:xfrm>
            <a:off x="-228600" y="0"/>
            <a:ext cx="9602788" cy="5145088"/>
          </a:xfrm>
          <a:prstGeom prst="rect">
            <a:avLst/>
          </a:prstGeom>
          <a:noFill/>
          <a:ln w="9525">
            <a:noFill/>
            <a:miter lim="800000"/>
            <a:headEnd/>
            <a:tailEnd/>
          </a:ln>
        </p:spPr>
      </p:pic>
      <p:sp>
        <p:nvSpPr>
          <p:cNvPr id="2051" name="Rectangle 2"/>
          <p:cNvSpPr>
            <a:spLocks noGrp="1" noChangeArrowheads="1"/>
          </p:cNvSpPr>
          <p:nvPr>
            <p:ph type="title"/>
          </p:nvPr>
        </p:nvSpPr>
        <p:spPr bwMode="auto">
          <a:xfrm>
            <a:off x="685800" y="342900"/>
            <a:ext cx="7772400" cy="685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3"/>
          <p:cNvSpPr>
            <a:spLocks noGrp="1" noChangeArrowheads="1"/>
          </p:cNvSpPr>
          <p:nvPr>
            <p:ph type="body" idx="1"/>
          </p:nvPr>
        </p:nvSpPr>
        <p:spPr bwMode="auto">
          <a:xfrm>
            <a:off x="685800" y="1257300"/>
            <a:ext cx="77724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Rectangle 10"/>
          <p:cNvSpPr>
            <a:spLocks noChangeArrowheads="1"/>
          </p:cNvSpPr>
          <p:nvPr userDrawn="1"/>
        </p:nvSpPr>
        <p:spPr bwMode="auto">
          <a:xfrm>
            <a:off x="-228600" y="1028700"/>
            <a:ext cx="9601200" cy="114300"/>
          </a:xfrm>
          <a:prstGeom prst="rect">
            <a:avLst/>
          </a:prstGeom>
          <a:solidFill>
            <a:schemeClr val="bg1"/>
          </a:solidFill>
          <a:ln w="9525">
            <a:noFill/>
            <a:miter lim="800000"/>
            <a:headEnd/>
            <a:tailEnd/>
          </a:ln>
          <a:effectLst/>
        </p:spPr>
        <p:txBody>
          <a:bodyPr wrap="none" anchor="ctr"/>
          <a:lstStyle/>
          <a:p>
            <a:pPr fontAlgn="auto">
              <a:spcBef>
                <a:spcPts val="0"/>
              </a:spcBef>
              <a:spcAft>
                <a:spcPts val="0"/>
              </a:spcAft>
              <a:defRPr/>
            </a:pPr>
            <a:endParaRPr lang="en-US">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4102" r:id="rId1"/>
  </p:sldLayoutIdLst>
  <p:txStyles>
    <p:titleStyle>
      <a:lvl1pPr algn="l" rtl="0" eaLnBrk="0" fontAlgn="base" hangingPunct="0">
        <a:spcBef>
          <a:spcPct val="0"/>
        </a:spcBef>
        <a:spcAft>
          <a:spcPct val="0"/>
        </a:spcAft>
        <a:defRPr sz="3200">
          <a:solidFill>
            <a:srgbClr val="FFF8BA"/>
          </a:solidFill>
          <a:latin typeface="+mj-lt"/>
          <a:ea typeface="ヒラギノ角ゴ Pro W3" pitchFamily="-110" charset="-128"/>
          <a:cs typeface="ヒラギノ角ゴ Pro W3" pitchFamily="-110" charset="-128"/>
        </a:defRPr>
      </a:lvl1pPr>
      <a:lvl2pPr algn="l" rtl="0" eaLnBrk="0" fontAlgn="base" hangingPunct="0">
        <a:spcBef>
          <a:spcPct val="0"/>
        </a:spcBef>
        <a:spcAft>
          <a:spcPct val="0"/>
        </a:spcAft>
        <a:defRPr sz="3200">
          <a:solidFill>
            <a:srgbClr val="FFF8BA"/>
          </a:solidFill>
          <a:latin typeface="Times" pitchFamily="-110" charset="0"/>
          <a:ea typeface="ヒラギノ角ゴ Pro W3" pitchFamily="-110" charset="-128"/>
          <a:cs typeface="ヒラギノ角ゴ Pro W3" pitchFamily="-110" charset="-128"/>
        </a:defRPr>
      </a:lvl2pPr>
      <a:lvl3pPr algn="l" rtl="0" eaLnBrk="0" fontAlgn="base" hangingPunct="0">
        <a:spcBef>
          <a:spcPct val="0"/>
        </a:spcBef>
        <a:spcAft>
          <a:spcPct val="0"/>
        </a:spcAft>
        <a:defRPr sz="3200">
          <a:solidFill>
            <a:srgbClr val="FFF8BA"/>
          </a:solidFill>
          <a:latin typeface="Times" pitchFamily="-110" charset="0"/>
          <a:ea typeface="ヒラギノ角ゴ Pro W3" pitchFamily="-110" charset="-128"/>
          <a:cs typeface="ヒラギノ角ゴ Pro W3" pitchFamily="-110" charset="-128"/>
        </a:defRPr>
      </a:lvl3pPr>
      <a:lvl4pPr algn="l" rtl="0" eaLnBrk="0" fontAlgn="base" hangingPunct="0">
        <a:spcBef>
          <a:spcPct val="0"/>
        </a:spcBef>
        <a:spcAft>
          <a:spcPct val="0"/>
        </a:spcAft>
        <a:defRPr sz="3200">
          <a:solidFill>
            <a:srgbClr val="FFF8BA"/>
          </a:solidFill>
          <a:latin typeface="Times" pitchFamily="-110" charset="0"/>
          <a:ea typeface="ヒラギノ角ゴ Pro W3" pitchFamily="-110" charset="-128"/>
          <a:cs typeface="ヒラギノ角ゴ Pro W3" pitchFamily="-110" charset="-128"/>
        </a:defRPr>
      </a:lvl4pPr>
      <a:lvl5pPr algn="l" rtl="0" eaLnBrk="0" fontAlgn="base" hangingPunct="0">
        <a:spcBef>
          <a:spcPct val="0"/>
        </a:spcBef>
        <a:spcAft>
          <a:spcPct val="0"/>
        </a:spcAft>
        <a:defRPr sz="3200">
          <a:solidFill>
            <a:srgbClr val="FFF8BA"/>
          </a:solidFill>
          <a:latin typeface="Times" pitchFamily="-110" charset="0"/>
          <a:ea typeface="ヒラギノ角ゴ Pro W3" pitchFamily="-110" charset="-128"/>
          <a:cs typeface="ヒラギノ角ゴ Pro W3" pitchFamily="-110" charset="-128"/>
        </a:defRPr>
      </a:lvl5pPr>
      <a:lvl6pPr marL="457200" algn="l" rtl="0" fontAlgn="base">
        <a:spcBef>
          <a:spcPct val="0"/>
        </a:spcBef>
        <a:spcAft>
          <a:spcPct val="0"/>
        </a:spcAft>
        <a:defRPr sz="3200">
          <a:solidFill>
            <a:srgbClr val="FFF8BA"/>
          </a:solidFill>
          <a:latin typeface="Times" pitchFamily="-110" charset="0"/>
        </a:defRPr>
      </a:lvl6pPr>
      <a:lvl7pPr marL="914400" algn="l" rtl="0" fontAlgn="base">
        <a:spcBef>
          <a:spcPct val="0"/>
        </a:spcBef>
        <a:spcAft>
          <a:spcPct val="0"/>
        </a:spcAft>
        <a:defRPr sz="3200">
          <a:solidFill>
            <a:srgbClr val="FFF8BA"/>
          </a:solidFill>
          <a:latin typeface="Times" pitchFamily="-110" charset="0"/>
        </a:defRPr>
      </a:lvl7pPr>
      <a:lvl8pPr marL="1371600" algn="l" rtl="0" fontAlgn="base">
        <a:spcBef>
          <a:spcPct val="0"/>
        </a:spcBef>
        <a:spcAft>
          <a:spcPct val="0"/>
        </a:spcAft>
        <a:defRPr sz="3200">
          <a:solidFill>
            <a:srgbClr val="FFF8BA"/>
          </a:solidFill>
          <a:latin typeface="Times" pitchFamily="-110" charset="0"/>
        </a:defRPr>
      </a:lvl8pPr>
      <a:lvl9pPr marL="1828800" algn="l" rtl="0" fontAlgn="base">
        <a:spcBef>
          <a:spcPct val="0"/>
        </a:spcBef>
        <a:spcAft>
          <a:spcPct val="0"/>
        </a:spcAft>
        <a:defRPr sz="3200">
          <a:solidFill>
            <a:srgbClr val="FFF8BA"/>
          </a:solidFill>
          <a:latin typeface="Times" pitchFamily="-110" charset="0"/>
        </a:defRPr>
      </a:lvl9pPr>
    </p:titleStyle>
    <p:bodyStyle>
      <a:lvl1pPr marL="228600" indent="-228600" algn="l" rtl="0" eaLnBrk="0" fontAlgn="base" hangingPunct="0">
        <a:spcBef>
          <a:spcPct val="20000"/>
        </a:spcBef>
        <a:spcAft>
          <a:spcPct val="0"/>
        </a:spcAft>
        <a:buClr>
          <a:srgbClr val="B89321"/>
        </a:buClr>
        <a:buChar char="•"/>
        <a:defRPr sz="2400">
          <a:solidFill>
            <a:srgbClr val="7C4B28"/>
          </a:solidFill>
          <a:latin typeface="+mn-lt"/>
          <a:ea typeface="ヒラギノ角ゴ Pro W3" pitchFamily="-110" charset="-128"/>
          <a:cs typeface="ヒラギノ角ゴ Pro W3" pitchFamily="-110" charset="-128"/>
        </a:defRPr>
      </a:lvl1pPr>
      <a:lvl2pPr marL="627063" indent="-284163" algn="l" rtl="0" eaLnBrk="0" fontAlgn="base" hangingPunct="0">
        <a:spcBef>
          <a:spcPct val="20000"/>
        </a:spcBef>
        <a:spcAft>
          <a:spcPct val="0"/>
        </a:spcAft>
        <a:buClr>
          <a:srgbClr val="B89321"/>
        </a:buClr>
        <a:buChar char="–"/>
        <a:defRPr sz="2000">
          <a:solidFill>
            <a:srgbClr val="7C4B28"/>
          </a:solidFill>
          <a:latin typeface="+mn-lt"/>
          <a:ea typeface="ヒラギノ角ゴ Pro W3" pitchFamily="-110" charset="-128"/>
          <a:cs typeface="ヒラギノ角ゴ Pro W3"/>
        </a:defRPr>
      </a:lvl2pPr>
      <a:lvl3pPr marL="915988" indent="-174625" algn="l" rtl="0" eaLnBrk="0" fontAlgn="base" hangingPunct="0">
        <a:spcBef>
          <a:spcPct val="20000"/>
        </a:spcBef>
        <a:spcAft>
          <a:spcPct val="0"/>
        </a:spcAft>
        <a:buClr>
          <a:srgbClr val="B89321"/>
        </a:buClr>
        <a:buChar char="•"/>
        <a:defRPr sz="1600">
          <a:solidFill>
            <a:srgbClr val="7C4B28"/>
          </a:solidFill>
          <a:latin typeface="+mn-lt"/>
          <a:ea typeface="ヒラギノ角ゴ Pro W3" pitchFamily="-110" charset="-128"/>
          <a:cs typeface="ヒラギノ角ゴ Pro W3"/>
        </a:defRPr>
      </a:lvl3pPr>
      <a:lvl4pPr marL="1255713" indent="-225425" algn="l" rtl="0" eaLnBrk="0" fontAlgn="base" hangingPunct="0">
        <a:spcBef>
          <a:spcPct val="20000"/>
        </a:spcBef>
        <a:spcAft>
          <a:spcPct val="0"/>
        </a:spcAft>
        <a:buClr>
          <a:srgbClr val="B89321"/>
        </a:buClr>
        <a:buChar char="–"/>
        <a:defRPr sz="1400">
          <a:solidFill>
            <a:srgbClr val="7C4B28"/>
          </a:solidFill>
          <a:latin typeface="+mn-lt"/>
          <a:ea typeface="ヒラギノ角ゴ Pro W3" pitchFamily="-110" charset="-128"/>
          <a:cs typeface="ヒラギノ角ゴ Pro W3"/>
        </a:defRPr>
      </a:lvl4pPr>
      <a:lvl5pPr marL="1431925" indent="-61913" algn="l" rtl="0" eaLnBrk="0" fontAlgn="base" hangingPunct="0">
        <a:spcBef>
          <a:spcPct val="20000"/>
        </a:spcBef>
        <a:spcAft>
          <a:spcPct val="0"/>
        </a:spcAft>
        <a:buClr>
          <a:srgbClr val="B89321"/>
        </a:buClr>
        <a:defRPr sz="2000">
          <a:solidFill>
            <a:srgbClr val="7C4B28"/>
          </a:solidFill>
          <a:latin typeface="+mn-lt"/>
          <a:ea typeface="ヒラギノ角ゴ Pro W3" pitchFamily="-110" charset="-128"/>
          <a:cs typeface="ヒラギノ角ゴ Pro W3"/>
        </a:defRPr>
      </a:lvl5pPr>
      <a:lvl6pPr marL="1889125" indent="-61913" algn="l" rtl="0" fontAlgn="base">
        <a:spcBef>
          <a:spcPct val="20000"/>
        </a:spcBef>
        <a:spcAft>
          <a:spcPct val="0"/>
        </a:spcAft>
        <a:buClr>
          <a:srgbClr val="B89321"/>
        </a:buClr>
        <a:defRPr sz="2000">
          <a:solidFill>
            <a:srgbClr val="7C4B28"/>
          </a:solidFill>
          <a:latin typeface="+mn-lt"/>
          <a:ea typeface="ヒラギノ角ゴ Pro W3" pitchFamily="-110" charset="-128"/>
        </a:defRPr>
      </a:lvl6pPr>
      <a:lvl7pPr marL="2346325" indent="-61913" algn="l" rtl="0" fontAlgn="base">
        <a:spcBef>
          <a:spcPct val="20000"/>
        </a:spcBef>
        <a:spcAft>
          <a:spcPct val="0"/>
        </a:spcAft>
        <a:buClr>
          <a:srgbClr val="B89321"/>
        </a:buClr>
        <a:defRPr sz="2000">
          <a:solidFill>
            <a:srgbClr val="7C4B28"/>
          </a:solidFill>
          <a:latin typeface="+mn-lt"/>
          <a:ea typeface="ヒラギノ角ゴ Pro W3" pitchFamily="-110" charset="-128"/>
        </a:defRPr>
      </a:lvl7pPr>
      <a:lvl8pPr marL="2803525" indent="-61913" algn="l" rtl="0" fontAlgn="base">
        <a:spcBef>
          <a:spcPct val="20000"/>
        </a:spcBef>
        <a:spcAft>
          <a:spcPct val="0"/>
        </a:spcAft>
        <a:buClr>
          <a:srgbClr val="B89321"/>
        </a:buClr>
        <a:defRPr sz="2000">
          <a:solidFill>
            <a:srgbClr val="7C4B28"/>
          </a:solidFill>
          <a:latin typeface="+mn-lt"/>
          <a:ea typeface="ヒラギノ角ゴ Pro W3" pitchFamily="-110" charset="-128"/>
        </a:defRPr>
      </a:lvl8pPr>
      <a:lvl9pPr marL="3260725" indent="-61913" algn="l" rtl="0" fontAlgn="base">
        <a:spcBef>
          <a:spcPct val="20000"/>
        </a:spcBef>
        <a:spcAft>
          <a:spcPct val="0"/>
        </a:spcAft>
        <a:buClr>
          <a:srgbClr val="B89321"/>
        </a:buClr>
        <a:defRPr sz="2000">
          <a:solidFill>
            <a:srgbClr val="7C4B28"/>
          </a:solidFill>
          <a:latin typeface="+mn-lt"/>
          <a:ea typeface="ヒラギノ角ゴ Pro W3"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804863" y="2460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804863" y="1524000"/>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3076" name="Picture 20" descr="Oracle WHITE"/>
          <p:cNvPicPr>
            <a:picLocks noChangeArrowheads="1"/>
          </p:cNvPicPr>
          <p:nvPr/>
        </p:nvPicPr>
        <p:blipFill>
          <a:blip r:embed="rId5" cstate="print"/>
          <a:srcRect/>
          <a:stretch>
            <a:fillRect/>
          </a:stretch>
        </p:blipFill>
        <p:spPr bwMode="auto">
          <a:xfrm>
            <a:off x="8015288" y="4668838"/>
            <a:ext cx="704850" cy="8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Lst>
  <p:transition spd="med">
    <p:fade/>
  </p:transition>
  <p:timing>
    <p:tnLst>
      <p:par>
        <p:cTn id="1" dur="indefinite" restart="never" nodeType="tmRoot"/>
      </p:par>
    </p:tnLst>
  </p:timing>
  <p:hf sldNum="0" hdr="0" ftr="0" dt="0"/>
  <p:txStyles>
    <p:titleStyle>
      <a:lvl1pPr algn="l" rtl="0" eaLnBrk="0" fontAlgn="base" hangingPunct="0">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eaLnBrk="1" fontAlgn="base" hangingPunct="1">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0" fontAlgn="base" hangingPunct="0">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2pPr>
      <a:lvl3pPr marL="974725" indent="-174625" algn="l" defTabSz="228600" rtl="0" eaLnBrk="0" fontAlgn="base" hangingPunct="0">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4pPr>
      <a:lvl5pPr marL="1828800" indent="-168275" algn="l" rtl="0" eaLnBrk="0" fontAlgn="base" hangingPunct="0">
        <a:spcBef>
          <a:spcPct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oracle.com/technetwork/database/features/availability/maa-tech-wp-sundbm-backup-final-129256.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hyperlink" Target="http://www.oracle.com/technetwork/database/secure-backup/learnmore/osb-103-dbmachine-datasheet-166807.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oracle.com/technetwork/server-storage/engineered-systems/database-appliance/documentation/protecting-oda-with-osb-1674207.pdf"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monsanto.com/" TargetMode="External"/><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20.xml"/><Relationship Id="rId5" Type="http://schemas.openxmlformats.org/officeDocument/2006/relationships/image" Target="../media/image37.jpeg"/><Relationship Id="rId4" Type="http://schemas.openxmlformats.org/officeDocument/2006/relationships/image" Target="../media/image36.jpeg"/></Relationships>
</file>

<file path=ppt/slides/_rels/slide2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5.jpeg"/><Relationship Id="rId7" Type="http://schemas.openxmlformats.org/officeDocument/2006/relationships/image" Target="../media/image41.jpeg"/><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image" Target="../media/image40.jpeg"/><Relationship Id="rId5" Type="http://schemas.openxmlformats.org/officeDocument/2006/relationships/image" Target="../media/image39.jpeg"/><Relationship Id="rId10" Type="http://schemas.openxmlformats.org/officeDocument/2006/relationships/image" Target="../media/image44.jpeg"/><Relationship Id="rId4" Type="http://schemas.openxmlformats.org/officeDocument/2006/relationships/image" Target="../media/image38.png"/><Relationship Id="rId9" Type="http://schemas.openxmlformats.org/officeDocument/2006/relationships/image" Target="../media/image43.jpeg"/></Relationships>
</file>

<file path=ppt/slides/_rels/slide26.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35.jpeg"/><Relationship Id="rId7" Type="http://schemas.openxmlformats.org/officeDocument/2006/relationships/image" Target="../media/image47.jpeg"/><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image" Target="../media/image46.jpeg"/><Relationship Id="rId11" Type="http://schemas.openxmlformats.org/officeDocument/2006/relationships/image" Target="../media/image51.png"/><Relationship Id="rId5" Type="http://schemas.openxmlformats.org/officeDocument/2006/relationships/image" Target="../media/image45.jpeg"/><Relationship Id="rId10" Type="http://schemas.openxmlformats.org/officeDocument/2006/relationships/image" Target="../media/image50.png"/><Relationship Id="rId4" Type="http://schemas.openxmlformats.org/officeDocument/2006/relationships/image" Target="../media/image28.emf"/><Relationship Id="rId9" Type="http://schemas.openxmlformats.org/officeDocument/2006/relationships/image" Target="../media/image49.jpeg"/></Relationships>
</file>

<file path=ppt/slides/_rels/slide2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5.jpeg"/><Relationship Id="rId7"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0.xml"/><Relationship Id="rId6" Type="http://schemas.openxmlformats.org/officeDocument/2006/relationships/image" Target="../media/image30.png"/><Relationship Id="rId5" Type="http://schemas.openxmlformats.org/officeDocument/2006/relationships/image" Target="../media/image53.png"/><Relationship Id="rId10" Type="http://schemas.openxmlformats.org/officeDocument/2006/relationships/image" Target="../media/image54.jpeg"/><Relationship Id="rId4" Type="http://schemas.openxmlformats.org/officeDocument/2006/relationships/image" Target="../media/image52.jpeg"/><Relationship Id="rId9" Type="http://schemas.openxmlformats.org/officeDocument/2006/relationships/image" Target="../media/image51.png"/></Relationships>
</file>

<file path=ppt/slides/_rels/slide2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5.jpeg"/><Relationship Id="rId7" Type="http://schemas.openxmlformats.org/officeDocument/2006/relationships/image" Target="../media/image56.jpeg"/><Relationship Id="rId2" Type="http://schemas.openxmlformats.org/officeDocument/2006/relationships/notesSlide" Target="../notesSlides/notesSlide28.xml"/><Relationship Id="rId1" Type="http://schemas.openxmlformats.org/officeDocument/2006/relationships/slideLayout" Target="../slideLayouts/slideLayout20.xml"/><Relationship Id="rId6" Type="http://schemas.openxmlformats.org/officeDocument/2006/relationships/image" Target="../media/image55.jpeg"/><Relationship Id="rId5" Type="http://schemas.openxmlformats.org/officeDocument/2006/relationships/image" Target="../media/image51.pn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0.xml"/><Relationship Id="rId1" Type="http://schemas.openxmlformats.org/officeDocument/2006/relationships/slideLayout" Target="../slideLayouts/slideLayout20.xml"/><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8.emf"/><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28.emf"/></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hyperlink" Target="http://www.oracle.com/technetwork/products/secure-backup/learnmore/osb-tapedevicematrix-520156.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28650" y="1571625"/>
            <a:ext cx="4883150" cy="1101725"/>
          </a:xfrm>
        </p:spPr>
        <p:txBody>
          <a:bodyPr/>
          <a:lstStyle/>
          <a:p>
            <a:r>
              <a:rPr smtClean="0">
                <a:ln>
                  <a:noFill/>
                </a:ln>
              </a:rPr>
              <a:t/>
            </a:r>
            <a:br>
              <a:rPr smtClean="0">
                <a:ln>
                  <a:noFill/>
                </a:ln>
              </a:rPr>
            </a:br>
            <a:r>
              <a:rPr smtClean="0">
                <a:ln>
                  <a:noFill/>
                </a:ln>
              </a:rPr>
              <a:t>Optimized for Oracle Engineered Systems</a:t>
            </a:r>
            <a:br>
              <a:rPr smtClean="0">
                <a:ln>
                  <a:noFill/>
                </a:ln>
              </a:rPr>
            </a:br>
            <a:endParaRPr smtClean="0">
              <a:ln>
                <a:noFill/>
              </a:ln>
            </a:endParaRPr>
          </a:p>
        </p:txBody>
      </p:sp>
      <p:pic>
        <p:nvPicPr>
          <p:cNvPr id="30724"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8"/>
            <a:ext cx="3429000" cy="4629151"/>
          </a:xfrm>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04863" y="246063"/>
            <a:ext cx="8229600" cy="406400"/>
          </a:xfrm>
        </p:spPr>
        <p:txBody>
          <a:bodyPr/>
          <a:lstStyle/>
          <a:p>
            <a:r>
              <a:rPr lang="en-US" sz="2400" smtClean="0"/>
              <a:t>Complete Oracle Integrated Solution</a:t>
            </a:r>
          </a:p>
        </p:txBody>
      </p:sp>
      <p:sp>
        <p:nvSpPr>
          <p:cNvPr id="31747" name="Text Placeholder 3"/>
          <p:cNvSpPr>
            <a:spLocks noGrp="1"/>
          </p:cNvSpPr>
          <p:nvPr>
            <p:ph type="body" sz="quarter" idx="13"/>
          </p:nvPr>
        </p:nvSpPr>
        <p:spPr>
          <a:xfrm>
            <a:off x="804863" y="647700"/>
            <a:ext cx="8229600" cy="304800"/>
          </a:xfrm>
        </p:spPr>
        <p:txBody>
          <a:bodyPr/>
          <a:lstStyle/>
          <a:p>
            <a:pPr>
              <a:spcAft>
                <a:spcPct val="0"/>
              </a:spcAft>
            </a:pPr>
            <a:r>
              <a:rPr lang="en-US" smtClean="0"/>
              <a:t>Oracle Built, Supported and MAA Validated</a:t>
            </a:r>
          </a:p>
        </p:txBody>
      </p:sp>
      <p:sp>
        <p:nvSpPr>
          <p:cNvPr id="6" name="Rectangle 5"/>
          <p:cNvSpPr/>
          <p:nvPr/>
        </p:nvSpPr>
        <p:spPr>
          <a:xfrm>
            <a:off x="5630333" y="1414463"/>
            <a:ext cx="3513667" cy="1729704"/>
          </a:xfrm>
          <a:prstGeom prst="rect">
            <a:avLst/>
          </a:prstGeom>
        </p:spPr>
        <p:txBody>
          <a:bodyPr wrap="square">
            <a:spAutoFit/>
          </a:bodyPr>
          <a:lstStyle/>
          <a:p>
            <a:pPr marL="112713" indent="-228600">
              <a:spcBef>
                <a:spcPct val="40000"/>
              </a:spcBef>
              <a:buClr>
                <a:schemeClr val="tx2"/>
              </a:buClr>
              <a:buSzPct val="100000"/>
              <a:defRPr/>
            </a:pPr>
            <a:r>
              <a:rPr lang="en-US" sz="2000" kern="0" dirty="0" smtClean="0">
                <a:latin typeface="Arial" charset="0"/>
                <a:ea typeface="ＭＳ Ｐゴシック"/>
                <a:cs typeface="ＭＳ Ｐゴシック"/>
              </a:rPr>
              <a:t>   Performance results:</a:t>
            </a:r>
            <a:endParaRPr lang="en-US" sz="2000" kern="0" dirty="0">
              <a:latin typeface="Arial" charset="0"/>
              <a:ea typeface="ＭＳ Ｐゴシック"/>
              <a:cs typeface="ＭＳ Ｐゴシック"/>
            </a:endParaRPr>
          </a:p>
          <a:p>
            <a:pPr marL="569913" lvl="1" indent="-228600">
              <a:spcBef>
                <a:spcPct val="40000"/>
              </a:spcBef>
              <a:buSzPct val="85000"/>
              <a:buFont typeface="Arial" pitchFamily="34" charset="0"/>
              <a:buChar char="–"/>
              <a:defRPr/>
            </a:pPr>
            <a:r>
              <a:rPr lang="en-US" kern="0" dirty="0">
                <a:latin typeface="Arial" charset="0"/>
                <a:ea typeface="ＭＳ Ｐゴシック"/>
                <a:cs typeface="ＭＳ Ｐゴシック"/>
              </a:rPr>
              <a:t>Backup </a:t>
            </a:r>
            <a:r>
              <a:rPr lang="en-US" kern="0" dirty="0" smtClean="0">
                <a:latin typeface="Arial" charset="0"/>
                <a:ea typeface="ＭＳ Ｐゴシック"/>
                <a:cs typeface="ＭＳ Ｐゴシック"/>
              </a:rPr>
              <a:t>rate:  8.6 TB/hr</a:t>
            </a:r>
            <a:br>
              <a:rPr lang="en-US" kern="0" dirty="0" smtClean="0">
                <a:latin typeface="Arial" charset="0"/>
                <a:ea typeface="ＭＳ Ｐゴシック"/>
                <a:cs typeface="ＭＳ Ｐゴシック"/>
              </a:rPr>
            </a:br>
            <a:r>
              <a:rPr lang="en-US" kern="0" dirty="0" smtClean="0">
                <a:latin typeface="Arial" charset="0"/>
                <a:ea typeface="ＭＳ Ｐゴシック"/>
                <a:cs typeface="ＭＳ Ｐゴシック"/>
              </a:rPr>
              <a:t> </a:t>
            </a:r>
            <a:r>
              <a:rPr lang="en-US" sz="1600" kern="0" dirty="0" smtClean="0">
                <a:latin typeface="Arial" charset="0"/>
                <a:ea typeface="ＭＳ Ｐゴシック"/>
                <a:cs typeface="ＭＳ Ｐゴシック"/>
              </a:rPr>
              <a:t>179 MB/sec </a:t>
            </a:r>
            <a:r>
              <a:rPr lang="en-US" sz="1600" kern="0" dirty="0">
                <a:latin typeface="Arial" charset="0"/>
                <a:ea typeface="ＭＳ Ｐゴシック"/>
                <a:cs typeface="ＭＳ Ｐゴシック"/>
              </a:rPr>
              <a:t>per tape </a:t>
            </a:r>
            <a:r>
              <a:rPr lang="en-US" sz="1600" kern="0" dirty="0" smtClean="0">
                <a:latin typeface="Arial" charset="0"/>
                <a:ea typeface="ＭＳ Ｐゴシック"/>
                <a:cs typeface="ＭＳ Ｐゴシック"/>
              </a:rPr>
              <a:t>drive</a:t>
            </a:r>
            <a:endParaRPr lang="en-US" kern="0" dirty="0">
              <a:latin typeface="Arial" charset="0"/>
              <a:ea typeface="ＭＳ Ｐゴシック"/>
              <a:cs typeface="ＭＳ Ｐゴシック"/>
            </a:endParaRPr>
          </a:p>
          <a:p>
            <a:pPr marL="569913" lvl="1" indent="-228600">
              <a:spcBef>
                <a:spcPct val="40000"/>
              </a:spcBef>
              <a:buSzPct val="85000"/>
              <a:buFont typeface="Arial" pitchFamily="34" charset="0"/>
              <a:buChar char="–"/>
              <a:defRPr/>
            </a:pPr>
            <a:r>
              <a:rPr lang="en-US" kern="0" dirty="0">
                <a:latin typeface="Arial" charset="0"/>
                <a:ea typeface="ＭＳ Ｐゴシック"/>
                <a:cs typeface="ＭＳ Ｐゴシック"/>
              </a:rPr>
              <a:t>Restore rate:  7.8 </a:t>
            </a:r>
            <a:r>
              <a:rPr lang="en-US" kern="0" dirty="0" smtClean="0">
                <a:latin typeface="Arial" charset="0"/>
                <a:ea typeface="ＭＳ Ｐゴシック"/>
                <a:cs typeface="ＭＳ Ｐゴシック"/>
              </a:rPr>
              <a:t>TB/hr</a:t>
            </a:r>
            <a:br>
              <a:rPr lang="en-US" kern="0" dirty="0" smtClean="0">
                <a:latin typeface="Arial" charset="0"/>
                <a:ea typeface="ＭＳ Ｐゴシック"/>
                <a:cs typeface="ＭＳ Ｐゴシック"/>
              </a:rPr>
            </a:br>
            <a:r>
              <a:rPr lang="en-US" kern="0" dirty="0" smtClean="0">
                <a:latin typeface="Arial" charset="0"/>
                <a:ea typeface="ＭＳ Ｐゴシック"/>
                <a:cs typeface="ＭＳ Ｐゴシック"/>
              </a:rPr>
              <a:t> </a:t>
            </a:r>
            <a:r>
              <a:rPr lang="en-US" sz="1600" kern="0" dirty="0" smtClean="0">
                <a:latin typeface="Arial" charset="0"/>
                <a:ea typeface="ＭＳ Ｐゴシック"/>
                <a:cs typeface="ＭＳ Ｐゴシック"/>
              </a:rPr>
              <a:t>162 MB/sec </a:t>
            </a:r>
            <a:r>
              <a:rPr lang="en-US" sz="1600" kern="0" dirty="0">
                <a:latin typeface="Arial" charset="0"/>
                <a:ea typeface="ＭＳ Ｐゴシック"/>
                <a:cs typeface="ＭＳ Ｐゴシック"/>
              </a:rPr>
              <a:t>per tape </a:t>
            </a:r>
            <a:r>
              <a:rPr lang="en-US" sz="1600" kern="0" dirty="0" smtClean="0">
                <a:latin typeface="Arial" charset="0"/>
                <a:ea typeface="ＭＳ Ｐゴシック"/>
                <a:cs typeface="ＭＳ Ｐゴシック"/>
              </a:rPr>
              <a:t>drive </a:t>
            </a:r>
            <a:endParaRPr lang="en-US" kern="0" dirty="0">
              <a:latin typeface="Arial" charset="0"/>
              <a:ea typeface="ＭＳ Ｐゴシック"/>
              <a:cs typeface="ＭＳ Ｐゴシック"/>
            </a:endParaRPr>
          </a:p>
        </p:txBody>
      </p:sp>
      <p:sp>
        <p:nvSpPr>
          <p:cNvPr id="8" name="Rectangle 7"/>
          <p:cNvSpPr/>
          <p:nvPr/>
        </p:nvSpPr>
        <p:spPr>
          <a:xfrm>
            <a:off x="180975" y="3748088"/>
            <a:ext cx="8820150" cy="763587"/>
          </a:xfrm>
          <a:prstGeom prst="rect">
            <a:avLst/>
          </a:prstGeom>
        </p:spPr>
        <p:txBody>
          <a:bodyPr>
            <a:spAutoFit/>
          </a:bodyPr>
          <a:lstStyle/>
          <a:p>
            <a:pPr marL="227013" indent="-227013">
              <a:spcBef>
                <a:spcPct val="40000"/>
              </a:spcBef>
              <a:defRPr/>
            </a:pPr>
            <a:r>
              <a:rPr lang="en-US" sz="1400" kern="0" dirty="0">
                <a:ea typeface="ＭＳ Ｐゴシック"/>
                <a:cs typeface="ＭＳ Ｐゴシック"/>
              </a:rPr>
              <a:t>For more information, refer to the Maximum Availability Architecture (MAA) white paper : </a:t>
            </a:r>
            <a:r>
              <a:rPr lang="en-US" sz="1000" kern="0" dirty="0">
                <a:ea typeface="ＭＳ Ｐゴシック"/>
                <a:cs typeface="ＭＳ Ｐゴシック"/>
                <a:hlinkClick r:id="rId3"/>
              </a:rPr>
              <a:t>http://www.oracle.com/technetwork/database/features/availability/maa-tech-wp-sundbm-backup-final-129256.pdf</a:t>
            </a:r>
            <a:endParaRPr lang="en-US" sz="1000" kern="0" dirty="0">
              <a:ea typeface="ＭＳ Ｐゴシック"/>
              <a:cs typeface="ＭＳ Ｐゴシック"/>
            </a:endParaRPr>
          </a:p>
          <a:p>
            <a:pPr>
              <a:spcBef>
                <a:spcPct val="40000"/>
              </a:spcBef>
              <a:defRPr/>
            </a:pPr>
            <a:r>
              <a:rPr lang="en-US" sz="1400" kern="0" dirty="0">
                <a:ea typeface="ＭＳ Ｐゴシック"/>
                <a:cs typeface="ＭＳ Ｐゴシック"/>
              </a:rPr>
              <a:t>OSB / Exadata Datasheet: </a:t>
            </a:r>
            <a:r>
              <a:rPr lang="en-US" sz="1000" kern="0" dirty="0">
                <a:ea typeface="ＭＳ Ｐゴシック"/>
                <a:cs typeface="ＭＳ Ｐゴシック"/>
                <a:hlinkClick r:id="rId4"/>
              </a:rPr>
              <a:t>http://www.oracle.com/technetwork/database/secure-backup/learnmore/osb-103-dbmachine-datasheet-166807.pdf</a:t>
            </a:r>
            <a:r>
              <a:rPr lang="en-US" sz="1000" kern="0" dirty="0">
                <a:ea typeface="ＭＳ Ｐゴシック"/>
                <a:cs typeface="ＭＳ Ｐゴシック"/>
              </a:rPr>
              <a:t> </a:t>
            </a:r>
          </a:p>
        </p:txBody>
      </p:sp>
      <p:grpSp>
        <p:nvGrpSpPr>
          <p:cNvPr id="11" name="Group 10"/>
          <p:cNvGrpSpPr/>
          <p:nvPr/>
        </p:nvGrpSpPr>
        <p:grpSpPr>
          <a:xfrm>
            <a:off x="629705" y="1102781"/>
            <a:ext cx="5095875" cy="2584982"/>
            <a:chOff x="629705" y="1102781"/>
            <a:chExt cx="5095875" cy="2584982"/>
          </a:xfrm>
        </p:grpSpPr>
        <p:grpSp>
          <p:nvGrpSpPr>
            <p:cNvPr id="10" name="Group 9"/>
            <p:cNvGrpSpPr/>
            <p:nvPr/>
          </p:nvGrpSpPr>
          <p:grpSpPr>
            <a:xfrm>
              <a:off x="629705" y="1252538"/>
              <a:ext cx="5095875" cy="2435225"/>
              <a:chOff x="629705" y="1252538"/>
              <a:chExt cx="5095875" cy="2435225"/>
            </a:xfrm>
          </p:grpSpPr>
          <p:pic>
            <p:nvPicPr>
              <p:cNvPr id="31748" name="Picture 41" descr="Exadata_OSB_2.bmp"/>
              <p:cNvPicPr>
                <a:picLocks noChangeAspect="1"/>
              </p:cNvPicPr>
              <p:nvPr/>
            </p:nvPicPr>
            <p:blipFill>
              <a:blip r:embed="rId5" cstate="print"/>
              <a:srcRect b="4890"/>
              <a:stretch>
                <a:fillRect/>
              </a:stretch>
            </p:blipFill>
            <p:spPr bwMode="auto">
              <a:xfrm>
                <a:off x="629705" y="1252538"/>
                <a:ext cx="5095875" cy="2435225"/>
              </a:xfrm>
              <a:prstGeom prst="rect">
                <a:avLst/>
              </a:prstGeom>
              <a:noFill/>
              <a:ln w="9525">
                <a:solidFill>
                  <a:schemeClr val="tx1"/>
                </a:solidFill>
                <a:miter lim="800000"/>
                <a:headEnd/>
                <a:tailEnd/>
              </a:ln>
            </p:spPr>
          </p:pic>
          <p:sp>
            <p:nvSpPr>
              <p:cNvPr id="9" name="TextBox 8"/>
              <p:cNvSpPr txBox="1"/>
              <p:nvPr/>
            </p:nvSpPr>
            <p:spPr>
              <a:xfrm>
                <a:off x="3282042" y="2628899"/>
                <a:ext cx="865415" cy="369332"/>
              </a:xfrm>
              <a:prstGeom prst="rect">
                <a:avLst/>
              </a:prstGeom>
              <a:solidFill>
                <a:schemeClr val="bg1"/>
              </a:solidFill>
            </p:spPr>
            <p:txBody>
              <a:bodyPr wrap="square" rtlCol="0">
                <a:spAutoFit/>
              </a:bodyPr>
              <a:lstStyle/>
              <a:p>
                <a:pPr algn="ctr"/>
                <a:r>
                  <a:rPr lang="en-US" sz="900" b="1" dirty="0" smtClean="0"/>
                  <a:t>8 Gb Fibre Switch</a:t>
                </a:r>
              </a:p>
            </p:txBody>
          </p:sp>
        </p:grpSp>
        <p:sp>
          <p:nvSpPr>
            <p:cNvPr id="7" name="TextBox 6"/>
            <p:cNvSpPr txBox="1"/>
            <p:nvPr/>
          </p:nvSpPr>
          <p:spPr>
            <a:xfrm>
              <a:off x="3775074" y="1102781"/>
              <a:ext cx="1800225" cy="338138"/>
            </a:xfrm>
            <a:prstGeom prst="rect">
              <a:avLst/>
            </a:prstGeom>
            <a:solidFill>
              <a:schemeClr val="accent6">
                <a:lumMod val="20000"/>
                <a:lumOff val="80000"/>
              </a:schemeClr>
            </a:solidFill>
            <a:ln w="15875">
              <a:solidFill>
                <a:schemeClr val="accent1"/>
              </a:solidFill>
            </a:ln>
          </p:spPr>
          <p:txBody>
            <a:bodyPr>
              <a:spAutoFit/>
            </a:bodyPr>
            <a:lstStyle/>
            <a:p>
              <a:pPr>
                <a:defRPr/>
              </a:pPr>
              <a:r>
                <a:rPr lang="en-US" sz="1600" dirty="0">
                  <a:ea typeface="ＭＳ Ｐゴシック"/>
                  <a:cs typeface="ＭＳ Ｐゴシック"/>
                </a:rPr>
                <a:t>Test Environment</a:t>
              </a:r>
            </a:p>
          </p:txBody>
        </p:sp>
      </p:gr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804863" y="246063"/>
            <a:ext cx="8229600" cy="406400"/>
          </a:xfrm>
        </p:spPr>
        <p:txBody>
          <a:bodyPr/>
          <a:lstStyle/>
          <a:p>
            <a:pPr eaLnBrk="1" hangingPunct="1"/>
            <a:r>
              <a:rPr lang="en-US" smtClean="0"/>
              <a:t>Oracle Database Appliance</a:t>
            </a:r>
          </a:p>
        </p:txBody>
      </p:sp>
      <p:sp>
        <p:nvSpPr>
          <p:cNvPr id="32771"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smtClean="0"/>
              <a:t>Oracle Secure Backup Achieves 268MB / Sec Rate Per LTO-5 Drive</a:t>
            </a:r>
          </a:p>
        </p:txBody>
      </p:sp>
      <p:pic>
        <p:nvPicPr>
          <p:cNvPr id="32772" name="Picture 5"/>
          <p:cNvPicPr>
            <a:picLocks noChangeAspect="1" noChangeArrowheads="1"/>
          </p:cNvPicPr>
          <p:nvPr/>
        </p:nvPicPr>
        <p:blipFill>
          <a:blip r:embed="rId3" cstate="print"/>
          <a:srcRect/>
          <a:stretch>
            <a:fillRect/>
          </a:stretch>
        </p:blipFill>
        <p:spPr bwMode="auto">
          <a:xfrm>
            <a:off x="666750" y="1366838"/>
            <a:ext cx="5259388" cy="2795587"/>
          </a:xfrm>
          <a:prstGeom prst="rect">
            <a:avLst/>
          </a:prstGeom>
          <a:noFill/>
          <a:ln w="9525">
            <a:noFill/>
            <a:miter lim="800000"/>
            <a:headEnd/>
            <a:tailEnd/>
          </a:ln>
        </p:spPr>
      </p:pic>
      <p:sp>
        <p:nvSpPr>
          <p:cNvPr id="32773" name="Rectangle 6"/>
          <p:cNvSpPr>
            <a:spLocks noChangeArrowheads="1"/>
          </p:cNvSpPr>
          <p:nvPr/>
        </p:nvSpPr>
        <p:spPr bwMode="auto">
          <a:xfrm>
            <a:off x="390525" y="4105275"/>
            <a:ext cx="5238750" cy="738188"/>
          </a:xfrm>
          <a:prstGeom prst="rect">
            <a:avLst/>
          </a:prstGeom>
          <a:noFill/>
          <a:ln w="9525">
            <a:noFill/>
            <a:miter lim="800000"/>
            <a:headEnd/>
            <a:tailEnd/>
          </a:ln>
        </p:spPr>
        <p:txBody>
          <a:bodyPr>
            <a:spAutoFit/>
          </a:bodyPr>
          <a:lstStyle/>
          <a:p>
            <a:r>
              <a:rPr lang="en-US" sz="1000"/>
              <a:t>For more information refer to:</a:t>
            </a:r>
          </a:p>
          <a:p>
            <a:r>
              <a:rPr lang="en-US" sz="1000"/>
              <a:t> </a:t>
            </a:r>
            <a:r>
              <a:rPr lang="en-US" sz="1000">
                <a:hlinkClick r:id="rId4"/>
              </a:rPr>
              <a:t>http://www.oracle.com/technetwork/server-storage/engineered-systems/database-appliance/documentation/protecting-oda-with-osb-1674207.pdf</a:t>
            </a:r>
            <a:endParaRPr lang="en-US" sz="1000"/>
          </a:p>
          <a:p>
            <a:endParaRPr lang="en-US" sz="1200"/>
          </a:p>
        </p:txBody>
      </p:sp>
      <p:sp>
        <p:nvSpPr>
          <p:cNvPr id="32774" name="TextBox 8"/>
          <p:cNvSpPr txBox="1">
            <a:spLocks noChangeArrowheads="1"/>
          </p:cNvSpPr>
          <p:nvPr/>
        </p:nvSpPr>
        <p:spPr bwMode="auto">
          <a:xfrm>
            <a:off x="3400425" y="1057275"/>
            <a:ext cx="2200275" cy="400050"/>
          </a:xfrm>
          <a:prstGeom prst="rect">
            <a:avLst/>
          </a:prstGeom>
          <a:noFill/>
          <a:ln w="9525">
            <a:noFill/>
            <a:miter lim="800000"/>
            <a:headEnd/>
            <a:tailEnd/>
          </a:ln>
        </p:spPr>
        <p:txBody>
          <a:bodyPr>
            <a:spAutoFit/>
          </a:bodyPr>
          <a:lstStyle/>
          <a:p>
            <a:pPr algn="ctr"/>
            <a:r>
              <a:rPr lang="en-US" sz="1000">
                <a:solidFill>
                  <a:schemeClr val="tx2"/>
                </a:solidFill>
              </a:rPr>
              <a:t>Oracle Secure Backup Administrative / Media Server</a:t>
            </a:r>
          </a:p>
        </p:txBody>
      </p:sp>
      <p:graphicFrame>
        <p:nvGraphicFramePr>
          <p:cNvPr id="12" name="Table 11"/>
          <p:cNvGraphicFramePr>
            <a:graphicFrameLocks noGrp="1"/>
          </p:cNvGraphicFramePr>
          <p:nvPr/>
        </p:nvGraphicFramePr>
        <p:xfrm>
          <a:off x="6112933" y="1711477"/>
          <a:ext cx="2844800" cy="1667933"/>
        </p:xfrm>
        <a:graphic>
          <a:graphicData uri="http://schemas.openxmlformats.org/drawingml/2006/table">
            <a:tbl>
              <a:tblPr firstRow="1" bandRow="1">
                <a:tableStyleId>{5C22544A-7EE6-4342-B048-85BDC9FD1C3A}</a:tableStyleId>
              </a:tblPr>
              <a:tblGrid>
                <a:gridCol w="821267"/>
                <a:gridCol w="864209"/>
                <a:gridCol w="1159324"/>
              </a:tblGrid>
              <a:tr h="638533">
                <a:tc>
                  <a:txBody>
                    <a:bodyPr/>
                    <a:lstStyle/>
                    <a:p>
                      <a:r>
                        <a:rPr lang="en-US" sz="1100" dirty="0" smtClean="0"/>
                        <a:t>Tape Drive</a:t>
                      </a:r>
                      <a:endParaRPr lang="en-US" sz="1100" dirty="0"/>
                    </a:p>
                  </a:txBody>
                  <a:tcPr anchor="b"/>
                </a:tc>
                <a:tc>
                  <a:txBody>
                    <a:bodyPr/>
                    <a:lstStyle/>
                    <a:p>
                      <a:r>
                        <a:rPr lang="en-US" sz="1100" dirty="0" smtClean="0"/>
                        <a:t>Interface</a:t>
                      </a:r>
                      <a:endParaRPr lang="en-US" sz="1100" dirty="0"/>
                    </a:p>
                  </a:txBody>
                  <a:tcPr anchor="b"/>
                </a:tc>
                <a:tc>
                  <a:txBody>
                    <a:bodyPr/>
                    <a:lstStyle/>
                    <a:p>
                      <a:r>
                        <a:rPr lang="en-US" sz="1100" dirty="0" smtClean="0"/>
                        <a:t>Sustained</a:t>
                      </a:r>
                      <a:r>
                        <a:rPr lang="en-US" sz="1100" baseline="0" dirty="0" smtClean="0"/>
                        <a:t> Backup Rate Per Drive</a:t>
                      </a:r>
                      <a:endParaRPr lang="en-US" sz="1100" dirty="0"/>
                    </a:p>
                  </a:txBody>
                  <a:tcPr anchor="b"/>
                </a:tc>
              </a:tr>
              <a:tr h="512566">
                <a:tc>
                  <a:txBody>
                    <a:bodyPr/>
                    <a:lstStyle/>
                    <a:p>
                      <a:pPr algn="ctr">
                        <a:spcBef>
                          <a:spcPts val="600"/>
                        </a:spcBef>
                      </a:pPr>
                      <a:r>
                        <a:rPr lang="en-US" sz="1400" dirty="0" smtClean="0"/>
                        <a:t>LTO-5*</a:t>
                      </a:r>
                      <a:endParaRPr lang="en-US" sz="1400" dirty="0"/>
                    </a:p>
                  </a:txBody>
                  <a:tcPr>
                    <a:solidFill>
                      <a:srgbClr val="E8E8E8"/>
                    </a:solidFill>
                  </a:tcPr>
                </a:tc>
                <a:tc>
                  <a:txBody>
                    <a:bodyPr/>
                    <a:lstStyle/>
                    <a:p>
                      <a:pPr algn="ctr">
                        <a:spcBef>
                          <a:spcPts val="600"/>
                        </a:spcBef>
                      </a:pPr>
                      <a:r>
                        <a:rPr lang="en-US" sz="1400" dirty="0" smtClean="0"/>
                        <a:t>10GgE</a:t>
                      </a:r>
                      <a:endParaRPr lang="en-US" sz="1400" dirty="0"/>
                    </a:p>
                  </a:txBody>
                  <a:tcPr>
                    <a:solidFill>
                      <a:srgbClr val="E8E8E8"/>
                    </a:solidFill>
                  </a:tcPr>
                </a:tc>
                <a:tc>
                  <a:txBody>
                    <a:bodyPr/>
                    <a:lstStyle/>
                    <a:p>
                      <a:pPr algn="ctr">
                        <a:spcBef>
                          <a:spcPts val="600"/>
                        </a:spcBef>
                      </a:pPr>
                      <a:r>
                        <a:rPr lang="en-US" sz="1400" dirty="0" smtClean="0"/>
                        <a:t>268MB</a:t>
                      </a:r>
                      <a:r>
                        <a:rPr lang="en-US" sz="1400" baseline="0" dirty="0" smtClean="0"/>
                        <a:t> </a:t>
                      </a:r>
                      <a:r>
                        <a:rPr lang="en-US" sz="1400" dirty="0" smtClean="0"/>
                        <a:t>/sec</a:t>
                      </a:r>
                      <a:endParaRPr lang="en-US" sz="1400" dirty="0"/>
                    </a:p>
                  </a:txBody>
                  <a:tcPr>
                    <a:solidFill>
                      <a:srgbClr val="E8E8E8"/>
                    </a:solidFill>
                  </a:tcPr>
                </a:tc>
              </a:tr>
              <a:tr h="516834">
                <a:tc>
                  <a:txBody>
                    <a:bodyPr/>
                    <a:lstStyle/>
                    <a:p>
                      <a:pPr algn="ctr">
                        <a:spcBef>
                          <a:spcPts val="600"/>
                        </a:spcBef>
                      </a:pPr>
                      <a:r>
                        <a:rPr lang="en-US" sz="1400" dirty="0" smtClean="0"/>
                        <a:t>LTO-5**</a:t>
                      </a:r>
                      <a:endParaRPr lang="en-US" sz="1400" dirty="0"/>
                    </a:p>
                  </a:txBody>
                  <a:tcPr>
                    <a:solidFill>
                      <a:srgbClr val="E8E8E8"/>
                    </a:solidFill>
                  </a:tcPr>
                </a:tc>
                <a:tc>
                  <a:txBody>
                    <a:bodyPr/>
                    <a:lstStyle/>
                    <a:p>
                      <a:pPr algn="ctr">
                        <a:spcBef>
                          <a:spcPts val="600"/>
                        </a:spcBef>
                      </a:pPr>
                      <a:r>
                        <a:rPr lang="en-US" sz="1400" dirty="0" err="1" smtClean="0"/>
                        <a:t>GbE</a:t>
                      </a:r>
                      <a:endParaRPr lang="en-US" sz="1400" dirty="0"/>
                    </a:p>
                  </a:txBody>
                  <a:tcPr>
                    <a:solidFill>
                      <a:srgbClr val="E8E8E8"/>
                    </a:solidFill>
                  </a:tcPr>
                </a:tc>
                <a:tc>
                  <a:txBody>
                    <a:bodyPr/>
                    <a:lstStyle/>
                    <a:p>
                      <a:pPr algn="ctr">
                        <a:spcBef>
                          <a:spcPts val="600"/>
                        </a:spcBef>
                      </a:pPr>
                      <a:r>
                        <a:rPr lang="en-US" sz="1400" dirty="0" smtClean="0"/>
                        <a:t>55MB</a:t>
                      </a:r>
                      <a:r>
                        <a:rPr lang="en-US" sz="1400" baseline="0" dirty="0" smtClean="0"/>
                        <a:t> </a:t>
                      </a:r>
                      <a:r>
                        <a:rPr lang="en-US" sz="1400" dirty="0" smtClean="0"/>
                        <a:t>/sec</a:t>
                      </a:r>
                      <a:endParaRPr lang="en-US" sz="1400" dirty="0"/>
                    </a:p>
                  </a:txBody>
                  <a:tcPr>
                    <a:solidFill>
                      <a:srgbClr val="E8E8E8"/>
                    </a:solidFill>
                  </a:tcPr>
                </a:tc>
              </a:tr>
            </a:tbl>
          </a:graphicData>
        </a:graphic>
      </p:graphicFrame>
      <p:sp>
        <p:nvSpPr>
          <p:cNvPr id="32793" name="TextBox 12"/>
          <p:cNvSpPr txBox="1">
            <a:spLocks noChangeArrowheads="1"/>
          </p:cNvSpPr>
          <p:nvPr/>
        </p:nvSpPr>
        <p:spPr bwMode="auto">
          <a:xfrm>
            <a:off x="6029325" y="1279677"/>
            <a:ext cx="3114675" cy="369888"/>
          </a:xfrm>
          <a:prstGeom prst="rect">
            <a:avLst/>
          </a:prstGeom>
          <a:noFill/>
          <a:ln w="9525">
            <a:noFill/>
            <a:miter lim="800000"/>
            <a:headEnd/>
            <a:tailEnd/>
          </a:ln>
        </p:spPr>
        <p:txBody>
          <a:bodyPr>
            <a:spAutoFit/>
          </a:bodyPr>
          <a:lstStyle/>
          <a:p>
            <a:r>
              <a:rPr lang="en-US" dirty="0">
                <a:solidFill>
                  <a:schemeClr val="tx2"/>
                </a:solidFill>
              </a:rPr>
              <a:t>OSB Backup Performance</a:t>
            </a:r>
          </a:p>
        </p:txBody>
      </p:sp>
      <p:sp>
        <p:nvSpPr>
          <p:cNvPr id="16" name="Rectangle 15"/>
          <p:cNvSpPr/>
          <p:nvPr/>
        </p:nvSpPr>
        <p:spPr>
          <a:xfrm>
            <a:off x="495300" y="1019175"/>
            <a:ext cx="5505450" cy="3105150"/>
          </a:xfrm>
          <a:prstGeom prst="rect">
            <a:avLst/>
          </a:prstGeom>
          <a:noFill/>
          <a:ln>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4"/>
          <p:cNvSpPr txBox="1">
            <a:spLocks noChangeArrowheads="1"/>
          </p:cNvSpPr>
          <p:nvPr/>
        </p:nvSpPr>
        <p:spPr bwMode="auto">
          <a:xfrm>
            <a:off x="6124575" y="3507819"/>
            <a:ext cx="2895600" cy="1015663"/>
          </a:xfrm>
          <a:prstGeom prst="rect">
            <a:avLst/>
          </a:prstGeom>
          <a:noFill/>
          <a:ln w="9525">
            <a:noFill/>
            <a:miter lim="800000"/>
            <a:headEnd/>
            <a:tailEnd/>
          </a:ln>
        </p:spPr>
        <p:txBody>
          <a:bodyPr>
            <a:spAutoFit/>
          </a:bodyPr>
          <a:lstStyle/>
          <a:p>
            <a:r>
              <a:rPr lang="en-US" sz="1000" dirty="0">
                <a:solidFill>
                  <a:schemeClr val="tx2"/>
                </a:solidFill>
              </a:rPr>
              <a:t>*LTO-5 native throughput 140 MBs with up to 2:1 tape </a:t>
            </a:r>
            <a:r>
              <a:rPr lang="en-US" sz="1000" dirty="0" smtClean="0">
                <a:solidFill>
                  <a:schemeClr val="tx2"/>
                </a:solidFill>
              </a:rPr>
              <a:t>drive compression</a:t>
            </a:r>
          </a:p>
          <a:p>
            <a:r>
              <a:rPr lang="en-US" sz="1000" dirty="0" smtClean="0">
                <a:solidFill>
                  <a:schemeClr val="tx2"/>
                </a:solidFill>
              </a:rPr>
              <a:t>** </a:t>
            </a:r>
            <a:r>
              <a:rPr lang="en-US" sz="1000" dirty="0">
                <a:solidFill>
                  <a:schemeClr val="tx2"/>
                </a:solidFill>
              </a:rPr>
              <a:t>The limiting factor </a:t>
            </a:r>
            <a:r>
              <a:rPr lang="en-US" sz="1000" dirty="0" smtClean="0">
                <a:solidFill>
                  <a:schemeClr val="tx2"/>
                </a:solidFill>
              </a:rPr>
              <a:t>in the </a:t>
            </a:r>
            <a:r>
              <a:rPr lang="en-US" sz="1000" dirty="0" err="1" smtClean="0">
                <a:solidFill>
                  <a:schemeClr val="tx2"/>
                </a:solidFill>
              </a:rPr>
              <a:t>GbE</a:t>
            </a:r>
            <a:r>
              <a:rPr lang="en-US" sz="1000" dirty="0" smtClean="0">
                <a:solidFill>
                  <a:schemeClr val="tx2"/>
                </a:solidFill>
              </a:rPr>
              <a:t> results was saturation of interface bandwidth as an active-active and/or more NICs or media servers would have achieved better rates.</a:t>
            </a:r>
            <a:endParaRPr lang="en-US" sz="1000" dirty="0">
              <a:solidFill>
                <a:schemeClr val="tx2"/>
              </a:solidFill>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804863" y="246063"/>
            <a:ext cx="8229600" cy="406400"/>
          </a:xfrm>
        </p:spPr>
        <p:txBody>
          <a:bodyPr/>
          <a:lstStyle/>
          <a:p>
            <a:pPr eaLnBrk="1" hangingPunct="1"/>
            <a:r>
              <a:rPr lang="en-US" smtClean="0"/>
              <a:t>Optimized for Oracle Environments</a:t>
            </a:r>
          </a:p>
        </p:txBody>
      </p:sp>
      <p:sp>
        <p:nvSpPr>
          <p:cNvPr id="33795" name="Content Placeholder 2"/>
          <p:cNvSpPr>
            <a:spLocks noGrp="1"/>
          </p:cNvSpPr>
          <p:nvPr>
            <p:ph sz="quarter" idx="12"/>
          </p:nvPr>
        </p:nvSpPr>
        <p:spPr>
          <a:xfrm>
            <a:off x="776288" y="1274763"/>
            <a:ext cx="8229600" cy="2820987"/>
          </a:xfrm>
        </p:spPr>
        <p:txBody>
          <a:bodyPr/>
          <a:lstStyle/>
          <a:p>
            <a:pPr eaLnBrk="1" hangingPunct="1"/>
            <a:r>
              <a:rPr lang="en-US" smtClean="0"/>
              <a:t>Built-in Integration with Recovery Manager (RMAN) API and beyond:</a:t>
            </a:r>
          </a:p>
          <a:p>
            <a:pPr lvl="1" eaLnBrk="1" hangingPunct="1"/>
            <a:r>
              <a:rPr lang="en-US" smtClean="0"/>
              <a:t>RMAN backup encryption</a:t>
            </a:r>
          </a:p>
          <a:p>
            <a:pPr lvl="1" eaLnBrk="1" hangingPunct="1"/>
            <a:r>
              <a:rPr lang="en-US" smtClean="0"/>
              <a:t>Unused block and undo block compression</a:t>
            </a:r>
          </a:p>
          <a:p>
            <a:pPr lvl="1" eaLnBrk="1" hangingPunct="1"/>
            <a:r>
              <a:rPr lang="en-US" smtClean="0"/>
              <a:t>Shared tape buffers with RMAN</a:t>
            </a:r>
          </a:p>
          <a:p>
            <a:pPr eaLnBrk="1" hangingPunct="1"/>
            <a:r>
              <a:rPr lang="en-US" smtClean="0"/>
              <a:t>Ideally suited for Oracle environments with infrastructure performance optimizations:</a:t>
            </a:r>
          </a:p>
          <a:p>
            <a:pPr lvl="1" eaLnBrk="1" hangingPunct="1"/>
            <a:r>
              <a:rPr lang="en-US" smtClean="0"/>
              <a:t>NUMA-aware for Oracle database shadow processes</a:t>
            </a:r>
          </a:p>
          <a:p>
            <a:pPr lvl="1" eaLnBrk="1" hangingPunct="1"/>
            <a:r>
              <a:rPr lang="en-US" smtClean="0"/>
              <a:t>RDS / RDMA* support and transport over InfiniBand networks</a:t>
            </a:r>
          </a:p>
          <a:p>
            <a:pPr lvl="1" eaLnBrk="1" hangingPunct="1"/>
            <a:endParaRPr lang="en-US" smtClean="0"/>
          </a:p>
          <a:p>
            <a:pPr lvl="1" eaLnBrk="1" hangingPunct="1"/>
            <a:endParaRPr lang="en-US" smtClean="0"/>
          </a:p>
        </p:txBody>
      </p:sp>
      <p:sp>
        <p:nvSpPr>
          <p:cNvPr id="33796"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smtClean="0"/>
              <a:t>Oracle Secure Backup</a:t>
            </a:r>
          </a:p>
        </p:txBody>
      </p:sp>
      <p:sp>
        <p:nvSpPr>
          <p:cNvPr id="33797" name="Rectangle 4"/>
          <p:cNvSpPr>
            <a:spLocks noChangeArrowheads="1"/>
          </p:cNvSpPr>
          <p:nvPr/>
        </p:nvSpPr>
        <p:spPr bwMode="auto">
          <a:xfrm>
            <a:off x="4419600" y="4276725"/>
            <a:ext cx="4572000" cy="277813"/>
          </a:xfrm>
          <a:prstGeom prst="rect">
            <a:avLst/>
          </a:prstGeom>
          <a:noFill/>
          <a:ln w="9525">
            <a:noFill/>
            <a:miter lim="800000"/>
            <a:headEnd/>
            <a:tailEnd/>
          </a:ln>
        </p:spPr>
        <p:txBody>
          <a:bodyPr>
            <a:spAutoFit/>
          </a:bodyPr>
          <a:lstStyle/>
          <a:p>
            <a:r>
              <a:rPr lang="en-US" sz="1200"/>
              <a:t>*Reliable Datagram Socket over Remote Direct Memory Access</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804863" y="246063"/>
            <a:ext cx="8229600" cy="406400"/>
          </a:xfrm>
        </p:spPr>
        <p:txBody>
          <a:bodyPr/>
          <a:lstStyle/>
          <a:p>
            <a:pPr eaLnBrk="1" hangingPunct="1"/>
            <a:r>
              <a:rPr lang="en-US" smtClean="0"/>
              <a:t>OSB – Backup Over InfiniBand (IB) Network</a:t>
            </a:r>
          </a:p>
        </p:txBody>
      </p:sp>
      <p:sp>
        <p:nvSpPr>
          <p:cNvPr id="47107"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smtClean="0"/>
              <a:t>More Throughput is a Good Thing!</a:t>
            </a:r>
          </a:p>
        </p:txBody>
      </p:sp>
      <p:sp>
        <p:nvSpPr>
          <p:cNvPr id="8" name="Rounded Rectangle 7"/>
          <p:cNvSpPr/>
          <p:nvPr/>
        </p:nvSpPr>
        <p:spPr>
          <a:xfrm>
            <a:off x="647700" y="1152525"/>
            <a:ext cx="3971925" cy="33718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ounded Rectangle 8"/>
          <p:cNvSpPr/>
          <p:nvPr/>
        </p:nvSpPr>
        <p:spPr>
          <a:xfrm>
            <a:off x="4953000" y="1152525"/>
            <a:ext cx="3990975" cy="33718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47110" name="Picture 2"/>
          <p:cNvPicPr>
            <a:picLocks noGrp="1" noChangeAspect="1" noChangeArrowheads="1"/>
          </p:cNvPicPr>
          <p:nvPr>
            <p:ph idx="4294967295"/>
          </p:nvPr>
        </p:nvPicPr>
        <p:blipFill>
          <a:blip r:embed="rId3" cstate="print"/>
          <a:srcRect/>
          <a:stretch>
            <a:fillRect/>
          </a:stretch>
        </p:blipFill>
        <p:spPr>
          <a:xfrm>
            <a:off x="879475" y="1863725"/>
            <a:ext cx="555625" cy="1651000"/>
          </a:xfrm>
        </p:spPr>
      </p:pic>
      <p:sp>
        <p:nvSpPr>
          <p:cNvPr id="47111" name="TextBox 16"/>
          <p:cNvSpPr txBox="1">
            <a:spLocks noChangeArrowheads="1"/>
          </p:cNvSpPr>
          <p:nvPr/>
        </p:nvSpPr>
        <p:spPr bwMode="auto">
          <a:xfrm>
            <a:off x="885825" y="1152525"/>
            <a:ext cx="3514725" cy="369888"/>
          </a:xfrm>
          <a:prstGeom prst="rect">
            <a:avLst/>
          </a:prstGeom>
          <a:noFill/>
          <a:ln w="9525">
            <a:noFill/>
            <a:miter lim="800000"/>
            <a:headEnd/>
            <a:tailEnd/>
          </a:ln>
        </p:spPr>
        <p:txBody>
          <a:bodyPr>
            <a:spAutoFit/>
          </a:bodyPr>
          <a:lstStyle/>
          <a:p>
            <a:pPr algn="ctr"/>
            <a:r>
              <a:rPr lang="en-US">
                <a:solidFill>
                  <a:schemeClr val="accent1"/>
                </a:solidFill>
              </a:rPr>
              <a:t>The Way It Was…</a:t>
            </a:r>
            <a:endParaRPr lang="en-US" sz="1600">
              <a:solidFill>
                <a:schemeClr val="tx2"/>
              </a:solidFill>
            </a:endParaRPr>
          </a:p>
        </p:txBody>
      </p:sp>
      <p:sp>
        <p:nvSpPr>
          <p:cNvPr id="47112" name="TextBox 20"/>
          <p:cNvSpPr txBox="1">
            <a:spLocks noChangeArrowheads="1"/>
          </p:cNvSpPr>
          <p:nvPr/>
        </p:nvSpPr>
        <p:spPr bwMode="auto">
          <a:xfrm>
            <a:off x="895350" y="3905250"/>
            <a:ext cx="3686175" cy="246063"/>
          </a:xfrm>
          <a:prstGeom prst="rect">
            <a:avLst/>
          </a:prstGeom>
          <a:noFill/>
          <a:ln w="9525">
            <a:noFill/>
            <a:miter lim="800000"/>
            <a:headEnd/>
            <a:tailEnd/>
          </a:ln>
        </p:spPr>
        <p:txBody>
          <a:bodyPr>
            <a:spAutoFit/>
          </a:bodyPr>
          <a:lstStyle/>
          <a:p>
            <a:pPr algn="ctr"/>
            <a:r>
              <a:rPr lang="en-US" sz="1000" b="1">
                <a:solidFill>
                  <a:schemeClr val="tx2"/>
                </a:solidFill>
              </a:rPr>
              <a:t>Limit of one port per media server</a:t>
            </a:r>
          </a:p>
        </p:txBody>
      </p:sp>
      <p:sp>
        <p:nvSpPr>
          <p:cNvPr id="47113" name="TextBox 21"/>
          <p:cNvSpPr txBox="1">
            <a:spLocks noChangeArrowheads="1"/>
          </p:cNvSpPr>
          <p:nvPr/>
        </p:nvSpPr>
        <p:spPr bwMode="auto">
          <a:xfrm>
            <a:off x="1657350" y="1438275"/>
            <a:ext cx="2124075" cy="307975"/>
          </a:xfrm>
          <a:prstGeom prst="rect">
            <a:avLst/>
          </a:prstGeom>
          <a:noFill/>
          <a:ln w="9525">
            <a:noFill/>
            <a:miter lim="800000"/>
            <a:headEnd/>
            <a:tailEnd/>
          </a:ln>
        </p:spPr>
        <p:txBody>
          <a:bodyPr>
            <a:spAutoFit/>
          </a:bodyPr>
          <a:lstStyle/>
          <a:p>
            <a:r>
              <a:rPr lang="en-US" sz="1400">
                <a:solidFill>
                  <a:schemeClr val="tx2"/>
                </a:solidFill>
              </a:rPr>
              <a:t>TCP / IP over InfiniBand</a:t>
            </a:r>
          </a:p>
        </p:txBody>
      </p:sp>
      <p:pic>
        <p:nvPicPr>
          <p:cNvPr id="47114" name="Picture 10"/>
          <p:cNvPicPr>
            <a:picLocks noChangeAspect="1" noChangeArrowheads="1"/>
          </p:cNvPicPr>
          <p:nvPr/>
        </p:nvPicPr>
        <p:blipFill>
          <a:blip r:embed="rId4" cstate="print"/>
          <a:srcRect b="22778"/>
          <a:stretch>
            <a:fillRect/>
          </a:stretch>
        </p:blipFill>
        <p:spPr bwMode="auto">
          <a:xfrm>
            <a:off x="3771900" y="2101850"/>
            <a:ext cx="495300" cy="1146175"/>
          </a:xfrm>
          <a:prstGeom prst="rect">
            <a:avLst/>
          </a:prstGeom>
          <a:noFill/>
          <a:ln w="9525">
            <a:noFill/>
            <a:round/>
            <a:headEnd/>
            <a:tailEnd/>
          </a:ln>
        </p:spPr>
      </p:pic>
      <p:cxnSp>
        <p:nvCxnSpPr>
          <p:cNvPr id="47115" name="Straight Connector 40"/>
          <p:cNvCxnSpPr>
            <a:cxnSpLocks noChangeShapeType="1"/>
          </p:cNvCxnSpPr>
          <p:nvPr/>
        </p:nvCxnSpPr>
        <p:spPr bwMode="auto">
          <a:xfrm>
            <a:off x="3486150" y="2743200"/>
            <a:ext cx="257175" cy="9525"/>
          </a:xfrm>
          <a:prstGeom prst="line">
            <a:avLst/>
          </a:prstGeom>
          <a:noFill/>
          <a:ln w="19050" algn="ctr">
            <a:solidFill>
              <a:srgbClr val="666699"/>
            </a:solidFill>
            <a:prstDash val="sysDash"/>
            <a:round/>
            <a:headEnd/>
            <a:tailEnd/>
          </a:ln>
        </p:spPr>
      </p:cxnSp>
      <p:pic>
        <p:nvPicPr>
          <p:cNvPr id="39" name="Picture 2"/>
          <p:cNvPicPr>
            <a:picLocks noGrp="1" noChangeAspect="1" noChangeArrowheads="1"/>
          </p:cNvPicPr>
          <p:nvPr>
            <p:ph idx="4294967295"/>
          </p:nvPr>
        </p:nvPicPr>
        <p:blipFill>
          <a:blip r:embed="rId3" cstate="print"/>
          <a:srcRect/>
          <a:stretch>
            <a:fillRect/>
          </a:stretch>
        </p:blipFill>
        <p:spPr>
          <a:xfrm>
            <a:off x="5232400" y="1844675"/>
            <a:ext cx="555625" cy="1651000"/>
          </a:xfrm>
        </p:spPr>
      </p:pic>
      <p:pic>
        <p:nvPicPr>
          <p:cNvPr id="47117" name="Picture 2"/>
          <p:cNvPicPr>
            <a:picLocks noChangeAspect="1" noChangeArrowheads="1"/>
          </p:cNvPicPr>
          <p:nvPr/>
        </p:nvPicPr>
        <p:blipFill>
          <a:blip r:embed="rId5" cstate="print"/>
          <a:srcRect/>
          <a:stretch>
            <a:fillRect/>
          </a:stretch>
        </p:blipFill>
        <p:spPr bwMode="auto">
          <a:xfrm>
            <a:off x="2084388" y="2652713"/>
            <a:ext cx="1020762" cy="185737"/>
          </a:xfrm>
          <a:prstGeom prst="rect">
            <a:avLst/>
          </a:prstGeom>
          <a:noFill/>
          <a:ln w="9525">
            <a:noFill/>
            <a:miter lim="800000"/>
            <a:headEnd/>
            <a:tailEnd/>
          </a:ln>
        </p:spPr>
      </p:pic>
      <p:sp>
        <p:nvSpPr>
          <p:cNvPr id="47118" name="TextBox 55"/>
          <p:cNvSpPr txBox="1">
            <a:spLocks noChangeArrowheads="1"/>
          </p:cNvSpPr>
          <p:nvPr/>
        </p:nvSpPr>
        <p:spPr bwMode="auto">
          <a:xfrm>
            <a:off x="2047875" y="2867025"/>
            <a:ext cx="1171575" cy="276225"/>
          </a:xfrm>
          <a:prstGeom prst="rect">
            <a:avLst/>
          </a:prstGeom>
          <a:noFill/>
          <a:ln w="9525">
            <a:noFill/>
            <a:miter lim="800000"/>
            <a:headEnd/>
            <a:tailEnd/>
          </a:ln>
        </p:spPr>
        <p:txBody>
          <a:bodyPr>
            <a:spAutoFit/>
          </a:bodyPr>
          <a:lstStyle/>
          <a:p>
            <a:r>
              <a:rPr lang="en-US" sz="1200">
                <a:solidFill>
                  <a:schemeClr val="tx2"/>
                </a:solidFill>
              </a:rPr>
              <a:t>Media Servers</a:t>
            </a:r>
          </a:p>
        </p:txBody>
      </p:sp>
      <p:cxnSp>
        <p:nvCxnSpPr>
          <p:cNvPr id="58" name="Straight Connector 57"/>
          <p:cNvCxnSpPr/>
          <p:nvPr/>
        </p:nvCxnSpPr>
        <p:spPr>
          <a:xfrm>
            <a:off x="1457325" y="2771775"/>
            <a:ext cx="61912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1257300" y="4352925"/>
            <a:ext cx="36195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7121" name="TextBox 66"/>
          <p:cNvSpPr txBox="1">
            <a:spLocks noChangeArrowheads="1"/>
          </p:cNvSpPr>
          <p:nvPr/>
        </p:nvSpPr>
        <p:spPr bwMode="auto">
          <a:xfrm>
            <a:off x="1543050" y="4219575"/>
            <a:ext cx="1152525" cy="246063"/>
          </a:xfrm>
          <a:prstGeom prst="rect">
            <a:avLst/>
          </a:prstGeom>
          <a:noFill/>
          <a:ln w="9525">
            <a:noFill/>
            <a:miter lim="800000"/>
            <a:headEnd/>
            <a:tailEnd/>
          </a:ln>
        </p:spPr>
        <p:txBody>
          <a:bodyPr>
            <a:spAutoFit/>
          </a:bodyPr>
          <a:lstStyle/>
          <a:p>
            <a:r>
              <a:rPr lang="en-US" sz="1000" b="1">
                <a:solidFill>
                  <a:schemeClr val="tx2"/>
                </a:solidFill>
              </a:rPr>
              <a:t>TCP / IP over IB</a:t>
            </a:r>
          </a:p>
        </p:txBody>
      </p:sp>
      <p:cxnSp>
        <p:nvCxnSpPr>
          <p:cNvPr id="47122" name="Straight Connector 40"/>
          <p:cNvCxnSpPr>
            <a:cxnSpLocks noChangeShapeType="1"/>
          </p:cNvCxnSpPr>
          <p:nvPr/>
        </p:nvCxnSpPr>
        <p:spPr bwMode="auto">
          <a:xfrm flipV="1">
            <a:off x="2962275" y="4352925"/>
            <a:ext cx="323850" cy="9525"/>
          </a:xfrm>
          <a:prstGeom prst="line">
            <a:avLst/>
          </a:prstGeom>
          <a:noFill/>
          <a:ln w="38100" algn="ctr">
            <a:solidFill>
              <a:srgbClr val="666699"/>
            </a:solidFill>
            <a:prstDash val="sysDash"/>
            <a:round/>
            <a:headEnd/>
            <a:tailEnd/>
          </a:ln>
        </p:spPr>
      </p:cxnSp>
      <p:sp>
        <p:nvSpPr>
          <p:cNvPr id="47123" name="TextBox 68"/>
          <p:cNvSpPr txBox="1">
            <a:spLocks noChangeArrowheads="1"/>
          </p:cNvSpPr>
          <p:nvPr/>
        </p:nvSpPr>
        <p:spPr bwMode="auto">
          <a:xfrm>
            <a:off x="3295650" y="4210050"/>
            <a:ext cx="552450" cy="246063"/>
          </a:xfrm>
          <a:prstGeom prst="rect">
            <a:avLst/>
          </a:prstGeom>
          <a:noFill/>
          <a:ln w="9525">
            <a:noFill/>
            <a:miter lim="800000"/>
            <a:headEnd/>
            <a:tailEnd/>
          </a:ln>
        </p:spPr>
        <p:txBody>
          <a:bodyPr>
            <a:spAutoFit/>
          </a:bodyPr>
          <a:lstStyle/>
          <a:p>
            <a:r>
              <a:rPr lang="en-US" sz="1000" b="1" dirty="0">
                <a:solidFill>
                  <a:schemeClr val="tx2"/>
                </a:solidFill>
              </a:rPr>
              <a:t>Fibre</a:t>
            </a:r>
          </a:p>
        </p:txBody>
      </p:sp>
      <p:sp>
        <p:nvSpPr>
          <p:cNvPr id="47124" name="TextBox 76"/>
          <p:cNvSpPr txBox="1">
            <a:spLocks noChangeArrowheads="1"/>
          </p:cNvSpPr>
          <p:nvPr/>
        </p:nvSpPr>
        <p:spPr bwMode="auto">
          <a:xfrm>
            <a:off x="923925" y="3533775"/>
            <a:ext cx="3514725" cy="369888"/>
          </a:xfrm>
          <a:prstGeom prst="rect">
            <a:avLst/>
          </a:prstGeom>
          <a:noFill/>
          <a:ln w="9525">
            <a:noFill/>
            <a:miter lim="800000"/>
            <a:headEnd/>
            <a:tailEnd/>
          </a:ln>
        </p:spPr>
        <p:txBody>
          <a:bodyPr>
            <a:spAutoFit/>
          </a:bodyPr>
          <a:lstStyle/>
          <a:p>
            <a:pPr algn="ctr"/>
            <a:r>
              <a:rPr lang="en-US">
                <a:solidFill>
                  <a:schemeClr val="accent1"/>
                </a:solidFill>
              </a:rPr>
              <a:t>…~2 GB/s throughput !</a:t>
            </a:r>
            <a:endParaRPr lang="en-US" sz="1600">
              <a:solidFill>
                <a:schemeClr val="tx2"/>
              </a:solidFill>
            </a:endParaRPr>
          </a:p>
        </p:txBody>
      </p:sp>
      <p:grpSp>
        <p:nvGrpSpPr>
          <p:cNvPr id="2" name="Group 85"/>
          <p:cNvGrpSpPr>
            <a:grpSpLocks/>
          </p:cNvGrpSpPr>
          <p:nvPr/>
        </p:nvGrpSpPr>
        <p:grpSpPr bwMode="auto">
          <a:xfrm>
            <a:off x="5238750" y="1171575"/>
            <a:ext cx="3514725" cy="3322638"/>
            <a:chOff x="5238750" y="1171575"/>
            <a:chExt cx="3514725" cy="3322796"/>
          </a:xfrm>
        </p:grpSpPr>
        <p:pic>
          <p:nvPicPr>
            <p:cNvPr id="47134" name="Picture 10"/>
            <p:cNvPicPr>
              <a:picLocks noChangeAspect="1" noChangeArrowheads="1"/>
            </p:cNvPicPr>
            <p:nvPr/>
          </p:nvPicPr>
          <p:blipFill>
            <a:blip r:embed="rId6" cstate="print"/>
            <a:srcRect b="22778"/>
            <a:stretch>
              <a:fillRect/>
            </a:stretch>
          </p:blipFill>
          <p:spPr bwMode="auto">
            <a:xfrm>
              <a:off x="8105775" y="2162222"/>
              <a:ext cx="473099" cy="1095327"/>
            </a:xfrm>
            <a:prstGeom prst="rect">
              <a:avLst/>
            </a:prstGeom>
            <a:noFill/>
            <a:ln w="9525">
              <a:noFill/>
              <a:round/>
              <a:headEnd/>
              <a:tailEnd/>
            </a:ln>
          </p:spPr>
        </p:pic>
        <p:grpSp>
          <p:nvGrpSpPr>
            <p:cNvPr id="47135" name="Group 83"/>
            <p:cNvGrpSpPr>
              <a:grpSpLocks/>
            </p:cNvGrpSpPr>
            <p:nvPr/>
          </p:nvGrpSpPr>
          <p:grpSpPr bwMode="auto">
            <a:xfrm>
              <a:off x="5238750" y="1171575"/>
              <a:ext cx="3514725" cy="3322796"/>
              <a:chOff x="5238750" y="1171575"/>
              <a:chExt cx="3514725" cy="3322796"/>
            </a:xfrm>
          </p:grpSpPr>
          <p:grpSp>
            <p:nvGrpSpPr>
              <p:cNvPr id="47136" name="Group 82"/>
              <p:cNvGrpSpPr>
                <a:grpSpLocks/>
              </p:cNvGrpSpPr>
              <p:nvPr/>
            </p:nvGrpSpPr>
            <p:grpSpPr bwMode="auto">
              <a:xfrm>
                <a:off x="5238750" y="1171575"/>
                <a:ext cx="3514725" cy="1538311"/>
                <a:chOff x="5238750" y="1171575"/>
                <a:chExt cx="3514725" cy="1538311"/>
              </a:xfrm>
            </p:grpSpPr>
            <p:sp>
              <p:nvSpPr>
                <p:cNvPr id="47148" name="TextBox 42"/>
                <p:cNvSpPr txBox="1">
                  <a:spLocks noChangeArrowheads="1"/>
                </p:cNvSpPr>
                <p:nvPr/>
              </p:nvSpPr>
              <p:spPr bwMode="auto">
                <a:xfrm>
                  <a:off x="5238750" y="1171575"/>
                  <a:ext cx="3514725" cy="369332"/>
                </a:xfrm>
                <a:prstGeom prst="rect">
                  <a:avLst/>
                </a:prstGeom>
                <a:noFill/>
                <a:ln w="9525">
                  <a:noFill/>
                  <a:miter lim="800000"/>
                  <a:headEnd/>
                  <a:tailEnd/>
                </a:ln>
              </p:spPr>
              <p:txBody>
                <a:bodyPr>
                  <a:spAutoFit/>
                </a:bodyPr>
                <a:lstStyle/>
                <a:p>
                  <a:pPr algn="ctr"/>
                  <a:r>
                    <a:rPr lang="en-US">
                      <a:solidFill>
                        <a:schemeClr val="accent1"/>
                      </a:solidFill>
                    </a:rPr>
                    <a:t>OSB 10.4</a:t>
                  </a:r>
                  <a:r>
                    <a:rPr lang="en-US" sz="1600">
                      <a:solidFill>
                        <a:schemeClr val="accent1"/>
                      </a:solidFill>
                    </a:rPr>
                    <a:t> – </a:t>
                  </a:r>
                  <a:r>
                    <a:rPr lang="en-US">
                      <a:solidFill>
                        <a:schemeClr val="accent1"/>
                      </a:solidFill>
                    </a:rPr>
                    <a:t>The Way It Is…</a:t>
                  </a:r>
                  <a:endParaRPr lang="en-US">
                    <a:solidFill>
                      <a:schemeClr val="tx2"/>
                    </a:solidFill>
                  </a:endParaRPr>
                </a:p>
              </p:txBody>
            </p:sp>
            <p:cxnSp>
              <p:nvCxnSpPr>
                <p:cNvPr id="47149" name="Straight Connector 40"/>
                <p:cNvCxnSpPr>
                  <a:cxnSpLocks noChangeShapeType="1"/>
                </p:cNvCxnSpPr>
                <p:nvPr/>
              </p:nvCxnSpPr>
              <p:spPr bwMode="auto">
                <a:xfrm>
                  <a:off x="7400925" y="2705173"/>
                  <a:ext cx="704850" cy="4713"/>
                </a:xfrm>
                <a:prstGeom prst="line">
                  <a:avLst/>
                </a:prstGeom>
                <a:noFill/>
                <a:ln w="19050" algn="ctr">
                  <a:solidFill>
                    <a:srgbClr val="666699"/>
                  </a:solidFill>
                  <a:prstDash val="sysDash"/>
                  <a:round/>
                  <a:headEnd/>
                  <a:tailEnd/>
                </a:ln>
              </p:spPr>
            </p:cxnSp>
            <p:sp>
              <p:nvSpPr>
                <p:cNvPr id="47150" name="TextBox 52"/>
                <p:cNvSpPr txBox="1">
                  <a:spLocks noChangeArrowheads="1"/>
                </p:cNvSpPr>
                <p:nvPr/>
              </p:nvSpPr>
              <p:spPr bwMode="auto">
                <a:xfrm>
                  <a:off x="5810250" y="1485900"/>
                  <a:ext cx="2581275" cy="307777"/>
                </a:xfrm>
                <a:prstGeom prst="rect">
                  <a:avLst/>
                </a:prstGeom>
                <a:noFill/>
                <a:ln w="9525">
                  <a:noFill/>
                  <a:miter lim="800000"/>
                  <a:headEnd/>
                  <a:tailEnd/>
                </a:ln>
              </p:spPr>
              <p:txBody>
                <a:bodyPr>
                  <a:spAutoFit/>
                </a:bodyPr>
                <a:lstStyle/>
                <a:p>
                  <a:r>
                    <a:rPr lang="en-US" sz="1400">
                      <a:solidFill>
                        <a:schemeClr val="tx2"/>
                      </a:solidFill>
                    </a:rPr>
                    <a:t>RDS / RDMA over InfiniBand</a:t>
                  </a:r>
                </a:p>
              </p:txBody>
            </p:sp>
          </p:grpSp>
          <p:grpSp>
            <p:nvGrpSpPr>
              <p:cNvPr id="47137" name="Group 81"/>
              <p:cNvGrpSpPr>
                <a:grpSpLocks/>
              </p:cNvGrpSpPr>
              <p:nvPr/>
            </p:nvGrpSpPr>
            <p:grpSpPr bwMode="auto">
              <a:xfrm>
                <a:off x="5238750" y="2624143"/>
                <a:ext cx="3514725" cy="1870228"/>
                <a:chOff x="5238750" y="2624143"/>
                <a:chExt cx="3514725" cy="1870228"/>
              </a:xfrm>
            </p:grpSpPr>
            <p:cxnSp>
              <p:nvCxnSpPr>
                <p:cNvPr id="42" name="Straight Connector 41"/>
                <p:cNvCxnSpPr/>
                <p:nvPr/>
              </p:nvCxnSpPr>
              <p:spPr>
                <a:xfrm>
                  <a:off x="5753100" y="2676596"/>
                  <a:ext cx="1036638" cy="15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47139" name="Group 80"/>
                <p:cNvGrpSpPr>
                  <a:grpSpLocks/>
                </p:cNvGrpSpPr>
                <p:nvPr/>
              </p:nvGrpSpPr>
              <p:grpSpPr bwMode="auto">
                <a:xfrm>
                  <a:off x="5238750" y="3524245"/>
                  <a:ext cx="3514725" cy="970126"/>
                  <a:chOff x="5238750" y="3524245"/>
                  <a:chExt cx="3514725" cy="970126"/>
                </a:xfrm>
              </p:grpSpPr>
              <p:sp>
                <p:nvSpPr>
                  <p:cNvPr id="47142" name="TextBox 69"/>
                  <p:cNvSpPr txBox="1">
                    <a:spLocks noChangeArrowheads="1"/>
                  </p:cNvSpPr>
                  <p:nvPr/>
                </p:nvSpPr>
                <p:spPr bwMode="auto">
                  <a:xfrm>
                    <a:off x="5334001" y="3895721"/>
                    <a:ext cx="3333750" cy="246221"/>
                  </a:xfrm>
                  <a:prstGeom prst="rect">
                    <a:avLst/>
                  </a:prstGeom>
                  <a:noFill/>
                  <a:ln w="9525">
                    <a:noFill/>
                    <a:miter lim="800000"/>
                    <a:headEnd/>
                    <a:tailEnd/>
                  </a:ln>
                </p:spPr>
                <p:txBody>
                  <a:bodyPr>
                    <a:spAutoFit/>
                  </a:bodyPr>
                  <a:lstStyle/>
                  <a:p>
                    <a:pPr algn="ctr"/>
                    <a:r>
                      <a:rPr lang="en-US" sz="1000" b="1">
                        <a:solidFill>
                          <a:schemeClr val="tx2"/>
                        </a:solidFill>
                      </a:rPr>
                      <a:t>Supports more than one IB port per media server</a:t>
                    </a:r>
                  </a:p>
                </p:txBody>
              </p:sp>
              <p:cxnSp>
                <p:nvCxnSpPr>
                  <p:cNvPr id="71" name="Straight Connector 70"/>
                  <p:cNvCxnSpPr/>
                  <p:nvPr/>
                </p:nvCxnSpPr>
                <p:spPr>
                  <a:xfrm flipV="1">
                    <a:off x="5581650" y="4381653"/>
                    <a:ext cx="36195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7144" name="TextBox 71"/>
                  <p:cNvSpPr txBox="1">
                    <a:spLocks noChangeArrowheads="1"/>
                  </p:cNvSpPr>
                  <p:nvPr/>
                </p:nvSpPr>
                <p:spPr bwMode="auto">
                  <a:xfrm>
                    <a:off x="5867400" y="4248150"/>
                    <a:ext cx="1333500" cy="246221"/>
                  </a:xfrm>
                  <a:prstGeom prst="rect">
                    <a:avLst/>
                  </a:prstGeom>
                  <a:noFill/>
                  <a:ln w="9525">
                    <a:noFill/>
                    <a:miter lim="800000"/>
                    <a:headEnd/>
                    <a:tailEnd/>
                  </a:ln>
                </p:spPr>
                <p:txBody>
                  <a:bodyPr>
                    <a:spAutoFit/>
                  </a:bodyPr>
                  <a:lstStyle/>
                  <a:p>
                    <a:r>
                      <a:rPr lang="en-US" sz="1000" b="1">
                        <a:solidFill>
                          <a:schemeClr val="tx2"/>
                        </a:solidFill>
                      </a:rPr>
                      <a:t>RDS/RDMA over IB</a:t>
                    </a:r>
                  </a:p>
                </p:txBody>
              </p:sp>
              <p:cxnSp>
                <p:nvCxnSpPr>
                  <p:cNvPr id="47145" name="Straight Connector 40"/>
                  <p:cNvCxnSpPr>
                    <a:cxnSpLocks noChangeShapeType="1"/>
                  </p:cNvCxnSpPr>
                  <p:nvPr/>
                </p:nvCxnSpPr>
                <p:spPr bwMode="auto">
                  <a:xfrm flipV="1">
                    <a:off x="7286625" y="4381501"/>
                    <a:ext cx="323850" cy="9524"/>
                  </a:xfrm>
                  <a:prstGeom prst="line">
                    <a:avLst/>
                  </a:prstGeom>
                  <a:noFill/>
                  <a:ln w="38100" algn="ctr">
                    <a:solidFill>
                      <a:srgbClr val="666699"/>
                    </a:solidFill>
                    <a:prstDash val="sysDash"/>
                    <a:round/>
                    <a:headEnd/>
                    <a:tailEnd/>
                  </a:ln>
                </p:spPr>
              </p:cxnSp>
              <p:sp>
                <p:nvSpPr>
                  <p:cNvPr id="47146" name="TextBox 73"/>
                  <p:cNvSpPr txBox="1">
                    <a:spLocks noChangeArrowheads="1"/>
                  </p:cNvSpPr>
                  <p:nvPr/>
                </p:nvSpPr>
                <p:spPr bwMode="auto">
                  <a:xfrm>
                    <a:off x="7620000" y="4238625"/>
                    <a:ext cx="552450" cy="246221"/>
                  </a:xfrm>
                  <a:prstGeom prst="rect">
                    <a:avLst/>
                  </a:prstGeom>
                  <a:noFill/>
                  <a:ln w="9525">
                    <a:noFill/>
                    <a:miter lim="800000"/>
                    <a:headEnd/>
                    <a:tailEnd/>
                  </a:ln>
                </p:spPr>
                <p:txBody>
                  <a:bodyPr>
                    <a:spAutoFit/>
                  </a:bodyPr>
                  <a:lstStyle/>
                  <a:p>
                    <a:r>
                      <a:rPr lang="en-US" sz="1000" b="1" dirty="0">
                        <a:solidFill>
                          <a:schemeClr val="tx2"/>
                        </a:solidFill>
                      </a:rPr>
                      <a:t>Fibre</a:t>
                    </a:r>
                  </a:p>
                </p:txBody>
              </p:sp>
              <p:sp>
                <p:nvSpPr>
                  <p:cNvPr id="47147" name="TextBox 77"/>
                  <p:cNvSpPr txBox="1">
                    <a:spLocks noChangeArrowheads="1"/>
                  </p:cNvSpPr>
                  <p:nvPr/>
                </p:nvSpPr>
                <p:spPr bwMode="auto">
                  <a:xfrm>
                    <a:off x="5238750" y="3524245"/>
                    <a:ext cx="3514725" cy="369332"/>
                  </a:xfrm>
                  <a:prstGeom prst="rect">
                    <a:avLst/>
                  </a:prstGeom>
                  <a:noFill/>
                  <a:ln w="9525">
                    <a:noFill/>
                    <a:miter lim="800000"/>
                    <a:headEnd/>
                    <a:tailEnd/>
                  </a:ln>
                </p:spPr>
                <p:txBody>
                  <a:bodyPr>
                    <a:spAutoFit/>
                  </a:bodyPr>
                  <a:lstStyle/>
                  <a:p>
                    <a:pPr algn="ctr"/>
                    <a:r>
                      <a:rPr lang="en-US">
                        <a:solidFill>
                          <a:schemeClr val="accent1"/>
                        </a:solidFill>
                      </a:rPr>
                      <a:t>…~3 GB/s throughput !</a:t>
                    </a:r>
                    <a:endParaRPr lang="en-US" sz="1600">
                      <a:solidFill>
                        <a:schemeClr val="tx2"/>
                      </a:solidFill>
                    </a:endParaRPr>
                  </a:p>
                </p:txBody>
              </p:sp>
            </p:grpSp>
            <p:pic>
              <p:nvPicPr>
                <p:cNvPr id="47140" name="Picture 2"/>
                <p:cNvPicPr>
                  <a:picLocks noChangeAspect="1" noChangeArrowheads="1"/>
                </p:cNvPicPr>
                <p:nvPr/>
              </p:nvPicPr>
              <p:blipFill>
                <a:blip r:embed="rId5" cstate="print"/>
                <a:srcRect/>
                <a:stretch>
                  <a:fillRect/>
                </a:stretch>
              </p:blipFill>
              <p:spPr bwMode="auto">
                <a:xfrm>
                  <a:off x="6332539" y="2624143"/>
                  <a:ext cx="1020761" cy="185685"/>
                </a:xfrm>
                <a:prstGeom prst="rect">
                  <a:avLst/>
                </a:prstGeom>
                <a:noFill/>
                <a:ln w="9525">
                  <a:noFill/>
                  <a:miter lim="800000"/>
                  <a:headEnd/>
                  <a:tailEnd/>
                </a:ln>
              </p:spPr>
            </p:pic>
            <p:sp>
              <p:nvSpPr>
                <p:cNvPr id="47141" name="TextBox 40"/>
                <p:cNvSpPr txBox="1">
                  <a:spLocks noChangeArrowheads="1"/>
                </p:cNvSpPr>
                <p:nvPr/>
              </p:nvSpPr>
              <p:spPr bwMode="auto">
                <a:xfrm>
                  <a:off x="6305550" y="2819392"/>
                  <a:ext cx="1171575" cy="276999"/>
                </a:xfrm>
                <a:prstGeom prst="rect">
                  <a:avLst/>
                </a:prstGeom>
                <a:noFill/>
                <a:ln w="9525">
                  <a:noFill/>
                  <a:miter lim="800000"/>
                  <a:headEnd/>
                  <a:tailEnd/>
                </a:ln>
              </p:spPr>
              <p:txBody>
                <a:bodyPr>
                  <a:spAutoFit/>
                </a:bodyPr>
                <a:lstStyle/>
                <a:p>
                  <a:r>
                    <a:rPr lang="en-US" sz="1200">
                      <a:solidFill>
                        <a:schemeClr val="tx2"/>
                      </a:solidFill>
                    </a:rPr>
                    <a:t>Media Server</a:t>
                  </a:r>
                </a:p>
              </p:txBody>
            </p:sp>
          </p:grpSp>
        </p:grpSp>
      </p:grpSp>
      <p:cxnSp>
        <p:nvCxnSpPr>
          <p:cNvPr id="47126" name="Straight Connector 40"/>
          <p:cNvCxnSpPr>
            <a:cxnSpLocks noChangeShapeType="1"/>
          </p:cNvCxnSpPr>
          <p:nvPr/>
        </p:nvCxnSpPr>
        <p:spPr bwMode="auto">
          <a:xfrm flipV="1">
            <a:off x="3105150" y="2733675"/>
            <a:ext cx="333375" cy="12700"/>
          </a:xfrm>
          <a:prstGeom prst="line">
            <a:avLst/>
          </a:prstGeom>
          <a:noFill/>
          <a:ln w="19050" algn="ctr">
            <a:solidFill>
              <a:srgbClr val="666699"/>
            </a:solidFill>
            <a:prstDash val="sysDash"/>
            <a:round/>
            <a:headEnd/>
            <a:tailEnd type="triangle" w="med" len="med"/>
          </a:ln>
        </p:spPr>
      </p:cxnSp>
      <p:pic>
        <p:nvPicPr>
          <p:cNvPr id="47127" name="Picture 68" descr="Cloud.gif"/>
          <p:cNvPicPr>
            <a:picLocks noChangeAspect="1"/>
          </p:cNvPicPr>
          <p:nvPr/>
        </p:nvPicPr>
        <p:blipFill>
          <a:blip r:embed="rId7" cstate="print"/>
          <a:srcRect/>
          <a:stretch>
            <a:fillRect/>
          </a:stretch>
        </p:blipFill>
        <p:spPr bwMode="auto">
          <a:xfrm>
            <a:off x="3290888" y="2586038"/>
            <a:ext cx="307975" cy="290512"/>
          </a:xfrm>
          <a:prstGeom prst="rect">
            <a:avLst/>
          </a:prstGeom>
          <a:noFill/>
          <a:ln w="9525">
            <a:noFill/>
            <a:miter lim="800000"/>
            <a:headEnd/>
            <a:tailEnd/>
          </a:ln>
        </p:spPr>
      </p:pic>
      <p:sp>
        <p:nvSpPr>
          <p:cNvPr id="47128" name="TextBox 80"/>
          <p:cNvSpPr txBox="1">
            <a:spLocks noChangeArrowheads="1"/>
          </p:cNvSpPr>
          <p:nvPr/>
        </p:nvSpPr>
        <p:spPr bwMode="auto">
          <a:xfrm>
            <a:off x="3248025" y="2619375"/>
            <a:ext cx="447675" cy="215900"/>
          </a:xfrm>
          <a:prstGeom prst="rect">
            <a:avLst/>
          </a:prstGeom>
          <a:noFill/>
          <a:ln w="9525">
            <a:noFill/>
            <a:miter lim="800000"/>
            <a:headEnd/>
            <a:tailEnd/>
          </a:ln>
        </p:spPr>
        <p:txBody>
          <a:bodyPr>
            <a:spAutoFit/>
          </a:bodyPr>
          <a:lstStyle/>
          <a:p>
            <a:r>
              <a:rPr lang="en-US" sz="800" b="1">
                <a:solidFill>
                  <a:schemeClr val="tx2"/>
                </a:solidFill>
              </a:rPr>
              <a:t>SAN</a:t>
            </a:r>
          </a:p>
        </p:txBody>
      </p:sp>
      <p:grpSp>
        <p:nvGrpSpPr>
          <p:cNvPr id="7" name="Group 84"/>
          <p:cNvGrpSpPr>
            <a:grpSpLocks/>
          </p:cNvGrpSpPr>
          <p:nvPr/>
        </p:nvGrpSpPr>
        <p:grpSpPr bwMode="auto">
          <a:xfrm>
            <a:off x="5819775" y="1752600"/>
            <a:ext cx="2552700" cy="1057275"/>
            <a:chOff x="5819775" y="1752600"/>
            <a:chExt cx="2552700" cy="1057275"/>
          </a:xfrm>
        </p:grpSpPr>
        <p:grpSp>
          <p:nvGrpSpPr>
            <p:cNvPr id="47130" name="Group 83"/>
            <p:cNvGrpSpPr>
              <a:grpSpLocks/>
            </p:cNvGrpSpPr>
            <p:nvPr/>
          </p:nvGrpSpPr>
          <p:grpSpPr bwMode="auto">
            <a:xfrm>
              <a:off x="7448549" y="2519362"/>
              <a:ext cx="447675" cy="290513"/>
              <a:chOff x="7448549" y="2519362"/>
              <a:chExt cx="447675" cy="290513"/>
            </a:xfrm>
          </p:grpSpPr>
          <p:pic>
            <p:nvPicPr>
              <p:cNvPr id="47132" name="Picture 79" descr="Cloud.gif"/>
              <p:cNvPicPr>
                <a:picLocks noChangeAspect="1"/>
              </p:cNvPicPr>
              <p:nvPr/>
            </p:nvPicPr>
            <p:blipFill>
              <a:blip r:embed="rId7" cstate="print"/>
              <a:srcRect/>
              <a:stretch>
                <a:fillRect/>
              </a:stretch>
            </p:blipFill>
            <p:spPr bwMode="auto">
              <a:xfrm>
                <a:off x="7519988" y="2519362"/>
                <a:ext cx="307436" cy="290513"/>
              </a:xfrm>
              <a:prstGeom prst="rect">
                <a:avLst/>
              </a:prstGeom>
              <a:noFill/>
              <a:ln w="9525">
                <a:noFill/>
                <a:miter lim="800000"/>
                <a:headEnd/>
                <a:tailEnd/>
              </a:ln>
            </p:spPr>
          </p:pic>
          <p:sp>
            <p:nvSpPr>
              <p:cNvPr id="47133" name="TextBox 81"/>
              <p:cNvSpPr txBox="1">
                <a:spLocks noChangeArrowheads="1"/>
              </p:cNvSpPr>
              <p:nvPr/>
            </p:nvSpPr>
            <p:spPr bwMode="auto">
              <a:xfrm>
                <a:off x="7448549" y="2581275"/>
                <a:ext cx="447675" cy="215444"/>
              </a:xfrm>
              <a:prstGeom prst="rect">
                <a:avLst/>
              </a:prstGeom>
              <a:noFill/>
              <a:ln w="9525">
                <a:noFill/>
                <a:miter lim="800000"/>
                <a:headEnd/>
                <a:tailEnd/>
              </a:ln>
            </p:spPr>
            <p:txBody>
              <a:bodyPr>
                <a:spAutoFit/>
              </a:bodyPr>
              <a:lstStyle/>
              <a:p>
                <a:r>
                  <a:rPr lang="en-US" sz="800" b="1">
                    <a:solidFill>
                      <a:schemeClr val="tx2"/>
                    </a:solidFill>
                  </a:rPr>
                  <a:t>SAN</a:t>
                </a:r>
              </a:p>
            </p:txBody>
          </p:sp>
        </p:grpSp>
        <p:sp>
          <p:nvSpPr>
            <p:cNvPr id="47131" name="TextBox 82"/>
            <p:cNvSpPr txBox="1">
              <a:spLocks noChangeArrowheads="1"/>
            </p:cNvSpPr>
            <p:nvPr/>
          </p:nvSpPr>
          <p:spPr bwMode="auto">
            <a:xfrm>
              <a:off x="5819775" y="1752600"/>
              <a:ext cx="2552700" cy="430887"/>
            </a:xfrm>
            <a:prstGeom prst="rect">
              <a:avLst/>
            </a:prstGeom>
            <a:noFill/>
            <a:ln w="9525">
              <a:noFill/>
              <a:miter lim="800000"/>
              <a:headEnd/>
              <a:tailEnd/>
            </a:ln>
          </p:spPr>
          <p:txBody>
            <a:bodyPr>
              <a:spAutoFit/>
            </a:bodyPr>
            <a:lstStyle/>
            <a:p>
              <a:pPr marL="228600" indent="-228600">
                <a:buFont typeface="Arial" pitchFamily="34" charset="0"/>
                <a:buAutoNum type="arabicPeriod"/>
              </a:pPr>
              <a:r>
                <a:rPr lang="en-US" sz="1100">
                  <a:solidFill>
                    <a:schemeClr val="accent1"/>
                  </a:solidFill>
                </a:rPr>
                <a:t>~50% more throughput per port</a:t>
              </a:r>
            </a:p>
            <a:p>
              <a:pPr marL="228600" indent="-228600">
                <a:buFont typeface="Arial" pitchFamily="34" charset="0"/>
                <a:buAutoNum type="arabicPeriod"/>
              </a:pPr>
              <a:r>
                <a:rPr lang="en-US" sz="1100">
                  <a:solidFill>
                    <a:schemeClr val="accent1"/>
                  </a:solidFill>
                </a:rPr>
                <a:t>Fewer media servers needed</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04863" y="246063"/>
            <a:ext cx="8229600" cy="406400"/>
          </a:xfrm>
        </p:spPr>
        <p:txBody>
          <a:bodyPr/>
          <a:lstStyle/>
          <a:p>
            <a:pPr eaLnBrk="1" hangingPunct="1"/>
            <a:r>
              <a:rPr lang="en-US" smtClean="0"/>
              <a:t>OSB Supports Multiple Networking Protocols</a:t>
            </a:r>
          </a:p>
        </p:txBody>
      </p:sp>
      <p:sp>
        <p:nvSpPr>
          <p:cNvPr id="34819" name="Content Placeholder 2"/>
          <p:cNvSpPr>
            <a:spLocks noGrp="1"/>
          </p:cNvSpPr>
          <p:nvPr>
            <p:ph sz="quarter" idx="12"/>
          </p:nvPr>
        </p:nvSpPr>
        <p:spPr>
          <a:xfrm>
            <a:off x="776287" y="1274763"/>
            <a:ext cx="7648045" cy="3259137"/>
          </a:xfrm>
        </p:spPr>
        <p:txBody>
          <a:bodyPr/>
          <a:lstStyle/>
          <a:p>
            <a:pPr eaLnBrk="1" hangingPunct="1"/>
            <a:r>
              <a:rPr lang="en-US" dirty="0" smtClean="0"/>
              <a:t>Oracle Secure Backup uses protocols in this order of preference:</a:t>
            </a:r>
          </a:p>
          <a:p>
            <a:pPr lvl="1" eaLnBrk="1" hangingPunct="1"/>
            <a:r>
              <a:rPr lang="en-US" dirty="0" smtClean="0"/>
              <a:t>RDS / RDMA over IB, TCP / IP over IB or </a:t>
            </a:r>
            <a:r>
              <a:rPr lang="en-US" dirty="0" err="1" smtClean="0"/>
              <a:t>GbE</a:t>
            </a:r>
            <a:r>
              <a:rPr lang="en-US" dirty="0" smtClean="0"/>
              <a:t> - IPv6 or IPv4</a:t>
            </a:r>
          </a:p>
          <a:p>
            <a:pPr lvl="1" eaLnBrk="1" hangingPunct="1"/>
            <a:r>
              <a:rPr lang="en-US" dirty="0" smtClean="0"/>
              <a:t>RDS is supported for Linux, Solaris, Solaris SPARC</a:t>
            </a:r>
          </a:p>
          <a:p>
            <a:pPr eaLnBrk="1" hangingPunct="1"/>
            <a:r>
              <a:rPr lang="en-US" dirty="0" smtClean="0"/>
              <a:t>By default, OSB will use RDS / RDMA over IB when both the client and media server both have IB interfaces</a:t>
            </a:r>
          </a:p>
          <a:p>
            <a:pPr lvl="1" eaLnBrk="1" hangingPunct="1"/>
            <a:r>
              <a:rPr lang="en-US" dirty="0" smtClean="0"/>
              <a:t>This may be changed at the domain level via operations policy or</a:t>
            </a:r>
            <a:br>
              <a:rPr lang="en-US" dirty="0" smtClean="0"/>
            </a:br>
            <a:r>
              <a:rPr lang="en-US" dirty="0" smtClean="0"/>
              <a:t> at the host level</a:t>
            </a:r>
          </a:p>
          <a:p>
            <a:pPr eaLnBrk="1" hangingPunct="1"/>
            <a:r>
              <a:rPr lang="en-US" dirty="0" smtClean="0"/>
              <a:t>Configure OSB Preferred Network Interface (PNI) to direct</a:t>
            </a:r>
            <a:br>
              <a:rPr lang="en-US" dirty="0" smtClean="0"/>
            </a:br>
            <a:r>
              <a:rPr lang="en-US" dirty="0" smtClean="0"/>
              <a:t> backup data traffic over the desired interface </a:t>
            </a:r>
          </a:p>
          <a:p>
            <a:pPr lvl="1" eaLnBrk="1" hangingPunct="1"/>
            <a:endParaRPr lang="en-US" dirty="0" smtClean="0"/>
          </a:p>
          <a:p>
            <a:pPr lvl="1" eaLnBrk="1" hangingPunct="1"/>
            <a:endParaRPr lang="en-US" dirty="0" smtClean="0"/>
          </a:p>
          <a:p>
            <a:pPr lvl="1" eaLnBrk="1" hangingPunct="1"/>
            <a:endParaRPr lang="en-US" dirty="0" smtClean="0"/>
          </a:p>
        </p:txBody>
      </p:sp>
      <p:sp>
        <p:nvSpPr>
          <p:cNvPr id="34820" name="Text Placeholder 3"/>
          <p:cNvSpPr>
            <a:spLocks noGrp="1"/>
          </p:cNvSpPr>
          <p:nvPr>
            <p:ph type="body" sz="quarter" idx="13"/>
          </p:nvPr>
        </p:nvSpPr>
        <p:spPr>
          <a:xfrm>
            <a:off x="804863" y="647700"/>
            <a:ext cx="8229600" cy="304800"/>
          </a:xfrm>
        </p:spPr>
        <p:txBody>
          <a:bodyPr/>
          <a:lstStyle/>
          <a:p>
            <a:pPr eaLnBrk="1" hangingPunct="1">
              <a:spcAft>
                <a:spcPct val="0"/>
              </a:spcAft>
            </a:pPr>
            <a:endParaRPr lang="en-US" smtClean="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804863" y="246063"/>
            <a:ext cx="8229600" cy="406400"/>
          </a:xfrm>
        </p:spPr>
        <p:txBody>
          <a:bodyPr/>
          <a:lstStyle/>
          <a:p>
            <a:r>
              <a:rPr lang="en-US" smtClean="0"/>
              <a:t>OSB – Backup to High-Performance Drives</a:t>
            </a:r>
          </a:p>
        </p:txBody>
      </p:sp>
      <p:sp>
        <p:nvSpPr>
          <p:cNvPr id="35843" name="Content Placeholder 2"/>
          <p:cNvSpPr>
            <a:spLocks noGrp="1"/>
          </p:cNvSpPr>
          <p:nvPr>
            <p:ph sz="quarter" idx="12"/>
          </p:nvPr>
        </p:nvSpPr>
        <p:spPr>
          <a:xfrm>
            <a:off x="914400" y="1113896"/>
            <a:ext cx="8009467" cy="3475037"/>
          </a:xfrm>
        </p:spPr>
        <p:txBody>
          <a:bodyPr/>
          <a:lstStyle/>
          <a:p>
            <a:r>
              <a:rPr lang="en-US" dirty="0" smtClean="0"/>
              <a:t>OSB delivers REALLY fast backup to high performance drives:</a:t>
            </a:r>
          </a:p>
          <a:p>
            <a:pPr lvl="1"/>
            <a:r>
              <a:rPr lang="en-US" dirty="0" smtClean="0"/>
              <a:t>StorageTek T10000C:  350MB/s +</a:t>
            </a:r>
          </a:p>
          <a:p>
            <a:pPr lvl="1"/>
            <a:r>
              <a:rPr lang="en-US" dirty="0" smtClean="0"/>
              <a:t>LTO-5: 268MB/s</a:t>
            </a:r>
          </a:p>
          <a:p>
            <a:r>
              <a:rPr lang="en-US" dirty="0" smtClean="0"/>
              <a:t>OSB 10.4.0.2 improves backup performance using asynchronous I/O</a:t>
            </a:r>
          </a:p>
          <a:p>
            <a:pPr lvl="1"/>
            <a:r>
              <a:rPr lang="en-US" dirty="0" smtClean="0"/>
              <a:t>Leverages write command queuing for SCSI commands</a:t>
            </a:r>
          </a:p>
          <a:p>
            <a:r>
              <a:rPr lang="en-US" dirty="0" smtClean="0"/>
              <a:t>To enable </a:t>
            </a:r>
            <a:r>
              <a:rPr lang="en-US" dirty="0" err="1" smtClean="0"/>
              <a:t>async</a:t>
            </a:r>
            <a:r>
              <a:rPr lang="en-US" dirty="0" smtClean="0"/>
              <a:t> I/O on Linux media servers, enable direct I/O via:</a:t>
            </a:r>
          </a:p>
          <a:p>
            <a:pPr lvl="1">
              <a:buNone/>
            </a:pPr>
            <a:r>
              <a:rPr lang="en-US" dirty="0" smtClean="0"/>
              <a:t>     # touch </a:t>
            </a:r>
            <a:r>
              <a:rPr lang="en-US" dirty="0" err="1" smtClean="0"/>
              <a:t>enable_dio</a:t>
            </a:r>
            <a:r>
              <a:rPr lang="en-US" dirty="0" smtClean="0"/>
              <a:t> in $OSB_HOME/device </a:t>
            </a:r>
          </a:p>
          <a:p>
            <a:pPr lvl="1">
              <a:buNone/>
            </a:pPr>
            <a:r>
              <a:rPr lang="en-US" dirty="0" smtClean="0"/>
              <a:t>     # echo 1 &gt;/proc/</a:t>
            </a:r>
            <a:r>
              <a:rPr lang="en-US" dirty="0" err="1" smtClean="0"/>
              <a:t>scsi</a:t>
            </a:r>
            <a:r>
              <a:rPr lang="en-US" dirty="0" smtClean="0"/>
              <a:t>/</a:t>
            </a:r>
            <a:r>
              <a:rPr lang="en-US" dirty="0" err="1" smtClean="0"/>
              <a:t>sg</a:t>
            </a:r>
            <a:r>
              <a:rPr lang="en-US" dirty="0" smtClean="0"/>
              <a:t>/</a:t>
            </a:r>
            <a:r>
              <a:rPr lang="en-US" dirty="0" err="1" smtClean="0"/>
              <a:t>allow_dio</a:t>
            </a:r>
            <a:r>
              <a:rPr lang="en-US" dirty="0" smtClean="0"/>
              <a:t> </a:t>
            </a:r>
          </a:p>
          <a:p>
            <a:pPr lvl="1"/>
            <a:endParaRPr lang="en-US" dirty="0" smtClean="0"/>
          </a:p>
          <a:p>
            <a:endParaRPr lang="en-US" dirty="0" smtClean="0"/>
          </a:p>
        </p:txBody>
      </p:sp>
      <p:sp>
        <p:nvSpPr>
          <p:cNvPr id="35844" name="Text Placeholder 3"/>
          <p:cNvSpPr>
            <a:spLocks noGrp="1"/>
          </p:cNvSpPr>
          <p:nvPr>
            <p:ph type="body" sz="quarter" idx="13"/>
          </p:nvPr>
        </p:nvSpPr>
        <p:spPr>
          <a:xfrm>
            <a:off x="804863" y="647700"/>
            <a:ext cx="8229600" cy="304800"/>
          </a:xfrm>
        </p:spPr>
        <p:txBody>
          <a:bodyPr/>
          <a:lstStyle/>
          <a:p>
            <a:pPr>
              <a:spcAft>
                <a:spcPct val="0"/>
              </a:spcAft>
            </a:pPr>
            <a:r>
              <a:rPr lang="en-US" smtClean="0"/>
              <a:t>Do You Want Fast or REALLY Fast?</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804863" y="246063"/>
            <a:ext cx="8229600" cy="406400"/>
          </a:xfrm>
        </p:spPr>
        <p:txBody>
          <a:bodyPr/>
          <a:lstStyle/>
          <a:p>
            <a:r>
              <a:rPr lang="en-US" sz="2400" smtClean="0"/>
              <a:t>Complete Oracle Integrated Solution</a:t>
            </a:r>
          </a:p>
        </p:txBody>
      </p:sp>
      <p:sp>
        <p:nvSpPr>
          <p:cNvPr id="31747" name="Text Placeholder 3"/>
          <p:cNvSpPr>
            <a:spLocks noGrp="1"/>
          </p:cNvSpPr>
          <p:nvPr>
            <p:ph type="body" sz="quarter" idx="13"/>
          </p:nvPr>
        </p:nvSpPr>
        <p:spPr>
          <a:xfrm>
            <a:off x="804863" y="647700"/>
            <a:ext cx="8229600" cy="304800"/>
          </a:xfrm>
        </p:spPr>
        <p:txBody>
          <a:bodyPr/>
          <a:lstStyle/>
          <a:p>
            <a:pPr>
              <a:spcAft>
                <a:spcPct val="0"/>
              </a:spcAft>
            </a:pPr>
            <a:r>
              <a:rPr lang="en-US" dirty="0" smtClean="0"/>
              <a:t>OSB 10.4.0.2 and StorageTek T10000C Tape Drives</a:t>
            </a:r>
          </a:p>
        </p:txBody>
      </p:sp>
      <p:sp>
        <p:nvSpPr>
          <p:cNvPr id="6" name="Rectangle 5"/>
          <p:cNvSpPr/>
          <p:nvPr/>
        </p:nvSpPr>
        <p:spPr>
          <a:xfrm>
            <a:off x="5630333" y="1414463"/>
            <a:ext cx="3513667" cy="1729704"/>
          </a:xfrm>
          <a:prstGeom prst="rect">
            <a:avLst/>
          </a:prstGeom>
        </p:spPr>
        <p:txBody>
          <a:bodyPr wrap="square">
            <a:spAutoFit/>
          </a:bodyPr>
          <a:lstStyle/>
          <a:p>
            <a:pPr marL="112713" indent="-228600">
              <a:spcBef>
                <a:spcPct val="40000"/>
              </a:spcBef>
              <a:buClr>
                <a:schemeClr val="tx2"/>
              </a:buClr>
              <a:buSzPct val="100000"/>
              <a:defRPr/>
            </a:pPr>
            <a:r>
              <a:rPr lang="en-US" sz="2000" kern="0" dirty="0" smtClean="0">
                <a:latin typeface="Arial" charset="0"/>
                <a:ea typeface="ＭＳ Ｐゴシック"/>
                <a:cs typeface="ＭＳ Ｐゴシック"/>
              </a:rPr>
              <a:t>   Performance results:</a:t>
            </a:r>
            <a:endParaRPr lang="en-US" sz="2000" kern="0" dirty="0">
              <a:latin typeface="Arial" charset="0"/>
              <a:ea typeface="ＭＳ Ｐゴシック"/>
              <a:cs typeface="ＭＳ Ｐゴシック"/>
            </a:endParaRPr>
          </a:p>
          <a:p>
            <a:pPr marL="569913" lvl="1" indent="-228600">
              <a:spcBef>
                <a:spcPct val="40000"/>
              </a:spcBef>
              <a:buSzPct val="85000"/>
              <a:buFont typeface="Arial" pitchFamily="34" charset="0"/>
              <a:buChar char="–"/>
              <a:defRPr/>
            </a:pPr>
            <a:r>
              <a:rPr lang="en-US" kern="0" dirty="0">
                <a:latin typeface="Arial" charset="0"/>
                <a:ea typeface="ＭＳ Ｐゴシック"/>
                <a:cs typeface="ＭＳ Ｐゴシック"/>
              </a:rPr>
              <a:t>Backup </a:t>
            </a:r>
            <a:r>
              <a:rPr lang="en-US" kern="0" dirty="0" smtClean="0">
                <a:latin typeface="Arial" charset="0"/>
                <a:ea typeface="ＭＳ Ｐゴシック"/>
                <a:cs typeface="ＭＳ Ｐゴシック"/>
              </a:rPr>
              <a:t>rate:  9.6 TB/hr</a:t>
            </a:r>
            <a:br>
              <a:rPr lang="en-US" kern="0" dirty="0" smtClean="0">
                <a:latin typeface="Arial" charset="0"/>
                <a:ea typeface="ＭＳ Ｐゴシック"/>
                <a:cs typeface="ＭＳ Ｐゴシック"/>
              </a:rPr>
            </a:br>
            <a:r>
              <a:rPr lang="en-US" kern="0" dirty="0" smtClean="0">
                <a:latin typeface="Arial" charset="0"/>
                <a:ea typeface="ＭＳ Ｐゴシック"/>
                <a:cs typeface="ＭＳ Ｐゴシック"/>
              </a:rPr>
              <a:t> </a:t>
            </a:r>
            <a:r>
              <a:rPr lang="en-US" sz="1600" kern="0" dirty="0" smtClean="0">
                <a:solidFill>
                  <a:schemeClr val="accent1"/>
                </a:solidFill>
                <a:latin typeface="Arial" charset="0"/>
                <a:ea typeface="ＭＳ Ｐゴシック"/>
                <a:cs typeface="ＭＳ Ｐゴシック"/>
              </a:rPr>
              <a:t>350 MB/sec </a:t>
            </a:r>
            <a:r>
              <a:rPr lang="en-US" sz="1600" kern="0" dirty="0">
                <a:solidFill>
                  <a:schemeClr val="accent1"/>
                </a:solidFill>
                <a:latin typeface="Arial" charset="0"/>
                <a:ea typeface="ＭＳ Ｐゴシック"/>
                <a:cs typeface="ＭＳ Ｐゴシック"/>
              </a:rPr>
              <a:t>per tape </a:t>
            </a:r>
            <a:r>
              <a:rPr lang="en-US" sz="1600" kern="0" dirty="0" smtClean="0">
                <a:solidFill>
                  <a:schemeClr val="accent1"/>
                </a:solidFill>
                <a:latin typeface="Arial" charset="0"/>
                <a:ea typeface="ＭＳ Ｐゴシック"/>
                <a:cs typeface="ＭＳ Ｐゴシック"/>
              </a:rPr>
              <a:t>drive</a:t>
            </a:r>
            <a:endParaRPr lang="en-US" kern="0" dirty="0">
              <a:solidFill>
                <a:schemeClr val="accent1"/>
              </a:solidFill>
              <a:latin typeface="Arial" charset="0"/>
              <a:ea typeface="ＭＳ Ｐゴシック"/>
              <a:cs typeface="ＭＳ Ｐゴシック"/>
            </a:endParaRPr>
          </a:p>
          <a:p>
            <a:pPr marL="569913" lvl="1" indent="-228600">
              <a:spcBef>
                <a:spcPct val="40000"/>
              </a:spcBef>
              <a:buSzPct val="85000"/>
              <a:buFont typeface="Arial" pitchFamily="34" charset="0"/>
              <a:buChar char="–"/>
              <a:defRPr/>
            </a:pPr>
            <a:r>
              <a:rPr lang="en-US" kern="0" dirty="0">
                <a:latin typeface="Arial" charset="0"/>
                <a:ea typeface="ＭＳ Ｐゴシック"/>
                <a:cs typeface="ＭＳ Ｐゴシック"/>
              </a:rPr>
              <a:t>Restore rate:  </a:t>
            </a:r>
            <a:r>
              <a:rPr lang="en-US" kern="0" dirty="0" smtClean="0">
                <a:latin typeface="Arial" charset="0"/>
                <a:ea typeface="ＭＳ Ｐゴシック"/>
                <a:cs typeface="ＭＳ Ｐゴシック"/>
              </a:rPr>
              <a:t>8.5 TB/hr</a:t>
            </a:r>
            <a:br>
              <a:rPr lang="en-US" kern="0" dirty="0" smtClean="0">
                <a:latin typeface="Arial" charset="0"/>
                <a:ea typeface="ＭＳ Ｐゴシック"/>
                <a:cs typeface="ＭＳ Ｐゴシック"/>
              </a:rPr>
            </a:br>
            <a:r>
              <a:rPr lang="en-US" kern="0" dirty="0" smtClean="0">
                <a:solidFill>
                  <a:schemeClr val="accent1"/>
                </a:solidFill>
                <a:latin typeface="Arial" charset="0"/>
                <a:ea typeface="ＭＳ Ｐゴシック"/>
                <a:cs typeface="ＭＳ Ｐゴシック"/>
              </a:rPr>
              <a:t> </a:t>
            </a:r>
            <a:r>
              <a:rPr lang="en-US" sz="1600" kern="0" dirty="0" smtClean="0">
                <a:solidFill>
                  <a:schemeClr val="accent1"/>
                </a:solidFill>
                <a:latin typeface="Arial" charset="0"/>
                <a:ea typeface="ＭＳ Ｐゴシック"/>
                <a:cs typeface="ＭＳ Ｐゴシック"/>
              </a:rPr>
              <a:t>309 MB/sec </a:t>
            </a:r>
            <a:r>
              <a:rPr lang="en-US" sz="1600" kern="0" dirty="0">
                <a:solidFill>
                  <a:schemeClr val="accent1"/>
                </a:solidFill>
                <a:latin typeface="Arial" charset="0"/>
                <a:ea typeface="ＭＳ Ｐゴシック"/>
                <a:cs typeface="ＭＳ Ｐゴシック"/>
              </a:rPr>
              <a:t>per tape </a:t>
            </a:r>
            <a:r>
              <a:rPr lang="en-US" sz="1600" kern="0" dirty="0" smtClean="0">
                <a:solidFill>
                  <a:schemeClr val="accent1"/>
                </a:solidFill>
                <a:latin typeface="Arial" charset="0"/>
                <a:ea typeface="ＭＳ Ｐゴシック"/>
                <a:cs typeface="ＭＳ Ｐゴシック"/>
              </a:rPr>
              <a:t>drive </a:t>
            </a:r>
            <a:endParaRPr lang="en-US" kern="0" dirty="0">
              <a:solidFill>
                <a:schemeClr val="accent1"/>
              </a:solidFill>
              <a:latin typeface="Arial" charset="0"/>
              <a:ea typeface="ＭＳ Ｐゴシック"/>
              <a:cs typeface="ＭＳ Ｐゴシック"/>
            </a:endParaRPr>
          </a:p>
        </p:txBody>
      </p:sp>
      <p:grpSp>
        <p:nvGrpSpPr>
          <p:cNvPr id="2" name="Group 10"/>
          <p:cNvGrpSpPr/>
          <p:nvPr/>
        </p:nvGrpSpPr>
        <p:grpSpPr>
          <a:xfrm>
            <a:off x="629705" y="1102781"/>
            <a:ext cx="5095875" cy="2584982"/>
            <a:chOff x="629705" y="1102781"/>
            <a:chExt cx="5095875" cy="2584982"/>
          </a:xfrm>
        </p:grpSpPr>
        <p:grpSp>
          <p:nvGrpSpPr>
            <p:cNvPr id="3" name="Group 9"/>
            <p:cNvGrpSpPr/>
            <p:nvPr/>
          </p:nvGrpSpPr>
          <p:grpSpPr>
            <a:xfrm>
              <a:off x="629705" y="1252538"/>
              <a:ext cx="5095875" cy="2435225"/>
              <a:chOff x="629705" y="1252538"/>
              <a:chExt cx="5095875" cy="2435225"/>
            </a:xfrm>
          </p:grpSpPr>
          <p:pic>
            <p:nvPicPr>
              <p:cNvPr id="31748" name="Picture 41" descr="Exadata_OSB_2.bmp"/>
              <p:cNvPicPr>
                <a:picLocks noChangeAspect="1"/>
              </p:cNvPicPr>
              <p:nvPr/>
            </p:nvPicPr>
            <p:blipFill>
              <a:blip r:embed="rId3" cstate="print"/>
              <a:srcRect b="4890"/>
              <a:stretch>
                <a:fillRect/>
              </a:stretch>
            </p:blipFill>
            <p:spPr bwMode="auto">
              <a:xfrm>
                <a:off x="629705" y="1252538"/>
                <a:ext cx="5095875" cy="2435225"/>
              </a:xfrm>
              <a:prstGeom prst="rect">
                <a:avLst/>
              </a:prstGeom>
              <a:noFill/>
              <a:ln w="9525">
                <a:solidFill>
                  <a:schemeClr val="tx1"/>
                </a:solidFill>
                <a:miter lim="800000"/>
                <a:headEnd/>
                <a:tailEnd/>
              </a:ln>
            </p:spPr>
          </p:pic>
          <p:sp>
            <p:nvSpPr>
              <p:cNvPr id="9" name="TextBox 8"/>
              <p:cNvSpPr txBox="1"/>
              <p:nvPr/>
            </p:nvSpPr>
            <p:spPr>
              <a:xfrm>
                <a:off x="3282042" y="2628899"/>
                <a:ext cx="865415" cy="369332"/>
              </a:xfrm>
              <a:prstGeom prst="rect">
                <a:avLst/>
              </a:prstGeom>
              <a:solidFill>
                <a:schemeClr val="bg1"/>
              </a:solidFill>
            </p:spPr>
            <p:txBody>
              <a:bodyPr wrap="square" rtlCol="0">
                <a:spAutoFit/>
              </a:bodyPr>
              <a:lstStyle/>
              <a:p>
                <a:pPr algn="ctr"/>
                <a:r>
                  <a:rPr lang="en-US" sz="900" b="1" dirty="0" smtClean="0"/>
                  <a:t>8 Gb Fibre Switch</a:t>
                </a:r>
              </a:p>
            </p:txBody>
          </p:sp>
        </p:grpSp>
        <p:sp>
          <p:nvSpPr>
            <p:cNvPr id="7" name="TextBox 6"/>
            <p:cNvSpPr txBox="1"/>
            <p:nvPr/>
          </p:nvSpPr>
          <p:spPr>
            <a:xfrm>
              <a:off x="3775074" y="1102781"/>
              <a:ext cx="1800225" cy="338138"/>
            </a:xfrm>
            <a:prstGeom prst="rect">
              <a:avLst/>
            </a:prstGeom>
            <a:solidFill>
              <a:schemeClr val="accent6">
                <a:lumMod val="20000"/>
                <a:lumOff val="80000"/>
              </a:schemeClr>
            </a:solidFill>
            <a:ln w="15875">
              <a:solidFill>
                <a:schemeClr val="accent1"/>
              </a:solidFill>
            </a:ln>
          </p:spPr>
          <p:txBody>
            <a:bodyPr>
              <a:spAutoFit/>
            </a:bodyPr>
            <a:lstStyle/>
            <a:p>
              <a:pPr>
                <a:defRPr/>
              </a:pPr>
              <a:r>
                <a:rPr lang="en-US" sz="1600" dirty="0">
                  <a:ea typeface="ＭＳ Ｐゴシック"/>
                  <a:cs typeface="ＭＳ Ｐゴシック"/>
                </a:rPr>
                <a:t>Test Environment</a:t>
              </a:r>
            </a:p>
          </p:txBody>
        </p:sp>
      </p:grpSp>
      <p:sp>
        <p:nvSpPr>
          <p:cNvPr id="11" name="TextBox 10"/>
          <p:cNvSpPr txBox="1"/>
          <p:nvPr/>
        </p:nvSpPr>
        <p:spPr>
          <a:xfrm>
            <a:off x="4278086" y="2841172"/>
            <a:ext cx="1371599" cy="369332"/>
          </a:xfrm>
          <a:prstGeom prst="rect">
            <a:avLst/>
          </a:prstGeom>
          <a:solidFill>
            <a:schemeClr val="bg1"/>
          </a:solidFill>
        </p:spPr>
        <p:txBody>
          <a:bodyPr wrap="square" rtlCol="0">
            <a:spAutoFit/>
          </a:bodyPr>
          <a:lstStyle/>
          <a:p>
            <a:r>
              <a:rPr lang="en-US" sz="900" b="1" dirty="0" smtClean="0"/>
              <a:t>StorageTek SL3000 – 8 T10000C drives</a:t>
            </a: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628650" y="1571625"/>
            <a:ext cx="4883150" cy="1101725"/>
          </a:xfrm>
        </p:spPr>
        <p:txBody>
          <a:bodyPr/>
          <a:lstStyle/>
          <a:p>
            <a:r>
              <a:rPr dirty="0" smtClean="0">
                <a:ln>
                  <a:noFill/>
                </a:ln>
                <a:solidFill>
                  <a:schemeClr val="accent1"/>
                </a:solidFill>
              </a:rPr>
              <a:t>Customer Success Stories</a:t>
            </a:r>
            <a:r>
              <a:rPr dirty="0" smtClean="0">
                <a:ln>
                  <a:noFill/>
                </a:ln>
              </a:rPr>
              <a:t/>
            </a:r>
            <a:br>
              <a:rPr dirty="0" smtClean="0">
                <a:ln>
                  <a:noFill/>
                </a:ln>
              </a:rPr>
            </a:br>
            <a:r>
              <a:rPr dirty="0" smtClean="0">
                <a:ln>
                  <a:noFill/>
                </a:ln>
              </a:rPr>
              <a:t/>
            </a:r>
            <a:br>
              <a:rPr dirty="0" smtClean="0">
                <a:ln>
                  <a:noFill/>
                </a:ln>
              </a:rPr>
            </a:br>
            <a:endParaRPr dirty="0" smtClean="0">
              <a:ln>
                <a:noFill/>
              </a:ln>
            </a:endParaRPr>
          </a:p>
        </p:txBody>
      </p:sp>
      <p:pic>
        <p:nvPicPr>
          <p:cNvPr id="51203"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8"/>
            <a:ext cx="3429000" cy="4629151"/>
          </a:xfrm>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p:nvPr>
        </p:nvSpPr>
        <p:spPr/>
        <p:txBody>
          <a:bodyPr/>
          <a:lstStyle/>
          <a:p>
            <a:pPr eaLnBrk="1" hangingPunct="1"/>
            <a:r>
              <a:rPr lang="en-US" smtClean="0">
                <a:ea typeface="ヒラギノ角ゴ Pro W3"/>
                <a:cs typeface="ヒラギノ角ゴ Pro W3"/>
              </a:rPr>
              <a:t>Monsanto Company</a:t>
            </a:r>
          </a:p>
        </p:txBody>
      </p:sp>
      <p:sp>
        <p:nvSpPr>
          <p:cNvPr id="5" name="Rectangle 3"/>
          <p:cNvSpPr>
            <a:spLocks noChangeArrowheads="1"/>
          </p:cNvSpPr>
          <p:nvPr/>
        </p:nvSpPr>
        <p:spPr bwMode="auto">
          <a:xfrm>
            <a:off x="125413" y="1200150"/>
            <a:ext cx="4446587" cy="3513138"/>
          </a:xfrm>
          <a:prstGeom prst="rect">
            <a:avLst/>
          </a:prstGeom>
          <a:noFill/>
          <a:ln w="19050">
            <a:noFill/>
            <a:miter lim="800000"/>
            <a:headEnd/>
            <a:tailEnd/>
          </a:ln>
        </p:spPr>
        <p:txBody>
          <a:bodyPr lIns="0" tIns="0" rIns="0" bIns="0">
            <a:spAutoFit/>
          </a:bodyPr>
          <a:lstStyle/>
          <a:p>
            <a:pPr marL="117475" indent="-117475">
              <a:lnSpc>
                <a:spcPct val="115000"/>
              </a:lnSpc>
              <a:defRPr/>
            </a:pPr>
            <a:r>
              <a:rPr lang="en-US" altLang="zh-TW" sz="1200" b="1" dirty="0">
                <a:solidFill>
                  <a:srgbClr val="FF0000"/>
                </a:solidFill>
                <a:ea typeface="PMingLiU" pitchFamily="18" charset="-120"/>
                <a:cs typeface="+mn-cs"/>
              </a:rPr>
              <a:t>COMPANY OVERVIEW</a:t>
            </a:r>
          </a:p>
          <a:p>
            <a:pPr marL="117475" indent="-4763">
              <a:lnSpc>
                <a:spcPct val="115000"/>
              </a:lnSpc>
              <a:buClr>
                <a:schemeClr val="tx2"/>
              </a:buClr>
              <a:defRPr/>
            </a:pPr>
            <a:r>
              <a:rPr lang="en-US" altLang="zh-TW" sz="1050" b="1" dirty="0">
                <a:ea typeface="PMingLiU" pitchFamily="18" charset="-120"/>
              </a:rPr>
              <a:t>Industry: Bio-Technology/Agriculture </a:t>
            </a:r>
            <a:br>
              <a:rPr lang="en-US" altLang="zh-TW" sz="1050" b="1" dirty="0">
                <a:ea typeface="PMingLiU" pitchFamily="18" charset="-120"/>
              </a:rPr>
            </a:br>
            <a:r>
              <a:rPr lang="en-US" altLang="zh-TW" sz="1050" b="1" dirty="0">
                <a:ea typeface="PMingLiU" pitchFamily="18" charset="-120"/>
              </a:rPr>
              <a:t> Employees: ~22,000</a:t>
            </a:r>
            <a:br>
              <a:rPr lang="en-US" altLang="zh-TW" sz="1050" b="1" dirty="0">
                <a:ea typeface="PMingLiU" pitchFamily="18" charset="-120"/>
              </a:rPr>
            </a:br>
            <a:r>
              <a:rPr lang="en-US" altLang="zh-TW" sz="1050" b="1" dirty="0">
                <a:ea typeface="PMingLiU" pitchFamily="18" charset="-120"/>
              </a:rPr>
              <a:t> Revenue: US$11.8 billion in FY 2011</a:t>
            </a:r>
          </a:p>
          <a:p>
            <a:pPr marL="117475" indent="-117475">
              <a:lnSpc>
                <a:spcPct val="115000"/>
              </a:lnSpc>
              <a:buClr>
                <a:schemeClr val="tx2"/>
              </a:buClr>
              <a:buFontTx/>
              <a:buChar char="•"/>
              <a:defRPr/>
            </a:pPr>
            <a:endParaRPr lang="en-US" sz="700" dirty="0">
              <a:ea typeface="PMingLiU" pitchFamily="18" charset="-120"/>
            </a:endParaRPr>
          </a:p>
          <a:p>
            <a:pPr marL="117475" indent="-117475" algn="just">
              <a:lnSpc>
                <a:spcPct val="115000"/>
              </a:lnSpc>
              <a:buClr>
                <a:schemeClr val="tx2"/>
              </a:buClr>
              <a:defRPr/>
            </a:pPr>
            <a:r>
              <a:rPr lang="en-US" sz="1100" dirty="0">
                <a:ea typeface="PMingLiU" pitchFamily="18" charset="-120"/>
              </a:rPr>
              <a:t>   </a:t>
            </a:r>
            <a:r>
              <a:rPr lang="en-US" sz="900" dirty="0"/>
              <a:t>Monsanto is a leading global provider of agricultural products that improve farm productivity and food quality. The company is committed to producing more, conserving more and Improving lives. </a:t>
            </a:r>
          </a:p>
          <a:p>
            <a:pPr marL="574675" lvl="1" indent="-117475">
              <a:lnSpc>
                <a:spcPct val="115000"/>
              </a:lnSpc>
              <a:buClr>
                <a:schemeClr val="tx2"/>
              </a:buClr>
              <a:buFont typeface="Arial" pitchFamily="34" charset="0"/>
              <a:buChar char="•"/>
              <a:defRPr/>
            </a:pPr>
            <a:r>
              <a:rPr lang="en-US" sz="1200" b="1" dirty="0"/>
              <a:t>Double yields in our core crops by 2030</a:t>
            </a:r>
          </a:p>
          <a:p>
            <a:pPr marL="574675" lvl="1" indent="-117475">
              <a:lnSpc>
                <a:spcPct val="115000"/>
              </a:lnSpc>
              <a:buClr>
                <a:schemeClr val="tx2"/>
              </a:buClr>
              <a:buFont typeface="Arial" pitchFamily="34" charset="0"/>
              <a:buChar char="•"/>
              <a:defRPr/>
            </a:pPr>
            <a:r>
              <a:rPr lang="en-US" sz="1200" b="1" dirty="0"/>
              <a:t>Use one-third fewer resources per unit of output</a:t>
            </a:r>
          </a:p>
          <a:p>
            <a:pPr marL="574675" lvl="1" indent="-117475">
              <a:lnSpc>
                <a:spcPct val="115000"/>
              </a:lnSpc>
              <a:buClr>
                <a:schemeClr val="tx2"/>
              </a:buClr>
              <a:buFont typeface="Arial" pitchFamily="34" charset="0"/>
              <a:buChar char="•"/>
              <a:defRPr/>
            </a:pPr>
            <a:r>
              <a:rPr lang="en-US" sz="1200" b="1" dirty="0"/>
              <a:t>Improves lives of farmers all over the world</a:t>
            </a:r>
          </a:p>
          <a:p>
            <a:pPr marL="117475" indent="-117475">
              <a:lnSpc>
                <a:spcPct val="115000"/>
              </a:lnSpc>
              <a:buClr>
                <a:schemeClr val="tx2"/>
              </a:buClr>
              <a:defRPr/>
            </a:pPr>
            <a:endParaRPr lang="en-US" altLang="zh-TW" sz="700" dirty="0">
              <a:ea typeface="PMingLiU" pitchFamily="18" charset="-120"/>
            </a:endParaRPr>
          </a:p>
          <a:p>
            <a:pPr marL="117475" indent="-117475">
              <a:lnSpc>
                <a:spcPct val="115000"/>
              </a:lnSpc>
              <a:buClr>
                <a:schemeClr val="tx2"/>
              </a:buClr>
              <a:buSzPct val="100000"/>
              <a:defRPr/>
            </a:pPr>
            <a:r>
              <a:rPr lang="en-US" altLang="zh-TW" sz="1200" b="1" dirty="0">
                <a:solidFill>
                  <a:srgbClr val="FF0000"/>
                </a:solidFill>
                <a:ea typeface="PMingLiU" pitchFamily="18" charset="-120"/>
                <a:cs typeface="+mn-cs"/>
              </a:rPr>
              <a:t>CHALLENGES / OPPORTUNITY</a:t>
            </a:r>
          </a:p>
          <a:p>
            <a:pPr marL="117475" indent="-4763" algn="just">
              <a:lnSpc>
                <a:spcPct val="115000"/>
              </a:lnSpc>
              <a:buClr>
                <a:schemeClr val="tx2"/>
              </a:buClr>
              <a:buSzPct val="100000"/>
              <a:defRPr/>
            </a:pPr>
            <a:r>
              <a:rPr lang="en-US" altLang="zh-TW" sz="800" dirty="0">
                <a:ea typeface="PMingLiU" pitchFamily="18" charset="-120"/>
              </a:rPr>
              <a:t>Putting better seeds into the hands of farmers faster will help them feed a growing world population.  To produce these new products, we leverage innovative technologies such as biotechnology and molecular breeding, both information-intensive activities that require fast turnaround times and massive computing power.  Harvest data collected from the fields must be processed quickly so scientists can make advancement decisions about potential products. </a:t>
            </a:r>
          </a:p>
          <a:p>
            <a:pPr marL="117475" indent="-4763" algn="just">
              <a:lnSpc>
                <a:spcPct val="115000"/>
              </a:lnSpc>
              <a:buClr>
                <a:schemeClr val="tx2"/>
              </a:buClr>
              <a:buSzPct val="100000"/>
              <a:defRPr/>
            </a:pPr>
            <a:r>
              <a:rPr lang="en-US" altLang="zh-TW" sz="800" dirty="0">
                <a:ea typeface="PMingLiU" pitchFamily="18" charset="-120"/>
              </a:rPr>
              <a:t>Researchers analyze huge volumes of data to determine which potential products have the right combination of traits for combating insects, controlling weeds, and increasing yield, while ensuring, quality, flavor, and nutrition of the resulting harvest.</a:t>
            </a:r>
          </a:p>
        </p:txBody>
      </p:sp>
      <p:sp>
        <p:nvSpPr>
          <p:cNvPr id="6" name="Rectangle 4"/>
          <p:cNvSpPr>
            <a:spLocks noChangeArrowheads="1"/>
          </p:cNvSpPr>
          <p:nvPr/>
        </p:nvSpPr>
        <p:spPr bwMode="auto">
          <a:xfrm>
            <a:off x="5029200" y="1200150"/>
            <a:ext cx="3886200" cy="3745641"/>
          </a:xfrm>
          <a:prstGeom prst="rect">
            <a:avLst/>
          </a:prstGeom>
          <a:noFill/>
          <a:ln w="19050">
            <a:noFill/>
            <a:miter lim="800000"/>
            <a:headEnd/>
            <a:tailEnd/>
          </a:ln>
        </p:spPr>
        <p:txBody>
          <a:bodyPr lIns="0" tIns="0" rIns="0" bIns="0">
            <a:spAutoFit/>
          </a:bodyPr>
          <a:lstStyle/>
          <a:p>
            <a:pPr marL="117475" indent="-117475">
              <a:lnSpc>
                <a:spcPct val="115000"/>
              </a:lnSpc>
              <a:defRPr/>
            </a:pPr>
            <a:r>
              <a:rPr lang="en-US" altLang="zh-TW" sz="1200" b="1" dirty="0">
                <a:solidFill>
                  <a:srgbClr val="FF0000"/>
                </a:solidFill>
                <a:ea typeface="PMingLiU" pitchFamily="18" charset="-120"/>
                <a:cs typeface="+mn-cs"/>
              </a:rPr>
              <a:t>CUSTOMER PERSPECTIVE</a:t>
            </a:r>
          </a:p>
          <a:p>
            <a:pPr marL="117475" indent="-4763" algn="just">
              <a:spcAft>
                <a:spcPct val="20000"/>
              </a:spcAft>
              <a:defRPr/>
            </a:pPr>
            <a:r>
              <a:rPr lang="en-US" sz="900" i="1" dirty="0"/>
              <a:t>“We plan the harvest season for two or three times the load on our information systems.  </a:t>
            </a:r>
            <a:r>
              <a:rPr lang="en-US" sz="900" i="1" dirty="0">
                <a:cs typeface="Times New Roman" pitchFamily="18" charset="0"/>
              </a:rPr>
              <a:t>The Oracle Exadata systems contain Oracle hardware, Oracle software, and Oracle database technology, all integrated into a cohesive system. Working with a single vendor has made it a lot easier to resolve issues. There’s no question about responsibility or ownership if something goes wrong.” </a:t>
            </a:r>
          </a:p>
          <a:p>
            <a:pPr marL="117475" indent="-4763" algn="just">
              <a:spcAft>
                <a:spcPct val="20000"/>
              </a:spcAft>
              <a:defRPr/>
            </a:pPr>
            <a:r>
              <a:rPr lang="en-US" sz="900" i="1" dirty="0">
                <a:cs typeface="Times New Roman" pitchFamily="18" charset="0"/>
              </a:rPr>
              <a:t>“We were no longer comfortable with our ability to recover the entire database within a day’s time. Now, with the Sun ZFS Storage Appliance, if we have any type of data corruption issue, we can resolve it very quickly. ZFS provides a more accessible, faster solution”</a:t>
            </a:r>
          </a:p>
          <a:p>
            <a:pPr marL="117475" indent="-117475">
              <a:spcAft>
                <a:spcPct val="20000"/>
              </a:spcAft>
              <a:defRPr/>
            </a:pPr>
            <a:endParaRPr lang="en-US" altLang="zh-TW" sz="600" i="1" dirty="0">
              <a:ea typeface="PMingLiU" pitchFamily="18" charset="-120"/>
              <a:cs typeface="Times New Roman" pitchFamily="18" charset="0"/>
            </a:endParaRPr>
          </a:p>
          <a:p>
            <a:pPr marL="117475" indent="-117475">
              <a:lnSpc>
                <a:spcPct val="115000"/>
              </a:lnSpc>
              <a:defRPr/>
            </a:pPr>
            <a:r>
              <a:rPr lang="en-US" altLang="zh-TW" sz="1200" b="1" dirty="0">
                <a:solidFill>
                  <a:srgbClr val="FF0000"/>
                </a:solidFill>
                <a:ea typeface="PMingLiU" pitchFamily="18" charset="-120"/>
                <a:cs typeface="+mn-cs"/>
              </a:rPr>
              <a:t>SOLUTIONS</a:t>
            </a:r>
          </a:p>
          <a:p>
            <a:pPr marL="112713">
              <a:lnSpc>
                <a:spcPct val="115000"/>
              </a:lnSpc>
              <a:buClr>
                <a:schemeClr val="tx2"/>
              </a:buClr>
              <a:buSzPct val="100000"/>
              <a:defRPr/>
            </a:pPr>
            <a:r>
              <a:rPr lang="en-US" altLang="zh-TW" sz="900" dirty="0">
                <a:ea typeface="PMingLiU" pitchFamily="18" charset="-120"/>
              </a:rPr>
              <a:t>Exadata Database Machine X2-2</a:t>
            </a:r>
          </a:p>
          <a:p>
            <a:pPr marL="112713">
              <a:lnSpc>
                <a:spcPct val="115000"/>
              </a:lnSpc>
              <a:buClr>
                <a:schemeClr val="tx2"/>
              </a:buClr>
              <a:buSzPct val="100000"/>
              <a:defRPr/>
            </a:pPr>
            <a:r>
              <a:rPr lang="en-US" altLang="zh-TW" sz="900" dirty="0">
                <a:ea typeface="PMingLiU" pitchFamily="18" charset="-120"/>
              </a:rPr>
              <a:t>Oracle Real Application Clusters</a:t>
            </a:r>
          </a:p>
          <a:p>
            <a:pPr marL="112713">
              <a:lnSpc>
                <a:spcPct val="115000"/>
              </a:lnSpc>
              <a:buClr>
                <a:schemeClr val="tx2"/>
              </a:buClr>
              <a:buSzPct val="100000"/>
              <a:defRPr/>
            </a:pPr>
            <a:r>
              <a:rPr lang="en-US" altLang="zh-TW" sz="900" dirty="0">
                <a:ea typeface="PMingLiU" pitchFamily="18" charset="-120"/>
              </a:rPr>
              <a:t>Sun ZFS Storage </a:t>
            </a:r>
            <a:r>
              <a:rPr lang="en-US" altLang="zh-TW" sz="900" dirty="0" smtClean="0">
                <a:ea typeface="PMingLiU" pitchFamily="18" charset="-120"/>
              </a:rPr>
              <a:t>Appliance</a:t>
            </a:r>
          </a:p>
          <a:p>
            <a:pPr marL="112713">
              <a:lnSpc>
                <a:spcPct val="115000"/>
              </a:lnSpc>
              <a:buClr>
                <a:schemeClr val="tx2"/>
              </a:buClr>
              <a:buSzPct val="100000"/>
              <a:defRPr/>
            </a:pPr>
            <a:r>
              <a:rPr lang="en-US" altLang="zh-TW" sz="900" dirty="0" smtClean="0">
                <a:ea typeface="PMingLiU" pitchFamily="18" charset="-120"/>
              </a:rPr>
              <a:t>Oracle Secure Backup</a:t>
            </a:r>
            <a:endParaRPr lang="en-US" altLang="zh-TW" sz="900" dirty="0">
              <a:ea typeface="PMingLiU" pitchFamily="18" charset="-120"/>
            </a:endParaRPr>
          </a:p>
          <a:p>
            <a:pPr marL="112713">
              <a:lnSpc>
                <a:spcPct val="115000"/>
              </a:lnSpc>
              <a:buClr>
                <a:schemeClr val="tx2"/>
              </a:buClr>
              <a:buSzPct val="100000"/>
              <a:defRPr/>
            </a:pPr>
            <a:r>
              <a:rPr lang="en-US" altLang="zh-TW" sz="900" dirty="0">
                <a:ea typeface="PMingLiU" pitchFamily="18" charset="-120"/>
              </a:rPr>
              <a:t>Oracle Active Data Guard </a:t>
            </a:r>
          </a:p>
          <a:p>
            <a:pPr marL="112713">
              <a:lnSpc>
                <a:spcPct val="115000"/>
              </a:lnSpc>
              <a:buClr>
                <a:schemeClr val="tx2"/>
              </a:buClr>
              <a:buSzPct val="100000"/>
              <a:defRPr/>
            </a:pPr>
            <a:r>
              <a:rPr lang="en-US" altLang="zh-TW" sz="900" dirty="0">
                <a:ea typeface="PMingLiU" pitchFamily="18" charset="-120"/>
              </a:rPr>
              <a:t>Oracle WebLogic Server</a:t>
            </a:r>
          </a:p>
          <a:p>
            <a:pPr marL="112713">
              <a:lnSpc>
                <a:spcPct val="115000"/>
              </a:lnSpc>
              <a:buClr>
                <a:schemeClr val="tx2"/>
              </a:buClr>
              <a:buSzPct val="100000"/>
              <a:defRPr/>
            </a:pPr>
            <a:r>
              <a:rPr lang="en-US" altLang="zh-TW" sz="900" dirty="0">
                <a:ea typeface="PMingLiU" pitchFamily="18" charset="-120"/>
              </a:rPr>
              <a:t>Oracle Service Bus</a:t>
            </a:r>
          </a:p>
          <a:p>
            <a:pPr marL="112713">
              <a:lnSpc>
                <a:spcPct val="115000"/>
              </a:lnSpc>
              <a:buClr>
                <a:schemeClr val="tx2"/>
              </a:buClr>
              <a:buSzPct val="100000"/>
              <a:defRPr/>
            </a:pPr>
            <a:r>
              <a:rPr lang="en-US" altLang="zh-TW" sz="900" dirty="0">
                <a:ea typeface="PMingLiU" pitchFamily="18" charset="-120"/>
              </a:rPr>
              <a:t>Oracle Coherence</a:t>
            </a:r>
          </a:p>
          <a:p>
            <a:pPr marL="112713">
              <a:lnSpc>
                <a:spcPct val="115000"/>
              </a:lnSpc>
              <a:buClr>
                <a:schemeClr val="tx2"/>
              </a:buClr>
              <a:buSzPct val="100000"/>
              <a:defRPr/>
            </a:pPr>
            <a:r>
              <a:rPr lang="en-US" altLang="zh-TW" sz="900" dirty="0">
                <a:ea typeface="PMingLiU" pitchFamily="18" charset="-120"/>
              </a:rPr>
              <a:t>Oracle Managed Services</a:t>
            </a:r>
          </a:p>
          <a:p>
            <a:pPr>
              <a:lnSpc>
                <a:spcPct val="115000"/>
              </a:lnSpc>
              <a:buClr>
                <a:schemeClr val="tx2"/>
              </a:buClr>
              <a:buSzPct val="100000"/>
              <a:defRPr/>
            </a:pPr>
            <a:endParaRPr lang="en-US" altLang="zh-TW" sz="700" dirty="0">
              <a:ea typeface="PMingLiU" pitchFamily="18" charset="-120"/>
            </a:endParaRPr>
          </a:p>
          <a:p>
            <a:pPr>
              <a:lnSpc>
                <a:spcPct val="115000"/>
              </a:lnSpc>
              <a:buClr>
                <a:schemeClr val="tx2"/>
              </a:buClr>
              <a:buSzPct val="100000"/>
              <a:defRPr/>
            </a:pPr>
            <a:r>
              <a:rPr lang="en-US" altLang="zh-TW" sz="1200" b="1" dirty="0">
                <a:solidFill>
                  <a:srgbClr val="FF0000"/>
                </a:solidFill>
                <a:ea typeface="PMingLiU" pitchFamily="18" charset="-120"/>
                <a:cs typeface="+mn-cs"/>
              </a:rPr>
              <a:t>Website: </a:t>
            </a:r>
            <a:r>
              <a:rPr lang="en-US" altLang="zh-TW" sz="1100" dirty="0">
                <a:ea typeface="PMingLiU" pitchFamily="18" charset="-120"/>
                <a:hlinkClick r:id="rId3"/>
              </a:rPr>
              <a:t>http://www.monsanto.com/</a:t>
            </a:r>
            <a:r>
              <a:rPr lang="en-US" altLang="zh-TW" sz="1100" dirty="0">
                <a:ea typeface="PMingLiU" pitchFamily="18" charset="-120"/>
              </a:rPr>
              <a:t>  </a:t>
            </a:r>
            <a:endParaRPr lang="en-US" altLang="zh-TW" sz="1100" dirty="0">
              <a:solidFill>
                <a:schemeClr val="tx2"/>
              </a:solidFill>
              <a:ea typeface="PMingLiU" pitchFamily="18" charset="-12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Title v7.jpg"/>
          <p:cNvPicPr>
            <a:picLocks noGrp="1" noChangeAspect="1"/>
          </p:cNvPicPr>
          <p:nvPr>
            <p:ph type="pic" sz="quarter" idx="14"/>
          </p:nvPr>
        </p:nvPicPr>
        <p:blipFill>
          <a:blip r:embed="rId3" cstate="print">
            <a:extLst>
              <a:ext uri="{28A0092B-C50C-407E-A947-70E740481C1C}"/>
            </a:extLst>
          </a:blip>
          <a:srcRect t="309" b="309"/>
          <a:stretch>
            <a:fillRect/>
          </a:stretch>
        </p:blipFill>
        <p:spPr/>
      </p:pic>
      <p:sp>
        <p:nvSpPr>
          <p:cNvPr id="23555" name="Title 6"/>
          <p:cNvSpPr>
            <a:spLocks noGrp="1"/>
          </p:cNvSpPr>
          <p:nvPr>
            <p:ph type="title"/>
          </p:nvPr>
        </p:nvSpPr>
        <p:spPr>
          <a:xfrm>
            <a:off x="450850" y="1582738"/>
            <a:ext cx="5027613" cy="1231900"/>
          </a:xfrm>
        </p:spPr>
        <p:txBody>
          <a:bodyPr/>
          <a:lstStyle/>
          <a:p>
            <a:pPr eaLnBrk="1" hangingPunct="1"/>
            <a:r>
              <a:rPr lang="en-US" smtClean="0"/>
              <a:t>Oracle Secure Backup: Integration Best Practices With Engineered Systems</a:t>
            </a:r>
          </a:p>
        </p:txBody>
      </p:sp>
      <p:sp>
        <p:nvSpPr>
          <p:cNvPr id="23556" name="Text Placeholder 7"/>
          <p:cNvSpPr>
            <a:spLocks noGrp="1"/>
          </p:cNvSpPr>
          <p:nvPr>
            <p:ph type="body" sz="quarter" idx="13"/>
          </p:nvPr>
        </p:nvSpPr>
        <p:spPr>
          <a:xfrm>
            <a:off x="450850" y="2914650"/>
            <a:ext cx="5788025" cy="1781175"/>
          </a:xfrm>
        </p:spPr>
        <p:txBody>
          <a:bodyPr/>
          <a:lstStyle/>
          <a:p>
            <a:pPr eaLnBrk="1" hangingPunct="1">
              <a:spcAft>
                <a:spcPct val="0"/>
              </a:spcAft>
            </a:pPr>
            <a:r>
              <a:rPr lang="en-US" sz="1600" dirty="0" smtClean="0"/>
              <a:t>Donna Cooksey, Oracle, Principal Product Manager</a:t>
            </a:r>
          </a:p>
          <a:p>
            <a:pPr eaLnBrk="1" hangingPunct="1">
              <a:spcAft>
                <a:spcPct val="0"/>
              </a:spcAft>
            </a:pPr>
            <a:r>
              <a:rPr lang="en-US" sz="1600" smtClean="0"/>
              <a:t>Sam </a:t>
            </a:r>
            <a:r>
              <a:rPr lang="en-US" sz="1600" dirty="0" smtClean="0"/>
              <a:t>Corso, Oracle, Architect</a:t>
            </a:r>
          </a:p>
          <a:p>
            <a:pPr eaLnBrk="1" hangingPunct="1">
              <a:spcAft>
                <a:spcPct val="0"/>
              </a:spcAft>
            </a:pPr>
            <a:endParaRPr lang="en-US" dirty="0" smtClean="0"/>
          </a:p>
          <a:p>
            <a:pPr eaLnBrk="1" hangingPunct="1">
              <a:spcAft>
                <a:spcPct val="0"/>
              </a:spcAft>
            </a:pPr>
            <a:endParaRPr lang="en-US" dirty="0" smtClean="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smtClean="0">
                <a:ea typeface="ヒラギノ角ゴ Pro W3"/>
                <a:cs typeface="ヒラギノ角ゴ Pro W3"/>
              </a:rPr>
              <a:t>Monsanto Exadata Architecture</a:t>
            </a:r>
          </a:p>
        </p:txBody>
      </p:sp>
      <p:pic>
        <p:nvPicPr>
          <p:cNvPr id="39939" name="Picture 2"/>
          <p:cNvPicPr>
            <a:picLocks noChangeAspect="1" noChangeArrowheads="1"/>
          </p:cNvPicPr>
          <p:nvPr/>
        </p:nvPicPr>
        <p:blipFill>
          <a:blip r:embed="rId3" cstate="print"/>
          <a:srcRect l="16736" t="14223" r="10834" b="10110"/>
          <a:stretch>
            <a:fillRect/>
          </a:stretch>
        </p:blipFill>
        <p:spPr bwMode="auto">
          <a:xfrm>
            <a:off x="614363" y="1189038"/>
            <a:ext cx="7843837" cy="349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smtClean="0">
                <a:ea typeface="ヒラギノ角ゴ Pro W3"/>
                <a:cs typeface="ヒラギノ角ゴ Pro W3"/>
              </a:rPr>
              <a:t>Monsanto – Exadata and Backup Cloud</a:t>
            </a:r>
          </a:p>
        </p:txBody>
      </p:sp>
      <p:pic>
        <p:nvPicPr>
          <p:cNvPr id="40963" name="Picture 3"/>
          <p:cNvPicPr>
            <a:picLocks noChangeAspect="1" noChangeArrowheads="1"/>
          </p:cNvPicPr>
          <p:nvPr/>
        </p:nvPicPr>
        <p:blipFill>
          <a:blip r:embed="rId3" cstate="print"/>
          <a:srcRect l="22639" t="15556" r="16736" b="12334"/>
          <a:stretch>
            <a:fillRect/>
          </a:stretch>
        </p:blipFill>
        <p:spPr bwMode="auto">
          <a:xfrm>
            <a:off x="533400" y="1200150"/>
            <a:ext cx="7926388" cy="3497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lstStyle/>
          <a:p>
            <a:pPr eaLnBrk="1" hangingPunct="1"/>
            <a:r>
              <a:rPr lang="en-US" smtClean="0">
                <a:ea typeface="ヒラギノ角ゴ Pro W3"/>
                <a:cs typeface="ヒラギノ角ゴ Pro W3"/>
              </a:rPr>
              <a:t>Monsanto Exadata Transformation</a:t>
            </a:r>
          </a:p>
        </p:txBody>
      </p:sp>
      <p:grpSp>
        <p:nvGrpSpPr>
          <p:cNvPr id="41987" name="Group 6"/>
          <p:cNvGrpSpPr>
            <a:grpSpLocks/>
          </p:cNvGrpSpPr>
          <p:nvPr/>
        </p:nvGrpSpPr>
        <p:grpSpPr bwMode="auto">
          <a:xfrm>
            <a:off x="328613" y="1098550"/>
            <a:ext cx="8610600" cy="3695700"/>
            <a:chOff x="263525" y="584200"/>
            <a:chExt cx="8705850" cy="3894138"/>
          </a:xfrm>
        </p:grpSpPr>
        <p:sp>
          <p:nvSpPr>
            <p:cNvPr id="41988" name="Line 4"/>
            <p:cNvSpPr>
              <a:spLocks noChangeShapeType="1"/>
            </p:cNvSpPr>
            <p:nvPr/>
          </p:nvSpPr>
          <p:spPr bwMode="auto">
            <a:xfrm>
              <a:off x="357188" y="3290888"/>
              <a:ext cx="8229600" cy="0"/>
            </a:xfrm>
            <a:prstGeom prst="line">
              <a:avLst/>
            </a:prstGeom>
            <a:noFill/>
            <a:ln w="38100">
              <a:solidFill>
                <a:srgbClr val="B8B8B8"/>
              </a:solidFill>
              <a:round/>
              <a:headEnd/>
              <a:tailEnd/>
            </a:ln>
          </p:spPr>
          <p:txBody>
            <a:bodyPr lIns="92075" tIns="46038" rIns="92075" bIns="46038">
              <a:spAutoFit/>
            </a:bodyPr>
            <a:lstStyle/>
            <a:p>
              <a:endParaRPr lang="en-US"/>
            </a:p>
          </p:txBody>
        </p:sp>
        <p:sp>
          <p:nvSpPr>
            <p:cNvPr id="41989" name="Line 5"/>
            <p:cNvSpPr>
              <a:spLocks noChangeShapeType="1"/>
            </p:cNvSpPr>
            <p:nvPr/>
          </p:nvSpPr>
          <p:spPr bwMode="auto">
            <a:xfrm>
              <a:off x="306388" y="974725"/>
              <a:ext cx="8229600" cy="0"/>
            </a:xfrm>
            <a:prstGeom prst="line">
              <a:avLst/>
            </a:prstGeom>
            <a:noFill/>
            <a:ln w="38100">
              <a:solidFill>
                <a:srgbClr val="B8B8B8"/>
              </a:solidFill>
              <a:round/>
              <a:headEnd/>
              <a:tailEnd/>
            </a:ln>
          </p:spPr>
          <p:txBody>
            <a:bodyPr lIns="92075" tIns="46038" rIns="92075" bIns="46038">
              <a:spAutoFit/>
            </a:bodyPr>
            <a:lstStyle/>
            <a:p>
              <a:endParaRPr lang="en-US"/>
            </a:p>
          </p:txBody>
        </p:sp>
        <p:sp>
          <p:nvSpPr>
            <p:cNvPr id="41990" name="Line 6"/>
            <p:cNvSpPr>
              <a:spLocks noChangeShapeType="1"/>
            </p:cNvSpPr>
            <p:nvPr/>
          </p:nvSpPr>
          <p:spPr bwMode="auto">
            <a:xfrm>
              <a:off x="379413" y="2120900"/>
              <a:ext cx="8229600" cy="0"/>
            </a:xfrm>
            <a:prstGeom prst="line">
              <a:avLst/>
            </a:prstGeom>
            <a:noFill/>
            <a:ln w="38100">
              <a:solidFill>
                <a:srgbClr val="B8B8B8"/>
              </a:solidFill>
              <a:round/>
              <a:headEnd/>
              <a:tailEnd/>
            </a:ln>
          </p:spPr>
          <p:txBody>
            <a:bodyPr lIns="92075" tIns="46038" rIns="92075" bIns="46038">
              <a:spAutoFit/>
            </a:bodyPr>
            <a:lstStyle/>
            <a:p>
              <a:endParaRPr lang="en-US"/>
            </a:p>
          </p:txBody>
        </p:sp>
        <p:sp>
          <p:nvSpPr>
            <p:cNvPr id="41991" name="Rectangle 8"/>
            <p:cNvSpPr>
              <a:spLocks noChangeArrowheads="1"/>
            </p:cNvSpPr>
            <p:nvPr/>
          </p:nvSpPr>
          <p:spPr bwMode="auto">
            <a:xfrm>
              <a:off x="274638" y="638175"/>
              <a:ext cx="1489182" cy="324372"/>
            </a:xfrm>
            <a:prstGeom prst="rect">
              <a:avLst/>
            </a:prstGeom>
            <a:noFill/>
            <a:ln w="9525">
              <a:noFill/>
              <a:miter lim="800000"/>
              <a:headEnd/>
              <a:tailEnd/>
            </a:ln>
          </p:spPr>
          <p:txBody>
            <a:bodyPr wrap="none">
              <a:spAutoFit/>
            </a:bodyPr>
            <a:lstStyle/>
            <a:p>
              <a:r>
                <a:rPr lang="en-US" sz="1400" b="1">
                  <a:solidFill>
                    <a:srgbClr val="FF0000"/>
                  </a:solidFill>
                </a:rPr>
                <a:t>Targeted Goals</a:t>
              </a:r>
            </a:p>
          </p:txBody>
        </p:sp>
        <p:sp>
          <p:nvSpPr>
            <p:cNvPr id="41992" name="Rectangle 10"/>
            <p:cNvSpPr>
              <a:spLocks noChangeArrowheads="1"/>
            </p:cNvSpPr>
            <p:nvPr/>
          </p:nvSpPr>
          <p:spPr bwMode="auto">
            <a:xfrm>
              <a:off x="6084888" y="584200"/>
              <a:ext cx="2198687" cy="324372"/>
            </a:xfrm>
            <a:prstGeom prst="rect">
              <a:avLst/>
            </a:prstGeom>
            <a:noFill/>
            <a:ln w="9525">
              <a:noFill/>
              <a:miter lim="800000"/>
              <a:headEnd/>
              <a:tailEnd/>
            </a:ln>
          </p:spPr>
          <p:txBody>
            <a:bodyPr>
              <a:spAutoFit/>
            </a:bodyPr>
            <a:lstStyle/>
            <a:p>
              <a:r>
                <a:rPr lang="en-US" sz="1400" b="1">
                  <a:solidFill>
                    <a:srgbClr val="FF0000"/>
                  </a:solidFill>
                </a:rPr>
                <a:t>Realized Benefits</a:t>
              </a:r>
            </a:p>
          </p:txBody>
        </p:sp>
        <p:sp>
          <p:nvSpPr>
            <p:cNvPr id="41993" name="AutoShape 18"/>
            <p:cNvSpPr>
              <a:spLocks noChangeArrowheads="1"/>
            </p:cNvSpPr>
            <p:nvPr/>
          </p:nvSpPr>
          <p:spPr bwMode="auto">
            <a:xfrm rot="10800000" flipH="1">
              <a:off x="1736725" y="2532063"/>
              <a:ext cx="658813" cy="261937"/>
            </a:xfrm>
            <a:prstGeom prst="chevron">
              <a:avLst>
                <a:gd name="adj" fmla="val 33174"/>
              </a:avLst>
            </a:prstGeom>
            <a:solidFill>
              <a:srgbClr val="FF0000"/>
            </a:solidFill>
            <a:ln w="9525" algn="ctr">
              <a:noFill/>
              <a:miter lim="800000"/>
              <a:headEnd/>
              <a:tailEnd/>
            </a:ln>
          </p:spPr>
          <p:txBody>
            <a:bodyPr lIns="92075" tIns="46038" rIns="92075" bIns="46038" anchor="ctr">
              <a:spAutoFit/>
            </a:bodyPr>
            <a:lstStyle/>
            <a:p>
              <a:endParaRPr lang="en-US" sz="1100">
                <a:solidFill>
                  <a:srgbClr val="000000"/>
                </a:solidFill>
              </a:endParaRPr>
            </a:p>
          </p:txBody>
        </p:sp>
        <p:sp>
          <p:nvSpPr>
            <p:cNvPr id="41994" name="AutoShape 19"/>
            <p:cNvSpPr>
              <a:spLocks noChangeArrowheads="1"/>
            </p:cNvSpPr>
            <p:nvPr/>
          </p:nvSpPr>
          <p:spPr bwMode="auto">
            <a:xfrm rot="10800000" flipH="1">
              <a:off x="5087938" y="2546350"/>
              <a:ext cx="658812" cy="261938"/>
            </a:xfrm>
            <a:prstGeom prst="chevron">
              <a:avLst>
                <a:gd name="adj" fmla="val 33174"/>
              </a:avLst>
            </a:prstGeom>
            <a:solidFill>
              <a:srgbClr val="FF0000"/>
            </a:solidFill>
            <a:ln w="9525" algn="ctr">
              <a:noFill/>
              <a:miter lim="800000"/>
              <a:headEnd/>
              <a:tailEnd/>
            </a:ln>
          </p:spPr>
          <p:txBody>
            <a:bodyPr lIns="92075" tIns="46038" rIns="92075" bIns="46038" anchor="ctr">
              <a:spAutoFit/>
            </a:bodyPr>
            <a:lstStyle/>
            <a:p>
              <a:endParaRPr lang="en-US" sz="1100">
                <a:solidFill>
                  <a:srgbClr val="000000"/>
                </a:solidFill>
              </a:endParaRPr>
            </a:p>
          </p:txBody>
        </p:sp>
        <p:sp>
          <p:nvSpPr>
            <p:cNvPr id="41995" name="Rectangle 20"/>
            <p:cNvSpPr>
              <a:spLocks noChangeArrowheads="1"/>
            </p:cNvSpPr>
            <p:nvPr/>
          </p:nvSpPr>
          <p:spPr bwMode="auto">
            <a:xfrm>
              <a:off x="285750" y="2530475"/>
              <a:ext cx="1555750" cy="320675"/>
            </a:xfrm>
            <a:prstGeom prst="rect">
              <a:avLst/>
            </a:prstGeom>
            <a:noFill/>
            <a:ln w="9525" algn="ctr">
              <a:noFill/>
              <a:miter lim="800000"/>
              <a:headEnd/>
              <a:tailEnd/>
            </a:ln>
          </p:spPr>
          <p:txBody>
            <a:bodyPr anchor="ctr"/>
            <a:lstStyle/>
            <a:p>
              <a:r>
                <a:rPr lang="en-US" altLang="ja-JP" sz="1100">
                  <a:solidFill>
                    <a:srgbClr val="000000"/>
                  </a:solidFill>
                  <a:ea typeface="MS PGothic" pitchFamily="34" charset="-128"/>
                </a:rPr>
                <a:t>High Availability / Zero Outage</a:t>
              </a:r>
              <a:endParaRPr lang="en-US" sz="1100">
                <a:solidFill>
                  <a:srgbClr val="000000"/>
                </a:solidFill>
                <a:ea typeface="MS PGothic" pitchFamily="34" charset="-128"/>
              </a:endParaRPr>
            </a:p>
          </p:txBody>
        </p:sp>
        <p:sp>
          <p:nvSpPr>
            <p:cNvPr id="41996" name="AutoShape 24"/>
            <p:cNvSpPr>
              <a:spLocks noChangeArrowheads="1"/>
            </p:cNvSpPr>
            <p:nvPr/>
          </p:nvSpPr>
          <p:spPr bwMode="auto">
            <a:xfrm rot="10800000" flipH="1">
              <a:off x="1700213" y="1220788"/>
              <a:ext cx="658812" cy="261937"/>
            </a:xfrm>
            <a:prstGeom prst="chevron">
              <a:avLst>
                <a:gd name="adj" fmla="val 33174"/>
              </a:avLst>
            </a:prstGeom>
            <a:solidFill>
              <a:srgbClr val="FF0000"/>
            </a:solidFill>
            <a:ln w="9525">
              <a:noFill/>
              <a:miter lim="800000"/>
              <a:headEnd/>
              <a:tailEnd/>
            </a:ln>
          </p:spPr>
          <p:txBody>
            <a:bodyPr lIns="92075" tIns="46038" rIns="92075" bIns="46038" anchor="ctr">
              <a:spAutoFit/>
            </a:bodyPr>
            <a:lstStyle/>
            <a:p>
              <a:endParaRPr lang="en-US" sz="1100">
                <a:solidFill>
                  <a:srgbClr val="000000"/>
                </a:solidFill>
              </a:endParaRPr>
            </a:p>
          </p:txBody>
        </p:sp>
        <p:sp>
          <p:nvSpPr>
            <p:cNvPr id="41997" name="AutoShape 25"/>
            <p:cNvSpPr>
              <a:spLocks noChangeArrowheads="1"/>
            </p:cNvSpPr>
            <p:nvPr/>
          </p:nvSpPr>
          <p:spPr bwMode="auto">
            <a:xfrm rot="10800000" flipH="1">
              <a:off x="5143500" y="1253248"/>
              <a:ext cx="658813" cy="276392"/>
            </a:xfrm>
            <a:prstGeom prst="chevron">
              <a:avLst>
                <a:gd name="adj" fmla="val 33172"/>
              </a:avLst>
            </a:prstGeom>
            <a:solidFill>
              <a:srgbClr val="FF0000"/>
            </a:solidFill>
            <a:ln w="9525" algn="ctr">
              <a:noFill/>
              <a:miter lim="800000"/>
              <a:headEnd/>
              <a:tailEnd/>
            </a:ln>
          </p:spPr>
          <p:txBody>
            <a:bodyPr lIns="92075" tIns="46038" rIns="92075" bIns="46038" anchor="ctr">
              <a:spAutoFit/>
            </a:bodyPr>
            <a:lstStyle/>
            <a:p>
              <a:endParaRPr lang="en-US" sz="1100">
                <a:solidFill>
                  <a:srgbClr val="FF0000"/>
                </a:solidFill>
              </a:endParaRPr>
            </a:p>
          </p:txBody>
        </p:sp>
        <p:sp>
          <p:nvSpPr>
            <p:cNvPr id="41998" name="Rectangle 26"/>
            <p:cNvSpPr>
              <a:spLocks noChangeArrowheads="1"/>
            </p:cNvSpPr>
            <p:nvPr/>
          </p:nvSpPr>
          <p:spPr bwMode="auto">
            <a:xfrm>
              <a:off x="274638" y="1249363"/>
              <a:ext cx="1554162" cy="296862"/>
            </a:xfrm>
            <a:prstGeom prst="rect">
              <a:avLst/>
            </a:prstGeom>
            <a:noFill/>
            <a:ln w="9525" algn="ctr">
              <a:noFill/>
              <a:miter lim="800000"/>
              <a:headEnd/>
              <a:tailEnd/>
            </a:ln>
          </p:spPr>
          <p:txBody>
            <a:bodyPr anchor="ctr"/>
            <a:lstStyle/>
            <a:p>
              <a:r>
                <a:rPr lang="en-US" sz="1100">
                  <a:solidFill>
                    <a:srgbClr val="000000"/>
                  </a:solidFill>
                  <a:ea typeface="MS PGothic" pitchFamily="34" charset="-128"/>
                </a:rPr>
                <a:t>Platform Consolidation</a:t>
              </a:r>
            </a:p>
          </p:txBody>
        </p:sp>
        <p:sp>
          <p:nvSpPr>
            <p:cNvPr id="41999" name="AutoShape 30"/>
            <p:cNvSpPr>
              <a:spLocks noChangeArrowheads="1"/>
            </p:cNvSpPr>
            <p:nvPr/>
          </p:nvSpPr>
          <p:spPr bwMode="auto">
            <a:xfrm rot="10800000" flipH="1">
              <a:off x="1743075" y="3703638"/>
              <a:ext cx="658813" cy="261937"/>
            </a:xfrm>
            <a:prstGeom prst="chevron">
              <a:avLst>
                <a:gd name="adj" fmla="val 33174"/>
              </a:avLst>
            </a:prstGeom>
            <a:solidFill>
              <a:srgbClr val="FF0000"/>
            </a:solidFill>
            <a:ln w="9525" algn="ctr">
              <a:noFill/>
              <a:miter lim="800000"/>
              <a:headEnd/>
              <a:tailEnd/>
            </a:ln>
          </p:spPr>
          <p:txBody>
            <a:bodyPr lIns="92075" tIns="46038" rIns="92075" bIns="46038" anchor="ctr">
              <a:spAutoFit/>
            </a:bodyPr>
            <a:lstStyle/>
            <a:p>
              <a:endParaRPr lang="en-US" sz="1100">
                <a:solidFill>
                  <a:srgbClr val="000000"/>
                </a:solidFill>
              </a:endParaRPr>
            </a:p>
          </p:txBody>
        </p:sp>
        <p:sp>
          <p:nvSpPr>
            <p:cNvPr id="42000" name="AutoShape 31"/>
            <p:cNvSpPr>
              <a:spLocks noChangeArrowheads="1"/>
            </p:cNvSpPr>
            <p:nvPr/>
          </p:nvSpPr>
          <p:spPr bwMode="auto">
            <a:xfrm rot="10800000" flipH="1">
              <a:off x="5145088" y="3659188"/>
              <a:ext cx="658812" cy="263525"/>
            </a:xfrm>
            <a:prstGeom prst="chevron">
              <a:avLst>
                <a:gd name="adj" fmla="val 32975"/>
              </a:avLst>
            </a:prstGeom>
            <a:solidFill>
              <a:srgbClr val="FF0000"/>
            </a:solidFill>
            <a:ln w="9525" algn="ctr">
              <a:noFill/>
              <a:miter lim="800000"/>
              <a:headEnd/>
              <a:tailEnd/>
            </a:ln>
          </p:spPr>
          <p:txBody>
            <a:bodyPr lIns="92075" tIns="46038" rIns="92075" bIns="46038" anchor="ctr">
              <a:spAutoFit/>
            </a:bodyPr>
            <a:lstStyle/>
            <a:p>
              <a:endParaRPr lang="en-US" sz="1100">
                <a:solidFill>
                  <a:srgbClr val="000000"/>
                </a:solidFill>
              </a:endParaRPr>
            </a:p>
          </p:txBody>
        </p:sp>
        <p:sp>
          <p:nvSpPr>
            <p:cNvPr id="42001" name="Rectangle 32"/>
            <p:cNvSpPr>
              <a:spLocks noChangeArrowheads="1"/>
            </p:cNvSpPr>
            <p:nvPr/>
          </p:nvSpPr>
          <p:spPr bwMode="auto">
            <a:xfrm>
              <a:off x="263525" y="3670300"/>
              <a:ext cx="1712913" cy="369888"/>
            </a:xfrm>
            <a:prstGeom prst="rect">
              <a:avLst/>
            </a:prstGeom>
            <a:noFill/>
            <a:ln w="9525" algn="ctr">
              <a:noFill/>
              <a:miter lim="800000"/>
              <a:headEnd/>
              <a:tailEnd/>
            </a:ln>
          </p:spPr>
          <p:txBody>
            <a:bodyPr anchor="ctr"/>
            <a:lstStyle/>
            <a:p>
              <a:r>
                <a:rPr lang="en-US" sz="1100">
                  <a:solidFill>
                    <a:srgbClr val="000000"/>
                  </a:solidFill>
                  <a:ea typeface="MS PGothic" pitchFamily="34" charset="-128"/>
                </a:rPr>
                <a:t>Improved data backup and recovery</a:t>
              </a:r>
            </a:p>
          </p:txBody>
        </p:sp>
        <p:sp>
          <p:nvSpPr>
            <p:cNvPr id="42002" name="Rectangle 8"/>
            <p:cNvSpPr>
              <a:spLocks noChangeArrowheads="1"/>
            </p:cNvSpPr>
            <p:nvPr/>
          </p:nvSpPr>
          <p:spPr bwMode="auto">
            <a:xfrm>
              <a:off x="2589213" y="611188"/>
              <a:ext cx="2066652" cy="324372"/>
            </a:xfrm>
            <a:prstGeom prst="rect">
              <a:avLst/>
            </a:prstGeom>
            <a:noFill/>
            <a:ln w="9525">
              <a:noFill/>
              <a:miter lim="800000"/>
              <a:headEnd/>
              <a:tailEnd/>
            </a:ln>
          </p:spPr>
          <p:txBody>
            <a:bodyPr wrap="none">
              <a:spAutoFit/>
            </a:bodyPr>
            <a:lstStyle/>
            <a:p>
              <a:r>
                <a:rPr lang="en-US" sz="1400" b="1">
                  <a:solidFill>
                    <a:srgbClr val="FF0000"/>
                  </a:solidFill>
                </a:rPr>
                <a:t>Exadata Differentiator</a:t>
              </a:r>
            </a:p>
          </p:txBody>
        </p:sp>
        <p:sp>
          <p:nvSpPr>
            <p:cNvPr id="23" name="Rectangle 33"/>
            <p:cNvSpPr>
              <a:spLocks noChangeArrowheads="1"/>
            </p:cNvSpPr>
            <p:nvPr/>
          </p:nvSpPr>
          <p:spPr bwMode="auto">
            <a:xfrm>
              <a:off x="2488139" y="1035840"/>
              <a:ext cx="2696502" cy="906625"/>
            </a:xfrm>
            <a:prstGeom prst="rect">
              <a:avLst/>
            </a:prstGeom>
            <a:noFill/>
            <a:ln w="9525" algn="ctr">
              <a:noFill/>
              <a:miter lim="800000"/>
              <a:headEnd/>
              <a:tailEnd/>
            </a:ln>
            <a:effectLst/>
          </p:spPr>
          <p:txBody>
            <a:bodyPr anchor="ctr"/>
            <a:lstStyle/>
            <a:p>
              <a:pPr>
                <a:defRPr/>
              </a:pPr>
              <a:r>
                <a:rPr lang="en-US" altLang="ja-JP" sz="900" dirty="0">
                  <a:solidFill>
                    <a:srgbClr val="000000"/>
                  </a:solidFill>
                  <a:ea typeface="MS PGothic" pitchFamily="34" charset="-128"/>
                </a:rPr>
                <a:t> </a:t>
              </a:r>
            </a:p>
            <a:p>
              <a:pPr marL="114300" indent="-114300">
                <a:buFontTx/>
                <a:buChar char="•"/>
                <a:defRPr/>
              </a:pPr>
              <a:r>
                <a:rPr lang="en-US" altLang="ja-JP" sz="900" dirty="0">
                  <a:solidFill>
                    <a:srgbClr val="FF0000"/>
                  </a:solidFill>
                  <a:ea typeface="MS PGothic" pitchFamily="34" charset="-128"/>
                </a:rPr>
                <a:t>Migrated over 80 business critical applications to Exadata Platform</a:t>
              </a:r>
            </a:p>
            <a:p>
              <a:pPr marL="114300" indent="-114300">
                <a:buFontTx/>
                <a:buChar char="•"/>
                <a:defRPr/>
              </a:pPr>
              <a:r>
                <a:rPr lang="en-US" altLang="ja-JP" sz="900" dirty="0">
                  <a:solidFill>
                    <a:srgbClr val="000000"/>
                  </a:solidFill>
                  <a:ea typeface="MS PGothic" pitchFamily="34" charset="-128"/>
                </a:rPr>
                <a:t>Consolidation of 21 databases into single RAC and storage platform</a:t>
              </a:r>
            </a:p>
            <a:p>
              <a:pPr marL="114300" indent="-114300">
                <a:buFontTx/>
                <a:buChar char="•"/>
                <a:defRPr/>
              </a:pPr>
              <a:r>
                <a:rPr lang="en-US" altLang="ja-JP" sz="900" dirty="0">
                  <a:solidFill>
                    <a:srgbClr val="FF0000"/>
                  </a:solidFill>
                  <a:ea typeface="MS PGothic" pitchFamily="34" charset="-128"/>
                </a:rPr>
                <a:t>Maintain 4 Production like environments with equal data size and similar outage, backup and recovery process</a:t>
              </a:r>
            </a:p>
          </p:txBody>
        </p:sp>
        <p:sp>
          <p:nvSpPr>
            <p:cNvPr id="24" name="Rectangle 33"/>
            <p:cNvSpPr>
              <a:spLocks noChangeArrowheads="1"/>
            </p:cNvSpPr>
            <p:nvPr/>
          </p:nvSpPr>
          <p:spPr bwMode="auto">
            <a:xfrm>
              <a:off x="5943835" y="1087695"/>
              <a:ext cx="2797622" cy="828006"/>
            </a:xfrm>
            <a:prstGeom prst="rect">
              <a:avLst/>
            </a:prstGeom>
            <a:noFill/>
            <a:ln w="9525" algn="ctr">
              <a:noFill/>
              <a:miter lim="800000"/>
              <a:headEnd/>
              <a:tailEnd/>
            </a:ln>
            <a:effectLst/>
          </p:spPr>
          <p:txBody>
            <a:bodyPr anchor="ctr"/>
            <a:lstStyle/>
            <a:p>
              <a:pPr>
                <a:defRPr/>
              </a:pPr>
              <a:r>
                <a:rPr lang="en-US" altLang="ja-JP" sz="900" dirty="0">
                  <a:solidFill>
                    <a:srgbClr val="000000"/>
                  </a:solidFill>
                  <a:ea typeface="MS PGothic" pitchFamily="34" charset="-128"/>
                </a:rPr>
                <a:t> </a:t>
              </a:r>
            </a:p>
            <a:p>
              <a:pPr marL="114300" indent="-114300">
                <a:buFontTx/>
                <a:buChar char="•"/>
                <a:defRPr/>
              </a:pPr>
              <a:r>
                <a:rPr lang="en-US" altLang="ja-JP" sz="900" dirty="0">
                  <a:solidFill>
                    <a:srgbClr val="000000"/>
                  </a:solidFill>
                  <a:ea typeface="MS PGothic" pitchFamily="34" charset="-128"/>
                </a:rPr>
                <a:t>Reduced Support and Maintenance cost related to managing multiple platforms and Databases </a:t>
              </a:r>
            </a:p>
            <a:p>
              <a:pPr marL="114300" indent="-114300">
                <a:buFontTx/>
                <a:buChar char="•"/>
                <a:defRPr/>
              </a:pPr>
              <a:r>
                <a:rPr lang="en-US" altLang="ja-JP" sz="900" dirty="0">
                  <a:solidFill>
                    <a:srgbClr val="000000"/>
                  </a:solidFill>
                  <a:ea typeface="MS PGothic" pitchFamily="34" charset="-128"/>
                </a:rPr>
                <a:t>Implementation of standard support process across all environments</a:t>
              </a:r>
            </a:p>
            <a:p>
              <a:pPr marL="114300" indent="-114300">
                <a:defRPr/>
              </a:pPr>
              <a:endParaRPr lang="en-US" altLang="ja-JP" sz="900" dirty="0">
                <a:solidFill>
                  <a:srgbClr val="000000"/>
                </a:solidFill>
                <a:ea typeface="MS PGothic" pitchFamily="34" charset="-128"/>
              </a:endParaRPr>
            </a:p>
            <a:p>
              <a:pPr marL="114300" indent="-114300">
                <a:buFontTx/>
                <a:buChar char="•"/>
                <a:defRPr/>
              </a:pPr>
              <a:endParaRPr lang="en-US" altLang="ja-JP" sz="900" dirty="0">
                <a:solidFill>
                  <a:srgbClr val="000000"/>
                </a:solidFill>
                <a:ea typeface="MS PGothic" pitchFamily="34" charset="-128"/>
              </a:endParaRPr>
            </a:p>
          </p:txBody>
        </p:sp>
        <p:sp>
          <p:nvSpPr>
            <p:cNvPr id="25" name="Rectangle 24"/>
            <p:cNvSpPr>
              <a:spLocks noChangeArrowheads="1"/>
            </p:cNvSpPr>
            <p:nvPr/>
          </p:nvSpPr>
          <p:spPr bwMode="auto">
            <a:xfrm>
              <a:off x="2541106" y="2297085"/>
              <a:ext cx="2712553" cy="679132"/>
            </a:xfrm>
            <a:prstGeom prst="rect">
              <a:avLst/>
            </a:prstGeom>
            <a:noFill/>
            <a:ln w="9525" algn="ctr">
              <a:noFill/>
              <a:miter lim="800000"/>
              <a:headEnd/>
              <a:tailEnd/>
            </a:ln>
            <a:effectLst/>
          </p:spPr>
          <p:txBody>
            <a:bodyPr anchor="ctr"/>
            <a:lstStyle/>
            <a:p>
              <a:pPr>
                <a:defRPr/>
              </a:pPr>
              <a:r>
                <a:rPr lang="en-US" altLang="ja-JP" sz="900" dirty="0">
                  <a:solidFill>
                    <a:srgbClr val="000000"/>
                  </a:solidFill>
                  <a:ea typeface="MS PGothic" pitchFamily="34" charset="-128"/>
                </a:rPr>
                <a:t> </a:t>
              </a:r>
            </a:p>
            <a:p>
              <a:pPr marL="114300" indent="-114300">
                <a:buFontTx/>
                <a:buChar char="•"/>
                <a:defRPr/>
              </a:pPr>
              <a:r>
                <a:rPr lang="en-US" altLang="ja-JP" sz="900" dirty="0">
                  <a:solidFill>
                    <a:srgbClr val="FF0000"/>
                  </a:solidFill>
                  <a:ea typeface="MS PGothic" pitchFamily="34" charset="-128"/>
                </a:rPr>
                <a:t>Efficient use of Maximum Availability Architecture</a:t>
              </a:r>
            </a:p>
            <a:p>
              <a:pPr marL="114300" indent="-114300">
                <a:buFontTx/>
                <a:buChar char="•"/>
                <a:defRPr/>
              </a:pPr>
              <a:r>
                <a:rPr lang="en-US" altLang="ja-JP" sz="900" dirty="0">
                  <a:solidFill>
                    <a:srgbClr val="000000"/>
                  </a:solidFill>
                  <a:ea typeface="MS PGothic" pitchFamily="34" charset="-128"/>
                </a:rPr>
                <a:t> Proactive Monitoring and Reporting</a:t>
              </a:r>
            </a:p>
            <a:p>
              <a:pPr marL="114300" indent="-114300">
                <a:buFontTx/>
                <a:buChar char="•"/>
                <a:defRPr/>
              </a:pPr>
              <a:r>
                <a:rPr lang="en-US" altLang="ja-JP" sz="900" dirty="0">
                  <a:solidFill>
                    <a:srgbClr val="000000"/>
                  </a:solidFill>
                  <a:ea typeface="MS PGothic" pitchFamily="34" charset="-128"/>
                </a:rPr>
                <a:t> Proactive patching</a:t>
              </a:r>
            </a:p>
            <a:p>
              <a:pPr marL="114300" indent="-114300">
                <a:buFontTx/>
                <a:buChar char="•"/>
                <a:defRPr/>
              </a:pPr>
              <a:r>
                <a:rPr lang="en-US" altLang="ja-JP" sz="900" dirty="0">
                  <a:solidFill>
                    <a:srgbClr val="000000"/>
                  </a:solidFill>
                  <a:ea typeface="MS PGothic" pitchFamily="34" charset="-128"/>
                </a:rPr>
                <a:t> Onsite Exadata support staff</a:t>
              </a:r>
            </a:p>
            <a:p>
              <a:pPr marL="114300" indent="-114300">
                <a:buFontTx/>
                <a:buChar char="•"/>
                <a:defRPr/>
              </a:pPr>
              <a:r>
                <a:rPr lang="en-US" altLang="ja-JP" sz="900" dirty="0">
                  <a:solidFill>
                    <a:srgbClr val="000000"/>
                  </a:solidFill>
                  <a:ea typeface="MS PGothic" pitchFamily="34" charset="-128"/>
                </a:rPr>
                <a:t>Predictive hardware failure  and issues resolution </a:t>
              </a:r>
            </a:p>
          </p:txBody>
        </p:sp>
        <p:sp>
          <p:nvSpPr>
            <p:cNvPr id="26" name="Rectangle 33"/>
            <p:cNvSpPr>
              <a:spLocks noChangeArrowheads="1"/>
            </p:cNvSpPr>
            <p:nvPr/>
          </p:nvSpPr>
          <p:spPr bwMode="auto">
            <a:xfrm>
              <a:off x="5866792" y="2288722"/>
              <a:ext cx="3009490" cy="729315"/>
            </a:xfrm>
            <a:prstGeom prst="rect">
              <a:avLst/>
            </a:prstGeom>
            <a:noFill/>
            <a:ln w="9525" algn="ctr">
              <a:noFill/>
              <a:miter lim="800000"/>
              <a:headEnd/>
              <a:tailEnd/>
            </a:ln>
            <a:effectLst/>
          </p:spPr>
          <p:txBody>
            <a:bodyPr anchor="ctr"/>
            <a:lstStyle/>
            <a:p>
              <a:pPr>
                <a:defRPr/>
              </a:pPr>
              <a:r>
                <a:rPr lang="en-US" altLang="ja-JP" sz="900" dirty="0">
                  <a:solidFill>
                    <a:srgbClr val="000000"/>
                  </a:solidFill>
                  <a:ea typeface="MS PGothic" pitchFamily="34" charset="-128"/>
                </a:rPr>
                <a:t> </a:t>
              </a:r>
            </a:p>
            <a:p>
              <a:pPr marL="114300" indent="-114300">
                <a:buFont typeface="Arial" pitchFamily="34" charset="0"/>
                <a:buChar char="•"/>
                <a:defRPr/>
              </a:pPr>
              <a:r>
                <a:rPr lang="en-US" altLang="ja-JP" sz="900" dirty="0">
                  <a:solidFill>
                    <a:srgbClr val="FF0000"/>
                  </a:solidFill>
                  <a:ea typeface="MS PGothic" pitchFamily="34" charset="-128"/>
                </a:rPr>
                <a:t>100% availability during Harvest season</a:t>
              </a:r>
            </a:p>
            <a:p>
              <a:pPr marL="114300" indent="-114300">
                <a:buFontTx/>
                <a:buChar char="•"/>
                <a:defRPr/>
              </a:pPr>
              <a:r>
                <a:rPr lang="en-US" altLang="ja-JP" sz="900" dirty="0">
                  <a:solidFill>
                    <a:srgbClr val="000000"/>
                  </a:solidFill>
                  <a:ea typeface="MS PGothic" pitchFamily="34" charset="-128"/>
                </a:rPr>
                <a:t>99.95% availability during Non Harvest season </a:t>
              </a:r>
            </a:p>
            <a:p>
              <a:pPr marL="114300" indent="-114300">
                <a:buFontTx/>
                <a:buChar char="•"/>
                <a:defRPr/>
              </a:pPr>
              <a:r>
                <a:rPr lang="en-US" altLang="ja-JP" sz="900" dirty="0">
                  <a:solidFill>
                    <a:srgbClr val="000000"/>
                  </a:solidFill>
                  <a:ea typeface="MS PGothic" pitchFamily="34" charset="-128"/>
                </a:rPr>
                <a:t>Reduced planned  and unplanned outages by effectively using Standby </a:t>
              </a:r>
            </a:p>
            <a:p>
              <a:pPr marL="114300" indent="-114300">
                <a:buFontTx/>
                <a:buChar char="•"/>
                <a:defRPr/>
              </a:pPr>
              <a:r>
                <a:rPr lang="en-US" sz="900" dirty="0">
                  <a:solidFill>
                    <a:srgbClr val="000000"/>
                  </a:solidFill>
                </a:rPr>
                <a:t>Zero impact to customer during component failure</a:t>
              </a:r>
            </a:p>
          </p:txBody>
        </p:sp>
        <p:sp>
          <p:nvSpPr>
            <p:cNvPr id="27" name="Rectangle 33"/>
            <p:cNvSpPr>
              <a:spLocks noChangeArrowheads="1"/>
            </p:cNvSpPr>
            <p:nvPr/>
          </p:nvSpPr>
          <p:spPr bwMode="auto">
            <a:xfrm>
              <a:off x="2541106" y="3406112"/>
              <a:ext cx="2691688" cy="1072226"/>
            </a:xfrm>
            <a:prstGeom prst="rect">
              <a:avLst/>
            </a:prstGeom>
            <a:noFill/>
            <a:ln w="9525" algn="ctr">
              <a:noFill/>
              <a:miter lim="800000"/>
              <a:headEnd/>
              <a:tailEnd/>
            </a:ln>
            <a:effectLst/>
          </p:spPr>
          <p:txBody>
            <a:bodyPr anchor="ctr"/>
            <a:lstStyle/>
            <a:p>
              <a:pPr>
                <a:defRPr/>
              </a:pPr>
              <a:r>
                <a:rPr lang="en-US" altLang="ja-JP" sz="900" dirty="0">
                  <a:solidFill>
                    <a:srgbClr val="000000"/>
                  </a:solidFill>
                  <a:ea typeface="MS PGothic" pitchFamily="34" charset="-128"/>
                </a:rPr>
                <a:t> </a:t>
              </a:r>
            </a:p>
            <a:p>
              <a:pPr marL="114300" indent="-114300">
                <a:buFontTx/>
                <a:buChar char="•"/>
                <a:defRPr/>
              </a:pPr>
              <a:r>
                <a:rPr lang="en-US" sz="900" dirty="0">
                  <a:solidFill>
                    <a:srgbClr val="FF0000"/>
                  </a:solidFill>
                </a:rPr>
                <a:t>RMAN compression algorithm changes and i</a:t>
              </a:r>
              <a:r>
                <a:rPr lang="en-US" altLang="ja-JP" sz="900" dirty="0">
                  <a:solidFill>
                    <a:srgbClr val="FF0000"/>
                  </a:solidFill>
                  <a:ea typeface="MS PGothic" pitchFamily="34" charset="-128"/>
                </a:rPr>
                <a:t>mplementation of BUR best practices</a:t>
              </a:r>
            </a:p>
            <a:p>
              <a:pPr marL="114300" indent="-114300">
                <a:buFontTx/>
                <a:buChar char="•"/>
                <a:defRPr/>
              </a:pPr>
              <a:r>
                <a:rPr lang="en-US" altLang="ja-JP" sz="900" dirty="0">
                  <a:solidFill>
                    <a:srgbClr val="000000"/>
                  </a:solidFill>
                  <a:ea typeface="MS PGothic" pitchFamily="34" charset="-128"/>
                </a:rPr>
                <a:t>Optimized use of ZFS storage</a:t>
              </a:r>
            </a:p>
            <a:p>
              <a:pPr marL="114300" indent="-114300">
                <a:buFontTx/>
                <a:buChar char="•"/>
                <a:defRPr/>
              </a:pPr>
              <a:r>
                <a:rPr lang="en-US" sz="900" dirty="0">
                  <a:solidFill>
                    <a:srgbClr val="000000"/>
                  </a:solidFill>
                </a:rPr>
                <a:t>Enabled multi-level compression options  based on application data.</a:t>
              </a:r>
            </a:p>
            <a:p>
              <a:pPr marL="114300" indent="-114300">
                <a:buFontTx/>
                <a:buChar char="•"/>
                <a:defRPr/>
              </a:pPr>
              <a:r>
                <a:rPr lang="en-US" altLang="ja-JP" sz="900" dirty="0">
                  <a:solidFill>
                    <a:srgbClr val="000000"/>
                  </a:solidFill>
                  <a:ea typeface="MS PGothic" pitchFamily="34" charset="-128"/>
                </a:rPr>
                <a:t>Improved disk refresh process through continuous process improvements</a:t>
              </a:r>
            </a:p>
            <a:p>
              <a:pPr marL="114300" indent="-114300">
                <a:buFontTx/>
                <a:buChar char="•"/>
                <a:defRPr/>
              </a:pPr>
              <a:endParaRPr lang="en-US" altLang="ja-JP" sz="900" dirty="0">
                <a:solidFill>
                  <a:srgbClr val="000000"/>
                </a:solidFill>
                <a:ea typeface="MS PGothic" pitchFamily="34" charset="-128"/>
              </a:endParaRPr>
            </a:p>
          </p:txBody>
        </p:sp>
        <p:sp>
          <p:nvSpPr>
            <p:cNvPr id="28" name="Rectangle 27"/>
            <p:cNvSpPr/>
            <p:nvPr/>
          </p:nvSpPr>
          <p:spPr>
            <a:xfrm>
              <a:off x="5849137" y="3340875"/>
              <a:ext cx="3120238" cy="973535"/>
            </a:xfrm>
            <a:prstGeom prst="rect">
              <a:avLst/>
            </a:prstGeom>
          </p:spPr>
          <p:txBody>
            <a:bodyPr>
              <a:spAutoFit/>
            </a:bodyPr>
            <a:lstStyle/>
            <a:p>
              <a:pPr marL="114300" indent="-114300">
                <a:buFontTx/>
                <a:buChar char="•"/>
                <a:defRPr/>
              </a:pPr>
              <a:r>
                <a:rPr lang="en-US" altLang="ja-JP" sz="900" dirty="0">
                  <a:solidFill>
                    <a:srgbClr val="000000"/>
                  </a:solidFill>
                  <a:ea typeface="MS PGothic" pitchFamily="34" charset="-128"/>
                </a:rPr>
                <a:t>Capacity management of disk backup for larger databases.</a:t>
              </a:r>
            </a:p>
            <a:p>
              <a:pPr marL="114300" indent="-114300">
                <a:buFontTx/>
                <a:buChar char="•"/>
                <a:defRPr/>
              </a:pPr>
              <a:r>
                <a:rPr lang="en-US" altLang="ja-JP" sz="900" dirty="0">
                  <a:solidFill>
                    <a:srgbClr val="FF0000"/>
                  </a:solidFill>
                  <a:ea typeface="MS PGothic" pitchFamily="34" charset="-128"/>
                </a:rPr>
                <a:t>Over 40% improvements in tape backup performance </a:t>
              </a:r>
            </a:p>
            <a:p>
              <a:pPr marL="114300" indent="-114300">
                <a:buFontTx/>
                <a:buChar char="•"/>
                <a:defRPr/>
              </a:pPr>
              <a:r>
                <a:rPr lang="en-US" altLang="ja-JP" sz="900" dirty="0">
                  <a:solidFill>
                    <a:srgbClr val="000000"/>
                  </a:solidFill>
                  <a:ea typeface="MS PGothic" pitchFamily="34" charset="-128"/>
                </a:rPr>
                <a:t>Improved ZFS disk refresh process (RTO of 8 hrs)</a:t>
              </a:r>
            </a:p>
            <a:p>
              <a:pPr marL="114300" indent="-114300">
                <a:buFontTx/>
                <a:buChar char="•"/>
                <a:defRPr/>
              </a:pPr>
              <a:r>
                <a:rPr lang="en-US" altLang="ja-JP" sz="900" dirty="0">
                  <a:solidFill>
                    <a:srgbClr val="000000"/>
                  </a:solidFill>
                  <a:ea typeface="MS PGothic" pitchFamily="34" charset="-128"/>
                </a:rPr>
                <a:t>Reduced  ZFS disk backup time from 11 to 4 hrs</a:t>
              </a:r>
            </a:p>
            <a:p>
              <a:pPr>
                <a:defRPr/>
              </a:pPr>
              <a:endParaRPr lang="en-US" altLang="ja-JP" sz="900" dirty="0">
                <a:solidFill>
                  <a:srgbClr val="000000"/>
                </a:solidFill>
                <a:ea typeface="MS PGothic" pitchFamily="34" charset="-128"/>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804863" y="246063"/>
            <a:ext cx="8229600" cy="406400"/>
          </a:xfrm>
        </p:spPr>
        <p:txBody>
          <a:bodyPr/>
          <a:lstStyle/>
          <a:p>
            <a:r>
              <a:rPr lang="en-US" smtClean="0"/>
              <a:t>Real-World Cost Savings</a:t>
            </a:r>
          </a:p>
        </p:txBody>
      </p:sp>
      <p:graphicFrame>
        <p:nvGraphicFramePr>
          <p:cNvPr id="5" name="Content Placeholder 4"/>
          <p:cNvGraphicFramePr>
            <a:graphicFrameLocks noGrp="1"/>
          </p:cNvGraphicFramePr>
          <p:nvPr>
            <p:ph sz="quarter" idx="12"/>
          </p:nvPr>
        </p:nvGraphicFramePr>
        <p:xfrm>
          <a:off x="828675" y="1112839"/>
          <a:ext cx="7934325" cy="3027669"/>
        </p:xfrm>
        <a:graphic>
          <a:graphicData uri="http://schemas.openxmlformats.org/drawingml/2006/table">
            <a:tbl>
              <a:tblPr firstRow="1" bandRow="1">
                <a:tableStyleId>{5C22544A-7EE6-4342-B048-85BDC9FD1C3A}</a:tableStyleId>
              </a:tblPr>
              <a:tblGrid>
                <a:gridCol w="1962155"/>
                <a:gridCol w="1264703"/>
                <a:gridCol w="1388534"/>
                <a:gridCol w="3318933"/>
              </a:tblGrid>
              <a:tr h="425510">
                <a:tc>
                  <a:txBody>
                    <a:bodyPr/>
                    <a:lstStyle/>
                    <a:p>
                      <a:pPr algn="ctr"/>
                      <a:r>
                        <a:rPr lang="en-US" sz="1200" dirty="0" smtClean="0"/>
                        <a:t>Licensing</a:t>
                      </a:r>
                      <a:endParaRPr lang="en-US" sz="1200" dirty="0"/>
                    </a:p>
                  </a:txBody>
                  <a:tcPr anchor="b"/>
                </a:tc>
                <a:tc>
                  <a:txBody>
                    <a:bodyPr/>
                    <a:lstStyle/>
                    <a:p>
                      <a:pPr algn="ctr"/>
                      <a:r>
                        <a:rPr lang="en-US" sz="1200" dirty="0" smtClean="0"/>
                        <a:t>Oracle Secure Backup</a:t>
                      </a:r>
                      <a:endParaRPr lang="en-US" sz="1200" dirty="0"/>
                    </a:p>
                  </a:txBody>
                  <a:tcPr anchor="b"/>
                </a:tc>
                <a:tc>
                  <a:txBody>
                    <a:bodyPr/>
                    <a:lstStyle/>
                    <a:p>
                      <a:pPr algn="ctr"/>
                      <a:r>
                        <a:rPr lang="en-US" sz="1200" dirty="0" smtClean="0"/>
                        <a:t>Competitor</a:t>
                      </a:r>
                      <a:endParaRPr lang="en-US" sz="1200" dirty="0"/>
                    </a:p>
                  </a:txBody>
                  <a:tcPr anchor="b"/>
                </a:tc>
                <a:tc>
                  <a:txBody>
                    <a:bodyPr/>
                    <a:lstStyle/>
                    <a:p>
                      <a:pPr algn="ctr"/>
                      <a:r>
                        <a:rPr lang="en-US" sz="1200" dirty="0" smtClean="0"/>
                        <a:t>Comments</a:t>
                      </a:r>
                      <a:endParaRPr lang="en-US" sz="1200" dirty="0"/>
                    </a:p>
                  </a:txBody>
                  <a:tcPr anchor="b"/>
                </a:tc>
              </a:tr>
              <a:tr h="257383">
                <a:tc>
                  <a:txBody>
                    <a:bodyPr/>
                    <a:lstStyle/>
                    <a:p>
                      <a:r>
                        <a:rPr lang="en-US" sz="1050" dirty="0" smtClean="0"/>
                        <a:t>4 Exadata Full</a:t>
                      </a:r>
                      <a:r>
                        <a:rPr lang="en-US" sz="1050" baseline="0" dirty="0" smtClean="0"/>
                        <a:t> Racks</a:t>
                      </a:r>
                      <a:endParaRPr lang="en-US" sz="1050" dirty="0"/>
                    </a:p>
                  </a:txBody>
                  <a:tcPr>
                    <a:solidFill>
                      <a:srgbClr val="E8E8E8"/>
                    </a:solidFill>
                  </a:tcPr>
                </a:tc>
                <a:tc>
                  <a:txBody>
                    <a:bodyPr/>
                    <a:lstStyle/>
                    <a:p>
                      <a:pPr algn="r"/>
                      <a:r>
                        <a:rPr lang="en-US" sz="1050" dirty="0" smtClean="0"/>
                        <a:t> $ 0</a:t>
                      </a:r>
                      <a:endParaRPr lang="en-US" sz="1050" dirty="0"/>
                    </a:p>
                  </a:txBody>
                  <a:tcPr>
                    <a:solidFill>
                      <a:srgbClr val="E8E8E8"/>
                    </a:solidFill>
                  </a:tcPr>
                </a:tc>
                <a:tc>
                  <a:txBody>
                    <a:bodyPr/>
                    <a:lstStyle/>
                    <a:p>
                      <a:pPr algn="r"/>
                      <a:r>
                        <a:rPr lang="en-US" sz="1050" dirty="0" smtClean="0"/>
                        <a:t>$ 14, 280</a:t>
                      </a:r>
                      <a:endParaRPr lang="en-US" sz="1050" dirty="0"/>
                    </a:p>
                  </a:txBody>
                  <a:tcPr>
                    <a:solidFill>
                      <a:srgbClr val="E8E8E8"/>
                    </a:solidFill>
                  </a:tcPr>
                </a:tc>
                <a:tc>
                  <a:txBody>
                    <a:bodyPr/>
                    <a:lstStyle/>
                    <a:p>
                      <a:r>
                        <a:rPr lang="en-US" sz="1050" dirty="0" smtClean="0"/>
                        <a:t>4</a:t>
                      </a:r>
                      <a:r>
                        <a:rPr lang="en-US" sz="1050" baseline="0" dirty="0" smtClean="0"/>
                        <a:t> full racks x 8 nodes each = 24 clients</a:t>
                      </a:r>
                      <a:endParaRPr lang="en-US" sz="1050" dirty="0"/>
                    </a:p>
                  </a:txBody>
                  <a:tcPr>
                    <a:solidFill>
                      <a:srgbClr val="E8E8E8"/>
                    </a:solidFill>
                  </a:tcPr>
                </a:tc>
              </a:tr>
              <a:tr h="234030">
                <a:tc>
                  <a:txBody>
                    <a:bodyPr/>
                    <a:lstStyle/>
                    <a:p>
                      <a:r>
                        <a:rPr lang="en-US" sz="1050" dirty="0" smtClean="0"/>
                        <a:t>Administrative/Master Server</a:t>
                      </a:r>
                      <a:endParaRPr lang="en-US" sz="1050" dirty="0"/>
                    </a:p>
                  </a:txBody>
                  <a:tcPr>
                    <a:solidFill>
                      <a:srgbClr val="E8E8E8"/>
                    </a:solidFill>
                  </a:tcPr>
                </a:tc>
                <a:tc>
                  <a:txBody>
                    <a:bodyPr/>
                    <a:lstStyle/>
                    <a:p>
                      <a:pPr algn="r"/>
                      <a:r>
                        <a:rPr lang="en-US" sz="1050" dirty="0" smtClean="0"/>
                        <a:t>$ 0</a:t>
                      </a:r>
                      <a:endParaRPr lang="en-US" sz="1050" dirty="0"/>
                    </a:p>
                  </a:txBody>
                  <a:tcPr>
                    <a:solidFill>
                      <a:srgbClr val="E8E8E8"/>
                    </a:solidFill>
                  </a:tcPr>
                </a:tc>
                <a:tc>
                  <a:txBody>
                    <a:bodyPr/>
                    <a:lstStyle/>
                    <a:p>
                      <a:pPr algn="r"/>
                      <a:r>
                        <a:rPr lang="en-US" sz="1050" dirty="0" smtClean="0"/>
                        <a:t>$ 5,000</a:t>
                      </a:r>
                      <a:endParaRPr lang="en-US" sz="1050" dirty="0"/>
                    </a:p>
                  </a:txBody>
                  <a:tcPr>
                    <a:solidFill>
                      <a:srgbClr val="E8E8E8"/>
                    </a:solidFill>
                  </a:tcPr>
                </a:tc>
                <a:tc>
                  <a:txBody>
                    <a:bodyPr/>
                    <a:lstStyle/>
                    <a:p>
                      <a:r>
                        <a:rPr lang="en-US" sz="1050" dirty="0" smtClean="0"/>
                        <a:t>1 Admin / media server</a:t>
                      </a:r>
                      <a:endParaRPr lang="en-US" sz="1050" dirty="0"/>
                    </a:p>
                  </a:txBody>
                  <a:tcPr>
                    <a:solidFill>
                      <a:srgbClr val="E8E8E8"/>
                    </a:solidFill>
                  </a:tcPr>
                </a:tc>
              </a:tr>
              <a:tr h="234030">
                <a:tc>
                  <a:txBody>
                    <a:bodyPr/>
                    <a:lstStyle/>
                    <a:p>
                      <a:r>
                        <a:rPr lang="en-US" sz="1050" dirty="0" smtClean="0"/>
                        <a:t>Media Servers</a:t>
                      </a:r>
                      <a:endParaRPr lang="en-US" sz="1050" dirty="0"/>
                    </a:p>
                  </a:txBody>
                  <a:tcPr>
                    <a:solidFill>
                      <a:srgbClr val="E8E8E8"/>
                    </a:solidFill>
                  </a:tcPr>
                </a:tc>
                <a:tc>
                  <a:txBody>
                    <a:bodyPr/>
                    <a:lstStyle/>
                    <a:p>
                      <a:pPr algn="r"/>
                      <a:r>
                        <a:rPr lang="en-US" sz="1050" dirty="0" smtClean="0"/>
                        <a:t>$ 0</a:t>
                      </a:r>
                      <a:endParaRPr lang="en-US" sz="1050" dirty="0"/>
                    </a:p>
                  </a:txBody>
                  <a:tcPr>
                    <a:solidFill>
                      <a:srgbClr val="E8E8E8"/>
                    </a:solidFill>
                  </a:tcPr>
                </a:tc>
                <a:tc>
                  <a:txBody>
                    <a:bodyPr/>
                    <a:lstStyle/>
                    <a:p>
                      <a:pPr algn="r"/>
                      <a:r>
                        <a:rPr lang="en-US" sz="1050" dirty="0" smtClean="0"/>
                        <a:t>$ 16,500</a:t>
                      </a:r>
                      <a:endParaRPr lang="en-US" sz="1050" dirty="0"/>
                    </a:p>
                  </a:txBody>
                  <a:tcPr>
                    <a:solidFill>
                      <a:srgbClr val="E8E8E8"/>
                    </a:solidFill>
                  </a:tcPr>
                </a:tc>
                <a:tc>
                  <a:txBody>
                    <a:bodyPr/>
                    <a:lstStyle/>
                    <a:p>
                      <a:r>
                        <a:rPr lang="en-US" sz="1050" dirty="0" smtClean="0"/>
                        <a:t>3 media servers</a:t>
                      </a:r>
                      <a:endParaRPr lang="en-US" sz="1050" dirty="0"/>
                    </a:p>
                  </a:txBody>
                  <a:tcPr>
                    <a:solidFill>
                      <a:srgbClr val="E8E8E8"/>
                    </a:solidFill>
                  </a:tcPr>
                </a:tc>
              </a:tr>
              <a:tr h="257383">
                <a:tc>
                  <a:txBody>
                    <a:bodyPr/>
                    <a:lstStyle/>
                    <a:p>
                      <a:r>
                        <a:rPr lang="en-US" sz="1050" dirty="0" smtClean="0"/>
                        <a:t>Database modules</a:t>
                      </a:r>
                      <a:endParaRPr lang="en-US" sz="1050" dirty="0"/>
                    </a:p>
                  </a:txBody>
                  <a:tcPr>
                    <a:solidFill>
                      <a:srgbClr val="E8E8E8"/>
                    </a:solidFill>
                  </a:tcPr>
                </a:tc>
                <a:tc>
                  <a:txBody>
                    <a:bodyPr/>
                    <a:lstStyle/>
                    <a:p>
                      <a:pPr algn="r"/>
                      <a:r>
                        <a:rPr lang="en-US" sz="1050" dirty="0" smtClean="0"/>
                        <a:t>$ 0</a:t>
                      </a:r>
                      <a:endParaRPr lang="en-US" sz="1050" dirty="0"/>
                    </a:p>
                  </a:txBody>
                  <a:tcPr>
                    <a:solidFill>
                      <a:srgbClr val="E8E8E8"/>
                    </a:solidFill>
                  </a:tcPr>
                </a:tc>
                <a:tc>
                  <a:txBody>
                    <a:bodyPr/>
                    <a:lstStyle/>
                    <a:p>
                      <a:pPr algn="r"/>
                      <a:r>
                        <a:rPr lang="en-US" sz="1050" dirty="0" smtClean="0"/>
                        <a:t>$ 40,680</a:t>
                      </a:r>
                      <a:endParaRPr lang="en-US" sz="1050" dirty="0"/>
                    </a:p>
                  </a:txBody>
                  <a:tcPr>
                    <a:solidFill>
                      <a:srgbClr val="E8E8E8"/>
                    </a:solidFill>
                  </a:tcPr>
                </a:tc>
                <a:tc>
                  <a:txBody>
                    <a:bodyPr/>
                    <a:lstStyle/>
                    <a:p>
                      <a:r>
                        <a:rPr lang="en-US" sz="1050" dirty="0" smtClean="0"/>
                        <a:t>Database module (Tier 2) for each database node</a:t>
                      </a:r>
                      <a:endParaRPr lang="en-US" sz="1050" dirty="0"/>
                    </a:p>
                  </a:txBody>
                  <a:tcPr>
                    <a:solidFill>
                      <a:srgbClr val="E8E8E8"/>
                    </a:solidFill>
                  </a:tcPr>
                </a:tc>
              </a:tr>
              <a:tr h="234030">
                <a:tc>
                  <a:txBody>
                    <a:bodyPr/>
                    <a:lstStyle/>
                    <a:p>
                      <a:r>
                        <a:rPr lang="en-US" sz="1050" dirty="0" smtClean="0"/>
                        <a:t>Vaulting</a:t>
                      </a:r>
                      <a:endParaRPr lang="en-US" sz="1050" dirty="0"/>
                    </a:p>
                  </a:txBody>
                  <a:tcPr>
                    <a:solidFill>
                      <a:srgbClr val="E8E8E8"/>
                    </a:solidFill>
                  </a:tcPr>
                </a:tc>
                <a:tc>
                  <a:txBody>
                    <a:bodyPr/>
                    <a:lstStyle/>
                    <a:p>
                      <a:pPr algn="r"/>
                      <a:r>
                        <a:rPr lang="en-US" sz="1050" smtClean="0"/>
                        <a:t>$ 0</a:t>
                      </a:r>
                      <a:endParaRPr lang="en-US" sz="1050" dirty="0"/>
                    </a:p>
                  </a:txBody>
                  <a:tcPr>
                    <a:solidFill>
                      <a:srgbClr val="E8E8E8"/>
                    </a:solidFill>
                  </a:tcPr>
                </a:tc>
                <a:tc>
                  <a:txBody>
                    <a:bodyPr/>
                    <a:lstStyle/>
                    <a:p>
                      <a:pPr algn="r"/>
                      <a:r>
                        <a:rPr lang="en-US" sz="1050" dirty="0" smtClean="0"/>
                        <a:t>$ 30,000</a:t>
                      </a:r>
                      <a:endParaRPr lang="en-US" sz="1050" dirty="0"/>
                    </a:p>
                  </a:txBody>
                  <a:tcPr>
                    <a:solidFill>
                      <a:srgbClr val="E8E8E8"/>
                    </a:solidFill>
                  </a:tcPr>
                </a:tc>
                <a:tc>
                  <a:txBody>
                    <a:bodyPr/>
                    <a:lstStyle/>
                    <a:p>
                      <a:r>
                        <a:rPr lang="en-US" sz="1050" dirty="0" smtClean="0"/>
                        <a:t>1</a:t>
                      </a:r>
                      <a:r>
                        <a:rPr lang="en-US" sz="1050" baseline="0" dirty="0" smtClean="0"/>
                        <a:t> server and 14 tape drives</a:t>
                      </a:r>
                      <a:endParaRPr lang="en-US" sz="1050" dirty="0"/>
                    </a:p>
                  </a:txBody>
                  <a:tcPr>
                    <a:solidFill>
                      <a:srgbClr val="E8E8E8"/>
                    </a:solidFill>
                  </a:tcPr>
                </a:tc>
              </a:tr>
              <a:tr h="234030">
                <a:tc>
                  <a:txBody>
                    <a:bodyPr/>
                    <a:lstStyle/>
                    <a:p>
                      <a:r>
                        <a:rPr lang="en-US" sz="1050" dirty="0" smtClean="0"/>
                        <a:t>14 Tape Drives</a:t>
                      </a:r>
                      <a:endParaRPr lang="en-US" sz="1050" dirty="0"/>
                    </a:p>
                  </a:txBody>
                  <a:tcPr>
                    <a:solidFill>
                      <a:srgbClr val="E8E8E8"/>
                    </a:solidFill>
                  </a:tcPr>
                </a:tc>
                <a:tc>
                  <a:txBody>
                    <a:bodyPr/>
                    <a:lstStyle/>
                    <a:p>
                      <a:pPr algn="r"/>
                      <a:r>
                        <a:rPr lang="en-US" sz="1050" dirty="0" smtClean="0"/>
                        <a:t>$ 49,000</a:t>
                      </a:r>
                      <a:endParaRPr lang="en-US" sz="1050" dirty="0"/>
                    </a:p>
                  </a:txBody>
                  <a:tcPr>
                    <a:solidFill>
                      <a:srgbClr val="E8E8E8"/>
                    </a:solidFill>
                  </a:tcPr>
                </a:tc>
                <a:tc>
                  <a:txBody>
                    <a:bodyPr/>
                    <a:lstStyle/>
                    <a:p>
                      <a:pPr algn="r"/>
                      <a:r>
                        <a:rPr lang="en-US" sz="1050" dirty="0" smtClean="0"/>
                        <a:t>$ 42,000</a:t>
                      </a:r>
                      <a:endParaRPr lang="en-US" sz="1050" dirty="0"/>
                    </a:p>
                  </a:txBody>
                  <a:tcPr>
                    <a:solidFill>
                      <a:srgbClr val="E8E8E8"/>
                    </a:solidFill>
                  </a:tcPr>
                </a:tc>
                <a:tc>
                  <a:txBody>
                    <a:bodyPr/>
                    <a:lstStyle/>
                    <a:p>
                      <a:endParaRPr lang="en-US" sz="1050" dirty="0"/>
                    </a:p>
                  </a:txBody>
                  <a:tcPr>
                    <a:solidFill>
                      <a:srgbClr val="E8E8E8"/>
                    </a:solidFill>
                  </a:tcPr>
                </a:tc>
              </a:tr>
              <a:tr h="257383">
                <a:tc>
                  <a:txBody>
                    <a:bodyPr/>
                    <a:lstStyle/>
                    <a:p>
                      <a:r>
                        <a:rPr lang="en-US" sz="1050" dirty="0" smtClean="0"/>
                        <a:t>Shared Storage Option</a:t>
                      </a:r>
                      <a:endParaRPr lang="en-US" sz="1050" dirty="0"/>
                    </a:p>
                  </a:txBody>
                  <a:tcPr>
                    <a:solidFill>
                      <a:srgbClr val="E8E8E8"/>
                    </a:solidFill>
                  </a:tcPr>
                </a:tc>
                <a:tc>
                  <a:txBody>
                    <a:bodyPr/>
                    <a:lstStyle/>
                    <a:p>
                      <a:pPr algn="r"/>
                      <a:r>
                        <a:rPr lang="en-US" sz="1050" dirty="0" smtClean="0"/>
                        <a:t>$ 0</a:t>
                      </a:r>
                      <a:endParaRPr lang="en-US" sz="1050" dirty="0"/>
                    </a:p>
                  </a:txBody>
                  <a:tcPr>
                    <a:solidFill>
                      <a:srgbClr val="E8E8E8"/>
                    </a:solidFill>
                  </a:tcPr>
                </a:tc>
                <a:tc>
                  <a:txBody>
                    <a:bodyPr/>
                    <a:lstStyle/>
                    <a:p>
                      <a:pPr algn="r"/>
                      <a:r>
                        <a:rPr lang="en-US" sz="1050" dirty="0" smtClean="0"/>
                        <a:t>$ 28,000</a:t>
                      </a:r>
                      <a:endParaRPr lang="en-US" sz="1050" dirty="0"/>
                    </a:p>
                  </a:txBody>
                  <a:tcPr>
                    <a:solidFill>
                      <a:srgbClr val="E8E8E8"/>
                    </a:solidFill>
                  </a:tcPr>
                </a:tc>
                <a:tc>
                  <a:txBody>
                    <a:bodyPr/>
                    <a:lstStyle/>
                    <a:p>
                      <a:r>
                        <a:rPr lang="en-US" sz="1050" dirty="0" smtClean="0"/>
                        <a:t>Sharing of tape drives in SAN environment</a:t>
                      </a:r>
                      <a:endParaRPr lang="en-US" sz="1050" dirty="0"/>
                    </a:p>
                  </a:txBody>
                  <a:tcPr>
                    <a:solidFill>
                      <a:srgbClr val="E8E8E8"/>
                    </a:solidFill>
                  </a:tcPr>
                </a:tc>
              </a:tr>
              <a:tr h="283673">
                <a:tc>
                  <a:txBody>
                    <a:bodyPr/>
                    <a:lstStyle/>
                    <a:p>
                      <a:pPr algn="r"/>
                      <a:r>
                        <a:rPr lang="en-US" sz="1400" b="1" dirty="0" smtClean="0"/>
                        <a:t>Total</a:t>
                      </a:r>
                      <a:endParaRPr lang="en-US" sz="1400" b="1" dirty="0"/>
                    </a:p>
                  </a:txBody>
                  <a:tcPr>
                    <a:solidFill>
                      <a:srgbClr val="E8E8E8"/>
                    </a:solidFill>
                  </a:tcPr>
                </a:tc>
                <a:tc>
                  <a:txBody>
                    <a:bodyPr/>
                    <a:lstStyle/>
                    <a:p>
                      <a:pPr algn="r"/>
                      <a:r>
                        <a:rPr lang="en-US" sz="1400" b="1" dirty="0" smtClean="0"/>
                        <a:t>$ 49,000</a:t>
                      </a:r>
                      <a:endParaRPr lang="en-US" sz="1400" b="1" dirty="0"/>
                    </a:p>
                  </a:txBody>
                  <a:tcPr>
                    <a:solidFill>
                      <a:srgbClr val="E8E8E8"/>
                    </a:solidFill>
                  </a:tcPr>
                </a:tc>
                <a:tc>
                  <a:txBody>
                    <a:bodyPr/>
                    <a:lstStyle/>
                    <a:p>
                      <a:pPr algn="r"/>
                      <a:r>
                        <a:rPr lang="en-US" sz="1400" b="1" dirty="0" smtClean="0"/>
                        <a:t>$ 176,460</a:t>
                      </a:r>
                      <a:endParaRPr lang="en-US" sz="1400" b="1" dirty="0"/>
                    </a:p>
                  </a:txBody>
                  <a:tcPr>
                    <a:solidFill>
                      <a:srgbClr val="E8E8E8"/>
                    </a:solidFill>
                  </a:tcPr>
                </a:tc>
                <a:tc>
                  <a:txBody>
                    <a:bodyPr/>
                    <a:lstStyle/>
                    <a:p>
                      <a:pPr algn="r"/>
                      <a:endParaRPr lang="en-US" sz="1200" b="1" dirty="0"/>
                    </a:p>
                  </a:txBody>
                  <a:tcPr>
                    <a:solidFill>
                      <a:srgbClr val="E8E8E8"/>
                    </a:solidFill>
                  </a:tcPr>
                </a:tc>
              </a:tr>
              <a:tr h="453877">
                <a:tc>
                  <a:txBody>
                    <a:bodyPr/>
                    <a:lstStyle/>
                    <a:p>
                      <a:pPr algn="r"/>
                      <a:r>
                        <a:rPr lang="en-US" sz="1400" b="1" dirty="0" smtClean="0">
                          <a:solidFill>
                            <a:schemeClr val="accent1"/>
                          </a:solidFill>
                        </a:rPr>
                        <a:t>Savings</a:t>
                      </a:r>
                      <a:endParaRPr lang="en-US" sz="1400" b="1" dirty="0">
                        <a:solidFill>
                          <a:schemeClr val="accent1"/>
                        </a:solidFill>
                      </a:endParaRPr>
                    </a:p>
                  </a:txBody>
                  <a:tcPr>
                    <a:solidFill>
                      <a:srgbClr val="E8E8E8"/>
                    </a:solidFill>
                  </a:tcPr>
                </a:tc>
                <a:tc>
                  <a:txBody>
                    <a:bodyPr/>
                    <a:lstStyle/>
                    <a:p>
                      <a:pPr algn="r"/>
                      <a:endParaRPr lang="en-US" sz="1400" b="1" dirty="0">
                        <a:solidFill>
                          <a:schemeClr val="accent1"/>
                        </a:solidFill>
                      </a:endParaRPr>
                    </a:p>
                  </a:txBody>
                  <a:tcPr>
                    <a:solidFill>
                      <a:srgbClr val="E8E8E8"/>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rPr>
                        <a:t>$ 127,</a:t>
                      </a:r>
                      <a:r>
                        <a:rPr lang="en-US" sz="1400" b="1" baseline="0" dirty="0" smtClean="0">
                          <a:solidFill>
                            <a:schemeClr val="accent1"/>
                          </a:solidFill>
                        </a:rPr>
                        <a:t> 460</a:t>
                      </a:r>
                      <a:endParaRPr lang="en-US" sz="1400" b="1" dirty="0" smtClean="0">
                        <a:solidFill>
                          <a:schemeClr val="accent1"/>
                        </a:solidFill>
                      </a:endParaRPr>
                    </a:p>
                    <a:p>
                      <a:pPr algn="r"/>
                      <a:endParaRPr lang="en-US" sz="1200" b="1" dirty="0"/>
                    </a:p>
                  </a:txBody>
                  <a:tcPr>
                    <a:solidFill>
                      <a:srgbClr val="E8E8E8"/>
                    </a:solidFill>
                  </a:tcPr>
                </a:tc>
                <a:tc>
                  <a:txBody>
                    <a:bodyPr/>
                    <a:lstStyle/>
                    <a:p>
                      <a:pPr algn="r"/>
                      <a:endParaRPr lang="en-US" sz="1200" b="1" dirty="0"/>
                    </a:p>
                  </a:txBody>
                  <a:tcPr>
                    <a:solidFill>
                      <a:srgbClr val="E8E8E8"/>
                    </a:solidFill>
                  </a:tcPr>
                </a:tc>
              </a:tr>
            </a:tbl>
          </a:graphicData>
        </a:graphic>
      </p:graphicFrame>
      <p:sp>
        <p:nvSpPr>
          <p:cNvPr id="43068" name="Text Placeholder 3"/>
          <p:cNvSpPr>
            <a:spLocks noGrp="1"/>
          </p:cNvSpPr>
          <p:nvPr>
            <p:ph type="body" sz="quarter" idx="13"/>
          </p:nvPr>
        </p:nvSpPr>
        <p:spPr>
          <a:xfrm>
            <a:off x="804863" y="647700"/>
            <a:ext cx="8229600" cy="304800"/>
          </a:xfrm>
        </p:spPr>
        <p:txBody>
          <a:bodyPr/>
          <a:lstStyle/>
          <a:p>
            <a:pPr>
              <a:spcAft>
                <a:spcPct val="0"/>
              </a:spcAft>
            </a:pPr>
            <a:r>
              <a:rPr lang="en-US" smtClean="0"/>
              <a:t>OSB Versus Competitor</a:t>
            </a:r>
          </a:p>
        </p:txBody>
      </p:sp>
      <p:sp>
        <p:nvSpPr>
          <p:cNvPr id="6" name="Rectangle 5"/>
          <p:cNvSpPr/>
          <p:nvPr/>
        </p:nvSpPr>
        <p:spPr>
          <a:xfrm>
            <a:off x="1616530" y="3701749"/>
            <a:ext cx="3810302" cy="2709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52227"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pic>
        <p:nvPicPr>
          <p:cNvPr id="5" name="Picture 67" descr="cabecera"/>
          <p:cNvPicPr>
            <a:picLocks noChangeAspect="1" noChangeArrowheads="1"/>
          </p:cNvPicPr>
          <p:nvPr/>
        </p:nvPicPr>
        <p:blipFill>
          <a:blip r:embed="rId4" cstate="print"/>
          <a:srcRect l="893" t="9283"/>
          <a:stretch>
            <a:fillRect/>
          </a:stretch>
        </p:blipFill>
        <p:spPr bwMode="auto">
          <a:xfrm>
            <a:off x="1" y="7734"/>
            <a:ext cx="9144000" cy="2245895"/>
          </a:xfrm>
          <a:prstGeom prst="roundRect">
            <a:avLst/>
          </a:prstGeom>
          <a:ln/>
        </p:spPr>
        <p:style>
          <a:lnRef idx="1">
            <a:schemeClr val="accent2"/>
          </a:lnRef>
          <a:fillRef idx="2">
            <a:schemeClr val="accent2"/>
          </a:fillRef>
          <a:effectRef idx="1">
            <a:schemeClr val="accent2"/>
          </a:effectRef>
          <a:fontRef idx="minor">
            <a:schemeClr val="dk1"/>
          </a:fontRef>
        </p:style>
      </p:pic>
      <p:sp>
        <p:nvSpPr>
          <p:cNvPr id="52229" name="8 CuadroTexto"/>
          <p:cNvSpPr txBox="1">
            <a:spLocks noChangeArrowheads="1"/>
          </p:cNvSpPr>
          <p:nvPr/>
        </p:nvSpPr>
        <p:spPr bwMode="auto">
          <a:xfrm>
            <a:off x="5276850" y="2230438"/>
            <a:ext cx="3744913" cy="276225"/>
          </a:xfrm>
          <a:prstGeom prst="rect">
            <a:avLst/>
          </a:prstGeom>
          <a:noFill/>
          <a:ln w="9525">
            <a:noFill/>
            <a:miter lim="800000"/>
            <a:headEnd/>
            <a:tailEnd/>
          </a:ln>
        </p:spPr>
        <p:txBody>
          <a:bodyPr>
            <a:spAutoFit/>
          </a:bodyPr>
          <a:lstStyle/>
          <a:p>
            <a:pPr algn="r"/>
            <a:r>
              <a:rPr lang="es-ES" sz="1200" b="1">
                <a:solidFill>
                  <a:srgbClr val="313434"/>
                </a:solidFill>
              </a:rPr>
              <a:t>Powered by ORACLE</a:t>
            </a:r>
          </a:p>
        </p:txBody>
      </p:sp>
      <p:sp>
        <p:nvSpPr>
          <p:cNvPr id="52230" name="9 CuadroTexto"/>
          <p:cNvSpPr txBox="1">
            <a:spLocks noChangeArrowheads="1"/>
          </p:cNvSpPr>
          <p:nvPr/>
        </p:nvSpPr>
        <p:spPr bwMode="auto">
          <a:xfrm>
            <a:off x="306388" y="2695575"/>
            <a:ext cx="8712200" cy="830263"/>
          </a:xfrm>
          <a:prstGeom prst="rect">
            <a:avLst/>
          </a:prstGeom>
          <a:noFill/>
          <a:ln w="9525">
            <a:noFill/>
            <a:miter lim="800000"/>
            <a:headEnd/>
            <a:tailEnd/>
          </a:ln>
        </p:spPr>
        <p:txBody>
          <a:bodyPr>
            <a:spAutoFit/>
          </a:bodyPr>
          <a:lstStyle/>
          <a:p>
            <a:pPr algn="ctr"/>
            <a:r>
              <a:rPr lang="es-ES" sz="2400" b="1">
                <a:solidFill>
                  <a:srgbClr val="2962A7"/>
                </a:solidFill>
              </a:rPr>
              <a:t>Exadata &amp; Oracle Secure Backup (OSB)</a:t>
            </a:r>
          </a:p>
          <a:p>
            <a:pPr algn="ctr"/>
            <a:r>
              <a:rPr lang="es-ES" sz="2400" b="1">
                <a:solidFill>
                  <a:srgbClr val="2962A7"/>
                </a:solidFill>
              </a:rPr>
              <a:t> Working Together for Azkar</a:t>
            </a:r>
          </a:p>
        </p:txBody>
      </p:sp>
      <p:sp>
        <p:nvSpPr>
          <p:cNvPr id="52231" name="10 CuadroTexto"/>
          <p:cNvSpPr txBox="1">
            <a:spLocks noChangeArrowheads="1"/>
          </p:cNvSpPr>
          <p:nvPr/>
        </p:nvSpPr>
        <p:spPr bwMode="auto">
          <a:xfrm>
            <a:off x="3454400" y="4284663"/>
            <a:ext cx="4464050" cy="307975"/>
          </a:xfrm>
          <a:prstGeom prst="rect">
            <a:avLst/>
          </a:prstGeom>
          <a:noFill/>
          <a:ln w="9525">
            <a:noFill/>
            <a:miter lim="800000"/>
            <a:headEnd/>
            <a:tailEnd/>
          </a:ln>
        </p:spPr>
        <p:txBody>
          <a:bodyPr>
            <a:spAutoFit/>
          </a:bodyPr>
          <a:lstStyle/>
          <a:p>
            <a:pPr algn="r"/>
            <a:r>
              <a:rPr lang="es-ES" sz="1400" b="1">
                <a:solidFill>
                  <a:srgbClr val="2962A7"/>
                </a:solidFill>
              </a:rPr>
              <a:t>pedro.galan@azkar.com</a:t>
            </a:r>
          </a:p>
        </p:txBody>
      </p:sp>
      <p:pic>
        <p:nvPicPr>
          <p:cNvPr id="52232" name="Picture 3" descr="C:\Users\pedro.galan.AZKARAD\Pictures\Foto_Pedro_Galan.jpg"/>
          <p:cNvPicPr>
            <a:picLocks noChangeAspect="1" noChangeArrowheads="1"/>
          </p:cNvPicPr>
          <p:nvPr/>
        </p:nvPicPr>
        <p:blipFill>
          <a:blip r:embed="rId5" cstate="print"/>
          <a:srcRect/>
          <a:stretch>
            <a:fillRect/>
          </a:stretch>
        </p:blipFill>
        <p:spPr bwMode="auto">
          <a:xfrm>
            <a:off x="7931150" y="3089275"/>
            <a:ext cx="1128713"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54275"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pic>
        <p:nvPicPr>
          <p:cNvPr id="54276" name="Picture 4" descr="C:\Users\PEDROG~1.AZK\AppData\Local\Temp\SNAGHTMLfa743a.PNG"/>
          <p:cNvPicPr>
            <a:picLocks noChangeAspect="1" noChangeArrowheads="1"/>
          </p:cNvPicPr>
          <p:nvPr/>
        </p:nvPicPr>
        <p:blipFill>
          <a:blip r:embed="rId4" cstate="print"/>
          <a:srcRect/>
          <a:stretch>
            <a:fillRect/>
          </a:stretch>
        </p:blipFill>
        <p:spPr bwMode="auto">
          <a:xfrm>
            <a:off x="1120775" y="-190500"/>
            <a:ext cx="7270750" cy="5448300"/>
          </a:xfrm>
          <a:prstGeom prst="rect">
            <a:avLst/>
          </a:prstGeom>
          <a:noFill/>
          <a:ln w="9525">
            <a:noFill/>
            <a:miter lim="800000"/>
            <a:headEnd/>
            <a:tailEnd/>
          </a:ln>
        </p:spPr>
      </p:pic>
      <p:grpSp>
        <p:nvGrpSpPr>
          <p:cNvPr id="54277" name="8 Grupo"/>
          <p:cNvGrpSpPr>
            <a:grpSpLocks/>
          </p:cNvGrpSpPr>
          <p:nvPr/>
        </p:nvGrpSpPr>
        <p:grpSpPr bwMode="auto">
          <a:xfrm>
            <a:off x="908050" y="541338"/>
            <a:ext cx="2092325" cy="1954212"/>
            <a:chOff x="1584301" y="1904991"/>
            <a:chExt cx="2101909" cy="2101802"/>
          </a:xfrm>
        </p:grpSpPr>
        <p:pic>
          <p:nvPicPr>
            <p:cNvPr id="10" name="9 Imagen" descr="08.jpg"/>
            <p:cNvPicPr>
              <a:picLocks noChangeAspect="1"/>
            </p:cNvPicPr>
            <p:nvPr/>
          </p:nvPicPr>
          <p:blipFill>
            <a:blip r:embed="rId5" cstate="print"/>
            <a:srcRect l="6057" r="25572"/>
            <a:stretch>
              <a:fillRect/>
            </a:stretch>
          </p:blipFill>
          <p:spPr bwMode="auto">
            <a:xfrm>
              <a:off x="1862816" y="2193017"/>
              <a:ext cx="1550264" cy="1512135"/>
            </a:xfrm>
            <a:prstGeom prst="ellipse">
              <a:avLst/>
            </a:prstGeom>
          </p:spPr>
        </p:pic>
        <p:pic>
          <p:nvPicPr>
            <p:cNvPr id="54291" name="Picture 38" descr="Empleados"/>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584301" y="1904991"/>
              <a:ext cx="2101909" cy="2101802"/>
            </a:xfrm>
            <a:prstGeom prst="rect">
              <a:avLst/>
            </a:prstGeom>
            <a:noFill/>
            <a:ln w="9525">
              <a:noFill/>
              <a:miter lim="800000"/>
              <a:headEnd/>
              <a:tailEnd/>
            </a:ln>
          </p:spPr>
        </p:pic>
        <p:sp>
          <p:nvSpPr>
            <p:cNvPr id="12" name="Text Box 39"/>
            <p:cNvSpPr txBox="1">
              <a:spLocks noChangeArrowheads="1"/>
            </p:cNvSpPr>
            <p:nvPr/>
          </p:nvSpPr>
          <p:spPr bwMode="auto">
            <a:xfrm>
              <a:off x="1831491" y="2497456"/>
              <a:ext cx="1664942" cy="920286"/>
            </a:xfrm>
            <a:prstGeom prst="rect">
              <a:avLst/>
            </a:prstGeom>
            <a:noFill/>
            <a:ln w="9525">
              <a:noFill/>
              <a:miter lim="800000"/>
              <a:headEnd/>
              <a:tailEnd/>
            </a:ln>
          </p:spPr>
          <p:txBody>
            <a:bodyPr wrap="none" anchor="ctr">
              <a:spAutoFit/>
            </a:bodyPr>
            <a:lstStyle/>
            <a:p>
              <a:pPr algn="ctr" fontAlgn="auto">
                <a:spcBef>
                  <a:spcPts val="0"/>
                </a:spcBef>
                <a:spcAft>
                  <a:spcPts val="0"/>
                </a:spcAft>
                <a:defRPr/>
              </a:pPr>
              <a:r>
                <a:rPr lang="es-ES" sz="3200" b="1" dirty="0">
                  <a:solidFill>
                    <a:prstClr val="white"/>
                  </a:solidFill>
                  <a:effectLst>
                    <a:outerShdw blurRad="38100" dist="38100" dir="2700000" algn="tl">
                      <a:srgbClr val="000000">
                        <a:alpha val="43137"/>
                      </a:srgbClr>
                    </a:outerShdw>
                  </a:effectLst>
                  <a:latin typeface="Arial"/>
                </a:rPr>
                <a:t>+ 3.000</a:t>
              </a:r>
            </a:p>
            <a:p>
              <a:pPr algn="ctr" fontAlgn="auto">
                <a:spcBef>
                  <a:spcPts val="0"/>
                </a:spcBef>
                <a:spcAft>
                  <a:spcPts val="0"/>
                </a:spcAft>
                <a:defRPr/>
              </a:pPr>
              <a:r>
                <a:rPr lang="es-ES" sz="3200" b="1" dirty="0" err="1">
                  <a:solidFill>
                    <a:prstClr val="white"/>
                  </a:solidFill>
                  <a:effectLst>
                    <a:outerShdw blurRad="38100" dist="38100" dir="2700000" algn="tl">
                      <a:srgbClr val="000000">
                        <a:alpha val="43137"/>
                      </a:srgbClr>
                    </a:outerShdw>
                  </a:effectLst>
                  <a:latin typeface="Arial"/>
                </a:rPr>
                <a:t>Employees</a:t>
              </a:r>
              <a:endParaRPr lang="es-ES" sz="3200" b="1" dirty="0">
                <a:solidFill>
                  <a:prstClr val="white"/>
                </a:solidFill>
                <a:effectLst>
                  <a:outerShdw blurRad="38100" dist="38100" dir="2700000" algn="tl">
                    <a:srgbClr val="000000">
                      <a:alpha val="43137"/>
                    </a:srgbClr>
                  </a:outerShdw>
                </a:effectLst>
                <a:latin typeface="Arial"/>
              </a:endParaRPr>
            </a:p>
          </p:txBody>
        </p:sp>
      </p:grpSp>
      <p:grpSp>
        <p:nvGrpSpPr>
          <p:cNvPr id="54278" name="12 Grupo"/>
          <p:cNvGrpSpPr>
            <a:grpSpLocks/>
          </p:cNvGrpSpPr>
          <p:nvPr/>
        </p:nvGrpSpPr>
        <p:grpSpPr bwMode="auto">
          <a:xfrm>
            <a:off x="6153150" y="712788"/>
            <a:ext cx="2003425" cy="1944687"/>
            <a:chOff x="5324207" y="2970197"/>
            <a:chExt cx="2079966" cy="2114518"/>
          </a:xfrm>
        </p:grpSpPr>
        <p:pic>
          <p:nvPicPr>
            <p:cNvPr id="54287" name="Picture 71" descr="Imagen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rot="2961617">
              <a:off x="5306931" y="2987473"/>
              <a:ext cx="2114518" cy="2079966"/>
            </a:xfrm>
            <a:prstGeom prst="rect">
              <a:avLst/>
            </a:prstGeom>
            <a:noFill/>
            <a:ln w="9525">
              <a:noFill/>
              <a:miter lim="800000"/>
              <a:headEnd/>
              <a:tailEnd/>
            </a:ln>
          </p:spPr>
        </p:pic>
        <p:pic>
          <p:nvPicPr>
            <p:cNvPr id="15" name="Picture 385"/>
            <p:cNvPicPr>
              <a:picLocks noChangeAspect="1" noChangeArrowheads="1"/>
            </p:cNvPicPr>
            <p:nvPr/>
          </p:nvPicPr>
          <p:blipFill>
            <a:blip r:embed="rId8" cstate="print"/>
            <a:srcRect r="36441"/>
            <a:stretch>
              <a:fillRect/>
            </a:stretch>
          </p:blipFill>
          <p:spPr bwMode="auto">
            <a:xfrm>
              <a:off x="5566737" y="3235355"/>
              <a:ext cx="1607018" cy="160673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6" name="Text Box 46"/>
            <p:cNvSpPr txBox="1">
              <a:spLocks noChangeArrowheads="1"/>
            </p:cNvSpPr>
            <p:nvPr/>
          </p:nvSpPr>
          <p:spPr bwMode="auto">
            <a:xfrm>
              <a:off x="5648893" y="3432802"/>
              <a:ext cx="1460261" cy="1077110"/>
            </a:xfrm>
            <a:prstGeom prst="rect">
              <a:avLst/>
            </a:prstGeom>
            <a:noFill/>
            <a:ln w="9525">
              <a:noFill/>
              <a:miter lim="800000"/>
              <a:headEnd/>
              <a:tailEnd/>
            </a:ln>
          </p:spPr>
          <p:txBody>
            <a:bodyPr wrap="none" anchor="ctr">
              <a:spAutoFit/>
            </a:bodyPr>
            <a:lstStyle/>
            <a:p>
              <a:pPr algn="ctr" fontAlgn="auto">
                <a:spcBef>
                  <a:spcPts val="0"/>
                </a:spcBef>
                <a:spcAft>
                  <a:spcPts val="0"/>
                </a:spcAft>
                <a:defRPr/>
              </a:pPr>
              <a:r>
                <a:rPr lang="es-ES_tradnl" sz="3200" b="1" spc="-150" dirty="0">
                  <a:solidFill>
                    <a:prstClr val="white"/>
                  </a:solidFill>
                  <a:effectLst>
                    <a:outerShdw blurRad="38100" dist="38100" dir="2700000" algn="tl">
                      <a:srgbClr val="000000">
                        <a:alpha val="43137"/>
                      </a:srgbClr>
                    </a:outerShdw>
                  </a:effectLst>
                  <a:latin typeface="Arial"/>
                </a:rPr>
                <a:t>91</a:t>
              </a:r>
              <a:endParaRPr lang="es-ES" sz="3200" b="1" spc="-150" dirty="0">
                <a:solidFill>
                  <a:prstClr val="white"/>
                </a:solidFill>
                <a:effectLst>
                  <a:outerShdw blurRad="38100" dist="38100" dir="2700000" algn="tl">
                    <a:srgbClr val="000000">
                      <a:alpha val="43137"/>
                    </a:srgbClr>
                  </a:outerShdw>
                </a:effectLst>
                <a:latin typeface="Arial"/>
              </a:endParaRPr>
            </a:p>
            <a:p>
              <a:pPr algn="ctr" fontAlgn="auto">
                <a:spcBef>
                  <a:spcPts val="0"/>
                </a:spcBef>
                <a:spcAft>
                  <a:spcPts val="0"/>
                </a:spcAft>
                <a:defRPr/>
              </a:pPr>
              <a:r>
                <a:rPr lang="es-ES" sz="3200" b="1" spc="-150" dirty="0" err="1">
                  <a:solidFill>
                    <a:prstClr val="white"/>
                  </a:solidFill>
                  <a:effectLst>
                    <a:outerShdw blurRad="38100" dist="38100" dir="2700000" algn="tl">
                      <a:srgbClr val="000000">
                        <a:alpha val="43137"/>
                      </a:srgbClr>
                    </a:outerShdw>
                  </a:effectLst>
                  <a:latin typeface="Arial"/>
                </a:rPr>
                <a:t>Facilities</a:t>
              </a:r>
              <a:endParaRPr lang="es-ES" sz="3200" b="1" spc="-150" dirty="0">
                <a:solidFill>
                  <a:prstClr val="white"/>
                </a:solidFill>
                <a:effectLst>
                  <a:outerShdw blurRad="38100" dist="38100" dir="2700000" algn="tl">
                    <a:srgbClr val="000000">
                      <a:alpha val="43137"/>
                    </a:srgbClr>
                  </a:outerShdw>
                </a:effectLst>
                <a:latin typeface="Arial"/>
              </a:endParaRPr>
            </a:p>
          </p:txBody>
        </p:sp>
      </p:grpSp>
      <p:grpSp>
        <p:nvGrpSpPr>
          <p:cNvPr id="54279" name="16 Grupo"/>
          <p:cNvGrpSpPr>
            <a:grpSpLocks/>
          </p:cNvGrpSpPr>
          <p:nvPr/>
        </p:nvGrpSpPr>
        <p:grpSpPr bwMode="auto">
          <a:xfrm>
            <a:off x="3382963" y="3228975"/>
            <a:ext cx="2032000" cy="1914525"/>
            <a:chOff x="3170613" y="4541828"/>
            <a:chExt cx="2160235" cy="2089100"/>
          </a:xfrm>
        </p:grpSpPr>
        <p:pic>
          <p:nvPicPr>
            <p:cNvPr id="54284" name="Picture 32" descr="Vehículos"/>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170613" y="4541828"/>
              <a:ext cx="2160235" cy="2089100"/>
            </a:xfrm>
            <a:prstGeom prst="rect">
              <a:avLst/>
            </a:prstGeom>
            <a:noFill/>
            <a:ln w="9525">
              <a:noFill/>
              <a:miter lim="800000"/>
              <a:headEnd/>
              <a:tailEnd/>
            </a:ln>
          </p:spPr>
        </p:pic>
        <p:pic>
          <p:nvPicPr>
            <p:cNvPr id="19" name="Picture 26" descr="Overseas 3"/>
            <p:cNvPicPr>
              <a:picLocks noChangeAspect="1" noChangeArrowheads="1"/>
            </p:cNvPicPr>
            <p:nvPr/>
          </p:nvPicPr>
          <p:blipFill>
            <a:blip r:embed="rId10" cstate="print">
              <a:clrChange>
                <a:clrFrom>
                  <a:srgbClr val="FDFDFD"/>
                </a:clrFrom>
                <a:clrTo>
                  <a:srgbClr val="FDFDFD">
                    <a:alpha val="0"/>
                  </a:srgbClr>
                </a:clrTo>
              </a:clrChange>
            </a:blip>
            <a:srcRect t="58145" r="33337"/>
            <a:stretch>
              <a:fillRect/>
            </a:stretch>
          </p:blipFill>
          <p:spPr bwMode="auto">
            <a:xfrm>
              <a:off x="3448136" y="4785455"/>
              <a:ext cx="1627562" cy="1605072"/>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 name="Text Box 33"/>
            <p:cNvSpPr txBox="1">
              <a:spLocks noChangeArrowheads="1"/>
            </p:cNvSpPr>
            <p:nvPr/>
          </p:nvSpPr>
          <p:spPr bwMode="auto">
            <a:xfrm>
              <a:off x="3590846" y="5172369"/>
              <a:ext cx="1370399" cy="933686"/>
            </a:xfrm>
            <a:prstGeom prst="rect">
              <a:avLst/>
            </a:prstGeom>
            <a:noFill/>
            <a:ln w="9525">
              <a:noFill/>
              <a:miter lim="800000"/>
              <a:headEnd/>
              <a:tailEnd/>
            </a:ln>
          </p:spPr>
          <p:txBody>
            <a:bodyPr wrap="none" anchor="ctr">
              <a:spAutoFit/>
            </a:bodyPr>
            <a:lstStyle/>
            <a:p>
              <a:pPr algn="ctr" fontAlgn="auto">
                <a:spcBef>
                  <a:spcPts val="0"/>
                </a:spcBef>
                <a:spcAft>
                  <a:spcPts val="0"/>
                </a:spcAft>
                <a:defRPr/>
              </a:pPr>
              <a:r>
                <a:rPr lang="es-ES" sz="3200" b="1" dirty="0">
                  <a:solidFill>
                    <a:prstClr val="white"/>
                  </a:solidFill>
                  <a:effectLst>
                    <a:outerShdw blurRad="38100" dist="38100" dir="2700000" algn="tl">
                      <a:srgbClr val="000000">
                        <a:alpha val="43137"/>
                      </a:srgbClr>
                    </a:outerShdw>
                  </a:effectLst>
                  <a:latin typeface="Arial"/>
                </a:rPr>
                <a:t>+2.500</a:t>
              </a:r>
            </a:p>
            <a:p>
              <a:pPr algn="ctr" fontAlgn="auto">
                <a:spcBef>
                  <a:spcPts val="0"/>
                </a:spcBef>
                <a:spcAft>
                  <a:spcPts val="0"/>
                </a:spcAft>
                <a:defRPr/>
              </a:pPr>
              <a:r>
                <a:rPr lang="es-ES" sz="3200" b="1" dirty="0" err="1">
                  <a:solidFill>
                    <a:prstClr val="white"/>
                  </a:solidFill>
                  <a:effectLst>
                    <a:outerShdw blurRad="38100" dist="38100" dir="2700000" algn="tl">
                      <a:srgbClr val="000000">
                        <a:alpha val="43137"/>
                      </a:srgbClr>
                    </a:outerShdw>
                  </a:effectLst>
                  <a:latin typeface="Arial"/>
                </a:rPr>
                <a:t>Vehicles</a:t>
              </a:r>
              <a:endParaRPr lang="es-ES" sz="3200" b="1" dirty="0">
                <a:solidFill>
                  <a:prstClr val="white"/>
                </a:solidFill>
                <a:effectLst>
                  <a:outerShdw blurRad="38100" dist="38100" dir="2700000" algn="tl">
                    <a:srgbClr val="000000">
                      <a:alpha val="43137"/>
                    </a:srgbClr>
                  </a:outerShdw>
                </a:effectLst>
                <a:latin typeface="Arial"/>
              </a:endParaRPr>
            </a:p>
          </p:txBody>
        </p:sp>
      </p:grpSp>
      <p:sp>
        <p:nvSpPr>
          <p:cNvPr id="21" name="20 Rectángulo"/>
          <p:cNvSpPr/>
          <p:nvPr/>
        </p:nvSpPr>
        <p:spPr>
          <a:xfrm>
            <a:off x="3383199" y="2085525"/>
            <a:ext cx="2548853" cy="733534"/>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5400" b="1" cap="all" dirty="0">
                <a:ln w="0">
                  <a:solidFill>
                    <a:srgbClr val="424545">
                      <a:lumMod val="50000"/>
                    </a:srgbClr>
                  </a:solidFill>
                </a:ln>
                <a:gradFill flip="none">
                  <a:gsLst>
                    <a:gs pos="0">
                      <a:srgbClr val="FF1414">
                        <a:tint val="75000"/>
                        <a:shade val="75000"/>
                        <a:satMod val="170000"/>
                      </a:srgbClr>
                    </a:gs>
                    <a:gs pos="49000">
                      <a:srgbClr val="FF1414">
                        <a:tint val="88000"/>
                        <a:shade val="65000"/>
                        <a:satMod val="172000"/>
                      </a:srgbClr>
                    </a:gs>
                    <a:gs pos="50000">
                      <a:srgbClr val="FF1414">
                        <a:shade val="65000"/>
                        <a:satMod val="130000"/>
                      </a:srgbClr>
                    </a:gs>
                    <a:gs pos="92000">
                      <a:srgbClr val="FF1414">
                        <a:shade val="50000"/>
                        <a:satMod val="120000"/>
                      </a:srgbClr>
                    </a:gs>
                    <a:gs pos="100000">
                      <a:srgbClr val="FF1414">
                        <a:shade val="48000"/>
                        <a:satMod val="120000"/>
                      </a:srgbClr>
                    </a:gs>
                  </a:gsLst>
                  <a:lin ang="5400000"/>
                </a:gradFill>
                <a:effectLst>
                  <a:reflection blurRad="12700" stA="50000" endPos="50000" dist="5000" dir="5400000" sy="-100000" rotWithShape="0"/>
                </a:effectLst>
              </a:rPr>
              <a:t>400 MM €</a:t>
            </a:r>
          </a:p>
        </p:txBody>
      </p:sp>
      <p:sp>
        <p:nvSpPr>
          <p:cNvPr id="22" name="21 CuadroTexto"/>
          <p:cNvSpPr txBox="1">
            <a:spLocks noChangeArrowheads="1"/>
          </p:cNvSpPr>
          <p:nvPr/>
        </p:nvSpPr>
        <p:spPr bwMode="auto">
          <a:xfrm>
            <a:off x="3089275" y="142875"/>
            <a:ext cx="3003550" cy="830263"/>
          </a:xfrm>
          <a:prstGeom prst="rect">
            <a:avLst/>
          </a:prstGeom>
          <a:solidFill>
            <a:schemeClr val="bg1">
              <a:alpha val="78038"/>
            </a:schemeClr>
          </a:solidFill>
          <a:ln w="9525">
            <a:noFill/>
            <a:miter lim="800000"/>
            <a:headEnd/>
            <a:tailEnd/>
          </a:ln>
        </p:spPr>
        <p:txBody>
          <a:bodyPr>
            <a:spAutoFit/>
          </a:bodyPr>
          <a:lstStyle/>
          <a:p>
            <a:pPr algn="ctr"/>
            <a:r>
              <a:rPr lang="es-ES" sz="2400" b="1">
                <a:solidFill>
                  <a:srgbClr val="313434"/>
                </a:solidFill>
              </a:rPr>
              <a:t>12.000.000 shipments / year</a:t>
            </a:r>
          </a:p>
        </p:txBody>
      </p:sp>
      <p:sp>
        <p:nvSpPr>
          <p:cNvPr id="23" name="22 CuadroTexto"/>
          <p:cNvSpPr txBox="1">
            <a:spLocks noChangeArrowheads="1"/>
          </p:cNvSpPr>
          <p:nvPr/>
        </p:nvSpPr>
        <p:spPr bwMode="auto">
          <a:xfrm>
            <a:off x="3089275" y="1112838"/>
            <a:ext cx="3003550" cy="831850"/>
          </a:xfrm>
          <a:prstGeom prst="rect">
            <a:avLst/>
          </a:prstGeom>
          <a:solidFill>
            <a:schemeClr val="bg1">
              <a:alpha val="78038"/>
            </a:schemeClr>
          </a:solidFill>
          <a:ln w="9525">
            <a:noFill/>
            <a:miter lim="800000"/>
            <a:headEnd/>
            <a:tailEnd/>
          </a:ln>
        </p:spPr>
        <p:txBody>
          <a:bodyPr>
            <a:spAutoFit/>
          </a:bodyPr>
          <a:lstStyle/>
          <a:p>
            <a:pPr algn="ctr"/>
            <a:r>
              <a:rPr lang="es-ES" sz="2400" b="1">
                <a:solidFill>
                  <a:srgbClr val="313434"/>
                </a:solidFill>
              </a:rPr>
              <a:t>1.500.000 transactions / day</a:t>
            </a:r>
          </a:p>
        </p:txBody>
      </p:sp>
      <p:sp>
        <p:nvSpPr>
          <p:cNvPr id="24" name="23 CuadroTexto"/>
          <p:cNvSpPr txBox="1">
            <a:spLocks noChangeArrowheads="1"/>
          </p:cNvSpPr>
          <p:nvPr/>
        </p:nvSpPr>
        <p:spPr bwMode="auto">
          <a:xfrm>
            <a:off x="1909763" y="2886075"/>
            <a:ext cx="5303837" cy="1200150"/>
          </a:xfrm>
          <a:prstGeom prst="rect">
            <a:avLst/>
          </a:prstGeom>
          <a:solidFill>
            <a:schemeClr val="bg1">
              <a:alpha val="78038"/>
            </a:schemeClr>
          </a:solidFill>
          <a:ln w="9525">
            <a:noFill/>
            <a:miter lim="800000"/>
            <a:headEnd/>
            <a:tailEnd/>
          </a:ln>
        </p:spPr>
        <p:txBody>
          <a:bodyPr>
            <a:spAutoFit/>
          </a:bodyPr>
          <a:lstStyle/>
          <a:p>
            <a:pPr algn="ctr"/>
            <a:r>
              <a:rPr lang="es-ES" sz="2400" b="1">
                <a:solidFill>
                  <a:srgbClr val="313434"/>
                </a:solidFill>
              </a:rPr>
              <a:t>24 h company</a:t>
            </a:r>
          </a:p>
          <a:p>
            <a:pPr algn="ctr"/>
            <a:r>
              <a:rPr lang="es-ES" sz="2400" b="1">
                <a:solidFill>
                  <a:srgbClr val="313434"/>
                </a:solidFill>
              </a:rPr>
              <a:t>Pick-up today </a:t>
            </a:r>
            <a:r>
              <a:rPr lang="es-ES" sz="2400" b="1">
                <a:solidFill>
                  <a:srgbClr val="313434"/>
                </a:solidFill>
                <a:sym typeface="Wingdings" pitchFamily="2" charset="2"/>
              </a:rPr>
              <a:t> Delivery tomorrow</a:t>
            </a:r>
            <a:endParaRPr lang="es-ES" sz="2400" b="1">
              <a:solidFill>
                <a:srgbClr val="313434"/>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58371"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sp>
        <p:nvSpPr>
          <p:cNvPr id="4" name="3 Elipse"/>
          <p:cNvSpPr/>
          <p:nvPr/>
        </p:nvSpPr>
        <p:spPr>
          <a:xfrm>
            <a:off x="2895600" y="3511550"/>
            <a:ext cx="1274763" cy="692150"/>
          </a:xfrm>
          <a:prstGeom prst="ellipse">
            <a:avLst/>
          </a:prstGeom>
          <a:solidFill>
            <a:srgbClr val="FF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200">
              <a:solidFill>
                <a:prstClr val="white"/>
              </a:solidFill>
            </a:endParaRPr>
          </a:p>
        </p:txBody>
      </p:sp>
      <p:cxnSp>
        <p:nvCxnSpPr>
          <p:cNvPr id="5" name="4 Conector recto"/>
          <p:cNvCxnSpPr>
            <a:stCxn id="56" idx="3"/>
          </p:cNvCxnSpPr>
          <p:nvPr/>
        </p:nvCxnSpPr>
        <p:spPr>
          <a:xfrm flipV="1">
            <a:off x="1516063" y="2217738"/>
            <a:ext cx="749300" cy="19050"/>
          </a:xfrm>
          <a:prstGeom prst="line">
            <a:avLst/>
          </a:prstGeom>
        </p:spPr>
        <p:style>
          <a:lnRef idx="1">
            <a:schemeClr val="accent1"/>
          </a:lnRef>
          <a:fillRef idx="0">
            <a:schemeClr val="accent1"/>
          </a:fillRef>
          <a:effectRef idx="0">
            <a:schemeClr val="accent1"/>
          </a:effectRef>
          <a:fontRef idx="minor">
            <a:schemeClr val="tx1"/>
          </a:fontRef>
        </p:style>
      </p:cxnSp>
      <p:pic>
        <p:nvPicPr>
          <p:cNvPr id="58374" name="Picture 1"/>
          <p:cNvPicPr>
            <a:picLocks noChangeAspect="1" noChangeArrowheads="1"/>
          </p:cNvPicPr>
          <p:nvPr/>
        </p:nvPicPr>
        <p:blipFill>
          <a:blip r:embed="rId4" cstate="print"/>
          <a:srcRect/>
          <a:stretch>
            <a:fillRect/>
          </a:stretch>
        </p:blipFill>
        <p:spPr bwMode="auto">
          <a:xfrm>
            <a:off x="1733550" y="1293813"/>
            <a:ext cx="646113" cy="1397000"/>
          </a:xfrm>
          <a:prstGeom prst="rect">
            <a:avLst/>
          </a:prstGeom>
          <a:noFill/>
          <a:ln w="9525">
            <a:noFill/>
            <a:round/>
            <a:headEnd/>
            <a:tailEnd/>
          </a:ln>
        </p:spPr>
      </p:pic>
      <p:sp>
        <p:nvSpPr>
          <p:cNvPr id="58375" name="Rectangle 7"/>
          <p:cNvSpPr>
            <a:spLocks noChangeArrowheads="1"/>
          </p:cNvSpPr>
          <p:nvPr/>
        </p:nvSpPr>
        <p:spPr bwMode="auto">
          <a:xfrm>
            <a:off x="806450" y="3217863"/>
            <a:ext cx="1431925" cy="371475"/>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OSB Admin/Media Server</a:t>
            </a:r>
          </a:p>
        </p:txBody>
      </p:sp>
      <p:sp>
        <p:nvSpPr>
          <p:cNvPr id="58376" name="Rectangle 8"/>
          <p:cNvSpPr>
            <a:spLocks noChangeArrowheads="1"/>
          </p:cNvSpPr>
          <p:nvPr/>
        </p:nvSpPr>
        <p:spPr bwMode="auto">
          <a:xfrm>
            <a:off x="2460625" y="2003425"/>
            <a:ext cx="873125" cy="401638"/>
          </a:xfrm>
          <a:prstGeom prst="rect">
            <a:avLst/>
          </a:prstGeom>
          <a:noFill/>
          <a:ln w="9525">
            <a:noFill/>
            <a:round/>
            <a:headEnd/>
            <a:tailEnd/>
          </a:ln>
        </p:spPr>
        <p:txBody>
          <a:bodyPr lIns="90000" tIns="46800" rIns="90000" bIns="46800">
            <a:spAutoFit/>
          </a:bodyPr>
          <a:lstStyle/>
          <a:p>
            <a:pP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000">
                <a:solidFill>
                  <a:srgbClr val="000000"/>
                </a:solidFill>
              </a:rPr>
              <a:t>Oracle Data Guard</a:t>
            </a:r>
          </a:p>
        </p:txBody>
      </p:sp>
      <p:pic>
        <p:nvPicPr>
          <p:cNvPr id="58377" name="Picture 3"/>
          <p:cNvPicPr>
            <a:picLocks noChangeAspect="1" noChangeArrowheads="1"/>
          </p:cNvPicPr>
          <p:nvPr/>
        </p:nvPicPr>
        <p:blipFill>
          <a:blip r:embed="rId5" cstate="print"/>
          <a:srcRect/>
          <a:stretch>
            <a:fillRect/>
          </a:stretch>
        </p:blipFill>
        <p:spPr bwMode="auto">
          <a:xfrm>
            <a:off x="1566863" y="3055938"/>
            <a:ext cx="977900" cy="168275"/>
          </a:xfrm>
          <a:prstGeom prst="rect">
            <a:avLst/>
          </a:prstGeom>
          <a:noFill/>
          <a:ln w="9525">
            <a:noFill/>
            <a:round/>
            <a:headEnd/>
            <a:tailEnd/>
          </a:ln>
        </p:spPr>
      </p:pic>
      <p:sp>
        <p:nvSpPr>
          <p:cNvPr id="58378" name="Rectangle 8"/>
          <p:cNvSpPr>
            <a:spLocks noChangeArrowheads="1"/>
          </p:cNvSpPr>
          <p:nvPr/>
        </p:nvSpPr>
        <p:spPr bwMode="auto">
          <a:xfrm>
            <a:off x="1743075" y="2470150"/>
            <a:ext cx="585788" cy="401638"/>
          </a:xfrm>
          <a:prstGeom prst="rect">
            <a:avLst/>
          </a:prstGeom>
          <a:noFill/>
          <a:ln w="9525">
            <a:noFill/>
            <a:round/>
            <a:headEnd/>
            <a:tailEnd/>
          </a:ln>
        </p:spPr>
        <p:txBody>
          <a:bodyPr lIns="90000" tIns="46800" rIns="90000" bIns="46800">
            <a:spAutoFit/>
          </a:bodyPr>
          <a:lstStyle/>
          <a:p>
            <a:pP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000">
                <a:solidFill>
                  <a:srgbClr val="FFFFFF"/>
                </a:solidFill>
              </a:rPr>
              <a:t>RMAN</a:t>
            </a:r>
          </a:p>
        </p:txBody>
      </p:sp>
      <p:sp>
        <p:nvSpPr>
          <p:cNvPr id="58379" name="Rectangle 4"/>
          <p:cNvSpPr>
            <a:spLocks noChangeArrowheads="1"/>
          </p:cNvSpPr>
          <p:nvPr/>
        </p:nvSpPr>
        <p:spPr bwMode="auto">
          <a:xfrm>
            <a:off x="500063" y="2727325"/>
            <a:ext cx="1497012" cy="233363"/>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NFS over Infiniband QDR </a:t>
            </a:r>
          </a:p>
        </p:txBody>
      </p:sp>
      <p:pic>
        <p:nvPicPr>
          <p:cNvPr id="58380"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49425" y="3683000"/>
            <a:ext cx="609600" cy="606425"/>
          </a:xfrm>
          <a:prstGeom prst="rect">
            <a:avLst/>
          </a:prstGeom>
          <a:noFill/>
          <a:ln w="9525">
            <a:noFill/>
            <a:round/>
            <a:headEnd/>
            <a:tailEnd/>
          </a:ln>
        </p:spPr>
      </p:pic>
      <p:sp>
        <p:nvSpPr>
          <p:cNvPr id="58381" name="Text Box 5"/>
          <p:cNvSpPr txBox="1">
            <a:spLocks noChangeArrowheads="1"/>
          </p:cNvSpPr>
          <p:nvPr/>
        </p:nvSpPr>
        <p:spPr bwMode="auto">
          <a:xfrm>
            <a:off x="1633538" y="4233863"/>
            <a:ext cx="1122362" cy="247650"/>
          </a:xfrm>
          <a:prstGeom prst="rect">
            <a:avLst/>
          </a:prstGeom>
          <a:noFill/>
          <a:ln w="9525">
            <a:noFill/>
            <a:round/>
            <a:headEnd/>
            <a:tailEnd/>
          </a:ln>
        </p:spPr>
        <p:txBody>
          <a:bodyPr wrap="none" lIns="90000" tIns="46800" rIns="90000" bIns="4680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000">
                <a:solidFill>
                  <a:srgbClr val="000000"/>
                </a:solidFill>
              </a:rPr>
              <a:t>Tape Storage</a:t>
            </a:r>
          </a:p>
        </p:txBody>
      </p:sp>
      <p:sp>
        <p:nvSpPr>
          <p:cNvPr id="58382" name="Title 36"/>
          <p:cNvSpPr txBox="1">
            <a:spLocks/>
          </p:cNvSpPr>
          <p:nvPr/>
        </p:nvSpPr>
        <p:spPr bwMode="auto">
          <a:xfrm>
            <a:off x="1482725" y="552450"/>
            <a:ext cx="5838825" cy="609600"/>
          </a:xfrm>
          <a:prstGeom prst="rect">
            <a:avLst/>
          </a:prstGeom>
          <a:noFill/>
          <a:ln w="9525">
            <a:noFill/>
            <a:miter lim="800000"/>
            <a:headEnd/>
            <a:tailEnd/>
          </a:ln>
        </p:spPr>
        <p:txBody>
          <a:bodyPr/>
          <a:lstStyle/>
          <a:p>
            <a:pPr algn="ctr"/>
            <a:r>
              <a:rPr lang="es-ES_tradnl">
                <a:solidFill>
                  <a:srgbClr val="000000"/>
                </a:solidFill>
              </a:rPr>
              <a:t>Exadata Architecture (1 x ¼ )</a:t>
            </a:r>
            <a:endParaRPr lang="en-US">
              <a:solidFill>
                <a:srgbClr val="000000"/>
              </a:solidFill>
            </a:endParaRPr>
          </a:p>
        </p:txBody>
      </p:sp>
      <p:pic>
        <p:nvPicPr>
          <p:cNvPr id="58383" name="Picture 3"/>
          <p:cNvPicPr>
            <a:picLocks noChangeAspect="1" noChangeArrowheads="1"/>
          </p:cNvPicPr>
          <p:nvPr/>
        </p:nvPicPr>
        <p:blipFill>
          <a:blip r:embed="rId7" cstate="print"/>
          <a:srcRect/>
          <a:stretch>
            <a:fillRect/>
          </a:stretch>
        </p:blipFill>
        <p:spPr bwMode="auto">
          <a:xfrm>
            <a:off x="5310188" y="1312863"/>
            <a:ext cx="763587" cy="130175"/>
          </a:xfrm>
          <a:prstGeom prst="rect">
            <a:avLst/>
          </a:prstGeom>
          <a:noFill/>
          <a:ln w="9525">
            <a:noFill/>
            <a:round/>
            <a:headEnd/>
            <a:tailEnd/>
          </a:ln>
        </p:spPr>
      </p:pic>
      <p:pic>
        <p:nvPicPr>
          <p:cNvPr id="58384" name="Picture 3"/>
          <p:cNvPicPr>
            <a:picLocks noChangeAspect="1" noChangeArrowheads="1"/>
          </p:cNvPicPr>
          <p:nvPr/>
        </p:nvPicPr>
        <p:blipFill>
          <a:blip r:embed="rId8" cstate="print"/>
          <a:srcRect/>
          <a:stretch>
            <a:fillRect/>
          </a:stretch>
        </p:blipFill>
        <p:spPr bwMode="auto">
          <a:xfrm>
            <a:off x="5322888" y="1508125"/>
            <a:ext cx="763587" cy="131763"/>
          </a:xfrm>
          <a:prstGeom prst="rect">
            <a:avLst/>
          </a:prstGeom>
          <a:noFill/>
          <a:ln w="9525">
            <a:noFill/>
            <a:round/>
            <a:headEnd/>
            <a:tailEnd/>
          </a:ln>
        </p:spPr>
      </p:pic>
      <p:pic>
        <p:nvPicPr>
          <p:cNvPr id="58385" name="Picture 3"/>
          <p:cNvPicPr>
            <a:picLocks noChangeAspect="1" noChangeArrowheads="1"/>
          </p:cNvPicPr>
          <p:nvPr/>
        </p:nvPicPr>
        <p:blipFill>
          <a:blip r:embed="rId8" cstate="print"/>
          <a:srcRect/>
          <a:stretch>
            <a:fillRect/>
          </a:stretch>
        </p:blipFill>
        <p:spPr bwMode="auto">
          <a:xfrm>
            <a:off x="5313363" y="1712913"/>
            <a:ext cx="765175" cy="131762"/>
          </a:xfrm>
          <a:prstGeom prst="rect">
            <a:avLst/>
          </a:prstGeom>
          <a:noFill/>
          <a:ln w="9525">
            <a:noFill/>
            <a:round/>
            <a:headEnd/>
            <a:tailEnd/>
          </a:ln>
        </p:spPr>
      </p:pic>
      <p:pic>
        <p:nvPicPr>
          <p:cNvPr id="58386" name="Picture 3"/>
          <p:cNvPicPr>
            <a:picLocks noChangeAspect="1" noChangeArrowheads="1"/>
          </p:cNvPicPr>
          <p:nvPr/>
        </p:nvPicPr>
        <p:blipFill>
          <a:blip r:embed="rId7" cstate="print"/>
          <a:srcRect/>
          <a:stretch>
            <a:fillRect/>
          </a:stretch>
        </p:blipFill>
        <p:spPr bwMode="auto">
          <a:xfrm>
            <a:off x="6710363" y="1304925"/>
            <a:ext cx="763587" cy="130175"/>
          </a:xfrm>
          <a:prstGeom prst="rect">
            <a:avLst/>
          </a:prstGeom>
          <a:noFill/>
          <a:ln w="9525">
            <a:noFill/>
            <a:round/>
            <a:headEnd/>
            <a:tailEnd/>
          </a:ln>
        </p:spPr>
      </p:pic>
      <p:pic>
        <p:nvPicPr>
          <p:cNvPr id="58387" name="Picture 3"/>
          <p:cNvPicPr>
            <a:picLocks noChangeAspect="1" noChangeArrowheads="1"/>
          </p:cNvPicPr>
          <p:nvPr/>
        </p:nvPicPr>
        <p:blipFill>
          <a:blip r:embed="rId8" cstate="print"/>
          <a:srcRect/>
          <a:stretch>
            <a:fillRect/>
          </a:stretch>
        </p:blipFill>
        <p:spPr bwMode="auto">
          <a:xfrm>
            <a:off x="6711950" y="1500188"/>
            <a:ext cx="763588" cy="131762"/>
          </a:xfrm>
          <a:prstGeom prst="rect">
            <a:avLst/>
          </a:prstGeom>
          <a:noFill/>
          <a:ln w="9525">
            <a:noFill/>
            <a:round/>
            <a:headEnd/>
            <a:tailEnd/>
          </a:ln>
        </p:spPr>
      </p:pic>
      <p:cxnSp>
        <p:nvCxnSpPr>
          <p:cNvPr id="58388" name="Straight Connector 74"/>
          <p:cNvCxnSpPr>
            <a:cxnSpLocks noChangeShapeType="1"/>
          </p:cNvCxnSpPr>
          <p:nvPr/>
        </p:nvCxnSpPr>
        <p:spPr bwMode="auto">
          <a:xfrm>
            <a:off x="882650" y="1022350"/>
            <a:ext cx="6375400" cy="0"/>
          </a:xfrm>
          <a:prstGeom prst="line">
            <a:avLst/>
          </a:prstGeom>
          <a:noFill/>
          <a:ln w="9525" algn="ctr">
            <a:solidFill>
              <a:schemeClr val="tx1">
                <a:alpha val="74901"/>
              </a:schemeClr>
            </a:solidFill>
            <a:round/>
            <a:headEnd/>
            <a:tailEnd/>
          </a:ln>
        </p:spPr>
      </p:cxnSp>
      <p:cxnSp>
        <p:nvCxnSpPr>
          <p:cNvPr id="58389" name="Straight Connector 80"/>
          <p:cNvCxnSpPr>
            <a:cxnSpLocks noChangeShapeType="1"/>
          </p:cNvCxnSpPr>
          <p:nvPr/>
        </p:nvCxnSpPr>
        <p:spPr bwMode="auto">
          <a:xfrm rot="16200000" flipV="1">
            <a:off x="5557043" y="1164432"/>
            <a:ext cx="246063" cy="6350"/>
          </a:xfrm>
          <a:prstGeom prst="line">
            <a:avLst/>
          </a:prstGeom>
          <a:noFill/>
          <a:ln w="9525" algn="ctr">
            <a:solidFill>
              <a:schemeClr val="tx1"/>
            </a:solidFill>
            <a:round/>
            <a:headEnd/>
            <a:tailEnd/>
          </a:ln>
        </p:spPr>
      </p:cxnSp>
      <p:cxnSp>
        <p:nvCxnSpPr>
          <p:cNvPr id="58390" name="Straight Connector 81"/>
          <p:cNvCxnSpPr>
            <a:cxnSpLocks noChangeShapeType="1"/>
          </p:cNvCxnSpPr>
          <p:nvPr/>
        </p:nvCxnSpPr>
        <p:spPr bwMode="auto">
          <a:xfrm rot="16200000" flipV="1">
            <a:off x="1898650" y="1154113"/>
            <a:ext cx="247650" cy="6350"/>
          </a:xfrm>
          <a:prstGeom prst="line">
            <a:avLst/>
          </a:prstGeom>
          <a:noFill/>
          <a:ln w="9525" algn="ctr">
            <a:solidFill>
              <a:schemeClr val="tx1"/>
            </a:solidFill>
            <a:round/>
            <a:headEnd/>
            <a:tailEnd/>
          </a:ln>
        </p:spPr>
      </p:cxnSp>
      <p:cxnSp>
        <p:nvCxnSpPr>
          <p:cNvPr id="58391" name="Straight Connector 82"/>
          <p:cNvCxnSpPr>
            <a:cxnSpLocks noChangeShapeType="1"/>
          </p:cNvCxnSpPr>
          <p:nvPr/>
        </p:nvCxnSpPr>
        <p:spPr bwMode="auto">
          <a:xfrm rot="16200000" flipV="1">
            <a:off x="3397250" y="1368425"/>
            <a:ext cx="657225" cy="9525"/>
          </a:xfrm>
          <a:prstGeom prst="line">
            <a:avLst/>
          </a:prstGeom>
          <a:noFill/>
          <a:ln w="9525" algn="ctr">
            <a:solidFill>
              <a:schemeClr val="tx1"/>
            </a:solidFill>
            <a:round/>
            <a:headEnd/>
            <a:tailEnd/>
          </a:ln>
        </p:spPr>
      </p:cxnSp>
      <p:sp>
        <p:nvSpPr>
          <p:cNvPr id="58392" name="Rectangle 7"/>
          <p:cNvSpPr>
            <a:spLocks noChangeArrowheads="1"/>
          </p:cNvSpPr>
          <p:nvPr/>
        </p:nvSpPr>
        <p:spPr bwMode="auto">
          <a:xfrm>
            <a:off x="5118100" y="1905000"/>
            <a:ext cx="1146175" cy="371475"/>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Sun Fire x4170 SAP App.Servers</a:t>
            </a:r>
          </a:p>
        </p:txBody>
      </p:sp>
      <p:sp>
        <p:nvSpPr>
          <p:cNvPr id="58393" name="Rectangle 7"/>
          <p:cNvSpPr>
            <a:spLocks noChangeArrowheads="1"/>
          </p:cNvSpPr>
          <p:nvPr/>
        </p:nvSpPr>
        <p:spPr bwMode="auto">
          <a:xfrm>
            <a:off x="6518275" y="1598613"/>
            <a:ext cx="1144588" cy="371475"/>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Sun Fire x4170 Sislog Application</a:t>
            </a:r>
          </a:p>
        </p:txBody>
      </p:sp>
      <p:cxnSp>
        <p:nvCxnSpPr>
          <p:cNvPr id="58394" name="Elbow Connector 69"/>
          <p:cNvCxnSpPr>
            <a:cxnSpLocks noChangeShapeType="1"/>
          </p:cNvCxnSpPr>
          <p:nvPr/>
        </p:nvCxnSpPr>
        <p:spPr bwMode="auto">
          <a:xfrm rot="5400000">
            <a:off x="1873250" y="2873376"/>
            <a:ext cx="365125" cy="0"/>
          </a:xfrm>
          <a:prstGeom prst="bentConnector3">
            <a:avLst>
              <a:gd name="adj1" fmla="val 50000"/>
            </a:avLst>
          </a:prstGeom>
          <a:noFill/>
          <a:ln w="9525" algn="ctr">
            <a:solidFill>
              <a:schemeClr val="tx2"/>
            </a:solidFill>
            <a:round/>
            <a:headEnd/>
            <a:tailEnd/>
          </a:ln>
        </p:spPr>
      </p:cxnSp>
      <p:sp>
        <p:nvSpPr>
          <p:cNvPr id="58395" name="Rectangle 7"/>
          <p:cNvSpPr>
            <a:spLocks noChangeArrowheads="1"/>
          </p:cNvSpPr>
          <p:nvPr/>
        </p:nvSpPr>
        <p:spPr bwMode="auto">
          <a:xfrm>
            <a:off x="800100" y="1155700"/>
            <a:ext cx="941388" cy="787400"/>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Exadata Production Enviroments SAP &amp; no-SAP</a:t>
            </a:r>
          </a:p>
        </p:txBody>
      </p:sp>
      <p:cxnSp>
        <p:nvCxnSpPr>
          <p:cNvPr id="58396" name="Straight Connector 98"/>
          <p:cNvCxnSpPr>
            <a:cxnSpLocks noChangeShapeType="1"/>
          </p:cNvCxnSpPr>
          <p:nvPr/>
        </p:nvCxnSpPr>
        <p:spPr bwMode="auto">
          <a:xfrm>
            <a:off x="1304925" y="4564063"/>
            <a:ext cx="3257550" cy="0"/>
          </a:xfrm>
          <a:prstGeom prst="line">
            <a:avLst/>
          </a:prstGeom>
          <a:noFill/>
          <a:ln w="9525" algn="ctr">
            <a:solidFill>
              <a:srgbClr val="FF0000">
                <a:alpha val="74901"/>
              </a:srgbClr>
            </a:solidFill>
            <a:round/>
            <a:headEnd/>
            <a:tailEnd/>
          </a:ln>
        </p:spPr>
      </p:cxnSp>
      <p:cxnSp>
        <p:nvCxnSpPr>
          <p:cNvPr id="58397" name="Straight Connector 99"/>
          <p:cNvCxnSpPr>
            <a:cxnSpLocks noChangeShapeType="1"/>
          </p:cNvCxnSpPr>
          <p:nvPr/>
        </p:nvCxnSpPr>
        <p:spPr bwMode="auto">
          <a:xfrm flipV="1">
            <a:off x="4543425" y="4556125"/>
            <a:ext cx="3175000" cy="9525"/>
          </a:xfrm>
          <a:prstGeom prst="line">
            <a:avLst/>
          </a:prstGeom>
          <a:noFill/>
          <a:ln w="9525" algn="ctr">
            <a:solidFill>
              <a:srgbClr val="FF0000">
                <a:alpha val="74901"/>
              </a:srgbClr>
            </a:solidFill>
            <a:round/>
            <a:headEnd/>
            <a:tailEnd/>
          </a:ln>
        </p:spPr>
      </p:cxnSp>
      <p:sp>
        <p:nvSpPr>
          <p:cNvPr id="35" name="Rectangle 100"/>
          <p:cNvSpPr/>
          <p:nvPr/>
        </p:nvSpPr>
        <p:spPr bwMode="auto">
          <a:xfrm>
            <a:off x="7469188" y="4376738"/>
            <a:ext cx="977900" cy="246062"/>
          </a:xfrm>
          <a:prstGeom prst="rect">
            <a:avLst/>
          </a:prstGeom>
          <a:noFill/>
          <a:ln w="9525" cap="flat" cmpd="sng" algn="ctr">
            <a:solidFill>
              <a:schemeClr val="tx2"/>
            </a:solidFill>
            <a:prstDash val="solid"/>
            <a:round/>
            <a:headEnd type="none" w="med" len="med"/>
            <a:tailEnd type="none" w="med" len="med"/>
          </a:ln>
          <a:effectLst/>
        </p:spPr>
        <p:txBody>
          <a:bodyPr lIns="92075" tIns="46038" rIns="92075" bIns="46038">
            <a:spAutoFit/>
          </a:bodyPr>
          <a:lstStyle/>
          <a:p>
            <a:pPr marL="119063" indent="-119063" algn="ctr">
              <a:lnSpc>
                <a:spcPct val="90000"/>
              </a:lnSpc>
              <a:spcBef>
                <a:spcPct val="50000"/>
              </a:spcBef>
              <a:buClr>
                <a:srgbClr val="FF1414"/>
              </a:buClr>
              <a:defRPr/>
            </a:pPr>
            <a:r>
              <a:rPr lang="es-ES_tradnl" sz="1050" b="1" dirty="0">
                <a:solidFill>
                  <a:srgbClr val="FF0000"/>
                </a:solidFill>
                <a:latin typeface="Arial" charset="0"/>
              </a:rPr>
              <a:t>SAN</a:t>
            </a:r>
            <a:endParaRPr lang="en-US" sz="1050" b="1" dirty="0">
              <a:solidFill>
                <a:srgbClr val="FF0000"/>
              </a:solidFill>
              <a:latin typeface="Arial" charset="0"/>
            </a:endParaRPr>
          </a:p>
        </p:txBody>
      </p:sp>
      <p:sp>
        <p:nvSpPr>
          <p:cNvPr id="36" name="Rectangle 101"/>
          <p:cNvSpPr/>
          <p:nvPr/>
        </p:nvSpPr>
        <p:spPr bwMode="auto">
          <a:xfrm>
            <a:off x="7389813" y="876300"/>
            <a:ext cx="1125537" cy="246063"/>
          </a:xfrm>
          <a:prstGeom prst="rect">
            <a:avLst/>
          </a:prstGeom>
          <a:noFill/>
          <a:ln w="9525" cap="flat" cmpd="sng" algn="ctr">
            <a:solidFill>
              <a:schemeClr val="tx2"/>
            </a:solidFill>
            <a:prstDash val="solid"/>
            <a:round/>
            <a:headEnd type="none" w="med" len="med"/>
            <a:tailEnd type="none" w="med" len="med"/>
          </a:ln>
          <a:effectLst/>
        </p:spPr>
        <p:txBody>
          <a:bodyPr lIns="92075" tIns="46038" rIns="92075" bIns="46038">
            <a:spAutoFit/>
          </a:bodyPr>
          <a:lstStyle/>
          <a:p>
            <a:pPr marL="119063" indent="-119063" algn="ctr">
              <a:lnSpc>
                <a:spcPct val="90000"/>
              </a:lnSpc>
              <a:spcBef>
                <a:spcPct val="50000"/>
              </a:spcBef>
              <a:buClr>
                <a:srgbClr val="FF1414"/>
              </a:buClr>
              <a:defRPr/>
            </a:pPr>
            <a:r>
              <a:rPr lang="es-ES_tradnl" sz="1050" b="1" dirty="0">
                <a:solidFill>
                  <a:srgbClr val="000000"/>
                </a:solidFill>
                <a:latin typeface="Arial" charset="0"/>
              </a:rPr>
              <a:t>Ethernet</a:t>
            </a:r>
            <a:endParaRPr lang="en-US" sz="1050" b="1" dirty="0">
              <a:solidFill>
                <a:srgbClr val="000000"/>
              </a:solidFill>
              <a:latin typeface="Arial" charset="0"/>
            </a:endParaRPr>
          </a:p>
        </p:txBody>
      </p:sp>
      <p:pic>
        <p:nvPicPr>
          <p:cNvPr id="58400" name="Picture 6" descr="http://www2.pillardata.net/file.aspx/Rack-2.jpg?f=1494-265-23D26CF67565&amp;1494_rm_id=26.1416136.34"/>
          <p:cNvPicPr>
            <a:picLocks noChangeAspect="1" noChangeArrowheads="1"/>
          </p:cNvPicPr>
          <p:nvPr/>
        </p:nvPicPr>
        <p:blipFill>
          <a:blip r:embed="rId9" cstate="print"/>
          <a:srcRect/>
          <a:stretch>
            <a:fillRect/>
          </a:stretch>
        </p:blipFill>
        <p:spPr bwMode="auto">
          <a:xfrm>
            <a:off x="5924550" y="2759075"/>
            <a:ext cx="936625" cy="1392238"/>
          </a:xfrm>
          <a:prstGeom prst="rect">
            <a:avLst/>
          </a:prstGeom>
          <a:noFill/>
          <a:ln w="9525">
            <a:noFill/>
            <a:miter lim="800000"/>
            <a:headEnd/>
            <a:tailEnd/>
          </a:ln>
        </p:spPr>
      </p:pic>
      <p:cxnSp>
        <p:nvCxnSpPr>
          <p:cNvPr id="58401" name="Straight Connector 105"/>
          <p:cNvCxnSpPr>
            <a:cxnSpLocks noChangeShapeType="1"/>
          </p:cNvCxnSpPr>
          <p:nvPr/>
        </p:nvCxnSpPr>
        <p:spPr bwMode="auto">
          <a:xfrm rot="16200000" flipV="1">
            <a:off x="5513388" y="1879600"/>
            <a:ext cx="1755775" cy="3175"/>
          </a:xfrm>
          <a:prstGeom prst="line">
            <a:avLst/>
          </a:prstGeom>
          <a:noFill/>
          <a:ln w="9525" algn="ctr">
            <a:solidFill>
              <a:schemeClr val="tx1"/>
            </a:solidFill>
            <a:round/>
            <a:headEnd/>
            <a:tailEnd/>
          </a:ln>
        </p:spPr>
      </p:cxnSp>
      <p:cxnSp>
        <p:nvCxnSpPr>
          <p:cNvPr id="58402" name="Straight Connector 110"/>
          <p:cNvCxnSpPr>
            <a:cxnSpLocks noChangeShapeType="1"/>
          </p:cNvCxnSpPr>
          <p:nvPr/>
        </p:nvCxnSpPr>
        <p:spPr bwMode="auto">
          <a:xfrm rot="16200000" flipH="1">
            <a:off x="6186488" y="4357688"/>
            <a:ext cx="420687" cy="7937"/>
          </a:xfrm>
          <a:prstGeom prst="line">
            <a:avLst/>
          </a:prstGeom>
          <a:noFill/>
          <a:ln w="9525" algn="ctr">
            <a:solidFill>
              <a:srgbClr val="FF0000"/>
            </a:solidFill>
            <a:round/>
            <a:headEnd/>
            <a:tailEnd/>
          </a:ln>
        </p:spPr>
      </p:cxnSp>
      <p:sp>
        <p:nvSpPr>
          <p:cNvPr id="58403" name="Rectangle 7"/>
          <p:cNvSpPr>
            <a:spLocks noChangeArrowheads="1"/>
          </p:cNvSpPr>
          <p:nvPr/>
        </p:nvSpPr>
        <p:spPr bwMode="auto">
          <a:xfrm>
            <a:off x="4984750" y="3557588"/>
            <a:ext cx="1014413" cy="509587"/>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dirty="0">
                <a:solidFill>
                  <a:srgbClr val="000000"/>
                </a:solidFill>
              </a:rPr>
              <a:t>Storage </a:t>
            </a:r>
            <a:r>
              <a:rPr lang="en-GB" sz="900" dirty="0" smtClean="0">
                <a:solidFill>
                  <a:srgbClr val="000000"/>
                </a:solidFill>
              </a:rPr>
              <a:t>Axiom Development </a:t>
            </a:r>
            <a:r>
              <a:rPr lang="en-GB" sz="900" dirty="0">
                <a:solidFill>
                  <a:srgbClr val="000000"/>
                </a:solidFill>
              </a:rPr>
              <a:t>&amp; Quality</a:t>
            </a:r>
          </a:p>
        </p:txBody>
      </p:sp>
      <p:cxnSp>
        <p:nvCxnSpPr>
          <p:cNvPr id="58404" name="Straight Connector 114"/>
          <p:cNvCxnSpPr>
            <a:cxnSpLocks noChangeShapeType="1"/>
          </p:cNvCxnSpPr>
          <p:nvPr/>
        </p:nvCxnSpPr>
        <p:spPr bwMode="auto">
          <a:xfrm rot="16200000" flipV="1">
            <a:off x="6977063" y="1155700"/>
            <a:ext cx="247650" cy="6350"/>
          </a:xfrm>
          <a:prstGeom prst="line">
            <a:avLst/>
          </a:prstGeom>
          <a:noFill/>
          <a:ln w="9525" algn="ctr">
            <a:solidFill>
              <a:schemeClr val="tx1"/>
            </a:solidFill>
            <a:round/>
            <a:headEnd/>
            <a:tailEnd/>
          </a:ln>
        </p:spPr>
      </p:cxnSp>
      <p:cxnSp>
        <p:nvCxnSpPr>
          <p:cNvPr id="58405" name="Shape 121"/>
          <p:cNvCxnSpPr>
            <a:cxnSpLocks noChangeShapeType="1"/>
            <a:stCxn id="58393" idx="2"/>
          </p:cNvCxnSpPr>
          <p:nvPr/>
        </p:nvCxnSpPr>
        <p:spPr bwMode="auto">
          <a:xfrm rot="5400000">
            <a:off x="6233319" y="2597944"/>
            <a:ext cx="1485900" cy="230188"/>
          </a:xfrm>
          <a:prstGeom prst="bentConnector2">
            <a:avLst/>
          </a:prstGeom>
          <a:noFill/>
          <a:ln w="9525" algn="ctr">
            <a:solidFill>
              <a:srgbClr val="FF0000"/>
            </a:solidFill>
            <a:round/>
            <a:headEnd/>
            <a:tailEnd/>
          </a:ln>
        </p:spPr>
      </p:cxnSp>
      <p:cxnSp>
        <p:nvCxnSpPr>
          <p:cNvPr id="58406" name="Shape 123"/>
          <p:cNvCxnSpPr>
            <a:cxnSpLocks noChangeShapeType="1"/>
            <a:stCxn id="58392" idx="2"/>
          </p:cNvCxnSpPr>
          <p:nvPr/>
        </p:nvCxnSpPr>
        <p:spPr bwMode="auto">
          <a:xfrm rot="16200000" flipH="1">
            <a:off x="5218112" y="2749551"/>
            <a:ext cx="1179513" cy="233362"/>
          </a:xfrm>
          <a:prstGeom prst="bentConnector2">
            <a:avLst/>
          </a:prstGeom>
          <a:noFill/>
          <a:ln w="9525" algn="ctr">
            <a:solidFill>
              <a:srgbClr val="FF0000"/>
            </a:solidFill>
            <a:round/>
            <a:headEnd/>
            <a:tailEnd/>
          </a:ln>
        </p:spPr>
      </p:cxnSp>
      <p:pic>
        <p:nvPicPr>
          <p:cNvPr id="58407" name="Picture 3"/>
          <p:cNvPicPr>
            <a:picLocks noChangeAspect="1" noChangeArrowheads="1"/>
          </p:cNvPicPr>
          <p:nvPr/>
        </p:nvPicPr>
        <p:blipFill>
          <a:blip r:embed="rId7" cstate="print"/>
          <a:srcRect/>
          <a:stretch>
            <a:fillRect/>
          </a:stretch>
        </p:blipFill>
        <p:spPr bwMode="auto">
          <a:xfrm>
            <a:off x="4335463" y="1314450"/>
            <a:ext cx="763587" cy="130175"/>
          </a:xfrm>
          <a:prstGeom prst="rect">
            <a:avLst/>
          </a:prstGeom>
          <a:noFill/>
          <a:ln w="9525">
            <a:noFill/>
            <a:round/>
            <a:headEnd/>
            <a:tailEnd/>
          </a:ln>
        </p:spPr>
      </p:pic>
      <p:pic>
        <p:nvPicPr>
          <p:cNvPr id="58408" name="Picture 3"/>
          <p:cNvPicPr>
            <a:picLocks noChangeAspect="1" noChangeArrowheads="1"/>
          </p:cNvPicPr>
          <p:nvPr/>
        </p:nvPicPr>
        <p:blipFill>
          <a:blip r:embed="rId8" cstate="print"/>
          <a:srcRect/>
          <a:stretch>
            <a:fillRect/>
          </a:stretch>
        </p:blipFill>
        <p:spPr bwMode="auto">
          <a:xfrm>
            <a:off x="4346575" y="1509713"/>
            <a:ext cx="765175" cy="131762"/>
          </a:xfrm>
          <a:prstGeom prst="rect">
            <a:avLst/>
          </a:prstGeom>
          <a:noFill/>
          <a:ln w="9525">
            <a:noFill/>
            <a:round/>
            <a:headEnd/>
            <a:tailEnd/>
          </a:ln>
        </p:spPr>
      </p:pic>
      <p:pic>
        <p:nvPicPr>
          <p:cNvPr id="58409" name="Picture 3"/>
          <p:cNvPicPr>
            <a:picLocks noChangeAspect="1" noChangeArrowheads="1"/>
          </p:cNvPicPr>
          <p:nvPr/>
        </p:nvPicPr>
        <p:blipFill>
          <a:blip r:embed="rId8" cstate="print"/>
          <a:srcRect/>
          <a:stretch>
            <a:fillRect/>
          </a:stretch>
        </p:blipFill>
        <p:spPr bwMode="auto">
          <a:xfrm>
            <a:off x="4338638" y="1714500"/>
            <a:ext cx="763587" cy="131763"/>
          </a:xfrm>
          <a:prstGeom prst="rect">
            <a:avLst/>
          </a:prstGeom>
          <a:noFill/>
          <a:ln w="9525">
            <a:noFill/>
            <a:round/>
            <a:headEnd/>
            <a:tailEnd/>
          </a:ln>
        </p:spPr>
      </p:pic>
      <p:sp>
        <p:nvSpPr>
          <p:cNvPr id="58410" name="Rectangle 7"/>
          <p:cNvSpPr>
            <a:spLocks noChangeArrowheads="1"/>
          </p:cNvSpPr>
          <p:nvPr/>
        </p:nvSpPr>
        <p:spPr bwMode="auto">
          <a:xfrm>
            <a:off x="4173538" y="2027238"/>
            <a:ext cx="1146175" cy="587375"/>
          </a:xfrm>
          <a:prstGeom prst="rect">
            <a:avLst/>
          </a:prstGeom>
          <a:no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800">
                <a:solidFill>
                  <a:srgbClr val="000000"/>
                </a:solidFill>
              </a:rPr>
              <a:t>Sun Fire x4170 Pr</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800">
                <a:solidFill>
                  <a:srgbClr val="000000"/>
                </a:solidFill>
              </a:rPr>
              <a:t>Quality</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800">
                <a:solidFill>
                  <a:srgbClr val="000000"/>
                </a:solidFill>
              </a:rPr>
              <a:t>Development</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800">
                <a:solidFill>
                  <a:srgbClr val="000000"/>
                </a:solidFill>
              </a:rPr>
              <a:t>enviroments</a:t>
            </a:r>
          </a:p>
        </p:txBody>
      </p:sp>
      <p:pic>
        <p:nvPicPr>
          <p:cNvPr id="58411" name="Picture 3"/>
          <p:cNvPicPr>
            <a:picLocks noChangeAspect="1" noChangeArrowheads="1"/>
          </p:cNvPicPr>
          <p:nvPr/>
        </p:nvPicPr>
        <p:blipFill>
          <a:blip r:embed="rId7" cstate="print"/>
          <a:srcRect/>
          <a:stretch>
            <a:fillRect/>
          </a:stretch>
        </p:blipFill>
        <p:spPr bwMode="auto">
          <a:xfrm>
            <a:off x="4340225" y="1911350"/>
            <a:ext cx="763588" cy="130175"/>
          </a:xfrm>
          <a:prstGeom prst="rect">
            <a:avLst/>
          </a:prstGeom>
          <a:noFill/>
          <a:ln w="9525">
            <a:noFill/>
            <a:round/>
            <a:headEnd/>
            <a:tailEnd/>
          </a:ln>
        </p:spPr>
      </p:pic>
      <p:cxnSp>
        <p:nvCxnSpPr>
          <p:cNvPr id="58412" name="Straight Connector 65"/>
          <p:cNvCxnSpPr>
            <a:cxnSpLocks noChangeShapeType="1"/>
          </p:cNvCxnSpPr>
          <p:nvPr/>
        </p:nvCxnSpPr>
        <p:spPr bwMode="auto">
          <a:xfrm rot="16200000" flipV="1">
            <a:off x="4602163" y="1166813"/>
            <a:ext cx="246062" cy="4762"/>
          </a:xfrm>
          <a:prstGeom prst="line">
            <a:avLst/>
          </a:prstGeom>
          <a:noFill/>
          <a:ln w="9525" algn="ctr">
            <a:solidFill>
              <a:schemeClr val="tx1"/>
            </a:solidFill>
            <a:round/>
            <a:headEnd/>
            <a:tailEnd/>
          </a:ln>
        </p:spPr>
      </p:cxnSp>
      <p:sp>
        <p:nvSpPr>
          <p:cNvPr id="58413" name="Rectangle 7"/>
          <p:cNvSpPr>
            <a:spLocks noChangeArrowheads="1"/>
          </p:cNvSpPr>
          <p:nvPr/>
        </p:nvSpPr>
        <p:spPr bwMode="auto">
          <a:xfrm>
            <a:off x="6794500" y="3511550"/>
            <a:ext cx="1016000" cy="509588"/>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dirty="0">
                <a:solidFill>
                  <a:srgbClr val="000000"/>
                </a:solidFill>
              </a:rPr>
              <a:t>Storage Axiom Windows, VMware</a:t>
            </a:r>
          </a:p>
        </p:txBody>
      </p:sp>
      <p:cxnSp>
        <p:nvCxnSpPr>
          <p:cNvPr id="58414" name="Shape 84"/>
          <p:cNvCxnSpPr>
            <a:cxnSpLocks noChangeShapeType="1"/>
            <a:stCxn id="58410" idx="2"/>
          </p:cNvCxnSpPr>
          <p:nvPr/>
        </p:nvCxnSpPr>
        <p:spPr bwMode="auto">
          <a:xfrm rot="16200000" flipH="1">
            <a:off x="4914900" y="2446338"/>
            <a:ext cx="841375" cy="1177925"/>
          </a:xfrm>
          <a:prstGeom prst="bentConnector2">
            <a:avLst/>
          </a:prstGeom>
          <a:noFill/>
          <a:ln w="9525" algn="ctr">
            <a:solidFill>
              <a:srgbClr val="FF0000"/>
            </a:solidFill>
            <a:round/>
            <a:headEnd/>
            <a:tailEnd/>
          </a:ln>
        </p:spPr>
      </p:cxnSp>
      <p:pic>
        <p:nvPicPr>
          <p:cNvPr id="58415" name="Picture 85" descr="sfir_x4370m2_la5.png"/>
          <p:cNvPicPr>
            <a:picLocks noChangeAspect="1"/>
          </p:cNvPicPr>
          <p:nvPr/>
        </p:nvPicPr>
        <p:blipFill>
          <a:blip r:embed="rId10" cstate="print"/>
          <a:srcRect/>
          <a:stretch>
            <a:fillRect/>
          </a:stretch>
        </p:blipFill>
        <p:spPr bwMode="auto">
          <a:xfrm>
            <a:off x="3214688" y="1600200"/>
            <a:ext cx="984250" cy="519113"/>
          </a:xfrm>
          <a:prstGeom prst="rect">
            <a:avLst/>
          </a:prstGeom>
          <a:noFill/>
          <a:ln w="9525">
            <a:noFill/>
            <a:miter lim="800000"/>
            <a:headEnd/>
            <a:tailEnd/>
          </a:ln>
        </p:spPr>
      </p:pic>
      <p:cxnSp>
        <p:nvCxnSpPr>
          <p:cNvPr id="58416" name="Elbow Connector 48"/>
          <p:cNvCxnSpPr>
            <a:cxnSpLocks noChangeShapeType="1"/>
          </p:cNvCxnSpPr>
          <p:nvPr/>
        </p:nvCxnSpPr>
        <p:spPr bwMode="auto">
          <a:xfrm flipV="1">
            <a:off x="2301875" y="1895475"/>
            <a:ext cx="966788" cy="0"/>
          </a:xfrm>
          <a:prstGeom prst="bentConnector3">
            <a:avLst>
              <a:gd name="adj1" fmla="val 50000"/>
            </a:avLst>
          </a:prstGeom>
          <a:noFill/>
          <a:ln w="76200" algn="ctr">
            <a:solidFill>
              <a:srgbClr val="FF0000"/>
            </a:solidFill>
            <a:round/>
            <a:headEnd type="triangle" w="med" len="med"/>
            <a:tailEnd type="triangle" w="med" len="med"/>
          </a:ln>
        </p:spPr>
      </p:cxnSp>
      <p:sp>
        <p:nvSpPr>
          <p:cNvPr id="58417" name="Rectangle 7"/>
          <p:cNvSpPr>
            <a:spLocks noChangeArrowheads="1"/>
          </p:cNvSpPr>
          <p:nvPr/>
        </p:nvSpPr>
        <p:spPr bwMode="auto">
          <a:xfrm>
            <a:off x="2928938" y="1290638"/>
            <a:ext cx="876300" cy="371475"/>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ODA Contingency</a:t>
            </a:r>
          </a:p>
        </p:txBody>
      </p:sp>
      <p:cxnSp>
        <p:nvCxnSpPr>
          <p:cNvPr id="58418" name="Shape 93"/>
          <p:cNvCxnSpPr>
            <a:cxnSpLocks noChangeShapeType="1"/>
          </p:cNvCxnSpPr>
          <p:nvPr/>
        </p:nvCxnSpPr>
        <p:spPr bwMode="auto">
          <a:xfrm rot="5400000">
            <a:off x="1825625" y="3452813"/>
            <a:ext cx="458787" cy="1588"/>
          </a:xfrm>
          <a:prstGeom prst="bentConnector3">
            <a:avLst>
              <a:gd name="adj1" fmla="val 50000"/>
            </a:avLst>
          </a:prstGeom>
          <a:noFill/>
          <a:ln w="9525" algn="ctr">
            <a:solidFill>
              <a:schemeClr val="tx1"/>
            </a:solidFill>
            <a:round/>
            <a:headEnd/>
            <a:tailEnd/>
          </a:ln>
        </p:spPr>
      </p:cxnSp>
      <p:pic>
        <p:nvPicPr>
          <p:cNvPr id="58419" name="Picture 3087"/>
          <p:cNvPicPr>
            <a:picLocks noChangeAspect="1" noChangeArrowheads="1"/>
          </p:cNvPicPr>
          <p:nvPr/>
        </p:nvPicPr>
        <p:blipFill>
          <a:blip r:embed="rId11" cstate="print"/>
          <a:srcRect/>
          <a:stretch>
            <a:fillRect/>
          </a:stretch>
        </p:blipFill>
        <p:spPr bwMode="auto">
          <a:xfrm>
            <a:off x="1211263" y="2049463"/>
            <a:ext cx="304800" cy="373062"/>
          </a:xfrm>
          <a:prstGeom prst="rect">
            <a:avLst/>
          </a:prstGeom>
          <a:noFill/>
          <a:ln w="9525">
            <a:noFill/>
            <a:miter lim="800000"/>
            <a:headEnd/>
            <a:tailEnd/>
          </a:ln>
        </p:spPr>
      </p:pic>
      <p:sp>
        <p:nvSpPr>
          <p:cNvPr id="58420" name="Rectangle 7"/>
          <p:cNvSpPr>
            <a:spLocks noChangeArrowheads="1"/>
          </p:cNvSpPr>
          <p:nvPr/>
        </p:nvSpPr>
        <p:spPr bwMode="auto">
          <a:xfrm>
            <a:off x="466725" y="1979613"/>
            <a:ext cx="877888" cy="509587"/>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Fast Recovery Area (FRA)</a:t>
            </a:r>
          </a:p>
        </p:txBody>
      </p:sp>
      <p:sp>
        <p:nvSpPr>
          <p:cNvPr id="58" name="57 Flecha abajo"/>
          <p:cNvSpPr/>
          <p:nvPr/>
        </p:nvSpPr>
        <p:spPr>
          <a:xfrm>
            <a:off x="3595688" y="2217738"/>
            <a:ext cx="333375" cy="3079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sz="1200">
              <a:solidFill>
                <a:prstClr val="white"/>
              </a:solidFill>
            </a:endParaRPr>
          </a:p>
        </p:txBody>
      </p:sp>
      <p:sp>
        <p:nvSpPr>
          <p:cNvPr id="58422" name="Rectangle 7"/>
          <p:cNvSpPr>
            <a:spLocks noChangeArrowheads="1"/>
          </p:cNvSpPr>
          <p:nvPr/>
        </p:nvSpPr>
        <p:spPr bwMode="auto">
          <a:xfrm>
            <a:off x="3373438" y="2576513"/>
            <a:ext cx="877887" cy="889000"/>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(Different Location)</a:t>
            </a:r>
          </a:p>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2 Critical DB replicated.</a:t>
            </a:r>
          </a:p>
        </p:txBody>
      </p:sp>
      <p:sp>
        <p:nvSpPr>
          <p:cNvPr id="58423" name="Rectangle 7"/>
          <p:cNvSpPr>
            <a:spLocks noChangeArrowheads="1"/>
          </p:cNvSpPr>
          <p:nvPr/>
        </p:nvSpPr>
        <p:spPr bwMode="auto">
          <a:xfrm>
            <a:off x="2819400" y="3600450"/>
            <a:ext cx="1441450" cy="231775"/>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Cloud Control</a:t>
            </a:r>
          </a:p>
        </p:txBody>
      </p:sp>
      <p:sp>
        <p:nvSpPr>
          <p:cNvPr id="58424" name="Rectangle 7"/>
          <p:cNvSpPr>
            <a:spLocks noChangeArrowheads="1"/>
          </p:cNvSpPr>
          <p:nvPr/>
        </p:nvSpPr>
        <p:spPr bwMode="auto">
          <a:xfrm>
            <a:off x="2819400" y="3903663"/>
            <a:ext cx="1441450" cy="233362"/>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900">
                <a:solidFill>
                  <a:srgbClr val="000000"/>
                </a:solidFill>
              </a:rPr>
              <a:t>Enterprise Manager</a:t>
            </a:r>
          </a:p>
        </p:txBody>
      </p:sp>
      <p:cxnSp>
        <p:nvCxnSpPr>
          <p:cNvPr id="62" name="61 Conector recto de flecha"/>
          <p:cNvCxnSpPr/>
          <p:nvPr/>
        </p:nvCxnSpPr>
        <p:spPr>
          <a:xfrm>
            <a:off x="3540125" y="3749675"/>
            <a:ext cx="0" cy="2047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426" name="62 CuadroTexto"/>
          <p:cNvSpPr txBox="1">
            <a:spLocks noChangeArrowheads="1"/>
          </p:cNvSpPr>
          <p:nvPr/>
        </p:nvSpPr>
        <p:spPr bwMode="auto">
          <a:xfrm>
            <a:off x="252413" y="0"/>
            <a:ext cx="6553200" cy="461963"/>
          </a:xfrm>
          <a:prstGeom prst="rect">
            <a:avLst/>
          </a:prstGeom>
          <a:noFill/>
          <a:ln w="9525">
            <a:noFill/>
            <a:miter lim="800000"/>
            <a:headEnd/>
            <a:tailEnd/>
          </a:ln>
        </p:spPr>
        <p:txBody>
          <a:bodyPr>
            <a:spAutoFit/>
          </a:bodyPr>
          <a:lstStyle/>
          <a:p>
            <a:r>
              <a:rPr lang="es-ES" sz="2400" b="1">
                <a:solidFill>
                  <a:srgbClr val="FFFFFF"/>
                </a:solidFill>
              </a:rPr>
              <a:t>Architecture implemented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59395"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grpSp>
        <p:nvGrpSpPr>
          <p:cNvPr id="59396" name="30 Grupo"/>
          <p:cNvGrpSpPr>
            <a:grpSpLocks/>
          </p:cNvGrpSpPr>
          <p:nvPr/>
        </p:nvGrpSpPr>
        <p:grpSpPr bwMode="auto">
          <a:xfrm>
            <a:off x="1371600" y="571500"/>
            <a:ext cx="7013575" cy="4405313"/>
            <a:chOff x="-19541" y="836712"/>
            <a:chExt cx="8937989" cy="6063672"/>
          </a:xfrm>
        </p:grpSpPr>
        <p:pic>
          <p:nvPicPr>
            <p:cNvPr id="59398" name="Picture 4" descr="exadata_x2-2_qtr_rack2.jpg"/>
            <p:cNvPicPr>
              <a:picLocks noChangeAspect="1"/>
            </p:cNvPicPr>
            <p:nvPr/>
          </p:nvPicPr>
          <p:blipFill>
            <a:blip r:embed="rId4" cstate="print"/>
            <a:srcRect/>
            <a:stretch>
              <a:fillRect/>
            </a:stretch>
          </p:blipFill>
          <p:spPr bwMode="auto">
            <a:xfrm>
              <a:off x="1799217" y="836712"/>
              <a:ext cx="1492034" cy="3452283"/>
            </a:xfrm>
            <a:prstGeom prst="rect">
              <a:avLst/>
            </a:prstGeom>
            <a:noFill/>
            <a:ln w="9525">
              <a:noFill/>
              <a:miter lim="800000"/>
              <a:headEnd/>
              <a:tailEnd/>
            </a:ln>
          </p:spPr>
        </p:pic>
        <p:pic>
          <p:nvPicPr>
            <p:cNvPr id="59399" name="Picture 5"/>
            <p:cNvPicPr>
              <a:picLocks noChangeAspect="1" noChangeArrowheads="1"/>
            </p:cNvPicPr>
            <p:nvPr/>
          </p:nvPicPr>
          <p:blipFill>
            <a:blip r:embed="rId5" cstate="print"/>
            <a:srcRect/>
            <a:stretch>
              <a:fillRect/>
            </a:stretch>
          </p:blipFill>
          <p:spPr bwMode="auto">
            <a:xfrm>
              <a:off x="4555430" y="1317196"/>
              <a:ext cx="918175" cy="436033"/>
            </a:xfrm>
            <a:prstGeom prst="rect">
              <a:avLst/>
            </a:prstGeom>
            <a:noFill/>
            <a:ln w="9525">
              <a:noFill/>
              <a:round/>
              <a:headEnd/>
              <a:tailEnd/>
            </a:ln>
          </p:spPr>
        </p:pic>
        <p:sp>
          <p:nvSpPr>
            <p:cNvPr id="59400" name="TextBox 9"/>
            <p:cNvSpPr txBox="1">
              <a:spLocks noChangeArrowheads="1"/>
            </p:cNvSpPr>
            <p:nvPr/>
          </p:nvSpPr>
          <p:spPr bwMode="auto">
            <a:xfrm>
              <a:off x="5436989" y="1340768"/>
              <a:ext cx="1606806" cy="380420"/>
            </a:xfrm>
            <a:prstGeom prst="rect">
              <a:avLst/>
            </a:prstGeom>
            <a:noFill/>
            <a:ln w="9525">
              <a:noFill/>
              <a:miter lim="800000"/>
              <a:headEnd/>
              <a:tailEnd/>
            </a:ln>
          </p:spPr>
          <p:txBody>
            <a:bodyPr lIns="106107" tIns="53053" rIns="106107" bIns="53053">
              <a:spAutoFit/>
            </a:bodyPr>
            <a:lstStyle/>
            <a:p>
              <a:r>
                <a:rPr lang="en-US" sz="1100">
                  <a:solidFill>
                    <a:srgbClr val="000000"/>
                  </a:solidFill>
                  <a:latin typeface="Calibri" pitchFamily="34" charset="0"/>
                </a:rPr>
                <a:t>ODA</a:t>
              </a:r>
            </a:p>
          </p:txBody>
        </p:sp>
        <p:pic>
          <p:nvPicPr>
            <p:cNvPr id="59401" name="Picture 2"/>
            <p:cNvPicPr>
              <a:picLocks noChangeAspect="1" noChangeArrowheads="1"/>
            </p:cNvPicPr>
            <p:nvPr/>
          </p:nvPicPr>
          <p:blipFill>
            <a:blip r:embed="rId6" cstate="print"/>
            <a:srcRect/>
            <a:stretch>
              <a:fillRect/>
            </a:stretch>
          </p:blipFill>
          <p:spPr bwMode="auto">
            <a:xfrm>
              <a:off x="4324198" y="2851780"/>
              <a:ext cx="1684446" cy="385233"/>
            </a:xfrm>
            <a:prstGeom prst="rect">
              <a:avLst/>
            </a:prstGeom>
            <a:noFill/>
            <a:ln w="9525">
              <a:noFill/>
              <a:miter lim="800000"/>
              <a:headEnd/>
              <a:tailEnd/>
            </a:ln>
          </p:spPr>
        </p:pic>
        <p:sp>
          <p:nvSpPr>
            <p:cNvPr id="59402" name="TextBox 40"/>
            <p:cNvSpPr txBox="1">
              <a:spLocks noChangeArrowheads="1"/>
            </p:cNvSpPr>
            <p:nvPr/>
          </p:nvSpPr>
          <p:spPr bwMode="auto">
            <a:xfrm>
              <a:off x="4018703" y="2276046"/>
              <a:ext cx="2450716" cy="634565"/>
            </a:xfrm>
            <a:prstGeom prst="rect">
              <a:avLst/>
            </a:prstGeom>
            <a:noFill/>
            <a:ln w="9525">
              <a:noFill/>
              <a:miter lim="800000"/>
              <a:headEnd/>
              <a:tailEnd/>
            </a:ln>
          </p:spPr>
          <p:txBody>
            <a:bodyPr lIns="106107" tIns="53053" rIns="106107" bIns="53053">
              <a:spAutoFit/>
            </a:bodyPr>
            <a:lstStyle/>
            <a:p>
              <a:pPr algn="ctr"/>
              <a:r>
                <a:rPr lang="en-US" sz="1200" b="1">
                  <a:solidFill>
                    <a:srgbClr val="000000"/>
                  </a:solidFill>
                  <a:latin typeface="Calibri" pitchFamily="34" charset="0"/>
                </a:rPr>
                <a:t>Oracle Secure Backup</a:t>
              </a:r>
            </a:p>
            <a:p>
              <a:pPr algn="ctr"/>
              <a:r>
                <a:rPr lang="en-US" sz="1100">
                  <a:solidFill>
                    <a:srgbClr val="000000"/>
                  </a:solidFill>
                  <a:latin typeface="Calibri" pitchFamily="34" charset="0"/>
                </a:rPr>
                <a:t>Administrative / Media Server</a:t>
              </a:r>
            </a:p>
          </p:txBody>
        </p:sp>
        <p:sp>
          <p:nvSpPr>
            <p:cNvPr id="59403" name="TextBox 41"/>
            <p:cNvSpPr txBox="1">
              <a:spLocks noChangeArrowheads="1"/>
            </p:cNvSpPr>
            <p:nvPr/>
          </p:nvSpPr>
          <p:spPr bwMode="auto">
            <a:xfrm>
              <a:off x="3942750" y="3237012"/>
              <a:ext cx="2449028" cy="380420"/>
            </a:xfrm>
            <a:prstGeom prst="rect">
              <a:avLst/>
            </a:prstGeom>
            <a:noFill/>
            <a:ln w="9525">
              <a:noFill/>
              <a:miter lim="800000"/>
              <a:headEnd/>
              <a:tailEnd/>
            </a:ln>
          </p:spPr>
          <p:txBody>
            <a:bodyPr lIns="106107" tIns="53053" rIns="106107" bIns="53053">
              <a:spAutoFit/>
            </a:bodyPr>
            <a:lstStyle/>
            <a:p>
              <a:pPr algn="ctr"/>
              <a:r>
                <a:rPr lang="en-US" sz="1100">
                  <a:solidFill>
                    <a:srgbClr val="000000"/>
                  </a:solidFill>
                  <a:latin typeface="Calibri" pitchFamily="34" charset="0"/>
                </a:rPr>
                <a:t>Sun Fire x4270M2</a:t>
              </a:r>
            </a:p>
          </p:txBody>
        </p:sp>
        <p:cxnSp>
          <p:nvCxnSpPr>
            <p:cNvPr id="12" name="Straight Connector 43"/>
            <p:cNvCxnSpPr/>
            <p:nvPr/>
          </p:nvCxnSpPr>
          <p:spPr>
            <a:xfrm>
              <a:off x="3251788" y="3043670"/>
              <a:ext cx="107223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9405" name="TextBox 53"/>
            <p:cNvSpPr txBox="1">
              <a:spLocks noChangeArrowheads="1"/>
            </p:cNvSpPr>
            <p:nvPr/>
          </p:nvSpPr>
          <p:spPr bwMode="auto">
            <a:xfrm>
              <a:off x="3252433" y="3035567"/>
              <a:ext cx="1063327" cy="846354"/>
            </a:xfrm>
            <a:prstGeom prst="rect">
              <a:avLst/>
            </a:prstGeom>
            <a:noFill/>
            <a:ln w="9525">
              <a:noFill/>
              <a:miter lim="800000"/>
              <a:headEnd/>
              <a:tailEnd/>
            </a:ln>
          </p:spPr>
          <p:txBody>
            <a:bodyPr lIns="106107" tIns="53053" rIns="106107" bIns="53053">
              <a:spAutoFit/>
            </a:bodyPr>
            <a:lstStyle/>
            <a:p>
              <a:pPr algn="ctr"/>
              <a:r>
                <a:rPr lang="en-US" sz="1100">
                  <a:solidFill>
                    <a:srgbClr val="000000"/>
                  </a:solidFill>
                  <a:latin typeface="Calibri" pitchFamily="34" charset="0"/>
                </a:rPr>
                <a:t>InfiniBand</a:t>
              </a:r>
            </a:p>
            <a:p>
              <a:pPr algn="ctr"/>
              <a:r>
                <a:rPr lang="en-US" sz="1100">
                  <a:solidFill>
                    <a:srgbClr val="000000"/>
                  </a:solidFill>
                  <a:latin typeface="Calibri" pitchFamily="34" charset="0"/>
                </a:rPr>
                <a:t>QDR Network</a:t>
              </a:r>
            </a:p>
          </p:txBody>
        </p:sp>
        <p:cxnSp>
          <p:nvCxnSpPr>
            <p:cNvPr id="14" name="Straight Connector 55"/>
            <p:cNvCxnSpPr/>
            <p:nvPr/>
          </p:nvCxnSpPr>
          <p:spPr>
            <a:xfrm>
              <a:off x="6009252" y="3043670"/>
              <a:ext cx="1377721"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pic>
          <p:nvPicPr>
            <p:cNvPr id="59407" name="Picture 56" descr="san_cloud_v1_wh2.gif"/>
            <p:cNvPicPr>
              <a:picLocks noChangeAspect="1"/>
            </p:cNvPicPr>
            <p:nvPr/>
          </p:nvPicPr>
          <p:blipFill>
            <a:blip r:embed="rId7" cstate="print"/>
            <a:srcRect/>
            <a:stretch>
              <a:fillRect/>
            </a:stretch>
          </p:blipFill>
          <p:spPr bwMode="auto">
            <a:xfrm>
              <a:off x="6315827" y="2563912"/>
              <a:ext cx="688631" cy="711200"/>
            </a:xfrm>
            <a:prstGeom prst="rect">
              <a:avLst/>
            </a:prstGeom>
            <a:noFill/>
            <a:ln w="9525">
              <a:noFill/>
              <a:miter lim="800000"/>
              <a:headEnd/>
              <a:tailEnd/>
            </a:ln>
          </p:spPr>
        </p:pic>
        <p:pic>
          <p:nvPicPr>
            <p:cNvPr id="59408" name="Picture 10"/>
            <p:cNvPicPr>
              <a:picLocks noChangeAspect="1" noChangeArrowheads="1"/>
            </p:cNvPicPr>
            <p:nvPr/>
          </p:nvPicPr>
          <p:blipFill>
            <a:blip r:embed="rId8" cstate="print"/>
            <a:srcRect b="22778"/>
            <a:stretch>
              <a:fillRect/>
            </a:stretch>
          </p:blipFill>
          <p:spPr bwMode="auto">
            <a:xfrm>
              <a:off x="7463545" y="1795562"/>
              <a:ext cx="688631" cy="2000251"/>
            </a:xfrm>
            <a:prstGeom prst="rect">
              <a:avLst/>
            </a:prstGeom>
            <a:noFill/>
            <a:ln w="9525">
              <a:noFill/>
              <a:round/>
              <a:headEnd/>
              <a:tailEnd/>
            </a:ln>
          </p:spPr>
        </p:pic>
        <p:sp>
          <p:nvSpPr>
            <p:cNvPr id="59409" name="TextBox 59"/>
            <p:cNvSpPr txBox="1">
              <a:spLocks noChangeArrowheads="1"/>
            </p:cNvSpPr>
            <p:nvPr/>
          </p:nvSpPr>
          <p:spPr bwMode="auto">
            <a:xfrm>
              <a:off x="7234001" y="3812746"/>
              <a:ext cx="1684447" cy="613386"/>
            </a:xfrm>
            <a:prstGeom prst="rect">
              <a:avLst/>
            </a:prstGeom>
            <a:noFill/>
            <a:ln w="9525">
              <a:noFill/>
              <a:miter lim="800000"/>
              <a:headEnd/>
              <a:tailEnd/>
            </a:ln>
          </p:spPr>
          <p:txBody>
            <a:bodyPr lIns="106107" tIns="53053" rIns="106107" bIns="53053">
              <a:spAutoFit/>
            </a:bodyPr>
            <a:lstStyle/>
            <a:p>
              <a:r>
                <a:rPr lang="en-US" sz="1100">
                  <a:solidFill>
                    <a:srgbClr val="000000"/>
                  </a:solidFill>
                  <a:latin typeface="Calibri" pitchFamily="34" charset="0"/>
                </a:rPr>
                <a:t>StorageTek SL500</a:t>
              </a:r>
            </a:p>
            <a:p>
              <a:r>
                <a:rPr lang="en-US" sz="1100">
                  <a:solidFill>
                    <a:srgbClr val="000000"/>
                  </a:solidFill>
                  <a:latin typeface="Calibri" pitchFamily="34" charset="0"/>
                </a:rPr>
                <a:t>w/  4 LTO-5 drives</a:t>
              </a:r>
            </a:p>
          </p:txBody>
        </p:sp>
        <p:sp>
          <p:nvSpPr>
            <p:cNvPr id="59410" name="TextBox 60"/>
            <p:cNvSpPr txBox="1">
              <a:spLocks noChangeArrowheads="1"/>
            </p:cNvSpPr>
            <p:nvPr/>
          </p:nvSpPr>
          <p:spPr bwMode="auto">
            <a:xfrm>
              <a:off x="6086284" y="3237012"/>
              <a:ext cx="1292871" cy="613386"/>
            </a:xfrm>
            <a:prstGeom prst="rect">
              <a:avLst/>
            </a:prstGeom>
            <a:noFill/>
            <a:ln w="9525">
              <a:noFill/>
              <a:miter lim="800000"/>
              <a:headEnd/>
              <a:tailEnd/>
            </a:ln>
          </p:spPr>
          <p:txBody>
            <a:bodyPr lIns="106107" tIns="53053" rIns="106107" bIns="53053">
              <a:spAutoFit/>
            </a:bodyPr>
            <a:lstStyle/>
            <a:p>
              <a:pPr algn="ctr"/>
              <a:r>
                <a:rPr lang="en-US" sz="1100">
                  <a:solidFill>
                    <a:srgbClr val="000000"/>
                  </a:solidFill>
                  <a:latin typeface="Calibri" pitchFamily="34" charset="0"/>
                </a:rPr>
                <a:t>Brocade 300 8Gb Switch</a:t>
              </a:r>
            </a:p>
          </p:txBody>
        </p:sp>
        <p:pic>
          <p:nvPicPr>
            <p:cNvPr id="59411" name="Picture 3087"/>
            <p:cNvPicPr>
              <a:picLocks noChangeAspect="1" noChangeArrowheads="1"/>
            </p:cNvPicPr>
            <p:nvPr/>
          </p:nvPicPr>
          <p:blipFill>
            <a:blip r:embed="rId9" cstate="print"/>
            <a:srcRect/>
            <a:stretch>
              <a:fillRect/>
            </a:stretch>
          </p:blipFill>
          <p:spPr bwMode="auto">
            <a:xfrm>
              <a:off x="727451" y="1988179"/>
              <a:ext cx="612679" cy="812800"/>
            </a:xfrm>
            <a:prstGeom prst="rect">
              <a:avLst/>
            </a:prstGeom>
            <a:noFill/>
            <a:ln w="9525">
              <a:noFill/>
              <a:miter lim="800000"/>
              <a:headEnd/>
              <a:tailEnd/>
            </a:ln>
          </p:spPr>
        </p:pic>
        <p:cxnSp>
          <p:nvCxnSpPr>
            <p:cNvPr id="20" name="Straight Connector 63"/>
            <p:cNvCxnSpPr/>
            <p:nvPr/>
          </p:nvCxnSpPr>
          <p:spPr>
            <a:xfrm flipV="1">
              <a:off x="1339972" y="2370657"/>
              <a:ext cx="536118" cy="24037"/>
            </a:xfrm>
            <a:prstGeom prst="line">
              <a:avLst/>
            </a:prstGeom>
          </p:spPr>
          <p:style>
            <a:lnRef idx="1">
              <a:schemeClr val="accent1"/>
            </a:lnRef>
            <a:fillRef idx="0">
              <a:schemeClr val="accent1"/>
            </a:fillRef>
            <a:effectRef idx="0">
              <a:schemeClr val="accent1"/>
            </a:effectRef>
            <a:fontRef idx="minor">
              <a:schemeClr val="tx1"/>
            </a:fontRef>
          </p:style>
        </p:cxnSp>
        <p:sp>
          <p:nvSpPr>
            <p:cNvPr id="59413" name="TextBox 64"/>
            <p:cNvSpPr txBox="1">
              <a:spLocks noChangeArrowheads="1"/>
            </p:cNvSpPr>
            <p:nvPr/>
          </p:nvSpPr>
          <p:spPr bwMode="auto">
            <a:xfrm>
              <a:off x="4736" y="2756528"/>
              <a:ext cx="1794482" cy="1312479"/>
            </a:xfrm>
            <a:prstGeom prst="rect">
              <a:avLst/>
            </a:prstGeom>
            <a:noFill/>
            <a:ln w="9525">
              <a:noFill/>
              <a:miter lim="800000"/>
              <a:headEnd/>
              <a:tailEnd/>
            </a:ln>
          </p:spPr>
          <p:txBody>
            <a:bodyPr lIns="106107" tIns="53053" rIns="106107" bIns="53053">
              <a:spAutoFit/>
            </a:bodyPr>
            <a:lstStyle/>
            <a:p>
              <a:r>
                <a:rPr lang="en-US" sz="1100" u="sng">
                  <a:solidFill>
                    <a:srgbClr val="000000"/>
                  </a:solidFill>
                  <a:latin typeface="Calibri" pitchFamily="34" charset="0"/>
                </a:rPr>
                <a:t>Fast Recovery Area</a:t>
              </a:r>
            </a:p>
            <a:p>
              <a:pPr>
                <a:buFontTx/>
                <a:buChar char="-"/>
              </a:pPr>
              <a:r>
                <a:rPr lang="en-US" sz="1100">
                  <a:solidFill>
                    <a:srgbClr val="000000"/>
                  </a:solidFill>
                  <a:latin typeface="Calibri" pitchFamily="34" charset="0"/>
                </a:rPr>
                <a:t>Flashback logs</a:t>
              </a:r>
            </a:p>
            <a:p>
              <a:pPr>
                <a:buFontTx/>
                <a:buChar char="-"/>
              </a:pPr>
              <a:r>
                <a:rPr lang="en-US" sz="1100">
                  <a:solidFill>
                    <a:srgbClr val="000000"/>
                  </a:solidFill>
                  <a:latin typeface="Calibri" pitchFamily="34" charset="0"/>
                </a:rPr>
                <a:t>Control file autobackups</a:t>
              </a:r>
            </a:p>
            <a:p>
              <a:pPr>
                <a:buFontTx/>
                <a:buChar char="-"/>
              </a:pPr>
              <a:r>
                <a:rPr lang="en-US" sz="1100">
                  <a:solidFill>
                    <a:srgbClr val="000000"/>
                  </a:solidFill>
                  <a:latin typeface="Calibri" pitchFamily="34" charset="0"/>
                </a:rPr>
                <a:t>Archived logs</a:t>
              </a:r>
            </a:p>
          </p:txBody>
        </p:sp>
        <p:cxnSp>
          <p:nvCxnSpPr>
            <p:cNvPr id="22" name="Straight Arrow Connector 76"/>
            <p:cNvCxnSpPr>
              <a:endCxn id="5" idx="1"/>
            </p:cNvCxnSpPr>
            <p:nvPr/>
          </p:nvCxnSpPr>
          <p:spPr>
            <a:xfrm flipV="1">
              <a:off x="3276065" y="1535946"/>
              <a:ext cx="1278590" cy="21851"/>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9415" name="Picture 3"/>
            <p:cNvPicPr>
              <a:picLocks noChangeAspect="1" noChangeArrowheads="1"/>
            </p:cNvPicPr>
            <p:nvPr/>
          </p:nvPicPr>
          <p:blipFill>
            <a:blip r:embed="rId10" cstate="print"/>
            <a:srcRect/>
            <a:stretch>
              <a:fillRect/>
            </a:stretch>
          </p:blipFill>
          <p:spPr bwMode="auto">
            <a:xfrm>
              <a:off x="2500739" y="5589240"/>
              <a:ext cx="992034" cy="184535"/>
            </a:xfrm>
            <a:prstGeom prst="rect">
              <a:avLst/>
            </a:prstGeom>
            <a:noFill/>
            <a:ln w="9525">
              <a:noFill/>
              <a:round/>
              <a:headEnd/>
              <a:tailEnd/>
            </a:ln>
          </p:spPr>
        </p:pic>
        <p:pic>
          <p:nvPicPr>
            <p:cNvPr id="59416" name="Picture 3"/>
            <p:cNvPicPr>
              <a:picLocks noChangeAspect="1" noChangeArrowheads="1"/>
            </p:cNvPicPr>
            <p:nvPr/>
          </p:nvPicPr>
          <p:blipFill>
            <a:blip r:embed="rId10" cstate="print"/>
            <a:srcRect/>
            <a:stretch>
              <a:fillRect/>
            </a:stretch>
          </p:blipFill>
          <p:spPr bwMode="auto">
            <a:xfrm>
              <a:off x="2500739" y="5803554"/>
              <a:ext cx="992034" cy="184535"/>
            </a:xfrm>
            <a:prstGeom prst="rect">
              <a:avLst/>
            </a:prstGeom>
            <a:noFill/>
            <a:ln w="9525">
              <a:noFill/>
              <a:round/>
              <a:headEnd/>
              <a:tailEnd/>
            </a:ln>
          </p:spPr>
        </p:pic>
        <p:pic>
          <p:nvPicPr>
            <p:cNvPr id="59417" name="Picture 3"/>
            <p:cNvPicPr>
              <a:picLocks noChangeAspect="1" noChangeArrowheads="1"/>
            </p:cNvPicPr>
            <p:nvPr/>
          </p:nvPicPr>
          <p:blipFill>
            <a:blip r:embed="rId10" cstate="print"/>
            <a:srcRect/>
            <a:stretch>
              <a:fillRect/>
            </a:stretch>
          </p:blipFill>
          <p:spPr bwMode="auto">
            <a:xfrm>
              <a:off x="2500739" y="6017868"/>
              <a:ext cx="992034" cy="184535"/>
            </a:xfrm>
            <a:prstGeom prst="rect">
              <a:avLst/>
            </a:prstGeom>
            <a:noFill/>
            <a:ln w="9525">
              <a:noFill/>
              <a:round/>
              <a:headEnd/>
              <a:tailEnd/>
            </a:ln>
          </p:spPr>
        </p:pic>
        <p:pic>
          <p:nvPicPr>
            <p:cNvPr id="59418" name="Picture 3"/>
            <p:cNvPicPr>
              <a:picLocks noChangeAspect="1" noChangeArrowheads="1"/>
            </p:cNvPicPr>
            <p:nvPr/>
          </p:nvPicPr>
          <p:blipFill>
            <a:blip r:embed="rId10" cstate="print"/>
            <a:srcRect/>
            <a:stretch>
              <a:fillRect/>
            </a:stretch>
          </p:blipFill>
          <p:spPr bwMode="auto">
            <a:xfrm>
              <a:off x="2484661" y="6232182"/>
              <a:ext cx="992034" cy="184535"/>
            </a:xfrm>
            <a:prstGeom prst="rect">
              <a:avLst/>
            </a:prstGeom>
            <a:noFill/>
            <a:ln w="9525">
              <a:noFill/>
              <a:round/>
              <a:headEnd/>
              <a:tailEnd/>
            </a:ln>
          </p:spPr>
        </p:pic>
        <p:sp>
          <p:nvSpPr>
            <p:cNvPr id="59419" name="Rectangle 7"/>
            <p:cNvSpPr>
              <a:spLocks noChangeArrowheads="1"/>
            </p:cNvSpPr>
            <p:nvPr/>
          </p:nvSpPr>
          <p:spPr bwMode="auto">
            <a:xfrm>
              <a:off x="-19541" y="5517231"/>
              <a:ext cx="2500330" cy="1383153"/>
            </a:xfrm>
            <a:prstGeom prst="rect">
              <a:avLst/>
            </a:prstGeom>
            <a:noFill/>
            <a:ln w="9525">
              <a:noFill/>
              <a:round/>
              <a:headEnd/>
              <a:tailEnd/>
            </a:ln>
          </p:spPr>
          <p:txBody>
            <a:bodyPr lIns="90000" tIns="46800" rIns="90000" bIns="46800">
              <a:spAutoFit/>
            </a:bodyPr>
            <a:lstStyle/>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000" b="1">
                  <a:solidFill>
                    <a:srgbClr val="000000"/>
                  </a:solidFill>
                </a:rPr>
                <a:t>(7) Sun Fire x4170 </a:t>
              </a:r>
              <a:r>
                <a:rPr lang="en-GB" sz="1000">
                  <a:solidFill>
                    <a:srgbClr val="000000"/>
                  </a:solidFill>
                </a:rPr>
                <a:t/>
              </a:r>
              <a:br>
                <a:rPr lang="en-GB" sz="1000">
                  <a:solidFill>
                    <a:srgbClr val="000000"/>
                  </a:solidFill>
                </a:rPr>
              </a:br>
              <a:r>
                <a:rPr lang="en-GB" sz="1000">
                  <a:solidFill>
                    <a:srgbClr val="000000"/>
                  </a:solidFill>
                </a:rPr>
                <a:t>Sun Solaris (3 fisical / 13 cont): SAP Oracle Linux (4): Oracle DB + Aplications</a:t>
              </a:r>
            </a:p>
            <a:p>
              <a:pPr algn="ctr">
                <a:spcBef>
                  <a:spcPts val="7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1000">
                <a:solidFill>
                  <a:srgbClr val="000000"/>
                </a:solidFill>
              </a:endParaRPr>
            </a:p>
          </p:txBody>
        </p:sp>
        <p:cxnSp>
          <p:nvCxnSpPr>
            <p:cNvPr id="28" name="35 Conector angular"/>
            <p:cNvCxnSpPr>
              <a:stCxn id="24" idx="3"/>
              <a:endCxn id="59403" idx="2"/>
            </p:cNvCxnSpPr>
            <p:nvPr/>
          </p:nvCxnSpPr>
          <p:spPr>
            <a:xfrm flipV="1">
              <a:off x="3492534" y="3618354"/>
              <a:ext cx="1675114" cy="2276881"/>
            </a:xfrm>
            <a:prstGeom prst="bentConnector2">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9421" name="TextBox 9"/>
            <p:cNvSpPr txBox="1">
              <a:spLocks noChangeArrowheads="1"/>
            </p:cNvSpPr>
            <p:nvPr/>
          </p:nvSpPr>
          <p:spPr bwMode="auto">
            <a:xfrm>
              <a:off x="3348757" y="1196753"/>
              <a:ext cx="2232248" cy="380420"/>
            </a:xfrm>
            <a:prstGeom prst="rect">
              <a:avLst/>
            </a:prstGeom>
            <a:noFill/>
            <a:ln w="9525">
              <a:noFill/>
              <a:miter lim="800000"/>
              <a:headEnd/>
              <a:tailEnd/>
            </a:ln>
          </p:spPr>
          <p:txBody>
            <a:bodyPr lIns="106107" tIns="53053" rIns="106107" bIns="53053">
              <a:spAutoFit/>
            </a:bodyPr>
            <a:lstStyle/>
            <a:p>
              <a:r>
                <a:rPr lang="en-US" sz="1100">
                  <a:solidFill>
                    <a:srgbClr val="000000"/>
                  </a:solidFill>
                  <a:latin typeface="Calibri" pitchFamily="34" charset="0"/>
                </a:rPr>
                <a:t>Data Guard</a:t>
              </a:r>
            </a:p>
          </p:txBody>
        </p:sp>
        <p:sp>
          <p:nvSpPr>
            <p:cNvPr id="59422" name="TextBox 9"/>
            <p:cNvSpPr txBox="1">
              <a:spLocks noChangeArrowheads="1"/>
            </p:cNvSpPr>
            <p:nvPr/>
          </p:nvSpPr>
          <p:spPr bwMode="auto">
            <a:xfrm>
              <a:off x="3348757" y="1556792"/>
              <a:ext cx="2232248" cy="380420"/>
            </a:xfrm>
            <a:prstGeom prst="rect">
              <a:avLst/>
            </a:prstGeom>
            <a:noFill/>
            <a:ln w="9525">
              <a:noFill/>
              <a:miter lim="800000"/>
              <a:headEnd/>
              <a:tailEnd/>
            </a:ln>
          </p:spPr>
          <p:txBody>
            <a:bodyPr lIns="106107" tIns="53053" rIns="106107" bIns="53053">
              <a:spAutoFit/>
            </a:bodyPr>
            <a:lstStyle/>
            <a:p>
              <a:endParaRPr lang="en-US" sz="1100">
                <a:solidFill>
                  <a:srgbClr val="000000"/>
                </a:solidFill>
                <a:latin typeface="Calibri" pitchFamily="34" charset="0"/>
              </a:endParaRPr>
            </a:p>
          </p:txBody>
        </p:sp>
      </p:grpSp>
      <p:sp>
        <p:nvSpPr>
          <p:cNvPr id="59397" name="31 CuadroTexto"/>
          <p:cNvSpPr txBox="1">
            <a:spLocks noChangeArrowheads="1"/>
          </p:cNvSpPr>
          <p:nvPr/>
        </p:nvSpPr>
        <p:spPr bwMode="auto">
          <a:xfrm>
            <a:off x="252413" y="0"/>
            <a:ext cx="6553200" cy="461963"/>
          </a:xfrm>
          <a:prstGeom prst="rect">
            <a:avLst/>
          </a:prstGeom>
          <a:noFill/>
          <a:ln w="9525">
            <a:noFill/>
            <a:miter lim="800000"/>
            <a:headEnd/>
            <a:tailEnd/>
          </a:ln>
        </p:spPr>
        <p:txBody>
          <a:bodyPr>
            <a:spAutoFit/>
          </a:bodyPr>
          <a:lstStyle/>
          <a:p>
            <a:r>
              <a:rPr lang="es-ES" sz="2400" b="1">
                <a:solidFill>
                  <a:srgbClr val="FFFFFF"/>
                </a:solidFill>
              </a:rPr>
              <a:t>Exadata back-up enviroment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60419"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pic>
        <p:nvPicPr>
          <p:cNvPr id="60420" name="Picture 4" descr="exadata_x2-2_qtr_rack2.jpg"/>
          <p:cNvPicPr>
            <a:picLocks noChangeAspect="1"/>
          </p:cNvPicPr>
          <p:nvPr/>
        </p:nvPicPr>
        <p:blipFill>
          <a:blip r:embed="rId4" cstate="print"/>
          <a:srcRect/>
          <a:stretch>
            <a:fillRect/>
          </a:stretch>
        </p:blipFill>
        <p:spPr bwMode="auto">
          <a:xfrm>
            <a:off x="342900" y="1995488"/>
            <a:ext cx="1038225" cy="2249487"/>
          </a:xfrm>
          <a:prstGeom prst="rect">
            <a:avLst/>
          </a:prstGeom>
          <a:noFill/>
          <a:ln w="9525">
            <a:noFill/>
            <a:miter lim="800000"/>
            <a:headEnd/>
            <a:tailEnd/>
          </a:ln>
        </p:spPr>
      </p:pic>
      <p:sp>
        <p:nvSpPr>
          <p:cNvPr id="60421" name="TextBox 64"/>
          <p:cNvSpPr txBox="1">
            <a:spLocks noChangeArrowheads="1"/>
          </p:cNvSpPr>
          <p:nvPr/>
        </p:nvSpPr>
        <p:spPr bwMode="auto">
          <a:xfrm>
            <a:off x="3700463" y="4540250"/>
            <a:ext cx="2990850" cy="231775"/>
          </a:xfrm>
          <a:prstGeom prst="rect">
            <a:avLst/>
          </a:prstGeom>
          <a:noFill/>
          <a:ln w="9525">
            <a:noFill/>
            <a:miter lim="800000"/>
            <a:headEnd/>
            <a:tailEnd/>
          </a:ln>
        </p:spPr>
        <p:txBody>
          <a:bodyPr lIns="106107" tIns="53053" rIns="106107" bIns="53053">
            <a:spAutoFit/>
          </a:bodyPr>
          <a:lstStyle/>
          <a:p>
            <a:r>
              <a:rPr lang="en-US" sz="1200" i="1" dirty="0">
                <a:solidFill>
                  <a:srgbClr val="FF0000"/>
                </a:solidFill>
                <a:latin typeface="Calibri" pitchFamily="34" charset="0"/>
              </a:rPr>
              <a:t>For the rest of DB</a:t>
            </a:r>
          </a:p>
        </p:txBody>
      </p:sp>
      <p:grpSp>
        <p:nvGrpSpPr>
          <p:cNvPr id="2" name="46 Grupo"/>
          <p:cNvGrpSpPr>
            <a:grpSpLocks/>
          </p:cNvGrpSpPr>
          <p:nvPr/>
        </p:nvGrpSpPr>
        <p:grpSpPr bwMode="auto">
          <a:xfrm>
            <a:off x="1381125" y="1423988"/>
            <a:ext cx="6897688" cy="1697037"/>
            <a:chOff x="1380688" y="1424242"/>
            <a:chExt cx="6898241" cy="1696180"/>
          </a:xfrm>
        </p:grpSpPr>
        <p:pic>
          <p:nvPicPr>
            <p:cNvPr id="60454" name="Picture 3087"/>
            <p:cNvPicPr>
              <a:picLocks noChangeAspect="1" noChangeArrowheads="1"/>
            </p:cNvPicPr>
            <p:nvPr/>
          </p:nvPicPr>
          <p:blipFill>
            <a:blip r:embed="rId5" cstate="print"/>
            <a:srcRect/>
            <a:stretch>
              <a:fillRect/>
            </a:stretch>
          </p:blipFill>
          <p:spPr bwMode="auto">
            <a:xfrm>
              <a:off x="1746966" y="1690969"/>
              <a:ext cx="334926" cy="416133"/>
            </a:xfrm>
            <a:prstGeom prst="rect">
              <a:avLst/>
            </a:prstGeom>
            <a:noFill/>
            <a:ln w="9525">
              <a:noFill/>
              <a:miter lim="800000"/>
              <a:headEnd/>
              <a:tailEnd/>
            </a:ln>
          </p:spPr>
        </p:pic>
        <p:cxnSp>
          <p:nvCxnSpPr>
            <p:cNvPr id="8" name="7 Conector recto"/>
            <p:cNvCxnSpPr>
              <a:stCxn id="4" idx="3"/>
              <a:endCxn id="5" idx="1"/>
            </p:cNvCxnSpPr>
            <p:nvPr/>
          </p:nvCxnSpPr>
          <p:spPr>
            <a:xfrm flipV="1">
              <a:off x="1380688" y="1898664"/>
              <a:ext cx="366742" cy="1221758"/>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60456" name="TextBox 64"/>
            <p:cNvSpPr txBox="1">
              <a:spLocks noChangeArrowheads="1"/>
            </p:cNvSpPr>
            <p:nvPr/>
          </p:nvSpPr>
          <p:spPr bwMode="auto">
            <a:xfrm>
              <a:off x="3639404" y="1713106"/>
              <a:ext cx="2380809" cy="537757"/>
            </a:xfrm>
            <a:prstGeom prst="rect">
              <a:avLst/>
            </a:prstGeom>
            <a:noFill/>
            <a:ln w="9525">
              <a:noFill/>
              <a:miter lim="800000"/>
              <a:headEnd/>
              <a:tailEnd/>
            </a:ln>
          </p:spPr>
          <p:txBody>
            <a:bodyPr lIns="106107" tIns="53053" rIns="106107" bIns="53053">
              <a:spAutoFit/>
            </a:bodyPr>
            <a:lstStyle/>
            <a:p>
              <a:r>
                <a:rPr lang="en-US" sz="1400" u="sng" dirty="0">
                  <a:solidFill>
                    <a:srgbClr val="000000"/>
                  </a:solidFill>
                  <a:latin typeface="Calibri" pitchFamily="34" charset="0"/>
                </a:rPr>
                <a:t>Fast Recovery Area: </a:t>
              </a:r>
              <a:r>
                <a:rPr lang="en-US" sz="1400" dirty="0">
                  <a:solidFill>
                    <a:srgbClr val="000000"/>
                  </a:solidFill>
                  <a:latin typeface="Calibri" pitchFamily="34" charset="0"/>
                </a:rPr>
                <a:t>-</a:t>
              </a:r>
              <a:r>
                <a:rPr lang="en-US" sz="1400" dirty="0" smtClean="0">
                  <a:solidFill>
                    <a:srgbClr val="000000"/>
                  </a:solidFill>
                  <a:latin typeface="Calibri" pitchFamily="34" charset="0"/>
                </a:rPr>
                <a:t>Flashback </a:t>
              </a:r>
              <a:r>
                <a:rPr lang="en-US" sz="1400" dirty="0">
                  <a:solidFill>
                    <a:srgbClr val="000000"/>
                  </a:solidFill>
                  <a:latin typeface="Calibri" pitchFamily="34" charset="0"/>
                </a:rPr>
                <a:t>logs</a:t>
              </a:r>
            </a:p>
          </p:txBody>
        </p:sp>
        <p:sp>
          <p:nvSpPr>
            <p:cNvPr id="10" name="9 Flecha derecha"/>
            <p:cNvSpPr/>
            <p:nvPr/>
          </p:nvSpPr>
          <p:spPr>
            <a:xfrm>
              <a:off x="6141983" y="1652727"/>
              <a:ext cx="488989" cy="342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prstClr val="white"/>
                </a:solidFill>
              </a:endParaRPr>
            </a:p>
          </p:txBody>
        </p:sp>
        <p:sp>
          <p:nvSpPr>
            <p:cNvPr id="60458" name="TextBox 64"/>
            <p:cNvSpPr txBox="1">
              <a:spLocks noChangeArrowheads="1"/>
            </p:cNvSpPr>
            <p:nvPr/>
          </p:nvSpPr>
          <p:spPr bwMode="auto">
            <a:xfrm>
              <a:off x="1685919" y="1424242"/>
              <a:ext cx="2319763" cy="256128"/>
            </a:xfrm>
            <a:prstGeom prst="rect">
              <a:avLst/>
            </a:prstGeom>
            <a:noFill/>
            <a:ln w="9525">
              <a:noFill/>
              <a:miter lim="800000"/>
              <a:headEnd/>
              <a:tailEnd/>
            </a:ln>
          </p:spPr>
          <p:txBody>
            <a:bodyPr lIns="106107" tIns="53053" rIns="106107" bIns="53053">
              <a:spAutoFit/>
            </a:bodyPr>
            <a:lstStyle/>
            <a:p>
              <a:r>
                <a:rPr lang="en-US" sz="1400" u="sng">
                  <a:solidFill>
                    <a:srgbClr val="000000"/>
                  </a:solidFill>
                  <a:latin typeface="Calibri" pitchFamily="34" charset="0"/>
                </a:rPr>
                <a:t>FRA</a:t>
              </a:r>
              <a:endParaRPr lang="en-US" sz="1400">
                <a:solidFill>
                  <a:srgbClr val="000000"/>
                </a:solidFill>
                <a:latin typeface="Calibri" pitchFamily="34" charset="0"/>
              </a:endParaRPr>
            </a:p>
          </p:txBody>
        </p:sp>
        <p:sp>
          <p:nvSpPr>
            <p:cNvPr id="60459" name="TextBox 64"/>
            <p:cNvSpPr txBox="1">
              <a:spLocks noChangeArrowheads="1"/>
            </p:cNvSpPr>
            <p:nvPr/>
          </p:nvSpPr>
          <p:spPr bwMode="auto">
            <a:xfrm>
              <a:off x="6813816" y="1598760"/>
              <a:ext cx="1465113" cy="537757"/>
            </a:xfrm>
            <a:prstGeom prst="rect">
              <a:avLst/>
            </a:prstGeom>
            <a:noFill/>
            <a:ln w="9525">
              <a:noFill/>
              <a:miter lim="800000"/>
              <a:headEnd/>
              <a:tailEnd/>
            </a:ln>
          </p:spPr>
          <p:txBody>
            <a:bodyPr lIns="106107" tIns="53053" rIns="106107" bIns="53053">
              <a:spAutoFit/>
            </a:bodyPr>
            <a:lstStyle/>
            <a:p>
              <a:r>
                <a:rPr lang="en-US" sz="1400">
                  <a:solidFill>
                    <a:srgbClr val="000000"/>
                  </a:solidFill>
                  <a:latin typeface="Calibri" pitchFamily="34" charset="0"/>
                </a:rPr>
                <a:t>RTO = 10 m</a:t>
              </a:r>
            </a:p>
            <a:p>
              <a:r>
                <a:rPr lang="en-US" sz="1400">
                  <a:solidFill>
                    <a:srgbClr val="000000"/>
                  </a:solidFill>
                  <a:latin typeface="Calibri" pitchFamily="34" charset="0"/>
                </a:rPr>
                <a:t>RPO = “0”</a:t>
              </a:r>
            </a:p>
          </p:txBody>
        </p:sp>
      </p:grpSp>
      <p:grpSp>
        <p:nvGrpSpPr>
          <p:cNvPr id="3" name="48 Grupo"/>
          <p:cNvGrpSpPr>
            <a:grpSpLocks/>
          </p:cNvGrpSpPr>
          <p:nvPr/>
        </p:nvGrpSpPr>
        <p:grpSpPr bwMode="auto">
          <a:xfrm>
            <a:off x="1377950" y="2457450"/>
            <a:ext cx="7083425" cy="1174750"/>
            <a:chOff x="1378118" y="2456751"/>
            <a:chExt cx="7083950" cy="1175553"/>
          </a:xfrm>
        </p:grpSpPr>
        <p:grpSp>
          <p:nvGrpSpPr>
            <p:cNvPr id="60442" name="47 Grupo"/>
            <p:cNvGrpSpPr>
              <a:grpSpLocks/>
            </p:cNvGrpSpPr>
            <p:nvPr/>
          </p:nvGrpSpPr>
          <p:grpSpPr bwMode="auto">
            <a:xfrm>
              <a:off x="1381293" y="2456751"/>
              <a:ext cx="7080775" cy="1175553"/>
              <a:chOff x="1381293" y="2456751"/>
              <a:chExt cx="7080775" cy="1175553"/>
            </a:xfrm>
          </p:grpSpPr>
          <p:sp>
            <p:nvSpPr>
              <p:cNvPr id="60444" name="TextBox 64"/>
              <p:cNvSpPr txBox="1">
                <a:spLocks noChangeArrowheads="1"/>
              </p:cNvSpPr>
              <p:nvPr/>
            </p:nvSpPr>
            <p:spPr bwMode="auto">
              <a:xfrm>
                <a:off x="3639404" y="2579693"/>
                <a:ext cx="2380809" cy="427187"/>
              </a:xfrm>
              <a:prstGeom prst="rect">
                <a:avLst/>
              </a:prstGeom>
              <a:noFill/>
              <a:ln w="9525">
                <a:noFill/>
                <a:miter lim="800000"/>
                <a:headEnd/>
                <a:tailEnd/>
              </a:ln>
            </p:spPr>
            <p:txBody>
              <a:bodyPr lIns="106107" tIns="53053" rIns="106107" bIns="53053">
                <a:spAutoFit/>
              </a:bodyPr>
              <a:lstStyle/>
              <a:p>
                <a:r>
                  <a:rPr lang="en-US" sz="1400" u="sng">
                    <a:solidFill>
                      <a:srgbClr val="000000"/>
                    </a:solidFill>
                    <a:latin typeface="Calibri" pitchFamily="34" charset="0"/>
                  </a:rPr>
                  <a:t>Daily Full back-up (to tape) and archived logs to DB in ASM Exadata</a:t>
                </a:r>
                <a:endParaRPr lang="en-US" sz="1400">
                  <a:solidFill>
                    <a:srgbClr val="000000"/>
                  </a:solidFill>
                  <a:latin typeface="Calibri" pitchFamily="34" charset="0"/>
                </a:endParaRPr>
              </a:p>
            </p:txBody>
          </p:sp>
          <p:pic>
            <p:nvPicPr>
              <p:cNvPr id="60445" name="Picture 3087"/>
              <p:cNvPicPr>
                <a:picLocks noChangeAspect="1" noChangeArrowheads="1"/>
              </p:cNvPicPr>
              <p:nvPr/>
            </p:nvPicPr>
            <p:blipFill>
              <a:blip r:embed="rId5" cstate="print"/>
              <a:srcRect/>
              <a:stretch>
                <a:fillRect/>
              </a:stretch>
            </p:blipFill>
            <p:spPr bwMode="auto">
              <a:xfrm>
                <a:off x="1746966" y="2853573"/>
                <a:ext cx="334926" cy="416133"/>
              </a:xfrm>
              <a:prstGeom prst="rect">
                <a:avLst/>
              </a:prstGeom>
              <a:noFill/>
              <a:ln w="9525">
                <a:noFill/>
                <a:miter lim="800000"/>
                <a:headEnd/>
                <a:tailEnd/>
              </a:ln>
            </p:spPr>
          </p:pic>
          <p:cxnSp>
            <p:nvCxnSpPr>
              <p:cNvPr id="13" name="12 Conector recto de flecha"/>
              <p:cNvCxnSpPr>
                <a:stCxn id="4" idx="3"/>
                <a:endCxn id="12" idx="1"/>
              </p:cNvCxnSpPr>
              <p:nvPr/>
            </p:nvCxnSpPr>
            <p:spPr>
              <a:xfrm flipV="1">
                <a:off x="1381293" y="3062002"/>
                <a:ext cx="366740" cy="587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Flecha derecha"/>
              <p:cNvSpPr/>
              <p:nvPr/>
            </p:nvSpPr>
            <p:spPr>
              <a:xfrm>
                <a:off x="6142559" y="2625141"/>
                <a:ext cx="488986" cy="343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prstClr val="white"/>
                  </a:solidFill>
                </a:endParaRPr>
              </a:p>
            </p:txBody>
          </p:sp>
          <p:sp>
            <p:nvSpPr>
              <p:cNvPr id="60448" name="TextBox 64"/>
              <p:cNvSpPr txBox="1">
                <a:spLocks noChangeArrowheads="1"/>
              </p:cNvSpPr>
              <p:nvPr/>
            </p:nvSpPr>
            <p:spPr bwMode="auto">
              <a:xfrm>
                <a:off x="6813816" y="2566045"/>
                <a:ext cx="1648252" cy="538397"/>
              </a:xfrm>
              <a:prstGeom prst="rect">
                <a:avLst/>
              </a:prstGeom>
              <a:noFill/>
              <a:ln w="9525">
                <a:noFill/>
                <a:miter lim="800000"/>
                <a:headEnd/>
                <a:tailEnd/>
              </a:ln>
            </p:spPr>
            <p:txBody>
              <a:bodyPr lIns="106107" tIns="53053" rIns="106107" bIns="53053">
                <a:spAutoFit/>
              </a:bodyPr>
              <a:lstStyle/>
              <a:p>
                <a:r>
                  <a:rPr lang="en-US" sz="1400">
                    <a:solidFill>
                      <a:srgbClr val="000000"/>
                    </a:solidFill>
                    <a:latin typeface="Calibri" pitchFamily="34" charset="0"/>
                  </a:rPr>
                  <a:t>RTO = 2 h</a:t>
                </a:r>
              </a:p>
              <a:p>
                <a:r>
                  <a:rPr lang="en-US" sz="1400">
                    <a:solidFill>
                      <a:srgbClr val="000000"/>
                    </a:solidFill>
                    <a:latin typeface="Calibri" pitchFamily="34" charset="0"/>
                  </a:rPr>
                  <a:t>RPO = 10 m</a:t>
                </a:r>
              </a:p>
            </p:txBody>
          </p:sp>
          <p:sp>
            <p:nvSpPr>
              <p:cNvPr id="60449" name="TextBox 64"/>
              <p:cNvSpPr txBox="1">
                <a:spLocks noChangeArrowheads="1"/>
              </p:cNvSpPr>
              <p:nvPr/>
            </p:nvSpPr>
            <p:spPr bwMode="auto">
              <a:xfrm>
                <a:off x="3780546" y="3237081"/>
                <a:ext cx="2991273" cy="256128"/>
              </a:xfrm>
              <a:prstGeom prst="rect">
                <a:avLst/>
              </a:prstGeom>
              <a:noFill/>
              <a:ln w="9525">
                <a:noFill/>
                <a:miter lim="800000"/>
                <a:headEnd/>
                <a:tailEnd/>
              </a:ln>
            </p:spPr>
            <p:txBody>
              <a:bodyPr lIns="106107" tIns="53053" rIns="106107" bIns="53053">
                <a:spAutoFit/>
              </a:bodyPr>
              <a:lstStyle/>
              <a:p>
                <a:pPr>
                  <a:buFont typeface="Arial" pitchFamily="34" charset="0"/>
                  <a:buChar char="•"/>
                </a:pPr>
                <a:r>
                  <a:rPr lang="en-US" sz="1400">
                    <a:solidFill>
                      <a:srgbClr val="000000"/>
                    </a:solidFill>
                    <a:latin typeface="Calibri" pitchFamily="34" charset="0"/>
                  </a:rPr>
                  <a:t> 2 days in archived logs</a:t>
                </a:r>
              </a:p>
            </p:txBody>
          </p:sp>
          <p:pic>
            <p:nvPicPr>
              <p:cNvPr id="60450"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479522" y="2739226"/>
                <a:ext cx="670957" cy="676269"/>
              </a:xfrm>
              <a:prstGeom prst="rect">
                <a:avLst/>
              </a:prstGeom>
              <a:noFill/>
              <a:ln w="9525">
                <a:noFill/>
                <a:round/>
                <a:headEnd/>
                <a:tailEnd/>
              </a:ln>
            </p:spPr>
          </p:pic>
          <p:sp>
            <p:nvSpPr>
              <p:cNvPr id="60451" name="Text Box 5"/>
              <p:cNvSpPr txBox="1">
                <a:spLocks noChangeArrowheads="1"/>
              </p:cNvSpPr>
              <p:nvPr/>
            </p:nvSpPr>
            <p:spPr bwMode="auto">
              <a:xfrm>
                <a:off x="2351082" y="3410639"/>
                <a:ext cx="927839" cy="221665"/>
              </a:xfrm>
              <a:prstGeom prst="rect">
                <a:avLst/>
              </a:prstGeom>
              <a:noFill/>
              <a:ln w="9525">
                <a:noFill/>
                <a:round/>
                <a:headEnd/>
                <a:tailEnd/>
              </a:ln>
            </p:spPr>
            <p:txBody>
              <a:bodyPr wrap="none" lIns="90000" tIns="46800" rIns="90000" bIns="46800">
                <a:spAutoFit/>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000000"/>
                    </a:solidFill>
                  </a:rPr>
                  <a:t>Tape Storage</a:t>
                </a:r>
              </a:p>
            </p:txBody>
          </p:sp>
          <p:cxnSp>
            <p:nvCxnSpPr>
              <p:cNvPr id="29" name="28 Conector recto de flecha"/>
              <p:cNvCxnSpPr>
                <a:stCxn id="12" idx="3"/>
                <a:endCxn id="27" idx="1"/>
              </p:cNvCxnSpPr>
              <p:nvPr/>
            </p:nvCxnSpPr>
            <p:spPr>
              <a:xfrm>
                <a:off x="2083020" y="3062002"/>
                <a:ext cx="396904" cy="158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453" name="TextBox 64"/>
              <p:cNvSpPr txBox="1">
                <a:spLocks noChangeArrowheads="1"/>
              </p:cNvSpPr>
              <p:nvPr/>
            </p:nvSpPr>
            <p:spPr bwMode="auto">
              <a:xfrm>
                <a:off x="1470309" y="2456751"/>
                <a:ext cx="976742" cy="442035"/>
              </a:xfrm>
              <a:prstGeom prst="rect">
                <a:avLst/>
              </a:prstGeom>
              <a:noFill/>
              <a:ln w="9525">
                <a:noFill/>
                <a:miter lim="800000"/>
                <a:headEnd/>
                <a:tailEnd/>
              </a:ln>
            </p:spPr>
            <p:txBody>
              <a:bodyPr lIns="36000" tIns="36000" rIns="36000" bIns="36000">
                <a:spAutoFit/>
              </a:bodyPr>
              <a:lstStyle/>
              <a:p>
                <a:pPr algn="ctr"/>
                <a:r>
                  <a:rPr lang="en-US" sz="1200" u="sng">
                    <a:solidFill>
                      <a:srgbClr val="000000"/>
                    </a:solidFill>
                    <a:latin typeface="Calibri" pitchFamily="34" charset="0"/>
                  </a:rPr>
                  <a:t>ASM</a:t>
                </a:r>
              </a:p>
              <a:p>
                <a:pPr algn="ctr"/>
                <a:r>
                  <a:rPr lang="en-US" sz="1200">
                    <a:solidFill>
                      <a:srgbClr val="000000"/>
                    </a:solidFill>
                    <a:latin typeface="Calibri" pitchFamily="34" charset="0"/>
                  </a:rPr>
                  <a:t>Archived logs</a:t>
                </a:r>
              </a:p>
            </p:txBody>
          </p:sp>
        </p:grpSp>
        <p:sp>
          <p:nvSpPr>
            <p:cNvPr id="39" name="38 Forma libre"/>
            <p:cNvSpPr/>
            <p:nvPr/>
          </p:nvSpPr>
          <p:spPr>
            <a:xfrm>
              <a:off x="1378118" y="3090597"/>
              <a:ext cx="1093869" cy="400323"/>
            </a:xfrm>
            <a:custGeom>
              <a:avLst/>
              <a:gdLst>
                <a:gd name="connsiteX0" fmla="*/ 0 w 1290415"/>
                <a:gd name="connsiteY0" fmla="*/ 51275 h 504202"/>
                <a:gd name="connsiteX1" fmla="*/ 615297 w 1290415"/>
                <a:gd name="connsiteY1" fmla="*/ 495656 h 504202"/>
                <a:gd name="connsiteX2" fmla="*/ 1290415 w 1290415"/>
                <a:gd name="connsiteY2" fmla="*/ 0 h 504202"/>
              </a:gdLst>
              <a:ahLst/>
              <a:cxnLst>
                <a:cxn ang="0">
                  <a:pos x="connsiteX0" y="connsiteY0"/>
                </a:cxn>
                <a:cxn ang="0">
                  <a:pos x="connsiteX1" y="connsiteY1"/>
                </a:cxn>
                <a:cxn ang="0">
                  <a:pos x="connsiteX2" y="connsiteY2"/>
                </a:cxn>
              </a:cxnLst>
              <a:rect l="l" t="t" r="r" b="b"/>
              <a:pathLst>
                <a:path w="1290415" h="504202">
                  <a:moveTo>
                    <a:pt x="0" y="51275"/>
                  </a:moveTo>
                  <a:cubicBezTo>
                    <a:pt x="200114" y="277738"/>
                    <a:pt x="400228" y="504202"/>
                    <a:pt x="615297" y="495656"/>
                  </a:cubicBezTo>
                  <a:cubicBezTo>
                    <a:pt x="830366" y="487110"/>
                    <a:pt x="1060390" y="243555"/>
                    <a:pt x="1290415" y="0"/>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solidFill>
                  <a:srgbClr val="000000"/>
                </a:solidFill>
              </a:endParaRPr>
            </a:p>
          </p:txBody>
        </p:sp>
      </p:grpSp>
      <p:grpSp>
        <p:nvGrpSpPr>
          <p:cNvPr id="5" name="49 Grupo"/>
          <p:cNvGrpSpPr>
            <a:grpSpLocks/>
          </p:cNvGrpSpPr>
          <p:nvPr/>
        </p:nvGrpSpPr>
        <p:grpSpPr bwMode="auto">
          <a:xfrm>
            <a:off x="1381125" y="3121025"/>
            <a:ext cx="6897688" cy="1455738"/>
            <a:chOff x="1380688" y="3120422"/>
            <a:chExt cx="6898241" cy="1456826"/>
          </a:xfrm>
        </p:grpSpPr>
        <p:pic>
          <p:nvPicPr>
            <p:cNvPr id="60434" name="Picture 6" descr="http://www2.pillardata.net/file.aspx/Rack-2.jpg?f=1494-265-23D26CF67565&amp;1494_rm_id=26.1416136.34"/>
            <p:cNvPicPr>
              <a:picLocks noChangeAspect="1" noChangeArrowheads="1"/>
            </p:cNvPicPr>
            <p:nvPr/>
          </p:nvPicPr>
          <p:blipFill>
            <a:blip r:embed="rId7" cstate="print"/>
            <a:srcRect/>
            <a:stretch>
              <a:fillRect/>
            </a:stretch>
          </p:blipFill>
          <p:spPr bwMode="auto">
            <a:xfrm>
              <a:off x="1827063" y="3926796"/>
              <a:ext cx="427325" cy="645789"/>
            </a:xfrm>
            <a:prstGeom prst="rect">
              <a:avLst/>
            </a:prstGeom>
            <a:noFill/>
            <a:ln w="9525">
              <a:noFill/>
              <a:miter lim="800000"/>
              <a:headEnd/>
              <a:tailEnd/>
            </a:ln>
          </p:spPr>
        </p:pic>
        <p:cxnSp>
          <p:nvCxnSpPr>
            <p:cNvPr id="18" name="17 Conector recto"/>
            <p:cNvCxnSpPr>
              <a:stCxn id="4" idx="3"/>
              <a:endCxn id="17" idx="1"/>
            </p:cNvCxnSpPr>
            <p:nvPr/>
          </p:nvCxnSpPr>
          <p:spPr>
            <a:xfrm>
              <a:off x="1380688" y="3120422"/>
              <a:ext cx="446124" cy="1129557"/>
            </a:xfrm>
            <a:prstGeom prst="line">
              <a:avLst/>
            </a:prstGeom>
            <a:ln>
              <a:tailEnd type="arrow"/>
            </a:ln>
          </p:spPr>
          <p:style>
            <a:lnRef idx="1">
              <a:schemeClr val="accent1"/>
            </a:lnRef>
            <a:fillRef idx="0">
              <a:schemeClr val="accent1"/>
            </a:fillRef>
            <a:effectRef idx="0">
              <a:schemeClr val="accent1"/>
            </a:effectRef>
            <a:fontRef idx="minor">
              <a:schemeClr val="tx1"/>
            </a:fontRef>
          </p:style>
        </p:cxnSp>
        <p:sp>
          <p:nvSpPr>
            <p:cNvPr id="60436" name="TextBox 64"/>
            <p:cNvSpPr txBox="1">
              <a:spLocks noChangeArrowheads="1"/>
            </p:cNvSpPr>
            <p:nvPr/>
          </p:nvSpPr>
          <p:spPr bwMode="auto">
            <a:xfrm>
              <a:off x="2266944" y="4131875"/>
              <a:ext cx="671510" cy="256128"/>
            </a:xfrm>
            <a:prstGeom prst="rect">
              <a:avLst/>
            </a:prstGeom>
            <a:noFill/>
            <a:ln w="9525">
              <a:noFill/>
              <a:miter lim="800000"/>
              <a:headEnd/>
              <a:tailEnd/>
            </a:ln>
          </p:spPr>
          <p:txBody>
            <a:bodyPr lIns="106107" tIns="53053" rIns="106107" bIns="53053">
              <a:spAutoFit/>
            </a:bodyPr>
            <a:lstStyle/>
            <a:p>
              <a:r>
                <a:rPr lang="en-US" sz="1400" u="sng">
                  <a:solidFill>
                    <a:srgbClr val="000000"/>
                  </a:solidFill>
                  <a:latin typeface="Calibri" pitchFamily="34" charset="0"/>
                </a:rPr>
                <a:t>Axiom</a:t>
              </a:r>
              <a:endParaRPr lang="en-US" sz="1400">
                <a:solidFill>
                  <a:srgbClr val="000000"/>
                </a:solidFill>
                <a:latin typeface="Calibri" pitchFamily="34" charset="0"/>
              </a:endParaRPr>
            </a:p>
          </p:txBody>
        </p:sp>
        <p:sp>
          <p:nvSpPr>
            <p:cNvPr id="60437" name="TextBox 64"/>
            <p:cNvSpPr txBox="1">
              <a:spLocks noChangeArrowheads="1"/>
            </p:cNvSpPr>
            <p:nvPr/>
          </p:nvSpPr>
          <p:spPr bwMode="auto">
            <a:xfrm>
              <a:off x="3639404" y="3667125"/>
              <a:ext cx="2380809" cy="427187"/>
            </a:xfrm>
            <a:prstGeom prst="rect">
              <a:avLst/>
            </a:prstGeom>
            <a:noFill/>
            <a:ln w="9525">
              <a:noFill/>
              <a:miter lim="800000"/>
              <a:headEnd/>
              <a:tailEnd/>
            </a:ln>
          </p:spPr>
          <p:txBody>
            <a:bodyPr lIns="106107" tIns="53053" rIns="106107" bIns="53053">
              <a:spAutoFit/>
            </a:bodyPr>
            <a:lstStyle/>
            <a:p>
              <a:r>
                <a:rPr lang="en-US" sz="1400" u="sng" dirty="0">
                  <a:solidFill>
                    <a:srgbClr val="000000"/>
                  </a:solidFill>
                  <a:latin typeface="Calibri" pitchFamily="34" charset="0"/>
                </a:rPr>
                <a:t>Daily Full back-up and archived logs to Axiom via NFS1</a:t>
              </a:r>
              <a:endParaRPr lang="en-US" sz="1400" dirty="0">
                <a:solidFill>
                  <a:srgbClr val="000000"/>
                </a:solidFill>
                <a:latin typeface="Calibri" pitchFamily="34" charset="0"/>
              </a:endParaRPr>
            </a:p>
          </p:txBody>
        </p:sp>
        <p:sp>
          <p:nvSpPr>
            <p:cNvPr id="23" name="22 Flecha derecha"/>
            <p:cNvSpPr/>
            <p:nvPr/>
          </p:nvSpPr>
          <p:spPr>
            <a:xfrm>
              <a:off x="6141983" y="3959248"/>
              <a:ext cx="488989" cy="3431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prstClr val="white"/>
                </a:solidFill>
              </a:endParaRPr>
            </a:p>
          </p:txBody>
        </p:sp>
        <p:sp>
          <p:nvSpPr>
            <p:cNvPr id="60439" name="TextBox 64"/>
            <p:cNvSpPr txBox="1">
              <a:spLocks noChangeArrowheads="1"/>
            </p:cNvSpPr>
            <p:nvPr/>
          </p:nvSpPr>
          <p:spPr bwMode="auto">
            <a:xfrm>
              <a:off x="6813816" y="3844707"/>
              <a:ext cx="1465113" cy="538431"/>
            </a:xfrm>
            <a:prstGeom prst="rect">
              <a:avLst/>
            </a:prstGeom>
            <a:noFill/>
            <a:ln w="9525">
              <a:noFill/>
              <a:miter lim="800000"/>
              <a:headEnd/>
              <a:tailEnd/>
            </a:ln>
          </p:spPr>
          <p:txBody>
            <a:bodyPr lIns="106107" tIns="53053" rIns="106107" bIns="53053">
              <a:spAutoFit/>
            </a:bodyPr>
            <a:lstStyle/>
            <a:p>
              <a:r>
                <a:rPr lang="en-US" sz="1400">
                  <a:solidFill>
                    <a:srgbClr val="000000"/>
                  </a:solidFill>
                  <a:latin typeface="Calibri" pitchFamily="34" charset="0"/>
                </a:rPr>
                <a:t>RTO = 2 h</a:t>
              </a:r>
            </a:p>
            <a:p>
              <a:r>
                <a:rPr lang="en-US" sz="1400">
                  <a:solidFill>
                    <a:srgbClr val="000000"/>
                  </a:solidFill>
                  <a:latin typeface="Calibri" pitchFamily="34" charset="0"/>
                </a:rPr>
                <a:t>RPO = 10 m</a:t>
              </a:r>
            </a:p>
          </p:txBody>
        </p:sp>
        <p:sp>
          <p:nvSpPr>
            <p:cNvPr id="60440" name="TextBox 64"/>
            <p:cNvSpPr txBox="1">
              <a:spLocks noChangeArrowheads="1"/>
            </p:cNvSpPr>
            <p:nvPr/>
          </p:nvSpPr>
          <p:spPr bwMode="auto">
            <a:xfrm>
              <a:off x="3723396" y="4321120"/>
              <a:ext cx="2991273" cy="256128"/>
            </a:xfrm>
            <a:prstGeom prst="rect">
              <a:avLst/>
            </a:prstGeom>
            <a:noFill/>
            <a:ln w="9525">
              <a:noFill/>
              <a:miter lim="800000"/>
              <a:headEnd/>
              <a:tailEnd/>
            </a:ln>
          </p:spPr>
          <p:txBody>
            <a:bodyPr lIns="106107" tIns="53053" rIns="106107" bIns="53053">
              <a:spAutoFit/>
            </a:bodyPr>
            <a:lstStyle/>
            <a:p>
              <a:pPr>
                <a:buFont typeface="Arial" pitchFamily="34" charset="0"/>
                <a:buChar char="•"/>
              </a:pPr>
              <a:r>
                <a:rPr lang="en-US" sz="1400">
                  <a:solidFill>
                    <a:srgbClr val="000000"/>
                  </a:solidFill>
                  <a:latin typeface="Calibri" pitchFamily="34" charset="0"/>
                </a:rPr>
                <a:t> 7 days archived logs</a:t>
              </a:r>
            </a:p>
          </p:txBody>
        </p:sp>
        <p:sp>
          <p:nvSpPr>
            <p:cNvPr id="60441" name="TextBox 64"/>
            <p:cNvSpPr txBox="1">
              <a:spLocks noChangeArrowheads="1"/>
            </p:cNvSpPr>
            <p:nvPr/>
          </p:nvSpPr>
          <p:spPr bwMode="auto">
            <a:xfrm>
              <a:off x="1594134" y="3637876"/>
              <a:ext cx="976742" cy="228784"/>
            </a:xfrm>
            <a:prstGeom prst="rect">
              <a:avLst/>
            </a:prstGeom>
            <a:noFill/>
            <a:ln w="9525">
              <a:noFill/>
              <a:miter lim="800000"/>
              <a:headEnd/>
              <a:tailEnd/>
            </a:ln>
          </p:spPr>
          <p:txBody>
            <a:bodyPr lIns="36000" tIns="36000" rIns="36000" bIns="36000">
              <a:spAutoFit/>
            </a:bodyPr>
            <a:lstStyle/>
            <a:p>
              <a:pPr algn="ctr"/>
              <a:r>
                <a:rPr lang="en-US" sz="1400" u="sng">
                  <a:solidFill>
                    <a:srgbClr val="000000"/>
                  </a:solidFill>
                  <a:latin typeface="Calibri" pitchFamily="34" charset="0"/>
                </a:rPr>
                <a:t>Full to tape</a:t>
              </a:r>
              <a:endParaRPr lang="en-US" sz="1400">
                <a:solidFill>
                  <a:srgbClr val="000000"/>
                </a:solidFill>
                <a:latin typeface="Calibri" pitchFamily="34" charset="0"/>
              </a:endParaRPr>
            </a:p>
          </p:txBody>
        </p:sp>
      </p:grpSp>
      <p:grpSp>
        <p:nvGrpSpPr>
          <p:cNvPr id="6" name="45 Grupo"/>
          <p:cNvGrpSpPr>
            <a:grpSpLocks/>
          </p:cNvGrpSpPr>
          <p:nvPr/>
        </p:nvGrpSpPr>
        <p:grpSpPr bwMode="auto">
          <a:xfrm>
            <a:off x="862013" y="628650"/>
            <a:ext cx="7416800" cy="1366838"/>
            <a:chOff x="861793" y="627931"/>
            <a:chExt cx="7417136" cy="1368044"/>
          </a:xfrm>
        </p:grpSpPr>
        <p:cxnSp>
          <p:nvCxnSpPr>
            <p:cNvPr id="34" name="99 Conector angular"/>
            <p:cNvCxnSpPr>
              <a:stCxn id="4" idx="0"/>
              <a:endCxn id="32" idx="1"/>
            </p:cNvCxnSpPr>
            <p:nvPr/>
          </p:nvCxnSpPr>
          <p:spPr>
            <a:xfrm rot="5400000" flipH="1" flipV="1">
              <a:off x="765376" y="1210552"/>
              <a:ext cx="881840" cy="689006"/>
            </a:xfrm>
            <a:prstGeom prst="bentConnector2">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60428" name="44 Grupo"/>
            <p:cNvGrpSpPr>
              <a:grpSpLocks/>
            </p:cNvGrpSpPr>
            <p:nvPr/>
          </p:nvGrpSpPr>
          <p:grpSpPr bwMode="auto">
            <a:xfrm>
              <a:off x="1550405" y="627931"/>
              <a:ext cx="6728524" cy="711821"/>
              <a:chOff x="1550405" y="627931"/>
              <a:chExt cx="6728524" cy="711821"/>
            </a:xfrm>
          </p:grpSpPr>
          <p:pic>
            <p:nvPicPr>
              <p:cNvPr id="60429" name="Picture 5"/>
              <p:cNvPicPr>
                <a:picLocks noChangeAspect="1" noChangeArrowheads="1"/>
              </p:cNvPicPr>
              <p:nvPr/>
            </p:nvPicPr>
            <p:blipFill>
              <a:blip r:embed="rId8" cstate="print"/>
              <a:srcRect/>
              <a:stretch>
                <a:fillRect/>
              </a:stretch>
            </p:blipFill>
            <p:spPr bwMode="auto">
              <a:xfrm>
                <a:off x="1550405" y="941186"/>
                <a:ext cx="778403" cy="346203"/>
              </a:xfrm>
              <a:prstGeom prst="rect">
                <a:avLst/>
              </a:prstGeom>
              <a:noFill/>
              <a:ln w="9525">
                <a:noFill/>
                <a:round/>
                <a:headEnd/>
                <a:tailEnd/>
              </a:ln>
            </p:spPr>
          </p:pic>
          <p:sp>
            <p:nvSpPr>
              <p:cNvPr id="60430" name="TextBox 64"/>
              <p:cNvSpPr txBox="1">
                <a:spLocks noChangeArrowheads="1"/>
              </p:cNvSpPr>
              <p:nvPr/>
            </p:nvSpPr>
            <p:spPr bwMode="auto">
              <a:xfrm>
                <a:off x="1685919" y="627931"/>
                <a:ext cx="2319763" cy="256128"/>
              </a:xfrm>
              <a:prstGeom prst="rect">
                <a:avLst/>
              </a:prstGeom>
              <a:noFill/>
              <a:ln w="9525">
                <a:noFill/>
                <a:miter lim="800000"/>
                <a:headEnd/>
                <a:tailEnd/>
              </a:ln>
            </p:spPr>
            <p:txBody>
              <a:bodyPr lIns="106107" tIns="53053" rIns="106107" bIns="53053">
                <a:spAutoFit/>
              </a:bodyPr>
              <a:lstStyle/>
              <a:p>
                <a:r>
                  <a:rPr lang="en-US" sz="1400" u="sng">
                    <a:solidFill>
                      <a:srgbClr val="000000"/>
                    </a:solidFill>
                    <a:latin typeface="Calibri" pitchFamily="34" charset="0"/>
                  </a:rPr>
                  <a:t>ODA</a:t>
                </a:r>
                <a:endParaRPr lang="en-US" sz="1400">
                  <a:solidFill>
                    <a:srgbClr val="000000"/>
                  </a:solidFill>
                  <a:latin typeface="Calibri" pitchFamily="34" charset="0"/>
                </a:endParaRPr>
              </a:p>
            </p:txBody>
          </p:sp>
          <p:sp>
            <p:nvSpPr>
              <p:cNvPr id="60431" name="TextBox 64"/>
              <p:cNvSpPr txBox="1">
                <a:spLocks noChangeArrowheads="1"/>
              </p:cNvSpPr>
              <p:nvPr/>
            </p:nvSpPr>
            <p:spPr bwMode="auto">
              <a:xfrm>
                <a:off x="3639404" y="912564"/>
                <a:ext cx="2991273" cy="322871"/>
              </a:xfrm>
              <a:prstGeom prst="rect">
                <a:avLst/>
              </a:prstGeom>
              <a:noFill/>
              <a:ln w="9525">
                <a:noFill/>
                <a:miter lim="800000"/>
                <a:headEnd/>
                <a:tailEnd/>
              </a:ln>
            </p:spPr>
            <p:txBody>
              <a:bodyPr lIns="106107" tIns="53053" rIns="106107" bIns="53053">
                <a:spAutoFit/>
              </a:bodyPr>
              <a:lstStyle/>
              <a:p>
                <a:r>
                  <a:rPr lang="en-US" sz="1400" u="sng" dirty="0">
                    <a:solidFill>
                      <a:srgbClr val="000000"/>
                    </a:solidFill>
                    <a:latin typeface="Calibri" pitchFamily="34" charset="0"/>
                  </a:rPr>
                  <a:t>Data </a:t>
                </a:r>
                <a:r>
                  <a:rPr lang="en-US" sz="1400" u="sng" dirty="0" smtClean="0">
                    <a:solidFill>
                      <a:srgbClr val="000000"/>
                    </a:solidFill>
                    <a:latin typeface="Calibri" pitchFamily="34" charset="0"/>
                  </a:rPr>
                  <a:t>Guard (different </a:t>
                </a:r>
                <a:r>
                  <a:rPr lang="en-US" sz="1400" u="sng" dirty="0">
                    <a:solidFill>
                      <a:srgbClr val="000000"/>
                    </a:solidFill>
                    <a:latin typeface="Calibri" pitchFamily="34" charset="0"/>
                  </a:rPr>
                  <a:t>location)</a:t>
                </a:r>
                <a:endParaRPr lang="en-US" sz="1400" dirty="0">
                  <a:solidFill>
                    <a:srgbClr val="000000"/>
                  </a:solidFill>
                  <a:latin typeface="Calibri" pitchFamily="34" charset="0"/>
                </a:endParaRPr>
              </a:p>
            </p:txBody>
          </p:sp>
          <p:sp>
            <p:nvSpPr>
              <p:cNvPr id="60432" name="TextBox 64"/>
              <p:cNvSpPr txBox="1">
                <a:spLocks noChangeArrowheads="1"/>
              </p:cNvSpPr>
              <p:nvPr/>
            </p:nvSpPr>
            <p:spPr bwMode="auto">
              <a:xfrm>
                <a:off x="6813816" y="912565"/>
                <a:ext cx="1465113" cy="427187"/>
              </a:xfrm>
              <a:prstGeom prst="rect">
                <a:avLst/>
              </a:prstGeom>
              <a:noFill/>
              <a:ln w="9525">
                <a:noFill/>
                <a:miter lim="800000"/>
                <a:headEnd/>
                <a:tailEnd/>
              </a:ln>
            </p:spPr>
            <p:txBody>
              <a:bodyPr lIns="106107" tIns="53053" rIns="106107" bIns="53053">
                <a:spAutoFit/>
              </a:bodyPr>
              <a:lstStyle/>
              <a:p>
                <a:r>
                  <a:rPr lang="en-US" sz="1400">
                    <a:solidFill>
                      <a:srgbClr val="000000"/>
                    </a:solidFill>
                    <a:latin typeface="Calibri" pitchFamily="34" charset="0"/>
                  </a:rPr>
                  <a:t>RTO = 1h</a:t>
                </a:r>
              </a:p>
              <a:p>
                <a:r>
                  <a:rPr lang="en-US" sz="1400">
                    <a:solidFill>
                      <a:srgbClr val="000000"/>
                    </a:solidFill>
                    <a:latin typeface="Calibri" pitchFamily="34" charset="0"/>
                  </a:rPr>
                  <a:t>RPO = “0”</a:t>
                </a:r>
              </a:p>
            </p:txBody>
          </p:sp>
          <p:sp>
            <p:nvSpPr>
              <p:cNvPr id="44" name="43 Flecha derecha"/>
              <p:cNvSpPr/>
              <p:nvPr/>
            </p:nvSpPr>
            <p:spPr>
              <a:xfrm>
                <a:off x="6142057" y="920289"/>
                <a:ext cx="488972" cy="3432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solidFill>
                    <a:prstClr val="white"/>
                  </a:solidFill>
                </a:endParaRPr>
              </a:p>
            </p:txBody>
          </p:sp>
        </p:grpSp>
      </p:grpSp>
      <p:sp>
        <p:nvSpPr>
          <p:cNvPr id="60426" name="40 CuadroTexto"/>
          <p:cNvSpPr txBox="1">
            <a:spLocks noChangeArrowheads="1"/>
          </p:cNvSpPr>
          <p:nvPr/>
        </p:nvSpPr>
        <p:spPr bwMode="auto">
          <a:xfrm>
            <a:off x="252413" y="0"/>
            <a:ext cx="6553200" cy="461963"/>
          </a:xfrm>
          <a:prstGeom prst="rect">
            <a:avLst/>
          </a:prstGeom>
          <a:noFill/>
          <a:ln w="9525">
            <a:noFill/>
            <a:miter lim="800000"/>
            <a:headEnd/>
            <a:tailEnd/>
          </a:ln>
        </p:spPr>
        <p:txBody>
          <a:bodyPr>
            <a:spAutoFit/>
          </a:bodyPr>
          <a:lstStyle/>
          <a:p>
            <a:r>
              <a:rPr lang="es-ES" sz="2400" b="1">
                <a:solidFill>
                  <a:srgbClr val="FFFFFF"/>
                </a:solidFill>
              </a:rPr>
              <a:t>Exadata back-up strategy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61443"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graphicFrame>
        <p:nvGraphicFramePr>
          <p:cNvPr id="4" name="3 Tabla"/>
          <p:cNvGraphicFramePr>
            <a:graphicFrameLocks noGrp="1"/>
          </p:cNvGraphicFramePr>
          <p:nvPr/>
        </p:nvGraphicFramePr>
        <p:xfrm>
          <a:off x="90488" y="641350"/>
          <a:ext cx="8920163" cy="3992511"/>
        </p:xfrm>
        <a:graphic>
          <a:graphicData uri="http://schemas.openxmlformats.org/drawingml/2006/table">
            <a:tbl>
              <a:tblPr firstRow="1" bandRow="1">
                <a:tableStyleId>{5C22544A-7EE6-4342-B048-85BDC9FD1C3A}</a:tableStyleId>
              </a:tblPr>
              <a:tblGrid>
                <a:gridCol w="2057913"/>
                <a:gridCol w="2402168"/>
                <a:gridCol w="2230041"/>
                <a:gridCol w="2230041"/>
              </a:tblGrid>
              <a:tr h="344985">
                <a:tc>
                  <a:txBody>
                    <a:bodyPr/>
                    <a:lstStyle/>
                    <a:p>
                      <a:r>
                        <a:rPr lang="es-ES" sz="1200" dirty="0" smtClean="0"/>
                        <a:t>DB</a:t>
                      </a:r>
                      <a:endParaRPr lang="es-ES" sz="1200" dirty="0"/>
                    </a:p>
                  </a:txBody>
                  <a:tcPr/>
                </a:tc>
                <a:tc>
                  <a:txBody>
                    <a:bodyPr/>
                    <a:lstStyle/>
                    <a:p>
                      <a:pPr algn="ctr"/>
                      <a:r>
                        <a:rPr lang="es-ES" sz="1200" dirty="0" err="1" smtClean="0"/>
                        <a:t>Size</a:t>
                      </a:r>
                      <a:r>
                        <a:rPr lang="es-ES" sz="1200" dirty="0" smtClean="0"/>
                        <a:t> (GB)</a:t>
                      </a:r>
                      <a:endParaRPr lang="es-ES" sz="1200" dirty="0"/>
                    </a:p>
                  </a:txBody>
                  <a:tcPr/>
                </a:tc>
                <a:tc>
                  <a:txBody>
                    <a:bodyPr/>
                    <a:lstStyle/>
                    <a:p>
                      <a:pPr algn="ctr"/>
                      <a:r>
                        <a:rPr lang="es-ES" sz="1200" dirty="0" smtClean="0"/>
                        <a:t>Time</a:t>
                      </a:r>
                      <a:endParaRPr lang="es-ES" sz="1200" dirty="0"/>
                    </a:p>
                  </a:txBody>
                  <a:tcPr/>
                </a:tc>
                <a:tc>
                  <a:txBody>
                    <a:bodyPr/>
                    <a:lstStyle/>
                    <a:p>
                      <a:pPr algn="ctr"/>
                      <a:r>
                        <a:rPr lang="es-ES" sz="1200" dirty="0" smtClean="0"/>
                        <a:t>GB / </a:t>
                      </a:r>
                      <a:r>
                        <a:rPr lang="es-ES" sz="1200" dirty="0" err="1" smtClean="0"/>
                        <a:t>sec</a:t>
                      </a:r>
                      <a:endParaRPr lang="es-ES" sz="1200" dirty="0"/>
                    </a:p>
                  </a:txBody>
                  <a:tcPr/>
                </a:tc>
              </a:tr>
              <a:tr h="268588">
                <a:tc>
                  <a:txBody>
                    <a:bodyPr/>
                    <a:lstStyle/>
                    <a:p>
                      <a:r>
                        <a:rPr lang="es-ES" sz="1200" dirty="0" smtClean="0"/>
                        <a:t>PROBID</a:t>
                      </a:r>
                      <a:endParaRPr lang="es-ES" sz="1200" dirty="0"/>
                    </a:p>
                  </a:txBody>
                  <a:tcPr/>
                </a:tc>
                <a:tc>
                  <a:txBody>
                    <a:bodyPr/>
                    <a:lstStyle/>
                    <a:p>
                      <a:pPr algn="ctr"/>
                      <a:r>
                        <a:rPr lang="es-ES" sz="1200" dirty="0" smtClean="0"/>
                        <a:t>1.278,4</a:t>
                      </a:r>
                      <a:endParaRPr lang="es-ES" sz="1200" dirty="0"/>
                    </a:p>
                  </a:txBody>
                  <a:tcPr/>
                </a:tc>
                <a:tc>
                  <a:txBody>
                    <a:bodyPr/>
                    <a:lstStyle/>
                    <a:p>
                      <a:pPr algn="ctr"/>
                      <a:r>
                        <a:rPr lang="es-ES" sz="1200" dirty="0" smtClean="0"/>
                        <a:t>1h 46’ 30”</a:t>
                      </a:r>
                      <a:endParaRPr lang="es-ES" sz="1200" dirty="0"/>
                    </a:p>
                  </a:txBody>
                  <a:tcPr/>
                </a:tc>
                <a:tc>
                  <a:txBody>
                    <a:bodyPr/>
                    <a:lstStyle/>
                    <a:p>
                      <a:pPr algn="ctr"/>
                      <a:r>
                        <a:rPr lang="es-ES" sz="1200" dirty="0" smtClean="0"/>
                        <a:t>0,216</a:t>
                      </a:r>
                      <a:endParaRPr lang="es-ES" sz="1200" dirty="0"/>
                    </a:p>
                  </a:txBody>
                  <a:tcPr/>
                </a:tc>
              </a:tr>
              <a:tr h="273474">
                <a:tc>
                  <a:txBody>
                    <a:bodyPr/>
                    <a:lstStyle/>
                    <a:p>
                      <a:r>
                        <a:rPr lang="es-ES" sz="1200" dirty="0" smtClean="0"/>
                        <a:t>PROCTX</a:t>
                      </a:r>
                      <a:endParaRPr lang="es-ES" sz="1200" dirty="0"/>
                    </a:p>
                  </a:txBody>
                  <a:tcPr/>
                </a:tc>
                <a:tc>
                  <a:txBody>
                    <a:bodyPr/>
                    <a:lstStyle/>
                    <a:p>
                      <a:pPr algn="ctr"/>
                      <a:r>
                        <a:rPr lang="es-ES" sz="1200" dirty="0" smtClean="0"/>
                        <a:t>4,6</a:t>
                      </a:r>
                      <a:endParaRPr lang="es-ES" sz="1200" dirty="0"/>
                    </a:p>
                  </a:txBody>
                  <a:tcPr/>
                </a:tc>
                <a:tc>
                  <a:txBody>
                    <a:bodyPr/>
                    <a:lstStyle/>
                    <a:p>
                      <a:pPr algn="ctr"/>
                      <a:r>
                        <a:rPr lang="es-ES" sz="1200" dirty="0" smtClean="0"/>
                        <a:t>6’ 27”</a:t>
                      </a:r>
                      <a:endParaRPr lang="es-ES" sz="1200" dirty="0"/>
                    </a:p>
                  </a:txBody>
                  <a:tcPr/>
                </a:tc>
                <a:tc>
                  <a:txBody>
                    <a:bodyPr/>
                    <a:lstStyle/>
                    <a:p>
                      <a:pPr algn="ctr"/>
                      <a:r>
                        <a:rPr lang="es-ES" sz="1200" dirty="0" smtClean="0"/>
                        <a:t>0,012</a:t>
                      </a:r>
                      <a:endParaRPr lang="es-ES" sz="1200" dirty="0"/>
                    </a:p>
                  </a:txBody>
                  <a:tcPr/>
                </a:tc>
              </a:tr>
              <a:tr h="274688">
                <a:tc>
                  <a:txBody>
                    <a:bodyPr/>
                    <a:lstStyle/>
                    <a:p>
                      <a:r>
                        <a:rPr lang="es-ES" sz="1200" dirty="0" smtClean="0"/>
                        <a:t>PRODBO</a:t>
                      </a:r>
                      <a:endParaRPr lang="es-ES" sz="1200" dirty="0"/>
                    </a:p>
                  </a:txBody>
                  <a:tcPr/>
                </a:tc>
                <a:tc>
                  <a:txBody>
                    <a:bodyPr/>
                    <a:lstStyle/>
                    <a:p>
                      <a:pPr algn="ctr"/>
                      <a:r>
                        <a:rPr lang="es-ES" sz="1200" dirty="0" smtClean="0"/>
                        <a:t>689,5</a:t>
                      </a:r>
                      <a:endParaRPr lang="es-ES" sz="1200" dirty="0"/>
                    </a:p>
                  </a:txBody>
                  <a:tcPr/>
                </a:tc>
                <a:tc>
                  <a:txBody>
                    <a:bodyPr/>
                    <a:lstStyle/>
                    <a:p>
                      <a:pPr algn="ctr"/>
                      <a:r>
                        <a:rPr lang="es-ES" sz="1200" dirty="0" smtClean="0"/>
                        <a:t>1h 23’ 24”</a:t>
                      </a:r>
                      <a:endParaRPr lang="es-ES" sz="1200" dirty="0"/>
                    </a:p>
                  </a:txBody>
                  <a:tcPr/>
                </a:tc>
                <a:tc>
                  <a:txBody>
                    <a:bodyPr/>
                    <a:lstStyle/>
                    <a:p>
                      <a:pPr algn="ctr"/>
                      <a:r>
                        <a:rPr lang="es-ES" sz="1200" dirty="0" smtClean="0"/>
                        <a:t>0,138</a:t>
                      </a:r>
                      <a:endParaRPr lang="es-ES" sz="1200" dirty="0"/>
                    </a:p>
                  </a:txBody>
                  <a:tcPr/>
                </a:tc>
              </a:tr>
              <a:tr h="268588">
                <a:tc>
                  <a:txBody>
                    <a:bodyPr/>
                    <a:lstStyle/>
                    <a:p>
                      <a:r>
                        <a:rPr lang="es-ES" sz="1200" dirty="0" smtClean="0"/>
                        <a:t>PROILO</a:t>
                      </a:r>
                      <a:endParaRPr lang="es-ES" sz="1200" dirty="0"/>
                    </a:p>
                  </a:txBody>
                  <a:tcPr/>
                </a:tc>
                <a:tc>
                  <a:txBody>
                    <a:bodyPr/>
                    <a:lstStyle/>
                    <a:p>
                      <a:pPr algn="ctr"/>
                      <a:r>
                        <a:rPr lang="es-ES" sz="1200" dirty="0" smtClean="0"/>
                        <a:t>19,3</a:t>
                      </a:r>
                      <a:endParaRPr lang="es-ES" sz="1200" dirty="0"/>
                    </a:p>
                  </a:txBody>
                  <a:tcPr/>
                </a:tc>
                <a:tc>
                  <a:txBody>
                    <a:bodyPr/>
                    <a:lstStyle/>
                    <a:p>
                      <a:pPr algn="ctr"/>
                      <a:r>
                        <a:rPr lang="es-ES" sz="1200" dirty="0" smtClean="0"/>
                        <a:t>7’ 28”</a:t>
                      </a:r>
                      <a:endParaRPr lang="es-ES" sz="1200" dirty="0"/>
                    </a:p>
                  </a:txBody>
                  <a:tcPr/>
                </a:tc>
                <a:tc>
                  <a:txBody>
                    <a:bodyPr/>
                    <a:lstStyle/>
                    <a:p>
                      <a:pPr algn="ctr"/>
                      <a:r>
                        <a:rPr lang="es-ES" sz="1200" dirty="0" smtClean="0"/>
                        <a:t>0,043</a:t>
                      </a:r>
                      <a:endParaRPr lang="es-ES" sz="1200" dirty="0"/>
                    </a:p>
                  </a:txBody>
                  <a:tcPr/>
                </a:tc>
              </a:tr>
              <a:tr h="283549">
                <a:tc>
                  <a:txBody>
                    <a:bodyPr/>
                    <a:lstStyle/>
                    <a:p>
                      <a:r>
                        <a:rPr lang="es-ES" sz="1200" dirty="0" smtClean="0"/>
                        <a:t>PROIMG</a:t>
                      </a:r>
                      <a:endParaRPr lang="es-ES" sz="1200" dirty="0"/>
                    </a:p>
                  </a:txBody>
                  <a:tcPr/>
                </a:tc>
                <a:tc>
                  <a:txBody>
                    <a:bodyPr/>
                    <a:lstStyle/>
                    <a:p>
                      <a:pPr algn="ctr"/>
                      <a:r>
                        <a:rPr lang="es-ES" sz="1200" dirty="0" smtClean="0"/>
                        <a:t>877,2</a:t>
                      </a:r>
                      <a:endParaRPr lang="es-ES" sz="1200" dirty="0"/>
                    </a:p>
                  </a:txBody>
                  <a:tcPr/>
                </a:tc>
                <a:tc>
                  <a:txBody>
                    <a:bodyPr/>
                    <a:lstStyle/>
                    <a:p>
                      <a:pPr algn="ctr"/>
                      <a:r>
                        <a:rPr lang="es-ES" sz="1200" dirty="0" smtClean="0"/>
                        <a:t>1h 43’ 32”</a:t>
                      </a:r>
                      <a:endParaRPr lang="es-ES" sz="1200" dirty="0"/>
                    </a:p>
                  </a:txBody>
                  <a:tcPr/>
                </a:tc>
                <a:tc>
                  <a:txBody>
                    <a:bodyPr/>
                    <a:lstStyle/>
                    <a:p>
                      <a:pPr algn="ctr"/>
                      <a:r>
                        <a:rPr lang="es-ES" sz="1200" dirty="0" smtClean="0"/>
                        <a:t>0,141</a:t>
                      </a:r>
                      <a:endParaRPr lang="es-ES" sz="1200" dirty="0"/>
                    </a:p>
                  </a:txBody>
                  <a:tcPr/>
                </a:tc>
              </a:tr>
              <a:tr h="268588">
                <a:tc>
                  <a:txBody>
                    <a:bodyPr/>
                    <a:lstStyle/>
                    <a:p>
                      <a:r>
                        <a:rPr lang="es-ES" sz="1200" dirty="0" smtClean="0"/>
                        <a:t>PROLIQ</a:t>
                      </a:r>
                      <a:endParaRPr lang="es-ES" sz="1200" dirty="0"/>
                    </a:p>
                  </a:txBody>
                  <a:tcPr/>
                </a:tc>
                <a:tc>
                  <a:txBody>
                    <a:bodyPr/>
                    <a:lstStyle/>
                    <a:p>
                      <a:pPr algn="ctr"/>
                      <a:r>
                        <a:rPr lang="es-ES" sz="1200" dirty="0" smtClean="0"/>
                        <a:t>12,3</a:t>
                      </a:r>
                      <a:endParaRPr lang="es-ES" sz="1200" dirty="0"/>
                    </a:p>
                  </a:txBody>
                  <a:tcPr/>
                </a:tc>
                <a:tc>
                  <a:txBody>
                    <a:bodyPr/>
                    <a:lstStyle/>
                    <a:p>
                      <a:pPr algn="ctr"/>
                      <a:r>
                        <a:rPr lang="es-ES" sz="1200" dirty="0" smtClean="0"/>
                        <a:t>8’ 2”</a:t>
                      </a:r>
                      <a:endParaRPr lang="es-ES" sz="1200" dirty="0"/>
                    </a:p>
                  </a:txBody>
                  <a:tcPr/>
                </a:tc>
                <a:tc>
                  <a:txBody>
                    <a:bodyPr/>
                    <a:lstStyle/>
                    <a:p>
                      <a:pPr algn="ctr"/>
                      <a:r>
                        <a:rPr lang="es-ES" sz="1200" dirty="0" smtClean="0"/>
                        <a:t>0,009</a:t>
                      </a:r>
                      <a:endParaRPr lang="es-ES" sz="1200" dirty="0"/>
                    </a:p>
                  </a:txBody>
                  <a:tcPr/>
                </a:tc>
              </a:tr>
              <a:tr h="274688">
                <a:tc>
                  <a:txBody>
                    <a:bodyPr/>
                    <a:lstStyle/>
                    <a:p>
                      <a:r>
                        <a:rPr lang="es-ES" sz="1200" dirty="0" smtClean="0"/>
                        <a:t>PROMETA4</a:t>
                      </a:r>
                      <a:endParaRPr lang="es-ES" sz="1200" dirty="0"/>
                    </a:p>
                  </a:txBody>
                  <a:tcPr/>
                </a:tc>
                <a:tc>
                  <a:txBody>
                    <a:bodyPr/>
                    <a:lstStyle/>
                    <a:p>
                      <a:pPr algn="ctr"/>
                      <a:r>
                        <a:rPr lang="es-ES" sz="1200" dirty="0" smtClean="0"/>
                        <a:t>20,6</a:t>
                      </a:r>
                      <a:endParaRPr lang="es-ES" sz="1200" dirty="0"/>
                    </a:p>
                  </a:txBody>
                  <a:tcPr/>
                </a:tc>
                <a:tc>
                  <a:txBody>
                    <a:bodyPr/>
                    <a:lstStyle/>
                    <a:p>
                      <a:pPr algn="ctr"/>
                      <a:r>
                        <a:rPr lang="es-ES" sz="1200" dirty="0" smtClean="0"/>
                        <a:t>21’ 36”</a:t>
                      </a:r>
                      <a:endParaRPr lang="es-ES" sz="1200" dirty="0"/>
                    </a:p>
                  </a:txBody>
                  <a:tcPr/>
                </a:tc>
                <a:tc>
                  <a:txBody>
                    <a:bodyPr/>
                    <a:lstStyle/>
                    <a:p>
                      <a:pPr algn="ctr"/>
                      <a:r>
                        <a:rPr lang="es-ES" sz="1200" dirty="0" smtClean="0"/>
                        <a:t>0,004</a:t>
                      </a:r>
                      <a:endParaRPr lang="es-ES" sz="1200" dirty="0"/>
                    </a:p>
                  </a:txBody>
                  <a:tcPr/>
                </a:tc>
              </a:tr>
              <a:tr h="274688">
                <a:tc>
                  <a:txBody>
                    <a:bodyPr/>
                    <a:lstStyle/>
                    <a:p>
                      <a:r>
                        <a:rPr lang="es-ES" sz="1200" dirty="0" smtClean="0"/>
                        <a:t>PROSMX</a:t>
                      </a:r>
                      <a:endParaRPr lang="es-ES" sz="1200" dirty="0"/>
                    </a:p>
                  </a:txBody>
                  <a:tcPr/>
                </a:tc>
                <a:tc>
                  <a:txBody>
                    <a:bodyPr/>
                    <a:lstStyle/>
                    <a:p>
                      <a:pPr algn="ctr"/>
                      <a:r>
                        <a:rPr lang="es-ES" sz="1200" dirty="0" smtClean="0"/>
                        <a:t>217,6</a:t>
                      </a:r>
                      <a:endParaRPr lang="es-ES" sz="1200" dirty="0"/>
                    </a:p>
                  </a:txBody>
                  <a:tcPr/>
                </a:tc>
                <a:tc>
                  <a:txBody>
                    <a:bodyPr/>
                    <a:lstStyle/>
                    <a:p>
                      <a:pPr algn="ctr"/>
                      <a:r>
                        <a:rPr lang="es-ES" sz="1200" dirty="0" smtClean="0"/>
                        <a:t>1h 26’ 2”</a:t>
                      </a:r>
                      <a:endParaRPr lang="es-ES" sz="1200" dirty="0"/>
                    </a:p>
                  </a:txBody>
                  <a:tcPr/>
                </a:tc>
                <a:tc>
                  <a:txBody>
                    <a:bodyPr/>
                    <a:lstStyle/>
                    <a:p>
                      <a:pPr algn="ctr"/>
                      <a:r>
                        <a:rPr lang="es-ES" sz="1200" dirty="0" smtClean="0"/>
                        <a:t>0,089</a:t>
                      </a:r>
                      <a:endParaRPr lang="es-ES" sz="1200" dirty="0"/>
                    </a:p>
                  </a:txBody>
                  <a:tcPr/>
                </a:tc>
              </a:tr>
              <a:tr h="268588">
                <a:tc>
                  <a:txBody>
                    <a:bodyPr/>
                    <a:lstStyle/>
                    <a:p>
                      <a:r>
                        <a:rPr lang="es-ES" sz="1200" dirty="0" smtClean="0"/>
                        <a:t>PROVIEW</a:t>
                      </a:r>
                      <a:endParaRPr lang="es-ES" sz="1200" dirty="0"/>
                    </a:p>
                  </a:txBody>
                  <a:tcPr/>
                </a:tc>
                <a:tc>
                  <a:txBody>
                    <a:bodyPr/>
                    <a:lstStyle/>
                    <a:p>
                      <a:pPr algn="ctr"/>
                      <a:r>
                        <a:rPr lang="es-ES" sz="1200" dirty="0" smtClean="0"/>
                        <a:t>382,8</a:t>
                      </a:r>
                      <a:endParaRPr lang="es-ES" sz="1200" dirty="0"/>
                    </a:p>
                  </a:txBody>
                  <a:tcPr/>
                </a:tc>
                <a:tc>
                  <a:txBody>
                    <a:bodyPr/>
                    <a:lstStyle/>
                    <a:p>
                      <a:pPr algn="ctr"/>
                      <a:r>
                        <a:rPr lang="es-ES" sz="1200" dirty="0" smtClean="0"/>
                        <a:t>40’ 42”</a:t>
                      </a:r>
                      <a:endParaRPr lang="es-ES" sz="1200" dirty="0"/>
                    </a:p>
                  </a:txBody>
                  <a:tcPr/>
                </a:tc>
                <a:tc>
                  <a:txBody>
                    <a:bodyPr/>
                    <a:lstStyle/>
                    <a:p>
                      <a:pPr algn="ctr"/>
                      <a:r>
                        <a:rPr lang="es-ES" sz="1200" dirty="0" smtClean="0"/>
                        <a:t>0,157</a:t>
                      </a:r>
                      <a:endParaRPr lang="es-ES" sz="1200" dirty="0"/>
                    </a:p>
                  </a:txBody>
                  <a:tcPr/>
                </a:tc>
              </a:tr>
              <a:tr h="268588">
                <a:tc>
                  <a:txBody>
                    <a:bodyPr/>
                    <a:lstStyle/>
                    <a:p>
                      <a:r>
                        <a:rPr lang="es-ES" sz="1200" dirty="0" smtClean="0"/>
                        <a:t>VCDB</a:t>
                      </a:r>
                      <a:endParaRPr lang="es-ES" sz="1200" dirty="0"/>
                    </a:p>
                  </a:txBody>
                  <a:tcPr/>
                </a:tc>
                <a:tc>
                  <a:txBody>
                    <a:bodyPr/>
                    <a:lstStyle/>
                    <a:p>
                      <a:pPr algn="ctr"/>
                      <a:r>
                        <a:rPr lang="es-ES" sz="1200" dirty="0" smtClean="0"/>
                        <a:t>3,1</a:t>
                      </a:r>
                      <a:endParaRPr lang="es-ES" sz="1200" dirty="0"/>
                    </a:p>
                  </a:txBody>
                  <a:tcPr/>
                </a:tc>
                <a:tc>
                  <a:txBody>
                    <a:bodyPr/>
                    <a:lstStyle/>
                    <a:p>
                      <a:pPr algn="ctr"/>
                      <a:r>
                        <a:rPr lang="es-ES" sz="1200" dirty="0" smtClean="0"/>
                        <a:t>6’ 18”</a:t>
                      </a:r>
                      <a:endParaRPr lang="es-ES" sz="1200" dirty="0"/>
                    </a:p>
                  </a:txBody>
                  <a:tcPr/>
                </a:tc>
                <a:tc>
                  <a:txBody>
                    <a:bodyPr/>
                    <a:lstStyle/>
                    <a:p>
                      <a:pPr algn="ctr"/>
                      <a:r>
                        <a:rPr lang="es-ES" sz="1200" dirty="0" smtClean="0"/>
                        <a:t>0,008</a:t>
                      </a:r>
                      <a:endParaRPr lang="es-ES" sz="1200" dirty="0"/>
                    </a:p>
                  </a:txBody>
                  <a:tcPr/>
                </a:tc>
              </a:tr>
              <a:tr h="274688">
                <a:tc>
                  <a:txBody>
                    <a:bodyPr/>
                    <a:lstStyle/>
                    <a:p>
                      <a:r>
                        <a:rPr lang="es-ES" sz="1200" dirty="0" smtClean="0"/>
                        <a:t>RMAN11</a:t>
                      </a:r>
                      <a:endParaRPr lang="es-ES" sz="1200" dirty="0"/>
                    </a:p>
                  </a:txBody>
                  <a:tcPr/>
                </a:tc>
                <a:tc>
                  <a:txBody>
                    <a:bodyPr/>
                    <a:lstStyle/>
                    <a:p>
                      <a:pPr algn="ctr"/>
                      <a:r>
                        <a:rPr lang="es-ES" sz="1200" dirty="0" smtClean="0"/>
                        <a:t>1</a:t>
                      </a:r>
                      <a:endParaRPr lang="es-ES" sz="1200" dirty="0"/>
                    </a:p>
                  </a:txBody>
                  <a:tcPr/>
                </a:tc>
                <a:tc>
                  <a:txBody>
                    <a:bodyPr/>
                    <a:lstStyle/>
                    <a:p>
                      <a:pPr algn="ctr"/>
                      <a:r>
                        <a:rPr lang="es-ES" sz="1200" dirty="0" smtClean="0"/>
                        <a:t>7’ 18”</a:t>
                      </a:r>
                      <a:endParaRPr lang="es-ES" sz="1200" dirty="0"/>
                    </a:p>
                  </a:txBody>
                  <a:tcPr/>
                </a:tc>
                <a:tc>
                  <a:txBody>
                    <a:bodyPr/>
                    <a:lstStyle/>
                    <a:p>
                      <a:pPr algn="ctr"/>
                      <a:r>
                        <a:rPr lang="es-ES" sz="1200" dirty="0" smtClean="0"/>
                        <a:t>0,002</a:t>
                      </a:r>
                      <a:endParaRPr lang="es-ES" sz="1200" dirty="0"/>
                    </a:p>
                  </a:txBody>
                  <a:tcPr/>
                </a:tc>
              </a:tr>
              <a:tr h="268588">
                <a:tc>
                  <a:txBody>
                    <a:bodyPr/>
                    <a:lstStyle/>
                    <a:p>
                      <a:r>
                        <a:rPr lang="es-ES" sz="1200" dirty="0" smtClean="0"/>
                        <a:t>PROGEN</a:t>
                      </a:r>
                      <a:endParaRPr lang="es-ES" sz="1200" dirty="0"/>
                    </a:p>
                  </a:txBody>
                  <a:tcPr/>
                </a:tc>
                <a:tc>
                  <a:txBody>
                    <a:bodyPr/>
                    <a:lstStyle/>
                    <a:p>
                      <a:pPr algn="ctr"/>
                      <a:r>
                        <a:rPr lang="es-ES" sz="1200" dirty="0" smtClean="0"/>
                        <a:t>15,1</a:t>
                      </a:r>
                      <a:endParaRPr lang="es-ES" sz="1200" dirty="0"/>
                    </a:p>
                  </a:txBody>
                  <a:tcPr/>
                </a:tc>
                <a:tc>
                  <a:txBody>
                    <a:bodyPr/>
                    <a:lstStyle/>
                    <a:p>
                      <a:pPr algn="ctr"/>
                      <a:r>
                        <a:rPr lang="es-ES" sz="1200" dirty="0" smtClean="0"/>
                        <a:t>6’ 46”</a:t>
                      </a:r>
                      <a:endParaRPr lang="es-ES" sz="1200" dirty="0"/>
                    </a:p>
                  </a:txBody>
                  <a:tcPr/>
                </a:tc>
                <a:tc>
                  <a:txBody>
                    <a:bodyPr/>
                    <a:lstStyle/>
                    <a:p>
                      <a:pPr algn="ctr"/>
                      <a:r>
                        <a:rPr lang="es-ES" sz="1200" dirty="0" smtClean="0"/>
                        <a:t>0,037</a:t>
                      </a:r>
                      <a:endParaRPr lang="es-ES" sz="1200" dirty="0"/>
                    </a:p>
                  </a:txBody>
                  <a:tcPr/>
                </a:tc>
              </a:tr>
              <a:tr h="344985">
                <a:tc>
                  <a:txBody>
                    <a:bodyPr/>
                    <a:lstStyle/>
                    <a:p>
                      <a:r>
                        <a:rPr lang="es-ES" sz="1200" dirty="0" smtClean="0"/>
                        <a:t>PROBI</a:t>
                      </a:r>
                      <a:endParaRPr lang="es-ES" sz="1200" dirty="0"/>
                    </a:p>
                  </a:txBody>
                  <a:tcPr/>
                </a:tc>
                <a:tc>
                  <a:txBody>
                    <a:bodyPr/>
                    <a:lstStyle/>
                    <a:p>
                      <a:pPr algn="ctr"/>
                      <a:r>
                        <a:rPr lang="es-ES" sz="1200" dirty="0" smtClean="0"/>
                        <a:t>160,8</a:t>
                      </a:r>
                      <a:endParaRPr lang="es-ES" sz="1200" dirty="0"/>
                    </a:p>
                  </a:txBody>
                  <a:tcPr/>
                </a:tc>
                <a:tc>
                  <a:txBody>
                    <a:bodyPr/>
                    <a:lstStyle/>
                    <a:p>
                      <a:pPr algn="ctr"/>
                      <a:r>
                        <a:rPr lang="es-ES" sz="1200" dirty="0" smtClean="0"/>
                        <a:t>19’ 49”</a:t>
                      </a:r>
                      <a:endParaRPr lang="es-ES" sz="1200" dirty="0"/>
                    </a:p>
                  </a:txBody>
                  <a:tcPr/>
                </a:tc>
                <a:tc>
                  <a:txBody>
                    <a:bodyPr/>
                    <a:lstStyle/>
                    <a:p>
                      <a:pPr algn="ctr"/>
                      <a:r>
                        <a:rPr lang="es-ES" sz="1200" dirty="0" smtClean="0"/>
                        <a:t>0,135</a:t>
                      </a:r>
                      <a:endParaRPr lang="es-ES" sz="1200" dirty="0"/>
                    </a:p>
                  </a:txBody>
                  <a:tcPr/>
                </a:tc>
              </a:tr>
            </a:tbl>
          </a:graphicData>
        </a:graphic>
      </p:graphicFrame>
      <p:sp>
        <p:nvSpPr>
          <p:cNvPr id="5" name="4 CuadroTexto"/>
          <p:cNvSpPr txBox="1"/>
          <p:nvPr/>
        </p:nvSpPr>
        <p:spPr>
          <a:xfrm>
            <a:off x="1765300" y="1282700"/>
            <a:ext cx="5975350" cy="3097213"/>
          </a:xfrm>
          <a:prstGeom prst="rect">
            <a:avLst/>
          </a:prstGeom>
          <a:solidFill>
            <a:schemeClr val="bg1"/>
          </a:solidFill>
          <a:ln>
            <a:solidFill>
              <a:schemeClr val="accent1"/>
            </a:solidFill>
          </a:ln>
          <a:effectLst>
            <a:outerShdw blurRad="50800" dist="241300" dir="2700000" algn="tl" rotWithShape="0">
              <a:prstClr val="black">
                <a:alpha val="40000"/>
              </a:prstClr>
            </a:outerShdw>
          </a:effectLst>
        </p:spPr>
        <p:txBody>
          <a:bodyPr anchor="ctr"/>
          <a:lstStyle/>
          <a:p>
            <a:pPr algn="ctr">
              <a:defRPr/>
            </a:pPr>
            <a:r>
              <a:rPr lang="es-ES" sz="4000" b="1" dirty="0" err="1">
                <a:solidFill>
                  <a:srgbClr val="FF0000"/>
                </a:solidFill>
              </a:rPr>
              <a:t>Example</a:t>
            </a:r>
            <a:endParaRPr lang="es-ES" sz="4000" b="1" dirty="0">
              <a:solidFill>
                <a:srgbClr val="FF0000"/>
              </a:solidFill>
            </a:endParaRPr>
          </a:p>
          <a:p>
            <a:pPr>
              <a:defRPr/>
            </a:pPr>
            <a:endParaRPr lang="es-ES" sz="3200" b="1" dirty="0">
              <a:solidFill>
                <a:srgbClr val="000000"/>
              </a:solidFill>
            </a:endParaRPr>
          </a:p>
          <a:p>
            <a:pPr>
              <a:defRPr/>
            </a:pPr>
            <a:r>
              <a:rPr lang="es-ES" sz="3200" b="1" dirty="0">
                <a:solidFill>
                  <a:srgbClr val="000000"/>
                </a:solidFill>
              </a:rPr>
              <a:t>PROBID:</a:t>
            </a:r>
          </a:p>
          <a:p>
            <a:pPr>
              <a:buFont typeface="Wingdings"/>
              <a:buChar char="à"/>
              <a:tabLst>
                <a:tab pos="3043238" algn="l"/>
              </a:tabLst>
              <a:defRPr/>
            </a:pPr>
            <a:r>
              <a:rPr lang="es-ES" sz="2000" dirty="0">
                <a:solidFill>
                  <a:srgbClr val="000000"/>
                </a:solidFill>
                <a:sym typeface="Wingdings" pitchFamily="2" charset="2"/>
              </a:rPr>
              <a:t>HP Data Protector = 		7h</a:t>
            </a:r>
          </a:p>
          <a:p>
            <a:pPr>
              <a:buFont typeface="Wingdings"/>
              <a:buChar char="à"/>
              <a:tabLst>
                <a:tab pos="3043238" algn="l"/>
              </a:tabLst>
              <a:defRPr/>
            </a:pPr>
            <a:r>
              <a:rPr lang="es-ES" sz="2000" dirty="0">
                <a:solidFill>
                  <a:srgbClr val="000000"/>
                </a:solidFill>
                <a:sym typeface="Wingdings" pitchFamily="2" charset="2"/>
              </a:rPr>
              <a:t>Back-up </a:t>
            </a:r>
            <a:r>
              <a:rPr lang="es-ES" sz="2000" dirty="0" err="1">
                <a:solidFill>
                  <a:srgbClr val="000000"/>
                </a:solidFill>
                <a:sym typeface="Wingdings" pitchFamily="2" charset="2"/>
              </a:rPr>
              <a:t>to</a:t>
            </a:r>
            <a:r>
              <a:rPr lang="es-ES" sz="2000" dirty="0">
                <a:solidFill>
                  <a:srgbClr val="000000"/>
                </a:solidFill>
                <a:sym typeface="Wingdings" pitchFamily="2" charset="2"/>
              </a:rPr>
              <a:t> disk = 		5h</a:t>
            </a:r>
          </a:p>
          <a:p>
            <a:pPr>
              <a:buFont typeface="Wingdings"/>
              <a:buChar char="à"/>
              <a:tabLst>
                <a:tab pos="3043238" algn="l"/>
              </a:tabLst>
              <a:defRPr/>
            </a:pPr>
            <a:r>
              <a:rPr lang="es-ES" sz="2000" b="1" dirty="0">
                <a:solidFill>
                  <a:srgbClr val="FF0000"/>
                </a:solidFill>
                <a:sym typeface="Wingdings" pitchFamily="2" charset="2"/>
              </a:rPr>
              <a:t>OSB</a:t>
            </a:r>
            <a:r>
              <a:rPr lang="es-ES" sz="2000" dirty="0">
                <a:solidFill>
                  <a:srgbClr val="000000"/>
                </a:solidFill>
                <a:sym typeface="Wingdings" pitchFamily="2" charset="2"/>
              </a:rPr>
              <a:t> Back-up </a:t>
            </a:r>
            <a:r>
              <a:rPr lang="es-ES" sz="2000" dirty="0" err="1">
                <a:solidFill>
                  <a:srgbClr val="000000"/>
                </a:solidFill>
                <a:sym typeface="Wingdings" pitchFamily="2" charset="2"/>
              </a:rPr>
              <a:t>to</a:t>
            </a:r>
            <a:r>
              <a:rPr lang="es-ES" sz="2000" dirty="0">
                <a:solidFill>
                  <a:srgbClr val="000000"/>
                </a:solidFill>
                <a:sym typeface="Wingdings" pitchFamily="2" charset="2"/>
              </a:rPr>
              <a:t> tape = 	</a:t>
            </a:r>
            <a:r>
              <a:rPr lang="es-ES" sz="2800" b="1" dirty="0">
                <a:solidFill>
                  <a:srgbClr val="000000"/>
                </a:solidFill>
                <a:sym typeface="Wingdings" pitchFamily="2" charset="2"/>
              </a:rPr>
              <a:t>1h 46m</a:t>
            </a:r>
            <a:endParaRPr lang="es-ES" sz="2800" b="1" dirty="0">
              <a:solidFill>
                <a:srgbClr val="000000"/>
              </a:solidFill>
            </a:endParaRPr>
          </a:p>
        </p:txBody>
      </p:sp>
      <p:sp>
        <p:nvSpPr>
          <p:cNvPr id="61522" name="7 CuadroTexto"/>
          <p:cNvSpPr txBox="1">
            <a:spLocks noChangeArrowheads="1"/>
          </p:cNvSpPr>
          <p:nvPr/>
        </p:nvSpPr>
        <p:spPr bwMode="auto">
          <a:xfrm>
            <a:off x="252413" y="0"/>
            <a:ext cx="6553200" cy="461963"/>
          </a:xfrm>
          <a:prstGeom prst="rect">
            <a:avLst/>
          </a:prstGeom>
          <a:noFill/>
          <a:ln w="9525">
            <a:noFill/>
            <a:miter lim="800000"/>
            <a:headEnd/>
            <a:tailEnd/>
          </a:ln>
        </p:spPr>
        <p:txBody>
          <a:bodyPr>
            <a:spAutoFit/>
          </a:bodyPr>
          <a:lstStyle/>
          <a:p>
            <a:r>
              <a:rPr lang="es-ES" sz="2400" b="1">
                <a:solidFill>
                  <a:srgbClr val="FFFFFF"/>
                </a:solidFill>
              </a:rPr>
              <a:t>DB running in Exadata </a:t>
            </a:r>
            <a:r>
              <a:rPr lang="es-ES" sz="2400" b="1">
                <a:solidFill>
                  <a:srgbClr val="FFFFFF"/>
                </a:solidFill>
                <a:sym typeface="Wingdings" pitchFamily="2" charset="2"/>
              </a:rPr>
              <a:t> OSB</a:t>
            </a:r>
            <a:endParaRPr lang="es-ES" sz="2400" b="1">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additive="base">
                                        <p:cTn id="2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804863" y="246063"/>
            <a:ext cx="7772400" cy="762000"/>
          </a:xfrm>
        </p:spPr>
        <p:txBody>
          <a:bodyPr/>
          <a:lstStyle/>
          <a:p>
            <a:r>
              <a:rPr smtClean="0">
                <a:ln>
                  <a:noFill/>
                </a:ln>
              </a:rPr>
              <a:t>Program Agenda</a:t>
            </a:r>
          </a:p>
        </p:txBody>
      </p:sp>
      <p:sp>
        <p:nvSpPr>
          <p:cNvPr id="24579" name="Text Placeholder 2"/>
          <p:cNvSpPr>
            <a:spLocks noGrp="1"/>
          </p:cNvSpPr>
          <p:nvPr>
            <p:ph type="body" sz="quarter" idx="13"/>
          </p:nvPr>
        </p:nvSpPr>
        <p:spPr>
          <a:xfrm>
            <a:off x="804863" y="1363663"/>
            <a:ext cx="7967662" cy="2616200"/>
          </a:xfrm>
        </p:spPr>
        <p:txBody>
          <a:bodyPr/>
          <a:lstStyle/>
          <a:p>
            <a:pPr eaLnBrk="1" hangingPunct="1"/>
            <a:r>
              <a:rPr lang="en-US" sz="2000" dirty="0" smtClean="0"/>
              <a:t>Oracle Secure Backup Overview</a:t>
            </a:r>
          </a:p>
          <a:p>
            <a:pPr eaLnBrk="1" hangingPunct="1"/>
            <a:r>
              <a:rPr lang="en-US" sz="2000" dirty="0" smtClean="0"/>
              <a:t>Optimized for Oracle Engineered Systems</a:t>
            </a:r>
          </a:p>
          <a:p>
            <a:pPr eaLnBrk="1" hangingPunct="1"/>
            <a:r>
              <a:rPr lang="en-US" sz="2000" dirty="0" smtClean="0"/>
              <a:t>Customer Success Stories</a:t>
            </a:r>
          </a:p>
          <a:p>
            <a:pPr eaLnBrk="1" hangingPunct="1"/>
            <a:r>
              <a:rPr lang="en-US" sz="2000" dirty="0" smtClean="0"/>
              <a:t>Sizing Your Tape Backup Environment</a:t>
            </a:r>
          </a:p>
          <a:p>
            <a:pPr eaLnBrk="1" hangingPunct="1"/>
            <a:r>
              <a:rPr lang="en-US" sz="2000" dirty="0" smtClean="0"/>
              <a:t>Customer Success Story – Oracle Cloud Services IT</a:t>
            </a:r>
          </a:p>
          <a:p>
            <a:pPr eaLnBrk="1" hangingPunct="1"/>
            <a:r>
              <a:rPr lang="en-US" sz="2000" dirty="0" smtClean="0"/>
              <a:t>Summary and Q &amp; A</a:t>
            </a: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0" y="0"/>
            <a:ext cx="9144000" cy="573088"/>
          </a:xfrm>
          <a:prstGeom prst="rect">
            <a:avLst/>
          </a:prstGeom>
          <a:solidFill>
            <a:srgbClr val="3072C2"/>
          </a:solidFill>
          <a:ln>
            <a:noFill/>
          </a:ln>
        </p:spPr>
        <p:style>
          <a:lnRef idx="2">
            <a:schemeClr val="accent1">
              <a:shade val="50000"/>
            </a:schemeClr>
          </a:lnRef>
          <a:fillRef idx="1">
            <a:schemeClr val="accent1"/>
          </a:fillRef>
          <a:effectRef idx="0">
            <a:schemeClr val="accent1"/>
          </a:effectRef>
          <a:fontRef idx="minor">
            <a:schemeClr val="lt1"/>
          </a:fontRef>
        </p:style>
        <p:txBody>
          <a:bodyPr lIns="78794" tIns="39397" rIns="78794" bIns="39397" anchor="ctr"/>
          <a:lstStyle/>
          <a:p>
            <a:pPr algn="ctr">
              <a:defRPr/>
            </a:pPr>
            <a:endParaRPr lang="es-ES">
              <a:solidFill>
                <a:prstClr val="white"/>
              </a:solidFill>
            </a:endParaRPr>
          </a:p>
        </p:txBody>
      </p:sp>
      <p:pic>
        <p:nvPicPr>
          <p:cNvPr id="62467" name="Picture 10" descr="C:\Users\pedro.galan.AZKARAD\Pictures\Logo Azkar.jpg"/>
          <p:cNvPicPr>
            <a:picLocks noChangeAspect="1" noChangeArrowheads="1"/>
          </p:cNvPicPr>
          <p:nvPr/>
        </p:nvPicPr>
        <p:blipFill>
          <a:blip r:embed="rId3" cstate="print"/>
          <a:srcRect/>
          <a:stretch>
            <a:fillRect/>
          </a:stretch>
        </p:blipFill>
        <p:spPr bwMode="auto">
          <a:xfrm>
            <a:off x="6738938" y="0"/>
            <a:ext cx="2405062" cy="573088"/>
          </a:xfrm>
          <a:prstGeom prst="rect">
            <a:avLst/>
          </a:prstGeom>
          <a:noFill/>
          <a:ln w="9525">
            <a:noFill/>
            <a:miter lim="800000"/>
            <a:headEnd/>
            <a:tailEnd/>
          </a:ln>
        </p:spPr>
      </p:pic>
      <p:pic>
        <p:nvPicPr>
          <p:cNvPr id="62468" name="Picture 2"/>
          <p:cNvPicPr>
            <a:picLocks noChangeAspect="1" noChangeArrowheads="1"/>
          </p:cNvPicPr>
          <p:nvPr/>
        </p:nvPicPr>
        <p:blipFill>
          <a:blip r:embed="rId4" cstate="print"/>
          <a:srcRect/>
          <a:stretch>
            <a:fillRect/>
          </a:stretch>
        </p:blipFill>
        <p:spPr bwMode="auto">
          <a:xfrm>
            <a:off x="180975" y="744538"/>
            <a:ext cx="685800" cy="571500"/>
          </a:xfrm>
          <a:prstGeom prst="rect">
            <a:avLst/>
          </a:prstGeom>
          <a:noFill/>
          <a:ln w="9525">
            <a:noFill/>
            <a:miter lim="800000"/>
            <a:headEnd/>
            <a:tailEnd/>
          </a:ln>
        </p:spPr>
      </p:pic>
      <p:sp>
        <p:nvSpPr>
          <p:cNvPr id="5" name="4 CuadroTexto"/>
          <p:cNvSpPr txBox="1">
            <a:spLocks noChangeArrowheads="1"/>
          </p:cNvSpPr>
          <p:nvPr/>
        </p:nvSpPr>
        <p:spPr bwMode="auto">
          <a:xfrm>
            <a:off x="900113" y="744538"/>
            <a:ext cx="8821737" cy="706437"/>
          </a:xfrm>
          <a:prstGeom prst="rect">
            <a:avLst/>
          </a:prstGeom>
          <a:noFill/>
          <a:ln w="9525">
            <a:noFill/>
            <a:miter lim="800000"/>
            <a:headEnd/>
            <a:tailEnd/>
          </a:ln>
        </p:spPr>
        <p:txBody>
          <a:bodyPr>
            <a:spAutoFit/>
          </a:bodyPr>
          <a:lstStyle/>
          <a:p>
            <a:r>
              <a:rPr lang="es-ES" sz="2000" b="1">
                <a:solidFill>
                  <a:srgbClr val="2962A7"/>
                </a:solidFill>
              </a:rPr>
              <a:t>Higher performance to deliver info to Customers </a:t>
            </a:r>
            <a:br>
              <a:rPr lang="es-ES" sz="2000" b="1">
                <a:solidFill>
                  <a:srgbClr val="2962A7"/>
                </a:solidFill>
              </a:rPr>
            </a:br>
            <a:r>
              <a:rPr lang="es-ES" sz="2000" b="1">
                <a:solidFill>
                  <a:srgbClr val="2962A7"/>
                </a:solidFill>
              </a:rPr>
              <a:t>(+New project Golden Gate)</a:t>
            </a:r>
          </a:p>
        </p:txBody>
      </p:sp>
      <p:pic>
        <p:nvPicPr>
          <p:cNvPr id="62470" name="Picture 2"/>
          <p:cNvPicPr>
            <a:picLocks noChangeAspect="1" noChangeArrowheads="1"/>
          </p:cNvPicPr>
          <p:nvPr/>
        </p:nvPicPr>
        <p:blipFill>
          <a:blip r:embed="rId4" cstate="print"/>
          <a:srcRect/>
          <a:stretch>
            <a:fillRect/>
          </a:stretch>
        </p:blipFill>
        <p:spPr bwMode="auto">
          <a:xfrm>
            <a:off x="180975" y="1597025"/>
            <a:ext cx="685800" cy="571500"/>
          </a:xfrm>
          <a:prstGeom prst="rect">
            <a:avLst/>
          </a:prstGeom>
          <a:noFill/>
          <a:ln w="9525">
            <a:noFill/>
            <a:miter lim="800000"/>
            <a:headEnd/>
            <a:tailEnd/>
          </a:ln>
        </p:spPr>
      </p:pic>
      <p:sp>
        <p:nvSpPr>
          <p:cNvPr id="9" name="8 CuadroTexto"/>
          <p:cNvSpPr txBox="1">
            <a:spLocks noChangeArrowheads="1"/>
          </p:cNvSpPr>
          <p:nvPr/>
        </p:nvSpPr>
        <p:spPr bwMode="auto">
          <a:xfrm>
            <a:off x="900113" y="1597025"/>
            <a:ext cx="8821737" cy="708025"/>
          </a:xfrm>
          <a:prstGeom prst="rect">
            <a:avLst/>
          </a:prstGeom>
          <a:noFill/>
          <a:ln w="9525">
            <a:noFill/>
            <a:miter lim="800000"/>
            <a:headEnd/>
            <a:tailEnd/>
          </a:ln>
        </p:spPr>
        <p:txBody>
          <a:bodyPr>
            <a:spAutoFit/>
          </a:bodyPr>
          <a:lstStyle/>
          <a:p>
            <a:r>
              <a:rPr lang="es-ES" sz="2000" b="1">
                <a:solidFill>
                  <a:srgbClr val="2962A7"/>
                </a:solidFill>
              </a:rPr>
              <a:t>Less time for internal business administrative operations.  </a:t>
            </a:r>
          </a:p>
          <a:p>
            <a:r>
              <a:rPr lang="es-ES" sz="2000" b="1">
                <a:solidFill>
                  <a:srgbClr val="2962A7"/>
                </a:solidFill>
              </a:rPr>
              <a:t>&gt; 65% on averadge. </a:t>
            </a:r>
          </a:p>
        </p:txBody>
      </p:sp>
      <p:pic>
        <p:nvPicPr>
          <p:cNvPr id="62472" name="Picture 2"/>
          <p:cNvPicPr>
            <a:picLocks noChangeAspect="1" noChangeArrowheads="1"/>
          </p:cNvPicPr>
          <p:nvPr/>
        </p:nvPicPr>
        <p:blipFill>
          <a:blip r:embed="rId4" cstate="print"/>
          <a:srcRect/>
          <a:stretch>
            <a:fillRect/>
          </a:stretch>
        </p:blipFill>
        <p:spPr bwMode="auto">
          <a:xfrm>
            <a:off x="180975" y="3286125"/>
            <a:ext cx="685800" cy="571500"/>
          </a:xfrm>
          <a:prstGeom prst="rect">
            <a:avLst/>
          </a:prstGeom>
          <a:noFill/>
          <a:ln w="9525">
            <a:noFill/>
            <a:miter lim="800000"/>
            <a:headEnd/>
            <a:tailEnd/>
          </a:ln>
        </p:spPr>
      </p:pic>
      <p:sp>
        <p:nvSpPr>
          <p:cNvPr id="11" name="10 CuadroTexto"/>
          <p:cNvSpPr txBox="1">
            <a:spLocks noChangeArrowheads="1"/>
          </p:cNvSpPr>
          <p:nvPr/>
        </p:nvSpPr>
        <p:spPr bwMode="auto">
          <a:xfrm>
            <a:off x="973138" y="3338513"/>
            <a:ext cx="8748712" cy="400050"/>
          </a:xfrm>
          <a:prstGeom prst="rect">
            <a:avLst/>
          </a:prstGeom>
          <a:noFill/>
          <a:ln w="9525">
            <a:noFill/>
            <a:miter lim="800000"/>
            <a:headEnd/>
            <a:tailEnd/>
          </a:ln>
        </p:spPr>
        <p:txBody>
          <a:bodyPr>
            <a:spAutoFit/>
          </a:bodyPr>
          <a:lstStyle/>
          <a:p>
            <a:r>
              <a:rPr lang="es-ES" sz="2000" b="1">
                <a:solidFill>
                  <a:srgbClr val="2962A7"/>
                </a:solidFill>
              </a:rPr>
              <a:t>Invoicing and spent allocation, 8 h less (10h</a:t>
            </a:r>
            <a:r>
              <a:rPr lang="es-ES" sz="2000" b="1">
                <a:solidFill>
                  <a:srgbClr val="2962A7"/>
                </a:solidFill>
                <a:sym typeface="Wingdings" pitchFamily="2" charset="2"/>
              </a:rPr>
              <a:t>2h</a:t>
            </a:r>
            <a:r>
              <a:rPr lang="es-ES" sz="2000" b="1">
                <a:solidFill>
                  <a:srgbClr val="2962A7"/>
                </a:solidFill>
              </a:rPr>
              <a:t>)</a:t>
            </a:r>
          </a:p>
        </p:txBody>
      </p:sp>
      <p:pic>
        <p:nvPicPr>
          <p:cNvPr id="62474" name="Picture 2"/>
          <p:cNvPicPr>
            <a:picLocks noChangeAspect="1" noChangeArrowheads="1"/>
          </p:cNvPicPr>
          <p:nvPr/>
        </p:nvPicPr>
        <p:blipFill>
          <a:blip r:embed="rId4" cstate="print"/>
          <a:srcRect/>
          <a:stretch>
            <a:fillRect/>
          </a:stretch>
        </p:blipFill>
        <p:spPr bwMode="auto">
          <a:xfrm>
            <a:off x="180975" y="4043363"/>
            <a:ext cx="685800" cy="571500"/>
          </a:xfrm>
          <a:prstGeom prst="rect">
            <a:avLst/>
          </a:prstGeom>
          <a:noFill/>
          <a:ln w="9525">
            <a:noFill/>
            <a:miter lim="800000"/>
            <a:headEnd/>
            <a:tailEnd/>
          </a:ln>
        </p:spPr>
      </p:pic>
      <p:sp>
        <p:nvSpPr>
          <p:cNvPr id="13" name="12 CuadroTexto"/>
          <p:cNvSpPr txBox="1">
            <a:spLocks noChangeArrowheads="1"/>
          </p:cNvSpPr>
          <p:nvPr/>
        </p:nvSpPr>
        <p:spPr bwMode="auto">
          <a:xfrm>
            <a:off x="973138" y="4035425"/>
            <a:ext cx="7991475" cy="400050"/>
          </a:xfrm>
          <a:prstGeom prst="rect">
            <a:avLst/>
          </a:prstGeom>
          <a:noFill/>
          <a:ln w="9525">
            <a:noFill/>
            <a:miter lim="800000"/>
            <a:headEnd/>
            <a:tailEnd/>
          </a:ln>
        </p:spPr>
        <p:txBody>
          <a:bodyPr>
            <a:spAutoFit/>
          </a:bodyPr>
          <a:lstStyle/>
          <a:p>
            <a:r>
              <a:rPr lang="es-ES" sz="2000" b="1">
                <a:solidFill>
                  <a:srgbClr val="2962A7"/>
                </a:solidFill>
              </a:rPr>
              <a:t>Cost reduction in Capgemini provider running services</a:t>
            </a:r>
          </a:p>
        </p:txBody>
      </p:sp>
      <p:sp>
        <p:nvSpPr>
          <p:cNvPr id="17" name="16 CuadroTexto"/>
          <p:cNvSpPr txBox="1">
            <a:spLocks noChangeArrowheads="1"/>
          </p:cNvSpPr>
          <p:nvPr/>
        </p:nvSpPr>
        <p:spPr bwMode="auto">
          <a:xfrm>
            <a:off x="3598863" y="1890713"/>
            <a:ext cx="5443537" cy="400050"/>
          </a:xfrm>
          <a:prstGeom prst="rect">
            <a:avLst/>
          </a:prstGeom>
          <a:noFill/>
          <a:ln w="9525">
            <a:noFill/>
            <a:miter lim="800000"/>
            <a:headEnd/>
            <a:tailEnd/>
          </a:ln>
        </p:spPr>
        <p:txBody>
          <a:bodyPr>
            <a:spAutoFit/>
          </a:bodyPr>
          <a:lstStyle/>
          <a:p>
            <a:r>
              <a:rPr lang="es-ES" sz="2000" b="1">
                <a:solidFill>
                  <a:srgbClr val="2962A7"/>
                </a:solidFill>
              </a:rPr>
              <a:t>(some procesess &gt; 90%, from 8h to 1h)</a:t>
            </a:r>
          </a:p>
        </p:txBody>
      </p:sp>
      <p:pic>
        <p:nvPicPr>
          <p:cNvPr id="62477" name="Picture 2"/>
          <p:cNvPicPr>
            <a:picLocks noChangeAspect="1" noChangeArrowheads="1"/>
          </p:cNvPicPr>
          <p:nvPr/>
        </p:nvPicPr>
        <p:blipFill>
          <a:blip r:embed="rId4" cstate="print"/>
          <a:srcRect/>
          <a:stretch>
            <a:fillRect/>
          </a:stretch>
        </p:blipFill>
        <p:spPr bwMode="auto">
          <a:xfrm>
            <a:off x="180975" y="2503488"/>
            <a:ext cx="685800" cy="571500"/>
          </a:xfrm>
          <a:prstGeom prst="rect">
            <a:avLst/>
          </a:prstGeom>
          <a:noFill/>
          <a:ln w="9525">
            <a:noFill/>
            <a:miter lim="800000"/>
            <a:headEnd/>
            <a:tailEnd/>
          </a:ln>
        </p:spPr>
      </p:pic>
      <p:sp>
        <p:nvSpPr>
          <p:cNvPr id="19" name="18 CuadroTexto"/>
          <p:cNvSpPr txBox="1">
            <a:spLocks noChangeArrowheads="1"/>
          </p:cNvSpPr>
          <p:nvPr/>
        </p:nvSpPr>
        <p:spPr bwMode="auto">
          <a:xfrm>
            <a:off x="973138" y="2543175"/>
            <a:ext cx="7991475" cy="461963"/>
          </a:xfrm>
          <a:prstGeom prst="rect">
            <a:avLst/>
          </a:prstGeom>
          <a:noFill/>
          <a:ln w="9525">
            <a:noFill/>
            <a:miter lim="800000"/>
            <a:headEnd/>
            <a:tailEnd/>
          </a:ln>
        </p:spPr>
        <p:txBody>
          <a:bodyPr>
            <a:spAutoFit/>
          </a:bodyPr>
          <a:lstStyle/>
          <a:p>
            <a:r>
              <a:rPr lang="es-ES" sz="2400" b="1">
                <a:solidFill>
                  <a:srgbClr val="2962A7"/>
                </a:solidFill>
              </a:rPr>
              <a:t>Back-up process time improved by 75% with OSB</a:t>
            </a:r>
          </a:p>
        </p:txBody>
      </p:sp>
      <p:sp>
        <p:nvSpPr>
          <p:cNvPr id="62479" name="14 CuadroTexto"/>
          <p:cNvSpPr txBox="1">
            <a:spLocks noChangeArrowheads="1"/>
          </p:cNvSpPr>
          <p:nvPr/>
        </p:nvSpPr>
        <p:spPr bwMode="auto">
          <a:xfrm>
            <a:off x="252413" y="0"/>
            <a:ext cx="6553200" cy="461963"/>
          </a:xfrm>
          <a:prstGeom prst="rect">
            <a:avLst/>
          </a:prstGeom>
          <a:noFill/>
          <a:ln w="9525">
            <a:noFill/>
            <a:miter lim="800000"/>
            <a:headEnd/>
            <a:tailEnd/>
          </a:ln>
        </p:spPr>
        <p:txBody>
          <a:bodyPr>
            <a:spAutoFit/>
          </a:bodyPr>
          <a:lstStyle/>
          <a:p>
            <a:r>
              <a:rPr lang="es-ES" sz="2400" b="1">
                <a:solidFill>
                  <a:srgbClr val="FFFFFF"/>
                </a:solidFill>
              </a:rPr>
              <a:t>What has already been achived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628650" y="1571625"/>
            <a:ext cx="4883150" cy="1101725"/>
          </a:xfrm>
        </p:spPr>
        <p:txBody>
          <a:bodyPr/>
          <a:lstStyle/>
          <a:p>
            <a:r>
              <a:rPr smtClean="0">
                <a:ln>
                  <a:noFill/>
                </a:ln>
              </a:rPr>
              <a:t/>
            </a:r>
            <a:br>
              <a:rPr smtClean="0">
                <a:ln>
                  <a:noFill/>
                </a:ln>
              </a:rPr>
            </a:br>
            <a:r>
              <a:rPr smtClean="0">
                <a:ln>
                  <a:noFill/>
                </a:ln>
              </a:rPr>
              <a:t>Sizing Your Backup Environment</a:t>
            </a:r>
          </a:p>
        </p:txBody>
      </p:sp>
      <p:pic>
        <p:nvPicPr>
          <p:cNvPr id="45059"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8"/>
            <a:ext cx="3429000" cy="4629151"/>
          </a:xfrm>
        </p:spPr>
      </p:pic>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379413" y="4043363"/>
            <a:ext cx="1597025" cy="290512"/>
          </a:xfrm>
          <a:prstGeom prst="rect">
            <a:avLst/>
          </a:prstGeom>
          <a:noFill/>
          <a:ln w="9525">
            <a:noFill/>
            <a:miter lim="800000"/>
            <a:headEnd/>
            <a:tailEnd/>
          </a:ln>
        </p:spPr>
      </p:pic>
      <p:pic>
        <p:nvPicPr>
          <p:cNvPr id="12" name="Picture 55"/>
          <p:cNvPicPr>
            <a:picLocks noChangeAspect="1" noChangeArrowheads="1"/>
          </p:cNvPicPr>
          <p:nvPr/>
        </p:nvPicPr>
        <p:blipFill>
          <a:blip r:embed="rId4" cstate="print">
            <a:duotone>
              <a:schemeClr val="bg2">
                <a:shade val="45000"/>
                <a:satMod val="135000"/>
              </a:schemeClr>
              <a:prstClr val="white"/>
            </a:duotone>
          </a:blip>
          <a:srcRect b="22165"/>
          <a:stretch>
            <a:fillRect/>
          </a:stretch>
        </p:blipFill>
        <p:spPr bwMode="auto">
          <a:xfrm>
            <a:off x="4283841" y="1219200"/>
            <a:ext cx="637380" cy="1581150"/>
          </a:xfrm>
          <a:prstGeom prst="rect">
            <a:avLst/>
          </a:prstGeom>
          <a:noFill/>
          <a:ln w="9525">
            <a:noFill/>
            <a:round/>
            <a:headEnd/>
            <a:tailEnd/>
          </a:ln>
        </p:spPr>
      </p:pic>
      <p:sp>
        <p:nvSpPr>
          <p:cNvPr id="46084" name="Title 1"/>
          <p:cNvSpPr>
            <a:spLocks noGrp="1"/>
          </p:cNvSpPr>
          <p:nvPr>
            <p:ph type="title"/>
          </p:nvPr>
        </p:nvSpPr>
        <p:spPr>
          <a:xfrm>
            <a:off x="804863" y="246063"/>
            <a:ext cx="8229600" cy="406400"/>
          </a:xfrm>
        </p:spPr>
        <p:txBody>
          <a:bodyPr/>
          <a:lstStyle/>
          <a:p>
            <a:r>
              <a:rPr lang="en-US" smtClean="0"/>
              <a:t>Planning</a:t>
            </a:r>
          </a:p>
        </p:txBody>
      </p:sp>
      <p:sp>
        <p:nvSpPr>
          <p:cNvPr id="46085" name="Text Placeholder 3"/>
          <p:cNvSpPr>
            <a:spLocks noGrp="1"/>
          </p:cNvSpPr>
          <p:nvPr>
            <p:ph type="body" sz="quarter" idx="13"/>
          </p:nvPr>
        </p:nvSpPr>
        <p:spPr>
          <a:xfrm>
            <a:off x="804863" y="647700"/>
            <a:ext cx="8229600" cy="304800"/>
          </a:xfrm>
        </p:spPr>
        <p:txBody>
          <a:bodyPr/>
          <a:lstStyle/>
          <a:p>
            <a:pPr>
              <a:spcAft>
                <a:spcPct val="0"/>
              </a:spcAft>
            </a:pPr>
            <a:r>
              <a:rPr lang="en-US" smtClean="0"/>
              <a:t>Connectivity Speeds and Feeds</a:t>
            </a:r>
          </a:p>
        </p:txBody>
      </p:sp>
      <p:graphicFrame>
        <p:nvGraphicFramePr>
          <p:cNvPr id="6" name="Content Placeholder 4"/>
          <p:cNvGraphicFramePr>
            <a:graphicFrameLocks/>
          </p:cNvGraphicFramePr>
          <p:nvPr/>
        </p:nvGraphicFramePr>
        <p:xfrm>
          <a:off x="1381125" y="3465513"/>
          <a:ext cx="3276600" cy="1005120"/>
        </p:xfrm>
        <a:graphic>
          <a:graphicData uri="http://schemas.openxmlformats.org/drawingml/2006/table">
            <a:tbl>
              <a:tblPr firstRow="1" bandRow="1">
                <a:tableStyleId>{5C22544A-7EE6-4342-B048-85BDC9FD1C3A}</a:tableStyleId>
              </a:tblPr>
              <a:tblGrid>
                <a:gridCol w="1308812"/>
                <a:gridCol w="1967788"/>
              </a:tblGrid>
              <a:tr h="258720">
                <a:tc>
                  <a:txBody>
                    <a:bodyPr/>
                    <a:lstStyle/>
                    <a:p>
                      <a:r>
                        <a:rPr lang="en-US" sz="1000" dirty="0" smtClean="0"/>
                        <a:t>FC Connectivity</a:t>
                      </a:r>
                      <a:endParaRPr lang="en-US" sz="1000" dirty="0"/>
                    </a:p>
                  </a:txBody>
                  <a:tcPr anchor="b"/>
                </a:tc>
                <a:tc>
                  <a:txBody>
                    <a:bodyPr/>
                    <a:lstStyle/>
                    <a:p>
                      <a:r>
                        <a:rPr lang="en-US" sz="1000" dirty="0" smtClean="0"/>
                        <a:t>Typical </a:t>
                      </a:r>
                      <a:r>
                        <a:rPr lang="en-US" sz="1000" baseline="0" dirty="0" smtClean="0"/>
                        <a:t>Bandwidth per Port</a:t>
                      </a:r>
                      <a:endParaRPr lang="en-US" sz="1000" dirty="0"/>
                    </a:p>
                  </a:txBody>
                  <a:tcPr anchor="b"/>
                </a:tc>
              </a:tr>
              <a:tr h="258720">
                <a:tc>
                  <a:txBody>
                    <a:bodyPr/>
                    <a:lstStyle/>
                    <a:p>
                      <a:r>
                        <a:rPr lang="en-US" sz="1000" dirty="0" smtClean="0"/>
                        <a:t>2 Gb / sec</a:t>
                      </a:r>
                      <a:endParaRPr lang="en-US" sz="1000" dirty="0"/>
                    </a:p>
                  </a:txBody>
                  <a:tcPr>
                    <a:solidFill>
                      <a:srgbClr val="E8E8E8"/>
                    </a:solidFill>
                  </a:tcPr>
                </a:tc>
                <a:tc>
                  <a:txBody>
                    <a:bodyPr/>
                    <a:lstStyle/>
                    <a:p>
                      <a:r>
                        <a:rPr lang="en-US" sz="1000" dirty="0" smtClean="0"/>
                        <a:t>200MB/sec – 212MB/sec</a:t>
                      </a:r>
                      <a:endParaRPr lang="en-US" sz="1000" dirty="0"/>
                    </a:p>
                  </a:txBody>
                  <a:tcPr>
                    <a:solidFill>
                      <a:srgbClr val="E8E8E8"/>
                    </a:solidFill>
                  </a:tcPr>
                </a:tc>
              </a:tr>
              <a:tr h="242136">
                <a:tc>
                  <a:txBody>
                    <a:bodyPr/>
                    <a:lstStyle/>
                    <a:p>
                      <a:r>
                        <a:rPr lang="en-US" sz="1000" dirty="0" smtClean="0"/>
                        <a:t>4 Gb / sec</a:t>
                      </a:r>
                      <a:endParaRPr lang="en-US" sz="1000" dirty="0"/>
                    </a:p>
                  </a:txBody>
                  <a:tcPr>
                    <a:solidFill>
                      <a:srgbClr val="E8E8E8"/>
                    </a:solidFill>
                  </a:tcPr>
                </a:tc>
                <a:tc>
                  <a:txBody>
                    <a:bodyPr/>
                    <a:lstStyle/>
                    <a:p>
                      <a:r>
                        <a:rPr lang="en-US" sz="1000" dirty="0" smtClean="0"/>
                        <a:t>400MB/sec – 425MB/sec</a:t>
                      </a:r>
                      <a:endParaRPr lang="en-US" sz="1000" dirty="0"/>
                    </a:p>
                  </a:txBody>
                  <a:tcPr>
                    <a:solidFill>
                      <a:srgbClr val="E8E8E8"/>
                    </a:solidFill>
                  </a:tcPr>
                </a:tc>
              </a:tr>
              <a:tr h="242136">
                <a:tc>
                  <a:txBody>
                    <a:bodyPr/>
                    <a:lstStyle/>
                    <a:p>
                      <a:r>
                        <a:rPr lang="en-US" sz="1000" dirty="0" smtClean="0"/>
                        <a:t>8 Gb / sec</a:t>
                      </a:r>
                      <a:endParaRPr lang="en-US" sz="1000" dirty="0"/>
                    </a:p>
                  </a:txBody>
                  <a:tcPr>
                    <a:solidFill>
                      <a:srgbClr val="E8E8E8"/>
                    </a:solidFill>
                  </a:tcPr>
                </a:tc>
                <a:tc>
                  <a:txBody>
                    <a:bodyPr/>
                    <a:lstStyle/>
                    <a:p>
                      <a:r>
                        <a:rPr lang="en-US" sz="1000" dirty="0" smtClean="0"/>
                        <a:t>800MB/sec – 850MB/sec</a:t>
                      </a:r>
                      <a:endParaRPr lang="en-US" sz="1000" dirty="0"/>
                    </a:p>
                  </a:txBody>
                  <a:tcPr>
                    <a:solidFill>
                      <a:srgbClr val="E8E8E8"/>
                    </a:solidFill>
                  </a:tcPr>
                </a:tc>
              </a:tr>
            </a:tbl>
          </a:graphicData>
        </a:graphic>
      </p:graphicFrame>
      <p:graphicFrame>
        <p:nvGraphicFramePr>
          <p:cNvPr id="7" name="Content Placeholder 4"/>
          <p:cNvGraphicFramePr>
            <a:graphicFrameLocks/>
          </p:cNvGraphicFramePr>
          <p:nvPr/>
        </p:nvGraphicFramePr>
        <p:xfrm>
          <a:off x="4772025" y="1798638"/>
          <a:ext cx="4233182" cy="1432560"/>
        </p:xfrm>
        <a:graphic>
          <a:graphicData uri="http://schemas.openxmlformats.org/drawingml/2006/table">
            <a:tbl>
              <a:tblPr firstRow="1" bandRow="1">
                <a:tableStyleId>{5C22544A-7EE6-4342-B048-85BDC9FD1C3A}</a:tableStyleId>
              </a:tblPr>
              <a:tblGrid>
                <a:gridCol w="727285"/>
                <a:gridCol w="727286"/>
                <a:gridCol w="949811"/>
                <a:gridCol w="857250"/>
                <a:gridCol w="971550"/>
              </a:tblGrid>
              <a:tr h="671985">
                <a:tc>
                  <a:txBody>
                    <a:bodyPr/>
                    <a:lstStyle/>
                    <a:p>
                      <a:r>
                        <a:rPr lang="en-US" sz="1000" dirty="0" smtClean="0"/>
                        <a:t>Tape Drive / Media</a:t>
                      </a:r>
                      <a:endParaRPr lang="en-US" sz="1000" dirty="0"/>
                    </a:p>
                  </a:txBody>
                  <a:tcPr anchor="b"/>
                </a:tc>
                <a:tc>
                  <a:txBody>
                    <a:bodyPr/>
                    <a:lstStyle/>
                    <a:p>
                      <a:r>
                        <a:rPr lang="en-US" sz="1000" dirty="0" smtClean="0"/>
                        <a:t>Native Capacity</a:t>
                      </a:r>
                      <a:endParaRPr lang="en-US" sz="1000" dirty="0"/>
                    </a:p>
                  </a:txBody>
                  <a:tcPr anchor="b"/>
                </a:tc>
                <a:tc>
                  <a:txBody>
                    <a:bodyPr/>
                    <a:lstStyle/>
                    <a:p>
                      <a:r>
                        <a:rPr lang="en-US" sz="1000" dirty="0" smtClean="0"/>
                        <a:t>Compressed Capacity</a:t>
                      </a:r>
                      <a:endParaRPr lang="en-US" sz="1000" dirty="0"/>
                    </a:p>
                  </a:txBody>
                  <a:tcPr anchor="b"/>
                </a:tc>
                <a:tc>
                  <a:txBody>
                    <a:bodyPr/>
                    <a:lstStyle/>
                    <a:p>
                      <a:r>
                        <a:rPr lang="en-US" sz="1000" dirty="0" smtClean="0"/>
                        <a:t>Native Speed</a:t>
                      </a:r>
                      <a:endParaRPr lang="en-US" sz="1000" dirty="0"/>
                    </a:p>
                  </a:txBody>
                  <a:tcPr anchor="b"/>
                </a:tc>
                <a:tc>
                  <a:txBody>
                    <a:bodyPr/>
                    <a:lstStyle/>
                    <a:p>
                      <a:r>
                        <a:rPr lang="en-US" sz="1000" dirty="0" smtClean="0"/>
                        <a:t>Typical</a:t>
                      </a:r>
                      <a:r>
                        <a:rPr lang="en-US" sz="1000" baseline="0" dirty="0" smtClean="0"/>
                        <a:t> Compressed Speed (1.5:1 ratio)</a:t>
                      </a:r>
                      <a:endParaRPr lang="en-US" sz="1000" dirty="0"/>
                    </a:p>
                  </a:txBody>
                  <a:tcPr anchor="b"/>
                </a:tc>
              </a:tr>
              <a:tr h="233734">
                <a:tc>
                  <a:txBody>
                    <a:bodyPr/>
                    <a:lstStyle/>
                    <a:p>
                      <a:r>
                        <a:rPr lang="en-US" sz="1000" dirty="0" smtClean="0"/>
                        <a:t>LTO4</a:t>
                      </a:r>
                      <a:endParaRPr lang="en-US" sz="1000" dirty="0"/>
                    </a:p>
                  </a:txBody>
                  <a:tcPr>
                    <a:solidFill>
                      <a:srgbClr val="E8E8E8"/>
                    </a:solidFill>
                  </a:tcPr>
                </a:tc>
                <a:tc>
                  <a:txBody>
                    <a:bodyPr/>
                    <a:lstStyle/>
                    <a:p>
                      <a:r>
                        <a:rPr lang="en-US" sz="1000" dirty="0" smtClean="0"/>
                        <a:t>800 GB</a:t>
                      </a:r>
                      <a:endParaRPr lang="en-US" sz="1000" dirty="0"/>
                    </a:p>
                  </a:txBody>
                  <a:tcPr>
                    <a:solidFill>
                      <a:srgbClr val="E8E8E8"/>
                    </a:solidFill>
                  </a:tcPr>
                </a:tc>
                <a:tc>
                  <a:txBody>
                    <a:bodyPr/>
                    <a:lstStyle/>
                    <a:p>
                      <a:r>
                        <a:rPr lang="en-US" sz="1000" dirty="0" smtClean="0"/>
                        <a:t>1.6 TB</a:t>
                      </a:r>
                      <a:endParaRPr lang="en-US" sz="1000" dirty="0"/>
                    </a:p>
                  </a:txBody>
                  <a:tcPr>
                    <a:solidFill>
                      <a:srgbClr val="E8E8E8"/>
                    </a:solidFill>
                  </a:tcPr>
                </a:tc>
                <a:tc>
                  <a:txBody>
                    <a:bodyPr/>
                    <a:lstStyle/>
                    <a:p>
                      <a:r>
                        <a:rPr lang="en-US" sz="1000" dirty="0" smtClean="0"/>
                        <a:t>120 MB/sec</a:t>
                      </a:r>
                      <a:endParaRPr lang="en-US" sz="1000" dirty="0"/>
                    </a:p>
                  </a:txBody>
                  <a:tcPr>
                    <a:solidFill>
                      <a:srgbClr val="E8E8E8"/>
                    </a:solidFill>
                  </a:tcPr>
                </a:tc>
                <a:tc>
                  <a:txBody>
                    <a:bodyPr/>
                    <a:lstStyle/>
                    <a:p>
                      <a:r>
                        <a:rPr lang="en-US" sz="1000" dirty="0" smtClean="0"/>
                        <a:t>180 MB</a:t>
                      </a:r>
                      <a:r>
                        <a:rPr lang="en-US" sz="1000" baseline="0" dirty="0" smtClean="0"/>
                        <a:t>/sec</a:t>
                      </a:r>
                      <a:endParaRPr lang="en-US" sz="1000" dirty="0"/>
                    </a:p>
                  </a:txBody>
                  <a:tcPr>
                    <a:solidFill>
                      <a:srgbClr val="E8E8E8"/>
                    </a:solidFill>
                  </a:tcPr>
                </a:tc>
              </a:tr>
              <a:tr h="233734">
                <a:tc>
                  <a:txBody>
                    <a:bodyPr/>
                    <a:lstStyle/>
                    <a:p>
                      <a:r>
                        <a:rPr lang="en-US" sz="1000" dirty="0" smtClean="0"/>
                        <a:t>LTO5</a:t>
                      </a:r>
                      <a:endParaRPr lang="en-US" sz="1000" dirty="0"/>
                    </a:p>
                  </a:txBody>
                  <a:tcPr>
                    <a:solidFill>
                      <a:srgbClr val="E8E8E8"/>
                    </a:solidFill>
                  </a:tcPr>
                </a:tc>
                <a:tc>
                  <a:txBody>
                    <a:bodyPr/>
                    <a:lstStyle/>
                    <a:p>
                      <a:r>
                        <a:rPr lang="en-US" sz="1000" dirty="0" smtClean="0"/>
                        <a:t>1.5 TB</a:t>
                      </a:r>
                      <a:endParaRPr lang="en-US" sz="1000" dirty="0"/>
                    </a:p>
                  </a:txBody>
                  <a:tcPr>
                    <a:solidFill>
                      <a:srgbClr val="E8E8E8"/>
                    </a:solidFill>
                  </a:tcPr>
                </a:tc>
                <a:tc>
                  <a:txBody>
                    <a:bodyPr/>
                    <a:lstStyle/>
                    <a:p>
                      <a:r>
                        <a:rPr lang="en-US" sz="1000" dirty="0" smtClean="0"/>
                        <a:t>3 TB</a:t>
                      </a:r>
                      <a:endParaRPr lang="en-US" sz="1000" dirty="0"/>
                    </a:p>
                  </a:txBody>
                  <a:tcPr>
                    <a:solidFill>
                      <a:srgbClr val="E8E8E8"/>
                    </a:solidFill>
                  </a:tcPr>
                </a:tc>
                <a:tc>
                  <a:txBody>
                    <a:bodyPr/>
                    <a:lstStyle/>
                    <a:p>
                      <a:r>
                        <a:rPr lang="en-US" sz="1000" dirty="0" smtClean="0"/>
                        <a:t>140</a:t>
                      </a:r>
                      <a:r>
                        <a:rPr lang="en-US" sz="1000" baseline="0" dirty="0" smtClean="0"/>
                        <a:t> MB/sec</a:t>
                      </a:r>
                      <a:endParaRPr lang="en-US" sz="1000" dirty="0"/>
                    </a:p>
                  </a:txBody>
                  <a:tcPr>
                    <a:solidFill>
                      <a:srgbClr val="E8E8E8"/>
                    </a:solidFill>
                  </a:tcPr>
                </a:tc>
                <a:tc>
                  <a:txBody>
                    <a:bodyPr/>
                    <a:lstStyle/>
                    <a:p>
                      <a:r>
                        <a:rPr lang="en-US" sz="1000" dirty="0" smtClean="0"/>
                        <a:t>210 MB</a:t>
                      </a:r>
                      <a:r>
                        <a:rPr lang="en-US" sz="1000" baseline="0" dirty="0" smtClean="0"/>
                        <a:t>/sec</a:t>
                      </a:r>
                      <a:endParaRPr lang="en-US" sz="1000" dirty="0"/>
                    </a:p>
                  </a:txBody>
                  <a:tcPr>
                    <a:solidFill>
                      <a:srgbClr val="E8E8E8"/>
                    </a:solidFill>
                  </a:tcPr>
                </a:tc>
              </a:tr>
              <a:tr h="233734">
                <a:tc>
                  <a:txBody>
                    <a:bodyPr/>
                    <a:lstStyle/>
                    <a:p>
                      <a:r>
                        <a:rPr lang="en-US" sz="1000" dirty="0" smtClean="0"/>
                        <a:t>T10000C</a:t>
                      </a:r>
                      <a:endParaRPr lang="en-US" sz="1000" dirty="0"/>
                    </a:p>
                  </a:txBody>
                  <a:tcPr>
                    <a:solidFill>
                      <a:srgbClr val="E8E8E8"/>
                    </a:solidFill>
                  </a:tcPr>
                </a:tc>
                <a:tc>
                  <a:txBody>
                    <a:bodyPr/>
                    <a:lstStyle/>
                    <a:p>
                      <a:r>
                        <a:rPr lang="en-US" sz="1000" dirty="0" smtClean="0"/>
                        <a:t>5 TB</a:t>
                      </a:r>
                      <a:endParaRPr lang="en-US" sz="1000" dirty="0"/>
                    </a:p>
                  </a:txBody>
                  <a:tcPr>
                    <a:solidFill>
                      <a:srgbClr val="E8E8E8"/>
                    </a:solidFill>
                  </a:tcPr>
                </a:tc>
                <a:tc>
                  <a:txBody>
                    <a:bodyPr/>
                    <a:lstStyle/>
                    <a:p>
                      <a:r>
                        <a:rPr lang="en-US" sz="1000" dirty="0" smtClean="0"/>
                        <a:t>10 TB</a:t>
                      </a:r>
                      <a:endParaRPr lang="en-US" sz="1000" dirty="0"/>
                    </a:p>
                  </a:txBody>
                  <a:tcPr>
                    <a:solidFill>
                      <a:srgbClr val="E8E8E8"/>
                    </a:solidFill>
                  </a:tcPr>
                </a:tc>
                <a:tc>
                  <a:txBody>
                    <a:bodyPr/>
                    <a:lstStyle/>
                    <a:p>
                      <a:r>
                        <a:rPr lang="en-US" sz="1000" dirty="0" smtClean="0"/>
                        <a:t>240 MB/sec</a:t>
                      </a:r>
                      <a:endParaRPr lang="en-US" sz="1000" dirty="0"/>
                    </a:p>
                  </a:txBody>
                  <a:tcPr>
                    <a:solidFill>
                      <a:srgbClr val="E8E8E8"/>
                    </a:solidFill>
                  </a:tcPr>
                </a:tc>
                <a:tc>
                  <a:txBody>
                    <a:bodyPr/>
                    <a:lstStyle/>
                    <a:p>
                      <a:r>
                        <a:rPr lang="en-US" sz="1000" dirty="0" smtClean="0"/>
                        <a:t>360 MB</a:t>
                      </a:r>
                      <a:r>
                        <a:rPr lang="en-US" sz="1000" baseline="0" dirty="0" smtClean="0"/>
                        <a:t>/sec</a:t>
                      </a:r>
                      <a:endParaRPr lang="en-US" sz="1000" dirty="0"/>
                    </a:p>
                  </a:txBody>
                  <a:tcPr>
                    <a:solidFill>
                      <a:srgbClr val="E8E8E8"/>
                    </a:solidFill>
                  </a:tcPr>
                </a:tc>
              </a:tr>
            </a:tbl>
          </a:graphicData>
        </a:graphic>
      </p:graphicFrame>
      <p:sp>
        <p:nvSpPr>
          <p:cNvPr id="46135" name="TextBox 7"/>
          <p:cNvSpPr txBox="1">
            <a:spLocks noChangeArrowheads="1"/>
          </p:cNvSpPr>
          <p:nvPr/>
        </p:nvSpPr>
        <p:spPr bwMode="auto">
          <a:xfrm>
            <a:off x="1066800" y="1238250"/>
            <a:ext cx="2781300" cy="369888"/>
          </a:xfrm>
          <a:prstGeom prst="rect">
            <a:avLst/>
          </a:prstGeom>
          <a:noFill/>
          <a:ln w="9525">
            <a:noFill/>
            <a:miter lim="800000"/>
            <a:headEnd/>
            <a:tailEnd/>
          </a:ln>
        </p:spPr>
        <p:txBody>
          <a:bodyPr>
            <a:spAutoFit/>
          </a:bodyPr>
          <a:lstStyle/>
          <a:p>
            <a:r>
              <a:rPr lang="en-US">
                <a:solidFill>
                  <a:schemeClr val="tx2"/>
                </a:solidFill>
              </a:rPr>
              <a:t>Exadata to Media Server</a:t>
            </a:r>
          </a:p>
        </p:txBody>
      </p:sp>
      <p:pic>
        <p:nvPicPr>
          <p:cNvPr id="9" name="Picture 2"/>
          <p:cNvPicPr>
            <a:picLocks noChangeAspect="1" noChangeArrowheads="1"/>
          </p:cNvPicPr>
          <p:nvPr/>
        </p:nvPicPr>
        <p:blipFill>
          <a:blip r:embed="rId5" cstate="print">
            <a:duotone>
              <a:schemeClr val="bg2">
                <a:shade val="45000"/>
                <a:satMod val="135000"/>
              </a:schemeClr>
              <a:prstClr val="white"/>
            </a:duotone>
            <a:lum/>
          </a:blip>
          <a:srcRect/>
          <a:stretch>
            <a:fillRect/>
          </a:stretch>
        </p:blipFill>
        <p:spPr bwMode="auto">
          <a:xfrm>
            <a:off x="347663" y="1152525"/>
            <a:ext cx="823912" cy="2521812"/>
          </a:xfrm>
          <a:prstGeom prst="rect">
            <a:avLst/>
          </a:prstGeom>
          <a:noFill/>
          <a:ln w="9525">
            <a:noFill/>
            <a:miter lim="800000"/>
            <a:headEnd/>
            <a:tailEnd/>
          </a:ln>
        </p:spPr>
      </p:pic>
      <p:graphicFrame>
        <p:nvGraphicFramePr>
          <p:cNvPr id="5" name="Content Placeholder 4"/>
          <p:cNvGraphicFramePr>
            <a:graphicFrameLocks noGrp="1"/>
          </p:cNvGraphicFramePr>
          <p:nvPr>
            <p:ph sz="quarter" idx="12"/>
          </p:nvPr>
        </p:nvGraphicFramePr>
        <p:xfrm>
          <a:off x="1028700" y="1598613"/>
          <a:ext cx="3171827" cy="1142640"/>
        </p:xfrm>
        <a:graphic>
          <a:graphicData uri="http://schemas.openxmlformats.org/drawingml/2006/table">
            <a:tbl>
              <a:tblPr firstRow="1" bandRow="1">
                <a:tableStyleId>{5C22544A-7EE6-4342-B048-85BDC9FD1C3A}</a:tableStyleId>
              </a:tblPr>
              <a:tblGrid>
                <a:gridCol w="1632835"/>
                <a:gridCol w="1538992"/>
              </a:tblGrid>
              <a:tr h="258720">
                <a:tc>
                  <a:txBody>
                    <a:bodyPr/>
                    <a:lstStyle/>
                    <a:p>
                      <a:r>
                        <a:rPr lang="en-US" sz="1000" dirty="0" smtClean="0"/>
                        <a:t>Network Connectivity</a:t>
                      </a:r>
                      <a:endParaRPr lang="en-US" sz="1000" dirty="0"/>
                    </a:p>
                  </a:txBody>
                  <a:tcPr anchor="b"/>
                </a:tc>
                <a:tc>
                  <a:txBody>
                    <a:bodyPr/>
                    <a:lstStyle/>
                    <a:p>
                      <a:r>
                        <a:rPr lang="en-US" sz="1000" dirty="0" smtClean="0"/>
                        <a:t>Typical Network</a:t>
                      </a:r>
                      <a:r>
                        <a:rPr lang="en-US" sz="1000" baseline="0" dirty="0" smtClean="0"/>
                        <a:t> Bandwidth per Port</a:t>
                      </a:r>
                      <a:endParaRPr lang="en-US" sz="1000" dirty="0"/>
                    </a:p>
                  </a:txBody>
                  <a:tcPr anchor="b"/>
                </a:tc>
              </a:tr>
              <a:tr h="258720">
                <a:tc>
                  <a:txBody>
                    <a:bodyPr/>
                    <a:lstStyle/>
                    <a:p>
                      <a:r>
                        <a:rPr lang="en-US" sz="1000" dirty="0" err="1" smtClean="0"/>
                        <a:t>InifinBand</a:t>
                      </a:r>
                      <a:r>
                        <a:rPr lang="en-US" sz="1000" dirty="0" smtClean="0"/>
                        <a:t> QDR (40Gbps)</a:t>
                      </a:r>
                      <a:endParaRPr lang="en-US" sz="1000" dirty="0"/>
                    </a:p>
                  </a:txBody>
                  <a:tcPr>
                    <a:solidFill>
                      <a:srgbClr val="E8E8E8"/>
                    </a:solidFill>
                  </a:tcPr>
                </a:tc>
                <a:tc>
                  <a:txBody>
                    <a:bodyPr/>
                    <a:lstStyle/>
                    <a:p>
                      <a:r>
                        <a:rPr lang="en-US" sz="1000" dirty="0" smtClean="0"/>
                        <a:t>2GB – 2.5GB/sec*</a:t>
                      </a:r>
                      <a:endParaRPr lang="en-US" sz="1000" dirty="0"/>
                    </a:p>
                  </a:txBody>
                  <a:tcPr>
                    <a:solidFill>
                      <a:srgbClr val="E8E8E8"/>
                    </a:solidFill>
                  </a:tcPr>
                </a:tc>
              </a:tr>
              <a:tr h="242136">
                <a:tc>
                  <a:txBody>
                    <a:bodyPr/>
                    <a:lstStyle/>
                    <a:p>
                      <a:r>
                        <a:rPr lang="en-US" sz="1000" dirty="0" smtClean="0"/>
                        <a:t>10 </a:t>
                      </a:r>
                      <a:r>
                        <a:rPr lang="en-US" sz="1000" dirty="0" err="1" smtClean="0"/>
                        <a:t>GigE</a:t>
                      </a:r>
                      <a:endParaRPr lang="en-US" sz="1000" dirty="0"/>
                    </a:p>
                  </a:txBody>
                  <a:tcPr>
                    <a:solidFill>
                      <a:srgbClr val="E8E8E8"/>
                    </a:solidFill>
                  </a:tcPr>
                </a:tc>
                <a:tc>
                  <a:txBody>
                    <a:bodyPr/>
                    <a:lstStyle/>
                    <a:p>
                      <a:r>
                        <a:rPr lang="en-US" sz="1000" dirty="0" smtClean="0"/>
                        <a:t>1GB – 1.25GB/sec</a:t>
                      </a:r>
                      <a:endParaRPr lang="en-US" sz="1000" dirty="0"/>
                    </a:p>
                  </a:txBody>
                  <a:tcPr>
                    <a:solidFill>
                      <a:srgbClr val="E8E8E8"/>
                    </a:solidFill>
                  </a:tcPr>
                </a:tc>
              </a:tr>
              <a:tr h="242136">
                <a:tc>
                  <a:txBody>
                    <a:bodyPr/>
                    <a:lstStyle/>
                    <a:p>
                      <a:r>
                        <a:rPr lang="en-US" sz="1000" dirty="0" smtClean="0"/>
                        <a:t>1 </a:t>
                      </a:r>
                      <a:r>
                        <a:rPr lang="en-US" sz="1000" dirty="0" err="1" smtClean="0"/>
                        <a:t>GigE</a:t>
                      </a:r>
                      <a:endParaRPr lang="en-US" sz="1000" dirty="0"/>
                    </a:p>
                  </a:txBody>
                  <a:tcPr>
                    <a:solidFill>
                      <a:srgbClr val="E8E8E8"/>
                    </a:solidFill>
                  </a:tcPr>
                </a:tc>
                <a:tc>
                  <a:txBody>
                    <a:bodyPr/>
                    <a:lstStyle/>
                    <a:p>
                      <a:r>
                        <a:rPr lang="en-US" sz="1000" dirty="0" smtClean="0"/>
                        <a:t>100MB</a:t>
                      </a:r>
                      <a:r>
                        <a:rPr lang="en-US" sz="1000" baseline="0" dirty="0" smtClean="0"/>
                        <a:t> – 125MB/sec</a:t>
                      </a:r>
                      <a:endParaRPr lang="en-US" sz="1000" dirty="0"/>
                    </a:p>
                  </a:txBody>
                  <a:tcPr>
                    <a:solidFill>
                      <a:srgbClr val="E8E8E8"/>
                    </a:solidFill>
                  </a:tcPr>
                </a:tc>
              </a:tr>
            </a:tbl>
          </a:graphicData>
        </a:graphic>
      </p:graphicFrame>
      <p:cxnSp>
        <p:nvCxnSpPr>
          <p:cNvPr id="14" name="Straight Connector 13"/>
          <p:cNvCxnSpPr/>
          <p:nvPr/>
        </p:nvCxnSpPr>
        <p:spPr>
          <a:xfrm>
            <a:off x="2228850" y="2752725"/>
            <a:ext cx="9525" cy="704850"/>
          </a:xfrm>
          <a:prstGeom prst="line">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rot="5400000" flipH="1" flipV="1">
            <a:off x="4562475" y="3590925"/>
            <a:ext cx="600075" cy="314325"/>
          </a:xfrm>
          <a:prstGeom prst="bentConnector3">
            <a:avLst>
              <a:gd name="adj1" fmla="val -794"/>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46156" name="TextBox 23"/>
          <p:cNvSpPr txBox="1">
            <a:spLocks noChangeArrowheads="1"/>
          </p:cNvSpPr>
          <p:nvPr/>
        </p:nvSpPr>
        <p:spPr bwMode="auto">
          <a:xfrm>
            <a:off x="5000625" y="1371600"/>
            <a:ext cx="3381375" cy="369888"/>
          </a:xfrm>
          <a:prstGeom prst="rect">
            <a:avLst/>
          </a:prstGeom>
          <a:noFill/>
          <a:ln w="9525">
            <a:noFill/>
            <a:miter lim="800000"/>
            <a:headEnd/>
            <a:tailEnd/>
          </a:ln>
        </p:spPr>
        <p:txBody>
          <a:bodyPr>
            <a:spAutoFit/>
          </a:bodyPr>
          <a:lstStyle/>
          <a:p>
            <a:r>
              <a:rPr lang="en-US">
                <a:solidFill>
                  <a:schemeClr val="tx2"/>
                </a:solidFill>
              </a:rPr>
              <a:t>Per Tape Capacity and Speeds</a:t>
            </a:r>
          </a:p>
        </p:txBody>
      </p:sp>
      <p:sp>
        <p:nvSpPr>
          <p:cNvPr id="46157" name="TextBox 24"/>
          <p:cNvSpPr txBox="1">
            <a:spLocks noChangeArrowheads="1"/>
          </p:cNvSpPr>
          <p:nvPr/>
        </p:nvSpPr>
        <p:spPr bwMode="auto">
          <a:xfrm>
            <a:off x="2438400" y="3152775"/>
            <a:ext cx="1685925" cy="369888"/>
          </a:xfrm>
          <a:prstGeom prst="rect">
            <a:avLst/>
          </a:prstGeom>
          <a:noFill/>
          <a:ln w="9525">
            <a:noFill/>
            <a:miter lim="800000"/>
            <a:headEnd/>
            <a:tailEnd/>
          </a:ln>
        </p:spPr>
        <p:txBody>
          <a:bodyPr>
            <a:spAutoFit/>
          </a:bodyPr>
          <a:lstStyle/>
          <a:p>
            <a:r>
              <a:rPr lang="en-US">
                <a:solidFill>
                  <a:schemeClr val="tx2"/>
                </a:solidFill>
              </a:rPr>
              <a:t>Media Server</a:t>
            </a:r>
          </a:p>
        </p:txBody>
      </p:sp>
      <p:sp>
        <p:nvSpPr>
          <p:cNvPr id="46158" name="TextBox 15"/>
          <p:cNvSpPr txBox="1">
            <a:spLocks noChangeArrowheads="1"/>
          </p:cNvSpPr>
          <p:nvPr/>
        </p:nvSpPr>
        <p:spPr bwMode="auto">
          <a:xfrm>
            <a:off x="5114925" y="4276725"/>
            <a:ext cx="3790950" cy="276225"/>
          </a:xfrm>
          <a:prstGeom prst="rect">
            <a:avLst/>
          </a:prstGeom>
          <a:noFill/>
          <a:ln w="9525">
            <a:noFill/>
            <a:miter lim="800000"/>
            <a:headEnd/>
            <a:tailEnd/>
          </a:ln>
        </p:spPr>
        <p:txBody>
          <a:bodyPr>
            <a:spAutoFit/>
          </a:bodyPr>
          <a:lstStyle/>
          <a:p>
            <a:r>
              <a:rPr lang="en-US" sz="1200">
                <a:solidFill>
                  <a:schemeClr val="tx2"/>
                </a:solidFill>
              </a:rPr>
              <a:t>* 3GB/sec when using OSB 10.4 RDS/RDMA over IB</a:t>
            </a: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3208338" y="3995738"/>
            <a:ext cx="1597025" cy="290512"/>
          </a:xfrm>
          <a:prstGeom prst="rect">
            <a:avLst/>
          </a:prstGeom>
          <a:noFill/>
          <a:ln w="9525">
            <a:noFill/>
            <a:miter lim="800000"/>
            <a:headEnd/>
            <a:tailEnd/>
          </a:ln>
        </p:spPr>
      </p:pic>
      <p:sp>
        <p:nvSpPr>
          <p:cNvPr id="48131" name="Title 1"/>
          <p:cNvSpPr>
            <a:spLocks noGrp="1"/>
          </p:cNvSpPr>
          <p:nvPr>
            <p:ph type="title"/>
          </p:nvPr>
        </p:nvSpPr>
        <p:spPr>
          <a:xfrm>
            <a:off x="804863" y="246063"/>
            <a:ext cx="8229600" cy="406400"/>
          </a:xfrm>
        </p:spPr>
        <p:txBody>
          <a:bodyPr/>
          <a:lstStyle/>
          <a:p>
            <a:r>
              <a:rPr lang="en-US" smtClean="0"/>
              <a:t>How Do I Calculate Available Throughput?</a:t>
            </a:r>
          </a:p>
        </p:txBody>
      </p:sp>
      <p:sp>
        <p:nvSpPr>
          <p:cNvPr id="48132" name="Text Placeholder 3"/>
          <p:cNvSpPr>
            <a:spLocks noGrp="1"/>
          </p:cNvSpPr>
          <p:nvPr>
            <p:ph type="body" sz="quarter" idx="13"/>
          </p:nvPr>
        </p:nvSpPr>
        <p:spPr>
          <a:xfrm>
            <a:off x="804863" y="647700"/>
            <a:ext cx="8229600" cy="304800"/>
          </a:xfrm>
        </p:spPr>
        <p:txBody>
          <a:bodyPr/>
          <a:lstStyle/>
          <a:p>
            <a:pPr>
              <a:spcAft>
                <a:spcPct val="0"/>
              </a:spcAft>
            </a:pPr>
            <a:r>
              <a:rPr lang="en-US" smtClean="0"/>
              <a:t>One Component at a Time!</a:t>
            </a:r>
          </a:p>
        </p:txBody>
      </p:sp>
      <p:sp>
        <p:nvSpPr>
          <p:cNvPr id="48133" name="TextBox 7"/>
          <p:cNvSpPr txBox="1">
            <a:spLocks noChangeArrowheads="1"/>
          </p:cNvSpPr>
          <p:nvPr/>
        </p:nvSpPr>
        <p:spPr bwMode="auto">
          <a:xfrm>
            <a:off x="1057275" y="1228725"/>
            <a:ext cx="3000375" cy="307975"/>
          </a:xfrm>
          <a:prstGeom prst="rect">
            <a:avLst/>
          </a:prstGeom>
          <a:noFill/>
          <a:ln w="9525">
            <a:noFill/>
            <a:miter lim="800000"/>
            <a:headEnd/>
            <a:tailEnd/>
          </a:ln>
        </p:spPr>
        <p:txBody>
          <a:bodyPr>
            <a:spAutoFit/>
          </a:bodyPr>
          <a:lstStyle/>
          <a:p>
            <a:r>
              <a:rPr lang="en-US" sz="1400">
                <a:solidFill>
                  <a:schemeClr val="tx2"/>
                </a:solidFill>
              </a:rPr>
              <a:t>Exadata to Media Server(s)</a:t>
            </a:r>
          </a:p>
        </p:txBody>
      </p:sp>
      <p:pic>
        <p:nvPicPr>
          <p:cNvPr id="9" name="Picture 2"/>
          <p:cNvPicPr>
            <a:picLocks noChangeAspect="1" noChangeArrowheads="1"/>
          </p:cNvPicPr>
          <p:nvPr/>
        </p:nvPicPr>
        <p:blipFill>
          <a:blip r:embed="rId4" cstate="print">
            <a:duotone>
              <a:schemeClr val="bg2">
                <a:shade val="45000"/>
                <a:satMod val="135000"/>
              </a:schemeClr>
              <a:prstClr val="white"/>
            </a:duotone>
            <a:lum/>
          </a:blip>
          <a:srcRect/>
          <a:stretch>
            <a:fillRect/>
          </a:stretch>
        </p:blipFill>
        <p:spPr bwMode="auto">
          <a:xfrm>
            <a:off x="347663" y="1152526"/>
            <a:ext cx="644174" cy="1971674"/>
          </a:xfrm>
          <a:prstGeom prst="rect">
            <a:avLst/>
          </a:prstGeom>
          <a:noFill/>
          <a:ln w="9525">
            <a:noFill/>
            <a:miter lim="800000"/>
            <a:headEnd/>
            <a:tailEnd/>
          </a:ln>
        </p:spPr>
      </p:pic>
      <p:graphicFrame>
        <p:nvGraphicFramePr>
          <p:cNvPr id="5" name="Content Placeholder 4"/>
          <p:cNvGraphicFramePr>
            <a:graphicFrameLocks noGrp="1"/>
          </p:cNvGraphicFramePr>
          <p:nvPr>
            <p:ph sz="quarter" idx="12"/>
          </p:nvPr>
        </p:nvGraphicFramePr>
        <p:xfrm>
          <a:off x="1114425" y="1579563"/>
          <a:ext cx="3226244" cy="963612"/>
        </p:xfrm>
        <a:graphic>
          <a:graphicData uri="http://schemas.openxmlformats.org/drawingml/2006/table">
            <a:tbl>
              <a:tblPr firstRow="1" bandRow="1">
                <a:tableStyleId>{5C22544A-7EE6-4342-B048-85BDC9FD1C3A}</a:tableStyleId>
              </a:tblPr>
              <a:tblGrid>
                <a:gridCol w="266702"/>
                <a:gridCol w="1266825"/>
                <a:gridCol w="228600"/>
                <a:gridCol w="1464117"/>
              </a:tblGrid>
              <a:tr h="433625">
                <a:tc gridSpan="2">
                  <a:txBody>
                    <a:bodyPr/>
                    <a:lstStyle/>
                    <a:p>
                      <a:pPr algn="ctr"/>
                      <a:r>
                        <a:rPr lang="en-US" sz="1100" b="0" dirty="0" smtClean="0">
                          <a:solidFill>
                            <a:schemeClr val="tx1"/>
                          </a:solidFill>
                        </a:rPr>
                        <a:t># database nodes</a:t>
                      </a:r>
                      <a:endParaRPr lang="en-US" sz="1100" b="0" dirty="0">
                        <a:solidFill>
                          <a:schemeClr val="tx1"/>
                        </a:solidFill>
                      </a:endParaRPr>
                    </a:p>
                  </a:txBody>
                  <a:tcPr anchor="ct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100" b="1" dirty="0" smtClean="0">
                          <a:solidFill>
                            <a:schemeClr val="tx1"/>
                          </a:solidFill>
                        </a:rPr>
                        <a:t>X</a:t>
                      </a:r>
                      <a:endParaRPr lang="en-US" sz="1100" b="1" dirty="0">
                        <a:solidFill>
                          <a:schemeClr val="tx1"/>
                        </a:solidFill>
                      </a:endParaRPr>
                    </a:p>
                  </a:txBody>
                  <a:tcPr anchor="ctr">
                    <a:solidFill>
                      <a:srgbClr val="E8E8E8"/>
                    </a:solidFill>
                  </a:tcPr>
                </a:tc>
                <a:tc>
                  <a:txBody>
                    <a:bodyPr/>
                    <a:lstStyle/>
                    <a:p>
                      <a:pPr algn="ctr"/>
                      <a:r>
                        <a:rPr lang="en-US" sz="1100" b="0" dirty="0" smtClean="0">
                          <a:solidFill>
                            <a:schemeClr val="tx1"/>
                          </a:solidFill>
                        </a:rPr>
                        <a:t>Estimated throughput</a:t>
                      </a:r>
                      <a:r>
                        <a:rPr lang="en-US" sz="1100" b="0" baseline="0" dirty="0" smtClean="0">
                          <a:solidFill>
                            <a:schemeClr val="tx1"/>
                          </a:solidFill>
                        </a:rPr>
                        <a:t> per port</a:t>
                      </a:r>
                      <a:endParaRPr lang="en-US" sz="1100" b="0" dirty="0">
                        <a:solidFill>
                          <a:schemeClr val="tx1"/>
                        </a:solidFill>
                      </a:endParaRPr>
                    </a:p>
                  </a:txBody>
                  <a:tcPr>
                    <a:solidFill>
                      <a:srgbClr val="E8E8E8"/>
                    </a:solidFill>
                  </a:tcPr>
                </a:tc>
              </a:tr>
              <a:tr h="529987">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r>
                        <a:rPr lang="en-US" sz="1200" b="1" dirty="0" smtClean="0">
                          <a:solidFill>
                            <a:schemeClr val="bg1"/>
                          </a:solidFill>
                        </a:rPr>
                        <a:t>Total available </a:t>
                      </a:r>
                      <a:r>
                        <a:rPr lang="en-US" sz="1200" b="1" baseline="0" dirty="0" smtClean="0">
                          <a:solidFill>
                            <a:schemeClr val="bg1"/>
                          </a:solidFill>
                        </a:rPr>
                        <a:t>throughput from Exadata to the media server(s)</a:t>
                      </a:r>
                      <a:endParaRPr lang="en-US" sz="1400" b="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pSp>
        <p:nvGrpSpPr>
          <p:cNvPr id="2" name="Group 29"/>
          <p:cNvGrpSpPr>
            <a:grpSpLocks/>
          </p:cNvGrpSpPr>
          <p:nvPr/>
        </p:nvGrpSpPr>
        <p:grpSpPr bwMode="auto">
          <a:xfrm>
            <a:off x="4600575" y="3219450"/>
            <a:ext cx="3226243" cy="1295400"/>
            <a:chOff x="4600573" y="3219450"/>
            <a:chExt cx="3227129" cy="1295400"/>
          </a:xfrm>
        </p:grpSpPr>
        <p:graphicFrame>
          <p:nvGraphicFramePr>
            <p:cNvPr id="17" name="Content Placeholder 4"/>
            <p:cNvGraphicFramePr>
              <a:graphicFrameLocks/>
            </p:cNvGraphicFramePr>
            <p:nvPr/>
          </p:nvGraphicFramePr>
          <p:xfrm>
            <a:off x="4600573" y="3551238"/>
            <a:ext cx="3227129" cy="963612"/>
          </p:xfrm>
          <a:graphic>
            <a:graphicData uri="http://schemas.openxmlformats.org/drawingml/2006/table">
              <a:tbl>
                <a:tblPr firstRow="1" bandRow="1">
                  <a:tableStyleId>{5C22544A-7EE6-4342-B048-85BDC9FD1C3A}</a:tableStyleId>
                </a:tblPr>
                <a:tblGrid>
                  <a:gridCol w="492676"/>
                  <a:gridCol w="1021801"/>
                  <a:gridCol w="238125"/>
                  <a:gridCol w="1473641"/>
                </a:tblGrid>
                <a:tr h="43362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0" dirty="0" smtClean="0">
                            <a:solidFill>
                              <a:schemeClr val="tx1"/>
                            </a:solidFill>
                            <a:latin typeface="+mn-lt"/>
                            <a:ea typeface="ヒラギノ角ゴ Pro W3"/>
                            <a:cs typeface="ヒラギノ角ゴ Pro W3"/>
                          </a:rPr>
                          <a:t># of active HBAs</a:t>
                        </a:r>
                      </a:p>
                    </a:txBody>
                    <a:tcPr anchor="ctr">
                      <a:solidFill>
                        <a:srgbClr val="E8E8E8"/>
                      </a:solidFill>
                    </a:tcPr>
                  </a:tc>
                  <a:tc hMerge="1">
                    <a:txBody>
                      <a:bodyPr/>
                      <a:lstStyle/>
                      <a:p>
                        <a:endParaRPr lang="en-US"/>
                      </a:p>
                    </a:txBody>
                    <a:tcPr>
                      <a:solidFill>
                        <a:srgbClr val="E8E8E8"/>
                      </a:solidFill>
                    </a:tcPr>
                  </a:tc>
                  <a:tc>
                    <a:txBody>
                      <a:bodyPr/>
                      <a:lstStyle/>
                      <a:p>
                        <a:pPr algn="ctr"/>
                        <a:r>
                          <a:rPr lang="en-US" sz="1100" b="0" dirty="0" smtClean="0">
                            <a:solidFill>
                              <a:schemeClr val="tx1"/>
                            </a:solidFill>
                          </a:rPr>
                          <a:t>X</a:t>
                        </a:r>
                        <a:endParaRPr lang="en-US" sz="1100" b="0" dirty="0">
                          <a:solidFill>
                            <a:schemeClr val="tx1"/>
                          </a:solidFill>
                        </a:endParaRPr>
                      </a:p>
                    </a:txBody>
                    <a:tcPr anchor="ctr">
                      <a:solidFill>
                        <a:srgbClr val="E8E8E8"/>
                      </a:solidFill>
                    </a:tcPr>
                  </a:tc>
                  <a:tc>
                    <a:txBody>
                      <a:bodyPr/>
                      <a:lstStyle/>
                      <a:p>
                        <a:pPr algn="ctr"/>
                        <a:r>
                          <a:rPr lang="en-US" sz="1100" b="0" kern="0" dirty="0" smtClean="0">
                            <a:solidFill>
                              <a:schemeClr val="tx1"/>
                            </a:solidFill>
                            <a:latin typeface="+mn-lt"/>
                            <a:ea typeface="ヒラギノ角ゴ Pro W3"/>
                            <a:cs typeface="ヒラギノ角ゴ Pro W3"/>
                          </a:rPr>
                          <a:t>estimated throughput per port</a:t>
                        </a:r>
                        <a:endParaRPr lang="en-US" sz="1100" b="0" dirty="0">
                          <a:solidFill>
                            <a:schemeClr val="tx1"/>
                          </a:solidFill>
                        </a:endParaRPr>
                      </a:p>
                    </a:txBody>
                    <a:tcPr>
                      <a:solidFill>
                        <a:srgbClr val="E8E8E8"/>
                      </a:solidFill>
                    </a:tcPr>
                  </a:tc>
                </a:tr>
                <a:tr h="529987">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l" fontAlgn="auto">
                          <a:spcBef>
                            <a:spcPts val="0"/>
                          </a:spcBef>
                          <a:spcAft>
                            <a:spcPts val="0"/>
                          </a:spcAft>
                          <a:defRPr/>
                        </a:pPr>
                        <a:r>
                          <a:rPr lang="en-US" sz="1200" b="1" kern="0" dirty="0" smtClean="0">
                            <a:solidFill>
                              <a:schemeClr val="bg1"/>
                            </a:solidFill>
                            <a:ea typeface="ヒラギノ角ゴ Pro W3"/>
                            <a:cs typeface="ヒラギノ角ゴ Pro W3"/>
                          </a:rPr>
                          <a:t>Available back-end throughput per media server to tape drives</a:t>
                        </a:r>
                        <a:endParaRPr lang="en-US" sz="1200" b="1" kern="0" dirty="0">
                          <a:solidFill>
                            <a:schemeClr val="bg1"/>
                          </a:solidFill>
                          <a:ea typeface="ヒラギノ角ゴ Pro W3"/>
                          <a:cs typeface="ヒラギノ角ゴ Pro W3"/>
                        </a:endParaRPr>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sp>
          <p:nvSpPr>
            <p:cNvPr id="48160" name="TextBox 20"/>
            <p:cNvSpPr txBox="1">
              <a:spLocks noChangeArrowheads="1"/>
            </p:cNvSpPr>
            <p:nvPr/>
          </p:nvSpPr>
          <p:spPr bwMode="auto">
            <a:xfrm>
              <a:off x="4610100" y="3219450"/>
              <a:ext cx="2133601" cy="307777"/>
            </a:xfrm>
            <a:prstGeom prst="rect">
              <a:avLst/>
            </a:prstGeom>
            <a:noFill/>
            <a:ln w="9525">
              <a:noFill/>
              <a:miter lim="800000"/>
              <a:headEnd/>
              <a:tailEnd/>
            </a:ln>
          </p:spPr>
          <p:txBody>
            <a:bodyPr>
              <a:spAutoFit/>
            </a:bodyPr>
            <a:lstStyle/>
            <a:p>
              <a:r>
                <a:rPr lang="en-US" sz="1400">
                  <a:solidFill>
                    <a:schemeClr val="tx2"/>
                  </a:solidFill>
                </a:rPr>
                <a:t>Media Server –  To Tape</a:t>
              </a:r>
            </a:p>
          </p:txBody>
        </p:sp>
      </p:grpSp>
      <p:grpSp>
        <p:nvGrpSpPr>
          <p:cNvPr id="3" name="Group 28"/>
          <p:cNvGrpSpPr>
            <a:grpSpLocks/>
          </p:cNvGrpSpPr>
          <p:nvPr/>
        </p:nvGrpSpPr>
        <p:grpSpPr bwMode="auto">
          <a:xfrm>
            <a:off x="342900" y="2695575"/>
            <a:ext cx="3264333" cy="1790700"/>
            <a:chOff x="342900" y="2695575"/>
            <a:chExt cx="3265214" cy="1790700"/>
          </a:xfrm>
        </p:grpSpPr>
        <p:sp>
          <p:nvSpPr>
            <p:cNvPr id="48156" name="TextBox 24"/>
            <p:cNvSpPr txBox="1">
              <a:spLocks noChangeArrowheads="1"/>
            </p:cNvSpPr>
            <p:nvPr/>
          </p:nvSpPr>
          <p:spPr bwMode="auto">
            <a:xfrm>
              <a:off x="342900" y="3181350"/>
              <a:ext cx="2133601" cy="307777"/>
            </a:xfrm>
            <a:prstGeom prst="rect">
              <a:avLst/>
            </a:prstGeom>
            <a:noFill/>
            <a:ln w="9525">
              <a:noFill/>
              <a:miter lim="800000"/>
              <a:headEnd/>
              <a:tailEnd/>
            </a:ln>
          </p:spPr>
          <p:txBody>
            <a:bodyPr>
              <a:spAutoFit/>
            </a:bodyPr>
            <a:lstStyle/>
            <a:p>
              <a:r>
                <a:rPr lang="en-US" sz="1400">
                  <a:solidFill>
                    <a:schemeClr val="tx2"/>
                  </a:solidFill>
                </a:rPr>
                <a:t>Media Server - Incoming </a:t>
              </a:r>
            </a:p>
          </p:txBody>
        </p:sp>
        <p:graphicFrame>
          <p:nvGraphicFramePr>
            <p:cNvPr id="20" name="Content Placeholder 4"/>
            <p:cNvGraphicFramePr>
              <a:graphicFrameLocks/>
            </p:cNvGraphicFramePr>
            <p:nvPr/>
          </p:nvGraphicFramePr>
          <p:xfrm>
            <a:off x="381000" y="3522663"/>
            <a:ext cx="3227114" cy="963612"/>
          </p:xfrm>
          <a:graphic>
            <a:graphicData uri="http://schemas.openxmlformats.org/drawingml/2006/table">
              <a:tbl>
                <a:tblPr firstRow="1" bandRow="1">
                  <a:tableStyleId>{5C22544A-7EE6-4342-B048-85BDC9FD1C3A}</a:tableStyleId>
                </a:tblPr>
                <a:tblGrid>
                  <a:gridCol w="492676"/>
                  <a:gridCol w="1021801"/>
                  <a:gridCol w="238125"/>
                  <a:gridCol w="1473641"/>
                </a:tblGrid>
                <a:tr h="43362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0" dirty="0" smtClean="0">
                            <a:solidFill>
                              <a:schemeClr val="tx1"/>
                            </a:solidFill>
                            <a:latin typeface="+mn-lt"/>
                            <a:ea typeface="ヒラギノ角ゴ Pro W3"/>
                            <a:cs typeface="ヒラギノ角ゴ Pro W3"/>
                          </a:rPr>
                          <a:t># of active network</a:t>
                        </a:r>
                        <a:r>
                          <a:rPr lang="en-US" sz="1100" b="0" kern="0" baseline="0" dirty="0" smtClean="0">
                            <a:solidFill>
                              <a:schemeClr val="tx1"/>
                            </a:solidFill>
                            <a:latin typeface="+mn-lt"/>
                            <a:ea typeface="ヒラギノ角ゴ Pro W3"/>
                            <a:cs typeface="ヒラギノ角ゴ Pro W3"/>
                          </a:rPr>
                          <a:t> </a:t>
                        </a:r>
                        <a:r>
                          <a:rPr lang="en-US" sz="1100" b="0" kern="0" dirty="0" smtClean="0">
                            <a:solidFill>
                              <a:schemeClr val="tx1"/>
                            </a:solidFill>
                            <a:latin typeface="+mn-lt"/>
                            <a:ea typeface="ヒラギノ角ゴ Pro W3"/>
                            <a:cs typeface="ヒラギノ角ゴ Pro W3"/>
                          </a:rPr>
                          <a:t>ports</a:t>
                        </a:r>
                      </a:p>
                    </a:txBody>
                    <a:tcPr anchor="ctr">
                      <a:solidFill>
                        <a:srgbClr val="E8E8E8"/>
                      </a:solidFill>
                    </a:tcPr>
                  </a:tc>
                  <a:tc hMerge="1">
                    <a:txBody>
                      <a:bodyPr/>
                      <a:lstStyle/>
                      <a:p>
                        <a:endParaRPr lang="en-US"/>
                      </a:p>
                    </a:txBody>
                    <a:tcPr>
                      <a:solidFill>
                        <a:srgbClr val="E8E8E8"/>
                      </a:solidFill>
                    </a:tcPr>
                  </a:tc>
                  <a:tc>
                    <a:txBody>
                      <a:bodyPr/>
                      <a:lstStyle/>
                      <a:p>
                        <a:pPr algn="ctr"/>
                        <a:r>
                          <a:rPr lang="en-US" sz="1100" b="0" dirty="0" smtClean="0">
                            <a:solidFill>
                              <a:schemeClr val="tx1"/>
                            </a:solidFill>
                          </a:rPr>
                          <a:t>X</a:t>
                        </a:r>
                        <a:endParaRPr lang="en-US" sz="1100" b="0" dirty="0">
                          <a:solidFill>
                            <a:schemeClr val="tx1"/>
                          </a:solidFill>
                        </a:endParaRPr>
                      </a:p>
                    </a:txBody>
                    <a:tcPr anchor="ctr">
                      <a:solidFill>
                        <a:srgbClr val="E8E8E8"/>
                      </a:solidFill>
                    </a:tcPr>
                  </a:tc>
                  <a:tc>
                    <a:txBody>
                      <a:bodyPr/>
                      <a:lstStyle/>
                      <a:p>
                        <a:pPr algn="ctr"/>
                        <a:r>
                          <a:rPr lang="en-US" sz="1100" b="0" kern="0" dirty="0" smtClean="0">
                            <a:solidFill>
                              <a:schemeClr val="tx1"/>
                            </a:solidFill>
                            <a:latin typeface="+mn-lt"/>
                            <a:ea typeface="ヒラギノ角ゴ Pro W3"/>
                            <a:cs typeface="ヒラギノ角ゴ Pro W3"/>
                          </a:rPr>
                          <a:t>estimated throughput per port</a:t>
                        </a:r>
                        <a:endParaRPr lang="en-US" sz="1100" b="0" dirty="0">
                          <a:solidFill>
                            <a:schemeClr val="tx1"/>
                          </a:solidFill>
                        </a:endParaRPr>
                      </a:p>
                    </a:txBody>
                    <a:tcPr>
                      <a:solidFill>
                        <a:srgbClr val="E8E8E8"/>
                      </a:solidFill>
                    </a:tcPr>
                  </a:tc>
                </a:tr>
                <a:tr h="529987">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l" fontAlgn="auto">
                          <a:spcBef>
                            <a:spcPts val="0"/>
                          </a:spcBef>
                          <a:spcAft>
                            <a:spcPts val="0"/>
                          </a:spcAft>
                          <a:defRPr/>
                        </a:pPr>
                        <a:r>
                          <a:rPr lang="en-US" sz="1200" b="1" kern="0" dirty="0" smtClean="0">
                            <a:solidFill>
                              <a:schemeClr val="bg1"/>
                            </a:solidFill>
                            <a:ea typeface="ヒラギノ角ゴ Pro W3"/>
                            <a:cs typeface="ヒラギノ角ゴ Pro W3"/>
                          </a:rPr>
                          <a:t>Available front-end throughput per media server</a:t>
                        </a:r>
                        <a:endParaRPr lang="en-US" sz="1200" b="1" kern="0" dirty="0">
                          <a:solidFill>
                            <a:schemeClr val="bg1"/>
                          </a:solidFill>
                          <a:ea typeface="ヒラギノ角ゴ Pro W3"/>
                          <a:cs typeface="ヒラギノ角ゴ Pro W3"/>
                        </a:endParaRPr>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cxnSp>
          <p:nvCxnSpPr>
            <p:cNvPr id="23" name="Straight Connector 22"/>
            <p:cNvCxnSpPr/>
            <p:nvPr/>
          </p:nvCxnSpPr>
          <p:spPr>
            <a:xfrm>
              <a:off x="2629517" y="2695575"/>
              <a:ext cx="9528" cy="704850"/>
            </a:xfrm>
            <a:prstGeom prst="line">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0"/>
          <p:cNvGrpSpPr>
            <a:grpSpLocks/>
          </p:cNvGrpSpPr>
          <p:nvPr/>
        </p:nvGrpSpPr>
        <p:grpSpPr bwMode="auto">
          <a:xfrm>
            <a:off x="4467225" y="1230313"/>
            <a:ext cx="4219575" cy="2255837"/>
            <a:chOff x="4467225" y="1230312"/>
            <a:chExt cx="4219574" cy="2255838"/>
          </a:xfrm>
        </p:grpSpPr>
        <p:pic>
          <p:nvPicPr>
            <p:cNvPr id="12" name="Picture 55"/>
            <p:cNvPicPr>
              <a:picLocks noChangeAspect="1" noChangeArrowheads="1"/>
            </p:cNvPicPr>
            <p:nvPr/>
          </p:nvPicPr>
          <p:blipFill>
            <a:blip r:embed="rId5" cstate="print">
              <a:duotone>
                <a:schemeClr val="bg2">
                  <a:shade val="45000"/>
                  <a:satMod val="135000"/>
                </a:schemeClr>
                <a:prstClr val="white"/>
              </a:duotone>
            </a:blip>
            <a:srcRect b="22165"/>
            <a:stretch>
              <a:fillRect/>
            </a:stretch>
          </p:blipFill>
          <p:spPr bwMode="auto">
            <a:xfrm>
              <a:off x="4467225" y="1230312"/>
              <a:ext cx="727075" cy="1803657"/>
            </a:xfrm>
            <a:prstGeom prst="rect">
              <a:avLst/>
            </a:prstGeom>
            <a:noFill/>
            <a:ln w="9525">
              <a:noFill/>
              <a:round/>
              <a:headEnd/>
              <a:tailEnd/>
            </a:ln>
          </p:spPr>
        </p:pic>
        <p:sp>
          <p:nvSpPr>
            <p:cNvPr id="48153" name="TextBox 23"/>
            <p:cNvSpPr txBox="1">
              <a:spLocks noChangeArrowheads="1"/>
            </p:cNvSpPr>
            <p:nvPr/>
          </p:nvSpPr>
          <p:spPr bwMode="auto">
            <a:xfrm>
              <a:off x="5305424" y="1495425"/>
              <a:ext cx="3381375" cy="307777"/>
            </a:xfrm>
            <a:prstGeom prst="rect">
              <a:avLst/>
            </a:prstGeom>
            <a:noFill/>
            <a:ln w="9525">
              <a:noFill/>
              <a:miter lim="800000"/>
              <a:headEnd/>
              <a:tailEnd/>
            </a:ln>
          </p:spPr>
          <p:txBody>
            <a:bodyPr>
              <a:spAutoFit/>
            </a:bodyPr>
            <a:lstStyle/>
            <a:p>
              <a:r>
                <a:rPr lang="en-US" sz="1400">
                  <a:solidFill>
                    <a:schemeClr val="tx2"/>
                  </a:solidFill>
                </a:rPr>
                <a:t>Maximum Throughput Available</a:t>
              </a:r>
            </a:p>
          </p:txBody>
        </p:sp>
        <p:graphicFrame>
          <p:nvGraphicFramePr>
            <p:cNvPr id="26" name="Content Placeholder 4"/>
            <p:cNvGraphicFramePr>
              <a:graphicFrameLocks/>
            </p:cNvGraphicFramePr>
            <p:nvPr/>
          </p:nvGraphicFramePr>
          <p:xfrm>
            <a:off x="5333998" y="1884363"/>
            <a:ext cx="3318934" cy="1165146"/>
          </p:xfrm>
          <a:graphic>
            <a:graphicData uri="http://schemas.openxmlformats.org/drawingml/2006/table">
              <a:tbl>
                <a:tblPr firstRow="1" bandRow="1">
                  <a:tableStyleId>{5C22544A-7EE6-4342-B048-85BDC9FD1C3A}</a:tableStyleId>
                </a:tblPr>
                <a:tblGrid>
                  <a:gridCol w="506831"/>
                  <a:gridCol w="1051158"/>
                  <a:gridCol w="244966"/>
                  <a:gridCol w="1515980"/>
                </a:tblGrid>
                <a:tr h="43362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0" dirty="0" smtClean="0">
                            <a:solidFill>
                              <a:schemeClr val="tx1"/>
                            </a:solidFill>
                            <a:latin typeface="+mn-lt"/>
                            <a:ea typeface="ヒラギノ角ゴ Pro W3"/>
                            <a:cs typeface="ヒラギノ角ゴ Pro W3"/>
                          </a:rPr>
                          <a:t># of tape drives</a:t>
                        </a:r>
                      </a:p>
                    </a:txBody>
                    <a:tcPr anchor="ctr">
                      <a:solidFill>
                        <a:srgbClr val="E8E8E8"/>
                      </a:solidFill>
                    </a:tcPr>
                  </a:tc>
                  <a:tc hMerge="1">
                    <a:txBody>
                      <a:bodyPr/>
                      <a:lstStyle/>
                      <a:p>
                        <a:endParaRPr lang="en-US"/>
                      </a:p>
                    </a:txBody>
                    <a:tcPr>
                      <a:solidFill>
                        <a:srgbClr val="E8E8E8"/>
                      </a:solidFill>
                    </a:tcPr>
                  </a:tc>
                  <a:tc>
                    <a:txBody>
                      <a:bodyPr/>
                      <a:lstStyle/>
                      <a:p>
                        <a:pPr algn="ctr"/>
                        <a:r>
                          <a:rPr lang="en-US" sz="1100" b="0" dirty="0" smtClean="0">
                            <a:solidFill>
                              <a:schemeClr val="tx1"/>
                            </a:solidFill>
                          </a:rPr>
                          <a:t>X</a:t>
                        </a:r>
                        <a:endParaRPr lang="en-US" sz="1100" b="0" dirty="0">
                          <a:solidFill>
                            <a:schemeClr val="tx1"/>
                          </a:solidFill>
                        </a:endParaRPr>
                      </a:p>
                    </a:txBody>
                    <a:tcPr anchor="ctr">
                      <a:solidFill>
                        <a:srgbClr val="E8E8E8"/>
                      </a:solidFill>
                    </a:tcPr>
                  </a:tc>
                  <a:tc>
                    <a:txBody>
                      <a:bodyPr/>
                      <a:lstStyle/>
                      <a:p>
                        <a:pPr algn="ctr"/>
                        <a:r>
                          <a:rPr lang="en-US" sz="1100" b="0" kern="0" dirty="0" smtClean="0">
                            <a:solidFill>
                              <a:schemeClr val="tx1"/>
                            </a:solidFill>
                            <a:latin typeface="+mn-lt"/>
                            <a:ea typeface="ヒラギノ角ゴ Pro W3"/>
                            <a:cs typeface="ヒラギノ角ゴ Pro W3"/>
                          </a:rPr>
                          <a:t>estimated throughput per drive</a:t>
                        </a:r>
                        <a:endParaRPr lang="en-US" sz="1100" b="0" dirty="0">
                          <a:solidFill>
                            <a:schemeClr val="tx1"/>
                          </a:solidFill>
                        </a:endParaRPr>
                      </a:p>
                    </a:txBody>
                    <a:tcPr>
                      <a:solidFill>
                        <a:srgbClr val="E8E8E8"/>
                      </a:solidFill>
                    </a:tcPr>
                  </a:tc>
                </a:tr>
                <a:tr h="529987">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l" fontAlgn="auto">
                          <a:spcBef>
                            <a:spcPts val="0"/>
                          </a:spcBef>
                          <a:spcAft>
                            <a:spcPts val="0"/>
                          </a:spcAft>
                          <a:defRPr/>
                        </a:pPr>
                        <a:r>
                          <a:rPr lang="en-US" sz="1200" b="1" kern="0" dirty="0" smtClean="0">
                            <a:solidFill>
                              <a:schemeClr val="bg1"/>
                            </a:solidFill>
                            <a:ea typeface="ヒラギノ角ゴ Pro W3"/>
                            <a:cs typeface="ヒラギノ角ゴ Pro W3"/>
                          </a:rPr>
                          <a:t>Total</a:t>
                        </a:r>
                        <a:r>
                          <a:rPr lang="en-US" sz="1200" b="1" kern="0" baseline="0" dirty="0" smtClean="0">
                            <a:solidFill>
                              <a:schemeClr val="bg1"/>
                            </a:solidFill>
                            <a:ea typeface="ヒラギノ角ゴ Pro W3"/>
                            <a:cs typeface="ヒラギノ角ゴ Pro W3"/>
                          </a:rPr>
                          <a:t> </a:t>
                        </a:r>
                        <a:r>
                          <a:rPr lang="en-US" sz="1200" b="1" kern="0" baseline="0" smtClean="0">
                            <a:solidFill>
                              <a:schemeClr val="bg1"/>
                            </a:solidFill>
                            <a:ea typeface="ヒラギノ角ゴ Pro W3"/>
                            <a:cs typeface="ヒラギノ角ゴ Pro W3"/>
                          </a:rPr>
                          <a:t>possible throughput</a:t>
                        </a:r>
                        <a:br>
                          <a:rPr lang="en-US" sz="1200" b="1" kern="0" baseline="0" smtClean="0">
                            <a:solidFill>
                              <a:schemeClr val="bg1"/>
                            </a:solidFill>
                            <a:ea typeface="ヒラギノ角ゴ Pro W3"/>
                            <a:cs typeface="ヒラギノ角ゴ Pro W3"/>
                          </a:rPr>
                        </a:br>
                        <a:r>
                          <a:rPr lang="en-US" sz="1000" b="1" kern="0" baseline="0" smtClean="0">
                            <a:solidFill>
                              <a:schemeClr val="bg1"/>
                            </a:solidFill>
                            <a:ea typeface="ヒラギノ角ゴ Pro W3"/>
                            <a:cs typeface="ヒラギノ角ゴ Pro W3"/>
                          </a:rPr>
                          <a:t>Assumes </a:t>
                        </a:r>
                        <a:r>
                          <a:rPr lang="en-US" sz="1000" b="1" kern="0" baseline="0" dirty="0" smtClean="0">
                            <a:solidFill>
                              <a:schemeClr val="bg1"/>
                            </a:solidFill>
                            <a:ea typeface="ヒラギノ角ゴ Pro W3"/>
                            <a:cs typeface="ヒラギノ角ゴ Pro W3"/>
                          </a:rPr>
                          <a:t>number of appropriate throughput  from infrastructure (number of media servers, network bandwidth, etc.) </a:t>
                        </a:r>
                        <a:endParaRPr lang="en-US" sz="1000" b="1" kern="0" dirty="0">
                          <a:solidFill>
                            <a:schemeClr val="bg1"/>
                          </a:solidFill>
                          <a:ea typeface="ヒラギノ角ゴ Pro W3"/>
                          <a:cs typeface="ヒラギノ角ゴ Pro W3"/>
                        </a:endParaRPr>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cxnSp>
          <p:nvCxnSpPr>
            <p:cNvPr id="27" name="Straight Connector 26"/>
            <p:cNvCxnSpPr/>
            <p:nvPr/>
          </p:nvCxnSpPr>
          <p:spPr>
            <a:xfrm>
              <a:off x="7105649" y="3095625"/>
              <a:ext cx="9525" cy="390525"/>
            </a:xfrm>
            <a:prstGeom prst="line">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Plugging in The Numbers</a:t>
            </a:r>
            <a:endParaRPr lang="en-US" dirty="0"/>
          </a:p>
        </p:txBody>
      </p:sp>
      <p:sp>
        <p:nvSpPr>
          <p:cNvPr id="4" name="Text Placeholder 3"/>
          <p:cNvSpPr>
            <a:spLocks noGrp="1"/>
          </p:cNvSpPr>
          <p:nvPr>
            <p:ph type="body" sz="quarter" idx="13"/>
          </p:nvPr>
        </p:nvSpPr>
        <p:spPr/>
        <p:txBody>
          <a:bodyPr/>
          <a:lstStyle/>
          <a:p>
            <a:r>
              <a:rPr lang="en-US" dirty="0" smtClean="0"/>
              <a:t>Total Throughput as Fast as The Slowest Component</a:t>
            </a:r>
            <a:endParaRPr lang="en-US" dirty="0"/>
          </a:p>
        </p:txBody>
      </p:sp>
      <p:pic>
        <p:nvPicPr>
          <p:cNvPr id="5" name="Picture 2"/>
          <p:cNvPicPr>
            <a:picLocks noChangeAspect="1" noChangeArrowheads="1"/>
          </p:cNvPicPr>
          <p:nvPr/>
        </p:nvPicPr>
        <p:blipFill>
          <a:blip r:embed="rId2" cstate="print">
            <a:duotone>
              <a:schemeClr val="bg2">
                <a:shade val="45000"/>
                <a:satMod val="135000"/>
              </a:schemeClr>
              <a:prstClr val="white"/>
            </a:duotone>
            <a:lum/>
          </a:blip>
          <a:srcRect/>
          <a:stretch>
            <a:fillRect/>
          </a:stretch>
        </p:blipFill>
        <p:spPr bwMode="auto">
          <a:xfrm>
            <a:off x="347663" y="1152526"/>
            <a:ext cx="644174" cy="1971674"/>
          </a:xfrm>
          <a:prstGeom prst="rect">
            <a:avLst/>
          </a:prstGeom>
          <a:noFill/>
          <a:ln w="9525">
            <a:noFill/>
            <a:miter lim="800000"/>
            <a:headEnd/>
            <a:tailEnd/>
          </a:ln>
        </p:spPr>
      </p:pic>
      <p:sp>
        <p:nvSpPr>
          <p:cNvPr id="6" name="TextBox 5"/>
          <p:cNvSpPr txBox="1"/>
          <p:nvPr/>
        </p:nvSpPr>
        <p:spPr>
          <a:xfrm>
            <a:off x="236765" y="3192236"/>
            <a:ext cx="922564" cy="461665"/>
          </a:xfrm>
          <a:prstGeom prst="rect">
            <a:avLst/>
          </a:prstGeom>
          <a:noFill/>
        </p:spPr>
        <p:txBody>
          <a:bodyPr wrap="square" rtlCol="0">
            <a:spAutoFit/>
          </a:bodyPr>
          <a:lstStyle/>
          <a:p>
            <a:r>
              <a:rPr lang="en-US" sz="1200" dirty="0" smtClean="0">
                <a:solidFill>
                  <a:schemeClr val="tx2"/>
                </a:solidFill>
              </a:rPr>
              <a:t>Exadata Full Rack</a:t>
            </a:r>
          </a:p>
        </p:txBody>
      </p:sp>
      <p:graphicFrame>
        <p:nvGraphicFramePr>
          <p:cNvPr id="7" name="Content Placeholder 4"/>
          <p:cNvGraphicFramePr>
            <a:graphicFrameLocks noGrp="1"/>
          </p:cNvGraphicFramePr>
          <p:nvPr>
            <p:ph sz="quarter" idx="12"/>
          </p:nvPr>
        </p:nvGraphicFramePr>
        <p:xfrm>
          <a:off x="1204231" y="1187677"/>
          <a:ext cx="3226244" cy="5791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8 database nodes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2 GB/sec</a:t>
                      </a:r>
                      <a:r>
                        <a:rPr lang="en-US" sz="1200" b="0" baseline="0" dirty="0" smtClean="0">
                          <a:solidFill>
                            <a:schemeClr val="tx1"/>
                          </a:solidFill>
                        </a:rPr>
                        <a:t> IB links</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16 GB/sec</a:t>
                      </a:r>
                      <a:r>
                        <a:rPr lang="en-US" sz="1200" b="1" baseline="0" dirty="0" smtClean="0">
                          <a:solidFill>
                            <a:schemeClr val="bg1"/>
                          </a:solidFill>
                        </a:rPr>
                        <a:t>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aphicFrame>
        <p:nvGraphicFramePr>
          <p:cNvPr id="28" name="Content Placeholder 4"/>
          <p:cNvGraphicFramePr>
            <a:graphicFrameLocks/>
          </p:cNvGraphicFramePr>
          <p:nvPr/>
        </p:nvGraphicFramePr>
        <p:xfrm>
          <a:off x="5789840" y="1462541"/>
          <a:ext cx="3226244" cy="5791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8</a:t>
                      </a:r>
                      <a:r>
                        <a:rPr lang="en-US" sz="1200" b="0" baseline="0" dirty="0" smtClean="0">
                          <a:solidFill>
                            <a:schemeClr val="tx1"/>
                          </a:solidFill>
                        </a:rPr>
                        <a:t> LTO-5 drives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140 Mb/sec each</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1.1 GB/sec</a:t>
                      </a:r>
                      <a:r>
                        <a:rPr lang="en-US" sz="1200" b="1" baseline="0" dirty="0" smtClean="0">
                          <a:solidFill>
                            <a:schemeClr val="bg1"/>
                          </a:solidFill>
                        </a:rPr>
                        <a:t>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aphicFrame>
        <p:nvGraphicFramePr>
          <p:cNvPr id="30" name="Content Placeholder 4"/>
          <p:cNvGraphicFramePr>
            <a:graphicFrameLocks/>
          </p:cNvGraphicFramePr>
          <p:nvPr/>
        </p:nvGraphicFramePr>
        <p:xfrm>
          <a:off x="5795283" y="2112962"/>
          <a:ext cx="3226244" cy="5791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32</a:t>
                      </a:r>
                      <a:r>
                        <a:rPr lang="en-US" sz="1200" b="0" baseline="0" dirty="0" smtClean="0">
                          <a:solidFill>
                            <a:schemeClr val="tx1"/>
                          </a:solidFill>
                        </a:rPr>
                        <a:t> LTO-5 drives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140 Mb/sec each</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4.5 GB/sec</a:t>
                      </a:r>
                      <a:r>
                        <a:rPr lang="en-US" sz="1200" b="1" baseline="0" dirty="0" smtClean="0">
                          <a:solidFill>
                            <a:schemeClr val="bg1"/>
                          </a:solidFill>
                        </a:rPr>
                        <a:t>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aphicFrame>
        <p:nvGraphicFramePr>
          <p:cNvPr id="31" name="Content Placeholder 4"/>
          <p:cNvGraphicFramePr>
            <a:graphicFrameLocks/>
          </p:cNvGraphicFramePr>
          <p:nvPr/>
        </p:nvGraphicFramePr>
        <p:xfrm>
          <a:off x="5811611" y="2790598"/>
          <a:ext cx="3226244" cy="5791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8</a:t>
                      </a:r>
                      <a:r>
                        <a:rPr lang="en-US" sz="1200" b="0" baseline="0" dirty="0" smtClean="0">
                          <a:solidFill>
                            <a:schemeClr val="tx1"/>
                          </a:solidFill>
                        </a:rPr>
                        <a:t> T10000C drives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240 Mb/sec each</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1.9 GB/sec</a:t>
                      </a:r>
                      <a:r>
                        <a:rPr lang="en-US" sz="1200" b="1" baseline="0" dirty="0" smtClean="0">
                          <a:solidFill>
                            <a:schemeClr val="bg1"/>
                          </a:solidFill>
                        </a:rPr>
                        <a:t>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aphicFrame>
        <p:nvGraphicFramePr>
          <p:cNvPr id="32" name="Content Placeholder 4"/>
          <p:cNvGraphicFramePr>
            <a:graphicFrameLocks/>
          </p:cNvGraphicFramePr>
          <p:nvPr/>
        </p:nvGraphicFramePr>
        <p:xfrm>
          <a:off x="5808890" y="3432855"/>
          <a:ext cx="3226244" cy="5791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19</a:t>
                      </a:r>
                      <a:r>
                        <a:rPr lang="en-US" sz="1200" b="0" baseline="0" dirty="0" smtClean="0">
                          <a:solidFill>
                            <a:schemeClr val="tx1"/>
                          </a:solidFill>
                        </a:rPr>
                        <a:t> T10000C drives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240 Mb/sec each</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4.6 GB/sec</a:t>
                      </a:r>
                      <a:r>
                        <a:rPr lang="en-US" sz="1200" b="1" baseline="0" dirty="0" smtClean="0">
                          <a:solidFill>
                            <a:schemeClr val="bg1"/>
                          </a:solidFill>
                        </a:rPr>
                        <a:t>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grpSp>
        <p:nvGrpSpPr>
          <p:cNvPr id="65" name="Group 64"/>
          <p:cNvGrpSpPr/>
          <p:nvPr/>
        </p:nvGrpSpPr>
        <p:grpSpPr>
          <a:xfrm>
            <a:off x="1202399" y="1772540"/>
            <a:ext cx="3226244" cy="1445084"/>
            <a:chOff x="1193346" y="1763486"/>
            <a:chExt cx="3226244" cy="1445084"/>
          </a:xfrm>
        </p:grpSpPr>
        <p:grpSp>
          <p:nvGrpSpPr>
            <p:cNvPr id="20" name="Group 19"/>
            <p:cNvGrpSpPr/>
            <p:nvPr/>
          </p:nvGrpSpPr>
          <p:grpSpPr>
            <a:xfrm>
              <a:off x="1348242" y="2924868"/>
              <a:ext cx="2921677" cy="283702"/>
              <a:chOff x="1617664" y="3169785"/>
              <a:chExt cx="2712033" cy="172125"/>
            </a:xfrm>
          </p:grpSpPr>
          <p:pic>
            <p:nvPicPr>
              <p:cNvPr id="17"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1617664" y="3175223"/>
                <a:ext cx="872347" cy="166687"/>
              </a:xfrm>
              <a:prstGeom prst="rect">
                <a:avLst/>
              </a:prstGeom>
              <a:noFill/>
              <a:ln w="9525">
                <a:noFill/>
                <a:miter lim="800000"/>
                <a:headEnd/>
                <a:tailEnd/>
              </a:ln>
            </p:spPr>
          </p:pic>
          <p:pic>
            <p:nvPicPr>
              <p:cNvPr id="18"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2529344" y="3172502"/>
                <a:ext cx="872347" cy="166687"/>
              </a:xfrm>
              <a:prstGeom prst="rect">
                <a:avLst/>
              </a:prstGeom>
              <a:noFill/>
              <a:ln w="9525">
                <a:noFill/>
                <a:miter lim="800000"/>
                <a:headEnd/>
                <a:tailEnd/>
              </a:ln>
            </p:spPr>
          </p:pic>
          <p:pic>
            <p:nvPicPr>
              <p:cNvPr id="19" name="Picture 2"/>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3457350" y="3169785"/>
                <a:ext cx="872347" cy="166687"/>
              </a:xfrm>
              <a:prstGeom prst="rect">
                <a:avLst/>
              </a:prstGeom>
              <a:noFill/>
              <a:ln w="9525">
                <a:noFill/>
                <a:miter lim="800000"/>
                <a:headEnd/>
                <a:tailEnd/>
              </a:ln>
            </p:spPr>
          </p:pic>
        </p:grpSp>
        <p:graphicFrame>
          <p:nvGraphicFramePr>
            <p:cNvPr id="23" name="Content Placeholder 4"/>
            <p:cNvGraphicFramePr>
              <a:graphicFrameLocks/>
            </p:cNvGraphicFramePr>
            <p:nvPr/>
          </p:nvGraphicFramePr>
          <p:xfrm>
            <a:off x="1193346" y="2115686"/>
            <a:ext cx="3226244" cy="7315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3 Media Servers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2 GB/sec</a:t>
                        </a:r>
                        <a:r>
                          <a:rPr lang="en-US" sz="1200" b="0" baseline="0" dirty="0" smtClean="0">
                            <a:solidFill>
                              <a:schemeClr val="tx1"/>
                            </a:solidFill>
                          </a:rPr>
                          <a:t> IB links</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6 GB/sec</a:t>
                        </a:r>
                        <a:r>
                          <a:rPr lang="en-US" sz="1200" b="1" baseline="0" dirty="0" smtClean="0">
                            <a:solidFill>
                              <a:schemeClr val="bg1"/>
                            </a:solidFill>
                          </a:rPr>
                          <a:t> front-end throughput </a:t>
                        </a:r>
                        <a:r>
                          <a:rPr lang="en-US" sz="1200" b="1" i="1" baseline="0" dirty="0" smtClean="0">
                            <a:solidFill>
                              <a:schemeClr val="bg1"/>
                            </a:solidFill>
                          </a:rPr>
                          <a:t>available</a:t>
                        </a:r>
                        <a:endParaRPr lang="en-US" sz="14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cxnSp>
          <p:nvCxnSpPr>
            <p:cNvPr id="36" name="Straight Arrow Connector 35"/>
            <p:cNvCxnSpPr/>
            <p:nvPr/>
          </p:nvCxnSpPr>
          <p:spPr>
            <a:xfrm>
              <a:off x="2816679" y="1763486"/>
              <a:ext cx="4082" cy="2857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1198789" y="1794282"/>
            <a:ext cx="4508049" cy="2787627"/>
            <a:chOff x="1198789" y="1794282"/>
            <a:chExt cx="4508049" cy="2787627"/>
          </a:xfrm>
        </p:grpSpPr>
        <p:graphicFrame>
          <p:nvGraphicFramePr>
            <p:cNvPr id="24" name="Content Placeholder 4"/>
            <p:cNvGraphicFramePr>
              <a:graphicFrameLocks/>
            </p:cNvGraphicFramePr>
            <p:nvPr/>
          </p:nvGraphicFramePr>
          <p:xfrm>
            <a:off x="1198789" y="3264129"/>
            <a:ext cx="3226244" cy="731520"/>
          </p:xfrm>
          <a:graphic>
            <a:graphicData uri="http://schemas.openxmlformats.org/drawingml/2006/table">
              <a:tbl>
                <a:tblPr firstRow="1" bandRow="1">
                  <a:tableStyleId>{5C22544A-7EE6-4342-B048-85BDC9FD1C3A}</a:tableStyleId>
                </a:tblPr>
                <a:tblGrid>
                  <a:gridCol w="266702"/>
                  <a:gridCol w="1266825"/>
                  <a:gridCol w="228600"/>
                  <a:gridCol w="1464117"/>
                </a:tblGrid>
                <a:tr h="185786">
                  <a:tc gridSpan="2">
                    <a:txBody>
                      <a:bodyPr/>
                      <a:lstStyle/>
                      <a:p>
                        <a:pPr algn="ctr"/>
                        <a:r>
                          <a:rPr lang="en-US" sz="1200" b="0" dirty="0" smtClean="0">
                            <a:solidFill>
                              <a:schemeClr val="tx1"/>
                            </a:solidFill>
                          </a:rPr>
                          <a:t>3 Media Servers</a:t>
                        </a:r>
                        <a:endParaRPr lang="en-US" sz="1200" b="0" dirty="0">
                          <a:solidFill>
                            <a:schemeClr val="tx1"/>
                          </a:solidFill>
                        </a:endParaRPr>
                      </a:p>
                    </a:txBody>
                    <a:tcPr>
                      <a:solidFill>
                        <a:srgbClr val="E8E8E8"/>
                      </a:solidFill>
                    </a:tcPr>
                  </a:tc>
                  <a:tc hMerge="1">
                    <a:txBody>
                      <a:bodyPr/>
                      <a:lstStyle/>
                      <a:p>
                        <a:endParaRPr lang="en-US" sz="1000" dirty="0">
                          <a:solidFill>
                            <a:schemeClr val="tx1"/>
                          </a:solidFill>
                        </a:endParaRPr>
                      </a:p>
                    </a:txBody>
                    <a:tcPr>
                      <a:solidFill>
                        <a:srgbClr val="E8E8E8"/>
                      </a:solidFill>
                    </a:tcPr>
                  </a:tc>
                  <a:tc>
                    <a:txBody>
                      <a:bodyPr/>
                      <a:lstStyle/>
                      <a:p>
                        <a:pPr algn="ctr"/>
                        <a:r>
                          <a:rPr lang="en-US" sz="1200" b="1" dirty="0" smtClean="0">
                            <a:solidFill>
                              <a:schemeClr val="tx1"/>
                            </a:solidFill>
                          </a:rPr>
                          <a:t>X</a:t>
                        </a:r>
                        <a:endParaRPr lang="en-US" sz="1200" b="1" dirty="0">
                          <a:solidFill>
                            <a:schemeClr val="tx1"/>
                          </a:solidFill>
                        </a:endParaRPr>
                      </a:p>
                    </a:txBody>
                    <a:tcPr anchor="ctr">
                      <a:solidFill>
                        <a:srgbClr val="E8E8E8"/>
                      </a:solidFill>
                    </a:tcPr>
                  </a:tc>
                  <a:tc>
                    <a:txBody>
                      <a:bodyPr/>
                      <a:lstStyle/>
                      <a:p>
                        <a:pPr algn="ctr"/>
                        <a:r>
                          <a:rPr lang="en-US" sz="1200" b="0" dirty="0" smtClean="0">
                            <a:solidFill>
                              <a:schemeClr val="tx1"/>
                            </a:solidFill>
                          </a:rPr>
                          <a:t>2 – 8 Gb HBAs</a:t>
                        </a:r>
                        <a:endParaRPr lang="en-US" sz="1200" b="0" dirty="0">
                          <a:solidFill>
                            <a:schemeClr val="tx1"/>
                          </a:solidFill>
                        </a:endParaRPr>
                      </a:p>
                    </a:txBody>
                    <a:tcPr>
                      <a:solidFill>
                        <a:srgbClr val="E8E8E8"/>
                      </a:solidFill>
                    </a:tcPr>
                  </a:tc>
                </a:tr>
                <a:tr h="218572">
                  <a:tc>
                    <a:txBody>
                      <a:bodyPr/>
                      <a:lstStyle/>
                      <a:p>
                        <a:pPr algn="ctr"/>
                        <a:r>
                          <a:rPr lang="en-US" sz="1400" b="1" dirty="0" smtClean="0">
                            <a:solidFill>
                              <a:schemeClr val="bg1"/>
                            </a:solidFill>
                          </a:rPr>
                          <a:t>=</a:t>
                        </a:r>
                        <a:endParaRPr lang="en-US" sz="1400" b="1" dirty="0">
                          <a:solidFill>
                            <a:schemeClr val="bg1"/>
                          </a:solidFill>
                        </a:endParaRPr>
                      </a:p>
                    </a:txBody>
                    <a:tcPr anchor="ctr">
                      <a:solidFill>
                        <a:schemeClr val="accent1"/>
                      </a:solidFill>
                    </a:tcPr>
                  </a:tc>
                  <a:tc gridSpan="3">
                    <a:txBody>
                      <a:bodyPr/>
                      <a:lstStyle/>
                      <a:p>
                        <a:pPr algn="ctr"/>
                        <a:r>
                          <a:rPr lang="en-US" sz="1200" b="1" dirty="0" smtClean="0">
                            <a:solidFill>
                              <a:schemeClr val="bg1"/>
                            </a:solidFill>
                          </a:rPr>
                          <a:t>4.8 GB/sec</a:t>
                        </a:r>
                        <a:r>
                          <a:rPr lang="en-US" sz="1200" b="1" baseline="0" dirty="0" smtClean="0">
                            <a:solidFill>
                              <a:schemeClr val="bg1"/>
                            </a:solidFill>
                          </a:rPr>
                          <a:t> back-end throughput </a:t>
                        </a:r>
                        <a:r>
                          <a:rPr lang="en-US" sz="1200" b="1" i="1" baseline="0" dirty="0" smtClean="0">
                            <a:solidFill>
                              <a:schemeClr val="bg1"/>
                            </a:solidFill>
                          </a:rPr>
                          <a:t>available </a:t>
                        </a:r>
                        <a:r>
                          <a:rPr lang="en-US" sz="1000" b="1" i="1" baseline="0" dirty="0" smtClean="0">
                            <a:solidFill>
                              <a:schemeClr val="bg1"/>
                            </a:solidFill>
                          </a:rPr>
                          <a:t>(6 HBA ports * 800Mb/sec each)</a:t>
                        </a:r>
                        <a:endParaRPr lang="en-US" sz="1000" b="1" i="1" dirty="0"/>
                      </a:p>
                    </a:txBody>
                    <a:tcPr>
                      <a:solidFill>
                        <a:schemeClr val="accent1"/>
                      </a:solidFill>
                    </a:tcPr>
                  </a:tc>
                  <a:tc hMerge="1">
                    <a:txBody>
                      <a:bodyPr/>
                      <a:lstStyle/>
                      <a:p>
                        <a:pPr algn="ctr"/>
                        <a:endParaRPr lang="en-US" sz="1400" b="1" dirty="0"/>
                      </a:p>
                    </a:txBody>
                    <a:tcPr>
                      <a:solidFill>
                        <a:srgbClr val="E8E8E8"/>
                      </a:solidFill>
                    </a:tcPr>
                  </a:tc>
                  <a:tc hMerge="1">
                    <a:txBody>
                      <a:bodyPr/>
                      <a:lstStyle/>
                      <a:p>
                        <a:endParaRPr lang="en-US" sz="1000" dirty="0"/>
                      </a:p>
                    </a:txBody>
                    <a:tcPr>
                      <a:solidFill>
                        <a:srgbClr val="E8E8E8"/>
                      </a:solidFill>
                    </a:tcPr>
                  </a:tc>
                </a:tr>
              </a:tbl>
            </a:graphicData>
          </a:graphic>
        </p:graphicFrame>
        <p:pic>
          <p:nvPicPr>
            <p:cNvPr id="26" name="Picture 55"/>
            <p:cNvPicPr>
              <a:picLocks noChangeAspect="1" noChangeArrowheads="1"/>
            </p:cNvPicPr>
            <p:nvPr/>
          </p:nvPicPr>
          <p:blipFill>
            <a:blip r:embed="rId4" cstate="print">
              <a:duotone>
                <a:schemeClr val="bg2">
                  <a:shade val="45000"/>
                  <a:satMod val="135000"/>
                </a:schemeClr>
                <a:prstClr val="white"/>
              </a:duotone>
            </a:blip>
            <a:srcRect b="22165"/>
            <a:stretch>
              <a:fillRect/>
            </a:stretch>
          </p:blipFill>
          <p:spPr bwMode="auto">
            <a:xfrm>
              <a:off x="4837171" y="1794282"/>
              <a:ext cx="665557" cy="1651049"/>
            </a:xfrm>
            <a:prstGeom prst="rect">
              <a:avLst/>
            </a:prstGeom>
            <a:noFill/>
            <a:ln w="9525">
              <a:noFill/>
              <a:round/>
              <a:headEnd/>
              <a:tailEnd/>
            </a:ln>
          </p:spPr>
        </p:pic>
        <p:sp>
          <p:nvSpPr>
            <p:cNvPr id="27" name="TextBox 26"/>
            <p:cNvSpPr txBox="1"/>
            <p:nvPr/>
          </p:nvSpPr>
          <p:spPr>
            <a:xfrm>
              <a:off x="4634594" y="3499759"/>
              <a:ext cx="1072244" cy="461665"/>
            </a:xfrm>
            <a:prstGeom prst="rect">
              <a:avLst/>
            </a:prstGeom>
            <a:noFill/>
          </p:spPr>
          <p:txBody>
            <a:bodyPr wrap="square" rtlCol="0">
              <a:spAutoFit/>
            </a:bodyPr>
            <a:lstStyle/>
            <a:p>
              <a:pPr algn="ctr"/>
              <a:r>
                <a:rPr lang="en-US" sz="1200" dirty="0" smtClean="0">
                  <a:solidFill>
                    <a:schemeClr val="tx2"/>
                  </a:solidFill>
                </a:rPr>
                <a:t>StorageTek SL3000</a:t>
              </a:r>
            </a:p>
          </p:txBody>
        </p:sp>
        <p:sp>
          <p:nvSpPr>
            <p:cNvPr id="29" name="TextBox 28"/>
            <p:cNvSpPr txBox="1"/>
            <p:nvPr/>
          </p:nvSpPr>
          <p:spPr>
            <a:xfrm>
              <a:off x="1679122" y="4120244"/>
              <a:ext cx="2509156" cy="461665"/>
            </a:xfrm>
            <a:prstGeom prst="rect">
              <a:avLst/>
            </a:prstGeom>
            <a:noFill/>
          </p:spPr>
          <p:txBody>
            <a:bodyPr wrap="square" rtlCol="0">
              <a:spAutoFit/>
            </a:bodyPr>
            <a:lstStyle/>
            <a:p>
              <a:r>
                <a:rPr lang="en-US" sz="1200" dirty="0" smtClean="0">
                  <a:solidFill>
                    <a:schemeClr val="tx2"/>
                  </a:solidFill>
                </a:rPr>
                <a:t>3 Media Servers, each has:</a:t>
              </a:r>
            </a:p>
            <a:p>
              <a:r>
                <a:rPr lang="en-US" sz="1200" dirty="0" smtClean="0">
                  <a:solidFill>
                    <a:schemeClr val="tx2"/>
                  </a:solidFill>
                </a:rPr>
                <a:t>1 IB link and 2 - 8 Gb  HBAs</a:t>
              </a:r>
            </a:p>
          </p:txBody>
        </p:sp>
        <p:cxnSp>
          <p:nvCxnSpPr>
            <p:cNvPr id="38" name="Straight Arrow Connector 37"/>
            <p:cNvCxnSpPr/>
            <p:nvPr/>
          </p:nvCxnSpPr>
          <p:spPr>
            <a:xfrm flipH="1">
              <a:off x="4523015" y="3273879"/>
              <a:ext cx="269421" cy="2286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flipV="1">
            <a:off x="5478236" y="1624695"/>
            <a:ext cx="302078" cy="3673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470071" y="2269672"/>
            <a:ext cx="334735" cy="16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5486400" y="2930979"/>
            <a:ext cx="326571" cy="8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489120" y="3260272"/>
            <a:ext cx="323851" cy="307521"/>
          </a:xfrm>
          <a:prstGeom prst="line">
            <a:avLst/>
          </a:prstGeom>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5677978" y="4257311"/>
            <a:ext cx="3592770" cy="276999"/>
          </a:xfrm>
          <a:prstGeom prst="rect">
            <a:avLst/>
          </a:prstGeom>
          <a:noFill/>
        </p:spPr>
        <p:txBody>
          <a:bodyPr wrap="square" rtlCol="0">
            <a:spAutoFit/>
          </a:bodyPr>
          <a:lstStyle/>
          <a:p>
            <a:r>
              <a:rPr lang="en-US" sz="1200" dirty="0" smtClean="0">
                <a:solidFill>
                  <a:schemeClr val="tx2"/>
                </a:solidFill>
              </a:rPr>
              <a:t>Note: Assumes native throughput for tape drives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84"/>
          <p:cNvSpPr>
            <a:spLocks noChangeArrowheads="1"/>
          </p:cNvSpPr>
          <p:nvPr/>
        </p:nvSpPr>
        <p:spPr bwMode="auto">
          <a:xfrm>
            <a:off x="354013" y="1995488"/>
            <a:ext cx="1519237" cy="1001712"/>
          </a:xfrm>
          <a:prstGeom prst="rect">
            <a:avLst/>
          </a:prstGeom>
          <a:gradFill rotWithShape="1">
            <a:gsLst>
              <a:gs pos="0">
                <a:srgbClr val="C80000"/>
              </a:gs>
              <a:gs pos="100000">
                <a:srgbClr val="FF1414"/>
              </a:gs>
            </a:gsLst>
            <a:lin ang="16200000" scaled="1"/>
          </a:gradFill>
          <a:ln w="9525">
            <a:noFill/>
            <a:miter lim="800000"/>
            <a:headEnd/>
            <a:tailEnd/>
          </a:ln>
        </p:spPr>
        <p:txBody>
          <a:bodyPr rIns="0" anchor="ctr"/>
          <a:lstStyle/>
          <a:p>
            <a:pPr algn="ctr"/>
            <a:r>
              <a:rPr lang="en-US" sz="1600" b="1">
                <a:solidFill>
                  <a:schemeClr val="bg1"/>
                </a:solidFill>
              </a:rPr>
              <a:t>Backup Throughput = 8 TB / hour</a:t>
            </a:r>
          </a:p>
        </p:txBody>
      </p:sp>
      <p:sp>
        <p:nvSpPr>
          <p:cNvPr id="4" name="Bent-Up Arrow 3"/>
          <p:cNvSpPr/>
          <p:nvPr/>
        </p:nvSpPr>
        <p:spPr>
          <a:xfrm rot="16200000" flipV="1">
            <a:off x="1358900" y="885825"/>
            <a:ext cx="674688" cy="1512888"/>
          </a:xfrm>
          <a:prstGeom prst="bentUpArrow">
            <a:avLst>
              <a:gd name="adj1" fmla="val 2866"/>
              <a:gd name="adj2" fmla="val 4536"/>
              <a:gd name="adj3" fmla="val 4570"/>
            </a:avLst>
          </a:prstGeom>
          <a:gradFill>
            <a:gsLst>
              <a:gs pos="0">
                <a:schemeClr val="tx1">
                  <a:lumMod val="65000"/>
                  <a:lumOff val="35000"/>
                </a:schemeClr>
              </a:gs>
              <a:gs pos="100000">
                <a:schemeClr val="bg1">
                  <a:lumMod val="85000"/>
                </a:schemeClr>
              </a:gs>
            </a:gsLst>
            <a:lin ang="20340000" scaled="0"/>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ight Arrow 11"/>
          <p:cNvSpPr/>
          <p:nvPr/>
        </p:nvSpPr>
        <p:spPr>
          <a:xfrm rot="622196" flipV="1">
            <a:off x="3284538" y="1438275"/>
            <a:ext cx="1042987" cy="10477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9158" name="Title 82"/>
          <p:cNvSpPr>
            <a:spLocks noGrp="1"/>
          </p:cNvSpPr>
          <p:nvPr>
            <p:ph type="title"/>
          </p:nvPr>
        </p:nvSpPr>
        <p:spPr>
          <a:xfrm>
            <a:off x="804863" y="246063"/>
            <a:ext cx="8229600" cy="406400"/>
          </a:xfrm>
        </p:spPr>
        <p:txBody>
          <a:bodyPr/>
          <a:lstStyle/>
          <a:p>
            <a:r>
              <a:rPr lang="en-US" dirty="0" smtClean="0"/>
              <a:t>Scheduling Considerations</a:t>
            </a:r>
          </a:p>
        </p:txBody>
      </p:sp>
      <p:sp>
        <p:nvSpPr>
          <p:cNvPr id="49159" name="Text Placeholder 84"/>
          <p:cNvSpPr>
            <a:spLocks noGrp="1"/>
          </p:cNvSpPr>
          <p:nvPr>
            <p:ph type="body" sz="quarter" idx="13"/>
          </p:nvPr>
        </p:nvSpPr>
        <p:spPr>
          <a:xfrm>
            <a:off x="771525" y="581025"/>
            <a:ext cx="8229600" cy="304800"/>
          </a:xfrm>
        </p:spPr>
        <p:txBody>
          <a:bodyPr/>
          <a:lstStyle/>
          <a:p>
            <a:pPr>
              <a:spcAft>
                <a:spcPct val="0"/>
              </a:spcAft>
            </a:pPr>
            <a:endParaRPr lang="en-US" dirty="0" smtClean="0"/>
          </a:p>
        </p:txBody>
      </p:sp>
      <p:sp>
        <p:nvSpPr>
          <p:cNvPr id="93" name="Rectangle 72"/>
          <p:cNvSpPr>
            <a:spLocks noChangeArrowheads="1"/>
          </p:cNvSpPr>
          <p:nvPr/>
        </p:nvSpPr>
        <p:spPr bwMode="auto">
          <a:xfrm>
            <a:off x="2106613" y="1238250"/>
            <a:ext cx="1919287" cy="379413"/>
          </a:xfrm>
          <a:prstGeom prst="rect">
            <a:avLst/>
          </a:prstGeom>
          <a:solidFill>
            <a:schemeClr val="accent3"/>
          </a:solidFill>
          <a:ln>
            <a:noFill/>
          </a:ln>
          <a:extLst/>
        </p:spPr>
        <p:txBody>
          <a:bodyPr rIns="0" anchor="ctr"/>
          <a:lstStyle/>
          <a:p>
            <a:pPr algn="ctr" fontAlgn="auto">
              <a:spcBef>
                <a:spcPts val="0"/>
              </a:spcBef>
              <a:spcAft>
                <a:spcPts val="0"/>
              </a:spcAft>
              <a:defRPr/>
            </a:pPr>
            <a:r>
              <a:rPr lang="en-US" sz="1400" b="1" kern="0" dirty="0">
                <a:solidFill>
                  <a:srgbClr val="FFFFFF"/>
                </a:solidFill>
                <a:latin typeface="+mn-lt"/>
                <a:ea typeface="ヒラギノ角ゴ Pro W3"/>
                <a:cs typeface="ヒラギノ角ゴ Pro W3"/>
              </a:rPr>
              <a:t>One 80 TB database</a:t>
            </a:r>
          </a:p>
        </p:txBody>
      </p:sp>
      <p:grpSp>
        <p:nvGrpSpPr>
          <p:cNvPr id="2" name="Group 29"/>
          <p:cNvGrpSpPr>
            <a:grpSpLocks/>
          </p:cNvGrpSpPr>
          <p:nvPr/>
        </p:nvGrpSpPr>
        <p:grpSpPr bwMode="auto">
          <a:xfrm>
            <a:off x="4014788" y="1095375"/>
            <a:ext cx="4757737" cy="331788"/>
            <a:chOff x="4014892" y="1095375"/>
            <a:chExt cx="4757633" cy="331788"/>
          </a:xfrm>
        </p:grpSpPr>
        <p:sp>
          <p:nvSpPr>
            <p:cNvPr id="9" name="Right Arrow 8"/>
            <p:cNvSpPr/>
            <p:nvPr/>
          </p:nvSpPr>
          <p:spPr>
            <a:xfrm>
              <a:off x="6073834" y="1176338"/>
              <a:ext cx="847706" cy="12382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4" name="Right Arrow 13"/>
            <p:cNvSpPr/>
            <p:nvPr/>
          </p:nvSpPr>
          <p:spPr>
            <a:xfrm rot="20977804">
              <a:off x="4014892" y="1219200"/>
              <a:ext cx="303205" cy="8572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2" name="Rectangle 84"/>
            <p:cNvSpPr>
              <a:spLocks noChangeArrowheads="1"/>
            </p:cNvSpPr>
            <p:nvPr/>
          </p:nvSpPr>
          <p:spPr bwMode="auto">
            <a:xfrm>
              <a:off x="7007264" y="1095375"/>
              <a:ext cx="1765261" cy="317500"/>
            </a:xfrm>
            <a:prstGeom prst="rect">
              <a:avLst/>
            </a:prstGeom>
            <a:gradFill flip="none" rotWithShape="1">
              <a:gsLst>
                <a:gs pos="0">
                  <a:srgbClr val="A3A3A3"/>
                </a:gs>
                <a:gs pos="100000">
                  <a:srgbClr val="E5E5E5"/>
                </a:gs>
              </a:gsLst>
              <a:lin ang="16200000" scaled="1"/>
              <a:tileRect/>
            </a:gradFill>
            <a:ln>
              <a:noFill/>
            </a:ln>
            <a:extLst/>
          </p:spPr>
          <p:txBody>
            <a:bodyPr rIns="0" anchor="ctr"/>
            <a:lstStyle/>
            <a:p>
              <a:pPr fontAlgn="auto">
                <a:spcBef>
                  <a:spcPts val="0"/>
                </a:spcBef>
                <a:spcAft>
                  <a:spcPts val="0"/>
                </a:spcAft>
                <a:defRPr/>
              </a:pPr>
              <a:r>
                <a:rPr lang="en-US" sz="1200" kern="0" dirty="0">
                  <a:latin typeface="+mn-lt"/>
                  <a:ea typeface="ヒラギノ角ゴ Pro W3"/>
                  <a:cs typeface="ヒラギノ角ゴ Pro W3"/>
                </a:rPr>
                <a:t>Backup takes 15 hours</a:t>
              </a:r>
            </a:p>
          </p:txBody>
        </p:sp>
        <p:sp>
          <p:nvSpPr>
            <p:cNvPr id="96" name="Rectangle 72"/>
            <p:cNvSpPr>
              <a:spLocks noChangeArrowheads="1"/>
            </p:cNvSpPr>
            <p:nvPr/>
          </p:nvSpPr>
          <p:spPr bwMode="auto">
            <a:xfrm>
              <a:off x="4349847" y="1136650"/>
              <a:ext cx="2184352" cy="290513"/>
            </a:xfrm>
            <a:prstGeom prst="rect">
              <a:avLst/>
            </a:prstGeom>
            <a:solidFill>
              <a:schemeClr val="accent4"/>
            </a:solidFill>
            <a:ln>
              <a:noFill/>
            </a:ln>
            <a:extLst/>
          </p:spPr>
          <p:txBody>
            <a:bodyPr rIns="0" anchor="b"/>
            <a:lstStyle/>
            <a:p>
              <a:pPr algn="ctr" fontAlgn="auto">
                <a:spcBef>
                  <a:spcPts val="0"/>
                </a:spcBef>
                <a:spcAft>
                  <a:spcPts val="0"/>
                </a:spcAft>
                <a:defRPr/>
              </a:pPr>
              <a:r>
                <a:rPr lang="en-US" sz="1200" kern="0" dirty="0">
                  <a:solidFill>
                    <a:srgbClr val="FFFFFF"/>
                  </a:solidFill>
                  <a:latin typeface="+mn-lt"/>
                  <a:ea typeface="ヒラギノ角ゴ Pro W3"/>
                  <a:cs typeface="ヒラギノ角ゴ Pro W3"/>
                </a:rPr>
                <a:t>Database grows to 120 TB</a:t>
              </a:r>
            </a:p>
          </p:txBody>
        </p:sp>
      </p:grpSp>
      <p:sp>
        <p:nvSpPr>
          <p:cNvPr id="97" name="Rectangle 72"/>
          <p:cNvSpPr>
            <a:spLocks noChangeArrowheads="1"/>
          </p:cNvSpPr>
          <p:nvPr/>
        </p:nvSpPr>
        <p:spPr bwMode="auto">
          <a:xfrm>
            <a:off x="4344988" y="1512888"/>
            <a:ext cx="2185987" cy="290512"/>
          </a:xfrm>
          <a:prstGeom prst="rect">
            <a:avLst/>
          </a:prstGeom>
          <a:solidFill>
            <a:schemeClr val="accent4"/>
          </a:solidFill>
          <a:ln>
            <a:noFill/>
          </a:ln>
          <a:extLst/>
        </p:spPr>
        <p:txBody>
          <a:bodyPr rIns="0" anchor="b"/>
          <a:lstStyle/>
          <a:p>
            <a:pPr algn="ctr" fontAlgn="auto">
              <a:spcBef>
                <a:spcPts val="0"/>
              </a:spcBef>
              <a:spcAft>
                <a:spcPts val="0"/>
              </a:spcAft>
              <a:defRPr/>
            </a:pPr>
            <a:r>
              <a:rPr lang="en-US" sz="1200" kern="0" dirty="0">
                <a:solidFill>
                  <a:srgbClr val="FFFFFF"/>
                </a:solidFill>
                <a:latin typeface="+mn-lt"/>
                <a:ea typeface="ヒラギノ角ゴ Pro W3"/>
                <a:cs typeface="ヒラギノ角ゴ Pro W3"/>
              </a:rPr>
              <a:t>Backup takes 10 hours</a:t>
            </a:r>
          </a:p>
        </p:txBody>
      </p:sp>
      <p:grpSp>
        <p:nvGrpSpPr>
          <p:cNvPr id="3" name="Group 30"/>
          <p:cNvGrpSpPr>
            <a:grpSpLocks/>
          </p:cNvGrpSpPr>
          <p:nvPr/>
        </p:nvGrpSpPr>
        <p:grpSpPr bwMode="auto">
          <a:xfrm>
            <a:off x="1862138" y="1890713"/>
            <a:ext cx="6935787" cy="827087"/>
            <a:chOff x="1861458" y="1890713"/>
            <a:chExt cx="6936467" cy="827087"/>
          </a:xfrm>
        </p:grpSpPr>
        <p:sp>
          <p:nvSpPr>
            <p:cNvPr id="5" name="Right Arrow 4"/>
            <p:cNvSpPr/>
            <p:nvPr/>
          </p:nvSpPr>
          <p:spPr>
            <a:xfrm>
              <a:off x="1861458" y="2493963"/>
              <a:ext cx="314356" cy="77787"/>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3" name="Right Arrow 32"/>
            <p:cNvSpPr/>
            <p:nvPr/>
          </p:nvSpPr>
          <p:spPr>
            <a:xfrm>
              <a:off x="6129076" y="2195513"/>
              <a:ext cx="847808" cy="12382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8" name="Right Arrow 37"/>
            <p:cNvSpPr/>
            <p:nvPr/>
          </p:nvSpPr>
          <p:spPr>
            <a:xfrm rot="20137807">
              <a:off x="3315751" y="2373313"/>
              <a:ext cx="1043089" cy="10477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1" name="Rectangle 84"/>
            <p:cNvSpPr>
              <a:spLocks noChangeArrowheads="1"/>
            </p:cNvSpPr>
            <p:nvPr/>
          </p:nvSpPr>
          <p:spPr bwMode="auto">
            <a:xfrm>
              <a:off x="7032452" y="1890713"/>
              <a:ext cx="1765473" cy="584200"/>
            </a:xfrm>
            <a:prstGeom prst="rect">
              <a:avLst/>
            </a:prstGeom>
            <a:gradFill flip="none" rotWithShape="1">
              <a:gsLst>
                <a:gs pos="0">
                  <a:srgbClr val="A3A3A3"/>
                </a:gs>
                <a:gs pos="100000">
                  <a:srgbClr val="E5E5E5"/>
                </a:gs>
              </a:gsLst>
              <a:lin ang="16200000" scaled="1"/>
              <a:tileRect/>
            </a:gradFill>
            <a:ln>
              <a:noFill/>
            </a:ln>
            <a:extLst/>
          </p:spPr>
          <p:txBody>
            <a:bodyPr rIns="0" anchor="ctr"/>
            <a:lstStyle/>
            <a:p>
              <a:pPr fontAlgn="auto">
                <a:spcBef>
                  <a:spcPts val="0"/>
                </a:spcBef>
                <a:spcAft>
                  <a:spcPts val="0"/>
                </a:spcAft>
                <a:defRPr/>
              </a:pPr>
              <a:r>
                <a:rPr lang="en-US" sz="1000" kern="0" dirty="0">
                  <a:latin typeface="+mn-lt"/>
                  <a:ea typeface="ヒラギノ角ゴ Pro W3"/>
                  <a:cs typeface="ヒラギノ角ゴ Pro W3"/>
                </a:rPr>
                <a:t>80 TB = 10 hours then</a:t>
              </a:r>
            </a:p>
            <a:p>
              <a:pPr fontAlgn="auto">
                <a:spcBef>
                  <a:spcPts val="0"/>
                </a:spcBef>
                <a:spcAft>
                  <a:spcPts val="0"/>
                </a:spcAft>
                <a:defRPr/>
              </a:pPr>
              <a:r>
                <a:rPr lang="en-US" sz="1000" kern="0" dirty="0">
                  <a:latin typeface="+mn-lt"/>
                  <a:ea typeface="ヒラギノ角ゴ Pro W3"/>
                  <a:cs typeface="ヒラギノ角ゴ Pro W3"/>
                </a:rPr>
                <a:t>40 TB = 5 hours</a:t>
              </a:r>
            </a:p>
            <a:p>
              <a:pPr fontAlgn="auto">
                <a:spcBef>
                  <a:spcPts val="0"/>
                </a:spcBef>
                <a:spcAft>
                  <a:spcPts val="0"/>
                </a:spcAft>
                <a:defRPr/>
              </a:pPr>
              <a:r>
                <a:rPr lang="en-US" sz="1000" kern="0" dirty="0">
                  <a:latin typeface="+mn-lt"/>
                  <a:ea typeface="ヒラギノ角ゴ Pro W3"/>
                  <a:cs typeface="ヒラギノ角ゴ Pro W3"/>
                </a:rPr>
                <a:t>Total backup time = 15 hours</a:t>
              </a:r>
            </a:p>
          </p:txBody>
        </p:sp>
        <p:sp>
          <p:nvSpPr>
            <p:cNvPr id="94" name="Rectangle 72"/>
            <p:cNvSpPr>
              <a:spLocks noChangeArrowheads="1"/>
            </p:cNvSpPr>
            <p:nvPr/>
          </p:nvSpPr>
          <p:spPr bwMode="auto">
            <a:xfrm>
              <a:off x="2105957" y="2338388"/>
              <a:ext cx="1960754" cy="379412"/>
            </a:xfrm>
            <a:prstGeom prst="rect">
              <a:avLst/>
            </a:prstGeom>
            <a:solidFill>
              <a:schemeClr val="accent3"/>
            </a:solidFill>
            <a:ln>
              <a:noFill/>
            </a:ln>
            <a:extLst/>
          </p:spPr>
          <p:txBody>
            <a:bodyPr rIns="0" anchor="ctr"/>
            <a:lstStyle/>
            <a:p>
              <a:pPr fontAlgn="auto">
                <a:spcBef>
                  <a:spcPts val="0"/>
                </a:spcBef>
                <a:spcAft>
                  <a:spcPts val="0"/>
                </a:spcAft>
                <a:defRPr/>
              </a:pPr>
              <a:r>
                <a:rPr lang="en-US" sz="1400" b="1" kern="0" dirty="0">
                  <a:solidFill>
                    <a:srgbClr val="FFFFFF"/>
                  </a:solidFill>
                  <a:latin typeface="+mn-lt"/>
                  <a:ea typeface="ヒラギノ角ゴ Pro W3"/>
                  <a:cs typeface="ヒラギノ角ゴ Pro W3"/>
                </a:rPr>
                <a:t>Two databases</a:t>
              </a:r>
              <a:r>
                <a:rPr lang="en-US" sz="1400" kern="0" dirty="0">
                  <a:solidFill>
                    <a:srgbClr val="FFFFFF"/>
                  </a:solidFill>
                  <a:latin typeface="+mn-lt"/>
                  <a:ea typeface="ヒラギノ角ゴ Pro W3"/>
                  <a:cs typeface="ヒラギノ角ゴ Pro W3"/>
                </a:rPr>
                <a:t>:</a:t>
              </a:r>
            </a:p>
            <a:p>
              <a:pPr fontAlgn="auto">
                <a:spcBef>
                  <a:spcPts val="0"/>
                </a:spcBef>
                <a:spcAft>
                  <a:spcPts val="0"/>
                </a:spcAft>
                <a:defRPr/>
              </a:pPr>
              <a:r>
                <a:rPr lang="en-US" sz="1200" kern="0" dirty="0">
                  <a:solidFill>
                    <a:srgbClr val="FFFFFF"/>
                  </a:solidFill>
                  <a:latin typeface="+mn-lt"/>
                  <a:ea typeface="ヒラギノ角ゴ Pro W3"/>
                  <a:cs typeface="ヒラギノ角ゴ Pro W3"/>
                </a:rPr>
                <a:t>1 = 80 TB and 2 = 40 TB</a:t>
              </a:r>
            </a:p>
          </p:txBody>
        </p:sp>
        <p:sp>
          <p:nvSpPr>
            <p:cNvPr id="98" name="Rectangle 72"/>
            <p:cNvSpPr>
              <a:spLocks noChangeArrowheads="1"/>
            </p:cNvSpPr>
            <p:nvPr/>
          </p:nvSpPr>
          <p:spPr bwMode="auto">
            <a:xfrm>
              <a:off x="4352489" y="1962150"/>
              <a:ext cx="2186202" cy="484188"/>
            </a:xfrm>
            <a:prstGeom prst="rect">
              <a:avLst/>
            </a:prstGeom>
            <a:solidFill>
              <a:schemeClr val="accent4"/>
            </a:solidFill>
            <a:ln>
              <a:noFill/>
            </a:ln>
            <a:extLst/>
          </p:spPr>
          <p:txBody>
            <a:bodyPr rIns="0" anchor="b"/>
            <a:lstStyle/>
            <a:p>
              <a:pPr algn="ctr" fontAlgn="auto">
                <a:spcBef>
                  <a:spcPts val="0"/>
                </a:spcBef>
                <a:spcAft>
                  <a:spcPts val="0"/>
                </a:spcAft>
                <a:defRPr/>
              </a:pPr>
              <a:r>
                <a:rPr lang="en-US" sz="1200" kern="0" dirty="0">
                  <a:solidFill>
                    <a:srgbClr val="FFFFFF"/>
                  </a:solidFill>
                  <a:latin typeface="+mn-lt"/>
                  <a:ea typeface="ヒラギノ角ゴ Pro W3"/>
                  <a:cs typeface="ヒラギノ角ゴ Pro W3"/>
                </a:rPr>
                <a:t>Stagger backups to run sequentially</a:t>
              </a:r>
            </a:p>
          </p:txBody>
        </p:sp>
      </p:grpSp>
      <p:grpSp>
        <p:nvGrpSpPr>
          <p:cNvPr id="6" name="Group 31"/>
          <p:cNvGrpSpPr>
            <a:grpSpLocks/>
          </p:cNvGrpSpPr>
          <p:nvPr/>
        </p:nvGrpSpPr>
        <p:grpSpPr bwMode="auto">
          <a:xfrm>
            <a:off x="4064000" y="2560638"/>
            <a:ext cx="4738688" cy="539750"/>
            <a:chOff x="4064718" y="2560638"/>
            <a:chExt cx="4737970" cy="539750"/>
          </a:xfrm>
        </p:grpSpPr>
        <p:sp>
          <p:nvSpPr>
            <p:cNvPr id="35" name="Right Arrow 34"/>
            <p:cNvSpPr/>
            <p:nvPr/>
          </p:nvSpPr>
          <p:spPr>
            <a:xfrm flipV="1">
              <a:off x="5904352" y="2630488"/>
              <a:ext cx="1044417" cy="106362"/>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6" name="Right Arrow 35"/>
            <p:cNvSpPr/>
            <p:nvPr/>
          </p:nvSpPr>
          <p:spPr>
            <a:xfrm rot="622196" flipV="1">
              <a:off x="4064718" y="2624138"/>
              <a:ext cx="287294" cy="104775"/>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9" name="Rectangle 72"/>
            <p:cNvSpPr>
              <a:spLocks noChangeArrowheads="1"/>
            </p:cNvSpPr>
            <p:nvPr/>
          </p:nvSpPr>
          <p:spPr bwMode="auto">
            <a:xfrm>
              <a:off x="4350425" y="2560638"/>
              <a:ext cx="2184069" cy="484187"/>
            </a:xfrm>
            <a:prstGeom prst="rect">
              <a:avLst/>
            </a:prstGeom>
            <a:solidFill>
              <a:schemeClr val="accent4"/>
            </a:solidFill>
            <a:ln>
              <a:noFill/>
            </a:ln>
            <a:extLst/>
          </p:spPr>
          <p:txBody>
            <a:bodyPr rIns="0" anchor="ctr"/>
            <a:lstStyle/>
            <a:p>
              <a:pPr algn="ctr" fontAlgn="auto">
                <a:spcBef>
                  <a:spcPts val="0"/>
                </a:spcBef>
                <a:spcAft>
                  <a:spcPts val="0"/>
                </a:spcAft>
                <a:defRPr/>
              </a:pPr>
              <a:r>
                <a:rPr lang="en-US" sz="1200" kern="0" dirty="0">
                  <a:solidFill>
                    <a:srgbClr val="FFFFFF"/>
                  </a:solidFill>
                  <a:latin typeface="+mn-lt"/>
                  <a:ea typeface="ヒラギノ角ゴ Pro W3"/>
                  <a:cs typeface="ヒラギノ角ゴ Pro W3"/>
                </a:rPr>
                <a:t>Run backups concurrently</a:t>
              </a:r>
            </a:p>
          </p:txBody>
        </p:sp>
        <p:sp>
          <p:nvSpPr>
            <p:cNvPr id="100" name="Rectangle 84"/>
            <p:cNvSpPr>
              <a:spLocks noChangeArrowheads="1"/>
            </p:cNvSpPr>
            <p:nvPr/>
          </p:nvSpPr>
          <p:spPr bwMode="auto">
            <a:xfrm>
              <a:off x="7036068" y="2574925"/>
              <a:ext cx="1766620" cy="525463"/>
            </a:xfrm>
            <a:prstGeom prst="rect">
              <a:avLst/>
            </a:prstGeom>
            <a:gradFill flip="none" rotWithShape="1">
              <a:gsLst>
                <a:gs pos="0">
                  <a:srgbClr val="A3A3A3"/>
                </a:gs>
                <a:gs pos="100000">
                  <a:srgbClr val="E5E5E5"/>
                </a:gs>
              </a:gsLst>
              <a:lin ang="16200000" scaled="1"/>
              <a:tileRect/>
            </a:gradFill>
            <a:ln>
              <a:noFill/>
            </a:ln>
            <a:extLst/>
          </p:spPr>
          <p:txBody>
            <a:bodyPr rIns="0" anchor="ctr"/>
            <a:lstStyle/>
            <a:p>
              <a:pPr fontAlgn="auto">
                <a:spcBef>
                  <a:spcPts val="0"/>
                </a:spcBef>
                <a:spcAft>
                  <a:spcPts val="0"/>
                </a:spcAft>
                <a:defRPr/>
              </a:pPr>
              <a:r>
                <a:rPr lang="en-US" sz="1000" kern="0" dirty="0">
                  <a:latin typeface="+mn-lt"/>
                  <a:ea typeface="ヒラギノ角ゴ Pro W3"/>
                  <a:cs typeface="ヒラギノ角ゴ Pro W3"/>
                </a:rPr>
                <a:t>Backups complete in 15 hours although unpredictable as to when each completes</a:t>
              </a:r>
            </a:p>
          </p:txBody>
        </p:sp>
      </p:grpSp>
      <p:grpSp>
        <p:nvGrpSpPr>
          <p:cNvPr id="7" name="Group 33"/>
          <p:cNvGrpSpPr>
            <a:grpSpLocks/>
          </p:cNvGrpSpPr>
          <p:nvPr/>
        </p:nvGrpSpPr>
        <p:grpSpPr bwMode="auto">
          <a:xfrm>
            <a:off x="6496050" y="3043238"/>
            <a:ext cx="2290763" cy="1317625"/>
            <a:chOff x="6496574" y="3044026"/>
            <a:chExt cx="2290239" cy="1316837"/>
          </a:xfrm>
        </p:grpSpPr>
        <p:sp>
          <p:nvSpPr>
            <p:cNvPr id="102" name="Right Arrow 101"/>
            <p:cNvSpPr/>
            <p:nvPr/>
          </p:nvSpPr>
          <p:spPr>
            <a:xfrm rot="2077759" flipV="1">
              <a:off x="6496574" y="3044026"/>
              <a:ext cx="552324" cy="98366"/>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1" name="Rectangle 84"/>
            <p:cNvSpPr>
              <a:spLocks noChangeArrowheads="1"/>
            </p:cNvSpPr>
            <p:nvPr/>
          </p:nvSpPr>
          <p:spPr bwMode="auto">
            <a:xfrm>
              <a:off x="7021917" y="3163017"/>
              <a:ext cx="1764896" cy="1197846"/>
            </a:xfrm>
            <a:prstGeom prst="rect">
              <a:avLst/>
            </a:prstGeom>
            <a:gradFill flip="none" rotWithShape="1">
              <a:gsLst>
                <a:gs pos="0">
                  <a:srgbClr val="A3A3A3"/>
                </a:gs>
                <a:gs pos="100000">
                  <a:srgbClr val="E5E5E5"/>
                </a:gs>
              </a:gsLst>
              <a:lin ang="16200000" scaled="1"/>
              <a:tileRect/>
            </a:gradFill>
            <a:ln>
              <a:noFill/>
            </a:ln>
            <a:extLst/>
          </p:spPr>
          <p:txBody>
            <a:bodyPr rIns="0" anchor="ctr"/>
            <a:lstStyle/>
            <a:p>
              <a:pPr fontAlgn="auto">
                <a:spcBef>
                  <a:spcPts val="0"/>
                </a:spcBef>
                <a:spcAft>
                  <a:spcPts val="0"/>
                </a:spcAft>
                <a:defRPr/>
              </a:pPr>
              <a:r>
                <a:rPr lang="en-US" sz="1000" i="1" kern="0" dirty="0">
                  <a:latin typeface="+mn-lt"/>
                  <a:ea typeface="ヒラギノ角ゴ Pro W3"/>
                  <a:cs typeface="ヒラギノ角ゴ Pro W3"/>
                </a:rPr>
                <a:t>Tape environment  </a:t>
              </a:r>
              <a:r>
                <a:rPr lang="en-US" sz="1000" kern="0" dirty="0">
                  <a:latin typeface="+mn-lt"/>
                  <a:ea typeface="ヒラギノ角ゴ Pro W3"/>
                  <a:cs typeface="ヒラギノ角ゴ Pro W3"/>
                </a:rPr>
                <a:t>- assign tape drives to each database (Assume 8 drives at 1TB/h each): 5 to DB 1 would complete in 16 hrs and 3 drives to DB 2 would complete in 13.3 hours</a:t>
              </a:r>
            </a:p>
          </p:txBody>
        </p:sp>
      </p:grpSp>
      <p:grpSp>
        <p:nvGrpSpPr>
          <p:cNvPr id="8" name="Group 36"/>
          <p:cNvGrpSpPr>
            <a:grpSpLocks/>
          </p:cNvGrpSpPr>
          <p:nvPr/>
        </p:nvGrpSpPr>
        <p:grpSpPr bwMode="auto">
          <a:xfrm>
            <a:off x="939800" y="2970213"/>
            <a:ext cx="5591175" cy="1311275"/>
            <a:chOff x="939800" y="2970213"/>
            <a:chExt cx="5591175" cy="1311275"/>
          </a:xfrm>
        </p:grpSpPr>
        <p:sp>
          <p:nvSpPr>
            <p:cNvPr id="57" name="Right Arrow 56"/>
            <p:cNvSpPr/>
            <p:nvPr/>
          </p:nvSpPr>
          <p:spPr>
            <a:xfrm>
              <a:off x="3475038" y="3862388"/>
              <a:ext cx="847725" cy="122237"/>
            </a:xfrm>
            <a:prstGeom prst="rightArrow">
              <a:avLst>
                <a:gd name="adj1" fmla="val 25042"/>
                <a:gd name="adj2" fmla="val 45826"/>
              </a:avLst>
            </a:prstGeom>
            <a:gradFill>
              <a:gsLst>
                <a:gs pos="0">
                  <a:schemeClr val="tx1">
                    <a:lumMod val="50000"/>
                    <a:lumOff val="50000"/>
                  </a:schemeClr>
                </a:gs>
                <a:gs pos="100000">
                  <a:schemeClr val="bg1">
                    <a:lumMod val="75000"/>
                  </a:schemeClr>
                </a:gs>
              </a:gsLst>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1" name="Bent-Up Arrow 80"/>
            <p:cNvSpPr/>
            <p:nvPr/>
          </p:nvSpPr>
          <p:spPr>
            <a:xfrm rot="5400000">
              <a:off x="1193006" y="2717007"/>
              <a:ext cx="1006475" cy="1512888"/>
            </a:xfrm>
            <a:prstGeom prst="bentUpArrow">
              <a:avLst>
                <a:gd name="adj1" fmla="val 2866"/>
                <a:gd name="adj2" fmla="val 4536"/>
                <a:gd name="adj3" fmla="val 4570"/>
              </a:avLst>
            </a:prstGeom>
            <a:gradFill>
              <a:gsLst>
                <a:gs pos="0">
                  <a:schemeClr val="tx1">
                    <a:lumMod val="65000"/>
                    <a:lumOff val="35000"/>
                  </a:schemeClr>
                </a:gs>
                <a:gs pos="100000">
                  <a:schemeClr val="bg1">
                    <a:lumMod val="85000"/>
                  </a:schemeClr>
                </a:gs>
              </a:gsLst>
              <a:lin ang="20340000" scaled="0"/>
            </a:gra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5" name="Rectangle 72"/>
            <p:cNvSpPr>
              <a:spLocks noChangeArrowheads="1"/>
            </p:cNvSpPr>
            <p:nvPr/>
          </p:nvSpPr>
          <p:spPr bwMode="auto">
            <a:xfrm>
              <a:off x="2138363" y="3513138"/>
              <a:ext cx="1890712" cy="762000"/>
            </a:xfrm>
            <a:prstGeom prst="rect">
              <a:avLst/>
            </a:prstGeom>
            <a:solidFill>
              <a:schemeClr val="accent3"/>
            </a:solidFill>
            <a:ln>
              <a:noFill/>
            </a:ln>
            <a:extLst/>
          </p:spPr>
          <p:txBody>
            <a:bodyPr rIns="0" anchor="ctr"/>
            <a:lstStyle/>
            <a:p>
              <a:pPr fontAlgn="auto">
                <a:spcBef>
                  <a:spcPts val="0"/>
                </a:spcBef>
                <a:spcAft>
                  <a:spcPts val="0"/>
                </a:spcAft>
                <a:defRPr/>
              </a:pPr>
              <a:r>
                <a:rPr lang="en-US" sz="1400" b="1" kern="0" dirty="0">
                  <a:solidFill>
                    <a:srgbClr val="FFFFFF"/>
                  </a:solidFill>
                  <a:latin typeface="+mn-lt"/>
                  <a:ea typeface="ヒラギノ角ゴ Pro W3"/>
                  <a:cs typeface="ヒラギノ角ゴ Pro W3"/>
                </a:rPr>
                <a:t>Two databases</a:t>
              </a:r>
              <a:r>
                <a:rPr lang="en-US" sz="1400" kern="0" dirty="0">
                  <a:solidFill>
                    <a:srgbClr val="FFFFFF"/>
                  </a:solidFill>
                  <a:latin typeface="+mn-lt"/>
                  <a:ea typeface="ヒラギノ角ゴ Pro W3"/>
                  <a:cs typeface="ヒラギノ角ゴ Pro W3"/>
                </a:rPr>
                <a:t>:</a:t>
              </a:r>
            </a:p>
            <a:p>
              <a:pPr fontAlgn="auto">
                <a:spcBef>
                  <a:spcPts val="0"/>
                </a:spcBef>
                <a:spcAft>
                  <a:spcPts val="0"/>
                </a:spcAft>
                <a:defRPr/>
              </a:pPr>
              <a:r>
                <a:rPr lang="en-US" sz="1200" kern="0" dirty="0">
                  <a:solidFill>
                    <a:srgbClr val="FFFFFF"/>
                  </a:solidFill>
                  <a:latin typeface="+mn-lt"/>
                  <a:ea typeface="ヒラギノ角ゴ Pro W3"/>
                  <a:cs typeface="ヒラギノ角ゴ Pro W3"/>
                </a:rPr>
                <a:t>1 = 80 TB and 2 = 40 TB</a:t>
              </a:r>
            </a:p>
            <a:p>
              <a:pPr fontAlgn="auto">
                <a:spcBef>
                  <a:spcPts val="0"/>
                </a:spcBef>
                <a:spcAft>
                  <a:spcPts val="0"/>
                </a:spcAft>
                <a:defRPr/>
              </a:pPr>
              <a:r>
                <a:rPr lang="en-US" sz="1200" kern="0" dirty="0">
                  <a:solidFill>
                    <a:srgbClr val="FFFFFF"/>
                  </a:solidFill>
                  <a:latin typeface="+mn-lt"/>
                  <a:ea typeface="ヒラギノ角ゴ Pro W3"/>
                  <a:cs typeface="ヒラギノ角ゴ Pro W3"/>
                </a:rPr>
                <a:t>Backup window = 5 hours</a:t>
              </a:r>
            </a:p>
          </p:txBody>
        </p:sp>
        <p:sp>
          <p:nvSpPr>
            <p:cNvPr id="103" name="Rectangle 72"/>
            <p:cNvSpPr>
              <a:spLocks noChangeArrowheads="1"/>
            </p:cNvSpPr>
            <p:nvPr/>
          </p:nvSpPr>
          <p:spPr bwMode="auto">
            <a:xfrm>
              <a:off x="4344988" y="3516313"/>
              <a:ext cx="2185987" cy="765175"/>
            </a:xfrm>
            <a:prstGeom prst="rect">
              <a:avLst/>
            </a:prstGeom>
            <a:solidFill>
              <a:schemeClr val="accent4"/>
            </a:solidFill>
            <a:ln>
              <a:noFill/>
            </a:ln>
            <a:extLst/>
          </p:spPr>
          <p:txBody>
            <a:bodyPr rIns="0" anchor="ctr"/>
            <a:lstStyle/>
            <a:p>
              <a:pPr algn="ctr" fontAlgn="auto">
                <a:spcBef>
                  <a:spcPts val="0"/>
                </a:spcBef>
                <a:spcAft>
                  <a:spcPts val="0"/>
                </a:spcAft>
                <a:defRPr/>
              </a:pPr>
              <a:r>
                <a:rPr lang="en-US" sz="1200" kern="0" dirty="0">
                  <a:solidFill>
                    <a:srgbClr val="FFFFFF"/>
                  </a:solidFill>
                  <a:latin typeface="+mn-lt"/>
                  <a:ea typeface="ヒラギノ角ゴ Pro W3"/>
                  <a:cs typeface="ヒラギノ角ゴ Pro W3"/>
                </a:rPr>
                <a:t>Purchase additional hardware increasing total  backup throughput to 24 TB / hour</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628650" y="1571625"/>
            <a:ext cx="4883150" cy="1101725"/>
          </a:xfrm>
        </p:spPr>
        <p:txBody>
          <a:bodyPr/>
          <a:lstStyle/>
          <a:p>
            <a:r>
              <a:rPr dirty="0" smtClean="0">
                <a:ln>
                  <a:noFill/>
                </a:ln>
                <a:solidFill>
                  <a:schemeClr val="accent1"/>
                </a:solidFill>
              </a:rPr>
              <a:t>Customer Success Story:</a:t>
            </a:r>
            <a:r>
              <a:rPr dirty="0" smtClean="0">
                <a:ln>
                  <a:noFill/>
                </a:ln>
              </a:rPr>
              <a:t/>
            </a:r>
            <a:br>
              <a:rPr dirty="0" smtClean="0">
                <a:ln>
                  <a:noFill/>
                </a:ln>
              </a:rPr>
            </a:br>
            <a:r>
              <a:rPr dirty="0" smtClean="0">
                <a:ln>
                  <a:noFill/>
                </a:ln>
              </a:rPr>
              <a:t>Oracle Cloud Services IT</a:t>
            </a:r>
            <a:br>
              <a:rPr dirty="0" smtClean="0">
                <a:ln>
                  <a:noFill/>
                </a:ln>
              </a:rPr>
            </a:br>
            <a:endParaRPr dirty="0" smtClean="0">
              <a:ln>
                <a:noFill/>
              </a:ln>
            </a:endParaRPr>
          </a:p>
        </p:txBody>
      </p:sp>
      <p:pic>
        <p:nvPicPr>
          <p:cNvPr id="51203"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8"/>
            <a:ext cx="3429000" cy="4629151"/>
          </a:xfrm>
        </p:spPr>
      </p:pic>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Services IT</a:t>
            </a:r>
            <a:endParaRPr lang="en-US" dirty="0"/>
          </a:p>
        </p:txBody>
      </p:sp>
      <p:sp>
        <p:nvSpPr>
          <p:cNvPr id="3" name="Content Placeholder 2"/>
          <p:cNvSpPr>
            <a:spLocks noGrp="1"/>
          </p:cNvSpPr>
          <p:nvPr>
            <p:ph sz="quarter" idx="12"/>
          </p:nvPr>
        </p:nvSpPr>
        <p:spPr/>
        <p:txBody>
          <a:bodyPr/>
          <a:lstStyle/>
          <a:p>
            <a:pPr eaLnBrk="1" hangingPunct="1"/>
            <a:r>
              <a:rPr lang="en-US" sz="1800" dirty="0" smtClean="0"/>
              <a:t>Cloud Services IT provides backup and recovery of our hosted customers environments and supporting infrastructure</a:t>
            </a:r>
          </a:p>
          <a:p>
            <a:pPr eaLnBrk="1" hangingPunct="1"/>
            <a:r>
              <a:rPr lang="en-US" sz="1800" dirty="0" smtClean="0"/>
              <a:t>All tape backups in Cloud Services are run on Oracle Secure Backup</a:t>
            </a:r>
          </a:p>
          <a:p>
            <a:pPr eaLnBrk="1" hangingPunct="1"/>
            <a:r>
              <a:rPr lang="en-US" sz="1800" dirty="0" smtClean="0"/>
              <a:t>Standard and extended </a:t>
            </a:r>
            <a:r>
              <a:rPr lang="en-US" sz="1800" dirty="0"/>
              <a:t>r</a:t>
            </a:r>
            <a:r>
              <a:rPr lang="en-US" sz="1800" dirty="0" smtClean="0"/>
              <a:t>etention backups and recovery</a:t>
            </a:r>
          </a:p>
          <a:p>
            <a:pPr eaLnBrk="1" hangingPunct="1"/>
            <a:r>
              <a:rPr lang="en-US" sz="1800" dirty="0" smtClean="0"/>
              <a:t>Disaster Recovery shipping tape to customers </a:t>
            </a:r>
          </a:p>
          <a:p>
            <a:pPr eaLnBrk="1" hangingPunct="1"/>
            <a:r>
              <a:rPr lang="en-US" sz="1800" dirty="0" smtClean="0"/>
              <a:t>Site to site recovery, migration</a:t>
            </a:r>
          </a:p>
          <a:p>
            <a:pPr eaLnBrk="1" hangingPunct="1"/>
            <a:r>
              <a:rPr lang="en-US" sz="1800" dirty="0" smtClean="0"/>
              <a:t>Onsite archived log backups</a:t>
            </a:r>
          </a:p>
          <a:p>
            <a:pPr eaLnBrk="1" hangingPunct="1"/>
            <a:r>
              <a:rPr lang="en-US" sz="1800" dirty="0" smtClean="0"/>
              <a:t>File system , NDMP and RMAN based backup and recovery</a:t>
            </a:r>
          </a:p>
          <a:p>
            <a:pPr marL="0" indent="0" eaLnBrk="1" hangingPunct="1">
              <a:buNone/>
            </a:pPr>
            <a:endParaRPr lang="en-US" sz="1600" dirty="0" smtClean="0"/>
          </a:p>
        </p:txBody>
      </p:sp>
      <p:sp>
        <p:nvSpPr>
          <p:cNvPr id="4" name="Content Placeholder 3"/>
          <p:cNvSpPr>
            <a:spLocks noGrp="1"/>
          </p:cNvSpPr>
          <p:nvPr>
            <p:ph type="body" sz="quarter" idx="13"/>
          </p:nvPr>
        </p:nvSpPr>
        <p:spPr/>
        <p:txBody>
          <a:bodyPr/>
          <a:lstStyle/>
          <a:p>
            <a:r>
              <a:rPr lang="en-US" dirty="0" smtClean="0"/>
              <a:t>Backup and Recovery: High-level</a:t>
            </a:r>
            <a:endParaRPr lang="en-US" dirty="0"/>
          </a:p>
        </p:txBody>
      </p:sp>
      <p:sp>
        <p:nvSpPr>
          <p:cNvPr id="5" name="TextBox 4"/>
          <p:cNvSpPr txBox="1"/>
          <p:nvPr/>
        </p:nvSpPr>
        <p:spPr>
          <a:xfrm>
            <a:off x="3789680" y="822960"/>
            <a:ext cx="914400" cy="914400"/>
          </a:xfrm>
          <a:prstGeom prst="rect">
            <a:avLst/>
          </a:prstGeom>
          <a:noFill/>
          <a:ln>
            <a:noFill/>
          </a:ln>
        </p:spPr>
        <p:txBody>
          <a:bodyPr wrap="none" lIns="0" tIns="0" rIns="0" bIns="0" rtlCol="0">
            <a:noAutofit/>
          </a:bodyPr>
          <a:lstStyle/>
          <a:p>
            <a:pPr algn="l"/>
            <a:endParaRPr lang="en-US" sz="1800" dirty="0" err="1" smtClean="0"/>
          </a:p>
        </p:txBody>
      </p:sp>
    </p:spTree>
    <p:extLst>
      <p:ext uri="{BB962C8B-B14F-4D97-AF65-F5344CB8AC3E}">
        <p14:creationId xmlns:p14="http://schemas.microsoft.com/office/powerpoint/2010/main" xmlns="" val="2411352281"/>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Services IT</a:t>
            </a:r>
            <a:endParaRPr lang="en-US" dirty="0"/>
          </a:p>
        </p:txBody>
      </p:sp>
      <p:sp>
        <p:nvSpPr>
          <p:cNvPr id="3" name="Content Placeholder 2"/>
          <p:cNvSpPr>
            <a:spLocks noGrp="1"/>
          </p:cNvSpPr>
          <p:nvPr>
            <p:ph sz="quarter" idx="12"/>
          </p:nvPr>
        </p:nvSpPr>
        <p:spPr/>
        <p:txBody>
          <a:bodyPr/>
          <a:lstStyle/>
          <a:p>
            <a:pPr eaLnBrk="1" hangingPunct="1"/>
            <a:r>
              <a:rPr lang="en-US" sz="2000" dirty="0" smtClean="0"/>
              <a:t>24 </a:t>
            </a:r>
            <a:r>
              <a:rPr lang="en-US" sz="2000" dirty="0"/>
              <a:t>Oracle Secure Backup </a:t>
            </a:r>
            <a:r>
              <a:rPr lang="en-US" sz="2000" dirty="0" smtClean="0"/>
              <a:t>domains worldwide</a:t>
            </a:r>
          </a:p>
          <a:p>
            <a:pPr lvl="1" eaLnBrk="1" hangingPunct="1"/>
            <a:r>
              <a:rPr lang="en-US" sz="1600" dirty="0" smtClean="0"/>
              <a:t>6 data centers</a:t>
            </a:r>
          </a:p>
          <a:p>
            <a:pPr eaLnBrk="1" hangingPunct="1"/>
            <a:r>
              <a:rPr lang="en-US" sz="2000" dirty="0" smtClean="0"/>
              <a:t>Monthly backups: 13 PB+</a:t>
            </a:r>
          </a:p>
          <a:p>
            <a:pPr eaLnBrk="1" hangingPunct="1"/>
            <a:r>
              <a:rPr lang="en-US" sz="2000" dirty="0" smtClean="0"/>
              <a:t>Tape drives: 320</a:t>
            </a:r>
            <a:r>
              <a:rPr lang="en-US" sz="2000" dirty="0"/>
              <a:t>+</a:t>
            </a:r>
            <a:r>
              <a:rPr lang="en-US" sz="2000" dirty="0" smtClean="0"/>
              <a:t> LTO4/LTO5</a:t>
            </a:r>
          </a:p>
          <a:p>
            <a:pPr eaLnBrk="1" hangingPunct="1"/>
            <a:r>
              <a:rPr lang="en-US" sz="2000" dirty="0" smtClean="0"/>
              <a:t>Tape libraries: 13 x StorageTek SL3000</a:t>
            </a:r>
          </a:p>
          <a:p>
            <a:pPr eaLnBrk="1" hangingPunct="1"/>
            <a:r>
              <a:rPr lang="en-US" sz="2000" dirty="0" smtClean="0"/>
              <a:t>Tape managed: </a:t>
            </a:r>
            <a:r>
              <a:rPr lang="en-US" dirty="0" smtClean="0"/>
              <a:t>20</a:t>
            </a:r>
            <a:r>
              <a:rPr lang="en-US" sz="2000" dirty="0" smtClean="0"/>
              <a:t>,000</a:t>
            </a:r>
            <a:r>
              <a:rPr lang="en-US" sz="2000" dirty="0" smtClean="0"/>
              <a:t>+</a:t>
            </a:r>
          </a:p>
        </p:txBody>
      </p:sp>
      <p:sp>
        <p:nvSpPr>
          <p:cNvPr id="4" name="Content Placeholder 3"/>
          <p:cNvSpPr>
            <a:spLocks noGrp="1"/>
          </p:cNvSpPr>
          <p:nvPr>
            <p:ph type="body" sz="quarter" idx="13"/>
          </p:nvPr>
        </p:nvSpPr>
        <p:spPr/>
        <p:txBody>
          <a:bodyPr/>
          <a:lstStyle/>
          <a:p>
            <a:r>
              <a:rPr lang="en-US" dirty="0" smtClean="0"/>
              <a:t>Backup and Recovery: Size</a:t>
            </a:r>
            <a:endParaRPr lang="en-US" dirty="0"/>
          </a:p>
        </p:txBody>
      </p:sp>
    </p:spTree>
    <p:extLst>
      <p:ext uri="{BB962C8B-B14F-4D97-AF65-F5344CB8AC3E}">
        <p14:creationId xmlns:p14="http://schemas.microsoft.com/office/powerpoint/2010/main" xmlns="" val="1087454569"/>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Secure Backup (OSB) 10.4.0.2</a:t>
            </a:r>
            <a:endParaRPr lang="en-US" dirty="0"/>
          </a:p>
        </p:txBody>
      </p:sp>
      <p:sp>
        <p:nvSpPr>
          <p:cNvPr id="3" name="Content Placeholder 2"/>
          <p:cNvSpPr>
            <a:spLocks noGrp="1"/>
          </p:cNvSpPr>
          <p:nvPr>
            <p:ph sz="quarter" idx="12"/>
          </p:nvPr>
        </p:nvSpPr>
        <p:spPr/>
        <p:txBody>
          <a:bodyPr/>
          <a:lstStyle/>
          <a:p>
            <a:pPr eaLnBrk="1" hangingPunct="1"/>
            <a:r>
              <a:rPr lang="en-US" sz="1800" dirty="0" smtClean="0"/>
              <a:t>On the fly device awareness, no daemons to restart after modifications</a:t>
            </a:r>
          </a:p>
          <a:p>
            <a:pPr eaLnBrk="1" hangingPunct="1"/>
            <a:r>
              <a:rPr lang="en-US" sz="1800" dirty="0"/>
              <a:t>Multiple attach points used to provide media server fail </a:t>
            </a:r>
            <a:r>
              <a:rPr lang="en-US" sz="1800" dirty="0" smtClean="0"/>
              <a:t>over for tape drives</a:t>
            </a:r>
            <a:endParaRPr lang="en-US" sz="1800" dirty="0"/>
          </a:p>
          <a:p>
            <a:pPr eaLnBrk="1" hangingPunct="1"/>
            <a:r>
              <a:rPr lang="en-US" sz="1800" dirty="0" smtClean="0"/>
              <a:t>Robust networking allows for the most complex network deployments</a:t>
            </a:r>
          </a:p>
          <a:p>
            <a:pPr eaLnBrk="1" hangingPunct="1"/>
            <a:r>
              <a:rPr lang="en-US" sz="1800" dirty="0" smtClean="0"/>
              <a:t>Typical standard/base deployment: 3 Hosts </a:t>
            </a:r>
            <a:endParaRPr lang="en-US" sz="1800" dirty="0" smtClean="0"/>
          </a:p>
          <a:p>
            <a:pPr lvl="1" eaLnBrk="1" hangingPunct="1"/>
            <a:r>
              <a:rPr lang="en-US" sz="1600" dirty="0" smtClean="0"/>
              <a:t>1 Admin</a:t>
            </a:r>
          </a:p>
          <a:p>
            <a:pPr lvl="1" eaLnBrk="1" hangingPunct="1"/>
            <a:r>
              <a:rPr lang="en-US" sz="1600" dirty="0" smtClean="0"/>
              <a:t>2 Media Servers (add more as you grow)</a:t>
            </a:r>
          </a:p>
          <a:p>
            <a:pPr eaLnBrk="1" hangingPunct="1"/>
            <a:r>
              <a:rPr lang="en-US" sz="1800" dirty="0" smtClean="0"/>
              <a:t>Media Servers are always deployed in pairs</a:t>
            </a:r>
          </a:p>
          <a:p>
            <a:pPr eaLnBrk="1" hangingPunct="1"/>
            <a:r>
              <a:rPr lang="en-US" sz="1800" dirty="0" smtClean="0"/>
              <a:t>Strong raw restore capability </a:t>
            </a:r>
          </a:p>
        </p:txBody>
      </p:sp>
      <p:sp>
        <p:nvSpPr>
          <p:cNvPr id="4" name="Content Placeholder 3"/>
          <p:cNvSpPr>
            <a:spLocks noGrp="1"/>
          </p:cNvSpPr>
          <p:nvPr>
            <p:ph type="body" sz="quarter" idx="13"/>
          </p:nvPr>
        </p:nvSpPr>
        <p:spPr/>
        <p:txBody>
          <a:bodyPr/>
          <a:lstStyle/>
          <a:p>
            <a:r>
              <a:rPr lang="en-US" dirty="0" smtClean="0"/>
              <a:t>Oracle IT has Standardized on OSB: Key Points</a:t>
            </a:r>
            <a:endParaRPr lang="en-US" dirty="0"/>
          </a:p>
        </p:txBody>
      </p:sp>
    </p:spTree>
    <p:extLst>
      <p:ext uri="{BB962C8B-B14F-4D97-AF65-F5344CB8AC3E}">
        <p14:creationId xmlns:p14="http://schemas.microsoft.com/office/powerpoint/2010/main" xmlns="" val="3820963525"/>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04863" y="246063"/>
            <a:ext cx="8229600" cy="406400"/>
          </a:xfrm>
        </p:spPr>
        <p:txBody>
          <a:bodyPr/>
          <a:lstStyle/>
          <a:p>
            <a:pPr eaLnBrk="1" hangingPunct="1"/>
            <a:r>
              <a:rPr lang="en-US" smtClean="0"/>
              <a:t>Oracle Secure Backup (OSB)</a:t>
            </a:r>
          </a:p>
        </p:txBody>
      </p:sp>
      <p:sp>
        <p:nvSpPr>
          <p:cNvPr id="25603"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smtClean="0"/>
              <a:t>Centralized Tape Backup Management</a:t>
            </a:r>
          </a:p>
        </p:txBody>
      </p:sp>
      <p:sp>
        <p:nvSpPr>
          <p:cNvPr id="25604" name="TextBox 7"/>
          <p:cNvSpPr txBox="1">
            <a:spLocks noChangeArrowheads="1"/>
          </p:cNvSpPr>
          <p:nvPr/>
        </p:nvSpPr>
        <p:spPr bwMode="auto">
          <a:xfrm flipH="1">
            <a:off x="800100" y="4351338"/>
            <a:ext cx="8015288" cy="257175"/>
          </a:xfrm>
          <a:prstGeom prst="rect">
            <a:avLst/>
          </a:prstGeom>
          <a:noFill/>
          <a:ln w="9525">
            <a:noFill/>
            <a:miter lim="800000"/>
            <a:headEnd/>
            <a:tailEnd/>
          </a:ln>
        </p:spPr>
        <p:txBody>
          <a:bodyPr lIns="0" tIns="0" rIns="0" bIns="0"/>
          <a:lstStyle/>
          <a:p>
            <a:r>
              <a:rPr lang="en-US" sz="1100"/>
              <a:t>RMAN – Oracle Recovery Manager, MEB – MySQL Enterprise Backup, SBT – Oracle’s API for integration with media managers</a:t>
            </a:r>
          </a:p>
        </p:txBody>
      </p:sp>
      <p:pic>
        <p:nvPicPr>
          <p:cNvPr id="25605" name="Picture 9" descr="OSB_basic.bmp"/>
          <p:cNvPicPr>
            <a:picLocks noChangeAspect="1"/>
          </p:cNvPicPr>
          <p:nvPr/>
        </p:nvPicPr>
        <p:blipFill>
          <a:blip r:embed="rId3" cstate="print"/>
          <a:srcRect/>
          <a:stretch>
            <a:fillRect/>
          </a:stretch>
        </p:blipFill>
        <p:spPr bwMode="auto">
          <a:xfrm>
            <a:off x="4206875" y="1319213"/>
            <a:ext cx="4510088" cy="2890837"/>
          </a:xfrm>
          <a:prstGeom prst="rect">
            <a:avLst/>
          </a:prstGeom>
          <a:noFill/>
          <a:ln w="9525">
            <a:noFill/>
            <a:miter lim="800000"/>
            <a:headEnd/>
            <a:tailEnd/>
          </a:ln>
        </p:spPr>
      </p:pic>
      <p:sp>
        <p:nvSpPr>
          <p:cNvPr id="7" name="AutoShape 23"/>
          <p:cNvSpPr>
            <a:spLocks noChangeArrowheads="1"/>
          </p:cNvSpPr>
          <p:nvPr/>
        </p:nvSpPr>
        <p:spPr bwMode="auto">
          <a:xfrm>
            <a:off x="411163" y="1268413"/>
            <a:ext cx="3595687" cy="2962275"/>
          </a:xfrm>
          <a:prstGeom prst="roundRect">
            <a:avLst>
              <a:gd name="adj" fmla="val 16667"/>
            </a:avLst>
          </a:prstGeom>
          <a:solidFill>
            <a:srgbClr val="FFFFE7"/>
          </a:solidFill>
          <a:ln w="9525">
            <a:solidFill>
              <a:schemeClr val="tx1"/>
            </a:solidFill>
            <a:round/>
            <a:headEnd/>
            <a:tailEnd/>
          </a:ln>
        </p:spPr>
        <p:txBody>
          <a:bodyPr lIns="92075" tIns="46038" rIns="92075" bIns="46038" anchor="ctr">
            <a:spAutoFit/>
          </a:bodyPr>
          <a:lstStyle/>
          <a:p>
            <a:pPr marL="57150" indent="-57150" algn="ctr">
              <a:defRPr/>
            </a:pPr>
            <a:r>
              <a:rPr lang="en-US" b="1" dirty="0">
                <a:ea typeface="ＭＳ Ｐゴシック"/>
                <a:cs typeface="ＭＳ Ｐゴシック"/>
              </a:rPr>
              <a:t>Protects Entire IT Environment</a:t>
            </a:r>
            <a:endParaRPr lang="en-US" b="1" dirty="0">
              <a:ea typeface="ＭＳ Ｐゴシック"/>
              <a:cs typeface="Times New Roman" pitchFamily="18" charset="0"/>
            </a:endParaRPr>
          </a:p>
          <a:p>
            <a:pPr marL="57150" indent="-57150">
              <a:buClr>
                <a:schemeClr val="tx2"/>
              </a:buClr>
              <a:buFontTx/>
              <a:buChar char="•"/>
              <a:defRPr/>
            </a:pPr>
            <a:endParaRPr lang="en-US" sz="1200" dirty="0">
              <a:solidFill>
                <a:srgbClr val="000000"/>
              </a:solidFill>
              <a:ea typeface="ＭＳ Ｐゴシック"/>
              <a:cs typeface="Times New Roman" pitchFamily="18" charset="0"/>
            </a:endParaRPr>
          </a:p>
          <a:p>
            <a:pPr marL="174625" indent="-174625">
              <a:buClr>
                <a:schemeClr val="tx2"/>
              </a:buClr>
              <a:buFontTx/>
              <a:buChar char="•"/>
              <a:defRPr/>
            </a:pPr>
            <a:r>
              <a:rPr lang="en-US" sz="1200" dirty="0">
                <a:solidFill>
                  <a:srgbClr val="000000"/>
                </a:solidFill>
                <a:ea typeface="ＭＳ Ｐゴシック"/>
                <a:cs typeface="Times New Roman" pitchFamily="18" charset="0"/>
              </a:rPr>
              <a:t>Oracle Database 11g Release </a:t>
            </a:r>
            <a:r>
              <a:rPr lang="en-US" sz="1200" i="1" dirty="0">
                <a:solidFill>
                  <a:srgbClr val="000000"/>
                </a:solidFill>
                <a:ea typeface="ＭＳ Ｐゴシック"/>
                <a:cs typeface="Times New Roman" pitchFamily="18" charset="0"/>
              </a:rPr>
              <a:t>2 </a:t>
            </a:r>
            <a:r>
              <a:rPr lang="en-US" sz="1200" dirty="0">
                <a:solidFill>
                  <a:srgbClr val="000000"/>
                </a:solidFill>
                <a:ea typeface="ＭＳ Ｐゴシック"/>
                <a:cs typeface="Times New Roman" pitchFamily="18" charset="0"/>
              </a:rPr>
              <a:t>to Oracle9</a:t>
            </a:r>
            <a:r>
              <a:rPr lang="en-US" sz="1200" i="1" dirty="0">
                <a:solidFill>
                  <a:srgbClr val="000000"/>
                </a:solidFill>
                <a:ea typeface="ＭＳ Ｐゴシック"/>
                <a:cs typeface="Times New Roman" pitchFamily="18" charset="0"/>
              </a:rPr>
              <a:t>i</a:t>
            </a:r>
            <a:r>
              <a:rPr lang="en-US" sz="1200" dirty="0">
                <a:solidFill>
                  <a:srgbClr val="000000"/>
                </a:solidFill>
                <a:ea typeface="ＭＳ Ｐゴシック"/>
                <a:cs typeface="Times New Roman" pitchFamily="18" charset="0"/>
              </a:rPr>
              <a:t>  </a:t>
            </a:r>
            <a:endParaRPr lang="en-US" sz="1200" i="1" dirty="0">
              <a:solidFill>
                <a:srgbClr val="000000"/>
              </a:solidFill>
              <a:ea typeface="ＭＳ Ｐゴシック"/>
              <a:cs typeface="Times New Roman" pitchFamily="18" charset="0"/>
            </a:endParaRPr>
          </a:p>
          <a:p>
            <a:pPr marL="346075" lvl="2" indent="-174625">
              <a:buClr>
                <a:schemeClr val="tx2"/>
              </a:buClr>
              <a:buFontTx/>
              <a:buChar char="•"/>
              <a:defRPr/>
            </a:pPr>
            <a:r>
              <a:rPr lang="en-US" sz="1200" b="1" dirty="0">
                <a:ea typeface="ＭＳ Ｐゴシック"/>
                <a:cs typeface="Times New Roman" pitchFamily="18" charset="0"/>
              </a:rPr>
              <a:t>25 – 40% faster tape backup</a:t>
            </a:r>
          </a:p>
          <a:p>
            <a:pPr marL="174625" indent="-174625">
              <a:buClr>
                <a:schemeClr val="tx2"/>
              </a:buClr>
              <a:buFontTx/>
              <a:buChar char="•"/>
              <a:defRPr/>
            </a:pPr>
            <a:r>
              <a:rPr lang="en-US" sz="1200" dirty="0">
                <a:solidFill>
                  <a:srgbClr val="000000"/>
                </a:solidFill>
                <a:ea typeface="ＭＳ Ｐゴシック"/>
                <a:cs typeface="Times New Roman" pitchFamily="18" charset="0"/>
              </a:rPr>
              <a:t>MySQL 3.6</a:t>
            </a:r>
          </a:p>
          <a:p>
            <a:pPr marL="174625" indent="-174625">
              <a:buClr>
                <a:schemeClr val="tx2"/>
              </a:buClr>
              <a:buFontTx/>
              <a:buChar char="•"/>
              <a:defRPr/>
            </a:pPr>
            <a:r>
              <a:rPr lang="en-US" sz="1200" dirty="0">
                <a:solidFill>
                  <a:srgbClr val="000000"/>
                </a:solidFill>
                <a:ea typeface="ＭＳ Ｐゴシック"/>
                <a:cs typeface="Times New Roman" pitchFamily="18" charset="0"/>
              </a:rPr>
              <a:t>Heterogeneous file systems (UNIX/ Linux / Windows) and NAS devices</a:t>
            </a:r>
          </a:p>
          <a:p>
            <a:pPr marL="174625" indent="-174625">
              <a:buClr>
                <a:schemeClr val="tx2"/>
              </a:buClr>
              <a:buFontTx/>
              <a:buChar char="•"/>
              <a:defRPr/>
            </a:pPr>
            <a:r>
              <a:rPr lang="en-US" sz="1200" b="1" dirty="0">
                <a:ea typeface="ＭＳ Ｐゴシック"/>
                <a:cs typeface="Times New Roman" pitchFamily="18" charset="0"/>
              </a:rPr>
              <a:t>Built-in Oracle Integration</a:t>
            </a:r>
          </a:p>
          <a:p>
            <a:pPr marL="174625" indent="-174625">
              <a:buClr>
                <a:schemeClr val="tx2"/>
              </a:buClr>
              <a:buFontTx/>
              <a:buChar char="•"/>
              <a:defRPr/>
            </a:pPr>
            <a:r>
              <a:rPr lang="en-US" sz="1200" dirty="0">
                <a:solidFill>
                  <a:srgbClr val="000000"/>
                </a:solidFill>
                <a:ea typeface="ＭＳ Ｐゴシック"/>
                <a:cs typeface="Times New Roman" pitchFamily="18" charset="0"/>
              </a:rPr>
              <a:t>Centralized management in distributed environments</a:t>
            </a:r>
          </a:p>
          <a:p>
            <a:pPr marL="174625" indent="-174625">
              <a:buClr>
                <a:schemeClr val="tx2"/>
              </a:buClr>
              <a:buFontTx/>
              <a:buChar char="•"/>
              <a:defRPr/>
            </a:pPr>
            <a:r>
              <a:rPr lang="en-US" sz="1200" b="1" dirty="0">
                <a:ea typeface="ＭＳ Ｐゴシック"/>
                <a:cs typeface="Times New Roman" pitchFamily="18" charset="0"/>
              </a:rPr>
              <a:t>Over 75% less expensive than comparable products</a:t>
            </a:r>
            <a:endParaRPr lang="en-US" sz="1600" dirty="0">
              <a:ea typeface="ＭＳ Ｐゴシック"/>
              <a:cs typeface="ＭＳ Ｐゴシック"/>
            </a:endParaRP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Oracle Secure Backup (OSB) 10.4.0.2</a:t>
            </a:r>
            <a:endParaRPr lang="en-US" dirty="0"/>
          </a:p>
        </p:txBody>
      </p:sp>
      <p:sp>
        <p:nvSpPr>
          <p:cNvPr id="3" name="Content Placeholder 2"/>
          <p:cNvSpPr>
            <a:spLocks noGrp="1"/>
          </p:cNvSpPr>
          <p:nvPr>
            <p:ph sz="quarter" idx="12"/>
          </p:nvPr>
        </p:nvSpPr>
        <p:spPr/>
        <p:txBody>
          <a:bodyPr/>
          <a:lstStyle/>
          <a:p>
            <a:pPr eaLnBrk="1" hangingPunct="1"/>
            <a:r>
              <a:rPr lang="en-US" sz="2000" dirty="0" smtClean="0"/>
              <a:t>Sizing per media server is variable, the media server has about 14Gb/s to use</a:t>
            </a:r>
          </a:p>
          <a:p>
            <a:pPr lvl="1" eaLnBrk="1" hangingPunct="1"/>
            <a:r>
              <a:rPr lang="en-US" sz="1800" dirty="0" smtClean="0"/>
              <a:t>Our ratios are usually around 8 to 10 tape drives per media server</a:t>
            </a:r>
          </a:p>
          <a:p>
            <a:pPr eaLnBrk="1" hangingPunct="1"/>
            <a:r>
              <a:rPr lang="en-US" sz="2000" dirty="0" smtClean="0"/>
              <a:t>Deploy media servers in pairs leveraging attach points</a:t>
            </a:r>
          </a:p>
          <a:p>
            <a:pPr eaLnBrk="1" hangingPunct="1"/>
            <a:r>
              <a:rPr lang="en-US" sz="2000" dirty="0" smtClean="0"/>
              <a:t>Use unique media families naming schema per domain</a:t>
            </a:r>
          </a:p>
          <a:p>
            <a:pPr eaLnBrk="1" hangingPunct="1"/>
            <a:r>
              <a:rPr lang="en-US" sz="2000" dirty="0" smtClean="0"/>
              <a:t>Align your write windows with your vaulting schedules</a:t>
            </a:r>
          </a:p>
          <a:p>
            <a:pPr eaLnBrk="1" hangingPunct="1"/>
            <a:r>
              <a:rPr lang="en-US" sz="2000" dirty="0" smtClean="0"/>
              <a:t>Size your throughput to your data</a:t>
            </a:r>
          </a:p>
          <a:p>
            <a:pPr eaLnBrk="1" hangingPunct="1"/>
            <a:r>
              <a:rPr lang="en-US" sz="2000" dirty="0" smtClean="0"/>
              <a:t>Standardize your blocking </a:t>
            </a:r>
            <a:r>
              <a:rPr lang="en-US" sz="2000" dirty="0" smtClean="0"/>
              <a:t>factor</a:t>
            </a:r>
            <a:endParaRPr lang="en-US" sz="2000" dirty="0" smtClean="0"/>
          </a:p>
          <a:p>
            <a:pPr lvl="1" eaLnBrk="1" hangingPunct="1"/>
            <a:endParaRPr lang="en-US" sz="1600" dirty="0" smtClean="0"/>
          </a:p>
        </p:txBody>
      </p:sp>
      <p:sp>
        <p:nvSpPr>
          <p:cNvPr id="4" name="Content Placeholder 3"/>
          <p:cNvSpPr>
            <a:spLocks noGrp="1"/>
          </p:cNvSpPr>
          <p:nvPr>
            <p:ph type="body" sz="quarter" idx="13"/>
          </p:nvPr>
        </p:nvSpPr>
        <p:spPr/>
        <p:txBody>
          <a:bodyPr/>
          <a:lstStyle/>
          <a:p>
            <a:r>
              <a:rPr lang="en-US" dirty="0" smtClean="0"/>
              <a:t>Oracle IT has Standardized on OSB: Best Practices</a:t>
            </a:r>
            <a:endParaRPr lang="en-US" dirty="0"/>
          </a:p>
        </p:txBody>
      </p:sp>
    </p:spTree>
    <p:extLst>
      <p:ext uri="{BB962C8B-B14F-4D97-AF65-F5344CB8AC3E}">
        <p14:creationId xmlns:p14="http://schemas.microsoft.com/office/powerpoint/2010/main" xmlns="" val="167912418"/>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pPr>
              <a:defRPr/>
            </a:pPr>
            <a:r>
              <a:rPr lang="en-US" dirty="0" smtClean="0"/>
              <a:t>High Level End to End Cloud Zone</a:t>
            </a:r>
            <a:endParaRPr lang="en-US" dirty="0"/>
          </a:p>
        </p:txBody>
      </p:sp>
      <p:sp>
        <p:nvSpPr>
          <p:cNvPr id="12" name="Content Placeholder 11"/>
          <p:cNvSpPr>
            <a:spLocks noGrp="1"/>
          </p:cNvSpPr>
          <p:nvPr>
            <p:ph sz="quarter" idx="12"/>
          </p:nvPr>
        </p:nvSpPr>
        <p:spPr/>
        <p:txBody>
          <a:bodyPr/>
          <a:lstStyle/>
          <a:p>
            <a:endParaRPr lang="en-US"/>
          </a:p>
        </p:txBody>
      </p:sp>
      <p:sp>
        <p:nvSpPr>
          <p:cNvPr id="13" name="Text Placeholder 12"/>
          <p:cNvSpPr>
            <a:spLocks noGrp="1"/>
          </p:cNvSpPr>
          <p:nvPr>
            <p:ph type="body" sz="quarter" idx="13"/>
          </p:nvPr>
        </p:nvSpPr>
        <p:spPr/>
        <p:txBody>
          <a:bodyPr/>
          <a:lstStyle/>
          <a:p>
            <a:endParaRPr lang="en-US"/>
          </a:p>
        </p:txBody>
      </p:sp>
      <p:sp>
        <p:nvSpPr>
          <p:cNvPr id="56323" name="TextBox 3"/>
          <p:cNvSpPr txBox="1">
            <a:spLocks noChangeArrowheads="1"/>
          </p:cNvSpPr>
          <p:nvPr/>
        </p:nvSpPr>
        <p:spPr bwMode="auto">
          <a:xfrm>
            <a:off x="9042400" y="4511675"/>
            <a:ext cx="914400" cy="914400"/>
          </a:xfrm>
          <a:prstGeom prst="rect">
            <a:avLst/>
          </a:prstGeom>
          <a:noFill/>
          <a:ln w="9525">
            <a:noFill/>
            <a:miter lim="800000"/>
            <a:headEnd/>
            <a:tailEnd/>
          </a:ln>
        </p:spPr>
        <p:txBody>
          <a:bodyPr wrap="none" lIns="0" tIns="0" rIns="0" bIns="0">
            <a:prstTxWarp prst="textNoShape">
              <a:avLst/>
            </a:prstTxWarp>
          </a:bodyPr>
          <a:lstStyle/>
          <a:p>
            <a:endParaRPr lang="en-US"/>
          </a:p>
        </p:txBody>
      </p:sp>
      <p:grpSp>
        <p:nvGrpSpPr>
          <p:cNvPr id="2" name="Group 12"/>
          <p:cNvGrpSpPr>
            <a:grpSpLocks/>
          </p:cNvGrpSpPr>
          <p:nvPr/>
        </p:nvGrpSpPr>
        <p:grpSpPr bwMode="auto">
          <a:xfrm>
            <a:off x="406400" y="783590"/>
            <a:ext cx="8148844" cy="3788410"/>
            <a:chOff x="406400" y="1058273"/>
            <a:chExt cx="8456540" cy="4190637"/>
          </a:xfrm>
        </p:grpSpPr>
        <p:sp>
          <p:nvSpPr>
            <p:cNvPr id="56325" name="Rectangle 20"/>
            <p:cNvSpPr>
              <a:spLocks noChangeArrowheads="1"/>
            </p:cNvSpPr>
            <p:nvPr/>
          </p:nvSpPr>
          <p:spPr bwMode="blackWhite">
            <a:xfrm>
              <a:off x="6699633" y="1058273"/>
              <a:ext cx="2149427" cy="619125"/>
            </a:xfrm>
            <a:prstGeom prst="rect">
              <a:avLst/>
            </a:prstGeom>
            <a:noFill/>
            <a:ln w="9525">
              <a:noFill/>
              <a:miter lim="800000"/>
              <a:headEnd/>
              <a:tailEnd/>
            </a:ln>
          </p:spPr>
          <p:txBody>
            <a:bodyPr tIns="91440" bIns="91440">
              <a:prstTxWarp prst="textNoShape">
                <a:avLst/>
              </a:prstTxWarp>
            </a:bodyPr>
            <a:lstStyle/>
            <a:p>
              <a:pPr marL="171450" indent="-171450">
                <a:spcAft>
                  <a:spcPts val="600"/>
                </a:spcAft>
                <a:buClr>
                  <a:srgbClr val="FF0000"/>
                </a:buClr>
              </a:pPr>
              <a:r>
                <a:rPr lang="en-US" sz="1200" dirty="0" smtClean="0">
                  <a:solidFill>
                    <a:srgbClr val="7F7F7F"/>
                  </a:solidFill>
                  <a:ea typeface="ヒラギノ角ゴ Pro W3" pitchFamily="1" charset="-128"/>
                  <a:cs typeface="ヒラギノ角ゴ Pro W3" pitchFamily="1" charset="-128"/>
                </a:rPr>
                <a:t>1.	</a:t>
              </a:r>
              <a:r>
                <a:rPr lang="en-US" sz="1200" dirty="0" smtClean="0">
                  <a:solidFill>
                    <a:srgbClr val="000000"/>
                  </a:solidFill>
                  <a:ea typeface="ヒラギノ角ゴ Pro W3" pitchFamily="1" charset="-128"/>
                  <a:cs typeface="ヒラギノ角ゴ Pro W3" pitchFamily="1" charset="-128"/>
                </a:rPr>
                <a:t>More then 1 Logical Library per OSB Domain</a:t>
              </a:r>
            </a:p>
            <a:p>
              <a:pPr marL="171450" indent="-171450">
                <a:spcAft>
                  <a:spcPts val="600"/>
                </a:spcAft>
                <a:buClr>
                  <a:srgbClr val="FF0000"/>
                </a:buClr>
              </a:pPr>
              <a:endParaRPr lang="en-US" sz="1200" dirty="0">
                <a:solidFill>
                  <a:srgbClr val="000000"/>
                </a:solidFill>
                <a:ea typeface="ヒラギノ角ゴ Pro W3" pitchFamily="1" charset="-128"/>
                <a:cs typeface="ヒラギノ角ゴ Pro W3" pitchFamily="1" charset="-128"/>
              </a:endParaRPr>
            </a:p>
          </p:txBody>
        </p:sp>
        <p:sp>
          <p:nvSpPr>
            <p:cNvPr id="15" name="Rectangle 20"/>
            <p:cNvSpPr>
              <a:spLocks noChangeArrowheads="1"/>
            </p:cNvSpPr>
            <p:nvPr/>
          </p:nvSpPr>
          <p:spPr bwMode="blackWhite">
            <a:xfrm>
              <a:off x="6706223" y="1666233"/>
              <a:ext cx="2142337" cy="1088931"/>
            </a:xfrm>
            <a:prstGeom prst="rect">
              <a:avLst/>
            </a:prstGeom>
            <a:noFill/>
            <a:ln>
              <a:noFill/>
            </a:ln>
            <a:extLst/>
          </p:spPr>
          <p:txBody>
            <a:bodyPr tIns="91440" bIns="91440"/>
            <a:lstStyle/>
            <a:p>
              <a:pPr marL="228600" indent="-228600">
                <a:spcAft>
                  <a:spcPts val="600"/>
                </a:spcAft>
                <a:buClr>
                  <a:srgbClr val="FF0000"/>
                </a:buClr>
                <a:defRPr/>
              </a:pPr>
              <a:r>
                <a:rPr lang="en-US" sz="1200" dirty="0">
                  <a:solidFill>
                    <a:srgbClr val="7F7F7F"/>
                  </a:solidFill>
                  <a:ea typeface="ヒラギノ角ゴ Pro W3"/>
                  <a:cs typeface="ヒラギノ角ゴ Pro W3"/>
                </a:rPr>
                <a:t>2. </a:t>
              </a:r>
              <a:r>
                <a:rPr lang="en-US" sz="1200" dirty="0">
                  <a:solidFill>
                    <a:srgbClr val="000000"/>
                  </a:solidFill>
                  <a:ea typeface="ヒラギノ角ゴ Pro W3"/>
                  <a:cs typeface="ヒラギノ角ゴ Pro W3"/>
                </a:rPr>
                <a:t>Even / Odd</a:t>
              </a:r>
              <a:endParaRPr lang="en-US" sz="1050" dirty="0">
                <a:solidFill>
                  <a:srgbClr val="000000"/>
                </a:solidFill>
                <a:ea typeface="ヒラギノ角ゴ Pro W3"/>
                <a:cs typeface="ヒラギノ角ゴ Pro W3"/>
              </a:endParaRPr>
            </a:p>
            <a:p>
              <a:pPr marL="398463" lvl="1" indent="-228600">
                <a:spcAft>
                  <a:spcPts val="600"/>
                </a:spcAft>
                <a:buClr>
                  <a:srgbClr val="FF0000"/>
                </a:buClr>
                <a:buFont typeface="Arial"/>
                <a:buChar char="•"/>
                <a:defRPr/>
              </a:pPr>
              <a:r>
                <a:rPr lang="en-US" sz="1050" dirty="0">
                  <a:solidFill>
                    <a:srgbClr val="000000"/>
                  </a:solidFill>
                  <a:ea typeface="ヒラギノ角ゴ Pro W3"/>
                  <a:cs typeface="ヒラギノ角ゴ Pro W3"/>
                </a:rPr>
                <a:t>Drives</a:t>
              </a:r>
            </a:p>
            <a:p>
              <a:pPr marL="398463" lvl="1" indent="-228600">
                <a:spcAft>
                  <a:spcPts val="600"/>
                </a:spcAft>
                <a:buClr>
                  <a:srgbClr val="FF0000"/>
                </a:buClr>
                <a:buFont typeface="Arial"/>
                <a:buChar char="•"/>
                <a:defRPr/>
              </a:pPr>
              <a:r>
                <a:rPr lang="en-US" sz="1050" dirty="0">
                  <a:solidFill>
                    <a:srgbClr val="000000"/>
                  </a:solidFill>
                  <a:ea typeface="ヒラギノ角ゴ Pro W3"/>
                  <a:cs typeface="ヒラギノ角ゴ Pro W3"/>
                </a:rPr>
                <a:t>ACSLS/Library</a:t>
              </a:r>
            </a:p>
            <a:p>
              <a:pPr marL="398463" lvl="1" indent="-228600">
                <a:spcAft>
                  <a:spcPts val="600"/>
                </a:spcAft>
                <a:buClr>
                  <a:srgbClr val="FF0000"/>
                </a:buClr>
                <a:buFont typeface="Arial"/>
                <a:buChar char="•"/>
                <a:defRPr/>
              </a:pPr>
              <a:r>
                <a:rPr lang="en-US" sz="1050" dirty="0">
                  <a:solidFill>
                    <a:srgbClr val="000000"/>
                  </a:solidFill>
                  <a:ea typeface="ヒラギノ角ゴ Pro W3"/>
                  <a:cs typeface="ヒラギノ角ゴ Pro W3"/>
                </a:rPr>
                <a:t>Servers</a:t>
              </a:r>
              <a:endParaRPr lang="en-US" sz="1200" dirty="0">
                <a:solidFill>
                  <a:srgbClr val="000000"/>
                </a:solidFill>
                <a:ea typeface="ヒラギノ角ゴ Pro W3"/>
                <a:cs typeface="ヒラギノ角ゴ Pro W3"/>
              </a:endParaRPr>
            </a:p>
            <a:p>
              <a:pPr marL="398463" lvl="1" indent="-228600">
                <a:spcAft>
                  <a:spcPts val="600"/>
                </a:spcAft>
                <a:buClr>
                  <a:srgbClr val="FF0000"/>
                </a:buClr>
                <a:defRPr/>
              </a:pPr>
              <a:endParaRPr lang="en-US" sz="1200" dirty="0">
                <a:solidFill>
                  <a:srgbClr val="000000"/>
                </a:solidFill>
                <a:ea typeface="ヒラギノ角ゴ Pro W3"/>
                <a:cs typeface="ヒラギノ角ゴ Pro W3"/>
              </a:endParaRPr>
            </a:p>
          </p:txBody>
        </p:sp>
        <p:sp>
          <p:nvSpPr>
            <p:cNvPr id="56327" name="Rectangle 20"/>
            <p:cNvSpPr>
              <a:spLocks noChangeArrowheads="1"/>
            </p:cNvSpPr>
            <p:nvPr/>
          </p:nvSpPr>
          <p:spPr bwMode="blackWhite">
            <a:xfrm>
              <a:off x="6772121" y="2835358"/>
              <a:ext cx="2090819" cy="619125"/>
            </a:xfrm>
            <a:prstGeom prst="rect">
              <a:avLst/>
            </a:prstGeom>
            <a:noFill/>
            <a:ln w="9525">
              <a:noFill/>
              <a:miter lim="800000"/>
              <a:headEnd/>
              <a:tailEnd/>
            </a:ln>
          </p:spPr>
          <p:txBody>
            <a:bodyPr tIns="91440" bIns="91440">
              <a:prstTxWarp prst="textNoShape">
                <a:avLst/>
              </a:prstTxWarp>
            </a:bodyPr>
            <a:lstStyle/>
            <a:p>
              <a:pPr marL="171450" indent="-171450">
                <a:spcAft>
                  <a:spcPts val="600"/>
                </a:spcAft>
                <a:buClr>
                  <a:srgbClr val="FF0000"/>
                </a:buClr>
              </a:pPr>
              <a:r>
                <a:rPr lang="en-US" sz="1200" dirty="0">
                  <a:solidFill>
                    <a:srgbClr val="7F7F7F"/>
                  </a:solidFill>
                  <a:ea typeface="ヒラギノ角ゴ Pro W3" pitchFamily="1" charset="-128"/>
                  <a:cs typeface="ヒラギノ角ゴ Pro W3" pitchFamily="1" charset="-128"/>
                </a:rPr>
                <a:t>3.</a:t>
              </a:r>
              <a:r>
                <a:rPr lang="en-US" sz="1200" dirty="0" smtClean="0">
                  <a:solidFill>
                    <a:srgbClr val="C9C9C9"/>
                  </a:solidFill>
                  <a:ea typeface="ヒラギノ角ゴ Pro W3" pitchFamily="1" charset="-128"/>
                  <a:cs typeface="ヒラギノ角ゴ Pro W3" pitchFamily="1" charset="-128"/>
                </a:rPr>
                <a:t>	</a:t>
              </a:r>
              <a:r>
                <a:rPr lang="en-US" sz="1200" dirty="0" smtClean="0">
                  <a:ea typeface="ヒラギノ角ゴ Pro W3" pitchFamily="1" charset="-128"/>
                  <a:cs typeface="ヒラギノ角ゴ Pro W3" pitchFamily="1" charset="-128"/>
                </a:rPr>
                <a:t>More then 1 OSB Domain per  physical library</a:t>
              </a:r>
              <a:endParaRPr lang="en-US" sz="1200" dirty="0">
                <a:ea typeface="ヒラギノ角ゴ Pro W3" pitchFamily="1" charset="-128"/>
                <a:cs typeface="ヒラギノ角ゴ Pro W3" pitchFamily="1" charset="-128"/>
              </a:endParaRPr>
            </a:p>
          </p:txBody>
        </p:sp>
        <p:sp>
          <p:nvSpPr>
            <p:cNvPr id="56328" name="Rectangle 20"/>
            <p:cNvSpPr>
              <a:spLocks noChangeArrowheads="1"/>
            </p:cNvSpPr>
            <p:nvPr/>
          </p:nvSpPr>
          <p:spPr bwMode="blackWhite">
            <a:xfrm>
              <a:off x="6785300" y="3570056"/>
              <a:ext cx="1945144" cy="617537"/>
            </a:xfrm>
            <a:prstGeom prst="rect">
              <a:avLst/>
            </a:prstGeom>
            <a:noFill/>
            <a:ln w="9525">
              <a:noFill/>
              <a:miter lim="800000"/>
              <a:headEnd/>
              <a:tailEnd/>
            </a:ln>
          </p:spPr>
          <p:txBody>
            <a:bodyPr tIns="91440" bIns="91440">
              <a:prstTxWarp prst="textNoShape">
                <a:avLst/>
              </a:prstTxWarp>
            </a:bodyPr>
            <a:lstStyle/>
            <a:p>
              <a:pPr marL="171450" indent="-171450">
                <a:spcAft>
                  <a:spcPts val="600"/>
                </a:spcAft>
                <a:buClr>
                  <a:srgbClr val="FF0000"/>
                </a:buClr>
              </a:pPr>
              <a:r>
                <a:rPr lang="en-US" sz="1200" dirty="0">
                  <a:solidFill>
                    <a:srgbClr val="7F7F7F"/>
                  </a:solidFill>
                  <a:ea typeface="ヒラギノ角ゴ Pro W3" pitchFamily="1" charset="-128"/>
                  <a:cs typeface="ヒラギノ角ゴ Pro W3" pitchFamily="1" charset="-128"/>
                </a:rPr>
                <a:t>4.</a:t>
              </a:r>
              <a:r>
                <a:rPr lang="en-US" sz="1200" dirty="0">
                  <a:solidFill>
                    <a:srgbClr val="000000"/>
                  </a:solidFill>
                  <a:ea typeface="ヒラギノ角ゴ Pro W3" pitchFamily="1" charset="-128"/>
                  <a:cs typeface="ヒラギノ角ゴ Pro W3" pitchFamily="1" charset="-128"/>
                </a:rPr>
                <a:t>	50% Fault Isolation</a:t>
              </a:r>
            </a:p>
          </p:txBody>
        </p:sp>
        <p:pic>
          <p:nvPicPr>
            <p:cNvPr id="56329" name="Picture 163"/>
            <p:cNvPicPr>
              <a:picLocks noChangeAspect="1" noChangeArrowheads="1"/>
            </p:cNvPicPr>
            <p:nvPr/>
          </p:nvPicPr>
          <p:blipFill>
            <a:blip r:embed="rId3" cstate="print"/>
            <a:srcRect/>
            <a:stretch>
              <a:fillRect/>
            </a:stretch>
          </p:blipFill>
          <p:spPr bwMode="auto">
            <a:xfrm>
              <a:off x="406400" y="1146559"/>
              <a:ext cx="5943600" cy="4102351"/>
            </a:xfrm>
            <a:prstGeom prst="rect">
              <a:avLst/>
            </a:prstGeom>
            <a:noFill/>
            <a:ln w="9525">
              <a:noFill/>
              <a:miter lim="800000"/>
              <a:headEnd/>
              <a:tailEnd/>
            </a:ln>
          </p:spPr>
        </p:pic>
        <p:sp>
          <p:nvSpPr>
            <p:cNvPr id="56330" name="Rectangle 20"/>
            <p:cNvSpPr>
              <a:spLocks noChangeArrowheads="1"/>
            </p:cNvSpPr>
            <p:nvPr/>
          </p:nvSpPr>
          <p:spPr bwMode="blackWhite">
            <a:xfrm>
              <a:off x="6772120" y="4019368"/>
              <a:ext cx="2012517" cy="617537"/>
            </a:xfrm>
            <a:prstGeom prst="rect">
              <a:avLst/>
            </a:prstGeom>
            <a:noFill/>
            <a:ln w="9525">
              <a:noFill/>
              <a:miter lim="800000"/>
              <a:headEnd/>
              <a:tailEnd/>
            </a:ln>
          </p:spPr>
          <p:txBody>
            <a:bodyPr tIns="91440" bIns="91440">
              <a:prstTxWarp prst="textNoShape">
                <a:avLst/>
              </a:prstTxWarp>
            </a:bodyPr>
            <a:lstStyle/>
            <a:p>
              <a:pPr marL="171450" indent="-171450">
                <a:spcAft>
                  <a:spcPts val="600"/>
                </a:spcAft>
                <a:buClr>
                  <a:srgbClr val="FF0000"/>
                </a:buClr>
              </a:pPr>
              <a:r>
                <a:rPr lang="en-US" sz="1200" dirty="0">
                  <a:solidFill>
                    <a:srgbClr val="7F7F7F"/>
                  </a:solidFill>
                  <a:ea typeface="ヒラギノ角ゴ Pro W3" pitchFamily="1" charset="-128"/>
                  <a:cs typeface="ヒラギノ角ゴ Pro W3" pitchFamily="1" charset="-128"/>
                </a:rPr>
                <a:t>5.</a:t>
              </a:r>
              <a:r>
                <a:rPr lang="en-US" sz="1200" dirty="0">
                  <a:solidFill>
                    <a:srgbClr val="000000"/>
                  </a:solidFill>
                  <a:ea typeface="ヒラギノ角ゴ Pro W3" pitchFamily="1" charset="-128"/>
                  <a:cs typeface="ヒラギノ角ゴ Pro W3" pitchFamily="1" charset="-128"/>
                </a:rPr>
                <a:t>	Double the robotic moves at once</a:t>
              </a:r>
            </a:p>
          </p:txBody>
        </p:sp>
      </p:grpSp>
      <p:sp>
        <p:nvSpPr>
          <p:cNvPr id="11" name="Rectangle 20"/>
          <p:cNvSpPr>
            <a:spLocks noChangeArrowheads="1"/>
          </p:cNvSpPr>
          <p:nvPr/>
        </p:nvSpPr>
        <p:spPr bwMode="blackWhite">
          <a:xfrm>
            <a:off x="6559550" y="3943072"/>
            <a:ext cx="1939290" cy="558264"/>
          </a:xfrm>
          <a:prstGeom prst="rect">
            <a:avLst/>
          </a:prstGeom>
          <a:noFill/>
          <a:ln w="9525">
            <a:noFill/>
            <a:miter lim="800000"/>
            <a:headEnd/>
            <a:tailEnd/>
          </a:ln>
        </p:spPr>
        <p:txBody>
          <a:bodyPr tIns="91440" bIns="91440">
            <a:prstTxWarp prst="textNoShape">
              <a:avLst/>
            </a:prstTxWarp>
          </a:bodyPr>
          <a:lstStyle/>
          <a:p>
            <a:pPr marL="171450" indent="-171450">
              <a:spcAft>
                <a:spcPts val="600"/>
              </a:spcAft>
              <a:buClr>
                <a:srgbClr val="FF0000"/>
              </a:buClr>
            </a:pPr>
            <a:r>
              <a:rPr lang="en-US" sz="1200" dirty="0" smtClean="0">
                <a:solidFill>
                  <a:srgbClr val="7F7F7F"/>
                </a:solidFill>
                <a:ea typeface="ヒラギノ角ゴ Pro W3" pitchFamily="1" charset="-128"/>
                <a:cs typeface="ヒラギノ角ゴ Pro W3" pitchFamily="1" charset="-128"/>
              </a:rPr>
              <a:t>6.</a:t>
            </a:r>
            <a:r>
              <a:rPr lang="en-US" sz="1200" dirty="0" smtClean="0">
                <a:solidFill>
                  <a:srgbClr val="000000"/>
                </a:solidFill>
                <a:ea typeface="ヒラギノ角ゴ Pro W3" pitchFamily="1" charset="-128"/>
                <a:cs typeface="ヒラギノ角ゴ Pro W3" pitchFamily="1" charset="-128"/>
              </a:rPr>
              <a:t>	More Flexibility for growth</a:t>
            </a:r>
            <a:endParaRPr lang="en-US" sz="1200" dirty="0">
              <a:solidFill>
                <a:srgbClr val="000000"/>
              </a:solidFill>
              <a:ea typeface="ヒラギノ角ゴ Pro W3" pitchFamily="1" charset="-128"/>
              <a:cs typeface="ヒラギノ角ゴ Pro W3" pitchFamily="1" charset="-128"/>
            </a:endParaRPr>
          </a:p>
        </p:txBody>
      </p:sp>
    </p:spTree>
    <p:extLst>
      <p:ext uri="{BB962C8B-B14F-4D97-AF65-F5344CB8AC3E}">
        <p14:creationId xmlns:p14="http://schemas.microsoft.com/office/powerpoint/2010/main" xmlns="" val="2088933795"/>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628650" y="1571625"/>
            <a:ext cx="4883150" cy="1101725"/>
          </a:xfrm>
        </p:spPr>
        <p:txBody>
          <a:bodyPr/>
          <a:lstStyle/>
          <a:p>
            <a:r>
              <a:rPr smtClean="0">
                <a:ln>
                  <a:noFill/>
                </a:ln>
              </a:rPr>
              <a:t>Summary and Q &amp; A</a:t>
            </a:r>
            <a:br>
              <a:rPr smtClean="0">
                <a:ln>
                  <a:noFill/>
                </a:ln>
              </a:rPr>
            </a:br>
            <a:endParaRPr smtClean="0">
              <a:ln>
                <a:noFill/>
              </a:ln>
            </a:endParaRPr>
          </a:p>
        </p:txBody>
      </p:sp>
      <p:cxnSp>
        <p:nvCxnSpPr>
          <p:cNvPr id="6" name="Straight Connector 5"/>
          <p:cNvCxnSpPr/>
          <p:nvPr/>
        </p:nvCxnSpPr>
        <p:spPr bwMode="auto">
          <a:xfrm flipH="1">
            <a:off x="8972550" y="1773238"/>
            <a:ext cx="273069" cy="0"/>
          </a:xfrm>
          <a:prstGeom prst="line">
            <a:avLst/>
          </a:prstGeom>
          <a:grpFill/>
          <a:ln w="19050">
            <a:solidFill>
              <a:srgbClr val="00B050"/>
            </a:solidFill>
            <a:round/>
            <a:headEnd/>
            <a:tailEnd type="triangle" w="med" len="med"/>
          </a:ln>
        </p:spPr>
      </p:cxnSp>
      <p:pic>
        <p:nvPicPr>
          <p:cNvPr id="66564" name="Picture Placeholder 11" descr="ph-ind-buslife-017-cropped.bmp"/>
          <p:cNvPicPr>
            <a:picLocks noGrp="1" noChangeAspect="1"/>
          </p:cNvPicPr>
          <p:nvPr>
            <p:ph type="pic" sz="quarter" idx="12"/>
          </p:nvPr>
        </p:nvPicPr>
        <p:blipFill>
          <a:blip r:embed="rId3" cstate="print"/>
          <a:srcRect l="7544" r="36900"/>
          <a:stretch>
            <a:fillRect/>
          </a:stretch>
        </p:blipFill>
        <p:spPr>
          <a:xfrm>
            <a:off x="5715000" y="-1588"/>
            <a:ext cx="3429000" cy="4629151"/>
          </a:xfrm>
        </p:spPr>
      </p:pic>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804863" y="246063"/>
            <a:ext cx="8229600" cy="406400"/>
          </a:xfrm>
        </p:spPr>
        <p:txBody>
          <a:bodyPr/>
          <a:lstStyle/>
          <a:p>
            <a:r>
              <a:rPr lang="en-US" smtClean="0"/>
              <a:t>Oracle Secure Backup</a:t>
            </a:r>
          </a:p>
        </p:txBody>
      </p:sp>
      <p:sp>
        <p:nvSpPr>
          <p:cNvPr id="3" name="Content Placeholder 2"/>
          <p:cNvSpPr>
            <a:spLocks noGrp="1"/>
          </p:cNvSpPr>
          <p:nvPr>
            <p:ph sz="quarter" idx="12"/>
          </p:nvPr>
        </p:nvSpPr>
        <p:spPr>
          <a:xfrm>
            <a:off x="4781550" y="1484313"/>
            <a:ext cx="3895725" cy="3062287"/>
          </a:xfrm>
        </p:spPr>
        <p:txBody>
          <a:bodyPr/>
          <a:lstStyle/>
          <a:p>
            <a:pPr marL="212725" indent="-212725">
              <a:spcBef>
                <a:spcPts val="500"/>
              </a:spcBef>
              <a:spcAft>
                <a:spcPts val="200"/>
              </a:spcAft>
              <a:buClr>
                <a:schemeClr val="tx2"/>
              </a:buClr>
              <a:buFont typeface="Arial" pitchFamily="34" charset="0"/>
              <a:buChar char="•"/>
              <a:defRPr/>
            </a:pPr>
            <a:r>
              <a:rPr lang="en-US" sz="1600" dirty="0" smtClean="0"/>
              <a:t>Single technical support resource from hardware to software</a:t>
            </a:r>
          </a:p>
          <a:p>
            <a:pPr marL="212725" indent="-212725">
              <a:spcBef>
                <a:spcPts val="500"/>
              </a:spcBef>
              <a:spcAft>
                <a:spcPts val="200"/>
              </a:spcAft>
              <a:buClr>
                <a:schemeClr val="tx2"/>
              </a:buClr>
              <a:buFont typeface="Arial" pitchFamily="34" charset="0"/>
              <a:buChar char="•"/>
              <a:defRPr/>
            </a:pPr>
            <a:r>
              <a:rPr lang="en-US" sz="1600" dirty="0" smtClean="0"/>
              <a:t>High-performance, secure tape backup – Exclusive optimizations</a:t>
            </a:r>
          </a:p>
          <a:p>
            <a:pPr marL="212725" indent="-212725">
              <a:spcBef>
                <a:spcPts val="500"/>
              </a:spcBef>
              <a:spcAft>
                <a:spcPts val="200"/>
              </a:spcAft>
              <a:buClr>
                <a:schemeClr val="tx2"/>
              </a:buClr>
              <a:buFont typeface="Arial" pitchFamily="34" charset="0"/>
              <a:buChar char="•"/>
              <a:defRPr/>
            </a:pPr>
            <a:r>
              <a:rPr lang="en-US" sz="1600" dirty="0" smtClean="0"/>
              <a:t>Fully validated component of the Oracle Maximum Availability Architecture (MAA)</a:t>
            </a:r>
          </a:p>
          <a:p>
            <a:pPr marL="212725" indent="-212725">
              <a:spcBef>
                <a:spcPts val="500"/>
              </a:spcBef>
              <a:spcAft>
                <a:spcPts val="200"/>
              </a:spcAft>
              <a:buClr>
                <a:schemeClr val="tx2"/>
              </a:buClr>
              <a:buFont typeface="Arial" pitchFamily="34" charset="0"/>
              <a:buChar char="•"/>
              <a:defRPr/>
            </a:pPr>
            <a:r>
              <a:rPr lang="en-US" sz="1600" dirty="0" smtClean="0"/>
              <a:t>Substantial cost savings – about 75% less than others</a:t>
            </a:r>
          </a:p>
          <a:p>
            <a:pPr>
              <a:defRPr/>
            </a:pPr>
            <a:endParaRPr lang="en-US" dirty="0"/>
          </a:p>
        </p:txBody>
      </p:sp>
      <p:sp>
        <p:nvSpPr>
          <p:cNvPr id="67588" name="Text Placeholder 3"/>
          <p:cNvSpPr>
            <a:spLocks noGrp="1"/>
          </p:cNvSpPr>
          <p:nvPr>
            <p:ph type="body" sz="quarter" idx="13"/>
          </p:nvPr>
        </p:nvSpPr>
        <p:spPr>
          <a:xfrm>
            <a:off x="804863" y="647700"/>
            <a:ext cx="8229600" cy="304800"/>
          </a:xfrm>
        </p:spPr>
        <p:txBody>
          <a:bodyPr/>
          <a:lstStyle/>
          <a:p>
            <a:pPr>
              <a:spcAft>
                <a:spcPct val="0"/>
              </a:spcAft>
            </a:pPr>
            <a:r>
              <a:rPr lang="en-US" smtClean="0"/>
              <a:t>Built-In Oracle Integration</a:t>
            </a:r>
          </a:p>
        </p:txBody>
      </p:sp>
      <p:graphicFrame>
        <p:nvGraphicFramePr>
          <p:cNvPr id="5" name="Content Placeholder 4"/>
          <p:cNvGraphicFramePr>
            <a:graphicFrameLocks/>
          </p:cNvGraphicFramePr>
          <p:nvPr/>
        </p:nvGraphicFramePr>
        <p:xfrm>
          <a:off x="407988" y="1135118"/>
          <a:ext cx="4227074" cy="33448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1027"/>
          <p:cNvSpPr txBox="1">
            <a:spLocks noChangeArrowheads="1"/>
          </p:cNvSpPr>
          <p:nvPr/>
        </p:nvSpPr>
        <p:spPr bwMode="auto">
          <a:xfrm>
            <a:off x="3343275" y="1123950"/>
            <a:ext cx="4467225" cy="476250"/>
          </a:xfrm>
          <a:prstGeom prst="rect">
            <a:avLst/>
          </a:prstGeom>
          <a:noFill/>
          <a:ln w="9525">
            <a:noFill/>
            <a:miter lim="800000"/>
            <a:headEnd/>
            <a:tailEnd/>
          </a:ln>
        </p:spPr>
        <p:txBody>
          <a:bodyPr lIns="0" tIns="0" rIns="0" bIns="0"/>
          <a:lstStyle/>
          <a:p>
            <a:pPr marL="212725" indent="-212725">
              <a:spcBef>
                <a:spcPts val="500"/>
              </a:spcBef>
              <a:spcAft>
                <a:spcPts val="200"/>
              </a:spcAft>
              <a:buClr>
                <a:schemeClr val="tx2"/>
              </a:buClr>
            </a:pPr>
            <a:r>
              <a:rPr lang="en-US" sz="2000" dirty="0"/>
              <a:t>Increased Return on Investment (ROI):</a:t>
            </a:r>
          </a:p>
          <a:p>
            <a:pPr marL="212725" indent="-212725">
              <a:spcBef>
                <a:spcPts val="500"/>
              </a:spcBef>
              <a:spcAft>
                <a:spcPts val="200"/>
              </a:spcAft>
              <a:buClr>
                <a:schemeClr val="tx2"/>
              </a:buClr>
              <a:buFont typeface="Arial" pitchFamily="34" charset="0"/>
              <a:buChar char="•"/>
            </a:pPr>
            <a:endParaRPr lang="en-US" sz="1600" dirty="0"/>
          </a:p>
          <a:p>
            <a:pPr marL="512763" lvl="1" indent="-227013">
              <a:spcBef>
                <a:spcPts val="200"/>
              </a:spcBef>
              <a:spcAft>
                <a:spcPts val="200"/>
              </a:spcAft>
            </a:pPr>
            <a:endParaRPr lang="en-US" sz="1800" dirty="0"/>
          </a:p>
        </p:txBody>
      </p:sp>
      <p:sp>
        <p:nvSpPr>
          <p:cNvPr id="8" name="TextBox 8"/>
          <p:cNvSpPr txBox="1">
            <a:spLocks noChangeArrowheads="1"/>
          </p:cNvSpPr>
          <p:nvPr/>
        </p:nvSpPr>
        <p:spPr bwMode="auto">
          <a:xfrm>
            <a:off x="4762500" y="3943350"/>
            <a:ext cx="3505200" cy="646113"/>
          </a:xfrm>
          <a:prstGeom prst="rect">
            <a:avLst/>
          </a:prstGeom>
          <a:noFill/>
          <a:ln w="9525">
            <a:noFill/>
            <a:miter lim="800000"/>
            <a:headEnd/>
            <a:tailEnd/>
          </a:ln>
        </p:spPr>
        <p:txBody>
          <a:bodyPr>
            <a:spAutoFit/>
          </a:bodyPr>
          <a:lstStyle/>
          <a:p>
            <a:pPr algn="ctr"/>
            <a:r>
              <a:rPr lang="en-US" sz="1800" b="1" dirty="0">
                <a:solidFill>
                  <a:srgbClr val="FF0000"/>
                </a:solidFill>
              </a:rPr>
              <a:t>Who Better to Backup Oracle than Oracle?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804863" y="246063"/>
            <a:ext cx="8229600" cy="406400"/>
          </a:xfrm>
        </p:spPr>
        <p:txBody>
          <a:bodyPr/>
          <a:lstStyle/>
          <a:p>
            <a:pPr eaLnBrk="1" hangingPunct="1"/>
            <a:r>
              <a:rPr lang="en-US" smtClean="0"/>
              <a:t>Key Takeaways</a:t>
            </a:r>
          </a:p>
        </p:txBody>
      </p:sp>
      <p:sp>
        <p:nvSpPr>
          <p:cNvPr id="68611" name="Content Placeholder 2"/>
          <p:cNvSpPr>
            <a:spLocks noGrp="1"/>
          </p:cNvSpPr>
          <p:nvPr>
            <p:ph sz="quarter" idx="12"/>
          </p:nvPr>
        </p:nvSpPr>
        <p:spPr>
          <a:xfrm>
            <a:off x="804863" y="1522413"/>
            <a:ext cx="8229600" cy="3062287"/>
          </a:xfrm>
        </p:spPr>
        <p:txBody>
          <a:bodyPr/>
          <a:lstStyle/>
          <a:p>
            <a:pPr eaLnBrk="1" hangingPunct="1"/>
            <a:r>
              <a:rPr lang="en-US" sz="2800" smtClean="0"/>
              <a:t>Built-in Oracle integration</a:t>
            </a:r>
          </a:p>
          <a:p>
            <a:pPr eaLnBrk="1" hangingPunct="1"/>
            <a:r>
              <a:rPr lang="en-US" sz="2800" smtClean="0"/>
              <a:t>Fastest Oracle database backup to tape</a:t>
            </a:r>
          </a:p>
          <a:p>
            <a:pPr eaLnBrk="1" hangingPunct="1"/>
            <a:r>
              <a:rPr lang="en-US" sz="2800" smtClean="0"/>
              <a:t>Lowest-cost enterprise backup software</a:t>
            </a:r>
          </a:p>
        </p:txBody>
      </p:sp>
      <p:sp>
        <p:nvSpPr>
          <p:cNvPr id="68612" name="Text Placeholder 3"/>
          <p:cNvSpPr>
            <a:spLocks noGrp="1"/>
          </p:cNvSpPr>
          <p:nvPr>
            <p:ph type="body" sz="quarter" idx="13"/>
          </p:nvPr>
        </p:nvSpPr>
        <p:spPr>
          <a:xfrm>
            <a:off x="804863" y="647700"/>
            <a:ext cx="8229600" cy="304800"/>
          </a:xfrm>
        </p:spPr>
        <p:txBody>
          <a:bodyPr/>
          <a:lstStyle/>
          <a:p>
            <a:pPr eaLnBrk="1" hangingPunct="1">
              <a:spcAft>
                <a:spcPct val="0"/>
              </a:spcAft>
            </a:pPr>
            <a:r>
              <a:rPr lang="en-US" smtClean="0"/>
              <a:t>Fast, Affordable and MAA Validated </a:t>
            </a:r>
          </a:p>
        </p:txBody>
      </p:sp>
      <p:sp>
        <p:nvSpPr>
          <p:cNvPr id="9" name="Rectangle 84"/>
          <p:cNvSpPr>
            <a:spLocks noChangeArrowheads="1"/>
          </p:cNvSpPr>
          <p:nvPr/>
        </p:nvSpPr>
        <p:spPr bwMode="auto">
          <a:xfrm>
            <a:off x="876300" y="3582988"/>
            <a:ext cx="7315199" cy="627062"/>
          </a:xfrm>
          <a:prstGeom prst="rect">
            <a:avLst/>
          </a:prstGeom>
          <a:gradFill flip="none" rotWithShape="1">
            <a:gsLst>
              <a:gs pos="0">
                <a:srgbClr val="A3A3A3"/>
              </a:gs>
              <a:gs pos="100000">
                <a:srgbClr val="E5E5E5"/>
              </a:gs>
            </a:gsLst>
            <a:lin ang="16200000" scaled="1"/>
            <a:tileRect/>
          </a:gradFill>
          <a:ln>
            <a:noFill/>
          </a:ln>
          <a:effectLst>
            <a:innerShdw blurRad="63500" dist="50800" dir="16200000">
              <a:prstClr val="black">
                <a:alpha val="50000"/>
              </a:prstClr>
            </a:innerShdw>
          </a:effectLst>
          <a:extLst/>
        </p:spPr>
        <p:txBody>
          <a:bodyPr rIns="0" anchor="ctr"/>
          <a:lstStyle/>
          <a:p>
            <a:pPr algn="ctr" fontAlgn="auto">
              <a:spcBef>
                <a:spcPts val="0"/>
              </a:spcBef>
              <a:spcAft>
                <a:spcPts val="0"/>
              </a:spcAft>
              <a:defRPr/>
            </a:pPr>
            <a:r>
              <a:rPr lang="en-US" sz="2800" kern="0" dirty="0">
                <a:latin typeface="+mn-lt"/>
                <a:ea typeface="ヒラギノ角ゴ Pro W3"/>
                <a:cs typeface="ヒラギノ角ゴ Pro W3"/>
              </a:rPr>
              <a:t>Optimized for Oracle Engineered Solutions!</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a:spLocks noChangeArrowheads="1"/>
          </p:cNvSpPr>
          <p:nvPr/>
        </p:nvSpPr>
        <p:spPr bwMode="auto">
          <a:xfrm>
            <a:off x="4281965" y="4830361"/>
            <a:ext cx="4430331" cy="294605"/>
          </a:xfrm>
          <a:prstGeom prst="rect">
            <a:avLst/>
          </a:prstGeom>
          <a:noFill/>
          <a:ln w="9525">
            <a:noFill/>
            <a:miter lim="800000"/>
            <a:headEnd/>
            <a:tailEnd/>
          </a:ln>
        </p:spPr>
        <p:txBody>
          <a:bodyPr lIns="0" tIns="0" rIns="0" bIns="0" anchor="ctr" anchorCtr="0"/>
          <a:lstStyle/>
          <a:p>
            <a:pPr marL="109538" indent="-58738" algn="ctr">
              <a:lnSpc>
                <a:spcPct val="100000"/>
              </a:lnSpc>
              <a:buClr>
                <a:srgbClr val="FD0000"/>
              </a:buClr>
            </a:pPr>
            <a:r>
              <a:rPr lang="en-US" sz="1400" b="0" i="1" dirty="0" smtClean="0">
                <a:solidFill>
                  <a:srgbClr val="000000"/>
                </a:solidFill>
              </a:rPr>
              <a:t>After </a:t>
            </a:r>
            <a:r>
              <a:rPr lang="en-US" sz="1400" b="0" i="1" dirty="0" err="1" smtClean="0">
                <a:solidFill>
                  <a:srgbClr val="000000"/>
                </a:solidFill>
              </a:rPr>
              <a:t>OpenWorld</a:t>
            </a:r>
            <a:r>
              <a:rPr lang="en-US" sz="1400" b="0" i="1" dirty="0">
                <a:solidFill>
                  <a:srgbClr val="000000"/>
                </a:solidFill>
              </a:rPr>
              <a:t>, </a:t>
            </a:r>
            <a:r>
              <a:rPr lang="en-US" sz="1400" b="0" i="1" dirty="0" smtClean="0">
                <a:solidFill>
                  <a:srgbClr val="000000"/>
                </a:solidFill>
              </a:rPr>
              <a:t>visit </a:t>
            </a:r>
            <a:r>
              <a:rPr lang="en-US" sz="1400" b="1" i="1" dirty="0" smtClean="0">
                <a:solidFill>
                  <a:srgbClr val="000000"/>
                </a:solidFill>
              </a:rPr>
              <a:t>oracle.com/</a:t>
            </a:r>
            <a:r>
              <a:rPr lang="en-US" sz="1400" b="1" i="1" dirty="0" err="1" smtClean="0">
                <a:solidFill>
                  <a:srgbClr val="000000"/>
                </a:solidFill>
              </a:rPr>
              <a:t>goto</a:t>
            </a:r>
            <a:r>
              <a:rPr lang="en-US" sz="1400" b="1" i="1" dirty="0" smtClean="0">
                <a:solidFill>
                  <a:srgbClr val="000000"/>
                </a:solidFill>
              </a:rPr>
              <a:t>/availability</a:t>
            </a:r>
            <a:endParaRPr lang="en-US" sz="1400" b="1" i="1" dirty="0">
              <a:solidFill>
                <a:srgbClr val="000000"/>
              </a:solidFill>
            </a:endParaRPr>
          </a:p>
        </p:txBody>
      </p:sp>
      <p:sp>
        <p:nvSpPr>
          <p:cNvPr id="2" name="Title 1"/>
          <p:cNvSpPr>
            <a:spLocks noGrp="1"/>
          </p:cNvSpPr>
          <p:nvPr>
            <p:ph type="title"/>
          </p:nvPr>
        </p:nvSpPr>
        <p:spPr/>
        <p:txBody>
          <a:bodyPr/>
          <a:lstStyle/>
          <a:p>
            <a:r>
              <a:rPr lang="en-US" sz="2500" dirty="0" smtClean="0"/>
              <a:t>Key HA Sessions and Demos by </a:t>
            </a:r>
            <a:r>
              <a:rPr lang="en-US" sz="2500" dirty="0" smtClean="0">
                <a:solidFill>
                  <a:srgbClr val="FF0000"/>
                </a:solidFill>
              </a:rPr>
              <a:t>Oracle Development</a:t>
            </a:r>
            <a:endParaRPr lang="en-US" sz="2500" dirty="0">
              <a:solidFill>
                <a:srgbClr val="FF0000"/>
              </a:solidFill>
            </a:endParaRPr>
          </a:p>
        </p:txBody>
      </p:sp>
      <p:grpSp>
        <p:nvGrpSpPr>
          <p:cNvPr id="3" name="Group 9"/>
          <p:cNvGrpSpPr/>
          <p:nvPr/>
        </p:nvGrpSpPr>
        <p:grpSpPr>
          <a:xfrm>
            <a:off x="0" y="497496"/>
            <a:ext cx="9144000" cy="3167827"/>
            <a:chOff x="0" y="506120"/>
            <a:chExt cx="9144000" cy="2997745"/>
          </a:xfrm>
        </p:grpSpPr>
        <p:sp>
          <p:nvSpPr>
            <p:cNvPr id="5" name="Rectangle 3"/>
            <p:cNvSpPr txBox="1">
              <a:spLocks noChangeArrowheads="1"/>
            </p:cNvSpPr>
            <p:nvPr/>
          </p:nvSpPr>
          <p:spPr bwMode="auto">
            <a:xfrm>
              <a:off x="0" y="506120"/>
              <a:ext cx="4739425" cy="2943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91440" rIns="0" bIns="0" numCol="1" anchor="t" anchorCtr="0" compatLnSpc="1">
              <a:prstTxWarp prst="textNoShape">
                <a:avLst/>
              </a:prstTxWarp>
            </a:bodyPr>
            <a:lstStyle/>
            <a:p>
              <a:pPr marL="171450" marR="0" lvl="0" indent="-120650" algn="l" defTabSz="914400" rtl="0" eaLnBrk="1" fontAlgn="base" latinLnBrk="0" hangingPunct="1">
                <a:spcBef>
                  <a:spcPts val="200"/>
                </a:spcBef>
                <a:spcAft>
                  <a:spcPts val="200"/>
                </a:spcAft>
                <a:buClr>
                  <a:schemeClr val="tx2"/>
                </a:buClr>
                <a:buSzTx/>
                <a:buFontTx/>
                <a:buNone/>
                <a:tabLst/>
                <a:defRPr/>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Monday</a:t>
              </a:r>
              <a:r>
                <a:rPr kumimoji="0" lang="en-US" sz="11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1 October –</a:t>
              </a:r>
              <a:r>
                <a:rPr kumimoji="0" lang="en-US" sz="1100" b="1" i="0" u="none" strike="noStrike" kern="1200" cap="none" spc="0" normalizeH="0" baseline="0" noProof="0" dirty="0" smtClean="0">
                  <a:ln>
                    <a:noFill/>
                  </a:ln>
                  <a:solidFill>
                    <a:schemeClr val="accent1"/>
                  </a:solidFill>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r>
                <a:rPr lang="en-US" sz="1050" dirty="0" smtClean="0"/>
                <a:t>	</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12:30</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p</a:t>
              </a:r>
              <a:r>
                <a:rPr lang="en-US" sz="1050" dirty="0" smtClean="0">
                  <a:ea typeface="ＭＳ Ｐゴシック" pitchFamily="127" charset="-128"/>
                  <a:cs typeface="ＭＳ Ｐゴシック" pitchFamily="127" charset="-128"/>
                </a:rPr>
                <a:t> </a:t>
              </a:r>
              <a:r>
                <a:rPr lang="en-US" sz="1050" dirty="0" smtClean="0"/>
                <a:t>Oracle Data Guard Zero-Data-Loss Protection at Any Distance, 300 </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12:30p </a:t>
              </a:r>
              <a:r>
                <a:rPr lang="en-US" sz="1050" dirty="0" smtClean="0"/>
                <a:t>Future of </a:t>
              </a:r>
              <a:r>
                <a:rPr lang="en-US" sz="1050" dirty="0" err="1" smtClean="0"/>
                <a:t>Exadata</a:t>
              </a:r>
              <a:r>
                <a:rPr lang="en-US" sz="1050" dirty="0" smtClean="0"/>
                <a:t>: OLTP, Warehousing, and Consolidation, 104 	</a:t>
              </a:r>
            </a:p>
            <a:p>
              <a:pPr>
                <a:spcBef>
                  <a:spcPts val="200"/>
                </a:spcBef>
              </a:pPr>
              <a:r>
                <a:rPr lang="en-US" sz="1050" b="1" dirty="0" smtClean="0">
                  <a:ea typeface="ＭＳ Ｐゴシック" pitchFamily="127" charset="-128"/>
                  <a:cs typeface="ＭＳ Ｐゴシック" pitchFamily="127" charset="-128"/>
                </a:rPr>
                <a:t>  1:45</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p</a:t>
              </a:r>
              <a:r>
                <a:rPr lang="en-US" sz="1050" dirty="0" smtClean="0">
                  <a:ea typeface="ＭＳ Ｐゴシック" pitchFamily="127" charset="-128"/>
                  <a:cs typeface="ＭＳ Ｐゴシック" pitchFamily="127" charset="-128"/>
                </a:rPr>
                <a:t> </a:t>
              </a:r>
              <a:r>
                <a:rPr lang="en-US" sz="1050" dirty="0" smtClean="0"/>
                <a:t>Automating ILM with the Latest Database Technology, 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1:45p </a:t>
              </a:r>
              <a:r>
                <a:rPr lang="en-US" sz="1050" dirty="0" smtClean="0"/>
                <a:t>Extracting Data in Oracle </a:t>
              </a:r>
              <a:r>
                <a:rPr lang="en-US" sz="1050" dirty="0" err="1" smtClean="0"/>
                <a:t>GoldenGate</a:t>
              </a:r>
              <a:r>
                <a:rPr lang="en-US" sz="1050" dirty="0" smtClean="0"/>
                <a:t> Integrated Capture Mode, 102</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3</a:t>
              </a: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:15p</a:t>
              </a:r>
              <a:r>
                <a:rPr lang="en-US" sz="1050" dirty="0" smtClean="0">
                  <a:ea typeface="ＭＳ Ｐゴシック" pitchFamily="127" charset="-128"/>
                  <a:cs typeface="ＭＳ Ｐゴシック" pitchFamily="127" charset="-128"/>
                </a:rPr>
                <a:t> </a:t>
              </a:r>
              <a:r>
                <a:rPr lang="en-US" sz="1050" dirty="0" smtClean="0"/>
                <a:t>Maximize Availability with the Latest Database Technology, 303</a:t>
              </a:r>
              <a:endParaRPr kumimoji="0" lang="en-US" sz="105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3:15p </a:t>
              </a:r>
              <a:r>
                <a:rPr lang="en-US" sz="1050" dirty="0" smtClean="0"/>
                <a:t>Maximize Enterprise Availability with the Latest DB Technology, 303</a:t>
              </a:r>
            </a:p>
            <a:p>
              <a:pPr>
                <a:spcBef>
                  <a:spcPts val="200"/>
                </a:spcBef>
              </a:pPr>
              <a:r>
                <a:rPr lang="en-US" sz="1050" b="1" dirty="0" smtClean="0">
                  <a:ea typeface="ＭＳ Ｐゴシック" pitchFamily="127" charset="-128"/>
                  <a:cs typeface="ＭＳ Ｐゴシック" pitchFamily="127" charset="-128"/>
                </a:rPr>
                <a:t>  4:45p</a:t>
              </a:r>
              <a:r>
                <a:rPr lang="en-US" sz="1050" dirty="0" smtClean="0">
                  <a:ea typeface="ＭＳ Ｐゴシック" pitchFamily="127" charset="-128"/>
                  <a:cs typeface="ＭＳ Ｐゴシック" pitchFamily="127" charset="-128"/>
                </a:rPr>
                <a:t> </a:t>
              </a:r>
              <a:r>
                <a:rPr lang="en-US" sz="1050" dirty="0" smtClean="0"/>
                <a:t>Mission-Critical Oracle </a:t>
              </a:r>
              <a:r>
                <a:rPr lang="en-US" sz="1050" dirty="0" err="1" smtClean="0"/>
                <a:t>Exadata</a:t>
              </a:r>
              <a:r>
                <a:rPr lang="en-US" sz="1050" dirty="0" smtClean="0"/>
                <a:t> OLTP Deployment at PayPal, 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4:45p </a:t>
              </a:r>
              <a:r>
                <a:rPr lang="en-US" sz="1050" dirty="0" smtClean="0"/>
                <a:t>Temporal Database Capabilities with the Latest DB Technology, 300</a:t>
              </a:r>
            </a:p>
            <a:p>
              <a:pPr>
                <a:spcBef>
                  <a:spcPts val="200"/>
                </a:spcBef>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Tuesday</a:t>
              </a:r>
              <a:r>
                <a:rPr kumimoji="0" lang="en-US" sz="11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2 October –</a:t>
              </a:r>
              <a:r>
                <a:rPr kumimoji="0" lang="en-US" sz="1100" b="1" i="0" u="none" strike="noStrike" kern="1200" cap="none" spc="0" normalizeH="0" baseline="0" noProof="0" dirty="0" smtClean="0">
                  <a:ln>
                    <a:noFill/>
                  </a:ln>
                  <a:solidFill>
                    <a:schemeClr val="accent1"/>
                  </a:solidFill>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kumimoji="0" lang="en-US" sz="1050" b="1"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10:15a</a:t>
              </a:r>
              <a:r>
                <a:rPr lang="en-US" sz="1050" dirty="0" smtClean="0">
                  <a:ea typeface="ＭＳ Ｐゴシック" pitchFamily="127" charset="-128"/>
                  <a:cs typeface="ＭＳ Ｐゴシック" pitchFamily="127" charset="-128"/>
                </a:rPr>
                <a:t> </a:t>
              </a:r>
              <a:r>
                <a:rPr lang="en-US" sz="1000" dirty="0" smtClean="0"/>
                <a:t>Database Tables to Storage Bits: Data Protection Best Practices, </a:t>
              </a:r>
              <a:r>
                <a:rPr lang="en-US" sz="1050" dirty="0" smtClean="0"/>
                <a:t>300</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10:15a </a:t>
              </a:r>
              <a:r>
                <a:rPr lang="en-US" sz="1050" dirty="0" err="1" smtClean="0"/>
                <a:t>GoldenGate</a:t>
              </a:r>
              <a:r>
                <a:rPr lang="en-US" sz="1050" dirty="0" smtClean="0"/>
                <a:t> &amp; Data Guard: Working Together Seamlessly, 305</a:t>
              </a:r>
            </a:p>
            <a:p>
              <a:pPr>
                <a:spcBef>
                  <a:spcPts val="200"/>
                </a:spcBef>
              </a:pPr>
              <a:r>
                <a:rPr lang="en-US" sz="1050" b="1" dirty="0" smtClean="0">
                  <a:ea typeface="ＭＳ Ｐゴシック" pitchFamily="127" charset="-128"/>
                  <a:cs typeface="ＭＳ Ｐゴシック" pitchFamily="127" charset="-128"/>
                </a:rPr>
                <a:t>  11:45a</a:t>
              </a:r>
              <a:r>
                <a:rPr lang="en-US" sz="1050" dirty="0" smtClean="0">
                  <a:ea typeface="ＭＳ Ｐゴシック" pitchFamily="127" charset="-128"/>
                  <a:cs typeface="ＭＳ Ｐゴシック" pitchFamily="127" charset="-128"/>
                </a:rPr>
                <a:t> </a:t>
              </a:r>
              <a:r>
                <a:rPr lang="en-US" sz="1050" dirty="0" smtClean="0"/>
                <a:t>Active Data Guard Zero-Downtime Database Maintenance, 300</a:t>
              </a:r>
            </a:p>
            <a:p>
              <a:pPr>
                <a:spcBef>
                  <a:spcPts val="200"/>
                </a:spcBef>
              </a:pPr>
              <a:r>
                <a:rPr lang="en-US" sz="1050" dirty="0" smtClean="0"/>
                <a:t>  </a:t>
              </a:r>
              <a:r>
                <a:rPr lang="en-US" sz="1050" dirty="0" smtClean="0">
                  <a:ea typeface="ＭＳ Ｐゴシック" pitchFamily="127" charset="-128"/>
                  <a:cs typeface="ＭＳ Ｐゴシック" pitchFamily="127" charset="-128"/>
                </a:rPr>
                <a:t>11:45a </a:t>
              </a:r>
              <a:r>
                <a:rPr lang="en-US" sz="1050" dirty="0" smtClean="0"/>
                <a:t>Using Automatic Storage Mgmt with the Latest DB Technology, 301</a:t>
              </a:r>
            </a:p>
            <a:p>
              <a:pPr>
                <a:spcBef>
                  <a:spcPts val="200"/>
                </a:spcBef>
              </a:pPr>
              <a:r>
                <a:rPr lang="en-US" sz="1050" b="1" dirty="0" smtClean="0">
                  <a:ea typeface="ＭＳ Ｐゴシック" pitchFamily="127" charset="-128"/>
                  <a:cs typeface="ＭＳ Ｐゴシック" pitchFamily="127" charset="-128"/>
                </a:rPr>
                <a:t>   1:15p</a:t>
              </a:r>
              <a:r>
                <a:rPr lang="en-US" sz="1050" dirty="0" smtClean="0">
                  <a:ea typeface="ＭＳ Ｐゴシック" pitchFamily="127" charset="-128"/>
                  <a:cs typeface="ＭＳ Ｐゴシック" pitchFamily="127" charset="-128"/>
                </a:rPr>
                <a:t> </a:t>
              </a:r>
              <a:r>
                <a:rPr lang="en-US" sz="1050" dirty="0" smtClean="0"/>
                <a:t>The Four Ts of RMAN: Tips, Tuning, Troubleshooting, and … ?, 102</a:t>
              </a:r>
            </a:p>
            <a:p>
              <a:pPr>
                <a:spcBef>
                  <a:spcPts val="200"/>
                </a:spcBef>
              </a:pPr>
              <a:r>
                <a:rPr lang="en-US" sz="1050" b="1" dirty="0" smtClean="0">
                  <a:ea typeface="ＭＳ Ｐゴシック" pitchFamily="127" charset="-128"/>
                  <a:cs typeface="ＭＳ Ｐゴシック" pitchFamily="127" charset="-128"/>
                </a:rPr>
                <a:t>   5:00p</a:t>
              </a:r>
              <a:r>
                <a:rPr lang="en-US" sz="1050" dirty="0" smtClean="0">
                  <a:ea typeface="ＭＳ Ｐゴシック" pitchFamily="127" charset="-128"/>
                  <a:cs typeface="ＭＳ Ｐゴシック" pitchFamily="127" charset="-128"/>
                </a:rPr>
                <a:t> </a:t>
              </a:r>
              <a:r>
                <a:rPr lang="en-US" sz="1050" dirty="0" smtClean="0"/>
                <a:t>Maximum Availability Architecture Best Practices for </a:t>
              </a:r>
              <a:r>
                <a:rPr lang="en-US" sz="1050" dirty="0" err="1" smtClean="0"/>
                <a:t>Exadata</a:t>
              </a:r>
              <a:r>
                <a:rPr lang="en-US" sz="1050" dirty="0" smtClean="0"/>
                <a:t>, 303</a:t>
              </a:r>
            </a:p>
            <a:p>
              <a:endParaRPr lang="en-US" sz="1100" dirty="0" smtClean="0"/>
            </a:p>
            <a:p>
              <a:r>
                <a:rPr lang="en-US" sz="1100" dirty="0" smtClean="0"/>
                <a:t>	</a:t>
              </a:r>
            </a:p>
            <a:p>
              <a:endParaRPr lang="en-US" sz="1100" dirty="0" smtClean="0"/>
            </a:p>
            <a:p>
              <a:endParaRPr lang="en-US" sz="1100" dirty="0" smtClean="0"/>
            </a:p>
            <a:p>
              <a:r>
                <a:rPr lang="en-US" sz="1100" dirty="0" smtClean="0"/>
                <a:t> </a:t>
              </a:r>
            </a:p>
          </p:txBody>
        </p:sp>
        <p:sp>
          <p:nvSpPr>
            <p:cNvPr id="6" name="Rectangle 4"/>
            <p:cNvSpPr txBox="1">
              <a:spLocks noChangeArrowheads="1"/>
            </p:cNvSpPr>
            <p:nvPr/>
          </p:nvSpPr>
          <p:spPr bwMode="auto">
            <a:xfrm>
              <a:off x="4739425" y="560202"/>
              <a:ext cx="4404575" cy="2943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91440" rIns="0" bIns="0" numCol="1" anchor="t" anchorCtr="0" compatLnSpc="1">
              <a:prstTxWarp prst="textNoShape">
                <a:avLst/>
              </a:prstTxWarp>
            </a:bodyPr>
            <a:lstStyle/>
            <a:p>
              <a:pPr marL="171450" marR="0" lvl="0" indent="-120650" algn="l" defTabSz="914400" rtl="0" eaLnBrk="1" fontAlgn="base" latinLnBrk="0" hangingPunct="1">
                <a:lnSpc>
                  <a:spcPct val="100000"/>
                </a:lnSpc>
                <a:spcBef>
                  <a:spcPts val="200"/>
                </a:spcBef>
                <a:spcAft>
                  <a:spcPts val="200"/>
                </a:spcAft>
                <a:buClr>
                  <a:schemeClr val="tx2"/>
                </a:buClr>
                <a:buSzTx/>
                <a:buFontTx/>
                <a:buNone/>
                <a:tabLst/>
                <a:defRPr/>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Wednesday</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3 October –</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kumimoji="0" lang="en-US" sz="105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10:15a</a:t>
              </a:r>
              <a:r>
                <a:rPr lang="en-US" sz="1050" dirty="0" smtClean="0">
                  <a:ea typeface="ＭＳ Ｐゴシック" pitchFamily="127" charset="-128"/>
                  <a:cs typeface="ＭＳ Ｐゴシック" pitchFamily="127" charset="-128"/>
                </a:rPr>
                <a:t> </a:t>
              </a:r>
              <a:r>
                <a:rPr lang="en-US" sz="1050" dirty="0" smtClean="0"/>
                <a:t>Operational Best Practices for Oracle </a:t>
              </a:r>
              <a:r>
                <a:rPr lang="en-US" sz="1050" dirty="0" err="1" smtClean="0"/>
                <a:t>Exadata</a:t>
              </a:r>
              <a:r>
                <a:rPr lang="en-US" sz="1050" dirty="0" smtClean="0"/>
                <a:t>, 102</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10:15a </a:t>
              </a:r>
              <a:r>
                <a:rPr lang="en-US" sz="1050" dirty="0" smtClean="0"/>
                <a:t>Maximize Availability by Minimizing Disruption for End Users</a:t>
              </a:r>
            </a:p>
            <a:p>
              <a:pPr>
                <a:spcBef>
                  <a:spcPts val="200"/>
                </a:spcBef>
              </a:pPr>
              <a:r>
                <a:rPr lang="en-US" sz="1050" dirty="0" smtClean="0"/>
                <a:t>      and Application, 301     </a:t>
              </a:r>
            </a:p>
            <a:p>
              <a:pPr>
                <a:spcBef>
                  <a:spcPts val="200"/>
                </a:spcBef>
              </a:pPr>
              <a:r>
                <a:rPr lang="en-US" sz="1050" b="1" dirty="0" smtClean="0">
                  <a:ea typeface="ＭＳ Ｐゴシック" pitchFamily="127" charset="-128"/>
                  <a:cs typeface="ＭＳ Ｐゴシック" pitchFamily="127" charset="-128"/>
                </a:rPr>
                <a:t> 11:45a</a:t>
              </a:r>
              <a:r>
                <a:rPr lang="en-US" sz="1050" dirty="0" smtClean="0">
                  <a:ea typeface="ＭＳ Ｐゴシック" pitchFamily="127" charset="-128"/>
                  <a:cs typeface="ＭＳ Ｐゴシック" pitchFamily="127" charset="-128"/>
                </a:rPr>
                <a:t> What’s New in the Latest Generation of Oracle RAC</a:t>
              </a:r>
              <a:r>
                <a:rPr lang="en-US" sz="1050" dirty="0" smtClean="0"/>
                <a:t>, 301</a:t>
              </a:r>
              <a:endParaRPr lang="en-US" sz="1050" b="1" dirty="0" smtClean="0">
                <a:ea typeface="ＭＳ Ｐゴシック" pitchFamily="127" charset="-128"/>
                <a:cs typeface="ＭＳ Ｐゴシック" pitchFamily="127" charset="-128"/>
              </a:endParaRP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11:45a </a:t>
              </a:r>
              <a:r>
                <a:rPr lang="en-US" sz="1050" dirty="0" smtClean="0"/>
                <a:t>Best Practices for HA w/ </a:t>
              </a:r>
              <a:r>
                <a:rPr lang="en-US" sz="1050" dirty="0" err="1" smtClean="0"/>
                <a:t>GoldenGate</a:t>
              </a:r>
              <a:r>
                <a:rPr lang="en-US" sz="1050" dirty="0" smtClean="0"/>
                <a:t> on Oracle </a:t>
              </a:r>
              <a:r>
                <a:rPr lang="en-US" sz="1050" dirty="0" err="1" smtClean="0"/>
                <a:t>Exadata</a:t>
              </a:r>
              <a:r>
                <a:rPr lang="en-US" sz="1050" dirty="0" smtClean="0"/>
                <a:t>, 102</a:t>
              </a:r>
            </a:p>
            <a:p>
              <a:pPr>
                <a:spcBef>
                  <a:spcPts val="200"/>
                </a:spcBef>
              </a:pPr>
              <a:r>
                <a:rPr lang="en-US" sz="1050" b="1" dirty="0" smtClean="0">
                  <a:ea typeface="ＭＳ Ｐゴシック" pitchFamily="127" charset="-128"/>
                  <a:cs typeface="ＭＳ Ｐゴシック" pitchFamily="127" charset="-128"/>
                </a:rPr>
                <a:t>  1:15p</a:t>
              </a:r>
              <a:r>
                <a:rPr lang="en-US" sz="1050" dirty="0" smtClean="0">
                  <a:ea typeface="ＭＳ Ｐゴシック" pitchFamily="127" charset="-128"/>
                  <a:cs typeface="ＭＳ Ｐゴシック" pitchFamily="127" charset="-128"/>
                </a:rPr>
                <a:t> </a:t>
              </a:r>
              <a:r>
                <a:rPr lang="en-US" sz="1050" dirty="0" smtClean="0"/>
                <a:t>Oracle Secure Backup: Integration Best Practices with</a:t>
              </a:r>
            </a:p>
            <a:p>
              <a:pPr>
                <a:spcBef>
                  <a:spcPts val="200"/>
                </a:spcBef>
              </a:pPr>
              <a:r>
                <a:rPr lang="en-US" sz="1050" dirty="0" smtClean="0"/>
                <a:t>         Engineered Systems, 300 	</a:t>
              </a:r>
            </a:p>
            <a:p>
              <a:pPr>
                <a:spcBef>
                  <a:spcPts val="200"/>
                </a:spcBef>
              </a:pPr>
              <a:r>
                <a:rPr lang="en-US" sz="1050" b="1" dirty="0" smtClean="0">
                  <a:ea typeface="ＭＳ Ｐゴシック" pitchFamily="127" charset="-128"/>
                  <a:cs typeface="ＭＳ Ｐゴシック" pitchFamily="127" charset="-128"/>
                </a:rPr>
                <a:t>  </a:t>
              </a:r>
              <a:r>
                <a:rPr lang="en-US" sz="1050" dirty="0" smtClean="0">
                  <a:ea typeface="ＭＳ Ｐゴシック" pitchFamily="127" charset="-128"/>
                  <a:cs typeface="ＭＳ Ｐゴシック" pitchFamily="127" charset="-128"/>
                </a:rPr>
                <a:t>1:15p </a:t>
              </a:r>
              <a:r>
                <a:rPr lang="en-US" sz="1050" dirty="0" smtClean="0"/>
                <a:t>Application MAA Best Practices on Oracle Private Clouds, 200 </a:t>
              </a:r>
            </a:p>
            <a:p>
              <a:pPr>
                <a:spcBef>
                  <a:spcPts val="200"/>
                </a:spcBef>
              </a:pPr>
              <a:r>
                <a:rPr lang="en-US" sz="1050" b="1" dirty="0" smtClean="0">
                  <a:ea typeface="ＭＳ Ｐゴシック" pitchFamily="127" charset="-128"/>
                  <a:cs typeface="ＭＳ Ｐゴシック" pitchFamily="127" charset="-128"/>
                </a:rPr>
                <a:t>   5:00p</a:t>
              </a:r>
              <a:r>
                <a:rPr lang="en-US" sz="1050" dirty="0" smtClean="0">
                  <a:ea typeface="ＭＳ Ｐゴシック" pitchFamily="127" charset="-128"/>
                  <a:cs typeface="ＭＳ Ｐゴシック" pitchFamily="127" charset="-128"/>
                </a:rPr>
                <a:t> </a:t>
              </a:r>
              <a:r>
                <a:rPr lang="en-US" sz="1050" dirty="0" smtClean="0"/>
                <a:t>Tuning &amp;Troubleshooting Oracle </a:t>
              </a:r>
              <a:r>
                <a:rPr lang="en-US" sz="1050" dirty="0" err="1" smtClean="0"/>
                <a:t>GoldenGate</a:t>
              </a:r>
              <a:r>
                <a:rPr lang="en-US" sz="1050" dirty="0" smtClean="0"/>
                <a:t> on Oracle, 102 </a:t>
              </a:r>
            </a:p>
            <a:p>
              <a:pPr>
                <a:spcBef>
                  <a:spcPts val="200"/>
                </a:spcBef>
              </a:pP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Thursday</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9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4 October –</a:t>
              </a:r>
              <a:r>
                <a:rPr kumimoji="0" lang="en-US" sz="110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 </a:t>
              </a:r>
              <a:r>
                <a:rPr kumimoji="0" lang="en-US" sz="1100" b="1" i="0" u="none" strike="noStrike" kern="1200" cap="none" spc="0" normalizeH="0" baseline="0" noProof="0" dirty="0" err="1" smtClean="0">
                  <a:ln>
                    <a:noFill/>
                  </a:ln>
                  <a:solidFill>
                    <a:srgbClr val="FF0000"/>
                  </a:solidFill>
                  <a:effectLst/>
                  <a:uLnTx/>
                  <a:uFillTx/>
                  <a:latin typeface="Arial" pitchFamily="34" charset="0"/>
                  <a:ea typeface="ＭＳ Ｐゴシック" pitchFamily="127" charset="-128"/>
                  <a:cs typeface="ＭＳ Ｐゴシック" pitchFamily="127" charset="-128"/>
                </a:rPr>
                <a:t>Moscone</a:t>
              </a:r>
              <a:r>
                <a:rPr kumimoji="0" lang="en-US" sz="1100" b="1"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rPr>
                <a:t> South</a:t>
              </a:r>
            </a:p>
            <a:p>
              <a:pPr>
                <a:spcBef>
                  <a:spcPts val="200"/>
                </a:spcBef>
              </a:pPr>
              <a:r>
                <a:rPr lang="en-US" sz="1050" b="1" dirty="0" smtClean="0">
                  <a:ea typeface="ＭＳ Ｐゴシック" pitchFamily="127" charset="-128"/>
                  <a:cs typeface="ＭＳ Ｐゴシック" pitchFamily="127" charset="-128"/>
                </a:rPr>
                <a:t>  11:15</a:t>
              </a:r>
              <a:r>
                <a:rPr kumimoji="0" lang="en-US" sz="1050" b="1"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rPr>
                <a:t>a</a:t>
              </a:r>
              <a:r>
                <a:rPr lang="en-US" sz="1050" dirty="0" smtClean="0">
                  <a:ea typeface="ＭＳ Ｐゴシック" pitchFamily="127" charset="-128"/>
                  <a:cs typeface="ＭＳ Ｐゴシック" pitchFamily="127" charset="-128"/>
                </a:rPr>
                <a:t> </a:t>
              </a:r>
              <a:r>
                <a:rPr lang="en-US" sz="1050" dirty="0" smtClean="0"/>
                <a:t>Integrate Your Globally </a:t>
              </a:r>
              <a:r>
                <a:rPr lang="en-US" sz="1050" smtClean="0"/>
                <a:t>Distributed Databases </a:t>
              </a:r>
              <a:r>
                <a:rPr lang="en-US" sz="1050" dirty="0" smtClean="0"/>
                <a:t>for Key</a:t>
              </a:r>
            </a:p>
            <a:p>
              <a:pPr>
                <a:spcBef>
                  <a:spcPts val="200"/>
                </a:spcBef>
              </a:pPr>
              <a:r>
                <a:rPr lang="en-US" sz="1050" dirty="0" smtClean="0"/>
                <a:t>         Cloud Computing Benefits, 300</a:t>
              </a:r>
            </a:p>
            <a:p>
              <a:pPr>
                <a:spcBef>
                  <a:spcPts val="200"/>
                </a:spcBef>
              </a:pPr>
              <a:r>
                <a:rPr lang="en-US" sz="1050" b="1" dirty="0" smtClean="0">
                  <a:ea typeface="ＭＳ Ｐゴシック" pitchFamily="127" charset="-128"/>
                  <a:cs typeface="ＭＳ Ｐゴシック" pitchFamily="127" charset="-128"/>
                </a:rPr>
                <a:t>  12:45p</a:t>
              </a:r>
              <a:r>
                <a:rPr lang="en-US" sz="1050" dirty="0" smtClean="0">
                  <a:ea typeface="ＭＳ Ｐゴシック" pitchFamily="127" charset="-128"/>
                  <a:cs typeface="ＭＳ Ｐゴシック" pitchFamily="127" charset="-128"/>
                </a:rPr>
                <a:t> </a:t>
              </a:r>
              <a:r>
                <a:rPr lang="en-US" sz="1050" dirty="0" smtClean="0"/>
                <a:t>Backup and Recovery of Oracle </a:t>
              </a:r>
              <a:r>
                <a:rPr lang="en-US" sz="1050" dirty="0" err="1" smtClean="0"/>
                <a:t>Exadata</a:t>
              </a:r>
              <a:r>
                <a:rPr lang="en-US" sz="1050" dirty="0" smtClean="0"/>
                <a:t>: Experiences</a:t>
              </a:r>
            </a:p>
            <a:p>
              <a:pPr>
                <a:spcBef>
                  <a:spcPts val="200"/>
                </a:spcBef>
              </a:pPr>
              <a:r>
                <a:rPr lang="en-US" sz="1050" dirty="0" smtClean="0"/>
                <a:t>         and Best Practices, 300 </a:t>
              </a:r>
              <a:r>
                <a:rPr lang="en-US" sz="1100" dirty="0" smtClean="0"/>
                <a:t>	</a:t>
              </a:r>
            </a:p>
            <a:p>
              <a:endParaRPr lang="en-US" sz="1100" dirty="0" smtClean="0"/>
            </a:p>
            <a:p>
              <a:endParaRPr lang="en-US" sz="1100" dirty="0" smtClean="0"/>
            </a:p>
            <a:p>
              <a:endParaRPr lang="en-US" sz="1100" dirty="0" smtClean="0"/>
            </a:p>
            <a:p>
              <a:pPr marL="171450" lvl="0" indent="-120650">
                <a:spcBef>
                  <a:spcPts val="200"/>
                </a:spcBef>
                <a:spcAft>
                  <a:spcPts val="200"/>
                </a:spcAft>
                <a:buClr>
                  <a:schemeClr val="tx2"/>
                </a:buClr>
              </a:pPr>
              <a:endParaRPr kumimoji="0" lang="en-US" sz="1100" b="0" i="0" u="none" strike="noStrike" kern="1200" cap="none" spc="0" normalizeH="0" baseline="0" noProof="0" dirty="0" smtClean="0">
                <a:ln>
                  <a:noFill/>
                </a:ln>
                <a:effectLst/>
                <a:uLnTx/>
                <a:uFillTx/>
                <a:latin typeface="Arial" pitchFamily="34" charset="0"/>
                <a:ea typeface="ＭＳ Ｐゴシック" pitchFamily="127" charset="-128"/>
                <a:cs typeface="ＭＳ Ｐゴシック" pitchFamily="127" charset="-128"/>
              </a:endParaRPr>
            </a:p>
          </p:txBody>
        </p:sp>
      </p:grpSp>
      <p:sp>
        <p:nvSpPr>
          <p:cNvPr id="8" name="Rectangle 6"/>
          <p:cNvSpPr>
            <a:spLocks noChangeArrowheads="1"/>
          </p:cNvSpPr>
          <p:nvPr/>
        </p:nvSpPr>
        <p:spPr bwMode="auto">
          <a:xfrm>
            <a:off x="0" y="3614351"/>
            <a:ext cx="9144000" cy="994719"/>
          </a:xfrm>
          <a:prstGeom prst="rect">
            <a:avLst/>
          </a:prstGeom>
          <a:solidFill>
            <a:schemeClr val="bg1">
              <a:lumMod val="95000"/>
            </a:schemeClr>
          </a:solidFill>
          <a:ln w="9525">
            <a:noFill/>
            <a:miter lim="800000"/>
            <a:headEnd/>
            <a:tailEnd/>
          </a:ln>
        </p:spPr>
        <p:txBody>
          <a:bodyPr lIns="0" tIns="0" rIns="0" bIns="0" numCol="2"/>
          <a:lstStyle/>
          <a:p>
            <a:pPr marL="274320" indent="-127000" algn="l">
              <a:lnSpc>
                <a:spcPct val="100000"/>
              </a:lnSpc>
              <a:spcBef>
                <a:spcPts val="0"/>
              </a:spcBef>
              <a:buClr>
                <a:srgbClr val="FD0000"/>
              </a:buClr>
            </a:pPr>
            <a:r>
              <a:rPr lang="en-US" sz="1400" b="1" dirty="0" smtClean="0">
                <a:solidFill>
                  <a:srgbClr val="000000"/>
                </a:solidFill>
              </a:rPr>
              <a:t>Demos – </a:t>
            </a:r>
            <a:r>
              <a:rPr lang="en-US" sz="1050" dirty="0" smtClean="0">
                <a:solidFill>
                  <a:srgbClr val="FD0000"/>
                </a:solidFill>
              </a:rPr>
              <a:t>Mon </a:t>
            </a:r>
            <a:r>
              <a:rPr lang="en-US" sz="1050" dirty="0" smtClean="0">
                <a:solidFill>
                  <a:srgbClr val="000000"/>
                </a:solidFill>
              </a:rPr>
              <a:t>10:00a-6:00p - </a:t>
            </a:r>
            <a:r>
              <a:rPr lang="en-US" sz="1050" dirty="0" smtClean="0">
                <a:solidFill>
                  <a:srgbClr val="FD0000"/>
                </a:solidFill>
              </a:rPr>
              <a:t>Tue </a:t>
            </a:r>
            <a:r>
              <a:rPr lang="en-US" sz="1050" dirty="0" smtClean="0">
                <a:solidFill>
                  <a:srgbClr val="000000"/>
                </a:solidFill>
              </a:rPr>
              <a:t>9:45a-6:00p</a:t>
            </a:r>
            <a:r>
              <a:rPr lang="en-US" sz="1050" dirty="0" smtClean="0">
                <a:solidFill>
                  <a:srgbClr val="FD0000"/>
                </a:solidFill>
              </a:rPr>
              <a:t> </a:t>
            </a:r>
            <a:r>
              <a:rPr lang="en-US" sz="1050" dirty="0" smtClean="0">
                <a:solidFill>
                  <a:srgbClr val="000000"/>
                </a:solidFill>
              </a:rPr>
              <a:t>- </a:t>
            </a:r>
            <a:r>
              <a:rPr lang="en-US" sz="1050" dirty="0" smtClean="0">
                <a:solidFill>
                  <a:srgbClr val="FD0000"/>
                </a:solidFill>
              </a:rPr>
              <a:t>Wed </a:t>
            </a:r>
            <a:r>
              <a:rPr lang="en-US" sz="1050" dirty="0" smtClean="0">
                <a:solidFill>
                  <a:srgbClr val="000000"/>
                </a:solidFill>
              </a:rPr>
              <a:t>9:45a-4:00p</a:t>
            </a:r>
          </a:p>
          <a:p>
            <a:pPr marL="274320" indent="-127000">
              <a:spcBef>
                <a:spcPts val="0"/>
              </a:spcBef>
              <a:buClr>
                <a:srgbClr val="FD0000"/>
              </a:buClr>
            </a:pPr>
            <a:r>
              <a:rPr lang="en-US" sz="1050" dirty="0" smtClean="0"/>
              <a:t>Oracle Maximum Availability Architecture, S-011</a:t>
            </a:r>
          </a:p>
          <a:p>
            <a:pPr marL="274320" indent="-127000">
              <a:spcBef>
                <a:spcPts val="300"/>
              </a:spcBef>
              <a:buClr>
                <a:srgbClr val="FD0000"/>
              </a:buClr>
            </a:pPr>
            <a:r>
              <a:rPr lang="en-US" sz="1050" dirty="0" err="1" smtClean="0"/>
              <a:t>GoldenGate</a:t>
            </a:r>
            <a:r>
              <a:rPr lang="en-US" sz="1050" dirty="0" smtClean="0"/>
              <a:t> 11</a:t>
            </a:r>
            <a:r>
              <a:rPr lang="en-US" sz="1050" i="1" dirty="0" smtClean="0"/>
              <a:t>g</a:t>
            </a:r>
            <a:r>
              <a:rPr lang="en-US" sz="1050" dirty="0" smtClean="0"/>
              <a:t>R2: Real-Time, Transactional DB Replication, S-027</a:t>
            </a:r>
          </a:p>
          <a:p>
            <a:pPr marL="274320" indent="-127000">
              <a:spcBef>
                <a:spcPts val="300"/>
              </a:spcBef>
              <a:buClr>
                <a:srgbClr val="FD0000"/>
              </a:buClr>
            </a:pPr>
            <a:r>
              <a:rPr lang="pt-BR" sz="1050" dirty="0" smtClean="0"/>
              <a:t>Oracle Database 12</a:t>
            </a:r>
            <a:r>
              <a:rPr lang="pt-BR" sz="1050" i="1" dirty="0" smtClean="0"/>
              <a:t>c: </a:t>
            </a:r>
            <a:r>
              <a:rPr lang="pt-BR" sz="1050" dirty="0" smtClean="0"/>
              <a:t>Global Data Services, S-010</a:t>
            </a:r>
          </a:p>
          <a:p>
            <a:pPr marL="274320" indent="-127000">
              <a:spcBef>
                <a:spcPts val="300"/>
              </a:spcBef>
              <a:buClr>
                <a:srgbClr val="FD0000"/>
              </a:buClr>
            </a:pPr>
            <a:r>
              <a:rPr lang="en-US" sz="1050" dirty="0" smtClean="0"/>
              <a:t>Oracle Database 12c Application Continuity - S-009</a:t>
            </a:r>
          </a:p>
          <a:p>
            <a:pPr marL="274320" indent="-127000">
              <a:spcBef>
                <a:spcPts val="300"/>
              </a:spcBef>
              <a:buClr>
                <a:srgbClr val="FD0000"/>
              </a:buClr>
            </a:pPr>
            <a:endParaRPr lang="en-US" sz="1050" dirty="0" smtClean="0"/>
          </a:p>
          <a:p>
            <a:pPr marL="274320" indent="-127000">
              <a:spcBef>
                <a:spcPts val="300"/>
              </a:spcBef>
              <a:buClr>
                <a:srgbClr val="FD0000"/>
              </a:buClr>
            </a:pPr>
            <a:endParaRPr lang="en-US" sz="1050" dirty="0" smtClean="0"/>
          </a:p>
          <a:p>
            <a:pPr marL="274320" indent="-127000">
              <a:spcBef>
                <a:spcPts val="300"/>
              </a:spcBef>
              <a:buClr>
                <a:srgbClr val="FD0000"/>
              </a:buClr>
            </a:pPr>
            <a:r>
              <a:rPr lang="en-US" sz="1050" dirty="0" smtClean="0"/>
              <a:t> </a:t>
            </a:r>
          </a:p>
          <a:p>
            <a:pPr marL="274320" indent="-127000">
              <a:spcBef>
                <a:spcPts val="300"/>
              </a:spcBef>
              <a:buClr>
                <a:srgbClr val="FD0000"/>
              </a:buClr>
            </a:pPr>
            <a:endParaRPr lang="en-US" sz="1050" dirty="0" smtClean="0"/>
          </a:p>
          <a:p>
            <a:pPr marL="274320" indent="-127000">
              <a:spcBef>
                <a:spcPts val="300"/>
              </a:spcBef>
              <a:buClr>
                <a:srgbClr val="FD0000"/>
              </a:buClr>
            </a:pPr>
            <a:endParaRPr lang="en-US" sz="200" dirty="0" smtClean="0"/>
          </a:p>
          <a:p>
            <a:pPr marL="274320" indent="-127000">
              <a:spcBef>
                <a:spcPts val="300"/>
              </a:spcBef>
              <a:buClr>
                <a:srgbClr val="FD0000"/>
              </a:buClr>
            </a:pPr>
            <a:r>
              <a:rPr lang="en-US" sz="1050" dirty="0" smtClean="0"/>
              <a:t>Oracle Secure Backup, S-014</a:t>
            </a:r>
          </a:p>
          <a:p>
            <a:pPr marL="274320" indent="-127000">
              <a:spcBef>
                <a:spcPts val="300"/>
              </a:spcBef>
              <a:buClr>
                <a:srgbClr val="FD0000"/>
              </a:buClr>
            </a:pPr>
            <a:r>
              <a:rPr lang="en-US" sz="1050" dirty="0" smtClean="0"/>
              <a:t>Oracle Active Data Guard, S-007</a:t>
            </a:r>
          </a:p>
          <a:p>
            <a:pPr marL="274320" indent="-127000">
              <a:spcBef>
                <a:spcPts val="300"/>
              </a:spcBef>
              <a:buClr>
                <a:srgbClr val="FD0000"/>
              </a:buClr>
            </a:pPr>
            <a:r>
              <a:rPr lang="en-US" sz="1050" dirty="0" smtClean="0"/>
              <a:t>Oracle Recovery Manager and Oracle Flashback Technologies, S-019</a:t>
            </a:r>
          </a:p>
          <a:p>
            <a:pPr marL="274320" indent="-127000">
              <a:spcBef>
                <a:spcPts val="300"/>
              </a:spcBef>
              <a:buClr>
                <a:srgbClr val="FD0000"/>
              </a:buClr>
            </a:pPr>
            <a:r>
              <a:rPr lang="en-US" sz="1050" dirty="0" smtClean="0"/>
              <a:t>Oracle Real Application Clusters and Oracle RAC One Node - S-008 </a:t>
            </a:r>
          </a:p>
          <a:p>
            <a:pPr marL="274320" indent="-127000">
              <a:spcBef>
                <a:spcPts val="300"/>
              </a:spcBef>
              <a:buClr>
                <a:srgbClr val="FD0000"/>
              </a:buClr>
            </a:pPr>
            <a:r>
              <a:rPr lang="en-US" sz="1050" dirty="0" smtClean="0"/>
              <a:t>Oracle Database 12c </a:t>
            </a:r>
            <a:r>
              <a:rPr lang="en-US" sz="1050" dirty="0" err="1" smtClean="0"/>
              <a:t>Xstream</a:t>
            </a:r>
            <a:r>
              <a:rPr lang="en-US" sz="1050" dirty="0" smtClean="0"/>
              <a:t>, Streams, Advanced </a:t>
            </a:r>
            <a:r>
              <a:rPr lang="en-US" sz="1050" dirty="0" err="1" smtClean="0"/>
              <a:t>Queing</a:t>
            </a:r>
            <a:r>
              <a:rPr lang="en-US" sz="1050" dirty="0" smtClean="0"/>
              <a:t>, S-018</a:t>
            </a:r>
          </a:p>
          <a:p>
            <a:endParaRPr lang="en-US" sz="1100" b="1" dirty="0" smtClean="0"/>
          </a:p>
          <a:p>
            <a:endParaRPr lang="pt-BR" sz="1100" b="1" dirty="0" smtClean="0"/>
          </a:p>
          <a:p>
            <a:endParaRPr lang="pt-BR" sz="1100" b="1" dirty="0" smtClean="0"/>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2"/>
          </p:nvPr>
        </p:nvSpPr>
        <p:spPr>
          <a:xfrm>
            <a:off x="794822" y="836300"/>
            <a:ext cx="8229600" cy="3583299"/>
          </a:xfrm>
        </p:spPr>
        <p:txBody>
          <a:bodyPr/>
          <a:lstStyle/>
          <a:p>
            <a:pPr>
              <a:spcBef>
                <a:spcPts val="400"/>
              </a:spcBef>
              <a:spcAft>
                <a:spcPts val="600"/>
              </a:spcAft>
            </a:pPr>
            <a:r>
              <a:rPr lang="en-US" sz="1800" b="1" dirty="0" smtClean="0"/>
              <a:t>OTN HA Portal:</a:t>
            </a:r>
            <a:br>
              <a:rPr lang="en-US" sz="1800" b="1" dirty="0" smtClean="0"/>
            </a:br>
            <a:r>
              <a:rPr lang="en-US" sz="1800" dirty="0" smtClean="0">
                <a:solidFill>
                  <a:srgbClr val="000099"/>
                </a:solidFill>
              </a:rPr>
              <a:t>http://www.oracle.com/goto/availability</a:t>
            </a:r>
            <a:endParaRPr lang="en-US" sz="1800" b="1" dirty="0" smtClean="0"/>
          </a:p>
          <a:p>
            <a:pPr>
              <a:spcBef>
                <a:spcPts val="400"/>
              </a:spcBef>
              <a:spcAft>
                <a:spcPts val="600"/>
              </a:spcAft>
            </a:pPr>
            <a:r>
              <a:rPr lang="en-US" sz="1800" b="1" dirty="0" smtClean="0"/>
              <a:t>Maximum Availability Architecture (MAA): </a:t>
            </a:r>
            <a:br>
              <a:rPr lang="en-US" sz="1800" b="1" dirty="0" smtClean="0"/>
            </a:br>
            <a:r>
              <a:rPr lang="en-US" sz="1800" dirty="0" smtClean="0">
                <a:solidFill>
                  <a:srgbClr val="000099"/>
                </a:solidFill>
              </a:rPr>
              <a:t>http://www.oracle.com/goto/maa</a:t>
            </a:r>
          </a:p>
          <a:p>
            <a:pPr>
              <a:spcBef>
                <a:spcPts val="400"/>
              </a:spcBef>
              <a:spcAft>
                <a:spcPts val="600"/>
              </a:spcAft>
            </a:pPr>
            <a:r>
              <a:rPr lang="en-US" sz="1800" b="1" dirty="0" smtClean="0"/>
              <a:t>MAA Blogs: </a:t>
            </a:r>
            <a:br>
              <a:rPr lang="en-US" sz="1800" b="1" dirty="0" smtClean="0"/>
            </a:br>
            <a:r>
              <a:rPr lang="en-US" sz="1800" dirty="0" smtClean="0">
                <a:solidFill>
                  <a:srgbClr val="000099"/>
                </a:solidFill>
              </a:rPr>
              <a:t>http://blogs.oracle.com/maa</a:t>
            </a:r>
          </a:p>
          <a:p>
            <a:pPr>
              <a:spcBef>
                <a:spcPts val="400"/>
              </a:spcBef>
              <a:spcAft>
                <a:spcPts val="600"/>
              </a:spcAft>
            </a:pPr>
            <a:r>
              <a:rPr lang="en-US" sz="1800" b="1" dirty="0" smtClean="0"/>
              <a:t>Exadata on OTN:</a:t>
            </a:r>
            <a:br>
              <a:rPr lang="en-US" sz="1800" b="1" dirty="0" smtClean="0"/>
            </a:br>
            <a:r>
              <a:rPr lang="en-US" sz="1800" dirty="0" smtClean="0">
                <a:solidFill>
                  <a:srgbClr val="000099"/>
                </a:solidFill>
              </a:rPr>
              <a:t>http://www.oracle.com/technetwork/database/exadata/index.html</a:t>
            </a:r>
          </a:p>
          <a:p>
            <a:pPr>
              <a:spcBef>
                <a:spcPts val="400"/>
              </a:spcBef>
              <a:spcAft>
                <a:spcPts val="600"/>
              </a:spcAft>
            </a:pPr>
            <a:r>
              <a:rPr lang="en-US" sz="1800" b="1" dirty="0" smtClean="0"/>
              <a:t>Oracle HA Customer Success Stories on OTN:</a:t>
            </a:r>
            <a:br>
              <a:rPr lang="en-US" sz="1800" b="1" dirty="0" smtClean="0"/>
            </a:br>
            <a:r>
              <a:rPr lang="en-US" sz="1800" dirty="0" smtClean="0">
                <a:solidFill>
                  <a:srgbClr val="000099"/>
                </a:solidFill>
              </a:rPr>
              <a:t>http://www.oracle.com/technetwork/database/features/ha-casestudies-098033.html</a:t>
            </a:r>
          </a:p>
        </p:txBody>
      </p:sp>
    </p:spTree>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804863" y="246063"/>
            <a:ext cx="8229600" cy="406400"/>
          </a:xfrm>
        </p:spPr>
        <p:txBody>
          <a:bodyPr/>
          <a:lstStyle/>
          <a:p>
            <a:r>
              <a:rPr lang="en-US" smtClean="0"/>
              <a:t>Centralized Tape Backup Management</a:t>
            </a:r>
          </a:p>
        </p:txBody>
      </p:sp>
      <p:sp>
        <p:nvSpPr>
          <p:cNvPr id="26627" name="Text Placeholder 3"/>
          <p:cNvSpPr>
            <a:spLocks noGrp="1"/>
          </p:cNvSpPr>
          <p:nvPr>
            <p:ph type="body" sz="quarter" idx="13"/>
          </p:nvPr>
        </p:nvSpPr>
        <p:spPr>
          <a:xfrm>
            <a:off x="804863" y="647700"/>
            <a:ext cx="8229600" cy="304800"/>
          </a:xfrm>
        </p:spPr>
        <p:txBody>
          <a:bodyPr/>
          <a:lstStyle/>
          <a:p>
            <a:pPr>
              <a:spcAft>
                <a:spcPct val="0"/>
              </a:spcAft>
            </a:pPr>
            <a:r>
              <a:rPr lang="en-US" smtClean="0"/>
              <a:t>Oracle Secure Backup</a:t>
            </a:r>
          </a:p>
        </p:txBody>
      </p:sp>
      <p:sp>
        <p:nvSpPr>
          <p:cNvPr id="26628" name="Line 2"/>
          <p:cNvSpPr>
            <a:spLocks noChangeShapeType="1"/>
          </p:cNvSpPr>
          <p:nvPr/>
        </p:nvSpPr>
        <p:spPr bwMode="auto">
          <a:xfrm>
            <a:off x="6335713" y="2833688"/>
            <a:ext cx="784225" cy="168275"/>
          </a:xfrm>
          <a:prstGeom prst="line">
            <a:avLst/>
          </a:prstGeom>
          <a:noFill/>
          <a:ln w="25400">
            <a:solidFill>
              <a:schemeClr val="tx1"/>
            </a:solidFill>
            <a:prstDash val="sysDot"/>
            <a:round/>
            <a:headEnd/>
            <a:tailEnd/>
          </a:ln>
        </p:spPr>
        <p:txBody>
          <a:bodyPr/>
          <a:lstStyle/>
          <a:p>
            <a:endParaRPr lang="en-US"/>
          </a:p>
        </p:txBody>
      </p:sp>
      <p:pic>
        <p:nvPicPr>
          <p:cNvPr id="26629" name="Picture 4" descr="C:\Documents and Settings\dcooksey\My Documents\OSB\Graphics\Storage.bmp"/>
          <p:cNvPicPr>
            <a:picLocks noChangeAspect="1" noChangeArrowheads="1"/>
          </p:cNvPicPr>
          <p:nvPr/>
        </p:nvPicPr>
        <p:blipFill>
          <a:blip r:embed="rId3" cstate="print"/>
          <a:srcRect/>
          <a:stretch>
            <a:fillRect/>
          </a:stretch>
        </p:blipFill>
        <p:spPr bwMode="auto">
          <a:xfrm>
            <a:off x="5189538" y="1250950"/>
            <a:ext cx="374650" cy="400050"/>
          </a:xfrm>
          <a:prstGeom prst="rect">
            <a:avLst/>
          </a:prstGeom>
          <a:noFill/>
          <a:ln w="9525">
            <a:noFill/>
            <a:miter lim="800000"/>
            <a:headEnd/>
            <a:tailEnd/>
          </a:ln>
        </p:spPr>
      </p:pic>
      <p:pic>
        <p:nvPicPr>
          <p:cNvPr id="26630" name="Picture 5" descr="C:\Documents and Settings\dcooksey\My Documents\OSB\Graphics\Storage.bmp"/>
          <p:cNvPicPr>
            <a:picLocks noChangeAspect="1" noChangeArrowheads="1"/>
          </p:cNvPicPr>
          <p:nvPr/>
        </p:nvPicPr>
        <p:blipFill>
          <a:blip r:embed="rId3" cstate="print"/>
          <a:srcRect/>
          <a:stretch>
            <a:fillRect/>
          </a:stretch>
        </p:blipFill>
        <p:spPr bwMode="auto">
          <a:xfrm>
            <a:off x="5857875" y="1336675"/>
            <a:ext cx="374650" cy="400050"/>
          </a:xfrm>
          <a:prstGeom prst="rect">
            <a:avLst/>
          </a:prstGeom>
          <a:noFill/>
          <a:ln w="9525">
            <a:noFill/>
            <a:miter lim="800000"/>
            <a:headEnd/>
            <a:tailEnd/>
          </a:ln>
        </p:spPr>
      </p:pic>
      <p:sp>
        <p:nvSpPr>
          <p:cNvPr id="26631" name="Line 8"/>
          <p:cNvSpPr>
            <a:spLocks noChangeShapeType="1"/>
          </p:cNvSpPr>
          <p:nvPr/>
        </p:nvSpPr>
        <p:spPr bwMode="auto">
          <a:xfrm flipH="1">
            <a:off x="6781800" y="3143250"/>
            <a:ext cx="381000" cy="381000"/>
          </a:xfrm>
          <a:prstGeom prst="line">
            <a:avLst/>
          </a:prstGeom>
          <a:noFill/>
          <a:ln w="25400">
            <a:solidFill>
              <a:schemeClr val="tx1"/>
            </a:solidFill>
            <a:prstDash val="sysDot"/>
            <a:round/>
            <a:headEnd/>
            <a:tailEnd/>
          </a:ln>
        </p:spPr>
        <p:txBody>
          <a:bodyPr/>
          <a:lstStyle/>
          <a:p>
            <a:endParaRPr lang="en-US"/>
          </a:p>
        </p:txBody>
      </p:sp>
      <p:sp>
        <p:nvSpPr>
          <p:cNvPr id="26632" name="Line 10"/>
          <p:cNvSpPr>
            <a:spLocks noChangeShapeType="1"/>
          </p:cNvSpPr>
          <p:nvPr/>
        </p:nvSpPr>
        <p:spPr bwMode="auto">
          <a:xfrm>
            <a:off x="257175" y="2428875"/>
            <a:ext cx="8382000" cy="0"/>
          </a:xfrm>
          <a:prstGeom prst="line">
            <a:avLst/>
          </a:prstGeom>
          <a:noFill/>
          <a:ln w="25400">
            <a:solidFill>
              <a:schemeClr val="tx1"/>
            </a:solidFill>
            <a:round/>
            <a:headEnd/>
            <a:tailEnd/>
          </a:ln>
        </p:spPr>
        <p:txBody>
          <a:bodyPr/>
          <a:lstStyle/>
          <a:p>
            <a:endParaRPr lang="en-US"/>
          </a:p>
        </p:txBody>
      </p:sp>
      <p:sp>
        <p:nvSpPr>
          <p:cNvPr id="26633" name="Line 11"/>
          <p:cNvSpPr>
            <a:spLocks noChangeShapeType="1"/>
          </p:cNvSpPr>
          <p:nvPr/>
        </p:nvSpPr>
        <p:spPr bwMode="auto">
          <a:xfrm>
            <a:off x="5086350" y="2057400"/>
            <a:ext cx="0" cy="381000"/>
          </a:xfrm>
          <a:prstGeom prst="line">
            <a:avLst/>
          </a:prstGeom>
          <a:noFill/>
          <a:ln w="25400">
            <a:solidFill>
              <a:schemeClr val="tx1"/>
            </a:solidFill>
            <a:round/>
            <a:headEnd/>
            <a:tailEnd/>
          </a:ln>
        </p:spPr>
        <p:txBody>
          <a:bodyPr/>
          <a:lstStyle/>
          <a:p>
            <a:endParaRPr lang="en-US"/>
          </a:p>
        </p:txBody>
      </p:sp>
      <p:pic>
        <p:nvPicPr>
          <p:cNvPr id="26634" name="Picture 13"/>
          <p:cNvPicPr>
            <a:picLocks noChangeAspect="1" noChangeArrowheads="1"/>
          </p:cNvPicPr>
          <p:nvPr/>
        </p:nvPicPr>
        <p:blipFill>
          <a:blip r:embed="rId4" cstate="print"/>
          <a:srcRect/>
          <a:stretch>
            <a:fillRect/>
          </a:stretch>
        </p:blipFill>
        <p:spPr bwMode="auto">
          <a:xfrm>
            <a:off x="7105650" y="2790825"/>
            <a:ext cx="407988" cy="581025"/>
          </a:xfrm>
          <a:prstGeom prst="rect">
            <a:avLst/>
          </a:prstGeom>
          <a:noFill/>
          <a:ln w="9525">
            <a:noFill/>
            <a:miter lim="800000"/>
            <a:headEnd/>
            <a:tailEnd/>
          </a:ln>
        </p:spPr>
      </p:pic>
      <p:sp>
        <p:nvSpPr>
          <p:cNvPr id="26635" name="Line 14"/>
          <p:cNvSpPr>
            <a:spLocks noChangeShapeType="1"/>
          </p:cNvSpPr>
          <p:nvPr/>
        </p:nvSpPr>
        <p:spPr bwMode="auto">
          <a:xfrm>
            <a:off x="7334250" y="2428875"/>
            <a:ext cx="9525" cy="409575"/>
          </a:xfrm>
          <a:prstGeom prst="line">
            <a:avLst/>
          </a:prstGeom>
          <a:noFill/>
          <a:ln w="25400">
            <a:solidFill>
              <a:schemeClr val="tx1"/>
            </a:solidFill>
            <a:round/>
            <a:headEnd/>
            <a:tailEnd/>
          </a:ln>
        </p:spPr>
        <p:txBody>
          <a:bodyPr/>
          <a:lstStyle/>
          <a:p>
            <a:endParaRPr lang="en-US"/>
          </a:p>
        </p:txBody>
      </p:sp>
      <p:sp>
        <p:nvSpPr>
          <p:cNvPr id="26636" name="Text Box 15"/>
          <p:cNvSpPr txBox="1">
            <a:spLocks noChangeArrowheads="1"/>
          </p:cNvSpPr>
          <p:nvPr/>
        </p:nvSpPr>
        <p:spPr bwMode="auto">
          <a:xfrm>
            <a:off x="7915275" y="2085975"/>
            <a:ext cx="609600" cy="419100"/>
          </a:xfrm>
          <a:prstGeom prst="rect">
            <a:avLst/>
          </a:prstGeom>
          <a:noFill/>
          <a:ln w="9525">
            <a:noFill/>
            <a:miter lim="800000"/>
            <a:headEnd/>
            <a:tailEnd/>
          </a:ln>
        </p:spPr>
        <p:txBody>
          <a:bodyPr/>
          <a:lstStyle/>
          <a:p>
            <a:pPr eaLnBrk="0" hangingPunct="0"/>
            <a:r>
              <a:rPr lang="en-US" sz="1600">
                <a:cs typeface="Times New Roman" pitchFamily="18" charset="0"/>
              </a:rPr>
              <a:t>LAN</a:t>
            </a:r>
          </a:p>
        </p:txBody>
      </p:sp>
      <p:sp>
        <p:nvSpPr>
          <p:cNvPr id="26637" name="Line 16"/>
          <p:cNvSpPr>
            <a:spLocks noChangeShapeType="1"/>
          </p:cNvSpPr>
          <p:nvPr/>
        </p:nvSpPr>
        <p:spPr bwMode="auto">
          <a:xfrm>
            <a:off x="3438525" y="1781175"/>
            <a:ext cx="9525" cy="647700"/>
          </a:xfrm>
          <a:prstGeom prst="line">
            <a:avLst/>
          </a:prstGeom>
          <a:noFill/>
          <a:ln w="25400">
            <a:solidFill>
              <a:schemeClr val="tx1"/>
            </a:solidFill>
            <a:round/>
            <a:headEnd/>
            <a:tailEnd/>
          </a:ln>
        </p:spPr>
        <p:txBody>
          <a:bodyPr/>
          <a:lstStyle/>
          <a:p>
            <a:endParaRPr lang="en-US"/>
          </a:p>
        </p:txBody>
      </p:sp>
      <p:pic>
        <p:nvPicPr>
          <p:cNvPr id="26638" name="Picture 17"/>
          <p:cNvPicPr>
            <a:picLocks noChangeAspect="1" noChangeArrowheads="1"/>
          </p:cNvPicPr>
          <p:nvPr/>
        </p:nvPicPr>
        <p:blipFill>
          <a:blip r:embed="rId5" cstate="print"/>
          <a:srcRect/>
          <a:stretch>
            <a:fillRect/>
          </a:stretch>
        </p:blipFill>
        <p:spPr bwMode="auto">
          <a:xfrm>
            <a:off x="5846763" y="2565400"/>
            <a:ext cx="425450" cy="549275"/>
          </a:xfrm>
          <a:prstGeom prst="rect">
            <a:avLst/>
          </a:prstGeom>
          <a:noFill/>
          <a:ln w="9525">
            <a:noFill/>
            <a:miter lim="800000"/>
            <a:headEnd/>
            <a:tailEnd/>
          </a:ln>
        </p:spPr>
      </p:pic>
      <p:sp>
        <p:nvSpPr>
          <p:cNvPr id="26639" name="Line 18"/>
          <p:cNvSpPr>
            <a:spLocks noChangeShapeType="1"/>
          </p:cNvSpPr>
          <p:nvPr/>
        </p:nvSpPr>
        <p:spPr bwMode="auto">
          <a:xfrm>
            <a:off x="5565775" y="2441575"/>
            <a:ext cx="0" cy="228600"/>
          </a:xfrm>
          <a:prstGeom prst="line">
            <a:avLst/>
          </a:prstGeom>
          <a:noFill/>
          <a:ln w="25400">
            <a:solidFill>
              <a:schemeClr val="tx1"/>
            </a:solidFill>
            <a:round/>
            <a:headEnd/>
            <a:tailEnd/>
          </a:ln>
        </p:spPr>
        <p:txBody>
          <a:bodyPr/>
          <a:lstStyle/>
          <a:p>
            <a:endParaRPr lang="en-US"/>
          </a:p>
        </p:txBody>
      </p:sp>
      <p:sp>
        <p:nvSpPr>
          <p:cNvPr id="26640" name="Line 19"/>
          <p:cNvSpPr>
            <a:spLocks noChangeShapeType="1"/>
          </p:cNvSpPr>
          <p:nvPr/>
        </p:nvSpPr>
        <p:spPr bwMode="auto">
          <a:xfrm>
            <a:off x="6175375" y="3124200"/>
            <a:ext cx="244475" cy="285750"/>
          </a:xfrm>
          <a:prstGeom prst="line">
            <a:avLst/>
          </a:prstGeom>
          <a:noFill/>
          <a:ln w="25400">
            <a:solidFill>
              <a:schemeClr val="tx1"/>
            </a:solidFill>
            <a:prstDash val="sysDot"/>
            <a:round/>
            <a:headEnd/>
            <a:tailEnd/>
          </a:ln>
        </p:spPr>
        <p:txBody>
          <a:bodyPr/>
          <a:lstStyle/>
          <a:p>
            <a:endParaRPr lang="en-US"/>
          </a:p>
        </p:txBody>
      </p:sp>
      <p:pic>
        <p:nvPicPr>
          <p:cNvPr id="26641" name="Picture 20" descr="C:\Documents and Settings\dcooksey.NEDCDOMAIN\My Documents\Tape Backups\Graphics\tape_library_wh2.tif"/>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553075" y="3619500"/>
            <a:ext cx="720725" cy="855663"/>
          </a:xfrm>
          <a:prstGeom prst="rect">
            <a:avLst/>
          </a:prstGeom>
          <a:noFill/>
          <a:ln w="9525">
            <a:noFill/>
            <a:miter lim="800000"/>
            <a:headEnd/>
            <a:tailEnd/>
          </a:ln>
        </p:spPr>
      </p:pic>
      <p:pic>
        <p:nvPicPr>
          <p:cNvPr id="26642" name="Picture 21" descr="san_cloud_v1_wh2"/>
          <p:cNvPicPr>
            <a:picLocks noChangeAspect="1" noChangeArrowheads="1"/>
          </p:cNvPicPr>
          <p:nvPr/>
        </p:nvPicPr>
        <p:blipFill>
          <a:blip r:embed="rId7" cstate="print">
            <a:clrChange>
              <a:clrFrom>
                <a:srgbClr val="FCFEFC"/>
              </a:clrFrom>
              <a:clrTo>
                <a:srgbClr val="FCFEFC">
                  <a:alpha val="0"/>
                </a:srgbClr>
              </a:clrTo>
            </a:clrChange>
          </a:blip>
          <a:srcRect/>
          <a:stretch>
            <a:fillRect/>
          </a:stretch>
        </p:blipFill>
        <p:spPr bwMode="auto">
          <a:xfrm>
            <a:off x="6296025" y="3305175"/>
            <a:ext cx="612775" cy="504825"/>
          </a:xfrm>
          <a:prstGeom prst="rect">
            <a:avLst/>
          </a:prstGeom>
          <a:noFill/>
          <a:ln w="9525">
            <a:noFill/>
            <a:miter lim="800000"/>
            <a:headEnd/>
            <a:tailEnd/>
          </a:ln>
        </p:spPr>
      </p:pic>
      <p:pic>
        <p:nvPicPr>
          <p:cNvPr id="26643" name="Picture 22" descr="virtual_tape_library_wh2"/>
          <p:cNvPicPr>
            <a:picLocks noChangeAspect="1" noChangeArrowheads="1"/>
          </p:cNvPicPr>
          <p:nvPr/>
        </p:nvPicPr>
        <p:blipFill>
          <a:blip r:embed="rId8" cstate="print">
            <a:clrChange>
              <a:clrFrom>
                <a:srgbClr val="FCFEFC"/>
              </a:clrFrom>
              <a:clrTo>
                <a:srgbClr val="FCFEFC">
                  <a:alpha val="0"/>
                </a:srgbClr>
              </a:clrTo>
            </a:clrChange>
          </a:blip>
          <a:srcRect/>
          <a:stretch>
            <a:fillRect/>
          </a:stretch>
        </p:blipFill>
        <p:spPr bwMode="auto">
          <a:xfrm>
            <a:off x="7053263" y="3443288"/>
            <a:ext cx="661987" cy="785812"/>
          </a:xfrm>
          <a:prstGeom prst="rect">
            <a:avLst/>
          </a:prstGeom>
          <a:noFill/>
          <a:ln w="9525">
            <a:noFill/>
            <a:miter lim="800000"/>
            <a:headEnd/>
            <a:tailEnd/>
          </a:ln>
        </p:spPr>
      </p:pic>
      <p:pic>
        <p:nvPicPr>
          <p:cNvPr id="26644" name="Picture 23" descr="C:\Documents and Settings\dcooksey.NEDCDOMAIN\My Documents\Tape Backups\Graphics\administrative_server_wh2.jpg"/>
          <p:cNvPicPr>
            <a:picLocks noChangeAspect="1" noChangeArrowheads="1"/>
          </p:cNvPicPr>
          <p:nvPr/>
        </p:nvPicPr>
        <p:blipFill>
          <a:blip r:embed="rId9" cstate="print"/>
          <a:srcRect/>
          <a:stretch>
            <a:fillRect/>
          </a:stretch>
        </p:blipFill>
        <p:spPr bwMode="auto">
          <a:xfrm>
            <a:off x="704850" y="1082675"/>
            <a:ext cx="885825" cy="869950"/>
          </a:xfrm>
          <a:prstGeom prst="rect">
            <a:avLst/>
          </a:prstGeom>
          <a:noFill/>
          <a:ln w="9525">
            <a:noFill/>
            <a:miter lim="800000"/>
            <a:headEnd/>
            <a:tailEnd/>
          </a:ln>
        </p:spPr>
      </p:pic>
      <p:sp>
        <p:nvSpPr>
          <p:cNvPr id="26645" name="Line 24"/>
          <p:cNvSpPr>
            <a:spLocks noChangeShapeType="1"/>
          </p:cNvSpPr>
          <p:nvPr/>
        </p:nvSpPr>
        <p:spPr bwMode="auto">
          <a:xfrm>
            <a:off x="857250" y="1733550"/>
            <a:ext cx="9525" cy="695325"/>
          </a:xfrm>
          <a:prstGeom prst="line">
            <a:avLst/>
          </a:prstGeom>
          <a:noFill/>
          <a:ln w="25400">
            <a:solidFill>
              <a:schemeClr val="tx1"/>
            </a:solidFill>
            <a:round/>
            <a:headEnd/>
            <a:tailEnd/>
          </a:ln>
        </p:spPr>
        <p:txBody>
          <a:bodyPr/>
          <a:lstStyle/>
          <a:p>
            <a:endParaRPr lang="en-US"/>
          </a:p>
        </p:txBody>
      </p:sp>
      <p:sp>
        <p:nvSpPr>
          <p:cNvPr id="26646" name="Text Box 25"/>
          <p:cNvSpPr txBox="1">
            <a:spLocks noChangeArrowheads="1"/>
          </p:cNvSpPr>
          <p:nvPr/>
        </p:nvSpPr>
        <p:spPr bwMode="auto">
          <a:xfrm>
            <a:off x="1095375" y="1952625"/>
            <a:ext cx="1181100" cy="430213"/>
          </a:xfrm>
          <a:prstGeom prst="rect">
            <a:avLst/>
          </a:prstGeom>
          <a:solidFill>
            <a:srgbClr val="DDDDDD"/>
          </a:solidFill>
          <a:ln w="19050">
            <a:noFill/>
            <a:miter lim="800000"/>
            <a:headEnd/>
            <a:tailEnd/>
          </a:ln>
        </p:spPr>
        <p:txBody>
          <a:bodyPr lIns="0" tIns="0" rIns="0" bIns="0">
            <a:spAutoFit/>
          </a:bodyPr>
          <a:lstStyle/>
          <a:p>
            <a:pPr>
              <a:tabLst>
                <a:tab pos="342900" algn="l"/>
              </a:tabLst>
            </a:pPr>
            <a:r>
              <a:rPr lang="en-US" sz="1400"/>
              <a:t>Administrative Server</a:t>
            </a:r>
          </a:p>
        </p:txBody>
      </p:sp>
      <p:sp>
        <p:nvSpPr>
          <p:cNvPr id="26647" name="Text Box 26"/>
          <p:cNvSpPr txBox="1">
            <a:spLocks noChangeArrowheads="1"/>
          </p:cNvSpPr>
          <p:nvPr/>
        </p:nvSpPr>
        <p:spPr bwMode="auto">
          <a:xfrm>
            <a:off x="6688138" y="1727200"/>
            <a:ext cx="1066800" cy="274638"/>
          </a:xfrm>
          <a:prstGeom prst="rect">
            <a:avLst/>
          </a:prstGeom>
          <a:solidFill>
            <a:srgbClr val="DDDDDD"/>
          </a:solidFill>
          <a:ln w="9525">
            <a:noFill/>
            <a:miter lim="800000"/>
            <a:headEnd/>
            <a:tailEnd/>
          </a:ln>
        </p:spPr>
        <p:txBody>
          <a:bodyPr lIns="0" tIns="0" rIns="0" bIns="0">
            <a:spAutoFit/>
          </a:bodyPr>
          <a:lstStyle/>
          <a:p>
            <a:pPr>
              <a:tabLst>
                <a:tab pos="0" algn="l"/>
              </a:tabLst>
            </a:pPr>
            <a:r>
              <a:rPr lang="en-US"/>
              <a:t>Clients</a:t>
            </a:r>
          </a:p>
        </p:txBody>
      </p:sp>
      <p:sp>
        <p:nvSpPr>
          <p:cNvPr id="26648" name="Text Box 27"/>
          <p:cNvSpPr txBox="1">
            <a:spLocks noChangeArrowheads="1"/>
          </p:cNvSpPr>
          <p:nvPr/>
        </p:nvSpPr>
        <p:spPr bwMode="auto">
          <a:xfrm>
            <a:off x="7620000" y="2505075"/>
            <a:ext cx="1028700" cy="549275"/>
          </a:xfrm>
          <a:prstGeom prst="rect">
            <a:avLst/>
          </a:prstGeom>
          <a:solidFill>
            <a:srgbClr val="DDDDDD"/>
          </a:solidFill>
          <a:ln w="9525">
            <a:noFill/>
            <a:miter lim="800000"/>
            <a:headEnd/>
            <a:tailEnd/>
          </a:ln>
        </p:spPr>
        <p:txBody>
          <a:bodyPr lIns="0" tIns="0" rIns="0" bIns="0">
            <a:spAutoFit/>
          </a:bodyPr>
          <a:lstStyle/>
          <a:p>
            <a:pPr>
              <a:tabLst>
                <a:tab pos="342900" algn="l"/>
              </a:tabLst>
            </a:pPr>
            <a:r>
              <a:rPr lang="en-US"/>
              <a:t>Media Server(s)</a:t>
            </a:r>
          </a:p>
        </p:txBody>
      </p:sp>
      <p:sp>
        <p:nvSpPr>
          <p:cNvPr id="26649" name="Line 30"/>
          <p:cNvSpPr>
            <a:spLocks noChangeShapeType="1"/>
          </p:cNvSpPr>
          <p:nvPr/>
        </p:nvSpPr>
        <p:spPr bwMode="auto">
          <a:xfrm flipH="1">
            <a:off x="5772150" y="2085975"/>
            <a:ext cx="9525" cy="342900"/>
          </a:xfrm>
          <a:prstGeom prst="line">
            <a:avLst/>
          </a:prstGeom>
          <a:noFill/>
          <a:ln w="25400">
            <a:solidFill>
              <a:schemeClr val="tx1"/>
            </a:solidFill>
            <a:round/>
            <a:headEnd/>
            <a:tailEnd/>
          </a:ln>
        </p:spPr>
        <p:txBody>
          <a:bodyPr/>
          <a:lstStyle/>
          <a:p>
            <a:endParaRPr lang="en-US"/>
          </a:p>
        </p:txBody>
      </p:sp>
      <p:pic>
        <p:nvPicPr>
          <p:cNvPr id="26650" name="Picture 31"/>
          <p:cNvPicPr>
            <a:picLocks noChangeAspect="1" noChangeArrowheads="1"/>
          </p:cNvPicPr>
          <p:nvPr/>
        </p:nvPicPr>
        <p:blipFill>
          <a:blip r:embed="rId4" cstate="print"/>
          <a:srcRect/>
          <a:stretch>
            <a:fillRect/>
          </a:stretch>
        </p:blipFill>
        <p:spPr bwMode="auto">
          <a:xfrm>
            <a:off x="5010150" y="1524000"/>
            <a:ext cx="428625" cy="609600"/>
          </a:xfrm>
          <a:prstGeom prst="rect">
            <a:avLst/>
          </a:prstGeom>
          <a:noFill/>
          <a:ln w="9525">
            <a:noFill/>
            <a:miter lim="800000"/>
            <a:headEnd/>
            <a:tailEnd/>
          </a:ln>
        </p:spPr>
      </p:pic>
      <p:pic>
        <p:nvPicPr>
          <p:cNvPr id="26651" name="Picture 32"/>
          <p:cNvPicPr>
            <a:picLocks noChangeAspect="1" noChangeArrowheads="1"/>
          </p:cNvPicPr>
          <p:nvPr/>
        </p:nvPicPr>
        <p:blipFill>
          <a:blip r:embed="rId5" cstate="print"/>
          <a:srcRect/>
          <a:stretch>
            <a:fillRect/>
          </a:stretch>
        </p:blipFill>
        <p:spPr bwMode="auto">
          <a:xfrm>
            <a:off x="5654675" y="1600200"/>
            <a:ext cx="412750" cy="533400"/>
          </a:xfrm>
          <a:prstGeom prst="rect">
            <a:avLst/>
          </a:prstGeom>
          <a:noFill/>
          <a:ln w="9525">
            <a:noFill/>
            <a:miter lim="800000"/>
            <a:headEnd/>
            <a:tailEnd/>
          </a:ln>
        </p:spPr>
      </p:pic>
      <p:sp>
        <p:nvSpPr>
          <p:cNvPr id="26652" name="Text Box 35"/>
          <p:cNvSpPr txBox="1">
            <a:spLocks noChangeArrowheads="1"/>
          </p:cNvSpPr>
          <p:nvPr/>
        </p:nvSpPr>
        <p:spPr bwMode="auto">
          <a:xfrm>
            <a:off x="5830888" y="2133600"/>
            <a:ext cx="1970087" cy="257175"/>
          </a:xfrm>
          <a:prstGeom prst="rect">
            <a:avLst/>
          </a:prstGeom>
          <a:noFill/>
          <a:ln w="9525">
            <a:noFill/>
            <a:miter lim="800000"/>
            <a:headEnd/>
            <a:tailEnd/>
          </a:ln>
        </p:spPr>
        <p:txBody>
          <a:bodyPr lIns="92075" tIns="46038" rIns="92075" bIns="46038">
            <a:spAutoFit/>
          </a:bodyPr>
          <a:lstStyle/>
          <a:p>
            <a:r>
              <a:rPr lang="en-US" sz="1200"/>
              <a:t>UNIX / Linux / Windows</a:t>
            </a:r>
          </a:p>
        </p:txBody>
      </p:sp>
      <p:pic>
        <p:nvPicPr>
          <p:cNvPr id="26653" name="Picture 37"/>
          <p:cNvPicPr>
            <a:picLocks noChangeAspect="1" noChangeArrowheads="1"/>
          </p:cNvPicPr>
          <p:nvPr/>
        </p:nvPicPr>
        <p:blipFill>
          <a:blip r:embed="rId4" cstate="print"/>
          <a:srcRect/>
          <a:stretch>
            <a:fillRect/>
          </a:stretch>
        </p:blipFill>
        <p:spPr bwMode="auto">
          <a:xfrm>
            <a:off x="5321300" y="2662238"/>
            <a:ext cx="403225" cy="574675"/>
          </a:xfrm>
          <a:prstGeom prst="rect">
            <a:avLst/>
          </a:prstGeom>
          <a:noFill/>
          <a:ln w="9525">
            <a:noFill/>
            <a:miter lim="800000"/>
            <a:headEnd/>
            <a:tailEnd/>
          </a:ln>
        </p:spPr>
      </p:pic>
      <p:pic>
        <p:nvPicPr>
          <p:cNvPr id="26654" name="Picture 39" descr="C:\Documents and Settings\dcooksey\My Documents\OSB\Graphics\Storage.bmp"/>
          <p:cNvPicPr>
            <a:picLocks noChangeAspect="1" noChangeArrowheads="1"/>
          </p:cNvPicPr>
          <p:nvPr/>
        </p:nvPicPr>
        <p:blipFill>
          <a:blip r:embed="rId3" cstate="print"/>
          <a:srcRect/>
          <a:stretch>
            <a:fillRect/>
          </a:stretch>
        </p:blipFill>
        <p:spPr bwMode="auto">
          <a:xfrm>
            <a:off x="6510338" y="2705100"/>
            <a:ext cx="357187" cy="382588"/>
          </a:xfrm>
          <a:prstGeom prst="rect">
            <a:avLst/>
          </a:prstGeom>
          <a:noFill/>
          <a:ln w="9525">
            <a:noFill/>
            <a:miter lim="800000"/>
            <a:headEnd/>
            <a:tailEnd/>
          </a:ln>
        </p:spPr>
      </p:pic>
      <p:sp>
        <p:nvSpPr>
          <p:cNvPr id="26655" name="Text Box 40"/>
          <p:cNvSpPr txBox="1">
            <a:spLocks noChangeArrowheads="1"/>
          </p:cNvSpPr>
          <p:nvPr/>
        </p:nvSpPr>
        <p:spPr bwMode="auto">
          <a:xfrm>
            <a:off x="6330950" y="2470150"/>
            <a:ext cx="801688" cy="257175"/>
          </a:xfrm>
          <a:prstGeom prst="rect">
            <a:avLst/>
          </a:prstGeom>
          <a:noFill/>
          <a:ln w="9525">
            <a:noFill/>
            <a:miter lim="800000"/>
            <a:headEnd/>
            <a:tailEnd/>
          </a:ln>
        </p:spPr>
        <p:txBody>
          <a:bodyPr lIns="92075" tIns="46038" rIns="92075" bIns="46038">
            <a:spAutoFit/>
          </a:bodyPr>
          <a:lstStyle/>
          <a:p>
            <a:r>
              <a:rPr lang="en-US" sz="1200"/>
              <a:t>Storage</a:t>
            </a:r>
          </a:p>
        </p:txBody>
      </p:sp>
      <p:pic>
        <p:nvPicPr>
          <p:cNvPr id="26656" name="Picture 5"/>
          <p:cNvPicPr>
            <a:picLocks noChangeAspect="1" noChangeArrowheads="1"/>
          </p:cNvPicPr>
          <p:nvPr/>
        </p:nvPicPr>
        <p:blipFill>
          <a:blip r:embed="rId10" cstate="print"/>
          <a:srcRect/>
          <a:stretch>
            <a:fillRect/>
          </a:stretch>
        </p:blipFill>
        <p:spPr bwMode="auto">
          <a:xfrm>
            <a:off x="3076575" y="1473200"/>
            <a:ext cx="863600" cy="327025"/>
          </a:xfrm>
          <a:prstGeom prst="rect">
            <a:avLst/>
          </a:prstGeom>
          <a:noFill/>
          <a:ln w="9525">
            <a:noFill/>
            <a:round/>
            <a:headEnd/>
            <a:tailEnd/>
          </a:ln>
        </p:spPr>
      </p:pic>
      <p:pic>
        <p:nvPicPr>
          <p:cNvPr id="26657" name="Picture 38" descr="exadata_x2-2_ta1d-S.jpg"/>
          <p:cNvPicPr>
            <a:picLocks noChangeAspect="1"/>
          </p:cNvPicPr>
          <p:nvPr/>
        </p:nvPicPr>
        <p:blipFill>
          <a:blip r:embed="rId11" cstate="print"/>
          <a:srcRect/>
          <a:stretch>
            <a:fillRect/>
          </a:stretch>
        </p:blipFill>
        <p:spPr bwMode="auto">
          <a:xfrm>
            <a:off x="4759325" y="2643188"/>
            <a:ext cx="365125" cy="1195387"/>
          </a:xfrm>
          <a:prstGeom prst="rect">
            <a:avLst/>
          </a:prstGeom>
          <a:noFill/>
          <a:ln w="9525">
            <a:noFill/>
            <a:miter lim="800000"/>
            <a:headEnd/>
            <a:tailEnd/>
          </a:ln>
        </p:spPr>
      </p:pic>
      <p:sp>
        <p:nvSpPr>
          <p:cNvPr id="40" name="TextBox 39"/>
          <p:cNvSpPr txBox="1"/>
          <p:nvPr/>
        </p:nvSpPr>
        <p:spPr>
          <a:xfrm>
            <a:off x="3429000" y="1790700"/>
            <a:ext cx="800100" cy="577850"/>
          </a:xfrm>
          <a:prstGeom prst="rect">
            <a:avLst/>
          </a:prstGeom>
          <a:noFill/>
        </p:spPr>
        <p:txBody>
          <a:bodyPr>
            <a:spAutoFit/>
          </a:bodyPr>
          <a:lstStyle/>
          <a:p>
            <a:pPr>
              <a:defRPr/>
            </a:pPr>
            <a:r>
              <a:rPr lang="en-US" sz="1050" dirty="0">
                <a:solidFill>
                  <a:schemeClr val="tx2"/>
                </a:solidFill>
              </a:rPr>
              <a:t>Oracle Database Appliance</a:t>
            </a:r>
          </a:p>
        </p:txBody>
      </p:sp>
      <p:sp>
        <p:nvSpPr>
          <p:cNvPr id="26659" name="Line 11"/>
          <p:cNvSpPr>
            <a:spLocks noChangeShapeType="1"/>
          </p:cNvSpPr>
          <p:nvPr/>
        </p:nvSpPr>
        <p:spPr bwMode="auto">
          <a:xfrm>
            <a:off x="4438650" y="2076450"/>
            <a:ext cx="0" cy="352425"/>
          </a:xfrm>
          <a:prstGeom prst="line">
            <a:avLst/>
          </a:prstGeom>
          <a:noFill/>
          <a:ln w="25400">
            <a:solidFill>
              <a:schemeClr val="tx1"/>
            </a:solidFill>
            <a:round/>
            <a:headEnd/>
            <a:tailEnd/>
          </a:ln>
        </p:spPr>
        <p:txBody>
          <a:bodyPr/>
          <a:lstStyle/>
          <a:p>
            <a:endParaRPr lang="en-US"/>
          </a:p>
        </p:txBody>
      </p:sp>
      <p:sp>
        <p:nvSpPr>
          <p:cNvPr id="43" name="TextBox 42"/>
          <p:cNvSpPr txBox="1"/>
          <p:nvPr/>
        </p:nvSpPr>
        <p:spPr>
          <a:xfrm>
            <a:off x="4219575" y="1181100"/>
            <a:ext cx="466725" cy="254000"/>
          </a:xfrm>
          <a:prstGeom prst="rect">
            <a:avLst/>
          </a:prstGeom>
          <a:noFill/>
        </p:spPr>
        <p:txBody>
          <a:bodyPr>
            <a:spAutoFit/>
          </a:bodyPr>
          <a:lstStyle/>
          <a:p>
            <a:pPr>
              <a:defRPr/>
            </a:pPr>
            <a:r>
              <a:rPr lang="en-US" sz="1050" dirty="0">
                <a:solidFill>
                  <a:schemeClr val="tx2"/>
                </a:solidFill>
              </a:rPr>
              <a:t>NAS</a:t>
            </a:r>
          </a:p>
        </p:txBody>
      </p:sp>
      <p:pic>
        <p:nvPicPr>
          <p:cNvPr id="26661" name="Picture 31" descr="ZFS_image.psd"/>
          <p:cNvPicPr>
            <a:picLocks noChangeAspect="1"/>
          </p:cNvPicPr>
          <p:nvPr/>
        </p:nvPicPr>
        <p:blipFill>
          <a:blip r:embed="rId12" cstate="print"/>
          <a:srcRect/>
          <a:stretch>
            <a:fillRect/>
          </a:stretch>
        </p:blipFill>
        <p:spPr bwMode="auto">
          <a:xfrm>
            <a:off x="4248150" y="1444625"/>
            <a:ext cx="396875" cy="831850"/>
          </a:xfrm>
          <a:prstGeom prst="rect">
            <a:avLst/>
          </a:prstGeom>
          <a:noFill/>
          <a:ln w="9525">
            <a:noFill/>
            <a:miter lim="800000"/>
            <a:headEnd/>
            <a:tailEnd/>
          </a:ln>
        </p:spPr>
      </p:pic>
      <p:sp>
        <p:nvSpPr>
          <p:cNvPr id="26662" name="Line 14"/>
          <p:cNvSpPr>
            <a:spLocks noChangeShapeType="1"/>
          </p:cNvSpPr>
          <p:nvPr/>
        </p:nvSpPr>
        <p:spPr bwMode="auto">
          <a:xfrm flipH="1">
            <a:off x="6019800" y="2419350"/>
            <a:ext cx="9525" cy="152400"/>
          </a:xfrm>
          <a:prstGeom prst="line">
            <a:avLst/>
          </a:prstGeom>
          <a:noFill/>
          <a:ln w="25400">
            <a:solidFill>
              <a:schemeClr val="tx1"/>
            </a:solidFill>
            <a:round/>
            <a:headEnd/>
            <a:tailEnd/>
          </a:ln>
        </p:spPr>
        <p:txBody>
          <a:bodyPr/>
          <a:lstStyle/>
          <a:p>
            <a:endParaRPr lang="en-US"/>
          </a:p>
        </p:txBody>
      </p:sp>
      <p:sp>
        <p:nvSpPr>
          <p:cNvPr id="26663" name="Line 8"/>
          <p:cNvSpPr>
            <a:spLocks noChangeShapeType="1"/>
          </p:cNvSpPr>
          <p:nvPr/>
        </p:nvSpPr>
        <p:spPr bwMode="auto">
          <a:xfrm flipH="1" flipV="1">
            <a:off x="5629275" y="3248025"/>
            <a:ext cx="790575" cy="257175"/>
          </a:xfrm>
          <a:prstGeom prst="line">
            <a:avLst/>
          </a:prstGeom>
          <a:noFill/>
          <a:ln w="25400">
            <a:solidFill>
              <a:schemeClr val="tx1"/>
            </a:solidFill>
            <a:prstDash val="sysDot"/>
            <a:round/>
            <a:headEnd/>
            <a:tailEnd/>
          </a:ln>
        </p:spPr>
        <p:txBody>
          <a:bodyPr/>
          <a:lstStyle/>
          <a:p>
            <a:endParaRPr lang="en-US"/>
          </a:p>
        </p:txBody>
      </p:sp>
      <p:sp>
        <p:nvSpPr>
          <p:cNvPr id="26664" name="Line 8"/>
          <p:cNvSpPr>
            <a:spLocks noChangeShapeType="1"/>
          </p:cNvSpPr>
          <p:nvPr/>
        </p:nvSpPr>
        <p:spPr bwMode="auto">
          <a:xfrm flipH="1">
            <a:off x="6134100" y="3657600"/>
            <a:ext cx="266700" cy="76200"/>
          </a:xfrm>
          <a:prstGeom prst="line">
            <a:avLst/>
          </a:prstGeom>
          <a:noFill/>
          <a:ln w="25400">
            <a:solidFill>
              <a:schemeClr val="tx1"/>
            </a:solidFill>
            <a:prstDash val="sysDot"/>
            <a:round/>
            <a:headEnd/>
            <a:tailEnd/>
          </a:ln>
        </p:spPr>
        <p:txBody>
          <a:bodyPr/>
          <a:lstStyle/>
          <a:p>
            <a:endParaRPr lang="en-US"/>
          </a:p>
        </p:txBody>
      </p:sp>
      <p:sp>
        <p:nvSpPr>
          <p:cNvPr id="26665" name="Text Box 40"/>
          <p:cNvSpPr txBox="1">
            <a:spLocks noChangeArrowheads="1"/>
          </p:cNvSpPr>
          <p:nvPr/>
        </p:nvSpPr>
        <p:spPr bwMode="auto">
          <a:xfrm>
            <a:off x="6873875" y="4175125"/>
            <a:ext cx="1127125" cy="461963"/>
          </a:xfrm>
          <a:prstGeom prst="rect">
            <a:avLst/>
          </a:prstGeom>
          <a:noFill/>
          <a:ln w="9525">
            <a:noFill/>
            <a:miter lim="800000"/>
            <a:headEnd/>
            <a:tailEnd/>
          </a:ln>
        </p:spPr>
        <p:txBody>
          <a:bodyPr lIns="92075" tIns="46038" rIns="92075" bIns="46038">
            <a:spAutoFit/>
          </a:bodyPr>
          <a:lstStyle/>
          <a:p>
            <a:r>
              <a:rPr lang="en-US" sz="1200"/>
              <a:t>Virtual Tape Library (VTL)</a:t>
            </a:r>
          </a:p>
        </p:txBody>
      </p:sp>
      <p:sp>
        <p:nvSpPr>
          <p:cNvPr id="26666" name="Text Box 40"/>
          <p:cNvSpPr txBox="1">
            <a:spLocks noChangeArrowheads="1"/>
          </p:cNvSpPr>
          <p:nvPr/>
        </p:nvSpPr>
        <p:spPr bwMode="auto">
          <a:xfrm>
            <a:off x="5407025" y="4394200"/>
            <a:ext cx="1127125" cy="277813"/>
          </a:xfrm>
          <a:prstGeom prst="rect">
            <a:avLst/>
          </a:prstGeom>
          <a:noFill/>
          <a:ln w="9525">
            <a:noFill/>
            <a:miter lim="800000"/>
            <a:headEnd/>
            <a:tailEnd/>
          </a:ln>
        </p:spPr>
        <p:txBody>
          <a:bodyPr lIns="92075" tIns="46038" rIns="92075" bIns="46038">
            <a:spAutoFit/>
          </a:bodyPr>
          <a:lstStyle/>
          <a:p>
            <a:r>
              <a:rPr lang="en-US" sz="1200"/>
              <a:t>Tape Library</a:t>
            </a:r>
          </a:p>
        </p:txBody>
      </p:sp>
      <p:sp>
        <p:nvSpPr>
          <p:cNvPr id="52" name="AutoShape 23"/>
          <p:cNvSpPr>
            <a:spLocks noChangeArrowheads="1"/>
          </p:cNvSpPr>
          <p:nvPr/>
        </p:nvSpPr>
        <p:spPr bwMode="auto">
          <a:xfrm>
            <a:off x="276225" y="2517775"/>
            <a:ext cx="4095750" cy="1976438"/>
          </a:xfrm>
          <a:prstGeom prst="roundRect">
            <a:avLst>
              <a:gd name="adj" fmla="val 16667"/>
            </a:avLst>
          </a:prstGeom>
          <a:solidFill>
            <a:srgbClr val="FFFFE7"/>
          </a:solidFill>
          <a:ln w="9525">
            <a:solidFill>
              <a:schemeClr val="tx1"/>
            </a:solidFill>
            <a:round/>
            <a:headEnd/>
            <a:tailEnd/>
          </a:ln>
        </p:spPr>
        <p:txBody>
          <a:bodyPr lIns="92075" tIns="46038" rIns="92075" bIns="46038" anchor="ctr">
            <a:spAutoFit/>
          </a:bodyPr>
          <a:lstStyle/>
          <a:p>
            <a:pPr marL="57150" indent="-57150" algn="ctr">
              <a:defRPr/>
            </a:pPr>
            <a:r>
              <a:rPr lang="en-US" b="1" dirty="0">
                <a:ea typeface="ＭＳ Ｐゴシック"/>
                <a:cs typeface="ＭＳ Ｐゴシック"/>
              </a:rPr>
              <a:t>Client / Server Architecture</a:t>
            </a:r>
          </a:p>
          <a:p>
            <a:pPr marL="174625" indent="-174625">
              <a:buClr>
                <a:schemeClr val="tx2"/>
              </a:buClr>
              <a:buFontTx/>
              <a:buChar char="•"/>
              <a:defRPr/>
            </a:pPr>
            <a:endParaRPr lang="en-US" sz="800" dirty="0">
              <a:solidFill>
                <a:srgbClr val="000000"/>
              </a:solidFill>
              <a:ea typeface="ＭＳ Ｐゴシック"/>
              <a:cs typeface="Times New Roman" pitchFamily="18" charset="0"/>
            </a:endParaRPr>
          </a:p>
          <a:p>
            <a:pPr marL="174625" indent="-174625">
              <a:buClr>
                <a:schemeClr val="tx2"/>
              </a:buClr>
              <a:buFontTx/>
              <a:buChar char="•"/>
              <a:defRPr/>
            </a:pPr>
            <a:r>
              <a:rPr lang="en-US" sz="1050" dirty="0">
                <a:solidFill>
                  <a:srgbClr val="000000"/>
                </a:solidFill>
                <a:ea typeface="ＭＳ Ｐゴシック"/>
                <a:cs typeface="Times New Roman" pitchFamily="18" charset="0"/>
              </a:rPr>
              <a:t>Data protection for heterogeneous, distributed servers managed from a central console, Administrative Server</a:t>
            </a:r>
          </a:p>
          <a:p>
            <a:pPr marL="174625" indent="-174625">
              <a:buClr>
                <a:schemeClr val="tx2"/>
              </a:buClr>
              <a:buFontTx/>
              <a:buChar char="•"/>
              <a:defRPr/>
            </a:pPr>
            <a:r>
              <a:rPr lang="en-US" sz="1050" dirty="0">
                <a:solidFill>
                  <a:srgbClr val="000000"/>
                </a:solidFill>
                <a:ea typeface="ＭＳ Ｐゴシック"/>
                <a:cs typeface="Times New Roman" pitchFamily="18" charset="0"/>
              </a:rPr>
              <a:t>Media servers may be direct or SAN-attached to tape devices</a:t>
            </a:r>
          </a:p>
          <a:p>
            <a:pPr marL="174625" indent="-174625">
              <a:buClr>
                <a:schemeClr val="tx2"/>
              </a:buClr>
              <a:buFontTx/>
              <a:buChar char="•"/>
              <a:defRPr/>
            </a:pPr>
            <a:r>
              <a:rPr lang="en-US" sz="1050" dirty="0">
                <a:solidFill>
                  <a:srgbClr val="000000"/>
                </a:solidFill>
                <a:ea typeface="ＭＳ Ｐゴシック"/>
                <a:cs typeface="Times New Roman" pitchFamily="18" charset="0"/>
              </a:rPr>
              <a:t>OSB communicates directly with the client host to backup mounted file systems and storage</a:t>
            </a:r>
          </a:p>
          <a:p>
            <a:pPr marL="174625" indent="-174625">
              <a:buClr>
                <a:schemeClr val="tx2"/>
              </a:buClr>
              <a:buFontTx/>
              <a:buChar char="•"/>
              <a:defRPr/>
            </a:pPr>
            <a:r>
              <a:rPr lang="en-US" sz="1050" dirty="0">
                <a:solidFill>
                  <a:srgbClr val="000000"/>
                </a:solidFill>
                <a:ea typeface="ＭＳ Ｐゴシック"/>
                <a:cs typeface="Times New Roman" pitchFamily="18" charset="0"/>
              </a:rPr>
              <a:t>Oracle and MySQL databases may be located on any host within the backup domain as supported by the database </a:t>
            </a:r>
            <a:endParaRPr lang="en-US" sz="1050" i="1" dirty="0">
              <a:solidFill>
                <a:srgbClr val="000000"/>
              </a:solidFill>
              <a:ea typeface="ＭＳ Ｐゴシック"/>
              <a:cs typeface="Times New Roman" pitchFamily="18" charset="0"/>
            </a:endParaRPr>
          </a:p>
        </p:txBody>
      </p:sp>
      <p:sp>
        <p:nvSpPr>
          <p:cNvPr id="26668" name="Line 19"/>
          <p:cNvSpPr>
            <a:spLocks noChangeShapeType="1"/>
          </p:cNvSpPr>
          <p:nvPr/>
        </p:nvSpPr>
        <p:spPr bwMode="auto">
          <a:xfrm>
            <a:off x="6823075" y="3648075"/>
            <a:ext cx="301625" cy="200025"/>
          </a:xfrm>
          <a:prstGeom prst="line">
            <a:avLst/>
          </a:prstGeom>
          <a:noFill/>
          <a:ln w="25400">
            <a:solidFill>
              <a:schemeClr val="tx1"/>
            </a:solidFill>
            <a:prstDash val="sysDot"/>
            <a:round/>
            <a:headEnd/>
            <a:tailEnd/>
          </a:ln>
        </p:spPr>
        <p:txBody>
          <a:bodyPr/>
          <a:lstStyle/>
          <a:p>
            <a:endParaRPr lang="en-US"/>
          </a:p>
        </p:txBody>
      </p:sp>
      <p:sp>
        <p:nvSpPr>
          <p:cNvPr id="26669" name="Line 18"/>
          <p:cNvSpPr>
            <a:spLocks noChangeShapeType="1"/>
          </p:cNvSpPr>
          <p:nvPr/>
        </p:nvSpPr>
        <p:spPr bwMode="auto">
          <a:xfrm>
            <a:off x="4956175" y="2441575"/>
            <a:ext cx="0" cy="228600"/>
          </a:xfrm>
          <a:prstGeom prst="line">
            <a:avLst/>
          </a:prstGeom>
          <a:noFill/>
          <a:ln w="25400">
            <a:solidFill>
              <a:schemeClr val="tx1"/>
            </a:solidFill>
            <a:round/>
            <a:headEnd/>
            <a:tailEnd/>
          </a:ln>
        </p:spPr>
        <p:txBody>
          <a:bodyPr/>
          <a:lstStyle/>
          <a:p>
            <a:endParaRPr lang="en-US"/>
          </a:p>
        </p:txBody>
      </p:sp>
      <p:cxnSp>
        <p:nvCxnSpPr>
          <p:cNvPr id="56" name="Straight Connector 55"/>
          <p:cNvCxnSpPr>
            <a:endCxn id="34" idx="1"/>
          </p:cNvCxnSpPr>
          <p:nvPr/>
        </p:nvCxnSpPr>
        <p:spPr>
          <a:xfrm>
            <a:off x="5114925" y="2943225"/>
            <a:ext cx="206375" cy="635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6671" name="Text Box 40"/>
          <p:cNvSpPr txBox="1">
            <a:spLocks noChangeArrowheads="1"/>
          </p:cNvSpPr>
          <p:nvPr/>
        </p:nvSpPr>
        <p:spPr bwMode="auto">
          <a:xfrm>
            <a:off x="4578350" y="3870325"/>
            <a:ext cx="801688" cy="277813"/>
          </a:xfrm>
          <a:prstGeom prst="rect">
            <a:avLst/>
          </a:prstGeom>
          <a:noFill/>
          <a:ln w="9525">
            <a:noFill/>
            <a:miter lim="800000"/>
            <a:headEnd/>
            <a:tailEnd/>
          </a:ln>
        </p:spPr>
        <p:txBody>
          <a:bodyPr lIns="92075" tIns="46038" rIns="92075" bIns="46038">
            <a:spAutoFit/>
          </a:bodyPr>
          <a:lstStyle/>
          <a:p>
            <a:r>
              <a:rPr lang="en-US" sz="1200"/>
              <a:t>Exadata</a:t>
            </a:r>
          </a:p>
        </p:txBody>
      </p:sp>
      <p:cxnSp>
        <p:nvCxnSpPr>
          <p:cNvPr id="58" name="Straight Connector 57"/>
          <p:cNvCxnSpPr>
            <a:endCxn id="26673" idx="1"/>
          </p:cNvCxnSpPr>
          <p:nvPr/>
        </p:nvCxnSpPr>
        <p:spPr>
          <a:xfrm>
            <a:off x="8029575" y="4295775"/>
            <a:ext cx="177800" cy="317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6673" name="Text Box 40"/>
          <p:cNvSpPr txBox="1">
            <a:spLocks noChangeArrowheads="1"/>
          </p:cNvSpPr>
          <p:nvPr/>
        </p:nvSpPr>
        <p:spPr bwMode="auto">
          <a:xfrm>
            <a:off x="8207375" y="4175125"/>
            <a:ext cx="803275" cy="247650"/>
          </a:xfrm>
          <a:prstGeom prst="rect">
            <a:avLst/>
          </a:prstGeom>
          <a:noFill/>
          <a:ln w="9525">
            <a:noFill/>
            <a:miter lim="800000"/>
            <a:headEnd/>
            <a:tailEnd/>
          </a:ln>
        </p:spPr>
        <p:txBody>
          <a:bodyPr lIns="92075" tIns="46038" rIns="92075" bIns="46038">
            <a:spAutoFit/>
          </a:bodyPr>
          <a:lstStyle/>
          <a:p>
            <a:r>
              <a:rPr lang="en-US" sz="1000"/>
              <a:t>InfiniBand</a:t>
            </a:r>
          </a:p>
        </p:txBody>
      </p:sp>
      <p:sp>
        <p:nvSpPr>
          <p:cNvPr id="26674" name="Line 8"/>
          <p:cNvSpPr>
            <a:spLocks noChangeShapeType="1"/>
          </p:cNvSpPr>
          <p:nvPr/>
        </p:nvSpPr>
        <p:spPr bwMode="auto">
          <a:xfrm flipH="1" flipV="1">
            <a:off x="8039100" y="4438650"/>
            <a:ext cx="200025" cy="0"/>
          </a:xfrm>
          <a:prstGeom prst="line">
            <a:avLst/>
          </a:prstGeom>
          <a:noFill/>
          <a:ln w="25400">
            <a:solidFill>
              <a:schemeClr val="tx1"/>
            </a:solidFill>
            <a:prstDash val="sysDot"/>
            <a:round/>
            <a:headEnd/>
            <a:tailEnd/>
          </a:ln>
        </p:spPr>
        <p:txBody>
          <a:bodyPr/>
          <a:lstStyle/>
          <a:p>
            <a:endParaRPr lang="en-US"/>
          </a:p>
        </p:txBody>
      </p:sp>
      <p:sp>
        <p:nvSpPr>
          <p:cNvPr id="26675" name="Text Box 40"/>
          <p:cNvSpPr txBox="1">
            <a:spLocks noChangeArrowheads="1"/>
          </p:cNvSpPr>
          <p:nvPr/>
        </p:nvSpPr>
        <p:spPr bwMode="auto">
          <a:xfrm>
            <a:off x="8207375" y="4298950"/>
            <a:ext cx="803275" cy="247650"/>
          </a:xfrm>
          <a:prstGeom prst="rect">
            <a:avLst/>
          </a:prstGeom>
          <a:noFill/>
          <a:ln w="9525">
            <a:noFill/>
            <a:miter lim="800000"/>
            <a:headEnd/>
            <a:tailEnd/>
          </a:ln>
        </p:spPr>
        <p:txBody>
          <a:bodyPr lIns="92075" tIns="46038" rIns="92075" bIns="46038">
            <a:spAutoFit/>
          </a:bodyPr>
          <a:lstStyle/>
          <a:p>
            <a:r>
              <a:rPr lang="en-US" sz="1000" dirty="0"/>
              <a:t>Fibre</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804863" y="246063"/>
            <a:ext cx="8229600" cy="406400"/>
          </a:xfrm>
        </p:spPr>
        <p:txBody>
          <a:bodyPr/>
          <a:lstStyle/>
          <a:p>
            <a:r>
              <a:rPr lang="en-US" smtClean="0"/>
              <a:t>IT Challenges</a:t>
            </a:r>
          </a:p>
        </p:txBody>
      </p:sp>
      <p:sp>
        <p:nvSpPr>
          <p:cNvPr id="27651" name="Text Placeholder 3"/>
          <p:cNvSpPr>
            <a:spLocks noGrp="1"/>
          </p:cNvSpPr>
          <p:nvPr>
            <p:ph type="body" sz="quarter" idx="13"/>
          </p:nvPr>
        </p:nvSpPr>
        <p:spPr>
          <a:xfrm>
            <a:off x="804863" y="647700"/>
            <a:ext cx="8229600" cy="304800"/>
          </a:xfrm>
        </p:spPr>
        <p:txBody>
          <a:bodyPr/>
          <a:lstStyle/>
          <a:p>
            <a:pPr>
              <a:spcAft>
                <a:spcPct val="0"/>
              </a:spcAft>
            </a:pPr>
            <a:r>
              <a:rPr lang="en-US" smtClean="0"/>
              <a:t>Addressed With Oracle Secure Backup</a:t>
            </a:r>
          </a:p>
        </p:txBody>
      </p:sp>
      <p:sp>
        <p:nvSpPr>
          <p:cNvPr id="27652" name="Rectangle 5"/>
          <p:cNvSpPr>
            <a:spLocks noChangeArrowheads="1"/>
          </p:cNvSpPr>
          <p:nvPr/>
        </p:nvSpPr>
        <p:spPr bwMode="gray">
          <a:xfrm>
            <a:off x="373063" y="1741488"/>
            <a:ext cx="3803650" cy="2468562"/>
          </a:xfrm>
          <a:prstGeom prst="rect">
            <a:avLst/>
          </a:prstGeom>
          <a:solidFill>
            <a:schemeClr val="bg1"/>
          </a:solidFill>
          <a:ln w="12700">
            <a:solidFill>
              <a:schemeClr val="accent1"/>
            </a:solidFill>
            <a:miter lim="800000"/>
            <a:headEnd/>
            <a:tailEnd/>
          </a:ln>
        </p:spPr>
        <p:txBody>
          <a:bodyPr lIns="91432" tIns="91432" rIns="45716" bIns="45716"/>
          <a:lstStyle/>
          <a:p>
            <a:pPr marL="119063" indent="-119063">
              <a:spcBef>
                <a:spcPct val="40000"/>
              </a:spcBef>
              <a:buSzPct val="85000"/>
              <a:buFont typeface="Times" pitchFamily="18" charset="0"/>
              <a:buChar char="•"/>
            </a:pPr>
            <a:r>
              <a:rPr lang="en-US" sz="1000"/>
              <a:t>Secure, unified data protection management:</a:t>
            </a:r>
          </a:p>
          <a:p>
            <a:pPr marL="519113" lvl="1" indent="-234950">
              <a:spcBef>
                <a:spcPct val="40000"/>
              </a:spcBef>
              <a:buSzPct val="85000"/>
              <a:buFont typeface="Times" pitchFamily="18" charset="0"/>
              <a:buChar char="•"/>
            </a:pPr>
            <a:r>
              <a:rPr lang="en-US" sz="1000"/>
              <a:t>Oracle database </a:t>
            </a:r>
          </a:p>
          <a:p>
            <a:pPr marL="519113" lvl="1" indent="-234950">
              <a:spcBef>
                <a:spcPct val="40000"/>
              </a:spcBef>
              <a:buSzPct val="85000"/>
              <a:buFont typeface="Times" pitchFamily="18" charset="0"/>
              <a:buChar char="•"/>
            </a:pPr>
            <a:r>
              <a:rPr lang="en-US" sz="1000"/>
              <a:t>File systems</a:t>
            </a:r>
          </a:p>
          <a:p>
            <a:pPr marL="119063" indent="-119063">
              <a:spcBef>
                <a:spcPct val="40000"/>
              </a:spcBef>
              <a:buSzPct val="85000"/>
              <a:buFont typeface="Times" pitchFamily="18" charset="0"/>
              <a:buChar char="•"/>
            </a:pPr>
            <a:r>
              <a:rPr lang="en-US" sz="1000"/>
              <a:t>Fast; meeting backup windows</a:t>
            </a:r>
          </a:p>
          <a:p>
            <a:pPr marL="119063" indent="-119063">
              <a:spcBef>
                <a:spcPct val="40000"/>
              </a:spcBef>
              <a:buSzPct val="85000"/>
              <a:buFont typeface="Times" pitchFamily="18" charset="0"/>
              <a:buChar char="•"/>
            </a:pPr>
            <a:r>
              <a:rPr lang="en-US" sz="1000"/>
              <a:t>Ease of management between system administration and DBA</a:t>
            </a:r>
          </a:p>
          <a:p>
            <a:pPr marL="119063" indent="-119063">
              <a:spcBef>
                <a:spcPct val="40000"/>
              </a:spcBef>
              <a:buSzPct val="85000"/>
              <a:buFont typeface="Times" pitchFamily="18" charset="0"/>
              <a:buChar char="•"/>
            </a:pPr>
            <a:r>
              <a:rPr lang="en-US" sz="1000"/>
              <a:t>Scalable meeting growing infrastructure requirements</a:t>
            </a:r>
          </a:p>
          <a:p>
            <a:pPr marL="119063" indent="-119063">
              <a:spcBef>
                <a:spcPct val="40000"/>
              </a:spcBef>
              <a:buSzPct val="85000"/>
              <a:buFont typeface="Times" pitchFamily="18" charset="0"/>
              <a:buChar char="•"/>
            </a:pPr>
            <a:r>
              <a:rPr lang="en-US" sz="1000"/>
              <a:t>Effective media management between multiple locations and/or tape copies</a:t>
            </a:r>
          </a:p>
          <a:p>
            <a:pPr marL="119063" indent="-119063">
              <a:spcBef>
                <a:spcPct val="40000"/>
              </a:spcBef>
              <a:buSzPct val="85000"/>
              <a:buFont typeface="Times" pitchFamily="18" charset="0"/>
              <a:buChar char="•"/>
            </a:pPr>
            <a:r>
              <a:rPr lang="en-US" sz="1000"/>
              <a:t>Maximize device utilization: keep the tape drives spinning!</a:t>
            </a:r>
          </a:p>
          <a:p>
            <a:pPr marL="119063" indent="-119063">
              <a:spcBef>
                <a:spcPct val="40000"/>
              </a:spcBef>
              <a:buSzPct val="85000"/>
              <a:buFont typeface="Times" pitchFamily="18" charset="0"/>
              <a:buChar char="•"/>
            </a:pPr>
            <a:r>
              <a:rPr lang="en-US" sz="1000"/>
              <a:t>Reduce IT infrastructure costs</a:t>
            </a:r>
          </a:p>
          <a:p>
            <a:pPr marL="119063" indent="-119063">
              <a:spcBef>
                <a:spcPct val="40000"/>
              </a:spcBef>
              <a:buSzPct val="85000"/>
              <a:buFont typeface="Times" pitchFamily="18" charset="0"/>
              <a:buChar char="•"/>
            </a:pPr>
            <a:r>
              <a:rPr lang="en-US" sz="1000"/>
              <a:t>Reliable backup and restore</a:t>
            </a:r>
          </a:p>
          <a:p>
            <a:pPr marL="119063" indent="-119063">
              <a:spcBef>
                <a:spcPct val="40000"/>
              </a:spcBef>
              <a:buSzPct val="85000"/>
              <a:buFont typeface="Times" pitchFamily="18" charset="0"/>
              <a:buChar char="•"/>
            </a:pPr>
            <a:endParaRPr lang="en-US" sz="1000"/>
          </a:p>
        </p:txBody>
      </p:sp>
      <p:grpSp>
        <p:nvGrpSpPr>
          <p:cNvPr id="2" name="Group 54"/>
          <p:cNvGrpSpPr>
            <a:grpSpLocks/>
          </p:cNvGrpSpPr>
          <p:nvPr/>
        </p:nvGrpSpPr>
        <p:grpSpPr bwMode="auto">
          <a:xfrm>
            <a:off x="4244975" y="1244600"/>
            <a:ext cx="4737100" cy="3279775"/>
            <a:chOff x="2704" y="1066"/>
            <a:chExt cx="2984" cy="2066"/>
          </a:xfrm>
        </p:grpSpPr>
        <p:grpSp>
          <p:nvGrpSpPr>
            <p:cNvPr id="27655" name="Group 2"/>
            <p:cNvGrpSpPr>
              <a:grpSpLocks/>
            </p:cNvGrpSpPr>
            <p:nvPr/>
          </p:nvGrpSpPr>
          <p:grpSpPr bwMode="auto">
            <a:xfrm>
              <a:off x="2704" y="2341"/>
              <a:ext cx="134" cy="134"/>
              <a:chOff x="2332" y="2013"/>
              <a:chExt cx="134" cy="134"/>
            </a:xfrm>
          </p:grpSpPr>
          <p:sp>
            <p:nvSpPr>
              <p:cNvPr id="27659" name="Oval 3"/>
              <p:cNvSpPr>
                <a:spLocks noChangeArrowheads="1"/>
              </p:cNvSpPr>
              <p:nvPr/>
            </p:nvSpPr>
            <p:spPr bwMode="gray">
              <a:xfrm>
                <a:off x="2332" y="2013"/>
                <a:ext cx="134" cy="134"/>
              </a:xfrm>
              <a:prstGeom prst="ellipse">
                <a:avLst/>
              </a:prstGeom>
              <a:noFill/>
              <a:ln w="19050">
                <a:solidFill>
                  <a:srgbClr val="7F7F7F"/>
                </a:solidFill>
                <a:round/>
                <a:headEnd/>
                <a:tailEnd/>
              </a:ln>
            </p:spPr>
            <p:txBody>
              <a:bodyPr wrap="none" anchor="ctr"/>
              <a:lstStyle/>
              <a:p>
                <a:endParaRPr lang="en-US"/>
              </a:p>
            </p:txBody>
          </p:sp>
          <p:sp>
            <p:nvSpPr>
              <p:cNvPr id="27660" name="AutoShape 4"/>
              <p:cNvSpPr>
                <a:spLocks noChangeArrowheads="1"/>
              </p:cNvSpPr>
              <p:nvPr/>
            </p:nvSpPr>
            <p:spPr bwMode="gray">
              <a:xfrm rot="5400000">
                <a:off x="2368" y="2034"/>
                <a:ext cx="86" cy="87"/>
              </a:xfrm>
              <a:prstGeom prst="triangle">
                <a:avLst>
                  <a:gd name="adj" fmla="val 50458"/>
                </a:avLst>
              </a:prstGeom>
              <a:solidFill>
                <a:srgbClr val="7F7F7F"/>
              </a:solidFill>
              <a:ln w="19050">
                <a:noFill/>
                <a:miter lim="800000"/>
                <a:headEnd/>
                <a:tailEnd/>
              </a:ln>
            </p:spPr>
            <p:txBody>
              <a:bodyPr rot="10800000" vert="eaVert" wrap="none" anchor="ctr"/>
              <a:lstStyle/>
              <a:p>
                <a:pPr eaLnBrk="0" hangingPunct="0"/>
                <a:endParaRPr lang="en-US" sz="2400">
                  <a:solidFill>
                    <a:schemeClr val="bg2"/>
                  </a:solidFill>
                  <a:latin typeface="Times" pitchFamily="18" charset="0"/>
                </a:endParaRPr>
              </a:p>
            </p:txBody>
          </p:sp>
        </p:grpSp>
        <p:sp>
          <p:nvSpPr>
            <p:cNvPr id="27656" name="Rectangle 7"/>
            <p:cNvSpPr>
              <a:spLocks noChangeArrowheads="1"/>
            </p:cNvSpPr>
            <p:nvPr/>
          </p:nvSpPr>
          <p:spPr bwMode="gray">
            <a:xfrm>
              <a:off x="2909" y="1367"/>
              <a:ext cx="2773" cy="1765"/>
            </a:xfrm>
            <a:prstGeom prst="rect">
              <a:avLst/>
            </a:prstGeom>
            <a:solidFill>
              <a:schemeClr val="bg1"/>
            </a:solidFill>
            <a:ln w="12700">
              <a:solidFill>
                <a:schemeClr val="accent1"/>
              </a:solidFill>
              <a:miter lim="800000"/>
              <a:headEnd/>
              <a:tailEnd/>
            </a:ln>
          </p:spPr>
          <p:txBody>
            <a:bodyPr lIns="91432" tIns="91432" rIns="45716" bIns="45716"/>
            <a:lstStyle/>
            <a:p>
              <a:pPr marL="119063" indent="-119063">
                <a:spcBef>
                  <a:spcPct val="40000"/>
                </a:spcBef>
                <a:buSzPct val="85000"/>
                <a:buFont typeface="Times" pitchFamily="18" charset="0"/>
                <a:buChar char="•"/>
              </a:pPr>
              <a:r>
                <a:rPr lang="en-US" sz="1000"/>
                <a:t>Tightly integrated with RMAN achieving fastest tape backup by eliminating read and backup of</a:t>
              </a:r>
            </a:p>
            <a:p>
              <a:pPr marL="519113" lvl="1" indent="-234950">
                <a:spcBef>
                  <a:spcPct val="40000"/>
                </a:spcBef>
                <a:buSzPct val="85000"/>
                <a:buFont typeface="Times" pitchFamily="18" charset="0"/>
                <a:buChar char="•"/>
              </a:pPr>
              <a:r>
                <a:rPr lang="en-US" sz="1000"/>
                <a:t>Unused database blocks</a:t>
              </a:r>
            </a:p>
            <a:p>
              <a:pPr marL="519113" lvl="1" indent="-234950">
                <a:spcBef>
                  <a:spcPct val="40000"/>
                </a:spcBef>
                <a:buSzPct val="85000"/>
                <a:buFont typeface="Times" pitchFamily="18" charset="0"/>
                <a:buChar char="•"/>
              </a:pPr>
              <a:r>
                <a:rPr lang="en-US" sz="1000"/>
                <a:t>Committed undo</a:t>
              </a:r>
            </a:p>
            <a:p>
              <a:pPr marL="119063" indent="-119063">
                <a:spcBef>
                  <a:spcPct val="40000"/>
                </a:spcBef>
                <a:buSzPct val="85000"/>
                <a:buFont typeface="Times" pitchFamily="18" charset="0"/>
                <a:buChar char="•"/>
              </a:pPr>
              <a:r>
                <a:rPr lang="en-US" sz="1000"/>
                <a:t>Heterogeneous file system and NAS support with policy-based backup management insuring consistency across the backup domain</a:t>
              </a:r>
            </a:p>
            <a:p>
              <a:pPr marL="119063" indent="-119063">
                <a:spcBef>
                  <a:spcPct val="40000"/>
                </a:spcBef>
                <a:buSzPct val="85000"/>
                <a:buFont typeface="Times" pitchFamily="18" charset="0"/>
                <a:buChar char="•"/>
              </a:pPr>
              <a:r>
                <a:rPr lang="en-US" sz="1000"/>
                <a:t>Backup encryption and key management</a:t>
              </a:r>
            </a:p>
            <a:p>
              <a:pPr marL="119063" indent="-119063">
                <a:spcBef>
                  <a:spcPct val="40000"/>
                </a:spcBef>
                <a:buSzPct val="85000"/>
                <a:buFont typeface="Times" pitchFamily="18" charset="0"/>
                <a:buChar char="•"/>
              </a:pPr>
              <a:r>
                <a:rPr lang="en-US" sz="1000"/>
                <a:t>Automated tape vaulting and duplication - </a:t>
              </a:r>
              <a:r>
                <a:rPr lang="en-US" sz="1000">
                  <a:latin typeface="Courier New" pitchFamily="49" charset="0"/>
                </a:rPr>
                <a:t>RMAN RESTORE PREVIEW RECALL</a:t>
              </a:r>
              <a:r>
                <a:rPr lang="en-US" sz="1000"/>
                <a:t> </a:t>
              </a:r>
            </a:p>
            <a:p>
              <a:pPr marL="119063" indent="-119063">
                <a:spcBef>
                  <a:spcPct val="40000"/>
                </a:spcBef>
                <a:buSzPct val="85000"/>
                <a:buFont typeface="Times" pitchFamily="18" charset="0"/>
                <a:buChar char="•"/>
              </a:pPr>
              <a:r>
                <a:rPr lang="en-US" sz="1000"/>
                <a:t>Dynamic drive sharing</a:t>
              </a:r>
            </a:p>
            <a:p>
              <a:pPr marL="119063" indent="-119063">
                <a:spcBef>
                  <a:spcPct val="40000"/>
                </a:spcBef>
                <a:buSzPct val="85000"/>
                <a:buFont typeface="Times" pitchFamily="18" charset="0"/>
                <a:buChar char="•"/>
              </a:pPr>
              <a:r>
                <a:rPr lang="en-US" sz="1000"/>
                <a:t>Compact catalog growth</a:t>
              </a:r>
            </a:p>
            <a:p>
              <a:pPr marL="119063" indent="-119063">
                <a:spcBef>
                  <a:spcPct val="40000"/>
                </a:spcBef>
                <a:buSzPct val="85000"/>
                <a:buFont typeface="Times" pitchFamily="18" charset="0"/>
                <a:buChar char="•"/>
              </a:pPr>
              <a:r>
                <a:rPr lang="en-US" sz="1000"/>
                <a:t>Integrated with Oracle Enterprise Manager(EM)</a:t>
              </a:r>
            </a:p>
            <a:p>
              <a:pPr marL="119063" indent="-119063">
                <a:spcBef>
                  <a:spcPct val="40000"/>
                </a:spcBef>
                <a:buSzPct val="85000"/>
                <a:buFont typeface="Times" pitchFamily="18" charset="0"/>
                <a:buChar char="•"/>
              </a:pPr>
              <a:r>
                <a:rPr lang="en-US" sz="1000"/>
                <a:t>Low-cost, single-component licensing saves money and simplifies license management</a:t>
              </a:r>
            </a:p>
          </p:txBody>
        </p:sp>
        <p:sp>
          <p:nvSpPr>
            <p:cNvPr id="27657" name="Rectangle 17"/>
            <p:cNvSpPr>
              <a:spLocks noChangeArrowheads="1"/>
            </p:cNvSpPr>
            <p:nvPr/>
          </p:nvSpPr>
          <p:spPr bwMode="gray">
            <a:xfrm>
              <a:off x="2911" y="1066"/>
              <a:ext cx="2777" cy="300"/>
            </a:xfrm>
            <a:prstGeom prst="rect">
              <a:avLst/>
            </a:prstGeom>
            <a:solidFill>
              <a:schemeClr val="accent1"/>
            </a:solidFill>
            <a:ln w="12700">
              <a:solidFill>
                <a:schemeClr val="accent1"/>
              </a:solidFill>
              <a:miter lim="800000"/>
              <a:headEnd/>
              <a:tailEnd/>
            </a:ln>
          </p:spPr>
          <p:txBody>
            <a:bodyPr lIns="91432" tIns="91432" rIns="45716" bIns="45716"/>
            <a:lstStyle/>
            <a:p>
              <a:pPr>
                <a:lnSpc>
                  <a:spcPct val="160000"/>
                </a:lnSpc>
                <a:spcBef>
                  <a:spcPct val="15000"/>
                </a:spcBef>
              </a:pPr>
              <a:r>
                <a:rPr lang="en-US">
                  <a:solidFill>
                    <a:schemeClr val="bg1"/>
                  </a:solidFill>
                </a:rPr>
                <a:t>Oracle Secure Backup:</a:t>
              </a:r>
              <a:r>
                <a:rPr lang="en-US" sz="1200">
                  <a:solidFill>
                    <a:schemeClr val="bg1"/>
                  </a:solidFill>
                </a:rPr>
                <a:t>   </a:t>
              </a:r>
              <a:r>
                <a:rPr lang="en-US" sz="1400">
                  <a:solidFill>
                    <a:schemeClr val="tx2"/>
                  </a:solidFill>
                </a:rPr>
                <a:t>CAPABILITIES</a:t>
              </a:r>
            </a:p>
            <a:p>
              <a:endParaRPr lang="en-US" sz="1200"/>
            </a:p>
          </p:txBody>
        </p:sp>
        <p:sp>
          <p:nvSpPr>
            <p:cNvPr id="27658" name="Oval 50"/>
            <p:cNvSpPr>
              <a:spLocks noChangeArrowheads="1"/>
            </p:cNvSpPr>
            <p:nvPr/>
          </p:nvSpPr>
          <p:spPr bwMode="auto">
            <a:xfrm>
              <a:off x="4912" y="2747"/>
              <a:ext cx="89" cy="88"/>
            </a:xfrm>
            <a:prstGeom prst="ellipse">
              <a:avLst/>
            </a:prstGeom>
            <a:solidFill>
              <a:schemeClr val="bg1"/>
            </a:solidFill>
            <a:ln w="9525" algn="ctr">
              <a:noFill/>
              <a:round/>
              <a:headEnd/>
              <a:tailEnd/>
            </a:ln>
          </p:spPr>
          <p:txBody>
            <a:bodyPr wrap="none" lIns="0" tIns="0" rIns="0" bIns="0" anchor="ctr"/>
            <a:lstStyle/>
            <a:p>
              <a:endParaRPr lang="en-US"/>
            </a:p>
          </p:txBody>
        </p:sp>
      </p:grpSp>
      <p:sp>
        <p:nvSpPr>
          <p:cNvPr id="27654" name="Rectangle 6"/>
          <p:cNvSpPr>
            <a:spLocks noChangeArrowheads="1"/>
          </p:cNvSpPr>
          <p:nvPr/>
        </p:nvSpPr>
        <p:spPr bwMode="gray">
          <a:xfrm>
            <a:off x="373063" y="1254125"/>
            <a:ext cx="3817937" cy="476250"/>
          </a:xfrm>
          <a:prstGeom prst="rect">
            <a:avLst/>
          </a:prstGeom>
          <a:solidFill>
            <a:schemeClr val="accent1"/>
          </a:solidFill>
          <a:ln w="12700">
            <a:solidFill>
              <a:schemeClr val="accent1"/>
            </a:solidFill>
            <a:miter lim="800000"/>
            <a:headEnd/>
            <a:tailEnd/>
          </a:ln>
        </p:spPr>
        <p:txBody>
          <a:bodyPr lIns="91432" tIns="91432" rIns="45716" bIns="45716"/>
          <a:lstStyle/>
          <a:p>
            <a:pPr>
              <a:lnSpc>
                <a:spcPct val="160000"/>
              </a:lnSpc>
              <a:spcBef>
                <a:spcPct val="15000"/>
              </a:spcBef>
            </a:pPr>
            <a:r>
              <a:rPr lang="en-US">
                <a:solidFill>
                  <a:schemeClr val="bg1"/>
                </a:solidFill>
              </a:rPr>
              <a:t>IT Data Protection:</a:t>
            </a:r>
            <a:r>
              <a:rPr lang="en-US" sz="1200">
                <a:solidFill>
                  <a:schemeClr val="bg1"/>
                </a:solidFill>
              </a:rPr>
              <a:t>   </a:t>
            </a:r>
            <a:r>
              <a:rPr lang="en-US" sz="1400"/>
              <a:t>CHALLENGES</a:t>
            </a:r>
          </a:p>
          <a:p>
            <a:endParaRPr lang="en-US" sz="12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Enterprise-Class Features</a:t>
            </a:r>
          </a:p>
        </p:txBody>
      </p:sp>
      <p:sp>
        <p:nvSpPr>
          <p:cNvPr id="19459" name="Content Placeholder 3"/>
          <p:cNvSpPr>
            <a:spLocks noGrp="1"/>
          </p:cNvSpPr>
          <p:nvPr>
            <p:ph sz="half" idx="2"/>
          </p:nvPr>
        </p:nvSpPr>
        <p:spPr>
          <a:xfrm>
            <a:off x="808038" y="658813"/>
            <a:ext cx="8139112" cy="319087"/>
          </a:xfrm>
        </p:spPr>
        <p:txBody>
          <a:bodyPr/>
          <a:lstStyle/>
          <a:p>
            <a:r>
              <a:rPr lang="en-US" sz="2000" dirty="0" smtClean="0">
                <a:solidFill>
                  <a:schemeClr val="accent1"/>
                </a:solidFill>
              </a:rPr>
              <a:t>Oracle Secure Backup Delivers….</a:t>
            </a:r>
          </a:p>
        </p:txBody>
      </p:sp>
      <p:graphicFrame>
        <p:nvGraphicFramePr>
          <p:cNvPr id="21" name="Diagram 20"/>
          <p:cNvGraphicFramePr/>
          <p:nvPr/>
        </p:nvGraphicFramePr>
        <p:xfrm>
          <a:off x="847724" y="1260476"/>
          <a:ext cx="7305676" cy="301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804863" y="246063"/>
            <a:ext cx="8229600" cy="406400"/>
          </a:xfrm>
        </p:spPr>
        <p:txBody>
          <a:bodyPr/>
          <a:lstStyle/>
          <a:p>
            <a:r>
              <a:rPr lang="en-US" dirty="0" smtClean="0"/>
              <a:t>IT Cost Savings…75+ %</a:t>
            </a:r>
          </a:p>
        </p:txBody>
      </p:sp>
      <p:sp>
        <p:nvSpPr>
          <p:cNvPr id="28675" name="Content Placeholder 2"/>
          <p:cNvSpPr>
            <a:spLocks noGrp="1"/>
          </p:cNvSpPr>
          <p:nvPr>
            <p:ph sz="quarter" idx="12"/>
          </p:nvPr>
        </p:nvSpPr>
        <p:spPr>
          <a:xfrm>
            <a:off x="1526721" y="4254954"/>
            <a:ext cx="6204858" cy="317046"/>
          </a:xfrm>
        </p:spPr>
        <p:txBody>
          <a:bodyPr/>
          <a:lstStyle/>
          <a:p>
            <a:pPr>
              <a:buFont typeface="Wingdings" pitchFamily="2" charset="2"/>
              <a:buNone/>
            </a:pPr>
            <a:r>
              <a:rPr lang="en-US" sz="1800" dirty="0" smtClean="0"/>
              <a:t>Oracle Secure Backup is licensed at $3500 per tape drive!</a:t>
            </a:r>
          </a:p>
        </p:txBody>
      </p:sp>
      <p:sp>
        <p:nvSpPr>
          <p:cNvPr id="28676" name="Text Placeholder 3"/>
          <p:cNvSpPr>
            <a:spLocks noGrp="1"/>
          </p:cNvSpPr>
          <p:nvPr>
            <p:ph type="body" sz="quarter" idx="13"/>
          </p:nvPr>
        </p:nvSpPr>
        <p:spPr>
          <a:xfrm>
            <a:off x="804863" y="647700"/>
            <a:ext cx="8229600" cy="304800"/>
          </a:xfrm>
        </p:spPr>
        <p:txBody>
          <a:bodyPr/>
          <a:lstStyle/>
          <a:p>
            <a:pPr>
              <a:spcAft>
                <a:spcPct val="0"/>
              </a:spcAft>
            </a:pPr>
            <a:r>
              <a:rPr lang="en-US" smtClean="0"/>
              <a:t>Migration to OSB</a:t>
            </a:r>
          </a:p>
        </p:txBody>
      </p:sp>
      <p:pic>
        <p:nvPicPr>
          <p:cNvPr id="28678" name="Picture 5" descr="C:\Documents and Settings\dcooksey\My Documents\OSB\Graphics\Cost_savings.bmp"/>
          <p:cNvPicPr>
            <a:picLocks noChangeAspect="1" noChangeArrowheads="1"/>
          </p:cNvPicPr>
          <p:nvPr/>
        </p:nvPicPr>
        <p:blipFill>
          <a:blip r:embed="rId3" cstate="print"/>
          <a:srcRect/>
          <a:stretch>
            <a:fillRect/>
          </a:stretch>
        </p:blipFill>
        <p:spPr bwMode="auto">
          <a:xfrm>
            <a:off x="5397500" y="0"/>
            <a:ext cx="908050" cy="1027113"/>
          </a:xfrm>
          <a:prstGeom prst="rect">
            <a:avLst/>
          </a:prstGeom>
          <a:noFill/>
          <a:ln w="9525">
            <a:noFill/>
            <a:miter lim="800000"/>
            <a:headEnd/>
            <a:tailEnd/>
          </a:ln>
        </p:spPr>
      </p:pic>
      <p:pic>
        <p:nvPicPr>
          <p:cNvPr id="7" name="Picture 6" descr="Pricing2.bmp"/>
          <p:cNvPicPr>
            <a:picLocks noChangeAspect="1"/>
          </p:cNvPicPr>
          <p:nvPr/>
        </p:nvPicPr>
        <p:blipFill>
          <a:blip r:embed="rId4" cstate="print"/>
          <a:stretch>
            <a:fillRect/>
          </a:stretch>
        </p:blipFill>
        <p:spPr>
          <a:xfrm>
            <a:off x="1114188" y="1099660"/>
            <a:ext cx="6797006" cy="3101989"/>
          </a:xfrm>
          <a:prstGeom prst="rect">
            <a:avLst/>
          </a:prstGeom>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804863" y="246063"/>
            <a:ext cx="8229600" cy="406400"/>
          </a:xfrm>
        </p:spPr>
        <p:txBody>
          <a:bodyPr/>
          <a:lstStyle/>
          <a:p>
            <a:r>
              <a:rPr lang="en-US" dirty="0" smtClean="0"/>
              <a:t>Broad Tape Device Support</a:t>
            </a:r>
          </a:p>
        </p:txBody>
      </p:sp>
      <p:sp>
        <p:nvSpPr>
          <p:cNvPr id="29699" name="Text Placeholder 3"/>
          <p:cNvSpPr>
            <a:spLocks noGrp="1"/>
          </p:cNvSpPr>
          <p:nvPr>
            <p:ph type="body" sz="quarter" idx="13"/>
          </p:nvPr>
        </p:nvSpPr>
        <p:spPr>
          <a:xfrm>
            <a:off x="804863" y="647700"/>
            <a:ext cx="8229600" cy="304800"/>
          </a:xfrm>
        </p:spPr>
        <p:txBody>
          <a:bodyPr/>
          <a:lstStyle/>
          <a:p>
            <a:pPr>
              <a:spcAft>
                <a:spcPct val="0"/>
              </a:spcAft>
            </a:pPr>
            <a:r>
              <a:rPr lang="en-US" dirty="0" smtClean="0"/>
              <a:t>Physical and Virtual Devices</a:t>
            </a:r>
          </a:p>
        </p:txBody>
      </p:sp>
      <p:graphicFrame>
        <p:nvGraphicFramePr>
          <p:cNvPr id="5" name="Group 49"/>
          <p:cNvGraphicFramePr>
            <a:graphicFrameLocks noGrp="1"/>
          </p:cNvGraphicFramePr>
          <p:nvPr/>
        </p:nvGraphicFramePr>
        <p:xfrm>
          <a:off x="692150" y="1416050"/>
          <a:ext cx="7905750" cy="2490084"/>
        </p:xfrm>
        <a:graphic>
          <a:graphicData uri="http://schemas.openxmlformats.org/drawingml/2006/table">
            <a:tbl>
              <a:tblPr/>
              <a:tblGrid>
                <a:gridCol w="2142680"/>
                <a:gridCol w="2696821"/>
                <a:gridCol w="3066249"/>
              </a:tblGrid>
              <a:tr h="514885">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ADIC</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Copan Systems</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Data Domain</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6317">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Dell</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EMC</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FalconStor</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6994">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HP</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IBM</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Overland Storage</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9341">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Quantum</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Qualstar</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Sepaton</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547">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Sony</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smtClean="0">
                          <a:ln>
                            <a:noFill/>
                          </a:ln>
                          <a:solidFill>
                            <a:schemeClr val="tx1"/>
                          </a:solidFill>
                          <a:effectLst/>
                          <a:latin typeface="Arial" charset="0"/>
                        </a:rPr>
                        <a:t>Spectra Logic</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Times" pitchFamily="-111" charset="0"/>
                        <a:buNone/>
                        <a:tabLst/>
                      </a:pPr>
                      <a:r>
                        <a:rPr kumimoji="0" lang="en-US" sz="2400" b="1" i="0" u="none" strike="noStrike" cap="none" normalizeH="0" baseline="0" dirty="0" smtClean="0">
                          <a:ln>
                            <a:noFill/>
                          </a:ln>
                          <a:solidFill>
                            <a:schemeClr val="tx1"/>
                          </a:solidFill>
                          <a:effectLst/>
                          <a:latin typeface="Arial" charset="0"/>
                        </a:rPr>
                        <a:t>StorageTek</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26" name="Rectangle 4"/>
          <p:cNvSpPr>
            <a:spLocks noGrp="1" noChangeArrowheads="1"/>
          </p:cNvSpPr>
          <p:nvPr>
            <p:ph sz="quarter" idx="12"/>
          </p:nvPr>
        </p:nvSpPr>
        <p:spPr>
          <a:xfrm>
            <a:off x="623888" y="4010025"/>
            <a:ext cx="8520112" cy="495300"/>
          </a:xfrm>
        </p:spPr>
        <p:txBody>
          <a:bodyPr/>
          <a:lstStyle/>
          <a:p>
            <a:pPr marL="227013" indent="-227013">
              <a:spcBef>
                <a:spcPct val="20000"/>
              </a:spcBef>
              <a:buClr>
                <a:schemeClr val="tx2"/>
              </a:buClr>
              <a:buFont typeface="Wingdings" pitchFamily="2" charset="2"/>
              <a:buNone/>
            </a:pPr>
            <a:r>
              <a:rPr lang="en-US" sz="1400" smtClean="0"/>
              <a:t>For a list of supported devices refer to:</a:t>
            </a:r>
          </a:p>
          <a:p>
            <a:pPr marL="227013" indent="-227013">
              <a:spcBef>
                <a:spcPct val="20000"/>
              </a:spcBef>
              <a:buClr>
                <a:schemeClr val="tx2"/>
              </a:buClr>
              <a:buFont typeface="Wingdings" pitchFamily="2" charset="2"/>
              <a:buNone/>
            </a:pPr>
            <a:r>
              <a:rPr lang="en-US" sz="1400" smtClean="0"/>
              <a:t> </a:t>
            </a:r>
            <a:r>
              <a:rPr lang="en-US" sz="1400" smtClean="0">
                <a:hlinkClick r:id="rId3"/>
              </a:rPr>
              <a:t>http://www.oracle.com/technetwork/products/secure-backup/learnmore/osb-tapedevicematrix-520156.pdf</a:t>
            </a:r>
            <a:endParaRPr lang="en-US" sz="1400" smtClean="0"/>
          </a:p>
          <a:p>
            <a:pPr marL="227013" indent="-227013">
              <a:spcBef>
                <a:spcPct val="20000"/>
              </a:spcBef>
              <a:buClr>
                <a:schemeClr val="tx2"/>
              </a:buClr>
              <a:buFont typeface="Wingdings" pitchFamily="2" charset="2"/>
              <a:buNone/>
            </a:pPr>
            <a:endParaRPr lang="en-US" sz="1400" smtClean="0"/>
          </a:p>
          <a:p>
            <a:pPr marL="227013" indent="-227013">
              <a:spcBef>
                <a:spcPct val="20000"/>
              </a:spcBef>
              <a:buClr>
                <a:schemeClr val="tx2"/>
              </a:buClr>
              <a:buFont typeface="Times" pitchFamily="18" charset="0"/>
              <a:buChar char="•"/>
            </a:pPr>
            <a:endParaRPr lang="en-US" sz="1400" smtClean="0"/>
          </a:p>
          <a:p>
            <a:pPr marL="227013" indent="-227013">
              <a:spcBef>
                <a:spcPct val="20000"/>
              </a:spcBef>
              <a:buClr>
                <a:schemeClr val="tx2"/>
              </a:buClr>
              <a:buFont typeface="Times" pitchFamily="18" charset="0"/>
              <a:buChar char="•"/>
            </a:pPr>
            <a:endParaRPr lang="en-US" smtClean="0"/>
          </a:p>
          <a:p>
            <a:pPr marL="227013" indent="-227013">
              <a:spcBef>
                <a:spcPct val="20000"/>
              </a:spcBef>
              <a:buClr>
                <a:schemeClr val="tx2"/>
              </a:buClr>
              <a:buFont typeface="Times" pitchFamily="18" charset="0"/>
              <a:buChar char="•"/>
            </a:pPr>
            <a:endParaRPr lang="en-US" smtClean="0"/>
          </a:p>
          <a:p>
            <a:pPr marL="569913" lvl="1">
              <a:spcBef>
                <a:spcPct val="20000"/>
              </a:spcBef>
              <a:buClr>
                <a:schemeClr val="bg2"/>
              </a:buClr>
              <a:buFont typeface="Times" pitchFamily="18" charset="0"/>
              <a:buChar char="–"/>
            </a:pPr>
            <a:endParaRPr lang="en-US" smtClean="0"/>
          </a:p>
          <a:p>
            <a:pPr marL="569913" lvl="1">
              <a:spcBef>
                <a:spcPct val="20000"/>
              </a:spcBef>
              <a:buClr>
                <a:schemeClr val="bg2"/>
              </a:buClr>
              <a:buFont typeface="Times" pitchFamily="18" charset="0"/>
              <a:buChar char="–"/>
            </a:pPr>
            <a:endParaRPr lang="en-US" smtClean="0"/>
          </a:p>
          <a:p>
            <a:pPr marL="569913" lvl="1">
              <a:spcBef>
                <a:spcPct val="20000"/>
              </a:spcBef>
              <a:buClr>
                <a:schemeClr val="bg2"/>
              </a:buClr>
              <a:buFont typeface="Times" pitchFamily="18" charset="0"/>
              <a:buNone/>
            </a:pPr>
            <a:endParaRPr lang="en-US" smtClean="0"/>
          </a:p>
          <a:p>
            <a:pPr marL="227013" indent="-227013">
              <a:spcBef>
                <a:spcPct val="20000"/>
              </a:spcBef>
              <a:buClr>
                <a:schemeClr val="tx2"/>
              </a:buClr>
              <a:buFont typeface="Times" pitchFamily="18" charset="0"/>
              <a:buChar char="•"/>
            </a:pPr>
            <a:endParaRPr lang="en-US" sz="2400" smtClean="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penWorld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penWorld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4.xml><?xml version="1.0" encoding="utf-8"?>
<a:theme xmlns:a="http://schemas.openxmlformats.org/drawingml/2006/main" name="Office Theme">
  <a:themeElements>
    <a:clrScheme name="Oracle 2012">
      <a:dk1>
        <a:sysClr val="windowText" lastClr="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201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OpenWorld_Template_16x9</Template>
  <TotalTime>15009</TotalTime>
  <Words>4129</Words>
  <Application>Microsoft Office PowerPoint</Application>
  <PresentationFormat>On-screen Show (16:9)</PresentationFormat>
  <Paragraphs>780</Paragraphs>
  <Slides>48</Slides>
  <Notes>47</Notes>
  <HiddenSlides>0</HiddenSlides>
  <MMClips>0</MMClips>
  <ScaleCrop>false</ScaleCrop>
  <HeadingPairs>
    <vt:vector size="4" baseType="variant">
      <vt:variant>
        <vt:lpstr>Theme</vt:lpstr>
      </vt:variant>
      <vt:variant>
        <vt:i4>3</vt:i4>
      </vt:variant>
      <vt:variant>
        <vt:lpstr>Slide Titles</vt:lpstr>
      </vt:variant>
      <vt:variant>
        <vt:i4>48</vt:i4>
      </vt:variant>
    </vt:vector>
  </HeadingPairs>
  <TitlesOfParts>
    <vt:vector size="51" baseType="lpstr">
      <vt:lpstr>OpenWorld_Template_16x9</vt:lpstr>
      <vt:lpstr>Blank Presentation</vt:lpstr>
      <vt:lpstr>1_OpenWorld_Template_16x9</vt:lpstr>
      <vt:lpstr>Slide 1</vt:lpstr>
      <vt:lpstr>Oracle Secure Backup: Integration Best Practices With Engineered Systems</vt:lpstr>
      <vt:lpstr>Program Agenda</vt:lpstr>
      <vt:lpstr>Oracle Secure Backup (OSB)</vt:lpstr>
      <vt:lpstr>Centralized Tape Backup Management</vt:lpstr>
      <vt:lpstr>IT Challenges</vt:lpstr>
      <vt:lpstr>Enterprise-Class Features</vt:lpstr>
      <vt:lpstr>IT Cost Savings…75+ %</vt:lpstr>
      <vt:lpstr>Broad Tape Device Support</vt:lpstr>
      <vt:lpstr> Optimized for Oracle Engineered Systems </vt:lpstr>
      <vt:lpstr>Complete Oracle Integrated Solution</vt:lpstr>
      <vt:lpstr>Oracle Database Appliance</vt:lpstr>
      <vt:lpstr>Optimized for Oracle Environments</vt:lpstr>
      <vt:lpstr>OSB – Backup Over InfiniBand (IB) Network</vt:lpstr>
      <vt:lpstr>OSB Supports Multiple Networking Protocols</vt:lpstr>
      <vt:lpstr>OSB – Backup to High-Performance Drives</vt:lpstr>
      <vt:lpstr>Complete Oracle Integrated Solution</vt:lpstr>
      <vt:lpstr>Customer Success Stories  </vt:lpstr>
      <vt:lpstr>Monsanto Company</vt:lpstr>
      <vt:lpstr>Monsanto Exadata Architecture</vt:lpstr>
      <vt:lpstr>Monsanto – Exadata and Backup Cloud</vt:lpstr>
      <vt:lpstr>Monsanto Exadata Transformation</vt:lpstr>
      <vt:lpstr>Real-World Cost Savings</vt:lpstr>
      <vt:lpstr>Slide 24</vt:lpstr>
      <vt:lpstr>Slide 25</vt:lpstr>
      <vt:lpstr>Slide 26</vt:lpstr>
      <vt:lpstr>Slide 27</vt:lpstr>
      <vt:lpstr>Slide 28</vt:lpstr>
      <vt:lpstr>Slide 29</vt:lpstr>
      <vt:lpstr>Slide 30</vt:lpstr>
      <vt:lpstr> Sizing Your Backup Environment</vt:lpstr>
      <vt:lpstr>Planning</vt:lpstr>
      <vt:lpstr>How Do I Calculate Available Throughput?</vt:lpstr>
      <vt:lpstr>Plugging in The Numbers</vt:lpstr>
      <vt:lpstr>Scheduling Considerations</vt:lpstr>
      <vt:lpstr>Customer Success Story: Oracle Cloud Services IT </vt:lpstr>
      <vt:lpstr>Cloud Services IT</vt:lpstr>
      <vt:lpstr>Cloud Services IT</vt:lpstr>
      <vt:lpstr>Oracle Secure Backup (OSB) 10.4.0.2</vt:lpstr>
      <vt:lpstr>Oracle Secure Backup (OSB) 10.4.0.2</vt:lpstr>
      <vt:lpstr>High Level End to End Cloud Zone</vt:lpstr>
      <vt:lpstr>Summary and Q &amp; A </vt:lpstr>
      <vt:lpstr>Oracle Secure Backup</vt:lpstr>
      <vt:lpstr>Key Takeaways</vt:lpstr>
      <vt:lpstr>Key HA Sessions and Demos by Oracle Development</vt:lpstr>
      <vt:lpstr>Resources</vt:lpstr>
      <vt:lpstr>Slide 47</vt:lpstr>
      <vt:lpstr>Slide 48</vt:lpstr>
    </vt:vector>
  </TitlesOfParts>
  <Company>Oracle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dcooksey</dc:creator>
  <cp:lastModifiedBy>dcooksey</cp:lastModifiedBy>
  <cp:revision>340</cp:revision>
  <cp:lastPrinted>2012-08-03T22:03:14Z</cp:lastPrinted>
  <dcterms:created xsi:type="dcterms:W3CDTF">2012-09-04T15:37:20Z</dcterms:created>
  <dcterms:modified xsi:type="dcterms:W3CDTF">2012-10-03T19:53:44Z</dcterms:modified>
</cp:coreProperties>
</file>