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xls" ContentType="application/vnd.ms-excel"/>
  <Default Extension="png" ContentType="image/png"/>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6"/>
  </p:notesMasterIdLst>
  <p:handoutMasterIdLst>
    <p:handoutMasterId r:id="rId97"/>
  </p:handoutMasterIdLst>
  <p:sldIdLst>
    <p:sldId id="354" r:id="rId2"/>
    <p:sldId id="712" r:id="rId3"/>
    <p:sldId id="665" r:id="rId4"/>
    <p:sldId id="487" r:id="rId5"/>
    <p:sldId id="715" r:id="rId6"/>
    <p:sldId id="716" r:id="rId7"/>
    <p:sldId id="724" r:id="rId8"/>
    <p:sldId id="718" r:id="rId9"/>
    <p:sldId id="719" r:id="rId10"/>
    <p:sldId id="725" r:id="rId11"/>
    <p:sldId id="727" r:id="rId12"/>
    <p:sldId id="728" r:id="rId13"/>
    <p:sldId id="729" r:id="rId14"/>
    <p:sldId id="730" r:id="rId15"/>
    <p:sldId id="658" r:id="rId16"/>
    <p:sldId id="726" r:id="rId17"/>
    <p:sldId id="571" r:id="rId18"/>
    <p:sldId id="577" r:id="rId19"/>
    <p:sldId id="578" r:id="rId20"/>
    <p:sldId id="576" r:id="rId21"/>
    <p:sldId id="723" r:id="rId22"/>
    <p:sldId id="713" r:id="rId23"/>
    <p:sldId id="581" r:id="rId24"/>
    <p:sldId id="580" r:id="rId25"/>
    <p:sldId id="582" r:id="rId26"/>
    <p:sldId id="656" r:id="rId27"/>
    <p:sldId id="655" r:id="rId28"/>
    <p:sldId id="704" r:id="rId29"/>
    <p:sldId id="664" r:id="rId30"/>
    <p:sldId id="586" r:id="rId31"/>
    <p:sldId id="587" r:id="rId32"/>
    <p:sldId id="585" r:id="rId33"/>
    <p:sldId id="604" r:id="rId34"/>
    <p:sldId id="605" r:id="rId35"/>
    <p:sldId id="606" r:id="rId36"/>
    <p:sldId id="707" r:id="rId37"/>
    <p:sldId id="708" r:id="rId38"/>
    <p:sldId id="705" r:id="rId39"/>
    <p:sldId id="666" r:id="rId40"/>
    <p:sldId id="589" r:id="rId41"/>
    <p:sldId id="590" r:id="rId42"/>
    <p:sldId id="591" r:id="rId43"/>
    <p:sldId id="592" r:id="rId44"/>
    <p:sldId id="593" r:id="rId45"/>
    <p:sldId id="709" r:id="rId46"/>
    <p:sldId id="594" r:id="rId47"/>
    <p:sldId id="595" r:id="rId48"/>
    <p:sldId id="596" r:id="rId49"/>
    <p:sldId id="597" r:id="rId50"/>
    <p:sldId id="598" r:id="rId51"/>
    <p:sldId id="599" r:id="rId52"/>
    <p:sldId id="600" r:id="rId53"/>
    <p:sldId id="694" r:id="rId54"/>
    <p:sldId id="602" r:id="rId55"/>
    <p:sldId id="603" r:id="rId56"/>
    <p:sldId id="608" r:id="rId57"/>
    <p:sldId id="695" r:id="rId58"/>
    <p:sldId id="697" r:id="rId59"/>
    <p:sldId id="607" r:id="rId60"/>
    <p:sldId id="703" r:id="rId61"/>
    <p:sldId id="710" r:id="rId62"/>
    <p:sldId id="691" r:id="rId63"/>
    <p:sldId id="692" r:id="rId64"/>
    <p:sldId id="699" r:id="rId65"/>
    <p:sldId id="668" r:id="rId66"/>
    <p:sldId id="686" r:id="rId67"/>
    <p:sldId id="610" r:id="rId68"/>
    <p:sldId id="611" r:id="rId69"/>
    <p:sldId id="687" r:id="rId70"/>
    <p:sldId id="612" r:id="rId71"/>
    <p:sldId id="614" r:id="rId72"/>
    <p:sldId id="677" r:id="rId73"/>
    <p:sldId id="615" r:id="rId74"/>
    <p:sldId id="678" r:id="rId75"/>
    <p:sldId id="680" r:id="rId76"/>
    <p:sldId id="679" r:id="rId77"/>
    <p:sldId id="681" r:id="rId78"/>
    <p:sldId id="682" r:id="rId79"/>
    <p:sldId id="683" r:id="rId80"/>
    <p:sldId id="684" r:id="rId81"/>
    <p:sldId id="685" r:id="rId82"/>
    <p:sldId id="613" r:id="rId83"/>
    <p:sldId id="616" r:id="rId84"/>
    <p:sldId id="617" r:id="rId85"/>
    <p:sldId id="618" r:id="rId86"/>
    <p:sldId id="621" r:id="rId87"/>
    <p:sldId id="622" r:id="rId88"/>
    <p:sldId id="623" r:id="rId89"/>
    <p:sldId id="669" r:id="rId90"/>
    <p:sldId id="714" r:id="rId91"/>
    <p:sldId id="626" r:id="rId92"/>
    <p:sldId id="627" r:id="rId93"/>
    <p:sldId id="628" r:id="rId94"/>
    <p:sldId id="693" r:id="rId95"/>
  </p:sldIdLst>
  <p:sldSz cx="12188825" cy="6858000"/>
  <p:notesSz cx="6858000" cy="9144000"/>
  <p:custDataLst>
    <p:tags r:id="rId9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7" pos="335">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7F7F7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FD0F851-EC5A-4D38-B0AD-8093EC10F338}">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2" autoAdjust="0"/>
    <p:restoredTop sz="87750" autoAdjust="0"/>
  </p:normalViewPr>
  <p:slideViewPr>
    <p:cSldViewPr>
      <p:cViewPr>
        <p:scale>
          <a:sx n="80" d="100"/>
          <a:sy n="80" d="100"/>
        </p:scale>
        <p:origin x="1264" y="824"/>
      </p:cViewPr>
      <p:guideLst>
        <p:guide orient="horz" pos="2160"/>
        <p:guide pos="335"/>
      </p:guideLst>
    </p:cSldViewPr>
  </p:slideViewPr>
  <p:outlineViewPr>
    <p:cViewPr>
      <p:scale>
        <a:sx n="33" d="100"/>
        <a:sy n="33" d="100"/>
      </p:scale>
      <p:origin x="0" y="-10368"/>
    </p:cViewPr>
  </p:outlineViewPr>
  <p:notesTextViewPr>
    <p:cViewPr>
      <p:scale>
        <a:sx n="1" d="1"/>
        <a:sy n="1" d="1"/>
      </p:scale>
      <p:origin x="0" y="0"/>
    </p:cViewPr>
  </p:notesTextViewPr>
  <p:sorterViewPr>
    <p:cViewPr>
      <p:scale>
        <a:sx n="100" d="100"/>
        <a:sy n="100" d="100"/>
      </p:scale>
      <p:origin x="0" y="3808"/>
    </p:cViewPr>
  </p:sorterViewPr>
  <p:notesViewPr>
    <p:cSldViewPr>
      <p:cViewPr varScale="1">
        <p:scale>
          <a:sx n="86" d="100"/>
          <a:sy n="86" d="100"/>
        </p:scale>
        <p:origin x="-3090"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01" Type="http://schemas.openxmlformats.org/officeDocument/2006/relationships/theme" Target="theme/theme1.xml"/><Relationship Id="rId10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notesMaster" Target="notesMasters/notesMaster1.xml"/><Relationship Id="rId97" Type="http://schemas.openxmlformats.org/officeDocument/2006/relationships/handoutMaster" Target="handoutMasters/handoutMaster1.xml"/><Relationship Id="rId98" Type="http://schemas.openxmlformats.org/officeDocument/2006/relationships/tags" Target="tags/tag1.xml"/><Relationship Id="rId99" Type="http://schemas.openxmlformats.org/officeDocument/2006/relationships/presProps" Target="pres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00" Type="http://schemas.openxmlformats.org/officeDocument/2006/relationships/viewProps" Target="viewProps.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E821AA6-70BE-4FDE-A8DC-DB381A688FD8}" type="datetimeFigureOut">
              <a:rPr lang="en-US"/>
              <a:pPr/>
              <a:t>9/20/17</a:t>
            </a:fld>
            <a:endParaRPr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97E47EA-D299-42CE-88BF-4E1035596DA5}" type="slidenum">
              <a:rPr/>
              <a:pPr/>
              <a:t>‹#›</a:t>
            </a:fld>
            <a:endParaRPr dirty="0"/>
          </a:p>
        </p:txBody>
      </p:sp>
    </p:spTree>
    <p:extLst>
      <p:ext uri="{BB962C8B-B14F-4D97-AF65-F5344CB8AC3E}">
        <p14:creationId xmlns:p14="http://schemas.microsoft.com/office/powerpoint/2010/main" val="19668118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382588" y="381000"/>
            <a:ext cx="4572000" cy="2573090"/>
          </a:xfrm>
          <a:prstGeom prst="rect">
            <a:avLst/>
          </a:prstGeom>
          <a:noFill/>
          <a:ln w="12700">
            <a:solidFill>
              <a:prstClr val="black"/>
            </a:solidFill>
          </a:ln>
        </p:spPr>
        <p:txBody>
          <a:bodyPr vert="horz" lIns="91440" tIns="45720" rIns="91440" bIns="45720" rtlCol="0" anchor="ctr"/>
          <a:lstStyle/>
          <a:p>
            <a:endParaRPr dirty="0"/>
          </a:p>
        </p:txBody>
      </p:sp>
      <p:sp>
        <p:nvSpPr>
          <p:cNvPr id="5" name="Notes Placeholder 4"/>
          <p:cNvSpPr>
            <a:spLocks noGrp="1"/>
          </p:cNvSpPr>
          <p:nvPr>
            <p:ph type="body" sz="quarter" idx="3"/>
          </p:nvPr>
        </p:nvSpPr>
        <p:spPr>
          <a:xfrm>
            <a:off x="381000" y="3124200"/>
            <a:ext cx="6096000" cy="5334000"/>
          </a:xfrm>
          <a:prstGeom prst="rect">
            <a:avLst/>
          </a:prstGeom>
        </p:spPr>
        <p:txBody>
          <a:bodyPr vert="horz" lIns="0" tIns="0" rIns="0" bIns="91440" rtlCol="0">
            <a:normAutofit/>
          </a:bodyPr>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381000" y="8610600"/>
            <a:ext cx="4648200" cy="227013"/>
          </a:xfrm>
          <a:prstGeom prst="rect">
            <a:avLst/>
          </a:prstGeom>
        </p:spPr>
        <p:txBody>
          <a:bodyPr vert="horz" lIns="91440" tIns="45720" rIns="91440" bIns="45720" rtlCol="0" anchor="b"/>
          <a:lstStyle>
            <a:lvl1pPr algn="l">
              <a:defRPr sz="1200"/>
            </a:lvl1pPr>
          </a:lstStyle>
          <a:p>
            <a:endParaRPr dirty="0"/>
          </a:p>
        </p:txBody>
      </p:sp>
      <p:sp>
        <p:nvSpPr>
          <p:cNvPr id="7" name="Slide Number Placeholder 6"/>
          <p:cNvSpPr>
            <a:spLocks noGrp="1"/>
          </p:cNvSpPr>
          <p:nvPr>
            <p:ph type="sldNum" sz="quarter" idx="5"/>
          </p:nvPr>
        </p:nvSpPr>
        <p:spPr>
          <a:xfrm>
            <a:off x="5715000" y="8610600"/>
            <a:ext cx="762000" cy="227013"/>
          </a:xfrm>
          <a:prstGeom prst="rect">
            <a:avLst/>
          </a:prstGeom>
        </p:spPr>
        <p:txBody>
          <a:bodyPr vert="horz" lIns="91440" tIns="45720" rIns="91440" bIns="45720" rtlCol="0" anchor="b"/>
          <a:lstStyle>
            <a:lvl1pPr algn="r">
              <a:defRPr sz="1200"/>
            </a:lvl1pPr>
          </a:lstStyle>
          <a:p>
            <a:fld id="{8C72D9AE-7182-4680-8F79-479C4181FF08}" type="slidenum">
              <a:rPr/>
              <a:pPr/>
              <a:t>‹#›</a:t>
            </a:fld>
            <a:endParaRPr dirty="0"/>
          </a:p>
        </p:txBody>
      </p:sp>
    </p:spTree>
    <p:extLst>
      <p:ext uri="{BB962C8B-B14F-4D97-AF65-F5344CB8AC3E}">
        <p14:creationId xmlns:p14="http://schemas.microsoft.com/office/powerpoint/2010/main" val="973114905"/>
      </p:ext>
    </p:extLst>
  </p:cSld>
  <p:clrMap bg1="lt1" tx1="dk1" bg2="lt2" tx2="dk2" accent1="accent1" accent2="accent2" accent3="accent3" accent4="accent4" accent5="accent5" accent6="accent6" hlink="hlink" folHlink="folHlink"/>
  <p:notesStyle>
    <a:lvl1pPr marL="0" algn="l" defTabSz="914400" rtl="0" eaLnBrk="1" latinLnBrk="0" hangingPunct="1">
      <a:spcBef>
        <a:spcPts val="600"/>
      </a:spcBef>
      <a:defRPr sz="1100" kern="1200">
        <a:solidFill>
          <a:schemeClr val="tx1"/>
        </a:solidFill>
        <a:latin typeface="+mn-lt"/>
        <a:ea typeface="+mn-ea"/>
        <a:cs typeface="+mn-cs"/>
      </a:defRPr>
    </a:lvl1pPr>
    <a:lvl2pPr marL="228600" indent="-114300" algn="l" defTabSz="914400" rtl="0" eaLnBrk="1" latinLnBrk="0" hangingPunct="1">
      <a:spcBef>
        <a:spcPts val="600"/>
      </a:spcBef>
      <a:buFont typeface="Arial" panose="020B0604020202020204" pitchFamily="34" charset="0"/>
      <a:buChar char="•"/>
      <a:defRPr sz="1050" kern="1200">
        <a:solidFill>
          <a:schemeClr val="tx1"/>
        </a:solidFill>
        <a:latin typeface="+mn-lt"/>
        <a:ea typeface="+mn-ea"/>
        <a:cs typeface="+mn-cs"/>
      </a:defRPr>
    </a:lvl2pPr>
    <a:lvl3pPr marL="400050" indent="-114300" algn="l" defTabSz="914400" rtl="0" eaLnBrk="1" latinLnBrk="0" hangingPunct="1">
      <a:spcBef>
        <a:spcPts val="600"/>
      </a:spcBef>
      <a:buFont typeface="Arial" panose="020B0604020202020204" pitchFamily="34" charset="0"/>
      <a:buChar char="–"/>
      <a:defRPr sz="900" kern="1200">
        <a:solidFill>
          <a:schemeClr val="tx1"/>
        </a:solidFill>
        <a:latin typeface="+mn-lt"/>
        <a:ea typeface="+mn-ea"/>
        <a:cs typeface="+mn-cs"/>
      </a:defRPr>
    </a:lvl3pPr>
    <a:lvl4pPr marL="571500" indent="-114300" algn="l" defTabSz="914400" rtl="0" eaLnBrk="1" latinLnBrk="0" hangingPunct="1">
      <a:spcBef>
        <a:spcPts val="600"/>
      </a:spcBef>
      <a:buFont typeface="Arial" panose="020B0604020202020204" pitchFamily="34" charset="0"/>
      <a:buChar char="•"/>
      <a:defRPr sz="900" kern="1200">
        <a:solidFill>
          <a:schemeClr val="tx1"/>
        </a:solidFill>
        <a:latin typeface="+mn-lt"/>
        <a:ea typeface="+mn-ea"/>
        <a:cs typeface="+mn-cs"/>
      </a:defRPr>
    </a:lvl4pPr>
    <a:lvl5pPr marL="742950" indent="-114300" algn="l" defTabSz="914400" rtl="0" eaLnBrk="1" latinLnBrk="0" hangingPunct="1">
      <a:spcBef>
        <a:spcPts val="600"/>
      </a:spcBef>
      <a:buFont typeface="Arial" panose="020B0604020202020204" pitchFamily="34" charset="0"/>
      <a:buChar char="–"/>
      <a:defRPr sz="8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4.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5.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8.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9.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0.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2.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3.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4.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5.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6.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8.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0.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2.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3.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4.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1</a:t>
            </a:fld>
            <a:endParaRPr lang="en-US" dirty="0"/>
          </a:p>
        </p:txBody>
      </p:sp>
    </p:spTree>
    <p:extLst>
      <p:ext uri="{BB962C8B-B14F-4D97-AF65-F5344CB8AC3E}">
        <p14:creationId xmlns:p14="http://schemas.microsoft.com/office/powerpoint/2010/main" val="12427561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5" name="Shape 635"/>
          <p:cNvSpPr>
            <a:spLocks noGrp="1" noRot="1" noChangeAspect="1"/>
          </p:cNvSpPr>
          <p:nvPr>
            <p:ph type="sldImg"/>
          </p:nvPr>
        </p:nvSpPr>
        <p:spPr>
          <a:xfrm>
            <a:off x="382588" y="685800"/>
            <a:ext cx="6092825" cy="3429000"/>
          </a:xfrm>
          <a:prstGeom prst="rect">
            <a:avLst/>
          </a:prstGeom>
        </p:spPr>
        <p:txBody>
          <a:bodyPr/>
          <a:lstStyle/>
          <a:p>
            <a:endParaRPr/>
          </a:p>
        </p:txBody>
      </p:sp>
      <p:sp>
        <p:nvSpPr>
          <p:cNvPr id="636" name="Shape 636"/>
          <p:cNvSpPr>
            <a:spLocks noGrp="1"/>
          </p:cNvSpPr>
          <p:nvPr>
            <p:ph type="body" sz="quarter" idx="1"/>
          </p:nvPr>
        </p:nvSpPr>
        <p:spPr>
          <a:prstGeom prst="rect">
            <a:avLst/>
          </a:prstGeom>
        </p:spPr>
        <p:txBody>
          <a:bodyPr/>
          <a:lstStyle/>
          <a:p>
            <a:r>
              <a:t>Simple architecture where page requests and submissions made from the browser are tunnelled through the mid-tier to execute in the Oracle Database and returned as HTML responses to the browser.</a:t>
            </a:r>
          </a:p>
          <a:p>
            <a:r>
              <a:t>No data manipulation or processing is performed in the mid-tier, instead the APEX engine (inside the Oracle DB) accepts the page, and interacts with the data schemas in the DB.</a:t>
            </a:r>
          </a:p>
          <a:p>
            <a:endParaRPr/>
          </a:p>
          <a:p>
            <a:r>
              <a:t>The mid-tier can be either the preferred Oracle REST Data Services (ORDS) running in a Java Server {either Oracle Web-Logic Server (WLS), Oracle Glassfish, or Tomcat} or Oracle Embedded PL/SQL Gateway (EPG) which is part of the Oracle DB, or Oracle HTTP Server (OHS) with mod_plsql.</a:t>
            </a:r>
          </a:p>
          <a:p>
            <a:r>
              <a:t>It is common for OHS to be installed in front of ORDS to act as a proxy and serve images.</a:t>
            </a:r>
          </a:p>
        </p:txBody>
      </p:sp>
    </p:spTree>
    <p:extLst>
      <p:ext uri="{BB962C8B-B14F-4D97-AF65-F5344CB8AC3E}">
        <p14:creationId xmlns:p14="http://schemas.microsoft.com/office/powerpoint/2010/main" val="21246653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150641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6487867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13851205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9978125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6063233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6669577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18420530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b="1" dirty="0" smtClean="0">
                <a:latin typeface="Arial" pitchFamily="34" charset="0"/>
                <a:ea typeface="ＭＳ Ｐゴシック" pitchFamily="34" charset="-128"/>
              </a:rPr>
              <a:t>There is a many-to-many relationship between workspaces and schemas</a:t>
            </a:r>
          </a:p>
          <a:p>
            <a:r>
              <a:rPr lang="en-US" b="1" dirty="0" smtClean="0">
                <a:latin typeface="Arial" pitchFamily="34" charset="0"/>
                <a:ea typeface="ＭＳ Ｐゴシック" pitchFamily="34" charset="-128"/>
              </a:rPr>
              <a:t>Within your organization you can have a single Oracle Database support many departments</a:t>
            </a:r>
            <a:r>
              <a:rPr lang="en-US" b="1" baseline="0" dirty="0" smtClean="0">
                <a:latin typeface="Arial" pitchFamily="34" charset="0"/>
                <a:ea typeface="ＭＳ Ｐゴシック" pitchFamily="34" charset="-128"/>
              </a:rPr>
              <a:t> with each having their own workspaces where they build applications</a:t>
            </a:r>
          </a:p>
          <a:p>
            <a:r>
              <a:rPr lang="en-US" b="1" baseline="0" dirty="0" smtClean="0">
                <a:latin typeface="Arial" pitchFamily="34" charset="0"/>
                <a:ea typeface="ＭＳ Ｐゴシック" pitchFamily="34" charset="-128"/>
              </a:rPr>
              <a:t>Each of these workspaces can be granted access to one or more schemas as appropriate</a:t>
            </a:r>
          </a:p>
          <a:p>
            <a:endParaRPr lang="en-US" b="1" baseline="0" dirty="0" smtClean="0">
              <a:latin typeface="Arial" pitchFamily="34" charset="0"/>
              <a:ea typeface="ＭＳ Ｐゴシック" pitchFamily="34" charset="-128"/>
            </a:endParaRPr>
          </a:p>
          <a:p>
            <a:r>
              <a:rPr lang="en-US" b="1" baseline="0" dirty="0" smtClean="0">
                <a:latin typeface="Arial" pitchFamily="34" charset="0"/>
                <a:ea typeface="ＭＳ Ｐゴシック" pitchFamily="34" charset="-128"/>
              </a:rPr>
              <a:t>DBAs manage the infrastructure &lt;&gt; Departments responsible for building their own applications</a:t>
            </a:r>
            <a:endParaRPr lang="en-US" b="1" dirty="0" smtClean="0">
              <a:latin typeface="Arial" pitchFamily="34" charset="0"/>
              <a:ea typeface="ＭＳ Ｐゴシック" pitchFamily="34" charset="-128"/>
            </a:endParaRPr>
          </a:p>
          <a:p>
            <a:endParaRPr lang="en-US" b="1" baseline="0" dirty="0" smtClean="0">
              <a:latin typeface="Arial" pitchFamily="34" charset="0"/>
              <a:ea typeface="ＭＳ Ｐゴシック" pitchFamily="34" charset="-128"/>
            </a:endParaRPr>
          </a:p>
        </p:txBody>
      </p:sp>
    </p:spTree>
    <p:extLst>
      <p:ext uri="{BB962C8B-B14F-4D97-AF65-F5344CB8AC3E}">
        <p14:creationId xmlns:p14="http://schemas.microsoft.com/office/powerpoint/2010/main" val="12619108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b="1" dirty="0" smtClean="0">
                <a:latin typeface="Arial" pitchFamily="34" charset="0"/>
                <a:ea typeface="ＭＳ Ｐゴシック" pitchFamily="34" charset="-128"/>
              </a:rPr>
              <a:t>Application Express is best suited being co-located with the data it is maintaining</a:t>
            </a:r>
          </a:p>
          <a:p>
            <a:r>
              <a:rPr lang="en-US" b="1" dirty="0" smtClean="0">
                <a:latin typeface="Arial" pitchFamily="34" charset="0"/>
                <a:ea typeface="ＭＳ Ｐゴシック" pitchFamily="34" charset="-128"/>
              </a:rPr>
              <a:t>Can also integrate into a SOA environment using Web Services or utilize DB Links to other Oracle databases</a:t>
            </a:r>
          </a:p>
        </p:txBody>
      </p:sp>
    </p:spTree>
    <p:extLst>
      <p:ext uri="{BB962C8B-B14F-4D97-AF65-F5344CB8AC3E}">
        <p14:creationId xmlns:p14="http://schemas.microsoft.com/office/powerpoint/2010/main" val="3868052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normAutofit/>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2</a:t>
            </a:fld>
            <a:endParaRPr lang="en-US" dirty="0"/>
          </a:p>
        </p:txBody>
      </p:sp>
    </p:spTree>
    <p:extLst>
      <p:ext uri="{BB962C8B-B14F-4D97-AF65-F5344CB8AC3E}">
        <p14:creationId xmlns:p14="http://schemas.microsoft.com/office/powerpoint/2010/main" val="17970217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6025179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11337564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4219359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4871143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72251219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13898708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137900802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134432413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3803204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11348394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Used to build desktop and mobile applications for the Oracle Database.</a:t>
            </a:r>
          </a:p>
          <a:p>
            <a:endParaRPr lang="en-US" dirty="0" smtClean="0"/>
          </a:p>
          <a:p>
            <a:r>
              <a:rPr lang="en-US" dirty="0" smtClean="0"/>
              <a:t>Quickly build reports, forms, charts, calendars, etc. on</a:t>
            </a:r>
            <a:r>
              <a:rPr lang="en-US" baseline="0" dirty="0" smtClean="0"/>
              <a:t> top of the data in your database</a:t>
            </a:r>
          </a:p>
          <a:p>
            <a:endParaRPr lang="en-US" dirty="0" smtClean="0"/>
          </a:p>
          <a:p>
            <a:r>
              <a:rPr lang="en-US" dirty="0" smtClean="0"/>
              <a:t>IT Developers and “citizen-developers” who know a little SQL can readily build applications.</a:t>
            </a:r>
          </a:p>
          <a:p>
            <a:r>
              <a:rPr lang="en-US" dirty="0" smtClean="0"/>
              <a:t>Application Express can also take advantage of the large majority of Oracle Database</a:t>
            </a:r>
            <a:r>
              <a:rPr lang="en-US" baseline="0" dirty="0" smtClean="0"/>
              <a:t> features.</a:t>
            </a:r>
            <a:endParaRPr lang="en-US" dirty="0" smtClean="0"/>
          </a:p>
        </p:txBody>
      </p:sp>
      <p:sp>
        <p:nvSpPr>
          <p:cNvPr id="4" name="Slide Number Placeholder 3"/>
          <p:cNvSpPr>
            <a:spLocks noGrp="1"/>
          </p:cNvSpPr>
          <p:nvPr>
            <p:ph type="sldNum" sz="quarter" idx="10"/>
          </p:nvPr>
        </p:nvSpPr>
        <p:spPr/>
        <p:txBody>
          <a:bodyPr/>
          <a:lstStyle/>
          <a:p>
            <a:fld id="{8C72D9AE-7182-4680-8F79-479C4181FF08}" type="slidenum">
              <a:rPr lang="en-US" smtClean="0"/>
              <a:pPr/>
              <a:t>5</a:t>
            </a:fld>
            <a:endParaRPr lang="en-US" dirty="0"/>
          </a:p>
        </p:txBody>
      </p:sp>
    </p:spTree>
    <p:extLst>
      <p:ext uri="{BB962C8B-B14F-4D97-AF65-F5344CB8AC3E}">
        <p14:creationId xmlns:p14="http://schemas.microsoft.com/office/powerpoint/2010/main" val="47411577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144406461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168132317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140872457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42677427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19979171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138244735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116716901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149396979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77151022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2661246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600"/>
              </a:spcBef>
              <a:spcAft>
                <a:spcPts val="0"/>
              </a:spcAft>
              <a:buClrTx/>
              <a:buSzTx/>
              <a:buFontTx/>
              <a:buNone/>
              <a:tabLst/>
              <a:defRPr/>
            </a:pPr>
            <a:r>
              <a:rPr lang="en-US" dirty="0" smtClean="0"/>
              <a:t>Simply use a web browser and the URL to access the development environment, or the URL and user credentials to run the application</a:t>
            </a:r>
          </a:p>
          <a:p>
            <a:r>
              <a:rPr lang="en-US" dirty="0" smtClean="0"/>
              <a:t>You don’t need any client software</a:t>
            </a:r>
          </a:p>
          <a:p>
            <a:endParaRPr lang="en-US" dirty="0" smtClean="0"/>
          </a:p>
          <a:p>
            <a:r>
              <a:rPr lang="en-US" dirty="0" smtClean="0"/>
              <a:t>Declarative framework stores application definitions</a:t>
            </a:r>
            <a:r>
              <a:rPr lang="en-US" baseline="0" dirty="0" smtClean="0"/>
              <a:t> in Oracle database tables within the APEX Engine</a:t>
            </a:r>
          </a:p>
          <a:p>
            <a:r>
              <a:rPr lang="en-US" dirty="0" smtClean="0"/>
              <a:t>No need for file-based compilation or code generation</a:t>
            </a:r>
          </a:p>
          <a:p>
            <a:endParaRPr lang="en-US" dirty="0" smtClean="0"/>
          </a:p>
          <a:p>
            <a:r>
              <a:rPr lang="en-US" dirty="0" smtClean="0"/>
              <a:t>All of the data (page) processing is performed by PL/SQL acting directly on the</a:t>
            </a:r>
            <a:r>
              <a:rPr lang="en-US" baseline="0" dirty="0" smtClean="0"/>
              <a:t> data schemas in the Oracle Database.</a:t>
            </a:r>
            <a:endParaRPr lang="en-US" dirty="0" smtClean="0"/>
          </a:p>
          <a:p>
            <a:r>
              <a:rPr lang="en-US" dirty="0" smtClean="0"/>
              <a:t>Therefore, very efficient as data manipulated directly in the database and results sent back as HTML pages</a:t>
            </a:r>
          </a:p>
          <a:p>
            <a:endParaRPr lang="en-US" dirty="0" smtClean="0"/>
          </a:p>
        </p:txBody>
      </p:sp>
      <p:sp>
        <p:nvSpPr>
          <p:cNvPr id="4" name="Slide Number Placeholder 3"/>
          <p:cNvSpPr>
            <a:spLocks noGrp="1"/>
          </p:cNvSpPr>
          <p:nvPr>
            <p:ph type="sldNum" sz="quarter" idx="10"/>
          </p:nvPr>
        </p:nvSpPr>
        <p:spPr/>
        <p:txBody>
          <a:bodyPr/>
          <a:lstStyle/>
          <a:p>
            <a:fld id="{8C72D9AE-7182-4680-8F79-479C4181FF08}" type="slidenum">
              <a:rPr lang="en-US" smtClean="0"/>
              <a:pPr/>
              <a:t>6</a:t>
            </a:fld>
            <a:endParaRPr lang="en-US" dirty="0"/>
          </a:p>
        </p:txBody>
      </p:sp>
    </p:spTree>
    <p:extLst>
      <p:ext uri="{BB962C8B-B14F-4D97-AF65-F5344CB8AC3E}">
        <p14:creationId xmlns:p14="http://schemas.microsoft.com/office/powerpoint/2010/main" val="47411577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169524956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139392782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84576561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58846542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117622034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114840139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174669336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57399829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69276812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18450601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normAutofit/>
          </a:bodyPr>
          <a:lstStyle/>
          <a:p>
            <a:r>
              <a:rPr lang="en-US" dirty="0" smtClean="0"/>
              <a:t>At</a:t>
            </a:r>
            <a:r>
              <a:rPr lang="en-US" baseline="0" dirty="0" smtClean="0"/>
              <a:t> the core of Application Express is an engine that provides a variety of fundamental application capabilities and operations. Application authentication, page/object-level access control, database interaction (queries/updates etc), form validation, session management and protection, and more is available as standard components that can be </a:t>
            </a:r>
            <a:r>
              <a:rPr lang="en-US" baseline="0" dirty="0" err="1" smtClean="0"/>
              <a:t>utilised</a:t>
            </a:r>
            <a:r>
              <a:rPr lang="en-US" baseline="0" dirty="0" smtClean="0"/>
              <a:t> from every application without custom development. </a:t>
            </a:r>
            <a:endParaRPr lang="en-US" baseline="0" smtClean="0"/>
          </a:p>
          <a:p>
            <a:r>
              <a:rPr lang="en-US" baseline="0" smtClean="0"/>
              <a:t>Application </a:t>
            </a:r>
            <a:r>
              <a:rPr lang="en-US" baseline="0" dirty="0" smtClean="0"/>
              <a:t>objects such as forms, reports, charts, navigation etc are defined declaratively, enabling applications to be functionally complete in a short period of time, increasing agility in application development. </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7</a:t>
            </a:fld>
            <a:endParaRPr lang="en-US" dirty="0"/>
          </a:p>
        </p:txBody>
      </p:sp>
    </p:spTree>
    <p:extLst>
      <p:ext uri="{BB962C8B-B14F-4D97-AF65-F5344CB8AC3E}">
        <p14:creationId xmlns:p14="http://schemas.microsoft.com/office/powerpoint/2010/main" val="2990431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26127163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173577817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180584234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40585894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86319212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141807661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84020432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160902721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180631948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19826831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Widely used to rapidly </a:t>
            </a:r>
            <a:r>
              <a:rPr lang="en-US" baseline="0" dirty="0" smtClean="0"/>
              <a:t>build applications that are needed ASAP to meet changing business requirements and maximize competitive advantage.</a:t>
            </a:r>
          </a:p>
          <a:p>
            <a:r>
              <a:rPr lang="en-US" baseline="0" dirty="0" smtClean="0"/>
              <a:t>Primarily designed to be used by all employees / partners / customers rather than back-office systems.</a:t>
            </a:r>
          </a:p>
          <a:p>
            <a:endParaRPr lang="en-US" baseline="0" dirty="0" smtClean="0"/>
          </a:p>
          <a:p>
            <a:r>
              <a:rPr lang="en-US" baseline="0" dirty="0" smtClean="0"/>
              <a:t>Used for extending COTS Software to streamline for your business processes or meet organization specific requirements</a:t>
            </a:r>
          </a:p>
          <a:p>
            <a:endParaRPr lang="en-US" baseline="0" dirty="0" smtClean="0"/>
          </a:p>
          <a:p>
            <a:r>
              <a:rPr lang="en-US" baseline="0" dirty="0" err="1" smtClean="0"/>
              <a:t>Webify</a:t>
            </a:r>
            <a:r>
              <a:rPr lang="en-US" baseline="0" dirty="0" smtClean="0"/>
              <a:t> spreadsheets and MS Access applications to provide true multi-user, secure, robust,  “single-source of truth” applications.</a:t>
            </a:r>
          </a:p>
          <a:p>
            <a:r>
              <a:rPr lang="en-US" baseline="0" dirty="0" smtClean="0"/>
              <a:t>Also commonly used to modernizing old legacy client-server applications</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8</a:t>
            </a:fld>
            <a:endParaRPr lang="en-US" dirty="0"/>
          </a:p>
        </p:txBody>
      </p:sp>
    </p:spTree>
    <p:extLst>
      <p:ext uri="{BB962C8B-B14F-4D97-AF65-F5344CB8AC3E}">
        <p14:creationId xmlns:p14="http://schemas.microsoft.com/office/powerpoint/2010/main" val="474115773"/>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45237172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91948850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550929302"/>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1666776497"/>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173589361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1598575582"/>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91899057"/>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506708806"/>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1482242087"/>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12324510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normAutofit/>
          </a:bodyPr>
          <a:lstStyle/>
          <a:p>
            <a:r>
              <a:rPr lang="en-US" dirty="0" smtClean="0"/>
              <a:t>Oracle Application</a:t>
            </a:r>
            <a:r>
              <a:rPr lang="en-US" baseline="0" dirty="0" smtClean="0"/>
              <a:t> Express</a:t>
            </a:r>
            <a:r>
              <a:rPr lang="en-US" dirty="0" smtClean="0"/>
              <a:t> is a feature of</a:t>
            </a:r>
            <a:r>
              <a:rPr lang="en-US" baseline="0" dirty="0" smtClean="0"/>
              <a:t> the Oracle Database with no licensing costs for development or deployment of Application Express applications.</a:t>
            </a:r>
          </a:p>
          <a:p>
            <a:r>
              <a:rPr lang="en-US" baseline="0" dirty="0" smtClean="0"/>
              <a:t>The Oracle Database Maintenance Agreement also covers support for Application Express.</a:t>
            </a:r>
          </a:p>
          <a:p>
            <a:pPr marL="0" marR="0" indent="0" algn="l" defTabSz="914400" rtl="0" eaLnBrk="1" fontAlgn="auto" latinLnBrk="0" hangingPunct="1">
              <a:lnSpc>
                <a:spcPct val="100000"/>
              </a:lnSpc>
              <a:spcBef>
                <a:spcPts val="60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600"/>
              </a:spcBef>
              <a:spcAft>
                <a:spcPts val="0"/>
              </a:spcAft>
              <a:buClrTx/>
              <a:buSzTx/>
              <a:buFontTx/>
              <a:buNone/>
              <a:tabLst/>
              <a:defRPr/>
            </a:pPr>
            <a:r>
              <a:rPr lang="en-US" baseline="0" dirty="0" smtClean="0"/>
              <a:t>When you sign up for the ODCS – Schema Service you are provided with a slice of the Oracle Database with Application Express as the development environment (already pre-configured and ready to start developing with)</a:t>
            </a:r>
          </a:p>
          <a:p>
            <a:pPr marL="0" marR="0" indent="0" algn="l" defTabSz="914400" rtl="0" eaLnBrk="1" fontAlgn="auto" latinLnBrk="0" hangingPunct="1">
              <a:lnSpc>
                <a:spcPct val="100000"/>
              </a:lnSpc>
              <a:spcBef>
                <a:spcPts val="60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600"/>
              </a:spcBef>
              <a:spcAft>
                <a:spcPts val="0"/>
              </a:spcAft>
              <a:buClrTx/>
              <a:buSzTx/>
              <a:buFontTx/>
              <a:buNone/>
              <a:tabLst/>
              <a:defRPr/>
            </a:pPr>
            <a:r>
              <a:rPr lang="en-US" baseline="0" dirty="0" smtClean="0"/>
              <a:t>Application Express is released more frequently than the Oracle DB so important to get the latest version of Oracle Application Express from OTN.</a:t>
            </a:r>
          </a:p>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9</a:t>
            </a:fld>
            <a:endParaRPr lang="en-US" dirty="0"/>
          </a:p>
        </p:txBody>
      </p:sp>
    </p:spTree>
    <p:extLst>
      <p:ext uri="{BB962C8B-B14F-4D97-AF65-F5344CB8AC3E}">
        <p14:creationId xmlns:p14="http://schemas.microsoft.com/office/powerpoint/2010/main" val="1434219825"/>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1324332948"/>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These are the primary URLs you need to get more information on Oracle Application Express!</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90</a:t>
            </a:fld>
            <a:endParaRPr lang="en-US" dirty="0"/>
          </a:p>
        </p:txBody>
      </p:sp>
    </p:spTree>
    <p:extLst>
      <p:ext uri="{BB962C8B-B14F-4D97-AF65-F5344CB8AC3E}">
        <p14:creationId xmlns:p14="http://schemas.microsoft.com/office/powerpoint/2010/main" val="474115773"/>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1599958630"/>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p:nvPr>
        </p:nvSpPr>
        <p:spPr>
          <a:noFill/>
        </p:spPr>
        <p:txBody>
          <a:bodyPr/>
          <a:lstStyle/>
          <a:p>
            <a:fld id="{9B4D4FB3-32F8-4D98-89AD-788513A2790A}" type="slidenum">
              <a:rPr lang="en-US">
                <a:latin typeface="Arial" pitchFamily="34" charset="0"/>
              </a:rPr>
              <a:pPr/>
              <a:t>92</a:t>
            </a:fld>
            <a:endParaRPr lang="en-US">
              <a:latin typeface="Arial" pitchFamily="34" charset="0"/>
            </a:endParaRPr>
          </a:p>
        </p:txBody>
      </p:sp>
      <p:sp>
        <p:nvSpPr>
          <p:cNvPr id="57347" name="Rectangle 2"/>
          <p:cNvSpPr>
            <a:spLocks noGrp="1" noRot="1" noChangeAspect="1" noChangeArrowheads="1" noTextEdit="1"/>
          </p:cNvSpPr>
          <p:nvPr>
            <p:ph type="sldImg"/>
          </p:nvPr>
        </p:nvSpPr>
        <p:spPr>
          <a:xfrm>
            <a:off x="1716881" y="687918"/>
            <a:ext cx="3424238" cy="3424767"/>
          </a:xfrm>
          <a:ln w="12700" cap="flat">
            <a:solidFill>
              <a:schemeClr val="tx1"/>
            </a:solidFill>
          </a:ln>
        </p:spPr>
      </p:sp>
      <p:sp>
        <p:nvSpPr>
          <p:cNvPr id="57348" name="Rectangle 3"/>
          <p:cNvSpPr>
            <a:spLocks noGrp="1" noChangeArrowheads="1"/>
          </p:cNvSpPr>
          <p:nvPr>
            <p:ph type="body" idx="1"/>
          </p:nvPr>
        </p:nvSpPr>
        <p:spPr>
          <a:noFill/>
          <a:ln/>
        </p:spPr>
        <p:txBody>
          <a:bodyPr lIns="92075" tIns="46038" rIns="92075" bIns="46038"/>
          <a:lstStyle/>
          <a:p>
            <a:pPr eaLnBrk="1" hangingPunct="1"/>
            <a:endParaRPr lang="nl-NL" smtClean="0">
              <a:latin typeface="Times New Roman" pitchFamily="18" charset="0"/>
              <a:ea typeface="ＭＳ Ｐゴシック" pitchFamily="34" charset="-128"/>
            </a:endParaRPr>
          </a:p>
        </p:txBody>
      </p:sp>
    </p:spTree>
    <p:extLst>
      <p:ext uri="{BB962C8B-B14F-4D97-AF65-F5344CB8AC3E}">
        <p14:creationId xmlns:p14="http://schemas.microsoft.com/office/powerpoint/2010/main" val="1861950323"/>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667374577"/>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94</a:t>
            </a:fld>
            <a:endParaRPr lang="en-US" dirty="0"/>
          </a:p>
        </p:txBody>
      </p:sp>
    </p:spTree>
    <p:extLst>
      <p:ext uri="{BB962C8B-B14F-4D97-AF65-F5344CB8AC3E}">
        <p14:creationId xmlns:p14="http://schemas.microsoft.com/office/powerpoint/2010/main" val="12427561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1" name="Shape 681"/>
          <p:cNvSpPr>
            <a:spLocks noGrp="1" noRot="1" noChangeAspect="1"/>
          </p:cNvSpPr>
          <p:nvPr>
            <p:ph type="sldImg"/>
          </p:nvPr>
        </p:nvSpPr>
        <p:spPr>
          <a:xfrm>
            <a:off x="382588" y="685800"/>
            <a:ext cx="6092825" cy="3429000"/>
          </a:xfrm>
          <a:prstGeom prst="rect">
            <a:avLst/>
          </a:prstGeom>
        </p:spPr>
        <p:txBody>
          <a:bodyPr/>
          <a:lstStyle/>
          <a:p>
            <a:endParaRPr/>
          </a:p>
        </p:txBody>
      </p:sp>
      <p:sp>
        <p:nvSpPr>
          <p:cNvPr id="682" name="Shape 682"/>
          <p:cNvSpPr>
            <a:spLocks noGrp="1"/>
          </p:cNvSpPr>
          <p:nvPr>
            <p:ph type="body" sz="quarter" idx="1"/>
          </p:nvPr>
        </p:nvSpPr>
        <p:spPr>
          <a:prstGeom prst="rect">
            <a:avLst/>
          </a:prstGeom>
        </p:spPr>
        <p:txBody>
          <a:bodyPr/>
          <a:lstStyle/>
          <a:p>
            <a:r>
              <a:rPr dirty="0"/>
              <a:t>Originally named HTML DB when first released over 10 years ago.</a:t>
            </a:r>
          </a:p>
          <a:p>
            <a:r>
              <a:rPr dirty="0"/>
              <a:t>Application Express is released approximately once a year.</a:t>
            </a:r>
          </a:p>
          <a:p>
            <a:r>
              <a:rPr dirty="0"/>
              <a:t>See Statement of Direction for future direction on OTN under Learn More</a:t>
            </a:r>
          </a:p>
          <a:p>
            <a:r>
              <a:rPr dirty="0"/>
              <a:t>[http://www.oracle.com/technetwork/developer-tools/apex/application-express/apex-sod-087560.html]</a:t>
            </a:r>
          </a:p>
        </p:txBody>
      </p:sp>
    </p:spTree>
    <p:extLst>
      <p:ext uri="{BB962C8B-B14F-4D97-AF65-F5344CB8AC3E}">
        <p14:creationId xmlns:p14="http://schemas.microsoft.com/office/powerpoint/2010/main" val="10311205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These are the primary URLs you need to get more information on Oracle Application Express!</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14</a:t>
            </a:fld>
            <a:endParaRPr lang="en-US" dirty="0"/>
          </a:p>
        </p:txBody>
      </p:sp>
    </p:spTree>
    <p:extLst>
      <p:ext uri="{BB962C8B-B14F-4D97-AF65-F5344CB8AC3E}">
        <p14:creationId xmlns:p14="http://schemas.microsoft.com/office/powerpoint/2010/main" val="8143586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1.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6.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1.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8.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jpeg"/><Relationship Id="rId3" Type="http://schemas.openxmlformats.org/officeDocument/2006/relationships/image" Target="../media/image1.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 Id="rId3" Type="http://schemas.openxmlformats.org/officeDocument/2006/relationships/image" Target="../media/image13.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jpeg"/><Relationship Id="rId3" Type="http://schemas.openxmlformats.org/officeDocument/2006/relationships/image" Target="../media/image15.w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1.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6.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without Pictur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1813" y="739775"/>
            <a:ext cx="11125199" cy="1470025"/>
          </a:xfrm>
        </p:spPr>
        <p:txBody>
          <a:bodyPr/>
          <a:lstStyle>
            <a:lvl1pPr>
              <a:lnSpc>
                <a:spcPct val="80000"/>
              </a:lnSpc>
              <a:defRPr sz="4800"/>
            </a:lvl1pPr>
          </a:lstStyle>
          <a:p>
            <a:r>
              <a:rPr lang="en-US" smtClean="0"/>
              <a:t>Click to edit Master title style</a:t>
            </a:r>
            <a:endParaRPr dirty="0"/>
          </a:p>
        </p:txBody>
      </p:sp>
      <p:sp>
        <p:nvSpPr>
          <p:cNvPr id="3" name="Subtitle 2"/>
          <p:cNvSpPr>
            <a:spLocks noGrp="1"/>
          </p:cNvSpPr>
          <p:nvPr>
            <p:ph type="subTitle" idx="1"/>
          </p:nvPr>
        </p:nvSpPr>
        <p:spPr>
          <a:xfrm>
            <a:off x="531763" y="2286000"/>
            <a:ext cx="11126648"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13" name="Text Placeholder 12"/>
          <p:cNvSpPr>
            <a:spLocks noGrp="1"/>
          </p:cNvSpPr>
          <p:nvPr>
            <p:ph type="body" sz="quarter" idx="13" hasCustomPrompt="1"/>
          </p:nvPr>
        </p:nvSpPr>
        <p:spPr>
          <a:xfrm>
            <a:off x="531813" y="3429451"/>
            <a:ext cx="11125199" cy="2514149"/>
          </a:xfrm>
        </p:spPr>
        <p:txBody>
          <a:bodyPr>
            <a:noAutofit/>
          </a:bodyPr>
          <a:lstStyle>
            <a:lvl1pPr marL="1588" indent="0">
              <a:spcBef>
                <a:spcPts val="0"/>
              </a:spcBef>
              <a:buFontTx/>
              <a:buNone/>
              <a:defRPr sz="24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presenter’s name, title, division/business unit/organization and date</a:t>
            </a:r>
          </a:p>
        </p:txBody>
      </p:sp>
      <p:sp>
        <p:nvSpPr>
          <p:cNvPr id="4" name="Date Placeholder 3"/>
          <p:cNvSpPr>
            <a:spLocks noGrp="1"/>
          </p:cNvSpPr>
          <p:nvPr>
            <p:ph type="dt" sz="half" idx="10"/>
          </p:nvPr>
        </p:nvSpPr>
        <p:spPr/>
        <p:txBody>
          <a:bodyPr/>
          <a:lstStyle/>
          <a:p>
            <a:fld id="{51AB1A54-131B-434B-AAD1-AD1F7D7DAA2B}" type="datetime1">
              <a:rPr lang="en-US"/>
              <a:pPr/>
              <a:t>9/20/17</a:t>
            </a:fld>
            <a:endParaRPr dirty="0"/>
          </a:p>
        </p:txBody>
      </p:sp>
      <p:pic>
        <p:nvPicPr>
          <p:cNvPr id="14" name="Oracle red badge logo" descr="Oracle logo in white on red staging background"/>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ltGray">
          <a:xfrm>
            <a:off x="531812" y="6263640"/>
            <a:ext cx="1622861" cy="594360"/>
          </a:xfrm>
          <a:prstGeom prst="rect">
            <a:avLst/>
          </a:prstGeom>
        </p:spPr>
      </p:pic>
      <p:sp>
        <p:nvSpPr>
          <p:cNvPr id="15" name="TextBox 14"/>
          <p:cNvSpPr txBox="1"/>
          <p:nvPr userDrawn="1"/>
        </p:nvSpPr>
        <p:spPr>
          <a:xfrm>
            <a:off x="8990012" y="6477000"/>
            <a:ext cx="2971800" cy="225552"/>
          </a:xfrm>
          <a:prstGeom prst="rect">
            <a:avLst/>
          </a:prstGeom>
          <a:noFill/>
        </p:spPr>
        <p:txBody>
          <a:bodyPr wrap="none" lIns="0" tIns="0" rIns="0" bIns="0" rtlCol="0" anchor="ctr" anchorCtr="0">
            <a:noAutofit/>
          </a:bodyPr>
          <a:lstStyle/>
          <a:p>
            <a:r>
              <a:rPr sz="800" dirty="0">
                <a:solidFill>
                  <a:schemeClr val="tx1">
                    <a:lumMod val="75000"/>
                  </a:schemeClr>
                </a:solidFill>
              </a:rPr>
              <a:t>Copyright © 2014 Oracle and/or its affiliates. All rights reserved.  </a:t>
            </a:r>
            <a:r>
              <a:rPr sz="800" dirty="0" smtClean="0">
                <a:solidFill>
                  <a:schemeClr val="tx1">
                    <a:lumMod val="75000"/>
                  </a:schemeClr>
                </a:solidFill>
              </a:rPr>
              <a:t>|</a:t>
            </a:r>
            <a:r>
              <a:rPr lang="en-US" sz="800" dirty="0" smtClean="0">
                <a:solidFill>
                  <a:schemeClr val="tx1">
                    <a:lumMod val="75000"/>
                  </a:schemeClr>
                </a:solidFill>
              </a:rPr>
              <a:t> </a:t>
            </a:r>
            <a:fld id="{A9DDA97E-E47D-48CF-8D55-7AA96BB8F930}" type="slidenum">
              <a:rPr lang="en-US" sz="800" smtClean="0">
                <a:solidFill>
                  <a:schemeClr val="tx1">
                    <a:lumMod val="75000"/>
                  </a:schemeClr>
                </a:solidFill>
              </a:rPr>
              <a:pPr/>
              <a:t>‹#›</a:t>
            </a:fld>
            <a:endParaRPr sz="800" dirty="0">
              <a:solidFill>
                <a:schemeClr val="tx1">
                  <a:lumMod val="75000"/>
                </a:schemeClr>
              </a:solidFill>
            </a:endParaRPr>
          </a:p>
        </p:txBody>
      </p:sp>
    </p:spTree>
    <p:extLst>
      <p:ext uri="{BB962C8B-B14F-4D97-AF65-F5344CB8AC3E}">
        <p14:creationId xmlns:p14="http://schemas.microsoft.com/office/powerpoint/2010/main" val="3993200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3839"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secHead" preserve="1">
  <p:cSld name="Section Header with Picture">
    <p:bg>
      <p:bgPr>
        <a:blipFill dpi="0" rotWithShape="1">
          <a:blip r:embed="rId2"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18" name="Rectangle 17" descr="Full bleed 4-color photo can be inserted here"/>
          <p:cNvSpPr/>
          <p:nvPr/>
        </p:nvSpPr>
        <p:spPr bwMode="hidden">
          <a:xfrm>
            <a:off x="0" y="0"/>
            <a:ext cx="12188825" cy="6858000"/>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nvGrpSpPr>
          <p:cNvPr id="7" name="Group 6"/>
          <p:cNvGrpSpPr/>
          <p:nvPr/>
        </p:nvGrpSpPr>
        <p:grpSpPr bwMode="gray">
          <a:xfrm>
            <a:off x="-287" y="0"/>
            <a:ext cx="12189399" cy="6858000"/>
            <a:chOff x="-287" y="0"/>
            <a:chExt cx="12189399" cy="6858000"/>
          </a:xfrm>
        </p:grpSpPr>
        <p:sp>
          <p:nvSpPr>
            <p:cNvPr id="9" name="Rectangle 8"/>
            <p:cNvSpPr/>
            <p:nvPr/>
          </p:nvSpPr>
          <p:spPr bwMode="gray">
            <a:xfrm>
              <a:off x="-287" y="0"/>
              <a:ext cx="193962" cy="6852146"/>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0" name="Rectangle 9"/>
            <p:cNvSpPr/>
            <p:nvPr/>
          </p:nvSpPr>
          <p:spPr bwMode="gray">
            <a:xfrm>
              <a:off x="11995151" y="5854"/>
              <a:ext cx="193960" cy="6852146"/>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1" name="Rectangle 10"/>
            <p:cNvSpPr/>
            <p:nvPr/>
          </p:nvSpPr>
          <p:spPr bwMode="gray">
            <a:xfrm>
              <a:off x="-286" y="6400800"/>
              <a:ext cx="12189396" cy="4572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2" name="Rectangle 11"/>
            <p:cNvSpPr/>
            <p:nvPr/>
          </p:nvSpPr>
          <p:spPr bwMode="gray">
            <a:xfrm>
              <a:off x="-286" y="0"/>
              <a:ext cx="12189398" cy="192024"/>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grpSp>
      <p:sp>
        <p:nvSpPr>
          <p:cNvPr id="2" name="Title 1"/>
          <p:cNvSpPr>
            <a:spLocks noGrp="1"/>
          </p:cNvSpPr>
          <p:nvPr>
            <p:ph type="title"/>
          </p:nvPr>
        </p:nvSpPr>
        <p:spPr>
          <a:xfrm>
            <a:off x="531813" y="2600324"/>
            <a:ext cx="11125200" cy="1371600"/>
          </a:xfrm>
        </p:spPr>
        <p:txBody>
          <a:bodyPr anchor="b">
            <a:noAutofit/>
          </a:bodyPr>
          <a:lstStyle>
            <a:lvl1pPr algn="l">
              <a:lnSpc>
                <a:spcPct val="80000"/>
              </a:lnSpc>
              <a:defRPr sz="4800" b="0" cap="none" baseline="0"/>
            </a:lvl1pPr>
          </a:lstStyle>
          <a:p>
            <a:r>
              <a:rPr lang="en-US" smtClean="0"/>
              <a:t>Click to edit Master title style</a:t>
            </a:r>
            <a:endParaRPr dirty="0"/>
          </a:p>
        </p:txBody>
      </p:sp>
      <p:sp>
        <p:nvSpPr>
          <p:cNvPr id="3" name="Text Placeholder 2"/>
          <p:cNvSpPr>
            <a:spLocks noGrp="1"/>
          </p:cNvSpPr>
          <p:nvPr>
            <p:ph type="body" idx="1"/>
          </p:nvPr>
        </p:nvSpPr>
        <p:spPr>
          <a:xfrm>
            <a:off x="531813" y="4038598"/>
            <a:ext cx="11125200" cy="914400"/>
          </a:xfrm>
        </p:spPr>
        <p:txBody>
          <a:bodyPr anchor="t">
            <a:noAutofit/>
          </a:bodyPr>
          <a:lstStyle>
            <a:lvl1pPr marL="0" indent="0">
              <a:spcBef>
                <a:spcPts val="0"/>
              </a:spcBef>
              <a:buNone/>
              <a:defRPr sz="2400" b="1">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noAutofit/>
          </a:bodyPr>
          <a:lstStyle>
            <a:lvl1pPr>
              <a:defRPr>
                <a:solidFill>
                  <a:schemeClr val="bg1">
                    <a:lumMod val="60000"/>
                    <a:lumOff val="40000"/>
                  </a:schemeClr>
                </a:solidFill>
              </a:defRPr>
            </a:lvl1pPr>
          </a:lstStyle>
          <a:p>
            <a:fld id="{19816439-F3A6-4E53-9E59-0015DD1FA257}" type="datetime1">
              <a:rPr lang="en-US"/>
              <a:pPr/>
              <a:t>9/20/17</a:t>
            </a:fld>
            <a:endParaRPr dirty="0"/>
          </a:p>
        </p:txBody>
      </p:sp>
      <p:pic>
        <p:nvPicPr>
          <p:cNvPr id="15" name="Oracle red badge logo" descr="Oracle logo in white on red staging background"/>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ltGray">
          <a:xfrm>
            <a:off x="531812" y="6263640"/>
            <a:ext cx="1622861" cy="594360"/>
          </a:xfrm>
          <a:prstGeom prst="rect">
            <a:avLst/>
          </a:prstGeom>
        </p:spPr>
      </p:pic>
      <p:sp>
        <p:nvSpPr>
          <p:cNvPr id="17" name="TextBox 16"/>
          <p:cNvSpPr txBox="1"/>
          <p:nvPr userDrawn="1"/>
        </p:nvSpPr>
        <p:spPr>
          <a:xfrm>
            <a:off x="8990012" y="6477000"/>
            <a:ext cx="2971800" cy="225552"/>
          </a:xfrm>
          <a:prstGeom prst="rect">
            <a:avLst/>
          </a:prstGeom>
          <a:noFill/>
        </p:spPr>
        <p:txBody>
          <a:bodyPr wrap="none" lIns="0" tIns="0" rIns="0" bIns="0" rtlCol="0" anchor="ctr" anchorCtr="0">
            <a:noAutofit/>
          </a:bodyPr>
          <a:lstStyle/>
          <a:p>
            <a:r>
              <a:rPr sz="800" dirty="0">
                <a:solidFill>
                  <a:schemeClr val="bg2">
                    <a:lumMod val="75000"/>
                  </a:schemeClr>
                </a:solidFill>
              </a:rPr>
              <a:t>Copyright © 2014 Oracle and/or its affiliates. All rights reserved.  </a:t>
            </a:r>
            <a:r>
              <a:rPr sz="800" dirty="0" smtClean="0">
                <a:solidFill>
                  <a:schemeClr val="bg2">
                    <a:lumMod val="75000"/>
                  </a:schemeClr>
                </a:solidFill>
              </a:rPr>
              <a:t>|</a:t>
            </a:r>
            <a:r>
              <a:rPr lang="en-US" sz="800" dirty="0" smtClean="0">
                <a:solidFill>
                  <a:schemeClr val="bg2">
                    <a:lumMod val="75000"/>
                  </a:schemeClr>
                </a:solidFill>
              </a:rPr>
              <a:t> </a:t>
            </a:r>
            <a:fld id="{A9DDA97E-E47D-48CF-8D55-7AA96BB8F930}" type="slidenum">
              <a:rPr lang="en-US" sz="800" smtClean="0">
                <a:solidFill>
                  <a:schemeClr val="bg2">
                    <a:lumMod val="75000"/>
                  </a:schemeClr>
                </a:solidFill>
              </a:rPr>
              <a:pPr/>
              <a:t>‹#›</a:t>
            </a:fld>
            <a:endParaRPr sz="800" dirty="0">
              <a:solidFill>
                <a:schemeClr val="bg2">
                  <a:lumMod val="75000"/>
                </a:schemeClr>
              </a:solidFill>
            </a:endParaRPr>
          </a:p>
        </p:txBody>
      </p:sp>
    </p:spTree>
    <p:extLst>
      <p:ext uri="{BB962C8B-B14F-4D97-AF65-F5344CB8AC3E}">
        <p14:creationId xmlns:p14="http://schemas.microsoft.com/office/powerpoint/2010/main" val="111766733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Announcement">
    <p:spTree>
      <p:nvGrpSpPr>
        <p:cNvPr id="1" name=""/>
        <p:cNvGrpSpPr/>
        <p:nvPr/>
      </p:nvGrpSpPr>
      <p:grpSpPr>
        <a:xfrm>
          <a:off x="0" y="0"/>
          <a:ext cx="0" cy="0"/>
          <a:chOff x="0" y="0"/>
          <a:chExt cx="0" cy="0"/>
        </a:xfrm>
      </p:grpSpPr>
      <p:sp>
        <p:nvSpPr>
          <p:cNvPr id="2" name="Title 1"/>
          <p:cNvSpPr>
            <a:spLocks noGrp="1"/>
          </p:cNvSpPr>
          <p:nvPr>
            <p:ph type="title"/>
          </p:nvPr>
        </p:nvSpPr>
        <p:spPr>
          <a:xfrm>
            <a:off x="531812" y="1905000"/>
            <a:ext cx="4800600" cy="1645920"/>
          </a:xfrm>
        </p:spPr>
        <p:txBody>
          <a:bodyPr anchor="b"/>
          <a:lstStyle>
            <a:lvl1pPr algn="l">
              <a:lnSpc>
                <a:spcPct val="80000"/>
              </a:lnSpc>
              <a:defRPr sz="4800" b="0"/>
            </a:lvl1pPr>
          </a:lstStyle>
          <a:p>
            <a:r>
              <a:rPr lang="en-US" smtClean="0"/>
              <a:t>Click to edit Master title style</a:t>
            </a:r>
            <a:endParaRPr dirty="0"/>
          </a:p>
        </p:txBody>
      </p:sp>
      <p:sp>
        <p:nvSpPr>
          <p:cNvPr id="4" name="Text Placeholder 3"/>
          <p:cNvSpPr>
            <a:spLocks noGrp="1"/>
          </p:cNvSpPr>
          <p:nvPr>
            <p:ph type="body" sz="half" idx="2"/>
          </p:nvPr>
        </p:nvSpPr>
        <p:spPr>
          <a:xfrm>
            <a:off x="531812" y="3657600"/>
            <a:ext cx="4800599" cy="1645920"/>
          </a:xfrm>
        </p:spPr>
        <p:txBody>
          <a:bodyPr>
            <a:noAutofit/>
          </a:bodyPr>
          <a:lstStyle>
            <a:lvl1pPr marL="0" indent="0">
              <a:spcBef>
                <a:spcPts val="0"/>
              </a:spcBef>
              <a:buNone/>
              <a:defRPr sz="2400" b="1"/>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Picture Placeholder 2" descr="A photo of your product can be included here"/>
          <p:cNvSpPr>
            <a:spLocks noGrp="1"/>
          </p:cNvSpPr>
          <p:nvPr>
            <p:ph type="pic" idx="1"/>
          </p:nvPr>
        </p:nvSpPr>
        <p:spPr>
          <a:xfrm>
            <a:off x="5588456" y="533400"/>
            <a:ext cx="6068558" cy="5410200"/>
          </a:xfrm>
          <a:no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5" name="Date Placeholder 4"/>
          <p:cNvSpPr>
            <a:spLocks noGrp="1"/>
          </p:cNvSpPr>
          <p:nvPr>
            <p:ph type="dt" sz="half" idx="10"/>
          </p:nvPr>
        </p:nvSpPr>
        <p:spPr/>
        <p:txBody>
          <a:bodyPr/>
          <a:lstStyle/>
          <a:p>
            <a:fld id="{6CFF0A86-8A92-4FBC-80CD-36517BAA55B7}" type="datetime1">
              <a:rPr lang="en-US"/>
              <a:pPr/>
              <a:t>9/20/17</a:t>
            </a:fld>
            <a:endParaRPr dirty="0"/>
          </a:p>
        </p:txBody>
      </p:sp>
    </p:spTree>
    <p:extLst>
      <p:ext uri="{BB962C8B-B14F-4D97-AF65-F5344CB8AC3E}">
        <p14:creationId xmlns:p14="http://schemas.microsoft.com/office/powerpoint/2010/main" val="2670370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emote Speaker Picture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EE11BFD-AD4C-4A98-9D38-1958507EA4E5}" type="datetime1">
              <a:rPr lang="en-US" smtClean="0"/>
              <a:pPr/>
              <a:t>9/20/17</a:t>
            </a:fld>
            <a:endParaRPr lang="en-US" dirty="0"/>
          </a:p>
        </p:txBody>
      </p:sp>
      <p:sp>
        <p:nvSpPr>
          <p:cNvPr id="6" name="Picture Placeholder 2" descr="If presenting remotely, you can insert your photo here"/>
          <p:cNvSpPr>
            <a:spLocks noGrp="1" noChangeAspect="1"/>
          </p:cNvSpPr>
          <p:nvPr>
            <p:ph type="pic" idx="1"/>
          </p:nvPr>
        </p:nvSpPr>
        <p:spPr>
          <a:xfrm>
            <a:off x="2285999" y="1828800"/>
            <a:ext cx="3474720" cy="3841445"/>
          </a:xfrm>
          <a:no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11" name="Text Placeholder 10"/>
          <p:cNvSpPr>
            <a:spLocks noGrp="1"/>
          </p:cNvSpPr>
          <p:nvPr>
            <p:ph type="body" sz="quarter" idx="14"/>
          </p:nvPr>
        </p:nvSpPr>
        <p:spPr>
          <a:xfrm>
            <a:off x="6035040" y="1828799"/>
            <a:ext cx="5102352" cy="3840480"/>
          </a:xfrm>
        </p:spPr>
        <p:txBody>
          <a:bodyPr anchor="ctr" anchorCtr="0"/>
          <a:lstStyle>
            <a:lvl1pPr>
              <a:spcBef>
                <a:spcPts val="0"/>
              </a:spcBef>
              <a:spcAft>
                <a:spcPts val="800"/>
              </a:spcAft>
              <a:buClr>
                <a:schemeClr val="bg1"/>
              </a:buClr>
              <a:defRPr b="1"/>
            </a:lvl1pPr>
            <a:lvl2pPr marL="228600">
              <a:spcBef>
                <a:spcPts val="0"/>
              </a:spcBef>
              <a:buClr>
                <a:schemeClr val="bg1"/>
              </a:buClr>
              <a:defRPr/>
            </a:lvl2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15962563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with Logo">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198812" y="1905000"/>
            <a:ext cx="8456613" cy="2209800"/>
          </a:xfrm>
        </p:spPr>
        <p:txBody>
          <a:bodyPr anchor="t"/>
          <a:lstStyle>
            <a:lvl1pPr marL="228600" indent="-228600" algn="l">
              <a:defRPr sz="4000" b="0"/>
            </a:lvl1pPr>
          </a:lstStyle>
          <a:p>
            <a:r>
              <a:rPr dirty="0"/>
              <a:t>“Click to type customer or partner quote surrounded by quotation marks.”</a:t>
            </a:r>
          </a:p>
        </p:txBody>
      </p:sp>
      <p:sp>
        <p:nvSpPr>
          <p:cNvPr id="4" name="Text Placeholder 3"/>
          <p:cNvSpPr>
            <a:spLocks noGrp="1"/>
          </p:cNvSpPr>
          <p:nvPr>
            <p:ph type="body" sz="half" idx="2" hasCustomPrompt="1"/>
          </p:nvPr>
        </p:nvSpPr>
        <p:spPr>
          <a:xfrm>
            <a:off x="3503611" y="4191000"/>
            <a:ext cx="8151813" cy="762000"/>
          </a:xfrm>
        </p:spPr>
        <p:txBody>
          <a:bodyPr>
            <a:noAutofit/>
          </a:bodyPr>
          <a:lstStyle>
            <a:lvl1pPr marL="292100" indent="-292100">
              <a:spcBef>
                <a:spcPts val="0"/>
              </a:spcBef>
              <a:buClr>
                <a:schemeClr val="tx1"/>
              </a:buClr>
              <a:buFont typeface="Arial" panose="020B0604020202020204" pitchFamily="34" charset="0"/>
              <a:buChar char="–"/>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dirty="0"/>
              <a:t>Click to add Name, Title, Company</a:t>
            </a:r>
          </a:p>
        </p:txBody>
      </p:sp>
      <p:sp>
        <p:nvSpPr>
          <p:cNvPr id="5" name="Date Placeholder 4"/>
          <p:cNvSpPr>
            <a:spLocks noGrp="1"/>
          </p:cNvSpPr>
          <p:nvPr>
            <p:ph type="dt" sz="half" idx="10"/>
          </p:nvPr>
        </p:nvSpPr>
        <p:spPr/>
        <p:txBody>
          <a:bodyPr/>
          <a:lstStyle/>
          <a:p>
            <a:fld id="{FFFBC65A-03AE-423D-B3EC-68D1D32BF9D6}" type="datetime1">
              <a:rPr lang="en-US"/>
              <a:pPr/>
              <a:t>9/20/17</a:t>
            </a:fld>
            <a:endParaRPr dirty="0"/>
          </a:p>
        </p:txBody>
      </p:sp>
    </p:spTree>
    <p:extLst>
      <p:ext uri="{BB962C8B-B14F-4D97-AF65-F5344CB8AC3E}">
        <p14:creationId xmlns:p14="http://schemas.microsoft.com/office/powerpoint/2010/main" val="945098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with Picture">
    <p:spTree>
      <p:nvGrpSpPr>
        <p:cNvPr id="1" name=""/>
        <p:cNvGrpSpPr/>
        <p:nvPr/>
      </p:nvGrpSpPr>
      <p:grpSpPr>
        <a:xfrm>
          <a:off x="0" y="0"/>
          <a:ext cx="0" cy="0"/>
          <a:chOff x="0" y="0"/>
          <a:chExt cx="0" cy="0"/>
        </a:xfrm>
      </p:grpSpPr>
      <p:sp>
        <p:nvSpPr>
          <p:cNvPr id="8" name="Picture Placeholder 15" descr="Customer photo can be included here"/>
          <p:cNvSpPr>
            <a:spLocks noGrp="1" noChangeAspect="1"/>
          </p:cNvSpPr>
          <p:nvPr>
            <p:ph type="pic" sz="quarter" idx="14" hasCustomPrompt="1"/>
          </p:nvPr>
        </p:nvSpPr>
        <p:spPr>
          <a:xfrm>
            <a:off x="531812" y="1905000"/>
            <a:ext cx="2194560" cy="3072384"/>
          </a:xfrm>
          <a:noFill/>
        </p:spPr>
        <p:txBody>
          <a:bodyPr tIns="91440">
            <a:noAutofit/>
          </a:bodyPr>
          <a:lstStyle>
            <a:lvl1pPr marL="0" indent="0" algn="ctr">
              <a:spcBef>
                <a:spcPts val="0"/>
              </a:spcBef>
              <a:buNone/>
              <a:defRPr sz="1800" baseline="0">
                <a:solidFill>
                  <a:schemeClr val="tx1"/>
                </a:solidFill>
              </a:defRPr>
            </a:lvl1pPr>
          </a:lstStyle>
          <a:p>
            <a:r>
              <a:rPr dirty="0"/>
              <a:t>Click icon to insert picture</a:t>
            </a:r>
          </a:p>
        </p:txBody>
      </p:sp>
      <p:sp>
        <p:nvSpPr>
          <p:cNvPr id="2" name="Title 1"/>
          <p:cNvSpPr>
            <a:spLocks noGrp="1"/>
          </p:cNvSpPr>
          <p:nvPr>
            <p:ph type="title" hasCustomPrompt="1"/>
          </p:nvPr>
        </p:nvSpPr>
        <p:spPr>
          <a:xfrm>
            <a:off x="3198812" y="1905000"/>
            <a:ext cx="8456613" cy="2209800"/>
          </a:xfrm>
        </p:spPr>
        <p:txBody>
          <a:bodyPr anchor="t"/>
          <a:lstStyle>
            <a:lvl1pPr marL="228600" indent="-228600" algn="l">
              <a:defRPr sz="4000" b="0"/>
            </a:lvl1pPr>
          </a:lstStyle>
          <a:p>
            <a:r>
              <a:rPr dirty="0"/>
              <a:t>“Click to type customer or partner quote surrounded by quotation marks.”</a:t>
            </a:r>
          </a:p>
        </p:txBody>
      </p:sp>
      <p:sp>
        <p:nvSpPr>
          <p:cNvPr id="4" name="Text Placeholder 3"/>
          <p:cNvSpPr>
            <a:spLocks noGrp="1"/>
          </p:cNvSpPr>
          <p:nvPr>
            <p:ph type="body" sz="half" idx="2" hasCustomPrompt="1"/>
          </p:nvPr>
        </p:nvSpPr>
        <p:spPr>
          <a:xfrm>
            <a:off x="3503611" y="4191000"/>
            <a:ext cx="8151813" cy="762000"/>
          </a:xfrm>
        </p:spPr>
        <p:txBody>
          <a:bodyPr>
            <a:noAutofit/>
          </a:bodyPr>
          <a:lstStyle>
            <a:lvl1pPr marL="292100" indent="-292100">
              <a:spcBef>
                <a:spcPts val="0"/>
              </a:spcBef>
              <a:buClr>
                <a:schemeClr val="tx1"/>
              </a:buClr>
              <a:buFont typeface="Arial" panose="020B0604020202020204" pitchFamily="34" charset="0"/>
              <a:buChar char="–"/>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dirty="0"/>
              <a:t>Click to add Name, Title, Company</a:t>
            </a:r>
          </a:p>
        </p:txBody>
      </p:sp>
      <p:sp>
        <p:nvSpPr>
          <p:cNvPr id="5" name="Date Placeholder 4"/>
          <p:cNvSpPr>
            <a:spLocks noGrp="1"/>
          </p:cNvSpPr>
          <p:nvPr>
            <p:ph type="dt" sz="half" idx="10"/>
          </p:nvPr>
        </p:nvSpPr>
        <p:spPr/>
        <p:txBody>
          <a:bodyPr/>
          <a:lstStyle/>
          <a:p>
            <a:fld id="{FFFBC65A-03AE-423D-B3EC-68D1D32BF9D6}" type="datetime1">
              <a:rPr lang="en-US"/>
              <a:pPr/>
              <a:t>9/20/17</a:t>
            </a:fld>
            <a:endParaRPr dirty="0"/>
          </a:p>
        </p:txBody>
      </p:sp>
    </p:spTree>
    <p:extLst>
      <p:ext uri="{BB962C8B-B14F-4D97-AF65-F5344CB8AC3E}">
        <p14:creationId xmlns:p14="http://schemas.microsoft.com/office/powerpoint/2010/main" val="1027766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US" smtClean="0"/>
              <a:t>Click to edit Master title style</a:t>
            </a:r>
            <a:endParaRPr dirty="0"/>
          </a:p>
        </p:txBody>
      </p:sp>
      <p:sp>
        <p:nvSpPr>
          <p:cNvPr id="3" name="Content Placeholder 2"/>
          <p:cNvSpPr>
            <a:spLocks noGrp="1"/>
          </p:cNvSpPr>
          <p:nvPr>
            <p:ph sz="half" idx="1"/>
          </p:nvPr>
        </p:nvSpPr>
        <p:spPr>
          <a:xfrm>
            <a:off x="531813" y="1524001"/>
            <a:ext cx="5410199" cy="44196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cxnSp>
        <p:nvCxnSpPr>
          <p:cNvPr id="9" name="Straight Connector 8"/>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4" name="Content Placeholder 3"/>
          <p:cNvSpPr>
            <a:spLocks noGrp="1"/>
          </p:cNvSpPr>
          <p:nvPr>
            <p:ph sz="half" idx="2"/>
          </p:nvPr>
        </p:nvSpPr>
        <p:spPr>
          <a:xfrm>
            <a:off x="6246814" y="1524001"/>
            <a:ext cx="5410198" cy="44196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F189F9BA-FB97-45D5-8F27-56629FBBC98C}" type="datetime1">
              <a:rPr lang="en-US"/>
              <a:pPr/>
              <a:t>9/20/17</a:t>
            </a:fld>
            <a:endParaRPr dirty="0"/>
          </a:p>
        </p:txBody>
      </p:sp>
    </p:spTree>
    <p:extLst>
      <p:ext uri="{BB962C8B-B14F-4D97-AF65-F5344CB8AC3E}">
        <p14:creationId xmlns:p14="http://schemas.microsoft.com/office/powerpoint/2010/main" val="520166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hree Content">
    <p:spTree>
      <p:nvGrpSpPr>
        <p:cNvPr id="1" name=""/>
        <p:cNvGrpSpPr/>
        <p:nvPr/>
      </p:nvGrpSpPr>
      <p:grpSpPr>
        <a:xfrm>
          <a:off x="0" y="0"/>
          <a:ext cx="0" cy="0"/>
          <a:chOff x="0" y="0"/>
          <a:chExt cx="0" cy="0"/>
        </a:xfrm>
      </p:grpSpPr>
      <p:sp>
        <p:nvSpPr>
          <p:cNvPr id="11" name="Title 10"/>
          <p:cNvSpPr>
            <a:spLocks noGrp="1"/>
          </p:cNvSpPr>
          <p:nvPr>
            <p:ph type="title"/>
          </p:nvPr>
        </p:nvSpPr>
        <p:spPr/>
        <p:txBody>
          <a:bodyPr>
            <a:noAutofit/>
          </a:bodyPr>
          <a:lstStyle/>
          <a:p>
            <a:r>
              <a:rPr lang="en-US" smtClean="0"/>
              <a:t>Click to edit Master title style</a:t>
            </a:r>
            <a:endParaRPr dirty="0"/>
          </a:p>
        </p:txBody>
      </p:sp>
      <p:sp>
        <p:nvSpPr>
          <p:cNvPr id="3" name="Content Placeholder 2"/>
          <p:cNvSpPr>
            <a:spLocks noGrp="1"/>
          </p:cNvSpPr>
          <p:nvPr>
            <p:ph sz="half" idx="1"/>
          </p:nvPr>
        </p:nvSpPr>
        <p:spPr>
          <a:xfrm>
            <a:off x="531814" y="1524001"/>
            <a:ext cx="3474720" cy="4419600"/>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cxnSp>
        <p:nvCxnSpPr>
          <p:cNvPr id="9" name="Straight Connector 8"/>
          <p:cNvCxnSpPr/>
          <p:nvPr/>
        </p:nvCxnSpPr>
        <p:spPr bwMode="ltGray">
          <a:xfrm>
            <a:off x="4189412"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4" name="Content Placeholder 3"/>
          <p:cNvSpPr>
            <a:spLocks noGrp="1"/>
          </p:cNvSpPr>
          <p:nvPr>
            <p:ph sz="half" idx="2"/>
          </p:nvPr>
        </p:nvSpPr>
        <p:spPr>
          <a:xfrm>
            <a:off x="4357052" y="1524001"/>
            <a:ext cx="3474720" cy="4419600"/>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cxnSp>
        <p:nvCxnSpPr>
          <p:cNvPr id="10" name="Straight Connector 9"/>
          <p:cNvCxnSpPr/>
          <p:nvPr/>
        </p:nvCxnSpPr>
        <p:spPr bwMode="ltGray">
          <a:xfrm>
            <a:off x="7999412"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8" name="Content Placeholder 3"/>
          <p:cNvSpPr>
            <a:spLocks noGrp="1"/>
          </p:cNvSpPr>
          <p:nvPr>
            <p:ph sz="half" idx="13"/>
          </p:nvPr>
        </p:nvSpPr>
        <p:spPr>
          <a:xfrm>
            <a:off x="8182292" y="1524001"/>
            <a:ext cx="3474720" cy="4419600"/>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AA91E92C-9068-4C32-AE92-C97502324FE4}" type="datetime1">
              <a:rPr lang="en-US"/>
              <a:pPr/>
              <a:t>9/20/17</a:t>
            </a:fld>
            <a:endParaRPr dirty="0"/>
          </a:p>
        </p:txBody>
      </p:sp>
    </p:spTree>
    <p:extLst>
      <p:ext uri="{BB962C8B-B14F-4D97-AF65-F5344CB8AC3E}">
        <p14:creationId xmlns:p14="http://schemas.microsoft.com/office/powerpoint/2010/main" val="533714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Four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31813" y="1524001"/>
            <a:ext cx="5410199" cy="2133599"/>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Content Placeholder 3"/>
          <p:cNvSpPr>
            <a:spLocks noGrp="1"/>
          </p:cNvSpPr>
          <p:nvPr>
            <p:ph sz="half" idx="2"/>
          </p:nvPr>
        </p:nvSpPr>
        <p:spPr>
          <a:xfrm>
            <a:off x="6246814" y="1524001"/>
            <a:ext cx="5410198" cy="2133599"/>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95EDC5EE-48A0-4FB5-B27F-88FDBE6F1684}" type="datetime1">
              <a:rPr lang="en-US"/>
              <a:pPr/>
              <a:t>9/20/17</a:t>
            </a:fld>
            <a:endParaRPr dirty="0"/>
          </a:p>
        </p:txBody>
      </p:sp>
      <p:sp>
        <p:nvSpPr>
          <p:cNvPr id="8" name="Content Placeholder 2"/>
          <p:cNvSpPr>
            <a:spLocks noGrp="1"/>
          </p:cNvSpPr>
          <p:nvPr>
            <p:ph sz="half" idx="13"/>
          </p:nvPr>
        </p:nvSpPr>
        <p:spPr>
          <a:xfrm>
            <a:off x="531813" y="3810001"/>
            <a:ext cx="5410199" cy="2133599"/>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9" name="Content Placeholder 3"/>
          <p:cNvSpPr>
            <a:spLocks noGrp="1"/>
          </p:cNvSpPr>
          <p:nvPr>
            <p:ph sz="half" idx="14"/>
          </p:nvPr>
        </p:nvSpPr>
        <p:spPr>
          <a:xfrm>
            <a:off x="6246814" y="3810001"/>
            <a:ext cx="5410198" cy="2133599"/>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cxnSp>
        <p:nvCxnSpPr>
          <p:cNvPr id="10" name="Straight Connector 9"/>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1" name="Title 10"/>
          <p:cNvSpPr>
            <a:spLocks noGrp="1"/>
          </p:cNvSpPr>
          <p:nvPr>
            <p:ph type="title"/>
          </p:nvPr>
        </p:nvSpPr>
        <p:spPr/>
        <p:txBody>
          <a:bodyPr/>
          <a:lstStyle/>
          <a:p>
            <a:r>
              <a:rPr lang="en-US" smtClean="0"/>
              <a:t>Click to edit Master title style</a:t>
            </a:r>
            <a:endParaRPr dirty="0"/>
          </a:p>
        </p:txBody>
      </p:sp>
    </p:spTree>
    <p:extLst>
      <p:ext uri="{BB962C8B-B14F-4D97-AF65-F5344CB8AC3E}">
        <p14:creationId xmlns:p14="http://schemas.microsoft.com/office/powerpoint/2010/main" val="1226334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Quadrant for Infographics">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Click to edit Master title style</a:t>
            </a:r>
            <a:endParaRPr dirty="0"/>
          </a:p>
        </p:txBody>
      </p:sp>
      <p:sp>
        <p:nvSpPr>
          <p:cNvPr id="12" name="Text Placeholder 11"/>
          <p:cNvSpPr>
            <a:spLocks noGrp="1"/>
          </p:cNvSpPr>
          <p:nvPr>
            <p:ph type="body" sz="quarter" idx="15"/>
          </p:nvPr>
        </p:nvSpPr>
        <p:spPr>
          <a:xfrm>
            <a:off x="2436811" y="1524001"/>
            <a:ext cx="3505201" cy="2011680"/>
          </a:xfrm>
        </p:spPr>
        <p:txBody>
          <a:bodyPr anchor="ctr">
            <a:noAutofit/>
          </a:bodyPr>
          <a:lstStyle>
            <a:lvl1pPr marL="0" indent="0">
              <a:spcBef>
                <a:spcPts val="1200"/>
              </a:spcBef>
              <a:buFont typeface="Arial" panose="020B0604020202020204" pitchFamily="34" charset="0"/>
              <a:buNone/>
              <a:defRPr sz="24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smtClean="0"/>
              <a:t>Click to edit Master text styles</a:t>
            </a:r>
          </a:p>
        </p:txBody>
      </p:sp>
      <p:cxnSp>
        <p:nvCxnSpPr>
          <p:cNvPr id="10" name="Straight Connector 9"/>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6" name="Text Placeholder 11"/>
          <p:cNvSpPr>
            <a:spLocks noGrp="1"/>
          </p:cNvSpPr>
          <p:nvPr>
            <p:ph type="body" sz="quarter" idx="16"/>
          </p:nvPr>
        </p:nvSpPr>
        <p:spPr>
          <a:xfrm>
            <a:off x="8151812" y="1524001"/>
            <a:ext cx="3505201" cy="2011680"/>
          </a:xfrm>
        </p:spPr>
        <p:txBody>
          <a:bodyPr anchor="ctr">
            <a:noAutofit/>
          </a:bodyPr>
          <a:lstStyle>
            <a:lvl1pPr marL="0" indent="0">
              <a:spcBef>
                <a:spcPts val="1200"/>
              </a:spcBef>
              <a:buFont typeface="Arial" panose="020B0604020202020204" pitchFamily="34" charset="0"/>
              <a:buNone/>
              <a:defRPr sz="24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smtClean="0"/>
              <a:t>Click to edit Master text styles</a:t>
            </a:r>
          </a:p>
        </p:txBody>
      </p:sp>
      <p:cxnSp>
        <p:nvCxnSpPr>
          <p:cNvPr id="13" name="Straight Connector 12"/>
          <p:cNvCxnSpPr/>
          <p:nvPr/>
        </p:nvCxnSpPr>
        <p:spPr bwMode="ltGray">
          <a:xfrm flipH="1">
            <a:off x="531813" y="3733800"/>
            <a:ext cx="11125201" cy="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7" name="Text Placeholder 11"/>
          <p:cNvSpPr>
            <a:spLocks noGrp="1"/>
          </p:cNvSpPr>
          <p:nvPr>
            <p:ph type="body" sz="quarter" idx="17"/>
          </p:nvPr>
        </p:nvSpPr>
        <p:spPr>
          <a:xfrm>
            <a:off x="2436811" y="3931920"/>
            <a:ext cx="3505201" cy="2011680"/>
          </a:xfrm>
        </p:spPr>
        <p:txBody>
          <a:bodyPr anchor="ctr">
            <a:noAutofit/>
          </a:bodyPr>
          <a:lstStyle>
            <a:lvl1pPr marL="0" indent="0">
              <a:spcBef>
                <a:spcPts val="1200"/>
              </a:spcBef>
              <a:buFont typeface="Arial" panose="020B0604020202020204" pitchFamily="34" charset="0"/>
              <a:buNone/>
              <a:defRPr sz="24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smtClean="0"/>
              <a:t>Click to edit Master text styles</a:t>
            </a:r>
          </a:p>
        </p:txBody>
      </p:sp>
      <p:sp>
        <p:nvSpPr>
          <p:cNvPr id="18" name="Text Placeholder 11"/>
          <p:cNvSpPr>
            <a:spLocks noGrp="1"/>
          </p:cNvSpPr>
          <p:nvPr>
            <p:ph type="body" sz="quarter" idx="18"/>
          </p:nvPr>
        </p:nvSpPr>
        <p:spPr>
          <a:xfrm>
            <a:off x="8151812" y="3931920"/>
            <a:ext cx="3505201" cy="2011680"/>
          </a:xfrm>
        </p:spPr>
        <p:txBody>
          <a:bodyPr anchor="ctr">
            <a:noAutofit/>
          </a:bodyPr>
          <a:lstStyle>
            <a:lvl1pPr marL="0" indent="0">
              <a:spcBef>
                <a:spcPts val="1200"/>
              </a:spcBef>
              <a:buFont typeface="Arial" panose="020B0604020202020204" pitchFamily="34" charset="0"/>
              <a:buNone/>
              <a:defRPr sz="24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A3CED5-6656-4A7A-BB77-071ABD96C5A2}" type="datetime1">
              <a:rPr lang="en-US"/>
              <a:pPr/>
              <a:t>9/20/17</a:t>
            </a:fld>
            <a:endParaRPr dirty="0"/>
          </a:p>
        </p:txBody>
      </p:sp>
    </p:spTree>
    <p:extLst>
      <p:ext uri="{BB962C8B-B14F-4D97-AF65-F5344CB8AC3E}">
        <p14:creationId xmlns:p14="http://schemas.microsoft.com/office/powerpoint/2010/main" val="2428125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Metric">
    <p:spTree>
      <p:nvGrpSpPr>
        <p:cNvPr id="1" name=""/>
        <p:cNvGrpSpPr/>
        <p:nvPr/>
      </p:nvGrpSpPr>
      <p:grpSpPr>
        <a:xfrm>
          <a:off x="0" y="0"/>
          <a:ext cx="0" cy="0"/>
          <a:chOff x="0" y="0"/>
          <a:chExt cx="0" cy="0"/>
        </a:xfrm>
      </p:grpSpPr>
      <p:sp>
        <p:nvSpPr>
          <p:cNvPr id="2" name="Title 1" descr="A large metric can be called out here in font size 166pt, Calibri"/>
          <p:cNvSpPr>
            <a:spLocks noGrp="1"/>
          </p:cNvSpPr>
          <p:nvPr>
            <p:ph type="title" hasCustomPrompt="1"/>
          </p:nvPr>
        </p:nvSpPr>
        <p:spPr>
          <a:xfrm>
            <a:off x="760412" y="1524000"/>
            <a:ext cx="4076700" cy="2743200"/>
          </a:xfrm>
        </p:spPr>
        <p:txBody>
          <a:bodyPr anchor="ctr"/>
          <a:lstStyle>
            <a:lvl1pPr algn="r">
              <a:defRPr sz="16600" b="1">
                <a:solidFill>
                  <a:schemeClr val="accent5"/>
                </a:solidFill>
              </a:defRPr>
            </a:lvl1pPr>
          </a:lstStyle>
          <a:p>
            <a:r>
              <a:rPr lang="en-US" dirty="0" smtClean="0"/>
              <a:t>XX</a:t>
            </a:r>
            <a:endParaRPr lang="en-US" dirty="0"/>
          </a:p>
        </p:txBody>
      </p:sp>
      <p:sp>
        <p:nvSpPr>
          <p:cNvPr id="12" name="Text Placeholder 11"/>
          <p:cNvSpPr>
            <a:spLocks noGrp="1"/>
          </p:cNvSpPr>
          <p:nvPr>
            <p:ph type="body" sz="quarter" idx="15"/>
          </p:nvPr>
        </p:nvSpPr>
        <p:spPr>
          <a:xfrm>
            <a:off x="5256213" y="1524000"/>
            <a:ext cx="5029200" cy="2743200"/>
          </a:xfrm>
        </p:spPr>
        <p:txBody>
          <a:bodyPr anchor="ctr">
            <a:noAutofit/>
          </a:bodyPr>
          <a:lstStyle>
            <a:lvl1pPr marL="0" indent="0">
              <a:spcBef>
                <a:spcPts val="1200"/>
              </a:spcBef>
              <a:buFont typeface="Arial" panose="020B0604020202020204" pitchFamily="34" charset="0"/>
              <a:buNone/>
              <a:defRPr sz="28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A3CED5-6656-4A7A-BB77-071ABD96C5A2}" type="datetime1">
              <a:rPr lang="en-US"/>
              <a:pPr/>
              <a:t>9/20/17</a:t>
            </a:fld>
            <a:endParaRPr dirty="0"/>
          </a:p>
        </p:txBody>
      </p:sp>
    </p:spTree>
    <p:extLst>
      <p:ext uri="{BB962C8B-B14F-4D97-AF65-F5344CB8AC3E}">
        <p14:creationId xmlns:p14="http://schemas.microsoft.com/office/powerpoint/2010/main" val="3739386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1813" y="739775"/>
            <a:ext cx="11125199" cy="1470025"/>
          </a:xfrm>
        </p:spPr>
        <p:txBody>
          <a:bodyPr/>
          <a:lstStyle>
            <a:lvl1pPr>
              <a:lnSpc>
                <a:spcPct val="80000"/>
              </a:lnSpc>
              <a:defRPr sz="4800"/>
            </a:lvl1pPr>
          </a:lstStyle>
          <a:p>
            <a:r>
              <a:rPr lang="en-US" smtClean="0"/>
              <a:t>Click to edit Master title style</a:t>
            </a:r>
            <a:endParaRPr dirty="0"/>
          </a:p>
        </p:txBody>
      </p:sp>
      <p:sp>
        <p:nvSpPr>
          <p:cNvPr id="3" name="Subtitle 2"/>
          <p:cNvSpPr>
            <a:spLocks noGrp="1"/>
          </p:cNvSpPr>
          <p:nvPr>
            <p:ph type="subTitle" idx="1"/>
          </p:nvPr>
        </p:nvSpPr>
        <p:spPr>
          <a:xfrm>
            <a:off x="531763" y="2286000"/>
            <a:ext cx="11126648"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BCD2CDC6-9352-4ED5-B272-74DDB6DCFEAF}" type="datetime1">
              <a:rPr lang="en-US"/>
              <a:pPr/>
              <a:t>9/20/17</a:t>
            </a:fld>
            <a:endParaRPr dirty="0"/>
          </a:p>
        </p:txBody>
      </p:sp>
      <p:pic>
        <p:nvPicPr>
          <p:cNvPr id="9" name="Oracle red badge logo" descr="Oracle logo in white on red staging background"/>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ltGray">
          <a:xfrm>
            <a:off x="531812" y="6263640"/>
            <a:ext cx="1622861" cy="594360"/>
          </a:xfrm>
          <a:prstGeom prst="rect">
            <a:avLst/>
          </a:prstGeom>
        </p:spPr>
      </p:pic>
      <p:sp>
        <p:nvSpPr>
          <p:cNvPr id="12" name="TextBox 11"/>
          <p:cNvSpPr txBox="1"/>
          <p:nvPr userDrawn="1"/>
        </p:nvSpPr>
        <p:spPr>
          <a:xfrm>
            <a:off x="8990012" y="6477000"/>
            <a:ext cx="2971800" cy="225552"/>
          </a:xfrm>
          <a:prstGeom prst="rect">
            <a:avLst/>
          </a:prstGeom>
          <a:noFill/>
        </p:spPr>
        <p:txBody>
          <a:bodyPr wrap="none" lIns="0" tIns="0" rIns="0" bIns="0" rtlCol="0" anchor="ctr" anchorCtr="0">
            <a:noAutofit/>
          </a:bodyPr>
          <a:lstStyle/>
          <a:p>
            <a:r>
              <a:rPr sz="800" dirty="0">
                <a:solidFill>
                  <a:schemeClr val="tx1">
                    <a:lumMod val="75000"/>
                  </a:schemeClr>
                </a:solidFill>
              </a:rPr>
              <a:t>Copyright © 2014 Oracle and/or its affiliates. All rights reserved.  </a:t>
            </a:r>
            <a:r>
              <a:rPr sz="800" dirty="0" smtClean="0">
                <a:solidFill>
                  <a:schemeClr val="tx1">
                    <a:lumMod val="75000"/>
                  </a:schemeClr>
                </a:solidFill>
              </a:rPr>
              <a:t>|</a:t>
            </a:r>
            <a:r>
              <a:rPr lang="en-US" sz="800" dirty="0" smtClean="0">
                <a:solidFill>
                  <a:schemeClr val="tx1">
                    <a:lumMod val="75000"/>
                  </a:schemeClr>
                </a:solidFill>
              </a:rPr>
              <a:t> </a:t>
            </a:r>
            <a:fld id="{A9DDA97E-E47D-48CF-8D55-7AA96BB8F930}" type="slidenum">
              <a:rPr lang="en-US" sz="800" smtClean="0">
                <a:solidFill>
                  <a:schemeClr val="tx1">
                    <a:lumMod val="75000"/>
                  </a:schemeClr>
                </a:solidFill>
              </a:rPr>
              <a:pPr/>
              <a:t>‹#›</a:t>
            </a:fld>
            <a:endParaRPr sz="800" dirty="0">
              <a:solidFill>
                <a:schemeClr val="tx1">
                  <a:lumMod val="75000"/>
                </a:schemeClr>
              </a:solidFill>
            </a:endParaRPr>
          </a:p>
        </p:txBody>
      </p:sp>
    </p:spTree>
    <p:extLst>
      <p:ext uri="{BB962C8B-B14F-4D97-AF65-F5344CB8AC3E}">
        <p14:creationId xmlns:p14="http://schemas.microsoft.com/office/powerpoint/2010/main" val="24041574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1" name="Title 10"/>
          <p:cNvSpPr>
            <a:spLocks noGrp="1"/>
          </p:cNvSpPr>
          <p:nvPr>
            <p:ph type="title"/>
          </p:nvPr>
        </p:nvSpPr>
        <p:spPr/>
        <p:txBody>
          <a:bodyPr>
            <a:noAutofit/>
          </a:bodyPr>
          <a:lstStyle/>
          <a:p>
            <a:r>
              <a:rPr lang="en-US" smtClean="0"/>
              <a:t>Click to edit Master title style</a:t>
            </a:r>
            <a:endParaRPr dirty="0"/>
          </a:p>
        </p:txBody>
      </p:sp>
      <p:sp>
        <p:nvSpPr>
          <p:cNvPr id="3" name="Text Placeholder 2"/>
          <p:cNvSpPr>
            <a:spLocks noGrp="1"/>
          </p:cNvSpPr>
          <p:nvPr>
            <p:ph type="body" idx="1"/>
          </p:nvPr>
        </p:nvSpPr>
        <p:spPr>
          <a:xfrm>
            <a:off x="531812" y="1524000"/>
            <a:ext cx="5413248" cy="762000"/>
          </a:xfrm>
        </p:spPr>
        <p:txBody>
          <a:bodyPr anchor="ctr">
            <a:noAutofit/>
          </a:bodyPr>
          <a:lstStyle>
            <a:lvl1pPr marL="0" indent="0">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1812" y="2362200"/>
            <a:ext cx="5413248" cy="35814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cxnSp>
        <p:nvCxnSpPr>
          <p:cNvPr id="10" name="Straight Connector 9"/>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5" name="Text Placeholder 4"/>
          <p:cNvSpPr>
            <a:spLocks noGrp="1"/>
          </p:cNvSpPr>
          <p:nvPr>
            <p:ph type="body" sz="quarter" idx="3"/>
          </p:nvPr>
        </p:nvSpPr>
        <p:spPr>
          <a:xfrm>
            <a:off x="6243764" y="1524000"/>
            <a:ext cx="5413248" cy="762000"/>
          </a:xfrm>
        </p:spPr>
        <p:txBody>
          <a:bodyPr anchor="ctr">
            <a:noAutofit/>
          </a:bodyPr>
          <a:lstStyle>
            <a:lvl1pPr marL="0" indent="0">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43764" y="2362200"/>
            <a:ext cx="5413248" cy="35814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7" name="Date Placeholder 6"/>
          <p:cNvSpPr>
            <a:spLocks noGrp="1"/>
          </p:cNvSpPr>
          <p:nvPr>
            <p:ph type="dt" sz="half" idx="10"/>
          </p:nvPr>
        </p:nvSpPr>
        <p:spPr/>
        <p:txBody>
          <a:bodyPr>
            <a:noAutofit/>
          </a:bodyPr>
          <a:lstStyle/>
          <a:p>
            <a:fld id="{35287FB7-DD26-4AD5-8D24-298016D86790}" type="datetime1">
              <a:rPr lang="en-US"/>
              <a:pPr/>
              <a:t>9/20/17</a:t>
            </a:fld>
            <a:endParaRPr dirty="0"/>
          </a:p>
        </p:txBody>
      </p:sp>
    </p:spTree>
    <p:extLst>
      <p:ext uri="{BB962C8B-B14F-4D97-AF65-F5344CB8AC3E}">
        <p14:creationId xmlns:p14="http://schemas.microsoft.com/office/powerpoint/2010/main" val="3787001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52D99EC-ABE5-42A5-B15B-B8C044BE7365}" type="datetime1">
              <a:rPr lang="en-US"/>
              <a:pPr/>
              <a:t>9/20/17</a:t>
            </a:fld>
            <a:endParaRPr dirty="0"/>
          </a:p>
        </p:txBody>
      </p:sp>
    </p:spTree>
    <p:extLst>
      <p:ext uri="{BB962C8B-B14F-4D97-AF65-F5344CB8AC3E}">
        <p14:creationId xmlns:p14="http://schemas.microsoft.com/office/powerpoint/2010/main" val="3337699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and Subtitle">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mtClean="0"/>
              <a:t>Click to edit Master title style</a:t>
            </a:r>
            <a:endParaRPr dirty="0"/>
          </a:p>
        </p:txBody>
      </p:sp>
      <p:sp>
        <p:nvSpPr>
          <p:cNvPr id="6" name="Text Placeholder 12"/>
          <p:cNvSpPr>
            <a:spLocks noGrp="1"/>
          </p:cNvSpPr>
          <p:nvPr>
            <p:ph type="body" sz="quarter" idx="13" hasCustomPrompt="1"/>
          </p:nvPr>
        </p:nvSpPr>
        <p:spPr>
          <a:xfrm>
            <a:off x="531814" y="1373741"/>
            <a:ext cx="11125198" cy="343299"/>
          </a:xfrm>
        </p:spPr>
        <p:txBody>
          <a:bodyPr>
            <a:noAutofit/>
          </a:bodyPr>
          <a:lstStyle>
            <a:lvl1pPr marL="1588" indent="0">
              <a:spcBef>
                <a:spcPts val="0"/>
              </a:spcBef>
              <a:buFontTx/>
              <a:buNone/>
              <a:defRPr sz="2400" b="1"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subtitle</a:t>
            </a:r>
          </a:p>
        </p:txBody>
      </p:sp>
      <p:sp>
        <p:nvSpPr>
          <p:cNvPr id="3" name="Date Placeholder 2"/>
          <p:cNvSpPr>
            <a:spLocks noGrp="1"/>
          </p:cNvSpPr>
          <p:nvPr>
            <p:ph type="dt" sz="half" idx="10"/>
          </p:nvPr>
        </p:nvSpPr>
        <p:spPr/>
        <p:txBody>
          <a:bodyPr/>
          <a:lstStyle/>
          <a:p>
            <a:fld id="{CD2D53DD-9B43-42E6-B664-927F3AEBDA21}" type="datetime1">
              <a:rPr lang="en-US"/>
              <a:pPr/>
              <a:t>9/20/17</a:t>
            </a:fld>
            <a:endParaRPr dirty="0"/>
          </a:p>
        </p:txBody>
      </p:sp>
    </p:spTree>
    <p:extLst>
      <p:ext uri="{BB962C8B-B14F-4D97-AF65-F5344CB8AC3E}">
        <p14:creationId xmlns:p14="http://schemas.microsoft.com/office/powerpoint/2010/main" val="4163620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53D265-744D-4F8C-A86B-A5B53F14B0D6}" type="datetime1">
              <a:rPr lang="en-US"/>
              <a:pPr/>
              <a:t>9/20/17</a:t>
            </a:fld>
            <a:endParaRPr dirty="0"/>
          </a:p>
        </p:txBody>
      </p:sp>
    </p:spTree>
    <p:extLst>
      <p:ext uri="{BB962C8B-B14F-4D97-AF65-F5344CB8AC3E}">
        <p14:creationId xmlns:p14="http://schemas.microsoft.com/office/powerpoint/2010/main" val="3608229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US" smtClean="0"/>
              <a:t>Click to edit Master title style</a:t>
            </a:r>
            <a:endParaRPr dirty="0"/>
          </a:p>
        </p:txBody>
      </p:sp>
      <p:sp>
        <p:nvSpPr>
          <p:cNvPr id="3" name="Content Placeholder 2" descr="Chart using colors from the approved palette included here"/>
          <p:cNvSpPr>
            <a:spLocks noGrp="1"/>
          </p:cNvSpPr>
          <p:nvPr>
            <p:ph idx="1"/>
          </p:nvPr>
        </p:nvSpPr>
        <p:spPr>
          <a:xfrm>
            <a:off x="531662" y="1524000"/>
            <a:ext cx="7589520" cy="44196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Text Placeholder 3"/>
          <p:cNvSpPr>
            <a:spLocks noGrp="1"/>
          </p:cNvSpPr>
          <p:nvPr>
            <p:ph type="body" sz="half" idx="2"/>
          </p:nvPr>
        </p:nvSpPr>
        <p:spPr>
          <a:xfrm>
            <a:off x="8777288" y="1524001"/>
            <a:ext cx="2879725" cy="4419600"/>
          </a:xfrm>
        </p:spPr>
        <p:txBody>
          <a:bodyPr>
            <a:noAutofit/>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2C216A-5BF3-4B4A-AA09-367DB23952FA}" type="datetime1">
              <a:rPr lang="en-US"/>
              <a:pPr/>
              <a:t>9/20/17</a:t>
            </a:fld>
            <a:endParaRPr dirty="0"/>
          </a:p>
        </p:txBody>
      </p:sp>
    </p:spTree>
    <p:extLst>
      <p:ext uri="{BB962C8B-B14F-4D97-AF65-F5344CB8AC3E}">
        <p14:creationId xmlns:p14="http://schemas.microsoft.com/office/powerpoint/2010/main" val="3457850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US" smtClean="0"/>
              <a:t>Click to edit Master title style</a:t>
            </a:r>
            <a:endParaRPr dirty="0"/>
          </a:p>
        </p:txBody>
      </p:sp>
      <p:sp>
        <p:nvSpPr>
          <p:cNvPr id="3" name="Picture Placeholder 2" descr="4-color photo can be included here"/>
          <p:cNvSpPr>
            <a:spLocks noGrp="1"/>
          </p:cNvSpPr>
          <p:nvPr>
            <p:ph type="pic" idx="1"/>
          </p:nvPr>
        </p:nvSpPr>
        <p:spPr bwMode="gray">
          <a:xfrm>
            <a:off x="531813" y="1524000"/>
            <a:ext cx="6095999" cy="4416725"/>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4" name="Text Placeholder 3"/>
          <p:cNvSpPr>
            <a:spLocks noGrp="1"/>
          </p:cNvSpPr>
          <p:nvPr>
            <p:ph type="body" sz="half" idx="2"/>
          </p:nvPr>
        </p:nvSpPr>
        <p:spPr>
          <a:xfrm>
            <a:off x="7008812" y="1524000"/>
            <a:ext cx="4648201" cy="4419600"/>
          </a:xfrm>
        </p:spPr>
        <p:txBody>
          <a:bodyPr>
            <a:noAutofit/>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3E2FA5-E451-48BD-84C5-AAF06D19CB12}" type="datetime1">
              <a:rPr lang="en-US"/>
              <a:pPr/>
              <a:t>9/20/17</a:t>
            </a:fld>
            <a:endParaRPr dirty="0"/>
          </a:p>
        </p:txBody>
      </p:sp>
    </p:spTree>
    <p:extLst>
      <p:ext uri="{BB962C8B-B14F-4D97-AF65-F5344CB8AC3E}">
        <p14:creationId xmlns:p14="http://schemas.microsoft.com/office/powerpoint/2010/main" val="30582747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wo Pictures with Captions">
    <p:spTree>
      <p:nvGrpSpPr>
        <p:cNvPr id="1" name=""/>
        <p:cNvGrpSpPr/>
        <p:nvPr/>
      </p:nvGrpSpPr>
      <p:grpSpPr>
        <a:xfrm>
          <a:off x="0" y="0"/>
          <a:ext cx="0" cy="0"/>
          <a:chOff x="0" y="0"/>
          <a:chExt cx="0" cy="0"/>
        </a:xfrm>
      </p:grpSpPr>
      <p:sp>
        <p:nvSpPr>
          <p:cNvPr id="11" name="Title 10"/>
          <p:cNvSpPr>
            <a:spLocks noGrp="1"/>
          </p:cNvSpPr>
          <p:nvPr>
            <p:ph type="title"/>
          </p:nvPr>
        </p:nvSpPr>
        <p:spPr/>
        <p:txBody>
          <a:bodyPr>
            <a:noAutofit/>
          </a:bodyPr>
          <a:lstStyle/>
          <a:p>
            <a:r>
              <a:rPr lang="en-US" smtClean="0"/>
              <a:t>Click to edit Master title style</a:t>
            </a:r>
            <a:endParaRPr dirty="0"/>
          </a:p>
        </p:txBody>
      </p:sp>
      <p:sp>
        <p:nvSpPr>
          <p:cNvPr id="3" name="Picture Placeholder 2" descr="Two 4-color photos can be included here"/>
          <p:cNvSpPr>
            <a:spLocks noGrp="1"/>
          </p:cNvSpPr>
          <p:nvPr>
            <p:ph type="pic" idx="1"/>
          </p:nvPr>
        </p:nvSpPr>
        <p:spPr bwMode="gray">
          <a:xfrm>
            <a:off x="531813" y="1524000"/>
            <a:ext cx="5413248" cy="3474720"/>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4" name="Text Placeholder 3"/>
          <p:cNvSpPr>
            <a:spLocks noGrp="1"/>
          </p:cNvSpPr>
          <p:nvPr>
            <p:ph type="body" sz="half" idx="2"/>
          </p:nvPr>
        </p:nvSpPr>
        <p:spPr>
          <a:xfrm>
            <a:off x="531812" y="5105400"/>
            <a:ext cx="5410200" cy="838200"/>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8" name="Straight Connector 7"/>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9" name="Picture Placeholder 2"/>
          <p:cNvSpPr>
            <a:spLocks noGrp="1"/>
          </p:cNvSpPr>
          <p:nvPr>
            <p:ph type="pic" idx="13"/>
          </p:nvPr>
        </p:nvSpPr>
        <p:spPr bwMode="gray">
          <a:xfrm>
            <a:off x="6246812" y="1524000"/>
            <a:ext cx="5413248" cy="3474720"/>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10" name="Text Placeholder 3"/>
          <p:cNvSpPr>
            <a:spLocks noGrp="1"/>
          </p:cNvSpPr>
          <p:nvPr>
            <p:ph type="body" sz="half" idx="14"/>
          </p:nvPr>
        </p:nvSpPr>
        <p:spPr>
          <a:xfrm>
            <a:off x="6246811" y="5105400"/>
            <a:ext cx="5410200" cy="838200"/>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B64933-8490-48F1-856F-778E124FF883}" type="datetime1">
              <a:rPr lang="en-US"/>
              <a:pPr/>
              <a:t>9/20/17</a:t>
            </a:fld>
            <a:endParaRPr dirty="0"/>
          </a:p>
        </p:txBody>
      </p:sp>
    </p:spTree>
    <p:extLst>
      <p:ext uri="{BB962C8B-B14F-4D97-AF65-F5344CB8AC3E}">
        <p14:creationId xmlns:p14="http://schemas.microsoft.com/office/powerpoint/2010/main" val="908982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hree Pictures with Captions">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US" smtClean="0"/>
              <a:t>Click to edit Master title style</a:t>
            </a:r>
            <a:endParaRPr dirty="0"/>
          </a:p>
        </p:txBody>
      </p:sp>
      <p:sp>
        <p:nvSpPr>
          <p:cNvPr id="3" name="Picture Placeholder 2" descr="Three 4-color photos can be included here"/>
          <p:cNvSpPr>
            <a:spLocks noGrp="1"/>
          </p:cNvSpPr>
          <p:nvPr>
            <p:ph type="pic" idx="1"/>
          </p:nvPr>
        </p:nvSpPr>
        <p:spPr bwMode="gray">
          <a:xfrm>
            <a:off x="531813" y="1524000"/>
            <a:ext cx="3474720" cy="3048000"/>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4" name="Text Placeholder 3"/>
          <p:cNvSpPr>
            <a:spLocks noGrp="1"/>
          </p:cNvSpPr>
          <p:nvPr>
            <p:ph type="body" sz="half" idx="2"/>
          </p:nvPr>
        </p:nvSpPr>
        <p:spPr>
          <a:xfrm>
            <a:off x="531812" y="4701396"/>
            <a:ext cx="3474720" cy="1242204"/>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1" name="Straight Connector 10"/>
          <p:cNvCxnSpPr/>
          <p:nvPr/>
        </p:nvCxnSpPr>
        <p:spPr bwMode="ltGray">
          <a:xfrm>
            <a:off x="4189412"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9" name="Picture Placeholder 2"/>
          <p:cNvSpPr>
            <a:spLocks noGrp="1"/>
          </p:cNvSpPr>
          <p:nvPr>
            <p:ph type="pic" idx="13"/>
          </p:nvPr>
        </p:nvSpPr>
        <p:spPr bwMode="gray">
          <a:xfrm>
            <a:off x="4357052" y="1524000"/>
            <a:ext cx="3474720" cy="3048000"/>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10" name="Text Placeholder 3"/>
          <p:cNvSpPr>
            <a:spLocks noGrp="1"/>
          </p:cNvSpPr>
          <p:nvPr>
            <p:ph type="body" sz="half" idx="14"/>
          </p:nvPr>
        </p:nvSpPr>
        <p:spPr>
          <a:xfrm>
            <a:off x="4357052" y="4701396"/>
            <a:ext cx="3474720" cy="1242204"/>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2" name="Straight Connector 11"/>
          <p:cNvCxnSpPr/>
          <p:nvPr/>
        </p:nvCxnSpPr>
        <p:spPr bwMode="ltGray">
          <a:xfrm>
            <a:off x="7999412"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3" name="Picture Placeholder 2"/>
          <p:cNvSpPr>
            <a:spLocks noGrp="1"/>
          </p:cNvSpPr>
          <p:nvPr>
            <p:ph type="pic" idx="15"/>
          </p:nvPr>
        </p:nvSpPr>
        <p:spPr bwMode="gray">
          <a:xfrm>
            <a:off x="8182292" y="1524000"/>
            <a:ext cx="3474720" cy="3048000"/>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14" name="Text Placeholder 3"/>
          <p:cNvSpPr>
            <a:spLocks noGrp="1"/>
          </p:cNvSpPr>
          <p:nvPr>
            <p:ph type="body" sz="half" idx="16"/>
          </p:nvPr>
        </p:nvSpPr>
        <p:spPr>
          <a:xfrm>
            <a:off x="8182292" y="4701396"/>
            <a:ext cx="3474720" cy="1242204"/>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6F5346-BDDE-46E4-B222-C487F9E706DD}" type="datetime1">
              <a:rPr lang="en-US"/>
              <a:pPr/>
              <a:t>9/20/17</a:t>
            </a:fld>
            <a:endParaRPr dirty="0"/>
          </a:p>
        </p:txBody>
      </p:sp>
    </p:spTree>
    <p:extLst>
      <p:ext uri="{BB962C8B-B14F-4D97-AF65-F5344CB8AC3E}">
        <p14:creationId xmlns:p14="http://schemas.microsoft.com/office/powerpoint/2010/main" val="2790854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martphone and Tablet: Horizontal">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Click to edit Master title style</a:t>
            </a:r>
            <a:endParaRPr dirty="0"/>
          </a:p>
        </p:txBody>
      </p:sp>
      <p:pic>
        <p:nvPicPr>
          <p:cNvPr id="2" name="Picture 1" descr="Photos, screen captures, graphics can be inserted in a white mobile phone and table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16717" y="1522826"/>
            <a:ext cx="6495366" cy="4567423"/>
          </a:xfrm>
          <a:prstGeom prst="rect">
            <a:avLst/>
          </a:prstGeom>
        </p:spPr>
      </p:pic>
      <p:sp>
        <p:nvSpPr>
          <p:cNvPr id="9" name="Picture Placeholder 2"/>
          <p:cNvSpPr>
            <a:spLocks noGrp="1"/>
          </p:cNvSpPr>
          <p:nvPr>
            <p:ph type="pic" idx="13"/>
          </p:nvPr>
        </p:nvSpPr>
        <p:spPr bwMode="gray">
          <a:xfrm>
            <a:off x="4532312" y="1850231"/>
            <a:ext cx="5246688" cy="3969544"/>
          </a:xfrm>
          <a:solidFill>
            <a:schemeClr val="bg2"/>
          </a:solidFill>
          <a:ln w="12700">
            <a:solidFill>
              <a:schemeClr val="bg2"/>
            </a:solidFill>
          </a:ln>
        </p:spPr>
        <p:txBody>
          <a:bodyPr tIns="18288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5" name="Date Placeholder 4"/>
          <p:cNvSpPr>
            <a:spLocks noGrp="1"/>
          </p:cNvSpPr>
          <p:nvPr>
            <p:ph type="dt" sz="half" idx="10"/>
          </p:nvPr>
        </p:nvSpPr>
        <p:spPr/>
        <p:txBody>
          <a:bodyPr/>
          <a:lstStyle/>
          <a:p>
            <a:fld id="{6A15AD86-CD0E-461B-AA18-D070A5CB2CAA}" type="datetime1">
              <a:rPr lang="en-US"/>
              <a:pPr/>
              <a:t>9/20/17</a:t>
            </a:fld>
            <a:endParaRPr dirty="0"/>
          </a:p>
        </p:txBody>
      </p:sp>
      <p:pic>
        <p:nvPicPr>
          <p:cNvPr id="12" name="Picture 11" descr="Photos, screen captures, graphics can be inserted in a white mobile phone and tablet"/>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1770062" y="1828800"/>
            <a:ext cx="1840875" cy="3887139"/>
          </a:xfrm>
          <a:prstGeom prst="rect">
            <a:avLst/>
          </a:prstGeom>
        </p:spPr>
      </p:pic>
      <p:sp>
        <p:nvSpPr>
          <p:cNvPr id="13" name="Picture Placeholder 2"/>
          <p:cNvSpPr>
            <a:spLocks noGrp="1"/>
          </p:cNvSpPr>
          <p:nvPr>
            <p:ph type="pic" idx="1"/>
          </p:nvPr>
        </p:nvSpPr>
        <p:spPr bwMode="gray">
          <a:xfrm>
            <a:off x="1888693" y="2372664"/>
            <a:ext cx="1618488" cy="2834640"/>
          </a:xfrm>
          <a:solidFill>
            <a:schemeClr val="bg2"/>
          </a:solidFill>
          <a:ln w="12700">
            <a:solidFill>
              <a:schemeClr val="bg2"/>
            </a:solidFill>
          </a:ln>
        </p:spPr>
        <p:txBody>
          <a:bodyPr tIns="18288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Tree>
    <p:extLst>
      <p:ext uri="{BB962C8B-B14F-4D97-AF65-F5344CB8AC3E}">
        <p14:creationId xmlns:p14="http://schemas.microsoft.com/office/powerpoint/2010/main" val="745444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martphone and Tablet: Vertical">
    <p:spTree>
      <p:nvGrpSpPr>
        <p:cNvPr id="1" name=""/>
        <p:cNvGrpSpPr/>
        <p:nvPr/>
      </p:nvGrpSpPr>
      <p:grpSpPr>
        <a:xfrm>
          <a:off x="0" y="0"/>
          <a:ext cx="0" cy="0"/>
          <a:chOff x="0" y="0"/>
          <a:chExt cx="0" cy="0"/>
        </a:xfrm>
      </p:grpSpPr>
      <p:sp>
        <p:nvSpPr>
          <p:cNvPr id="2" name="Title 1"/>
          <p:cNvSpPr>
            <a:spLocks noGrp="1"/>
          </p:cNvSpPr>
          <p:nvPr>
            <p:ph type="title"/>
          </p:nvPr>
        </p:nvSpPr>
        <p:spPr>
          <a:xfrm>
            <a:off x="531812" y="406400"/>
            <a:ext cx="5852160" cy="889000"/>
          </a:xfrm>
        </p:spPr>
        <p:txBody>
          <a:bodyPr anchor="b">
            <a:noAutofit/>
          </a:bodyPr>
          <a:lstStyle>
            <a:lvl1pPr algn="l">
              <a:defRPr sz="3600" b="0"/>
            </a:lvl1pPr>
          </a:lstStyle>
          <a:p>
            <a:r>
              <a:rPr lang="en-US" smtClean="0"/>
              <a:t>Click to edit Master title style</a:t>
            </a:r>
            <a:endParaRPr dirty="0"/>
          </a:p>
        </p:txBody>
      </p:sp>
      <p:pic>
        <p:nvPicPr>
          <p:cNvPr id="13" name="Picture 12" descr="Photos, screen captures, graphics can be inserted in a white mobile phone and tablet"/>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3960812" y="1905000"/>
            <a:ext cx="1840875" cy="3887139"/>
          </a:xfrm>
          <a:prstGeom prst="rect">
            <a:avLst/>
          </a:prstGeom>
        </p:spPr>
      </p:pic>
      <p:sp>
        <p:nvSpPr>
          <p:cNvPr id="14" name="Picture Placeholder 2"/>
          <p:cNvSpPr>
            <a:spLocks noGrp="1"/>
          </p:cNvSpPr>
          <p:nvPr>
            <p:ph type="pic" idx="1"/>
          </p:nvPr>
        </p:nvSpPr>
        <p:spPr bwMode="gray">
          <a:xfrm>
            <a:off x="4079443" y="2448864"/>
            <a:ext cx="1618488" cy="2834640"/>
          </a:xfrm>
          <a:solidFill>
            <a:schemeClr val="bg2"/>
          </a:solidFill>
          <a:ln w="12700">
            <a:solidFill>
              <a:schemeClr val="bg2"/>
            </a:solidFill>
          </a:ln>
        </p:spPr>
        <p:txBody>
          <a:bodyPr tIns="18288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pic>
        <p:nvPicPr>
          <p:cNvPr id="10" name="Picture 9" descr="Photos, screen captures, graphics can be inserted in a white mobile phone and tablet"/>
          <p:cNvPicPr>
            <a:picLocks noChangeAspect="1"/>
          </p:cNvPicPr>
          <p:nvPr/>
        </p:nvPicPr>
        <p:blipFill rotWithShape="1">
          <a:blip r:embed="rId3" cstate="print">
            <a:extLst>
              <a:ext uri="{28A0092B-C50C-407E-A947-70E740481C1C}">
                <a14:useLocalDpi xmlns:a14="http://schemas.microsoft.com/office/drawing/2010/main" val="0"/>
              </a:ext>
            </a:extLst>
          </a:blip>
          <a:srcRect r="7518"/>
          <a:stretch/>
        </p:blipFill>
        <p:spPr>
          <a:xfrm rot="5400000">
            <a:off x="5748377" y="1113567"/>
            <a:ext cx="6007047" cy="4567423"/>
          </a:xfrm>
          <a:prstGeom prst="rect">
            <a:avLst/>
          </a:prstGeom>
        </p:spPr>
      </p:pic>
      <p:sp>
        <p:nvSpPr>
          <p:cNvPr id="9" name="Picture Placeholder 2"/>
          <p:cNvSpPr>
            <a:spLocks noGrp="1"/>
          </p:cNvSpPr>
          <p:nvPr>
            <p:ph type="pic" idx="13"/>
          </p:nvPr>
        </p:nvSpPr>
        <p:spPr bwMode="gray">
          <a:xfrm>
            <a:off x="6747673" y="1013144"/>
            <a:ext cx="3962137" cy="5252348"/>
          </a:xfrm>
          <a:solidFill>
            <a:schemeClr val="bg2"/>
          </a:solidFill>
          <a:ln w="12700">
            <a:solidFill>
              <a:schemeClr val="bg2"/>
            </a:solidFill>
          </a:ln>
        </p:spPr>
        <p:txBody>
          <a:bodyPr tIns="18288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5" name="Date Placeholder 4"/>
          <p:cNvSpPr>
            <a:spLocks noGrp="1"/>
          </p:cNvSpPr>
          <p:nvPr>
            <p:ph type="dt" sz="half" idx="10"/>
          </p:nvPr>
        </p:nvSpPr>
        <p:spPr/>
        <p:txBody>
          <a:bodyPr/>
          <a:lstStyle/>
          <a:p>
            <a:fld id="{6A15AD86-CD0E-461B-AA18-D070A5CB2CAA}" type="datetime1">
              <a:rPr lang="en-US"/>
              <a:pPr/>
              <a:t>9/20/17</a:t>
            </a:fld>
            <a:endParaRPr dirty="0"/>
          </a:p>
        </p:txBody>
      </p:sp>
    </p:spTree>
    <p:extLst>
      <p:ext uri="{BB962C8B-B14F-4D97-AF65-F5344CB8AC3E}">
        <p14:creationId xmlns:p14="http://schemas.microsoft.com/office/powerpoint/2010/main" val="2720634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Picture">
    <p:bg>
      <p:bgPr>
        <a:blipFill dpi="0" rotWithShape="1">
          <a:blip r:embed="rId2"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10" name="Rectangle 9" descr="Full slide 4-color photo can be inserted here"/>
          <p:cNvSpPr/>
          <p:nvPr userDrawn="1"/>
        </p:nvSpPr>
        <p:spPr bwMode="hidden">
          <a:xfrm>
            <a:off x="0" y="0"/>
            <a:ext cx="12188825" cy="6858000"/>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Title 1"/>
          <p:cNvSpPr>
            <a:spLocks noGrp="1"/>
          </p:cNvSpPr>
          <p:nvPr>
            <p:ph type="ctrTitle"/>
          </p:nvPr>
        </p:nvSpPr>
        <p:spPr>
          <a:xfrm>
            <a:off x="531814" y="739775"/>
            <a:ext cx="8763000" cy="1470025"/>
          </a:xfrm>
        </p:spPr>
        <p:txBody>
          <a:bodyPr/>
          <a:lstStyle>
            <a:lvl1pPr>
              <a:lnSpc>
                <a:spcPct val="80000"/>
              </a:lnSpc>
              <a:defRPr sz="4800"/>
            </a:lvl1pPr>
          </a:lstStyle>
          <a:p>
            <a:r>
              <a:rPr lang="en-US" smtClean="0"/>
              <a:t>Click to edit Master title style</a:t>
            </a:r>
            <a:endParaRPr dirty="0"/>
          </a:p>
        </p:txBody>
      </p:sp>
      <p:sp>
        <p:nvSpPr>
          <p:cNvPr id="3" name="Subtitle 2"/>
          <p:cNvSpPr>
            <a:spLocks noGrp="1"/>
          </p:cNvSpPr>
          <p:nvPr>
            <p:ph type="subTitle" idx="1"/>
          </p:nvPr>
        </p:nvSpPr>
        <p:spPr>
          <a:xfrm>
            <a:off x="531763" y="2286000"/>
            <a:ext cx="8764141"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13" name="Text Placeholder 12"/>
          <p:cNvSpPr>
            <a:spLocks noGrp="1"/>
          </p:cNvSpPr>
          <p:nvPr>
            <p:ph type="body" sz="quarter" idx="13" hasCustomPrompt="1"/>
          </p:nvPr>
        </p:nvSpPr>
        <p:spPr>
          <a:xfrm>
            <a:off x="531814" y="3429451"/>
            <a:ext cx="8763000" cy="2514149"/>
          </a:xfrm>
        </p:spPr>
        <p:txBody>
          <a:bodyPr>
            <a:noAutofit/>
          </a:bodyPr>
          <a:lstStyle>
            <a:lvl1pPr marL="1588" indent="0">
              <a:spcBef>
                <a:spcPts val="0"/>
              </a:spcBef>
              <a:buFontTx/>
              <a:buNone/>
              <a:defRPr sz="24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presenter’s name, title, division/business unit/organization and date</a:t>
            </a:r>
          </a:p>
        </p:txBody>
      </p:sp>
      <p:sp>
        <p:nvSpPr>
          <p:cNvPr id="4" name="Date Placeholder 3"/>
          <p:cNvSpPr>
            <a:spLocks noGrp="1"/>
          </p:cNvSpPr>
          <p:nvPr>
            <p:ph type="dt" sz="half" idx="10"/>
          </p:nvPr>
        </p:nvSpPr>
        <p:spPr/>
        <p:txBody>
          <a:bodyPr/>
          <a:lstStyle/>
          <a:p>
            <a:fld id="{7C7481E7-6827-45FD-8717-13B961EEBD99}" type="datetime1">
              <a:rPr lang="en-US"/>
              <a:pPr/>
              <a:t>9/20/17</a:t>
            </a:fld>
            <a:endParaRPr dirty="0"/>
          </a:p>
        </p:txBody>
      </p:sp>
      <p:pic>
        <p:nvPicPr>
          <p:cNvPr id="12" name="Oracle red badge logo" descr="Oracle logo in white on red staging background"/>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ltGray">
          <a:xfrm>
            <a:off x="531812" y="6263640"/>
            <a:ext cx="1622861" cy="594360"/>
          </a:xfrm>
          <a:prstGeom prst="rect">
            <a:avLst/>
          </a:prstGeom>
        </p:spPr>
      </p:pic>
      <p:sp>
        <p:nvSpPr>
          <p:cNvPr id="14" name="TextBox 13"/>
          <p:cNvSpPr txBox="1"/>
          <p:nvPr userDrawn="1"/>
        </p:nvSpPr>
        <p:spPr>
          <a:xfrm>
            <a:off x="8990012" y="6477000"/>
            <a:ext cx="2971800" cy="225552"/>
          </a:xfrm>
          <a:prstGeom prst="rect">
            <a:avLst/>
          </a:prstGeom>
          <a:noFill/>
        </p:spPr>
        <p:txBody>
          <a:bodyPr wrap="none" lIns="0" tIns="0" rIns="0" bIns="0" rtlCol="0" anchor="ctr" anchorCtr="0">
            <a:noAutofit/>
          </a:bodyPr>
          <a:lstStyle/>
          <a:p>
            <a:r>
              <a:rPr sz="800" dirty="0">
                <a:solidFill>
                  <a:schemeClr val="tx1">
                    <a:lumMod val="60000"/>
                    <a:lumOff val="40000"/>
                  </a:schemeClr>
                </a:solidFill>
              </a:rPr>
              <a:t>Copyright © 2014 Oracle and/or its affiliates. All rights reserved.  </a:t>
            </a:r>
            <a:r>
              <a:rPr sz="800" dirty="0" smtClean="0">
                <a:solidFill>
                  <a:schemeClr val="tx1">
                    <a:lumMod val="60000"/>
                    <a:lumOff val="40000"/>
                  </a:schemeClr>
                </a:solidFill>
              </a:rPr>
              <a:t>|</a:t>
            </a:r>
            <a:r>
              <a:rPr lang="en-US" sz="800" dirty="0" smtClean="0">
                <a:solidFill>
                  <a:schemeClr val="tx1">
                    <a:lumMod val="60000"/>
                    <a:lumOff val="40000"/>
                  </a:schemeClr>
                </a:solidFill>
              </a:rPr>
              <a:t> </a:t>
            </a:r>
            <a:fld id="{A9DDA97E-E47D-48CF-8D55-7AA96BB8F930}" type="slidenum">
              <a:rPr lang="en-US" sz="800" smtClean="0">
                <a:solidFill>
                  <a:schemeClr val="tx1">
                    <a:lumMod val="60000"/>
                    <a:lumOff val="40000"/>
                  </a:schemeClr>
                </a:solidFill>
              </a:rPr>
              <a:pPr/>
              <a:t>‹#›</a:t>
            </a:fld>
            <a:endParaRPr sz="800" dirty="0">
              <a:solidFill>
                <a:schemeClr val="tx1">
                  <a:lumMod val="60000"/>
                  <a:lumOff val="40000"/>
                </a:schemeClr>
              </a:solidFill>
            </a:endParaRPr>
          </a:p>
        </p:txBody>
      </p:sp>
    </p:spTree>
    <p:extLst>
      <p:ext uri="{BB962C8B-B14F-4D97-AF65-F5344CB8AC3E}">
        <p14:creationId xmlns:p14="http://schemas.microsoft.com/office/powerpoint/2010/main" val="268782140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Android Smartphone and Tablet: Horizontal">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Click to edit Master title style</a:t>
            </a:r>
            <a:endParaRPr dirty="0"/>
          </a:p>
        </p:txBody>
      </p:sp>
      <p:sp>
        <p:nvSpPr>
          <p:cNvPr id="5" name="Date Placeholder 4"/>
          <p:cNvSpPr>
            <a:spLocks noGrp="1"/>
          </p:cNvSpPr>
          <p:nvPr>
            <p:ph type="dt" sz="half" idx="10"/>
          </p:nvPr>
        </p:nvSpPr>
        <p:spPr/>
        <p:txBody>
          <a:bodyPr/>
          <a:lstStyle/>
          <a:p>
            <a:fld id="{6A15AD86-CD0E-461B-AA18-D070A5CB2CAA}" type="datetime1">
              <a:rPr lang="en-US"/>
              <a:pPr/>
              <a:t>9/20/17</a:t>
            </a:fld>
            <a:endParaRPr dirty="0"/>
          </a:p>
        </p:txBody>
      </p:sp>
      <p:pic>
        <p:nvPicPr>
          <p:cNvPr id="14" name="Picture 13"/>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4257675" y="1584167"/>
            <a:ext cx="5829300" cy="4109594"/>
          </a:xfrm>
          <a:prstGeom prst="rect">
            <a:avLst/>
          </a:prstGeom>
        </p:spPr>
      </p:pic>
      <p:sp>
        <p:nvSpPr>
          <p:cNvPr id="16" name="Picture Placeholder 2"/>
          <p:cNvSpPr>
            <a:spLocks noGrp="1"/>
          </p:cNvSpPr>
          <p:nvPr>
            <p:ph type="pic" idx="13"/>
          </p:nvPr>
        </p:nvSpPr>
        <p:spPr bwMode="gray">
          <a:xfrm>
            <a:off x="4532312" y="1971675"/>
            <a:ext cx="5246688" cy="3324225"/>
          </a:xfrm>
          <a:solidFill>
            <a:schemeClr val="bg2"/>
          </a:solidFill>
          <a:ln w="12700">
            <a:solidFill>
              <a:schemeClr val="bg2"/>
            </a:solidFill>
          </a:ln>
        </p:spPr>
        <p:txBody>
          <a:bodyPr tIns="18288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61299" y="1981200"/>
            <a:ext cx="1877251" cy="3634952"/>
          </a:xfrm>
          <a:prstGeom prst="rect">
            <a:avLst/>
          </a:prstGeom>
        </p:spPr>
      </p:pic>
      <p:sp>
        <p:nvSpPr>
          <p:cNvPr id="18" name="Picture Placeholder 2"/>
          <p:cNvSpPr>
            <a:spLocks noGrp="1"/>
          </p:cNvSpPr>
          <p:nvPr>
            <p:ph type="pic" idx="1"/>
          </p:nvPr>
        </p:nvSpPr>
        <p:spPr bwMode="gray">
          <a:xfrm>
            <a:off x="1885137" y="2363138"/>
            <a:ext cx="1631569" cy="2894661"/>
          </a:xfrm>
          <a:solidFill>
            <a:schemeClr val="bg2"/>
          </a:solidFill>
          <a:ln w="12700">
            <a:solidFill>
              <a:schemeClr val="bg2"/>
            </a:solidFill>
          </a:ln>
        </p:spPr>
        <p:txBody>
          <a:bodyPr tIns="18288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Tree>
    <p:extLst>
      <p:ext uri="{BB962C8B-B14F-4D97-AF65-F5344CB8AC3E}">
        <p14:creationId xmlns:p14="http://schemas.microsoft.com/office/powerpoint/2010/main" val="8608192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Android Smartphone and Tablet: Vertical">
    <p:spTree>
      <p:nvGrpSpPr>
        <p:cNvPr id="1" name=""/>
        <p:cNvGrpSpPr/>
        <p:nvPr/>
      </p:nvGrpSpPr>
      <p:grpSpPr>
        <a:xfrm>
          <a:off x="0" y="0"/>
          <a:ext cx="0" cy="0"/>
          <a:chOff x="0" y="0"/>
          <a:chExt cx="0" cy="0"/>
        </a:xfrm>
      </p:grpSpPr>
      <p:sp>
        <p:nvSpPr>
          <p:cNvPr id="2" name="Title 1"/>
          <p:cNvSpPr>
            <a:spLocks noGrp="1"/>
          </p:cNvSpPr>
          <p:nvPr>
            <p:ph type="title"/>
          </p:nvPr>
        </p:nvSpPr>
        <p:spPr>
          <a:xfrm>
            <a:off x="531811" y="406400"/>
            <a:ext cx="5852160" cy="889000"/>
          </a:xfrm>
        </p:spPr>
        <p:txBody>
          <a:bodyPr anchor="b">
            <a:noAutofit/>
          </a:bodyPr>
          <a:lstStyle>
            <a:lvl1pPr algn="l">
              <a:defRPr sz="3600" b="0"/>
            </a:lvl1pPr>
          </a:lstStyle>
          <a:p>
            <a:r>
              <a:rPr lang="en-US" smtClean="0"/>
              <a:t>Click to edit Master title style</a:t>
            </a:r>
            <a:endParaRPr dirty="0"/>
          </a:p>
        </p:txBody>
      </p:sp>
      <p:sp>
        <p:nvSpPr>
          <p:cNvPr id="5" name="Date Placeholder 4"/>
          <p:cNvSpPr>
            <a:spLocks noGrp="1"/>
          </p:cNvSpPr>
          <p:nvPr>
            <p:ph type="dt" sz="half" idx="10"/>
          </p:nvPr>
        </p:nvSpPr>
        <p:spPr/>
        <p:txBody>
          <a:bodyPr/>
          <a:lstStyle/>
          <a:p>
            <a:fld id="{6A15AD86-CD0E-461B-AA18-D070A5CB2CAA}" type="datetime1">
              <a:rPr lang="en-US"/>
              <a:pPr/>
              <a:t>9/20/17</a:t>
            </a:fld>
            <a:endParaRPr dirty="0"/>
          </a:p>
        </p:txBody>
      </p: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val="0"/>
              </a:ext>
            </a:extLst>
          </a:blip>
          <a:srcRect r="3674"/>
          <a:stretch/>
        </p:blipFill>
        <p:spPr>
          <a:xfrm rot="5400000">
            <a:off x="5794266" y="1258781"/>
            <a:ext cx="5935471" cy="4345394"/>
          </a:xfrm>
          <a:prstGeom prst="rect">
            <a:avLst/>
          </a:prstGeom>
        </p:spPr>
      </p:pic>
      <p:sp>
        <p:nvSpPr>
          <p:cNvPr id="11" name="Picture Placeholder 2"/>
          <p:cNvSpPr>
            <a:spLocks noGrp="1"/>
          </p:cNvSpPr>
          <p:nvPr>
            <p:ph type="pic" idx="13"/>
          </p:nvPr>
        </p:nvSpPr>
        <p:spPr bwMode="gray">
          <a:xfrm>
            <a:off x="7019925" y="771524"/>
            <a:ext cx="3486149" cy="5534025"/>
          </a:xfrm>
          <a:solidFill>
            <a:schemeClr val="bg2"/>
          </a:solidFill>
          <a:ln w="12700">
            <a:solidFill>
              <a:schemeClr val="bg2"/>
            </a:solidFill>
          </a:ln>
        </p:spPr>
        <p:txBody>
          <a:bodyPr tIns="18288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pic>
        <p:nvPicPr>
          <p:cNvPr id="17" name="Picture 1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61574" y="2019300"/>
            <a:ext cx="1877251" cy="3634952"/>
          </a:xfrm>
          <a:prstGeom prst="rect">
            <a:avLst/>
          </a:prstGeom>
        </p:spPr>
      </p:pic>
      <p:sp>
        <p:nvSpPr>
          <p:cNvPr id="18" name="Picture Placeholder 2"/>
          <p:cNvSpPr>
            <a:spLocks noGrp="1"/>
          </p:cNvSpPr>
          <p:nvPr>
            <p:ph type="pic" idx="14"/>
          </p:nvPr>
        </p:nvSpPr>
        <p:spPr bwMode="gray">
          <a:xfrm>
            <a:off x="4088968" y="2401238"/>
            <a:ext cx="1618488" cy="2894661"/>
          </a:xfrm>
          <a:solidFill>
            <a:schemeClr val="bg2"/>
          </a:solidFill>
          <a:ln w="12700">
            <a:solidFill>
              <a:schemeClr val="bg2"/>
            </a:solidFill>
          </a:ln>
        </p:spPr>
        <p:txBody>
          <a:bodyPr tIns="18288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Tree>
    <p:extLst>
      <p:ext uri="{BB962C8B-B14F-4D97-AF65-F5344CB8AC3E}">
        <p14:creationId xmlns:p14="http://schemas.microsoft.com/office/powerpoint/2010/main" val="1876601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839">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Metric with Picture">
    <p:bg>
      <p:bgPr>
        <a:blipFill dpi="0" rotWithShape="1">
          <a:blip r:embed="rId2"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8" name="Rectangle 7" descr="A large metric, brief statement, and 4-color photo can be included here"/>
          <p:cNvSpPr/>
          <p:nvPr/>
        </p:nvSpPr>
        <p:spPr bwMode="hidden">
          <a:xfrm>
            <a:off x="0" y="0"/>
            <a:ext cx="12188825" cy="6858000"/>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nvGrpSpPr>
          <p:cNvPr id="2" name="Group 1"/>
          <p:cNvGrpSpPr/>
          <p:nvPr/>
        </p:nvGrpSpPr>
        <p:grpSpPr>
          <a:xfrm>
            <a:off x="-287" y="0"/>
            <a:ext cx="12189399" cy="6858000"/>
            <a:chOff x="-287" y="0"/>
            <a:chExt cx="12189399" cy="6858000"/>
          </a:xfrm>
        </p:grpSpPr>
        <p:sp>
          <p:nvSpPr>
            <p:cNvPr id="10" name="Rectangle 9"/>
            <p:cNvSpPr/>
            <p:nvPr/>
          </p:nvSpPr>
          <p:spPr bwMode="gray">
            <a:xfrm>
              <a:off x="-287" y="0"/>
              <a:ext cx="193962" cy="6852146"/>
            </a:xfrm>
            <a:prstGeom prst="rect">
              <a:avLst/>
            </a:prstGeom>
            <a:solidFill>
              <a:srgbClr val="DCE3E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1" name="Rectangle 10"/>
            <p:cNvSpPr/>
            <p:nvPr/>
          </p:nvSpPr>
          <p:spPr bwMode="gray">
            <a:xfrm>
              <a:off x="11995151" y="5854"/>
              <a:ext cx="193960" cy="6852146"/>
            </a:xfrm>
            <a:prstGeom prst="rect">
              <a:avLst/>
            </a:prstGeom>
            <a:solidFill>
              <a:srgbClr val="DCE3E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2" name="Rectangle 11"/>
            <p:cNvSpPr/>
            <p:nvPr/>
          </p:nvSpPr>
          <p:spPr bwMode="gray">
            <a:xfrm>
              <a:off x="-286" y="6400800"/>
              <a:ext cx="12189396" cy="457200"/>
            </a:xfrm>
            <a:prstGeom prst="rect">
              <a:avLst/>
            </a:prstGeom>
            <a:solidFill>
              <a:srgbClr val="DCE3E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3" name="Rectangle 12"/>
            <p:cNvSpPr/>
            <p:nvPr/>
          </p:nvSpPr>
          <p:spPr bwMode="gray">
            <a:xfrm>
              <a:off x="-286" y="0"/>
              <a:ext cx="12189398" cy="192024"/>
            </a:xfrm>
            <a:prstGeom prst="rect">
              <a:avLst/>
            </a:prstGeom>
            <a:solidFill>
              <a:srgbClr val="DCE3E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grpSp>
      <p:sp>
        <p:nvSpPr>
          <p:cNvPr id="3" name="Title 2"/>
          <p:cNvSpPr>
            <a:spLocks noGrp="1"/>
          </p:cNvSpPr>
          <p:nvPr>
            <p:ph type="title" hasCustomPrompt="1"/>
          </p:nvPr>
        </p:nvSpPr>
        <p:spPr>
          <a:xfrm>
            <a:off x="760412" y="609600"/>
            <a:ext cx="4572000" cy="2044700"/>
          </a:xfrm>
        </p:spPr>
        <p:txBody>
          <a:bodyPr/>
          <a:lstStyle>
            <a:lvl1pPr>
              <a:defRPr sz="13800" b="1"/>
            </a:lvl1pPr>
          </a:lstStyle>
          <a:p>
            <a:r>
              <a:rPr lang="en-US" dirty="0" smtClean="0"/>
              <a:t>XX</a:t>
            </a:r>
            <a:endParaRPr lang="en-US" dirty="0"/>
          </a:p>
        </p:txBody>
      </p:sp>
      <p:sp>
        <p:nvSpPr>
          <p:cNvPr id="22" name="Text Placeholder 12"/>
          <p:cNvSpPr>
            <a:spLocks noGrp="1"/>
          </p:cNvSpPr>
          <p:nvPr>
            <p:ph type="body" sz="quarter" idx="13" hasCustomPrompt="1"/>
          </p:nvPr>
        </p:nvSpPr>
        <p:spPr>
          <a:xfrm>
            <a:off x="760412" y="2666999"/>
            <a:ext cx="4572000" cy="1960881"/>
          </a:xfrm>
        </p:spPr>
        <p:txBody>
          <a:bodyPr>
            <a:noAutofit/>
          </a:bodyPr>
          <a:lstStyle>
            <a:lvl1pPr marL="1588" indent="0">
              <a:spcBef>
                <a:spcPts val="0"/>
              </a:spcBef>
              <a:buFontTx/>
              <a:buNone/>
              <a:defRPr sz="28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text</a:t>
            </a:r>
          </a:p>
        </p:txBody>
      </p:sp>
      <p:sp>
        <p:nvSpPr>
          <p:cNvPr id="5" name="Date Placeholder 4"/>
          <p:cNvSpPr>
            <a:spLocks noGrp="1"/>
          </p:cNvSpPr>
          <p:nvPr>
            <p:ph type="dt" sz="half" idx="10"/>
          </p:nvPr>
        </p:nvSpPr>
        <p:spPr/>
        <p:txBody>
          <a:bodyPr/>
          <a:lstStyle>
            <a:lvl1pPr>
              <a:defRPr>
                <a:solidFill>
                  <a:schemeClr val="bg1">
                    <a:lumMod val="60000"/>
                    <a:lumOff val="40000"/>
                  </a:schemeClr>
                </a:solidFill>
              </a:defRPr>
            </a:lvl1pPr>
          </a:lstStyle>
          <a:p>
            <a:fld id="{43D5EDE7-61B4-4C98-ADE6-D86346041BA3}" type="datetime1">
              <a:rPr lang="en-US"/>
              <a:pPr/>
              <a:t>9/20/17</a:t>
            </a:fld>
            <a:endParaRPr dirty="0"/>
          </a:p>
        </p:txBody>
      </p:sp>
      <p:pic>
        <p:nvPicPr>
          <p:cNvPr id="15" name="Oracle red badge logo" descr="Oracle logo in white on red staging background"/>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ltGray">
          <a:xfrm>
            <a:off x="531812" y="6263640"/>
            <a:ext cx="1622861" cy="594360"/>
          </a:xfrm>
          <a:prstGeom prst="rect">
            <a:avLst/>
          </a:prstGeom>
        </p:spPr>
      </p:pic>
      <p:sp>
        <p:nvSpPr>
          <p:cNvPr id="16" name="TextBox 15"/>
          <p:cNvSpPr txBox="1"/>
          <p:nvPr userDrawn="1"/>
        </p:nvSpPr>
        <p:spPr>
          <a:xfrm>
            <a:off x="8990012" y="6477000"/>
            <a:ext cx="2971800" cy="225552"/>
          </a:xfrm>
          <a:prstGeom prst="rect">
            <a:avLst/>
          </a:prstGeom>
          <a:noFill/>
        </p:spPr>
        <p:txBody>
          <a:bodyPr wrap="none" lIns="0" tIns="0" rIns="0" bIns="0" rtlCol="0" anchor="ctr" anchorCtr="0">
            <a:noAutofit/>
          </a:bodyPr>
          <a:lstStyle/>
          <a:p>
            <a:r>
              <a:rPr sz="800" dirty="0">
                <a:solidFill>
                  <a:schemeClr val="bg2">
                    <a:lumMod val="75000"/>
                  </a:schemeClr>
                </a:solidFill>
              </a:rPr>
              <a:t>Copyright © 2014 Oracle and/or its affiliates. All rights reserved.  </a:t>
            </a:r>
            <a:r>
              <a:rPr sz="800" dirty="0" smtClean="0">
                <a:solidFill>
                  <a:schemeClr val="bg2">
                    <a:lumMod val="75000"/>
                  </a:schemeClr>
                </a:solidFill>
              </a:rPr>
              <a:t>|</a:t>
            </a:r>
            <a:r>
              <a:rPr lang="en-US" sz="800" dirty="0" smtClean="0">
                <a:solidFill>
                  <a:schemeClr val="bg2">
                    <a:lumMod val="75000"/>
                  </a:schemeClr>
                </a:solidFill>
              </a:rPr>
              <a:t> </a:t>
            </a:r>
            <a:fld id="{A9DDA97E-E47D-48CF-8D55-7AA96BB8F930}" type="slidenum">
              <a:rPr lang="en-US" sz="800" smtClean="0">
                <a:solidFill>
                  <a:schemeClr val="bg2">
                    <a:lumMod val="75000"/>
                  </a:schemeClr>
                </a:solidFill>
              </a:rPr>
              <a:pPr/>
              <a:t>‹#›</a:t>
            </a:fld>
            <a:endParaRPr sz="800" dirty="0">
              <a:solidFill>
                <a:schemeClr val="bg2">
                  <a:lumMod val="75000"/>
                </a:schemeClr>
              </a:solidFill>
            </a:endParaRPr>
          </a:p>
        </p:txBody>
      </p:sp>
    </p:spTree>
    <p:extLst>
      <p:ext uri="{BB962C8B-B14F-4D97-AF65-F5344CB8AC3E}">
        <p14:creationId xmlns:p14="http://schemas.microsoft.com/office/powerpoint/2010/main" val="138181752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Safe Harbor Front">
    <p:spTree>
      <p:nvGrpSpPr>
        <p:cNvPr id="1" name=""/>
        <p:cNvGrpSpPr/>
        <p:nvPr/>
      </p:nvGrpSpPr>
      <p:grpSpPr>
        <a:xfrm>
          <a:off x="0" y="0"/>
          <a:ext cx="0" cy="0"/>
          <a:chOff x="0" y="0"/>
          <a:chExt cx="0" cy="0"/>
        </a:xfrm>
      </p:grpSpPr>
      <p:sp>
        <p:nvSpPr>
          <p:cNvPr id="5" name="TextBox 4"/>
          <p:cNvSpPr txBox="1"/>
          <p:nvPr/>
        </p:nvSpPr>
        <p:spPr>
          <a:xfrm>
            <a:off x="531812" y="1371600"/>
            <a:ext cx="11125200" cy="889000"/>
          </a:xfrm>
          <a:prstGeom prst="rect">
            <a:avLst/>
          </a:prstGeom>
          <a:noFill/>
        </p:spPr>
        <p:txBody>
          <a:bodyPr wrap="none" lIns="0" tIns="0" rIns="0" bIns="0" rtlCol="0" anchor="b">
            <a:noAutofit/>
          </a:bodyPr>
          <a:lstStyle/>
          <a:p>
            <a:pPr>
              <a:lnSpc>
                <a:spcPct val="90000"/>
              </a:lnSpc>
            </a:pPr>
            <a:r>
              <a:rPr sz="3200" dirty="0">
                <a:latin typeface="+mj-lt"/>
              </a:rPr>
              <a:t>Safe Harbor</a:t>
            </a:r>
            <a:r>
              <a:rPr sz="3200" baseline="0" dirty="0">
                <a:latin typeface="+mj-lt"/>
              </a:rPr>
              <a:t> Statement</a:t>
            </a:r>
            <a:endParaRPr sz="3200" dirty="0">
              <a:latin typeface="+mj-lt"/>
            </a:endParaRPr>
          </a:p>
        </p:txBody>
      </p:sp>
      <p:sp>
        <p:nvSpPr>
          <p:cNvPr id="6" name="TextBox 5"/>
          <p:cNvSpPr txBox="1"/>
          <p:nvPr/>
        </p:nvSpPr>
        <p:spPr>
          <a:xfrm>
            <a:off x="531812" y="2514600"/>
            <a:ext cx="11125200" cy="2286000"/>
          </a:xfrm>
          <a:prstGeom prst="rect">
            <a:avLst/>
          </a:prstGeom>
          <a:noFill/>
        </p:spPr>
        <p:txBody>
          <a:bodyPr wrap="square" lIns="0" tIns="0" rIns="0" bIns="0" rtlCol="0" anchor="t">
            <a:noAutofit/>
          </a:bodyPr>
          <a:lstStyle/>
          <a:p>
            <a:pPr>
              <a:lnSpc>
                <a:spcPct val="90000"/>
              </a:lnSpc>
            </a:pPr>
            <a:r>
              <a:rPr sz="2400" dirty="0">
                <a:latin typeface="+mn-lt"/>
              </a:rPr>
              <a:t>The following is intended to outline our general product direction. It is intended for information purposes only, and may not be incorporated into any contract. It is not a commitment to deliver any material, code, or functionality, and should not be relied upon in making purchasing decisions. The development, release, and timing of any features or functionality described for Oracle’s products remains at the sole discretion of Oracle.</a:t>
            </a:r>
          </a:p>
        </p:txBody>
      </p:sp>
      <p:sp>
        <p:nvSpPr>
          <p:cNvPr id="2" name="Date Placeholder 1"/>
          <p:cNvSpPr>
            <a:spLocks noGrp="1"/>
          </p:cNvSpPr>
          <p:nvPr>
            <p:ph type="dt" sz="half" idx="10"/>
          </p:nvPr>
        </p:nvSpPr>
        <p:spPr/>
        <p:txBody>
          <a:bodyPr>
            <a:noAutofit/>
          </a:bodyPr>
          <a:lstStyle/>
          <a:p>
            <a:fld id="{93A56FF2-64EC-4614-951E-8B8E4681BF2B}" type="datetime1">
              <a:rPr lang="en-US"/>
              <a:pPr/>
              <a:t>9/20/17</a:t>
            </a:fld>
            <a:endParaRPr dirty="0"/>
          </a:p>
        </p:txBody>
      </p:sp>
    </p:spTree>
    <p:extLst>
      <p:ext uri="{BB962C8B-B14F-4D97-AF65-F5344CB8AC3E}">
        <p14:creationId xmlns:p14="http://schemas.microsoft.com/office/powerpoint/2010/main" val="25978894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Safe Harbor Back">
    <p:spTree>
      <p:nvGrpSpPr>
        <p:cNvPr id="1" name=""/>
        <p:cNvGrpSpPr/>
        <p:nvPr/>
      </p:nvGrpSpPr>
      <p:grpSpPr>
        <a:xfrm>
          <a:off x="0" y="0"/>
          <a:ext cx="0" cy="0"/>
          <a:chOff x="0" y="0"/>
          <a:chExt cx="0" cy="0"/>
        </a:xfrm>
      </p:grpSpPr>
      <p:sp>
        <p:nvSpPr>
          <p:cNvPr id="5" name="TextBox 4"/>
          <p:cNvSpPr txBox="1"/>
          <p:nvPr/>
        </p:nvSpPr>
        <p:spPr>
          <a:xfrm>
            <a:off x="531812" y="1371600"/>
            <a:ext cx="11125200" cy="889000"/>
          </a:xfrm>
          <a:prstGeom prst="rect">
            <a:avLst/>
          </a:prstGeom>
          <a:noFill/>
        </p:spPr>
        <p:txBody>
          <a:bodyPr wrap="none" lIns="0" tIns="0" rIns="0" bIns="0" rtlCol="0" anchor="b">
            <a:noAutofit/>
          </a:bodyPr>
          <a:lstStyle/>
          <a:p>
            <a:pPr>
              <a:lnSpc>
                <a:spcPct val="90000"/>
              </a:lnSpc>
            </a:pPr>
            <a:r>
              <a:rPr sz="3200" dirty="0">
                <a:latin typeface="+mj-lt"/>
              </a:rPr>
              <a:t>Safe Harbor</a:t>
            </a:r>
            <a:r>
              <a:rPr sz="3200" baseline="0" dirty="0">
                <a:latin typeface="+mj-lt"/>
              </a:rPr>
              <a:t> Statement</a:t>
            </a:r>
            <a:endParaRPr sz="3200" dirty="0">
              <a:latin typeface="+mj-lt"/>
            </a:endParaRPr>
          </a:p>
        </p:txBody>
      </p:sp>
      <p:sp>
        <p:nvSpPr>
          <p:cNvPr id="6" name="TextBox 5"/>
          <p:cNvSpPr txBox="1"/>
          <p:nvPr/>
        </p:nvSpPr>
        <p:spPr>
          <a:xfrm>
            <a:off x="531812" y="2514600"/>
            <a:ext cx="11125200" cy="2286000"/>
          </a:xfrm>
          <a:prstGeom prst="rect">
            <a:avLst/>
          </a:prstGeom>
          <a:noFill/>
        </p:spPr>
        <p:txBody>
          <a:bodyPr wrap="square" lIns="0" tIns="0" rIns="0" bIns="0" rtlCol="0" anchor="t">
            <a:noAutofit/>
          </a:bodyPr>
          <a:lstStyle/>
          <a:p>
            <a:pPr>
              <a:lnSpc>
                <a:spcPct val="90000"/>
              </a:lnSpc>
            </a:pPr>
            <a:r>
              <a:rPr sz="2400" dirty="0">
                <a:latin typeface="+mn-lt"/>
              </a:rPr>
              <a:t>The preceding is intended to outline our general product direction. It is intended for information purposes only, and may not be incorporated into any contract. It is not a commitment to deliver any material, code, or functionality, and should not be relied upon in making purchasing decisions. The development, release, and timing of any features or functionality described for Oracle’s products remains at the sole discretion of Oracle.</a:t>
            </a:r>
          </a:p>
        </p:txBody>
      </p:sp>
      <p:sp>
        <p:nvSpPr>
          <p:cNvPr id="2" name="Date Placeholder 1"/>
          <p:cNvSpPr>
            <a:spLocks noGrp="1"/>
          </p:cNvSpPr>
          <p:nvPr>
            <p:ph type="dt" sz="half" idx="10"/>
          </p:nvPr>
        </p:nvSpPr>
        <p:spPr/>
        <p:txBody>
          <a:bodyPr>
            <a:noAutofit/>
          </a:bodyPr>
          <a:lstStyle/>
          <a:p>
            <a:fld id="{AD051CE8-BCD3-4683-83D4-D0AC55C5EB15}" type="datetime1">
              <a:rPr lang="en-US"/>
              <a:pPr/>
              <a:t>9/20/17</a:t>
            </a:fld>
            <a:endParaRPr dirty="0"/>
          </a:p>
        </p:txBody>
      </p:sp>
    </p:spTree>
    <p:extLst>
      <p:ext uri="{BB962C8B-B14F-4D97-AF65-F5344CB8AC3E}">
        <p14:creationId xmlns:p14="http://schemas.microsoft.com/office/powerpoint/2010/main" val="2358871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Positioning Statement">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A9802F-4D43-4C32-8177-0644B387545A}" type="datetime1">
              <a:rPr lang="en-US"/>
              <a:pPr/>
              <a:t>9/20/17</a:t>
            </a:fld>
            <a:endParaRPr dirty="0"/>
          </a:p>
        </p:txBody>
      </p:sp>
      <p:pic>
        <p:nvPicPr>
          <p:cNvPr id="8" name="Picture 7" descr="&quot;Hardware and Software Engineered to work together&quot; tagline in red and black"/>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820860" y="2313432"/>
            <a:ext cx="6547104" cy="1832339"/>
          </a:xfrm>
          <a:prstGeom prst="rect">
            <a:avLst/>
          </a:prstGeom>
        </p:spPr>
      </p:pic>
    </p:spTree>
    <p:extLst>
      <p:ext uri="{BB962C8B-B14F-4D97-AF65-F5344CB8AC3E}">
        <p14:creationId xmlns:p14="http://schemas.microsoft.com/office/powerpoint/2010/main" val="3709137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blank" preserve="1">
  <p:cSld name="Oracle logo">
    <p:bg bwMode="ltGray">
      <p:bgRef idx="1001">
        <a:schemeClr val="bg1"/>
      </p:bgRef>
    </p:bg>
    <p:spTree>
      <p:nvGrpSpPr>
        <p:cNvPr id="1" name=""/>
        <p:cNvGrpSpPr/>
        <p:nvPr/>
      </p:nvGrpSpPr>
      <p:grpSpPr>
        <a:xfrm>
          <a:off x="0" y="0"/>
          <a:ext cx="0" cy="0"/>
          <a:chOff x="0" y="0"/>
          <a:chExt cx="0" cy="0"/>
        </a:xfrm>
      </p:grpSpPr>
      <p:pic>
        <p:nvPicPr>
          <p:cNvPr id="2" name="Picture 1" descr="Oracle logo in white on red staging background. Light blue frame around perimete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hidden">
          <a:xfrm>
            <a:off x="138023" y="129398"/>
            <a:ext cx="11912778" cy="6547450"/>
          </a:xfrm>
          <a:prstGeom prst="rect">
            <a:avLst/>
          </a:prstGeom>
          <a:noFill/>
          <a:ln>
            <a:noFill/>
          </a:ln>
        </p:spPr>
      </p:pic>
      <p:grpSp>
        <p:nvGrpSpPr>
          <p:cNvPr id="3" name="Group 2"/>
          <p:cNvGrpSpPr/>
          <p:nvPr userDrawn="1"/>
        </p:nvGrpSpPr>
        <p:grpSpPr>
          <a:xfrm>
            <a:off x="-287" y="0"/>
            <a:ext cx="12189399" cy="6858000"/>
            <a:chOff x="-287" y="0"/>
            <a:chExt cx="12189399" cy="6858000"/>
          </a:xfrm>
        </p:grpSpPr>
        <p:sp>
          <p:nvSpPr>
            <p:cNvPr id="6" name="Rectangle 5"/>
            <p:cNvSpPr/>
            <p:nvPr/>
          </p:nvSpPr>
          <p:spPr bwMode="gray">
            <a:xfrm>
              <a:off x="-287" y="0"/>
              <a:ext cx="193962" cy="685214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7" name="Rectangle 6"/>
            <p:cNvSpPr/>
            <p:nvPr/>
          </p:nvSpPr>
          <p:spPr bwMode="gray">
            <a:xfrm>
              <a:off x="11995151" y="5854"/>
              <a:ext cx="193960" cy="685214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8" name="Rectangle 7"/>
            <p:cNvSpPr/>
            <p:nvPr/>
          </p:nvSpPr>
          <p:spPr bwMode="gray">
            <a:xfrm>
              <a:off x="-286" y="6400800"/>
              <a:ext cx="12189396" cy="4572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9" name="Rectangle 8"/>
            <p:cNvSpPr/>
            <p:nvPr/>
          </p:nvSpPr>
          <p:spPr bwMode="gray">
            <a:xfrm>
              <a:off x="-286" y="0"/>
              <a:ext cx="12189398" cy="192024"/>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grpSp>
      <p:pic>
        <p:nvPicPr>
          <p:cNvPr id="11" name="Picture 10"/>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bwMode="black">
          <a:xfrm>
            <a:off x="3822128" y="2843826"/>
            <a:ext cx="4544568" cy="569547"/>
          </a:xfrm>
          <a:prstGeom prst="rect">
            <a:avLst/>
          </a:prstGeom>
        </p:spPr>
      </p:pic>
    </p:spTree>
    <p:extLst>
      <p:ext uri="{BB962C8B-B14F-4D97-AF65-F5344CB8AC3E}">
        <p14:creationId xmlns:p14="http://schemas.microsoft.com/office/powerpoint/2010/main" val="1065755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31151" y="1524001"/>
            <a:ext cx="11126522" cy="4419600"/>
          </a:xfrm>
        </p:spPr>
        <p:txBody>
          <a:bodyPr vert="eaVert">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noAutofit/>
          </a:bodyPr>
          <a:lstStyle/>
          <a:p>
            <a:fld id="{21991926-9D37-40E7-80C4-EC5F27AFCB67}" type="datetimeFigureOut">
              <a:rPr lang="en-US" smtClean="0"/>
              <a:pPr/>
              <a:t>9/20/17</a:t>
            </a:fld>
            <a:endParaRPr lang="en-US"/>
          </a:p>
        </p:txBody>
      </p:sp>
    </p:spTree>
    <p:extLst>
      <p:ext uri="{BB962C8B-B14F-4D97-AF65-F5344CB8AC3E}">
        <p14:creationId xmlns:p14="http://schemas.microsoft.com/office/powerpoint/2010/main" val="3862187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285413" y="533400"/>
            <a:ext cx="1371600" cy="5410200"/>
          </a:xfrm>
        </p:spPr>
        <p:txBody>
          <a:bodyPr vert="eaVert"/>
          <a:lstStyle>
            <a:lvl1pPr>
              <a:defRPr/>
            </a:lvl1pPr>
          </a:lstStyle>
          <a:p>
            <a:r>
              <a:rPr lang="en-US" smtClean="0"/>
              <a:t>Click to edit Master title style</a:t>
            </a:r>
            <a:endParaRPr dirty="0"/>
          </a:p>
        </p:txBody>
      </p:sp>
      <p:sp>
        <p:nvSpPr>
          <p:cNvPr id="3" name="Vertical Text Placeholder 2"/>
          <p:cNvSpPr>
            <a:spLocks noGrp="1"/>
          </p:cNvSpPr>
          <p:nvPr>
            <p:ph type="body" orient="vert" idx="1"/>
          </p:nvPr>
        </p:nvSpPr>
        <p:spPr>
          <a:xfrm>
            <a:off x="531813" y="533400"/>
            <a:ext cx="9524999"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6D3D3DC0-E8DA-4DFB-93A6-6089D43271B1}" type="datetime1">
              <a:rPr lang="en-US"/>
              <a:pPr/>
              <a:t>9/20/17</a:t>
            </a:fld>
            <a:endParaRPr dirty="0"/>
          </a:p>
        </p:txBody>
      </p:sp>
    </p:spTree>
    <p:extLst>
      <p:ext uri="{BB962C8B-B14F-4D97-AF65-F5344CB8AC3E}">
        <p14:creationId xmlns:p14="http://schemas.microsoft.com/office/powerpoint/2010/main" val="2173454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New Template_Program Agenda">
    <p:bg>
      <p:bgPr>
        <a:solidFill>
          <a:schemeClr val="bg1"/>
        </a:solidFill>
        <a:effectLst/>
      </p:bgPr>
    </p:bg>
    <p:spTree>
      <p:nvGrpSpPr>
        <p:cNvPr id="1" name=""/>
        <p:cNvGrpSpPr/>
        <p:nvPr/>
      </p:nvGrpSpPr>
      <p:grpSpPr>
        <a:xfrm>
          <a:off x="0" y="0"/>
          <a:ext cx="0" cy="0"/>
          <a:chOff x="0" y="0"/>
          <a:chExt cx="0" cy="0"/>
        </a:xfrm>
      </p:grpSpPr>
      <p:sp>
        <p:nvSpPr>
          <p:cNvPr id="4" name="Rectangle 3"/>
          <p:cNvSpPr/>
          <p:nvPr userDrawn="1"/>
        </p:nvSpPr>
        <p:spPr>
          <a:xfrm>
            <a:off x="0" y="1547285"/>
            <a:ext cx="12188825" cy="3972983"/>
          </a:xfrm>
          <a:prstGeom prst="rect">
            <a:avLst/>
          </a:prstGeom>
          <a:gradFill flip="none" rotWithShape="1">
            <a:gsLst>
              <a:gs pos="0">
                <a:srgbClr val="B3B3B3"/>
              </a:gs>
              <a:gs pos="100000">
                <a:srgbClr val="F3F3F3"/>
              </a:gs>
            </a:gsLst>
            <a:lin ang="16200000" scaled="0"/>
            <a:tileRect/>
          </a:gradFill>
          <a:ln>
            <a:noFill/>
          </a:ln>
          <a:effectLst>
            <a:outerShdw blurRad="152400" dist="63500" dir="78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anchor="ctr"/>
          <a:lstStyle/>
          <a:p>
            <a:pPr algn="ctr" fontAlgn="auto">
              <a:spcBef>
                <a:spcPts val="0"/>
              </a:spcBef>
              <a:spcAft>
                <a:spcPts val="0"/>
              </a:spcAft>
              <a:defRPr/>
            </a:pPr>
            <a:endParaRPr lang="en-US" dirty="0"/>
          </a:p>
        </p:txBody>
      </p:sp>
      <p:grpSp>
        <p:nvGrpSpPr>
          <p:cNvPr id="2" name="Group 9"/>
          <p:cNvGrpSpPr>
            <a:grpSpLocks/>
          </p:cNvGrpSpPr>
          <p:nvPr userDrawn="1"/>
        </p:nvGrpSpPr>
        <p:grpSpPr bwMode="auto">
          <a:xfrm>
            <a:off x="0" y="6172201"/>
            <a:ext cx="12188825" cy="224367"/>
            <a:chOff x="0" y="4629150"/>
            <a:chExt cx="9144000" cy="168275"/>
          </a:xfrm>
        </p:grpSpPr>
        <p:pic>
          <p:nvPicPr>
            <p:cNvPr id="7" name="Picture 25" descr="Red Bar"/>
            <p:cNvPicPr>
              <a:picLocks noChangeAspect="1" noChangeArrowheads="1"/>
            </p:cNvPicPr>
            <p:nvPr/>
          </p:nvPicPr>
          <p:blipFill>
            <a:blip r:embed="rId2" cstate="print"/>
            <a:srcRect/>
            <a:stretch>
              <a:fillRect/>
            </a:stretch>
          </p:blipFill>
          <p:spPr bwMode="auto">
            <a:xfrm>
              <a:off x="0" y="4629150"/>
              <a:ext cx="9144000" cy="168275"/>
            </a:xfrm>
            <a:prstGeom prst="rect">
              <a:avLst/>
            </a:prstGeom>
            <a:solidFill>
              <a:schemeClr val="accent1"/>
            </a:solidFill>
            <a:ln w="9525">
              <a:noFill/>
              <a:miter lim="800000"/>
              <a:headEnd/>
              <a:tailEnd/>
            </a:ln>
          </p:spPr>
        </p:pic>
        <p:pic>
          <p:nvPicPr>
            <p:cNvPr id="8" name="Picture 20" descr="Oracle WHITE"/>
            <p:cNvPicPr>
              <a:picLocks noChangeArrowheads="1"/>
            </p:cNvPicPr>
            <p:nvPr userDrawn="1"/>
          </p:nvPicPr>
          <p:blipFill>
            <a:blip r:embed="rId3" cstate="print"/>
            <a:srcRect/>
            <a:stretch>
              <a:fillRect/>
            </a:stretch>
          </p:blipFill>
          <p:spPr bwMode="auto">
            <a:xfrm>
              <a:off x="8015479" y="4668926"/>
              <a:ext cx="704056" cy="88722"/>
            </a:xfrm>
            <a:prstGeom prst="rect">
              <a:avLst/>
            </a:prstGeom>
            <a:noFill/>
            <a:ln w="9525">
              <a:noFill/>
              <a:miter lim="800000"/>
              <a:headEnd/>
              <a:tailEnd/>
            </a:ln>
          </p:spPr>
        </p:pic>
      </p:grpSp>
      <p:sp>
        <p:nvSpPr>
          <p:cNvPr id="9" name="Rectangle 8"/>
          <p:cNvSpPr/>
          <p:nvPr userDrawn="1"/>
        </p:nvSpPr>
        <p:spPr>
          <a:xfrm>
            <a:off x="0" y="1"/>
            <a:ext cx="768151" cy="742951"/>
          </a:xfrm>
          <a:prstGeom prst="rect">
            <a:avLst/>
          </a:prstGeom>
          <a:gradFill flip="none" rotWithShape="1">
            <a:gsLst>
              <a:gs pos="20000">
                <a:srgbClr val="AA0000"/>
              </a:gs>
              <a:gs pos="90000">
                <a:srgbClr val="FF1414"/>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anchor="ctr"/>
          <a:lstStyle/>
          <a:p>
            <a:pPr algn="ctr" fontAlgn="auto">
              <a:spcBef>
                <a:spcPts val="0"/>
              </a:spcBef>
              <a:spcAft>
                <a:spcPts val="0"/>
              </a:spcAft>
              <a:defRPr/>
            </a:pPr>
            <a:endParaRPr lang="en-US" dirty="0"/>
          </a:p>
        </p:txBody>
      </p:sp>
      <p:sp>
        <p:nvSpPr>
          <p:cNvPr id="17" name="Title 1"/>
          <p:cNvSpPr>
            <a:spLocks noGrp="1"/>
          </p:cNvSpPr>
          <p:nvPr>
            <p:ph type="title"/>
          </p:nvPr>
        </p:nvSpPr>
        <p:spPr>
          <a:xfrm>
            <a:off x="1073029" y="327385"/>
            <a:ext cx="10359637" cy="1015993"/>
          </a:xfrm>
        </p:spPr>
        <p:txBody>
          <a:bodyPr/>
          <a:lstStyle>
            <a:lvl1pPr algn="l" defTabSz="1218987" rtl="0" eaLnBrk="1" latinLnBrk="0" hangingPunct="1">
              <a:lnSpc>
                <a:spcPct val="90000"/>
              </a:lnSpc>
              <a:spcBef>
                <a:spcPct val="0"/>
              </a:spcBef>
              <a:buNone/>
              <a:defRPr lang="en-US" sz="3700" b="1" kern="1200" dirty="0">
                <a:ln w="0">
                  <a:noFill/>
                </a:ln>
                <a:solidFill>
                  <a:schemeClr val="tx1"/>
                </a:solidFill>
                <a:effectLst/>
                <a:latin typeface="Arial" pitchFamily="34" charset="0"/>
                <a:ea typeface="+mj-ea"/>
                <a:cs typeface="Arial" pitchFamily="34" charset="0"/>
              </a:defRPr>
            </a:lvl1pPr>
          </a:lstStyle>
          <a:p>
            <a:r>
              <a:rPr lang="en-US" smtClean="0"/>
              <a:t>Click to edit Master title style</a:t>
            </a:r>
            <a:endParaRPr lang="en-US" dirty="0"/>
          </a:p>
        </p:txBody>
      </p:sp>
      <p:sp>
        <p:nvSpPr>
          <p:cNvPr id="5" name="Text Placeholder 4"/>
          <p:cNvSpPr>
            <a:spLocks noGrp="1"/>
          </p:cNvSpPr>
          <p:nvPr>
            <p:ph type="body" sz="quarter" idx="13"/>
          </p:nvPr>
        </p:nvSpPr>
        <p:spPr>
          <a:xfrm>
            <a:off x="1073029" y="1817510"/>
            <a:ext cx="10359637" cy="3488268"/>
          </a:xfrm>
        </p:spPr>
        <p:txBody>
          <a:bodyPr/>
          <a:lstStyle>
            <a:lvl1pPr marL="457120" indent="-457120">
              <a:lnSpc>
                <a:spcPct val="120000"/>
              </a:lnSpc>
              <a:buSzPct val="90000"/>
              <a:buFont typeface="Wingdings" pitchFamily="2" charset="2"/>
              <a:buChar char="§"/>
              <a:defRPr sz="3200">
                <a:solidFill>
                  <a:schemeClr val="tx1"/>
                </a:solidFill>
              </a:defRPr>
            </a:lvl1pPr>
          </a:lstStyle>
          <a:p>
            <a:pPr lvl="0"/>
            <a:r>
              <a:rPr lang="en-US" smtClean="0"/>
              <a:t>Click to edit Master text styles</a:t>
            </a:r>
          </a:p>
        </p:txBody>
      </p:sp>
    </p:spTree>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with Picture and Logo">
    <p:bg>
      <p:bgPr>
        <a:blipFill dpi="0" rotWithShape="1">
          <a:blip r:embed="rId2"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2" name="Rectangle 21" descr="Full slide 4-color photo can be inserted here. Customer/Partner and secondary logo can be included"/>
          <p:cNvSpPr/>
          <p:nvPr/>
        </p:nvSpPr>
        <p:spPr bwMode="hidden">
          <a:xfrm>
            <a:off x="0" y="0"/>
            <a:ext cx="12188825" cy="6858000"/>
          </a:xfrm>
          <a:prstGeom prst="rect">
            <a:avLst/>
          </a:prstGeom>
          <a:solidFill>
            <a:srgbClr val="46575E">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Title 1"/>
          <p:cNvSpPr>
            <a:spLocks noGrp="1"/>
          </p:cNvSpPr>
          <p:nvPr>
            <p:ph type="ctrTitle"/>
          </p:nvPr>
        </p:nvSpPr>
        <p:spPr>
          <a:xfrm>
            <a:off x="531814" y="739775"/>
            <a:ext cx="8763000" cy="1470025"/>
          </a:xfrm>
        </p:spPr>
        <p:txBody>
          <a:bodyPr/>
          <a:lstStyle>
            <a:lvl1pPr>
              <a:lnSpc>
                <a:spcPct val="80000"/>
              </a:lnSpc>
              <a:defRPr sz="4800"/>
            </a:lvl1pPr>
          </a:lstStyle>
          <a:p>
            <a:r>
              <a:rPr lang="en-US" smtClean="0"/>
              <a:t>Click to edit Master title style</a:t>
            </a:r>
            <a:endParaRPr dirty="0"/>
          </a:p>
        </p:txBody>
      </p:sp>
      <p:sp>
        <p:nvSpPr>
          <p:cNvPr id="3" name="Subtitle 2"/>
          <p:cNvSpPr>
            <a:spLocks noGrp="1"/>
          </p:cNvSpPr>
          <p:nvPr>
            <p:ph type="subTitle" idx="1"/>
          </p:nvPr>
        </p:nvSpPr>
        <p:spPr>
          <a:xfrm>
            <a:off x="531763" y="2286000"/>
            <a:ext cx="8764141"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13" name="Text Placeholder 12"/>
          <p:cNvSpPr>
            <a:spLocks noGrp="1"/>
          </p:cNvSpPr>
          <p:nvPr>
            <p:ph type="body" sz="quarter" idx="13" hasCustomPrompt="1"/>
          </p:nvPr>
        </p:nvSpPr>
        <p:spPr>
          <a:xfrm>
            <a:off x="531814" y="3429451"/>
            <a:ext cx="8763000" cy="2514149"/>
          </a:xfrm>
        </p:spPr>
        <p:txBody>
          <a:bodyPr>
            <a:noAutofit/>
          </a:bodyPr>
          <a:lstStyle>
            <a:lvl1pPr marL="1588" indent="0">
              <a:spcBef>
                <a:spcPts val="0"/>
              </a:spcBef>
              <a:buFontTx/>
              <a:buNone/>
              <a:defRPr sz="24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presenter’s name, title, division/business unit/organization and date</a:t>
            </a:r>
          </a:p>
        </p:txBody>
      </p:sp>
      <p:sp>
        <p:nvSpPr>
          <p:cNvPr id="4" name="Date Placeholder 3"/>
          <p:cNvSpPr>
            <a:spLocks noGrp="1"/>
          </p:cNvSpPr>
          <p:nvPr>
            <p:ph type="dt" sz="half" idx="10"/>
          </p:nvPr>
        </p:nvSpPr>
        <p:spPr/>
        <p:txBody>
          <a:bodyPr/>
          <a:lstStyle/>
          <a:p>
            <a:fld id="{585FCE51-BA3E-43B9-8C27-47617E4B4FE5}" type="datetime1">
              <a:rPr lang="en-US"/>
              <a:pPr/>
              <a:t>9/20/17</a:t>
            </a:fld>
            <a:endParaRPr dirty="0"/>
          </a:p>
        </p:txBody>
      </p:sp>
      <p:sp>
        <p:nvSpPr>
          <p:cNvPr id="12" name="Rectangle 11"/>
          <p:cNvSpPr/>
          <p:nvPr/>
        </p:nvSpPr>
        <p:spPr bwMode="white">
          <a:xfrm>
            <a:off x="9828212" y="0"/>
            <a:ext cx="1828800"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1" name="Text Placeholder 12"/>
          <p:cNvSpPr>
            <a:spLocks noGrp="1"/>
          </p:cNvSpPr>
          <p:nvPr>
            <p:ph type="body" sz="quarter" idx="15" hasCustomPrompt="1"/>
          </p:nvPr>
        </p:nvSpPr>
        <p:spPr>
          <a:xfrm>
            <a:off x="9904412" y="228600"/>
            <a:ext cx="1676400" cy="228600"/>
          </a:xfrm>
        </p:spPr>
        <p:txBody>
          <a:bodyPr anchor="b">
            <a:normAutofit/>
          </a:bodyPr>
          <a:lstStyle>
            <a:lvl1pPr marL="1588" indent="0" algn="ctr">
              <a:spcBef>
                <a:spcPts val="0"/>
              </a:spcBef>
              <a:buFontTx/>
              <a:buNone/>
              <a:defRPr sz="1400" baseline="0">
                <a:solidFill>
                  <a:schemeClr val="bg1"/>
                </a:solidFill>
              </a:defRPr>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text</a:t>
            </a:r>
          </a:p>
        </p:txBody>
      </p:sp>
      <p:pic>
        <p:nvPicPr>
          <p:cNvPr id="14" name="Oracle red badge logo" descr="Oracle logo in white on red staging background"/>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ltGray">
          <a:xfrm>
            <a:off x="531812" y="6263640"/>
            <a:ext cx="1622861" cy="594360"/>
          </a:xfrm>
          <a:prstGeom prst="rect">
            <a:avLst/>
          </a:prstGeom>
        </p:spPr>
      </p:pic>
      <p:sp>
        <p:nvSpPr>
          <p:cNvPr id="15" name="TextBox 14"/>
          <p:cNvSpPr txBox="1"/>
          <p:nvPr userDrawn="1"/>
        </p:nvSpPr>
        <p:spPr>
          <a:xfrm>
            <a:off x="8990012" y="6477000"/>
            <a:ext cx="2971800" cy="225552"/>
          </a:xfrm>
          <a:prstGeom prst="rect">
            <a:avLst/>
          </a:prstGeom>
          <a:noFill/>
        </p:spPr>
        <p:txBody>
          <a:bodyPr wrap="none" lIns="0" tIns="0" rIns="0" bIns="0" rtlCol="0" anchor="ctr" anchorCtr="0">
            <a:noAutofit/>
          </a:bodyPr>
          <a:lstStyle/>
          <a:p>
            <a:r>
              <a:rPr sz="800" dirty="0">
                <a:solidFill>
                  <a:schemeClr val="tx1">
                    <a:lumMod val="60000"/>
                    <a:lumOff val="40000"/>
                  </a:schemeClr>
                </a:solidFill>
              </a:rPr>
              <a:t>Copyright © 2014 Oracle and/or its affiliates. All rights reserved.  </a:t>
            </a:r>
            <a:r>
              <a:rPr sz="800" dirty="0" smtClean="0">
                <a:solidFill>
                  <a:schemeClr val="tx1">
                    <a:lumMod val="60000"/>
                    <a:lumOff val="40000"/>
                  </a:schemeClr>
                </a:solidFill>
              </a:rPr>
              <a:t>|</a:t>
            </a:r>
            <a:r>
              <a:rPr lang="en-US" sz="800" dirty="0" smtClean="0">
                <a:solidFill>
                  <a:schemeClr val="tx1">
                    <a:lumMod val="60000"/>
                    <a:lumOff val="40000"/>
                  </a:schemeClr>
                </a:solidFill>
              </a:rPr>
              <a:t> </a:t>
            </a:r>
            <a:fld id="{A9DDA97E-E47D-48CF-8D55-7AA96BB8F930}" type="slidenum">
              <a:rPr lang="en-US" sz="800" smtClean="0">
                <a:solidFill>
                  <a:schemeClr val="tx1">
                    <a:lumMod val="60000"/>
                    <a:lumOff val="40000"/>
                  </a:schemeClr>
                </a:solidFill>
              </a:rPr>
              <a:pPr/>
              <a:t>‹#›</a:t>
            </a:fld>
            <a:endParaRPr sz="800" dirty="0">
              <a:solidFill>
                <a:schemeClr val="tx1">
                  <a:lumMod val="60000"/>
                  <a:lumOff val="40000"/>
                </a:schemeClr>
              </a:solidFill>
            </a:endParaRPr>
          </a:p>
        </p:txBody>
      </p:sp>
    </p:spTree>
    <p:extLst>
      <p:ext uri="{BB962C8B-B14F-4D97-AF65-F5344CB8AC3E}">
        <p14:creationId xmlns:p14="http://schemas.microsoft.com/office/powerpoint/2010/main" val="30637809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cSld name="Title Subtitl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1077103" y="1552221"/>
            <a:ext cx="10544603" cy="4396316"/>
          </a:xfrm>
        </p:spPr>
        <p:txBody>
          <a:bodyPr/>
          <a:lstStyle>
            <a:lvl1pPr>
              <a:defRPr sz="3200"/>
            </a:lvl1pPr>
            <a:lvl2pPr>
              <a:defRPr sz="2700"/>
            </a:lvl2pPr>
            <a:lvl3pPr>
              <a:defRPr sz="2400"/>
            </a:lvl3pPr>
            <a:lvl4pPr>
              <a:defRPr sz="2400"/>
            </a:lvl4pPr>
            <a:lvl5pPr>
              <a:defRPr sz="2400"/>
            </a:lvl5pPr>
            <a:lvl6pPr>
              <a:defRPr sz="1500"/>
            </a:lvl6pPr>
            <a:lvl7pPr>
              <a:defRPr sz="1500"/>
            </a:lvl7pPr>
            <a:lvl8pPr>
              <a:defRPr sz="1500"/>
            </a:lvl8pPr>
            <a:lvl9pPr>
              <a:defRPr sz="15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hasCustomPrompt="1"/>
          </p:nvPr>
        </p:nvSpPr>
        <p:spPr>
          <a:xfrm>
            <a:off x="1077104" y="878097"/>
            <a:ext cx="10849323" cy="424921"/>
          </a:xfrm>
        </p:spPr>
        <p:txBody>
          <a:bodyPr/>
          <a:lstStyle>
            <a:lvl1pPr marL="0" indent="0">
              <a:buNone/>
              <a:defRPr sz="3200">
                <a:solidFill>
                  <a:schemeClr val="accent2"/>
                </a:solidFill>
              </a:defRPr>
            </a:lvl1pPr>
            <a:lvl2pPr>
              <a:defRPr sz="2000"/>
            </a:lvl2pPr>
            <a:lvl3pPr>
              <a:defRPr sz="1600"/>
            </a:lvl3pPr>
            <a:lvl4pPr>
              <a:defRPr sz="1500"/>
            </a:lvl4pPr>
            <a:lvl5pPr>
              <a:defRPr sz="1500"/>
            </a:lvl5pPr>
            <a:lvl6pPr>
              <a:defRPr sz="1500"/>
            </a:lvl6pPr>
            <a:lvl7pPr>
              <a:defRPr sz="1500"/>
            </a:lvl7pPr>
            <a:lvl8pPr>
              <a:defRPr sz="1500"/>
            </a:lvl8pPr>
            <a:lvl9pPr>
              <a:defRPr sz="1500"/>
            </a:lvl9pPr>
          </a:lstStyle>
          <a:p>
            <a:pPr lvl="0"/>
            <a:r>
              <a:rPr lang="en-US" dirty="0" smtClean="0"/>
              <a:t>Click to edit Subtitle</a:t>
            </a:r>
          </a:p>
        </p:txBody>
      </p:sp>
      <p:sp>
        <p:nvSpPr>
          <p:cNvPr id="5" name="Footer Placeholder 4"/>
          <p:cNvSpPr>
            <a:spLocks noGrp="1"/>
          </p:cNvSpPr>
          <p:nvPr>
            <p:ph type="ftr" sz="quarter" idx="10"/>
          </p:nvPr>
        </p:nvSpPr>
        <p:spPr>
          <a:xfrm>
            <a:off x="8048027" y="6389127"/>
            <a:ext cx="3859795" cy="366183"/>
          </a:xfrm>
          <a:prstGeom prst="rect">
            <a:avLst/>
          </a:prstGeom>
        </p:spPr>
        <p:txBody>
          <a:bodyPr lIns="121899" tIns="60949" rIns="121899" bIns="60949"/>
          <a:lstStyle>
            <a:lvl1pPr>
              <a:defRPr/>
            </a:lvl1pPr>
          </a:lstStyle>
          <a:p>
            <a:pPr>
              <a:defRPr/>
            </a:pPr>
            <a:endParaRPr lang="en-US" dirty="0"/>
          </a:p>
        </p:txBody>
      </p:sp>
    </p:spTree>
    <p:extLst>
      <p:ext uri="{BB962C8B-B14F-4D97-AF65-F5344CB8AC3E}">
        <p14:creationId xmlns:p14="http://schemas.microsoft.com/office/powerpoint/2010/main" val="14226898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x">
  <p:cSld name="1_Title, Subtitle, and Content">
    <p:spTree>
      <p:nvGrpSpPr>
        <p:cNvPr id="1" name=""/>
        <p:cNvGrpSpPr/>
        <p:nvPr/>
      </p:nvGrpSpPr>
      <p:grpSpPr>
        <a:xfrm>
          <a:off x="0" y="0"/>
          <a:ext cx="0" cy="0"/>
          <a:chOff x="0" y="0"/>
          <a:chExt cx="0" cy="0"/>
        </a:xfrm>
      </p:grpSpPr>
      <p:grpSp>
        <p:nvGrpSpPr>
          <p:cNvPr id="97" name="Group 97"/>
          <p:cNvGrpSpPr/>
          <p:nvPr/>
        </p:nvGrpSpPr>
        <p:grpSpPr>
          <a:xfrm>
            <a:off x="-287" y="-1"/>
            <a:ext cx="12198933" cy="6858001"/>
            <a:chOff x="0" y="0"/>
            <a:chExt cx="12189399" cy="6858000"/>
          </a:xfrm>
        </p:grpSpPr>
        <p:sp>
          <p:nvSpPr>
            <p:cNvPr id="93" name="Shape 93"/>
            <p:cNvSpPr/>
            <p:nvPr/>
          </p:nvSpPr>
          <p:spPr>
            <a:xfrm>
              <a:off x="0" y="-1"/>
              <a:ext cx="193963" cy="6852147"/>
            </a:xfrm>
            <a:prstGeom prst="rect">
              <a:avLst/>
            </a:prstGeom>
            <a:solidFill>
              <a:srgbClr val="DCE3E4"/>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sz="1800"/>
            </a:p>
          </p:txBody>
        </p:sp>
        <p:sp>
          <p:nvSpPr>
            <p:cNvPr id="94" name="Shape 94"/>
            <p:cNvSpPr/>
            <p:nvPr/>
          </p:nvSpPr>
          <p:spPr>
            <a:xfrm>
              <a:off x="11995438" y="5853"/>
              <a:ext cx="193961" cy="6852147"/>
            </a:xfrm>
            <a:prstGeom prst="rect">
              <a:avLst/>
            </a:prstGeom>
            <a:solidFill>
              <a:srgbClr val="DCE3E4"/>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sz="1800"/>
            </a:p>
          </p:txBody>
        </p:sp>
        <p:sp>
          <p:nvSpPr>
            <p:cNvPr id="95" name="Shape 95"/>
            <p:cNvSpPr/>
            <p:nvPr/>
          </p:nvSpPr>
          <p:spPr>
            <a:xfrm>
              <a:off x="0" y="6400800"/>
              <a:ext cx="12189398" cy="457200"/>
            </a:xfrm>
            <a:prstGeom prst="rect">
              <a:avLst/>
            </a:prstGeom>
            <a:solidFill>
              <a:srgbClr val="DCE3E4"/>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sz="1800"/>
            </a:p>
          </p:txBody>
        </p:sp>
        <p:sp>
          <p:nvSpPr>
            <p:cNvPr id="96" name="Shape 96"/>
            <p:cNvSpPr/>
            <p:nvPr/>
          </p:nvSpPr>
          <p:spPr>
            <a:xfrm>
              <a:off x="1" y="-1"/>
              <a:ext cx="12189399" cy="192025"/>
            </a:xfrm>
            <a:prstGeom prst="rect">
              <a:avLst/>
            </a:prstGeom>
            <a:solidFill>
              <a:srgbClr val="DCE3E4"/>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sz="1800"/>
            </a:p>
          </p:txBody>
        </p:sp>
      </p:grpSp>
      <p:pic>
        <p:nvPicPr>
          <p:cNvPr id="98" name="image1.png" descr="Oracle logo in white on red staging background"/>
          <p:cNvPicPr>
            <a:picLocks noChangeAspect="1"/>
          </p:cNvPicPr>
          <p:nvPr/>
        </p:nvPicPr>
        <p:blipFill>
          <a:blip r:embed="rId2">
            <a:extLst/>
          </a:blip>
          <a:stretch>
            <a:fillRect/>
          </a:stretch>
        </p:blipFill>
        <p:spPr>
          <a:xfrm>
            <a:off x="532228" y="6263641"/>
            <a:ext cx="1624131" cy="594361"/>
          </a:xfrm>
          <a:prstGeom prst="rect">
            <a:avLst/>
          </a:prstGeom>
          <a:ln w="12700">
            <a:miter lim="400000"/>
          </a:ln>
        </p:spPr>
      </p:pic>
      <p:sp>
        <p:nvSpPr>
          <p:cNvPr id="99" name="Shape 99"/>
          <p:cNvSpPr/>
          <p:nvPr/>
        </p:nvSpPr>
        <p:spPr>
          <a:xfrm>
            <a:off x="8698758" y="6586134"/>
            <a:ext cx="2768947" cy="12311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defRPr sz="800">
                <a:solidFill>
                  <a:srgbClr val="9F9F9F"/>
                </a:solidFill>
              </a:defRPr>
            </a:lvl1pPr>
          </a:lstStyle>
          <a:p>
            <a:r>
              <a:rPr sz="800"/>
              <a:t>Copyright © 2016 Oracle and/or its affiliates. </a:t>
            </a:r>
            <a:r>
              <a:rPr sz="800" dirty="0"/>
              <a:t>All rights reserved.  |</a:t>
            </a:r>
          </a:p>
        </p:txBody>
      </p:sp>
      <p:sp>
        <p:nvSpPr>
          <p:cNvPr id="100" name="Shape 100"/>
          <p:cNvSpPr>
            <a:spLocks noGrp="1"/>
          </p:cNvSpPr>
          <p:nvPr>
            <p:ph type="title"/>
          </p:nvPr>
        </p:nvSpPr>
        <p:spPr>
          <a:prstGeom prst="rect">
            <a:avLst/>
          </a:prstGeom>
        </p:spPr>
        <p:txBody>
          <a:bodyPr/>
          <a:lstStyle/>
          <a:p>
            <a:r>
              <a:t>Title Text</a:t>
            </a:r>
          </a:p>
        </p:txBody>
      </p:sp>
      <p:sp>
        <p:nvSpPr>
          <p:cNvPr id="101" name="Shape 101"/>
          <p:cNvSpPr>
            <a:spLocks noGrp="1"/>
          </p:cNvSpPr>
          <p:nvPr>
            <p:ph type="body" sz="quarter" idx="1"/>
          </p:nvPr>
        </p:nvSpPr>
        <p:spPr>
          <a:xfrm>
            <a:off x="532228" y="1373740"/>
            <a:ext cx="11133902" cy="343300"/>
          </a:xfrm>
          <a:prstGeom prst="rect">
            <a:avLst/>
          </a:prstGeom>
        </p:spPr>
        <p:txBody>
          <a:bodyPr/>
          <a:lstStyle>
            <a:lvl1pPr marL="0" indent="1587">
              <a:spcBef>
                <a:spcPts val="0"/>
              </a:spcBef>
              <a:buClrTx/>
              <a:buSzTx/>
              <a:buFontTx/>
              <a:buNone/>
              <a:defRPr sz="2400" b="1"/>
            </a:lvl1pPr>
            <a:lvl2pPr marL="0" indent="1587">
              <a:spcBef>
                <a:spcPts val="0"/>
              </a:spcBef>
              <a:buClrTx/>
              <a:buSzTx/>
              <a:buFontTx/>
              <a:buNone/>
              <a:defRPr sz="2400" b="1"/>
            </a:lvl2pPr>
            <a:lvl3pPr marL="0" indent="1587">
              <a:spcBef>
                <a:spcPts val="0"/>
              </a:spcBef>
              <a:buClrTx/>
              <a:buSzTx/>
              <a:buFontTx/>
              <a:buNone/>
              <a:defRPr sz="2400" b="1"/>
            </a:lvl3pPr>
            <a:lvl4pPr marL="0" indent="1587">
              <a:spcBef>
                <a:spcPts val="0"/>
              </a:spcBef>
              <a:buClrTx/>
              <a:buSzTx/>
              <a:buFontTx/>
              <a:buNone/>
              <a:defRPr sz="2400" b="1"/>
            </a:lvl4pPr>
            <a:lvl5pPr marL="0" indent="1587">
              <a:spcBef>
                <a:spcPts val="0"/>
              </a:spcBef>
              <a:buClrTx/>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102" name="Shape 102"/>
          <p:cNvSpPr>
            <a:spLocks noGrp="1"/>
          </p:cNvSpPr>
          <p:nvPr>
            <p:ph type="sldNum" sz="quarter" idx="2"/>
          </p:nvPr>
        </p:nvSpPr>
        <p:spPr>
          <a:xfrm>
            <a:off x="11539690" y="6584189"/>
            <a:ext cx="127100" cy="127001"/>
          </a:xfrm>
          <a:prstGeom prst="rect">
            <a:avLst/>
          </a:prstGeom>
        </p:spPr>
        <p:txBody>
          <a:bodyPr/>
          <a:lstStyle/>
          <a:p>
            <a:fld id="{86CB4B4D-7CA3-9044-876B-883B54F8677D}" type="slidenum">
              <a:t>‹#›</a:t>
            </a:fld>
            <a:endParaRPr dirty="0"/>
          </a:p>
        </p:txBody>
      </p:sp>
    </p:spTree>
    <p:extLst>
      <p:ext uri="{BB962C8B-B14F-4D97-AF65-F5344CB8AC3E}">
        <p14:creationId xmlns:p14="http://schemas.microsoft.com/office/powerpoint/2010/main" val="493148223"/>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Slide with Picture and 2 Logos">
    <p:bg>
      <p:bgPr>
        <a:blipFill dpi="0" rotWithShape="1">
          <a:blip r:embed="rId2"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2" name="Rectangle 21" descr="Full slide 4-color photo can be inserted here. Customer/Partner and secondary logo can be included"/>
          <p:cNvSpPr/>
          <p:nvPr/>
        </p:nvSpPr>
        <p:spPr bwMode="hidden">
          <a:xfrm>
            <a:off x="0" y="0"/>
            <a:ext cx="12188825" cy="6858000"/>
          </a:xfrm>
          <a:prstGeom prst="rect">
            <a:avLst/>
          </a:prstGeom>
          <a:solidFill>
            <a:srgbClr val="46575E">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Title 1"/>
          <p:cNvSpPr>
            <a:spLocks noGrp="1"/>
          </p:cNvSpPr>
          <p:nvPr>
            <p:ph type="ctrTitle"/>
          </p:nvPr>
        </p:nvSpPr>
        <p:spPr>
          <a:xfrm>
            <a:off x="531814" y="739775"/>
            <a:ext cx="8763000" cy="1470025"/>
          </a:xfrm>
        </p:spPr>
        <p:txBody>
          <a:bodyPr/>
          <a:lstStyle>
            <a:lvl1pPr>
              <a:lnSpc>
                <a:spcPct val="80000"/>
              </a:lnSpc>
              <a:defRPr sz="4800"/>
            </a:lvl1pPr>
          </a:lstStyle>
          <a:p>
            <a:r>
              <a:rPr lang="en-US" smtClean="0"/>
              <a:t>Click to edit Master title style</a:t>
            </a:r>
            <a:endParaRPr dirty="0"/>
          </a:p>
        </p:txBody>
      </p:sp>
      <p:sp>
        <p:nvSpPr>
          <p:cNvPr id="3" name="Subtitle 2"/>
          <p:cNvSpPr>
            <a:spLocks noGrp="1"/>
          </p:cNvSpPr>
          <p:nvPr>
            <p:ph type="subTitle" idx="1"/>
          </p:nvPr>
        </p:nvSpPr>
        <p:spPr>
          <a:xfrm>
            <a:off x="531763" y="2286000"/>
            <a:ext cx="8764141"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13" name="Text Placeholder 12"/>
          <p:cNvSpPr>
            <a:spLocks noGrp="1"/>
          </p:cNvSpPr>
          <p:nvPr>
            <p:ph type="body" sz="quarter" idx="13" hasCustomPrompt="1"/>
          </p:nvPr>
        </p:nvSpPr>
        <p:spPr>
          <a:xfrm>
            <a:off x="531814" y="3429451"/>
            <a:ext cx="8763000" cy="2514149"/>
          </a:xfrm>
        </p:spPr>
        <p:txBody>
          <a:bodyPr>
            <a:noAutofit/>
          </a:bodyPr>
          <a:lstStyle>
            <a:lvl1pPr marL="1588" indent="0">
              <a:spcBef>
                <a:spcPts val="0"/>
              </a:spcBef>
              <a:buFontTx/>
              <a:buNone/>
              <a:defRPr sz="24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presenter’s name, title, division/business unit/organization and date</a:t>
            </a:r>
          </a:p>
        </p:txBody>
      </p:sp>
      <p:sp>
        <p:nvSpPr>
          <p:cNvPr id="4" name="Date Placeholder 3"/>
          <p:cNvSpPr>
            <a:spLocks noGrp="1"/>
          </p:cNvSpPr>
          <p:nvPr>
            <p:ph type="dt" sz="half" idx="10"/>
          </p:nvPr>
        </p:nvSpPr>
        <p:spPr/>
        <p:txBody>
          <a:bodyPr/>
          <a:lstStyle/>
          <a:p>
            <a:fld id="{585FCE51-BA3E-43B9-8C27-47617E4B4FE5}" type="datetime1">
              <a:rPr lang="en-US"/>
              <a:pPr/>
              <a:t>9/20/17</a:t>
            </a:fld>
            <a:endParaRPr dirty="0"/>
          </a:p>
        </p:txBody>
      </p:sp>
      <p:sp>
        <p:nvSpPr>
          <p:cNvPr id="12" name="Rectangle 11"/>
          <p:cNvSpPr/>
          <p:nvPr/>
        </p:nvSpPr>
        <p:spPr bwMode="white">
          <a:xfrm>
            <a:off x="9828212" y="0"/>
            <a:ext cx="1828800"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1" name="Text Placeholder 12"/>
          <p:cNvSpPr>
            <a:spLocks noGrp="1"/>
          </p:cNvSpPr>
          <p:nvPr>
            <p:ph type="body" sz="quarter" idx="15" hasCustomPrompt="1"/>
          </p:nvPr>
        </p:nvSpPr>
        <p:spPr>
          <a:xfrm>
            <a:off x="9904412" y="228600"/>
            <a:ext cx="1676400" cy="228600"/>
          </a:xfrm>
        </p:spPr>
        <p:txBody>
          <a:bodyPr anchor="b">
            <a:normAutofit/>
          </a:bodyPr>
          <a:lstStyle>
            <a:lvl1pPr marL="1588" indent="0" algn="ctr">
              <a:spcBef>
                <a:spcPts val="0"/>
              </a:spcBef>
              <a:buFontTx/>
              <a:buNone/>
              <a:defRPr sz="1400" baseline="0">
                <a:solidFill>
                  <a:schemeClr val="bg1"/>
                </a:solidFill>
              </a:defRPr>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text</a:t>
            </a:r>
          </a:p>
        </p:txBody>
      </p:sp>
      <p:pic>
        <p:nvPicPr>
          <p:cNvPr id="14" name="Oracle red badge logo" descr="Oracle logo in white on red staging background"/>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ltGray">
          <a:xfrm>
            <a:off x="531812" y="6263640"/>
            <a:ext cx="1622861" cy="594360"/>
          </a:xfrm>
          <a:prstGeom prst="rect">
            <a:avLst/>
          </a:prstGeom>
        </p:spPr>
      </p:pic>
      <p:sp>
        <p:nvSpPr>
          <p:cNvPr id="15" name="Rectangle 14"/>
          <p:cNvSpPr/>
          <p:nvPr userDrawn="1"/>
        </p:nvSpPr>
        <p:spPr>
          <a:xfrm>
            <a:off x="9823443" y="5409983"/>
            <a:ext cx="1828800" cy="850392"/>
          </a:xfrm>
          <a:prstGeom prst="rect">
            <a:avLst/>
          </a:prstGeom>
          <a:solidFill>
            <a:schemeClr val="tx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p>
        </p:txBody>
      </p:sp>
      <p:sp>
        <p:nvSpPr>
          <p:cNvPr id="16" name="TextBox 15"/>
          <p:cNvSpPr txBox="1"/>
          <p:nvPr userDrawn="1"/>
        </p:nvSpPr>
        <p:spPr>
          <a:xfrm>
            <a:off x="8990012" y="6477000"/>
            <a:ext cx="2971800" cy="225552"/>
          </a:xfrm>
          <a:prstGeom prst="rect">
            <a:avLst/>
          </a:prstGeom>
          <a:noFill/>
        </p:spPr>
        <p:txBody>
          <a:bodyPr wrap="none" lIns="0" tIns="0" rIns="0" bIns="0" rtlCol="0" anchor="ctr" anchorCtr="0">
            <a:noAutofit/>
          </a:bodyPr>
          <a:lstStyle/>
          <a:p>
            <a:r>
              <a:rPr sz="800" dirty="0">
                <a:solidFill>
                  <a:schemeClr val="tx1">
                    <a:lumMod val="60000"/>
                    <a:lumOff val="40000"/>
                  </a:schemeClr>
                </a:solidFill>
              </a:rPr>
              <a:t>Copyright © 2014 Oracle and/or its affiliates. All rights reserved.  </a:t>
            </a:r>
            <a:r>
              <a:rPr sz="800" dirty="0" smtClean="0">
                <a:solidFill>
                  <a:schemeClr val="tx1">
                    <a:lumMod val="60000"/>
                    <a:lumOff val="40000"/>
                  </a:schemeClr>
                </a:solidFill>
              </a:rPr>
              <a:t>|</a:t>
            </a:r>
            <a:r>
              <a:rPr lang="en-US" sz="800" dirty="0" smtClean="0">
                <a:solidFill>
                  <a:schemeClr val="tx1">
                    <a:lumMod val="60000"/>
                    <a:lumOff val="40000"/>
                  </a:schemeClr>
                </a:solidFill>
              </a:rPr>
              <a:t> </a:t>
            </a:r>
            <a:fld id="{A9DDA97E-E47D-48CF-8D55-7AA96BB8F930}" type="slidenum">
              <a:rPr lang="en-US" sz="800" smtClean="0">
                <a:solidFill>
                  <a:schemeClr val="tx1">
                    <a:lumMod val="60000"/>
                    <a:lumOff val="40000"/>
                  </a:schemeClr>
                </a:solidFill>
              </a:rPr>
              <a:pPr/>
              <a:t>‹#›</a:t>
            </a:fld>
            <a:endParaRPr sz="800" dirty="0">
              <a:solidFill>
                <a:schemeClr val="tx1">
                  <a:lumMod val="60000"/>
                  <a:lumOff val="40000"/>
                </a:schemeClr>
              </a:solidFill>
            </a:endParaRPr>
          </a:p>
        </p:txBody>
      </p:sp>
    </p:spTree>
    <p:extLst>
      <p:ext uri="{BB962C8B-B14F-4D97-AF65-F5344CB8AC3E}">
        <p14:creationId xmlns:p14="http://schemas.microsoft.com/office/powerpoint/2010/main" val="141667824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dirty="0"/>
          </a:p>
        </p:txBody>
      </p:sp>
      <p:sp>
        <p:nvSpPr>
          <p:cNvPr id="3" name="Content Placeholder 2"/>
          <p:cNvSpPr>
            <a:spLocks noGrp="1"/>
          </p:cNvSpPr>
          <p:nvPr>
            <p:ph idx="1"/>
          </p:nvPr>
        </p:nvSpPr>
        <p:spPr>
          <a:xfrm>
            <a:off x="531151" y="1524001"/>
            <a:ext cx="11126522"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CECCD66E-6DF0-4B16-8ACA-D0D93A7B1DC8}" type="datetime1">
              <a:rPr lang="en-US"/>
              <a:pPr/>
              <a:t>9/20/17</a:t>
            </a:fld>
            <a:endParaRPr dirty="0"/>
          </a:p>
        </p:txBody>
      </p:sp>
    </p:spTree>
    <p:extLst>
      <p:ext uri="{BB962C8B-B14F-4D97-AF65-F5344CB8AC3E}">
        <p14:creationId xmlns:p14="http://schemas.microsoft.com/office/powerpoint/2010/main" val="207523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Sub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dirty="0"/>
          </a:p>
        </p:txBody>
      </p:sp>
      <p:sp>
        <p:nvSpPr>
          <p:cNvPr id="7" name="Text Placeholder 12"/>
          <p:cNvSpPr>
            <a:spLocks noGrp="1"/>
          </p:cNvSpPr>
          <p:nvPr>
            <p:ph type="body" sz="quarter" idx="13" hasCustomPrompt="1"/>
          </p:nvPr>
        </p:nvSpPr>
        <p:spPr>
          <a:xfrm>
            <a:off x="531813" y="1373741"/>
            <a:ext cx="11125199" cy="343299"/>
          </a:xfrm>
        </p:spPr>
        <p:txBody>
          <a:bodyPr>
            <a:noAutofit/>
          </a:bodyPr>
          <a:lstStyle>
            <a:lvl1pPr marL="1588" indent="0">
              <a:spcBef>
                <a:spcPts val="0"/>
              </a:spcBef>
              <a:buFontTx/>
              <a:buNone/>
              <a:defRPr sz="2400" b="1"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subtitle</a:t>
            </a:r>
          </a:p>
        </p:txBody>
      </p:sp>
      <p:sp>
        <p:nvSpPr>
          <p:cNvPr id="3" name="Content Placeholder 2"/>
          <p:cNvSpPr>
            <a:spLocks noGrp="1"/>
          </p:cNvSpPr>
          <p:nvPr>
            <p:ph idx="1"/>
          </p:nvPr>
        </p:nvSpPr>
        <p:spPr>
          <a:xfrm>
            <a:off x="531151" y="1981200"/>
            <a:ext cx="11126522" cy="3962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E248A2DF-98E5-4437-B842-E0DCD9A6A408}" type="datetime1">
              <a:rPr lang="en-US"/>
              <a:pPr/>
              <a:t>9/20/17</a:t>
            </a:fld>
            <a:endParaRPr dirty="0"/>
          </a:p>
        </p:txBody>
      </p:sp>
    </p:spTree>
    <p:extLst>
      <p:ext uri="{BB962C8B-B14F-4D97-AF65-F5344CB8AC3E}">
        <p14:creationId xmlns:p14="http://schemas.microsoft.com/office/powerpoint/2010/main" val="3371768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Program Agenda">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dirty="0"/>
          </a:p>
        </p:txBody>
      </p:sp>
      <p:sp>
        <p:nvSpPr>
          <p:cNvPr id="8" name="Text Placeholder 7"/>
          <p:cNvSpPr>
            <a:spLocks noGrp="1"/>
          </p:cNvSpPr>
          <p:nvPr>
            <p:ph type="body" sz="quarter" idx="13"/>
          </p:nvPr>
        </p:nvSpPr>
        <p:spPr>
          <a:xfrm>
            <a:off x="2795931" y="1981199"/>
            <a:ext cx="8861082" cy="3962401"/>
          </a:xfrm>
        </p:spPr>
        <p:txBody>
          <a:bodyPr>
            <a:noAutofit/>
          </a:bodyPr>
          <a:lstStyle>
            <a:lvl1pPr marL="1588" indent="0">
              <a:spcBef>
                <a:spcPts val="2400"/>
              </a:spcBef>
              <a:buNone/>
              <a:defRPr sz="2800"/>
            </a:lvl1pPr>
            <a:lvl2pPr marL="1588" indent="0">
              <a:spcBef>
                <a:spcPts val="2400"/>
              </a:spcBef>
              <a:buNone/>
              <a:defRPr sz="2800"/>
            </a:lvl2pPr>
            <a:lvl3pPr marL="1588" indent="0">
              <a:spcBef>
                <a:spcPts val="2400"/>
              </a:spcBef>
              <a:buNone/>
              <a:defRPr sz="2800"/>
            </a:lvl3pPr>
            <a:lvl4pPr marL="1588" indent="0">
              <a:spcBef>
                <a:spcPts val="2400"/>
              </a:spcBef>
              <a:buNone/>
              <a:defRPr sz="2800"/>
            </a:lvl4pPr>
            <a:lvl5pPr marL="1588" indent="0">
              <a:spcBef>
                <a:spcPts val="2400"/>
              </a:spcBef>
              <a:buNone/>
              <a:defRPr sz="2800"/>
            </a:lvl5pPr>
            <a:lvl6pPr marL="1588" indent="0">
              <a:spcBef>
                <a:spcPts val="2400"/>
              </a:spcBef>
              <a:buNone/>
              <a:defRPr sz="2800"/>
            </a:lvl6pPr>
            <a:lvl7pPr marL="1588" indent="0">
              <a:spcBef>
                <a:spcPts val="2400"/>
              </a:spcBef>
              <a:buNone/>
              <a:defRPr sz="2800"/>
            </a:lvl7pPr>
            <a:lvl8pPr marL="1588" indent="0">
              <a:spcBef>
                <a:spcPts val="2400"/>
              </a:spcBef>
              <a:buNone/>
              <a:defRPr sz="2800"/>
            </a:lvl8pPr>
            <a:lvl9pPr marL="1588" indent="0">
              <a:spcBef>
                <a:spcPts val="2400"/>
              </a:spcBef>
              <a:buNone/>
              <a:defRPr sz="2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noAutofit/>
          </a:bodyPr>
          <a:lstStyle/>
          <a:p>
            <a:fld id="{CECCD66E-6DF0-4B16-8ACA-D0D93A7B1DC8}" type="datetime1">
              <a:rPr lang="en-US"/>
              <a:pPr/>
              <a:t>9/20/17</a:t>
            </a:fld>
            <a:endParaRPr dirty="0"/>
          </a:p>
        </p:txBody>
      </p:sp>
    </p:spTree>
    <p:extLst>
      <p:ext uri="{BB962C8B-B14F-4D97-AF65-F5344CB8AC3E}">
        <p14:creationId xmlns:p14="http://schemas.microsoft.com/office/powerpoint/2010/main" val="681229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without Picture">
    <p:spTree>
      <p:nvGrpSpPr>
        <p:cNvPr id="1" name=""/>
        <p:cNvGrpSpPr/>
        <p:nvPr/>
      </p:nvGrpSpPr>
      <p:grpSpPr>
        <a:xfrm>
          <a:off x="0" y="0"/>
          <a:ext cx="0" cy="0"/>
          <a:chOff x="0" y="0"/>
          <a:chExt cx="0" cy="0"/>
        </a:xfrm>
      </p:grpSpPr>
      <p:sp>
        <p:nvSpPr>
          <p:cNvPr id="2" name="Title 1"/>
          <p:cNvSpPr>
            <a:spLocks noGrp="1"/>
          </p:cNvSpPr>
          <p:nvPr>
            <p:ph type="title"/>
          </p:nvPr>
        </p:nvSpPr>
        <p:spPr>
          <a:xfrm>
            <a:off x="531813" y="2600324"/>
            <a:ext cx="11125200" cy="1371600"/>
          </a:xfrm>
        </p:spPr>
        <p:txBody>
          <a:bodyPr anchor="b"/>
          <a:lstStyle>
            <a:lvl1pPr algn="l">
              <a:lnSpc>
                <a:spcPct val="80000"/>
              </a:lnSpc>
              <a:defRPr sz="4800" b="0" cap="none" baseline="0"/>
            </a:lvl1pPr>
          </a:lstStyle>
          <a:p>
            <a:r>
              <a:rPr lang="en-US" smtClean="0"/>
              <a:t>Click to edit Master title style</a:t>
            </a:r>
            <a:endParaRPr/>
          </a:p>
        </p:txBody>
      </p:sp>
      <p:sp>
        <p:nvSpPr>
          <p:cNvPr id="3" name="Text Placeholder 2"/>
          <p:cNvSpPr>
            <a:spLocks noGrp="1"/>
          </p:cNvSpPr>
          <p:nvPr>
            <p:ph type="body" idx="1"/>
          </p:nvPr>
        </p:nvSpPr>
        <p:spPr>
          <a:xfrm>
            <a:off x="531813" y="4038598"/>
            <a:ext cx="11125200" cy="914400"/>
          </a:xfrm>
        </p:spPr>
        <p:txBody>
          <a:bodyPr anchor="t">
            <a:noAutofit/>
          </a:bodyPr>
          <a:lstStyle>
            <a:lvl1pPr marL="0" indent="0">
              <a:spcBef>
                <a:spcPts val="0"/>
              </a:spcBef>
              <a:buNone/>
              <a:defRPr sz="2400" b="1">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C35900-9CAD-4F88-ADA2-63803E0474C8}" type="datetime1">
              <a:rPr lang="en-US"/>
              <a:pPr/>
              <a:t>9/20/17</a:t>
            </a:fld>
            <a:endParaRPr dirty="0"/>
          </a:p>
        </p:txBody>
      </p:sp>
    </p:spTree>
    <p:extLst>
      <p:ext uri="{BB962C8B-B14F-4D97-AF65-F5344CB8AC3E}">
        <p14:creationId xmlns:p14="http://schemas.microsoft.com/office/powerpoint/2010/main" val="1513853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9" Type="http://schemas.openxmlformats.org/officeDocument/2006/relationships/slideLayout" Target="../slideLayouts/slideLayout9.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3" Type="http://schemas.openxmlformats.org/officeDocument/2006/relationships/slideLayout" Target="../slideLayouts/slideLayout33.xml"/><Relationship Id="rId34" Type="http://schemas.openxmlformats.org/officeDocument/2006/relationships/slideLayout" Target="../slideLayouts/slideLayout34.xml"/><Relationship Id="rId35" Type="http://schemas.openxmlformats.org/officeDocument/2006/relationships/slideLayout" Target="../slideLayouts/slideLayout35.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37" Type="http://schemas.openxmlformats.org/officeDocument/2006/relationships/slideLayout" Target="../slideLayouts/slideLayout37.xml"/><Relationship Id="rId38" Type="http://schemas.openxmlformats.org/officeDocument/2006/relationships/slideLayout" Target="../slideLayouts/slideLayout38.xml"/><Relationship Id="rId39" Type="http://schemas.openxmlformats.org/officeDocument/2006/relationships/slideLayout" Target="../slideLayouts/slideLayout39.xml"/><Relationship Id="rId40" Type="http://schemas.openxmlformats.org/officeDocument/2006/relationships/slideLayout" Target="../slideLayouts/slideLayout40.xml"/><Relationship Id="rId41" Type="http://schemas.openxmlformats.org/officeDocument/2006/relationships/slideLayout" Target="../slideLayouts/slideLayout41.xml"/><Relationship Id="rId42" Type="http://schemas.openxmlformats.org/officeDocument/2006/relationships/theme" Target="../theme/theme1.xml"/><Relationship Id="rId43"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Border"/>
          <p:cNvGrpSpPr/>
          <p:nvPr/>
        </p:nvGrpSpPr>
        <p:grpSpPr>
          <a:xfrm>
            <a:off x="-287" y="0"/>
            <a:ext cx="12189399" cy="6858000"/>
            <a:chOff x="-287" y="0"/>
            <a:chExt cx="12189399" cy="6858000"/>
          </a:xfrm>
        </p:grpSpPr>
        <p:sp>
          <p:nvSpPr>
            <p:cNvPr id="8" name="Rectangle 7"/>
            <p:cNvSpPr/>
            <p:nvPr/>
          </p:nvSpPr>
          <p:spPr bwMode="gray">
            <a:xfrm>
              <a:off x="-287" y="0"/>
              <a:ext cx="193962" cy="685214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9" name="Rectangle 8"/>
            <p:cNvSpPr/>
            <p:nvPr/>
          </p:nvSpPr>
          <p:spPr bwMode="gray">
            <a:xfrm>
              <a:off x="11995151" y="5854"/>
              <a:ext cx="193960" cy="685214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0" name="Rectangle 9"/>
            <p:cNvSpPr/>
            <p:nvPr/>
          </p:nvSpPr>
          <p:spPr bwMode="gray">
            <a:xfrm>
              <a:off x="-286" y="6400800"/>
              <a:ext cx="12189396" cy="4572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1" name="Rectangle 10"/>
            <p:cNvSpPr/>
            <p:nvPr/>
          </p:nvSpPr>
          <p:spPr bwMode="gray">
            <a:xfrm>
              <a:off x="-286" y="0"/>
              <a:ext cx="12189398" cy="192024"/>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grpSp>
      <p:pic>
        <p:nvPicPr>
          <p:cNvPr id="19" name="Oracle red badge logo" descr="Oracle logo in white on red staging background"/>
          <p:cNvPicPr>
            <a:picLocks noChangeAspect="1"/>
          </p:cNvPicPr>
          <p:nvPr/>
        </p:nvPicPr>
        <p:blipFill>
          <a:blip r:embed="rId43" cstate="print">
            <a:extLst>
              <a:ext uri="{28A0092B-C50C-407E-A947-70E740481C1C}">
                <a14:useLocalDpi xmlns:a14="http://schemas.microsoft.com/office/drawing/2010/main" val="0"/>
              </a:ext>
            </a:extLst>
          </a:blip>
          <a:stretch>
            <a:fillRect/>
          </a:stretch>
        </p:blipFill>
        <p:spPr bwMode="ltGray">
          <a:xfrm>
            <a:off x="531812" y="6263640"/>
            <a:ext cx="1622861" cy="594360"/>
          </a:xfrm>
          <a:prstGeom prst="rect">
            <a:avLst/>
          </a:prstGeom>
        </p:spPr>
      </p:pic>
      <p:sp>
        <p:nvSpPr>
          <p:cNvPr id="2" name="Title Placeholder 1"/>
          <p:cNvSpPr>
            <a:spLocks noGrp="1"/>
          </p:cNvSpPr>
          <p:nvPr>
            <p:ph type="title"/>
          </p:nvPr>
        </p:nvSpPr>
        <p:spPr>
          <a:xfrm>
            <a:off x="531812" y="406400"/>
            <a:ext cx="11125200" cy="889000"/>
          </a:xfrm>
          <a:prstGeom prst="rect">
            <a:avLst/>
          </a:prstGeom>
        </p:spPr>
        <p:txBody>
          <a:bodyPr vert="horz" lIns="0" tIns="0" rIns="0" bIns="0" rtlCol="0" anchor="b">
            <a:noAutofit/>
          </a:bodyPr>
          <a:lstStyle/>
          <a:p>
            <a:r>
              <a:rPr lang="en-US" smtClean="0"/>
              <a:t>Click to edit Master title style</a:t>
            </a:r>
            <a:endParaRPr dirty="0"/>
          </a:p>
        </p:txBody>
      </p:sp>
      <p:sp>
        <p:nvSpPr>
          <p:cNvPr id="3" name="Text Placeholder 2"/>
          <p:cNvSpPr>
            <a:spLocks noGrp="1"/>
          </p:cNvSpPr>
          <p:nvPr>
            <p:ph type="body" idx="1"/>
          </p:nvPr>
        </p:nvSpPr>
        <p:spPr>
          <a:xfrm>
            <a:off x="531151" y="1524001"/>
            <a:ext cx="11126522" cy="4419600"/>
          </a:xfrm>
          <a:prstGeom prst="rect">
            <a:avLst/>
          </a:prstGeom>
        </p:spPr>
        <p:txBody>
          <a:bodyPr vert="horz"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4563214" y="6556248"/>
            <a:ext cx="1226398" cy="182880"/>
          </a:xfrm>
          <a:prstGeom prst="rect">
            <a:avLst/>
          </a:prstGeom>
        </p:spPr>
        <p:txBody>
          <a:bodyPr vert="horz" wrap="none" lIns="0" tIns="0" rIns="0" bIns="0" rtlCol="0" anchor="ctr"/>
          <a:lstStyle>
            <a:lvl1pPr algn="r">
              <a:defRPr sz="800">
                <a:solidFill>
                  <a:schemeClr val="tx1">
                    <a:lumMod val="60000"/>
                    <a:lumOff val="40000"/>
                  </a:schemeClr>
                </a:solidFill>
              </a:defRPr>
            </a:lvl1pPr>
          </a:lstStyle>
          <a:p>
            <a:fld id="{1EE11BFD-AD4C-4A98-9D38-1958507EA4E5}" type="datetime1">
              <a:rPr lang="en-US"/>
              <a:pPr/>
              <a:t>9/20/17</a:t>
            </a:fld>
            <a:endParaRPr dirty="0"/>
          </a:p>
        </p:txBody>
      </p:sp>
      <p:sp>
        <p:nvSpPr>
          <p:cNvPr id="15" name="TextBox 14"/>
          <p:cNvSpPr txBox="1"/>
          <p:nvPr/>
        </p:nvSpPr>
        <p:spPr>
          <a:xfrm>
            <a:off x="8990012" y="6477000"/>
            <a:ext cx="2971800" cy="228600"/>
          </a:xfrm>
          <a:prstGeom prst="rect">
            <a:avLst/>
          </a:prstGeom>
          <a:noFill/>
        </p:spPr>
        <p:txBody>
          <a:bodyPr wrap="none" lIns="0" tIns="0" rIns="0" bIns="0" rtlCol="0" anchor="ctr" anchorCtr="0">
            <a:noAutofit/>
          </a:bodyPr>
          <a:lstStyle/>
          <a:p>
            <a:r>
              <a:rPr sz="800" dirty="0">
                <a:solidFill>
                  <a:schemeClr val="tx1">
                    <a:lumMod val="75000"/>
                  </a:schemeClr>
                </a:solidFill>
              </a:rPr>
              <a:t>Copyright © 2014 Oracle and/or its affiliates. All rights reserved.  </a:t>
            </a:r>
            <a:r>
              <a:rPr sz="800" dirty="0" smtClean="0">
                <a:solidFill>
                  <a:schemeClr val="tx1">
                    <a:lumMod val="75000"/>
                  </a:schemeClr>
                </a:solidFill>
              </a:rPr>
              <a:t>|</a:t>
            </a:r>
            <a:r>
              <a:rPr lang="en-US" sz="800" dirty="0" smtClean="0">
                <a:solidFill>
                  <a:schemeClr val="tx1">
                    <a:lumMod val="75000"/>
                  </a:schemeClr>
                </a:solidFill>
              </a:rPr>
              <a:t> </a:t>
            </a:r>
            <a:fld id="{A9DDA97E-E47D-48CF-8D55-7AA96BB8F930}" type="slidenum">
              <a:rPr lang="en-US" sz="800" smtClean="0">
                <a:solidFill>
                  <a:schemeClr val="tx1">
                    <a:lumMod val="75000"/>
                  </a:schemeClr>
                </a:solidFill>
              </a:rPr>
              <a:pPr/>
              <a:t>‹#›</a:t>
            </a:fld>
            <a:endParaRPr sz="800" dirty="0">
              <a:solidFill>
                <a:schemeClr val="tx1">
                  <a:lumMod val="75000"/>
                </a:schemeClr>
              </a:solidFill>
            </a:endParaRPr>
          </a:p>
        </p:txBody>
      </p:sp>
    </p:spTree>
    <p:extLst>
      <p:ext uri="{BB962C8B-B14F-4D97-AF65-F5344CB8AC3E}">
        <p14:creationId xmlns:p14="http://schemas.microsoft.com/office/powerpoint/2010/main" val="3193062027"/>
      </p:ext>
    </p:extLst>
  </p:cSld>
  <p:clrMap bg1="lt1" tx1="dk1" bg2="lt2" tx2="dk2" accent1="accent1" accent2="accent2" accent3="accent3" accent4="accent4" accent5="accent5" accent6="accent6" hlink="hlink" folHlink="folHlink"/>
  <p:sldLayoutIdLst>
    <p:sldLayoutId id="2147483660" r:id="rId1"/>
    <p:sldLayoutId id="2147483649" r:id="rId2"/>
    <p:sldLayoutId id="2147483662" r:id="rId3"/>
    <p:sldLayoutId id="2147483689" r:id="rId4"/>
    <p:sldLayoutId id="2147483693" r:id="rId5"/>
    <p:sldLayoutId id="2147483650" r:id="rId6"/>
    <p:sldLayoutId id="2147483663" r:id="rId7"/>
    <p:sldLayoutId id="2147483686" r:id="rId8"/>
    <p:sldLayoutId id="2147483651" r:id="rId9"/>
    <p:sldLayoutId id="2147483665" r:id="rId10"/>
    <p:sldLayoutId id="2147483669" r:id="rId11"/>
    <p:sldLayoutId id="2147483692" r:id="rId12"/>
    <p:sldLayoutId id="2147483683" r:id="rId13"/>
    <p:sldLayoutId id="2147483670" r:id="rId14"/>
    <p:sldLayoutId id="2147483652" r:id="rId15"/>
    <p:sldLayoutId id="2147483671" r:id="rId16"/>
    <p:sldLayoutId id="2147483672" r:id="rId17"/>
    <p:sldLayoutId id="2147483679" r:id="rId18"/>
    <p:sldLayoutId id="2147483685" r:id="rId19"/>
    <p:sldLayoutId id="2147483688" r:id="rId20"/>
    <p:sldLayoutId id="2147483654" r:id="rId21"/>
    <p:sldLayoutId id="2147483666" r:id="rId22"/>
    <p:sldLayoutId id="2147483655" r:id="rId23"/>
    <p:sldLayoutId id="2147483656" r:id="rId24"/>
    <p:sldLayoutId id="2147483657" r:id="rId25"/>
    <p:sldLayoutId id="2147483673" r:id="rId26"/>
    <p:sldLayoutId id="2147483674" r:id="rId27"/>
    <p:sldLayoutId id="2147483682" r:id="rId28"/>
    <p:sldLayoutId id="2147483684" r:id="rId29"/>
    <p:sldLayoutId id="2147483690" r:id="rId30"/>
    <p:sldLayoutId id="2147483691" r:id="rId31"/>
    <p:sldLayoutId id="2147483668" r:id="rId32"/>
    <p:sldLayoutId id="2147483675" r:id="rId33"/>
    <p:sldLayoutId id="2147483676" r:id="rId34"/>
    <p:sldLayoutId id="2147483667" r:id="rId35"/>
    <p:sldLayoutId id="2147483661" r:id="rId36"/>
    <p:sldLayoutId id="2147483687" r:id="rId37"/>
    <p:sldLayoutId id="2147483659" r:id="rId38"/>
    <p:sldLayoutId id="2147483697" r:id="rId39"/>
    <p:sldLayoutId id="2147483699" r:id="rId40"/>
    <p:sldLayoutId id="2147483700" r:id="rId4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dt="0"/>
  <p:txStyles>
    <p:titleStyle>
      <a:lvl1pPr algn="l" defTabSz="914400" rtl="0" eaLnBrk="1" latinLnBrk="0" hangingPunct="1">
        <a:lnSpc>
          <a:spcPct val="8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2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02920" indent="-228600" algn="l" defTabSz="914400" rtl="0" eaLnBrk="1" latinLnBrk="0" hangingPunct="1">
        <a:lnSpc>
          <a:spcPct val="90000"/>
        </a:lnSpc>
        <a:spcBef>
          <a:spcPts val="800"/>
        </a:spcBef>
        <a:buClr>
          <a:schemeClr val="tx1">
            <a:lumMod val="60000"/>
            <a:lumOff val="40000"/>
          </a:schemeClr>
        </a:buClr>
        <a:buFont typeface="Arial" panose="020B0604020202020204" pitchFamily="34" charset="0"/>
        <a:buChar char="–"/>
        <a:defRPr sz="2400" kern="1200">
          <a:solidFill>
            <a:schemeClr val="tx1"/>
          </a:solidFill>
          <a:latin typeface="+mn-lt"/>
          <a:ea typeface="+mn-ea"/>
          <a:cs typeface="+mn-cs"/>
        </a:defRPr>
      </a:lvl2pPr>
      <a:lvl3pPr marL="731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960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800" kern="1200">
          <a:solidFill>
            <a:schemeClr val="tx1"/>
          </a:solidFill>
          <a:latin typeface="+mn-lt"/>
          <a:ea typeface="+mn-ea"/>
          <a:cs typeface="+mn-cs"/>
        </a:defRPr>
      </a:lvl4pPr>
      <a:lvl5pPr marL="11887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5pPr>
      <a:lvl6pPr marL="14173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6pPr>
      <a:lvl7pPr marL="16459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7pPr>
      <a:lvl8pPr marL="1874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8pPr>
      <a:lvl9pPr marL="2103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39" userDrawn="1">
          <p15:clr>
            <a:srgbClr val="F26B43"/>
          </p15:clr>
        </p15:guide>
        <p15:guide id="4" orient="horz" pos="412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image" Target="../media/image33.png"/><Relationship Id="rId5" Type="http://schemas.openxmlformats.org/officeDocument/2006/relationships/image" Target="../media/image34.png"/><Relationship Id="rId1" Type="http://schemas.openxmlformats.org/officeDocument/2006/relationships/slideLayout" Target="../slideLayouts/slideLayout41.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hyperlink" Target="http://apex.oracle.com/community" TargetMode="External"/><Relationship Id="rId3" Type="http://schemas.openxmlformats.org/officeDocument/2006/relationships/image" Target="../media/image3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7.png"/></Relationships>
</file>

<file path=ppt/slides/_rels/slide14.xml.rels><?xml version="1.0" encoding="UTF-8" standalone="yes"?>
<Relationships xmlns="http://schemas.openxmlformats.org/package/2006/relationships"><Relationship Id="rId3" Type="http://schemas.openxmlformats.org/officeDocument/2006/relationships/hyperlink" Target="http://otn.oracle.com/apex" TargetMode="External"/><Relationship Id="rId4" Type="http://schemas.openxmlformats.org/officeDocument/2006/relationships/hyperlink" Target="http://apex.oracle.com/community" TargetMode="External"/><Relationship Id="rId5" Type="http://schemas.openxmlformats.org/officeDocument/2006/relationships/hyperlink" Target="http://www.oracle.com/oll" TargetMode="External"/><Relationship Id="rId6" Type="http://schemas.openxmlformats.org/officeDocument/2006/relationships/hyperlink" Target="http://apex.oracle.com" TargetMode="External"/><Relationship Id="rId7" Type="http://schemas.openxmlformats.org/officeDocument/2006/relationships/hyperlink" Target="http://cloud.oracle.com/" TargetMode="External"/><Relationship Id="rId8" Type="http://schemas.openxmlformats.org/officeDocument/2006/relationships/image" Target="../media/image38.emf"/><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39.png"/><Relationship Id="rId4" Type="http://schemas.openxmlformats.org/officeDocument/2006/relationships/image" Target="../media/image40.png"/><Relationship Id="rId5" Type="http://schemas.openxmlformats.org/officeDocument/2006/relationships/image" Target="../media/image41.png"/><Relationship Id="rId6" Type="http://schemas.openxmlformats.org/officeDocument/2006/relationships/image" Target="../media/image42.png"/><Relationship Id="rId1" Type="http://schemas.openxmlformats.org/officeDocument/2006/relationships/slideLayout" Target="../slideLayouts/slideLayout41.xml"/><Relationship Id="rId2" Type="http://schemas.openxmlformats.org/officeDocument/2006/relationships/notesSlide" Target="../notesSlides/notesSlide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12.xml"/><Relationship Id="rId3" Type="http://schemas.openxmlformats.org/officeDocument/2006/relationships/image" Target="../media/image4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13.xml"/><Relationship Id="rId3" Type="http://schemas.openxmlformats.org/officeDocument/2006/relationships/image" Target="../media/image4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xml"/><Relationship Id="rId3" Type="http://schemas.openxmlformats.org/officeDocument/2006/relationships/image" Target="../media/image17.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4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3.png"/><Relationship Id="rId3" Type="http://schemas.openxmlformats.org/officeDocument/2006/relationships/image" Target="../media/image4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16.xml"/><Relationship Id="rId3" Type="http://schemas.openxmlformats.org/officeDocument/2006/relationships/image" Target="../media/image4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17.xml"/></Relationships>
</file>

<file path=ppt/slides/_rels/slide26.xml.rels><?xml version="1.0" encoding="UTF-8" standalone="yes"?>
<Relationships xmlns="http://schemas.openxmlformats.org/package/2006/relationships"><Relationship Id="rId3" Type="http://schemas.openxmlformats.org/officeDocument/2006/relationships/hyperlink" Target="http://apex.oracle.com/" TargetMode="External"/><Relationship Id="rId4" Type="http://schemas.openxmlformats.org/officeDocument/2006/relationships/image" Target="../media/image47.png"/><Relationship Id="rId1" Type="http://schemas.openxmlformats.org/officeDocument/2006/relationships/slideLayout" Target="../slideLayouts/slideLayout40.xml"/><Relationship Id="rId2" Type="http://schemas.openxmlformats.org/officeDocument/2006/relationships/notesSlide" Target="../notesSlides/notesSlide1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19.xml"/><Relationship Id="rId3" Type="http://schemas.openxmlformats.org/officeDocument/2006/relationships/image" Target="../media/image48.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2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21.xml"/><Relationship Id="rId3" Type="http://schemas.openxmlformats.org/officeDocument/2006/relationships/image" Target="../media/image49.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2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2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2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2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26.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27.xml"/><Relationship Id="rId4" Type="http://schemas.openxmlformats.org/officeDocument/2006/relationships/oleObject" Target="../embeddings/Microsoft_Excel_97_-_2004_Worksheet1.xls"/><Relationship Id="rId5" Type="http://schemas.openxmlformats.org/officeDocument/2006/relationships/image" Target="../media/image50.emf"/><Relationship Id="rId1" Type="http://schemas.openxmlformats.org/officeDocument/2006/relationships/vmlDrawing" Target="../drawings/vmlDrawing1.vml"/><Relationship Id="rId2" Type="http://schemas.openxmlformats.org/officeDocument/2006/relationships/slideLayout" Target="../slideLayouts/slideLayout4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2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29.xml"/><Relationship Id="rId3" Type="http://schemas.openxmlformats.org/officeDocument/2006/relationships/image" Target="../media/image51.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3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3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32.xml"/></Relationships>
</file>

<file path=ppt/slides/_rels/slide45.xml.rels><?xml version="1.0" encoding="UTF-8" standalone="yes"?>
<Relationships xmlns="http://schemas.openxmlformats.org/package/2006/relationships"><Relationship Id="rId3" Type="http://schemas.openxmlformats.org/officeDocument/2006/relationships/hyperlink" Target="http://docs.oracle.com/cd/E23903_01/doc/doc.41/e21674/sec_admin_ssl.htm" TargetMode="External"/><Relationship Id="rId4" Type="http://schemas.openxmlformats.org/officeDocument/2006/relationships/hyperlink" Target="http://docs.oracle.com/cd/E23903_01/doc/doc.41/e21673/otn_install.htm" TargetMode="External"/><Relationship Id="rId1" Type="http://schemas.openxmlformats.org/officeDocument/2006/relationships/slideLayout" Target="../slideLayouts/slideLayout40.xml"/><Relationship Id="rId2" Type="http://schemas.openxmlformats.org/officeDocument/2006/relationships/notesSlide" Target="../notesSlides/notesSlide3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3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3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3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37.xml"/></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5" Type="http://schemas.openxmlformats.org/officeDocument/2006/relationships/image" Target="../media/image20.png"/><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38.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39.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40.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4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42.xml"/></Relationships>
</file>

<file path=ppt/slides/_rels/slide56.xml.rels><?xml version="1.0" encoding="UTF-8" standalone="yes"?>
<Relationships xmlns="http://schemas.openxmlformats.org/package/2006/relationships"><Relationship Id="rId3" Type="http://schemas.openxmlformats.org/officeDocument/2006/relationships/image" Target="../media/image52.png"/><Relationship Id="rId4" Type="http://schemas.openxmlformats.org/officeDocument/2006/relationships/image" Target="../media/image53.png"/><Relationship Id="rId5" Type="http://schemas.openxmlformats.org/officeDocument/2006/relationships/image" Target="../media/image54.png"/><Relationship Id="rId6" Type="http://schemas.openxmlformats.org/officeDocument/2006/relationships/image" Target="../media/image55.png"/><Relationship Id="rId7" Type="http://schemas.openxmlformats.org/officeDocument/2006/relationships/image" Target="../media/image56.png"/><Relationship Id="rId1" Type="http://schemas.openxmlformats.org/officeDocument/2006/relationships/slideLayout" Target="../slideLayouts/slideLayout40.xml"/><Relationship Id="rId2" Type="http://schemas.openxmlformats.org/officeDocument/2006/relationships/notesSlide" Target="../notesSlides/notesSlide4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44.xml"/></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png"/><Relationship Id="rId5" Type="http://schemas.openxmlformats.org/officeDocument/2006/relationships/image" Target="../media/image23.png"/><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45.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46.xml"/><Relationship Id="rId3" Type="http://schemas.openxmlformats.org/officeDocument/2006/relationships/hyperlink" Target="https://docs.oracle.com/database/apex-5.1/HTMDB/managing-application-security.htm#HTMDB12000" TargetMode="External"/></Relationships>
</file>

<file path=ppt/slides/_rels/slide63.xml.rels><?xml version="1.0" encoding="UTF-8" standalone="yes"?>
<Relationships xmlns="http://schemas.openxmlformats.org/package/2006/relationships"><Relationship Id="rId3" Type="http://schemas.openxmlformats.org/officeDocument/2006/relationships/hyperlink" Target="https://secure.recx.co.uk/apexsec/" TargetMode="External"/><Relationship Id="rId4" Type="http://schemas.openxmlformats.org/officeDocument/2006/relationships/hyperlink" Target="http://www.oraopensource.com/apex-sert/" TargetMode="External"/><Relationship Id="rId1" Type="http://schemas.openxmlformats.org/officeDocument/2006/relationships/slideLayout" Target="../slideLayouts/slideLayout40.xml"/><Relationship Id="rId2" Type="http://schemas.openxmlformats.org/officeDocument/2006/relationships/notesSlide" Target="../notesSlides/notesSlide4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48.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49.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50.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51.xml"/></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png"/><Relationship Id="rId5" Type="http://schemas.openxmlformats.org/officeDocument/2006/relationships/image" Target="../media/image26.png"/><Relationship Id="rId6" Type="http://schemas.openxmlformats.org/officeDocument/2006/relationships/image" Target="../media/image27.png"/><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52.xml"/><Relationship Id="rId3" Type="http://schemas.openxmlformats.org/officeDocument/2006/relationships/image" Target="../media/image57.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53.xml"/><Relationship Id="rId3" Type="http://schemas.openxmlformats.org/officeDocument/2006/relationships/image" Target="../media/image58.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54.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55.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56.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57.xml"/><Relationship Id="rId3" Type="http://schemas.openxmlformats.org/officeDocument/2006/relationships/image" Target="../media/image59.pn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58.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59.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60.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61.xml"/></Relationships>
</file>

<file path=ppt/slides/_rels/slide8.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9.png"/><Relationship Id="rId5" Type="http://schemas.openxmlformats.org/officeDocument/2006/relationships/image" Target="../media/image30.png"/><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6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63.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64.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65.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66.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6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68.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69.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70.xml"/><Relationship Id="rId3" Type="http://schemas.openxmlformats.org/officeDocument/2006/relationships/image" Target="../media/image60.png"/></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hyperlink" Target="http://apex.oracle.com" TargetMode="External"/><Relationship Id="rId4" Type="http://schemas.openxmlformats.org/officeDocument/2006/relationships/image" Target="../media/image31.png"/><Relationship Id="rId1" Type="http://schemas.openxmlformats.org/officeDocument/2006/relationships/slideLayout" Target="../slideLayouts/slideLayout21.xml"/><Relationship Id="rId2" Type="http://schemas.openxmlformats.org/officeDocument/2006/relationships/notesSlide" Target="../notesSlides/notesSlide7.xml"/></Relationships>
</file>

<file path=ppt/slides/_rels/slide90.xml.rels><?xml version="1.0" encoding="UTF-8" standalone="yes"?>
<Relationships xmlns="http://schemas.openxmlformats.org/package/2006/relationships"><Relationship Id="rId3" Type="http://schemas.openxmlformats.org/officeDocument/2006/relationships/hyperlink" Target="http://otn.oracle.com/apex" TargetMode="External"/><Relationship Id="rId4" Type="http://schemas.openxmlformats.org/officeDocument/2006/relationships/hyperlink" Target="http://www.oracle.com/oll" TargetMode="External"/><Relationship Id="rId5" Type="http://schemas.openxmlformats.org/officeDocument/2006/relationships/hyperlink" Target="http://apex.oracle.com" TargetMode="External"/><Relationship Id="rId6" Type="http://schemas.openxmlformats.org/officeDocument/2006/relationships/hyperlink" Target="http://cloud.oracle.com" TargetMode="External"/><Relationship Id="rId7" Type="http://schemas.openxmlformats.org/officeDocument/2006/relationships/image" Target="../media/image38.emf"/><Relationship Id="rId1" Type="http://schemas.openxmlformats.org/officeDocument/2006/relationships/slideLayout" Target="../slideLayouts/slideLayout7.xml"/><Relationship Id="rId2" Type="http://schemas.openxmlformats.org/officeDocument/2006/relationships/notesSlide" Target="../notesSlides/notesSlide7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72.xml"/><Relationship Id="rId3" Type="http://schemas.openxmlformats.org/officeDocument/2006/relationships/image" Target="../media/image61.png"/></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73.xml"/><Relationship Id="rId3" Type="http://schemas.openxmlformats.org/officeDocument/2006/relationships/image" Target="../media/image62.png"/></Relationships>
</file>

<file path=ppt/slides/_rels/slide93.xml.rels><?xml version="1.0" encoding="UTF-8" standalone="yes"?>
<Relationships xmlns="http://schemas.openxmlformats.org/package/2006/relationships"><Relationship Id="rId3" Type="http://schemas.openxmlformats.org/officeDocument/2006/relationships/image" Target="../media/image63.jpeg"/><Relationship Id="rId4" Type="http://schemas.openxmlformats.org/officeDocument/2006/relationships/image" Target="../media/image64.png"/><Relationship Id="rId1" Type="http://schemas.openxmlformats.org/officeDocument/2006/relationships/slideLayout" Target="../slideLayouts/slideLayout23.xml"/><Relationship Id="rId2" Type="http://schemas.openxmlformats.org/officeDocument/2006/relationships/notesSlide" Target="../notesSlides/notesSlide74.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7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50562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 name="pasted-image.pdf"/>
          <p:cNvPicPr>
            <a:picLocks noChangeAspect="1"/>
          </p:cNvPicPr>
          <p:nvPr/>
        </p:nvPicPr>
        <p:blipFill>
          <a:blip r:embed="rId3">
            <a:extLst/>
          </a:blip>
          <a:stretch>
            <a:fillRect/>
          </a:stretch>
        </p:blipFill>
        <p:spPr>
          <a:xfrm rot="10800000" flipH="1">
            <a:off x="9405883" y="4650555"/>
            <a:ext cx="76201" cy="609601"/>
          </a:xfrm>
          <a:prstGeom prst="rect">
            <a:avLst/>
          </a:prstGeom>
          <a:ln w="12700">
            <a:miter lim="400000"/>
          </a:ln>
          <a:scene3d>
            <a:camera prst="orthographicFront">
              <a:rot lat="0" lon="0" rev="0"/>
            </a:camera>
            <a:lightRig rig="threePt" dir="t"/>
          </a:scene3d>
        </p:spPr>
      </p:pic>
      <p:grpSp>
        <p:nvGrpSpPr>
          <p:cNvPr id="70" name="Group 445"/>
          <p:cNvGrpSpPr/>
          <p:nvPr/>
        </p:nvGrpSpPr>
        <p:grpSpPr>
          <a:xfrm>
            <a:off x="6599098" y="5640526"/>
            <a:ext cx="5382953" cy="444087"/>
            <a:chOff x="6663042" y="1045995"/>
            <a:chExt cx="5529334" cy="478675"/>
          </a:xfrm>
        </p:grpSpPr>
        <p:sp>
          <p:nvSpPr>
            <p:cNvPr id="71" name="Shape 408"/>
            <p:cNvSpPr/>
            <p:nvPr/>
          </p:nvSpPr>
          <p:spPr>
            <a:xfrm>
              <a:off x="6663042" y="1045995"/>
              <a:ext cx="4462159" cy="478675"/>
            </a:xfrm>
            <a:prstGeom prst="rightArrow">
              <a:avLst>
                <a:gd name="adj1" fmla="val 100000"/>
                <a:gd name="adj2" fmla="val 67563"/>
              </a:avLst>
            </a:prstGeom>
            <a:solidFill>
              <a:schemeClr val="accent1">
                <a:lumMod val="40000"/>
                <a:lumOff val="60000"/>
              </a:schemeClr>
            </a:solidFill>
            <a:ln w="12700" cap="flat">
              <a:noFill/>
              <a:miter lim="400000"/>
            </a:ln>
            <a:effectLst/>
          </p:spPr>
          <p:txBody>
            <a:bodyPr wrap="square" lIns="45719" tIns="45719" rIns="45719" bIns="45719" numCol="1" anchor="ctr">
              <a:noAutofit/>
            </a:bodyPr>
            <a:lstStyle/>
            <a:p>
              <a:pPr>
                <a:defRPr>
                  <a:solidFill>
                    <a:srgbClr val="A7A7A7"/>
                  </a:solidFill>
                </a:defRPr>
              </a:pPr>
              <a:endParaRPr/>
            </a:p>
          </p:txBody>
        </p:sp>
        <p:sp>
          <p:nvSpPr>
            <p:cNvPr id="72" name="Shape 417"/>
            <p:cNvSpPr/>
            <p:nvPr/>
          </p:nvSpPr>
          <p:spPr>
            <a:xfrm>
              <a:off x="6871512" y="1145632"/>
              <a:ext cx="480806" cy="2985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lvl1pPr>
                <a:defRPr>
                  <a:solidFill>
                    <a:srgbClr val="FFFFFF"/>
                  </a:solidFill>
                </a:defRPr>
              </a:lvl1pPr>
            </a:lstStyle>
            <a:p>
              <a:r>
                <a:rPr dirty="0"/>
                <a:t>2012</a:t>
              </a:r>
            </a:p>
          </p:txBody>
        </p:sp>
        <p:sp>
          <p:nvSpPr>
            <p:cNvPr id="73" name="Shape 418"/>
            <p:cNvSpPr/>
            <p:nvPr/>
          </p:nvSpPr>
          <p:spPr>
            <a:xfrm>
              <a:off x="7706537" y="1145632"/>
              <a:ext cx="480806" cy="2985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lvl1pPr>
                <a:defRPr>
                  <a:solidFill>
                    <a:srgbClr val="FFFFFF"/>
                  </a:solidFill>
                </a:defRPr>
              </a:lvl1pPr>
            </a:lstStyle>
            <a:p>
              <a:r>
                <a:t>2013</a:t>
              </a:r>
            </a:p>
          </p:txBody>
        </p:sp>
        <p:sp>
          <p:nvSpPr>
            <p:cNvPr id="74" name="Shape 419"/>
            <p:cNvSpPr/>
            <p:nvPr/>
          </p:nvSpPr>
          <p:spPr>
            <a:xfrm>
              <a:off x="8541562" y="1145632"/>
              <a:ext cx="480806" cy="2985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lvl1pPr>
                <a:defRPr>
                  <a:solidFill>
                    <a:srgbClr val="FFFFFF"/>
                  </a:solidFill>
                </a:defRPr>
              </a:lvl1pPr>
            </a:lstStyle>
            <a:p>
              <a:r>
                <a:t>2014</a:t>
              </a:r>
            </a:p>
          </p:txBody>
        </p:sp>
        <p:sp>
          <p:nvSpPr>
            <p:cNvPr id="75" name="Shape 420"/>
            <p:cNvSpPr/>
            <p:nvPr/>
          </p:nvSpPr>
          <p:spPr>
            <a:xfrm>
              <a:off x="9376587" y="1145632"/>
              <a:ext cx="480806" cy="2985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lvl1pPr>
                <a:defRPr>
                  <a:solidFill>
                    <a:srgbClr val="FFFFFF"/>
                  </a:solidFill>
                </a:defRPr>
              </a:lvl1pPr>
            </a:lstStyle>
            <a:p>
              <a:r>
                <a:t>2015</a:t>
              </a:r>
            </a:p>
          </p:txBody>
        </p:sp>
        <p:sp>
          <p:nvSpPr>
            <p:cNvPr id="76" name="Shape 421"/>
            <p:cNvSpPr/>
            <p:nvPr/>
          </p:nvSpPr>
          <p:spPr>
            <a:xfrm>
              <a:off x="10211613" y="1145632"/>
              <a:ext cx="480806" cy="2985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lvl1pPr>
                <a:defRPr>
                  <a:solidFill>
                    <a:srgbClr val="FFFFFF"/>
                  </a:solidFill>
                </a:defRPr>
              </a:lvl1pPr>
            </a:lstStyle>
            <a:p>
              <a:r>
                <a:t>2016</a:t>
              </a:r>
            </a:p>
          </p:txBody>
        </p:sp>
        <p:sp>
          <p:nvSpPr>
            <p:cNvPr id="77" name="Shape 422"/>
            <p:cNvSpPr/>
            <p:nvPr/>
          </p:nvSpPr>
          <p:spPr>
            <a:xfrm>
              <a:off x="10902070" y="1058695"/>
              <a:ext cx="1290306" cy="2"/>
            </a:xfrm>
            <a:prstGeom prst="line">
              <a:avLst/>
            </a:prstGeom>
            <a:noFill/>
            <a:ln w="25400" cap="flat">
              <a:solidFill>
                <a:srgbClr val="A9BCC4"/>
              </a:solidFill>
              <a:custDash>
                <a:ds d="200000" sp="200000"/>
              </a:custDash>
              <a:miter lim="400000"/>
            </a:ln>
            <a:effectLst/>
          </p:spPr>
          <p:txBody>
            <a:bodyPr wrap="square" lIns="45719" tIns="45719" rIns="45719" bIns="45719" numCol="1" anchor="t">
              <a:noAutofit/>
            </a:bodyPr>
            <a:lstStyle/>
            <a:p>
              <a:endParaRPr/>
            </a:p>
          </p:txBody>
        </p:sp>
        <p:sp>
          <p:nvSpPr>
            <p:cNvPr id="78" name="Shape 423"/>
            <p:cNvSpPr/>
            <p:nvPr/>
          </p:nvSpPr>
          <p:spPr>
            <a:xfrm>
              <a:off x="10902070" y="1511968"/>
              <a:ext cx="1290306" cy="2"/>
            </a:xfrm>
            <a:prstGeom prst="line">
              <a:avLst/>
            </a:prstGeom>
            <a:noFill/>
            <a:ln w="25400" cap="flat">
              <a:solidFill>
                <a:srgbClr val="A9BCC4"/>
              </a:solidFill>
              <a:custDash>
                <a:ds d="200000" sp="200000"/>
              </a:custDash>
              <a:miter lim="400000"/>
            </a:ln>
            <a:effectLst/>
          </p:spPr>
          <p:txBody>
            <a:bodyPr wrap="square" lIns="45719" tIns="45719" rIns="45719" bIns="45719" numCol="1" anchor="t">
              <a:noAutofit/>
            </a:bodyPr>
            <a:lstStyle/>
            <a:p>
              <a:endParaRPr/>
            </a:p>
          </p:txBody>
        </p:sp>
        <p:sp>
          <p:nvSpPr>
            <p:cNvPr id="79" name="Shape 424"/>
            <p:cNvSpPr/>
            <p:nvPr/>
          </p:nvSpPr>
          <p:spPr>
            <a:xfrm>
              <a:off x="11309147" y="1145632"/>
              <a:ext cx="480806" cy="2985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lvl1pPr>
                <a:defRPr>
                  <a:solidFill>
                    <a:schemeClr val="accent5"/>
                  </a:solidFill>
                </a:defRPr>
              </a:lvl1pPr>
            </a:lstStyle>
            <a:p>
              <a:r>
                <a:t>2017</a:t>
              </a:r>
            </a:p>
          </p:txBody>
        </p:sp>
      </p:grpSp>
      <p:sp>
        <p:nvSpPr>
          <p:cNvPr id="638" name="Shape 638"/>
          <p:cNvSpPr>
            <a:spLocks noGrp="1"/>
          </p:cNvSpPr>
          <p:nvPr>
            <p:ph type="title"/>
          </p:nvPr>
        </p:nvSpPr>
        <p:spPr>
          <a:prstGeom prst="rect">
            <a:avLst/>
          </a:prstGeom>
        </p:spPr>
        <p:txBody>
          <a:bodyPr anchor="t"/>
          <a:lstStyle/>
          <a:p>
            <a:r>
              <a:rPr lang="en-US" dirty="0" smtClean="0"/>
              <a:t>Oracle Application Express</a:t>
            </a:r>
            <a:endParaRPr dirty="0"/>
          </a:p>
        </p:txBody>
      </p:sp>
      <p:sp>
        <p:nvSpPr>
          <p:cNvPr id="640" name="Shape 640"/>
          <p:cNvSpPr>
            <a:spLocks noGrp="1"/>
          </p:cNvSpPr>
          <p:nvPr>
            <p:ph type="sldNum" sz="quarter" idx="2"/>
          </p:nvPr>
        </p:nvSpPr>
        <p:spPr>
          <a:xfrm>
            <a:off x="11535435" y="6643564"/>
            <a:ext cx="127001" cy="127001"/>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10</a:t>
            </a:fld>
            <a:endParaRPr/>
          </a:p>
        </p:txBody>
      </p:sp>
      <p:pic>
        <p:nvPicPr>
          <p:cNvPr id="641" name="pasted-image.pdf"/>
          <p:cNvPicPr>
            <a:picLocks noChangeAspect="1"/>
          </p:cNvPicPr>
          <p:nvPr/>
        </p:nvPicPr>
        <p:blipFill>
          <a:blip r:embed="rId4">
            <a:extLst/>
          </a:blip>
          <a:stretch>
            <a:fillRect/>
          </a:stretch>
        </p:blipFill>
        <p:spPr>
          <a:xfrm>
            <a:off x="194898" y="1682202"/>
            <a:ext cx="11799028" cy="2553796"/>
          </a:xfrm>
          <a:prstGeom prst="rect">
            <a:avLst/>
          </a:prstGeom>
          <a:ln w="12700">
            <a:miter lim="400000"/>
          </a:ln>
        </p:spPr>
      </p:pic>
      <p:pic>
        <p:nvPicPr>
          <p:cNvPr id="642" name="pasted-image.pdf"/>
          <p:cNvPicPr>
            <a:picLocks noChangeAspect="1"/>
          </p:cNvPicPr>
          <p:nvPr/>
        </p:nvPicPr>
        <p:blipFill>
          <a:blip r:embed="rId3">
            <a:extLst/>
          </a:blip>
          <a:stretch>
            <a:fillRect/>
          </a:stretch>
        </p:blipFill>
        <p:spPr>
          <a:xfrm>
            <a:off x="568262" y="2137834"/>
            <a:ext cx="76200" cy="609601"/>
          </a:xfrm>
          <a:prstGeom prst="rect">
            <a:avLst/>
          </a:prstGeom>
          <a:ln w="12700">
            <a:miter lim="400000"/>
          </a:ln>
        </p:spPr>
      </p:pic>
      <p:pic>
        <p:nvPicPr>
          <p:cNvPr id="643" name="pasted-image.pdf"/>
          <p:cNvPicPr>
            <a:picLocks noChangeAspect="1"/>
          </p:cNvPicPr>
          <p:nvPr/>
        </p:nvPicPr>
        <p:blipFill>
          <a:blip r:embed="rId5">
            <a:extLst/>
          </a:blip>
          <a:stretch>
            <a:fillRect/>
          </a:stretch>
        </p:blipFill>
        <p:spPr>
          <a:xfrm>
            <a:off x="301563" y="1689100"/>
            <a:ext cx="609601" cy="609601"/>
          </a:xfrm>
          <a:prstGeom prst="rect">
            <a:avLst/>
          </a:prstGeom>
          <a:ln w="12700">
            <a:miter lim="400000"/>
          </a:ln>
        </p:spPr>
      </p:pic>
      <p:pic>
        <p:nvPicPr>
          <p:cNvPr id="644" name="pasted-image.pdf"/>
          <p:cNvPicPr>
            <a:picLocks noChangeAspect="1"/>
          </p:cNvPicPr>
          <p:nvPr/>
        </p:nvPicPr>
        <p:blipFill>
          <a:blip r:embed="rId3">
            <a:extLst/>
          </a:blip>
          <a:stretch>
            <a:fillRect/>
          </a:stretch>
        </p:blipFill>
        <p:spPr>
          <a:xfrm rot="10800000" flipH="1">
            <a:off x="1996546" y="3119967"/>
            <a:ext cx="76201" cy="609601"/>
          </a:xfrm>
          <a:prstGeom prst="rect">
            <a:avLst/>
          </a:prstGeom>
          <a:ln w="12700">
            <a:miter lim="400000"/>
          </a:ln>
        </p:spPr>
      </p:pic>
      <p:pic>
        <p:nvPicPr>
          <p:cNvPr id="645" name="pasted-image.pdf"/>
          <p:cNvPicPr>
            <a:picLocks noChangeAspect="1"/>
          </p:cNvPicPr>
          <p:nvPr/>
        </p:nvPicPr>
        <p:blipFill>
          <a:blip r:embed="rId5">
            <a:extLst/>
          </a:blip>
          <a:stretch>
            <a:fillRect/>
          </a:stretch>
        </p:blipFill>
        <p:spPr>
          <a:xfrm>
            <a:off x="1116930" y="1689101"/>
            <a:ext cx="609601" cy="609601"/>
          </a:xfrm>
          <a:prstGeom prst="rect">
            <a:avLst/>
          </a:prstGeom>
          <a:ln w="12700">
            <a:miter lim="400000"/>
          </a:ln>
        </p:spPr>
      </p:pic>
      <p:pic>
        <p:nvPicPr>
          <p:cNvPr id="646" name="pasted-image.pdf"/>
          <p:cNvPicPr>
            <a:picLocks noChangeAspect="1"/>
          </p:cNvPicPr>
          <p:nvPr/>
        </p:nvPicPr>
        <p:blipFill>
          <a:blip r:embed="rId3">
            <a:extLst/>
          </a:blip>
          <a:stretch>
            <a:fillRect/>
          </a:stretch>
        </p:blipFill>
        <p:spPr>
          <a:xfrm>
            <a:off x="2352146" y="3547534"/>
            <a:ext cx="76201" cy="609601"/>
          </a:xfrm>
          <a:prstGeom prst="rect">
            <a:avLst/>
          </a:prstGeom>
          <a:ln w="12700">
            <a:miter lim="400000"/>
          </a:ln>
        </p:spPr>
      </p:pic>
      <p:pic>
        <p:nvPicPr>
          <p:cNvPr id="647" name="pasted-image.pdf"/>
          <p:cNvPicPr>
            <a:picLocks noChangeAspect="1"/>
          </p:cNvPicPr>
          <p:nvPr/>
        </p:nvPicPr>
        <p:blipFill>
          <a:blip r:embed="rId5">
            <a:extLst/>
          </a:blip>
          <a:stretch>
            <a:fillRect/>
          </a:stretch>
        </p:blipFill>
        <p:spPr>
          <a:xfrm>
            <a:off x="2085446" y="3876887"/>
            <a:ext cx="609601" cy="609601"/>
          </a:xfrm>
          <a:prstGeom prst="rect">
            <a:avLst/>
          </a:prstGeom>
          <a:ln w="12700">
            <a:miter lim="400000"/>
          </a:ln>
        </p:spPr>
      </p:pic>
      <p:pic>
        <p:nvPicPr>
          <p:cNvPr id="648" name="pasted-image.pdf"/>
          <p:cNvPicPr>
            <a:picLocks noChangeAspect="1"/>
          </p:cNvPicPr>
          <p:nvPr/>
        </p:nvPicPr>
        <p:blipFill>
          <a:blip r:embed="rId3">
            <a:extLst/>
          </a:blip>
          <a:stretch>
            <a:fillRect/>
          </a:stretch>
        </p:blipFill>
        <p:spPr>
          <a:xfrm rot="10800000" flipH="1">
            <a:off x="2352146" y="3128434"/>
            <a:ext cx="76201" cy="609601"/>
          </a:xfrm>
          <a:prstGeom prst="rect">
            <a:avLst/>
          </a:prstGeom>
          <a:ln w="12700">
            <a:miter lim="400000"/>
          </a:ln>
        </p:spPr>
      </p:pic>
      <p:pic>
        <p:nvPicPr>
          <p:cNvPr id="649" name="pasted-image.pdf"/>
          <p:cNvPicPr>
            <a:picLocks noChangeAspect="1"/>
          </p:cNvPicPr>
          <p:nvPr/>
        </p:nvPicPr>
        <p:blipFill>
          <a:blip r:embed="rId3">
            <a:extLst/>
          </a:blip>
          <a:stretch>
            <a:fillRect/>
          </a:stretch>
        </p:blipFill>
        <p:spPr>
          <a:xfrm rot="10800000" flipH="1">
            <a:off x="4582272" y="3153834"/>
            <a:ext cx="76201" cy="609601"/>
          </a:xfrm>
          <a:prstGeom prst="rect">
            <a:avLst/>
          </a:prstGeom>
          <a:ln w="12700">
            <a:miter lim="400000"/>
          </a:ln>
        </p:spPr>
      </p:pic>
      <p:pic>
        <p:nvPicPr>
          <p:cNvPr id="650" name="pasted-image.pdf"/>
          <p:cNvPicPr>
            <a:picLocks noChangeAspect="1"/>
          </p:cNvPicPr>
          <p:nvPr/>
        </p:nvPicPr>
        <p:blipFill>
          <a:blip r:embed="rId5">
            <a:extLst/>
          </a:blip>
          <a:stretch>
            <a:fillRect/>
          </a:stretch>
        </p:blipFill>
        <p:spPr>
          <a:xfrm>
            <a:off x="1712072" y="3344334"/>
            <a:ext cx="609601" cy="609601"/>
          </a:xfrm>
          <a:prstGeom prst="rect">
            <a:avLst/>
          </a:prstGeom>
          <a:ln w="12700">
            <a:miter lim="400000"/>
          </a:ln>
        </p:spPr>
      </p:pic>
      <p:pic>
        <p:nvPicPr>
          <p:cNvPr id="651" name="pasted-image.pdf"/>
          <p:cNvPicPr>
            <a:picLocks noChangeAspect="1"/>
          </p:cNvPicPr>
          <p:nvPr/>
        </p:nvPicPr>
        <p:blipFill>
          <a:blip r:embed="rId3">
            <a:extLst/>
          </a:blip>
          <a:stretch>
            <a:fillRect/>
          </a:stretch>
        </p:blipFill>
        <p:spPr>
          <a:xfrm rot="10800000" flipH="1">
            <a:off x="3778779" y="3153834"/>
            <a:ext cx="76201" cy="609601"/>
          </a:xfrm>
          <a:prstGeom prst="rect">
            <a:avLst/>
          </a:prstGeom>
          <a:ln w="12700">
            <a:miter lim="400000"/>
          </a:ln>
        </p:spPr>
      </p:pic>
      <p:pic>
        <p:nvPicPr>
          <p:cNvPr id="652" name="pasted-image.pdf"/>
          <p:cNvPicPr>
            <a:picLocks noChangeAspect="1"/>
          </p:cNvPicPr>
          <p:nvPr/>
        </p:nvPicPr>
        <p:blipFill>
          <a:blip r:embed="rId5">
            <a:extLst/>
          </a:blip>
          <a:stretch>
            <a:fillRect/>
          </a:stretch>
        </p:blipFill>
        <p:spPr>
          <a:xfrm>
            <a:off x="3512079" y="3547534"/>
            <a:ext cx="609601" cy="609601"/>
          </a:xfrm>
          <a:prstGeom prst="rect">
            <a:avLst/>
          </a:prstGeom>
          <a:ln w="12700">
            <a:miter lim="400000"/>
          </a:ln>
        </p:spPr>
      </p:pic>
      <p:pic>
        <p:nvPicPr>
          <p:cNvPr id="653" name="pasted-image.pdf"/>
          <p:cNvPicPr>
            <a:picLocks noChangeAspect="1"/>
          </p:cNvPicPr>
          <p:nvPr/>
        </p:nvPicPr>
        <p:blipFill>
          <a:blip r:embed="rId3">
            <a:extLst/>
          </a:blip>
          <a:stretch>
            <a:fillRect/>
          </a:stretch>
        </p:blipFill>
        <p:spPr>
          <a:xfrm>
            <a:off x="2965979" y="2137834"/>
            <a:ext cx="76201" cy="609601"/>
          </a:xfrm>
          <a:prstGeom prst="rect">
            <a:avLst/>
          </a:prstGeom>
          <a:ln w="12700">
            <a:miter lim="400000"/>
          </a:ln>
        </p:spPr>
      </p:pic>
      <p:pic>
        <p:nvPicPr>
          <p:cNvPr id="654" name="pasted-image.pdf"/>
          <p:cNvPicPr>
            <a:picLocks noChangeAspect="1"/>
          </p:cNvPicPr>
          <p:nvPr/>
        </p:nvPicPr>
        <p:blipFill>
          <a:blip r:embed="rId5">
            <a:extLst/>
          </a:blip>
          <a:stretch>
            <a:fillRect/>
          </a:stretch>
        </p:blipFill>
        <p:spPr>
          <a:xfrm>
            <a:off x="2699279" y="1689100"/>
            <a:ext cx="609601" cy="609601"/>
          </a:xfrm>
          <a:prstGeom prst="rect">
            <a:avLst/>
          </a:prstGeom>
          <a:ln w="12700">
            <a:miter lim="400000"/>
          </a:ln>
        </p:spPr>
      </p:pic>
      <p:pic>
        <p:nvPicPr>
          <p:cNvPr id="655" name="pasted-image.pdf"/>
          <p:cNvPicPr>
            <a:picLocks noChangeAspect="1"/>
          </p:cNvPicPr>
          <p:nvPr/>
        </p:nvPicPr>
        <p:blipFill>
          <a:blip r:embed="rId3">
            <a:extLst/>
          </a:blip>
          <a:stretch>
            <a:fillRect/>
          </a:stretch>
        </p:blipFill>
        <p:spPr>
          <a:xfrm>
            <a:off x="1383630" y="2132754"/>
            <a:ext cx="76201" cy="609601"/>
          </a:xfrm>
          <a:prstGeom prst="rect">
            <a:avLst/>
          </a:prstGeom>
          <a:ln w="12700">
            <a:miter lim="400000"/>
          </a:ln>
        </p:spPr>
      </p:pic>
      <p:pic>
        <p:nvPicPr>
          <p:cNvPr id="656" name="pasted-image.pdf"/>
          <p:cNvPicPr>
            <a:picLocks noChangeAspect="1"/>
          </p:cNvPicPr>
          <p:nvPr/>
        </p:nvPicPr>
        <p:blipFill>
          <a:blip r:embed="rId5">
            <a:extLst/>
          </a:blip>
          <a:stretch>
            <a:fillRect/>
          </a:stretch>
        </p:blipFill>
        <p:spPr>
          <a:xfrm>
            <a:off x="4315572" y="3547534"/>
            <a:ext cx="609601" cy="609601"/>
          </a:xfrm>
          <a:prstGeom prst="rect">
            <a:avLst/>
          </a:prstGeom>
          <a:ln w="12700">
            <a:miter lim="400000"/>
          </a:ln>
        </p:spPr>
      </p:pic>
      <p:pic>
        <p:nvPicPr>
          <p:cNvPr id="657" name="pasted-image.pdf"/>
          <p:cNvPicPr>
            <a:picLocks noChangeAspect="1"/>
          </p:cNvPicPr>
          <p:nvPr/>
        </p:nvPicPr>
        <p:blipFill>
          <a:blip r:embed="rId3">
            <a:extLst/>
          </a:blip>
          <a:stretch>
            <a:fillRect/>
          </a:stretch>
        </p:blipFill>
        <p:spPr>
          <a:xfrm>
            <a:off x="5387446" y="2125134"/>
            <a:ext cx="76201" cy="609601"/>
          </a:xfrm>
          <a:prstGeom prst="rect">
            <a:avLst/>
          </a:prstGeom>
          <a:ln w="12700">
            <a:miter lim="400000"/>
          </a:ln>
        </p:spPr>
      </p:pic>
      <p:pic>
        <p:nvPicPr>
          <p:cNvPr id="658" name="pasted-image.pdf"/>
          <p:cNvPicPr>
            <a:picLocks noChangeAspect="1"/>
          </p:cNvPicPr>
          <p:nvPr/>
        </p:nvPicPr>
        <p:blipFill>
          <a:blip r:embed="rId5">
            <a:extLst/>
          </a:blip>
          <a:stretch>
            <a:fillRect/>
          </a:stretch>
        </p:blipFill>
        <p:spPr>
          <a:xfrm>
            <a:off x="5120746" y="1676401"/>
            <a:ext cx="609601" cy="609601"/>
          </a:xfrm>
          <a:prstGeom prst="rect">
            <a:avLst/>
          </a:prstGeom>
          <a:ln w="12700">
            <a:miter lim="400000"/>
          </a:ln>
        </p:spPr>
      </p:pic>
      <p:pic>
        <p:nvPicPr>
          <p:cNvPr id="659" name="pasted-image.pdf"/>
          <p:cNvPicPr>
            <a:picLocks noChangeAspect="1"/>
          </p:cNvPicPr>
          <p:nvPr/>
        </p:nvPicPr>
        <p:blipFill>
          <a:blip r:embed="rId3">
            <a:extLst/>
          </a:blip>
          <a:stretch>
            <a:fillRect/>
          </a:stretch>
        </p:blipFill>
        <p:spPr>
          <a:xfrm>
            <a:off x="9426887" y="2133600"/>
            <a:ext cx="76201" cy="609601"/>
          </a:xfrm>
          <a:prstGeom prst="rect">
            <a:avLst/>
          </a:prstGeom>
          <a:ln w="12700">
            <a:miter lim="400000"/>
          </a:ln>
        </p:spPr>
      </p:pic>
      <p:pic>
        <p:nvPicPr>
          <p:cNvPr id="660" name="pasted-image.pdf"/>
          <p:cNvPicPr>
            <a:picLocks noChangeAspect="1"/>
          </p:cNvPicPr>
          <p:nvPr/>
        </p:nvPicPr>
        <p:blipFill>
          <a:blip r:embed="rId5">
            <a:extLst/>
          </a:blip>
          <a:stretch>
            <a:fillRect/>
          </a:stretch>
        </p:blipFill>
        <p:spPr>
          <a:xfrm>
            <a:off x="9160187" y="1684867"/>
            <a:ext cx="609601" cy="609601"/>
          </a:xfrm>
          <a:prstGeom prst="rect">
            <a:avLst/>
          </a:prstGeom>
          <a:ln w="12700">
            <a:miter lim="400000"/>
          </a:ln>
        </p:spPr>
      </p:pic>
      <p:pic>
        <p:nvPicPr>
          <p:cNvPr id="661" name="pasted-image.pdf"/>
          <p:cNvPicPr>
            <a:picLocks noChangeAspect="1"/>
          </p:cNvPicPr>
          <p:nvPr/>
        </p:nvPicPr>
        <p:blipFill>
          <a:blip r:embed="rId3">
            <a:extLst/>
          </a:blip>
          <a:stretch>
            <a:fillRect/>
          </a:stretch>
        </p:blipFill>
        <p:spPr>
          <a:xfrm rot="10800000" flipH="1">
            <a:off x="6220572" y="3134784"/>
            <a:ext cx="76201" cy="609601"/>
          </a:xfrm>
          <a:prstGeom prst="rect">
            <a:avLst/>
          </a:prstGeom>
          <a:ln w="12700">
            <a:miter lim="400000"/>
          </a:ln>
        </p:spPr>
      </p:pic>
      <p:pic>
        <p:nvPicPr>
          <p:cNvPr id="662" name="pasted-image.pdf"/>
          <p:cNvPicPr>
            <a:picLocks noChangeAspect="1"/>
          </p:cNvPicPr>
          <p:nvPr/>
        </p:nvPicPr>
        <p:blipFill>
          <a:blip r:embed="rId5">
            <a:extLst/>
          </a:blip>
          <a:stretch>
            <a:fillRect/>
          </a:stretch>
        </p:blipFill>
        <p:spPr>
          <a:xfrm>
            <a:off x="5953872" y="3547534"/>
            <a:ext cx="609601" cy="609601"/>
          </a:xfrm>
          <a:prstGeom prst="rect">
            <a:avLst/>
          </a:prstGeom>
          <a:ln w="12700">
            <a:miter lim="400000"/>
          </a:ln>
        </p:spPr>
      </p:pic>
      <p:pic>
        <p:nvPicPr>
          <p:cNvPr id="663" name="pasted-image.pdf"/>
          <p:cNvPicPr>
            <a:picLocks noChangeAspect="1"/>
          </p:cNvPicPr>
          <p:nvPr/>
        </p:nvPicPr>
        <p:blipFill>
          <a:blip r:embed="rId3">
            <a:extLst/>
          </a:blip>
          <a:stretch>
            <a:fillRect/>
          </a:stretch>
        </p:blipFill>
        <p:spPr>
          <a:xfrm rot="10800000" flipH="1">
            <a:off x="7030908" y="3130719"/>
            <a:ext cx="76201" cy="609601"/>
          </a:xfrm>
          <a:prstGeom prst="rect">
            <a:avLst/>
          </a:prstGeom>
          <a:ln w="12700">
            <a:miter lim="400000"/>
          </a:ln>
        </p:spPr>
      </p:pic>
      <p:pic>
        <p:nvPicPr>
          <p:cNvPr id="664" name="pasted-image.pdf"/>
          <p:cNvPicPr>
            <a:picLocks noChangeAspect="1"/>
          </p:cNvPicPr>
          <p:nvPr/>
        </p:nvPicPr>
        <p:blipFill>
          <a:blip r:embed="rId5">
            <a:extLst/>
          </a:blip>
          <a:stretch>
            <a:fillRect/>
          </a:stretch>
        </p:blipFill>
        <p:spPr>
          <a:xfrm>
            <a:off x="6761598" y="3547534"/>
            <a:ext cx="609601" cy="609601"/>
          </a:xfrm>
          <a:prstGeom prst="rect">
            <a:avLst/>
          </a:prstGeom>
          <a:ln w="12700">
            <a:miter lim="400000"/>
          </a:ln>
        </p:spPr>
      </p:pic>
      <p:sp>
        <p:nvSpPr>
          <p:cNvPr id="665" name="Shape 665"/>
          <p:cNvSpPr/>
          <p:nvPr/>
        </p:nvSpPr>
        <p:spPr>
          <a:xfrm>
            <a:off x="420179" y="1847850"/>
            <a:ext cx="323807" cy="307777"/>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z="2000">
                <a:solidFill>
                  <a:srgbClr val="FFFFFF"/>
                </a:solidFill>
              </a:defRPr>
            </a:lvl1pPr>
          </a:lstStyle>
          <a:p>
            <a:r>
              <a:t>1.5</a:t>
            </a:r>
          </a:p>
        </p:txBody>
      </p:sp>
      <p:sp>
        <p:nvSpPr>
          <p:cNvPr id="666" name="Shape 666"/>
          <p:cNvSpPr/>
          <p:nvPr/>
        </p:nvSpPr>
        <p:spPr>
          <a:xfrm>
            <a:off x="1235546" y="1847850"/>
            <a:ext cx="323807" cy="307777"/>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z="2000">
                <a:solidFill>
                  <a:srgbClr val="FFFFFF"/>
                </a:solidFill>
              </a:defRPr>
            </a:lvl1pPr>
          </a:lstStyle>
          <a:p>
            <a:r>
              <a:t>2.0</a:t>
            </a:r>
          </a:p>
        </p:txBody>
      </p:sp>
      <p:sp>
        <p:nvSpPr>
          <p:cNvPr id="667" name="Shape 667"/>
          <p:cNvSpPr/>
          <p:nvPr/>
        </p:nvSpPr>
        <p:spPr>
          <a:xfrm>
            <a:off x="2817895" y="1847850"/>
            <a:ext cx="323807" cy="307777"/>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z="2000">
                <a:solidFill>
                  <a:srgbClr val="FFFFFF"/>
                </a:solidFill>
              </a:defRPr>
            </a:lvl1pPr>
          </a:lstStyle>
          <a:p>
            <a:r>
              <a:t>3.0</a:t>
            </a:r>
          </a:p>
        </p:txBody>
      </p:sp>
      <p:sp>
        <p:nvSpPr>
          <p:cNvPr id="668" name="Shape 668"/>
          <p:cNvSpPr/>
          <p:nvPr/>
        </p:nvSpPr>
        <p:spPr>
          <a:xfrm>
            <a:off x="5239362" y="1847850"/>
            <a:ext cx="323807" cy="307777"/>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z="2000">
                <a:solidFill>
                  <a:srgbClr val="FFFFFF"/>
                </a:solidFill>
              </a:defRPr>
            </a:lvl1pPr>
          </a:lstStyle>
          <a:p>
            <a:r>
              <a:t>4.0</a:t>
            </a:r>
          </a:p>
        </p:txBody>
      </p:sp>
      <p:pic>
        <p:nvPicPr>
          <p:cNvPr id="669" name="pasted-image.pdf"/>
          <p:cNvPicPr>
            <a:picLocks noChangeAspect="1"/>
          </p:cNvPicPr>
          <p:nvPr/>
        </p:nvPicPr>
        <p:blipFill>
          <a:blip r:embed="rId3">
            <a:extLst/>
          </a:blip>
          <a:stretch>
            <a:fillRect/>
          </a:stretch>
        </p:blipFill>
        <p:spPr>
          <a:xfrm rot="10800000" flipH="1">
            <a:off x="10257636" y="3122084"/>
            <a:ext cx="76201" cy="609601"/>
          </a:xfrm>
          <a:prstGeom prst="rect">
            <a:avLst/>
          </a:prstGeom>
          <a:ln w="12700">
            <a:miter lim="400000"/>
          </a:ln>
        </p:spPr>
      </p:pic>
      <p:pic>
        <p:nvPicPr>
          <p:cNvPr id="670" name="pasted-image.pdf"/>
          <p:cNvPicPr>
            <a:picLocks noChangeAspect="1"/>
          </p:cNvPicPr>
          <p:nvPr/>
        </p:nvPicPr>
        <p:blipFill>
          <a:blip r:embed="rId5">
            <a:extLst/>
          </a:blip>
          <a:stretch>
            <a:fillRect/>
          </a:stretch>
        </p:blipFill>
        <p:spPr>
          <a:xfrm>
            <a:off x="9990936" y="3547534"/>
            <a:ext cx="609601" cy="609601"/>
          </a:xfrm>
          <a:prstGeom prst="rect">
            <a:avLst/>
          </a:prstGeom>
          <a:ln w="12700">
            <a:miter lim="400000"/>
          </a:ln>
        </p:spPr>
      </p:pic>
      <p:sp>
        <p:nvSpPr>
          <p:cNvPr id="671" name="Shape 671"/>
          <p:cNvSpPr/>
          <p:nvPr/>
        </p:nvSpPr>
        <p:spPr>
          <a:xfrm>
            <a:off x="9278803" y="1847850"/>
            <a:ext cx="323807" cy="307777"/>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z="2000">
                <a:solidFill>
                  <a:srgbClr val="FFFFFF"/>
                </a:solidFill>
              </a:defRPr>
            </a:lvl1pPr>
          </a:lstStyle>
          <a:p>
            <a:r>
              <a:t>5.0</a:t>
            </a:r>
          </a:p>
        </p:txBody>
      </p:sp>
      <p:sp>
        <p:nvSpPr>
          <p:cNvPr id="672" name="Shape 672"/>
          <p:cNvSpPr/>
          <p:nvPr/>
        </p:nvSpPr>
        <p:spPr>
          <a:xfrm>
            <a:off x="1830688" y="3503084"/>
            <a:ext cx="323807" cy="307777"/>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z="2000">
                <a:solidFill>
                  <a:srgbClr val="FFFFFF"/>
                </a:solidFill>
              </a:defRPr>
            </a:lvl1pPr>
          </a:lstStyle>
          <a:p>
            <a:r>
              <a:t>2.1</a:t>
            </a:r>
          </a:p>
        </p:txBody>
      </p:sp>
      <p:sp>
        <p:nvSpPr>
          <p:cNvPr id="673" name="Shape 673"/>
          <p:cNvSpPr/>
          <p:nvPr/>
        </p:nvSpPr>
        <p:spPr>
          <a:xfrm>
            <a:off x="2204062" y="4035637"/>
            <a:ext cx="323807" cy="307777"/>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z="2000">
                <a:solidFill>
                  <a:srgbClr val="FFFFFF"/>
                </a:solidFill>
              </a:defRPr>
            </a:lvl1pPr>
          </a:lstStyle>
          <a:p>
            <a:r>
              <a:t>2.2</a:t>
            </a:r>
          </a:p>
        </p:txBody>
      </p:sp>
      <p:sp>
        <p:nvSpPr>
          <p:cNvPr id="674" name="Shape 674"/>
          <p:cNvSpPr/>
          <p:nvPr/>
        </p:nvSpPr>
        <p:spPr>
          <a:xfrm>
            <a:off x="3630695" y="3706284"/>
            <a:ext cx="323807" cy="307777"/>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z="2000">
                <a:solidFill>
                  <a:srgbClr val="FFFFFF"/>
                </a:solidFill>
              </a:defRPr>
            </a:lvl1pPr>
          </a:lstStyle>
          <a:p>
            <a:r>
              <a:t>3.1</a:t>
            </a:r>
          </a:p>
        </p:txBody>
      </p:sp>
      <p:sp>
        <p:nvSpPr>
          <p:cNvPr id="675" name="Shape 675"/>
          <p:cNvSpPr/>
          <p:nvPr/>
        </p:nvSpPr>
        <p:spPr>
          <a:xfrm>
            <a:off x="4434188" y="3706284"/>
            <a:ext cx="323807" cy="307777"/>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z="2000">
                <a:solidFill>
                  <a:srgbClr val="FFFFFF"/>
                </a:solidFill>
              </a:defRPr>
            </a:lvl1pPr>
          </a:lstStyle>
          <a:p>
            <a:r>
              <a:t>3.2</a:t>
            </a:r>
          </a:p>
        </p:txBody>
      </p:sp>
      <p:sp>
        <p:nvSpPr>
          <p:cNvPr id="676" name="Shape 676"/>
          <p:cNvSpPr/>
          <p:nvPr/>
        </p:nvSpPr>
        <p:spPr>
          <a:xfrm>
            <a:off x="6072488" y="3706284"/>
            <a:ext cx="323807" cy="307777"/>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z="2000">
                <a:solidFill>
                  <a:srgbClr val="FFFFFF"/>
                </a:solidFill>
              </a:defRPr>
            </a:lvl1pPr>
          </a:lstStyle>
          <a:p>
            <a:r>
              <a:t>4.1</a:t>
            </a:r>
          </a:p>
        </p:txBody>
      </p:sp>
      <p:sp>
        <p:nvSpPr>
          <p:cNvPr id="677" name="Shape 677"/>
          <p:cNvSpPr/>
          <p:nvPr/>
        </p:nvSpPr>
        <p:spPr>
          <a:xfrm>
            <a:off x="6882824" y="3706284"/>
            <a:ext cx="323807" cy="307777"/>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z="2000">
                <a:solidFill>
                  <a:srgbClr val="FFFFFF"/>
                </a:solidFill>
              </a:defRPr>
            </a:lvl1pPr>
          </a:lstStyle>
          <a:p>
            <a:r>
              <a:t>4.2</a:t>
            </a:r>
          </a:p>
        </p:txBody>
      </p:sp>
      <p:sp>
        <p:nvSpPr>
          <p:cNvPr id="678" name="Shape 678"/>
          <p:cNvSpPr/>
          <p:nvPr/>
        </p:nvSpPr>
        <p:spPr>
          <a:xfrm>
            <a:off x="10109552" y="3706284"/>
            <a:ext cx="323807" cy="307777"/>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z="2000">
                <a:solidFill>
                  <a:srgbClr val="FFFFFF"/>
                </a:solidFill>
              </a:defRPr>
            </a:lvl1pPr>
          </a:lstStyle>
          <a:p>
            <a:r>
              <a:t>5.1</a:t>
            </a:r>
          </a:p>
        </p:txBody>
      </p:sp>
      <p:sp>
        <p:nvSpPr>
          <p:cNvPr id="680" name="Shape 680"/>
          <p:cNvSpPr/>
          <p:nvPr/>
        </p:nvSpPr>
        <p:spPr>
          <a:xfrm>
            <a:off x="2750548" y="5344531"/>
            <a:ext cx="3343864" cy="61555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r>
              <a:rPr sz="2000" b="1" dirty="0"/>
              <a:t>Oracle Database Cloud Services</a:t>
            </a:r>
          </a:p>
          <a:p>
            <a:r>
              <a:rPr lang="en-US" sz="2000" b="1" dirty="0"/>
              <a:t>with </a:t>
            </a:r>
            <a:r>
              <a:rPr sz="2000" b="1" dirty="0"/>
              <a:t>Application Express</a:t>
            </a:r>
          </a:p>
        </p:txBody>
      </p:sp>
      <p:sp>
        <p:nvSpPr>
          <p:cNvPr id="45" name="Shape 611"/>
          <p:cNvSpPr/>
          <p:nvPr/>
        </p:nvSpPr>
        <p:spPr>
          <a:xfrm>
            <a:off x="536575" y="914401"/>
            <a:ext cx="11125201" cy="332399"/>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1587">
              <a:lnSpc>
                <a:spcPct val="90000"/>
              </a:lnSpc>
              <a:defRPr sz="2400">
                <a:solidFill>
                  <a:schemeClr val="accent1"/>
                </a:solidFill>
              </a:defRPr>
            </a:lvl1pPr>
          </a:lstStyle>
          <a:p>
            <a:r>
              <a:rPr lang="en-US" dirty="0"/>
              <a:t>History</a:t>
            </a:r>
            <a:endParaRPr dirty="0"/>
          </a:p>
        </p:txBody>
      </p:sp>
      <p:pic>
        <p:nvPicPr>
          <p:cNvPr id="47" name="pasted-image.pdf"/>
          <p:cNvPicPr>
            <a:picLocks noChangeAspect="1"/>
          </p:cNvPicPr>
          <p:nvPr/>
        </p:nvPicPr>
        <p:blipFill>
          <a:blip r:embed="rId3">
            <a:extLst/>
          </a:blip>
          <a:stretch>
            <a:fillRect/>
          </a:stretch>
        </p:blipFill>
        <p:spPr>
          <a:xfrm rot="10800000" flipH="1">
            <a:off x="6988358" y="5064054"/>
            <a:ext cx="76201" cy="609601"/>
          </a:xfrm>
          <a:prstGeom prst="rect">
            <a:avLst/>
          </a:prstGeom>
          <a:ln w="12700">
            <a:miter lim="400000"/>
          </a:ln>
          <a:scene3d>
            <a:camera prst="orthographicFront">
              <a:rot lat="0" lon="0" rev="10800000"/>
            </a:camera>
            <a:lightRig rig="threePt" dir="t"/>
          </a:scene3d>
        </p:spPr>
      </p:pic>
      <p:sp>
        <p:nvSpPr>
          <p:cNvPr id="51" name="Rounded Rectangle 50"/>
          <p:cNvSpPr/>
          <p:nvPr/>
        </p:nvSpPr>
        <p:spPr>
          <a:xfrm>
            <a:off x="6591410" y="4709304"/>
            <a:ext cx="870093" cy="408620"/>
          </a:xfrm>
          <a:prstGeom prst="roundRect">
            <a:avLst/>
          </a:prstGeom>
          <a:solidFill>
            <a:srgbClr val="FFFFFF"/>
          </a:solidFill>
          <a:ln w="25400" cap="flat">
            <a:solidFill>
              <a:schemeClr val="accent1"/>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hangingPunct="0"/>
            <a:endParaRPr lang="en-US">
              <a:solidFill>
                <a:srgbClr val="5F5F5F"/>
              </a:solidFill>
              <a:latin typeface="+mj-lt"/>
              <a:ea typeface="+mj-ea"/>
              <a:cs typeface="+mj-cs"/>
              <a:sym typeface="Calibri"/>
            </a:endParaRPr>
          </a:p>
        </p:txBody>
      </p:sp>
      <p:sp>
        <p:nvSpPr>
          <p:cNvPr id="3" name="TextBox 2"/>
          <p:cNvSpPr txBox="1"/>
          <p:nvPr/>
        </p:nvSpPr>
        <p:spPr>
          <a:xfrm>
            <a:off x="6614193" y="4665064"/>
            <a:ext cx="833159" cy="49244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algn="ctr" hangingPunct="0"/>
            <a:r>
              <a:rPr lang="en-US" sz="1600" dirty="0">
                <a:solidFill>
                  <a:srgbClr val="5F5F5F"/>
                </a:solidFill>
                <a:latin typeface="+mj-lt"/>
                <a:ea typeface="+mj-ea"/>
                <a:cs typeface="+mj-cs"/>
                <a:sym typeface="Calibri"/>
              </a:rPr>
              <a:t>Schema </a:t>
            </a:r>
          </a:p>
          <a:p>
            <a:pPr algn="ctr" hangingPunct="0"/>
            <a:r>
              <a:rPr lang="en-US" sz="1600" dirty="0">
                <a:solidFill>
                  <a:srgbClr val="5F5F5F"/>
                </a:solidFill>
                <a:latin typeface="+mj-lt"/>
                <a:ea typeface="+mj-ea"/>
                <a:cs typeface="+mj-cs"/>
                <a:sym typeface="Calibri"/>
              </a:rPr>
              <a:t>Service</a:t>
            </a:r>
          </a:p>
        </p:txBody>
      </p:sp>
      <p:pic>
        <p:nvPicPr>
          <p:cNvPr id="57" name="pasted-image.pdf"/>
          <p:cNvPicPr>
            <a:picLocks noChangeAspect="1"/>
          </p:cNvPicPr>
          <p:nvPr/>
        </p:nvPicPr>
        <p:blipFill>
          <a:blip r:embed="rId3">
            <a:extLst/>
          </a:blip>
          <a:stretch>
            <a:fillRect/>
          </a:stretch>
        </p:blipFill>
        <p:spPr>
          <a:xfrm rot="10800000" flipH="1">
            <a:off x="10243283" y="5064962"/>
            <a:ext cx="76201" cy="609601"/>
          </a:xfrm>
          <a:prstGeom prst="rect">
            <a:avLst/>
          </a:prstGeom>
          <a:ln w="12700">
            <a:miter lim="400000"/>
          </a:ln>
          <a:scene3d>
            <a:camera prst="orthographicFront">
              <a:rot lat="0" lon="0" rev="10800000"/>
            </a:camera>
            <a:lightRig rig="threePt" dir="t"/>
          </a:scene3d>
        </p:spPr>
      </p:pic>
      <p:pic>
        <p:nvPicPr>
          <p:cNvPr id="56" name="pasted-image.pdf"/>
          <p:cNvPicPr>
            <a:picLocks noChangeAspect="1"/>
          </p:cNvPicPr>
          <p:nvPr/>
        </p:nvPicPr>
        <p:blipFill>
          <a:blip r:embed="rId3">
            <a:extLst/>
          </a:blip>
          <a:stretch>
            <a:fillRect/>
          </a:stretch>
        </p:blipFill>
        <p:spPr>
          <a:xfrm rot="10800000" flipH="1">
            <a:off x="8626899" y="5060325"/>
            <a:ext cx="76201" cy="609601"/>
          </a:xfrm>
          <a:prstGeom prst="rect">
            <a:avLst/>
          </a:prstGeom>
          <a:ln w="12700">
            <a:miter lim="400000"/>
          </a:ln>
          <a:scene3d>
            <a:camera prst="orthographicFront">
              <a:rot lat="0" lon="0" rev="10800000"/>
            </a:camera>
            <a:lightRig rig="threePt" dir="t"/>
          </a:scene3d>
        </p:spPr>
      </p:pic>
      <p:sp>
        <p:nvSpPr>
          <p:cNvPr id="49" name="Rounded Rectangle 48"/>
          <p:cNvSpPr/>
          <p:nvPr/>
        </p:nvSpPr>
        <p:spPr>
          <a:xfrm>
            <a:off x="8241605" y="5006184"/>
            <a:ext cx="870093" cy="408620"/>
          </a:xfrm>
          <a:prstGeom prst="roundRect">
            <a:avLst/>
          </a:prstGeom>
          <a:solidFill>
            <a:srgbClr val="FFFFFF"/>
          </a:solidFill>
          <a:ln w="25400" cap="flat">
            <a:solidFill>
              <a:schemeClr val="accent1"/>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hangingPunct="0"/>
            <a:endParaRPr lang="en-US">
              <a:solidFill>
                <a:srgbClr val="5F5F5F"/>
              </a:solidFill>
              <a:latin typeface="+mj-lt"/>
              <a:ea typeface="+mj-ea"/>
              <a:cs typeface="+mj-cs"/>
              <a:sym typeface="Calibri"/>
            </a:endParaRPr>
          </a:p>
        </p:txBody>
      </p:sp>
      <p:sp>
        <p:nvSpPr>
          <p:cNvPr id="52" name="TextBox 51"/>
          <p:cNvSpPr txBox="1"/>
          <p:nvPr/>
        </p:nvSpPr>
        <p:spPr>
          <a:xfrm>
            <a:off x="8259038" y="5090168"/>
            <a:ext cx="833159" cy="2462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algn="ctr" hangingPunct="0"/>
            <a:r>
              <a:rPr lang="en-US" sz="1600" dirty="0">
                <a:solidFill>
                  <a:srgbClr val="5F5F5F"/>
                </a:solidFill>
                <a:latin typeface="+mj-lt"/>
                <a:ea typeface="+mj-ea"/>
                <a:cs typeface="+mj-cs"/>
                <a:sym typeface="Calibri"/>
              </a:rPr>
              <a:t>DBaaS</a:t>
            </a:r>
          </a:p>
        </p:txBody>
      </p:sp>
      <p:sp>
        <p:nvSpPr>
          <p:cNvPr id="54" name="Rounded Rectangle 53"/>
          <p:cNvSpPr/>
          <p:nvPr/>
        </p:nvSpPr>
        <p:spPr>
          <a:xfrm>
            <a:off x="9828042" y="5002407"/>
            <a:ext cx="870093" cy="408620"/>
          </a:xfrm>
          <a:prstGeom prst="roundRect">
            <a:avLst/>
          </a:prstGeom>
          <a:solidFill>
            <a:srgbClr val="FFFFFF"/>
          </a:solidFill>
          <a:ln w="25400" cap="flat">
            <a:solidFill>
              <a:schemeClr val="accent1"/>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hangingPunct="0"/>
            <a:endParaRPr lang="en-US">
              <a:solidFill>
                <a:srgbClr val="5F5F5F"/>
              </a:solidFill>
              <a:latin typeface="+mj-lt"/>
              <a:ea typeface="+mj-ea"/>
              <a:cs typeface="+mj-cs"/>
              <a:sym typeface="Calibri"/>
            </a:endParaRPr>
          </a:p>
        </p:txBody>
      </p:sp>
      <p:sp>
        <p:nvSpPr>
          <p:cNvPr id="55" name="TextBox 54"/>
          <p:cNvSpPr txBox="1"/>
          <p:nvPr/>
        </p:nvSpPr>
        <p:spPr>
          <a:xfrm>
            <a:off x="9860735" y="4964273"/>
            <a:ext cx="833159" cy="49244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algn="ctr" hangingPunct="0"/>
            <a:r>
              <a:rPr lang="en-US" sz="1600" dirty="0"/>
              <a:t>Exadata</a:t>
            </a:r>
          </a:p>
          <a:p>
            <a:pPr algn="ctr" hangingPunct="0"/>
            <a:r>
              <a:rPr lang="en-US" sz="1600" dirty="0">
                <a:solidFill>
                  <a:srgbClr val="5F5F5F"/>
                </a:solidFill>
                <a:latin typeface="+mj-lt"/>
                <a:ea typeface="+mj-ea"/>
                <a:cs typeface="+mj-cs"/>
                <a:sym typeface="Calibri"/>
              </a:rPr>
              <a:t>Express</a:t>
            </a:r>
          </a:p>
        </p:txBody>
      </p:sp>
      <p:pic>
        <p:nvPicPr>
          <p:cNvPr id="80" name="pasted-image.pdf"/>
          <p:cNvPicPr>
            <a:picLocks noChangeAspect="1"/>
          </p:cNvPicPr>
          <p:nvPr/>
        </p:nvPicPr>
        <p:blipFill>
          <a:blip r:embed="rId3">
            <a:extLst/>
          </a:blip>
          <a:stretch>
            <a:fillRect/>
          </a:stretch>
        </p:blipFill>
        <p:spPr>
          <a:xfrm rot="10800000" flipH="1">
            <a:off x="9408691" y="5058346"/>
            <a:ext cx="76201" cy="609601"/>
          </a:xfrm>
          <a:prstGeom prst="rect">
            <a:avLst/>
          </a:prstGeom>
          <a:ln w="12700">
            <a:miter lim="400000"/>
          </a:ln>
          <a:scene3d>
            <a:camera prst="orthographicFront">
              <a:rot lat="0" lon="0" rev="10800000"/>
            </a:camera>
            <a:lightRig rig="threePt" dir="t"/>
          </a:scene3d>
        </p:spPr>
      </p:pic>
      <p:sp>
        <p:nvSpPr>
          <p:cNvPr id="81" name="Rounded Rectangle 80"/>
          <p:cNvSpPr/>
          <p:nvPr/>
        </p:nvSpPr>
        <p:spPr>
          <a:xfrm>
            <a:off x="9011522" y="4374817"/>
            <a:ext cx="870093" cy="408620"/>
          </a:xfrm>
          <a:prstGeom prst="roundRect">
            <a:avLst/>
          </a:prstGeom>
          <a:solidFill>
            <a:srgbClr val="FFFFFF"/>
          </a:solidFill>
          <a:ln w="25400" cap="flat">
            <a:solidFill>
              <a:schemeClr val="accent1"/>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hangingPunct="0"/>
            <a:endParaRPr lang="en-US">
              <a:solidFill>
                <a:srgbClr val="5F5F5F"/>
              </a:solidFill>
              <a:latin typeface="+mj-lt"/>
              <a:ea typeface="+mj-ea"/>
              <a:cs typeface="+mj-cs"/>
              <a:sym typeface="Calibri"/>
            </a:endParaRPr>
          </a:p>
        </p:txBody>
      </p:sp>
      <p:sp>
        <p:nvSpPr>
          <p:cNvPr id="82" name="TextBox 81"/>
          <p:cNvSpPr txBox="1"/>
          <p:nvPr/>
        </p:nvSpPr>
        <p:spPr>
          <a:xfrm>
            <a:off x="9028955" y="4340050"/>
            <a:ext cx="833159" cy="49244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algn="ctr" hangingPunct="0"/>
            <a:r>
              <a:rPr lang="en-US" sz="1600" dirty="0">
                <a:solidFill>
                  <a:srgbClr val="5F5F5F"/>
                </a:solidFill>
                <a:latin typeface="+mj-lt"/>
                <a:ea typeface="+mj-ea"/>
                <a:cs typeface="+mj-cs"/>
                <a:sym typeface="Calibri"/>
              </a:rPr>
              <a:t>Exadata</a:t>
            </a:r>
          </a:p>
          <a:p>
            <a:pPr algn="ctr" hangingPunct="0"/>
            <a:r>
              <a:rPr lang="en-US" sz="1600" dirty="0"/>
              <a:t>Service</a:t>
            </a:r>
            <a:endParaRPr lang="en-US" sz="1600" dirty="0">
              <a:solidFill>
                <a:srgbClr val="5F5F5F"/>
              </a:solidFill>
              <a:latin typeface="+mj-lt"/>
              <a:ea typeface="+mj-ea"/>
              <a:cs typeface="+mj-cs"/>
              <a:sym typeface="Calibri"/>
            </a:endParaRPr>
          </a:p>
        </p:txBody>
      </p:sp>
    </p:spTree>
    <p:extLst>
      <p:ext uri="{BB962C8B-B14F-4D97-AF65-F5344CB8AC3E}">
        <p14:creationId xmlns:p14="http://schemas.microsoft.com/office/powerpoint/2010/main" val="1202790188"/>
      </p:ext>
    </p:extLst>
  </p:cSld>
  <p:clrMapOvr>
    <a:masterClrMapping/>
  </p:clrMapOvr>
  <p:transition spd="slow">
    <p:dissolv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2"/>
          <p:cNvSpPr txBox="1">
            <a:spLocks noChangeArrowheads="1"/>
          </p:cNvSpPr>
          <p:nvPr/>
        </p:nvSpPr>
        <p:spPr bwMode="auto">
          <a:xfrm>
            <a:off x="490076" y="1514719"/>
            <a:ext cx="5385621" cy="5467363"/>
          </a:xfrm>
          <a:prstGeom prst="rect">
            <a:avLst/>
          </a:prstGeom>
          <a:noFill/>
          <a:ln w="9525">
            <a:noFill/>
            <a:round/>
            <a:headEnd/>
            <a:tailEnd/>
          </a:ln>
        </p:spPr>
        <p:txBody>
          <a:bodyPr lIns="122762" tIns="61381" rIns="122762" bIns="61381"/>
          <a:lstStyle/>
          <a:p>
            <a:pPr marL="291815" indent="-291815">
              <a:spcBef>
                <a:spcPts val="799"/>
              </a:spcBef>
              <a:buClr>
                <a:schemeClr val="accent4"/>
              </a:buClr>
              <a:buSzPct val="100000"/>
              <a:buFont typeface="Arial" pitchFamily="34" charset="0"/>
              <a:buChar char="•"/>
              <a:tabLst>
                <a:tab pos="291815" algn="l"/>
                <a:tab pos="888133" algn="l"/>
                <a:tab pos="1486567" algn="l"/>
                <a:tab pos="2084999" algn="l"/>
                <a:tab pos="2683433" algn="l"/>
                <a:tab pos="3281864" algn="l"/>
                <a:tab pos="3880297" algn="l"/>
                <a:tab pos="4478729" algn="l"/>
                <a:tab pos="5077163" algn="l"/>
                <a:tab pos="5675595" algn="l"/>
                <a:tab pos="6274029" algn="l"/>
                <a:tab pos="6872461" algn="l"/>
                <a:tab pos="7470894" algn="l"/>
                <a:tab pos="8069325" algn="l"/>
                <a:tab pos="8667759" algn="l"/>
                <a:tab pos="9266191" algn="l"/>
                <a:tab pos="9864625" algn="l"/>
                <a:tab pos="10463057" algn="l"/>
                <a:tab pos="11061490" algn="l"/>
                <a:tab pos="11659923" algn="l"/>
                <a:tab pos="12258355" algn="l"/>
              </a:tabLst>
            </a:pPr>
            <a:r>
              <a:rPr lang="en-US" sz="2398" dirty="0">
                <a:solidFill>
                  <a:schemeClr val="tx2"/>
                </a:solidFill>
              </a:rPr>
              <a:t>Over 400,00 developers worldwide</a:t>
            </a:r>
          </a:p>
          <a:p>
            <a:pPr marL="748650" lvl="1" indent="-291815">
              <a:spcBef>
                <a:spcPts val="799"/>
              </a:spcBef>
              <a:buClr>
                <a:schemeClr val="accent4"/>
              </a:buClr>
              <a:buSzPct val="100000"/>
              <a:buFont typeface="Arial" pitchFamily="34" charset="0"/>
              <a:buChar char="•"/>
              <a:tabLst>
                <a:tab pos="291815" algn="l"/>
                <a:tab pos="888133" algn="l"/>
                <a:tab pos="1486567" algn="l"/>
                <a:tab pos="2084999" algn="l"/>
                <a:tab pos="2683433" algn="l"/>
                <a:tab pos="3281864" algn="l"/>
                <a:tab pos="3880297" algn="l"/>
                <a:tab pos="4478729" algn="l"/>
                <a:tab pos="5077163" algn="l"/>
                <a:tab pos="5675595" algn="l"/>
                <a:tab pos="6274029" algn="l"/>
                <a:tab pos="6872461" algn="l"/>
                <a:tab pos="7470894" algn="l"/>
                <a:tab pos="8069325" algn="l"/>
                <a:tab pos="8667759" algn="l"/>
                <a:tab pos="9266191" algn="l"/>
                <a:tab pos="9864625" algn="l"/>
                <a:tab pos="10463057" algn="l"/>
                <a:tab pos="11061490" algn="l"/>
                <a:tab pos="11659923" algn="l"/>
                <a:tab pos="12258355" algn="l"/>
              </a:tabLst>
            </a:pPr>
            <a:r>
              <a:rPr lang="en-US" sz="1998" dirty="0">
                <a:solidFill>
                  <a:schemeClr val="tx2"/>
                </a:solidFill>
              </a:rPr>
              <a:t>Estimated from support requests, downloads, conferences, discussion forum activity</a:t>
            </a:r>
          </a:p>
          <a:p>
            <a:pPr marL="291815" indent="-291815">
              <a:spcBef>
                <a:spcPts val="799"/>
              </a:spcBef>
              <a:buClr>
                <a:schemeClr val="accent4"/>
              </a:buClr>
              <a:buSzPct val="100000"/>
              <a:buFont typeface="Arial" pitchFamily="34" charset="0"/>
              <a:buChar char="•"/>
              <a:tabLst>
                <a:tab pos="291815" algn="l"/>
                <a:tab pos="888133" algn="l"/>
                <a:tab pos="1486567" algn="l"/>
                <a:tab pos="2084999" algn="l"/>
                <a:tab pos="2683433" algn="l"/>
                <a:tab pos="3281864" algn="l"/>
                <a:tab pos="3880297" algn="l"/>
                <a:tab pos="4478729" algn="l"/>
                <a:tab pos="5077163" algn="l"/>
                <a:tab pos="5675595" algn="l"/>
                <a:tab pos="6274029" algn="l"/>
                <a:tab pos="6872461" algn="l"/>
                <a:tab pos="7470894" algn="l"/>
                <a:tab pos="8069325" algn="l"/>
                <a:tab pos="8667759" algn="l"/>
                <a:tab pos="9266191" algn="l"/>
                <a:tab pos="9864625" algn="l"/>
                <a:tab pos="10463057" algn="l"/>
                <a:tab pos="11061490" algn="l"/>
                <a:tab pos="11659923" algn="l"/>
                <a:tab pos="12258355" algn="l"/>
              </a:tabLst>
            </a:pPr>
            <a:r>
              <a:rPr lang="en-US" sz="2398" dirty="0">
                <a:solidFill>
                  <a:schemeClr val="tx2"/>
                </a:solidFill>
              </a:rPr>
              <a:t>More than 100 active bloggers </a:t>
            </a:r>
            <a:br>
              <a:rPr lang="en-US" sz="2398" dirty="0">
                <a:solidFill>
                  <a:schemeClr val="tx2"/>
                </a:solidFill>
              </a:rPr>
            </a:br>
            <a:r>
              <a:rPr lang="en-US" sz="2398" dirty="0">
                <a:solidFill>
                  <a:schemeClr val="tx2"/>
                </a:solidFill>
              </a:rPr>
              <a:t>http://odtug.com/apex</a:t>
            </a:r>
          </a:p>
          <a:p>
            <a:pPr marL="291815" indent="-291815">
              <a:spcBef>
                <a:spcPts val="799"/>
              </a:spcBef>
              <a:buClr>
                <a:schemeClr val="accent4"/>
              </a:buClr>
              <a:buSzPct val="100000"/>
              <a:buFont typeface="Arial" pitchFamily="34" charset="0"/>
              <a:buChar char="•"/>
              <a:tabLst>
                <a:tab pos="291815" algn="l"/>
                <a:tab pos="888133" algn="l"/>
                <a:tab pos="1486567" algn="l"/>
                <a:tab pos="2084999" algn="l"/>
                <a:tab pos="2683433" algn="l"/>
                <a:tab pos="3281864" algn="l"/>
                <a:tab pos="3880297" algn="l"/>
                <a:tab pos="4478729" algn="l"/>
                <a:tab pos="5077163" algn="l"/>
                <a:tab pos="5675595" algn="l"/>
                <a:tab pos="6274029" algn="l"/>
                <a:tab pos="6872461" algn="l"/>
                <a:tab pos="7470894" algn="l"/>
                <a:tab pos="8069325" algn="l"/>
                <a:tab pos="8667759" algn="l"/>
                <a:tab pos="9266191" algn="l"/>
                <a:tab pos="9864625" algn="l"/>
                <a:tab pos="10463057" algn="l"/>
                <a:tab pos="11061490" algn="l"/>
                <a:tab pos="11659923" algn="l"/>
                <a:tab pos="12258355" algn="l"/>
              </a:tabLst>
            </a:pPr>
            <a:r>
              <a:rPr lang="en-US" sz="2398" dirty="0">
                <a:solidFill>
                  <a:schemeClr val="tx2"/>
                </a:solidFill>
                <a:hlinkClick r:id="rId2"/>
              </a:rPr>
              <a:t>http://</a:t>
            </a:r>
            <a:r>
              <a:rPr lang="en-US" sz="2398" dirty="0" err="1">
                <a:solidFill>
                  <a:schemeClr val="tx2"/>
                </a:solidFill>
                <a:hlinkClick r:id="rId2"/>
              </a:rPr>
              <a:t>apex.oracle.com</a:t>
            </a:r>
            <a:r>
              <a:rPr lang="en-US" sz="2398" dirty="0">
                <a:solidFill>
                  <a:schemeClr val="tx2"/>
                </a:solidFill>
                <a:hlinkClick r:id="rId2"/>
              </a:rPr>
              <a:t>/community</a:t>
            </a:r>
            <a:br>
              <a:rPr lang="en-US" sz="2398" dirty="0">
                <a:solidFill>
                  <a:schemeClr val="tx2"/>
                </a:solidFill>
                <a:hlinkClick r:id="rId2"/>
              </a:rPr>
            </a:br>
            <a:r>
              <a:rPr lang="en-US" sz="2398" dirty="0">
                <a:solidFill>
                  <a:schemeClr val="tx2"/>
                </a:solidFill>
              </a:rPr>
              <a:t>Consulting companies, books, success stories, quotes, commercial apps</a:t>
            </a:r>
          </a:p>
        </p:txBody>
      </p:sp>
      <p:pic>
        <p:nvPicPr>
          <p:cNvPr id="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36228" y="1538180"/>
            <a:ext cx="5721328" cy="3235969"/>
          </a:xfrm>
          <a:prstGeom prst="rect">
            <a:avLst/>
          </a:prstGeom>
          <a:ln>
            <a:noFill/>
          </a:ln>
          <a:effectLst>
            <a:outerShdw blurRad="292100" dist="139700" dir="2700000" algn="tl" rotWithShape="0">
              <a:srgbClr val="333333">
                <a:alpha val="65000"/>
              </a:srgbClr>
            </a:outerShdw>
          </a:effectLst>
        </p:spPr>
      </p:pic>
      <p:sp>
        <p:nvSpPr>
          <p:cNvPr id="2" name="Slide Number Placeholder 1"/>
          <p:cNvSpPr>
            <a:spLocks noGrp="1"/>
          </p:cNvSpPr>
          <p:nvPr>
            <p:ph type="sldNum" sz="quarter" idx="4294967295"/>
          </p:nvPr>
        </p:nvSpPr>
        <p:spPr>
          <a:xfrm>
            <a:off x="11271964" y="6553805"/>
            <a:ext cx="381363" cy="182737"/>
          </a:xfrm>
          <a:prstGeom prst="rect">
            <a:avLst/>
          </a:prstGeom>
        </p:spPr>
        <p:txBody>
          <a:bodyPr/>
          <a:lstStyle/>
          <a:p>
            <a:fld id="{C51EAA63-D034-42AE-91FA-B13B9518C7BE}" type="slidenum">
              <a:rPr lang="uk-UA" smtClean="0"/>
              <a:pPr/>
              <a:t>11</a:t>
            </a:fld>
            <a:endParaRPr lang="uk-UA" dirty="0"/>
          </a:p>
        </p:txBody>
      </p:sp>
      <p:sp>
        <p:nvSpPr>
          <p:cNvPr id="8" name="Shape 639"/>
          <p:cNvSpPr/>
          <p:nvPr/>
        </p:nvSpPr>
        <p:spPr>
          <a:xfrm>
            <a:off x="460373" y="914400"/>
            <a:ext cx="11125200" cy="424732"/>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marL="228600" indent="-228600">
              <a:lnSpc>
                <a:spcPct val="90000"/>
              </a:lnSpc>
              <a:spcBef>
                <a:spcPts val="1200"/>
              </a:spcBef>
              <a:defRPr sz="2400" b="1">
                <a:solidFill>
                  <a:schemeClr val="accent1"/>
                </a:solidFill>
              </a:defRPr>
            </a:lvl1pPr>
          </a:lstStyle>
          <a:p>
            <a:r>
              <a:rPr lang="en-US" dirty="0"/>
              <a:t>Community</a:t>
            </a:r>
            <a:endParaRPr dirty="0"/>
          </a:p>
        </p:txBody>
      </p:sp>
      <p:sp>
        <p:nvSpPr>
          <p:cNvPr id="12" name="Shape 610"/>
          <p:cNvSpPr>
            <a:spLocks noGrp="1"/>
          </p:cNvSpPr>
          <p:nvPr>
            <p:ph type="title"/>
          </p:nvPr>
        </p:nvSpPr>
        <p:spPr>
          <a:xfrm>
            <a:off x="536575" y="406400"/>
            <a:ext cx="11125201" cy="889000"/>
          </a:xfrm>
          <a:prstGeom prst="rect">
            <a:avLst/>
          </a:prstGeom>
        </p:spPr>
        <p:txBody>
          <a:bodyPr anchor="t"/>
          <a:lstStyle/>
          <a:p>
            <a:r>
              <a:rPr dirty="0"/>
              <a:t>Oracle Application Express</a:t>
            </a:r>
          </a:p>
        </p:txBody>
      </p:sp>
    </p:spTree>
    <p:extLst>
      <p:ext uri="{BB962C8B-B14F-4D97-AF65-F5344CB8AC3E}">
        <p14:creationId xmlns:p14="http://schemas.microsoft.com/office/powerpoint/2010/main" val="103467900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3" name="Shape 903"/>
          <p:cNvSpPr>
            <a:spLocks noGrp="1"/>
          </p:cNvSpPr>
          <p:nvPr>
            <p:ph type="title"/>
          </p:nvPr>
        </p:nvSpPr>
        <p:spPr>
          <a:xfrm>
            <a:off x="658755" y="1690382"/>
            <a:ext cx="11125201" cy="889000"/>
          </a:xfrm>
          <a:prstGeom prst="rect">
            <a:avLst/>
          </a:prstGeom>
        </p:spPr>
        <p:txBody>
          <a:bodyPr/>
          <a:lstStyle/>
          <a:p>
            <a:r>
              <a:rPr dirty="0"/>
              <a:t>http://builtwithapex.com</a:t>
            </a:r>
          </a:p>
        </p:txBody>
      </p:sp>
      <p:sp>
        <p:nvSpPr>
          <p:cNvPr id="4" name="Text Box 2"/>
          <p:cNvSpPr txBox="1">
            <a:spLocks noChangeArrowheads="1"/>
          </p:cNvSpPr>
          <p:nvPr/>
        </p:nvSpPr>
        <p:spPr bwMode="auto">
          <a:xfrm>
            <a:off x="490076" y="2850079"/>
            <a:ext cx="5385621" cy="2185060"/>
          </a:xfrm>
          <a:prstGeom prst="rect">
            <a:avLst/>
          </a:prstGeom>
          <a:noFill/>
          <a:ln w="9525">
            <a:noFill/>
            <a:round/>
            <a:headEnd/>
            <a:tailEnd/>
          </a:ln>
        </p:spPr>
        <p:txBody>
          <a:bodyPr lIns="122762" tIns="61381" rIns="122762" bIns="61381"/>
          <a:lstStyle/>
          <a:p>
            <a:pPr marL="291815" indent="-291815">
              <a:spcBef>
                <a:spcPts val="799"/>
              </a:spcBef>
              <a:buClr>
                <a:schemeClr val="accent4"/>
              </a:buClr>
              <a:buSzPct val="100000"/>
              <a:buFont typeface="Arial" pitchFamily="34" charset="0"/>
              <a:buChar char="•"/>
              <a:tabLst>
                <a:tab pos="291815" algn="l"/>
                <a:tab pos="888133" algn="l"/>
                <a:tab pos="1486567" algn="l"/>
                <a:tab pos="2084999" algn="l"/>
                <a:tab pos="2683433" algn="l"/>
                <a:tab pos="3281864" algn="l"/>
                <a:tab pos="3880297" algn="l"/>
                <a:tab pos="4478729" algn="l"/>
                <a:tab pos="5077163" algn="l"/>
                <a:tab pos="5675595" algn="l"/>
                <a:tab pos="6274029" algn="l"/>
                <a:tab pos="6872461" algn="l"/>
                <a:tab pos="7470894" algn="l"/>
                <a:tab pos="8069325" algn="l"/>
                <a:tab pos="8667759" algn="l"/>
                <a:tab pos="9266191" algn="l"/>
                <a:tab pos="9864625" algn="l"/>
                <a:tab pos="10463057" algn="l"/>
                <a:tab pos="11061490" algn="l"/>
                <a:tab pos="11659923" algn="l"/>
                <a:tab pos="12258355" algn="l"/>
              </a:tabLst>
            </a:pPr>
            <a:r>
              <a:rPr lang="en-US" sz="2398" dirty="0">
                <a:solidFill>
                  <a:schemeClr val="tx2"/>
                </a:solidFill>
              </a:rPr>
              <a:t>Showcases large diversity of types of applications and different themes</a:t>
            </a:r>
          </a:p>
          <a:p>
            <a:pPr marL="291815" indent="-291815">
              <a:spcBef>
                <a:spcPts val="799"/>
              </a:spcBef>
              <a:buClr>
                <a:schemeClr val="accent4"/>
              </a:buClr>
              <a:buSzPct val="100000"/>
              <a:buFont typeface="Arial" pitchFamily="34" charset="0"/>
              <a:buChar char="•"/>
              <a:tabLst>
                <a:tab pos="291815" algn="l"/>
                <a:tab pos="888133" algn="l"/>
                <a:tab pos="1486567" algn="l"/>
                <a:tab pos="2084999" algn="l"/>
                <a:tab pos="2683433" algn="l"/>
                <a:tab pos="3281864" algn="l"/>
                <a:tab pos="3880297" algn="l"/>
                <a:tab pos="4478729" algn="l"/>
                <a:tab pos="5077163" algn="l"/>
                <a:tab pos="5675595" algn="l"/>
                <a:tab pos="6274029" algn="l"/>
                <a:tab pos="6872461" algn="l"/>
                <a:tab pos="7470894" algn="l"/>
                <a:tab pos="8069325" algn="l"/>
                <a:tab pos="8667759" algn="l"/>
                <a:tab pos="9266191" algn="l"/>
                <a:tab pos="9864625" algn="l"/>
                <a:tab pos="10463057" algn="l"/>
                <a:tab pos="11061490" algn="l"/>
                <a:tab pos="11659923" algn="l"/>
                <a:tab pos="12258355" algn="l"/>
              </a:tabLst>
            </a:pPr>
            <a:r>
              <a:rPr lang="en-US" sz="2398" dirty="0">
                <a:solidFill>
                  <a:schemeClr val="tx2"/>
                </a:solidFill>
              </a:rPr>
              <a:t>Launched October, 2016</a:t>
            </a:r>
          </a:p>
          <a:p>
            <a:pPr marL="291815" indent="-291815">
              <a:spcBef>
                <a:spcPts val="799"/>
              </a:spcBef>
              <a:buClr>
                <a:schemeClr val="accent4"/>
              </a:buClr>
              <a:buSzPct val="100000"/>
              <a:buFont typeface="Arial" pitchFamily="34" charset="0"/>
              <a:buChar char="•"/>
              <a:tabLst>
                <a:tab pos="291815" algn="l"/>
                <a:tab pos="888133" algn="l"/>
                <a:tab pos="1486567" algn="l"/>
                <a:tab pos="2084999" algn="l"/>
                <a:tab pos="2683433" algn="l"/>
                <a:tab pos="3281864" algn="l"/>
                <a:tab pos="3880297" algn="l"/>
                <a:tab pos="4478729" algn="l"/>
                <a:tab pos="5077163" algn="l"/>
                <a:tab pos="5675595" algn="l"/>
                <a:tab pos="6274029" algn="l"/>
                <a:tab pos="6872461" algn="l"/>
                <a:tab pos="7470894" algn="l"/>
                <a:tab pos="8069325" algn="l"/>
                <a:tab pos="8667759" algn="l"/>
                <a:tab pos="9266191" algn="l"/>
                <a:tab pos="9864625" algn="l"/>
                <a:tab pos="10463057" algn="l"/>
                <a:tab pos="11061490" algn="l"/>
                <a:tab pos="11659923" algn="l"/>
                <a:tab pos="12258355" algn="l"/>
              </a:tabLst>
            </a:pPr>
            <a:r>
              <a:rPr lang="en-US" sz="2398" dirty="0">
                <a:solidFill>
                  <a:schemeClr val="tx2"/>
                </a:solidFill>
              </a:rPr>
              <a:t>&gt; 100 sites published, </a:t>
            </a:r>
            <a:br>
              <a:rPr lang="en-US" sz="2398" dirty="0">
                <a:solidFill>
                  <a:schemeClr val="tx2"/>
                </a:solidFill>
              </a:rPr>
            </a:br>
            <a:r>
              <a:rPr lang="en-US" sz="2398" dirty="0">
                <a:solidFill>
                  <a:schemeClr val="tx2"/>
                </a:solidFill>
              </a:rPr>
              <a:t>more being added daily</a:t>
            </a:r>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977310" y="1348535"/>
            <a:ext cx="5573769" cy="4045573"/>
          </a:xfrm>
          <a:prstGeom prst="rect">
            <a:avLst/>
          </a:prstGeom>
          <a:ln>
            <a:noFill/>
          </a:ln>
          <a:effectLst>
            <a:outerShdw blurRad="292100" dist="139700" dir="2700000" algn="tl" rotWithShape="0">
              <a:srgbClr val="333333">
                <a:alpha val="65000"/>
              </a:srgbClr>
            </a:outerShdw>
          </a:effectLst>
        </p:spPr>
      </p:pic>
      <p:sp>
        <p:nvSpPr>
          <p:cNvPr id="2" name="Slide Number Placeholder 1"/>
          <p:cNvSpPr>
            <a:spLocks noGrp="1"/>
          </p:cNvSpPr>
          <p:nvPr>
            <p:ph type="sldNum" sz="quarter" idx="4294967295"/>
          </p:nvPr>
        </p:nvSpPr>
        <p:spPr>
          <a:xfrm>
            <a:off x="11271964" y="6553805"/>
            <a:ext cx="381363" cy="182737"/>
          </a:xfrm>
          <a:prstGeom prst="rect">
            <a:avLst/>
          </a:prstGeom>
        </p:spPr>
        <p:txBody>
          <a:bodyPr/>
          <a:lstStyle/>
          <a:p>
            <a:fld id="{C51EAA63-D034-42AE-91FA-B13B9518C7BE}" type="slidenum">
              <a:rPr lang="uk-UA" smtClean="0"/>
              <a:pPr/>
              <a:t>12</a:t>
            </a:fld>
            <a:endParaRPr lang="uk-UA" dirty="0"/>
          </a:p>
        </p:txBody>
      </p:sp>
      <p:sp>
        <p:nvSpPr>
          <p:cNvPr id="6" name="Shape 639"/>
          <p:cNvSpPr/>
          <p:nvPr/>
        </p:nvSpPr>
        <p:spPr>
          <a:xfrm>
            <a:off x="460373" y="914400"/>
            <a:ext cx="11125200" cy="424732"/>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marL="228600" indent="-228600">
              <a:lnSpc>
                <a:spcPct val="90000"/>
              </a:lnSpc>
              <a:spcBef>
                <a:spcPts val="1200"/>
              </a:spcBef>
              <a:defRPr sz="2400" b="1">
                <a:solidFill>
                  <a:schemeClr val="accent1"/>
                </a:solidFill>
              </a:defRPr>
            </a:lvl1pPr>
          </a:lstStyle>
          <a:p>
            <a:r>
              <a:rPr lang="en-US" dirty="0"/>
              <a:t>Internet Sites built with Oracle APEX</a:t>
            </a:r>
            <a:endParaRPr dirty="0"/>
          </a:p>
        </p:txBody>
      </p:sp>
      <p:sp>
        <p:nvSpPr>
          <p:cNvPr id="7" name="Shape 610"/>
          <p:cNvSpPr txBox="1">
            <a:spLocks/>
          </p:cNvSpPr>
          <p:nvPr/>
        </p:nvSpPr>
        <p:spPr>
          <a:xfrm>
            <a:off x="536575" y="406400"/>
            <a:ext cx="11125201" cy="889000"/>
          </a:xfrm>
          <a:prstGeom prst="rect">
            <a:avLst/>
          </a:prstGeom>
          <a:ln w="12700">
            <a:miter lim="400000"/>
          </a:ln>
          <a:extLst>
            <a:ext uri="{C572A759-6A51-4108-AA02-DFA0A04FC94B}">
              <ma14:wrappingTextBoxFlag xmlns:ma14="http://schemas.microsoft.com/office/mac/drawingml/2011/main" val="1"/>
            </a:ext>
          </a:extLst>
        </p:spPr>
        <p:txBody>
          <a:bodyPr lIns="0" tIns="0" rIns="0" bIns="0" anchor="t">
            <a:normAutofit/>
          </a:bodyPr>
          <a:lstStyle>
            <a:lvl1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rgbClr val="5F5F5F"/>
                </a:solidFill>
                <a:uFillTx/>
                <a:latin typeface="+mj-lt"/>
                <a:ea typeface="+mj-ea"/>
                <a:cs typeface="+mj-cs"/>
                <a:sym typeface="Calibri"/>
              </a:defRPr>
            </a:lvl1pPr>
            <a:lvl2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rgbClr val="5F5F5F"/>
                </a:solidFill>
                <a:uFillTx/>
                <a:latin typeface="+mj-lt"/>
                <a:ea typeface="+mj-ea"/>
                <a:cs typeface="+mj-cs"/>
                <a:sym typeface="Calibri"/>
              </a:defRPr>
            </a:lvl2pPr>
            <a:lvl3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rgbClr val="5F5F5F"/>
                </a:solidFill>
                <a:uFillTx/>
                <a:latin typeface="+mj-lt"/>
                <a:ea typeface="+mj-ea"/>
                <a:cs typeface="+mj-cs"/>
                <a:sym typeface="Calibri"/>
              </a:defRPr>
            </a:lvl3pPr>
            <a:lvl4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rgbClr val="5F5F5F"/>
                </a:solidFill>
                <a:uFillTx/>
                <a:latin typeface="+mj-lt"/>
                <a:ea typeface="+mj-ea"/>
                <a:cs typeface="+mj-cs"/>
                <a:sym typeface="Calibri"/>
              </a:defRPr>
            </a:lvl4pPr>
            <a:lvl5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rgbClr val="5F5F5F"/>
                </a:solidFill>
                <a:uFillTx/>
                <a:latin typeface="+mj-lt"/>
                <a:ea typeface="+mj-ea"/>
                <a:cs typeface="+mj-cs"/>
                <a:sym typeface="Calibri"/>
              </a:defRPr>
            </a:lvl5pPr>
            <a:lvl6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rgbClr val="5F5F5F"/>
                </a:solidFill>
                <a:uFillTx/>
                <a:latin typeface="+mj-lt"/>
                <a:ea typeface="+mj-ea"/>
                <a:cs typeface="+mj-cs"/>
                <a:sym typeface="Calibri"/>
              </a:defRPr>
            </a:lvl6pPr>
            <a:lvl7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rgbClr val="5F5F5F"/>
                </a:solidFill>
                <a:uFillTx/>
                <a:latin typeface="+mj-lt"/>
                <a:ea typeface="+mj-ea"/>
                <a:cs typeface="+mj-cs"/>
                <a:sym typeface="Calibri"/>
              </a:defRPr>
            </a:lvl7pPr>
            <a:lvl8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rgbClr val="5F5F5F"/>
                </a:solidFill>
                <a:uFillTx/>
                <a:latin typeface="+mj-lt"/>
                <a:ea typeface="+mj-ea"/>
                <a:cs typeface="+mj-cs"/>
                <a:sym typeface="Calibri"/>
              </a:defRPr>
            </a:lvl8pPr>
            <a:lvl9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rgbClr val="5F5F5F"/>
                </a:solidFill>
                <a:uFillTx/>
                <a:latin typeface="+mj-lt"/>
                <a:ea typeface="+mj-ea"/>
                <a:cs typeface="+mj-cs"/>
                <a:sym typeface="Calibri"/>
              </a:defRPr>
            </a:lvl9pPr>
          </a:lstStyle>
          <a:p>
            <a:pPr hangingPunct="1"/>
            <a:r>
              <a:rPr lang="en-US" dirty="0"/>
              <a:t>Oracle Application Express</a:t>
            </a:r>
          </a:p>
        </p:txBody>
      </p:sp>
    </p:spTree>
    <p:extLst>
      <p:ext uri="{BB962C8B-B14F-4D97-AF65-F5344CB8AC3E}">
        <p14:creationId xmlns:p14="http://schemas.microsoft.com/office/powerpoint/2010/main" val="1541760639"/>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3" name="Shape 903"/>
          <p:cNvSpPr>
            <a:spLocks noGrp="1"/>
          </p:cNvSpPr>
          <p:nvPr>
            <p:ph type="title"/>
          </p:nvPr>
        </p:nvSpPr>
        <p:spPr>
          <a:xfrm>
            <a:off x="595951" y="1273298"/>
            <a:ext cx="3980811" cy="889000"/>
          </a:xfrm>
          <a:prstGeom prst="rect">
            <a:avLst/>
          </a:prstGeom>
        </p:spPr>
        <p:txBody>
          <a:bodyPr/>
          <a:lstStyle/>
          <a:p>
            <a:r>
              <a:rPr lang="en-US" dirty="0" smtClean="0"/>
              <a:t>http://</a:t>
            </a:r>
            <a:r>
              <a:rPr lang="en-US" dirty="0" err="1" smtClean="0"/>
              <a:t>apex.world</a:t>
            </a:r>
            <a:endParaRPr dirty="0"/>
          </a:p>
        </p:txBody>
      </p:sp>
      <p:sp>
        <p:nvSpPr>
          <p:cNvPr id="4" name="Text Box 2"/>
          <p:cNvSpPr txBox="1">
            <a:spLocks noChangeArrowheads="1"/>
          </p:cNvSpPr>
          <p:nvPr/>
        </p:nvSpPr>
        <p:spPr bwMode="auto">
          <a:xfrm>
            <a:off x="490076" y="2291938"/>
            <a:ext cx="5385621" cy="3752603"/>
          </a:xfrm>
          <a:prstGeom prst="rect">
            <a:avLst/>
          </a:prstGeom>
          <a:noFill/>
          <a:ln w="9525">
            <a:noFill/>
            <a:round/>
            <a:headEnd/>
            <a:tailEnd/>
          </a:ln>
        </p:spPr>
        <p:txBody>
          <a:bodyPr lIns="122762" tIns="61381" rIns="122762" bIns="61381"/>
          <a:lstStyle/>
          <a:p>
            <a:pPr marL="291815" indent="-291815">
              <a:spcBef>
                <a:spcPts val="799"/>
              </a:spcBef>
              <a:buClr>
                <a:schemeClr val="accent4"/>
              </a:buClr>
              <a:buSzPct val="100000"/>
              <a:buFont typeface="Arial" pitchFamily="34" charset="0"/>
              <a:buChar char="•"/>
              <a:tabLst>
                <a:tab pos="291815" algn="l"/>
                <a:tab pos="888133" algn="l"/>
                <a:tab pos="1486567" algn="l"/>
                <a:tab pos="2084999" algn="l"/>
                <a:tab pos="2683433" algn="l"/>
                <a:tab pos="3281864" algn="l"/>
                <a:tab pos="3880297" algn="l"/>
                <a:tab pos="4478729" algn="l"/>
                <a:tab pos="5077163" algn="l"/>
                <a:tab pos="5675595" algn="l"/>
                <a:tab pos="6274029" algn="l"/>
                <a:tab pos="6872461" algn="l"/>
                <a:tab pos="7470894" algn="l"/>
                <a:tab pos="8069325" algn="l"/>
                <a:tab pos="8667759" algn="l"/>
                <a:tab pos="9266191" algn="l"/>
                <a:tab pos="9864625" algn="l"/>
                <a:tab pos="10463057" algn="l"/>
                <a:tab pos="11061490" algn="l"/>
                <a:tab pos="11659923" algn="l"/>
                <a:tab pos="12258355" algn="l"/>
              </a:tabLst>
            </a:pPr>
            <a:r>
              <a:rPr lang="en-US" sz="2398" dirty="0">
                <a:solidFill>
                  <a:schemeClr val="tx2"/>
                </a:solidFill>
              </a:rPr>
              <a:t>Community-authored site providing:</a:t>
            </a:r>
          </a:p>
          <a:p>
            <a:pPr marL="799460" lvl="1" indent="-342626">
              <a:spcBef>
                <a:spcPts val="799"/>
              </a:spcBef>
              <a:buClr>
                <a:schemeClr val="accent4"/>
              </a:buClr>
              <a:buSzPct val="100000"/>
              <a:buFont typeface="Arial"/>
              <a:buChar char="•"/>
              <a:tabLst>
                <a:tab pos="291815" algn="l"/>
                <a:tab pos="888133" algn="l"/>
                <a:tab pos="1486567" algn="l"/>
                <a:tab pos="2084999" algn="l"/>
                <a:tab pos="2683433" algn="l"/>
                <a:tab pos="3281864" algn="l"/>
                <a:tab pos="3880297" algn="l"/>
                <a:tab pos="4478729" algn="l"/>
                <a:tab pos="5077163" algn="l"/>
                <a:tab pos="5675595" algn="l"/>
                <a:tab pos="6274029" algn="l"/>
                <a:tab pos="6872461" algn="l"/>
                <a:tab pos="7470894" algn="l"/>
                <a:tab pos="8069325" algn="l"/>
                <a:tab pos="8667759" algn="l"/>
                <a:tab pos="9266191" algn="l"/>
                <a:tab pos="9864625" algn="l"/>
                <a:tab pos="10463057" algn="l"/>
                <a:tab pos="11061490" algn="l"/>
                <a:tab pos="11659923" algn="l"/>
                <a:tab pos="12258355" algn="l"/>
              </a:tabLst>
            </a:pPr>
            <a:r>
              <a:rPr lang="en-US" sz="2398" dirty="0">
                <a:solidFill>
                  <a:schemeClr val="tx2"/>
                </a:solidFill>
              </a:rPr>
              <a:t>Plug-ins</a:t>
            </a:r>
          </a:p>
          <a:p>
            <a:pPr marL="799460" lvl="1" indent="-342626">
              <a:spcBef>
                <a:spcPts val="799"/>
              </a:spcBef>
              <a:buClr>
                <a:schemeClr val="accent4"/>
              </a:buClr>
              <a:buSzPct val="100000"/>
              <a:buFont typeface="Arial"/>
              <a:buChar char="•"/>
              <a:tabLst>
                <a:tab pos="291815" algn="l"/>
                <a:tab pos="888133" algn="l"/>
                <a:tab pos="1486567" algn="l"/>
                <a:tab pos="2084999" algn="l"/>
                <a:tab pos="2683433" algn="l"/>
                <a:tab pos="3281864" algn="l"/>
                <a:tab pos="3880297" algn="l"/>
                <a:tab pos="4478729" algn="l"/>
                <a:tab pos="5077163" algn="l"/>
                <a:tab pos="5675595" algn="l"/>
                <a:tab pos="6274029" algn="l"/>
                <a:tab pos="6872461" algn="l"/>
                <a:tab pos="7470894" algn="l"/>
                <a:tab pos="8069325" algn="l"/>
                <a:tab pos="8667759" algn="l"/>
                <a:tab pos="9266191" algn="l"/>
                <a:tab pos="9864625" algn="l"/>
                <a:tab pos="10463057" algn="l"/>
                <a:tab pos="11061490" algn="l"/>
                <a:tab pos="11659923" algn="l"/>
                <a:tab pos="12258355" algn="l"/>
              </a:tabLst>
            </a:pPr>
            <a:r>
              <a:rPr lang="en-US" sz="2398" dirty="0">
                <a:solidFill>
                  <a:schemeClr val="tx2"/>
                </a:solidFill>
              </a:rPr>
              <a:t>Slack discussion channels</a:t>
            </a:r>
          </a:p>
          <a:p>
            <a:pPr marL="799460" lvl="1" indent="-342626">
              <a:spcBef>
                <a:spcPts val="799"/>
              </a:spcBef>
              <a:buClr>
                <a:schemeClr val="accent4"/>
              </a:buClr>
              <a:buSzPct val="100000"/>
              <a:buFont typeface="Arial"/>
              <a:buChar char="•"/>
              <a:tabLst>
                <a:tab pos="291815" algn="l"/>
                <a:tab pos="888133" algn="l"/>
                <a:tab pos="1486567" algn="l"/>
                <a:tab pos="2084999" algn="l"/>
                <a:tab pos="2683433" algn="l"/>
                <a:tab pos="3281864" algn="l"/>
                <a:tab pos="3880297" algn="l"/>
                <a:tab pos="4478729" algn="l"/>
                <a:tab pos="5077163" algn="l"/>
                <a:tab pos="5675595" algn="l"/>
                <a:tab pos="6274029" algn="l"/>
                <a:tab pos="6872461" algn="l"/>
                <a:tab pos="7470894" algn="l"/>
                <a:tab pos="8069325" algn="l"/>
                <a:tab pos="8667759" algn="l"/>
                <a:tab pos="9266191" algn="l"/>
                <a:tab pos="9864625" algn="l"/>
                <a:tab pos="10463057" algn="l"/>
                <a:tab pos="11061490" algn="l"/>
                <a:tab pos="11659923" algn="l"/>
                <a:tab pos="12258355" algn="l"/>
              </a:tabLst>
            </a:pPr>
            <a:r>
              <a:rPr lang="en-US" sz="2398" dirty="0">
                <a:solidFill>
                  <a:schemeClr val="tx2"/>
                </a:solidFill>
              </a:rPr>
              <a:t>Twitter feeds</a:t>
            </a:r>
          </a:p>
          <a:p>
            <a:pPr marL="799460" lvl="1" indent="-342626">
              <a:spcBef>
                <a:spcPts val="799"/>
              </a:spcBef>
              <a:buClr>
                <a:schemeClr val="accent4"/>
              </a:buClr>
              <a:buSzPct val="100000"/>
              <a:buFont typeface="Arial"/>
              <a:buChar char="•"/>
              <a:tabLst>
                <a:tab pos="291815" algn="l"/>
                <a:tab pos="888133" algn="l"/>
                <a:tab pos="1486567" algn="l"/>
                <a:tab pos="2084999" algn="l"/>
                <a:tab pos="2683433" algn="l"/>
                <a:tab pos="3281864" algn="l"/>
                <a:tab pos="3880297" algn="l"/>
                <a:tab pos="4478729" algn="l"/>
                <a:tab pos="5077163" algn="l"/>
                <a:tab pos="5675595" algn="l"/>
                <a:tab pos="6274029" algn="l"/>
                <a:tab pos="6872461" algn="l"/>
                <a:tab pos="7470894" algn="l"/>
                <a:tab pos="8069325" algn="l"/>
                <a:tab pos="8667759" algn="l"/>
                <a:tab pos="9266191" algn="l"/>
                <a:tab pos="9864625" algn="l"/>
                <a:tab pos="10463057" algn="l"/>
                <a:tab pos="11061490" algn="l"/>
                <a:tab pos="11659923" algn="l"/>
                <a:tab pos="12258355" algn="l"/>
              </a:tabLst>
            </a:pPr>
            <a:r>
              <a:rPr lang="en-US" sz="2398" dirty="0">
                <a:solidFill>
                  <a:schemeClr val="tx2"/>
                </a:solidFill>
              </a:rPr>
              <a:t>News</a:t>
            </a:r>
          </a:p>
          <a:p>
            <a:pPr marL="799460" lvl="1" indent="-342626">
              <a:spcBef>
                <a:spcPts val="799"/>
              </a:spcBef>
              <a:buClr>
                <a:schemeClr val="accent4"/>
              </a:buClr>
              <a:buSzPct val="100000"/>
              <a:buFont typeface="Arial"/>
              <a:buChar char="•"/>
              <a:tabLst>
                <a:tab pos="291815" algn="l"/>
                <a:tab pos="888133" algn="l"/>
                <a:tab pos="1486567" algn="l"/>
                <a:tab pos="2084999" algn="l"/>
                <a:tab pos="2683433" algn="l"/>
                <a:tab pos="3281864" algn="l"/>
                <a:tab pos="3880297" algn="l"/>
                <a:tab pos="4478729" algn="l"/>
                <a:tab pos="5077163" algn="l"/>
                <a:tab pos="5675595" algn="l"/>
                <a:tab pos="6274029" algn="l"/>
                <a:tab pos="6872461" algn="l"/>
                <a:tab pos="7470894" algn="l"/>
                <a:tab pos="8069325" algn="l"/>
                <a:tab pos="8667759" algn="l"/>
                <a:tab pos="9266191" algn="l"/>
                <a:tab pos="9864625" algn="l"/>
                <a:tab pos="10463057" algn="l"/>
                <a:tab pos="11061490" algn="l"/>
                <a:tab pos="11659923" algn="l"/>
                <a:tab pos="12258355" algn="l"/>
              </a:tabLst>
            </a:pPr>
            <a:r>
              <a:rPr lang="en-US" sz="2398" dirty="0">
                <a:solidFill>
                  <a:schemeClr val="tx2"/>
                </a:solidFill>
              </a:rPr>
              <a:t>Jobs</a:t>
            </a:r>
          </a:p>
          <a:p>
            <a:pPr marL="799460" lvl="1" indent="-342626">
              <a:spcBef>
                <a:spcPts val="799"/>
              </a:spcBef>
              <a:buClr>
                <a:schemeClr val="accent4"/>
              </a:buClr>
              <a:buSzPct val="100000"/>
              <a:buFont typeface="Arial"/>
              <a:buChar char="•"/>
              <a:tabLst>
                <a:tab pos="291815" algn="l"/>
                <a:tab pos="888133" algn="l"/>
                <a:tab pos="1486567" algn="l"/>
                <a:tab pos="2084999" algn="l"/>
                <a:tab pos="2683433" algn="l"/>
                <a:tab pos="3281864" algn="l"/>
                <a:tab pos="3880297" algn="l"/>
                <a:tab pos="4478729" algn="l"/>
                <a:tab pos="5077163" algn="l"/>
                <a:tab pos="5675595" algn="l"/>
                <a:tab pos="6274029" algn="l"/>
                <a:tab pos="6872461" algn="l"/>
                <a:tab pos="7470894" algn="l"/>
                <a:tab pos="8069325" algn="l"/>
                <a:tab pos="8667759" algn="l"/>
                <a:tab pos="9266191" algn="l"/>
                <a:tab pos="9864625" algn="l"/>
                <a:tab pos="10463057" algn="l"/>
                <a:tab pos="11061490" algn="l"/>
                <a:tab pos="11659923" algn="l"/>
                <a:tab pos="12258355" algn="l"/>
              </a:tabLst>
            </a:pPr>
            <a:r>
              <a:rPr lang="en-US" sz="2398" dirty="0">
                <a:solidFill>
                  <a:schemeClr val="tx2"/>
                </a:solidFill>
              </a:rPr>
              <a:t>Conferences</a:t>
            </a:r>
          </a:p>
          <a:p>
            <a:pPr marL="799460" lvl="1" indent="-342626">
              <a:spcBef>
                <a:spcPts val="799"/>
              </a:spcBef>
              <a:buClr>
                <a:schemeClr val="accent4"/>
              </a:buClr>
              <a:buSzPct val="100000"/>
              <a:buFont typeface="Arial"/>
              <a:buChar char="•"/>
              <a:tabLst>
                <a:tab pos="291815" algn="l"/>
                <a:tab pos="888133" algn="l"/>
                <a:tab pos="1486567" algn="l"/>
                <a:tab pos="2084999" algn="l"/>
                <a:tab pos="2683433" algn="l"/>
                <a:tab pos="3281864" algn="l"/>
                <a:tab pos="3880297" algn="l"/>
                <a:tab pos="4478729" algn="l"/>
                <a:tab pos="5077163" algn="l"/>
                <a:tab pos="5675595" algn="l"/>
                <a:tab pos="6274029" algn="l"/>
                <a:tab pos="6872461" algn="l"/>
                <a:tab pos="7470894" algn="l"/>
                <a:tab pos="8069325" algn="l"/>
                <a:tab pos="8667759" algn="l"/>
                <a:tab pos="9266191" algn="l"/>
                <a:tab pos="9864625" algn="l"/>
                <a:tab pos="10463057" algn="l"/>
                <a:tab pos="11061490" algn="l"/>
                <a:tab pos="11659923" algn="l"/>
                <a:tab pos="12258355" algn="l"/>
              </a:tabLst>
            </a:pPr>
            <a:r>
              <a:rPr lang="en-US" sz="2398" dirty="0" err="1">
                <a:solidFill>
                  <a:schemeClr val="tx2"/>
                </a:solidFill>
              </a:rPr>
              <a:t>Meetups</a:t>
            </a:r>
            <a:endParaRPr lang="en-US" sz="2398" dirty="0">
              <a:solidFill>
                <a:schemeClr val="tx2"/>
              </a:solidFill>
            </a:endParaRPr>
          </a:p>
        </p:txBody>
      </p:sp>
      <p:pic>
        <p:nvPicPr>
          <p:cNvPr id="2" name="Picture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888727" y="1449339"/>
            <a:ext cx="5929728" cy="4348467"/>
          </a:xfrm>
          <a:prstGeom prst="rect">
            <a:avLst/>
          </a:prstGeom>
          <a:ln>
            <a:noFill/>
          </a:ln>
          <a:effectLst>
            <a:outerShdw blurRad="292100" dist="139700" dir="2700000" algn="tl" rotWithShape="0">
              <a:srgbClr val="333333">
                <a:alpha val="65000"/>
              </a:srgbClr>
            </a:outerShdw>
          </a:effectLst>
        </p:spPr>
      </p:pic>
      <p:sp>
        <p:nvSpPr>
          <p:cNvPr id="3" name="Slide Number Placeholder 2"/>
          <p:cNvSpPr>
            <a:spLocks noGrp="1"/>
          </p:cNvSpPr>
          <p:nvPr>
            <p:ph type="sldNum" sz="quarter" idx="4294967295"/>
          </p:nvPr>
        </p:nvSpPr>
        <p:spPr>
          <a:xfrm>
            <a:off x="11271964" y="6553805"/>
            <a:ext cx="381363" cy="182737"/>
          </a:xfrm>
          <a:prstGeom prst="rect">
            <a:avLst/>
          </a:prstGeom>
        </p:spPr>
        <p:txBody>
          <a:bodyPr/>
          <a:lstStyle/>
          <a:p>
            <a:fld id="{C51EAA63-D034-42AE-91FA-B13B9518C7BE}" type="slidenum">
              <a:rPr lang="uk-UA" smtClean="0"/>
              <a:pPr/>
              <a:t>13</a:t>
            </a:fld>
            <a:endParaRPr lang="uk-UA" dirty="0"/>
          </a:p>
        </p:txBody>
      </p:sp>
      <p:sp>
        <p:nvSpPr>
          <p:cNvPr id="6" name="Shape 639"/>
          <p:cNvSpPr/>
          <p:nvPr/>
        </p:nvSpPr>
        <p:spPr>
          <a:xfrm>
            <a:off x="460373" y="914400"/>
            <a:ext cx="11125200" cy="424732"/>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marL="228600" indent="-228600">
              <a:lnSpc>
                <a:spcPct val="90000"/>
              </a:lnSpc>
              <a:spcBef>
                <a:spcPts val="1200"/>
              </a:spcBef>
              <a:defRPr sz="2400" b="1">
                <a:solidFill>
                  <a:schemeClr val="accent1"/>
                </a:solidFill>
              </a:defRPr>
            </a:lvl1pPr>
          </a:lstStyle>
          <a:p>
            <a:r>
              <a:rPr lang="en-US" dirty="0"/>
              <a:t>Community site built by the community for the community</a:t>
            </a:r>
            <a:endParaRPr dirty="0"/>
          </a:p>
        </p:txBody>
      </p:sp>
      <p:sp>
        <p:nvSpPr>
          <p:cNvPr id="7" name="Shape 610"/>
          <p:cNvSpPr txBox="1">
            <a:spLocks/>
          </p:cNvSpPr>
          <p:nvPr/>
        </p:nvSpPr>
        <p:spPr>
          <a:xfrm>
            <a:off x="536575" y="406400"/>
            <a:ext cx="11125201" cy="889000"/>
          </a:xfrm>
          <a:prstGeom prst="rect">
            <a:avLst/>
          </a:prstGeom>
          <a:ln w="12700">
            <a:miter lim="400000"/>
          </a:ln>
          <a:extLst>
            <a:ext uri="{C572A759-6A51-4108-AA02-DFA0A04FC94B}">
              <ma14:wrappingTextBoxFlag xmlns:ma14="http://schemas.microsoft.com/office/mac/drawingml/2011/main" val="1"/>
            </a:ext>
          </a:extLst>
        </p:spPr>
        <p:txBody>
          <a:bodyPr lIns="0" tIns="0" rIns="0" bIns="0" anchor="t">
            <a:normAutofit/>
          </a:bodyPr>
          <a:lstStyle>
            <a:lvl1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rgbClr val="5F5F5F"/>
                </a:solidFill>
                <a:uFillTx/>
                <a:latin typeface="+mj-lt"/>
                <a:ea typeface="+mj-ea"/>
                <a:cs typeface="+mj-cs"/>
                <a:sym typeface="Calibri"/>
              </a:defRPr>
            </a:lvl1pPr>
            <a:lvl2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rgbClr val="5F5F5F"/>
                </a:solidFill>
                <a:uFillTx/>
                <a:latin typeface="+mj-lt"/>
                <a:ea typeface="+mj-ea"/>
                <a:cs typeface="+mj-cs"/>
                <a:sym typeface="Calibri"/>
              </a:defRPr>
            </a:lvl2pPr>
            <a:lvl3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rgbClr val="5F5F5F"/>
                </a:solidFill>
                <a:uFillTx/>
                <a:latin typeface="+mj-lt"/>
                <a:ea typeface="+mj-ea"/>
                <a:cs typeface="+mj-cs"/>
                <a:sym typeface="Calibri"/>
              </a:defRPr>
            </a:lvl3pPr>
            <a:lvl4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rgbClr val="5F5F5F"/>
                </a:solidFill>
                <a:uFillTx/>
                <a:latin typeface="+mj-lt"/>
                <a:ea typeface="+mj-ea"/>
                <a:cs typeface="+mj-cs"/>
                <a:sym typeface="Calibri"/>
              </a:defRPr>
            </a:lvl4pPr>
            <a:lvl5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rgbClr val="5F5F5F"/>
                </a:solidFill>
                <a:uFillTx/>
                <a:latin typeface="+mj-lt"/>
                <a:ea typeface="+mj-ea"/>
                <a:cs typeface="+mj-cs"/>
                <a:sym typeface="Calibri"/>
              </a:defRPr>
            </a:lvl5pPr>
            <a:lvl6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rgbClr val="5F5F5F"/>
                </a:solidFill>
                <a:uFillTx/>
                <a:latin typeface="+mj-lt"/>
                <a:ea typeface="+mj-ea"/>
                <a:cs typeface="+mj-cs"/>
                <a:sym typeface="Calibri"/>
              </a:defRPr>
            </a:lvl6pPr>
            <a:lvl7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rgbClr val="5F5F5F"/>
                </a:solidFill>
                <a:uFillTx/>
                <a:latin typeface="+mj-lt"/>
                <a:ea typeface="+mj-ea"/>
                <a:cs typeface="+mj-cs"/>
                <a:sym typeface="Calibri"/>
              </a:defRPr>
            </a:lvl7pPr>
            <a:lvl8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rgbClr val="5F5F5F"/>
                </a:solidFill>
                <a:uFillTx/>
                <a:latin typeface="+mj-lt"/>
                <a:ea typeface="+mj-ea"/>
                <a:cs typeface="+mj-cs"/>
                <a:sym typeface="Calibri"/>
              </a:defRPr>
            </a:lvl8pPr>
            <a:lvl9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rgbClr val="5F5F5F"/>
                </a:solidFill>
                <a:uFillTx/>
                <a:latin typeface="+mj-lt"/>
                <a:ea typeface="+mj-ea"/>
                <a:cs typeface="+mj-cs"/>
                <a:sym typeface="Calibri"/>
              </a:defRPr>
            </a:lvl9pPr>
          </a:lstStyle>
          <a:p>
            <a:pPr hangingPunct="1"/>
            <a:r>
              <a:rPr lang="en-US" dirty="0"/>
              <a:t>Oracle Application Express</a:t>
            </a:r>
          </a:p>
        </p:txBody>
      </p:sp>
    </p:spTree>
    <p:extLst>
      <p:ext uri="{BB962C8B-B14F-4D97-AF65-F5344CB8AC3E}">
        <p14:creationId xmlns:p14="http://schemas.microsoft.com/office/powerpoint/2010/main" val="83337497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smtClean="0"/>
              <a:t>Useful Links</a:t>
            </a:r>
            <a:endParaRPr lang="en-US" dirty="0"/>
          </a:p>
        </p:txBody>
      </p:sp>
      <p:sp>
        <p:nvSpPr>
          <p:cNvPr id="3" name="Content Placeholder 2"/>
          <p:cNvSpPr>
            <a:spLocks noGrp="1"/>
          </p:cNvSpPr>
          <p:nvPr>
            <p:ph idx="1"/>
          </p:nvPr>
        </p:nvSpPr>
        <p:spPr>
          <a:xfrm>
            <a:off x="760412" y="2895600"/>
            <a:ext cx="11201400" cy="2743200"/>
          </a:xfrm>
        </p:spPr>
        <p:txBody>
          <a:bodyPr>
            <a:noAutofit/>
          </a:bodyPr>
          <a:lstStyle/>
          <a:p>
            <a:pPr>
              <a:tabLst>
                <a:tab pos="5035550" algn="l"/>
              </a:tabLst>
            </a:pPr>
            <a:r>
              <a:rPr lang="en-US" sz="3200" dirty="0">
                <a:solidFill>
                  <a:srgbClr val="7F7F7F"/>
                </a:solidFill>
              </a:rPr>
              <a:t>Oracle Technology Network </a:t>
            </a:r>
            <a:r>
              <a:rPr lang="en-US" sz="3200" dirty="0" smtClean="0"/>
              <a:t>	</a:t>
            </a:r>
            <a:r>
              <a:rPr lang="en-US" sz="3200" b="1" dirty="0" smtClean="0">
                <a:hlinkClick r:id="rId3"/>
              </a:rPr>
              <a:t>http</a:t>
            </a:r>
            <a:r>
              <a:rPr lang="en-US" sz="3200" b="1" dirty="0">
                <a:hlinkClick r:id="rId3"/>
              </a:rPr>
              <a:t>://otn.oracle.com/</a:t>
            </a:r>
            <a:r>
              <a:rPr lang="en-US" sz="3200" b="1" dirty="0" smtClean="0">
                <a:hlinkClick r:id="rId3"/>
              </a:rPr>
              <a:t>apex</a:t>
            </a:r>
            <a:endParaRPr lang="en-US" sz="3200" b="1" dirty="0" smtClean="0"/>
          </a:p>
          <a:p>
            <a:pPr>
              <a:tabLst>
                <a:tab pos="5035550" algn="l"/>
                <a:tab pos="5084763" algn="l"/>
              </a:tabLst>
            </a:pPr>
            <a:r>
              <a:rPr lang="en-US" sz="3200" dirty="0" smtClean="0">
                <a:solidFill>
                  <a:srgbClr val="7F7F7F"/>
                </a:solidFill>
              </a:rPr>
              <a:t>APEX Community	</a:t>
            </a:r>
            <a:r>
              <a:rPr lang="en-US" sz="3200" b="1" dirty="0" smtClean="0">
                <a:hlinkClick r:id="rId4"/>
              </a:rPr>
              <a:t>http://apex.oracle.com/community</a:t>
            </a:r>
            <a:endParaRPr lang="en-US" sz="3200" b="1" dirty="0" smtClean="0"/>
          </a:p>
          <a:p>
            <a:pPr>
              <a:tabLst>
                <a:tab pos="5035550" algn="l"/>
                <a:tab pos="5084763" algn="l"/>
              </a:tabLst>
            </a:pPr>
            <a:r>
              <a:rPr lang="en-US" sz="3200" dirty="0" smtClean="0">
                <a:solidFill>
                  <a:schemeClr val="bg1">
                    <a:lumMod val="50000"/>
                  </a:schemeClr>
                </a:solidFill>
              </a:rPr>
              <a:t>Oracle Learning Library </a:t>
            </a:r>
            <a:r>
              <a:rPr lang="en-US" sz="3200" dirty="0" smtClean="0">
                <a:solidFill>
                  <a:srgbClr val="7F7F7F"/>
                </a:solidFill>
              </a:rPr>
              <a:t>	</a:t>
            </a:r>
            <a:r>
              <a:rPr lang="en-US" sz="3200" b="1" dirty="0" smtClean="0">
                <a:solidFill>
                  <a:srgbClr val="7F7F7F"/>
                </a:solidFill>
                <a:hlinkClick r:id="rId5"/>
              </a:rPr>
              <a:t>http</a:t>
            </a:r>
            <a:r>
              <a:rPr lang="en-US" sz="3200" b="1" dirty="0">
                <a:solidFill>
                  <a:srgbClr val="7F7F7F"/>
                </a:solidFill>
                <a:hlinkClick r:id="rId5"/>
              </a:rPr>
              <a:t>://www.oracle.com/</a:t>
            </a:r>
            <a:r>
              <a:rPr lang="en-US" sz="3200" b="1" dirty="0" smtClean="0">
                <a:solidFill>
                  <a:srgbClr val="7F7F7F"/>
                </a:solidFill>
                <a:hlinkClick r:id="rId5"/>
              </a:rPr>
              <a:t>oll</a:t>
            </a:r>
            <a:endParaRPr lang="en-US" sz="3200" b="1" dirty="0"/>
          </a:p>
          <a:p>
            <a:pPr>
              <a:tabLst>
                <a:tab pos="5035550" algn="l"/>
              </a:tabLst>
            </a:pPr>
            <a:r>
              <a:rPr lang="en-US" sz="3200" dirty="0" smtClean="0">
                <a:solidFill>
                  <a:srgbClr val="7F7F7F"/>
                </a:solidFill>
              </a:rPr>
              <a:t>Hosted </a:t>
            </a:r>
            <a:r>
              <a:rPr lang="en-US" sz="3200" dirty="0">
                <a:solidFill>
                  <a:srgbClr val="7F7F7F"/>
                </a:solidFill>
              </a:rPr>
              <a:t>evaluation </a:t>
            </a:r>
            <a:r>
              <a:rPr lang="en-US" sz="3200" dirty="0" smtClean="0">
                <a:solidFill>
                  <a:srgbClr val="7F7F7F"/>
                </a:solidFill>
              </a:rPr>
              <a:t>site</a:t>
            </a:r>
            <a:r>
              <a:rPr lang="en-US" sz="3200" dirty="0" smtClean="0"/>
              <a:t>	</a:t>
            </a:r>
            <a:r>
              <a:rPr lang="en-US" sz="3200" b="1" dirty="0" smtClean="0">
                <a:hlinkClick r:id="rId6"/>
              </a:rPr>
              <a:t>http</a:t>
            </a:r>
            <a:r>
              <a:rPr lang="en-US" sz="3200" b="1" dirty="0">
                <a:hlinkClick r:id="rId6"/>
              </a:rPr>
              <a:t>://</a:t>
            </a:r>
            <a:r>
              <a:rPr lang="en-US" sz="3200" b="1" dirty="0" smtClean="0">
                <a:hlinkClick r:id="rId6"/>
              </a:rPr>
              <a:t>apex.oracle.com</a:t>
            </a:r>
            <a:r>
              <a:rPr lang="en-US" sz="3200" dirty="0" smtClean="0"/>
              <a:t>	</a:t>
            </a:r>
            <a:endParaRPr lang="en-US" sz="3200" dirty="0"/>
          </a:p>
          <a:p>
            <a:pPr>
              <a:tabLst>
                <a:tab pos="5035550" algn="l"/>
              </a:tabLst>
            </a:pPr>
            <a:r>
              <a:rPr lang="en-US" sz="3200" dirty="0" smtClean="0">
                <a:solidFill>
                  <a:srgbClr val="7F7F7F"/>
                </a:solidFill>
              </a:rPr>
              <a:t>APEX Cloud Service	</a:t>
            </a:r>
            <a:r>
              <a:rPr lang="en-US" sz="3200" b="1" dirty="0" smtClean="0">
                <a:hlinkClick r:id="rId7"/>
              </a:rPr>
              <a:t>http</a:t>
            </a:r>
            <a:r>
              <a:rPr lang="en-US" sz="3200" b="1" dirty="0">
                <a:hlinkClick r:id="rId7"/>
              </a:rPr>
              <a:t>://</a:t>
            </a:r>
            <a:r>
              <a:rPr lang="en-US" sz="3200" b="1" dirty="0" smtClean="0">
                <a:hlinkClick r:id="rId7"/>
              </a:rPr>
              <a:t>cloud.oracle.com</a:t>
            </a:r>
            <a:endParaRPr lang="en-US" sz="3200" b="1" dirty="0" smtClean="0"/>
          </a:p>
          <a:p>
            <a:pPr lvl="1"/>
            <a:endParaRPr lang="en-US" sz="3200" dirty="0" smtClean="0"/>
          </a:p>
          <a:p>
            <a:pPr lvl="1"/>
            <a:endParaRPr lang="en-US" sz="3200" dirty="0"/>
          </a:p>
        </p:txBody>
      </p:sp>
      <p:pic>
        <p:nvPicPr>
          <p:cNvPr id="7" name="Picture 6"/>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945312" y="609600"/>
            <a:ext cx="3492500" cy="1905000"/>
          </a:xfrm>
          <a:prstGeom prst="rect">
            <a:avLst/>
          </a:prstGeom>
        </p:spPr>
      </p:pic>
      <p:sp>
        <p:nvSpPr>
          <p:cNvPr id="8" name="Text Placeholder 2"/>
          <p:cNvSpPr txBox="1">
            <a:spLocks/>
          </p:cNvSpPr>
          <p:nvPr/>
        </p:nvSpPr>
        <p:spPr>
          <a:xfrm>
            <a:off x="531813" y="914400"/>
            <a:ext cx="11125199" cy="343299"/>
          </a:xfrm>
          <a:prstGeom prst="rect">
            <a:avLst/>
          </a:prstGeom>
        </p:spPr>
        <p:txBody>
          <a:bodyPr vert="horz" lIns="0" tIns="0" rIns="0" bIns="0" rtlCol="0">
            <a:noAutofit/>
          </a:bodyPr>
          <a:lstStyle/>
          <a:p>
            <a:pPr marL="1588" lvl="0">
              <a:lnSpc>
                <a:spcPct val="90000"/>
              </a:lnSpc>
              <a:buClr>
                <a:schemeClr val="tx1">
                  <a:lumMod val="60000"/>
                  <a:lumOff val="40000"/>
                </a:schemeClr>
              </a:buClr>
            </a:pPr>
            <a:r>
              <a:rPr kumimoji="0" lang="en-US" sz="2400" b="1" i="0" u="none" strike="noStrike" kern="1200" cap="none" spc="0" normalizeH="0" baseline="0" noProof="0" dirty="0" smtClean="0">
                <a:ln>
                  <a:noFill/>
                </a:ln>
                <a:solidFill>
                  <a:schemeClr val="accent4"/>
                </a:solidFill>
                <a:effectLst/>
                <a:uLnTx/>
                <a:uFillTx/>
                <a:latin typeface="+mn-lt"/>
                <a:ea typeface="+mn-ea"/>
                <a:cs typeface="+mn-cs"/>
              </a:rPr>
              <a:t>Collateral, Resources and Hosted Services</a:t>
            </a:r>
            <a:endParaRPr kumimoji="0" lang="en-US" sz="2400" b="1" i="0" u="none" strike="noStrike" kern="1200" cap="none" spc="0" normalizeH="0" baseline="0" noProof="0" dirty="0">
              <a:ln>
                <a:noFill/>
              </a:ln>
              <a:solidFill>
                <a:schemeClr val="accent4"/>
              </a:solidFill>
              <a:effectLst/>
              <a:uLnTx/>
              <a:uFillTx/>
              <a:latin typeface="+mn-lt"/>
              <a:ea typeface="+mn-ea"/>
              <a:cs typeface="+mn-cs"/>
            </a:endParaRPr>
          </a:p>
        </p:txBody>
      </p:sp>
    </p:spTree>
    <p:extLst>
      <p:ext uri="{BB962C8B-B14F-4D97-AF65-F5344CB8AC3E}">
        <p14:creationId xmlns:p14="http://schemas.microsoft.com/office/powerpoint/2010/main" val="644791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1813" y="3495676"/>
            <a:ext cx="11125200" cy="619124"/>
          </a:xfrm>
        </p:spPr>
        <p:txBody>
          <a:bodyPr/>
          <a:lstStyle/>
          <a:p>
            <a:r>
              <a:rPr lang="en-US" dirty="0" smtClean="0"/>
              <a:t>Architecture</a:t>
            </a:r>
            <a:endParaRPr lang="en-US" dirty="0"/>
          </a:p>
        </p:txBody>
      </p:sp>
      <p:sp>
        <p:nvSpPr>
          <p:cNvPr id="4" name="Text Placeholder 2"/>
          <p:cNvSpPr>
            <a:spLocks noGrp="1"/>
          </p:cNvSpPr>
          <p:nvPr>
            <p:ph type="body" idx="1"/>
          </p:nvPr>
        </p:nvSpPr>
        <p:spPr>
          <a:xfrm>
            <a:off x="531813" y="2895600"/>
            <a:ext cx="11125200" cy="457202"/>
          </a:xfrm>
        </p:spPr>
        <p:txBody>
          <a:bodyPr/>
          <a:lstStyle/>
          <a:p>
            <a:r>
              <a:rPr lang="en-US" sz="3200" dirty="0" smtClean="0"/>
              <a:t>Oracle Application Express</a:t>
            </a:r>
            <a:endParaRPr lang="en-US" sz="32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9" name="pasted-image.pdf"/>
          <p:cNvPicPr>
            <a:picLocks noChangeAspect="1"/>
          </p:cNvPicPr>
          <p:nvPr/>
        </p:nvPicPr>
        <p:blipFill>
          <a:blip r:embed="rId3">
            <a:extLst/>
          </a:blip>
          <a:stretch>
            <a:fillRect/>
          </a:stretch>
        </p:blipFill>
        <p:spPr>
          <a:xfrm>
            <a:off x="7950366" y="1463630"/>
            <a:ext cx="2387601" cy="3111501"/>
          </a:xfrm>
          <a:prstGeom prst="rect">
            <a:avLst/>
          </a:prstGeom>
          <a:ln w="12700">
            <a:miter lim="400000"/>
          </a:ln>
        </p:spPr>
      </p:pic>
      <p:sp>
        <p:nvSpPr>
          <p:cNvPr id="610" name="Shape 610"/>
          <p:cNvSpPr>
            <a:spLocks noGrp="1"/>
          </p:cNvSpPr>
          <p:nvPr>
            <p:ph type="title"/>
          </p:nvPr>
        </p:nvSpPr>
        <p:spPr>
          <a:prstGeom prst="rect">
            <a:avLst/>
          </a:prstGeom>
        </p:spPr>
        <p:txBody>
          <a:bodyPr anchor="t"/>
          <a:lstStyle/>
          <a:p>
            <a:r>
              <a:t>Oracle Application Express</a:t>
            </a:r>
          </a:p>
        </p:txBody>
      </p:sp>
      <p:sp>
        <p:nvSpPr>
          <p:cNvPr id="611" name="Shape 611"/>
          <p:cNvSpPr/>
          <p:nvPr/>
        </p:nvSpPr>
        <p:spPr>
          <a:xfrm>
            <a:off x="536575" y="914401"/>
            <a:ext cx="11125201" cy="332399"/>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1587">
              <a:lnSpc>
                <a:spcPct val="90000"/>
              </a:lnSpc>
              <a:defRPr sz="2400">
                <a:solidFill>
                  <a:schemeClr val="accent1"/>
                </a:solidFill>
              </a:defRPr>
            </a:lvl1pPr>
          </a:lstStyle>
          <a:p>
            <a:r>
              <a:t>3 Tier Architecture</a:t>
            </a:r>
          </a:p>
        </p:txBody>
      </p:sp>
      <p:pic>
        <p:nvPicPr>
          <p:cNvPr id="612" name="image21.png" descr="apex-https-512.png"/>
          <p:cNvPicPr>
            <a:picLocks noChangeAspect="1"/>
          </p:cNvPicPr>
          <p:nvPr/>
        </p:nvPicPr>
        <p:blipFill>
          <a:blip r:embed="rId4">
            <a:extLst/>
          </a:blip>
          <a:stretch>
            <a:fillRect/>
          </a:stretch>
        </p:blipFill>
        <p:spPr>
          <a:xfrm>
            <a:off x="1376362" y="1830388"/>
            <a:ext cx="2513012" cy="2513012"/>
          </a:xfrm>
          <a:prstGeom prst="rect">
            <a:avLst/>
          </a:prstGeom>
          <a:ln w="12700">
            <a:miter lim="400000"/>
          </a:ln>
        </p:spPr>
      </p:pic>
      <p:pic>
        <p:nvPicPr>
          <p:cNvPr id="613" name="image32.png"/>
          <p:cNvPicPr>
            <a:picLocks noChangeAspect="1"/>
          </p:cNvPicPr>
          <p:nvPr/>
        </p:nvPicPr>
        <p:blipFill>
          <a:blip r:embed="rId5">
            <a:extLst/>
          </a:blip>
          <a:stretch>
            <a:fillRect/>
          </a:stretch>
        </p:blipFill>
        <p:spPr>
          <a:xfrm>
            <a:off x="765175" y="2362200"/>
            <a:ext cx="691363" cy="1435100"/>
          </a:xfrm>
          <a:prstGeom prst="rect">
            <a:avLst/>
          </a:prstGeom>
          <a:ln w="12700">
            <a:miter lim="400000"/>
          </a:ln>
        </p:spPr>
      </p:pic>
      <p:grpSp>
        <p:nvGrpSpPr>
          <p:cNvPr id="616" name="Group 616"/>
          <p:cNvGrpSpPr/>
          <p:nvPr/>
        </p:nvGrpSpPr>
        <p:grpSpPr>
          <a:xfrm>
            <a:off x="1298575" y="5181600"/>
            <a:ext cx="2286001" cy="685800"/>
            <a:chOff x="0" y="0"/>
            <a:chExt cx="2286000" cy="685800"/>
          </a:xfrm>
        </p:grpSpPr>
        <p:sp>
          <p:nvSpPr>
            <p:cNvPr id="614" name="Shape 614"/>
            <p:cNvSpPr/>
            <p:nvPr/>
          </p:nvSpPr>
          <p:spPr>
            <a:xfrm>
              <a:off x="0" y="0"/>
              <a:ext cx="2286000" cy="685800"/>
            </a:xfrm>
            <a:prstGeom prst="rect">
              <a:avLst/>
            </a:prstGeom>
            <a:solidFill>
              <a:schemeClr val="accent5"/>
            </a:solidFill>
            <a:ln w="12700" cap="flat">
              <a:noFill/>
              <a:miter lim="400000"/>
            </a:ln>
            <a:effectLst/>
          </p:spPr>
          <p:txBody>
            <a:bodyPr wrap="square" lIns="45719" tIns="45719" rIns="45719" bIns="45719" numCol="1" anchor="ctr">
              <a:noAutofit/>
            </a:bodyPr>
            <a:lstStyle/>
            <a:p>
              <a:pPr algn="ctr">
                <a:lnSpc>
                  <a:spcPct val="90000"/>
                </a:lnSpc>
                <a:defRPr>
                  <a:solidFill>
                    <a:srgbClr val="FFFFFF"/>
                  </a:solidFill>
                </a:defRPr>
              </a:pPr>
              <a:endParaRPr/>
            </a:p>
          </p:txBody>
        </p:sp>
        <p:sp>
          <p:nvSpPr>
            <p:cNvPr id="615" name="Shape 615"/>
            <p:cNvSpPr/>
            <p:nvPr/>
          </p:nvSpPr>
          <p:spPr>
            <a:xfrm>
              <a:off x="0" y="172085"/>
              <a:ext cx="2286000" cy="34163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lnSpc>
                  <a:spcPct val="90000"/>
                </a:lnSpc>
                <a:defRPr>
                  <a:solidFill>
                    <a:srgbClr val="FFFFFF"/>
                  </a:solidFill>
                </a:defRPr>
              </a:lvl1pPr>
            </a:lstStyle>
            <a:p>
              <a:r>
                <a:t>Browser</a:t>
              </a:r>
            </a:p>
          </p:txBody>
        </p:sp>
      </p:grpSp>
      <p:grpSp>
        <p:nvGrpSpPr>
          <p:cNvPr id="619" name="Group 619"/>
          <p:cNvGrpSpPr/>
          <p:nvPr/>
        </p:nvGrpSpPr>
        <p:grpSpPr>
          <a:xfrm>
            <a:off x="4598005" y="5181600"/>
            <a:ext cx="2514601" cy="685801"/>
            <a:chOff x="0" y="0"/>
            <a:chExt cx="2514600" cy="685800"/>
          </a:xfrm>
        </p:grpSpPr>
        <p:sp>
          <p:nvSpPr>
            <p:cNvPr id="617" name="Shape 617"/>
            <p:cNvSpPr/>
            <p:nvPr/>
          </p:nvSpPr>
          <p:spPr>
            <a:xfrm>
              <a:off x="0" y="0"/>
              <a:ext cx="2514600" cy="685800"/>
            </a:xfrm>
            <a:prstGeom prst="rect">
              <a:avLst/>
            </a:prstGeom>
            <a:solidFill>
              <a:schemeClr val="accent5"/>
            </a:solidFill>
            <a:ln w="12700" cap="flat">
              <a:noFill/>
              <a:miter lim="400000"/>
            </a:ln>
            <a:effectLst/>
          </p:spPr>
          <p:txBody>
            <a:bodyPr wrap="square" lIns="45719" tIns="45719" rIns="45719" bIns="45719" numCol="1" anchor="ctr">
              <a:noAutofit/>
            </a:bodyPr>
            <a:lstStyle/>
            <a:p>
              <a:pPr algn="ctr">
                <a:lnSpc>
                  <a:spcPct val="90000"/>
                </a:lnSpc>
                <a:defRPr>
                  <a:solidFill>
                    <a:srgbClr val="FFFFFF"/>
                  </a:solidFill>
                </a:defRPr>
              </a:pPr>
              <a:endParaRPr/>
            </a:p>
          </p:txBody>
        </p:sp>
        <p:sp>
          <p:nvSpPr>
            <p:cNvPr id="618" name="Shape 618"/>
            <p:cNvSpPr/>
            <p:nvPr/>
          </p:nvSpPr>
          <p:spPr>
            <a:xfrm>
              <a:off x="0" y="172085"/>
              <a:ext cx="2514600" cy="34163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lnSpc>
                  <a:spcPct val="90000"/>
                </a:lnSpc>
                <a:defRPr>
                  <a:solidFill>
                    <a:srgbClr val="FFFFFF"/>
                  </a:solidFill>
                </a:defRPr>
              </a:lvl1pPr>
            </a:lstStyle>
            <a:p>
              <a:r>
                <a:t>Mid Tier</a:t>
              </a:r>
            </a:p>
          </p:txBody>
        </p:sp>
      </p:grpSp>
      <p:grpSp>
        <p:nvGrpSpPr>
          <p:cNvPr id="622" name="Group 622"/>
          <p:cNvGrpSpPr/>
          <p:nvPr/>
        </p:nvGrpSpPr>
        <p:grpSpPr>
          <a:xfrm>
            <a:off x="8156574" y="5181600"/>
            <a:ext cx="2514601" cy="685800"/>
            <a:chOff x="0" y="0"/>
            <a:chExt cx="2514600" cy="685800"/>
          </a:xfrm>
        </p:grpSpPr>
        <p:sp>
          <p:nvSpPr>
            <p:cNvPr id="620" name="Shape 620"/>
            <p:cNvSpPr/>
            <p:nvPr/>
          </p:nvSpPr>
          <p:spPr>
            <a:xfrm>
              <a:off x="0" y="0"/>
              <a:ext cx="2514600" cy="685800"/>
            </a:xfrm>
            <a:prstGeom prst="rect">
              <a:avLst/>
            </a:prstGeom>
            <a:solidFill>
              <a:schemeClr val="accent5"/>
            </a:solidFill>
            <a:ln w="12700" cap="flat">
              <a:noFill/>
              <a:miter lim="400000"/>
            </a:ln>
            <a:effectLst/>
          </p:spPr>
          <p:txBody>
            <a:bodyPr wrap="square" lIns="45719" tIns="45719" rIns="45719" bIns="45719" numCol="1" anchor="ctr">
              <a:noAutofit/>
            </a:bodyPr>
            <a:lstStyle/>
            <a:p>
              <a:pPr algn="ctr">
                <a:lnSpc>
                  <a:spcPct val="90000"/>
                </a:lnSpc>
                <a:defRPr>
                  <a:solidFill>
                    <a:srgbClr val="FFFFFF"/>
                  </a:solidFill>
                </a:defRPr>
              </a:pPr>
              <a:endParaRPr/>
            </a:p>
          </p:txBody>
        </p:sp>
        <p:sp>
          <p:nvSpPr>
            <p:cNvPr id="621" name="Shape 621"/>
            <p:cNvSpPr/>
            <p:nvPr/>
          </p:nvSpPr>
          <p:spPr>
            <a:xfrm>
              <a:off x="0" y="172085"/>
              <a:ext cx="2514600" cy="34163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lnSpc>
                  <a:spcPct val="90000"/>
                </a:lnSpc>
                <a:defRPr>
                  <a:solidFill>
                    <a:srgbClr val="FFFFFF"/>
                  </a:solidFill>
                </a:defRPr>
              </a:lvl1pPr>
            </a:lstStyle>
            <a:p>
              <a:r>
                <a:t>Database Tier</a:t>
              </a:r>
            </a:p>
          </p:txBody>
        </p:sp>
      </p:grpSp>
      <p:sp>
        <p:nvSpPr>
          <p:cNvPr id="623" name="Shape 623"/>
          <p:cNvSpPr/>
          <p:nvPr/>
        </p:nvSpPr>
        <p:spPr>
          <a:xfrm flipV="1">
            <a:off x="4347209" y="1296036"/>
            <a:ext cx="1" cy="3429001"/>
          </a:xfrm>
          <a:prstGeom prst="line">
            <a:avLst/>
          </a:prstGeom>
          <a:ln w="12700">
            <a:solidFill>
              <a:srgbClr val="A7A7A7"/>
            </a:solidFill>
            <a:prstDash val="sysDash"/>
          </a:ln>
        </p:spPr>
        <p:txBody>
          <a:bodyPr lIns="45719" rIns="45719"/>
          <a:lstStyle/>
          <a:p>
            <a:endParaRPr/>
          </a:p>
        </p:txBody>
      </p:sp>
      <p:sp>
        <p:nvSpPr>
          <p:cNvPr id="624" name="Shape 624"/>
          <p:cNvSpPr/>
          <p:nvPr/>
        </p:nvSpPr>
        <p:spPr>
          <a:xfrm flipV="1">
            <a:off x="7395209" y="1296036"/>
            <a:ext cx="1" cy="3429001"/>
          </a:xfrm>
          <a:prstGeom prst="line">
            <a:avLst/>
          </a:prstGeom>
          <a:ln w="12700">
            <a:solidFill>
              <a:srgbClr val="A7A7A7"/>
            </a:solidFill>
            <a:prstDash val="sysDash"/>
          </a:ln>
        </p:spPr>
        <p:txBody>
          <a:bodyPr lIns="45719" rIns="45719"/>
          <a:lstStyle/>
          <a:p>
            <a:endParaRPr/>
          </a:p>
        </p:txBody>
      </p:sp>
      <p:sp>
        <p:nvSpPr>
          <p:cNvPr id="625" name="Shape 625"/>
          <p:cNvSpPr/>
          <p:nvPr/>
        </p:nvSpPr>
        <p:spPr>
          <a:xfrm>
            <a:off x="10341917" y="3086101"/>
            <a:ext cx="1233861" cy="64633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lgn="ctr">
              <a:defRPr>
                <a:solidFill>
                  <a:schemeClr val="accent5">
                    <a:satOff val="-7429"/>
                    <a:lumOff val="-12470"/>
                  </a:schemeClr>
                </a:solidFill>
              </a:defRPr>
            </a:pPr>
            <a:r>
              <a:t>Oracle APEX</a:t>
            </a:r>
          </a:p>
          <a:p>
            <a:pPr algn="ctr">
              <a:defRPr>
                <a:solidFill>
                  <a:schemeClr val="accent5">
                    <a:satOff val="-7429"/>
                    <a:lumOff val="-12470"/>
                  </a:schemeClr>
                </a:solidFill>
              </a:defRPr>
            </a:pPr>
            <a:r>
              <a:t>Engine</a:t>
            </a:r>
          </a:p>
        </p:txBody>
      </p:sp>
      <p:sp>
        <p:nvSpPr>
          <p:cNvPr id="626" name="Shape 626"/>
          <p:cNvSpPr/>
          <p:nvPr/>
        </p:nvSpPr>
        <p:spPr>
          <a:xfrm>
            <a:off x="10475862" y="3747869"/>
            <a:ext cx="965968" cy="64633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lgn="ctr">
              <a:defRPr>
                <a:solidFill>
                  <a:schemeClr val="accent5">
                    <a:satOff val="-7429"/>
                    <a:lumOff val="-12470"/>
                  </a:schemeClr>
                </a:solidFill>
              </a:defRPr>
            </a:pPr>
            <a:r>
              <a:t>Oracle </a:t>
            </a:r>
          </a:p>
          <a:p>
            <a:pPr algn="ctr">
              <a:defRPr>
                <a:solidFill>
                  <a:schemeClr val="accent5">
                    <a:satOff val="-7429"/>
                    <a:lumOff val="-12470"/>
                  </a:schemeClr>
                </a:solidFill>
              </a:defRPr>
            </a:pPr>
            <a:r>
              <a:t>Database</a:t>
            </a:r>
          </a:p>
        </p:txBody>
      </p:sp>
      <p:sp>
        <p:nvSpPr>
          <p:cNvPr id="627" name="Shape 627"/>
          <p:cNvSpPr/>
          <p:nvPr/>
        </p:nvSpPr>
        <p:spPr>
          <a:xfrm>
            <a:off x="10499907" y="2415738"/>
            <a:ext cx="917878" cy="64633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lgn="ctr">
              <a:defRPr>
                <a:solidFill>
                  <a:schemeClr val="accent5">
                    <a:satOff val="-7429"/>
                    <a:lumOff val="-12470"/>
                  </a:schemeClr>
                </a:solidFill>
              </a:defRPr>
            </a:pPr>
            <a:r>
              <a:t>Data </a:t>
            </a:r>
          </a:p>
          <a:p>
            <a:pPr algn="ctr">
              <a:defRPr>
                <a:solidFill>
                  <a:schemeClr val="accent5">
                    <a:satOff val="-7429"/>
                    <a:lumOff val="-12470"/>
                  </a:schemeClr>
                </a:solidFill>
              </a:defRPr>
            </a:pPr>
            <a:r>
              <a:t>Schemas</a:t>
            </a:r>
          </a:p>
        </p:txBody>
      </p:sp>
      <p:sp>
        <p:nvSpPr>
          <p:cNvPr id="628" name="Shape 628"/>
          <p:cNvSpPr>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fld id="{86CB4B4D-7CA3-9044-876B-883B54F8677D}" type="slidenum">
              <a:t>16</a:t>
            </a:fld>
            <a:endParaRPr/>
          </a:p>
        </p:txBody>
      </p:sp>
      <p:sp>
        <p:nvSpPr>
          <p:cNvPr id="629" name="Shape 629"/>
          <p:cNvSpPr/>
          <p:nvPr/>
        </p:nvSpPr>
        <p:spPr>
          <a:xfrm>
            <a:off x="4308583" y="6026461"/>
            <a:ext cx="2813271" cy="24622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z="1600">
                <a:solidFill>
                  <a:schemeClr val="accent5">
                    <a:satOff val="-7429"/>
                    <a:lumOff val="-12470"/>
                  </a:schemeClr>
                </a:solidFill>
              </a:defRPr>
            </a:lvl1pPr>
          </a:lstStyle>
          <a:p>
            <a:r>
              <a:t>ORDS = Oracle REST Data Services</a:t>
            </a:r>
          </a:p>
        </p:txBody>
      </p:sp>
      <p:sp>
        <p:nvSpPr>
          <p:cNvPr id="630" name="Shape 630"/>
          <p:cNvSpPr/>
          <p:nvPr/>
        </p:nvSpPr>
        <p:spPr>
          <a:xfrm>
            <a:off x="3944587" y="3019380"/>
            <a:ext cx="805244" cy="1"/>
          </a:xfrm>
          <a:prstGeom prst="line">
            <a:avLst/>
          </a:prstGeom>
          <a:ln w="25400">
            <a:solidFill>
              <a:schemeClr val="accent4"/>
            </a:solidFill>
            <a:tailEnd type="triangle"/>
          </a:ln>
          <a:effectLst>
            <a:outerShdw blurRad="38100" dist="20000" dir="5400000" rotWithShape="0">
              <a:srgbClr val="000000">
                <a:alpha val="38000"/>
              </a:srgbClr>
            </a:outerShdw>
          </a:effectLst>
        </p:spPr>
        <p:txBody>
          <a:bodyPr lIns="45719" rIns="45719"/>
          <a:lstStyle/>
          <a:p>
            <a:endParaRPr/>
          </a:p>
        </p:txBody>
      </p:sp>
      <p:sp>
        <p:nvSpPr>
          <p:cNvPr id="631" name="Shape 631"/>
          <p:cNvSpPr/>
          <p:nvPr/>
        </p:nvSpPr>
        <p:spPr>
          <a:xfrm>
            <a:off x="7068152" y="3010536"/>
            <a:ext cx="805244" cy="1"/>
          </a:xfrm>
          <a:prstGeom prst="line">
            <a:avLst/>
          </a:prstGeom>
          <a:ln w="25400">
            <a:solidFill>
              <a:schemeClr val="accent4"/>
            </a:solidFill>
            <a:tailEnd type="triangle"/>
          </a:ln>
          <a:effectLst>
            <a:outerShdw blurRad="38100" dist="20000" dir="5400000" rotWithShape="0">
              <a:srgbClr val="000000">
                <a:alpha val="38000"/>
              </a:srgbClr>
            </a:outerShdw>
          </a:effectLst>
        </p:spPr>
        <p:txBody>
          <a:bodyPr lIns="45719" rIns="45719"/>
          <a:lstStyle/>
          <a:p>
            <a:endParaRPr/>
          </a:p>
        </p:txBody>
      </p:sp>
      <p:sp>
        <p:nvSpPr>
          <p:cNvPr id="632" name="Shape 632"/>
          <p:cNvSpPr/>
          <p:nvPr/>
        </p:nvSpPr>
        <p:spPr>
          <a:xfrm flipH="1">
            <a:off x="3944587" y="3576637"/>
            <a:ext cx="805244" cy="1"/>
          </a:xfrm>
          <a:prstGeom prst="line">
            <a:avLst/>
          </a:prstGeom>
          <a:ln w="25400">
            <a:solidFill>
              <a:schemeClr val="accent4"/>
            </a:solidFill>
            <a:tailEnd type="triangle"/>
          </a:ln>
          <a:effectLst>
            <a:outerShdw blurRad="38100" dist="20000" dir="5400000" rotWithShape="0">
              <a:srgbClr val="000000">
                <a:alpha val="38000"/>
              </a:srgbClr>
            </a:outerShdw>
          </a:effectLst>
        </p:spPr>
        <p:txBody>
          <a:bodyPr lIns="45719" rIns="45719"/>
          <a:lstStyle/>
          <a:p>
            <a:endParaRPr/>
          </a:p>
        </p:txBody>
      </p:sp>
      <p:sp>
        <p:nvSpPr>
          <p:cNvPr id="633" name="Shape 633"/>
          <p:cNvSpPr/>
          <p:nvPr/>
        </p:nvSpPr>
        <p:spPr>
          <a:xfrm flipH="1">
            <a:off x="6992587" y="3576637"/>
            <a:ext cx="805244" cy="1"/>
          </a:xfrm>
          <a:prstGeom prst="line">
            <a:avLst/>
          </a:prstGeom>
          <a:ln w="25400">
            <a:solidFill>
              <a:schemeClr val="accent4"/>
            </a:solidFill>
            <a:tailEnd type="triangle"/>
          </a:ln>
          <a:effectLst>
            <a:outerShdw blurRad="38100" dist="20000" dir="5400000" rotWithShape="0">
              <a:srgbClr val="000000">
                <a:alpha val="38000"/>
              </a:srgbClr>
            </a:outerShdw>
          </a:effectLst>
        </p:spPr>
        <p:txBody>
          <a:bodyPr lIns="45719" rIns="45719"/>
          <a:lstStyle/>
          <a:p>
            <a:endParaRPr/>
          </a:p>
        </p:txBody>
      </p:sp>
      <p:pic>
        <p:nvPicPr>
          <p:cNvPr id="634" name="pasted-image.pdf"/>
          <p:cNvPicPr>
            <a:picLocks noChangeAspect="1"/>
          </p:cNvPicPr>
          <p:nvPr/>
        </p:nvPicPr>
        <p:blipFill>
          <a:blip r:embed="rId6">
            <a:extLst/>
          </a:blip>
          <a:stretch>
            <a:fillRect/>
          </a:stretch>
        </p:blipFill>
        <p:spPr>
          <a:xfrm>
            <a:off x="5036865" y="2000602"/>
            <a:ext cx="1636878" cy="2172584"/>
          </a:xfrm>
          <a:prstGeom prst="rect">
            <a:avLst/>
          </a:prstGeom>
          <a:ln w="12700">
            <a:miter lim="400000"/>
          </a:ln>
        </p:spPr>
      </p:pic>
    </p:spTree>
    <p:extLst>
      <p:ext uri="{BB962C8B-B14F-4D97-AF65-F5344CB8AC3E}">
        <p14:creationId xmlns:p14="http://schemas.microsoft.com/office/powerpoint/2010/main" val="1746657859"/>
      </p:ext>
    </p:extLst>
  </p:cSld>
  <p:clrMapOvr>
    <a:masterClrMapping/>
  </p:clrMapOvr>
  <p:transition spd="slow">
    <p:dissolv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5"/>
          <p:cNvSpPr txBox="1">
            <a:spLocks noChangeArrowheads="1"/>
          </p:cNvSpPr>
          <p:nvPr/>
        </p:nvSpPr>
        <p:spPr bwMode="auto">
          <a:xfrm>
            <a:off x="771959" y="1143807"/>
            <a:ext cx="11010572" cy="5714193"/>
          </a:xfrm>
          <a:prstGeom prst="rect">
            <a:avLst/>
          </a:prstGeom>
          <a:noFill/>
          <a:ln w="9525">
            <a:noFill/>
            <a:round/>
            <a:headEnd/>
            <a:tailEnd/>
          </a:ln>
        </p:spPr>
        <p:txBody>
          <a:bodyPr wrap="square" lIns="119979" tIns="62389" rIns="119979" bIns="62389">
            <a:spAutoFit/>
          </a:bodyPr>
          <a:lstStyle/>
          <a:p>
            <a:pPr marL="217979" indent="-217979">
              <a:lnSpc>
                <a:spcPct val="90000"/>
              </a:lnSpc>
              <a:spcBef>
                <a:spcPts val="800"/>
              </a:spcBef>
              <a:buClr>
                <a:schemeClr val="tx1"/>
              </a:buClr>
              <a:buSzPct val="100000"/>
              <a:buFont typeface="Wingdings" pitchFamily="2" charset="2"/>
              <a:buChar char="Ø"/>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 Oracle REST Data Services (formerly APEX Listener)</a:t>
            </a:r>
          </a:p>
          <a:p>
            <a:pPr marL="515938" lvl="1" indent="-290513">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Written in Java</a:t>
            </a:r>
          </a:p>
          <a:p>
            <a:pPr marL="515938" lvl="1" indent="-290513">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Runs on J2EE compliant Web Servers</a:t>
            </a:r>
          </a:p>
          <a:p>
            <a:pPr marL="515938" lvl="1" indent="-290513">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Fully supported on Oracle WebLogic Server / Oracle Glassfish / Tomcat</a:t>
            </a:r>
          </a:p>
          <a:p>
            <a:pPr marL="515938" lvl="1" indent="-290513">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endParaRPr lang="en-GB" sz="1400" dirty="0" smtClean="0">
              <a:solidFill>
                <a:schemeClr val="tx2"/>
              </a:solidFill>
            </a:endParaRPr>
          </a:p>
          <a:p>
            <a:pPr marL="217979" indent="-217979">
              <a:lnSpc>
                <a:spcPct val="90000"/>
              </a:lnSpc>
              <a:spcBef>
                <a:spcPts val="800"/>
              </a:spcBef>
              <a:buClr>
                <a:schemeClr val="tx1"/>
              </a:buClr>
              <a:buSzPct val="100000"/>
              <a:buFont typeface="Wingdings" pitchFamily="2" charset="2"/>
              <a:buChar char="Ø"/>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Embedded PL/SQL Gateway (EPG)</a:t>
            </a:r>
          </a:p>
          <a:p>
            <a:pPr marL="515938" lvl="1" indent="-290513">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Included with Oracle Database 11gR1 and above</a:t>
            </a:r>
          </a:p>
          <a:p>
            <a:pPr marL="515938" lvl="1" indent="-290513">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Utilizes XML DB HTTP protocol server within the database</a:t>
            </a:r>
          </a:p>
          <a:p>
            <a:pPr marL="515938" lvl="1" indent="-290513">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endParaRPr lang="en-GB" sz="1400" dirty="0" smtClean="0">
              <a:solidFill>
                <a:schemeClr val="tx2"/>
              </a:solidFill>
            </a:endParaRPr>
          </a:p>
          <a:p>
            <a:pPr marL="217979" indent="-217979">
              <a:lnSpc>
                <a:spcPct val="90000"/>
              </a:lnSpc>
              <a:spcBef>
                <a:spcPts val="800"/>
              </a:spcBef>
              <a:buClr>
                <a:schemeClr val="tx1"/>
              </a:buClr>
              <a:buSzPct val="100000"/>
              <a:buFont typeface="Wingdings" pitchFamily="2" charset="2"/>
              <a:buChar char="Ø"/>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Oracle HTTP </a:t>
            </a:r>
            <a:r>
              <a:rPr lang="en-GB" sz="2800" dirty="0" smtClean="0">
                <a:solidFill>
                  <a:schemeClr val="tx2"/>
                </a:solidFill>
              </a:rPr>
              <a:t>Server (OHS)</a:t>
            </a:r>
            <a:endParaRPr lang="en-GB" sz="2800" dirty="0" smtClean="0">
              <a:solidFill>
                <a:schemeClr val="tx2"/>
              </a:solidFill>
            </a:endParaRPr>
          </a:p>
          <a:p>
            <a:pPr marL="515938" lvl="1" indent="-290513">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Utilizes Apache and </a:t>
            </a:r>
            <a:r>
              <a:rPr lang="en-GB" sz="2800" dirty="0" err="1" smtClean="0">
                <a:solidFill>
                  <a:schemeClr val="tx2"/>
                </a:solidFill>
              </a:rPr>
              <a:t>mod_plsql</a:t>
            </a:r>
            <a:r>
              <a:rPr lang="en-GB" sz="2800" dirty="0" smtClean="0">
                <a:solidFill>
                  <a:schemeClr val="tx2"/>
                </a:solidFill>
              </a:rPr>
              <a:t> * (* </a:t>
            </a:r>
            <a:r>
              <a:rPr lang="en-GB" sz="2800" dirty="0" err="1" smtClean="0">
                <a:solidFill>
                  <a:schemeClr val="tx2"/>
                </a:solidFill>
              </a:rPr>
              <a:t>mod_plsql</a:t>
            </a:r>
            <a:r>
              <a:rPr lang="en-GB" sz="2800" dirty="0" smtClean="0">
                <a:solidFill>
                  <a:schemeClr val="tx2"/>
                </a:solidFill>
              </a:rPr>
              <a:t> deprecated in OHS 12c)</a:t>
            </a:r>
            <a:endParaRPr lang="en-GB" sz="2800" dirty="0" smtClean="0">
              <a:solidFill>
                <a:schemeClr val="tx2"/>
              </a:solidFill>
            </a:endParaRPr>
          </a:p>
          <a:p>
            <a:pPr marL="444424" lvl="1" indent="-217979">
              <a:lnSpc>
                <a:spcPct val="90000"/>
              </a:lnSpc>
              <a:spcBef>
                <a:spcPts val="800"/>
              </a:spcBef>
              <a:buClr>
                <a:schemeClr val="tx1"/>
              </a:buClr>
              <a:buSzPct val="100000"/>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endParaRPr lang="en-GB" sz="2800" dirty="0">
              <a:solidFill>
                <a:schemeClr val="tx2"/>
              </a:solidFill>
            </a:endParaRPr>
          </a:p>
        </p:txBody>
      </p:sp>
      <p:sp>
        <p:nvSpPr>
          <p:cNvPr id="5"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Web Listener Options</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2"/>
          <p:cNvSpPr txBox="1">
            <a:spLocks noChangeArrowheads="1"/>
          </p:cNvSpPr>
          <p:nvPr/>
        </p:nvSpPr>
        <p:spPr bwMode="auto">
          <a:xfrm>
            <a:off x="677157" y="1919288"/>
            <a:ext cx="9050626" cy="83405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121899" tIns="60949" rIns="121899" bIns="60949">
            <a:spAutoFit/>
          </a:bodyPr>
          <a:lstStyle>
            <a:lvl1pPr marL="119063" indent="-119063" algn="l" eaLnBrk="0" hangingPunct="0">
              <a:spcBef>
                <a:spcPct val="0"/>
              </a:spcBef>
              <a:defRPr sz="2400">
                <a:solidFill>
                  <a:schemeClr val="tx1"/>
                </a:solidFill>
                <a:latin typeface="Times" charset="0"/>
                <a:ea typeface="ＭＳ Ｐゴシック" charset="0"/>
              </a:defRPr>
            </a:lvl1pPr>
            <a:lvl2pPr marL="347663" indent="-114300" algn="l" eaLnBrk="0" hangingPunct="0">
              <a:spcBef>
                <a:spcPct val="0"/>
              </a:spcBef>
              <a:defRPr sz="2400">
                <a:solidFill>
                  <a:schemeClr val="tx1"/>
                </a:solidFill>
                <a:latin typeface="Times" charset="0"/>
                <a:ea typeface="ＭＳ Ｐゴシック" charset="0"/>
              </a:defRPr>
            </a:lvl2pPr>
            <a:lvl3pPr marL="576263" indent="-114300" algn="l" eaLnBrk="0" hangingPunct="0">
              <a:spcBef>
                <a:spcPct val="0"/>
              </a:spcBef>
              <a:defRPr sz="2400">
                <a:solidFill>
                  <a:schemeClr val="tx1"/>
                </a:solidFill>
                <a:latin typeface="Times" charset="0"/>
                <a:ea typeface="ＭＳ Ｐゴシック" charset="0"/>
              </a:defRPr>
            </a:lvl3pPr>
            <a:lvl4pPr marL="690563" indent="114300" algn="l" eaLnBrk="0" hangingPunct="0">
              <a:spcBef>
                <a:spcPct val="0"/>
              </a:spcBef>
              <a:defRPr sz="2400">
                <a:solidFill>
                  <a:schemeClr val="tx1"/>
                </a:solidFill>
                <a:latin typeface="Times" charset="0"/>
                <a:ea typeface="ＭＳ Ｐゴシック" charset="0"/>
              </a:defRPr>
            </a:lvl4pPr>
            <a:lvl5pPr marL="919163" indent="114300" algn="l" eaLnBrk="0" hangingPunct="0">
              <a:spcBef>
                <a:spcPct val="0"/>
              </a:spcBef>
              <a:defRPr sz="2400">
                <a:solidFill>
                  <a:schemeClr val="tx1"/>
                </a:solidFill>
                <a:latin typeface="Times" charset="0"/>
                <a:ea typeface="ＭＳ Ｐゴシック" charset="0"/>
              </a:defRPr>
            </a:lvl5pPr>
            <a:lvl6pPr marL="1376363" indent="114300" eaLnBrk="0" fontAlgn="base" hangingPunct="0">
              <a:spcBef>
                <a:spcPct val="0"/>
              </a:spcBef>
              <a:spcAft>
                <a:spcPct val="0"/>
              </a:spcAft>
              <a:defRPr sz="2400">
                <a:solidFill>
                  <a:schemeClr val="tx1"/>
                </a:solidFill>
                <a:latin typeface="Times" charset="0"/>
                <a:ea typeface="ＭＳ Ｐゴシック" charset="0"/>
              </a:defRPr>
            </a:lvl6pPr>
            <a:lvl7pPr marL="1833563" indent="114300" eaLnBrk="0" fontAlgn="base" hangingPunct="0">
              <a:spcBef>
                <a:spcPct val="0"/>
              </a:spcBef>
              <a:spcAft>
                <a:spcPct val="0"/>
              </a:spcAft>
              <a:defRPr sz="2400">
                <a:solidFill>
                  <a:schemeClr val="tx1"/>
                </a:solidFill>
                <a:latin typeface="Times" charset="0"/>
                <a:ea typeface="ＭＳ Ｐゴシック" charset="0"/>
              </a:defRPr>
            </a:lvl7pPr>
            <a:lvl8pPr marL="2290763" indent="114300" eaLnBrk="0" fontAlgn="base" hangingPunct="0">
              <a:spcBef>
                <a:spcPct val="0"/>
              </a:spcBef>
              <a:spcAft>
                <a:spcPct val="0"/>
              </a:spcAft>
              <a:defRPr sz="2400">
                <a:solidFill>
                  <a:schemeClr val="tx1"/>
                </a:solidFill>
                <a:latin typeface="Times" charset="0"/>
                <a:ea typeface="ＭＳ Ｐゴシック" charset="0"/>
              </a:defRPr>
            </a:lvl8pPr>
            <a:lvl9pPr marL="2747963" indent="114300" eaLnBrk="0" fontAlgn="base" hangingPunct="0">
              <a:spcBef>
                <a:spcPct val="0"/>
              </a:spcBef>
              <a:spcAft>
                <a:spcPct val="0"/>
              </a:spcAft>
              <a:defRPr sz="2400">
                <a:solidFill>
                  <a:schemeClr val="tx1"/>
                </a:solidFill>
                <a:latin typeface="Times" charset="0"/>
                <a:ea typeface="ＭＳ Ｐゴシック" charset="0"/>
              </a:defRPr>
            </a:lvl9pPr>
          </a:lstStyle>
          <a:p>
            <a:pPr>
              <a:lnSpc>
                <a:spcPct val="100000"/>
              </a:lnSpc>
              <a:spcBef>
                <a:spcPct val="20000"/>
              </a:spcBef>
              <a:buClrTx/>
              <a:defRPr/>
            </a:pPr>
            <a:endParaRPr lang="en-US" sz="2100" dirty="0" smtClean="0">
              <a:latin typeface="Arial" charset="0"/>
            </a:endParaRPr>
          </a:p>
          <a:p>
            <a:pPr>
              <a:lnSpc>
                <a:spcPct val="100000"/>
              </a:lnSpc>
              <a:spcBef>
                <a:spcPct val="20000"/>
              </a:spcBef>
              <a:buClrTx/>
              <a:defRPr/>
            </a:pPr>
            <a:endParaRPr lang="en-US" sz="2100" dirty="0" smtClean="0">
              <a:latin typeface="Arial" charset="0"/>
            </a:endParaRPr>
          </a:p>
        </p:txBody>
      </p:sp>
      <p:sp>
        <p:nvSpPr>
          <p:cNvPr id="8" name="Rectangle 9"/>
          <p:cNvSpPr>
            <a:spLocks noChangeArrowheads="1"/>
          </p:cNvSpPr>
          <p:nvPr/>
        </p:nvSpPr>
        <p:spPr bwMode="auto">
          <a:xfrm>
            <a:off x="3237657" y="1968500"/>
            <a:ext cx="914162" cy="3581400"/>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121899" tIns="60949" rIns="121899" bIns="60949" anchor="ctr"/>
          <a:lstStyle/>
          <a:p>
            <a:pPr>
              <a:defRPr/>
            </a:pPr>
            <a:endParaRPr lang="en-US">
              <a:latin typeface="Arial" charset="0"/>
              <a:ea typeface="ＭＳ Ｐゴシック" charset="0"/>
            </a:endParaRPr>
          </a:p>
        </p:txBody>
      </p:sp>
      <p:sp>
        <p:nvSpPr>
          <p:cNvPr id="9" name="Rectangle 14"/>
          <p:cNvSpPr>
            <a:spLocks noChangeArrowheads="1"/>
          </p:cNvSpPr>
          <p:nvPr/>
        </p:nvSpPr>
        <p:spPr bwMode="auto">
          <a:xfrm>
            <a:off x="4151819" y="3111500"/>
            <a:ext cx="406294" cy="1219200"/>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121899" tIns="60949" rIns="121899" bIns="60949" anchor="ctr"/>
          <a:lstStyle/>
          <a:p>
            <a:pPr>
              <a:defRPr/>
            </a:pPr>
            <a:endParaRPr lang="en-US">
              <a:latin typeface="Arial" charset="0"/>
              <a:ea typeface="ＭＳ Ｐゴシック" charset="0"/>
            </a:endParaRPr>
          </a:p>
        </p:txBody>
      </p:sp>
      <p:sp>
        <p:nvSpPr>
          <p:cNvPr id="12" name="AutoShape 18"/>
          <p:cNvSpPr>
            <a:spLocks noChangeArrowheads="1"/>
          </p:cNvSpPr>
          <p:nvPr/>
        </p:nvSpPr>
        <p:spPr bwMode="auto">
          <a:xfrm rot="-1211148">
            <a:off x="4858601" y="2730500"/>
            <a:ext cx="2133044" cy="228600"/>
          </a:xfrm>
          <a:prstGeom prst="leftRightArrow">
            <a:avLst>
              <a:gd name="adj1" fmla="val 50000"/>
              <a:gd name="adj2" fmla="val 140000"/>
            </a:avLst>
          </a:prstGeom>
          <a:solidFill>
            <a:schemeClr val="tx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121899" tIns="60949" rIns="121899" bIns="60949" anchor="ctr"/>
          <a:lstStyle/>
          <a:p>
            <a:pPr>
              <a:defRPr/>
            </a:pPr>
            <a:endParaRPr lang="en-US">
              <a:latin typeface="Arial" charset="0"/>
              <a:ea typeface="ＭＳ Ｐゴシック" charset="0"/>
            </a:endParaRPr>
          </a:p>
        </p:txBody>
      </p:sp>
      <p:sp>
        <p:nvSpPr>
          <p:cNvPr id="13" name="AutoShape 19"/>
          <p:cNvSpPr>
            <a:spLocks noChangeArrowheads="1"/>
          </p:cNvSpPr>
          <p:nvPr/>
        </p:nvSpPr>
        <p:spPr bwMode="auto">
          <a:xfrm>
            <a:off x="4875212" y="3657600"/>
            <a:ext cx="2056844" cy="228600"/>
          </a:xfrm>
          <a:prstGeom prst="leftRightArrow">
            <a:avLst>
              <a:gd name="adj1" fmla="val 50000"/>
              <a:gd name="adj2" fmla="val 140000"/>
            </a:avLst>
          </a:prstGeom>
          <a:solidFill>
            <a:schemeClr val="tx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121899" tIns="60949" rIns="121899" bIns="60949" anchor="ctr"/>
          <a:lstStyle/>
          <a:p>
            <a:pPr>
              <a:defRPr/>
            </a:pPr>
            <a:endParaRPr lang="en-US">
              <a:latin typeface="Arial" charset="0"/>
              <a:ea typeface="ＭＳ Ｐゴシック" charset="0"/>
            </a:endParaRPr>
          </a:p>
        </p:txBody>
      </p:sp>
      <p:sp>
        <p:nvSpPr>
          <p:cNvPr id="14" name="AutoShape 20"/>
          <p:cNvSpPr>
            <a:spLocks noChangeArrowheads="1"/>
          </p:cNvSpPr>
          <p:nvPr/>
        </p:nvSpPr>
        <p:spPr bwMode="auto">
          <a:xfrm rot="1286864">
            <a:off x="4858601" y="4483100"/>
            <a:ext cx="2133044" cy="228600"/>
          </a:xfrm>
          <a:prstGeom prst="leftRightArrow">
            <a:avLst>
              <a:gd name="adj1" fmla="val 50000"/>
              <a:gd name="adj2" fmla="val 140000"/>
            </a:avLst>
          </a:prstGeom>
          <a:solidFill>
            <a:schemeClr val="tx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121899" tIns="60949" rIns="121899" bIns="60949" anchor="ctr"/>
          <a:lstStyle/>
          <a:p>
            <a:pPr>
              <a:defRPr/>
            </a:pPr>
            <a:endParaRPr lang="en-US">
              <a:latin typeface="Arial" charset="0"/>
              <a:ea typeface="ＭＳ Ｐゴシック" charset="0"/>
            </a:endParaRPr>
          </a:p>
        </p:txBody>
      </p:sp>
      <p:sp>
        <p:nvSpPr>
          <p:cNvPr id="15" name="Text Box 22"/>
          <p:cNvSpPr txBox="1">
            <a:spLocks noChangeArrowheads="1"/>
          </p:cNvSpPr>
          <p:nvPr/>
        </p:nvSpPr>
        <p:spPr bwMode="auto">
          <a:xfrm>
            <a:off x="5078835" y="2362200"/>
            <a:ext cx="1625177" cy="4000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121899" tIns="60949" rIns="121899" bIns="60949">
            <a:spAutoFit/>
          </a:bodyPr>
          <a:lstStyle/>
          <a:p>
            <a:pPr>
              <a:defRPr/>
            </a:pPr>
            <a:r>
              <a:rPr lang="en-US" dirty="0">
                <a:latin typeface="Arial" charset="0"/>
                <a:ea typeface="ＭＳ Ｐゴシック" charset="0"/>
              </a:rPr>
              <a:t>apex_1</a:t>
            </a:r>
          </a:p>
        </p:txBody>
      </p:sp>
      <p:sp>
        <p:nvSpPr>
          <p:cNvPr id="16" name="Text Box 23"/>
          <p:cNvSpPr txBox="1">
            <a:spLocks noChangeArrowheads="1"/>
          </p:cNvSpPr>
          <p:nvPr/>
        </p:nvSpPr>
        <p:spPr bwMode="auto">
          <a:xfrm>
            <a:off x="5459835" y="3257513"/>
            <a:ext cx="1625177" cy="4000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121899" tIns="60949" rIns="121899" bIns="60949">
            <a:spAutoFit/>
          </a:bodyPr>
          <a:lstStyle/>
          <a:p>
            <a:pPr>
              <a:defRPr/>
            </a:pPr>
            <a:r>
              <a:rPr lang="en-US" dirty="0">
                <a:latin typeface="Arial" charset="0"/>
                <a:ea typeface="ＭＳ Ｐゴシック" charset="0"/>
              </a:rPr>
              <a:t>apex_2</a:t>
            </a:r>
          </a:p>
        </p:txBody>
      </p:sp>
      <p:sp>
        <p:nvSpPr>
          <p:cNvPr id="17" name="Text Box 24"/>
          <p:cNvSpPr txBox="1">
            <a:spLocks noChangeArrowheads="1"/>
          </p:cNvSpPr>
          <p:nvPr/>
        </p:nvSpPr>
        <p:spPr bwMode="auto">
          <a:xfrm>
            <a:off x="5002635" y="4648200"/>
            <a:ext cx="1625177" cy="4000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121899" tIns="60949" rIns="121899" bIns="60949">
            <a:spAutoFit/>
          </a:bodyPr>
          <a:lstStyle/>
          <a:p>
            <a:pPr>
              <a:defRPr/>
            </a:pPr>
            <a:r>
              <a:rPr lang="en-US">
                <a:latin typeface="Arial" charset="0"/>
                <a:ea typeface="ＭＳ Ｐゴシック" charset="0"/>
              </a:rPr>
              <a:t>apex_3</a:t>
            </a:r>
          </a:p>
        </p:txBody>
      </p:sp>
      <p:sp>
        <p:nvSpPr>
          <p:cNvPr id="19"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Web Listener Architecture </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
        <p:nvSpPr>
          <p:cNvPr id="20" name="Text Placeholder 2"/>
          <p:cNvSpPr txBox="1">
            <a:spLocks/>
          </p:cNvSpPr>
          <p:nvPr/>
        </p:nvSpPr>
        <p:spPr>
          <a:xfrm>
            <a:off x="455612" y="914400"/>
            <a:ext cx="11125198" cy="343299"/>
          </a:xfrm>
          <a:prstGeom prst="rect">
            <a:avLst/>
          </a:prstGeom>
        </p:spPr>
        <p:txBody>
          <a:bodyPr/>
          <a:lstStyle/>
          <a:p>
            <a:pPr marL="228600" lvl="0" indent="-228600">
              <a:lnSpc>
                <a:spcPct val="90000"/>
              </a:lnSpc>
              <a:spcBef>
                <a:spcPts val="1200"/>
              </a:spcBef>
              <a:buClr>
                <a:schemeClr val="tx1">
                  <a:lumMod val="60000"/>
                  <a:lumOff val="40000"/>
                </a:schemeClr>
              </a:buClr>
            </a:pPr>
            <a:r>
              <a:rPr lang="en-GB" sz="2400" b="1" dirty="0" smtClean="0"/>
              <a:t>Serving many APEX Instances</a:t>
            </a:r>
            <a:endParaRPr kumimoji="0" lang="en-US" sz="2400" b="1" i="0" u="none" strike="noStrike" kern="1200" cap="none" spc="0" normalizeH="0" baseline="0" noProof="0" dirty="0">
              <a:ln>
                <a:noFill/>
              </a:ln>
              <a:effectLst/>
              <a:uLnTx/>
              <a:uFillTx/>
              <a:latin typeface="+mn-lt"/>
              <a:ea typeface="+mn-ea"/>
              <a:cs typeface="+mn-cs"/>
            </a:endParaRPr>
          </a:p>
        </p:txBody>
      </p:sp>
      <p:pic>
        <p:nvPicPr>
          <p:cNvPr id="18" name="image29.png" descr="ic-Database-gray.png"/>
          <p:cNvPicPr>
            <a:picLocks noChangeAspect="1" noChangeArrowheads="1"/>
          </p:cNvPicPr>
          <p:nvPr/>
        </p:nvPicPr>
        <p:blipFill>
          <a:blip r:embed="rId3" cstate="print"/>
          <a:srcRect t="14583" b="14583"/>
          <a:stretch>
            <a:fillRect/>
          </a:stretch>
        </p:blipFill>
        <p:spPr bwMode="auto">
          <a:xfrm>
            <a:off x="6704012" y="1524520"/>
            <a:ext cx="1936418" cy="1371080"/>
          </a:xfrm>
          <a:prstGeom prst="rect">
            <a:avLst/>
          </a:prstGeom>
          <a:noFill/>
          <a:ln w="12700">
            <a:noFill/>
            <a:miter lim="400000"/>
            <a:headEnd/>
            <a:tailEnd/>
          </a:ln>
        </p:spPr>
      </p:pic>
      <p:pic>
        <p:nvPicPr>
          <p:cNvPr id="21" name="image29.png" descr="ic-Database-gray.png"/>
          <p:cNvPicPr>
            <a:picLocks noChangeAspect="1" noChangeArrowheads="1"/>
          </p:cNvPicPr>
          <p:nvPr/>
        </p:nvPicPr>
        <p:blipFill>
          <a:blip r:embed="rId3" cstate="print"/>
          <a:srcRect t="14583" b="14583"/>
          <a:stretch>
            <a:fillRect/>
          </a:stretch>
        </p:blipFill>
        <p:spPr bwMode="auto">
          <a:xfrm>
            <a:off x="6704012" y="3048520"/>
            <a:ext cx="1936418" cy="1371080"/>
          </a:xfrm>
          <a:prstGeom prst="rect">
            <a:avLst/>
          </a:prstGeom>
          <a:noFill/>
          <a:ln w="12700">
            <a:noFill/>
            <a:miter lim="400000"/>
            <a:headEnd/>
            <a:tailEnd/>
          </a:ln>
        </p:spPr>
      </p:pic>
      <p:pic>
        <p:nvPicPr>
          <p:cNvPr id="22" name="image29.png" descr="ic-Database-gray.png"/>
          <p:cNvPicPr>
            <a:picLocks noChangeAspect="1" noChangeArrowheads="1"/>
          </p:cNvPicPr>
          <p:nvPr/>
        </p:nvPicPr>
        <p:blipFill>
          <a:blip r:embed="rId3" cstate="print"/>
          <a:srcRect t="14583" b="14583"/>
          <a:stretch>
            <a:fillRect/>
          </a:stretch>
        </p:blipFill>
        <p:spPr bwMode="auto">
          <a:xfrm>
            <a:off x="6704012" y="4572520"/>
            <a:ext cx="1936418" cy="1371080"/>
          </a:xfrm>
          <a:prstGeom prst="rect">
            <a:avLst/>
          </a:prstGeom>
          <a:noFill/>
          <a:ln w="12700">
            <a:noFill/>
            <a:miter lim="400000"/>
            <a:headEnd/>
            <a:tailEnd/>
          </a:ln>
        </p:spPr>
      </p:pic>
    </p:spTree>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ChangeArrowheads="1"/>
          </p:cNvSpPr>
          <p:nvPr/>
        </p:nvSpPr>
        <p:spPr bwMode="auto">
          <a:xfrm>
            <a:off x="4139122" y="1600200"/>
            <a:ext cx="298169" cy="1219200"/>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charset="0"/>
              <a:ea typeface="ＭＳ Ｐゴシック" charset="0"/>
            </a:endParaRPr>
          </a:p>
        </p:txBody>
      </p:sp>
      <p:sp>
        <p:nvSpPr>
          <p:cNvPr id="7" name="Rectangle 7"/>
          <p:cNvSpPr>
            <a:spLocks noChangeArrowheads="1"/>
          </p:cNvSpPr>
          <p:nvPr/>
        </p:nvSpPr>
        <p:spPr bwMode="auto">
          <a:xfrm>
            <a:off x="4437291" y="1989306"/>
            <a:ext cx="133519" cy="416128"/>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charset="0"/>
              <a:ea typeface="ＭＳ Ｐゴシック" charset="0"/>
            </a:endParaRPr>
          </a:p>
        </p:txBody>
      </p:sp>
      <p:sp>
        <p:nvSpPr>
          <p:cNvPr id="8" name="AutoShape 10"/>
          <p:cNvSpPr>
            <a:spLocks noChangeArrowheads="1"/>
          </p:cNvSpPr>
          <p:nvPr/>
        </p:nvSpPr>
        <p:spPr bwMode="auto">
          <a:xfrm rot="1488852">
            <a:off x="4637768" y="2645241"/>
            <a:ext cx="2298102" cy="236234"/>
          </a:xfrm>
          <a:prstGeom prst="leftRightArrow">
            <a:avLst>
              <a:gd name="adj1" fmla="val 50000"/>
              <a:gd name="adj2" fmla="val 140000"/>
            </a:avLst>
          </a:prstGeom>
          <a:solidFill>
            <a:schemeClr val="tx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121899" tIns="60949" rIns="121899" bIns="60949" anchor="ctr"/>
          <a:lstStyle/>
          <a:p>
            <a:pPr>
              <a:defRPr/>
            </a:pPr>
            <a:endParaRPr lang="en-US">
              <a:latin typeface="Arial" charset="0"/>
              <a:ea typeface="ＭＳ Ｐゴシック" charset="0"/>
            </a:endParaRPr>
          </a:p>
        </p:txBody>
      </p:sp>
      <p:sp>
        <p:nvSpPr>
          <p:cNvPr id="9" name="AutoShape 11"/>
          <p:cNvSpPr>
            <a:spLocks noChangeArrowheads="1"/>
          </p:cNvSpPr>
          <p:nvPr/>
        </p:nvSpPr>
        <p:spPr bwMode="auto">
          <a:xfrm>
            <a:off x="4748563" y="3581400"/>
            <a:ext cx="2133044" cy="228600"/>
          </a:xfrm>
          <a:prstGeom prst="leftRightArrow">
            <a:avLst>
              <a:gd name="adj1" fmla="val 50000"/>
              <a:gd name="adj2" fmla="val 140000"/>
            </a:avLst>
          </a:prstGeom>
          <a:solidFill>
            <a:schemeClr val="tx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121899" tIns="60949" rIns="121899" bIns="60949" anchor="ctr"/>
          <a:lstStyle/>
          <a:p>
            <a:pPr>
              <a:defRPr/>
            </a:pPr>
            <a:endParaRPr lang="en-US">
              <a:latin typeface="Arial" charset="0"/>
              <a:ea typeface="ＭＳ Ｐゴシック" charset="0"/>
            </a:endParaRPr>
          </a:p>
        </p:txBody>
      </p:sp>
      <p:sp>
        <p:nvSpPr>
          <p:cNvPr id="10" name="AutoShape 12"/>
          <p:cNvSpPr>
            <a:spLocks noChangeArrowheads="1"/>
          </p:cNvSpPr>
          <p:nvPr/>
        </p:nvSpPr>
        <p:spPr bwMode="auto">
          <a:xfrm rot="-1446511">
            <a:off x="4684702" y="4562289"/>
            <a:ext cx="2244034" cy="248021"/>
          </a:xfrm>
          <a:prstGeom prst="leftRightArrow">
            <a:avLst>
              <a:gd name="adj1" fmla="val 50000"/>
              <a:gd name="adj2" fmla="val 140000"/>
            </a:avLst>
          </a:prstGeom>
          <a:solidFill>
            <a:schemeClr val="tx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121899" tIns="60949" rIns="121899" bIns="60949" anchor="ctr"/>
          <a:lstStyle/>
          <a:p>
            <a:pPr>
              <a:defRPr/>
            </a:pPr>
            <a:endParaRPr lang="en-US">
              <a:latin typeface="Arial" charset="0"/>
              <a:ea typeface="ＭＳ Ｐゴシック" charset="0"/>
            </a:endParaRPr>
          </a:p>
        </p:txBody>
      </p:sp>
      <p:sp>
        <p:nvSpPr>
          <p:cNvPr id="12" name="Rectangle 19"/>
          <p:cNvSpPr>
            <a:spLocks noChangeArrowheads="1"/>
          </p:cNvSpPr>
          <p:nvPr/>
        </p:nvSpPr>
        <p:spPr bwMode="auto">
          <a:xfrm>
            <a:off x="4139122" y="3124200"/>
            <a:ext cx="298169" cy="1219200"/>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charset="0"/>
              <a:ea typeface="ＭＳ Ｐゴシック" charset="0"/>
            </a:endParaRPr>
          </a:p>
        </p:txBody>
      </p:sp>
      <p:sp>
        <p:nvSpPr>
          <p:cNvPr id="13" name="Rectangle 20"/>
          <p:cNvSpPr>
            <a:spLocks noChangeArrowheads="1"/>
          </p:cNvSpPr>
          <p:nvPr/>
        </p:nvSpPr>
        <p:spPr bwMode="auto">
          <a:xfrm>
            <a:off x="4437291" y="3513306"/>
            <a:ext cx="133519" cy="416128"/>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charset="0"/>
              <a:ea typeface="ＭＳ Ｐゴシック" charset="0"/>
            </a:endParaRPr>
          </a:p>
        </p:txBody>
      </p:sp>
      <p:sp>
        <p:nvSpPr>
          <p:cNvPr id="15" name="Rectangle 22"/>
          <p:cNvSpPr>
            <a:spLocks noChangeArrowheads="1"/>
          </p:cNvSpPr>
          <p:nvPr/>
        </p:nvSpPr>
        <p:spPr bwMode="auto">
          <a:xfrm>
            <a:off x="4139122" y="4572000"/>
            <a:ext cx="298169" cy="1219200"/>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charset="0"/>
              <a:ea typeface="ＭＳ Ｐゴシック" charset="0"/>
            </a:endParaRPr>
          </a:p>
        </p:txBody>
      </p:sp>
      <p:sp>
        <p:nvSpPr>
          <p:cNvPr id="16" name="Rectangle 23"/>
          <p:cNvSpPr>
            <a:spLocks noChangeArrowheads="1"/>
          </p:cNvSpPr>
          <p:nvPr/>
        </p:nvSpPr>
        <p:spPr bwMode="auto">
          <a:xfrm>
            <a:off x="4437291" y="4961106"/>
            <a:ext cx="133519" cy="416128"/>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charset="0"/>
              <a:ea typeface="ＭＳ Ｐゴシック" charset="0"/>
            </a:endParaRPr>
          </a:p>
        </p:txBody>
      </p:sp>
      <p:sp>
        <p:nvSpPr>
          <p:cNvPr id="18" name="Text Box 25"/>
          <p:cNvSpPr txBox="1">
            <a:spLocks noChangeArrowheads="1"/>
          </p:cNvSpPr>
          <p:nvPr/>
        </p:nvSpPr>
        <p:spPr bwMode="auto">
          <a:xfrm>
            <a:off x="2513945" y="2057402"/>
            <a:ext cx="1625177" cy="4000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121899" tIns="60949" rIns="121899" bIns="60949">
            <a:spAutoFit/>
          </a:bodyPr>
          <a:lstStyle/>
          <a:p>
            <a:pPr algn="ctr">
              <a:defRPr/>
            </a:pPr>
            <a:r>
              <a:rPr lang="en-US" dirty="0">
                <a:latin typeface="Arial" charset="0"/>
                <a:ea typeface="ＭＳ Ｐゴシック" charset="0"/>
              </a:rPr>
              <a:t>server_1</a:t>
            </a:r>
          </a:p>
        </p:txBody>
      </p:sp>
      <p:sp>
        <p:nvSpPr>
          <p:cNvPr id="19" name="Text Box 26"/>
          <p:cNvSpPr txBox="1">
            <a:spLocks noChangeArrowheads="1"/>
          </p:cNvSpPr>
          <p:nvPr/>
        </p:nvSpPr>
        <p:spPr bwMode="auto">
          <a:xfrm>
            <a:off x="2513945" y="3581402"/>
            <a:ext cx="1625177" cy="4000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121899" tIns="60949" rIns="121899" bIns="60949">
            <a:spAutoFit/>
          </a:bodyPr>
          <a:lstStyle/>
          <a:p>
            <a:pPr algn="ctr">
              <a:defRPr/>
            </a:pPr>
            <a:r>
              <a:rPr lang="en-US" dirty="0">
                <a:latin typeface="Arial" charset="0"/>
                <a:ea typeface="ＭＳ Ｐゴシック" charset="0"/>
              </a:rPr>
              <a:t>server_2</a:t>
            </a:r>
          </a:p>
        </p:txBody>
      </p:sp>
      <p:sp>
        <p:nvSpPr>
          <p:cNvPr id="20" name="Text Box 27"/>
          <p:cNvSpPr txBox="1">
            <a:spLocks noChangeArrowheads="1"/>
          </p:cNvSpPr>
          <p:nvPr/>
        </p:nvSpPr>
        <p:spPr bwMode="auto">
          <a:xfrm>
            <a:off x="2513945" y="5029202"/>
            <a:ext cx="1625177" cy="4000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121899" tIns="60949" rIns="121899" bIns="60949">
            <a:spAutoFit/>
          </a:bodyPr>
          <a:lstStyle/>
          <a:p>
            <a:pPr algn="ctr">
              <a:defRPr/>
            </a:pPr>
            <a:r>
              <a:rPr lang="en-US">
                <a:latin typeface="Arial" charset="0"/>
                <a:ea typeface="ＭＳ Ｐゴシック" charset="0"/>
              </a:rPr>
              <a:t>server_3</a:t>
            </a:r>
          </a:p>
        </p:txBody>
      </p:sp>
      <p:sp>
        <p:nvSpPr>
          <p:cNvPr id="23"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Web Listener Architecture </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
        <p:nvSpPr>
          <p:cNvPr id="24" name="Text Placeholder 2"/>
          <p:cNvSpPr txBox="1">
            <a:spLocks/>
          </p:cNvSpPr>
          <p:nvPr/>
        </p:nvSpPr>
        <p:spPr>
          <a:xfrm>
            <a:off x="455612" y="914400"/>
            <a:ext cx="11125198" cy="343299"/>
          </a:xfrm>
          <a:prstGeom prst="rect">
            <a:avLst/>
          </a:prstGeom>
        </p:spPr>
        <p:txBody>
          <a:bodyPr/>
          <a:lstStyle/>
          <a:p>
            <a:pPr marL="228600" lvl="0" indent="-228600">
              <a:lnSpc>
                <a:spcPct val="90000"/>
              </a:lnSpc>
              <a:spcBef>
                <a:spcPts val="1200"/>
              </a:spcBef>
              <a:buClr>
                <a:schemeClr val="tx1">
                  <a:lumMod val="60000"/>
                  <a:lumOff val="40000"/>
                </a:schemeClr>
              </a:buClr>
            </a:pPr>
            <a:r>
              <a:rPr lang="en-GB" sz="2400" b="1" dirty="0" smtClean="0"/>
              <a:t>Load Balancing</a:t>
            </a:r>
            <a:endParaRPr kumimoji="0" lang="en-US" sz="2400" b="1" i="0" u="none" strike="noStrike" kern="1200" cap="none" spc="0" normalizeH="0" baseline="0" noProof="0" dirty="0">
              <a:ln>
                <a:noFill/>
              </a:ln>
              <a:effectLst/>
              <a:uLnTx/>
              <a:uFillTx/>
              <a:latin typeface="+mn-lt"/>
              <a:ea typeface="+mn-ea"/>
              <a:cs typeface="+mn-cs"/>
            </a:endParaRPr>
          </a:p>
        </p:txBody>
      </p:sp>
      <p:pic>
        <p:nvPicPr>
          <p:cNvPr id="21" name="image29.png" descr="ic-Database-gray.png"/>
          <p:cNvPicPr>
            <a:picLocks noChangeAspect="1" noChangeArrowheads="1"/>
          </p:cNvPicPr>
          <p:nvPr/>
        </p:nvPicPr>
        <p:blipFill>
          <a:blip r:embed="rId3" cstate="print"/>
          <a:srcRect t="14583" b="14583"/>
          <a:stretch>
            <a:fillRect/>
          </a:stretch>
        </p:blipFill>
        <p:spPr bwMode="auto">
          <a:xfrm>
            <a:off x="6704012" y="2971800"/>
            <a:ext cx="1936418" cy="1371080"/>
          </a:xfrm>
          <a:prstGeom prst="rect">
            <a:avLst/>
          </a:prstGeom>
          <a:noFill/>
          <a:ln w="12700">
            <a:noFill/>
            <a:miter lim="400000"/>
            <a:headEnd/>
            <a:tailEnd/>
          </a:ln>
        </p:spPr>
      </p:pic>
    </p:spTree>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txBox="1">
            <a:spLocks/>
          </p:cNvSpPr>
          <p:nvPr/>
        </p:nvSpPr>
        <p:spPr>
          <a:xfrm>
            <a:off x="836612" y="2873375"/>
            <a:ext cx="10439400" cy="1698625"/>
          </a:xfrm>
          <a:prstGeom prst="rect">
            <a:avLst/>
          </a:prstGeom>
        </p:spPr>
        <p:txBody>
          <a:bodyPr vert="horz" lIns="0" tIns="0" rIns="0" bIns="0" rtlCol="0" anchor="ctr">
            <a:noAutofit/>
          </a:bodyPr>
          <a:lstStyle>
            <a:lvl1pPr algn="l" defTabSz="914400" rtl="0" eaLnBrk="1" latinLnBrk="0" hangingPunct="1">
              <a:lnSpc>
                <a:spcPct val="80000"/>
              </a:lnSpc>
              <a:spcBef>
                <a:spcPct val="0"/>
              </a:spcBef>
              <a:buNone/>
              <a:defRPr sz="3600" kern="1200">
                <a:solidFill>
                  <a:schemeClr val="tx1"/>
                </a:solidFill>
                <a:latin typeface="+mj-lt"/>
                <a:ea typeface="+mj-ea"/>
                <a:cs typeface="+mj-cs"/>
              </a:defRPr>
            </a:lvl1pPr>
          </a:lstStyle>
          <a:p>
            <a:pPr algn="ctr">
              <a:lnSpc>
                <a:spcPct val="120000"/>
              </a:lnSpc>
            </a:pPr>
            <a:r>
              <a:rPr lang="en-US" sz="4800" dirty="0" smtClean="0">
                <a:solidFill>
                  <a:srgbClr val="000000"/>
                </a:solidFill>
                <a:latin typeface="Helvetica Neue Light"/>
                <a:cs typeface="Helvetica Neue Light"/>
              </a:rPr>
              <a:t>Oracle Application Express 5</a:t>
            </a:r>
          </a:p>
          <a:p>
            <a:pPr algn="ctr">
              <a:lnSpc>
                <a:spcPct val="120000"/>
              </a:lnSpc>
            </a:pPr>
            <a:r>
              <a:rPr lang="en-US" sz="3200" dirty="0" smtClean="0">
                <a:latin typeface="Helvetica Neue Light"/>
                <a:cs typeface="Helvetica Neue Light"/>
              </a:rPr>
              <a:t>Architecture &amp; Administration</a:t>
            </a:r>
            <a:endParaRPr lang="en-US" sz="3200" dirty="0">
              <a:latin typeface="Helvetica Neue Light"/>
              <a:cs typeface="Helvetica Neue Light"/>
            </a:endParaRPr>
          </a:p>
        </p:txBody>
      </p:sp>
      <p:sp>
        <p:nvSpPr>
          <p:cNvPr id="7" name="Text Placeholder 5"/>
          <p:cNvSpPr>
            <a:spLocks noGrp="1"/>
          </p:cNvSpPr>
          <p:nvPr>
            <p:ph type="body" sz="quarter" idx="13"/>
          </p:nvPr>
        </p:nvSpPr>
        <p:spPr>
          <a:xfrm>
            <a:off x="531814" y="4648200"/>
            <a:ext cx="7696198" cy="1295400"/>
          </a:xfrm>
        </p:spPr>
        <p:txBody>
          <a:bodyPr anchor="b"/>
          <a:lstStyle/>
          <a:p>
            <a:pPr>
              <a:lnSpc>
                <a:spcPct val="100000"/>
              </a:lnSpc>
              <a:spcBef>
                <a:spcPts val="0"/>
              </a:spcBef>
            </a:pPr>
            <a:r>
              <a:rPr lang="en-US" sz="2000" dirty="0" smtClean="0">
                <a:latin typeface="Helvetica Neue"/>
                <a:cs typeface="Helvetica Neue"/>
              </a:rPr>
              <a:t>&lt;Name&gt;</a:t>
            </a:r>
          </a:p>
          <a:p>
            <a:pPr>
              <a:lnSpc>
                <a:spcPct val="100000"/>
              </a:lnSpc>
              <a:spcBef>
                <a:spcPts val="0"/>
              </a:spcBef>
            </a:pPr>
            <a:r>
              <a:rPr lang="en-US" sz="2000" dirty="0" smtClean="0">
                <a:latin typeface="Helvetica Neue"/>
                <a:cs typeface="Helvetica Neue"/>
              </a:rPr>
              <a:t>&lt;Title&gt;</a:t>
            </a:r>
          </a:p>
          <a:p>
            <a:pPr>
              <a:lnSpc>
                <a:spcPct val="100000"/>
              </a:lnSpc>
              <a:spcBef>
                <a:spcPts val="0"/>
              </a:spcBef>
            </a:pPr>
            <a:r>
              <a:rPr lang="en-US" sz="2000" dirty="0" smtClean="0">
                <a:latin typeface="Helvetica Neue"/>
                <a:cs typeface="Helvetica Neue"/>
              </a:rPr>
              <a:t>&lt;Organization&gt;</a:t>
            </a:r>
          </a:p>
          <a:p>
            <a:pPr>
              <a:lnSpc>
                <a:spcPct val="100000"/>
              </a:lnSpc>
              <a:spcBef>
                <a:spcPts val="0"/>
              </a:spcBef>
            </a:pPr>
            <a:r>
              <a:rPr lang="en-US" sz="2000" dirty="0" smtClean="0">
                <a:latin typeface="Helvetica Neue"/>
                <a:cs typeface="Helvetica Neue"/>
              </a:rPr>
              <a:t>&lt;Date&gt;</a:t>
            </a:r>
            <a:endParaRPr lang="en-US" sz="2000" dirty="0">
              <a:latin typeface="Helvetica Neue"/>
              <a:cs typeface="Helvetica Neue"/>
            </a:endParaRPr>
          </a:p>
        </p:txBody>
      </p:sp>
      <p:pic>
        <p:nvPicPr>
          <p:cNvPr id="2" name="Picture 1" descr="apex-round-128.pdf"/>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54612" y="1066800"/>
            <a:ext cx="1778000" cy="1778000"/>
          </a:xfrm>
          <a:prstGeom prst="rect">
            <a:avLst/>
          </a:prstGeom>
        </p:spPr>
      </p:pic>
    </p:spTree>
    <p:extLst>
      <p:ext uri="{BB962C8B-B14F-4D97-AF65-F5344CB8AC3E}">
        <p14:creationId xmlns:p14="http://schemas.microsoft.com/office/powerpoint/2010/main" val="24370618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ChangeArrowheads="1"/>
          </p:cNvSpPr>
          <p:nvPr/>
        </p:nvSpPr>
        <p:spPr bwMode="auto">
          <a:xfrm>
            <a:off x="939555" y="1574799"/>
            <a:ext cx="9955457" cy="4432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0" tIns="0" rIns="0" bIns="0"/>
          <a:lstStyle/>
          <a:p>
            <a:pPr marL="302631" lvl="1" indent="-302631">
              <a:spcBef>
                <a:spcPct val="20000"/>
              </a:spcBef>
              <a:buClr>
                <a:schemeClr val="tx2"/>
              </a:buClr>
              <a:buFontTx/>
              <a:buChar char="•"/>
              <a:defRPr/>
            </a:pPr>
            <a:r>
              <a:rPr lang="en-US" altLang="ja-JP" sz="2800" dirty="0" smtClean="0">
                <a:solidFill>
                  <a:schemeClr val="tx2"/>
                </a:solidFill>
                <a:latin typeface="Arial" charset="0"/>
                <a:ea typeface="ＭＳ Ｐゴシック" charset="0"/>
                <a:cs typeface="ＭＳ Ｐゴシック" charset="0"/>
              </a:rPr>
              <a:t>Sample URL </a:t>
            </a:r>
            <a:br>
              <a:rPr lang="en-US" altLang="ja-JP" sz="2800" dirty="0" smtClean="0">
                <a:solidFill>
                  <a:schemeClr val="tx2"/>
                </a:solidFill>
                <a:latin typeface="Arial" charset="0"/>
                <a:ea typeface="ＭＳ Ｐゴシック" charset="0"/>
                <a:cs typeface="ＭＳ Ｐゴシック" charset="0"/>
              </a:rPr>
            </a:br>
            <a:r>
              <a:rPr lang="en-US" altLang="ja-JP" sz="2800" dirty="0" smtClean="0">
                <a:solidFill>
                  <a:schemeClr val="tx2"/>
                </a:solidFill>
                <a:latin typeface="Arial" charset="0"/>
                <a:ea typeface="ＭＳ Ｐゴシック" charset="0"/>
                <a:cs typeface="ＭＳ Ｐゴシック" charset="0"/>
              </a:rPr>
              <a:t>	</a:t>
            </a:r>
            <a:r>
              <a:rPr lang="en-US" sz="2800" dirty="0" err="1" smtClean="0">
                <a:solidFill>
                  <a:schemeClr val="tx2"/>
                </a:solidFill>
                <a:latin typeface="Courier New" charset="0"/>
                <a:ea typeface="ＭＳ Ｐゴシック" pitchFamily="127" charset="-128"/>
                <a:cs typeface="ＭＳ Ｐゴシック" pitchFamily="127" charset="-128"/>
              </a:rPr>
              <a:t>f?p</a:t>
            </a:r>
            <a:r>
              <a:rPr lang="en-US" sz="2800" dirty="0" smtClean="0">
                <a:solidFill>
                  <a:schemeClr val="tx2"/>
                </a:solidFill>
                <a:latin typeface="Courier New" charset="0"/>
                <a:ea typeface="ＭＳ Ｐゴシック" pitchFamily="127" charset="-128"/>
                <a:cs typeface="ＭＳ Ｐゴシック" pitchFamily="127" charset="-128"/>
              </a:rPr>
              <a:t>=105:12:1675::NO:ARG1:VAL1</a:t>
            </a:r>
            <a:endParaRPr lang="en-US" altLang="ja-JP" sz="2800" dirty="0" smtClean="0">
              <a:solidFill>
                <a:schemeClr val="tx2"/>
              </a:solidFill>
              <a:latin typeface="Arial" charset="0"/>
              <a:ea typeface="ＭＳ Ｐゴシック" charset="0"/>
              <a:cs typeface="ＭＳ Ｐゴシック" charset="0"/>
            </a:endParaRPr>
          </a:p>
          <a:p>
            <a:pPr marL="302631" indent="-302631">
              <a:spcBef>
                <a:spcPct val="20000"/>
              </a:spcBef>
              <a:buClr>
                <a:schemeClr val="tx2"/>
              </a:buClr>
              <a:buFontTx/>
              <a:buChar char="•"/>
              <a:defRPr/>
            </a:pPr>
            <a:r>
              <a:rPr lang="en-US" altLang="ja-JP" sz="2800" dirty="0" smtClean="0">
                <a:solidFill>
                  <a:schemeClr val="tx2"/>
                </a:solidFill>
                <a:latin typeface="Arial" charset="0"/>
                <a:ea typeface="ＭＳ Ｐゴシック" charset="0"/>
                <a:cs typeface="ＭＳ Ｐゴシック" charset="0"/>
              </a:rPr>
              <a:t>Executes Database procedure</a:t>
            </a:r>
          </a:p>
          <a:p>
            <a:pPr marL="529075" lvl="1" indent="-302631">
              <a:spcBef>
                <a:spcPct val="20000"/>
              </a:spcBef>
              <a:buClr>
                <a:schemeClr val="tx2"/>
              </a:buClr>
              <a:buFontTx/>
              <a:buChar char="•"/>
              <a:defRPr/>
            </a:pPr>
            <a:r>
              <a:rPr lang="en-US" altLang="ja-JP" sz="2800" dirty="0" smtClean="0">
                <a:solidFill>
                  <a:schemeClr val="tx2"/>
                </a:solidFill>
                <a:latin typeface="Arial" charset="0"/>
                <a:ea typeface="ＭＳ Ｐゴシック" charset="0"/>
                <a:cs typeface="ＭＳ Ｐゴシック" charset="0"/>
              </a:rPr>
              <a:t>‘f’ procedure with parameters ‘p=…’</a:t>
            </a:r>
          </a:p>
          <a:p>
            <a:pPr marL="302631" indent="-302631">
              <a:spcBef>
                <a:spcPct val="20000"/>
              </a:spcBef>
              <a:buClr>
                <a:schemeClr val="tx2"/>
              </a:buClr>
              <a:buFontTx/>
              <a:buChar char="•"/>
              <a:defRPr/>
            </a:pPr>
            <a:r>
              <a:rPr lang="en-US" altLang="ja-JP" sz="2800" dirty="0" smtClean="0">
                <a:solidFill>
                  <a:schemeClr val="tx2"/>
                </a:solidFill>
                <a:latin typeface="Arial" charset="0"/>
                <a:ea typeface="ＭＳ Ｐゴシック" charset="0"/>
                <a:cs typeface="ＭＳ Ｐゴシック" charset="0"/>
              </a:rPr>
              <a:t>Called </a:t>
            </a:r>
            <a:r>
              <a:rPr lang="en-US" altLang="ja-JP" sz="2800" dirty="0">
                <a:solidFill>
                  <a:schemeClr val="tx2"/>
                </a:solidFill>
                <a:latin typeface="Arial" charset="0"/>
                <a:ea typeface="ＭＳ Ｐゴシック" charset="0"/>
                <a:cs typeface="ＭＳ Ｐゴシック" charset="0"/>
              </a:rPr>
              <a:t>procedure writes HTML to internal buffer using the PL/SQL Web Toolkit (HTP, HTF, OWA, OWA_UTIL)</a:t>
            </a:r>
          </a:p>
          <a:p>
            <a:pPr marL="302631" indent="-302631">
              <a:spcBef>
                <a:spcPct val="20000"/>
              </a:spcBef>
              <a:buClr>
                <a:schemeClr val="tx2"/>
              </a:buClr>
              <a:buFontTx/>
              <a:buChar char="•"/>
              <a:defRPr/>
            </a:pPr>
            <a:r>
              <a:rPr lang="en-US" altLang="ja-JP" sz="2800" dirty="0">
                <a:solidFill>
                  <a:schemeClr val="tx2"/>
                </a:solidFill>
                <a:latin typeface="Arial" charset="0"/>
                <a:ea typeface="ＭＳ Ｐゴシック" charset="0"/>
                <a:cs typeface="ＭＳ Ｐゴシック" charset="0"/>
              </a:rPr>
              <a:t>Results returned from buffer to browser</a:t>
            </a:r>
          </a:p>
          <a:p>
            <a:pPr marL="302631" indent="-302631">
              <a:spcBef>
                <a:spcPct val="20000"/>
              </a:spcBef>
              <a:buClr>
                <a:schemeClr val="tx2"/>
              </a:buClr>
              <a:buFontTx/>
              <a:buChar char="•"/>
              <a:defRPr/>
            </a:pPr>
            <a:r>
              <a:rPr lang="en-US" altLang="ja-JP" sz="2800" dirty="0">
                <a:solidFill>
                  <a:schemeClr val="tx2"/>
                </a:solidFill>
                <a:latin typeface="Arial" charset="0"/>
                <a:ea typeface="ＭＳ Ｐゴシック" charset="0"/>
                <a:cs typeface="ＭＳ Ｐゴシック" charset="0"/>
              </a:rPr>
              <a:t>APEX is built on top of the PL/SQL Web Toolkit</a:t>
            </a:r>
          </a:p>
        </p:txBody>
      </p:sp>
      <p:sp>
        <p:nvSpPr>
          <p:cNvPr id="7"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Browser Requests </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
        <p:nvSpPr>
          <p:cNvPr id="8" name="Text Placeholder 2"/>
          <p:cNvSpPr txBox="1">
            <a:spLocks/>
          </p:cNvSpPr>
          <p:nvPr/>
        </p:nvSpPr>
        <p:spPr>
          <a:xfrm>
            <a:off x="455612" y="914400"/>
            <a:ext cx="11125198" cy="343299"/>
          </a:xfrm>
          <a:prstGeom prst="rect">
            <a:avLst/>
          </a:prstGeom>
        </p:spPr>
        <p:txBody>
          <a:bodyPr/>
          <a:lstStyle/>
          <a:p>
            <a:pPr marL="228600" lvl="0" indent="-228600">
              <a:lnSpc>
                <a:spcPct val="90000"/>
              </a:lnSpc>
              <a:spcBef>
                <a:spcPts val="1200"/>
              </a:spcBef>
              <a:buClr>
                <a:schemeClr val="tx1">
                  <a:lumMod val="60000"/>
                  <a:lumOff val="40000"/>
                </a:schemeClr>
              </a:buClr>
            </a:pPr>
            <a:r>
              <a:rPr lang="en-GB" sz="2400" b="1" dirty="0" smtClean="0"/>
              <a:t>Page requests and page submissions </a:t>
            </a:r>
            <a:endParaRPr kumimoji="0" lang="en-US" sz="2400" b="1" i="0" u="none" strike="noStrike" kern="1200" cap="none" spc="0" normalizeH="0" baseline="0" noProof="0" dirty="0">
              <a:ln>
                <a:noFill/>
              </a:ln>
              <a:effectLst/>
              <a:uLnTx/>
              <a:uFillTx/>
              <a:latin typeface="+mn-lt"/>
              <a:ea typeface="+mn-ea"/>
              <a:cs typeface="+mn-cs"/>
            </a:endParaRPr>
          </a:p>
        </p:txBody>
      </p:sp>
    </p:spTree>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2" name="apex-architecture-ppt.png" descr="apex-architecture-ppt.png"/>
          <p:cNvPicPr>
            <a:picLocks noChangeAspect="1"/>
          </p:cNvPicPr>
          <p:nvPr/>
        </p:nvPicPr>
        <p:blipFill>
          <a:blip r:embed="rId2">
            <a:extLst/>
          </a:blip>
          <a:stretch>
            <a:fillRect/>
          </a:stretch>
        </p:blipFill>
        <p:spPr>
          <a:xfrm>
            <a:off x="778637" y="1498795"/>
            <a:ext cx="10668001" cy="4706472"/>
          </a:xfrm>
          <a:prstGeom prst="rect">
            <a:avLst/>
          </a:prstGeom>
          <a:ln w="12700">
            <a:miter lim="400000"/>
          </a:ln>
        </p:spPr>
      </p:pic>
      <p:sp>
        <p:nvSpPr>
          <p:cNvPr id="574" name="Slide Number"/>
          <p:cNvSpPr txBox="1">
            <a:spLocks noGrp="1"/>
          </p:cNvSpPr>
          <p:nvPr>
            <p:ph type="sldNum" sz="quarter" idx="4294967295"/>
          </p:nvPr>
        </p:nvSpPr>
        <p:spPr>
          <a:xfrm>
            <a:off x="11526325" y="6580835"/>
            <a:ext cx="127001" cy="127001"/>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21</a:t>
            </a:fld>
            <a:endParaRPr/>
          </a:p>
        </p:txBody>
      </p:sp>
      <p:sp>
        <p:nvSpPr>
          <p:cNvPr id="575" name="Application…"/>
          <p:cNvSpPr txBox="1"/>
          <p:nvPr/>
        </p:nvSpPr>
        <p:spPr>
          <a:xfrm>
            <a:off x="2758122" y="1612373"/>
            <a:ext cx="1168401" cy="387798"/>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lgn="ctr">
              <a:lnSpc>
                <a:spcPct val="90000"/>
              </a:lnSpc>
              <a:defRPr sz="1400"/>
            </a:pPr>
            <a:r>
              <a:rPr sz="1400"/>
              <a:t>Application</a:t>
            </a:r>
          </a:p>
          <a:p>
            <a:pPr algn="ctr">
              <a:lnSpc>
                <a:spcPct val="90000"/>
              </a:lnSpc>
              <a:defRPr sz="1400"/>
            </a:pPr>
            <a:r>
              <a:rPr sz="1400"/>
              <a:t>Definition</a:t>
            </a:r>
          </a:p>
        </p:txBody>
      </p:sp>
      <p:sp>
        <p:nvSpPr>
          <p:cNvPr id="576" name="Authentication &amp; Authorization"/>
          <p:cNvSpPr txBox="1"/>
          <p:nvPr/>
        </p:nvSpPr>
        <p:spPr>
          <a:xfrm>
            <a:off x="4012827" y="1612373"/>
            <a:ext cx="1168132" cy="387798"/>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90000"/>
              </a:lnSpc>
              <a:defRPr sz="1400"/>
            </a:lvl1pPr>
          </a:lstStyle>
          <a:p>
            <a:r>
              <a:t>Authentication &amp; Authorization</a:t>
            </a:r>
          </a:p>
        </p:txBody>
      </p:sp>
      <p:sp>
        <p:nvSpPr>
          <p:cNvPr id="577" name="Session…"/>
          <p:cNvSpPr txBox="1"/>
          <p:nvPr/>
        </p:nvSpPr>
        <p:spPr>
          <a:xfrm>
            <a:off x="5267399" y="1612373"/>
            <a:ext cx="1168133" cy="387798"/>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lgn="ctr">
              <a:lnSpc>
                <a:spcPct val="90000"/>
              </a:lnSpc>
              <a:defRPr sz="1400"/>
            </a:pPr>
            <a:r>
              <a:rPr sz="1400"/>
              <a:t>Session</a:t>
            </a:r>
          </a:p>
          <a:p>
            <a:pPr algn="ctr">
              <a:lnSpc>
                <a:spcPct val="90000"/>
              </a:lnSpc>
              <a:defRPr sz="1400"/>
            </a:pPr>
            <a:r>
              <a:rPr sz="1400"/>
              <a:t>State</a:t>
            </a:r>
          </a:p>
        </p:txBody>
      </p:sp>
      <p:sp>
        <p:nvSpPr>
          <p:cNvPr id="578" name="Processes"/>
          <p:cNvSpPr txBox="1"/>
          <p:nvPr/>
        </p:nvSpPr>
        <p:spPr>
          <a:xfrm>
            <a:off x="6521970" y="1612374"/>
            <a:ext cx="1168132" cy="193899"/>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90000"/>
              </a:lnSpc>
              <a:defRPr sz="1400"/>
            </a:lvl1pPr>
          </a:lstStyle>
          <a:p>
            <a:r>
              <a:t>Processes</a:t>
            </a:r>
          </a:p>
        </p:txBody>
      </p:sp>
      <p:sp>
        <p:nvSpPr>
          <p:cNvPr id="579" name="Regions,…"/>
          <p:cNvSpPr txBox="1"/>
          <p:nvPr/>
        </p:nvSpPr>
        <p:spPr>
          <a:xfrm>
            <a:off x="7776542" y="1612373"/>
            <a:ext cx="1168133" cy="387798"/>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lgn="ctr">
              <a:lnSpc>
                <a:spcPct val="90000"/>
              </a:lnSpc>
              <a:defRPr sz="1400"/>
            </a:pPr>
            <a:r>
              <a:rPr sz="1400"/>
              <a:t>Regions,</a:t>
            </a:r>
          </a:p>
          <a:p>
            <a:pPr algn="ctr">
              <a:lnSpc>
                <a:spcPct val="90000"/>
              </a:lnSpc>
              <a:defRPr sz="1400"/>
            </a:pPr>
            <a:r>
              <a:rPr sz="1400"/>
              <a:t>Buttons, Items</a:t>
            </a:r>
          </a:p>
        </p:txBody>
      </p:sp>
      <p:sp>
        <p:nvSpPr>
          <p:cNvPr id="580" name="Dynamic Actions"/>
          <p:cNvSpPr txBox="1"/>
          <p:nvPr/>
        </p:nvSpPr>
        <p:spPr>
          <a:xfrm>
            <a:off x="9031113" y="1612373"/>
            <a:ext cx="1168132" cy="387798"/>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90000"/>
              </a:lnSpc>
              <a:defRPr sz="1400"/>
            </a:lvl1pPr>
          </a:lstStyle>
          <a:p>
            <a:r>
              <a:t>Dynamic Actions</a:t>
            </a:r>
          </a:p>
        </p:txBody>
      </p:sp>
      <p:sp>
        <p:nvSpPr>
          <p:cNvPr id="581" name="START"/>
          <p:cNvSpPr txBox="1"/>
          <p:nvPr/>
        </p:nvSpPr>
        <p:spPr>
          <a:xfrm>
            <a:off x="1827594" y="2306010"/>
            <a:ext cx="510622" cy="193899"/>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90000"/>
              </a:lnSpc>
              <a:defRPr sz="1400" b="1">
                <a:solidFill>
                  <a:srgbClr val="FFFFFF"/>
                </a:solidFill>
              </a:defRPr>
            </a:lvl1pPr>
          </a:lstStyle>
          <a:p>
            <a:r>
              <a:t>START</a:t>
            </a:r>
          </a:p>
        </p:txBody>
      </p:sp>
      <p:sp>
        <p:nvSpPr>
          <p:cNvPr id="582" name="Processes"/>
          <p:cNvSpPr txBox="1"/>
          <p:nvPr/>
        </p:nvSpPr>
        <p:spPr>
          <a:xfrm>
            <a:off x="2758122" y="5650027"/>
            <a:ext cx="1168401" cy="193899"/>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90000"/>
              </a:lnSpc>
              <a:defRPr sz="1400"/>
            </a:lvl1pPr>
          </a:lstStyle>
          <a:p>
            <a:r>
              <a:t>Processes</a:t>
            </a:r>
          </a:p>
        </p:txBody>
      </p:sp>
      <p:sp>
        <p:nvSpPr>
          <p:cNvPr id="583" name="Validations"/>
          <p:cNvSpPr txBox="1"/>
          <p:nvPr/>
        </p:nvSpPr>
        <p:spPr>
          <a:xfrm>
            <a:off x="4012827" y="5650027"/>
            <a:ext cx="1168132" cy="193899"/>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90000"/>
              </a:lnSpc>
              <a:defRPr sz="1400"/>
            </a:lvl1pPr>
          </a:lstStyle>
          <a:p>
            <a:r>
              <a:t>Validations</a:t>
            </a:r>
          </a:p>
        </p:txBody>
      </p:sp>
      <p:sp>
        <p:nvSpPr>
          <p:cNvPr id="584" name="Computations"/>
          <p:cNvSpPr txBox="1"/>
          <p:nvPr/>
        </p:nvSpPr>
        <p:spPr>
          <a:xfrm>
            <a:off x="5267399" y="5650027"/>
            <a:ext cx="1168133" cy="193899"/>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90000"/>
              </a:lnSpc>
              <a:defRPr sz="1400"/>
            </a:lvl1pPr>
          </a:lstStyle>
          <a:p>
            <a:r>
              <a:t>Computations</a:t>
            </a:r>
          </a:p>
        </p:txBody>
      </p:sp>
      <p:sp>
        <p:nvSpPr>
          <p:cNvPr id="585" name="Session…"/>
          <p:cNvSpPr txBox="1"/>
          <p:nvPr/>
        </p:nvSpPr>
        <p:spPr>
          <a:xfrm>
            <a:off x="6521970" y="5650026"/>
            <a:ext cx="1168132" cy="387798"/>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lgn="ctr">
              <a:lnSpc>
                <a:spcPct val="90000"/>
              </a:lnSpc>
              <a:defRPr sz="1400"/>
            </a:pPr>
            <a:r>
              <a:rPr sz="1400"/>
              <a:t>Session</a:t>
            </a:r>
          </a:p>
          <a:p>
            <a:pPr algn="ctr">
              <a:lnSpc>
                <a:spcPct val="90000"/>
              </a:lnSpc>
              <a:defRPr sz="1400"/>
            </a:pPr>
            <a:r>
              <a:rPr sz="1400"/>
              <a:t>State</a:t>
            </a:r>
          </a:p>
        </p:txBody>
      </p:sp>
      <p:sp>
        <p:nvSpPr>
          <p:cNvPr id="586" name="Authentication &amp; Authorization"/>
          <p:cNvSpPr txBox="1"/>
          <p:nvPr/>
        </p:nvSpPr>
        <p:spPr>
          <a:xfrm>
            <a:off x="7776542" y="5650026"/>
            <a:ext cx="1168133" cy="387798"/>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90000"/>
              </a:lnSpc>
              <a:defRPr sz="1400"/>
            </a:lvl1pPr>
          </a:lstStyle>
          <a:p>
            <a:r>
              <a:t>Authentication &amp; Authorization</a:t>
            </a:r>
          </a:p>
        </p:txBody>
      </p:sp>
      <p:sp>
        <p:nvSpPr>
          <p:cNvPr id="587" name="Application…"/>
          <p:cNvSpPr txBox="1"/>
          <p:nvPr/>
        </p:nvSpPr>
        <p:spPr>
          <a:xfrm>
            <a:off x="9031113" y="5650026"/>
            <a:ext cx="1168132" cy="387798"/>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lgn="ctr">
              <a:lnSpc>
                <a:spcPct val="90000"/>
              </a:lnSpc>
              <a:defRPr sz="1400"/>
            </a:pPr>
            <a:r>
              <a:rPr sz="1400"/>
              <a:t>Application</a:t>
            </a:r>
          </a:p>
          <a:p>
            <a:pPr algn="ctr">
              <a:lnSpc>
                <a:spcPct val="90000"/>
              </a:lnSpc>
              <a:defRPr sz="1400"/>
            </a:pPr>
            <a:r>
              <a:rPr sz="1400"/>
              <a:t>Definition</a:t>
            </a:r>
          </a:p>
        </p:txBody>
      </p:sp>
      <p:sp>
        <p:nvSpPr>
          <p:cNvPr id="588" name="Branch"/>
          <p:cNvSpPr txBox="1"/>
          <p:nvPr/>
        </p:nvSpPr>
        <p:spPr>
          <a:xfrm>
            <a:off x="1505056" y="5650027"/>
            <a:ext cx="1168401" cy="193899"/>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90000"/>
              </a:lnSpc>
              <a:defRPr sz="1400"/>
            </a:lvl1pPr>
          </a:lstStyle>
          <a:p>
            <a:r>
              <a:t>Branch</a:t>
            </a:r>
          </a:p>
        </p:txBody>
      </p:sp>
      <p:sp>
        <p:nvSpPr>
          <p:cNvPr id="589" name="AJAX"/>
          <p:cNvSpPr txBox="1"/>
          <p:nvPr/>
        </p:nvSpPr>
        <p:spPr>
          <a:xfrm>
            <a:off x="10196139" y="2726376"/>
            <a:ext cx="583900" cy="193899"/>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90000"/>
              </a:lnSpc>
              <a:defRPr sz="1400"/>
            </a:lvl1pPr>
          </a:lstStyle>
          <a:p>
            <a:r>
              <a:t>AJAX</a:t>
            </a:r>
          </a:p>
        </p:txBody>
      </p:sp>
      <p:sp>
        <p:nvSpPr>
          <p:cNvPr id="590" name="Rendered Page"/>
          <p:cNvSpPr txBox="1"/>
          <p:nvPr/>
        </p:nvSpPr>
        <p:spPr>
          <a:xfrm>
            <a:off x="10013247" y="4421829"/>
            <a:ext cx="1328833" cy="193899"/>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90000"/>
              </a:lnSpc>
              <a:defRPr sz="1400"/>
            </a:lvl1pPr>
          </a:lstStyle>
          <a:p>
            <a:r>
              <a:t>Rendered Page</a:t>
            </a:r>
          </a:p>
        </p:txBody>
      </p:sp>
      <p:sp>
        <p:nvSpPr>
          <p:cNvPr id="591" name="URL"/>
          <p:cNvSpPr txBox="1"/>
          <p:nvPr/>
        </p:nvSpPr>
        <p:spPr>
          <a:xfrm>
            <a:off x="720642" y="4421829"/>
            <a:ext cx="1328834" cy="193899"/>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90000"/>
              </a:lnSpc>
              <a:defRPr sz="1400"/>
            </a:lvl1pPr>
          </a:lstStyle>
          <a:p>
            <a:r>
              <a:t>URL</a:t>
            </a:r>
          </a:p>
        </p:txBody>
      </p:sp>
      <p:sp>
        <p:nvSpPr>
          <p:cNvPr id="592" name="APEX"/>
          <p:cNvSpPr txBox="1"/>
          <p:nvPr/>
        </p:nvSpPr>
        <p:spPr>
          <a:xfrm>
            <a:off x="5267399" y="3596217"/>
            <a:ext cx="1168133" cy="193899"/>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90000"/>
              </a:lnSpc>
              <a:defRPr sz="1400"/>
            </a:lvl1pPr>
          </a:lstStyle>
          <a:p>
            <a:r>
              <a:t>APEX</a:t>
            </a:r>
          </a:p>
        </p:txBody>
      </p:sp>
      <p:sp>
        <p:nvSpPr>
          <p:cNvPr id="593" name="Schema"/>
          <p:cNvSpPr txBox="1"/>
          <p:nvPr/>
        </p:nvSpPr>
        <p:spPr>
          <a:xfrm>
            <a:off x="5267399" y="4312578"/>
            <a:ext cx="1168133" cy="193899"/>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nSpc>
                <a:spcPct val="90000"/>
              </a:lnSpc>
              <a:defRPr sz="1400"/>
            </a:lvl1pPr>
          </a:lstStyle>
          <a:p>
            <a:r>
              <a:t>Schema</a:t>
            </a:r>
          </a:p>
        </p:txBody>
      </p:sp>
      <p:sp>
        <p:nvSpPr>
          <p:cNvPr id="25"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Browser Requests </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
        <p:nvSpPr>
          <p:cNvPr id="26" name="Text Placeholder 2"/>
          <p:cNvSpPr txBox="1">
            <a:spLocks/>
          </p:cNvSpPr>
          <p:nvPr/>
        </p:nvSpPr>
        <p:spPr>
          <a:xfrm>
            <a:off x="455612" y="914400"/>
            <a:ext cx="11125198" cy="343299"/>
          </a:xfrm>
          <a:prstGeom prst="rect">
            <a:avLst/>
          </a:prstGeom>
        </p:spPr>
        <p:txBody>
          <a:bodyPr/>
          <a:lstStyle/>
          <a:p>
            <a:pPr marL="228600" lvl="0" indent="-228600">
              <a:lnSpc>
                <a:spcPct val="90000"/>
              </a:lnSpc>
              <a:spcBef>
                <a:spcPts val="1200"/>
              </a:spcBef>
              <a:buClr>
                <a:schemeClr val="tx1">
                  <a:lumMod val="60000"/>
                  <a:lumOff val="40000"/>
                </a:schemeClr>
              </a:buClr>
            </a:pPr>
            <a:r>
              <a:rPr lang="en-GB" sz="2400" b="1" dirty="0" smtClean="0"/>
              <a:t>Detailed processing from URL entered to page returned</a:t>
            </a:r>
            <a:endParaRPr kumimoji="0" lang="en-US" sz="2400" b="1" i="0" u="none" strike="noStrike" kern="1200" cap="none" spc="0" normalizeH="0" baseline="0" noProof="0" dirty="0">
              <a:ln>
                <a:noFill/>
              </a:ln>
              <a:effectLst/>
              <a:uLnTx/>
              <a:uFillTx/>
              <a:latin typeface="+mn-lt"/>
              <a:ea typeface="+mn-ea"/>
              <a:cs typeface="+mn-cs"/>
            </a:endParaRPr>
          </a:p>
        </p:txBody>
      </p:sp>
    </p:spTree>
    <p:extLst>
      <p:ext uri="{BB962C8B-B14F-4D97-AF65-F5344CB8AC3E}">
        <p14:creationId xmlns:p14="http://schemas.microsoft.com/office/powerpoint/2010/main" val="15531385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hape 334"/>
          <p:cNvSpPr>
            <a:spLocks noGrp="1"/>
          </p:cNvSpPr>
          <p:nvPr>
            <p:ph type="title"/>
          </p:nvPr>
        </p:nvSpPr>
        <p:spPr>
          <a:xfrm>
            <a:off x="533261" y="406400"/>
            <a:ext cx="11132884" cy="889000"/>
          </a:xfrm>
        </p:spPr>
        <p:txBody>
          <a:bodyPr/>
          <a:lstStyle/>
          <a:p>
            <a:pPr defTabSz="795727"/>
            <a:r>
              <a:rPr lang="en-US" sz="3200" dirty="0" smtClean="0">
                <a:solidFill>
                  <a:srgbClr val="46575E"/>
                </a:solidFill>
              </a:rPr>
              <a:t>Simplistic Overview of an APEX Request</a:t>
            </a:r>
            <a:br>
              <a:rPr lang="en-US" sz="3200" dirty="0" smtClean="0">
                <a:solidFill>
                  <a:srgbClr val="46575E"/>
                </a:solidFill>
              </a:rPr>
            </a:br>
            <a:endParaRPr lang="en-US" sz="3200" dirty="0" smtClean="0">
              <a:solidFill>
                <a:srgbClr val="46575E"/>
              </a:solidFill>
            </a:endParaRPr>
          </a:p>
        </p:txBody>
      </p:sp>
      <p:sp>
        <p:nvSpPr>
          <p:cNvPr id="20483" name="Shape 335"/>
          <p:cNvSpPr>
            <a:spLocks noChangeArrowheads="1"/>
          </p:cNvSpPr>
          <p:nvPr/>
        </p:nvSpPr>
        <p:spPr bwMode="auto">
          <a:xfrm>
            <a:off x="4939013" y="1905000"/>
            <a:ext cx="916279" cy="3581400"/>
          </a:xfrm>
          <a:prstGeom prst="rect">
            <a:avLst/>
          </a:prstGeom>
          <a:solidFill>
            <a:schemeClr val="bg2"/>
          </a:solidFill>
          <a:ln w="9525">
            <a:solidFill>
              <a:srgbClr val="5F5F5F"/>
            </a:solidFill>
            <a:miter lim="800000"/>
            <a:headEnd/>
            <a:tailEnd/>
          </a:ln>
        </p:spPr>
        <p:txBody>
          <a:bodyPr lIns="0" tIns="0" rIns="0" bIns="0" anchor="ctr"/>
          <a:lstStyle/>
          <a:p>
            <a:pPr algn="ctr">
              <a:lnSpc>
                <a:spcPct val="90000"/>
              </a:lnSpc>
              <a:spcBef>
                <a:spcPts val="1000"/>
              </a:spcBef>
            </a:pPr>
            <a:endParaRPr lang="en-US" sz="2500" b="1" dirty="0">
              <a:solidFill>
                <a:srgbClr val="000000"/>
              </a:solidFill>
              <a:latin typeface="Arial" charset="0"/>
              <a:cs typeface="Arial" charset="0"/>
              <a:sym typeface="Arial" charset="0"/>
            </a:endParaRPr>
          </a:p>
        </p:txBody>
      </p:sp>
      <p:sp>
        <p:nvSpPr>
          <p:cNvPr id="336" name="Shape 336"/>
          <p:cNvSpPr>
            <a:spLocks noChangeArrowheads="1"/>
          </p:cNvSpPr>
          <p:nvPr/>
        </p:nvSpPr>
        <p:spPr bwMode="auto">
          <a:xfrm>
            <a:off x="2922357" y="3124200"/>
            <a:ext cx="1728866" cy="381000"/>
          </a:xfrm>
          <a:prstGeom prst="rightArrow">
            <a:avLst>
              <a:gd name="adj1" fmla="val 50000"/>
              <a:gd name="adj2" fmla="val 85041"/>
            </a:avLst>
          </a:prstGeom>
          <a:solidFill>
            <a:srgbClr val="5F5F5F"/>
          </a:solidFill>
          <a:ln w="9525">
            <a:solidFill>
              <a:srgbClr val="5F5F5F"/>
            </a:solidFill>
            <a:miter lim="800000"/>
            <a:headEnd/>
            <a:tailEnd/>
          </a:ln>
        </p:spPr>
        <p:txBody>
          <a:bodyPr lIns="0" tIns="0" rIns="0" bIns="0" anchor="ctr"/>
          <a:lstStyle/>
          <a:p>
            <a:pPr algn="ctr">
              <a:lnSpc>
                <a:spcPct val="90000"/>
              </a:lnSpc>
              <a:spcBef>
                <a:spcPts val="1000"/>
              </a:spcBef>
            </a:pPr>
            <a:endParaRPr lang="en-US" sz="2500" b="1" dirty="0">
              <a:solidFill>
                <a:srgbClr val="000000"/>
              </a:solidFill>
              <a:latin typeface="Arial" charset="0"/>
              <a:cs typeface="Arial" charset="0"/>
              <a:sym typeface="Arial" charset="0"/>
            </a:endParaRPr>
          </a:p>
        </p:txBody>
      </p:sp>
      <p:sp>
        <p:nvSpPr>
          <p:cNvPr id="337" name="Shape 337"/>
          <p:cNvSpPr>
            <a:spLocks noChangeArrowheads="1"/>
          </p:cNvSpPr>
          <p:nvPr/>
        </p:nvSpPr>
        <p:spPr bwMode="auto">
          <a:xfrm>
            <a:off x="7421218" y="3124200"/>
            <a:ext cx="1728866" cy="381000"/>
          </a:xfrm>
          <a:prstGeom prst="rightArrow">
            <a:avLst>
              <a:gd name="adj1" fmla="val 50000"/>
              <a:gd name="adj2" fmla="val 85041"/>
            </a:avLst>
          </a:prstGeom>
          <a:solidFill>
            <a:srgbClr val="5F5F5F"/>
          </a:solidFill>
          <a:ln w="9525">
            <a:solidFill>
              <a:srgbClr val="5F5F5F"/>
            </a:solidFill>
            <a:miter lim="800000"/>
            <a:headEnd/>
            <a:tailEnd/>
          </a:ln>
        </p:spPr>
        <p:txBody>
          <a:bodyPr lIns="0" tIns="0" rIns="0" bIns="0" anchor="ctr"/>
          <a:lstStyle/>
          <a:p>
            <a:pPr algn="ctr">
              <a:lnSpc>
                <a:spcPct val="90000"/>
              </a:lnSpc>
              <a:spcBef>
                <a:spcPts val="1000"/>
              </a:spcBef>
            </a:pPr>
            <a:endParaRPr lang="en-US" sz="2500" b="1" dirty="0">
              <a:solidFill>
                <a:srgbClr val="000000"/>
              </a:solidFill>
              <a:latin typeface="Arial" charset="0"/>
              <a:cs typeface="Arial" charset="0"/>
              <a:sym typeface="Arial" charset="0"/>
            </a:endParaRPr>
          </a:p>
        </p:txBody>
      </p:sp>
      <p:sp>
        <p:nvSpPr>
          <p:cNvPr id="338" name="Shape 338"/>
          <p:cNvSpPr>
            <a:spLocks noChangeArrowheads="1"/>
          </p:cNvSpPr>
          <p:nvPr/>
        </p:nvSpPr>
        <p:spPr bwMode="auto">
          <a:xfrm rot="10800000">
            <a:off x="7319645" y="3733800"/>
            <a:ext cx="1728866" cy="381000"/>
          </a:xfrm>
          <a:prstGeom prst="rightArrow">
            <a:avLst>
              <a:gd name="adj1" fmla="val 50000"/>
              <a:gd name="adj2" fmla="val 85041"/>
            </a:avLst>
          </a:prstGeom>
          <a:solidFill>
            <a:srgbClr val="5F5F5F"/>
          </a:solidFill>
          <a:ln w="9525">
            <a:solidFill>
              <a:srgbClr val="5F5F5F"/>
            </a:solidFill>
            <a:miter lim="800000"/>
            <a:headEnd/>
            <a:tailEnd/>
          </a:ln>
        </p:spPr>
        <p:txBody>
          <a:bodyPr lIns="0" tIns="0" rIns="0" bIns="0" anchor="ctr"/>
          <a:lstStyle/>
          <a:p>
            <a:pPr algn="ctr">
              <a:lnSpc>
                <a:spcPct val="90000"/>
              </a:lnSpc>
              <a:spcBef>
                <a:spcPts val="1000"/>
              </a:spcBef>
            </a:pPr>
            <a:endParaRPr lang="en-US" sz="2500" b="1" dirty="0">
              <a:solidFill>
                <a:srgbClr val="000000"/>
              </a:solidFill>
              <a:latin typeface="Arial" charset="0"/>
              <a:cs typeface="Arial" charset="0"/>
              <a:sym typeface="Arial" charset="0"/>
            </a:endParaRPr>
          </a:p>
        </p:txBody>
      </p:sp>
      <p:sp>
        <p:nvSpPr>
          <p:cNvPr id="339" name="Shape 339"/>
          <p:cNvSpPr>
            <a:spLocks noChangeArrowheads="1"/>
          </p:cNvSpPr>
          <p:nvPr/>
        </p:nvSpPr>
        <p:spPr bwMode="auto">
          <a:xfrm rot="10800000">
            <a:off x="2922357" y="3733800"/>
            <a:ext cx="1728866" cy="381000"/>
          </a:xfrm>
          <a:prstGeom prst="rightArrow">
            <a:avLst>
              <a:gd name="adj1" fmla="val 50000"/>
              <a:gd name="adj2" fmla="val 85041"/>
            </a:avLst>
          </a:prstGeom>
          <a:solidFill>
            <a:srgbClr val="5F5F5F"/>
          </a:solidFill>
          <a:ln w="9525">
            <a:solidFill>
              <a:srgbClr val="5F5F5F"/>
            </a:solidFill>
            <a:miter lim="800000"/>
            <a:headEnd/>
            <a:tailEnd/>
          </a:ln>
        </p:spPr>
        <p:txBody>
          <a:bodyPr lIns="0" tIns="0" rIns="0" bIns="0" anchor="ctr"/>
          <a:lstStyle/>
          <a:p>
            <a:pPr algn="ctr">
              <a:lnSpc>
                <a:spcPct val="90000"/>
              </a:lnSpc>
              <a:spcBef>
                <a:spcPts val="1000"/>
              </a:spcBef>
            </a:pPr>
            <a:endParaRPr lang="en-US" sz="2500" b="1" dirty="0">
              <a:solidFill>
                <a:srgbClr val="000000"/>
              </a:solidFill>
              <a:latin typeface="Arial" charset="0"/>
              <a:cs typeface="Arial" charset="0"/>
              <a:sym typeface="Arial" charset="0"/>
            </a:endParaRPr>
          </a:p>
        </p:txBody>
      </p:sp>
      <p:sp>
        <p:nvSpPr>
          <p:cNvPr id="20488" name="Shape 340"/>
          <p:cNvSpPr>
            <a:spLocks noChangeArrowheads="1"/>
          </p:cNvSpPr>
          <p:nvPr/>
        </p:nvSpPr>
        <p:spPr bwMode="auto">
          <a:xfrm>
            <a:off x="5855292" y="3124200"/>
            <a:ext cx="406294" cy="1219200"/>
          </a:xfrm>
          <a:prstGeom prst="rect">
            <a:avLst/>
          </a:prstGeom>
          <a:solidFill>
            <a:srgbClr val="8DA6B1"/>
          </a:solidFill>
          <a:ln w="9525">
            <a:solidFill>
              <a:srgbClr val="5F5F5F"/>
            </a:solidFill>
            <a:miter lim="800000"/>
            <a:headEnd/>
            <a:tailEnd/>
          </a:ln>
        </p:spPr>
        <p:txBody>
          <a:bodyPr lIns="0" tIns="0" rIns="0" bIns="0" anchor="ctr"/>
          <a:lstStyle/>
          <a:p>
            <a:pPr algn="ctr">
              <a:lnSpc>
                <a:spcPct val="90000"/>
              </a:lnSpc>
              <a:spcBef>
                <a:spcPts val="1000"/>
              </a:spcBef>
            </a:pPr>
            <a:endParaRPr lang="en-US" sz="2500" b="1" dirty="0">
              <a:solidFill>
                <a:srgbClr val="000000"/>
              </a:solidFill>
              <a:latin typeface="Arial" charset="0"/>
              <a:cs typeface="Arial" charset="0"/>
              <a:sym typeface="Arial" charset="0"/>
            </a:endParaRPr>
          </a:p>
        </p:txBody>
      </p:sp>
      <p:grpSp>
        <p:nvGrpSpPr>
          <p:cNvPr id="2" name="Group 344"/>
          <p:cNvGrpSpPr>
            <a:grpSpLocks/>
          </p:cNvGrpSpPr>
          <p:nvPr/>
        </p:nvGrpSpPr>
        <p:grpSpPr bwMode="auto">
          <a:xfrm>
            <a:off x="6107110" y="2133600"/>
            <a:ext cx="3271514" cy="941917"/>
            <a:chOff x="-1" y="0"/>
            <a:chExt cx="3268525" cy="942624"/>
          </a:xfrm>
        </p:grpSpPr>
        <p:sp>
          <p:nvSpPr>
            <p:cNvPr id="20504" name="Shape 341"/>
            <p:cNvSpPr>
              <a:spLocks noChangeArrowheads="1"/>
            </p:cNvSpPr>
            <p:nvPr/>
          </p:nvSpPr>
          <p:spPr bwMode="auto">
            <a:xfrm>
              <a:off x="813829" y="0"/>
              <a:ext cx="2454695" cy="491068"/>
            </a:xfrm>
            <a:prstGeom prst="rect">
              <a:avLst/>
            </a:prstGeom>
            <a:noFill/>
            <a:ln w="9525">
              <a:solidFill>
                <a:srgbClr val="5F5F5F"/>
              </a:solidFill>
              <a:miter lim="800000"/>
              <a:headEnd/>
              <a:tailEnd/>
            </a:ln>
          </p:spPr>
          <p:txBody>
            <a:bodyPr lIns="0" tIns="0" rIns="0" bIns="0"/>
            <a:lstStyle/>
            <a:p>
              <a:pPr algn="ctr">
                <a:lnSpc>
                  <a:spcPct val="90000"/>
                </a:lnSpc>
                <a:spcBef>
                  <a:spcPts val="1000"/>
                </a:spcBef>
              </a:pPr>
              <a:endParaRPr lang="en-US" sz="2500" b="1" dirty="0"/>
            </a:p>
          </p:txBody>
        </p:sp>
        <p:sp>
          <p:nvSpPr>
            <p:cNvPr id="342" name="Shape 342"/>
            <p:cNvSpPr/>
            <p:nvPr/>
          </p:nvSpPr>
          <p:spPr>
            <a:xfrm flipH="1">
              <a:off x="-1" y="269019"/>
              <a:ext cx="744192" cy="673605"/>
            </a:xfrm>
            <a:prstGeom prst="line">
              <a:avLst/>
            </a:prstGeom>
            <a:noFill/>
            <a:ln w="9525" cap="flat">
              <a:solidFill>
                <a:srgbClr val="5F5F5F"/>
              </a:solidFill>
              <a:prstDash val="solid"/>
              <a:miter lim="800000"/>
            </a:ln>
            <a:effectLst/>
          </p:spPr>
          <p:txBody>
            <a:bodyPr lIns="0" tIns="0" rIns="0" bIns="0"/>
            <a:lstStyle/>
            <a:p>
              <a:pPr defTabSz="457425">
                <a:defRPr sz="1200">
                  <a:solidFill>
                    <a:srgbClr val="000000"/>
                  </a:solidFill>
                  <a:latin typeface="+mn-lt"/>
                  <a:ea typeface="+mn-ea"/>
                  <a:cs typeface="+mn-cs"/>
                  <a:sym typeface="Helvetica"/>
                </a:defRPr>
              </a:pPr>
              <a:endParaRPr sz="1600" dirty="0">
                <a:solidFill>
                  <a:srgbClr val="000000"/>
                </a:solidFill>
                <a:sym typeface="Helvetica"/>
              </a:endParaRPr>
            </a:p>
          </p:txBody>
        </p:sp>
        <p:sp>
          <p:nvSpPr>
            <p:cNvPr id="20506" name="Shape 343"/>
            <p:cNvSpPr>
              <a:spLocks noChangeArrowheads="1"/>
            </p:cNvSpPr>
            <p:nvPr/>
          </p:nvSpPr>
          <p:spPr bwMode="auto">
            <a:xfrm>
              <a:off x="813829" y="0"/>
              <a:ext cx="2454694" cy="372665"/>
            </a:xfrm>
            <a:prstGeom prst="rect">
              <a:avLst/>
            </a:prstGeom>
            <a:noFill/>
            <a:ln w="12700">
              <a:noFill/>
              <a:miter lim="400000"/>
              <a:headEnd/>
              <a:tailEnd/>
            </a:ln>
          </p:spPr>
          <p:txBody>
            <a:bodyPr lIns="60948" tIns="60948" rIns="60948" bIns="60948">
              <a:spAutoFit/>
            </a:bodyPr>
            <a:lstStyle/>
            <a:p>
              <a:pPr algn="ctr">
                <a:lnSpc>
                  <a:spcPct val="90000"/>
                </a:lnSpc>
                <a:spcBef>
                  <a:spcPts val="1466"/>
                </a:spcBef>
              </a:pPr>
              <a:r>
                <a:rPr lang="en-US" dirty="0">
                  <a:solidFill>
                    <a:srgbClr val="5F5F5F"/>
                  </a:solidFill>
                </a:rPr>
                <a:t>DB Session Pool</a:t>
              </a:r>
            </a:p>
          </p:txBody>
        </p:sp>
      </p:grpSp>
      <p:sp>
        <p:nvSpPr>
          <p:cNvPr id="20490" name="Shape 345"/>
          <p:cNvSpPr>
            <a:spLocks noChangeArrowheads="1"/>
          </p:cNvSpPr>
          <p:nvPr/>
        </p:nvSpPr>
        <p:spPr bwMode="auto">
          <a:xfrm>
            <a:off x="6261586" y="3124200"/>
            <a:ext cx="304721" cy="228600"/>
          </a:xfrm>
          <a:prstGeom prst="rect">
            <a:avLst/>
          </a:prstGeom>
          <a:noFill/>
          <a:ln w="9525">
            <a:solidFill>
              <a:srgbClr val="5F5F5F"/>
            </a:solidFill>
            <a:miter lim="800000"/>
            <a:headEnd/>
            <a:tailEnd/>
          </a:ln>
        </p:spPr>
        <p:txBody>
          <a:bodyPr lIns="0" tIns="0" rIns="0" bIns="0" anchor="ctr"/>
          <a:lstStyle/>
          <a:p>
            <a:pPr algn="ctr">
              <a:lnSpc>
                <a:spcPct val="90000"/>
              </a:lnSpc>
              <a:spcBef>
                <a:spcPts val="1000"/>
              </a:spcBef>
            </a:pPr>
            <a:endParaRPr lang="en-US" sz="2500" b="1" dirty="0">
              <a:solidFill>
                <a:srgbClr val="000000"/>
              </a:solidFill>
              <a:latin typeface="Arial" charset="0"/>
              <a:cs typeface="Arial" charset="0"/>
              <a:sym typeface="Arial" charset="0"/>
            </a:endParaRPr>
          </a:p>
        </p:txBody>
      </p:sp>
      <p:sp>
        <p:nvSpPr>
          <p:cNvPr id="20491" name="Shape 346"/>
          <p:cNvSpPr>
            <a:spLocks noChangeArrowheads="1"/>
          </p:cNvSpPr>
          <p:nvPr/>
        </p:nvSpPr>
        <p:spPr bwMode="auto">
          <a:xfrm>
            <a:off x="6566307" y="3124200"/>
            <a:ext cx="304721" cy="228600"/>
          </a:xfrm>
          <a:prstGeom prst="rect">
            <a:avLst/>
          </a:prstGeom>
          <a:noFill/>
          <a:ln w="9525">
            <a:solidFill>
              <a:srgbClr val="5F5F5F"/>
            </a:solidFill>
            <a:miter lim="800000"/>
            <a:headEnd/>
            <a:tailEnd/>
          </a:ln>
        </p:spPr>
        <p:txBody>
          <a:bodyPr lIns="0" tIns="0" rIns="0" bIns="0" anchor="ctr"/>
          <a:lstStyle/>
          <a:p>
            <a:pPr algn="ctr">
              <a:lnSpc>
                <a:spcPct val="90000"/>
              </a:lnSpc>
              <a:spcBef>
                <a:spcPts val="1000"/>
              </a:spcBef>
            </a:pPr>
            <a:endParaRPr lang="en-US" sz="2500" b="1" dirty="0">
              <a:solidFill>
                <a:srgbClr val="000000"/>
              </a:solidFill>
              <a:latin typeface="Arial" charset="0"/>
              <a:cs typeface="Arial" charset="0"/>
              <a:sym typeface="Arial" charset="0"/>
            </a:endParaRPr>
          </a:p>
        </p:txBody>
      </p:sp>
      <p:sp>
        <p:nvSpPr>
          <p:cNvPr id="20492" name="Shape 347"/>
          <p:cNvSpPr>
            <a:spLocks noChangeArrowheads="1"/>
          </p:cNvSpPr>
          <p:nvPr/>
        </p:nvSpPr>
        <p:spPr bwMode="auto">
          <a:xfrm>
            <a:off x="6261586" y="3352800"/>
            <a:ext cx="304721" cy="228600"/>
          </a:xfrm>
          <a:prstGeom prst="rect">
            <a:avLst/>
          </a:prstGeom>
          <a:noFill/>
          <a:ln w="9525">
            <a:solidFill>
              <a:srgbClr val="5F5F5F"/>
            </a:solidFill>
            <a:miter lim="800000"/>
            <a:headEnd/>
            <a:tailEnd/>
          </a:ln>
        </p:spPr>
        <p:txBody>
          <a:bodyPr lIns="0" tIns="0" rIns="0" bIns="0" anchor="ctr"/>
          <a:lstStyle/>
          <a:p>
            <a:pPr algn="ctr">
              <a:lnSpc>
                <a:spcPct val="90000"/>
              </a:lnSpc>
              <a:spcBef>
                <a:spcPts val="1000"/>
              </a:spcBef>
            </a:pPr>
            <a:endParaRPr lang="en-US" sz="2500" b="1" dirty="0">
              <a:solidFill>
                <a:srgbClr val="000000"/>
              </a:solidFill>
              <a:latin typeface="Arial" charset="0"/>
              <a:cs typeface="Arial" charset="0"/>
              <a:sym typeface="Arial" charset="0"/>
            </a:endParaRPr>
          </a:p>
        </p:txBody>
      </p:sp>
      <p:sp>
        <p:nvSpPr>
          <p:cNvPr id="20493" name="Shape 348"/>
          <p:cNvSpPr>
            <a:spLocks noChangeArrowheads="1"/>
          </p:cNvSpPr>
          <p:nvPr/>
        </p:nvSpPr>
        <p:spPr bwMode="auto">
          <a:xfrm>
            <a:off x="6566307" y="3352800"/>
            <a:ext cx="304721" cy="228600"/>
          </a:xfrm>
          <a:prstGeom prst="rect">
            <a:avLst/>
          </a:prstGeom>
          <a:noFill/>
          <a:ln w="9525">
            <a:solidFill>
              <a:srgbClr val="5F5F5F"/>
            </a:solidFill>
            <a:miter lim="800000"/>
            <a:headEnd/>
            <a:tailEnd/>
          </a:ln>
        </p:spPr>
        <p:txBody>
          <a:bodyPr lIns="0" tIns="0" rIns="0" bIns="0" anchor="ctr"/>
          <a:lstStyle/>
          <a:p>
            <a:pPr algn="ctr">
              <a:lnSpc>
                <a:spcPct val="90000"/>
              </a:lnSpc>
              <a:spcBef>
                <a:spcPts val="1000"/>
              </a:spcBef>
            </a:pPr>
            <a:endParaRPr lang="en-US" sz="2500" b="1" dirty="0">
              <a:solidFill>
                <a:srgbClr val="000000"/>
              </a:solidFill>
              <a:latin typeface="Arial" charset="0"/>
              <a:cs typeface="Arial" charset="0"/>
              <a:sym typeface="Arial" charset="0"/>
            </a:endParaRPr>
          </a:p>
        </p:txBody>
      </p:sp>
      <p:sp>
        <p:nvSpPr>
          <p:cNvPr id="20494" name="Shape 349"/>
          <p:cNvSpPr>
            <a:spLocks noChangeArrowheads="1"/>
          </p:cNvSpPr>
          <p:nvPr/>
        </p:nvSpPr>
        <p:spPr bwMode="auto">
          <a:xfrm>
            <a:off x="6261586" y="3581400"/>
            <a:ext cx="304721" cy="228600"/>
          </a:xfrm>
          <a:prstGeom prst="rect">
            <a:avLst/>
          </a:prstGeom>
          <a:noFill/>
          <a:ln w="9525">
            <a:solidFill>
              <a:srgbClr val="5F5F5F"/>
            </a:solidFill>
            <a:miter lim="800000"/>
            <a:headEnd/>
            <a:tailEnd/>
          </a:ln>
        </p:spPr>
        <p:txBody>
          <a:bodyPr lIns="0" tIns="0" rIns="0" bIns="0" anchor="ctr"/>
          <a:lstStyle/>
          <a:p>
            <a:pPr algn="ctr">
              <a:lnSpc>
                <a:spcPct val="90000"/>
              </a:lnSpc>
              <a:spcBef>
                <a:spcPts val="1000"/>
              </a:spcBef>
            </a:pPr>
            <a:endParaRPr lang="en-US" sz="2500" b="1" dirty="0">
              <a:solidFill>
                <a:srgbClr val="000000"/>
              </a:solidFill>
              <a:latin typeface="Arial" charset="0"/>
              <a:cs typeface="Arial" charset="0"/>
              <a:sym typeface="Arial" charset="0"/>
            </a:endParaRPr>
          </a:p>
        </p:txBody>
      </p:sp>
      <p:sp>
        <p:nvSpPr>
          <p:cNvPr id="20495" name="Shape 350"/>
          <p:cNvSpPr>
            <a:spLocks noChangeArrowheads="1"/>
          </p:cNvSpPr>
          <p:nvPr/>
        </p:nvSpPr>
        <p:spPr bwMode="auto">
          <a:xfrm>
            <a:off x="6566307" y="3581400"/>
            <a:ext cx="304721" cy="228600"/>
          </a:xfrm>
          <a:prstGeom prst="rect">
            <a:avLst/>
          </a:prstGeom>
          <a:noFill/>
          <a:ln w="9525">
            <a:solidFill>
              <a:srgbClr val="5F5F5F"/>
            </a:solidFill>
            <a:miter lim="800000"/>
            <a:headEnd/>
            <a:tailEnd/>
          </a:ln>
        </p:spPr>
        <p:txBody>
          <a:bodyPr lIns="0" tIns="0" rIns="0" bIns="0" anchor="ctr"/>
          <a:lstStyle/>
          <a:p>
            <a:pPr algn="ctr">
              <a:lnSpc>
                <a:spcPct val="90000"/>
              </a:lnSpc>
              <a:spcBef>
                <a:spcPts val="1000"/>
              </a:spcBef>
            </a:pPr>
            <a:endParaRPr lang="en-US" sz="2500" b="1" dirty="0">
              <a:solidFill>
                <a:srgbClr val="000000"/>
              </a:solidFill>
              <a:latin typeface="Arial" charset="0"/>
              <a:cs typeface="Arial" charset="0"/>
              <a:sym typeface="Arial" charset="0"/>
            </a:endParaRPr>
          </a:p>
        </p:txBody>
      </p:sp>
      <p:sp>
        <p:nvSpPr>
          <p:cNvPr id="20496" name="Shape 351"/>
          <p:cNvSpPr>
            <a:spLocks noChangeArrowheads="1"/>
          </p:cNvSpPr>
          <p:nvPr/>
        </p:nvSpPr>
        <p:spPr bwMode="auto">
          <a:xfrm>
            <a:off x="6261586" y="3810000"/>
            <a:ext cx="304721" cy="228600"/>
          </a:xfrm>
          <a:prstGeom prst="rect">
            <a:avLst/>
          </a:prstGeom>
          <a:noFill/>
          <a:ln w="9525">
            <a:solidFill>
              <a:srgbClr val="5F5F5F"/>
            </a:solidFill>
            <a:miter lim="800000"/>
            <a:headEnd/>
            <a:tailEnd/>
          </a:ln>
        </p:spPr>
        <p:txBody>
          <a:bodyPr lIns="0" tIns="0" rIns="0" bIns="0" anchor="ctr"/>
          <a:lstStyle/>
          <a:p>
            <a:pPr algn="ctr">
              <a:lnSpc>
                <a:spcPct val="90000"/>
              </a:lnSpc>
              <a:spcBef>
                <a:spcPts val="1000"/>
              </a:spcBef>
            </a:pPr>
            <a:endParaRPr lang="en-US" sz="2500" b="1" dirty="0">
              <a:solidFill>
                <a:srgbClr val="000000"/>
              </a:solidFill>
              <a:latin typeface="Arial" charset="0"/>
              <a:cs typeface="Arial" charset="0"/>
              <a:sym typeface="Arial" charset="0"/>
            </a:endParaRPr>
          </a:p>
        </p:txBody>
      </p:sp>
      <p:sp>
        <p:nvSpPr>
          <p:cNvPr id="20497" name="Shape 352"/>
          <p:cNvSpPr>
            <a:spLocks noChangeArrowheads="1"/>
          </p:cNvSpPr>
          <p:nvPr/>
        </p:nvSpPr>
        <p:spPr bwMode="auto">
          <a:xfrm>
            <a:off x="6566307" y="3810000"/>
            <a:ext cx="304721" cy="228600"/>
          </a:xfrm>
          <a:prstGeom prst="rect">
            <a:avLst/>
          </a:prstGeom>
          <a:noFill/>
          <a:ln w="9525">
            <a:solidFill>
              <a:srgbClr val="5F5F5F"/>
            </a:solidFill>
            <a:miter lim="800000"/>
            <a:headEnd/>
            <a:tailEnd/>
          </a:ln>
        </p:spPr>
        <p:txBody>
          <a:bodyPr lIns="0" tIns="0" rIns="0" bIns="0" anchor="ctr"/>
          <a:lstStyle/>
          <a:p>
            <a:pPr algn="ctr">
              <a:lnSpc>
                <a:spcPct val="90000"/>
              </a:lnSpc>
              <a:spcBef>
                <a:spcPts val="1000"/>
              </a:spcBef>
            </a:pPr>
            <a:endParaRPr lang="en-US" sz="2500" b="1" dirty="0">
              <a:solidFill>
                <a:srgbClr val="000000"/>
              </a:solidFill>
              <a:latin typeface="Arial" charset="0"/>
              <a:cs typeface="Arial" charset="0"/>
              <a:sym typeface="Arial" charset="0"/>
            </a:endParaRPr>
          </a:p>
        </p:txBody>
      </p:sp>
      <p:sp>
        <p:nvSpPr>
          <p:cNvPr id="20498" name="Shape 353"/>
          <p:cNvSpPr>
            <a:spLocks noChangeArrowheads="1"/>
          </p:cNvSpPr>
          <p:nvPr/>
        </p:nvSpPr>
        <p:spPr bwMode="auto">
          <a:xfrm>
            <a:off x="6261586" y="4038600"/>
            <a:ext cx="304721" cy="228600"/>
          </a:xfrm>
          <a:prstGeom prst="rect">
            <a:avLst/>
          </a:prstGeom>
          <a:noFill/>
          <a:ln w="9525">
            <a:solidFill>
              <a:srgbClr val="5F5F5F"/>
            </a:solidFill>
            <a:miter lim="800000"/>
            <a:headEnd/>
            <a:tailEnd/>
          </a:ln>
        </p:spPr>
        <p:txBody>
          <a:bodyPr lIns="0" tIns="0" rIns="0" bIns="0" anchor="ctr"/>
          <a:lstStyle/>
          <a:p>
            <a:pPr algn="ctr">
              <a:lnSpc>
                <a:spcPct val="90000"/>
              </a:lnSpc>
              <a:spcBef>
                <a:spcPts val="1000"/>
              </a:spcBef>
            </a:pPr>
            <a:endParaRPr lang="en-US" sz="2500" b="1" dirty="0">
              <a:solidFill>
                <a:srgbClr val="000000"/>
              </a:solidFill>
              <a:latin typeface="Arial" charset="0"/>
              <a:cs typeface="Arial" charset="0"/>
              <a:sym typeface="Arial" charset="0"/>
            </a:endParaRPr>
          </a:p>
        </p:txBody>
      </p:sp>
      <p:sp>
        <p:nvSpPr>
          <p:cNvPr id="20499" name="Shape 354"/>
          <p:cNvSpPr>
            <a:spLocks noChangeArrowheads="1"/>
          </p:cNvSpPr>
          <p:nvPr/>
        </p:nvSpPr>
        <p:spPr bwMode="auto">
          <a:xfrm>
            <a:off x="6566307" y="4038600"/>
            <a:ext cx="304721" cy="228600"/>
          </a:xfrm>
          <a:prstGeom prst="rect">
            <a:avLst/>
          </a:prstGeom>
          <a:noFill/>
          <a:ln w="9525">
            <a:solidFill>
              <a:srgbClr val="5F5F5F"/>
            </a:solidFill>
            <a:miter lim="800000"/>
            <a:headEnd/>
            <a:tailEnd/>
          </a:ln>
        </p:spPr>
        <p:txBody>
          <a:bodyPr lIns="0" tIns="0" rIns="0" bIns="0" anchor="ctr"/>
          <a:lstStyle/>
          <a:p>
            <a:pPr algn="ctr">
              <a:lnSpc>
                <a:spcPct val="90000"/>
              </a:lnSpc>
              <a:spcBef>
                <a:spcPts val="1000"/>
              </a:spcBef>
            </a:pPr>
            <a:endParaRPr lang="en-US" sz="2500" b="1" dirty="0">
              <a:solidFill>
                <a:srgbClr val="000000"/>
              </a:solidFill>
              <a:latin typeface="Arial" charset="0"/>
              <a:cs typeface="Arial" charset="0"/>
              <a:sym typeface="Arial" charset="0"/>
            </a:endParaRPr>
          </a:p>
        </p:txBody>
      </p:sp>
      <p:pic>
        <p:nvPicPr>
          <p:cNvPr id="20500" name="image29.png" descr="ic-Database-gray.png"/>
          <p:cNvPicPr>
            <a:picLocks noChangeAspect="1" noChangeArrowheads="1"/>
          </p:cNvPicPr>
          <p:nvPr/>
        </p:nvPicPr>
        <p:blipFill>
          <a:blip r:embed="rId2" cstate="print"/>
          <a:srcRect t="14583" b="14583"/>
          <a:stretch>
            <a:fillRect/>
          </a:stretch>
        </p:blipFill>
        <p:spPr bwMode="auto">
          <a:xfrm>
            <a:off x="8881337" y="2667000"/>
            <a:ext cx="3013348" cy="2133600"/>
          </a:xfrm>
          <a:prstGeom prst="rect">
            <a:avLst/>
          </a:prstGeom>
          <a:noFill/>
          <a:ln w="12700">
            <a:noFill/>
            <a:miter lim="400000"/>
            <a:headEnd/>
            <a:tailEnd/>
          </a:ln>
        </p:spPr>
      </p:pic>
      <p:pic>
        <p:nvPicPr>
          <p:cNvPr id="20501" name="image30.png" descr="ic-Computer-red.png"/>
          <p:cNvPicPr>
            <a:picLocks noChangeAspect="1" noChangeArrowheads="1"/>
          </p:cNvPicPr>
          <p:nvPr/>
        </p:nvPicPr>
        <p:blipFill>
          <a:blip r:embed="rId3" cstate="print"/>
          <a:srcRect t="14583" b="14583"/>
          <a:stretch>
            <a:fillRect/>
          </a:stretch>
        </p:blipFill>
        <p:spPr bwMode="auto">
          <a:xfrm>
            <a:off x="150245" y="2686051"/>
            <a:ext cx="3203799" cy="2266949"/>
          </a:xfrm>
          <a:prstGeom prst="rect">
            <a:avLst/>
          </a:prstGeom>
          <a:noFill/>
          <a:ln w="12700">
            <a:noFill/>
            <a:miter lim="400000"/>
            <a:headEnd/>
            <a:tailEnd/>
          </a:ln>
        </p:spPr>
      </p:pic>
      <p:sp>
        <p:nvSpPr>
          <p:cNvPr id="20502" name="Shape 357"/>
          <p:cNvSpPr>
            <a:spLocks noChangeArrowheads="1"/>
          </p:cNvSpPr>
          <p:nvPr/>
        </p:nvSpPr>
        <p:spPr bwMode="auto">
          <a:xfrm>
            <a:off x="6566307" y="3352800"/>
            <a:ext cx="304721" cy="228600"/>
          </a:xfrm>
          <a:prstGeom prst="rect">
            <a:avLst/>
          </a:prstGeom>
          <a:noFill/>
          <a:ln w="9525">
            <a:solidFill>
              <a:srgbClr val="5F5F5F"/>
            </a:solidFill>
            <a:miter lim="800000"/>
            <a:headEnd/>
            <a:tailEnd/>
          </a:ln>
        </p:spPr>
        <p:txBody>
          <a:bodyPr lIns="0" tIns="0" rIns="0" bIns="0" anchor="ctr"/>
          <a:lstStyle/>
          <a:p>
            <a:pPr algn="ctr">
              <a:lnSpc>
                <a:spcPct val="90000"/>
              </a:lnSpc>
              <a:spcBef>
                <a:spcPts val="1000"/>
              </a:spcBef>
            </a:pPr>
            <a:endParaRPr lang="en-US" sz="2500" b="1" dirty="0">
              <a:solidFill>
                <a:srgbClr val="000000"/>
              </a:solidFill>
              <a:latin typeface="Arial" charset="0"/>
              <a:cs typeface="Arial" charset="0"/>
              <a:sym typeface="Arial" charset="0"/>
            </a:endParaRPr>
          </a:p>
        </p:txBody>
      </p:sp>
      <p:sp>
        <p:nvSpPr>
          <p:cNvPr id="358" name="Shape 358"/>
          <p:cNvSpPr>
            <a:spLocks noChangeArrowheads="1"/>
          </p:cNvSpPr>
          <p:nvPr/>
        </p:nvSpPr>
        <p:spPr bwMode="auto">
          <a:xfrm>
            <a:off x="6566307" y="3352800"/>
            <a:ext cx="304721" cy="228600"/>
          </a:xfrm>
          <a:prstGeom prst="rect">
            <a:avLst/>
          </a:prstGeom>
          <a:solidFill>
            <a:srgbClr val="FF7700"/>
          </a:solidFill>
          <a:ln w="12700">
            <a:noFill/>
            <a:miter lim="400000"/>
            <a:headEnd/>
            <a:tailEnd/>
          </a:ln>
          <a:effectLst>
            <a:outerShdw dist="20000" dir="5400000" rotWithShape="0">
              <a:srgbClr val="808080">
                <a:alpha val="37999"/>
              </a:srgbClr>
            </a:outerShdw>
          </a:effectLst>
        </p:spPr>
        <p:txBody>
          <a:bodyPr lIns="0" tIns="0" rIns="0" bIns="0" anchor="ctr"/>
          <a:lstStyle/>
          <a:p>
            <a:pPr>
              <a:defRPr>
                <a:solidFill>
                  <a:srgbClr val="FFFFFF"/>
                </a:solidFill>
              </a:defRPr>
            </a:pPr>
            <a:endParaRPr>
              <a:solidFill>
                <a:srgbClr val="FFFFFF"/>
              </a:solidFill>
              <a:latin typeface="Calibri" charset="0"/>
              <a:ea typeface="ＭＳ Ｐゴシック" charset="0"/>
              <a:cs typeface="ＭＳ Ｐゴシック" charset="0"/>
            </a:endParaRPr>
          </a:p>
        </p:txBody>
      </p:sp>
    </p:spTree>
  </p:cSld>
  <p:clrMapOvr>
    <a:masterClrMapping/>
  </p:clrMapOvr>
  <p:transition spd="med">
    <p:dissolve/>
  </p:transition>
  <p:timing>
    <p:tnLst>
      <p:par>
        <p:cTn id="1" dur="indefinite" restart="never" fill="hold" nodeType="tmRoot">
          <p:childTnLst>
            <p:seq concurrent="1" prevAc="none" nextAc="seek">
              <p:cTn id="2" dur="indefinite" fill="hold"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iterate>
                                    <p:tmAbs val="0"/>
                                  </p:iterate>
                                  <p:childTnLst>
                                    <p:set>
                                      <p:cBhvr>
                                        <p:cTn id="6" fill="hold"/>
                                        <p:tgtEl>
                                          <p:spTgt spid="336"/>
                                        </p:tgtEl>
                                        <p:attrNameLst>
                                          <p:attrName>style.visibility</p:attrName>
                                        </p:attrNameLst>
                                      </p:cBhvr>
                                      <p:to>
                                        <p:strVal val="visible"/>
                                      </p:to>
                                    </p:set>
                                    <p:anim calcmode="lin" valueType="num">
                                      <p:cBhvr>
                                        <p:cTn id="7" dur="1000" fill="hold"/>
                                        <p:tgtEl>
                                          <p:spTgt spid="336"/>
                                        </p:tgtEl>
                                        <p:attrNameLst>
                                          <p:attrName>ppt_x</p:attrName>
                                        </p:attrNameLst>
                                      </p:cBhvr>
                                      <p:tavLst>
                                        <p:tav tm="0">
                                          <p:val>
                                            <p:strVal val="0-#ppt_w/2"/>
                                          </p:val>
                                        </p:tav>
                                        <p:tav tm="100000">
                                          <p:val>
                                            <p:strVal val="#ppt_x"/>
                                          </p:val>
                                        </p:tav>
                                      </p:tavLst>
                                    </p:anim>
                                    <p:anim calcmode="lin" valueType="num">
                                      <p:cBhvr>
                                        <p:cTn id="8" dur="1000" fill="hold"/>
                                        <p:tgtEl>
                                          <p:spTgt spid="33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9" presetClass="entr" presetSubtype="0" fill="hold" grpId="0" nodeType="clickEffect">
                                  <p:stCondLst>
                                    <p:cond delay="0"/>
                                  </p:stCondLst>
                                  <p:iterate>
                                    <p:tmAbs val="0"/>
                                  </p:iterate>
                                  <p:childTnLst>
                                    <p:set>
                                      <p:cBhvr>
                                        <p:cTn id="12" fill="hold"/>
                                        <p:tgtEl>
                                          <p:spTgt spid="358"/>
                                        </p:tgtEl>
                                        <p:attrNameLst>
                                          <p:attrName>style.visibility</p:attrName>
                                        </p:attrNameLst>
                                      </p:cBhvr>
                                      <p:to>
                                        <p:strVal val="visible"/>
                                      </p:to>
                                    </p:set>
                                    <p:animEffect transition="in" filter="dissolve">
                                      <p:cBhvr>
                                        <p:cTn id="13" dur="1000"/>
                                        <p:tgtEl>
                                          <p:spTgt spid="358"/>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8" fill="hold" grpId="0" nodeType="clickEffect">
                                  <p:stCondLst>
                                    <p:cond delay="0"/>
                                  </p:stCondLst>
                                  <p:iterate>
                                    <p:tmAbs val="0"/>
                                  </p:iterate>
                                  <p:childTnLst>
                                    <p:set>
                                      <p:cBhvr>
                                        <p:cTn id="17" fill="hold"/>
                                        <p:tgtEl>
                                          <p:spTgt spid="337"/>
                                        </p:tgtEl>
                                        <p:attrNameLst>
                                          <p:attrName>style.visibility</p:attrName>
                                        </p:attrNameLst>
                                      </p:cBhvr>
                                      <p:to>
                                        <p:strVal val="visible"/>
                                      </p:to>
                                    </p:set>
                                    <p:anim calcmode="lin" valueType="num">
                                      <p:cBhvr>
                                        <p:cTn id="18" dur="1000" fill="hold"/>
                                        <p:tgtEl>
                                          <p:spTgt spid="337"/>
                                        </p:tgtEl>
                                        <p:attrNameLst>
                                          <p:attrName>ppt_x</p:attrName>
                                        </p:attrNameLst>
                                      </p:cBhvr>
                                      <p:tavLst>
                                        <p:tav tm="0">
                                          <p:val>
                                            <p:strVal val="0-#ppt_w/2"/>
                                          </p:val>
                                        </p:tav>
                                        <p:tav tm="100000">
                                          <p:val>
                                            <p:strVal val="#ppt_x"/>
                                          </p:val>
                                        </p:tav>
                                      </p:tavLst>
                                    </p:anim>
                                    <p:anim calcmode="lin" valueType="num">
                                      <p:cBhvr>
                                        <p:cTn id="19" dur="1000" fill="hold"/>
                                        <p:tgtEl>
                                          <p:spTgt spid="337"/>
                                        </p:tgtEl>
                                        <p:attrNameLst>
                                          <p:attrName>ppt_y</p:attrName>
                                        </p:attrNameLst>
                                      </p:cBhvr>
                                      <p:tavLst>
                                        <p:tav tm="0">
                                          <p:val>
                                            <p:strVal val="#ppt_y"/>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2" fill="hold" grpId="0" nodeType="clickEffect">
                                  <p:stCondLst>
                                    <p:cond delay="0"/>
                                  </p:stCondLst>
                                  <p:iterate>
                                    <p:tmAbs val="0"/>
                                  </p:iterate>
                                  <p:childTnLst>
                                    <p:set>
                                      <p:cBhvr>
                                        <p:cTn id="23" fill="hold"/>
                                        <p:tgtEl>
                                          <p:spTgt spid="338"/>
                                        </p:tgtEl>
                                        <p:attrNameLst>
                                          <p:attrName>style.visibility</p:attrName>
                                        </p:attrNameLst>
                                      </p:cBhvr>
                                      <p:to>
                                        <p:strVal val="visible"/>
                                      </p:to>
                                    </p:set>
                                    <p:anim calcmode="lin" valueType="num">
                                      <p:cBhvr>
                                        <p:cTn id="24" dur="1000" fill="hold"/>
                                        <p:tgtEl>
                                          <p:spTgt spid="338"/>
                                        </p:tgtEl>
                                        <p:attrNameLst>
                                          <p:attrName>ppt_x</p:attrName>
                                        </p:attrNameLst>
                                      </p:cBhvr>
                                      <p:tavLst>
                                        <p:tav tm="0">
                                          <p:val>
                                            <p:strVal val="1+#ppt_w/2"/>
                                          </p:val>
                                        </p:tav>
                                        <p:tav tm="100000">
                                          <p:val>
                                            <p:strVal val="#ppt_x"/>
                                          </p:val>
                                        </p:tav>
                                      </p:tavLst>
                                    </p:anim>
                                    <p:anim calcmode="lin" valueType="num">
                                      <p:cBhvr>
                                        <p:cTn id="25" dur="1000" fill="hold"/>
                                        <p:tgtEl>
                                          <p:spTgt spid="338"/>
                                        </p:tgtEl>
                                        <p:attrNameLst>
                                          <p:attrName>ppt_y</p:attrName>
                                        </p:attrNameLst>
                                      </p:cBhvr>
                                      <p:tavLst>
                                        <p:tav tm="0">
                                          <p:val>
                                            <p:strVal val="#ppt_y"/>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9" presetClass="exit" presetSubtype="0" fill="hold" grpId="1" nodeType="clickEffect">
                                  <p:stCondLst>
                                    <p:cond delay="0"/>
                                  </p:stCondLst>
                                  <p:iterate>
                                    <p:tmAbs val="0"/>
                                  </p:iterate>
                                  <p:childTnLst>
                                    <p:animEffect transition="out" filter="dissolve">
                                      <p:cBhvr>
                                        <p:cTn id="29" dur="1000" fill="hold"/>
                                        <p:tgtEl>
                                          <p:spTgt spid="358"/>
                                        </p:tgtEl>
                                      </p:cBhvr>
                                    </p:animEffect>
                                    <p:set>
                                      <p:cBhvr>
                                        <p:cTn id="30" fill="hold">
                                          <p:stCondLst>
                                            <p:cond delay="999"/>
                                          </p:stCondLst>
                                        </p:cTn>
                                        <p:tgtEl>
                                          <p:spTgt spid="358"/>
                                        </p:tgtEl>
                                        <p:attrNameLst>
                                          <p:attrName>style.visibility</p:attrName>
                                        </p:attrNameLst>
                                      </p:cBhvr>
                                      <p:to>
                                        <p:strVal val="hidden"/>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2" fill="hold" grpId="0" nodeType="clickEffect">
                                  <p:stCondLst>
                                    <p:cond delay="0"/>
                                  </p:stCondLst>
                                  <p:iterate>
                                    <p:tmAbs val="0"/>
                                  </p:iterate>
                                  <p:childTnLst>
                                    <p:set>
                                      <p:cBhvr>
                                        <p:cTn id="34" fill="hold"/>
                                        <p:tgtEl>
                                          <p:spTgt spid="339"/>
                                        </p:tgtEl>
                                        <p:attrNameLst>
                                          <p:attrName>style.visibility</p:attrName>
                                        </p:attrNameLst>
                                      </p:cBhvr>
                                      <p:to>
                                        <p:strVal val="visible"/>
                                      </p:to>
                                    </p:set>
                                    <p:anim calcmode="lin" valueType="num">
                                      <p:cBhvr>
                                        <p:cTn id="35" dur="1000" fill="hold"/>
                                        <p:tgtEl>
                                          <p:spTgt spid="339"/>
                                        </p:tgtEl>
                                        <p:attrNameLst>
                                          <p:attrName>ppt_x</p:attrName>
                                        </p:attrNameLst>
                                      </p:cBhvr>
                                      <p:tavLst>
                                        <p:tav tm="0">
                                          <p:val>
                                            <p:strVal val="1+#ppt_w/2"/>
                                          </p:val>
                                        </p:tav>
                                        <p:tav tm="100000">
                                          <p:val>
                                            <p:strVal val="#ppt_x"/>
                                          </p:val>
                                        </p:tav>
                                      </p:tavLst>
                                    </p:anim>
                                    <p:anim calcmode="lin" valueType="num">
                                      <p:cBhvr>
                                        <p:cTn id="36" dur="1000" fill="hold"/>
                                        <p:tgtEl>
                                          <p:spTgt spid="3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6" grpId="0" animBg="1" advAuto="0"/>
      <p:bldP spid="337" grpId="0" animBg="1" advAuto="0"/>
      <p:bldP spid="338" grpId="0" animBg="1" advAuto="0"/>
      <p:bldP spid="339" grpId="0" animBg="1" advAuto="0"/>
      <p:bldP spid="358" grpId="0" animBg="1" advAuto="0"/>
      <p:bldP spid="358" grpId="1" animBg="1" advAuto="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ChangeArrowheads="1"/>
          </p:cNvSpPr>
          <p:nvPr/>
        </p:nvSpPr>
        <p:spPr bwMode="auto">
          <a:xfrm>
            <a:off x="952253" y="1219200"/>
            <a:ext cx="10246231" cy="46481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0" tIns="0" rIns="0" bIns="0"/>
          <a:lstStyle/>
          <a:p>
            <a:pPr marL="302631" indent="-302631">
              <a:spcBef>
                <a:spcPct val="20000"/>
              </a:spcBef>
              <a:buClr>
                <a:schemeClr val="tx2"/>
              </a:buClr>
              <a:buFontTx/>
              <a:buChar char="•"/>
              <a:defRPr/>
            </a:pPr>
            <a:r>
              <a:rPr lang="en-US" altLang="ja-JP" sz="2800" dirty="0" smtClean="0">
                <a:solidFill>
                  <a:schemeClr val="tx2"/>
                </a:solidFill>
                <a:latin typeface="Arial" charset="0"/>
                <a:ea typeface="ＭＳ Ｐゴシック" charset="0"/>
                <a:cs typeface="ＭＳ Ｐゴシック" charset="0"/>
              </a:rPr>
              <a:t>Maintains </a:t>
            </a:r>
            <a:r>
              <a:rPr lang="en-US" altLang="ja-JP" sz="2800" dirty="0">
                <a:solidFill>
                  <a:schemeClr val="tx2"/>
                </a:solidFill>
                <a:latin typeface="Arial" charset="0"/>
                <a:ea typeface="ＭＳ Ｐゴシック" charset="0"/>
                <a:cs typeface="ＭＳ Ｐゴシック" charset="0"/>
              </a:rPr>
              <a:t>a pool of database connections</a:t>
            </a:r>
          </a:p>
          <a:p>
            <a:pPr marL="302631" indent="-302631">
              <a:spcBef>
                <a:spcPct val="20000"/>
              </a:spcBef>
              <a:buClr>
                <a:schemeClr val="tx2"/>
              </a:buClr>
              <a:buFontTx/>
              <a:buChar char="•"/>
              <a:defRPr/>
            </a:pPr>
            <a:r>
              <a:rPr lang="en-US" altLang="ja-JP" sz="2800" dirty="0">
                <a:solidFill>
                  <a:schemeClr val="tx2"/>
                </a:solidFill>
                <a:latin typeface="Arial" charset="0"/>
                <a:ea typeface="ＭＳ Ｐゴシック" charset="0"/>
                <a:cs typeface="ＭＳ Ｐゴシック" charset="0"/>
              </a:rPr>
              <a:t>PL/SQL package state reset before every request</a:t>
            </a:r>
          </a:p>
          <a:p>
            <a:pPr marL="302631" indent="-302631">
              <a:spcBef>
                <a:spcPct val="20000"/>
              </a:spcBef>
              <a:buClr>
                <a:schemeClr val="tx2"/>
              </a:buClr>
              <a:buFontTx/>
              <a:buChar char="•"/>
              <a:defRPr/>
            </a:pPr>
            <a:r>
              <a:rPr lang="en-US" altLang="ja-JP" sz="2800" dirty="0">
                <a:solidFill>
                  <a:schemeClr val="tx2"/>
                </a:solidFill>
                <a:latin typeface="Arial" charset="0"/>
                <a:ea typeface="ＭＳ Ｐゴシック" charset="0"/>
                <a:cs typeface="ＭＳ Ｐゴシック" charset="0"/>
              </a:rPr>
              <a:t>Database sessions are ACTIVE only when performing a request, otherwise, connected but </a:t>
            </a:r>
            <a:r>
              <a:rPr lang="en-US" altLang="ja-JP" sz="2800" dirty="0" smtClean="0">
                <a:solidFill>
                  <a:schemeClr val="tx2"/>
                </a:solidFill>
                <a:latin typeface="Arial" charset="0"/>
                <a:ea typeface="ＭＳ Ｐゴシック" charset="0"/>
                <a:cs typeface="ＭＳ Ｐゴシック" charset="0"/>
              </a:rPr>
              <a:t>INACTIVE</a:t>
            </a:r>
            <a:endParaRPr lang="en-US" altLang="ja-JP" sz="2800" dirty="0">
              <a:solidFill>
                <a:schemeClr val="tx2"/>
              </a:solidFill>
              <a:latin typeface="Arial" charset="0"/>
              <a:ea typeface="ＭＳ Ｐゴシック" charset="0"/>
              <a:cs typeface="ＭＳ Ｐゴシック" charset="0"/>
            </a:endParaRPr>
          </a:p>
          <a:p>
            <a:pPr marL="457200" indent="-457200">
              <a:spcBef>
                <a:spcPct val="20000"/>
              </a:spcBef>
              <a:buClr>
                <a:schemeClr val="tx2"/>
              </a:buClr>
              <a:buFont typeface="Wingdings" pitchFamily="2" charset="2"/>
              <a:buChar char="Ø"/>
              <a:defRPr/>
            </a:pPr>
            <a:r>
              <a:rPr lang="en-US" altLang="ja-JP" sz="2800" dirty="0" smtClean="0">
                <a:solidFill>
                  <a:schemeClr val="tx2"/>
                </a:solidFill>
                <a:latin typeface="Arial" charset="0"/>
                <a:ea typeface="ＭＳ Ｐゴシック" charset="0"/>
                <a:cs typeface="ＭＳ Ｐゴシック" charset="0"/>
              </a:rPr>
              <a:t>Oracle Rest Data Services</a:t>
            </a:r>
          </a:p>
          <a:p>
            <a:pPr marL="757635" lvl="2" indent="-302631">
              <a:spcBef>
                <a:spcPct val="20000"/>
              </a:spcBef>
              <a:buClr>
                <a:schemeClr val="tx2"/>
              </a:buClr>
              <a:buFontTx/>
              <a:buChar char="•"/>
              <a:defRPr/>
            </a:pPr>
            <a:r>
              <a:rPr lang="en-US" altLang="ja-JP" sz="2400" dirty="0" smtClean="0">
                <a:solidFill>
                  <a:schemeClr val="tx2"/>
                </a:solidFill>
                <a:latin typeface="Arial" charset="0"/>
                <a:ea typeface="ＭＳ Ｐゴシック" charset="0"/>
                <a:cs typeface="ＭＳ Ｐゴシック" charset="0"/>
              </a:rPr>
              <a:t>JDBC Connection parameters</a:t>
            </a:r>
          </a:p>
          <a:p>
            <a:pPr marL="302631" indent="-302631">
              <a:spcBef>
                <a:spcPct val="20000"/>
              </a:spcBef>
              <a:buClr>
                <a:schemeClr val="tx2"/>
              </a:buClr>
              <a:buFont typeface="Wingdings" pitchFamily="2" charset="2"/>
              <a:buChar char="Ø"/>
              <a:defRPr/>
            </a:pPr>
            <a:r>
              <a:rPr lang="en-US" altLang="ja-JP" sz="2800" dirty="0" smtClean="0">
                <a:solidFill>
                  <a:schemeClr val="tx2"/>
                </a:solidFill>
                <a:latin typeface="Arial" charset="0"/>
                <a:ea typeface="ＭＳ Ｐゴシック" charset="0"/>
                <a:cs typeface="ＭＳ Ｐゴシック" charset="0"/>
              </a:rPr>
              <a:t>Single-threaded Oracle HTTP Server</a:t>
            </a:r>
          </a:p>
          <a:p>
            <a:pPr marL="759751" lvl="1" indent="-304747">
              <a:spcBef>
                <a:spcPct val="20000"/>
              </a:spcBef>
              <a:buClr>
                <a:schemeClr val="tx2"/>
              </a:buClr>
              <a:buFontTx/>
              <a:buChar char="•"/>
              <a:defRPr/>
            </a:pPr>
            <a:r>
              <a:rPr lang="en-US" altLang="ja-JP" sz="2400" dirty="0" err="1" smtClean="0">
                <a:solidFill>
                  <a:schemeClr val="tx2"/>
                </a:solidFill>
                <a:latin typeface="Arial" charset="0"/>
                <a:ea typeface="ＭＳ Ｐゴシック" charset="0"/>
                <a:cs typeface="ＭＳ Ｐゴシック" charset="0"/>
              </a:rPr>
              <a:t>MinSpareServers</a:t>
            </a:r>
            <a:r>
              <a:rPr lang="en-US" altLang="ja-JP" sz="2400" dirty="0" smtClean="0">
                <a:solidFill>
                  <a:schemeClr val="tx2"/>
                </a:solidFill>
                <a:latin typeface="Arial" charset="0"/>
                <a:ea typeface="ＭＳ Ｐゴシック" charset="0"/>
                <a:cs typeface="ＭＳ Ｐゴシック" charset="0"/>
              </a:rPr>
              <a:t> / </a:t>
            </a:r>
            <a:r>
              <a:rPr lang="en-US" altLang="ja-JP" sz="2400" dirty="0" err="1" smtClean="0">
                <a:solidFill>
                  <a:schemeClr val="tx2"/>
                </a:solidFill>
                <a:latin typeface="Arial" charset="0"/>
                <a:ea typeface="ＭＳ Ｐゴシック" charset="0"/>
                <a:cs typeface="ＭＳ Ｐゴシック" charset="0"/>
              </a:rPr>
              <a:t>MaxSpareServers</a:t>
            </a:r>
            <a:r>
              <a:rPr lang="en-US" altLang="ja-JP" sz="2400" dirty="0" smtClean="0">
                <a:solidFill>
                  <a:schemeClr val="tx2"/>
                </a:solidFill>
                <a:latin typeface="Arial" charset="0"/>
                <a:ea typeface="ＭＳ Ｐゴシック" charset="0"/>
                <a:cs typeface="ＭＳ Ｐゴシック" charset="0"/>
              </a:rPr>
              <a:t> / </a:t>
            </a:r>
            <a:r>
              <a:rPr lang="en-US" altLang="ja-JP" sz="2400" dirty="0" err="1" smtClean="0">
                <a:solidFill>
                  <a:schemeClr val="tx2"/>
                </a:solidFill>
                <a:latin typeface="Arial" charset="0"/>
                <a:ea typeface="ＭＳ Ｐゴシック" charset="0"/>
                <a:cs typeface="ＭＳ Ｐゴシック" charset="0"/>
              </a:rPr>
              <a:t>MaxClients</a:t>
            </a:r>
            <a:endParaRPr lang="en-US" altLang="ja-JP" sz="2400" dirty="0">
              <a:solidFill>
                <a:schemeClr val="tx2"/>
              </a:solidFill>
              <a:latin typeface="Arial" charset="0"/>
              <a:ea typeface="ＭＳ Ｐゴシック" charset="0"/>
              <a:cs typeface="ＭＳ Ｐゴシック" charset="0"/>
            </a:endParaRPr>
          </a:p>
          <a:p>
            <a:pPr marL="302631" indent="-302631">
              <a:spcBef>
                <a:spcPct val="20000"/>
              </a:spcBef>
              <a:buClr>
                <a:schemeClr val="tx2"/>
              </a:buClr>
              <a:buFont typeface="Wingdings" pitchFamily="2" charset="2"/>
              <a:buChar char="Ø"/>
              <a:defRPr/>
            </a:pPr>
            <a:r>
              <a:rPr lang="en-US" altLang="ja-JP" sz="2800" dirty="0" smtClean="0">
                <a:solidFill>
                  <a:schemeClr val="tx2"/>
                </a:solidFill>
                <a:latin typeface="Arial" charset="0"/>
                <a:ea typeface="ＭＳ Ｐゴシック" charset="0"/>
                <a:cs typeface="ＭＳ Ｐゴシック" charset="0"/>
              </a:rPr>
              <a:t>Embedded PL/SQL Gateway (init.ora)</a:t>
            </a:r>
          </a:p>
          <a:p>
            <a:pPr marL="759751" lvl="1" indent="-304747">
              <a:spcBef>
                <a:spcPct val="20000"/>
              </a:spcBef>
              <a:buClr>
                <a:schemeClr val="tx2"/>
              </a:buClr>
              <a:buFontTx/>
              <a:buChar char="•"/>
              <a:defRPr/>
            </a:pPr>
            <a:r>
              <a:rPr lang="en-US" altLang="ja-JP" sz="2400" dirty="0" smtClean="0">
                <a:solidFill>
                  <a:schemeClr val="tx2"/>
                </a:solidFill>
                <a:latin typeface="Arial" charset="0"/>
                <a:ea typeface="ＭＳ Ｐゴシック" charset="0"/>
                <a:cs typeface="ＭＳ Ｐゴシック" charset="0"/>
              </a:rPr>
              <a:t>SHARED_SERVERS / MAX_SHARED_SERVERS</a:t>
            </a:r>
          </a:p>
          <a:p>
            <a:pPr lvl="2" indent="-306864">
              <a:spcBef>
                <a:spcPct val="20000"/>
              </a:spcBef>
              <a:buClr>
                <a:schemeClr val="tx2"/>
              </a:buClr>
              <a:buFontTx/>
              <a:buChar char="•"/>
              <a:defRPr/>
            </a:pPr>
            <a:endParaRPr lang="en-US" altLang="ja-JP" sz="2800" dirty="0">
              <a:solidFill>
                <a:schemeClr val="tx2"/>
              </a:solidFill>
              <a:latin typeface="Arial" charset="0"/>
              <a:ea typeface="ＭＳ Ｐゴシック" charset="0"/>
              <a:cs typeface="ＭＳ Ｐゴシック" charset="0"/>
            </a:endParaRPr>
          </a:p>
        </p:txBody>
      </p:sp>
      <p:sp>
        <p:nvSpPr>
          <p:cNvPr id="8"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Connection Pool </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5"/>
          <p:cNvSpPr txBox="1">
            <a:spLocks noChangeArrowheads="1"/>
          </p:cNvSpPr>
          <p:nvPr/>
        </p:nvSpPr>
        <p:spPr bwMode="auto">
          <a:xfrm>
            <a:off x="810048" y="4855211"/>
            <a:ext cx="10618363" cy="1040093"/>
          </a:xfrm>
          <a:prstGeom prst="rect">
            <a:avLst/>
          </a:prstGeom>
          <a:noFill/>
          <a:ln w="9525">
            <a:noFill/>
            <a:round/>
            <a:headEnd/>
            <a:tailEnd/>
          </a:ln>
        </p:spPr>
        <p:txBody>
          <a:bodyPr wrap="square" lIns="119979" tIns="62389" rIns="119979" bIns="62389">
            <a:spAutoFit/>
          </a:bodyPr>
          <a:lstStyle/>
          <a:p>
            <a:pPr marL="302631" indent="-302631">
              <a:spcBef>
                <a:spcPct val="20000"/>
              </a:spcBef>
              <a:buClr>
                <a:schemeClr val="tx2"/>
              </a:buClr>
              <a:buFontTx/>
              <a:buChar char="•"/>
              <a:defRPr/>
            </a:pPr>
            <a:r>
              <a:rPr lang="en-US" altLang="ja-JP" sz="2700" dirty="0" smtClean="0">
                <a:solidFill>
                  <a:schemeClr val="tx2"/>
                </a:solidFill>
                <a:latin typeface="Arial" charset="0"/>
                <a:ea typeface="ＭＳ Ｐゴシック" charset="0"/>
                <a:cs typeface="ＭＳ Ｐゴシック" charset="0"/>
              </a:rPr>
              <a:t>Only active page requests are consuming resources</a:t>
            </a:r>
          </a:p>
          <a:p>
            <a:pPr marL="302631" indent="-302631">
              <a:spcBef>
                <a:spcPct val="20000"/>
              </a:spcBef>
              <a:buClr>
                <a:schemeClr val="tx2"/>
              </a:buClr>
              <a:buFontTx/>
              <a:buChar char="•"/>
              <a:defRPr/>
            </a:pPr>
            <a:r>
              <a:rPr lang="en-US" altLang="ja-JP" sz="2700" dirty="0" smtClean="0">
                <a:solidFill>
                  <a:schemeClr val="tx2"/>
                </a:solidFill>
                <a:latin typeface="Arial" charset="0"/>
                <a:ea typeface="ＭＳ Ｐゴシック" charset="0"/>
                <a:cs typeface="ＭＳ Ｐゴシック" charset="0"/>
              </a:rPr>
              <a:t>Inactive sessions are idle</a:t>
            </a:r>
            <a:endParaRPr lang="en-GB" sz="2700" dirty="0">
              <a:solidFill>
                <a:schemeClr val="tx2"/>
              </a:solidFill>
            </a:endParaRPr>
          </a:p>
        </p:txBody>
      </p:sp>
      <p:pic>
        <p:nvPicPr>
          <p:cNvPr id="5" name="Picture 1"/>
          <p:cNvPicPr>
            <a:picLocks noChangeAspect="1"/>
          </p:cNvPicPr>
          <p:nvPr/>
        </p:nvPicPr>
        <p:blipFill>
          <a:blip r:embed="rId3" cstate="print"/>
          <a:srcRect/>
          <a:stretch>
            <a:fillRect/>
          </a:stretch>
        </p:blipFill>
        <p:spPr bwMode="auto">
          <a:xfrm>
            <a:off x="507868" y="1868488"/>
            <a:ext cx="11274663" cy="2559051"/>
          </a:xfrm>
          <a:prstGeom prst="rect">
            <a:avLst/>
          </a:prstGeom>
          <a:noFill/>
          <a:ln w="9525">
            <a:noFill/>
            <a:miter lim="800000"/>
            <a:headEnd/>
            <a:tailEnd/>
          </a:ln>
        </p:spPr>
      </p:pic>
      <p:sp>
        <p:nvSpPr>
          <p:cNvPr id="9"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Connection Pool </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
        <p:nvSpPr>
          <p:cNvPr id="10" name="Text Placeholder 2"/>
          <p:cNvSpPr txBox="1">
            <a:spLocks/>
          </p:cNvSpPr>
          <p:nvPr/>
        </p:nvSpPr>
        <p:spPr>
          <a:xfrm>
            <a:off x="455612" y="914400"/>
            <a:ext cx="11125198" cy="343299"/>
          </a:xfrm>
          <a:prstGeom prst="rect">
            <a:avLst/>
          </a:prstGeom>
        </p:spPr>
        <p:txBody>
          <a:bodyPr/>
          <a:lstStyle/>
          <a:p>
            <a:pPr marL="228600" lvl="0" indent="-228600">
              <a:lnSpc>
                <a:spcPct val="90000"/>
              </a:lnSpc>
              <a:spcBef>
                <a:spcPts val="1200"/>
              </a:spcBef>
              <a:buClr>
                <a:schemeClr val="tx1">
                  <a:lumMod val="60000"/>
                  <a:lumOff val="40000"/>
                </a:schemeClr>
              </a:buClr>
            </a:pPr>
            <a:r>
              <a:rPr lang="en-GB" sz="2400" b="1" dirty="0" smtClean="0"/>
              <a:t>Reviewing Active Sessions</a:t>
            </a:r>
            <a:endParaRPr kumimoji="0" lang="en-US" sz="2400" b="1" i="0" u="none" strike="noStrike" kern="1200" cap="none" spc="0" normalizeH="0" baseline="0" noProof="0" dirty="0">
              <a:ln>
                <a:noFill/>
              </a:ln>
              <a:effectLst/>
              <a:uLnTx/>
              <a:uFillTx/>
              <a:latin typeface="+mn-lt"/>
              <a:ea typeface="+mn-ea"/>
              <a:cs typeface="+mn-cs"/>
            </a:endParaRPr>
          </a:p>
        </p:txBody>
      </p:sp>
    </p:spTree>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p:cNvSpPr txBox="1"/>
          <p:nvPr/>
        </p:nvSpPr>
        <p:spPr>
          <a:xfrm>
            <a:off x="3368856" y="2882901"/>
            <a:ext cx="246243" cy="400087"/>
          </a:xfrm>
          <a:prstGeom prst="rect">
            <a:avLst/>
          </a:prstGeom>
          <a:noFill/>
        </p:spPr>
        <p:txBody>
          <a:bodyPr wrap="none" lIns="121899" tIns="60949" rIns="121899" bIns="60949" rtlCol="0">
            <a:spAutoFit/>
          </a:bodyPr>
          <a:lstStyle/>
          <a:p>
            <a:endParaRPr lang="en-US" dirty="0"/>
          </a:p>
        </p:txBody>
      </p:sp>
      <p:sp>
        <p:nvSpPr>
          <p:cNvPr id="28" name="Content Placeholder 2"/>
          <p:cNvSpPr>
            <a:spLocks noGrp="1"/>
          </p:cNvSpPr>
          <p:nvPr>
            <p:ph idx="1"/>
          </p:nvPr>
        </p:nvSpPr>
        <p:spPr>
          <a:xfrm>
            <a:off x="865492" y="1592717"/>
            <a:ext cx="10047316" cy="3724096"/>
          </a:xfrm>
        </p:spPr>
        <p:txBody>
          <a:bodyPr/>
          <a:lstStyle/>
          <a:p>
            <a:pPr marL="376701" indent="-376701">
              <a:spcBef>
                <a:spcPts val="0"/>
              </a:spcBef>
              <a:spcAft>
                <a:spcPts val="800"/>
              </a:spcAft>
            </a:pPr>
            <a:r>
              <a:rPr lang="en-US" sz="2800" dirty="0" smtClean="0">
                <a:solidFill>
                  <a:schemeClr val="tx2"/>
                </a:solidFill>
              </a:rPr>
              <a:t>Physical connection from pool established as APEX_PUBLIC_USER</a:t>
            </a:r>
          </a:p>
          <a:p>
            <a:pPr marL="833821" lvl="1" indent="-376701">
              <a:spcBef>
                <a:spcPts val="0"/>
              </a:spcBef>
              <a:spcAft>
                <a:spcPts val="800"/>
              </a:spcAft>
            </a:pPr>
            <a:r>
              <a:rPr lang="en-US" sz="2800" dirty="0" smtClean="0">
                <a:solidFill>
                  <a:schemeClr val="tx2"/>
                </a:solidFill>
              </a:rPr>
              <a:t>Minimally privileged database user</a:t>
            </a:r>
          </a:p>
          <a:p>
            <a:pPr marL="376701" indent="-376701">
              <a:spcBef>
                <a:spcPts val="0"/>
              </a:spcBef>
              <a:spcAft>
                <a:spcPts val="800"/>
              </a:spcAft>
            </a:pPr>
            <a:r>
              <a:rPr lang="en-US" sz="2800" dirty="0" smtClean="0">
                <a:solidFill>
                  <a:schemeClr val="tx2"/>
                </a:solidFill>
              </a:rPr>
              <a:t>An APEX workspace is mapped to one or more database users (schemas)</a:t>
            </a:r>
          </a:p>
          <a:p>
            <a:pPr marL="376701" indent="-376701">
              <a:spcBef>
                <a:spcPts val="0"/>
              </a:spcBef>
              <a:spcAft>
                <a:spcPts val="800"/>
              </a:spcAft>
            </a:pPr>
            <a:r>
              <a:rPr lang="en-US" sz="2800" dirty="0" smtClean="0">
                <a:solidFill>
                  <a:schemeClr val="tx2"/>
                </a:solidFill>
              </a:rPr>
              <a:t>These DB users parse the SQL of APEX applications</a:t>
            </a:r>
          </a:p>
          <a:p>
            <a:pPr marL="376701" indent="-376701">
              <a:spcBef>
                <a:spcPts val="0"/>
              </a:spcBef>
              <a:spcAft>
                <a:spcPts val="800"/>
              </a:spcAft>
            </a:pPr>
            <a:r>
              <a:rPr lang="en-US" sz="2800" dirty="0" smtClean="0">
                <a:solidFill>
                  <a:schemeClr val="tx2"/>
                </a:solidFill>
              </a:rPr>
              <a:t>SYS.DBMS_SYS_SQL enables the APEX engine to parse SQL </a:t>
            </a:r>
            <a:br>
              <a:rPr lang="en-US" sz="2800" dirty="0" smtClean="0">
                <a:solidFill>
                  <a:schemeClr val="tx2"/>
                </a:solidFill>
              </a:rPr>
            </a:br>
            <a:r>
              <a:rPr lang="en-US" sz="2800" dirty="0" smtClean="0">
                <a:solidFill>
                  <a:schemeClr val="tx2"/>
                </a:solidFill>
              </a:rPr>
              <a:t>as another user</a:t>
            </a:r>
          </a:p>
          <a:p>
            <a:pPr marL="376701" indent="-376701">
              <a:spcBef>
                <a:spcPts val="0"/>
              </a:spcBef>
              <a:spcAft>
                <a:spcPts val="800"/>
              </a:spcAft>
            </a:pPr>
            <a:endParaRPr lang="en-US" sz="2800" dirty="0" smtClean="0">
              <a:solidFill>
                <a:schemeClr val="tx2"/>
              </a:solidFill>
            </a:endParaRPr>
          </a:p>
        </p:txBody>
      </p:sp>
      <p:sp>
        <p:nvSpPr>
          <p:cNvPr id="7"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Parsing of SQL </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dirty="0" smtClean="0">
                <a:solidFill>
                  <a:schemeClr val="tx2"/>
                </a:solidFill>
              </a:rPr>
              <a:t>Single Database Instance serving Multiple Departments</a:t>
            </a:r>
            <a:endParaRPr lang="en-US" sz="2400" dirty="0">
              <a:solidFill>
                <a:srgbClr val="3366FF"/>
              </a:solidFill>
            </a:endParaRPr>
          </a:p>
        </p:txBody>
      </p:sp>
      <p:sp>
        <p:nvSpPr>
          <p:cNvPr id="30" name="Text Box 5"/>
          <p:cNvSpPr txBox="1">
            <a:spLocks noChangeArrowheads="1"/>
          </p:cNvSpPr>
          <p:nvPr/>
        </p:nvSpPr>
        <p:spPr bwMode="auto">
          <a:xfrm>
            <a:off x="6651101" y="1598449"/>
            <a:ext cx="5310711" cy="4192751"/>
          </a:xfrm>
          <a:prstGeom prst="rect">
            <a:avLst/>
          </a:prstGeom>
          <a:noFill/>
          <a:ln w="9525">
            <a:noFill/>
            <a:round/>
            <a:headEnd/>
            <a:tailEnd/>
          </a:ln>
        </p:spPr>
        <p:txBody>
          <a:bodyPr wrap="square" lIns="119979" tIns="62389" rIns="119979" bIns="62389">
            <a:spAutoFit/>
          </a:bodyPr>
          <a:lstStyle/>
          <a:p>
            <a:pPr marL="217979" indent="-217979">
              <a:lnSpc>
                <a:spcPct val="90000"/>
              </a:lnSpc>
              <a:spcBef>
                <a:spcPts val="800"/>
              </a:spcBef>
              <a:buClr>
                <a:schemeClr val="accent4"/>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2400" dirty="0" smtClean="0">
                <a:solidFill>
                  <a:schemeClr val="tx2"/>
                </a:solidFill>
              </a:rPr>
              <a:t>Workspaces used to define application definitions / Schemas hold data</a:t>
            </a:r>
          </a:p>
          <a:p>
            <a:pPr marL="217979" indent="-217979">
              <a:lnSpc>
                <a:spcPct val="90000"/>
              </a:lnSpc>
              <a:spcBef>
                <a:spcPts val="800"/>
              </a:spcBef>
              <a:buClr>
                <a:schemeClr val="accent4"/>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2400" dirty="0" smtClean="0">
                <a:solidFill>
                  <a:schemeClr val="tx2"/>
                </a:solidFill>
              </a:rPr>
              <a:t>Many-to-many relationship between Workspaces and Schemas</a:t>
            </a:r>
          </a:p>
          <a:p>
            <a:pPr marL="217979" indent="-217979">
              <a:lnSpc>
                <a:spcPct val="90000"/>
              </a:lnSpc>
              <a:spcBef>
                <a:spcPts val="800"/>
              </a:spcBef>
              <a:buClr>
                <a:schemeClr val="accent4"/>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2400" dirty="0" smtClean="0">
                <a:solidFill>
                  <a:schemeClr val="tx2"/>
                </a:solidFill>
              </a:rPr>
              <a:t>Instance Administrators manage the environment and schema access</a:t>
            </a:r>
          </a:p>
          <a:p>
            <a:pPr marL="217979" indent="-217979">
              <a:lnSpc>
                <a:spcPct val="90000"/>
              </a:lnSpc>
              <a:spcBef>
                <a:spcPts val="800"/>
              </a:spcBef>
              <a:buClr>
                <a:schemeClr val="accent4"/>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2400" dirty="0" smtClean="0">
                <a:solidFill>
                  <a:schemeClr val="tx2"/>
                </a:solidFill>
              </a:rPr>
              <a:t>Departments can request more space, and access to a new schema</a:t>
            </a:r>
          </a:p>
          <a:p>
            <a:pPr marL="217979" indent="-217979">
              <a:lnSpc>
                <a:spcPct val="90000"/>
              </a:lnSpc>
              <a:spcBef>
                <a:spcPts val="800"/>
              </a:spcBef>
              <a:buClr>
                <a:schemeClr val="accent4"/>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2400" dirty="0" smtClean="0">
                <a:solidFill>
                  <a:schemeClr val="tx2"/>
                </a:solidFill>
              </a:rPr>
              <a:t>For example, </a:t>
            </a:r>
            <a:r>
              <a:rPr lang="en-US" sz="2400" dirty="0" smtClean="0">
                <a:solidFill>
                  <a:schemeClr val="tx2"/>
                </a:solidFill>
                <a:hlinkClick r:id="rId3"/>
              </a:rPr>
              <a:t>http://apex.oracle.com</a:t>
            </a:r>
            <a:r>
              <a:rPr lang="en-US" sz="2400" dirty="0" smtClean="0">
                <a:solidFill>
                  <a:schemeClr val="tx2"/>
                </a:solidFill>
              </a:rPr>
              <a:t> </a:t>
            </a:r>
            <a:br>
              <a:rPr lang="en-US" sz="2400" dirty="0" smtClean="0">
                <a:solidFill>
                  <a:schemeClr val="tx2"/>
                </a:solidFill>
              </a:rPr>
            </a:br>
            <a:r>
              <a:rPr lang="en-US" sz="2400" dirty="0" smtClean="0">
                <a:solidFill>
                  <a:schemeClr val="tx2"/>
                </a:solidFill>
              </a:rPr>
              <a:t>has over 20,000 Workspaces </a:t>
            </a:r>
            <a:br>
              <a:rPr lang="en-US" sz="2400" dirty="0" smtClean="0">
                <a:solidFill>
                  <a:schemeClr val="tx2"/>
                </a:solidFill>
              </a:rPr>
            </a:br>
            <a:r>
              <a:rPr lang="en-US" sz="2400" dirty="0" smtClean="0">
                <a:solidFill>
                  <a:schemeClr val="tx2"/>
                </a:solidFill>
              </a:rPr>
              <a:t>as of July, 2014</a:t>
            </a:r>
          </a:p>
        </p:txBody>
      </p:sp>
      <p:sp>
        <p:nvSpPr>
          <p:cNvPr id="8" name="Text Placeholder 2"/>
          <p:cNvSpPr txBox="1">
            <a:spLocks/>
          </p:cNvSpPr>
          <p:nvPr/>
        </p:nvSpPr>
        <p:spPr>
          <a:xfrm>
            <a:off x="455612" y="914400"/>
            <a:ext cx="11125198" cy="343299"/>
          </a:xfrm>
          <a:prstGeom prst="rect">
            <a:avLst/>
          </a:prstGeom>
        </p:spPr>
        <p:txBody>
          <a:bodyPr/>
          <a:lstStyle/>
          <a:p>
            <a:pPr marL="228600" lvl="0" indent="-228600">
              <a:lnSpc>
                <a:spcPct val="90000"/>
              </a:lnSpc>
              <a:spcBef>
                <a:spcPts val="1200"/>
              </a:spcBef>
              <a:buClr>
                <a:schemeClr val="tx1">
                  <a:lumMod val="60000"/>
                  <a:lumOff val="40000"/>
                </a:schemeClr>
              </a:buClr>
            </a:pPr>
            <a:r>
              <a:rPr lang="en-GB" sz="2400" b="1" dirty="0" smtClean="0"/>
              <a:t>Easily managed with optional self-service provisioning</a:t>
            </a:r>
            <a:endParaRPr kumimoji="0" lang="en-US" sz="2400" b="1" i="0" u="none" strike="noStrike" kern="1200" cap="none" spc="0" normalizeH="0" baseline="0" noProof="0" dirty="0">
              <a:ln>
                <a:noFill/>
              </a:ln>
              <a:effectLst/>
              <a:uLnTx/>
              <a:uFillTx/>
              <a:latin typeface="+mn-lt"/>
              <a:ea typeface="+mn-ea"/>
              <a:cs typeface="+mn-cs"/>
            </a:endParaRPr>
          </a:p>
        </p:txBody>
      </p:sp>
      <p:pic>
        <p:nvPicPr>
          <p:cNvPr id="2050" name="D97F59EE-14EB-471A-B750-B0DD0558EC56" descr="4F1809D8-9FC2-460F-8C64-1F24EBD7683C@us"/>
          <p:cNvPicPr>
            <a:picLocks noChangeAspect="1" noChangeArrowheads="1"/>
          </p:cNvPicPr>
          <p:nvPr/>
        </p:nvPicPr>
        <p:blipFill>
          <a:blip r:embed="rId4" cstate="print"/>
          <a:srcRect/>
          <a:stretch>
            <a:fillRect/>
          </a:stretch>
        </p:blipFill>
        <p:spPr bwMode="auto">
          <a:xfrm>
            <a:off x="258731" y="1905000"/>
            <a:ext cx="6292881" cy="3381375"/>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531812" y="406400"/>
            <a:ext cx="11125200" cy="508000"/>
          </a:xfrm>
        </p:spPr>
        <p:txBody>
          <a:bodyPr anchor="t"/>
          <a:lstStyle/>
          <a:p>
            <a:r>
              <a:rPr lang="en-US" dirty="0" smtClean="0">
                <a:solidFill>
                  <a:schemeClr val="tx2"/>
                </a:solidFill>
              </a:rPr>
              <a:t>Data Sources</a:t>
            </a:r>
            <a:endParaRPr lang="en-US" sz="2700" dirty="0">
              <a:solidFill>
                <a:srgbClr val="3366FF"/>
              </a:solidFill>
            </a:endParaRPr>
          </a:p>
        </p:txBody>
      </p:sp>
      <p:sp>
        <p:nvSpPr>
          <p:cNvPr id="9" name="Text Placeholder 2"/>
          <p:cNvSpPr txBox="1">
            <a:spLocks/>
          </p:cNvSpPr>
          <p:nvPr/>
        </p:nvSpPr>
        <p:spPr>
          <a:xfrm>
            <a:off x="455612" y="914400"/>
            <a:ext cx="11125198" cy="343299"/>
          </a:xfrm>
          <a:prstGeom prst="rect">
            <a:avLst/>
          </a:prstGeom>
        </p:spPr>
        <p:txBody>
          <a:bodyPr/>
          <a:lstStyle/>
          <a:p>
            <a:pPr marL="228600" lvl="0" indent="-228600">
              <a:lnSpc>
                <a:spcPct val="90000"/>
              </a:lnSpc>
              <a:spcBef>
                <a:spcPts val="1200"/>
              </a:spcBef>
              <a:buClr>
                <a:schemeClr val="tx1">
                  <a:lumMod val="60000"/>
                  <a:lumOff val="40000"/>
                </a:schemeClr>
              </a:buClr>
            </a:pPr>
            <a:r>
              <a:rPr lang="en-GB" sz="2400" b="1" dirty="0" smtClean="0"/>
              <a:t>Utilize the Oracle Database / Web Services</a:t>
            </a:r>
            <a:endParaRPr kumimoji="0" lang="en-US" sz="2400" b="1" i="0" u="none" strike="noStrike" kern="1200" cap="none" spc="0" normalizeH="0" baseline="0" noProof="0" dirty="0">
              <a:ln>
                <a:noFill/>
              </a:ln>
              <a:effectLst/>
              <a:uLnTx/>
              <a:uFillTx/>
              <a:latin typeface="+mn-lt"/>
              <a:ea typeface="+mn-ea"/>
              <a:cs typeface="+mn-cs"/>
            </a:endParaRPr>
          </a:p>
        </p:txBody>
      </p:sp>
      <p:pic>
        <p:nvPicPr>
          <p:cNvPr id="1026" name="E44CD890-587C-4B83-8F48-4CDA86BB5B84" descr="7D0A4BDC-ECEF-4CC0-8AC5-905E10435166@us"/>
          <p:cNvPicPr>
            <a:picLocks noChangeAspect="1" noChangeArrowheads="1"/>
          </p:cNvPicPr>
          <p:nvPr/>
        </p:nvPicPr>
        <p:blipFill>
          <a:blip r:embed="rId3" cstate="print"/>
          <a:srcRect/>
          <a:stretch>
            <a:fillRect/>
          </a:stretch>
        </p:blipFill>
        <p:spPr bwMode="auto">
          <a:xfrm>
            <a:off x="2170396" y="1600200"/>
            <a:ext cx="7657816" cy="4114800"/>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531151" y="1371600"/>
            <a:ext cx="11126522" cy="3962400"/>
          </a:xfrm>
        </p:spPr>
        <p:txBody>
          <a:bodyPr/>
          <a:lstStyle/>
          <a:p>
            <a:pPr>
              <a:buClr>
                <a:schemeClr val="tx1"/>
              </a:buClr>
            </a:pPr>
            <a:r>
              <a:rPr lang="en-US" sz="3200" dirty="0" smtClean="0">
                <a:solidFill>
                  <a:schemeClr val="tx2"/>
                </a:solidFill>
              </a:rPr>
              <a:t>Database links can be “chatty”</a:t>
            </a:r>
          </a:p>
          <a:p>
            <a:pPr>
              <a:buClr>
                <a:schemeClr val="tx1"/>
              </a:buClr>
            </a:pPr>
            <a:r>
              <a:rPr lang="en-US" sz="3200" dirty="0" smtClean="0">
                <a:solidFill>
                  <a:schemeClr val="tx2"/>
                </a:solidFill>
              </a:rPr>
              <a:t>Strongly recommend </a:t>
            </a:r>
            <a:r>
              <a:rPr lang="en-US" sz="3200" dirty="0" smtClean="0">
                <a:solidFill>
                  <a:schemeClr val="tx2"/>
                </a:solidFill>
              </a:rPr>
              <a:t>REST Web </a:t>
            </a:r>
            <a:r>
              <a:rPr lang="en-US" sz="3200" dirty="0" err="1" smtClean="0">
                <a:solidFill>
                  <a:schemeClr val="tx2"/>
                </a:solidFill>
              </a:rPr>
              <a:t>Servivces</a:t>
            </a:r>
            <a:r>
              <a:rPr lang="en-US" sz="3200" dirty="0" smtClean="0">
                <a:solidFill>
                  <a:schemeClr val="tx2"/>
                </a:solidFill>
              </a:rPr>
              <a:t>, materialized </a:t>
            </a:r>
            <a:r>
              <a:rPr lang="en-US" sz="3200" dirty="0" smtClean="0">
                <a:solidFill>
                  <a:schemeClr val="tx2"/>
                </a:solidFill>
              </a:rPr>
              <a:t>views or refreshable tables</a:t>
            </a:r>
          </a:p>
          <a:p>
            <a:pPr>
              <a:buClr>
                <a:schemeClr val="tx1"/>
              </a:buClr>
            </a:pPr>
            <a:r>
              <a:rPr lang="en-US" sz="3200" dirty="0" smtClean="0">
                <a:solidFill>
                  <a:schemeClr val="tx2"/>
                </a:solidFill>
              </a:rPr>
              <a:t>Only use database links when no other option available</a:t>
            </a:r>
          </a:p>
          <a:p>
            <a:pPr>
              <a:buClr>
                <a:schemeClr val="tx1"/>
              </a:buClr>
            </a:pPr>
            <a:r>
              <a:rPr lang="en-US" sz="3200" dirty="0" err="1" smtClean="0">
                <a:solidFill>
                  <a:schemeClr val="tx2"/>
                </a:solidFill>
              </a:rPr>
              <a:t>apex_util.close_open_db_links</a:t>
            </a:r>
            <a:r>
              <a:rPr lang="en-US" sz="3200" dirty="0" smtClean="0">
                <a:solidFill>
                  <a:schemeClr val="tx2"/>
                </a:solidFill>
              </a:rPr>
              <a:t> – configure in ORDS</a:t>
            </a:r>
          </a:p>
          <a:p>
            <a:pPr marL="274320" lvl="1" indent="0">
              <a:buClr>
                <a:schemeClr val="tx1"/>
              </a:buClr>
              <a:buNone/>
            </a:pPr>
            <a:r>
              <a:rPr lang="en-US" sz="1800" dirty="0">
                <a:solidFill>
                  <a:schemeClr val="tx2"/>
                </a:solidFill>
                <a:latin typeface="Courier New"/>
                <a:cs typeface="Courier New"/>
              </a:rPr>
              <a:t>&lt;entry key="</a:t>
            </a:r>
            <a:r>
              <a:rPr lang="en-US" sz="1800" dirty="0" err="1">
                <a:solidFill>
                  <a:schemeClr val="tx2"/>
                </a:solidFill>
                <a:latin typeface="Courier New"/>
                <a:cs typeface="Courier New"/>
              </a:rPr>
              <a:t>procedure.postProcess</a:t>
            </a:r>
            <a:r>
              <a:rPr lang="en-US" sz="1800" dirty="0">
                <a:solidFill>
                  <a:schemeClr val="tx2"/>
                </a:solidFill>
                <a:latin typeface="Courier New"/>
                <a:cs typeface="Courier New"/>
              </a:rPr>
              <a:t>"&gt;</a:t>
            </a:r>
            <a:r>
              <a:rPr lang="en-US" sz="1800" dirty="0" err="1">
                <a:solidFill>
                  <a:schemeClr val="tx2"/>
                </a:solidFill>
                <a:latin typeface="Courier New"/>
                <a:cs typeface="Courier New"/>
              </a:rPr>
              <a:t>apex_util.close_open_db_links</a:t>
            </a:r>
            <a:r>
              <a:rPr lang="en-US" sz="1800" dirty="0">
                <a:solidFill>
                  <a:schemeClr val="tx2"/>
                </a:solidFill>
                <a:latin typeface="Courier New"/>
                <a:cs typeface="Courier New"/>
              </a:rPr>
              <a:t>&lt;/entry&gt;</a:t>
            </a:r>
          </a:p>
          <a:p>
            <a:pPr marL="274320" lvl="1" indent="0">
              <a:buClr>
                <a:schemeClr val="tx1"/>
              </a:buClr>
              <a:buNone/>
            </a:pPr>
            <a:r>
              <a:rPr lang="en-US" sz="1800" dirty="0">
                <a:solidFill>
                  <a:schemeClr val="tx2"/>
                </a:solidFill>
                <a:latin typeface="Courier New"/>
                <a:cs typeface="Courier New"/>
              </a:rPr>
              <a:t>&lt;entry key="</a:t>
            </a:r>
            <a:r>
              <a:rPr lang="en-US" sz="1800" dirty="0" err="1">
                <a:solidFill>
                  <a:schemeClr val="tx2"/>
                </a:solidFill>
                <a:latin typeface="Courier New"/>
                <a:cs typeface="Courier New"/>
              </a:rPr>
              <a:t>procedure.preProcess</a:t>
            </a:r>
            <a:r>
              <a:rPr lang="en-US" sz="1800" dirty="0">
                <a:solidFill>
                  <a:schemeClr val="tx2"/>
                </a:solidFill>
                <a:latin typeface="Courier New"/>
                <a:cs typeface="Courier New"/>
              </a:rPr>
              <a:t>"&gt;</a:t>
            </a:r>
            <a:r>
              <a:rPr lang="en-US" sz="1800" dirty="0" err="1">
                <a:solidFill>
                  <a:schemeClr val="tx2"/>
                </a:solidFill>
                <a:latin typeface="Courier New"/>
                <a:cs typeface="Courier New"/>
              </a:rPr>
              <a:t>apex_util.close_open_db_links</a:t>
            </a:r>
            <a:r>
              <a:rPr lang="en-US" sz="1800" dirty="0">
                <a:solidFill>
                  <a:schemeClr val="tx2"/>
                </a:solidFill>
                <a:latin typeface="Courier New"/>
                <a:cs typeface="Courier New"/>
              </a:rPr>
              <a:t>&lt;/entry&gt;</a:t>
            </a:r>
            <a:endParaRPr lang="en-US" sz="1800" dirty="0" smtClean="0">
              <a:solidFill>
                <a:schemeClr val="tx2"/>
              </a:solidFill>
              <a:latin typeface="Courier New"/>
              <a:cs typeface="Courier New"/>
            </a:endParaRPr>
          </a:p>
          <a:p>
            <a:pPr>
              <a:buClr>
                <a:schemeClr val="tx1"/>
              </a:buClr>
            </a:pPr>
            <a:r>
              <a:rPr lang="en-US" sz="3200" dirty="0" smtClean="0">
                <a:solidFill>
                  <a:schemeClr val="tx2"/>
                </a:solidFill>
              </a:rPr>
              <a:t>“Sniper” database job</a:t>
            </a:r>
          </a:p>
          <a:p>
            <a:pPr>
              <a:buClr>
                <a:schemeClr val="tx1"/>
              </a:buClr>
            </a:pPr>
            <a:endParaRPr lang="en-US" sz="3200" dirty="0" smtClean="0">
              <a:solidFill>
                <a:schemeClr val="tx2"/>
              </a:solidFill>
            </a:endParaRPr>
          </a:p>
        </p:txBody>
      </p:sp>
      <p:sp>
        <p:nvSpPr>
          <p:cNvPr id="5" name="Slide Number Placeholder 4"/>
          <p:cNvSpPr>
            <a:spLocks noGrp="1"/>
          </p:cNvSpPr>
          <p:nvPr>
            <p:ph type="sldNum" sz="quarter" idx="4294967295"/>
          </p:nvPr>
        </p:nvSpPr>
        <p:spPr>
          <a:xfrm>
            <a:off x="11276011" y="6556248"/>
            <a:ext cx="381661" cy="182880"/>
          </a:xfrm>
          <a:prstGeom prst="rect">
            <a:avLst/>
          </a:prstGeom>
        </p:spPr>
        <p:txBody>
          <a:bodyPr/>
          <a:lstStyle/>
          <a:p>
            <a:fld id="{C51EAA63-D034-42AE-91FA-B13B9518C7BE}" type="slidenum">
              <a:rPr lang="en-US" smtClean="0"/>
              <a:pPr/>
              <a:t>28</a:t>
            </a:fld>
            <a:endParaRPr lang="en-US" dirty="0"/>
          </a:p>
        </p:txBody>
      </p:sp>
      <p:sp>
        <p:nvSpPr>
          <p:cNvPr id="7"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z="3600" noProof="0" dirty="0" smtClean="0">
                <a:solidFill>
                  <a:schemeClr val="tx2"/>
                </a:solidFill>
                <a:latin typeface="+mj-lt"/>
                <a:ea typeface="+mj-ea"/>
                <a:cs typeface="+mj-cs"/>
              </a:rPr>
              <a:t>Minimize use of Database Links</a:t>
            </a:r>
            <a:r>
              <a:rPr kumimoji="0" lang="en-US" sz="3600" b="0" i="0" u="none" strike="noStrike" kern="1200" cap="none" spc="0" normalizeH="0" baseline="0" noProof="0" dirty="0" smtClean="0">
                <a:ln>
                  <a:noFill/>
                </a:ln>
                <a:solidFill>
                  <a:schemeClr val="tx2"/>
                </a:solidFill>
                <a:effectLst/>
                <a:uLnTx/>
                <a:uFillTx/>
                <a:latin typeface="+mj-lt"/>
                <a:ea typeface="+mj-ea"/>
                <a:cs typeface="+mj-cs"/>
              </a:rPr>
              <a:t> </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extLst>
      <p:ext uri="{BB962C8B-B14F-4D97-AF65-F5344CB8AC3E}">
        <p14:creationId xmlns:p14="http://schemas.microsoft.com/office/powerpoint/2010/main" val="2242557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1813" y="3495676"/>
            <a:ext cx="11125200" cy="619124"/>
          </a:xfrm>
        </p:spPr>
        <p:txBody>
          <a:bodyPr/>
          <a:lstStyle/>
          <a:p>
            <a:r>
              <a:rPr lang="en-US" dirty="0" smtClean="0"/>
              <a:t>Database Configuration</a:t>
            </a:r>
            <a:endParaRPr lang="en-US" dirty="0"/>
          </a:p>
        </p:txBody>
      </p:sp>
      <p:sp>
        <p:nvSpPr>
          <p:cNvPr id="4" name="Text Placeholder 2"/>
          <p:cNvSpPr>
            <a:spLocks noGrp="1"/>
          </p:cNvSpPr>
          <p:nvPr>
            <p:ph type="body" idx="1"/>
          </p:nvPr>
        </p:nvSpPr>
        <p:spPr>
          <a:xfrm>
            <a:off x="531813" y="2895600"/>
            <a:ext cx="11125200" cy="457202"/>
          </a:xfrm>
        </p:spPr>
        <p:txBody>
          <a:bodyPr/>
          <a:lstStyle/>
          <a:p>
            <a:r>
              <a:rPr lang="en-US" sz="3200" dirty="0" smtClean="0"/>
              <a:t>Oracle Application Express</a:t>
            </a:r>
            <a:endParaRPr lang="en-US" sz="32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531812" y="406400"/>
            <a:ext cx="11125200" cy="889000"/>
          </a:xfrm>
        </p:spPr>
        <p:txBody>
          <a:bodyPr/>
          <a:lstStyle/>
          <a:p>
            <a:r>
              <a:rPr lang="en-US" dirty="0" smtClean="0"/>
              <a:t>Agenda</a:t>
            </a:r>
            <a:endParaRPr lang="en-US" dirty="0"/>
          </a:p>
        </p:txBody>
      </p:sp>
      <p:sp>
        <p:nvSpPr>
          <p:cNvPr id="10" name="Pentagon 9"/>
          <p:cNvSpPr/>
          <p:nvPr/>
        </p:nvSpPr>
        <p:spPr>
          <a:xfrm>
            <a:off x="2338728" y="1447801"/>
            <a:ext cx="457200" cy="320040"/>
          </a:xfrm>
          <a:prstGeom prst="homePlate">
            <a:avLst/>
          </a:prstGeom>
          <a:solidFill>
            <a:schemeClr val="tx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smtClean="0">
                <a:solidFill>
                  <a:schemeClr val="bg1"/>
                </a:solidFill>
              </a:rPr>
              <a:t>1</a:t>
            </a:r>
          </a:p>
        </p:txBody>
      </p:sp>
      <p:sp>
        <p:nvSpPr>
          <p:cNvPr id="11" name="Pentagon 10"/>
          <p:cNvSpPr/>
          <p:nvPr/>
        </p:nvSpPr>
        <p:spPr>
          <a:xfrm>
            <a:off x="2338728" y="2144078"/>
            <a:ext cx="457200" cy="320040"/>
          </a:xfrm>
          <a:prstGeom prst="homePlate">
            <a:avLst/>
          </a:prstGeom>
          <a:solidFill>
            <a:schemeClr val="tx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smtClean="0">
                <a:solidFill>
                  <a:schemeClr val="bg1"/>
                </a:solidFill>
              </a:rPr>
              <a:t>2</a:t>
            </a:r>
          </a:p>
        </p:txBody>
      </p:sp>
      <p:sp>
        <p:nvSpPr>
          <p:cNvPr id="12" name="Pentagon 11"/>
          <p:cNvSpPr/>
          <p:nvPr/>
        </p:nvSpPr>
        <p:spPr>
          <a:xfrm>
            <a:off x="2338728" y="2840355"/>
            <a:ext cx="457200" cy="320040"/>
          </a:xfrm>
          <a:prstGeom prst="homePlate">
            <a:avLst/>
          </a:prstGeom>
          <a:solidFill>
            <a:schemeClr val="tx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smtClean="0">
                <a:solidFill>
                  <a:schemeClr val="bg1"/>
                </a:solidFill>
              </a:rPr>
              <a:t>3</a:t>
            </a:r>
          </a:p>
        </p:txBody>
      </p:sp>
      <p:sp>
        <p:nvSpPr>
          <p:cNvPr id="13" name="Pentagon 12"/>
          <p:cNvSpPr/>
          <p:nvPr/>
        </p:nvSpPr>
        <p:spPr>
          <a:xfrm>
            <a:off x="2338728" y="3536632"/>
            <a:ext cx="457200" cy="320040"/>
          </a:xfrm>
          <a:prstGeom prst="homePlate">
            <a:avLst/>
          </a:prstGeom>
          <a:solidFill>
            <a:schemeClr val="tx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smtClean="0">
                <a:solidFill>
                  <a:schemeClr val="bg1"/>
                </a:solidFill>
              </a:rPr>
              <a:t>4</a:t>
            </a:r>
          </a:p>
        </p:txBody>
      </p:sp>
      <p:sp>
        <p:nvSpPr>
          <p:cNvPr id="14" name="Pentagon 13"/>
          <p:cNvSpPr/>
          <p:nvPr/>
        </p:nvSpPr>
        <p:spPr>
          <a:xfrm>
            <a:off x="2338728" y="4232911"/>
            <a:ext cx="457200" cy="320040"/>
          </a:xfrm>
          <a:prstGeom prst="homePlate">
            <a:avLst/>
          </a:prstGeom>
          <a:solidFill>
            <a:schemeClr val="tx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smtClean="0">
                <a:solidFill>
                  <a:schemeClr val="bg1"/>
                </a:solidFill>
              </a:rPr>
              <a:t>5</a:t>
            </a:r>
          </a:p>
        </p:txBody>
      </p:sp>
      <p:sp>
        <p:nvSpPr>
          <p:cNvPr id="15" name="Content Placeholder 2"/>
          <p:cNvSpPr txBox="1">
            <a:spLocks/>
          </p:cNvSpPr>
          <p:nvPr/>
        </p:nvSpPr>
        <p:spPr>
          <a:xfrm>
            <a:off x="3046412" y="1371600"/>
            <a:ext cx="8763000" cy="4724401"/>
          </a:xfrm>
          <a:prstGeom prst="rect">
            <a:avLst/>
          </a:prstGeom>
        </p:spPr>
        <p:txBody>
          <a:bodyPr/>
          <a:lstStyle/>
          <a:p>
            <a:pPr marL="0" marR="0" lvl="0" indent="-296281" algn="l" defTabSz="914400" rtl="0" eaLnBrk="1" fontAlgn="auto" latinLnBrk="0" hangingPunct="1">
              <a:lnSpc>
                <a:spcPct val="90000"/>
              </a:lnSpc>
              <a:spcBef>
                <a:spcPts val="2500"/>
              </a:spcBef>
              <a:spcAft>
                <a:spcPts val="0"/>
              </a:spcAft>
              <a:buClr>
                <a:srgbClr val="FD0000"/>
              </a:buClr>
              <a:buSzPct val="100000"/>
              <a:tabLst>
                <a:tab pos="296281" algn="l"/>
                <a:tab pos="893077" algn="l"/>
                <a:tab pos="1491990" algn="l"/>
                <a:tab pos="2090901" algn="l"/>
                <a:tab pos="2689813" algn="l"/>
                <a:tab pos="3288724" algn="l"/>
                <a:tab pos="3887637" algn="l"/>
                <a:tab pos="4486548" algn="l"/>
                <a:tab pos="5085461" algn="l"/>
                <a:tab pos="5684372" algn="l"/>
                <a:tab pos="6283284" algn="l"/>
                <a:tab pos="6882195" algn="l"/>
                <a:tab pos="7481108" algn="l"/>
                <a:tab pos="8080019" algn="l"/>
                <a:tab pos="8678932" algn="l"/>
                <a:tab pos="9277843" algn="l"/>
                <a:tab pos="9876755" algn="l"/>
                <a:tab pos="10475666" algn="l"/>
                <a:tab pos="11074579" algn="l"/>
                <a:tab pos="11673490" algn="l"/>
                <a:tab pos="12272403" algn="l"/>
              </a:tabLst>
              <a:defRPr/>
            </a:pPr>
            <a:r>
              <a:rPr kumimoji="0" lang="en-US" sz="2800" b="0" i="0" u="none" strike="noStrike" kern="1200" cap="none" spc="0" normalizeH="0" baseline="0" noProof="0" dirty="0" smtClean="0">
                <a:ln>
                  <a:noFill/>
                </a:ln>
                <a:solidFill>
                  <a:schemeClr val="tx2"/>
                </a:solidFill>
                <a:effectLst/>
                <a:uLnTx/>
                <a:uFillTx/>
                <a:latin typeface="+mn-lt"/>
                <a:ea typeface="+mn-ea"/>
                <a:cs typeface="+mn-cs"/>
              </a:rPr>
              <a:t>Oracle Application Express Overview</a:t>
            </a:r>
          </a:p>
          <a:p>
            <a:pPr marL="0" marR="0" lvl="0" indent="-296281" algn="l" defTabSz="914400" rtl="0" eaLnBrk="1" fontAlgn="auto" latinLnBrk="0" hangingPunct="1">
              <a:lnSpc>
                <a:spcPct val="90000"/>
              </a:lnSpc>
              <a:spcBef>
                <a:spcPts val="2500"/>
              </a:spcBef>
              <a:spcAft>
                <a:spcPts val="0"/>
              </a:spcAft>
              <a:buClr>
                <a:srgbClr val="FD0000"/>
              </a:buClr>
              <a:buSzPct val="100000"/>
              <a:tabLst>
                <a:tab pos="296281" algn="l"/>
                <a:tab pos="893077" algn="l"/>
                <a:tab pos="1491990" algn="l"/>
                <a:tab pos="2090901" algn="l"/>
                <a:tab pos="2689813" algn="l"/>
                <a:tab pos="3288724" algn="l"/>
                <a:tab pos="3887637" algn="l"/>
                <a:tab pos="4486548" algn="l"/>
                <a:tab pos="5085461" algn="l"/>
                <a:tab pos="5684372" algn="l"/>
                <a:tab pos="6283284" algn="l"/>
                <a:tab pos="6882195" algn="l"/>
                <a:tab pos="7481108" algn="l"/>
                <a:tab pos="8080019" algn="l"/>
                <a:tab pos="8678932" algn="l"/>
                <a:tab pos="9277843" algn="l"/>
                <a:tab pos="9876755" algn="l"/>
                <a:tab pos="10475666" algn="l"/>
                <a:tab pos="11074579" algn="l"/>
                <a:tab pos="11673490" algn="l"/>
                <a:tab pos="12272403" algn="l"/>
              </a:tabLst>
              <a:defRPr/>
            </a:pPr>
            <a:r>
              <a:rPr kumimoji="0" lang="en-US" sz="2800" b="0" i="0" u="none" strike="noStrike" kern="1200" cap="none" spc="0" normalizeH="0" baseline="0" noProof="0" dirty="0" smtClean="0">
                <a:ln>
                  <a:noFill/>
                </a:ln>
                <a:solidFill>
                  <a:schemeClr val="tx2"/>
                </a:solidFill>
                <a:effectLst/>
                <a:uLnTx/>
                <a:uFillTx/>
                <a:latin typeface="+mn-lt"/>
                <a:ea typeface="+mn-ea"/>
                <a:cs typeface="+mn-cs"/>
              </a:rPr>
              <a:t>Architecture</a:t>
            </a:r>
          </a:p>
          <a:p>
            <a:pPr marL="0" marR="0" lvl="0" indent="-296281" algn="l" defTabSz="914400" rtl="0" eaLnBrk="1" fontAlgn="auto" latinLnBrk="0" hangingPunct="1">
              <a:lnSpc>
                <a:spcPct val="90000"/>
              </a:lnSpc>
              <a:spcBef>
                <a:spcPts val="2500"/>
              </a:spcBef>
              <a:spcAft>
                <a:spcPts val="0"/>
              </a:spcAft>
              <a:buClr>
                <a:srgbClr val="FD0000"/>
              </a:buClr>
              <a:buSzPct val="100000"/>
              <a:tabLst>
                <a:tab pos="296281" algn="l"/>
                <a:tab pos="893077" algn="l"/>
                <a:tab pos="1491990" algn="l"/>
                <a:tab pos="2090901" algn="l"/>
                <a:tab pos="2689813" algn="l"/>
                <a:tab pos="3288724" algn="l"/>
                <a:tab pos="3887637" algn="l"/>
                <a:tab pos="4486548" algn="l"/>
                <a:tab pos="5085461" algn="l"/>
                <a:tab pos="5684372" algn="l"/>
                <a:tab pos="6283284" algn="l"/>
                <a:tab pos="6882195" algn="l"/>
                <a:tab pos="7481108" algn="l"/>
                <a:tab pos="8080019" algn="l"/>
                <a:tab pos="8678932" algn="l"/>
                <a:tab pos="9277843" algn="l"/>
                <a:tab pos="9876755" algn="l"/>
                <a:tab pos="10475666" algn="l"/>
                <a:tab pos="11074579" algn="l"/>
                <a:tab pos="11673490" algn="l"/>
                <a:tab pos="12272403" algn="l"/>
              </a:tabLst>
              <a:defRPr/>
            </a:pPr>
            <a:r>
              <a:rPr kumimoji="0" lang="en-US" sz="2800" b="0" i="0" u="none" strike="noStrike" kern="1200" cap="none" spc="0" normalizeH="0" baseline="0" noProof="0" dirty="0" smtClean="0">
                <a:ln>
                  <a:noFill/>
                </a:ln>
                <a:solidFill>
                  <a:schemeClr val="tx2"/>
                </a:solidFill>
                <a:effectLst/>
                <a:uLnTx/>
                <a:uFillTx/>
                <a:latin typeface="+mn-lt"/>
                <a:ea typeface="+mn-ea"/>
                <a:cs typeface="+mn-cs"/>
              </a:rPr>
              <a:t>Database Configuration</a:t>
            </a:r>
          </a:p>
          <a:p>
            <a:pPr marL="0" marR="0" lvl="0" indent="-296281" algn="l" defTabSz="914400" rtl="0" eaLnBrk="1" fontAlgn="auto" latinLnBrk="0" hangingPunct="1">
              <a:lnSpc>
                <a:spcPct val="90000"/>
              </a:lnSpc>
              <a:spcBef>
                <a:spcPts val="2500"/>
              </a:spcBef>
              <a:spcAft>
                <a:spcPts val="0"/>
              </a:spcAft>
              <a:buClr>
                <a:srgbClr val="FD0000"/>
              </a:buClr>
              <a:buSzPct val="100000"/>
              <a:tabLst>
                <a:tab pos="296281" algn="l"/>
                <a:tab pos="893077" algn="l"/>
                <a:tab pos="1491990" algn="l"/>
                <a:tab pos="2090901" algn="l"/>
                <a:tab pos="2689813" algn="l"/>
                <a:tab pos="3288724" algn="l"/>
                <a:tab pos="3887637" algn="l"/>
                <a:tab pos="4486548" algn="l"/>
                <a:tab pos="5085461" algn="l"/>
                <a:tab pos="5684372" algn="l"/>
                <a:tab pos="6283284" algn="l"/>
                <a:tab pos="6882195" algn="l"/>
                <a:tab pos="7481108" algn="l"/>
                <a:tab pos="8080019" algn="l"/>
                <a:tab pos="8678932" algn="l"/>
                <a:tab pos="9277843" algn="l"/>
                <a:tab pos="9876755" algn="l"/>
                <a:tab pos="10475666" algn="l"/>
                <a:tab pos="11074579" algn="l"/>
                <a:tab pos="11673490" algn="l"/>
                <a:tab pos="12272403" algn="l"/>
              </a:tabLst>
              <a:defRPr/>
            </a:pPr>
            <a:r>
              <a:rPr kumimoji="0" lang="en-US" sz="2800" b="0" i="0" u="none" strike="noStrike" kern="1200" cap="none" spc="0" normalizeH="0" baseline="0" noProof="0" dirty="0" smtClean="0">
                <a:ln>
                  <a:noFill/>
                </a:ln>
                <a:solidFill>
                  <a:schemeClr val="tx2"/>
                </a:solidFill>
                <a:effectLst/>
                <a:uLnTx/>
                <a:uFillTx/>
                <a:latin typeface="+mn-lt"/>
                <a:ea typeface="+mn-ea"/>
                <a:cs typeface="+mn-cs"/>
              </a:rPr>
              <a:t>Managing Instance Settings</a:t>
            </a:r>
          </a:p>
          <a:p>
            <a:pPr marL="0" marR="0" lvl="0" indent="-296281" algn="l" defTabSz="914400" rtl="0" eaLnBrk="1" fontAlgn="auto" latinLnBrk="0" hangingPunct="1">
              <a:lnSpc>
                <a:spcPct val="90000"/>
              </a:lnSpc>
              <a:spcBef>
                <a:spcPts val="2500"/>
              </a:spcBef>
              <a:spcAft>
                <a:spcPts val="0"/>
              </a:spcAft>
              <a:buClr>
                <a:srgbClr val="FD0000"/>
              </a:buClr>
              <a:buSzPct val="100000"/>
              <a:tabLst>
                <a:tab pos="296281" algn="l"/>
                <a:tab pos="893077" algn="l"/>
                <a:tab pos="1491990" algn="l"/>
                <a:tab pos="2090901" algn="l"/>
                <a:tab pos="2689813" algn="l"/>
                <a:tab pos="3288724" algn="l"/>
                <a:tab pos="3887637" algn="l"/>
                <a:tab pos="4486548" algn="l"/>
                <a:tab pos="5085461" algn="l"/>
                <a:tab pos="5684372" algn="l"/>
                <a:tab pos="6283284" algn="l"/>
                <a:tab pos="6882195" algn="l"/>
                <a:tab pos="7481108" algn="l"/>
                <a:tab pos="8080019" algn="l"/>
                <a:tab pos="8678932" algn="l"/>
                <a:tab pos="9277843" algn="l"/>
                <a:tab pos="9876755" algn="l"/>
                <a:tab pos="10475666" algn="l"/>
                <a:tab pos="11074579" algn="l"/>
                <a:tab pos="11673490" algn="l"/>
                <a:tab pos="12272403" algn="l"/>
              </a:tabLst>
              <a:defRPr/>
            </a:pPr>
            <a:r>
              <a:rPr kumimoji="0" lang="en-US" sz="2800" b="0" i="0" u="none" strike="noStrike" kern="1200" cap="none" spc="0" normalizeH="0" baseline="0" noProof="0" dirty="0" smtClean="0">
                <a:ln>
                  <a:noFill/>
                </a:ln>
                <a:solidFill>
                  <a:schemeClr val="tx2"/>
                </a:solidFill>
                <a:effectLst/>
                <a:uLnTx/>
                <a:uFillTx/>
                <a:latin typeface="+mn-lt"/>
                <a:ea typeface="+mn-ea"/>
                <a:cs typeface="+mn-cs"/>
              </a:rPr>
              <a:t>Deploying</a:t>
            </a:r>
            <a:r>
              <a:rPr kumimoji="0" lang="en-US" sz="2800" b="0" i="0" u="none" strike="noStrike" kern="1200" cap="none" spc="0" normalizeH="0" noProof="0" dirty="0" smtClean="0">
                <a:ln>
                  <a:noFill/>
                </a:ln>
                <a:solidFill>
                  <a:schemeClr val="tx2"/>
                </a:solidFill>
                <a:effectLst/>
                <a:uLnTx/>
                <a:uFillTx/>
                <a:latin typeface="+mn-lt"/>
                <a:ea typeface="+mn-ea"/>
                <a:cs typeface="+mn-cs"/>
              </a:rPr>
              <a:t> Applications</a:t>
            </a:r>
            <a:endParaRPr kumimoji="0" lang="en-US" sz="2800" b="0" i="0" u="none" strike="noStrike" kern="1200" cap="none" spc="0" normalizeH="0" baseline="0" noProof="0" dirty="0" smtClean="0">
              <a:ln>
                <a:noFill/>
              </a:ln>
              <a:solidFill>
                <a:schemeClr val="tx2"/>
              </a:solidFill>
              <a:effectLst/>
              <a:uLnTx/>
              <a:uFillTx/>
              <a:latin typeface="+mn-lt"/>
              <a:ea typeface="+mn-ea"/>
              <a:cs typeface="+mn-cs"/>
            </a:endParaRPr>
          </a:p>
          <a:p>
            <a:pPr marL="0" marR="0" lvl="0" indent="-296281" algn="l" defTabSz="914400" rtl="0" eaLnBrk="1" fontAlgn="auto" latinLnBrk="0" hangingPunct="1">
              <a:lnSpc>
                <a:spcPct val="90000"/>
              </a:lnSpc>
              <a:spcBef>
                <a:spcPts val="2500"/>
              </a:spcBef>
              <a:spcAft>
                <a:spcPts val="0"/>
              </a:spcAft>
              <a:buClr>
                <a:srgbClr val="FD0000"/>
              </a:buClr>
              <a:buSzPct val="100000"/>
              <a:tabLst>
                <a:tab pos="296281" algn="l"/>
                <a:tab pos="893077" algn="l"/>
                <a:tab pos="1491990" algn="l"/>
                <a:tab pos="2090901" algn="l"/>
                <a:tab pos="2689813" algn="l"/>
                <a:tab pos="3288724" algn="l"/>
                <a:tab pos="3887637" algn="l"/>
                <a:tab pos="4486548" algn="l"/>
                <a:tab pos="5085461" algn="l"/>
                <a:tab pos="5684372" algn="l"/>
                <a:tab pos="6283284" algn="l"/>
                <a:tab pos="6882195" algn="l"/>
                <a:tab pos="7481108" algn="l"/>
                <a:tab pos="8080019" algn="l"/>
                <a:tab pos="8678932" algn="l"/>
                <a:tab pos="9277843" algn="l"/>
                <a:tab pos="9876755" algn="l"/>
                <a:tab pos="10475666" algn="l"/>
                <a:tab pos="11074579" algn="l"/>
                <a:tab pos="11673490" algn="l"/>
                <a:tab pos="12272403" algn="l"/>
              </a:tabLst>
              <a:defRPr/>
            </a:pPr>
            <a:r>
              <a:rPr kumimoji="0" lang="en-US" sz="2800" b="0" i="0" u="none" strike="noStrike" kern="1200" cap="none" spc="0" normalizeH="0" baseline="0" noProof="0" dirty="0" smtClean="0">
                <a:ln>
                  <a:noFill/>
                </a:ln>
                <a:solidFill>
                  <a:schemeClr val="tx2"/>
                </a:solidFill>
                <a:effectLst/>
                <a:uLnTx/>
                <a:uFillTx/>
                <a:latin typeface="+mn-lt"/>
                <a:ea typeface="+mn-ea"/>
                <a:cs typeface="+mn-cs"/>
              </a:rPr>
              <a:t>Tuning / Performance</a:t>
            </a:r>
          </a:p>
          <a:p>
            <a:pPr marL="0" marR="0" lvl="0" indent="-296281" algn="l" defTabSz="914400" rtl="0" eaLnBrk="1" fontAlgn="auto" latinLnBrk="0" hangingPunct="1">
              <a:lnSpc>
                <a:spcPct val="90000"/>
              </a:lnSpc>
              <a:spcBef>
                <a:spcPts val="2500"/>
              </a:spcBef>
              <a:spcAft>
                <a:spcPts val="0"/>
              </a:spcAft>
              <a:buClr>
                <a:srgbClr val="FD0000"/>
              </a:buClr>
              <a:buSzPct val="100000"/>
              <a:tabLst>
                <a:tab pos="296281" algn="l"/>
                <a:tab pos="893077" algn="l"/>
                <a:tab pos="1491990" algn="l"/>
                <a:tab pos="2090901" algn="l"/>
                <a:tab pos="2689813" algn="l"/>
                <a:tab pos="3288724" algn="l"/>
                <a:tab pos="3887637" algn="l"/>
                <a:tab pos="4486548" algn="l"/>
                <a:tab pos="5085461" algn="l"/>
                <a:tab pos="5684372" algn="l"/>
                <a:tab pos="6283284" algn="l"/>
                <a:tab pos="6882195" algn="l"/>
                <a:tab pos="7481108" algn="l"/>
                <a:tab pos="8080019" algn="l"/>
                <a:tab pos="8678932" algn="l"/>
                <a:tab pos="9277843" algn="l"/>
                <a:tab pos="9876755" algn="l"/>
                <a:tab pos="10475666" algn="l"/>
                <a:tab pos="11074579" algn="l"/>
                <a:tab pos="11673490" algn="l"/>
                <a:tab pos="12272403" algn="l"/>
              </a:tabLst>
              <a:defRPr/>
            </a:pPr>
            <a:r>
              <a:rPr kumimoji="0" lang="en-US" sz="2800" b="0" i="0" u="none" strike="noStrike" kern="1200" cap="none" spc="0" normalizeH="0" baseline="0" noProof="0" dirty="0" smtClean="0">
                <a:ln>
                  <a:noFill/>
                </a:ln>
                <a:solidFill>
                  <a:schemeClr val="tx2"/>
                </a:solidFill>
                <a:effectLst/>
                <a:uLnTx/>
                <a:uFillTx/>
                <a:latin typeface="+mn-lt"/>
                <a:ea typeface="+mn-ea"/>
                <a:cs typeface="+mn-cs"/>
              </a:rPr>
              <a:t>Reference Material</a:t>
            </a:r>
          </a:p>
        </p:txBody>
      </p:sp>
      <p:sp>
        <p:nvSpPr>
          <p:cNvPr id="16" name="Pentagon 15"/>
          <p:cNvSpPr/>
          <p:nvPr/>
        </p:nvSpPr>
        <p:spPr>
          <a:xfrm>
            <a:off x="2360611" y="4937761"/>
            <a:ext cx="457200" cy="320040"/>
          </a:xfrm>
          <a:prstGeom prst="homePlate">
            <a:avLst/>
          </a:prstGeom>
          <a:solidFill>
            <a:schemeClr val="tx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smtClean="0">
                <a:solidFill>
                  <a:schemeClr val="bg1"/>
                </a:solidFill>
              </a:rPr>
              <a:t>6</a:t>
            </a:r>
          </a:p>
        </p:txBody>
      </p:sp>
      <p:sp>
        <p:nvSpPr>
          <p:cNvPr id="17" name="Pentagon 16"/>
          <p:cNvSpPr/>
          <p:nvPr/>
        </p:nvSpPr>
        <p:spPr>
          <a:xfrm>
            <a:off x="2360611" y="5623561"/>
            <a:ext cx="457200" cy="320040"/>
          </a:xfrm>
          <a:prstGeom prst="homePlate">
            <a:avLst/>
          </a:prstGeom>
          <a:solidFill>
            <a:schemeClr val="tx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smtClean="0">
                <a:solidFill>
                  <a:schemeClr val="bg1"/>
                </a:solidFill>
              </a:rPr>
              <a:t>7</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5"/>
          <p:cNvSpPr txBox="1">
            <a:spLocks noChangeArrowheads="1"/>
          </p:cNvSpPr>
          <p:nvPr/>
        </p:nvSpPr>
        <p:spPr bwMode="auto">
          <a:xfrm>
            <a:off x="873532" y="1219200"/>
            <a:ext cx="10071018" cy="4680064"/>
          </a:xfrm>
          <a:prstGeom prst="rect">
            <a:avLst/>
          </a:prstGeom>
          <a:noFill/>
          <a:ln w="9525">
            <a:noFill/>
            <a:round/>
            <a:headEnd/>
            <a:tailEnd/>
          </a:ln>
        </p:spPr>
        <p:txBody>
          <a:bodyPr wrap="square" lIns="119979" tIns="62389" rIns="119979" bIns="62389">
            <a:spAutoFit/>
          </a:bodyPr>
          <a:lstStyle/>
          <a:p>
            <a:pPr marL="217979" indent="-217979">
              <a:lnSpc>
                <a:spcPct val="90000"/>
              </a:lnSpc>
              <a:spcBef>
                <a:spcPts val="800"/>
              </a:spcBef>
              <a:buClr>
                <a:schemeClr val="tx1"/>
              </a:buClr>
              <a:buSzPct val="100000"/>
              <a:buFont typeface="Wingdings" pitchFamily="2" charset="2"/>
              <a:buChar char="Ø"/>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400" dirty="0" smtClean="0">
                <a:solidFill>
                  <a:schemeClr val="tx2"/>
                </a:solidFill>
              </a:rPr>
              <a:t> </a:t>
            </a:r>
            <a:r>
              <a:rPr lang="en-GB" sz="2700" dirty="0" smtClean="0">
                <a:solidFill>
                  <a:schemeClr val="tx2"/>
                </a:solidFill>
              </a:rPr>
              <a:t>Create </a:t>
            </a:r>
            <a:r>
              <a:rPr lang="en-GB" sz="2700" dirty="0" err="1" smtClean="0">
                <a:solidFill>
                  <a:schemeClr val="tx2"/>
                </a:solidFill>
              </a:rPr>
              <a:t>Tablespaces</a:t>
            </a:r>
            <a:r>
              <a:rPr lang="en-GB" sz="2700" dirty="0" smtClean="0">
                <a:solidFill>
                  <a:schemeClr val="tx2"/>
                </a:solidFill>
              </a:rPr>
              <a:t> {Names arbitrary}</a:t>
            </a:r>
            <a:endParaRPr lang="en-GB" sz="2400" dirty="0" smtClean="0">
              <a:solidFill>
                <a:schemeClr val="tx2"/>
              </a:solidFill>
            </a:endParaRPr>
          </a:p>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400" dirty="0" smtClean="0">
                <a:solidFill>
                  <a:schemeClr val="tx2"/>
                </a:solidFill>
              </a:rPr>
              <a:t>APEX_TS_050100 for </a:t>
            </a:r>
            <a:r>
              <a:rPr lang="en-GB" sz="2400" dirty="0" smtClean="0">
                <a:solidFill>
                  <a:schemeClr val="tx2"/>
                </a:solidFill>
              </a:rPr>
              <a:t>the Application Express user</a:t>
            </a:r>
          </a:p>
          <a:p>
            <a:pPr marL="672984" lvl="2" indent="-217979">
              <a:lnSpc>
                <a:spcPct val="90000"/>
              </a:lnSpc>
              <a:spcBef>
                <a:spcPts val="800"/>
              </a:spcBef>
              <a:buClr>
                <a:schemeClr val="tx1"/>
              </a:buClr>
              <a:buSzPct val="100000"/>
              <a:buFont typeface="Courier New" pitchFamily="49" charset="0"/>
              <a:buChar char="o"/>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400" dirty="0" smtClean="0">
                <a:solidFill>
                  <a:schemeClr val="tx2"/>
                </a:solidFill>
              </a:rPr>
              <a:t> Tablespace Name is APEX Version specific </a:t>
            </a:r>
            <a:br>
              <a:rPr lang="en-GB" sz="2400" dirty="0" smtClean="0">
                <a:solidFill>
                  <a:schemeClr val="tx2"/>
                </a:solidFill>
              </a:rPr>
            </a:br>
            <a:r>
              <a:rPr lang="en-GB" sz="2400" dirty="0" smtClean="0">
                <a:solidFill>
                  <a:schemeClr val="tx2"/>
                </a:solidFill>
              </a:rPr>
              <a:t>(e.g. APEX </a:t>
            </a:r>
            <a:r>
              <a:rPr lang="en-GB" sz="2400" dirty="0" smtClean="0">
                <a:solidFill>
                  <a:schemeClr val="tx2"/>
                </a:solidFill>
              </a:rPr>
              <a:t>5.1 </a:t>
            </a:r>
            <a:r>
              <a:rPr lang="en-GB" sz="2400" dirty="0" smtClean="0">
                <a:solidFill>
                  <a:schemeClr val="tx2"/>
                </a:solidFill>
              </a:rPr>
              <a:t>would use </a:t>
            </a:r>
            <a:r>
              <a:rPr lang="en-GB" sz="2400" dirty="0" smtClean="0">
                <a:solidFill>
                  <a:schemeClr val="tx2"/>
                </a:solidFill>
              </a:rPr>
              <a:t>APEX_TS_050100</a:t>
            </a:r>
            <a:r>
              <a:rPr lang="en-GB" sz="2400" dirty="0" smtClean="0">
                <a:solidFill>
                  <a:schemeClr val="tx2"/>
                </a:solidFill>
              </a:rPr>
              <a:t>)</a:t>
            </a:r>
          </a:p>
          <a:p>
            <a:pPr marL="672984" lvl="2" indent="-217979">
              <a:lnSpc>
                <a:spcPct val="90000"/>
              </a:lnSpc>
              <a:spcBef>
                <a:spcPts val="800"/>
              </a:spcBef>
              <a:buClr>
                <a:schemeClr val="tx1"/>
              </a:buClr>
              <a:buSzPct val="100000"/>
              <a:buFont typeface="Courier New" pitchFamily="49" charset="0"/>
              <a:buChar char="o"/>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400" dirty="0" smtClean="0">
                <a:solidFill>
                  <a:schemeClr val="tx2"/>
                </a:solidFill>
              </a:rPr>
              <a:t>Upgrade APEX into new Tablespace allows for better management</a:t>
            </a:r>
          </a:p>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400" dirty="0" smtClean="0">
                <a:solidFill>
                  <a:schemeClr val="tx2"/>
                </a:solidFill>
              </a:rPr>
              <a:t>APEX_TS_FILES for the Application Express files user</a:t>
            </a:r>
          </a:p>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400" dirty="0" smtClean="0">
                <a:solidFill>
                  <a:schemeClr val="tx2"/>
                </a:solidFill>
              </a:rPr>
              <a:t>APEX_TS_TEMP for temporary tablespace</a:t>
            </a:r>
          </a:p>
          <a:p>
            <a:pPr marL="444424" lvl="1" indent="-217979">
              <a:lnSpc>
                <a:spcPct val="90000"/>
              </a:lnSpc>
              <a:spcBef>
                <a:spcPts val="800"/>
              </a:spcBef>
              <a:buClr>
                <a:schemeClr val="tx1"/>
              </a:buClr>
              <a:buSzPct val="100000"/>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fr-FR" sz="2400" i="1" dirty="0" smtClean="0">
                <a:solidFill>
                  <a:schemeClr val="tx2"/>
                </a:solidFill>
              </a:rPr>
              <a:t>@</a:t>
            </a:r>
            <a:r>
              <a:rPr lang="fr-FR" sz="2400" i="1" dirty="0" err="1" smtClean="0">
                <a:solidFill>
                  <a:schemeClr val="tx2"/>
                </a:solidFill>
              </a:rPr>
              <a:t>apexins</a:t>
            </a:r>
            <a:r>
              <a:rPr lang="fr-FR" sz="2400" i="1" dirty="0" smtClean="0">
                <a:solidFill>
                  <a:schemeClr val="tx2"/>
                </a:solidFill>
              </a:rPr>
              <a:t> </a:t>
            </a:r>
            <a:r>
              <a:rPr lang="fr-FR" sz="2400" i="1" dirty="0" smtClean="0">
                <a:solidFill>
                  <a:schemeClr val="tx2"/>
                </a:solidFill>
              </a:rPr>
              <a:t>APEX_TS_050100 </a:t>
            </a:r>
            <a:r>
              <a:rPr lang="fr-FR" sz="2400" i="1" dirty="0" smtClean="0">
                <a:solidFill>
                  <a:schemeClr val="tx2"/>
                </a:solidFill>
              </a:rPr>
              <a:t>APEX_TS_FILES APEX_TS_TEMP /i/</a:t>
            </a:r>
            <a:endParaRPr lang="en-GB" sz="2400" i="1" dirty="0" smtClean="0">
              <a:solidFill>
                <a:schemeClr val="tx2"/>
              </a:solidFill>
            </a:endParaRPr>
          </a:p>
          <a:p>
            <a:pPr marL="217979" indent="-217979">
              <a:lnSpc>
                <a:spcPct val="90000"/>
              </a:lnSpc>
              <a:spcBef>
                <a:spcPts val="800"/>
              </a:spcBef>
              <a:buClr>
                <a:schemeClr val="tx1"/>
              </a:buClr>
              <a:buSzPct val="100000"/>
              <a:buFont typeface="Wingdings" pitchFamily="2" charset="2"/>
              <a:buChar char="Ø"/>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700" dirty="0" smtClean="0">
                <a:solidFill>
                  <a:schemeClr val="tx2"/>
                </a:solidFill>
              </a:rPr>
              <a:t> Define Database Parameters</a:t>
            </a:r>
            <a:endParaRPr lang="en-GB" sz="2400" dirty="0" smtClean="0">
              <a:solidFill>
                <a:schemeClr val="tx2"/>
              </a:solidFill>
            </a:endParaRPr>
          </a:p>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100" dirty="0" smtClean="0">
                <a:solidFill>
                  <a:schemeClr val="tx2"/>
                </a:solidFill>
              </a:rPr>
              <a:t>SHARED_POOL_SIZE</a:t>
            </a:r>
          </a:p>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100" dirty="0" smtClean="0">
                <a:solidFill>
                  <a:schemeClr val="tx2"/>
                </a:solidFill>
              </a:rPr>
              <a:t>JOB_QUEUE_PROCESSES</a:t>
            </a:r>
          </a:p>
        </p:txBody>
      </p:sp>
      <p:sp>
        <p:nvSpPr>
          <p:cNvPr id="7"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z="3600" noProof="0" dirty="0" smtClean="0">
                <a:solidFill>
                  <a:schemeClr val="tx2"/>
                </a:solidFill>
                <a:latin typeface="+mj-lt"/>
                <a:ea typeface="+mj-ea"/>
                <a:cs typeface="+mj-cs"/>
              </a:rPr>
              <a:t>Database Settings</a:t>
            </a:r>
            <a:r>
              <a:rPr kumimoji="0" lang="en-US" sz="3600" b="0" i="0" u="none" strike="noStrike" kern="1200" cap="none" spc="0" normalizeH="0" baseline="0" noProof="0" dirty="0" smtClean="0">
                <a:ln>
                  <a:noFill/>
                </a:ln>
                <a:solidFill>
                  <a:schemeClr val="tx2"/>
                </a:solidFill>
                <a:effectLst/>
                <a:uLnTx/>
                <a:uFillTx/>
                <a:latin typeface="+mj-lt"/>
                <a:ea typeface="+mj-ea"/>
                <a:cs typeface="+mj-cs"/>
              </a:rPr>
              <a:t> </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p:transition spd="slow"/>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ChangeArrowheads="1"/>
          </p:cNvSpPr>
          <p:nvPr/>
        </p:nvSpPr>
        <p:spPr bwMode="auto">
          <a:xfrm>
            <a:off x="812588" y="1160460"/>
            <a:ext cx="11071516" cy="1828800"/>
          </a:xfrm>
          <a:prstGeom prst="rect">
            <a:avLst/>
          </a:prstGeom>
          <a:noFill/>
          <a:ln w="9525">
            <a:noFill/>
            <a:miter lim="800000"/>
            <a:headEnd/>
            <a:tailEnd/>
          </a:ln>
          <a:effectLst/>
        </p:spPr>
        <p:txBody>
          <a:bodyPr lIns="0" tIns="0" rIns="0" bIns="0"/>
          <a:lstStyle/>
          <a:p>
            <a:pPr marL="609493" indent="-609493">
              <a:spcBef>
                <a:spcPct val="20000"/>
              </a:spcBef>
              <a:buClr>
                <a:schemeClr val="tx2"/>
              </a:buClr>
              <a:buFontTx/>
              <a:buChar char="•"/>
            </a:pPr>
            <a:r>
              <a:rPr lang="en-US" altLang="ja-JP" sz="2400" dirty="0">
                <a:ea typeface="ＭＳ Ｐゴシック" pitchFamily="34" charset="-128"/>
              </a:rPr>
              <a:t>Undersized SGA can hamper APEX performance</a:t>
            </a:r>
          </a:p>
          <a:p>
            <a:pPr marL="962915" lvl="1" indent="-507911">
              <a:spcBef>
                <a:spcPct val="20000"/>
              </a:spcBef>
              <a:buClr>
                <a:schemeClr val="tx2"/>
              </a:buClr>
              <a:buFontTx/>
              <a:buChar char="•"/>
            </a:pPr>
            <a:r>
              <a:rPr lang="en-US" altLang="ja-JP" sz="2100" dirty="0">
                <a:ea typeface="ＭＳ Ｐゴシック" pitchFamily="34" charset="-128"/>
              </a:rPr>
              <a:t>Insufficient memory in Shared Pool for PL/SQL</a:t>
            </a:r>
          </a:p>
          <a:p>
            <a:pPr marL="962915" lvl="1" indent="-507911">
              <a:spcBef>
                <a:spcPct val="20000"/>
              </a:spcBef>
              <a:buClr>
                <a:schemeClr val="tx2"/>
              </a:buClr>
              <a:buFontTx/>
              <a:buChar char="•"/>
            </a:pPr>
            <a:r>
              <a:rPr lang="en-US" altLang="ja-JP" sz="2100" dirty="0">
                <a:ea typeface="ＭＳ Ｐゴシック" pitchFamily="34" charset="-128"/>
              </a:rPr>
              <a:t>Insufficient memory for Buffer Cache for APEX metadata</a:t>
            </a:r>
          </a:p>
          <a:p>
            <a:pPr marL="609493" indent="-609493">
              <a:spcBef>
                <a:spcPct val="20000"/>
              </a:spcBef>
              <a:buClr>
                <a:schemeClr val="tx2"/>
              </a:buClr>
              <a:buFontTx/>
              <a:buChar char="•"/>
            </a:pPr>
            <a:r>
              <a:rPr lang="en-US" altLang="ja-JP" sz="2400" dirty="0">
                <a:ea typeface="ＭＳ Ｐゴシック" pitchFamily="34" charset="-128"/>
              </a:rPr>
              <a:t>Advice</a:t>
            </a:r>
          </a:p>
          <a:p>
            <a:pPr marL="962915" lvl="1" indent="-507911">
              <a:spcBef>
                <a:spcPct val="20000"/>
              </a:spcBef>
              <a:buClr>
                <a:schemeClr val="tx2"/>
              </a:buClr>
              <a:buFontTx/>
              <a:buChar char="•"/>
            </a:pPr>
            <a:r>
              <a:rPr lang="en-US" altLang="ja-JP" sz="2100" dirty="0">
                <a:ea typeface="ＭＳ Ｐゴシック" pitchFamily="34" charset="-128"/>
              </a:rPr>
              <a:t>V$SGA_TARGET_ADVICE / V$SGA_INFO</a:t>
            </a:r>
          </a:p>
          <a:p>
            <a:pPr marL="962915" lvl="1" indent="-507911">
              <a:spcBef>
                <a:spcPct val="20000"/>
              </a:spcBef>
              <a:buClr>
                <a:schemeClr val="tx2"/>
              </a:buClr>
              <a:buFontTx/>
              <a:buChar char="•"/>
            </a:pPr>
            <a:r>
              <a:rPr lang="en-US" altLang="ja-JP" sz="2100" dirty="0" smtClean="0">
                <a:ea typeface="ＭＳ Ｐゴシック" pitchFamily="34" charset="-128"/>
              </a:rPr>
              <a:t>V$MEMORY_TARGET_ADVICE</a:t>
            </a:r>
            <a:endParaRPr lang="en-US" altLang="ja-JP" sz="2100" dirty="0">
              <a:ea typeface="ＭＳ Ｐゴシック" pitchFamily="34" charset="-128"/>
            </a:endParaRPr>
          </a:p>
          <a:p>
            <a:pPr marL="962915" lvl="1" indent="-507911">
              <a:spcBef>
                <a:spcPct val="20000"/>
              </a:spcBef>
              <a:buClr>
                <a:schemeClr val="tx2"/>
              </a:buClr>
              <a:buFontTx/>
              <a:buChar char="•"/>
            </a:pPr>
            <a:r>
              <a:rPr lang="en-US" altLang="ja-JP" sz="2100" dirty="0">
                <a:ea typeface="ＭＳ Ｐゴシック" pitchFamily="34" charset="-128"/>
              </a:rPr>
              <a:t>SGA should always fit in real memory</a:t>
            </a:r>
          </a:p>
        </p:txBody>
      </p:sp>
      <p:pic>
        <p:nvPicPr>
          <p:cNvPr id="6" name="Picture 5"/>
          <p:cNvPicPr>
            <a:picLocks noChangeAspect="1" noChangeArrowheads="1"/>
          </p:cNvPicPr>
          <p:nvPr/>
        </p:nvPicPr>
        <p:blipFill>
          <a:blip r:embed="rId3" cstate="print"/>
          <a:srcRect/>
          <a:stretch>
            <a:fillRect/>
          </a:stretch>
        </p:blipFill>
        <p:spPr bwMode="auto">
          <a:xfrm>
            <a:off x="990342" y="4144961"/>
            <a:ext cx="10157354" cy="1798639"/>
          </a:xfrm>
          <a:prstGeom prst="rect">
            <a:avLst/>
          </a:prstGeom>
          <a:noFill/>
          <a:ln w="9525">
            <a:noFill/>
            <a:miter lim="800000"/>
            <a:headEnd/>
            <a:tailEnd/>
          </a:ln>
          <a:effectLst/>
        </p:spPr>
      </p:pic>
      <p:sp>
        <p:nvSpPr>
          <p:cNvPr id="7"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SGA Sizing</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p:transition spd="slow"/>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5"/>
          <p:cNvSpPr txBox="1">
            <a:spLocks noChangeArrowheads="1"/>
          </p:cNvSpPr>
          <p:nvPr/>
        </p:nvSpPr>
        <p:spPr bwMode="auto">
          <a:xfrm>
            <a:off x="962407" y="1066800"/>
            <a:ext cx="10980822" cy="5101718"/>
          </a:xfrm>
          <a:prstGeom prst="rect">
            <a:avLst/>
          </a:prstGeom>
          <a:noFill/>
          <a:ln w="9525">
            <a:noFill/>
            <a:round/>
            <a:headEnd/>
            <a:tailEnd/>
          </a:ln>
        </p:spPr>
        <p:txBody>
          <a:bodyPr wrap="square" lIns="119979" tIns="62389" rIns="119979" bIns="62389">
            <a:spAutoFit/>
          </a:bodyPr>
          <a:lstStyle/>
          <a:p>
            <a:pPr marL="457120" indent="-457120">
              <a:lnSpc>
                <a:spcPct val="90000"/>
              </a:lnSpc>
              <a:spcBef>
                <a:spcPts val="800"/>
              </a:spcBef>
              <a:buClr>
                <a:schemeClr val="tx1"/>
              </a:buClr>
              <a:buSzPct val="100000"/>
              <a:buFont typeface="Wingdings" pitchFamily="2" charset="2"/>
              <a:buChar char="Ø"/>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2800" dirty="0" smtClean="0">
                <a:solidFill>
                  <a:schemeClr val="tx2"/>
                </a:solidFill>
              </a:rPr>
              <a:t>APEX_050100 </a:t>
            </a:r>
            <a:r>
              <a:rPr lang="en-US" sz="2800" dirty="0" smtClean="0">
                <a:solidFill>
                  <a:schemeClr val="tx2"/>
                </a:solidFill>
                <a:sym typeface="Wingdings" pitchFamily="2" charset="2"/>
              </a:rPr>
              <a:t></a:t>
            </a:r>
            <a:r>
              <a:rPr lang="en-US" sz="2800" dirty="0" smtClean="0">
                <a:solidFill>
                  <a:schemeClr val="tx2"/>
                </a:solidFill>
              </a:rPr>
              <a:t> APEX Engine Schema {Name is version specific}</a:t>
            </a:r>
          </a:p>
          <a:p>
            <a:pPr marL="683564" lvl="1" indent="-457120">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2800" dirty="0" smtClean="0">
                <a:solidFill>
                  <a:schemeClr val="tx2"/>
                </a:solidFill>
              </a:rPr>
              <a:t>Should be installed into own </a:t>
            </a:r>
            <a:r>
              <a:rPr lang="en-US" sz="2800" dirty="0" err="1" smtClean="0">
                <a:solidFill>
                  <a:schemeClr val="tx2"/>
                </a:solidFill>
              </a:rPr>
              <a:t>tablespace</a:t>
            </a:r>
            <a:r>
              <a:rPr lang="en-US" sz="2800" dirty="0" smtClean="0">
                <a:solidFill>
                  <a:schemeClr val="tx2"/>
                </a:solidFill>
              </a:rPr>
              <a:t> and monitored</a:t>
            </a:r>
          </a:p>
          <a:p>
            <a:pPr marL="683564" lvl="1" indent="-457120">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2800" dirty="0" smtClean="0">
                <a:solidFill>
                  <a:schemeClr val="tx2"/>
                </a:solidFill>
              </a:rPr>
              <a:t>Holds APEX logs / application definitions (meta-data)</a:t>
            </a:r>
          </a:p>
          <a:p>
            <a:pPr marL="683564" lvl="1" indent="-457120">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endParaRPr lang="en-US" sz="1200" dirty="0" smtClean="0">
              <a:solidFill>
                <a:schemeClr val="tx2"/>
              </a:solidFill>
            </a:endParaRPr>
          </a:p>
          <a:p>
            <a:pPr marL="457120" indent="-457120">
              <a:lnSpc>
                <a:spcPct val="90000"/>
              </a:lnSpc>
              <a:spcBef>
                <a:spcPts val="800"/>
              </a:spcBef>
              <a:buClr>
                <a:schemeClr val="tx1"/>
              </a:buClr>
              <a:buSzPct val="100000"/>
              <a:buFont typeface="Wingdings" pitchFamily="2" charset="2"/>
              <a:buChar char="Ø"/>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2800" dirty="0" smtClean="0">
                <a:solidFill>
                  <a:schemeClr val="tx2"/>
                </a:solidFill>
              </a:rPr>
              <a:t>Application Schemas – Configured by Instance Administrator(s)</a:t>
            </a:r>
          </a:p>
          <a:p>
            <a:pPr marL="683564" lvl="1" indent="-457120">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2400" dirty="0" smtClean="0">
                <a:solidFill>
                  <a:schemeClr val="tx2"/>
                </a:solidFill>
              </a:rPr>
              <a:t>Specify if New Schema required</a:t>
            </a:r>
            <a:br>
              <a:rPr lang="en-US" sz="2400" dirty="0" smtClean="0">
                <a:solidFill>
                  <a:schemeClr val="tx2"/>
                </a:solidFill>
              </a:rPr>
            </a:br>
            <a:r>
              <a:rPr lang="en-US" sz="2000" dirty="0" smtClean="0">
                <a:solidFill>
                  <a:schemeClr val="tx2"/>
                </a:solidFill>
              </a:rPr>
              <a:t>{ Manage Instance &gt; Instance Settings &gt; Storage }</a:t>
            </a:r>
            <a:endParaRPr lang="en-US" sz="2400" dirty="0" smtClean="0">
              <a:solidFill>
                <a:schemeClr val="tx2"/>
              </a:solidFill>
            </a:endParaRPr>
          </a:p>
          <a:p>
            <a:pPr marL="683564" lvl="1" indent="-457120">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2400" dirty="0" smtClean="0">
                <a:solidFill>
                  <a:schemeClr val="tx2"/>
                </a:solidFill>
              </a:rPr>
              <a:t>Specify if </a:t>
            </a:r>
            <a:r>
              <a:rPr lang="en-US" sz="2400" dirty="0" err="1" smtClean="0">
                <a:solidFill>
                  <a:schemeClr val="tx2"/>
                </a:solidFill>
              </a:rPr>
              <a:t>Tablespace</a:t>
            </a:r>
            <a:r>
              <a:rPr lang="en-US" sz="2400" dirty="0" smtClean="0">
                <a:solidFill>
                  <a:schemeClr val="tx2"/>
                </a:solidFill>
              </a:rPr>
              <a:t> </a:t>
            </a:r>
            <a:r>
              <a:rPr lang="en-US" sz="2400" dirty="0" err="1" smtClean="0">
                <a:solidFill>
                  <a:schemeClr val="tx2"/>
                </a:solidFill>
              </a:rPr>
              <a:t>Autoextend</a:t>
            </a:r>
            <a:r>
              <a:rPr lang="en-US" sz="2400" dirty="0" smtClean="0">
                <a:solidFill>
                  <a:schemeClr val="tx2"/>
                </a:solidFill>
              </a:rPr>
              <a:t> = True</a:t>
            </a:r>
            <a:br>
              <a:rPr lang="en-US" sz="2400" dirty="0" smtClean="0">
                <a:solidFill>
                  <a:schemeClr val="tx2"/>
                </a:solidFill>
              </a:rPr>
            </a:br>
            <a:r>
              <a:rPr lang="en-US" sz="2000" dirty="0" smtClean="0">
                <a:solidFill>
                  <a:schemeClr val="tx2"/>
                </a:solidFill>
              </a:rPr>
              <a:t>{ Manage Instance &gt; Instance Settings &gt; Storage }</a:t>
            </a:r>
            <a:endParaRPr lang="en-US" sz="2400" dirty="0" smtClean="0">
              <a:solidFill>
                <a:schemeClr val="tx2"/>
              </a:solidFill>
            </a:endParaRPr>
          </a:p>
          <a:p>
            <a:pPr marL="683564" lvl="1" indent="-457120">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2400" dirty="0" smtClean="0">
                <a:solidFill>
                  <a:schemeClr val="tx2"/>
                </a:solidFill>
              </a:rPr>
              <a:t>Define Initial Workspace Sizes</a:t>
            </a:r>
            <a:br>
              <a:rPr lang="en-US" sz="2400" dirty="0" smtClean="0">
                <a:solidFill>
                  <a:schemeClr val="tx2"/>
                </a:solidFill>
              </a:rPr>
            </a:br>
            <a:r>
              <a:rPr lang="en-US" sz="2000" dirty="0" smtClean="0">
                <a:solidFill>
                  <a:schemeClr val="tx2"/>
                </a:solidFill>
              </a:rPr>
              <a:t>{ Manage Instance &gt; Instance Settings &gt; New Workspace Request Size }</a:t>
            </a:r>
            <a:endParaRPr lang="en-US" sz="2400" dirty="0" smtClean="0">
              <a:solidFill>
                <a:schemeClr val="tx2"/>
              </a:solidFill>
            </a:endParaRPr>
          </a:p>
          <a:p>
            <a:pPr marL="683564" lvl="1" indent="-457120">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2400" dirty="0" smtClean="0">
                <a:solidFill>
                  <a:schemeClr val="tx2"/>
                </a:solidFill>
              </a:rPr>
              <a:t>Define Change Request Sizes</a:t>
            </a:r>
            <a:br>
              <a:rPr lang="en-US" sz="2400" dirty="0" smtClean="0">
                <a:solidFill>
                  <a:schemeClr val="tx2"/>
                </a:solidFill>
              </a:rPr>
            </a:br>
            <a:r>
              <a:rPr lang="en-US" sz="2000" dirty="0" smtClean="0">
                <a:solidFill>
                  <a:schemeClr val="tx2"/>
                </a:solidFill>
              </a:rPr>
              <a:t>{ Manage Instance &gt; Instance Settings &gt; Workspace Change Request Size }</a:t>
            </a:r>
          </a:p>
        </p:txBody>
      </p:sp>
      <p:sp>
        <p:nvSpPr>
          <p:cNvPr id="5"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Database Schemas </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txBox="1">
            <a:spLocks noChangeArrowheads="1"/>
          </p:cNvSpPr>
          <p:nvPr/>
        </p:nvSpPr>
        <p:spPr bwMode="auto">
          <a:xfrm>
            <a:off x="1041129" y="1219200"/>
            <a:ext cx="10969943" cy="434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283584" indent="-283584" defTabSz="1218987" fontAlgn="base">
              <a:lnSpc>
                <a:spcPct val="93000"/>
              </a:lnSpc>
              <a:spcBef>
                <a:spcPts val="667"/>
              </a:spcBef>
              <a:spcAft>
                <a:spcPts val="267"/>
              </a:spcAft>
              <a:buClr>
                <a:schemeClr val="tx1"/>
              </a:buClr>
              <a:buFont typeface="Arial" pitchFamily="34" charset="0"/>
              <a:buChar char="•"/>
              <a:defRPr/>
            </a:pPr>
            <a:r>
              <a:rPr lang="en-US" sz="2400" dirty="0" smtClean="0">
                <a:solidFill>
                  <a:schemeClr val="tx2"/>
                </a:solidFill>
                <a:latin typeface="Arial" pitchFamily="34" charset="0"/>
                <a:ea typeface="ＭＳ Ｐゴシック" pitchFamily="127" charset="-128"/>
                <a:cs typeface="ＭＳ Ｐゴシック" pitchFamily="127" charset="-128"/>
              </a:rPr>
              <a:t>ORACLE_APEX_PURGE_SESSIONS</a:t>
            </a:r>
          </a:p>
          <a:p>
            <a:pPr marL="683564" lvl="1" indent="-302631" defTabSz="1218987" fontAlgn="base">
              <a:lnSpc>
                <a:spcPct val="93000"/>
              </a:lnSpc>
              <a:spcBef>
                <a:spcPts val="267"/>
              </a:spcBef>
              <a:spcAft>
                <a:spcPts val="267"/>
              </a:spcAft>
              <a:buClr>
                <a:schemeClr val="tx1"/>
              </a:buClr>
              <a:buFont typeface="Arial" pitchFamily="34" charset="0"/>
              <a:buChar char="–"/>
              <a:defRPr/>
            </a:pPr>
            <a:r>
              <a:rPr lang="en-US" sz="2000" dirty="0" smtClean="0">
                <a:solidFill>
                  <a:schemeClr val="tx2"/>
                </a:solidFill>
                <a:latin typeface="Arial" pitchFamily="34" charset="0"/>
                <a:ea typeface="ＭＳ Ｐゴシック" pitchFamily="127" charset="-128"/>
                <a:cs typeface="ＭＳ Ｐゴシック" pitchFamily="127" charset="-128"/>
              </a:rPr>
              <a:t>Delete session information from APEX tables for sessions older than 12 hours</a:t>
            </a:r>
          </a:p>
          <a:p>
            <a:pPr marL="683564" lvl="1" indent="-302631" defTabSz="1218987" fontAlgn="base">
              <a:lnSpc>
                <a:spcPct val="93000"/>
              </a:lnSpc>
              <a:spcBef>
                <a:spcPts val="267"/>
              </a:spcBef>
              <a:spcAft>
                <a:spcPts val="267"/>
              </a:spcAft>
              <a:buClr>
                <a:schemeClr val="tx1"/>
              </a:buClr>
              <a:buFont typeface="Arial" pitchFamily="34" charset="0"/>
              <a:buChar char="–"/>
              <a:defRPr/>
            </a:pPr>
            <a:r>
              <a:rPr lang="en-US" sz="2000" dirty="0" smtClean="0">
                <a:solidFill>
                  <a:schemeClr val="tx2"/>
                </a:solidFill>
                <a:latin typeface="Arial" pitchFamily="34" charset="0"/>
                <a:ea typeface="ＭＳ Ｐゴシック" pitchFamily="127" charset="-128"/>
                <a:cs typeface="ＭＳ Ｐゴシック" pitchFamily="127" charset="-128"/>
              </a:rPr>
              <a:t>Runs every hour</a:t>
            </a:r>
            <a:endParaRPr lang="en-US" sz="2000" dirty="0" smtClean="0">
              <a:solidFill>
                <a:schemeClr val="tx2"/>
              </a:solidFill>
              <a:latin typeface="Courier New" charset="0"/>
              <a:ea typeface="ＭＳ Ｐゴシック" pitchFamily="127" charset="-128"/>
              <a:cs typeface="ＭＳ Ｐゴシック" pitchFamily="127" charset="-128"/>
            </a:endParaRPr>
          </a:p>
          <a:p>
            <a:pPr marL="283584" indent="-283584" defTabSz="1218987" fontAlgn="base">
              <a:lnSpc>
                <a:spcPct val="93000"/>
              </a:lnSpc>
              <a:spcBef>
                <a:spcPts val="667"/>
              </a:spcBef>
              <a:spcAft>
                <a:spcPts val="267"/>
              </a:spcAft>
              <a:buClr>
                <a:schemeClr val="tx1"/>
              </a:buClr>
              <a:buFont typeface="Arial" pitchFamily="34" charset="0"/>
              <a:buChar char="•"/>
              <a:defRPr/>
            </a:pPr>
            <a:r>
              <a:rPr lang="en-US" sz="2400" dirty="0" smtClean="0">
                <a:solidFill>
                  <a:schemeClr val="tx2"/>
                </a:solidFill>
                <a:latin typeface="Arial" pitchFamily="34" charset="0"/>
                <a:ea typeface="ＭＳ Ｐゴシック" pitchFamily="127" charset="-128"/>
                <a:cs typeface="ＭＳ Ｐゴシック" pitchFamily="127" charset="-128"/>
              </a:rPr>
              <a:t>ORACLE_APEX_MAIL_QUEUE</a:t>
            </a:r>
          </a:p>
          <a:p>
            <a:pPr marL="683564" lvl="1" indent="-302631" defTabSz="1218987" fontAlgn="base">
              <a:lnSpc>
                <a:spcPct val="93000"/>
              </a:lnSpc>
              <a:spcBef>
                <a:spcPts val="267"/>
              </a:spcBef>
              <a:spcAft>
                <a:spcPts val="267"/>
              </a:spcAft>
              <a:buClr>
                <a:schemeClr val="tx1"/>
              </a:buClr>
              <a:buFont typeface="Arial" pitchFamily="34" charset="0"/>
              <a:buChar char="–"/>
              <a:defRPr/>
            </a:pPr>
            <a:r>
              <a:rPr lang="en-US" sz="2000" dirty="0" smtClean="0">
                <a:solidFill>
                  <a:schemeClr val="tx2"/>
                </a:solidFill>
                <a:latin typeface="Arial" pitchFamily="34" charset="0"/>
                <a:ea typeface="ＭＳ Ｐゴシック" pitchFamily="127" charset="-128"/>
                <a:cs typeface="ＭＳ Ｐゴシック" pitchFamily="127" charset="-128"/>
              </a:rPr>
              <a:t>For e-mail messages authored with APEX_MAIL</a:t>
            </a:r>
          </a:p>
          <a:p>
            <a:pPr marL="683564" lvl="1" indent="-302631" defTabSz="1218987" fontAlgn="base">
              <a:lnSpc>
                <a:spcPct val="93000"/>
              </a:lnSpc>
              <a:spcBef>
                <a:spcPts val="267"/>
              </a:spcBef>
              <a:spcAft>
                <a:spcPts val="267"/>
              </a:spcAft>
              <a:buClr>
                <a:schemeClr val="tx1"/>
              </a:buClr>
              <a:buFont typeface="Arial" pitchFamily="34" charset="0"/>
              <a:buChar char="–"/>
              <a:defRPr/>
            </a:pPr>
            <a:r>
              <a:rPr lang="en-US" sz="2000" dirty="0" smtClean="0">
                <a:solidFill>
                  <a:schemeClr val="tx2"/>
                </a:solidFill>
                <a:latin typeface="Arial" pitchFamily="34" charset="0"/>
                <a:ea typeface="ＭＳ Ｐゴシック" pitchFamily="127" charset="-128"/>
                <a:cs typeface="ＭＳ Ｐゴシック" pitchFamily="127" charset="-128"/>
              </a:rPr>
              <a:t>Send e-mail in queue</a:t>
            </a:r>
          </a:p>
          <a:p>
            <a:pPr marL="683564" lvl="1" indent="-302631" defTabSz="1218987" fontAlgn="base">
              <a:lnSpc>
                <a:spcPct val="93000"/>
              </a:lnSpc>
              <a:spcBef>
                <a:spcPts val="267"/>
              </a:spcBef>
              <a:spcAft>
                <a:spcPts val="267"/>
              </a:spcAft>
              <a:buClr>
                <a:schemeClr val="tx1"/>
              </a:buClr>
              <a:buFont typeface="Arial" pitchFamily="34" charset="0"/>
              <a:buChar char="–"/>
              <a:defRPr/>
            </a:pPr>
            <a:r>
              <a:rPr lang="en-US" sz="2000" dirty="0" smtClean="0">
                <a:solidFill>
                  <a:schemeClr val="tx2"/>
                </a:solidFill>
                <a:latin typeface="Arial" pitchFamily="34" charset="0"/>
                <a:ea typeface="ＭＳ Ｐゴシック" pitchFamily="127" charset="-128"/>
                <a:cs typeface="ＭＳ Ｐゴシック" pitchFamily="127" charset="-128"/>
              </a:rPr>
              <a:t>Runs every 5 minutes</a:t>
            </a:r>
          </a:p>
          <a:p>
            <a:pPr marL="283584" indent="-283584" defTabSz="1218987" fontAlgn="base">
              <a:lnSpc>
                <a:spcPct val="93000"/>
              </a:lnSpc>
              <a:spcBef>
                <a:spcPts val="667"/>
              </a:spcBef>
              <a:spcAft>
                <a:spcPts val="267"/>
              </a:spcAft>
              <a:buClr>
                <a:schemeClr val="tx1"/>
              </a:buClr>
              <a:buFont typeface="Arial" pitchFamily="34" charset="0"/>
              <a:buChar char="•"/>
              <a:defRPr/>
            </a:pPr>
            <a:r>
              <a:rPr lang="en-US" sz="2400" dirty="0" smtClean="0">
                <a:solidFill>
                  <a:schemeClr val="tx2"/>
                </a:solidFill>
                <a:latin typeface="Arial" pitchFamily="34" charset="0"/>
                <a:ea typeface="ＭＳ Ｐゴシック" pitchFamily="127" charset="-128"/>
                <a:cs typeface="ＭＳ Ｐゴシック" pitchFamily="127" charset="-128"/>
              </a:rPr>
              <a:t>ORACLE_APEX_DAILY_MAINTENANCE</a:t>
            </a:r>
          </a:p>
          <a:p>
            <a:pPr marL="683564" lvl="1" indent="-302631" defTabSz="1218987" fontAlgn="base">
              <a:lnSpc>
                <a:spcPct val="93000"/>
              </a:lnSpc>
              <a:spcBef>
                <a:spcPts val="267"/>
              </a:spcBef>
              <a:spcAft>
                <a:spcPts val="267"/>
              </a:spcAft>
              <a:buClr>
                <a:schemeClr val="tx1"/>
              </a:buClr>
              <a:buFont typeface="Arial" pitchFamily="34" charset="0"/>
              <a:buChar char="–"/>
              <a:defRPr/>
            </a:pPr>
            <a:r>
              <a:rPr lang="en-US" sz="2000" dirty="0" smtClean="0">
                <a:solidFill>
                  <a:schemeClr val="tx2"/>
                </a:solidFill>
                <a:latin typeface="Arial" pitchFamily="34" charset="0"/>
                <a:ea typeface="ＭＳ Ｐゴシック" pitchFamily="127" charset="-128"/>
                <a:cs typeface="ＭＳ Ｐゴシック" pitchFamily="127" charset="-128"/>
              </a:rPr>
              <a:t>Archive activity log</a:t>
            </a:r>
          </a:p>
          <a:p>
            <a:pPr marL="683564" lvl="1" indent="-302631" defTabSz="1218987" fontAlgn="base">
              <a:lnSpc>
                <a:spcPct val="93000"/>
              </a:lnSpc>
              <a:spcBef>
                <a:spcPts val="267"/>
              </a:spcBef>
              <a:spcAft>
                <a:spcPts val="267"/>
              </a:spcAft>
              <a:buClr>
                <a:schemeClr val="tx1"/>
              </a:buClr>
              <a:buFont typeface="Arial" pitchFamily="34" charset="0"/>
              <a:buChar char="–"/>
              <a:defRPr/>
            </a:pPr>
            <a:r>
              <a:rPr lang="en-US" sz="2000" dirty="0" smtClean="0">
                <a:solidFill>
                  <a:schemeClr val="tx2"/>
                </a:solidFill>
                <a:latin typeface="Arial" pitchFamily="34" charset="0"/>
                <a:ea typeface="ＭＳ Ｐゴシック" pitchFamily="127" charset="-128"/>
                <a:cs typeface="ＭＳ Ｐゴシック" pitchFamily="127" charset="-128"/>
              </a:rPr>
              <a:t>Automatic file deletion</a:t>
            </a:r>
          </a:p>
          <a:p>
            <a:pPr marL="683564" lvl="1" indent="-302631" defTabSz="1218987" fontAlgn="base">
              <a:lnSpc>
                <a:spcPct val="93000"/>
              </a:lnSpc>
              <a:spcBef>
                <a:spcPts val="267"/>
              </a:spcBef>
              <a:spcAft>
                <a:spcPts val="267"/>
              </a:spcAft>
              <a:buClr>
                <a:schemeClr val="tx1"/>
              </a:buClr>
              <a:buFont typeface="Arial" pitchFamily="34" charset="0"/>
              <a:buChar char="–"/>
              <a:defRPr/>
            </a:pPr>
            <a:r>
              <a:rPr lang="en-US" sz="2000" dirty="0" smtClean="0">
                <a:solidFill>
                  <a:schemeClr val="tx2"/>
                </a:solidFill>
                <a:latin typeface="Arial" pitchFamily="34" charset="0"/>
                <a:ea typeface="ＭＳ Ｐゴシック" pitchFamily="127" charset="-128"/>
                <a:cs typeface="ＭＳ Ｐゴシック" pitchFamily="127" charset="-128"/>
              </a:rPr>
              <a:t>Runs at 0100 system time</a:t>
            </a:r>
          </a:p>
          <a:p>
            <a:pPr marL="283584" indent="-283584" defTabSz="1218987" fontAlgn="base">
              <a:lnSpc>
                <a:spcPct val="93000"/>
              </a:lnSpc>
              <a:spcBef>
                <a:spcPts val="667"/>
              </a:spcBef>
              <a:spcAft>
                <a:spcPts val="267"/>
              </a:spcAft>
              <a:buClr>
                <a:schemeClr val="tx1"/>
              </a:buClr>
              <a:buFont typeface="Arial" pitchFamily="34" charset="0"/>
              <a:buChar char="•"/>
              <a:defRPr/>
            </a:pPr>
            <a:r>
              <a:rPr lang="en-US" sz="2400" dirty="0" smtClean="0">
                <a:solidFill>
                  <a:schemeClr val="tx2"/>
                </a:solidFill>
                <a:latin typeface="Arial" pitchFamily="34" charset="0"/>
                <a:ea typeface="ＭＳ Ｐゴシック" pitchFamily="127" charset="-128"/>
                <a:cs typeface="ＭＳ Ｐゴシック" pitchFamily="127" charset="-128"/>
              </a:rPr>
              <a:t>ORACLE_APEX_WS_NOTIFICATIONS</a:t>
            </a:r>
          </a:p>
          <a:p>
            <a:pPr marL="283584" indent="-283584" defTabSz="1218987" fontAlgn="base">
              <a:lnSpc>
                <a:spcPct val="93000"/>
              </a:lnSpc>
              <a:spcBef>
                <a:spcPts val="667"/>
              </a:spcBef>
              <a:spcAft>
                <a:spcPts val="267"/>
              </a:spcAft>
              <a:buClr>
                <a:schemeClr val="tx1"/>
              </a:buClr>
              <a:buFont typeface="Arial" pitchFamily="34" charset="0"/>
              <a:buChar char="•"/>
              <a:defRPr/>
            </a:pPr>
            <a:endParaRPr lang="en-US" sz="2400" dirty="0" smtClean="0">
              <a:solidFill>
                <a:schemeClr val="tx2"/>
              </a:solidFill>
              <a:latin typeface="Arial" pitchFamily="34" charset="0"/>
              <a:ea typeface="ＭＳ Ｐゴシック" pitchFamily="127" charset="-128"/>
              <a:cs typeface="ＭＳ Ｐゴシック" pitchFamily="127" charset="-128"/>
            </a:endParaRPr>
          </a:p>
          <a:p>
            <a:pPr marL="283584" indent="-283584" defTabSz="1218987" fontAlgn="base">
              <a:lnSpc>
                <a:spcPct val="93000"/>
              </a:lnSpc>
              <a:spcBef>
                <a:spcPts val="667"/>
              </a:spcBef>
              <a:spcAft>
                <a:spcPts val="267"/>
              </a:spcAft>
              <a:buClr>
                <a:schemeClr val="tx1"/>
              </a:buClr>
              <a:buFont typeface="Arial" pitchFamily="34" charset="0"/>
              <a:buChar char="•"/>
              <a:defRPr/>
            </a:pPr>
            <a:endParaRPr lang="en-US" sz="2400" dirty="0" smtClean="0">
              <a:solidFill>
                <a:schemeClr val="tx2"/>
              </a:solidFill>
              <a:latin typeface="Arial" pitchFamily="34" charset="0"/>
              <a:ea typeface="ＭＳ Ｐゴシック" pitchFamily="127" charset="-128"/>
              <a:cs typeface="ＭＳ Ｐゴシック" pitchFamily="127" charset="-128"/>
            </a:endParaRPr>
          </a:p>
          <a:p>
            <a:pPr marL="283584" indent="-283584" defTabSz="1218987" fontAlgn="base">
              <a:lnSpc>
                <a:spcPct val="93000"/>
              </a:lnSpc>
              <a:spcBef>
                <a:spcPts val="667"/>
              </a:spcBef>
              <a:spcAft>
                <a:spcPts val="267"/>
              </a:spcAft>
              <a:buClr>
                <a:schemeClr val="tx1"/>
              </a:buClr>
              <a:buFont typeface="Arial" pitchFamily="34" charset="0"/>
              <a:buChar char="•"/>
              <a:defRPr/>
            </a:pPr>
            <a:endParaRPr lang="en-GB" sz="2400" dirty="0" smtClean="0">
              <a:solidFill>
                <a:schemeClr val="tx2"/>
              </a:solidFill>
              <a:latin typeface="Arial" pitchFamily="34" charset="0"/>
              <a:ea typeface="ＭＳ Ｐゴシック" pitchFamily="127" charset="-128"/>
              <a:cs typeface="ＭＳ Ｐゴシック" pitchFamily="127" charset="-128"/>
            </a:endParaRPr>
          </a:p>
        </p:txBody>
      </p:sp>
      <p:sp>
        <p:nvSpPr>
          <p:cNvPr id="8"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Database Jobs </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p:transition spd="slow"/>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txBox="1">
            <a:spLocks noChangeArrowheads="1"/>
          </p:cNvSpPr>
          <p:nvPr/>
        </p:nvSpPr>
        <p:spPr bwMode="auto">
          <a:xfrm>
            <a:off x="888769" y="1295400"/>
            <a:ext cx="10093872" cy="434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283584" indent="-283584" defTabSz="1218987" fontAlgn="base">
              <a:lnSpc>
                <a:spcPct val="93000"/>
              </a:lnSpc>
              <a:spcBef>
                <a:spcPts val="667"/>
              </a:spcBef>
              <a:spcAft>
                <a:spcPts val="267"/>
              </a:spcAft>
              <a:buClr>
                <a:schemeClr val="tx1"/>
              </a:buClr>
              <a:buFont typeface="Arial" pitchFamily="34" charset="0"/>
              <a:buChar char="•"/>
              <a:defRPr/>
            </a:pPr>
            <a:r>
              <a:rPr lang="en-US" sz="2800" dirty="0" smtClean="0">
                <a:solidFill>
                  <a:schemeClr val="tx2"/>
                </a:solidFill>
                <a:ea typeface="ＭＳ Ｐゴシック" pitchFamily="127" charset="-128"/>
                <a:cs typeface="ＭＳ Ｐゴシック" pitchFamily="127" charset="-128"/>
              </a:rPr>
              <a:t>Use Java programs provided with APEX Installation</a:t>
            </a:r>
            <a:endParaRPr lang="en-US" sz="2800" dirty="0" smtClean="0">
              <a:solidFill>
                <a:schemeClr val="tx2"/>
              </a:solidFill>
              <a:latin typeface="Arial" pitchFamily="34" charset="0"/>
              <a:ea typeface="ＭＳ Ｐゴシック" pitchFamily="127" charset="-128"/>
              <a:cs typeface="ＭＳ Ｐゴシック" pitchFamily="127" charset="-128"/>
            </a:endParaRPr>
          </a:p>
          <a:p>
            <a:pPr marL="683564" lvl="1" indent="-302631" defTabSz="1218987" fontAlgn="base">
              <a:lnSpc>
                <a:spcPct val="93000"/>
              </a:lnSpc>
              <a:spcBef>
                <a:spcPts val="267"/>
              </a:spcBef>
              <a:spcAft>
                <a:spcPts val="267"/>
              </a:spcAft>
              <a:buClr>
                <a:schemeClr val="tx1"/>
              </a:buClr>
              <a:buFont typeface="Arial" pitchFamily="34" charset="0"/>
              <a:buChar char="–"/>
              <a:defRPr/>
            </a:pPr>
            <a:r>
              <a:rPr lang="en-US" sz="2400" dirty="0" smtClean="0">
                <a:solidFill>
                  <a:schemeClr val="tx2"/>
                </a:solidFill>
                <a:latin typeface="Arial" pitchFamily="34" charset="0"/>
                <a:ea typeface="ＭＳ Ｐゴシック" pitchFamily="127" charset="-128"/>
                <a:cs typeface="ＭＳ Ｐゴシック" pitchFamily="127" charset="-128"/>
              </a:rPr>
              <a:t>Define job to perform nightly application exports to Source Control</a:t>
            </a:r>
          </a:p>
          <a:p>
            <a:pPr marL="683564" lvl="1" indent="-302631">
              <a:lnSpc>
                <a:spcPct val="93000"/>
              </a:lnSpc>
              <a:spcBef>
                <a:spcPts val="267"/>
              </a:spcBef>
              <a:spcAft>
                <a:spcPts val="267"/>
              </a:spcAft>
              <a:buClr>
                <a:schemeClr val="tx1"/>
              </a:buClr>
              <a:buFont typeface="Arial" pitchFamily="34" charset="0"/>
              <a:buChar char="–"/>
              <a:defRPr/>
            </a:pPr>
            <a:r>
              <a:rPr lang="en-US" sz="2400" dirty="0" smtClean="0">
                <a:solidFill>
                  <a:schemeClr val="tx2"/>
                </a:solidFill>
                <a:ea typeface="ＭＳ Ｐゴシック" pitchFamily="127" charset="-128"/>
                <a:cs typeface="ＭＳ Ｐゴシック" pitchFamily="127" charset="-128"/>
              </a:rPr>
              <a:t>Define job to perform nightly application component exports</a:t>
            </a:r>
          </a:p>
          <a:p>
            <a:pPr marL="283584" indent="-283584" defTabSz="1218987" fontAlgn="base">
              <a:lnSpc>
                <a:spcPct val="93000"/>
              </a:lnSpc>
              <a:spcBef>
                <a:spcPts val="667"/>
              </a:spcBef>
              <a:spcAft>
                <a:spcPts val="267"/>
              </a:spcAft>
              <a:buClr>
                <a:schemeClr val="tx1"/>
              </a:buClr>
              <a:buFont typeface="Arial" pitchFamily="34" charset="0"/>
              <a:buChar char="•"/>
              <a:defRPr/>
            </a:pPr>
            <a:r>
              <a:rPr lang="en-US" sz="2800" dirty="0" smtClean="0">
                <a:solidFill>
                  <a:schemeClr val="tx2"/>
                </a:solidFill>
                <a:latin typeface="Arial" pitchFamily="34" charset="0"/>
                <a:ea typeface="ＭＳ Ｐゴシック" pitchFamily="127" charset="-128"/>
                <a:cs typeface="ＭＳ Ｐゴシック" pitchFamily="127" charset="-128"/>
              </a:rPr>
              <a:t>Standard Oracle Backup of complete database</a:t>
            </a:r>
          </a:p>
          <a:p>
            <a:pPr marL="683564" lvl="1" indent="-302631" defTabSz="1218987" fontAlgn="base">
              <a:lnSpc>
                <a:spcPct val="93000"/>
              </a:lnSpc>
              <a:spcBef>
                <a:spcPts val="267"/>
              </a:spcBef>
              <a:spcAft>
                <a:spcPts val="267"/>
              </a:spcAft>
              <a:buClr>
                <a:schemeClr val="tx1"/>
              </a:buClr>
              <a:buFont typeface="Arial" pitchFamily="34" charset="0"/>
              <a:buChar char="–"/>
              <a:defRPr/>
            </a:pPr>
            <a:r>
              <a:rPr lang="en-US" sz="2400" dirty="0" smtClean="0">
                <a:solidFill>
                  <a:schemeClr val="tx2"/>
                </a:solidFill>
                <a:latin typeface="Arial" pitchFamily="34" charset="0"/>
                <a:ea typeface="ＭＳ Ｐゴシック" pitchFamily="127" charset="-128"/>
                <a:cs typeface="ＭＳ Ｐゴシック" pitchFamily="127" charset="-128"/>
              </a:rPr>
              <a:t>Can restore “workspace” schemas </a:t>
            </a:r>
          </a:p>
          <a:p>
            <a:pPr marL="912124" lvl="2" indent="-302631">
              <a:lnSpc>
                <a:spcPct val="93000"/>
              </a:lnSpc>
              <a:spcBef>
                <a:spcPts val="267"/>
              </a:spcBef>
              <a:spcAft>
                <a:spcPts val="267"/>
              </a:spcAft>
              <a:buClr>
                <a:schemeClr val="tx1"/>
              </a:buClr>
              <a:buFont typeface="Arial" pitchFamily="34" charset="0"/>
              <a:buChar char="–"/>
              <a:defRPr/>
            </a:pPr>
            <a:r>
              <a:rPr lang="en-US" sz="2400" dirty="0" smtClean="0">
                <a:solidFill>
                  <a:schemeClr val="tx2"/>
                </a:solidFill>
                <a:ea typeface="ＭＳ Ｐゴシック" pitchFamily="127" charset="-128"/>
                <a:cs typeface="ＭＳ Ｐゴシック" pitchFamily="127" charset="-128"/>
              </a:rPr>
              <a:t>Restores the developer defined database objects and data</a:t>
            </a:r>
          </a:p>
          <a:p>
            <a:pPr marL="912124" lvl="2" indent="-302631">
              <a:lnSpc>
                <a:spcPct val="93000"/>
              </a:lnSpc>
              <a:spcBef>
                <a:spcPts val="267"/>
              </a:spcBef>
              <a:spcAft>
                <a:spcPts val="267"/>
              </a:spcAft>
              <a:buClr>
                <a:schemeClr val="tx1"/>
              </a:buClr>
              <a:buFont typeface="Arial" pitchFamily="34" charset="0"/>
              <a:buChar char="–"/>
              <a:defRPr/>
            </a:pPr>
            <a:r>
              <a:rPr lang="en-US" sz="2400" dirty="0" smtClean="0">
                <a:solidFill>
                  <a:schemeClr val="tx2"/>
                </a:solidFill>
                <a:latin typeface="Arial" pitchFamily="34" charset="0"/>
                <a:ea typeface="ＭＳ Ｐゴシック" pitchFamily="127" charset="-128"/>
                <a:cs typeface="ＭＳ Ｐゴシック" pitchFamily="127" charset="-128"/>
              </a:rPr>
              <a:t>Does not restore application definitions</a:t>
            </a:r>
          </a:p>
          <a:p>
            <a:pPr marL="683564" lvl="1" indent="-302631" defTabSz="1218987" fontAlgn="base">
              <a:lnSpc>
                <a:spcPct val="93000"/>
              </a:lnSpc>
              <a:spcBef>
                <a:spcPts val="267"/>
              </a:spcBef>
              <a:spcAft>
                <a:spcPts val="267"/>
              </a:spcAft>
              <a:buClr>
                <a:schemeClr val="tx1"/>
              </a:buClr>
              <a:buFont typeface="Arial" pitchFamily="34" charset="0"/>
              <a:buChar char="–"/>
              <a:defRPr/>
            </a:pPr>
            <a:r>
              <a:rPr lang="en-US" sz="2400" dirty="0" smtClean="0">
                <a:solidFill>
                  <a:schemeClr val="tx2"/>
                </a:solidFill>
                <a:latin typeface="Arial" pitchFamily="34" charset="0"/>
                <a:ea typeface="ＭＳ Ｐゴシック" pitchFamily="127" charset="-128"/>
                <a:cs typeface="ＭＳ Ｐゴシック" pitchFamily="127" charset="-128"/>
              </a:rPr>
              <a:t>Can restore APEX Engine Schema</a:t>
            </a:r>
          </a:p>
          <a:p>
            <a:pPr marL="912124" lvl="2" indent="-302631">
              <a:lnSpc>
                <a:spcPct val="93000"/>
              </a:lnSpc>
              <a:spcBef>
                <a:spcPts val="267"/>
              </a:spcBef>
              <a:spcAft>
                <a:spcPts val="267"/>
              </a:spcAft>
              <a:buClr>
                <a:schemeClr val="tx1"/>
              </a:buClr>
              <a:buFont typeface="Arial" pitchFamily="34" charset="0"/>
              <a:buChar char="–"/>
              <a:defRPr/>
            </a:pPr>
            <a:r>
              <a:rPr lang="en-US" sz="2400" dirty="0" smtClean="0">
                <a:solidFill>
                  <a:schemeClr val="tx2"/>
                </a:solidFill>
                <a:latin typeface="Arial" pitchFamily="34" charset="0"/>
                <a:ea typeface="ＭＳ Ｐゴシック" pitchFamily="127" charset="-128"/>
                <a:cs typeface="ＭＳ Ｐゴシック" pitchFamily="127" charset="-128"/>
              </a:rPr>
              <a:t>Restores APEX meta-data for all workspaces and applications </a:t>
            </a:r>
          </a:p>
          <a:p>
            <a:pPr marL="683564" lvl="1" indent="-302631" defTabSz="1218987" fontAlgn="base">
              <a:lnSpc>
                <a:spcPct val="93000"/>
              </a:lnSpc>
              <a:spcBef>
                <a:spcPts val="267"/>
              </a:spcBef>
              <a:spcAft>
                <a:spcPts val="267"/>
              </a:spcAft>
              <a:buClr>
                <a:schemeClr val="tx1"/>
              </a:buClr>
              <a:buFont typeface="Arial" pitchFamily="34" charset="0"/>
              <a:buChar char="–"/>
              <a:defRPr/>
            </a:pPr>
            <a:r>
              <a:rPr lang="en-US" sz="2400" dirty="0" smtClean="0">
                <a:solidFill>
                  <a:schemeClr val="tx2"/>
                </a:solidFill>
                <a:ea typeface="ＭＳ Ｐゴシック" pitchFamily="127" charset="-128"/>
                <a:cs typeface="ＭＳ Ｐゴシック" pitchFamily="127" charset="-128"/>
              </a:rPr>
              <a:t>Can NOT restore </a:t>
            </a:r>
            <a:r>
              <a:rPr lang="en-US" sz="2400" dirty="0" smtClean="0">
                <a:solidFill>
                  <a:schemeClr val="tx2"/>
                </a:solidFill>
                <a:latin typeface="Arial" pitchFamily="34" charset="0"/>
                <a:ea typeface="ＭＳ Ｐゴシック" pitchFamily="127" charset="-128"/>
                <a:cs typeface="ＭＳ Ｐゴシック" pitchFamily="127" charset="-128"/>
              </a:rPr>
              <a:t>individual workspaces or applications</a:t>
            </a:r>
          </a:p>
          <a:p>
            <a:pPr marL="912124" lvl="2" indent="-302631">
              <a:lnSpc>
                <a:spcPct val="93000"/>
              </a:lnSpc>
              <a:spcBef>
                <a:spcPts val="267"/>
              </a:spcBef>
              <a:spcAft>
                <a:spcPts val="267"/>
              </a:spcAft>
              <a:buClr>
                <a:schemeClr val="tx1"/>
              </a:buClr>
              <a:buFont typeface="Arial" pitchFamily="34" charset="0"/>
              <a:buChar char="–"/>
              <a:defRPr/>
            </a:pPr>
            <a:r>
              <a:rPr lang="en-US" sz="2400" dirty="0" smtClean="0">
                <a:solidFill>
                  <a:schemeClr val="tx2"/>
                </a:solidFill>
                <a:ea typeface="ＭＳ Ｐゴシック" pitchFamily="127" charset="-128"/>
                <a:cs typeface="ＭＳ Ｐゴシック" pitchFamily="127" charset="-128"/>
              </a:rPr>
              <a:t>Must import APEX Engine Schema into separate database and then export</a:t>
            </a:r>
            <a:endParaRPr lang="en-US" sz="2400" dirty="0" smtClean="0">
              <a:solidFill>
                <a:schemeClr val="tx2"/>
              </a:solidFill>
              <a:latin typeface="Arial" pitchFamily="34" charset="0"/>
              <a:ea typeface="ＭＳ Ｐゴシック" pitchFamily="127" charset="-128"/>
              <a:cs typeface="ＭＳ Ｐゴシック" pitchFamily="127" charset="-128"/>
            </a:endParaRPr>
          </a:p>
          <a:p>
            <a:pPr marL="283584" indent="-283584" defTabSz="1218987" fontAlgn="base">
              <a:lnSpc>
                <a:spcPct val="93000"/>
              </a:lnSpc>
              <a:spcBef>
                <a:spcPts val="667"/>
              </a:spcBef>
              <a:spcAft>
                <a:spcPts val="267"/>
              </a:spcAft>
              <a:buClr>
                <a:schemeClr val="tx1"/>
              </a:buClr>
              <a:buFont typeface="Arial" pitchFamily="34" charset="0"/>
              <a:buChar char="•"/>
              <a:defRPr/>
            </a:pPr>
            <a:endParaRPr lang="en-US" sz="2800" dirty="0" smtClean="0">
              <a:solidFill>
                <a:schemeClr val="tx2"/>
              </a:solidFill>
              <a:latin typeface="Arial" pitchFamily="34" charset="0"/>
              <a:ea typeface="ＭＳ Ｐゴシック" pitchFamily="127" charset="-128"/>
              <a:cs typeface="ＭＳ Ｐゴシック" pitchFamily="127" charset="-128"/>
            </a:endParaRPr>
          </a:p>
          <a:p>
            <a:pPr marL="283584" indent="-283584" defTabSz="1218987" fontAlgn="base">
              <a:lnSpc>
                <a:spcPct val="93000"/>
              </a:lnSpc>
              <a:spcBef>
                <a:spcPts val="667"/>
              </a:spcBef>
              <a:spcAft>
                <a:spcPts val="267"/>
              </a:spcAft>
              <a:buClr>
                <a:schemeClr val="tx1"/>
              </a:buClr>
              <a:buFont typeface="Arial" pitchFamily="34" charset="0"/>
              <a:buChar char="•"/>
              <a:defRPr/>
            </a:pPr>
            <a:endParaRPr lang="en-US" sz="2800" dirty="0" smtClean="0">
              <a:solidFill>
                <a:schemeClr val="tx2"/>
              </a:solidFill>
              <a:latin typeface="Arial" pitchFamily="34" charset="0"/>
              <a:ea typeface="ＭＳ Ｐゴシック" pitchFamily="127" charset="-128"/>
              <a:cs typeface="ＭＳ Ｐゴシック" pitchFamily="127" charset="-128"/>
            </a:endParaRPr>
          </a:p>
          <a:p>
            <a:pPr marL="283584" indent="-283584" defTabSz="1218987" fontAlgn="base">
              <a:lnSpc>
                <a:spcPct val="93000"/>
              </a:lnSpc>
              <a:spcBef>
                <a:spcPts val="667"/>
              </a:spcBef>
              <a:spcAft>
                <a:spcPts val="267"/>
              </a:spcAft>
              <a:buClr>
                <a:schemeClr val="tx1"/>
              </a:buClr>
              <a:buFont typeface="Arial" pitchFamily="34" charset="0"/>
              <a:buChar char="•"/>
              <a:defRPr/>
            </a:pPr>
            <a:endParaRPr lang="en-GB" sz="2800" dirty="0" smtClean="0">
              <a:solidFill>
                <a:schemeClr val="tx2"/>
              </a:solidFill>
              <a:latin typeface="Arial" pitchFamily="34" charset="0"/>
              <a:ea typeface="ＭＳ Ｐゴシック" pitchFamily="127" charset="-128"/>
              <a:cs typeface="ＭＳ Ｐゴシック" pitchFamily="127" charset="-128"/>
            </a:endParaRPr>
          </a:p>
        </p:txBody>
      </p:sp>
      <p:sp>
        <p:nvSpPr>
          <p:cNvPr id="8"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Database Backup</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p:transition spd="slow"/>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5"/>
          <p:cNvSpPr txBox="1">
            <a:spLocks noChangeArrowheads="1"/>
          </p:cNvSpPr>
          <p:nvPr/>
        </p:nvSpPr>
        <p:spPr bwMode="auto">
          <a:xfrm>
            <a:off x="900163" y="1371600"/>
            <a:ext cx="10985449" cy="2752357"/>
          </a:xfrm>
          <a:prstGeom prst="rect">
            <a:avLst/>
          </a:prstGeom>
          <a:noFill/>
          <a:ln w="9525">
            <a:noFill/>
            <a:round/>
            <a:headEnd/>
            <a:tailEnd/>
          </a:ln>
        </p:spPr>
        <p:txBody>
          <a:bodyPr wrap="square" lIns="119979" tIns="62389" rIns="119979" bIns="62389">
            <a:spAutoFit/>
          </a:bodyPr>
          <a:lstStyle/>
          <a:p>
            <a:pPr marL="457120" indent="-457120">
              <a:lnSpc>
                <a:spcPct val="90000"/>
              </a:lnSpc>
              <a:spcBef>
                <a:spcPts val="800"/>
              </a:spcBef>
              <a:buClr>
                <a:schemeClr val="tx1"/>
              </a:buClr>
              <a:buSzPct val="100000"/>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3200" dirty="0" smtClean="0">
                <a:solidFill>
                  <a:schemeClr val="tx2"/>
                </a:solidFill>
              </a:rPr>
              <a:t>Flashback availability based on DB settings and space allocation</a:t>
            </a:r>
          </a:p>
          <a:p>
            <a:pPr marL="683564" lvl="1" indent="-457120">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3200" dirty="0" smtClean="0">
                <a:solidFill>
                  <a:schemeClr val="tx2"/>
                </a:solidFill>
              </a:rPr>
              <a:t>Can export application “as of”</a:t>
            </a:r>
          </a:p>
          <a:p>
            <a:pPr marL="683564" lvl="1" indent="-457120">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3200" dirty="0" smtClean="0">
                <a:solidFill>
                  <a:schemeClr val="tx2"/>
                </a:solidFill>
              </a:rPr>
              <a:t>Can retrieve report source, etc. </a:t>
            </a:r>
          </a:p>
          <a:p>
            <a:pPr marL="683564" lvl="1" indent="-457120">
              <a:lnSpc>
                <a:spcPct val="90000"/>
              </a:lnSpc>
              <a:spcBef>
                <a:spcPts val="800"/>
              </a:spcBef>
              <a:buClr>
                <a:schemeClr val="tx1"/>
              </a:buClr>
              <a:buSzPct val="100000"/>
              <a:buFont typeface="+mj-lt"/>
              <a:buAutoNum type="alphaLcParen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endParaRPr lang="en-US" sz="3200" dirty="0" smtClean="0">
              <a:solidFill>
                <a:schemeClr val="tx2"/>
              </a:solidFill>
            </a:endParaRPr>
          </a:p>
          <a:p>
            <a:pPr marL="683564" lvl="1" indent="-457120">
              <a:lnSpc>
                <a:spcPct val="90000"/>
              </a:lnSpc>
              <a:spcBef>
                <a:spcPts val="800"/>
              </a:spcBef>
              <a:buClr>
                <a:schemeClr val="tx1"/>
              </a:buClr>
              <a:buSzPct val="100000"/>
              <a:buFont typeface="+mj-lt"/>
              <a:buAutoNum type="alphaLcParen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endParaRPr lang="en-US" sz="3200" dirty="0" smtClean="0">
              <a:solidFill>
                <a:schemeClr val="tx2"/>
              </a:solidFill>
            </a:endParaRPr>
          </a:p>
        </p:txBody>
      </p:sp>
      <p:sp>
        <p:nvSpPr>
          <p:cNvPr id="7"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Database Flashback</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txBox="1">
            <a:spLocks noChangeArrowheads="1"/>
          </p:cNvSpPr>
          <p:nvPr/>
        </p:nvSpPr>
        <p:spPr bwMode="auto">
          <a:xfrm>
            <a:off x="975529" y="1371600"/>
            <a:ext cx="10426101" cy="456998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683564" lvl="1" indent="-302631" defTabSz="1218987" fontAlgn="base">
              <a:lnSpc>
                <a:spcPct val="93000"/>
              </a:lnSpc>
              <a:spcBef>
                <a:spcPts val="267"/>
              </a:spcBef>
              <a:spcAft>
                <a:spcPts val="267"/>
              </a:spcAft>
              <a:buClr>
                <a:schemeClr val="tx1"/>
              </a:buClr>
              <a:buFont typeface="Arial" pitchFamily="34" charset="0"/>
              <a:buChar char="•"/>
              <a:defRPr/>
            </a:pPr>
            <a:r>
              <a:rPr lang="en-GB" sz="2800" dirty="0" smtClean="0">
                <a:solidFill>
                  <a:schemeClr val="tx2"/>
                </a:solidFill>
                <a:latin typeface="Arial" pitchFamily="34" charset="0"/>
                <a:ea typeface="ＭＳ Ｐゴシック" pitchFamily="127" charset="-128"/>
                <a:cs typeface="ＭＳ Ｐゴシック" pitchFamily="127" charset="-128"/>
              </a:rPr>
              <a:t>Guarantee minimum amount of resources, regardless of load</a:t>
            </a:r>
          </a:p>
          <a:p>
            <a:pPr marL="683564" lvl="1" indent="-302631" defTabSz="1218987" fontAlgn="base">
              <a:lnSpc>
                <a:spcPct val="93000"/>
              </a:lnSpc>
              <a:spcBef>
                <a:spcPts val="267"/>
              </a:spcBef>
              <a:spcAft>
                <a:spcPts val="267"/>
              </a:spcAft>
              <a:buClr>
                <a:schemeClr val="tx1"/>
              </a:buClr>
              <a:buFont typeface="Arial" pitchFamily="34" charset="0"/>
              <a:buChar char="•"/>
              <a:defRPr/>
            </a:pPr>
            <a:r>
              <a:rPr lang="en-GB" sz="2800" dirty="0" smtClean="0">
                <a:solidFill>
                  <a:schemeClr val="tx2"/>
                </a:solidFill>
                <a:latin typeface="Arial" pitchFamily="34" charset="0"/>
                <a:ea typeface="ＭＳ Ｐゴシック" pitchFamily="127" charset="-128"/>
                <a:cs typeface="ＭＳ Ｐゴシック" pitchFamily="127" charset="-128"/>
              </a:rPr>
              <a:t>Multiple Groups and resource plans among those groups</a:t>
            </a:r>
          </a:p>
          <a:p>
            <a:pPr marL="683564" lvl="1" indent="-302631" defTabSz="1218987" fontAlgn="base">
              <a:lnSpc>
                <a:spcPct val="93000"/>
              </a:lnSpc>
              <a:spcBef>
                <a:spcPts val="267"/>
              </a:spcBef>
              <a:spcAft>
                <a:spcPts val="267"/>
              </a:spcAft>
              <a:buClr>
                <a:schemeClr val="tx1"/>
              </a:buClr>
              <a:buFont typeface="Arial" pitchFamily="34" charset="0"/>
              <a:buChar char="•"/>
              <a:defRPr/>
            </a:pPr>
            <a:r>
              <a:rPr lang="en-GB" sz="2800" dirty="0" smtClean="0">
                <a:solidFill>
                  <a:schemeClr val="tx2"/>
                </a:solidFill>
                <a:latin typeface="Arial" pitchFamily="34" charset="0"/>
                <a:ea typeface="ＭＳ Ｐゴシック" pitchFamily="127" charset="-128"/>
                <a:cs typeface="ＭＳ Ｐゴシック" pitchFamily="127" charset="-128"/>
              </a:rPr>
              <a:t>Automatically switch between groups (HIGH, LOW, BATCH)</a:t>
            </a:r>
          </a:p>
          <a:p>
            <a:pPr marL="683564" lvl="1" indent="-302631" defTabSz="1218987" fontAlgn="base">
              <a:lnSpc>
                <a:spcPct val="93000"/>
              </a:lnSpc>
              <a:spcBef>
                <a:spcPts val="267"/>
              </a:spcBef>
              <a:spcAft>
                <a:spcPts val="267"/>
              </a:spcAft>
              <a:buClr>
                <a:schemeClr val="tx1"/>
              </a:buClr>
              <a:buFont typeface="Arial" pitchFamily="34" charset="0"/>
              <a:buChar char="•"/>
              <a:defRPr/>
            </a:pPr>
            <a:r>
              <a:rPr lang="en-GB" sz="2800" dirty="0" smtClean="0">
                <a:solidFill>
                  <a:schemeClr val="tx2"/>
                </a:solidFill>
                <a:latin typeface="Arial" pitchFamily="34" charset="0"/>
                <a:ea typeface="ＭＳ Ｐゴシック" pitchFamily="127" charset="-128"/>
                <a:cs typeface="ＭＳ Ｐゴシック" pitchFamily="127" charset="-128"/>
              </a:rPr>
              <a:t>Cancel SQL or Kill Session</a:t>
            </a:r>
          </a:p>
          <a:p>
            <a:pPr marL="683564" lvl="1" indent="-302631" defTabSz="1218987" fontAlgn="base">
              <a:lnSpc>
                <a:spcPct val="93000"/>
              </a:lnSpc>
              <a:spcBef>
                <a:spcPts val="267"/>
              </a:spcBef>
              <a:spcAft>
                <a:spcPts val="267"/>
              </a:spcAft>
              <a:buClr>
                <a:schemeClr val="tx1"/>
              </a:buClr>
              <a:buFont typeface="Arial" pitchFamily="34" charset="0"/>
              <a:buChar char="•"/>
              <a:defRPr/>
            </a:pPr>
            <a:r>
              <a:rPr lang="en-US" sz="2800" dirty="0" smtClean="0">
                <a:solidFill>
                  <a:schemeClr val="tx2"/>
                </a:solidFill>
              </a:rPr>
              <a:t>Can assign a workspace to a Resource Consumer Group in APEX</a:t>
            </a:r>
          </a:p>
          <a:p>
            <a:pPr marL="683564" lvl="1" indent="-302631" defTabSz="1218987" fontAlgn="base">
              <a:lnSpc>
                <a:spcPct val="93000"/>
              </a:lnSpc>
              <a:spcBef>
                <a:spcPts val="267"/>
              </a:spcBef>
              <a:spcAft>
                <a:spcPts val="267"/>
              </a:spcAft>
              <a:buClr>
                <a:schemeClr val="tx1"/>
              </a:buClr>
              <a:buFont typeface="Arial" pitchFamily="34" charset="0"/>
              <a:buChar char="•"/>
              <a:defRPr/>
            </a:pPr>
            <a:r>
              <a:rPr lang="en-GB" sz="2800" dirty="0" smtClean="0">
                <a:solidFill>
                  <a:schemeClr val="tx2"/>
                </a:solidFill>
                <a:latin typeface="Arial" pitchFamily="34" charset="0"/>
                <a:ea typeface="ＭＳ Ｐゴシック" pitchFamily="127" charset="-128"/>
                <a:cs typeface="ＭＳ Ｐゴシック" pitchFamily="127" charset="-128"/>
              </a:rPr>
              <a:t>* EE only feature</a:t>
            </a:r>
          </a:p>
          <a:p>
            <a:pPr marL="683564" lvl="1" indent="-302631" defTabSz="1218987" fontAlgn="base">
              <a:lnSpc>
                <a:spcPct val="93000"/>
              </a:lnSpc>
              <a:spcBef>
                <a:spcPts val="267"/>
              </a:spcBef>
              <a:spcAft>
                <a:spcPts val="267"/>
              </a:spcAft>
              <a:buClr>
                <a:schemeClr val="tx1"/>
              </a:buClr>
              <a:buFont typeface="Arial" pitchFamily="34" charset="0"/>
              <a:buChar char="•"/>
              <a:defRPr/>
            </a:pPr>
            <a:endParaRPr lang="en-GB" sz="2800" dirty="0" smtClean="0">
              <a:solidFill>
                <a:schemeClr val="tx2"/>
              </a:solidFill>
              <a:latin typeface="Arial" pitchFamily="34" charset="0"/>
              <a:ea typeface="ＭＳ Ｐゴシック" pitchFamily="127" charset="-128"/>
              <a:cs typeface="ＭＳ Ｐゴシック" pitchFamily="127" charset="-128"/>
            </a:endParaRPr>
          </a:p>
        </p:txBody>
      </p:sp>
      <p:sp>
        <p:nvSpPr>
          <p:cNvPr id="8"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Database Resource Manager</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p:transition spd="slow"/>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8"/>
          <p:cNvGraphicFramePr>
            <a:graphicFrameLocks noGrp="1" noChangeAspect="1"/>
          </p:cNvGraphicFramePr>
          <p:nvPr>
            <p:ph idx="1"/>
          </p:nvPr>
        </p:nvGraphicFramePr>
        <p:xfrm>
          <a:off x="6685651" y="3352800"/>
          <a:ext cx="5211461" cy="2983117"/>
        </p:xfrm>
        <a:graphic>
          <a:graphicData uri="http://schemas.openxmlformats.org/presentationml/2006/ole">
            <mc:AlternateContent xmlns:mc="http://schemas.openxmlformats.org/markup-compatibility/2006">
              <mc:Choice xmlns:v="urn:schemas-microsoft-com:vml" Requires="v">
                <p:oleObj spid="_x0000_s180230" name="Chart" r:id="rId4" imgW="6810430" imgH="3895622" progId="Excel.Sheet.8">
                  <p:embed/>
                </p:oleObj>
              </mc:Choice>
              <mc:Fallback>
                <p:oleObj name="Chart" r:id="rId4" imgW="6810430" imgH="3895622" progId="Excel.Sheet.8">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85651" y="3352800"/>
                        <a:ext cx="5211461" cy="2983117"/>
                      </a:xfrm>
                      <a:prstGeom prst="rect">
                        <a:avLst/>
                      </a:prstGeom>
                      <a:noFill/>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pic>
                </p:oleObj>
              </mc:Fallback>
            </mc:AlternateContent>
          </a:graphicData>
        </a:graphic>
      </p:graphicFrame>
      <p:sp>
        <p:nvSpPr>
          <p:cNvPr id="6" name="Text Box 9"/>
          <p:cNvSpPr txBox="1">
            <a:spLocks noChangeArrowheads="1"/>
          </p:cNvSpPr>
          <p:nvPr/>
        </p:nvSpPr>
        <p:spPr bwMode="auto">
          <a:xfrm>
            <a:off x="1169167" y="1411485"/>
            <a:ext cx="9040045" cy="2093715"/>
          </a:xfrm>
          <a:prstGeom prst="rect">
            <a:avLst/>
          </a:prstGeom>
          <a:noFill/>
          <a:ln w="9525" algn="ctr">
            <a:noFill/>
            <a:miter lim="800000"/>
            <a:headEnd/>
            <a:tailEnd/>
          </a:ln>
          <a:effectLst/>
        </p:spPr>
        <p:txBody>
          <a:bodyPr lIns="122745" tIns="61373" rIns="122745" bIns="61373">
            <a:spAutoFit/>
          </a:bodyPr>
          <a:lstStyle/>
          <a:p>
            <a:pPr marL="158723" indent="-158723"/>
            <a:r>
              <a:rPr lang="en-US" sz="3200" dirty="0"/>
              <a:t>APEX_HIGH – default group, 70% for 10 seconds</a:t>
            </a:r>
          </a:p>
          <a:p>
            <a:pPr marL="158723" indent="-158723"/>
            <a:r>
              <a:rPr lang="en-US" sz="3200" dirty="0"/>
              <a:t>APEX_MEDIUM – 8% for 120 seconds</a:t>
            </a:r>
          </a:p>
          <a:p>
            <a:pPr marL="158723" indent="-158723"/>
            <a:r>
              <a:rPr lang="en-US" sz="3200" dirty="0"/>
              <a:t>APEX_LOW – 2% for 1800 seconds</a:t>
            </a:r>
          </a:p>
          <a:p>
            <a:pPr marL="158723" indent="-158723"/>
            <a:r>
              <a:rPr lang="en-US" sz="3200" dirty="0"/>
              <a:t>OTHER_GROUPS – 20%</a:t>
            </a:r>
          </a:p>
        </p:txBody>
      </p:sp>
      <p:sp>
        <p:nvSpPr>
          <p:cNvPr id="9"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Database Resource Manager</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
        <p:nvSpPr>
          <p:cNvPr id="10" name="Text Placeholder 2"/>
          <p:cNvSpPr txBox="1">
            <a:spLocks/>
          </p:cNvSpPr>
          <p:nvPr/>
        </p:nvSpPr>
        <p:spPr>
          <a:xfrm>
            <a:off x="455612" y="914400"/>
            <a:ext cx="11125198" cy="343299"/>
          </a:xfrm>
          <a:prstGeom prst="rect">
            <a:avLst/>
          </a:prstGeom>
        </p:spPr>
        <p:txBody>
          <a:bodyPr/>
          <a:lstStyle/>
          <a:p>
            <a:pPr marL="228600" lvl="0" indent="-228600">
              <a:lnSpc>
                <a:spcPct val="90000"/>
              </a:lnSpc>
              <a:spcBef>
                <a:spcPts val="1200"/>
              </a:spcBef>
              <a:buClr>
                <a:schemeClr val="tx1">
                  <a:lumMod val="60000"/>
                  <a:lumOff val="40000"/>
                </a:schemeClr>
              </a:buClr>
            </a:pPr>
            <a:r>
              <a:rPr lang="en-GB" sz="2400" b="1" dirty="0" smtClean="0"/>
              <a:t>Profile used on </a:t>
            </a:r>
            <a:r>
              <a:rPr lang="en-GB" sz="2400" b="1" dirty="0" err="1" smtClean="0"/>
              <a:t>apex.oracle.com</a:t>
            </a:r>
            <a:endParaRPr kumimoji="0" lang="en-US" sz="2400" b="1" i="0" u="none" strike="noStrike" kern="1200" cap="none" spc="0" normalizeH="0" baseline="0" noProof="0" dirty="0">
              <a:ln>
                <a:noFill/>
              </a:ln>
              <a:effectLst/>
              <a:uLnTx/>
              <a:uFillTx/>
              <a:latin typeface="+mn-lt"/>
              <a:ea typeface="+mn-ea"/>
              <a:cs typeface="+mn-cs"/>
            </a:endParaRPr>
          </a:p>
        </p:txBody>
      </p:sp>
    </p:spTree>
  </p:cSld>
  <p:clrMapOvr>
    <a:masterClrMapping/>
  </p:clrMapOvr>
  <p:transition spd="slow"/>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987690" y="1447800"/>
            <a:ext cx="10897922" cy="3962400"/>
          </a:xfrm>
        </p:spPr>
        <p:txBody>
          <a:bodyPr/>
          <a:lstStyle/>
          <a:p>
            <a:pPr>
              <a:buClr>
                <a:schemeClr val="tx1"/>
              </a:buClr>
            </a:pPr>
            <a:r>
              <a:rPr lang="en-US" sz="3200" dirty="0" smtClean="0">
                <a:solidFill>
                  <a:schemeClr val="tx2"/>
                </a:solidFill>
              </a:rPr>
              <a:t>Typically only relevant for multi-node RAC clusters</a:t>
            </a:r>
          </a:p>
          <a:p>
            <a:pPr>
              <a:buClr>
                <a:schemeClr val="tx1"/>
              </a:buClr>
            </a:pPr>
            <a:r>
              <a:rPr lang="en-US" sz="3200" dirty="0" smtClean="0">
                <a:solidFill>
                  <a:schemeClr val="tx2"/>
                </a:solidFill>
              </a:rPr>
              <a:t>Will manifest itself in AWR as GCS / GES wait events </a:t>
            </a:r>
            <a:br>
              <a:rPr lang="en-US" sz="3200" dirty="0" smtClean="0">
                <a:solidFill>
                  <a:schemeClr val="tx2"/>
                </a:solidFill>
              </a:rPr>
            </a:br>
            <a:r>
              <a:rPr lang="en-US" sz="3200" dirty="0" smtClean="0">
                <a:solidFill>
                  <a:schemeClr val="tx2"/>
                </a:solidFill>
              </a:rPr>
              <a:t>(Global Cache Service, Global </a:t>
            </a:r>
            <a:r>
              <a:rPr lang="en-US" sz="3200" dirty="0" err="1" smtClean="0">
                <a:solidFill>
                  <a:schemeClr val="tx2"/>
                </a:solidFill>
              </a:rPr>
              <a:t>Enqueue</a:t>
            </a:r>
            <a:r>
              <a:rPr lang="en-US" sz="3200" dirty="0" smtClean="0">
                <a:solidFill>
                  <a:schemeClr val="tx2"/>
                </a:solidFill>
              </a:rPr>
              <a:t> Service)</a:t>
            </a:r>
          </a:p>
          <a:p>
            <a:pPr>
              <a:buClr>
                <a:schemeClr val="tx1"/>
              </a:buClr>
            </a:pPr>
            <a:r>
              <a:rPr lang="en-US" sz="3200" dirty="0" smtClean="0">
                <a:solidFill>
                  <a:schemeClr val="tx2"/>
                </a:solidFill>
              </a:rPr>
              <a:t>Only when necessary, partition the “hot” tables of APEX</a:t>
            </a:r>
          </a:p>
          <a:p>
            <a:pPr>
              <a:buClr>
                <a:schemeClr val="tx1"/>
              </a:buClr>
              <a:buNone/>
            </a:pPr>
            <a:r>
              <a:rPr lang="en-US" sz="3200" dirty="0" smtClean="0">
                <a:solidFill>
                  <a:schemeClr val="tx2"/>
                </a:solidFill>
                <a:latin typeface="Courier New" pitchFamily="49" charset="0"/>
                <a:cs typeface="Courier New" pitchFamily="49" charset="0"/>
              </a:rPr>
              <a:t>			</a:t>
            </a:r>
            <a:r>
              <a:rPr lang="en-US" dirty="0" smtClean="0">
                <a:solidFill>
                  <a:schemeClr val="tx2"/>
                </a:solidFill>
                <a:latin typeface="Courier New" pitchFamily="49" charset="0"/>
                <a:cs typeface="Courier New" pitchFamily="49" charset="0"/>
              </a:rPr>
              <a:t>apex/utilities/apxpart.sql</a:t>
            </a:r>
            <a:endParaRPr lang="en-US" sz="3200" dirty="0" smtClean="0">
              <a:solidFill>
                <a:schemeClr val="tx2"/>
              </a:solidFill>
              <a:latin typeface="Courier New" pitchFamily="49" charset="0"/>
              <a:cs typeface="Courier New" pitchFamily="49" charset="0"/>
            </a:endParaRPr>
          </a:p>
        </p:txBody>
      </p:sp>
      <p:sp>
        <p:nvSpPr>
          <p:cNvPr id="5" name="Slide Number Placeholder 4"/>
          <p:cNvSpPr>
            <a:spLocks noGrp="1"/>
          </p:cNvSpPr>
          <p:nvPr>
            <p:ph type="sldNum" sz="quarter" idx="4294967295"/>
          </p:nvPr>
        </p:nvSpPr>
        <p:spPr>
          <a:xfrm>
            <a:off x="11276011" y="6556248"/>
            <a:ext cx="381661" cy="182880"/>
          </a:xfrm>
          <a:prstGeom prst="rect">
            <a:avLst/>
          </a:prstGeom>
        </p:spPr>
        <p:txBody>
          <a:bodyPr/>
          <a:lstStyle/>
          <a:p>
            <a:fld id="{C51EAA63-D034-42AE-91FA-B13B9518C7BE}" type="slidenum">
              <a:rPr lang="en-US" smtClean="0"/>
              <a:pPr/>
              <a:t>38</a:t>
            </a:fld>
            <a:endParaRPr lang="en-US" dirty="0"/>
          </a:p>
        </p:txBody>
      </p:sp>
      <p:sp>
        <p:nvSpPr>
          <p:cNvPr id="7"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Partition APEX Tables</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extLst>
      <p:ext uri="{BB962C8B-B14F-4D97-AF65-F5344CB8AC3E}">
        <p14:creationId xmlns:p14="http://schemas.microsoft.com/office/powerpoint/2010/main" val="4118176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1813" y="3495676"/>
            <a:ext cx="11125200" cy="619124"/>
          </a:xfrm>
        </p:spPr>
        <p:txBody>
          <a:bodyPr/>
          <a:lstStyle/>
          <a:p>
            <a:r>
              <a:rPr lang="en-US" dirty="0" smtClean="0"/>
              <a:t>Managing Instance Settings</a:t>
            </a:r>
            <a:endParaRPr lang="en-US" dirty="0"/>
          </a:p>
        </p:txBody>
      </p:sp>
      <p:sp>
        <p:nvSpPr>
          <p:cNvPr id="4" name="Text Placeholder 2"/>
          <p:cNvSpPr>
            <a:spLocks noGrp="1"/>
          </p:cNvSpPr>
          <p:nvPr>
            <p:ph type="body" idx="1"/>
          </p:nvPr>
        </p:nvSpPr>
        <p:spPr>
          <a:xfrm>
            <a:off x="531813" y="2895600"/>
            <a:ext cx="11125200" cy="457202"/>
          </a:xfrm>
        </p:spPr>
        <p:txBody>
          <a:bodyPr/>
          <a:lstStyle/>
          <a:p>
            <a:r>
              <a:rPr lang="en-US" sz="3200" dirty="0" smtClean="0"/>
              <a:t>Oracle Application Express</a:t>
            </a:r>
            <a:endParaRPr lang="en-US" sz="32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1813" y="3495676"/>
            <a:ext cx="11125200" cy="619124"/>
          </a:xfrm>
        </p:spPr>
        <p:txBody>
          <a:bodyPr/>
          <a:lstStyle/>
          <a:p>
            <a:r>
              <a:rPr lang="en-US" dirty="0" smtClean="0"/>
              <a:t>Overview</a:t>
            </a:r>
            <a:endParaRPr lang="en-US" dirty="0"/>
          </a:p>
        </p:txBody>
      </p:sp>
      <p:sp>
        <p:nvSpPr>
          <p:cNvPr id="4" name="Text Placeholder 2"/>
          <p:cNvSpPr>
            <a:spLocks noGrp="1"/>
          </p:cNvSpPr>
          <p:nvPr>
            <p:ph type="body" idx="1"/>
          </p:nvPr>
        </p:nvSpPr>
        <p:spPr>
          <a:xfrm>
            <a:off x="531813" y="2895600"/>
            <a:ext cx="11125200" cy="457202"/>
          </a:xfrm>
        </p:spPr>
        <p:txBody>
          <a:bodyPr/>
          <a:lstStyle/>
          <a:p>
            <a:r>
              <a:rPr lang="en-US" sz="3200" dirty="0" smtClean="0"/>
              <a:t>Oracle Application Express</a:t>
            </a:r>
            <a:endParaRPr lang="en-US" sz="32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5"/>
          <p:cNvSpPr txBox="1">
            <a:spLocks noChangeArrowheads="1"/>
          </p:cNvSpPr>
          <p:nvPr/>
        </p:nvSpPr>
        <p:spPr bwMode="auto">
          <a:xfrm>
            <a:off x="759262" y="1143000"/>
            <a:ext cx="11188326" cy="4808304"/>
          </a:xfrm>
          <a:prstGeom prst="rect">
            <a:avLst/>
          </a:prstGeom>
          <a:noFill/>
          <a:ln w="9525">
            <a:noFill/>
            <a:round/>
            <a:headEnd/>
            <a:tailEnd/>
          </a:ln>
        </p:spPr>
        <p:txBody>
          <a:bodyPr wrap="square" lIns="119979" tIns="62389" rIns="119979" bIns="62389">
            <a:spAutoFit/>
          </a:bodyPr>
          <a:lstStyle/>
          <a:p>
            <a:pPr marL="344488" indent="-344488">
              <a:lnSpc>
                <a:spcPct val="90000"/>
              </a:lnSpc>
              <a:spcBef>
                <a:spcPts val="800"/>
              </a:spcBef>
              <a:buClr>
                <a:schemeClr val="tx1"/>
              </a:buClr>
              <a:buSzPct val="100000"/>
              <a:buFont typeface="Wingdings" pitchFamily="2" charset="2"/>
              <a:buChar char="Ø"/>
              <a:tabLst>
                <a:tab pos="288925" algn="l"/>
                <a:tab pos="814388" algn="l"/>
                <a:tab pos="1412875" algn="l"/>
                <a:tab pos="2011363" algn="l"/>
                <a:tab pos="2611438" algn="l"/>
                <a:tab pos="3209925" algn="l"/>
                <a:tab pos="3808413" algn="l"/>
                <a:tab pos="4406900" algn="l"/>
                <a:tab pos="5006975" algn="l"/>
                <a:tab pos="5605463" algn="l"/>
                <a:tab pos="6203950" algn="l"/>
                <a:tab pos="6802438" algn="l"/>
                <a:tab pos="7402513" algn="l"/>
                <a:tab pos="8001000" algn="l"/>
                <a:tab pos="8599488" algn="l"/>
                <a:tab pos="9197975" algn="l"/>
                <a:tab pos="9798050" algn="l"/>
                <a:tab pos="10396538" algn="l"/>
                <a:tab pos="10995025" algn="l"/>
                <a:tab pos="11595100" algn="l"/>
                <a:tab pos="12193588" algn="l"/>
              </a:tabLst>
            </a:pPr>
            <a:r>
              <a:rPr lang="en-GB" sz="2400" dirty="0" smtClean="0">
                <a:solidFill>
                  <a:schemeClr val="tx2"/>
                </a:solidFill>
              </a:rPr>
              <a:t>Instance Administrator</a:t>
            </a:r>
          </a:p>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400" dirty="0" smtClean="0">
                <a:solidFill>
                  <a:schemeClr val="tx2"/>
                </a:solidFill>
              </a:rPr>
              <a:t>Manage Requests (Workspace Provisioning)</a:t>
            </a:r>
          </a:p>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400" dirty="0" smtClean="0">
                <a:solidFill>
                  <a:schemeClr val="tx2"/>
                </a:solidFill>
              </a:rPr>
              <a:t>Manage Instance (Settings, Shared Components, Meta Data, Messages, ...)</a:t>
            </a:r>
          </a:p>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400" dirty="0" smtClean="0">
                <a:solidFill>
                  <a:schemeClr val="tx2"/>
                </a:solidFill>
              </a:rPr>
              <a:t>Manage Workspaces </a:t>
            </a:r>
          </a:p>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400" dirty="0" smtClean="0">
                <a:solidFill>
                  <a:schemeClr val="tx2"/>
                </a:solidFill>
              </a:rPr>
              <a:t>Monitor Activity</a:t>
            </a:r>
          </a:p>
          <a:p>
            <a:pPr marL="344488" indent="-344488">
              <a:lnSpc>
                <a:spcPct val="90000"/>
              </a:lnSpc>
              <a:spcBef>
                <a:spcPts val="800"/>
              </a:spcBef>
              <a:buClr>
                <a:schemeClr val="tx1"/>
              </a:buClr>
              <a:buSzPct val="100000"/>
              <a:buFont typeface="Wingdings" pitchFamily="2" charset="2"/>
              <a:buChar char="Ø"/>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400" dirty="0" smtClean="0">
                <a:solidFill>
                  <a:schemeClr val="tx2"/>
                </a:solidFill>
              </a:rPr>
              <a:t>Workspace Administrator</a:t>
            </a:r>
          </a:p>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400" dirty="0" smtClean="0">
                <a:solidFill>
                  <a:schemeClr val="tx2"/>
                </a:solidFill>
              </a:rPr>
              <a:t>Manage Service (Requests, Preferences, Utilization)</a:t>
            </a:r>
          </a:p>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400" dirty="0" smtClean="0">
                <a:solidFill>
                  <a:schemeClr val="tx2"/>
                </a:solidFill>
              </a:rPr>
              <a:t>Manage Users</a:t>
            </a:r>
          </a:p>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400" dirty="0" smtClean="0">
                <a:solidFill>
                  <a:schemeClr val="tx2"/>
                </a:solidFill>
              </a:rPr>
              <a:t>Monitor Activity</a:t>
            </a:r>
          </a:p>
          <a:p>
            <a:pPr marL="344488" indent="-344488">
              <a:lnSpc>
                <a:spcPct val="90000"/>
              </a:lnSpc>
              <a:spcBef>
                <a:spcPts val="800"/>
              </a:spcBef>
              <a:buClr>
                <a:schemeClr val="tx1"/>
              </a:buClr>
              <a:buSzPct val="100000"/>
              <a:buFont typeface="Wingdings" pitchFamily="2" charset="2"/>
              <a:buChar char="Ø"/>
              <a:tabLst>
                <a:tab pos="814388" algn="l"/>
                <a:tab pos="1412875" algn="l"/>
                <a:tab pos="2011363" algn="l"/>
                <a:tab pos="2611438" algn="l"/>
                <a:tab pos="3209925" algn="l"/>
                <a:tab pos="3808413" algn="l"/>
                <a:tab pos="4406900" algn="l"/>
                <a:tab pos="5006975" algn="l"/>
                <a:tab pos="5605463" algn="l"/>
                <a:tab pos="6203950" algn="l"/>
                <a:tab pos="6802438" algn="l"/>
                <a:tab pos="7402513" algn="l"/>
                <a:tab pos="8001000" algn="l"/>
                <a:tab pos="8599488" algn="l"/>
                <a:tab pos="9197975" algn="l"/>
                <a:tab pos="9798050" algn="l"/>
                <a:tab pos="10396538" algn="l"/>
                <a:tab pos="10995025" algn="l"/>
                <a:tab pos="11595100" algn="l"/>
                <a:tab pos="12193588" algn="l"/>
              </a:tabLst>
            </a:pPr>
            <a:r>
              <a:rPr lang="en-GB" sz="2400" dirty="0" smtClean="0">
                <a:solidFill>
                  <a:schemeClr val="tx2"/>
                </a:solidFill>
              </a:rPr>
              <a:t>Developer</a:t>
            </a:r>
          </a:p>
          <a:p>
            <a:pPr marL="344488" indent="-344488">
              <a:lnSpc>
                <a:spcPct val="90000"/>
              </a:lnSpc>
              <a:spcBef>
                <a:spcPts val="800"/>
              </a:spcBef>
              <a:buClr>
                <a:schemeClr val="tx1"/>
              </a:buClr>
              <a:buSzPct val="100000"/>
              <a:buFont typeface="Wingdings" pitchFamily="2" charset="2"/>
              <a:buChar char="Ø"/>
              <a:tabLst>
                <a:tab pos="814388" algn="l"/>
                <a:tab pos="1412875" algn="l"/>
                <a:tab pos="2011363" algn="l"/>
                <a:tab pos="2611438" algn="l"/>
                <a:tab pos="3209925" algn="l"/>
                <a:tab pos="3808413" algn="l"/>
                <a:tab pos="4406900" algn="l"/>
                <a:tab pos="5006975" algn="l"/>
                <a:tab pos="5605463" algn="l"/>
                <a:tab pos="6203950" algn="l"/>
                <a:tab pos="6802438" algn="l"/>
                <a:tab pos="7402513" algn="l"/>
                <a:tab pos="8001000" algn="l"/>
                <a:tab pos="8599488" algn="l"/>
                <a:tab pos="9197975" algn="l"/>
                <a:tab pos="9798050" algn="l"/>
                <a:tab pos="10396538" algn="l"/>
                <a:tab pos="10995025" algn="l"/>
                <a:tab pos="11595100" algn="l"/>
                <a:tab pos="12193588" algn="l"/>
              </a:tabLst>
            </a:pPr>
            <a:r>
              <a:rPr lang="en-GB" sz="2400" dirty="0" smtClean="0">
                <a:solidFill>
                  <a:schemeClr val="tx2"/>
                </a:solidFill>
              </a:rPr>
              <a:t>End User</a:t>
            </a:r>
            <a:endParaRPr lang="en-GB" sz="2400" dirty="0">
              <a:solidFill>
                <a:schemeClr val="tx2"/>
              </a:solidFill>
            </a:endParaRPr>
          </a:p>
        </p:txBody>
      </p:sp>
      <p:sp>
        <p:nvSpPr>
          <p:cNvPr id="7"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Application Express</a:t>
            </a:r>
            <a:r>
              <a:rPr kumimoji="0" lang="en-US" sz="3600" b="0" i="0" u="none" strike="noStrike" kern="1200" cap="none" spc="0" normalizeH="0" noProof="0" dirty="0" smtClean="0">
                <a:ln>
                  <a:noFill/>
                </a:ln>
                <a:solidFill>
                  <a:schemeClr val="tx2"/>
                </a:solidFill>
                <a:effectLst/>
                <a:uLnTx/>
                <a:uFillTx/>
                <a:latin typeface="+mj-lt"/>
                <a:ea typeface="+mj-ea"/>
                <a:cs typeface="+mj-cs"/>
              </a:rPr>
              <a:t> Users</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p:transition spd="slow"/>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ChangeArrowheads="1"/>
          </p:cNvSpPr>
          <p:nvPr/>
        </p:nvSpPr>
        <p:spPr bwMode="auto">
          <a:xfrm>
            <a:off x="812588" y="3430586"/>
            <a:ext cx="11071516" cy="1828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0" tIns="0" rIns="0" bIns="0"/>
          <a:lstStyle/>
          <a:p>
            <a:pPr marL="302631" indent="-302631">
              <a:spcBef>
                <a:spcPct val="20000"/>
              </a:spcBef>
              <a:defRPr/>
            </a:pPr>
            <a:r>
              <a:rPr lang="en-US" altLang="ja-JP" sz="2700" u="sng" dirty="0">
                <a:latin typeface="Arial" charset="0"/>
                <a:ea typeface="ＭＳ Ｐゴシック" charset="0"/>
                <a:cs typeface="ＭＳ Ｐゴシック" charset="0"/>
              </a:rPr>
              <a:t>Manual</a:t>
            </a:r>
            <a:r>
              <a:rPr lang="en-US" altLang="ja-JP" sz="2700" dirty="0">
                <a:latin typeface="Arial" charset="0"/>
                <a:ea typeface="ＭＳ Ｐゴシック" charset="0"/>
                <a:cs typeface="ＭＳ Ｐゴシック" charset="0"/>
              </a:rPr>
              <a:t>:  Administrator must manually create each workspace</a:t>
            </a:r>
          </a:p>
          <a:p>
            <a:pPr marL="302631" indent="-302631">
              <a:spcBef>
                <a:spcPct val="20000"/>
              </a:spcBef>
              <a:defRPr/>
            </a:pPr>
            <a:r>
              <a:rPr lang="en-US" altLang="ja-JP" sz="2700" u="sng" dirty="0">
                <a:latin typeface="Arial" charset="0"/>
                <a:ea typeface="ＭＳ Ｐゴシック" charset="0"/>
                <a:cs typeface="ＭＳ Ｐゴシック" charset="0"/>
              </a:rPr>
              <a:t>Request</a:t>
            </a:r>
            <a:r>
              <a:rPr lang="en-US" altLang="ja-JP" sz="2700" dirty="0">
                <a:latin typeface="Arial" charset="0"/>
                <a:ea typeface="ＭＳ Ｐゴシック" charset="0"/>
                <a:cs typeface="ＭＳ Ｐゴシック" charset="0"/>
              </a:rPr>
              <a:t>:  Workspace requests from link on APEX home page, immediately created after Administrator approval</a:t>
            </a:r>
          </a:p>
          <a:p>
            <a:pPr marL="302631" indent="-302631">
              <a:spcBef>
                <a:spcPct val="20000"/>
              </a:spcBef>
              <a:defRPr/>
            </a:pPr>
            <a:r>
              <a:rPr lang="en-US" altLang="ja-JP" sz="2700" u="sng" dirty="0">
                <a:latin typeface="Arial" charset="0"/>
                <a:ea typeface="ＭＳ Ｐゴシック" charset="0"/>
                <a:cs typeface="ＭＳ Ｐゴシック" charset="0"/>
              </a:rPr>
              <a:t>Email Verification</a:t>
            </a:r>
            <a:r>
              <a:rPr lang="en-US" altLang="ja-JP" sz="2700" dirty="0">
                <a:latin typeface="Arial" charset="0"/>
                <a:ea typeface="ＭＳ Ｐゴシック" charset="0"/>
                <a:cs typeface="ＭＳ Ｐゴシック" charset="0"/>
              </a:rPr>
              <a:t>:  Like Request, but workspace created after e-mail verification (2-step process)</a:t>
            </a:r>
          </a:p>
        </p:txBody>
      </p:sp>
      <p:pic>
        <p:nvPicPr>
          <p:cNvPr id="6" name="Picture 1"/>
          <p:cNvPicPr>
            <a:picLocks noChangeAspect="1"/>
          </p:cNvPicPr>
          <p:nvPr/>
        </p:nvPicPr>
        <p:blipFill>
          <a:blip r:embed="rId3" cstate="print"/>
          <a:srcRect/>
          <a:stretch>
            <a:fillRect/>
          </a:stretch>
        </p:blipFill>
        <p:spPr bwMode="auto">
          <a:xfrm>
            <a:off x="711015" y="1219200"/>
            <a:ext cx="10969943" cy="2020887"/>
          </a:xfrm>
          <a:prstGeom prst="rect">
            <a:avLst/>
          </a:prstGeom>
          <a:noFill/>
          <a:ln w="9525">
            <a:noFill/>
            <a:miter lim="800000"/>
            <a:headEnd/>
            <a:tailEnd/>
          </a:ln>
        </p:spPr>
      </p:pic>
      <p:sp>
        <p:nvSpPr>
          <p:cNvPr id="9"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Workspace Request Modes </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p:transition spd="slow"/>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ChangeArrowheads="1"/>
          </p:cNvSpPr>
          <p:nvPr/>
        </p:nvSpPr>
        <p:spPr bwMode="auto">
          <a:xfrm>
            <a:off x="812589" y="1371600"/>
            <a:ext cx="10601738" cy="4165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0" tIns="0" rIns="0" bIns="0"/>
          <a:lstStyle/>
          <a:p>
            <a:pPr marL="461963" indent="-461963">
              <a:spcBef>
                <a:spcPct val="20000"/>
              </a:spcBef>
              <a:buClr>
                <a:schemeClr val="tx2"/>
              </a:buClr>
              <a:buFont typeface="Wingdings" pitchFamily="2" charset="2"/>
              <a:buChar char="Ø"/>
              <a:defRPr/>
            </a:pPr>
            <a:r>
              <a:rPr lang="en-US" altLang="ja-JP" sz="3200" dirty="0">
                <a:latin typeface="Arial" charset="0"/>
                <a:ea typeface="ＭＳ Ｐゴシック" charset="0"/>
                <a:cs typeface="ＭＳ Ｐゴシック" charset="0"/>
              </a:rPr>
              <a:t>Manual</a:t>
            </a:r>
          </a:p>
          <a:p>
            <a:pPr marL="759751" lvl="1" indent="-304747">
              <a:spcBef>
                <a:spcPct val="20000"/>
              </a:spcBef>
              <a:buClr>
                <a:schemeClr val="tx2"/>
              </a:buClr>
              <a:buFontTx/>
              <a:buChar char="•"/>
              <a:defRPr/>
            </a:pPr>
            <a:r>
              <a:rPr lang="en-US" altLang="ja-JP" sz="2700" dirty="0">
                <a:latin typeface="Arial" charset="0"/>
                <a:ea typeface="ＭＳ Ｐゴシック" charset="0"/>
                <a:cs typeface="ＭＳ Ｐゴシック" charset="0"/>
              </a:rPr>
              <a:t>Use for complete control over workspaces in your </a:t>
            </a:r>
            <a:r>
              <a:rPr lang="en-US" altLang="ja-JP" sz="2700" dirty="0" smtClean="0">
                <a:latin typeface="Arial" charset="0"/>
                <a:ea typeface="ＭＳ Ｐゴシック" charset="0"/>
                <a:cs typeface="ＭＳ Ｐゴシック" charset="0"/>
              </a:rPr>
              <a:t>instance</a:t>
            </a:r>
          </a:p>
          <a:p>
            <a:pPr marL="759751" lvl="1" indent="-304747">
              <a:spcBef>
                <a:spcPct val="20000"/>
              </a:spcBef>
              <a:buClr>
                <a:schemeClr val="tx2"/>
              </a:buClr>
              <a:buFontTx/>
              <a:buChar char="•"/>
              <a:defRPr/>
            </a:pPr>
            <a:endParaRPr lang="en-US" altLang="ja-JP" sz="1200" dirty="0">
              <a:latin typeface="Arial" charset="0"/>
              <a:ea typeface="ＭＳ Ｐゴシック" charset="0"/>
              <a:cs typeface="ＭＳ Ｐゴシック" charset="0"/>
            </a:endParaRPr>
          </a:p>
          <a:p>
            <a:pPr marL="461963" indent="-461963">
              <a:spcBef>
                <a:spcPct val="20000"/>
              </a:spcBef>
              <a:buClr>
                <a:schemeClr val="tx2"/>
              </a:buClr>
              <a:buFont typeface="Wingdings" pitchFamily="2" charset="2"/>
              <a:buChar char="Ø"/>
              <a:defRPr/>
            </a:pPr>
            <a:r>
              <a:rPr lang="en-US" altLang="ja-JP" sz="3200" dirty="0">
                <a:latin typeface="Arial" charset="0"/>
                <a:ea typeface="ＭＳ Ｐゴシック" charset="0"/>
                <a:cs typeface="ＭＳ Ｐゴシック" charset="0"/>
              </a:rPr>
              <a:t>Email Verification</a:t>
            </a:r>
          </a:p>
          <a:p>
            <a:pPr marL="759751" lvl="1" indent="-304747">
              <a:spcBef>
                <a:spcPct val="20000"/>
              </a:spcBef>
              <a:buClr>
                <a:schemeClr val="tx2"/>
              </a:buClr>
              <a:buFontTx/>
              <a:buChar char="•"/>
              <a:defRPr/>
            </a:pPr>
            <a:r>
              <a:rPr lang="en-US" altLang="ja-JP" sz="2700" dirty="0">
                <a:latin typeface="Arial" charset="0"/>
                <a:ea typeface="ＭＳ Ｐゴシック" charset="0"/>
                <a:cs typeface="ＭＳ Ｐゴシック" charset="0"/>
              </a:rPr>
              <a:t>Workspace, tablespace, data file and database user not created until e-mail address is confirmed</a:t>
            </a:r>
          </a:p>
          <a:p>
            <a:pPr marL="759751" lvl="1" indent="-304747">
              <a:spcBef>
                <a:spcPct val="20000"/>
              </a:spcBef>
              <a:buClr>
                <a:schemeClr val="tx2"/>
              </a:buClr>
              <a:buFontTx/>
              <a:buChar char="•"/>
              <a:defRPr/>
            </a:pPr>
            <a:r>
              <a:rPr lang="en-US" altLang="ja-JP" sz="2700" dirty="0">
                <a:latin typeface="Arial" charset="0"/>
                <a:ea typeface="ＭＳ Ｐゴシック" charset="0"/>
                <a:cs typeface="ＭＳ Ｐゴシック" charset="0"/>
              </a:rPr>
              <a:t>Will avoid users requesting workspaces with malformed e-mail addresses, consuming space which will never be used</a:t>
            </a:r>
          </a:p>
        </p:txBody>
      </p:sp>
      <p:sp>
        <p:nvSpPr>
          <p:cNvPr id="8"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Workspace Request Modes</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p:transition spd="slow"/>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ChangeArrowheads="1"/>
          </p:cNvSpPr>
          <p:nvPr/>
        </p:nvSpPr>
        <p:spPr bwMode="auto">
          <a:xfrm>
            <a:off x="812588" y="1371600"/>
            <a:ext cx="11071516" cy="1828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0" tIns="0" rIns="0" bIns="0"/>
          <a:lstStyle/>
          <a:p>
            <a:pPr marL="609493" indent="-609493">
              <a:spcBef>
                <a:spcPct val="20000"/>
              </a:spcBef>
              <a:buClr>
                <a:schemeClr val="tx1"/>
              </a:buClr>
              <a:buFontTx/>
              <a:buAutoNum type="arabicPeriod"/>
              <a:defRPr/>
            </a:pPr>
            <a:r>
              <a:rPr lang="en-US" altLang="ja-JP" sz="3200" dirty="0" smtClean="0">
                <a:solidFill>
                  <a:schemeClr val="tx2"/>
                </a:solidFill>
                <a:latin typeface="Arial" charset="0"/>
                <a:ea typeface="ＭＳ Ｐゴシック" charset="0"/>
                <a:cs typeface="ＭＳ Ｐゴシック" charset="0"/>
              </a:rPr>
              <a:t>* Tablespace </a:t>
            </a:r>
            <a:r>
              <a:rPr lang="en-US" altLang="ja-JP" sz="3200" dirty="0">
                <a:solidFill>
                  <a:schemeClr val="tx2"/>
                </a:solidFill>
                <a:latin typeface="Arial" charset="0"/>
                <a:ea typeface="ＭＳ Ｐゴシック" charset="0"/>
                <a:cs typeface="ＭＳ Ｐゴシック" charset="0"/>
              </a:rPr>
              <a:t>and Data File created</a:t>
            </a:r>
          </a:p>
          <a:p>
            <a:pPr marL="609493" indent="-609493">
              <a:spcBef>
                <a:spcPct val="20000"/>
              </a:spcBef>
              <a:buClr>
                <a:schemeClr val="tx1"/>
              </a:buClr>
              <a:buFontTx/>
              <a:buAutoNum type="arabicPeriod"/>
              <a:defRPr/>
            </a:pPr>
            <a:r>
              <a:rPr lang="en-US" altLang="ja-JP" sz="3200" dirty="0">
                <a:solidFill>
                  <a:schemeClr val="tx2"/>
                </a:solidFill>
                <a:latin typeface="Arial" charset="0"/>
                <a:ea typeface="ＭＳ Ｐゴシック" charset="0"/>
                <a:cs typeface="ＭＳ Ｐゴシック" charset="0"/>
              </a:rPr>
              <a:t>* Database User created with unlimited quota on newly created </a:t>
            </a:r>
            <a:r>
              <a:rPr lang="en-US" altLang="ja-JP" sz="3200" dirty="0" smtClean="0">
                <a:solidFill>
                  <a:schemeClr val="tx2"/>
                </a:solidFill>
                <a:latin typeface="Arial" charset="0"/>
                <a:ea typeface="ＭＳ Ｐゴシック" charset="0"/>
                <a:cs typeface="ＭＳ Ｐゴシック" charset="0"/>
              </a:rPr>
              <a:t>tablespace</a:t>
            </a:r>
            <a:endParaRPr lang="en-US" altLang="ja-JP" sz="3200" dirty="0">
              <a:solidFill>
                <a:schemeClr val="tx2"/>
              </a:solidFill>
              <a:latin typeface="Arial" charset="0"/>
              <a:ea typeface="ＭＳ Ｐゴシック" charset="0"/>
              <a:cs typeface="ＭＳ Ｐゴシック" charset="0"/>
            </a:endParaRPr>
          </a:p>
          <a:p>
            <a:pPr marL="609493" indent="-609493">
              <a:spcBef>
                <a:spcPct val="20000"/>
              </a:spcBef>
              <a:buClr>
                <a:schemeClr val="tx1"/>
              </a:buClr>
              <a:buFontTx/>
              <a:buAutoNum type="arabicPeriod"/>
              <a:defRPr/>
            </a:pPr>
            <a:r>
              <a:rPr lang="en-US" altLang="ja-JP" sz="3200" dirty="0">
                <a:solidFill>
                  <a:schemeClr val="tx2"/>
                </a:solidFill>
                <a:latin typeface="Arial" charset="0"/>
                <a:ea typeface="ＭＳ Ｐゴシック" charset="0"/>
                <a:cs typeface="ＭＳ Ｐゴシック" charset="0"/>
              </a:rPr>
              <a:t>Workspace Created in APEX</a:t>
            </a:r>
          </a:p>
          <a:p>
            <a:pPr marL="609493" indent="-609493">
              <a:spcBef>
                <a:spcPct val="20000"/>
              </a:spcBef>
              <a:buClr>
                <a:schemeClr val="tx1"/>
              </a:buClr>
              <a:buFontTx/>
              <a:buAutoNum type="arabicPeriod"/>
              <a:defRPr/>
            </a:pPr>
            <a:r>
              <a:rPr lang="en-US" altLang="ja-JP" sz="3200" dirty="0">
                <a:solidFill>
                  <a:schemeClr val="tx2"/>
                </a:solidFill>
                <a:latin typeface="Arial" charset="0"/>
                <a:ea typeface="ＭＳ Ｐゴシック" charset="0"/>
                <a:cs typeface="ＭＳ Ｐゴシック" charset="0"/>
              </a:rPr>
              <a:t>Database User Mapped to Workspace</a:t>
            </a:r>
          </a:p>
          <a:p>
            <a:pPr marL="609493" indent="-609493">
              <a:spcBef>
                <a:spcPct val="20000"/>
              </a:spcBef>
              <a:buClr>
                <a:schemeClr val="tx1"/>
              </a:buClr>
              <a:buFontTx/>
              <a:buAutoNum type="arabicPeriod"/>
              <a:defRPr/>
            </a:pPr>
            <a:r>
              <a:rPr lang="en-US" altLang="ja-JP" sz="3200" dirty="0">
                <a:solidFill>
                  <a:schemeClr val="tx2"/>
                </a:solidFill>
                <a:latin typeface="Arial" charset="0"/>
                <a:ea typeface="ＭＳ Ｐゴシック" charset="0"/>
                <a:cs typeface="ＭＳ Ｐゴシック" charset="0"/>
              </a:rPr>
              <a:t>* Sample Application installed in workspace</a:t>
            </a:r>
          </a:p>
          <a:p>
            <a:pPr marL="609493" indent="-609493">
              <a:spcBef>
                <a:spcPct val="20000"/>
              </a:spcBef>
              <a:buClr>
                <a:schemeClr val="tx1"/>
              </a:buClr>
              <a:buFontTx/>
              <a:buAutoNum type="arabicPeriod"/>
              <a:defRPr/>
            </a:pPr>
            <a:r>
              <a:rPr lang="en-US" altLang="ja-JP" sz="3200" dirty="0">
                <a:solidFill>
                  <a:schemeClr val="tx2"/>
                </a:solidFill>
                <a:latin typeface="Arial" charset="0"/>
                <a:ea typeface="ＭＳ Ｐゴシック" charset="0"/>
                <a:cs typeface="ＭＳ Ｐゴシック" charset="0"/>
              </a:rPr>
              <a:t>* Email Notification Sent</a:t>
            </a:r>
          </a:p>
          <a:p>
            <a:pPr marL="609493" indent="-609493">
              <a:spcBef>
                <a:spcPct val="20000"/>
              </a:spcBef>
              <a:buClr>
                <a:schemeClr val="tx1"/>
              </a:buClr>
              <a:buFontTx/>
              <a:buAutoNum type="arabicPeriod"/>
              <a:defRPr/>
            </a:pPr>
            <a:endParaRPr lang="en-US" altLang="ja-JP" sz="3200" dirty="0">
              <a:solidFill>
                <a:schemeClr val="tx2"/>
              </a:solidFill>
              <a:latin typeface="Arial" charset="0"/>
              <a:ea typeface="ＭＳ Ｐゴシック" charset="0"/>
              <a:cs typeface="ＭＳ Ｐゴシック" charset="0"/>
            </a:endParaRPr>
          </a:p>
        </p:txBody>
      </p:sp>
      <p:sp>
        <p:nvSpPr>
          <p:cNvPr id="8"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Workspace Provisioning Steps </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p:transition spd="slow"/>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ChangeArrowheads="1"/>
          </p:cNvSpPr>
          <p:nvPr/>
        </p:nvSpPr>
        <p:spPr bwMode="auto">
          <a:xfrm>
            <a:off x="812588" y="1625600"/>
            <a:ext cx="11071516" cy="1828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0" tIns="0" rIns="0" bIns="0"/>
          <a:lstStyle/>
          <a:p>
            <a:pPr marL="609493" indent="-609493">
              <a:spcBef>
                <a:spcPct val="20000"/>
              </a:spcBef>
              <a:buClr>
                <a:schemeClr val="tx2"/>
              </a:buClr>
              <a:buFont typeface="Wingdings" pitchFamily="2" charset="2"/>
              <a:buChar char="Ø"/>
              <a:defRPr/>
            </a:pPr>
            <a:r>
              <a:rPr lang="en-US" altLang="ja-JP" sz="3200" dirty="0">
                <a:solidFill>
                  <a:schemeClr val="tx2"/>
                </a:solidFill>
                <a:latin typeface="Arial" charset="0"/>
                <a:ea typeface="ＭＳ Ｐゴシック" charset="0"/>
                <a:cs typeface="ＭＳ Ｐゴシック" charset="0"/>
              </a:rPr>
              <a:t>By default, workspace data files created in same directory as </a:t>
            </a:r>
            <a:r>
              <a:rPr lang="en-US" altLang="ja-JP" sz="3200" dirty="0" err="1">
                <a:solidFill>
                  <a:schemeClr val="tx2"/>
                </a:solidFill>
                <a:latin typeface="Arial" charset="0"/>
                <a:ea typeface="ＭＳ Ｐゴシック" charset="0"/>
                <a:cs typeface="ＭＳ Ｐゴシック" charset="0"/>
              </a:rPr>
              <a:t>tablespace</a:t>
            </a:r>
            <a:r>
              <a:rPr lang="en-US" altLang="ja-JP" sz="3200" dirty="0">
                <a:solidFill>
                  <a:schemeClr val="tx2"/>
                </a:solidFill>
                <a:latin typeface="Arial" charset="0"/>
                <a:ea typeface="ＭＳ Ｐゴシック" charset="0"/>
                <a:cs typeface="ＭＳ Ｐゴシック" charset="0"/>
              </a:rPr>
              <a:t> for APEX (</a:t>
            </a:r>
            <a:r>
              <a:rPr lang="en-US" altLang="ja-JP" sz="3200" dirty="0" err="1">
                <a:solidFill>
                  <a:schemeClr val="tx2"/>
                </a:solidFill>
                <a:latin typeface="Arial" charset="0"/>
                <a:ea typeface="ＭＳ Ｐゴシック" charset="0"/>
                <a:cs typeface="ＭＳ Ｐゴシック" charset="0"/>
              </a:rPr>
              <a:t>APEX_xxx.DBF</a:t>
            </a:r>
            <a:r>
              <a:rPr lang="en-US" altLang="ja-JP" sz="3200" dirty="0">
                <a:solidFill>
                  <a:schemeClr val="tx2"/>
                </a:solidFill>
                <a:latin typeface="Arial" charset="0"/>
                <a:ea typeface="ＭＳ Ｐゴシック" charset="0"/>
                <a:cs typeface="ＭＳ Ｐゴシック" charset="0"/>
              </a:rPr>
              <a:t>)</a:t>
            </a:r>
          </a:p>
          <a:p>
            <a:pPr marL="609493" indent="-609493">
              <a:spcBef>
                <a:spcPct val="20000"/>
              </a:spcBef>
              <a:buClr>
                <a:schemeClr val="tx2"/>
              </a:buClr>
              <a:buFont typeface="Wingdings" pitchFamily="2" charset="2"/>
              <a:buChar char="Ø"/>
              <a:defRPr/>
            </a:pPr>
            <a:r>
              <a:rPr lang="en-US" altLang="ja-JP" sz="3200" dirty="0">
                <a:solidFill>
                  <a:schemeClr val="tx2"/>
                </a:solidFill>
                <a:latin typeface="Arial" charset="0"/>
                <a:ea typeface="ＭＳ Ｐゴシック" charset="0"/>
                <a:cs typeface="ＭＳ Ｐゴシック" charset="0"/>
              </a:rPr>
              <a:t>Oracle Managed Files</a:t>
            </a:r>
          </a:p>
          <a:p>
            <a:pPr marL="962915" lvl="1" indent="-507911">
              <a:spcBef>
                <a:spcPct val="20000"/>
              </a:spcBef>
              <a:buClr>
                <a:schemeClr val="tx2"/>
              </a:buClr>
              <a:buFontTx/>
              <a:buChar char="•"/>
              <a:defRPr/>
            </a:pPr>
            <a:r>
              <a:rPr lang="en-US" altLang="ja-JP" sz="2700" dirty="0">
                <a:solidFill>
                  <a:schemeClr val="tx2"/>
                </a:solidFill>
                <a:latin typeface="Arial" charset="0"/>
                <a:ea typeface="ＭＳ Ｐゴシック" charset="0"/>
                <a:cs typeface="ＭＳ Ｐゴシック" charset="0"/>
              </a:rPr>
              <a:t>Gives DBA complete control over file location</a:t>
            </a:r>
          </a:p>
          <a:p>
            <a:pPr marL="962915" lvl="1" indent="-507911">
              <a:spcBef>
                <a:spcPct val="20000"/>
              </a:spcBef>
              <a:buClr>
                <a:schemeClr val="tx2"/>
              </a:buClr>
              <a:buFontTx/>
              <a:buChar char="•"/>
              <a:defRPr/>
            </a:pPr>
            <a:r>
              <a:rPr lang="en-US" altLang="ja-JP" sz="2700" dirty="0">
                <a:solidFill>
                  <a:schemeClr val="tx2"/>
                </a:solidFill>
                <a:latin typeface="Arial" charset="0"/>
                <a:ea typeface="ＭＳ Ｐゴシック" charset="0"/>
                <a:cs typeface="ＭＳ Ｐゴシック" charset="0"/>
              </a:rPr>
              <a:t>DB_CREATE_FILE_DEST </a:t>
            </a:r>
            <a:r>
              <a:rPr lang="en-US" altLang="ja-JP" sz="2700" dirty="0" err="1">
                <a:solidFill>
                  <a:schemeClr val="tx2"/>
                </a:solidFill>
                <a:latin typeface="Arial" charset="0"/>
                <a:ea typeface="ＭＳ Ｐゴシック" charset="0"/>
                <a:cs typeface="ＭＳ Ｐゴシック" charset="0"/>
              </a:rPr>
              <a:t>init</a:t>
            </a:r>
            <a:r>
              <a:rPr lang="en-US" altLang="ja-JP" sz="2700" dirty="0">
                <a:solidFill>
                  <a:schemeClr val="tx2"/>
                </a:solidFill>
                <a:latin typeface="Arial" charset="0"/>
                <a:ea typeface="ＭＳ Ｐゴシック" charset="0"/>
                <a:cs typeface="ＭＳ Ｐゴシック" charset="0"/>
              </a:rPr>
              <a:t> parameter</a:t>
            </a:r>
          </a:p>
          <a:p>
            <a:pPr marL="962915" lvl="1" indent="-507911">
              <a:spcBef>
                <a:spcPct val="20000"/>
              </a:spcBef>
              <a:buClr>
                <a:schemeClr val="tx2"/>
              </a:buClr>
              <a:buFontTx/>
              <a:buChar char="•"/>
              <a:defRPr/>
            </a:pPr>
            <a:r>
              <a:rPr lang="en-US" altLang="ja-JP" sz="2700" dirty="0">
                <a:solidFill>
                  <a:schemeClr val="tx2"/>
                </a:solidFill>
                <a:latin typeface="Arial" charset="0"/>
                <a:ea typeface="ＭＳ Ｐゴシック" charset="0"/>
                <a:cs typeface="ＭＳ Ｐゴシック" charset="0"/>
              </a:rPr>
              <a:t>o1_mf_%t_%u_.dbf</a:t>
            </a:r>
          </a:p>
          <a:p>
            <a:pPr marL="962915" lvl="1" indent="-507911">
              <a:spcBef>
                <a:spcPct val="20000"/>
              </a:spcBef>
              <a:buClr>
                <a:schemeClr val="tx2"/>
              </a:buClr>
              <a:buFontTx/>
              <a:buChar char="•"/>
              <a:defRPr/>
            </a:pPr>
            <a:r>
              <a:rPr lang="en-US" altLang="ja-JP" sz="2700" dirty="0">
                <a:solidFill>
                  <a:schemeClr val="tx2"/>
                </a:solidFill>
                <a:latin typeface="Arial" charset="0"/>
                <a:ea typeface="ＭＳ Ｐゴシック" charset="0"/>
                <a:cs typeface="ＭＳ Ｐゴシック" charset="0"/>
              </a:rPr>
              <a:t>/</a:t>
            </a:r>
            <a:r>
              <a:rPr lang="en-US" altLang="ja-JP" sz="2700" dirty="0" smtClean="0">
                <a:solidFill>
                  <a:schemeClr val="tx2"/>
                </a:solidFill>
                <a:latin typeface="Arial" charset="0"/>
                <a:ea typeface="ＭＳ Ｐゴシック" charset="0"/>
                <a:cs typeface="ＭＳ Ｐゴシック" charset="0"/>
              </a:rPr>
              <a:t>u03/</a:t>
            </a:r>
            <a:r>
              <a:rPr lang="en-US" altLang="ja-JP" sz="2700" dirty="0" err="1" smtClean="0">
                <a:solidFill>
                  <a:schemeClr val="tx2"/>
                </a:solidFill>
                <a:latin typeface="Arial" charset="0"/>
                <a:ea typeface="ＭＳ Ｐゴシック" charset="0"/>
                <a:cs typeface="ＭＳ Ｐゴシック" charset="0"/>
              </a:rPr>
              <a:t>oradata</a:t>
            </a:r>
            <a:r>
              <a:rPr lang="en-US" altLang="ja-JP" sz="2700" dirty="0" smtClean="0">
                <a:solidFill>
                  <a:schemeClr val="tx2"/>
                </a:solidFill>
                <a:latin typeface="Arial" charset="0"/>
                <a:ea typeface="ＭＳ Ｐゴシック" charset="0"/>
                <a:cs typeface="ＭＳ Ｐゴシック" charset="0"/>
              </a:rPr>
              <a:t>/apex/APXPRD/</a:t>
            </a:r>
            <a:r>
              <a:rPr lang="en-US" altLang="ja-JP" sz="2700" dirty="0" err="1" smtClean="0">
                <a:solidFill>
                  <a:schemeClr val="tx2"/>
                </a:solidFill>
                <a:latin typeface="Arial" charset="0"/>
                <a:ea typeface="ＭＳ Ｐゴシック" charset="0"/>
                <a:cs typeface="ＭＳ Ｐゴシック" charset="0"/>
              </a:rPr>
              <a:t>datafile</a:t>
            </a:r>
            <a:r>
              <a:rPr lang="en-US" altLang="ja-JP" sz="2700" dirty="0" smtClean="0">
                <a:solidFill>
                  <a:schemeClr val="tx2"/>
                </a:solidFill>
                <a:latin typeface="Arial" charset="0"/>
                <a:ea typeface="ＭＳ Ｐゴシック" charset="0"/>
                <a:cs typeface="ＭＳ Ｐゴシック" charset="0"/>
              </a:rPr>
              <a:t>/</a:t>
            </a:r>
            <a:br>
              <a:rPr lang="en-US" altLang="ja-JP" sz="2700" dirty="0" smtClean="0">
                <a:solidFill>
                  <a:schemeClr val="tx2"/>
                </a:solidFill>
                <a:latin typeface="Arial" charset="0"/>
                <a:ea typeface="ＭＳ Ｐゴシック" charset="0"/>
                <a:cs typeface="ＭＳ Ｐゴシック" charset="0"/>
              </a:rPr>
            </a:br>
            <a:r>
              <a:rPr lang="en-US" altLang="ja-JP" sz="2700" dirty="0" smtClean="0">
                <a:solidFill>
                  <a:schemeClr val="tx2"/>
                </a:solidFill>
                <a:latin typeface="Arial" charset="0"/>
                <a:ea typeface="ＭＳ Ｐゴシック" charset="0"/>
                <a:cs typeface="ＭＳ Ｐゴシック" charset="0"/>
              </a:rPr>
              <a:t>o1_mf_flow_25_339bpw79</a:t>
            </a:r>
            <a:r>
              <a:rPr lang="en-US" altLang="ja-JP" sz="2700" dirty="0">
                <a:solidFill>
                  <a:schemeClr val="tx2"/>
                </a:solidFill>
                <a:latin typeface="Arial" charset="0"/>
                <a:ea typeface="ＭＳ Ｐゴシック" charset="0"/>
                <a:cs typeface="ＭＳ Ｐゴシック" charset="0"/>
              </a:rPr>
              <a:t>_.</a:t>
            </a:r>
            <a:r>
              <a:rPr lang="en-US" altLang="ja-JP" sz="2700" dirty="0" smtClean="0">
                <a:solidFill>
                  <a:schemeClr val="tx2"/>
                </a:solidFill>
                <a:latin typeface="Arial" charset="0"/>
                <a:ea typeface="ＭＳ Ｐゴシック" charset="0"/>
                <a:cs typeface="ＭＳ Ｐゴシック" charset="0"/>
              </a:rPr>
              <a:t>dbf</a:t>
            </a:r>
            <a:endParaRPr lang="en-US" altLang="ja-JP" sz="2700" dirty="0">
              <a:solidFill>
                <a:schemeClr val="tx2"/>
              </a:solidFill>
              <a:latin typeface="Arial" charset="0"/>
              <a:ea typeface="ＭＳ Ｐゴシック" charset="0"/>
              <a:cs typeface="ＭＳ Ｐゴシック" charset="0"/>
            </a:endParaRPr>
          </a:p>
        </p:txBody>
      </p:sp>
      <p:sp>
        <p:nvSpPr>
          <p:cNvPr id="8"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Workspace Provisioning – Data Files </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p:transition spd="slow"/>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5"/>
          <p:cNvSpPr txBox="1">
            <a:spLocks noChangeArrowheads="1"/>
          </p:cNvSpPr>
          <p:nvPr/>
        </p:nvSpPr>
        <p:spPr bwMode="auto">
          <a:xfrm>
            <a:off x="962408" y="1219200"/>
            <a:ext cx="10772879" cy="5450531"/>
          </a:xfrm>
          <a:prstGeom prst="rect">
            <a:avLst/>
          </a:prstGeom>
          <a:noFill/>
          <a:ln w="9525">
            <a:noFill/>
            <a:round/>
            <a:headEnd/>
            <a:tailEnd/>
          </a:ln>
        </p:spPr>
        <p:txBody>
          <a:bodyPr wrap="square" lIns="119979" tIns="62389" rIns="119979" bIns="62389">
            <a:spAutoFit/>
          </a:bodyPr>
          <a:lstStyle/>
          <a:p>
            <a:pPr marL="457120" indent="-457120">
              <a:lnSpc>
                <a:spcPct val="90000"/>
              </a:lnSpc>
              <a:spcBef>
                <a:spcPts val="800"/>
              </a:spcBef>
              <a:buClr>
                <a:schemeClr val="tx1"/>
              </a:buClr>
              <a:buSzPct val="100000"/>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2800" dirty="0" smtClean="0">
                <a:solidFill>
                  <a:schemeClr val="tx2"/>
                </a:solidFill>
                <a:hlinkClick r:id="rId3"/>
              </a:rPr>
              <a:t>Application Builder User Guide – Chapter 15 : Administrator Security</a:t>
            </a:r>
            <a:endParaRPr lang="en-US" sz="2800" dirty="0" smtClean="0">
              <a:solidFill>
                <a:schemeClr val="tx2"/>
              </a:solidFill>
            </a:endParaRPr>
          </a:p>
          <a:p>
            <a:pPr marL="457120" indent="-457120">
              <a:lnSpc>
                <a:spcPct val="90000"/>
              </a:lnSpc>
              <a:spcBef>
                <a:spcPts val="800"/>
              </a:spcBef>
              <a:buClr>
                <a:schemeClr val="tx1"/>
              </a:buClr>
              <a:buSzPct val="100000"/>
              <a:buFont typeface="+mj-lt"/>
              <a:buAutoNum type="arabicPeriod"/>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2800" dirty="0" smtClean="0">
                <a:solidFill>
                  <a:schemeClr val="tx2"/>
                </a:solidFill>
              </a:rPr>
              <a:t>Use HTTPS </a:t>
            </a:r>
            <a:br>
              <a:rPr lang="en-US" sz="2800" dirty="0" smtClean="0">
                <a:solidFill>
                  <a:schemeClr val="tx2"/>
                </a:solidFill>
              </a:rPr>
            </a:br>
            <a:r>
              <a:rPr lang="en-US" sz="2400" dirty="0" smtClean="0">
                <a:solidFill>
                  <a:schemeClr val="tx2"/>
                </a:solidFill>
              </a:rPr>
              <a:t>{ Instance Administration &gt; Manage Instance &gt; Security &gt; HTTPS }</a:t>
            </a:r>
            <a:endParaRPr lang="en-US" sz="2800" dirty="0" smtClean="0">
              <a:solidFill>
                <a:schemeClr val="tx2"/>
              </a:solidFill>
            </a:endParaRPr>
          </a:p>
          <a:p>
            <a:pPr marL="457120" indent="-457120">
              <a:lnSpc>
                <a:spcPct val="90000"/>
              </a:lnSpc>
              <a:spcBef>
                <a:spcPts val="800"/>
              </a:spcBef>
              <a:buClr>
                <a:schemeClr val="tx1"/>
              </a:buClr>
              <a:buSzPct val="100000"/>
              <a:buFont typeface="+mj-lt"/>
              <a:buAutoNum type="arabicPeriod"/>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2800" dirty="0" smtClean="0">
                <a:solidFill>
                  <a:schemeClr val="tx2"/>
                </a:solidFill>
              </a:rPr>
              <a:t>Set Password Complexity and Expiration</a:t>
            </a:r>
            <a:br>
              <a:rPr lang="en-US" sz="2800" dirty="0" smtClean="0">
                <a:solidFill>
                  <a:schemeClr val="tx2"/>
                </a:solidFill>
              </a:rPr>
            </a:br>
            <a:r>
              <a:rPr lang="en-US" sz="2400" dirty="0" smtClean="0">
                <a:solidFill>
                  <a:schemeClr val="tx2"/>
                </a:solidFill>
              </a:rPr>
              <a:t>{ Instance Administration &gt; Manage Instance &gt; Security &gt; Workspace Login Control / Password Policy }</a:t>
            </a:r>
          </a:p>
          <a:p>
            <a:pPr marL="457120" indent="-457120">
              <a:lnSpc>
                <a:spcPct val="90000"/>
              </a:lnSpc>
              <a:spcBef>
                <a:spcPts val="800"/>
              </a:spcBef>
              <a:buClr>
                <a:schemeClr val="tx1"/>
              </a:buClr>
              <a:buSzPct val="100000"/>
              <a:buFont typeface="+mj-lt"/>
              <a:buAutoNum type="arabicPeriod"/>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2800" dirty="0" smtClean="0">
                <a:solidFill>
                  <a:schemeClr val="tx2"/>
                </a:solidFill>
              </a:rPr>
              <a:t>Runtime only for Production / QA / Test environments</a:t>
            </a:r>
            <a:br>
              <a:rPr lang="en-US" sz="2800" dirty="0" smtClean="0">
                <a:solidFill>
                  <a:schemeClr val="tx2"/>
                </a:solidFill>
              </a:rPr>
            </a:br>
            <a:r>
              <a:rPr lang="en-US" sz="2400" dirty="0" smtClean="0">
                <a:solidFill>
                  <a:schemeClr val="tx2"/>
                </a:solidFill>
              </a:rPr>
              <a:t>{ </a:t>
            </a:r>
            <a:r>
              <a:rPr lang="en-US" sz="2400" dirty="0" smtClean="0">
                <a:solidFill>
                  <a:schemeClr val="tx2"/>
                </a:solidFill>
                <a:hlinkClick r:id="rId4"/>
              </a:rPr>
              <a:t>Installation Guide – Chapter 3.3.2 (6.) Select the appropriate installation option</a:t>
            </a:r>
            <a:r>
              <a:rPr lang="en-US" sz="2400" dirty="0" smtClean="0">
                <a:solidFill>
                  <a:schemeClr val="tx2"/>
                </a:solidFill>
              </a:rPr>
              <a:t> }</a:t>
            </a:r>
            <a:endParaRPr lang="en-US" sz="2800" dirty="0" smtClean="0">
              <a:solidFill>
                <a:schemeClr val="tx2"/>
              </a:solidFill>
            </a:endParaRPr>
          </a:p>
          <a:p>
            <a:pPr marL="457120" indent="-457120">
              <a:lnSpc>
                <a:spcPct val="90000"/>
              </a:lnSpc>
              <a:spcBef>
                <a:spcPts val="800"/>
              </a:spcBef>
              <a:buClr>
                <a:schemeClr val="tx1"/>
              </a:buClr>
              <a:buSzPct val="100000"/>
              <a:buFont typeface="+mj-lt"/>
              <a:buAutoNum type="arabicPeriod"/>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2800" dirty="0" smtClean="0">
                <a:solidFill>
                  <a:schemeClr val="tx2"/>
                </a:solidFill>
              </a:rPr>
              <a:t>Session Timeout</a:t>
            </a:r>
            <a:br>
              <a:rPr lang="en-US" sz="2800" dirty="0" smtClean="0">
                <a:solidFill>
                  <a:schemeClr val="tx2"/>
                </a:solidFill>
              </a:rPr>
            </a:br>
            <a:r>
              <a:rPr lang="en-US" sz="2400" dirty="0" smtClean="0">
                <a:solidFill>
                  <a:schemeClr val="tx2"/>
                </a:solidFill>
              </a:rPr>
              <a:t>{ Instance Administration &gt; Manage Instance &gt; Security &gt; Session Timeout }</a:t>
            </a:r>
          </a:p>
          <a:p>
            <a:pPr marL="457120" indent="-457120">
              <a:lnSpc>
                <a:spcPct val="90000"/>
              </a:lnSpc>
              <a:spcBef>
                <a:spcPts val="800"/>
              </a:spcBef>
              <a:buClr>
                <a:schemeClr val="tx1"/>
              </a:buClr>
              <a:buSzPct val="100000"/>
              <a:buFont typeface="+mj-lt"/>
              <a:buAutoNum type="arabicPeriod"/>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2800" dirty="0" smtClean="0">
                <a:solidFill>
                  <a:schemeClr val="tx2"/>
                </a:solidFill>
              </a:rPr>
              <a:t>Enable Network ACL</a:t>
            </a:r>
          </a:p>
          <a:p>
            <a:pPr marL="457120" indent="-457120">
              <a:lnSpc>
                <a:spcPct val="90000"/>
              </a:lnSpc>
              <a:spcBef>
                <a:spcPts val="800"/>
              </a:spcBef>
              <a:buClr>
                <a:schemeClr val="tx1"/>
              </a:buClr>
              <a:buSzPct val="100000"/>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endParaRPr lang="en-US" sz="2800" dirty="0" smtClean="0">
              <a:solidFill>
                <a:schemeClr val="tx2"/>
              </a:solidFill>
            </a:endParaRPr>
          </a:p>
        </p:txBody>
      </p:sp>
      <p:sp>
        <p:nvSpPr>
          <p:cNvPr id="8"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Instance Security</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5"/>
          <p:cNvSpPr txBox="1">
            <a:spLocks noChangeArrowheads="1"/>
          </p:cNvSpPr>
          <p:nvPr/>
        </p:nvSpPr>
        <p:spPr bwMode="auto">
          <a:xfrm>
            <a:off x="733869" y="1062275"/>
            <a:ext cx="11289899" cy="5109925"/>
          </a:xfrm>
          <a:prstGeom prst="rect">
            <a:avLst/>
          </a:prstGeom>
          <a:noFill/>
          <a:ln w="9525">
            <a:noFill/>
            <a:round/>
            <a:headEnd/>
            <a:tailEnd/>
          </a:ln>
        </p:spPr>
        <p:txBody>
          <a:bodyPr wrap="square" lIns="119979" tIns="62389" rIns="119979" bIns="62389">
            <a:spAutoFit/>
          </a:bodyPr>
          <a:lstStyle/>
          <a:p>
            <a:pPr marL="344488" indent="-344488">
              <a:lnSpc>
                <a:spcPct val="90000"/>
              </a:lnSpc>
              <a:spcBef>
                <a:spcPts val="800"/>
              </a:spcBef>
              <a:buClr>
                <a:schemeClr val="tx1"/>
              </a:buClr>
              <a:buSzPct val="100000"/>
              <a:buFont typeface="Wingdings" pitchFamily="2" charset="2"/>
              <a:buChar char="Ø"/>
              <a:tabLst>
                <a:tab pos="814388" algn="l"/>
                <a:tab pos="1412875" algn="l"/>
                <a:tab pos="2011363" algn="l"/>
                <a:tab pos="2611438" algn="l"/>
                <a:tab pos="3209925" algn="l"/>
                <a:tab pos="3808413" algn="l"/>
                <a:tab pos="4406900" algn="l"/>
                <a:tab pos="5006975" algn="l"/>
                <a:tab pos="5605463" algn="l"/>
                <a:tab pos="6203950" algn="l"/>
                <a:tab pos="6802438" algn="l"/>
                <a:tab pos="7402513" algn="l"/>
                <a:tab pos="8001000" algn="l"/>
                <a:tab pos="8599488" algn="l"/>
                <a:tab pos="9197975" algn="l"/>
                <a:tab pos="9798050" algn="l"/>
                <a:tab pos="10396538" algn="l"/>
                <a:tab pos="10995025" algn="l"/>
                <a:tab pos="11595100" algn="l"/>
                <a:tab pos="12193588" algn="l"/>
              </a:tabLst>
            </a:pPr>
            <a:r>
              <a:rPr lang="en-GB" sz="2800" dirty="0" smtClean="0">
                <a:solidFill>
                  <a:schemeClr val="tx2"/>
                </a:solidFill>
              </a:rPr>
              <a:t>Application Development</a:t>
            </a:r>
          </a:p>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Allow PL/SQL editing; Create demonstration objects, Websheet objects; Enable SQL and PL/SQL in Websheets</a:t>
            </a:r>
          </a:p>
          <a:p>
            <a:pPr marL="344488" indent="-344488">
              <a:lnSpc>
                <a:spcPct val="90000"/>
              </a:lnSpc>
              <a:spcBef>
                <a:spcPts val="800"/>
              </a:spcBef>
              <a:buClr>
                <a:schemeClr val="tx1"/>
              </a:buClr>
              <a:buSzPct val="100000"/>
              <a:buFont typeface="Wingdings" pitchFamily="2" charset="2"/>
              <a:buChar char="Ø"/>
              <a:tabLst>
                <a:tab pos="398463" algn="l"/>
                <a:tab pos="814388" algn="l"/>
                <a:tab pos="1412875" algn="l"/>
                <a:tab pos="2011363" algn="l"/>
                <a:tab pos="2611438" algn="l"/>
                <a:tab pos="3209925" algn="l"/>
                <a:tab pos="3808413" algn="l"/>
                <a:tab pos="4406900" algn="l"/>
                <a:tab pos="5006975" algn="l"/>
                <a:tab pos="5605463" algn="l"/>
                <a:tab pos="6203950" algn="l"/>
                <a:tab pos="6802438" algn="l"/>
                <a:tab pos="7402513" algn="l"/>
                <a:tab pos="8001000" algn="l"/>
                <a:tab pos="8599488" algn="l"/>
                <a:tab pos="9197975" algn="l"/>
                <a:tab pos="9798050" algn="l"/>
                <a:tab pos="10396538" algn="l"/>
                <a:tab pos="10995025" algn="l"/>
                <a:tab pos="11595100" algn="l"/>
                <a:tab pos="12193588" algn="l"/>
              </a:tabLst>
            </a:pPr>
            <a:r>
              <a:rPr lang="en-GB" sz="2800" dirty="0" smtClean="0">
                <a:solidFill>
                  <a:schemeClr val="tx2"/>
                </a:solidFill>
              </a:rPr>
              <a:t>SQL Workshop</a:t>
            </a:r>
          </a:p>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Inactivity time; Max script output; Max workspace output; Max script size; Enable transactional SQL; Enable </a:t>
            </a:r>
            <a:r>
              <a:rPr lang="en-GB" sz="2800" dirty="0" err="1" smtClean="0">
                <a:solidFill>
                  <a:schemeClr val="tx2"/>
                </a:solidFill>
              </a:rPr>
              <a:t>RESTful</a:t>
            </a:r>
            <a:r>
              <a:rPr lang="en-GB" sz="2800" dirty="0" smtClean="0">
                <a:solidFill>
                  <a:schemeClr val="tx2"/>
                </a:solidFill>
              </a:rPr>
              <a:t> Services</a:t>
            </a:r>
          </a:p>
          <a:p>
            <a:pPr marL="344488" indent="-344488">
              <a:lnSpc>
                <a:spcPct val="90000"/>
              </a:lnSpc>
              <a:spcBef>
                <a:spcPts val="800"/>
              </a:spcBef>
              <a:buClr>
                <a:schemeClr val="tx1"/>
              </a:buClr>
              <a:buSzPct val="100000"/>
              <a:buFont typeface="Wingdings" pitchFamily="2" charset="2"/>
              <a:buChar char="Ø"/>
              <a:tabLst>
                <a:tab pos="814388" algn="l"/>
                <a:tab pos="1412875" algn="l"/>
                <a:tab pos="2011363" algn="l"/>
                <a:tab pos="2611438" algn="l"/>
                <a:tab pos="3209925" algn="l"/>
                <a:tab pos="3808413" algn="l"/>
                <a:tab pos="4406900" algn="l"/>
                <a:tab pos="5006975" algn="l"/>
                <a:tab pos="5605463" algn="l"/>
                <a:tab pos="6203950" algn="l"/>
                <a:tab pos="6802438" algn="l"/>
                <a:tab pos="7402513" algn="l"/>
                <a:tab pos="8001000" algn="l"/>
                <a:tab pos="8599488" algn="l"/>
                <a:tab pos="9197975" algn="l"/>
                <a:tab pos="9798050" algn="l"/>
                <a:tab pos="10396538" algn="l"/>
                <a:tab pos="10995025" algn="l"/>
                <a:tab pos="11595100" algn="l"/>
                <a:tab pos="12193588" algn="l"/>
              </a:tabLst>
            </a:pPr>
            <a:r>
              <a:rPr lang="en-GB" sz="2800" dirty="0" smtClean="0">
                <a:solidFill>
                  <a:schemeClr val="tx2"/>
                </a:solidFill>
              </a:rPr>
              <a:t>Monitoring</a:t>
            </a:r>
          </a:p>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Enable Database monitoring; Application Activity Logging; Application Tracing</a:t>
            </a:r>
          </a:p>
          <a:p>
            <a:pPr marL="344488" indent="-344488">
              <a:lnSpc>
                <a:spcPct val="90000"/>
              </a:lnSpc>
              <a:spcBef>
                <a:spcPts val="800"/>
              </a:spcBef>
              <a:buClr>
                <a:schemeClr val="tx1"/>
              </a:buClr>
              <a:buSzPct val="100000"/>
              <a:buFont typeface="Wingdings" pitchFamily="2" charset="2"/>
              <a:buChar char="Ø"/>
              <a:tabLst>
                <a:tab pos="814388" algn="l"/>
                <a:tab pos="1412875" algn="l"/>
                <a:tab pos="2011363" algn="l"/>
                <a:tab pos="2611438" algn="l"/>
                <a:tab pos="3209925" algn="l"/>
                <a:tab pos="3808413" algn="l"/>
                <a:tab pos="4406900" algn="l"/>
                <a:tab pos="5006975" algn="l"/>
                <a:tab pos="5605463" algn="l"/>
                <a:tab pos="6203950" algn="l"/>
                <a:tab pos="6802438" algn="l"/>
                <a:tab pos="7402513" algn="l"/>
                <a:tab pos="8001000" algn="l"/>
                <a:tab pos="8599488" algn="l"/>
                <a:tab pos="9197975" algn="l"/>
                <a:tab pos="9798050" algn="l"/>
                <a:tab pos="10396538" algn="l"/>
                <a:tab pos="10995025" algn="l"/>
                <a:tab pos="11595100" algn="l"/>
                <a:tab pos="12193588" algn="l"/>
              </a:tabLst>
            </a:pPr>
            <a:r>
              <a:rPr lang="en-GB" sz="2800" dirty="0" smtClean="0">
                <a:solidFill>
                  <a:schemeClr val="tx2"/>
                </a:solidFill>
              </a:rPr>
              <a:t>Workspace Administration</a:t>
            </a:r>
          </a:p>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Enable Service Requests</a:t>
            </a:r>
            <a:endParaRPr lang="en-GB" sz="2800" dirty="0">
              <a:solidFill>
                <a:schemeClr val="tx2"/>
              </a:solidFill>
            </a:endParaRPr>
          </a:p>
        </p:txBody>
      </p:sp>
      <p:sp>
        <p:nvSpPr>
          <p:cNvPr id="7"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Feature Configuration </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p:transition spd="slow"/>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5"/>
          <p:cNvSpPr txBox="1">
            <a:spLocks noChangeArrowheads="1"/>
          </p:cNvSpPr>
          <p:nvPr/>
        </p:nvSpPr>
        <p:spPr bwMode="auto">
          <a:xfrm>
            <a:off x="733869" y="1035883"/>
            <a:ext cx="11289899" cy="5212517"/>
          </a:xfrm>
          <a:prstGeom prst="rect">
            <a:avLst/>
          </a:prstGeom>
          <a:noFill/>
          <a:ln w="9525">
            <a:noFill/>
            <a:round/>
            <a:headEnd/>
            <a:tailEnd/>
          </a:ln>
        </p:spPr>
        <p:txBody>
          <a:bodyPr wrap="square" lIns="119979" tIns="62389" rIns="119979" bIns="62389">
            <a:spAutoFit/>
          </a:bodyPr>
          <a:lstStyle/>
          <a:p>
            <a:pPr marL="344488" indent="-344488">
              <a:lnSpc>
                <a:spcPct val="90000"/>
              </a:lnSpc>
              <a:spcBef>
                <a:spcPts val="800"/>
              </a:spcBef>
              <a:buClr>
                <a:schemeClr val="tx1"/>
              </a:buClr>
              <a:buSzPct val="100000"/>
              <a:buFont typeface="Wingdings" pitchFamily="2" charset="2"/>
              <a:buChar char="Ø"/>
              <a:tabLst>
                <a:tab pos="814388" algn="l"/>
                <a:tab pos="1412875" algn="l"/>
                <a:tab pos="2011363" algn="l"/>
                <a:tab pos="2611438" algn="l"/>
                <a:tab pos="3209925" algn="l"/>
                <a:tab pos="3808413" algn="l"/>
                <a:tab pos="4406900" algn="l"/>
                <a:tab pos="5006975" algn="l"/>
                <a:tab pos="5605463" algn="l"/>
                <a:tab pos="6203950" algn="l"/>
                <a:tab pos="6802438" algn="l"/>
                <a:tab pos="7402513" algn="l"/>
                <a:tab pos="8001000" algn="l"/>
                <a:tab pos="8599488" algn="l"/>
                <a:tab pos="9197975" algn="l"/>
                <a:tab pos="9798050" algn="l"/>
                <a:tab pos="10396538" algn="l"/>
                <a:tab pos="10995025" algn="l"/>
                <a:tab pos="11595100" algn="l"/>
                <a:tab pos="12193588" algn="l"/>
              </a:tabLst>
            </a:pPr>
            <a:r>
              <a:rPr lang="en-GB" sz="2800" dirty="0" smtClean="0">
                <a:solidFill>
                  <a:schemeClr val="tx2"/>
                </a:solidFill>
              </a:rPr>
              <a:t>Security</a:t>
            </a:r>
          </a:p>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Set Allow PL/SQL editing; Create demonstration objects, Websheet objects; Enable SQL and PL/SQL in Websheets</a:t>
            </a:r>
          </a:p>
          <a:p>
            <a:pPr marL="217979" indent="-217979">
              <a:lnSpc>
                <a:spcPct val="90000"/>
              </a:lnSpc>
              <a:spcBef>
                <a:spcPts val="800"/>
              </a:spcBef>
              <a:buClr>
                <a:schemeClr val="tx1"/>
              </a:buClr>
              <a:buSzPct val="100000"/>
              <a:buFont typeface="Wingdings" pitchFamily="2" charset="2"/>
              <a:buChar char="Ø"/>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 HTTPS</a:t>
            </a:r>
          </a:p>
          <a:p>
            <a:pPr marL="344488" indent="-344488">
              <a:lnSpc>
                <a:spcPct val="90000"/>
              </a:lnSpc>
              <a:spcBef>
                <a:spcPts val="800"/>
              </a:spcBef>
              <a:buClr>
                <a:schemeClr val="tx1"/>
              </a:buClr>
              <a:buSzPct val="100000"/>
              <a:buFont typeface="Wingdings" pitchFamily="2" charset="2"/>
              <a:buChar char="Ø"/>
              <a:tabLst>
                <a:tab pos="344488" algn="l"/>
                <a:tab pos="814388" algn="l"/>
                <a:tab pos="1412875" algn="l"/>
                <a:tab pos="2011363" algn="l"/>
                <a:tab pos="2611438" algn="l"/>
                <a:tab pos="3209925" algn="l"/>
                <a:tab pos="3808413" algn="l"/>
                <a:tab pos="4406900" algn="l"/>
                <a:tab pos="5006975" algn="l"/>
                <a:tab pos="5605463" algn="l"/>
                <a:tab pos="6203950" algn="l"/>
                <a:tab pos="6802438" algn="l"/>
                <a:tab pos="7402513" algn="l"/>
                <a:tab pos="8001000" algn="l"/>
                <a:tab pos="8599488" algn="l"/>
                <a:tab pos="9197975" algn="l"/>
                <a:tab pos="9798050" algn="l"/>
                <a:tab pos="10396538" algn="l"/>
                <a:tab pos="10995025" algn="l"/>
                <a:tab pos="11595100" algn="l"/>
                <a:tab pos="12193588" algn="l"/>
              </a:tabLst>
            </a:pPr>
            <a:r>
              <a:rPr lang="en-GB" sz="2800" dirty="0" err="1" smtClean="0">
                <a:solidFill>
                  <a:schemeClr val="tx2"/>
                </a:solidFill>
              </a:rPr>
              <a:t>RESTful</a:t>
            </a:r>
            <a:r>
              <a:rPr lang="en-GB" sz="2800" dirty="0" smtClean="0">
                <a:solidFill>
                  <a:schemeClr val="tx2"/>
                </a:solidFill>
              </a:rPr>
              <a:t> Access</a:t>
            </a:r>
          </a:p>
          <a:p>
            <a:pPr marL="344488" indent="-344488">
              <a:lnSpc>
                <a:spcPct val="90000"/>
              </a:lnSpc>
              <a:spcBef>
                <a:spcPts val="800"/>
              </a:spcBef>
              <a:buClr>
                <a:schemeClr val="tx1"/>
              </a:buClr>
              <a:buSzPct val="100000"/>
              <a:buFont typeface="Wingdings" pitchFamily="2" charset="2"/>
              <a:buChar char="Ø"/>
              <a:tabLst>
                <a:tab pos="344488" algn="l"/>
                <a:tab pos="814388" algn="l"/>
                <a:tab pos="1412875" algn="l"/>
                <a:tab pos="2011363" algn="l"/>
                <a:tab pos="2611438" algn="l"/>
                <a:tab pos="3209925" algn="l"/>
                <a:tab pos="3808413" algn="l"/>
                <a:tab pos="4406900" algn="l"/>
                <a:tab pos="5006975" algn="l"/>
                <a:tab pos="5605463" algn="l"/>
                <a:tab pos="6203950" algn="l"/>
                <a:tab pos="6802438" algn="l"/>
                <a:tab pos="7402513" algn="l"/>
                <a:tab pos="8001000" algn="l"/>
                <a:tab pos="8599488" algn="l"/>
                <a:tab pos="9197975" algn="l"/>
                <a:tab pos="9798050" algn="l"/>
                <a:tab pos="10396538" algn="l"/>
                <a:tab pos="10995025" algn="l"/>
                <a:tab pos="11595100" algn="l"/>
                <a:tab pos="12193588" algn="l"/>
              </a:tabLst>
            </a:pPr>
            <a:r>
              <a:rPr lang="en-GB" sz="2800" dirty="0" smtClean="0">
                <a:solidFill>
                  <a:schemeClr val="tx2"/>
                </a:solidFill>
              </a:rPr>
              <a:t>Session Timeout</a:t>
            </a:r>
          </a:p>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Max Session Length; Max Session Idle Time </a:t>
            </a:r>
          </a:p>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Developers can overwrite for each Application</a:t>
            </a:r>
          </a:p>
          <a:p>
            <a:pPr marL="344488" indent="-344488">
              <a:lnSpc>
                <a:spcPct val="90000"/>
              </a:lnSpc>
              <a:spcBef>
                <a:spcPts val="800"/>
              </a:spcBef>
              <a:buClr>
                <a:schemeClr val="tx1"/>
              </a:buClr>
              <a:buSzPct val="100000"/>
              <a:buFont typeface="Wingdings" pitchFamily="2" charset="2"/>
              <a:buChar char="Ø"/>
              <a:tabLst>
                <a:tab pos="814388" algn="l"/>
                <a:tab pos="1412875" algn="l"/>
                <a:tab pos="2011363" algn="l"/>
                <a:tab pos="2611438" algn="l"/>
                <a:tab pos="3209925" algn="l"/>
                <a:tab pos="3808413" algn="l"/>
                <a:tab pos="4406900" algn="l"/>
                <a:tab pos="5006975" algn="l"/>
                <a:tab pos="5605463" algn="l"/>
                <a:tab pos="6203950" algn="l"/>
                <a:tab pos="6802438" algn="l"/>
                <a:tab pos="7402513" algn="l"/>
                <a:tab pos="8001000" algn="l"/>
                <a:tab pos="8599488" algn="l"/>
                <a:tab pos="9197975" algn="l"/>
                <a:tab pos="9798050" algn="l"/>
                <a:tab pos="10396538" algn="l"/>
                <a:tab pos="10995025" algn="l"/>
                <a:tab pos="11595100" algn="l"/>
                <a:tab pos="12193588" algn="l"/>
              </a:tabLst>
            </a:pPr>
            <a:r>
              <a:rPr lang="en-GB" sz="2800" dirty="0" smtClean="0">
                <a:solidFill>
                  <a:schemeClr val="tx2"/>
                </a:solidFill>
              </a:rPr>
              <a:t>Workspace Login Control</a:t>
            </a:r>
          </a:p>
          <a:p>
            <a:pPr marL="446539" lvl="2"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Require User Account expiration and locking; Max login failures; Account password lifetime </a:t>
            </a:r>
          </a:p>
        </p:txBody>
      </p:sp>
      <p:sp>
        <p:nvSpPr>
          <p:cNvPr id="7"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Security Settings</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p:transition spd="slow"/>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5"/>
          <p:cNvSpPr txBox="1">
            <a:spLocks noChangeArrowheads="1"/>
          </p:cNvSpPr>
          <p:nvPr/>
        </p:nvSpPr>
        <p:spPr bwMode="auto">
          <a:xfrm>
            <a:off x="634835" y="1143000"/>
            <a:ext cx="11388933" cy="5007333"/>
          </a:xfrm>
          <a:prstGeom prst="rect">
            <a:avLst/>
          </a:prstGeom>
          <a:noFill/>
          <a:ln w="9525">
            <a:noFill/>
            <a:round/>
            <a:headEnd/>
            <a:tailEnd/>
          </a:ln>
        </p:spPr>
        <p:txBody>
          <a:bodyPr wrap="square" lIns="119979" tIns="62389" rIns="119979" bIns="62389">
            <a:spAutoFit/>
          </a:bodyPr>
          <a:lstStyle/>
          <a:p>
            <a:pPr marL="344488" indent="-344488">
              <a:lnSpc>
                <a:spcPct val="90000"/>
              </a:lnSpc>
              <a:spcBef>
                <a:spcPts val="800"/>
              </a:spcBef>
              <a:buClr>
                <a:schemeClr val="tx1"/>
              </a:buClr>
              <a:buSzPct val="100000"/>
              <a:buFont typeface="Wingdings" pitchFamily="2" charset="2"/>
              <a:buChar char="Ø"/>
              <a:tabLst>
                <a:tab pos="814388" algn="l"/>
                <a:tab pos="1412875" algn="l"/>
                <a:tab pos="2011363" algn="l"/>
                <a:tab pos="2611438" algn="l"/>
                <a:tab pos="3209925" algn="l"/>
                <a:tab pos="3808413" algn="l"/>
                <a:tab pos="4406900" algn="l"/>
                <a:tab pos="5006975" algn="l"/>
                <a:tab pos="5605463" algn="l"/>
                <a:tab pos="6203950" algn="l"/>
                <a:tab pos="6802438" algn="l"/>
                <a:tab pos="7402513" algn="l"/>
                <a:tab pos="8001000" algn="l"/>
                <a:tab pos="8599488" algn="l"/>
                <a:tab pos="9197975" algn="l"/>
                <a:tab pos="9798050" algn="l"/>
                <a:tab pos="10396538" algn="l"/>
                <a:tab pos="10995025" algn="l"/>
                <a:tab pos="11595100" algn="l"/>
                <a:tab pos="12193588" algn="l"/>
              </a:tabLst>
            </a:pPr>
            <a:r>
              <a:rPr lang="en-GB" sz="2800" dirty="0" smtClean="0">
                <a:solidFill>
                  <a:schemeClr val="tx2"/>
                </a:solidFill>
              </a:rPr>
              <a:t>Workspace Password Policy</a:t>
            </a:r>
          </a:p>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Max password length; Min password differences; Must contain at least one Alphabetic character, numeric character, punctuation character, upper case character, lower case character; Must not contain username, workspace name </a:t>
            </a:r>
          </a:p>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Must not contain {specified words} – </a:t>
            </a:r>
            <a:r>
              <a:rPr lang="en-GB" sz="2800" dirty="0" err="1" smtClean="0">
                <a:solidFill>
                  <a:schemeClr val="tx2"/>
                </a:solidFill>
              </a:rPr>
              <a:t>oracle:hello:welcome:guest:user:database</a:t>
            </a:r>
            <a:endParaRPr lang="en-GB" sz="2800" dirty="0" smtClean="0">
              <a:solidFill>
                <a:schemeClr val="tx2"/>
              </a:solidFill>
            </a:endParaRPr>
          </a:p>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Alphabetic characters {specified characters}</a:t>
            </a:r>
          </a:p>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Punctuation characters {specified characters} – !"#$%&amp;()``*+,-/:;&lt;=&gt;?_</a:t>
            </a:r>
          </a:p>
          <a:p>
            <a:pPr marL="344488" indent="-344488">
              <a:lnSpc>
                <a:spcPct val="90000"/>
              </a:lnSpc>
              <a:spcBef>
                <a:spcPts val="800"/>
              </a:spcBef>
              <a:buClr>
                <a:schemeClr val="tx1"/>
              </a:buClr>
              <a:buSzPct val="100000"/>
              <a:buFont typeface="Wingdings" pitchFamily="2" charset="2"/>
              <a:buChar char="Ø"/>
              <a:tabLst>
                <a:tab pos="814388" algn="l"/>
                <a:tab pos="1412875" algn="l"/>
                <a:tab pos="2011363" algn="l"/>
                <a:tab pos="2611438" algn="l"/>
                <a:tab pos="3209925" algn="l"/>
                <a:tab pos="3808413" algn="l"/>
                <a:tab pos="4406900" algn="l"/>
                <a:tab pos="5006975" algn="l"/>
                <a:tab pos="5605463" algn="l"/>
                <a:tab pos="6203950" algn="l"/>
                <a:tab pos="6802438" algn="l"/>
                <a:tab pos="7402513" algn="l"/>
                <a:tab pos="8001000" algn="l"/>
                <a:tab pos="8599488" algn="l"/>
                <a:tab pos="9197975" algn="l"/>
                <a:tab pos="9798050" algn="l"/>
                <a:tab pos="10396538" algn="l"/>
                <a:tab pos="10995025" algn="l"/>
                <a:tab pos="11595100" algn="l"/>
                <a:tab pos="12193588" algn="l"/>
              </a:tabLst>
            </a:pPr>
            <a:r>
              <a:rPr lang="en-GB" sz="2800" dirty="0" smtClean="0">
                <a:solidFill>
                  <a:schemeClr val="tx2"/>
                </a:solidFill>
              </a:rPr>
              <a:t>Service Administrator Password Policy</a:t>
            </a:r>
          </a:p>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Use Workspace password policy or default strong password</a:t>
            </a:r>
          </a:p>
        </p:txBody>
      </p:sp>
      <p:sp>
        <p:nvSpPr>
          <p:cNvPr id="7"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Security Settings (cont.)  </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p:transition spd="slow"/>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5"/>
          <p:cNvSpPr txBox="1">
            <a:spLocks noChangeArrowheads="1"/>
          </p:cNvSpPr>
          <p:nvPr/>
        </p:nvSpPr>
        <p:spPr bwMode="auto">
          <a:xfrm>
            <a:off x="733869" y="1066800"/>
            <a:ext cx="11289899" cy="5212517"/>
          </a:xfrm>
          <a:prstGeom prst="rect">
            <a:avLst/>
          </a:prstGeom>
          <a:noFill/>
          <a:ln w="9525">
            <a:noFill/>
            <a:round/>
            <a:headEnd/>
            <a:tailEnd/>
          </a:ln>
        </p:spPr>
        <p:txBody>
          <a:bodyPr wrap="square" lIns="119979" tIns="62389" rIns="119979" bIns="62389">
            <a:spAutoFit/>
          </a:bodyPr>
          <a:lstStyle/>
          <a:p>
            <a:pPr marL="344488" indent="-344488">
              <a:lnSpc>
                <a:spcPct val="90000"/>
              </a:lnSpc>
              <a:spcBef>
                <a:spcPts val="800"/>
              </a:spcBef>
              <a:buClr>
                <a:schemeClr val="tx1"/>
              </a:buClr>
              <a:buSzPct val="100000"/>
              <a:buFont typeface="Wingdings" pitchFamily="2" charset="2"/>
              <a:buChar char="Ø"/>
              <a:tabLst>
                <a:tab pos="814388" algn="l"/>
                <a:tab pos="1412875" algn="l"/>
                <a:tab pos="2011363" algn="l"/>
                <a:tab pos="2611438" algn="l"/>
                <a:tab pos="3209925" algn="l"/>
                <a:tab pos="3808413" algn="l"/>
                <a:tab pos="4406900" algn="l"/>
                <a:tab pos="5006975" algn="l"/>
                <a:tab pos="5605463" algn="l"/>
                <a:tab pos="6203950" algn="l"/>
                <a:tab pos="6802438" algn="l"/>
                <a:tab pos="7402513" algn="l"/>
                <a:tab pos="8001000" algn="l"/>
                <a:tab pos="8599488" algn="l"/>
                <a:tab pos="9197975" algn="l"/>
                <a:tab pos="9798050" algn="l"/>
                <a:tab pos="10396538" algn="l"/>
                <a:tab pos="10995025" algn="l"/>
                <a:tab pos="11595100" algn="l"/>
                <a:tab pos="12193588" algn="l"/>
              </a:tabLst>
            </a:pPr>
            <a:r>
              <a:rPr lang="en-GB" sz="2800" dirty="0" smtClean="0">
                <a:solidFill>
                  <a:schemeClr val="tx2"/>
                </a:solidFill>
              </a:rPr>
              <a:t>Self Service</a:t>
            </a:r>
          </a:p>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Provisioning Status; Require verification code; Notification</a:t>
            </a:r>
          </a:p>
          <a:p>
            <a:pPr marL="344488" indent="-344488">
              <a:lnSpc>
                <a:spcPct val="90000"/>
              </a:lnSpc>
              <a:spcBef>
                <a:spcPts val="800"/>
              </a:spcBef>
              <a:buClr>
                <a:schemeClr val="tx1"/>
              </a:buClr>
              <a:buSzPct val="100000"/>
              <a:buFont typeface="Wingdings" pitchFamily="2" charset="2"/>
              <a:buChar char="Ø"/>
              <a:tabLst>
                <a:tab pos="814388" algn="l"/>
                <a:tab pos="1412875" algn="l"/>
                <a:tab pos="2011363" algn="l"/>
                <a:tab pos="2611438" algn="l"/>
                <a:tab pos="3209925" algn="l"/>
                <a:tab pos="3808413" algn="l"/>
                <a:tab pos="4406900" algn="l"/>
                <a:tab pos="5006975" algn="l"/>
                <a:tab pos="5605463" algn="l"/>
                <a:tab pos="6203950" algn="l"/>
                <a:tab pos="6802438" algn="l"/>
                <a:tab pos="7402513" algn="l"/>
                <a:tab pos="8001000" algn="l"/>
                <a:tab pos="8599488" algn="l"/>
                <a:tab pos="9197975" algn="l"/>
                <a:tab pos="9798050" algn="l"/>
                <a:tab pos="10396538" algn="l"/>
                <a:tab pos="10995025" algn="l"/>
                <a:tab pos="11595100" algn="l"/>
                <a:tab pos="12193588" algn="l"/>
              </a:tabLst>
            </a:pPr>
            <a:r>
              <a:rPr lang="en-GB" sz="2800" dirty="0" smtClean="0">
                <a:solidFill>
                  <a:schemeClr val="tx2"/>
                </a:solidFill>
              </a:rPr>
              <a:t>Email Provisioning</a:t>
            </a:r>
          </a:p>
          <a:p>
            <a:pPr marL="344488" indent="-344488">
              <a:lnSpc>
                <a:spcPct val="90000"/>
              </a:lnSpc>
              <a:spcBef>
                <a:spcPts val="800"/>
              </a:spcBef>
              <a:buClr>
                <a:schemeClr val="tx1"/>
              </a:buClr>
              <a:buSzPct val="100000"/>
              <a:buFont typeface="Wingdings" pitchFamily="2" charset="2"/>
              <a:buChar char="Ø"/>
              <a:tabLst>
                <a:tab pos="814388" algn="l"/>
                <a:tab pos="1412875" algn="l"/>
                <a:tab pos="2011363" algn="l"/>
                <a:tab pos="2611438" algn="l"/>
                <a:tab pos="3209925" algn="l"/>
                <a:tab pos="3808413" algn="l"/>
                <a:tab pos="4406900" algn="l"/>
                <a:tab pos="5006975" algn="l"/>
                <a:tab pos="5605463" algn="l"/>
                <a:tab pos="6203950" algn="l"/>
                <a:tab pos="6802438" algn="l"/>
                <a:tab pos="7402513" algn="l"/>
                <a:tab pos="8001000" algn="l"/>
                <a:tab pos="8599488" algn="l"/>
                <a:tab pos="9197975" algn="l"/>
                <a:tab pos="9798050" algn="l"/>
                <a:tab pos="10396538" algn="l"/>
                <a:tab pos="10995025" algn="l"/>
                <a:tab pos="11595100" algn="l"/>
                <a:tab pos="12193588" algn="l"/>
              </a:tabLst>
            </a:pPr>
            <a:r>
              <a:rPr lang="en-GB" sz="2800" dirty="0" smtClean="0">
                <a:solidFill>
                  <a:schemeClr val="tx2"/>
                </a:solidFill>
              </a:rPr>
              <a:t>Storage</a:t>
            </a:r>
          </a:p>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Require new schema; Auto-extend </a:t>
            </a:r>
            <a:r>
              <a:rPr lang="en-GB" sz="2800" dirty="0" err="1" smtClean="0">
                <a:solidFill>
                  <a:schemeClr val="tx2"/>
                </a:solidFill>
              </a:rPr>
              <a:t>tablespaces</a:t>
            </a:r>
            <a:r>
              <a:rPr lang="en-GB" sz="2800" dirty="0" smtClean="0">
                <a:solidFill>
                  <a:schemeClr val="tx2"/>
                </a:solidFill>
              </a:rPr>
              <a:t>; Delete uploaded files after</a:t>
            </a:r>
          </a:p>
          <a:p>
            <a:pPr marL="344488" indent="-344488">
              <a:lnSpc>
                <a:spcPct val="90000"/>
              </a:lnSpc>
              <a:spcBef>
                <a:spcPts val="800"/>
              </a:spcBef>
              <a:buClr>
                <a:schemeClr val="tx1"/>
              </a:buClr>
              <a:buSzPct val="100000"/>
              <a:buFont typeface="Wingdings" pitchFamily="2" charset="2"/>
              <a:buChar char="Ø"/>
              <a:tabLst>
                <a:tab pos="814388" algn="l"/>
                <a:tab pos="1412875" algn="l"/>
                <a:tab pos="2011363" algn="l"/>
                <a:tab pos="2611438" algn="l"/>
                <a:tab pos="3209925" algn="l"/>
                <a:tab pos="3808413" algn="l"/>
                <a:tab pos="4406900" algn="l"/>
                <a:tab pos="5006975" algn="l"/>
                <a:tab pos="5605463" algn="l"/>
                <a:tab pos="6203950" algn="l"/>
                <a:tab pos="6802438" algn="l"/>
                <a:tab pos="7402513" algn="l"/>
                <a:tab pos="8001000" algn="l"/>
                <a:tab pos="8599488" algn="l"/>
                <a:tab pos="9197975" algn="l"/>
                <a:tab pos="9798050" algn="l"/>
                <a:tab pos="10396538" algn="l"/>
                <a:tab pos="10995025" algn="l"/>
                <a:tab pos="11595100" algn="l"/>
                <a:tab pos="12193588" algn="l"/>
              </a:tabLst>
            </a:pPr>
            <a:r>
              <a:rPr lang="en-GB" sz="2800" dirty="0" smtClean="0">
                <a:solidFill>
                  <a:schemeClr val="tx2"/>
                </a:solidFill>
              </a:rPr>
              <a:t>Email</a:t>
            </a:r>
          </a:p>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Instance URL; Images URL; SMTP host address, port, authentication username and password; Use SSL/TLS; Default From address; Max emails</a:t>
            </a:r>
          </a:p>
          <a:p>
            <a:pPr marL="344488" indent="-344488">
              <a:lnSpc>
                <a:spcPct val="90000"/>
              </a:lnSpc>
              <a:spcBef>
                <a:spcPts val="800"/>
              </a:spcBef>
              <a:buClr>
                <a:schemeClr val="tx1"/>
              </a:buClr>
              <a:buSzPct val="100000"/>
              <a:buFont typeface="Wingdings" pitchFamily="2" charset="2"/>
              <a:buChar char="Ø"/>
              <a:tabLst>
                <a:tab pos="814388" algn="l"/>
                <a:tab pos="1412875" algn="l"/>
                <a:tab pos="2011363" algn="l"/>
                <a:tab pos="2611438" algn="l"/>
                <a:tab pos="3209925" algn="l"/>
                <a:tab pos="3808413" algn="l"/>
                <a:tab pos="4406900" algn="l"/>
                <a:tab pos="5006975" algn="l"/>
                <a:tab pos="5605463" algn="l"/>
                <a:tab pos="6203950" algn="l"/>
                <a:tab pos="6802438" algn="l"/>
                <a:tab pos="7402513" algn="l"/>
                <a:tab pos="8001000" algn="l"/>
                <a:tab pos="8599488" algn="l"/>
                <a:tab pos="9197975" algn="l"/>
                <a:tab pos="9798050" algn="l"/>
                <a:tab pos="10396538" algn="l"/>
                <a:tab pos="10995025" algn="l"/>
                <a:tab pos="11595100" algn="l"/>
                <a:tab pos="12193588" algn="l"/>
              </a:tabLst>
            </a:pPr>
            <a:r>
              <a:rPr lang="en-GB" sz="2800" dirty="0" smtClean="0">
                <a:solidFill>
                  <a:schemeClr val="tx2"/>
                </a:solidFill>
              </a:rPr>
              <a:t>Wallet</a:t>
            </a:r>
          </a:p>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Path; Password</a:t>
            </a:r>
            <a:endParaRPr lang="en-GB" sz="2800" dirty="0">
              <a:solidFill>
                <a:schemeClr val="tx2"/>
              </a:solidFill>
            </a:endParaRPr>
          </a:p>
        </p:txBody>
      </p:sp>
      <p:sp>
        <p:nvSpPr>
          <p:cNvPr id="7"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Instance Settings </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a:t>Oracle Application </a:t>
            </a:r>
            <a:r>
              <a:rPr lang="en-US" dirty="0" smtClean="0"/>
              <a:t>Express</a:t>
            </a:r>
            <a:endParaRPr lang="en-US" dirty="0"/>
          </a:p>
        </p:txBody>
      </p:sp>
      <p:sp>
        <p:nvSpPr>
          <p:cNvPr id="10" name="Text Placeholder 2"/>
          <p:cNvSpPr txBox="1">
            <a:spLocks/>
          </p:cNvSpPr>
          <p:nvPr/>
        </p:nvSpPr>
        <p:spPr>
          <a:xfrm>
            <a:off x="531813" y="914400"/>
            <a:ext cx="11125199" cy="343299"/>
          </a:xfrm>
          <a:prstGeom prst="rect">
            <a:avLst/>
          </a:prstGeom>
        </p:spPr>
        <p:txBody>
          <a:bodyPr vert="horz" lIns="0" tIns="0" rIns="0" bIns="0" rtlCol="0">
            <a:noAutofit/>
          </a:bodyPr>
          <a:lstStyle/>
          <a:p>
            <a:pPr marL="1588">
              <a:lnSpc>
                <a:spcPct val="90000"/>
              </a:lnSpc>
              <a:buClr>
                <a:schemeClr val="tx1">
                  <a:lumMod val="60000"/>
                  <a:lumOff val="40000"/>
                </a:schemeClr>
              </a:buClr>
              <a:defRPr/>
            </a:pPr>
            <a:r>
              <a:rPr lang="en-US" sz="2400" dirty="0" smtClean="0">
                <a:solidFill>
                  <a:srgbClr val="FF0000"/>
                </a:solidFill>
              </a:rPr>
              <a:t>Database</a:t>
            </a:r>
            <a:r>
              <a:rPr lang="en-US" sz="2400" dirty="0">
                <a:solidFill>
                  <a:srgbClr val="FF0000"/>
                </a:solidFill>
              </a:rPr>
              <a:t>-centric </a:t>
            </a:r>
            <a:r>
              <a:rPr lang="en-US" sz="2400" dirty="0" smtClean="0">
                <a:solidFill>
                  <a:srgbClr val="FF0000"/>
                </a:solidFill>
              </a:rPr>
              <a:t>web application </a:t>
            </a:r>
            <a:r>
              <a:rPr lang="en-US" sz="2400" dirty="0">
                <a:solidFill>
                  <a:srgbClr val="FF0000"/>
                </a:solidFill>
              </a:rPr>
              <a:t>development framework </a:t>
            </a:r>
          </a:p>
          <a:p>
            <a:pPr marL="1588" marR="0" lvl="0" indent="0" algn="l" defTabSz="914400" rtl="0" eaLnBrk="1" fontAlgn="auto" latinLnBrk="0" hangingPunct="1">
              <a:lnSpc>
                <a:spcPct val="90000"/>
              </a:lnSpc>
              <a:spcBef>
                <a:spcPts val="0"/>
              </a:spcBef>
              <a:spcAft>
                <a:spcPts val="0"/>
              </a:spcAft>
              <a:buClr>
                <a:schemeClr val="tx1">
                  <a:lumMod val="60000"/>
                  <a:lumOff val="40000"/>
                </a:schemeClr>
              </a:buClr>
              <a:buSzTx/>
              <a:buFontTx/>
              <a:buNone/>
              <a:tabLst/>
              <a:defRPr/>
            </a:pPr>
            <a:endParaRPr kumimoji="0" lang="en-US" sz="2400" i="0" u="none" strike="noStrike" kern="1200" cap="none" spc="0" normalizeH="0" baseline="0" noProof="0" dirty="0">
              <a:ln>
                <a:noFill/>
              </a:ln>
              <a:solidFill>
                <a:srgbClr val="FF0000"/>
              </a:solidFill>
              <a:effectLst/>
              <a:uLnTx/>
              <a:uFillTx/>
              <a:latin typeface="+mn-lt"/>
              <a:ea typeface="+mn-ea"/>
              <a:cs typeface="+mn-cs"/>
            </a:endParaRPr>
          </a:p>
        </p:txBody>
      </p:sp>
      <p:pic>
        <p:nvPicPr>
          <p:cNvPr id="5" name="Picture 4" descr="browser-based-apps-512.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2812" y="1600200"/>
            <a:ext cx="2997200" cy="2997200"/>
          </a:xfrm>
          <a:prstGeom prst="rect">
            <a:avLst/>
          </a:prstGeom>
        </p:spPr>
      </p:pic>
      <p:pic>
        <p:nvPicPr>
          <p:cNvPr id="6" name="Picture 5" descr="visualize-maintain-data-512.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0413" y="1600277"/>
            <a:ext cx="2998710" cy="2998710"/>
          </a:xfrm>
          <a:prstGeom prst="rect">
            <a:avLst/>
          </a:prstGeom>
        </p:spPr>
      </p:pic>
      <p:pic>
        <p:nvPicPr>
          <p:cNvPr id="7" name="Picture 6" descr="sql-dev-512.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80412" y="1524000"/>
            <a:ext cx="2997200" cy="2997200"/>
          </a:xfrm>
          <a:prstGeom prst="rect">
            <a:avLst/>
          </a:prstGeom>
        </p:spPr>
      </p:pic>
      <p:sp>
        <p:nvSpPr>
          <p:cNvPr id="9" name="Rectangle 8"/>
          <p:cNvSpPr/>
          <p:nvPr/>
        </p:nvSpPr>
        <p:spPr>
          <a:xfrm>
            <a:off x="989012" y="4724400"/>
            <a:ext cx="2895600" cy="830997"/>
          </a:xfrm>
          <a:prstGeom prst="rect">
            <a:avLst/>
          </a:prstGeom>
        </p:spPr>
        <p:txBody>
          <a:bodyPr wrap="square">
            <a:spAutoFit/>
          </a:bodyPr>
          <a:lstStyle/>
          <a:p>
            <a:pPr algn="ctr"/>
            <a:r>
              <a:rPr lang="en-US" sz="2400" dirty="0" smtClean="0">
                <a:solidFill>
                  <a:schemeClr val="bg1">
                    <a:lumMod val="50000"/>
                  </a:schemeClr>
                </a:solidFill>
              </a:rPr>
              <a:t>Develop desktop and mobile web apps</a:t>
            </a:r>
            <a:endParaRPr lang="en-US" sz="2400" dirty="0">
              <a:solidFill>
                <a:schemeClr val="bg1">
                  <a:lumMod val="50000"/>
                </a:schemeClr>
              </a:solidFill>
            </a:endParaRPr>
          </a:p>
        </p:txBody>
      </p:sp>
      <p:sp>
        <p:nvSpPr>
          <p:cNvPr id="12" name="Rectangle 11"/>
          <p:cNvSpPr/>
          <p:nvPr/>
        </p:nvSpPr>
        <p:spPr>
          <a:xfrm>
            <a:off x="4646612" y="4724400"/>
            <a:ext cx="2895600" cy="1200329"/>
          </a:xfrm>
          <a:prstGeom prst="rect">
            <a:avLst/>
          </a:prstGeom>
        </p:spPr>
        <p:txBody>
          <a:bodyPr wrap="square">
            <a:spAutoFit/>
          </a:bodyPr>
          <a:lstStyle/>
          <a:p>
            <a:pPr algn="ctr"/>
            <a:r>
              <a:rPr lang="en-US" sz="2400" dirty="0" smtClean="0">
                <a:solidFill>
                  <a:schemeClr val="bg1">
                    <a:lumMod val="50000"/>
                  </a:schemeClr>
                </a:solidFill>
              </a:rPr>
              <a:t>Visualize and maintain</a:t>
            </a:r>
          </a:p>
          <a:p>
            <a:pPr algn="ctr"/>
            <a:r>
              <a:rPr lang="en-US" sz="2400" dirty="0" smtClean="0">
                <a:solidFill>
                  <a:schemeClr val="bg1">
                    <a:lumMod val="50000"/>
                  </a:schemeClr>
                </a:solidFill>
              </a:rPr>
              <a:t>database data</a:t>
            </a:r>
            <a:endParaRPr lang="en-US" sz="2400" dirty="0">
              <a:solidFill>
                <a:schemeClr val="bg1">
                  <a:lumMod val="50000"/>
                </a:schemeClr>
              </a:solidFill>
            </a:endParaRPr>
          </a:p>
        </p:txBody>
      </p:sp>
      <p:sp>
        <p:nvSpPr>
          <p:cNvPr id="13" name="Rectangle 12"/>
          <p:cNvSpPr/>
          <p:nvPr/>
        </p:nvSpPr>
        <p:spPr>
          <a:xfrm>
            <a:off x="8380412" y="4724400"/>
            <a:ext cx="2895600" cy="1200329"/>
          </a:xfrm>
          <a:prstGeom prst="rect">
            <a:avLst/>
          </a:prstGeom>
        </p:spPr>
        <p:txBody>
          <a:bodyPr wrap="square">
            <a:spAutoFit/>
          </a:bodyPr>
          <a:lstStyle/>
          <a:p>
            <a:pPr algn="ctr"/>
            <a:r>
              <a:rPr lang="en-US" sz="2400" dirty="0" smtClean="0">
                <a:solidFill>
                  <a:schemeClr val="bg1">
                    <a:lumMod val="50000"/>
                  </a:schemeClr>
                </a:solidFill>
              </a:rPr>
              <a:t>Leverage SQL Skills and database capabilities</a:t>
            </a:r>
            <a:endParaRPr lang="en-US" sz="2400" dirty="0">
              <a:solidFill>
                <a:schemeClr val="bg1">
                  <a:lumMod val="50000"/>
                </a:schemeClr>
              </a:solidFill>
            </a:endParaRPr>
          </a:p>
        </p:txBody>
      </p:sp>
    </p:spTree>
    <p:extLst>
      <p:ext uri="{BB962C8B-B14F-4D97-AF65-F5344CB8AC3E}">
        <p14:creationId xmlns:p14="http://schemas.microsoft.com/office/powerpoint/2010/main" val="1454542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5"/>
          <p:cNvSpPr txBox="1">
            <a:spLocks noChangeArrowheads="1"/>
          </p:cNvSpPr>
          <p:nvPr/>
        </p:nvSpPr>
        <p:spPr bwMode="auto">
          <a:xfrm>
            <a:off x="733869" y="1143000"/>
            <a:ext cx="11289899" cy="4436920"/>
          </a:xfrm>
          <a:prstGeom prst="rect">
            <a:avLst/>
          </a:prstGeom>
          <a:noFill/>
          <a:ln w="9525">
            <a:noFill/>
            <a:round/>
            <a:headEnd/>
            <a:tailEnd/>
          </a:ln>
        </p:spPr>
        <p:txBody>
          <a:bodyPr wrap="square" lIns="119979" tIns="62389" rIns="119979" bIns="62389">
            <a:spAutoFit/>
          </a:bodyPr>
          <a:lstStyle/>
          <a:p>
            <a:pPr marL="344488" indent="-344488">
              <a:lnSpc>
                <a:spcPct val="90000"/>
              </a:lnSpc>
              <a:spcBef>
                <a:spcPts val="800"/>
              </a:spcBef>
              <a:buClr>
                <a:schemeClr val="tx1"/>
              </a:buClr>
              <a:buSzPct val="100000"/>
              <a:buFont typeface="Wingdings" pitchFamily="2" charset="2"/>
              <a:buChar char="Ø"/>
              <a:tabLst>
                <a:tab pos="814388" algn="l"/>
                <a:tab pos="1412875" algn="l"/>
                <a:tab pos="2011363" algn="l"/>
                <a:tab pos="2611438" algn="l"/>
                <a:tab pos="3209925" algn="l"/>
                <a:tab pos="3808413" algn="l"/>
                <a:tab pos="4406900" algn="l"/>
                <a:tab pos="5006975" algn="l"/>
                <a:tab pos="5605463" algn="l"/>
                <a:tab pos="6203950" algn="l"/>
                <a:tab pos="6802438" algn="l"/>
                <a:tab pos="7402513" algn="l"/>
                <a:tab pos="8001000" algn="l"/>
                <a:tab pos="8599488" algn="l"/>
                <a:tab pos="9197975" algn="l"/>
                <a:tab pos="9798050" algn="l"/>
                <a:tab pos="10396538" algn="l"/>
                <a:tab pos="10995025" algn="l"/>
                <a:tab pos="11595100" algn="l"/>
                <a:tab pos="12193588" algn="l"/>
              </a:tabLst>
            </a:pPr>
            <a:r>
              <a:rPr lang="en-GB" sz="2800" dirty="0" smtClean="0">
                <a:solidFill>
                  <a:schemeClr val="tx2"/>
                </a:solidFill>
              </a:rPr>
              <a:t>Report Printing</a:t>
            </a:r>
          </a:p>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Print Server; Host address; Server Port; Server Script</a:t>
            </a:r>
          </a:p>
          <a:p>
            <a:pPr marL="344488" indent="-344488">
              <a:lnSpc>
                <a:spcPct val="90000"/>
              </a:lnSpc>
              <a:spcBef>
                <a:spcPts val="800"/>
              </a:spcBef>
              <a:buClr>
                <a:schemeClr val="tx1"/>
              </a:buClr>
              <a:buSzPct val="100000"/>
              <a:buFont typeface="Wingdings" pitchFamily="2" charset="2"/>
              <a:buChar char="Ø"/>
              <a:tabLst>
                <a:tab pos="814388" algn="l"/>
                <a:tab pos="1412875" algn="l"/>
                <a:tab pos="2011363" algn="l"/>
                <a:tab pos="2611438" algn="l"/>
                <a:tab pos="3209925" algn="l"/>
                <a:tab pos="3808413" algn="l"/>
                <a:tab pos="4406900" algn="l"/>
                <a:tab pos="5006975" algn="l"/>
                <a:tab pos="5605463" algn="l"/>
                <a:tab pos="6203950" algn="l"/>
                <a:tab pos="6802438" algn="l"/>
                <a:tab pos="7402513" algn="l"/>
                <a:tab pos="8001000" algn="l"/>
                <a:tab pos="8599488" algn="l"/>
                <a:tab pos="9197975" algn="l"/>
                <a:tab pos="9798050" algn="l"/>
                <a:tab pos="10396538" algn="l"/>
                <a:tab pos="10995025" algn="l"/>
                <a:tab pos="11595100" algn="l"/>
                <a:tab pos="12193588" algn="l"/>
              </a:tabLst>
            </a:pPr>
            <a:r>
              <a:rPr lang="en-GB" sz="2800" dirty="0" smtClean="0">
                <a:solidFill>
                  <a:schemeClr val="tx2"/>
                </a:solidFill>
              </a:rPr>
              <a:t>Help</a:t>
            </a:r>
          </a:p>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URL – Can host Help inside firewall</a:t>
            </a:r>
          </a:p>
          <a:p>
            <a:pPr marL="344488" indent="-344488">
              <a:lnSpc>
                <a:spcPct val="90000"/>
              </a:lnSpc>
              <a:spcBef>
                <a:spcPts val="800"/>
              </a:spcBef>
              <a:buClr>
                <a:schemeClr val="tx1"/>
              </a:buClr>
              <a:buSzPct val="100000"/>
              <a:buFont typeface="Wingdings" pitchFamily="2" charset="2"/>
              <a:buChar char="Ø"/>
              <a:tabLst>
                <a:tab pos="814388" algn="l"/>
                <a:tab pos="1412875" algn="l"/>
                <a:tab pos="2011363" algn="l"/>
                <a:tab pos="2611438" algn="l"/>
                <a:tab pos="3209925" algn="l"/>
                <a:tab pos="3808413" algn="l"/>
                <a:tab pos="4406900" algn="l"/>
                <a:tab pos="5006975" algn="l"/>
                <a:tab pos="5605463" algn="l"/>
                <a:tab pos="6203950" algn="l"/>
                <a:tab pos="6802438" algn="l"/>
                <a:tab pos="7402513" algn="l"/>
                <a:tab pos="8001000" algn="l"/>
                <a:tab pos="8599488" algn="l"/>
                <a:tab pos="9197975" algn="l"/>
                <a:tab pos="9798050" algn="l"/>
                <a:tab pos="10396538" algn="l"/>
                <a:tab pos="10995025" algn="l"/>
                <a:tab pos="11595100" algn="l"/>
                <a:tab pos="12193588" algn="l"/>
              </a:tabLst>
            </a:pPr>
            <a:r>
              <a:rPr lang="en-GB" sz="2800" dirty="0" smtClean="0">
                <a:solidFill>
                  <a:schemeClr val="tx2"/>
                </a:solidFill>
              </a:rPr>
              <a:t>New Workspace Request Size</a:t>
            </a:r>
          </a:p>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Specify size in Megabytes and default size</a:t>
            </a:r>
          </a:p>
          <a:p>
            <a:pPr marL="344488" indent="-344488">
              <a:lnSpc>
                <a:spcPct val="90000"/>
              </a:lnSpc>
              <a:spcBef>
                <a:spcPts val="800"/>
              </a:spcBef>
              <a:buClr>
                <a:schemeClr val="tx1"/>
              </a:buClr>
              <a:buSzPct val="100000"/>
              <a:buFont typeface="Wingdings" pitchFamily="2" charset="2"/>
              <a:buChar char="Ø"/>
              <a:tabLst>
                <a:tab pos="814388" algn="l"/>
                <a:tab pos="1412875" algn="l"/>
                <a:tab pos="2011363" algn="l"/>
                <a:tab pos="2611438" algn="l"/>
                <a:tab pos="3209925" algn="l"/>
                <a:tab pos="3808413" algn="l"/>
                <a:tab pos="4406900" algn="l"/>
                <a:tab pos="5006975" algn="l"/>
                <a:tab pos="5605463" algn="l"/>
                <a:tab pos="6203950" algn="l"/>
                <a:tab pos="6802438" algn="l"/>
                <a:tab pos="7402513" algn="l"/>
                <a:tab pos="8001000" algn="l"/>
                <a:tab pos="8599488" algn="l"/>
                <a:tab pos="9197975" algn="l"/>
                <a:tab pos="9798050" algn="l"/>
                <a:tab pos="10396538" algn="l"/>
                <a:tab pos="10995025" algn="l"/>
                <a:tab pos="11595100" algn="l"/>
                <a:tab pos="12193588" algn="l"/>
              </a:tabLst>
            </a:pPr>
            <a:r>
              <a:rPr lang="en-GB" sz="2800" dirty="0" smtClean="0">
                <a:solidFill>
                  <a:schemeClr val="tx2"/>
                </a:solidFill>
              </a:rPr>
              <a:t>Workspace Change Request Size</a:t>
            </a:r>
          </a:p>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Specify size in Megabytes and default size</a:t>
            </a:r>
          </a:p>
          <a:p>
            <a:pPr marL="217979" indent="-217979">
              <a:lnSpc>
                <a:spcPct val="90000"/>
              </a:lnSpc>
              <a:spcBef>
                <a:spcPts val="800"/>
              </a:spcBef>
              <a:buClr>
                <a:schemeClr val="tx1"/>
              </a:buClr>
              <a:buSzPct val="100000"/>
              <a:buFont typeface="Wingdings" pitchFamily="2" charset="2"/>
              <a:buChar char="Ø"/>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endParaRPr lang="en-GB" sz="2800" dirty="0">
              <a:solidFill>
                <a:schemeClr val="tx2"/>
              </a:solidFill>
            </a:endParaRPr>
          </a:p>
        </p:txBody>
      </p:sp>
      <p:sp>
        <p:nvSpPr>
          <p:cNvPr id="7"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Instance Settings (cont.) </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p:transition spd="slow"/>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5"/>
          <p:cNvSpPr txBox="1">
            <a:spLocks noChangeArrowheads="1"/>
          </p:cNvSpPr>
          <p:nvPr/>
        </p:nvSpPr>
        <p:spPr bwMode="auto">
          <a:xfrm>
            <a:off x="733869" y="1371600"/>
            <a:ext cx="11289899" cy="4722127"/>
          </a:xfrm>
          <a:prstGeom prst="rect">
            <a:avLst/>
          </a:prstGeom>
          <a:noFill/>
          <a:ln w="9525">
            <a:noFill/>
            <a:round/>
            <a:headEnd/>
            <a:tailEnd/>
          </a:ln>
        </p:spPr>
        <p:txBody>
          <a:bodyPr wrap="square" lIns="119979" tIns="62389" rIns="119979" bIns="62389">
            <a:spAutoFit/>
          </a:bodyPr>
          <a:lstStyle/>
          <a:p>
            <a:pPr marL="344488" indent="-344488">
              <a:lnSpc>
                <a:spcPct val="90000"/>
              </a:lnSpc>
              <a:spcBef>
                <a:spcPts val="800"/>
              </a:spcBef>
              <a:buClr>
                <a:schemeClr val="tx1"/>
              </a:buClr>
              <a:buSzPct val="100000"/>
              <a:buFont typeface="Wingdings" pitchFamily="2" charset="2"/>
              <a:buChar char="Ø"/>
              <a:tabLst>
                <a:tab pos="814388" algn="l"/>
                <a:tab pos="1412875" algn="l"/>
                <a:tab pos="2011363" algn="l"/>
                <a:tab pos="2611438" algn="l"/>
                <a:tab pos="3209925" algn="l"/>
                <a:tab pos="3808413" algn="l"/>
                <a:tab pos="4406900" algn="l"/>
                <a:tab pos="5006975" algn="l"/>
                <a:tab pos="5605463" algn="l"/>
                <a:tab pos="6203950" algn="l"/>
                <a:tab pos="6802438" algn="l"/>
                <a:tab pos="7402513" algn="l"/>
                <a:tab pos="8001000" algn="l"/>
                <a:tab pos="8599488" algn="l"/>
                <a:tab pos="9197975" algn="l"/>
                <a:tab pos="9798050" algn="l"/>
                <a:tab pos="10396538" algn="l"/>
                <a:tab pos="10995025" algn="l"/>
                <a:tab pos="11595100" algn="l"/>
                <a:tab pos="12193588" algn="l"/>
              </a:tabLst>
            </a:pPr>
            <a:r>
              <a:rPr lang="en-GB" sz="2800" dirty="0" smtClean="0">
                <a:solidFill>
                  <a:schemeClr val="tx2"/>
                </a:solidFill>
              </a:rPr>
              <a:t>Workspace Purge Settings</a:t>
            </a:r>
          </a:p>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Automatically remove inactive workspaces</a:t>
            </a:r>
          </a:p>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Very good on Development instances where many signing up but not utilizing</a:t>
            </a:r>
          </a:p>
          <a:p>
            <a:pPr marL="344488" indent="-344488">
              <a:lnSpc>
                <a:spcPct val="90000"/>
              </a:lnSpc>
              <a:spcBef>
                <a:spcPts val="800"/>
              </a:spcBef>
              <a:buClr>
                <a:schemeClr val="tx1"/>
              </a:buClr>
              <a:buSzPct val="100000"/>
              <a:buFont typeface="Wingdings" pitchFamily="2" charset="2"/>
              <a:buChar char="Ø"/>
              <a:tabLst>
                <a:tab pos="814388" algn="l"/>
                <a:tab pos="1412875" algn="l"/>
                <a:tab pos="2011363" algn="l"/>
                <a:tab pos="2611438" algn="l"/>
                <a:tab pos="3209925" algn="l"/>
                <a:tab pos="3808413" algn="l"/>
                <a:tab pos="4406900" algn="l"/>
                <a:tab pos="5006975" algn="l"/>
                <a:tab pos="5605463" algn="l"/>
                <a:tab pos="6203950" algn="l"/>
                <a:tab pos="6802438" algn="l"/>
                <a:tab pos="7402513" algn="l"/>
                <a:tab pos="8001000" algn="l"/>
                <a:tab pos="8599488" algn="l"/>
                <a:tab pos="9197975" algn="l"/>
                <a:tab pos="9798050" algn="l"/>
                <a:tab pos="10396538" algn="l"/>
                <a:tab pos="10995025" algn="l"/>
                <a:tab pos="11595100" algn="l"/>
                <a:tab pos="12193588" algn="l"/>
              </a:tabLst>
            </a:pPr>
            <a:r>
              <a:rPr lang="en-GB" sz="2800" dirty="0" smtClean="0">
                <a:solidFill>
                  <a:schemeClr val="tx2"/>
                </a:solidFill>
              </a:rPr>
              <a:t>Define Login Message</a:t>
            </a:r>
          </a:p>
          <a:p>
            <a:pPr marL="344488" indent="-344488">
              <a:lnSpc>
                <a:spcPct val="90000"/>
              </a:lnSpc>
              <a:spcBef>
                <a:spcPts val="800"/>
              </a:spcBef>
              <a:buClr>
                <a:schemeClr val="tx1"/>
              </a:buClr>
              <a:buSzPct val="100000"/>
              <a:buFont typeface="Wingdings" pitchFamily="2" charset="2"/>
              <a:buChar char="Ø"/>
              <a:tabLst>
                <a:tab pos="814388" algn="l"/>
                <a:tab pos="1412875" algn="l"/>
                <a:tab pos="2011363" algn="l"/>
                <a:tab pos="2611438" algn="l"/>
                <a:tab pos="3209925" algn="l"/>
                <a:tab pos="3808413" algn="l"/>
                <a:tab pos="4406900" algn="l"/>
                <a:tab pos="5006975" algn="l"/>
                <a:tab pos="5605463" algn="l"/>
                <a:tab pos="6203950" algn="l"/>
                <a:tab pos="6802438" algn="l"/>
                <a:tab pos="7402513" algn="l"/>
                <a:tab pos="8001000" algn="l"/>
                <a:tab pos="8599488" algn="l"/>
                <a:tab pos="9197975" algn="l"/>
                <a:tab pos="9798050" algn="l"/>
                <a:tab pos="10396538" algn="l"/>
                <a:tab pos="10995025" algn="l"/>
                <a:tab pos="11595100" algn="l"/>
                <a:tab pos="12193588" algn="l"/>
              </a:tabLst>
            </a:pPr>
            <a:r>
              <a:rPr lang="en-GB" sz="2800" dirty="0" smtClean="0">
                <a:solidFill>
                  <a:schemeClr val="tx2"/>
                </a:solidFill>
              </a:rPr>
              <a:t>Define System Message</a:t>
            </a:r>
          </a:p>
          <a:p>
            <a:pPr marL="344488" indent="-344488">
              <a:lnSpc>
                <a:spcPct val="90000"/>
              </a:lnSpc>
              <a:spcBef>
                <a:spcPts val="800"/>
              </a:spcBef>
              <a:buClr>
                <a:schemeClr val="tx1"/>
              </a:buClr>
              <a:buSzPct val="100000"/>
              <a:buFont typeface="Wingdings" pitchFamily="2" charset="2"/>
              <a:buChar char="Ø"/>
              <a:tabLst>
                <a:tab pos="814388" algn="l"/>
                <a:tab pos="1412875" algn="l"/>
                <a:tab pos="2011363" algn="l"/>
                <a:tab pos="2611438" algn="l"/>
                <a:tab pos="3209925" algn="l"/>
                <a:tab pos="3808413" algn="l"/>
                <a:tab pos="4406900" algn="l"/>
                <a:tab pos="5006975" algn="l"/>
                <a:tab pos="5605463" algn="l"/>
                <a:tab pos="6203950" algn="l"/>
                <a:tab pos="6802438" algn="l"/>
                <a:tab pos="7402513" algn="l"/>
                <a:tab pos="8001000" algn="l"/>
                <a:tab pos="8599488" algn="l"/>
                <a:tab pos="9197975" algn="l"/>
                <a:tab pos="9798050" algn="l"/>
                <a:tab pos="10396538" algn="l"/>
                <a:tab pos="10995025" algn="l"/>
                <a:tab pos="11595100" algn="l"/>
                <a:tab pos="12193588" algn="l"/>
              </a:tabLst>
            </a:pPr>
            <a:r>
              <a:rPr lang="en-GB" sz="2800" dirty="0" smtClean="0">
                <a:solidFill>
                  <a:schemeClr val="tx2"/>
                </a:solidFill>
              </a:rPr>
              <a:t>Manage Site-Specific Tasks</a:t>
            </a:r>
          </a:p>
          <a:p>
            <a:pPr marL="344488" indent="-344488">
              <a:lnSpc>
                <a:spcPct val="90000"/>
              </a:lnSpc>
              <a:spcBef>
                <a:spcPts val="800"/>
              </a:spcBef>
              <a:buClr>
                <a:schemeClr val="tx1"/>
              </a:buClr>
              <a:buSzPct val="100000"/>
              <a:buFont typeface="Wingdings" pitchFamily="2" charset="2"/>
              <a:buChar char="Ø"/>
              <a:tabLst>
                <a:tab pos="814388" algn="l"/>
                <a:tab pos="1412875" algn="l"/>
                <a:tab pos="2011363" algn="l"/>
                <a:tab pos="2611438" algn="l"/>
                <a:tab pos="3209925" algn="l"/>
                <a:tab pos="3808413" algn="l"/>
                <a:tab pos="4406900" algn="l"/>
                <a:tab pos="5006975" algn="l"/>
                <a:tab pos="5605463" algn="l"/>
                <a:tab pos="6203950" algn="l"/>
                <a:tab pos="6802438" algn="l"/>
                <a:tab pos="7402513" algn="l"/>
                <a:tab pos="8001000" algn="l"/>
                <a:tab pos="8599488" algn="l"/>
                <a:tab pos="9197975" algn="l"/>
                <a:tab pos="9798050" algn="l"/>
                <a:tab pos="10396538" algn="l"/>
                <a:tab pos="10995025" algn="l"/>
                <a:tab pos="11595100" algn="l"/>
                <a:tab pos="12193588" algn="l"/>
              </a:tabLst>
            </a:pPr>
            <a:r>
              <a:rPr lang="en-GB" sz="2800" dirty="0" smtClean="0">
                <a:solidFill>
                  <a:schemeClr val="tx2"/>
                </a:solidFill>
              </a:rPr>
              <a:t>Manage New Service Sign-Up Wizard</a:t>
            </a:r>
          </a:p>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Agreement; Survey questions and answers (formed into radio group); </a:t>
            </a:r>
            <a:br>
              <a:rPr lang="en-GB" sz="2800" dirty="0" smtClean="0">
                <a:solidFill>
                  <a:schemeClr val="tx2"/>
                </a:solidFill>
              </a:rPr>
            </a:br>
            <a:r>
              <a:rPr lang="en-GB" sz="2800" dirty="0" smtClean="0">
                <a:solidFill>
                  <a:schemeClr val="tx2"/>
                </a:solidFill>
              </a:rPr>
              <a:t>Pre text; Post text</a:t>
            </a:r>
            <a:endParaRPr lang="en-GB" sz="2800" dirty="0">
              <a:solidFill>
                <a:schemeClr val="tx2"/>
              </a:solidFill>
            </a:endParaRPr>
          </a:p>
        </p:txBody>
      </p:sp>
      <p:sp>
        <p:nvSpPr>
          <p:cNvPr id="7"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Other Settings / Configuration</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p:transition spd="slow"/>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5"/>
          <p:cNvSpPr txBox="1">
            <a:spLocks noChangeArrowheads="1"/>
          </p:cNvSpPr>
          <p:nvPr/>
        </p:nvSpPr>
        <p:spPr bwMode="auto">
          <a:xfrm>
            <a:off x="733869" y="1354280"/>
            <a:ext cx="11289899" cy="4436920"/>
          </a:xfrm>
          <a:prstGeom prst="rect">
            <a:avLst/>
          </a:prstGeom>
          <a:noFill/>
          <a:ln w="9525">
            <a:noFill/>
            <a:round/>
            <a:headEnd/>
            <a:tailEnd/>
          </a:ln>
        </p:spPr>
        <p:txBody>
          <a:bodyPr wrap="square" lIns="119979" tIns="62389" rIns="119979" bIns="62389">
            <a:spAutoFit/>
          </a:bodyPr>
          <a:lstStyle/>
          <a:p>
            <a:pPr marL="344488" indent="-344488">
              <a:lnSpc>
                <a:spcPct val="90000"/>
              </a:lnSpc>
              <a:spcBef>
                <a:spcPts val="800"/>
              </a:spcBef>
              <a:buClr>
                <a:schemeClr val="tx1"/>
              </a:buClr>
              <a:buSzPct val="100000"/>
              <a:buFont typeface="Wingdings" pitchFamily="2" charset="2"/>
              <a:buChar char="Ø"/>
              <a:tabLst>
                <a:tab pos="814388" algn="l"/>
                <a:tab pos="1412875" algn="l"/>
                <a:tab pos="2011363" algn="l"/>
                <a:tab pos="2611438" algn="l"/>
                <a:tab pos="3209925" algn="l"/>
                <a:tab pos="3808413" algn="l"/>
                <a:tab pos="4406900" algn="l"/>
                <a:tab pos="5006975" algn="l"/>
                <a:tab pos="5605463" algn="l"/>
                <a:tab pos="6203950" algn="l"/>
                <a:tab pos="6802438" algn="l"/>
                <a:tab pos="7402513" algn="l"/>
                <a:tab pos="8001000" algn="l"/>
                <a:tab pos="8599488" algn="l"/>
                <a:tab pos="9197975" algn="l"/>
                <a:tab pos="9798050" algn="l"/>
                <a:tab pos="10396538" algn="l"/>
                <a:tab pos="10995025" algn="l"/>
                <a:tab pos="11595100" algn="l"/>
                <a:tab pos="12193588" algn="l"/>
              </a:tabLst>
            </a:pPr>
            <a:r>
              <a:rPr lang="en-GB" sz="2800" dirty="0" smtClean="0">
                <a:solidFill>
                  <a:schemeClr val="tx2"/>
                </a:solidFill>
              </a:rPr>
              <a:t>Manage Developers and Users</a:t>
            </a:r>
          </a:p>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Unlock user accounts</a:t>
            </a:r>
          </a:p>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Create / remove workspace administrators</a:t>
            </a:r>
          </a:p>
          <a:p>
            <a:pPr marL="344488" indent="-344488">
              <a:lnSpc>
                <a:spcPct val="90000"/>
              </a:lnSpc>
              <a:spcBef>
                <a:spcPts val="800"/>
              </a:spcBef>
              <a:buClr>
                <a:schemeClr val="tx1"/>
              </a:buClr>
              <a:buSzPct val="100000"/>
              <a:buFont typeface="Wingdings" pitchFamily="2" charset="2"/>
              <a:buChar char="Ø"/>
              <a:tabLst>
                <a:tab pos="814388" algn="l"/>
                <a:tab pos="1412875" algn="l"/>
                <a:tab pos="2011363" algn="l"/>
                <a:tab pos="2611438" algn="l"/>
                <a:tab pos="3209925" algn="l"/>
                <a:tab pos="3808413" algn="l"/>
                <a:tab pos="4406900" algn="l"/>
                <a:tab pos="5006975" algn="l"/>
                <a:tab pos="5605463" algn="l"/>
                <a:tab pos="6203950" algn="l"/>
                <a:tab pos="6802438" algn="l"/>
                <a:tab pos="7402513" algn="l"/>
                <a:tab pos="8001000" algn="l"/>
                <a:tab pos="8599488" algn="l"/>
                <a:tab pos="9197975" algn="l"/>
                <a:tab pos="9798050" algn="l"/>
                <a:tab pos="10396538" algn="l"/>
                <a:tab pos="10995025" algn="l"/>
                <a:tab pos="11595100" algn="l"/>
                <a:tab pos="12193588" algn="l"/>
              </a:tabLst>
            </a:pPr>
            <a:r>
              <a:rPr lang="en-GB" sz="2800" dirty="0" smtClean="0">
                <a:solidFill>
                  <a:schemeClr val="tx2"/>
                </a:solidFill>
              </a:rPr>
              <a:t>Manage Component Availability</a:t>
            </a:r>
          </a:p>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Allow or disallow access to:</a:t>
            </a:r>
          </a:p>
          <a:p>
            <a:pPr marL="860425" lvl="2" indent="-406400">
              <a:lnSpc>
                <a:spcPct val="90000"/>
              </a:lnSpc>
              <a:spcBef>
                <a:spcPts val="800"/>
              </a:spcBef>
              <a:buClr>
                <a:schemeClr val="tx1"/>
              </a:buClr>
              <a:buSzPct val="100000"/>
              <a:buFont typeface="Courier New" pitchFamily="49" charset="0"/>
              <a:buChar char="o"/>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Application Builder</a:t>
            </a:r>
          </a:p>
          <a:p>
            <a:pPr marL="860425" lvl="2" indent="-406400">
              <a:lnSpc>
                <a:spcPct val="90000"/>
              </a:lnSpc>
              <a:spcBef>
                <a:spcPts val="800"/>
              </a:spcBef>
              <a:buClr>
                <a:schemeClr val="tx1"/>
              </a:buClr>
              <a:buSzPct val="100000"/>
              <a:buFont typeface="Courier New" pitchFamily="49" charset="0"/>
              <a:buChar char="o"/>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SQL Workshop</a:t>
            </a:r>
          </a:p>
          <a:p>
            <a:pPr marL="860425" lvl="2" indent="-406400">
              <a:lnSpc>
                <a:spcPct val="90000"/>
              </a:lnSpc>
              <a:spcBef>
                <a:spcPts val="800"/>
              </a:spcBef>
              <a:buClr>
                <a:schemeClr val="tx1"/>
              </a:buClr>
              <a:buSzPct val="100000"/>
              <a:buFont typeface="Courier New" pitchFamily="49" charset="0"/>
              <a:buChar char="o"/>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PL/SQL Editing</a:t>
            </a:r>
          </a:p>
          <a:p>
            <a:pPr marL="860425" lvl="2" indent="-406400">
              <a:lnSpc>
                <a:spcPct val="90000"/>
              </a:lnSpc>
              <a:spcBef>
                <a:spcPts val="800"/>
              </a:spcBef>
              <a:buClr>
                <a:schemeClr val="tx1"/>
              </a:buClr>
              <a:buSzPct val="100000"/>
              <a:buFont typeface="Courier New" pitchFamily="49" charset="0"/>
              <a:buChar char="o"/>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Team Development</a:t>
            </a:r>
            <a:endParaRPr lang="en-GB" sz="2800" dirty="0">
              <a:solidFill>
                <a:schemeClr val="tx2"/>
              </a:solidFill>
            </a:endParaRPr>
          </a:p>
        </p:txBody>
      </p:sp>
      <p:sp>
        <p:nvSpPr>
          <p:cNvPr id="8"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Manage Workspaces </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p:transition spd="slow"/>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1813" y="3495676"/>
            <a:ext cx="11125200" cy="619124"/>
          </a:xfrm>
        </p:spPr>
        <p:txBody>
          <a:bodyPr/>
          <a:lstStyle/>
          <a:p>
            <a:r>
              <a:rPr lang="en-US" dirty="0" smtClean="0"/>
              <a:t>Deploying Applications</a:t>
            </a:r>
            <a:endParaRPr lang="en-US" dirty="0"/>
          </a:p>
        </p:txBody>
      </p:sp>
      <p:sp>
        <p:nvSpPr>
          <p:cNvPr id="4" name="Text Placeholder 2"/>
          <p:cNvSpPr>
            <a:spLocks noGrp="1"/>
          </p:cNvSpPr>
          <p:nvPr>
            <p:ph type="body" idx="1"/>
          </p:nvPr>
        </p:nvSpPr>
        <p:spPr>
          <a:xfrm>
            <a:off x="531813" y="2895600"/>
            <a:ext cx="11125200" cy="457202"/>
          </a:xfrm>
        </p:spPr>
        <p:txBody>
          <a:bodyPr/>
          <a:lstStyle/>
          <a:p>
            <a:r>
              <a:rPr lang="en-US" sz="3200" dirty="0" smtClean="0"/>
              <a:t>Oracle Application Express</a:t>
            </a:r>
            <a:endParaRPr lang="en-US" sz="32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5"/>
          <p:cNvSpPr txBox="1">
            <a:spLocks noChangeArrowheads="1"/>
          </p:cNvSpPr>
          <p:nvPr/>
        </p:nvSpPr>
        <p:spPr bwMode="auto">
          <a:xfrm>
            <a:off x="733869" y="1295400"/>
            <a:ext cx="11289899" cy="4927311"/>
          </a:xfrm>
          <a:prstGeom prst="rect">
            <a:avLst/>
          </a:prstGeom>
          <a:noFill/>
          <a:ln w="9525">
            <a:noFill/>
            <a:round/>
            <a:headEnd/>
            <a:tailEnd/>
          </a:ln>
        </p:spPr>
        <p:txBody>
          <a:bodyPr wrap="square" lIns="119979" tIns="62389" rIns="119979" bIns="62389">
            <a:spAutoFit/>
          </a:bodyPr>
          <a:lstStyle/>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Install “Full” Application </a:t>
            </a:r>
            <a:r>
              <a:rPr lang="en-GB" sz="2800" dirty="0" smtClean="0">
                <a:solidFill>
                  <a:schemeClr val="tx2"/>
                </a:solidFill>
              </a:rPr>
              <a:t>Express</a:t>
            </a:r>
          </a:p>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Configure Oracle Access Management (Optional) </a:t>
            </a:r>
            <a:endParaRPr lang="en-GB" sz="2800" dirty="0" smtClean="0">
              <a:solidFill>
                <a:schemeClr val="tx2"/>
              </a:solidFill>
            </a:endParaRPr>
          </a:p>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Create Workspaces / Schemas</a:t>
            </a:r>
          </a:p>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Grant rights to common schemas</a:t>
            </a:r>
          </a:p>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Allow Workspace Administrators to manage own workspace:</a:t>
            </a:r>
          </a:p>
          <a:p>
            <a:pPr marL="796925" lvl="2" indent="-342900">
              <a:lnSpc>
                <a:spcPct val="90000"/>
              </a:lnSpc>
              <a:spcBef>
                <a:spcPts val="800"/>
              </a:spcBef>
              <a:buClr>
                <a:schemeClr val="tx1"/>
              </a:buClr>
              <a:buSzPct val="100000"/>
              <a:buFont typeface="Courier New" pitchFamily="49" charset="0"/>
              <a:buChar char="o"/>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Define other Workspace Administrators; Developers; End Users</a:t>
            </a:r>
          </a:p>
          <a:p>
            <a:pPr marL="901544" lvl="3" indent="-217979">
              <a:lnSpc>
                <a:spcPct val="90000"/>
              </a:lnSpc>
              <a:spcBef>
                <a:spcPts val="800"/>
              </a:spcBef>
              <a:buClr>
                <a:schemeClr val="tx1"/>
              </a:buClr>
              <a:buSzPct val="100000"/>
              <a:buFont typeface="Wingdings" pitchFamily="2" charset="2"/>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Unlock / reset passwords for workspace accounts</a:t>
            </a:r>
          </a:p>
          <a:p>
            <a:pPr marL="796925" lvl="2" indent="-342900">
              <a:lnSpc>
                <a:spcPct val="90000"/>
              </a:lnSpc>
              <a:spcBef>
                <a:spcPts val="800"/>
              </a:spcBef>
              <a:buClr>
                <a:schemeClr val="tx1"/>
              </a:buClr>
              <a:buSzPct val="100000"/>
              <a:buFont typeface="Courier New" pitchFamily="49" charset="0"/>
              <a:buChar char="o"/>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Request space</a:t>
            </a:r>
          </a:p>
          <a:p>
            <a:pPr marL="796925" lvl="2" indent="-342900">
              <a:lnSpc>
                <a:spcPct val="90000"/>
              </a:lnSpc>
              <a:spcBef>
                <a:spcPts val="800"/>
              </a:spcBef>
              <a:buClr>
                <a:schemeClr val="tx1"/>
              </a:buClr>
              <a:buSzPct val="100000"/>
              <a:buFont typeface="Courier New" pitchFamily="49" charset="0"/>
              <a:buChar char="o"/>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Request additional Schema(s)</a:t>
            </a:r>
          </a:p>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endParaRPr lang="en-GB" sz="2800" dirty="0" smtClean="0">
              <a:solidFill>
                <a:schemeClr val="tx2"/>
              </a:solidFill>
            </a:endParaRPr>
          </a:p>
        </p:txBody>
      </p:sp>
      <p:sp>
        <p:nvSpPr>
          <p:cNvPr id="8"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Development Environment(s)</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p:transition spd="slow"/>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5"/>
          <p:cNvSpPr txBox="1">
            <a:spLocks noChangeArrowheads="1"/>
          </p:cNvSpPr>
          <p:nvPr/>
        </p:nvSpPr>
        <p:spPr bwMode="auto">
          <a:xfrm>
            <a:off x="733869" y="1219200"/>
            <a:ext cx="11289899" cy="4871911"/>
          </a:xfrm>
          <a:prstGeom prst="rect">
            <a:avLst/>
          </a:prstGeom>
          <a:noFill/>
          <a:ln w="9525">
            <a:noFill/>
            <a:round/>
            <a:headEnd/>
            <a:tailEnd/>
          </a:ln>
        </p:spPr>
        <p:txBody>
          <a:bodyPr wrap="square" lIns="119979" tIns="62389" rIns="119979" bIns="62389">
            <a:spAutoFit/>
          </a:bodyPr>
          <a:lstStyle/>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Install “Runtime Only” Application </a:t>
            </a:r>
            <a:r>
              <a:rPr lang="en-GB" sz="2800" dirty="0" smtClean="0">
                <a:solidFill>
                  <a:schemeClr val="tx2"/>
                </a:solidFill>
              </a:rPr>
              <a:t>Express</a:t>
            </a:r>
          </a:p>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a:solidFill>
                  <a:schemeClr val="tx2"/>
                </a:solidFill>
              </a:rPr>
              <a:t>Configure Oracle Access Management (Optional) </a:t>
            </a:r>
          </a:p>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Define </a:t>
            </a:r>
            <a:r>
              <a:rPr lang="en-GB" sz="2800" dirty="0" smtClean="0">
                <a:solidFill>
                  <a:schemeClr val="tx2"/>
                </a:solidFill>
              </a:rPr>
              <a:t>schemas</a:t>
            </a:r>
          </a:p>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Create Workspaces or export Workspaces from Development</a:t>
            </a:r>
          </a:p>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Grant rights to common schemas</a:t>
            </a:r>
          </a:p>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Import Applications from Source Control</a:t>
            </a:r>
          </a:p>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Run DDL Scripts from Source Control</a:t>
            </a:r>
          </a:p>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Run DML Scripts from Source Control</a:t>
            </a:r>
          </a:p>
          <a:p>
            <a:pPr marL="444424" lvl="1"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800" dirty="0" smtClean="0">
                <a:solidFill>
                  <a:schemeClr val="tx2"/>
                </a:solidFill>
              </a:rPr>
              <a:t>[Optional] Create End Users (Application Administrators) </a:t>
            </a:r>
          </a:p>
          <a:p>
            <a:pPr marL="672984" lvl="2" indent="-217979">
              <a:lnSpc>
                <a:spcPct val="90000"/>
              </a:lnSpc>
              <a:spcBef>
                <a:spcPts val="800"/>
              </a:spcBef>
              <a:buClr>
                <a:schemeClr val="tx1"/>
              </a:buClr>
              <a:buSzPct val="100000"/>
              <a:buFont typeface="Courier New" pitchFamily="49" charset="0"/>
              <a:buChar char="o"/>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GB" sz="2400" dirty="0" smtClean="0">
                <a:solidFill>
                  <a:schemeClr val="tx2"/>
                </a:solidFill>
              </a:rPr>
              <a:t>Should manage end users from within application if not using SSO / </a:t>
            </a:r>
            <a:r>
              <a:rPr lang="en-GB" sz="2400" dirty="0" smtClean="0">
                <a:solidFill>
                  <a:schemeClr val="tx2"/>
                </a:solidFill>
              </a:rPr>
              <a:t>LDAP / </a:t>
            </a:r>
            <a:r>
              <a:rPr lang="en-GB" sz="2400" dirty="0" err="1" smtClean="0">
                <a:solidFill>
                  <a:schemeClr val="tx2"/>
                </a:solidFill>
              </a:rPr>
              <a:t>etc</a:t>
            </a:r>
            <a:endParaRPr lang="en-GB" sz="2400" dirty="0" smtClean="0">
              <a:solidFill>
                <a:schemeClr val="tx2"/>
              </a:solidFill>
            </a:endParaRPr>
          </a:p>
        </p:txBody>
      </p:sp>
      <p:sp>
        <p:nvSpPr>
          <p:cNvPr id="8"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QA / Test and Production </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p:transition spd="slow"/>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608012" y="1450975"/>
            <a:ext cx="3790098" cy="430865"/>
          </a:xfrm>
          <a:prstGeom prst="rect">
            <a:avLst/>
          </a:prstGeom>
          <a:noFill/>
          <a:ln w="9525">
            <a:noFill/>
            <a:miter lim="800000"/>
            <a:headEnd/>
            <a:tailEnd/>
          </a:ln>
        </p:spPr>
        <p:txBody>
          <a:bodyPr wrap="none" lIns="121899" tIns="60949" rIns="121899" bIns="60949">
            <a:spAutoFit/>
          </a:bodyPr>
          <a:lstStyle/>
          <a:p>
            <a:r>
              <a:rPr lang="en-US" sz="2000" b="1" dirty="0">
                <a:solidFill>
                  <a:schemeClr val="tx2"/>
                </a:solidFill>
              </a:rPr>
              <a:t>1. </a:t>
            </a:r>
            <a:r>
              <a:rPr lang="en-US" sz="2000" b="1" dirty="0" smtClean="0">
                <a:solidFill>
                  <a:schemeClr val="tx2"/>
                </a:solidFill>
              </a:rPr>
              <a:t> </a:t>
            </a:r>
            <a:r>
              <a:rPr lang="en-US" sz="2000" b="1" u="sng" dirty="0" smtClean="0">
                <a:solidFill>
                  <a:schemeClr val="tx2"/>
                </a:solidFill>
              </a:rPr>
              <a:t>Developer</a:t>
            </a:r>
            <a:r>
              <a:rPr lang="en-US" sz="2000" b="1" dirty="0" smtClean="0">
                <a:solidFill>
                  <a:schemeClr val="tx2"/>
                </a:solidFill>
              </a:rPr>
              <a:t> exports </a:t>
            </a:r>
            <a:r>
              <a:rPr lang="en-US" sz="2000" b="1" dirty="0">
                <a:solidFill>
                  <a:schemeClr val="tx2"/>
                </a:solidFill>
              </a:rPr>
              <a:t>Application</a:t>
            </a:r>
          </a:p>
        </p:txBody>
      </p:sp>
      <p:sp>
        <p:nvSpPr>
          <p:cNvPr id="6" name="Rectangle 9"/>
          <p:cNvSpPr>
            <a:spLocks noChangeArrowheads="1"/>
          </p:cNvSpPr>
          <p:nvPr/>
        </p:nvSpPr>
        <p:spPr bwMode="auto">
          <a:xfrm>
            <a:off x="646102" y="3965575"/>
            <a:ext cx="3618384" cy="430865"/>
          </a:xfrm>
          <a:prstGeom prst="rect">
            <a:avLst/>
          </a:prstGeom>
          <a:noFill/>
          <a:ln w="9525">
            <a:noFill/>
            <a:miter lim="800000"/>
            <a:headEnd/>
            <a:tailEnd/>
          </a:ln>
        </p:spPr>
        <p:txBody>
          <a:bodyPr wrap="none" lIns="121899" tIns="60949" rIns="121899" bIns="60949">
            <a:spAutoFit/>
          </a:bodyPr>
          <a:lstStyle/>
          <a:p>
            <a:r>
              <a:rPr lang="en-US" sz="2000" b="1" dirty="0">
                <a:solidFill>
                  <a:schemeClr val="tx2"/>
                </a:solidFill>
              </a:rPr>
              <a:t>2. Export generates a SQL Script</a:t>
            </a:r>
          </a:p>
        </p:txBody>
      </p:sp>
      <p:sp>
        <p:nvSpPr>
          <p:cNvPr id="7" name="Rectangle 11"/>
          <p:cNvSpPr>
            <a:spLocks noChangeArrowheads="1"/>
          </p:cNvSpPr>
          <p:nvPr/>
        </p:nvSpPr>
        <p:spPr bwMode="auto">
          <a:xfrm>
            <a:off x="6063357" y="2006600"/>
            <a:ext cx="4516707" cy="430865"/>
          </a:xfrm>
          <a:prstGeom prst="rect">
            <a:avLst/>
          </a:prstGeom>
          <a:noFill/>
          <a:ln w="9525">
            <a:noFill/>
            <a:miter lim="800000"/>
            <a:headEnd/>
            <a:tailEnd/>
          </a:ln>
        </p:spPr>
        <p:txBody>
          <a:bodyPr wrap="none" lIns="121899" tIns="60949" rIns="121899" bIns="60949">
            <a:spAutoFit/>
          </a:bodyPr>
          <a:lstStyle/>
          <a:p>
            <a:r>
              <a:rPr lang="en-US" sz="2000" b="1" dirty="0">
                <a:solidFill>
                  <a:schemeClr val="tx2"/>
                </a:solidFill>
              </a:rPr>
              <a:t>4</a:t>
            </a:r>
            <a:r>
              <a:rPr lang="en-US" sz="2000" b="1" dirty="0" smtClean="0">
                <a:solidFill>
                  <a:schemeClr val="tx2"/>
                </a:solidFill>
              </a:rPr>
              <a:t>. </a:t>
            </a:r>
            <a:r>
              <a:rPr lang="en-US" sz="2000" b="1" u="sng" dirty="0" smtClean="0">
                <a:solidFill>
                  <a:schemeClr val="tx2"/>
                </a:solidFill>
              </a:rPr>
              <a:t>Developer</a:t>
            </a:r>
            <a:r>
              <a:rPr lang="en-US" sz="2000" b="1" dirty="0" smtClean="0">
                <a:solidFill>
                  <a:schemeClr val="tx2"/>
                </a:solidFill>
              </a:rPr>
              <a:t> provides Run Sheet to </a:t>
            </a:r>
            <a:r>
              <a:rPr lang="en-US" sz="2000" b="1" u="sng" dirty="0" smtClean="0">
                <a:solidFill>
                  <a:schemeClr val="tx2"/>
                </a:solidFill>
              </a:rPr>
              <a:t>DBA</a:t>
            </a:r>
            <a:endParaRPr lang="en-US" sz="2000" b="1" u="sng" dirty="0">
              <a:solidFill>
                <a:schemeClr val="tx2"/>
              </a:solidFill>
            </a:endParaRPr>
          </a:p>
        </p:txBody>
      </p:sp>
      <p:sp>
        <p:nvSpPr>
          <p:cNvPr id="8" name="Rectangle 13"/>
          <p:cNvSpPr>
            <a:spLocks noChangeArrowheads="1"/>
          </p:cNvSpPr>
          <p:nvPr/>
        </p:nvSpPr>
        <p:spPr bwMode="auto">
          <a:xfrm>
            <a:off x="6103564" y="3902075"/>
            <a:ext cx="4574030" cy="430865"/>
          </a:xfrm>
          <a:prstGeom prst="rect">
            <a:avLst/>
          </a:prstGeom>
          <a:noFill/>
          <a:ln w="9525">
            <a:noFill/>
            <a:miter lim="800000"/>
            <a:headEnd/>
            <a:tailEnd/>
          </a:ln>
        </p:spPr>
        <p:txBody>
          <a:bodyPr wrap="none" lIns="121899" tIns="60949" rIns="121899" bIns="60949">
            <a:spAutoFit/>
          </a:bodyPr>
          <a:lstStyle/>
          <a:p>
            <a:r>
              <a:rPr lang="en-US" sz="2000" b="1" dirty="0" smtClean="0">
                <a:solidFill>
                  <a:schemeClr val="tx2"/>
                </a:solidFill>
              </a:rPr>
              <a:t>6. </a:t>
            </a:r>
            <a:r>
              <a:rPr lang="en-US" sz="2000" b="1" u="sng" dirty="0">
                <a:solidFill>
                  <a:schemeClr val="tx2"/>
                </a:solidFill>
              </a:rPr>
              <a:t>DBA</a:t>
            </a:r>
            <a:r>
              <a:rPr lang="en-US" sz="2000" b="1" dirty="0">
                <a:solidFill>
                  <a:schemeClr val="tx2"/>
                </a:solidFill>
              </a:rPr>
              <a:t> </a:t>
            </a:r>
            <a:r>
              <a:rPr lang="en-US" sz="2000" b="1" dirty="0" smtClean="0">
                <a:solidFill>
                  <a:schemeClr val="tx2"/>
                </a:solidFill>
              </a:rPr>
              <a:t>Runs Script(s) </a:t>
            </a:r>
            <a:r>
              <a:rPr lang="en-US" sz="2000" b="1" dirty="0">
                <a:solidFill>
                  <a:schemeClr val="tx2"/>
                </a:solidFill>
              </a:rPr>
              <a:t>in </a:t>
            </a:r>
            <a:r>
              <a:rPr lang="en-US" sz="2000" b="1" dirty="0" smtClean="0">
                <a:solidFill>
                  <a:schemeClr val="tx2"/>
                </a:solidFill>
              </a:rPr>
              <a:t>QA / Production </a:t>
            </a:r>
            <a:endParaRPr lang="en-US" sz="2000" b="1" dirty="0">
              <a:solidFill>
                <a:schemeClr val="tx2"/>
              </a:solidFill>
            </a:endParaRPr>
          </a:p>
        </p:txBody>
      </p:sp>
      <p:pic>
        <p:nvPicPr>
          <p:cNvPr id="9" name="Picture 8"/>
          <p:cNvPicPr>
            <a:picLocks noChangeAspect="1"/>
          </p:cNvPicPr>
          <p:nvPr/>
        </p:nvPicPr>
        <p:blipFill>
          <a:blip r:embed="rId3" cstate="print"/>
          <a:srcRect/>
          <a:stretch>
            <a:fillRect/>
          </a:stretch>
        </p:blipFill>
        <p:spPr bwMode="auto">
          <a:xfrm>
            <a:off x="999495" y="1949449"/>
            <a:ext cx="4067174" cy="1860551"/>
          </a:xfrm>
          <a:prstGeom prst="rect">
            <a:avLst/>
          </a:prstGeom>
          <a:noFill/>
          <a:ln w="9525">
            <a:noFill/>
            <a:miter lim="800000"/>
            <a:headEnd/>
            <a:tailEnd/>
          </a:ln>
          <a:effectLst>
            <a:outerShdw dist="38100" dir="2700000" algn="tl" rotWithShape="0">
              <a:srgbClr val="808080">
                <a:alpha val="39999"/>
              </a:srgbClr>
            </a:outerShdw>
          </a:effectLst>
        </p:spPr>
      </p:pic>
      <p:sp>
        <p:nvSpPr>
          <p:cNvPr id="10" name="Left Arrow 3"/>
          <p:cNvSpPr>
            <a:spLocks noChangeArrowheads="1"/>
          </p:cNvSpPr>
          <p:nvPr/>
        </p:nvSpPr>
        <p:spPr bwMode="auto">
          <a:xfrm rot="3600000">
            <a:off x="4672735" y="2909021"/>
            <a:ext cx="550863" cy="612927"/>
          </a:xfrm>
          <a:prstGeom prst="leftArrow">
            <a:avLst>
              <a:gd name="adj1" fmla="val 50000"/>
              <a:gd name="adj2" fmla="val 50075"/>
            </a:avLst>
          </a:prstGeom>
          <a:solidFill>
            <a:srgbClr val="FF0000"/>
          </a:solidFill>
          <a:ln w="9525">
            <a:noFill/>
            <a:round/>
            <a:headEnd/>
            <a:tailEnd/>
          </a:ln>
        </p:spPr>
        <p:txBody>
          <a:bodyPr lIns="122745" tIns="61373" rIns="122745" bIns="61373">
            <a:spAutoFit/>
          </a:bodyPr>
          <a:lstStyle/>
          <a:p>
            <a:pPr marL="158723" indent="-158723"/>
            <a:endParaRPr lang="en-US" sz="1200" dirty="0"/>
          </a:p>
        </p:txBody>
      </p:sp>
      <p:pic>
        <p:nvPicPr>
          <p:cNvPr id="11" name="Picture 10"/>
          <p:cNvPicPr>
            <a:picLocks noChangeAspect="1"/>
          </p:cNvPicPr>
          <p:nvPr/>
        </p:nvPicPr>
        <p:blipFill>
          <a:blip r:embed="rId4" cstate="print"/>
          <a:srcRect/>
          <a:stretch>
            <a:fillRect/>
          </a:stretch>
        </p:blipFill>
        <p:spPr bwMode="auto">
          <a:xfrm>
            <a:off x="1010075" y="4523515"/>
            <a:ext cx="3940207" cy="774700"/>
          </a:xfrm>
          <a:prstGeom prst="rect">
            <a:avLst/>
          </a:prstGeom>
          <a:noFill/>
          <a:ln w="9525">
            <a:noFill/>
            <a:miter lim="800000"/>
            <a:headEnd/>
            <a:tailEnd/>
          </a:ln>
          <a:effectLst>
            <a:outerShdw dist="38100" dir="2700000" algn="tl" rotWithShape="0">
              <a:srgbClr val="808080">
                <a:alpha val="39999"/>
              </a:srgbClr>
            </a:outerShdw>
          </a:effectLst>
        </p:spPr>
      </p:pic>
      <p:sp>
        <p:nvSpPr>
          <p:cNvPr id="12" name="Left Arrow 3"/>
          <p:cNvSpPr>
            <a:spLocks noChangeArrowheads="1"/>
          </p:cNvSpPr>
          <p:nvPr/>
        </p:nvSpPr>
        <p:spPr bwMode="auto">
          <a:xfrm rot="3454474">
            <a:off x="1988176" y="4936191"/>
            <a:ext cx="549275" cy="612927"/>
          </a:xfrm>
          <a:prstGeom prst="leftArrow">
            <a:avLst>
              <a:gd name="adj1" fmla="val 50000"/>
              <a:gd name="adj2" fmla="val 49931"/>
            </a:avLst>
          </a:prstGeom>
          <a:solidFill>
            <a:srgbClr val="FF0000"/>
          </a:solidFill>
          <a:ln w="9525">
            <a:noFill/>
            <a:round/>
            <a:headEnd/>
            <a:tailEnd/>
          </a:ln>
        </p:spPr>
        <p:txBody>
          <a:bodyPr lIns="122745" tIns="61373" rIns="122745" bIns="61373">
            <a:spAutoFit/>
          </a:bodyPr>
          <a:lstStyle/>
          <a:p>
            <a:pPr marL="158723" indent="-158723"/>
            <a:endParaRPr lang="en-US" sz="1200" dirty="0"/>
          </a:p>
        </p:txBody>
      </p:sp>
      <p:pic>
        <p:nvPicPr>
          <p:cNvPr id="13" name="Picture 3"/>
          <p:cNvPicPr>
            <a:picLocks noChangeAspect="1"/>
          </p:cNvPicPr>
          <p:nvPr/>
        </p:nvPicPr>
        <p:blipFill>
          <a:blip r:embed="rId5" cstate="print"/>
          <a:srcRect/>
          <a:stretch>
            <a:fillRect/>
          </a:stretch>
        </p:blipFill>
        <p:spPr bwMode="auto">
          <a:xfrm>
            <a:off x="8609012" y="2582861"/>
            <a:ext cx="721595" cy="539751"/>
          </a:xfrm>
          <a:prstGeom prst="rect">
            <a:avLst/>
          </a:prstGeom>
          <a:noFill/>
          <a:ln w="9525">
            <a:noFill/>
            <a:miter lim="800000"/>
            <a:headEnd/>
            <a:tailEnd/>
          </a:ln>
        </p:spPr>
      </p:pic>
      <p:pic>
        <p:nvPicPr>
          <p:cNvPr id="14" name="Picture 4"/>
          <p:cNvPicPr>
            <a:picLocks noChangeAspect="1"/>
          </p:cNvPicPr>
          <p:nvPr/>
        </p:nvPicPr>
        <p:blipFill>
          <a:blip r:embed="rId6" cstate="print"/>
          <a:srcRect/>
          <a:stretch>
            <a:fillRect/>
          </a:stretch>
        </p:blipFill>
        <p:spPr bwMode="auto">
          <a:xfrm>
            <a:off x="6552182" y="2557461"/>
            <a:ext cx="857026" cy="642939"/>
          </a:xfrm>
          <a:prstGeom prst="rect">
            <a:avLst/>
          </a:prstGeom>
          <a:noFill/>
          <a:ln w="9525">
            <a:noFill/>
            <a:miter lim="800000"/>
            <a:headEnd/>
            <a:tailEnd/>
          </a:ln>
        </p:spPr>
      </p:pic>
      <p:sp>
        <p:nvSpPr>
          <p:cNvPr id="15" name="Left Arrow 3"/>
          <p:cNvSpPr>
            <a:spLocks noChangeArrowheads="1"/>
          </p:cNvSpPr>
          <p:nvPr/>
        </p:nvSpPr>
        <p:spPr bwMode="auto">
          <a:xfrm rot="10800000">
            <a:off x="7557303" y="2539845"/>
            <a:ext cx="1051709" cy="613087"/>
          </a:xfrm>
          <a:prstGeom prst="leftArrow">
            <a:avLst>
              <a:gd name="adj1" fmla="val 50000"/>
              <a:gd name="adj2" fmla="val 49949"/>
            </a:avLst>
          </a:prstGeom>
          <a:solidFill>
            <a:srgbClr val="FF0000"/>
          </a:solidFill>
          <a:ln w="9525">
            <a:noFill/>
            <a:round/>
            <a:headEnd/>
            <a:tailEnd/>
          </a:ln>
        </p:spPr>
        <p:txBody>
          <a:bodyPr lIns="122745" tIns="61373" rIns="122745" bIns="61373">
            <a:spAutoFit/>
          </a:bodyPr>
          <a:lstStyle/>
          <a:p>
            <a:pPr marL="158723" indent="-158723"/>
            <a:endParaRPr lang="en-US" sz="1200" dirty="0"/>
          </a:p>
        </p:txBody>
      </p:sp>
      <p:pic>
        <p:nvPicPr>
          <p:cNvPr id="16" name="Picture 18"/>
          <p:cNvPicPr>
            <a:picLocks noChangeAspect="1" noChangeArrowheads="1"/>
          </p:cNvPicPr>
          <p:nvPr/>
        </p:nvPicPr>
        <p:blipFill>
          <a:blip r:embed="rId7" cstate="print"/>
          <a:srcRect/>
          <a:stretch>
            <a:fillRect/>
          </a:stretch>
        </p:blipFill>
        <p:spPr bwMode="auto">
          <a:xfrm>
            <a:off x="6395590" y="4376737"/>
            <a:ext cx="3125502" cy="1414463"/>
          </a:xfrm>
          <a:prstGeom prst="rect">
            <a:avLst/>
          </a:prstGeom>
          <a:noFill/>
          <a:ln w="9525">
            <a:noFill/>
            <a:miter lim="800000"/>
            <a:headEnd/>
            <a:tailEnd/>
          </a:ln>
        </p:spPr>
      </p:pic>
      <p:sp>
        <p:nvSpPr>
          <p:cNvPr id="17" name="Rectangle 23"/>
          <p:cNvSpPr>
            <a:spLocks noChangeArrowheads="1"/>
          </p:cNvSpPr>
          <p:nvPr/>
        </p:nvSpPr>
        <p:spPr bwMode="auto">
          <a:xfrm>
            <a:off x="7049469" y="4537075"/>
            <a:ext cx="1705589" cy="415476"/>
          </a:xfrm>
          <a:prstGeom prst="rect">
            <a:avLst/>
          </a:prstGeom>
          <a:noFill/>
          <a:ln w="9525">
            <a:noFill/>
            <a:miter lim="800000"/>
            <a:headEnd/>
            <a:tailEnd/>
          </a:ln>
        </p:spPr>
        <p:txBody>
          <a:bodyPr lIns="121899" tIns="60949" rIns="121899" bIns="60949">
            <a:spAutoFit/>
          </a:bodyPr>
          <a:lstStyle/>
          <a:p>
            <a:r>
              <a:rPr lang="en-GB" sz="1900" dirty="0">
                <a:solidFill>
                  <a:schemeClr val="bg1"/>
                </a:solidFill>
                <a:latin typeface="Courier New" pitchFamily="49" charset="0"/>
              </a:rPr>
              <a:t>@</a:t>
            </a:r>
            <a:r>
              <a:rPr lang="en-GB" sz="1900" dirty="0" smtClean="0">
                <a:solidFill>
                  <a:schemeClr val="bg1"/>
                </a:solidFill>
                <a:latin typeface="Courier New" pitchFamily="49" charset="0"/>
              </a:rPr>
              <a:t>f123.sql</a:t>
            </a:r>
            <a:endParaRPr lang="en-US" sz="1900" dirty="0">
              <a:solidFill>
                <a:schemeClr val="bg1"/>
              </a:solidFill>
              <a:latin typeface="Courier New" pitchFamily="49" charset="0"/>
            </a:endParaRPr>
          </a:p>
        </p:txBody>
      </p:sp>
      <p:sp>
        <p:nvSpPr>
          <p:cNvPr id="18" name="Rectangle 11"/>
          <p:cNvSpPr>
            <a:spLocks noChangeArrowheads="1"/>
          </p:cNvSpPr>
          <p:nvPr/>
        </p:nvSpPr>
        <p:spPr bwMode="auto">
          <a:xfrm>
            <a:off x="6063357" y="1447800"/>
            <a:ext cx="5521341" cy="430865"/>
          </a:xfrm>
          <a:prstGeom prst="rect">
            <a:avLst/>
          </a:prstGeom>
          <a:noFill/>
          <a:ln w="9525">
            <a:noFill/>
            <a:miter lim="800000"/>
            <a:headEnd/>
            <a:tailEnd/>
          </a:ln>
        </p:spPr>
        <p:txBody>
          <a:bodyPr wrap="none" lIns="121899" tIns="60949" rIns="121899" bIns="60949">
            <a:spAutoFit/>
          </a:bodyPr>
          <a:lstStyle/>
          <a:p>
            <a:r>
              <a:rPr lang="en-US" sz="2000" b="1" dirty="0">
                <a:solidFill>
                  <a:schemeClr val="tx2"/>
                </a:solidFill>
              </a:rPr>
              <a:t>3. </a:t>
            </a:r>
            <a:r>
              <a:rPr lang="en-US" sz="2000" b="1" dirty="0" smtClean="0">
                <a:solidFill>
                  <a:schemeClr val="tx2"/>
                </a:solidFill>
              </a:rPr>
              <a:t> </a:t>
            </a:r>
            <a:r>
              <a:rPr lang="en-US" sz="2000" b="1" u="sng" dirty="0" smtClean="0">
                <a:solidFill>
                  <a:schemeClr val="tx2"/>
                </a:solidFill>
              </a:rPr>
              <a:t>Developer</a:t>
            </a:r>
            <a:r>
              <a:rPr lang="en-US" sz="2000" b="1" dirty="0" smtClean="0">
                <a:solidFill>
                  <a:schemeClr val="tx2"/>
                </a:solidFill>
              </a:rPr>
              <a:t> adds SQL Script(s) to Source Control</a:t>
            </a:r>
            <a:endParaRPr lang="en-US" sz="2000" b="1" dirty="0">
              <a:solidFill>
                <a:schemeClr val="tx2"/>
              </a:solidFill>
            </a:endParaRPr>
          </a:p>
        </p:txBody>
      </p:sp>
      <p:sp>
        <p:nvSpPr>
          <p:cNvPr id="19" name="Rectangle 11"/>
          <p:cNvSpPr>
            <a:spLocks noChangeArrowheads="1"/>
          </p:cNvSpPr>
          <p:nvPr/>
        </p:nvSpPr>
        <p:spPr bwMode="auto">
          <a:xfrm>
            <a:off x="6076054" y="3416300"/>
            <a:ext cx="4562360" cy="430865"/>
          </a:xfrm>
          <a:prstGeom prst="rect">
            <a:avLst/>
          </a:prstGeom>
          <a:noFill/>
          <a:ln w="9525">
            <a:noFill/>
            <a:miter lim="800000"/>
            <a:headEnd/>
            <a:tailEnd/>
          </a:ln>
        </p:spPr>
        <p:txBody>
          <a:bodyPr wrap="none" lIns="121899" tIns="60949" rIns="121899" bIns="60949">
            <a:spAutoFit/>
          </a:bodyPr>
          <a:lstStyle/>
          <a:p>
            <a:r>
              <a:rPr lang="en-US" sz="2000" b="1" dirty="0">
                <a:solidFill>
                  <a:schemeClr val="tx2"/>
                </a:solidFill>
              </a:rPr>
              <a:t>5</a:t>
            </a:r>
            <a:r>
              <a:rPr lang="en-US" sz="2000" b="1" dirty="0" smtClean="0">
                <a:solidFill>
                  <a:schemeClr val="tx2"/>
                </a:solidFill>
              </a:rPr>
              <a:t>.  </a:t>
            </a:r>
            <a:r>
              <a:rPr lang="en-US" sz="2000" b="1" u="sng" dirty="0" smtClean="0">
                <a:solidFill>
                  <a:schemeClr val="tx2"/>
                </a:solidFill>
              </a:rPr>
              <a:t>DBA</a:t>
            </a:r>
            <a:r>
              <a:rPr lang="en-US" sz="2000" b="1" dirty="0" smtClean="0">
                <a:solidFill>
                  <a:schemeClr val="tx2"/>
                </a:solidFill>
              </a:rPr>
              <a:t> obtains files from Source Control</a:t>
            </a:r>
            <a:endParaRPr lang="en-US" sz="2000" b="1" dirty="0">
              <a:solidFill>
                <a:schemeClr val="tx2"/>
              </a:solidFill>
            </a:endParaRPr>
          </a:p>
        </p:txBody>
      </p:sp>
      <p:sp>
        <p:nvSpPr>
          <p:cNvPr id="22"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Promoting Applications</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p:transition spd="slow"/>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11276011" y="6556248"/>
            <a:ext cx="381661" cy="182880"/>
          </a:xfrm>
          <a:prstGeom prst="rect">
            <a:avLst/>
          </a:prstGeom>
        </p:spPr>
        <p:txBody>
          <a:bodyPr/>
          <a:lstStyle/>
          <a:p>
            <a:fld id="{C51EAA63-D034-42AE-91FA-B13B9518C7BE}" type="slidenum">
              <a:rPr lang="en-US" smtClean="0"/>
              <a:pPr/>
              <a:t>57</a:t>
            </a:fld>
            <a:endParaRPr lang="en-US" dirty="0"/>
          </a:p>
        </p:txBody>
      </p:sp>
      <p:sp>
        <p:nvSpPr>
          <p:cNvPr id="8"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Copy Workspaces</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
        <p:nvSpPr>
          <p:cNvPr id="9" name="Content Placeholder 3"/>
          <p:cNvSpPr txBox="1">
            <a:spLocks/>
          </p:cNvSpPr>
          <p:nvPr/>
        </p:nvSpPr>
        <p:spPr>
          <a:xfrm>
            <a:off x="1065212" y="1295400"/>
            <a:ext cx="9982200" cy="5105400"/>
          </a:xfrm>
          <a:prstGeom prst="rect">
            <a:avLst/>
          </a:prstGeom>
        </p:spPr>
        <p:txBody>
          <a:bodyPr vert="horz" lIns="0" tIns="0" rIns="0" bIns="0" rtlCol="0">
            <a:noAutofit/>
          </a:bodyPr>
          <a:lstStyle/>
          <a:p>
            <a:pPr marL="228600" indent="-228600">
              <a:lnSpc>
                <a:spcPct val="90000"/>
              </a:lnSpc>
              <a:spcBef>
                <a:spcPts val="1200"/>
              </a:spcBef>
              <a:buClr>
                <a:schemeClr val="tx1"/>
              </a:buClr>
              <a:buFont typeface="Arial" panose="020B0604020202020204" pitchFamily="34" charset="0"/>
              <a:buChar char="•"/>
            </a:pPr>
            <a:r>
              <a:rPr kumimoji="0" lang="en-US" sz="2800" b="0" i="0" u="none" strike="noStrike" kern="1200" cap="none" spc="0" normalizeH="0" baseline="0" noProof="0" dirty="0" smtClean="0">
                <a:ln>
                  <a:noFill/>
                </a:ln>
                <a:solidFill>
                  <a:schemeClr val="tx2"/>
                </a:solidFill>
                <a:effectLst/>
                <a:uLnTx/>
                <a:uFillTx/>
                <a:latin typeface="+mn-lt"/>
                <a:ea typeface="+mn-ea"/>
                <a:cs typeface="+mn-cs"/>
              </a:rPr>
              <a:t>Export / Import </a:t>
            </a:r>
            <a:r>
              <a:rPr lang="en-US" sz="2800" dirty="0" smtClean="0">
                <a:solidFill>
                  <a:schemeClr val="tx2"/>
                </a:solidFill>
              </a:rPr>
              <a:t>Workspace using APEX Export</a:t>
            </a:r>
            <a:endParaRPr kumimoji="0" lang="en-US" sz="2800" b="0" i="0" u="none" strike="noStrike" kern="1200" cap="none" spc="0" normalizeH="0" baseline="0" noProof="0" dirty="0" smtClean="0">
              <a:ln>
                <a:noFill/>
              </a:ln>
              <a:solidFill>
                <a:schemeClr val="tx2"/>
              </a:solidFill>
              <a:effectLst/>
              <a:uLnTx/>
              <a:uFillTx/>
              <a:latin typeface="+mn-lt"/>
              <a:ea typeface="+mn-ea"/>
              <a:cs typeface="+mn-cs"/>
            </a:endParaRPr>
          </a:p>
          <a:p>
            <a:pPr marL="502920" marR="0" lvl="1" indent="-228600" algn="l" defTabSz="914400" rtl="0" eaLnBrk="1" fontAlgn="auto" latinLnBrk="0" hangingPunct="1">
              <a:lnSpc>
                <a:spcPct val="90000"/>
              </a:lnSpc>
              <a:spcBef>
                <a:spcPts val="800"/>
              </a:spcBef>
              <a:spcAft>
                <a:spcPts val="0"/>
              </a:spcAft>
              <a:buClr>
                <a:schemeClr val="tx1"/>
              </a:buClr>
              <a:buSzTx/>
              <a:buFont typeface="Arial" panose="020B0604020202020204" pitchFamily="34" charset="0"/>
              <a:buChar char="–"/>
              <a:tabLst/>
              <a:defRPr/>
            </a:pPr>
            <a:r>
              <a:rPr kumimoji="0" lang="en-US" sz="2800" b="0" i="0" u="none" strike="noStrike" kern="1200" cap="none" spc="0" normalizeH="0" baseline="0" noProof="0" dirty="0" smtClean="0">
                <a:ln>
                  <a:noFill/>
                </a:ln>
                <a:solidFill>
                  <a:schemeClr val="tx2"/>
                </a:solidFill>
                <a:effectLst/>
                <a:uLnTx/>
                <a:uFillTx/>
                <a:latin typeface="+mn-lt"/>
                <a:ea typeface="+mn-ea"/>
                <a:cs typeface="+mn-cs"/>
              </a:rPr>
              <a:t>From Workspace Administration</a:t>
            </a:r>
          </a:p>
          <a:p>
            <a:pPr marL="502920" marR="0" lvl="1" indent="-228600" algn="l" defTabSz="914400" rtl="0" eaLnBrk="1" fontAlgn="auto" latinLnBrk="0" hangingPunct="1">
              <a:lnSpc>
                <a:spcPct val="90000"/>
              </a:lnSpc>
              <a:spcBef>
                <a:spcPts val="800"/>
              </a:spcBef>
              <a:spcAft>
                <a:spcPts val="0"/>
              </a:spcAft>
              <a:buClr>
                <a:schemeClr val="tx1"/>
              </a:buClr>
              <a:buSzTx/>
              <a:buFont typeface="Arial" panose="020B0604020202020204" pitchFamily="34" charset="0"/>
              <a:buChar char="–"/>
              <a:tabLst/>
              <a:defRPr/>
            </a:pPr>
            <a:r>
              <a:rPr kumimoji="0" lang="en-US" sz="2800" b="0" i="0" u="none" strike="noStrike" kern="1200" cap="none" spc="0" normalizeH="0" baseline="0" noProof="0" dirty="0" smtClean="0">
                <a:ln>
                  <a:noFill/>
                </a:ln>
                <a:solidFill>
                  <a:schemeClr val="tx2"/>
                </a:solidFill>
                <a:effectLst/>
                <a:uLnTx/>
                <a:uFillTx/>
                <a:latin typeface="+mn-lt"/>
                <a:ea typeface="+mn-ea"/>
                <a:cs typeface="+mn-cs"/>
              </a:rPr>
              <a:t>From Instance Administration</a:t>
            </a:r>
          </a:p>
          <a:p>
            <a:pPr marL="228600" marR="0" lvl="0" indent="-228600" algn="l" defTabSz="914400" rtl="0" eaLnBrk="1" fontAlgn="auto" latinLnBrk="0" hangingPunct="1">
              <a:lnSpc>
                <a:spcPct val="90000"/>
              </a:lnSpc>
              <a:spcBef>
                <a:spcPts val="1200"/>
              </a:spcBef>
              <a:spcAft>
                <a:spcPts val="0"/>
              </a:spcAft>
              <a:buClr>
                <a:schemeClr val="tx1"/>
              </a:buClr>
              <a:buSzTx/>
              <a:buFont typeface="Arial" panose="020B0604020202020204" pitchFamily="34" charset="0"/>
              <a:buChar char="•"/>
              <a:tabLst/>
              <a:defRPr/>
            </a:pPr>
            <a:r>
              <a:rPr kumimoji="0" lang="en-US" sz="2800" b="0" i="0" u="none" strike="noStrike" kern="1200" cap="none" spc="0" normalizeH="0" baseline="0" noProof="0" dirty="0" smtClean="0">
                <a:ln>
                  <a:noFill/>
                </a:ln>
                <a:solidFill>
                  <a:schemeClr val="tx2"/>
                </a:solidFill>
                <a:effectLst/>
                <a:uLnTx/>
                <a:uFillTx/>
                <a:latin typeface="+mn-lt"/>
                <a:ea typeface="+mn-ea"/>
                <a:cs typeface="+mn-cs"/>
              </a:rPr>
              <a:t>Manually specify ID during workspace creation</a:t>
            </a:r>
            <a:br>
              <a:rPr kumimoji="0" lang="en-US" sz="2800" b="0" i="0" u="none" strike="noStrike" kern="1200" cap="none" spc="0" normalizeH="0" baseline="0" noProof="0" dirty="0" smtClean="0">
                <a:ln>
                  <a:noFill/>
                </a:ln>
                <a:solidFill>
                  <a:schemeClr val="tx2"/>
                </a:solidFill>
                <a:effectLst/>
                <a:uLnTx/>
                <a:uFillTx/>
                <a:latin typeface="+mn-lt"/>
                <a:ea typeface="+mn-ea"/>
                <a:cs typeface="+mn-cs"/>
              </a:rPr>
            </a:br>
            <a:r>
              <a:rPr kumimoji="0" lang="en-US" sz="2400" b="0" i="0" u="none" strike="noStrike" kern="1200" cap="none" spc="0" normalizeH="0" baseline="0" noProof="0" dirty="0" smtClean="0">
                <a:ln>
                  <a:noFill/>
                </a:ln>
                <a:solidFill>
                  <a:schemeClr val="tx2"/>
                </a:solidFill>
                <a:effectLst/>
                <a:uLnTx/>
                <a:uFillTx/>
                <a:latin typeface="Courier New"/>
                <a:ea typeface="+mn-ea"/>
                <a:cs typeface="Courier New"/>
              </a:rPr>
              <a:t>select workspace, </a:t>
            </a:r>
            <a:r>
              <a:rPr kumimoji="0" lang="en-US" sz="2400" b="0" i="0" u="none" strike="noStrike" kern="1200" cap="none" spc="0" normalizeH="0" baseline="0" noProof="0" dirty="0" err="1" smtClean="0">
                <a:ln>
                  <a:noFill/>
                </a:ln>
                <a:solidFill>
                  <a:schemeClr val="tx2"/>
                </a:solidFill>
                <a:effectLst/>
                <a:uLnTx/>
                <a:uFillTx/>
                <a:latin typeface="Courier New"/>
                <a:ea typeface="+mn-ea"/>
                <a:cs typeface="Courier New"/>
              </a:rPr>
              <a:t>workspace_id</a:t>
            </a:r>
            <a:r>
              <a:rPr kumimoji="0" lang="en-US" sz="2400" b="0" i="0" u="none" strike="noStrike" kern="1200" cap="none" spc="0" normalizeH="0" baseline="0" noProof="0" dirty="0" smtClean="0">
                <a:ln>
                  <a:noFill/>
                </a:ln>
                <a:solidFill>
                  <a:schemeClr val="tx2"/>
                </a:solidFill>
                <a:effectLst/>
                <a:uLnTx/>
                <a:uFillTx/>
                <a:latin typeface="Courier New"/>
                <a:ea typeface="+mn-ea"/>
                <a:cs typeface="Courier New"/>
              </a:rPr>
              <a:t> from </a:t>
            </a:r>
            <a:r>
              <a:rPr kumimoji="0" lang="en-US" sz="2400" b="0" i="0" u="none" strike="noStrike" kern="1200" cap="none" spc="0" normalizeH="0" baseline="0" noProof="0" dirty="0" err="1" smtClean="0">
                <a:ln>
                  <a:noFill/>
                </a:ln>
                <a:solidFill>
                  <a:schemeClr val="tx2"/>
                </a:solidFill>
                <a:effectLst/>
                <a:uLnTx/>
                <a:uFillTx/>
                <a:latin typeface="Courier New"/>
                <a:ea typeface="+mn-ea"/>
                <a:cs typeface="Courier New"/>
              </a:rPr>
              <a:t>apex_workspaces</a:t>
            </a:r>
            <a:endParaRPr kumimoji="0" lang="en-US" sz="2800" b="0" i="0" u="none" strike="noStrike" kern="1200" cap="none" spc="0" normalizeH="0" baseline="0" noProof="0" dirty="0" smtClean="0">
              <a:ln>
                <a:noFill/>
              </a:ln>
              <a:solidFill>
                <a:schemeClr val="tx2"/>
              </a:solidFill>
              <a:effectLst/>
              <a:uLnTx/>
              <a:uFillTx/>
              <a:latin typeface="Courier New"/>
              <a:ea typeface="+mn-ea"/>
              <a:cs typeface="Courier New"/>
            </a:endParaRPr>
          </a:p>
          <a:p>
            <a:pPr marL="228600" marR="0" lvl="0" indent="-228600" algn="l" defTabSz="914400" rtl="0" eaLnBrk="1" fontAlgn="auto" latinLnBrk="0" hangingPunct="1">
              <a:lnSpc>
                <a:spcPct val="90000"/>
              </a:lnSpc>
              <a:spcBef>
                <a:spcPts val="1200"/>
              </a:spcBef>
              <a:spcAft>
                <a:spcPts val="0"/>
              </a:spcAft>
              <a:buClr>
                <a:schemeClr val="tx1"/>
              </a:buClr>
              <a:buSzTx/>
              <a:buFont typeface="Arial" panose="020B0604020202020204" pitchFamily="34" charset="0"/>
              <a:buChar char="•"/>
              <a:tabLst/>
              <a:defRPr/>
            </a:pPr>
            <a:r>
              <a:rPr lang="en-US" sz="2800" dirty="0" smtClean="0">
                <a:solidFill>
                  <a:schemeClr val="tx2"/>
                </a:solidFill>
              </a:rPr>
              <a:t>Benefits:</a:t>
            </a:r>
          </a:p>
          <a:p>
            <a:pPr marL="685800" lvl="1" indent="-228600">
              <a:lnSpc>
                <a:spcPct val="90000"/>
              </a:lnSpc>
              <a:spcBef>
                <a:spcPts val="1200"/>
              </a:spcBef>
              <a:buClr>
                <a:schemeClr val="tx1"/>
              </a:buClr>
              <a:buFont typeface="Wingdings" pitchFamily="2" charset="2"/>
              <a:buChar char="§"/>
            </a:pPr>
            <a:r>
              <a:rPr lang="en-US" sz="2800" dirty="0" smtClean="0">
                <a:solidFill>
                  <a:schemeClr val="tx2"/>
                </a:solidFill>
              </a:rPr>
              <a:t>Easily replicate applications and other components between </a:t>
            </a:r>
            <a:br>
              <a:rPr lang="en-US" sz="2800" dirty="0" smtClean="0">
                <a:solidFill>
                  <a:schemeClr val="tx2"/>
                </a:solidFill>
              </a:rPr>
            </a:br>
            <a:r>
              <a:rPr lang="en-US" sz="2800" dirty="0" smtClean="0">
                <a:solidFill>
                  <a:schemeClr val="tx2"/>
                </a:solidFill>
              </a:rPr>
              <a:t>APEX instances</a:t>
            </a:r>
          </a:p>
          <a:p>
            <a:pPr marL="685800" lvl="1" indent="-228600">
              <a:lnSpc>
                <a:spcPct val="90000"/>
              </a:lnSpc>
              <a:spcBef>
                <a:spcPts val="1200"/>
              </a:spcBef>
              <a:buClr>
                <a:schemeClr val="tx1"/>
              </a:buClr>
              <a:buFont typeface="Wingdings" pitchFamily="2" charset="2"/>
              <a:buChar char="§"/>
            </a:pPr>
            <a:r>
              <a:rPr lang="en-US" sz="2800" dirty="0" smtClean="0">
                <a:solidFill>
                  <a:schemeClr val="tx2"/>
                </a:solidFill>
              </a:rPr>
              <a:t>Easily use SQL*Plus to install / upgrade APEX applications</a:t>
            </a:r>
          </a:p>
          <a:p>
            <a:pPr marL="685800" lvl="1" indent="-228600">
              <a:lnSpc>
                <a:spcPct val="90000"/>
              </a:lnSpc>
              <a:spcBef>
                <a:spcPts val="1200"/>
              </a:spcBef>
              <a:buClr>
                <a:schemeClr val="tx1"/>
              </a:buClr>
              <a:buFont typeface="Wingdings" pitchFamily="2" charset="2"/>
              <a:buChar char="§"/>
            </a:pPr>
            <a:r>
              <a:rPr lang="en-US" sz="2800" dirty="0" smtClean="0">
                <a:solidFill>
                  <a:schemeClr val="tx2"/>
                </a:solidFill>
              </a:rPr>
              <a:t>Facilitate import of pages</a:t>
            </a:r>
            <a:endParaRPr kumimoji="0" lang="en-US" sz="2800" b="0" i="0" u="none" strike="noStrike" kern="1200" cap="none" spc="0" normalizeH="0" baseline="0" noProof="0" dirty="0" smtClean="0">
              <a:ln>
                <a:noFill/>
              </a:ln>
              <a:solidFill>
                <a:schemeClr val="tx2"/>
              </a:solidFill>
              <a:effectLst/>
              <a:uLnTx/>
              <a:uFillTx/>
              <a:latin typeface="Courier New"/>
              <a:ea typeface="+mn-ea"/>
              <a:cs typeface="Courier New"/>
            </a:endParaRPr>
          </a:p>
        </p:txBody>
      </p:sp>
    </p:spTree>
    <p:extLst>
      <p:ext uri="{BB962C8B-B14F-4D97-AF65-F5344CB8AC3E}">
        <p14:creationId xmlns:p14="http://schemas.microsoft.com/office/powerpoint/2010/main" val="653547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911490" y="1447800"/>
            <a:ext cx="11126522" cy="3962400"/>
          </a:xfrm>
        </p:spPr>
        <p:txBody>
          <a:bodyPr/>
          <a:lstStyle/>
          <a:p>
            <a:r>
              <a:rPr lang="en-US" dirty="0" smtClean="0"/>
              <a:t>In all environments, immediately propagate “placeholder” applications</a:t>
            </a:r>
          </a:p>
          <a:p>
            <a:r>
              <a:rPr lang="en-US" dirty="0" smtClean="0"/>
              <a:t>Always import applications using the same Application ID</a:t>
            </a:r>
          </a:p>
          <a:p>
            <a:r>
              <a:rPr lang="en-US" dirty="0" smtClean="0"/>
              <a:t>Benefits:</a:t>
            </a:r>
          </a:p>
          <a:p>
            <a:pPr lvl="1">
              <a:buFont typeface="Wingdings" pitchFamily="2" charset="2"/>
              <a:buChar char="§"/>
            </a:pPr>
            <a:r>
              <a:rPr lang="en-US" sz="2800" dirty="0" smtClean="0"/>
              <a:t>Easily </a:t>
            </a:r>
            <a:r>
              <a:rPr lang="en-US" sz="2800" dirty="0"/>
              <a:t>replicate applications and other components between </a:t>
            </a:r>
            <a:r>
              <a:rPr lang="en-US" sz="2800" dirty="0" smtClean="0"/>
              <a:t/>
            </a:r>
            <a:br>
              <a:rPr lang="en-US" sz="2800" dirty="0" smtClean="0"/>
            </a:br>
            <a:r>
              <a:rPr lang="en-US" sz="2800" dirty="0" smtClean="0"/>
              <a:t>APEX </a:t>
            </a:r>
            <a:r>
              <a:rPr lang="en-US" sz="2800" dirty="0"/>
              <a:t>instances</a:t>
            </a:r>
          </a:p>
          <a:p>
            <a:pPr lvl="1">
              <a:buFont typeface="Wingdings" pitchFamily="2" charset="2"/>
              <a:buChar char="§"/>
            </a:pPr>
            <a:r>
              <a:rPr lang="en-US" sz="2800" dirty="0"/>
              <a:t>Easily use SQL*Plus to install / upgrade APEX applications</a:t>
            </a:r>
          </a:p>
          <a:p>
            <a:pPr lvl="1">
              <a:buFont typeface="Wingdings" pitchFamily="2" charset="2"/>
              <a:buChar char="§"/>
            </a:pPr>
            <a:r>
              <a:rPr lang="en-US" sz="2800" dirty="0"/>
              <a:t>Facilitate import of pages</a:t>
            </a:r>
          </a:p>
          <a:p>
            <a:pPr lvl="1">
              <a:buFont typeface="Wingdings" pitchFamily="2" charset="2"/>
              <a:buChar char="§"/>
            </a:pPr>
            <a:r>
              <a:rPr lang="en-US" sz="2800" dirty="0" smtClean="0"/>
              <a:t>Less work for APEX when replacing (upgrading) applications</a:t>
            </a:r>
          </a:p>
        </p:txBody>
      </p:sp>
      <p:sp>
        <p:nvSpPr>
          <p:cNvPr id="5" name="Slide Number Placeholder 4"/>
          <p:cNvSpPr>
            <a:spLocks noGrp="1"/>
          </p:cNvSpPr>
          <p:nvPr>
            <p:ph type="sldNum" sz="quarter" idx="4294967295"/>
          </p:nvPr>
        </p:nvSpPr>
        <p:spPr>
          <a:xfrm>
            <a:off x="11276011" y="6556248"/>
            <a:ext cx="381661" cy="182880"/>
          </a:xfrm>
          <a:prstGeom prst="rect">
            <a:avLst/>
          </a:prstGeom>
        </p:spPr>
        <p:txBody>
          <a:bodyPr/>
          <a:lstStyle/>
          <a:p>
            <a:fld id="{C51EAA63-D034-42AE-91FA-B13B9518C7BE}" type="slidenum">
              <a:rPr lang="en-US" smtClean="0"/>
              <a:pPr/>
              <a:t>58</a:t>
            </a:fld>
            <a:endParaRPr lang="en-US" dirty="0"/>
          </a:p>
        </p:txBody>
      </p:sp>
      <p:sp>
        <p:nvSpPr>
          <p:cNvPr id="8"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Use Consistent Application IDs</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extLst>
      <p:ext uri="{BB962C8B-B14F-4D97-AF65-F5344CB8AC3E}">
        <p14:creationId xmlns:p14="http://schemas.microsoft.com/office/powerpoint/2010/main" val="1190284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495170" y="990600"/>
            <a:ext cx="10830279" cy="5257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683564" lvl="1" indent="-302631" defTabSz="1218987" eaLnBrk="0" fontAlgn="base" hangingPunct="0">
              <a:spcBef>
                <a:spcPts val="267"/>
              </a:spcBef>
              <a:spcAft>
                <a:spcPts val="267"/>
              </a:spcAft>
              <a:buClr>
                <a:schemeClr val="tx2"/>
              </a:buClr>
              <a:buFont typeface="Wingdings" pitchFamily="2" charset="2"/>
              <a:buChar char="Ø"/>
              <a:defRPr/>
            </a:pPr>
            <a:r>
              <a:rPr lang="en-US" sz="2800" dirty="0" smtClean="0">
                <a:ea typeface="ＭＳ Ｐゴシック" pitchFamily="127" charset="-128"/>
                <a:cs typeface="ＭＳ Ｐゴシック" pitchFamily="127" charset="-128"/>
              </a:rPr>
              <a:t>Application Security </a:t>
            </a:r>
          </a:p>
          <a:p>
            <a:pPr marL="912124" lvl="2" indent="-302631" eaLnBrk="0" hangingPunct="0">
              <a:spcBef>
                <a:spcPts val="267"/>
              </a:spcBef>
              <a:spcAft>
                <a:spcPts val="267"/>
              </a:spcAft>
              <a:buClr>
                <a:schemeClr val="tx2"/>
              </a:buClr>
              <a:buFont typeface="Arial" pitchFamily="34" charset="0"/>
              <a:buChar char="•"/>
            </a:pPr>
            <a:r>
              <a:rPr lang="en-US" sz="2400" dirty="0" smtClean="0">
                <a:ea typeface="ＭＳ Ｐゴシック" pitchFamily="127" charset="-128"/>
                <a:cs typeface="ＭＳ Ｐゴシック" pitchFamily="127" charset="-128"/>
              </a:rPr>
              <a:t>Authorization and authentication standards (can define plug-ins)</a:t>
            </a:r>
          </a:p>
          <a:p>
            <a:pPr marL="683564" lvl="1" indent="-302631" defTabSz="1218987" eaLnBrk="0" fontAlgn="base" hangingPunct="0">
              <a:spcBef>
                <a:spcPts val="267"/>
              </a:spcBef>
              <a:spcAft>
                <a:spcPts val="267"/>
              </a:spcAft>
              <a:buClr>
                <a:schemeClr val="tx2"/>
              </a:buClr>
              <a:buFont typeface="Wingdings" pitchFamily="2" charset="2"/>
              <a:buChar char="Ø"/>
              <a:defRPr/>
            </a:pPr>
            <a:r>
              <a:rPr lang="en-US" sz="2800" dirty="0" smtClean="0">
                <a:ea typeface="ＭＳ Ｐゴシック" pitchFamily="127" charset="-128"/>
                <a:cs typeface="ＭＳ Ｐゴシック" pitchFamily="127" charset="-128"/>
              </a:rPr>
              <a:t>Application Naming standards</a:t>
            </a:r>
          </a:p>
          <a:p>
            <a:pPr marL="990427" lvl="1" indent="-304747" eaLnBrk="0" hangingPunct="0">
              <a:spcBef>
                <a:spcPts val="267"/>
              </a:spcBef>
              <a:spcAft>
                <a:spcPts val="267"/>
              </a:spcAft>
              <a:buClr>
                <a:schemeClr val="tx2"/>
              </a:buClr>
              <a:buFont typeface="Arial" pitchFamily="34" charset="0"/>
              <a:buChar char="•"/>
            </a:pPr>
            <a:r>
              <a:rPr lang="en-US" sz="2400" dirty="0" smtClean="0">
                <a:ea typeface="ＭＳ Ｐゴシック" pitchFamily="127" charset="-128"/>
                <a:cs typeface="ＭＳ Ｐゴシック" pitchFamily="127" charset="-128"/>
              </a:rPr>
              <a:t>Application Numbering / Groups</a:t>
            </a:r>
          </a:p>
          <a:p>
            <a:pPr marL="763982" indent="-304747" eaLnBrk="0" hangingPunct="0">
              <a:spcBef>
                <a:spcPts val="267"/>
              </a:spcBef>
              <a:spcAft>
                <a:spcPts val="267"/>
              </a:spcAft>
              <a:buClr>
                <a:schemeClr val="tx2"/>
              </a:buClr>
              <a:buFont typeface="Wingdings" pitchFamily="2" charset="2"/>
              <a:buChar char="Ø"/>
            </a:pPr>
            <a:r>
              <a:rPr lang="en-US" sz="2800" dirty="0" smtClean="0"/>
              <a:t>PL/SQL Components</a:t>
            </a:r>
          </a:p>
          <a:p>
            <a:pPr marL="990427" lvl="1" indent="-304747" eaLnBrk="0" hangingPunct="0">
              <a:spcBef>
                <a:spcPts val="267"/>
              </a:spcBef>
              <a:spcAft>
                <a:spcPts val="267"/>
              </a:spcAft>
              <a:buClr>
                <a:schemeClr val="tx2"/>
              </a:buClr>
              <a:buFont typeface="Arial" pitchFamily="34" charset="0"/>
              <a:buChar char="•"/>
            </a:pPr>
            <a:r>
              <a:rPr lang="en-US" sz="2400" dirty="0" smtClean="0">
                <a:cs typeface="Arial" pitchFamily="34" charset="0"/>
              </a:rPr>
              <a:t>Naming Conventions; Headers; APIs; Use of Common Packages</a:t>
            </a:r>
          </a:p>
          <a:p>
            <a:pPr marL="763982" indent="-304747" eaLnBrk="0" hangingPunct="0">
              <a:spcBef>
                <a:spcPts val="267"/>
              </a:spcBef>
              <a:spcAft>
                <a:spcPts val="267"/>
              </a:spcAft>
              <a:buClr>
                <a:schemeClr val="tx2"/>
              </a:buClr>
              <a:buFont typeface="Wingdings" pitchFamily="2" charset="2"/>
              <a:buChar char="Ø"/>
            </a:pPr>
            <a:r>
              <a:rPr lang="en-US" sz="2800" dirty="0" smtClean="0"/>
              <a:t>Deployment standards</a:t>
            </a:r>
          </a:p>
          <a:p>
            <a:pPr marL="990427" lvl="1" indent="-304747" eaLnBrk="0" hangingPunct="0">
              <a:spcBef>
                <a:spcPts val="267"/>
              </a:spcBef>
              <a:spcAft>
                <a:spcPts val="267"/>
              </a:spcAft>
              <a:buClr>
                <a:schemeClr val="tx2"/>
              </a:buClr>
              <a:buFont typeface="Arial" pitchFamily="34" charset="0"/>
              <a:buChar char="•"/>
            </a:pPr>
            <a:r>
              <a:rPr lang="en-US" sz="2400" dirty="0" smtClean="0"/>
              <a:t>Application Exports; DDL Scripts; DML Scripts</a:t>
            </a:r>
          </a:p>
          <a:p>
            <a:pPr marL="990427" lvl="1" indent="-304747" eaLnBrk="0" hangingPunct="0">
              <a:spcBef>
                <a:spcPts val="267"/>
              </a:spcBef>
              <a:spcAft>
                <a:spcPts val="267"/>
              </a:spcAft>
              <a:buClr>
                <a:schemeClr val="tx2"/>
              </a:buClr>
              <a:buFont typeface="Arial" pitchFamily="34" charset="0"/>
              <a:buChar char="•"/>
            </a:pPr>
            <a:r>
              <a:rPr lang="en-US" sz="2400" dirty="0" smtClean="0"/>
              <a:t>Use of Source Control</a:t>
            </a:r>
          </a:p>
          <a:p>
            <a:pPr marL="763982" indent="-304747" eaLnBrk="0" hangingPunct="0">
              <a:spcBef>
                <a:spcPts val="267"/>
              </a:spcBef>
              <a:spcAft>
                <a:spcPts val="267"/>
              </a:spcAft>
              <a:buClr>
                <a:schemeClr val="tx2"/>
              </a:buClr>
              <a:buFont typeface="Wingdings" pitchFamily="2" charset="2"/>
              <a:buChar char="Ø"/>
            </a:pPr>
            <a:r>
              <a:rPr lang="en-US" sz="2800" dirty="0" smtClean="0"/>
              <a:t>Change Control</a:t>
            </a:r>
          </a:p>
          <a:p>
            <a:pPr marL="990427" lvl="1" indent="-304747" eaLnBrk="0" hangingPunct="0">
              <a:spcBef>
                <a:spcPts val="267"/>
              </a:spcBef>
              <a:spcAft>
                <a:spcPts val="267"/>
              </a:spcAft>
              <a:buClr>
                <a:schemeClr val="tx2"/>
              </a:buClr>
              <a:buFont typeface="Arial" pitchFamily="34" charset="0"/>
              <a:buChar char="•"/>
            </a:pPr>
            <a:r>
              <a:rPr lang="en-US" sz="2400" dirty="0" smtClean="0"/>
              <a:t>Testing / Sign-Off procedures; Training procedures; Roll-out procedures</a:t>
            </a:r>
          </a:p>
          <a:p>
            <a:pPr marL="1447547" lvl="3" indent="-304747" defTabSz="1218987" eaLnBrk="0" fontAlgn="base" hangingPunct="0">
              <a:spcBef>
                <a:spcPts val="267"/>
              </a:spcBef>
              <a:spcAft>
                <a:spcPts val="267"/>
              </a:spcAft>
              <a:buClr>
                <a:schemeClr val="tx2"/>
              </a:buClr>
              <a:buFont typeface="Arial" pitchFamily="34" charset="0"/>
              <a:buChar char="–"/>
              <a:defRPr/>
            </a:pPr>
            <a:endParaRPr lang="en-US" sz="2800" dirty="0" smtClean="0">
              <a:ea typeface="ＭＳ Ｐゴシック" pitchFamily="127" charset="-128"/>
              <a:cs typeface="ＭＳ Ｐゴシック" pitchFamily="127" charset="-128"/>
            </a:endParaRPr>
          </a:p>
          <a:p>
            <a:pPr marL="1447547" lvl="3" indent="-304747" defTabSz="1218987" eaLnBrk="0" fontAlgn="base" hangingPunct="0">
              <a:spcBef>
                <a:spcPts val="267"/>
              </a:spcBef>
              <a:spcAft>
                <a:spcPts val="267"/>
              </a:spcAft>
              <a:buClr>
                <a:schemeClr val="tx2"/>
              </a:buClr>
              <a:buFont typeface="Arial" pitchFamily="34" charset="0"/>
              <a:buChar char="–"/>
              <a:defRPr/>
            </a:pPr>
            <a:endParaRPr lang="en-US" sz="2800" dirty="0" smtClean="0">
              <a:ea typeface="ＭＳ Ｐゴシック" pitchFamily="127" charset="-128"/>
              <a:cs typeface="ＭＳ Ｐゴシック" pitchFamily="127" charset="-128"/>
            </a:endParaRPr>
          </a:p>
          <a:p>
            <a:pPr marL="950218" lvl="2" indent="-188351" defTabSz="1218987" eaLnBrk="0" fontAlgn="base" hangingPunct="0">
              <a:spcBef>
                <a:spcPts val="267"/>
              </a:spcBef>
              <a:spcAft>
                <a:spcPts val="267"/>
              </a:spcAft>
              <a:buClr>
                <a:schemeClr val="tx2"/>
              </a:buClr>
              <a:buFont typeface="Arial" pitchFamily="34" charset="0"/>
              <a:buChar char="•"/>
              <a:defRPr/>
            </a:pPr>
            <a:endParaRPr lang="en-US" sz="2800" dirty="0">
              <a:ea typeface="ＭＳ Ｐゴシック" pitchFamily="127" charset="-128"/>
              <a:cs typeface="ＭＳ Ｐゴシック" pitchFamily="127" charset="-128"/>
            </a:endParaRPr>
          </a:p>
        </p:txBody>
      </p:sp>
      <p:sp>
        <p:nvSpPr>
          <p:cNvPr id="8"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Development Standards</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a:t>Oracle Application </a:t>
            </a:r>
            <a:r>
              <a:rPr lang="en-US" dirty="0" smtClean="0"/>
              <a:t>Express</a:t>
            </a:r>
            <a:endParaRPr lang="en-US" dirty="0"/>
          </a:p>
        </p:txBody>
      </p:sp>
      <p:sp>
        <p:nvSpPr>
          <p:cNvPr id="10" name="Text Placeholder 2"/>
          <p:cNvSpPr txBox="1">
            <a:spLocks/>
          </p:cNvSpPr>
          <p:nvPr/>
        </p:nvSpPr>
        <p:spPr>
          <a:xfrm>
            <a:off x="531813" y="914400"/>
            <a:ext cx="11125199" cy="343299"/>
          </a:xfrm>
          <a:prstGeom prst="rect">
            <a:avLst/>
          </a:prstGeom>
        </p:spPr>
        <p:txBody>
          <a:bodyPr vert="horz" lIns="0" tIns="0" rIns="0" bIns="0" rtlCol="0">
            <a:noAutofit/>
          </a:bodyPr>
          <a:lstStyle/>
          <a:p>
            <a:pPr marL="1588" lvl="0">
              <a:lnSpc>
                <a:spcPct val="90000"/>
              </a:lnSpc>
              <a:buClr>
                <a:schemeClr val="tx1">
                  <a:lumMod val="60000"/>
                  <a:lumOff val="40000"/>
                </a:schemeClr>
              </a:buClr>
              <a:defRPr/>
            </a:pPr>
            <a:r>
              <a:rPr lang="en-US" sz="2400" dirty="0" smtClean="0">
                <a:solidFill>
                  <a:srgbClr val="FF0000"/>
                </a:solidFill>
              </a:rPr>
              <a:t>Distinguishing Characteristics</a:t>
            </a:r>
            <a:endParaRPr kumimoji="0" lang="en-US" sz="2400" i="0" u="none" strike="noStrike" kern="1200" cap="none" spc="0" normalizeH="0" baseline="0" noProof="0" dirty="0">
              <a:ln>
                <a:noFill/>
              </a:ln>
              <a:solidFill>
                <a:srgbClr val="FF0000"/>
              </a:solidFill>
              <a:effectLst/>
              <a:uLnTx/>
              <a:uFillTx/>
              <a:latin typeface="+mn-lt"/>
              <a:ea typeface="+mn-ea"/>
              <a:cs typeface="+mn-cs"/>
            </a:endParaRPr>
          </a:p>
        </p:txBody>
      </p:sp>
      <p:sp>
        <p:nvSpPr>
          <p:cNvPr id="8" name="Rectangle 7"/>
          <p:cNvSpPr/>
          <p:nvPr/>
        </p:nvSpPr>
        <p:spPr>
          <a:xfrm>
            <a:off x="836612" y="4678740"/>
            <a:ext cx="3200400" cy="1569660"/>
          </a:xfrm>
          <a:prstGeom prst="rect">
            <a:avLst/>
          </a:prstGeom>
        </p:spPr>
        <p:txBody>
          <a:bodyPr wrap="square">
            <a:spAutoFit/>
          </a:bodyPr>
          <a:lstStyle/>
          <a:p>
            <a:pPr algn="ctr"/>
            <a:r>
              <a:rPr lang="en-US" sz="2400" dirty="0" smtClean="0">
                <a:solidFill>
                  <a:srgbClr val="7F7F7F"/>
                </a:solidFill>
              </a:rPr>
              <a:t>App Development IDE is a web browser.  </a:t>
            </a:r>
            <a:br>
              <a:rPr lang="en-US" sz="2400" dirty="0" smtClean="0">
                <a:solidFill>
                  <a:srgbClr val="7F7F7F"/>
                </a:solidFill>
              </a:rPr>
            </a:br>
            <a:r>
              <a:rPr lang="en-US" sz="2400" dirty="0" smtClean="0">
                <a:solidFill>
                  <a:srgbClr val="00B050"/>
                </a:solidFill>
              </a:rPr>
              <a:t>No client software needed</a:t>
            </a:r>
            <a:endParaRPr lang="en-US" sz="2400" dirty="0">
              <a:solidFill>
                <a:srgbClr val="00B050"/>
              </a:solidFill>
            </a:endParaRPr>
          </a:p>
        </p:txBody>
      </p:sp>
      <p:sp>
        <p:nvSpPr>
          <p:cNvPr id="9" name="Rectangle 8"/>
          <p:cNvSpPr/>
          <p:nvPr/>
        </p:nvSpPr>
        <p:spPr>
          <a:xfrm>
            <a:off x="4189412" y="4678740"/>
            <a:ext cx="3733800" cy="1569660"/>
          </a:xfrm>
          <a:prstGeom prst="rect">
            <a:avLst/>
          </a:prstGeom>
        </p:spPr>
        <p:txBody>
          <a:bodyPr wrap="square">
            <a:spAutoFit/>
          </a:bodyPr>
          <a:lstStyle/>
          <a:p>
            <a:pPr algn="ctr"/>
            <a:r>
              <a:rPr lang="en-US" sz="2400" dirty="0" smtClean="0">
                <a:solidFill>
                  <a:srgbClr val="7F7F7F"/>
                </a:solidFill>
              </a:rPr>
              <a:t>App definitions are stored in the database as meta data.</a:t>
            </a:r>
          </a:p>
          <a:p>
            <a:pPr algn="ctr"/>
            <a:r>
              <a:rPr lang="en-US" sz="2400" dirty="0" smtClean="0">
                <a:solidFill>
                  <a:srgbClr val="00B050"/>
                </a:solidFill>
              </a:rPr>
              <a:t>Declarative – No code generation</a:t>
            </a:r>
            <a:endParaRPr lang="en-US" sz="2400" dirty="0">
              <a:solidFill>
                <a:srgbClr val="00B050"/>
              </a:solidFill>
            </a:endParaRPr>
          </a:p>
        </p:txBody>
      </p:sp>
      <p:sp>
        <p:nvSpPr>
          <p:cNvPr id="11" name="Rectangle 10"/>
          <p:cNvSpPr/>
          <p:nvPr/>
        </p:nvSpPr>
        <p:spPr>
          <a:xfrm>
            <a:off x="7999412" y="4343400"/>
            <a:ext cx="3886200" cy="1938992"/>
          </a:xfrm>
          <a:prstGeom prst="rect">
            <a:avLst/>
          </a:prstGeom>
        </p:spPr>
        <p:txBody>
          <a:bodyPr wrap="square">
            <a:spAutoFit/>
          </a:bodyPr>
          <a:lstStyle/>
          <a:p>
            <a:pPr algn="ctr"/>
            <a:r>
              <a:rPr lang="en-US" sz="2400" dirty="0" smtClean="0">
                <a:solidFill>
                  <a:srgbClr val="7F7F7F"/>
                </a:solidFill>
              </a:rPr>
              <a:t>Page generation is efficient with only one request and one response.</a:t>
            </a:r>
          </a:p>
          <a:p>
            <a:pPr algn="ctr"/>
            <a:r>
              <a:rPr lang="en-US" sz="2400" dirty="0" smtClean="0">
                <a:solidFill>
                  <a:srgbClr val="00B050"/>
                </a:solidFill>
              </a:rPr>
              <a:t>Data processing done in the Database</a:t>
            </a:r>
            <a:endParaRPr lang="en-US" sz="2400" dirty="0">
              <a:solidFill>
                <a:srgbClr val="00B050"/>
              </a:solidFill>
            </a:endParaRPr>
          </a:p>
        </p:txBody>
      </p:sp>
      <p:pic>
        <p:nvPicPr>
          <p:cNvPr id="3" name="Picture 2" descr="apex-engine-https-docs-512.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75612" y="1371600"/>
            <a:ext cx="3117151" cy="3117151"/>
          </a:xfrm>
          <a:prstGeom prst="rect">
            <a:avLst/>
          </a:prstGeom>
        </p:spPr>
      </p:pic>
      <p:pic>
        <p:nvPicPr>
          <p:cNvPr id="4" name="Picture 3" descr="apex-engine-512.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45012" y="1447800"/>
            <a:ext cx="3073400" cy="3073400"/>
          </a:xfrm>
          <a:prstGeom prst="rect">
            <a:avLst/>
          </a:prstGeom>
        </p:spPr>
      </p:pic>
      <p:pic>
        <p:nvPicPr>
          <p:cNvPr id="5" name="Picture 4" descr="apex-https-512.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12812" y="1524000"/>
            <a:ext cx="3122612" cy="3122612"/>
          </a:xfrm>
          <a:prstGeom prst="rect">
            <a:avLst/>
          </a:prstGeom>
        </p:spPr>
      </p:pic>
    </p:spTree>
    <p:extLst>
      <p:ext uri="{BB962C8B-B14F-4D97-AF65-F5344CB8AC3E}">
        <p14:creationId xmlns:p14="http://schemas.microsoft.com/office/powerpoint/2010/main" val="41633135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912812" y="1295400"/>
            <a:ext cx="11126522" cy="3962400"/>
          </a:xfrm>
        </p:spPr>
        <p:txBody>
          <a:bodyPr/>
          <a:lstStyle/>
          <a:p>
            <a:pPr>
              <a:buClr>
                <a:schemeClr val="tx1"/>
              </a:buClr>
            </a:pPr>
            <a:r>
              <a:rPr lang="en-US" sz="3200" dirty="0" smtClean="0">
                <a:solidFill>
                  <a:schemeClr val="tx2"/>
                </a:solidFill>
              </a:rPr>
              <a:t>Author user interface guidelines</a:t>
            </a:r>
          </a:p>
          <a:p>
            <a:pPr>
              <a:buClr>
                <a:schemeClr val="tx1"/>
              </a:buClr>
            </a:pPr>
            <a:r>
              <a:rPr lang="en-US" sz="3200" dirty="0" smtClean="0">
                <a:solidFill>
                  <a:schemeClr val="tx2"/>
                </a:solidFill>
              </a:rPr>
              <a:t>Author naming conventions</a:t>
            </a:r>
          </a:p>
          <a:p>
            <a:pPr>
              <a:buClr>
                <a:schemeClr val="tx1"/>
              </a:buClr>
            </a:pPr>
            <a:r>
              <a:rPr lang="en-US" sz="3200" dirty="0" smtClean="0">
                <a:solidFill>
                  <a:schemeClr val="tx2"/>
                </a:solidFill>
              </a:rPr>
              <a:t>Author coding standards</a:t>
            </a:r>
          </a:p>
          <a:p>
            <a:pPr>
              <a:buClr>
                <a:schemeClr val="tx1"/>
              </a:buClr>
            </a:pPr>
            <a:r>
              <a:rPr lang="en-US" sz="3200" dirty="0" smtClean="0">
                <a:solidFill>
                  <a:schemeClr val="tx2"/>
                </a:solidFill>
              </a:rPr>
              <a:t>Examine code of the APEX Packaged </a:t>
            </a:r>
            <a:r>
              <a:rPr lang="en-US" sz="3200" dirty="0" smtClean="0">
                <a:solidFill>
                  <a:schemeClr val="tx2"/>
                </a:solidFill>
              </a:rPr>
              <a:t>Apps</a:t>
            </a:r>
            <a:endParaRPr lang="en-US" sz="3200" dirty="0" smtClean="0">
              <a:solidFill>
                <a:schemeClr val="tx2"/>
              </a:solidFill>
            </a:endParaRPr>
          </a:p>
          <a:p>
            <a:pPr>
              <a:buClr>
                <a:schemeClr val="tx1"/>
              </a:buClr>
            </a:pPr>
            <a:r>
              <a:rPr lang="en-US" sz="3200" dirty="0" smtClean="0">
                <a:solidFill>
                  <a:schemeClr val="tx2"/>
                </a:solidFill>
              </a:rPr>
              <a:t>Install and use Packaged App: </a:t>
            </a:r>
            <a:r>
              <a:rPr lang="en-US" sz="3200" dirty="0" smtClean="0">
                <a:solidFill>
                  <a:schemeClr val="tx2"/>
                </a:solidFill>
              </a:rPr>
              <a:t>Standards </a:t>
            </a:r>
            <a:r>
              <a:rPr lang="en-US" sz="3200" dirty="0" smtClean="0">
                <a:solidFill>
                  <a:schemeClr val="tx2"/>
                </a:solidFill>
              </a:rPr>
              <a:t>Tracker</a:t>
            </a:r>
            <a:endParaRPr lang="en-US" sz="3200" dirty="0" smtClean="0">
              <a:solidFill>
                <a:schemeClr val="tx2"/>
              </a:solidFill>
            </a:endParaRPr>
          </a:p>
        </p:txBody>
      </p:sp>
      <p:sp>
        <p:nvSpPr>
          <p:cNvPr id="5" name="Slide Number Placeholder 4"/>
          <p:cNvSpPr>
            <a:spLocks noGrp="1"/>
          </p:cNvSpPr>
          <p:nvPr>
            <p:ph type="sldNum" sz="quarter" idx="4294967295"/>
          </p:nvPr>
        </p:nvSpPr>
        <p:spPr>
          <a:xfrm>
            <a:off x="11276011" y="6556248"/>
            <a:ext cx="381661" cy="182880"/>
          </a:xfrm>
          <a:prstGeom prst="rect">
            <a:avLst/>
          </a:prstGeom>
        </p:spPr>
        <p:txBody>
          <a:bodyPr/>
          <a:lstStyle/>
          <a:p>
            <a:fld id="{C51EAA63-D034-42AE-91FA-B13B9518C7BE}" type="slidenum">
              <a:rPr lang="en-US" smtClean="0"/>
              <a:pPr/>
              <a:t>60</a:t>
            </a:fld>
            <a:endParaRPr lang="en-US" dirty="0"/>
          </a:p>
        </p:txBody>
      </p:sp>
      <p:sp>
        <p:nvSpPr>
          <p:cNvPr id="6"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How to </a:t>
            </a:r>
            <a:r>
              <a:rPr lang="en-US" sz="3600" dirty="0" smtClean="0">
                <a:solidFill>
                  <a:schemeClr val="tx2"/>
                </a:solidFill>
                <a:latin typeface="+mj-lt"/>
                <a:ea typeface="+mj-ea"/>
                <a:cs typeface="+mj-cs"/>
              </a:rPr>
              <a:t>d</a:t>
            </a:r>
            <a:r>
              <a:rPr kumimoji="0" lang="en-US" sz="3600" b="0" i="0" u="none" strike="noStrike" kern="1200" cap="none" spc="0" normalizeH="0" baseline="0" noProof="0" dirty="0" err="1" smtClean="0">
                <a:ln>
                  <a:noFill/>
                </a:ln>
                <a:solidFill>
                  <a:schemeClr val="tx2"/>
                </a:solidFill>
                <a:effectLst/>
                <a:uLnTx/>
                <a:uFillTx/>
                <a:latin typeface="+mj-lt"/>
                <a:ea typeface="+mj-ea"/>
                <a:cs typeface="+mj-cs"/>
              </a:rPr>
              <a:t>evelop</a:t>
            </a:r>
            <a:r>
              <a:rPr kumimoji="0" lang="en-US" sz="3600" b="0" i="0" u="none" strike="noStrike" kern="1200" cap="none" spc="0" normalizeH="0" baseline="0" noProof="0" dirty="0" smtClean="0">
                <a:ln>
                  <a:noFill/>
                </a:ln>
                <a:solidFill>
                  <a:schemeClr val="tx2"/>
                </a:solidFill>
                <a:effectLst/>
                <a:uLnTx/>
                <a:uFillTx/>
                <a:latin typeface="+mj-lt"/>
                <a:ea typeface="+mj-ea"/>
                <a:cs typeface="+mj-cs"/>
              </a:rPr>
              <a:t> Standards</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extLst>
      <p:ext uri="{BB962C8B-B14F-4D97-AF65-F5344CB8AC3E}">
        <p14:creationId xmlns:p14="http://schemas.microsoft.com/office/powerpoint/2010/main" val="35021004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5"/>
          <p:cNvSpPr txBox="1">
            <a:spLocks noChangeArrowheads="1"/>
          </p:cNvSpPr>
          <p:nvPr/>
        </p:nvSpPr>
        <p:spPr bwMode="auto">
          <a:xfrm>
            <a:off x="962408" y="1545834"/>
            <a:ext cx="10772879" cy="2965748"/>
          </a:xfrm>
          <a:prstGeom prst="rect">
            <a:avLst/>
          </a:prstGeom>
          <a:noFill/>
          <a:ln w="9525">
            <a:noFill/>
            <a:round/>
            <a:headEnd/>
            <a:tailEnd/>
          </a:ln>
        </p:spPr>
        <p:txBody>
          <a:bodyPr wrap="square" lIns="119979" tIns="62389" rIns="119979" bIns="62389">
            <a:spAutoFit/>
          </a:bodyPr>
          <a:lstStyle/>
          <a:p>
            <a:pPr marL="457120" indent="-457120">
              <a:lnSpc>
                <a:spcPct val="90000"/>
              </a:lnSpc>
              <a:spcBef>
                <a:spcPts val="800"/>
              </a:spcBef>
              <a:buClr>
                <a:schemeClr val="tx1"/>
              </a:buClr>
              <a:buSzPct val="100000"/>
              <a:buFont typeface="+mj-lt"/>
              <a:buAutoNum type="arabicPeriod"/>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2800" dirty="0" smtClean="0">
                <a:solidFill>
                  <a:schemeClr val="tx2"/>
                </a:solidFill>
              </a:rPr>
              <a:t>Only allow schemas to be assigned to workspaces if required </a:t>
            </a:r>
          </a:p>
          <a:p>
            <a:pPr marL="683564" lvl="1" indent="-457120">
              <a:lnSpc>
                <a:spcPct val="90000"/>
              </a:lnSpc>
              <a:spcBef>
                <a:spcPts val="800"/>
              </a:spcBef>
              <a:buClr>
                <a:schemeClr val="tx1"/>
              </a:buClr>
              <a:buSzPct val="100000"/>
              <a:buFont typeface="+mj-lt"/>
              <a:buAutoNum type="alphaLcParen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2800" dirty="0" smtClean="0">
                <a:solidFill>
                  <a:schemeClr val="tx2"/>
                </a:solidFill>
              </a:rPr>
              <a:t>Don’t assign workspaces to sensitive schemas</a:t>
            </a:r>
          </a:p>
          <a:p>
            <a:pPr marL="683564" lvl="1" indent="-457120">
              <a:lnSpc>
                <a:spcPct val="90000"/>
              </a:lnSpc>
              <a:spcBef>
                <a:spcPts val="800"/>
              </a:spcBef>
              <a:buClr>
                <a:schemeClr val="tx1"/>
              </a:buClr>
              <a:buSzPct val="100000"/>
              <a:buFont typeface="+mj-lt"/>
              <a:buAutoNum type="alphaLcParen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2800" dirty="0" smtClean="0">
                <a:solidFill>
                  <a:schemeClr val="tx2"/>
                </a:solidFill>
              </a:rPr>
              <a:t>Assign grants and synonyms to schema associated with workspace</a:t>
            </a:r>
          </a:p>
          <a:p>
            <a:pPr marL="457120" indent="-457120">
              <a:lnSpc>
                <a:spcPct val="90000"/>
              </a:lnSpc>
              <a:spcBef>
                <a:spcPts val="800"/>
              </a:spcBef>
              <a:buClr>
                <a:schemeClr val="tx1"/>
              </a:buClr>
              <a:buSzPct val="100000"/>
              <a:buFont typeface="+mj-lt"/>
              <a:buAutoNum type="arabicPeriod"/>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2800" dirty="0" smtClean="0">
                <a:solidFill>
                  <a:schemeClr val="tx2"/>
                </a:solidFill>
              </a:rPr>
              <a:t>Grant least privileges on tables</a:t>
            </a:r>
          </a:p>
          <a:p>
            <a:pPr marL="457120" indent="-457120">
              <a:lnSpc>
                <a:spcPct val="90000"/>
              </a:lnSpc>
              <a:spcBef>
                <a:spcPts val="800"/>
              </a:spcBef>
              <a:buClr>
                <a:schemeClr val="tx1"/>
              </a:buClr>
              <a:buSzPct val="100000"/>
              <a:buFont typeface="+mj-lt"/>
              <a:buAutoNum type="arabicPeriod"/>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2800" dirty="0" smtClean="0">
                <a:solidFill>
                  <a:schemeClr val="tx2"/>
                </a:solidFill>
              </a:rPr>
              <a:t>Use views / VPD to restrict access to sensitive columns</a:t>
            </a:r>
          </a:p>
          <a:p>
            <a:pPr marL="457120" indent="-457120">
              <a:lnSpc>
                <a:spcPct val="90000"/>
              </a:lnSpc>
              <a:spcBef>
                <a:spcPts val="800"/>
              </a:spcBef>
              <a:buClr>
                <a:schemeClr val="tx1"/>
              </a:buClr>
              <a:buSzPct val="100000"/>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endParaRPr lang="en-US" sz="2800" dirty="0" smtClean="0">
              <a:solidFill>
                <a:schemeClr val="tx2"/>
              </a:solidFill>
            </a:endParaRPr>
          </a:p>
        </p:txBody>
      </p:sp>
      <p:sp>
        <p:nvSpPr>
          <p:cNvPr id="6"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Schema Isolation / Privileges</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5"/>
          <p:cNvSpPr txBox="1">
            <a:spLocks noChangeArrowheads="1"/>
          </p:cNvSpPr>
          <p:nvPr/>
        </p:nvSpPr>
        <p:spPr bwMode="auto">
          <a:xfrm>
            <a:off x="962408" y="1371600"/>
            <a:ext cx="10772879" cy="3353547"/>
          </a:xfrm>
          <a:prstGeom prst="rect">
            <a:avLst/>
          </a:prstGeom>
          <a:noFill/>
          <a:ln w="9525">
            <a:noFill/>
            <a:round/>
            <a:headEnd/>
            <a:tailEnd/>
          </a:ln>
        </p:spPr>
        <p:txBody>
          <a:bodyPr wrap="square" lIns="119979" tIns="62389" rIns="119979" bIns="62389">
            <a:spAutoFit/>
          </a:bodyPr>
          <a:lstStyle/>
          <a:p>
            <a:pPr marL="457120" indent="-457120">
              <a:lnSpc>
                <a:spcPct val="90000"/>
              </a:lnSpc>
              <a:spcBef>
                <a:spcPts val="800"/>
              </a:spcBef>
              <a:buClr>
                <a:schemeClr val="tx1"/>
              </a:buClr>
              <a:buSzPct val="100000"/>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2800" dirty="0" smtClean="0">
                <a:solidFill>
                  <a:schemeClr val="tx2"/>
                </a:solidFill>
                <a:hlinkClick r:id="rId3"/>
              </a:rPr>
              <a:t>Application Builder User Guide </a:t>
            </a:r>
            <a:r>
              <a:rPr lang="en-US" sz="2800" dirty="0" smtClean="0">
                <a:solidFill>
                  <a:schemeClr val="tx2"/>
                </a:solidFill>
                <a:hlinkClick r:id="rId3"/>
              </a:rPr>
              <a:t/>
            </a:r>
            <a:br>
              <a:rPr lang="en-US" sz="2800" dirty="0" smtClean="0">
                <a:solidFill>
                  <a:schemeClr val="tx2"/>
                </a:solidFill>
                <a:hlinkClick r:id="rId3"/>
              </a:rPr>
            </a:br>
            <a:r>
              <a:rPr lang="en-US" sz="2800" dirty="0" smtClean="0">
                <a:solidFill>
                  <a:schemeClr val="tx2"/>
                </a:solidFill>
                <a:hlinkClick r:id="rId3"/>
              </a:rPr>
              <a:t>– </a:t>
            </a:r>
            <a:r>
              <a:rPr lang="en-US" sz="2800" dirty="0" smtClean="0">
                <a:solidFill>
                  <a:schemeClr val="tx2"/>
                </a:solidFill>
                <a:hlinkClick r:id="rId3"/>
              </a:rPr>
              <a:t>Chapter </a:t>
            </a:r>
            <a:r>
              <a:rPr lang="en-US" sz="2800" dirty="0" smtClean="0">
                <a:solidFill>
                  <a:schemeClr val="tx2"/>
                </a:solidFill>
                <a:hlinkClick r:id="rId3"/>
              </a:rPr>
              <a:t>19 </a:t>
            </a:r>
            <a:r>
              <a:rPr lang="en-US" sz="2800" dirty="0" smtClean="0">
                <a:solidFill>
                  <a:schemeClr val="tx2"/>
                </a:solidFill>
                <a:hlinkClick r:id="rId3"/>
              </a:rPr>
              <a:t>: </a:t>
            </a:r>
            <a:r>
              <a:rPr lang="en-US" sz="2800" dirty="0" smtClean="0">
                <a:solidFill>
                  <a:schemeClr val="tx2"/>
                </a:solidFill>
                <a:hlinkClick r:id="rId3"/>
              </a:rPr>
              <a:t>Managing Application Security</a:t>
            </a:r>
            <a:endParaRPr lang="en-US" sz="2800" dirty="0" smtClean="0">
              <a:solidFill>
                <a:schemeClr val="tx2"/>
              </a:solidFill>
            </a:endParaRPr>
          </a:p>
          <a:p>
            <a:pPr marL="457120" indent="-457120">
              <a:lnSpc>
                <a:spcPct val="90000"/>
              </a:lnSpc>
              <a:spcBef>
                <a:spcPts val="800"/>
              </a:spcBef>
              <a:buClr>
                <a:schemeClr val="tx1"/>
              </a:buClr>
              <a:buSzPct val="100000"/>
              <a:buFont typeface="+mj-lt"/>
              <a:buAutoNum type="arabicPeriod"/>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2800" dirty="0" smtClean="0">
                <a:solidFill>
                  <a:schemeClr val="tx2"/>
                </a:solidFill>
              </a:rPr>
              <a:t>Understand Items of type Password</a:t>
            </a:r>
          </a:p>
          <a:p>
            <a:pPr marL="457120" indent="-457120">
              <a:lnSpc>
                <a:spcPct val="90000"/>
              </a:lnSpc>
              <a:spcBef>
                <a:spcPts val="800"/>
              </a:spcBef>
              <a:buClr>
                <a:schemeClr val="tx1"/>
              </a:buClr>
              <a:buSzPct val="100000"/>
              <a:buFont typeface="+mj-lt"/>
              <a:buAutoNum type="arabicPeriod"/>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2800" dirty="0" smtClean="0">
                <a:solidFill>
                  <a:schemeClr val="tx2"/>
                </a:solidFill>
              </a:rPr>
              <a:t>Understand Cross-Site Scripting protection</a:t>
            </a:r>
          </a:p>
          <a:p>
            <a:pPr marL="457120" indent="-457120">
              <a:lnSpc>
                <a:spcPct val="90000"/>
              </a:lnSpc>
              <a:spcBef>
                <a:spcPts val="800"/>
              </a:spcBef>
              <a:buClr>
                <a:schemeClr val="tx1"/>
              </a:buClr>
              <a:buSzPct val="100000"/>
              <a:buFont typeface="+mj-lt"/>
              <a:buAutoNum type="arabicPeriod"/>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2800" dirty="0" smtClean="0">
                <a:solidFill>
                  <a:schemeClr val="tx2"/>
                </a:solidFill>
              </a:rPr>
              <a:t>About Session State and Security</a:t>
            </a:r>
          </a:p>
          <a:p>
            <a:pPr marL="457120" indent="-457120">
              <a:lnSpc>
                <a:spcPct val="90000"/>
              </a:lnSpc>
              <a:spcBef>
                <a:spcPts val="800"/>
              </a:spcBef>
              <a:buClr>
                <a:schemeClr val="tx1"/>
              </a:buClr>
              <a:buSzPct val="100000"/>
              <a:buFont typeface="+mj-lt"/>
              <a:buAutoNum type="arabicPeriod"/>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2800" dirty="0" smtClean="0">
                <a:solidFill>
                  <a:schemeClr val="tx2"/>
                </a:solidFill>
              </a:rPr>
              <a:t>Understand Session State Protection</a:t>
            </a:r>
          </a:p>
          <a:p>
            <a:pPr marL="457120" indent="-457120">
              <a:lnSpc>
                <a:spcPct val="90000"/>
              </a:lnSpc>
              <a:spcBef>
                <a:spcPts val="800"/>
              </a:spcBef>
              <a:buClr>
                <a:schemeClr val="tx1"/>
              </a:buClr>
              <a:buSzPct val="100000"/>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endParaRPr lang="en-US" sz="2800" dirty="0" smtClean="0">
              <a:solidFill>
                <a:schemeClr val="tx2"/>
              </a:solidFill>
            </a:endParaRPr>
          </a:p>
        </p:txBody>
      </p:sp>
      <p:sp>
        <p:nvSpPr>
          <p:cNvPr id="7"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Application Security</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5"/>
          <p:cNvSpPr txBox="1">
            <a:spLocks noChangeArrowheads="1"/>
          </p:cNvSpPr>
          <p:nvPr/>
        </p:nvSpPr>
        <p:spPr bwMode="auto">
          <a:xfrm>
            <a:off x="962408" y="1371600"/>
            <a:ext cx="10772879" cy="3638753"/>
          </a:xfrm>
          <a:prstGeom prst="rect">
            <a:avLst/>
          </a:prstGeom>
          <a:noFill/>
          <a:ln w="9525">
            <a:noFill/>
            <a:round/>
            <a:headEnd/>
            <a:tailEnd/>
          </a:ln>
        </p:spPr>
        <p:txBody>
          <a:bodyPr wrap="square" lIns="119979" tIns="62389" rIns="119979" bIns="62389">
            <a:spAutoFit/>
          </a:bodyPr>
          <a:lstStyle/>
          <a:p>
            <a:pPr marL="457120" indent="-457120">
              <a:lnSpc>
                <a:spcPct val="90000"/>
              </a:lnSpc>
              <a:spcBef>
                <a:spcPts val="800"/>
              </a:spcBef>
              <a:buClr>
                <a:schemeClr val="tx1"/>
              </a:buClr>
              <a:buSzPct val="100000"/>
              <a:buFont typeface="+mj-lt"/>
              <a:buAutoNum type="arabicPeriod"/>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2800" dirty="0" smtClean="0">
                <a:solidFill>
                  <a:schemeClr val="tx2"/>
                </a:solidFill>
              </a:rPr>
              <a:t>Use Application Advisor </a:t>
            </a:r>
            <a:br>
              <a:rPr lang="en-US" sz="2800" dirty="0" smtClean="0">
                <a:solidFill>
                  <a:schemeClr val="tx2"/>
                </a:solidFill>
              </a:rPr>
            </a:br>
            <a:r>
              <a:rPr lang="en-US" sz="2800" dirty="0" smtClean="0">
                <a:solidFill>
                  <a:schemeClr val="tx2"/>
                </a:solidFill>
              </a:rPr>
              <a:t>{ Application Builder &gt; Application xxx &gt; Utilities &gt; Advisor }</a:t>
            </a:r>
          </a:p>
          <a:p>
            <a:pPr marL="457120" indent="-457120">
              <a:lnSpc>
                <a:spcPct val="90000"/>
              </a:lnSpc>
              <a:spcBef>
                <a:spcPts val="800"/>
              </a:spcBef>
              <a:buClr>
                <a:schemeClr val="tx1"/>
              </a:buClr>
              <a:buSzPct val="100000"/>
              <a:buFont typeface="+mj-lt"/>
              <a:buAutoNum type="arabicPeriod"/>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2800" dirty="0" smtClean="0">
                <a:solidFill>
                  <a:schemeClr val="tx2"/>
                </a:solidFill>
              </a:rPr>
              <a:t>Utilize 3</a:t>
            </a:r>
            <a:r>
              <a:rPr lang="en-US" sz="2800" baseline="30000" dirty="0" smtClean="0">
                <a:solidFill>
                  <a:schemeClr val="tx2"/>
                </a:solidFill>
              </a:rPr>
              <a:t>rd</a:t>
            </a:r>
            <a:r>
              <a:rPr lang="en-US" sz="2800" dirty="0" smtClean="0">
                <a:solidFill>
                  <a:schemeClr val="tx2"/>
                </a:solidFill>
              </a:rPr>
              <a:t> party tool to analyze applications in depth for vulnerabilities </a:t>
            </a:r>
          </a:p>
          <a:p>
            <a:pPr marL="683564" lvl="1" indent="-457120">
              <a:lnSpc>
                <a:spcPct val="90000"/>
              </a:lnSpc>
              <a:spcBef>
                <a:spcPts val="800"/>
              </a:spcBef>
              <a:buClr>
                <a:schemeClr val="tx1"/>
              </a:buClr>
              <a:buSzPct val="100000"/>
              <a:buFont typeface="+mj-lt"/>
              <a:buAutoNum type="alphaLcParen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2800" dirty="0" err="1" smtClean="0">
                <a:solidFill>
                  <a:schemeClr val="tx2"/>
                </a:solidFill>
                <a:hlinkClick r:id="rId3"/>
              </a:rPr>
              <a:t>APEXSec</a:t>
            </a:r>
            <a:r>
              <a:rPr lang="en-US" sz="2800" dirty="0" smtClean="0">
                <a:solidFill>
                  <a:schemeClr val="tx2"/>
                </a:solidFill>
                <a:hlinkClick r:id="rId3"/>
              </a:rPr>
              <a:t> Security Tool</a:t>
            </a:r>
            <a:r>
              <a:rPr lang="en-US" sz="2800" dirty="0" smtClean="0">
                <a:solidFill>
                  <a:schemeClr val="tx2"/>
                </a:solidFill>
              </a:rPr>
              <a:t> { https://secure.recx.co.uk/apexsec/ }</a:t>
            </a:r>
          </a:p>
          <a:p>
            <a:pPr marL="683564" lvl="1" indent="-457120">
              <a:lnSpc>
                <a:spcPct val="90000"/>
              </a:lnSpc>
              <a:spcBef>
                <a:spcPts val="800"/>
              </a:spcBef>
              <a:buClr>
                <a:schemeClr val="tx1"/>
              </a:buClr>
              <a:buSzPct val="100000"/>
              <a:buFont typeface="+mj-lt"/>
              <a:buAutoNum type="alphaLcParen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2800" dirty="0" smtClean="0">
                <a:solidFill>
                  <a:schemeClr val="tx2"/>
                </a:solidFill>
                <a:hlinkClick r:id="rId4"/>
              </a:rPr>
              <a:t>APEX-</a:t>
            </a:r>
            <a:r>
              <a:rPr lang="en-US" sz="2800" dirty="0" smtClean="0">
                <a:solidFill>
                  <a:schemeClr val="tx2"/>
                </a:solidFill>
                <a:hlinkClick r:id="rId4"/>
              </a:rPr>
              <a:t>Sert</a:t>
            </a:r>
            <a:r>
              <a:rPr lang="en-US" sz="2800" dirty="0">
                <a:solidFill>
                  <a:schemeClr val="tx2"/>
                </a:solidFill>
              </a:rPr>
              <a:t> {http://</a:t>
            </a:r>
            <a:r>
              <a:rPr lang="en-US" sz="2800" dirty="0" err="1">
                <a:solidFill>
                  <a:schemeClr val="tx2"/>
                </a:solidFill>
              </a:rPr>
              <a:t>www.oraopensource.com</a:t>
            </a:r>
            <a:r>
              <a:rPr lang="en-US" sz="2800" dirty="0">
                <a:solidFill>
                  <a:schemeClr val="tx2"/>
                </a:solidFill>
              </a:rPr>
              <a:t>/apex-</a:t>
            </a:r>
            <a:r>
              <a:rPr lang="en-US" sz="2800" dirty="0" err="1">
                <a:solidFill>
                  <a:schemeClr val="tx2"/>
                </a:solidFill>
              </a:rPr>
              <a:t>sert</a:t>
            </a:r>
            <a:r>
              <a:rPr lang="en-US" sz="2800" dirty="0">
                <a:solidFill>
                  <a:schemeClr val="tx2"/>
                </a:solidFill>
              </a:rPr>
              <a:t>/ </a:t>
            </a:r>
            <a:r>
              <a:rPr lang="en-US" sz="2800" dirty="0" smtClean="0">
                <a:solidFill>
                  <a:schemeClr val="tx2"/>
                </a:solidFill>
              </a:rPr>
              <a:t>}</a:t>
            </a:r>
            <a:br>
              <a:rPr lang="en-US" sz="2800" dirty="0" smtClean="0">
                <a:solidFill>
                  <a:schemeClr val="tx2"/>
                </a:solidFill>
              </a:rPr>
            </a:br>
            <a:endParaRPr lang="en-US" sz="2800" dirty="0" smtClean="0">
              <a:solidFill>
                <a:schemeClr val="tx2"/>
              </a:solidFill>
            </a:endParaRPr>
          </a:p>
          <a:p>
            <a:pPr marL="457120" indent="-457120">
              <a:lnSpc>
                <a:spcPct val="90000"/>
              </a:lnSpc>
              <a:spcBef>
                <a:spcPts val="800"/>
              </a:spcBef>
              <a:buClr>
                <a:schemeClr val="tx1"/>
              </a:buClr>
              <a:buSzPct val="100000"/>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endParaRPr lang="en-US" sz="2800" dirty="0" smtClean="0">
              <a:solidFill>
                <a:schemeClr val="tx2"/>
              </a:solidFill>
            </a:endParaRPr>
          </a:p>
        </p:txBody>
      </p:sp>
      <p:sp>
        <p:nvSpPr>
          <p:cNvPr id="7"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Application Security Reviews</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987690" y="1371600"/>
            <a:ext cx="10821722" cy="3962400"/>
          </a:xfrm>
        </p:spPr>
        <p:txBody>
          <a:bodyPr/>
          <a:lstStyle/>
          <a:p>
            <a:pPr>
              <a:buClr>
                <a:schemeClr val="tx1"/>
              </a:buClr>
            </a:pPr>
            <a:r>
              <a:rPr lang="en-US" dirty="0" smtClean="0">
                <a:solidFill>
                  <a:schemeClr val="tx2"/>
                </a:solidFill>
              </a:rPr>
              <a:t>Use source code control (Subversion, GIT)</a:t>
            </a:r>
          </a:p>
          <a:p>
            <a:pPr>
              <a:buClr>
                <a:schemeClr val="tx1"/>
              </a:buClr>
            </a:pPr>
            <a:r>
              <a:rPr lang="en-US" dirty="0" smtClean="0">
                <a:solidFill>
                  <a:schemeClr val="tx2"/>
                </a:solidFill>
              </a:rPr>
              <a:t>Establish a nightly build process (Jenkins, Hudson)</a:t>
            </a:r>
          </a:p>
          <a:p>
            <a:pPr>
              <a:buClr>
                <a:schemeClr val="tx1"/>
              </a:buClr>
            </a:pPr>
            <a:r>
              <a:rPr lang="en-US" dirty="0" smtClean="0">
                <a:solidFill>
                  <a:schemeClr val="tx2"/>
                </a:solidFill>
              </a:rPr>
              <a:t>Know how to write patch scripts for your applications</a:t>
            </a:r>
          </a:p>
          <a:p>
            <a:pPr>
              <a:buClr>
                <a:schemeClr val="tx1"/>
              </a:buClr>
            </a:pPr>
            <a:r>
              <a:rPr lang="en-US" dirty="0" smtClean="0">
                <a:solidFill>
                  <a:schemeClr val="tx2"/>
                </a:solidFill>
              </a:rPr>
              <a:t>Automate installation testing of your application patches</a:t>
            </a:r>
          </a:p>
          <a:p>
            <a:pPr>
              <a:buClr>
                <a:schemeClr val="tx1"/>
              </a:buClr>
            </a:pPr>
            <a:r>
              <a:rPr lang="en-US" dirty="0" smtClean="0">
                <a:solidFill>
                  <a:schemeClr val="tx2"/>
                </a:solidFill>
              </a:rPr>
              <a:t>Ensure applications reviewed and tested before release</a:t>
            </a:r>
          </a:p>
          <a:p>
            <a:pPr>
              <a:buClr>
                <a:schemeClr val="tx1"/>
              </a:buClr>
            </a:pPr>
            <a:r>
              <a:rPr lang="en-US" dirty="0" smtClean="0">
                <a:solidFill>
                  <a:schemeClr val="tx2"/>
                </a:solidFill>
              </a:rPr>
              <a:t>Benefits:</a:t>
            </a:r>
          </a:p>
          <a:p>
            <a:pPr lvl="1">
              <a:buClr>
                <a:schemeClr val="tx1"/>
              </a:buClr>
              <a:buFont typeface="Wingdings" pitchFamily="2" charset="2"/>
              <a:buChar char="§"/>
            </a:pPr>
            <a:r>
              <a:rPr lang="en-US" sz="2800" dirty="0" smtClean="0">
                <a:solidFill>
                  <a:schemeClr val="tx2"/>
                </a:solidFill>
              </a:rPr>
              <a:t>Established processes in place, can react quickly</a:t>
            </a:r>
          </a:p>
          <a:p>
            <a:pPr lvl="1">
              <a:buClr>
                <a:schemeClr val="tx1"/>
              </a:buClr>
              <a:buFont typeface="Wingdings" pitchFamily="2" charset="2"/>
              <a:buChar char="§"/>
            </a:pPr>
            <a:r>
              <a:rPr lang="en-US" sz="2800" dirty="0" smtClean="0">
                <a:solidFill>
                  <a:schemeClr val="tx2"/>
                </a:solidFill>
              </a:rPr>
              <a:t>Easy to establish a “cadence” for updates</a:t>
            </a:r>
          </a:p>
        </p:txBody>
      </p:sp>
      <p:sp>
        <p:nvSpPr>
          <p:cNvPr id="5" name="Slide Number Placeholder 4"/>
          <p:cNvSpPr>
            <a:spLocks noGrp="1"/>
          </p:cNvSpPr>
          <p:nvPr>
            <p:ph type="sldNum" sz="quarter" idx="4294967295"/>
          </p:nvPr>
        </p:nvSpPr>
        <p:spPr>
          <a:xfrm>
            <a:off x="11276011" y="6556248"/>
            <a:ext cx="381661" cy="182880"/>
          </a:xfrm>
          <a:prstGeom prst="rect">
            <a:avLst/>
          </a:prstGeom>
        </p:spPr>
        <p:txBody>
          <a:bodyPr/>
          <a:lstStyle/>
          <a:p>
            <a:fld id="{C51EAA63-D034-42AE-91FA-B13B9518C7BE}" type="slidenum">
              <a:rPr lang="en-US" smtClean="0"/>
              <a:pPr/>
              <a:t>64</a:t>
            </a:fld>
            <a:endParaRPr lang="en-US" dirty="0"/>
          </a:p>
        </p:txBody>
      </p:sp>
      <p:sp>
        <p:nvSpPr>
          <p:cNvPr id="8"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Operate like a Service Provider</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extLst>
      <p:ext uri="{BB962C8B-B14F-4D97-AF65-F5344CB8AC3E}">
        <p14:creationId xmlns:p14="http://schemas.microsoft.com/office/powerpoint/2010/main" val="3307584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1813" y="3495676"/>
            <a:ext cx="11125200" cy="619124"/>
          </a:xfrm>
        </p:spPr>
        <p:txBody>
          <a:bodyPr/>
          <a:lstStyle/>
          <a:p>
            <a:r>
              <a:rPr lang="en-US" dirty="0" smtClean="0"/>
              <a:t>Tuning / Performance</a:t>
            </a:r>
            <a:endParaRPr lang="en-US" dirty="0"/>
          </a:p>
        </p:txBody>
      </p:sp>
      <p:sp>
        <p:nvSpPr>
          <p:cNvPr id="4" name="Text Placeholder 2"/>
          <p:cNvSpPr>
            <a:spLocks noGrp="1"/>
          </p:cNvSpPr>
          <p:nvPr>
            <p:ph type="body" idx="1"/>
          </p:nvPr>
        </p:nvSpPr>
        <p:spPr>
          <a:xfrm>
            <a:off x="531813" y="2895600"/>
            <a:ext cx="11125200" cy="457202"/>
          </a:xfrm>
        </p:spPr>
        <p:txBody>
          <a:bodyPr/>
          <a:lstStyle/>
          <a:p>
            <a:r>
              <a:rPr lang="en-US" sz="3200" dirty="0" smtClean="0"/>
              <a:t>Oracle Application Express</a:t>
            </a:r>
            <a:endParaRPr lang="en-US" sz="32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idx="1"/>
          </p:nvPr>
        </p:nvSpPr>
        <p:spPr>
          <a:xfrm>
            <a:off x="810474" y="1371600"/>
            <a:ext cx="10540370" cy="4222695"/>
          </a:xfrm>
        </p:spPr>
        <p:txBody>
          <a:bodyPr/>
          <a:lstStyle/>
          <a:p>
            <a:pPr>
              <a:buClr>
                <a:schemeClr val="tx1"/>
              </a:buClr>
            </a:pPr>
            <a:r>
              <a:rPr lang="en-US" dirty="0" smtClean="0">
                <a:solidFill>
                  <a:schemeClr val="tx2"/>
                </a:solidFill>
              </a:rPr>
              <a:t>98% of the time, the </a:t>
            </a:r>
            <a:r>
              <a:rPr lang="en-US" b="1" i="1" u="sng" dirty="0" smtClean="0">
                <a:solidFill>
                  <a:schemeClr val="tx2"/>
                </a:solidFill>
              </a:rPr>
              <a:t>developer-authored</a:t>
            </a:r>
            <a:r>
              <a:rPr lang="en-US" dirty="0" smtClean="0">
                <a:solidFill>
                  <a:schemeClr val="tx2"/>
                </a:solidFill>
              </a:rPr>
              <a:t> </a:t>
            </a:r>
            <a:br>
              <a:rPr lang="en-US" dirty="0" smtClean="0">
                <a:solidFill>
                  <a:schemeClr val="tx2"/>
                </a:solidFill>
              </a:rPr>
            </a:br>
            <a:r>
              <a:rPr lang="en-US" dirty="0" smtClean="0">
                <a:solidFill>
                  <a:schemeClr val="tx2"/>
                </a:solidFill>
              </a:rPr>
              <a:t>SQL &amp; PL/SQL is the culprit</a:t>
            </a:r>
          </a:p>
          <a:p>
            <a:pPr>
              <a:buClr>
                <a:schemeClr val="tx1"/>
              </a:buClr>
            </a:pPr>
            <a:r>
              <a:rPr lang="en-US" dirty="0" smtClean="0">
                <a:solidFill>
                  <a:schemeClr val="tx2"/>
                </a:solidFill>
              </a:rPr>
              <a:t>1% of the time, the problem is APEX – and it’s a bug</a:t>
            </a:r>
          </a:p>
          <a:p>
            <a:pPr>
              <a:buClr>
                <a:schemeClr val="tx1"/>
              </a:buClr>
            </a:pPr>
            <a:r>
              <a:rPr lang="en-US" dirty="0" smtClean="0">
                <a:solidFill>
                  <a:schemeClr val="tx2"/>
                </a:solidFill>
              </a:rPr>
              <a:t>1% of the time, it’s something else</a:t>
            </a:r>
          </a:p>
          <a:p>
            <a:pPr>
              <a:buClr>
                <a:schemeClr val="tx1"/>
              </a:buClr>
            </a:pPr>
            <a:r>
              <a:rPr lang="en-US" dirty="0" smtClean="0">
                <a:solidFill>
                  <a:schemeClr val="tx2"/>
                </a:solidFill>
              </a:rPr>
              <a:t>AWR provides a wealth of information about </a:t>
            </a:r>
            <a:br>
              <a:rPr lang="en-US" dirty="0" smtClean="0">
                <a:solidFill>
                  <a:schemeClr val="tx2"/>
                </a:solidFill>
              </a:rPr>
            </a:br>
            <a:r>
              <a:rPr lang="en-US" dirty="0" smtClean="0">
                <a:solidFill>
                  <a:schemeClr val="tx2"/>
                </a:solidFill>
              </a:rPr>
              <a:t>database performance</a:t>
            </a:r>
          </a:p>
          <a:p>
            <a:pPr>
              <a:buClr>
                <a:schemeClr val="tx1"/>
              </a:buClr>
            </a:pPr>
            <a:r>
              <a:rPr lang="en-US" dirty="0" smtClean="0">
                <a:solidFill>
                  <a:schemeClr val="tx2"/>
                </a:solidFill>
              </a:rPr>
              <a:t>Easy to correlate APEX applications to performance issues</a:t>
            </a:r>
          </a:p>
        </p:txBody>
      </p:sp>
      <p:sp>
        <p:nvSpPr>
          <p:cNvPr id="8"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Identifying Performance Issues</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blinds(horizontal)">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blinds(horizontal)">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blinds(horizontal)">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blinds(horizontal)">
                                      <p:cBhvr>
                                        <p:cTn id="27"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79220" y="1188576"/>
            <a:ext cx="10766794" cy="5059824"/>
          </a:xfrm>
          <a:prstGeom prst="rect">
            <a:avLst/>
          </a:prstGeom>
        </p:spPr>
        <p:txBody>
          <a:bodyPr wrap="square" lIns="121899" tIns="60949" rIns="121899" bIns="60949">
            <a:spAutoFit/>
          </a:bodyPr>
          <a:lstStyle/>
          <a:p>
            <a:pPr marL="302631" indent="-302631">
              <a:spcBef>
                <a:spcPct val="20000"/>
              </a:spcBef>
              <a:buClr>
                <a:schemeClr val="tx1"/>
              </a:buClr>
              <a:buFont typeface="Wingdings" pitchFamily="2" charset="2"/>
              <a:buChar char="Ø"/>
            </a:pPr>
            <a:r>
              <a:rPr lang="en-US" sz="2800" dirty="0" smtClean="0">
                <a:solidFill>
                  <a:schemeClr val="tx2"/>
                </a:solidFill>
              </a:rPr>
              <a:t>Determine where the bottleneck is</a:t>
            </a:r>
          </a:p>
          <a:p>
            <a:pPr lvl="4" indent="-306864">
              <a:spcBef>
                <a:spcPct val="20000"/>
              </a:spcBef>
              <a:buClr>
                <a:schemeClr val="tx1"/>
              </a:buClr>
              <a:buFont typeface="Courier New" pitchFamily="49" charset="0"/>
              <a:buChar char="o"/>
            </a:pPr>
            <a:r>
              <a:rPr lang="en-US" sz="2400" dirty="0" smtClean="0">
                <a:solidFill>
                  <a:schemeClr val="tx2"/>
                </a:solidFill>
              </a:rPr>
              <a:t>Client</a:t>
            </a:r>
          </a:p>
          <a:p>
            <a:pPr lvl="4" indent="-306864">
              <a:spcBef>
                <a:spcPct val="20000"/>
              </a:spcBef>
              <a:buClr>
                <a:schemeClr val="tx1"/>
              </a:buClr>
              <a:buFont typeface="Courier New" pitchFamily="49" charset="0"/>
              <a:buChar char="o"/>
            </a:pPr>
            <a:r>
              <a:rPr lang="en-US" sz="2400" dirty="0" smtClean="0">
                <a:solidFill>
                  <a:schemeClr val="tx2"/>
                </a:solidFill>
              </a:rPr>
              <a:t>Network</a:t>
            </a:r>
          </a:p>
          <a:p>
            <a:pPr lvl="4" indent="-306864">
              <a:spcBef>
                <a:spcPct val="20000"/>
              </a:spcBef>
              <a:buClr>
                <a:schemeClr val="tx1"/>
              </a:buClr>
              <a:buFont typeface="Courier New" pitchFamily="49" charset="0"/>
              <a:buChar char="o"/>
            </a:pPr>
            <a:r>
              <a:rPr lang="en-US" sz="2400" dirty="0" smtClean="0">
                <a:solidFill>
                  <a:schemeClr val="tx2"/>
                </a:solidFill>
              </a:rPr>
              <a:t>Middle-Tier</a:t>
            </a:r>
          </a:p>
          <a:p>
            <a:pPr lvl="4" indent="-306864">
              <a:spcBef>
                <a:spcPct val="20000"/>
              </a:spcBef>
              <a:buClr>
                <a:schemeClr val="tx1"/>
              </a:buClr>
              <a:buFont typeface="Courier New" pitchFamily="49" charset="0"/>
              <a:buChar char="o"/>
            </a:pPr>
            <a:r>
              <a:rPr lang="en-US" sz="2400" dirty="0" smtClean="0">
                <a:solidFill>
                  <a:schemeClr val="tx2"/>
                </a:solidFill>
              </a:rPr>
              <a:t>Database</a:t>
            </a:r>
          </a:p>
          <a:p>
            <a:pPr lvl="4" indent="-306864">
              <a:spcBef>
                <a:spcPct val="20000"/>
              </a:spcBef>
              <a:buClr>
                <a:schemeClr val="tx1"/>
              </a:buClr>
              <a:buFont typeface="Courier New" pitchFamily="49" charset="0"/>
              <a:buChar char="o"/>
            </a:pPr>
            <a:r>
              <a:rPr lang="en-US" sz="2400" dirty="0" smtClean="0">
                <a:solidFill>
                  <a:schemeClr val="tx2"/>
                </a:solidFill>
              </a:rPr>
              <a:t>Disk / Storage</a:t>
            </a:r>
          </a:p>
          <a:p>
            <a:pPr marL="302631" indent="-302631">
              <a:spcBef>
                <a:spcPct val="20000"/>
              </a:spcBef>
              <a:buClr>
                <a:schemeClr val="tx1"/>
              </a:buClr>
              <a:buFont typeface="Wingdings" pitchFamily="2" charset="2"/>
              <a:buChar char="Ø"/>
            </a:pPr>
            <a:r>
              <a:rPr lang="en-US" sz="2800" dirty="0" smtClean="0">
                <a:solidFill>
                  <a:schemeClr val="tx2"/>
                </a:solidFill>
              </a:rPr>
              <a:t>Check Database Health</a:t>
            </a:r>
          </a:p>
          <a:p>
            <a:pPr lvl="4" indent="-306864">
              <a:spcBef>
                <a:spcPct val="20000"/>
              </a:spcBef>
              <a:buClr>
                <a:schemeClr val="tx1"/>
              </a:buClr>
              <a:buFont typeface="Courier New" pitchFamily="49" charset="0"/>
              <a:buChar char="o"/>
            </a:pPr>
            <a:r>
              <a:rPr lang="en-US" sz="2400" dirty="0" smtClean="0">
                <a:solidFill>
                  <a:schemeClr val="tx2"/>
                </a:solidFill>
              </a:rPr>
              <a:t>SGA</a:t>
            </a:r>
          </a:p>
          <a:p>
            <a:pPr lvl="4" indent="-306864">
              <a:spcBef>
                <a:spcPct val="20000"/>
              </a:spcBef>
              <a:buClr>
                <a:schemeClr val="tx1"/>
              </a:buClr>
              <a:buFont typeface="Courier New" pitchFamily="49" charset="0"/>
              <a:buChar char="o"/>
            </a:pPr>
            <a:r>
              <a:rPr lang="en-US" sz="2400" dirty="0" smtClean="0">
                <a:solidFill>
                  <a:schemeClr val="tx2"/>
                </a:solidFill>
              </a:rPr>
              <a:t>CPU Utilization</a:t>
            </a:r>
          </a:p>
          <a:p>
            <a:pPr lvl="4" indent="-306864">
              <a:spcBef>
                <a:spcPct val="20000"/>
              </a:spcBef>
              <a:buClr>
                <a:schemeClr val="tx1"/>
              </a:buClr>
              <a:buFont typeface="Courier New" pitchFamily="49" charset="0"/>
              <a:buChar char="o"/>
            </a:pPr>
            <a:r>
              <a:rPr lang="en-US" sz="2400" dirty="0" smtClean="0">
                <a:solidFill>
                  <a:schemeClr val="tx2"/>
                </a:solidFill>
              </a:rPr>
              <a:t>Locks</a:t>
            </a:r>
          </a:p>
          <a:p>
            <a:pPr lvl="4" indent="-306864">
              <a:spcBef>
                <a:spcPct val="20000"/>
              </a:spcBef>
              <a:buClr>
                <a:schemeClr val="tx1"/>
              </a:buClr>
              <a:buFont typeface="Courier New" pitchFamily="49" charset="0"/>
              <a:buChar char="o"/>
            </a:pPr>
            <a:r>
              <a:rPr lang="en-US" sz="2400" dirty="0" smtClean="0">
                <a:solidFill>
                  <a:schemeClr val="tx2"/>
                </a:solidFill>
              </a:rPr>
              <a:t>Database Parameters</a:t>
            </a:r>
            <a:endParaRPr lang="en-US" sz="2400" dirty="0">
              <a:solidFill>
                <a:schemeClr val="tx2"/>
              </a:solidFill>
            </a:endParaRPr>
          </a:p>
        </p:txBody>
      </p:sp>
      <p:sp>
        <p:nvSpPr>
          <p:cNvPr id="8"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Application Express is Slow???</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p:transition spd="slow"/>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79219" y="1143000"/>
            <a:ext cx="9801847" cy="5650755"/>
          </a:xfrm>
          <a:prstGeom prst="rect">
            <a:avLst/>
          </a:prstGeom>
        </p:spPr>
        <p:txBody>
          <a:bodyPr wrap="square" lIns="121899" tIns="60949" rIns="121899" bIns="60949">
            <a:spAutoFit/>
          </a:bodyPr>
          <a:lstStyle/>
          <a:p>
            <a:pPr marL="302631" indent="-302631">
              <a:spcBef>
                <a:spcPct val="20000"/>
              </a:spcBef>
              <a:buClr>
                <a:schemeClr val="tx1"/>
              </a:buClr>
              <a:buFont typeface="Wingdings" pitchFamily="2" charset="2"/>
              <a:buChar char="Ø"/>
            </a:pPr>
            <a:r>
              <a:rPr lang="en-US" sz="2800" dirty="0" smtClean="0">
                <a:solidFill>
                  <a:schemeClr val="tx2"/>
                </a:solidFill>
              </a:rPr>
              <a:t>Determine what else is running</a:t>
            </a:r>
          </a:p>
          <a:p>
            <a:pPr lvl="4" indent="-306864">
              <a:spcBef>
                <a:spcPct val="20000"/>
              </a:spcBef>
              <a:buClr>
                <a:schemeClr val="tx1"/>
              </a:buClr>
              <a:buFont typeface="Courier New" pitchFamily="49" charset="0"/>
              <a:buChar char="o"/>
            </a:pPr>
            <a:r>
              <a:rPr lang="en-US" sz="2400" dirty="0" smtClean="0">
                <a:solidFill>
                  <a:schemeClr val="tx2"/>
                </a:solidFill>
              </a:rPr>
              <a:t>Legacy Applications</a:t>
            </a:r>
          </a:p>
          <a:p>
            <a:pPr lvl="4" indent="-306864">
              <a:spcBef>
                <a:spcPct val="20000"/>
              </a:spcBef>
              <a:buClr>
                <a:schemeClr val="tx1"/>
              </a:buClr>
              <a:buFont typeface="Courier New" pitchFamily="49" charset="0"/>
              <a:buChar char="o"/>
            </a:pPr>
            <a:r>
              <a:rPr lang="en-US" sz="2400" dirty="0" smtClean="0">
                <a:solidFill>
                  <a:schemeClr val="tx2"/>
                </a:solidFill>
              </a:rPr>
              <a:t>Data Warehouse</a:t>
            </a:r>
          </a:p>
          <a:p>
            <a:pPr lvl="4" indent="-306864">
              <a:spcBef>
                <a:spcPct val="20000"/>
              </a:spcBef>
              <a:buClr>
                <a:schemeClr val="tx1"/>
              </a:buClr>
              <a:buFont typeface="Courier New" pitchFamily="49" charset="0"/>
              <a:buChar char="o"/>
            </a:pPr>
            <a:r>
              <a:rPr lang="en-US" sz="2400" dirty="0" smtClean="0">
                <a:solidFill>
                  <a:schemeClr val="tx2"/>
                </a:solidFill>
              </a:rPr>
              <a:t>Batch Programs</a:t>
            </a:r>
          </a:p>
          <a:p>
            <a:pPr lvl="4" indent="-306864">
              <a:spcBef>
                <a:spcPct val="20000"/>
              </a:spcBef>
              <a:buClr>
                <a:schemeClr val="tx1"/>
              </a:buClr>
              <a:buFont typeface="Courier New" pitchFamily="49" charset="0"/>
              <a:buChar char="o"/>
            </a:pPr>
            <a:r>
              <a:rPr lang="en-US" sz="2400" dirty="0" smtClean="0">
                <a:solidFill>
                  <a:schemeClr val="tx2"/>
                </a:solidFill>
              </a:rPr>
              <a:t>Database Jobs</a:t>
            </a:r>
          </a:p>
          <a:p>
            <a:pPr marL="302631" indent="-302631">
              <a:spcBef>
                <a:spcPct val="20000"/>
              </a:spcBef>
              <a:buClr>
                <a:schemeClr val="tx1"/>
              </a:buClr>
              <a:buFont typeface="Wingdings" pitchFamily="2" charset="2"/>
              <a:buChar char="Ø"/>
            </a:pPr>
            <a:r>
              <a:rPr lang="en-US" sz="2800" dirty="0" smtClean="0">
                <a:solidFill>
                  <a:schemeClr val="tx2"/>
                </a:solidFill>
              </a:rPr>
              <a:t>Check the SQL and PL/SQL</a:t>
            </a:r>
          </a:p>
          <a:p>
            <a:pPr marL="302631" indent="-302631">
              <a:spcBef>
                <a:spcPct val="20000"/>
              </a:spcBef>
              <a:buClr>
                <a:schemeClr val="tx1"/>
              </a:buClr>
              <a:buFont typeface="Wingdings" pitchFamily="2" charset="2"/>
              <a:buChar char="Ø"/>
            </a:pPr>
            <a:r>
              <a:rPr lang="en-US" sz="2800" dirty="0" smtClean="0">
                <a:solidFill>
                  <a:schemeClr val="tx2"/>
                </a:solidFill>
              </a:rPr>
              <a:t>Review the data model</a:t>
            </a:r>
          </a:p>
          <a:p>
            <a:pPr marL="302631" indent="-302631">
              <a:spcBef>
                <a:spcPct val="20000"/>
              </a:spcBef>
              <a:buClr>
                <a:schemeClr val="tx1"/>
              </a:buClr>
              <a:buFont typeface="Wingdings" pitchFamily="2" charset="2"/>
              <a:buChar char="Ø"/>
            </a:pPr>
            <a:r>
              <a:rPr lang="en-US" sz="2800" dirty="0" smtClean="0">
                <a:solidFill>
                  <a:schemeClr val="tx2"/>
                </a:solidFill>
              </a:rPr>
              <a:t>Modify the Application</a:t>
            </a:r>
          </a:p>
          <a:p>
            <a:pPr lvl="4" indent="-306864">
              <a:spcBef>
                <a:spcPct val="20000"/>
              </a:spcBef>
              <a:buClr>
                <a:schemeClr val="tx1"/>
              </a:buClr>
              <a:buFont typeface="Courier New" pitchFamily="49" charset="0"/>
              <a:buChar char="o"/>
            </a:pPr>
            <a:r>
              <a:rPr lang="en-US" sz="2400" dirty="0" smtClean="0">
                <a:solidFill>
                  <a:schemeClr val="tx2"/>
                </a:solidFill>
              </a:rPr>
              <a:t>80/ 20 Rule </a:t>
            </a:r>
            <a:r>
              <a:rPr lang="en-US" sz="2400" dirty="0" smtClean="0">
                <a:solidFill>
                  <a:schemeClr val="tx2"/>
                </a:solidFill>
                <a:sym typeface="Wingdings" pitchFamily="2" charset="2"/>
              </a:rPr>
              <a:t> Dissect business requirements</a:t>
            </a:r>
            <a:endParaRPr lang="en-US" sz="2400" dirty="0" smtClean="0">
              <a:solidFill>
                <a:schemeClr val="tx2"/>
              </a:solidFill>
            </a:endParaRPr>
          </a:p>
          <a:p>
            <a:pPr lvl="4" indent="-306864">
              <a:spcBef>
                <a:spcPct val="20000"/>
              </a:spcBef>
              <a:buClr>
                <a:schemeClr val="tx1"/>
              </a:buClr>
              <a:buFont typeface="Courier New" pitchFamily="49" charset="0"/>
              <a:buChar char="o"/>
            </a:pPr>
            <a:r>
              <a:rPr lang="en-US" sz="2400" dirty="0" smtClean="0">
                <a:solidFill>
                  <a:schemeClr val="tx2"/>
                </a:solidFill>
              </a:rPr>
              <a:t>Use “progress bar”; Prevent “multiple-clicks”</a:t>
            </a:r>
          </a:p>
          <a:p>
            <a:pPr lvl="4" indent="-306864">
              <a:spcBef>
                <a:spcPct val="20000"/>
              </a:spcBef>
              <a:buClr>
                <a:schemeClr val="tx1"/>
              </a:buClr>
              <a:buFont typeface="Courier New" pitchFamily="49" charset="0"/>
              <a:buChar char="o"/>
            </a:pPr>
            <a:r>
              <a:rPr lang="en-US" sz="2400" dirty="0" smtClean="0">
                <a:solidFill>
                  <a:schemeClr val="tx2"/>
                </a:solidFill>
              </a:rPr>
              <a:t>Use collections</a:t>
            </a:r>
          </a:p>
          <a:p>
            <a:pPr lvl="4" indent="-306864">
              <a:spcBef>
                <a:spcPct val="20000"/>
              </a:spcBef>
              <a:buClr>
                <a:schemeClr val="tx1"/>
              </a:buClr>
              <a:buFont typeface="Courier New" pitchFamily="49" charset="0"/>
              <a:buChar char="o"/>
            </a:pPr>
            <a:endParaRPr lang="en-US" sz="2400" dirty="0" smtClean="0">
              <a:solidFill>
                <a:schemeClr val="tx2"/>
              </a:solidFill>
            </a:endParaRPr>
          </a:p>
        </p:txBody>
      </p:sp>
      <p:sp>
        <p:nvSpPr>
          <p:cNvPr id="8"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Slow Running Applications</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p:transition spd="slow"/>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idx="1"/>
          </p:nvPr>
        </p:nvSpPr>
        <p:spPr>
          <a:xfrm>
            <a:off x="787196" y="1449657"/>
            <a:ext cx="10893761" cy="3274743"/>
          </a:xfrm>
        </p:spPr>
        <p:txBody>
          <a:bodyPr/>
          <a:lstStyle/>
          <a:p>
            <a:pPr marL="685680" indent="-685680">
              <a:buClr>
                <a:schemeClr val="tx1"/>
              </a:buClr>
              <a:buFont typeface="+mj-lt"/>
              <a:buAutoNum type="arabicPeriod"/>
            </a:pPr>
            <a:r>
              <a:rPr lang="en-US" dirty="0" smtClean="0">
                <a:solidFill>
                  <a:schemeClr val="tx2"/>
                </a:solidFill>
              </a:rPr>
              <a:t>Identify time window</a:t>
            </a:r>
          </a:p>
          <a:p>
            <a:pPr marL="685680" indent="-685680">
              <a:buClr>
                <a:schemeClr val="tx1"/>
              </a:buClr>
              <a:buFont typeface="+mj-lt"/>
              <a:buAutoNum type="arabicPeriod"/>
            </a:pPr>
            <a:r>
              <a:rPr lang="en-US" dirty="0" smtClean="0">
                <a:solidFill>
                  <a:schemeClr val="tx2"/>
                </a:solidFill>
              </a:rPr>
              <a:t>Isolate largest consumers of DB Time (</a:t>
            </a:r>
            <a:r>
              <a:rPr lang="en-US" dirty="0" err="1" smtClean="0">
                <a:solidFill>
                  <a:schemeClr val="tx2"/>
                </a:solidFill>
              </a:rPr>
              <a:t>sql_id</a:t>
            </a:r>
            <a:r>
              <a:rPr lang="en-US" dirty="0" smtClean="0">
                <a:solidFill>
                  <a:schemeClr val="tx2"/>
                </a:solidFill>
              </a:rPr>
              <a:t>, module)</a:t>
            </a:r>
          </a:p>
          <a:p>
            <a:pPr marL="685680" indent="-685680">
              <a:buClr>
                <a:schemeClr val="tx1"/>
              </a:buClr>
              <a:buFont typeface="+mj-lt"/>
              <a:buAutoNum type="arabicPeriod"/>
            </a:pPr>
            <a:r>
              <a:rPr lang="en-US" dirty="0" smtClean="0">
                <a:solidFill>
                  <a:schemeClr val="tx2"/>
                </a:solidFill>
              </a:rPr>
              <a:t>Identify APEX workspaces, applications</a:t>
            </a:r>
          </a:p>
          <a:p>
            <a:pPr marL="685680" indent="-685680">
              <a:buClr>
                <a:schemeClr val="tx1"/>
              </a:buClr>
              <a:buFont typeface="+mj-lt"/>
              <a:buAutoNum type="arabicPeriod"/>
            </a:pPr>
            <a:r>
              <a:rPr lang="en-US" dirty="0" smtClean="0">
                <a:solidFill>
                  <a:schemeClr val="tx2"/>
                </a:solidFill>
              </a:rPr>
              <a:t>Correlate SQL with specific location in an APEX application by querying the APEX views</a:t>
            </a:r>
          </a:p>
        </p:txBody>
      </p:sp>
      <p:sp>
        <p:nvSpPr>
          <p:cNvPr id="8"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Performance Diagnosis Steps</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Oracle Application Express</a:t>
            </a:r>
            <a:br>
              <a:rPr lang="en-US" dirty="0" smtClean="0"/>
            </a:br>
            <a:endParaRPr lang="en-US" dirty="0"/>
          </a:p>
        </p:txBody>
      </p:sp>
      <p:sp>
        <p:nvSpPr>
          <p:cNvPr id="3" name="Text Placeholder 2"/>
          <p:cNvSpPr>
            <a:spLocks noGrp="1"/>
          </p:cNvSpPr>
          <p:nvPr>
            <p:ph type="body" sz="quarter" idx="13"/>
          </p:nvPr>
        </p:nvSpPr>
        <p:spPr>
          <a:xfrm>
            <a:off x="531813" y="838200"/>
            <a:ext cx="11125199" cy="343299"/>
          </a:xfrm>
        </p:spPr>
        <p:txBody>
          <a:bodyPr/>
          <a:lstStyle/>
          <a:p>
            <a:pPr lvl="1"/>
            <a:r>
              <a:rPr lang="en-US" sz="2800" dirty="0" smtClean="0">
                <a:solidFill>
                  <a:schemeClr val="accent1"/>
                </a:solidFill>
              </a:rPr>
              <a:t>Develop faster, release more frequently</a:t>
            </a:r>
          </a:p>
        </p:txBody>
      </p:sp>
      <p:grpSp>
        <p:nvGrpSpPr>
          <p:cNvPr id="5" name="Group 4"/>
          <p:cNvGrpSpPr/>
          <p:nvPr/>
        </p:nvGrpSpPr>
        <p:grpSpPr>
          <a:xfrm>
            <a:off x="1674812" y="4038600"/>
            <a:ext cx="8839200" cy="1664732"/>
            <a:chOff x="1674812" y="4485620"/>
            <a:chExt cx="8839200" cy="1664732"/>
          </a:xfrm>
        </p:grpSpPr>
        <p:pic>
          <p:nvPicPr>
            <p:cNvPr id="8" name="Picture 7" descr="cloud-512.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71012" y="4561820"/>
              <a:ext cx="1143000" cy="1143000"/>
            </a:xfrm>
            <a:prstGeom prst="rect">
              <a:avLst/>
            </a:prstGeom>
          </p:spPr>
        </p:pic>
        <p:pic>
          <p:nvPicPr>
            <p:cNvPr id="9" name="Picture 8" descr="palette-512.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61012" y="4561820"/>
              <a:ext cx="1143000" cy="1143000"/>
            </a:xfrm>
            <a:prstGeom prst="rect">
              <a:avLst/>
            </a:prstGeom>
          </p:spPr>
        </p:pic>
        <p:pic>
          <p:nvPicPr>
            <p:cNvPr id="10" name="Picture 9" descr="wrench-512.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74812" y="4561820"/>
              <a:ext cx="1143000" cy="1143000"/>
            </a:xfrm>
            <a:prstGeom prst="rect">
              <a:avLst/>
            </a:prstGeom>
          </p:spPr>
        </p:pic>
        <p:pic>
          <p:nvPicPr>
            <p:cNvPr id="11" name="Picture 10" descr="arrow-arched-512.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817812" y="4485620"/>
              <a:ext cx="2699333" cy="511397"/>
            </a:xfrm>
            <a:prstGeom prst="rect">
              <a:avLst/>
            </a:prstGeom>
          </p:spPr>
        </p:pic>
        <p:pic>
          <p:nvPicPr>
            <p:cNvPr id="12" name="Picture 11" descr="arrow-arched-512.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flipV="1">
              <a:off x="2817812" y="5247620"/>
              <a:ext cx="2699333" cy="511397"/>
            </a:xfrm>
            <a:prstGeom prst="rect">
              <a:avLst/>
            </a:prstGeom>
          </p:spPr>
        </p:pic>
        <p:pic>
          <p:nvPicPr>
            <p:cNvPr id="13" name="Picture 12" descr="arrow-arched-512.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04012" y="4485620"/>
              <a:ext cx="2699333" cy="511397"/>
            </a:xfrm>
            <a:prstGeom prst="rect">
              <a:avLst/>
            </a:prstGeom>
          </p:spPr>
        </p:pic>
        <p:sp>
          <p:nvSpPr>
            <p:cNvPr id="14" name="Rectangle 13"/>
            <p:cNvSpPr/>
            <p:nvPr/>
          </p:nvSpPr>
          <p:spPr>
            <a:xfrm>
              <a:off x="1751012" y="5781020"/>
              <a:ext cx="956625" cy="369332"/>
            </a:xfrm>
            <a:prstGeom prst="rect">
              <a:avLst/>
            </a:prstGeom>
          </p:spPr>
          <p:txBody>
            <a:bodyPr wrap="none">
              <a:spAutoFit/>
            </a:bodyPr>
            <a:lstStyle/>
            <a:p>
              <a:r>
                <a:rPr lang="en-US" dirty="0" smtClean="0">
                  <a:solidFill>
                    <a:schemeClr val="bg1">
                      <a:lumMod val="50000"/>
                    </a:schemeClr>
                  </a:solidFill>
                </a:rPr>
                <a:t>Develop</a:t>
              </a:r>
              <a:endParaRPr lang="en-US" dirty="0"/>
            </a:p>
          </p:txBody>
        </p:sp>
        <p:sp>
          <p:nvSpPr>
            <p:cNvPr id="15" name="Rectangle 14"/>
            <p:cNvSpPr/>
            <p:nvPr/>
          </p:nvSpPr>
          <p:spPr>
            <a:xfrm>
              <a:off x="5561012" y="5781020"/>
              <a:ext cx="1161759" cy="369332"/>
            </a:xfrm>
            <a:prstGeom prst="rect">
              <a:avLst/>
            </a:prstGeom>
          </p:spPr>
          <p:txBody>
            <a:bodyPr wrap="none">
              <a:spAutoFit/>
            </a:bodyPr>
            <a:lstStyle/>
            <a:p>
              <a:r>
                <a:rPr lang="en-US" dirty="0" smtClean="0">
                  <a:solidFill>
                    <a:schemeClr val="bg1">
                      <a:lumMod val="50000"/>
                    </a:schemeClr>
                  </a:solidFill>
                </a:rPr>
                <a:t>Customize</a:t>
              </a:r>
              <a:endParaRPr lang="en-US" dirty="0"/>
            </a:p>
          </p:txBody>
        </p:sp>
        <p:sp>
          <p:nvSpPr>
            <p:cNvPr id="16" name="Rectangle 15"/>
            <p:cNvSpPr/>
            <p:nvPr/>
          </p:nvSpPr>
          <p:spPr>
            <a:xfrm>
              <a:off x="9523412" y="5781020"/>
              <a:ext cx="847069" cy="369332"/>
            </a:xfrm>
            <a:prstGeom prst="rect">
              <a:avLst/>
            </a:prstGeom>
          </p:spPr>
          <p:txBody>
            <a:bodyPr wrap="none">
              <a:spAutoFit/>
            </a:bodyPr>
            <a:lstStyle/>
            <a:p>
              <a:r>
                <a:rPr lang="en-US" dirty="0" smtClean="0">
                  <a:solidFill>
                    <a:schemeClr val="bg1">
                      <a:lumMod val="50000"/>
                    </a:schemeClr>
                  </a:solidFill>
                </a:rPr>
                <a:t>Deliver</a:t>
              </a:r>
              <a:endParaRPr lang="en-US" dirty="0"/>
            </a:p>
          </p:txBody>
        </p:sp>
      </p:grpSp>
      <p:sp>
        <p:nvSpPr>
          <p:cNvPr id="17" name="Shape 707"/>
          <p:cNvSpPr/>
          <p:nvPr/>
        </p:nvSpPr>
        <p:spPr>
          <a:xfrm>
            <a:off x="1522412" y="1676400"/>
            <a:ext cx="8839201" cy="1384990"/>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lvl="1" indent="457200" algn="ctr">
              <a:defRPr sz="2800">
                <a:solidFill>
                  <a:srgbClr val="808080"/>
                </a:solidFill>
              </a:defRPr>
            </a:pPr>
            <a:r>
              <a:rPr dirty="0"/>
              <a:t>Pre-built controls for security, authentication, database interaction, validation, session management and more</a:t>
            </a:r>
            <a:r>
              <a:rPr dirty="0" smtClean="0"/>
              <a:t>…</a:t>
            </a:r>
            <a:endParaRPr lang="en-US" dirty="0" smtClean="0"/>
          </a:p>
        </p:txBody>
      </p:sp>
      <p:sp>
        <p:nvSpPr>
          <p:cNvPr id="18" name="Shape 708"/>
          <p:cNvSpPr/>
          <p:nvPr/>
        </p:nvSpPr>
        <p:spPr>
          <a:xfrm>
            <a:off x="2436811" y="3083561"/>
            <a:ext cx="7115953" cy="497839"/>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lvl1pPr>
              <a:defRPr sz="2800">
                <a:solidFill>
                  <a:srgbClr val="808080"/>
                </a:solidFill>
              </a:defRPr>
            </a:lvl1pPr>
          </a:lstStyle>
          <a:p>
            <a:r>
              <a:rPr dirty="0"/>
              <a:t>Go from prototype to production in minutes</a:t>
            </a:r>
          </a:p>
        </p:txBody>
      </p:sp>
    </p:spTree>
    <p:extLst>
      <p:ext uri="{BB962C8B-B14F-4D97-AF65-F5344CB8AC3E}">
        <p14:creationId xmlns:p14="http://schemas.microsoft.com/office/powerpoint/2010/main" val="1359763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
          <p:cNvPicPr>
            <a:picLocks noChangeAspect="1"/>
          </p:cNvPicPr>
          <p:nvPr/>
        </p:nvPicPr>
        <p:blipFill>
          <a:blip r:embed="rId3" cstate="print"/>
          <a:srcRect/>
          <a:stretch>
            <a:fillRect/>
          </a:stretch>
        </p:blipFill>
        <p:spPr bwMode="auto">
          <a:xfrm>
            <a:off x="1320456" y="2133600"/>
            <a:ext cx="9954207" cy="3576639"/>
          </a:xfrm>
          <a:prstGeom prst="rect">
            <a:avLst/>
          </a:prstGeom>
          <a:noFill/>
          <a:ln w="9525">
            <a:noFill/>
            <a:miter lim="800000"/>
            <a:headEnd/>
            <a:tailEnd/>
          </a:ln>
        </p:spPr>
      </p:pic>
      <p:sp>
        <p:nvSpPr>
          <p:cNvPr id="7" name="Text Box 5"/>
          <p:cNvSpPr txBox="1">
            <a:spLocks noChangeArrowheads="1"/>
          </p:cNvSpPr>
          <p:nvPr/>
        </p:nvSpPr>
        <p:spPr bwMode="auto">
          <a:xfrm>
            <a:off x="937016" y="1371600"/>
            <a:ext cx="10401131" cy="513795"/>
          </a:xfrm>
          <a:prstGeom prst="rect">
            <a:avLst/>
          </a:prstGeom>
          <a:noFill/>
          <a:ln w="9525">
            <a:noFill/>
            <a:round/>
            <a:headEnd/>
            <a:tailEnd/>
          </a:ln>
        </p:spPr>
        <p:txBody>
          <a:bodyPr wrap="square" lIns="119979" tIns="62389" rIns="119979" bIns="62389">
            <a:spAutoFit/>
          </a:bodyPr>
          <a:lstStyle/>
          <a:p>
            <a:pPr marL="217979"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2800" dirty="0" smtClean="0">
                <a:solidFill>
                  <a:schemeClr val="tx2"/>
                </a:solidFill>
              </a:rPr>
              <a:t>Monitoring by Workspace Administrators, Instance Administrators</a:t>
            </a:r>
            <a:endParaRPr lang="en-GB" sz="2800" dirty="0">
              <a:solidFill>
                <a:schemeClr val="tx2"/>
              </a:solidFill>
            </a:endParaRPr>
          </a:p>
        </p:txBody>
      </p:sp>
      <p:sp>
        <p:nvSpPr>
          <p:cNvPr id="9"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Activity Log and Monitoring</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p:transition spd="slow"/>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5"/>
          <p:cNvSpPr txBox="1">
            <a:spLocks noChangeArrowheads="1"/>
          </p:cNvSpPr>
          <p:nvPr/>
        </p:nvSpPr>
        <p:spPr bwMode="auto">
          <a:xfrm>
            <a:off x="708475" y="1219200"/>
            <a:ext cx="11253337" cy="1391984"/>
          </a:xfrm>
          <a:prstGeom prst="rect">
            <a:avLst/>
          </a:prstGeom>
          <a:noFill/>
          <a:ln w="9525">
            <a:noFill/>
            <a:round/>
            <a:headEnd/>
            <a:tailEnd/>
          </a:ln>
        </p:spPr>
        <p:txBody>
          <a:bodyPr wrap="square" lIns="119979" tIns="62389" rIns="119979" bIns="62389">
            <a:spAutoFit/>
          </a:bodyPr>
          <a:lstStyle/>
          <a:p>
            <a:pPr marL="217979"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2800" dirty="0" smtClean="0">
                <a:solidFill>
                  <a:schemeClr val="tx2"/>
                </a:solidFill>
              </a:rPr>
              <a:t>Debug within APEX to identify expensive elements within a page </a:t>
            </a:r>
            <a:br>
              <a:rPr lang="en-US" sz="2800" dirty="0" smtClean="0">
                <a:solidFill>
                  <a:schemeClr val="tx2"/>
                </a:solidFill>
              </a:rPr>
            </a:br>
            <a:r>
              <a:rPr lang="en-US" sz="2800" dirty="0" smtClean="0">
                <a:solidFill>
                  <a:schemeClr val="tx2"/>
                </a:solidFill>
              </a:rPr>
              <a:t>or process</a:t>
            </a:r>
          </a:p>
          <a:p>
            <a:pPr marL="217979" indent="-217979">
              <a:lnSpc>
                <a:spcPct val="90000"/>
              </a:lnSpc>
              <a:spcBef>
                <a:spcPts val="800"/>
              </a:spcBef>
              <a:buClr>
                <a:schemeClr val="tx1"/>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endParaRPr lang="en-GB" sz="2800" dirty="0">
              <a:solidFill>
                <a:schemeClr val="tx2"/>
              </a:solidFill>
            </a:endParaRPr>
          </a:p>
        </p:txBody>
      </p:sp>
      <p:pic>
        <p:nvPicPr>
          <p:cNvPr id="5" name="Picture 1"/>
          <p:cNvPicPr>
            <a:picLocks noChangeAspect="1"/>
          </p:cNvPicPr>
          <p:nvPr/>
        </p:nvPicPr>
        <p:blipFill>
          <a:blip r:embed="rId3" cstate="print"/>
          <a:srcRect/>
          <a:stretch>
            <a:fillRect/>
          </a:stretch>
        </p:blipFill>
        <p:spPr bwMode="auto">
          <a:xfrm>
            <a:off x="698318" y="2171700"/>
            <a:ext cx="10969943" cy="3748088"/>
          </a:xfrm>
          <a:prstGeom prst="rect">
            <a:avLst/>
          </a:prstGeom>
          <a:noFill/>
          <a:ln w="9525">
            <a:noFill/>
            <a:miter lim="800000"/>
            <a:headEnd/>
            <a:tailEnd/>
          </a:ln>
        </p:spPr>
      </p:pic>
      <p:sp>
        <p:nvSpPr>
          <p:cNvPr id="8"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Application Page Performance</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p:transition spd="slow"/>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idx="1"/>
          </p:nvPr>
        </p:nvSpPr>
        <p:spPr>
          <a:xfrm>
            <a:off x="989012" y="1295400"/>
            <a:ext cx="10663105" cy="4353499"/>
          </a:xfrm>
        </p:spPr>
        <p:txBody>
          <a:bodyPr/>
          <a:lstStyle/>
          <a:p>
            <a:pPr>
              <a:buClr>
                <a:schemeClr val="tx1"/>
              </a:buClr>
            </a:pPr>
            <a:r>
              <a:rPr lang="en-US" dirty="0" smtClean="0">
                <a:solidFill>
                  <a:schemeClr val="tx2"/>
                </a:solidFill>
              </a:rPr>
              <a:t>TKPROF </a:t>
            </a:r>
            <a:r>
              <a:rPr lang="en-US" dirty="0">
                <a:solidFill>
                  <a:schemeClr val="tx2"/>
                </a:solidFill>
              </a:rPr>
              <a:t>is </a:t>
            </a:r>
            <a:r>
              <a:rPr lang="en-US" dirty="0" smtClean="0">
                <a:solidFill>
                  <a:schemeClr val="tx2"/>
                </a:solidFill>
              </a:rPr>
              <a:t>an Oracle utility that formats SQL trace files</a:t>
            </a:r>
          </a:p>
          <a:p>
            <a:pPr>
              <a:buClr>
                <a:schemeClr val="tx1"/>
              </a:buClr>
            </a:pPr>
            <a:r>
              <a:rPr lang="en-US" dirty="0" smtClean="0">
                <a:solidFill>
                  <a:schemeClr val="tx2"/>
                </a:solidFill>
              </a:rPr>
              <a:t>No graphical interface for TKPROF</a:t>
            </a:r>
          </a:p>
          <a:p>
            <a:pPr>
              <a:buClr>
                <a:schemeClr val="tx1"/>
              </a:buClr>
            </a:pPr>
            <a:r>
              <a:rPr lang="en-US" dirty="0">
                <a:solidFill>
                  <a:schemeClr val="tx2"/>
                </a:solidFill>
              </a:rPr>
              <a:t>Look in the user dump </a:t>
            </a:r>
            <a:r>
              <a:rPr lang="en-US" dirty="0" smtClean="0">
                <a:solidFill>
                  <a:schemeClr val="tx2"/>
                </a:solidFill>
              </a:rPr>
              <a:t>destination directory on the database server file system. </a:t>
            </a:r>
          </a:p>
          <a:p>
            <a:pPr lvl="1">
              <a:buClr>
                <a:schemeClr val="tx1"/>
              </a:buClr>
            </a:pPr>
            <a:r>
              <a:rPr lang="en-US" sz="2400" i="1" dirty="0" smtClean="0">
                <a:solidFill>
                  <a:schemeClr val="tx2"/>
                </a:solidFill>
              </a:rPr>
              <a:t>On </a:t>
            </a:r>
            <a:r>
              <a:rPr lang="en-US" sz="2400" i="1" dirty="0">
                <a:solidFill>
                  <a:schemeClr val="tx2"/>
                </a:solidFill>
              </a:rPr>
              <a:t>OFA compliant systems this will be $ORACLE_BASE/admin/$ORACLE_SID/</a:t>
            </a:r>
            <a:r>
              <a:rPr lang="en-US" sz="2400" i="1" dirty="0" err="1" smtClean="0">
                <a:solidFill>
                  <a:schemeClr val="tx2"/>
                </a:solidFill>
              </a:rPr>
              <a:t>udump</a:t>
            </a:r>
            <a:endParaRPr lang="en-US" sz="2400" i="1" dirty="0" smtClean="0">
              <a:solidFill>
                <a:schemeClr val="tx2"/>
              </a:solidFill>
            </a:endParaRPr>
          </a:p>
          <a:p>
            <a:pPr marL="0" indent="0">
              <a:buClr>
                <a:schemeClr val="tx1"/>
              </a:buClr>
              <a:buNone/>
            </a:pPr>
            <a:endParaRPr lang="en-US" sz="2700" dirty="0" smtClean="0">
              <a:solidFill>
                <a:schemeClr val="tx2"/>
              </a:solidFill>
            </a:endParaRPr>
          </a:p>
        </p:txBody>
      </p:sp>
      <p:sp>
        <p:nvSpPr>
          <p:cNvPr id="8"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Database Traces</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p:transition spd="slow"/>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txBox="1">
            <a:spLocks noChangeArrowheads="1"/>
          </p:cNvSpPr>
          <p:nvPr/>
        </p:nvSpPr>
        <p:spPr bwMode="auto">
          <a:xfrm>
            <a:off x="914162" y="1524000"/>
            <a:ext cx="10047316" cy="434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283584" indent="-283584" defTabSz="1218987" fontAlgn="base">
              <a:spcBef>
                <a:spcPts val="667"/>
              </a:spcBef>
              <a:spcAft>
                <a:spcPts val="267"/>
              </a:spcAft>
              <a:buClr>
                <a:schemeClr val="tx1"/>
              </a:buClr>
              <a:buFont typeface="Arial" pitchFamily="34" charset="0"/>
              <a:buChar char="•"/>
              <a:defRPr/>
            </a:pPr>
            <a:r>
              <a:rPr lang="en-US" sz="3200" dirty="0" smtClean="0">
                <a:solidFill>
                  <a:schemeClr val="tx2"/>
                </a:solidFill>
                <a:latin typeface="Arial" pitchFamily="34" charset="0"/>
                <a:ea typeface="ＭＳ Ｐゴシック" pitchFamily="127" charset="-128"/>
                <a:cs typeface="ＭＳ Ｐゴシック" pitchFamily="127" charset="-128"/>
              </a:rPr>
              <a:t>Generate Oracle Trace file for detailed examination of all SQL associated with a page or process</a:t>
            </a:r>
          </a:p>
          <a:p>
            <a:pPr marL="283584" indent="-283584" defTabSz="1218987" fontAlgn="base">
              <a:spcBef>
                <a:spcPts val="667"/>
              </a:spcBef>
              <a:spcAft>
                <a:spcPts val="267"/>
              </a:spcAft>
              <a:buClr>
                <a:schemeClr val="tx1"/>
              </a:buClr>
              <a:buFont typeface="Arial" pitchFamily="34" charset="0"/>
              <a:buChar char="•"/>
              <a:defRPr/>
            </a:pPr>
            <a:r>
              <a:rPr lang="en-US" sz="3200" dirty="0" err="1" smtClean="0">
                <a:solidFill>
                  <a:schemeClr val="tx2"/>
                </a:solidFill>
                <a:latin typeface="Arial" pitchFamily="34" charset="0"/>
                <a:ea typeface="ＭＳ Ｐゴシック" pitchFamily="127" charset="-128"/>
                <a:cs typeface="ＭＳ Ｐゴシック" pitchFamily="127" charset="-128"/>
              </a:rPr>
              <a:t>p_trace</a:t>
            </a:r>
            <a:r>
              <a:rPr lang="en-US" sz="3200" dirty="0" smtClean="0">
                <a:solidFill>
                  <a:schemeClr val="tx2"/>
                </a:solidFill>
                <a:latin typeface="Arial" pitchFamily="34" charset="0"/>
                <a:ea typeface="ＭＳ Ｐゴシック" pitchFamily="127" charset="-128"/>
                <a:cs typeface="ＭＳ Ｐゴシック" pitchFamily="127" charset="-128"/>
              </a:rPr>
              <a:t>=YES name/value in URL</a:t>
            </a:r>
          </a:p>
          <a:p>
            <a:pPr marL="950218" lvl="2" indent="-188351" defTabSz="1218987" fontAlgn="base">
              <a:spcBef>
                <a:spcPts val="267"/>
              </a:spcBef>
              <a:spcAft>
                <a:spcPts val="267"/>
              </a:spcAft>
              <a:buClr>
                <a:schemeClr val="tx1"/>
              </a:buClr>
              <a:defRPr/>
            </a:pPr>
            <a:r>
              <a:rPr lang="en-US" sz="2400" dirty="0" err="1" smtClean="0">
                <a:solidFill>
                  <a:schemeClr val="tx2"/>
                </a:solidFill>
                <a:latin typeface="Courier New" charset="0"/>
                <a:ea typeface="ＭＳ Ｐゴシック" pitchFamily="127" charset="-128"/>
                <a:cs typeface="ＭＳ Ｐゴシック" pitchFamily="127" charset="-128"/>
              </a:rPr>
              <a:t>f?p</a:t>
            </a:r>
            <a:r>
              <a:rPr lang="en-US" sz="2400" dirty="0" smtClean="0">
                <a:solidFill>
                  <a:schemeClr val="tx2"/>
                </a:solidFill>
                <a:latin typeface="Courier New" charset="0"/>
                <a:ea typeface="ＭＳ Ｐゴシック" pitchFamily="127" charset="-128"/>
                <a:cs typeface="ＭＳ Ｐゴシック" pitchFamily="127" charset="-128"/>
              </a:rPr>
              <a:t>=105:12:1675::NO:ARG1:VAL1</a:t>
            </a:r>
            <a:r>
              <a:rPr lang="en-US" sz="2400" b="1" dirty="0" smtClean="0">
                <a:solidFill>
                  <a:schemeClr val="tx2"/>
                </a:solidFill>
                <a:latin typeface="Courier New" charset="0"/>
                <a:ea typeface="ＭＳ Ｐゴシック" pitchFamily="127" charset="-128"/>
                <a:cs typeface="ＭＳ Ｐゴシック" pitchFamily="127" charset="-128"/>
              </a:rPr>
              <a:t>&amp;p_trace=YES</a:t>
            </a:r>
          </a:p>
          <a:p>
            <a:pPr marL="283584" indent="-283584" defTabSz="1218987" fontAlgn="base">
              <a:spcBef>
                <a:spcPts val="667"/>
              </a:spcBef>
              <a:spcAft>
                <a:spcPts val="267"/>
              </a:spcAft>
              <a:buClr>
                <a:schemeClr val="tx1"/>
              </a:buClr>
              <a:buFont typeface="Arial" pitchFamily="34" charset="0"/>
              <a:buChar char="•"/>
              <a:defRPr/>
            </a:pPr>
            <a:r>
              <a:rPr lang="en-US" sz="3200" dirty="0" smtClean="0">
                <a:solidFill>
                  <a:schemeClr val="tx2"/>
                </a:solidFill>
                <a:latin typeface="Arial" pitchFamily="34" charset="0"/>
                <a:ea typeface="ＭＳ Ｐゴシック" pitchFamily="127" charset="-128"/>
                <a:cs typeface="ＭＳ Ｐゴシック" pitchFamily="127" charset="-128"/>
              </a:rPr>
              <a:t>Instrument code using ALTER SESSION</a:t>
            </a:r>
          </a:p>
          <a:p>
            <a:pPr marL="683564" lvl="1" indent="-302631" defTabSz="1218987" fontAlgn="base">
              <a:spcBef>
                <a:spcPts val="267"/>
              </a:spcBef>
              <a:spcAft>
                <a:spcPts val="267"/>
              </a:spcAft>
              <a:buClr>
                <a:schemeClr val="tx1"/>
              </a:buClr>
              <a:buFont typeface="Arial" pitchFamily="34" charset="0"/>
              <a:buChar char="–"/>
              <a:defRPr/>
            </a:pPr>
            <a:r>
              <a:rPr lang="en-US" sz="2700" dirty="0" smtClean="0">
                <a:solidFill>
                  <a:schemeClr val="tx2"/>
                </a:solidFill>
                <a:latin typeface="Courier New" charset="0"/>
                <a:ea typeface="ＭＳ Ｐゴシック" pitchFamily="127" charset="-128"/>
                <a:cs typeface="ＭＳ Ｐゴシック" pitchFamily="127" charset="-128"/>
              </a:rPr>
              <a:t>DBMS_SESSION.SESSION_TRACE_ENABLE</a:t>
            </a:r>
          </a:p>
          <a:p>
            <a:pPr marL="683564" lvl="1" indent="-302631" defTabSz="1218987" fontAlgn="base">
              <a:spcBef>
                <a:spcPts val="267"/>
              </a:spcBef>
              <a:spcAft>
                <a:spcPts val="267"/>
              </a:spcAft>
              <a:buClr>
                <a:schemeClr val="tx1"/>
              </a:buClr>
              <a:buFont typeface="Arial" pitchFamily="34" charset="0"/>
              <a:buChar char="–"/>
              <a:defRPr/>
            </a:pPr>
            <a:r>
              <a:rPr lang="en-US" sz="2700" dirty="0" smtClean="0">
                <a:solidFill>
                  <a:schemeClr val="tx2"/>
                </a:solidFill>
                <a:latin typeface="Courier New" charset="0"/>
                <a:ea typeface="ＭＳ Ｐゴシック" pitchFamily="127" charset="-128"/>
                <a:cs typeface="ＭＳ Ｐゴシック" pitchFamily="127" charset="-128"/>
              </a:rPr>
              <a:t>DBMS_SESSION.SESSION_TRACE_DISABLE</a:t>
            </a:r>
          </a:p>
          <a:p>
            <a:pPr marL="283584" indent="-283584" defTabSz="1218987" fontAlgn="base">
              <a:spcBef>
                <a:spcPts val="667"/>
              </a:spcBef>
              <a:spcAft>
                <a:spcPts val="267"/>
              </a:spcAft>
              <a:buClr>
                <a:schemeClr val="tx1"/>
              </a:buClr>
              <a:buFont typeface="Arial" pitchFamily="34" charset="0"/>
              <a:buChar char="•"/>
              <a:defRPr/>
            </a:pPr>
            <a:r>
              <a:rPr lang="en-US" sz="3200" dirty="0" smtClean="0">
                <a:solidFill>
                  <a:schemeClr val="tx2"/>
                </a:solidFill>
                <a:latin typeface="Arial" pitchFamily="34" charset="0"/>
                <a:ea typeface="ＭＳ Ｐゴシック" pitchFamily="127" charset="-128"/>
                <a:cs typeface="ＭＳ Ｐゴシック" pitchFamily="127" charset="-128"/>
              </a:rPr>
              <a:t>Use TKPROF to analyze and format output</a:t>
            </a:r>
          </a:p>
          <a:p>
            <a:pPr marL="283584" indent="-283584" defTabSz="1218987" fontAlgn="base">
              <a:spcBef>
                <a:spcPts val="667"/>
              </a:spcBef>
              <a:spcAft>
                <a:spcPts val="267"/>
              </a:spcAft>
              <a:buClr>
                <a:schemeClr val="tx1"/>
              </a:buClr>
              <a:buFont typeface="Arial" pitchFamily="34" charset="0"/>
              <a:buChar char="•"/>
              <a:defRPr/>
            </a:pPr>
            <a:endParaRPr lang="en-US" sz="2700" dirty="0" smtClean="0">
              <a:solidFill>
                <a:schemeClr val="tx2"/>
              </a:solidFill>
              <a:latin typeface="Courier New" charset="0"/>
              <a:ea typeface="ＭＳ Ｐゴシック" pitchFamily="127" charset="-128"/>
              <a:cs typeface="ＭＳ Ｐゴシック" pitchFamily="127" charset="-128"/>
            </a:endParaRPr>
          </a:p>
        </p:txBody>
      </p:sp>
      <p:sp>
        <p:nvSpPr>
          <p:cNvPr id="8"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Tracing </a:t>
            </a:r>
            <a:r>
              <a:rPr lang="en-US" sz="3600" dirty="0" smtClean="0">
                <a:solidFill>
                  <a:schemeClr val="tx2"/>
                </a:solidFill>
                <a:latin typeface="+mj-lt"/>
                <a:ea typeface="+mj-ea"/>
                <a:cs typeface="+mj-cs"/>
              </a:rPr>
              <a:t>from </a:t>
            </a:r>
            <a:r>
              <a:rPr kumimoji="0" lang="en-US" sz="3600" b="0" i="0" u="none" strike="noStrike" kern="1200" cap="none" spc="0" normalizeH="0" baseline="0" noProof="0" dirty="0" smtClean="0">
                <a:ln>
                  <a:noFill/>
                </a:ln>
                <a:solidFill>
                  <a:schemeClr val="tx2"/>
                </a:solidFill>
                <a:effectLst/>
                <a:uLnTx/>
                <a:uFillTx/>
                <a:latin typeface="+mj-lt"/>
                <a:ea typeface="+mj-ea"/>
                <a:cs typeface="+mj-cs"/>
              </a:rPr>
              <a:t>Application Express</a:t>
            </a:r>
            <a:r>
              <a:rPr kumimoji="0" lang="en-US" sz="3600" b="0" i="0" u="none" strike="noStrike" kern="1200" cap="none" spc="0" normalizeH="0" noProof="0" dirty="0" smtClean="0">
                <a:ln>
                  <a:noFill/>
                </a:ln>
                <a:solidFill>
                  <a:schemeClr val="tx2"/>
                </a:solidFill>
                <a:effectLst/>
                <a:uLnTx/>
                <a:uFillTx/>
                <a:latin typeface="+mj-lt"/>
                <a:ea typeface="+mj-ea"/>
                <a:cs typeface="+mj-cs"/>
              </a:rPr>
              <a:t> URL</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p:transition spd="slow"/>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idx="1"/>
          </p:nvPr>
        </p:nvSpPr>
        <p:spPr>
          <a:xfrm>
            <a:off x="989012" y="1371600"/>
            <a:ext cx="10047316" cy="3096232"/>
          </a:xfrm>
        </p:spPr>
        <p:txBody>
          <a:bodyPr/>
          <a:lstStyle/>
          <a:p>
            <a:pPr>
              <a:buClr>
                <a:schemeClr val="tx1"/>
              </a:buClr>
            </a:pPr>
            <a:r>
              <a:rPr lang="en-US" dirty="0" smtClean="0">
                <a:solidFill>
                  <a:schemeClr val="tx2"/>
                </a:solidFill>
              </a:rPr>
              <a:t>Pay attention to the parsing </a:t>
            </a:r>
            <a:r>
              <a:rPr lang="en-US" dirty="0" err="1" smtClean="0">
                <a:solidFill>
                  <a:schemeClr val="tx2"/>
                </a:solidFill>
              </a:rPr>
              <a:t>user_id</a:t>
            </a:r>
            <a:r>
              <a:rPr lang="en-US" dirty="0" smtClean="0">
                <a:solidFill>
                  <a:schemeClr val="tx2"/>
                </a:solidFill>
              </a:rPr>
              <a:t> in </a:t>
            </a:r>
            <a:r>
              <a:rPr lang="en-US" dirty="0" err="1" smtClean="0">
                <a:solidFill>
                  <a:schemeClr val="tx2"/>
                </a:solidFill>
              </a:rPr>
              <a:t>tkprof</a:t>
            </a:r>
            <a:r>
              <a:rPr lang="en-US" dirty="0" smtClean="0">
                <a:solidFill>
                  <a:schemeClr val="tx2"/>
                </a:solidFill>
              </a:rPr>
              <a:t> output</a:t>
            </a:r>
          </a:p>
          <a:p>
            <a:pPr>
              <a:buClr>
                <a:schemeClr val="tx1"/>
              </a:buClr>
            </a:pPr>
            <a:r>
              <a:rPr lang="en-US" dirty="0" smtClean="0">
                <a:solidFill>
                  <a:schemeClr val="tx2"/>
                </a:solidFill>
              </a:rPr>
              <a:t>Most APEX tables are named with a WWV_ prefix</a:t>
            </a:r>
          </a:p>
          <a:p>
            <a:pPr>
              <a:buClr>
                <a:schemeClr val="tx1"/>
              </a:buClr>
            </a:pPr>
            <a:r>
              <a:rPr lang="en-US" dirty="0" smtClean="0">
                <a:solidFill>
                  <a:schemeClr val="tx2"/>
                </a:solidFill>
              </a:rPr>
              <a:t>“Bind Peeking” and Adaptive Cursor Sharing:</a:t>
            </a:r>
          </a:p>
          <a:p>
            <a:pPr lvl="1">
              <a:buClr>
                <a:schemeClr val="tx1"/>
              </a:buClr>
            </a:pPr>
            <a:r>
              <a:rPr lang="en-US" dirty="0" smtClean="0">
                <a:solidFill>
                  <a:schemeClr val="tx2"/>
                </a:solidFill>
              </a:rPr>
              <a:t>Are available for the SQL of the APEX engine</a:t>
            </a:r>
          </a:p>
          <a:p>
            <a:pPr lvl="1">
              <a:buClr>
                <a:schemeClr val="tx1"/>
              </a:buClr>
            </a:pPr>
            <a:r>
              <a:rPr lang="en-US" dirty="0" smtClean="0">
                <a:solidFill>
                  <a:schemeClr val="tx2"/>
                </a:solidFill>
              </a:rPr>
              <a:t>Are </a:t>
            </a:r>
            <a:r>
              <a:rPr lang="en-US" b="1" dirty="0" smtClean="0">
                <a:solidFill>
                  <a:schemeClr val="tx2"/>
                </a:solidFill>
              </a:rPr>
              <a:t>not</a:t>
            </a:r>
            <a:r>
              <a:rPr lang="en-US" dirty="0" smtClean="0">
                <a:solidFill>
                  <a:schemeClr val="tx2"/>
                </a:solidFill>
              </a:rPr>
              <a:t> available for user SQL (your application SQL)</a:t>
            </a:r>
          </a:p>
        </p:txBody>
      </p:sp>
      <p:sp>
        <p:nvSpPr>
          <p:cNvPr id="8"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Reviewing</a:t>
            </a:r>
            <a:r>
              <a:rPr kumimoji="0" lang="en-US" sz="3600" b="0" i="0" u="none" strike="noStrike" kern="1200" cap="none" spc="0" normalizeH="0" noProof="0" dirty="0" smtClean="0">
                <a:ln>
                  <a:noFill/>
                </a:ln>
                <a:solidFill>
                  <a:schemeClr val="tx2"/>
                </a:solidFill>
                <a:effectLst/>
                <a:uLnTx/>
                <a:uFillTx/>
                <a:latin typeface="+mj-lt"/>
                <a:ea typeface="+mj-ea"/>
                <a:cs typeface="+mj-cs"/>
              </a:rPr>
              <a:t> Traces with APEX Applications</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p:transition spd="slow"/>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Documents and Settings\jberesni.ST-USERS\My Documents\JohnB\Other\Conferences User Groups\UKOUG2006\PerfPage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4966" y="1447800"/>
            <a:ext cx="11416442" cy="283210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pic>
      <p:sp>
        <p:nvSpPr>
          <p:cNvPr id="7" name="Rectangle 4"/>
          <p:cNvSpPr txBox="1">
            <a:spLocks noChangeArrowheads="1"/>
          </p:cNvSpPr>
          <p:nvPr/>
        </p:nvSpPr>
        <p:spPr bwMode="auto">
          <a:xfrm>
            <a:off x="922626" y="4711701"/>
            <a:ext cx="10047316" cy="9930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283584" indent="-283584" defTabSz="1218987" fontAlgn="base">
              <a:spcBef>
                <a:spcPts val="667"/>
              </a:spcBef>
              <a:spcAft>
                <a:spcPts val="267"/>
              </a:spcAft>
              <a:buClr>
                <a:schemeClr val="tx1"/>
              </a:buClr>
              <a:buFont typeface="Arial" pitchFamily="34" charset="0"/>
              <a:buChar char="•"/>
              <a:defRPr/>
            </a:pPr>
            <a:r>
              <a:rPr lang="en-US" sz="3200" dirty="0" smtClean="0">
                <a:solidFill>
                  <a:schemeClr val="tx2"/>
                </a:solidFill>
                <a:latin typeface="Arial" charset="0"/>
                <a:ea typeface="MS PGothic" charset="0"/>
                <a:cs typeface="ＭＳ Ｐゴシック" pitchFamily="127" charset="-128"/>
              </a:rPr>
              <a:t>Active Sessions by wait class over time</a:t>
            </a:r>
          </a:p>
          <a:p>
            <a:pPr marL="283584" indent="-283584" defTabSz="1218987" fontAlgn="base">
              <a:spcBef>
                <a:spcPts val="667"/>
              </a:spcBef>
              <a:spcAft>
                <a:spcPts val="267"/>
              </a:spcAft>
              <a:buClr>
                <a:schemeClr val="tx1"/>
              </a:buClr>
              <a:buFont typeface="Arial" pitchFamily="34" charset="0"/>
              <a:buChar char="•"/>
              <a:defRPr/>
            </a:pPr>
            <a:r>
              <a:rPr lang="en-US" sz="3200" dirty="0" smtClean="0">
                <a:solidFill>
                  <a:schemeClr val="tx2"/>
                </a:solidFill>
                <a:latin typeface="Arial" charset="0"/>
                <a:ea typeface="MS PGothic" charset="0"/>
                <a:cs typeface="ＭＳ Ｐゴシック" pitchFamily="127" charset="-128"/>
              </a:rPr>
              <a:t>Colored area = amount of DB time</a:t>
            </a:r>
            <a:endParaRPr lang="en-US" sz="3200" dirty="0">
              <a:solidFill>
                <a:schemeClr val="tx2"/>
              </a:solidFill>
              <a:latin typeface="Arial" charset="0"/>
              <a:ea typeface="MS PGothic" charset="0"/>
              <a:cs typeface="ＭＳ Ｐゴシック" pitchFamily="127" charset="-128"/>
            </a:endParaRPr>
          </a:p>
        </p:txBody>
      </p:sp>
      <p:sp>
        <p:nvSpPr>
          <p:cNvPr id="10"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Enterprise Manager Performance Page</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p:transition spd="slow"/>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txBox="1">
            <a:spLocks noChangeArrowheads="1"/>
          </p:cNvSpPr>
          <p:nvPr/>
        </p:nvSpPr>
        <p:spPr bwMode="auto">
          <a:xfrm>
            <a:off x="711015" y="1371600"/>
            <a:ext cx="11249270" cy="2297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283584" indent="-283584" defTabSz="1218987" fontAlgn="base">
              <a:spcBef>
                <a:spcPts val="667"/>
              </a:spcBef>
              <a:spcAft>
                <a:spcPts val="267"/>
              </a:spcAft>
              <a:buClr>
                <a:schemeClr val="tx2"/>
              </a:buClr>
              <a:buFont typeface="Arial" pitchFamily="34" charset="0"/>
              <a:buChar char="•"/>
              <a:defRPr/>
            </a:pPr>
            <a:r>
              <a:rPr lang="en-US" sz="3700" dirty="0" smtClean="0">
                <a:latin typeface="Arial" charset="0"/>
                <a:ea typeface="MS PGothic" charset="0"/>
                <a:cs typeface="ＭＳ Ｐゴシック" pitchFamily="127" charset="-128"/>
              </a:rPr>
              <a:t>Total time in database calls by </a:t>
            </a:r>
            <a:r>
              <a:rPr lang="en-US" sz="3700" dirty="0" smtClean="0">
                <a:solidFill>
                  <a:schemeClr val="tx2"/>
                </a:solidFill>
                <a:latin typeface="Arial" charset="0"/>
                <a:ea typeface="MS PGothic" charset="0"/>
                <a:cs typeface="ＭＳ Ｐゴシック" pitchFamily="127" charset="-128"/>
              </a:rPr>
              <a:t>foreground sessions</a:t>
            </a:r>
            <a:endParaRPr lang="en-US" sz="2700" dirty="0" smtClean="0">
              <a:solidFill>
                <a:schemeClr val="accent1"/>
              </a:solidFill>
              <a:latin typeface="Arial" charset="0"/>
              <a:ea typeface="MS PGothic" charset="0"/>
              <a:cs typeface="ＭＳ Ｐゴシック" pitchFamily="127" charset="-128"/>
            </a:endParaRPr>
          </a:p>
          <a:p>
            <a:pPr marL="283584" indent="-283584" defTabSz="1218987" fontAlgn="base">
              <a:spcBef>
                <a:spcPts val="667"/>
              </a:spcBef>
              <a:spcAft>
                <a:spcPts val="267"/>
              </a:spcAft>
              <a:buClr>
                <a:schemeClr val="tx2"/>
              </a:buClr>
              <a:buFont typeface="Arial" pitchFamily="34" charset="0"/>
              <a:buChar char="•"/>
              <a:defRPr/>
            </a:pPr>
            <a:r>
              <a:rPr lang="en-US" sz="3700" dirty="0" smtClean="0">
                <a:latin typeface="Arial" charset="0"/>
                <a:ea typeface="MS PGothic" charset="0"/>
                <a:cs typeface="ＭＳ Ｐゴシック" pitchFamily="127" charset="-128"/>
              </a:rPr>
              <a:t>Includes </a:t>
            </a:r>
            <a:r>
              <a:rPr lang="en-US" sz="3700" dirty="0" smtClean="0">
                <a:solidFill>
                  <a:schemeClr val="tx2"/>
                </a:solidFill>
                <a:latin typeface="Arial" charset="0"/>
                <a:ea typeface="MS PGothic" charset="0"/>
                <a:cs typeface="ＭＳ Ｐゴシック" pitchFamily="127" charset="-128"/>
              </a:rPr>
              <a:t>CPU</a:t>
            </a:r>
            <a:r>
              <a:rPr lang="en-US" sz="3700" dirty="0" smtClean="0">
                <a:latin typeface="Arial" charset="0"/>
                <a:ea typeface="MS PGothic" charset="0"/>
                <a:cs typeface="ＭＳ Ｐゴシック" pitchFamily="127" charset="-128"/>
              </a:rPr>
              <a:t> time, </a:t>
            </a:r>
            <a:r>
              <a:rPr lang="en-US" sz="3700" dirty="0" smtClean="0">
                <a:solidFill>
                  <a:schemeClr val="tx2"/>
                </a:solidFill>
                <a:latin typeface="Arial" charset="0"/>
                <a:ea typeface="MS PGothic" charset="0"/>
                <a:cs typeface="ＭＳ Ｐゴシック" pitchFamily="127" charset="-128"/>
              </a:rPr>
              <a:t>IO</a:t>
            </a:r>
            <a:r>
              <a:rPr lang="en-US" sz="3700" dirty="0" smtClean="0">
                <a:latin typeface="Arial" charset="0"/>
                <a:ea typeface="MS PGothic" charset="0"/>
                <a:cs typeface="ＭＳ Ｐゴシック" pitchFamily="127" charset="-128"/>
              </a:rPr>
              <a:t> time and </a:t>
            </a:r>
            <a:r>
              <a:rPr lang="en-US" sz="3700" dirty="0" smtClean="0">
                <a:solidFill>
                  <a:schemeClr val="tx2"/>
                </a:solidFill>
                <a:latin typeface="Arial" charset="0"/>
                <a:ea typeface="MS PGothic" charset="0"/>
                <a:cs typeface="ＭＳ Ｐゴシック" pitchFamily="127" charset="-128"/>
              </a:rPr>
              <a:t>non-idle wait</a:t>
            </a:r>
            <a:r>
              <a:rPr lang="en-US" sz="3700" dirty="0" smtClean="0">
                <a:latin typeface="Arial" charset="0"/>
                <a:ea typeface="MS PGothic" charset="0"/>
                <a:cs typeface="ＭＳ Ｐゴシック" pitchFamily="127" charset="-128"/>
              </a:rPr>
              <a:t> time</a:t>
            </a:r>
            <a:endParaRPr lang="en-US" sz="2700" dirty="0" smtClean="0">
              <a:latin typeface="Arial" charset="0"/>
              <a:ea typeface="MS PGothic" charset="0"/>
              <a:cs typeface="ＭＳ Ｐゴシック" pitchFamily="127" charset="-128"/>
            </a:endParaRPr>
          </a:p>
          <a:p>
            <a:pPr marL="283584" indent="-283584" defTabSz="1218987" fontAlgn="base">
              <a:spcBef>
                <a:spcPts val="667"/>
              </a:spcBef>
              <a:spcAft>
                <a:spcPts val="267"/>
              </a:spcAft>
              <a:buClr>
                <a:schemeClr val="tx2"/>
              </a:buClr>
              <a:buFont typeface="Arial" pitchFamily="34" charset="0"/>
              <a:buChar char="•"/>
              <a:defRPr/>
            </a:pPr>
            <a:r>
              <a:rPr lang="en-US" sz="3700" dirty="0" smtClean="0">
                <a:latin typeface="Arial" charset="0"/>
                <a:ea typeface="MS PGothic" charset="0"/>
                <a:cs typeface="ＭＳ Ｐゴシック" pitchFamily="127" charset="-128"/>
              </a:rPr>
              <a:t>DB time &lt;&gt; Response time</a:t>
            </a:r>
          </a:p>
          <a:p>
            <a:pPr marL="683564" lvl="1" indent="-302631" defTabSz="1218987" fontAlgn="base">
              <a:spcBef>
                <a:spcPts val="267"/>
              </a:spcBef>
              <a:spcAft>
                <a:spcPts val="267"/>
              </a:spcAft>
              <a:buFont typeface="Arial" pitchFamily="34" charset="0"/>
              <a:buChar char="–"/>
              <a:defRPr/>
            </a:pPr>
            <a:endParaRPr lang="en-US" sz="2700" dirty="0" smtClean="0">
              <a:latin typeface="Arial" charset="0"/>
              <a:ea typeface="MS PGothic" charset="0"/>
              <a:cs typeface="ＭＳ Ｐゴシック" pitchFamily="127" charset="-128"/>
            </a:endParaRPr>
          </a:p>
          <a:p>
            <a:pPr marL="683564" lvl="1" indent="-302631" defTabSz="1218987" fontAlgn="base">
              <a:spcBef>
                <a:spcPts val="267"/>
              </a:spcBef>
              <a:spcAft>
                <a:spcPts val="267"/>
              </a:spcAft>
              <a:buFont typeface="Arial" pitchFamily="34" charset="0"/>
              <a:buChar char="–"/>
              <a:defRPr/>
            </a:pPr>
            <a:endParaRPr lang="en-US" sz="2700" dirty="0">
              <a:latin typeface="Arial" charset="0"/>
              <a:ea typeface="MS PGothic" charset="0"/>
              <a:cs typeface="ＭＳ Ｐゴシック" pitchFamily="127" charset="-128"/>
            </a:endParaRPr>
          </a:p>
        </p:txBody>
      </p:sp>
      <p:sp>
        <p:nvSpPr>
          <p:cNvPr id="7" name="Text Box 4"/>
          <p:cNvSpPr txBox="1">
            <a:spLocks noChangeArrowheads="1"/>
          </p:cNvSpPr>
          <p:nvPr/>
        </p:nvSpPr>
        <p:spPr bwMode="auto">
          <a:xfrm>
            <a:off x="1149051" y="4256089"/>
            <a:ext cx="9909768" cy="16012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22745" tIns="61373" rIns="122745" bIns="61373">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algn="ctr" eaLnBrk="0" fontAlgn="base" hangingPunct="0">
              <a:lnSpc>
                <a:spcPct val="90000"/>
              </a:lnSpc>
              <a:spcBef>
                <a:spcPct val="50000"/>
              </a:spcBef>
              <a:spcAft>
                <a:spcPct val="0"/>
              </a:spcAft>
              <a:buClr>
                <a:schemeClr val="accent1"/>
              </a:buClr>
              <a:defRPr>
                <a:solidFill>
                  <a:schemeClr val="tx1"/>
                </a:solidFill>
                <a:latin typeface="Arial" charset="0"/>
                <a:ea typeface="MS PGothic" charset="0"/>
                <a:cs typeface="MS PGothic" charset="0"/>
              </a:defRPr>
            </a:lvl6pPr>
            <a:lvl7pPr marL="2971800" indent="-228600" algn="ctr" eaLnBrk="0" fontAlgn="base" hangingPunct="0">
              <a:lnSpc>
                <a:spcPct val="90000"/>
              </a:lnSpc>
              <a:spcBef>
                <a:spcPct val="50000"/>
              </a:spcBef>
              <a:spcAft>
                <a:spcPct val="0"/>
              </a:spcAft>
              <a:buClr>
                <a:schemeClr val="accent1"/>
              </a:buClr>
              <a:defRPr>
                <a:solidFill>
                  <a:schemeClr val="tx1"/>
                </a:solidFill>
                <a:latin typeface="Arial" charset="0"/>
                <a:ea typeface="MS PGothic" charset="0"/>
                <a:cs typeface="MS PGothic" charset="0"/>
              </a:defRPr>
            </a:lvl7pPr>
            <a:lvl8pPr marL="3429000" indent="-228600" algn="ctr" eaLnBrk="0" fontAlgn="base" hangingPunct="0">
              <a:lnSpc>
                <a:spcPct val="90000"/>
              </a:lnSpc>
              <a:spcBef>
                <a:spcPct val="50000"/>
              </a:spcBef>
              <a:spcAft>
                <a:spcPct val="0"/>
              </a:spcAft>
              <a:buClr>
                <a:schemeClr val="accent1"/>
              </a:buClr>
              <a:defRPr>
                <a:solidFill>
                  <a:schemeClr val="tx1"/>
                </a:solidFill>
                <a:latin typeface="Arial" charset="0"/>
                <a:ea typeface="MS PGothic" charset="0"/>
                <a:cs typeface="MS PGothic" charset="0"/>
              </a:defRPr>
            </a:lvl8pPr>
            <a:lvl9pPr marL="3886200" indent="-228600" algn="ctr" eaLnBrk="0" fontAlgn="base" hangingPunct="0">
              <a:lnSpc>
                <a:spcPct val="90000"/>
              </a:lnSpc>
              <a:spcBef>
                <a:spcPct val="50000"/>
              </a:spcBef>
              <a:spcAft>
                <a:spcPct val="0"/>
              </a:spcAft>
              <a:buClr>
                <a:schemeClr val="accent1"/>
              </a:buClr>
              <a:defRPr>
                <a:solidFill>
                  <a:schemeClr val="tx1"/>
                </a:solidFill>
                <a:latin typeface="Arial" charset="0"/>
                <a:ea typeface="MS PGothic" charset="0"/>
                <a:cs typeface="MS PGothic" charset="0"/>
              </a:defRPr>
            </a:lvl9pPr>
          </a:lstStyle>
          <a:p>
            <a:pPr algn="ctr" eaLnBrk="1" hangingPunct="1"/>
            <a:r>
              <a:rPr lang="en-US" sz="3200" b="1" i="1" dirty="0" smtClean="0">
                <a:solidFill>
                  <a:schemeClr val="tx2"/>
                </a:solidFill>
              </a:rPr>
              <a:t>Database </a:t>
            </a:r>
            <a:r>
              <a:rPr lang="en-US" sz="3200" b="1" i="1" dirty="0">
                <a:solidFill>
                  <a:schemeClr val="tx2"/>
                </a:solidFill>
              </a:rPr>
              <a:t>time is total time spent by user processes either actively working or </a:t>
            </a:r>
            <a:r>
              <a:rPr lang="en-US" sz="3200" b="1" i="1" dirty="0" smtClean="0">
                <a:solidFill>
                  <a:schemeClr val="tx2"/>
                </a:solidFill>
              </a:rPr>
              <a:t/>
            </a:r>
            <a:br>
              <a:rPr lang="en-US" sz="3200" b="1" i="1" dirty="0" smtClean="0">
                <a:solidFill>
                  <a:schemeClr val="tx2"/>
                </a:solidFill>
              </a:rPr>
            </a:br>
            <a:r>
              <a:rPr lang="en-US" sz="3200" b="1" i="1" dirty="0" smtClean="0">
                <a:solidFill>
                  <a:schemeClr val="tx2"/>
                </a:solidFill>
              </a:rPr>
              <a:t>actively </a:t>
            </a:r>
            <a:r>
              <a:rPr lang="en-US" sz="3200" b="1" i="1" dirty="0">
                <a:solidFill>
                  <a:schemeClr val="tx2"/>
                </a:solidFill>
              </a:rPr>
              <a:t>waiting in a database call.</a:t>
            </a:r>
          </a:p>
        </p:txBody>
      </p:sp>
      <p:sp>
        <p:nvSpPr>
          <p:cNvPr id="10"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Database Time</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p:transition spd="slow"/>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027"/>
          <p:cNvSpPr txBox="1">
            <a:spLocks noChangeArrowheads="1"/>
          </p:cNvSpPr>
          <p:nvPr/>
        </p:nvSpPr>
        <p:spPr bwMode="auto">
          <a:xfrm>
            <a:off x="1065212" y="1295400"/>
            <a:ext cx="10047316" cy="47187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283584" indent="-283584" defTabSz="1218987" fontAlgn="base">
              <a:lnSpc>
                <a:spcPct val="90000"/>
              </a:lnSpc>
              <a:spcBef>
                <a:spcPts val="667"/>
              </a:spcBef>
              <a:spcAft>
                <a:spcPts val="267"/>
              </a:spcAft>
              <a:buClr>
                <a:schemeClr val="tx1"/>
              </a:buClr>
              <a:buFont typeface="Arial" pitchFamily="34" charset="0"/>
              <a:buChar char="•"/>
              <a:defRPr/>
            </a:pPr>
            <a:r>
              <a:rPr lang="en-US" sz="2400" dirty="0" smtClean="0">
                <a:solidFill>
                  <a:schemeClr val="tx2"/>
                </a:solidFill>
                <a:latin typeface="Arial" charset="0"/>
                <a:ea typeface="MS PGothic" charset="0"/>
                <a:cs typeface="ＭＳ Ｐゴシック" pitchFamily="127" charset="-128"/>
              </a:rPr>
              <a:t>V$SYS_TIME_MODEL, V$SESS_TIME_MODEL</a:t>
            </a:r>
          </a:p>
          <a:p>
            <a:pPr marL="683564" lvl="1" indent="-302631" defTabSz="1218987" fontAlgn="base">
              <a:lnSpc>
                <a:spcPct val="90000"/>
              </a:lnSpc>
              <a:spcBef>
                <a:spcPts val="267"/>
              </a:spcBef>
              <a:spcAft>
                <a:spcPts val="267"/>
              </a:spcAft>
              <a:buClr>
                <a:schemeClr val="tx1"/>
              </a:buClr>
              <a:buFont typeface="Arial" pitchFamily="34" charset="0"/>
              <a:buChar char="–"/>
              <a:defRPr/>
            </a:pPr>
            <a:r>
              <a:rPr lang="en-US" sz="2100" dirty="0" smtClean="0">
                <a:solidFill>
                  <a:schemeClr val="tx2"/>
                </a:solidFill>
                <a:latin typeface="Arial" charset="0"/>
                <a:ea typeface="MS PGothic" charset="0"/>
                <a:cs typeface="ＭＳ Ｐゴシック" pitchFamily="127" charset="-128"/>
              </a:rPr>
              <a:t>STAT_NAME = </a:t>
            </a:r>
            <a:r>
              <a:rPr lang="ja-JP" altLang="en-US" sz="2100" smtClean="0">
                <a:solidFill>
                  <a:schemeClr val="tx2"/>
                </a:solidFill>
                <a:latin typeface="Arial" charset="0"/>
                <a:ea typeface="MS PGothic" charset="0"/>
                <a:cs typeface="ＭＳ Ｐゴシック" pitchFamily="127" charset="-128"/>
              </a:rPr>
              <a:t>‘</a:t>
            </a:r>
            <a:r>
              <a:rPr lang="en-US" sz="2100" dirty="0" smtClean="0">
                <a:solidFill>
                  <a:schemeClr val="tx2"/>
                </a:solidFill>
                <a:latin typeface="Arial" charset="0"/>
                <a:ea typeface="MS PGothic" charset="0"/>
                <a:cs typeface="ＭＳ Ｐゴシック" pitchFamily="127" charset="-128"/>
              </a:rPr>
              <a:t>DB time</a:t>
            </a:r>
            <a:r>
              <a:rPr lang="ja-JP" altLang="en-US" sz="2100" smtClean="0">
                <a:solidFill>
                  <a:schemeClr val="tx2"/>
                </a:solidFill>
                <a:latin typeface="Arial" charset="0"/>
                <a:ea typeface="MS PGothic" charset="0"/>
                <a:cs typeface="ＭＳ Ｐゴシック" pitchFamily="127" charset="-128"/>
              </a:rPr>
              <a:t>’</a:t>
            </a:r>
            <a:endParaRPr lang="en-US" altLang="ja-JP" sz="2100" dirty="0" smtClean="0">
              <a:solidFill>
                <a:schemeClr val="tx2"/>
              </a:solidFill>
              <a:latin typeface="Arial" charset="0"/>
              <a:ea typeface="MS PGothic" charset="0"/>
              <a:cs typeface="ＭＳ Ｐゴシック" pitchFamily="127" charset="-128"/>
            </a:endParaRPr>
          </a:p>
          <a:p>
            <a:pPr marL="683564" lvl="1" indent="-302631" defTabSz="1218987" fontAlgn="base">
              <a:lnSpc>
                <a:spcPct val="90000"/>
              </a:lnSpc>
              <a:spcBef>
                <a:spcPts val="267"/>
              </a:spcBef>
              <a:spcAft>
                <a:spcPts val="267"/>
              </a:spcAft>
              <a:buClr>
                <a:schemeClr val="tx1"/>
              </a:buClr>
              <a:buFont typeface="Arial" pitchFamily="34" charset="0"/>
              <a:buChar char="–"/>
              <a:defRPr/>
            </a:pPr>
            <a:r>
              <a:rPr lang="en-US" sz="2100" dirty="0" smtClean="0">
                <a:solidFill>
                  <a:schemeClr val="tx2"/>
                </a:solidFill>
                <a:latin typeface="Arial" charset="0"/>
                <a:ea typeface="MS PGothic" charset="0"/>
                <a:cs typeface="ＭＳ Ｐゴシック" pitchFamily="127" charset="-128"/>
              </a:rPr>
              <a:t>Cumulative database processing time</a:t>
            </a:r>
          </a:p>
          <a:p>
            <a:pPr marL="283584" indent="-283584" defTabSz="1218987" fontAlgn="base">
              <a:lnSpc>
                <a:spcPct val="90000"/>
              </a:lnSpc>
              <a:spcBef>
                <a:spcPts val="667"/>
              </a:spcBef>
              <a:spcAft>
                <a:spcPts val="267"/>
              </a:spcAft>
              <a:buClr>
                <a:schemeClr val="tx1"/>
              </a:buClr>
              <a:buFont typeface="Arial" pitchFamily="34" charset="0"/>
              <a:buChar char="•"/>
              <a:defRPr/>
            </a:pPr>
            <a:r>
              <a:rPr lang="en-US" sz="2400" dirty="0" smtClean="0">
                <a:solidFill>
                  <a:schemeClr val="tx2"/>
                </a:solidFill>
                <a:latin typeface="Arial" charset="0"/>
                <a:ea typeface="MS PGothic" charset="0"/>
                <a:cs typeface="ＭＳ Ｐゴシック" pitchFamily="127" charset="-128"/>
              </a:rPr>
              <a:t>V$SYSMETRIC_HISTORY </a:t>
            </a:r>
          </a:p>
          <a:p>
            <a:pPr marL="683564" lvl="1" indent="-302631" defTabSz="1218987" fontAlgn="base">
              <a:lnSpc>
                <a:spcPct val="90000"/>
              </a:lnSpc>
              <a:spcBef>
                <a:spcPts val="267"/>
              </a:spcBef>
              <a:spcAft>
                <a:spcPts val="267"/>
              </a:spcAft>
              <a:buClr>
                <a:schemeClr val="tx1"/>
              </a:buClr>
              <a:buFont typeface="Arial" pitchFamily="34" charset="0"/>
              <a:buChar char="–"/>
              <a:defRPr/>
            </a:pPr>
            <a:r>
              <a:rPr lang="ja-JP" altLang="en-US" sz="2100" smtClean="0">
                <a:solidFill>
                  <a:schemeClr val="tx2"/>
                </a:solidFill>
                <a:latin typeface="Arial" charset="0"/>
                <a:ea typeface="MS PGothic" charset="0"/>
                <a:cs typeface="ＭＳ Ｐゴシック" pitchFamily="127" charset="-128"/>
              </a:rPr>
              <a:t>“</a:t>
            </a:r>
            <a:r>
              <a:rPr lang="en-US" sz="2100" dirty="0" smtClean="0">
                <a:solidFill>
                  <a:schemeClr val="tx2"/>
                </a:solidFill>
                <a:latin typeface="Arial" charset="0"/>
                <a:ea typeface="MS PGothic" charset="0"/>
                <a:cs typeface="ＭＳ Ｐゴシック" pitchFamily="127" charset="-128"/>
              </a:rPr>
              <a:t>Database Time Per Second</a:t>
            </a:r>
            <a:r>
              <a:rPr lang="ja-JP" altLang="en-US" sz="2100" smtClean="0">
                <a:solidFill>
                  <a:schemeClr val="tx2"/>
                </a:solidFill>
                <a:latin typeface="Arial" charset="0"/>
                <a:ea typeface="MS PGothic" charset="0"/>
                <a:cs typeface="ＭＳ Ｐゴシック" pitchFamily="127" charset="-128"/>
              </a:rPr>
              <a:t>”</a:t>
            </a:r>
            <a:r>
              <a:rPr lang="en-US" sz="2100" dirty="0" smtClean="0">
                <a:solidFill>
                  <a:schemeClr val="tx2"/>
                </a:solidFill>
                <a:latin typeface="Arial" charset="0"/>
                <a:ea typeface="MS PGothic" charset="0"/>
                <a:cs typeface="ＭＳ Ｐゴシック" pitchFamily="127" charset="-128"/>
              </a:rPr>
              <a:t>, </a:t>
            </a:r>
            <a:r>
              <a:rPr lang="ja-JP" altLang="en-US" sz="2100" smtClean="0">
                <a:solidFill>
                  <a:schemeClr val="tx2"/>
                </a:solidFill>
                <a:latin typeface="Arial" charset="0"/>
                <a:ea typeface="MS PGothic" charset="0"/>
                <a:cs typeface="ＭＳ Ｐゴシック" pitchFamily="127" charset="-128"/>
              </a:rPr>
              <a:t>“</a:t>
            </a:r>
            <a:r>
              <a:rPr lang="en-US" sz="2100" dirty="0" smtClean="0">
                <a:solidFill>
                  <a:schemeClr val="tx2"/>
                </a:solidFill>
                <a:latin typeface="Arial" charset="0"/>
                <a:ea typeface="MS PGothic" charset="0"/>
                <a:cs typeface="ＭＳ Ｐゴシック" pitchFamily="127" charset="-128"/>
              </a:rPr>
              <a:t>CPU Usage Per Sec</a:t>
            </a:r>
            <a:r>
              <a:rPr lang="ja-JP" altLang="en-US" sz="2100" smtClean="0">
                <a:solidFill>
                  <a:schemeClr val="tx2"/>
                </a:solidFill>
                <a:latin typeface="Arial" charset="0"/>
                <a:ea typeface="MS PGothic" charset="0"/>
                <a:cs typeface="ＭＳ Ｐゴシック" pitchFamily="127" charset="-128"/>
              </a:rPr>
              <a:t>”</a:t>
            </a:r>
            <a:r>
              <a:rPr lang="en-US" sz="2100" dirty="0" smtClean="0">
                <a:solidFill>
                  <a:schemeClr val="tx2"/>
                </a:solidFill>
                <a:latin typeface="Arial" charset="0"/>
                <a:ea typeface="MS PGothic" charset="0"/>
                <a:cs typeface="ＭＳ Ｐゴシック" pitchFamily="127" charset="-128"/>
              </a:rPr>
              <a:t> </a:t>
            </a:r>
          </a:p>
          <a:p>
            <a:pPr marL="683564" lvl="1" indent="-302631" defTabSz="1218987" fontAlgn="base">
              <a:lnSpc>
                <a:spcPct val="90000"/>
              </a:lnSpc>
              <a:spcBef>
                <a:spcPts val="267"/>
              </a:spcBef>
              <a:spcAft>
                <a:spcPts val="267"/>
              </a:spcAft>
              <a:buClr>
                <a:schemeClr val="tx1"/>
              </a:buClr>
              <a:buFont typeface="Arial" pitchFamily="34" charset="0"/>
              <a:buChar char="–"/>
              <a:defRPr/>
            </a:pPr>
            <a:r>
              <a:rPr lang="en-US" sz="2100" dirty="0" smtClean="0">
                <a:solidFill>
                  <a:schemeClr val="tx2"/>
                </a:solidFill>
                <a:latin typeface="Arial" charset="0"/>
                <a:ea typeface="MS PGothic" charset="0"/>
                <a:cs typeface="ＭＳ Ｐゴシック" pitchFamily="127" charset="-128"/>
              </a:rPr>
              <a:t>10g units = </a:t>
            </a:r>
            <a:r>
              <a:rPr lang="en-US" sz="2100" dirty="0" err="1" smtClean="0">
                <a:solidFill>
                  <a:schemeClr val="tx2"/>
                </a:solidFill>
                <a:latin typeface="Arial" charset="0"/>
                <a:ea typeface="MS PGothic" charset="0"/>
                <a:cs typeface="ＭＳ Ｐゴシック" pitchFamily="127" charset="-128"/>
              </a:rPr>
              <a:t>centi-secs</a:t>
            </a:r>
            <a:r>
              <a:rPr lang="en-US" sz="2100" dirty="0" smtClean="0">
                <a:solidFill>
                  <a:schemeClr val="tx2"/>
                </a:solidFill>
                <a:latin typeface="Arial" charset="0"/>
                <a:ea typeface="MS PGothic" charset="0"/>
                <a:cs typeface="ＭＳ Ｐゴシック" pitchFamily="127" charset="-128"/>
              </a:rPr>
              <a:t>/sec (100xAvg. Active Sessions)</a:t>
            </a:r>
          </a:p>
          <a:p>
            <a:pPr marL="683564" lvl="1" indent="-302631" defTabSz="1218987" fontAlgn="base">
              <a:lnSpc>
                <a:spcPct val="90000"/>
              </a:lnSpc>
              <a:spcBef>
                <a:spcPts val="267"/>
              </a:spcBef>
              <a:spcAft>
                <a:spcPts val="267"/>
              </a:spcAft>
              <a:buClr>
                <a:schemeClr val="tx1"/>
              </a:buClr>
              <a:buFont typeface="Arial" pitchFamily="34" charset="0"/>
              <a:buChar char="–"/>
              <a:defRPr/>
            </a:pPr>
            <a:r>
              <a:rPr lang="en-US" sz="2100" dirty="0" smtClean="0">
                <a:solidFill>
                  <a:schemeClr val="tx2"/>
                </a:solidFill>
                <a:latin typeface="Arial" charset="0"/>
                <a:ea typeface="MS PGothic" charset="0"/>
                <a:cs typeface="ＭＳ Ｐゴシック" pitchFamily="127" charset="-128"/>
              </a:rPr>
              <a:t>11g new metric </a:t>
            </a:r>
            <a:r>
              <a:rPr lang="ja-JP" altLang="en-US" sz="2100" smtClean="0">
                <a:solidFill>
                  <a:schemeClr val="tx2"/>
                </a:solidFill>
                <a:latin typeface="Arial" charset="0"/>
                <a:ea typeface="MS PGothic" charset="0"/>
                <a:cs typeface="ＭＳ Ｐゴシック" pitchFamily="127" charset="-128"/>
              </a:rPr>
              <a:t>“</a:t>
            </a:r>
            <a:r>
              <a:rPr lang="en-US" sz="2100" dirty="0" smtClean="0">
                <a:solidFill>
                  <a:schemeClr val="tx2"/>
                </a:solidFill>
                <a:latin typeface="Arial" charset="0"/>
                <a:ea typeface="MS PGothic" charset="0"/>
                <a:cs typeface="ＭＳ Ｐゴシック" pitchFamily="127" charset="-128"/>
              </a:rPr>
              <a:t>Average Active Sessions</a:t>
            </a:r>
            <a:r>
              <a:rPr lang="ja-JP" altLang="en-US" sz="2100" smtClean="0">
                <a:solidFill>
                  <a:schemeClr val="tx2"/>
                </a:solidFill>
                <a:latin typeface="Arial" charset="0"/>
                <a:ea typeface="MS PGothic" charset="0"/>
                <a:cs typeface="ＭＳ Ｐゴシック" pitchFamily="127" charset="-128"/>
              </a:rPr>
              <a:t>”</a:t>
            </a:r>
            <a:endParaRPr lang="en-US" sz="2100" dirty="0" smtClean="0">
              <a:solidFill>
                <a:schemeClr val="tx2"/>
              </a:solidFill>
              <a:latin typeface="Arial" charset="0"/>
              <a:ea typeface="MS PGothic" charset="0"/>
              <a:cs typeface="ＭＳ Ｐゴシック" pitchFamily="127" charset="-128"/>
            </a:endParaRPr>
          </a:p>
          <a:p>
            <a:pPr marL="283584" indent="-283584" defTabSz="1218987" fontAlgn="base">
              <a:lnSpc>
                <a:spcPct val="90000"/>
              </a:lnSpc>
              <a:spcBef>
                <a:spcPts val="667"/>
              </a:spcBef>
              <a:spcAft>
                <a:spcPts val="267"/>
              </a:spcAft>
              <a:buClr>
                <a:schemeClr val="tx1"/>
              </a:buClr>
              <a:buFont typeface="Arial" pitchFamily="34" charset="0"/>
              <a:buChar char="•"/>
              <a:defRPr/>
            </a:pPr>
            <a:r>
              <a:rPr lang="en-US" sz="2400" dirty="0" smtClean="0">
                <a:solidFill>
                  <a:schemeClr val="tx2"/>
                </a:solidFill>
                <a:latin typeface="Arial" charset="0"/>
                <a:ea typeface="MS PGothic" charset="0"/>
                <a:cs typeface="ＭＳ Ｐゴシック" pitchFamily="127" charset="-128"/>
              </a:rPr>
              <a:t>V$SQL</a:t>
            </a:r>
          </a:p>
          <a:p>
            <a:pPr marL="683564" lvl="1" indent="-302631" defTabSz="1218987" fontAlgn="base">
              <a:lnSpc>
                <a:spcPct val="90000"/>
              </a:lnSpc>
              <a:spcBef>
                <a:spcPts val="267"/>
              </a:spcBef>
              <a:spcAft>
                <a:spcPts val="267"/>
              </a:spcAft>
              <a:buClr>
                <a:schemeClr val="tx1"/>
              </a:buClr>
              <a:buFont typeface="Arial" pitchFamily="34" charset="0"/>
              <a:buChar char="–"/>
              <a:defRPr/>
            </a:pPr>
            <a:r>
              <a:rPr lang="en-US" sz="2100" dirty="0" smtClean="0">
                <a:solidFill>
                  <a:schemeClr val="tx2"/>
                </a:solidFill>
                <a:latin typeface="Arial" charset="0"/>
                <a:ea typeface="MS PGothic" charset="0"/>
                <a:cs typeface="ＭＳ Ｐゴシック" pitchFamily="127" charset="-128"/>
              </a:rPr>
              <a:t>ELAPSED_TIME and CPU_TIME</a:t>
            </a:r>
          </a:p>
          <a:p>
            <a:pPr marL="683564" lvl="1" indent="-302631" defTabSz="1218987" fontAlgn="base">
              <a:lnSpc>
                <a:spcPct val="90000"/>
              </a:lnSpc>
              <a:spcBef>
                <a:spcPts val="267"/>
              </a:spcBef>
              <a:spcAft>
                <a:spcPts val="267"/>
              </a:spcAft>
              <a:buClr>
                <a:schemeClr val="tx1"/>
              </a:buClr>
              <a:buFont typeface="Arial" pitchFamily="34" charset="0"/>
              <a:buChar char="–"/>
              <a:defRPr/>
            </a:pPr>
            <a:r>
              <a:rPr lang="en-US" sz="2100" dirty="0" smtClean="0">
                <a:solidFill>
                  <a:schemeClr val="tx2"/>
                </a:solidFill>
                <a:latin typeface="Arial" charset="0"/>
                <a:ea typeface="MS PGothic" charset="0"/>
                <a:cs typeface="ＭＳ Ｐゴシック" pitchFamily="127" charset="-128"/>
              </a:rPr>
              <a:t>Wait class times: </a:t>
            </a:r>
            <a:br>
              <a:rPr lang="en-US" sz="2100" dirty="0" smtClean="0">
                <a:solidFill>
                  <a:schemeClr val="tx2"/>
                </a:solidFill>
                <a:latin typeface="Arial" charset="0"/>
                <a:ea typeface="MS PGothic" charset="0"/>
                <a:cs typeface="ＭＳ Ｐゴシック" pitchFamily="127" charset="-128"/>
              </a:rPr>
            </a:br>
            <a:r>
              <a:rPr lang="en-US" sz="2100" dirty="0" smtClean="0">
                <a:solidFill>
                  <a:schemeClr val="tx2"/>
                </a:solidFill>
                <a:latin typeface="Arial" charset="0"/>
                <a:ea typeface="MS PGothic" charset="0"/>
                <a:cs typeface="ＭＳ Ｐゴシック" pitchFamily="127" charset="-128"/>
              </a:rPr>
              <a:t>APPLICATION, CONCURRENCY, CLUSTER, USER_IO</a:t>
            </a:r>
          </a:p>
          <a:p>
            <a:pPr marL="283584" indent="-283584" defTabSz="1218987" fontAlgn="base">
              <a:lnSpc>
                <a:spcPct val="90000"/>
              </a:lnSpc>
              <a:spcBef>
                <a:spcPts val="667"/>
              </a:spcBef>
              <a:spcAft>
                <a:spcPts val="267"/>
              </a:spcAft>
              <a:buClr>
                <a:schemeClr val="tx1"/>
              </a:buClr>
              <a:buFont typeface="Arial" pitchFamily="34" charset="0"/>
              <a:buChar char="•"/>
              <a:defRPr/>
            </a:pPr>
            <a:r>
              <a:rPr lang="en-US" sz="2400" dirty="0" smtClean="0">
                <a:solidFill>
                  <a:schemeClr val="tx2"/>
                </a:solidFill>
                <a:latin typeface="Arial" charset="0"/>
                <a:ea typeface="MS PGothic" charset="0"/>
                <a:cs typeface="ＭＳ Ｐゴシック" pitchFamily="127" charset="-128"/>
              </a:rPr>
              <a:t>V$ACTIVE_SESSION_HISTORY</a:t>
            </a:r>
            <a:endParaRPr lang="en-US" sz="2400" dirty="0">
              <a:solidFill>
                <a:schemeClr val="tx2"/>
              </a:solidFill>
              <a:latin typeface="Arial" charset="0"/>
              <a:ea typeface="MS PGothic" charset="0"/>
              <a:cs typeface="ＭＳ Ｐゴシック" pitchFamily="127" charset="-128"/>
            </a:endParaRPr>
          </a:p>
        </p:txBody>
      </p:sp>
      <p:sp>
        <p:nvSpPr>
          <p:cNvPr id="8"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How to query Database Time</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p:transition spd="slow"/>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txBox="1">
            <a:spLocks noChangeArrowheads="1"/>
          </p:cNvSpPr>
          <p:nvPr/>
        </p:nvSpPr>
        <p:spPr bwMode="auto">
          <a:xfrm>
            <a:off x="1039014" y="1371600"/>
            <a:ext cx="10387723" cy="24901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283584" indent="-283584" defTabSz="1218987" fontAlgn="base">
              <a:spcBef>
                <a:spcPts val="667"/>
              </a:spcBef>
              <a:spcAft>
                <a:spcPts val="267"/>
              </a:spcAft>
              <a:buClr>
                <a:schemeClr val="tx1"/>
              </a:buClr>
              <a:buFont typeface="Arial" pitchFamily="34" charset="0"/>
              <a:buChar char="•"/>
              <a:defRPr/>
            </a:pPr>
            <a:r>
              <a:rPr lang="en-US" sz="2800" dirty="0" smtClean="0">
                <a:solidFill>
                  <a:schemeClr val="tx2"/>
                </a:solidFill>
                <a:latin typeface="Arial" charset="0"/>
                <a:ea typeface="MS PGothic" charset="0"/>
                <a:cs typeface="ＭＳ Ｐゴシック" pitchFamily="127" charset="-128"/>
              </a:rPr>
              <a:t>All </a:t>
            </a:r>
            <a:r>
              <a:rPr lang="ja-JP" altLang="en-US" sz="2800" smtClean="0">
                <a:solidFill>
                  <a:schemeClr val="tx2"/>
                </a:solidFill>
                <a:latin typeface="Arial" charset="0"/>
                <a:ea typeface="MS PGothic" charset="0"/>
                <a:cs typeface="ＭＳ Ｐゴシック" pitchFamily="127" charset="-128"/>
              </a:rPr>
              <a:t>‘</a:t>
            </a:r>
            <a:r>
              <a:rPr lang="en-US" sz="2800" dirty="0" smtClean="0">
                <a:solidFill>
                  <a:schemeClr val="tx2"/>
                </a:solidFill>
                <a:latin typeface="Arial" charset="0"/>
                <a:ea typeface="MS PGothic" charset="0"/>
                <a:cs typeface="ＭＳ Ｐゴシック" pitchFamily="127" charset="-128"/>
              </a:rPr>
              <a:t>Active</a:t>
            </a:r>
            <a:r>
              <a:rPr lang="ja-JP" altLang="en-US" sz="2800" smtClean="0">
                <a:solidFill>
                  <a:schemeClr val="tx2"/>
                </a:solidFill>
                <a:latin typeface="Arial" charset="0"/>
                <a:ea typeface="MS PGothic" charset="0"/>
                <a:cs typeface="ＭＳ Ｐゴシック" pitchFamily="127" charset="-128"/>
              </a:rPr>
              <a:t>’</a:t>
            </a:r>
            <a:r>
              <a:rPr lang="en-US" sz="2800" dirty="0" smtClean="0">
                <a:solidFill>
                  <a:schemeClr val="tx2"/>
                </a:solidFill>
                <a:latin typeface="Arial" charset="0"/>
                <a:ea typeface="MS PGothic" charset="0"/>
                <a:cs typeface="ＭＳ Ｐゴシック" pitchFamily="127" charset="-128"/>
              </a:rPr>
              <a:t> sessions captured every second</a:t>
            </a:r>
          </a:p>
          <a:p>
            <a:pPr marL="683564" lvl="1" indent="-302631" defTabSz="1218987" fontAlgn="base">
              <a:spcBef>
                <a:spcPts val="267"/>
              </a:spcBef>
              <a:spcAft>
                <a:spcPts val="267"/>
              </a:spcAft>
              <a:buClr>
                <a:schemeClr val="tx1"/>
              </a:buClr>
              <a:buFont typeface="Arial" pitchFamily="34" charset="0"/>
              <a:buChar char="–"/>
              <a:defRPr/>
            </a:pPr>
            <a:r>
              <a:rPr lang="en-US" sz="2800" dirty="0" smtClean="0">
                <a:solidFill>
                  <a:schemeClr val="tx2"/>
                </a:solidFill>
                <a:latin typeface="Arial" charset="0"/>
                <a:ea typeface="MS PGothic" charset="0"/>
                <a:cs typeface="ＭＳ Ｐゴシック" pitchFamily="127" charset="-128"/>
              </a:rPr>
              <a:t>Foregrounds and backgrounds are sampled</a:t>
            </a:r>
          </a:p>
          <a:p>
            <a:pPr marL="683564" lvl="1" indent="-302631" defTabSz="1218987" fontAlgn="base">
              <a:spcBef>
                <a:spcPts val="267"/>
              </a:spcBef>
              <a:spcAft>
                <a:spcPts val="267"/>
              </a:spcAft>
              <a:buClr>
                <a:schemeClr val="tx1"/>
              </a:buClr>
              <a:buFont typeface="Arial" pitchFamily="34" charset="0"/>
              <a:buChar char="–"/>
              <a:defRPr/>
            </a:pPr>
            <a:r>
              <a:rPr lang="en-US" sz="2800" dirty="0" smtClean="0">
                <a:solidFill>
                  <a:schemeClr val="tx2"/>
                </a:solidFill>
                <a:latin typeface="Arial" charset="0"/>
                <a:ea typeface="MS PGothic" charset="0"/>
                <a:cs typeface="ＭＳ Ｐゴシック" pitchFamily="127" charset="-128"/>
              </a:rPr>
              <a:t>Active foregrounds contribute to DB Time</a:t>
            </a:r>
          </a:p>
          <a:p>
            <a:pPr marL="283584" indent="-283584" defTabSz="1218987" fontAlgn="base">
              <a:spcBef>
                <a:spcPts val="667"/>
              </a:spcBef>
              <a:spcAft>
                <a:spcPts val="267"/>
              </a:spcAft>
              <a:buClr>
                <a:schemeClr val="tx1"/>
              </a:buClr>
              <a:buFont typeface="Arial" pitchFamily="34" charset="0"/>
              <a:buChar char="•"/>
              <a:defRPr/>
            </a:pPr>
            <a:r>
              <a:rPr lang="en-US" sz="2800" dirty="0" smtClean="0">
                <a:solidFill>
                  <a:schemeClr val="tx2"/>
                </a:solidFill>
                <a:latin typeface="Arial" charset="0"/>
                <a:ea typeface="MS PGothic" charset="0"/>
                <a:cs typeface="ＭＳ Ｐゴシック" pitchFamily="127" charset="-128"/>
              </a:rPr>
              <a:t>In-memory: V$ACTIVE_SESSION_HISTORY </a:t>
            </a:r>
          </a:p>
          <a:p>
            <a:pPr marL="683564" lvl="1" indent="-302631" defTabSz="1218987" fontAlgn="base">
              <a:spcBef>
                <a:spcPts val="267"/>
              </a:spcBef>
              <a:spcAft>
                <a:spcPts val="267"/>
              </a:spcAft>
              <a:buClr>
                <a:schemeClr val="tx1"/>
              </a:buClr>
              <a:buFont typeface="Arial" pitchFamily="34" charset="0"/>
              <a:buChar char="–"/>
              <a:defRPr/>
            </a:pPr>
            <a:r>
              <a:rPr lang="en-US" sz="2800" dirty="0" smtClean="0">
                <a:solidFill>
                  <a:schemeClr val="tx2"/>
                </a:solidFill>
                <a:latin typeface="Arial" charset="0"/>
                <a:ea typeface="MS PGothic" charset="0"/>
                <a:cs typeface="ＭＳ Ｐゴシック" pitchFamily="127" charset="-128"/>
              </a:rPr>
              <a:t>Sampling interval = 1 second</a:t>
            </a:r>
          </a:p>
          <a:p>
            <a:pPr marL="283584" indent="-283584" defTabSz="1218987" fontAlgn="base">
              <a:spcBef>
                <a:spcPts val="667"/>
              </a:spcBef>
              <a:spcAft>
                <a:spcPts val="267"/>
              </a:spcAft>
              <a:buClr>
                <a:schemeClr val="tx1"/>
              </a:buClr>
              <a:buFont typeface="Arial" pitchFamily="34" charset="0"/>
              <a:buChar char="•"/>
              <a:defRPr/>
            </a:pPr>
            <a:r>
              <a:rPr lang="en-US" sz="2800" dirty="0" smtClean="0">
                <a:solidFill>
                  <a:schemeClr val="tx2"/>
                </a:solidFill>
                <a:latin typeface="Arial" charset="0"/>
                <a:ea typeface="MS PGothic" charset="0"/>
                <a:cs typeface="ＭＳ Ｐゴシック" pitchFamily="127" charset="-128"/>
              </a:rPr>
              <a:t>On-disk: DBA_HIST_ACTIVE_SESS_HISTORY</a:t>
            </a:r>
          </a:p>
          <a:p>
            <a:pPr marL="683564" lvl="1" indent="-302631" defTabSz="1218987" fontAlgn="base">
              <a:spcBef>
                <a:spcPts val="267"/>
              </a:spcBef>
              <a:spcAft>
                <a:spcPts val="267"/>
              </a:spcAft>
              <a:buClr>
                <a:schemeClr val="tx1"/>
              </a:buClr>
              <a:buFont typeface="Arial" pitchFamily="34" charset="0"/>
              <a:buChar char="–"/>
              <a:defRPr/>
            </a:pPr>
            <a:r>
              <a:rPr lang="en-US" sz="2800" dirty="0" smtClean="0">
                <a:solidFill>
                  <a:schemeClr val="tx2"/>
                </a:solidFill>
                <a:latin typeface="Arial" charset="0"/>
                <a:ea typeface="MS PGothic" charset="0"/>
                <a:cs typeface="ＭＳ Ｐゴシック" pitchFamily="127" charset="-128"/>
              </a:rPr>
              <a:t>Sampling interval = 10 second</a:t>
            </a:r>
          </a:p>
          <a:p>
            <a:pPr marL="283584" indent="-283584" defTabSz="1218987" fontAlgn="base">
              <a:spcBef>
                <a:spcPts val="667"/>
              </a:spcBef>
              <a:spcAft>
                <a:spcPts val="267"/>
              </a:spcAft>
              <a:buClr>
                <a:schemeClr val="tx1"/>
              </a:buClr>
              <a:buFont typeface="Arial" pitchFamily="34" charset="0"/>
              <a:buChar char="•"/>
              <a:defRPr/>
            </a:pPr>
            <a:r>
              <a:rPr lang="en-US" sz="2800" dirty="0" smtClean="0">
                <a:solidFill>
                  <a:schemeClr val="tx2"/>
                </a:solidFill>
                <a:latin typeface="Arial" charset="0"/>
                <a:ea typeface="MS PGothic" charset="0"/>
                <a:cs typeface="ＭＳ Ｐゴシック" pitchFamily="127" charset="-128"/>
              </a:rPr>
              <a:t>ASH is a system-wide record of database activity</a:t>
            </a:r>
            <a:endParaRPr lang="en-US" sz="2800" dirty="0">
              <a:solidFill>
                <a:schemeClr val="tx2"/>
              </a:solidFill>
              <a:latin typeface="Arial" charset="0"/>
              <a:ea typeface="MS PGothic" charset="0"/>
              <a:cs typeface="ＭＳ Ｐゴシック" pitchFamily="127" charset="-128"/>
            </a:endParaRPr>
          </a:p>
        </p:txBody>
      </p:sp>
      <p:sp>
        <p:nvSpPr>
          <p:cNvPr id="8"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Active</a:t>
            </a:r>
            <a:r>
              <a:rPr kumimoji="0" lang="en-US" sz="3600" b="0" i="0" u="none" strike="noStrike" kern="1200" cap="none" spc="0" normalizeH="0" noProof="0" dirty="0" smtClean="0">
                <a:ln>
                  <a:noFill/>
                </a:ln>
                <a:solidFill>
                  <a:schemeClr val="tx2"/>
                </a:solidFill>
                <a:effectLst/>
                <a:uLnTx/>
                <a:uFillTx/>
                <a:latin typeface="+mj-lt"/>
                <a:ea typeface="+mj-ea"/>
                <a:cs typeface="+mj-cs"/>
              </a:rPr>
              <a:t> Session History (ASH)</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p:transition spd="slow"/>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idx="1"/>
          </p:nvPr>
        </p:nvSpPr>
        <p:spPr>
          <a:xfrm>
            <a:off x="1030549" y="1371600"/>
            <a:ext cx="10047316" cy="2931572"/>
          </a:xfrm>
        </p:spPr>
        <p:txBody>
          <a:bodyPr/>
          <a:lstStyle/>
          <a:p>
            <a:pPr>
              <a:buClr>
                <a:schemeClr val="tx1"/>
              </a:buClr>
            </a:pPr>
            <a:r>
              <a:rPr lang="en-US" sz="2800" dirty="0" smtClean="0">
                <a:solidFill>
                  <a:schemeClr val="tx2"/>
                </a:solidFill>
              </a:rPr>
              <a:t>Collects performance statistics</a:t>
            </a:r>
          </a:p>
          <a:p>
            <a:pPr lvl="1">
              <a:buClr>
                <a:schemeClr val="tx1"/>
              </a:buClr>
            </a:pPr>
            <a:r>
              <a:rPr lang="en-US" sz="2400" dirty="0" smtClean="0">
                <a:solidFill>
                  <a:schemeClr val="tx2"/>
                </a:solidFill>
              </a:rPr>
              <a:t>By default, every hour and retained for 7 days</a:t>
            </a:r>
          </a:p>
          <a:p>
            <a:pPr>
              <a:buClr>
                <a:schemeClr val="tx1"/>
              </a:buClr>
            </a:pPr>
            <a:r>
              <a:rPr lang="en-US" sz="2800" dirty="0" smtClean="0">
                <a:solidFill>
                  <a:schemeClr val="tx2"/>
                </a:solidFill>
              </a:rPr>
              <a:t>Active Sessions</a:t>
            </a:r>
          </a:p>
          <a:p>
            <a:pPr>
              <a:buClr>
                <a:schemeClr val="tx1"/>
              </a:buClr>
            </a:pPr>
            <a:r>
              <a:rPr lang="en-US" sz="2800" dirty="0" smtClean="0">
                <a:solidFill>
                  <a:schemeClr val="tx2"/>
                </a:solidFill>
              </a:rPr>
              <a:t>Resource Intensive SQL Statements</a:t>
            </a:r>
          </a:p>
          <a:p>
            <a:pPr>
              <a:buClr>
                <a:schemeClr val="tx1"/>
              </a:buClr>
            </a:pPr>
            <a:r>
              <a:rPr lang="en-US" sz="2800" dirty="0" smtClean="0">
                <a:solidFill>
                  <a:schemeClr val="tx2"/>
                </a:solidFill>
              </a:rPr>
              <a:t>Wait events</a:t>
            </a:r>
          </a:p>
          <a:p>
            <a:pPr>
              <a:buClr>
                <a:schemeClr val="tx1"/>
              </a:buClr>
            </a:pPr>
            <a:r>
              <a:rPr lang="en-US" sz="2800" dirty="0" smtClean="0">
                <a:solidFill>
                  <a:schemeClr val="tx2"/>
                </a:solidFill>
              </a:rPr>
              <a:t>Can establish baseline and compare with current.</a:t>
            </a:r>
          </a:p>
          <a:p>
            <a:pPr>
              <a:buClr>
                <a:schemeClr val="tx1"/>
              </a:buClr>
            </a:pPr>
            <a:r>
              <a:rPr lang="en-US" sz="2800" dirty="0" smtClean="0">
                <a:solidFill>
                  <a:schemeClr val="tx2"/>
                </a:solidFill>
              </a:rPr>
              <a:t>DBA_HIST_SNAPSHOT</a:t>
            </a:r>
          </a:p>
          <a:p>
            <a:pPr>
              <a:buClr>
                <a:schemeClr val="tx1"/>
              </a:buClr>
            </a:pPr>
            <a:r>
              <a:rPr lang="en-US" sz="2800" dirty="0" smtClean="0">
                <a:solidFill>
                  <a:schemeClr val="tx2"/>
                </a:solidFill>
              </a:rPr>
              <a:t>Shows top-level numbers about all snapshots in the </a:t>
            </a:r>
            <a:br>
              <a:rPr lang="en-US" sz="2800" dirty="0" smtClean="0">
                <a:solidFill>
                  <a:schemeClr val="tx2"/>
                </a:solidFill>
              </a:rPr>
            </a:br>
            <a:r>
              <a:rPr lang="en-US" sz="2800" dirty="0" smtClean="0">
                <a:solidFill>
                  <a:schemeClr val="tx2"/>
                </a:solidFill>
              </a:rPr>
              <a:t>Workload Repository</a:t>
            </a:r>
          </a:p>
          <a:p>
            <a:pPr>
              <a:buClr>
                <a:schemeClr val="tx1"/>
              </a:buClr>
            </a:pPr>
            <a:endParaRPr lang="en-US" sz="2800" dirty="0" smtClean="0">
              <a:solidFill>
                <a:schemeClr val="tx2"/>
              </a:solidFill>
            </a:endParaRPr>
          </a:p>
          <a:p>
            <a:pPr>
              <a:buClr>
                <a:schemeClr val="tx1"/>
              </a:buClr>
            </a:pPr>
            <a:endParaRPr lang="en-US" sz="2800" dirty="0">
              <a:solidFill>
                <a:schemeClr val="tx2"/>
              </a:solidFill>
            </a:endParaRPr>
          </a:p>
        </p:txBody>
      </p:sp>
      <p:sp>
        <p:nvSpPr>
          <p:cNvPr id="8"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Automatic Workload</a:t>
            </a:r>
            <a:r>
              <a:rPr kumimoji="0" lang="en-US" sz="3600" b="0" i="0" u="none" strike="noStrike" kern="1200" cap="none" spc="0" normalizeH="0" noProof="0" dirty="0" smtClean="0">
                <a:ln>
                  <a:noFill/>
                </a:ln>
                <a:solidFill>
                  <a:schemeClr val="tx2"/>
                </a:solidFill>
                <a:effectLst/>
                <a:uLnTx/>
                <a:uFillTx/>
                <a:latin typeface="+mj-lt"/>
                <a:ea typeface="+mj-ea"/>
                <a:cs typeface="+mj-cs"/>
              </a:rPr>
              <a:t> Repository (AWR)</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a:t>Oracle Application </a:t>
            </a:r>
            <a:r>
              <a:rPr lang="en-US" dirty="0" smtClean="0"/>
              <a:t>Express</a:t>
            </a:r>
            <a:endParaRPr lang="en-US" dirty="0"/>
          </a:p>
        </p:txBody>
      </p:sp>
      <p:sp>
        <p:nvSpPr>
          <p:cNvPr id="10" name="Text Placeholder 2"/>
          <p:cNvSpPr txBox="1">
            <a:spLocks/>
          </p:cNvSpPr>
          <p:nvPr/>
        </p:nvSpPr>
        <p:spPr>
          <a:xfrm>
            <a:off x="531813" y="914400"/>
            <a:ext cx="11125199" cy="343299"/>
          </a:xfrm>
          <a:prstGeom prst="rect">
            <a:avLst/>
          </a:prstGeom>
        </p:spPr>
        <p:txBody>
          <a:bodyPr vert="horz" lIns="0" tIns="0" rIns="0" bIns="0" rtlCol="0">
            <a:noAutofit/>
          </a:bodyPr>
          <a:lstStyle/>
          <a:p>
            <a:pPr marL="1588" lvl="0">
              <a:lnSpc>
                <a:spcPct val="90000"/>
              </a:lnSpc>
              <a:buClr>
                <a:schemeClr val="tx1">
                  <a:lumMod val="60000"/>
                  <a:lumOff val="40000"/>
                </a:schemeClr>
              </a:buClr>
              <a:defRPr/>
            </a:pPr>
            <a:r>
              <a:rPr lang="en-US" sz="2400" dirty="0">
                <a:solidFill>
                  <a:srgbClr val="FF0000"/>
                </a:solidFill>
              </a:rPr>
              <a:t>Use Cases </a:t>
            </a:r>
            <a:endParaRPr kumimoji="0" lang="en-US" sz="2400" i="0" u="none" strike="noStrike" kern="1200" cap="none" spc="0" normalizeH="0" baseline="0" noProof="0" dirty="0">
              <a:ln>
                <a:noFill/>
              </a:ln>
              <a:solidFill>
                <a:srgbClr val="FF0000"/>
              </a:solidFill>
              <a:effectLst/>
              <a:uLnTx/>
              <a:uFillTx/>
              <a:latin typeface="+mn-lt"/>
              <a:ea typeface="+mn-ea"/>
              <a:cs typeface="+mn-cs"/>
            </a:endParaRPr>
          </a:p>
        </p:txBody>
      </p:sp>
      <p:pic>
        <p:nvPicPr>
          <p:cNvPr id="3" name="Picture 2" descr="apex-apps-512.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7412" y="1524000"/>
            <a:ext cx="3015539" cy="3015539"/>
          </a:xfrm>
          <a:prstGeom prst="rect">
            <a:avLst/>
          </a:prstGeom>
        </p:spPr>
      </p:pic>
      <p:pic>
        <p:nvPicPr>
          <p:cNvPr id="4" name="Picture 3" descr="extending-enterprise-apps-512.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21212" y="1599268"/>
            <a:ext cx="2997200" cy="2997200"/>
          </a:xfrm>
          <a:prstGeom prst="rect">
            <a:avLst/>
          </a:prstGeom>
        </p:spPr>
      </p:pic>
      <p:pic>
        <p:nvPicPr>
          <p:cNvPr id="5" name="Picture 4" descr="migrate-web-apps-512.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55012" y="1599268"/>
            <a:ext cx="2997200" cy="2997200"/>
          </a:xfrm>
          <a:prstGeom prst="rect">
            <a:avLst/>
          </a:prstGeom>
        </p:spPr>
      </p:pic>
      <p:sp>
        <p:nvSpPr>
          <p:cNvPr id="8" name="Rectangle 7"/>
          <p:cNvSpPr/>
          <p:nvPr/>
        </p:nvSpPr>
        <p:spPr>
          <a:xfrm>
            <a:off x="760411" y="4807803"/>
            <a:ext cx="3494809" cy="830997"/>
          </a:xfrm>
          <a:prstGeom prst="rect">
            <a:avLst/>
          </a:prstGeom>
        </p:spPr>
        <p:txBody>
          <a:bodyPr wrap="square">
            <a:spAutoFit/>
          </a:bodyPr>
          <a:lstStyle/>
          <a:p>
            <a:pPr algn="ctr"/>
            <a:r>
              <a:rPr lang="en-US" sz="2400" dirty="0" smtClean="0">
                <a:solidFill>
                  <a:srgbClr val="7F7F7F"/>
                </a:solidFill>
              </a:rPr>
              <a:t>Developing opportunistic &amp; self service web apps</a:t>
            </a:r>
            <a:endParaRPr lang="en-US" sz="2400" dirty="0">
              <a:solidFill>
                <a:srgbClr val="7F7F7F"/>
              </a:solidFill>
            </a:endParaRPr>
          </a:p>
        </p:txBody>
      </p:sp>
      <p:sp>
        <p:nvSpPr>
          <p:cNvPr id="9" name="Rectangle 8"/>
          <p:cNvSpPr/>
          <p:nvPr/>
        </p:nvSpPr>
        <p:spPr>
          <a:xfrm>
            <a:off x="4343626" y="4807803"/>
            <a:ext cx="3411600" cy="830997"/>
          </a:xfrm>
          <a:prstGeom prst="rect">
            <a:avLst/>
          </a:prstGeom>
        </p:spPr>
        <p:txBody>
          <a:bodyPr wrap="square">
            <a:spAutoFit/>
          </a:bodyPr>
          <a:lstStyle/>
          <a:p>
            <a:pPr algn="ctr"/>
            <a:r>
              <a:rPr lang="en-US" sz="2400" dirty="0" smtClean="0">
                <a:solidFill>
                  <a:srgbClr val="7F7F7F"/>
                </a:solidFill>
              </a:rPr>
              <a:t>Extending enterprise application solutions</a:t>
            </a:r>
            <a:endParaRPr lang="en-US" sz="2400" dirty="0">
              <a:solidFill>
                <a:srgbClr val="7F7F7F"/>
              </a:solidFill>
            </a:endParaRPr>
          </a:p>
        </p:txBody>
      </p:sp>
      <p:sp>
        <p:nvSpPr>
          <p:cNvPr id="11" name="Rectangle 10"/>
          <p:cNvSpPr/>
          <p:nvPr/>
        </p:nvSpPr>
        <p:spPr>
          <a:xfrm>
            <a:off x="7847013" y="4807803"/>
            <a:ext cx="3810000" cy="830997"/>
          </a:xfrm>
          <a:prstGeom prst="rect">
            <a:avLst/>
          </a:prstGeom>
        </p:spPr>
        <p:txBody>
          <a:bodyPr wrap="square">
            <a:spAutoFit/>
          </a:bodyPr>
          <a:lstStyle/>
          <a:p>
            <a:pPr algn="ctr"/>
            <a:r>
              <a:rPr lang="en-US" sz="2400" dirty="0" smtClean="0">
                <a:solidFill>
                  <a:srgbClr val="7F7F7F"/>
                </a:solidFill>
              </a:rPr>
              <a:t>Migrating file based and client server apps to the web</a:t>
            </a:r>
            <a:endParaRPr lang="en-US" sz="2400" dirty="0">
              <a:solidFill>
                <a:srgbClr val="7F7F7F"/>
              </a:solidFill>
            </a:endParaRPr>
          </a:p>
        </p:txBody>
      </p:sp>
    </p:spTree>
    <p:extLst>
      <p:ext uri="{BB962C8B-B14F-4D97-AF65-F5344CB8AC3E}">
        <p14:creationId xmlns:p14="http://schemas.microsoft.com/office/powerpoint/2010/main" val="3768384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idx="1"/>
          </p:nvPr>
        </p:nvSpPr>
        <p:spPr>
          <a:xfrm>
            <a:off x="865492" y="1360705"/>
            <a:ext cx="11096320" cy="4278095"/>
          </a:xfrm>
        </p:spPr>
        <p:txBody>
          <a:bodyPr/>
          <a:lstStyle/>
          <a:p>
            <a:pPr marL="376701" indent="-376701">
              <a:spcBef>
                <a:spcPts val="800"/>
              </a:spcBef>
              <a:buClr>
                <a:schemeClr val="tx1"/>
              </a:buClr>
            </a:pPr>
            <a:r>
              <a:rPr lang="en-US" sz="2800" dirty="0" smtClean="0">
                <a:solidFill>
                  <a:schemeClr val="tx2"/>
                </a:solidFill>
              </a:rPr>
              <a:t>The database catalog of everything APEX</a:t>
            </a:r>
          </a:p>
          <a:p>
            <a:pPr marL="376701" indent="-376701">
              <a:spcBef>
                <a:spcPts val="800"/>
              </a:spcBef>
              <a:buClr>
                <a:schemeClr val="tx1"/>
              </a:buClr>
            </a:pPr>
            <a:r>
              <a:rPr lang="en-US" sz="2800" dirty="0" smtClean="0">
                <a:solidFill>
                  <a:schemeClr val="tx2"/>
                </a:solidFill>
              </a:rPr>
              <a:t>Application definitions, workspaces, logs</a:t>
            </a:r>
          </a:p>
          <a:p>
            <a:pPr marL="376701" indent="-376701">
              <a:spcBef>
                <a:spcPts val="800"/>
              </a:spcBef>
              <a:buClr>
                <a:schemeClr val="tx1"/>
              </a:buClr>
            </a:pPr>
            <a:r>
              <a:rPr lang="en-US" sz="2800" dirty="0" smtClean="0">
                <a:solidFill>
                  <a:schemeClr val="tx2"/>
                </a:solidFill>
              </a:rPr>
              <a:t>Display all views and columns</a:t>
            </a:r>
          </a:p>
          <a:p>
            <a:pPr marL="833821" lvl="1" indent="-376701">
              <a:spcBef>
                <a:spcPts val="0"/>
              </a:spcBef>
              <a:buClr>
                <a:schemeClr val="tx1"/>
              </a:buClr>
              <a:buNone/>
            </a:pPr>
            <a:r>
              <a:rPr lang="en-US" sz="2800" dirty="0" smtClean="0">
                <a:solidFill>
                  <a:schemeClr val="tx2"/>
                </a:solidFill>
                <a:latin typeface="Courier New" pitchFamily="49" charset="0"/>
                <a:cs typeface="Courier New" pitchFamily="49" charset="0"/>
              </a:rPr>
              <a:t>	</a:t>
            </a:r>
            <a:r>
              <a:rPr lang="en-US" sz="2400" dirty="0" smtClean="0">
                <a:solidFill>
                  <a:schemeClr val="tx2"/>
                </a:solidFill>
                <a:latin typeface="Courier New" pitchFamily="49" charset="0"/>
                <a:cs typeface="Courier New" pitchFamily="49" charset="0"/>
              </a:rPr>
              <a:t>select </a:t>
            </a:r>
            <a:r>
              <a:rPr lang="en-US" sz="2400" dirty="0">
                <a:solidFill>
                  <a:schemeClr val="tx2"/>
                </a:solidFill>
                <a:latin typeface="Courier New" pitchFamily="49" charset="0"/>
                <a:cs typeface="Courier New" pitchFamily="49" charset="0"/>
              </a:rPr>
              <a:t>* from </a:t>
            </a:r>
            <a:r>
              <a:rPr lang="en-US" sz="2400" dirty="0" err="1" smtClean="0">
                <a:solidFill>
                  <a:schemeClr val="tx2"/>
                </a:solidFill>
                <a:latin typeface="Courier New" pitchFamily="49" charset="0"/>
                <a:cs typeface="Courier New" pitchFamily="49" charset="0"/>
              </a:rPr>
              <a:t>apex_dictionary</a:t>
            </a:r>
            <a:endParaRPr lang="en-US" sz="2800" dirty="0">
              <a:solidFill>
                <a:schemeClr val="tx2"/>
              </a:solidFill>
              <a:latin typeface="Courier New" pitchFamily="49" charset="0"/>
              <a:cs typeface="Courier New" pitchFamily="49" charset="0"/>
            </a:endParaRPr>
          </a:p>
          <a:p>
            <a:pPr marL="376701" indent="-376701">
              <a:spcBef>
                <a:spcPts val="800"/>
              </a:spcBef>
              <a:buClr>
                <a:schemeClr val="tx1"/>
              </a:buClr>
            </a:pPr>
            <a:r>
              <a:rPr lang="en-US" sz="2800" dirty="0" smtClean="0">
                <a:solidFill>
                  <a:schemeClr val="tx2"/>
                </a:solidFill>
              </a:rPr>
              <a:t>Display all view names</a:t>
            </a:r>
          </a:p>
          <a:p>
            <a:pPr marL="833821" lvl="1" indent="-376701">
              <a:spcBef>
                <a:spcPts val="0"/>
              </a:spcBef>
              <a:buClr>
                <a:schemeClr val="tx1"/>
              </a:buClr>
              <a:buNone/>
            </a:pPr>
            <a:r>
              <a:rPr lang="en-US" sz="2800" dirty="0" smtClean="0">
                <a:solidFill>
                  <a:schemeClr val="tx2"/>
                </a:solidFill>
                <a:latin typeface="Courier New" pitchFamily="49" charset="0"/>
                <a:cs typeface="Courier New" pitchFamily="49" charset="0"/>
              </a:rPr>
              <a:t>	</a:t>
            </a:r>
            <a:r>
              <a:rPr lang="en-US" sz="2400" dirty="0" smtClean="0">
                <a:solidFill>
                  <a:schemeClr val="tx2"/>
                </a:solidFill>
                <a:latin typeface="Courier New" pitchFamily="49" charset="0"/>
                <a:cs typeface="Courier New" pitchFamily="49" charset="0"/>
              </a:rPr>
              <a:t>select distinct </a:t>
            </a:r>
            <a:r>
              <a:rPr lang="en-US" sz="2400" dirty="0" err="1" smtClean="0">
                <a:solidFill>
                  <a:schemeClr val="tx2"/>
                </a:solidFill>
                <a:latin typeface="Courier New" pitchFamily="49" charset="0"/>
                <a:cs typeface="Courier New" pitchFamily="49" charset="0"/>
              </a:rPr>
              <a:t>apex_view_name</a:t>
            </a:r>
            <a:r>
              <a:rPr lang="en-US" sz="2400" dirty="0" smtClean="0">
                <a:solidFill>
                  <a:schemeClr val="tx2"/>
                </a:solidFill>
                <a:latin typeface="Courier New" pitchFamily="49" charset="0"/>
                <a:cs typeface="Courier New" pitchFamily="49" charset="0"/>
              </a:rPr>
              <a:t> from </a:t>
            </a:r>
            <a:r>
              <a:rPr lang="en-US" sz="2400" dirty="0" err="1" smtClean="0">
                <a:solidFill>
                  <a:schemeClr val="tx2"/>
                </a:solidFill>
                <a:latin typeface="Courier New" pitchFamily="49" charset="0"/>
                <a:cs typeface="Courier New" pitchFamily="49" charset="0"/>
              </a:rPr>
              <a:t>apex_dictionary</a:t>
            </a:r>
            <a:endParaRPr lang="en-US" sz="2800" dirty="0" smtClean="0">
              <a:solidFill>
                <a:schemeClr val="tx2"/>
              </a:solidFill>
              <a:latin typeface="Courier New" pitchFamily="49" charset="0"/>
              <a:cs typeface="Courier New" pitchFamily="49" charset="0"/>
            </a:endParaRPr>
          </a:p>
          <a:p>
            <a:pPr marL="376701" indent="-376701">
              <a:spcBef>
                <a:spcPts val="800"/>
              </a:spcBef>
              <a:buClr>
                <a:schemeClr val="tx1"/>
              </a:buClr>
            </a:pPr>
            <a:r>
              <a:rPr lang="en-US" sz="2800" dirty="0" smtClean="0">
                <a:solidFill>
                  <a:schemeClr val="tx2"/>
                </a:solidFill>
              </a:rPr>
              <a:t>Can be queried via SQL*Plus, SQL Developer </a:t>
            </a:r>
            <a:br>
              <a:rPr lang="en-US" sz="2800" dirty="0" smtClean="0">
                <a:solidFill>
                  <a:schemeClr val="tx2"/>
                </a:solidFill>
              </a:rPr>
            </a:br>
            <a:r>
              <a:rPr lang="en-US" sz="2800" dirty="0" smtClean="0">
                <a:solidFill>
                  <a:schemeClr val="tx2"/>
                </a:solidFill>
              </a:rPr>
              <a:t>or other command-line tools</a:t>
            </a:r>
          </a:p>
          <a:p>
            <a:pPr marL="376701" indent="-376701">
              <a:spcBef>
                <a:spcPts val="800"/>
              </a:spcBef>
              <a:buClr>
                <a:schemeClr val="tx1"/>
              </a:buClr>
            </a:pPr>
            <a:r>
              <a:rPr lang="en-US" sz="2800" dirty="0" smtClean="0">
                <a:solidFill>
                  <a:schemeClr val="tx2"/>
                </a:solidFill>
              </a:rPr>
              <a:t>If granted APEX_ADMINISTRATOR_ROLE role, </a:t>
            </a:r>
            <a:br>
              <a:rPr lang="en-US" sz="2800" dirty="0" smtClean="0">
                <a:solidFill>
                  <a:schemeClr val="tx2"/>
                </a:solidFill>
              </a:rPr>
            </a:br>
            <a:r>
              <a:rPr lang="en-US" sz="2800" dirty="0" smtClean="0">
                <a:solidFill>
                  <a:schemeClr val="tx2"/>
                </a:solidFill>
              </a:rPr>
              <a:t>can view across entire instance</a:t>
            </a:r>
          </a:p>
        </p:txBody>
      </p:sp>
      <p:sp>
        <p:nvSpPr>
          <p:cNvPr id="8"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Application Express Views</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p:transition spd="slow"/>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idx="1"/>
          </p:nvPr>
        </p:nvSpPr>
        <p:spPr>
          <a:xfrm>
            <a:off x="865491" y="1371600"/>
            <a:ext cx="10726589" cy="4154983"/>
          </a:xfrm>
        </p:spPr>
        <p:txBody>
          <a:bodyPr/>
          <a:lstStyle/>
          <a:p>
            <a:pPr marL="376701" indent="-376701">
              <a:spcBef>
                <a:spcPts val="800"/>
              </a:spcBef>
              <a:buNone/>
            </a:pPr>
            <a:r>
              <a:rPr lang="en-US" sz="2800" dirty="0" smtClean="0">
                <a:solidFill>
                  <a:schemeClr val="tx2"/>
                </a:solidFill>
              </a:rPr>
              <a:t>APEX_WORKSPACES – all workspaces defined on the instance</a:t>
            </a:r>
          </a:p>
          <a:p>
            <a:pPr marL="376701" indent="-376701">
              <a:spcBef>
                <a:spcPts val="800"/>
              </a:spcBef>
              <a:buNone/>
            </a:pPr>
            <a:r>
              <a:rPr lang="en-US" sz="2800" dirty="0" smtClean="0">
                <a:solidFill>
                  <a:schemeClr val="tx2"/>
                </a:solidFill>
              </a:rPr>
              <a:t>APEX_APPLICATIONS – all APEX applications</a:t>
            </a:r>
          </a:p>
          <a:p>
            <a:pPr marL="376701" indent="-376701">
              <a:spcBef>
                <a:spcPts val="800"/>
              </a:spcBef>
              <a:buNone/>
            </a:pPr>
            <a:r>
              <a:rPr lang="en-US" sz="2800" dirty="0" smtClean="0">
                <a:solidFill>
                  <a:schemeClr val="tx2"/>
                </a:solidFill>
              </a:rPr>
              <a:t>APEX_WORKSPACE_ACTIVITY_LOG – all logged page views</a:t>
            </a:r>
          </a:p>
          <a:p>
            <a:pPr marL="376701" indent="-376701">
              <a:spcBef>
                <a:spcPts val="800"/>
              </a:spcBef>
              <a:buNone/>
            </a:pPr>
            <a:r>
              <a:rPr lang="en-US" sz="2800" dirty="0" smtClean="0">
                <a:solidFill>
                  <a:schemeClr val="tx2"/>
                </a:solidFill>
              </a:rPr>
              <a:t>APEX_WORKSPACE_APEX_USERS – all developers, administrators and </a:t>
            </a:r>
            <a:br>
              <a:rPr lang="en-US" sz="2800" dirty="0" smtClean="0">
                <a:solidFill>
                  <a:schemeClr val="tx2"/>
                </a:solidFill>
              </a:rPr>
            </a:br>
            <a:r>
              <a:rPr lang="en-US" sz="2800" dirty="0" smtClean="0">
                <a:solidFill>
                  <a:schemeClr val="tx2"/>
                </a:solidFill>
              </a:rPr>
              <a:t>end users of a workspace</a:t>
            </a:r>
          </a:p>
          <a:p>
            <a:pPr marL="376701" indent="-376701">
              <a:spcBef>
                <a:spcPts val="800"/>
              </a:spcBef>
              <a:buNone/>
            </a:pPr>
            <a:r>
              <a:rPr lang="en-US" sz="2800" dirty="0" smtClean="0">
                <a:solidFill>
                  <a:schemeClr val="tx2"/>
                </a:solidFill>
              </a:rPr>
              <a:t>APEX_APPLICATION_PAGE_REGIONS – HTML regions, class SQL reports</a:t>
            </a:r>
          </a:p>
          <a:p>
            <a:pPr marL="376701" indent="-376701">
              <a:spcBef>
                <a:spcPts val="800"/>
              </a:spcBef>
              <a:buNone/>
            </a:pPr>
            <a:endParaRPr lang="en-US" sz="2800" dirty="0" smtClean="0">
              <a:solidFill>
                <a:schemeClr val="tx2"/>
              </a:solidFill>
            </a:endParaRPr>
          </a:p>
        </p:txBody>
      </p:sp>
      <p:sp>
        <p:nvSpPr>
          <p:cNvPr id="8"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Application Express Views</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p:transition spd="slow"/>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5"/>
          <p:cNvSpPr txBox="1">
            <a:spLocks noChangeArrowheads="1"/>
          </p:cNvSpPr>
          <p:nvPr/>
        </p:nvSpPr>
        <p:spPr bwMode="auto">
          <a:xfrm>
            <a:off x="1065212" y="1371600"/>
            <a:ext cx="10134600" cy="4925259"/>
          </a:xfrm>
          <a:prstGeom prst="rect">
            <a:avLst/>
          </a:prstGeom>
          <a:noFill/>
          <a:ln w="9525">
            <a:noFill/>
            <a:round/>
            <a:headEnd/>
            <a:tailEnd/>
          </a:ln>
        </p:spPr>
        <p:txBody>
          <a:bodyPr wrap="square" lIns="119979" tIns="62389" rIns="119979" bIns="62389">
            <a:spAutoFit/>
          </a:bodyPr>
          <a:lstStyle/>
          <a:p>
            <a:pPr marL="227013" indent="-227013" eaLnBrk="1" hangingPunct="1">
              <a:buClr>
                <a:schemeClr val="tx1"/>
              </a:buClr>
              <a:buFont typeface="Arial" pitchFamily="34" charset="0"/>
              <a:buChar char="•"/>
            </a:pPr>
            <a:r>
              <a:rPr lang="en-US" sz="2800" dirty="0" smtClean="0">
                <a:solidFill>
                  <a:schemeClr val="tx2"/>
                </a:solidFill>
              </a:rPr>
              <a:t>APEX_ACTIVITY_LOG shows all page views in a workspace</a:t>
            </a:r>
          </a:p>
          <a:p>
            <a:pPr marL="227013" indent="-227013" eaLnBrk="1" hangingPunct="1">
              <a:buClr>
                <a:schemeClr val="tx1"/>
              </a:buClr>
              <a:buFont typeface="Arial" pitchFamily="34" charset="0"/>
              <a:buChar char="•"/>
            </a:pPr>
            <a:r>
              <a:rPr lang="en-US" sz="2800" dirty="0" smtClean="0">
                <a:solidFill>
                  <a:schemeClr val="tx2"/>
                </a:solidFill>
              </a:rPr>
              <a:t>APEX activity log is circular and does not persist (log switch every N days, default = 14)</a:t>
            </a:r>
          </a:p>
          <a:p>
            <a:pPr marL="227013" indent="-227013" eaLnBrk="1" hangingPunct="1">
              <a:buClr>
                <a:schemeClr val="tx1"/>
              </a:buClr>
              <a:buFont typeface="Arial" pitchFamily="34" charset="0"/>
              <a:buChar char="•"/>
            </a:pPr>
            <a:r>
              <a:rPr lang="en-US" sz="2800" dirty="0" smtClean="0">
                <a:solidFill>
                  <a:schemeClr val="tx2"/>
                </a:solidFill>
              </a:rPr>
              <a:t>Preserve yesterday</a:t>
            </a:r>
            <a:r>
              <a:rPr lang="ja-JP" altLang="en-US" sz="2800" smtClean="0">
                <a:solidFill>
                  <a:schemeClr val="tx2"/>
                </a:solidFill>
              </a:rPr>
              <a:t>’</a:t>
            </a:r>
            <a:r>
              <a:rPr lang="en-US" altLang="ja-JP" sz="2800" dirty="0" smtClean="0">
                <a:solidFill>
                  <a:schemeClr val="tx2"/>
                </a:solidFill>
              </a:rPr>
              <a:t>s log activity:</a:t>
            </a:r>
          </a:p>
          <a:p>
            <a:pPr eaLnBrk="1" hangingPunct="1"/>
            <a:endParaRPr lang="en-US" altLang="ja-JP" sz="2800" dirty="0" smtClean="0">
              <a:solidFill>
                <a:schemeClr val="tx2"/>
              </a:solidFill>
            </a:endParaRPr>
          </a:p>
          <a:p>
            <a:pPr lvl="1" eaLnBrk="1" hangingPunct="1">
              <a:buFontTx/>
              <a:buNone/>
            </a:pPr>
            <a:r>
              <a:rPr lang="en-US" sz="2800" dirty="0" smtClean="0">
                <a:solidFill>
                  <a:schemeClr val="tx2"/>
                </a:solidFill>
                <a:latin typeface="Courier New" pitchFamily="49" charset="0"/>
              </a:rPr>
              <a:t>INSERT INTO </a:t>
            </a:r>
            <a:r>
              <a:rPr lang="en-US" sz="2800" dirty="0" err="1" smtClean="0">
                <a:solidFill>
                  <a:schemeClr val="tx2"/>
                </a:solidFill>
                <a:latin typeface="Courier New" pitchFamily="49" charset="0"/>
              </a:rPr>
              <a:t>my_activity_log</a:t>
            </a:r>
            <a:endParaRPr lang="en-US" sz="2800" dirty="0" smtClean="0">
              <a:solidFill>
                <a:schemeClr val="tx2"/>
              </a:solidFill>
              <a:latin typeface="Courier New" pitchFamily="49" charset="0"/>
            </a:endParaRPr>
          </a:p>
          <a:p>
            <a:pPr lvl="1" eaLnBrk="1" hangingPunct="1">
              <a:buFontTx/>
              <a:buNone/>
            </a:pPr>
            <a:r>
              <a:rPr lang="en-US" sz="2800" dirty="0" smtClean="0">
                <a:solidFill>
                  <a:schemeClr val="tx2"/>
                </a:solidFill>
                <a:latin typeface="Courier New" pitchFamily="49" charset="0"/>
              </a:rPr>
              <a:t>SELECT * from </a:t>
            </a:r>
            <a:r>
              <a:rPr lang="en-US" sz="2800" dirty="0" err="1" smtClean="0">
                <a:solidFill>
                  <a:schemeClr val="tx2"/>
                </a:solidFill>
                <a:latin typeface="Courier New" pitchFamily="49" charset="0"/>
              </a:rPr>
              <a:t>apex_activity_log</a:t>
            </a:r>
            <a:endParaRPr lang="en-US" sz="2800" dirty="0" smtClean="0">
              <a:solidFill>
                <a:schemeClr val="tx2"/>
              </a:solidFill>
              <a:latin typeface="Courier New" pitchFamily="49" charset="0"/>
            </a:endParaRPr>
          </a:p>
          <a:p>
            <a:pPr lvl="1" eaLnBrk="1" hangingPunct="1">
              <a:buFontTx/>
              <a:buNone/>
            </a:pPr>
            <a:r>
              <a:rPr lang="en-US" sz="2800" dirty="0" smtClean="0">
                <a:solidFill>
                  <a:schemeClr val="tx2"/>
                </a:solidFill>
                <a:latin typeface="Courier New" pitchFamily="49" charset="0"/>
              </a:rPr>
              <a:t> WHERE </a:t>
            </a:r>
            <a:r>
              <a:rPr lang="en-US" sz="2800" dirty="0" err="1" smtClean="0">
                <a:solidFill>
                  <a:schemeClr val="tx2"/>
                </a:solidFill>
                <a:latin typeface="Courier New" pitchFamily="49" charset="0"/>
              </a:rPr>
              <a:t>time_stamp</a:t>
            </a:r>
            <a:r>
              <a:rPr lang="en-US" sz="2800" dirty="0" smtClean="0">
                <a:solidFill>
                  <a:schemeClr val="tx2"/>
                </a:solidFill>
                <a:latin typeface="Courier New" pitchFamily="49" charset="0"/>
              </a:rPr>
              <a:t> BETWEEN</a:t>
            </a:r>
          </a:p>
          <a:p>
            <a:pPr lvl="1" eaLnBrk="1" hangingPunct="1">
              <a:buFontTx/>
              <a:buNone/>
            </a:pPr>
            <a:r>
              <a:rPr lang="en-US" sz="2800" dirty="0" smtClean="0">
                <a:solidFill>
                  <a:schemeClr val="tx2"/>
                </a:solidFill>
                <a:latin typeface="Courier New" pitchFamily="49" charset="0"/>
              </a:rPr>
              <a:t>       TRUNC(SYSDATE-1) and TRUNC(SYSDATE)</a:t>
            </a:r>
          </a:p>
          <a:p>
            <a:pPr eaLnBrk="1" hangingPunct="1"/>
            <a:endParaRPr lang="en-US" sz="2800" b="1" dirty="0" smtClean="0">
              <a:solidFill>
                <a:schemeClr val="tx2"/>
              </a:solidFill>
              <a:latin typeface="Courier New" pitchFamily="49" charset="0"/>
            </a:endParaRPr>
          </a:p>
          <a:p>
            <a:pPr marL="217979" indent="-217979">
              <a:lnSpc>
                <a:spcPct val="90000"/>
              </a:lnSpc>
              <a:spcBef>
                <a:spcPts val="800"/>
              </a:spcBef>
              <a:buClr>
                <a:srgbClr val="FF0000"/>
              </a:buClr>
              <a:buSzPct val="100000"/>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endParaRPr lang="en-GB" sz="2800" dirty="0">
              <a:solidFill>
                <a:schemeClr val="tx2"/>
              </a:solidFill>
            </a:endParaRPr>
          </a:p>
        </p:txBody>
      </p:sp>
      <p:sp>
        <p:nvSpPr>
          <p:cNvPr id="7"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Application Express Activity Logs</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p:transition spd="slow"/>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txBox="1">
            <a:spLocks noChangeArrowheads="1"/>
          </p:cNvSpPr>
          <p:nvPr/>
        </p:nvSpPr>
        <p:spPr bwMode="auto">
          <a:xfrm>
            <a:off x="876072" y="1371600"/>
            <a:ext cx="10476140" cy="434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283584" indent="-283584" defTabSz="1218987" fontAlgn="base">
              <a:spcBef>
                <a:spcPts val="667"/>
              </a:spcBef>
              <a:spcAft>
                <a:spcPts val="267"/>
              </a:spcAft>
              <a:buClr>
                <a:schemeClr val="tx1"/>
              </a:buClr>
              <a:buFont typeface="Arial" pitchFamily="34" charset="0"/>
              <a:buChar char="•"/>
              <a:defRPr/>
            </a:pPr>
            <a:r>
              <a:rPr lang="en-US" sz="3200" smtClean="0">
                <a:solidFill>
                  <a:schemeClr val="tx2"/>
                </a:solidFill>
                <a:latin typeface="Arial" pitchFamily="34" charset="0"/>
                <a:ea typeface="ＭＳ Ｐゴシック" pitchFamily="127" charset="-128"/>
                <a:cs typeface="ＭＳ Ｐゴシック" pitchFamily="127" charset="-128"/>
              </a:rPr>
              <a:t>Reports </a:t>
            </a:r>
            <a:r>
              <a:rPr lang="en-US" sz="3200" dirty="0" smtClean="0">
                <a:solidFill>
                  <a:schemeClr val="tx2"/>
                </a:solidFill>
                <a:latin typeface="Arial" pitchFamily="34" charset="0"/>
                <a:ea typeface="ＭＳ Ｐゴシック" pitchFamily="127" charset="-128"/>
                <a:cs typeface="ＭＳ Ｐゴシック" pitchFamily="127" charset="-128"/>
              </a:rPr>
              <a:t>the dynamic execution profile of a PL/SQL program organized by function calls </a:t>
            </a:r>
          </a:p>
          <a:p>
            <a:pPr marL="283584" indent="-283584" defTabSz="1218987" fontAlgn="base">
              <a:spcBef>
                <a:spcPts val="667"/>
              </a:spcBef>
              <a:spcAft>
                <a:spcPts val="267"/>
              </a:spcAft>
              <a:buClr>
                <a:schemeClr val="tx1"/>
              </a:buClr>
              <a:buFont typeface="Arial" pitchFamily="34" charset="0"/>
              <a:buChar char="•"/>
              <a:defRPr/>
            </a:pPr>
            <a:r>
              <a:rPr lang="en-US" sz="3200" dirty="0" smtClean="0">
                <a:solidFill>
                  <a:schemeClr val="tx2"/>
                </a:solidFill>
                <a:ea typeface="ＭＳ Ｐゴシック" pitchFamily="127" charset="-128"/>
                <a:cs typeface="ＭＳ Ｐゴシック" pitchFamily="127" charset="-128"/>
              </a:rPr>
              <a:t>A</a:t>
            </a:r>
            <a:r>
              <a:rPr lang="en-US" sz="3200" dirty="0" err="1" smtClean="0">
                <a:solidFill>
                  <a:schemeClr val="tx2"/>
                </a:solidFill>
                <a:latin typeface="Arial" pitchFamily="34" charset="0"/>
                <a:ea typeface="ＭＳ Ｐゴシック" pitchFamily="127" charset="-128"/>
                <a:cs typeface="ＭＳ Ｐゴシック" pitchFamily="127" charset="-128"/>
              </a:rPr>
              <a:t>ccounts</a:t>
            </a:r>
            <a:r>
              <a:rPr lang="en-US" sz="3200" dirty="0" smtClean="0">
                <a:solidFill>
                  <a:schemeClr val="tx2"/>
                </a:solidFill>
                <a:latin typeface="Arial" pitchFamily="34" charset="0"/>
                <a:ea typeface="ＭＳ Ｐゴシック" pitchFamily="127" charset="-128"/>
                <a:cs typeface="ＭＳ Ｐゴシック" pitchFamily="127" charset="-128"/>
              </a:rPr>
              <a:t> for SQL and PL/SQL execution times separately </a:t>
            </a:r>
          </a:p>
          <a:p>
            <a:pPr marL="283584" indent="-283584" defTabSz="1218987" fontAlgn="base">
              <a:spcBef>
                <a:spcPts val="667"/>
              </a:spcBef>
              <a:spcAft>
                <a:spcPts val="267"/>
              </a:spcAft>
              <a:buClr>
                <a:schemeClr val="tx1"/>
              </a:buClr>
              <a:buFont typeface="Arial" pitchFamily="34" charset="0"/>
              <a:buChar char="•"/>
              <a:defRPr/>
            </a:pPr>
            <a:r>
              <a:rPr lang="en-US" sz="3200" dirty="0" smtClean="0">
                <a:solidFill>
                  <a:schemeClr val="tx2"/>
                </a:solidFill>
                <a:latin typeface="Arial" pitchFamily="34" charset="0"/>
                <a:ea typeface="ＭＳ Ｐゴシック" pitchFamily="127" charset="-128"/>
                <a:cs typeface="ＭＳ Ｐゴシック" pitchFamily="127" charset="-128"/>
              </a:rPr>
              <a:t>No special source or compile-time preparation is required </a:t>
            </a:r>
          </a:p>
          <a:p>
            <a:pPr marL="283584" indent="-283584" defTabSz="1218987" fontAlgn="base">
              <a:spcBef>
                <a:spcPts val="667"/>
              </a:spcBef>
              <a:spcAft>
                <a:spcPts val="267"/>
              </a:spcAft>
              <a:buClr>
                <a:schemeClr val="tx1"/>
              </a:buClr>
              <a:defRPr/>
            </a:pPr>
            <a:endParaRPr lang="en-US" sz="2400" dirty="0" smtClean="0">
              <a:solidFill>
                <a:schemeClr val="tx2"/>
              </a:solidFill>
              <a:latin typeface="Courier New" charset="0"/>
              <a:ea typeface="ＭＳ Ｐゴシック" pitchFamily="127" charset="-128"/>
              <a:cs typeface="ＭＳ Ｐゴシック" pitchFamily="127" charset="-128"/>
            </a:endParaRPr>
          </a:p>
        </p:txBody>
      </p:sp>
      <p:sp>
        <p:nvSpPr>
          <p:cNvPr id="8" name="Title 1"/>
          <p:cNvSpPr txBox="1">
            <a:spLocks/>
          </p:cNvSpPr>
          <p:nvPr/>
        </p:nvSpPr>
        <p:spPr>
          <a:xfrm>
            <a:off x="531812" y="406400"/>
            <a:ext cx="11125200" cy="508000"/>
          </a:xfrm>
          <a:prstGeom prst="rect">
            <a:avLst/>
          </a:prstGeom>
        </p:spPr>
        <p:txBody>
          <a:bodyPr vert="horz" lIns="0" tIns="0" rIns="0" bIns="0" rtlCol="0" anchor="t">
            <a:noAutofit/>
          </a:bodyPr>
          <a:lstStyle/>
          <a:p>
            <a:pPr lvl="0">
              <a:lnSpc>
                <a:spcPct val="80000"/>
              </a:lnSpc>
              <a:spcBef>
                <a:spcPct val="0"/>
              </a:spcBef>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PL/SQL </a:t>
            </a:r>
            <a:r>
              <a:rPr lang="en-US" sz="3600" dirty="0">
                <a:solidFill>
                  <a:schemeClr val="tx2"/>
                </a:solidFill>
                <a:latin typeface="+mj-lt"/>
                <a:ea typeface="ＭＳ Ｐゴシック" pitchFamily="127" charset="-128"/>
                <a:cs typeface="ＭＳ Ｐゴシック" pitchFamily="127" charset="-128"/>
              </a:rPr>
              <a:t>Hierarchical </a:t>
            </a:r>
            <a:r>
              <a:rPr kumimoji="0" lang="en-US" sz="3600" b="0" i="0" u="none" strike="noStrike" kern="1200" cap="none" spc="0" normalizeH="0" baseline="0" noProof="0" dirty="0" smtClean="0">
                <a:ln>
                  <a:noFill/>
                </a:ln>
                <a:solidFill>
                  <a:schemeClr val="tx2"/>
                </a:solidFill>
                <a:effectLst/>
                <a:uLnTx/>
                <a:uFillTx/>
                <a:latin typeface="+mj-lt"/>
                <a:ea typeface="+mj-ea"/>
                <a:cs typeface="+mj-cs"/>
              </a:rPr>
              <a:t>Profiler</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p:transition spd="slow"/>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txBox="1">
            <a:spLocks noChangeArrowheads="1"/>
          </p:cNvSpPr>
          <p:nvPr/>
        </p:nvSpPr>
        <p:spPr bwMode="auto">
          <a:xfrm>
            <a:off x="1129120" y="1472291"/>
            <a:ext cx="9689692" cy="24901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283584" indent="-283584" defTabSz="1218987" fontAlgn="base">
              <a:lnSpc>
                <a:spcPct val="93000"/>
              </a:lnSpc>
              <a:spcBef>
                <a:spcPts val="667"/>
              </a:spcBef>
              <a:spcAft>
                <a:spcPts val="267"/>
              </a:spcAft>
              <a:buClr>
                <a:schemeClr val="tx1"/>
              </a:buClr>
              <a:buFont typeface="Arial" pitchFamily="34" charset="0"/>
              <a:buChar char="•"/>
              <a:defRPr/>
            </a:pPr>
            <a:r>
              <a:rPr lang="en-GB" sz="3700" dirty="0" smtClean="0">
                <a:solidFill>
                  <a:schemeClr val="tx2"/>
                </a:solidFill>
                <a:latin typeface="Arial" pitchFamily="34" charset="0"/>
                <a:ea typeface="ＭＳ Ｐゴシック" pitchFamily="127" charset="-128"/>
                <a:cs typeface="ＭＳ Ｐゴシック" pitchFamily="127" charset="-128"/>
              </a:rPr>
              <a:t>APEX is a large number of </a:t>
            </a:r>
            <a:br>
              <a:rPr lang="en-GB" sz="3700" dirty="0" smtClean="0">
                <a:solidFill>
                  <a:schemeClr val="tx2"/>
                </a:solidFill>
                <a:latin typeface="Arial" pitchFamily="34" charset="0"/>
                <a:ea typeface="ＭＳ Ｐゴシック" pitchFamily="127" charset="-128"/>
                <a:cs typeface="ＭＳ Ｐゴシック" pitchFamily="127" charset="-128"/>
              </a:rPr>
            </a:br>
            <a:r>
              <a:rPr lang="en-GB" sz="3700" dirty="0" smtClean="0">
                <a:solidFill>
                  <a:schemeClr val="tx2"/>
                </a:solidFill>
                <a:latin typeface="Arial" pitchFamily="34" charset="0"/>
                <a:ea typeface="ＭＳ Ｐゴシック" pitchFamily="127" charset="-128"/>
                <a:cs typeface="ＭＳ Ｐゴシック" pitchFamily="127" charset="-128"/>
              </a:rPr>
              <a:t>database applications (PL/SQL)</a:t>
            </a:r>
          </a:p>
          <a:p>
            <a:pPr marL="283584" indent="-283584" defTabSz="1218987" fontAlgn="base">
              <a:lnSpc>
                <a:spcPct val="93000"/>
              </a:lnSpc>
              <a:spcBef>
                <a:spcPts val="667"/>
              </a:spcBef>
              <a:spcAft>
                <a:spcPts val="267"/>
              </a:spcAft>
              <a:buClr>
                <a:schemeClr val="tx1"/>
              </a:buClr>
              <a:buFont typeface="Arial" pitchFamily="34" charset="0"/>
              <a:buChar char="•"/>
              <a:defRPr/>
            </a:pPr>
            <a:r>
              <a:rPr lang="en-GB" sz="3700" dirty="0" smtClean="0">
                <a:solidFill>
                  <a:schemeClr val="tx2"/>
                </a:solidFill>
                <a:latin typeface="Arial" pitchFamily="34" charset="0"/>
                <a:ea typeface="ＭＳ Ｐゴシック" pitchFamily="127" charset="-128"/>
                <a:cs typeface="ＭＳ Ｐゴシック" pitchFamily="127" charset="-128"/>
              </a:rPr>
              <a:t>Cost-based optimizer will develop better query plans with accurate statistics</a:t>
            </a:r>
          </a:p>
          <a:p>
            <a:pPr marL="283584" indent="-283584" defTabSz="1218987" fontAlgn="base">
              <a:lnSpc>
                <a:spcPct val="93000"/>
              </a:lnSpc>
              <a:spcBef>
                <a:spcPts val="667"/>
              </a:spcBef>
              <a:spcAft>
                <a:spcPts val="267"/>
              </a:spcAft>
              <a:buClr>
                <a:schemeClr val="tx1"/>
              </a:buClr>
              <a:defRPr/>
            </a:pPr>
            <a:endParaRPr lang="en-US" sz="3200" dirty="0" smtClean="0">
              <a:solidFill>
                <a:schemeClr val="tx2"/>
              </a:solidFill>
              <a:latin typeface="Courier New" pitchFamily="49" charset="0"/>
              <a:ea typeface="ＭＳ Ｐゴシック" pitchFamily="127" charset="-128"/>
              <a:cs typeface="Courier New" pitchFamily="49" charset="0"/>
            </a:endParaRPr>
          </a:p>
          <a:p>
            <a:pPr marL="283584" indent="-283584" defTabSz="1218987" fontAlgn="base">
              <a:lnSpc>
                <a:spcPct val="93000"/>
              </a:lnSpc>
              <a:spcBef>
                <a:spcPts val="667"/>
              </a:spcBef>
              <a:spcAft>
                <a:spcPts val="267"/>
              </a:spcAft>
              <a:buClr>
                <a:schemeClr val="tx1"/>
              </a:buClr>
              <a:defRPr/>
            </a:pPr>
            <a:r>
              <a:rPr lang="en-US" sz="3200" dirty="0" smtClean="0">
                <a:solidFill>
                  <a:schemeClr val="tx2"/>
                </a:solidFill>
                <a:latin typeface="Courier New" pitchFamily="49" charset="0"/>
                <a:ea typeface="ＭＳ Ｐゴシック" pitchFamily="127" charset="-128"/>
                <a:cs typeface="Courier New" pitchFamily="49" charset="0"/>
              </a:rPr>
              <a:t>			GATHER_STATS_JOB</a:t>
            </a:r>
            <a:r>
              <a:rPr lang="en-US" sz="3200" dirty="0" smtClean="0">
                <a:solidFill>
                  <a:schemeClr val="tx2"/>
                </a:solidFill>
                <a:latin typeface="Arial" pitchFamily="34" charset="0"/>
                <a:ea typeface="ＭＳ Ｐゴシック" pitchFamily="127" charset="-128"/>
                <a:cs typeface="ＭＳ Ｐゴシック" pitchFamily="127" charset="-128"/>
              </a:rPr>
              <a:t> </a:t>
            </a:r>
            <a:endParaRPr lang="en-GB" sz="3200" dirty="0" smtClean="0">
              <a:solidFill>
                <a:schemeClr val="tx2"/>
              </a:solidFill>
              <a:latin typeface="Arial" pitchFamily="34" charset="0"/>
              <a:ea typeface="ＭＳ Ｐゴシック" pitchFamily="127" charset="-128"/>
              <a:cs typeface="ＭＳ Ｐゴシック" pitchFamily="127" charset="-128"/>
            </a:endParaRPr>
          </a:p>
        </p:txBody>
      </p:sp>
      <p:sp>
        <p:nvSpPr>
          <p:cNvPr id="8"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Query Plans and</a:t>
            </a:r>
            <a:r>
              <a:rPr kumimoji="0" lang="en-US" sz="3600" b="0" i="0" u="none" strike="noStrike" kern="1200" cap="none" spc="0" normalizeH="0" noProof="0" dirty="0" smtClean="0">
                <a:ln>
                  <a:noFill/>
                </a:ln>
                <a:solidFill>
                  <a:schemeClr val="tx2"/>
                </a:solidFill>
                <a:effectLst/>
                <a:uLnTx/>
                <a:uFillTx/>
                <a:latin typeface="+mj-lt"/>
                <a:ea typeface="+mj-ea"/>
                <a:cs typeface="+mj-cs"/>
              </a:rPr>
              <a:t> Statistics</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p:transition spd="slow"/>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txBox="1">
            <a:spLocks noChangeArrowheads="1"/>
          </p:cNvSpPr>
          <p:nvPr/>
        </p:nvSpPr>
        <p:spPr bwMode="auto">
          <a:xfrm>
            <a:off x="1077103" y="1295400"/>
            <a:ext cx="10565765" cy="24901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283584" indent="-283584" defTabSz="1218987" fontAlgn="base">
              <a:lnSpc>
                <a:spcPct val="93000"/>
              </a:lnSpc>
              <a:spcBef>
                <a:spcPts val="667"/>
              </a:spcBef>
              <a:spcAft>
                <a:spcPts val="267"/>
              </a:spcAft>
              <a:buClr>
                <a:schemeClr val="tx1"/>
              </a:buClr>
              <a:buFont typeface="Arial" pitchFamily="34" charset="0"/>
              <a:buChar char="•"/>
              <a:defRPr/>
            </a:pPr>
            <a:r>
              <a:rPr lang="en-GB" sz="3700" dirty="0" smtClean="0">
                <a:solidFill>
                  <a:schemeClr val="tx2"/>
                </a:solidFill>
                <a:latin typeface="Arial" pitchFamily="34" charset="0"/>
                <a:ea typeface="ＭＳ Ｐゴシック" pitchFamily="127" charset="-128"/>
                <a:cs typeface="ＭＳ Ｐゴシック" pitchFamily="127" charset="-128"/>
              </a:rPr>
              <a:t>Resource Profiles</a:t>
            </a:r>
          </a:p>
          <a:p>
            <a:pPr marL="683564" lvl="1" indent="-302631" defTabSz="1218987" fontAlgn="base">
              <a:lnSpc>
                <a:spcPct val="93000"/>
              </a:lnSpc>
              <a:spcBef>
                <a:spcPts val="267"/>
              </a:spcBef>
              <a:spcAft>
                <a:spcPts val="267"/>
              </a:spcAft>
              <a:buClr>
                <a:schemeClr val="tx1"/>
              </a:buClr>
              <a:buFont typeface="Arial" pitchFamily="34" charset="0"/>
              <a:buChar char="–"/>
              <a:defRPr/>
            </a:pPr>
            <a:r>
              <a:rPr lang="en-GB" sz="3200" dirty="0" smtClean="0">
                <a:solidFill>
                  <a:schemeClr val="tx2"/>
                </a:solidFill>
                <a:latin typeface="Arial" pitchFamily="34" charset="0"/>
                <a:ea typeface="ＭＳ Ｐゴシック" pitchFamily="127" charset="-128"/>
                <a:cs typeface="ＭＳ Ｐゴシック" pitchFamily="127" charset="-128"/>
              </a:rPr>
              <a:t>Limit types of system resources (CPU, Logical Reads)</a:t>
            </a:r>
          </a:p>
          <a:p>
            <a:pPr marL="683564" lvl="1" indent="-302631" defTabSz="1218987" fontAlgn="base">
              <a:lnSpc>
                <a:spcPct val="93000"/>
              </a:lnSpc>
              <a:spcBef>
                <a:spcPts val="267"/>
              </a:spcBef>
              <a:spcAft>
                <a:spcPts val="267"/>
              </a:spcAft>
              <a:buClr>
                <a:schemeClr val="tx1"/>
              </a:buClr>
              <a:buFont typeface="Arial" pitchFamily="34" charset="0"/>
              <a:buChar char="–"/>
              <a:defRPr/>
            </a:pPr>
            <a:r>
              <a:rPr lang="en-GB" sz="3200" dirty="0" smtClean="0">
                <a:solidFill>
                  <a:schemeClr val="tx2"/>
                </a:solidFill>
                <a:latin typeface="Arial" pitchFamily="34" charset="0"/>
                <a:ea typeface="ＭＳ Ｐゴシック" pitchFamily="127" charset="-128"/>
                <a:cs typeface="ＭＳ Ｐゴシック" pitchFamily="127" charset="-128"/>
              </a:rPr>
              <a:t>Per Call Level applicable in APEX environment</a:t>
            </a:r>
          </a:p>
          <a:p>
            <a:pPr marL="950218" lvl="2" indent="-188351" defTabSz="1218987" fontAlgn="base">
              <a:lnSpc>
                <a:spcPct val="93000"/>
              </a:lnSpc>
              <a:spcBef>
                <a:spcPts val="267"/>
              </a:spcBef>
              <a:spcAft>
                <a:spcPts val="267"/>
              </a:spcAft>
              <a:buClr>
                <a:schemeClr val="tx1"/>
              </a:buClr>
              <a:buFont typeface="Arial" pitchFamily="34" charset="0"/>
              <a:buChar char="•"/>
              <a:defRPr/>
            </a:pPr>
            <a:r>
              <a:rPr lang="en-GB" sz="3200" dirty="0" smtClean="0">
                <a:solidFill>
                  <a:schemeClr val="tx2"/>
                </a:solidFill>
                <a:latin typeface="Arial" pitchFamily="34" charset="0"/>
                <a:ea typeface="ＭＳ Ｐゴシック" pitchFamily="127" charset="-128"/>
                <a:cs typeface="ＭＳ Ｐゴシック" pitchFamily="127" charset="-128"/>
              </a:rPr>
              <a:t>CPU_PER_CALL</a:t>
            </a:r>
          </a:p>
          <a:p>
            <a:pPr marL="950218" lvl="2" indent="-188351" defTabSz="1218987" fontAlgn="base">
              <a:lnSpc>
                <a:spcPct val="93000"/>
              </a:lnSpc>
              <a:spcBef>
                <a:spcPts val="267"/>
              </a:spcBef>
              <a:spcAft>
                <a:spcPts val="267"/>
              </a:spcAft>
              <a:buClr>
                <a:schemeClr val="tx1"/>
              </a:buClr>
              <a:buFont typeface="Arial" pitchFamily="34" charset="0"/>
              <a:buChar char="•"/>
              <a:defRPr/>
            </a:pPr>
            <a:r>
              <a:rPr lang="en-GB" sz="3200" dirty="0" smtClean="0">
                <a:solidFill>
                  <a:schemeClr val="tx2"/>
                </a:solidFill>
                <a:latin typeface="Arial" pitchFamily="34" charset="0"/>
                <a:ea typeface="ＭＳ Ｐゴシック" pitchFamily="127" charset="-128"/>
                <a:cs typeface="ＭＳ Ｐゴシック" pitchFamily="127" charset="-128"/>
              </a:rPr>
              <a:t>LOGICAL_READS_PER_CALL</a:t>
            </a:r>
          </a:p>
          <a:p>
            <a:pPr marL="950218" lvl="2" indent="-188351" defTabSz="1218987" fontAlgn="base">
              <a:lnSpc>
                <a:spcPct val="93000"/>
              </a:lnSpc>
              <a:spcBef>
                <a:spcPts val="267"/>
              </a:spcBef>
              <a:spcAft>
                <a:spcPts val="267"/>
              </a:spcAft>
              <a:buClr>
                <a:schemeClr val="tx1"/>
              </a:buClr>
              <a:buFont typeface="Arial" pitchFamily="34" charset="0"/>
              <a:buChar char="•"/>
              <a:defRPr/>
            </a:pPr>
            <a:r>
              <a:rPr lang="en-GB" sz="3200" dirty="0" smtClean="0">
                <a:solidFill>
                  <a:schemeClr val="tx2"/>
                </a:solidFill>
                <a:latin typeface="Arial" pitchFamily="34" charset="0"/>
                <a:ea typeface="ＭＳ Ｐゴシック" pitchFamily="127" charset="-128"/>
                <a:cs typeface="ＭＳ Ｐゴシック" pitchFamily="127" charset="-128"/>
              </a:rPr>
              <a:t>Not Applicable:</a:t>
            </a:r>
            <a:br>
              <a:rPr lang="en-GB" sz="3200" dirty="0" smtClean="0">
                <a:solidFill>
                  <a:schemeClr val="tx2"/>
                </a:solidFill>
                <a:latin typeface="Arial" pitchFamily="34" charset="0"/>
                <a:ea typeface="ＭＳ Ｐゴシック" pitchFamily="127" charset="-128"/>
                <a:cs typeface="ＭＳ Ｐゴシック" pitchFamily="127" charset="-128"/>
              </a:rPr>
            </a:br>
            <a:r>
              <a:rPr lang="en-GB" sz="3200" dirty="0" smtClean="0">
                <a:solidFill>
                  <a:schemeClr val="tx2"/>
                </a:solidFill>
                <a:latin typeface="Arial" pitchFamily="34" charset="0"/>
                <a:ea typeface="ＭＳ Ｐゴシック" pitchFamily="127" charset="-128"/>
                <a:cs typeface="ＭＳ Ｐゴシック" pitchFamily="127" charset="-128"/>
              </a:rPr>
              <a:t>SESSIONS_PER_USER, CPU_PER_SESSION, CONNECT_TIME, IDLE_TIME, LOGICAL_READS_PERS_SESSION</a:t>
            </a:r>
          </a:p>
        </p:txBody>
      </p:sp>
      <p:sp>
        <p:nvSpPr>
          <p:cNvPr id="8"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Limiting Resources</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p:transition spd="slow"/>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939555" y="1371600"/>
            <a:ext cx="10804885"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283584" indent="-283584" defTabSz="1218987" eaLnBrk="0" fontAlgn="base" hangingPunct="0">
              <a:spcBef>
                <a:spcPts val="667"/>
              </a:spcBef>
              <a:spcAft>
                <a:spcPts val="267"/>
              </a:spcAft>
              <a:buClr>
                <a:schemeClr val="tx1"/>
              </a:buClr>
              <a:buFont typeface="Arial" pitchFamily="34" charset="0"/>
              <a:buChar char="•"/>
              <a:defRPr/>
            </a:pPr>
            <a:r>
              <a:rPr lang="en-US" sz="3200" dirty="0" smtClean="0">
                <a:solidFill>
                  <a:schemeClr val="tx2"/>
                </a:solidFill>
                <a:latin typeface="Arial" pitchFamily="34" charset="0"/>
                <a:ea typeface="ＭＳ Ｐゴシック" pitchFamily="127" charset="-128"/>
                <a:cs typeface="ＭＳ Ｐゴシック" pitchFamily="127" charset="-128"/>
              </a:rPr>
              <a:t>Very fine-grained scheduling</a:t>
            </a:r>
          </a:p>
          <a:p>
            <a:pPr marL="683564" lvl="1" indent="-302631" defTabSz="1218987" eaLnBrk="0" fontAlgn="base" hangingPunct="0">
              <a:spcBef>
                <a:spcPts val="267"/>
              </a:spcBef>
              <a:spcAft>
                <a:spcPts val="267"/>
              </a:spcAft>
              <a:buClr>
                <a:schemeClr val="tx1"/>
              </a:buClr>
              <a:buFont typeface="Arial" pitchFamily="34" charset="0"/>
              <a:buChar char="–"/>
              <a:defRPr/>
            </a:pPr>
            <a:r>
              <a:rPr lang="en-US" sz="2700" dirty="0" smtClean="0">
                <a:solidFill>
                  <a:schemeClr val="tx2"/>
                </a:solidFill>
                <a:latin typeface="Arial" pitchFamily="34" charset="0"/>
                <a:ea typeface="ＭＳ Ｐゴシック" pitchFamily="127" charset="-128"/>
                <a:cs typeface="ＭＳ Ｐゴシック" pitchFamily="127" charset="-128"/>
              </a:rPr>
              <a:t>Resource Manager schedules at a 100 ms quantum</a:t>
            </a:r>
          </a:p>
          <a:p>
            <a:pPr marL="683564" lvl="1" indent="-302631" defTabSz="1218987" eaLnBrk="0" fontAlgn="base" hangingPunct="0">
              <a:spcBef>
                <a:spcPts val="267"/>
              </a:spcBef>
              <a:spcAft>
                <a:spcPts val="267"/>
              </a:spcAft>
              <a:buClr>
                <a:schemeClr val="tx1"/>
              </a:buClr>
              <a:buFont typeface="Arial" pitchFamily="34" charset="0"/>
              <a:buChar char="–"/>
              <a:defRPr/>
            </a:pPr>
            <a:r>
              <a:rPr lang="en-US" sz="2700" dirty="0" smtClean="0">
                <a:solidFill>
                  <a:schemeClr val="tx2"/>
                </a:solidFill>
                <a:latin typeface="Arial" pitchFamily="34" charset="0"/>
                <a:ea typeface="ＭＳ Ｐゴシック" pitchFamily="127" charset="-128"/>
                <a:cs typeface="ＭＳ Ｐゴシック" pitchFamily="127" charset="-128"/>
              </a:rPr>
              <a:t>Low-priority session will yield to a high-priority session in ~1 quantum</a:t>
            </a:r>
          </a:p>
          <a:p>
            <a:pPr marL="283584" indent="-283584" defTabSz="1218987" eaLnBrk="0" fontAlgn="base" hangingPunct="0">
              <a:spcBef>
                <a:spcPts val="667"/>
              </a:spcBef>
              <a:spcAft>
                <a:spcPts val="267"/>
              </a:spcAft>
              <a:buClr>
                <a:schemeClr val="tx1"/>
              </a:buClr>
              <a:buFont typeface="Arial" pitchFamily="34" charset="0"/>
              <a:buChar char="•"/>
              <a:defRPr/>
            </a:pPr>
            <a:r>
              <a:rPr lang="en-US" sz="3200" dirty="0" smtClean="0">
                <a:solidFill>
                  <a:schemeClr val="tx2"/>
                </a:solidFill>
                <a:latin typeface="Arial" pitchFamily="34" charset="0"/>
                <a:ea typeface="ＭＳ Ｐゴシック" pitchFamily="127" charset="-128"/>
                <a:cs typeface="ＭＳ Ｐゴシック" pitchFamily="127" charset="-128"/>
              </a:rPr>
              <a:t>Background processes are not managed</a:t>
            </a:r>
          </a:p>
          <a:p>
            <a:pPr marL="683564" lvl="1" indent="-302631" defTabSz="1218987" eaLnBrk="0" fontAlgn="base" hangingPunct="0">
              <a:spcBef>
                <a:spcPts val="267"/>
              </a:spcBef>
              <a:spcAft>
                <a:spcPts val="267"/>
              </a:spcAft>
              <a:buClr>
                <a:schemeClr val="tx1"/>
              </a:buClr>
              <a:buFont typeface="Arial" pitchFamily="34" charset="0"/>
              <a:buChar char="–"/>
              <a:defRPr/>
            </a:pPr>
            <a:r>
              <a:rPr lang="en-US" sz="2700" dirty="0" smtClean="0">
                <a:solidFill>
                  <a:schemeClr val="tx2"/>
                </a:solidFill>
                <a:latin typeface="Arial" pitchFamily="34" charset="0"/>
                <a:ea typeface="ＭＳ Ｐゴシック" pitchFamily="127" charset="-128"/>
                <a:cs typeface="ＭＳ Ｐゴシック" pitchFamily="127" charset="-128"/>
              </a:rPr>
              <a:t>Backgrounds are either high-priority or not CPU-intensive</a:t>
            </a:r>
          </a:p>
          <a:p>
            <a:pPr marL="283584" indent="-283584" defTabSz="1218987" eaLnBrk="0" fontAlgn="base" hangingPunct="0">
              <a:spcBef>
                <a:spcPts val="667"/>
              </a:spcBef>
              <a:spcAft>
                <a:spcPts val="267"/>
              </a:spcAft>
              <a:buClr>
                <a:schemeClr val="tx1"/>
              </a:buClr>
              <a:buFont typeface="Arial" pitchFamily="34" charset="0"/>
              <a:buChar char="•"/>
              <a:defRPr/>
            </a:pPr>
            <a:r>
              <a:rPr lang="en-US" sz="3200" dirty="0" smtClean="0">
                <a:solidFill>
                  <a:schemeClr val="tx2"/>
                </a:solidFill>
                <a:latin typeface="Arial" pitchFamily="34" charset="0"/>
                <a:ea typeface="ＭＳ Ｐゴシック" pitchFamily="127" charset="-128"/>
                <a:cs typeface="ＭＳ Ｐゴシック" pitchFamily="127" charset="-128"/>
              </a:rPr>
              <a:t>Maximize CPU utilization</a:t>
            </a:r>
          </a:p>
          <a:p>
            <a:pPr marL="683564" lvl="1" indent="-302631" defTabSz="1218987" eaLnBrk="0" fontAlgn="base" hangingPunct="0">
              <a:spcBef>
                <a:spcPts val="267"/>
              </a:spcBef>
              <a:spcAft>
                <a:spcPts val="267"/>
              </a:spcAft>
              <a:buClr>
                <a:schemeClr val="tx1"/>
              </a:buClr>
              <a:buFont typeface="Arial" pitchFamily="34" charset="0"/>
              <a:buChar char="–"/>
              <a:defRPr/>
            </a:pPr>
            <a:r>
              <a:rPr lang="en-US" sz="2700" dirty="0" smtClean="0">
                <a:solidFill>
                  <a:schemeClr val="tx2"/>
                </a:solidFill>
                <a:latin typeface="Arial" pitchFamily="34" charset="0"/>
                <a:ea typeface="ＭＳ Ｐゴシック" pitchFamily="127" charset="-128"/>
                <a:cs typeface="ＭＳ Ｐゴシック" pitchFamily="127" charset="-128"/>
              </a:rPr>
              <a:t>If one consumer group doesn’t use its allocation, it is redistributed to other consumer groups based on the resource plan</a:t>
            </a:r>
            <a:endParaRPr lang="en-US" sz="2700" dirty="0">
              <a:solidFill>
                <a:schemeClr val="tx2"/>
              </a:solidFill>
              <a:latin typeface="Arial" pitchFamily="34" charset="0"/>
              <a:ea typeface="ＭＳ Ｐゴシック" pitchFamily="127" charset="-128"/>
              <a:cs typeface="ＭＳ Ｐゴシック" pitchFamily="127" charset="-128"/>
            </a:endParaRPr>
          </a:p>
        </p:txBody>
      </p:sp>
      <p:sp>
        <p:nvSpPr>
          <p:cNvPr id="8"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CPU Resource Monitoring</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p:transition spd="slow"/>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825285" y="1447800"/>
            <a:ext cx="11020729" cy="441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283584" indent="-283584" defTabSz="1218987" eaLnBrk="0" fontAlgn="base" hangingPunct="0">
              <a:lnSpc>
                <a:spcPct val="90000"/>
              </a:lnSpc>
              <a:spcBef>
                <a:spcPts val="667"/>
              </a:spcBef>
              <a:spcAft>
                <a:spcPts val="267"/>
              </a:spcAft>
              <a:buClr>
                <a:schemeClr val="tx1"/>
              </a:buClr>
              <a:buFont typeface="Arial" pitchFamily="34" charset="0"/>
              <a:buChar char="•"/>
              <a:defRPr/>
            </a:pPr>
            <a:r>
              <a:rPr lang="en-US" sz="2700" dirty="0" smtClean="0">
                <a:solidFill>
                  <a:schemeClr val="tx2"/>
                </a:solidFill>
                <a:latin typeface="Arial" pitchFamily="34" charset="0"/>
                <a:ea typeface="ＭＳ Ｐゴシック" pitchFamily="127" charset="-128"/>
                <a:cs typeface="ＭＳ Ｐゴシック" pitchFamily="127" charset="-128"/>
              </a:rPr>
              <a:t>V$RSRC_PLAN – Currently active resource plan</a:t>
            </a:r>
          </a:p>
          <a:p>
            <a:pPr marL="283584" indent="-283584" defTabSz="1218987" eaLnBrk="0" fontAlgn="base" hangingPunct="0">
              <a:lnSpc>
                <a:spcPct val="90000"/>
              </a:lnSpc>
              <a:spcBef>
                <a:spcPts val="667"/>
              </a:spcBef>
              <a:spcAft>
                <a:spcPts val="267"/>
              </a:spcAft>
              <a:buClr>
                <a:schemeClr val="tx1"/>
              </a:buClr>
              <a:buFont typeface="Arial" pitchFamily="34" charset="0"/>
              <a:buChar char="•"/>
              <a:defRPr/>
            </a:pPr>
            <a:r>
              <a:rPr lang="en-US" sz="2700" dirty="0" smtClean="0">
                <a:solidFill>
                  <a:schemeClr val="tx2"/>
                </a:solidFill>
                <a:latin typeface="Arial" pitchFamily="34" charset="0"/>
                <a:ea typeface="ＭＳ Ｐゴシック" pitchFamily="127" charset="-128"/>
                <a:cs typeface="ＭＳ Ｐゴシック" pitchFamily="127" charset="-128"/>
              </a:rPr>
              <a:t>V$RSRC_CONSUMER_GROUP – Cumulative amount of CPU stats</a:t>
            </a:r>
          </a:p>
          <a:p>
            <a:pPr marL="283584" indent="-283584" defTabSz="1218987" eaLnBrk="0" fontAlgn="base" hangingPunct="0">
              <a:lnSpc>
                <a:spcPct val="90000"/>
              </a:lnSpc>
              <a:spcBef>
                <a:spcPts val="667"/>
              </a:spcBef>
              <a:spcAft>
                <a:spcPts val="267"/>
              </a:spcAft>
              <a:buClr>
                <a:schemeClr val="tx1"/>
              </a:buClr>
              <a:buFont typeface="Arial" pitchFamily="34" charset="0"/>
              <a:buChar char="•"/>
              <a:defRPr/>
            </a:pPr>
            <a:r>
              <a:rPr lang="en-US" sz="2700" dirty="0" smtClean="0">
                <a:solidFill>
                  <a:schemeClr val="tx2"/>
                </a:solidFill>
                <a:latin typeface="Arial" pitchFamily="34" charset="0"/>
                <a:ea typeface="ＭＳ Ｐゴシック" pitchFamily="127" charset="-128"/>
                <a:cs typeface="ＭＳ Ｐゴシック" pitchFamily="127" charset="-128"/>
              </a:rPr>
              <a:t>V$RSRC_PLAN_HISTORY – History of resource plan, when enabled, disabled or modified</a:t>
            </a:r>
          </a:p>
          <a:p>
            <a:pPr marL="283584" indent="-283584" defTabSz="1218987" eaLnBrk="0" fontAlgn="base" hangingPunct="0">
              <a:lnSpc>
                <a:spcPct val="90000"/>
              </a:lnSpc>
              <a:spcBef>
                <a:spcPts val="667"/>
              </a:spcBef>
              <a:spcAft>
                <a:spcPts val="267"/>
              </a:spcAft>
              <a:buClr>
                <a:schemeClr val="tx1"/>
              </a:buClr>
              <a:buFont typeface="Arial" pitchFamily="34" charset="0"/>
              <a:buChar char="•"/>
              <a:defRPr/>
            </a:pPr>
            <a:r>
              <a:rPr lang="en-US" sz="2700" dirty="0" smtClean="0">
                <a:solidFill>
                  <a:schemeClr val="tx2"/>
                </a:solidFill>
                <a:latin typeface="Arial" pitchFamily="34" charset="0"/>
                <a:ea typeface="ＭＳ Ｐゴシック" pitchFamily="127" charset="-128"/>
                <a:cs typeface="ＭＳ Ｐゴシック" pitchFamily="127" charset="-128"/>
              </a:rPr>
              <a:t>V$RSRC_CONS_GROUP_HISTORY – History of consumer group statistics</a:t>
            </a:r>
          </a:p>
          <a:p>
            <a:pPr marL="283584" indent="-283584" defTabSz="1218987" eaLnBrk="0" fontAlgn="base" hangingPunct="0">
              <a:lnSpc>
                <a:spcPct val="90000"/>
              </a:lnSpc>
              <a:spcBef>
                <a:spcPts val="667"/>
              </a:spcBef>
              <a:spcAft>
                <a:spcPts val="267"/>
              </a:spcAft>
              <a:buClr>
                <a:schemeClr val="tx1"/>
              </a:buClr>
              <a:buFont typeface="Arial" pitchFamily="34" charset="0"/>
              <a:buChar char="•"/>
              <a:defRPr/>
            </a:pPr>
            <a:r>
              <a:rPr lang="en-US" sz="2700" dirty="0" smtClean="0">
                <a:solidFill>
                  <a:schemeClr val="tx2"/>
                </a:solidFill>
                <a:latin typeface="Arial" pitchFamily="34" charset="0"/>
                <a:ea typeface="ＭＳ Ｐゴシック" pitchFamily="127" charset="-128"/>
                <a:cs typeface="ＭＳ Ｐゴシック" pitchFamily="127" charset="-128"/>
              </a:rPr>
              <a:t>V$RSRCMGRMETRIC – Information about resources consumed and wait times per consumer group</a:t>
            </a:r>
          </a:p>
          <a:p>
            <a:pPr marL="283584" indent="-283584" defTabSz="1218987" eaLnBrk="0" fontAlgn="base" hangingPunct="0">
              <a:lnSpc>
                <a:spcPct val="90000"/>
              </a:lnSpc>
              <a:spcBef>
                <a:spcPts val="667"/>
              </a:spcBef>
              <a:spcAft>
                <a:spcPts val="267"/>
              </a:spcAft>
              <a:buClr>
                <a:schemeClr val="tx1"/>
              </a:buClr>
              <a:buFont typeface="Arial" pitchFamily="34" charset="0"/>
              <a:buChar char="•"/>
              <a:defRPr/>
            </a:pPr>
            <a:r>
              <a:rPr lang="en-US" sz="2700" dirty="0" smtClean="0">
                <a:solidFill>
                  <a:schemeClr val="tx2"/>
                </a:solidFill>
                <a:latin typeface="Arial" pitchFamily="34" charset="0"/>
                <a:ea typeface="ＭＳ Ｐゴシック" pitchFamily="127" charset="-128"/>
                <a:cs typeface="ＭＳ Ｐゴシック" pitchFamily="127" charset="-128"/>
              </a:rPr>
              <a:t>V$RSRCMGRMETRIC_HISTORY – History of Resource Manager metrics</a:t>
            </a:r>
            <a:endParaRPr lang="en-US" sz="2700" dirty="0">
              <a:solidFill>
                <a:schemeClr val="tx2"/>
              </a:solidFill>
              <a:latin typeface="Arial" pitchFamily="34" charset="0"/>
              <a:ea typeface="ＭＳ Ｐゴシック" pitchFamily="127" charset="-128"/>
              <a:cs typeface="ＭＳ Ｐゴシック" pitchFamily="127" charset="-128"/>
            </a:endParaRPr>
          </a:p>
        </p:txBody>
      </p:sp>
      <p:sp>
        <p:nvSpPr>
          <p:cNvPr id="10"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Monitor Resource Plan Utilization</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p:transition spd="slow"/>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stretch>
            <a:fillRect/>
          </a:stretch>
        </p:blipFill>
        <p:spPr>
          <a:xfrm>
            <a:off x="681390" y="1371600"/>
            <a:ext cx="4732403" cy="4572000"/>
          </a:xfrm>
          <a:prstGeom prst="rect">
            <a:avLst/>
          </a:prstGeom>
        </p:spPr>
      </p:pic>
      <p:sp>
        <p:nvSpPr>
          <p:cNvPr id="7" name="Content Placeholder 2"/>
          <p:cNvSpPr txBox="1">
            <a:spLocks/>
          </p:cNvSpPr>
          <p:nvPr/>
        </p:nvSpPr>
        <p:spPr bwMode="auto">
          <a:xfrm>
            <a:off x="5586545" y="1524000"/>
            <a:ext cx="6069019" cy="4288353"/>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marL="227013" indent="-227013" algn="l" rtl="0" eaLnBrk="0" fontAlgn="base" hangingPunct="0">
              <a:spcBef>
                <a:spcPct val="20000"/>
              </a:spcBef>
              <a:spcAft>
                <a:spcPct val="0"/>
              </a:spcAft>
              <a:buClr>
                <a:schemeClr val="accent1"/>
              </a:buClr>
              <a:buChar char="•"/>
              <a:defRPr sz="2200">
                <a:solidFill>
                  <a:schemeClr val="tx1"/>
                </a:solidFill>
                <a:latin typeface="+mn-lt"/>
                <a:ea typeface="+mn-ea"/>
                <a:cs typeface="+mn-cs"/>
              </a:defRPr>
            </a:lvl1pPr>
            <a:lvl2pPr marL="569913" indent="-228600" algn="l" rtl="0" eaLnBrk="0" fontAlgn="base" hangingPunct="0">
              <a:spcBef>
                <a:spcPct val="25000"/>
              </a:spcBef>
              <a:spcAft>
                <a:spcPct val="0"/>
              </a:spcAft>
              <a:buClr>
                <a:schemeClr val="tx1"/>
              </a:buClr>
              <a:buSzPct val="80000"/>
              <a:buFont typeface="Arial" charset="0"/>
              <a:buChar char="–"/>
              <a:defRPr sz="1600">
                <a:solidFill>
                  <a:schemeClr val="tx1"/>
                </a:solidFill>
                <a:latin typeface="+mn-lt"/>
              </a:defRPr>
            </a:lvl2pPr>
            <a:lvl3pPr marL="914400" indent="-230188" algn="l" rtl="0" eaLnBrk="0" fontAlgn="base" hangingPunct="0">
              <a:spcBef>
                <a:spcPct val="20000"/>
              </a:spcBef>
              <a:spcAft>
                <a:spcPct val="0"/>
              </a:spcAft>
              <a:buClr>
                <a:schemeClr val="accent1"/>
              </a:buClr>
              <a:buChar char="•"/>
              <a:defRPr sz="1600">
                <a:solidFill>
                  <a:schemeClr val="tx1"/>
                </a:solidFill>
                <a:latin typeface="+mn-lt"/>
              </a:defRPr>
            </a:lvl3pPr>
            <a:lvl4pPr marL="1258888" indent="-230188" algn="l" rtl="0" eaLnBrk="0" fontAlgn="base" hangingPunct="0">
              <a:spcBef>
                <a:spcPct val="20000"/>
              </a:spcBef>
              <a:spcAft>
                <a:spcPct val="0"/>
              </a:spcAft>
              <a:buClr>
                <a:schemeClr val="accent1"/>
              </a:buClr>
              <a:buChar char="•"/>
              <a:defRPr sz="1600">
                <a:solidFill>
                  <a:schemeClr val="tx1"/>
                </a:solidFill>
                <a:latin typeface="+mn-lt"/>
              </a:defRPr>
            </a:lvl4pPr>
            <a:lvl5pPr marL="1601788" indent="-228600" algn="l" rtl="0" eaLnBrk="0" fontAlgn="base" hangingPunct="0">
              <a:spcBef>
                <a:spcPct val="20000"/>
              </a:spcBef>
              <a:spcAft>
                <a:spcPct val="0"/>
              </a:spcAft>
              <a:buClr>
                <a:schemeClr val="accent1"/>
              </a:buClr>
              <a:buChar char="•"/>
              <a:defRPr sz="1600">
                <a:solidFill>
                  <a:schemeClr val="tx1"/>
                </a:solidFill>
                <a:latin typeface="+mn-lt"/>
              </a:defRPr>
            </a:lvl5pPr>
            <a:lvl6pPr marL="2058988" indent="-228600" algn="l" rtl="0" fontAlgn="base">
              <a:spcBef>
                <a:spcPct val="20000"/>
              </a:spcBef>
              <a:spcAft>
                <a:spcPct val="0"/>
              </a:spcAft>
              <a:buClr>
                <a:schemeClr val="accent1"/>
              </a:buClr>
              <a:buChar char="•"/>
              <a:defRPr sz="1600">
                <a:solidFill>
                  <a:schemeClr val="tx1"/>
                </a:solidFill>
                <a:latin typeface="+mn-lt"/>
              </a:defRPr>
            </a:lvl6pPr>
            <a:lvl7pPr marL="2516188" indent="-228600" algn="l" rtl="0" fontAlgn="base">
              <a:spcBef>
                <a:spcPct val="20000"/>
              </a:spcBef>
              <a:spcAft>
                <a:spcPct val="0"/>
              </a:spcAft>
              <a:buClr>
                <a:schemeClr val="accent1"/>
              </a:buClr>
              <a:buChar char="•"/>
              <a:defRPr sz="1600">
                <a:solidFill>
                  <a:schemeClr val="tx1"/>
                </a:solidFill>
                <a:latin typeface="+mn-lt"/>
              </a:defRPr>
            </a:lvl7pPr>
            <a:lvl8pPr marL="2973388" indent="-228600" algn="l" rtl="0" fontAlgn="base">
              <a:spcBef>
                <a:spcPct val="20000"/>
              </a:spcBef>
              <a:spcAft>
                <a:spcPct val="0"/>
              </a:spcAft>
              <a:buClr>
                <a:schemeClr val="accent1"/>
              </a:buClr>
              <a:buChar char="•"/>
              <a:defRPr sz="1600">
                <a:solidFill>
                  <a:schemeClr val="tx1"/>
                </a:solidFill>
                <a:latin typeface="+mn-lt"/>
              </a:defRPr>
            </a:lvl8pPr>
            <a:lvl9pPr marL="3430588" indent="-228600" algn="l" rtl="0" fontAlgn="base">
              <a:spcBef>
                <a:spcPct val="20000"/>
              </a:spcBef>
              <a:spcAft>
                <a:spcPct val="0"/>
              </a:spcAft>
              <a:buClr>
                <a:schemeClr val="accent1"/>
              </a:buClr>
              <a:buChar char="•"/>
              <a:defRPr sz="1600">
                <a:solidFill>
                  <a:schemeClr val="tx1"/>
                </a:solidFill>
                <a:latin typeface="+mn-lt"/>
              </a:defRPr>
            </a:lvl9pPr>
          </a:lstStyle>
          <a:p>
            <a:pPr marL="376701" indent="-376701">
              <a:spcBef>
                <a:spcPts val="1600"/>
              </a:spcBef>
              <a:buClr>
                <a:schemeClr val="tx1"/>
              </a:buClr>
            </a:pPr>
            <a:r>
              <a:rPr lang="en-US" sz="2800" b="0" dirty="0" smtClean="0">
                <a:solidFill>
                  <a:schemeClr val="tx2"/>
                </a:solidFill>
              </a:rPr>
              <a:t>Client Information:  </a:t>
            </a:r>
            <a:br>
              <a:rPr lang="en-US" sz="2800" b="0" dirty="0" smtClean="0">
                <a:solidFill>
                  <a:schemeClr val="tx2"/>
                </a:solidFill>
              </a:rPr>
            </a:br>
            <a:r>
              <a:rPr lang="en-US" sz="2800" b="0" i="1" dirty="0" smtClean="0">
                <a:solidFill>
                  <a:schemeClr val="tx2"/>
                </a:solidFill>
              </a:rPr>
              <a:t>Authenticated Username:</a:t>
            </a:r>
            <a:br>
              <a:rPr lang="en-US" sz="2800" b="0" i="1" dirty="0" smtClean="0">
                <a:solidFill>
                  <a:schemeClr val="tx2"/>
                </a:solidFill>
              </a:rPr>
            </a:br>
            <a:r>
              <a:rPr lang="en-US" sz="2800" b="0" i="1" dirty="0" smtClean="0">
                <a:solidFill>
                  <a:schemeClr val="tx2"/>
                </a:solidFill>
              </a:rPr>
              <a:t>Workspace ID</a:t>
            </a:r>
          </a:p>
          <a:p>
            <a:pPr marL="376701" indent="-376701">
              <a:spcBef>
                <a:spcPts val="1600"/>
              </a:spcBef>
              <a:buClr>
                <a:schemeClr val="tx1"/>
              </a:buClr>
            </a:pPr>
            <a:r>
              <a:rPr lang="en-US" sz="2800" b="0" dirty="0" smtClean="0">
                <a:solidFill>
                  <a:schemeClr val="tx2"/>
                </a:solidFill>
              </a:rPr>
              <a:t>Client Identifier:  </a:t>
            </a:r>
            <a:br>
              <a:rPr lang="en-US" sz="2800" b="0" dirty="0" smtClean="0">
                <a:solidFill>
                  <a:schemeClr val="tx2"/>
                </a:solidFill>
              </a:rPr>
            </a:br>
            <a:r>
              <a:rPr lang="en-US" sz="2800" b="0" i="1" dirty="0" smtClean="0">
                <a:solidFill>
                  <a:schemeClr val="tx2"/>
                </a:solidFill>
              </a:rPr>
              <a:t>Authenticated Username:</a:t>
            </a:r>
            <a:br>
              <a:rPr lang="en-US" sz="2800" b="0" i="1" dirty="0" smtClean="0">
                <a:solidFill>
                  <a:schemeClr val="tx2"/>
                </a:solidFill>
              </a:rPr>
            </a:br>
            <a:r>
              <a:rPr lang="en-US" sz="2800" b="0" i="1" dirty="0" smtClean="0">
                <a:solidFill>
                  <a:schemeClr val="tx2"/>
                </a:solidFill>
              </a:rPr>
              <a:t>Session ID</a:t>
            </a:r>
          </a:p>
          <a:p>
            <a:pPr marL="376701" indent="-376701">
              <a:spcBef>
                <a:spcPts val="1600"/>
              </a:spcBef>
              <a:buClr>
                <a:schemeClr val="tx1"/>
              </a:buClr>
            </a:pPr>
            <a:r>
              <a:rPr lang="en-US" sz="2800" dirty="0" smtClean="0">
                <a:solidFill>
                  <a:schemeClr val="tx2"/>
                </a:solidFill>
              </a:rPr>
              <a:t>Module:  </a:t>
            </a:r>
            <a:br>
              <a:rPr lang="en-US" sz="2800" dirty="0" smtClean="0">
                <a:solidFill>
                  <a:schemeClr val="tx2"/>
                </a:solidFill>
              </a:rPr>
            </a:br>
            <a:r>
              <a:rPr lang="en-US" sz="2800" i="1" dirty="0" smtClean="0">
                <a:solidFill>
                  <a:schemeClr val="tx2"/>
                </a:solidFill>
              </a:rPr>
              <a:t>Parsing DB User</a:t>
            </a:r>
            <a:r>
              <a:rPr lang="en-US" sz="2800" dirty="0" smtClean="0">
                <a:solidFill>
                  <a:schemeClr val="tx2"/>
                </a:solidFill>
              </a:rPr>
              <a:t>/APEX:</a:t>
            </a:r>
            <a:br>
              <a:rPr lang="en-US" sz="2800" dirty="0" smtClean="0">
                <a:solidFill>
                  <a:schemeClr val="tx2"/>
                </a:solidFill>
              </a:rPr>
            </a:br>
            <a:r>
              <a:rPr lang="en-US" sz="2800" dirty="0" smtClean="0">
                <a:solidFill>
                  <a:schemeClr val="tx2"/>
                </a:solidFill>
              </a:rPr>
              <a:t>APP </a:t>
            </a:r>
            <a:r>
              <a:rPr lang="en-US" sz="2800" i="1" dirty="0" smtClean="0">
                <a:solidFill>
                  <a:schemeClr val="tx2"/>
                </a:solidFill>
              </a:rPr>
              <a:t>Application </a:t>
            </a:r>
            <a:r>
              <a:rPr lang="en-US" sz="2800" i="1" dirty="0" err="1" smtClean="0">
                <a:solidFill>
                  <a:schemeClr val="tx2"/>
                </a:solidFill>
              </a:rPr>
              <a:t>ID:Page</a:t>
            </a:r>
            <a:r>
              <a:rPr lang="en-US" sz="2800" i="1" dirty="0" smtClean="0">
                <a:solidFill>
                  <a:schemeClr val="tx2"/>
                </a:solidFill>
              </a:rPr>
              <a:t> ID1</a:t>
            </a:r>
          </a:p>
        </p:txBody>
      </p:sp>
      <p:sp>
        <p:nvSpPr>
          <p:cNvPr id="10"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V$SESSION</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Tree>
  </p:cSld>
  <p:clrMapOvr>
    <a:masterClrMapping/>
  </p:clrMapOvr>
  <p:transition spd="slow"/>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1813" y="3495676"/>
            <a:ext cx="11125200" cy="619124"/>
          </a:xfrm>
        </p:spPr>
        <p:txBody>
          <a:bodyPr/>
          <a:lstStyle/>
          <a:p>
            <a:r>
              <a:rPr lang="en-US" dirty="0" smtClean="0"/>
              <a:t>Reference Material</a:t>
            </a:r>
            <a:endParaRPr lang="en-US" dirty="0"/>
          </a:p>
        </p:txBody>
      </p:sp>
      <p:sp>
        <p:nvSpPr>
          <p:cNvPr id="4" name="Text Placeholder 2"/>
          <p:cNvSpPr>
            <a:spLocks noGrp="1"/>
          </p:cNvSpPr>
          <p:nvPr>
            <p:ph type="body" idx="1"/>
          </p:nvPr>
        </p:nvSpPr>
        <p:spPr>
          <a:xfrm>
            <a:off x="531813" y="2895600"/>
            <a:ext cx="11125200" cy="457202"/>
          </a:xfrm>
        </p:spPr>
        <p:txBody>
          <a:bodyPr/>
          <a:lstStyle/>
          <a:p>
            <a:r>
              <a:rPr lang="en-US" sz="3200" dirty="0" smtClean="0"/>
              <a:t>Oracle Application Express</a:t>
            </a:r>
            <a:endParaRPr lang="en-US" sz="32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US" dirty="0" smtClean="0"/>
              <a:t>Oracle Application Express</a:t>
            </a:r>
            <a:br>
              <a:rPr lang="en-US" dirty="0" smtClean="0"/>
            </a:br>
            <a:endParaRPr lang="en-US" sz="2400" dirty="0">
              <a:solidFill>
                <a:srgbClr val="FF0000"/>
              </a:solidFill>
            </a:endParaRPr>
          </a:p>
        </p:txBody>
      </p:sp>
      <p:sp>
        <p:nvSpPr>
          <p:cNvPr id="3" name="Text Box 2"/>
          <p:cNvSpPr txBox="1">
            <a:spLocks noChangeArrowheads="1"/>
          </p:cNvSpPr>
          <p:nvPr/>
        </p:nvSpPr>
        <p:spPr bwMode="auto">
          <a:xfrm>
            <a:off x="485691" y="1295400"/>
            <a:ext cx="8809121" cy="5471639"/>
          </a:xfrm>
          <a:prstGeom prst="rect">
            <a:avLst/>
          </a:prstGeom>
          <a:noFill/>
          <a:ln w="9525">
            <a:noFill/>
            <a:round/>
            <a:headEnd/>
            <a:tailEnd/>
          </a:ln>
        </p:spPr>
        <p:txBody>
          <a:bodyPr lIns="122858" tIns="61429" rIns="122858" bIns="61429"/>
          <a:lstStyle/>
          <a:p>
            <a:pPr marL="292049" indent="-292049">
              <a:spcBef>
                <a:spcPts val="800"/>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a:solidFill>
                  <a:schemeClr val="tx2"/>
                </a:solidFill>
              </a:rPr>
              <a:t>N</a:t>
            </a:r>
            <a:r>
              <a:rPr lang="en-US" sz="2400" dirty="0" smtClean="0">
                <a:solidFill>
                  <a:schemeClr val="tx2"/>
                </a:solidFill>
              </a:rPr>
              <a:t>o-cost fully supported feature</a:t>
            </a:r>
          </a:p>
          <a:p>
            <a:pPr marL="749169" lvl="1" indent="-304747">
              <a:spcBef>
                <a:spcPts val="667"/>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smtClean="0">
                <a:solidFill>
                  <a:schemeClr val="tx2"/>
                </a:solidFill>
              </a:rPr>
              <a:t>Any number of developers, apps, &amp; end-users</a:t>
            </a:r>
          </a:p>
          <a:p>
            <a:pPr marL="744538" lvl="1" indent="-300038">
              <a:spcBef>
                <a:spcPts val="667"/>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smtClean="0">
                <a:solidFill>
                  <a:schemeClr val="tx2"/>
                </a:solidFill>
              </a:rPr>
              <a:t>Specialized Oracle Support Team</a:t>
            </a:r>
          </a:p>
          <a:p>
            <a:pPr marL="744538" lvl="1" indent="-300038">
              <a:spcBef>
                <a:spcPts val="667"/>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smtClean="0">
                <a:solidFill>
                  <a:schemeClr val="tx2"/>
                </a:solidFill>
              </a:rPr>
              <a:t>11gR1, 11gR2, 12c</a:t>
            </a:r>
          </a:p>
          <a:p>
            <a:pPr marL="744538" lvl="1" indent="-300038">
              <a:spcBef>
                <a:spcPts val="667"/>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smtClean="0">
                <a:solidFill>
                  <a:schemeClr val="tx2"/>
                </a:solidFill>
              </a:rPr>
              <a:t>All DB editions: EE, SE, SE1, XE</a:t>
            </a:r>
          </a:p>
          <a:p>
            <a:pPr marL="292049" indent="-292049">
              <a:spcBef>
                <a:spcPts val="800"/>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smtClean="0">
                <a:solidFill>
                  <a:schemeClr val="tx2"/>
                </a:solidFill>
              </a:rPr>
              <a:t>Included with Oracle Cloud Services</a:t>
            </a:r>
            <a:endParaRPr lang="en-US" sz="2400" dirty="0">
              <a:solidFill>
                <a:schemeClr val="tx2"/>
              </a:solidFill>
            </a:endParaRPr>
          </a:p>
          <a:p>
            <a:pPr marL="744538" lvl="1" indent="-300038">
              <a:spcBef>
                <a:spcPts val="667"/>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smtClean="0">
                <a:solidFill>
                  <a:schemeClr val="tx2"/>
                </a:solidFill>
              </a:rPr>
              <a:t>Schema and PDB services 5, 20, 50 GB</a:t>
            </a:r>
          </a:p>
          <a:p>
            <a:pPr marL="744538" lvl="1" indent="-300038">
              <a:spcBef>
                <a:spcPts val="667"/>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a:solidFill>
                  <a:schemeClr val="tx2"/>
                </a:solidFill>
              </a:rPr>
              <a:t>D</a:t>
            </a:r>
            <a:r>
              <a:rPr lang="en-US" dirty="0" smtClean="0">
                <a:solidFill>
                  <a:schemeClr val="tx2"/>
                </a:solidFill>
              </a:rPr>
              <a:t>edicated DBaaS services</a:t>
            </a:r>
          </a:p>
          <a:p>
            <a:pPr marL="744538" lvl="1" indent="-300038">
              <a:spcBef>
                <a:spcPts val="667"/>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smtClean="0">
                <a:solidFill>
                  <a:schemeClr val="tx2"/>
                </a:solidFill>
              </a:rPr>
              <a:t>No cost evaluation </a:t>
            </a:r>
            <a:r>
              <a:rPr lang="en-US" dirty="0" smtClean="0">
                <a:solidFill>
                  <a:schemeClr val="tx2"/>
                </a:solidFill>
                <a:hlinkClick r:id="rId3"/>
              </a:rPr>
              <a:t>http://apex.oracle.com</a:t>
            </a:r>
            <a:r>
              <a:rPr lang="en-US" dirty="0" smtClean="0">
                <a:solidFill>
                  <a:schemeClr val="tx2"/>
                </a:solidFill>
              </a:rPr>
              <a:t> </a:t>
            </a:r>
            <a:endParaRPr lang="en-US" dirty="0">
              <a:solidFill>
                <a:schemeClr val="tx2"/>
              </a:solidFill>
            </a:endParaRPr>
          </a:p>
          <a:p>
            <a:pPr marL="292049" indent="-292049">
              <a:spcBef>
                <a:spcPts val="800"/>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smtClean="0">
                <a:solidFill>
                  <a:schemeClr val="tx2"/>
                </a:solidFill>
              </a:rPr>
              <a:t>Easy to install</a:t>
            </a:r>
          </a:p>
          <a:p>
            <a:pPr marL="749249" lvl="1" indent="-292049">
              <a:spcBef>
                <a:spcPts val="800"/>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smtClean="0">
                <a:solidFill>
                  <a:schemeClr val="tx2"/>
                </a:solidFill>
              </a:rPr>
              <a:t>Included by default with all editions of Oracle database</a:t>
            </a:r>
          </a:p>
          <a:p>
            <a:pPr marL="749249" lvl="1" indent="-292049">
              <a:spcBef>
                <a:spcPts val="800"/>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smtClean="0">
                <a:solidFill>
                  <a:schemeClr val="tx2"/>
                </a:solidFill>
              </a:rPr>
              <a:t>Download latest release from </a:t>
            </a:r>
            <a:r>
              <a:rPr lang="en-US" dirty="0">
                <a:solidFill>
                  <a:srgbClr val="0070C0"/>
                </a:solidFill>
              </a:rPr>
              <a:t>http://otn.oracle.com/apex </a:t>
            </a:r>
            <a:endParaRPr lang="en-US" sz="1900" dirty="0">
              <a:solidFill>
                <a:srgbClr val="0070C0"/>
              </a:solidFill>
            </a:endParaRPr>
          </a:p>
          <a:p>
            <a:pPr marL="749169" lvl="1" indent="-304747">
              <a:spcBef>
                <a:spcPts val="667"/>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endParaRPr lang="en-US" sz="2100" dirty="0">
              <a:solidFill>
                <a:schemeClr val="tx2"/>
              </a:solidFill>
            </a:endParaRPr>
          </a:p>
        </p:txBody>
      </p:sp>
      <p:pic>
        <p:nvPicPr>
          <p:cNvPr id="6" name="Picture 5"/>
          <p:cNvPicPr>
            <a:picLocks noChangeAspect="1"/>
          </p:cNvPicPr>
          <p:nvPr/>
        </p:nvPicPr>
        <p:blipFill>
          <a:blip r:embed="rId4" cstate="print"/>
          <a:stretch>
            <a:fillRect/>
          </a:stretch>
        </p:blipFill>
        <p:spPr>
          <a:xfrm>
            <a:off x="6399212" y="1524000"/>
            <a:ext cx="5098107" cy="3937000"/>
          </a:xfrm>
          <a:prstGeom prst="rect">
            <a:avLst/>
          </a:prstGeom>
        </p:spPr>
      </p:pic>
      <p:sp>
        <p:nvSpPr>
          <p:cNvPr id="5" name="Text Placeholder 2"/>
          <p:cNvSpPr txBox="1">
            <a:spLocks/>
          </p:cNvSpPr>
          <p:nvPr/>
        </p:nvSpPr>
        <p:spPr>
          <a:xfrm>
            <a:off x="531813" y="914400"/>
            <a:ext cx="11125199" cy="343299"/>
          </a:xfrm>
          <a:prstGeom prst="rect">
            <a:avLst/>
          </a:prstGeom>
        </p:spPr>
        <p:txBody>
          <a:bodyPr vert="horz" lIns="0" tIns="0" rIns="0" bIns="0" rtlCol="0">
            <a:noAutofit/>
          </a:bodyPr>
          <a:lstStyle/>
          <a:p>
            <a:pPr marL="1588" lvl="0">
              <a:lnSpc>
                <a:spcPct val="90000"/>
              </a:lnSpc>
              <a:buClr>
                <a:schemeClr val="tx1">
                  <a:lumMod val="60000"/>
                  <a:lumOff val="40000"/>
                </a:schemeClr>
              </a:buClr>
              <a:defRPr/>
            </a:pPr>
            <a:r>
              <a:rPr lang="en-US" sz="2400" dirty="0" smtClean="0">
                <a:solidFill>
                  <a:srgbClr val="FF0000"/>
                </a:solidFill>
              </a:rPr>
              <a:t>No cost feature of the Oracle Database</a:t>
            </a:r>
            <a:endParaRPr kumimoji="0" lang="en-US" sz="2400" i="0" u="none" strike="noStrike" kern="1200" cap="none" spc="0" normalizeH="0" baseline="0" noProof="0" dirty="0">
              <a:ln>
                <a:noFill/>
              </a:ln>
              <a:solidFill>
                <a:srgbClr val="FF0000"/>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smtClean="0"/>
              <a:t>Useful Links</a:t>
            </a:r>
            <a:endParaRPr lang="en-US" dirty="0"/>
          </a:p>
        </p:txBody>
      </p:sp>
      <p:sp>
        <p:nvSpPr>
          <p:cNvPr id="3" name="Content Placeholder 2"/>
          <p:cNvSpPr>
            <a:spLocks noGrp="1"/>
          </p:cNvSpPr>
          <p:nvPr>
            <p:ph idx="1"/>
          </p:nvPr>
        </p:nvSpPr>
        <p:spPr>
          <a:xfrm>
            <a:off x="836612" y="3200400"/>
            <a:ext cx="10972800" cy="2743200"/>
          </a:xfrm>
        </p:spPr>
        <p:txBody>
          <a:bodyPr>
            <a:noAutofit/>
          </a:bodyPr>
          <a:lstStyle/>
          <a:p>
            <a:r>
              <a:rPr lang="en-US" sz="3200" dirty="0">
                <a:solidFill>
                  <a:srgbClr val="7F7F7F"/>
                </a:solidFill>
              </a:rPr>
              <a:t>Oracle Technology Network </a:t>
            </a:r>
            <a:r>
              <a:rPr lang="en-US" sz="3200" dirty="0"/>
              <a:t>	</a:t>
            </a:r>
            <a:r>
              <a:rPr lang="en-US" sz="3200" b="1" dirty="0" smtClean="0">
                <a:hlinkClick r:id="rId3"/>
              </a:rPr>
              <a:t>http</a:t>
            </a:r>
            <a:r>
              <a:rPr lang="en-US" sz="3200" b="1" dirty="0">
                <a:hlinkClick r:id="rId3"/>
              </a:rPr>
              <a:t>://otn.oracle.com/</a:t>
            </a:r>
            <a:r>
              <a:rPr lang="en-US" sz="3200" b="1" dirty="0" smtClean="0">
                <a:hlinkClick r:id="rId3"/>
              </a:rPr>
              <a:t>apex</a:t>
            </a:r>
            <a:endParaRPr lang="en-US" sz="3200" b="1" dirty="0" smtClean="0"/>
          </a:p>
          <a:p>
            <a:r>
              <a:rPr lang="en-US" sz="3200" dirty="0" smtClean="0">
                <a:solidFill>
                  <a:schemeClr val="bg1">
                    <a:lumMod val="50000"/>
                  </a:schemeClr>
                </a:solidFill>
              </a:rPr>
              <a:t>Oracle Learning Library </a:t>
            </a:r>
            <a:r>
              <a:rPr lang="en-US" sz="3200" dirty="0" smtClean="0">
                <a:solidFill>
                  <a:srgbClr val="7F7F7F"/>
                </a:solidFill>
              </a:rPr>
              <a:t>		</a:t>
            </a:r>
            <a:r>
              <a:rPr lang="en-US" sz="3200" b="1" dirty="0" smtClean="0">
                <a:solidFill>
                  <a:srgbClr val="7F7F7F"/>
                </a:solidFill>
                <a:hlinkClick r:id="rId4"/>
              </a:rPr>
              <a:t>http</a:t>
            </a:r>
            <a:r>
              <a:rPr lang="en-US" sz="3200" b="1" dirty="0">
                <a:solidFill>
                  <a:srgbClr val="7F7F7F"/>
                </a:solidFill>
                <a:hlinkClick r:id="rId4"/>
              </a:rPr>
              <a:t>://www.oracle.com/</a:t>
            </a:r>
            <a:r>
              <a:rPr lang="en-US" sz="3200" b="1" dirty="0" smtClean="0">
                <a:solidFill>
                  <a:srgbClr val="7F7F7F"/>
                </a:solidFill>
                <a:hlinkClick r:id="rId4"/>
              </a:rPr>
              <a:t>oll</a:t>
            </a:r>
            <a:endParaRPr lang="en-US" sz="3200" b="1" dirty="0"/>
          </a:p>
          <a:p>
            <a:r>
              <a:rPr lang="en-US" sz="3200" dirty="0" smtClean="0">
                <a:solidFill>
                  <a:srgbClr val="7F7F7F"/>
                </a:solidFill>
              </a:rPr>
              <a:t>Hosted </a:t>
            </a:r>
            <a:r>
              <a:rPr lang="en-US" sz="3200" dirty="0">
                <a:solidFill>
                  <a:srgbClr val="7F7F7F"/>
                </a:solidFill>
              </a:rPr>
              <a:t>evaluation </a:t>
            </a:r>
            <a:r>
              <a:rPr lang="en-US" sz="3200" dirty="0" smtClean="0">
                <a:solidFill>
                  <a:srgbClr val="7F7F7F"/>
                </a:solidFill>
              </a:rPr>
              <a:t>site</a:t>
            </a:r>
            <a:r>
              <a:rPr lang="en-US" sz="3200" dirty="0" smtClean="0"/>
              <a:t>		</a:t>
            </a:r>
            <a:r>
              <a:rPr lang="en-US" sz="3200" b="1" dirty="0" smtClean="0">
                <a:hlinkClick r:id="rId5"/>
              </a:rPr>
              <a:t>http</a:t>
            </a:r>
            <a:r>
              <a:rPr lang="en-US" sz="3200" b="1" dirty="0">
                <a:hlinkClick r:id="rId5"/>
              </a:rPr>
              <a:t>://</a:t>
            </a:r>
            <a:r>
              <a:rPr lang="en-US" sz="3200" b="1" dirty="0" smtClean="0">
                <a:hlinkClick r:id="rId5"/>
              </a:rPr>
              <a:t>apex.oracle.com</a:t>
            </a:r>
            <a:r>
              <a:rPr lang="en-US" sz="3200" dirty="0" smtClean="0"/>
              <a:t>	</a:t>
            </a:r>
            <a:endParaRPr lang="en-US" sz="3200" dirty="0"/>
          </a:p>
          <a:p>
            <a:r>
              <a:rPr lang="en-US" sz="3200" dirty="0" smtClean="0">
                <a:solidFill>
                  <a:srgbClr val="7F7F7F"/>
                </a:solidFill>
              </a:rPr>
              <a:t>APEX Cloud Service	</a:t>
            </a:r>
            <a:r>
              <a:rPr lang="en-US" sz="3200" dirty="0" smtClean="0"/>
              <a:t>		</a:t>
            </a:r>
            <a:r>
              <a:rPr lang="en-US" sz="3200" b="1" dirty="0" smtClean="0">
                <a:hlinkClick r:id="rId6"/>
              </a:rPr>
              <a:t>http</a:t>
            </a:r>
            <a:r>
              <a:rPr lang="en-US" sz="3200" b="1" dirty="0">
                <a:hlinkClick r:id="rId6"/>
              </a:rPr>
              <a:t>://cloud.oracle.com</a:t>
            </a:r>
            <a:endParaRPr lang="en-US" sz="3200" b="1" dirty="0"/>
          </a:p>
          <a:p>
            <a:pPr lvl="1"/>
            <a:endParaRPr lang="en-US" sz="3200" dirty="0" smtClean="0"/>
          </a:p>
          <a:p>
            <a:pPr lvl="1"/>
            <a:endParaRPr lang="en-US" sz="3200" dirty="0"/>
          </a:p>
        </p:txBody>
      </p:sp>
      <p:pic>
        <p:nvPicPr>
          <p:cNvPr id="7" name="Picture 6"/>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856412" y="914400"/>
            <a:ext cx="3492500" cy="1905000"/>
          </a:xfrm>
          <a:prstGeom prst="rect">
            <a:avLst/>
          </a:prstGeom>
        </p:spPr>
      </p:pic>
      <p:sp>
        <p:nvSpPr>
          <p:cNvPr id="8" name="Text Placeholder 2"/>
          <p:cNvSpPr txBox="1">
            <a:spLocks/>
          </p:cNvSpPr>
          <p:nvPr/>
        </p:nvSpPr>
        <p:spPr>
          <a:xfrm>
            <a:off x="531813" y="914400"/>
            <a:ext cx="11125199" cy="343299"/>
          </a:xfrm>
          <a:prstGeom prst="rect">
            <a:avLst/>
          </a:prstGeom>
        </p:spPr>
        <p:txBody>
          <a:bodyPr vert="horz" lIns="0" tIns="0" rIns="0" bIns="0" rtlCol="0">
            <a:noAutofit/>
          </a:bodyPr>
          <a:lstStyle/>
          <a:p>
            <a:pPr marL="1588" lvl="0">
              <a:lnSpc>
                <a:spcPct val="90000"/>
              </a:lnSpc>
              <a:buClr>
                <a:schemeClr val="tx1">
                  <a:lumMod val="60000"/>
                  <a:lumOff val="40000"/>
                </a:schemeClr>
              </a:buClr>
            </a:pPr>
            <a:r>
              <a:rPr kumimoji="0" lang="en-US" sz="2400" b="1" i="0" u="none" strike="noStrike" kern="1200" cap="none" spc="0" normalizeH="0" baseline="0" noProof="0" dirty="0" smtClean="0">
                <a:ln>
                  <a:noFill/>
                </a:ln>
                <a:solidFill>
                  <a:schemeClr val="accent4"/>
                </a:solidFill>
                <a:effectLst/>
                <a:uLnTx/>
                <a:uFillTx/>
                <a:latin typeface="+mn-lt"/>
                <a:ea typeface="+mn-ea"/>
                <a:cs typeface="+mn-cs"/>
              </a:rPr>
              <a:t>Collateral, Resources and Hosted Services</a:t>
            </a:r>
            <a:endParaRPr kumimoji="0" lang="en-US" sz="2400" b="1" i="0" u="none" strike="noStrike" kern="1200" cap="none" spc="0" normalizeH="0" baseline="0" noProof="0" dirty="0">
              <a:ln>
                <a:noFill/>
              </a:ln>
              <a:solidFill>
                <a:schemeClr val="accent4"/>
              </a:solidFill>
              <a:effectLst/>
              <a:uLnTx/>
              <a:uFillTx/>
              <a:latin typeface="+mn-lt"/>
              <a:ea typeface="+mn-ea"/>
              <a:cs typeface="+mn-cs"/>
            </a:endParaRPr>
          </a:p>
        </p:txBody>
      </p:sp>
    </p:spTree>
    <p:extLst>
      <p:ext uri="{BB962C8B-B14F-4D97-AF65-F5344CB8AC3E}">
        <p14:creationId xmlns:p14="http://schemas.microsoft.com/office/powerpoint/2010/main" val="36485534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2"/>
                </a:solidFill>
                <a:effectLst/>
                <a:uLnTx/>
                <a:uFillTx/>
                <a:latin typeface="+mj-lt"/>
                <a:ea typeface="+mj-ea"/>
                <a:cs typeface="+mj-cs"/>
              </a:rPr>
              <a:t>OTN</a:t>
            </a:r>
            <a:r>
              <a:rPr lang="en-US" sz="3600" dirty="0" smtClean="0">
                <a:solidFill>
                  <a:schemeClr val="tx2"/>
                </a:solidFill>
                <a:latin typeface="+mj-lt"/>
                <a:ea typeface="+mj-ea"/>
                <a:cs typeface="+mj-cs"/>
              </a:rPr>
              <a:t> Application Express Forum</a:t>
            </a:r>
            <a:endParaRPr kumimoji="0" lang="en-US" sz="2700" b="0" i="0" u="none" strike="noStrike" kern="1200" cap="none" spc="0" normalizeH="0" baseline="0" noProof="0" dirty="0">
              <a:ln>
                <a:noFill/>
              </a:ln>
              <a:solidFill>
                <a:srgbClr val="3366FF"/>
              </a:solidFill>
              <a:effectLst/>
              <a:uLnTx/>
              <a:uFillTx/>
              <a:latin typeface="+mj-lt"/>
              <a:ea typeface="+mj-ea"/>
              <a:cs typeface="+mj-cs"/>
            </a:endParaRPr>
          </a:p>
        </p:txBody>
      </p:sp>
      <p:sp>
        <p:nvSpPr>
          <p:cNvPr id="8" name="Text Placeholder 2"/>
          <p:cNvSpPr txBox="1">
            <a:spLocks/>
          </p:cNvSpPr>
          <p:nvPr/>
        </p:nvSpPr>
        <p:spPr>
          <a:xfrm>
            <a:off x="455612" y="914400"/>
            <a:ext cx="11506200" cy="343299"/>
          </a:xfrm>
          <a:prstGeom prst="rect">
            <a:avLst/>
          </a:prstGeom>
        </p:spPr>
        <p:txBody>
          <a:bodyPr/>
          <a:lstStyle/>
          <a:p>
            <a:pPr marL="228600" lvl="0" indent="-228600">
              <a:lnSpc>
                <a:spcPct val="90000"/>
              </a:lnSpc>
              <a:spcBef>
                <a:spcPts val="1200"/>
              </a:spcBef>
              <a:buClr>
                <a:schemeClr val="tx1">
                  <a:lumMod val="60000"/>
                  <a:lumOff val="40000"/>
                </a:schemeClr>
              </a:buClr>
            </a:pPr>
            <a:r>
              <a:rPr lang="en-GB" sz="2000" b="1" dirty="0" smtClean="0"/>
              <a:t>https://community.oracle.com/community/database/developer-tools/application_express</a:t>
            </a:r>
            <a:endParaRPr kumimoji="0" lang="en-US" sz="2000" b="1" i="0" u="none" strike="noStrike" kern="1200" cap="none" spc="0" normalizeH="0" baseline="0" noProof="0" dirty="0">
              <a:ln>
                <a:noFill/>
              </a:ln>
              <a:effectLst/>
              <a:uLnTx/>
              <a:uFillTx/>
              <a:latin typeface="+mn-lt"/>
              <a:ea typeface="+mn-ea"/>
              <a:cs typeface="+mn-cs"/>
            </a:endParaRPr>
          </a:p>
        </p:txBody>
      </p:sp>
      <p:pic>
        <p:nvPicPr>
          <p:cNvPr id="182274" name="Picture 2"/>
          <p:cNvPicPr>
            <a:picLocks noChangeAspect="1" noChangeArrowheads="1"/>
          </p:cNvPicPr>
          <p:nvPr/>
        </p:nvPicPr>
        <p:blipFill>
          <a:blip r:embed="rId3" cstate="print"/>
          <a:srcRect/>
          <a:stretch>
            <a:fillRect/>
          </a:stretch>
        </p:blipFill>
        <p:spPr bwMode="auto">
          <a:xfrm>
            <a:off x="1760536" y="1576696"/>
            <a:ext cx="8677276" cy="4366904"/>
          </a:xfrm>
          <a:prstGeom prst="rect">
            <a:avLst/>
          </a:prstGeom>
          <a:noFill/>
          <a:ln w="9525">
            <a:solidFill>
              <a:schemeClr val="tx2"/>
            </a:solidFill>
            <a:miter lim="800000"/>
            <a:headEnd/>
            <a:tailEnd/>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214984207"/>
      </p:ext>
    </p:extLst>
  </p:cSld>
  <p:clrMapOvr>
    <a:masterClrMapping/>
  </p:clrMapOvr>
  <p:transition spd="slow"/>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5" name="Picture 3"/>
          <p:cNvPicPr>
            <a:picLocks noChangeAspect="1" noChangeArrowheads="1"/>
          </p:cNvPicPr>
          <p:nvPr/>
        </p:nvPicPr>
        <p:blipFill>
          <a:blip r:embed="rId3" cstate="print"/>
          <a:srcRect/>
          <a:stretch>
            <a:fillRect/>
          </a:stretch>
        </p:blipFill>
        <p:spPr bwMode="auto">
          <a:xfrm>
            <a:off x="1538417" y="915990"/>
            <a:ext cx="9099296" cy="5221287"/>
          </a:xfrm>
          <a:prstGeom prst="rect">
            <a:avLst/>
          </a:prstGeom>
          <a:noFill/>
          <a:ln w="9525">
            <a:noFill/>
            <a:round/>
            <a:headEnd/>
            <a:tailEnd/>
          </a:ln>
        </p:spPr>
      </p:pic>
    </p:spTree>
  </p:cSld>
  <p:clrMapOvr>
    <a:masterClrMapping/>
  </p:clrMapOvr>
  <p:transition spd="med">
    <p:fade/>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88825" cy="59817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endParaRPr lang="en-US" sz="2100" dirty="0" err="1" smtClean="0">
              <a:solidFill>
                <a:schemeClr val="tx1"/>
              </a:solidFill>
              <a:latin typeface="Arial" pitchFamily="34" charset="0"/>
              <a:cs typeface="Arial" pitchFamily="34" charset="0"/>
            </a:endParaRPr>
          </a:p>
        </p:txBody>
      </p:sp>
      <p:grpSp>
        <p:nvGrpSpPr>
          <p:cNvPr id="2" name="Group 1"/>
          <p:cNvGrpSpPr/>
          <p:nvPr/>
        </p:nvGrpSpPr>
        <p:grpSpPr>
          <a:xfrm>
            <a:off x="2817042" y="1952551"/>
            <a:ext cx="6580134" cy="2126727"/>
            <a:chOff x="2113332" y="1464413"/>
            <a:chExt cx="4936386" cy="1595045"/>
          </a:xfrm>
        </p:grpSpPr>
        <p:pic>
          <p:nvPicPr>
            <p:cNvPr id="3" name="Picture 10"/>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13332" y="1464413"/>
              <a:ext cx="4936386" cy="15950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 name="Picture 1034" descr="HSET_clr_rg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81263" y="1700213"/>
              <a:ext cx="4179887" cy="11985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val="1976540681"/>
      </p:ext>
    </p:extLst>
  </p:cSld>
  <p:clrMapOvr>
    <a:masterClrMapping/>
  </p:clrMapOvr>
  <p:transition spd="slow"/>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50562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Oracle_16x9_2014_521">
  <a:themeElements>
    <a:clrScheme name="Oracle">
      <a:dk1>
        <a:srgbClr val="5F5F5F"/>
      </a:dk1>
      <a:lt1>
        <a:srgbClr val="FFFFFF"/>
      </a:lt1>
      <a:dk2>
        <a:srgbClr val="7F7F7F"/>
      </a:dk2>
      <a:lt2>
        <a:srgbClr val="DCE3E4"/>
      </a:lt2>
      <a:accent1>
        <a:srgbClr val="FF0000"/>
      </a:accent1>
      <a:accent2>
        <a:srgbClr val="8A133B"/>
      </a:accent2>
      <a:accent3>
        <a:srgbClr val="FF7700"/>
      </a:accent3>
      <a:accent4>
        <a:srgbClr val="46575E"/>
      </a:accent4>
      <a:accent5>
        <a:srgbClr val="8DA6B1"/>
      </a:accent5>
      <a:accent6>
        <a:srgbClr val="B0C3C8"/>
      </a:accent6>
      <a:hlink>
        <a:srgbClr val="8DA6B1"/>
      </a:hlink>
      <a:folHlink>
        <a:srgbClr val="BFBF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5"/>
        </a:solidFill>
        <a:ln w="19050">
          <a:noFill/>
          <a:miter lim="800000"/>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lnSpc>
            <a:spcPct val="90000"/>
          </a:lnSpc>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accent5"/>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nSpc>
            <a:spcPct val="90000"/>
          </a:lnSpc>
          <a:defRPr/>
        </a:defPPr>
      </a:lstStyle>
    </a:txDef>
  </a:objectDefaults>
  <a:extraClrSchemeLst/>
  <a:extLst>
    <a:ext uri="{05A4C25C-085E-4340-85A3-A5531E510DB2}">
      <thm15:themeFamily xmlns:thm15="http://schemas.microsoft.com/office/thememl/2012/main" name="Oracle_16x9_2014_521" id="{11138A86-4CFD-4AAE-84ED-85FDB159739F}" vid="{ADD436DE-0EC9-4932-BD4C-5E9FA04FA01B}"/>
    </a:ext>
  </a:extLst>
</a:theme>
</file>

<file path=ppt/theme/theme2.xml><?xml version="1.0" encoding="utf-8"?>
<a:theme xmlns:a="http://schemas.openxmlformats.org/drawingml/2006/main" name="Office Theme">
  <a:themeElements>
    <a:clrScheme name="Oracle">
      <a:dk1>
        <a:srgbClr val="5F5F5F"/>
      </a:dk1>
      <a:lt1>
        <a:srgbClr val="FFFFFF"/>
      </a:lt1>
      <a:dk2>
        <a:srgbClr val="7F7F7F"/>
      </a:dk2>
      <a:lt2>
        <a:srgbClr val="DCE3E4"/>
      </a:lt2>
      <a:accent1>
        <a:srgbClr val="FF0000"/>
      </a:accent1>
      <a:accent2>
        <a:srgbClr val="8A133B"/>
      </a:accent2>
      <a:accent3>
        <a:srgbClr val="FF7700"/>
      </a:accent3>
      <a:accent4>
        <a:srgbClr val="46575E"/>
      </a:accent4>
      <a:accent5>
        <a:srgbClr val="8DA6B1"/>
      </a:accent5>
      <a:accent6>
        <a:srgbClr val="B0C3C8"/>
      </a:accent6>
      <a:hlink>
        <a:srgbClr val="8DA6B1"/>
      </a:hlink>
      <a:folHlink>
        <a:srgbClr val="BFBF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racle">
      <a:dk1>
        <a:srgbClr val="5F5F5F"/>
      </a:dk1>
      <a:lt1>
        <a:srgbClr val="FFFFFF"/>
      </a:lt1>
      <a:dk2>
        <a:srgbClr val="7F7F7F"/>
      </a:dk2>
      <a:lt2>
        <a:srgbClr val="DCE3E4"/>
      </a:lt2>
      <a:accent1>
        <a:srgbClr val="FF0000"/>
      </a:accent1>
      <a:accent2>
        <a:srgbClr val="8A133B"/>
      </a:accent2>
      <a:accent3>
        <a:srgbClr val="FF7700"/>
      </a:accent3>
      <a:accent4>
        <a:srgbClr val="46575E"/>
      </a:accent4>
      <a:accent5>
        <a:srgbClr val="8DA6B1"/>
      </a:accent5>
      <a:accent6>
        <a:srgbClr val="B0C3C8"/>
      </a:accent6>
      <a:hlink>
        <a:srgbClr val="8DA6B1"/>
      </a:hlink>
      <a:folHlink>
        <a:srgbClr val="BFBF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Oracle_16x9_2014_521</Template>
  <TotalTime>1900</TotalTime>
  <Words>3834</Words>
  <Application>Microsoft Macintosh PowerPoint</Application>
  <PresentationFormat>Custom</PresentationFormat>
  <Paragraphs>752</Paragraphs>
  <Slides>94</Slides>
  <Notes>75</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1</vt:i4>
      </vt:variant>
      <vt:variant>
        <vt:lpstr>Slide Titles</vt:lpstr>
      </vt:variant>
      <vt:variant>
        <vt:i4>94</vt:i4>
      </vt:variant>
    </vt:vector>
  </HeadingPairs>
  <TitlesOfParts>
    <vt:vector size="106" baseType="lpstr">
      <vt:lpstr>Calibri</vt:lpstr>
      <vt:lpstr>Courier New</vt:lpstr>
      <vt:lpstr>Helvetica</vt:lpstr>
      <vt:lpstr>Helvetica Neue</vt:lpstr>
      <vt:lpstr>Helvetica Neue Light</vt:lpstr>
      <vt:lpstr>MS PGothic</vt:lpstr>
      <vt:lpstr>ＭＳ Ｐゴシック</vt:lpstr>
      <vt:lpstr>Times New Roman</vt:lpstr>
      <vt:lpstr>Wingdings</vt:lpstr>
      <vt:lpstr>Arial</vt:lpstr>
      <vt:lpstr>Oracle_16x9_2014_521</vt:lpstr>
      <vt:lpstr>Chart</vt:lpstr>
      <vt:lpstr>PowerPoint Presentation</vt:lpstr>
      <vt:lpstr>PowerPoint Presentation</vt:lpstr>
      <vt:lpstr>Agenda</vt:lpstr>
      <vt:lpstr>Overview</vt:lpstr>
      <vt:lpstr>Oracle Application Express</vt:lpstr>
      <vt:lpstr>Oracle Application Express</vt:lpstr>
      <vt:lpstr>Oracle Application Express </vt:lpstr>
      <vt:lpstr>Oracle Application Express</vt:lpstr>
      <vt:lpstr>Oracle Application Express </vt:lpstr>
      <vt:lpstr>Oracle Application Express</vt:lpstr>
      <vt:lpstr>Oracle Application Express</vt:lpstr>
      <vt:lpstr>http://builtwithapex.com</vt:lpstr>
      <vt:lpstr>http://apex.world</vt:lpstr>
      <vt:lpstr>Useful Links</vt:lpstr>
      <vt:lpstr>Architecture</vt:lpstr>
      <vt:lpstr>Oracle Application Express</vt:lpstr>
      <vt:lpstr>PowerPoint Presentation</vt:lpstr>
      <vt:lpstr>PowerPoint Presentation</vt:lpstr>
      <vt:lpstr>PowerPoint Presentation</vt:lpstr>
      <vt:lpstr>PowerPoint Presentation</vt:lpstr>
      <vt:lpstr>PowerPoint Presentation</vt:lpstr>
      <vt:lpstr>Simplistic Overview of an APEX Request </vt:lpstr>
      <vt:lpstr>PowerPoint Presentation</vt:lpstr>
      <vt:lpstr>PowerPoint Presentation</vt:lpstr>
      <vt:lpstr>PowerPoint Presentation</vt:lpstr>
      <vt:lpstr>Single Database Instance serving Multiple Departments</vt:lpstr>
      <vt:lpstr>Data Sources</vt:lpstr>
      <vt:lpstr>PowerPoint Presentation</vt:lpstr>
      <vt:lpstr>Database Configuration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Managing Instance Settings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Deploying Applications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Tuning / Performance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Reference Material</vt:lpstr>
      <vt:lpstr>Useful Links</vt:lpstr>
      <vt:lpstr>PowerPoint Presentation</vt:lpstr>
      <vt:lpstr>PowerPoint Presentation</vt:lpstr>
      <vt:lpstr>PowerPoint Presentation</vt:lpstr>
      <vt:lpstr>PowerPoint Presentation</vt:lpstr>
    </vt:vector>
  </TitlesOfParts>
  <Company>Oracle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Use the PowerPoint Template</dc:title>
  <dc:creator>dpeake</dc:creator>
  <cp:keywords>Oracle corporate Tagline</cp:keywords>
  <cp:lastModifiedBy>Microsoft Office User</cp:lastModifiedBy>
  <cp:revision>219</cp:revision>
  <dcterms:created xsi:type="dcterms:W3CDTF">2014-06-19T18:11:18Z</dcterms:created>
  <dcterms:modified xsi:type="dcterms:W3CDTF">2017-09-20T17:44:33Z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2343037</vt:lpwstr>
  </property>
  <property fmtid="{D5CDD505-2E9C-101B-9397-08002B2CF9AE}" pid="3" name="NXPowerLiteSettings">
    <vt:lpwstr>F98007B004F000</vt:lpwstr>
  </property>
  <property fmtid="{D5CDD505-2E9C-101B-9397-08002B2CF9AE}" pid="4" name="NXPowerLiteVersion">
    <vt:lpwstr>D5.0.2</vt:lpwstr>
  </property>
</Properties>
</file>