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handoutMasterIdLst>
    <p:handoutMasterId r:id="rId74"/>
  </p:handoutMasterIdLst>
  <p:sldIdLst>
    <p:sldId id="354" r:id="rId2"/>
    <p:sldId id="256" r:id="rId3"/>
    <p:sldId id="477" r:id="rId4"/>
    <p:sldId id="478" r:id="rId5"/>
    <p:sldId id="550" r:id="rId6"/>
    <p:sldId id="480" r:id="rId7"/>
    <p:sldId id="551" r:id="rId8"/>
    <p:sldId id="479" r:id="rId9"/>
    <p:sldId id="521" r:id="rId10"/>
    <p:sldId id="426" r:id="rId11"/>
    <p:sldId id="522" r:id="rId12"/>
    <p:sldId id="487" r:id="rId13"/>
    <p:sldId id="488" r:id="rId14"/>
    <p:sldId id="489" r:id="rId15"/>
    <p:sldId id="524" r:id="rId16"/>
    <p:sldId id="490" r:id="rId17"/>
    <p:sldId id="493" r:id="rId18"/>
    <p:sldId id="492" r:id="rId19"/>
    <p:sldId id="494" r:id="rId20"/>
    <p:sldId id="495" r:id="rId21"/>
    <p:sldId id="496" r:id="rId22"/>
    <p:sldId id="497" r:id="rId23"/>
    <p:sldId id="499" r:id="rId24"/>
    <p:sldId id="498" r:id="rId25"/>
    <p:sldId id="500" r:id="rId26"/>
    <p:sldId id="501" r:id="rId27"/>
    <p:sldId id="502" r:id="rId28"/>
    <p:sldId id="503" r:id="rId29"/>
    <p:sldId id="504" r:id="rId30"/>
    <p:sldId id="505" r:id="rId31"/>
    <p:sldId id="506" r:id="rId32"/>
    <p:sldId id="507" r:id="rId33"/>
    <p:sldId id="508" r:id="rId34"/>
    <p:sldId id="525" r:id="rId35"/>
    <p:sldId id="526" r:id="rId36"/>
    <p:sldId id="515" r:id="rId37"/>
    <p:sldId id="509" r:id="rId38"/>
    <p:sldId id="510" r:id="rId39"/>
    <p:sldId id="511" r:id="rId40"/>
    <p:sldId id="512" r:id="rId41"/>
    <p:sldId id="513" r:id="rId42"/>
    <p:sldId id="514" r:id="rId43"/>
    <p:sldId id="516" r:id="rId44"/>
    <p:sldId id="517" r:id="rId45"/>
    <p:sldId id="518" r:id="rId46"/>
    <p:sldId id="537" r:id="rId47"/>
    <p:sldId id="538" r:id="rId48"/>
    <p:sldId id="539" r:id="rId49"/>
    <p:sldId id="540" r:id="rId50"/>
    <p:sldId id="520" r:id="rId51"/>
    <p:sldId id="527" r:id="rId52"/>
    <p:sldId id="528" r:id="rId53"/>
    <p:sldId id="529" r:id="rId54"/>
    <p:sldId id="532" r:id="rId55"/>
    <p:sldId id="533" r:id="rId56"/>
    <p:sldId id="531" r:id="rId57"/>
    <p:sldId id="552" r:id="rId58"/>
    <p:sldId id="534" r:id="rId59"/>
    <p:sldId id="536" r:id="rId60"/>
    <p:sldId id="535" r:id="rId61"/>
    <p:sldId id="541" r:id="rId62"/>
    <p:sldId id="543" r:id="rId63"/>
    <p:sldId id="544" r:id="rId64"/>
    <p:sldId id="545" r:id="rId65"/>
    <p:sldId id="542" r:id="rId66"/>
    <p:sldId id="546" r:id="rId67"/>
    <p:sldId id="547" r:id="rId68"/>
    <p:sldId id="548" r:id="rId69"/>
    <p:sldId id="557" r:id="rId70"/>
    <p:sldId id="288" r:id="rId71"/>
    <p:sldId id="289" r:id="rId72"/>
  </p:sldIdLst>
  <p:sldSz cx="12188825" cy="6858000"/>
  <p:notesSz cx="6858000" cy="9144000"/>
  <p:custDataLst>
    <p:tags r:id="rId7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the Template" id="{5D51C580-EE4E-1140-97F4-894549154C0A}">
          <p14:sldIdLst/>
        </p14:section>
        <p14:section name="Presentation" id="{F52B206D-DCD8-7244-B8EF-E7B4DC37A055}">
          <p14:sldIdLst>
            <p14:sldId id="354"/>
            <p14:sldId id="256"/>
            <p14:sldId id="477"/>
            <p14:sldId id="478"/>
            <p14:sldId id="550"/>
            <p14:sldId id="480"/>
            <p14:sldId id="551"/>
            <p14:sldId id="479"/>
            <p14:sldId id="521"/>
            <p14:sldId id="426"/>
            <p14:sldId id="522"/>
            <p14:sldId id="487"/>
            <p14:sldId id="488"/>
            <p14:sldId id="489"/>
            <p14:sldId id="524"/>
            <p14:sldId id="490"/>
            <p14:sldId id="493"/>
            <p14:sldId id="492"/>
            <p14:sldId id="494"/>
            <p14:sldId id="495"/>
            <p14:sldId id="496"/>
            <p14:sldId id="497"/>
            <p14:sldId id="499"/>
            <p14:sldId id="498"/>
            <p14:sldId id="500"/>
            <p14:sldId id="501"/>
            <p14:sldId id="502"/>
            <p14:sldId id="503"/>
            <p14:sldId id="504"/>
            <p14:sldId id="505"/>
            <p14:sldId id="506"/>
            <p14:sldId id="507"/>
            <p14:sldId id="508"/>
            <p14:sldId id="525"/>
            <p14:sldId id="526"/>
            <p14:sldId id="515"/>
            <p14:sldId id="509"/>
            <p14:sldId id="510"/>
            <p14:sldId id="511"/>
            <p14:sldId id="512"/>
            <p14:sldId id="513"/>
            <p14:sldId id="514"/>
            <p14:sldId id="516"/>
            <p14:sldId id="517"/>
            <p14:sldId id="518"/>
            <p14:sldId id="537"/>
            <p14:sldId id="538"/>
            <p14:sldId id="539"/>
            <p14:sldId id="540"/>
            <p14:sldId id="520"/>
            <p14:sldId id="527"/>
            <p14:sldId id="528"/>
            <p14:sldId id="529"/>
            <p14:sldId id="532"/>
            <p14:sldId id="533"/>
            <p14:sldId id="531"/>
            <p14:sldId id="552"/>
            <p14:sldId id="534"/>
            <p14:sldId id="536"/>
            <p14:sldId id="535"/>
            <p14:sldId id="541"/>
            <p14:sldId id="543"/>
            <p14:sldId id="544"/>
            <p14:sldId id="545"/>
            <p14:sldId id="542"/>
            <p14:sldId id="546"/>
            <p14:sldId id="547"/>
            <p14:sldId id="548"/>
            <p14:sldId id="557"/>
            <p14:sldId id="288"/>
            <p14:sldId id="289"/>
          </p14:sldIdLst>
        </p14:section>
        <p14:section name="Resources" id="{CD8381D1-5F0A-C446-B84F-524D84F3A30F}">
          <p14:sldIdLst/>
        </p14:section>
      </p14:sectionLst>
    </p:ext>
    <p:ext uri="{EFAFB233-063F-42B5-8137-9DF3F51BA10A}">
      <p15:sldGuideLst xmlns:p15="http://schemas.microsoft.com/office/powerpoint/2012/main">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guide id="8" pos="453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58595B"/>
    <a:srgbClr val="4937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7102A9-8310-4765-A935-A1911B00CA5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88" autoAdjust="0"/>
    <p:restoredTop sz="72209" autoAdjust="0"/>
  </p:normalViewPr>
  <p:slideViewPr>
    <p:cSldViewPr snapToGrid="0">
      <p:cViewPr varScale="1">
        <p:scale>
          <a:sx n="98" d="100"/>
          <a:sy n="98" d="100"/>
        </p:scale>
        <p:origin x="1960" y="184"/>
      </p:cViewPr>
      <p:guideLst>
        <p:guide orient="horz" pos="2160"/>
        <p:guide orient="horz" pos="3744"/>
        <p:guide orient="horz" pos="960"/>
        <p:guide orient="horz" pos="1248"/>
        <p:guide pos="3839"/>
        <p:guide pos="7343"/>
        <p:guide pos="335"/>
        <p:guide pos="4534"/>
      </p:guideLst>
    </p:cSldViewPr>
  </p:slideViewPr>
  <p:outlineViewPr>
    <p:cViewPr>
      <p:scale>
        <a:sx n="33" d="100"/>
        <a:sy n="33" d="100"/>
      </p:scale>
      <p:origin x="0" y="19746"/>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83" d="100"/>
          <a:sy n="83" d="100"/>
        </p:scale>
        <p:origin x="385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t>5/18/18</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Bef>
        <a:spcPts val="600"/>
      </a:spcBef>
      <a:defRPr sz="1100" kern="1200">
        <a:solidFill>
          <a:srgbClr val="000000"/>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rgbClr val="000000"/>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rgbClr val="000000"/>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a:t>
            </a:fld>
            <a:endParaRPr lang="en-US" dirty="0"/>
          </a:p>
        </p:txBody>
      </p:sp>
    </p:spTree>
    <p:extLst>
      <p:ext uri="{BB962C8B-B14F-4D97-AF65-F5344CB8AC3E}">
        <p14:creationId xmlns:p14="http://schemas.microsoft.com/office/powerpoint/2010/main" val="124275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b="0" dirty="0"/>
              <a:t>Oracle APEX provides a host of “no-code” capabilities which utilize wizards, drag and drop, and simple dialog selections to create an array of different components.</a:t>
            </a:r>
          </a:p>
          <a:p>
            <a:r>
              <a:rPr lang="en-US" b="0" dirty="0"/>
              <a:t>To build more advanced apps it may be necessary to enter small code snippets directly within a page, region, item, validation, or similar.</a:t>
            </a:r>
          </a:p>
          <a:p>
            <a:r>
              <a:rPr lang="en-US" b="0" dirty="0"/>
              <a:t>To meet even more extensive customization or personalization of your app it may be necessary to incorporate 3GL code or an APEX Plug-In.</a:t>
            </a:r>
          </a:p>
          <a:p>
            <a:r>
              <a:rPr lang="en-US" b="0" dirty="0"/>
              <a:t>Importantly as requirements get more advanced APEX development gets gradually more complex, rather than “dropping off a cliff” and requiring huge amounts of 3GL code as soon as go out of tight, pre-defined constraints for the apps.</a:t>
            </a:r>
          </a:p>
        </p:txBody>
      </p:sp>
      <p:sp>
        <p:nvSpPr>
          <p:cNvPr id="4" name="Slide Number Placeholder 3"/>
          <p:cNvSpPr>
            <a:spLocks noGrp="1"/>
          </p:cNvSpPr>
          <p:nvPr>
            <p:ph type="sldNum" sz="quarter" idx="10"/>
          </p:nvPr>
        </p:nvSpPr>
        <p:spPr/>
        <p:txBody>
          <a:bodyPr/>
          <a:lstStyle/>
          <a:p>
            <a:fld id="{8C72D9AE-7182-4680-8F79-479C4181FF08}" type="slidenum">
              <a:rPr lang="en-US" smtClean="0"/>
              <a:t>10</a:t>
            </a:fld>
            <a:endParaRPr lang="en-US" dirty="0"/>
          </a:p>
        </p:txBody>
      </p:sp>
    </p:spTree>
    <p:extLst>
      <p:ext uri="{BB962C8B-B14F-4D97-AF65-F5344CB8AC3E}">
        <p14:creationId xmlns:p14="http://schemas.microsoft.com/office/powerpoint/2010/main" val="190015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Simple architecture where page requests and submissions made from the browser are </a:t>
            </a:r>
            <a:r>
              <a:rPr lang="en-US" dirty="0" err="1"/>
              <a:t>tunnelled</a:t>
            </a:r>
            <a:r>
              <a:rPr lang="en-US" dirty="0"/>
              <a:t> through the mid-tier to execute in the Oracle Database and returned as HTML responses to the browser.</a:t>
            </a:r>
          </a:p>
          <a:p>
            <a:r>
              <a:rPr lang="en-US" dirty="0"/>
              <a:t>No data manipulation or processing is performed in the mid-tier, instead the APEX engine (inside the Oracle DB) accepts the page, and interacts with the data schemas in the DB.</a:t>
            </a:r>
          </a:p>
          <a:p>
            <a:endParaRPr lang="en-US" dirty="0"/>
          </a:p>
          <a:p>
            <a:r>
              <a:rPr lang="en-US" dirty="0"/>
              <a:t>The mid-tier can be either the preferred Oracle REST Data Services (ORDS) running in a Java Server {either Oracle Web-Logic Server (WLS), Oracle Glassfish, or Tomcat} or Oracle Embedded PL/SQL Gateway (EPG) which is part of the Oracle DB.</a:t>
            </a:r>
          </a:p>
          <a:p>
            <a:r>
              <a:rPr lang="en-US" dirty="0"/>
              <a:t>It is common for OHS to be installed in front of ORDS to act as a proxy and serve images.</a:t>
            </a:r>
          </a:p>
          <a:p>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11</a:t>
            </a:fld>
            <a:endParaRPr lang="en-US" dirty="0"/>
          </a:p>
        </p:txBody>
      </p:sp>
    </p:spTree>
    <p:extLst>
      <p:ext uri="{BB962C8B-B14F-4D97-AF65-F5344CB8AC3E}">
        <p14:creationId xmlns:p14="http://schemas.microsoft.com/office/powerpoint/2010/main" val="1548709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0" dirty="0">
                <a:latin typeface="Arial" pitchFamily="34" charset="0"/>
                <a:ea typeface="ＭＳ Ｐゴシック" pitchFamily="34" charset="-128"/>
              </a:rPr>
              <a:t>Oracle APEX is best suited to being co-located with the data it is maintaining / reporting on.</a:t>
            </a:r>
          </a:p>
          <a:p>
            <a:endParaRPr lang="en-US" b="0" dirty="0">
              <a:latin typeface="Arial" pitchFamily="34" charset="0"/>
              <a:ea typeface="ＭＳ Ｐゴシック" pitchFamily="34" charset="-128"/>
            </a:endParaRPr>
          </a:p>
          <a:p>
            <a:r>
              <a:rPr lang="en-US" b="0" dirty="0">
                <a:latin typeface="Arial" pitchFamily="34" charset="0"/>
                <a:ea typeface="ＭＳ Ｐゴシック" pitchFamily="34" charset="-128"/>
              </a:rPr>
              <a:t>Oracle APEX provides the ability to execute SQL not only in the "local" Oracle database (where APEX runs in), but also on a remote Oracle instance. This is based on the REST Enabled SQL feature introduced with ORDS 17.4. When the REST Enabled SQL feature is active on an ORDS instance, SQL statements can be passed in JSON format using HTTP POST requests. Execution results are being passed back as a self-describing JSON response. Clients thus can communicate with the Oracle database using open protocols and without SQL*Net. A prerequisite for using REST Enabled SQL is to have at least ORDS 17.4 installed. Older ORDS versions (3.0.x) do not support REST Enabled SQL.</a:t>
            </a:r>
          </a:p>
          <a:p>
            <a:endParaRPr lang="en-US" b="0" dirty="0">
              <a:latin typeface="Arial" pitchFamily="34" charset="0"/>
              <a:ea typeface="ＭＳ Ｐゴシック" pitchFamily="34" charset="-128"/>
            </a:endParaRPr>
          </a:p>
          <a:p>
            <a:r>
              <a:rPr lang="en-US" sz="1100" b="0" i="0" kern="1200" dirty="0">
                <a:solidFill>
                  <a:srgbClr val="000000"/>
                </a:solidFill>
                <a:effectLst/>
                <a:latin typeface="+mn-lt"/>
                <a:ea typeface="+mn-ea"/>
                <a:cs typeface="+mn-cs"/>
              </a:rPr>
              <a:t>Oracle APEX provides</a:t>
            </a:r>
            <a:r>
              <a:rPr lang="en-US" sz="1100" b="0" i="0" kern="1200" baseline="0" dirty="0">
                <a:solidFill>
                  <a:srgbClr val="000000"/>
                </a:solidFill>
                <a:effectLst/>
                <a:latin typeface="+mn-lt"/>
                <a:ea typeface="+mn-ea"/>
                <a:cs typeface="+mn-cs"/>
              </a:rPr>
              <a:t> </a:t>
            </a:r>
            <a:r>
              <a:rPr lang="en-US" sz="1100" b="0" i="0" kern="1200" dirty="0">
                <a:solidFill>
                  <a:srgbClr val="000000"/>
                </a:solidFill>
                <a:effectLst/>
                <a:latin typeface="+mn-lt"/>
                <a:ea typeface="+mn-ea"/>
                <a:cs typeface="+mn-cs"/>
              </a:rPr>
              <a:t>declarative support for REST Services in Application Express components - that means, developers will be able to create a component, for example, an interactive report, directly on an external REST service.  You can register an external REST Service as a Web Source Module in Shared Components and then use it as the data source for an interactive report or a classic</a:t>
            </a:r>
            <a:r>
              <a:rPr lang="en-US" sz="1100" b="0" i="0" kern="1200" baseline="0" dirty="0">
                <a:solidFill>
                  <a:srgbClr val="000000"/>
                </a:solidFill>
                <a:effectLst/>
                <a:latin typeface="+mn-lt"/>
                <a:ea typeface="+mn-ea"/>
                <a:cs typeface="+mn-cs"/>
              </a:rPr>
              <a:t> report.</a:t>
            </a:r>
          </a:p>
          <a:p>
            <a:endParaRPr lang="en-US" sz="1100" b="0" i="0" kern="1200" baseline="0" dirty="0">
              <a:solidFill>
                <a:srgbClr val="000000"/>
              </a:solidFill>
              <a:effectLst/>
              <a:latin typeface="+mn-lt"/>
              <a:ea typeface="+mn-ea"/>
              <a:cs typeface="+mn-cs"/>
            </a:endParaRPr>
          </a:p>
          <a:p>
            <a:r>
              <a:rPr lang="en-US" b="0" dirty="0">
                <a:latin typeface="Arial" pitchFamily="34" charset="0"/>
                <a:ea typeface="ＭＳ Ｐゴシック" pitchFamily="34" charset="-128"/>
              </a:rPr>
              <a:t>You can also integrate into a SOA environment by consuming Web Services (both REST and SOAP) or utilize DB Links to other databases.</a:t>
            </a:r>
          </a:p>
          <a:p>
            <a:endParaRPr lang="en-US" b="0" dirty="0">
              <a:latin typeface="Arial" pitchFamily="34" charset="0"/>
              <a:ea typeface="ＭＳ Ｐゴシック" pitchFamily="34" charset="-128"/>
            </a:endParaRPr>
          </a:p>
          <a:p>
            <a:endParaRPr lang="en-US" sz="1100" b="0" i="0" kern="1200" dirty="0">
              <a:solidFill>
                <a:srgbClr val="00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C72D9AE-7182-4680-8F79-479C4181FF08}" type="slidenum">
              <a:rPr lang="en-US" smtClean="0"/>
              <a:t>12</a:t>
            </a:fld>
            <a:endParaRPr lang="en-US" dirty="0"/>
          </a:p>
        </p:txBody>
      </p:sp>
    </p:spTree>
    <p:extLst>
      <p:ext uri="{BB962C8B-B14F-4D97-AF65-F5344CB8AC3E}">
        <p14:creationId xmlns:p14="http://schemas.microsoft.com/office/powerpoint/2010/main" val="479071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b="0" dirty="0">
                <a:latin typeface="Arial" pitchFamily="34" charset="0"/>
                <a:ea typeface="ＭＳ Ｐゴシック" pitchFamily="34" charset="-128"/>
              </a:rPr>
              <a:t>There is a many-to-many relationship between workspaces and schemas</a:t>
            </a:r>
          </a:p>
          <a:p>
            <a:r>
              <a:rPr lang="en-US" b="0" dirty="0">
                <a:latin typeface="Arial" pitchFamily="34" charset="0"/>
                <a:ea typeface="ＭＳ Ｐゴシック" pitchFamily="34" charset="-128"/>
              </a:rPr>
              <a:t>Within your organization you can have a single Oracle Database support many departments</a:t>
            </a:r>
            <a:r>
              <a:rPr lang="en-US" b="0" baseline="0" dirty="0">
                <a:latin typeface="Arial" pitchFamily="34" charset="0"/>
                <a:ea typeface="ＭＳ Ｐゴシック" pitchFamily="34" charset="-128"/>
              </a:rPr>
              <a:t> with each having their own workspaces where they build applications</a:t>
            </a:r>
          </a:p>
          <a:p>
            <a:r>
              <a:rPr lang="en-US" b="0" baseline="0" dirty="0">
                <a:latin typeface="Arial" pitchFamily="34" charset="0"/>
                <a:ea typeface="ＭＳ Ｐゴシック" pitchFamily="34" charset="-128"/>
              </a:rPr>
              <a:t>Each of these workspaces can be granted access to one or more schemas as appropriate</a:t>
            </a:r>
          </a:p>
          <a:p>
            <a:endParaRPr lang="en-US" b="0" baseline="0" dirty="0">
              <a:latin typeface="Arial" pitchFamily="34" charset="0"/>
              <a:ea typeface="ＭＳ Ｐゴシック" pitchFamily="34" charset="-128"/>
            </a:endParaRPr>
          </a:p>
          <a:p>
            <a:r>
              <a:rPr lang="en-US" b="0" baseline="0" dirty="0">
                <a:latin typeface="Arial" pitchFamily="34" charset="0"/>
                <a:ea typeface="ＭＳ Ｐゴシック" pitchFamily="34" charset="-128"/>
              </a:rPr>
              <a:t>DBAs manage the infrastructure &lt;--&gt; Departments responsible for building their own applications</a:t>
            </a:r>
            <a:endParaRPr lang="en-US" b="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fld id="{8C72D9AE-7182-4680-8F79-479C4181FF08}" type="slidenum">
              <a:rPr lang="en-US" smtClean="0"/>
              <a:t>13</a:t>
            </a:fld>
            <a:endParaRPr lang="en-US" dirty="0"/>
          </a:p>
        </p:txBody>
      </p:sp>
    </p:spTree>
    <p:extLst>
      <p:ext uri="{BB962C8B-B14F-4D97-AF65-F5344CB8AC3E}">
        <p14:creationId xmlns:p14="http://schemas.microsoft.com/office/powerpoint/2010/main" val="1158670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b="0" dirty="0">
                <a:latin typeface="Arial" pitchFamily="34" charset="0"/>
                <a:ea typeface="ＭＳ Ｐゴシック" pitchFamily="34" charset="-128"/>
              </a:rPr>
              <a:t>Given APEX can run</a:t>
            </a:r>
            <a:r>
              <a:rPr lang="en-US" b="0" baseline="0" dirty="0">
                <a:latin typeface="Arial" pitchFamily="34" charset="0"/>
                <a:ea typeface="ＭＳ Ｐゴシック" pitchFamily="34" charset="-128"/>
              </a:rPr>
              <a:t> ‘anywhere you can install the Oracle Database’ you have great flexibility </a:t>
            </a:r>
            <a:r>
              <a:rPr lang="en-US" b="0" baseline="0" dirty="0">
                <a:latin typeface="Arial" pitchFamily="34" charset="0"/>
                <a:ea typeface="ＭＳ Ｐゴシック" pitchFamily="34" charset="-128"/>
                <a:sym typeface="Wingdings" pitchFamily="2" charset="2"/>
              </a:rPr>
              <a:t> Simply provide the appropriate URL to develop / run applications</a:t>
            </a:r>
          </a:p>
          <a:p>
            <a:r>
              <a:rPr lang="en-US" b="0" baseline="0" dirty="0">
                <a:latin typeface="Arial" pitchFamily="34" charset="0"/>
                <a:ea typeface="ＭＳ Ｐゴシック" pitchFamily="34" charset="-128"/>
              </a:rPr>
              <a:t>Import an APEX application into any other Oracle Database where you have the same version or later of Application Express installed</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0" baseline="0" dirty="0">
              <a:latin typeface="Arial" pitchFamily="34" charset="0"/>
              <a:ea typeface="ＭＳ Ｐゴシック" pitchFamily="34" charset="-128"/>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b="0" baseline="0" dirty="0">
                <a:latin typeface="Arial" pitchFamily="34" charset="0"/>
                <a:ea typeface="ＭＳ Ｐゴシック" pitchFamily="34" charset="-128"/>
              </a:rPr>
              <a:t>Start developing on your laptop running Oracle XE or on the cloud and then simply export the application</a:t>
            </a:r>
          </a:p>
          <a:p>
            <a:r>
              <a:rPr lang="en-US" b="0" baseline="0" dirty="0">
                <a:latin typeface="Arial" pitchFamily="34" charset="0"/>
                <a:ea typeface="ＭＳ Ｐゴシック" pitchFamily="34" charset="-128"/>
              </a:rPr>
              <a:t>Deploy on the Oracle Database Cloud Service and then once your application gets wide utilization move it to your private cloud.</a:t>
            </a:r>
          </a:p>
          <a:p>
            <a:endParaRPr lang="en-US" b="0" dirty="0">
              <a:latin typeface="Arial" pitchFamily="34" charset="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14</a:t>
            </a:fld>
            <a:endParaRPr lang="en-US" dirty="0"/>
          </a:p>
        </p:txBody>
      </p:sp>
    </p:spTree>
    <p:extLst>
      <p:ext uri="{BB962C8B-B14F-4D97-AF65-F5344CB8AC3E}">
        <p14:creationId xmlns:p14="http://schemas.microsoft.com/office/powerpoint/2010/main" val="2310257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&lt;</a:t>
            </a:r>
            <a:r>
              <a:rPr lang="en-US" b="1" dirty="0"/>
              <a:t>David: To fix the graphic</a:t>
            </a:r>
            <a:r>
              <a:rPr lang="en-US" dirty="0"/>
              <a:t>&gt;</a:t>
            </a:r>
          </a:p>
          <a:p>
            <a:r>
              <a:rPr lang="en-US" dirty="0"/>
              <a:t>Originally named HTML DB when first released.</a:t>
            </a:r>
          </a:p>
          <a:p>
            <a:r>
              <a:rPr lang="en-US" sz="1100" b="0" i="0" kern="1200" dirty="0">
                <a:solidFill>
                  <a:srgbClr val="000000"/>
                </a:solidFill>
                <a:effectLst/>
                <a:latin typeface="+mn-lt"/>
                <a:ea typeface="+mn-ea"/>
                <a:cs typeface="+mn-cs"/>
              </a:rPr>
              <a:t>The current release of Oracle APEX is APEX 18.1, consistent with the release numbering for the Oracle Database as well as Oracle REST Data Services and Oracle Cloud services.</a:t>
            </a:r>
          </a:p>
          <a:p>
            <a:r>
              <a:rPr lang="en-US" sz="1100" b="0" i="0" kern="1200" dirty="0">
                <a:solidFill>
                  <a:srgbClr val="000000"/>
                </a:solidFill>
                <a:effectLst/>
                <a:latin typeface="+mn-lt"/>
                <a:ea typeface="+mn-ea"/>
                <a:cs typeface="+mn-cs"/>
              </a:rPr>
              <a:t>Coincidentally, it has been a little over 18 years since the first line of code was written for APEX. Throughout this time, we have always strived to empower developers with the tools they need to build modern apps fast, with less effort, and with greater consistency.</a:t>
            </a:r>
          </a:p>
          <a:p>
            <a:endParaRPr lang="en-US" dirty="0"/>
          </a:p>
          <a:p>
            <a:r>
              <a:rPr lang="en-US" dirty="0"/>
              <a:t>See Statement of Direction for future direction on OTN under Learn More</a:t>
            </a:r>
          </a:p>
          <a:p>
            <a:r>
              <a:rPr lang="en-US" dirty="0"/>
              <a:t>[http://www.oracle.com/technetwork/developer-tools/apex/application-express/apex-sod-087560.html]</a:t>
            </a:r>
          </a:p>
        </p:txBody>
      </p:sp>
      <p:sp>
        <p:nvSpPr>
          <p:cNvPr id="4" name="Slide Number Placeholder 3"/>
          <p:cNvSpPr>
            <a:spLocks noGrp="1"/>
          </p:cNvSpPr>
          <p:nvPr>
            <p:ph type="sldNum" sz="quarter" idx="10"/>
          </p:nvPr>
        </p:nvSpPr>
        <p:spPr/>
        <p:txBody>
          <a:bodyPr/>
          <a:lstStyle/>
          <a:p>
            <a:fld id="{8C72D9AE-7182-4680-8F79-479C4181FF08}" type="slidenum">
              <a:rPr lang="en-US" smtClean="0"/>
              <a:t>15</a:t>
            </a:fld>
            <a:endParaRPr lang="en-US" dirty="0"/>
          </a:p>
        </p:txBody>
      </p:sp>
    </p:spTree>
    <p:extLst>
      <p:ext uri="{BB962C8B-B14F-4D97-AF65-F5344CB8AC3E}">
        <p14:creationId xmlns:p14="http://schemas.microsoft.com/office/powerpoint/2010/main" val="2891783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Feeling stuck? want to learn more? share your success? or meet with other like-minded developers? There's everything from books, discussion forums and community-driven websites to local meet-ups and worldwide conferences to cater to your every APEX-related need! Check out our community site, apex.oracle.com/community, for much </a:t>
            </a:r>
            <a:r>
              <a:rPr lang="en-US" dirty="0" err="1"/>
              <a:t>much</a:t>
            </a:r>
            <a:r>
              <a:rPr lang="en-US" dirty="0"/>
              <a:t> more! </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16</a:t>
            </a:fld>
            <a:endParaRPr lang="en-US" dirty="0"/>
          </a:p>
        </p:txBody>
      </p:sp>
    </p:spTree>
    <p:extLst>
      <p:ext uri="{BB962C8B-B14F-4D97-AF65-F5344CB8AC3E}">
        <p14:creationId xmlns:p14="http://schemas.microsoft.com/office/powerpoint/2010/main" val="2615043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17</a:t>
            </a:fld>
            <a:endParaRPr lang="en-US" dirty="0"/>
          </a:p>
        </p:txBody>
      </p:sp>
    </p:spTree>
    <p:extLst>
      <p:ext uri="{BB962C8B-B14F-4D97-AF65-F5344CB8AC3E}">
        <p14:creationId xmlns:p14="http://schemas.microsoft.com/office/powerpoint/2010/main" val="986048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18</a:t>
            </a:fld>
            <a:endParaRPr lang="en-US" dirty="0"/>
          </a:p>
        </p:txBody>
      </p:sp>
    </p:spTree>
    <p:extLst>
      <p:ext uri="{BB962C8B-B14F-4D97-AF65-F5344CB8AC3E}">
        <p14:creationId xmlns:p14="http://schemas.microsoft.com/office/powerpoint/2010/main" val="221780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dirty="0"/>
              <a:t>These are the primary URLs you need to get more information on Oracle Application Express!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19</a:t>
            </a:fld>
            <a:endParaRPr lang="en-US" dirty="0"/>
          </a:p>
        </p:txBody>
      </p:sp>
    </p:spTree>
    <p:extLst>
      <p:ext uri="{BB962C8B-B14F-4D97-AF65-F5344CB8AC3E}">
        <p14:creationId xmlns:p14="http://schemas.microsoft.com/office/powerpoint/2010/main" val="776527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a:t>
            </a:fld>
            <a:endParaRPr lang="en-US" dirty="0"/>
          </a:p>
        </p:txBody>
      </p:sp>
    </p:spTree>
    <p:extLst>
      <p:ext uri="{BB962C8B-B14F-4D97-AF65-F5344CB8AC3E}">
        <p14:creationId xmlns:p14="http://schemas.microsoft.com/office/powerpoint/2010/main" val="42505555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b="1" dirty="0"/>
              <a:t>Overview of the major APEX Components – What is included in the tool at a high level</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8C72D9AE-7182-4680-8F79-479C4181FF08}" type="slidenum">
              <a:rPr lang="en-US" smtClean="0"/>
              <a:t>20</a:t>
            </a:fld>
            <a:endParaRPr lang="en-US" dirty="0"/>
          </a:p>
        </p:txBody>
      </p:sp>
    </p:spTree>
    <p:extLst>
      <p:ext uri="{BB962C8B-B14F-4D97-AF65-F5344CB8AC3E}">
        <p14:creationId xmlns:p14="http://schemas.microsoft.com/office/powerpoint/2010/main" val="3296872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Home page where developers can define applications, maintain their database objects, manage the development lifecycle, and maintain Packaged Apps.</a:t>
            </a:r>
          </a:p>
        </p:txBody>
      </p:sp>
      <p:sp>
        <p:nvSpPr>
          <p:cNvPr id="4" name="Slide Number Placeholder 3"/>
          <p:cNvSpPr>
            <a:spLocks noGrp="1"/>
          </p:cNvSpPr>
          <p:nvPr>
            <p:ph type="sldNum" sz="quarter" idx="10"/>
          </p:nvPr>
        </p:nvSpPr>
        <p:spPr/>
        <p:txBody>
          <a:bodyPr/>
          <a:lstStyle/>
          <a:p>
            <a:fld id="{8C72D9AE-7182-4680-8F79-479C4181FF08}" type="slidenum">
              <a:rPr lang="en-US" smtClean="0"/>
              <a:t>21</a:t>
            </a:fld>
            <a:endParaRPr lang="en-US" dirty="0"/>
          </a:p>
        </p:txBody>
      </p:sp>
    </p:spTree>
    <p:extLst>
      <p:ext uri="{BB962C8B-B14F-4D97-AF65-F5344CB8AC3E}">
        <p14:creationId xmlns:p14="http://schemas.microsoft.com/office/powerpoint/2010/main" val="1950336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Developers will spend the majority of their time in the Application Builder defining, enhancing and maintaining applications.</a:t>
            </a:r>
          </a:p>
        </p:txBody>
      </p:sp>
      <p:sp>
        <p:nvSpPr>
          <p:cNvPr id="4" name="Slide Number Placeholder 3"/>
          <p:cNvSpPr>
            <a:spLocks noGrp="1"/>
          </p:cNvSpPr>
          <p:nvPr>
            <p:ph type="sldNum" sz="quarter" idx="10"/>
          </p:nvPr>
        </p:nvSpPr>
        <p:spPr/>
        <p:txBody>
          <a:bodyPr/>
          <a:lstStyle/>
          <a:p>
            <a:fld id="{8C72D9AE-7182-4680-8F79-479C4181FF08}" type="slidenum">
              <a:rPr lang="en-US" smtClean="0"/>
              <a:t>22</a:t>
            </a:fld>
            <a:endParaRPr lang="en-US" dirty="0"/>
          </a:p>
        </p:txBody>
      </p:sp>
    </p:spTree>
    <p:extLst>
      <p:ext uri="{BB962C8B-B14F-4D97-AF65-F5344CB8AC3E}">
        <p14:creationId xmlns:p14="http://schemas.microsoft.com/office/powerpoint/2010/main" val="3639932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a:t>Design Principles</a:t>
            </a:r>
          </a:p>
          <a:p>
            <a:pPr lvl="1"/>
            <a:r>
              <a:rPr lang="en-US" dirty="0"/>
              <a:t>Create new elements using drag &amp; drop or menu shortcuts</a:t>
            </a:r>
          </a:p>
          <a:p>
            <a:pPr lvl="1"/>
            <a:r>
              <a:rPr lang="en-US" dirty="0"/>
              <a:t>Update multiple page elements at once</a:t>
            </a:r>
          </a:p>
          <a:p>
            <a:pPr lvl="1"/>
            <a:r>
              <a:rPr lang="en-US" dirty="0"/>
              <a:t>Utilize “Undo” and “Redo” to revert changes made</a:t>
            </a:r>
          </a:p>
          <a:p>
            <a:pPr lvl="1"/>
            <a:r>
              <a:rPr lang="en-US" dirty="0"/>
              <a:t>“Save” and “Run” commits all pending changes to database</a:t>
            </a:r>
          </a:p>
          <a:p>
            <a:pPr lvl="1"/>
            <a:endParaRPr lang="en-US" dirty="0"/>
          </a:p>
          <a:p>
            <a:pPr lvl="0"/>
            <a:r>
              <a:rPr lang="en-US" dirty="0"/>
              <a:t>Left Pane</a:t>
            </a:r>
          </a:p>
          <a:p>
            <a:pPr lvl="1"/>
            <a:r>
              <a:rPr lang="en-US" dirty="0"/>
              <a:t>Rendering, Processing and Shared Components grouped in an accordion in the left panel instead of horizontally across the page</a:t>
            </a:r>
          </a:p>
          <a:p>
            <a:pPr lvl="1"/>
            <a:r>
              <a:rPr lang="en-US" dirty="0"/>
              <a:t>Dynamic Actions introduced as a new grouping</a:t>
            </a:r>
          </a:p>
          <a:p>
            <a:pPr lvl="1"/>
            <a:r>
              <a:rPr lang="en-US" dirty="0"/>
              <a:t>Create, move and duplicate elements using drag &amp; drop or the improved context sensitive menus</a:t>
            </a:r>
          </a:p>
          <a:p>
            <a:pPr lvl="1"/>
            <a:r>
              <a:rPr lang="en-US" dirty="0"/>
              <a:t>All element types can be deleted directly from the tree</a:t>
            </a:r>
          </a:p>
          <a:p>
            <a:pPr lvl="1"/>
            <a:r>
              <a:rPr lang="en-US" dirty="0"/>
              <a:t>Click on one or more elements to highlight elements in the Grid Layout and to populate common element details in the Property Editor</a:t>
            </a:r>
          </a:p>
          <a:p>
            <a:pPr lvl="1"/>
            <a:endParaRPr lang="en-US" dirty="0"/>
          </a:p>
          <a:p>
            <a:pPr lvl="0"/>
            <a:r>
              <a:rPr lang="en-US" dirty="0"/>
              <a:t>Central Pane</a:t>
            </a:r>
          </a:p>
          <a:p>
            <a:pPr lvl="1"/>
            <a:r>
              <a:rPr lang="en-US" dirty="0"/>
              <a:t>Grid Layout: Create, move, copy and delete components using drag and drop</a:t>
            </a:r>
          </a:p>
          <a:p>
            <a:pPr marL="400050" marR="0" lvl="2" indent="-1143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a:t>Gallery: shows components that can be dragged into the page</a:t>
            </a:r>
          </a:p>
          <a:p>
            <a:pPr lvl="1"/>
            <a:r>
              <a:rPr lang="en-US" dirty="0"/>
              <a:t>Messages: Display errors and warnings associated with changes made</a:t>
            </a:r>
          </a:p>
          <a:p>
            <a:pPr lvl="1"/>
            <a:r>
              <a:rPr lang="en-US" dirty="0"/>
              <a:t>Page Search: Allows performing a page search.</a:t>
            </a:r>
          </a:p>
          <a:p>
            <a:pPr marL="228600" marR="0" lvl="1" indent="-1143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a:t>Help: Displays context sensitive help based on the current focus</a:t>
            </a:r>
          </a:p>
          <a:p>
            <a:pPr lvl="1"/>
            <a:endParaRPr lang="en-US" dirty="0"/>
          </a:p>
          <a:p>
            <a:pPr marL="0" marR="0" lvl="0" indent="0" algn="l" defTabSz="914400" rtl="0" eaLnBrk="1" fontAlgn="auto" latinLnBrk="0" hangingPunct="1">
              <a:lnSpc>
                <a:spcPct val="100000"/>
              </a:lnSpc>
              <a:spcBef>
                <a:spcPts val="600"/>
              </a:spcBef>
              <a:spcAft>
                <a:spcPts val="0"/>
              </a:spcAft>
              <a:buClrTx/>
              <a:buSzTx/>
              <a:buFontTx/>
              <a:buNone/>
              <a:tabLst/>
              <a:defRPr/>
            </a:pPr>
            <a:r>
              <a:rPr lang="en-US" dirty="0"/>
              <a:t>Property Editor - Right Pane</a:t>
            </a:r>
          </a:p>
          <a:p>
            <a:pPr lvl="1"/>
            <a:r>
              <a:rPr lang="en-US" dirty="0"/>
              <a:t>Displays the details for the currently selected element(s) </a:t>
            </a:r>
          </a:p>
          <a:p>
            <a:pPr lvl="1"/>
            <a:r>
              <a:rPr lang="en-US" dirty="0"/>
              <a:t>Bulk editing of common properties when multiple elements are selected</a:t>
            </a:r>
          </a:p>
          <a:p>
            <a:pPr lvl="1"/>
            <a:r>
              <a:rPr lang="en-US" dirty="0"/>
              <a:t>Improved usability for defining properties, including </a:t>
            </a:r>
          </a:p>
          <a:p>
            <a:pPr lvl="2"/>
            <a:r>
              <a:rPr lang="en-US" dirty="0"/>
              <a:t>instant input feedback</a:t>
            </a:r>
          </a:p>
          <a:p>
            <a:pPr lvl="2"/>
            <a:r>
              <a:rPr lang="en-US" dirty="0"/>
              <a:t>cascading context sensitive selections</a:t>
            </a:r>
          </a:p>
          <a:p>
            <a:pPr lvl="2"/>
            <a:r>
              <a:rPr lang="en-US" dirty="0"/>
              <a:t>easier definition of common property types</a:t>
            </a:r>
          </a:p>
          <a:p>
            <a:pPr lvl="1"/>
            <a:r>
              <a:rPr lang="en-US" dirty="0"/>
              <a:t>Improves productivity by making the definition of elements easier and more intuitive</a:t>
            </a:r>
          </a:p>
          <a:p>
            <a:pPr lvl="2"/>
            <a:endParaRPr lang="en-US" dirty="0"/>
          </a:p>
          <a:p>
            <a:pPr lvl="2"/>
            <a:endParaRPr lang="en-US" dirty="0"/>
          </a:p>
          <a:p>
            <a:pPr marL="0" marR="0" indent="0" algn="l" defTabSz="914400" rtl="0" eaLnBrk="1" fontAlgn="auto" latinLnBrk="0" hangingPunct="1">
              <a:lnSpc>
                <a:spcPct val="100000"/>
              </a:lnSpc>
              <a:spcBef>
                <a:spcPts val="60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23</a:t>
            </a:fld>
            <a:endParaRPr lang="en-US" dirty="0"/>
          </a:p>
        </p:txBody>
      </p:sp>
    </p:spTree>
    <p:extLst>
      <p:ext uri="{BB962C8B-B14F-4D97-AF65-F5344CB8AC3E}">
        <p14:creationId xmlns:p14="http://schemas.microsoft.com/office/powerpoint/2010/main" val="1766304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Page Designer revolutionizes the way developers can enhance and maintain page</a:t>
            </a:r>
            <a:r>
              <a:rPr lang="en-US" baseline="0" dirty="0"/>
              <a:t> definitions within Application Express.</a:t>
            </a:r>
          </a:p>
          <a:p>
            <a:endParaRPr lang="en-US" baseline="0" dirty="0"/>
          </a:p>
          <a:p>
            <a:r>
              <a:rPr lang="en-US" baseline="0" dirty="0"/>
              <a:t>The left pane has numerous trees to show the rendering, dynamic actions, processes and shared components.</a:t>
            </a:r>
          </a:p>
          <a:p>
            <a:r>
              <a:rPr lang="en-US" baseline="0" dirty="0"/>
              <a:t>The middle pane includes the Grid Layout and Gallery where you can easily drag and drop new components</a:t>
            </a:r>
          </a:p>
          <a:p>
            <a:r>
              <a:rPr lang="en-US" baseline="0" dirty="0"/>
              <a:t>The right pane holds the Property Editor where you can update any of the select4ed components’ attributes, without needing to bring up a separate page</a:t>
            </a:r>
          </a:p>
          <a:p>
            <a:endParaRPr lang="en-US" baseline="0" dirty="0"/>
          </a:p>
          <a:p>
            <a:r>
              <a:rPr lang="en-US" baseline="0" dirty="0"/>
              <a:t>For text sections used to enter SQL, HTML, CSS or text you can pop-up the Code Editor which includes find/replace, auto-completion and even SQL validation</a:t>
            </a:r>
          </a:p>
          <a:p>
            <a:endParaRPr lang="en-US" baseline="0" dirty="0"/>
          </a:p>
          <a:p>
            <a:r>
              <a:rPr lang="en-US" baseline="0" dirty="0"/>
              <a:t>There are numerous ways you can customize the user interface to make it easier to concentrate on the sections you are currently working on.</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24</a:t>
            </a:fld>
            <a:endParaRPr lang="en-US" dirty="0"/>
          </a:p>
        </p:txBody>
      </p:sp>
    </p:spTree>
    <p:extLst>
      <p:ext uri="{BB962C8B-B14F-4D97-AF65-F5344CB8AC3E}">
        <p14:creationId xmlns:p14="http://schemas.microsoft.com/office/powerpoint/2010/main" val="20453057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Developers will spend the majority of their time in the Application Builder defining, enhancing and maintaining applications.</a:t>
            </a:r>
          </a:p>
        </p:txBody>
      </p:sp>
      <p:sp>
        <p:nvSpPr>
          <p:cNvPr id="4" name="Slide Number Placeholder 3"/>
          <p:cNvSpPr>
            <a:spLocks noGrp="1"/>
          </p:cNvSpPr>
          <p:nvPr>
            <p:ph type="sldNum" sz="quarter" idx="10"/>
          </p:nvPr>
        </p:nvSpPr>
        <p:spPr/>
        <p:txBody>
          <a:bodyPr/>
          <a:lstStyle/>
          <a:p>
            <a:fld id="{8C72D9AE-7182-4680-8F79-479C4181FF08}" type="slidenum">
              <a:rPr lang="en-US" smtClean="0"/>
              <a:t>25</a:t>
            </a:fld>
            <a:endParaRPr lang="en-US" dirty="0"/>
          </a:p>
        </p:txBody>
      </p:sp>
    </p:spTree>
    <p:extLst>
      <p:ext uri="{BB962C8B-B14F-4D97-AF65-F5344CB8AC3E}">
        <p14:creationId xmlns:p14="http://schemas.microsoft.com/office/powerpoint/2010/main" val="17248988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Rather than having numerous themes with a large number of templates in each, there is just a single</a:t>
            </a:r>
            <a:r>
              <a:rPr lang="en-US" baseline="0" dirty="0"/>
              <a:t> desktop theme and a consolidated number of templates.</a:t>
            </a:r>
          </a:p>
          <a:p>
            <a:r>
              <a:rPr lang="en-US" baseline="0" dirty="0"/>
              <a:t>With the Universal Theme it is quicker and easier to build beautiful, responsive, elegant applications out-of-the-box.</a:t>
            </a:r>
          </a:p>
          <a:p>
            <a:endParaRPr lang="en-US" baseline="0" dirty="0"/>
          </a:p>
          <a:p>
            <a:pPr marL="0" marR="0" lvl="0" indent="0" algn="l" defTabSz="914400" rtl="0" eaLnBrk="1" fontAlgn="auto" latinLnBrk="0" hangingPunct="1">
              <a:lnSpc>
                <a:spcPct val="100000"/>
              </a:lnSpc>
              <a:spcBef>
                <a:spcPts val="600"/>
              </a:spcBef>
              <a:spcAft>
                <a:spcPts val="0"/>
              </a:spcAft>
              <a:buClrTx/>
              <a:buSzTx/>
              <a:buFontTx/>
              <a:buNone/>
              <a:tabLst/>
              <a:defRPr/>
            </a:pPr>
            <a:r>
              <a:rPr lang="en-US" sz="1100" b="0" i="0" kern="1200" dirty="0">
                <a:solidFill>
                  <a:srgbClr val="000000"/>
                </a:solidFill>
                <a:effectLst/>
                <a:latin typeface="+mn-lt"/>
                <a:ea typeface="+mn-ea"/>
                <a:cs typeface="+mn-cs"/>
              </a:rPr>
              <a:t>In</a:t>
            </a:r>
            <a:r>
              <a:rPr lang="en-US" sz="1100" b="0" i="0" kern="1200" baseline="0" dirty="0">
                <a:solidFill>
                  <a:srgbClr val="000000"/>
                </a:solidFill>
                <a:effectLst/>
                <a:latin typeface="+mn-lt"/>
                <a:ea typeface="+mn-ea"/>
                <a:cs typeface="+mn-cs"/>
              </a:rPr>
              <a:t> Oracle APEX 18.1, </a:t>
            </a:r>
            <a:r>
              <a:rPr lang="en-US" sz="1100" b="0" i="0" kern="1200" dirty="0">
                <a:solidFill>
                  <a:srgbClr val="000000"/>
                </a:solidFill>
                <a:effectLst/>
                <a:latin typeface="+mn-lt"/>
                <a:ea typeface="+mn-ea"/>
                <a:cs typeface="+mn-cs"/>
              </a:rPr>
              <a:t>jQuery Mobile and the jQuery Mobile User Interface used in previous releases have been </a:t>
            </a:r>
            <a:r>
              <a:rPr lang="en-US" sz="1100" b="0" i="0" kern="1200" dirty="0" err="1">
                <a:solidFill>
                  <a:srgbClr val="000000"/>
                </a:solidFill>
                <a:effectLst/>
                <a:latin typeface="+mn-lt"/>
                <a:ea typeface="+mn-ea"/>
                <a:cs typeface="+mn-cs"/>
              </a:rPr>
              <a:t>desupported</a:t>
            </a:r>
            <a:r>
              <a:rPr lang="en-US" sz="1100" b="0" i="0" kern="1200" dirty="0">
                <a:solidFill>
                  <a:srgbClr val="000000"/>
                </a:solidFill>
                <a:effectLst/>
                <a:latin typeface="+mn-lt"/>
                <a:ea typeface="+mn-ea"/>
                <a:cs typeface="+mn-cs"/>
              </a:rPr>
              <a:t>. If you have an existing mobile application that uses the jQuery Mobile User Interface, you should migrate your existing application to the Universal Theme.</a:t>
            </a:r>
            <a:endParaRPr lang="en-US" dirty="0"/>
          </a:p>
          <a:p>
            <a:endParaRPr lang="en-US" baseline="0" dirty="0"/>
          </a:p>
          <a:p>
            <a:r>
              <a:rPr lang="en-US" baseline="0" dirty="0"/>
              <a:t>Universal Theme is designed to be responsive, so it will look and feel great on any screen size device</a:t>
            </a:r>
            <a:r>
              <a:rPr lang="en-US" baseline="0"/>
              <a:t>. For </a:t>
            </a:r>
            <a:r>
              <a:rPr lang="en-US" baseline="0" dirty="0"/>
              <a:t>apps that are primarily designed for use on small screen devices</a:t>
            </a:r>
            <a:r>
              <a:rPr lang="en-US" baseline="0"/>
              <a:t>, APEX </a:t>
            </a:r>
            <a:r>
              <a:rPr lang="en-US" baseline="0" dirty="0"/>
              <a:t>18.1 introduces three new region types that were ported from the jQuery Mobile User Interface: List View, Column Toggle Report, and Reflow Report.</a:t>
            </a:r>
          </a:p>
        </p:txBody>
      </p:sp>
      <p:sp>
        <p:nvSpPr>
          <p:cNvPr id="4" name="Slide Number Placeholder 3"/>
          <p:cNvSpPr>
            <a:spLocks noGrp="1"/>
          </p:cNvSpPr>
          <p:nvPr>
            <p:ph type="sldNum" sz="quarter" idx="10"/>
          </p:nvPr>
        </p:nvSpPr>
        <p:spPr/>
        <p:txBody>
          <a:bodyPr/>
          <a:lstStyle/>
          <a:p>
            <a:fld id="{8C72D9AE-7182-4680-8F79-479C4181FF08}" type="slidenum">
              <a:rPr lang="en-US" smtClean="0"/>
              <a:t>26</a:t>
            </a:fld>
            <a:endParaRPr lang="en-US" dirty="0"/>
          </a:p>
        </p:txBody>
      </p:sp>
    </p:spTree>
    <p:extLst>
      <p:ext uri="{BB962C8B-B14F-4D97-AF65-F5344CB8AC3E}">
        <p14:creationId xmlns:p14="http://schemas.microsoft.com/office/powerpoint/2010/main" val="3055177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Theme Styles allow a single theme to have various color schemes.</a:t>
            </a:r>
          </a:p>
          <a:p>
            <a:r>
              <a:rPr lang="en-US" dirty="0"/>
              <a:t>Developers can readily define different color schemes and modify certain display characteristics, such as button and item rounding using Theme Roller.</a:t>
            </a:r>
          </a:p>
          <a:p>
            <a:r>
              <a:rPr lang="en-US" dirty="0"/>
              <a:t>They can then readily save the style and apply it to their application without needing to write any CSS.</a:t>
            </a:r>
          </a:p>
          <a:p>
            <a:endParaRPr lang="en-US" dirty="0"/>
          </a:p>
          <a:p>
            <a:r>
              <a:rPr lang="en-US" dirty="0"/>
              <a:t>Developers can even</a:t>
            </a:r>
            <a:r>
              <a:rPr lang="en-US" baseline="0" dirty="0"/>
              <a:t> allow end-users to select different styles as shown in P-Track Administration.</a:t>
            </a:r>
          </a:p>
          <a:p>
            <a:endParaRPr lang="en-US" baseline="0" dirty="0"/>
          </a:p>
        </p:txBody>
      </p:sp>
      <p:sp>
        <p:nvSpPr>
          <p:cNvPr id="4" name="Slide Number Placeholder 3"/>
          <p:cNvSpPr>
            <a:spLocks noGrp="1"/>
          </p:cNvSpPr>
          <p:nvPr>
            <p:ph type="sldNum" sz="quarter" idx="10"/>
          </p:nvPr>
        </p:nvSpPr>
        <p:spPr/>
        <p:txBody>
          <a:bodyPr/>
          <a:lstStyle/>
          <a:p>
            <a:fld id="{8C72D9AE-7182-4680-8F79-479C4181FF08}" type="slidenum">
              <a:rPr lang="en-US" smtClean="0"/>
              <a:t>27</a:t>
            </a:fld>
            <a:endParaRPr lang="en-US" dirty="0"/>
          </a:p>
        </p:txBody>
      </p:sp>
    </p:spTree>
    <p:extLst>
      <p:ext uri="{BB962C8B-B14F-4D97-AF65-F5344CB8AC3E}">
        <p14:creationId xmlns:p14="http://schemas.microsoft.com/office/powerpoint/2010/main" val="8560778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Rather than having a large array of different templates, and developers needing to define new templates, to meet how</a:t>
            </a:r>
            <a:r>
              <a:rPr lang="en-US" baseline="0" dirty="0"/>
              <a:t> a page is displayed - you can declaratively select different template options to easily meet your layout requirements.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28</a:t>
            </a:fld>
            <a:endParaRPr lang="en-US" dirty="0"/>
          </a:p>
        </p:txBody>
      </p:sp>
    </p:spTree>
    <p:extLst>
      <p:ext uri="{BB962C8B-B14F-4D97-AF65-F5344CB8AC3E}">
        <p14:creationId xmlns:p14="http://schemas.microsoft.com/office/powerpoint/2010/main" val="26764808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SQL</a:t>
            </a:r>
            <a:r>
              <a:rPr lang="en-US" baseline="0" dirty="0"/>
              <a:t> Workshop is sometimes the only means developers can maintain DB objects as they may not have direct access to the schema(s) via SQL*Net, especially if they are using a hosted service.</a:t>
            </a:r>
          </a:p>
          <a:p>
            <a:r>
              <a:rPr lang="en-US" baseline="0" dirty="0"/>
              <a:t>The functionality available through SQL Workshop is a subset of SQL Developer and is designed specifically for developers to be able to maintain their DB objects.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29</a:t>
            </a:fld>
            <a:endParaRPr lang="en-US" dirty="0"/>
          </a:p>
        </p:txBody>
      </p:sp>
    </p:spTree>
    <p:extLst>
      <p:ext uri="{BB962C8B-B14F-4D97-AF65-F5344CB8AC3E}">
        <p14:creationId xmlns:p14="http://schemas.microsoft.com/office/powerpoint/2010/main" val="3649128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8C72D9AE-7182-4680-8F79-479C4181FF08}" type="slidenum">
              <a:rPr lang="en-US" smtClean="0"/>
              <a:t>3</a:t>
            </a:fld>
            <a:endParaRPr lang="en-US" dirty="0"/>
          </a:p>
        </p:txBody>
      </p:sp>
    </p:spTree>
    <p:extLst>
      <p:ext uri="{BB962C8B-B14F-4D97-AF65-F5344CB8AC3E}">
        <p14:creationId xmlns:p14="http://schemas.microsoft.com/office/powerpoint/2010/main" val="24484501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Quick SQL is designed to reduce the time and effort required to create SQL tables, triggers, and index structures.</a:t>
            </a:r>
          </a:p>
          <a:p>
            <a:r>
              <a:rPr lang="en-US" sz="1100" b="0" i="0" kern="1200" dirty="0">
                <a:solidFill>
                  <a:srgbClr val="000000"/>
                </a:solidFill>
                <a:effectLst/>
                <a:latin typeface="+mn-lt"/>
                <a:ea typeface="+mn-ea"/>
                <a:cs typeface="+mn-cs"/>
              </a:rPr>
              <a:t>Quick SQL is not designed to be a replacement for data modeling. It is simply a quick way to develop a script for simple tables and views. Once the SQL is generated it can be tweaked and expanded upon. Quick SQL provides a quick way to generate the SQL required to create a relational data model from an indented text document. You can easily create master detail relationships, check constraints, and even generate sample data.</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30</a:t>
            </a:fld>
            <a:endParaRPr lang="en-US" dirty="0"/>
          </a:p>
        </p:txBody>
      </p:sp>
    </p:spTree>
    <p:extLst>
      <p:ext uri="{BB962C8B-B14F-4D97-AF65-F5344CB8AC3E}">
        <p14:creationId xmlns:p14="http://schemas.microsoft.com/office/powerpoint/2010/main" val="1630659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Team Development provides the ability to manage</a:t>
            </a:r>
            <a:r>
              <a:rPr lang="en-US" baseline="0" dirty="0"/>
              <a:t> the full lifecycle of your application development.</a:t>
            </a:r>
          </a:p>
          <a:p>
            <a:r>
              <a:rPr lang="en-US" baseline="0" dirty="0"/>
              <a:t>Features, To-Dos, and Bugs can be assigned to specific applications and pages.</a:t>
            </a:r>
          </a:p>
          <a:p>
            <a:r>
              <a:rPr lang="en-US" baseline="0" dirty="0"/>
              <a:t>Feedback allows developers to easily gather comments, enhancements, and bugs directly from their user community and includes important session state information to assist the developers with diagnosis.</a:t>
            </a:r>
          </a:p>
          <a:p>
            <a:endParaRPr lang="en-US" baseline="0" dirty="0"/>
          </a:p>
          <a:p>
            <a:r>
              <a:rPr lang="en-US" baseline="0" dirty="0"/>
              <a:t>Team Development is used extensively by the APEX Development Team to manage the development of new releases of Application Express which itself is built with APEX.</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31</a:t>
            </a:fld>
            <a:endParaRPr lang="en-US" dirty="0"/>
          </a:p>
        </p:txBody>
      </p:sp>
    </p:spTree>
    <p:extLst>
      <p:ext uri="{BB962C8B-B14F-4D97-AF65-F5344CB8AC3E}">
        <p14:creationId xmlns:p14="http://schemas.microsoft.com/office/powerpoint/2010/main" val="14411805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Team Development provides the ability to manage</a:t>
            </a:r>
            <a:r>
              <a:rPr lang="en-US" baseline="0" dirty="0"/>
              <a:t> the full lifecycle of your application development.</a:t>
            </a:r>
          </a:p>
          <a:p>
            <a:r>
              <a:rPr lang="en-US" baseline="0" dirty="0"/>
              <a:t>Features, To-Dos, and Bugs can be assigned to specific applications and pages.</a:t>
            </a:r>
          </a:p>
          <a:p>
            <a:r>
              <a:rPr lang="en-US" baseline="0" dirty="0"/>
              <a:t>Feedback allows developers to easily gather comments, enhancements, and bugs directly from their user community and includes important session state information to assist the developers with diagnosis.</a:t>
            </a:r>
          </a:p>
          <a:p>
            <a:endParaRPr lang="en-US" baseline="0" dirty="0"/>
          </a:p>
          <a:p>
            <a:r>
              <a:rPr lang="en-US" baseline="0" dirty="0"/>
              <a:t>Team Development is used extensively by the APEX Development Team to manage the development of new releases of Application Express which itself is built with APEX.</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32</a:t>
            </a:fld>
            <a:endParaRPr lang="en-US" dirty="0"/>
          </a:p>
        </p:txBody>
      </p:sp>
    </p:spTree>
    <p:extLst>
      <p:ext uri="{BB962C8B-B14F-4D97-AF65-F5344CB8AC3E}">
        <p14:creationId xmlns:p14="http://schemas.microsoft.com/office/powerpoint/2010/main" val="27740350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b="1" dirty="0"/>
              <a:t>Breakdown of major feature functions within Oracle APEX</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8C72D9AE-7182-4680-8F79-479C4181FF08}" type="slidenum">
              <a:rPr lang="en-US" smtClean="0"/>
              <a:t>33</a:t>
            </a:fld>
            <a:endParaRPr lang="en-US" dirty="0"/>
          </a:p>
        </p:txBody>
      </p:sp>
    </p:spTree>
    <p:extLst>
      <p:ext uri="{BB962C8B-B14F-4D97-AF65-F5344CB8AC3E}">
        <p14:creationId xmlns:p14="http://schemas.microsoft.com/office/powerpoint/2010/main" val="42873310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34</a:t>
            </a:fld>
            <a:endParaRPr lang="en-US" dirty="0"/>
          </a:p>
        </p:txBody>
      </p:sp>
    </p:spTree>
    <p:extLst>
      <p:ext uri="{BB962C8B-B14F-4D97-AF65-F5344CB8AC3E}">
        <p14:creationId xmlns:p14="http://schemas.microsoft.com/office/powerpoint/2010/main" val="35757107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Oracle APEX includes the ability to define</a:t>
            </a:r>
            <a:r>
              <a:rPr lang="en-US" baseline="0" dirty="0"/>
              <a:t> Navigation Lists. Multi level drop-down menus can be based on either static or dynamic lists.</a:t>
            </a:r>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36</a:t>
            </a:fld>
            <a:endParaRPr lang="en-US" dirty="0"/>
          </a:p>
        </p:txBody>
      </p:sp>
    </p:spTree>
    <p:extLst>
      <p:ext uri="{BB962C8B-B14F-4D97-AF65-F5344CB8AC3E}">
        <p14:creationId xmlns:p14="http://schemas.microsoft.com/office/powerpoint/2010/main" val="36227630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Developers define the base report using a SQL statement.</a:t>
            </a:r>
          </a:p>
          <a:p>
            <a:r>
              <a:rPr lang="en-US" dirty="0"/>
              <a:t>Then end-user have can</a:t>
            </a:r>
            <a:r>
              <a:rPr lang="en-US" baseline="0" dirty="0"/>
              <a:t> readily manipulate the data displayed to meet their own reporting requirements.</a:t>
            </a:r>
          </a:p>
          <a:p>
            <a:r>
              <a:rPr lang="en-US" baseline="0" dirty="0"/>
              <a:t>They can add filters, computations, aggregations, highlights and breaks.</a:t>
            </a:r>
          </a:p>
          <a:p>
            <a:r>
              <a:rPr lang="en-US" dirty="0"/>
              <a:t>End users can also define charts, group-by and pivot reports based on the data.</a:t>
            </a:r>
          </a:p>
          <a:p>
            <a:endParaRPr lang="en-US" dirty="0"/>
          </a:p>
          <a:p>
            <a:r>
              <a:rPr lang="en-US" dirty="0"/>
              <a:t>The Oracle Database option Audit Vault replaced 300 reports with just 30 Interactive Reports, yet provided a huge increase in reporting features.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37</a:t>
            </a:fld>
            <a:endParaRPr lang="en-US" dirty="0"/>
          </a:p>
        </p:txBody>
      </p:sp>
    </p:spTree>
    <p:extLst>
      <p:ext uri="{BB962C8B-B14F-4D97-AF65-F5344CB8AC3E}">
        <p14:creationId xmlns:p14="http://schemas.microsoft.com/office/powerpoint/2010/main" val="38914365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An interactive grid presents users a set of data in a searchable, customizable report. In an editable interactive grid, users can also add to, modify, and delete the data set directly on the page.</a:t>
            </a:r>
          </a:p>
          <a:p>
            <a:endParaRPr lang="en-US" dirty="0"/>
          </a:p>
          <a:p>
            <a:r>
              <a:rPr lang="en-US" dirty="0"/>
              <a:t>Interactive Grid includes numerous capabilities for changing how the data is displayed.</a:t>
            </a:r>
          </a:p>
        </p:txBody>
      </p:sp>
      <p:sp>
        <p:nvSpPr>
          <p:cNvPr id="4" name="Slide Number Placeholder 3"/>
          <p:cNvSpPr>
            <a:spLocks noGrp="1"/>
          </p:cNvSpPr>
          <p:nvPr>
            <p:ph type="sldNum" sz="quarter" idx="10"/>
          </p:nvPr>
        </p:nvSpPr>
        <p:spPr/>
        <p:txBody>
          <a:bodyPr/>
          <a:lstStyle/>
          <a:p>
            <a:fld id="{8C72D9AE-7182-4680-8F79-479C4181FF08}" type="slidenum">
              <a:rPr lang="en-US" smtClean="0"/>
              <a:t>38</a:t>
            </a:fld>
            <a:endParaRPr lang="en-US" dirty="0"/>
          </a:p>
        </p:txBody>
      </p:sp>
    </p:spTree>
    <p:extLst>
      <p:ext uri="{BB962C8B-B14F-4D97-AF65-F5344CB8AC3E}">
        <p14:creationId xmlns:p14="http://schemas.microsoft.com/office/powerpoint/2010/main" val="12795164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39</a:t>
            </a:fld>
            <a:endParaRPr lang="en-US" dirty="0"/>
          </a:p>
        </p:txBody>
      </p:sp>
    </p:spTree>
    <p:extLst>
      <p:ext uri="{BB962C8B-B14F-4D97-AF65-F5344CB8AC3E}">
        <p14:creationId xmlns:p14="http://schemas.microsoft.com/office/powerpoint/2010/main" val="29013372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The data visualization engine of Oracle APEX is powered by Oracle JET (JavaScript Extension Toolkit), a modular open source toolkit based on modern JavaScript, CSS3 and HTML5 design and development principles. This JavaScript charting solution is highly customizable, accessible, interactive, and incorporates automatic responsive design support. With Oracle JET integration into Application Express, you can now build charts that are beautiful, fast, highly customizable, and extremely versatile. The Oracle JET data visualization components include customizable charts, gauges, and other components that you can use to present flat or hierarchical data in a graphical display for data analysis.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40</a:t>
            </a:fld>
            <a:endParaRPr lang="en-US" dirty="0"/>
          </a:p>
        </p:txBody>
      </p:sp>
    </p:spTree>
    <p:extLst>
      <p:ext uri="{BB962C8B-B14F-4D97-AF65-F5344CB8AC3E}">
        <p14:creationId xmlns:p14="http://schemas.microsoft.com/office/powerpoint/2010/main" val="3593262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Used to build desktop and mobile applications for the Oracle Database. </a:t>
            </a:r>
            <a:r>
              <a:rPr lang="en-US" sz="1100" b="0" i="0" kern="1200" dirty="0">
                <a:solidFill>
                  <a:srgbClr val="000000"/>
                </a:solidFill>
                <a:effectLst/>
                <a:latin typeface="+mn-lt"/>
                <a:ea typeface="+mn-ea"/>
                <a:cs typeface="+mn-cs"/>
              </a:rPr>
              <a:t>Oracle</a:t>
            </a:r>
            <a:r>
              <a:rPr lang="en-US" sz="1100" b="0" i="0" kern="1200" baseline="0" dirty="0">
                <a:solidFill>
                  <a:srgbClr val="000000"/>
                </a:solidFill>
                <a:effectLst/>
                <a:latin typeface="+mn-lt"/>
                <a:ea typeface="+mn-ea"/>
                <a:cs typeface="+mn-cs"/>
              </a:rPr>
              <a:t> APEX </a:t>
            </a:r>
            <a:r>
              <a:rPr lang="en-US" sz="1100" b="0" i="0" kern="1200" dirty="0">
                <a:solidFill>
                  <a:srgbClr val="000000"/>
                </a:solidFill>
                <a:effectLst/>
                <a:latin typeface="+mn-lt"/>
                <a:ea typeface="+mn-ea"/>
                <a:cs typeface="+mn-cs"/>
              </a:rPr>
              <a:t>enables you to design, develop and deploy beautiful, responsive, database-driven applications, either on-premises or in the cloud. </a:t>
            </a:r>
            <a:endParaRPr lang="en-US" dirty="0"/>
          </a:p>
          <a:p>
            <a:endParaRPr lang="en-US" dirty="0"/>
          </a:p>
          <a:p>
            <a:r>
              <a:rPr lang="en-US" dirty="0"/>
              <a:t>Quickly build reports, forms, charts, calendars, etc. on</a:t>
            </a:r>
            <a:r>
              <a:rPr lang="en-US" baseline="0" dirty="0"/>
              <a:t> top of the data in your database</a:t>
            </a:r>
          </a:p>
          <a:p>
            <a:endParaRPr lang="en-US" dirty="0"/>
          </a:p>
          <a:p>
            <a:r>
              <a:rPr lang="en-US" dirty="0"/>
              <a:t>IT Developers and "citizen-developers" who know a little SQL can readily build applications.</a:t>
            </a:r>
          </a:p>
          <a:p>
            <a:r>
              <a:rPr lang="en-US" dirty="0"/>
              <a:t>Oracle APEX can also take advantage of the large majority of Oracle Database</a:t>
            </a:r>
            <a:r>
              <a:rPr lang="en-US" baseline="0" dirty="0"/>
              <a:t> features.</a:t>
            </a:r>
          </a:p>
          <a:p>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a:t>
            </a:fld>
            <a:endParaRPr lang="en-US" dirty="0"/>
          </a:p>
        </p:txBody>
      </p:sp>
    </p:spTree>
    <p:extLst>
      <p:ext uri="{BB962C8B-B14F-4D97-AF65-F5344CB8AC3E}">
        <p14:creationId xmlns:p14="http://schemas.microsoft.com/office/powerpoint/2010/main" val="32602458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41</a:t>
            </a:fld>
            <a:endParaRPr lang="en-US" dirty="0"/>
          </a:p>
        </p:txBody>
      </p:sp>
    </p:spTree>
    <p:extLst>
      <p:ext uri="{BB962C8B-B14F-4D97-AF65-F5344CB8AC3E}">
        <p14:creationId xmlns:p14="http://schemas.microsoft.com/office/powerpoint/2010/main" val="8062131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The built-in Calendar region is based on </a:t>
            </a:r>
            <a:r>
              <a:rPr lang="en-US" dirty="0" err="1"/>
              <a:t>FullCalendar</a:t>
            </a:r>
            <a:r>
              <a:rPr lang="en-US" dirty="0"/>
              <a:t>.</a:t>
            </a:r>
          </a:p>
          <a:p>
            <a:r>
              <a:rPr lang="en-US" dirty="0"/>
              <a:t>You</a:t>
            </a:r>
            <a:r>
              <a:rPr lang="en-US" baseline="0" dirty="0"/>
              <a:t> can define duration based events and use drag and drop to update the underlying table directly from the calendar.</a:t>
            </a:r>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42</a:t>
            </a:fld>
            <a:endParaRPr lang="en-US" dirty="0"/>
          </a:p>
        </p:txBody>
      </p:sp>
    </p:spTree>
    <p:extLst>
      <p:ext uri="{BB962C8B-B14F-4D97-AF65-F5344CB8AC3E}">
        <p14:creationId xmlns:p14="http://schemas.microsoft.com/office/powerpoint/2010/main" val="29400555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Not every developer</a:t>
            </a:r>
            <a:r>
              <a:rPr lang="en-US" baseline="0" dirty="0"/>
              <a:t> i</a:t>
            </a:r>
            <a:r>
              <a:rPr lang="en-US" dirty="0"/>
              <a:t>s an expert in JavaScript and AJAX, in fact the majority</a:t>
            </a:r>
            <a:r>
              <a:rPr lang="en-US" baseline="0" dirty="0"/>
              <a:t> do not have that skillset.</a:t>
            </a:r>
          </a:p>
          <a:p>
            <a:r>
              <a:rPr lang="en-US" baseline="0" dirty="0"/>
              <a:t>However, Dynamic Actions allow anyone to *declaratively* define client side behaviors.</a:t>
            </a:r>
          </a:p>
          <a:p>
            <a:r>
              <a:rPr lang="en-US" baseline="0" dirty="0"/>
              <a:t>Rather than writing numerous lines of JS developers can simply enter conditions, specify the actions, and then select the elements affected.</a:t>
            </a:r>
          </a:p>
          <a:p>
            <a:endParaRPr lang="en-US" baseline="0" dirty="0"/>
          </a:p>
          <a:p>
            <a:r>
              <a:rPr lang="en-US" baseline="0" dirty="0"/>
              <a:t>Behind the scenes the APEX engine defines the required JS and AJAX to implement the desired behavior.</a:t>
            </a:r>
          </a:p>
        </p:txBody>
      </p:sp>
      <p:sp>
        <p:nvSpPr>
          <p:cNvPr id="4" name="Slide Number Placeholder 3"/>
          <p:cNvSpPr>
            <a:spLocks noGrp="1"/>
          </p:cNvSpPr>
          <p:nvPr>
            <p:ph type="sldNum" sz="quarter" idx="10"/>
          </p:nvPr>
        </p:nvSpPr>
        <p:spPr/>
        <p:txBody>
          <a:bodyPr/>
          <a:lstStyle/>
          <a:p>
            <a:fld id="{8C72D9AE-7182-4680-8F79-479C4181FF08}" type="slidenum">
              <a:rPr lang="en-US" smtClean="0"/>
              <a:t>43</a:t>
            </a:fld>
            <a:endParaRPr lang="en-US" dirty="0"/>
          </a:p>
        </p:txBody>
      </p:sp>
    </p:spTree>
    <p:extLst>
      <p:ext uri="{BB962C8B-B14F-4D97-AF65-F5344CB8AC3E}">
        <p14:creationId xmlns:p14="http://schemas.microsoft.com/office/powerpoint/2010/main" val="16426752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lvl="1"/>
            <a:r>
              <a:rPr lang="en-US" dirty="0"/>
              <a:t>Customizable dimensions and positioning</a:t>
            </a:r>
          </a:p>
          <a:p>
            <a:pPr lvl="1"/>
            <a:r>
              <a:rPr lang="en-US" dirty="0"/>
              <a:t>Dialog pages can branch to full pages (close dialog and standard branch) or to other dialog pages (e.g. wizard)</a:t>
            </a:r>
          </a:p>
          <a:p>
            <a:pPr lvl="1"/>
            <a:r>
              <a:rPr lang="en-US" dirty="0"/>
              <a:t>Dialog pages can open other dialogs (stacked dialogs)</a:t>
            </a:r>
            <a:endParaRPr lang="en-US" b="1" dirty="0"/>
          </a:p>
          <a:p>
            <a:pPr lvl="1"/>
            <a:r>
              <a:rPr lang="en-US" dirty="0"/>
              <a:t>Dynamic actions on parent pages created to refresh content after closing of modal dialog form</a:t>
            </a:r>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44</a:t>
            </a:fld>
            <a:endParaRPr lang="en-US" dirty="0"/>
          </a:p>
        </p:txBody>
      </p:sp>
    </p:spTree>
    <p:extLst>
      <p:ext uri="{BB962C8B-B14F-4D97-AF65-F5344CB8AC3E}">
        <p14:creationId xmlns:p14="http://schemas.microsoft.com/office/powerpoint/2010/main" val="18345499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Plug-ins allow you to readily incorporate</a:t>
            </a:r>
            <a:r>
              <a:rPr lang="en-US" baseline="0" dirty="0"/>
              <a:t> custom item types, regions, authentication, authorization, and dynamic actions.</a:t>
            </a:r>
          </a:p>
          <a:p>
            <a:r>
              <a:rPr lang="en-US" baseline="0" dirty="0"/>
              <a:t>There are a number provided by the APEX Development Team, and over 150 developed by developers from the APEX Community.</a:t>
            </a:r>
            <a:endParaRPr lang="en-US" dirty="0"/>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45</a:t>
            </a:fld>
            <a:endParaRPr lang="en-US" dirty="0"/>
          </a:p>
        </p:txBody>
      </p:sp>
    </p:spTree>
    <p:extLst>
      <p:ext uri="{BB962C8B-B14F-4D97-AF65-F5344CB8AC3E}">
        <p14:creationId xmlns:p14="http://schemas.microsoft.com/office/powerpoint/2010/main" val="27371900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APEX can access data not only from the local database, but also from remote Oracle databases (using REST Enabled SQL) and from arbitrary REST services. APEX components are just built on top of these remote data sources. Plug-In developers can leverage the REST Enabled</a:t>
            </a:r>
            <a:r>
              <a:rPr lang="en-US" sz="1100" b="0" i="0" kern="1200" baseline="0" dirty="0">
                <a:solidFill>
                  <a:srgbClr val="000000"/>
                </a:solidFill>
                <a:effectLst/>
                <a:latin typeface="+mn-lt"/>
                <a:ea typeface="+mn-ea"/>
                <a:cs typeface="+mn-cs"/>
              </a:rPr>
              <a:t> </a:t>
            </a:r>
            <a:r>
              <a:rPr lang="en-US" sz="1100" b="0" i="0" kern="1200" baseline="0">
                <a:solidFill>
                  <a:srgbClr val="000000"/>
                </a:solidFill>
                <a:effectLst/>
                <a:latin typeface="+mn-lt"/>
                <a:ea typeface="+mn-ea"/>
                <a:cs typeface="+mn-cs"/>
              </a:rPr>
              <a:t>SQL Support </a:t>
            </a:r>
            <a:r>
              <a:rPr lang="en-US" sz="1100" b="0" i="0" kern="1200">
                <a:solidFill>
                  <a:srgbClr val="000000"/>
                </a:solidFill>
                <a:effectLst/>
                <a:latin typeface="+mn-lt"/>
                <a:ea typeface="+mn-ea"/>
                <a:cs typeface="+mn-cs"/>
              </a:rPr>
              <a:t>as </a:t>
            </a:r>
            <a:r>
              <a:rPr lang="en-US" sz="1100" b="0" i="0" kern="1200" dirty="0">
                <a:solidFill>
                  <a:srgbClr val="000000"/>
                </a:solidFill>
                <a:effectLst/>
                <a:latin typeface="+mn-lt"/>
                <a:ea typeface="+mn-ea"/>
                <a:cs typeface="+mn-cs"/>
              </a:rPr>
              <a:t>well.</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46</a:t>
            </a:fld>
            <a:endParaRPr lang="en-US" dirty="0"/>
          </a:p>
        </p:txBody>
      </p:sp>
    </p:spTree>
    <p:extLst>
      <p:ext uri="{BB962C8B-B14F-4D97-AF65-F5344CB8AC3E}">
        <p14:creationId xmlns:p14="http://schemas.microsoft.com/office/powerpoint/2010/main" val="32949365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47</a:t>
            </a:fld>
            <a:endParaRPr lang="en-US" dirty="0"/>
          </a:p>
        </p:txBody>
      </p:sp>
    </p:spTree>
    <p:extLst>
      <p:ext uri="{BB962C8B-B14F-4D97-AF65-F5344CB8AC3E}">
        <p14:creationId xmlns:p14="http://schemas.microsoft.com/office/powerpoint/2010/main" val="1552982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Web Source Modules enable developers to access to Representational State Transfer (REST) services or generic JSON data feeds in applications </a:t>
            </a:r>
            <a:r>
              <a:rPr lang="en-US" sz="1100" b="0" i="0" kern="1200" dirty="0" err="1">
                <a:solidFill>
                  <a:srgbClr val="000000"/>
                </a:solidFill>
                <a:effectLst/>
                <a:latin typeface="+mn-lt"/>
                <a:ea typeface="+mn-ea"/>
                <a:cs typeface="+mn-cs"/>
              </a:rPr>
              <a:t>applications</a:t>
            </a:r>
            <a:r>
              <a:rPr lang="en-US" sz="1100" b="0" i="0" kern="1200" dirty="0">
                <a:solidFill>
                  <a:srgbClr val="000000"/>
                </a:solidFill>
                <a:effectLst/>
                <a:latin typeface="+mn-lt"/>
                <a:ea typeface="+mn-ea"/>
                <a:cs typeface="+mn-cs"/>
              </a:rPr>
              <a:t> and use the data in Application Express components such as reports, interactive reports, and interactive grids.</a:t>
            </a:r>
          </a:p>
          <a:p>
            <a:r>
              <a:rPr lang="en-US" sz="1100" b="0" i="0" kern="1200" dirty="0">
                <a:solidFill>
                  <a:srgbClr val="000000"/>
                </a:solidFill>
                <a:effectLst/>
                <a:latin typeface="+mn-lt"/>
                <a:ea typeface="+mn-ea"/>
                <a:cs typeface="+mn-cs"/>
              </a:rPr>
              <a:t>Web Source Modules act as a reference to one or multiple external web services. A module can contain one or many Web Source Operations which are the references to a concrete external web service.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48</a:t>
            </a:fld>
            <a:endParaRPr lang="en-US" dirty="0"/>
          </a:p>
        </p:txBody>
      </p:sp>
    </p:spTree>
    <p:extLst>
      <p:ext uri="{BB962C8B-B14F-4D97-AF65-F5344CB8AC3E}">
        <p14:creationId xmlns:p14="http://schemas.microsoft.com/office/powerpoint/2010/main" val="20716176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err="1"/>
              <a:t>Websheets</a:t>
            </a:r>
            <a:r>
              <a:rPr lang="en-US" dirty="0"/>
              <a:t> are similar to WIKIs in that they are designed for end-users to collaborate on content.</a:t>
            </a:r>
          </a:p>
          <a:p>
            <a:r>
              <a:rPr lang="en-US" dirty="0"/>
              <a:t>However, </a:t>
            </a:r>
            <a:r>
              <a:rPr lang="en-US" dirty="0" err="1"/>
              <a:t>Websheets</a:t>
            </a:r>
            <a:r>
              <a:rPr lang="en-US"/>
              <a:t> also includes the ability to define reports, and incorporate SQL that</a:t>
            </a:r>
            <a:r>
              <a:rPr lang="en-US" baseline="0"/>
              <a:t> runs on the underlying Database schema(s).</a:t>
            </a:r>
            <a:endParaRPr lang="en-US"/>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50</a:t>
            </a:fld>
            <a:endParaRPr lang="en-US" dirty="0"/>
          </a:p>
        </p:txBody>
      </p:sp>
    </p:spTree>
    <p:extLst>
      <p:ext uri="{BB962C8B-B14F-4D97-AF65-F5344CB8AC3E}">
        <p14:creationId xmlns:p14="http://schemas.microsoft.com/office/powerpoint/2010/main" val="11027425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a:t>Application Express is critical to Oracle’s own business practices.</a:t>
            </a:r>
          </a:p>
          <a:p>
            <a:r>
              <a:rPr lang="en-US" b="1" dirty="0"/>
              <a:t>The following are some of the examples of how APEX is used by Oracle itself.</a:t>
            </a:r>
          </a:p>
        </p:txBody>
      </p:sp>
      <p:sp>
        <p:nvSpPr>
          <p:cNvPr id="4" name="Slide Number Placeholder 3"/>
          <p:cNvSpPr>
            <a:spLocks noGrp="1"/>
          </p:cNvSpPr>
          <p:nvPr>
            <p:ph type="sldNum" sz="quarter" idx="10"/>
          </p:nvPr>
        </p:nvSpPr>
        <p:spPr/>
        <p:txBody>
          <a:bodyPr/>
          <a:lstStyle/>
          <a:p>
            <a:fld id="{8C72D9AE-7182-4680-8F79-479C4181FF08}" type="slidenum">
              <a:rPr lang="en-US" smtClean="0"/>
              <a:t>51</a:t>
            </a:fld>
            <a:endParaRPr lang="en-US" dirty="0"/>
          </a:p>
        </p:txBody>
      </p:sp>
    </p:spTree>
    <p:extLst>
      <p:ext uri="{BB962C8B-B14F-4D97-AF65-F5344CB8AC3E}">
        <p14:creationId xmlns:p14="http://schemas.microsoft.com/office/powerpoint/2010/main" val="2880232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Application Express is used by large and small customers alike, across a broad number of industries, and is used to solve a vast array of business problems - from simple spreadsheet replacement to multi-thousand user banking and insurance applications.  Customers have also found APEX to be an easy way to extend the Oracle </a:t>
            </a:r>
            <a:r>
              <a:rPr lang="en-US" dirty="0" err="1"/>
              <a:t>eBusiness</a:t>
            </a:r>
            <a:r>
              <a:rPr lang="en-US" dirty="0"/>
              <a:t> Suite in a certified and supported fashion.</a:t>
            </a:r>
          </a:p>
          <a:p>
            <a:endParaRPr lang="en-US" dirty="0"/>
          </a:p>
          <a:p>
            <a:r>
              <a:rPr lang="en-US" dirty="0"/>
              <a:t>Widely used to rapidly </a:t>
            </a:r>
            <a:r>
              <a:rPr lang="en-US" baseline="0" dirty="0"/>
              <a:t>build applications that are needed ASAP to meet changing business requirements and maximize competitive advantage.</a:t>
            </a:r>
          </a:p>
          <a:p>
            <a:r>
              <a:rPr lang="en-US" baseline="0" dirty="0"/>
              <a:t>Primarily designed to be used by all employees / partners / customers rather than back-office systems.</a:t>
            </a:r>
          </a:p>
          <a:p>
            <a:endParaRPr lang="en-US" baseline="0" dirty="0"/>
          </a:p>
          <a:p>
            <a:r>
              <a:rPr lang="en-US" baseline="0" dirty="0"/>
              <a:t>Used for extending COTS Software to streamline for your business processes or meet organization specific requirements</a:t>
            </a:r>
          </a:p>
          <a:p>
            <a:endParaRPr lang="en-US" baseline="0" dirty="0"/>
          </a:p>
          <a:p>
            <a:r>
              <a:rPr lang="en-US" baseline="0" dirty="0" err="1"/>
              <a:t>Webify</a:t>
            </a:r>
            <a:r>
              <a:rPr lang="en-US" baseline="0" dirty="0"/>
              <a:t> spreadsheets and MS Access applications to provide true multi-user, secure, robust,  “single-source of truth” applications.</a:t>
            </a:r>
          </a:p>
          <a:p>
            <a:r>
              <a:rPr lang="en-US" baseline="0" dirty="0"/>
              <a:t>Also commonly used to modernizing old legacy client-server applications</a:t>
            </a:r>
          </a:p>
          <a:p>
            <a:endParaRPr lang="en-US" baseline="0" dirty="0"/>
          </a:p>
          <a:p>
            <a:pPr marL="171450" indent="-171450">
              <a:buFont typeface="Arial" panose="020B0604020202020204" pitchFamily="34" charset="0"/>
              <a:buChar char="•"/>
            </a:pPr>
            <a:r>
              <a:rPr lang="en-US" sz="1100" b="0" i="0" kern="1200" dirty="0">
                <a:solidFill>
                  <a:srgbClr val="000000"/>
                </a:solidFill>
                <a:effectLst/>
                <a:latin typeface="+mn-lt"/>
                <a:ea typeface="+mn-ea"/>
                <a:cs typeface="+mn-cs"/>
              </a:rPr>
              <a:t>Visualize and maintain database data on desktop and mobile devices</a:t>
            </a:r>
          </a:p>
          <a:p>
            <a:pPr marL="171450" indent="-171450">
              <a:buFont typeface="Arial" panose="020B0604020202020204" pitchFamily="34" charset="0"/>
              <a:buChar char="•"/>
            </a:pPr>
            <a:r>
              <a:rPr lang="en-US" sz="1100" b="0" i="0" kern="1200" dirty="0">
                <a:solidFill>
                  <a:srgbClr val="000000"/>
                </a:solidFill>
                <a:effectLst/>
                <a:latin typeface="+mn-lt"/>
                <a:ea typeface="+mn-ea"/>
                <a:cs typeface="+mn-cs"/>
              </a:rPr>
              <a:t>Extending enterprise application solutions</a:t>
            </a:r>
          </a:p>
          <a:p>
            <a:pPr marL="171450" indent="-171450">
              <a:buFont typeface="Arial" panose="020B0604020202020204" pitchFamily="34" charset="0"/>
              <a:buChar char="•"/>
            </a:pPr>
            <a:r>
              <a:rPr lang="en-US" sz="1100" b="0" i="0" kern="1200" dirty="0">
                <a:solidFill>
                  <a:srgbClr val="000000"/>
                </a:solidFill>
                <a:effectLst/>
                <a:latin typeface="+mn-lt"/>
                <a:ea typeface="+mn-ea"/>
                <a:cs typeface="+mn-cs"/>
              </a:rPr>
              <a:t>Modernizing legacy applications</a:t>
            </a:r>
          </a:p>
          <a:p>
            <a:pPr marL="171450" indent="-171450">
              <a:buFont typeface="Arial" panose="020B0604020202020204" pitchFamily="34" charset="0"/>
              <a:buChar char="•"/>
            </a:pPr>
            <a:r>
              <a:rPr lang="en-US" sz="1100" b="0" i="0" kern="1200" dirty="0" err="1">
                <a:solidFill>
                  <a:srgbClr val="000000"/>
                </a:solidFill>
                <a:effectLst/>
                <a:latin typeface="+mn-lt"/>
                <a:ea typeface="+mn-ea"/>
                <a:cs typeface="+mn-cs"/>
              </a:rPr>
              <a:t>Webifying</a:t>
            </a:r>
            <a:r>
              <a:rPr lang="en-US" sz="1100" b="0" i="0" kern="1200" dirty="0">
                <a:solidFill>
                  <a:srgbClr val="000000"/>
                </a:solidFill>
                <a:effectLst/>
                <a:latin typeface="+mn-lt"/>
                <a:ea typeface="+mn-ea"/>
                <a:cs typeface="+mn-cs"/>
              </a:rPr>
              <a:t> desktop tools and spreadsheets</a:t>
            </a:r>
          </a:p>
          <a:p>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a:t>
            </a:fld>
            <a:endParaRPr lang="en-US" dirty="0"/>
          </a:p>
        </p:txBody>
      </p:sp>
    </p:spTree>
    <p:extLst>
      <p:ext uri="{BB962C8B-B14F-4D97-AF65-F5344CB8AC3E}">
        <p14:creationId xmlns:p14="http://schemas.microsoft.com/office/powerpoint/2010/main" val="7224958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baseline="0" dirty="0">
                <a:latin typeface="Arial" pitchFamily="34" charset="0"/>
                <a:ea typeface="ＭＳ Ｐゴシック" pitchFamily="34" charset="-128"/>
              </a:rPr>
              <a:t>The Oracle Store handles orders for over 150 countries and can be shown in 13 languages.</a:t>
            </a:r>
          </a:p>
          <a:p>
            <a:r>
              <a:rPr lang="en-US" baseline="0" dirty="0">
                <a:latin typeface="Arial" pitchFamily="34" charset="0"/>
                <a:ea typeface="ＭＳ Ｐゴシック" pitchFamily="34" charset="-128"/>
              </a:rPr>
              <a:t>When you choose a country different business rules are invoked within the ordering process.</a:t>
            </a:r>
          </a:p>
          <a:p>
            <a:r>
              <a:rPr lang="en-US" baseline="0" dirty="0">
                <a:latin typeface="Arial" pitchFamily="34" charset="0"/>
                <a:ea typeface="ＭＳ Ｐゴシック" pitchFamily="34" charset="-128"/>
              </a:rPr>
              <a:t>The APEX application interfaces with over 12 major back-office systems such as Manufacturing &amp; Distribution, Marketing, EBS, etc.</a:t>
            </a:r>
            <a:endParaRPr lang="en-US" dirty="0">
              <a:latin typeface="Arial" pitchFamily="34" charset="0"/>
              <a:ea typeface="ＭＳ Ｐゴシック" pitchFamily="34" charset="-128"/>
            </a:endParaRPr>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52</a:t>
            </a:fld>
            <a:endParaRPr lang="en-US" dirty="0"/>
          </a:p>
        </p:txBody>
      </p:sp>
    </p:spTree>
    <p:extLst>
      <p:ext uri="{BB962C8B-B14F-4D97-AF65-F5344CB8AC3E}">
        <p14:creationId xmlns:p14="http://schemas.microsoft.com/office/powerpoint/2010/main" val="2284367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114300" lvl="1" indent="0">
              <a:buNone/>
            </a:pPr>
            <a:r>
              <a:rPr lang="en-US" sz="1050" b="0" i="0" kern="1200" dirty="0">
                <a:solidFill>
                  <a:srgbClr val="000000"/>
                </a:solidFill>
                <a:effectLst/>
                <a:latin typeface="+mn-lt"/>
                <a:ea typeface="+mn-ea"/>
                <a:cs typeface="+mn-cs"/>
              </a:rPr>
              <a:t>The Oracle Learning Library (OLL) is an online resource for content about Oracle products. You can access videos, tutorials, articles, demos, step-by-step instructions, and self-paced interactive learning modules all written by Oracle developers and trusted community members.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53</a:t>
            </a:fld>
            <a:endParaRPr lang="en-US" dirty="0"/>
          </a:p>
        </p:txBody>
      </p:sp>
    </p:spTree>
    <p:extLst>
      <p:ext uri="{BB962C8B-B14F-4D97-AF65-F5344CB8AC3E}">
        <p14:creationId xmlns:p14="http://schemas.microsoft.com/office/powerpoint/2010/main" val="35710277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Use this site to share and learn SQL and PL/SQL. When you use this site you are assigned access to a schema within an Oracle database. As you run SQL and PL/SQL, each statement in your session is recorded. Your access to your assigned schema is temporary and the schema will be initialized and recycled for others after a period of inactivity. To save your work permanently, you will need to save your session as a script. Saved scripts can be replayed, annotated, edited, shared and downloaded.</a:t>
            </a:r>
          </a:p>
          <a:p>
            <a:endParaRPr lang="en-US" sz="1100" b="0" i="0" kern="1200" dirty="0">
              <a:solidFill>
                <a:srgbClr val="000000"/>
              </a:solidFill>
              <a:effectLst/>
              <a:latin typeface="+mn-lt"/>
              <a:ea typeface="+mn-ea"/>
              <a:cs typeface="+mn-cs"/>
            </a:endParaRPr>
          </a:p>
          <a:p>
            <a:r>
              <a:rPr lang="en-US" sz="1100" b="0" i="0" kern="1200" dirty="0">
                <a:solidFill>
                  <a:srgbClr val="000000"/>
                </a:solidFill>
                <a:effectLst/>
                <a:latin typeface="+mn-lt"/>
                <a:ea typeface="+mn-ea"/>
                <a:cs typeface="+mn-cs"/>
              </a:rPr>
              <a:t>Features of this site include:</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SQL access to an Oracle database schema for a limited period of time</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Ability to save collections of statements as a script</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Ability to share saved scripts with others</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Database schema browser to browse objects in your schema</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Embedded educational tutorials</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Data access examples for popular languages including Java</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Why should you use this site:</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Develop and expand your skills with the Oracle database, SQL and PL/SQL</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Gain access to SQL and PL/SQL examples shared by the Oracle developer community</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Share your SQL and PL/SQL database expertise with others</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Develop database schemas for deployment elsewhere</a:t>
            </a:r>
          </a:p>
          <a:p>
            <a:pPr marL="171450" lvl="0" indent="-171450">
              <a:buFont typeface="Arial" panose="020B0604020202020204" pitchFamily="34" charset="0"/>
              <a:buChar char="•"/>
            </a:pPr>
            <a:r>
              <a:rPr lang="en-US" sz="1100" b="0" i="0" kern="1200" dirty="0">
                <a:solidFill>
                  <a:srgbClr val="000000"/>
                </a:solidFill>
                <a:effectLst/>
                <a:latin typeface="+mn-lt"/>
                <a:ea typeface="+mn-ea"/>
                <a:cs typeface="+mn-cs"/>
              </a:rPr>
              <a:t>Request help with database syntax from the Oracle community</a:t>
            </a:r>
          </a:p>
          <a:p>
            <a:endParaRPr lang="en-US" sz="1100" b="0" i="0" kern="1200" dirty="0">
              <a:solidFill>
                <a:srgbClr val="000000"/>
              </a:solidFill>
              <a:effectLst/>
              <a:latin typeface="+mn-lt"/>
              <a:ea typeface="+mn-ea"/>
              <a:cs typeface="+mn-cs"/>
            </a:endParaRPr>
          </a:p>
          <a:p>
            <a:r>
              <a:rPr lang="en-US" sz="1100" b="0" i="0" kern="1200" dirty="0">
                <a:solidFill>
                  <a:srgbClr val="000000"/>
                </a:solidFill>
                <a:effectLst/>
                <a:latin typeface="+mn-lt"/>
                <a:ea typeface="+mn-ea"/>
                <a:cs typeface="+mn-cs"/>
              </a:rPr>
              <a:t>Live SQL is running on Oracle Database 18c Enterprise Edition - 18.1.0.0.0.</a:t>
            </a:r>
          </a:p>
          <a:p>
            <a:pPr marL="114300" lvl="1" indent="0">
              <a:buNone/>
            </a:pP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54</a:t>
            </a:fld>
            <a:endParaRPr lang="en-US" dirty="0"/>
          </a:p>
        </p:txBody>
      </p:sp>
    </p:spTree>
    <p:extLst>
      <p:ext uri="{BB962C8B-B14F-4D97-AF65-F5344CB8AC3E}">
        <p14:creationId xmlns:p14="http://schemas.microsoft.com/office/powerpoint/2010/main" val="10738547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The Oracle Dev Gym offers an active learning experience, via a gym workout paradigm. After all, you can’t get stronger just by watching a video on weightlifting. The same with coding. Dev Gym workouts keep your knowledge fresh and your thinking sharp.</a:t>
            </a:r>
          </a:p>
          <a:p>
            <a:r>
              <a:rPr lang="en-US" sz="1100" b="0" i="0" kern="1200" dirty="0">
                <a:solidFill>
                  <a:srgbClr val="000000"/>
                </a:solidFill>
                <a:effectLst/>
                <a:latin typeface="+mn-lt"/>
                <a:ea typeface="+mn-ea"/>
                <a:cs typeface="+mn-cs"/>
              </a:rPr>
              <a:t>At the Dev Gym, you can take individual quizzes - multiple choice questions. Or you can "step it up" and take a workout, which usually consists of a video or article, followed by quizzes that help you validate and reinforce what you just learned. And with over 2,400 quizzes on SQL, PL/SQL, database design and more, there's no shortage of "gym equipment". Oracle Dev Gym also offers an expanding list of "mini-MOOC" classes.</a:t>
            </a:r>
          </a:p>
          <a:p>
            <a:r>
              <a:rPr lang="en-US" sz="1100" b="0" i="0" kern="1200" dirty="0">
                <a:solidFill>
                  <a:srgbClr val="000000"/>
                </a:solidFill>
                <a:effectLst/>
                <a:latin typeface="+mn-lt"/>
                <a:ea typeface="+mn-ea"/>
                <a:cs typeface="+mn-cs"/>
              </a:rPr>
              <a:t>At the Oracle Dev Gym, you develop your expertise through exercise.</a:t>
            </a:r>
          </a:p>
          <a:p>
            <a:pPr marL="114300" lvl="1" indent="0">
              <a:buNone/>
            </a:pP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55</a:t>
            </a:fld>
            <a:endParaRPr lang="en-US" dirty="0"/>
          </a:p>
        </p:txBody>
      </p:sp>
    </p:spTree>
    <p:extLst>
      <p:ext uri="{BB962C8B-B14F-4D97-AF65-F5344CB8AC3E}">
        <p14:creationId xmlns:p14="http://schemas.microsoft.com/office/powerpoint/2010/main" val="17818533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Ask TOM is an on-line repository of over 18,400 questions and answers that have been answered by the Ask TOM team. This content covers many topics related to building applications on top of Oracle Database. Ask TOM one of the leading sites online to learn about Oracle Database, so if you have a question about Oracle Database that you can't solve yourself, be sure to ask it here!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56</a:t>
            </a:fld>
            <a:endParaRPr lang="en-US" dirty="0"/>
          </a:p>
        </p:txBody>
      </p:sp>
    </p:spTree>
    <p:extLst>
      <p:ext uri="{BB962C8B-B14F-4D97-AF65-F5344CB8AC3E}">
        <p14:creationId xmlns:p14="http://schemas.microsoft.com/office/powerpoint/2010/main" val="17730783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57</a:t>
            </a:fld>
            <a:endParaRPr lang="en-US" dirty="0"/>
          </a:p>
        </p:txBody>
      </p:sp>
    </p:spTree>
    <p:extLst>
      <p:ext uri="{BB962C8B-B14F-4D97-AF65-F5344CB8AC3E}">
        <p14:creationId xmlns:p14="http://schemas.microsoft.com/office/powerpoint/2010/main" val="17986207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Aria People is Oracle's employee directory app where you can easily look up employees, find contact information, create lists, and more.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58</a:t>
            </a:fld>
            <a:endParaRPr lang="en-US" dirty="0"/>
          </a:p>
        </p:txBody>
      </p:sp>
    </p:spTree>
    <p:extLst>
      <p:ext uri="{BB962C8B-B14F-4D97-AF65-F5344CB8AC3E}">
        <p14:creationId xmlns:p14="http://schemas.microsoft.com/office/powerpoint/2010/main" val="26052210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59</a:t>
            </a:fld>
            <a:endParaRPr lang="en-US" dirty="0"/>
          </a:p>
        </p:txBody>
      </p:sp>
    </p:spTree>
    <p:extLst>
      <p:ext uri="{BB962C8B-B14F-4D97-AF65-F5344CB8AC3E}">
        <p14:creationId xmlns:p14="http://schemas.microsoft.com/office/powerpoint/2010/main" val="40058862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t>60</a:t>
            </a:fld>
            <a:endParaRPr lang="en-US" dirty="0"/>
          </a:p>
        </p:txBody>
      </p:sp>
    </p:spTree>
    <p:extLst>
      <p:ext uri="{BB962C8B-B14F-4D97-AF65-F5344CB8AC3E}">
        <p14:creationId xmlns:p14="http://schemas.microsoft.com/office/powerpoint/2010/main" val="23254761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323" rtl="0" eaLnBrk="1" fontAlgn="auto" latinLnBrk="0" hangingPunct="1">
              <a:lnSpc>
                <a:spcPct val="100000"/>
              </a:lnSpc>
              <a:spcBef>
                <a:spcPts val="600"/>
              </a:spcBef>
              <a:spcAft>
                <a:spcPts val="0"/>
              </a:spcAft>
              <a:buClrTx/>
              <a:buSzTx/>
              <a:buFontTx/>
              <a:buNone/>
              <a:tabLst/>
              <a:defRPr/>
            </a:pPr>
            <a:r>
              <a:rPr lang="en-US" sz="1100" dirty="0"/>
              <a:t>Oracle Database 18c provides multi-layered security spanning preventive, detective, and administrative controls. This includes transparent data encryption, data redaction, data masking, privileged user controls, privilege usage analysis, conditional auditing and real application security. Combined with Oracle Audit Vault and Database Firewall, Oracle Database 12c provides unprecedented controls to help organizations address existing and emerging security and compliance requirements.</a:t>
            </a:r>
          </a:p>
          <a:p>
            <a:endParaRPr lang="en-US" sz="1100" dirty="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61</a:t>
            </a:fld>
            <a:endParaRPr lang="en-US" dirty="0"/>
          </a:p>
        </p:txBody>
      </p:sp>
    </p:spTree>
    <p:extLst>
      <p:ext uri="{BB962C8B-B14F-4D97-AF65-F5344CB8AC3E}">
        <p14:creationId xmlns:p14="http://schemas.microsoft.com/office/powerpoint/2010/main" val="1884094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a:t>Simply use a web browser and the URL to access the development environment, or the URL and user credentials to run the application</a:t>
            </a:r>
          </a:p>
          <a:p>
            <a:r>
              <a:rPr lang="en-US" dirty="0"/>
              <a:t>You don’t need any client software</a:t>
            </a:r>
          </a:p>
          <a:p>
            <a:endParaRPr lang="en-US" dirty="0"/>
          </a:p>
          <a:p>
            <a:r>
              <a:rPr lang="en-US" dirty="0"/>
              <a:t>Declarative framework stores application definitions</a:t>
            </a:r>
            <a:r>
              <a:rPr lang="en-US" baseline="0" dirty="0"/>
              <a:t> in Oracle database tables within the APEX Engine</a:t>
            </a:r>
          </a:p>
          <a:p>
            <a:r>
              <a:rPr lang="en-US" dirty="0"/>
              <a:t>No need for file-based compilation or code generation</a:t>
            </a:r>
          </a:p>
          <a:p>
            <a:endParaRPr lang="en-US" dirty="0"/>
          </a:p>
          <a:p>
            <a:r>
              <a:rPr lang="en-US" dirty="0"/>
              <a:t>All of the data (page) processing is performed by PL/SQL acting directly on the</a:t>
            </a:r>
            <a:r>
              <a:rPr lang="en-US" baseline="0" dirty="0"/>
              <a:t> data schemas in the Oracle Database.</a:t>
            </a:r>
            <a:endParaRPr lang="en-US" dirty="0"/>
          </a:p>
          <a:p>
            <a:r>
              <a:rPr lang="en-US" dirty="0"/>
              <a:t>Therefore, very efficient as data manipulated directly in the database and results sent back as HTML pages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a:t>
            </a:fld>
            <a:endParaRPr lang="en-US" dirty="0"/>
          </a:p>
        </p:txBody>
      </p:sp>
    </p:spTree>
    <p:extLst>
      <p:ext uri="{BB962C8B-B14F-4D97-AF65-F5344CB8AC3E}">
        <p14:creationId xmlns:p14="http://schemas.microsoft.com/office/powerpoint/2010/main" val="334822364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62</a:t>
            </a:fld>
            <a:endParaRPr lang="en-US" dirty="0"/>
          </a:p>
        </p:txBody>
      </p:sp>
    </p:spTree>
    <p:extLst>
      <p:ext uri="{BB962C8B-B14F-4D97-AF65-F5344CB8AC3E}">
        <p14:creationId xmlns:p14="http://schemas.microsoft.com/office/powerpoint/2010/main" val="21055479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323" rtl="0" eaLnBrk="1" fontAlgn="auto" latinLnBrk="0" hangingPunct="1">
              <a:lnSpc>
                <a:spcPct val="100000"/>
              </a:lnSpc>
              <a:spcBef>
                <a:spcPts val="600"/>
              </a:spcBef>
              <a:spcAft>
                <a:spcPts val="0"/>
              </a:spcAft>
              <a:buClrTx/>
              <a:buSzTx/>
              <a:buFontTx/>
              <a:buNone/>
              <a:tabLst/>
              <a:defRPr/>
            </a:pPr>
            <a:r>
              <a:rPr lang="en-US" dirty="0"/>
              <a:t>A feature of Oracle Database, Oracle Multitenant, delivers a architecture that allows a multitenant container database to hold many pluggable databases (PDBs). An existing database can simply be adopted with no application changes required. </a:t>
            </a:r>
          </a:p>
          <a:p>
            <a:endParaRPr lang="en-US" sz="1100" dirty="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63</a:t>
            </a:fld>
            <a:endParaRPr lang="en-US" dirty="0"/>
          </a:p>
        </p:txBody>
      </p:sp>
    </p:spTree>
    <p:extLst>
      <p:ext uri="{BB962C8B-B14F-4D97-AF65-F5344CB8AC3E}">
        <p14:creationId xmlns:p14="http://schemas.microsoft.com/office/powerpoint/2010/main" val="42681120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64</a:t>
            </a:fld>
            <a:endParaRPr lang="en-US" dirty="0"/>
          </a:p>
        </p:txBody>
      </p:sp>
    </p:spTree>
    <p:extLst>
      <p:ext uri="{BB962C8B-B14F-4D97-AF65-F5344CB8AC3E}">
        <p14:creationId xmlns:p14="http://schemas.microsoft.com/office/powerpoint/2010/main" val="22380500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65</a:t>
            </a:fld>
            <a:endParaRPr lang="en-US" dirty="0"/>
          </a:p>
        </p:txBody>
      </p:sp>
    </p:spTree>
    <p:extLst>
      <p:ext uri="{BB962C8B-B14F-4D97-AF65-F5344CB8AC3E}">
        <p14:creationId xmlns:p14="http://schemas.microsoft.com/office/powerpoint/2010/main" val="33455434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b="1" dirty="0"/>
              <a:t>Closing Summary on key take-</a:t>
            </a:r>
            <a:r>
              <a:rPr lang="en-US" b="1" dirty="0" err="1"/>
              <a:t>aways</a:t>
            </a:r>
            <a:endParaRPr lang="en-US" b="1" dirty="0"/>
          </a:p>
          <a:p>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t>66</a:t>
            </a:fld>
            <a:endParaRPr lang="en-US" dirty="0"/>
          </a:p>
        </p:txBody>
      </p:sp>
    </p:spTree>
    <p:extLst>
      <p:ext uri="{BB962C8B-B14F-4D97-AF65-F5344CB8AC3E}">
        <p14:creationId xmlns:p14="http://schemas.microsoft.com/office/powerpoint/2010/main" val="21627990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67</a:t>
            </a:fld>
            <a:endParaRPr lang="en-US" dirty="0"/>
          </a:p>
        </p:txBody>
      </p:sp>
    </p:spTree>
    <p:extLst>
      <p:ext uri="{BB962C8B-B14F-4D97-AF65-F5344CB8AC3E}">
        <p14:creationId xmlns:p14="http://schemas.microsoft.com/office/powerpoint/2010/main" val="35180601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68</a:t>
            </a:fld>
            <a:endParaRPr lang="en-US" dirty="0"/>
          </a:p>
        </p:txBody>
      </p:sp>
    </p:spTree>
    <p:extLst>
      <p:ext uri="{BB962C8B-B14F-4D97-AF65-F5344CB8AC3E}">
        <p14:creationId xmlns:p14="http://schemas.microsoft.com/office/powerpoint/2010/main" val="5018703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69</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385763" y="687388"/>
            <a:ext cx="6086475" cy="342582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a:latin typeface="Times New Roman" pitchFamily="18" charset="0"/>
              <a:ea typeface="ＭＳ Ｐゴシック" pitchFamily="34" charset="-128"/>
            </a:endParaRPr>
          </a:p>
        </p:txBody>
      </p:sp>
    </p:spTree>
    <p:extLst>
      <p:ext uri="{BB962C8B-B14F-4D97-AF65-F5344CB8AC3E}">
        <p14:creationId xmlns:p14="http://schemas.microsoft.com/office/powerpoint/2010/main" val="231087383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70</a:t>
            </a:fld>
            <a:endParaRPr lang="en-US" dirty="0"/>
          </a:p>
        </p:txBody>
      </p:sp>
    </p:spTree>
    <p:extLst>
      <p:ext uri="{BB962C8B-B14F-4D97-AF65-F5344CB8AC3E}">
        <p14:creationId xmlns:p14="http://schemas.microsoft.com/office/powerpoint/2010/main" val="399129590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71</a:t>
            </a:fld>
            <a:endParaRPr lang="en-US" dirty="0"/>
          </a:p>
        </p:txBody>
      </p:sp>
    </p:spTree>
    <p:extLst>
      <p:ext uri="{BB962C8B-B14F-4D97-AF65-F5344CB8AC3E}">
        <p14:creationId xmlns:p14="http://schemas.microsoft.com/office/powerpoint/2010/main" val="1242756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Oracle Application</a:t>
            </a:r>
            <a:r>
              <a:rPr lang="en-US" baseline="0" dirty="0"/>
              <a:t> Express</a:t>
            </a:r>
            <a:r>
              <a:rPr lang="en-US" dirty="0"/>
              <a:t> is a feature of</a:t>
            </a:r>
            <a:r>
              <a:rPr lang="en-US" baseline="0" dirty="0"/>
              <a:t> the Oracle Database with no licensing costs for development or deployment of Application Express applications.</a:t>
            </a:r>
          </a:p>
          <a:p>
            <a:r>
              <a:rPr lang="en-US" baseline="0" dirty="0"/>
              <a:t>The Oracle Database Maintenance Agreement also covers support for Application Express.</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a:t>When you sign up for the ODCS – Schema Service you are provided with a slice of the Oracle Database with Application Express as the development environment (already pre-configured and ready to start developing with)</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a:t>Application Express is released more frequently than the Oracle DB so important to get the latest version of Oracle Application Express from OTN.</a:t>
            </a:r>
          </a:p>
          <a:p>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7</a:t>
            </a:fld>
            <a:endParaRPr lang="en-US" dirty="0"/>
          </a:p>
        </p:txBody>
      </p:sp>
    </p:spTree>
    <p:extLst>
      <p:ext uri="{BB962C8B-B14F-4D97-AF65-F5344CB8AC3E}">
        <p14:creationId xmlns:p14="http://schemas.microsoft.com/office/powerpoint/2010/main" val="2696477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At</a:t>
            </a:r>
            <a:r>
              <a:rPr lang="en-US" baseline="0" dirty="0"/>
              <a:t> the core of Application Express is an engine that provides a variety of fundamental application capabilities and operations. Application authentication, page/object-level access control, database interaction (queries/updates </a:t>
            </a:r>
            <a:r>
              <a:rPr lang="en-US" baseline="0" dirty="0" err="1"/>
              <a:t>etc</a:t>
            </a:r>
            <a:r>
              <a:rPr lang="en-US" baseline="0" dirty="0"/>
              <a:t>), form validation, session management and protection, and more is available as standard components that can be </a:t>
            </a:r>
            <a:r>
              <a:rPr lang="en-US" baseline="0" dirty="0" err="1"/>
              <a:t>utilised</a:t>
            </a:r>
            <a:r>
              <a:rPr lang="en-US" baseline="0" dirty="0"/>
              <a:t> from every application without custom development. </a:t>
            </a:r>
          </a:p>
          <a:p>
            <a:r>
              <a:rPr lang="en-US" baseline="0" dirty="0"/>
              <a:t>Application objects such as forms, reports, charts, navigation </a:t>
            </a:r>
            <a:r>
              <a:rPr lang="en-US" baseline="0" dirty="0" err="1"/>
              <a:t>etc</a:t>
            </a:r>
            <a:r>
              <a:rPr lang="en-US" baseline="0" dirty="0"/>
              <a:t> are defined declaratively, enabling applications to be functionally complete in a short period of time, increasing agility in application development. </a:t>
            </a:r>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8</a:t>
            </a:fld>
            <a:endParaRPr lang="en-US" dirty="0"/>
          </a:p>
        </p:txBody>
      </p:sp>
    </p:spTree>
    <p:extLst>
      <p:ext uri="{BB962C8B-B14F-4D97-AF65-F5344CB8AC3E}">
        <p14:creationId xmlns:p14="http://schemas.microsoft.com/office/powerpoint/2010/main" val="3128186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sz="1100" b="0" i="0" kern="1200" dirty="0">
                <a:solidFill>
                  <a:srgbClr val="000000"/>
                </a:solidFill>
                <a:effectLst/>
                <a:latin typeface="+mn-lt"/>
                <a:ea typeface="+mn-ea"/>
                <a:cs typeface="+mn-cs"/>
              </a:rPr>
              <a:t>The benefits of </a:t>
            </a:r>
            <a:r>
              <a:rPr lang="en-US" sz="1100" b="0" i="0" u="none" strike="noStrike" kern="1200" dirty="0">
                <a:solidFill>
                  <a:srgbClr val="000000"/>
                </a:solidFill>
                <a:effectLst/>
                <a:latin typeface="+mn-lt"/>
                <a:ea typeface="+mn-ea"/>
                <a:cs typeface="+mn-cs"/>
              </a:rPr>
              <a:t>low code development</a:t>
            </a:r>
            <a:r>
              <a:rPr lang="en-US" sz="1100" b="0" i="0" kern="1200" dirty="0">
                <a:solidFill>
                  <a:srgbClr val="000000"/>
                </a:solidFill>
                <a:effectLst/>
                <a:latin typeface="+mn-lt"/>
                <a:ea typeface="+mn-ea"/>
                <a:cs typeface="+mn-cs"/>
              </a:rPr>
              <a:t> are greater productivity in less time at less cost and with greater consistency.  Low code frameworks, such as Application Express, leverage powerful components that provide reporting, data visualization, and form controls. This enables an application developer to focus on solving the business problem and delivering superior solutions, with less time and effort spent on mundane and repetitive lower-level coding typically associated with application development.</a:t>
            </a:r>
            <a:endParaRPr lang="en-US" dirty="0"/>
          </a:p>
          <a:p>
            <a:r>
              <a:rPr lang="en-US" dirty="0"/>
              <a:t>Go from idea to production in days not weeks or months</a:t>
            </a:r>
          </a:p>
          <a:p>
            <a:endParaRPr lang="en-US" dirty="0"/>
          </a:p>
          <a:p>
            <a:r>
              <a:rPr lang="en-US" dirty="0"/>
              <a:t>Step 1 – Develop your Database Objects</a:t>
            </a:r>
          </a:p>
          <a:p>
            <a:r>
              <a:rPr lang="en-US" dirty="0"/>
              <a:t>Step 2 – Develop your apps directly on top of the DB Objects</a:t>
            </a:r>
          </a:p>
          <a:p>
            <a:r>
              <a:rPr lang="en-US" dirty="0"/>
              <a:t>Step 3 – Deploy the app</a:t>
            </a:r>
          </a:p>
          <a:p>
            <a:endParaRPr lang="en-US" dirty="0"/>
          </a:p>
          <a:p>
            <a:r>
              <a:rPr lang="en-US" dirty="0"/>
              <a:t>Oracle APEX is a low-code, high-productivity platform -- meaning you can start building your first app immediately! There are no pre-requisites, no software to install, and best-of-all, you can get started for free! </a:t>
            </a:r>
          </a:p>
          <a:p>
            <a:endParaRPr lang="en-US" dirty="0"/>
          </a:p>
          <a:p>
            <a:pPr marL="0" marR="0" lvl="0" indent="0" algn="l" defTabSz="914400" rtl="0" eaLnBrk="1" fontAlgn="auto" latinLnBrk="0" hangingPunct="1">
              <a:lnSpc>
                <a:spcPct val="100000"/>
              </a:lnSpc>
              <a:spcBef>
                <a:spcPts val="600"/>
              </a:spcBef>
              <a:spcAft>
                <a:spcPts val="0"/>
              </a:spcAft>
              <a:buClrTx/>
              <a:buSzTx/>
              <a:buFontTx/>
              <a:buNone/>
              <a:tabLst/>
              <a:defRPr/>
            </a:pPr>
            <a:r>
              <a:rPr lang="en-US" sz="1100" b="0" i="0" kern="1200" dirty="0">
                <a:solidFill>
                  <a:srgbClr val="000000"/>
                </a:solidFill>
                <a:effectLst/>
                <a:latin typeface="+mn-lt"/>
                <a:ea typeface="+mn-ea"/>
                <a:cs typeface="+mn-cs"/>
              </a:rPr>
              <a:t>Oracle APEX combines the qualities of a low code tool, productivity, ease of use, and flexibility with the qualities of an enterprise development tool, security, integrity, scalability, availability and built for the web.</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9</a:t>
            </a:fld>
            <a:endParaRPr lang="en-US" dirty="0"/>
          </a:p>
        </p:txBody>
      </p:sp>
    </p:spTree>
    <p:extLst>
      <p:ext uri="{BB962C8B-B14F-4D97-AF65-F5344CB8AC3E}">
        <p14:creationId xmlns:p14="http://schemas.microsoft.com/office/powerpoint/2010/main" val="4122293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rgbClr val="D8E1E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a:t>Click to edit Master title style</a:t>
            </a:r>
            <a:endParaRPr/>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presenter’s name, title, division/business unit/organization and date</a:t>
            </a:r>
          </a:p>
        </p:txBody>
      </p:sp>
      <p:sp>
        <p:nvSpPr>
          <p:cNvPr id="6" name="Date Placeholder 5"/>
          <p:cNvSpPr>
            <a:spLocks noGrp="1"/>
          </p:cNvSpPr>
          <p:nvPr>
            <p:ph type="dt" sz="half" idx="14"/>
          </p:nvPr>
        </p:nvSpPr>
        <p:spPr/>
        <p:txBody>
          <a:bodyPr/>
          <a:lstStyle>
            <a:lvl1pPr>
              <a:defRPr>
                <a:solidFill>
                  <a:srgbClr val="5F5F5F"/>
                </a:solidFill>
              </a:defRPr>
            </a:lvl1pPr>
          </a:lstStyle>
          <a:p>
            <a:fld id="{AD228D9E-27DD-E446-A14D-E6A845470E88}" type="datetime1">
              <a:t>5/18/18</a:t>
            </a:fld>
            <a:endParaRPr/>
          </a:p>
        </p:txBody>
      </p:sp>
      <p:pic>
        <p:nvPicPr>
          <p:cNvPr id="9" name="Picture 8" descr="Oracle logo in white on red staging background" title="Oracle red badge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10" name="TextBox 9"/>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2018</a:t>
            </a:r>
            <a:r>
              <a:rPr lang="en-US" sz="850" dirty="0">
                <a:solidFill>
                  <a:schemeClr val="tx1"/>
                </a:solidFill>
              </a:rPr>
              <a:t>, Oracle and/or its affiliates. All rights reserved.  |</a:t>
            </a:r>
          </a:p>
        </p:txBody>
      </p:sp>
      <p:sp>
        <p:nvSpPr>
          <p:cNvPr id="11" name="Slide Number Placeholder 5"/>
          <p:cNvSpPr>
            <a:spLocks noGrp="1"/>
          </p:cNvSpPr>
          <p:nvPr>
            <p:ph type="sldNum" sz="quarter" idx="12"/>
          </p:nvPr>
        </p:nvSpPr>
        <p:spPr>
          <a:xfrm>
            <a:off x="11324205" y="6556248"/>
            <a:ext cx="333467" cy="182880"/>
          </a:xfrm>
        </p:spPr>
        <p:txBody>
          <a:bodyPr/>
          <a:lstStyle/>
          <a:p>
            <a:fld id="{C51EAA63-D034-42AE-91FA-B13B9518C7BE}" type="slidenum">
              <a:rPr/>
              <a:t>‹#›</a:t>
            </a:fld>
            <a:endParaRPr/>
          </a:p>
        </p:txBody>
      </p:sp>
    </p:spTree>
    <p:extLst>
      <p:ext uri="{BB962C8B-B14F-4D97-AF65-F5344CB8AC3E}">
        <p14:creationId xmlns:p14="http://schemas.microsoft.com/office/powerpoint/2010/main" val="399320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descr="Full slide 4-color photo can be inserted here" title="Title Slide with Picture"/>
          <p:cNvSpPr/>
          <p:nvPr userDrawn="1"/>
        </p:nvSpPr>
        <p:spPr bwMode="hidden">
          <a:xfrm>
            <a:off x="0" y="0"/>
            <a:ext cx="12188825" cy="6858000"/>
          </a:xfrm>
          <a:prstGeom prst="rect">
            <a:avLst/>
          </a:prstGeom>
          <a:solidFill>
            <a:srgbClr val="493728">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bwMode="gray">
          <a:xfrm>
            <a:off x="-287" y="0"/>
            <a:ext cx="12189399" cy="6858000"/>
            <a:chOff x="-287" y="0"/>
            <a:chExt cx="12189399" cy="6858000"/>
          </a:xfrm>
          <a:solidFill>
            <a:srgbClr val="D8E1E6"/>
          </a:solidFill>
        </p:grpSpPr>
        <p:sp>
          <p:nvSpPr>
            <p:cNvPr id="9" name="Rectangle 8"/>
            <p:cNvSpPr/>
            <p:nvPr/>
          </p:nvSpPr>
          <p:spPr bwMode="gray">
            <a:xfrm>
              <a:off x="-287" y="0"/>
              <a:ext cx="193962"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0" name="Rectangle 9"/>
            <p:cNvSpPr/>
            <p:nvPr/>
          </p:nvSpPr>
          <p:spPr bwMode="gray">
            <a:xfrm>
              <a:off x="11995151" y="5854"/>
              <a:ext cx="193960"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Rectangle 10"/>
            <p:cNvSpPr/>
            <p:nvPr/>
          </p:nvSpPr>
          <p:spPr bwMode="gray">
            <a:xfrm>
              <a:off x="-286"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2" name="Rectangle 11"/>
            <p:cNvSpPr/>
            <p:nvPr/>
          </p:nvSpPr>
          <p:spPr bwMode="gray">
            <a:xfrm>
              <a:off x="-286"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FA9FAB92-25B2-3F48-B035-8CEB1CC8A49C}" type="datetime1">
              <a:t>5/18/18</a:t>
            </a:fld>
            <a:endParaRPr/>
          </a:p>
        </p:txBody>
      </p:sp>
      <p:pic>
        <p:nvPicPr>
          <p:cNvPr id="16" name="Picture 15"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rgbClr val="58595B"/>
                </a:solidFill>
              </a:rPr>
              <a:t>Copyright © </a:t>
            </a:r>
            <a:r>
              <a:rPr lang="is-IS" sz="850" dirty="0">
                <a:solidFill>
                  <a:srgbClr val="58595B"/>
                </a:solidFill>
              </a:rPr>
              <a:t>2018</a:t>
            </a:r>
            <a:r>
              <a:rPr lang="en-US" sz="850" dirty="0">
                <a:solidFill>
                  <a:srgbClr val="58595B"/>
                </a:solidFill>
              </a:rPr>
              <a:t>, Oracle and/or its affiliates. All rights reserved.  |</a:t>
            </a:r>
          </a:p>
        </p:txBody>
      </p:sp>
      <p:sp>
        <p:nvSpPr>
          <p:cNvPr id="14" name="Slide Number Placeholder 6"/>
          <p:cNvSpPr>
            <a:spLocks noGrp="1"/>
          </p:cNvSpPr>
          <p:nvPr>
            <p:ph type="sldNum" sz="quarter" idx="12"/>
          </p:nvPr>
        </p:nvSpPr>
        <p:spPr>
          <a:xfrm>
            <a:off x="11324205" y="6556248"/>
            <a:ext cx="333467" cy="182880"/>
          </a:xfrm>
        </p:spPr>
        <p:txBody>
          <a:bodyPr/>
          <a:lstStyle>
            <a:lvl1pPr>
              <a:defRPr>
                <a:solidFill>
                  <a:schemeClr val="bg1"/>
                </a:solidFill>
              </a:defRPr>
            </a:lvl1pPr>
          </a:lstStyle>
          <a:p>
            <a:fld id="{C51EAA63-D034-42AE-91FA-B13B9518C7BE}" type="slidenum">
              <a:rPr lang="en-US" smtClean="0"/>
              <a:pPr/>
              <a:t>‹#›</a:t>
            </a:fld>
            <a:endParaRPr lang="en-US" dirty="0"/>
          </a:p>
        </p:txBody>
      </p:sp>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a:t>Click to edit Master title style</a:t>
            </a:r>
            <a:endParaRPr/>
          </a:p>
        </p:txBody>
      </p:sp>
      <p:sp>
        <p:nvSpPr>
          <p:cNvPr id="3" name="Picture Placeholder 2"/>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8E882AC-368C-2E40-AAAC-71FAD4875E3E}"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267037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mote Speaker Pictur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E8D6DD4-846E-2640-A07B-C5F4B450225C}"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Picture Placeholder 15"/>
          <p:cNvSpPr>
            <a:spLocks noGrp="1"/>
          </p:cNvSpPr>
          <p:nvPr>
            <p:ph type="pic" sz="quarter" idx="14" hasCustomPrompt="1"/>
          </p:nvPr>
        </p:nvSpPr>
        <p:spPr>
          <a:xfrm>
            <a:off x="2286000" y="1828800"/>
            <a:ext cx="3474720" cy="3840480"/>
          </a:xfrm>
          <a:solidFill>
            <a:schemeClr val="bg2"/>
          </a:solidFill>
        </p:spPr>
        <p:txBody>
          <a:bodyPr tIns="91440">
            <a:noAutofit/>
          </a:bodyPr>
          <a:lstStyle>
            <a:lvl1pPr marL="0" indent="0" algn="ctr">
              <a:spcBef>
                <a:spcPts val="0"/>
              </a:spcBef>
              <a:buNone/>
              <a:defRPr sz="1800" baseline="0">
                <a:solidFill>
                  <a:schemeClr val="tx1"/>
                </a:solidFill>
              </a:defRPr>
            </a:lvl1pPr>
          </a:lstStyle>
          <a:p>
            <a:r>
              <a:t>Click icon to insert picture</a:t>
            </a:r>
          </a:p>
        </p:txBody>
      </p:sp>
      <p:sp>
        <p:nvSpPr>
          <p:cNvPr id="10" name="Text Placeholder 10"/>
          <p:cNvSpPr>
            <a:spLocks noGrp="1"/>
          </p:cNvSpPr>
          <p:nvPr>
            <p:ph type="body" sz="quarter" idx="15"/>
          </p:nvPr>
        </p:nvSpPr>
        <p:spPr>
          <a:xfrm>
            <a:off x="6035040" y="1828799"/>
            <a:ext cx="562197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a:t>Edit Master text styles</a:t>
            </a:r>
          </a:p>
          <a:p>
            <a:pPr lvl="1"/>
            <a:r>
              <a:rPr lang="en-US"/>
              <a:t>Second level</a:t>
            </a:r>
          </a:p>
        </p:txBody>
      </p:sp>
      <p:sp>
        <p:nvSpPr>
          <p:cNvPr id="3" name="Title 2"/>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188907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t>Click to add Name, Title, Company</a:t>
            </a:r>
          </a:p>
        </p:txBody>
      </p:sp>
      <p:sp>
        <p:nvSpPr>
          <p:cNvPr id="5" name="Date Placeholder 4"/>
          <p:cNvSpPr>
            <a:spLocks noGrp="1"/>
          </p:cNvSpPr>
          <p:nvPr>
            <p:ph type="dt" sz="half" idx="10"/>
          </p:nvPr>
        </p:nvSpPr>
        <p:spPr/>
        <p:txBody>
          <a:bodyPr/>
          <a:lstStyle/>
          <a:p>
            <a:fld id="{3C5E9B58-B789-B945-9617-A577D094D8AD}"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94509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t>Click to add Name, Title, Company</a:t>
            </a:r>
          </a:p>
        </p:txBody>
      </p:sp>
      <p:sp>
        <p:nvSpPr>
          <p:cNvPr id="5" name="Date Placeholder 4"/>
          <p:cNvSpPr>
            <a:spLocks noGrp="1"/>
          </p:cNvSpPr>
          <p:nvPr>
            <p:ph type="dt" sz="half" idx="10"/>
          </p:nvPr>
        </p:nvSpPr>
        <p:spPr/>
        <p:txBody>
          <a:bodyPr/>
          <a:lstStyle/>
          <a:p>
            <a:fld id="{A9B39B2B-5066-E54E-9799-B37BEB03578F}"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Picture Placeholder 15"/>
          <p:cNvSpPr>
            <a:spLocks noGrp="1" noChangeAspect="1"/>
          </p:cNvSpPr>
          <p:nvPr>
            <p:ph type="pic" sz="quarter" idx="14" hasCustomPrompt="1"/>
          </p:nvPr>
        </p:nvSpPr>
        <p:spPr>
          <a:xfrm>
            <a:off x="531812" y="1905000"/>
            <a:ext cx="2194560" cy="3072384"/>
          </a:xfrm>
          <a:solidFill>
            <a:schemeClr val="bg2"/>
          </a:solidFill>
        </p:spPr>
        <p:txBody>
          <a:bodyPr tIns="91440">
            <a:noAutofit/>
          </a:bodyPr>
          <a:lstStyle>
            <a:lvl1pPr marL="0" indent="0" algn="ctr">
              <a:spcBef>
                <a:spcPts val="0"/>
              </a:spcBef>
              <a:buNone/>
              <a:defRPr sz="1800" baseline="0">
                <a:solidFill>
                  <a:schemeClr val="tx1"/>
                </a:solidFill>
              </a:defRPr>
            </a:lvl1pPr>
          </a:lstStyle>
          <a:p>
            <a:r>
              <a:t>Click icon to insert picture</a:t>
            </a:r>
          </a:p>
        </p:txBody>
      </p:sp>
    </p:spTree>
    <p:extLst>
      <p:ext uri="{BB962C8B-B14F-4D97-AF65-F5344CB8AC3E}">
        <p14:creationId xmlns:p14="http://schemas.microsoft.com/office/powerpoint/2010/main" val="102776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291D958-25E6-7548-A7E8-1221B6B7A346}"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Title 7"/>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52016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AE8F68AE-DA18-F245-A173-FB37D0213783}"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1" name="Title 10"/>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5337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B327E513-43D9-144E-B72A-1AE28C440259}"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122633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A94A2A0-E7F7-1242-AE6E-3E509688259F}"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Edit Master text styles</a:t>
            </a:r>
          </a:p>
        </p:txBody>
      </p: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Edit Master text styles</a:t>
            </a:r>
          </a:p>
        </p:txBody>
      </p:sp>
      <p:sp>
        <p:nvSpPr>
          <p:cNvPr id="3" name="Title 2"/>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24281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12" name="Text Placeholder 11"/>
          <p:cNvSpPr>
            <a:spLocks noGrp="1"/>
          </p:cNvSpPr>
          <p:nvPr>
            <p:ph type="body" sz="quarter" idx="15"/>
          </p:nvPr>
        </p:nvSpPr>
        <p:spPr>
          <a:xfrm>
            <a:off x="5256213" y="1524000"/>
            <a:ext cx="54864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Edit Master text styles</a:t>
            </a:r>
          </a:p>
        </p:txBody>
      </p:sp>
      <p:sp>
        <p:nvSpPr>
          <p:cNvPr id="5" name="Date Placeholder 4"/>
          <p:cNvSpPr>
            <a:spLocks noGrp="1"/>
          </p:cNvSpPr>
          <p:nvPr>
            <p:ph type="dt" sz="half" idx="10"/>
          </p:nvPr>
        </p:nvSpPr>
        <p:spPr/>
        <p:txBody>
          <a:bodyPr/>
          <a:lstStyle/>
          <a:p>
            <a:fld id="{8451262B-FFFD-A541-A02C-3B0D29DE70AC}"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2" name="Title 1"/>
          <p:cNvSpPr>
            <a:spLocks noGrp="1"/>
          </p:cNvSpPr>
          <p:nvPr>
            <p:ph type="title" hasCustomPrompt="1"/>
          </p:nvPr>
        </p:nvSpPr>
        <p:spPr>
          <a:xfrm>
            <a:off x="760412" y="1524000"/>
            <a:ext cx="4076700" cy="2743200"/>
          </a:xfrm>
        </p:spPr>
        <p:txBody>
          <a:bodyPr anchor="ctr"/>
          <a:lstStyle>
            <a:lvl1pPr algn="r">
              <a:defRPr sz="16600" b="1">
                <a:solidFill>
                  <a:schemeClr val="accent2"/>
                </a:solidFill>
              </a:defRPr>
            </a:lvl1pPr>
          </a:lstStyle>
          <a:p>
            <a:r>
              <a:t>XX</a:t>
            </a:r>
          </a:p>
        </p:txBody>
      </p:sp>
    </p:spTree>
    <p:extLst>
      <p:ext uri="{BB962C8B-B14F-4D97-AF65-F5344CB8AC3E}">
        <p14:creationId xmlns:p14="http://schemas.microsoft.com/office/powerpoint/2010/main" val="373938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D8E1E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a:t>Click to edit Master title style</a:t>
            </a:r>
            <a:endParaRPr/>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7" name="Date Placeholder 6"/>
          <p:cNvSpPr>
            <a:spLocks noGrp="1"/>
          </p:cNvSpPr>
          <p:nvPr>
            <p:ph type="dt" sz="half" idx="10"/>
          </p:nvPr>
        </p:nvSpPr>
        <p:spPr/>
        <p:txBody>
          <a:bodyPr/>
          <a:lstStyle>
            <a:lvl1pPr>
              <a:defRPr>
                <a:solidFill>
                  <a:srgbClr val="5F5F5F"/>
                </a:solidFill>
              </a:defRPr>
            </a:lvl1pPr>
          </a:lstStyle>
          <a:p>
            <a:fld id="{944B0DF1-2629-BC47-B960-531859E12E41}" type="datetime1">
              <a:t>5/18/18</a:t>
            </a:fld>
            <a:endParaRPr/>
          </a:p>
        </p:txBody>
      </p:sp>
      <p:pic>
        <p:nvPicPr>
          <p:cNvPr id="10" name="Picture 9" descr="Oracle logo in white on red staging background" title="Oracle red badge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9" name="TextBox 8"/>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2018</a:t>
            </a:r>
            <a:r>
              <a:rPr lang="en-US" sz="850" dirty="0">
                <a:solidFill>
                  <a:schemeClr val="tx1"/>
                </a:solidFill>
              </a:rPr>
              <a:t>, Oracle and/or its affiliates. All rights reserved.  |</a:t>
            </a:r>
          </a:p>
        </p:txBody>
      </p:sp>
      <p:sp>
        <p:nvSpPr>
          <p:cNvPr id="11" name="Slide Number Placeholder 5"/>
          <p:cNvSpPr>
            <a:spLocks noGrp="1"/>
          </p:cNvSpPr>
          <p:nvPr>
            <p:ph type="sldNum" sz="quarter" idx="12"/>
          </p:nvPr>
        </p:nvSpPr>
        <p:spPr>
          <a:xfrm>
            <a:off x="11324205" y="6556248"/>
            <a:ext cx="333467" cy="182880"/>
          </a:xfrm>
        </p:spPr>
        <p:txBody>
          <a:bodyPr/>
          <a:lstStyle/>
          <a:p>
            <a:fld id="{C51EAA63-D034-42AE-91FA-B13B9518C7BE}" type="slidenum">
              <a:rPr/>
              <a:t>‹#›</a:t>
            </a:fld>
            <a:endParaRPr/>
          </a:p>
        </p:txBody>
      </p:sp>
    </p:spTree>
    <p:extLst>
      <p:ext uri="{BB962C8B-B14F-4D97-AF65-F5344CB8AC3E}">
        <p14:creationId xmlns:p14="http://schemas.microsoft.com/office/powerpoint/2010/main" val="24041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BC86A2D8-45CB-974E-B7EF-5056C2B63D14}" type="datetime1">
              <a:t>5/18/18</a:t>
            </a:fld>
            <a:endParaRPr/>
          </a:p>
        </p:txBody>
      </p:sp>
      <p:sp>
        <p:nvSpPr>
          <p:cNvPr id="9" name="Slide Number Placeholder 8"/>
          <p:cNvSpPr>
            <a:spLocks noGrp="1"/>
          </p:cNvSpPr>
          <p:nvPr>
            <p:ph type="sldNum" sz="quarter" idx="12"/>
          </p:nvPr>
        </p:nvSpPr>
        <p:spPr/>
        <p:txBody>
          <a:bodyPr/>
          <a:lstStyle/>
          <a:p>
            <a:fld id="{C51EAA63-D034-42AE-91FA-B13B9518C7BE}" type="slidenum">
              <a:rPr/>
              <a:t>‹#›</a:t>
            </a:fld>
            <a:endParaRPr/>
          </a:p>
        </p:txBody>
      </p:sp>
      <p:sp>
        <p:nvSpPr>
          <p:cNvPr id="11" name="Title 10"/>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78700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4B66DC1-91EB-7847-9870-F6490006EB7A}" type="datetime1">
              <a:t>5/18/18</a:t>
            </a:fld>
            <a:endParaRPr/>
          </a:p>
        </p:txBody>
      </p:sp>
      <p:sp>
        <p:nvSpPr>
          <p:cNvPr id="5" name="Slide Number Placeholder 4"/>
          <p:cNvSpPr>
            <a:spLocks noGrp="1"/>
          </p:cNvSpPr>
          <p:nvPr>
            <p:ph type="sldNum" sz="quarter" idx="12"/>
          </p:nvPr>
        </p:nvSpPr>
        <p:spPr/>
        <p:txBody>
          <a:bodyPr/>
          <a:lstStyle/>
          <a:p>
            <a:fld id="{C51EAA63-D034-42AE-91FA-B13B9518C7BE}" type="slidenum">
              <a:rPr/>
              <a:t>‹#›</a:t>
            </a:fld>
            <a:endParaRPr/>
          </a:p>
        </p:txBody>
      </p:sp>
      <p:sp>
        <p:nvSpPr>
          <p:cNvPr id="2" name="Title 1"/>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95CBC26-3C71-0340-9B98-0974CBCD7B1E}" type="datetime1">
              <a:t>5/18/18</a:t>
            </a:fld>
            <a:endParaRPr/>
          </a:p>
        </p:txBody>
      </p:sp>
      <p:sp>
        <p:nvSpPr>
          <p:cNvPr id="5" name="Slide Number Placeholder 4"/>
          <p:cNvSpPr>
            <a:spLocks noGrp="1"/>
          </p:cNvSpPr>
          <p:nvPr>
            <p:ph type="sldNum" sz="quarter" idx="12"/>
          </p:nvPr>
        </p:nvSpPr>
        <p:spPr/>
        <p:txBody>
          <a:bodyPr/>
          <a:lstStyle/>
          <a:p>
            <a:fld id="{C51EAA63-D034-42AE-91FA-B13B9518C7BE}" type="slidenum">
              <a:rPr/>
              <a:t>‹#›</a:t>
            </a:fld>
            <a:endParaRPr/>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subtitle</a:t>
            </a:r>
          </a:p>
        </p:txBody>
      </p:sp>
      <p:sp>
        <p:nvSpPr>
          <p:cNvPr id="7" name="Title 6"/>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41636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A19199-1BDE-4D4E-9E18-24F33998584C}" type="datetime1">
              <a:t>5/18/18</a:t>
            </a:fld>
            <a:endParaRPr/>
          </a:p>
        </p:txBody>
      </p:sp>
      <p:sp>
        <p:nvSpPr>
          <p:cNvPr id="4" name="Slide Number Placeholder 3"/>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1662" y="1524000"/>
            <a:ext cx="777255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8777288" y="1524001"/>
            <a:ext cx="2971800"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2CD5E2D-28C6-054B-8A13-A7C67B876E87}"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Title 7"/>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4578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23F5E45-EF96-B94C-9256-70C444D22324}"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8" name="Title 7"/>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05827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ABCC7D1-0055-5B49-B52A-0AAA925946EB}"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itle 10"/>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90898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0909952-AE77-1344-9FE5-B03BA44151BF}"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Title 7"/>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279085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OS Smartphone and Tablet: Horizontal">
    <p:spTree>
      <p:nvGrpSpPr>
        <p:cNvPr id="1" name=""/>
        <p:cNvGrpSpPr/>
        <p:nvPr/>
      </p:nvGrpSpPr>
      <p:grpSpPr>
        <a:xfrm>
          <a:off x="0" y="0"/>
          <a:ext cx="0" cy="0"/>
          <a:chOff x="0" y="0"/>
          <a:chExt cx="0" cy="0"/>
        </a:xfrm>
      </p:grpSpPr>
      <p:pic>
        <p:nvPicPr>
          <p:cNvPr id="2" name="Picture 1" descr="Photos, screen captures, graphics can be inserted in a white mobile phone and tablet" title="iOS Smartphone and Tablet: Horizontal Layou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17" y="1522826"/>
            <a:ext cx="6495366" cy="4567423"/>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70494" y="1827861"/>
            <a:ext cx="1840875" cy="3887139"/>
          </a:xfrm>
          <a:prstGeom prst="rect">
            <a:avLst/>
          </a:prstGeom>
        </p:spPr>
      </p:pic>
      <p:sp>
        <p:nvSpPr>
          <p:cNvPr id="3" name="Picture Placeholder 2"/>
          <p:cNvSpPr>
            <a:spLocks noGrp="1"/>
          </p:cNvSpPr>
          <p:nvPr>
            <p:ph type="pic" idx="1"/>
          </p:nvPr>
        </p:nvSpPr>
        <p:spPr bwMode="gray">
          <a:xfrm>
            <a:off x="1889122" y="2364583"/>
            <a:ext cx="1618488" cy="2833684"/>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5" name="Date Placeholder 4"/>
          <p:cNvSpPr>
            <a:spLocks noGrp="1"/>
          </p:cNvSpPr>
          <p:nvPr>
            <p:ph type="dt" sz="half" idx="10"/>
          </p:nvPr>
        </p:nvSpPr>
        <p:spPr/>
        <p:txBody>
          <a:bodyPr/>
          <a:lstStyle/>
          <a:p>
            <a:fld id="{7B6D8D03-50B7-F64A-978E-2C38678290ED}"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9" name="Picture Placeholder 2"/>
          <p:cNvSpPr>
            <a:spLocks noGrp="1"/>
          </p:cNvSpPr>
          <p:nvPr>
            <p:ph type="pic" idx="13"/>
          </p:nvPr>
        </p:nvSpPr>
        <p:spPr bwMode="gray">
          <a:xfrm>
            <a:off x="4532312" y="1850231"/>
            <a:ext cx="5246688" cy="3969544"/>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itle 3"/>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74544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iOS Smartphone and Tablet: Vertical">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r="7518"/>
          <a:stretch/>
        </p:blipFill>
        <p:spPr>
          <a:xfrm rot="5400000">
            <a:off x="5748377" y="1113567"/>
            <a:ext cx="6007047" cy="4567423"/>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a:t>Click to edit Master title style</a:t>
            </a:r>
            <a:endParaRPr/>
          </a:p>
        </p:txBody>
      </p:sp>
      <p:sp>
        <p:nvSpPr>
          <p:cNvPr id="5" name="Date Placeholder 4"/>
          <p:cNvSpPr>
            <a:spLocks noGrp="1"/>
          </p:cNvSpPr>
          <p:nvPr>
            <p:ph type="dt" sz="half" idx="10"/>
          </p:nvPr>
        </p:nvSpPr>
        <p:spPr/>
        <p:txBody>
          <a:bodyPr/>
          <a:lstStyle/>
          <a:p>
            <a:fld id="{7CABDD4E-21F2-8141-B292-E22778D54979}"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9" name="Picture Placeholder 2"/>
          <p:cNvSpPr>
            <a:spLocks noGrp="1"/>
          </p:cNvSpPr>
          <p:nvPr>
            <p:ph type="pic" idx="13"/>
          </p:nvPr>
        </p:nvSpPr>
        <p:spPr bwMode="gray">
          <a:xfrm>
            <a:off x="6747673" y="1013144"/>
            <a:ext cx="3962137" cy="5252348"/>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pic>
        <p:nvPicPr>
          <p:cNvPr id="13" name="Picture 12" descr="Photos, screen captures, graphics can be inserted in a white mobile phone and tablet" title="iOS Smartphone and Tablet: Vertical Layout"/>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Tree>
    <p:extLst>
      <p:ext uri="{BB962C8B-B14F-4D97-AF65-F5344CB8AC3E}">
        <p14:creationId xmlns:p14="http://schemas.microsoft.com/office/powerpoint/2010/main" val="27206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lvl1pPr>
              <a:defRPr>
                <a:solidFill>
                  <a:schemeClr val="tx1">
                    <a:alpha val="0"/>
                  </a:schemeClr>
                </a:solidFill>
              </a:defRPr>
            </a:lvl1pPr>
          </a:lstStyle>
          <a:p>
            <a:fld id="{C51EAA63-D034-42AE-91FA-B13B9518C7BE}" type="slidenum">
              <a:rPr/>
              <a:pPr/>
              <a:t>‹#›</a:t>
            </a:fld>
            <a:endParaRPr/>
          </a:p>
        </p:txBody>
      </p:sp>
      <p:sp>
        <p:nvSpPr>
          <p:cNvPr id="6" name="Rectangle 5" descr="Full slide 4-color photo can be inserted here" title="Title Slide with Picture"/>
          <p:cNvSpPr/>
          <p:nvPr/>
        </p:nvSpPr>
        <p:spPr bwMode="hidden">
          <a:xfrm>
            <a:off x="0" y="451"/>
            <a:ext cx="12188825" cy="6858000"/>
          </a:xfrm>
          <a:prstGeom prst="rect">
            <a:avLst/>
          </a:prstGeom>
          <a:solidFill>
            <a:srgbClr val="493728">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Date Placeholder 2"/>
          <p:cNvSpPr>
            <a:spLocks noGrp="1"/>
          </p:cNvSpPr>
          <p:nvPr>
            <p:ph type="dt" sz="half" idx="10"/>
          </p:nvPr>
        </p:nvSpPr>
        <p:spPr/>
        <p:txBody>
          <a:bodyPr/>
          <a:lstStyle>
            <a:lvl1pPr>
              <a:defRPr>
                <a:solidFill>
                  <a:schemeClr val="tx1"/>
                </a:solidFill>
              </a:defRPr>
            </a:lvl1pPr>
          </a:lstStyle>
          <a:p>
            <a:fld id="{12C55C7B-5E5C-D447-9BFF-07422F49C101}" type="datetime1">
              <a:t>5/18/18</a:t>
            </a:fld>
            <a:endParaRPr/>
          </a:p>
        </p:txBody>
      </p:sp>
      <p:pic>
        <p:nvPicPr>
          <p:cNvPr id="8" name="Picture 7"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9" name="Title 8"/>
          <p:cNvSpPr>
            <a:spLocks noGrp="1"/>
          </p:cNvSpPr>
          <p:nvPr>
            <p:ph type="title"/>
          </p:nvPr>
        </p:nvSpPr>
        <p:spPr>
          <a:xfrm>
            <a:off x="531814" y="739775"/>
            <a:ext cx="9601200" cy="1470025"/>
          </a:xfrm>
        </p:spPr>
        <p:txBody>
          <a:bodyPr/>
          <a:lstStyle>
            <a:lvl1pPr>
              <a:defRPr sz="4800"/>
            </a:lvl1pPr>
          </a:lstStyle>
          <a:p>
            <a:r>
              <a:rPr lang="en-US"/>
              <a:t>Click to edit Master title style</a:t>
            </a:r>
            <a:endParaRPr/>
          </a:p>
        </p:txBody>
      </p:sp>
      <p:sp>
        <p:nvSpPr>
          <p:cNvPr id="12" name="Text Placeholder 10"/>
          <p:cNvSpPr>
            <a:spLocks noGrp="1"/>
          </p:cNvSpPr>
          <p:nvPr>
            <p:ph type="body" sz="quarter" idx="14" hasCustomPrompt="1"/>
          </p:nvPr>
        </p:nvSpPr>
        <p:spPr>
          <a:xfrm>
            <a:off x="531814" y="3429451"/>
            <a:ext cx="9601200" cy="2514149"/>
          </a:xfrm>
        </p:spPr>
        <p:txBody>
          <a:bodyPr/>
          <a:lstStyle>
            <a:lvl1pPr marL="0" indent="0">
              <a:spcBef>
                <a:spcPts val="0"/>
              </a:spcBef>
              <a:buNone/>
              <a:defRPr sz="2400" b="0"/>
            </a:lvl1pPr>
            <a:lvl2pPr marL="0" indent="0">
              <a:spcBef>
                <a:spcPts val="0"/>
              </a:spcBef>
              <a:buNone/>
              <a:defRPr sz="2400"/>
            </a:lvl2pPr>
            <a:lvl3pPr marL="0" indent="0">
              <a:spcBef>
                <a:spcPts val="0"/>
              </a:spcBef>
              <a:buNone/>
              <a:defRPr sz="2400"/>
            </a:lvl3pPr>
            <a:lvl4pPr marL="0" indent="0">
              <a:spcBef>
                <a:spcPts val="0"/>
              </a:spcBef>
              <a:buNone/>
              <a:defRPr sz="2400"/>
            </a:lvl4pPr>
            <a:lvl5pPr marL="0" indent="0">
              <a:spcBef>
                <a:spcPts val="0"/>
              </a:spcBef>
              <a:buNone/>
              <a:defRPr sz="2400"/>
            </a:lvl5pPr>
            <a:lvl6pPr marL="0" indent="0">
              <a:spcBef>
                <a:spcPts val="0"/>
              </a:spcBef>
              <a:buNone/>
              <a:defRPr sz="2400"/>
            </a:lvl6pPr>
            <a:lvl7pPr marL="0" indent="0">
              <a:spcBef>
                <a:spcPts val="0"/>
              </a:spcBef>
              <a:buNone/>
              <a:defRPr sz="2400"/>
            </a:lvl7pPr>
            <a:lvl8pPr marL="0" indent="0">
              <a:spcBef>
                <a:spcPts val="0"/>
              </a:spcBef>
              <a:buNone/>
              <a:defRPr sz="2400"/>
            </a:lvl8pPr>
            <a:lvl9pPr marL="0" indent="0">
              <a:spcBef>
                <a:spcPts val="0"/>
              </a:spcBef>
              <a:buNone/>
              <a:defRPr sz="2400"/>
            </a:lvl9pPr>
          </a:lstStyle>
          <a:p>
            <a:pPr lvl="0"/>
            <a:r>
              <a:t>Click to add presenter’s name, title, division/business unit/organization and date</a:t>
            </a:r>
          </a:p>
        </p:txBody>
      </p:sp>
      <p:sp>
        <p:nvSpPr>
          <p:cNvPr id="13" name="Text Placeholder 10"/>
          <p:cNvSpPr>
            <a:spLocks noGrp="1"/>
          </p:cNvSpPr>
          <p:nvPr>
            <p:ph type="body" sz="quarter" idx="15" hasCustomPrompt="1"/>
          </p:nvPr>
        </p:nvSpPr>
        <p:spPr>
          <a:xfrm>
            <a:off x="531762" y="2286000"/>
            <a:ext cx="9601200" cy="914400"/>
          </a:xfrm>
        </p:spPr>
        <p:txBody>
          <a:bodyPr/>
          <a:lstStyle>
            <a:lvl1pPr marL="0" indent="0">
              <a:spcBef>
                <a:spcPts val="0"/>
              </a:spcBef>
              <a:buNone/>
              <a:defRPr sz="2400" b="1"/>
            </a:lvl1pPr>
            <a:lvl2pPr marL="0" indent="0">
              <a:spcBef>
                <a:spcPts val="0"/>
              </a:spcBef>
              <a:buNone/>
              <a:defRPr sz="2400"/>
            </a:lvl2pPr>
            <a:lvl3pPr marL="0" indent="0">
              <a:spcBef>
                <a:spcPts val="0"/>
              </a:spcBef>
              <a:buNone/>
              <a:defRPr sz="2400"/>
            </a:lvl3pPr>
            <a:lvl4pPr marL="0" indent="0">
              <a:spcBef>
                <a:spcPts val="0"/>
              </a:spcBef>
              <a:buNone/>
              <a:defRPr sz="2400"/>
            </a:lvl4pPr>
            <a:lvl5pPr marL="0" indent="0">
              <a:spcBef>
                <a:spcPts val="0"/>
              </a:spcBef>
              <a:buNone/>
              <a:defRPr sz="2400"/>
            </a:lvl5pPr>
            <a:lvl6pPr marL="0" indent="0">
              <a:spcBef>
                <a:spcPts val="0"/>
              </a:spcBef>
              <a:buNone/>
              <a:defRPr sz="2400"/>
            </a:lvl6pPr>
            <a:lvl7pPr marL="0" indent="0">
              <a:spcBef>
                <a:spcPts val="0"/>
              </a:spcBef>
              <a:buNone/>
              <a:defRPr sz="2400"/>
            </a:lvl7pPr>
            <a:lvl8pPr marL="0" indent="0">
              <a:spcBef>
                <a:spcPts val="0"/>
              </a:spcBef>
              <a:buNone/>
              <a:defRPr sz="2400"/>
            </a:lvl8pPr>
            <a:lvl9pPr marL="0" indent="0">
              <a:spcBef>
                <a:spcPts val="0"/>
              </a:spcBef>
              <a:buNone/>
              <a:defRPr sz="2400"/>
            </a:lvl9pPr>
          </a:lstStyle>
          <a:p>
            <a:pPr lvl="0"/>
            <a:r>
              <a:t>Click to add subtitle</a:t>
            </a:r>
          </a:p>
        </p:txBody>
      </p:sp>
      <p:sp>
        <p:nvSpPr>
          <p:cNvPr id="11" name="TextBox 10"/>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2018</a:t>
            </a:r>
            <a:r>
              <a:rPr lang="en-US" sz="850" dirty="0">
                <a:solidFill>
                  <a:schemeClr val="tx1"/>
                </a:solidFill>
              </a:rPr>
              <a:t>, Oracle and/or its affiliates. All rights reserved.  |</a:t>
            </a:r>
          </a:p>
        </p:txBody>
      </p:sp>
    </p:spTree>
    <p:extLst>
      <p:ext uri="{BB962C8B-B14F-4D97-AF65-F5344CB8AC3E}">
        <p14:creationId xmlns:p14="http://schemas.microsoft.com/office/powerpoint/2010/main" val="15232198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Android Smartphone and Tablet: Horizontal">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6728" y="2011145"/>
            <a:ext cx="1819656" cy="3522853"/>
          </a:xfrm>
          <a:prstGeom prst="rect">
            <a:avLst/>
          </a:prstGeom>
        </p:spPr>
      </p:pic>
      <p:pic>
        <p:nvPicPr>
          <p:cNvPr id="11" name="Picture 10" descr="Photos, screen captures, graphics can be inserted in a white mobile phone and tablet" title="Android Smartphone and Tablet: Horizontal Layou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1990" y="1585322"/>
            <a:ext cx="5829300" cy="4107283"/>
          </a:xfrm>
          <a:prstGeom prst="rect">
            <a:avLst/>
          </a:prstGeom>
        </p:spPr>
      </p:pic>
      <p:sp>
        <p:nvSpPr>
          <p:cNvPr id="3" name="Picture Placeholder 2"/>
          <p:cNvSpPr>
            <a:spLocks noGrp="1"/>
          </p:cNvSpPr>
          <p:nvPr>
            <p:ph type="pic" idx="1"/>
          </p:nvPr>
        </p:nvSpPr>
        <p:spPr bwMode="gray">
          <a:xfrm>
            <a:off x="1910171" y="2364583"/>
            <a:ext cx="1572768" cy="2833684"/>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5" name="Date Placeholder 4"/>
          <p:cNvSpPr>
            <a:spLocks noGrp="1"/>
          </p:cNvSpPr>
          <p:nvPr>
            <p:ph type="dt" sz="half" idx="10"/>
          </p:nvPr>
        </p:nvSpPr>
        <p:spPr/>
        <p:txBody>
          <a:bodyPr/>
          <a:lstStyle/>
          <a:p>
            <a:fld id="{7E802E30-607E-9F49-A003-049D48B845AC}" type="datetime1">
              <a:t>5/18/18</a:t>
            </a:fld>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9" name="Picture Placeholder 2"/>
          <p:cNvSpPr>
            <a:spLocks noGrp="1"/>
          </p:cNvSpPr>
          <p:nvPr>
            <p:ph type="pic" idx="13"/>
          </p:nvPr>
        </p:nvSpPr>
        <p:spPr bwMode="gray">
          <a:xfrm>
            <a:off x="4532312" y="1975104"/>
            <a:ext cx="5248656" cy="3328416"/>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itle 3"/>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62906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Android Smartphone and Tablet: Vertical">
    <p:spTree>
      <p:nvGrpSpPr>
        <p:cNvPr id="1" name=""/>
        <p:cNvGrpSpPr/>
        <p:nvPr/>
      </p:nvGrpSpPr>
      <p:grpSpPr>
        <a:xfrm>
          <a:off x="0" y="0"/>
          <a:ext cx="0" cy="0"/>
          <a:chOff x="0" y="0"/>
          <a:chExt cx="0" cy="0"/>
        </a:xfrm>
      </p:grpSpPr>
      <p:pic>
        <p:nvPicPr>
          <p:cNvPr id="21" name="Picture 20"/>
          <p:cNvPicPr>
            <a:picLocks noChangeAspect="1"/>
          </p:cNvPicPr>
          <p:nvPr/>
        </p:nvPicPr>
        <p:blipFill rotWithShape="1">
          <a:blip r:embed="rId2">
            <a:extLst>
              <a:ext uri="{28A0092B-C50C-407E-A947-70E740481C1C}">
                <a14:useLocalDpi xmlns:a14="http://schemas.microsoft.com/office/drawing/2010/main" val="0"/>
              </a:ext>
            </a:extLst>
          </a:blip>
          <a:srcRect r="2901"/>
          <a:stretch/>
        </p:blipFill>
        <p:spPr>
          <a:xfrm rot="5400000">
            <a:off x="5891726" y="1502667"/>
            <a:ext cx="5674025" cy="4117325"/>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a:t>Click to edit Master title style</a:t>
            </a:r>
            <a:endParaRPr/>
          </a:p>
        </p:txBody>
      </p:sp>
      <p:sp>
        <p:nvSpPr>
          <p:cNvPr id="5" name="Date Placeholder 4"/>
          <p:cNvSpPr>
            <a:spLocks noGrp="1"/>
          </p:cNvSpPr>
          <p:nvPr>
            <p:ph type="dt" sz="half" idx="10"/>
          </p:nvPr>
        </p:nvSpPr>
        <p:spPr/>
        <p:txBody>
          <a:bodyPr/>
          <a:lstStyle/>
          <a:p>
            <a:fld id="{7F09F771-021C-044A-BB64-28C578CE2048}" type="datetime1">
              <a:t>5/18/18</a:t>
            </a:fld>
            <a:endParaRPr/>
          </a:p>
        </p:txBody>
      </p:sp>
      <p:sp>
        <p:nvSpPr>
          <p:cNvPr id="6" name="Footer Placeholder 5"/>
          <p:cNvSpPr>
            <a:spLocks noGrp="1"/>
          </p:cNvSpPr>
          <p:nvPr>
            <p:ph type="ftr" sz="quarter" idx="11"/>
          </p:nvPr>
        </p:nvSpPr>
        <p:spPr>
          <a:xfrm>
            <a:off x="8621422" y="6556248"/>
            <a:ext cx="2702495" cy="182880"/>
          </a:xfrm>
          <a:prstGeom prst="rect">
            <a:avLst/>
          </a:prstGeom>
        </p:spPr>
        <p:txBody>
          <a:bodyPr/>
          <a:lstStyle/>
          <a:p>
            <a:r>
              <a:rPr lang="en-US"/>
              <a:t>Confidential – Oracle Internal/Restricted/Highly Restricted</a:t>
            </a:r>
            <a:endParaRPr/>
          </a:p>
        </p:txBody>
      </p:sp>
      <p:sp>
        <p:nvSpPr>
          <p:cNvPr id="7" name="Slide Number Placeholder 6"/>
          <p:cNvSpPr>
            <a:spLocks noGrp="1"/>
          </p:cNvSpPr>
          <p:nvPr>
            <p:ph type="sldNum" sz="quarter" idx="12"/>
          </p:nvPr>
        </p:nvSpPr>
        <p:spPr/>
        <p:txBody>
          <a:bodyPr/>
          <a:lstStyle/>
          <a:p>
            <a:fld id="{C51EAA63-D034-42AE-91FA-B13B9518C7BE}" type="slidenum">
              <a:rPr/>
              <a:t>‹#›</a:t>
            </a:fld>
            <a:endParaRPr/>
          </a:p>
        </p:txBody>
      </p:sp>
      <p:sp>
        <p:nvSpPr>
          <p:cNvPr id="9" name="Picture Placeholder 2"/>
          <p:cNvSpPr>
            <a:spLocks noGrp="1"/>
          </p:cNvSpPr>
          <p:nvPr>
            <p:ph type="pic" idx="13"/>
          </p:nvPr>
        </p:nvSpPr>
        <p:spPr bwMode="gray">
          <a:xfrm>
            <a:off x="7061703" y="1013144"/>
            <a:ext cx="3313567" cy="5252348"/>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pic>
        <p:nvPicPr>
          <p:cNvPr id="19" name="Picture 18" descr="Photos, screen captures, graphics can be inserted in a white mobile phone and tablet" title="Android Smartphone and Tablet: Vertical Layou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9956" y="2096382"/>
            <a:ext cx="1819656" cy="3522853"/>
          </a:xfrm>
          <a:prstGeom prst="rect">
            <a:avLst/>
          </a:prstGeom>
        </p:spPr>
      </p:pic>
      <p:sp>
        <p:nvSpPr>
          <p:cNvPr id="20" name="Picture Placeholder 2"/>
          <p:cNvSpPr>
            <a:spLocks noGrp="1"/>
          </p:cNvSpPr>
          <p:nvPr>
            <p:ph type="pic" idx="1"/>
          </p:nvPr>
        </p:nvSpPr>
        <p:spPr bwMode="gray">
          <a:xfrm>
            <a:off x="4093399" y="2449820"/>
            <a:ext cx="1572768" cy="2833684"/>
          </a:xfrm>
          <a:solidFill>
            <a:schemeClr val="bg2"/>
          </a:solidFill>
          <a:ln w="635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Tree>
    <p:extLst>
      <p:ext uri="{BB962C8B-B14F-4D97-AF65-F5344CB8AC3E}">
        <p14:creationId xmlns:p14="http://schemas.microsoft.com/office/powerpoint/2010/main" val="396459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descr="Full slide 4-color photo can be inserted here" title="Title Slide with Picture"/>
          <p:cNvSpPr/>
          <p:nvPr userDrawn="1"/>
        </p:nvSpPr>
        <p:spPr bwMode="hidden">
          <a:xfrm>
            <a:off x="0" y="0"/>
            <a:ext cx="12188825" cy="6858000"/>
          </a:xfrm>
          <a:prstGeom prst="rect">
            <a:avLst/>
          </a:prstGeom>
          <a:solidFill>
            <a:srgbClr val="493728">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2" name="Group 1"/>
          <p:cNvGrpSpPr/>
          <p:nvPr/>
        </p:nvGrpSpPr>
        <p:grpSpPr>
          <a:xfrm>
            <a:off x="0" y="0"/>
            <a:ext cx="12189399" cy="6858000"/>
            <a:chOff x="-287" y="0"/>
            <a:chExt cx="12189399" cy="6858000"/>
          </a:xfrm>
          <a:solidFill>
            <a:srgbClr val="D8E1E6"/>
          </a:solidFill>
        </p:grpSpPr>
        <p:sp>
          <p:nvSpPr>
            <p:cNvPr id="10" name="Rectangle 9"/>
            <p:cNvSpPr/>
            <p:nvPr/>
          </p:nvSpPr>
          <p:spPr bwMode="gray">
            <a:xfrm>
              <a:off x="-287" y="0"/>
              <a:ext cx="193962"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1" name="Rectangle 10"/>
            <p:cNvSpPr/>
            <p:nvPr/>
          </p:nvSpPr>
          <p:spPr bwMode="gray">
            <a:xfrm>
              <a:off x="11995151" y="5854"/>
              <a:ext cx="193960"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2" name="Rectangle 11"/>
            <p:cNvSpPr/>
            <p:nvPr/>
          </p:nvSpPr>
          <p:spPr bwMode="gray">
            <a:xfrm>
              <a:off x="-286"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3" name="Rectangle 12"/>
            <p:cNvSpPr/>
            <p:nvPr/>
          </p:nvSpPr>
          <p:spPr bwMode="gray">
            <a:xfrm>
              <a:off x="-286"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grpSp>
      <p:sp>
        <p:nvSpPr>
          <p:cNvPr id="5" name="Date Placeholder 4"/>
          <p:cNvSpPr>
            <a:spLocks noGrp="1"/>
          </p:cNvSpPr>
          <p:nvPr>
            <p:ph type="dt" sz="half" idx="10"/>
          </p:nvPr>
        </p:nvSpPr>
        <p:spPr/>
        <p:txBody>
          <a:bodyPr/>
          <a:lstStyle>
            <a:lvl1pPr>
              <a:defRPr>
                <a:solidFill>
                  <a:srgbClr val="5F5F5F"/>
                </a:solidFill>
              </a:defRPr>
            </a:lvl1pPr>
          </a:lstStyle>
          <a:p>
            <a:fld id="{D0F620B7-097F-D148-91D9-2DB76B7B877D}" type="datetime1">
              <a:t>5/18/18</a:t>
            </a:fld>
            <a:endParaRPr/>
          </a:p>
        </p:txBody>
      </p:sp>
      <p:sp>
        <p:nvSpPr>
          <p:cNvPr id="7" name="Slide Number Placeholder 6"/>
          <p:cNvSpPr>
            <a:spLocks noGrp="1"/>
          </p:cNvSpPr>
          <p:nvPr>
            <p:ph type="sldNum" sz="quarter" idx="12"/>
          </p:nvPr>
        </p:nvSpPr>
        <p:spPr/>
        <p:txBody>
          <a:bodyPr/>
          <a:lstStyle>
            <a:lvl1pPr>
              <a:defRPr>
                <a:solidFill>
                  <a:srgbClr val="5F5F5F"/>
                </a:solidFill>
              </a:defRPr>
            </a:lvl1pPr>
          </a:lstStyle>
          <a:p>
            <a:fld id="{C51EAA63-D034-42AE-91FA-B13B9518C7BE}" type="slidenum">
              <a:rPr/>
              <a:pPr/>
              <a:t>‹#›</a:t>
            </a:fld>
            <a:endParaRPr/>
          </a:p>
        </p:txBody>
      </p:sp>
      <p:sp>
        <p:nvSpPr>
          <p:cNvPr id="22" name="Text Placeholder 12"/>
          <p:cNvSpPr>
            <a:spLocks noGrp="1"/>
          </p:cNvSpPr>
          <p:nvPr>
            <p:ph type="body" sz="quarter" idx="13" hasCustomPrompt="1"/>
          </p:nvPr>
        </p:nvSpPr>
        <p:spPr>
          <a:xfrm>
            <a:off x="760412" y="2666999"/>
            <a:ext cx="50292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text</a:t>
            </a:r>
          </a:p>
        </p:txBody>
      </p:sp>
      <p:sp>
        <p:nvSpPr>
          <p:cNvPr id="3" name="Title 2"/>
          <p:cNvSpPr>
            <a:spLocks noGrp="1"/>
          </p:cNvSpPr>
          <p:nvPr>
            <p:ph type="title" hasCustomPrompt="1"/>
          </p:nvPr>
        </p:nvSpPr>
        <p:spPr>
          <a:xfrm>
            <a:off x="760412" y="609600"/>
            <a:ext cx="5029200" cy="2044700"/>
          </a:xfrm>
        </p:spPr>
        <p:txBody>
          <a:bodyPr/>
          <a:lstStyle>
            <a:lvl1pPr>
              <a:defRPr sz="13800" b="1"/>
            </a:lvl1pPr>
          </a:lstStyle>
          <a:p>
            <a:r>
              <a:t>XX</a:t>
            </a:r>
          </a:p>
        </p:txBody>
      </p:sp>
      <p:pic>
        <p:nvPicPr>
          <p:cNvPr id="16" name="Picture 15"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rgbClr val="58595B"/>
                </a:solidFill>
              </a:rPr>
              <a:t>Copyright © </a:t>
            </a:r>
            <a:r>
              <a:rPr lang="is-IS" sz="850" dirty="0">
                <a:solidFill>
                  <a:srgbClr val="58595B"/>
                </a:solidFill>
              </a:rPr>
              <a:t>2018</a:t>
            </a:r>
            <a:r>
              <a:rPr lang="en-US" sz="850" dirty="0">
                <a:solidFill>
                  <a:srgbClr val="58595B"/>
                </a:solidFill>
              </a:rPr>
              <a:t>, Oracle and/or its affiliates. All rights reserved.  |</a:t>
            </a:r>
          </a:p>
        </p:txBody>
      </p:sp>
    </p:spTree>
    <p:extLst>
      <p:ext uri="{BB962C8B-B14F-4D97-AF65-F5344CB8AC3E}">
        <p14:creationId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A0D2F4-4279-D545-9F60-257F047C54E6}" type="datetime1">
              <a:t>5/18/18</a:t>
            </a:fld>
            <a:endParaRPr/>
          </a:p>
        </p:txBody>
      </p:sp>
      <p:sp>
        <p:nvSpPr>
          <p:cNvPr id="4" name="Slide Number Placeholder 3"/>
          <p:cNvSpPr>
            <a:spLocks noGrp="1"/>
          </p:cNvSpPr>
          <p:nvPr>
            <p:ph type="sldNum" sz="quarter" idx="12"/>
          </p:nvPr>
        </p:nvSpPr>
        <p:spPr/>
        <p:txBody>
          <a:bodyPr/>
          <a:lstStyle/>
          <a:p>
            <a:fld id="{C51EAA63-D034-42AE-91FA-B13B9518C7BE}" type="slidenum">
              <a:rPr/>
              <a:t>‹#›</a:t>
            </a:fld>
            <a:endParaRPr/>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a:latin typeface="+mj-lt"/>
              </a:rPr>
              <a:t>Safe Harbor</a:t>
            </a:r>
            <a:r>
              <a:rPr sz="3200" baseline="0">
                <a:latin typeface="+mj-lt"/>
              </a:rPr>
              <a:t> Statement</a:t>
            </a:r>
            <a:endParaRPr sz="320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59788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98A985-6223-DD42-9E18-49B17F319CCA}" type="datetime1">
              <a:t>5/18/18</a:t>
            </a:fld>
            <a:endParaRPr/>
          </a:p>
        </p:txBody>
      </p:sp>
      <p:sp>
        <p:nvSpPr>
          <p:cNvPr id="4" name="Slide Number Placeholder 3"/>
          <p:cNvSpPr>
            <a:spLocks noGrp="1"/>
          </p:cNvSpPr>
          <p:nvPr>
            <p:ph type="sldNum" sz="quarter" idx="12"/>
          </p:nvPr>
        </p:nvSpPr>
        <p:spPr/>
        <p:txBody>
          <a:bodyPr/>
          <a:lstStyle/>
          <a:p>
            <a:fld id="{C51EAA63-D034-42AE-91FA-B13B9518C7BE}" type="slidenum">
              <a:rPr/>
              <a:t>‹#›</a:t>
            </a:fld>
            <a:endParaRPr/>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a:latin typeface="+mj-lt"/>
              </a:rPr>
              <a:t>Safe Harbor</a:t>
            </a:r>
            <a:r>
              <a:rPr sz="3200" baseline="0">
                <a:latin typeface="+mj-lt"/>
              </a:rPr>
              <a:t> Statement</a:t>
            </a:r>
            <a:endParaRPr sz="320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35887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pic>
        <p:nvPicPr>
          <p:cNvPr id="51" name="Picture 50" descr="&quot;Integrated Cloud Applications &amp; Platform Services&quot; tagline in red and black" title="Oracle corporate Tagline in colo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19916" y="1722238"/>
            <a:ext cx="7748992" cy="2950267"/>
          </a:xfrm>
          <a:prstGeom prst="rect">
            <a:avLst/>
          </a:prstGeom>
        </p:spPr>
      </p:pic>
      <p:sp>
        <p:nvSpPr>
          <p:cNvPr id="2" name="Date Placeholder 1"/>
          <p:cNvSpPr>
            <a:spLocks noGrp="1"/>
          </p:cNvSpPr>
          <p:nvPr>
            <p:ph type="dt" sz="half" idx="10"/>
          </p:nvPr>
        </p:nvSpPr>
        <p:spPr/>
        <p:txBody>
          <a:bodyPr/>
          <a:lstStyle/>
          <a:p>
            <a:fld id="{7D07F16A-7BA6-2440-AC0F-C75259CE99C6}" type="datetime1">
              <a:t>5/18/18</a:t>
            </a:fld>
            <a:endParaRPr/>
          </a:p>
        </p:txBody>
      </p:sp>
      <p:sp>
        <p:nvSpPr>
          <p:cNvPr id="4" name="Slide Number Placeholder 3"/>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370913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Pr>
        <a:solidFill>
          <a:schemeClr val="accent1"/>
        </a:solid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bwMode="black">
          <a:xfrm>
            <a:off x="3822128" y="2843826"/>
            <a:ext cx="4544568" cy="569547"/>
          </a:xfrm>
          <a:prstGeom prst="rect">
            <a:avLst/>
          </a:prstGeom>
        </p:spPr>
      </p:pic>
      <p:grpSp>
        <p:nvGrpSpPr>
          <p:cNvPr id="10" name="Group 9"/>
          <p:cNvGrpSpPr/>
          <p:nvPr/>
        </p:nvGrpSpPr>
        <p:grpSpPr>
          <a:xfrm>
            <a:off x="0" y="0"/>
            <a:ext cx="12189398" cy="6858000"/>
            <a:chOff x="0" y="0"/>
            <a:chExt cx="12189398" cy="6858000"/>
          </a:xfrm>
          <a:solidFill>
            <a:srgbClr val="D8E1E6"/>
          </a:solidFill>
        </p:grpSpPr>
        <p:sp>
          <p:nvSpPr>
            <p:cNvPr id="11" name="Rectangle 10"/>
            <p:cNvSpPr/>
            <p:nvPr/>
          </p:nvSpPr>
          <p:spPr bwMode="gray">
            <a:xfrm>
              <a:off x="0" y="0"/>
              <a:ext cx="193962"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3" name="Rectangle 12"/>
            <p:cNvSpPr/>
            <p:nvPr/>
          </p:nvSpPr>
          <p:spPr bwMode="gray">
            <a:xfrm>
              <a:off x="11995151" y="0"/>
              <a:ext cx="193960"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4" name="Rectangle 13"/>
            <p:cNvSpPr/>
            <p:nvPr/>
          </p:nvSpPr>
          <p:spPr bwMode="gray">
            <a:xfrm>
              <a:off x="0"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15" name="Rectangle 14"/>
            <p:cNvSpPr/>
            <p:nvPr/>
          </p:nvSpPr>
          <p:spPr bwMode="gray">
            <a:xfrm>
              <a:off x="0"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grpSp>
    </p:spTree>
    <p:extLst>
      <p:ext uri="{BB962C8B-B14F-4D97-AF65-F5344CB8AC3E}">
        <p14:creationId xmlns:p14="http://schemas.microsoft.com/office/powerpoint/2010/main" val="106575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a:xfrm>
            <a:off x="531151" y="1524001"/>
            <a:ext cx="11126522" cy="44196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163461E-F19F-0245-B8FB-B0739365A1E7}" type="datetime1">
              <a:t>5/18/18</a:t>
            </a:fld>
            <a:endParaRPr/>
          </a:p>
        </p:txBody>
      </p:sp>
      <p:sp>
        <p:nvSpPr>
          <p:cNvPr id="6" name="Slide Number Placeholder 5"/>
          <p:cNvSpPr>
            <a:spLocks noGrp="1"/>
          </p:cNvSpPr>
          <p:nvPr>
            <p:ph type="sldNum" sz="quarter" idx="12"/>
          </p:nvPr>
        </p:nvSpPr>
        <p:spPr/>
        <p:txBody>
          <a:bodyPr/>
          <a:lstStyle/>
          <a:p>
            <a:fld id="{D4EAF17A-378C-49D5-A479-C71FF9D7F1E7}" type="slidenum">
              <a:rPr/>
              <a:t>‹#›</a:t>
            </a:fld>
            <a:endParaRPr/>
          </a:p>
        </p:txBody>
      </p:sp>
    </p:spTree>
    <p:extLst>
      <p:ext uri="{BB962C8B-B14F-4D97-AF65-F5344CB8AC3E}">
        <p14:creationId xmlns:p14="http://schemas.microsoft.com/office/powerpoint/2010/main" val="386218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a:t>Click to edit Master title style</a:t>
            </a:r>
            <a:endParaRPr/>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78C17B0-E879-3643-ACAE-3A5DA72F990D}" type="datetime1">
              <a:t>5/18/18</a:t>
            </a:fld>
            <a:endParaRPr/>
          </a:p>
        </p:txBody>
      </p:sp>
      <p:sp>
        <p:nvSpPr>
          <p:cNvPr id="6" name="Slide Number Placeholder 5"/>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217345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with Picture and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descr="Full slide 4-color photo can be inserted here" title="Title Slide with Picture"/>
          <p:cNvSpPr/>
          <p:nvPr userDrawn="1"/>
        </p:nvSpPr>
        <p:spPr bwMode="hidden">
          <a:xfrm>
            <a:off x="0" y="0"/>
            <a:ext cx="12188825" cy="6858000"/>
          </a:xfrm>
          <a:prstGeom prst="rect">
            <a:avLst/>
          </a:prstGeom>
          <a:solidFill>
            <a:srgbClr val="493728">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Slide Number Placeholder 4"/>
          <p:cNvSpPr>
            <a:spLocks noGrp="1"/>
          </p:cNvSpPr>
          <p:nvPr>
            <p:ph type="sldNum" sz="quarter" idx="12"/>
          </p:nvPr>
        </p:nvSpPr>
        <p:spPr/>
        <p:txBody>
          <a:bodyPr/>
          <a:lstStyle>
            <a:lvl1pPr>
              <a:defRPr>
                <a:solidFill>
                  <a:schemeClr val="tx1">
                    <a:alpha val="0"/>
                  </a:schemeClr>
                </a:solidFill>
              </a:defRPr>
            </a:lvl1pPr>
          </a:lstStyle>
          <a:p>
            <a:fld id="{C51EAA63-D034-42AE-91FA-B13B9518C7BE}" type="slidenum">
              <a:rPr/>
              <a:pPr/>
              <a:t>‹#›</a:t>
            </a:fld>
            <a:endParaRPr/>
          </a:p>
        </p:txBody>
      </p:sp>
      <p:sp>
        <p:nvSpPr>
          <p:cNvPr id="3" name="Date Placeholder 2"/>
          <p:cNvSpPr>
            <a:spLocks noGrp="1"/>
          </p:cNvSpPr>
          <p:nvPr>
            <p:ph type="dt" sz="half" idx="10"/>
          </p:nvPr>
        </p:nvSpPr>
        <p:spPr/>
        <p:txBody>
          <a:bodyPr/>
          <a:lstStyle>
            <a:lvl1pPr>
              <a:defRPr>
                <a:solidFill>
                  <a:schemeClr val="tx1"/>
                </a:solidFill>
              </a:defRPr>
            </a:lvl1pPr>
          </a:lstStyle>
          <a:p>
            <a:fld id="{6EB398E9-DA3F-F44A-8ADE-87FE87BE086A}" type="datetime1">
              <a:t>5/18/18</a:t>
            </a:fld>
            <a:endParaRPr/>
          </a:p>
        </p:txBody>
      </p:sp>
      <p:pic>
        <p:nvPicPr>
          <p:cNvPr id="8" name="Picture 7"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9" name="Title 8"/>
          <p:cNvSpPr>
            <a:spLocks noGrp="1"/>
          </p:cNvSpPr>
          <p:nvPr>
            <p:ph type="title"/>
          </p:nvPr>
        </p:nvSpPr>
        <p:spPr>
          <a:xfrm>
            <a:off x="531814" y="739775"/>
            <a:ext cx="9144000" cy="1470025"/>
          </a:xfrm>
        </p:spPr>
        <p:txBody>
          <a:bodyPr/>
          <a:lstStyle>
            <a:lvl1pPr>
              <a:defRPr sz="4800"/>
            </a:lvl1pPr>
          </a:lstStyle>
          <a:p>
            <a:r>
              <a:rPr lang="en-US"/>
              <a:t>Click to edit Master title style</a:t>
            </a:r>
            <a:endParaRPr/>
          </a:p>
        </p:txBody>
      </p:sp>
      <p:sp>
        <p:nvSpPr>
          <p:cNvPr id="12" name="Text Placeholder 10"/>
          <p:cNvSpPr>
            <a:spLocks noGrp="1"/>
          </p:cNvSpPr>
          <p:nvPr>
            <p:ph type="body" sz="quarter" idx="14" hasCustomPrompt="1"/>
          </p:nvPr>
        </p:nvSpPr>
        <p:spPr>
          <a:xfrm>
            <a:off x="531814" y="3429451"/>
            <a:ext cx="9144000" cy="2514149"/>
          </a:xfrm>
        </p:spPr>
        <p:txBody>
          <a:bodyPr/>
          <a:lstStyle>
            <a:lvl1pPr marL="0" indent="0">
              <a:spcBef>
                <a:spcPts val="0"/>
              </a:spcBef>
              <a:buNone/>
              <a:defRPr sz="2400" b="0"/>
            </a:lvl1pPr>
            <a:lvl2pPr marL="0" indent="0">
              <a:spcBef>
                <a:spcPts val="0"/>
              </a:spcBef>
              <a:buNone/>
              <a:defRPr sz="2400"/>
            </a:lvl2pPr>
            <a:lvl3pPr marL="0" indent="0">
              <a:spcBef>
                <a:spcPts val="0"/>
              </a:spcBef>
              <a:buNone/>
              <a:defRPr sz="2400"/>
            </a:lvl3pPr>
            <a:lvl4pPr marL="0" indent="0">
              <a:spcBef>
                <a:spcPts val="0"/>
              </a:spcBef>
              <a:buNone/>
              <a:defRPr sz="2400"/>
            </a:lvl4pPr>
            <a:lvl5pPr marL="0" indent="0">
              <a:spcBef>
                <a:spcPts val="0"/>
              </a:spcBef>
              <a:buNone/>
              <a:defRPr sz="2400"/>
            </a:lvl5pPr>
            <a:lvl6pPr marL="0" indent="0">
              <a:spcBef>
                <a:spcPts val="0"/>
              </a:spcBef>
              <a:buNone/>
              <a:defRPr sz="2400"/>
            </a:lvl6pPr>
            <a:lvl7pPr marL="0" indent="0">
              <a:spcBef>
                <a:spcPts val="0"/>
              </a:spcBef>
              <a:buNone/>
              <a:defRPr sz="2400"/>
            </a:lvl7pPr>
            <a:lvl8pPr marL="0" indent="0">
              <a:spcBef>
                <a:spcPts val="0"/>
              </a:spcBef>
              <a:buNone/>
              <a:defRPr sz="2400"/>
            </a:lvl8pPr>
            <a:lvl9pPr marL="0" indent="0">
              <a:spcBef>
                <a:spcPts val="0"/>
              </a:spcBef>
              <a:buNone/>
              <a:defRPr sz="2400"/>
            </a:lvl9pPr>
          </a:lstStyle>
          <a:p>
            <a:pPr lvl="0"/>
            <a:r>
              <a:t>Click to add presenter’s name, title, division/business unit/organization and date</a:t>
            </a:r>
          </a:p>
        </p:txBody>
      </p:sp>
      <p:sp>
        <p:nvSpPr>
          <p:cNvPr id="11" name="Rectangle 10"/>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Text Placeholder 10"/>
          <p:cNvSpPr>
            <a:spLocks noGrp="1"/>
          </p:cNvSpPr>
          <p:nvPr>
            <p:ph type="body" sz="quarter" idx="15" hasCustomPrompt="1"/>
          </p:nvPr>
        </p:nvSpPr>
        <p:spPr>
          <a:xfrm>
            <a:off x="531762" y="2286000"/>
            <a:ext cx="9601200" cy="914400"/>
          </a:xfrm>
        </p:spPr>
        <p:txBody>
          <a:bodyPr/>
          <a:lstStyle>
            <a:lvl1pPr marL="0" indent="0">
              <a:spcBef>
                <a:spcPts val="0"/>
              </a:spcBef>
              <a:buNone/>
              <a:defRPr sz="2400" b="1"/>
            </a:lvl1pPr>
            <a:lvl2pPr marL="0" indent="0">
              <a:spcBef>
                <a:spcPts val="0"/>
              </a:spcBef>
              <a:buNone/>
              <a:defRPr sz="2400"/>
            </a:lvl2pPr>
            <a:lvl3pPr marL="0" indent="0">
              <a:spcBef>
                <a:spcPts val="0"/>
              </a:spcBef>
              <a:buNone/>
              <a:defRPr sz="2400"/>
            </a:lvl3pPr>
            <a:lvl4pPr marL="0" indent="0">
              <a:spcBef>
                <a:spcPts val="0"/>
              </a:spcBef>
              <a:buNone/>
              <a:defRPr sz="2400"/>
            </a:lvl4pPr>
            <a:lvl5pPr marL="0" indent="0">
              <a:spcBef>
                <a:spcPts val="0"/>
              </a:spcBef>
              <a:buNone/>
              <a:defRPr sz="2400"/>
            </a:lvl5pPr>
            <a:lvl6pPr marL="0" indent="0">
              <a:spcBef>
                <a:spcPts val="0"/>
              </a:spcBef>
              <a:buNone/>
              <a:defRPr sz="2400"/>
            </a:lvl6pPr>
            <a:lvl7pPr marL="0" indent="0">
              <a:spcBef>
                <a:spcPts val="0"/>
              </a:spcBef>
              <a:buNone/>
              <a:defRPr sz="2400"/>
            </a:lvl7pPr>
            <a:lvl8pPr marL="0" indent="0">
              <a:spcBef>
                <a:spcPts val="0"/>
              </a:spcBef>
              <a:buNone/>
              <a:defRPr sz="2400"/>
            </a:lvl8pPr>
            <a:lvl9pPr marL="0" indent="0">
              <a:spcBef>
                <a:spcPts val="0"/>
              </a:spcBef>
              <a:buNone/>
              <a:defRPr sz="2400"/>
            </a:lvl9pPr>
          </a:lstStyle>
          <a:p>
            <a:pPr lvl="0"/>
            <a:r>
              <a:t>Click to add subtitle</a:t>
            </a:r>
          </a:p>
        </p:txBody>
      </p:sp>
      <p:sp>
        <p:nvSpPr>
          <p:cNvPr id="17" name="Text Placeholder 12"/>
          <p:cNvSpPr>
            <a:spLocks noGrp="1"/>
          </p:cNvSpPr>
          <p:nvPr>
            <p:ph type="body" sz="quarter" idx="16"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text</a:t>
            </a:r>
          </a:p>
        </p:txBody>
      </p:sp>
      <p:sp>
        <p:nvSpPr>
          <p:cNvPr id="13" name="TextBox 12"/>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2018</a:t>
            </a:r>
            <a:r>
              <a:rPr lang="en-US" sz="850" dirty="0">
                <a:solidFill>
                  <a:schemeClr val="tx1"/>
                </a:solidFill>
              </a:rPr>
              <a:t>, Oracle and/or its affiliates. All rights reserved.  |</a:t>
            </a:r>
          </a:p>
        </p:txBody>
      </p:sp>
    </p:spTree>
    <p:extLst>
      <p:ext uri="{BB962C8B-B14F-4D97-AF65-F5344CB8AC3E}">
        <p14:creationId xmlns:p14="http://schemas.microsoft.com/office/powerpoint/2010/main" val="38002711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lide with Picture and 2 Log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descr="Full slide 4-color photo can be inserted here" title="Title Slide with Picture"/>
          <p:cNvSpPr/>
          <p:nvPr userDrawn="1"/>
        </p:nvSpPr>
        <p:spPr bwMode="hidden">
          <a:xfrm>
            <a:off x="0" y="0"/>
            <a:ext cx="12188825" cy="6858000"/>
          </a:xfrm>
          <a:prstGeom prst="rect">
            <a:avLst/>
          </a:prstGeom>
          <a:solidFill>
            <a:srgbClr val="493728">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Slide Number Placeholder 4"/>
          <p:cNvSpPr>
            <a:spLocks noGrp="1"/>
          </p:cNvSpPr>
          <p:nvPr>
            <p:ph type="sldNum" sz="quarter" idx="12"/>
          </p:nvPr>
        </p:nvSpPr>
        <p:spPr/>
        <p:txBody>
          <a:bodyPr/>
          <a:lstStyle>
            <a:lvl1pPr>
              <a:defRPr>
                <a:solidFill>
                  <a:schemeClr val="tx1">
                    <a:alpha val="0"/>
                  </a:schemeClr>
                </a:solidFill>
              </a:defRPr>
            </a:lvl1pPr>
          </a:lstStyle>
          <a:p>
            <a:fld id="{C51EAA63-D034-42AE-91FA-B13B9518C7BE}" type="slidenum">
              <a:rPr/>
              <a:pPr/>
              <a:t>‹#›</a:t>
            </a:fld>
            <a:endParaRPr/>
          </a:p>
        </p:txBody>
      </p:sp>
      <p:sp>
        <p:nvSpPr>
          <p:cNvPr id="3" name="Date Placeholder 2"/>
          <p:cNvSpPr>
            <a:spLocks noGrp="1"/>
          </p:cNvSpPr>
          <p:nvPr>
            <p:ph type="dt" sz="half" idx="10"/>
          </p:nvPr>
        </p:nvSpPr>
        <p:spPr/>
        <p:txBody>
          <a:bodyPr/>
          <a:lstStyle>
            <a:lvl1pPr>
              <a:defRPr>
                <a:solidFill>
                  <a:schemeClr val="tx1"/>
                </a:solidFill>
              </a:defRPr>
            </a:lvl1pPr>
          </a:lstStyle>
          <a:p>
            <a:fld id="{F7813DC6-A960-1943-A958-09B9E1454EF0}" type="datetime1">
              <a:t>5/18/18</a:t>
            </a:fld>
            <a:endParaRPr/>
          </a:p>
        </p:txBody>
      </p:sp>
      <p:pic>
        <p:nvPicPr>
          <p:cNvPr id="8" name="Picture 7"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9" name="Title 8"/>
          <p:cNvSpPr>
            <a:spLocks noGrp="1"/>
          </p:cNvSpPr>
          <p:nvPr>
            <p:ph type="title"/>
          </p:nvPr>
        </p:nvSpPr>
        <p:spPr>
          <a:xfrm>
            <a:off x="531814" y="739775"/>
            <a:ext cx="9144000" cy="1470025"/>
          </a:xfrm>
        </p:spPr>
        <p:txBody>
          <a:bodyPr/>
          <a:lstStyle>
            <a:lvl1pPr>
              <a:defRPr sz="4800"/>
            </a:lvl1pPr>
          </a:lstStyle>
          <a:p>
            <a:r>
              <a:rPr lang="en-US"/>
              <a:t>Click to edit Master title style</a:t>
            </a:r>
            <a:endParaRPr/>
          </a:p>
        </p:txBody>
      </p:sp>
      <p:sp>
        <p:nvSpPr>
          <p:cNvPr id="12" name="Text Placeholder 10"/>
          <p:cNvSpPr>
            <a:spLocks noGrp="1"/>
          </p:cNvSpPr>
          <p:nvPr>
            <p:ph type="body" sz="quarter" idx="14" hasCustomPrompt="1"/>
          </p:nvPr>
        </p:nvSpPr>
        <p:spPr>
          <a:xfrm>
            <a:off x="531814" y="3429451"/>
            <a:ext cx="9144000" cy="2514149"/>
          </a:xfrm>
        </p:spPr>
        <p:txBody>
          <a:bodyPr/>
          <a:lstStyle>
            <a:lvl1pPr marL="0" indent="0">
              <a:spcBef>
                <a:spcPts val="0"/>
              </a:spcBef>
              <a:buNone/>
              <a:defRPr sz="2400" b="0"/>
            </a:lvl1pPr>
            <a:lvl2pPr marL="0" indent="0">
              <a:spcBef>
                <a:spcPts val="0"/>
              </a:spcBef>
              <a:buNone/>
              <a:defRPr sz="2400"/>
            </a:lvl2pPr>
            <a:lvl3pPr marL="0" indent="0">
              <a:spcBef>
                <a:spcPts val="0"/>
              </a:spcBef>
              <a:buNone/>
              <a:defRPr sz="2400"/>
            </a:lvl3pPr>
            <a:lvl4pPr marL="0" indent="0">
              <a:spcBef>
                <a:spcPts val="0"/>
              </a:spcBef>
              <a:buNone/>
              <a:defRPr sz="2400"/>
            </a:lvl4pPr>
            <a:lvl5pPr marL="0" indent="0">
              <a:spcBef>
                <a:spcPts val="0"/>
              </a:spcBef>
              <a:buNone/>
              <a:defRPr sz="2400"/>
            </a:lvl5pPr>
            <a:lvl6pPr marL="0" indent="0">
              <a:spcBef>
                <a:spcPts val="0"/>
              </a:spcBef>
              <a:buNone/>
              <a:defRPr sz="2400"/>
            </a:lvl6pPr>
            <a:lvl7pPr marL="0" indent="0">
              <a:spcBef>
                <a:spcPts val="0"/>
              </a:spcBef>
              <a:buNone/>
              <a:defRPr sz="2400"/>
            </a:lvl7pPr>
            <a:lvl8pPr marL="0" indent="0">
              <a:spcBef>
                <a:spcPts val="0"/>
              </a:spcBef>
              <a:buNone/>
              <a:defRPr sz="2400"/>
            </a:lvl8pPr>
            <a:lvl9pPr marL="0" indent="0">
              <a:spcBef>
                <a:spcPts val="0"/>
              </a:spcBef>
              <a:buNone/>
              <a:defRPr sz="2400"/>
            </a:lvl9pPr>
          </a:lstStyle>
          <a:p>
            <a:pPr lvl="0"/>
            <a:r>
              <a:t>Click to add presenter’s name, title, division/business unit/organization and date</a:t>
            </a:r>
          </a:p>
        </p:txBody>
      </p:sp>
      <p:sp>
        <p:nvSpPr>
          <p:cNvPr id="11" name="Rectangle 10"/>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a:p>
        </p:txBody>
      </p:sp>
      <p:sp>
        <p:nvSpPr>
          <p:cNvPr id="16" name="Text Placeholder 10"/>
          <p:cNvSpPr>
            <a:spLocks noGrp="1"/>
          </p:cNvSpPr>
          <p:nvPr>
            <p:ph type="body" sz="quarter" idx="15" hasCustomPrompt="1"/>
          </p:nvPr>
        </p:nvSpPr>
        <p:spPr>
          <a:xfrm>
            <a:off x="531762" y="2286000"/>
            <a:ext cx="9601200" cy="914400"/>
          </a:xfrm>
        </p:spPr>
        <p:txBody>
          <a:bodyPr/>
          <a:lstStyle>
            <a:lvl1pPr marL="0" indent="0">
              <a:spcBef>
                <a:spcPts val="0"/>
              </a:spcBef>
              <a:buNone/>
              <a:defRPr sz="2400" b="1"/>
            </a:lvl1pPr>
            <a:lvl2pPr marL="0" indent="0">
              <a:spcBef>
                <a:spcPts val="0"/>
              </a:spcBef>
              <a:buNone/>
              <a:defRPr sz="2400"/>
            </a:lvl2pPr>
            <a:lvl3pPr marL="0" indent="0">
              <a:spcBef>
                <a:spcPts val="0"/>
              </a:spcBef>
              <a:buNone/>
              <a:defRPr sz="2400"/>
            </a:lvl3pPr>
            <a:lvl4pPr marL="0" indent="0">
              <a:spcBef>
                <a:spcPts val="0"/>
              </a:spcBef>
              <a:buNone/>
              <a:defRPr sz="2400"/>
            </a:lvl4pPr>
            <a:lvl5pPr marL="0" indent="0">
              <a:spcBef>
                <a:spcPts val="0"/>
              </a:spcBef>
              <a:buNone/>
              <a:defRPr sz="2400"/>
            </a:lvl5pPr>
            <a:lvl6pPr marL="0" indent="0">
              <a:spcBef>
                <a:spcPts val="0"/>
              </a:spcBef>
              <a:buNone/>
              <a:defRPr sz="2400"/>
            </a:lvl6pPr>
            <a:lvl7pPr marL="0" indent="0">
              <a:spcBef>
                <a:spcPts val="0"/>
              </a:spcBef>
              <a:buNone/>
              <a:defRPr sz="2400"/>
            </a:lvl7pPr>
            <a:lvl8pPr marL="0" indent="0">
              <a:spcBef>
                <a:spcPts val="0"/>
              </a:spcBef>
              <a:buNone/>
              <a:defRPr sz="2400"/>
            </a:lvl8pPr>
            <a:lvl9pPr marL="0" indent="0">
              <a:spcBef>
                <a:spcPts val="0"/>
              </a:spcBef>
              <a:buNone/>
              <a:defRPr sz="2400"/>
            </a:lvl9pPr>
          </a:lstStyle>
          <a:p>
            <a:pPr lvl="0"/>
            <a:r>
              <a:t>Click to add subtitle</a:t>
            </a:r>
          </a:p>
        </p:txBody>
      </p:sp>
      <p:sp>
        <p:nvSpPr>
          <p:cNvPr id="17" name="Text Placeholder 12"/>
          <p:cNvSpPr>
            <a:spLocks noGrp="1"/>
          </p:cNvSpPr>
          <p:nvPr>
            <p:ph type="body" sz="quarter" idx="16"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text</a:t>
            </a:r>
          </a:p>
        </p:txBody>
      </p:sp>
      <p:sp>
        <p:nvSpPr>
          <p:cNvPr id="14" name="TextBox 13"/>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2018</a:t>
            </a:r>
            <a:r>
              <a:rPr lang="en-US" sz="850" dirty="0">
                <a:solidFill>
                  <a:schemeClr val="tx1"/>
                </a:solidFill>
              </a:rPr>
              <a:t>, Oracle and/or its affiliates. All rights reserved.  |</a:t>
            </a:r>
          </a:p>
        </p:txBody>
      </p:sp>
    </p:spTree>
    <p:extLst>
      <p:ext uri="{BB962C8B-B14F-4D97-AF65-F5344CB8AC3E}">
        <p14:creationId xmlns:p14="http://schemas.microsoft.com/office/powerpoint/2010/main" val="400709832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a:xfrm>
            <a:off x="531151" y="1524001"/>
            <a:ext cx="11126522" cy="4419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37740E65-FBEF-4B4B-80FF-B15FF6031ED2}" type="datetime1">
              <a:t>5/18/18</a:t>
            </a:fld>
            <a:endParaRPr/>
          </a:p>
        </p:txBody>
      </p:sp>
      <p:sp>
        <p:nvSpPr>
          <p:cNvPr id="6" name="Slide Number Placeholder 5"/>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20752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a:xfrm>
            <a:off x="531151" y="1981200"/>
            <a:ext cx="11126522" cy="3962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1CAB8501-70E9-CC4D-8542-9ED4CC505A7E}" type="datetime1">
              <a:t>5/18/18</a:t>
            </a:fld>
            <a:endParaRPr/>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subtitle</a:t>
            </a:r>
          </a:p>
        </p:txBody>
      </p:sp>
      <p:sp>
        <p:nvSpPr>
          <p:cNvPr id="8" name="Slide Number Placeholder 5"/>
          <p:cNvSpPr>
            <a:spLocks noGrp="1"/>
          </p:cNvSpPr>
          <p:nvPr>
            <p:ph type="sldNum" sz="quarter" idx="12"/>
          </p:nvPr>
        </p:nvSpPr>
        <p:spPr>
          <a:xfrm>
            <a:off x="11324205" y="6556248"/>
            <a:ext cx="333467" cy="182880"/>
          </a:xfrm>
        </p:spPr>
        <p:txBody>
          <a:bodyPr/>
          <a:lstStyle/>
          <a:p>
            <a:fld id="{C51EAA63-D034-42AE-91FA-B13B9518C7BE}" type="slidenum">
              <a:rPr/>
              <a:t>‹#›</a:t>
            </a:fld>
            <a:endParaRPr/>
          </a:p>
        </p:txBody>
      </p:sp>
    </p:spTree>
    <p:extLst>
      <p:ext uri="{BB962C8B-B14F-4D97-AF65-F5344CB8AC3E}">
        <p14:creationId xmlns:p14="http://schemas.microsoft.com/office/powerpoint/2010/main" val="3371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Date Placeholder 3"/>
          <p:cNvSpPr>
            <a:spLocks noGrp="1"/>
          </p:cNvSpPr>
          <p:nvPr>
            <p:ph type="dt" sz="half" idx="10"/>
          </p:nvPr>
        </p:nvSpPr>
        <p:spPr/>
        <p:txBody>
          <a:bodyPr/>
          <a:lstStyle/>
          <a:p>
            <a:fld id="{45DB6F7A-0F9B-2447-A185-0A11C5AF2013}" type="datetime1">
              <a:t>5/18/18</a:t>
            </a:fld>
            <a:endParaRPr/>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1" name="Slide Number Placeholder 5"/>
          <p:cNvSpPr>
            <a:spLocks noGrp="1"/>
          </p:cNvSpPr>
          <p:nvPr>
            <p:ph type="sldNum" sz="quarter" idx="12"/>
          </p:nvPr>
        </p:nvSpPr>
        <p:spPr>
          <a:xfrm>
            <a:off x="11324205" y="6556248"/>
            <a:ext cx="333467" cy="182880"/>
          </a:xfrm>
        </p:spPr>
        <p:txBody>
          <a:bodyPr/>
          <a:lstStyle/>
          <a:p>
            <a:fld id="{C51EAA63-D034-42AE-91FA-B13B9518C7BE}" type="slidenum">
              <a:rPr/>
              <a:t>‹#›</a:t>
            </a:fld>
            <a:endParaRPr/>
          </a:p>
        </p:txBody>
      </p:sp>
    </p:spTree>
    <p:extLst>
      <p:ext uri="{BB962C8B-B14F-4D97-AF65-F5344CB8AC3E}">
        <p14:creationId xmlns:p14="http://schemas.microsoft.com/office/powerpoint/2010/main" val="68122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BCFA62D-784F-FE46-A091-24B4C9C0F1D7}" type="datetime1">
              <a:t>5/18/18</a:t>
            </a:fld>
            <a:endParaRPr/>
          </a:p>
        </p:txBody>
      </p:sp>
      <p:sp>
        <p:nvSpPr>
          <p:cNvPr id="6" name="Slide Number Placeholder 5"/>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151385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4" name="Group 13"/>
          <p:cNvGrpSpPr/>
          <p:nvPr/>
        </p:nvGrpSpPr>
        <p:grpSpPr>
          <a:xfrm>
            <a:off x="0" y="0"/>
            <a:ext cx="12189398" cy="6858000"/>
            <a:chOff x="0" y="0"/>
            <a:chExt cx="12189398" cy="6858000"/>
          </a:xfrm>
          <a:solidFill>
            <a:srgbClr val="D8E1E6"/>
          </a:solidFill>
        </p:grpSpPr>
        <p:sp>
          <p:nvSpPr>
            <p:cNvPr id="17" name="Rectangle 16"/>
            <p:cNvSpPr/>
            <p:nvPr/>
          </p:nvSpPr>
          <p:spPr bwMode="gray">
            <a:xfrm>
              <a:off x="0" y="0"/>
              <a:ext cx="193962"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8" name="Rectangle 17"/>
            <p:cNvSpPr/>
            <p:nvPr/>
          </p:nvSpPr>
          <p:spPr bwMode="gray">
            <a:xfrm>
              <a:off x="11995151" y="0"/>
              <a:ext cx="193960"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9" name="Rectangle 18"/>
            <p:cNvSpPr/>
            <p:nvPr/>
          </p:nvSpPr>
          <p:spPr bwMode="gray">
            <a:xfrm>
              <a:off x="0"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0" name="Rectangle 19"/>
            <p:cNvSpPr/>
            <p:nvPr/>
          </p:nvSpPr>
          <p:spPr bwMode="gray">
            <a:xfrm>
              <a:off x="0"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557F4A5E-F736-644F-BE56-0636088872CF}" type="datetime1">
              <a:t>5/18/18</a:t>
            </a:fld>
            <a:endParaRPr lang="en-US" dirty="0"/>
          </a:p>
        </p:txBody>
      </p:sp>
      <p:sp>
        <p:nvSpPr>
          <p:cNvPr id="6" name="Slide Number Placeholder 5"/>
          <p:cNvSpPr>
            <a:spLocks noGrp="1"/>
          </p:cNvSpPr>
          <p:nvPr>
            <p:ph type="sldNum" sz="quarter" idx="4"/>
          </p:nvPr>
        </p:nvSpPr>
        <p:spPr>
          <a:xfrm>
            <a:off x="11324205" y="6556248"/>
            <a:ext cx="333467"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2018</a:t>
            </a:r>
            <a:r>
              <a:rPr lang="en-US" sz="850" dirty="0">
                <a:solidFill>
                  <a:schemeClr val="tx1"/>
                </a:solidFill>
              </a:rPr>
              <a:t>, Oracle and/or its affiliates. All rights reserved.  |</a:t>
            </a:r>
          </a:p>
        </p:txBody>
      </p:sp>
      <p:pic>
        <p:nvPicPr>
          <p:cNvPr id="16" name="Picture 15" descr="Oracle logo in white on red staging background" title="Oracle red badge logo"/>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93" r:id="rId3"/>
    <p:sldLayoutId id="2147483694" r:id="rId4"/>
    <p:sldLayoutId id="2147483695"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hyperlink" Target="http://apex.oracle.com/"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hyperlink" Target="http://apex.oracle.com/community"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52.gif"/></Relationships>
</file>

<file path=ppt/slides/_rels/slide17.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hyperlink" Target="https://cloud.oracle.com/database" TargetMode="External"/><Relationship Id="rId3" Type="http://schemas.openxmlformats.org/officeDocument/2006/relationships/hyperlink" Target="https://apex.oracle.com/" TargetMode="External"/><Relationship Id="rId7" Type="http://schemas.openxmlformats.org/officeDocument/2006/relationships/hyperlink" Target="https://apex.oracle.com/quicksql"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s://apex.oracle.com/lowcode" TargetMode="External"/><Relationship Id="rId11" Type="http://schemas.openxmlformats.org/officeDocument/2006/relationships/image" Target="../media/image55.emf"/><Relationship Id="rId5" Type="http://schemas.openxmlformats.org/officeDocument/2006/relationships/hyperlink" Target="https://apex.oracle.com/community" TargetMode="External"/><Relationship Id="rId10" Type="http://schemas.openxmlformats.org/officeDocument/2006/relationships/hyperlink" Target="https://apex.oracle.com/education" TargetMode="External"/><Relationship Id="rId4" Type="http://schemas.openxmlformats.org/officeDocument/2006/relationships/hyperlink" Target="https://apex.oracle.com/otn" TargetMode="External"/><Relationship Id="rId9" Type="http://schemas.openxmlformats.org/officeDocument/2006/relationships/hyperlink" Target="https://www.oracle.com/ol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58.gif"/></Relationships>
</file>

<file path=ppt/slides/_rels/slide23.xml.rels><?xml version="1.0" encoding="UTF-8" standalone="yes"?>
<Relationships xmlns="http://schemas.openxmlformats.org/package/2006/relationships"><Relationship Id="rId3" Type="http://schemas.openxmlformats.org/officeDocument/2006/relationships/image" Target="../media/image59.GI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65.gif"/></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66.gif"/><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67.gif"/></Relationships>
</file>

<file path=ppt/slides/_rels/slide31.xml.rels><?xml version="1.0" encoding="UTF-8" standalone="yes"?>
<Relationships xmlns="http://schemas.openxmlformats.org/package/2006/relationships"><Relationship Id="rId3" Type="http://schemas.openxmlformats.org/officeDocument/2006/relationships/image" Target="../media/image68.GI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69.gif"/><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70.gif"/></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hyperlink" Target="http://apex.oracle.com/lowcode" TargetMode="External"/><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71.gif"/></Relationships>
</file>

<file path=ppt/slides/_rels/slide35.xml.rels><?xml version="1.0" encoding="UTF-8" standalone="yes"?>
<Relationships xmlns="http://schemas.openxmlformats.org/package/2006/relationships"><Relationship Id="rId2" Type="http://schemas.openxmlformats.org/officeDocument/2006/relationships/image" Target="../media/image72.gi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74.GIF"/><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png"/><Relationship Id="rId18" Type="http://schemas.openxmlformats.org/officeDocument/2006/relationships/image" Target="../media/image92.png"/><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86.png"/><Relationship Id="rId17" Type="http://schemas.openxmlformats.org/officeDocument/2006/relationships/image" Target="../media/image91.png"/><Relationship Id="rId2" Type="http://schemas.openxmlformats.org/officeDocument/2006/relationships/notesSlide" Target="../notesSlides/notesSlide40.xml"/><Relationship Id="rId16" Type="http://schemas.openxmlformats.org/officeDocument/2006/relationships/image" Target="../media/image90.png"/><Relationship Id="rId1" Type="http://schemas.openxmlformats.org/officeDocument/2006/relationships/slideLayout" Target="../slideLayouts/slideLayout6.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png"/><Relationship Id="rId15" Type="http://schemas.openxmlformats.org/officeDocument/2006/relationships/image" Target="../media/image89.png"/><Relationship Id="rId10" Type="http://schemas.openxmlformats.org/officeDocument/2006/relationships/image" Target="../media/image84.png"/><Relationship Id="rId19" Type="http://schemas.openxmlformats.org/officeDocument/2006/relationships/image" Target="../media/image93.png"/><Relationship Id="rId4" Type="http://schemas.openxmlformats.org/officeDocument/2006/relationships/image" Target="../media/image78.png"/><Relationship Id="rId9" Type="http://schemas.openxmlformats.org/officeDocument/2006/relationships/image" Target="../media/image83.png"/><Relationship Id="rId14" Type="http://schemas.openxmlformats.org/officeDocument/2006/relationships/image" Target="../media/image88.png"/></Relationships>
</file>

<file path=ppt/slides/_rels/slide42.xml.rels><?xml version="1.0" encoding="UTF-8" standalone="yes"?>
<Relationships xmlns="http://schemas.openxmlformats.org/package/2006/relationships"><Relationship Id="rId3" Type="http://schemas.openxmlformats.org/officeDocument/2006/relationships/image" Target="../media/image94.GIF"/><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95.GI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96.GI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99.png"/><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01.gif"/><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02.gi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3" Type="http://schemas.openxmlformats.org/officeDocument/2006/relationships/image" Target="../media/image103.GIF"/><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104.gif"/><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05.gif"/><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06.gif"/><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07.gif"/><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108.gif"/><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09.gif"/><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10.gif"/><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11.gif"/><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image" Target="../media/image113.png"/></Relationships>
</file>

<file path=ppt/slides/_rels/slide62.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4.png"/><Relationship Id="rId7" Type="http://schemas.openxmlformats.org/officeDocument/2006/relationships/image" Target="../media/image112.png"/><Relationship Id="rId2" Type="http://schemas.openxmlformats.org/officeDocument/2006/relationships/notesSlide" Target="../notesSlides/notesSlide60.xml"/><Relationship Id="rId1" Type="http://schemas.openxmlformats.org/officeDocument/2006/relationships/slideLayout" Target="../slideLayouts/slideLayout6.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 Id="rId9" Type="http://schemas.openxmlformats.org/officeDocument/2006/relationships/image" Target="../media/image119.png"/></Relationships>
</file>

<file path=ppt/slides/_rels/slide63.xml.rels><?xml version="1.0" encoding="UTF-8" standalone="yes"?>
<Relationships xmlns="http://schemas.openxmlformats.org/package/2006/relationships"><Relationship Id="rId3" Type="http://schemas.openxmlformats.org/officeDocument/2006/relationships/image" Target="../media/image120.png"/><Relationship Id="rId7" Type="http://schemas.openxmlformats.org/officeDocument/2006/relationships/image" Target="../media/image123.png"/><Relationship Id="rId2" Type="http://schemas.openxmlformats.org/officeDocument/2006/relationships/notesSlide" Target="../notesSlides/notesSlide61.xml"/><Relationship Id="rId1" Type="http://schemas.openxmlformats.org/officeDocument/2006/relationships/slideLayout" Target="../slideLayouts/slideLayout6.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12.png"/></Relationships>
</file>

<file path=ppt/slides/_rels/slide6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62.xml"/><Relationship Id="rId1" Type="http://schemas.openxmlformats.org/officeDocument/2006/relationships/slideLayout" Target="../slideLayouts/slideLayout6.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12.png"/></Relationships>
</file>

<file path=ppt/slides/_rels/slide65.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112.png"/></Relationships>
</file>

<file path=ppt/slides/_rels/slide6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67.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hyperlink" Target="http://apex.oracle.com"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05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10</a:t>
            </a:fld>
            <a:endParaRPr lang="uk-UA" dirty="0"/>
          </a:p>
        </p:txBody>
      </p:sp>
      <p:sp>
        <p:nvSpPr>
          <p:cNvPr id="10" name="Rectangle 9"/>
          <p:cNvSpPr/>
          <p:nvPr/>
        </p:nvSpPr>
        <p:spPr>
          <a:xfrm>
            <a:off x="2594463" y="1117743"/>
            <a:ext cx="8990896" cy="4241752"/>
          </a:xfrm>
          <a:prstGeom prst="rect">
            <a:avLst/>
          </a:prstGeom>
          <a:gradFill>
            <a:gsLst>
              <a:gs pos="45000">
                <a:srgbClr val="00B050">
                  <a:alpha val="25098"/>
                </a:srgbClr>
              </a:gs>
              <a:gs pos="55000">
                <a:srgbClr val="FFC000">
                  <a:alpha val="25098"/>
                </a:srgbClr>
              </a:gs>
            </a:gsLst>
            <a:lin ang="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1" name="TextBox 10"/>
          <p:cNvSpPr txBox="1"/>
          <p:nvPr/>
        </p:nvSpPr>
        <p:spPr>
          <a:xfrm>
            <a:off x="2594463" y="5364907"/>
            <a:ext cx="2988705" cy="915463"/>
          </a:xfrm>
          <a:prstGeom prst="rect">
            <a:avLst/>
          </a:prstGeom>
          <a:noFill/>
        </p:spPr>
        <p:txBody>
          <a:bodyPr wrap="none" lIns="91440" tIns="0" rIns="0" bIns="0" rtlCol="0" anchor="ctr">
            <a:noAutofit/>
          </a:bodyPr>
          <a:lstStyle/>
          <a:p>
            <a:pPr>
              <a:lnSpc>
                <a:spcPct val="90000"/>
              </a:lnSpc>
            </a:pPr>
            <a:r>
              <a:rPr lang="en-US" sz="2400" dirty="0">
                <a:solidFill>
                  <a:srgbClr val="000000"/>
                </a:solidFill>
              </a:rPr>
              <a:t>No Code</a:t>
            </a:r>
          </a:p>
          <a:p>
            <a:pPr>
              <a:lnSpc>
                <a:spcPct val="90000"/>
              </a:lnSpc>
            </a:pPr>
            <a:r>
              <a:rPr lang="en-US" sz="1200" dirty="0">
                <a:solidFill>
                  <a:schemeClr val="bg1">
                    <a:lumMod val="50000"/>
                  </a:schemeClr>
                </a:solidFill>
              </a:rPr>
              <a:t>High Productivity</a:t>
            </a:r>
          </a:p>
          <a:p>
            <a:pPr>
              <a:lnSpc>
                <a:spcPct val="90000"/>
              </a:lnSpc>
            </a:pPr>
            <a:r>
              <a:rPr lang="en-US" sz="1200" dirty="0">
                <a:solidFill>
                  <a:schemeClr val="bg1">
                    <a:lumMod val="50000"/>
                  </a:schemeClr>
                </a:solidFill>
              </a:rPr>
              <a:t>Business Users</a:t>
            </a:r>
          </a:p>
          <a:p>
            <a:pPr>
              <a:lnSpc>
                <a:spcPct val="90000"/>
              </a:lnSpc>
            </a:pPr>
            <a:r>
              <a:rPr lang="en-US" sz="1200" dirty="0">
                <a:solidFill>
                  <a:schemeClr val="bg1">
                    <a:lumMod val="50000"/>
                  </a:schemeClr>
                </a:solidFill>
              </a:rPr>
              <a:t>4GL Meta Data Properties</a:t>
            </a:r>
          </a:p>
        </p:txBody>
      </p:sp>
      <p:sp>
        <p:nvSpPr>
          <p:cNvPr id="12" name="TextBox 11"/>
          <p:cNvSpPr txBox="1"/>
          <p:nvPr/>
        </p:nvSpPr>
        <p:spPr>
          <a:xfrm>
            <a:off x="8895425" y="5364908"/>
            <a:ext cx="2689934" cy="915462"/>
          </a:xfrm>
          <a:prstGeom prst="rect">
            <a:avLst/>
          </a:prstGeom>
          <a:noFill/>
        </p:spPr>
        <p:txBody>
          <a:bodyPr wrap="none" lIns="0" tIns="0" rIns="91440" bIns="0" rtlCol="0" anchor="ctr">
            <a:noAutofit/>
          </a:bodyPr>
          <a:lstStyle/>
          <a:p>
            <a:pPr algn="r">
              <a:lnSpc>
                <a:spcPct val="90000"/>
              </a:lnSpc>
            </a:pPr>
            <a:r>
              <a:rPr lang="en-US" sz="2400" dirty="0">
                <a:solidFill>
                  <a:srgbClr val="000000"/>
                </a:solidFill>
              </a:rPr>
              <a:t>Programmatic</a:t>
            </a:r>
          </a:p>
          <a:p>
            <a:pPr algn="r">
              <a:lnSpc>
                <a:spcPct val="90000"/>
              </a:lnSpc>
            </a:pPr>
            <a:r>
              <a:rPr lang="en-US" sz="1200" dirty="0">
                <a:solidFill>
                  <a:schemeClr val="bg1">
                    <a:lumMod val="50000"/>
                  </a:schemeClr>
                </a:solidFill>
              </a:rPr>
              <a:t>High Control</a:t>
            </a:r>
          </a:p>
          <a:p>
            <a:pPr algn="r">
              <a:lnSpc>
                <a:spcPct val="90000"/>
              </a:lnSpc>
            </a:pPr>
            <a:r>
              <a:rPr lang="en-US" sz="1200" dirty="0">
                <a:solidFill>
                  <a:schemeClr val="bg1">
                    <a:lumMod val="50000"/>
                  </a:schemeClr>
                </a:solidFill>
              </a:rPr>
              <a:t>IT Professional</a:t>
            </a:r>
          </a:p>
          <a:p>
            <a:pPr algn="r">
              <a:lnSpc>
                <a:spcPct val="90000"/>
              </a:lnSpc>
            </a:pPr>
            <a:r>
              <a:rPr lang="en-US" sz="1200" dirty="0">
                <a:solidFill>
                  <a:schemeClr val="bg1">
                    <a:lumMod val="50000"/>
                  </a:schemeClr>
                </a:solidFill>
              </a:rPr>
              <a:t>3GL Procedural Code / Libraries</a:t>
            </a:r>
          </a:p>
        </p:txBody>
      </p:sp>
      <p:sp>
        <p:nvSpPr>
          <p:cNvPr id="13" name="TextBox 12"/>
          <p:cNvSpPr txBox="1"/>
          <p:nvPr/>
        </p:nvSpPr>
        <p:spPr>
          <a:xfrm>
            <a:off x="556897" y="4759223"/>
            <a:ext cx="1936118" cy="418571"/>
          </a:xfrm>
          <a:prstGeom prst="rect">
            <a:avLst/>
          </a:prstGeom>
          <a:noFill/>
        </p:spPr>
        <p:txBody>
          <a:bodyPr wrap="none" lIns="0" tIns="0" rIns="0" bIns="0" rtlCol="0" anchor="ctr">
            <a:noAutofit/>
          </a:bodyPr>
          <a:lstStyle/>
          <a:p>
            <a:pPr algn="r">
              <a:lnSpc>
                <a:spcPct val="90000"/>
              </a:lnSpc>
            </a:pPr>
            <a:r>
              <a:rPr lang="en-US" sz="1200" dirty="0">
                <a:solidFill>
                  <a:srgbClr val="000000"/>
                </a:solidFill>
              </a:rPr>
              <a:t>User Interface</a:t>
            </a:r>
          </a:p>
        </p:txBody>
      </p:sp>
      <p:sp>
        <p:nvSpPr>
          <p:cNvPr id="14" name="TextBox 13"/>
          <p:cNvSpPr txBox="1"/>
          <p:nvPr/>
        </p:nvSpPr>
        <p:spPr>
          <a:xfrm>
            <a:off x="557645" y="4055879"/>
            <a:ext cx="1917811" cy="418571"/>
          </a:xfrm>
          <a:prstGeom prst="rect">
            <a:avLst/>
          </a:prstGeom>
          <a:noFill/>
        </p:spPr>
        <p:txBody>
          <a:bodyPr wrap="none" lIns="0" tIns="0" rIns="0" bIns="0" rtlCol="0" anchor="ctr">
            <a:noAutofit/>
          </a:bodyPr>
          <a:lstStyle/>
          <a:p>
            <a:pPr algn="r">
              <a:lnSpc>
                <a:spcPct val="90000"/>
              </a:lnSpc>
            </a:pPr>
            <a:r>
              <a:rPr lang="en-US" sz="1200" dirty="0">
                <a:solidFill>
                  <a:srgbClr val="000000"/>
                </a:solidFill>
              </a:rPr>
              <a:t>Browser Client Interaction</a:t>
            </a:r>
          </a:p>
        </p:txBody>
      </p:sp>
      <p:sp>
        <p:nvSpPr>
          <p:cNvPr id="15" name="TextBox 14"/>
          <p:cNvSpPr txBox="1"/>
          <p:nvPr/>
        </p:nvSpPr>
        <p:spPr>
          <a:xfrm>
            <a:off x="570523" y="2666355"/>
            <a:ext cx="1904933" cy="418571"/>
          </a:xfrm>
          <a:prstGeom prst="rect">
            <a:avLst/>
          </a:prstGeom>
          <a:noFill/>
        </p:spPr>
        <p:txBody>
          <a:bodyPr wrap="none" lIns="0" tIns="0" rIns="0" bIns="0" rtlCol="0" anchor="ctr">
            <a:noAutofit/>
          </a:bodyPr>
          <a:lstStyle/>
          <a:p>
            <a:pPr algn="r">
              <a:lnSpc>
                <a:spcPct val="90000"/>
              </a:lnSpc>
            </a:pPr>
            <a:r>
              <a:rPr lang="en-US" sz="1200" dirty="0">
                <a:solidFill>
                  <a:srgbClr val="000000"/>
                </a:solidFill>
              </a:rPr>
              <a:t>Business Logic</a:t>
            </a:r>
          </a:p>
        </p:txBody>
      </p:sp>
      <p:sp>
        <p:nvSpPr>
          <p:cNvPr id="16" name="Title 1"/>
          <p:cNvSpPr>
            <a:spLocks noGrp="1"/>
          </p:cNvSpPr>
          <p:nvPr>
            <p:ph type="title"/>
          </p:nvPr>
        </p:nvSpPr>
        <p:spPr>
          <a:xfrm>
            <a:off x="578633" y="181765"/>
            <a:ext cx="11125200" cy="843282"/>
          </a:xfrm>
        </p:spPr>
        <p:txBody>
          <a:bodyPr/>
          <a:lstStyle/>
          <a:p>
            <a:r>
              <a:rPr lang="en-US" b="1" dirty="0"/>
              <a:t>Oracle APEX</a:t>
            </a:r>
            <a:br>
              <a:rPr lang="en-US" b="1" dirty="0"/>
            </a:br>
            <a:r>
              <a:rPr lang="en-US" sz="2000" dirty="0">
                <a:solidFill>
                  <a:srgbClr val="FF0000"/>
                </a:solidFill>
              </a:rPr>
              <a:t>High productivity </a:t>
            </a:r>
            <a:r>
              <a:rPr lang="en-US" sz="2000" dirty="0" err="1">
                <a:solidFill>
                  <a:srgbClr val="FF0000"/>
                </a:solidFill>
              </a:rPr>
              <a:t>AppDev</a:t>
            </a:r>
            <a:r>
              <a:rPr lang="en-US" sz="2000" dirty="0">
                <a:solidFill>
                  <a:srgbClr val="FF0000"/>
                </a:solidFill>
              </a:rPr>
              <a:t> components on the no code to highly programmatic spectrum</a:t>
            </a:r>
          </a:p>
        </p:txBody>
      </p:sp>
      <p:sp>
        <p:nvSpPr>
          <p:cNvPr id="18" name="TextBox 17"/>
          <p:cNvSpPr txBox="1"/>
          <p:nvPr/>
        </p:nvSpPr>
        <p:spPr>
          <a:xfrm>
            <a:off x="534569" y="1281329"/>
            <a:ext cx="1940887" cy="418571"/>
          </a:xfrm>
          <a:prstGeom prst="rect">
            <a:avLst/>
          </a:prstGeom>
          <a:noFill/>
        </p:spPr>
        <p:txBody>
          <a:bodyPr wrap="none" lIns="0" tIns="0" rIns="0" bIns="0" rtlCol="0" anchor="ctr">
            <a:noAutofit/>
          </a:bodyPr>
          <a:lstStyle/>
          <a:p>
            <a:pPr algn="r">
              <a:lnSpc>
                <a:spcPct val="90000"/>
              </a:lnSpc>
            </a:pPr>
            <a:r>
              <a:rPr lang="en-US" sz="1200" dirty="0">
                <a:solidFill>
                  <a:srgbClr val="000000"/>
                </a:solidFill>
              </a:rPr>
              <a:t>Components &amp; Data Access</a:t>
            </a:r>
          </a:p>
        </p:txBody>
      </p:sp>
      <p:sp>
        <p:nvSpPr>
          <p:cNvPr id="19" name="Rectangle 18"/>
          <p:cNvSpPr/>
          <p:nvPr/>
        </p:nvSpPr>
        <p:spPr>
          <a:xfrm>
            <a:off x="2686752" y="1198467"/>
            <a:ext cx="2403527" cy="584295"/>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Component Library + Wizards</a:t>
            </a:r>
          </a:p>
          <a:p>
            <a:pPr algn="ctr"/>
            <a:r>
              <a:rPr lang="en-US" sz="1000" dirty="0">
                <a:solidFill>
                  <a:srgbClr val="000000">
                    <a:alpha val="50000"/>
                  </a:srgbClr>
                </a:solidFill>
              </a:rPr>
              <a:t>reports, charts, grids, forms, plug-ins</a:t>
            </a:r>
          </a:p>
        </p:txBody>
      </p:sp>
      <p:sp>
        <p:nvSpPr>
          <p:cNvPr id="20" name="Rectangle 19"/>
          <p:cNvSpPr/>
          <p:nvPr/>
        </p:nvSpPr>
        <p:spPr>
          <a:xfrm>
            <a:off x="5178557" y="1195421"/>
            <a:ext cx="1316740"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Component</a:t>
            </a:r>
          </a:p>
          <a:p>
            <a:pPr algn="ctr"/>
            <a:r>
              <a:rPr lang="en-US" sz="1200" dirty="0">
                <a:solidFill>
                  <a:srgbClr val="000000">
                    <a:alpha val="75000"/>
                  </a:srgbClr>
                </a:solidFill>
              </a:rPr>
              <a:t>Properties</a:t>
            </a:r>
          </a:p>
        </p:txBody>
      </p:sp>
      <p:sp>
        <p:nvSpPr>
          <p:cNvPr id="21" name="Rectangle 20"/>
          <p:cNvSpPr/>
          <p:nvPr/>
        </p:nvSpPr>
        <p:spPr>
          <a:xfrm>
            <a:off x="10373444" y="1195421"/>
            <a:ext cx="111962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a:solidFill>
                  <a:srgbClr val="000000">
                    <a:alpha val="75000"/>
                  </a:srgbClr>
                </a:solidFill>
              </a:rPr>
              <a:t>Plug-in</a:t>
            </a:r>
          </a:p>
          <a:p>
            <a:pPr algn="ctr"/>
            <a:r>
              <a:rPr lang="en-US" sz="1200" dirty="0">
                <a:solidFill>
                  <a:srgbClr val="000000">
                    <a:alpha val="75000"/>
                  </a:srgbClr>
                </a:solidFill>
              </a:rPr>
              <a:t>Development</a:t>
            </a:r>
          </a:p>
        </p:txBody>
      </p:sp>
      <p:sp>
        <p:nvSpPr>
          <p:cNvPr id="22" name="Rectangle 21"/>
          <p:cNvSpPr/>
          <p:nvPr/>
        </p:nvSpPr>
        <p:spPr>
          <a:xfrm>
            <a:off x="7916771" y="1195421"/>
            <a:ext cx="135876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lnSpcReduction="10000"/>
          </a:bodyPr>
          <a:lstStyle/>
          <a:p>
            <a:pPr algn="ctr"/>
            <a:r>
              <a:rPr lang="en-US" sz="1200" dirty="0">
                <a:solidFill>
                  <a:srgbClr val="000000">
                    <a:alpha val="75000"/>
                  </a:srgbClr>
                </a:solidFill>
              </a:rPr>
              <a:t>Analytics, Multimedia</a:t>
            </a:r>
          </a:p>
          <a:p>
            <a:pPr algn="ctr"/>
            <a:r>
              <a:rPr lang="en-US" sz="1200" dirty="0">
                <a:solidFill>
                  <a:srgbClr val="000000">
                    <a:alpha val="75000"/>
                  </a:srgbClr>
                </a:solidFill>
              </a:rPr>
              <a:t>Text, Spatial</a:t>
            </a:r>
          </a:p>
        </p:txBody>
      </p:sp>
      <p:sp>
        <p:nvSpPr>
          <p:cNvPr id="23" name="Rectangle 22"/>
          <p:cNvSpPr/>
          <p:nvPr/>
        </p:nvSpPr>
        <p:spPr>
          <a:xfrm>
            <a:off x="2686752" y="2580447"/>
            <a:ext cx="2000498"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Simple Validations </a:t>
            </a:r>
            <a:br>
              <a:rPr lang="en-US" sz="1200" dirty="0">
                <a:solidFill>
                  <a:srgbClr val="000000">
                    <a:alpha val="75000"/>
                  </a:srgbClr>
                </a:solidFill>
              </a:rPr>
            </a:br>
            <a:r>
              <a:rPr lang="en-US" sz="1200" dirty="0">
                <a:solidFill>
                  <a:srgbClr val="000000">
                    <a:alpha val="75000"/>
                  </a:srgbClr>
                </a:solidFill>
              </a:rPr>
              <a:t>and Computations</a:t>
            </a:r>
          </a:p>
        </p:txBody>
      </p:sp>
      <p:sp>
        <p:nvSpPr>
          <p:cNvPr id="24" name="Rectangle 23"/>
          <p:cNvSpPr/>
          <p:nvPr/>
        </p:nvSpPr>
        <p:spPr>
          <a:xfrm>
            <a:off x="6583576" y="1884146"/>
            <a:ext cx="1236152"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Modal</a:t>
            </a:r>
          </a:p>
          <a:p>
            <a:pPr algn="ctr"/>
            <a:r>
              <a:rPr lang="en-US" sz="1200" dirty="0">
                <a:solidFill>
                  <a:srgbClr val="000000">
                    <a:alpha val="75000"/>
                  </a:srgbClr>
                </a:solidFill>
              </a:rPr>
              <a:t>Dialogs</a:t>
            </a:r>
          </a:p>
        </p:txBody>
      </p:sp>
      <p:sp>
        <p:nvSpPr>
          <p:cNvPr id="25" name="Rectangle 24"/>
          <p:cNvSpPr/>
          <p:nvPr/>
        </p:nvSpPr>
        <p:spPr>
          <a:xfrm>
            <a:off x="2686753" y="1884146"/>
            <a:ext cx="819927"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Page Branching</a:t>
            </a:r>
          </a:p>
        </p:txBody>
      </p:sp>
      <p:sp>
        <p:nvSpPr>
          <p:cNvPr id="26" name="TextBox 25"/>
          <p:cNvSpPr txBox="1"/>
          <p:nvPr/>
        </p:nvSpPr>
        <p:spPr>
          <a:xfrm>
            <a:off x="534569" y="1970054"/>
            <a:ext cx="1940888" cy="418571"/>
          </a:xfrm>
          <a:prstGeom prst="rect">
            <a:avLst/>
          </a:prstGeom>
          <a:noFill/>
        </p:spPr>
        <p:txBody>
          <a:bodyPr wrap="none" lIns="0" tIns="0" rIns="0" bIns="0" rtlCol="0" anchor="ctr">
            <a:noAutofit/>
          </a:bodyPr>
          <a:lstStyle/>
          <a:p>
            <a:pPr algn="r">
              <a:lnSpc>
                <a:spcPct val="90000"/>
              </a:lnSpc>
            </a:pPr>
            <a:r>
              <a:rPr lang="en-US" sz="1200" dirty="0">
                <a:solidFill>
                  <a:srgbClr val="000000"/>
                </a:solidFill>
              </a:rPr>
              <a:t>Navigation &amp; Page Flow</a:t>
            </a:r>
          </a:p>
        </p:txBody>
      </p:sp>
      <p:sp>
        <p:nvSpPr>
          <p:cNvPr id="27" name="Rectangle 26"/>
          <p:cNvSpPr/>
          <p:nvPr/>
        </p:nvSpPr>
        <p:spPr>
          <a:xfrm>
            <a:off x="4790748" y="2580447"/>
            <a:ext cx="2321300"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Conditional Display Logic</a:t>
            </a:r>
          </a:p>
        </p:txBody>
      </p:sp>
      <p:sp>
        <p:nvSpPr>
          <p:cNvPr id="28" name="Rectangle 27"/>
          <p:cNvSpPr/>
          <p:nvPr/>
        </p:nvSpPr>
        <p:spPr>
          <a:xfrm>
            <a:off x="2686752" y="3969971"/>
            <a:ext cx="1198479"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Drag &amp; Drop</a:t>
            </a:r>
          </a:p>
          <a:p>
            <a:pPr algn="ctr"/>
            <a:r>
              <a:rPr lang="en-US" sz="1200" dirty="0">
                <a:solidFill>
                  <a:srgbClr val="000000">
                    <a:alpha val="75000"/>
                  </a:srgbClr>
                </a:solidFill>
              </a:rPr>
              <a:t>Layout</a:t>
            </a:r>
          </a:p>
        </p:txBody>
      </p:sp>
      <p:sp>
        <p:nvSpPr>
          <p:cNvPr id="29" name="Rectangle 28"/>
          <p:cNvSpPr/>
          <p:nvPr/>
        </p:nvSpPr>
        <p:spPr>
          <a:xfrm>
            <a:off x="2686752" y="4673315"/>
            <a:ext cx="108181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User Interface Themes</a:t>
            </a:r>
          </a:p>
        </p:txBody>
      </p:sp>
      <p:sp>
        <p:nvSpPr>
          <p:cNvPr id="30" name="Rectangle 29"/>
          <p:cNvSpPr/>
          <p:nvPr/>
        </p:nvSpPr>
        <p:spPr>
          <a:xfrm>
            <a:off x="3875205" y="4673315"/>
            <a:ext cx="107659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Icon Library Integration</a:t>
            </a:r>
          </a:p>
        </p:txBody>
      </p:sp>
      <p:sp>
        <p:nvSpPr>
          <p:cNvPr id="31" name="Rectangle 30"/>
          <p:cNvSpPr/>
          <p:nvPr/>
        </p:nvSpPr>
        <p:spPr>
          <a:xfrm>
            <a:off x="3990006" y="3969971"/>
            <a:ext cx="198213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Input Fields</a:t>
            </a:r>
            <a:br>
              <a:rPr lang="en-US" sz="1200" dirty="0">
                <a:solidFill>
                  <a:srgbClr val="000000">
                    <a:alpha val="75000"/>
                  </a:srgbClr>
                </a:solidFill>
              </a:rPr>
            </a:br>
            <a:r>
              <a:rPr lang="en-US" sz="1000" dirty="0">
                <a:solidFill>
                  <a:srgbClr val="000000">
                    <a:alpha val="50000"/>
                  </a:srgbClr>
                </a:solidFill>
              </a:rPr>
              <a:t>text area, select list, checkbox, switches, shuttle, radio group</a:t>
            </a:r>
          </a:p>
        </p:txBody>
      </p:sp>
      <p:sp>
        <p:nvSpPr>
          <p:cNvPr id="32" name="TextBox 31"/>
          <p:cNvSpPr txBox="1"/>
          <p:nvPr/>
        </p:nvSpPr>
        <p:spPr>
          <a:xfrm>
            <a:off x="534569" y="3361782"/>
            <a:ext cx="1940888" cy="418571"/>
          </a:xfrm>
          <a:prstGeom prst="rect">
            <a:avLst/>
          </a:prstGeom>
          <a:noFill/>
        </p:spPr>
        <p:txBody>
          <a:bodyPr wrap="none" lIns="0" tIns="0" rIns="0" bIns="0" rtlCol="0" anchor="ctr">
            <a:noAutofit/>
          </a:bodyPr>
          <a:lstStyle/>
          <a:p>
            <a:pPr algn="r">
              <a:lnSpc>
                <a:spcPct val="90000"/>
              </a:lnSpc>
            </a:pPr>
            <a:r>
              <a:rPr lang="en-US" sz="1200" dirty="0">
                <a:solidFill>
                  <a:srgbClr val="000000"/>
                </a:solidFill>
              </a:rPr>
              <a:t>Access Control &amp;</a:t>
            </a:r>
          </a:p>
          <a:p>
            <a:pPr algn="r">
              <a:lnSpc>
                <a:spcPct val="90000"/>
              </a:lnSpc>
            </a:pPr>
            <a:r>
              <a:rPr lang="en-US" sz="1200" dirty="0">
                <a:solidFill>
                  <a:srgbClr val="000000"/>
                </a:solidFill>
              </a:rPr>
              <a:t>Session Management</a:t>
            </a:r>
          </a:p>
        </p:txBody>
      </p:sp>
      <p:sp>
        <p:nvSpPr>
          <p:cNvPr id="33" name="Rectangle 32"/>
          <p:cNvSpPr/>
          <p:nvPr/>
        </p:nvSpPr>
        <p:spPr>
          <a:xfrm>
            <a:off x="6076916" y="3969971"/>
            <a:ext cx="1035131"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Declarative Client Actions</a:t>
            </a:r>
          </a:p>
        </p:txBody>
      </p:sp>
      <p:sp>
        <p:nvSpPr>
          <p:cNvPr id="34" name="Rectangle 33"/>
          <p:cNvSpPr/>
          <p:nvPr/>
        </p:nvSpPr>
        <p:spPr>
          <a:xfrm>
            <a:off x="7916771" y="1884146"/>
            <a:ext cx="135876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Conditional Flows &amp; Branching</a:t>
            </a:r>
          </a:p>
        </p:txBody>
      </p:sp>
      <p:sp>
        <p:nvSpPr>
          <p:cNvPr id="35" name="Rectangle 34"/>
          <p:cNvSpPr/>
          <p:nvPr/>
        </p:nvSpPr>
        <p:spPr>
          <a:xfrm>
            <a:off x="8264433" y="2580447"/>
            <a:ext cx="3228637"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2800" dirty="0">
                <a:solidFill>
                  <a:srgbClr val="000000">
                    <a:alpha val="75000"/>
                  </a:srgbClr>
                </a:solidFill>
              </a:rPr>
              <a:t>PL/SQL</a:t>
            </a:r>
          </a:p>
        </p:txBody>
      </p:sp>
      <p:sp>
        <p:nvSpPr>
          <p:cNvPr id="36" name="Rectangle 35"/>
          <p:cNvSpPr/>
          <p:nvPr/>
        </p:nvSpPr>
        <p:spPr>
          <a:xfrm>
            <a:off x="7226895" y="3969971"/>
            <a:ext cx="1854962"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JavaScript Snippets</a:t>
            </a:r>
          </a:p>
        </p:txBody>
      </p:sp>
      <p:sp>
        <p:nvSpPr>
          <p:cNvPr id="37" name="Rectangle 36"/>
          <p:cNvSpPr/>
          <p:nvPr/>
        </p:nvSpPr>
        <p:spPr>
          <a:xfrm>
            <a:off x="9183305" y="3969971"/>
            <a:ext cx="230976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3</a:t>
            </a:r>
            <a:r>
              <a:rPr lang="en-US" sz="1200" baseline="30000" dirty="0">
                <a:solidFill>
                  <a:srgbClr val="000000">
                    <a:alpha val="75000"/>
                  </a:srgbClr>
                </a:solidFill>
              </a:rPr>
              <a:t>rd</a:t>
            </a:r>
            <a:r>
              <a:rPr lang="en-US" sz="1200" dirty="0">
                <a:solidFill>
                  <a:srgbClr val="000000">
                    <a:alpha val="75000"/>
                  </a:srgbClr>
                </a:solidFill>
              </a:rPr>
              <a:t> Party JavaScript </a:t>
            </a:r>
            <a:br>
              <a:rPr lang="en-US" sz="1200" dirty="0">
                <a:solidFill>
                  <a:srgbClr val="000000">
                    <a:alpha val="75000"/>
                  </a:srgbClr>
                </a:solidFill>
              </a:rPr>
            </a:br>
            <a:r>
              <a:rPr lang="en-US" sz="1000" dirty="0">
                <a:solidFill>
                  <a:srgbClr val="000000">
                    <a:alpha val="50000"/>
                  </a:srgbClr>
                </a:solidFill>
              </a:rPr>
              <a:t>Programs + Library Integration</a:t>
            </a:r>
          </a:p>
        </p:txBody>
      </p:sp>
      <p:sp>
        <p:nvSpPr>
          <p:cNvPr id="38" name="Rectangle 37"/>
          <p:cNvSpPr/>
          <p:nvPr/>
        </p:nvSpPr>
        <p:spPr>
          <a:xfrm>
            <a:off x="6223411" y="4673315"/>
            <a:ext cx="888636"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Declarative Theming</a:t>
            </a:r>
          </a:p>
        </p:txBody>
      </p:sp>
      <p:sp>
        <p:nvSpPr>
          <p:cNvPr id="39" name="Rectangle 38"/>
          <p:cNvSpPr/>
          <p:nvPr/>
        </p:nvSpPr>
        <p:spPr>
          <a:xfrm>
            <a:off x="7226895" y="4673315"/>
            <a:ext cx="1136980"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CSS Snippets</a:t>
            </a:r>
          </a:p>
        </p:txBody>
      </p:sp>
      <p:sp>
        <p:nvSpPr>
          <p:cNvPr id="40" name="Rectangle 39"/>
          <p:cNvSpPr/>
          <p:nvPr/>
        </p:nvSpPr>
        <p:spPr>
          <a:xfrm>
            <a:off x="3603723" y="1884146"/>
            <a:ext cx="870784"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Menu</a:t>
            </a:r>
          </a:p>
          <a:p>
            <a:pPr algn="ctr"/>
            <a:r>
              <a:rPr lang="en-US" sz="1200" dirty="0">
                <a:solidFill>
                  <a:srgbClr val="000000">
                    <a:alpha val="75000"/>
                  </a:srgbClr>
                </a:solidFill>
              </a:rPr>
              <a:t>Navigation</a:t>
            </a:r>
          </a:p>
        </p:txBody>
      </p:sp>
      <p:sp>
        <p:nvSpPr>
          <p:cNvPr id="41" name="Rectangle 40"/>
          <p:cNvSpPr/>
          <p:nvPr/>
        </p:nvSpPr>
        <p:spPr>
          <a:xfrm>
            <a:off x="4571551" y="1884146"/>
            <a:ext cx="914574"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Lists Component</a:t>
            </a:r>
          </a:p>
        </p:txBody>
      </p:sp>
      <p:sp>
        <p:nvSpPr>
          <p:cNvPr id="42" name="Rectangle 41"/>
          <p:cNvSpPr/>
          <p:nvPr/>
        </p:nvSpPr>
        <p:spPr>
          <a:xfrm>
            <a:off x="8470510" y="4673315"/>
            <a:ext cx="3022560"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Template and Theme Development </a:t>
            </a:r>
            <a:br>
              <a:rPr lang="en-US" sz="1200" dirty="0">
                <a:solidFill>
                  <a:srgbClr val="000000">
                    <a:alpha val="75000"/>
                  </a:srgbClr>
                </a:solidFill>
              </a:rPr>
            </a:br>
            <a:r>
              <a:rPr lang="en-US" sz="1200" dirty="0">
                <a:solidFill>
                  <a:srgbClr val="000000">
                    <a:alpha val="75000"/>
                  </a:srgbClr>
                </a:solidFill>
              </a:rPr>
              <a:t>HTML &amp; CSS</a:t>
            </a:r>
          </a:p>
        </p:txBody>
      </p:sp>
      <p:sp>
        <p:nvSpPr>
          <p:cNvPr id="43" name="Rectangle 42"/>
          <p:cNvSpPr/>
          <p:nvPr/>
        </p:nvSpPr>
        <p:spPr>
          <a:xfrm>
            <a:off x="2686752" y="3275874"/>
            <a:ext cx="1850869"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Authentication</a:t>
            </a:r>
          </a:p>
        </p:txBody>
      </p:sp>
      <p:sp>
        <p:nvSpPr>
          <p:cNvPr id="44" name="Rectangle 43"/>
          <p:cNvSpPr/>
          <p:nvPr/>
        </p:nvSpPr>
        <p:spPr>
          <a:xfrm>
            <a:off x="6338258" y="3275874"/>
            <a:ext cx="2107992"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Authorizations</a:t>
            </a:r>
          </a:p>
        </p:txBody>
      </p:sp>
      <p:sp>
        <p:nvSpPr>
          <p:cNvPr id="45" name="Rectangle 44"/>
          <p:cNvSpPr/>
          <p:nvPr/>
        </p:nvSpPr>
        <p:spPr>
          <a:xfrm>
            <a:off x="9372579" y="1884146"/>
            <a:ext cx="2120491"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Punch-outs and </a:t>
            </a:r>
          </a:p>
          <a:p>
            <a:pPr algn="ctr"/>
            <a:r>
              <a:rPr lang="en-US" sz="1200" dirty="0">
                <a:solidFill>
                  <a:srgbClr val="000000">
                    <a:alpha val="75000"/>
                  </a:srgbClr>
                </a:solidFill>
              </a:rPr>
              <a:t>Call Backs</a:t>
            </a:r>
          </a:p>
        </p:txBody>
      </p:sp>
      <p:sp>
        <p:nvSpPr>
          <p:cNvPr id="46" name="Rectangle 45"/>
          <p:cNvSpPr/>
          <p:nvPr/>
        </p:nvSpPr>
        <p:spPr>
          <a:xfrm>
            <a:off x="9372578" y="1195421"/>
            <a:ext cx="90857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fontScale="92500" lnSpcReduction="20000"/>
          </a:bodyPr>
          <a:lstStyle/>
          <a:p>
            <a:pPr algn="ctr"/>
            <a:r>
              <a:rPr lang="en-US" sz="1700" dirty="0">
                <a:solidFill>
                  <a:srgbClr val="000000">
                    <a:alpha val="75000"/>
                  </a:srgbClr>
                </a:solidFill>
              </a:rPr>
              <a:t>REST</a:t>
            </a:r>
          </a:p>
          <a:p>
            <a:pPr algn="ctr"/>
            <a:r>
              <a:rPr lang="en-US" sz="1200" dirty="0">
                <a:solidFill>
                  <a:srgbClr val="000000">
                    <a:alpha val="75000"/>
                  </a:srgbClr>
                </a:solidFill>
              </a:rPr>
              <a:t>Business Objects</a:t>
            </a:r>
          </a:p>
        </p:txBody>
      </p:sp>
      <p:sp>
        <p:nvSpPr>
          <p:cNvPr id="47" name="Rectangle 46"/>
          <p:cNvSpPr/>
          <p:nvPr/>
        </p:nvSpPr>
        <p:spPr>
          <a:xfrm>
            <a:off x="6583575" y="1195421"/>
            <a:ext cx="1236152"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2800" dirty="0">
                <a:solidFill>
                  <a:srgbClr val="000000">
                    <a:alpha val="75000"/>
                  </a:srgbClr>
                </a:solidFill>
              </a:rPr>
              <a:t>SQL</a:t>
            </a:r>
          </a:p>
        </p:txBody>
      </p:sp>
      <p:sp>
        <p:nvSpPr>
          <p:cNvPr id="48" name="Rectangle 47"/>
          <p:cNvSpPr/>
          <p:nvPr/>
        </p:nvSpPr>
        <p:spPr>
          <a:xfrm>
            <a:off x="5058438" y="4673315"/>
            <a:ext cx="1058337"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Declarative Styling</a:t>
            </a:r>
          </a:p>
        </p:txBody>
      </p:sp>
      <p:sp>
        <p:nvSpPr>
          <p:cNvPr id="49" name="Rectangle 48"/>
          <p:cNvSpPr/>
          <p:nvPr/>
        </p:nvSpPr>
        <p:spPr>
          <a:xfrm>
            <a:off x="8561097" y="3275874"/>
            <a:ext cx="1293117"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Collections</a:t>
            </a:r>
          </a:p>
        </p:txBody>
      </p:sp>
      <p:sp>
        <p:nvSpPr>
          <p:cNvPr id="50" name="Rectangle 49"/>
          <p:cNvSpPr/>
          <p:nvPr/>
        </p:nvSpPr>
        <p:spPr>
          <a:xfrm>
            <a:off x="4652468" y="3275874"/>
            <a:ext cx="1570943"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Automatic Session Management</a:t>
            </a:r>
          </a:p>
        </p:txBody>
      </p:sp>
      <p:sp>
        <p:nvSpPr>
          <p:cNvPr id="51" name="Rectangle 50"/>
          <p:cNvSpPr/>
          <p:nvPr/>
        </p:nvSpPr>
        <p:spPr>
          <a:xfrm>
            <a:off x="9970019" y="3275874"/>
            <a:ext cx="1523051"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Custom</a:t>
            </a:r>
          </a:p>
          <a:p>
            <a:pPr algn="ctr"/>
            <a:r>
              <a:rPr lang="en-US" sz="1200" dirty="0">
                <a:solidFill>
                  <a:srgbClr val="000000">
                    <a:alpha val="75000"/>
                  </a:srgbClr>
                </a:solidFill>
              </a:rPr>
              <a:t>Authentication</a:t>
            </a:r>
          </a:p>
        </p:txBody>
      </p:sp>
      <p:sp>
        <p:nvSpPr>
          <p:cNvPr id="52" name="Rectangle 51"/>
          <p:cNvSpPr/>
          <p:nvPr/>
        </p:nvSpPr>
        <p:spPr>
          <a:xfrm>
            <a:off x="5583167" y="1884146"/>
            <a:ext cx="903365"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Drill Down</a:t>
            </a:r>
          </a:p>
          <a:p>
            <a:pPr algn="ctr"/>
            <a:r>
              <a:rPr lang="en-US" sz="1200" dirty="0">
                <a:solidFill>
                  <a:srgbClr val="000000">
                    <a:alpha val="75000"/>
                  </a:srgbClr>
                </a:solidFill>
              </a:rPr>
              <a:t>Links</a:t>
            </a:r>
          </a:p>
        </p:txBody>
      </p:sp>
      <p:sp>
        <p:nvSpPr>
          <p:cNvPr id="53" name="Rectangle 52"/>
          <p:cNvSpPr/>
          <p:nvPr/>
        </p:nvSpPr>
        <p:spPr>
          <a:xfrm>
            <a:off x="7201651" y="2584153"/>
            <a:ext cx="970493" cy="590387"/>
          </a:xfrm>
          <a:prstGeom prst="rect">
            <a:avLst/>
          </a:prstGeom>
          <a:solidFill>
            <a:schemeClr val="bg1">
              <a:alpha val="85000"/>
            </a:schemeClr>
          </a:solidFill>
          <a:ln w="12700">
            <a:solidFill>
              <a:srgbClr val="000000">
                <a:alpha val="10000"/>
              </a:srgbClr>
            </a:solidFill>
            <a:miter lim="800000"/>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45720" rIns="45720" anchor="ctr">
            <a:normAutofit/>
          </a:bodyPr>
          <a:lstStyle/>
          <a:p>
            <a:pPr algn="ctr"/>
            <a:r>
              <a:rPr lang="en-US" sz="1200" dirty="0">
                <a:solidFill>
                  <a:srgbClr val="000000">
                    <a:alpha val="75000"/>
                  </a:srgbClr>
                </a:solidFill>
              </a:rPr>
              <a:t>PL/SQL</a:t>
            </a:r>
          </a:p>
          <a:p>
            <a:pPr algn="ctr"/>
            <a:r>
              <a:rPr lang="en-US" sz="1200" dirty="0">
                <a:solidFill>
                  <a:srgbClr val="000000">
                    <a:alpha val="75000"/>
                  </a:srgbClr>
                </a:solidFill>
              </a:rPr>
              <a:t>Snippets</a:t>
            </a:r>
          </a:p>
        </p:txBody>
      </p:sp>
      <p:sp>
        <p:nvSpPr>
          <p:cNvPr id="54" name="TextBox 53"/>
          <p:cNvSpPr txBox="1"/>
          <p:nvPr/>
        </p:nvSpPr>
        <p:spPr>
          <a:xfrm>
            <a:off x="6066755" y="5384031"/>
            <a:ext cx="2988705" cy="915463"/>
          </a:xfrm>
          <a:prstGeom prst="rect">
            <a:avLst/>
          </a:prstGeom>
          <a:noFill/>
        </p:spPr>
        <p:txBody>
          <a:bodyPr wrap="none" lIns="91440" tIns="0" rIns="0" bIns="0" rtlCol="0" anchor="ctr">
            <a:noAutofit/>
          </a:bodyPr>
          <a:lstStyle/>
          <a:p>
            <a:pPr>
              <a:lnSpc>
                <a:spcPct val="90000"/>
              </a:lnSpc>
            </a:pPr>
            <a:r>
              <a:rPr lang="en-US" sz="2400" dirty="0">
                <a:solidFill>
                  <a:srgbClr val="000000"/>
                </a:solidFill>
              </a:rPr>
              <a:t>Low Code</a:t>
            </a:r>
          </a:p>
          <a:p>
            <a:pPr>
              <a:lnSpc>
                <a:spcPct val="90000"/>
              </a:lnSpc>
            </a:pPr>
            <a:r>
              <a:rPr lang="en-US" sz="1200" dirty="0">
                <a:solidFill>
                  <a:schemeClr val="bg1">
                    <a:lumMod val="50000"/>
                  </a:schemeClr>
                </a:solidFill>
              </a:rPr>
              <a:t>More Control</a:t>
            </a:r>
          </a:p>
          <a:p>
            <a:pPr>
              <a:lnSpc>
                <a:spcPct val="90000"/>
              </a:lnSpc>
            </a:pPr>
            <a:r>
              <a:rPr lang="en-US" sz="1200" dirty="0">
                <a:solidFill>
                  <a:schemeClr val="bg1">
                    <a:lumMod val="50000"/>
                  </a:schemeClr>
                </a:solidFill>
              </a:rPr>
              <a:t>Citizen Developer</a:t>
            </a:r>
          </a:p>
          <a:p>
            <a:pPr>
              <a:lnSpc>
                <a:spcPct val="90000"/>
              </a:lnSpc>
            </a:pPr>
            <a:r>
              <a:rPr lang="en-US" sz="1200" dirty="0">
                <a:solidFill>
                  <a:schemeClr val="bg1">
                    <a:lumMod val="50000"/>
                  </a:schemeClr>
                </a:solidFill>
              </a:rPr>
              <a:t>Snippets and plugins</a:t>
            </a:r>
          </a:p>
        </p:txBody>
      </p:sp>
      <p:cxnSp>
        <p:nvCxnSpPr>
          <p:cNvPr id="55" name="Straight Connector 54"/>
          <p:cNvCxnSpPr/>
          <p:nvPr/>
        </p:nvCxnSpPr>
        <p:spPr>
          <a:xfrm>
            <a:off x="5732289" y="5440296"/>
            <a:ext cx="0" cy="840074"/>
          </a:xfrm>
          <a:prstGeom prst="line">
            <a:avLst/>
          </a:prstGeom>
          <a:ln w="3175">
            <a:solidFill>
              <a:schemeClr val="accent5"/>
            </a:solidFill>
            <a:miter lim="800000"/>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9055460" y="5440296"/>
            <a:ext cx="0" cy="840074"/>
          </a:xfrm>
          <a:prstGeom prst="line">
            <a:avLst/>
          </a:prstGeom>
          <a:ln w="3175">
            <a:solidFill>
              <a:schemeClr val="accent5"/>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2618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11378873" y="6539011"/>
            <a:ext cx="333467" cy="182880"/>
          </a:xfrm>
        </p:spPr>
        <p:txBody>
          <a:bodyPr/>
          <a:lstStyle/>
          <a:p>
            <a:fld id="{C51EAA63-D034-42AE-91FA-B13B9518C7BE}" type="slidenum">
              <a:rPr lang="uk-UA" smtClean="0"/>
              <a:pPr/>
              <a:t>11</a:t>
            </a:fld>
            <a:endParaRPr lang="uk-UA" dirty="0"/>
          </a:p>
        </p:txBody>
      </p:sp>
      <p:sp>
        <p:nvSpPr>
          <p:cNvPr id="9" name="Shape 610"/>
          <p:cNvSpPr>
            <a:spLocks noGrp="1"/>
          </p:cNvSpPr>
          <p:nvPr>
            <p:ph type="title"/>
          </p:nvPr>
        </p:nvSpPr>
        <p:spPr>
          <a:xfrm>
            <a:off x="531812" y="406400"/>
            <a:ext cx="11125200" cy="889000"/>
          </a:xfrm>
          <a:prstGeom prst="rect">
            <a:avLst/>
          </a:prstGeom>
        </p:spPr>
        <p:txBody>
          <a:bodyPr anchor="t"/>
          <a:lstStyle/>
          <a:p>
            <a:r>
              <a:rPr b="1" dirty="0"/>
              <a:t>Oracle A</a:t>
            </a:r>
            <a:r>
              <a:rPr lang="en-US" b="1" dirty="0"/>
              <a:t>PEX</a:t>
            </a:r>
            <a:endParaRPr b="1" dirty="0"/>
          </a:p>
        </p:txBody>
      </p:sp>
      <p:sp>
        <p:nvSpPr>
          <p:cNvPr id="10" name="Shape 611"/>
          <p:cNvSpPr/>
          <p:nvPr/>
        </p:nvSpPr>
        <p:spPr>
          <a:xfrm>
            <a:off x="536575" y="914401"/>
            <a:ext cx="11125201" cy="332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indent="1587">
              <a:lnSpc>
                <a:spcPct val="90000"/>
              </a:lnSpc>
              <a:defRPr sz="2400">
                <a:solidFill>
                  <a:schemeClr val="accent1"/>
                </a:solidFill>
              </a:defRPr>
            </a:lvl1pPr>
          </a:lstStyle>
          <a:p>
            <a:r>
              <a:rPr dirty="0"/>
              <a:t>3 Tier Architecture</a:t>
            </a:r>
          </a:p>
        </p:txBody>
      </p:sp>
      <p:grpSp>
        <p:nvGrpSpPr>
          <p:cNvPr id="17" name="Group 622"/>
          <p:cNvGrpSpPr/>
          <p:nvPr/>
        </p:nvGrpSpPr>
        <p:grpSpPr>
          <a:xfrm>
            <a:off x="7746422" y="5239548"/>
            <a:ext cx="1973421" cy="685800"/>
            <a:chOff x="-238539" y="0"/>
            <a:chExt cx="2753138" cy="685800"/>
          </a:xfrm>
          <a:solidFill>
            <a:schemeClr val="accent2"/>
          </a:solidFill>
        </p:grpSpPr>
        <p:sp>
          <p:nvSpPr>
            <p:cNvPr id="22" name="Shape 620"/>
            <p:cNvSpPr/>
            <p:nvPr/>
          </p:nvSpPr>
          <p:spPr>
            <a:xfrm>
              <a:off x="-238539" y="0"/>
              <a:ext cx="2753138" cy="685800"/>
            </a:xfrm>
            <a:prstGeom prst="rect">
              <a:avLst/>
            </a:prstGeom>
            <a:grpFill/>
            <a:ln w="12700" cap="flat">
              <a:noFill/>
              <a:miter lim="400000"/>
            </a:ln>
            <a:effectLst/>
          </p:spPr>
          <p:txBody>
            <a:bodyPr wrap="square" lIns="45719" tIns="45719" rIns="45719" bIns="45719" numCol="1" anchor="ctr">
              <a:noAutofit/>
            </a:bodyPr>
            <a:lstStyle/>
            <a:p>
              <a:pPr algn="ctr">
                <a:lnSpc>
                  <a:spcPct val="90000"/>
                </a:lnSpc>
                <a:defRPr>
                  <a:solidFill>
                    <a:srgbClr val="FFFFFF"/>
                  </a:solidFill>
                </a:defRPr>
              </a:pPr>
              <a:endParaRPr/>
            </a:p>
          </p:txBody>
        </p:sp>
        <p:sp>
          <p:nvSpPr>
            <p:cNvPr id="23" name="Shape 621"/>
            <p:cNvSpPr/>
            <p:nvPr/>
          </p:nvSpPr>
          <p:spPr>
            <a:xfrm>
              <a:off x="-119271" y="172085"/>
              <a:ext cx="2514599" cy="341630"/>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lnSpc>
                  <a:spcPct val="90000"/>
                </a:lnSpc>
                <a:defRPr>
                  <a:solidFill>
                    <a:srgbClr val="FFFFFF"/>
                  </a:solidFill>
                </a:defRPr>
              </a:lvl1pPr>
            </a:lstStyle>
            <a:p>
              <a:r>
                <a:rPr dirty="0"/>
                <a:t>Database Tier</a:t>
              </a:r>
            </a:p>
          </p:txBody>
        </p:sp>
      </p:grpSp>
      <p:sp>
        <p:nvSpPr>
          <p:cNvPr id="24" name="Oracle Database…"/>
          <p:cNvSpPr txBox="1"/>
          <p:nvPr/>
        </p:nvSpPr>
        <p:spPr>
          <a:xfrm>
            <a:off x="7203213" y="4087666"/>
            <a:ext cx="2829237" cy="5262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90000"/>
              </a:lnSpc>
              <a:defRPr sz="2400" b="1"/>
            </a:pPr>
            <a:r>
              <a:rPr sz="2400" dirty="0"/>
              <a:t>Oracle Database</a:t>
            </a:r>
          </a:p>
          <a:p>
            <a:pPr algn="ctr">
              <a:lnSpc>
                <a:spcPct val="90000"/>
              </a:lnSpc>
              <a:defRPr sz="2000"/>
            </a:pPr>
            <a:r>
              <a:rPr sz="1400" dirty="0"/>
              <a:t>(</a:t>
            </a:r>
            <a:r>
              <a:rPr lang="en-US" sz="1400" dirty="0"/>
              <a:t>Pluggable </a:t>
            </a:r>
            <a:r>
              <a:rPr sz="1400" dirty="0"/>
              <a:t>or Dedicated</a:t>
            </a:r>
            <a:r>
              <a:rPr lang="en-US" sz="1400" dirty="0"/>
              <a:t>, 11</a:t>
            </a:r>
            <a:r>
              <a:rPr lang="en-US" sz="1400" i="1" dirty="0"/>
              <a:t>g</a:t>
            </a:r>
            <a:r>
              <a:rPr lang="en-US" sz="1400" dirty="0"/>
              <a:t>, 12</a:t>
            </a:r>
            <a:r>
              <a:rPr lang="en-US" sz="1400" i="1" dirty="0"/>
              <a:t>c</a:t>
            </a:r>
            <a:r>
              <a:rPr lang="en-US" sz="1400" dirty="0"/>
              <a:t>, 18</a:t>
            </a:r>
            <a:r>
              <a:rPr lang="en-US" sz="1400" i="1" dirty="0"/>
              <a:t>c</a:t>
            </a:r>
            <a:r>
              <a:rPr sz="1400" dirty="0"/>
              <a:t>)</a:t>
            </a:r>
          </a:p>
        </p:txBody>
      </p:sp>
      <p:pic>
        <p:nvPicPr>
          <p:cNvPr id="25" name="apex-architecture-database-ppt.png" descr="apex-architecture-database-ppt.png"/>
          <p:cNvPicPr>
            <a:picLocks noChangeAspect="1"/>
          </p:cNvPicPr>
          <p:nvPr/>
        </p:nvPicPr>
        <p:blipFill>
          <a:blip r:embed="rId3">
            <a:extLst/>
          </a:blip>
          <a:stretch>
            <a:fillRect/>
          </a:stretch>
        </p:blipFill>
        <p:spPr>
          <a:xfrm>
            <a:off x="6858374" y="621793"/>
            <a:ext cx="3417492" cy="3417492"/>
          </a:xfrm>
          <a:prstGeom prst="rect">
            <a:avLst/>
          </a:prstGeom>
          <a:ln w="12700">
            <a:miter lim="400000"/>
          </a:ln>
        </p:spPr>
      </p:pic>
      <p:sp>
        <p:nvSpPr>
          <p:cNvPr id="26" name="Line"/>
          <p:cNvSpPr/>
          <p:nvPr/>
        </p:nvSpPr>
        <p:spPr>
          <a:xfrm flipH="1">
            <a:off x="9695042" y="2799586"/>
            <a:ext cx="580825" cy="0"/>
          </a:xfrm>
          <a:prstGeom prst="line">
            <a:avLst/>
          </a:prstGeom>
          <a:ln w="25400">
            <a:solidFill>
              <a:srgbClr val="A7A7A7"/>
            </a:solidFill>
            <a:tailEnd type="arrow"/>
          </a:ln>
        </p:spPr>
        <p:txBody>
          <a:bodyPr lIns="45718" tIns="45718" rIns="45718" bIns="45718"/>
          <a:lstStyle/>
          <a:p>
            <a:endParaRPr/>
          </a:p>
        </p:txBody>
      </p:sp>
      <p:sp>
        <p:nvSpPr>
          <p:cNvPr id="27" name="Line"/>
          <p:cNvSpPr/>
          <p:nvPr/>
        </p:nvSpPr>
        <p:spPr>
          <a:xfrm flipH="1">
            <a:off x="9695041" y="2007425"/>
            <a:ext cx="580825" cy="1"/>
          </a:xfrm>
          <a:prstGeom prst="line">
            <a:avLst/>
          </a:prstGeom>
          <a:ln w="25400">
            <a:solidFill>
              <a:srgbClr val="A7A7A7"/>
            </a:solidFill>
            <a:tailEnd type="arrow"/>
          </a:ln>
        </p:spPr>
        <p:txBody>
          <a:bodyPr lIns="45718" tIns="45718" rIns="45718" bIns="45718"/>
          <a:lstStyle/>
          <a:p>
            <a:endParaRPr/>
          </a:p>
        </p:txBody>
      </p:sp>
      <p:sp>
        <p:nvSpPr>
          <p:cNvPr id="28" name="Line"/>
          <p:cNvSpPr/>
          <p:nvPr/>
        </p:nvSpPr>
        <p:spPr>
          <a:xfrm flipH="1">
            <a:off x="9695041" y="3518725"/>
            <a:ext cx="580825" cy="1"/>
          </a:xfrm>
          <a:prstGeom prst="line">
            <a:avLst/>
          </a:prstGeom>
          <a:ln w="25400">
            <a:solidFill>
              <a:srgbClr val="A7A7A7"/>
            </a:solidFill>
            <a:tailEnd type="arrow"/>
          </a:ln>
        </p:spPr>
        <p:txBody>
          <a:bodyPr lIns="45718" tIns="45718" rIns="45718" bIns="45718"/>
          <a:lstStyle/>
          <a:p>
            <a:endParaRPr/>
          </a:p>
        </p:txBody>
      </p:sp>
      <p:sp>
        <p:nvSpPr>
          <p:cNvPr id="29" name="SQL &amp; PL/SQL Engine"/>
          <p:cNvSpPr txBox="1"/>
          <p:nvPr/>
        </p:nvSpPr>
        <p:spPr>
          <a:xfrm>
            <a:off x="10426809" y="3394075"/>
            <a:ext cx="1513157"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dirty="0"/>
              <a:t>SQL &amp; PL/SQL</a:t>
            </a:r>
          </a:p>
        </p:txBody>
      </p:sp>
      <p:sp>
        <p:nvSpPr>
          <p:cNvPr id="30" name="Schemas"/>
          <p:cNvSpPr txBox="1"/>
          <p:nvPr/>
        </p:nvSpPr>
        <p:spPr>
          <a:xfrm>
            <a:off x="10426809" y="1882775"/>
            <a:ext cx="1513157"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dirty="0"/>
              <a:t>Schemas</a:t>
            </a:r>
          </a:p>
        </p:txBody>
      </p:sp>
      <p:sp>
        <p:nvSpPr>
          <p:cNvPr id="31" name="Application Express Engine (APEX)"/>
          <p:cNvSpPr txBox="1"/>
          <p:nvPr/>
        </p:nvSpPr>
        <p:spPr>
          <a:xfrm>
            <a:off x="10426810" y="2675044"/>
            <a:ext cx="1511268"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lang="en-US" dirty="0"/>
              <a:t>APEX </a:t>
            </a:r>
            <a:r>
              <a:rPr dirty="0"/>
              <a:t>Engine</a:t>
            </a: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0134" y="1798057"/>
            <a:ext cx="1383988" cy="1845317"/>
          </a:xfrm>
          <a:prstGeom prst="rect">
            <a:avLst/>
          </a:prstGeom>
        </p:spPr>
      </p:pic>
      <p:sp>
        <p:nvSpPr>
          <p:cNvPr id="33" name="Line"/>
          <p:cNvSpPr/>
          <p:nvPr/>
        </p:nvSpPr>
        <p:spPr>
          <a:xfrm flipH="1">
            <a:off x="5928368" y="2819591"/>
            <a:ext cx="1321962" cy="0"/>
          </a:xfrm>
          <a:prstGeom prst="line">
            <a:avLst/>
          </a:prstGeom>
          <a:ln w="25400">
            <a:solidFill>
              <a:srgbClr val="A7A7A7"/>
            </a:solidFill>
            <a:headEnd type="arrow"/>
            <a:tailEnd type="arrow"/>
          </a:ln>
        </p:spPr>
        <p:txBody>
          <a:bodyPr lIns="45718" tIns="45718" rIns="45718" bIns="45718"/>
          <a:lstStyle/>
          <a:p>
            <a:endParaRPr/>
          </a:p>
        </p:txBody>
      </p:sp>
      <p:sp>
        <p:nvSpPr>
          <p:cNvPr id="34" name="Line"/>
          <p:cNvSpPr/>
          <p:nvPr/>
        </p:nvSpPr>
        <p:spPr>
          <a:xfrm flipH="1">
            <a:off x="5928368" y="3041264"/>
            <a:ext cx="1321962" cy="0"/>
          </a:xfrm>
          <a:prstGeom prst="line">
            <a:avLst/>
          </a:prstGeom>
          <a:ln w="25400">
            <a:solidFill>
              <a:srgbClr val="A7A7A7"/>
            </a:solidFill>
            <a:headEnd type="arrow"/>
            <a:tailEnd type="arrow"/>
          </a:ln>
        </p:spPr>
        <p:txBody>
          <a:bodyPr lIns="45718" tIns="45718" rIns="45718" bIns="45718"/>
          <a:lstStyle/>
          <a:p>
            <a:endParaRPr/>
          </a:p>
        </p:txBody>
      </p:sp>
      <p:sp>
        <p:nvSpPr>
          <p:cNvPr id="35" name="Line"/>
          <p:cNvSpPr/>
          <p:nvPr/>
        </p:nvSpPr>
        <p:spPr>
          <a:xfrm flipH="1">
            <a:off x="5928368" y="3249083"/>
            <a:ext cx="1321962" cy="0"/>
          </a:xfrm>
          <a:prstGeom prst="line">
            <a:avLst/>
          </a:prstGeom>
          <a:ln w="25400">
            <a:solidFill>
              <a:srgbClr val="A7A7A7"/>
            </a:solidFill>
            <a:headEnd type="arrow"/>
            <a:tailEnd type="arrow"/>
          </a:ln>
        </p:spPr>
        <p:txBody>
          <a:bodyPr lIns="45718" tIns="45718" rIns="45718" bIns="45718"/>
          <a:lstStyle/>
          <a:p>
            <a:endParaRPr/>
          </a:p>
        </p:txBody>
      </p:sp>
      <p:sp>
        <p:nvSpPr>
          <p:cNvPr id="36" name="Oracle Database…"/>
          <p:cNvSpPr txBox="1"/>
          <p:nvPr/>
        </p:nvSpPr>
        <p:spPr>
          <a:xfrm>
            <a:off x="2946664" y="4095214"/>
            <a:ext cx="3796146" cy="5262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90000"/>
              </a:lnSpc>
              <a:defRPr sz="2400" b="1"/>
            </a:pPr>
            <a:r>
              <a:rPr sz="2400" dirty="0"/>
              <a:t>Oracle </a:t>
            </a:r>
            <a:r>
              <a:rPr lang="en-US" sz="2400" dirty="0"/>
              <a:t>REST Data Services</a:t>
            </a:r>
            <a:endParaRPr sz="2400" dirty="0"/>
          </a:p>
          <a:p>
            <a:pPr algn="ctr">
              <a:lnSpc>
                <a:spcPct val="90000"/>
              </a:lnSpc>
              <a:defRPr sz="2000"/>
            </a:pPr>
            <a:r>
              <a:rPr sz="1400" dirty="0"/>
              <a:t>(</a:t>
            </a:r>
            <a:r>
              <a:rPr lang="en-US" sz="1400" dirty="0"/>
              <a:t>Weblogic, Jetty, Tomcat</a:t>
            </a:r>
            <a:r>
              <a:rPr sz="1400" dirty="0"/>
              <a:t>)</a:t>
            </a:r>
          </a:p>
        </p:txBody>
      </p:sp>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4948" y="1694629"/>
            <a:ext cx="1985160" cy="1985160"/>
          </a:xfrm>
          <a:prstGeom prst="rect">
            <a:avLst/>
          </a:prstGeom>
        </p:spPr>
      </p:pic>
      <p:sp>
        <p:nvSpPr>
          <p:cNvPr id="38" name="Line"/>
          <p:cNvSpPr/>
          <p:nvPr/>
        </p:nvSpPr>
        <p:spPr>
          <a:xfrm flipH="1">
            <a:off x="3364462" y="3028643"/>
            <a:ext cx="684047" cy="0"/>
          </a:xfrm>
          <a:prstGeom prst="line">
            <a:avLst/>
          </a:prstGeom>
          <a:ln w="25400">
            <a:solidFill>
              <a:srgbClr val="A7A7A7"/>
            </a:solidFill>
            <a:headEnd type="arrow"/>
            <a:tailEnd type="arrow"/>
          </a:ln>
        </p:spPr>
        <p:txBody>
          <a:bodyPr lIns="45718" tIns="45718" rIns="45718" bIns="45718"/>
          <a:lstStyle/>
          <a:p>
            <a:endParaRPr/>
          </a:p>
        </p:txBody>
      </p:sp>
      <p:sp>
        <p:nvSpPr>
          <p:cNvPr id="39" name="Application Express Engine (APEX)"/>
          <p:cNvSpPr txBox="1"/>
          <p:nvPr/>
        </p:nvSpPr>
        <p:spPr>
          <a:xfrm>
            <a:off x="6162591" y="2437910"/>
            <a:ext cx="892705"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a:t>JDBC</a:t>
            </a:r>
            <a:endParaRPr dirty="0"/>
          </a:p>
        </p:txBody>
      </p:sp>
      <p:sp>
        <p:nvSpPr>
          <p:cNvPr id="40" name="Application Express Engine (APEX)"/>
          <p:cNvSpPr txBox="1"/>
          <p:nvPr/>
        </p:nvSpPr>
        <p:spPr>
          <a:xfrm>
            <a:off x="3260132" y="2542078"/>
            <a:ext cx="892705"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dirty="0"/>
              <a:t>HTTPS</a:t>
            </a:r>
            <a:endParaRPr dirty="0"/>
          </a:p>
        </p:txBody>
      </p:sp>
      <p:sp>
        <p:nvSpPr>
          <p:cNvPr id="41" name="Line"/>
          <p:cNvSpPr/>
          <p:nvPr/>
        </p:nvSpPr>
        <p:spPr>
          <a:xfrm flipH="1">
            <a:off x="9459295" y="864910"/>
            <a:ext cx="471491" cy="536731"/>
          </a:xfrm>
          <a:prstGeom prst="line">
            <a:avLst/>
          </a:prstGeom>
          <a:ln w="25400">
            <a:solidFill>
              <a:srgbClr val="A7A7A7"/>
            </a:solidFill>
            <a:headEnd type="arrow"/>
            <a:tailEnd type="arrow"/>
          </a:ln>
        </p:spPr>
        <p:txBody>
          <a:bodyPr lIns="45718" tIns="45718" rIns="45718" bIns="45718"/>
          <a:lstStyle/>
          <a:p>
            <a:endParaRPr/>
          </a:p>
        </p:txBody>
      </p:sp>
      <p:sp>
        <p:nvSpPr>
          <p:cNvPr id="42" name="Schemas"/>
          <p:cNvSpPr txBox="1"/>
          <p:nvPr/>
        </p:nvSpPr>
        <p:spPr>
          <a:xfrm>
            <a:off x="10032450" y="706322"/>
            <a:ext cx="1513157"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lang="en-US" dirty="0"/>
              <a:t>REST, SOAP</a:t>
            </a:r>
            <a:endParaRPr dirty="0"/>
          </a:p>
        </p:txBody>
      </p:sp>
      <p:sp>
        <p:nvSpPr>
          <p:cNvPr id="43" name="Rectangle 42"/>
          <p:cNvSpPr/>
          <p:nvPr/>
        </p:nvSpPr>
        <p:spPr>
          <a:xfrm>
            <a:off x="7301179" y="4651535"/>
            <a:ext cx="2956963" cy="523220"/>
          </a:xfrm>
          <a:prstGeom prst="rect">
            <a:avLst/>
          </a:prstGeom>
        </p:spPr>
        <p:txBody>
          <a:bodyPr wrap="none">
            <a:spAutoFit/>
          </a:bodyPr>
          <a:lstStyle/>
          <a:p>
            <a:pPr algn="ctr"/>
            <a:r>
              <a:rPr lang="en-US" sz="1400" i="1" dirty="0">
                <a:solidFill>
                  <a:schemeClr val="tx2"/>
                </a:solidFill>
              </a:rPr>
              <a:t>Zero latency database data access</a:t>
            </a:r>
          </a:p>
          <a:p>
            <a:pPr algn="ctr"/>
            <a:r>
              <a:rPr lang="en-US" sz="1400" i="1" dirty="0">
                <a:solidFill>
                  <a:schemeClr val="tx2"/>
                </a:solidFill>
              </a:rPr>
              <a:t>Dynamically driven by APEX metadata</a:t>
            </a:r>
          </a:p>
        </p:txBody>
      </p:sp>
      <p:sp>
        <p:nvSpPr>
          <p:cNvPr id="44" name="Rectangle 43"/>
          <p:cNvSpPr/>
          <p:nvPr/>
        </p:nvSpPr>
        <p:spPr>
          <a:xfrm>
            <a:off x="3420180" y="4641499"/>
            <a:ext cx="2849113" cy="523220"/>
          </a:xfrm>
          <a:prstGeom prst="rect">
            <a:avLst/>
          </a:prstGeom>
        </p:spPr>
        <p:txBody>
          <a:bodyPr wrap="none">
            <a:spAutoFit/>
          </a:bodyPr>
          <a:lstStyle/>
          <a:p>
            <a:pPr algn="ctr"/>
            <a:r>
              <a:rPr lang="en-US" sz="1400" i="1" dirty="0">
                <a:solidFill>
                  <a:schemeClr val="tx2"/>
                </a:solidFill>
              </a:rPr>
              <a:t>No Application Logic</a:t>
            </a:r>
          </a:p>
          <a:p>
            <a:pPr algn="ctr"/>
            <a:r>
              <a:rPr lang="en-US" sz="1400" i="1" dirty="0">
                <a:solidFill>
                  <a:schemeClr val="tx2"/>
                </a:solidFill>
              </a:rPr>
              <a:t>Converts HTTP to database API calls</a:t>
            </a:r>
          </a:p>
        </p:txBody>
      </p:sp>
      <p:grpSp>
        <p:nvGrpSpPr>
          <p:cNvPr id="45" name="Group 622"/>
          <p:cNvGrpSpPr/>
          <p:nvPr/>
        </p:nvGrpSpPr>
        <p:grpSpPr>
          <a:xfrm>
            <a:off x="3858025" y="5239548"/>
            <a:ext cx="1973421" cy="685800"/>
            <a:chOff x="-238539" y="0"/>
            <a:chExt cx="2753138" cy="685800"/>
          </a:xfrm>
          <a:solidFill>
            <a:schemeClr val="accent2"/>
          </a:solidFill>
        </p:grpSpPr>
        <p:sp>
          <p:nvSpPr>
            <p:cNvPr id="46" name="Shape 620"/>
            <p:cNvSpPr/>
            <p:nvPr/>
          </p:nvSpPr>
          <p:spPr>
            <a:xfrm>
              <a:off x="-238539" y="0"/>
              <a:ext cx="2753138" cy="685800"/>
            </a:xfrm>
            <a:prstGeom prst="rect">
              <a:avLst/>
            </a:prstGeom>
            <a:grpFill/>
            <a:ln w="12700" cap="flat">
              <a:noFill/>
              <a:miter lim="400000"/>
            </a:ln>
            <a:effectLst/>
          </p:spPr>
          <p:txBody>
            <a:bodyPr wrap="square" lIns="45719" tIns="45719" rIns="45719" bIns="45719" numCol="1" anchor="ctr">
              <a:noAutofit/>
            </a:bodyPr>
            <a:lstStyle/>
            <a:p>
              <a:pPr algn="ctr">
                <a:lnSpc>
                  <a:spcPct val="90000"/>
                </a:lnSpc>
                <a:defRPr>
                  <a:solidFill>
                    <a:srgbClr val="FFFFFF"/>
                  </a:solidFill>
                </a:defRPr>
              </a:pPr>
              <a:endParaRPr/>
            </a:p>
          </p:txBody>
        </p:sp>
        <p:sp>
          <p:nvSpPr>
            <p:cNvPr id="47" name="Shape 621"/>
            <p:cNvSpPr/>
            <p:nvPr/>
          </p:nvSpPr>
          <p:spPr>
            <a:xfrm>
              <a:off x="-119271" y="172085"/>
              <a:ext cx="2514599" cy="341630"/>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lnSpc>
                  <a:spcPct val="90000"/>
                </a:lnSpc>
                <a:defRPr>
                  <a:solidFill>
                    <a:srgbClr val="FFFFFF"/>
                  </a:solidFill>
                </a:defRPr>
              </a:lvl1pPr>
            </a:lstStyle>
            <a:p>
              <a:r>
                <a:rPr lang="en-US" dirty="0"/>
                <a:t>Mid</a:t>
              </a:r>
              <a:r>
                <a:rPr dirty="0"/>
                <a:t> Tier</a:t>
              </a:r>
            </a:p>
          </p:txBody>
        </p:sp>
      </p:grpSp>
      <p:grpSp>
        <p:nvGrpSpPr>
          <p:cNvPr id="48" name="Group 622"/>
          <p:cNvGrpSpPr/>
          <p:nvPr/>
        </p:nvGrpSpPr>
        <p:grpSpPr>
          <a:xfrm>
            <a:off x="996459" y="5239548"/>
            <a:ext cx="1973421" cy="685800"/>
            <a:chOff x="-238539" y="0"/>
            <a:chExt cx="2753138" cy="685800"/>
          </a:xfrm>
          <a:solidFill>
            <a:schemeClr val="accent2"/>
          </a:solidFill>
        </p:grpSpPr>
        <p:sp>
          <p:nvSpPr>
            <p:cNvPr id="49" name="Shape 620"/>
            <p:cNvSpPr/>
            <p:nvPr/>
          </p:nvSpPr>
          <p:spPr>
            <a:xfrm>
              <a:off x="-238539" y="0"/>
              <a:ext cx="2753138" cy="685800"/>
            </a:xfrm>
            <a:prstGeom prst="rect">
              <a:avLst/>
            </a:prstGeom>
            <a:grpFill/>
            <a:ln w="12700" cap="flat">
              <a:noFill/>
              <a:miter lim="400000"/>
            </a:ln>
            <a:effectLst/>
          </p:spPr>
          <p:txBody>
            <a:bodyPr wrap="square" lIns="45719" tIns="45719" rIns="45719" bIns="45719" numCol="1" anchor="ctr">
              <a:noAutofit/>
            </a:bodyPr>
            <a:lstStyle/>
            <a:p>
              <a:pPr algn="ctr">
                <a:lnSpc>
                  <a:spcPct val="90000"/>
                </a:lnSpc>
                <a:defRPr>
                  <a:solidFill>
                    <a:srgbClr val="FFFFFF"/>
                  </a:solidFill>
                </a:defRPr>
              </a:pPr>
              <a:endParaRPr/>
            </a:p>
          </p:txBody>
        </p:sp>
        <p:sp>
          <p:nvSpPr>
            <p:cNvPr id="50" name="Shape 621"/>
            <p:cNvSpPr/>
            <p:nvPr/>
          </p:nvSpPr>
          <p:spPr>
            <a:xfrm>
              <a:off x="-119271" y="172085"/>
              <a:ext cx="2514599" cy="341630"/>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lnSpc>
                  <a:spcPct val="90000"/>
                </a:lnSpc>
                <a:defRPr>
                  <a:solidFill>
                    <a:srgbClr val="FFFFFF"/>
                  </a:solidFill>
                </a:defRPr>
              </a:lvl1pPr>
            </a:lstStyle>
            <a:p>
              <a:r>
                <a:rPr lang="en-US" dirty="0"/>
                <a:t>Browser</a:t>
              </a:r>
              <a:endParaRPr dirty="0"/>
            </a:p>
          </p:txBody>
        </p:sp>
      </p:grpSp>
    </p:spTree>
    <p:extLst>
      <p:ext uri="{BB962C8B-B14F-4D97-AF65-F5344CB8AC3E}">
        <p14:creationId xmlns:p14="http://schemas.microsoft.com/office/powerpoint/2010/main" val="20021999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11414076" y="6545339"/>
            <a:ext cx="333467" cy="182880"/>
          </a:xfrm>
        </p:spPr>
        <p:txBody>
          <a:bodyPr/>
          <a:lstStyle/>
          <a:p>
            <a:fld id="{C51EAA63-D034-42AE-91FA-B13B9518C7BE}" type="slidenum">
              <a:rPr lang="uk-UA" smtClean="0"/>
              <a:pPr/>
              <a:t>12</a:t>
            </a:fld>
            <a:endParaRPr lang="uk-UA" dirty="0"/>
          </a:p>
        </p:txBody>
      </p:sp>
      <p:sp>
        <p:nvSpPr>
          <p:cNvPr id="16" name="Title 1"/>
          <p:cNvSpPr>
            <a:spLocks noGrp="1"/>
          </p:cNvSpPr>
          <p:nvPr>
            <p:ph type="title"/>
          </p:nvPr>
        </p:nvSpPr>
        <p:spPr>
          <a:xfrm>
            <a:off x="531812" y="406400"/>
            <a:ext cx="11125200" cy="508000"/>
          </a:xfrm>
        </p:spPr>
        <p:txBody>
          <a:bodyPr anchor="t"/>
          <a:lstStyle/>
          <a:p>
            <a:r>
              <a:rPr lang="en-US" b="1" dirty="0"/>
              <a:t>Data Sources</a:t>
            </a:r>
            <a:endParaRPr lang="en-US" sz="2700" b="1" dirty="0"/>
          </a:p>
        </p:txBody>
      </p:sp>
      <p:sp>
        <p:nvSpPr>
          <p:cNvPr id="17"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dirty="0">
                <a:solidFill>
                  <a:srgbClr val="FF0000"/>
                </a:solidFill>
              </a:rPr>
              <a:t>Utilize the Oracle Database / ORDS / Web Services</a:t>
            </a:r>
            <a:endParaRPr kumimoji="0" lang="en-US" sz="2400" i="0" u="none" strike="noStrike" kern="1200" cap="none" spc="0" normalizeH="0" baseline="0" noProof="0" dirty="0">
              <a:ln>
                <a:noFill/>
              </a:ln>
              <a:solidFill>
                <a:srgbClr val="FF0000"/>
              </a:solidFill>
              <a:effectLst/>
              <a:uLnTx/>
              <a:uFillTx/>
            </a:endParaRPr>
          </a:p>
        </p:txBody>
      </p:sp>
      <p:pic>
        <p:nvPicPr>
          <p:cNvPr id="8" name="apex-architecture-database-ppt.png" descr="apex-architecture-database-ppt.png"/>
          <p:cNvPicPr>
            <a:picLocks noChangeAspect="1"/>
          </p:cNvPicPr>
          <p:nvPr/>
        </p:nvPicPr>
        <p:blipFill>
          <a:blip r:embed="rId3">
            <a:extLst/>
          </a:blip>
          <a:stretch>
            <a:fillRect/>
          </a:stretch>
        </p:blipFill>
        <p:spPr>
          <a:xfrm>
            <a:off x="6089131" y="1164807"/>
            <a:ext cx="2423160" cy="2423160"/>
          </a:xfrm>
          <a:prstGeom prst="rect">
            <a:avLst/>
          </a:prstGeom>
          <a:ln w="12700">
            <a:miter lim="400000"/>
          </a:ln>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69744" y="1765699"/>
            <a:ext cx="1133856" cy="1511808"/>
          </a:xfrm>
          <a:prstGeom prst="rect">
            <a:avLst/>
          </a:prstGeom>
        </p:spPr>
      </p:pic>
      <p:sp>
        <p:nvSpPr>
          <p:cNvPr id="19" name="Line"/>
          <p:cNvSpPr/>
          <p:nvPr/>
        </p:nvSpPr>
        <p:spPr>
          <a:xfrm flipH="1">
            <a:off x="5476276" y="2787233"/>
            <a:ext cx="911651" cy="0"/>
          </a:xfrm>
          <a:prstGeom prst="line">
            <a:avLst/>
          </a:prstGeom>
          <a:ln w="25400">
            <a:solidFill>
              <a:srgbClr val="A7A7A7"/>
            </a:solidFill>
            <a:headEnd type="arrow"/>
            <a:tailEnd type="arrow"/>
          </a:ln>
        </p:spPr>
        <p:txBody>
          <a:bodyPr lIns="45718" tIns="45718" rIns="45718" bIns="45718"/>
          <a:lstStyle/>
          <a:p>
            <a:endParaRPr/>
          </a:p>
        </p:txBody>
      </p:sp>
      <p:pic>
        <p:nvPicPr>
          <p:cNvPr id="22" name="Pictur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558" y="1662271"/>
            <a:ext cx="1706880" cy="1706880"/>
          </a:xfrm>
          <a:prstGeom prst="rect">
            <a:avLst/>
          </a:prstGeom>
        </p:spPr>
      </p:pic>
      <p:sp>
        <p:nvSpPr>
          <p:cNvPr id="23" name="Line"/>
          <p:cNvSpPr/>
          <p:nvPr/>
        </p:nvSpPr>
        <p:spPr>
          <a:xfrm flipH="1">
            <a:off x="2938272" y="2787233"/>
            <a:ext cx="1104174" cy="0"/>
          </a:xfrm>
          <a:prstGeom prst="line">
            <a:avLst/>
          </a:prstGeom>
          <a:ln w="25400">
            <a:solidFill>
              <a:srgbClr val="A7A7A7"/>
            </a:solidFill>
            <a:headEnd type="arrow"/>
            <a:tailEnd type="arrow"/>
          </a:ln>
        </p:spPr>
        <p:txBody>
          <a:bodyPr lIns="45718" tIns="45718" rIns="45718" bIns="45718"/>
          <a:lstStyle/>
          <a:p>
            <a:endParaRPr/>
          </a:p>
        </p:txBody>
      </p:sp>
      <p:sp>
        <p:nvSpPr>
          <p:cNvPr id="24" name="Application Express Engine (APEX)"/>
          <p:cNvSpPr txBox="1"/>
          <p:nvPr/>
        </p:nvSpPr>
        <p:spPr>
          <a:xfrm>
            <a:off x="9043629" y="2646987"/>
            <a:ext cx="2005843"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dirty="0"/>
              <a:t>Local Data Source</a:t>
            </a:r>
            <a:endParaRPr dirty="0"/>
          </a:p>
        </p:txBody>
      </p:sp>
      <p:sp>
        <p:nvSpPr>
          <p:cNvPr id="25" name="Application Express Engine (APEX)"/>
          <p:cNvSpPr txBox="1"/>
          <p:nvPr/>
        </p:nvSpPr>
        <p:spPr>
          <a:xfrm>
            <a:off x="3032566" y="2509720"/>
            <a:ext cx="892705"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dirty="0"/>
              <a:t>HTTPS</a:t>
            </a:r>
            <a:endParaRPr dirty="0"/>
          </a:p>
        </p:txBody>
      </p:sp>
      <p:sp>
        <p:nvSpPr>
          <p:cNvPr id="26" name="Line"/>
          <p:cNvSpPr/>
          <p:nvPr/>
        </p:nvSpPr>
        <p:spPr>
          <a:xfrm flipH="1">
            <a:off x="8229802" y="1474874"/>
            <a:ext cx="471491" cy="536731"/>
          </a:xfrm>
          <a:prstGeom prst="line">
            <a:avLst/>
          </a:prstGeom>
          <a:ln w="25400">
            <a:solidFill>
              <a:srgbClr val="A7A7A7"/>
            </a:solidFill>
            <a:headEnd type="arrow"/>
            <a:tailEnd type="arrow"/>
          </a:ln>
        </p:spPr>
        <p:txBody>
          <a:bodyPr lIns="45718" tIns="45718" rIns="45718" bIns="45718"/>
          <a:lstStyle/>
          <a:p>
            <a:endParaRPr/>
          </a:p>
        </p:txBody>
      </p:sp>
      <p:sp>
        <p:nvSpPr>
          <p:cNvPr id="27" name="Schemas"/>
          <p:cNvSpPr txBox="1"/>
          <p:nvPr/>
        </p:nvSpPr>
        <p:spPr>
          <a:xfrm>
            <a:off x="8744464" y="1321141"/>
            <a:ext cx="1513157"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lang="en-US" dirty="0"/>
              <a:t>REST, SOAP</a:t>
            </a:r>
            <a:endParaRPr dirty="0"/>
          </a:p>
        </p:txBody>
      </p:sp>
      <p:sp>
        <p:nvSpPr>
          <p:cNvPr id="28" name="Oracle Database…"/>
          <p:cNvSpPr txBox="1"/>
          <p:nvPr/>
        </p:nvSpPr>
        <p:spPr>
          <a:xfrm>
            <a:off x="5392071" y="3551317"/>
            <a:ext cx="3796146" cy="1938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90000"/>
              </a:lnSpc>
              <a:defRPr sz="2400" b="1"/>
            </a:pPr>
            <a:r>
              <a:rPr sz="1400" dirty="0"/>
              <a:t>Oracle </a:t>
            </a:r>
            <a:r>
              <a:rPr lang="en-US" sz="1400" dirty="0"/>
              <a:t>Database &amp;  APEX</a:t>
            </a:r>
            <a:endParaRPr sz="1400" dirty="0"/>
          </a:p>
        </p:txBody>
      </p:sp>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70894" y="3708770"/>
            <a:ext cx="585216" cy="780288"/>
          </a:xfrm>
          <a:prstGeom prst="rect">
            <a:avLst/>
          </a:prstGeom>
        </p:spPr>
      </p:pic>
      <p:pic>
        <p:nvPicPr>
          <p:cNvPr id="30" name="Picture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5278" y="4644677"/>
            <a:ext cx="585216" cy="780288"/>
          </a:xfrm>
          <a:prstGeom prst="rect">
            <a:avLst/>
          </a:prstGeom>
        </p:spPr>
      </p:pic>
      <p:pic>
        <p:nvPicPr>
          <p:cNvPr id="31" name="Picture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2071" y="5527032"/>
            <a:ext cx="585216" cy="780288"/>
          </a:xfrm>
          <a:prstGeom prst="rect">
            <a:avLst/>
          </a:prstGeom>
        </p:spPr>
      </p:pic>
      <p:sp>
        <p:nvSpPr>
          <p:cNvPr id="32" name="Line"/>
          <p:cNvSpPr/>
          <p:nvPr/>
        </p:nvSpPr>
        <p:spPr>
          <a:xfrm flipH="1">
            <a:off x="8149160" y="2787233"/>
            <a:ext cx="911651" cy="0"/>
          </a:xfrm>
          <a:prstGeom prst="line">
            <a:avLst/>
          </a:prstGeom>
          <a:ln w="25400">
            <a:solidFill>
              <a:srgbClr val="A7A7A7"/>
            </a:solidFill>
            <a:headEnd type="arrow"/>
            <a:tailEnd type="arrow"/>
          </a:ln>
        </p:spPr>
        <p:txBody>
          <a:bodyPr lIns="45718" tIns="45718" rIns="45718" bIns="45718"/>
          <a:lstStyle/>
          <a:p>
            <a:endParaRPr/>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85335" y="3829199"/>
            <a:ext cx="731520" cy="731520"/>
          </a:xfrm>
          <a:prstGeom prst="rect">
            <a:avLst/>
          </a:prstGeom>
        </p:spPr>
      </p:pic>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85335" y="4781280"/>
            <a:ext cx="731520" cy="731520"/>
          </a:xfrm>
          <a:prstGeom prst="rect">
            <a:avLst/>
          </a:prstGeom>
        </p:spPr>
      </p:pic>
      <p:pic>
        <p:nvPicPr>
          <p:cNvPr id="34" name="Picture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85335" y="5604240"/>
            <a:ext cx="731520" cy="731520"/>
          </a:xfrm>
          <a:prstGeom prst="rect">
            <a:avLst/>
          </a:prstGeom>
        </p:spPr>
      </p:pic>
      <p:sp>
        <p:nvSpPr>
          <p:cNvPr id="35" name="Line"/>
          <p:cNvSpPr/>
          <p:nvPr/>
        </p:nvSpPr>
        <p:spPr>
          <a:xfrm flipH="1" flipV="1">
            <a:off x="6089129" y="4169664"/>
            <a:ext cx="896205" cy="0"/>
          </a:xfrm>
          <a:prstGeom prst="line">
            <a:avLst/>
          </a:prstGeom>
          <a:ln w="25400">
            <a:solidFill>
              <a:srgbClr val="A7A7A7"/>
            </a:solidFill>
            <a:headEnd type="arrow"/>
            <a:tailEnd type="arrow"/>
          </a:ln>
        </p:spPr>
        <p:txBody>
          <a:bodyPr lIns="45718" tIns="45718" rIns="45718" bIns="45718"/>
          <a:lstStyle/>
          <a:p>
            <a:endParaRPr/>
          </a:p>
        </p:txBody>
      </p:sp>
      <p:sp>
        <p:nvSpPr>
          <p:cNvPr id="36" name="Line"/>
          <p:cNvSpPr/>
          <p:nvPr/>
        </p:nvSpPr>
        <p:spPr>
          <a:xfrm flipH="1" flipV="1">
            <a:off x="6062703" y="5114544"/>
            <a:ext cx="896205" cy="0"/>
          </a:xfrm>
          <a:prstGeom prst="line">
            <a:avLst/>
          </a:prstGeom>
          <a:ln w="25400">
            <a:solidFill>
              <a:srgbClr val="A7A7A7"/>
            </a:solidFill>
            <a:headEnd type="arrow"/>
            <a:tailEnd type="arrow"/>
          </a:ln>
        </p:spPr>
        <p:txBody>
          <a:bodyPr lIns="45718" tIns="45718" rIns="45718" bIns="45718"/>
          <a:lstStyle/>
          <a:p>
            <a:endParaRPr/>
          </a:p>
        </p:txBody>
      </p:sp>
      <p:sp>
        <p:nvSpPr>
          <p:cNvPr id="37" name="Line"/>
          <p:cNvSpPr/>
          <p:nvPr/>
        </p:nvSpPr>
        <p:spPr>
          <a:xfrm flipH="1" flipV="1">
            <a:off x="6089129" y="5967984"/>
            <a:ext cx="896205" cy="0"/>
          </a:xfrm>
          <a:prstGeom prst="line">
            <a:avLst/>
          </a:prstGeom>
          <a:ln w="25400">
            <a:solidFill>
              <a:srgbClr val="A7A7A7"/>
            </a:solidFill>
            <a:headEnd type="arrow"/>
            <a:tailEnd type="arrow"/>
          </a:ln>
        </p:spPr>
        <p:txBody>
          <a:bodyPr lIns="45718" tIns="45718" rIns="45718" bIns="45718"/>
          <a:lstStyle/>
          <a:p>
            <a:endParaRPr/>
          </a:p>
        </p:txBody>
      </p:sp>
      <p:sp>
        <p:nvSpPr>
          <p:cNvPr id="38" name="Schemas"/>
          <p:cNvSpPr txBox="1"/>
          <p:nvPr/>
        </p:nvSpPr>
        <p:spPr>
          <a:xfrm>
            <a:off x="6256606" y="4202745"/>
            <a:ext cx="561250"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lang="en-US" dirty="0"/>
              <a:t>JDBC</a:t>
            </a:r>
            <a:endParaRPr dirty="0"/>
          </a:p>
        </p:txBody>
      </p:sp>
      <p:sp>
        <p:nvSpPr>
          <p:cNvPr id="39" name="Schemas"/>
          <p:cNvSpPr txBox="1"/>
          <p:nvPr/>
        </p:nvSpPr>
        <p:spPr>
          <a:xfrm>
            <a:off x="6230180" y="5153721"/>
            <a:ext cx="561250"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lang="en-US" dirty="0"/>
              <a:t>JDBC</a:t>
            </a:r>
            <a:endParaRPr dirty="0"/>
          </a:p>
        </p:txBody>
      </p:sp>
      <p:sp>
        <p:nvSpPr>
          <p:cNvPr id="40" name="Schemas"/>
          <p:cNvSpPr txBox="1"/>
          <p:nvPr/>
        </p:nvSpPr>
        <p:spPr>
          <a:xfrm>
            <a:off x="6256606" y="6007160"/>
            <a:ext cx="561250"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l"/>
            <a:r>
              <a:rPr lang="en-US" dirty="0"/>
              <a:t>JDBC</a:t>
            </a:r>
            <a:endParaRPr dirty="0"/>
          </a:p>
        </p:txBody>
      </p:sp>
      <p:sp>
        <p:nvSpPr>
          <p:cNvPr id="42" name="Line"/>
          <p:cNvSpPr/>
          <p:nvPr/>
        </p:nvSpPr>
        <p:spPr>
          <a:xfrm flipH="1" flipV="1">
            <a:off x="4877968" y="3279909"/>
            <a:ext cx="0" cy="978892"/>
          </a:xfrm>
          <a:prstGeom prst="line">
            <a:avLst/>
          </a:prstGeom>
          <a:ln w="25400">
            <a:solidFill>
              <a:srgbClr val="A7A7A7"/>
            </a:solidFill>
            <a:headEnd type="none"/>
            <a:tailEnd type="arrow"/>
          </a:ln>
        </p:spPr>
        <p:txBody>
          <a:bodyPr lIns="45718" tIns="45718" rIns="45718" bIns="45718"/>
          <a:lstStyle/>
          <a:p>
            <a:endParaRPr/>
          </a:p>
        </p:txBody>
      </p:sp>
      <p:sp>
        <p:nvSpPr>
          <p:cNvPr id="43" name="Line"/>
          <p:cNvSpPr/>
          <p:nvPr/>
        </p:nvSpPr>
        <p:spPr>
          <a:xfrm flipV="1">
            <a:off x="9326467" y="4975034"/>
            <a:ext cx="500285" cy="0"/>
          </a:xfrm>
          <a:prstGeom prst="line">
            <a:avLst/>
          </a:prstGeom>
          <a:ln w="25400">
            <a:solidFill>
              <a:srgbClr val="A7A7A7"/>
            </a:solidFill>
            <a:headEnd type="none"/>
            <a:tailEnd type="arrow"/>
          </a:ln>
        </p:spPr>
        <p:txBody>
          <a:bodyPr lIns="45718" tIns="45718" rIns="45718" bIns="45718"/>
          <a:lstStyle/>
          <a:p>
            <a:endParaRPr/>
          </a:p>
        </p:txBody>
      </p:sp>
      <p:sp>
        <p:nvSpPr>
          <p:cNvPr id="44" name="Line"/>
          <p:cNvSpPr/>
          <p:nvPr/>
        </p:nvSpPr>
        <p:spPr>
          <a:xfrm flipV="1">
            <a:off x="4877968" y="4256399"/>
            <a:ext cx="425632" cy="0"/>
          </a:xfrm>
          <a:prstGeom prst="line">
            <a:avLst/>
          </a:prstGeom>
          <a:ln w="25400">
            <a:solidFill>
              <a:srgbClr val="A7A7A7"/>
            </a:solidFill>
            <a:headEnd type="none"/>
            <a:tailEnd type="arrow"/>
          </a:ln>
        </p:spPr>
        <p:txBody>
          <a:bodyPr lIns="45718" tIns="45718" rIns="45718" bIns="45718"/>
          <a:lstStyle/>
          <a:p>
            <a:endParaRPr/>
          </a:p>
        </p:txBody>
      </p:sp>
      <p:sp>
        <p:nvSpPr>
          <p:cNvPr id="45" name="Line"/>
          <p:cNvSpPr/>
          <p:nvPr/>
        </p:nvSpPr>
        <p:spPr>
          <a:xfrm flipV="1">
            <a:off x="4645795" y="3277505"/>
            <a:ext cx="6621" cy="1876215"/>
          </a:xfrm>
          <a:prstGeom prst="line">
            <a:avLst/>
          </a:prstGeom>
          <a:ln w="25400">
            <a:solidFill>
              <a:srgbClr val="A7A7A7"/>
            </a:solidFill>
            <a:headEnd type="none"/>
            <a:tailEnd type="arrow"/>
          </a:ln>
        </p:spPr>
        <p:txBody>
          <a:bodyPr lIns="45718" tIns="45718" rIns="45718" bIns="45718"/>
          <a:lstStyle/>
          <a:p>
            <a:endParaRPr/>
          </a:p>
        </p:txBody>
      </p:sp>
      <p:sp>
        <p:nvSpPr>
          <p:cNvPr id="46" name="Line"/>
          <p:cNvSpPr/>
          <p:nvPr/>
        </p:nvSpPr>
        <p:spPr>
          <a:xfrm flipV="1">
            <a:off x="4652416" y="5153721"/>
            <a:ext cx="718478" cy="0"/>
          </a:xfrm>
          <a:prstGeom prst="line">
            <a:avLst/>
          </a:prstGeom>
          <a:ln w="25400">
            <a:solidFill>
              <a:srgbClr val="A7A7A7"/>
            </a:solidFill>
            <a:headEnd type="none"/>
            <a:tailEnd type="arrow"/>
          </a:ln>
        </p:spPr>
        <p:txBody>
          <a:bodyPr lIns="45718" tIns="45718" rIns="45718" bIns="45718"/>
          <a:lstStyle/>
          <a:p>
            <a:endParaRPr/>
          </a:p>
        </p:txBody>
      </p:sp>
      <p:sp>
        <p:nvSpPr>
          <p:cNvPr id="47" name="Line"/>
          <p:cNvSpPr/>
          <p:nvPr/>
        </p:nvSpPr>
        <p:spPr>
          <a:xfrm flipV="1">
            <a:off x="4420243" y="3279905"/>
            <a:ext cx="0" cy="2727254"/>
          </a:xfrm>
          <a:prstGeom prst="line">
            <a:avLst/>
          </a:prstGeom>
          <a:ln w="25400">
            <a:solidFill>
              <a:srgbClr val="A7A7A7"/>
            </a:solidFill>
            <a:headEnd type="none"/>
            <a:tailEnd type="arrow"/>
          </a:ln>
        </p:spPr>
        <p:txBody>
          <a:bodyPr lIns="45718" tIns="45718" rIns="45718" bIns="45718"/>
          <a:lstStyle/>
          <a:p>
            <a:endParaRPr/>
          </a:p>
        </p:txBody>
      </p:sp>
      <p:sp>
        <p:nvSpPr>
          <p:cNvPr id="48" name="Line"/>
          <p:cNvSpPr/>
          <p:nvPr/>
        </p:nvSpPr>
        <p:spPr>
          <a:xfrm>
            <a:off x="4437066" y="6007160"/>
            <a:ext cx="933828" cy="0"/>
          </a:xfrm>
          <a:prstGeom prst="line">
            <a:avLst/>
          </a:prstGeom>
          <a:ln w="25400">
            <a:solidFill>
              <a:srgbClr val="A7A7A7"/>
            </a:solidFill>
            <a:headEnd type="none"/>
            <a:tailEnd type="arrow"/>
          </a:ln>
        </p:spPr>
        <p:txBody>
          <a:bodyPr lIns="45718" tIns="45718" rIns="45718" bIns="45718"/>
          <a:lstStyle/>
          <a:p>
            <a:endParaRPr/>
          </a:p>
        </p:txBody>
      </p:sp>
      <p:sp>
        <p:nvSpPr>
          <p:cNvPr id="49" name="Application Express Engine (APEX)"/>
          <p:cNvSpPr txBox="1"/>
          <p:nvPr/>
        </p:nvSpPr>
        <p:spPr>
          <a:xfrm>
            <a:off x="1179864" y="4452044"/>
            <a:ext cx="3312176"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dirty="0"/>
              <a:t>Remote Data Sources &amp; Services</a:t>
            </a:r>
            <a:endParaRPr dirty="0"/>
          </a:p>
        </p:txBody>
      </p:sp>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43629" y="3846131"/>
            <a:ext cx="2194666" cy="2194666"/>
          </a:xfrm>
          <a:prstGeom prst="rect">
            <a:avLst/>
          </a:prstGeom>
        </p:spPr>
      </p:pic>
      <p:sp>
        <p:nvSpPr>
          <p:cNvPr id="51" name="Line"/>
          <p:cNvSpPr/>
          <p:nvPr/>
        </p:nvSpPr>
        <p:spPr>
          <a:xfrm flipH="1">
            <a:off x="8149158" y="3208018"/>
            <a:ext cx="1177311" cy="0"/>
          </a:xfrm>
          <a:prstGeom prst="line">
            <a:avLst/>
          </a:prstGeom>
          <a:ln w="25400">
            <a:solidFill>
              <a:srgbClr val="A7A7A7"/>
            </a:solidFill>
            <a:headEnd type="none"/>
            <a:tailEnd type="arrow"/>
          </a:ln>
        </p:spPr>
        <p:txBody>
          <a:bodyPr lIns="45718" tIns="45718" rIns="45718" bIns="45718"/>
          <a:lstStyle/>
          <a:p>
            <a:endParaRPr/>
          </a:p>
        </p:txBody>
      </p:sp>
      <p:sp>
        <p:nvSpPr>
          <p:cNvPr id="52" name="Line"/>
          <p:cNvSpPr/>
          <p:nvPr/>
        </p:nvSpPr>
        <p:spPr>
          <a:xfrm flipH="1" flipV="1">
            <a:off x="9326467" y="3197090"/>
            <a:ext cx="2" cy="1767017"/>
          </a:xfrm>
          <a:prstGeom prst="line">
            <a:avLst/>
          </a:prstGeom>
          <a:ln w="25400">
            <a:solidFill>
              <a:srgbClr val="A7A7A7"/>
            </a:solidFill>
            <a:headEnd type="none"/>
            <a:tailEnd type="none"/>
          </a:ln>
        </p:spPr>
        <p:txBody>
          <a:bodyPr lIns="45718" tIns="45718" rIns="45718" bIns="45718"/>
          <a:lstStyle/>
          <a:p>
            <a:endParaRPr/>
          </a:p>
        </p:txBody>
      </p:sp>
      <p:sp>
        <p:nvSpPr>
          <p:cNvPr id="53" name="Application Express Engine (APEX)"/>
          <p:cNvSpPr txBox="1"/>
          <p:nvPr/>
        </p:nvSpPr>
        <p:spPr>
          <a:xfrm>
            <a:off x="9275801" y="5732840"/>
            <a:ext cx="2254343" cy="4985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dirty="0"/>
              <a:t>Enterprise Data Sources and Services</a:t>
            </a:r>
            <a:endParaRPr dirty="0"/>
          </a:p>
        </p:txBody>
      </p:sp>
      <p:sp>
        <p:nvSpPr>
          <p:cNvPr id="54" name="Application Express Engine (APEX)"/>
          <p:cNvSpPr txBox="1"/>
          <p:nvPr/>
        </p:nvSpPr>
        <p:spPr>
          <a:xfrm>
            <a:off x="9413607" y="3829199"/>
            <a:ext cx="1311908" cy="24929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r">
              <a:lnSpc>
                <a:spcPct val="90000"/>
              </a:lnSpc>
            </a:lvl1pPr>
          </a:lstStyle>
          <a:p>
            <a:pPr algn="ctr"/>
            <a:r>
              <a:rPr lang="en-US" dirty="0"/>
              <a:t>Database Link</a:t>
            </a:r>
            <a:endParaRPr dirty="0"/>
          </a:p>
        </p:txBody>
      </p:sp>
    </p:spTree>
    <p:extLst>
      <p:ext uri="{BB962C8B-B14F-4D97-AF65-F5344CB8AC3E}">
        <p14:creationId xmlns:p14="http://schemas.microsoft.com/office/powerpoint/2010/main" val="1652717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13</a:t>
            </a:fld>
            <a:endParaRPr lang="uk-UA"/>
          </a:p>
        </p:txBody>
      </p:sp>
      <p:sp>
        <p:nvSpPr>
          <p:cNvPr id="16" name="Title 1"/>
          <p:cNvSpPr>
            <a:spLocks noGrp="1"/>
          </p:cNvSpPr>
          <p:nvPr>
            <p:ph type="title"/>
          </p:nvPr>
        </p:nvSpPr>
        <p:spPr>
          <a:xfrm>
            <a:off x="531812" y="406400"/>
            <a:ext cx="11125200" cy="889000"/>
          </a:xfrm>
        </p:spPr>
        <p:txBody>
          <a:bodyPr anchor="t"/>
          <a:lstStyle/>
          <a:p>
            <a:r>
              <a:rPr lang="en-GB" b="1" dirty="0"/>
              <a:t>Single Database Instance / Multiple Workspaces</a:t>
            </a:r>
            <a:endParaRPr lang="en-US" sz="2400" b="1" dirty="0"/>
          </a:p>
        </p:txBody>
      </p:sp>
      <p:sp>
        <p:nvSpPr>
          <p:cNvPr id="17" name="Text Box 5"/>
          <p:cNvSpPr txBox="1">
            <a:spLocks noChangeArrowheads="1"/>
          </p:cNvSpPr>
          <p:nvPr/>
        </p:nvSpPr>
        <p:spPr bwMode="auto">
          <a:xfrm>
            <a:off x="6651101" y="1598449"/>
            <a:ext cx="5310711" cy="4857548"/>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tx1">
                  <a:lumMod val="60000"/>
                  <a:lumOff val="40000"/>
                </a:schemeClr>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a:t>Workspaces used to define application definitions / Schemas hold data</a:t>
            </a:r>
          </a:p>
          <a:p>
            <a:pPr marL="217979" indent="-217979">
              <a:lnSpc>
                <a:spcPct val="90000"/>
              </a:lnSpc>
              <a:spcBef>
                <a:spcPts val="800"/>
              </a:spcBef>
              <a:buClr>
                <a:schemeClr val="tx1">
                  <a:lumMod val="60000"/>
                  <a:lumOff val="40000"/>
                </a:schemeClr>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a:t>Many-to-many relationship between Workspaces and Schemas</a:t>
            </a:r>
          </a:p>
          <a:p>
            <a:pPr marL="217979" indent="-217979">
              <a:lnSpc>
                <a:spcPct val="90000"/>
              </a:lnSpc>
              <a:spcBef>
                <a:spcPts val="800"/>
              </a:spcBef>
              <a:buClr>
                <a:schemeClr val="tx1">
                  <a:lumMod val="60000"/>
                  <a:lumOff val="40000"/>
                </a:schemeClr>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a:t>Instance Administrators manage the environment and schema access</a:t>
            </a:r>
          </a:p>
          <a:p>
            <a:pPr marL="217979" indent="-217979">
              <a:lnSpc>
                <a:spcPct val="90000"/>
              </a:lnSpc>
              <a:spcBef>
                <a:spcPts val="800"/>
              </a:spcBef>
              <a:buClr>
                <a:schemeClr val="tx1">
                  <a:lumMod val="60000"/>
                  <a:lumOff val="40000"/>
                </a:schemeClr>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a:t>Departments can request more space, and access to a new schema</a:t>
            </a:r>
          </a:p>
          <a:p>
            <a:pPr marL="217979" indent="-217979">
              <a:lnSpc>
                <a:spcPct val="90000"/>
              </a:lnSpc>
              <a:spcBef>
                <a:spcPts val="800"/>
              </a:spcBef>
              <a:buClr>
                <a:schemeClr val="tx1">
                  <a:lumMod val="60000"/>
                  <a:lumOff val="40000"/>
                </a:schemeClr>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a:t>For example, </a:t>
            </a:r>
            <a:r>
              <a:rPr lang="en-US" sz="2400" dirty="0">
                <a:hlinkClick r:id="rId3"/>
              </a:rPr>
              <a:t>http://apex.oraclecorp.com</a:t>
            </a:r>
            <a:r>
              <a:rPr lang="en-US" sz="2400" dirty="0"/>
              <a:t> </a:t>
            </a:r>
            <a:br>
              <a:rPr lang="en-US" sz="2400" dirty="0"/>
            </a:br>
            <a:r>
              <a:rPr lang="en-US" sz="2400" dirty="0"/>
              <a:t>has over 4,000 Workspaces for every line of business in Oracle</a:t>
            </a:r>
            <a:br>
              <a:rPr lang="en-US" sz="2400" dirty="0"/>
            </a:br>
            <a:endParaRPr lang="en-US" sz="2400" dirty="0"/>
          </a:p>
        </p:txBody>
      </p:sp>
      <p:sp>
        <p:nvSpPr>
          <p:cNvPr id="18"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dirty="0">
                <a:solidFill>
                  <a:srgbClr val="FF0000"/>
                </a:solidFill>
              </a:rPr>
              <a:t>Easily managed with optional self-service provisioning</a:t>
            </a:r>
            <a:endParaRPr kumimoji="0" lang="en-US" sz="2400" i="0" u="none" strike="noStrike" kern="1200" cap="none" spc="0" normalizeH="0" baseline="0" noProof="0" dirty="0">
              <a:ln>
                <a:noFill/>
              </a:ln>
              <a:solidFill>
                <a:srgbClr val="FF0000"/>
              </a:solidFill>
              <a:effectLst/>
              <a:uLnTx/>
              <a:uFillTx/>
            </a:endParaRPr>
          </a:p>
        </p:txBody>
      </p:sp>
      <p:pic>
        <p:nvPicPr>
          <p:cNvPr id="19" name="D97F59EE-14EB-471A-B750-B0DD0558EC56" descr="4F1809D8-9FC2-460F-8C64-1F24EBD7683C@us"/>
          <p:cNvPicPr>
            <a:picLocks noChangeAspect="1" noChangeArrowheads="1"/>
          </p:cNvPicPr>
          <p:nvPr/>
        </p:nvPicPr>
        <p:blipFill>
          <a:blip r:embed="rId4" cstate="print"/>
          <a:srcRect/>
          <a:stretch>
            <a:fillRect/>
          </a:stretch>
        </p:blipFill>
        <p:spPr bwMode="auto">
          <a:xfrm>
            <a:off x="258731" y="1905000"/>
            <a:ext cx="6292881" cy="3381375"/>
          </a:xfrm>
          <a:prstGeom prst="rect">
            <a:avLst/>
          </a:prstGeom>
          <a:noFill/>
          <a:ln w="9525">
            <a:noFill/>
            <a:miter lim="800000"/>
            <a:headEnd/>
            <a:tailEnd/>
          </a:ln>
        </p:spPr>
      </p:pic>
    </p:spTree>
    <p:extLst>
      <p:ext uri="{BB962C8B-B14F-4D97-AF65-F5344CB8AC3E}">
        <p14:creationId xmlns:p14="http://schemas.microsoft.com/office/powerpoint/2010/main" val="1034375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14</a:t>
            </a:fld>
            <a:endParaRPr lang="uk-UA"/>
          </a:p>
        </p:txBody>
      </p:sp>
      <p:sp>
        <p:nvSpPr>
          <p:cNvPr id="16" name="Title 1"/>
          <p:cNvSpPr>
            <a:spLocks noGrp="1"/>
          </p:cNvSpPr>
          <p:nvPr>
            <p:ph type="title"/>
          </p:nvPr>
        </p:nvSpPr>
        <p:spPr>
          <a:xfrm>
            <a:off x="531812" y="406400"/>
            <a:ext cx="11125200" cy="889000"/>
          </a:xfrm>
        </p:spPr>
        <p:txBody>
          <a:bodyPr anchor="t"/>
          <a:lstStyle/>
          <a:p>
            <a:r>
              <a:rPr lang="en-GB" b="1" dirty="0">
                <a:solidFill>
                  <a:schemeClr val="tx2"/>
                </a:solidFill>
              </a:rPr>
              <a:t>Development / Deployment Options</a:t>
            </a:r>
            <a:endParaRPr lang="en-US" sz="2400" b="1" dirty="0">
              <a:solidFill>
                <a:srgbClr val="3366FF"/>
              </a:solidFill>
            </a:endParaRPr>
          </a:p>
        </p:txBody>
      </p:sp>
      <p:sp>
        <p:nvSpPr>
          <p:cNvPr id="17" name="Rectangle 2"/>
          <p:cNvSpPr txBox="1">
            <a:spLocks noChangeArrowheads="1"/>
          </p:cNvSpPr>
          <p:nvPr/>
        </p:nvSpPr>
        <p:spPr bwMode="auto">
          <a:xfrm>
            <a:off x="760412" y="2514600"/>
            <a:ext cx="3200400" cy="2362200"/>
          </a:xfrm>
          <a:prstGeom prst="rect">
            <a:avLst/>
          </a:prstGeom>
          <a:noFill/>
          <a:ln w="9525">
            <a:noFill/>
            <a:miter lim="800000"/>
            <a:headEnd/>
            <a:tailEnd/>
          </a:ln>
        </p:spPr>
        <p:txBody>
          <a:bodyPr lIns="0" tIns="0" rIns="0" bIns="0"/>
          <a:lstStyle/>
          <a:p>
            <a:pPr eaLnBrk="0" hangingPunct="0">
              <a:spcBef>
                <a:spcPct val="20000"/>
              </a:spcBef>
              <a:buClr>
                <a:schemeClr val="tx2"/>
              </a:buClr>
            </a:pPr>
            <a:r>
              <a:rPr lang="en-US" sz="2700" b="1" dirty="0"/>
              <a:t>Local</a:t>
            </a:r>
          </a:p>
          <a:p>
            <a:pPr marL="171450" indent="-171450" eaLnBrk="0" hangingPunct="0">
              <a:spcBef>
                <a:spcPct val="20000"/>
              </a:spcBef>
              <a:buClr>
                <a:schemeClr val="tx1">
                  <a:lumMod val="60000"/>
                  <a:lumOff val="40000"/>
                </a:schemeClr>
              </a:buClr>
              <a:buFont typeface="Arial" pitchFamily="34" charset="0"/>
              <a:buChar char="•"/>
            </a:pPr>
            <a:r>
              <a:rPr lang="en-US" dirty="0"/>
              <a:t>Install on stand-alone laptops using Oracle Express Edition (XE) or full database version</a:t>
            </a:r>
          </a:p>
          <a:p>
            <a:pPr marL="171450" indent="-171450" eaLnBrk="0" hangingPunct="0">
              <a:spcBef>
                <a:spcPct val="20000"/>
              </a:spcBef>
              <a:buClr>
                <a:schemeClr val="tx1">
                  <a:lumMod val="60000"/>
                  <a:lumOff val="40000"/>
                </a:schemeClr>
              </a:buClr>
              <a:buFont typeface="Arial" pitchFamily="34" charset="0"/>
              <a:buChar char="•"/>
            </a:pPr>
            <a:r>
              <a:rPr lang="en-US" dirty="0"/>
              <a:t>Simply upgrade APEX to the required version</a:t>
            </a:r>
          </a:p>
          <a:p>
            <a:pPr marL="171450" indent="-171450" eaLnBrk="0" hangingPunct="0">
              <a:spcBef>
                <a:spcPct val="20000"/>
              </a:spcBef>
              <a:buClr>
                <a:schemeClr val="tx1">
                  <a:lumMod val="60000"/>
                  <a:lumOff val="40000"/>
                </a:schemeClr>
              </a:buClr>
              <a:buFont typeface="Arial" pitchFamily="34" charset="0"/>
              <a:buChar char="•"/>
            </a:pPr>
            <a:r>
              <a:rPr lang="en-US" dirty="0"/>
              <a:t>Can work completely disconnected</a:t>
            </a:r>
          </a:p>
          <a:p>
            <a:pPr marL="609493" lvl="1" eaLnBrk="0" hangingPunct="0">
              <a:spcBef>
                <a:spcPct val="20000"/>
              </a:spcBef>
              <a:buClr>
                <a:schemeClr val="tx2"/>
              </a:buClr>
            </a:pPr>
            <a:endParaRPr lang="en-US" sz="800" dirty="0"/>
          </a:p>
        </p:txBody>
      </p:sp>
      <p:pic>
        <p:nvPicPr>
          <p:cNvPr id="18" name="8A99D066-F96D-4E7D-B3A7-A991B32E233B" descr="574B3C77-9885-482E-96C0-7E3B35C7EB23@us"/>
          <p:cNvPicPr>
            <a:picLocks noChangeAspect="1" noChangeArrowheads="1"/>
          </p:cNvPicPr>
          <p:nvPr/>
        </p:nvPicPr>
        <p:blipFill>
          <a:blip r:embed="rId3" cstate="print"/>
          <a:srcRect/>
          <a:stretch>
            <a:fillRect/>
          </a:stretch>
        </p:blipFill>
        <p:spPr bwMode="auto">
          <a:xfrm>
            <a:off x="1370012" y="1295400"/>
            <a:ext cx="1198562" cy="1198562"/>
          </a:xfrm>
          <a:prstGeom prst="rect">
            <a:avLst/>
          </a:prstGeom>
          <a:noFill/>
          <a:ln w="9525">
            <a:noFill/>
            <a:miter lim="800000"/>
            <a:headEnd/>
            <a:tailEnd/>
          </a:ln>
        </p:spPr>
      </p:pic>
      <p:pic>
        <p:nvPicPr>
          <p:cNvPr id="19" name="89CD44DA-2EB2-4B3F-836E-7170BA1085FF" descr="4AB7686F-CF52-4AAE-B1E3-05E239C8F947@us"/>
          <p:cNvPicPr>
            <a:picLocks noChangeAspect="1" noChangeArrowheads="1"/>
          </p:cNvPicPr>
          <p:nvPr/>
        </p:nvPicPr>
        <p:blipFill>
          <a:blip r:embed="rId4" cstate="print"/>
          <a:srcRect/>
          <a:stretch>
            <a:fillRect/>
          </a:stretch>
        </p:blipFill>
        <p:spPr bwMode="auto">
          <a:xfrm>
            <a:off x="5332412" y="1143000"/>
            <a:ext cx="1219200" cy="1219200"/>
          </a:xfrm>
          <a:prstGeom prst="rect">
            <a:avLst/>
          </a:prstGeom>
          <a:noFill/>
          <a:ln w="9525">
            <a:noFill/>
            <a:miter lim="800000"/>
            <a:headEnd/>
            <a:tailEnd/>
          </a:ln>
        </p:spPr>
      </p:pic>
      <p:pic>
        <p:nvPicPr>
          <p:cNvPr id="20" name="65229905-ED72-44D1-A7A8-B934891F8F1C" descr="5E863349-D4EC-4D01-92FC-4D576EDD8C8E@us"/>
          <p:cNvPicPr>
            <a:picLocks noChangeAspect="1" noChangeArrowheads="1"/>
          </p:cNvPicPr>
          <p:nvPr/>
        </p:nvPicPr>
        <p:blipFill>
          <a:blip r:embed="rId5" cstate="print"/>
          <a:srcRect/>
          <a:stretch>
            <a:fillRect/>
          </a:stretch>
        </p:blipFill>
        <p:spPr bwMode="auto">
          <a:xfrm>
            <a:off x="8990012" y="1066800"/>
            <a:ext cx="1524000" cy="1524000"/>
          </a:xfrm>
          <a:prstGeom prst="rect">
            <a:avLst/>
          </a:prstGeom>
          <a:noFill/>
          <a:ln w="9525">
            <a:noFill/>
            <a:miter lim="800000"/>
            <a:headEnd/>
            <a:tailEnd/>
          </a:ln>
        </p:spPr>
      </p:pic>
      <p:sp>
        <p:nvSpPr>
          <p:cNvPr id="21" name="Rectangle 2"/>
          <p:cNvSpPr txBox="1">
            <a:spLocks noChangeArrowheads="1"/>
          </p:cNvSpPr>
          <p:nvPr/>
        </p:nvSpPr>
        <p:spPr bwMode="auto">
          <a:xfrm>
            <a:off x="4494212" y="2514600"/>
            <a:ext cx="3352800" cy="2362200"/>
          </a:xfrm>
          <a:prstGeom prst="rect">
            <a:avLst/>
          </a:prstGeom>
          <a:noFill/>
          <a:ln w="9525">
            <a:noFill/>
            <a:miter lim="800000"/>
            <a:headEnd/>
            <a:tailEnd/>
          </a:ln>
        </p:spPr>
        <p:txBody>
          <a:bodyPr lIns="0" tIns="0" rIns="0" bIns="0"/>
          <a:lstStyle/>
          <a:p>
            <a:pPr eaLnBrk="0" hangingPunct="0">
              <a:spcBef>
                <a:spcPct val="20000"/>
              </a:spcBef>
              <a:buClr>
                <a:schemeClr val="tx2"/>
              </a:buClr>
            </a:pPr>
            <a:r>
              <a:rPr lang="en-US" sz="2700" b="1" dirty="0"/>
              <a:t>On-Premise</a:t>
            </a:r>
          </a:p>
          <a:p>
            <a:pPr marL="171450" indent="-171450" eaLnBrk="0" hangingPunct="0">
              <a:spcBef>
                <a:spcPct val="20000"/>
              </a:spcBef>
              <a:buClr>
                <a:schemeClr val="tx1">
                  <a:lumMod val="60000"/>
                  <a:lumOff val="40000"/>
                </a:schemeClr>
              </a:buClr>
              <a:buFont typeface="Arial" pitchFamily="34" charset="0"/>
              <a:buChar char="•"/>
            </a:pPr>
            <a:r>
              <a:rPr lang="en-US" dirty="0"/>
              <a:t>Typically run by the IT Department</a:t>
            </a:r>
          </a:p>
          <a:p>
            <a:pPr marL="171450" indent="-171450" eaLnBrk="0" hangingPunct="0">
              <a:spcBef>
                <a:spcPct val="20000"/>
              </a:spcBef>
              <a:buClr>
                <a:schemeClr val="tx1">
                  <a:lumMod val="60000"/>
                  <a:lumOff val="40000"/>
                </a:schemeClr>
              </a:buClr>
              <a:buFont typeface="Arial" pitchFamily="34" charset="0"/>
              <a:buChar char="•"/>
            </a:pPr>
            <a:r>
              <a:rPr lang="en-US" dirty="0"/>
              <a:t>IT generally both production operations service, and a service provider </a:t>
            </a:r>
          </a:p>
          <a:p>
            <a:pPr marL="171450" indent="-171450" eaLnBrk="0" hangingPunct="0">
              <a:spcBef>
                <a:spcPct val="20000"/>
              </a:spcBef>
              <a:buClr>
                <a:schemeClr val="tx1">
                  <a:lumMod val="60000"/>
                  <a:lumOff val="40000"/>
                </a:schemeClr>
              </a:buClr>
              <a:buFont typeface="Arial" pitchFamily="34" charset="0"/>
              <a:buChar char="•"/>
            </a:pPr>
            <a:r>
              <a:rPr lang="en-US" dirty="0"/>
              <a:t>Departments responsible for application development</a:t>
            </a:r>
          </a:p>
          <a:p>
            <a:pPr marL="609493" lvl="1" eaLnBrk="0" hangingPunct="0">
              <a:spcBef>
                <a:spcPct val="20000"/>
              </a:spcBef>
              <a:buClr>
                <a:schemeClr val="tx2"/>
              </a:buClr>
            </a:pPr>
            <a:endParaRPr lang="en-US" sz="800" dirty="0"/>
          </a:p>
        </p:txBody>
      </p:sp>
      <p:sp>
        <p:nvSpPr>
          <p:cNvPr id="22" name="Rectangle 2"/>
          <p:cNvSpPr txBox="1">
            <a:spLocks noChangeArrowheads="1"/>
          </p:cNvSpPr>
          <p:nvPr/>
        </p:nvSpPr>
        <p:spPr bwMode="auto">
          <a:xfrm>
            <a:off x="8456612" y="2514600"/>
            <a:ext cx="3200400" cy="2895600"/>
          </a:xfrm>
          <a:prstGeom prst="rect">
            <a:avLst/>
          </a:prstGeom>
          <a:noFill/>
          <a:ln w="9525">
            <a:noFill/>
            <a:miter lim="800000"/>
            <a:headEnd/>
            <a:tailEnd/>
          </a:ln>
        </p:spPr>
        <p:txBody>
          <a:bodyPr lIns="0" tIns="0" rIns="0" bIns="0"/>
          <a:lstStyle/>
          <a:p>
            <a:pPr eaLnBrk="0" hangingPunct="0">
              <a:spcBef>
                <a:spcPct val="20000"/>
              </a:spcBef>
              <a:buClr>
                <a:schemeClr val="tx2"/>
              </a:buClr>
            </a:pPr>
            <a:r>
              <a:rPr lang="en-US" sz="2700" b="1" dirty="0"/>
              <a:t>Cloud</a:t>
            </a:r>
          </a:p>
          <a:p>
            <a:pPr marL="171450" indent="-171450" eaLnBrk="0" hangingPunct="0">
              <a:spcBef>
                <a:spcPct val="20000"/>
              </a:spcBef>
              <a:buClr>
                <a:schemeClr val="tx1">
                  <a:lumMod val="60000"/>
                  <a:lumOff val="40000"/>
                </a:schemeClr>
              </a:buClr>
              <a:buFont typeface="Arial" pitchFamily="34" charset="0"/>
              <a:buChar char="•"/>
            </a:pPr>
            <a:r>
              <a:rPr lang="en-US" dirty="0"/>
              <a:t>Deploy Internet applications</a:t>
            </a:r>
          </a:p>
          <a:p>
            <a:pPr marL="171450" indent="-171450" eaLnBrk="0" hangingPunct="0">
              <a:spcBef>
                <a:spcPct val="20000"/>
              </a:spcBef>
              <a:buClr>
                <a:schemeClr val="tx1">
                  <a:lumMod val="60000"/>
                  <a:lumOff val="40000"/>
                </a:schemeClr>
              </a:buClr>
              <a:buFont typeface="Arial" pitchFamily="34" charset="0"/>
              <a:buChar char="•"/>
            </a:pPr>
            <a:r>
              <a:rPr lang="en-US" dirty="0"/>
              <a:t>Leveraged for fast application development, user acceptance and training.</a:t>
            </a:r>
          </a:p>
          <a:p>
            <a:pPr marL="171450" indent="-171450" eaLnBrk="0" hangingPunct="0">
              <a:spcBef>
                <a:spcPct val="20000"/>
              </a:spcBef>
              <a:buClr>
                <a:schemeClr val="tx1">
                  <a:lumMod val="60000"/>
                  <a:lumOff val="40000"/>
                </a:schemeClr>
              </a:buClr>
              <a:buFont typeface="Arial" pitchFamily="34" charset="0"/>
              <a:buChar char="•"/>
            </a:pPr>
            <a:r>
              <a:rPr lang="en-US" dirty="0"/>
              <a:t>Prototyping &amp; Proof-of-Concept</a:t>
            </a:r>
          </a:p>
          <a:p>
            <a:pPr marL="171450" indent="-171450" eaLnBrk="0" hangingPunct="0">
              <a:spcBef>
                <a:spcPct val="20000"/>
              </a:spcBef>
              <a:buClr>
                <a:schemeClr val="tx1">
                  <a:lumMod val="60000"/>
                  <a:lumOff val="40000"/>
                </a:schemeClr>
              </a:buClr>
              <a:buFont typeface="Arial" pitchFamily="34" charset="0"/>
              <a:buChar char="•"/>
            </a:pPr>
            <a:r>
              <a:rPr lang="en-US" dirty="0"/>
              <a:t>Consulting companies develop for deployment on customer premise</a:t>
            </a:r>
          </a:p>
        </p:txBody>
      </p:sp>
      <p:sp>
        <p:nvSpPr>
          <p:cNvPr id="23" name="Rectangle 22"/>
          <p:cNvSpPr/>
          <p:nvPr/>
        </p:nvSpPr>
        <p:spPr>
          <a:xfrm>
            <a:off x="1145860" y="5410200"/>
            <a:ext cx="9291952" cy="369332"/>
          </a:xfrm>
          <a:prstGeom prst="rect">
            <a:avLst/>
          </a:prstGeom>
        </p:spPr>
        <p:txBody>
          <a:bodyPr wrap="none">
            <a:spAutoFit/>
          </a:bodyPr>
          <a:lstStyle/>
          <a:p>
            <a:r>
              <a:rPr lang="en-US" dirty="0">
                <a:solidFill>
                  <a:srgbClr val="3366FF"/>
                </a:solidFill>
              </a:rPr>
              <a:t>Browser based </a:t>
            </a:r>
            <a:r>
              <a:rPr lang="en-US" dirty="0">
                <a:solidFill>
                  <a:srgbClr val="0070C0"/>
                </a:solidFill>
              </a:rPr>
              <a:t>application</a:t>
            </a:r>
            <a:r>
              <a:rPr lang="en-US" dirty="0">
                <a:solidFill>
                  <a:srgbClr val="3366FF"/>
                </a:solidFill>
              </a:rPr>
              <a:t> development framework enables efficient development &amp; deployment</a:t>
            </a:r>
          </a:p>
        </p:txBody>
      </p:sp>
      <p:sp>
        <p:nvSpPr>
          <p:cNvPr id="24" name="Rectangle 23"/>
          <p:cNvSpPr/>
          <p:nvPr/>
        </p:nvSpPr>
        <p:spPr>
          <a:xfrm>
            <a:off x="2360612" y="5791200"/>
            <a:ext cx="6391493" cy="369332"/>
          </a:xfrm>
          <a:prstGeom prst="rect">
            <a:avLst/>
          </a:prstGeom>
        </p:spPr>
        <p:txBody>
          <a:bodyPr wrap="none">
            <a:spAutoFit/>
          </a:bodyPr>
          <a:lstStyle/>
          <a:p>
            <a:r>
              <a:rPr lang="en-US" dirty="0">
                <a:solidFill>
                  <a:srgbClr val="3366FF"/>
                </a:solidFill>
              </a:rPr>
              <a:t>Shoot someone a URL – Check this out – Application Development</a:t>
            </a:r>
          </a:p>
        </p:txBody>
      </p:sp>
      <p:sp>
        <p:nvSpPr>
          <p:cNvPr id="25" name="Left-Right Arrow 24"/>
          <p:cNvSpPr/>
          <p:nvPr/>
        </p:nvSpPr>
        <p:spPr>
          <a:xfrm>
            <a:off x="7466012" y="1752600"/>
            <a:ext cx="609600" cy="304800"/>
          </a:xfrm>
          <a:prstGeom prst="lef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6" name="Left-Right Arrow 25"/>
          <p:cNvSpPr/>
          <p:nvPr/>
        </p:nvSpPr>
        <p:spPr>
          <a:xfrm>
            <a:off x="3503612" y="1752600"/>
            <a:ext cx="609600" cy="304800"/>
          </a:xfrm>
          <a:prstGeom prst="lef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val="1598497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hape 467">
            <a:extLst>
              <a:ext uri="{FF2B5EF4-FFF2-40B4-BE49-F238E27FC236}">
                <a16:creationId xmlns:a16="http://schemas.microsoft.com/office/drawing/2014/main" id="{EF19ADF9-B240-1E40-8A4D-6FF2960AF579}"/>
              </a:ext>
            </a:extLst>
          </p:cNvPr>
          <p:cNvSpPr/>
          <p:nvPr/>
        </p:nvSpPr>
        <p:spPr>
          <a:xfrm flipV="1">
            <a:off x="6308445" y="992201"/>
            <a:ext cx="1" cy="1204212"/>
          </a:xfrm>
          <a:prstGeom prst="line">
            <a:avLst/>
          </a:prstGeom>
          <a:ln w="25400">
            <a:solidFill>
              <a:srgbClr val="A9BCC4"/>
            </a:solidFill>
          </a:ln>
        </p:spPr>
        <p:txBody>
          <a:bodyPr lIns="45719" rIns="45719"/>
          <a:lstStyle/>
          <a:p>
            <a:endParaRPr/>
          </a:p>
        </p:txBody>
      </p:sp>
      <p:sp>
        <p:nvSpPr>
          <p:cNvPr id="104" name="Shape 467">
            <a:extLst>
              <a:ext uri="{FF2B5EF4-FFF2-40B4-BE49-F238E27FC236}">
                <a16:creationId xmlns:a16="http://schemas.microsoft.com/office/drawing/2014/main" id="{3CB262F7-62BA-E54B-A6BB-2D7A69FEEBFF}"/>
              </a:ext>
            </a:extLst>
          </p:cNvPr>
          <p:cNvSpPr/>
          <p:nvPr/>
        </p:nvSpPr>
        <p:spPr>
          <a:xfrm flipH="1" flipV="1">
            <a:off x="9555067" y="4919764"/>
            <a:ext cx="0" cy="302802"/>
          </a:xfrm>
          <a:prstGeom prst="line">
            <a:avLst/>
          </a:prstGeom>
          <a:ln w="25400">
            <a:solidFill>
              <a:srgbClr val="A9BCC4"/>
            </a:solidFill>
          </a:ln>
        </p:spPr>
        <p:txBody>
          <a:bodyPr lIns="45719" rIns="45719"/>
          <a:lstStyle/>
          <a:p>
            <a:endParaRPr/>
          </a:p>
        </p:txBody>
      </p:sp>
      <p:sp>
        <p:nvSpPr>
          <p:cNvPr id="2" name="Slide Number Placeholder 1"/>
          <p:cNvSpPr>
            <a:spLocks noGrp="1"/>
          </p:cNvSpPr>
          <p:nvPr>
            <p:ph type="sldNum" sz="quarter" idx="12"/>
          </p:nvPr>
        </p:nvSpPr>
        <p:spPr>
          <a:xfrm>
            <a:off x="11381874" y="6562280"/>
            <a:ext cx="333467" cy="182880"/>
          </a:xfrm>
        </p:spPr>
        <p:txBody>
          <a:bodyPr/>
          <a:lstStyle/>
          <a:p>
            <a:fld id="{C51EAA63-D034-42AE-91FA-B13B9518C7BE}" type="slidenum">
              <a:rPr lang="uk-UA" smtClean="0"/>
              <a:pPr/>
              <a:t>15</a:t>
            </a:fld>
            <a:endParaRPr lang="uk-UA" dirty="0"/>
          </a:p>
        </p:txBody>
      </p:sp>
      <p:sp>
        <p:nvSpPr>
          <p:cNvPr id="90" name="Shape 467">
            <a:extLst>
              <a:ext uri="{FF2B5EF4-FFF2-40B4-BE49-F238E27FC236}">
                <a16:creationId xmlns:a16="http://schemas.microsoft.com/office/drawing/2014/main" id="{6D274A2A-8D38-3344-8F7C-7CB65FF53AC9}"/>
              </a:ext>
            </a:extLst>
          </p:cNvPr>
          <p:cNvSpPr/>
          <p:nvPr/>
        </p:nvSpPr>
        <p:spPr>
          <a:xfrm flipV="1">
            <a:off x="3746447" y="4852443"/>
            <a:ext cx="1" cy="523665"/>
          </a:xfrm>
          <a:prstGeom prst="line">
            <a:avLst/>
          </a:prstGeom>
          <a:ln w="25400">
            <a:solidFill>
              <a:srgbClr val="A9BCC4"/>
            </a:solidFill>
          </a:ln>
        </p:spPr>
        <p:txBody>
          <a:bodyPr lIns="45719" rIns="45719"/>
          <a:lstStyle/>
          <a:p>
            <a:endParaRPr/>
          </a:p>
        </p:txBody>
      </p:sp>
      <p:sp>
        <p:nvSpPr>
          <p:cNvPr id="91" name="Shape 467">
            <a:extLst>
              <a:ext uri="{FF2B5EF4-FFF2-40B4-BE49-F238E27FC236}">
                <a16:creationId xmlns:a16="http://schemas.microsoft.com/office/drawing/2014/main" id="{2AFEFED8-1590-C24E-8D4D-C51E5B09DE25}"/>
              </a:ext>
            </a:extLst>
          </p:cNvPr>
          <p:cNvSpPr/>
          <p:nvPr/>
        </p:nvSpPr>
        <p:spPr>
          <a:xfrm flipH="1" flipV="1">
            <a:off x="6300515" y="3595392"/>
            <a:ext cx="1840" cy="1052693"/>
          </a:xfrm>
          <a:prstGeom prst="line">
            <a:avLst/>
          </a:prstGeom>
          <a:ln w="25400">
            <a:solidFill>
              <a:srgbClr val="A9BCC4"/>
            </a:solidFill>
          </a:ln>
        </p:spPr>
        <p:txBody>
          <a:bodyPr lIns="45719" rIns="45719"/>
          <a:lstStyle/>
          <a:p>
            <a:endParaRPr/>
          </a:p>
        </p:txBody>
      </p:sp>
      <p:sp>
        <p:nvSpPr>
          <p:cNvPr id="95" name="Shape 467">
            <a:extLst>
              <a:ext uri="{FF2B5EF4-FFF2-40B4-BE49-F238E27FC236}">
                <a16:creationId xmlns:a16="http://schemas.microsoft.com/office/drawing/2014/main" id="{27FA2D56-35AB-734D-B813-08C2FE55B49F}"/>
              </a:ext>
            </a:extLst>
          </p:cNvPr>
          <p:cNvSpPr/>
          <p:nvPr/>
        </p:nvSpPr>
        <p:spPr>
          <a:xfrm flipH="1" flipV="1">
            <a:off x="10922285" y="4648085"/>
            <a:ext cx="0" cy="302802"/>
          </a:xfrm>
          <a:prstGeom prst="line">
            <a:avLst/>
          </a:prstGeom>
          <a:ln w="25400">
            <a:solidFill>
              <a:srgbClr val="A9BCC4"/>
            </a:solidFill>
          </a:ln>
        </p:spPr>
        <p:txBody>
          <a:bodyPr lIns="45719" rIns="45719"/>
          <a:lstStyle/>
          <a:p>
            <a:endParaRPr/>
          </a:p>
        </p:txBody>
      </p:sp>
      <p:sp>
        <p:nvSpPr>
          <p:cNvPr id="96" name="Shape 450">
            <a:extLst>
              <a:ext uri="{FF2B5EF4-FFF2-40B4-BE49-F238E27FC236}">
                <a16:creationId xmlns:a16="http://schemas.microsoft.com/office/drawing/2014/main" id="{1F3B58FD-057B-2F4C-84A0-5CABB4C98A6C}"/>
              </a:ext>
            </a:extLst>
          </p:cNvPr>
          <p:cNvSpPr/>
          <p:nvPr/>
        </p:nvSpPr>
        <p:spPr>
          <a:xfrm>
            <a:off x="151283" y="4239005"/>
            <a:ext cx="11832361" cy="478677"/>
          </a:xfrm>
          <a:prstGeom prst="rightArrow">
            <a:avLst>
              <a:gd name="adj1" fmla="val 100000"/>
              <a:gd name="adj2" fmla="val 0"/>
            </a:avLst>
          </a:prstGeom>
          <a:solidFill>
            <a:srgbClr val="A9BCC4"/>
          </a:solidFill>
          <a:ln w="12700">
            <a:miter lim="400000"/>
          </a:ln>
        </p:spPr>
        <p:txBody>
          <a:bodyPr lIns="45719" rIns="45719" anchor="ctr"/>
          <a:lstStyle/>
          <a:p>
            <a:pPr>
              <a:defRPr>
                <a:solidFill>
                  <a:srgbClr val="A7A7A7"/>
                </a:solidFill>
              </a:defRPr>
            </a:pPr>
            <a:endParaRPr/>
          </a:p>
        </p:txBody>
      </p:sp>
      <p:sp>
        <p:nvSpPr>
          <p:cNvPr id="97" name="Shape 451">
            <a:extLst>
              <a:ext uri="{FF2B5EF4-FFF2-40B4-BE49-F238E27FC236}">
                <a16:creationId xmlns:a16="http://schemas.microsoft.com/office/drawing/2014/main" id="{EF5B6886-CDC6-6649-B8DC-4D9B43D6B1AF}"/>
              </a:ext>
            </a:extLst>
          </p:cNvPr>
          <p:cNvSpPr txBox="1"/>
          <p:nvPr/>
        </p:nvSpPr>
        <p:spPr>
          <a:xfrm>
            <a:off x="338005" y="4344990"/>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2004</a:t>
            </a:r>
          </a:p>
        </p:txBody>
      </p:sp>
      <p:sp>
        <p:nvSpPr>
          <p:cNvPr id="98" name="Shape 452">
            <a:extLst>
              <a:ext uri="{FF2B5EF4-FFF2-40B4-BE49-F238E27FC236}">
                <a16:creationId xmlns:a16="http://schemas.microsoft.com/office/drawing/2014/main" id="{D4F7CC9F-4EF7-6D42-B9C2-C6F972045CA3}"/>
              </a:ext>
            </a:extLst>
          </p:cNvPr>
          <p:cNvSpPr txBox="1"/>
          <p:nvPr/>
        </p:nvSpPr>
        <p:spPr>
          <a:xfrm>
            <a:off x="1016329" y="4344990"/>
            <a:ext cx="476151"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2005</a:t>
            </a:r>
          </a:p>
        </p:txBody>
      </p:sp>
      <p:sp>
        <p:nvSpPr>
          <p:cNvPr id="99" name="Shape 453">
            <a:extLst>
              <a:ext uri="{FF2B5EF4-FFF2-40B4-BE49-F238E27FC236}">
                <a16:creationId xmlns:a16="http://schemas.microsoft.com/office/drawing/2014/main" id="{6066B3C7-2F50-E54A-A940-C6E51B3257D6}"/>
              </a:ext>
            </a:extLst>
          </p:cNvPr>
          <p:cNvSpPr txBox="1"/>
          <p:nvPr/>
        </p:nvSpPr>
        <p:spPr>
          <a:xfrm>
            <a:off x="1731065" y="4344990"/>
            <a:ext cx="476151"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2006</a:t>
            </a:r>
          </a:p>
        </p:txBody>
      </p:sp>
      <p:sp>
        <p:nvSpPr>
          <p:cNvPr id="100" name="Shape 454">
            <a:extLst>
              <a:ext uri="{FF2B5EF4-FFF2-40B4-BE49-F238E27FC236}">
                <a16:creationId xmlns:a16="http://schemas.microsoft.com/office/drawing/2014/main" id="{D360E7BB-764A-4D4D-8680-BC8DA1E55747}"/>
              </a:ext>
            </a:extLst>
          </p:cNvPr>
          <p:cNvSpPr txBox="1"/>
          <p:nvPr/>
        </p:nvSpPr>
        <p:spPr>
          <a:xfrm>
            <a:off x="2485589" y="4344990"/>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2007</a:t>
            </a:r>
          </a:p>
        </p:txBody>
      </p:sp>
      <p:sp>
        <p:nvSpPr>
          <p:cNvPr id="132" name="Shape 455">
            <a:extLst>
              <a:ext uri="{FF2B5EF4-FFF2-40B4-BE49-F238E27FC236}">
                <a16:creationId xmlns:a16="http://schemas.microsoft.com/office/drawing/2014/main" id="{B07079A5-2DD2-8447-A2A3-9F52EB472352}"/>
              </a:ext>
            </a:extLst>
          </p:cNvPr>
          <p:cNvSpPr txBox="1"/>
          <p:nvPr/>
        </p:nvSpPr>
        <p:spPr>
          <a:xfrm>
            <a:off x="3208381" y="4344990"/>
            <a:ext cx="476151"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2008</a:t>
            </a:r>
          </a:p>
        </p:txBody>
      </p:sp>
      <p:sp>
        <p:nvSpPr>
          <p:cNvPr id="180" name="Shape 456">
            <a:extLst>
              <a:ext uri="{FF2B5EF4-FFF2-40B4-BE49-F238E27FC236}">
                <a16:creationId xmlns:a16="http://schemas.microsoft.com/office/drawing/2014/main" id="{0A71020C-45CF-1844-8EA6-A58531CFAD41}"/>
              </a:ext>
            </a:extLst>
          </p:cNvPr>
          <p:cNvSpPr txBox="1"/>
          <p:nvPr/>
        </p:nvSpPr>
        <p:spPr>
          <a:xfrm>
            <a:off x="3931169" y="4344990"/>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2009</a:t>
            </a:r>
          </a:p>
        </p:txBody>
      </p:sp>
      <p:sp>
        <p:nvSpPr>
          <p:cNvPr id="181" name="Shape 457">
            <a:extLst>
              <a:ext uri="{FF2B5EF4-FFF2-40B4-BE49-F238E27FC236}">
                <a16:creationId xmlns:a16="http://schemas.microsoft.com/office/drawing/2014/main" id="{66ECA2CC-D1B9-D94F-8957-8862D1B09377}"/>
              </a:ext>
            </a:extLst>
          </p:cNvPr>
          <p:cNvSpPr txBox="1"/>
          <p:nvPr/>
        </p:nvSpPr>
        <p:spPr>
          <a:xfrm>
            <a:off x="4653961" y="4344990"/>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2010</a:t>
            </a:r>
          </a:p>
        </p:txBody>
      </p:sp>
      <p:sp>
        <p:nvSpPr>
          <p:cNvPr id="182" name="Shape 458">
            <a:extLst>
              <a:ext uri="{FF2B5EF4-FFF2-40B4-BE49-F238E27FC236}">
                <a16:creationId xmlns:a16="http://schemas.microsoft.com/office/drawing/2014/main" id="{AE5406FC-7D2D-E341-8D2C-A1AA128FB5CF}"/>
              </a:ext>
            </a:extLst>
          </p:cNvPr>
          <p:cNvSpPr txBox="1"/>
          <p:nvPr/>
        </p:nvSpPr>
        <p:spPr>
          <a:xfrm>
            <a:off x="5376752" y="4344990"/>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2011</a:t>
            </a:r>
          </a:p>
        </p:txBody>
      </p:sp>
      <p:sp>
        <p:nvSpPr>
          <p:cNvPr id="183" name="Shape 459">
            <a:extLst>
              <a:ext uri="{FF2B5EF4-FFF2-40B4-BE49-F238E27FC236}">
                <a16:creationId xmlns:a16="http://schemas.microsoft.com/office/drawing/2014/main" id="{DD637B31-307F-6845-B148-2881BDE40190}"/>
              </a:ext>
            </a:extLst>
          </p:cNvPr>
          <p:cNvSpPr txBox="1"/>
          <p:nvPr/>
        </p:nvSpPr>
        <p:spPr>
          <a:xfrm>
            <a:off x="6056151" y="4344990"/>
            <a:ext cx="476151"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2012</a:t>
            </a:r>
          </a:p>
        </p:txBody>
      </p:sp>
      <p:sp>
        <p:nvSpPr>
          <p:cNvPr id="184" name="Shape 460">
            <a:extLst>
              <a:ext uri="{FF2B5EF4-FFF2-40B4-BE49-F238E27FC236}">
                <a16:creationId xmlns:a16="http://schemas.microsoft.com/office/drawing/2014/main" id="{61C0EF1A-46AD-E546-80E5-7BBD9769188B}"/>
              </a:ext>
            </a:extLst>
          </p:cNvPr>
          <p:cNvSpPr txBox="1"/>
          <p:nvPr/>
        </p:nvSpPr>
        <p:spPr>
          <a:xfrm>
            <a:off x="6867987" y="4356177"/>
            <a:ext cx="476151"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2013</a:t>
            </a:r>
          </a:p>
        </p:txBody>
      </p:sp>
      <p:sp>
        <p:nvSpPr>
          <p:cNvPr id="185" name="Shape 461">
            <a:extLst>
              <a:ext uri="{FF2B5EF4-FFF2-40B4-BE49-F238E27FC236}">
                <a16:creationId xmlns:a16="http://schemas.microsoft.com/office/drawing/2014/main" id="{D05C04F9-FC70-1E4A-9723-054E5AC413E9}"/>
              </a:ext>
            </a:extLst>
          </p:cNvPr>
          <p:cNvSpPr txBox="1"/>
          <p:nvPr/>
        </p:nvSpPr>
        <p:spPr>
          <a:xfrm>
            <a:off x="7635913" y="4356177"/>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2014</a:t>
            </a:r>
          </a:p>
        </p:txBody>
      </p:sp>
      <p:sp>
        <p:nvSpPr>
          <p:cNvPr id="186" name="Shape 462">
            <a:extLst>
              <a:ext uri="{FF2B5EF4-FFF2-40B4-BE49-F238E27FC236}">
                <a16:creationId xmlns:a16="http://schemas.microsoft.com/office/drawing/2014/main" id="{8F385316-0008-1F45-9926-5CA5D418DF77}"/>
              </a:ext>
            </a:extLst>
          </p:cNvPr>
          <p:cNvSpPr txBox="1"/>
          <p:nvPr/>
        </p:nvSpPr>
        <p:spPr>
          <a:xfrm>
            <a:off x="8403680" y="4344990"/>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2015</a:t>
            </a:r>
          </a:p>
        </p:txBody>
      </p:sp>
      <p:sp>
        <p:nvSpPr>
          <p:cNvPr id="189" name="Shape 463">
            <a:extLst>
              <a:ext uri="{FF2B5EF4-FFF2-40B4-BE49-F238E27FC236}">
                <a16:creationId xmlns:a16="http://schemas.microsoft.com/office/drawing/2014/main" id="{37128D6B-082E-6541-B8B0-29720243B7F9}"/>
              </a:ext>
            </a:extLst>
          </p:cNvPr>
          <p:cNvSpPr txBox="1"/>
          <p:nvPr/>
        </p:nvSpPr>
        <p:spPr>
          <a:xfrm>
            <a:off x="9242700" y="4338642"/>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2016</a:t>
            </a:r>
          </a:p>
        </p:txBody>
      </p:sp>
      <p:sp>
        <p:nvSpPr>
          <p:cNvPr id="190" name="Shape 464">
            <a:extLst>
              <a:ext uri="{FF2B5EF4-FFF2-40B4-BE49-F238E27FC236}">
                <a16:creationId xmlns:a16="http://schemas.microsoft.com/office/drawing/2014/main" id="{3D76BD25-C414-8841-A3AC-D023A728191E}"/>
              </a:ext>
            </a:extLst>
          </p:cNvPr>
          <p:cNvSpPr txBox="1"/>
          <p:nvPr/>
        </p:nvSpPr>
        <p:spPr>
          <a:xfrm>
            <a:off x="9998451" y="4341403"/>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2017</a:t>
            </a:r>
          </a:p>
        </p:txBody>
      </p:sp>
      <p:sp>
        <p:nvSpPr>
          <p:cNvPr id="192" name="Shape 467">
            <a:extLst>
              <a:ext uri="{FF2B5EF4-FFF2-40B4-BE49-F238E27FC236}">
                <a16:creationId xmlns:a16="http://schemas.microsoft.com/office/drawing/2014/main" id="{EFB1A8DF-F0C9-0444-B972-C4ECCAE099FD}"/>
              </a:ext>
            </a:extLst>
          </p:cNvPr>
          <p:cNvSpPr/>
          <p:nvPr/>
        </p:nvSpPr>
        <p:spPr>
          <a:xfrm flipV="1">
            <a:off x="631838" y="2091951"/>
            <a:ext cx="1" cy="2161433"/>
          </a:xfrm>
          <a:prstGeom prst="line">
            <a:avLst/>
          </a:prstGeom>
          <a:ln w="25400">
            <a:solidFill>
              <a:srgbClr val="A9BCC4"/>
            </a:solidFill>
          </a:ln>
        </p:spPr>
        <p:txBody>
          <a:bodyPr lIns="45719" rIns="45719"/>
          <a:lstStyle/>
          <a:p>
            <a:endParaRPr/>
          </a:p>
        </p:txBody>
      </p:sp>
      <p:grpSp>
        <p:nvGrpSpPr>
          <p:cNvPr id="193" name="Group 472">
            <a:extLst>
              <a:ext uri="{FF2B5EF4-FFF2-40B4-BE49-F238E27FC236}">
                <a16:creationId xmlns:a16="http://schemas.microsoft.com/office/drawing/2014/main" id="{81EE6D88-FD52-9840-A6CA-0034E26A5F80}"/>
              </a:ext>
            </a:extLst>
          </p:cNvPr>
          <p:cNvGrpSpPr/>
          <p:nvPr/>
        </p:nvGrpSpPr>
        <p:grpSpPr>
          <a:xfrm>
            <a:off x="326701" y="1560258"/>
            <a:ext cx="2271541" cy="1389927"/>
            <a:chOff x="0" y="0"/>
            <a:chExt cx="2271540" cy="1389925"/>
          </a:xfrm>
        </p:grpSpPr>
        <p:sp>
          <p:nvSpPr>
            <p:cNvPr id="194" name="Shape 468">
              <a:extLst>
                <a:ext uri="{FF2B5EF4-FFF2-40B4-BE49-F238E27FC236}">
                  <a16:creationId xmlns:a16="http://schemas.microsoft.com/office/drawing/2014/main" id="{D04020E8-8C27-984D-A0D7-CD019AA7A30B}"/>
                </a:ext>
              </a:extLst>
            </p:cNvPr>
            <p:cNvSpPr/>
            <p:nvPr/>
          </p:nvSpPr>
          <p:spPr>
            <a:xfrm>
              <a:off x="0" y="0"/>
              <a:ext cx="610274" cy="610273"/>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grpSp>
          <p:nvGrpSpPr>
            <p:cNvPr id="195" name="Group 471">
              <a:extLst>
                <a:ext uri="{FF2B5EF4-FFF2-40B4-BE49-F238E27FC236}">
                  <a16:creationId xmlns:a16="http://schemas.microsoft.com/office/drawing/2014/main" id="{3DB2B668-2755-4C42-B56C-0208C4E96F09}"/>
                </a:ext>
              </a:extLst>
            </p:cNvPr>
            <p:cNvGrpSpPr/>
            <p:nvPr/>
          </p:nvGrpSpPr>
          <p:grpSpPr>
            <a:xfrm>
              <a:off x="111066" y="91528"/>
              <a:ext cx="2160475" cy="1298398"/>
              <a:chOff x="0" y="0"/>
              <a:chExt cx="2160473" cy="1298397"/>
            </a:xfrm>
          </p:grpSpPr>
          <p:sp>
            <p:nvSpPr>
              <p:cNvPr id="196" name="Shape 469">
                <a:extLst>
                  <a:ext uri="{FF2B5EF4-FFF2-40B4-BE49-F238E27FC236}">
                    <a16:creationId xmlns:a16="http://schemas.microsoft.com/office/drawing/2014/main" id="{7B4C5B1C-62F7-4040-8A60-8C68A4969A51}"/>
                  </a:ext>
                </a:extLst>
              </p:cNvPr>
              <p:cNvSpPr txBox="1"/>
              <p:nvPr/>
            </p:nvSpPr>
            <p:spPr>
              <a:xfrm>
                <a:off x="0" y="0"/>
                <a:ext cx="403077" cy="3683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ctr">
                  <a:defRPr sz="2400" b="1">
                    <a:solidFill>
                      <a:srgbClr val="FFFFFF"/>
                    </a:solidFill>
                  </a:defRPr>
                </a:lvl1pPr>
              </a:lstStyle>
              <a:p>
                <a:r>
                  <a:t>1.5</a:t>
                </a:r>
              </a:p>
            </p:txBody>
          </p:sp>
          <p:sp>
            <p:nvSpPr>
              <p:cNvPr id="197" name="Shape 470">
                <a:extLst>
                  <a:ext uri="{FF2B5EF4-FFF2-40B4-BE49-F238E27FC236}">
                    <a16:creationId xmlns:a16="http://schemas.microsoft.com/office/drawing/2014/main" id="{3DF0D79C-D2C3-D140-AE84-CDB18E5E233F}"/>
                  </a:ext>
                </a:extLst>
              </p:cNvPr>
              <p:cNvSpPr txBox="1"/>
              <p:nvPr/>
            </p:nvSpPr>
            <p:spPr>
              <a:xfrm>
                <a:off x="616238" y="104597"/>
                <a:ext cx="1544236" cy="1193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b="1">
                    <a:solidFill>
                      <a:srgbClr val="5F5F5F"/>
                    </a:solidFill>
                  </a:defRPr>
                </a:pPr>
                <a:r>
                  <a:t>HTML DB</a:t>
                </a:r>
              </a:p>
              <a:p>
                <a:pPr>
                  <a:defRPr sz="1500">
                    <a:solidFill>
                      <a:srgbClr val="535353"/>
                    </a:solidFill>
                  </a:defRPr>
                </a:pPr>
                <a:r>
                  <a:t>1.5 - First Release</a:t>
                </a:r>
              </a:p>
              <a:p>
                <a:pPr>
                  <a:defRPr sz="1500">
                    <a:solidFill>
                      <a:srgbClr val="535353"/>
                    </a:solidFill>
                  </a:defRPr>
                </a:pPr>
                <a:r>
                  <a:t>1.6 – Themes</a:t>
                </a:r>
              </a:p>
              <a:p>
                <a:pPr>
                  <a:defRPr sz="1500">
                    <a:solidFill>
                      <a:srgbClr val="535353"/>
                    </a:solidFill>
                  </a:defRPr>
                </a:pPr>
                <a:r>
                  <a:t>Hosted free service</a:t>
                </a:r>
              </a:p>
              <a:p>
                <a:pPr>
                  <a:defRPr sz="1500">
                    <a:solidFill>
                      <a:srgbClr val="535353"/>
                    </a:solidFill>
                  </a:defRPr>
                </a:pPr>
                <a:r>
                  <a:t>apex.oracle.com</a:t>
                </a:r>
              </a:p>
            </p:txBody>
          </p:sp>
        </p:grpSp>
      </p:grpSp>
      <p:sp>
        <p:nvSpPr>
          <p:cNvPr id="198" name="Shape 473">
            <a:extLst>
              <a:ext uri="{FF2B5EF4-FFF2-40B4-BE49-F238E27FC236}">
                <a16:creationId xmlns:a16="http://schemas.microsoft.com/office/drawing/2014/main" id="{526B2C97-E5A4-C24D-AA42-D2E3E1332EED}"/>
              </a:ext>
            </a:extLst>
          </p:cNvPr>
          <p:cNvSpPr/>
          <p:nvPr/>
        </p:nvSpPr>
        <p:spPr>
          <a:xfrm flipH="1">
            <a:off x="1234318" y="4679414"/>
            <a:ext cx="1" cy="847483"/>
          </a:xfrm>
          <a:prstGeom prst="line">
            <a:avLst/>
          </a:prstGeom>
          <a:ln w="25400">
            <a:solidFill>
              <a:srgbClr val="A9BCC4"/>
            </a:solidFill>
          </a:ln>
        </p:spPr>
        <p:txBody>
          <a:bodyPr lIns="45719" rIns="45719"/>
          <a:lstStyle/>
          <a:p>
            <a:endParaRPr/>
          </a:p>
        </p:txBody>
      </p:sp>
      <p:sp>
        <p:nvSpPr>
          <p:cNvPr id="199" name="Shape 474">
            <a:extLst>
              <a:ext uri="{FF2B5EF4-FFF2-40B4-BE49-F238E27FC236}">
                <a16:creationId xmlns:a16="http://schemas.microsoft.com/office/drawing/2014/main" id="{F418FEFA-443F-F049-B78B-4631D5A176D3}"/>
              </a:ext>
            </a:extLst>
          </p:cNvPr>
          <p:cNvSpPr/>
          <p:nvPr/>
        </p:nvSpPr>
        <p:spPr>
          <a:xfrm flipV="1">
            <a:off x="2910717" y="1840664"/>
            <a:ext cx="15004" cy="2436684"/>
          </a:xfrm>
          <a:prstGeom prst="line">
            <a:avLst/>
          </a:prstGeom>
          <a:ln w="25400">
            <a:solidFill>
              <a:srgbClr val="A9BCC4"/>
            </a:solidFill>
          </a:ln>
        </p:spPr>
        <p:txBody>
          <a:bodyPr lIns="45719" rIns="45719"/>
          <a:lstStyle/>
          <a:p>
            <a:endParaRPr/>
          </a:p>
        </p:txBody>
      </p:sp>
      <p:grpSp>
        <p:nvGrpSpPr>
          <p:cNvPr id="200" name="Group 478">
            <a:extLst>
              <a:ext uri="{FF2B5EF4-FFF2-40B4-BE49-F238E27FC236}">
                <a16:creationId xmlns:a16="http://schemas.microsoft.com/office/drawing/2014/main" id="{32A273F6-2330-0F4C-B557-4137A18BD762}"/>
              </a:ext>
            </a:extLst>
          </p:cNvPr>
          <p:cNvGrpSpPr/>
          <p:nvPr/>
        </p:nvGrpSpPr>
        <p:grpSpPr>
          <a:xfrm>
            <a:off x="2645234" y="1316158"/>
            <a:ext cx="2073734" cy="1052854"/>
            <a:chOff x="0" y="0"/>
            <a:chExt cx="2073732" cy="1052852"/>
          </a:xfrm>
        </p:grpSpPr>
        <p:sp>
          <p:nvSpPr>
            <p:cNvPr id="201" name="Shape 475">
              <a:extLst>
                <a:ext uri="{FF2B5EF4-FFF2-40B4-BE49-F238E27FC236}">
                  <a16:creationId xmlns:a16="http://schemas.microsoft.com/office/drawing/2014/main" id="{74A759CB-2E38-E24A-85B0-B6585806D3EF}"/>
                </a:ext>
              </a:extLst>
            </p:cNvPr>
            <p:cNvSpPr/>
            <p:nvPr/>
          </p:nvSpPr>
          <p:spPr>
            <a:xfrm>
              <a:off x="-1" y="-1"/>
              <a:ext cx="610275" cy="610273"/>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02" name="Shape 476">
              <a:extLst>
                <a:ext uri="{FF2B5EF4-FFF2-40B4-BE49-F238E27FC236}">
                  <a16:creationId xmlns:a16="http://schemas.microsoft.com/office/drawing/2014/main" id="{47FA269D-657A-1341-93C6-6D04A038175A}"/>
                </a:ext>
              </a:extLst>
            </p:cNvPr>
            <p:cNvSpPr txBox="1"/>
            <p:nvPr/>
          </p:nvSpPr>
          <p:spPr>
            <a:xfrm>
              <a:off x="111067" y="91527"/>
              <a:ext cx="403077" cy="368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ctr">
                <a:defRPr sz="2400" b="1">
                  <a:solidFill>
                    <a:srgbClr val="FFFFFF"/>
                  </a:solidFill>
                </a:defRPr>
              </a:lvl1pPr>
            </a:lstStyle>
            <a:p>
              <a:r>
                <a:t>3.0</a:t>
              </a:r>
            </a:p>
          </p:txBody>
        </p:sp>
        <p:sp>
          <p:nvSpPr>
            <p:cNvPr id="203" name="Shape 477">
              <a:extLst>
                <a:ext uri="{FF2B5EF4-FFF2-40B4-BE49-F238E27FC236}">
                  <a16:creationId xmlns:a16="http://schemas.microsoft.com/office/drawing/2014/main" id="{08649457-576C-9D44-B2C1-CFA5D7FCF6EF}"/>
                </a:ext>
              </a:extLst>
            </p:cNvPr>
            <p:cNvSpPr txBox="1"/>
            <p:nvPr/>
          </p:nvSpPr>
          <p:spPr>
            <a:xfrm>
              <a:off x="703440" y="138452"/>
              <a:ext cx="1370293" cy="914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sz="1500">
                  <a:solidFill>
                    <a:srgbClr val="535353"/>
                  </a:solidFill>
                </a:defRPr>
              </a:pPr>
              <a:r>
                <a:t>Flash Charts</a:t>
              </a:r>
            </a:p>
            <a:p>
              <a:pPr>
                <a:defRPr sz="1500">
                  <a:solidFill>
                    <a:srgbClr val="535353"/>
                  </a:solidFill>
                </a:defRPr>
              </a:pPr>
              <a:r>
                <a:t>PDF Printing</a:t>
              </a:r>
            </a:p>
            <a:p>
              <a:pPr>
                <a:defRPr sz="1500">
                  <a:solidFill>
                    <a:srgbClr val="535353"/>
                  </a:solidFill>
                </a:defRPr>
              </a:pPr>
              <a:r>
                <a:t>Access Migration</a:t>
              </a:r>
            </a:p>
            <a:p>
              <a:pPr>
                <a:defRPr sz="1500">
                  <a:solidFill>
                    <a:srgbClr val="535353"/>
                  </a:solidFill>
                </a:defRPr>
              </a:pPr>
              <a:r>
                <a:t>Tabular Forms</a:t>
              </a:r>
            </a:p>
          </p:txBody>
        </p:sp>
      </p:grpSp>
      <p:sp>
        <p:nvSpPr>
          <p:cNvPr id="204" name="Shape 479">
            <a:extLst>
              <a:ext uri="{FF2B5EF4-FFF2-40B4-BE49-F238E27FC236}">
                <a16:creationId xmlns:a16="http://schemas.microsoft.com/office/drawing/2014/main" id="{31D82B5D-694A-9E4F-8715-14242928641D}"/>
              </a:ext>
            </a:extLst>
          </p:cNvPr>
          <p:cNvSpPr/>
          <p:nvPr/>
        </p:nvSpPr>
        <p:spPr>
          <a:xfrm flipV="1">
            <a:off x="4904434" y="4603799"/>
            <a:ext cx="1" cy="264964"/>
          </a:xfrm>
          <a:prstGeom prst="line">
            <a:avLst/>
          </a:prstGeom>
          <a:ln w="25400">
            <a:solidFill>
              <a:srgbClr val="A9BCC4"/>
            </a:solidFill>
          </a:ln>
        </p:spPr>
        <p:txBody>
          <a:bodyPr lIns="45719" rIns="45719"/>
          <a:lstStyle/>
          <a:p>
            <a:endParaRPr/>
          </a:p>
        </p:txBody>
      </p:sp>
      <p:grpSp>
        <p:nvGrpSpPr>
          <p:cNvPr id="205" name="Group 483">
            <a:extLst>
              <a:ext uri="{FF2B5EF4-FFF2-40B4-BE49-F238E27FC236}">
                <a16:creationId xmlns:a16="http://schemas.microsoft.com/office/drawing/2014/main" id="{563A6CE4-268D-8744-831C-18639D22A102}"/>
              </a:ext>
            </a:extLst>
          </p:cNvPr>
          <p:cNvGrpSpPr/>
          <p:nvPr/>
        </p:nvGrpSpPr>
        <p:grpSpPr>
          <a:xfrm>
            <a:off x="3441309" y="5015098"/>
            <a:ext cx="2216702" cy="1099055"/>
            <a:chOff x="0" y="0"/>
            <a:chExt cx="2216700" cy="1099053"/>
          </a:xfrm>
        </p:grpSpPr>
        <p:sp>
          <p:nvSpPr>
            <p:cNvPr id="206" name="Shape 480">
              <a:extLst>
                <a:ext uri="{FF2B5EF4-FFF2-40B4-BE49-F238E27FC236}">
                  <a16:creationId xmlns:a16="http://schemas.microsoft.com/office/drawing/2014/main" id="{EC553760-3A25-884B-A057-7D8C8755717F}"/>
                </a:ext>
              </a:extLst>
            </p:cNvPr>
            <p:cNvSpPr/>
            <p:nvPr/>
          </p:nvSpPr>
          <p:spPr>
            <a:xfrm>
              <a:off x="0" y="-1"/>
              <a:ext cx="610275" cy="610273"/>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07" name="Shape 481">
              <a:extLst>
                <a:ext uri="{FF2B5EF4-FFF2-40B4-BE49-F238E27FC236}">
                  <a16:creationId xmlns:a16="http://schemas.microsoft.com/office/drawing/2014/main" id="{9890C956-0CAF-9149-983A-D98E21E40D8F}"/>
                </a:ext>
              </a:extLst>
            </p:cNvPr>
            <p:cNvSpPr txBox="1"/>
            <p:nvPr/>
          </p:nvSpPr>
          <p:spPr>
            <a:xfrm>
              <a:off x="111067" y="91527"/>
              <a:ext cx="403077" cy="368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ctr">
                <a:defRPr sz="2400" b="1">
                  <a:solidFill>
                    <a:srgbClr val="FFFFFF"/>
                  </a:solidFill>
                </a:defRPr>
              </a:lvl1pPr>
            </a:lstStyle>
            <a:p>
              <a:r>
                <a:rPr dirty="0"/>
                <a:t>4.0</a:t>
              </a:r>
            </a:p>
          </p:txBody>
        </p:sp>
        <p:sp>
          <p:nvSpPr>
            <p:cNvPr id="208" name="Shape 482">
              <a:extLst>
                <a:ext uri="{FF2B5EF4-FFF2-40B4-BE49-F238E27FC236}">
                  <a16:creationId xmlns:a16="http://schemas.microsoft.com/office/drawing/2014/main" id="{D922A251-3075-3D41-A22A-8EF611380853}"/>
                </a:ext>
              </a:extLst>
            </p:cNvPr>
            <p:cNvSpPr txBox="1"/>
            <p:nvPr/>
          </p:nvSpPr>
          <p:spPr>
            <a:xfrm>
              <a:off x="703440" y="184653"/>
              <a:ext cx="1513261" cy="914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sz="1500">
                  <a:solidFill>
                    <a:srgbClr val="535353"/>
                  </a:solidFill>
                </a:defRPr>
              </a:pPr>
              <a:r>
                <a:rPr dirty="0"/>
                <a:t>Websheets</a:t>
              </a:r>
            </a:p>
            <a:p>
              <a:pPr>
                <a:defRPr sz="1500">
                  <a:solidFill>
                    <a:srgbClr val="535353"/>
                  </a:solidFill>
                </a:defRPr>
              </a:pPr>
              <a:r>
                <a:rPr dirty="0"/>
                <a:t>Dynamic Actions</a:t>
              </a:r>
            </a:p>
            <a:p>
              <a:pPr>
                <a:defRPr sz="1500">
                  <a:solidFill>
                    <a:srgbClr val="535353"/>
                  </a:solidFill>
                </a:defRPr>
              </a:pPr>
              <a:r>
                <a:rPr dirty="0"/>
                <a:t>Plug-Ins</a:t>
              </a:r>
            </a:p>
            <a:p>
              <a:pPr>
                <a:defRPr sz="1500">
                  <a:solidFill>
                    <a:srgbClr val="535353"/>
                  </a:solidFill>
                </a:defRPr>
              </a:pPr>
              <a:r>
                <a:rPr dirty="0"/>
                <a:t>Team Development</a:t>
              </a:r>
            </a:p>
          </p:txBody>
        </p:sp>
      </p:grpSp>
      <p:grpSp>
        <p:nvGrpSpPr>
          <p:cNvPr id="209" name="Group 489">
            <a:extLst>
              <a:ext uri="{FF2B5EF4-FFF2-40B4-BE49-F238E27FC236}">
                <a16:creationId xmlns:a16="http://schemas.microsoft.com/office/drawing/2014/main" id="{9732063B-4C9C-1242-ADAE-3F51842A941F}"/>
              </a:ext>
            </a:extLst>
          </p:cNvPr>
          <p:cNvGrpSpPr/>
          <p:nvPr/>
        </p:nvGrpSpPr>
        <p:grpSpPr>
          <a:xfrm>
            <a:off x="929180" y="5015098"/>
            <a:ext cx="2403793" cy="791842"/>
            <a:chOff x="0" y="0"/>
            <a:chExt cx="2403791" cy="791841"/>
          </a:xfrm>
        </p:grpSpPr>
        <p:sp>
          <p:nvSpPr>
            <p:cNvPr id="210" name="Shape 486">
              <a:extLst>
                <a:ext uri="{FF2B5EF4-FFF2-40B4-BE49-F238E27FC236}">
                  <a16:creationId xmlns:a16="http://schemas.microsoft.com/office/drawing/2014/main" id="{2C73821C-B53E-6743-B594-1C92D656A9F5}"/>
                </a:ext>
              </a:extLst>
            </p:cNvPr>
            <p:cNvSpPr/>
            <p:nvPr/>
          </p:nvSpPr>
          <p:spPr>
            <a:xfrm>
              <a:off x="-1" y="0"/>
              <a:ext cx="610275" cy="610274"/>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11" name="Shape 487">
              <a:extLst>
                <a:ext uri="{FF2B5EF4-FFF2-40B4-BE49-F238E27FC236}">
                  <a16:creationId xmlns:a16="http://schemas.microsoft.com/office/drawing/2014/main" id="{7612EB2B-4E2C-464A-9BF5-E754C4C588E7}"/>
                </a:ext>
              </a:extLst>
            </p:cNvPr>
            <p:cNvSpPr txBox="1"/>
            <p:nvPr/>
          </p:nvSpPr>
          <p:spPr>
            <a:xfrm>
              <a:off x="111067" y="91527"/>
              <a:ext cx="403077" cy="368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ctr">
                <a:defRPr sz="2400" b="1">
                  <a:solidFill>
                    <a:srgbClr val="FFFFFF"/>
                  </a:solidFill>
                </a:defRPr>
              </a:lvl1pPr>
            </a:lstStyle>
            <a:p>
              <a:r>
                <a:t>2.0</a:t>
              </a:r>
            </a:p>
          </p:txBody>
        </p:sp>
        <p:sp>
          <p:nvSpPr>
            <p:cNvPr id="212" name="Shape 488">
              <a:extLst>
                <a:ext uri="{FF2B5EF4-FFF2-40B4-BE49-F238E27FC236}">
                  <a16:creationId xmlns:a16="http://schemas.microsoft.com/office/drawing/2014/main" id="{A048EA08-44DD-D04E-A751-78E663BA0213}"/>
                </a:ext>
              </a:extLst>
            </p:cNvPr>
            <p:cNvSpPr txBox="1"/>
            <p:nvPr/>
          </p:nvSpPr>
          <p:spPr>
            <a:xfrm>
              <a:off x="713333" y="106041"/>
              <a:ext cx="1690459" cy="685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sz="1500">
                  <a:solidFill>
                    <a:srgbClr val="535353"/>
                  </a:solidFill>
                </a:defRPr>
              </a:pPr>
              <a:r>
                <a:t>SQL Workshop</a:t>
              </a:r>
            </a:p>
            <a:p>
              <a:pPr>
                <a:defRPr sz="1500">
                  <a:solidFill>
                    <a:srgbClr val="535353"/>
                  </a:solidFill>
                </a:defRPr>
              </a:pPr>
              <a:r>
                <a:t>2.1 - Oracle XE</a:t>
              </a:r>
            </a:p>
            <a:p>
              <a:pPr>
                <a:defRPr sz="1500">
                  <a:solidFill>
                    <a:srgbClr val="535353"/>
                  </a:solidFill>
                </a:defRPr>
              </a:pPr>
              <a:r>
                <a:t>2.2 - Dictionary Views</a:t>
              </a:r>
            </a:p>
          </p:txBody>
        </p:sp>
      </p:grpSp>
      <p:grpSp>
        <p:nvGrpSpPr>
          <p:cNvPr id="213" name="Group 493">
            <a:extLst>
              <a:ext uri="{FF2B5EF4-FFF2-40B4-BE49-F238E27FC236}">
                <a16:creationId xmlns:a16="http://schemas.microsoft.com/office/drawing/2014/main" id="{64EAAF43-6DCD-144D-BBF0-A81799FCEC6E}"/>
              </a:ext>
            </a:extLst>
          </p:cNvPr>
          <p:cNvGrpSpPr/>
          <p:nvPr/>
        </p:nvGrpSpPr>
        <p:grpSpPr>
          <a:xfrm>
            <a:off x="6015745" y="736017"/>
            <a:ext cx="2222113" cy="791843"/>
            <a:chOff x="0" y="0"/>
            <a:chExt cx="2222111" cy="791841"/>
          </a:xfrm>
        </p:grpSpPr>
        <p:sp>
          <p:nvSpPr>
            <p:cNvPr id="214" name="Shape 490">
              <a:extLst>
                <a:ext uri="{FF2B5EF4-FFF2-40B4-BE49-F238E27FC236}">
                  <a16:creationId xmlns:a16="http://schemas.microsoft.com/office/drawing/2014/main" id="{4583F755-730D-6F44-A1E0-C9920DFCD339}"/>
                </a:ext>
              </a:extLst>
            </p:cNvPr>
            <p:cNvSpPr/>
            <p:nvPr/>
          </p:nvSpPr>
          <p:spPr>
            <a:xfrm>
              <a:off x="0" y="0"/>
              <a:ext cx="610274" cy="610274"/>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15" name="Shape 491">
              <a:extLst>
                <a:ext uri="{FF2B5EF4-FFF2-40B4-BE49-F238E27FC236}">
                  <a16:creationId xmlns:a16="http://schemas.microsoft.com/office/drawing/2014/main" id="{EE062B06-0344-2F46-9481-A22F0EFB4CA5}"/>
                </a:ext>
              </a:extLst>
            </p:cNvPr>
            <p:cNvSpPr txBox="1"/>
            <p:nvPr/>
          </p:nvSpPr>
          <p:spPr>
            <a:xfrm>
              <a:off x="111067" y="91527"/>
              <a:ext cx="403077" cy="368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ctr">
                <a:defRPr sz="2400" b="1">
                  <a:solidFill>
                    <a:srgbClr val="FFFFFF"/>
                  </a:solidFill>
                </a:defRPr>
              </a:lvl1pPr>
            </a:lstStyle>
            <a:p>
              <a:r>
                <a:rPr dirty="0"/>
                <a:t>5.0</a:t>
              </a:r>
            </a:p>
          </p:txBody>
        </p:sp>
        <p:sp>
          <p:nvSpPr>
            <p:cNvPr id="216" name="Shape 492">
              <a:extLst>
                <a:ext uri="{FF2B5EF4-FFF2-40B4-BE49-F238E27FC236}">
                  <a16:creationId xmlns:a16="http://schemas.microsoft.com/office/drawing/2014/main" id="{0F13C69F-D3E9-9E4B-B742-F4001DC2E8B1}"/>
                </a:ext>
              </a:extLst>
            </p:cNvPr>
            <p:cNvSpPr txBox="1"/>
            <p:nvPr/>
          </p:nvSpPr>
          <p:spPr>
            <a:xfrm>
              <a:off x="699457" y="106041"/>
              <a:ext cx="1522655" cy="685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sz="1500">
                  <a:solidFill>
                    <a:srgbClr val="535353"/>
                  </a:solidFill>
                </a:defRPr>
              </a:pPr>
              <a:r>
                <a:rPr dirty="0"/>
                <a:t>Page Designer (PD)</a:t>
              </a:r>
            </a:p>
            <a:p>
              <a:pPr>
                <a:defRPr sz="1500">
                  <a:solidFill>
                    <a:srgbClr val="535353"/>
                  </a:solidFill>
                </a:defRPr>
              </a:pPr>
              <a:r>
                <a:rPr dirty="0"/>
                <a:t>Universal Theme</a:t>
              </a:r>
            </a:p>
            <a:p>
              <a:pPr>
                <a:defRPr sz="1500">
                  <a:solidFill>
                    <a:srgbClr val="535353"/>
                  </a:solidFill>
                </a:defRPr>
              </a:pPr>
              <a:r>
                <a:rPr dirty="0"/>
                <a:t>Modal Dialogs</a:t>
              </a:r>
            </a:p>
          </p:txBody>
        </p:sp>
      </p:grpSp>
      <p:grpSp>
        <p:nvGrpSpPr>
          <p:cNvPr id="217" name="Group 498">
            <a:extLst>
              <a:ext uri="{FF2B5EF4-FFF2-40B4-BE49-F238E27FC236}">
                <a16:creationId xmlns:a16="http://schemas.microsoft.com/office/drawing/2014/main" id="{76C4505B-1907-2040-84E9-57558D860078}"/>
              </a:ext>
            </a:extLst>
          </p:cNvPr>
          <p:cNvGrpSpPr/>
          <p:nvPr/>
        </p:nvGrpSpPr>
        <p:grpSpPr>
          <a:xfrm>
            <a:off x="5611506" y="5103897"/>
            <a:ext cx="1575466" cy="1030748"/>
            <a:chOff x="0" y="0"/>
            <a:chExt cx="1575465" cy="1030745"/>
          </a:xfrm>
        </p:grpSpPr>
        <p:sp>
          <p:nvSpPr>
            <p:cNvPr id="218" name="Shape 494">
              <a:extLst>
                <a:ext uri="{FF2B5EF4-FFF2-40B4-BE49-F238E27FC236}">
                  <a16:creationId xmlns:a16="http://schemas.microsoft.com/office/drawing/2014/main" id="{8198EFCA-9C5A-B744-976A-DC80C016E6D0}"/>
                </a:ext>
              </a:extLst>
            </p:cNvPr>
            <p:cNvSpPr txBox="1"/>
            <p:nvPr/>
          </p:nvSpPr>
          <p:spPr>
            <a:xfrm>
              <a:off x="443618" y="92029"/>
              <a:ext cx="1131847" cy="9387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a:defRPr sz="1500">
                  <a:solidFill>
                    <a:srgbClr val="535353"/>
                  </a:solidFill>
                </a:defRPr>
              </a:pPr>
              <a:r>
                <a:rPr lang="en-US" b="1" dirty="0"/>
                <a:t>2011</a:t>
              </a:r>
            </a:p>
            <a:p>
              <a:pPr>
                <a:defRPr sz="1500">
                  <a:solidFill>
                    <a:srgbClr val="535353"/>
                  </a:solidFill>
                </a:defRPr>
              </a:pPr>
              <a:r>
                <a:rPr dirty="0"/>
                <a:t>Data Upload</a:t>
              </a:r>
            </a:p>
            <a:p>
              <a:pPr>
                <a:defRPr sz="1500">
                  <a:solidFill>
                    <a:srgbClr val="535353"/>
                  </a:solidFill>
                </a:defRPr>
              </a:pPr>
              <a:r>
                <a:rPr dirty="0"/>
                <a:t>Error Handling</a:t>
              </a:r>
            </a:p>
            <a:p>
              <a:pPr>
                <a:defRPr sz="1500">
                  <a:solidFill>
                    <a:srgbClr val="535353"/>
                  </a:solidFill>
                </a:defRPr>
              </a:pPr>
              <a:r>
                <a:rPr dirty="0"/>
                <a:t>ROWID</a:t>
              </a:r>
            </a:p>
          </p:txBody>
        </p:sp>
        <p:grpSp>
          <p:nvGrpSpPr>
            <p:cNvPr id="219" name="Group 497">
              <a:extLst>
                <a:ext uri="{FF2B5EF4-FFF2-40B4-BE49-F238E27FC236}">
                  <a16:creationId xmlns:a16="http://schemas.microsoft.com/office/drawing/2014/main" id="{FDB606F8-D122-3D4F-8BF6-2B0D44F1B2DC}"/>
                </a:ext>
              </a:extLst>
            </p:cNvPr>
            <p:cNvGrpSpPr/>
            <p:nvPr/>
          </p:nvGrpSpPr>
          <p:grpSpPr>
            <a:xfrm>
              <a:off x="0" y="0"/>
              <a:ext cx="403080" cy="403080"/>
              <a:chOff x="0" y="0"/>
              <a:chExt cx="403079" cy="403079"/>
            </a:xfrm>
          </p:grpSpPr>
          <p:sp>
            <p:nvSpPr>
              <p:cNvPr id="220" name="Shape 495">
                <a:extLst>
                  <a:ext uri="{FF2B5EF4-FFF2-40B4-BE49-F238E27FC236}">
                    <a16:creationId xmlns:a16="http://schemas.microsoft.com/office/drawing/2014/main" id="{91E96F1B-FDEB-1D42-9E67-A92F16BD7257}"/>
                  </a:ext>
                </a:extLst>
              </p:cNvPr>
              <p:cNvSpPr/>
              <p:nvPr/>
            </p:nvSpPr>
            <p:spPr>
              <a:xfrm>
                <a:off x="0" y="0"/>
                <a:ext cx="403080" cy="403080"/>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21" name="Shape 496">
                <a:extLst>
                  <a:ext uri="{FF2B5EF4-FFF2-40B4-BE49-F238E27FC236}">
                    <a16:creationId xmlns:a16="http://schemas.microsoft.com/office/drawing/2014/main" id="{FE3E9B87-ECE6-4446-BBD7-716308931A05}"/>
                  </a:ext>
                </a:extLst>
              </p:cNvPr>
              <p:cNvSpPr txBox="1"/>
              <p:nvPr/>
            </p:nvSpPr>
            <p:spPr>
              <a:xfrm>
                <a:off x="68424" y="60968"/>
                <a:ext cx="266231" cy="241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1600" b="1">
                    <a:solidFill>
                      <a:srgbClr val="FFFFFF"/>
                    </a:solidFill>
                  </a:defRPr>
                </a:lvl1pPr>
              </a:lstStyle>
              <a:p>
                <a:r>
                  <a:rPr dirty="0"/>
                  <a:t>4.1</a:t>
                </a:r>
              </a:p>
            </p:txBody>
          </p:sp>
        </p:grpSp>
      </p:grpSp>
      <p:grpSp>
        <p:nvGrpSpPr>
          <p:cNvPr id="222" name="Group 503">
            <a:extLst>
              <a:ext uri="{FF2B5EF4-FFF2-40B4-BE49-F238E27FC236}">
                <a16:creationId xmlns:a16="http://schemas.microsoft.com/office/drawing/2014/main" id="{0FEEC795-438F-EE4A-A6F4-E81456FABF08}"/>
              </a:ext>
            </a:extLst>
          </p:cNvPr>
          <p:cNvGrpSpPr/>
          <p:nvPr/>
        </p:nvGrpSpPr>
        <p:grpSpPr>
          <a:xfrm>
            <a:off x="3269141" y="3192310"/>
            <a:ext cx="2127924" cy="784526"/>
            <a:chOff x="0" y="0"/>
            <a:chExt cx="2127923" cy="784525"/>
          </a:xfrm>
        </p:grpSpPr>
        <p:sp>
          <p:nvSpPr>
            <p:cNvPr id="223" name="Shape 499">
              <a:extLst>
                <a:ext uri="{FF2B5EF4-FFF2-40B4-BE49-F238E27FC236}">
                  <a16:creationId xmlns:a16="http://schemas.microsoft.com/office/drawing/2014/main" id="{89CCAAE4-A984-B84A-BAE2-300DBB7FAC0D}"/>
                </a:ext>
              </a:extLst>
            </p:cNvPr>
            <p:cNvSpPr txBox="1"/>
            <p:nvPr/>
          </p:nvSpPr>
          <p:spPr>
            <a:xfrm>
              <a:off x="443617" y="92029"/>
              <a:ext cx="1684306" cy="6924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b="1">
                  <a:solidFill>
                    <a:srgbClr val="5F5F5F"/>
                  </a:solidFill>
                </a:defRPr>
              </a:pPr>
              <a:r>
                <a:rPr sz="1500" dirty="0"/>
                <a:t>2009</a:t>
              </a:r>
            </a:p>
            <a:p>
              <a:pPr>
                <a:defRPr sz="1500">
                  <a:solidFill>
                    <a:srgbClr val="535353"/>
                  </a:solidFill>
                </a:defRPr>
              </a:pPr>
              <a:r>
                <a:rPr dirty="0"/>
                <a:t>Oracle Forms to APEX</a:t>
              </a:r>
            </a:p>
            <a:p>
              <a:pPr>
                <a:defRPr sz="1500">
                  <a:solidFill>
                    <a:srgbClr val="535353"/>
                  </a:solidFill>
                </a:defRPr>
              </a:pPr>
              <a:r>
                <a:rPr dirty="0"/>
                <a:t>Conversion</a:t>
              </a:r>
            </a:p>
          </p:txBody>
        </p:sp>
        <p:grpSp>
          <p:nvGrpSpPr>
            <p:cNvPr id="224" name="Group 502">
              <a:extLst>
                <a:ext uri="{FF2B5EF4-FFF2-40B4-BE49-F238E27FC236}">
                  <a16:creationId xmlns:a16="http://schemas.microsoft.com/office/drawing/2014/main" id="{89F474BD-E9A0-FA44-994D-29D6E2897386}"/>
                </a:ext>
              </a:extLst>
            </p:cNvPr>
            <p:cNvGrpSpPr/>
            <p:nvPr/>
          </p:nvGrpSpPr>
          <p:grpSpPr>
            <a:xfrm>
              <a:off x="0" y="0"/>
              <a:ext cx="403081" cy="403081"/>
              <a:chOff x="0" y="0"/>
              <a:chExt cx="403079" cy="403079"/>
            </a:xfrm>
          </p:grpSpPr>
          <p:sp>
            <p:nvSpPr>
              <p:cNvPr id="225" name="Shape 500">
                <a:extLst>
                  <a:ext uri="{FF2B5EF4-FFF2-40B4-BE49-F238E27FC236}">
                    <a16:creationId xmlns:a16="http://schemas.microsoft.com/office/drawing/2014/main" id="{30C0DBCD-E2DD-BE4D-995C-039F3DCD3C28}"/>
                  </a:ext>
                </a:extLst>
              </p:cNvPr>
              <p:cNvSpPr/>
              <p:nvPr/>
            </p:nvSpPr>
            <p:spPr>
              <a:xfrm>
                <a:off x="0" y="0"/>
                <a:ext cx="403080" cy="403080"/>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26" name="Shape 501">
                <a:extLst>
                  <a:ext uri="{FF2B5EF4-FFF2-40B4-BE49-F238E27FC236}">
                    <a16:creationId xmlns:a16="http://schemas.microsoft.com/office/drawing/2014/main" id="{BF87462F-C167-B642-A59B-D0C671D199B1}"/>
                  </a:ext>
                </a:extLst>
              </p:cNvPr>
              <p:cNvSpPr txBox="1"/>
              <p:nvPr/>
            </p:nvSpPr>
            <p:spPr>
              <a:xfrm>
                <a:off x="68424" y="60968"/>
                <a:ext cx="266230" cy="241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1600" b="1">
                    <a:solidFill>
                      <a:srgbClr val="FFFFFF"/>
                    </a:solidFill>
                  </a:defRPr>
                </a:lvl1pPr>
              </a:lstStyle>
              <a:p>
                <a:r>
                  <a:t>3.2</a:t>
                </a:r>
              </a:p>
            </p:txBody>
          </p:sp>
        </p:grpSp>
      </p:grpSp>
      <p:grpSp>
        <p:nvGrpSpPr>
          <p:cNvPr id="227" name="Group 508">
            <a:extLst>
              <a:ext uri="{FF2B5EF4-FFF2-40B4-BE49-F238E27FC236}">
                <a16:creationId xmlns:a16="http://schemas.microsoft.com/office/drawing/2014/main" id="{898D4E50-3103-7341-AF86-C6659471F7CA}"/>
              </a:ext>
            </a:extLst>
          </p:cNvPr>
          <p:cNvGrpSpPr/>
          <p:nvPr/>
        </p:nvGrpSpPr>
        <p:grpSpPr>
          <a:xfrm>
            <a:off x="7092271" y="5124941"/>
            <a:ext cx="1973844" cy="1015360"/>
            <a:chOff x="0" y="0"/>
            <a:chExt cx="1973843" cy="1015357"/>
          </a:xfrm>
        </p:grpSpPr>
        <p:sp>
          <p:nvSpPr>
            <p:cNvPr id="228" name="Shape 504">
              <a:extLst>
                <a:ext uri="{FF2B5EF4-FFF2-40B4-BE49-F238E27FC236}">
                  <a16:creationId xmlns:a16="http://schemas.microsoft.com/office/drawing/2014/main" id="{B8D2D687-755A-3543-9975-BEBE6DDB6417}"/>
                </a:ext>
              </a:extLst>
            </p:cNvPr>
            <p:cNvSpPr txBox="1"/>
            <p:nvPr/>
          </p:nvSpPr>
          <p:spPr>
            <a:xfrm>
              <a:off x="443617" y="92029"/>
              <a:ext cx="1530226" cy="923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sz="1500">
                  <a:solidFill>
                    <a:srgbClr val="535353"/>
                  </a:solidFill>
                </a:defRPr>
              </a:pPr>
              <a:r>
                <a:rPr lang="en-US" b="1" dirty="0"/>
                <a:t>2012</a:t>
              </a:r>
            </a:p>
            <a:p>
              <a:pPr>
                <a:defRPr sz="1500">
                  <a:solidFill>
                    <a:srgbClr val="535353"/>
                  </a:solidFill>
                </a:defRPr>
              </a:pPr>
              <a:r>
                <a:rPr dirty="0"/>
                <a:t>Mobile with </a:t>
              </a:r>
              <a:r>
                <a:rPr dirty="0" err="1"/>
                <a:t>JQuery</a:t>
              </a:r>
              <a:endParaRPr dirty="0"/>
            </a:p>
            <a:p>
              <a:pPr>
                <a:defRPr sz="1500">
                  <a:solidFill>
                    <a:srgbClr val="535353"/>
                  </a:solidFill>
                </a:defRPr>
              </a:pPr>
              <a:r>
                <a:rPr dirty="0"/>
                <a:t>HTML 5</a:t>
              </a:r>
            </a:p>
            <a:p>
              <a:pPr>
                <a:defRPr sz="1500">
                  <a:solidFill>
                    <a:srgbClr val="535353"/>
                  </a:solidFill>
                </a:defRPr>
              </a:pPr>
              <a:r>
                <a:rPr dirty="0"/>
                <a:t>Packaged Apps</a:t>
              </a:r>
            </a:p>
          </p:txBody>
        </p:sp>
        <p:grpSp>
          <p:nvGrpSpPr>
            <p:cNvPr id="229" name="Group 507">
              <a:extLst>
                <a:ext uri="{FF2B5EF4-FFF2-40B4-BE49-F238E27FC236}">
                  <a16:creationId xmlns:a16="http://schemas.microsoft.com/office/drawing/2014/main" id="{151092A3-8A02-C54A-829D-EC8F54E5693E}"/>
                </a:ext>
              </a:extLst>
            </p:cNvPr>
            <p:cNvGrpSpPr/>
            <p:nvPr/>
          </p:nvGrpSpPr>
          <p:grpSpPr>
            <a:xfrm>
              <a:off x="0" y="0"/>
              <a:ext cx="403080" cy="403080"/>
              <a:chOff x="0" y="0"/>
              <a:chExt cx="403079" cy="403079"/>
            </a:xfrm>
          </p:grpSpPr>
          <p:sp>
            <p:nvSpPr>
              <p:cNvPr id="230" name="Shape 505">
                <a:extLst>
                  <a:ext uri="{FF2B5EF4-FFF2-40B4-BE49-F238E27FC236}">
                    <a16:creationId xmlns:a16="http://schemas.microsoft.com/office/drawing/2014/main" id="{AA6EDFE3-11AF-2D42-AFBF-336CADE8E258}"/>
                  </a:ext>
                </a:extLst>
              </p:cNvPr>
              <p:cNvSpPr/>
              <p:nvPr/>
            </p:nvSpPr>
            <p:spPr>
              <a:xfrm>
                <a:off x="0" y="0"/>
                <a:ext cx="403080" cy="403080"/>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31" name="Shape 506">
                <a:extLst>
                  <a:ext uri="{FF2B5EF4-FFF2-40B4-BE49-F238E27FC236}">
                    <a16:creationId xmlns:a16="http://schemas.microsoft.com/office/drawing/2014/main" id="{BB85608F-C0A6-3B42-AE7F-52FC7B88D0A5}"/>
                  </a:ext>
                </a:extLst>
              </p:cNvPr>
              <p:cNvSpPr txBox="1"/>
              <p:nvPr/>
            </p:nvSpPr>
            <p:spPr>
              <a:xfrm>
                <a:off x="68424" y="60968"/>
                <a:ext cx="266230" cy="241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1600" b="1">
                    <a:solidFill>
                      <a:srgbClr val="FFFFFF"/>
                    </a:solidFill>
                  </a:defRPr>
                </a:lvl1pPr>
              </a:lstStyle>
              <a:p>
                <a:r>
                  <a:t>4.2</a:t>
                </a:r>
              </a:p>
            </p:txBody>
          </p:sp>
        </p:grpSp>
      </p:grpSp>
      <p:grpSp>
        <p:nvGrpSpPr>
          <p:cNvPr id="232" name="Group 513">
            <a:extLst>
              <a:ext uri="{FF2B5EF4-FFF2-40B4-BE49-F238E27FC236}">
                <a16:creationId xmlns:a16="http://schemas.microsoft.com/office/drawing/2014/main" id="{9B8C8D4C-A228-2945-959B-A71F32E98C90}"/>
              </a:ext>
            </a:extLst>
          </p:cNvPr>
          <p:cNvGrpSpPr/>
          <p:nvPr/>
        </p:nvGrpSpPr>
        <p:grpSpPr>
          <a:xfrm>
            <a:off x="3269139" y="2501124"/>
            <a:ext cx="2235518" cy="553694"/>
            <a:chOff x="0" y="0"/>
            <a:chExt cx="2235516" cy="553693"/>
          </a:xfrm>
        </p:grpSpPr>
        <p:sp>
          <p:nvSpPr>
            <p:cNvPr id="233" name="Shape 509">
              <a:extLst>
                <a:ext uri="{FF2B5EF4-FFF2-40B4-BE49-F238E27FC236}">
                  <a16:creationId xmlns:a16="http://schemas.microsoft.com/office/drawing/2014/main" id="{F57031E6-7467-8942-BE82-63ED473216B0}"/>
                </a:ext>
              </a:extLst>
            </p:cNvPr>
            <p:cNvSpPr txBox="1"/>
            <p:nvPr/>
          </p:nvSpPr>
          <p:spPr>
            <a:xfrm>
              <a:off x="443617" y="92029"/>
              <a:ext cx="1791899" cy="461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b="1">
                  <a:solidFill>
                    <a:srgbClr val="5F5F5F"/>
                  </a:solidFill>
                </a:defRPr>
              </a:pPr>
              <a:r>
                <a:rPr sz="1500" dirty="0"/>
                <a:t>2008</a:t>
              </a:r>
            </a:p>
            <a:p>
              <a:pPr>
                <a:defRPr sz="1500">
                  <a:solidFill>
                    <a:srgbClr val="535353"/>
                  </a:solidFill>
                </a:defRPr>
              </a:pPr>
              <a:r>
                <a:rPr dirty="0"/>
                <a:t>Interactive Reports (IR)</a:t>
              </a:r>
            </a:p>
          </p:txBody>
        </p:sp>
        <p:grpSp>
          <p:nvGrpSpPr>
            <p:cNvPr id="234" name="Group 512">
              <a:extLst>
                <a:ext uri="{FF2B5EF4-FFF2-40B4-BE49-F238E27FC236}">
                  <a16:creationId xmlns:a16="http://schemas.microsoft.com/office/drawing/2014/main" id="{01A741A0-8A8E-A94A-8A5C-814510D0A84B}"/>
                </a:ext>
              </a:extLst>
            </p:cNvPr>
            <p:cNvGrpSpPr/>
            <p:nvPr/>
          </p:nvGrpSpPr>
          <p:grpSpPr>
            <a:xfrm>
              <a:off x="0" y="0"/>
              <a:ext cx="403080" cy="403080"/>
              <a:chOff x="0" y="0"/>
              <a:chExt cx="403079" cy="403079"/>
            </a:xfrm>
          </p:grpSpPr>
          <p:sp>
            <p:nvSpPr>
              <p:cNvPr id="235" name="Shape 510">
                <a:extLst>
                  <a:ext uri="{FF2B5EF4-FFF2-40B4-BE49-F238E27FC236}">
                    <a16:creationId xmlns:a16="http://schemas.microsoft.com/office/drawing/2014/main" id="{E5211EB1-D66F-AB4A-A5D0-346BAAAC86A7}"/>
                  </a:ext>
                </a:extLst>
              </p:cNvPr>
              <p:cNvSpPr/>
              <p:nvPr/>
            </p:nvSpPr>
            <p:spPr>
              <a:xfrm>
                <a:off x="-1" y="0"/>
                <a:ext cx="403081" cy="403080"/>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236" name="Shape 511">
                <a:extLst>
                  <a:ext uri="{FF2B5EF4-FFF2-40B4-BE49-F238E27FC236}">
                    <a16:creationId xmlns:a16="http://schemas.microsoft.com/office/drawing/2014/main" id="{E026F19A-2B54-A34A-8F65-7425E4A99CE8}"/>
                  </a:ext>
                </a:extLst>
              </p:cNvPr>
              <p:cNvSpPr txBox="1"/>
              <p:nvPr/>
            </p:nvSpPr>
            <p:spPr>
              <a:xfrm>
                <a:off x="68424" y="60968"/>
                <a:ext cx="266230" cy="241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1600" b="1">
                    <a:solidFill>
                      <a:srgbClr val="FFFFFF"/>
                    </a:solidFill>
                  </a:defRPr>
                </a:lvl1pPr>
              </a:lstStyle>
              <a:p>
                <a:r>
                  <a:t>3.1</a:t>
                </a:r>
              </a:p>
            </p:txBody>
          </p:sp>
        </p:grpSp>
      </p:grpSp>
      <p:sp>
        <p:nvSpPr>
          <p:cNvPr id="237" name="Shape 514">
            <a:extLst>
              <a:ext uri="{FF2B5EF4-FFF2-40B4-BE49-F238E27FC236}">
                <a16:creationId xmlns:a16="http://schemas.microsoft.com/office/drawing/2014/main" id="{F421088B-05B6-0E49-B0E7-8C9CD16DFA43}"/>
              </a:ext>
            </a:extLst>
          </p:cNvPr>
          <p:cNvSpPr txBox="1"/>
          <p:nvPr/>
        </p:nvSpPr>
        <p:spPr>
          <a:xfrm>
            <a:off x="9538246" y="774879"/>
            <a:ext cx="2101857" cy="161582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defRPr sz="1500">
                <a:solidFill>
                  <a:srgbClr val="535353"/>
                </a:solidFill>
              </a:defRPr>
            </a:pPr>
            <a:r>
              <a:rPr lang="en-US" b="1" dirty="0"/>
              <a:t>2016</a:t>
            </a:r>
          </a:p>
          <a:p>
            <a:pPr>
              <a:defRPr sz="1500">
                <a:solidFill>
                  <a:srgbClr val="535353"/>
                </a:solidFill>
              </a:defRPr>
            </a:pPr>
            <a:r>
              <a:rPr dirty="0"/>
              <a:t>Interactive Data Grid (IG)</a:t>
            </a:r>
          </a:p>
          <a:p>
            <a:pPr>
              <a:defRPr sz="1500">
                <a:solidFill>
                  <a:srgbClr val="535353"/>
                </a:solidFill>
              </a:defRPr>
            </a:pPr>
            <a:r>
              <a:rPr dirty="0"/>
              <a:t>JET Charts</a:t>
            </a:r>
          </a:p>
          <a:p>
            <a:pPr>
              <a:defRPr sz="1500">
                <a:solidFill>
                  <a:srgbClr val="535353"/>
                </a:solidFill>
              </a:defRPr>
            </a:pPr>
            <a:r>
              <a:rPr dirty="0"/>
              <a:t>Live Template Options</a:t>
            </a:r>
          </a:p>
          <a:p>
            <a:pPr>
              <a:defRPr sz="1500">
                <a:solidFill>
                  <a:srgbClr val="535353"/>
                </a:solidFill>
              </a:defRPr>
            </a:pPr>
            <a:r>
              <a:rPr dirty="0"/>
              <a:t>Improved Universal Theme</a:t>
            </a:r>
          </a:p>
          <a:p>
            <a:pPr>
              <a:defRPr sz="1500">
                <a:solidFill>
                  <a:srgbClr val="535353"/>
                </a:solidFill>
              </a:defRPr>
            </a:pPr>
            <a:r>
              <a:rPr dirty="0"/>
              <a:t>Font APEX</a:t>
            </a:r>
          </a:p>
          <a:p>
            <a:pPr>
              <a:defRPr sz="1500">
                <a:solidFill>
                  <a:srgbClr val="535353"/>
                </a:solidFill>
              </a:defRPr>
            </a:pPr>
            <a:r>
              <a:rPr dirty="0"/>
              <a:t>Improved Packaged Apps</a:t>
            </a:r>
          </a:p>
        </p:txBody>
      </p:sp>
      <p:grpSp>
        <p:nvGrpSpPr>
          <p:cNvPr id="238" name="Group 517">
            <a:extLst>
              <a:ext uri="{FF2B5EF4-FFF2-40B4-BE49-F238E27FC236}">
                <a16:creationId xmlns:a16="http://schemas.microsoft.com/office/drawing/2014/main" id="{04716888-236D-764A-91CF-9D71FACE192C}"/>
              </a:ext>
            </a:extLst>
          </p:cNvPr>
          <p:cNvGrpSpPr/>
          <p:nvPr/>
        </p:nvGrpSpPr>
        <p:grpSpPr>
          <a:xfrm>
            <a:off x="9048411" y="776579"/>
            <a:ext cx="403081" cy="403081"/>
            <a:chOff x="0" y="0"/>
            <a:chExt cx="403079" cy="403079"/>
          </a:xfrm>
        </p:grpSpPr>
        <p:sp>
          <p:nvSpPr>
            <p:cNvPr id="239" name="Shape 515">
              <a:extLst>
                <a:ext uri="{FF2B5EF4-FFF2-40B4-BE49-F238E27FC236}">
                  <a16:creationId xmlns:a16="http://schemas.microsoft.com/office/drawing/2014/main" id="{38E51DAB-6C5B-6042-BC4A-6A23ECA53F06}"/>
                </a:ext>
              </a:extLst>
            </p:cNvPr>
            <p:cNvSpPr/>
            <p:nvPr/>
          </p:nvSpPr>
          <p:spPr>
            <a:xfrm>
              <a:off x="-1" y="0"/>
              <a:ext cx="403081" cy="403080"/>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dirty="0"/>
            </a:p>
          </p:txBody>
        </p:sp>
        <p:sp>
          <p:nvSpPr>
            <p:cNvPr id="240" name="Shape 516">
              <a:extLst>
                <a:ext uri="{FF2B5EF4-FFF2-40B4-BE49-F238E27FC236}">
                  <a16:creationId xmlns:a16="http://schemas.microsoft.com/office/drawing/2014/main" id="{44DFE445-EBF2-5E47-A928-67F6B9D24681}"/>
                </a:ext>
              </a:extLst>
            </p:cNvPr>
            <p:cNvSpPr txBox="1"/>
            <p:nvPr/>
          </p:nvSpPr>
          <p:spPr>
            <a:xfrm>
              <a:off x="68424" y="60968"/>
              <a:ext cx="266230" cy="241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1600" b="1">
                  <a:solidFill>
                    <a:srgbClr val="FFFFFF"/>
                  </a:solidFill>
                </a:defRPr>
              </a:lvl1pPr>
            </a:lstStyle>
            <a:p>
              <a:r>
                <a:rPr dirty="0"/>
                <a:t>5.1</a:t>
              </a:r>
            </a:p>
          </p:txBody>
        </p:sp>
      </p:grpSp>
      <p:sp>
        <p:nvSpPr>
          <p:cNvPr id="244" name="Rectangle 2">
            <a:extLst>
              <a:ext uri="{FF2B5EF4-FFF2-40B4-BE49-F238E27FC236}">
                <a16:creationId xmlns:a16="http://schemas.microsoft.com/office/drawing/2014/main" id="{71CCB21B-F81E-DF4E-B0B2-4E88833C539D}"/>
              </a:ext>
            </a:extLst>
          </p:cNvPr>
          <p:cNvSpPr txBox="1"/>
          <p:nvPr/>
        </p:nvSpPr>
        <p:spPr>
          <a:xfrm>
            <a:off x="9921029" y="5136967"/>
            <a:ext cx="1992297" cy="10156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defRPr sz="1500">
                <a:solidFill>
                  <a:srgbClr val="5F5F5F"/>
                </a:solidFill>
              </a:defRPr>
            </a:pPr>
            <a:r>
              <a:rPr lang="en-US" dirty="0"/>
              <a:t>Create App Wizard</a:t>
            </a:r>
          </a:p>
          <a:p>
            <a:pPr>
              <a:defRPr sz="1500">
                <a:solidFill>
                  <a:srgbClr val="5F5F5F"/>
                </a:solidFill>
              </a:defRPr>
            </a:pPr>
            <a:r>
              <a:rPr lang="en-US" dirty="0"/>
              <a:t>REST &amp; </a:t>
            </a:r>
            <a:r>
              <a:rPr dirty="0"/>
              <a:t>Remote SQL</a:t>
            </a:r>
          </a:p>
          <a:p>
            <a:pPr>
              <a:defRPr sz="1500">
                <a:solidFill>
                  <a:srgbClr val="5F5F5F"/>
                </a:solidFill>
              </a:defRPr>
            </a:pPr>
            <a:r>
              <a:rPr lang="en-US" dirty="0"/>
              <a:t>Oracle </a:t>
            </a:r>
            <a:r>
              <a:rPr dirty="0"/>
              <a:t>JET upgrade</a:t>
            </a:r>
          </a:p>
          <a:p>
            <a:pPr>
              <a:defRPr sz="1500">
                <a:solidFill>
                  <a:srgbClr val="5F5F5F"/>
                </a:solidFill>
              </a:defRPr>
            </a:pPr>
            <a:r>
              <a:rPr lang="en-US" dirty="0"/>
              <a:t>New </a:t>
            </a:r>
            <a:r>
              <a:rPr dirty="0"/>
              <a:t>REST Workshop</a:t>
            </a:r>
            <a:r>
              <a:rPr lang="en-US" dirty="0"/>
              <a:t>`</a:t>
            </a:r>
            <a:endParaRPr dirty="0"/>
          </a:p>
        </p:txBody>
      </p:sp>
      <p:sp>
        <p:nvSpPr>
          <p:cNvPr id="246" name="Shape 467">
            <a:extLst>
              <a:ext uri="{FF2B5EF4-FFF2-40B4-BE49-F238E27FC236}">
                <a16:creationId xmlns:a16="http://schemas.microsoft.com/office/drawing/2014/main" id="{18AF7388-C2B9-3E4C-9457-85E5D66316DB}"/>
              </a:ext>
            </a:extLst>
          </p:cNvPr>
          <p:cNvSpPr/>
          <p:nvPr/>
        </p:nvSpPr>
        <p:spPr>
          <a:xfrm flipV="1">
            <a:off x="9411472" y="3085547"/>
            <a:ext cx="1" cy="1204212"/>
          </a:xfrm>
          <a:prstGeom prst="line">
            <a:avLst/>
          </a:prstGeom>
          <a:ln w="25400">
            <a:solidFill>
              <a:srgbClr val="A9BCC4"/>
            </a:solidFill>
          </a:ln>
        </p:spPr>
        <p:txBody>
          <a:bodyPr lIns="45719" rIns="45719"/>
          <a:lstStyle/>
          <a:p>
            <a:endParaRPr/>
          </a:p>
        </p:txBody>
      </p:sp>
      <p:pic>
        <p:nvPicPr>
          <p:cNvPr id="247" name="Picture 5" descr="Picture 5">
            <a:extLst>
              <a:ext uri="{FF2B5EF4-FFF2-40B4-BE49-F238E27FC236}">
                <a16:creationId xmlns:a16="http://schemas.microsoft.com/office/drawing/2014/main" id="{76A5A2CE-6706-0F4B-86EC-1368DA2E51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3221" y="2957518"/>
            <a:ext cx="662743" cy="662743"/>
          </a:xfrm>
          <a:prstGeom prst="rect">
            <a:avLst/>
          </a:prstGeom>
          <a:ln w="12700">
            <a:miter lim="400000"/>
          </a:ln>
        </p:spPr>
      </p:pic>
      <p:pic>
        <p:nvPicPr>
          <p:cNvPr id="248" name="Picture 6" descr="Picture 6">
            <a:extLst>
              <a:ext uri="{FF2B5EF4-FFF2-40B4-BE49-F238E27FC236}">
                <a16:creationId xmlns:a16="http://schemas.microsoft.com/office/drawing/2014/main" id="{7C832F6A-A6CE-FC47-A35D-84D31CD2F2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66105" y="3016544"/>
            <a:ext cx="647717" cy="647716"/>
          </a:xfrm>
          <a:prstGeom prst="rect">
            <a:avLst/>
          </a:prstGeom>
          <a:ln w="12700">
            <a:miter lim="400000"/>
          </a:ln>
        </p:spPr>
      </p:pic>
      <p:sp>
        <p:nvSpPr>
          <p:cNvPr id="249" name="Rectangle 87">
            <a:extLst>
              <a:ext uri="{FF2B5EF4-FFF2-40B4-BE49-F238E27FC236}">
                <a16:creationId xmlns:a16="http://schemas.microsoft.com/office/drawing/2014/main" id="{F8C46DE4-F603-BC43-809D-93B4BF2D529A}"/>
              </a:ext>
            </a:extLst>
          </p:cNvPr>
          <p:cNvSpPr txBox="1"/>
          <p:nvPr/>
        </p:nvSpPr>
        <p:spPr>
          <a:xfrm>
            <a:off x="6650013" y="3068499"/>
            <a:ext cx="704678"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1500">
                <a:solidFill>
                  <a:srgbClr val="5F5F5F"/>
                </a:solidFill>
              </a:defRPr>
            </a:lvl1pPr>
          </a:lstStyle>
          <a:p>
            <a:r>
              <a:rPr dirty="0"/>
              <a:t>Schema</a:t>
            </a:r>
            <a:endParaRPr lang="en-US" dirty="0"/>
          </a:p>
          <a:p>
            <a:r>
              <a:rPr dirty="0"/>
              <a:t>Service</a:t>
            </a:r>
          </a:p>
        </p:txBody>
      </p:sp>
      <p:sp>
        <p:nvSpPr>
          <p:cNvPr id="250" name="Rectangle 88">
            <a:extLst>
              <a:ext uri="{FF2B5EF4-FFF2-40B4-BE49-F238E27FC236}">
                <a16:creationId xmlns:a16="http://schemas.microsoft.com/office/drawing/2014/main" id="{328A0E52-DD0F-5D47-B9B6-0A2AE6D54808}"/>
              </a:ext>
            </a:extLst>
          </p:cNvPr>
          <p:cNvSpPr txBox="1"/>
          <p:nvPr/>
        </p:nvSpPr>
        <p:spPr>
          <a:xfrm>
            <a:off x="9780244" y="2908911"/>
            <a:ext cx="1200717"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1500">
                <a:solidFill>
                  <a:srgbClr val="5F5F5F"/>
                </a:solidFill>
              </a:defRPr>
            </a:lvl1pPr>
          </a:lstStyle>
          <a:p>
            <a:r>
              <a:rPr dirty="0"/>
              <a:t>E</a:t>
            </a:r>
            <a:r>
              <a:rPr lang="en-US" dirty="0"/>
              <a:t>xadata </a:t>
            </a:r>
            <a:r>
              <a:rPr dirty="0"/>
              <a:t>E</a:t>
            </a:r>
            <a:r>
              <a:rPr lang="en-US" dirty="0"/>
              <a:t>xpress </a:t>
            </a:r>
          </a:p>
          <a:p>
            <a:r>
              <a:rPr lang="en-US" dirty="0"/>
              <a:t>Cloud Service</a:t>
            </a:r>
            <a:endParaRPr dirty="0"/>
          </a:p>
        </p:txBody>
      </p:sp>
      <p:sp>
        <p:nvSpPr>
          <p:cNvPr id="251" name="Shape 464">
            <a:extLst>
              <a:ext uri="{FF2B5EF4-FFF2-40B4-BE49-F238E27FC236}">
                <a16:creationId xmlns:a16="http://schemas.microsoft.com/office/drawing/2014/main" id="{8176CDD3-87E5-354E-97A8-D807BC933598}"/>
              </a:ext>
            </a:extLst>
          </p:cNvPr>
          <p:cNvSpPr txBox="1"/>
          <p:nvPr/>
        </p:nvSpPr>
        <p:spPr>
          <a:xfrm>
            <a:off x="10683065" y="4338642"/>
            <a:ext cx="476152" cy="279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defRPr>
            </a:lvl1pPr>
          </a:lstStyle>
          <a:p>
            <a:r>
              <a:t>2018</a:t>
            </a:r>
          </a:p>
        </p:txBody>
      </p:sp>
      <p:sp>
        <p:nvSpPr>
          <p:cNvPr id="252" name="Shape 467">
            <a:extLst>
              <a:ext uri="{FF2B5EF4-FFF2-40B4-BE49-F238E27FC236}">
                <a16:creationId xmlns:a16="http://schemas.microsoft.com/office/drawing/2014/main" id="{C4ABD489-E844-4747-8298-BFE417F3655E}"/>
              </a:ext>
            </a:extLst>
          </p:cNvPr>
          <p:cNvSpPr/>
          <p:nvPr/>
        </p:nvSpPr>
        <p:spPr>
          <a:xfrm>
            <a:off x="3746882" y="4863928"/>
            <a:ext cx="1157552" cy="725"/>
          </a:xfrm>
          <a:prstGeom prst="line">
            <a:avLst/>
          </a:prstGeom>
          <a:ln w="25400">
            <a:solidFill>
              <a:srgbClr val="A9BCC4"/>
            </a:solidFill>
          </a:ln>
        </p:spPr>
        <p:txBody>
          <a:bodyPr lIns="45719" rIns="45719"/>
          <a:lstStyle/>
          <a:p>
            <a:endParaRPr/>
          </a:p>
        </p:txBody>
      </p:sp>
      <p:sp>
        <p:nvSpPr>
          <p:cNvPr id="259" name="Shape 467">
            <a:extLst>
              <a:ext uri="{FF2B5EF4-FFF2-40B4-BE49-F238E27FC236}">
                <a16:creationId xmlns:a16="http://schemas.microsoft.com/office/drawing/2014/main" id="{FCFD955E-A585-444E-8AAC-9AF2CB756A4D}"/>
              </a:ext>
            </a:extLst>
          </p:cNvPr>
          <p:cNvSpPr/>
          <p:nvPr/>
        </p:nvSpPr>
        <p:spPr>
          <a:xfrm>
            <a:off x="9555067" y="4926428"/>
            <a:ext cx="1362110" cy="16702"/>
          </a:xfrm>
          <a:prstGeom prst="line">
            <a:avLst/>
          </a:prstGeom>
          <a:ln w="25400">
            <a:solidFill>
              <a:srgbClr val="A9BCC4"/>
            </a:solidFill>
          </a:ln>
        </p:spPr>
        <p:txBody>
          <a:bodyPr lIns="45719" rIns="45719"/>
          <a:lstStyle/>
          <a:p>
            <a:endParaRPr/>
          </a:p>
        </p:txBody>
      </p:sp>
      <p:sp>
        <p:nvSpPr>
          <p:cNvPr id="263" name="Application Express"/>
          <p:cNvSpPr txBox="1">
            <a:spLocks/>
          </p:cNvSpPr>
          <p:nvPr/>
        </p:nvSpPr>
        <p:spPr>
          <a:xfrm>
            <a:off x="531812" y="406400"/>
            <a:ext cx="11381514" cy="889000"/>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spcAft>
                <a:spcPts val="600"/>
              </a:spcAft>
            </a:pPr>
            <a:r>
              <a:rPr lang="en-US" dirty="0"/>
              <a:t>Oracle APEX </a:t>
            </a:r>
          </a:p>
          <a:p>
            <a:r>
              <a:rPr lang="en-US" sz="2400" dirty="0">
                <a:solidFill>
                  <a:srgbClr val="FF0000"/>
                </a:solidFill>
              </a:rPr>
              <a:t>History</a:t>
            </a:r>
          </a:p>
        </p:txBody>
      </p:sp>
      <p:grpSp>
        <p:nvGrpSpPr>
          <p:cNvPr id="94" name="Group 483">
            <a:extLst>
              <a:ext uri="{FF2B5EF4-FFF2-40B4-BE49-F238E27FC236}">
                <a16:creationId xmlns:a16="http://schemas.microsoft.com/office/drawing/2014/main" id="{7EC52203-5D08-9445-82A8-EE52244DCB7C}"/>
              </a:ext>
            </a:extLst>
          </p:cNvPr>
          <p:cNvGrpSpPr/>
          <p:nvPr/>
        </p:nvGrpSpPr>
        <p:grpSpPr>
          <a:xfrm>
            <a:off x="9239967" y="5075842"/>
            <a:ext cx="703506" cy="610274"/>
            <a:chOff x="0" y="-1"/>
            <a:chExt cx="703505" cy="610273"/>
          </a:xfrm>
        </p:grpSpPr>
        <p:sp>
          <p:nvSpPr>
            <p:cNvPr id="101" name="Shape 480">
              <a:extLst>
                <a:ext uri="{FF2B5EF4-FFF2-40B4-BE49-F238E27FC236}">
                  <a16:creationId xmlns:a16="http://schemas.microsoft.com/office/drawing/2014/main" id="{096F3FC2-FA69-374C-B180-287618574DB3}"/>
                </a:ext>
              </a:extLst>
            </p:cNvPr>
            <p:cNvSpPr/>
            <p:nvPr/>
          </p:nvSpPr>
          <p:spPr>
            <a:xfrm>
              <a:off x="0" y="-1"/>
              <a:ext cx="610275" cy="610273"/>
            </a:xfrm>
            <a:prstGeom prst="ellipse">
              <a:avLst/>
            </a:prstGeom>
            <a:solidFill>
              <a:srgbClr val="FF0000"/>
            </a:solidFill>
            <a:ln w="12700" cap="flat">
              <a:noFill/>
              <a:miter lim="400000"/>
            </a:ln>
            <a:effectLst/>
          </p:spPr>
          <p:txBody>
            <a:bodyPr wrap="square" lIns="45719" tIns="45719" rIns="45719" bIns="45719" numCol="1" anchor="ctr">
              <a:noAutofit/>
            </a:bodyPr>
            <a:lstStyle/>
            <a:p>
              <a:pPr>
                <a:defRPr>
                  <a:solidFill>
                    <a:srgbClr val="5F5F5F"/>
                  </a:solidFill>
                </a:defRPr>
              </a:pPr>
              <a:endParaRPr/>
            </a:p>
          </p:txBody>
        </p:sp>
        <p:sp>
          <p:nvSpPr>
            <p:cNvPr id="102" name="Shape 481">
              <a:extLst>
                <a:ext uri="{FF2B5EF4-FFF2-40B4-BE49-F238E27FC236}">
                  <a16:creationId xmlns:a16="http://schemas.microsoft.com/office/drawing/2014/main" id="{811EDE75-4F86-9A4B-96F2-337D9781CCF1}"/>
                </a:ext>
              </a:extLst>
            </p:cNvPr>
            <p:cNvSpPr txBox="1"/>
            <p:nvPr/>
          </p:nvSpPr>
          <p:spPr>
            <a:xfrm>
              <a:off x="38492" y="91527"/>
              <a:ext cx="548228" cy="36933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ctr">
                <a:defRPr sz="2400" b="1">
                  <a:solidFill>
                    <a:srgbClr val="FFFFFF"/>
                  </a:solidFill>
                </a:defRPr>
              </a:lvl1pPr>
            </a:lstStyle>
            <a:p>
              <a:r>
                <a:rPr lang="en-US" dirty="0"/>
                <a:t>18.1</a:t>
              </a:r>
              <a:endParaRPr dirty="0"/>
            </a:p>
          </p:txBody>
        </p:sp>
        <p:sp>
          <p:nvSpPr>
            <p:cNvPr id="103" name="Shape 482">
              <a:extLst>
                <a:ext uri="{FF2B5EF4-FFF2-40B4-BE49-F238E27FC236}">
                  <a16:creationId xmlns:a16="http://schemas.microsoft.com/office/drawing/2014/main" id="{589906B0-1EFF-F04F-91B1-DB6917F2AEF0}"/>
                </a:ext>
              </a:extLst>
            </p:cNvPr>
            <p:cNvSpPr txBox="1"/>
            <p:nvPr/>
          </p:nvSpPr>
          <p:spPr>
            <a:xfrm>
              <a:off x="703440" y="184653"/>
              <a:ext cx="65" cy="2308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a:defRPr sz="1500">
                  <a:solidFill>
                    <a:srgbClr val="535353"/>
                  </a:solidFill>
                </a:defRPr>
              </a:pPr>
              <a:endParaRPr dirty="0"/>
            </a:p>
          </p:txBody>
        </p:sp>
      </p:grpSp>
      <p:sp>
        <p:nvSpPr>
          <p:cNvPr id="105" name="Shape 474">
            <a:extLst>
              <a:ext uri="{FF2B5EF4-FFF2-40B4-BE49-F238E27FC236}">
                <a16:creationId xmlns:a16="http://schemas.microsoft.com/office/drawing/2014/main" id="{1E9EF33A-4C2E-3F47-A1DE-0442AF44F540}"/>
              </a:ext>
            </a:extLst>
          </p:cNvPr>
          <p:cNvSpPr/>
          <p:nvPr/>
        </p:nvSpPr>
        <p:spPr>
          <a:xfrm flipV="1">
            <a:off x="8626752" y="2183595"/>
            <a:ext cx="10179" cy="2130528"/>
          </a:xfrm>
          <a:prstGeom prst="line">
            <a:avLst/>
          </a:prstGeom>
          <a:ln w="25400">
            <a:solidFill>
              <a:srgbClr val="A9BCC4"/>
            </a:solidFill>
          </a:ln>
        </p:spPr>
        <p:txBody>
          <a:bodyPr lIns="45719" rIns="45719"/>
          <a:lstStyle/>
          <a:p>
            <a:endParaRPr/>
          </a:p>
        </p:txBody>
      </p:sp>
      <p:sp>
        <p:nvSpPr>
          <p:cNvPr id="106" name="Shape 467">
            <a:extLst>
              <a:ext uri="{FF2B5EF4-FFF2-40B4-BE49-F238E27FC236}">
                <a16:creationId xmlns:a16="http://schemas.microsoft.com/office/drawing/2014/main" id="{6F9A442D-83B5-6C4F-B677-8D1B03FA8D73}"/>
              </a:ext>
            </a:extLst>
          </p:cNvPr>
          <p:cNvSpPr/>
          <p:nvPr/>
        </p:nvSpPr>
        <p:spPr>
          <a:xfrm flipV="1">
            <a:off x="6300515" y="2196413"/>
            <a:ext cx="2326237" cy="952"/>
          </a:xfrm>
          <a:prstGeom prst="line">
            <a:avLst/>
          </a:prstGeom>
          <a:ln w="25400">
            <a:solidFill>
              <a:srgbClr val="A9BCC4"/>
            </a:solidFill>
          </a:ln>
        </p:spPr>
        <p:txBody>
          <a:bodyPr lIns="45719" rIns="45719"/>
          <a:lstStyle/>
          <a:p>
            <a:endParaRPr/>
          </a:p>
        </p:txBody>
      </p:sp>
    </p:spTree>
    <p:extLst>
      <p:ext uri="{BB962C8B-B14F-4D97-AF65-F5344CB8AC3E}">
        <p14:creationId xmlns:p14="http://schemas.microsoft.com/office/powerpoint/2010/main" val="19557159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16</a:t>
            </a:fld>
            <a:endParaRPr lang="uk-UA"/>
          </a:p>
        </p:txBody>
      </p:sp>
      <p:sp>
        <p:nvSpPr>
          <p:cNvPr id="18" name="Text Box 2"/>
          <p:cNvSpPr txBox="1">
            <a:spLocks noChangeArrowheads="1"/>
          </p:cNvSpPr>
          <p:nvPr/>
        </p:nvSpPr>
        <p:spPr bwMode="auto">
          <a:xfrm>
            <a:off x="490076" y="1514719"/>
            <a:ext cx="5385621" cy="5467363"/>
          </a:xfrm>
          <a:prstGeom prst="rect">
            <a:avLst/>
          </a:prstGeom>
          <a:noFill/>
          <a:ln w="9525">
            <a:noFill/>
            <a:round/>
            <a:headEnd/>
            <a:tailEnd/>
          </a:ln>
        </p:spPr>
        <p:txBody>
          <a:bodyPr lIns="122762" tIns="61381" rIns="122762" bIns="61381"/>
          <a:lstStyle/>
          <a:p>
            <a:pPr marL="291815"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Over 500,00 developers worldwide</a:t>
            </a:r>
          </a:p>
          <a:p>
            <a:pPr marL="748650" lvl="1"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1998" dirty="0"/>
              <a:t>Estimated from support requests, downloads, conferences, discussion forum activity</a:t>
            </a:r>
          </a:p>
          <a:p>
            <a:pPr marL="291815"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More than 100 active bloggers </a:t>
            </a:r>
            <a:br>
              <a:rPr lang="en-US" sz="2398" dirty="0"/>
            </a:br>
            <a:r>
              <a:rPr lang="en-US" sz="2398" dirty="0"/>
              <a:t>http://odtug.com/apex</a:t>
            </a:r>
          </a:p>
          <a:p>
            <a:pPr marL="291815"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hlinkClick r:id="rId3"/>
              </a:rPr>
              <a:t>http://</a:t>
            </a:r>
            <a:r>
              <a:rPr lang="en-US" sz="2398" dirty="0" err="1">
                <a:hlinkClick r:id="rId3"/>
              </a:rPr>
              <a:t>apex.oracle.com</a:t>
            </a:r>
            <a:r>
              <a:rPr lang="en-US" sz="2398" dirty="0">
                <a:hlinkClick r:id="rId3"/>
              </a:rPr>
              <a:t>/community</a:t>
            </a:r>
            <a:br>
              <a:rPr lang="en-US" sz="2398" dirty="0">
                <a:hlinkClick r:id="rId3"/>
              </a:rPr>
            </a:br>
            <a:r>
              <a:rPr lang="en-US" sz="2398" dirty="0"/>
              <a:t>Consulting companies, books, success stories, quotes, commercial apps</a:t>
            </a:r>
          </a:p>
        </p:txBody>
      </p:sp>
      <p:sp>
        <p:nvSpPr>
          <p:cNvPr id="20" name="Shape 639"/>
          <p:cNvSpPr/>
          <p:nvPr/>
        </p:nvSpPr>
        <p:spPr>
          <a:xfrm>
            <a:off x="536575" y="914400"/>
            <a:ext cx="11048998" cy="424732"/>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marL="228600" indent="-228600">
              <a:lnSpc>
                <a:spcPct val="90000"/>
              </a:lnSpc>
              <a:spcBef>
                <a:spcPts val="1200"/>
              </a:spcBef>
              <a:defRPr sz="2400" b="1">
                <a:solidFill>
                  <a:schemeClr val="accent1"/>
                </a:solidFill>
              </a:defRPr>
            </a:lvl1pPr>
          </a:lstStyle>
          <a:p>
            <a:r>
              <a:rPr lang="en-US" b="0" dirty="0"/>
              <a:t>Community</a:t>
            </a:r>
            <a:endParaRPr b="0" dirty="0"/>
          </a:p>
        </p:txBody>
      </p:sp>
      <p:sp>
        <p:nvSpPr>
          <p:cNvPr id="21" name="Shape 610"/>
          <p:cNvSpPr>
            <a:spLocks noGrp="1"/>
          </p:cNvSpPr>
          <p:nvPr>
            <p:ph type="title"/>
          </p:nvPr>
        </p:nvSpPr>
        <p:spPr>
          <a:xfrm>
            <a:off x="536575" y="406400"/>
            <a:ext cx="11125201" cy="889000"/>
          </a:xfrm>
          <a:prstGeom prst="rect">
            <a:avLst/>
          </a:prstGeom>
        </p:spPr>
        <p:txBody>
          <a:bodyPr anchor="t"/>
          <a:lstStyle/>
          <a:p>
            <a:r>
              <a:rPr b="1" dirty="0"/>
              <a:t>Oracle </a:t>
            </a:r>
            <a:r>
              <a:rPr lang="en-US" b="1" dirty="0"/>
              <a:t>APEX</a:t>
            </a:r>
            <a:endParaRPr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4376" y="1295400"/>
            <a:ext cx="6087428" cy="3973830"/>
          </a:xfrm>
          <a:prstGeom prst="rect">
            <a:avLst/>
          </a:prstGeom>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67007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17</a:t>
            </a:fld>
            <a:endParaRPr lang="uk-UA" dirty="0"/>
          </a:p>
        </p:txBody>
      </p:sp>
      <p:sp>
        <p:nvSpPr>
          <p:cNvPr id="13" name="Shape 903"/>
          <p:cNvSpPr>
            <a:spLocks noGrp="1"/>
          </p:cNvSpPr>
          <p:nvPr>
            <p:ph type="title"/>
          </p:nvPr>
        </p:nvSpPr>
        <p:spPr>
          <a:xfrm>
            <a:off x="595951" y="1273298"/>
            <a:ext cx="3980811" cy="889000"/>
          </a:xfrm>
          <a:prstGeom prst="rect">
            <a:avLst/>
          </a:prstGeom>
        </p:spPr>
        <p:txBody>
          <a:bodyPr/>
          <a:lstStyle/>
          <a:p>
            <a:r>
              <a:rPr lang="en-US" dirty="0"/>
              <a:t>http://</a:t>
            </a:r>
            <a:r>
              <a:rPr lang="en-US" dirty="0" err="1"/>
              <a:t>apex.world</a:t>
            </a:r>
            <a:endParaRPr dirty="0"/>
          </a:p>
        </p:txBody>
      </p:sp>
      <p:sp>
        <p:nvSpPr>
          <p:cNvPr id="14" name="Text Box 2"/>
          <p:cNvSpPr txBox="1">
            <a:spLocks noChangeArrowheads="1"/>
          </p:cNvSpPr>
          <p:nvPr/>
        </p:nvSpPr>
        <p:spPr bwMode="auto">
          <a:xfrm>
            <a:off x="490077" y="2291938"/>
            <a:ext cx="4765096" cy="3752603"/>
          </a:xfrm>
          <a:prstGeom prst="rect">
            <a:avLst/>
          </a:prstGeom>
          <a:noFill/>
          <a:ln w="9525">
            <a:noFill/>
            <a:round/>
            <a:headEnd/>
            <a:tailEnd/>
          </a:ln>
        </p:spPr>
        <p:txBody>
          <a:bodyPr lIns="122762" tIns="61381" rIns="122762" bIns="61381"/>
          <a:lstStyle/>
          <a:p>
            <a:pPr>
              <a:spcBef>
                <a:spcPts val="799"/>
              </a:spcBef>
              <a:buClr>
                <a:schemeClr val="tx1"/>
              </a:buClr>
              <a:buSzPct val="100000"/>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Community-authored site providing:</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Plug-ins</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Slack discussion channels</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Twitter feeds</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News</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Jobs</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Conferences</a:t>
            </a:r>
          </a:p>
          <a:p>
            <a:pPr marL="799460" lvl="1" indent="-342626">
              <a:spcBef>
                <a:spcPts val="799"/>
              </a:spcBef>
              <a:buClr>
                <a:schemeClr val="tx1">
                  <a:lumMod val="60000"/>
                  <a:lumOff val="40000"/>
                </a:schemeClr>
              </a:buClr>
              <a:buSzPct val="100000"/>
              <a:buFont typeface="Arial"/>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err="1"/>
              <a:t>Meetups</a:t>
            </a:r>
            <a:endParaRPr lang="en-US" sz="2398" dirty="0"/>
          </a:p>
        </p:txBody>
      </p:sp>
      <p:sp>
        <p:nvSpPr>
          <p:cNvPr id="16" name="Shape 639"/>
          <p:cNvSpPr/>
          <p:nvPr/>
        </p:nvSpPr>
        <p:spPr>
          <a:xfrm>
            <a:off x="460373" y="914400"/>
            <a:ext cx="11125200" cy="4247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marL="228600" indent="-228600">
              <a:lnSpc>
                <a:spcPct val="90000"/>
              </a:lnSpc>
              <a:spcBef>
                <a:spcPts val="1200"/>
              </a:spcBef>
              <a:defRPr sz="2400" b="1">
                <a:solidFill>
                  <a:schemeClr val="accent1"/>
                </a:solidFill>
              </a:defRPr>
            </a:lvl1pPr>
          </a:lstStyle>
          <a:p>
            <a:r>
              <a:rPr lang="en-US" b="0" dirty="0"/>
              <a:t>Community site built by the community for the community</a:t>
            </a:r>
            <a:endParaRPr b="0" dirty="0"/>
          </a:p>
        </p:txBody>
      </p:sp>
      <p:sp>
        <p:nvSpPr>
          <p:cNvPr id="17" name="Shape 610"/>
          <p:cNvSpPr txBox="1">
            <a:spLocks/>
          </p:cNvSpPr>
          <p:nvPr/>
        </p:nvSpPr>
        <p:spPr>
          <a:xfrm>
            <a:off x="536575" y="406400"/>
            <a:ext cx="11125201" cy="889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ormAutofit/>
          </a:bodyPr>
          <a:lst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9pPr>
          </a:lstStyle>
          <a:p>
            <a:pPr hangingPunct="1"/>
            <a:r>
              <a:rPr lang="en-US" b="1" dirty="0"/>
              <a:t>Oracle APEX</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4218" y="1683615"/>
            <a:ext cx="6704362" cy="4360926"/>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20290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18</a:t>
            </a:fld>
            <a:endParaRPr lang="uk-UA"/>
          </a:p>
        </p:txBody>
      </p:sp>
      <p:sp>
        <p:nvSpPr>
          <p:cNvPr id="8" name="Shape 903"/>
          <p:cNvSpPr>
            <a:spLocks noGrp="1"/>
          </p:cNvSpPr>
          <p:nvPr>
            <p:ph type="title"/>
          </p:nvPr>
        </p:nvSpPr>
        <p:spPr>
          <a:xfrm>
            <a:off x="490077" y="1690382"/>
            <a:ext cx="11293880" cy="916184"/>
          </a:xfrm>
          <a:prstGeom prst="rect">
            <a:avLst/>
          </a:prstGeom>
        </p:spPr>
        <p:txBody>
          <a:bodyPr/>
          <a:lstStyle/>
          <a:p>
            <a:r>
              <a:rPr dirty="0"/>
              <a:t>http://builtwithapex.com</a:t>
            </a:r>
          </a:p>
        </p:txBody>
      </p:sp>
      <p:sp>
        <p:nvSpPr>
          <p:cNvPr id="9" name="Text Box 2"/>
          <p:cNvSpPr txBox="1">
            <a:spLocks noChangeArrowheads="1"/>
          </p:cNvSpPr>
          <p:nvPr/>
        </p:nvSpPr>
        <p:spPr bwMode="auto">
          <a:xfrm>
            <a:off x="490076" y="2850079"/>
            <a:ext cx="5385621" cy="2185060"/>
          </a:xfrm>
          <a:prstGeom prst="rect">
            <a:avLst/>
          </a:prstGeom>
          <a:noFill/>
          <a:ln w="9525">
            <a:noFill/>
            <a:round/>
            <a:headEnd/>
            <a:tailEnd/>
          </a:ln>
        </p:spPr>
        <p:txBody>
          <a:bodyPr lIns="122762" tIns="61381" rIns="122762" bIns="61381"/>
          <a:lstStyle/>
          <a:p>
            <a:pPr marL="291815"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Showcases large diversity of types of applications and different themes</a:t>
            </a:r>
          </a:p>
          <a:p>
            <a:pPr marL="291815"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Launched October, 2016</a:t>
            </a:r>
          </a:p>
          <a:p>
            <a:pPr marL="291815" indent="-291815">
              <a:spcBef>
                <a:spcPts val="799"/>
              </a:spcBef>
              <a:buClr>
                <a:schemeClr val="tx1">
                  <a:lumMod val="60000"/>
                  <a:lumOff val="40000"/>
                </a:schemeClr>
              </a:buClr>
              <a:buSzPct val="100000"/>
              <a:buFont typeface="Arial" pitchFamily="34" charset="0"/>
              <a:buChar char="•"/>
              <a:tabLst>
                <a:tab pos="291815" algn="l"/>
                <a:tab pos="888133" algn="l"/>
                <a:tab pos="1486567" algn="l"/>
                <a:tab pos="2084999" algn="l"/>
                <a:tab pos="2683433" algn="l"/>
                <a:tab pos="3281864" algn="l"/>
                <a:tab pos="3880297" algn="l"/>
                <a:tab pos="4478729" algn="l"/>
                <a:tab pos="5077163" algn="l"/>
                <a:tab pos="5675595" algn="l"/>
                <a:tab pos="6274029" algn="l"/>
                <a:tab pos="6872461" algn="l"/>
                <a:tab pos="7470894" algn="l"/>
                <a:tab pos="8069325" algn="l"/>
                <a:tab pos="8667759" algn="l"/>
                <a:tab pos="9266191" algn="l"/>
                <a:tab pos="9864625" algn="l"/>
                <a:tab pos="10463057" algn="l"/>
                <a:tab pos="11061490" algn="l"/>
                <a:tab pos="11659923" algn="l"/>
                <a:tab pos="12258355" algn="l"/>
              </a:tabLst>
            </a:pPr>
            <a:r>
              <a:rPr lang="en-US" sz="2398" dirty="0"/>
              <a:t>&gt; 130 sites published, more being added daily</a:t>
            </a:r>
          </a:p>
        </p:txBody>
      </p:sp>
      <p:sp>
        <p:nvSpPr>
          <p:cNvPr id="11" name="Shape 639"/>
          <p:cNvSpPr/>
          <p:nvPr/>
        </p:nvSpPr>
        <p:spPr>
          <a:xfrm>
            <a:off x="460373" y="914400"/>
            <a:ext cx="11125200" cy="4247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marL="228600" indent="-228600">
              <a:lnSpc>
                <a:spcPct val="90000"/>
              </a:lnSpc>
              <a:spcBef>
                <a:spcPts val="1200"/>
              </a:spcBef>
              <a:defRPr sz="2400" b="1">
                <a:solidFill>
                  <a:schemeClr val="accent1"/>
                </a:solidFill>
              </a:defRPr>
            </a:lvl1pPr>
          </a:lstStyle>
          <a:p>
            <a:r>
              <a:rPr lang="en-US" b="0" dirty="0"/>
              <a:t>Internet Sites built with Oracle APEX</a:t>
            </a:r>
            <a:endParaRPr b="0" dirty="0"/>
          </a:p>
        </p:txBody>
      </p:sp>
      <p:sp>
        <p:nvSpPr>
          <p:cNvPr id="12" name="Shape 610"/>
          <p:cNvSpPr txBox="1">
            <a:spLocks/>
          </p:cNvSpPr>
          <p:nvPr/>
        </p:nvSpPr>
        <p:spPr>
          <a:xfrm>
            <a:off x="460373" y="406400"/>
            <a:ext cx="11201403" cy="889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t">
            <a:normAutofit/>
          </a:bodyPr>
          <a:lst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rgbClr val="5F5F5F"/>
                </a:solidFill>
                <a:uFillTx/>
                <a:latin typeface="+mj-lt"/>
                <a:ea typeface="+mj-ea"/>
                <a:cs typeface="+mj-cs"/>
                <a:sym typeface="Calibri"/>
              </a:defRPr>
            </a:lvl9pPr>
          </a:lstStyle>
          <a:p>
            <a:pPr hangingPunct="1"/>
            <a:r>
              <a:rPr lang="en-US" b="1" dirty="0"/>
              <a:t>Oracle APEX</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1136" y="1126767"/>
            <a:ext cx="6282690" cy="4980813"/>
          </a:xfrm>
          <a:prstGeom prst="rect">
            <a:avLst/>
          </a:prstGeom>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03485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19</a:t>
            </a:fld>
            <a:endParaRPr lang="uk-UA" dirty="0"/>
          </a:p>
        </p:txBody>
      </p:sp>
      <p:sp>
        <p:nvSpPr>
          <p:cNvPr id="10" name="Title 1"/>
          <p:cNvSpPr>
            <a:spLocks noGrp="1"/>
          </p:cNvSpPr>
          <p:nvPr>
            <p:ph type="title"/>
          </p:nvPr>
        </p:nvSpPr>
        <p:spPr>
          <a:xfrm>
            <a:off x="531812" y="406400"/>
            <a:ext cx="11125200" cy="889000"/>
          </a:xfrm>
        </p:spPr>
        <p:txBody>
          <a:bodyPr anchor="t">
            <a:noAutofit/>
          </a:bodyPr>
          <a:lstStyle/>
          <a:p>
            <a:r>
              <a:rPr lang="en-US" b="1" dirty="0"/>
              <a:t>Useful Links</a:t>
            </a:r>
          </a:p>
        </p:txBody>
      </p:sp>
      <p:sp>
        <p:nvSpPr>
          <p:cNvPr id="11" name="Content Placeholder 2"/>
          <p:cNvSpPr>
            <a:spLocks noGrp="1"/>
          </p:cNvSpPr>
          <p:nvPr>
            <p:ph idx="1"/>
          </p:nvPr>
        </p:nvSpPr>
        <p:spPr>
          <a:xfrm>
            <a:off x="796988" y="1765698"/>
            <a:ext cx="11201400" cy="4098653"/>
          </a:xfrm>
        </p:spPr>
        <p:txBody>
          <a:bodyPr>
            <a:noAutofit/>
          </a:bodyPr>
          <a:lstStyle/>
          <a:p>
            <a:pPr>
              <a:tabLst>
                <a:tab pos="5035550" algn="l"/>
              </a:tabLst>
            </a:pPr>
            <a:r>
              <a:rPr lang="en-US" dirty="0"/>
              <a:t>Free APEX Service	</a:t>
            </a:r>
            <a:r>
              <a:rPr lang="en-US" b="1" dirty="0">
                <a:hlinkClick r:id="rId3"/>
              </a:rPr>
              <a:t>https://apex.oracle.com</a:t>
            </a:r>
            <a:endParaRPr lang="en-US" dirty="0"/>
          </a:p>
          <a:p>
            <a:pPr>
              <a:tabLst>
                <a:tab pos="5035550" algn="l"/>
              </a:tabLst>
            </a:pPr>
            <a:r>
              <a:rPr lang="en-US" dirty="0"/>
              <a:t>Oracle Technology Network 	</a:t>
            </a:r>
            <a:r>
              <a:rPr lang="en-US" b="1" dirty="0">
                <a:hlinkClick r:id="rId4"/>
              </a:rPr>
              <a:t>https://apex.oracle.com/otn</a:t>
            </a:r>
            <a:endParaRPr lang="en-US" b="1" dirty="0"/>
          </a:p>
          <a:p>
            <a:pPr>
              <a:tabLst>
                <a:tab pos="5035550" algn="l"/>
                <a:tab pos="5084763" algn="l"/>
              </a:tabLst>
            </a:pPr>
            <a:r>
              <a:rPr lang="en-US" dirty="0"/>
              <a:t>APEX Community	</a:t>
            </a:r>
            <a:r>
              <a:rPr lang="en-US" b="1" dirty="0">
                <a:hlinkClick r:id="rId5"/>
              </a:rPr>
              <a:t>https://apex.oracle.com/community</a:t>
            </a:r>
            <a:endParaRPr lang="en-US" b="1" dirty="0"/>
          </a:p>
          <a:p>
            <a:pPr>
              <a:tabLst>
                <a:tab pos="5035550" algn="l"/>
                <a:tab pos="5084763" algn="l"/>
              </a:tabLst>
            </a:pPr>
            <a:r>
              <a:rPr lang="en-US" dirty="0"/>
              <a:t>APEX &amp; Low Code	</a:t>
            </a:r>
            <a:r>
              <a:rPr lang="en-US" b="1" dirty="0">
                <a:hlinkClick r:id="rId6"/>
              </a:rPr>
              <a:t>https://apex.oracle.com/lowcode</a:t>
            </a:r>
            <a:endParaRPr lang="en-US" b="1" dirty="0"/>
          </a:p>
          <a:p>
            <a:pPr>
              <a:tabLst>
                <a:tab pos="5035550" algn="l"/>
                <a:tab pos="5084763" algn="l"/>
              </a:tabLst>
            </a:pPr>
            <a:r>
              <a:rPr lang="en-US" dirty="0"/>
              <a:t>Quick SQL 	</a:t>
            </a:r>
            <a:r>
              <a:rPr lang="en-US" b="1" dirty="0">
                <a:hlinkClick r:id="rId7"/>
              </a:rPr>
              <a:t>https://apex.oracle.com/quicksql</a:t>
            </a:r>
            <a:endParaRPr lang="en-US" b="1" dirty="0"/>
          </a:p>
          <a:p>
            <a:pPr>
              <a:tabLst>
                <a:tab pos="5035550" algn="l"/>
              </a:tabLst>
            </a:pPr>
            <a:r>
              <a:rPr lang="en-US" dirty="0"/>
              <a:t>Database Cloud Services	</a:t>
            </a:r>
            <a:r>
              <a:rPr lang="en-US" b="1" dirty="0">
                <a:hlinkClick r:id="rId8"/>
              </a:rPr>
              <a:t>https://cloud.oracle.com/database</a:t>
            </a:r>
            <a:endParaRPr lang="en-US" b="1" dirty="0"/>
          </a:p>
          <a:p>
            <a:pPr>
              <a:tabLst>
                <a:tab pos="5035550" algn="l"/>
              </a:tabLst>
            </a:pPr>
            <a:r>
              <a:rPr lang="en-US" dirty="0"/>
              <a:t>Oracle Learning Library 	</a:t>
            </a:r>
            <a:r>
              <a:rPr lang="en-US" b="1" dirty="0">
                <a:hlinkClick r:id="rId9"/>
              </a:rPr>
              <a:t>https://www.oracle.com/oll</a:t>
            </a:r>
            <a:endParaRPr lang="en-US" b="1" dirty="0"/>
          </a:p>
          <a:p>
            <a:pPr>
              <a:tabLst>
                <a:tab pos="5035550" algn="l"/>
              </a:tabLst>
            </a:pPr>
            <a:r>
              <a:rPr lang="en-US" dirty="0"/>
              <a:t>Oracle APEX Education                   </a:t>
            </a:r>
            <a:r>
              <a:rPr lang="en-US" b="1" dirty="0">
                <a:hlinkClick r:id="rId10"/>
              </a:rPr>
              <a:t>https://apex.oracle.com/education</a:t>
            </a:r>
            <a:endParaRPr lang="en-US" b="1" dirty="0"/>
          </a:p>
          <a:p>
            <a:pPr>
              <a:tabLst>
                <a:tab pos="5035550" algn="l"/>
              </a:tabLst>
            </a:pPr>
            <a:endParaRPr lang="en-US" b="1" dirty="0"/>
          </a:p>
          <a:p>
            <a:pPr>
              <a:tabLst>
                <a:tab pos="5035550" algn="l"/>
              </a:tabLst>
            </a:pPr>
            <a:endParaRPr lang="en-US" sz="3200" b="1" dirty="0"/>
          </a:p>
          <a:p>
            <a:pPr>
              <a:tabLst>
                <a:tab pos="5035550" algn="l"/>
                <a:tab pos="5084763" algn="l"/>
              </a:tabLst>
            </a:pPr>
            <a:endParaRPr lang="en-US" sz="3200" b="1" dirty="0"/>
          </a:p>
          <a:p>
            <a:pPr marL="274320" lvl="1" indent="0">
              <a:buNone/>
            </a:pPr>
            <a:endParaRPr lang="en-US" sz="3200" dirty="0"/>
          </a:p>
          <a:p>
            <a:pPr lvl="1"/>
            <a:endParaRPr lang="en-US" sz="3200" dirty="0"/>
          </a:p>
        </p:txBody>
      </p:sp>
      <p:pic>
        <p:nvPicPr>
          <p:cNvPr id="12" name="Picture 1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060014" y="280035"/>
            <a:ext cx="1862174" cy="1015365"/>
          </a:xfrm>
          <a:prstGeom prst="rect">
            <a:avLst/>
          </a:prstGeom>
        </p:spPr>
      </p:pic>
      <p:sp>
        <p:nvSpPr>
          <p:cNvPr id="1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pPr>
            <a:r>
              <a:rPr kumimoji="0" lang="en-US" sz="2400" i="0" u="none" strike="noStrike" kern="1200" cap="none" spc="0" normalizeH="0" baseline="0" noProof="0" dirty="0">
                <a:ln>
                  <a:noFill/>
                </a:ln>
                <a:solidFill>
                  <a:srgbClr val="FF0000"/>
                </a:solidFill>
                <a:effectLst/>
                <a:uLnTx/>
                <a:uFillTx/>
                <a:latin typeface="+mn-lt"/>
                <a:ea typeface="+mn-ea"/>
                <a:cs typeface="+mn-cs"/>
              </a:rPr>
              <a:t>Collateral, Resources and Hosted Services</a:t>
            </a:r>
          </a:p>
        </p:txBody>
      </p:sp>
    </p:spTree>
    <p:extLst>
      <p:ext uri="{BB962C8B-B14F-4D97-AF65-F5344CB8AC3E}">
        <p14:creationId xmlns:p14="http://schemas.microsoft.com/office/powerpoint/2010/main" val="4160244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p:txBody>
          <a:bodyPr/>
          <a:lstStyle/>
          <a:p>
            <a:endParaRPr lang="en-US" dirty="0"/>
          </a:p>
          <a:p>
            <a:endParaRPr lang="en-US" dirty="0"/>
          </a:p>
          <a:p>
            <a:endParaRPr lang="en-US" dirty="0"/>
          </a:p>
          <a:p>
            <a:endParaRPr lang="en-US" dirty="0"/>
          </a:p>
          <a:p>
            <a:r>
              <a:rPr lang="en-US" dirty="0"/>
              <a:t>Presenter’s Name</a:t>
            </a:r>
          </a:p>
          <a:p>
            <a:r>
              <a:rPr lang="en-US" dirty="0"/>
              <a:t>Presenter’s Title</a:t>
            </a:r>
          </a:p>
          <a:p>
            <a:r>
              <a:rPr lang="en-US" dirty="0"/>
              <a:t>Organization, Division or Business Unit</a:t>
            </a:r>
          </a:p>
          <a:p>
            <a:r>
              <a:rPr lang="en-US" dirty="0"/>
              <a:t>Month 00, </a:t>
            </a:r>
            <a:r>
              <a:rPr lang="is-IS" dirty="0"/>
              <a:t>2018</a:t>
            </a:r>
            <a:endParaRPr lang="en-US" dirty="0"/>
          </a:p>
        </p:txBody>
      </p:sp>
      <p:pic>
        <p:nvPicPr>
          <p:cNvPr id="7" name="Picture 6"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42434" y="2283123"/>
            <a:ext cx="2792245" cy="2792245"/>
          </a:xfrm>
          <a:prstGeom prst="rect">
            <a:avLst/>
          </a:prstGeom>
        </p:spPr>
      </p:pic>
      <p:sp>
        <p:nvSpPr>
          <p:cNvPr id="8" name="Title 3"/>
          <p:cNvSpPr>
            <a:spLocks noGrp="1"/>
          </p:cNvSpPr>
          <p:nvPr>
            <p:ph type="ctrTitle"/>
          </p:nvPr>
        </p:nvSpPr>
        <p:spPr>
          <a:xfrm>
            <a:off x="531813" y="1653102"/>
            <a:ext cx="11125199" cy="1470025"/>
          </a:xfrm>
        </p:spPr>
        <p:txBody>
          <a:bodyPr/>
          <a:lstStyle/>
          <a:p>
            <a:r>
              <a:rPr lang="en-US" b="1" dirty="0"/>
              <a:t>Oracle APEX 18.1 </a:t>
            </a:r>
            <a:br>
              <a:rPr lang="en-US" b="1" dirty="0"/>
            </a:br>
            <a:r>
              <a:rPr lang="en-US" sz="3600" dirty="0"/>
              <a:t>Overview</a:t>
            </a:r>
          </a:p>
        </p:txBody>
      </p:sp>
    </p:spTree>
    <p:extLst>
      <p:ext uri="{BB962C8B-B14F-4D97-AF65-F5344CB8AC3E}">
        <p14:creationId xmlns:p14="http://schemas.microsoft.com/office/powerpoint/2010/main" val="2210698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31813" y="3495676"/>
            <a:ext cx="11125200" cy="619124"/>
          </a:xfrm>
        </p:spPr>
        <p:txBody>
          <a:bodyPr/>
          <a:lstStyle/>
          <a:p>
            <a:r>
              <a:rPr lang="en-US" dirty="0"/>
              <a:t>Product Components</a:t>
            </a:r>
          </a:p>
        </p:txBody>
      </p:sp>
      <p:sp>
        <p:nvSpPr>
          <p:cNvPr id="11" name="Text Placeholder 2"/>
          <p:cNvSpPr>
            <a:spLocks noGrp="1"/>
          </p:cNvSpPr>
          <p:nvPr>
            <p:ph type="body" idx="1"/>
          </p:nvPr>
        </p:nvSpPr>
        <p:spPr>
          <a:xfrm>
            <a:off x="531813" y="2895600"/>
            <a:ext cx="11125200" cy="457202"/>
          </a:xfrm>
        </p:spPr>
        <p:txBody>
          <a:bodyPr/>
          <a:lstStyle/>
          <a:p>
            <a:r>
              <a:rPr lang="en-US" sz="3200" dirty="0"/>
              <a:t>Oracle APEX</a:t>
            </a:r>
          </a:p>
        </p:txBody>
      </p:sp>
      <p:sp>
        <p:nvSpPr>
          <p:cNvPr id="12" name="Slide Number Placeholder 1"/>
          <p:cNvSpPr>
            <a:spLocks noGrp="1"/>
          </p:cNvSpPr>
          <p:nvPr>
            <p:ph type="sldNum" sz="quarter" idx="12"/>
          </p:nvPr>
        </p:nvSpPr>
        <p:spPr>
          <a:xfrm>
            <a:off x="11324205" y="6556248"/>
            <a:ext cx="333467" cy="182880"/>
          </a:xfrm>
        </p:spPr>
        <p:txBody>
          <a:bodyPr/>
          <a:lstStyle/>
          <a:p>
            <a:r>
              <a:rPr lang="en-US" dirty="0"/>
              <a:t>20</a:t>
            </a:r>
          </a:p>
        </p:txBody>
      </p:sp>
      <p:pic>
        <p:nvPicPr>
          <p:cNvPr id="5" name="Picture 4"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8693" y="454152"/>
            <a:ext cx="2792245" cy="2792245"/>
          </a:xfrm>
          <a:prstGeom prst="rect">
            <a:avLst/>
          </a:prstGeom>
        </p:spPr>
      </p:pic>
    </p:spTree>
    <p:extLst>
      <p:ext uri="{BB962C8B-B14F-4D97-AF65-F5344CB8AC3E}">
        <p14:creationId xmlns:p14="http://schemas.microsoft.com/office/powerpoint/2010/main" val="349949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21</a:t>
            </a:fld>
            <a:endParaRPr lang="uk-UA" dirty="0"/>
          </a:p>
        </p:txBody>
      </p:sp>
      <p:sp>
        <p:nvSpPr>
          <p:cNvPr id="13" name="Title 1"/>
          <p:cNvSpPr>
            <a:spLocks noGrp="1"/>
          </p:cNvSpPr>
          <p:nvPr>
            <p:ph type="title"/>
          </p:nvPr>
        </p:nvSpPr>
        <p:spPr>
          <a:xfrm>
            <a:off x="531812" y="406400"/>
            <a:ext cx="11125200" cy="889000"/>
          </a:xfrm>
        </p:spPr>
        <p:txBody>
          <a:bodyPr anchor="t"/>
          <a:lstStyle/>
          <a:p>
            <a:r>
              <a:rPr lang="en-US" b="1" dirty="0"/>
              <a:t>Home Page</a:t>
            </a:r>
          </a:p>
        </p:txBody>
      </p:sp>
      <p:sp>
        <p:nvSpPr>
          <p:cNvPr id="14" name="Rectangle 13"/>
          <p:cNvSpPr/>
          <p:nvPr/>
        </p:nvSpPr>
        <p:spPr>
          <a:xfrm>
            <a:off x="304800" y="5771881"/>
            <a:ext cx="11484864" cy="430865"/>
          </a:xfrm>
          <a:prstGeom prst="rect">
            <a:avLst/>
          </a:prstGeom>
        </p:spPr>
        <p:txBody>
          <a:bodyPr wrap="square" lIns="121899" tIns="60949" rIns="121899" bIns="60949">
            <a:spAutoFit/>
          </a:bodyPr>
          <a:lstStyle/>
          <a:p>
            <a:pPr algn="ctr"/>
            <a:r>
              <a:rPr lang="en-US" sz="2000" dirty="0">
                <a:solidFill>
                  <a:srgbClr val="0070C0"/>
                </a:solidFill>
              </a:rPr>
              <a:t>Comprehensive Development IDE, Web Application Development, and SQL Database Development</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212" y="850900"/>
            <a:ext cx="10058400" cy="4899439"/>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68025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22</a:t>
            </a:fld>
            <a:endParaRPr lang="uk-UA" dirty="0"/>
          </a:p>
        </p:txBody>
      </p:sp>
      <p:sp>
        <p:nvSpPr>
          <p:cNvPr id="8" name="Title 1"/>
          <p:cNvSpPr>
            <a:spLocks noGrp="1"/>
          </p:cNvSpPr>
          <p:nvPr>
            <p:ph type="title"/>
          </p:nvPr>
        </p:nvSpPr>
        <p:spPr>
          <a:xfrm>
            <a:off x="531812" y="406400"/>
            <a:ext cx="11125200" cy="889000"/>
          </a:xfrm>
        </p:spPr>
        <p:txBody>
          <a:bodyPr anchor="t"/>
          <a:lstStyle/>
          <a:p>
            <a:r>
              <a:rPr lang="en-US" b="1" dirty="0"/>
              <a:t>App Builder</a:t>
            </a:r>
          </a:p>
        </p:txBody>
      </p:sp>
      <p:sp>
        <p:nvSpPr>
          <p:cNvPr id="9" name="Rectangle 8"/>
          <p:cNvSpPr/>
          <p:nvPr/>
        </p:nvSpPr>
        <p:spPr>
          <a:xfrm>
            <a:off x="1" y="5410200"/>
            <a:ext cx="12188824" cy="861752"/>
          </a:xfrm>
          <a:prstGeom prst="rect">
            <a:avLst/>
          </a:prstGeom>
        </p:spPr>
        <p:txBody>
          <a:bodyPr wrap="square" lIns="121899" tIns="60949" rIns="121899" bIns="60949">
            <a:spAutoFit/>
          </a:bodyPr>
          <a:lstStyle/>
          <a:p>
            <a:pPr algn="ctr">
              <a:lnSpc>
                <a:spcPct val="120000"/>
              </a:lnSpc>
            </a:pPr>
            <a:r>
              <a:rPr lang="en-US" sz="2000" dirty="0">
                <a:solidFill>
                  <a:srgbClr val="0070C0"/>
                </a:solidFill>
              </a:rPr>
              <a:t>Integrated Development Environment (IDE) with Application Development Graphical "Page Designer" </a:t>
            </a:r>
          </a:p>
          <a:p>
            <a:pPr algn="ctr">
              <a:lnSpc>
                <a:spcPct val="120000"/>
              </a:lnSpc>
            </a:pPr>
            <a:r>
              <a:rPr lang="en-US" sz="2000" dirty="0">
                <a:solidFill>
                  <a:srgbClr val="0070C0"/>
                </a:solidFill>
              </a:rPr>
              <a:t>Features tight SQL and PL/SQL integration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3198" y="1638300"/>
            <a:ext cx="6543814" cy="3771900"/>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477" y="1295400"/>
            <a:ext cx="5835968" cy="3352800"/>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41676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23</a:t>
            </a:fld>
            <a:endParaRPr lang="uk-U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6095" y="890017"/>
            <a:ext cx="8622967" cy="5315712"/>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
        <p:nvSpPr>
          <p:cNvPr id="5" name="Title 1"/>
          <p:cNvSpPr>
            <a:spLocks noGrp="1"/>
          </p:cNvSpPr>
          <p:nvPr>
            <p:ph type="title"/>
          </p:nvPr>
        </p:nvSpPr>
        <p:spPr>
          <a:xfrm>
            <a:off x="531812" y="406400"/>
            <a:ext cx="11125200" cy="889000"/>
          </a:xfrm>
        </p:spPr>
        <p:txBody>
          <a:bodyPr anchor="t">
            <a:noAutofit/>
          </a:bodyPr>
          <a:lstStyle/>
          <a:p>
            <a:r>
              <a:rPr lang="en-US" b="1" dirty="0"/>
              <a:t>App Builder - Page Designer</a:t>
            </a:r>
          </a:p>
        </p:txBody>
      </p:sp>
    </p:spTree>
    <p:extLst>
      <p:ext uri="{BB962C8B-B14F-4D97-AF65-F5344CB8AC3E}">
        <p14:creationId xmlns:p14="http://schemas.microsoft.com/office/powerpoint/2010/main" val="34705353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24</a:t>
            </a:fld>
            <a:endParaRPr lang="uk-UA" dirty="0"/>
          </a:p>
        </p:txBody>
      </p:sp>
      <p:sp>
        <p:nvSpPr>
          <p:cNvPr id="10" name="Title 1"/>
          <p:cNvSpPr>
            <a:spLocks noGrp="1"/>
          </p:cNvSpPr>
          <p:nvPr>
            <p:ph type="title"/>
          </p:nvPr>
        </p:nvSpPr>
        <p:spPr>
          <a:xfrm>
            <a:off x="531812" y="406400"/>
            <a:ext cx="11125200" cy="889000"/>
          </a:xfrm>
        </p:spPr>
        <p:txBody>
          <a:bodyPr anchor="t">
            <a:noAutofit/>
          </a:bodyPr>
          <a:lstStyle/>
          <a:p>
            <a:r>
              <a:rPr lang="en-US" b="1" dirty="0"/>
              <a:t>App Builder - Page Designer</a:t>
            </a:r>
          </a:p>
        </p:txBody>
      </p:sp>
      <p:sp>
        <p:nvSpPr>
          <p:cNvPr id="11" name="Content Placeholder 2"/>
          <p:cNvSpPr>
            <a:spLocks noGrp="1"/>
          </p:cNvSpPr>
          <p:nvPr>
            <p:ph idx="1"/>
          </p:nvPr>
        </p:nvSpPr>
        <p:spPr>
          <a:xfrm>
            <a:off x="531811" y="1371600"/>
            <a:ext cx="10945485" cy="4419600"/>
          </a:xfrm>
        </p:spPr>
        <p:txBody>
          <a:bodyPr>
            <a:noAutofit/>
          </a:bodyPr>
          <a:lstStyle/>
          <a:p>
            <a:r>
              <a:rPr lang="en-US" dirty="0"/>
              <a:t>Multiple trees to view the page components</a:t>
            </a:r>
          </a:p>
          <a:p>
            <a:r>
              <a:rPr lang="en-US" dirty="0"/>
              <a:t>Visualization of the page within the Grid Layout, and associated Gallery, allowing you to drag and drop components</a:t>
            </a:r>
          </a:p>
          <a:p>
            <a:r>
              <a:rPr lang="en-US" dirty="0"/>
              <a:t>Update multiple attributes without leaving the page in the Property Editor </a:t>
            </a:r>
          </a:p>
          <a:p>
            <a:r>
              <a:rPr lang="en-US" dirty="0"/>
              <a:t>Advanced Code Editor for defining SQL, HTML, CSS and text sections</a:t>
            </a:r>
          </a:p>
          <a:p>
            <a:r>
              <a:rPr lang="en-US" dirty="0"/>
              <a:t>Highly configurable user interface: </a:t>
            </a:r>
          </a:p>
          <a:p>
            <a:pPr lvl="1"/>
            <a:r>
              <a:rPr lang="en-US" dirty="0"/>
              <a:t>Customize and refine view of page specific to current focus</a:t>
            </a:r>
          </a:p>
          <a:p>
            <a:pPr lvl="1"/>
            <a:r>
              <a:rPr lang="en-US" dirty="0"/>
              <a:t>Slideable panels</a:t>
            </a:r>
          </a:p>
          <a:p>
            <a:pPr lvl="1"/>
            <a:r>
              <a:rPr lang="en-US" dirty="0"/>
              <a:t>Drag and drop tabs</a:t>
            </a:r>
          </a:p>
        </p:txBody>
      </p:sp>
      <p:sp>
        <p:nvSpPr>
          <p:cNvPr id="12"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rgbClr val="FF0000"/>
                </a:solidFill>
                <a:effectLst/>
                <a:uLnTx/>
                <a:uFillTx/>
                <a:latin typeface="+mn-lt"/>
                <a:ea typeface="+mn-ea"/>
                <a:cs typeface="+mn-cs"/>
              </a:rPr>
              <a:t>Powerful browser-based IDE</a:t>
            </a:r>
          </a:p>
        </p:txBody>
      </p:sp>
    </p:spTree>
    <p:extLst>
      <p:ext uri="{BB962C8B-B14F-4D97-AF65-F5344CB8AC3E}">
        <p14:creationId xmlns:p14="http://schemas.microsoft.com/office/powerpoint/2010/main" val="2641547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25</a:t>
            </a:fld>
            <a:endParaRPr lang="uk-UA" dirty="0"/>
          </a:p>
        </p:txBody>
      </p:sp>
      <p:sp>
        <p:nvSpPr>
          <p:cNvPr id="10" name="Title 1"/>
          <p:cNvSpPr>
            <a:spLocks noGrp="1"/>
          </p:cNvSpPr>
          <p:nvPr>
            <p:ph type="title"/>
          </p:nvPr>
        </p:nvSpPr>
        <p:spPr>
          <a:xfrm>
            <a:off x="531812" y="406400"/>
            <a:ext cx="11125200" cy="889000"/>
          </a:xfrm>
        </p:spPr>
        <p:txBody>
          <a:bodyPr anchor="t">
            <a:noAutofit/>
          </a:bodyPr>
          <a:lstStyle/>
          <a:p>
            <a:r>
              <a:rPr lang="en-US" b="1" dirty="0"/>
              <a:t>App Builder </a:t>
            </a:r>
            <a:r>
              <a:rPr lang="mr-IN" b="1" dirty="0"/>
              <a:t>–</a:t>
            </a:r>
            <a:r>
              <a:rPr lang="en-US" b="1" dirty="0"/>
              <a:t> Code Editor</a:t>
            </a:r>
          </a:p>
        </p:txBody>
      </p:sp>
      <p:sp>
        <p:nvSpPr>
          <p:cNvPr id="11" name="Content Placeholder 2"/>
          <p:cNvSpPr>
            <a:spLocks noGrp="1"/>
          </p:cNvSpPr>
          <p:nvPr>
            <p:ph idx="1"/>
          </p:nvPr>
        </p:nvSpPr>
        <p:spPr>
          <a:xfrm>
            <a:off x="531812" y="1828800"/>
            <a:ext cx="10287000" cy="3886200"/>
          </a:xfrm>
        </p:spPr>
        <p:txBody>
          <a:bodyPr>
            <a:noAutofit/>
          </a:bodyPr>
          <a:lstStyle/>
          <a:p>
            <a:r>
              <a:rPr lang="en-US" dirty="0"/>
              <a:t>Syntax Highlighting</a:t>
            </a:r>
          </a:p>
          <a:p>
            <a:r>
              <a:rPr lang="en-US" dirty="0"/>
              <a:t>Undo / Redo</a:t>
            </a:r>
          </a:p>
          <a:p>
            <a:r>
              <a:rPr lang="en-US" dirty="0"/>
              <a:t>Find/Replace</a:t>
            </a:r>
          </a:p>
          <a:p>
            <a:r>
              <a:rPr lang="en-US" dirty="0"/>
              <a:t>Auto completion</a:t>
            </a:r>
          </a:p>
          <a:p>
            <a:r>
              <a:rPr lang="en-US" dirty="0"/>
              <a:t>Code validation</a:t>
            </a:r>
          </a:p>
          <a:p>
            <a:r>
              <a:rPr lang="en-US" dirty="0"/>
              <a:t>Used in Page Designer, </a:t>
            </a:r>
            <a:br>
              <a:rPr lang="en-US" dirty="0"/>
            </a:br>
            <a:r>
              <a:rPr lang="en-US" dirty="0"/>
              <a:t>Component View and </a:t>
            </a:r>
            <a:br>
              <a:rPr lang="en-US" dirty="0"/>
            </a:br>
            <a:r>
              <a:rPr lang="en-US" dirty="0"/>
              <a:t>SQL Workshop</a:t>
            </a:r>
          </a:p>
        </p:txBody>
      </p:sp>
      <p:sp>
        <p:nvSpPr>
          <p:cNvPr id="12"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lang="en-US" sz="2400" dirty="0">
                <a:solidFill>
                  <a:srgbClr val="FF0000"/>
                </a:solidFill>
              </a:rPr>
              <a:t>Available </a:t>
            </a:r>
            <a:r>
              <a:rPr kumimoji="0" lang="en-US" sz="2400" i="0" u="none" strike="noStrike" kern="1200" cap="none" spc="0" normalizeH="0" baseline="0" noProof="0" dirty="0">
                <a:ln>
                  <a:noFill/>
                </a:ln>
                <a:solidFill>
                  <a:srgbClr val="FF0000"/>
                </a:solidFill>
                <a:effectLst/>
                <a:uLnTx/>
                <a:uFillTx/>
              </a:rPr>
              <a:t>for maintaining SQL, PL/SQL, JavaScript, HTML, CSS, and large text sections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7315" y="1919287"/>
            <a:ext cx="6610350" cy="3705225"/>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76880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26</a:t>
            </a:fld>
            <a:endParaRPr lang="uk-UA" dirty="0"/>
          </a:p>
        </p:txBody>
      </p:sp>
      <p:sp>
        <p:nvSpPr>
          <p:cNvPr id="13" name="Title 1"/>
          <p:cNvSpPr>
            <a:spLocks noGrp="1"/>
          </p:cNvSpPr>
          <p:nvPr>
            <p:ph type="title"/>
          </p:nvPr>
        </p:nvSpPr>
        <p:spPr>
          <a:xfrm>
            <a:off x="531812" y="406400"/>
            <a:ext cx="11125200" cy="889000"/>
          </a:xfrm>
        </p:spPr>
        <p:txBody>
          <a:bodyPr anchor="t">
            <a:noAutofit/>
          </a:bodyPr>
          <a:lstStyle/>
          <a:p>
            <a:r>
              <a:rPr lang="en-US" b="1" dirty="0"/>
              <a:t>App Builder - Universal Theme</a:t>
            </a:r>
          </a:p>
        </p:txBody>
      </p:sp>
      <p:sp>
        <p:nvSpPr>
          <p:cNvPr id="14" name="Content Placeholder 2"/>
          <p:cNvSpPr>
            <a:spLocks noGrp="1"/>
          </p:cNvSpPr>
          <p:nvPr>
            <p:ph idx="1"/>
          </p:nvPr>
        </p:nvSpPr>
        <p:spPr>
          <a:xfrm>
            <a:off x="531812" y="1600200"/>
            <a:ext cx="9136444" cy="3886200"/>
          </a:xfrm>
        </p:spPr>
        <p:txBody>
          <a:bodyPr>
            <a:noAutofit/>
          </a:bodyPr>
          <a:lstStyle/>
          <a:p>
            <a:r>
              <a:rPr lang="en-US" dirty="0"/>
              <a:t>Default theme for Oracle APEX applications</a:t>
            </a:r>
          </a:p>
          <a:p>
            <a:r>
              <a:rPr lang="en-US" dirty="0"/>
              <a:t>Uses responsive HTML5 templates</a:t>
            </a:r>
          </a:p>
          <a:p>
            <a:r>
              <a:rPr lang="en-US" dirty="0"/>
              <a:t>Grid-layout for HTML forms</a:t>
            </a:r>
          </a:p>
          <a:p>
            <a:r>
              <a:rPr lang="en-US" dirty="0"/>
              <a:t>Modern flat-look</a:t>
            </a:r>
          </a:p>
          <a:p>
            <a:r>
              <a:rPr lang="en-US" dirty="0"/>
              <a:t>Ships with a variety of pre-built theme styles</a:t>
            </a:r>
          </a:p>
          <a:p>
            <a:r>
              <a:rPr lang="en-US" dirty="0"/>
              <a:t>JQuery Mobile Apps can be transitioned to Universal Theme</a:t>
            </a:r>
          </a:p>
          <a:p>
            <a:endParaRPr lang="en-US" dirty="0"/>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pic>
        <p:nvPicPr>
          <p:cNvPr id="15" name="Picture 14" descr="HTML5_Logo_51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85212" y="914400"/>
            <a:ext cx="2819400" cy="2819400"/>
          </a:xfrm>
          <a:prstGeom prst="rect">
            <a:avLst/>
          </a:prstGeom>
        </p:spPr>
      </p:pic>
      <p:sp>
        <p:nvSpPr>
          <p:cNvPr id="16"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chemeClr val="accent1"/>
                </a:solidFill>
                <a:effectLst/>
                <a:uLnTx/>
                <a:uFillTx/>
                <a:latin typeface="+mn-lt"/>
                <a:ea typeface="+mn-ea"/>
                <a:cs typeface="+mn-cs"/>
              </a:rPr>
              <a:t>Overview</a:t>
            </a:r>
          </a:p>
        </p:txBody>
      </p:sp>
    </p:spTree>
    <p:extLst>
      <p:ext uri="{BB962C8B-B14F-4D97-AF65-F5344CB8AC3E}">
        <p14:creationId xmlns:p14="http://schemas.microsoft.com/office/powerpoint/2010/main" val="3211364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27</a:t>
            </a:fld>
            <a:endParaRPr lang="uk-UA" dirty="0"/>
          </a:p>
        </p:txBody>
      </p:sp>
      <p:sp>
        <p:nvSpPr>
          <p:cNvPr id="12" name="Title 1"/>
          <p:cNvSpPr>
            <a:spLocks noGrp="1"/>
          </p:cNvSpPr>
          <p:nvPr>
            <p:ph type="title"/>
          </p:nvPr>
        </p:nvSpPr>
        <p:spPr>
          <a:xfrm>
            <a:off x="531812" y="406400"/>
            <a:ext cx="11125200" cy="889000"/>
          </a:xfrm>
        </p:spPr>
        <p:txBody>
          <a:bodyPr anchor="t">
            <a:noAutofit/>
          </a:bodyPr>
          <a:lstStyle/>
          <a:p>
            <a:r>
              <a:rPr lang="en-US" b="1" dirty="0"/>
              <a:t>App Builder - Universal Theme</a:t>
            </a:r>
          </a:p>
        </p:txBody>
      </p:sp>
      <p:sp>
        <p:nvSpPr>
          <p:cNvPr id="17" name="Content Placeholder 2"/>
          <p:cNvSpPr>
            <a:spLocks noGrp="1"/>
          </p:cNvSpPr>
          <p:nvPr>
            <p:ph idx="1"/>
          </p:nvPr>
        </p:nvSpPr>
        <p:spPr>
          <a:xfrm>
            <a:off x="531812" y="1828800"/>
            <a:ext cx="7620000" cy="3886200"/>
          </a:xfrm>
        </p:spPr>
        <p:txBody>
          <a:bodyPr>
            <a:noAutofit/>
          </a:bodyPr>
          <a:lstStyle/>
          <a:p>
            <a:r>
              <a:rPr lang="en-US" dirty="0"/>
              <a:t>Theme Styles provide a variety of different color schemes and styles for a single theme</a:t>
            </a:r>
          </a:p>
          <a:p>
            <a:r>
              <a:rPr lang="en-US" dirty="0"/>
              <a:t>Defined as CSS file that is included in addition to the theme’s base CSS file</a:t>
            </a:r>
          </a:p>
          <a:p>
            <a:r>
              <a:rPr lang="en-US" dirty="0"/>
              <a:t>Universal Theme includes several pre-built styles</a:t>
            </a:r>
          </a:p>
          <a:p>
            <a:r>
              <a:rPr lang="en-US" dirty="0"/>
              <a:t>Additional styles can be easily generated using the built-in Theme Roller utility</a:t>
            </a:r>
          </a:p>
          <a:p>
            <a:endParaRPr lang="en-US" dirty="0"/>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sp>
        <p:nvSpPr>
          <p:cNvPr id="19"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chemeClr val="accent1"/>
                </a:solidFill>
                <a:effectLst/>
                <a:uLnTx/>
                <a:uFillTx/>
                <a:latin typeface="+mn-lt"/>
                <a:ea typeface="+mn-ea"/>
                <a:cs typeface="+mn-cs"/>
              </a:rPr>
              <a:t>Theme Styles and Theme Roller</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7152" y="1257300"/>
            <a:ext cx="3305175" cy="4457700"/>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52722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28</a:t>
            </a:fld>
            <a:endParaRPr lang="uk-UA" dirty="0"/>
          </a:p>
        </p:txBody>
      </p:sp>
      <p:sp>
        <p:nvSpPr>
          <p:cNvPr id="13" name="Title 1"/>
          <p:cNvSpPr>
            <a:spLocks noGrp="1"/>
          </p:cNvSpPr>
          <p:nvPr>
            <p:ph type="title"/>
          </p:nvPr>
        </p:nvSpPr>
        <p:spPr>
          <a:xfrm>
            <a:off x="531812" y="406400"/>
            <a:ext cx="11125200" cy="889000"/>
          </a:xfrm>
        </p:spPr>
        <p:txBody>
          <a:bodyPr anchor="t">
            <a:noAutofit/>
          </a:bodyPr>
          <a:lstStyle/>
          <a:p>
            <a:r>
              <a:rPr lang="en-US" b="1" dirty="0"/>
              <a:t>App Builder - Universal Theme</a:t>
            </a:r>
          </a:p>
        </p:txBody>
      </p:sp>
      <p:sp>
        <p:nvSpPr>
          <p:cNvPr id="16"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chemeClr val="accent1"/>
                </a:solidFill>
                <a:effectLst/>
                <a:uLnTx/>
                <a:uFillTx/>
                <a:latin typeface="+mn-lt"/>
                <a:ea typeface="+mn-ea"/>
                <a:cs typeface="+mn-cs"/>
              </a:rPr>
              <a:t>Template Options</a:t>
            </a:r>
          </a:p>
        </p:txBody>
      </p:sp>
      <p:sp>
        <p:nvSpPr>
          <p:cNvPr id="8" name="Content Placeholder 2"/>
          <p:cNvSpPr>
            <a:spLocks noGrp="1"/>
          </p:cNvSpPr>
          <p:nvPr>
            <p:ph idx="1"/>
          </p:nvPr>
        </p:nvSpPr>
        <p:spPr>
          <a:xfrm>
            <a:off x="531812" y="1552646"/>
            <a:ext cx="10591800" cy="4314754"/>
          </a:xfrm>
        </p:spPr>
        <p:txBody>
          <a:bodyPr>
            <a:noAutofit/>
          </a:bodyPr>
          <a:lstStyle/>
          <a:p>
            <a:r>
              <a:rPr lang="en-US" dirty="0"/>
              <a:t>Declarative CSS modifiers for HTML5 templates</a:t>
            </a:r>
          </a:p>
          <a:p>
            <a:r>
              <a:rPr lang="en-US" dirty="0"/>
              <a:t>Enables developers to declaratively apply styles </a:t>
            </a:r>
            <a:br>
              <a:rPr lang="en-US" dirty="0"/>
            </a:br>
            <a:r>
              <a:rPr lang="en-US" dirty="0"/>
              <a:t>like borders,  padding, icons, colors, size, etc.</a:t>
            </a:r>
          </a:p>
          <a:p>
            <a:r>
              <a:rPr lang="en-US" dirty="0"/>
              <a:t>Uses easy-to-understand, descriptive names</a:t>
            </a:r>
          </a:p>
          <a:p>
            <a:r>
              <a:rPr lang="en-US" dirty="0"/>
              <a:t>Available for most template types:</a:t>
            </a:r>
          </a:p>
          <a:p>
            <a:pPr lvl="1"/>
            <a:r>
              <a:rPr lang="en-US" dirty="0"/>
              <a:t>Page, Region, Report, Breadcrumb, List, Item, Button</a:t>
            </a:r>
          </a:p>
          <a:p>
            <a:r>
              <a:rPr lang="en-US" dirty="0"/>
              <a:t>Significantly reduces the number of required </a:t>
            </a:r>
            <a:br>
              <a:rPr lang="en-US" dirty="0"/>
            </a:br>
            <a:r>
              <a:rPr lang="en-US" dirty="0"/>
              <a:t>templates for a theme</a:t>
            </a:r>
          </a:p>
          <a:p>
            <a:endParaRPr lang="en-US" dirty="0"/>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7533" y="1185763"/>
            <a:ext cx="3767046" cy="4184778"/>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478100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29</a:t>
            </a:fld>
            <a:endParaRPr lang="uk-UA" dirty="0"/>
          </a:p>
        </p:txBody>
      </p:sp>
      <p:sp>
        <p:nvSpPr>
          <p:cNvPr id="11" name="Title 1"/>
          <p:cNvSpPr>
            <a:spLocks noGrp="1"/>
          </p:cNvSpPr>
          <p:nvPr>
            <p:ph type="title"/>
          </p:nvPr>
        </p:nvSpPr>
        <p:spPr>
          <a:xfrm>
            <a:off x="531812" y="406400"/>
            <a:ext cx="11125200" cy="889000"/>
          </a:xfrm>
        </p:spPr>
        <p:txBody>
          <a:bodyPr anchor="t"/>
          <a:lstStyle/>
          <a:p>
            <a:r>
              <a:rPr lang="en-US" b="1" dirty="0"/>
              <a:t>SQL Workshop</a:t>
            </a:r>
          </a:p>
        </p:txBody>
      </p:sp>
      <p:sp>
        <p:nvSpPr>
          <p:cNvPr id="12" name="Rectangle 11"/>
          <p:cNvSpPr/>
          <p:nvPr/>
        </p:nvSpPr>
        <p:spPr>
          <a:xfrm>
            <a:off x="1" y="5410200"/>
            <a:ext cx="12188824" cy="738642"/>
          </a:xfrm>
          <a:prstGeom prst="rect">
            <a:avLst/>
          </a:prstGeom>
        </p:spPr>
        <p:txBody>
          <a:bodyPr wrap="square" lIns="121899" tIns="60949" rIns="121899" bIns="60949">
            <a:spAutoFit/>
          </a:bodyPr>
          <a:lstStyle/>
          <a:p>
            <a:pPr algn="ctr"/>
            <a:r>
              <a:rPr lang="en-US" sz="2000" dirty="0">
                <a:solidFill>
                  <a:srgbClr val="0070C0"/>
                </a:solidFill>
              </a:rPr>
              <a:t>Browser based maintenance of database objects and data</a:t>
            </a:r>
          </a:p>
          <a:p>
            <a:pPr algn="ctr"/>
            <a:r>
              <a:rPr lang="en-US" sz="2000" dirty="0">
                <a:solidFill>
                  <a:srgbClr val="0070C0"/>
                </a:solidFill>
              </a:rPr>
              <a:t>Designed to meet application developers’ needs, especially in hosted environments</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1977" y="1878330"/>
            <a:ext cx="5995035" cy="3531870"/>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446" y="1404059"/>
            <a:ext cx="6480810" cy="2828925"/>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154374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31813" y="3495676"/>
            <a:ext cx="11125200" cy="619124"/>
          </a:xfrm>
        </p:spPr>
        <p:txBody>
          <a:bodyPr/>
          <a:lstStyle/>
          <a:p>
            <a:r>
              <a:rPr lang="en-US" dirty="0"/>
              <a:t>Introduction</a:t>
            </a:r>
          </a:p>
        </p:txBody>
      </p:sp>
      <p:sp>
        <p:nvSpPr>
          <p:cNvPr id="11" name="Text Placeholder 2"/>
          <p:cNvSpPr>
            <a:spLocks noGrp="1"/>
          </p:cNvSpPr>
          <p:nvPr>
            <p:ph type="body" idx="1"/>
          </p:nvPr>
        </p:nvSpPr>
        <p:spPr>
          <a:xfrm>
            <a:off x="531813" y="2895600"/>
            <a:ext cx="11125200" cy="457202"/>
          </a:xfrm>
        </p:spPr>
        <p:txBody>
          <a:bodyPr/>
          <a:lstStyle/>
          <a:p>
            <a:r>
              <a:rPr lang="en-US" sz="3200" dirty="0"/>
              <a:t>Oracle APEX</a:t>
            </a:r>
          </a:p>
        </p:txBody>
      </p:sp>
      <p:sp>
        <p:nvSpPr>
          <p:cNvPr id="12" name="Slide Number Placeholder 1"/>
          <p:cNvSpPr>
            <a:spLocks noGrp="1"/>
          </p:cNvSpPr>
          <p:nvPr>
            <p:ph type="sldNum" sz="quarter" idx="12"/>
          </p:nvPr>
        </p:nvSpPr>
        <p:spPr>
          <a:xfrm>
            <a:off x="11324205" y="6556248"/>
            <a:ext cx="333467" cy="182880"/>
          </a:xfrm>
        </p:spPr>
        <p:txBody>
          <a:bodyPr/>
          <a:lstStyle/>
          <a:p>
            <a:r>
              <a:rPr lang="en-US" dirty="0"/>
              <a:t>3</a:t>
            </a:r>
          </a:p>
        </p:txBody>
      </p:sp>
      <p:pic>
        <p:nvPicPr>
          <p:cNvPr id="5" name="Picture 4"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8693" y="527330"/>
            <a:ext cx="2792245" cy="2792245"/>
          </a:xfrm>
          <a:prstGeom prst="rect">
            <a:avLst/>
          </a:prstGeom>
        </p:spPr>
      </p:pic>
    </p:spTree>
    <p:extLst>
      <p:ext uri="{BB962C8B-B14F-4D97-AF65-F5344CB8AC3E}">
        <p14:creationId xmlns:p14="http://schemas.microsoft.com/office/powerpoint/2010/main" val="1595926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4671" y="3652530"/>
            <a:ext cx="5112341" cy="1594104"/>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2"/>
          </p:nvPr>
        </p:nvSpPr>
        <p:spPr/>
        <p:txBody>
          <a:bodyPr/>
          <a:lstStyle/>
          <a:p>
            <a:fld id="{C51EAA63-D034-42AE-91FA-B13B9518C7BE}" type="slidenum">
              <a:rPr lang="uk-UA" smtClean="0"/>
              <a:pPr/>
              <a:t>30</a:t>
            </a:fld>
            <a:endParaRPr lang="uk-UA" dirty="0"/>
          </a:p>
        </p:txBody>
      </p:sp>
      <p:sp>
        <p:nvSpPr>
          <p:cNvPr id="11" name="Title 1"/>
          <p:cNvSpPr>
            <a:spLocks noGrp="1"/>
          </p:cNvSpPr>
          <p:nvPr>
            <p:ph type="title"/>
          </p:nvPr>
        </p:nvSpPr>
        <p:spPr>
          <a:xfrm>
            <a:off x="531812" y="406400"/>
            <a:ext cx="11125200" cy="889000"/>
          </a:xfrm>
        </p:spPr>
        <p:txBody>
          <a:bodyPr anchor="t"/>
          <a:lstStyle/>
          <a:p>
            <a:r>
              <a:rPr lang="en-US" b="1" dirty="0"/>
              <a:t>SQL Workshop</a:t>
            </a:r>
          </a:p>
        </p:txBody>
      </p:sp>
      <p:sp>
        <p:nvSpPr>
          <p:cNvPr id="12" name="Rectangle 11"/>
          <p:cNvSpPr/>
          <p:nvPr/>
        </p:nvSpPr>
        <p:spPr>
          <a:xfrm>
            <a:off x="0" y="5532120"/>
            <a:ext cx="12188825" cy="738642"/>
          </a:xfrm>
          <a:prstGeom prst="rect">
            <a:avLst/>
          </a:prstGeom>
        </p:spPr>
        <p:txBody>
          <a:bodyPr wrap="square" lIns="121899" tIns="60949" rIns="121899" bIns="60949">
            <a:spAutoFit/>
          </a:bodyPr>
          <a:lstStyle/>
          <a:p>
            <a:pPr algn="ctr"/>
            <a:r>
              <a:rPr lang="en-US" sz="2000" dirty="0">
                <a:solidFill>
                  <a:srgbClr val="0070C0"/>
                </a:solidFill>
              </a:rPr>
              <a:t>Rapidly design and prototype data models using a markdown-like shorthand syntax that expands to standards-based Oracle SQL.</a:t>
            </a:r>
          </a:p>
        </p:txBody>
      </p:sp>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chemeClr val="accent1"/>
                </a:solidFill>
                <a:effectLst/>
                <a:uLnTx/>
                <a:uFillTx/>
                <a:latin typeface="+mn-lt"/>
                <a:ea typeface="+mn-ea"/>
                <a:cs typeface="+mn-cs"/>
              </a:rPr>
              <a:t>Quick</a:t>
            </a:r>
            <a:r>
              <a:rPr kumimoji="0" lang="en-US" sz="2400" i="0" u="none" strike="noStrike" kern="1200" cap="none" spc="0" normalizeH="0" noProof="0" dirty="0">
                <a:ln>
                  <a:noFill/>
                </a:ln>
                <a:solidFill>
                  <a:schemeClr val="accent1"/>
                </a:solidFill>
                <a:effectLst/>
                <a:uLnTx/>
                <a:uFillTx/>
                <a:latin typeface="+mn-lt"/>
                <a:ea typeface="+mn-ea"/>
                <a:cs typeface="+mn-cs"/>
              </a:rPr>
              <a:t> SQL</a:t>
            </a:r>
            <a:endParaRPr kumimoji="0" lang="en-US" sz="2400" i="0" u="none" strike="noStrike" kern="1200" cap="none" spc="0" normalizeH="0" baseline="0" noProof="0" dirty="0">
              <a:ln>
                <a:noFill/>
              </a:ln>
              <a:solidFill>
                <a:schemeClr val="accent1"/>
              </a:solidFill>
              <a:effectLst/>
              <a:uLnTx/>
              <a:uFillTx/>
              <a:latin typeface="+mn-lt"/>
              <a:ea typeface="+mn-ea"/>
              <a:cs typeface="+mn-cs"/>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813" y="1344930"/>
            <a:ext cx="7026164" cy="3396664"/>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084965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31</a:t>
            </a:fld>
            <a:endParaRPr lang="uk-UA" dirty="0"/>
          </a:p>
        </p:txBody>
      </p:sp>
      <p:sp>
        <p:nvSpPr>
          <p:cNvPr id="10" name="Title 1"/>
          <p:cNvSpPr>
            <a:spLocks noGrp="1"/>
          </p:cNvSpPr>
          <p:nvPr>
            <p:ph type="title"/>
          </p:nvPr>
        </p:nvSpPr>
        <p:spPr>
          <a:xfrm>
            <a:off x="531812" y="406400"/>
            <a:ext cx="11125200" cy="889000"/>
          </a:xfrm>
        </p:spPr>
        <p:txBody>
          <a:bodyPr anchor="t"/>
          <a:lstStyle/>
          <a:p>
            <a:r>
              <a:rPr lang="en-US" b="1" dirty="0"/>
              <a:t>Team Development</a:t>
            </a:r>
          </a:p>
        </p:txBody>
      </p:sp>
      <p:sp>
        <p:nvSpPr>
          <p:cNvPr id="14" name="Rectangle 13"/>
          <p:cNvSpPr/>
          <p:nvPr/>
        </p:nvSpPr>
        <p:spPr>
          <a:xfrm>
            <a:off x="1" y="5418914"/>
            <a:ext cx="12188824" cy="738642"/>
          </a:xfrm>
          <a:prstGeom prst="rect">
            <a:avLst/>
          </a:prstGeom>
        </p:spPr>
        <p:txBody>
          <a:bodyPr wrap="square" lIns="121899" tIns="60949" rIns="121899" bIns="60949">
            <a:spAutoFit/>
          </a:bodyPr>
          <a:lstStyle/>
          <a:p>
            <a:pPr algn="ctr"/>
            <a:r>
              <a:rPr lang="en-US" sz="2000" dirty="0">
                <a:solidFill>
                  <a:srgbClr val="0070C0"/>
                </a:solidFill>
              </a:rPr>
              <a:t>Collaborate with colleagues, track project details with associations to application pages.  </a:t>
            </a:r>
            <a:br>
              <a:rPr lang="en-US" sz="2000" dirty="0">
                <a:solidFill>
                  <a:srgbClr val="0070C0"/>
                </a:solidFill>
              </a:rPr>
            </a:br>
            <a:r>
              <a:rPr lang="en-US" sz="2000" dirty="0">
                <a:solidFill>
                  <a:srgbClr val="0070C0"/>
                </a:solidFill>
              </a:rPr>
              <a:t>Life cycle development: design, develop, deploy, view customer feedback, enhance, re-deploy.</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212" y="969288"/>
            <a:ext cx="10058400" cy="4449626"/>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784488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32</a:t>
            </a:fld>
            <a:endParaRPr lang="uk-UA" dirty="0"/>
          </a:p>
        </p:txBody>
      </p:sp>
      <p:sp>
        <p:nvSpPr>
          <p:cNvPr id="10" name="Title 1"/>
          <p:cNvSpPr>
            <a:spLocks noGrp="1"/>
          </p:cNvSpPr>
          <p:nvPr>
            <p:ph type="title"/>
          </p:nvPr>
        </p:nvSpPr>
        <p:spPr>
          <a:xfrm>
            <a:off x="531812" y="406400"/>
            <a:ext cx="11125200" cy="889000"/>
          </a:xfrm>
        </p:spPr>
        <p:txBody>
          <a:bodyPr anchor="t"/>
          <a:lstStyle/>
          <a:p>
            <a:r>
              <a:rPr lang="en-US" b="1" dirty="0"/>
              <a:t>Packaged Apps</a:t>
            </a:r>
          </a:p>
        </p:txBody>
      </p:sp>
      <p:sp>
        <p:nvSpPr>
          <p:cNvPr id="6" name="Rectangle 5"/>
          <p:cNvSpPr/>
          <p:nvPr/>
        </p:nvSpPr>
        <p:spPr>
          <a:xfrm>
            <a:off x="643323" y="928104"/>
            <a:ext cx="10680882" cy="1846637"/>
          </a:xfrm>
          <a:prstGeom prst="rect">
            <a:avLst/>
          </a:prstGeom>
        </p:spPr>
        <p:txBody>
          <a:bodyPr wrap="square" lIns="121899" tIns="60949" rIns="121899" bIns="60949">
            <a:spAutoFit/>
          </a:bodyPr>
          <a:lstStyle/>
          <a:p>
            <a:pPr marL="285750" indent="-285750">
              <a:buClr>
                <a:schemeClr val="tx1">
                  <a:lumMod val="60000"/>
                  <a:lumOff val="40000"/>
                </a:schemeClr>
              </a:buClr>
              <a:buFont typeface="Arial" pitchFamily="34" charset="0"/>
              <a:buChar char="•"/>
            </a:pPr>
            <a:r>
              <a:rPr lang="en-US" sz="2800" dirty="0"/>
              <a:t>Robust suite of productivity and sample applications.   </a:t>
            </a:r>
          </a:p>
          <a:p>
            <a:pPr marL="285750" indent="-285750">
              <a:buClr>
                <a:schemeClr val="tx1">
                  <a:lumMod val="60000"/>
                  <a:lumOff val="40000"/>
                </a:schemeClr>
              </a:buClr>
              <a:buFont typeface="Arial"/>
              <a:buChar char="•"/>
            </a:pPr>
            <a:r>
              <a:rPr lang="en-US" sz="2800" dirty="0"/>
              <a:t>Illustrates best practices and design patterns.</a:t>
            </a:r>
          </a:p>
          <a:p>
            <a:pPr marL="285750" indent="-285750">
              <a:buClr>
                <a:schemeClr val="tx1">
                  <a:lumMod val="60000"/>
                  <a:lumOff val="40000"/>
                </a:schemeClr>
              </a:buClr>
              <a:buFont typeface="Arial"/>
              <a:buChar char="•"/>
            </a:pPr>
            <a:r>
              <a:rPr lang="en-US" sz="2800" dirty="0"/>
              <a:t>Template to start customization (e.g. unlock your packaged app).  </a:t>
            </a:r>
          </a:p>
          <a:p>
            <a:pPr marL="285750" indent="-285750">
              <a:buClr>
                <a:schemeClr val="tx1">
                  <a:lumMod val="60000"/>
                  <a:lumOff val="40000"/>
                </a:schemeClr>
              </a:buClr>
              <a:buFont typeface="Arial"/>
              <a:buChar char="•"/>
            </a:pPr>
            <a:r>
              <a:rPr lang="en-US" sz="2800" dirty="0"/>
              <a:t>Upgraded with every release.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051" y="2774741"/>
            <a:ext cx="5369105" cy="3380732"/>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1563" y="2774741"/>
            <a:ext cx="5117055" cy="3380731"/>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024722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31813" y="3495676"/>
            <a:ext cx="11125200" cy="619124"/>
          </a:xfrm>
        </p:spPr>
        <p:txBody>
          <a:bodyPr/>
          <a:lstStyle/>
          <a:p>
            <a:r>
              <a:rPr lang="en-US" dirty="0"/>
              <a:t>Features</a:t>
            </a:r>
          </a:p>
        </p:txBody>
      </p:sp>
      <p:sp>
        <p:nvSpPr>
          <p:cNvPr id="11" name="Text Placeholder 2"/>
          <p:cNvSpPr>
            <a:spLocks noGrp="1"/>
          </p:cNvSpPr>
          <p:nvPr>
            <p:ph type="body" idx="1"/>
          </p:nvPr>
        </p:nvSpPr>
        <p:spPr>
          <a:xfrm>
            <a:off x="531813" y="2895600"/>
            <a:ext cx="11125200" cy="457202"/>
          </a:xfrm>
        </p:spPr>
        <p:txBody>
          <a:bodyPr/>
          <a:lstStyle/>
          <a:p>
            <a:r>
              <a:rPr lang="en-US" sz="3200" dirty="0"/>
              <a:t>Oracle APEX</a:t>
            </a:r>
          </a:p>
        </p:txBody>
      </p:sp>
      <p:sp>
        <p:nvSpPr>
          <p:cNvPr id="12" name="Slide Number Placeholder 1"/>
          <p:cNvSpPr>
            <a:spLocks noGrp="1"/>
          </p:cNvSpPr>
          <p:nvPr>
            <p:ph type="sldNum" sz="quarter" idx="12"/>
          </p:nvPr>
        </p:nvSpPr>
        <p:spPr>
          <a:xfrm>
            <a:off x="11324205" y="6556248"/>
            <a:ext cx="333467" cy="182880"/>
          </a:xfrm>
        </p:spPr>
        <p:txBody>
          <a:bodyPr/>
          <a:lstStyle/>
          <a:p>
            <a:r>
              <a:rPr lang="en-US" dirty="0"/>
              <a:t>33</a:t>
            </a:r>
          </a:p>
        </p:txBody>
      </p:sp>
      <p:pic>
        <p:nvPicPr>
          <p:cNvPr id="5" name="Picture 4"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8693" y="424657"/>
            <a:ext cx="2792245" cy="2792245"/>
          </a:xfrm>
          <a:prstGeom prst="rect">
            <a:avLst/>
          </a:prstGeom>
        </p:spPr>
      </p:pic>
    </p:spTree>
    <p:extLst>
      <p:ext uri="{BB962C8B-B14F-4D97-AF65-F5344CB8AC3E}">
        <p14:creationId xmlns:p14="http://schemas.microsoft.com/office/powerpoint/2010/main" val="2871449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31812" y="1485829"/>
            <a:ext cx="5630855" cy="4618440"/>
          </a:xfrm>
          <a:prstGeom prst="rect">
            <a:avLst/>
          </a:prstGeom>
          <a:noFill/>
          <a:ln w="9525">
            <a:noFill/>
            <a:round/>
            <a:headEnd/>
            <a:tailEnd/>
          </a:ln>
        </p:spPr>
        <p:txBody>
          <a:bodyPr lIns="122858" tIns="61429" rIns="122858" bIns="61429"/>
          <a:lstStyle/>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Simpler and modernized wizards for creating pages.</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Allows creation of more advanced pages such as Dashboards, Master-Detail, etc.</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Supports adding common frameworks or "Features" when creating an application such as access control, activity reporting,  theme selection, and more</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Customize user interface options such as Theme Style, application icon and page icons</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a:p>
            <a:pPr>
              <a:spcBef>
                <a:spcPts val="800"/>
              </a:spcBef>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800" dirty="0">
              <a:solidFill>
                <a:schemeClr val="tx2"/>
              </a:solidFill>
              <a:hlinkClick r:id="rId3"/>
            </a:endParaRPr>
          </a:p>
        </p:txBody>
      </p:sp>
      <p:sp>
        <p:nvSpPr>
          <p:cNvPr id="2" name="Slide Number Placeholder 1"/>
          <p:cNvSpPr>
            <a:spLocks noGrp="1"/>
          </p:cNvSpPr>
          <p:nvPr>
            <p:ph type="sldNum" sz="quarter" idx="12"/>
          </p:nvPr>
        </p:nvSpPr>
        <p:spPr/>
        <p:txBody>
          <a:bodyPr/>
          <a:lstStyle/>
          <a:p>
            <a:fld id="{C51EAA63-D034-42AE-91FA-B13B9518C7BE}" type="slidenum">
              <a:rPr lang="uk-UA" smtClean="0"/>
              <a:pPr/>
              <a:t>34</a:t>
            </a:fld>
            <a:endParaRPr lang="uk-UA"/>
          </a:p>
        </p:txBody>
      </p:sp>
      <p:sp>
        <p:nvSpPr>
          <p:cNvPr id="8" name="Title 1"/>
          <p:cNvSpPr txBox="1">
            <a:spLocks/>
          </p:cNvSpPr>
          <p:nvPr/>
        </p:nvSpPr>
        <p:spPr>
          <a:xfrm>
            <a:off x="531812" y="434539"/>
            <a:ext cx="11125200" cy="534307"/>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b="1" dirty="0"/>
              <a:t>Create Application Wizard</a:t>
            </a:r>
          </a:p>
        </p:txBody>
      </p:sp>
      <p:sp>
        <p:nvSpPr>
          <p:cNvPr id="9" name="Text Placeholder 5"/>
          <p:cNvSpPr txBox="1">
            <a:spLocks/>
          </p:cNvSpPr>
          <p:nvPr/>
        </p:nvSpPr>
        <p:spPr>
          <a:xfrm>
            <a:off x="531813" y="1055688"/>
            <a:ext cx="11125199" cy="343299"/>
          </a:xfrm>
          <a:prstGeom prst="rect">
            <a:avLst/>
          </a:prstGeom>
        </p:spPr>
        <p:txBody>
          <a:bodyPr vert="horz" lIns="0" tIns="0" rIns="0" bIns="0" rtlCol="0">
            <a:noAutofit/>
          </a:bodyPr>
          <a:lstStyle>
            <a:lvl1pPr marL="1588" indent="0" algn="l" defTabSz="914400" rtl="0" eaLnBrk="1" latinLnBrk="0" hangingPunct="1">
              <a:lnSpc>
                <a:spcPct val="90000"/>
              </a:lnSpc>
              <a:spcBef>
                <a:spcPts val="0"/>
              </a:spcBef>
              <a:buClr>
                <a:schemeClr val="tx1">
                  <a:lumMod val="60000"/>
                  <a:lumOff val="40000"/>
                </a:schemeClr>
              </a:buClr>
              <a:buFontTx/>
              <a:buNone/>
              <a:defRPr sz="2400" b="1" kern="1200" baseline="0">
                <a:solidFill>
                  <a:schemeClr val="tx1"/>
                </a:solidFill>
                <a:latin typeface="+mn-lt"/>
                <a:ea typeface="+mn-ea"/>
                <a:cs typeface="+mn-cs"/>
              </a:defRPr>
            </a:lvl1pPr>
            <a:lvl2pPr marL="1588" indent="0" algn="l" defTabSz="914400" rtl="0" eaLnBrk="1" latinLnBrk="0" hangingPunct="1">
              <a:lnSpc>
                <a:spcPct val="90000"/>
              </a:lnSpc>
              <a:spcBef>
                <a:spcPts val="800"/>
              </a:spcBef>
              <a:buClr>
                <a:schemeClr val="tx1">
                  <a:lumMod val="60000"/>
                  <a:lumOff val="40000"/>
                </a:schemeClr>
              </a:buClr>
              <a:buFontTx/>
              <a:buNone/>
              <a:defRPr sz="2400" kern="1200">
                <a:solidFill>
                  <a:schemeClr val="tx1"/>
                </a:solidFill>
                <a:latin typeface="+mn-lt"/>
                <a:ea typeface="+mn-ea"/>
                <a:cs typeface="+mn-cs"/>
              </a:defRPr>
            </a:lvl2pPr>
            <a:lvl3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3pPr>
            <a:lvl4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4pPr>
            <a:lvl5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5pPr>
            <a:lvl6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6pPr>
            <a:lvl7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7pPr>
            <a:lvl8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8pPr>
            <a:lvl9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9pPr>
          </a:lstStyle>
          <a:p>
            <a:r>
              <a:rPr lang="en-US" b="0" dirty="0">
                <a:solidFill>
                  <a:srgbClr val="FF0000"/>
                </a:solidFill>
              </a:rPr>
              <a:t>Low Code Development</a:t>
            </a:r>
          </a:p>
        </p:txBody>
      </p:sp>
      <p:sp>
        <p:nvSpPr>
          <p:cNvPr id="3" name="TextBox 2"/>
          <p:cNvSpPr txBox="1"/>
          <p:nvPr/>
        </p:nvSpPr>
        <p:spPr>
          <a:xfrm>
            <a:off x="-708837" y="2480930"/>
            <a:ext cx="914400" cy="914400"/>
          </a:xfrm>
          <a:prstGeom prst="rect">
            <a:avLst/>
          </a:prstGeom>
          <a:noFill/>
        </p:spPr>
        <p:txBody>
          <a:bodyPr wrap="none" lIns="0" tIns="0" rIns="0" bIns="0" rtlCol="0">
            <a:noAutofit/>
          </a:bodyPr>
          <a:lstStyle/>
          <a:p>
            <a:pPr>
              <a:lnSpc>
                <a:spcPct val="90000"/>
              </a:lnSpc>
            </a:pPr>
            <a:endParaRPr lang="en-US"/>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0575" y="1154842"/>
            <a:ext cx="5486438" cy="4836383"/>
          </a:xfrm>
          <a:prstGeom prst="rect">
            <a:avLst/>
          </a:prstGeom>
          <a:ln w="3175">
            <a:solidFill>
              <a:schemeClr val="tx1">
                <a:lumMod val="20000"/>
                <a:lumOff val="80000"/>
              </a:schemeClr>
            </a:solidFill>
            <a:miter lim="800000"/>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94972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35</a:t>
            </a:fld>
            <a:endParaRPr lang="uk-UA"/>
          </a:p>
        </p:txBody>
      </p:sp>
      <p:sp>
        <p:nvSpPr>
          <p:cNvPr id="8" name="Title 1"/>
          <p:cNvSpPr txBox="1">
            <a:spLocks/>
          </p:cNvSpPr>
          <p:nvPr/>
        </p:nvSpPr>
        <p:spPr>
          <a:xfrm>
            <a:off x="531812" y="435355"/>
            <a:ext cx="11125200" cy="534307"/>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b="1" dirty="0"/>
              <a:t>Create Application Wizard</a:t>
            </a:r>
          </a:p>
        </p:txBody>
      </p:sp>
      <p:sp>
        <p:nvSpPr>
          <p:cNvPr id="9" name="Text Placeholder 5"/>
          <p:cNvSpPr txBox="1">
            <a:spLocks/>
          </p:cNvSpPr>
          <p:nvPr/>
        </p:nvSpPr>
        <p:spPr>
          <a:xfrm>
            <a:off x="531813" y="1055688"/>
            <a:ext cx="11125200" cy="343299"/>
          </a:xfrm>
          <a:prstGeom prst="rect">
            <a:avLst/>
          </a:prstGeom>
        </p:spPr>
        <p:txBody>
          <a:bodyPr vert="horz" lIns="0" tIns="0" rIns="0" bIns="0" rtlCol="0">
            <a:noAutofit/>
          </a:bodyPr>
          <a:lstStyle>
            <a:lvl1pPr marL="1588" indent="0" algn="l" defTabSz="914400" rtl="0" eaLnBrk="1" latinLnBrk="0" hangingPunct="1">
              <a:lnSpc>
                <a:spcPct val="90000"/>
              </a:lnSpc>
              <a:spcBef>
                <a:spcPts val="0"/>
              </a:spcBef>
              <a:buClr>
                <a:schemeClr val="tx1">
                  <a:lumMod val="60000"/>
                  <a:lumOff val="40000"/>
                </a:schemeClr>
              </a:buClr>
              <a:buFontTx/>
              <a:buNone/>
              <a:defRPr sz="2400" b="1" kern="1200" baseline="0">
                <a:solidFill>
                  <a:schemeClr val="tx1"/>
                </a:solidFill>
                <a:latin typeface="+mn-lt"/>
                <a:ea typeface="+mn-ea"/>
                <a:cs typeface="+mn-cs"/>
              </a:defRPr>
            </a:lvl1pPr>
            <a:lvl2pPr marL="1588" indent="0" algn="l" defTabSz="914400" rtl="0" eaLnBrk="1" latinLnBrk="0" hangingPunct="1">
              <a:lnSpc>
                <a:spcPct val="90000"/>
              </a:lnSpc>
              <a:spcBef>
                <a:spcPts val="800"/>
              </a:spcBef>
              <a:buClr>
                <a:schemeClr val="tx1">
                  <a:lumMod val="60000"/>
                  <a:lumOff val="40000"/>
                </a:schemeClr>
              </a:buClr>
              <a:buFontTx/>
              <a:buNone/>
              <a:defRPr sz="2400" kern="1200">
                <a:solidFill>
                  <a:schemeClr val="tx1"/>
                </a:solidFill>
                <a:latin typeface="+mn-lt"/>
                <a:ea typeface="+mn-ea"/>
                <a:cs typeface="+mn-cs"/>
              </a:defRPr>
            </a:lvl2pPr>
            <a:lvl3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3pPr>
            <a:lvl4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4pPr>
            <a:lvl5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5pPr>
            <a:lvl6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6pPr>
            <a:lvl7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7pPr>
            <a:lvl8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8pPr>
            <a:lvl9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9pPr>
          </a:lstStyle>
          <a:p>
            <a:r>
              <a:rPr lang="en-US" b="0" dirty="0">
                <a:solidFill>
                  <a:srgbClr val="FF0000"/>
                </a:solidFill>
              </a:rPr>
              <a:t>Blueprints</a:t>
            </a:r>
          </a:p>
        </p:txBody>
      </p:sp>
      <p:sp>
        <p:nvSpPr>
          <p:cNvPr id="3" name="TextBox 2"/>
          <p:cNvSpPr txBox="1"/>
          <p:nvPr/>
        </p:nvSpPr>
        <p:spPr>
          <a:xfrm>
            <a:off x="-708837" y="2480930"/>
            <a:ext cx="914400" cy="914400"/>
          </a:xfrm>
          <a:prstGeom prst="rect">
            <a:avLst/>
          </a:prstGeom>
          <a:noFill/>
        </p:spPr>
        <p:txBody>
          <a:bodyPr wrap="none" lIns="0" tIns="0" rIns="0" bIns="0" rtlCol="0">
            <a:noAutofit/>
          </a:bodyPr>
          <a:lstStyle/>
          <a:p>
            <a:pPr>
              <a:lnSpc>
                <a:spcPct val="90000"/>
              </a:lnSpc>
            </a:pPr>
            <a:endParaRPr lang="en-US"/>
          </a:p>
        </p:txBody>
      </p:sp>
      <p:sp>
        <p:nvSpPr>
          <p:cNvPr id="10" name="Text Box 2"/>
          <p:cNvSpPr txBox="1">
            <a:spLocks noChangeArrowheads="1"/>
          </p:cNvSpPr>
          <p:nvPr/>
        </p:nvSpPr>
        <p:spPr bwMode="auto">
          <a:xfrm>
            <a:off x="531812" y="1485013"/>
            <a:ext cx="6165166" cy="4473578"/>
          </a:xfrm>
          <a:prstGeom prst="rect">
            <a:avLst/>
          </a:prstGeom>
          <a:noFill/>
          <a:ln w="9525">
            <a:noFill/>
            <a:round/>
            <a:headEnd/>
            <a:tailEnd/>
          </a:ln>
        </p:spPr>
        <p:txBody>
          <a:bodyPr lIns="122858" tIns="61429" rIns="122858" bIns="61429"/>
          <a:lstStyle/>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Blueprints represent an application definition in JSON format.</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The Blueprint editor allows for editing the JSON based definition and updating application properties.</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Copy &amp; paste the JSON code of one page to quickly create a large number of similar pages.</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Blueprints of previously generated applications can be loaded again to iterate the application design.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2750" y="1577341"/>
            <a:ext cx="5107304" cy="4549582"/>
          </a:xfrm>
          <a:prstGeom prst="rect">
            <a:avLst/>
          </a:prstGeom>
          <a:ln>
            <a:solidFill>
              <a:schemeClr val="tx1">
                <a:lumMod val="20000"/>
                <a:lumOff val="80000"/>
              </a:schemeClr>
            </a:solidFill>
            <a:miter lim="800000"/>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93762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36</a:t>
            </a:fld>
            <a:endParaRPr lang="uk-UA" dirty="0"/>
          </a:p>
        </p:txBody>
      </p:sp>
      <p:sp>
        <p:nvSpPr>
          <p:cNvPr id="7" name="Title 1"/>
          <p:cNvSpPr>
            <a:spLocks noGrp="1"/>
          </p:cNvSpPr>
          <p:nvPr>
            <p:ph type="title"/>
          </p:nvPr>
        </p:nvSpPr>
        <p:spPr>
          <a:xfrm>
            <a:off x="531812" y="406400"/>
            <a:ext cx="11125200" cy="889000"/>
          </a:xfrm>
        </p:spPr>
        <p:txBody>
          <a:bodyPr anchor="t">
            <a:noAutofit/>
          </a:bodyPr>
          <a:lstStyle/>
          <a:p>
            <a:r>
              <a:rPr lang="en-US" b="1" dirty="0"/>
              <a:t>List-based Navigation Menus</a:t>
            </a:r>
          </a:p>
        </p:txBody>
      </p:sp>
      <p:sp>
        <p:nvSpPr>
          <p:cNvPr id="8" name="Content Placeholder 2"/>
          <p:cNvSpPr>
            <a:spLocks noGrp="1"/>
          </p:cNvSpPr>
          <p:nvPr>
            <p:ph idx="1"/>
          </p:nvPr>
        </p:nvSpPr>
        <p:spPr>
          <a:xfrm>
            <a:off x="531812" y="1295400"/>
            <a:ext cx="9149376" cy="3224220"/>
          </a:xfrm>
        </p:spPr>
        <p:txBody>
          <a:bodyPr>
            <a:noAutofit/>
          </a:bodyPr>
          <a:lstStyle/>
          <a:p>
            <a:r>
              <a:rPr lang="en-US" dirty="0"/>
              <a:t>Alternative to using traditional tabs</a:t>
            </a:r>
          </a:p>
          <a:p>
            <a:r>
              <a:rPr lang="en-US" dirty="0"/>
              <a:t>Available as top navigation menu and side menu</a:t>
            </a:r>
          </a:p>
          <a:p>
            <a:r>
              <a:rPr lang="en-US" dirty="0"/>
              <a:t>Implemented as standard APEX lists</a:t>
            </a:r>
          </a:p>
          <a:p>
            <a:r>
              <a:rPr lang="en-US" dirty="0"/>
              <a:t>Supports multi-level hierarchical menu structures</a:t>
            </a:r>
          </a:p>
          <a:p>
            <a:r>
              <a:rPr lang="en-US" dirty="0"/>
              <a:t>Provides accessible pull-down menus</a:t>
            </a:r>
          </a:p>
          <a:p>
            <a:endParaRPr lang="en-US" dirty="0"/>
          </a:p>
          <a:p>
            <a:endParaRPr lang="en-US" dirty="0"/>
          </a:p>
          <a:p>
            <a:endParaRPr lang="en-US" dirty="0"/>
          </a:p>
          <a:p>
            <a:endParaRPr lang="en-US" dirty="0"/>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1188" y="850900"/>
            <a:ext cx="1809750" cy="5338763"/>
          </a:xfrm>
          <a:prstGeom prst="rect">
            <a:avLst/>
          </a:prstGeom>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17328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37</a:t>
            </a:fld>
            <a:endParaRPr lang="uk-UA" dirty="0"/>
          </a:p>
        </p:txBody>
      </p:sp>
      <p:sp>
        <p:nvSpPr>
          <p:cNvPr id="8" name="Title 1"/>
          <p:cNvSpPr>
            <a:spLocks noGrp="1"/>
          </p:cNvSpPr>
          <p:nvPr>
            <p:ph type="title"/>
          </p:nvPr>
        </p:nvSpPr>
        <p:spPr>
          <a:xfrm>
            <a:off x="531812" y="406400"/>
            <a:ext cx="11125200" cy="889000"/>
          </a:xfrm>
        </p:spPr>
        <p:txBody>
          <a:bodyPr anchor="t"/>
          <a:lstStyle/>
          <a:p>
            <a:r>
              <a:rPr lang="en-US" b="1" dirty="0"/>
              <a:t>Interactive Reports</a:t>
            </a:r>
          </a:p>
        </p:txBody>
      </p:sp>
      <p:sp>
        <p:nvSpPr>
          <p:cNvPr id="9" name="Text Placeholder 2"/>
          <p:cNvSpPr txBox="1">
            <a:spLocks/>
          </p:cNvSpPr>
          <p:nvPr/>
        </p:nvSpPr>
        <p:spPr>
          <a:xfrm>
            <a:off x="443345" y="914400"/>
            <a:ext cx="11213667" cy="38100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Powerful Reporting capabilities </a:t>
            </a:r>
            <a:r>
              <a:rPr lang="en-US" sz="2400" dirty="0">
                <a:solidFill>
                  <a:srgbClr val="FF0000"/>
                </a:solidFill>
                <a:sym typeface="Wingdings" pitchFamily="2" charset="2"/>
              </a:rPr>
              <a:t> End-user customizable</a:t>
            </a:r>
            <a:endParaRPr lang="en-US" sz="2400" dirty="0">
              <a:solidFill>
                <a:srgbClr val="FF0000"/>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8714" y="1458685"/>
            <a:ext cx="7279481" cy="4743450"/>
          </a:xfrm>
          <a:prstGeom prst="rect">
            <a:avLst/>
          </a:prstGeom>
          <a:solidFill>
            <a:schemeClr val="bg1"/>
          </a:solidFill>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44405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38</a:t>
            </a:fld>
            <a:endParaRPr lang="uk-UA" dirty="0"/>
          </a:p>
        </p:txBody>
      </p:sp>
      <p:sp>
        <p:nvSpPr>
          <p:cNvPr id="8" name="Title 1"/>
          <p:cNvSpPr>
            <a:spLocks noGrp="1"/>
          </p:cNvSpPr>
          <p:nvPr>
            <p:ph type="title"/>
          </p:nvPr>
        </p:nvSpPr>
        <p:spPr>
          <a:xfrm>
            <a:off x="531812" y="406400"/>
            <a:ext cx="11125200" cy="889000"/>
          </a:xfrm>
        </p:spPr>
        <p:txBody>
          <a:bodyPr anchor="t"/>
          <a:lstStyle/>
          <a:p>
            <a:r>
              <a:rPr lang="en-US" b="1" dirty="0"/>
              <a:t>Interactive Grid</a:t>
            </a:r>
          </a:p>
        </p:txBody>
      </p:sp>
      <p:sp>
        <p:nvSpPr>
          <p:cNvPr id="11" name="Content Placeholder 2"/>
          <p:cNvSpPr>
            <a:spLocks noGrp="1"/>
          </p:cNvSpPr>
          <p:nvPr>
            <p:ph idx="1"/>
          </p:nvPr>
        </p:nvSpPr>
        <p:spPr>
          <a:xfrm>
            <a:off x="531812" y="1171741"/>
            <a:ext cx="9820501" cy="3959304"/>
          </a:xfrm>
        </p:spPr>
        <p:txBody>
          <a:bodyPr>
            <a:noAutofit/>
          </a:bodyPr>
          <a:lstStyle/>
          <a:p>
            <a:r>
              <a:rPr lang="en-US" sz="2400" dirty="0"/>
              <a:t>Modern, rich &amp; interactive multi-row editing component</a:t>
            </a:r>
          </a:p>
          <a:p>
            <a:r>
              <a:rPr lang="en-US" sz="2400" dirty="0"/>
              <a:t>Use of existing Item types</a:t>
            </a:r>
          </a:p>
          <a:p>
            <a:r>
              <a:rPr lang="en-US" sz="2400" dirty="0"/>
              <a:t>Declarative support </a:t>
            </a:r>
            <a:br>
              <a:rPr lang="en-US" sz="2400" dirty="0"/>
            </a:br>
            <a:r>
              <a:rPr lang="en-US" sz="2400" dirty="0"/>
              <a:t>for Cascading LOVs </a:t>
            </a:r>
            <a:br>
              <a:rPr lang="en-US" sz="2400" dirty="0"/>
            </a:br>
            <a:r>
              <a:rPr lang="en-US" sz="2400" dirty="0"/>
              <a:t>and Dynamic Actions</a:t>
            </a:r>
          </a:p>
          <a:p>
            <a:r>
              <a:rPr lang="en-US" sz="2400" dirty="0"/>
              <a:t>Upgrade utility for </a:t>
            </a:r>
            <a:br>
              <a:rPr lang="en-US" sz="2400" dirty="0"/>
            </a:br>
            <a:r>
              <a:rPr lang="en-US" sz="2400" dirty="0"/>
              <a:t>Tabular Forms</a:t>
            </a:r>
          </a:p>
          <a:p>
            <a:r>
              <a:rPr lang="en-US" sz="2400" dirty="0"/>
              <a:t>Master Detail / Detail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2690" y="2231429"/>
            <a:ext cx="7914322" cy="3907155"/>
          </a:xfrm>
          <a:prstGeom prst="rect">
            <a:avLst/>
          </a:prstGeom>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69195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39</a:t>
            </a:fld>
            <a:endParaRPr lang="uk-UA" dirty="0"/>
          </a:p>
        </p:txBody>
      </p:sp>
      <p:sp>
        <p:nvSpPr>
          <p:cNvPr id="9" name="Title 1"/>
          <p:cNvSpPr>
            <a:spLocks noGrp="1"/>
          </p:cNvSpPr>
          <p:nvPr>
            <p:ph type="title"/>
          </p:nvPr>
        </p:nvSpPr>
        <p:spPr>
          <a:xfrm>
            <a:off x="541166" y="275987"/>
            <a:ext cx="11116506" cy="611224"/>
          </a:xfrm>
        </p:spPr>
        <p:txBody>
          <a:bodyPr/>
          <a:lstStyle/>
          <a:p>
            <a:r>
              <a:rPr lang="en-US" b="1" dirty="0"/>
              <a:t>Interactive Grid </a:t>
            </a:r>
          </a:p>
        </p:txBody>
      </p:sp>
      <p:sp>
        <p:nvSpPr>
          <p:cNvPr id="10" name="Text Placeholder 5"/>
          <p:cNvSpPr txBox="1">
            <a:spLocks/>
          </p:cNvSpPr>
          <p:nvPr/>
        </p:nvSpPr>
        <p:spPr>
          <a:xfrm>
            <a:off x="453035" y="998169"/>
            <a:ext cx="11116505" cy="343031"/>
          </a:xfrm>
          <a:prstGeom prst="rect">
            <a:avLst/>
          </a:prstGeom>
        </p:spPr>
        <p:txBody>
          <a:bodyPr/>
          <a:lstStyle>
            <a:lvl1pPr marL="228600" marR="0" indent="-228600"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1pPr>
            <a:lvl2pPr marL="541019" marR="0" indent="-266700"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2pPr>
            <a:lvl3pPr marL="804672" marR="0" indent="-256032"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3pPr>
            <a:lvl4pPr marL="1061719" marR="0" indent="-284480"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4pPr>
            <a:lvl5pPr marL="1325880" marR="0" indent="-320040"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5pPr>
            <a:lvl6pPr marL="1554480" marR="0" indent="-320040"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6pPr>
            <a:lvl7pPr marL="1783080" marR="0" indent="-320040"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7pPr>
            <a:lvl8pPr marL="2011679" marR="0" indent="-320039"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8pPr>
            <a:lvl9pPr marL="2240279" marR="0" indent="-320039" algn="l" defTabSz="914400" rtl="0" latinLnBrk="0">
              <a:lnSpc>
                <a:spcPct val="90000"/>
              </a:lnSpc>
              <a:spcBef>
                <a:spcPts val="1200"/>
              </a:spcBef>
              <a:spcAft>
                <a:spcPts val="0"/>
              </a:spcAft>
              <a:buClr>
                <a:srgbClr val="9F9F9F"/>
              </a:buClr>
              <a:buSzPct val="100000"/>
              <a:buFont typeface="Arial"/>
              <a:buChar char="•"/>
              <a:tabLst/>
              <a:defRPr sz="2800" b="0" i="0" u="none" strike="noStrike" cap="none" spc="0" baseline="0">
                <a:ln>
                  <a:noFill/>
                </a:ln>
                <a:solidFill>
                  <a:srgbClr val="5F5F5F"/>
                </a:solidFill>
                <a:uFillTx/>
                <a:latin typeface="+mj-lt"/>
                <a:ea typeface="+mj-ea"/>
                <a:cs typeface="+mj-cs"/>
                <a:sym typeface="Calibri"/>
              </a:defRPr>
            </a:lvl9pPr>
          </a:lstStyle>
          <a:p>
            <a:pPr marL="0" indent="0">
              <a:buNone/>
            </a:pPr>
            <a:r>
              <a:rPr lang="en-US" sz="2400" dirty="0">
                <a:solidFill>
                  <a:srgbClr val="FF0000"/>
                </a:solidFill>
              </a:rPr>
              <a:t>Master Detail Layout </a:t>
            </a:r>
            <a:r>
              <a:rPr lang="mr-IN" sz="2400" dirty="0">
                <a:solidFill>
                  <a:srgbClr val="FF0000"/>
                </a:solidFill>
              </a:rPr>
              <a:t>–</a:t>
            </a:r>
            <a:r>
              <a:rPr lang="en-US" sz="2400" dirty="0">
                <a:solidFill>
                  <a:srgbClr val="FF0000"/>
                </a:solidFill>
              </a:rPr>
              <a:t> N-levels wide or deep</a:t>
            </a:r>
          </a:p>
        </p:txBody>
      </p:sp>
      <p:sp>
        <p:nvSpPr>
          <p:cNvPr id="12" name="Shape 484"/>
          <p:cNvSpPr/>
          <p:nvPr/>
        </p:nvSpPr>
        <p:spPr>
          <a:xfrm flipV="1">
            <a:off x="2981226" y="3463621"/>
            <a:ext cx="0" cy="421289"/>
          </a:xfrm>
          <a:prstGeom prst="line">
            <a:avLst/>
          </a:prstGeom>
          <a:ln w="63500">
            <a:solidFill>
              <a:srgbClr val="F23A18"/>
            </a:solidFill>
            <a:miter lim="400000"/>
            <a:headEnd type="stealth"/>
          </a:ln>
        </p:spPr>
        <p:txBody>
          <a:bodyPr lIns="25374" tIns="25374" rIns="25374" bIns="25374" anchor="ctr"/>
          <a:lstStyle/>
          <a:p>
            <a:pPr>
              <a:defRPr sz="3200"/>
            </a:pPr>
            <a:endParaRPr sz="1598"/>
          </a:p>
        </p:txBody>
      </p:sp>
      <p:grpSp>
        <p:nvGrpSpPr>
          <p:cNvPr id="13" name="Group 576"/>
          <p:cNvGrpSpPr/>
          <p:nvPr/>
        </p:nvGrpSpPr>
        <p:grpSpPr>
          <a:xfrm>
            <a:off x="2727054" y="2308317"/>
            <a:ext cx="2436258" cy="1023193"/>
            <a:chOff x="0" y="0"/>
            <a:chExt cx="10404878" cy="5066007"/>
          </a:xfrm>
        </p:grpSpPr>
        <p:sp>
          <p:nvSpPr>
            <p:cNvPr id="14" name="Shape 531"/>
            <p:cNvSpPr/>
            <p:nvPr/>
          </p:nvSpPr>
          <p:spPr>
            <a:xfrm flipV="1">
              <a:off x="501691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5" name="Shape 532"/>
            <p:cNvSpPr/>
            <p:nvPr/>
          </p:nvSpPr>
          <p:spPr>
            <a:xfrm>
              <a:off x="0" y="0"/>
              <a:ext cx="10404879" cy="5066008"/>
            </a:xfrm>
            <a:prstGeom prst="rect">
              <a:avLst/>
            </a:prstGeom>
            <a:noFill/>
            <a:ln w="508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6" name="Shape 533"/>
            <p:cNvSpPr/>
            <p:nvPr/>
          </p:nvSpPr>
          <p:spPr>
            <a:xfrm>
              <a:off x="4496" y="808951"/>
              <a:ext cx="10395885" cy="1"/>
            </a:xfrm>
            <a:prstGeom prst="line">
              <a:avLst/>
            </a:prstGeom>
            <a:noFill/>
            <a:ln w="254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 name="Shape 534"/>
            <p:cNvSpPr/>
            <p:nvPr/>
          </p:nvSpPr>
          <p:spPr>
            <a:xfrm>
              <a:off x="4495" y="1192501"/>
              <a:ext cx="10395887"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8" name="Shape 535"/>
            <p:cNvSpPr/>
            <p:nvPr/>
          </p:nvSpPr>
          <p:spPr>
            <a:xfrm>
              <a:off x="4494" y="1576051"/>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9" name="Shape 536"/>
            <p:cNvSpPr/>
            <p:nvPr/>
          </p:nvSpPr>
          <p:spPr>
            <a:xfrm>
              <a:off x="4494" y="1959601"/>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 name="Shape 537"/>
            <p:cNvSpPr/>
            <p:nvPr/>
          </p:nvSpPr>
          <p:spPr>
            <a:xfrm>
              <a:off x="4494" y="23431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1" name="Shape 538"/>
            <p:cNvSpPr/>
            <p:nvPr/>
          </p:nvSpPr>
          <p:spPr>
            <a:xfrm>
              <a:off x="4495" y="2726702"/>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 name="Shape 539"/>
            <p:cNvSpPr/>
            <p:nvPr/>
          </p:nvSpPr>
          <p:spPr>
            <a:xfrm>
              <a:off x="4494" y="31102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3" name="Shape 540"/>
            <p:cNvSpPr/>
            <p:nvPr/>
          </p:nvSpPr>
          <p:spPr>
            <a:xfrm>
              <a:off x="4494" y="34938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4" name="Shape 541"/>
            <p:cNvSpPr/>
            <p:nvPr/>
          </p:nvSpPr>
          <p:spPr>
            <a:xfrm>
              <a:off x="4495" y="3877353"/>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 name="Shape 542"/>
            <p:cNvSpPr/>
            <p:nvPr/>
          </p:nvSpPr>
          <p:spPr>
            <a:xfrm>
              <a:off x="4494" y="42609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 name="Shape 543"/>
            <p:cNvSpPr/>
            <p:nvPr/>
          </p:nvSpPr>
          <p:spPr>
            <a:xfrm>
              <a:off x="4495" y="4644454"/>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 name="Shape 544"/>
            <p:cNvSpPr/>
            <p:nvPr/>
          </p:nvSpPr>
          <p:spPr>
            <a:xfrm>
              <a:off x="325610" y="229607"/>
              <a:ext cx="3835504"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 name="Shape 545"/>
            <p:cNvSpPr/>
            <p:nvPr/>
          </p:nvSpPr>
          <p:spPr>
            <a:xfrm flipV="1">
              <a:off x="624902"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9" name="Shape 546"/>
            <p:cNvSpPr/>
            <p:nvPr/>
          </p:nvSpPr>
          <p:spPr>
            <a:xfrm flipV="1">
              <a:off x="3875491"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30" name="Shape 547"/>
            <p:cNvSpPr/>
            <p:nvPr/>
          </p:nvSpPr>
          <p:spPr>
            <a:xfrm>
              <a:off x="4234232"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31" name="Shape 548"/>
            <p:cNvSpPr/>
            <p:nvPr/>
          </p:nvSpPr>
          <p:spPr>
            <a:xfrm>
              <a:off x="4985815"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32" name="Shape 549"/>
            <p:cNvSpPr/>
            <p:nvPr/>
          </p:nvSpPr>
          <p:spPr>
            <a:xfrm>
              <a:off x="5737400"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33" name="Shape 550"/>
            <p:cNvSpPr/>
            <p:nvPr/>
          </p:nvSpPr>
          <p:spPr>
            <a:xfrm>
              <a:off x="6488983"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34" name="Shape 551"/>
            <p:cNvSpPr/>
            <p:nvPr/>
          </p:nvSpPr>
          <p:spPr>
            <a:xfrm flipV="1">
              <a:off x="226683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35" name="Shape 552"/>
            <p:cNvSpPr/>
            <p:nvPr/>
          </p:nvSpPr>
          <p:spPr>
            <a:xfrm flipV="1">
              <a:off x="3184809"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36" name="Shape 553"/>
            <p:cNvSpPr/>
            <p:nvPr/>
          </p:nvSpPr>
          <p:spPr>
            <a:xfrm flipV="1">
              <a:off x="4098936"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37" name="Shape 554"/>
            <p:cNvSpPr/>
            <p:nvPr/>
          </p:nvSpPr>
          <p:spPr>
            <a:xfrm flipV="1">
              <a:off x="43858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38" name="Shape 555"/>
            <p:cNvSpPr/>
            <p:nvPr/>
          </p:nvSpPr>
          <p:spPr>
            <a:xfrm flipV="1">
              <a:off x="11161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39" name="Shape 556"/>
            <p:cNvSpPr/>
            <p:nvPr/>
          </p:nvSpPr>
          <p:spPr>
            <a:xfrm flipV="1">
              <a:off x="59348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40" name="Shape 557"/>
            <p:cNvSpPr/>
            <p:nvPr/>
          </p:nvSpPr>
          <p:spPr>
            <a:xfrm flipV="1">
              <a:off x="6849012"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41" name="Shape 558"/>
            <p:cNvSpPr/>
            <p:nvPr/>
          </p:nvSpPr>
          <p:spPr>
            <a:xfrm flipV="1">
              <a:off x="7770833"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42" name="Shape 559"/>
            <p:cNvSpPr/>
            <p:nvPr/>
          </p:nvSpPr>
          <p:spPr>
            <a:xfrm flipV="1">
              <a:off x="8677267"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43" name="Shape 560"/>
            <p:cNvSpPr/>
            <p:nvPr/>
          </p:nvSpPr>
          <p:spPr>
            <a:xfrm flipV="1">
              <a:off x="958370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44" name="Shape 561"/>
            <p:cNvSpPr/>
            <p:nvPr/>
          </p:nvSpPr>
          <p:spPr>
            <a:xfrm>
              <a:off x="9400801"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45" name="Shape 562"/>
            <p:cNvSpPr/>
            <p:nvPr/>
          </p:nvSpPr>
          <p:spPr>
            <a:xfrm>
              <a:off x="10025530"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46" name="Shape 563"/>
            <p:cNvSpPr/>
            <p:nvPr/>
          </p:nvSpPr>
          <p:spPr>
            <a:xfrm>
              <a:off x="9768509"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47" name="Shape 564"/>
            <p:cNvSpPr/>
            <p:nvPr/>
          </p:nvSpPr>
          <p:spPr>
            <a:xfrm rot="2682426">
              <a:off x="9840927" y="4793460"/>
              <a:ext cx="80494" cy="850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48" name="Shape 565"/>
            <p:cNvSpPr/>
            <p:nvPr/>
          </p:nvSpPr>
          <p:spPr>
            <a:xfrm rot="13506393">
              <a:off x="10075681" y="4797404"/>
              <a:ext cx="73375" cy="76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49" name="Shape 566"/>
            <p:cNvSpPr/>
            <p:nvPr/>
          </p:nvSpPr>
          <p:spPr>
            <a:xfrm>
              <a:off x="140338" y="919951"/>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0" name="Shape 567"/>
            <p:cNvSpPr/>
            <p:nvPr/>
          </p:nvSpPr>
          <p:spPr>
            <a:xfrm>
              <a:off x="140338" y="1299654"/>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1" name="Shape 568"/>
            <p:cNvSpPr/>
            <p:nvPr/>
          </p:nvSpPr>
          <p:spPr>
            <a:xfrm>
              <a:off x="140338" y="1679357"/>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2" name="Shape 569"/>
            <p:cNvSpPr/>
            <p:nvPr/>
          </p:nvSpPr>
          <p:spPr>
            <a:xfrm>
              <a:off x="140338" y="20706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3" name="Shape 570"/>
            <p:cNvSpPr/>
            <p:nvPr/>
          </p:nvSpPr>
          <p:spPr>
            <a:xfrm>
              <a:off x="140338" y="2450304"/>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4" name="Shape 571"/>
            <p:cNvSpPr/>
            <p:nvPr/>
          </p:nvSpPr>
          <p:spPr>
            <a:xfrm>
              <a:off x="140338" y="398450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5" name="Shape 572"/>
            <p:cNvSpPr/>
            <p:nvPr/>
          </p:nvSpPr>
          <p:spPr>
            <a:xfrm>
              <a:off x="140338" y="3600955"/>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6" name="Shape 573"/>
            <p:cNvSpPr/>
            <p:nvPr/>
          </p:nvSpPr>
          <p:spPr>
            <a:xfrm>
              <a:off x="140338" y="3219329"/>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7" name="Shape 574"/>
            <p:cNvSpPr/>
            <p:nvPr/>
          </p:nvSpPr>
          <p:spPr>
            <a:xfrm>
              <a:off x="140338" y="28377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58" name="Shape 575"/>
            <p:cNvSpPr/>
            <p:nvPr/>
          </p:nvSpPr>
          <p:spPr>
            <a:xfrm>
              <a:off x="140338" y="436805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grpSp>
      <p:sp>
        <p:nvSpPr>
          <p:cNvPr id="59" name="Shape 484"/>
          <p:cNvSpPr/>
          <p:nvPr/>
        </p:nvSpPr>
        <p:spPr>
          <a:xfrm flipV="1">
            <a:off x="4928212" y="3463621"/>
            <a:ext cx="0" cy="421289"/>
          </a:xfrm>
          <a:prstGeom prst="line">
            <a:avLst/>
          </a:prstGeom>
          <a:ln w="63500">
            <a:solidFill>
              <a:srgbClr val="F23A18"/>
            </a:solidFill>
            <a:miter lim="400000"/>
            <a:headEnd type="stealth"/>
          </a:ln>
        </p:spPr>
        <p:txBody>
          <a:bodyPr lIns="25374" tIns="25374" rIns="25374" bIns="25374" anchor="ctr"/>
          <a:lstStyle/>
          <a:p>
            <a:pPr>
              <a:defRPr sz="3200"/>
            </a:pPr>
            <a:endParaRPr sz="1598"/>
          </a:p>
        </p:txBody>
      </p:sp>
      <p:grpSp>
        <p:nvGrpSpPr>
          <p:cNvPr id="60" name="Group 576"/>
          <p:cNvGrpSpPr/>
          <p:nvPr/>
        </p:nvGrpSpPr>
        <p:grpSpPr>
          <a:xfrm>
            <a:off x="1432036" y="4017020"/>
            <a:ext cx="2436258" cy="1023193"/>
            <a:chOff x="0" y="0"/>
            <a:chExt cx="10404878" cy="5066007"/>
          </a:xfrm>
        </p:grpSpPr>
        <p:sp>
          <p:nvSpPr>
            <p:cNvPr id="61" name="Shape 531"/>
            <p:cNvSpPr/>
            <p:nvPr/>
          </p:nvSpPr>
          <p:spPr>
            <a:xfrm flipV="1">
              <a:off x="501691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2" name="Shape 532"/>
            <p:cNvSpPr/>
            <p:nvPr/>
          </p:nvSpPr>
          <p:spPr>
            <a:xfrm>
              <a:off x="0" y="0"/>
              <a:ext cx="10404879" cy="5066008"/>
            </a:xfrm>
            <a:prstGeom prst="rect">
              <a:avLst/>
            </a:prstGeom>
            <a:noFill/>
            <a:ln w="508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63" name="Shape 533"/>
            <p:cNvSpPr/>
            <p:nvPr/>
          </p:nvSpPr>
          <p:spPr>
            <a:xfrm>
              <a:off x="4496" y="808951"/>
              <a:ext cx="10395885" cy="1"/>
            </a:xfrm>
            <a:prstGeom prst="line">
              <a:avLst/>
            </a:prstGeom>
            <a:noFill/>
            <a:ln w="254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4" name="Shape 534"/>
            <p:cNvSpPr/>
            <p:nvPr/>
          </p:nvSpPr>
          <p:spPr>
            <a:xfrm>
              <a:off x="4495" y="1192501"/>
              <a:ext cx="10395887"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5" name="Shape 535"/>
            <p:cNvSpPr/>
            <p:nvPr/>
          </p:nvSpPr>
          <p:spPr>
            <a:xfrm>
              <a:off x="4494" y="1576051"/>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6" name="Shape 536"/>
            <p:cNvSpPr/>
            <p:nvPr/>
          </p:nvSpPr>
          <p:spPr>
            <a:xfrm>
              <a:off x="4494" y="1959601"/>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7" name="Shape 537"/>
            <p:cNvSpPr/>
            <p:nvPr/>
          </p:nvSpPr>
          <p:spPr>
            <a:xfrm>
              <a:off x="4494" y="23431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8" name="Shape 538"/>
            <p:cNvSpPr/>
            <p:nvPr/>
          </p:nvSpPr>
          <p:spPr>
            <a:xfrm>
              <a:off x="4495" y="2726702"/>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69" name="Shape 539"/>
            <p:cNvSpPr/>
            <p:nvPr/>
          </p:nvSpPr>
          <p:spPr>
            <a:xfrm>
              <a:off x="4494" y="31102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0" name="Shape 540"/>
            <p:cNvSpPr/>
            <p:nvPr/>
          </p:nvSpPr>
          <p:spPr>
            <a:xfrm>
              <a:off x="4494" y="34938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1" name="Shape 541"/>
            <p:cNvSpPr/>
            <p:nvPr/>
          </p:nvSpPr>
          <p:spPr>
            <a:xfrm>
              <a:off x="4495" y="3877353"/>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2" name="Shape 542"/>
            <p:cNvSpPr/>
            <p:nvPr/>
          </p:nvSpPr>
          <p:spPr>
            <a:xfrm>
              <a:off x="4494" y="42609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3" name="Shape 543"/>
            <p:cNvSpPr/>
            <p:nvPr/>
          </p:nvSpPr>
          <p:spPr>
            <a:xfrm>
              <a:off x="4495" y="4644454"/>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4" name="Shape 544"/>
            <p:cNvSpPr/>
            <p:nvPr/>
          </p:nvSpPr>
          <p:spPr>
            <a:xfrm>
              <a:off x="325610" y="229607"/>
              <a:ext cx="3835504"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75" name="Shape 545"/>
            <p:cNvSpPr/>
            <p:nvPr/>
          </p:nvSpPr>
          <p:spPr>
            <a:xfrm flipV="1">
              <a:off x="624902"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6" name="Shape 546"/>
            <p:cNvSpPr/>
            <p:nvPr/>
          </p:nvSpPr>
          <p:spPr>
            <a:xfrm flipV="1">
              <a:off x="3875491"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77" name="Shape 547"/>
            <p:cNvSpPr/>
            <p:nvPr/>
          </p:nvSpPr>
          <p:spPr>
            <a:xfrm>
              <a:off x="4234232"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78" name="Shape 548"/>
            <p:cNvSpPr/>
            <p:nvPr/>
          </p:nvSpPr>
          <p:spPr>
            <a:xfrm>
              <a:off x="4985815"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79" name="Shape 549"/>
            <p:cNvSpPr/>
            <p:nvPr/>
          </p:nvSpPr>
          <p:spPr>
            <a:xfrm>
              <a:off x="5737400"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80" name="Shape 550"/>
            <p:cNvSpPr/>
            <p:nvPr/>
          </p:nvSpPr>
          <p:spPr>
            <a:xfrm>
              <a:off x="6488983"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81" name="Shape 551"/>
            <p:cNvSpPr/>
            <p:nvPr/>
          </p:nvSpPr>
          <p:spPr>
            <a:xfrm flipV="1">
              <a:off x="226683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2" name="Shape 552"/>
            <p:cNvSpPr/>
            <p:nvPr/>
          </p:nvSpPr>
          <p:spPr>
            <a:xfrm flipV="1">
              <a:off x="3184809"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3" name="Shape 553"/>
            <p:cNvSpPr/>
            <p:nvPr/>
          </p:nvSpPr>
          <p:spPr>
            <a:xfrm flipV="1">
              <a:off x="4098936"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4" name="Shape 554"/>
            <p:cNvSpPr/>
            <p:nvPr/>
          </p:nvSpPr>
          <p:spPr>
            <a:xfrm flipV="1">
              <a:off x="43858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5" name="Shape 555"/>
            <p:cNvSpPr/>
            <p:nvPr/>
          </p:nvSpPr>
          <p:spPr>
            <a:xfrm flipV="1">
              <a:off x="11161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6" name="Shape 556"/>
            <p:cNvSpPr/>
            <p:nvPr/>
          </p:nvSpPr>
          <p:spPr>
            <a:xfrm flipV="1">
              <a:off x="59348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7" name="Shape 557"/>
            <p:cNvSpPr/>
            <p:nvPr/>
          </p:nvSpPr>
          <p:spPr>
            <a:xfrm flipV="1">
              <a:off x="6849012"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8" name="Shape 558"/>
            <p:cNvSpPr/>
            <p:nvPr/>
          </p:nvSpPr>
          <p:spPr>
            <a:xfrm flipV="1">
              <a:off x="7770833"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89" name="Shape 559"/>
            <p:cNvSpPr/>
            <p:nvPr/>
          </p:nvSpPr>
          <p:spPr>
            <a:xfrm flipV="1">
              <a:off x="8677267"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90" name="Shape 560"/>
            <p:cNvSpPr/>
            <p:nvPr/>
          </p:nvSpPr>
          <p:spPr>
            <a:xfrm flipV="1">
              <a:off x="958370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91" name="Shape 561"/>
            <p:cNvSpPr/>
            <p:nvPr/>
          </p:nvSpPr>
          <p:spPr>
            <a:xfrm>
              <a:off x="9400801"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2" name="Shape 562"/>
            <p:cNvSpPr/>
            <p:nvPr/>
          </p:nvSpPr>
          <p:spPr>
            <a:xfrm>
              <a:off x="10025530"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3" name="Shape 563"/>
            <p:cNvSpPr/>
            <p:nvPr/>
          </p:nvSpPr>
          <p:spPr>
            <a:xfrm>
              <a:off x="9768509"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4" name="Shape 564"/>
            <p:cNvSpPr/>
            <p:nvPr/>
          </p:nvSpPr>
          <p:spPr>
            <a:xfrm rot="2682426">
              <a:off x="9840927" y="4793460"/>
              <a:ext cx="80494" cy="850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5" name="Shape 565"/>
            <p:cNvSpPr/>
            <p:nvPr/>
          </p:nvSpPr>
          <p:spPr>
            <a:xfrm rot="13506393">
              <a:off x="10075681" y="4797404"/>
              <a:ext cx="73375" cy="76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6" name="Shape 566"/>
            <p:cNvSpPr/>
            <p:nvPr/>
          </p:nvSpPr>
          <p:spPr>
            <a:xfrm>
              <a:off x="140338" y="919951"/>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7" name="Shape 567"/>
            <p:cNvSpPr/>
            <p:nvPr/>
          </p:nvSpPr>
          <p:spPr>
            <a:xfrm>
              <a:off x="140338" y="1299654"/>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8" name="Shape 568"/>
            <p:cNvSpPr/>
            <p:nvPr/>
          </p:nvSpPr>
          <p:spPr>
            <a:xfrm>
              <a:off x="140338" y="1679357"/>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99" name="Shape 569"/>
            <p:cNvSpPr/>
            <p:nvPr/>
          </p:nvSpPr>
          <p:spPr>
            <a:xfrm>
              <a:off x="140338" y="20706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0" name="Shape 570"/>
            <p:cNvSpPr/>
            <p:nvPr/>
          </p:nvSpPr>
          <p:spPr>
            <a:xfrm>
              <a:off x="140338" y="2450304"/>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1" name="Shape 571"/>
            <p:cNvSpPr/>
            <p:nvPr/>
          </p:nvSpPr>
          <p:spPr>
            <a:xfrm>
              <a:off x="140338" y="398450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2" name="Shape 572"/>
            <p:cNvSpPr/>
            <p:nvPr/>
          </p:nvSpPr>
          <p:spPr>
            <a:xfrm>
              <a:off x="140338" y="3600955"/>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3" name="Shape 573"/>
            <p:cNvSpPr/>
            <p:nvPr/>
          </p:nvSpPr>
          <p:spPr>
            <a:xfrm>
              <a:off x="140338" y="3219329"/>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4" name="Shape 574"/>
            <p:cNvSpPr/>
            <p:nvPr/>
          </p:nvSpPr>
          <p:spPr>
            <a:xfrm>
              <a:off x="140338" y="28377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5" name="Shape 575"/>
            <p:cNvSpPr/>
            <p:nvPr/>
          </p:nvSpPr>
          <p:spPr>
            <a:xfrm>
              <a:off x="140338" y="436805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grpSp>
      <p:grpSp>
        <p:nvGrpSpPr>
          <p:cNvPr id="106" name="Group 576"/>
          <p:cNvGrpSpPr/>
          <p:nvPr/>
        </p:nvGrpSpPr>
        <p:grpSpPr>
          <a:xfrm>
            <a:off x="3981335" y="4017020"/>
            <a:ext cx="2436258" cy="1023193"/>
            <a:chOff x="0" y="0"/>
            <a:chExt cx="10404878" cy="5066007"/>
          </a:xfrm>
        </p:grpSpPr>
        <p:sp>
          <p:nvSpPr>
            <p:cNvPr id="107" name="Shape 531"/>
            <p:cNvSpPr/>
            <p:nvPr/>
          </p:nvSpPr>
          <p:spPr>
            <a:xfrm flipV="1">
              <a:off x="501691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08" name="Shape 532"/>
            <p:cNvSpPr/>
            <p:nvPr/>
          </p:nvSpPr>
          <p:spPr>
            <a:xfrm>
              <a:off x="0" y="0"/>
              <a:ext cx="10404879" cy="5066008"/>
            </a:xfrm>
            <a:prstGeom prst="rect">
              <a:avLst/>
            </a:prstGeom>
            <a:noFill/>
            <a:ln w="508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09" name="Shape 533"/>
            <p:cNvSpPr/>
            <p:nvPr/>
          </p:nvSpPr>
          <p:spPr>
            <a:xfrm>
              <a:off x="4496" y="808951"/>
              <a:ext cx="10395885" cy="1"/>
            </a:xfrm>
            <a:prstGeom prst="line">
              <a:avLst/>
            </a:prstGeom>
            <a:noFill/>
            <a:ln w="254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0" name="Shape 534"/>
            <p:cNvSpPr/>
            <p:nvPr/>
          </p:nvSpPr>
          <p:spPr>
            <a:xfrm>
              <a:off x="4495" y="1192501"/>
              <a:ext cx="10395887"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1" name="Shape 535"/>
            <p:cNvSpPr/>
            <p:nvPr/>
          </p:nvSpPr>
          <p:spPr>
            <a:xfrm>
              <a:off x="4494" y="1576051"/>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2" name="Shape 536"/>
            <p:cNvSpPr/>
            <p:nvPr/>
          </p:nvSpPr>
          <p:spPr>
            <a:xfrm>
              <a:off x="4494" y="1959601"/>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3" name="Shape 537"/>
            <p:cNvSpPr/>
            <p:nvPr/>
          </p:nvSpPr>
          <p:spPr>
            <a:xfrm>
              <a:off x="4494" y="23431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4" name="Shape 538"/>
            <p:cNvSpPr/>
            <p:nvPr/>
          </p:nvSpPr>
          <p:spPr>
            <a:xfrm>
              <a:off x="4495" y="2726702"/>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5" name="Shape 539"/>
            <p:cNvSpPr/>
            <p:nvPr/>
          </p:nvSpPr>
          <p:spPr>
            <a:xfrm>
              <a:off x="4494" y="31102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6" name="Shape 540"/>
            <p:cNvSpPr/>
            <p:nvPr/>
          </p:nvSpPr>
          <p:spPr>
            <a:xfrm>
              <a:off x="4494" y="34938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7" name="Shape 541"/>
            <p:cNvSpPr/>
            <p:nvPr/>
          </p:nvSpPr>
          <p:spPr>
            <a:xfrm>
              <a:off x="4495" y="3877353"/>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8" name="Shape 542"/>
            <p:cNvSpPr/>
            <p:nvPr/>
          </p:nvSpPr>
          <p:spPr>
            <a:xfrm>
              <a:off x="4494" y="42609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19" name="Shape 543"/>
            <p:cNvSpPr/>
            <p:nvPr/>
          </p:nvSpPr>
          <p:spPr>
            <a:xfrm>
              <a:off x="4495" y="4644454"/>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20" name="Shape 544"/>
            <p:cNvSpPr/>
            <p:nvPr/>
          </p:nvSpPr>
          <p:spPr>
            <a:xfrm>
              <a:off x="325610" y="229607"/>
              <a:ext cx="3835504"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21" name="Shape 545"/>
            <p:cNvSpPr/>
            <p:nvPr/>
          </p:nvSpPr>
          <p:spPr>
            <a:xfrm flipV="1">
              <a:off x="624902"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22" name="Shape 546"/>
            <p:cNvSpPr/>
            <p:nvPr/>
          </p:nvSpPr>
          <p:spPr>
            <a:xfrm flipV="1">
              <a:off x="3875491"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23" name="Shape 547"/>
            <p:cNvSpPr/>
            <p:nvPr/>
          </p:nvSpPr>
          <p:spPr>
            <a:xfrm>
              <a:off x="4234232"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24" name="Shape 548"/>
            <p:cNvSpPr/>
            <p:nvPr/>
          </p:nvSpPr>
          <p:spPr>
            <a:xfrm>
              <a:off x="4985815"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25" name="Shape 549"/>
            <p:cNvSpPr/>
            <p:nvPr/>
          </p:nvSpPr>
          <p:spPr>
            <a:xfrm>
              <a:off x="5737400"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26" name="Shape 550"/>
            <p:cNvSpPr/>
            <p:nvPr/>
          </p:nvSpPr>
          <p:spPr>
            <a:xfrm>
              <a:off x="6488983"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27" name="Shape 551"/>
            <p:cNvSpPr/>
            <p:nvPr/>
          </p:nvSpPr>
          <p:spPr>
            <a:xfrm flipV="1">
              <a:off x="226683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28" name="Shape 552"/>
            <p:cNvSpPr/>
            <p:nvPr/>
          </p:nvSpPr>
          <p:spPr>
            <a:xfrm flipV="1">
              <a:off x="3184809"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29" name="Shape 553"/>
            <p:cNvSpPr/>
            <p:nvPr/>
          </p:nvSpPr>
          <p:spPr>
            <a:xfrm flipV="1">
              <a:off x="4098936"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0" name="Shape 554"/>
            <p:cNvSpPr/>
            <p:nvPr/>
          </p:nvSpPr>
          <p:spPr>
            <a:xfrm flipV="1">
              <a:off x="43858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1" name="Shape 555"/>
            <p:cNvSpPr/>
            <p:nvPr/>
          </p:nvSpPr>
          <p:spPr>
            <a:xfrm flipV="1">
              <a:off x="11161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2" name="Shape 556"/>
            <p:cNvSpPr/>
            <p:nvPr/>
          </p:nvSpPr>
          <p:spPr>
            <a:xfrm flipV="1">
              <a:off x="59348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3" name="Shape 557"/>
            <p:cNvSpPr/>
            <p:nvPr/>
          </p:nvSpPr>
          <p:spPr>
            <a:xfrm flipV="1">
              <a:off x="6849012"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4" name="Shape 558"/>
            <p:cNvSpPr/>
            <p:nvPr/>
          </p:nvSpPr>
          <p:spPr>
            <a:xfrm flipV="1">
              <a:off x="7770833"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5" name="Shape 559"/>
            <p:cNvSpPr/>
            <p:nvPr/>
          </p:nvSpPr>
          <p:spPr>
            <a:xfrm flipV="1">
              <a:off x="8677267"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6" name="Shape 560"/>
            <p:cNvSpPr/>
            <p:nvPr/>
          </p:nvSpPr>
          <p:spPr>
            <a:xfrm flipV="1">
              <a:off x="958370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37" name="Shape 561"/>
            <p:cNvSpPr/>
            <p:nvPr/>
          </p:nvSpPr>
          <p:spPr>
            <a:xfrm>
              <a:off x="9400801"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38" name="Shape 562"/>
            <p:cNvSpPr/>
            <p:nvPr/>
          </p:nvSpPr>
          <p:spPr>
            <a:xfrm>
              <a:off x="10025530"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39" name="Shape 563"/>
            <p:cNvSpPr/>
            <p:nvPr/>
          </p:nvSpPr>
          <p:spPr>
            <a:xfrm>
              <a:off x="9768509"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0" name="Shape 564"/>
            <p:cNvSpPr/>
            <p:nvPr/>
          </p:nvSpPr>
          <p:spPr>
            <a:xfrm rot="2682426">
              <a:off x="9840927" y="4793460"/>
              <a:ext cx="80494" cy="850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1" name="Shape 565"/>
            <p:cNvSpPr/>
            <p:nvPr/>
          </p:nvSpPr>
          <p:spPr>
            <a:xfrm rot="13506393">
              <a:off x="10075681" y="4797404"/>
              <a:ext cx="73375" cy="76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2" name="Shape 566"/>
            <p:cNvSpPr/>
            <p:nvPr/>
          </p:nvSpPr>
          <p:spPr>
            <a:xfrm>
              <a:off x="140338" y="919951"/>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3" name="Shape 567"/>
            <p:cNvSpPr/>
            <p:nvPr/>
          </p:nvSpPr>
          <p:spPr>
            <a:xfrm>
              <a:off x="140338" y="1299654"/>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4" name="Shape 568"/>
            <p:cNvSpPr/>
            <p:nvPr/>
          </p:nvSpPr>
          <p:spPr>
            <a:xfrm>
              <a:off x="140338" y="1679357"/>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5" name="Shape 569"/>
            <p:cNvSpPr/>
            <p:nvPr/>
          </p:nvSpPr>
          <p:spPr>
            <a:xfrm>
              <a:off x="140338" y="20706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6" name="Shape 570"/>
            <p:cNvSpPr/>
            <p:nvPr/>
          </p:nvSpPr>
          <p:spPr>
            <a:xfrm>
              <a:off x="140338" y="2450304"/>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7" name="Shape 571"/>
            <p:cNvSpPr/>
            <p:nvPr/>
          </p:nvSpPr>
          <p:spPr>
            <a:xfrm>
              <a:off x="140338" y="398450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8" name="Shape 572"/>
            <p:cNvSpPr/>
            <p:nvPr/>
          </p:nvSpPr>
          <p:spPr>
            <a:xfrm>
              <a:off x="140338" y="3600955"/>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49" name="Shape 573"/>
            <p:cNvSpPr/>
            <p:nvPr/>
          </p:nvSpPr>
          <p:spPr>
            <a:xfrm>
              <a:off x="140338" y="3219329"/>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50" name="Shape 574"/>
            <p:cNvSpPr/>
            <p:nvPr/>
          </p:nvSpPr>
          <p:spPr>
            <a:xfrm>
              <a:off x="140338" y="28377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51" name="Shape 575"/>
            <p:cNvSpPr/>
            <p:nvPr/>
          </p:nvSpPr>
          <p:spPr>
            <a:xfrm>
              <a:off x="140338" y="436805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grpSp>
      <p:grpSp>
        <p:nvGrpSpPr>
          <p:cNvPr id="152" name="Group 576"/>
          <p:cNvGrpSpPr/>
          <p:nvPr/>
        </p:nvGrpSpPr>
        <p:grpSpPr>
          <a:xfrm>
            <a:off x="8175987" y="1710288"/>
            <a:ext cx="2436258" cy="1023193"/>
            <a:chOff x="0" y="0"/>
            <a:chExt cx="10404878" cy="5066007"/>
          </a:xfrm>
        </p:grpSpPr>
        <p:sp>
          <p:nvSpPr>
            <p:cNvPr id="153" name="Shape 531"/>
            <p:cNvSpPr/>
            <p:nvPr/>
          </p:nvSpPr>
          <p:spPr>
            <a:xfrm flipV="1">
              <a:off x="501691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54" name="Shape 532"/>
            <p:cNvSpPr/>
            <p:nvPr/>
          </p:nvSpPr>
          <p:spPr>
            <a:xfrm>
              <a:off x="0" y="0"/>
              <a:ext cx="10404879" cy="5066008"/>
            </a:xfrm>
            <a:prstGeom prst="rect">
              <a:avLst/>
            </a:prstGeom>
            <a:noFill/>
            <a:ln w="508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55" name="Shape 533"/>
            <p:cNvSpPr/>
            <p:nvPr/>
          </p:nvSpPr>
          <p:spPr>
            <a:xfrm>
              <a:off x="4496" y="808951"/>
              <a:ext cx="10395885" cy="1"/>
            </a:xfrm>
            <a:prstGeom prst="line">
              <a:avLst/>
            </a:prstGeom>
            <a:noFill/>
            <a:ln w="254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56" name="Shape 534"/>
            <p:cNvSpPr/>
            <p:nvPr/>
          </p:nvSpPr>
          <p:spPr>
            <a:xfrm>
              <a:off x="4495" y="1192501"/>
              <a:ext cx="10395887"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57" name="Shape 535"/>
            <p:cNvSpPr/>
            <p:nvPr/>
          </p:nvSpPr>
          <p:spPr>
            <a:xfrm>
              <a:off x="4494" y="1576051"/>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58" name="Shape 536"/>
            <p:cNvSpPr/>
            <p:nvPr/>
          </p:nvSpPr>
          <p:spPr>
            <a:xfrm>
              <a:off x="4494" y="1959601"/>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59" name="Shape 537"/>
            <p:cNvSpPr/>
            <p:nvPr/>
          </p:nvSpPr>
          <p:spPr>
            <a:xfrm>
              <a:off x="4494" y="23431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0" name="Shape 538"/>
            <p:cNvSpPr/>
            <p:nvPr/>
          </p:nvSpPr>
          <p:spPr>
            <a:xfrm>
              <a:off x="4495" y="2726702"/>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1" name="Shape 539"/>
            <p:cNvSpPr/>
            <p:nvPr/>
          </p:nvSpPr>
          <p:spPr>
            <a:xfrm>
              <a:off x="4494" y="31102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2" name="Shape 540"/>
            <p:cNvSpPr/>
            <p:nvPr/>
          </p:nvSpPr>
          <p:spPr>
            <a:xfrm>
              <a:off x="4494" y="34938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3" name="Shape 541"/>
            <p:cNvSpPr/>
            <p:nvPr/>
          </p:nvSpPr>
          <p:spPr>
            <a:xfrm>
              <a:off x="4495" y="3877353"/>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4" name="Shape 542"/>
            <p:cNvSpPr/>
            <p:nvPr/>
          </p:nvSpPr>
          <p:spPr>
            <a:xfrm>
              <a:off x="4494" y="42609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5" name="Shape 543"/>
            <p:cNvSpPr/>
            <p:nvPr/>
          </p:nvSpPr>
          <p:spPr>
            <a:xfrm>
              <a:off x="4495" y="4644454"/>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6" name="Shape 544"/>
            <p:cNvSpPr/>
            <p:nvPr/>
          </p:nvSpPr>
          <p:spPr>
            <a:xfrm>
              <a:off x="325610" y="229607"/>
              <a:ext cx="3835504"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67" name="Shape 545"/>
            <p:cNvSpPr/>
            <p:nvPr/>
          </p:nvSpPr>
          <p:spPr>
            <a:xfrm flipV="1">
              <a:off x="624902"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8" name="Shape 546"/>
            <p:cNvSpPr/>
            <p:nvPr/>
          </p:nvSpPr>
          <p:spPr>
            <a:xfrm flipV="1">
              <a:off x="3875491"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69" name="Shape 547"/>
            <p:cNvSpPr/>
            <p:nvPr/>
          </p:nvSpPr>
          <p:spPr>
            <a:xfrm>
              <a:off x="4234232"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70" name="Shape 548"/>
            <p:cNvSpPr/>
            <p:nvPr/>
          </p:nvSpPr>
          <p:spPr>
            <a:xfrm>
              <a:off x="4985815"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71" name="Shape 549"/>
            <p:cNvSpPr/>
            <p:nvPr/>
          </p:nvSpPr>
          <p:spPr>
            <a:xfrm>
              <a:off x="5737400"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72" name="Shape 550"/>
            <p:cNvSpPr/>
            <p:nvPr/>
          </p:nvSpPr>
          <p:spPr>
            <a:xfrm>
              <a:off x="6488983"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73" name="Shape 551"/>
            <p:cNvSpPr/>
            <p:nvPr/>
          </p:nvSpPr>
          <p:spPr>
            <a:xfrm flipV="1">
              <a:off x="226683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4" name="Shape 552"/>
            <p:cNvSpPr/>
            <p:nvPr/>
          </p:nvSpPr>
          <p:spPr>
            <a:xfrm flipV="1">
              <a:off x="3184809"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5" name="Shape 553"/>
            <p:cNvSpPr/>
            <p:nvPr/>
          </p:nvSpPr>
          <p:spPr>
            <a:xfrm flipV="1">
              <a:off x="4098936"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6" name="Shape 554"/>
            <p:cNvSpPr/>
            <p:nvPr/>
          </p:nvSpPr>
          <p:spPr>
            <a:xfrm flipV="1">
              <a:off x="43858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7" name="Shape 555"/>
            <p:cNvSpPr/>
            <p:nvPr/>
          </p:nvSpPr>
          <p:spPr>
            <a:xfrm flipV="1">
              <a:off x="11161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8" name="Shape 556"/>
            <p:cNvSpPr/>
            <p:nvPr/>
          </p:nvSpPr>
          <p:spPr>
            <a:xfrm flipV="1">
              <a:off x="59348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79" name="Shape 557"/>
            <p:cNvSpPr/>
            <p:nvPr/>
          </p:nvSpPr>
          <p:spPr>
            <a:xfrm flipV="1">
              <a:off x="6849012"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80" name="Shape 558"/>
            <p:cNvSpPr/>
            <p:nvPr/>
          </p:nvSpPr>
          <p:spPr>
            <a:xfrm flipV="1">
              <a:off x="7770833"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81" name="Shape 559"/>
            <p:cNvSpPr/>
            <p:nvPr/>
          </p:nvSpPr>
          <p:spPr>
            <a:xfrm flipV="1">
              <a:off x="8677267"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82" name="Shape 560"/>
            <p:cNvSpPr/>
            <p:nvPr/>
          </p:nvSpPr>
          <p:spPr>
            <a:xfrm flipV="1">
              <a:off x="958370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183" name="Shape 561"/>
            <p:cNvSpPr/>
            <p:nvPr/>
          </p:nvSpPr>
          <p:spPr>
            <a:xfrm>
              <a:off x="9400801"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84" name="Shape 562"/>
            <p:cNvSpPr/>
            <p:nvPr/>
          </p:nvSpPr>
          <p:spPr>
            <a:xfrm>
              <a:off x="10025530"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85" name="Shape 563"/>
            <p:cNvSpPr/>
            <p:nvPr/>
          </p:nvSpPr>
          <p:spPr>
            <a:xfrm>
              <a:off x="9768509"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86" name="Shape 564"/>
            <p:cNvSpPr/>
            <p:nvPr/>
          </p:nvSpPr>
          <p:spPr>
            <a:xfrm rot="2682426">
              <a:off x="9840927" y="4793460"/>
              <a:ext cx="80494" cy="850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87" name="Shape 565"/>
            <p:cNvSpPr/>
            <p:nvPr/>
          </p:nvSpPr>
          <p:spPr>
            <a:xfrm rot="13506393">
              <a:off x="10075681" y="4797404"/>
              <a:ext cx="73375" cy="76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88" name="Shape 566"/>
            <p:cNvSpPr/>
            <p:nvPr/>
          </p:nvSpPr>
          <p:spPr>
            <a:xfrm>
              <a:off x="140338" y="919951"/>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89" name="Shape 567"/>
            <p:cNvSpPr/>
            <p:nvPr/>
          </p:nvSpPr>
          <p:spPr>
            <a:xfrm>
              <a:off x="140338" y="1299654"/>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0" name="Shape 568"/>
            <p:cNvSpPr/>
            <p:nvPr/>
          </p:nvSpPr>
          <p:spPr>
            <a:xfrm>
              <a:off x="140338" y="1679357"/>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1" name="Shape 569"/>
            <p:cNvSpPr/>
            <p:nvPr/>
          </p:nvSpPr>
          <p:spPr>
            <a:xfrm>
              <a:off x="140338" y="20706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2" name="Shape 570"/>
            <p:cNvSpPr/>
            <p:nvPr/>
          </p:nvSpPr>
          <p:spPr>
            <a:xfrm>
              <a:off x="140338" y="2450304"/>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3" name="Shape 571"/>
            <p:cNvSpPr/>
            <p:nvPr/>
          </p:nvSpPr>
          <p:spPr>
            <a:xfrm>
              <a:off x="140338" y="398450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4" name="Shape 572"/>
            <p:cNvSpPr/>
            <p:nvPr/>
          </p:nvSpPr>
          <p:spPr>
            <a:xfrm>
              <a:off x="140338" y="3600955"/>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5" name="Shape 573"/>
            <p:cNvSpPr/>
            <p:nvPr/>
          </p:nvSpPr>
          <p:spPr>
            <a:xfrm>
              <a:off x="140338" y="3219329"/>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6" name="Shape 574"/>
            <p:cNvSpPr/>
            <p:nvPr/>
          </p:nvSpPr>
          <p:spPr>
            <a:xfrm>
              <a:off x="140338" y="28377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197" name="Shape 575"/>
            <p:cNvSpPr/>
            <p:nvPr/>
          </p:nvSpPr>
          <p:spPr>
            <a:xfrm>
              <a:off x="140338" y="436805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grpSp>
      <p:grpSp>
        <p:nvGrpSpPr>
          <p:cNvPr id="198" name="Group 576"/>
          <p:cNvGrpSpPr/>
          <p:nvPr/>
        </p:nvGrpSpPr>
        <p:grpSpPr>
          <a:xfrm>
            <a:off x="8173222" y="3404829"/>
            <a:ext cx="2436258" cy="1023193"/>
            <a:chOff x="0" y="0"/>
            <a:chExt cx="10404878" cy="5066007"/>
          </a:xfrm>
        </p:grpSpPr>
        <p:sp>
          <p:nvSpPr>
            <p:cNvPr id="199" name="Shape 531"/>
            <p:cNvSpPr/>
            <p:nvPr/>
          </p:nvSpPr>
          <p:spPr>
            <a:xfrm flipV="1">
              <a:off x="501691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0" name="Shape 532"/>
            <p:cNvSpPr/>
            <p:nvPr/>
          </p:nvSpPr>
          <p:spPr>
            <a:xfrm>
              <a:off x="0" y="0"/>
              <a:ext cx="10404879" cy="5066008"/>
            </a:xfrm>
            <a:prstGeom prst="rect">
              <a:avLst/>
            </a:prstGeom>
            <a:noFill/>
            <a:ln w="508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01" name="Shape 533"/>
            <p:cNvSpPr/>
            <p:nvPr/>
          </p:nvSpPr>
          <p:spPr>
            <a:xfrm>
              <a:off x="4496" y="808951"/>
              <a:ext cx="10395885" cy="1"/>
            </a:xfrm>
            <a:prstGeom prst="line">
              <a:avLst/>
            </a:prstGeom>
            <a:noFill/>
            <a:ln w="254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2" name="Shape 534"/>
            <p:cNvSpPr/>
            <p:nvPr/>
          </p:nvSpPr>
          <p:spPr>
            <a:xfrm>
              <a:off x="4495" y="1192501"/>
              <a:ext cx="10395887"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3" name="Shape 535"/>
            <p:cNvSpPr/>
            <p:nvPr/>
          </p:nvSpPr>
          <p:spPr>
            <a:xfrm>
              <a:off x="4494" y="1576051"/>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4" name="Shape 536"/>
            <p:cNvSpPr/>
            <p:nvPr/>
          </p:nvSpPr>
          <p:spPr>
            <a:xfrm>
              <a:off x="4494" y="1959601"/>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5" name="Shape 537"/>
            <p:cNvSpPr/>
            <p:nvPr/>
          </p:nvSpPr>
          <p:spPr>
            <a:xfrm>
              <a:off x="4494" y="23431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6" name="Shape 538"/>
            <p:cNvSpPr/>
            <p:nvPr/>
          </p:nvSpPr>
          <p:spPr>
            <a:xfrm>
              <a:off x="4495" y="2726702"/>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7" name="Shape 539"/>
            <p:cNvSpPr/>
            <p:nvPr/>
          </p:nvSpPr>
          <p:spPr>
            <a:xfrm>
              <a:off x="4494" y="31102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8" name="Shape 540"/>
            <p:cNvSpPr/>
            <p:nvPr/>
          </p:nvSpPr>
          <p:spPr>
            <a:xfrm>
              <a:off x="4494" y="34938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09" name="Shape 541"/>
            <p:cNvSpPr/>
            <p:nvPr/>
          </p:nvSpPr>
          <p:spPr>
            <a:xfrm>
              <a:off x="4495" y="3877353"/>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10" name="Shape 542"/>
            <p:cNvSpPr/>
            <p:nvPr/>
          </p:nvSpPr>
          <p:spPr>
            <a:xfrm>
              <a:off x="4494" y="42609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11" name="Shape 543"/>
            <p:cNvSpPr/>
            <p:nvPr/>
          </p:nvSpPr>
          <p:spPr>
            <a:xfrm>
              <a:off x="4495" y="4644454"/>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12" name="Shape 544"/>
            <p:cNvSpPr/>
            <p:nvPr/>
          </p:nvSpPr>
          <p:spPr>
            <a:xfrm>
              <a:off x="325610" y="229607"/>
              <a:ext cx="3835504"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13" name="Shape 545"/>
            <p:cNvSpPr/>
            <p:nvPr/>
          </p:nvSpPr>
          <p:spPr>
            <a:xfrm flipV="1">
              <a:off x="624902"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14" name="Shape 546"/>
            <p:cNvSpPr/>
            <p:nvPr/>
          </p:nvSpPr>
          <p:spPr>
            <a:xfrm flipV="1">
              <a:off x="3875491"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15" name="Shape 547"/>
            <p:cNvSpPr/>
            <p:nvPr/>
          </p:nvSpPr>
          <p:spPr>
            <a:xfrm>
              <a:off x="4234232"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16" name="Shape 548"/>
            <p:cNvSpPr/>
            <p:nvPr/>
          </p:nvSpPr>
          <p:spPr>
            <a:xfrm>
              <a:off x="4985815"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17" name="Shape 549"/>
            <p:cNvSpPr/>
            <p:nvPr/>
          </p:nvSpPr>
          <p:spPr>
            <a:xfrm>
              <a:off x="5737400"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18" name="Shape 550"/>
            <p:cNvSpPr/>
            <p:nvPr/>
          </p:nvSpPr>
          <p:spPr>
            <a:xfrm>
              <a:off x="6488983"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19" name="Shape 551"/>
            <p:cNvSpPr/>
            <p:nvPr/>
          </p:nvSpPr>
          <p:spPr>
            <a:xfrm flipV="1">
              <a:off x="226683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0" name="Shape 552"/>
            <p:cNvSpPr/>
            <p:nvPr/>
          </p:nvSpPr>
          <p:spPr>
            <a:xfrm flipV="1">
              <a:off x="3184809"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1" name="Shape 553"/>
            <p:cNvSpPr/>
            <p:nvPr/>
          </p:nvSpPr>
          <p:spPr>
            <a:xfrm flipV="1">
              <a:off x="4098936"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2" name="Shape 554"/>
            <p:cNvSpPr/>
            <p:nvPr/>
          </p:nvSpPr>
          <p:spPr>
            <a:xfrm flipV="1">
              <a:off x="43858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3" name="Shape 555"/>
            <p:cNvSpPr/>
            <p:nvPr/>
          </p:nvSpPr>
          <p:spPr>
            <a:xfrm flipV="1">
              <a:off x="11161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4" name="Shape 556"/>
            <p:cNvSpPr/>
            <p:nvPr/>
          </p:nvSpPr>
          <p:spPr>
            <a:xfrm flipV="1">
              <a:off x="59348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5" name="Shape 557"/>
            <p:cNvSpPr/>
            <p:nvPr/>
          </p:nvSpPr>
          <p:spPr>
            <a:xfrm flipV="1">
              <a:off x="6849012"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6" name="Shape 558"/>
            <p:cNvSpPr/>
            <p:nvPr/>
          </p:nvSpPr>
          <p:spPr>
            <a:xfrm flipV="1">
              <a:off x="7770833"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7" name="Shape 559"/>
            <p:cNvSpPr/>
            <p:nvPr/>
          </p:nvSpPr>
          <p:spPr>
            <a:xfrm flipV="1">
              <a:off x="8677267"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8" name="Shape 560"/>
            <p:cNvSpPr/>
            <p:nvPr/>
          </p:nvSpPr>
          <p:spPr>
            <a:xfrm flipV="1">
              <a:off x="958370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29" name="Shape 561"/>
            <p:cNvSpPr/>
            <p:nvPr/>
          </p:nvSpPr>
          <p:spPr>
            <a:xfrm>
              <a:off x="9400801"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0" name="Shape 562"/>
            <p:cNvSpPr/>
            <p:nvPr/>
          </p:nvSpPr>
          <p:spPr>
            <a:xfrm>
              <a:off x="10025530"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1" name="Shape 563"/>
            <p:cNvSpPr/>
            <p:nvPr/>
          </p:nvSpPr>
          <p:spPr>
            <a:xfrm>
              <a:off x="9768509"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2" name="Shape 564"/>
            <p:cNvSpPr/>
            <p:nvPr/>
          </p:nvSpPr>
          <p:spPr>
            <a:xfrm rot="2682426">
              <a:off x="9840927" y="4793460"/>
              <a:ext cx="80494" cy="850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3" name="Shape 565"/>
            <p:cNvSpPr/>
            <p:nvPr/>
          </p:nvSpPr>
          <p:spPr>
            <a:xfrm rot="13506393">
              <a:off x="10075681" y="4797404"/>
              <a:ext cx="73375" cy="76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4" name="Shape 566"/>
            <p:cNvSpPr/>
            <p:nvPr/>
          </p:nvSpPr>
          <p:spPr>
            <a:xfrm>
              <a:off x="140338" y="919951"/>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5" name="Shape 567"/>
            <p:cNvSpPr/>
            <p:nvPr/>
          </p:nvSpPr>
          <p:spPr>
            <a:xfrm>
              <a:off x="140338" y="1299654"/>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6" name="Shape 568"/>
            <p:cNvSpPr/>
            <p:nvPr/>
          </p:nvSpPr>
          <p:spPr>
            <a:xfrm>
              <a:off x="140338" y="1679357"/>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7" name="Shape 569"/>
            <p:cNvSpPr/>
            <p:nvPr/>
          </p:nvSpPr>
          <p:spPr>
            <a:xfrm>
              <a:off x="140338" y="20706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8" name="Shape 570"/>
            <p:cNvSpPr/>
            <p:nvPr/>
          </p:nvSpPr>
          <p:spPr>
            <a:xfrm>
              <a:off x="140338" y="2450304"/>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39" name="Shape 571"/>
            <p:cNvSpPr/>
            <p:nvPr/>
          </p:nvSpPr>
          <p:spPr>
            <a:xfrm>
              <a:off x="140338" y="398450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40" name="Shape 572"/>
            <p:cNvSpPr/>
            <p:nvPr/>
          </p:nvSpPr>
          <p:spPr>
            <a:xfrm>
              <a:off x="140338" y="3600955"/>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41" name="Shape 573"/>
            <p:cNvSpPr/>
            <p:nvPr/>
          </p:nvSpPr>
          <p:spPr>
            <a:xfrm>
              <a:off x="140338" y="3219329"/>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42" name="Shape 574"/>
            <p:cNvSpPr/>
            <p:nvPr/>
          </p:nvSpPr>
          <p:spPr>
            <a:xfrm>
              <a:off x="140338" y="28377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43" name="Shape 575"/>
            <p:cNvSpPr/>
            <p:nvPr/>
          </p:nvSpPr>
          <p:spPr>
            <a:xfrm>
              <a:off x="140338" y="436805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grpSp>
      <p:grpSp>
        <p:nvGrpSpPr>
          <p:cNvPr id="244" name="Group 576"/>
          <p:cNvGrpSpPr/>
          <p:nvPr/>
        </p:nvGrpSpPr>
        <p:grpSpPr>
          <a:xfrm>
            <a:off x="8162338" y="5090358"/>
            <a:ext cx="2436258" cy="1023193"/>
            <a:chOff x="0" y="0"/>
            <a:chExt cx="10404878" cy="5066007"/>
          </a:xfrm>
        </p:grpSpPr>
        <p:sp>
          <p:nvSpPr>
            <p:cNvPr id="245" name="Shape 531"/>
            <p:cNvSpPr/>
            <p:nvPr/>
          </p:nvSpPr>
          <p:spPr>
            <a:xfrm flipV="1">
              <a:off x="501691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46" name="Shape 532"/>
            <p:cNvSpPr/>
            <p:nvPr/>
          </p:nvSpPr>
          <p:spPr>
            <a:xfrm>
              <a:off x="0" y="0"/>
              <a:ext cx="10404879" cy="5066008"/>
            </a:xfrm>
            <a:prstGeom prst="rect">
              <a:avLst/>
            </a:prstGeom>
            <a:noFill/>
            <a:ln w="508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47" name="Shape 533"/>
            <p:cNvSpPr/>
            <p:nvPr/>
          </p:nvSpPr>
          <p:spPr>
            <a:xfrm>
              <a:off x="4496" y="808951"/>
              <a:ext cx="10395885" cy="1"/>
            </a:xfrm>
            <a:prstGeom prst="line">
              <a:avLst/>
            </a:prstGeom>
            <a:noFill/>
            <a:ln w="254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48" name="Shape 534"/>
            <p:cNvSpPr/>
            <p:nvPr/>
          </p:nvSpPr>
          <p:spPr>
            <a:xfrm>
              <a:off x="4495" y="1192501"/>
              <a:ext cx="10395887"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49" name="Shape 535"/>
            <p:cNvSpPr/>
            <p:nvPr/>
          </p:nvSpPr>
          <p:spPr>
            <a:xfrm>
              <a:off x="4494" y="1576051"/>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0" name="Shape 536"/>
            <p:cNvSpPr/>
            <p:nvPr/>
          </p:nvSpPr>
          <p:spPr>
            <a:xfrm>
              <a:off x="4494" y="1959601"/>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1" name="Shape 537"/>
            <p:cNvSpPr/>
            <p:nvPr/>
          </p:nvSpPr>
          <p:spPr>
            <a:xfrm>
              <a:off x="4494" y="23431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2" name="Shape 538"/>
            <p:cNvSpPr/>
            <p:nvPr/>
          </p:nvSpPr>
          <p:spPr>
            <a:xfrm>
              <a:off x="4495" y="2726702"/>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3" name="Shape 539"/>
            <p:cNvSpPr/>
            <p:nvPr/>
          </p:nvSpPr>
          <p:spPr>
            <a:xfrm>
              <a:off x="4494" y="3110252"/>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4" name="Shape 540"/>
            <p:cNvSpPr/>
            <p:nvPr/>
          </p:nvSpPr>
          <p:spPr>
            <a:xfrm>
              <a:off x="4494" y="34938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5" name="Shape 541"/>
            <p:cNvSpPr/>
            <p:nvPr/>
          </p:nvSpPr>
          <p:spPr>
            <a:xfrm>
              <a:off x="4495" y="3877353"/>
              <a:ext cx="10395888"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6" name="Shape 542"/>
            <p:cNvSpPr/>
            <p:nvPr/>
          </p:nvSpPr>
          <p:spPr>
            <a:xfrm>
              <a:off x="4494" y="4260903"/>
              <a:ext cx="10395890"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7" name="Shape 543"/>
            <p:cNvSpPr/>
            <p:nvPr/>
          </p:nvSpPr>
          <p:spPr>
            <a:xfrm>
              <a:off x="4495" y="4644454"/>
              <a:ext cx="10395889" cy="1"/>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58" name="Shape 544"/>
            <p:cNvSpPr/>
            <p:nvPr/>
          </p:nvSpPr>
          <p:spPr>
            <a:xfrm>
              <a:off x="325610" y="229607"/>
              <a:ext cx="3835504"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59" name="Shape 545"/>
            <p:cNvSpPr/>
            <p:nvPr/>
          </p:nvSpPr>
          <p:spPr>
            <a:xfrm flipV="1">
              <a:off x="624902"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0" name="Shape 546"/>
            <p:cNvSpPr/>
            <p:nvPr/>
          </p:nvSpPr>
          <p:spPr>
            <a:xfrm flipV="1">
              <a:off x="3875491" y="229605"/>
              <a:ext cx="1" cy="314598"/>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1" name="Shape 547"/>
            <p:cNvSpPr/>
            <p:nvPr/>
          </p:nvSpPr>
          <p:spPr>
            <a:xfrm>
              <a:off x="4234232"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62" name="Shape 548"/>
            <p:cNvSpPr/>
            <p:nvPr/>
          </p:nvSpPr>
          <p:spPr>
            <a:xfrm>
              <a:off x="4985815"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63" name="Shape 549"/>
            <p:cNvSpPr/>
            <p:nvPr/>
          </p:nvSpPr>
          <p:spPr>
            <a:xfrm>
              <a:off x="5737400" y="225760"/>
              <a:ext cx="678466" cy="314595"/>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64" name="Shape 550"/>
            <p:cNvSpPr/>
            <p:nvPr/>
          </p:nvSpPr>
          <p:spPr>
            <a:xfrm>
              <a:off x="6488983"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65" name="Shape 551"/>
            <p:cNvSpPr/>
            <p:nvPr/>
          </p:nvSpPr>
          <p:spPr>
            <a:xfrm flipV="1">
              <a:off x="226683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6" name="Shape 552"/>
            <p:cNvSpPr/>
            <p:nvPr/>
          </p:nvSpPr>
          <p:spPr>
            <a:xfrm flipV="1">
              <a:off x="3184809"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7" name="Shape 553"/>
            <p:cNvSpPr/>
            <p:nvPr/>
          </p:nvSpPr>
          <p:spPr>
            <a:xfrm flipV="1">
              <a:off x="4098936"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8" name="Shape 554"/>
            <p:cNvSpPr/>
            <p:nvPr/>
          </p:nvSpPr>
          <p:spPr>
            <a:xfrm flipV="1">
              <a:off x="43858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69" name="Shape 555"/>
            <p:cNvSpPr/>
            <p:nvPr/>
          </p:nvSpPr>
          <p:spPr>
            <a:xfrm flipV="1">
              <a:off x="11161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0" name="Shape 556"/>
            <p:cNvSpPr/>
            <p:nvPr/>
          </p:nvSpPr>
          <p:spPr>
            <a:xfrm flipV="1">
              <a:off x="5934885"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1" name="Shape 557"/>
            <p:cNvSpPr/>
            <p:nvPr/>
          </p:nvSpPr>
          <p:spPr>
            <a:xfrm flipV="1">
              <a:off x="6849012"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2" name="Shape 558"/>
            <p:cNvSpPr/>
            <p:nvPr/>
          </p:nvSpPr>
          <p:spPr>
            <a:xfrm flipV="1">
              <a:off x="7770833"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3" name="Shape 559"/>
            <p:cNvSpPr/>
            <p:nvPr/>
          </p:nvSpPr>
          <p:spPr>
            <a:xfrm flipV="1">
              <a:off x="8677267"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4" name="Shape 560"/>
            <p:cNvSpPr/>
            <p:nvPr/>
          </p:nvSpPr>
          <p:spPr>
            <a:xfrm flipV="1">
              <a:off x="9583700" y="801258"/>
              <a:ext cx="1" cy="3850890"/>
            </a:xfrm>
            <a:prstGeom prst="line">
              <a:avLst/>
            </a:prstGeom>
            <a:noFill/>
            <a:ln w="12700" cap="flat">
              <a:solidFill>
                <a:srgbClr val="797979"/>
              </a:solidFill>
              <a:prstDash val="solid"/>
              <a:miter lim="400000"/>
            </a:ln>
            <a:effectLst/>
          </p:spPr>
          <p:txBody>
            <a:bodyPr wrap="square" lIns="25374" tIns="25374" rIns="25374" bIns="25374" numCol="1" anchor="ctr">
              <a:noAutofit/>
            </a:bodyPr>
            <a:lstStyle/>
            <a:p>
              <a:pPr>
                <a:defRPr sz="3200"/>
              </a:pPr>
              <a:endParaRPr sz="1598"/>
            </a:p>
          </p:txBody>
        </p:sp>
        <p:sp>
          <p:nvSpPr>
            <p:cNvPr id="275" name="Shape 561"/>
            <p:cNvSpPr/>
            <p:nvPr/>
          </p:nvSpPr>
          <p:spPr>
            <a:xfrm>
              <a:off x="9400801" y="229607"/>
              <a:ext cx="678466" cy="314594"/>
            </a:xfrm>
            <a:prstGeom prst="rect">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76" name="Shape 562"/>
            <p:cNvSpPr/>
            <p:nvPr/>
          </p:nvSpPr>
          <p:spPr>
            <a:xfrm>
              <a:off x="10025530"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77" name="Shape 563"/>
            <p:cNvSpPr/>
            <p:nvPr/>
          </p:nvSpPr>
          <p:spPr>
            <a:xfrm>
              <a:off x="9768509" y="4741379"/>
              <a:ext cx="200076" cy="200171"/>
            </a:xfrm>
            <a:prstGeom prst="ellipse">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78" name="Shape 564"/>
            <p:cNvSpPr/>
            <p:nvPr/>
          </p:nvSpPr>
          <p:spPr>
            <a:xfrm rot="2682426">
              <a:off x="9840927" y="4793460"/>
              <a:ext cx="80494" cy="850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79" name="Shape 565"/>
            <p:cNvSpPr/>
            <p:nvPr/>
          </p:nvSpPr>
          <p:spPr>
            <a:xfrm rot="13506393">
              <a:off x="10075681" y="4797404"/>
              <a:ext cx="73375" cy="76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0" name="Shape 566"/>
            <p:cNvSpPr/>
            <p:nvPr/>
          </p:nvSpPr>
          <p:spPr>
            <a:xfrm>
              <a:off x="140338" y="919951"/>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1" name="Shape 567"/>
            <p:cNvSpPr/>
            <p:nvPr/>
          </p:nvSpPr>
          <p:spPr>
            <a:xfrm>
              <a:off x="140338" y="1299654"/>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2" name="Shape 568"/>
            <p:cNvSpPr/>
            <p:nvPr/>
          </p:nvSpPr>
          <p:spPr>
            <a:xfrm>
              <a:off x="140338" y="1679357"/>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3" name="Shape 569"/>
            <p:cNvSpPr/>
            <p:nvPr/>
          </p:nvSpPr>
          <p:spPr>
            <a:xfrm>
              <a:off x="140338" y="20706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4" name="Shape 570"/>
            <p:cNvSpPr/>
            <p:nvPr/>
          </p:nvSpPr>
          <p:spPr>
            <a:xfrm>
              <a:off x="140338" y="2450304"/>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5" name="Shape 571"/>
            <p:cNvSpPr/>
            <p:nvPr/>
          </p:nvSpPr>
          <p:spPr>
            <a:xfrm>
              <a:off x="140338" y="398450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6" name="Shape 572"/>
            <p:cNvSpPr/>
            <p:nvPr/>
          </p:nvSpPr>
          <p:spPr>
            <a:xfrm>
              <a:off x="140338" y="3600955"/>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7" name="Shape 573"/>
            <p:cNvSpPr/>
            <p:nvPr/>
          </p:nvSpPr>
          <p:spPr>
            <a:xfrm>
              <a:off x="140338" y="3219329"/>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8" name="Shape 574"/>
            <p:cNvSpPr/>
            <p:nvPr/>
          </p:nvSpPr>
          <p:spPr>
            <a:xfrm>
              <a:off x="140338" y="2837702"/>
              <a:ext cx="164341" cy="165398"/>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sp>
          <p:nvSpPr>
            <p:cNvPr id="289" name="Shape 575"/>
            <p:cNvSpPr/>
            <p:nvPr/>
          </p:nvSpPr>
          <p:spPr>
            <a:xfrm>
              <a:off x="140338" y="4368056"/>
              <a:ext cx="164341" cy="165399"/>
            </a:xfrm>
            <a:prstGeom prst="roundRect">
              <a:avLst>
                <a:gd name="adj" fmla="val 15097"/>
              </a:avLst>
            </a:prstGeom>
            <a:noFill/>
            <a:ln w="12700" cap="flat">
              <a:solidFill>
                <a:srgbClr val="85888D"/>
              </a:solidFill>
              <a:prstDash val="solid"/>
              <a:miter lim="400000"/>
            </a:ln>
            <a:effectLst/>
          </p:spPr>
          <p:txBody>
            <a:bodyPr wrap="square" lIns="25374" tIns="25374" rIns="25374" bIns="25374" numCol="1" anchor="ctr">
              <a:noAutofit/>
            </a:bodyPr>
            <a:lstStyle/>
            <a:p>
              <a:pPr>
                <a:defRPr sz="3200"/>
              </a:pPr>
              <a:endParaRPr sz="1598"/>
            </a:p>
          </p:txBody>
        </p:sp>
      </p:grpSp>
      <p:sp>
        <p:nvSpPr>
          <p:cNvPr id="290" name="Shape 484"/>
          <p:cNvSpPr/>
          <p:nvPr/>
        </p:nvSpPr>
        <p:spPr>
          <a:xfrm flipV="1">
            <a:off x="9389233" y="2845275"/>
            <a:ext cx="0" cy="421289"/>
          </a:xfrm>
          <a:prstGeom prst="line">
            <a:avLst/>
          </a:prstGeom>
          <a:ln w="63500">
            <a:solidFill>
              <a:srgbClr val="F23A18"/>
            </a:solidFill>
            <a:miter lim="400000"/>
            <a:headEnd type="stealth"/>
          </a:ln>
        </p:spPr>
        <p:txBody>
          <a:bodyPr lIns="25374" tIns="25374" rIns="25374" bIns="25374" anchor="ctr"/>
          <a:lstStyle/>
          <a:p>
            <a:pPr>
              <a:defRPr sz="3200"/>
            </a:pPr>
            <a:endParaRPr sz="1598"/>
          </a:p>
        </p:txBody>
      </p:sp>
      <p:sp>
        <p:nvSpPr>
          <p:cNvPr id="291" name="Shape 484"/>
          <p:cNvSpPr/>
          <p:nvPr/>
        </p:nvSpPr>
        <p:spPr>
          <a:xfrm flipV="1">
            <a:off x="9386836" y="4538444"/>
            <a:ext cx="0" cy="421289"/>
          </a:xfrm>
          <a:prstGeom prst="line">
            <a:avLst/>
          </a:prstGeom>
          <a:ln w="63500">
            <a:solidFill>
              <a:srgbClr val="F23A18"/>
            </a:solidFill>
            <a:miter lim="400000"/>
            <a:headEnd type="stealth"/>
          </a:ln>
        </p:spPr>
        <p:txBody>
          <a:bodyPr lIns="25374" tIns="25374" rIns="25374" bIns="25374" anchor="ctr"/>
          <a:lstStyle/>
          <a:p>
            <a:pPr>
              <a:defRPr sz="3200"/>
            </a:pPr>
            <a:endParaRPr sz="1598"/>
          </a:p>
        </p:txBody>
      </p:sp>
    </p:spTree>
    <p:extLst>
      <p:ext uri="{BB962C8B-B14F-4D97-AF65-F5344CB8AC3E}">
        <p14:creationId xmlns:p14="http://schemas.microsoft.com/office/powerpoint/2010/main" val="2551475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a:t>
            </a:fld>
            <a:endParaRPr lang="uk-UA"/>
          </a:p>
        </p:txBody>
      </p:sp>
      <p:sp>
        <p:nvSpPr>
          <p:cNvPr id="19" name="Title 1"/>
          <p:cNvSpPr>
            <a:spLocks noGrp="1"/>
          </p:cNvSpPr>
          <p:nvPr>
            <p:ph type="title"/>
          </p:nvPr>
        </p:nvSpPr>
        <p:spPr>
          <a:xfrm>
            <a:off x="531812" y="406400"/>
            <a:ext cx="11125200" cy="889000"/>
          </a:xfrm>
        </p:spPr>
        <p:txBody>
          <a:bodyPr anchor="t">
            <a:noAutofit/>
          </a:bodyPr>
          <a:lstStyle/>
          <a:p>
            <a:r>
              <a:rPr lang="en-US" b="1" dirty="0"/>
              <a:t>Oracle APEX</a:t>
            </a:r>
          </a:p>
        </p:txBody>
      </p:sp>
      <p:sp>
        <p:nvSpPr>
          <p:cNvPr id="2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a:lnSpc>
                <a:spcPct val="90000"/>
              </a:lnSpc>
              <a:buClr>
                <a:schemeClr val="tx1">
                  <a:lumMod val="60000"/>
                  <a:lumOff val="40000"/>
                </a:schemeClr>
              </a:buClr>
              <a:defRPr/>
            </a:pPr>
            <a:r>
              <a:rPr lang="en-US" sz="2400" dirty="0">
                <a:solidFill>
                  <a:srgbClr val="FF0000"/>
                </a:solidFill>
              </a:rPr>
              <a:t>Database-centric web application development framework </a:t>
            </a:r>
          </a:p>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21" name="Picture 20" descr="browser-based-apps-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2812" y="1600200"/>
            <a:ext cx="2997200" cy="2997200"/>
          </a:xfrm>
          <a:prstGeom prst="rect">
            <a:avLst/>
          </a:prstGeom>
        </p:spPr>
      </p:pic>
      <p:pic>
        <p:nvPicPr>
          <p:cNvPr id="22" name="Picture 21" descr="visualize-maintain-data-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0413" y="1600277"/>
            <a:ext cx="2998710" cy="2998710"/>
          </a:xfrm>
          <a:prstGeom prst="rect">
            <a:avLst/>
          </a:prstGeom>
        </p:spPr>
      </p:pic>
      <p:pic>
        <p:nvPicPr>
          <p:cNvPr id="23" name="Picture 22" descr="sql-dev-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0412" y="1524000"/>
            <a:ext cx="2997200" cy="2997200"/>
          </a:xfrm>
          <a:prstGeom prst="rect">
            <a:avLst/>
          </a:prstGeom>
        </p:spPr>
      </p:pic>
      <p:sp>
        <p:nvSpPr>
          <p:cNvPr id="24" name="Rectangle 23"/>
          <p:cNvSpPr/>
          <p:nvPr/>
        </p:nvSpPr>
        <p:spPr>
          <a:xfrm>
            <a:off x="989012" y="4724400"/>
            <a:ext cx="2895600" cy="830997"/>
          </a:xfrm>
          <a:prstGeom prst="rect">
            <a:avLst/>
          </a:prstGeom>
        </p:spPr>
        <p:txBody>
          <a:bodyPr wrap="square">
            <a:spAutoFit/>
          </a:bodyPr>
          <a:lstStyle/>
          <a:p>
            <a:pPr algn="ctr"/>
            <a:r>
              <a:rPr lang="en-US" sz="2400" dirty="0"/>
              <a:t>Develop desktop and mobile web apps</a:t>
            </a:r>
          </a:p>
        </p:txBody>
      </p:sp>
      <p:sp>
        <p:nvSpPr>
          <p:cNvPr id="25" name="Rectangle 24"/>
          <p:cNvSpPr/>
          <p:nvPr/>
        </p:nvSpPr>
        <p:spPr>
          <a:xfrm>
            <a:off x="4646612" y="4724400"/>
            <a:ext cx="2895600" cy="1200329"/>
          </a:xfrm>
          <a:prstGeom prst="rect">
            <a:avLst/>
          </a:prstGeom>
        </p:spPr>
        <p:txBody>
          <a:bodyPr wrap="square">
            <a:spAutoFit/>
          </a:bodyPr>
          <a:lstStyle/>
          <a:p>
            <a:pPr algn="ctr"/>
            <a:r>
              <a:rPr lang="en-US" sz="2400" dirty="0"/>
              <a:t>Visualize and maintain</a:t>
            </a:r>
          </a:p>
          <a:p>
            <a:pPr algn="ctr"/>
            <a:r>
              <a:rPr lang="en-US" sz="2400" dirty="0"/>
              <a:t>database data</a:t>
            </a:r>
          </a:p>
        </p:txBody>
      </p:sp>
      <p:sp>
        <p:nvSpPr>
          <p:cNvPr id="26" name="Rectangle 25"/>
          <p:cNvSpPr/>
          <p:nvPr/>
        </p:nvSpPr>
        <p:spPr>
          <a:xfrm>
            <a:off x="8380412" y="4724400"/>
            <a:ext cx="2895600" cy="1200329"/>
          </a:xfrm>
          <a:prstGeom prst="rect">
            <a:avLst/>
          </a:prstGeom>
        </p:spPr>
        <p:txBody>
          <a:bodyPr wrap="square">
            <a:spAutoFit/>
          </a:bodyPr>
          <a:lstStyle/>
          <a:p>
            <a:pPr algn="ctr"/>
            <a:r>
              <a:rPr lang="en-US" sz="2400" dirty="0"/>
              <a:t>Leverage SQL Skills and database capabilities</a:t>
            </a:r>
          </a:p>
        </p:txBody>
      </p:sp>
    </p:spTree>
    <p:extLst>
      <p:ext uri="{BB962C8B-B14F-4D97-AF65-F5344CB8AC3E}">
        <p14:creationId xmlns:p14="http://schemas.microsoft.com/office/powerpoint/2010/main" val="745792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40</a:t>
            </a:fld>
            <a:endParaRPr lang="uk-UA" dirty="0"/>
          </a:p>
        </p:txBody>
      </p:sp>
      <p:sp>
        <p:nvSpPr>
          <p:cNvPr id="292" name="Title 1"/>
          <p:cNvSpPr>
            <a:spLocks noGrp="1"/>
          </p:cNvSpPr>
          <p:nvPr>
            <p:ph type="title"/>
          </p:nvPr>
        </p:nvSpPr>
        <p:spPr>
          <a:xfrm>
            <a:off x="536159" y="432880"/>
            <a:ext cx="11116506" cy="533889"/>
          </a:xfrm>
        </p:spPr>
        <p:txBody>
          <a:bodyPr/>
          <a:lstStyle/>
          <a:p>
            <a:r>
              <a:rPr lang="en-US" b="1" dirty="0"/>
              <a:t>Charting Engine</a:t>
            </a:r>
          </a:p>
        </p:txBody>
      </p:sp>
      <p:sp>
        <p:nvSpPr>
          <p:cNvPr id="293" name="Content Placeholder 2"/>
          <p:cNvSpPr>
            <a:spLocks noGrp="1"/>
          </p:cNvSpPr>
          <p:nvPr>
            <p:ph idx="1"/>
          </p:nvPr>
        </p:nvSpPr>
        <p:spPr>
          <a:xfrm>
            <a:off x="535499" y="1540578"/>
            <a:ext cx="10311036" cy="3959304"/>
          </a:xfrm>
        </p:spPr>
        <p:txBody>
          <a:bodyPr>
            <a:noAutofit/>
          </a:bodyPr>
          <a:lstStyle/>
          <a:p>
            <a:r>
              <a:rPr lang="en-US" dirty="0"/>
              <a:t>Based on Oracle JET Data Visualization Components</a:t>
            </a:r>
          </a:p>
          <a:p>
            <a:r>
              <a:rPr lang="en-US" dirty="0"/>
              <a:t>Oracle Jet (JavaScript Extension Toolkit) is open source </a:t>
            </a:r>
          </a:p>
          <a:p>
            <a:r>
              <a:rPr lang="en-US" dirty="0"/>
              <a:t>JavaScript-based solution, data being provided in JSON format</a:t>
            </a:r>
          </a:p>
          <a:p>
            <a:r>
              <a:rPr lang="en-US" dirty="0"/>
              <a:t>Highly Customizable</a:t>
            </a:r>
          </a:p>
          <a:p>
            <a:pPr lvl="1"/>
            <a:r>
              <a:rPr lang="en-US" dirty="0"/>
              <a:t>Using 'JavaScript code' to provide function to be called when chart is initialized</a:t>
            </a:r>
          </a:p>
          <a:p>
            <a:pPr lvl="1"/>
            <a:r>
              <a:rPr lang="en-US" dirty="0"/>
              <a:t>Using Dynamic Actions to add interactive behavior</a:t>
            </a:r>
          </a:p>
          <a:p>
            <a:r>
              <a:rPr lang="en-US" dirty="0"/>
              <a:t>Built-in Accessibility Support</a:t>
            </a:r>
          </a:p>
          <a:p>
            <a:r>
              <a:rPr lang="en-US" dirty="0"/>
              <a:t>Built-in Responsive Design Support</a:t>
            </a:r>
          </a:p>
        </p:txBody>
      </p:sp>
      <p:sp>
        <p:nvSpPr>
          <p:cNvPr id="294" name="Text Placeholder 5"/>
          <p:cNvSpPr txBox="1">
            <a:spLocks/>
          </p:cNvSpPr>
          <p:nvPr/>
        </p:nvSpPr>
        <p:spPr>
          <a:xfrm>
            <a:off x="461819" y="1057544"/>
            <a:ext cx="11190848" cy="300201"/>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Declarative support for Oracle JET Data Visualization Components</a:t>
            </a:r>
          </a:p>
        </p:txBody>
      </p:sp>
      <p:pic>
        <p:nvPicPr>
          <p:cNvPr id="295" name="Picture 29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4623" y="508821"/>
            <a:ext cx="1783508" cy="1783508"/>
          </a:xfrm>
          <a:prstGeom prst="rect">
            <a:avLst/>
          </a:prstGeom>
        </p:spPr>
      </p:pic>
    </p:spTree>
    <p:extLst>
      <p:ext uri="{BB962C8B-B14F-4D97-AF65-F5344CB8AC3E}">
        <p14:creationId xmlns:p14="http://schemas.microsoft.com/office/powerpoint/2010/main" val="27659497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41</a:t>
            </a:fld>
            <a:endParaRPr lang="uk-UA" dirty="0"/>
          </a:p>
        </p:txBody>
      </p:sp>
      <p:sp>
        <p:nvSpPr>
          <p:cNvPr id="28" name="Title 1"/>
          <p:cNvSpPr>
            <a:spLocks noGrp="1"/>
          </p:cNvSpPr>
          <p:nvPr>
            <p:ph type="title"/>
          </p:nvPr>
        </p:nvSpPr>
        <p:spPr>
          <a:xfrm>
            <a:off x="536159" y="426535"/>
            <a:ext cx="11116506" cy="533889"/>
          </a:xfrm>
        </p:spPr>
        <p:txBody>
          <a:bodyPr/>
          <a:lstStyle/>
          <a:p>
            <a:r>
              <a:rPr lang="en-US" b="1" dirty="0"/>
              <a:t>Charting Engine</a:t>
            </a:r>
          </a:p>
        </p:txBody>
      </p:sp>
      <p:sp>
        <p:nvSpPr>
          <p:cNvPr id="29" name="Text Placeholder 5"/>
          <p:cNvSpPr txBox="1">
            <a:spLocks/>
          </p:cNvSpPr>
          <p:nvPr/>
        </p:nvSpPr>
        <p:spPr>
          <a:xfrm>
            <a:off x="502337" y="1057544"/>
            <a:ext cx="11150330" cy="356794"/>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Declarative support for Oracle JET Data Visualization Components</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432" y="1496206"/>
            <a:ext cx="1660485" cy="1359568"/>
          </a:xfrm>
          <a:prstGeom prst="rect">
            <a:avLst/>
          </a:prstGeom>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16111" y="1736397"/>
            <a:ext cx="1638300" cy="1171385"/>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336" y="3158397"/>
            <a:ext cx="1862733" cy="1420053"/>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78872" y="3449817"/>
            <a:ext cx="1637959" cy="1257135"/>
          </a:xfrm>
          <a:prstGeom prst="rect">
            <a:avLst/>
          </a:prstGeom>
        </p:spPr>
      </p:pic>
      <p:pic>
        <p:nvPicPr>
          <p:cNvPr id="23" name="Pictur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41485" y="1639257"/>
            <a:ext cx="1727277" cy="1388905"/>
          </a:xfrm>
          <a:prstGeom prst="rect">
            <a:avLst/>
          </a:prstGeom>
        </p:spPr>
      </p:pic>
      <p:pic>
        <p:nvPicPr>
          <p:cNvPr id="24" name="Picture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09165" y="3398598"/>
            <a:ext cx="1629226" cy="1359572"/>
          </a:xfrm>
          <a:prstGeom prst="rect">
            <a:avLst/>
          </a:prstGeom>
        </p:spPr>
      </p:pic>
      <p:pic>
        <p:nvPicPr>
          <p:cNvPr id="25" name="Picture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02562" y="3266845"/>
            <a:ext cx="2014135" cy="1440107"/>
          </a:xfrm>
          <a:prstGeom prst="rect">
            <a:avLst/>
          </a:prstGeom>
        </p:spPr>
      </p:pic>
      <p:pic>
        <p:nvPicPr>
          <p:cNvPr id="26" name="Picture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16697" y="3225914"/>
            <a:ext cx="2197176" cy="1562290"/>
          </a:xfrm>
          <a:prstGeom prst="rect">
            <a:avLst/>
          </a:prstGeom>
        </p:spPr>
      </p:pic>
      <p:pic>
        <p:nvPicPr>
          <p:cNvPr id="27" name="Picture 2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36708" y="3289470"/>
            <a:ext cx="2244921" cy="1548555"/>
          </a:xfrm>
          <a:prstGeom prst="rect">
            <a:avLst/>
          </a:prstGeom>
        </p:spPr>
      </p:pic>
      <p:pic>
        <p:nvPicPr>
          <p:cNvPr id="44" name="Picture 4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15007" y="4838025"/>
            <a:ext cx="1679552" cy="1371711"/>
          </a:xfrm>
          <a:prstGeom prst="rect">
            <a:avLst/>
          </a:prstGeom>
        </p:spPr>
      </p:pic>
      <p:pic>
        <p:nvPicPr>
          <p:cNvPr id="45" name="Picture 4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51983" y="1703955"/>
            <a:ext cx="1673436" cy="1388905"/>
          </a:xfrm>
          <a:prstGeom prst="rect">
            <a:avLst/>
          </a:prstGeom>
        </p:spPr>
      </p:pic>
      <p:pic>
        <p:nvPicPr>
          <p:cNvPr id="46" name="Picture 4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7499" y="4765996"/>
            <a:ext cx="1972014" cy="1465786"/>
          </a:xfrm>
          <a:prstGeom prst="rect">
            <a:avLst/>
          </a:prstGeom>
        </p:spPr>
      </p:pic>
      <p:pic>
        <p:nvPicPr>
          <p:cNvPr id="47" name="Picture 4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094790" y="1601884"/>
            <a:ext cx="1629227" cy="1466619"/>
          </a:xfrm>
          <a:prstGeom prst="rect">
            <a:avLst/>
          </a:prstGeom>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159426" y="4914496"/>
            <a:ext cx="1623110" cy="1385554"/>
          </a:xfrm>
          <a:prstGeom prst="rect">
            <a:avLst/>
          </a:prstGeom>
        </p:spPr>
      </p:pic>
      <p:pic>
        <p:nvPicPr>
          <p:cNvPr id="49" name="Screen Shot 2017-05-04 at 3.16.36 PM.png" descr="Screen Shot 2017-05-04 at 3.16.36 PM.png"/>
          <p:cNvPicPr>
            <a:picLocks noChangeAspect="1"/>
          </p:cNvPicPr>
          <p:nvPr/>
        </p:nvPicPr>
        <p:blipFill>
          <a:blip r:embed="rId17" cstate="print">
            <a:extLst/>
          </a:blip>
          <a:stretch>
            <a:fillRect/>
          </a:stretch>
        </p:blipFill>
        <p:spPr>
          <a:xfrm>
            <a:off x="6339748" y="4901509"/>
            <a:ext cx="2752725" cy="1385888"/>
          </a:xfrm>
          <a:prstGeom prst="rect">
            <a:avLst/>
          </a:prstGeom>
          <a:ln w="12700">
            <a:noFill/>
            <a:miter lim="400000"/>
          </a:ln>
          <a:effectLst>
            <a:outerShdw blurRad="50800" dist="38100" dir="2700000" algn="tl" rotWithShape="0">
              <a:prstClr val="black">
                <a:alpha val="40000"/>
              </a:prstClr>
            </a:outerShdw>
          </a:effectLst>
        </p:spPr>
      </p:pic>
      <p:pic>
        <p:nvPicPr>
          <p:cNvPr id="50" name="Picture 49"/>
          <p:cNvPicPr>
            <a:picLocks noChangeAspect="1"/>
          </p:cNvPicPr>
          <p:nvPr/>
        </p:nvPicPr>
        <p:blipFill>
          <a:blip r:embed="rId18" cstate="print"/>
          <a:stretch>
            <a:fillRect/>
          </a:stretch>
        </p:blipFill>
        <p:spPr>
          <a:xfrm>
            <a:off x="9552716" y="4674381"/>
            <a:ext cx="2338000" cy="1647333"/>
          </a:xfrm>
          <a:prstGeom prst="rect">
            <a:avLst/>
          </a:prstGeom>
        </p:spPr>
      </p:pic>
      <p:pic>
        <p:nvPicPr>
          <p:cNvPr id="51" name="Picture 50"/>
          <p:cNvPicPr>
            <a:picLocks noChangeAspect="1"/>
          </p:cNvPicPr>
          <p:nvPr/>
        </p:nvPicPr>
        <p:blipFill>
          <a:blip r:embed="rId19" cstate="print"/>
          <a:stretch>
            <a:fillRect/>
          </a:stretch>
        </p:blipFill>
        <p:spPr>
          <a:xfrm>
            <a:off x="9354410" y="1639255"/>
            <a:ext cx="2446476" cy="1708571"/>
          </a:xfrm>
          <a:prstGeom prst="rect">
            <a:avLst/>
          </a:prstGeom>
        </p:spPr>
      </p:pic>
    </p:spTree>
    <p:extLst>
      <p:ext uri="{BB962C8B-B14F-4D97-AF65-F5344CB8AC3E}">
        <p14:creationId xmlns:p14="http://schemas.microsoft.com/office/powerpoint/2010/main" val="18674384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42</a:t>
            </a:fld>
            <a:endParaRPr lang="uk-UA" dirty="0"/>
          </a:p>
        </p:txBody>
      </p:sp>
      <p:sp>
        <p:nvSpPr>
          <p:cNvPr id="20" name="Title 1"/>
          <p:cNvSpPr>
            <a:spLocks noGrp="1"/>
          </p:cNvSpPr>
          <p:nvPr>
            <p:ph type="title"/>
          </p:nvPr>
        </p:nvSpPr>
        <p:spPr>
          <a:xfrm>
            <a:off x="531812" y="406400"/>
            <a:ext cx="11125200" cy="889000"/>
          </a:xfrm>
        </p:spPr>
        <p:txBody>
          <a:bodyPr anchor="t"/>
          <a:lstStyle/>
          <a:p>
            <a:r>
              <a:rPr lang="en-US" b="1" dirty="0"/>
              <a:t>Calendars</a:t>
            </a:r>
          </a:p>
        </p:txBody>
      </p:sp>
      <p:sp>
        <p:nvSpPr>
          <p:cNvPr id="21" name="Text Placeholder 2"/>
          <p:cNvSpPr txBox="1">
            <a:spLocks/>
          </p:cNvSpPr>
          <p:nvPr/>
        </p:nvSpPr>
        <p:spPr>
          <a:xfrm>
            <a:off x="443345" y="914400"/>
            <a:ext cx="11213667" cy="38100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Different views, drag and drop capability</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1191" y="1568672"/>
            <a:ext cx="8343900" cy="4714304"/>
          </a:xfrm>
          <a:prstGeom prst="rect">
            <a:avLst/>
          </a:prstGeom>
          <a:solidFill>
            <a:schemeClr val="tx1">
              <a:lumMod val="20000"/>
              <a:lumOff val="80000"/>
            </a:schemeClr>
          </a:solid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38061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43</a:t>
            </a:fld>
            <a:endParaRPr lang="uk-UA" dirty="0"/>
          </a:p>
        </p:txBody>
      </p:sp>
      <p:sp>
        <p:nvSpPr>
          <p:cNvPr id="9" name="Title 1"/>
          <p:cNvSpPr>
            <a:spLocks noGrp="1"/>
          </p:cNvSpPr>
          <p:nvPr>
            <p:ph type="title"/>
          </p:nvPr>
        </p:nvSpPr>
        <p:spPr>
          <a:xfrm>
            <a:off x="531812" y="406400"/>
            <a:ext cx="11125200" cy="889000"/>
          </a:xfrm>
        </p:spPr>
        <p:txBody>
          <a:bodyPr anchor="t"/>
          <a:lstStyle/>
          <a:p>
            <a:r>
              <a:rPr lang="en-US" b="1" dirty="0"/>
              <a:t>Dynamic Actions</a:t>
            </a:r>
          </a:p>
        </p:txBody>
      </p:sp>
      <p:sp>
        <p:nvSpPr>
          <p:cNvPr id="10" name="Text Placeholder 2"/>
          <p:cNvSpPr txBox="1">
            <a:spLocks/>
          </p:cNvSpPr>
          <p:nvPr/>
        </p:nvSpPr>
        <p:spPr>
          <a:xfrm>
            <a:off x="461819" y="914400"/>
            <a:ext cx="11195194" cy="38100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chemeClr val="accent1"/>
                </a:solidFill>
              </a:rPr>
              <a:t>Declaratively define rich client-side interactivity without writing JavaScript or AJAX</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392" y="1411148"/>
            <a:ext cx="7065169" cy="4850606"/>
          </a:xfrm>
          <a:prstGeom prst="rect">
            <a:avLst/>
          </a:prstGeom>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18263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44</a:t>
            </a:fld>
            <a:endParaRPr lang="uk-UA" dirty="0"/>
          </a:p>
        </p:txBody>
      </p:sp>
      <p:sp>
        <p:nvSpPr>
          <p:cNvPr id="7" name="Title 1"/>
          <p:cNvSpPr>
            <a:spLocks noGrp="1"/>
          </p:cNvSpPr>
          <p:nvPr>
            <p:ph type="title"/>
          </p:nvPr>
        </p:nvSpPr>
        <p:spPr>
          <a:xfrm>
            <a:off x="531812" y="406400"/>
            <a:ext cx="11125200" cy="889000"/>
          </a:xfrm>
        </p:spPr>
        <p:txBody>
          <a:bodyPr anchor="t">
            <a:noAutofit/>
          </a:bodyPr>
          <a:lstStyle/>
          <a:p>
            <a:r>
              <a:rPr lang="en-US" b="1" dirty="0"/>
              <a:t>Modal Dialogs</a:t>
            </a:r>
          </a:p>
        </p:txBody>
      </p:sp>
      <p:sp>
        <p:nvSpPr>
          <p:cNvPr id="11" name="Content Placeholder 2"/>
          <p:cNvSpPr>
            <a:spLocks noGrp="1"/>
          </p:cNvSpPr>
          <p:nvPr>
            <p:ph idx="1"/>
          </p:nvPr>
        </p:nvSpPr>
        <p:spPr>
          <a:xfrm>
            <a:off x="531812" y="1657108"/>
            <a:ext cx="4754891" cy="4338578"/>
          </a:xfrm>
        </p:spPr>
        <p:txBody>
          <a:bodyPr>
            <a:noAutofit/>
          </a:bodyPr>
          <a:lstStyle/>
          <a:p>
            <a:r>
              <a:rPr lang="en-US" dirty="0"/>
              <a:t>Replacement for Popup Windows</a:t>
            </a:r>
          </a:p>
          <a:p>
            <a:r>
              <a:rPr lang="en-US" dirty="0"/>
              <a:t>A modal dialog is a stand-alone page, not a region on a page</a:t>
            </a:r>
          </a:p>
          <a:p>
            <a:r>
              <a:rPr lang="en-US" dirty="0"/>
              <a:t>Any page be created as a dialog page</a:t>
            </a:r>
          </a:p>
          <a:p>
            <a:r>
              <a:rPr lang="en-US" dirty="0"/>
              <a:t>Supports all the functionality of a regular page, incl. computations, validations, processes, and branches</a:t>
            </a:r>
          </a:p>
          <a:p>
            <a:endParaRPr lang="en-US" dirty="0"/>
          </a:p>
        </p:txBody>
      </p:sp>
      <p:sp>
        <p:nvSpPr>
          <p:cNvPr id="12" name="Text Placeholder 2"/>
          <p:cNvSpPr txBox="1">
            <a:spLocks/>
          </p:cNvSpPr>
          <p:nvPr/>
        </p:nvSpPr>
        <p:spPr>
          <a:xfrm>
            <a:off x="443345" y="914400"/>
            <a:ext cx="11213667" cy="38100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chemeClr val="accent1"/>
                </a:solidFill>
              </a:rPr>
              <a:t>Readily switch between normal, modal, and non-modal page mode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6703" y="1657108"/>
            <a:ext cx="6445091" cy="3925253"/>
          </a:xfrm>
          <a:prstGeom prst="rect">
            <a:avLst/>
          </a:prstGeom>
          <a:ln>
            <a:solidFill>
              <a:schemeClr val="tx1">
                <a:lumMod val="40000"/>
                <a:lumOff val="6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648641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45</a:t>
            </a:fld>
            <a:endParaRPr lang="uk-UA" dirty="0"/>
          </a:p>
        </p:txBody>
      </p:sp>
      <p:sp>
        <p:nvSpPr>
          <p:cNvPr id="9" name="Title 1"/>
          <p:cNvSpPr>
            <a:spLocks noGrp="1"/>
          </p:cNvSpPr>
          <p:nvPr>
            <p:ph type="title"/>
          </p:nvPr>
        </p:nvSpPr>
        <p:spPr>
          <a:xfrm>
            <a:off x="531812" y="406400"/>
            <a:ext cx="11125200" cy="889000"/>
          </a:xfrm>
        </p:spPr>
        <p:txBody>
          <a:bodyPr anchor="t"/>
          <a:lstStyle/>
          <a:p>
            <a:r>
              <a:rPr lang="en-US" b="1" dirty="0"/>
              <a:t>Plug-Ins</a:t>
            </a:r>
          </a:p>
        </p:txBody>
      </p:sp>
      <p:sp>
        <p:nvSpPr>
          <p:cNvPr id="10" name="Text Placeholder 2"/>
          <p:cNvSpPr txBox="1">
            <a:spLocks/>
          </p:cNvSpPr>
          <p:nvPr/>
        </p:nvSpPr>
        <p:spPr>
          <a:xfrm>
            <a:off x="452583" y="914400"/>
            <a:ext cx="11204430" cy="38100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chemeClr val="accent1"/>
                </a:solidFill>
              </a:rPr>
              <a:t>Extend applications with custom components such as items and regions</a:t>
            </a:r>
          </a:p>
        </p:txBody>
      </p:sp>
      <p:pic>
        <p:nvPicPr>
          <p:cNvPr id="13" name="Picture 12"/>
          <p:cNvPicPr>
            <a:picLocks noChangeAspect="1" noChangeArrowheads="1"/>
          </p:cNvPicPr>
          <p:nvPr/>
        </p:nvPicPr>
        <p:blipFill>
          <a:blip r:embed="rId3" cstate="print"/>
          <a:srcRect/>
          <a:stretch>
            <a:fillRect/>
          </a:stretch>
        </p:blipFill>
        <p:spPr bwMode="auto">
          <a:xfrm>
            <a:off x="680951" y="4298391"/>
            <a:ext cx="4877647" cy="601133"/>
          </a:xfrm>
          <a:prstGeom prst="rect">
            <a:avLst/>
          </a:prstGeom>
          <a:noFill/>
          <a:ln w="9525" algn="ctr">
            <a:noFill/>
            <a:miter lim="800000"/>
            <a:headEnd/>
            <a:tailEnd/>
          </a:ln>
        </p:spPr>
      </p:pic>
      <p:pic>
        <p:nvPicPr>
          <p:cNvPr id="14" name="Picture 7"/>
          <p:cNvPicPr>
            <a:picLocks noChangeAspect="1" noChangeArrowheads="1"/>
          </p:cNvPicPr>
          <p:nvPr/>
        </p:nvPicPr>
        <p:blipFill>
          <a:blip r:embed="rId4" cstate="print"/>
          <a:srcRect/>
          <a:stretch>
            <a:fillRect/>
          </a:stretch>
        </p:blipFill>
        <p:spPr bwMode="auto">
          <a:xfrm>
            <a:off x="1388612" y="2545946"/>
            <a:ext cx="3957136" cy="764116"/>
          </a:xfrm>
          <a:prstGeom prst="rect">
            <a:avLst/>
          </a:prstGeom>
          <a:noFill/>
          <a:ln w="9525">
            <a:noFill/>
            <a:miter lim="800000"/>
            <a:headEnd/>
            <a:tailEnd/>
          </a:ln>
        </p:spPr>
      </p:pic>
      <p:pic>
        <p:nvPicPr>
          <p:cNvPr id="15" name="Picture 8"/>
          <p:cNvPicPr>
            <a:picLocks noChangeAspect="1" noChangeArrowheads="1"/>
          </p:cNvPicPr>
          <p:nvPr/>
        </p:nvPicPr>
        <p:blipFill>
          <a:blip r:embed="rId5" cstate="print"/>
          <a:srcRect/>
          <a:stretch>
            <a:fillRect/>
          </a:stretch>
        </p:blipFill>
        <p:spPr bwMode="auto">
          <a:xfrm>
            <a:off x="6318697" y="1567041"/>
            <a:ext cx="5051047" cy="4243436"/>
          </a:xfrm>
          <a:prstGeom prst="rect">
            <a:avLst/>
          </a:prstGeom>
          <a:noFill/>
          <a:ln w="9525">
            <a:noFill/>
            <a:miter lim="800000"/>
            <a:headEnd/>
            <a:tailEnd/>
          </a:ln>
        </p:spPr>
      </p:pic>
    </p:spTree>
    <p:extLst>
      <p:ext uri="{BB962C8B-B14F-4D97-AF65-F5344CB8AC3E}">
        <p14:creationId xmlns:p14="http://schemas.microsoft.com/office/powerpoint/2010/main" val="338595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7533" y="916344"/>
            <a:ext cx="5239135" cy="5042247"/>
          </a:xfrm>
          <a:prstGeom prst="rect">
            <a:avLst/>
          </a:prstGeom>
        </p:spPr>
      </p:pic>
      <p:sp>
        <p:nvSpPr>
          <p:cNvPr id="4" name="Text Box 2"/>
          <p:cNvSpPr txBox="1">
            <a:spLocks noChangeArrowheads="1"/>
          </p:cNvSpPr>
          <p:nvPr/>
        </p:nvSpPr>
        <p:spPr bwMode="auto">
          <a:xfrm>
            <a:off x="531812" y="1690188"/>
            <a:ext cx="11188411" cy="4268403"/>
          </a:xfrm>
          <a:prstGeom prst="rect">
            <a:avLst/>
          </a:prstGeom>
          <a:noFill/>
          <a:ln w="9525">
            <a:noFill/>
            <a:round/>
            <a:headEnd/>
            <a:tailEnd/>
          </a:ln>
        </p:spPr>
        <p:txBody>
          <a:bodyPr lIns="122858" tIns="61429" rIns="122858" bIns="61429"/>
          <a:lstStyle/>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Executing dynamic SQL or PL/SQL on </a:t>
            </a:r>
            <a:br>
              <a:rPr lang="en-US" sz="2400" dirty="0"/>
            </a:br>
            <a:r>
              <a:rPr lang="en-US" sz="2400" dirty="0"/>
              <a:t>remote databases using ORDS and REST  </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000" dirty="0"/>
              <a:t>Relies on the ORDS "REST Enabled SQL" feature (ORDS 17.3 or later)</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000" dirty="0"/>
              <a:t>Requires ORDS instance having a connection pool configured for </a:t>
            </a:r>
            <a:br>
              <a:rPr lang="en-US" sz="2000" dirty="0"/>
            </a:br>
            <a:r>
              <a:rPr lang="en-US" sz="2000" dirty="0"/>
              <a:t>target database.</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Oracle APEX passes SQL query to ORDS over REST</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Self-describing JSON response</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Response contains a JSON object with:</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000" dirty="0"/>
              <a:t>Result set meta data (column names, data types)</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000" dirty="0"/>
              <a:t>The result data</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000" dirty="0"/>
              <a:t>Information about pagination</a:t>
            </a: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p:txBody>
      </p:sp>
      <p:sp>
        <p:nvSpPr>
          <p:cNvPr id="2" name="Slide Number Placeholder 1"/>
          <p:cNvSpPr>
            <a:spLocks noGrp="1"/>
          </p:cNvSpPr>
          <p:nvPr>
            <p:ph type="sldNum" sz="quarter" idx="12"/>
          </p:nvPr>
        </p:nvSpPr>
        <p:spPr/>
        <p:txBody>
          <a:bodyPr/>
          <a:lstStyle/>
          <a:p>
            <a:fld id="{C51EAA63-D034-42AE-91FA-B13B9518C7BE}" type="slidenum">
              <a:rPr lang="uk-UA" smtClean="0"/>
              <a:pPr/>
              <a:t>46</a:t>
            </a:fld>
            <a:endParaRPr lang="uk-UA"/>
          </a:p>
        </p:txBody>
      </p:sp>
      <p:sp>
        <p:nvSpPr>
          <p:cNvPr id="8" name="Title 1"/>
          <p:cNvSpPr txBox="1">
            <a:spLocks/>
          </p:cNvSpPr>
          <p:nvPr/>
        </p:nvSpPr>
        <p:spPr>
          <a:xfrm>
            <a:off x="531812" y="435088"/>
            <a:ext cx="11125200" cy="534307"/>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b="1" dirty="0"/>
              <a:t>REST Enabled SQL Support</a:t>
            </a:r>
          </a:p>
        </p:txBody>
      </p:sp>
      <p:sp>
        <p:nvSpPr>
          <p:cNvPr id="9" name="Text Placeholder 5"/>
          <p:cNvSpPr txBox="1">
            <a:spLocks/>
          </p:cNvSpPr>
          <p:nvPr/>
        </p:nvSpPr>
        <p:spPr>
          <a:xfrm>
            <a:off x="531813" y="1055688"/>
            <a:ext cx="11125199" cy="343299"/>
          </a:xfrm>
          <a:prstGeom prst="rect">
            <a:avLst/>
          </a:prstGeom>
        </p:spPr>
        <p:txBody>
          <a:bodyPr vert="horz" lIns="0" tIns="0" rIns="0" bIns="0" rtlCol="0">
            <a:noAutofit/>
          </a:bodyPr>
          <a:lstStyle>
            <a:lvl1pPr marL="1588" indent="0" algn="l" defTabSz="914400" rtl="0" eaLnBrk="1" latinLnBrk="0" hangingPunct="1">
              <a:lnSpc>
                <a:spcPct val="90000"/>
              </a:lnSpc>
              <a:spcBef>
                <a:spcPts val="0"/>
              </a:spcBef>
              <a:buClr>
                <a:schemeClr val="tx1">
                  <a:lumMod val="60000"/>
                  <a:lumOff val="40000"/>
                </a:schemeClr>
              </a:buClr>
              <a:buFontTx/>
              <a:buNone/>
              <a:defRPr sz="2400" b="1" kern="1200" baseline="0">
                <a:solidFill>
                  <a:schemeClr val="tx1"/>
                </a:solidFill>
                <a:latin typeface="+mn-lt"/>
                <a:ea typeface="+mn-ea"/>
                <a:cs typeface="+mn-cs"/>
              </a:defRPr>
            </a:lvl1pPr>
            <a:lvl2pPr marL="1588" indent="0" algn="l" defTabSz="914400" rtl="0" eaLnBrk="1" latinLnBrk="0" hangingPunct="1">
              <a:lnSpc>
                <a:spcPct val="90000"/>
              </a:lnSpc>
              <a:spcBef>
                <a:spcPts val="800"/>
              </a:spcBef>
              <a:buClr>
                <a:schemeClr val="tx1">
                  <a:lumMod val="60000"/>
                  <a:lumOff val="40000"/>
                </a:schemeClr>
              </a:buClr>
              <a:buFontTx/>
              <a:buNone/>
              <a:defRPr sz="2400" kern="1200">
                <a:solidFill>
                  <a:schemeClr val="tx1"/>
                </a:solidFill>
                <a:latin typeface="+mn-lt"/>
                <a:ea typeface="+mn-ea"/>
                <a:cs typeface="+mn-cs"/>
              </a:defRPr>
            </a:lvl2pPr>
            <a:lvl3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3pPr>
            <a:lvl4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4pPr>
            <a:lvl5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5pPr>
            <a:lvl6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6pPr>
            <a:lvl7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7pPr>
            <a:lvl8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8pPr>
            <a:lvl9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9pPr>
          </a:lstStyle>
          <a:p>
            <a:r>
              <a:rPr lang="en-US" b="0" dirty="0">
                <a:solidFill>
                  <a:srgbClr val="FF0000"/>
                </a:solidFill>
              </a:rPr>
              <a:t>Remote Database Connections</a:t>
            </a:r>
          </a:p>
        </p:txBody>
      </p:sp>
    </p:spTree>
    <p:extLst>
      <p:ext uri="{BB962C8B-B14F-4D97-AF65-F5344CB8AC3E}">
        <p14:creationId xmlns:p14="http://schemas.microsoft.com/office/powerpoint/2010/main" val="14337630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31812" y="1398987"/>
            <a:ext cx="11321098" cy="4727494"/>
          </a:xfrm>
          <a:prstGeom prst="rect">
            <a:avLst/>
          </a:prstGeom>
          <a:noFill/>
          <a:ln w="9525">
            <a:noFill/>
            <a:round/>
            <a:headEnd/>
            <a:tailEnd/>
          </a:ln>
        </p:spPr>
        <p:txBody>
          <a:bodyPr lIns="122858" tIns="61429" rIns="122858" bIns="61429"/>
          <a:lstStyle/>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Create and maintain References to REST Enabled SQL Instances (Oracle REST Data Services) in Shared Components: A name, Endpoint URL, and Authentication information</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Use a REST Enabled SQL Service and therefore a remote Oracle database as the Data Source for Oracle APEX components</a:t>
            </a:r>
            <a:br>
              <a:rPr lang="en-US" sz="2400" dirty="0"/>
            </a:br>
            <a:r>
              <a:rPr lang="en-US" sz="2400" dirty="0"/>
              <a:t>like:</a:t>
            </a:r>
          </a:p>
          <a:p>
            <a:pPr marL="749249" lvl="1" indent="-292049">
              <a:spcBef>
                <a:spcPts val="800"/>
              </a:spcBef>
              <a:buClr>
                <a:schemeClr val="tx1">
                  <a:lumMod val="60000"/>
                  <a:lumOff val="40000"/>
                </a:schemeClr>
              </a:buClr>
              <a:buSzPct val="100000"/>
              <a:buFont typeface="Arial"/>
              <a:buChar char="•"/>
              <a:tabLst>
                <a:tab pos="279400" algn="l"/>
                <a:tab pos="876300" algn="l"/>
                <a:tab pos="1485900" algn="l"/>
                <a:tab pos="2082800" algn="l"/>
                <a:tab pos="2679700" algn="l"/>
                <a:tab pos="3276600" algn="l"/>
                <a:tab pos="3873500" algn="l"/>
                <a:tab pos="4470400" algn="l"/>
                <a:tab pos="5080000" algn="l"/>
                <a:tab pos="5676900" algn="l"/>
                <a:tab pos="6273800" algn="l"/>
                <a:tab pos="6870700" algn="l"/>
                <a:tab pos="7467600" algn="l"/>
                <a:tab pos="8064500" algn="l"/>
                <a:tab pos="8674100" algn="l"/>
                <a:tab pos="9271000" algn="l"/>
                <a:tab pos="9867900" algn="l"/>
                <a:tab pos="10464800" algn="l"/>
                <a:tab pos="11061700" algn="l"/>
                <a:tab pos="11658600" algn="l"/>
                <a:tab pos="12255500" algn="l"/>
              </a:tabLst>
              <a:defRPr sz="2400">
                <a:solidFill>
                  <a:srgbClr val="374A58"/>
                </a:solidFill>
              </a:defRPr>
            </a:pPr>
            <a:r>
              <a:rPr lang="en-US" sz="2000" dirty="0">
                <a:solidFill>
                  <a:schemeClr val="tx1">
                    <a:lumMod val="75000"/>
                  </a:schemeClr>
                </a:solidFill>
              </a:rPr>
              <a:t>Classic Reports, Interactive Reports</a:t>
            </a:r>
          </a:p>
          <a:p>
            <a:pPr marL="749249" lvl="1" indent="-292049">
              <a:spcBef>
                <a:spcPts val="800"/>
              </a:spcBef>
              <a:buClr>
                <a:schemeClr val="tx1">
                  <a:lumMod val="60000"/>
                  <a:lumOff val="40000"/>
                </a:schemeClr>
              </a:buClr>
              <a:buSzPct val="100000"/>
              <a:buFont typeface="Arial"/>
              <a:buChar char="•"/>
              <a:tabLst>
                <a:tab pos="279400" algn="l"/>
                <a:tab pos="876300" algn="l"/>
                <a:tab pos="1485900" algn="l"/>
                <a:tab pos="2082800" algn="l"/>
                <a:tab pos="2679700" algn="l"/>
                <a:tab pos="3276600" algn="l"/>
                <a:tab pos="3873500" algn="l"/>
                <a:tab pos="4470400" algn="l"/>
                <a:tab pos="5080000" algn="l"/>
                <a:tab pos="5676900" algn="l"/>
                <a:tab pos="6273800" algn="l"/>
                <a:tab pos="6870700" algn="l"/>
                <a:tab pos="7467600" algn="l"/>
                <a:tab pos="8064500" algn="l"/>
                <a:tab pos="8674100" algn="l"/>
                <a:tab pos="9271000" algn="l"/>
                <a:tab pos="9867900" algn="l"/>
                <a:tab pos="10464800" algn="l"/>
                <a:tab pos="11061700" algn="l"/>
                <a:tab pos="11658600" algn="l"/>
                <a:tab pos="12255500" algn="l"/>
              </a:tabLst>
              <a:defRPr sz="2400">
                <a:solidFill>
                  <a:srgbClr val="374A58"/>
                </a:solidFill>
              </a:defRPr>
            </a:pPr>
            <a:r>
              <a:rPr lang="en-US" sz="2000" dirty="0">
                <a:solidFill>
                  <a:schemeClr val="tx1">
                    <a:lumMod val="75000"/>
                  </a:schemeClr>
                </a:solidFill>
              </a:rPr>
              <a:t>Reflow Report, Toggle Columns Report</a:t>
            </a:r>
          </a:p>
          <a:p>
            <a:pPr marL="749249" lvl="1" indent="-292049">
              <a:spcBef>
                <a:spcPts val="800"/>
              </a:spcBef>
              <a:buClr>
                <a:schemeClr val="tx1">
                  <a:lumMod val="60000"/>
                  <a:lumOff val="40000"/>
                </a:schemeClr>
              </a:buClr>
              <a:buSzPct val="100000"/>
              <a:buFont typeface="Arial"/>
              <a:buChar char="•"/>
              <a:tabLst>
                <a:tab pos="279400" algn="l"/>
                <a:tab pos="876300" algn="l"/>
                <a:tab pos="1485900" algn="l"/>
                <a:tab pos="2082800" algn="l"/>
                <a:tab pos="2679700" algn="l"/>
                <a:tab pos="3276600" algn="l"/>
                <a:tab pos="3873500" algn="l"/>
                <a:tab pos="4470400" algn="l"/>
                <a:tab pos="5080000" algn="l"/>
                <a:tab pos="5676900" algn="l"/>
                <a:tab pos="6273800" algn="l"/>
                <a:tab pos="6870700" algn="l"/>
                <a:tab pos="7467600" algn="l"/>
                <a:tab pos="8064500" algn="l"/>
                <a:tab pos="8674100" algn="l"/>
                <a:tab pos="9271000" algn="l"/>
                <a:tab pos="9867900" algn="l"/>
                <a:tab pos="10464800" algn="l"/>
                <a:tab pos="11061700" algn="l"/>
                <a:tab pos="11658600" algn="l"/>
                <a:tab pos="12255500" algn="l"/>
              </a:tabLst>
              <a:defRPr sz="2400">
                <a:solidFill>
                  <a:srgbClr val="374A58"/>
                </a:solidFill>
              </a:defRPr>
            </a:pPr>
            <a:r>
              <a:rPr lang="en-US" sz="2000" dirty="0">
                <a:solidFill>
                  <a:schemeClr val="tx1">
                    <a:lumMod val="75000"/>
                  </a:schemeClr>
                </a:solidFill>
              </a:rPr>
              <a:t>Tree Region, JET Charts </a:t>
            </a:r>
          </a:p>
          <a:p>
            <a:pPr marL="749249" lvl="1" indent="-292049">
              <a:spcBef>
                <a:spcPts val="800"/>
              </a:spcBef>
              <a:buClr>
                <a:schemeClr val="tx1">
                  <a:lumMod val="60000"/>
                  <a:lumOff val="40000"/>
                </a:schemeClr>
              </a:buClr>
              <a:buSzPct val="100000"/>
              <a:buFont typeface="Arial"/>
              <a:buChar char="•"/>
              <a:tabLst>
                <a:tab pos="279400" algn="l"/>
                <a:tab pos="876300" algn="l"/>
                <a:tab pos="1485900" algn="l"/>
                <a:tab pos="2082800" algn="l"/>
                <a:tab pos="2679700" algn="l"/>
                <a:tab pos="3276600" algn="l"/>
                <a:tab pos="3873500" algn="l"/>
                <a:tab pos="4470400" algn="l"/>
                <a:tab pos="5080000" algn="l"/>
                <a:tab pos="5676900" algn="l"/>
                <a:tab pos="6273800" algn="l"/>
                <a:tab pos="6870700" algn="l"/>
                <a:tab pos="7467600" algn="l"/>
                <a:tab pos="8064500" algn="l"/>
                <a:tab pos="8674100" algn="l"/>
                <a:tab pos="9271000" algn="l"/>
                <a:tab pos="9867900" algn="l"/>
                <a:tab pos="10464800" algn="l"/>
                <a:tab pos="11061700" algn="l"/>
                <a:tab pos="11658600" algn="l"/>
                <a:tab pos="12255500" algn="l"/>
              </a:tabLst>
              <a:defRPr sz="2400">
                <a:solidFill>
                  <a:srgbClr val="374A58"/>
                </a:solidFill>
              </a:defRPr>
            </a:pPr>
            <a:r>
              <a:rPr lang="en-US" sz="2000" dirty="0">
                <a:solidFill>
                  <a:schemeClr val="tx1">
                    <a:lumMod val="75000"/>
                  </a:schemeClr>
                </a:solidFill>
              </a:rPr>
              <a:t> CSS Calendar</a:t>
            </a:r>
          </a:p>
          <a:p>
            <a:pPr marL="749249" lvl="1" indent="-292049">
              <a:spcBef>
                <a:spcPts val="800"/>
              </a:spcBef>
              <a:buClr>
                <a:schemeClr val="tx1">
                  <a:lumMod val="60000"/>
                  <a:lumOff val="40000"/>
                </a:schemeClr>
              </a:buClr>
              <a:buSzPct val="100000"/>
              <a:buFont typeface="Arial"/>
              <a:buChar char="•"/>
              <a:tabLst>
                <a:tab pos="279400" algn="l"/>
                <a:tab pos="876300" algn="l"/>
                <a:tab pos="1485900" algn="l"/>
                <a:tab pos="2082800" algn="l"/>
                <a:tab pos="2679700" algn="l"/>
                <a:tab pos="3276600" algn="l"/>
                <a:tab pos="3873500" algn="l"/>
                <a:tab pos="4470400" algn="l"/>
                <a:tab pos="5080000" algn="l"/>
                <a:tab pos="5676900" algn="l"/>
                <a:tab pos="6273800" algn="l"/>
                <a:tab pos="6870700" algn="l"/>
                <a:tab pos="7467600" algn="l"/>
                <a:tab pos="8064500" algn="l"/>
                <a:tab pos="8674100" algn="l"/>
                <a:tab pos="9271000" algn="l"/>
                <a:tab pos="9867900" algn="l"/>
                <a:tab pos="10464800" algn="l"/>
                <a:tab pos="11061700" algn="l"/>
                <a:tab pos="11658600" algn="l"/>
                <a:tab pos="12255500" algn="l"/>
              </a:tabLst>
              <a:defRPr sz="2400">
                <a:solidFill>
                  <a:srgbClr val="374A58"/>
                </a:solidFill>
              </a:defRPr>
            </a:pPr>
            <a:r>
              <a:rPr lang="en-US" sz="2000" dirty="0">
                <a:solidFill>
                  <a:schemeClr val="tx1">
                    <a:lumMod val="75000"/>
                  </a:schemeClr>
                </a:solidFill>
              </a:rPr>
              <a:t>PL/SQL Process</a:t>
            </a:r>
          </a:p>
          <a:p>
            <a:pPr marL="292049" indent="-292049">
              <a:spcBef>
                <a:spcPts val="800"/>
              </a:spcBef>
              <a:buClr>
                <a:schemeClr val="tx1"/>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p>
          <a:p>
            <a:pPr lvl="2">
              <a:spcBef>
                <a:spcPts val="800"/>
              </a:spcBef>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p:txBody>
      </p:sp>
      <p:sp>
        <p:nvSpPr>
          <p:cNvPr id="2" name="Slide Number Placeholder 1"/>
          <p:cNvSpPr>
            <a:spLocks noGrp="1"/>
          </p:cNvSpPr>
          <p:nvPr>
            <p:ph type="sldNum" sz="quarter" idx="12"/>
          </p:nvPr>
        </p:nvSpPr>
        <p:spPr/>
        <p:txBody>
          <a:bodyPr/>
          <a:lstStyle/>
          <a:p>
            <a:fld id="{C51EAA63-D034-42AE-91FA-B13B9518C7BE}" type="slidenum">
              <a:rPr lang="uk-UA" smtClean="0"/>
              <a:pPr/>
              <a:t>47</a:t>
            </a:fld>
            <a:endParaRPr lang="uk-UA"/>
          </a:p>
        </p:txBody>
      </p:sp>
      <p:sp>
        <p:nvSpPr>
          <p:cNvPr id="8" name="Title 1"/>
          <p:cNvSpPr txBox="1">
            <a:spLocks/>
          </p:cNvSpPr>
          <p:nvPr/>
        </p:nvSpPr>
        <p:spPr>
          <a:xfrm>
            <a:off x="531812" y="435088"/>
            <a:ext cx="11125200" cy="534307"/>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b="1" dirty="0"/>
              <a:t>REST Enabled SQL Support </a:t>
            </a:r>
          </a:p>
        </p:txBody>
      </p:sp>
      <p:sp>
        <p:nvSpPr>
          <p:cNvPr id="9" name="Text Placeholder 5"/>
          <p:cNvSpPr txBox="1">
            <a:spLocks/>
          </p:cNvSpPr>
          <p:nvPr/>
        </p:nvSpPr>
        <p:spPr>
          <a:xfrm>
            <a:off x="531812" y="1012541"/>
            <a:ext cx="11125199" cy="343299"/>
          </a:xfrm>
          <a:prstGeom prst="rect">
            <a:avLst/>
          </a:prstGeom>
        </p:spPr>
        <p:txBody>
          <a:bodyPr vert="horz" lIns="0" tIns="0" rIns="0" bIns="0" rtlCol="0">
            <a:noAutofit/>
          </a:bodyPr>
          <a:lstStyle>
            <a:lvl1pPr marL="1588" indent="0" algn="l" defTabSz="914400" rtl="0" eaLnBrk="1" latinLnBrk="0" hangingPunct="1">
              <a:lnSpc>
                <a:spcPct val="90000"/>
              </a:lnSpc>
              <a:spcBef>
                <a:spcPts val="0"/>
              </a:spcBef>
              <a:buClr>
                <a:schemeClr val="tx1">
                  <a:lumMod val="60000"/>
                  <a:lumOff val="40000"/>
                </a:schemeClr>
              </a:buClr>
              <a:buFontTx/>
              <a:buNone/>
              <a:defRPr sz="2400" b="1" kern="1200" baseline="0">
                <a:solidFill>
                  <a:schemeClr val="tx1"/>
                </a:solidFill>
                <a:latin typeface="+mn-lt"/>
                <a:ea typeface="+mn-ea"/>
                <a:cs typeface="+mn-cs"/>
              </a:defRPr>
            </a:lvl1pPr>
            <a:lvl2pPr marL="1588" indent="0" algn="l" defTabSz="914400" rtl="0" eaLnBrk="1" latinLnBrk="0" hangingPunct="1">
              <a:lnSpc>
                <a:spcPct val="90000"/>
              </a:lnSpc>
              <a:spcBef>
                <a:spcPts val="800"/>
              </a:spcBef>
              <a:buClr>
                <a:schemeClr val="tx1">
                  <a:lumMod val="60000"/>
                  <a:lumOff val="40000"/>
                </a:schemeClr>
              </a:buClr>
              <a:buFontTx/>
              <a:buNone/>
              <a:defRPr sz="2400" kern="1200">
                <a:solidFill>
                  <a:schemeClr val="tx1"/>
                </a:solidFill>
                <a:latin typeface="+mn-lt"/>
                <a:ea typeface="+mn-ea"/>
                <a:cs typeface="+mn-cs"/>
              </a:defRPr>
            </a:lvl2pPr>
            <a:lvl3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3pPr>
            <a:lvl4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4pPr>
            <a:lvl5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5pPr>
            <a:lvl6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6pPr>
            <a:lvl7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7pPr>
            <a:lvl8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8pPr>
            <a:lvl9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9pPr>
          </a:lstStyle>
          <a:p>
            <a:r>
              <a:rPr lang="en-US" b="0" dirty="0">
                <a:solidFill>
                  <a:srgbClr val="FF0000"/>
                </a:solidFill>
              </a:rPr>
              <a:t>Using Remote Database Connections in Oracle APEX</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8441" y="3100384"/>
            <a:ext cx="5980387" cy="2721763"/>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35073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31813" y="1472150"/>
            <a:ext cx="10792392" cy="4660425"/>
          </a:xfrm>
          <a:prstGeom prst="rect">
            <a:avLst/>
          </a:prstGeom>
          <a:noFill/>
          <a:ln w="9525">
            <a:noFill/>
            <a:round/>
            <a:headEnd/>
            <a:tailEnd/>
          </a:ln>
        </p:spPr>
        <p:txBody>
          <a:bodyPr lIns="122858" tIns="61429" rIns="122858" bIns="61429"/>
          <a:lstStyle/>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Oracle APEX 18.1 introduces a new data source type called "Web Source Modules",  a declarative method to define references to external REST APIs and generic JSON data feeds.</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Web Source Modules store additional metadata about how to parse response data and map it as a virtual table with rows and columns.</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A module can contain one or many </a:t>
            </a:r>
            <a:br>
              <a:rPr lang="en-US" sz="2400" dirty="0"/>
            </a:br>
            <a:r>
              <a:rPr lang="en-US" sz="2400" dirty="0"/>
              <a:t>Web Source Operations which are the </a:t>
            </a:r>
            <a:br>
              <a:rPr lang="en-US" sz="2400" dirty="0"/>
            </a:br>
            <a:r>
              <a:rPr lang="en-US" sz="2400" dirty="0"/>
              <a:t>references to a concrete external web service. </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Create and maintain Web Source Modules in </a:t>
            </a:r>
            <a:br>
              <a:rPr lang="en-US" sz="2400" dirty="0"/>
            </a:br>
            <a:r>
              <a:rPr lang="en-US" sz="2400" dirty="0"/>
              <a:t>Shared Components. </a:t>
            </a: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p:txBody>
      </p:sp>
      <p:sp>
        <p:nvSpPr>
          <p:cNvPr id="2" name="Slide Number Placeholder 1"/>
          <p:cNvSpPr>
            <a:spLocks noGrp="1"/>
          </p:cNvSpPr>
          <p:nvPr>
            <p:ph type="sldNum" sz="quarter" idx="12"/>
          </p:nvPr>
        </p:nvSpPr>
        <p:spPr/>
        <p:txBody>
          <a:bodyPr/>
          <a:lstStyle/>
          <a:p>
            <a:fld id="{C51EAA63-D034-42AE-91FA-B13B9518C7BE}" type="slidenum">
              <a:rPr lang="uk-UA" smtClean="0"/>
              <a:pPr/>
              <a:t>48</a:t>
            </a:fld>
            <a:endParaRPr lang="uk-UA"/>
          </a:p>
        </p:txBody>
      </p:sp>
      <p:sp>
        <p:nvSpPr>
          <p:cNvPr id="8" name="Title 1"/>
          <p:cNvSpPr txBox="1">
            <a:spLocks/>
          </p:cNvSpPr>
          <p:nvPr/>
        </p:nvSpPr>
        <p:spPr>
          <a:xfrm>
            <a:off x="531812" y="435088"/>
            <a:ext cx="11125200" cy="534307"/>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b="1" dirty="0"/>
              <a:t>Consuming a REST Service</a:t>
            </a:r>
          </a:p>
        </p:txBody>
      </p:sp>
      <p:sp>
        <p:nvSpPr>
          <p:cNvPr id="9" name="Text Placeholder 5"/>
          <p:cNvSpPr txBox="1">
            <a:spLocks/>
          </p:cNvSpPr>
          <p:nvPr/>
        </p:nvSpPr>
        <p:spPr>
          <a:xfrm>
            <a:off x="531813" y="1055688"/>
            <a:ext cx="11125200" cy="362665"/>
          </a:xfrm>
          <a:prstGeom prst="rect">
            <a:avLst/>
          </a:prstGeom>
        </p:spPr>
        <p:txBody>
          <a:bodyPr vert="horz" lIns="0" tIns="0" rIns="0" bIns="0" rtlCol="0">
            <a:noAutofit/>
          </a:bodyPr>
          <a:lstStyle>
            <a:lvl1pPr marL="1588" indent="0" algn="l" defTabSz="914400" rtl="0" eaLnBrk="1" latinLnBrk="0" hangingPunct="1">
              <a:lnSpc>
                <a:spcPct val="90000"/>
              </a:lnSpc>
              <a:spcBef>
                <a:spcPts val="0"/>
              </a:spcBef>
              <a:buClr>
                <a:schemeClr val="tx1">
                  <a:lumMod val="60000"/>
                  <a:lumOff val="40000"/>
                </a:schemeClr>
              </a:buClr>
              <a:buFontTx/>
              <a:buNone/>
              <a:defRPr sz="2400" b="1" kern="1200" baseline="0">
                <a:solidFill>
                  <a:schemeClr val="tx1"/>
                </a:solidFill>
                <a:latin typeface="+mn-lt"/>
                <a:ea typeface="+mn-ea"/>
                <a:cs typeface="+mn-cs"/>
              </a:defRPr>
            </a:lvl1pPr>
            <a:lvl2pPr marL="1588" indent="0" algn="l" defTabSz="914400" rtl="0" eaLnBrk="1" latinLnBrk="0" hangingPunct="1">
              <a:lnSpc>
                <a:spcPct val="90000"/>
              </a:lnSpc>
              <a:spcBef>
                <a:spcPts val="800"/>
              </a:spcBef>
              <a:buClr>
                <a:schemeClr val="tx1">
                  <a:lumMod val="60000"/>
                  <a:lumOff val="40000"/>
                </a:schemeClr>
              </a:buClr>
              <a:buFontTx/>
              <a:buNone/>
              <a:defRPr sz="2400" kern="1200">
                <a:solidFill>
                  <a:schemeClr val="tx1"/>
                </a:solidFill>
                <a:latin typeface="+mn-lt"/>
                <a:ea typeface="+mn-ea"/>
                <a:cs typeface="+mn-cs"/>
              </a:defRPr>
            </a:lvl2pPr>
            <a:lvl3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3pPr>
            <a:lvl4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4pPr>
            <a:lvl5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5pPr>
            <a:lvl6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6pPr>
            <a:lvl7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7pPr>
            <a:lvl8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8pPr>
            <a:lvl9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9pPr>
          </a:lstStyle>
          <a:p>
            <a:r>
              <a:rPr lang="en-US" b="0" dirty="0">
                <a:solidFill>
                  <a:srgbClr val="FF0000"/>
                </a:solidFill>
              </a:rPr>
              <a:t>Web Source Modules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531" y="3547852"/>
            <a:ext cx="5070042" cy="2075181"/>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4047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31812" y="1690188"/>
            <a:ext cx="10744199" cy="4268403"/>
          </a:xfrm>
          <a:prstGeom prst="rect">
            <a:avLst/>
          </a:prstGeom>
          <a:noFill/>
          <a:ln w="9525">
            <a:noFill/>
            <a:round/>
            <a:headEnd/>
            <a:tailEnd/>
          </a:ln>
        </p:spPr>
        <p:txBody>
          <a:bodyPr lIns="122858" tIns="61429" rIns="122858" bIns="61429"/>
          <a:lstStyle/>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a:t>Use as data sources for Oracle APEX components such as:</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Interactive Report, Classic Report</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JET Chart, CSS Calendar</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Tree Region, Reflow Report, Toggle Column Report</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800" dirty="0"/>
              <a:t>Post Processing SQL modifies data before being processed by an Oracle APEX component:</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Apply SQL functions, aggregations, join to local tables etc.</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Avoid unnecessary HTTP requests by using </a:t>
            </a:r>
            <a:r>
              <a:rPr lang="en-US" sz="2400" b="1" dirty="0"/>
              <a:t>Caching</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a:solidFill>
                <a:schemeClr val="tx2"/>
              </a:solidFill>
            </a:endParaRPr>
          </a:p>
        </p:txBody>
      </p:sp>
      <p:sp>
        <p:nvSpPr>
          <p:cNvPr id="2" name="Slide Number Placeholder 1"/>
          <p:cNvSpPr>
            <a:spLocks noGrp="1"/>
          </p:cNvSpPr>
          <p:nvPr>
            <p:ph type="sldNum" sz="quarter" idx="12"/>
          </p:nvPr>
        </p:nvSpPr>
        <p:spPr/>
        <p:txBody>
          <a:bodyPr/>
          <a:lstStyle/>
          <a:p>
            <a:fld id="{C51EAA63-D034-42AE-91FA-B13B9518C7BE}" type="slidenum">
              <a:rPr lang="uk-UA" smtClean="0"/>
              <a:pPr/>
              <a:t>49</a:t>
            </a:fld>
            <a:endParaRPr lang="uk-UA"/>
          </a:p>
        </p:txBody>
      </p:sp>
      <p:sp>
        <p:nvSpPr>
          <p:cNvPr id="8" name="Title 1"/>
          <p:cNvSpPr txBox="1">
            <a:spLocks/>
          </p:cNvSpPr>
          <p:nvPr/>
        </p:nvSpPr>
        <p:spPr>
          <a:xfrm>
            <a:off x="531812" y="435088"/>
            <a:ext cx="11125200" cy="534307"/>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b="1" dirty="0"/>
              <a:t>Consuming a REST Service</a:t>
            </a:r>
          </a:p>
        </p:txBody>
      </p:sp>
      <p:sp>
        <p:nvSpPr>
          <p:cNvPr id="9" name="Text Placeholder 5"/>
          <p:cNvSpPr txBox="1">
            <a:spLocks/>
          </p:cNvSpPr>
          <p:nvPr/>
        </p:nvSpPr>
        <p:spPr>
          <a:xfrm>
            <a:off x="531813" y="1055688"/>
            <a:ext cx="11125199" cy="343299"/>
          </a:xfrm>
          <a:prstGeom prst="rect">
            <a:avLst/>
          </a:prstGeom>
        </p:spPr>
        <p:txBody>
          <a:bodyPr vert="horz" lIns="0" tIns="0" rIns="0" bIns="0" rtlCol="0">
            <a:noAutofit/>
          </a:bodyPr>
          <a:lstStyle>
            <a:lvl1pPr marL="1588" indent="0" algn="l" defTabSz="914400" rtl="0" eaLnBrk="1" latinLnBrk="0" hangingPunct="1">
              <a:lnSpc>
                <a:spcPct val="90000"/>
              </a:lnSpc>
              <a:spcBef>
                <a:spcPts val="0"/>
              </a:spcBef>
              <a:buClr>
                <a:schemeClr val="tx1">
                  <a:lumMod val="60000"/>
                  <a:lumOff val="40000"/>
                </a:schemeClr>
              </a:buClr>
              <a:buFontTx/>
              <a:buNone/>
              <a:defRPr sz="2400" b="1" kern="1200" baseline="0">
                <a:solidFill>
                  <a:schemeClr val="tx1"/>
                </a:solidFill>
                <a:latin typeface="+mn-lt"/>
                <a:ea typeface="+mn-ea"/>
                <a:cs typeface="+mn-cs"/>
              </a:defRPr>
            </a:lvl1pPr>
            <a:lvl2pPr marL="1588" indent="0" algn="l" defTabSz="914400" rtl="0" eaLnBrk="1" latinLnBrk="0" hangingPunct="1">
              <a:lnSpc>
                <a:spcPct val="90000"/>
              </a:lnSpc>
              <a:spcBef>
                <a:spcPts val="800"/>
              </a:spcBef>
              <a:buClr>
                <a:schemeClr val="tx1">
                  <a:lumMod val="60000"/>
                  <a:lumOff val="40000"/>
                </a:schemeClr>
              </a:buClr>
              <a:buFontTx/>
              <a:buNone/>
              <a:defRPr sz="2400" kern="1200">
                <a:solidFill>
                  <a:schemeClr val="tx1"/>
                </a:solidFill>
                <a:latin typeface="+mn-lt"/>
                <a:ea typeface="+mn-ea"/>
                <a:cs typeface="+mn-cs"/>
              </a:defRPr>
            </a:lvl2pPr>
            <a:lvl3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3pPr>
            <a:lvl4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4pPr>
            <a:lvl5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5pPr>
            <a:lvl6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6pPr>
            <a:lvl7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7pPr>
            <a:lvl8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8pPr>
            <a:lvl9pPr marL="1588" indent="0" algn="l" defTabSz="914400" rtl="0" eaLnBrk="1" latinLnBrk="0" hangingPunct="1">
              <a:lnSpc>
                <a:spcPct val="90000"/>
              </a:lnSpc>
              <a:spcBef>
                <a:spcPts val="600"/>
              </a:spcBef>
              <a:buClr>
                <a:schemeClr val="tx1">
                  <a:lumMod val="60000"/>
                  <a:lumOff val="40000"/>
                </a:schemeClr>
              </a:buClr>
              <a:buFontTx/>
              <a:buNone/>
              <a:defRPr sz="2400" kern="1200">
                <a:solidFill>
                  <a:schemeClr val="tx1"/>
                </a:solidFill>
                <a:latin typeface="+mn-lt"/>
                <a:ea typeface="+mn-ea"/>
                <a:cs typeface="+mn-cs"/>
              </a:defRPr>
            </a:lvl9pPr>
          </a:lstStyle>
          <a:p>
            <a:r>
              <a:rPr lang="en-US" b="0" dirty="0">
                <a:solidFill>
                  <a:srgbClr val="FF0000"/>
                </a:solidFill>
              </a:rPr>
              <a:t>Web Source Modules</a:t>
            </a:r>
          </a:p>
        </p:txBody>
      </p:sp>
    </p:spTree>
    <p:extLst>
      <p:ext uri="{BB962C8B-B14F-4D97-AF65-F5344CB8AC3E}">
        <p14:creationId xmlns:p14="http://schemas.microsoft.com/office/powerpoint/2010/main" val="2854821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a:t>
            </a:fld>
            <a:endParaRPr lang="uk-UA"/>
          </a:p>
        </p:txBody>
      </p:sp>
      <p:sp>
        <p:nvSpPr>
          <p:cNvPr id="7" name="Title 1"/>
          <p:cNvSpPr>
            <a:spLocks noGrp="1"/>
          </p:cNvSpPr>
          <p:nvPr>
            <p:ph type="title"/>
          </p:nvPr>
        </p:nvSpPr>
        <p:spPr>
          <a:xfrm>
            <a:off x="531812" y="406400"/>
            <a:ext cx="11125200" cy="889000"/>
          </a:xfrm>
        </p:spPr>
        <p:txBody>
          <a:bodyPr anchor="t">
            <a:noAutofit/>
          </a:bodyPr>
          <a:lstStyle/>
          <a:p>
            <a:r>
              <a:rPr lang="en-US" b="1" dirty="0"/>
              <a:t>Oracle APEX</a:t>
            </a:r>
          </a:p>
        </p:txBody>
      </p:sp>
      <p:sp>
        <p:nvSpPr>
          <p:cNvPr id="11" name="Text Placeholder 2"/>
          <p:cNvSpPr txBox="1">
            <a:spLocks/>
          </p:cNvSpPr>
          <p:nvPr/>
        </p:nvSpPr>
        <p:spPr>
          <a:xfrm>
            <a:off x="531812" y="914400"/>
            <a:ext cx="11047412" cy="341336"/>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a:solidFill>
                  <a:srgbClr val="FF0000"/>
                </a:solidFill>
              </a:rPr>
              <a:t>Use Cases </a:t>
            </a:r>
            <a:endParaRPr kumimoji="0" lang="en-US" sz="2400" i="0" u="none" strike="noStrike" kern="1200" cap="none" spc="0" normalizeH="0" baseline="0" noProof="0" dirty="0">
              <a:ln>
                <a:noFill/>
              </a:ln>
              <a:solidFill>
                <a:srgbClr val="FF0000"/>
              </a:solidFill>
              <a:effectLst/>
              <a:uLnTx/>
              <a:uFillTx/>
            </a:endParaRPr>
          </a:p>
        </p:txBody>
      </p:sp>
      <p:pic>
        <p:nvPicPr>
          <p:cNvPr id="12" name="Picture 11" descr="apex-apps-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412" y="1524000"/>
            <a:ext cx="3015539" cy="3015539"/>
          </a:xfrm>
          <a:prstGeom prst="rect">
            <a:avLst/>
          </a:prstGeom>
        </p:spPr>
      </p:pic>
      <p:pic>
        <p:nvPicPr>
          <p:cNvPr id="13" name="Picture 12" descr="extending-enterprise-apps-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1212" y="1599268"/>
            <a:ext cx="2997200" cy="2997200"/>
          </a:xfrm>
          <a:prstGeom prst="rect">
            <a:avLst/>
          </a:prstGeom>
        </p:spPr>
      </p:pic>
      <p:pic>
        <p:nvPicPr>
          <p:cNvPr id="14" name="Picture 13" descr="migrate-web-apps-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55012" y="1599268"/>
            <a:ext cx="2997200" cy="2997200"/>
          </a:xfrm>
          <a:prstGeom prst="rect">
            <a:avLst/>
          </a:prstGeom>
        </p:spPr>
      </p:pic>
      <p:sp>
        <p:nvSpPr>
          <p:cNvPr id="15" name="Rectangle 14"/>
          <p:cNvSpPr/>
          <p:nvPr/>
        </p:nvSpPr>
        <p:spPr>
          <a:xfrm>
            <a:off x="760411" y="4807803"/>
            <a:ext cx="3494809" cy="830997"/>
          </a:xfrm>
          <a:prstGeom prst="rect">
            <a:avLst/>
          </a:prstGeom>
        </p:spPr>
        <p:txBody>
          <a:bodyPr wrap="square">
            <a:spAutoFit/>
          </a:bodyPr>
          <a:lstStyle/>
          <a:p>
            <a:pPr algn="ctr"/>
            <a:r>
              <a:rPr lang="en-US" sz="2400" dirty="0"/>
              <a:t>Developing opportunistic &amp; self service web apps</a:t>
            </a:r>
          </a:p>
        </p:txBody>
      </p:sp>
      <p:sp>
        <p:nvSpPr>
          <p:cNvPr id="16" name="Rectangle 15"/>
          <p:cNvSpPr/>
          <p:nvPr/>
        </p:nvSpPr>
        <p:spPr>
          <a:xfrm>
            <a:off x="4343626" y="4807803"/>
            <a:ext cx="3411600" cy="830997"/>
          </a:xfrm>
          <a:prstGeom prst="rect">
            <a:avLst/>
          </a:prstGeom>
        </p:spPr>
        <p:txBody>
          <a:bodyPr wrap="square">
            <a:spAutoFit/>
          </a:bodyPr>
          <a:lstStyle/>
          <a:p>
            <a:pPr algn="ctr"/>
            <a:r>
              <a:rPr lang="en-US" sz="2400" dirty="0"/>
              <a:t>Extending enterprise application solutions</a:t>
            </a:r>
          </a:p>
        </p:txBody>
      </p:sp>
      <p:sp>
        <p:nvSpPr>
          <p:cNvPr id="17" name="Rectangle 16"/>
          <p:cNvSpPr/>
          <p:nvPr/>
        </p:nvSpPr>
        <p:spPr>
          <a:xfrm>
            <a:off x="7847013" y="4807803"/>
            <a:ext cx="3810000" cy="830997"/>
          </a:xfrm>
          <a:prstGeom prst="rect">
            <a:avLst/>
          </a:prstGeom>
        </p:spPr>
        <p:txBody>
          <a:bodyPr wrap="square">
            <a:spAutoFit/>
          </a:bodyPr>
          <a:lstStyle/>
          <a:p>
            <a:pPr algn="ctr"/>
            <a:r>
              <a:rPr lang="en-US" sz="2400" dirty="0"/>
              <a:t>Migrating file based and client server apps to the web</a:t>
            </a:r>
          </a:p>
        </p:txBody>
      </p:sp>
    </p:spTree>
    <p:extLst>
      <p:ext uri="{BB962C8B-B14F-4D97-AF65-F5344CB8AC3E}">
        <p14:creationId xmlns:p14="http://schemas.microsoft.com/office/powerpoint/2010/main" val="1368841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50</a:t>
            </a:fld>
            <a:endParaRPr lang="uk-UA" dirty="0"/>
          </a:p>
        </p:txBody>
      </p:sp>
      <p:sp>
        <p:nvSpPr>
          <p:cNvPr id="8" name="Title 1"/>
          <p:cNvSpPr>
            <a:spLocks noGrp="1"/>
          </p:cNvSpPr>
          <p:nvPr>
            <p:ph type="title"/>
          </p:nvPr>
        </p:nvSpPr>
        <p:spPr>
          <a:xfrm>
            <a:off x="531812" y="406400"/>
            <a:ext cx="11125200" cy="889000"/>
          </a:xfrm>
        </p:spPr>
        <p:txBody>
          <a:bodyPr anchor="t"/>
          <a:lstStyle/>
          <a:p>
            <a:r>
              <a:rPr lang="en-US" b="1" dirty="0"/>
              <a:t>Websheets</a:t>
            </a:r>
          </a:p>
        </p:txBody>
      </p:sp>
      <p:sp>
        <p:nvSpPr>
          <p:cNvPr id="9" name="Text Placeholder 2"/>
          <p:cNvSpPr txBox="1">
            <a:spLocks/>
          </p:cNvSpPr>
          <p:nvPr/>
        </p:nvSpPr>
        <p:spPr>
          <a:xfrm>
            <a:off x="531813" y="914400"/>
            <a:ext cx="11125199" cy="38100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chemeClr val="accent1"/>
                </a:solidFill>
              </a:rPr>
              <a:t>Allow end-users to build / maintain WIKI like pages with database capabilities </a:t>
            </a:r>
          </a:p>
        </p:txBody>
      </p:sp>
      <p:sp>
        <p:nvSpPr>
          <p:cNvPr id="10" name="Content Placeholder 2"/>
          <p:cNvSpPr>
            <a:spLocks noGrp="1"/>
          </p:cNvSpPr>
          <p:nvPr>
            <p:ph sz="half" idx="1"/>
          </p:nvPr>
        </p:nvSpPr>
        <p:spPr>
          <a:xfrm>
            <a:off x="647558" y="1803400"/>
            <a:ext cx="4571489" cy="3405716"/>
          </a:xfrm>
        </p:spPr>
        <p:txBody>
          <a:bodyPr/>
          <a:lstStyle/>
          <a:p>
            <a:pPr marL="311096" lvl="1" indent="-300514">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a:t>Database enabled WIKI</a:t>
            </a:r>
          </a:p>
          <a:p>
            <a:pPr marL="311096" lvl="1" indent="-300514">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a:t>Annotations </a:t>
            </a:r>
            <a:br>
              <a:rPr lang="en-US" dirty="0"/>
            </a:br>
            <a:r>
              <a:rPr lang="en-US" dirty="0"/>
              <a:t>(easily add files, links, </a:t>
            </a:r>
            <a:br>
              <a:rPr lang="en-US" dirty="0"/>
            </a:br>
            <a:r>
              <a:rPr lang="en-US" dirty="0"/>
              <a:t> notes, and tags)</a:t>
            </a:r>
          </a:p>
          <a:p>
            <a:pPr marL="311096" lvl="1" indent="-300514">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a:t>Use [[SQL ]] tag</a:t>
            </a:r>
          </a:p>
          <a:p>
            <a:pPr marL="311096" lvl="1" indent="-300514">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a:t>Presentation mode</a:t>
            </a:r>
          </a:p>
          <a:p>
            <a:pPr marL="311096" lvl="1" indent="-300514">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a:t>Multi user</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9551" y="1413224"/>
            <a:ext cx="7117461" cy="4732592"/>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92942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31813" y="3495676"/>
            <a:ext cx="11125200" cy="619124"/>
          </a:xfrm>
        </p:spPr>
        <p:txBody>
          <a:bodyPr/>
          <a:lstStyle/>
          <a:p>
            <a:r>
              <a:rPr lang="en-US" dirty="0"/>
              <a:t>Examples of how Oracle uses Oracle APEX</a:t>
            </a:r>
          </a:p>
        </p:txBody>
      </p:sp>
      <p:sp>
        <p:nvSpPr>
          <p:cNvPr id="11" name="Text Placeholder 2"/>
          <p:cNvSpPr>
            <a:spLocks noGrp="1"/>
          </p:cNvSpPr>
          <p:nvPr>
            <p:ph type="body" idx="1"/>
          </p:nvPr>
        </p:nvSpPr>
        <p:spPr>
          <a:xfrm>
            <a:off x="531813" y="2895600"/>
            <a:ext cx="11125200" cy="457202"/>
          </a:xfrm>
        </p:spPr>
        <p:txBody>
          <a:bodyPr/>
          <a:lstStyle/>
          <a:p>
            <a:r>
              <a:rPr lang="en-US" sz="3200" dirty="0"/>
              <a:t>Oracle APEX</a:t>
            </a:r>
          </a:p>
        </p:txBody>
      </p:sp>
      <p:sp>
        <p:nvSpPr>
          <p:cNvPr id="12" name="Slide Number Placeholder 1"/>
          <p:cNvSpPr>
            <a:spLocks noGrp="1"/>
          </p:cNvSpPr>
          <p:nvPr>
            <p:ph type="sldNum" sz="quarter" idx="12"/>
          </p:nvPr>
        </p:nvSpPr>
        <p:spPr>
          <a:xfrm>
            <a:off x="11324205" y="6556248"/>
            <a:ext cx="333467" cy="182880"/>
          </a:xfrm>
        </p:spPr>
        <p:txBody>
          <a:bodyPr/>
          <a:lstStyle/>
          <a:p>
            <a:r>
              <a:rPr lang="en-US" dirty="0"/>
              <a:t>51</a:t>
            </a:r>
          </a:p>
        </p:txBody>
      </p:sp>
      <p:pic>
        <p:nvPicPr>
          <p:cNvPr id="5" name="Picture 4"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8693" y="385159"/>
            <a:ext cx="2792245" cy="2792245"/>
          </a:xfrm>
          <a:prstGeom prst="rect">
            <a:avLst/>
          </a:prstGeom>
        </p:spPr>
      </p:pic>
    </p:spTree>
    <p:extLst>
      <p:ext uri="{BB962C8B-B14F-4D97-AF65-F5344CB8AC3E}">
        <p14:creationId xmlns:p14="http://schemas.microsoft.com/office/powerpoint/2010/main" val="1426324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52</a:t>
            </a:fld>
            <a:endParaRPr lang="uk-UA" dirty="0"/>
          </a:p>
        </p:txBody>
      </p:sp>
      <p:sp>
        <p:nvSpPr>
          <p:cNvPr id="12"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b="1" u="sng" dirty="0">
                <a:solidFill>
                  <a:srgbClr val="0A01BF"/>
                </a:solidFill>
              </a:rPr>
              <a:t>https://shop.oracle.com</a:t>
            </a:r>
          </a:p>
        </p:txBody>
      </p:sp>
      <p:sp>
        <p:nvSpPr>
          <p:cNvPr id="13" name="Title 1"/>
          <p:cNvSpPr>
            <a:spLocks noGrp="1"/>
          </p:cNvSpPr>
          <p:nvPr>
            <p:ph type="title"/>
          </p:nvPr>
        </p:nvSpPr>
        <p:spPr>
          <a:xfrm>
            <a:off x="502888" y="268101"/>
            <a:ext cx="10840859" cy="576345"/>
          </a:xfrm>
        </p:spPr>
        <p:txBody>
          <a:bodyPr/>
          <a:lstStyle/>
          <a:p>
            <a:r>
              <a:rPr lang="en-GB" dirty="0"/>
              <a:t>Oracle Store [Internet Application]</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0275" y="1303018"/>
            <a:ext cx="6846570" cy="4886325"/>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74884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53</a:t>
            </a:fld>
            <a:endParaRPr lang="uk-UA" dirty="0"/>
          </a:p>
        </p:txBody>
      </p:sp>
      <p:sp>
        <p:nvSpPr>
          <p:cNvPr id="11"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b="1" u="sng" dirty="0">
                <a:solidFill>
                  <a:srgbClr val="0A01BF"/>
                </a:solidFill>
              </a:rPr>
              <a:t>https://www.oracle.com/oll</a:t>
            </a:r>
          </a:p>
        </p:txBody>
      </p:sp>
      <p:sp>
        <p:nvSpPr>
          <p:cNvPr id="12" name="Title 1"/>
          <p:cNvSpPr>
            <a:spLocks noGrp="1"/>
          </p:cNvSpPr>
          <p:nvPr>
            <p:ph type="title"/>
          </p:nvPr>
        </p:nvSpPr>
        <p:spPr>
          <a:xfrm>
            <a:off x="502888" y="268101"/>
            <a:ext cx="10840859" cy="576345"/>
          </a:xfrm>
        </p:spPr>
        <p:txBody>
          <a:bodyPr/>
          <a:lstStyle/>
          <a:p>
            <a:r>
              <a:rPr lang="en-GB" dirty="0"/>
              <a:t>Oracle Learning Library [Internet Application]</a:t>
            </a:r>
            <a:endParaRPr lang="en-US"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884" y="1449788"/>
            <a:ext cx="9236202" cy="4683062"/>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40128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54</a:t>
            </a:fld>
            <a:endParaRPr lang="uk-UA" dirty="0"/>
          </a:p>
        </p:txBody>
      </p:sp>
      <p:sp>
        <p:nvSpPr>
          <p:cNvPr id="11"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b="1" u="sng" dirty="0">
                <a:solidFill>
                  <a:srgbClr val="0A01BF"/>
                </a:solidFill>
              </a:rPr>
              <a:t>https://livesql.oracle.com</a:t>
            </a:r>
          </a:p>
        </p:txBody>
      </p:sp>
      <p:sp>
        <p:nvSpPr>
          <p:cNvPr id="12" name="Title 1"/>
          <p:cNvSpPr>
            <a:spLocks noGrp="1"/>
          </p:cNvSpPr>
          <p:nvPr>
            <p:ph type="title"/>
          </p:nvPr>
        </p:nvSpPr>
        <p:spPr>
          <a:xfrm>
            <a:off x="502888" y="268101"/>
            <a:ext cx="10840859" cy="576345"/>
          </a:xfrm>
        </p:spPr>
        <p:txBody>
          <a:bodyPr/>
          <a:lstStyle/>
          <a:p>
            <a:r>
              <a:rPr lang="en-GB" dirty="0"/>
              <a:t>Oracle Live SQL [Internet Application]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1097" y="1426128"/>
            <a:ext cx="8455914" cy="4793742"/>
          </a:xfrm>
          <a:prstGeom prst="rect">
            <a:avLst/>
          </a:prstGeom>
          <a:ln>
            <a:solidFill>
              <a:schemeClr val="tx1">
                <a:lumMod val="20000"/>
                <a:lumOff val="80000"/>
              </a:schemeClr>
            </a:solidFill>
          </a:ln>
        </p:spPr>
      </p:pic>
    </p:spTree>
    <p:extLst>
      <p:ext uri="{BB962C8B-B14F-4D97-AF65-F5344CB8AC3E}">
        <p14:creationId xmlns:p14="http://schemas.microsoft.com/office/powerpoint/2010/main" val="2208641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55</a:t>
            </a:fld>
            <a:endParaRPr lang="uk-UA" dirty="0"/>
          </a:p>
        </p:txBody>
      </p:sp>
      <p:sp>
        <p:nvSpPr>
          <p:cNvPr id="11"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b="1" u="sng" dirty="0">
                <a:solidFill>
                  <a:srgbClr val="0A01BF"/>
                </a:solidFill>
              </a:rPr>
              <a:t>https://devgym.oracle.com</a:t>
            </a:r>
          </a:p>
        </p:txBody>
      </p:sp>
      <p:sp>
        <p:nvSpPr>
          <p:cNvPr id="12" name="Title 1"/>
          <p:cNvSpPr>
            <a:spLocks noGrp="1"/>
          </p:cNvSpPr>
          <p:nvPr>
            <p:ph type="title"/>
          </p:nvPr>
        </p:nvSpPr>
        <p:spPr>
          <a:xfrm>
            <a:off x="502888" y="268101"/>
            <a:ext cx="10840859" cy="576345"/>
          </a:xfrm>
        </p:spPr>
        <p:txBody>
          <a:bodyPr/>
          <a:lstStyle/>
          <a:p>
            <a:r>
              <a:rPr lang="en-GB" dirty="0"/>
              <a:t>Oracle Dev Gym [Internet Application]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8101" y="1303018"/>
            <a:ext cx="6228779" cy="4974622"/>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84062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56</a:t>
            </a:fld>
            <a:endParaRPr lang="uk-UA" dirty="0"/>
          </a:p>
        </p:txBody>
      </p:sp>
      <p:sp>
        <p:nvSpPr>
          <p:cNvPr id="11"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b="1" u="sng" dirty="0">
                <a:solidFill>
                  <a:srgbClr val="0A01BF"/>
                </a:solidFill>
              </a:rPr>
              <a:t>https://asktom.oracle.com</a:t>
            </a:r>
          </a:p>
        </p:txBody>
      </p:sp>
      <p:sp>
        <p:nvSpPr>
          <p:cNvPr id="12" name="Title 1"/>
          <p:cNvSpPr>
            <a:spLocks noGrp="1"/>
          </p:cNvSpPr>
          <p:nvPr>
            <p:ph type="title"/>
          </p:nvPr>
        </p:nvSpPr>
        <p:spPr>
          <a:xfrm>
            <a:off x="502888" y="268101"/>
            <a:ext cx="10840859" cy="576345"/>
          </a:xfrm>
        </p:spPr>
        <p:txBody>
          <a:bodyPr/>
          <a:lstStyle/>
          <a:p>
            <a:r>
              <a:rPr lang="en-GB" dirty="0"/>
              <a:t>Oracle Ask Tom [Internet Application]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2930" y="1336669"/>
            <a:ext cx="7392353" cy="4866323"/>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1271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57</a:t>
            </a:fld>
            <a:endParaRPr lang="uk-UA" dirty="0"/>
          </a:p>
        </p:txBody>
      </p:sp>
      <p:sp>
        <p:nvSpPr>
          <p:cNvPr id="11"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b="1" u="sng" dirty="0">
                <a:solidFill>
                  <a:srgbClr val="0A01BF"/>
                </a:solidFill>
              </a:rPr>
              <a:t>https://container-registry.oracle.com</a:t>
            </a:r>
          </a:p>
        </p:txBody>
      </p:sp>
      <p:sp>
        <p:nvSpPr>
          <p:cNvPr id="12" name="Title 1"/>
          <p:cNvSpPr>
            <a:spLocks noGrp="1"/>
          </p:cNvSpPr>
          <p:nvPr>
            <p:ph type="title"/>
          </p:nvPr>
        </p:nvSpPr>
        <p:spPr>
          <a:xfrm>
            <a:off x="502888" y="268101"/>
            <a:ext cx="10840859" cy="576345"/>
          </a:xfrm>
        </p:spPr>
        <p:txBody>
          <a:bodyPr/>
          <a:lstStyle/>
          <a:p>
            <a:r>
              <a:rPr lang="en-GB" dirty="0"/>
              <a:t>Oracle Container Registry [Internet Application]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5246" y="1303018"/>
            <a:ext cx="6435523" cy="5012564"/>
          </a:xfrm>
          <a:prstGeom prst="rect">
            <a:avLst/>
          </a:prstGeom>
          <a:ln>
            <a:solidFill>
              <a:schemeClr val="tx1">
                <a:lumMod val="60000"/>
                <a:lumOff val="4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87258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58</a:t>
            </a:fld>
            <a:endParaRPr lang="uk-UA" dirty="0"/>
          </a:p>
        </p:txBody>
      </p:sp>
      <p:sp>
        <p:nvSpPr>
          <p:cNvPr id="7" name="Content Placeholder 3"/>
          <p:cNvSpPr>
            <a:spLocks noGrp="1"/>
          </p:cNvSpPr>
          <p:nvPr>
            <p:ph sz="half" idx="4294967295"/>
          </p:nvPr>
        </p:nvSpPr>
        <p:spPr>
          <a:xfrm>
            <a:off x="502889" y="878097"/>
            <a:ext cx="10849323" cy="424921"/>
          </a:xfrm>
          <a:prstGeom prst="rect">
            <a:avLst/>
          </a:prstGeom>
        </p:spPr>
        <p:txBody>
          <a:bodyPr/>
          <a:lstStyle/>
          <a:p>
            <a:pPr marL="0" indent="0">
              <a:buNone/>
            </a:pPr>
            <a:r>
              <a:rPr lang="en-US" sz="2400" dirty="0">
                <a:solidFill>
                  <a:schemeClr val="accent1"/>
                </a:solidFill>
              </a:rPr>
              <a:t>ARIA People</a:t>
            </a:r>
            <a:endParaRPr lang="en-US" sz="2800" u="sng" dirty="0">
              <a:solidFill>
                <a:schemeClr val="accent1"/>
              </a:solidFill>
            </a:endParaRPr>
          </a:p>
        </p:txBody>
      </p:sp>
      <p:sp>
        <p:nvSpPr>
          <p:cNvPr id="8" name="Title 1"/>
          <p:cNvSpPr>
            <a:spLocks noGrp="1"/>
          </p:cNvSpPr>
          <p:nvPr>
            <p:ph type="title"/>
          </p:nvPr>
        </p:nvSpPr>
        <p:spPr>
          <a:xfrm>
            <a:off x="502888" y="268101"/>
            <a:ext cx="10840859" cy="576345"/>
          </a:xfrm>
        </p:spPr>
        <p:txBody>
          <a:bodyPr/>
          <a:lstStyle/>
          <a:p>
            <a:r>
              <a:rPr lang="en-GB" dirty="0"/>
              <a:t>HR Directory [Internal Only – Intranet Application]</a:t>
            </a:r>
            <a:endParaRPr lang="en-US" dirty="0"/>
          </a:p>
        </p:txBody>
      </p:sp>
      <p:sp>
        <p:nvSpPr>
          <p:cNvPr id="9" name="Content Placeholder 2"/>
          <p:cNvSpPr txBox="1">
            <a:spLocks/>
          </p:cNvSpPr>
          <p:nvPr/>
        </p:nvSpPr>
        <p:spPr>
          <a:xfrm>
            <a:off x="6717792" y="1303018"/>
            <a:ext cx="5292560" cy="5052647"/>
          </a:xfrm>
          <a:prstGeom prst="rect">
            <a:avLst/>
          </a:prstGeom>
        </p:spPr>
        <p:txBody>
          <a:bodyPr vert="horz" lIns="0" tIns="0" rIns="0" bIns="0" rtlCol="0">
            <a:noAutofit/>
          </a:bodyPr>
          <a:lstStyle/>
          <a:p>
            <a:pPr marL="292049" indent="-292049">
              <a:spcAft>
                <a:spcPts val="800"/>
              </a:spcAft>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Nightly download of HR data</a:t>
            </a:r>
          </a:p>
          <a:p>
            <a:pPr marL="292049" indent="-292049">
              <a:spcAft>
                <a:spcPts val="800"/>
              </a:spcAft>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Employees can update profile, upload picture, add links ... </a:t>
            </a:r>
          </a:p>
          <a:p>
            <a:pPr marL="292049" indent="-292049">
              <a:spcAft>
                <a:spcPts val="800"/>
              </a:spcAft>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Used to contact employees, see Org. Chart, etc.</a:t>
            </a:r>
          </a:p>
          <a:p>
            <a:pPr marL="292049" indent="-292049">
              <a:spcAft>
                <a:spcPts val="800"/>
              </a:spcAft>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Fully responsive, works just as well on smartphones as it does on tablets and notebooks. </a:t>
            </a:r>
          </a:p>
          <a:p>
            <a:pPr marL="304747" indent="-224327" defTabSz="304747">
              <a:spcAft>
                <a:spcPts val="800"/>
              </a:spcAft>
              <a:buClr>
                <a:schemeClr val="tx1">
                  <a:lumMod val="60000"/>
                  <a:lumOff val="40000"/>
                </a:schemeClr>
              </a:buClr>
              <a:buSzPct val="85000"/>
              <a:buFont typeface="Arial" pitchFamily="34" charset="0"/>
              <a:buChar char="•"/>
              <a:defRPr/>
            </a:pPr>
            <a:r>
              <a:rPr lang="en-US" sz="2400" dirty="0">
                <a:cs typeface="Arial" pitchFamily="34" charset="0"/>
              </a:rPr>
              <a:t>Average ~ 1.5 million page views / day </a:t>
            </a:r>
            <a:br>
              <a:rPr lang="en-US" sz="2400" dirty="0">
                <a:cs typeface="Arial" pitchFamily="34" charset="0"/>
              </a:rPr>
            </a:br>
            <a:r>
              <a:rPr lang="en-US" sz="2400" dirty="0">
                <a:cs typeface="Arial" pitchFamily="34" charset="0"/>
              </a:rPr>
              <a:t>( &gt; 50 page views / sec for hours )</a:t>
            </a:r>
          </a:p>
          <a:p>
            <a:pPr marL="304747" indent="-224327" defTabSz="304747">
              <a:spcAft>
                <a:spcPts val="800"/>
              </a:spcAft>
              <a:buClr>
                <a:schemeClr val="tx1">
                  <a:lumMod val="60000"/>
                  <a:lumOff val="40000"/>
                </a:schemeClr>
              </a:buClr>
              <a:buSzPct val="85000"/>
              <a:buFont typeface="Arial" pitchFamily="34" charset="0"/>
              <a:buChar char="•"/>
              <a:defRPr/>
            </a:pPr>
            <a:r>
              <a:rPr lang="en-US" sz="2400" dirty="0">
                <a:cs typeface="Arial" pitchFamily="34" charset="0"/>
              </a:rPr>
              <a:t>Median execution time of 0.04 seconds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548" y="1303018"/>
            <a:ext cx="5823212" cy="4501348"/>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50895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59</a:t>
            </a:fld>
            <a:endParaRPr lang="uk-UA" dirty="0"/>
          </a:p>
        </p:txBody>
      </p:sp>
      <p:sp>
        <p:nvSpPr>
          <p:cNvPr id="8" name="Title 1"/>
          <p:cNvSpPr>
            <a:spLocks noGrp="1"/>
          </p:cNvSpPr>
          <p:nvPr>
            <p:ph type="title"/>
          </p:nvPr>
        </p:nvSpPr>
        <p:spPr>
          <a:xfrm>
            <a:off x="483346" y="678408"/>
            <a:ext cx="10840859" cy="576345"/>
          </a:xfrm>
        </p:spPr>
        <p:txBody>
          <a:bodyPr/>
          <a:lstStyle/>
          <a:p>
            <a:r>
              <a:rPr lang="en-GB" dirty="0"/>
              <a:t>Purchase Request Category Guide </a:t>
            </a:r>
            <a:br>
              <a:rPr lang="en-GB" dirty="0"/>
            </a:br>
            <a:r>
              <a:rPr lang="en-GB" dirty="0"/>
              <a:t>[Internal Only – Intranet Application]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7501" y="1411427"/>
            <a:ext cx="8876704" cy="4724697"/>
          </a:xfrm>
          <a:prstGeom prst="rect">
            <a:avLst/>
          </a:prstGeom>
          <a:ln>
            <a:solidFill>
              <a:schemeClr val="tx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32155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a:t>
            </a:fld>
            <a:endParaRPr lang="uk-UA"/>
          </a:p>
        </p:txBody>
      </p:sp>
      <p:sp>
        <p:nvSpPr>
          <p:cNvPr id="10" name="Title 1"/>
          <p:cNvSpPr>
            <a:spLocks noGrp="1"/>
          </p:cNvSpPr>
          <p:nvPr>
            <p:ph type="title"/>
          </p:nvPr>
        </p:nvSpPr>
        <p:spPr>
          <a:xfrm>
            <a:off x="531812" y="406400"/>
            <a:ext cx="11125200" cy="889000"/>
          </a:xfrm>
        </p:spPr>
        <p:txBody>
          <a:bodyPr anchor="t">
            <a:noAutofit/>
          </a:bodyPr>
          <a:lstStyle/>
          <a:p>
            <a:r>
              <a:rPr lang="en-US" b="1" dirty="0"/>
              <a:t>Oracle APEX</a:t>
            </a:r>
          </a:p>
        </p:txBody>
      </p:sp>
      <p:sp>
        <p:nvSpPr>
          <p:cNvPr id="11"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a:solidFill>
                  <a:srgbClr val="FF0000"/>
                </a:solidFill>
              </a:rPr>
              <a:t>Distinguishing Characteristics</a:t>
            </a:r>
            <a:endParaRPr kumimoji="0" lang="en-US" sz="2400" i="0" u="none" strike="noStrike" kern="1200" cap="none" spc="0" normalizeH="0" baseline="0" noProof="0" dirty="0">
              <a:ln>
                <a:noFill/>
              </a:ln>
              <a:solidFill>
                <a:srgbClr val="FF0000"/>
              </a:solidFill>
              <a:effectLst/>
              <a:uLnTx/>
              <a:uFillTx/>
            </a:endParaRPr>
          </a:p>
        </p:txBody>
      </p:sp>
      <p:sp>
        <p:nvSpPr>
          <p:cNvPr id="12" name="Rectangle 11"/>
          <p:cNvSpPr/>
          <p:nvPr/>
        </p:nvSpPr>
        <p:spPr>
          <a:xfrm>
            <a:off x="836612" y="4678740"/>
            <a:ext cx="3200400" cy="1569660"/>
          </a:xfrm>
          <a:prstGeom prst="rect">
            <a:avLst/>
          </a:prstGeom>
        </p:spPr>
        <p:txBody>
          <a:bodyPr wrap="square">
            <a:spAutoFit/>
          </a:bodyPr>
          <a:lstStyle/>
          <a:p>
            <a:pPr algn="ctr"/>
            <a:r>
              <a:rPr lang="en-US" sz="2400" dirty="0"/>
              <a:t>App Development IDE is a web browser.  </a:t>
            </a:r>
            <a:br>
              <a:rPr lang="en-US" sz="2400" dirty="0"/>
            </a:br>
            <a:r>
              <a:rPr lang="en-US" sz="2400" dirty="0">
                <a:solidFill>
                  <a:srgbClr val="00B050"/>
                </a:solidFill>
              </a:rPr>
              <a:t>No client software needed</a:t>
            </a:r>
          </a:p>
        </p:txBody>
      </p:sp>
      <p:sp>
        <p:nvSpPr>
          <p:cNvPr id="13" name="Rectangle 12"/>
          <p:cNvSpPr/>
          <p:nvPr/>
        </p:nvSpPr>
        <p:spPr>
          <a:xfrm>
            <a:off x="4189412" y="4678740"/>
            <a:ext cx="3733800" cy="1569660"/>
          </a:xfrm>
          <a:prstGeom prst="rect">
            <a:avLst/>
          </a:prstGeom>
        </p:spPr>
        <p:txBody>
          <a:bodyPr wrap="square">
            <a:spAutoFit/>
          </a:bodyPr>
          <a:lstStyle/>
          <a:p>
            <a:pPr algn="ctr"/>
            <a:r>
              <a:rPr lang="en-US" sz="2400" dirty="0"/>
              <a:t>App definitions are stored in the database as meta data.</a:t>
            </a:r>
          </a:p>
          <a:p>
            <a:pPr algn="ctr"/>
            <a:r>
              <a:rPr lang="en-US" sz="2400" dirty="0">
                <a:solidFill>
                  <a:srgbClr val="00B050"/>
                </a:solidFill>
              </a:rPr>
              <a:t>Declarative – No code generation</a:t>
            </a:r>
          </a:p>
        </p:txBody>
      </p:sp>
      <p:sp>
        <p:nvSpPr>
          <p:cNvPr id="14" name="Rectangle 13"/>
          <p:cNvSpPr/>
          <p:nvPr/>
        </p:nvSpPr>
        <p:spPr>
          <a:xfrm>
            <a:off x="7999412" y="4343400"/>
            <a:ext cx="3886200" cy="1938992"/>
          </a:xfrm>
          <a:prstGeom prst="rect">
            <a:avLst/>
          </a:prstGeom>
        </p:spPr>
        <p:txBody>
          <a:bodyPr wrap="square">
            <a:spAutoFit/>
          </a:bodyPr>
          <a:lstStyle/>
          <a:p>
            <a:pPr algn="ctr"/>
            <a:r>
              <a:rPr lang="en-US" sz="2400" dirty="0"/>
              <a:t>Page generation is efficient with only one request and one response.</a:t>
            </a:r>
          </a:p>
          <a:p>
            <a:pPr algn="ctr"/>
            <a:r>
              <a:rPr lang="en-US" sz="2400" dirty="0">
                <a:solidFill>
                  <a:srgbClr val="00B050"/>
                </a:solidFill>
              </a:rPr>
              <a:t>Data processing done in the Database</a:t>
            </a:r>
          </a:p>
        </p:txBody>
      </p:sp>
      <p:pic>
        <p:nvPicPr>
          <p:cNvPr id="15" name="Picture 14" descr="apex-engine-https-docs-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75612" y="1371600"/>
            <a:ext cx="3117151" cy="3117151"/>
          </a:xfrm>
          <a:prstGeom prst="rect">
            <a:avLst/>
          </a:prstGeom>
        </p:spPr>
      </p:pic>
      <p:pic>
        <p:nvPicPr>
          <p:cNvPr id="16" name="Picture 15" descr="apex-engine-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5012" y="1447800"/>
            <a:ext cx="3073400" cy="3073400"/>
          </a:xfrm>
          <a:prstGeom prst="rect">
            <a:avLst/>
          </a:prstGeom>
        </p:spPr>
      </p:pic>
      <p:pic>
        <p:nvPicPr>
          <p:cNvPr id="18" name="Picture 17" descr="apex-https-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2812" y="1524000"/>
            <a:ext cx="3122612" cy="3122612"/>
          </a:xfrm>
          <a:prstGeom prst="rect">
            <a:avLst/>
          </a:prstGeom>
        </p:spPr>
      </p:pic>
    </p:spTree>
    <p:extLst>
      <p:ext uri="{BB962C8B-B14F-4D97-AF65-F5344CB8AC3E}">
        <p14:creationId xmlns:p14="http://schemas.microsoft.com/office/powerpoint/2010/main" val="24140876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31813" y="3495676"/>
            <a:ext cx="11125200" cy="619124"/>
          </a:xfrm>
        </p:spPr>
        <p:txBody>
          <a:bodyPr/>
          <a:lstStyle/>
          <a:p>
            <a:r>
              <a:rPr lang="en-US" dirty="0"/>
              <a:t>Leveraging Oracle Database Features</a:t>
            </a:r>
          </a:p>
        </p:txBody>
      </p:sp>
      <p:sp>
        <p:nvSpPr>
          <p:cNvPr id="11" name="Text Placeholder 2"/>
          <p:cNvSpPr>
            <a:spLocks noGrp="1"/>
          </p:cNvSpPr>
          <p:nvPr>
            <p:ph type="body" idx="1"/>
          </p:nvPr>
        </p:nvSpPr>
        <p:spPr>
          <a:xfrm>
            <a:off x="531813" y="2895600"/>
            <a:ext cx="11125200" cy="457202"/>
          </a:xfrm>
        </p:spPr>
        <p:txBody>
          <a:bodyPr/>
          <a:lstStyle/>
          <a:p>
            <a:r>
              <a:rPr lang="en-US" sz="3200" dirty="0"/>
              <a:t>Oracle APEX</a:t>
            </a:r>
          </a:p>
        </p:txBody>
      </p:sp>
      <p:sp>
        <p:nvSpPr>
          <p:cNvPr id="12" name="Slide Number Placeholder 1"/>
          <p:cNvSpPr>
            <a:spLocks noGrp="1"/>
          </p:cNvSpPr>
          <p:nvPr>
            <p:ph type="sldNum" sz="quarter" idx="12"/>
          </p:nvPr>
        </p:nvSpPr>
        <p:spPr>
          <a:xfrm>
            <a:off x="11324205" y="6556248"/>
            <a:ext cx="333467" cy="182880"/>
          </a:xfrm>
        </p:spPr>
        <p:txBody>
          <a:bodyPr/>
          <a:lstStyle/>
          <a:p>
            <a:r>
              <a:rPr lang="en-US" dirty="0"/>
              <a:t>60</a:t>
            </a:r>
          </a:p>
        </p:txBody>
      </p:sp>
      <p:pic>
        <p:nvPicPr>
          <p:cNvPr id="5" name="Picture 4"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8693" y="385159"/>
            <a:ext cx="2792245" cy="2792245"/>
          </a:xfrm>
          <a:prstGeom prst="rect">
            <a:avLst/>
          </a:prstGeom>
        </p:spPr>
      </p:pic>
    </p:spTree>
    <p:extLst>
      <p:ext uri="{BB962C8B-B14F-4D97-AF65-F5344CB8AC3E}">
        <p14:creationId xmlns:p14="http://schemas.microsoft.com/office/powerpoint/2010/main" val="1133329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61</a:t>
            </a:fld>
            <a:endParaRPr lang="uk-UA" dirty="0"/>
          </a:p>
        </p:txBody>
      </p:sp>
      <p:sp>
        <p:nvSpPr>
          <p:cNvPr id="6" name="Title 1"/>
          <p:cNvSpPr>
            <a:spLocks noGrp="1"/>
          </p:cNvSpPr>
          <p:nvPr>
            <p:ph type="title"/>
          </p:nvPr>
        </p:nvSpPr>
        <p:spPr>
          <a:xfrm>
            <a:off x="527332" y="451347"/>
            <a:ext cx="10969924" cy="541860"/>
          </a:xfrm>
        </p:spPr>
        <p:txBody>
          <a:bodyPr/>
          <a:lstStyle/>
          <a:p>
            <a:pPr lvl="0"/>
            <a:r>
              <a:rPr lang="en-US" dirty="0"/>
              <a:t>Oracle APEX</a:t>
            </a:r>
          </a:p>
        </p:txBody>
      </p:sp>
      <p:sp>
        <p:nvSpPr>
          <p:cNvPr id="7"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9" name="Text Placeholder 2"/>
          <p:cNvSpPr txBox="1">
            <a:spLocks/>
          </p:cNvSpPr>
          <p:nvPr/>
        </p:nvSpPr>
        <p:spPr>
          <a:xfrm>
            <a:off x="527332" y="912143"/>
            <a:ext cx="11129681" cy="368410"/>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Security features of the Oracle Database</a:t>
            </a:r>
          </a:p>
        </p:txBody>
      </p:sp>
      <p:cxnSp>
        <p:nvCxnSpPr>
          <p:cNvPr id="10" name="Straight Connector 9"/>
          <p:cNvCxnSpPr/>
          <p:nvPr/>
        </p:nvCxnSpPr>
        <p:spPr>
          <a:xfrm>
            <a:off x="6733740" y="1704255"/>
            <a:ext cx="0" cy="3493907"/>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1657367" y="1691633"/>
            <a:ext cx="0" cy="3499879"/>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733721" y="1698157"/>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737159" y="2124957"/>
            <a:ext cx="4918769"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732759" y="2551757"/>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736199" y="3002077"/>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731799" y="3460237"/>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735239" y="3887037"/>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8" name="Picture 17"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7286" y="1731234"/>
            <a:ext cx="343926" cy="343926"/>
          </a:xfrm>
          <a:prstGeom prst="rect">
            <a:avLst/>
          </a:prstGeom>
        </p:spPr>
      </p:pic>
      <p:sp>
        <p:nvSpPr>
          <p:cNvPr id="19" name="Rectangle 18"/>
          <p:cNvSpPr/>
          <p:nvPr/>
        </p:nvSpPr>
        <p:spPr>
          <a:xfrm>
            <a:off x="10068452" y="1389019"/>
            <a:ext cx="1436160" cy="307777"/>
          </a:xfrm>
          <a:prstGeom prst="rect">
            <a:avLst/>
          </a:prstGeom>
        </p:spPr>
        <p:txBody>
          <a:bodyPr wrap="none">
            <a:spAutoFit/>
          </a:bodyPr>
          <a:lstStyle/>
          <a:p>
            <a:pPr algn="ctr"/>
            <a:r>
              <a:rPr lang="en-US" sz="1400" dirty="0"/>
              <a:t>Works with APEX</a:t>
            </a:r>
          </a:p>
        </p:txBody>
      </p:sp>
      <p:sp>
        <p:nvSpPr>
          <p:cNvPr id="20" name="Rectangle 19"/>
          <p:cNvSpPr/>
          <p:nvPr/>
        </p:nvSpPr>
        <p:spPr>
          <a:xfrm>
            <a:off x="6738016" y="1741334"/>
            <a:ext cx="2580354" cy="338554"/>
          </a:xfrm>
          <a:prstGeom prst="rect">
            <a:avLst/>
          </a:prstGeom>
        </p:spPr>
        <p:txBody>
          <a:bodyPr wrap="none">
            <a:spAutoFit/>
          </a:bodyPr>
          <a:lstStyle/>
          <a:p>
            <a:r>
              <a:rPr lang="en-US" sz="1600" dirty="0"/>
              <a:t>Transparent Data Encryption</a:t>
            </a:r>
          </a:p>
        </p:txBody>
      </p:sp>
      <p:sp>
        <p:nvSpPr>
          <p:cNvPr id="21" name="Rectangle 20"/>
          <p:cNvSpPr/>
          <p:nvPr/>
        </p:nvSpPr>
        <p:spPr>
          <a:xfrm>
            <a:off x="6732699" y="2167639"/>
            <a:ext cx="1449335" cy="338554"/>
          </a:xfrm>
          <a:prstGeom prst="rect">
            <a:avLst/>
          </a:prstGeom>
        </p:spPr>
        <p:txBody>
          <a:bodyPr wrap="none">
            <a:spAutoFit/>
          </a:bodyPr>
          <a:lstStyle/>
          <a:p>
            <a:r>
              <a:rPr lang="en-US" sz="1600" dirty="0"/>
              <a:t>Database Vault</a:t>
            </a:r>
          </a:p>
        </p:txBody>
      </p:sp>
      <p:sp>
        <p:nvSpPr>
          <p:cNvPr id="22" name="Rectangle 21"/>
          <p:cNvSpPr/>
          <p:nvPr/>
        </p:nvSpPr>
        <p:spPr>
          <a:xfrm>
            <a:off x="6735683" y="2635444"/>
            <a:ext cx="1120820" cy="338554"/>
          </a:xfrm>
          <a:prstGeom prst="rect">
            <a:avLst/>
          </a:prstGeom>
        </p:spPr>
        <p:txBody>
          <a:bodyPr wrap="none">
            <a:spAutoFit/>
          </a:bodyPr>
          <a:lstStyle/>
          <a:p>
            <a:r>
              <a:rPr lang="en-US" sz="1600" dirty="0"/>
              <a:t>Audit Vault</a:t>
            </a:r>
          </a:p>
        </p:txBody>
      </p:sp>
      <p:sp>
        <p:nvSpPr>
          <p:cNvPr id="23" name="Rectangle 22"/>
          <p:cNvSpPr/>
          <p:nvPr/>
        </p:nvSpPr>
        <p:spPr>
          <a:xfrm>
            <a:off x="6730366" y="3070049"/>
            <a:ext cx="1665139" cy="338554"/>
          </a:xfrm>
          <a:prstGeom prst="rect">
            <a:avLst/>
          </a:prstGeom>
        </p:spPr>
        <p:txBody>
          <a:bodyPr wrap="none">
            <a:spAutoFit/>
          </a:bodyPr>
          <a:lstStyle/>
          <a:p>
            <a:r>
              <a:rPr lang="en-US" sz="1600" dirty="0"/>
              <a:t>Database Firewall</a:t>
            </a:r>
          </a:p>
        </p:txBody>
      </p:sp>
      <p:sp>
        <p:nvSpPr>
          <p:cNvPr id="24" name="Rectangle 23"/>
          <p:cNvSpPr/>
          <p:nvPr/>
        </p:nvSpPr>
        <p:spPr>
          <a:xfrm>
            <a:off x="6733350" y="3512954"/>
            <a:ext cx="970939" cy="338554"/>
          </a:xfrm>
          <a:prstGeom prst="rect">
            <a:avLst/>
          </a:prstGeom>
        </p:spPr>
        <p:txBody>
          <a:bodyPr wrap="none">
            <a:spAutoFit/>
          </a:bodyPr>
          <a:lstStyle/>
          <a:p>
            <a:r>
              <a:rPr lang="en-US" sz="1600" dirty="0"/>
              <a:t>Key Vault</a:t>
            </a:r>
          </a:p>
        </p:txBody>
      </p:sp>
      <p:sp>
        <p:nvSpPr>
          <p:cNvPr id="25" name="Rectangle 24"/>
          <p:cNvSpPr/>
          <p:nvPr/>
        </p:nvSpPr>
        <p:spPr>
          <a:xfrm>
            <a:off x="6752935" y="3955859"/>
            <a:ext cx="1459254" cy="338554"/>
          </a:xfrm>
          <a:prstGeom prst="rect">
            <a:avLst/>
          </a:prstGeom>
        </p:spPr>
        <p:txBody>
          <a:bodyPr wrap="none">
            <a:spAutoFit/>
          </a:bodyPr>
          <a:lstStyle/>
          <a:p>
            <a:r>
              <a:rPr lang="en-US" sz="1600" dirty="0"/>
              <a:t>Data Redaction</a:t>
            </a:r>
          </a:p>
        </p:txBody>
      </p:sp>
      <p:cxnSp>
        <p:nvCxnSpPr>
          <p:cNvPr id="26" name="Straight Connector 25"/>
          <p:cNvCxnSpPr/>
          <p:nvPr/>
        </p:nvCxnSpPr>
        <p:spPr>
          <a:xfrm flipH="1">
            <a:off x="6721621" y="4329942"/>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27" name="Picture 26"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3668" y="3917171"/>
            <a:ext cx="343926" cy="343926"/>
          </a:xfrm>
          <a:prstGeom prst="rect">
            <a:avLst/>
          </a:prstGeom>
        </p:spPr>
      </p:pic>
      <p:pic>
        <p:nvPicPr>
          <p:cNvPr id="28" name="Picture 27"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08351" y="3488560"/>
            <a:ext cx="343926" cy="343926"/>
          </a:xfrm>
          <a:prstGeom prst="rect">
            <a:avLst/>
          </a:prstGeom>
        </p:spPr>
      </p:pic>
      <p:pic>
        <p:nvPicPr>
          <p:cNvPr id="29" name="Picture 28"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1335" y="3051649"/>
            <a:ext cx="343926" cy="343926"/>
          </a:xfrm>
          <a:prstGeom prst="rect">
            <a:avLst/>
          </a:prstGeom>
        </p:spPr>
      </p:pic>
      <p:pic>
        <p:nvPicPr>
          <p:cNvPr id="30" name="Picture 29"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2620" y="2623038"/>
            <a:ext cx="343926" cy="343926"/>
          </a:xfrm>
          <a:prstGeom prst="rect">
            <a:avLst/>
          </a:prstGeom>
        </p:spPr>
      </p:pic>
      <p:pic>
        <p:nvPicPr>
          <p:cNvPr id="31" name="Picture 30"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5604" y="2177828"/>
            <a:ext cx="343926" cy="343926"/>
          </a:xfrm>
          <a:prstGeom prst="rect">
            <a:avLst/>
          </a:prstGeom>
        </p:spPr>
      </p:pic>
      <p:cxnSp>
        <p:nvCxnSpPr>
          <p:cNvPr id="32" name="Straight Connector 31"/>
          <p:cNvCxnSpPr/>
          <p:nvPr/>
        </p:nvCxnSpPr>
        <p:spPr>
          <a:xfrm flipH="1">
            <a:off x="6737155" y="476161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759054" y="4374235"/>
            <a:ext cx="1321295" cy="338554"/>
          </a:xfrm>
          <a:prstGeom prst="rect">
            <a:avLst/>
          </a:prstGeom>
        </p:spPr>
        <p:txBody>
          <a:bodyPr wrap="none">
            <a:spAutoFit/>
          </a:bodyPr>
          <a:lstStyle/>
          <a:p>
            <a:r>
              <a:rPr lang="en-US" sz="1600" dirty="0"/>
              <a:t>Data Masking</a:t>
            </a:r>
          </a:p>
        </p:txBody>
      </p:sp>
      <p:pic>
        <p:nvPicPr>
          <p:cNvPr id="34" name="Picture 33"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3137" y="4355495"/>
            <a:ext cx="343926" cy="343926"/>
          </a:xfrm>
          <a:prstGeom prst="rect">
            <a:avLst/>
          </a:prstGeom>
        </p:spPr>
      </p:pic>
      <p:cxnSp>
        <p:nvCxnSpPr>
          <p:cNvPr id="35" name="Straight Connector 34"/>
          <p:cNvCxnSpPr/>
          <p:nvPr/>
        </p:nvCxnSpPr>
        <p:spPr>
          <a:xfrm flipH="1">
            <a:off x="6728591" y="5193290"/>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6765172" y="4805909"/>
            <a:ext cx="884777" cy="338554"/>
          </a:xfrm>
          <a:prstGeom prst="rect">
            <a:avLst/>
          </a:prstGeom>
        </p:spPr>
        <p:txBody>
          <a:bodyPr wrap="none">
            <a:spAutoFit/>
          </a:bodyPr>
          <a:lstStyle/>
          <a:p>
            <a:r>
              <a:rPr lang="en-US" sz="1600" dirty="0"/>
              <a:t>Auditing</a:t>
            </a:r>
          </a:p>
        </p:txBody>
      </p:sp>
      <p:pic>
        <p:nvPicPr>
          <p:cNvPr id="37" name="Picture 36"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9256" y="4800468"/>
            <a:ext cx="343926" cy="343926"/>
          </a:xfrm>
          <a:prstGeom prst="rect">
            <a:avLst/>
          </a:prstGeom>
        </p:spPr>
      </p:pic>
      <p:pic>
        <p:nvPicPr>
          <p:cNvPr id="38" name="Picture 37" descr="security5x.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8960" y="1776437"/>
            <a:ext cx="6291242" cy="3180702"/>
          </a:xfrm>
          <a:prstGeom prst="rect">
            <a:avLst/>
          </a:prstGeom>
        </p:spPr>
      </p:pic>
    </p:spTree>
    <p:extLst>
      <p:ext uri="{BB962C8B-B14F-4D97-AF65-F5344CB8AC3E}">
        <p14:creationId xmlns:p14="http://schemas.microsoft.com/office/powerpoint/2010/main" val="4251603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62</a:t>
            </a:fld>
            <a:endParaRPr lang="uk-UA" dirty="0"/>
          </a:p>
        </p:txBody>
      </p:sp>
      <p:sp>
        <p:nvSpPr>
          <p:cNvPr id="77" name="Title 1"/>
          <p:cNvSpPr>
            <a:spLocks noGrp="1"/>
          </p:cNvSpPr>
          <p:nvPr>
            <p:ph type="title"/>
          </p:nvPr>
        </p:nvSpPr>
        <p:spPr>
          <a:xfrm>
            <a:off x="527332" y="451347"/>
            <a:ext cx="10969924" cy="541860"/>
          </a:xfrm>
        </p:spPr>
        <p:txBody>
          <a:bodyPr/>
          <a:lstStyle/>
          <a:p>
            <a:pPr lvl="0"/>
            <a:r>
              <a:rPr lang="en-US" dirty="0"/>
              <a:t>Oracle APEX</a:t>
            </a:r>
          </a:p>
        </p:txBody>
      </p:sp>
      <p:sp>
        <p:nvSpPr>
          <p:cNvPr id="78"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79" name="Text Placeholder 2"/>
          <p:cNvSpPr txBox="1">
            <a:spLocks/>
          </p:cNvSpPr>
          <p:nvPr/>
        </p:nvSpPr>
        <p:spPr>
          <a:xfrm>
            <a:off x="531813" y="912142"/>
            <a:ext cx="11125199" cy="39393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High Performance features of the Oracle Database</a:t>
            </a:r>
          </a:p>
          <a:p>
            <a:endParaRPr lang="en-US" sz="2400" dirty="0"/>
          </a:p>
        </p:txBody>
      </p:sp>
      <p:pic>
        <p:nvPicPr>
          <p:cNvPr id="80" name="Picture 79"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0525" y="3745770"/>
            <a:ext cx="669546" cy="1190304"/>
          </a:xfrm>
          <a:prstGeom prst="rect">
            <a:avLst/>
          </a:prstGeom>
        </p:spPr>
      </p:pic>
      <p:pic>
        <p:nvPicPr>
          <p:cNvPr id="81" name="Picture 80"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511" y="1922996"/>
            <a:ext cx="1889854" cy="1321421"/>
          </a:xfrm>
          <a:prstGeom prst="rect">
            <a:avLst/>
          </a:prstGeom>
        </p:spPr>
      </p:pic>
      <p:pic>
        <p:nvPicPr>
          <p:cNvPr id="82" name="Picture 81" descr="downloa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0687" y="3558882"/>
            <a:ext cx="1300490" cy="805186"/>
          </a:xfrm>
          <a:prstGeom prst="rect">
            <a:avLst/>
          </a:prstGeom>
        </p:spPr>
      </p:pic>
      <p:pic>
        <p:nvPicPr>
          <p:cNvPr id="83" name="Picture 82" descr="downloa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671" y="4366994"/>
            <a:ext cx="1300490" cy="805186"/>
          </a:xfrm>
          <a:prstGeom prst="rect">
            <a:avLst/>
          </a:prstGeom>
        </p:spPr>
      </p:pic>
      <p:pic>
        <p:nvPicPr>
          <p:cNvPr id="84" name="Picture 83" descr="download.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77987" y="2033537"/>
            <a:ext cx="545512" cy="1119503"/>
          </a:xfrm>
          <a:prstGeom prst="rect">
            <a:avLst/>
          </a:prstGeom>
        </p:spPr>
      </p:pic>
      <p:cxnSp>
        <p:nvCxnSpPr>
          <p:cNvPr id="85" name="Straight Connector 84"/>
          <p:cNvCxnSpPr/>
          <p:nvPr/>
        </p:nvCxnSpPr>
        <p:spPr>
          <a:xfrm>
            <a:off x="6709871" y="1726689"/>
            <a:ext cx="0" cy="3918957"/>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1633498" y="1714067"/>
            <a:ext cx="0" cy="3931579"/>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6709852" y="1720591"/>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6713290" y="2147391"/>
            <a:ext cx="4918769"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6708890" y="2574191"/>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6712330" y="3024511"/>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6707930" y="3482671"/>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6711370" y="3909471"/>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93" name="Picture 92"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68267" y="1753668"/>
            <a:ext cx="343926" cy="343926"/>
          </a:xfrm>
          <a:prstGeom prst="rect">
            <a:avLst/>
          </a:prstGeom>
        </p:spPr>
      </p:pic>
      <p:sp>
        <p:nvSpPr>
          <p:cNvPr id="94" name="Rectangle 93"/>
          <p:cNvSpPr/>
          <p:nvPr/>
        </p:nvSpPr>
        <p:spPr>
          <a:xfrm>
            <a:off x="6714147" y="1763768"/>
            <a:ext cx="2726428" cy="338554"/>
          </a:xfrm>
          <a:prstGeom prst="rect">
            <a:avLst/>
          </a:prstGeom>
        </p:spPr>
        <p:txBody>
          <a:bodyPr wrap="none">
            <a:spAutoFit/>
          </a:bodyPr>
          <a:lstStyle/>
          <a:p>
            <a:r>
              <a:rPr lang="en-US" sz="1600" dirty="0"/>
              <a:t>Multi version read consistency</a:t>
            </a:r>
          </a:p>
        </p:txBody>
      </p:sp>
      <p:sp>
        <p:nvSpPr>
          <p:cNvPr id="95" name="Rectangle 94"/>
          <p:cNvSpPr/>
          <p:nvPr/>
        </p:nvSpPr>
        <p:spPr>
          <a:xfrm>
            <a:off x="6708830" y="2190073"/>
            <a:ext cx="1621558" cy="338554"/>
          </a:xfrm>
          <a:prstGeom prst="rect">
            <a:avLst/>
          </a:prstGeom>
        </p:spPr>
        <p:txBody>
          <a:bodyPr wrap="none">
            <a:spAutoFit/>
          </a:bodyPr>
          <a:lstStyle/>
          <a:p>
            <a:r>
              <a:rPr lang="en-US" sz="1600" dirty="0"/>
              <a:t>Row level locking</a:t>
            </a:r>
          </a:p>
        </p:txBody>
      </p:sp>
      <p:sp>
        <p:nvSpPr>
          <p:cNvPr id="96" name="Rectangle 95"/>
          <p:cNvSpPr/>
          <p:nvPr/>
        </p:nvSpPr>
        <p:spPr>
          <a:xfrm>
            <a:off x="6711814" y="2657878"/>
            <a:ext cx="1121020" cy="338554"/>
          </a:xfrm>
          <a:prstGeom prst="rect">
            <a:avLst/>
          </a:prstGeom>
        </p:spPr>
        <p:txBody>
          <a:bodyPr wrap="none">
            <a:spAutoFit/>
          </a:bodyPr>
          <a:lstStyle/>
          <a:p>
            <a:r>
              <a:rPr lang="en-US" sz="1600" dirty="0"/>
              <a:t>In-Memory</a:t>
            </a:r>
          </a:p>
        </p:txBody>
      </p:sp>
      <p:sp>
        <p:nvSpPr>
          <p:cNvPr id="97" name="Rectangle 96"/>
          <p:cNvSpPr/>
          <p:nvPr/>
        </p:nvSpPr>
        <p:spPr>
          <a:xfrm>
            <a:off x="6706497" y="3092483"/>
            <a:ext cx="1271201" cy="338554"/>
          </a:xfrm>
          <a:prstGeom prst="rect">
            <a:avLst/>
          </a:prstGeom>
        </p:spPr>
        <p:txBody>
          <a:bodyPr wrap="none">
            <a:spAutoFit/>
          </a:bodyPr>
          <a:lstStyle/>
          <a:p>
            <a:r>
              <a:rPr lang="en-US" sz="1600" dirty="0"/>
              <a:t>Compression</a:t>
            </a:r>
          </a:p>
        </p:txBody>
      </p:sp>
      <p:sp>
        <p:nvSpPr>
          <p:cNvPr id="98" name="Rectangle 97"/>
          <p:cNvSpPr/>
          <p:nvPr/>
        </p:nvSpPr>
        <p:spPr>
          <a:xfrm>
            <a:off x="6709481" y="3535388"/>
            <a:ext cx="1156587" cy="338554"/>
          </a:xfrm>
          <a:prstGeom prst="rect">
            <a:avLst/>
          </a:prstGeom>
        </p:spPr>
        <p:txBody>
          <a:bodyPr wrap="none">
            <a:spAutoFit/>
          </a:bodyPr>
          <a:lstStyle/>
          <a:p>
            <a:r>
              <a:rPr lang="en-US" sz="1600" dirty="0"/>
              <a:t>Partitioning</a:t>
            </a:r>
          </a:p>
        </p:txBody>
      </p:sp>
      <p:sp>
        <p:nvSpPr>
          <p:cNvPr id="99" name="Rectangle 98"/>
          <p:cNvSpPr/>
          <p:nvPr/>
        </p:nvSpPr>
        <p:spPr>
          <a:xfrm>
            <a:off x="6729066" y="3978293"/>
            <a:ext cx="2207555" cy="338554"/>
          </a:xfrm>
          <a:prstGeom prst="rect">
            <a:avLst/>
          </a:prstGeom>
        </p:spPr>
        <p:txBody>
          <a:bodyPr wrap="none">
            <a:spAutoFit/>
          </a:bodyPr>
          <a:lstStyle/>
          <a:p>
            <a:r>
              <a:rPr lang="en-US" sz="1600" dirty="0" err="1"/>
              <a:t>Hadoop</a:t>
            </a:r>
            <a:r>
              <a:rPr lang="en-US" sz="1600" dirty="0"/>
              <a:t>, Big Data SQL, R </a:t>
            </a:r>
          </a:p>
        </p:txBody>
      </p:sp>
      <p:cxnSp>
        <p:nvCxnSpPr>
          <p:cNvPr id="100" name="Straight Connector 99"/>
          <p:cNvCxnSpPr/>
          <p:nvPr/>
        </p:nvCxnSpPr>
        <p:spPr>
          <a:xfrm flipH="1">
            <a:off x="6697752" y="435237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01" name="Picture 100"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54649" y="3956205"/>
            <a:ext cx="343926" cy="343926"/>
          </a:xfrm>
          <a:prstGeom prst="rect">
            <a:avLst/>
          </a:prstGeom>
        </p:spPr>
      </p:pic>
      <p:pic>
        <p:nvPicPr>
          <p:cNvPr id="102" name="Picture 101"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49332" y="3510994"/>
            <a:ext cx="343926" cy="343926"/>
          </a:xfrm>
          <a:prstGeom prst="rect">
            <a:avLst/>
          </a:prstGeom>
        </p:spPr>
      </p:pic>
      <p:pic>
        <p:nvPicPr>
          <p:cNvPr id="103" name="Picture 102"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52316" y="3074083"/>
            <a:ext cx="343926" cy="343926"/>
          </a:xfrm>
          <a:prstGeom prst="rect">
            <a:avLst/>
          </a:prstGeom>
        </p:spPr>
      </p:pic>
      <p:pic>
        <p:nvPicPr>
          <p:cNvPr id="104" name="Picture 103"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63601" y="2645472"/>
            <a:ext cx="343926" cy="343926"/>
          </a:xfrm>
          <a:prstGeom prst="rect">
            <a:avLst/>
          </a:prstGeom>
        </p:spPr>
      </p:pic>
      <p:pic>
        <p:nvPicPr>
          <p:cNvPr id="105" name="Picture 104"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66585" y="2200262"/>
            <a:ext cx="343926" cy="343926"/>
          </a:xfrm>
          <a:prstGeom prst="rect">
            <a:avLst/>
          </a:prstGeom>
        </p:spPr>
      </p:pic>
      <p:cxnSp>
        <p:nvCxnSpPr>
          <p:cNvPr id="106" name="Straight Connector 105"/>
          <p:cNvCxnSpPr/>
          <p:nvPr/>
        </p:nvCxnSpPr>
        <p:spPr>
          <a:xfrm flipH="1">
            <a:off x="6709037" y="4795281"/>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6723749" y="4404598"/>
            <a:ext cx="2464737" cy="338554"/>
          </a:xfrm>
          <a:prstGeom prst="rect">
            <a:avLst/>
          </a:prstGeom>
        </p:spPr>
        <p:txBody>
          <a:bodyPr wrap="none">
            <a:spAutoFit/>
          </a:bodyPr>
          <a:lstStyle/>
          <a:p>
            <a:r>
              <a:rPr lang="en-US" sz="1600" dirty="0"/>
              <a:t>Cost based query optimizer</a:t>
            </a:r>
          </a:p>
        </p:txBody>
      </p:sp>
      <p:cxnSp>
        <p:nvCxnSpPr>
          <p:cNvPr id="108" name="Straight Connector 107"/>
          <p:cNvCxnSpPr/>
          <p:nvPr/>
        </p:nvCxnSpPr>
        <p:spPr>
          <a:xfrm flipH="1">
            <a:off x="6695419" y="520498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9" name="Rectangle 108"/>
          <p:cNvSpPr/>
          <p:nvPr/>
        </p:nvSpPr>
        <p:spPr>
          <a:xfrm>
            <a:off x="6710131" y="4830903"/>
            <a:ext cx="2351926" cy="338554"/>
          </a:xfrm>
          <a:prstGeom prst="rect">
            <a:avLst/>
          </a:prstGeom>
        </p:spPr>
        <p:txBody>
          <a:bodyPr wrap="none">
            <a:spAutoFit/>
          </a:bodyPr>
          <a:lstStyle/>
          <a:p>
            <a:r>
              <a:rPr lang="en-US" sz="1600" dirty="0"/>
              <a:t>Scale-out with Oracle RAC</a:t>
            </a:r>
          </a:p>
        </p:txBody>
      </p:sp>
      <p:sp>
        <p:nvSpPr>
          <p:cNvPr id="110" name="Rectangle 109"/>
          <p:cNvSpPr/>
          <p:nvPr/>
        </p:nvSpPr>
        <p:spPr>
          <a:xfrm>
            <a:off x="6716097" y="5260214"/>
            <a:ext cx="2940929" cy="338554"/>
          </a:xfrm>
          <a:prstGeom prst="rect">
            <a:avLst/>
          </a:prstGeom>
        </p:spPr>
        <p:txBody>
          <a:bodyPr wrap="none">
            <a:spAutoFit/>
          </a:bodyPr>
          <a:lstStyle/>
          <a:p>
            <a:r>
              <a:rPr lang="en-US" sz="1600" dirty="0"/>
              <a:t>Exadata </a:t>
            </a:r>
            <a:r>
              <a:rPr lang="en-US" sz="1600" dirty="0" err="1"/>
              <a:t>Smartscan</a:t>
            </a:r>
            <a:r>
              <a:rPr lang="en-US" sz="1600" dirty="0"/>
              <a:t> &amp; </a:t>
            </a:r>
            <a:r>
              <a:rPr lang="en-US" sz="1600" dirty="0" err="1"/>
              <a:t>Infiniband</a:t>
            </a:r>
            <a:endParaRPr lang="en-US" sz="1600" dirty="0"/>
          </a:p>
        </p:txBody>
      </p:sp>
      <p:cxnSp>
        <p:nvCxnSpPr>
          <p:cNvPr id="111" name="Straight Connector 110"/>
          <p:cNvCxnSpPr/>
          <p:nvPr/>
        </p:nvCxnSpPr>
        <p:spPr>
          <a:xfrm flipH="1">
            <a:off x="6701387" y="565089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12" name="Picture 111"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57633" y="4407410"/>
            <a:ext cx="343926" cy="343926"/>
          </a:xfrm>
          <a:prstGeom prst="rect">
            <a:avLst/>
          </a:prstGeom>
        </p:spPr>
      </p:pic>
      <p:pic>
        <p:nvPicPr>
          <p:cNvPr id="113" name="Picture 112"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52316" y="4842015"/>
            <a:ext cx="343926" cy="343926"/>
          </a:xfrm>
          <a:prstGeom prst="rect">
            <a:avLst/>
          </a:prstGeom>
        </p:spPr>
      </p:pic>
      <p:pic>
        <p:nvPicPr>
          <p:cNvPr id="114" name="Picture 113"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74886" y="5263026"/>
            <a:ext cx="343926" cy="343926"/>
          </a:xfrm>
          <a:prstGeom prst="rect">
            <a:avLst/>
          </a:prstGeom>
        </p:spPr>
      </p:pic>
      <p:pic>
        <p:nvPicPr>
          <p:cNvPr id="115" name="Picture 114" descr="download.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07844" y="1973531"/>
            <a:ext cx="1384931" cy="1384931"/>
          </a:xfrm>
          <a:prstGeom prst="rect">
            <a:avLst/>
          </a:prstGeom>
        </p:spPr>
      </p:pic>
      <p:pic>
        <p:nvPicPr>
          <p:cNvPr id="116" name="Picture 115"/>
          <p:cNvPicPr>
            <a:picLocks noChangeAspect="1"/>
          </p:cNvPicPr>
          <p:nvPr/>
        </p:nvPicPr>
        <p:blipFill>
          <a:blip r:embed="rId9" cstate="print"/>
          <a:stretch>
            <a:fillRect/>
          </a:stretch>
        </p:blipFill>
        <p:spPr>
          <a:xfrm>
            <a:off x="3537749" y="3592647"/>
            <a:ext cx="713399" cy="2174167"/>
          </a:xfrm>
          <a:prstGeom prst="rect">
            <a:avLst/>
          </a:prstGeom>
        </p:spPr>
      </p:pic>
      <p:sp>
        <p:nvSpPr>
          <p:cNvPr id="117" name="Rectangle 116"/>
          <p:cNvSpPr/>
          <p:nvPr/>
        </p:nvSpPr>
        <p:spPr>
          <a:xfrm>
            <a:off x="9916052" y="1371600"/>
            <a:ext cx="1436160" cy="307777"/>
          </a:xfrm>
          <a:prstGeom prst="rect">
            <a:avLst/>
          </a:prstGeom>
        </p:spPr>
        <p:txBody>
          <a:bodyPr wrap="none">
            <a:spAutoFit/>
          </a:bodyPr>
          <a:lstStyle/>
          <a:p>
            <a:pPr algn="ctr"/>
            <a:r>
              <a:rPr lang="en-US" sz="1400" dirty="0"/>
              <a:t>Works with APEX</a:t>
            </a:r>
          </a:p>
        </p:txBody>
      </p:sp>
    </p:spTree>
    <p:extLst>
      <p:ext uri="{BB962C8B-B14F-4D97-AF65-F5344CB8AC3E}">
        <p14:creationId xmlns:p14="http://schemas.microsoft.com/office/powerpoint/2010/main" val="2676833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63</a:t>
            </a:fld>
            <a:endParaRPr lang="uk-UA" dirty="0"/>
          </a:p>
        </p:txBody>
      </p:sp>
      <p:pic>
        <p:nvPicPr>
          <p:cNvPr id="45" name="Picture 44" descr="downloa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6843" y="3087524"/>
            <a:ext cx="3937834" cy="3937834"/>
          </a:xfrm>
          <a:prstGeom prst="rect">
            <a:avLst/>
          </a:prstGeom>
        </p:spPr>
      </p:pic>
      <p:sp>
        <p:nvSpPr>
          <p:cNvPr id="46" name="Title 1"/>
          <p:cNvSpPr>
            <a:spLocks noGrp="1"/>
          </p:cNvSpPr>
          <p:nvPr>
            <p:ph type="title"/>
          </p:nvPr>
        </p:nvSpPr>
        <p:spPr>
          <a:xfrm>
            <a:off x="527332" y="451347"/>
            <a:ext cx="10969924" cy="541860"/>
          </a:xfrm>
        </p:spPr>
        <p:txBody>
          <a:bodyPr/>
          <a:lstStyle/>
          <a:p>
            <a:pPr lvl="0"/>
            <a:r>
              <a:rPr lang="en-US" dirty="0"/>
              <a:t>Oracle APEX</a:t>
            </a:r>
          </a:p>
        </p:txBody>
      </p:sp>
      <p:sp>
        <p:nvSpPr>
          <p:cNvPr id="47"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48" name="Text Placeholder 2"/>
          <p:cNvSpPr txBox="1">
            <a:spLocks/>
          </p:cNvSpPr>
          <p:nvPr/>
        </p:nvSpPr>
        <p:spPr>
          <a:xfrm>
            <a:off x="531813" y="912142"/>
            <a:ext cx="11125199" cy="39393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Simplified consolidation and deployment with Oracle Multitenant </a:t>
            </a:r>
          </a:p>
        </p:txBody>
      </p:sp>
      <p:cxnSp>
        <p:nvCxnSpPr>
          <p:cNvPr id="50" name="Straight Connector 49"/>
          <p:cNvCxnSpPr/>
          <p:nvPr/>
        </p:nvCxnSpPr>
        <p:spPr>
          <a:xfrm>
            <a:off x="11664195" y="1820409"/>
            <a:ext cx="0" cy="3134778"/>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753683" y="1826933"/>
            <a:ext cx="5909074"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5745939" y="2253733"/>
            <a:ext cx="591681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5761427" y="2680533"/>
            <a:ext cx="58930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53683" y="3130853"/>
            <a:ext cx="5900772"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753683" y="3589013"/>
            <a:ext cx="5900772"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56" name="Picture 55"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71252" y="1860010"/>
            <a:ext cx="343926" cy="343926"/>
          </a:xfrm>
          <a:prstGeom prst="rect">
            <a:avLst/>
          </a:prstGeom>
        </p:spPr>
      </p:pic>
      <p:sp>
        <p:nvSpPr>
          <p:cNvPr id="57" name="Rectangle 56"/>
          <p:cNvSpPr/>
          <p:nvPr/>
        </p:nvSpPr>
        <p:spPr>
          <a:xfrm>
            <a:off x="5914572" y="1870110"/>
            <a:ext cx="1601721" cy="338554"/>
          </a:xfrm>
          <a:prstGeom prst="rect">
            <a:avLst/>
          </a:prstGeom>
        </p:spPr>
        <p:txBody>
          <a:bodyPr wrap="none">
            <a:spAutoFit/>
          </a:bodyPr>
          <a:lstStyle/>
          <a:p>
            <a:r>
              <a:rPr lang="en-US" sz="1600" dirty="0"/>
              <a:t>PDB Deployment</a:t>
            </a:r>
          </a:p>
        </p:txBody>
      </p:sp>
      <p:sp>
        <p:nvSpPr>
          <p:cNvPr id="58" name="Rectangle 57"/>
          <p:cNvSpPr/>
          <p:nvPr/>
        </p:nvSpPr>
        <p:spPr>
          <a:xfrm>
            <a:off x="5909255" y="2296415"/>
            <a:ext cx="1198866" cy="338554"/>
          </a:xfrm>
          <a:prstGeom prst="rect">
            <a:avLst/>
          </a:prstGeom>
        </p:spPr>
        <p:txBody>
          <a:bodyPr wrap="none">
            <a:spAutoFit/>
          </a:bodyPr>
          <a:lstStyle/>
          <a:p>
            <a:r>
              <a:rPr lang="en-US" sz="1600" dirty="0"/>
              <a:t>PDB Cloning</a:t>
            </a:r>
          </a:p>
        </p:txBody>
      </p:sp>
      <p:sp>
        <p:nvSpPr>
          <p:cNvPr id="59" name="Rectangle 58"/>
          <p:cNvSpPr/>
          <p:nvPr/>
        </p:nvSpPr>
        <p:spPr>
          <a:xfrm>
            <a:off x="5912239" y="2747620"/>
            <a:ext cx="1904588" cy="338554"/>
          </a:xfrm>
          <a:prstGeom prst="rect">
            <a:avLst/>
          </a:prstGeom>
        </p:spPr>
        <p:txBody>
          <a:bodyPr wrap="none">
            <a:spAutoFit/>
          </a:bodyPr>
          <a:lstStyle/>
          <a:p>
            <a:r>
              <a:rPr lang="en-US" sz="1600" dirty="0"/>
              <a:t>PDB Self Service App</a:t>
            </a:r>
          </a:p>
        </p:txBody>
      </p:sp>
      <p:sp>
        <p:nvSpPr>
          <p:cNvPr id="60" name="Rectangle 59"/>
          <p:cNvSpPr/>
          <p:nvPr/>
        </p:nvSpPr>
        <p:spPr>
          <a:xfrm>
            <a:off x="5906922" y="3198825"/>
            <a:ext cx="1394132" cy="338554"/>
          </a:xfrm>
          <a:prstGeom prst="rect">
            <a:avLst/>
          </a:prstGeom>
        </p:spPr>
        <p:txBody>
          <a:bodyPr wrap="none">
            <a:spAutoFit/>
          </a:bodyPr>
          <a:lstStyle/>
          <a:p>
            <a:r>
              <a:rPr lang="en-US" sz="1600" dirty="0"/>
              <a:t>PDB Migration</a:t>
            </a:r>
          </a:p>
        </p:txBody>
      </p:sp>
      <p:pic>
        <p:nvPicPr>
          <p:cNvPr id="61" name="Picture 60"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55301" y="3180425"/>
            <a:ext cx="343926" cy="343926"/>
          </a:xfrm>
          <a:prstGeom prst="rect">
            <a:avLst/>
          </a:prstGeom>
        </p:spPr>
      </p:pic>
      <p:pic>
        <p:nvPicPr>
          <p:cNvPr id="62" name="Picture 61"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6586" y="2751814"/>
            <a:ext cx="343926" cy="343926"/>
          </a:xfrm>
          <a:prstGeom prst="rect">
            <a:avLst/>
          </a:prstGeom>
        </p:spPr>
      </p:pic>
      <p:pic>
        <p:nvPicPr>
          <p:cNvPr id="63" name="Picture 62"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9570" y="2306604"/>
            <a:ext cx="343926" cy="343926"/>
          </a:xfrm>
          <a:prstGeom prst="rect">
            <a:avLst/>
          </a:prstGeom>
        </p:spPr>
      </p:pic>
      <p:cxnSp>
        <p:nvCxnSpPr>
          <p:cNvPr id="64" name="Straight Connector 63"/>
          <p:cNvCxnSpPr/>
          <p:nvPr/>
        </p:nvCxnSpPr>
        <p:spPr>
          <a:xfrm>
            <a:off x="5760723" y="1815106"/>
            <a:ext cx="0" cy="3131781"/>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761427" y="4048518"/>
            <a:ext cx="5879410"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5918207" y="3658331"/>
            <a:ext cx="2432777" cy="338554"/>
          </a:xfrm>
          <a:prstGeom prst="rect">
            <a:avLst/>
          </a:prstGeom>
        </p:spPr>
        <p:txBody>
          <a:bodyPr wrap="none">
            <a:spAutoFit/>
          </a:bodyPr>
          <a:lstStyle/>
          <a:p>
            <a:r>
              <a:rPr lang="en-US" sz="1600" dirty="0"/>
              <a:t>High Density Consolidation</a:t>
            </a:r>
          </a:p>
        </p:txBody>
      </p:sp>
      <p:cxnSp>
        <p:nvCxnSpPr>
          <p:cNvPr id="67" name="Straight Connector 66"/>
          <p:cNvCxnSpPr/>
          <p:nvPr/>
        </p:nvCxnSpPr>
        <p:spPr>
          <a:xfrm flipH="1">
            <a:off x="5761427" y="4508024"/>
            <a:ext cx="5874093"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5904589" y="4109536"/>
            <a:ext cx="3740828" cy="338554"/>
          </a:xfrm>
          <a:prstGeom prst="rect">
            <a:avLst/>
          </a:prstGeom>
        </p:spPr>
        <p:txBody>
          <a:bodyPr wrap="none">
            <a:spAutoFit/>
          </a:bodyPr>
          <a:lstStyle/>
          <a:p>
            <a:r>
              <a:rPr lang="en-US" sz="1600" dirty="0"/>
              <a:t>Automated Provisioning and Configuration</a:t>
            </a:r>
          </a:p>
        </p:txBody>
      </p:sp>
      <p:pic>
        <p:nvPicPr>
          <p:cNvPr id="69" name="Picture 68"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74886" y="3664831"/>
            <a:ext cx="343926" cy="343926"/>
          </a:xfrm>
          <a:prstGeom prst="rect">
            <a:avLst/>
          </a:prstGeom>
        </p:spPr>
      </p:pic>
      <p:pic>
        <p:nvPicPr>
          <p:cNvPr id="70" name="Picture 69"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9569" y="4091136"/>
            <a:ext cx="343926" cy="343926"/>
          </a:xfrm>
          <a:prstGeom prst="rect">
            <a:avLst/>
          </a:prstGeom>
        </p:spPr>
      </p:pic>
      <p:sp>
        <p:nvSpPr>
          <p:cNvPr id="71" name="Rectangle 70"/>
          <p:cNvSpPr/>
          <p:nvPr/>
        </p:nvSpPr>
        <p:spPr>
          <a:xfrm>
            <a:off x="5887088" y="4555387"/>
            <a:ext cx="2512427" cy="338554"/>
          </a:xfrm>
          <a:prstGeom prst="rect">
            <a:avLst/>
          </a:prstGeom>
        </p:spPr>
        <p:txBody>
          <a:bodyPr wrap="none">
            <a:spAutoFit/>
          </a:bodyPr>
          <a:lstStyle/>
          <a:p>
            <a:r>
              <a:rPr lang="en-US" sz="1600" dirty="0"/>
              <a:t>PDB Resource Management</a:t>
            </a:r>
          </a:p>
        </p:txBody>
      </p:sp>
      <p:cxnSp>
        <p:nvCxnSpPr>
          <p:cNvPr id="72" name="Straight Connector 71"/>
          <p:cNvCxnSpPr/>
          <p:nvPr/>
        </p:nvCxnSpPr>
        <p:spPr>
          <a:xfrm flipH="1">
            <a:off x="5753683" y="4950930"/>
            <a:ext cx="5893122"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73" name="Picture 72"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4252" y="4567242"/>
            <a:ext cx="343926" cy="343926"/>
          </a:xfrm>
          <a:prstGeom prst="rect">
            <a:avLst/>
          </a:prstGeom>
        </p:spPr>
      </p:pic>
      <p:pic>
        <p:nvPicPr>
          <p:cNvPr id="74" name="Picture 73" descr="downloa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0025" y="1433530"/>
            <a:ext cx="2537324" cy="2537324"/>
          </a:xfrm>
          <a:prstGeom prst="rect">
            <a:avLst/>
          </a:prstGeom>
        </p:spPr>
      </p:pic>
      <p:pic>
        <p:nvPicPr>
          <p:cNvPr id="75" name="Picture 74" descr="download.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4613" y="5479754"/>
            <a:ext cx="2256897" cy="282112"/>
          </a:xfrm>
          <a:prstGeom prst="rect">
            <a:avLst/>
          </a:prstGeom>
        </p:spPr>
      </p:pic>
      <p:pic>
        <p:nvPicPr>
          <p:cNvPr id="76" name="Picture 75" descr="downloa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44670" y="3366855"/>
            <a:ext cx="1161663" cy="1161663"/>
          </a:xfrm>
          <a:prstGeom prst="rect">
            <a:avLst/>
          </a:prstGeom>
        </p:spPr>
      </p:pic>
      <p:cxnSp>
        <p:nvCxnSpPr>
          <p:cNvPr id="118" name="Straight Arrow Connector 117"/>
          <p:cNvCxnSpPr/>
          <p:nvPr/>
        </p:nvCxnSpPr>
        <p:spPr>
          <a:xfrm>
            <a:off x="2992754" y="2864781"/>
            <a:ext cx="659586" cy="531609"/>
          </a:xfrm>
          <a:prstGeom prst="straightConnector1">
            <a:avLst/>
          </a:prstGeom>
          <a:ln w="19050">
            <a:solidFill>
              <a:schemeClr val="accent5"/>
            </a:solidFill>
            <a:prstDash val="dot"/>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flipH="1">
            <a:off x="2766328" y="4552940"/>
            <a:ext cx="1077793" cy="997963"/>
          </a:xfrm>
          <a:prstGeom prst="straightConnector1">
            <a:avLst/>
          </a:prstGeom>
          <a:ln w="19050">
            <a:solidFill>
              <a:schemeClr val="accent5"/>
            </a:solidFill>
            <a:prstDash val="dot"/>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9904412" y="1447800"/>
            <a:ext cx="1436160" cy="307777"/>
          </a:xfrm>
          <a:prstGeom prst="rect">
            <a:avLst/>
          </a:prstGeom>
        </p:spPr>
        <p:txBody>
          <a:bodyPr wrap="none">
            <a:spAutoFit/>
          </a:bodyPr>
          <a:lstStyle/>
          <a:p>
            <a:pPr algn="ctr"/>
            <a:r>
              <a:rPr lang="en-US" sz="1400" dirty="0"/>
              <a:t>Works with APEX</a:t>
            </a:r>
          </a:p>
        </p:txBody>
      </p:sp>
    </p:spTree>
    <p:extLst>
      <p:ext uri="{BB962C8B-B14F-4D97-AF65-F5344CB8AC3E}">
        <p14:creationId xmlns:p14="http://schemas.microsoft.com/office/powerpoint/2010/main" val="1357318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64</a:t>
            </a:fld>
            <a:endParaRPr lang="uk-UA" dirty="0"/>
          </a:p>
        </p:txBody>
      </p:sp>
      <p:sp>
        <p:nvSpPr>
          <p:cNvPr id="38" name="Title 1"/>
          <p:cNvSpPr>
            <a:spLocks noGrp="1"/>
          </p:cNvSpPr>
          <p:nvPr>
            <p:ph type="title"/>
          </p:nvPr>
        </p:nvSpPr>
        <p:spPr>
          <a:xfrm>
            <a:off x="527332" y="451347"/>
            <a:ext cx="10969924" cy="541860"/>
          </a:xfrm>
        </p:spPr>
        <p:txBody>
          <a:bodyPr/>
          <a:lstStyle/>
          <a:p>
            <a:pPr lvl="0"/>
            <a:r>
              <a:rPr lang="en-US" dirty="0"/>
              <a:t>Oracle APEX</a:t>
            </a:r>
          </a:p>
        </p:txBody>
      </p:sp>
      <p:sp>
        <p:nvSpPr>
          <p:cNvPr id="39"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40" name="Text Placeholder 2"/>
          <p:cNvSpPr txBox="1">
            <a:spLocks/>
          </p:cNvSpPr>
          <p:nvPr/>
        </p:nvSpPr>
        <p:spPr>
          <a:xfrm>
            <a:off x="531813" y="912142"/>
            <a:ext cx="11125199" cy="39393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Database Application Development Features</a:t>
            </a:r>
          </a:p>
        </p:txBody>
      </p:sp>
      <p:pic>
        <p:nvPicPr>
          <p:cNvPr id="41" name="Picture 40" descr="inMemory1-5x.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755" y="1543589"/>
            <a:ext cx="4991607" cy="4466174"/>
          </a:xfrm>
          <a:prstGeom prst="rect">
            <a:avLst/>
          </a:prstGeom>
        </p:spPr>
      </p:pic>
      <p:cxnSp>
        <p:nvCxnSpPr>
          <p:cNvPr id="42" name="Straight Connector 41"/>
          <p:cNvCxnSpPr/>
          <p:nvPr/>
        </p:nvCxnSpPr>
        <p:spPr>
          <a:xfrm>
            <a:off x="6640956" y="1686930"/>
            <a:ext cx="0" cy="4347382"/>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1564583" y="1696625"/>
            <a:ext cx="0" cy="4337687"/>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640937" y="1695349"/>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6639975" y="2112674"/>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6643415" y="2562994"/>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6639015" y="3021154"/>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6642455" y="3447954"/>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6645232" y="1738526"/>
            <a:ext cx="1500030" cy="338554"/>
          </a:xfrm>
          <a:prstGeom prst="rect">
            <a:avLst/>
          </a:prstGeom>
        </p:spPr>
        <p:txBody>
          <a:bodyPr wrap="none">
            <a:spAutoFit/>
          </a:bodyPr>
          <a:lstStyle/>
          <a:p>
            <a:r>
              <a:rPr lang="en-US" sz="1600" dirty="0"/>
              <a:t>SQL and PL/SQL</a:t>
            </a:r>
          </a:p>
        </p:txBody>
      </p:sp>
      <p:sp>
        <p:nvSpPr>
          <p:cNvPr id="81" name="Rectangle 80"/>
          <p:cNvSpPr/>
          <p:nvPr/>
        </p:nvSpPr>
        <p:spPr>
          <a:xfrm>
            <a:off x="6642899" y="2196361"/>
            <a:ext cx="1566955" cy="338554"/>
          </a:xfrm>
          <a:prstGeom prst="rect">
            <a:avLst/>
          </a:prstGeom>
        </p:spPr>
        <p:txBody>
          <a:bodyPr wrap="none">
            <a:spAutoFit/>
          </a:bodyPr>
          <a:lstStyle/>
          <a:p>
            <a:r>
              <a:rPr lang="en-US" sz="1600" dirty="0"/>
              <a:t>Java in Database</a:t>
            </a:r>
          </a:p>
        </p:txBody>
      </p:sp>
      <p:sp>
        <p:nvSpPr>
          <p:cNvPr id="82" name="Rectangle 81"/>
          <p:cNvSpPr/>
          <p:nvPr/>
        </p:nvSpPr>
        <p:spPr>
          <a:xfrm>
            <a:off x="6637582" y="2630966"/>
            <a:ext cx="930764" cy="338554"/>
          </a:xfrm>
          <a:prstGeom prst="rect">
            <a:avLst/>
          </a:prstGeom>
        </p:spPr>
        <p:txBody>
          <a:bodyPr wrap="none">
            <a:spAutoFit/>
          </a:bodyPr>
          <a:lstStyle/>
          <a:p>
            <a:r>
              <a:rPr lang="en-US" sz="1600" dirty="0"/>
              <a:t>Analytics</a:t>
            </a:r>
          </a:p>
        </p:txBody>
      </p:sp>
      <p:sp>
        <p:nvSpPr>
          <p:cNvPr id="83" name="Rectangle 82"/>
          <p:cNvSpPr/>
          <p:nvPr/>
        </p:nvSpPr>
        <p:spPr>
          <a:xfrm>
            <a:off x="6640566" y="3073871"/>
            <a:ext cx="544340" cy="338554"/>
          </a:xfrm>
          <a:prstGeom prst="rect">
            <a:avLst/>
          </a:prstGeom>
        </p:spPr>
        <p:txBody>
          <a:bodyPr wrap="none">
            <a:spAutoFit/>
          </a:bodyPr>
          <a:lstStyle/>
          <a:p>
            <a:r>
              <a:rPr lang="en-US" sz="1600" dirty="0"/>
              <a:t>Text</a:t>
            </a:r>
          </a:p>
        </p:txBody>
      </p:sp>
      <p:sp>
        <p:nvSpPr>
          <p:cNvPr id="84" name="Rectangle 83"/>
          <p:cNvSpPr/>
          <p:nvPr/>
        </p:nvSpPr>
        <p:spPr>
          <a:xfrm>
            <a:off x="6660151" y="3516776"/>
            <a:ext cx="1840167" cy="338554"/>
          </a:xfrm>
          <a:prstGeom prst="rect">
            <a:avLst/>
          </a:prstGeom>
        </p:spPr>
        <p:txBody>
          <a:bodyPr wrap="none">
            <a:spAutoFit/>
          </a:bodyPr>
          <a:lstStyle/>
          <a:p>
            <a:r>
              <a:rPr lang="en-US" sz="1600" dirty="0"/>
              <a:t>Regular Expressions</a:t>
            </a:r>
          </a:p>
        </p:txBody>
      </p:sp>
      <p:cxnSp>
        <p:nvCxnSpPr>
          <p:cNvPr id="85" name="Straight Connector 84"/>
          <p:cNvCxnSpPr/>
          <p:nvPr/>
        </p:nvCxnSpPr>
        <p:spPr>
          <a:xfrm flipH="1">
            <a:off x="6628837" y="3890859"/>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86" name="Picture 85"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5369" y="3494688"/>
            <a:ext cx="343926" cy="343926"/>
          </a:xfrm>
          <a:prstGeom prst="rect">
            <a:avLst/>
          </a:prstGeom>
        </p:spPr>
      </p:pic>
      <p:pic>
        <p:nvPicPr>
          <p:cNvPr id="87" name="Picture 86"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052" y="3049477"/>
            <a:ext cx="343926" cy="343926"/>
          </a:xfrm>
          <a:prstGeom prst="rect">
            <a:avLst/>
          </a:prstGeom>
        </p:spPr>
      </p:pic>
      <p:pic>
        <p:nvPicPr>
          <p:cNvPr id="88" name="Picture 87"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3036" y="2612566"/>
            <a:ext cx="343926" cy="343926"/>
          </a:xfrm>
          <a:prstGeom prst="rect">
            <a:avLst/>
          </a:prstGeom>
        </p:spPr>
      </p:pic>
      <p:pic>
        <p:nvPicPr>
          <p:cNvPr id="89" name="Picture 88"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4321" y="2183955"/>
            <a:ext cx="343926" cy="343926"/>
          </a:xfrm>
          <a:prstGeom prst="rect">
            <a:avLst/>
          </a:prstGeom>
        </p:spPr>
      </p:pic>
      <p:pic>
        <p:nvPicPr>
          <p:cNvPr id="90" name="Picture 89"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7305" y="1738745"/>
            <a:ext cx="343926" cy="343926"/>
          </a:xfrm>
          <a:prstGeom prst="rect">
            <a:avLst/>
          </a:prstGeom>
        </p:spPr>
      </p:pic>
      <p:cxnSp>
        <p:nvCxnSpPr>
          <p:cNvPr id="91" name="Straight Connector 90"/>
          <p:cNvCxnSpPr/>
          <p:nvPr/>
        </p:nvCxnSpPr>
        <p:spPr>
          <a:xfrm flipH="1">
            <a:off x="6640122" y="4333764"/>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6654834" y="3943081"/>
            <a:ext cx="744715" cy="338554"/>
          </a:xfrm>
          <a:prstGeom prst="rect">
            <a:avLst/>
          </a:prstGeom>
        </p:spPr>
        <p:txBody>
          <a:bodyPr wrap="none">
            <a:spAutoFit/>
          </a:bodyPr>
          <a:lstStyle/>
          <a:p>
            <a:r>
              <a:rPr lang="en-US" sz="1600" dirty="0"/>
              <a:t>Spatial</a:t>
            </a:r>
          </a:p>
        </p:txBody>
      </p:sp>
      <p:cxnSp>
        <p:nvCxnSpPr>
          <p:cNvPr id="93" name="Straight Connector 92"/>
          <p:cNvCxnSpPr/>
          <p:nvPr/>
        </p:nvCxnSpPr>
        <p:spPr>
          <a:xfrm flipH="1">
            <a:off x="6626504" y="4743469"/>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6641216" y="4369386"/>
            <a:ext cx="1635384" cy="338554"/>
          </a:xfrm>
          <a:prstGeom prst="rect">
            <a:avLst/>
          </a:prstGeom>
        </p:spPr>
        <p:txBody>
          <a:bodyPr wrap="none">
            <a:spAutoFit/>
          </a:bodyPr>
          <a:lstStyle/>
          <a:p>
            <a:r>
              <a:rPr lang="en-US" sz="1600" dirty="0"/>
              <a:t>Pattern Matching</a:t>
            </a:r>
          </a:p>
        </p:txBody>
      </p:sp>
      <p:cxnSp>
        <p:nvCxnSpPr>
          <p:cNvPr id="95" name="Straight Connector 94"/>
          <p:cNvCxnSpPr/>
          <p:nvPr/>
        </p:nvCxnSpPr>
        <p:spPr>
          <a:xfrm flipH="1">
            <a:off x="6629488" y="5169774"/>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6644199" y="4787391"/>
            <a:ext cx="1379204" cy="338554"/>
          </a:xfrm>
          <a:prstGeom prst="rect">
            <a:avLst/>
          </a:prstGeom>
        </p:spPr>
        <p:txBody>
          <a:bodyPr wrap="none">
            <a:spAutoFit/>
          </a:bodyPr>
          <a:lstStyle/>
          <a:p>
            <a:r>
              <a:rPr lang="en-US" sz="1600" dirty="0"/>
              <a:t>Database XML</a:t>
            </a:r>
          </a:p>
        </p:txBody>
      </p:sp>
      <p:sp>
        <p:nvSpPr>
          <p:cNvPr id="97" name="Rectangle 96"/>
          <p:cNvSpPr/>
          <p:nvPr/>
        </p:nvSpPr>
        <p:spPr>
          <a:xfrm>
            <a:off x="6647182" y="5230297"/>
            <a:ext cx="1439016" cy="338554"/>
          </a:xfrm>
          <a:prstGeom prst="rect">
            <a:avLst/>
          </a:prstGeom>
        </p:spPr>
        <p:txBody>
          <a:bodyPr wrap="none">
            <a:spAutoFit/>
          </a:bodyPr>
          <a:lstStyle/>
          <a:p>
            <a:r>
              <a:rPr lang="en-US" sz="1600" dirty="0"/>
              <a:t>Database JSON</a:t>
            </a:r>
          </a:p>
        </p:txBody>
      </p:sp>
      <p:cxnSp>
        <p:nvCxnSpPr>
          <p:cNvPr id="98" name="Straight Connector 97"/>
          <p:cNvCxnSpPr/>
          <p:nvPr/>
        </p:nvCxnSpPr>
        <p:spPr>
          <a:xfrm flipH="1">
            <a:off x="6632472" y="5620979"/>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99" name="Picture 98"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8353" y="3945893"/>
            <a:ext cx="343926" cy="343926"/>
          </a:xfrm>
          <a:prstGeom prst="rect">
            <a:avLst/>
          </a:prstGeom>
        </p:spPr>
      </p:pic>
      <p:pic>
        <p:nvPicPr>
          <p:cNvPr id="100" name="Picture 99"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3036" y="4380498"/>
            <a:ext cx="343926" cy="343926"/>
          </a:xfrm>
          <a:prstGeom prst="rect">
            <a:avLst/>
          </a:prstGeom>
        </p:spPr>
      </p:pic>
      <p:pic>
        <p:nvPicPr>
          <p:cNvPr id="101" name="Picture 100"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4321" y="4790203"/>
            <a:ext cx="343926" cy="343926"/>
          </a:xfrm>
          <a:prstGeom prst="rect">
            <a:avLst/>
          </a:prstGeom>
        </p:spPr>
      </p:pic>
      <p:pic>
        <p:nvPicPr>
          <p:cNvPr id="102" name="Picture 101"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5606" y="5233109"/>
            <a:ext cx="343926" cy="343926"/>
          </a:xfrm>
          <a:prstGeom prst="rect">
            <a:avLst/>
          </a:prstGeom>
        </p:spPr>
      </p:pic>
      <p:sp>
        <p:nvSpPr>
          <p:cNvPr id="103" name="Rectangle 102"/>
          <p:cNvSpPr/>
          <p:nvPr/>
        </p:nvSpPr>
        <p:spPr>
          <a:xfrm>
            <a:off x="995707" y="5055979"/>
            <a:ext cx="503263" cy="338554"/>
          </a:xfrm>
          <a:prstGeom prst="rect">
            <a:avLst/>
          </a:prstGeom>
        </p:spPr>
        <p:txBody>
          <a:bodyPr wrap="none">
            <a:spAutoFit/>
          </a:bodyPr>
          <a:lstStyle/>
          <a:p>
            <a:r>
              <a:rPr lang="en-US" sz="1600" dirty="0"/>
              <a:t>SQL</a:t>
            </a:r>
          </a:p>
        </p:txBody>
      </p:sp>
      <p:sp>
        <p:nvSpPr>
          <p:cNvPr id="104" name="Rectangle 103"/>
          <p:cNvSpPr/>
          <p:nvPr/>
        </p:nvSpPr>
        <p:spPr>
          <a:xfrm>
            <a:off x="4401357" y="5130089"/>
            <a:ext cx="774771" cy="338554"/>
          </a:xfrm>
          <a:prstGeom prst="rect">
            <a:avLst/>
          </a:prstGeom>
        </p:spPr>
        <p:txBody>
          <a:bodyPr wrap="none">
            <a:spAutoFit/>
          </a:bodyPr>
          <a:lstStyle/>
          <a:p>
            <a:r>
              <a:rPr lang="en-US" sz="1600" dirty="0"/>
              <a:t>PL/SQL</a:t>
            </a:r>
          </a:p>
        </p:txBody>
      </p:sp>
      <p:pic>
        <p:nvPicPr>
          <p:cNvPr id="105" name="Picture 104" descr="sql-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883" y="4101544"/>
            <a:ext cx="1026427" cy="1026427"/>
          </a:xfrm>
          <a:prstGeom prst="rect">
            <a:avLst/>
          </a:prstGeom>
        </p:spPr>
      </p:pic>
      <p:pic>
        <p:nvPicPr>
          <p:cNvPr id="106" name="Picture 105" descr="plsql-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512" y="4184172"/>
            <a:ext cx="995993" cy="995993"/>
          </a:xfrm>
          <a:prstGeom prst="rect">
            <a:avLst/>
          </a:prstGeom>
        </p:spPr>
      </p:pic>
      <p:cxnSp>
        <p:nvCxnSpPr>
          <p:cNvPr id="107" name="Straight Connector 106"/>
          <p:cNvCxnSpPr/>
          <p:nvPr/>
        </p:nvCxnSpPr>
        <p:spPr>
          <a:xfrm flipH="1">
            <a:off x="6633569" y="6045288"/>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6641993" y="5660818"/>
            <a:ext cx="441447" cy="338554"/>
          </a:xfrm>
          <a:prstGeom prst="rect">
            <a:avLst/>
          </a:prstGeom>
        </p:spPr>
        <p:txBody>
          <a:bodyPr wrap="none">
            <a:spAutoFit/>
          </a:bodyPr>
          <a:lstStyle/>
          <a:p>
            <a:r>
              <a:rPr lang="en-US" sz="1600" dirty="0"/>
              <a:t>AQ</a:t>
            </a:r>
          </a:p>
        </p:txBody>
      </p:sp>
      <p:pic>
        <p:nvPicPr>
          <p:cNvPr id="109" name="Picture 108"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9686" y="5682171"/>
            <a:ext cx="343926" cy="343926"/>
          </a:xfrm>
          <a:prstGeom prst="rect">
            <a:avLst/>
          </a:prstGeom>
        </p:spPr>
      </p:pic>
      <p:sp>
        <p:nvSpPr>
          <p:cNvPr id="110" name="Rectangle 109"/>
          <p:cNvSpPr/>
          <p:nvPr/>
        </p:nvSpPr>
        <p:spPr>
          <a:xfrm>
            <a:off x="10144652" y="1368623"/>
            <a:ext cx="1436160" cy="307777"/>
          </a:xfrm>
          <a:prstGeom prst="rect">
            <a:avLst/>
          </a:prstGeom>
        </p:spPr>
        <p:txBody>
          <a:bodyPr wrap="none">
            <a:spAutoFit/>
          </a:bodyPr>
          <a:lstStyle/>
          <a:p>
            <a:pPr algn="ctr"/>
            <a:r>
              <a:rPr lang="en-US" sz="1400" dirty="0"/>
              <a:t>Works with APEX</a:t>
            </a:r>
          </a:p>
        </p:txBody>
      </p:sp>
    </p:spTree>
    <p:extLst>
      <p:ext uri="{BB962C8B-B14F-4D97-AF65-F5344CB8AC3E}">
        <p14:creationId xmlns:p14="http://schemas.microsoft.com/office/powerpoint/2010/main" val="3768796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65</a:t>
            </a:fld>
            <a:endParaRPr lang="uk-UA" dirty="0"/>
          </a:p>
        </p:txBody>
      </p:sp>
      <p:pic>
        <p:nvPicPr>
          <p:cNvPr id="39" name="Picture 38" descr="HighAvailability3-5x.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779" y="1688349"/>
            <a:ext cx="6423381" cy="2865449"/>
          </a:xfrm>
          <a:prstGeom prst="rect">
            <a:avLst/>
          </a:prstGeom>
        </p:spPr>
      </p:pic>
      <p:cxnSp>
        <p:nvCxnSpPr>
          <p:cNvPr id="40" name="Straight Connector 39"/>
          <p:cNvCxnSpPr/>
          <p:nvPr/>
        </p:nvCxnSpPr>
        <p:spPr>
          <a:xfrm>
            <a:off x="6836001" y="1310131"/>
            <a:ext cx="0" cy="4419613"/>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1759628" y="1297509"/>
            <a:ext cx="0" cy="442254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6835982" y="1304033"/>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6839420" y="1730833"/>
            <a:ext cx="4918769"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835020" y="2157633"/>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6838460" y="2607953"/>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834060" y="3066113"/>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837500" y="3492913"/>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48" name="Picture 47"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0773" y="1337110"/>
            <a:ext cx="343926" cy="343926"/>
          </a:xfrm>
          <a:prstGeom prst="rect">
            <a:avLst/>
          </a:prstGeom>
        </p:spPr>
      </p:pic>
      <p:sp>
        <p:nvSpPr>
          <p:cNvPr id="49" name="Rectangle 48"/>
          <p:cNvSpPr/>
          <p:nvPr/>
        </p:nvSpPr>
        <p:spPr>
          <a:xfrm>
            <a:off x="6840277" y="1347210"/>
            <a:ext cx="2249334" cy="338554"/>
          </a:xfrm>
          <a:prstGeom prst="rect">
            <a:avLst/>
          </a:prstGeom>
        </p:spPr>
        <p:txBody>
          <a:bodyPr wrap="none">
            <a:spAutoFit/>
          </a:bodyPr>
          <a:lstStyle/>
          <a:p>
            <a:r>
              <a:rPr lang="en-US" sz="1600" dirty="0"/>
              <a:t>Real Application Clusters</a:t>
            </a:r>
          </a:p>
        </p:txBody>
      </p:sp>
      <p:sp>
        <p:nvSpPr>
          <p:cNvPr id="50" name="Rectangle 49"/>
          <p:cNvSpPr/>
          <p:nvPr/>
        </p:nvSpPr>
        <p:spPr>
          <a:xfrm>
            <a:off x="6834960" y="1773515"/>
            <a:ext cx="1137451" cy="338554"/>
          </a:xfrm>
          <a:prstGeom prst="rect">
            <a:avLst/>
          </a:prstGeom>
        </p:spPr>
        <p:txBody>
          <a:bodyPr wrap="none">
            <a:spAutoFit/>
          </a:bodyPr>
          <a:lstStyle/>
          <a:p>
            <a:r>
              <a:rPr lang="en-US" sz="1600" dirty="0"/>
              <a:t>Data Guard</a:t>
            </a:r>
          </a:p>
        </p:txBody>
      </p:sp>
      <p:sp>
        <p:nvSpPr>
          <p:cNvPr id="51" name="Rectangle 50"/>
          <p:cNvSpPr/>
          <p:nvPr/>
        </p:nvSpPr>
        <p:spPr>
          <a:xfrm>
            <a:off x="6837944" y="2241320"/>
            <a:ext cx="1698402" cy="338554"/>
          </a:xfrm>
          <a:prstGeom prst="rect">
            <a:avLst/>
          </a:prstGeom>
        </p:spPr>
        <p:txBody>
          <a:bodyPr wrap="none">
            <a:spAutoFit/>
          </a:bodyPr>
          <a:lstStyle/>
          <a:p>
            <a:r>
              <a:rPr lang="en-US" sz="1600" dirty="0"/>
              <a:t>Active Data Guard</a:t>
            </a:r>
          </a:p>
        </p:txBody>
      </p:sp>
      <p:sp>
        <p:nvSpPr>
          <p:cNvPr id="52" name="Rectangle 51"/>
          <p:cNvSpPr/>
          <p:nvPr/>
        </p:nvSpPr>
        <p:spPr>
          <a:xfrm>
            <a:off x="6832627" y="2675925"/>
            <a:ext cx="1232028" cy="338554"/>
          </a:xfrm>
          <a:prstGeom prst="rect">
            <a:avLst/>
          </a:prstGeom>
        </p:spPr>
        <p:txBody>
          <a:bodyPr wrap="none">
            <a:spAutoFit/>
          </a:bodyPr>
          <a:lstStyle/>
          <a:p>
            <a:r>
              <a:rPr lang="en-US" sz="1600" dirty="0"/>
              <a:t>Golden Gate</a:t>
            </a:r>
          </a:p>
        </p:txBody>
      </p:sp>
      <p:sp>
        <p:nvSpPr>
          <p:cNvPr id="53" name="Rectangle 52"/>
          <p:cNvSpPr/>
          <p:nvPr/>
        </p:nvSpPr>
        <p:spPr>
          <a:xfrm>
            <a:off x="6835611" y="3118830"/>
            <a:ext cx="1401145" cy="338554"/>
          </a:xfrm>
          <a:prstGeom prst="rect">
            <a:avLst/>
          </a:prstGeom>
        </p:spPr>
        <p:txBody>
          <a:bodyPr wrap="none">
            <a:spAutoFit/>
          </a:bodyPr>
          <a:lstStyle/>
          <a:p>
            <a:r>
              <a:rPr lang="en-US" sz="1600" dirty="0"/>
              <a:t>Secure Backup</a:t>
            </a:r>
          </a:p>
        </p:txBody>
      </p:sp>
      <p:sp>
        <p:nvSpPr>
          <p:cNvPr id="54" name="Rectangle 53"/>
          <p:cNvSpPr/>
          <p:nvPr/>
        </p:nvSpPr>
        <p:spPr>
          <a:xfrm>
            <a:off x="6838594" y="3553435"/>
            <a:ext cx="2031426" cy="338554"/>
          </a:xfrm>
          <a:prstGeom prst="rect">
            <a:avLst/>
          </a:prstGeom>
        </p:spPr>
        <p:txBody>
          <a:bodyPr wrap="none">
            <a:spAutoFit/>
          </a:bodyPr>
          <a:lstStyle/>
          <a:p>
            <a:r>
              <a:rPr lang="en-US" sz="1600" dirty="0"/>
              <a:t>Online Reorganization</a:t>
            </a:r>
          </a:p>
        </p:txBody>
      </p:sp>
      <p:cxnSp>
        <p:nvCxnSpPr>
          <p:cNvPr id="55" name="Straight Connector 54"/>
          <p:cNvCxnSpPr/>
          <p:nvPr/>
        </p:nvCxnSpPr>
        <p:spPr>
          <a:xfrm flipH="1">
            <a:off x="6840484" y="3935818"/>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56" name="Picture 55"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3757" y="3523047"/>
            <a:ext cx="343926" cy="343926"/>
          </a:xfrm>
          <a:prstGeom prst="rect">
            <a:avLst/>
          </a:prstGeom>
        </p:spPr>
      </p:pic>
      <p:pic>
        <p:nvPicPr>
          <p:cNvPr id="57" name="Picture 56"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8440" y="3094436"/>
            <a:ext cx="343926" cy="343926"/>
          </a:xfrm>
          <a:prstGeom prst="rect">
            <a:avLst/>
          </a:prstGeom>
        </p:spPr>
      </p:pic>
      <p:pic>
        <p:nvPicPr>
          <p:cNvPr id="58" name="Picture 57"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3123" y="2665825"/>
            <a:ext cx="343926" cy="343926"/>
          </a:xfrm>
          <a:prstGeom prst="rect">
            <a:avLst/>
          </a:prstGeom>
        </p:spPr>
      </p:pic>
      <p:pic>
        <p:nvPicPr>
          <p:cNvPr id="59" name="Picture 58"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6107" y="2228914"/>
            <a:ext cx="343926" cy="343926"/>
          </a:xfrm>
          <a:prstGeom prst="rect">
            <a:avLst/>
          </a:prstGeom>
        </p:spPr>
      </p:pic>
      <p:pic>
        <p:nvPicPr>
          <p:cNvPr id="60" name="Picture 59"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9091" y="1783704"/>
            <a:ext cx="343926" cy="343926"/>
          </a:xfrm>
          <a:prstGeom prst="rect">
            <a:avLst/>
          </a:prstGeom>
        </p:spPr>
      </p:pic>
      <p:sp>
        <p:nvSpPr>
          <p:cNvPr id="61" name="Rectangle 60"/>
          <p:cNvSpPr/>
          <p:nvPr/>
        </p:nvSpPr>
        <p:spPr>
          <a:xfrm>
            <a:off x="6841577" y="3988040"/>
            <a:ext cx="2396509" cy="338554"/>
          </a:xfrm>
          <a:prstGeom prst="rect">
            <a:avLst/>
          </a:prstGeom>
        </p:spPr>
        <p:txBody>
          <a:bodyPr wrap="none">
            <a:spAutoFit/>
          </a:bodyPr>
          <a:lstStyle/>
          <a:p>
            <a:r>
              <a:rPr lang="en-US" sz="1600" dirty="0"/>
              <a:t>Edition-Based Redefinition</a:t>
            </a:r>
          </a:p>
        </p:txBody>
      </p:sp>
      <p:sp>
        <p:nvSpPr>
          <p:cNvPr id="62" name="Rectangle 61"/>
          <p:cNvSpPr/>
          <p:nvPr/>
        </p:nvSpPr>
        <p:spPr>
          <a:xfrm>
            <a:off x="6836260" y="4414346"/>
            <a:ext cx="2057474" cy="338554"/>
          </a:xfrm>
          <a:prstGeom prst="rect">
            <a:avLst/>
          </a:prstGeom>
        </p:spPr>
        <p:txBody>
          <a:bodyPr wrap="none">
            <a:spAutoFit/>
          </a:bodyPr>
          <a:lstStyle/>
          <a:p>
            <a:r>
              <a:rPr lang="en-US" sz="1600" dirty="0"/>
              <a:t>Flashback, Total Recall</a:t>
            </a:r>
          </a:p>
        </p:txBody>
      </p:sp>
      <p:cxnSp>
        <p:nvCxnSpPr>
          <p:cNvPr id="63" name="Straight Connector 62"/>
          <p:cNvCxnSpPr/>
          <p:nvPr/>
        </p:nvCxnSpPr>
        <p:spPr>
          <a:xfrm flipH="1">
            <a:off x="6840484" y="4359126"/>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6826866" y="4802031"/>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65" name="Picture 64"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6740" y="3957652"/>
            <a:ext cx="343926" cy="343926"/>
          </a:xfrm>
          <a:prstGeom prst="rect">
            <a:avLst/>
          </a:prstGeom>
        </p:spPr>
      </p:pic>
      <p:pic>
        <p:nvPicPr>
          <p:cNvPr id="66" name="Picture 65"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69724" y="4408858"/>
            <a:ext cx="343926" cy="343926"/>
          </a:xfrm>
          <a:prstGeom prst="rect">
            <a:avLst/>
          </a:prstGeom>
        </p:spPr>
      </p:pic>
      <p:cxnSp>
        <p:nvCxnSpPr>
          <p:cNvPr id="67" name="Straight Connector 66"/>
          <p:cNvCxnSpPr/>
          <p:nvPr/>
        </p:nvCxnSpPr>
        <p:spPr>
          <a:xfrm flipH="1">
            <a:off x="6829850" y="524493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6836259" y="4862553"/>
            <a:ext cx="3527829" cy="338554"/>
          </a:xfrm>
          <a:prstGeom prst="rect">
            <a:avLst/>
          </a:prstGeom>
        </p:spPr>
        <p:txBody>
          <a:bodyPr wrap="none">
            <a:spAutoFit/>
          </a:bodyPr>
          <a:lstStyle/>
          <a:p>
            <a:r>
              <a:rPr lang="en-US" sz="1600" dirty="0"/>
              <a:t>Automated Rolling Upgrade of Database</a:t>
            </a:r>
          </a:p>
        </p:txBody>
      </p:sp>
      <p:pic>
        <p:nvPicPr>
          <p:cNvPr id="69" name="Picture 68"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708" y="4851763"/>
            <a:ext cx="343926" cy="343926"/>
          </a:xfrm>
          <a:prstGeom prst="rect">
            <a:avLst/>
          </a:prstGeom>
        </p:spPr>
      </p:pic>
      <p:sp>
        <p:nvSpPr>
          <p:cNvPr id="70" name="Title 1"/>
          <p:cNvSpPr>
            <a:spLocks noGrp="1"/>
          </p:cNvSpPr>
          <p:nvPr>
            <p:ph type="title"/>
          </p:nvPr>
        </p:nvSpPr>
        <p:spPr>
          <a:xfrm>
            <a:off x="527332" y="451347"/>
            <a:ext cx="10969924" cy="541860"/>
          </a:xfrm>
        </p:spPr>
        <p:txBody>
          <a:bodyPr/>
          <a:lstStyle/>
          <a:p>
            <a:pPr lvl="0"/>
            <a:r>
              <a:rPr lang="en-US" dirty="0"/>
              <a:t>Oracle Database as a Service</a:t>
            </a:r>
          </a:p>
        </p:txBody>
      </p:sp>
      <p:sp>
        <p:nvSpPr>
          <p:cNvPr id="71"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72" name="Text Placeholder 2"/>
          <p:cNvSpPr txBox="1">
            <a:spLocks/>
          </p:cNvSpPr>
          <p:nvPr/>
        </p:nvSpPr>
        <p:spPr>
          <a:xfrm>
            <a:off x="527332" y="912142"/>
            <a:ext cx="11129680" cy="421243"/>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400" dirty="0">
                <a:solidFill>
                  <a:srgbClr val="FF0000"/>
                </a:solidFill>
              </a:rPr>
              <a:t>High Availability features of the Oracle Database</a:t>
            </a:r>
          </a:p>
          <a:p>
            <a:endParaRPr lang="en-US" sz="2400" dirty="0"/>
          </a:p>
        </p:txBody>
      </p:sp>
      <p:sp>
        <p:nvSpPr>
          <p:cNvPr id="73" name="Rectangle 72"/>
          <p:cNvSpPr/>
          <p:nvPr/>
        </p:nvSpPr>
        <p:spPr>
          <a:xfrm>
            <a:off x="6852932" y="5286412"/>
            <a:ext cx="1920919" cy="338554"/>
          </a:xfrm>
          <a:prstGeom prst="rect">
            <a:avLst/>
          </a:prstGeom>
        </p:spPr>
        <p:txBody>
          <a:bodyPr wrap="none">
            <a:spAutoFit/>
          </a:bodyPr>
          <a:lstStyle/>
          <a:p>
            <a:r>
              <a:rPr lang="en-US" sz="1600" dirty="0"/>
              <a:t>Failover to the Cloud</a:t>
            </a:r>
          </a:p>
        </p:txBody>
      </p:sp>
      <p:pic>
        <p:nvPicPr>
          <p:cNvPr id="74" name="Picture 73" descr="downloa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9686" y="5324097"/>
            <a:ext cx="343926" cy="343926"/>
          </a:xfrm>
          <a:prstGeom prst="rect">
            <a:avLst/>
          </a:prstGeom>
        </p:spPr>
      </p:pic>
      <p:cxnSp>
        <p:nvCxnSpPr>
          <p:cNvPr id="75" name="Straight Connector 74"/>
          <p:cNvCxnSpPr/>
          <p:nvPr/>
        </p:nvCxnSpPr>
        <p:spPr>
          <a:xfrm flipH="1">
            <a:off x="6817438" y="5726965"/>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10209212" y="990600"/>
            <a:ext cx="1436160" cy="307777"/>
          </a:xfrm>
          <a:prstGeom prst="rect">
            <a:avLst/>
          </a:prstGeom>
        </p:spPr>
        <p:txBody>
          <a:bodyPr wrap="none">
            <a:spAutoFit/>
          </a:bodyPr>
          <a:lstStyle/>
          <a:p>
            <a:pPr algn="ctr"/>
            <a:r>
              <a:rPr lang="en-US" sz="1400" dirty="0"/>
              <a:t>Works with APEX</a:t>
            </a:r>
          </a:p>
        </p:txBody>
      </p:sp>
    </p:spTree>
    <p:extLst>
      <p:ext uri="{BB962C8B-B14F-4D97-AF65-F5344CB8AC3E}">
        <p14:creationId xmlns:p14="http://schemas.microsoft.com/office/powerpoint/2010/main" val="4122666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31813" y="3495676"/>
            <a:ext cx="11125200" cy="619124"/>
          </a:xfrm>
        </p:spPr>
        <p:txBody>
          <a:bodyPr/>
          <a:lstStyle/>
          <a:p>
            <a:r>
              <a:rPr lang="en-US" dirty="0"/>
              <a:t>Summary</a:t>
            </a:r>
          </a:p>
        </p:txBody>
      </p:sp>
      <p:sp>
        <p:nvSpPr>
          <p:cNvPr id="11" name="Text Placeholder 2"/>
          <p:cNvSpPr>
            <a:spLocks noGrp="1"/>
          </p:cNvSpPr>
          <p:nvPr>
            <p:ph type="body" idx="1"/>
          </p:nvPr>
        </p:nvSpPr>
        <p:spPr>
          <a:xfrm>
            <a:off x="531813" y="2895600"/>
            <a:ext cx="11125200" cy="457202"/>
          </a:xfrm>
        </p:spPr>
        <p:txBody>
          <a:bodyPr/>
          <a:lstStyle/>
          <a:p>
            <a:r>
              <a:rPr lang="en-US" sz="3200" dirty="0"/>
              <a:t>Oracle APEX</a:t>
            </a:r>
          </a:p>
        </p:txBody>
      </p:sp>
      <p:sp>
        <p:nvSpPr>
          <p:cNvPr id="12" name="Slide Number Placeholder 1"/>
          <p:cNvSpPr>
            <a:spLocks noGrp="1"/>
          </p:cNvSpPr>
          <p:nvPr>
            <p:ph type="sldNum" sz="quarter" idx="12"/>
          </p:nvPr>
        </p:nvSpPr>
        <p:spPr>
          <a:xfrm>
            <a:off x="11324205" y="6556248"/>
            <a:ext cx="333467" cy="182880"/>
          </a:xfrm>
        </p:spPr>
        <p:txBody>
          <a:bodyPr/>
          <a:lstStyle/>
          <a:p>
            <a:r>
              <a:rPr lang="en-US" dirty="0"/>
              <a:t>66</a:t>
            </a:r>
          </a:p>
        </p:txBody>
      </p:sp>
      <p:pic>
        <p:nvPicPr>
          <p:cNvPr id="5" name="Picture 4" descr="apex-r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8693" y="385159"/>
            <a:ext cx="2792245" cy="2792245"/>
          </a:xfrm>
          <a:prstGeom prst="rect">
            <a:avLst/>
          </a:prstGeom>
        </p:spPr>
      </p:pic>
    </p:spTree>
    <p:extLst>
      <p:ext uri="{BB962C8B-B14F-4D97-AF65-F5344CB8AC3E}">
        <p14:creationId xmlns:p14="http://schemas.microsoft.com/office/powerpoint/2010/main" val="2134799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67</a:t>
            </a:fld>
            <a:endParaRPr lang="uk-UA" dirty="0"/>
          </a:p>
        </p:txBody>
      </p:sp>
      <p:sp>
        <p:nvSpPr>
          <p:cNvPr id="46" name="Title 1"/>
          <p:cNvSpPr>
            <a:spLocks noGrp="1"/>
          </p:cNvSpPr>
          <p:nvPr>
            <p:ph type="title"/>
          </p:nvPr>
        </p:nvSpPr>
        <p:spPr>
          <a:xfrm>
            <a:off x="531812" y="406400"/>
            <a:ext cx="11125200" cy="889000"/>
          </a:xfrm>
        </p:spPr>
        <p:txBody>
          <a:bodyPr anchor="t">
            <a:noAutofit/>
          </a:bodyPr>
          <a:lstStyle/>
          <a:p>
            <a:r>
              <a:rPr lang="en-US" dirty="0"/>
              <a:t>Oracle APEX</a:t>
            </a:r>
          </a:p>
        </p:txBody>
      </p:sp>
      <p:sp>
        <p:nvSpPr>
          <p:cNvPr id="47" name="Content Placeholder 2"/>
          <p:cNvSpPr>
            <a:spLocks noGrp="1"/>
          </p:cNvSpPr>
          <p:nvPr>
            <p:ph idx="1"/>
          </p:nvPr>
        </p:nvSpPr>
        <p:spPr>
          <a:xfrm>
            <a:off x="531812" y="1676400"/>
            <a:ext cx="11277600" cy="4267200"/>
          </a:xfrm>
        </p:spPr>
        <p:txBody>
          <a:bodyPr>
            <a:noAutofit/>
          </a:bodyPr>
          <a:lstStyle/>
          <a:p>
            <a:pPr>
              <a:buFont typeface="Arial"/>
              <a:buChar char="•"/>
            </a:pPr>
            <a:r>
              <a:rPr lang="en-US" b="1" dirty="0">
                <a:solidFill>
                  <a:schemeClr val="bg1">
                    <a:lumMod val="50000"/>
                  </a:schemeClr>
                </a:solidFill>
              </a:rPr>
              <a:t>Used by real customers for real applications: </a:t>
            </a:r>
            <a:r>
              <a:rPr lang="en-US" dirty="0">
                <a:solidFill>
                  <a:schemeClr val="bg1">
                    <a:lumMod val="50000"/>
                  </a:schemeClr>
                </a:solidFill>
              </a:rPr>
              <a:t>Used for both opportunistic and mission critical apps that service tens of thousands of users.</a:t>
            </a:r>
          </a:p>
          <a:p>
            <a:pPr>
              <a:buFont typeface="Arial"/>
              <a:buChar char="•"/>
            </a:pPr>
            <a:r>
              <a:rPr lang="en-US" b="1" dirty="0">
                <a:solidFill>
                  <a:schemeClr val="bg1">
                    <a:lumMod val="50000"/>
                  </a:schemeClr>
                </a:solidFill>
              </a:rPr>
              <a:t>Well Established Product : </a:t>
            </a:r>
            <a:r>
              <a:rPr lang="en-US" dirty="0">
                <a:solidFill>
                  <a:schemeClr val="bg1">
                    <a:lumMod val="50000"/>
                  </a:schemeClr>
                </a:solidFill>
              </a:rPr>
              <a:t>First released in 2004 </a:t>
            </a:r>
          </a:p>
          <a:p>
            <a:pPr>
              <a:buFont typeface="Arial"/>
              <a:buChar char="•"/>
            </a:pPr>
            <a:r>
              <a:rPr lang="en-US" b="1" dirty="0">
                <a:solidFill>
                  <a:schemeClr val="bg1">
                    <a:lumMod val="50000"/>
                  </a:schemeClr>
                </a:solidFill>
              </a:rPr>
              <a:t>Most powerful Low Code Application Development Platform: </a:t>
            </a:r>
            <a:r>
              <a:rPr lang="en-US" dirty="0">
                <a:solidFill>
                  <a:schemeClr val="bg1">
                    <a:lumMod val="50000"/>
                  </a:schemeClr>
                </a:solidFill>
              </a:rPr>
              <a:t>Allows</a:t>
            </a:r>
            <a:r>
              <a:rPr lang="en-US" b="1" dirty="0">
                <a:solidFill>
                  <a:schemeClr val="bg1">
                    <a:lumMod val="50000"/>
                  </a:schemeClr>
                </a:solidFill>
              </a:rPr>
              <a:t> </a:t>
            </a:r>
            <a:r>
              <a:rPr lang="en-US" dirty="0">
                <a:solidFill>
                  <a:schemeClr val="bg1">
                    <a:lumMod val="50000"/>
                  </a:schemeClr>
                </a:solidFill>
              </a:rPr>
              <a:t>developer to focus on solving the business problem and delivering superior solutions, with less time and effort spent on mundane and repetitive lower-level coding.</a:t>
            </a:r>
          </a:p>
          <a:p>
            <a:pPr>
              <a:buFont typeface="Arial"/>
              <a:buChar char="•"/>
            </a:pPr>
            <a:r>
              <a:rPr lang="en-US" b="1" dirty="0">
                <a:solidFill>
                  <a:schemeClr val="bg1">
                    <a:lumMod val="50000"/>
                  </a:schemeClr>
                </a:solidFill>
              </a:rPr>
              <a:t>Continually growing</a:t>
            </a:r>
            <a:r>
              <a:rPr lang="en-US" dirty="0">
                <a:solidFill>
                  <a:schemeClr val="bg1">
                    <a:lumMod val="50000"/>
                  </a:schemeClr>
                </a:solidFill>
              </a:rPr>
              <a:t>: Oracle install base is adopting Oracle APEX for increasing numbers of projects, and is increasingly an approved corporate IT standard.</a:t>
            </a:r>
          </a:p>
          <a:p>
            <a:pPr marL="0" indent="0">
              <a:buNone/>
            </a:pPr>
            <a:endParaRPr lang="en-US" dirty="0">
              <a:solidFill>
                <a:schemeClr val="bg1">
                  <a:lumMod val="50000"/>
                </a:schemeClr>
              </a:solidFill>
            </a:endParaRPr>
          </a:p>
        </p:txBody>
      </p:sp>
      <p:sp>
        <p:nvSpPr>
          <p:cNvPr id="4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rgbClr val="FF0000"/>
                </a:solidFill>
                <a:effectLst/>
                <a:uLnTx/>
                <a:uFillTx/>
                <a:latin typeface="+mn-lt"/>
                <a:ea typeface="+mn-ea"/>
                <a:cs typeface="+mn-cs"/>
              </a:rPr>
              <a:t>Summary</a:t>
            </a:r>
          </a:p>
        </p:txBody>
      </p:sp>
    </p:spTree>
    <p:extLst>
      <p:ext uri="{BB962C8B-B14F-4D97-AF65-F5344CB8AC3E}">
        <p14:creationId xmlns:p14="http://schemas.microsoft.com/office/powerpoint/2010/main" val="1859089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68</a:t>
            </a:fld>
            <a:endParaRPr lang="uk-UA" dirty="0"/>
          </a:p>
        </p:txBody>
      </p:sp>
      <p:sp>
        <p:nvSpPr>
          <p:cNvPr id="46" name="Title 1"/>
          <p:cNvSpPr>
            <a:spLocks noGrp="1"/>
          </p:cNvSpPr>
          <p:nvPr>
            <p:ph type="title"/>
          </p:nvPr>
        </p:nvSpPr>
        <p:spPr>
          <a:xfrm>
            <a:off x="531812" y="406400"/>
            <a:ext cx="11125200" cy="889000"/>
          </a:xfrm>
        </p:spPr>
        <p:txBody>
          <a:bodyPr anchor="t">
            <a:noAutofit/>
          </a:bodyPr>
          <a:lstStyle/>
          <a:p>
            <a:r>
              <a:rPr lang="en-US" dirty="0"/>
              <a:t>Oracle APEX</a:t>
            </a:r>
          </a:p>
        </p:txBody>
      </p:sp>
      <p:sp>
        <p:nvSpPr>
          <p:cNvPr id="47" name="Content Placeholder 2"/>
          <p:cNvSpPr>
            <a:spLocks noGrp="1"/>
          </p:cNvSpPr>
          <p:nvPr>
            <p:ph idx="1"/>
          </p:nvPr>
        </p:nvSpPr>
        <p:spPr>
          <a:xfrm>
            <a:off x="531812" y="1981200"/>
            <a:ext cx="11277600" cy="4267200"/>
          </a:xfrm>
        </p:spPr>
        <p:txBody>
          <a:bodyPr>
            <a:noAutofit/>
          </a:bodyPr>
          <a:lstStyle/>
          <a:p>
            <a:pPr>
              <a:buFont typeface="Arial"/>
              <a:buChar char="•"/>
            </a:pPr>
            <a:r>
              <a:rPr lang="en-US" b="1" dirty="0">
                <a:solidFill>
                  <a:schemeClr val="bg1">
                    <a:lumMod val="50000"/>
                  </a:schemeClr>
                </a:solidFill>
              </a:rPr>
              <a:t>Aligned with industry trends: </a:t>
            </a:r>
            <a:r>
              <a:rPr lang="en-US" dirty="0">
                <a:solidFill>
                  <a:schemeClr val="bg1">
                    <a:lumMod val="50000"/>
                  </a:schemeClr>
                </a:solidFill>
              </a:rPr>
              <a:t>Strong support for HTML5 development frameworks, Modern &amp; responsive CSS3 UI, integrated JavaScript libraries, Browser-based, self-service provisioning, flexible development and deployment including cloud services.</a:t>
            </a:r>
          </a:p>
          <a:p>
            <a:pPr>
              <a:buFont typeface="Arial"/>
              <a:buChar char="•"/>
            </a:pPr>
            <a:endParaRPr lang="en-US" dirty="0">
              <a:solidFill>
                <a:schemeClr val="bg1">
                  <a:lumMod val="50000"/>
                </a:schemeClr>
              </a:solidFill>
            </a:endParaRPr>
          </a:p>
          <a:p>
            <a:pPr>
              <a:buFont typeface="Arial"/>
              <a:buChar char="•"/>
            </a:pPr>
            <a:r>
              <a:rPr lang="en-US" b="1" dirty="0">
                <a:solidFill>
                  <a:schemeClr val="bg1">
                    <a:lumMod val="50000"/>
                  </a:schemeClr>
                </a:solidFill>
              </a:rPr>
              <a:t>Consistent with Oracle developers skill set: </a:t>
            </a:r>
            <a:r>
              <a:rPr lang="en-US" dirty="0">
                <a:solidFill>
                  <a:schemeClr val="bg1">
                    <a:lumMod val="50000"/>
                  </a:schemeClr>
                </a:solidFill>
              </a:rPr>
              <a:t>SQL, PL/SQL, Oracle Database. </a:t>
            </a:r>
            <a:br>
              <a:rPr lang="en-US" dirty="0">
                <a:solidFill>
                  <a:schemeClr val="bg1">
                    <a:lumMod val="50000"/>
                  </a:schemeClr>
                </a:solidFill>
              </a:rPr>
            </a:br>
            <a:r>
              <a:rPr lang="en-US" dirty="0">
                <a:solidFill>
                  <a:schemeClr val="bg1">
                    <a:lumMod val="50000"/>
                  </a:schemeClr>
                </a:solidFill>
              </a:rPr>
              <a:t>Proficiency in the Oracle database easily translates into an ability to develop web applications.</a:t>
            </a:r>
          </a:p>
        </p:txBody>
      </p:sp>
      <p:sp>
        <p:nvSpPr>
          <p:cNvPr id="4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i="0" u="none" strike="noStrike" kern="1200" cap="none" spc="0" normalizeH="0" baseline="0" noProof="0" dirty="0">
                <a:ln>
                  <a:noFill/>
                </a:ln>
                <a:solidFill>
                  <a:srgbClr val="FF0000"/>
                </a:solidFill>
                <a:effectLst/>
                <a:uLnTx/>
                <a:uFillTx/>
                <a:latin typeface="+mn-lt"/>
                <a:ea typeface="+mn-ea"/>
                <a:cs typeface="+mn-cs"/>
              </a:rPr>
              <a:t>Summary</a:t>
            </a:r>
          </a:p>
        </p:txBody>
      </p:sp>
    </p:spTree>
    <p:extLst>
      <p:ext uri="{BB962C8B-B14F-4D97-AF65-F5344CB8AC3E}">
        <p14:creationId xmlns:p14="http://schemas.microsoft.com/office/powerpoint/2010/main" val="1647459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cstate="print"/>
          <a:srcRect/>
          <a:stretch>
            <a:fillRect/>
          </a:stretch>
        </p:blipFill>
        <p:spPr bwMode="auto">
          <a:xfrm>
            <a:off x="1538417" y="915990"/>
            <a:ext cx="9099296" cy="5221287"/>
          </a:xfrm>
          <a:prstGeom prst="rect">
            <a:avLst/>
          </a:prstGeom>
          <a:noFill/>
          <a:ln w="9525">
            <a:noFill/>
            <a:round/>
            <a:headEnd/>
            <a:tailEnd/>
          </a:ln>
        </p:spPr>
      </p:pic>
    </p:spTree>
    <p:extLst>
      <p:ext uri="{BB962C8B-B14F-4D97-AF65-F5344CB8AC3E}">
        <p14:creationId xmlns:p14="http://schemas.microsoft.com/office/powerpoint/2010/main" val="29143872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7</a:t>
            </a:fld>
            <a:endParaRPr lang="uk-UA"/>
          </a:p>
        </p:txBody>
      </p:sp>
      <p:sp>
        <p:nvSpPr>
          <p:cNvPr id="18" name="Title 1"/>
          <p:cNvSpPr>
            <a:spLocks noGrp="1"/>
          </p:cNvSpPr>
          <p:nvPr>
            <p:ph type="title"/>
          </p:nvPr>
        </p:nvSpPr>
        <p:spPr>
          <a:xfrm>
            <a:off x="531812" y="406400"/>
            <a:ext cx="11125200" cy="889000"/>
          </a:xfrm>
        </p:spPr>
        <p:txBody>
          <a:bodyPr anchor="t"/>
          <a:lstStyle/>
          <a:p>
            <a:r>
              <a:rPr lang="en-US" b="1" dirty="0"/>
              <a:t>Oracle APEX</a:t>
            </a:r>
            <a:br>
              <a:rPr lang="en-US" b="1" dirty="0"/>
            </a:br>
            <a:endParaRPr lang="en-US" sz="2400" b="1" dirty="0">
              <a:solidFill>
                <a:srgbClr val="FF0000"/>
              </a:solidFill>
            </a:endParaRPr>
          </a:p>
        </p:txBody>
      </p:sp>
      <p:sp>
        <p:nvSpPr>
          <p:cNvPr id="19" name="Text Box 2"/>
          <p:cNvSpPr txBox="1">
            <a:spLocks noChangeArrowheads="1"/>
          </p:cNvSpPr>
          <p:nvPr/>
        </p:nvSpPr>
        <p:spPr bwMode="auto">
          <a:xfrm>
            <a:off x="436264" y="1088365"/>
            <a:ext cx="11623931" cy="5471639"/>
          </a:xfrm>
          <a:prstGeom prst="rect">
            <a:avLst/>
          </a:prstGeom>
          <a:noFill/>
          <a:ln w="9525">
            <a:noFill/>
            <a:round/>
            <a:headEnd/>
            <a:tailEnd/>
          </a:ln>
        </p:spPr>
        <p:txBody>
          <a:bodyPr lIns="122858" tIns="61429" rIns="122858" bIns="61429"/>
          <a:lstStyle/>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No-cost fully supported feature</a:t>
            </a:r>
          </a:p>
          <a:p>
            <a:pPr marL="749169" lvl="1" indent="-304747">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Any number of apps, developers &amp; end-users</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Specialized Oracle Support Team</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11gR2, 12c, 18c</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All DB editions: EE, SE, SE1, XE</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Included with Oracle Cloud Services</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Schema Service</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Exadata Express Service</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Database as a Service</a:t>
            </a:r>
          </a:p>
          <a:p>
            <a:pPr marL="744538" lvl="1" indent="-300038">
              <a:spcBef>
                <a:spcPts val="667"/>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No cost evaluation </a:t>
            </a:r>
            <a:r>
              <a:rPr lang="en-US" dirty="0">
                <a:hlinkClick r:id="rId3"/>
              </a:rPr>
              <a:t>http://apex.oracle.com</a:t>
            </a:r>
            <a:r>
              <a:rPr lang="en-US" dirty="0"/>
              <a:t> </a:t>
            </a:r>
          </a:p>
          <a:p>
            <a:pPr marL="292049"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t>Easy to install</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Included by default with all editions of Oracle database</a:t>
            </a:r>
          </a:p>
          <a:p>
            <a:pPr marL="749249" lvl="1" indent="-292049">
              <a:spcBef>
                <a:spcPts val="800"/>
              </a:spcBef>
              <a:buClr>
                <a:schemeClr val="tx1">
                  <a:lumMod val="60000"/>
                  <a:lumOff val="40000"/>
                </a:schemeClr>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t>Download latest release from https://apex.oracle.com/otn</a:t>
            </a:r>
            <a:endParaRPr lang="en-US" sz="1900" dirty="0"/>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100" dirty="0"/>
          </a:p>
        </p:txBody>
      </p:sp>
      <p:pic>
        <p:nvPicPr>
          <p:cNvPr id="20" name="Picture 19"/>
          <p:cNvPicPr>
            <a:picLocks noChangeAspect="1"/>
          </p:cNvPicPr>
          <p:nvPr/>
        </p:nvPicPr>
        <p:blipFill>
          <a:blip r:embed="rId4" cstate="print"/>
          <a:stretch>
            <a:fillRect/>
          </a:stretch>
        </p:blipFill>
        <p:spPr>
          <a:xfrm>
            <a:off x="6399212" y="1524000"/>
            <a:ext cx="5098107" cy="3937000"/>
          </a:xfrm>
          <a:prstGeom prst="rect">
            <a:avLst/>
          </a:prstGeom>
        </p:spPr>
      </p:pic>
      <p:sp>
        <p:nvSpPr>
          <p:cNvPr id="21" name="Text Placeholder 2"/>
          <p:cNvSpPr txBox="1">
            <a:spLocks/>
          </p:cNvSpPr>
          <p:nvPr/>
        </p:nvSpPr>
        <p:spPr>
          <a:xfrm>
            <a:off x="531812" y="838200"/>
            <a:ext cx="11125200" cy="381000"/>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a:solidFill>
                  <a:srgbClr val="FF0000"/>
                </a:solidFill>
              </a:rPr>
              <a:t>No cost feature of the Oracle Database</a:t>
            </a:r>
            <a:endParaRPr kumimoji="0" lang="en-US" sz="2400" i="0" u="none" strike="noStrike" kern="1200" cap="none" spc="0" normalizeH="0" baseline="0" noProof="0" dirty="0">
              <a:ln>
                <a:noFill/>
              </a:ln>
              <a:solidFill>
                <a:srgbClr val="FF0000"/>
              </a:solidFill>
              <a:effectLst/>
              <a:uLnTx/>
              <a:uFillTx/>
            </a:endParaRPr>
          </a:p>
        </p:txBody>
      </p:sp>
    </p:spTree>
    <p:extLst>
      <p:ext uri="{BB962C8B-B14F-4D97-AF65-F5344CB8AC3E}">
        <p14:creationId xmlns:p14="http://schemas.microsoft.com/office/powerpoint/2010/main" val="2788149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en-US" smtClean="0"/>
              <a:t>70</a:t>
            </a:fld>
            <a:endParaRPr lang="en-US" dirty="0"/>
          </a:p>
        </p:txBody>
      </p:sp>
    </p:spTree>
    <p:extLst>
      <p:ext uri="{BB962C8B-B14F-4D97-AF65-F5344CB8AC3E}">
        <p14:creationId xmlns:p14="http://schemas.microsoft.com/office/powerpoint/2010/main" val="417598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373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8</a:t>
            </a:fld>
            <a:endParaRPr lang="uk-UA"/>
          </a:p>
        </p:txBody>
      </p:sp>
      <p:sp>
        <p:nvSpPr>
          <p:cNvPr id="10" name="Title 1"/>
          <p:cNvSpPr>
            <a:spLocks noGrp="1"/>
          </p:cNvSpPr>
          <p:nvPr>
            <p:ph type="title"/>
          </p:nvPr>
        </p:nvSpPr>
        <p:spPr>
          <a:xfrm>
            <a:off x="531812" y="406400"/>
            <a:ext cx="11125200" cy="889000"/>
          </a:xfrm>
        </p:spPr>
        <p:txBody>
          <a:bodyPr/>
          <a:lstStyle/>
          <a:p>
            <a:r>
              <a:rPr lang="en-US" b="1" dirty="0"/>
              <a:t>Oracle APEX</a:t>
            </a:r>
            <a:br>
              <a:rPr lang="en-US" dirty="0"/>
            </a:br>
            <a:endParaRPr lang="en-US" dirty="0"/>
          </a:p>
        </p:txBody>
      </p:sp>
      <p:sp>
        <p:nvSpPr>
          <p:cNvPr id="11" name="Text Placeholder 2"/>
          <p:cNvSpPr txBox="1">
            <a:spLocks/>
          </p:cNvSpPr>
          <p:nvPr/>
        </p:nvSpPr>
        <p:spPr>
          <a:xfrm>
            <a:off x="217713" y="838201"/>
            <a:ext cx="11439299" cy="3047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274320" lvl="1" indent="0">
              <a:buNone/>
            </a:pPr>
            <a:r>
              <a:rPr lang="en-US" dirty="0">
                <a:solidFill>
                  <a:schemeClr val="accent1"/>
                </a:solidFill>
              </a:rPr>
              <a:t>Rapidly develop, customize, and deliver</a:t>
            </a:r>
          </a:p>
        </p:txBody>
      </p:sp>
      <p:grpSp>
        <p:nvGrpSpPr>
          <p:cNvPr id="12" name="Group 11"/>
          <p:cNvGrpSpPr/>
          <p:nvPr/>
        </p:nvGrpSpPr>
        <p:grpSpPr>
          <a:xfrm>
            <a:off x="1674812" y="4038600"/>
            <a:ext cx="8839200" cy="1664732"/>
            <a:chOff x="1674812" y="4485620"/>
            <a:chExt cx="8839200" cy="1664732"/>
          </a:xfrm>
        </p:grpSpPr>
        <p:pic>
          <p:nvPicPr>
            <p:cNvPr id="13" name="Picture 12" descr="cloud-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71012" y="4561820"/>
              <a:ext cx="1143000" cy="1143000"/>
            </a:xfrm>
            <a:prstGeom prst="rect">
              <a:avLst/>
            </a:prstGeom>
          </p:spPr>
        </p:pic>
        <p:pic>
          <p:nvPicPr>
            <p:cNvPr id="14" name="Picture 13" descr="palette-51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1012" y="4561820"/>
              <a:ext cx="1143000" cy="1143000"/>
            </a:xfrm>
            <a:prstGeom prst="rect">
              <a:avLst/>
            </a:prstGeom>
          </p:spPr>
        </p:pic>
        <p:pic>
          <p:nvPicPr>
            <p:cNvPr id="15" name="Picture 14" descr="wrench-5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4812" y="4561820"/>
              <a:ext cx="1143000" cy="1143000"/>
            </a:xfrm>
            <a:prstGeom prst="rect">
              <a:avLst/>
            </a:prstGeom>
          </p:spPr>
        </p:pic>
        <p:pic>
          <p:nvPicPr>
            <p:cNvPr id="16" name="Picture 15" descr="arrow-arched-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17812" y="4485620"/>
              <a:ext cx="2699333" cy="511397"/>
            </a:xfrm>
            <a:prstGeom prst="rect">
              <a:avLst/>
            </a:prstGeom>
          </p:spPr>
        </p:pic>
        <p:pic>
          <p:nvPicPr>
            <p:cNvPr id="18" name="Picture 17" descr="arrow-arched-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2817812" y="5247620"/>
              <a:ext cx="2699333" cy="511397"/>
            </a:xfrm>
            <a:prstGeom prst="rect">
              <a:avLst/>
            </a:prstGeom>
          </p:spPr>
        </p:pic>
        <p:pic>
          <p:nvPicPr>
            <p:cNvPr id="19" name="Picture 18" descr="arrow-arched-51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4012" y="4485620"/>
              <a:ext cx="2699333" cy="511397"/>
            </a:xfrm>
            <a:prstGeom prst="rect">
              <a:avLst/>
            </a:prstGeom>
          </p:spPr>
        </p:pic>
        <p:sp>
          <p:nvSpPr>
            <p:cNvPr id="20" name="Rectangle 19"/>
            <p:cNvSpPr/>
            <p:nvPr/>
          </p:nvSpPr>
          <p:spPr>
            <a:xfrm>
              <a:off x="1751012" y="5781020"/>
              <a:ext cx="956625" cy="369332"/>
            </a:xfrm>
            <a:prstGeom prst="rect">
              <a:avLst/>
            </a:prstGeom>
          </p:spPr>
          <p:txBody>
            <a:bodyPr wrap="none">
              <a:spAutoFit/>
            </a:bodyPr>
            <a:lstStyle/>
            <a:p>
              <a:r>
                <a:rPr lang="en-US" dirty="0">
                  <a:solidFill>
                    <a:schemeClr val="bg1">
                      <a:lumMod val="50000"/>
                    </a:schemeClr>
                  </a:solidFill>
                </a:rPr>
                <a:t>Develop</a:t>
              </a:r>
              <a:endParaRPr lang="en-US" dirty="0"/>
            </a:p>
          </p:txBody>
        </p:sp>
        <p:sp>
          <p:nvSpPr>
            <p:cNvPr id="21" name="Rectangle 20"/>
            <p:cNvSpPr/>
            <p:nvPr/>
          </p:nvSpPr>
          <p:spPr>
            <a:xfrm>
              <a:off x="5561012" y="5781020"/>
              <a:ext cx="1161759" cy="369332"/>
            </a:xfrm>
            <a:prstGeom prst="rect">
              <a:avLst/>
            </a:prstGeom>
          </p:spPr>
          <p:txBody>
            <a:bodyPr wrap="none">
              <a:spAutoFit/>
            </a:bodyPr>
            <a:lstStyle/>
            <a:p>
              <a:r>
                <a:rPr lang="en-US" dirty="0">
                  <a:solidFill>
                    <a:schemeClr val="bg1">
                      <a:lumMod val="50000"/>
                    </a:schemeClr>
                  </a:solidFill>
                </a:rPr>
                <a:t>Customize</a:t>
              </a:r>
              <a:endParaRPr lang="en-US" dirty="0"/>
            </a:p>
          </p:txBody>
        </p:sp>
        <p:sp>
          <p:nvSpPr>
            <p:cNvPr id="22" name="Rectangle 21"/>
            <p:cNvSpPr/>
            <p:nvPr/>
          </p:nvSpPr>
          <p:spPr>
            <a:xfrm>
              <a:off x="9523412" y="5781020"/>
              <a:ext cx="847069" cy="369332"/>
            </a:xfrm>
            <a:prstGeom prst="rect">
              <a:avLst/>
            </a:prstGeom>
          </p:spPr>
          <p:txBody>
            <a:bodyPr wrap="none">
              <a:spAutoFit/>
            </a:bodyPr>
            <a:lstStyle/>
            <a:p>
              <a:r>
                <a:rPr lang="en-US" dirty="0">
                  <a:solidFill>
                    <a:schemeClr val="bg1">
                      <a:lumMod val="50000"/>
                    </a:schemeClr>
                  </a:solidFill>
                </a:rPr>
                <a:t>Deliver</a:t>
              </a:r>
              <a:endParaRPr lang="en-US" dirty="0"/>
            </a:p>
          </p:txBody>
        </p:sp>
      </p:grpSp>
      <p:sp>
        <p:nvSpPr>
          <p:cNvPr id="24" name="Shape 708"/>
          <p:cNvSpPr/>
          <p:nvPr/>
        </p:nvSpPr>
        <p:spPr>
          <a:xfrm>
            <a:off x="2436811" y="3083561"/>
            <a:ext cx="6522615" cy="523216"/>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lvl1pPr>
              <a:defRPr sz="2800">
                <a:solidFill>
                  <a:srgbClr val="808080"/>
                </a:solidFill>
              </a:defRPr>
            </a:lvl1pPr>
          </a:lstStyle>
          <a:p>
            <a:r>
              <a:rPr dirty="0">
                <a:solidFill>
                  <a:schemeClr val="tx1"/>
                </a:solidFill>
              </a:rPr>
              <a:t>Go from prototype to production in minutes</a:t>
            </a:r>
          </a:p>
        </p:txBody>
      </p:sp>
      <p:sp>
        <p:nvSpPr>
          <p:cNvPr id="17" name="Shape 708"/>
          <p:cNvSpPr/>
          <p:nvPr/>
        </p:nvSpPr>
        <p:spPr>
          <a:xfrm>
            <a:off x="1674812" y="1684782"/>
            <a:ext cx="8763000" cy="1815878"/>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defRPr sz="2800">
                <a:solidFill>
                  <a:srgbClr val="808080"/>
                </a:solidFill>
              </a:defRPr>
            </a:lvl1pPr>
          </a:lstStyle>
          <a:p>
            <a:pPr algn="ctr"/>
            <a:r>
              <a:rPr lang="en-US" dirty="0">
                <a:solidFill>
                  <a:schemeClr val="tx1"/>
                </a:solidFill>
              </a:rPr>
              <a:t>          Pre-built controls for security, authentication, </a:t>
            </a:r>
            <a:br>
              <a:rPr lang="en-US" dirty="0">
                <a:solidFill>
                  <a:schemeClr val="tx1"/>
                </a:solidFill>
              </a:rPr>
            </a:br>
            <a:r>
              <a:rPr lang="en-US" dirty="0">
                <a:solidFill>
                  <a:schemeClr val="tx1"/>
                </a:solidFill>
              </a:rPr>
              <a:t>          database interaction, validation, session management </a:t>
            </a:r>
            <a:br>
              <a:rPr lang="en-US" dirty="0">
                <a:solidFill>
                  <a:schemeClr val="tx1"/>
                </a:solidFill>
              </a:rPr>
            </a:br>
            <a:r>
              <a:rPr lang="en-US" dirty="0">
                <a:solidFill>
                  <a:schemeClr val="tx1"/>
                </a:solidFill>
              </a:rPr>
              <a:t>          and more…</a:t>
            </a:r>
          </a:p>
          <a:p>
            <a:pPr algn="ctr"/>
            <a:endParaRPr dirty="0">
              <a:solidFill>
                <a:schemeClr val="tx1"/>
              </a:solidFill>
            </a:endParaRPr>
          </a:p>
        </p:txBody>
      </p:sp>
    </p:spTree>
    <p:extLst>
      <p:ext uri="{BB962C8B-B14F-4D97-AF65-F5344CB8AC3E}">
        <p14:creationId xmlns:p14="http://schemas.microsoft.com/office/powerpoint/2010/main" val="909111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pPr/>
              <a:t>9</a:t>
            </a:fld>
            <a:endParaRPr lang="uk-UA"/>
          </a:p>
        </p:txBody>
      </p:sp>
      <p:sp>
        <p:nvSpPr>
          <p:cNvPr id="25" name="Line"/>
          <p:cNvSpPr/>
          <p:nvPr/>
        </p:nvSpPr>
        <p:spPr>
          <a:xfrm flipV="1">
            <a:off x="3935044" y="3339344"/>
            <a:ext cx="0" cy="1297909"/>
          </a:xfrm>
          <a:prstGeom prst="line">
            <a:avLst/>
          </a:prstGeom>
          <a:ln w="25400">
            <a:solidFill>
              <a:srgbClr val="A7A7A7"/>
            </a:solidFill>
            <a:prstDash val="sysDot"/>
            <a:headEnd type="none"/>
            <a:tailEnd type="none"/>
          </a:ln>
        </p:spPr>
        <p:txBody>
          <a:bodyPr lIns="45718" tIns="45718" rIns="45718" bIns="45718"/>
          <a:lstStyle/>
          <a:p>
            <a:endParaRPr/>
          </a:p>
        </p:txBody>
      </p:sp>
      <p:sp>
        <p:nvSpPr>
          <p:cNvPr id="26" name="Line"/>
          <p:cNvSpPr/>
          <p:nvPr/>
        </p:nvSpPr>
        <p:spPr>
          <a:xfrm flipV="1">
            <a:off x="8475342" y="2781684"/>
            <a:ext cx="0" cy="963173"/>
          </a:xfrm>
          <a:prstGeom prst="line">
            <a:avLst/>
          </a:prstGeom>
          <a:ln w="25400">
            <a:solidFill>
              <a:srgbClr val="A7A7A7"/>
            </a:solidFill>
            <a:prstDash val="sysDot"/>
            <a:headEnd type="none"/>
            <a:tailEnd type="none"/>
          </a:ln>
        </p:spPr>
        <p:txBody>
          <a:bodyPr lIns="45718" tIns="45718" rIns="45718" bIns="45718"/>
          <a:lstStyle/>
          <a:p>
            <a:endParaRPr/>
          </a:p>
        </p:txBody>
      </p:sp>
      <p:sp>
        <p:nvSpPr>
          <p:cNvPr id="27" name="Line"/>
          <p:cNvSpPr/>
          <p:nvPr/>
        </p:nvSpPr>
        <p:spPr>
          <a:xfrm flipV="1">
            <a:off x="10300598" y="2897755"/>
            <a:ext cx="0" cy="963173"/>
          </a:xfrm>
          <a:prstGeom prst="line">
            <a:avLst/>
          </a:prstGeom>
          <a:ln w="25400">
            <a:solidFill>
              <a:srgbClr val="A7A7A7"/>
            </a:solidFill>
            <a:prstDash val="sysDot"/>
            <a:headEnd type="none"/>
            <a:tailEnd type="none"/>
          </a:ln>
        </p:spPr>
        <p:txBody>
          <a:bodyPr lIns="45718" tIns="45718" rIns="45718" bIns="45718"/>
          <a:lstStyle/>
          <a:p>
            <a:endParaRPr/>
          </a:p>
        </p:txBody>
      </p:sp>
      <p:sp>
        <p:nvSpPr>
          <p:cNvPr id="28" name="Line"/>
          <p:cNvSpPr/>
          <p:nvPr/>
        </p:nvSpPr>
        <p:spPr>
          <a:xfrm rot="5400000" flipV="1">
            <a:off x="7605953" y="2858236"/>
            <a:ext cx="0" cy="705124"/>
          </a:xfrm>
          <a:prstGeom prst="line">
            <a:avLst/>
          </a:prstGeom>
          <a:ln w="25400">
            <a:solidFill>
              <a:srgbClr val="A7A7A7"/>
            </a:solidFill>
            <a:prstDash val="sysDot"/>
            <a:headEnd type="none"/>
            <a:tailEnd type="none"/>
          </a:ln>
        </p:spPr>
        <p:txBody>
          <a:bodyPr lIns="45718" tIns="45718" rIns="45718" bIns="45718"/>
          <a:lstStyle/>
          <a:p>
            <a:endParaRPr/>
          </a:p>
        </p:txBody>
      </p:sp>
      <p:sp>
        <p:nvSpPr>
          <p:cNvPr id="29" name="Line"/>
          <p:cNvSpPr/>
          <p:nvPr/>
        </p:nvSpPr>
        <p:spPr>
          <a:xfrm flipV="1">
            <a:off x="6792226" y="3005838"/>
            <a:ext cx="0" cy="1297909"/>
          </a:xfrm>
          <a:prstGeom prst="line">
            <a:avLst/>
          </a:prstGeom>
          <a:ln w="25400">
            <a:solidFill>
              <a:srgbClr val="A7A7A7"/>
            </a:solidFill>
            <a:prstDash val="sysDot"/>
            <a:headEnd type="none"/>
            <a:tailEnd type="none"/>
          </a:ln>
        </p:spPr>
        <p:txBody>
          <a:bodyPr lIns="45718" tIns="45718" rIns="45718" bIns="45718"/>
          <a:lstStyle/>
          <a:p>
            <a:endParaRPr/>
          </a:p>
        </p:txBody>
      </p:sp>
      <p:sp>
        <p:nvSpPr>
          <p:cNvPr id="30" name="Line"/>
          <p:cNvSpPr/>
          <p:nvPr/>
        </p:nvSpPr>
        <p:spPr>
          <a:xfrm rot="5400000" flipH="1" flipV="1">
            <a:off x="1959954" y="3266377"/>
            <a:ext cx="0" cy="2171547"/>
          </a:xfrm>
          <a:prstGeom prst="line">
            <a:avLst/>
          </a:prstGeom>
          <a:ln w="25400">
            <a:solidFill>
              <a:srgbClr val="A7A7A7"/>
            </a:solidFill>
            <a:prstDash val="sysDot"/>
            <a:headEnd type="none"/>
            <a:tailEnd type="none"/>
          </a:ln>
        </p:spPr>
        <p:txBody>
          <a:bodyPr lIns="45718" tIns="45718" rIns="45718" bIns="45718"/>
          <a:lstStyle/>
          <a:p>
            <a:endParaRPr/>
          </a:p>
        </p:txBody>
      </p:sp>
      <p:sp>
        <p:nvSpPr>
          <p:cNvPr id="31" name="Line"/>
          <p:cNvSpPr/>
          <p:nvPr/>
        </p:nvSpPr>
        <p:spPr>
          <a:xfrm flipV="1">
            <a:off x="3045727" y="3744857"/>
            <a:ext cx="0" cy="2096296"/>
          </a:xfrm>
          <a:prstGeom prst="line">
            <a:avLst/>
          </a:prstGeom>
          <a:ln w="25400">
            <a:solidFill>
              <a:srgbClr val="A7A7A7"/>
            </a:solidFill>
            <a:prstDash val="sysDot"/>
            <a:headEnd type="none"/>
            <a:tailEnd type="none"/>
          </a:ln>
        </p:spPr>
        <p:txBody>
          <a:bodyPr lIns="45718" tIns="45718" rIns="45718" bIns="45718"/>
          <a:lstStyle/>
          <a:p>
            <a:endParaRPr/>
          </a:p>
        </p:txBody>
      </p:sp>
      <p:sp>
        <p:nvSpPr>
          <p:cNvPr id="32" name="Line"/>
          <p:cNvSpPr/>
          <p:nvPr/>
        </p:nvSpPr>
        <p:spPr>
          <a:xfrm flipV="1">
            <a:off x="855237" y="2114624"/>
            <a:ext cx="0" cy="3713663"/>
          </a:xfrm>
          <a:prstGeom prst="line">
            <a:avLst/>
          </a:prstGeom>
          <a:ln w="25400">
            <a:solidFill>
              <a:srgbClr val="A7A7A7"/>
            </a:solidFill>
            <a:prstDash val="sysDot"/>
            <a:headEnd type="none"/>
            <a:tailEnd type="none"/>
          </a:ln>
        </p:spPr>
        <p:txBody>
          <a:bodyPr lIns="45718" tIns="45718" rIns="45718" bIns="45718"/>
          <a:lstStyle/>
          <a:p>
            <a:endParaRPr/>
          </a:p>
        </p:txBody>
      </p:sp>
      <p:sp>
        <p:nvSpPr>
          <p:cNvPr id="33" name="Line"/>
          <p:cNvSpPr/>
          <p:nvPr/>
        </p:nvSpPr>
        <p:spPr>
          <a:xfrm rot="5400000" flipH="1" flipV="1">
            <a:off x="1959724" y="2667868"/>
            <a:ext cx="0" cy="2171084"/>
          </a:xfrm>
          <a:prstGeom prst="line">
            <a:avLst/>
          </a:prstGeom>
          <a:ln w="25400">
            <a:solidFill>
              <a:srgbClr val="A7A7A7"/>
            </a:solidFill>
            <a:prstDash val="sysDot"/>
            <a:headEnd type="none"/>
            <a:tailEnd type="none"/>
          </a:ln>
        </p:spPr>
        <p:txBody>
          <a:bodyPr lIns="45718" tIns="45718" rIns="45718" bIns="45718"/>
          <a:lstStyle/>
          <a:p>
            <a:endParaRPr/>
          </a:p>
        </p:txBody>
      </p:sp>
      <p:sp>
        <p:nvSpPr>
          <p:cNvPr id="34" name="Line"/>
          <p:cNvSpPr/>
          <p:nvPr/>
        </p:nvSpPr>
        <p:spPr>
          <a:xfrm flipH="1" flipV="1">
            <a:off x="857614" y="2959362"/>
            <a:ext cx="7958726" cy="0"/>
          </a:xfrm>
          <a:prstGeom prst="line">
            <a:avLst/>
          </a:prstGeom>
          <a:ln w="25400">
            <a:solidFill>
              <a:srgbClr val="A7A7A7"/>
            </a:solidFill>
            <a:prstDash val="sysDot"/>
            <a:headEnd type="none"/>
            <a:tailEnd type="none"/>
          </a:ln>
        </p:spPr>
        <p:txBody>
          <a:bodyPr lIns="45718" tIns="45718" rIns="45718" bIns="45718"/>
          <a:lstStyle/>
          <a:p>
            <a:endParaRPr/>
          </a:p>
        </p:txBody>
      </p:sp>
      <p:sp>
        <p:nvSpPr>
          <p:cNvPr id="35" name="Application Express"/>
          <p:cNvSpPr txBox="1">
            <a:spLocks noGrp="1"/>
          </p:cNvSpPr>
          <p:nvPr>
            <p:ph type="title"/>
          </p:nvPr>
        </p:nvSpPr>
        <p:spPr>
          <a:xfrm>
            <a:off x="531812" y="406400"/>
            <a:ext cx="11125200" cy="889000"/>
          </a:xfrm>
          <a:prstGeom prst="rect">
            <a:avLst/>
          </a:prstGeom>
        </p:spPr>
        <p:txBody>
          <a:bodyPr/>
          <a:lstStyle/>
          <a:p>
            <a:r>
              <a:rPr lang="en-US" b="1" dirty="0"/>
              <a:t>Oracle APEX</a:t>
            </a:r>
            <a:br>
              <a:rPr lang="en-US" b="1" dirty="0"/>
            </a:br>
            <a:r>
              <a:rPr lang="en-US" sz="2400" dirty="0">
                <a:solidFill>
                  <a:srgbClr val="FF0000"/>
                </a:solidFill>
              </a:rPr>
              <a:t>Low Code Data First Application Development</a:t>
            </a:r>
            <a:endParaRPr sz="2400" dirty="0">
              <a:solidFill>
                <a:srgbClr val="FF0000"/>
              </a:solidFill>
            </a:endParaRPr>
          </a:p>
        </p:txBody>
      </p:sp>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12635" y="3996640"/>
            <a:ext cx="604259" cy="604259"/>
          </a:xfrm>
          <a:prstGeom prst="rect">
            <a:avLst/>
          </a:prstGeom>
        </p:spPr>
      </p:pic>
      <p:pic>
        <p:nvPicPr>
          <p:cNvPr id="37"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53320" y="3526944"/>
            <a:ext cx="439665" cy="439665"/>
          </a:xfrm>
          <a:prstGeom prst="rect">
            <a:avLst/>
          </a:prstGeom>
        </p:spPr>
      </p:pic>
      <p:pic>
        <p:nvPicPr>
          <p:cNvPr id="38" name="Pictur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2385" y="2548674"/>
            <a:ext cx="1046566" cy="1046566"/>
          </a:xfrm>
          <a:prstGeom prst="rect">
            <a:avLst/>
          </a:prstGeom>
        </p:spPr>
      </p:pic>
      <p:sp>
        <p:nvSpPr>
          <p:cNvPr id="39" name="Line"/>
          <p:cNvSpPr/>
          <p:nvPr/>
        </p:nvSpPr>
        <p:spPr>
          <a:xfrm flipV="1">
            <a:off x="1166863" y="1916349"/>
            <a:ext cx="3191265" cy="0"/>
          </a:xfrm>
          <a:prstGeom prst="line">
            <a:avLst/>
          </a:prstGeom>
          <a:ln w="12700">
            <a:solidFill>
              <a:srgbClr val="A7A7A7"/>
            </a:solidFill>
            <a:prstDash val="solid"/>
            <a:headEnd type="none"/>
            <a:tailEnd type="triangle"/>
          </a:ln>
        </p:spPr>
        <p:txBody>
          <a:bodyPr lIns="45718" tIns="45718" rIns="45718" bIns="45718"/>
          <a:lstStyle/>
          <a:p>
            <a:endParaRPr/>
          </a:p>
        </p:txBody>
      </p:sp>
      <p:sp>
        <p:nvSpPr>
          <p:cNvPr id="40" name="Rectangle 39"/>
          <p:cNvSpPr/>
          <p:nvPr/>
        </p:nvSpPr>
        <p:spPr>
          <a:xfrm>
            <a:off x="1352067" y="2811510"/>
            <a:ext cx="831562" cy="307777"/>
          </a:xfrm>
          <a:prstGeom prst="rect">
            <a:avLst/>
          </a:prstGeom>
          <a:solidFill>
            <a:schemeClr val="bg1"/>
          </a:solidFill>
        </p:spPr>
        <p:txBody>
          <a:bodyPr wrap="square">
            <a:spAutoFit/>
          </a:bodyPr>
          <a:lstStyle/>
          <a:p>
            <a:pPr algn="ctr"/>
            <a:r>
              <a:rPr lang="en-US" sz="1400"/>
              <a:t>Existing</a:t>
            </a:r>
            <a:endParaRPr lang="en-US" sz="1400" dirty="0"/>
          </a:p>
        </p:txBody>
      </p:sp>
      <p:sp>
        <p:nvSpPr>
          <p:cNvPr id="41" name="Line"/>
          <p:cNvSpPr/>
          <p:nvPr/>
        </p:nvSpPr>
        <p:spPr>
          <a:xfrm rot="5400000" flipH="1" flipV="1">
            <a:off x="1956494" y="4291311"/>
            <a:ext cx="0" cy="2178467"/>
          </a:xfrm>
          <a:prstGeom prst="line">
            <a:avLst/>
          </a:prstGeom>
          <a:ln w="25400">
            <a:solidFill>
              <a:srgbClr val="A7A7A7"/>
            </a:solidFill>
            <a:prstDash val="sysDot"/>
            <a:headEnd type="none"/>
            <a:tailEnd type="none"/>
          </a:ln>
        </p:spPr>
        <p:txBody>
          <a:bodyPr lIns="45718" tIns="45718" rIns="45718" bIns="45718"/>
          <a:lstStyle/>
          <a:p>
            <a:endParaRPr/>
          </a:p>
        </p:txBody>
      </p:sp>
      <p:sp>
        <p:nvSpPr>
          <p:cNvPr id="42" name="Rectangle 41"/>
          <p:cNvSpPr/>
          <p:nvPr/>
        </p:nvSpPr>
        <p:spPr>
          <a:xfrm>
            <a:off x="1018426" y="3614732"/>
            <a:ext cx="975973" cy="307777"/>
          </a:xfrm>
          <a:prstGeom prst="rect">
            <a:avLst/>
          </a:prstGeom>
          <a:solidFill>
            <a:schemeClr val="bg1"/>
          </a:solidFill>
        </p:spPr>
        <p:txBody>
          <a:bodyPr wrap="none">
            <a:spAutoFit/>
          </a:bodyPr>
          <a:lstStyle/>
          <a:p>
            <a:r>
              <a:rPr lang="en-US" sz="1400" dirty="0"/>
              <a:t>Markdown</a:t>
            </a:r>
          </a:p>
        </p:txBody>
      </p:sp>
      <p:sp>
        <p:nvSpPr>
          <p:cNvPr id="43" name="Rectangle 42"/>
          <p:cNvSpPr/>
          <p:nvPr/>
        </p:nvSpPr>
        <p:spPr>
          <a:xfrm>
            <a:off x="1052995" y="4205996"/>
            <a:ext cx="659155" cy="307777"/>
          </a:xfrm>
          <a:prstGeom prst="rect">
            <a:avLst/>
          </a:prstGeom>
          <a:solidFill>
            <a:schemeClr val="bg1"/>
          </a:solidFill>
        </p:spPr>
        <p:txBody>
          <a:bodyPr wrap="none">
            <a:spAutoFit/>
          </a:bodyPr>
          <a:lstStyle/>
          <a:p>
            <a:r>
              <a:rPr lang="en-US" sz="1400" dirty="0"/>
              <a:t>Model</a:t>
            </a:r>
          </a:p>
        </p:txBody>
      </p:sp>
      <p:pic>
        <p:nvPicPr>
          <p:cNvPr id="44" name="Pictur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54605" y="5164325"/>
            <a:ext cx="397992" cy="397992"/>
          </a:xfrm>
          <a:prstGeom prst="rect">
            <a:avLst/>
          </a:prstGeom>
        </p:spPr>
      </p:pic>
      <p:sp>
        <p:nvSpPr>
          <p:cNvPr id="45" name="Rectangle 44"/>
          <p:cNvSpPr/>
          <p:nvPr/>
        </p:nvSpPr>
        <p:spPr>
          <a:xfrm>
            <a:off x="1009039" y="5231474"/>
            <a:ext cx="980653" cy="307777"/>
          </a:xfrm>
          <a:prstGeom prst="rect">
            <a:avLst/>
          </a:prstGeom>
          <a:solidFill>
            <a:schemeClr val="bg1"/>
          </a:solidFill>
        </p:spPr>
        <p:txBody>
          <a:bodyPr wrap="none">
            <a:spAutoFit/>
          </a:bodyPr>
          <a:lstStyle/>
          <a:p>
            <a:r>
              <a:rPr lang="en-US" sz="1400" dirty="0"/>
              <a:t>DML Script</a:t>
            </a:r>
          </a:p>
        </p:txBody>
      </p:sp>
      <p:sp>
        <p:nvSpPr>
          <p:cNvPr id="46" name="Line"/>
          <p:cNvSpPr/>
          <p:nvPr/>
        </p:nvSpPr>
        <p:spPr>
          <a:xfrm rot="5400000" flipH="1" flipV="1">
            <a:off x="1964538" y="3804299"/>
            <a:ext cx="0" cy="2162378"/>
          </a:xfrm>
          <a:prstGeom prst="line">
            <a:avLst/>
          </a:prstGeom>
          <a:ln w="25400">
            <a:solidFill>
              <a:srgbClr val="A7A7A7"/>
            </a:solidFill>
            <a:prstDash val="sysDot"/>
            <a:headEnd type="none"/>
            <a:tailEnd type="none"/>
          </a:ln>
        </p:spPr>
        <p:txBody>
          <a:bodyPr lIns="45718" tIns="45718" rIns="45718" bIns="45718"/>
          <a:lstStyle/>
          <a:p>
            <a:endParaRPr/>
          </a:p>
        </p:txBody>
      </p:sp>
      <p:sp>
        <p:nvSpPr>
          <p:cNvPr id="47" name="Rectangle 46"/>
          <p:cNvSpPr/>
          <p:nvPr/>
        </p:nvSpPr>
        <p:spPr>
          <a:xfrm>
            <a:off x="1031877" y="4740267"/>
            <a:ext cx="745717" cy="307777"/>
          </a:xfrm>
          <a:prstGeom prst="rect">
            <a:avLst/>
          </a:prstGeom>
          <a:solidFill>
            <a:schemeClr val="bg1"/>
          </a:solidFill>
        </p:spPr>
        <p:txBody>
          <a:bodyPr wrap="none">
            <a:spAutoFit/>
          </a:bodyPr>
          <a:lstStyle/>
          <a:p>
            <a:r>
              <a:rPr lang="en-US" sz="1400" dirty="0"/>
              <a:t>SQL IDE</a:t>
            </a:r>
          </a:p>
        </p:txBody>
      </p:sp>
      <p:sp>
        <p:nvSpPr>
          <p:cNvPr id="48" name="Rectangle 47"/>
          <p:cNvSpPr/>
          <p:nvPr/>
        </p:nvSpPr>
        <p:spPr>
          <a:xfrm>
            <a:off x="619455" y="3217886"/>
            <a:ext cx="517386" cy="307777"/>
          </a:xfrm>
          <a:prstGeom prst="rect">
            <a:avLst/>
          </a:prstGeom>
          <a:solidFill>
            <a:schemeClr val="bg1"/>
          </a:solidFill>
        </p:spPr>
        <p:txBody>
          <a:bodyPr wrap="none">
            <a:spAutoFit/>
          </a:bodyPr>
          <a:lstStyle/>
          <a:p>
            <a:r>
              <a:rPr lang="en-US" sz="1400" dirty="0"/>
              <a:t>New</a:t>
            </a:r>
          </a:p>
        </p:txBody>
      </p:sp>
      <p:pic>
        <p:nvPicPr>
          <p:cNvPr id="49" name="Picture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57892" y="2564302"/>
            <a:ext cx="1122727" cy="842045"/>
          </a:xfrm>
          <a:prstGeom prst="rect">
            <a:avLst/>
          </a:prstGeom>
        </p:spPr>
      </p:pic>
      <p:sp>
        <p:nvSpPr>
          <p:cNvPr id="50" name="Rectangle 49"/>
          <p:cNvSpPr/>
          <p:nvPr/>
        </p:nvSpPr>
        <p:spPr>
          <a:xfrm>
            <a:off x="5224858" y="2797334"/>
            <a:ext cx="852830" cy="307777"/>
          </a:xfrm>
          <a:prstGeom prst="rect">
            <a:avLst/>
          </a:prstGeom>
          <a:solidFill>
            <a:schemeClr val="bg1"/>
          </a:solidFill>
        </p:spPr>
        <p:txBody>
          <a:bodyPr wrap="square">
            <a:spAutoFit/>
          </a:bodyPr>
          <a:lstStyle/>
          <a:p>
            <a:pPr algn="ctr"/>
            <a:r>
              <a:rPr lang="en-US" sz="1400"/>
              <a:t>Existing</a:t>
            </a:r>
            <a:endParaRPr lang="en-US" sz="1400" dirty="0"/>
          </a:p>
        </p:txBody>
      </p:sp>
      <p:sp>
        <p:nvSpPr>
          <p:cNvPr id="51" name="Line"/>
          <p:cNvSpPr/>
          <p:nvPr/>
        </p:nvSpPr>
        <p:spPr>
          <a:xfrm flipV="1">
            <a:off x="4904340" y="2993507"/>
            <a:ext cx="0" cy="1297909"/>
          </a:xfrm>
          <a:prstGeom prst="line">
            <a:avLst/>
          </a:prstGeom>
          <a:ln w="25400">
            <a:solidFill>
              <a:srgbClr val="A7A7A7"/>
            </a:solidFill>
            <a:prstDash val="sysDot"/>
            <a:headEnd type="none"/>
            <a:tailEnd type="none"/>
          </a:ln>
        </p:spPr>
        <p:txBody>
          <a:bodyPr lIns="45718" tIns="45718" rIns="45718" bIns="45718"/>
          <a:lstStyle/>
          <a:p>
            <a:endParaRPr/>
          </a:p>
        </p:txBody>
      </p:sp>
      <p:sp>
        <p:nvSpPr>
          <p:cNvPr id="52" name="Rectangle 51"/>
          <p:cNvSpPr/>
          <p:nvPr/>
        </p:nvSpPr>
        <p:spPr>
          <a:xfrm>
            <a:off x="4699573" y="3219740"/>
            <a:ext cx="517386" cy="307777"/>
          </a:xfrm>
          <a:prstGeom prst="rect">
            <a:avLst/>
          </a:prstGeom>
          <a:solidFill>
            <a:schemeClr val="bg1"/>
          </a:solidFill>
        </p:spPr>
        <p:txBody>
          <a:bodyPr wrap="none">
            <a:spAutoFit/>
          </a:bodyPr>
          <a:lstStyle/>
          <a:p>
            <a:r>
              <a:rPr lang="en-US" sz="1400" dirty="0"/>
              <a:t>New</a:t>
            </a:r>
          </a:p>
        </p:txBody>
      </p:sp>
      <p:sp>
        <p:nvSpPr>
          <p:cNvPr id="53" name="Rectangle 52"/>
          <p:cNvSpPr/>
          <p:nvPr/>
        </p:nvSpPr>
        <p:spPr>
          <a:xfrm>
            <a:off x="1729837" y="1714514"/>
            <a:ext cx="2069093" cy="400110"/>
          </a:xfrm>
          <a:prstGeom prst="rect">
            <a:avLst/>
          </a:prstGeom>
          <a:solidFill>
            <a:schemeClr val="bg1"/>
          </a:solidFill>
        </p:spPr>
        <p:txBody>
          <a:bodyPr wrap="none">
            <a:spAutoFit/>
          </a:bodyPr>
          <a:lstStyle/>
          <a:p>
            <a:r>
              <a:rPr lang="en-US" sz="2000" dirty="0"/>
              <a:t>Develop Database</a:t>
            </a:r>
          </a:p>
        </p:txBody>
      </p:sp>
      <p:sp>
        <p:nvSpPr>
          <p:cNvPr id="54" name="Line"/>
          <p:cNvSpPr/>
          <p:nvPr/>
        </p:nvSpPr>
        <p:spPr>
          <a:xfrm rot="5400000" flipH="1" flipV="1">
            <a:off x="5843896" y="3334849"/>
            <a:ext cx="0" cy="1896665"/>
          </a:xfrm>
          <a:prstGeom prst="line">
            <a:avLst/>
          </a:prstGeom>
          <a:ln w="25400">
            <a:solidFill>
              <a:srgbClr val="A7A7A7"/>
            </a:solidFill>
            <a:prstDash val="sysDot"/>
            <a:headEnd type="none"/>
            <a:tailEnd type="none"/>
          </a:ln>
        </p:spPr>
        <p:txBody>
          <a:bodyPr lIns="45718" tIns="45718" rIns="45718" bIns="45718"/>
          <a:lstStyle/>
          <a:p>
            <a:endParaRPr/>
          </a:p>
        </p:txBody>
      </p:sp>
      <p:sp>
        <p:nvSpPr>
          <p:cNvPr id="55" name="Line"/>
          <p:cNvSpPr/>
          <p:nvPr/>
        </p:nvSpPr>
        <p:spPr>
          <a:xfrm rot="5400000" flipV="1">
            <a:off x="5843898" y="2801733"/>
            <a:ext cx="0" cy="1896662"/>
          </a:xfrm>
          <a:prstGeom prst="line">
            <a:avLst/>
          </a:prstGeom>
          <a:ln w="25400">
            <a:solidFill>
              <a:srgbClr val="A7A7A7"/>
            </a:solidFill>
            <a:prstDash val="sysDot"/>
            <a:headEnd type="none"/>
            <a:tailEnd type="none"/>
          </a:ln>
        </p:spPr>
        <p:txBody>
          <a:bodyPr lIns="45718" tIns="45718" rIns="45718" bIns="45718"/>
          <a:lstStyle/>
          <a:p>
            <a:endParaRPr/>
          </a:p>
        </p:txBody>
      </p:sp>
      <p:sp>
        <p:nvSpPr>
          <p:cNvPr id="56" name="Rectangle 55"/>
          <p:cNvSpPr/>
          <p:nvPr/>
        </p:nvSpPr>
        <p:spPr>
          <a:xfrm>
            <a:off x="5017444" y="3611563"/>
            <a:ext cx="695640" cy="307777"/>
          </a:xfrm>
          <a:prstGeom prst="rect">
            <a:avLst/>
          </a:prstGeom>
          <a:solidFill>
            <a:schemeClr val="bg1"/>
          </a:solidFill>
        </p:spPr>
        <p:txBody>
          <a:bodyPr wrap="none">
            <a:spAutoFit/>
          </a:bodyPr>
          <a:lstStyle/>
          <a:p>
            <a:r>
              <a:rPr lang="en-US" sz="1400" dirty="0"/>
              <a:t>Wizard</a:t>
            </a:r>
          </a:p>
        </p:txBody>
      </p:sp>
      <p:sp>
        <p:nvSpPr>
          <p:cNvPr id="57" name="Rectangle 56"/>
          <p:cNvSpPr/>
          <p:nvPr/>
        </p:nvSpPr>
        <p:spPr>
          <a:xfrm>
            <a:off x="5009323" y="4141886"/>
            <a:ext cx="861133" cy="307777"/>
          </a:xfrm>
          <a:prstGeom prst="rect">
            <a:avLst/>
          </a:prstGeom>
          <a:solidFill>
            <a:schemeClr val="bg1"/>
          </a:solidFill>
        </p:spPr>
        <p:txBody>
          <a:bodyPr wrap="none">
            <a:spAutoFit/>
          </a:bodyPr>
          <a:lstStyle/>
          <a:p>
            <a:r>
              <a:rPr lang="en-US" sz="1400" dirty="0"/>
              <a:t>Blueprint</a:t>
            </a:r>
          </a:p>
        </p:txBody>
      </p:sp>
      <p:pic>
        <p:nvPicPr>
          <p:cNvPr id="58" name="Picture 5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75335" y="4644660"/>
            <a:ext cx="397992" cy="451295"/>
          </a:xfrm>
          <a:prstGeom prst="rect">
            <a:avLst/>
          </a:prstGeom>
        </p:spPr>
      </p:pic>
      <p:sp>
        <p:nvSpPr>
          <p:cNvPr id="59" name="Rectangle 58"/>
          <p:cNvSpPr/>
          <p:nvPr/>
        </p:nvSpPr>
        <p:spPr>
          <a:xfrm>
            <a:off x="6625095" y="2220282"/>
            <a:ext cx="1155524" cy="246221"/>
          </a:xfrm>
          <a:prstGeom prst="rect">
            <a:avLst/>
          </a:prstGeom>
          <a:solidFill>
            <a:schemeClr val="bg1"/>
          </a:solidFill>
        </p:spPr>
        <p:txBody>
          <a:bodyPr wrap="square">
            <a:spAutoFit/>
          </a:bodyPr>
          <a:lstStyle/>
          <a:p>
            <a:r>
              <a:rPr lang="en-US" sz="1000" dirty="0">
                <a:solidFill>
                  <a:schemeClr val="tx2"/>
                </a:solidFill>
              </a:rPr>
              <a:t>App Builder</a:t>
            </a:r>
          </a:p>
        </p:txBody>
      </p:sp>
      <p:pic>
        <p:nvPicPr>
          <p:cNvPr id="60" name="Picture 5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79246" y="4120850"/>
            <a:ext cx="466752" cy="319069"/>
          </a:xfrm>
          <a:prstGeom prst="rect">
            <a:avLst/>
          </a:prstGeom>
        </p:spPr>
      </p:pic>
      <p:pic>
        <p:nvPicPr>
          <p:cNvPr id="61" name="Picture 6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014319" y="3536635"/>
            <a:ext cx="581525" cy="436143"/>
          </a:xfrm>
          <a:prstGeom prst="rect">
            <a:avLst/>
          </a:prstGeom>
        </p:spPr>
      </p:pic>
      <p:sp>
        <p:nvSpPr>
          <p:cNvPr id="62" name="Line"/>
          <p:cNvSpPr/>
          <p:nvPr/>
        </p:nvSpPr>
        <p:spPr>
          <a:xfrm flipV="1">
            <a:off x="4844625" y="1918811"/>
            <a:ext cx="4275538" cy="0"/>
          </a:xfrm>
          <a:prstGeom prst="line">
            <a:avLst/>
          </a:prstGeom>
          <a:ln w="12700">
            <a:solidFill>
              <a:srgbClr val="A7A7A7"/>
            </a:solidFill>
            <a:prstDash val="solid"/>
            <a:headEnd type="none"/>
            <a:tailEnd type="triangle"/>
          </a:ln>
        </p:spPr>
        <p:txBody>
          <a:bodyPr lIns="45718" tIns="45718" rIns="45718" bIns="45718"/>
          <a:lstStyle/>
          <a:p>
            <a:endParaRPr/>
          </a:p>
        </p:txBody>
      </p:sp>
      <p:sp>
        <p:nvSpPr>
          <p:cNvPr id="63" name="Rectangle 62"/>
          <p:cNvSpPr/>
          <p:nvPr/>
        </p:nvSpPr>
        <p:spPr>
          <a:xfrm>
            <a:off x="5979296" y="1715284"/>
            <a:ext cx="2276905" cy="400110"/>
          </a:xfrm>
          <a:prstGeom prst="rect">
            <a:avLst/>
          </a:prstGeom>
          <a:solidFill>
            <a:schemeClr val="bg1"/>
          </a:solidFill>
        </p:spPr>
        <p:txBody>
          <a:bodyPr wrap="none">
            <a:spAutoFit/>
          </a:bodyPr>
          <a:lstStyle/>
          <a:p>
            <a:r>
              <a:rPr lang="en-US" sz="2000" dirty="0"/>
              <a:t>Develop Application</a:t>
            </a:r>
          </a:p>
        </p:txBody>
      </p:sp>
      <p:pic>
        <p:nvPicPr>
          <p:cNvPr id="64" name="Picture 6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136075" y="2557026"/>
            <a:ext cx="984088" cy="738067"/>
          </a:xfrm>
          <a:prstGeom prst="rect">
            <a:avLst/>
          </a:prstGeom>
        </p:spPr>
      </p:pic>
      <p:sp>
        <p:nvSpPr>
          <p:cNvPr id="65" name="TextBox 64"/>
          <p:cNvSpPr txBox="1"/>
          <p:nvPr/>
        </p:nvSpPr>
        <p:spPr>
          <a:xfrm>
            <a:off x="3029659" y="2714142"/>
            <a:ext cx="914400" cy="914400"/>
          </a:xfrm>
          <a:prstGeom prst="rect">
            <a:avLst/>
          </a:prstGeom>
          <a:noFill/>
        </p:spPr>
        <p:txBody>
          <a:bodyPr wrap="none" lIns="0" tIns="0" rIns="0" bIns="0" rtlCol="0">
            <a:noAutofit/>
          </a:bodyPr>
          <a:lstStyle/>
          <a:p>
            <a:pPr>
              <a:lnSpc>
                <a:spcPct val="90000"/>
              </a:lnSpc>
            </a:pPr>
            <a:endParaRPr lang="en-US" dirty="0"/>
          </a:p>
        </p:txBody>
      </p:sp>
      <p:pic>
        <p:nvPicPr>
          <p:cNvPr id="66" name="Picture 65"/>
          <p:cNvPicPr>
            <a:picLocks noChangeAspect="1"/>
          </p:cNvPicPr>
          <p:nvPr/>
        </p:nvPicPr>
        <p:blipFill>
          <a:blip r:embed="rId12"/>
          <a:stretch>
            <a:fillRect/>
          </a:stretch>
        </p:blipFill>
        <p:spPr>
          <a:xfrm>
            <a:off x="446571" y="1525977"/>
            <a:ext cx="838200" cy="812800"/>
          </a:xfrm>
          <a:prstGeom prst="rect">
            <a:avLst/>
          </a:prstGeom>
        </p:spPr>
      </p:pic>
      <p:sp>
        <p:nvSpPr>
          <p:cNvPr id="67" name="Line"/>
          <p:cNvSpPr/>
          <p:nvPr/>
        </p:nvSpPr>
        <p:spPr>
          <a:xfrm flipV="1">
            <a:off x="7909624" y="4404120"/>
            <a:ext cx="0" cy="1261137"/>
          </a:xfrm>
          <a:prstGeom prst="line">
            <a:avLst/>
          </a:prstGeom>
          <a:ln w="25400">
            <a:solidFill>
              <a:srgbClr val="A7A7A7"/>
            </a:solidFill>
            <a:prstDash val="sysDot"/>
            <a:headEnd type="none"/>
            <a:tailEnd type="none"/>
          </a:ln>
        </p:spPr>
        <p:txBody>
          <a:bodyPr lIns="45718" tIns="45718" rIns="45718" bIns="45718"/>
          <a:lstStyle/>
          <a:p>
            <a:endParaRPr/>
          </a:p>
        </p:txBody>
      </p:sp>
      <p:sp>
        <p:nvSpPr>
          <p:cNvPr id="68" name="Line"/>
          <p:cNvSpPr/>
          <p:nvPr/>
        </p:nvSpPr>
        <p:spPr>
          <a:xfrm rot="5400000" flipV="1">
            <a:off x="9430543" y="2897964"/>
            <a:ext cx="0" cy="3041841"/>
          </a:xfrm>
          <a:prstGeom prst="line">
            <a:avLst/>
          </a:prstGeom>
          <a:ln w="25400">
            <a:solidFill>
              <a:srgbClr val="A7A7A7"/>
            </a:solidFill>
            <a:prstDash val="sysDot"/>
            <a:headEnd type="none"/>
            <a:tailEnd type="none"/>
          </a:ln>
        </p:spPr>
        <p:txBody>
          <a:bodyPr lIns="45718" tIns="45718" rIns="45718" bIns="45718"/>
          <a:lstStyle/>
          <a:p>
            <a:endParaRPr/>
          </a:p>
        </p:txBody>
      </p:sp>
      <p:sp>
        <p:nvSpPr>
          <p:cNvPr id="69" name="Rectangle 68"/>
          <p:cNvSpPr/>
          <p:nvPr/>
        </p:nvSpPr>
        <p:spPr>
          <a:xfrm>
            <a:off x="8260097" y="4265622"/>
            <a:ext cx="1448089" cy="307777"/>
          </a:xfrm>
          <a:prstGeom prst="rect">
            <a:avLst/>
          </a:prstGeom>
          <a:solidFill>
            <a:schemeClr val="bg1"/>
          </a:solidFill>
        </p:spPr>
        <p:txBody>
          <a:bodyPr wrap="none">
            <a:spAutoFit/>
          </a:bodyPr>
          <a:lstStyle/>
          <a:p>
            <a:r>
              <a:rPr lang="en-US" sz="1400" dirty="0"/>
              <a:t>Install &amp; Upgrade</a:t>
            </a:r>
          </a:p>
        </p:txBody>
      </p:sp>
      <p:sp>
        <p:nvSpPr>
          <p:cNvPr id="70" name="Line"/>
          <p:cNvSpPr/>
          <p:nvPr/>
        </p:nvSpPr>
        <p:spPr>
          <a:xfrm flipV="1">
            <a:off x="10951464" y="3860929"/>
            <a:ext cx="0" cy="572720"/>
          </a:xfrm>
          <a:prstGeom prst="line">
            <a:avLst/>
          </a:prstGeom>
          <a:ln w="25400">
            <a:solidFill>
              <a:srgbClr val="A7A7A7"/>
            </a:solidFill>
            <a:prstDash val="sysDot"/>
            <a:headEnd type="none"/>
            <a:tailEnd type="none"/>
          </a:ln>
        </p:spPr>
        <p:txBody>
          <a:bodyPr lIns="45718" tIns="45718" rIns="45718" bIns="45718"/>
          <a:lstStyle/>
          <a:p>
            <a:endParaRPr/>
          </a:p>
        </p:txBody>
      </p:sp>
      <p:pic>
        <p:nvPicPr>
          <p:cNvPr id="71" name="Picture 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28181" y="2926060"/>
            <a:ext cx="1046566" cy="1046566"/>
          </a:xfrm>
          <a:prstGeom prst="rect">
            <a:avLst/>
          </a:prstGeom>
        </p:spPr>
      </p:pic>
      <p:pic>
        <p:nvPicPr>
          <p:cNvPr id="72" name="Picture 7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100575" y="2555846"/>
            <a:ext cx="984088" cy="738067"/>
          </a:xfrm>
          <a:prstGeom prst="rect">
            <a:avLst/>
          </a:prstGeom>
        </p:spPr>
      </p:pic>
      <p:sp>
        <p:nvSpPr>
          <p:cNvPr id="73" name="Rectangle 72"/>
          <p:cNvSpPr/>
          <p:nvPr/>
        </p:nvSpPr>
        <p:spPr>
          <a:xfrm>
            <a:off x="8104030" y="2213936"/>
            <a:ext cx="1021433" cy="246221"/>
          </a:xfrm>
          <a:prstGeom prst="rect">
            <a:avLst/>
          </a:prstGeom>
          <a:solidFill>
            <a:schemeClr val="bg1"/>
          </a:solidFill>
        </p:spPr>
        <p:txBody>
          <a:bodyPr wrap="none">
            <a:spAutoFit/>
          </a:bodyPr>
          <a:lstStyle/>
          <a:p>
            <a:r>
              <a:rPr lang="en-US" sz="1000" dirty="0">
                <a:solidFill>
                  <a:schemeClr val="tx2"/>
                </a:solidFill>
              </a:rPr>
              <a:t>Test Application</a:t>
            </a:r>
          </a:p>
        </p:txBody>
      </p:sp>
      <p:sp>
        <p:nvSpPr>
          <p:cNvPr id="74" name="Rectangle 73"/>
          <p:cNvSpPr/>
          <p:nvPr/>
        </p:nvSpPr>
        <p:spPr>
          <a:xfrm>
            <a:off x="9909553" y="2221348"/>
            <a:ext cx="1375698" cy="246221"/>
          </a:xfrm>
          <a:prstGeom prst="rect">
            <a:avLst/>
          </a:prstGeom>
          <a:solidFill>
            <a:schemeClr val="bg1"/>
          </a:solidFill>
        </p:spPr>
        <p:txBody>
          <a:bodyPr wrap="none">
            <a:spAutoFit/>
          </a:bodyPr>
          <a:lstStyle/>
          <a:p>
            <a:r>
              <a:rPr lang="en-US" sz="1000">
                <a:solidFill>
                  <a:schemeClr val="tx2"/>
                </a:solidFill>
              </a:rPr>
              <a:t>Production Application</a:t>
            </a:r>
            <a:endParaRPr lang="en-US" sz="1000" dirty="0">
              <a:solidFill>
                <a:schemeClr val="tx2"/>
              </a:solidFill>
            </a:endParaRPr>
          </a:p>
        </p:txBody>
      </p:sp>
      <p:sp>
        <p:nvSpPr>
          <p:cNvPr id="75" name="Line"/>
          <p:cNvSpPr/>
          <p:nvPr/>
        </p:nvSpPr>
        <p:spPr>
          <a:xfrm flipV="1">
            <a:off x="9318172" y="1916212"/>
            <a:ext cx="2007428" cy="0"/>
          </a:xfrm>
          <a:prstGeom prst="line">
            <a:avLst/>
          </a:prstGeom>
          <a:ln w="12700">
            <a:solidFill>
              <a:srgbClr val="A7A7A7"/>
            </a:solidFill>
            <a:prstDash val="solid"/>
            <a:headEnd type="none"/>
            <a:tailEnd type="oval"/>
          </a:ln>
        </p:spPr>
        <p:txBody>
          <a:bodyPr lIns="45718" tIns="45718" rIns="45718" bIns="45718"/>
          <a:lstStyle/>
          <a:p>
            <a:endParaRPr/>
          </a:p>
        </p:txBody>
      </p:sp>
      <p:sp>
        <p:nvSpPr>
          <p:cNvPr id="76" name="Rectangle 75"/>
          <p:cNvSpPr/>
          <p:nvPr/>
        </p:nvSpPr>
        <p:spPr>
          <a:xfrm>
            <a:off x="9912905" y="1715749"/>
            <a:ext cx="912750" cy="400110"/>
          </a:xfrm>
          <a:prstGeom prst="rect">
            <a:avLst/>
          </a:prstGeom>
          <a:solidFill>
            <a:schemeClr val="bg1"/>
          </a:solidFill>
        </p:spPr>
        <p:txBody>
          <a:bodyPr wrap="none">
            <a:spAutoFit/>
          </a:bodyPr>
          <a:lstStyle/>
          <a:p>
            <a:r>
              <a:rPr lang="en-US" sz="2000"/>
              <a:t>Deploy</a:t>
            </a:r>
            <a:endParaRPr lang="en-US" sz="2000" dirty="0"/>
          </a:p>
        </p:txBody>
      </p:sp>
      <p:sp>
        <p:nvSpPr>
          <p:cNvPr id="77" name="Rectangle 76"/>
          <p:cNvSpPr/>
          <p:nvPr/>
        </p:nvSpPr>
        <p:spPr>
          <a:xfrm>
            <a:off x="3604670" y="2221348"/>
            <a:ext cx="670376" cy="246221"/>
          </a:xfrm>
          <a:prstGeom prst="rect">
            <a:avLst/>
          </a:prstGeom>
          <a:solidFill>
            <a:schemeClr val="bg1"/>
          </a:solidFill>
        </p:spPr>
        <p:txBody>
          <a:bodyPr wrap="none">
            <a:spAutoFit/>
          </a:bodyPr>
          <a:lstStyle/>
          <a:p>
            <a:r>
              <a:rPr lang="en-US" sz="1000" dirty="0">
                <a:solidFill>
                  <a:schemeClr val="tx2"/>
                </a:solidFill>
              </a:rPr>
              <a:t>Database</a:t>
            </a:r>
          </a:p>
        </p:txBody>
      </p:sp>
      <p:sp>
        <p:nvSpPr>
          <p:cNvPr id="78" name="Line"/>
          <p:cNvSpPr/>
          <p:nvPr/>
        </p:nvSpPr>
        <p:spPr>
          <a:xfrm rot="5400000" flipH="1" flipV="1">
            <a:off x="1943566" y="4726126"/>
            <a:ext cx="0" cy="2204322"/>
          </a:xfrm>
          <a:prstGeom prst="line">
            <a:avLst/>
          </a:prstGeom>
          <a:ln w="25400">
            <a:solidFill>
              <a:srgbClr val="A7A7A7"/>
            </a:solidFill>
            <a:prstDash val="sysDot"/>
            <a:headEnd type="none"/>
            <a:tailEnd type="none"/>
          </a:ln>
        </p:spPr>
        <p:txBody>
          <a:bodyPr lIns="45718" tIns="45718" rIns="45718" bIns="45718"/>
          <a:lstStyle/>
          <a:p>
            <a:endParaRPr/>
          </a:p>
        </p:txBody>
      </p:sp>
      <p:sp>
        <p:nvSpPr>
          <p:cNvPr id="79" name="Rectangle 78"/>
          <p:cNvSpPr/>
          <p:nvPr/>
        </p:nvSpPr>
        <p:spPr>
          <a:xfrm>
            <a:off x="994733" y="5665260"/>
            <a:ext cx="554191" cy="307777"/>
          </a:xfrm>
          <a:prstGeom prst="rect">
            <a:avLst/>
          </a:prstGeom>
          <a:solidFill>
            <a:schemeClr val="bg1"/>
          </a:solidFill>
        </p:spPr>
        <p:txBody>
          <a:bodyPr wrap="none">
            <a:spAutoFit/>
          </a:bodyPr>
          <a:lstStyle/>
          <a:p>
            <a:r>
              <a:rPr lang="en-US" sz="1400" dirty="0"/>
              <a:t>Excel</a:t>
            </a:r>
          </a:p>
        </p:txBody>
      </p:sp>
      <p:pic>
        <p:nvPicPr>
          <p:cNvPr id="80" name="Picture 7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236865" y="5607972"/>
            <a:ext cx="466362" cy="466362"/>
          </a:xfrm>
          <a:prstGeom prst="rect">
            <a:avLst/>
          </a:prstGeom>
        </p:spPr>
      </p:pic>
      <p:sp>
        <p:nvSpPr>
          <p:cNvPr id="81" name="Rectangle 80"/>
          <p:cNvSpPr/>
          <p:nvPr/>
        </p:nvSpPr>
        <p:spPr>
          <a:xfrm>
            <a:off x="6487931" y="5965430"/>
            <a:ext cx="1676485" cy="307777"/>
          </a:xfrm>
          <a:prstGeom prst="rect">
            <a:avLst/>
          </a:prstGeom>
          <a:solidFill>
            <a:schemeClr val="bg1"/>
          </a:solidFill>
        </p:spPr>
        <p:txBody>
          <a:bodyPr wrap="none">
            <a:spAutoFit/>
          </a:bodyPr>
          <a:lstStyle/>
          <a:p>
            <a:r>
              <a:rPr lang="en-US" sz="1400"/>
              <a:t>Source Code Control</a:t>
            </a:r>
            <a:endParaRPr lang="en-US" sz="1400" dirty="0"/>
          </a:p>
        </p:txBody>
      </p:sp>
      <p:sp>
        <p:nvSpPr>
          <p:cNvPr id="82" name="Line"/>
          <p:cNvSpPr/>
          <p:nvPr/>
        </p:nvSpPr>
        <p:spPr>
          <a:xfrm flipV="1">
            <a:off x="7204500" y="3406347"/>
            <a:ext cx="0" cy="2332508"/>
          </a:xfrm>
          <a:prstGeom prst="line">
            <a:avLst/>
          </a:prstGeom>
          <a:ln w="25400">
            <a:solidFill>
              <a:srgbClr val="A7A7A7"/>
            </a:solidFill>
            <a:prstDash val="sysDot"/>
            <a:headEnd type="none"/>
            <a:tailEnd type="none"/>
          </a:ln>
        </p:spPr>
        <p:txBody>
          <a:bodyPr lIns="45718" tIns="45718" rIns="45718" bIns="45718"/>
          <a:lstStyle/>
          <a:p>
            <a:endParaRPr/>
          </a:p>
        </p:txBody>
      </p:sp>
      <p:sp>
        <p:nvSpPr>
          <p:cNvPr id="83" name="Rectangle 82"/>
          <p:cNvSpPr/>
          <p:nvPr/>
        </p:nvSpPr>
        <p:spPr>
          <a:xfrm>
            <a:off x="6887719" y="4557536"/>
            <a:ext cx="663964" cy="307777"/>
          </a:xfrm>
          <a:prstGeom prst="rect">
            <a:avLst/>
          </a:prstGeom>
          <a:solidFill>
            <a:schemeClr val="bg1"/>
          </a:solidFill>
        </p:spPr>
        <p:txBody>
          <a:bodyPr wrap="none">
            <a:spAutoFit/>
          </a:bodyPr>
          <a:lstStyle/>
          <a:p>
            <a:r>
              <a:rPr lang="en-US" sz="1400"/>
              <a:t>Export</a:t>
            </a:r>
            <a:endParaRPr lang="en-US" sz="1400" dirty="0"/>
          </a:p>
        </p:txBody>
      </p:sp>
      <p:sp>
        <p:nvSpPr>
          <p:cNvPr id="84" name="Line"/>
          <p:cNvSpPr/>
          <p:nvPr/>
        </p:nvSpPr>
        <p:spPr>
          <a:xfrm rot="5400000" flipV="1">
            <a:off x="7557062" y="5312696"/>
            <a:ext cx="0" cy="705124"/>
          </a:xfrm>
          <a:prstGeom prst="line">
            <a:avLst/>
          </a:prstGeom>
          <a:ln w="25400">
            <a:solidFill>
              <a:srgbClr val="A7A7A7"/>
            </a:solidFill>
            <a:prstDash val="sysDot"/>
            <a:headEnd type="none"/>
            <a:tailEnd type="none"/>
          </a:ln>
        </p:spPr>
        <p:txBody>
          <a:bodyPr lIns="45718" tIns="45718" rIns="45718" bIns="45718"/>
          <a:lstStyle/>
          <a:p>
            <a:endParaRPr/>
          </a:p>
        </p:txBody>
      </p:sp>
      <p:sp>
        <p:nvSpPr>
          <p:cNvPr id="85" name="Line"/>
          <p:cNvSpPr/>
          <p:nvPr/>
        </p:nvSpPr>
        <p:spPr>
          <a:xfrm flipV="1">
            <a:off x="7943328" y="3217886"/>
            <a:ext cx="0" cy="374392"/>
          </a:xfrm>
          <a:prstGeom prst="line">
            <a:avLst/>
          </a:prstGeom>
          <a:ln w="25400">
            <a:solidFill>
              <a:srgbClr val="A7A7A7"/>
            </a:solidFill>
            <a:prstDash val="sysDot"/>
            <a:headEnd type="none"/>
            <a:tailEnd type="none"/>
          </a:ln>
        </p:spPr>
        <p:txBody>
          <a:bodyPr lIns="45718" tIns="45718" rIns="45718" bIns="45718"/>
          <a:lstStyle/>
          <a:p>
            <a:endParaRPr/>
          </a:p>
        </p:txBody>
      </p:sp>
      <p:sp>
        <p:nvSpPr>
          <p:cNvPr id="86" name="Line"/>
          <p:cNvSpPr/>
          <p:nvPr/>
        </p:nvSpPr>
        <p:spPr>
          <a:xfrm rot="5400000" flipV="1">
            <a:off x="7742344" y="3391294"/>
            <a:ext cx="0" cy="401968"/>
          </a:xfrm>
          <a:prstGeom prst="line">
            <a:avLst/>
          </a:prstGeom>
          <a:ln w="25400">
            <a:solidFill>
              <a:srgbClr val="A7A7A7"/>
            </a:solidFill>
            <a:prstDash val="sysDot"/>
            <a:headEnd type="none"/>
            <a:tailEnd type="none"/>
          </a:ln>
        </p:spPr>
        <p:txBody>
          <a:bodyPr lIns="45718" tIns="45718" rIns="45718" bIns="45718"/>
          <a:lstStyle/>
          <a:p>
            <a:endParaRPr/>
          </a:p>
        </p:txBody>
      </p:sp>
      <p:sp>
        <p:nvSpPr>
          <p:cNvPr id="87" name="Line"/>
          <p:cNvSpPr/>
          <p:nvPr/>
        </p:nvSpPr>
        <p:spPr>
          <a:xfrm flipV="1">
            <a:off x="7541234" y="3418025"/>
            <a:ext cx="125" cy="442904"/>
          </a:xfrm>
          <a:prstGeom prst="line">
            <a:avLst/>
          </a:prstGeom>
          <a:ln w="25400">
            <a:solidFill>
              <a:srgbClr val="A7A7A7"/>
            </a:solidFill>
            <a:prstDash val="sysDot"/>
            <a:headEnd type="none"/>
            <a:tailEnd type="triangle"/>
          </a:ln>
        </p:spPr>
        <p:txBody>
          <a:bodyPr lIns="45718" tIns="45718" rIns="45718" bIns="45718"/>
          <a:lstStyle/>
          <a:p>
            <a:endParaRPr/>
          </a:p>
        </p:txBody>
      </p:sp>
      <p:pic>
        <p:nvPicPr>
          <p:cNvPr id="88" name="Picture 8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936590" y="5389553"/>
            <a:ext cx="550731" cy="550731"/>
          </a:xfrm>
          <a:prstGeom prst="rect">
            <a:avLst/>
          </a:prstGeom>
        </p:spPr>
      </p:pic>
      <p:pic>
        <p:nvPicPr>
          <p:cNvPr id="89" name="Picture 8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056538" y="4141886"/>
            <a:ext cx="546574" cy="546574"/>
          </a:xfrm>
          <a:prstGeom prst="rect">
            <a:avLst/>
          </a:prstGeom>
        </p:spPr>
      </p:pic>
      <p:sp>
        <p:nvSpPr>
          <p:cNvPr id="90" name="Line"/>
          <p:cNvSpPr/>
          <p:nvPr/>
        </p:nvSpPr>
        <p:spPr>
          <a:xfrm rot="5400000" flipV="1">
            <a:off x="8920980" y="2466830"/>
            <a:ext cx="0" cy="2759238"/>
          </a:xfrm>
          <a:prstGeom prst="line">
            <a:avLst/>
          </a:prstGeom>
          <a:ln w="25400">
            <a:solidFill>
              <a:srgbClr val="A7A7A7"/>
            </a:solidFill>
            <a:prstDash val="sysDot"/>
            <a:headEnd type="none"/>
            <a:tailEnd type="none"/>
          </a:ln>
        </p:spPr>
        <p:txBody>
          <a:bodyPr lIns="45718" tIns="45718" rIns="45718" bIns="45718"/>
          <a:lstStyle/>
          <a:p>
            <a:endParaRPr/>
          </a:p>
        </p:txBody>
      </p:sp>
      <p:sp>
        <p:nvSpPr>
          <p:cNvPr id="91" name="Rectangle 90"/>
          <p:cNvSpPr/>
          <p:nvPr/>
        </p:nvSpPr>
        <p:spPr>
          <a:xfrm>
            <a:off x="8188720" y="3696345"/>
            <a:ext cx="1631985" cy="307777"/>
          </a:xfrm>
          <a:prstGeom prst="rect">
            <a:avLst/>
          </a:prstGeom>
          <a:solidFill>
            <a:schemeClr val="bg1"/>
          </a:solidFill>
        </p:spPr>
        <p:txBody>
          <a:bodyPr wrap="none">
            <a:spAutoFit/>
          </a:bodyPr>
          <a:lstStyle/>
          <a:p>
            <a:r>
              <a:rPr lang="en-US" sz="1400"/>
              <a:t>Metrics &amp; Feedback</a:t>
            </a:r>
            <a:endParaRPr lang="en-US" sz="1400" dirty="0"/>
          </a:p>
        </p:txBody>
      </p:sp>
      <p:sp>
        <p:nvSpPr>
          <p:cNvPr id="92" name="Rectangle 91"/>
          <p:cNvSpPr/>
          <p:nvPr/>
        </p:nvSpPr>
        <p:spPr>
          <a:xfrm>
            <a:off x="10959490" y="3975673"/>
            <a:ext cx="670376" cy="246221"/>
          </a:xfrm>
          <a:prstGeom prst="rect">
            <a:avLst/>
          </a:prstGeom>
          <a:solidFill>
            <a:schemeClr val="bg1"/>
          </a:solidFill>
        </p:spPr>
        <p:txBody>
          <a:bodyPr wrap="none">
            <a:spAutoFit/>
          </a:bodyPr>
          <a:lstStyle/>
          <a:p>
            <a:r>
              <a:rPr lang="en-US" sz="1000">
                <a:solidFill>
                  <a:schemeClr val="tx2"/>
                </a:solidFill>
              </a:rPr>
              <a:t>Database</a:t>
            </a:r>
            <a:endParaRPr lang="en-US" sz="1000" dirty="0">
              <a:solidFill>
                <a:schemeClr val="tx2"/>
              </a:solidFill>
            </a:endParaRPr>
          </a:p>
        </p:txBody>
      </p:sp>
      <p:pic>
        <p:nvPicPr>
          <p:cNvPr id="93" name="Picture 9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6571" y="3840460"/>
            <a:ext cx="546574" cy="546574"/>
          </a:xfrm>
          <a:prstGeom prst="rect">
            <a:avLst/>
          </a:prstGeom>
        </p:spPr>
      </p:pic>
      <p:sp>
        <p:nvSpPr>
          <p:cNvPr id="94" name="Line"/>
          <p:cNvSpPr/>
          <p:nvPr/>
        </p:nvSpPr>
        <p:spPr>
          <a:xfrm rot="5400000" flipV="1">
            <a:off x="3512333" y="4216842"/>
            <a:ext cx="0" cy="855056"/>
          </a:xfrm>
          <a:prstGeom prst="line">
            <a:avLst/>
          </a:prstGeom>
          <a:ln w="25400">
            <a:solidFill>
              <a:srgbClr val="A7A7A7"/>
            </a:solidFill>
            <a:prstDash val="sysDot"/>
            <a:headEnd type="none"/>
            <a:tailEnd type="none"/>
          </a:ln>
        </p:spPr>
        <p:txBody>
          <a:bodyPr lIns="45718" tIns="45718" rIns="45718" bIns="45718"/>
          <a:lstStyle/>
          <a:p>
            <a:endParaRPr/>
          </a:p>
        </p:txBody>
      </p:sp>
    </p:spTree>
    <p:extLst>
      <p:ext uri="{BB962C8B-B14F-4D97-AF65-F5344CB8AC3E}">
        <p14:creationId xmlns:p14="http://schemas.microsoft.com/office/powerpoint/2010/main" val="3291537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Master_16x9_2018">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w="15875">
          <a:solidFill>
            <a:schemeClr val="accent2"/>
          </a:solid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smtClean="0"/>
        </a:defPPr>
      </a:lstStyle>
    </a:txDef>
  </a:objectDefaults>
  <a:extraClrSchemeLst/>
  <a:extLst>
    <a:ext uri="{05A4C25C-085E-4340-85A3-A5531E510DB2}">
      <thm15:themeFamily xmlns:thm15="http://schemas.microsoft.com/office/thememl/2012/main" name="Oracle_Master_16x9_2018" id="{89889A7B-3782-0049-A9B9-220EE8323AB8}" vid="{1BB8C564-5AD3-8144-999B-F962D80E7E41}"/>
    </a:ext>
  </a:extLst>
</a:theme>
</file>

<file path=ppt/theme/theme2.xml><?xml version="1.0" encoding="utf-8"?>
<a:theme xmlns:a="http://schemas.openxmlformats.org/drawingml/2006/main" name="Office Theme">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Oracle_Master_16x9_2018</Template>
  <TotalTime>14408</TotalTime>
  <Words>6147</Words>
  <Application>Microsoft Macintosh PowerPoint</Application>
  <PresentationFormat>Custom</PresentationFormat>
  <Paragraphs>937</Paragraphs>
  <Slides>71</Slides>
  <Notes>69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71</vt:i4>
      </vt:variant>
    </vt:vector>
  </HeadingPairs>
  <TitlesOfParts>
    <vt:vector size="78" baseType="lpstr">
      <vt:lpstr>ＭＳ Ｐゴシック</vt:lpstr>
      <vt:lpstr>Arial</vt:lpstr>
      <vt:lpstr>Calibri</vt:lpstr>
      <vt:lpstr>Mangal</vt:lpstr>
      <vt:lpstr>Times New Roman</vt:lpstr>
      <vt:lpstr>Wingdings</vt:lpstr>
      <vt:lpstr>Oracle_Master_16x9_2018</vt:lpstr>
      <vt:lpstr>PowerPoint Presentation</vt:lpstr>
      <vt:lpstr>Oracle APEX 18.1  Overview</vt:lpstr>
      <vt:lpstr>Introduction</vt:lpstr>
      <vt:lpstr>Oracle APEX</vt:lpstr>
      <vt:lpstr>Oracle APEX</vt:lpstr>
      <vt:lpstr>Oracle APEX</vt:lpstr>
      <vt:lpstr>Oracle APEX </vt:lpstr>
      <vt:lpstr>Oracle APEX </vt:lpstr>
      <vt:lpstr>Oracle APEX Low Code Data First Application Development</vt:lpstr>
      <vt:lpstr>Oracle APEX High productivity AppDev components on the no code to highly programmatic spectrum</vt:lpstr>
      <vt:lpstr>Oracle APEX</vt:lpstr>
      <vt:lpstr>Data Sources</vt:lpstr>
      <vt:lpstr>Single Database Instance / Multiple Workspaces</vt:lpstr>
      <vt:lpstr>Development / Deployment Options</vt:lpstr>
      <vt:lpstr>PowerPoint Presentation</vt:lpstr>
      <vt:lpstr>Oracle APEX</vt:lpstr>
      <vt:lpstr>http://apex.world</vt:lpstr>
      <vt:lpstr>http://builtwithapex.com</vt:lpstr>
      <vt:lpstr>Useful Links</vt:lpstr>
      <vt:lpstr>Product Components</vt:lpstr>
      <vt:lpstr>Home Page</vt:lpstr>
      <vt:lpstr>App Builder</vt:lpstr>
      <vt:lpstr>App Builder - Page Designer</vt:lpstr>
      <vt:lpstr>App Builder - Page Designer</vt:lpstr>
      <vt:lpstr>App Builder – Code Editor</vt:lpstr>
      <vt:lpstr>App Builder - Universal Theme</vt:lpstr>
      <vt:lpstr>App Builder - Universal Theme</vt:lpstr>
      <vt:lpstr>App Builder - Universal Theme</vt:lpstr>
      <vt:lpstr>SQL Workshop</vt:lpstr>
      <vt:lpstr>SQL Workshop</vt:lpstr>
      <vt:lpstr>Team Development</vt:lpstr>
      <vt:lpstr>Packaged Apps</vt:lpstr>
      <vt:lpstr>Features</vt:lpstr>
      <vt:lpstr>PowerPoint Presentation</vt:lpstr>
      <vt:lpstr>PowerPoint Presentation</vt:lpstr>
      <vt:lpstr>List-based Navigation Menus</vt:lpstr>
      <vt:lpstr>Interactive Reports</vt:lpstr>
      <vt:lpstr>Interactive Grid</vt:lpstr>
      <vt:lpstr>Interactive Grid </vt:lpstr>
      <vt:lpstr>Charting Engine</vt:lpstr>
      <vt:lpstr>Charting Engine</vt:lpstr>
      <vt:lpstr>Calendars</vt:lpstr>
      <vt:lpstr>Dynamic Actions</vt:lpstr>
      <vt:lpstr>Modal Dialogs</vt:lpstr>
      <vt:lpstr>Plug-Ins</vt:lpstr>
      <vt:lpstr>PowerPoint Presentation</vt:lpstr>
      <vt:lpstr>PowerPoint Presentation</vt:lpstr>
      <vt:lpstr>PowerPoint Presentation</vt:lpstr>
      <vt:lpstr>PowerPoint Presentation</vt:lpstr>
      <vt:lpstr>Websheets</vt:lpstr>
      <vt:lpstr>Examples of how Oracle uses Oracle APEX</vt:lpstr>
      <vt:lpstr>Oracle Store [Internet Application]</vt:lpstr>
      <vt:lpstr>Oracle Learning Library [Internet Application]</vt:lpstr>
      <vt:lpstr>Oracle Live SQL [Internet Application]</vt:lpstr>
      <vt:lpstr>Oracle Dev Gym [Internet Application]</vt:lpstr>
      <vt:lpstr>Oracle Ask Tom [Internet Application]</vt:lpstr>
      <vt:lpstr>Oracle Container Registry [Internet Application]</vt:lpstr>
      <vt:lpstr>HR Directory [Internal Only – Intranet Application]</vt:lpstr>
      <vt:lpstr>Purchase Request Category Guide  [Internal Only – Intranet Application]</vt:lpstr>
      <vt:lpstr>Leveraging Oracle Database Features</vt:lpstr>
      <vt:lpstr>Oracle APEX</vt:lpstr>
      <vt:lpstr>Oracle APEX</vt:lpstr>
      <vt:lpstr>Oracle APEX</vt:lpstr>
      <vt:lpstr>Oracle APEX</vt:lpstr>
      <vt:lpstr>Oracle Database as a Service</vt:lpstr>
      <vt:lpstr>Summary</vt:lpstr>
      <vt:lpstr>Oracle APEX</vt:lpstr>
      <vt:lpstr>Oracle APEX</vt:lpstr>
      <vt:lpstr>PowerPoint Presentation</vt:lpstr>
      <vt:lpstr>PowerPoint Presentation</vt:lpstr>
      <vt:lpstr>PowerPoint Presentation</vt:lpstr>
    </vt:vector>
  </TitlesOfParts>
  <Manager/>
  <Company>Oracle</Company>
  <LinksUpToDate>false</LinksUpToDate>
  <SharedDoc>false</SharedDoc>
  <HyperlinkBase/>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subject/>
  <dc:creator>Chaitanya Koratamaddi</dc:creator>
  <cp:keywords/>
  <dc:description/>
  <cp:lastModifiedBy>David Peake</cp:lastModifiedBy>
  <cp:revision>401</cp:revision>
  <cp:lastPrinted>2014-07-16T02:22:57Z</cp:lastPrinted>
  <dcterms:created xsi:type="dcterms:W3CDTF">2018-02-13T07:04:30Z</dcterms:created>
  <dcterms:modified xsi:type="dcterms:W3CDTF">2018-05-21T19:56:56Z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4753136</vt:lpwstr>
  </property>
  <property fmtid="{D5CDD505-2E9C-101B-9397-08002B2CF9AE}" pid="3" name="NXPowerLiteSettings">
    <vt:lpwstr>F98007B004F000</vt:lpwstr>
  </property>
  <property fmtid="{D5CDD505-2E9C-101B-9397-08002B2CF9AE}" pid="4" name="NXPowerLiteVersion">
    <vt:lpwstr>D6.2.10</vt:lpwstr>
  </property>
</Properties>
</file>