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 id="2147483669" r:id="rId3"/>
  </p:sldMasterIdLst>
  <p:notesMasterIdLst>
    <p:notesMasterId r:id="rId49"/>
  </p:notesMasterIdLst>
  <p:sldIdLst>
    <p:sldId id="256" r:id="rId4"/>
    <p:sldId id="261" r:id="rId5"/>
    <p:sldId id="262" r:id="rId6"/>
    <p:sldId id="296" r:id="rId7"/>
    <p:sldId id="258" r:id="rId8"/>
    <p:sldId id="263" r:id="rId9"/>
    <p:sldId id="259" r:id="rId10"/>
    <p:sldId id="257" r:id="rId11"/>
    <p:sldId id="264" r:id="rId12"/>
    <p:sldId id="275" r:id="rId13"/>
    <p:sldId id="277" r:id="rId14"/>
    <p:sldId id="280" r:id="rId15"/>
    <p:sldId id="279" r:id="rId16"/>
    <p:sldId id="278" r:id="rId17"/>
    <p:sldId id="281" r:id="rId18"/>
    <p:sldId id="283" r:id="rId19"/>
    <p:sldId id="282" r:id="rId20"/>
    <p:sldId id="284" r:id="rId21"/>
    <p:sldId id="272" r:id="rId22"/>
    <p:sldId id="276" r:id="rId23"/>
    <p:sldId id="297" r:id="rId24"/>
    <p:sldId id="285" r:id="rId25"/>
    <p:sldId id="270" r:id="rId26"/>
    <p:sldId id="286" r:id="rId27"/>
    <p:sldId id="287" r:id="rId28"/>
    <p:sldId id="288" r:id="rId29"/>
    <p:sldId id="302" r:id="rId30"/>
    <p:sldId id="269" r:id="rId31"/>
    <p:sldId id="290" r:id="rId32"/>
    <p:sldId id="291" r:id="rId33"/>
    <p:sldId id="292" r:id="rId34"/>
    <p:sldId id="307" r:id="rId35"/>
    <p:sldId id="298" r:id="rId36"/>
    <p:sldId id="304" r:id="rId37"/>
    <p:sldId id="303" r:id="rId38"/>
    <p:sldId id="299" r:id="rId39"/>
    <p:sldId id="301" r:id="rId40"/>
    <p:sldId id="305" r:id="rId41"/>
    <p:sldId id="306" r:id="rId42"/>
    <p:sldId id="308" r:id="rId43"/>
    <p:sldId id="293" r:id="rId44"/>
    <p:sldId id="289" r:id="rId45"/>
    <p:sldId id="309" r:id="rId46"/>
    <p:sldId id="294" r:id="rId47"/>
    <p:sldId id="295"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aves, Ian L" initials="GIL" lastIdx="1" clrIdx="0">
    <p:extLst>
      <p:ext uri="{19B8F6BF-5375-455C-9EA6-DF929625EA0E}">
        <p15:presenceInfo xmlns:p15="http://schemas.microsoft.com/office/powerpoint/2012/main" userId="S-1-5-21-725345543-602162358-527237240-31303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ferSingleView="1">
    <p:restoredLeft sz="34580" autoAdjust="0"/>
    <p:restoredTop sz="86410" autoAdjust="0"/>
  </p:normalViewPr>
  <p:slideViewPr>
    <p:cSldViewPr snapToGrid="0" showGuides="1">
      <p:cViewPr varScale="1">
        <p:scale>
          <a:sx n="77" d="100"/>
          <a:sy n="77" d="100"/>
        </p:scale>
        <p:origin x="264" y="54"/>
      </p:cViewPr>
      <p:guideLst>
        <p:guide orient="horz" pos="2160"/>
        <p:guide pos="3840"/>
      </p:guideLst>
    </p:cSldViewPr>
  </p:slideViewPr>
  <p:outlineViewPr>
    <p:cViewPr>
      <p:scale>
        <a:sx n="33" d="100"/>
        <a:sy n="33" d="100"/>
      </p:scale>
      <p:origin x="0" y="-2923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CA99B6-D9C2-4DC1-8845-CAE265B7F844}" type="datetimeFigureOut">
              <a:rPr lang="en-US" smtClean="0"/>
              <a:t>8/3/2016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F379DF-A034-4CF6-9965-1F89D07599F4}" type="slidenum">
              <a:rPr lang="en-US" smtClean="0"/>
              <a:t>‹#›</a:t>
            </a:fld>
            <a:endParaRPr lang="en-US"/>
          </a:p>
        </p:txBody>
      </p:sp>
    </p:spTree>
    <p:extLst>
      <p:ext uri="{BB962C8B-B14F-4D97-AF65-F5344CB8AC3E}">
        <p14:creationId xmlns:p14="http://schemas.microsoft.com/office/powerpoint/2010/main" val="41964195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1</a:t>
            </a:fld>
            <a:endParaRPr lang="en-US"/>
          </a:p>
        </p:txBody>
      </p:sp>
    </p:spTree>
    <p:extLst>
      <p:ext uri="{BB962C8B-B14F-4D97-AF65-F5344CB8AC3E}">
        <p14:creationId xmlns:p14="http://schemas.microsoft.com/office/powerpoint/2010/main" val="3862081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10</a:t>
            </a:fld>
            <a:endParaRPr lang="en-US"/>
          </a:p>
        </p:txBody>
      </p:sp>
    </p:spTree>
    <p:extLst>
      <p:ext uri="{BB962C8B-B14F-4D97-AF65-F5344CB8AC3E}">
        <p14:creationId xmlns:p14="http://schemas.microsoft.com/office/powerpoint/2010/main" val="13206514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11</a:t>
            </a:fld>
            <a:endParaRPr lang="en-US"/>
          </a:p>
        </p:txBody>
      </p:sp>
    </p:spTree>
    <p:extLst>
      <p:ext uri="{BB962C8B-B14F-4D97-AF65-F5344CB8AC3E}">
        <p14:creationId xmlns:p14="http://schemas.microsoft.com/office/powerpoint/2010/main" val="2186354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12</a:t>
            </a:fld>
            <a:endParaRPr lang="en-US"/>
          </a:p>
        </p:txBody>
      </p:sp>
    </p:spTree>
    <p:extLst>
      <p:ext uri="{BB962C8B-B14F-4D97-AF65-F5344CB8AC3E}">
        <p14:creationId xmlns:p14="http://schemas.microsoft.com/office/powerpoint/2010/main" val="2117541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13</a:t>
            </a:fld>
            <a:endParaRPr lang="en-US"/>
          </a:p>
        </p:txBody>
      </p:sp>
    </p:spTree>
    <p:extLst>
      <p:ext uri="{BB962C8B-B14F-4D97-AF65-F5344CB8AC3E}">
        <p14:creationId xmlns:p14="http://schemas.microsoft.com/office/powerpoint/2010/main" val="23997458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14</a:t>
            </a:fld>
            <a:endParaRPr lang="en-US"/>
          </a:p>
        </p:txBody>
      </p:sp>
    </p:spTree>
    <p:extLst>
      <p:ext uri="{BB962C8B-B14F-4D97-AF65-F5344CB8AC3E}">
        <p14:creationId xmlns:p14="http://schemas.microsoft.com/office/powerpoint/2010/main" val="1249738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15</a:t>
            </a:fld>
            <a:endParaRPr lang="en-US"/>
          </a:p>
        </p:txBody>
      </p:sp>
    </p:spTree>
    <p:extLst>
      <p:ext uri="{BB962C8B-B14F-4D97-AF65-F5344CB8AC3E}">
        <p14:creationId xmlns:p14="http://schemas.microsoft.com/office/powerpoint/2010/main" val="28294213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16</a:t>
            </a:fld>
            <a:endParaRPr lang="en-US"/>
          </a:p>
        </p:txBody>
      </p:sp>
    </p:spTree>
    <p:extLst>
      <p:ext uri="{BB962C8B-B14F-4D97-AF65-F5344CB8AC3E}">
        <p14:creationId xmlns:p14="http://schemas.microsoft.com/office/powerpoint/2010/main" val="32157829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17</a:t>
            </a:fld>
            <a:endParaRPr lang="en-US"/>
          </a:p>
        </p:txBody>
      </p:sp>
    </p:spTree>
    <p:extLst>
      <p:ext uri="{BB962C8B-B14F-4D97-AF65-F5344CB8AC3E}">
        <p14:creationId xmlns:p14="http://schemas.microsoft.com/office/powerpoint/2010/main" val="35863377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18</a:t>
            </a:fld>
            <a:endParaRPr lang="en-US"/>
          </a:p>
        </p:txBody>
      </p:sp>
    </p:spTree>
    <p:extLst>
      <p:ext uri="{BB962C8B-B14F-4D97-AF65-F5344CB8AC3E}">
        <p14:creationId xmlns:p14="http://schemas.microsoft.com/office/powerpoint/2010/main" val="23007930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19</a:t>
            </a:fld>
            <a:endParaRPr lang="en-US"/>
          </a:p>
        </p:txBody>
      </p:sp>
    </p:spTree>
    <p:extLst>
      <p:ext uri="{BB962C8B-B14F-4D97-AF65-F5344CB8AC3E}">
        <p14:creationId xmlns:p14="http://schemas.microsoft.com/office/powerpoint/2010/main" val="1815884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2</a:t>
            </a:fld>
            <a:endParaRPr lang="en-US"/>
          </a:p>
        </p:txBody>
      </p:sp>
    </p:spTree>
    <p:extLst>
      <p:ext uri="{BB962C8B-B14F-4D97-AF65-F5344CB8AC3E}">
        <p14:creationId xmlns:p14="http://schemas.microsoft.com/office/powerpoint/2010/main" val="42735049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20</a:t>
            </a:fld>
            <a:endParaRPr lang="en-US"/>
          </a:p>
        </p:txBody>
      </p:sp>
    </p:spTree>
    <p:extLst>
      <p:ext uri="{BB962C8B-B14F-4D97-AF65-F5344CB8AC3E}">
        <p14:creationId xmlns:p14="http://schemas.microsoft.com/office/powerpoint/2010/main" val="6926340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21</a:t>
            </a:fld>
            <a:endParaRPr lang="en-US"/>
          </a:p>
        </p:txBody>
      </p:sp>
    </p:spTree>
    <p:extLst>
      <p:ext uri="{BB962C8B-B14F-4D97-AF65-F5344CB8AC3E}">
        <p14:creationId xmlns:p14="http://schemas.microsoft.com/office/powerpoint/2010/main" val="14609429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22</a:t>
            </a:fld>
            <a:endParaRPr lang="en-US"/>
          </a:p>
        </p:txBody>
      </p:sp>
    </p:spTree>
    <p:extLst>
      <p:ext uri="{BB962C8B-B14F-4D97-AF65-F5344CB8AC3E}">
        <p14:creationId xmlns:p14="http://schemas.microsoft.com/office/powerpoint/2010/main" val="7642161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23</a:t>
            </a:fld>
            <a:endParaRPr lang="en-US"/>
          </a:p>
        </p:txBody>
      </p:sp>
    </p:spTree>
    <p:extLst>
      <p:ext uri="{BB962C8B-B14F-4D97-AF65-F5344CB8AC3E}">
        <p14:creationId xmlns:p14="http://schemas.microsoft.com/office/powerpoint/2010/main" val="35912039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24</a:t>
            </a:fld>
            <a:endParaRPr lang="en-US"/>
          </a:p>
        </p:txBody>
      </p:sp>
    </p:spTree>
    <p:extLst>
      <p:ext uri="{BB962C8B-B14F-4D97-AF65-F5344CB8AC3E}">
        <p14:creationId xmlns:p14="http://schemas.microsoft.com/office/powerpoint/2010/main" val="22941758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25</a:t>
            </a:fld>
            <a:endParaRPr lang="en-US"/>
          </a:p>
        </p:txBody>
      </p:sp>
    </p:spTree>
    <p:extLst>
      <p:ext uri="{BB962C8B-B14F-4D97-AF65-F5344CB8AC3E}">
        <p14:creationId xmlns:p14="http://schemas.microsoft.com/office/powerpoint/2010/main" val="12189421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26</a:t>
            </a:fld>
            <a:endParaRPr lang="en-US"/>
          </a:p>
        </p:txBody>
      </p:sp>
    </p:spTree>
    <p:extLst>
      <p:ext uri="{BB962C8B-B14F-4D97-AF65-F5344CB8AC3E}">
        <p14:creationId xmlns:p14="http://schemas.microsoft.com/office/powerpoint/2010/main" val="15162318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27</a:t>
            </a:fld>
            <a:endParaRPr lang="en-US"/>
          </a:p>
        </p:txBody>
      </p:sp>
    </p:spTree>
    <p:extLst>
      <p:ext uri="{BB962C8B-B14F-4D97-AF65-F5344CB8AC3E}">
        <p14:creationId xmlns:p14="http://schemas.microsoft.com/office/powerpoint/2010/main" val="11952695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28</a:t>
            </a:fld>
            <a:endParaRPr lang="en-US"/>
          </a:p>
        </p:txBody>
      </p:sp>
    </p:spTree>
    <p:extLst>
      <p:ext uri="{BB962C8B-B14F-4D97-AF65-F5344CB8AC3E}">
        <p14:creationId xmlns:p14="http://schemas.microsoft.com/office/powerpoint/2010/main" val="30530284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29</a:t>
            </a:fld>
            <a:endParaRPr lang="en-US"/>
          </a:p>
        </p:txBody>
      </p:sp>
    </p:spTree>
    <p:extLst>
      <p:ext uri="{BB962C8B-B14F-4D97-AF65-F5344CB8AC3E}">
        <p14:creationId xmlns:p14="http://schemas.microsoft.com/office/powerpoint/2010/main" val="2742653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3</a:t>
            </a:fld>
            <a:endParaRPr lang="en-US"/>
          </a:p>
        </p:txBody>
      </p:sp>
    </p:spTree>
    <p:extLst>
      <p:ext uri="{BB962C8B-B14F-4D97-AF65-F5344CB8AC3E}">
        <p14:creationId xmlns:p14="http://schemas.microsoft.com/office/powerpoint/2010/main" val="10844600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30</a:t>
            </a:fld>
            <a:endParaRPr lang="en-US"/>
          </a:p>
        </p:txBody>
      </p:sp>
    </p:spTree>
    <p:extLst>
      <p:ext uri="{BB962C8B-B14F-4D97-AF65-F5344CB8AC3E}">
        <p14:creationId xmlns:p14="http://schemas.microsoft.com/office/powerpoint/2010/main" val="41916230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31</a:t>
            </a:fld>
            <a:endParaRPr lang="en-US"/>
          </a:p>
        </p:txBody>
      </p:sp>
    </p:spTree>
    <p:extLst>
      <p:ext uri="{BB962C8B-B14F-4D97-AF65-F5344CB8AC3E}">
        <p14:creationId xmlns:p14="http://schemas.microsoft.com/office/powerpoint/2010/main" val="30250210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32</a:t>
            </a:fld>
            <a:endParaRPr lang="en-US"/>
          </a:p>
        </p:txBody>
      </p:sp>
    </p:spTree>
    <p:extLst>
      <p:ext uri="{BB962C8B-B14F-4D97-AF65-F5344CB8AC3E}">
        <p14:creationId xmlns:p14="http://schemas.microsoft.com/office/powerpoint/2010/main" val="19747318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33</a:t>
            </a:fld>
            <a:endParaRPr lang="en-US"/>
          </a:p>
        </p:txBody>
      </p:sp>
    </p:spTree>
    <p:extLst>
      <p:ext uri="{BB962C8B-B14F-4D97-AF65-F5344CB8AC3E}">
        <p14:creationId xmlns:p14="http://schemas.microsoft.com/office/powerpoint/2010/main" val="36396007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34</a:t>
            </a:fld>
            <a:endParaRPr lang="en-US"/>
          </a:p>
        </p:txBody>
      </p:sp>
    </p:spTree>
    <p:extLst>
      <p:ext uri="{BB962C8B-B14F-4D97-AF65-F5344CB8AC3E}">
        <p14:creationId xmlns:p14="http://schemas.microsoft.com/office/powerpoint/2010/main" val="21279435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35</a:t>
            </a:fld>
            <a:endParaRPr lang="en-US"/>
          </a:p>
        </p:txBody>
      </p:sp>
    </p:spTree>
    <p:extLst>
      <p:ext uri="{BB962C8B-B14F-4D97-AF65-F5344CB8AC3E}">
        <p14:creationId xmlns:p14="http://schemas.microsoft.com/office/powerpoint/2010/main" val="34163501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36</a:t>
            </a:fld>
            <a:endParaRPr lang="en-US"/>
          </a:p>
        </p:txBody>
      </p:sp>
    </p:spTree>
    <p:extLst>
      <p:ext uri="{BB962C8B-B14F-4D97-AF65-F5344CB8AC3E}">
        <p14:creationId xmlns:p14="http://schemas.microsoft.com/office/powerpoint/2010/main" val="1382890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37</a:t>
            </a:fld>
            <a:endParaRPr lang="en-US"/>
          </a:p>
        </p:txBody>
      </p:sp>
    </p:spTree>
    <p:extLst>
      <p:ext uri="{BB962C8B-B14F-4D97-AF65-F5344CB8AC3E}">
        <p14:creationId xmlns:p14="http://schemas.microsoft.com/office/powerpoint/2010/main" val="13995484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38</a:t>
            </a:fld>
            <a:endParaRPr lang="en-US"/>
          </a:p>
        </p:txBody>
      </p:sp>
    </p:spTree>
    <p:extLst>
      <p:ext uri="{BB962C8B-B14F-4D97-AF65-F5344CB8AC3E}">
        <p14:creationId xmlns:p14="http://schemas.microsoft.com/office/powerpoint/2010/main" val="14561538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39</a:t>
            </a:fld>
            <a:endParaRPr lang="en-US"/>
          </a:p>
        </p:txBody>
      </p:sp>
    </p:spTree>
    <p:extLst>
      <p:ext uri="{BB962C8B-B14F-4D97-AF65-F5344CB8AC3E}">
        <p14:creationId xmlns:p14="http://schemas.microsoft.com/office/powerpoint/2010/main" val="3744145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4</a:t>
            </a:fld>
            <a:endParaRPr lang="en-US"/>
          </a:p>
        </p:txBody>
      </p:sp>
    </p:spTree>
    <p:extLst>
      <p:ext uri="{BB962C8B-B14F-4D97-AF65-F5344CB8AC3E}">
        <p14:creationId xmlns:p14="http://schemas.microsoft.com/office/powerpoint/2010/main" val="21000465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40</a:t>
            </a:fld>
            <a:endParaRPr lang="en-US"/>
          </a:p>
        </p:txBody>
      </p:sp>
    </p:spTree>
    <p:extLst>
      <p:ext uri="{BB962C8B-B14F-4D97-AF65-F5344CB8AC3E}">
        <p14:creationId xmlns:p14="http://schemas.microsoft.com/office/powerpoint/2010/main" val="10331715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41</a:t>
            </a:fld>
            <a:endParaRPr lang="en-US"/>
          </a:p>
        </p:txBody>
      </p:sp>
    </p:spTree>
    <p:extLst>
      <p:ext uri="{BB962C8B-B14F-4D97-AF65-F5344CB8AC3E}">
        <p14:creationId xmlns:p14="http://schemas.microsoft.com/office/powerpoint/2010/main" val="5402090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42</a:t>
            </a:fld>
            <a:endParaRPr lang="en-US"/>
          </a:p>
        </p:txBody>
      </p:sp>
    </p:spTree>
    <p:extLst>
      <p:ext uri="{BB962C8B-B14F-4D97-AF65-F5344CB8AC3E}">
        <p14:creationId xmlns:p14="http://schemas.microsoft.com/office/powerpoint/2010/main" val="6375048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44</a:t>
            </a:fld>
            <a:endParaRPr lang="en-US"/>
          </a:p>
        </p:txBody>
      </p:sp>
    </p:spTree>
    <p:extLst>
      <p:ext uri="{BB962C8B-B14F-4D97-AF65-F5344CB8AC3E}">
        <p14:creationId xmlns:p14="http://schemas.microsoft.com/office/powerpoint/2010/main" val="24734854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45</a:t>
            </a:fld>
            <a:endParaRPr lang="en-US"/>
          </a:p>
        </p:txBody>
      </p:sp>
    </p:spTree>
    <p:extLst>
      <p:ext uri="{BB962C8B-B14F-4D97-AF65-F5344CB8AC3E}">
        <p14:creationId xmlns:p14="http://schemas.microsoft.com/office/powerpoint/2010/main" val="3657973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5</a:t>
            </a:fld>
            <a:endParaRPr lang="en-US"/>
          </a:p>
        </p:txBody>
      </p:sp>
    </p:spTree>
    <p:extLst>
      <p:ext uri="{BB962C8B-B14F-4D97-AF65-F5344CB8AC3E}">
        <p14:creationId xmlns:p14="http://schemas.microsoft.com/office/powerpoint/2010/main" val="997360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6</a:t>
            </a:fld>
            <a:endParaRPr lang="en-US"/>
          </a:p>
        </p:txBody>
      </p:sp>
    </p:spTree>
    <p:extLst>
      <p:ext uri="{BB962C8B-B14F-4D97-AF65-F5344CB8AC3E}">
        <p14:creationId xmlns:p14="http://schemas.microsoft.com/office/powerpoint/2010/main" val="2947851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7</a:t>
            </a:fld>
            <a:endParaRPr lang="en-US"/>
          </a:p>
        </p:txBody>
      </p:sp>
    </p:spTree>
    <p:extLst>
      <p:ext uri="{BB962C8B-B14F-4D97-AF65-F5344CB8AC3E}">
        <p14:creationId xmlns:p14="http://schemas.microsoft.com/office/powerpoint/2010/main" val="3849906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8</a:t>
            </a:fld>
            <a:endParaRPr lang="en-US"/>
          </a:p>
        </p:txBody>
      </p:sp>
    </p:spTree>
    <p:extLst>
      <p:ext uri="{BB962C8B-B14F-4D97-AF65-F5344CB8AC3E}">
        <p14:creationId xmlns:p14="http://schemas.microsoft.com/office/powerpoint/2010/main" val="711984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F379DF-A034-4CF6-9965-1F89D07599F4}" type="slidenum">
              <a:rPr lang="en-US" smtClean="0"/>
              <a:t>9</a:t>
            </a:fld>
            <a:endParaRPr lang="en-US"/>
          </a:p>
        </p:txBody>
      </p:sp>
    </p:spTree>
    <p:extLst>
      <p:ext uri="{BB962C8B-B14F-4D97-AF65-F5344CB8AC3E}">
        <p14:creationId xmlns:p14="http://schemas.microsoft.com/office/powerpoint/2010/main" val="4054579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0" indent="0">
              <a:buClr>
                <a:schemeClr val="accent1"/>
              </a:buClr>
              <a:buFont typeface="Arial"/>
              <a:buNone/>
              <a:defRPr>
                <a:solidFill>
                  <a:srgbClr val="FFFFFF"/>
                </a:solidFill>
              </a:defRPr>
            </a:lvl1pPr>
            <a:lvl2pPr marL="609585" indent="0">
              <a:buClr>
                <a:schemeClr val="accent1"/>
              </a:buClr>
              <a:buFont typeface="Arial"/>
              <a:buNone/>
              <a:defRPr>
                <a:solidFill>
                  <a:srgbClr val="FFFFFF"/>
                </a:solidFill>
              </a:defRPr>
            </a:lvl2pPr>
            <a:lvl3pPr marL="1219170" indent="0">
              <a:buClr>
                <a:schemeClr val="accent1"/>
              </a:buClr>
              <a:buFont typeface="Arial"/>
              <a:buNone/>
              <a:defRPr>
                <a:solidFill>
                  <a:srgbClr val="FFFFFF"/>
                </a:solidFill>
              </a:defRPr>
            </a:lvl3pPr>
            <a:lvl4pPr marL="1828754" indent="0">
              <a:buClr>
                <a:schemeClr val="accent1"/>
              </a:buClr>
              <a:buFont typeface="Arial"/>
              <a:buNone/>
              <a:defRPr>
                <a:solidFill>
                  <a:srgbClr val="FFFFFF"/>
                </a:solidFill>
              </a:defRPr>
            </a:lvl4pPr>
            <a:lvl5pPr marL="2438339" indent="0">
              <a:buClr>
                <a:schemeClr val="accent1"/>
              </a:buClr>
              <a:buFont typeface="Arial"/>
              <a:buNone/>
              <a:defRPr>
                <a:solidFill>
                  <a:srgbClr val="FFFFFF"/>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32449281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3">
    <p:spTree>
      <p:nvGrpSpPr>
        <p:cNvPr id="1" name=""/>
        <p:cNvGrpSpPr/>
        <p:nvPr/>
      </p:nvGrpSpPr>
      <p:grpSpPr>
        <a:xfrm>
          <a:off x="0" y="0"/>
          <a:ext cx="0" cy="0"/>
          <a:chOff x="0" y="0"/>
          <a:chExt cx="0" cy="0"/>
        </a:xfrm>
      </p:grpSpPr>
      <p:sp>
        <p:nvSpPr>
          <p:cNvPr id="2" name="Title 1"/>
          <p:cNvSpPr>
            <a:spLocks noGrp="1"/>
          </p:cNvSpPr>
          <p:nvPr>
            <p:ph type="ctrTitle"/>
          </p:nvPr>
        </p:nvSpPr>
        <p:spPr>
          <a:xfrm>
            <a:off x="1381760" y="2130426"/>
            <a:ext cx="10363200" cy="1470025"/>
          </a:xfrm>
        </p:spPr>
        <p:txBody>
          <a:bodyPr>
            <a:noAutofit/>
          </a:bodyPr>
          <a:lstStyle>
            <a:lvl1pPr algn="r">
              <a:defRPr sz="7200">
                <a:latin typeface="Intel Clear"/>
                <a:cs typeface="Intel Clear"/>
              </a:defRPr>
            </a:lvl1pPr>
          </a:lstStyle>
          <a:p>
            <a:r>
              <a:rPr lang="en-US" smtClean="0"/>
              <a:t>Click to edit Master title style</a:t>
            </a:r>
            <a:endParaRPr lang="en-US"/>
          </a:p>
        </p:txBody>
      </p:sp>
      <p:sp>
        <p:nvSpPr>
          <p:cNvPr id="3" name="Subtitle 2"/>
          <p:cNvSpPr>
            <a:spLocks noGrp="1"/>
          </p:cNvSpPr>
          <p:nvPr>
            <p:ph type="subTitle" idx="1"/>
          </p:nvPr>
        </p:nvSpPr>
        <p:spPr>
          <a:xfrm>
            <a:off x="2289387" y="5359400"/>
            <a:ext cx="9448800" cy="899160"/>
          </a:xfrm>
        </p:spPr>
        <p:txBody>
          <a:bodyPr>
            <a:normAutofit/>
          </a:bodyPr>
          <a:lstStyle>
            <a:lvl1pPr marL="0" indent="0" algn="r">
              <a:buNone/>
              <a:defRPr sz="2400">
                <a:solidFill>
                  <a:srgbClr val="0071C5"/>
                </a:solidFill>
                <a:latin typeface="Intel Clear"/>
                <a:cs typeface="Intel Clear"/>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85293461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Divider Slide 1">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48" y="4533900"/>
            <a:ext cx="12192647" cy="2324099"/>
          </a:xfrm>
          <a:prstGeom prst="rect">
            <a:avLst/>
          </a:prstGeom>
        </p:spPr>
      </p:pic>
      <p:sp>
        <p:nvSpPr>
          <p:cNvPr id="7" name="Rectangle 6"/>
          <p:cNvSpPr/>
          <p:nvPr/>
        </p:nvSpPr>
        <p:spPr>
          <a:xfrm>
            <a:off x="0" y="1"/>
            <a:ext cx="12192000" cy="47625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a:ln>
                <a:solidFill>
                  <a:schemeClr val="tx1"/>
                </a:solidFill>
              </a:ln>
              <a:solidFill>
                <a:schemeClr val="tx1"/>
              </a:solidFill>
              <a:latin typeface="Intel Clear"/>
              <a:cs typeface="Intel Clear"/>
            </a:endParaRPr>
          </a:p>
        </p:txBody>
      </p:sp>
      <p:sp>
        <p:nvSpPr>
          <p:cNvPr id="2" name="Title 1"/>
          <p:cNvSpPr>
            <a:spLocks noGrp="1"/>
          </p:cNvSpPr>
          <p:nvPr>
            <p:ph type="title" hasCustomPrompt="1"/>
          </p:nvPr>
        </p:nvSpPr>
        <p:spPr>
          <a:xfrm>
            <a:off x="609600" y="2514601"/>
            <a:ext cx="8636000" cy="1362075"/>
          </a:xfrm>
          <a:prstGeom prst="rect">
            <a:avLst/>
          </a:prstGeom>
        </p:spPr>
        <p:txBody>
          <a:bodyPr anchor="ctr" anchorCtr="0"/>
          <a:lstStyle>
            <a:lvl1pPr algn="l">
              <a:lnSpc>
                <a:spcPct val="100000"/>
              </a:lnSpc>
              <a:defRPr sz="5067" b="0" i="0" cap="none">
                <a:solidFill>
                  <a:schemeClr val="accent3"/>
                </a:solidFill>
                <a:latin typeface="Intel Clear"/>
                <a:cs typeface="Intel Clear"/>
              </a:defRPr>
            </a:lvl1pPr>
          </a:lstStyle>
          <a:p>
            <a:r>
              <a:rPr lang="en-US" dirty="0" smtClean="0"/>
              <a:t>Click To Edit Section Divider title Style</a:t>
            </a:r>
            <a:endParaRPr lang="en-US" dirty="0"/>
          </a:p>
        </p:txBody>
      </p:sp>
      <p:pic>
        <p:nvPicPr>
          <p:cNvPr id="6" name="Picture 5" descr="Intel_Blu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3400" y="5958087"/>
            <a:ext cx="952401" cy="676205"/>
          </a:xfrm>
          <a:prstGeom prst="rect">
            <a:avLst/>
          </a:prstGeom>
        </p:spPr>
      </p:pic>
    </p:spTree>
    <p:extLst>
      <p:ext uri="{BB962C8B-B14F-4D97-AF65-F5344CB8AC3E}">
        <p14:creationId xmlns:p14="http://schemas.microsoft.com/office/powerpoint/2010/main" val="901267555"/>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9D2BD3E-E015-4A7C-B8D2-381650A20482}" type="datetimeFigureOut">
              <a:rPr lang="en-US" smtClean="0"/>
              <a:t>8/3/2016</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1AF0447A-16EF-4E6D-AB89-3BD1D3585C91}" type="slidenum">
              <a:rPr lang="en-US" smtClean="0"/>
              <a:t>‹#›</a:t>
            </a:fld>
            <a:endParaRPr lang="en-US"/>
          </a:p>
        </p:txBody>
      </p:sp>
    </p:spTree>
    <p:extLst>
      <p:ext uri="{BB962C8B-B14F-4D97-AF65-F5344CB8AC3E}">
        <p14:creationId xmlns:p14="http://schemas.microsoft.com/office/powerpoint/2010/main" val="1644163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9D2BD3E-E015-4A7C-B8D2-381650A20482}" type="datetimeFigureOut">
              <a:rPr lang="en-US" smtClean="0"/>
              <a:t>8/3/2016</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1AF0447A-16EF-4E6D-AB89-3BD1D3585C91}" type="slidenum">
              <a:rPr lang="en-US" smtClean="0"/>
              <a:t>‹#›</a:t>
            </a:fld>
            <a:endParaRPr lang="en-US"/>
          </a:p>
        </p:txBody>
      </p:sp>
    </p:spTree>
    <p:extLst>
      <p:ext uri="{BB962C8B-B14F-4D97-AF65-F5344CB8AC3E}">
        <p14:creationId xmlns:p14="http://schemas.microsoft.com/office/powerpoint/2010/main" val="3633566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3">
    <p:spTree>
      <p:nvGrpSpPr>
        <p:cNvPr id="1" name=""/>
        <p:cNvGrpSpPr/>
        <p:nvPr/>
      </p:nvGrpSpPr>
      <p:grpSpPr>
        <a:xfrm>
          <a:off x="0" y="0"/>
          <a:ext cx="0" cy="0"/>
          <a:chOff x="0" y="0"/>
          <a:chExt cx="0" cy="0"/>
        </a:xfrm>
      </p:grpSpPr>
      <p:sp>
        <p:nvSpPr>
          <p:cNvPr id="2" name="Title 1"/>
          <p:cNvSpPr>
            <a:spLocks noGrp="1"/>
          </p:cNvSpPr>
          <p:nvPr>
            <p:ph type="ctrTitle"/>
          </p:nvPr>
        </p:nvSpPr>
        <p:spPr>
          <a:xfrm>
            <a:off x="1381760" y="2130426"/>
            <a:ext cx="10363200" cy="1470025"/>
          </a:xfrm>
        </p:spPr>
        <p:txBody>
          <a:bodyPr>
            <a:noAutofit/>
          </a:bodyPr>
          <a:lstStyle>
            <a:lvl1pPr algn="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2289387" y="5359400"/>
            <a:ext cx="9448800" cy="899160"/>
          </a:xfrm>
        </p:spPr>
        <p:txBody>
          <a:bodyPr>
            <a:normAutofit/>
          </a:bodyPr>
          <a:lstStyle>
            <a:lvl1pPr marL="0" indent="0" algn="r">
              <a:buNone/>
              <a:defRPr sz="2400">
                <a:solidFill>
                  <a:srgbClr val="0071C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0315576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Divider Slide 1">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48" y="4533900"/>
            <a:ext cx="12192647" cy="2324099"/>
          </a:xfrm>
          <a:prstGeom prst="rect">
            <a:avLst/>
          </a:prstGeom>
        </p:spPr>
      </p:pic>
      <p:sp>
        <p:nvSpPr>
          <p:cNvPr id="7" name="Rectangle 6"/>
          <p:cNvSpPr/>
          <p:nvPr/>
        </p:nvSpPr>
        <p:spPr>
          <a:xfrm>
            <a:off x="0" y="1"/>
            <a:ext cx="12192000" cy="47625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a:ln>
                <a:solidFill>
                  <a:schemeClr val="tx1"/>
                </a:solidFill>
              </a:ln>
              <a:solidFill>
                <a:schemeClr val="tx1"/>
              </a:solidFill>
              <a:latin typeface="Intel Clear"/>
              <a:cs typeface="Intel Clear"/>
            </a:endParaRPr>
          </a:p>
        </p:txBody>
      </p:sp>
      <p:sp>
        <p:nvSpPr>
          <p:cNvPr id="2" name="Title 1"/>
          <p:cNvSpPr>
            <a:spLocks noGrp="1"/>
          </p:cNvSpPr>
          <p:nvPr>
            <p:ph type="title" hasCustomPrompt="1"/>
          </p:nvPr>
        </p:nvSpPr>
        <p:spPr>
          <a:xfrm>
            <a:off x="609600" y="2514601"/>
            <a:ext cx="8636000" cy="1362075"/>
          </a:xfrm>
          <a:prstGeom prst="rect">
            <a:avLst/>
          </a:prstGeom>
        </p:spPr>
        <p:txBody>
          <a:bodyPr anchor="ctr" anchorCtr="0"/>
          <a:lstStyle>
            <a:lvl1pPr algn="l">
              <a:lnSpc>
                <a:spcPct val="100000"/>
              </a:lnSpc>
              <a:defRPr sz="5067" b="0" i="0" cap="none">
                <a:solidFill>
                  <a:schemeClr val="accent3"/>
                </a:solidFill>
                <a:latin typeface="Intel Clear"/>
                <a:cs typeface="Intel Clear"/>
              </a:defRPr>
            </a:lvl1pPr>
          </a:lstStyle>
          <a:p>
            <a:r>
              <a:rPr lang="en-US" dirty="0" smtClean="0"/>
              <a:t>Click To Edit Section Divider title Style</a:t>
            </a:r>
            <a:endParaRPr lang="en-US" dirty="0"/>
          </a:p>
        </p:txBody>
      </p:sp>
      <p:pic>
        <p:nvPicPr>
          <p:cNvPr id="8" name="Picture 7" descr="Intel_Blu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3040" y="6025199"/>
            <a:ext cx="952401" cy="676205"/>
          </a:xfrm>
          <a:prstGeom prst="rect">
            <a:avLst/>
          </a:prstGeom>
        </p:spPr>
      </p:pic>
    </p:spTree>
    <p:extLst>
      <p:ext uri="{BB962C8B-B14F-4D97-AF65-F5344CB8AC3E}">
        <p14:creationId xmlns:p14="http://schemas.microsoft.com/office/powerpoint/2010/main" val="2978644496"/>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Final Slide">
    <p:bg>
      <p:bgPr>
        <a:solidFill>
          <a:schemeClr val="tx1"/>
        </a:solidFill>
        <a:effectLst/>
      </p:bgPr>
    </p:bg>
    <p:spTree>
      <p:nvGrpSpPr>
        <p:cNvPr id="1" name=""/>
        <p:cNvGrpSpPr/>
        <p:nvPr/>
      </p:nvGrpSpPr>
      <p:grpSpPr>
        <a:xfrm>
          <a:off x="0" y="0"/>
          <a:ext cx="0" cy="0"/>
          <a:chOff x="0" y="0"/>
          <a:chExt cx="0" cy="0"/>
        </a:xfrm>
      </p:grpSpPr>
      <p:pic>
        <p:nvPicPr>
          <p:cNvPr id="16" name="Picture 15" descr="Intel_Blu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0278" y="2298700"/>
            <a:ext cx="3999253" cy="2832805"/>
          </a:xfrm>
          <a:prstGeom prst="rect">
            <a:avLst/>
          </a:prstGeom>
        </p:spPr>
      </p:pic>
    </p:spTree>
    <p:extLst>
      <p:ext uri="{BB962C8B-B14F-4D97-AF65-F5344CB8AC3E}">
        <p14:creationId xmlns:p14="http://schemas.microsoft.com/office/powerpoint/2010/main" val="22740587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column content blu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09600" y="1600201"/>
            <a:ext cx="5283200" cy="4525963"/>
          </a:xfrm>
        </p:spPr>
        <p:txBody>
          <a:bodyPr>
            <a:normAutofit/>
          </a:bodyPr>
          <a:lstStyle>
            <a:lvl1pPr marL="311143" indent="-311143">
              <a:buClr>
                <a:schemeClr val="bg1"/>
              </a:buClr>
              <a:buFont typeface="Arial"/>
              <a:buChar char="•"/>
              <a:defRPr sz="3200">
                <a:solidFill>
                  <a:srgbClr val="FFFFFF"/>
                </a:solidFill>
              </a:defRPr>
            </a:lvl1pPr>
            <a:lvl2pPr marL="920728" indent="-311143">
              <a:buClr>
                <a:schemeClr val="bg1"/>
              </a:buClr>
              <a:buFont typeface="Arial"/>
              <a:buChar char="•"/>
              <a:defRPr sz="2667">
                <a:solidFill>
                  <a:srgbClr val="FFFFFF"/>
                </a:solidFill>
              </a:defRPr>
            </a:lvl2pPr>
            <a:lvl3pPr marL="1449881" indent="-230712">
              <a:buClr>
                <a:schemeClr val="bg1"/>
              </a:buClr>
              <a:buFont typeface="Arial"/>
              <a:buChar char="•"/>
              <a:defRPr sz="2400">
                <a:solidFill>
                  <a:srgbClr val="FFFFFF"/>
                </a:solidFill>
              </a:defRPr>
            </a:lvl3pPr>
            <a:lvl4pPr marL="2059466" indent="-230712">
              <a:buClr>
                <a:schemeClr val="bg1"/>
              </a:buClr>
              <a:buFont typeface="Arial"/>
              <a:buChar char="•"/>
              <a:defRPr sz="2133">
                <a:solidFill>
                  <a:srgbClr val="FFFFFF"/>
                </a:solidFill>
              </a:defRPr>
            </a:lvl4pPr>
            <a:lvl5pPr marL="2669051" indent="-230712">
              <a:buClr>
                <a:schemeClr val="bg1"/>
              </a:buClr>
              <a:buFont typeface="Arial"/>
              <a:buChar char="•"/>
              <a:defRPr sz="2133">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4"/>
          </p:nvPr>
        </p:nvSpPr>
        <p:spPr>
          <a:xfrm>
            <a:off x="9130453" y="6300152"/>
            <a:ext cx="2844800" cy="365125"/>
          </a:xfrm>
          <a:prstGeom prst="rect">
            <a:avLst/>
          </a:prstGeom>
        </p:spPr>
        <p:txBody>
          <a:bodyPr/>
          <a:lstStyle>
            <a:lvl1pPr algn="r">
              <a:defRPr sz="1467">
                <a:solidFill>
                  <a:schemeClr val="bg1"/>
                </a:solidFill>
                <a:latin typeface="Verdana"/>
                <a:cs typeface="Verdana"/>
              </a:defRPr>
            </a:lvl1pPr>
          </a:lstStyle>
          <a:p>
            <a:fld id="{6A174EDC-730F-0E4F-8F7E-AD594D963D71}" type="slidenum">
              <a:rPr lang="en-US"/>
              <a:pPr/>
              <a:t>‹#›</a:t>
            </a:fld>
            <a:endParaRPr lang="en-US"/>
          </a:p>
        </p:txBody>
      </p:sp>
      <p:sp>
        <p:nvSpPr>
          <p:cNvPr id="6" name="Content Placeholder 2"/>
          <p:cNvSpPr>
            <a:spLocks noGrp="1"/>
          </p:cNvSpPr>
          <p:nvPr>
            <p:ph idx="10"/>
          </p:nvPr>
        </p:nvSpPr>
        <p:spPr>
          <a:xfrm>
            <a:off x="6316133" y="1600201"/>
            <a:ext cx="5283200" cy="4525963"/>
          </a:xfrm>
        </p:spPr>
        <p:txBody>
          <a:bodyPr>
            <a:normAutofit/>
          </a:bodyPr>
          <a:lstStyle>
            <a:lvl1pPr marL="311143" indent="-311143">
              <a:buClr>
                <a:schemeClr val="bg1"/>
              </a:buClr>
              <a:buFont typeface="Arial"/>
              <a:buChar char="•"/>
              <a:defRPr sz="3200">
                <a:solidFill>
                  <a:srgbClr val="FFFFFF"/>
                </a:solidFill>
              </a:defRPr>
            </a:lvl1pPr>
            <a:lvl2pPr marL="920728" indent="-311143">
              <a:buClr>
                <a:schemeClr val="bg1"/>
              </a:buClr>
              <a:buFont typeface="Arial"/>
              <a:buChar char="•"/>
              <a:defRPr sz="2667">
                <a:solidFill>
                  <a:srgbClr val="FFFFFF"/>
                </a:solidFill>
              </a:defRPr>
            </a:lvl2pPr>
            <a:lvl3pPr marL="1449881" indent="-230712">
              <a:buClr>
                <a:schemeClr val="bg1"/>
              </a:buClr>
              <a:buFont typeface="Arial"/>
              <a:buChar char="•"/>
              <a:defRPr sz="2400">
                <a:solidFill>
                  <a:srgbClr val="FFFFFF"/>
                </a:solidFill>
              </a:defRPr>
            </a:lvl3pPr>
            <a:lvl4pPr marL="2059466" indent="-230712">
              <a:buClr>
                <a:schemeClr val="bg1"/>
              </a:buClr>
              <a:buFont typeface="Arial"/>
              <a:buChar char="•"/>
              <a:defRPr sz="2133">
                <a:solidFill>
                  <a:srgbClr val="FFFFFF"/>
                </a:solidFill>
              </a:defRPr>
            </a:lvl4pPr>
            <a:lvl5pPr marL="2669051" indent="-230712">
              <a:buClr>
                <a:schemeClr val="bg1"/>
              </a:buClr>
              <a:buFont typeface="Arial"/>
              <a:buChar char="•"/>
              <a:defRPr sz="2133">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5716478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column content white">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267">
                <a:latin typeface="Intel Clear"/>
                <a:cs typeface="Intel Clear"/>
              </a:defRPr>
            </a:lvl1pPr>
          </a:lstStyle>
          <a:p>
            <a:r>
              <a:rPr lang="en-US" smtClean="0"/>
              <a:t>Click to edit Master title style</a:t>
            </a:r>
            <a:endParaRPr lang="en-US"/>
          </a:p>
        </p:txBody>
      </p:sp>
      <p:sp>
        <p:nvSpPr>
          <p:cNvPr id="3" name="Content Placeholder 2"/>
          <p:cNvSpPr>
            <a:spLocks noGrp="1"/>
          </p:cNvSpPr>
          <p:nvPr>
            <p:ph idx="1"/>
          </p:nvPr>
        </p:nvSpPr>
        <p:spPr/>
        <p:txBody>
          <a:bodyPr/>
          <a:lstStyle>
            <a:lvl1pPr marL="311143" indent="-311143">
              <a:buClr>
                <a:schemeClr val="accent1"/>
              </a:buClr>
              <a:buFont typeface="Wingdings" charset="2"/>
              <a:buChar char="§"/>
              <a:defRPr sz="3733">
                <a:solidFill>
                  <a:schemeClr val="tx1"/>
                </a:solidFill>
                <a:latin typeface="Intel Clear"/>
                <a:cs typeface="Intel Clear"/>
              </a:defRPr>
            </a:lvl1pPr>
            <a:lvl2pPr marL="920728" indent="-311143">
              <a:buClr>
                <a:schemeClr val="accent1"/>
              </a:buClr>
              <a:buFont typeface="Wingdings" charset="2"/>
              <a:buChar char="§"/>
              <a:defRPr sz="2400">
                <a:solidFill>
                  <a:schemeClr val="tx1"/>
                </a:solidFill>
                <a:latin typeface="Intel Clear"/>
                <a:cs typeface="Intel Clear"/>
              </a:defRPr>
            </a:lvl2pPr>
            <a:lvl3pPr marL="1449881" indent="-230712">
              <a:buClr>
                <a:schemeClr val="accent1"/>
              </a:buClr>
              <a:buFont typeface="Wingdings" charset="2"/>
              <a:buChar char="§"/>
              <a:defRPr sz="2400">
                <a:solidFill>
                  <a:schemeClr val="tx1"/>
                </a:solidFill>
                <a:latin typeface="Intel Clear"/>
                <a:cs typeface="Intel Clear"/>
              </a:defRPr>
            </a:lvl3pPr>
            <a:lvl4pPr marL="2059466" indent="-230712">
              <a:buClr>
                <a:schemeClr val="accent1"/>
              </a:buClr>
              <a:buFont typeface="Wingdings" charset="2"/>
              <a:buChar char="§"/>
              <a:defRPr sz="2400">
                <a:solidFill>
                  <a:schemeClr val="tx1"/>
                </a:solidFill>
                <a:latin typeface="Intel Clear"/>
                <a:cs typeface="Intel Clear"/>
              </a:defRPr>
            </a:lvl4pPr>
            <a:lvl5pPr marL="2669051" indent="-230712">
              <a:buClr>
                <a:schemeClr val="accent1"/>
              </a:buClr>
              <a:buFont typeface="Wingdings" charset="2"/>
              <a:buChar char="§"/>
              <a:defRPr sz="2400">
                <a:solidFill>
                  <a:schemeClr val="tx1"/>
                </a:solidFill>
                <a:latin typeface="Intel Clear"/>
                <a:cs typeface="Intel Cle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4"/>
          </p:nvPr>
        </p:nvSpPr>
        <p:spPr>
          <a:xfrm>
            <a:off x="1068836" y="6223428"/>
            <a:ext cx="612987" cy="365125"/>
          </a:xfrm>
          <a:prstGeom prst="rect">
            <a:avLst/>
          </a:prstGeom>
        </p:spPr>
        <p:txBody>
          <a:bodyPr/>
          <a:lstStyle>
            <a:lvl1pPr algn="r">
              <a:defRPr sz="1467">
                <a:solidFill>
                  <a:srgbClr val="000000"/>
                </a:solidFill>
                <a:latin typeface="Intel Clear"/>
                <a:cs typeface="Intel Clear"/>
              </a:defRPr>
            </a:lvl1pPr>
          </a:lstStyle>
          <a:p>
            <a:fld id="{6A174EDC-730F-0E4F-8F7E-AD594D963D71}" type="slidenum">
              <a:rPr lang="en-US" smtClean="0"/>
              <a:pPr/>
              <a:t>‹#›</a:t>
            </a:fld>
            <a:endParaRPr lang="en-US" dirty="0"/>
          </a:p>
        </p:txBody>
      </p:sp>
    </p:spTree>
    <p:extLst>
      <p:ext uri="{BB962C8B-B14F-4D97-AF65-F5344CB8AC3E}">
        <p14:creationId xmlns:p14="http://schemas.microsoft.com/office/powerpoint/2010/main" val="51582569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column content white">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267">
                <a:latin typeface="Intel Clear"/>
                <a:cs typeface="Intel Clear"/>
              </a:defRPr>
            </a:lvl1pPr>
          </a:lstStyle>
          <a:p>
            <a:r>
              <a:rPr lang="en-US" smtClean="0"/>
              <a:t>Click to edit Master title style</a:t>
            </a:r>
            <a:endParaRPr lang="en-US"/>
          </a:p>
        </p:txBody>
      </p:sp>
      <p:sp>
        <p:nvSpPr>
          <p:cNvPr id="3" name="Content Placeholder 2"/>
          <p:cNvSpPr>
            <a:spLocks noGrp="1"/>
          </p:cNvSpPr>
          <p:nvPr>
            <p:ph idx="1"/>
          </p:nvPr>
        </p:nvSpPr>
        <p:spPr>
          <a:xfrm>
            <a:off x="609600" y="1600201"/>
            <a:ext cx="5283200" cy="4525963"/>
          </a:xfrm>
        </p:spPr>
        <p:txBody>
          <a:bodyPr>
            <a:normAutofit/>
          </a:bodyPr>
          <a:lstStyle>
            <a:lvl1pPr marL="311143" indent="-311143">
              <a:buClr>
                <a:schemeClr val="accent1"/>
              </a:buClr>
              <a:buFont typeface="Wingdings" charset="2"/>
              <a:buChar char="§"/>
              <a:defRPr sz="3200">
                <a:solidFill>
                  <a:schemeClr val="tx1"/>
                </a:solidFill>
                <a:latin typeface="Intel Clear"/>
                <a:cs typeface="Intel Clear"/>
              </a:defRPr>
            </a:lvl1pPr>
            <a:lvl2pPr marL="920728" indent="-311143">
              <a:buClr>
                <a:schemeClr val="accent1"/>
              </a:buClr>
              <a:buFont typeface="Wingdings" charset="2"/>
              <a:buChar char="§"/>
              <a:defRPr sz="2667">
                <a:solidFill>
                  <a:schemeClr val="tx1"/>
                </a:solidFill>
                <a:latin typeface="Intel Clear"/>
                <a:cs typeface="Intel Clear"/>
              </a:defRPr>
            </a:lvl2pPr>
            <a:lvl3pPr marL="1449881" indent="-230712">
              <a:buClr>
                <a:schemeClr val="accent1"/>
              </a:buClr>
              <a:buFont typeface="Wingdings" charset="2"/>
              <a:buChar char="§"/>
              <a:defRPr sz="2400">
                <a:solidFill>
                  <a:schemeClr val="tx1"/>
                </a:solidFill>
                <a:latin typeface="Intel Clear"/>
                <a:cs typeface="Intel Clear"/>
              </a:defRPr>
            </a:lvl3pPr>
            <a:lvl4pPr marL="2059466" indent="-230712">
              <a:buClr>
                <a:schemeClr val="accent1"/>
              </a:buClr>
              <a:buFont typeface="Wingdings" charset="2"/>
              <a:buChar char="§"/>
              <a:defRPr sz="2133">
                <a:solidFill>
                  <a:schemeClr val="tx1"/>
                </a:solidFill>
                <a:latin typeface="Intel Clear"/>
                <a:cs typeface="Intel Clear"/>
              </a:defRPr>
            </a:lvl4pPr>
            <a:lvl5pPr marL="2669051" indent="-230712">
              <a:buClr>
                <a:schemeClr val="accent1"/>
              </a:buClr>
              <a:buFont typeface="Wingdings" charset="2"/>
              <a:buChar char="§"/>
              <a:defRPr sz="2133">
                <a:solidFill>
                  <a:schemeClr val="tx1"/>
                </a:solidFill>
                <a:latin typeface="Intel Clear"/>
                <a:cs typeface="Intel Cle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Content Placeholder 2"/>
          <p:cNvSpPr>
            <a:spLocks noGrp="1"/>
          </p:cNvSpPr>
          <p:nvPr>
            <p:ph idx="13"/>
          </p:nvPr>
        </p:nvSpPr>
        <p:spPr>
          <a:xfrm>
            <a:off x="6299200" y="1600201"/>
            <a:ext cx="5283200" cy="4525963"/>
          </a:xfrm>
        </p:spPr>
        <p:txBody>
          <a:bodyPr>
            <a:normAutofit/>
          </a:bodyPr>
          <a:lstStyle>
            <a:lvl1pPr marL="311143" indent="-311143">
              <a:buClr>
                <a:schemeClr val="accent1"/>
              </a:buClr>
              <a:buFont typeface="Wingdings" charset="2"/>
              <a:buChar char="§"/>
              <a:defRPr sz="3200">
                <a:solidFill>
                  <a:schemeClr val="tx1"/>
                </a:solidFill>
                <a:latin typeface="Intel Clear"/>
                <a:cs typeface="Intel Clear"/>
              </a:defRPr>
            </a:lvl1pPr>
            <a:lvl2pPr marL="920728" indent="-311143">
              <a:buClr>
                <a:schemeClr val="accent1"/>
              </a:buClr>
              <a:buFont typeface="Wingdings" charset="2"/>
              <a:buChar char="§"/>
              <a:defRPr sz="2667">
                <a:solidFill>
                  <a:schemeClr val="tx1"/>
                </a:solidFill>
                <a:latin typeface="Intel Clear"/>
                <a:cs typeface="Intel Clear"/>
              </a:defRPr>
            </a:lvl2pPr>
            <a:lvl3pPr marL="1449881" indent="-230712">
              <a:buClr>
                <a:schemeClr val="accent1"/>
              </a:buClr>
              <a:buFont typeface="Wingdings" charset="2"/>
              <a:buChar char="§"/>
              <a:defRPr sz="2400">
                <a:solidFill>
                  <a:schemeClr val="tx1"/>
                </a:solidFill>
                <a:latin typeface="Intel Clear"/>
                <a:cs typeface="Intel Clear"/>
              </a:defRPr>
            </a:lvl3pPr>
            <a:lvl4pPr marL="2059466" indent="-230712">
              <a:buClr>
                <a:schemeClr val="accent1"/>
              </a:buClr>
              <a:buFont typeface="Wingdings" charset="2"/>
              <a:buChar char="§"/>
              <a:defRPr sz="2133">
                <a:solidFill>
                  <a:schemeClr val="tx1"/>
                </a:solidFill>
                <a:latin typeface="Intel Clear"/>
                <a:cs typeface="Intel Clear"/>
              </a:defRPr>
            </a:lvl4pPr>
            <a:lvl5pPr marL="2669051" indent="-230712">
              <a:buClr>
                <a:schemeClr val="accent1"/>
              </a:buClr>
              <a:buFont typeface="Wingdings" charset="2"/>
              <a:buChar char="§"/>
              <a:defRPr sz="2133">
                <a:solidFill>
                  <a:schemeClr val="tx1"/>
                </a:solidFill>
                <a:latin typeface="Intel Clear"/>
                <a:cs typeface="Intel Cle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5"/>
          <p:cNvSpPr>
            <a:spLocks noGrp="1"/>
          </p:cNvSpPr>
          <p:nvPr>
            <p:ph type="sldNum" sz="quarter" idx="4"/>
          </p:nvPr>
        </p:nvSpPr>
        <p:spPr>
          <a:xfrm>
            <a:off x="1068836" y="6227419"/>
            <a:ext cx="612987" cy="365125"/>
          </a:xfrm>
          <a:prstGeom prst="rect">
            <a:avLst/>
          </a:prstGeom>
        </p:spPr>
        <p:txBody>
          <a:bodyPr/>
          <a:lstStyle>
            <a:lvl1pPr algn="r">
              <a:defRPr sz="1467">
                <a:solidFill>
                  <a:srgbClr val="000000"/>
                </a:solidFill>
                <a:latin typeface="Intel Clear"/>
                <a:cs typeface="Intel Clear"/>
              </a:defRPr>
            </a:lvl1pPr>
          </a:lstStyle>
          <a:p>
            <a:fld id="{6A174EDC-730F-0E4F-8F7E-AD594D963D71}" type="slidenum">
              <a:rPr lang="en-US" smtClean="0"/>
              <a:pPr/>
              <a:t>‹#›</a:t>
            </a:fld>
            <a:endParaRPr lang="en-US" dirty="0"/>
          </a:p>
        </p:txBody>
      </p:sp>
    </p:spTree>
    <p:extLst>
      <p:ext uri="{BB962C8B-B14F-4D97-AF65-F5344CB8AC3E}">
        <p14:creationId xmlns:p14="http://schemas.microsoft.com/office/powerpoint/2010/main" val="10850790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image" Target="../media/image6.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5.jpeg"/><Relationship Id="rId5" Type="http://schemas.openxmlformats.org/officeDocument/2006/relationships/theme" Target="../theme/theme3.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48" y="-365"/>
            <a:ext cx="12192648" cy="6858364"/>
          </a:xfrm>
          <a:prstGeom prst="rect">
            <a:avLst/>
          </a:prstGeom>
        </p:spPr>
      </p:pic>
      <p:pic>
        <p:nvPicPr>
          <p:cNvPr id="7" name="Picture 6" descr="PPTCovers-01.png"/>
          <p:cNvPicPr>
            <a:picLocks noChangeAspect="1"/>
          </p:cNvPicPr>
          <p:nvPr/>
        </p:nvPicPr>
        <p:blipFill rotWithShape="1">
          <a:blip r:embed="rId6" cstate="email">
            <a:extLst>
              <a:ext uri="{28A0092B-C50C-407E-A947-70E740481C1C}">
                <a14:useLocalDpi xmlns:a14="http://schemas.microsoft.com/office/drawing/2010/main"/>
              </a:ext>
            </a:extLst>
          </a:blip>
          <a:srcRect l="1" r="-536"/>
          <a:stretch/>
        </p:blipFill>
        <p:spPr bwMode="auto">
          <a:xfrm>
            <a:off x="-1" y="1941825"/>
            <a:ext cx="9601201" cy="441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609600" y="2448877"/>
            <a:ext cx="6895253" cy="1757363"/>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953174" y="4856481"/>
            <a:ext cx="5879253" cy="1269683"/>
          </a:xfrm>
          <a:prstGeom prst="rect">
            <a:avLst/>
          </a:prstGeom>
        </p:spPr>
        <p:txBody>
          <a:bodyPr vert="horz" lIns="91440" tIns="45720" rIns="91440" bIns="45720" rtlCol="0">
            <a:noAutofit/>
          </a:bodyPr>
          <a:lstStyle/>
          <a:p>
            <a:pPr lvl="0"/>
            <a:r>
              <a:rPr lang="en-US"/>
              <a:t>Click to edit Master text styles</a:t>
            </a:r>
          </a:p>
          <a:p>
            <a:pPr lvl="1"/>
            <a:r>
              <a:rPr lang="en-US"/>
              <a:t>Second level</a:t>
            </a:r>
          </a:p>
        </p:txBody>
      </p:sp>
      <p:pic>
        <p:nvPicPr>
          <p:cNvPr id="8" name="Picture 7" descr="Intel_Blue.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32695" y="460585"/>
            <a:ext cx="1228597" cy="876209"/>
          </a:xfrm>
          <a:prstGeom prst="rect">
            <a:avLst/>
          </a:prstGeom>
        </p:spPr>
      </p:pic>
    </p:spTree>
    <p:extLst>
      <p:ext uri="{BB962C8B-B14F-4D97-AF65-F5344CB8AC3E}">
        <p14:creationId xmlns:p14="http://schemas.microsoft.com/office/powerpoint/2010/main" val="27038278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iming>
    <p:tnLst>
      <p:par>
        <p:cTn id="1" dur="indefinite" restart="never" nodeType="tmRoot"/>
      </p:par>
    </p:tnLst>
  </p:timing>
  <p:txStyles>
    <p:titleStyle>
      <a:lvl1pPr algn="l" defTabSz="609585" rtl="0" eaLnBrk="1" latinLnBrk="0" hangingPunct="1">
        <a:spcBef>
          <a:spcPct val="0"/>
        </a:spcBef>
        <a:buNone/>
        <a:defRPr sz="6000" kern="1200">
          <a:solidFill>
            <a:schemeClr val="bg1"/>
          </a:solidFill>
          <a:latin typeface="Intel Clear"/>
          <a:ea typeface="+mj-ea"/>
          <a:cs typeface="Intel Clear"/>
        </a:defRPr>
      </a:lvl1pPr>
    </p:titleStyle>
    <p:bodyStyle>
      <a:lvl1pPr marL="0" indent="0" algn="l" defTabSz="609585" rtl="0" eaLnBrk="1" latinLnBrk="0" hangingPunct="1">
        <a:spcBef>
          <a:spcPct val="20000"/>
        </a:spcBef>
        <a:buFont typeface="Arial"/>
        <a:buNone/>
        <a:defRPr sz="2667" kern="1200">
          <a:solidFill>
            <a:srgbClr val="FFFFFF"/>
          </a:solidFill>
          <a:latin typeface="Intel Clear"/>
          <a:ea typeface="+mn-ea"/>
          <a:cs typeface="Intel Clear"/>
        </a:defRPr>
      </a:lvl1pPr>
      <a:lvl2pPr marL="609585" indent="0" algn="l" defTabSz="609585" rtl="0" eaLnBrk="1" latinLnBrk="0" hangingPunct="1">
        <a:spcBef>
          <a:spcPct val="20000"/>
        </a:spcBef>
        <a:buFont typeface="Arial"/>
        <a:buNone/>
        <a:defRPr sz="1867" kern="1200">
          <a:solidFill>
            <a:srgbClr val="FFFFFF"/>
          </a:solidFill>
          <a:latin typeface="Intel Clear"/>
          <a:ea typeface="+mn-ea"/>
          <a:cs typeface="Intel Clear"/>
        </a:defRPr>
      </a:lvl2pPr>
      <a:lvl3pPr marL="1219170" indent="0" algn="l" defTabSz="609585" rtl="0" eaLnBrk="1" latinLnBrk="0" hangingPunct="1">
        <a:spcBef>
          <a:spcPct val="20000"/>
        </a:spcBef>
        <a:buFont typeface="Arial"/>
        <a:buNone/>
        <a:defRPr sz="2667" kern="1200">
          <a:solidFill>
            <a:srgbClr val="FFFFFF"/>
          </a:solidFill>
          <a:latin typeface="Verdana"/>
          <a:ea typeface="+mn-ea"/>
          <a:cs typeface="Verdana"/>
        </a:defRPr>
      </a:lvl3pPr>
      <a:lvl4pPr marL="1828754" indent="0" algn="l" defTabSz="609585" rtl="0" eaLnBrk="1" latinLnBrk="0" hangingPunct="1">
        <a:spcBef>
          <a:spcPct val="20000"/>
        </a:spcBef>
        <a:buFont typeface="Arial"/>
        <a:buNone/>
        <a:defRPr sz="2667" kern="1200">
          <a:solidFill>
            <a:srgbClr val="FFFFFF"/>
          </a:solidFill>
          <a:latin typeface="Verdana"/>
          <a:ea typeface="+mn-ea"/>
          <a:cs typeface="Verdana"/>
        </a:defRPr>
      </a:lvl4pPr>
      <a:lvl5pPr marL="2438339" indent="0" algn="l" defTabSz="609585" rtl="0" eaLnBrk="1" latinLnBrk="0" hangingPunct="1">
        <a:spcBef>
          <a:spcPct val="20000"/>
        </a:spcBef>
        <a:buFont typeface="Arial"/>
        <a:buNone/>
        <a:defRPr sz="2667" kern="1200">
          <a:solidFill>
            <a:srgbClr val="FFFFFF"/>
          </a:solidFill>
          <a:latin typeface="Verdana"/>
          <a:ea typeface="+mn-ea"/>
          <a:cs typeface="Verdana"/>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01_title.png"/>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0" y="2914650"/>
            <a:ext cx="12192651" cy="3943351"/>
          </a:xfrm>
          <a:prstGeom prst="rect">
            <a:avLst/>
          </a:prstGeom>
        </p:spPr>
      </p:pic>
      <p:sp>
        <p:nvSpPr>
          <p:cNvPr id="5" name="Rectangle 4"/>
          <p:cNvSpPr/>
          <p:nvPr/>
        </p:nvSpPr>
        <p:spPr>
          <a:xfrm>
            <a:off x="0" y="0"/>
            <a:ext cx="12192000" cy="28448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a:ln>
                <a:solidFill>
                  <a:schemeClr val="tx1"/>
                </a:solidFill>
              </a:ln>
              <a:solidFill>
                <a:schemeClr val="tx1"/>
              </a:solidFill>
              <a:latin typeface="Intel Clear"/>
              <a:cs typeface="Intel Clear"/>
            </a:endParaRPr>
          </a:p>
        </p:txBody>
      </p:sp>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41603485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Lst>
  <p:timing>
    <p:tnLst>
      <p:par>
        <p:cTn id="1" dur="indefinite" restart="never" nodeType="tmRoot"/>
      </p:par>
    </p:tnLst>
  </p:timing>
  <p:hf hdr="0" ftr="0" dt="0"/>
  <p:txStyles>
    <p:titleStyle>
      <a:lvl1pPr algn="l" defTabSz="609585" rtl="0" eaLnBrk="1" latinLnBrk="0" hangingPunct="1">
        <a:spcBef>
          <a:spcPct val="0"/>
        </a:spcBef>
        <a:buNone/>
        <a:defRPr sz="4267" kern="1200">
          <a:solidFill>
            <a:schemeClr val="accent1"/>
          </a:solidFill>
          <a:latin typeface="Intel Clear"/>
          <a:ea typeface="+mj-ea"/>
          <a:cs typeface="Intel Clear"/>
        </a:defRPr>
      </a:lvl1pPr>
    </p:titleStyle>
    <p:bodyStyle>
      <a:lvl1pPr marL="457189" indent="-457189" algn="l" defTabSz="609585" rtl="0" eaLnBrk="1" latinLnBrk="0" hangingPunct="1">
        <a:spcBef>
          <a:spcPct val="20000"/>
        </a:spcBef>
        <a:buFont typeface="Wingdings" charset="2"/>
        <a:buChar char="§"/>
        <a:defRPr sz="3200" kern="1200">
          <a:solidFill>
            <a:schemeClr val="tx1"/>
          </a:solidFill>
          <a:latin typeface="Intel Clear"/>
          <a:ea typeface="+mn-ea"/>
          <a:cs typeface="Intel Clear"/>
        </a:defRPr>
      </a:lvl1pPr>
      <a:lvl2pPr marL="990575" indent="-380990" algn="l" defTabSz="609585" rtl="0" eaLnBrk="1" latinLnBrk="0" hangingPunct="1">
        <a:spcBef>
          <a:spcPct val="20000"/>
        </a:spcBef>
        <a:buFont typeface="Wingdings" charset="2"/>
        <a:buChar char="§"/>
        <a:defRPr sz="3200" kern="1200">
          <a:solidFill>
            <a:schemeClr val="tx1"/>
          </a:solidFill>
          <a:latin typeface="Intel Clear"/>
          <a:ea typeface="+mn-ea"/>
          <a:cs typeface="Intel Clear"/>
        </a:defRPr>
      </a:lvl2pPr>
      <a:lvl3pPr marL="1523962" indent="-304792" algn="l" defTabSz="609585" rtl="0" eaLnBrk="1" latinLnBrk="0" hangingPunct="1">
        <a:spcBef>
          <a:spcPct val="20000"/>
        </a:spcBef>
        <a:buFont typeface="Wingdings" charset="2"/>
        <a:buChar char="§"/>
        <a:defRPr sz="2400" kern="1200">
          <a:solidFill>
            <a:schemeClr val="tx1"/>
          </a:solidFill>
          <a:latin typeface="Intel Clear"/>
          <a:ea typeface="+mn-ea"/>
          <a:cs typeface="Intel Clear"/>
        </a:defRPr>
      </a:lvl3pPr>
      <a:lvl4pPr marL="2133547" indent="-304792" algn="l" defTabSz="609585" rtl="0" eaLnBrk="1" latinLnBrk="0" hangingPunct="1">
        <a:spcBef>
          <a:spcPct val="20000"/>
        </a:spcBef>
        <a:buFont typeface="Wingdings" charset="2"/>
        <a:buChar char="§"/>
        <a:defRPr sz="1867" kern="1200">
          <a:solidFill>
            <a:schemeClr val="tx1"/>
          </a:solidFill>
          <a:latin typeface="Intel Clear"/>
          <a:ea typeface="+mn-ea"/>
          <a:cs typeface="Intel Clear"/>
        </a:defRPr>
      </a:lvl4pPr>
      <a:lvl5pPr marL="2743131" indent="-304792" algn="l" defTabSz="609585" rtl="0" eaLnBrk="1" latinLnBrk="0" hangingPunct="1">
        <a:spcBef>
          <a:spcPct val="20000"/>
        </a:spcBef>
        <a:buFont typeface="Arial"/>
        <a:buChar char="•"/>
        <a:defRPr sz="2667" kern="1200">
          <a:solidFill>
            <a:schemeClr val="tx1"/>
          </a:solidFill>
          <a:latin typeface="Verdana"/>
          <a:ea typeface="+mn-ea"/>
          <a:cs typeface="Verdana"/>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646" y="4762500"/>
            <a:ext cx="12192647" cy="2324099"/>
          </a:xfrm>
          <a:prstGeom prst="rect">
            <a:avLst/>
          </a:prstGeom>
        </p:spPr>
      </p:pic>
      <p:sp>
        <p:nvSpPr>
          <p:cNvPr id="11" name="Rectangle 10"/>
          <p:cNvSpPr/>
          <p:nvPr/>
        </p:nvSpPr>
        <p:spPr>
          <a:xfrm>
            <a:off x="0" y="1"/>
            <a:ext cx="12192000" cy="47625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a:ln>
                <a:solidFill>
                  <a:schemeClr val="tx1"/>
                </a:solidFill>
              </a:ln>
              <a:solidFill>
                <a:schemeClr val="tx1"/>
              </a:solidFill>
              <a:latin typeface="Intel Clear"/>
              <a:cs typeface="Intel Clear"/>
            </a:endParaRPr>
          </a:p>
        </p:txBody>
      </p:sp>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3"/>
          <p:cNvSpPr txBox="1"/>
          <p:nvPr/>
        </p:nvSpPr>
        <p:spPr>
          <a:xfrm>
            <a:off x="-846666" y="5041901"/>
            <a:ext cx="184731" cy="461665"/>
          </a:xfrm>
          <a:prstGeom prst="rect">
            <a:avLst/>
          </a:prstGeom>
          <a:noFill/>
        </p:spPr>
        <p:txBody>
          <a:bodyPr wrap="none" rtlCol="0">
            <a:spAutoFit/>
          </a:bodyPr>
          <a:lstStyle/>
          <a:p>
            <a:endParaRPr lang="en-US" sz="2400" dirty="0">
              <a:latin typeface="Intel Clear"/>
              <a:cs typeface="Intel Clear"/>
            </a:endParaRPr>
          </a:p>
        </p:txBody>
      </p:sp>
      <p:sp>
        <p:nvSpPr>
          <p:cNvPr id="12" name="Slide Number Placeholder 5"/>
          <p:cNvSpPr>
            <a:spLocks noGrp="1"/>
          </p:cNvSpPr>
          <p:nvPr>
            <p:ph type="sldNum" sz="quarter" idx="4"/>
          </p:nvPr>
        </p:nvSpPr>
        <p:spPr>
          <a:xfrm>
            <a:off x="1063429" y="6220082"/>
            <a:ext cx="612987" cy="365125"/>
          </a:xfrm>
          <a:prstGeom prst="rect">
            <a:avLst/>
          </a:prstGeom>
        </p:spPr>
        <p:txBody>
          <a:bodyPr/>
          <a:lstStyle>
            <a:lvl1pPr algn="r">
              <a:defRPr sz="1467">
                <a:solidFill>
                  <a:schemeClr val="tx1"/>
                </a:solidFill>
                <a:latin typeface="Intel Clear"/>
                <a:cs typeface="Intel Clear"/>
              </a:defRPr>
            </a:lvl1pPr>
          </a:lstStyle>
          <a:p>
            <a:fld id="{6A174EDC-730F-0E4F-8F7E-AD594D963D71}" type="slidenum">
              <a:rPr lang="en-US" smtClean="0"/>
              <a:pPr/>
              <a:t>‹#›</a:t>
            </a:fld>
            <a:endParaRPr lang="en-US" dirty="0"/>
          </a:p>
        </p:txBody>
      </p:sp>
      <p:pic>
        <p:nvPicPr>
          <p:cNvPr id="14" name="Picture 13" descr="Intel_Blue.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1029" y="6025199"/>
            <a:ext cx="952401" cy="676205"/>
          </a:xfrm>
          <a:prstGeom prst="rect">
            <a:avLst/>
          </a:prstGeom>
        </p:spPr>
      </p:pic>
      <p:sp>
        <p:nvSpPr>
          <p:cNvPr id="15" name="TextBox 14"/>
          <p:cNvSpPr txBox="1"/>
          <p:nvPr/>
        </p:nvSpPr>
        <p:spPr>
          <a:xfrm>
            <a:off x="4205682" y="6223284"/>
            <a:ext cx="3760966" cy="420564"/>
          </a:xfrm>
          <a:prstGeom prst="rect">
            <a:avLst/>
          </a:prstGeom>
          <a:noFill/>
        </p:spPr>
        <p:txBody>
          <a:bodyPr wrap="none" rtlCol="0">
            <a:spAutoFit/>
          </a:bodyPr>
          <a:lstStyle/>
          <a:p>
            <a:r>
              <a:rPr lang="en-US" sz="2133" dirty="0" smtClean="0">
                <a:solidFill>
                  <a:schemeClr val="accent3"/>
                </a:solidFill>
                <a:latin typeface="Intel Clear" pitchFamily="34" charset="0"/>
              </a:rPr>
              <a:t>Software and Services Group</a:t>
            </a:r>
            <a:endParaRPr lang="en-US" sz="2133" dirty="0">
              <a:solidFill>
                <a:schemeClr val="accent3"/>
              </a:solidFill>
              <a:latin typeface="Intel Clear" pitchFamily="34" charset="0"/>
            </a:endParaRPr>
          </a:p>
        </p:txBody>
      </p:sp>
    </p:spTree>
    <p:extLst>
      <p:ext uri="{BB962C8B-B14F-4D97-AF65-F5344CB8AC3E}">
        <p14:creationId xmlns:p14="http://schemas.microsoft.com/office/powerpoint/2010/main" val="406852788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Lst>
  <p:timing>
    <p:tnLst>
      <p:par>
        <p:cTn id="1" dur="indefinite" restart="never" nodeType="tmRoot"/>
      </p:par>
    </p:tnLst>
  </p:timing>
  <p:hf hdr="0" ftr="0" dt="0"/>
  <p:txStyles>
    <p:titleStyle>
      <a:lvl1pPr algn="l" defTabSz="609585" rtl="0" eaLnBrk="1" latinLnBrk="0" hangingPunct="1">
        <a:spcBef>
          <a:spcPct val="0"/>
        </a:spcBef>
        <a:buNone/>
        <a:defRPr sz="5333" kern="1200">
          <a:solidFill>
            <a:schemeClr val="accent1"/>
          </a:solidFill>
          <a:latin typeface="Intel Clear"/>
          <a:ea typeface="+mj-ea"/>
          <a:cs typeface="Intel Clear"/>
        </a:defRPr>
      </a:lvl1pPr>
    </p:titleStyle>
    <p:bodyStyle>
      <a:lvl1pPr marL="457189" indent="-457189" algn="l" defTabSz="609585" rtl="0" eaLnBrk="1" latinLnBrk="0" hangingPunct="1">
        <a:spcBef>
          <a:spcPct val="20000"/>
        </a:spcBef>
        <a:buFont typeface="Wingdings" charset="2"/>
        <a:buChar char="§"/>
        <a:defRPr sz="3733" kern="1200">
          <a:solidFill>
            <a:srgbClr val="0071C5"/>
          </a:solidFill>
          <a:latin typeface="Intel Clear"/>
          <a:ea typeface="+mn-ea"/>
          <a:cs typeface="Intel Clear"/>
        </a:defRPr>
      </a:lvl1pPr>
      <a:lvl2pPr marL="990575" indent="-380990" algn="l" defTabSz="609585" rtl="0" eaLnBrk="1" latinLnBrk="0" hangingPunct="1">
        <a:spcBef>
          <a:spcPct val="20000"/>
        </a:spcBef>
        <a:buFont typeface="Wingdings" charset="2"/>
        <a:buChar char="§"/>
        <a:defRPr sz="2400" kern="1200">
          <a:solidFill>
            <a:srgbClr val="0071C5"/>
          </a:solidFill>
          <a:latin typeface="Intel Clear"/>
          <a:ea typeface="+mn-ea"/>
          <a:cs typeface="Intel Clear"/>
        </a:defRPr>
      </a:lvl2pPr>
      <a:lvl3pPr marL="1523962" indent="-304792" algn="l" defTabSz="609585" rtl="0" eaLnBrk="1" latinLnBrk="0" hangingPunct="1">
        <a:spcBef>
          <a:spcPct val="20000"/>
        </a:spcBef>
        <a:buFont typeface="Wingdings" charset="2"/>
        <a:buChar char="§"/>
        <a:defRPr sz="2400" kern="1200">
          <a:solidFill>
            <a:srgbClr val="0071C5"/>
          </a:solidFill>
          <a:latin typeface="Intel Clear"/>
          <a:ea typeface="+mn-ea"/>
          <a:cs typeface="Intel Clear"/>
        </a:defRPr>
      </a:lvl3pPr>
      <a:lvl4pPr marL="2133547" indent="-304792" algn="l" defTabSz="609585" rtl="0" eaLnBrk="1" latinLnBrk="0" hangingPunct="1">
        <a:spcBef>
          <a:spcPct val="20000"/>
        </a:spcBef>
        <a:buFont typeface="Wingdings" charset="2"/>
        <a:buChar char="§"/>
        <a:defRPr sz="2400" kern="1200">
          <a:solidFill>
            <a:srgbClr val="0071C5"/>
          </a:solidFill>
          <a:latin typeface="Intel Clear"/>
          <a:ea typeface="+mn-ea"/>
          <a:cs typeface="Intel Clear"/>
        </a:defRPr>
      </a:lvl4pPr>
      <a:lvl5pPr marL="2743131" indent="-304792" algn="l" defTabSz="609585" rtl="0" eaLnBrk="1" latinLnBrk="0" hangingPunct="1">
        <a:spcBef>
          <a:spcPct val="20000"/>
        </a:spcBef>
        <a:buFont typeface="Wingdings" charset="2"/>
        <a:buChar char="§"/>
        <a:defRPr sz="2400" kern="1200">
          <a:solidFill>
            <a:srgbClr val="0071C5"/>
          </a:solidFill>
          <a:latin typeface="Intel Clear"/>
          <a:ea typeface="+mn-ea"/>
          <a:cs typeface="Intel Clear"/>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www.intel.com/products/processor_number"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hyperlink" Target="http://cr.openjdk.java.net/~jrose/arrays/vector/Vector.java" TargetMode="External"/><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www.intel.com/go/turbo"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hyperlink" Target="http://cr.openjdk.java.net/~jrose/arrays/vector/VectorOp.java" TargetMode="External"/><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hg.openjdk.java.net/panama/panama/"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hyperlink" Target="http://openjdk.java.net/projects/panama/" TargetMode="External"/><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Vector </a:t>
            </a:r>
            <a:r>
              <a:rPr lang="en-US" dirty="0"/>
              <a:t>API for Java</a:t>
            </a:r>
          </a:p>
        </p:txBody>
      </p:sp>
      <p:sp>
        <p:nvSpPr>
          <p:cNvPr id="3" name="Subtitle 2"/>
          <p:cNvSpPr>
            <a:spLocks noGrp="1"/>
          </p:cNvSpPr>
          <p:nvPr>
            <p:ph idx="1"/>
          </p:nvPr>
        </p:nvSpPr>
        <p:spPr/>
        <p:txBody>
          <a:bodyPr/>
          <a:lstStyle/>
          <a:p>
            <a:r>
              <a:rPr lang="en-US" dirty="0" smtClean="0"/>
              <a:t>Ian Graves</a:t>
            </a:r>
          </a:p>
          <a:p>
            <a:r>
              <a:rPr lang="en-US" dirty="0" smtClean="0"/>
              <a:t>ian.l.graves@intel.com</a:t>
            </a:r>
          </a:p>
        </p:txBody>
      </p:sp>
    </p:spTree>
    <p:extLst>
      <p:ext uri="{BB962C8B-B14F-4D97-AF65-F5344CB8AC3E}">
        <p14:creationId xmlns:p14="http://schemas.microsoft.com/office/powerpoint/2010/main" val="29177745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Snippets</a:t>
            </a:r>
            <a:endParaRPr lang="en-US" dirty="0"/>
          </a:p>
        </p:txBody>
      </p:sp>
    </p:spTree>
    <p:extLst>
      <p:ext uri="{BB962C8B-B14F-4D97-AF65-F5344CB8AC3E}">
        <p14:creationId xmlns:p14="http://schemas.microsoft.com/office/powerpoint/2010/main" val="26052803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CodeSnippets</a:t>
            </a:r>
            <a:r>
              <a:rPr lang="en-US" dirty="0" smtClean="0"/>
              <a:t> as a Substrate</a:t>
            </a:r>
            <a:endParaRPr lang="en-US" dirty="0"/>
          </a:p>
        </p:txBody>
      </p:sp>
      <p:sp>
        <p:nvSpPr>
          <p:cNvPr id="4" name="Content Placeholder 3"/>
          <p:cNvSpPr>
            <a:spLocks noGrp="1"/>
          </p:cNvSpPr>
          <p:nvPr>
            <p:ph idx="1"/>
          </p:nvPr>
        </p:nvSpPr>
        <p:spPr/>
        <p:txBody>
          <a:bodyPr/>
          <a:lstStyle/>
          <a:p>
            <a:r>
              <a:rPr lang="en-US" sz="2400" dirty="0" smtClean="0"/>
              <a:t>A portable API for expressing primitives</a:t>
            </a:r>
          </a:p>
          <a:p>
            <a:pPr lvl="1"/>
            <a:r>
              <a:rPr lang="en-US" sz="2000" dirty="0" smtClean="0"/>
              <a:t>More flexible than </a:t>
            </a:r>
            <a:r>
              <a:rPr lang="en-US" sz="2000" dirty="0" err="1" smtClean="0"/>
              <a:t>HotSpot</a:t>
            </a:r>
            <a:r>
              <a:rPr lang="en-US" sz="2000" dirty="0" smtClean="0"/>
              <a:t> </a:t>
            </a:r>
            <a:r>
              <a:rPr lang="en-US" sz="2000" dirty="0" err="1" smtClean="0"/>
              <a:t>intrinsics</a:t>
            </a:r>
            <a:endParaRPr lang="en-US" sz="2000" dirty="0" smtClean="0"/>
          </a:p>
          <a:p>
            <a:pPr lvl="1"/>
            <a:r>
              <a:rPr lang="en-US" sz="2000" dirty="0" smtClean="0"/>
              <a:t>Less technical debt </a:t>
            </a:r>
            <a:r>
              <a:rPr lang="en-US" sz="2000" baseline="0" dirty="0" smtClean="0"/>
              <a:t>with </a:t>
            </a:r>
            <a:r>
              <a:rPr lang="en-US" sz="2000" baseline="0" dirty="0" err="1" smtClean="0"/>
              <a:t>Graal</a:t>
            </a:r>
            <a:r>
              <a:rPr lang="en-US" sz="2000" baseline="0" dirty="0" smtClean="0"/>
              <a:t> on the horizon</a:t>
            </a:r>
          </a:p>
          <a:p>
            <a:pPr lvl="1"/>
            <a:r>
              <a:rPr lang="en-US" sz="2000" baseline="0" dirty="0" smtClean="0"/>
              <a:t>ISAs can use the same API</a:t>
            </a:r>
          </a:p>
          <a:p>
            <a:pPr lvl="0"/>
            <a:r>
              <a:rPr lang="en-US" sz="2400" baseline="0" dirty="0" smtClean="0"/>
              <a:t>In prototype phase, but good perf observed</a:t>
            </a:r>
          </a:p>
          <a:p>
            <a:pPr lvl="1"/>
            <a:r>
              <a:rPr lang="en-US" sz="2000" dirty="0" smtClean="0"/>
              <a:t>Value </a:t>
            </a:r>
            <a:r>
              <a:rPr lang="en-US" sz="2000" baseline="0" dirty="0" smtClean="0"/>
              <a:t>objects to registers</a:t>
            </a:r>
          </a:p>
          <a:p>
            <a:pPr lvl="1"/>
            <a:r>
              <a:rPr lang="en-US" sz="2000" baseline="0" dirty="0" err="1" smtClean="0"/>
              <a:t>MethodHandle</a:t>
            </a:r>
            <a:r>
              <a:rPr lang="en-US" sz="2000" baseline="0" dirty="0" smtClean="0"/>
              <a:t> invocation achieves good code quality.</a:t>
            </a:r>
          </a:p>
          <a:p>
            <a:pPr lvl="1"/>
            <a:endParaRPr lang="en-US" baseline="0" dirty="0" smtClean="0"/>
          </a:p>
        </p:txBody>
      </p:sp>
    </p:spTree>
    <p:extLst>
      <p:ext uri="{BB962C8B-B14F-4D97-AF65-F5344CB8AC3E}">
        <p14:creationId xmlns:p14="http://schemas.microsoft.com/office/powerpoint/2010/main" val="489159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Implementing a Primitive</a:t>
            </a:r>
            <a:endParaRPr lang="en-US" dirty="0"/>
          </a:p>
        </p:txBody>
      </p:sp>
      <p:sp>
        <p:nvSpPr>
          <p:cNvPr id="3" name="Content Placeholder 2"/>
          <p:cNvSpPr>
            <a:spLocks noGrp="1"/>
          </p:cNvSpPr>
          <p:nvPr>
            <p:ph idx="1"/>
          </p:nvPr>
        </p:nvSpPr>
        <p:spPr/>
        <p:txBody>
          <a:bodyPr>
            <a:normAutofit/>
          </a:bodyPr>
          <a:lstStyle/>
          <a:p>
            <a:r>
              <a:rPr lang="en-US" sz="2400" dirty="0" smtClean="0"/>
              <a:t>Primitives Bind to </a:t>
            </a:r>
            <a:r>
              <a:rPr lang="en-US" sz="2400" dirty="0" err="1" smtClean="0"/>
              <a:t>MethodHandle</a:t>
            </a:r>
            <a:endParaRPr lang="en-US" sz="2400" dirty="0" smtClean="0"/>
          </a:p>
          <a:p>
            <a:pPr lvl="1"/>
            <a:r>
              <a:rPr lang="en-US" sz="2000" dirty="0" smtClean="0"/>
              <a:t>Invoked via </a:t>
            </a:r>
            <a:r>
              <a:rPr lang="en-US" sz="2000" dirty="0" err="1" smtClean="0"/>
              <a:t>MethodHandle</a:t>
            </a:r>
            <a:r>
              <a:rPr lang="en-US" sz="2000" baseline="0" dirty="0" smtClean="0"/>
              <a:t> methods </a:t>
            </a:r>
            <a:endParaRPr lang="en-US" sz="2000" dirty="0"/>
          </a:p>
          <a:p>
            <a:pPr lvl="1"/>
            <a:r>
              <a:rPr lang="en-US" sz="2000" baseline="0" dirty="0" err="1" smtClean="0"/>
              <a:t>MethodHandles</a:t>
            </a:r>
            <a:r>
              <a:rPr lang="en-US" sz="2000" baseline="0" dirty="0" smtClean="0"/>
              <a:t> library has additional </a:t>
            </a:r>
            <a:r>
              <a:rPr lang="en-US" sz="2000" baseline="0" dirty="0" err="1" smtClean="0"/>
              <a:t>combinators</a:t>
            </a:r>
            <a:endParaRPr lang="en-US" sz="2000" baseline="0" dirty="0" smtClean="0"/>
          </a:p>
          <a:p>
            <a:pPr lvl="1"/>
            <a:r>
              <a:rPr lang="en-US" sz="2000" dirty="0"/>
              <a:t>Types of </a:t>
            </a:r>
            <a:r>
              <a:rPr lang="en-US" sz="2000" dirty="0" err="1"/>
              <a:t>CodeSnippets</a:t>
            </a:r>
            <a:r>
              <a:rPr lang="en-US" sz="2000" dirty="0"/>
              <a:t> represented as </a:t>
            </a:r>
            <a:r>
              <a:rPr lang="en-US" sz="2000" dirty="0" err="1"/>
              <a:t>MethodType</a:t>
            </a:r>
            <a:r>
              <a:rPr lang="en-US" sz="2000" dirty="0"/>
              <a:t> </a:t>
            </a:r>
            <a:r>
              <a:rPr lang="en-US" sz="2000" dirty="0" smtClean="0"/>
              <a:t>objects</a:t>
            </a:r>
            <a:endParaRPr lang="en-US" sz="2000" baseline="0" dirty="0" smtClean="0"/>
          </a:p>
          <a:p>
            <a:pPr lvl="0"/>
            <a:r>
              <a:rPr lang="en-US" sz="2400" dirty="0" smtClean="0"/>
              <a:t>Vector represented by Long2/4/8 objects </a:t>
            </a:r>
          </a:p>
          <a:p>
            <a:pPr lvl="1"/>
            <a:r>
              <a:rPr lang="en-US" sz="2000" dirty="0"/>
              <a:t>W</a:t>
            </a:r>
            <a:r>
              <a:rPr lang="en-US" sz="2000" dirty="0" smtClean="0"/>
              <a:t>rappers for 128,256,and 512-bit values.</a:t>
            </a:r>
          </a:p>
          <a:p>
            <a:pPr lvl="1"/>
            <a:r>
              <a:rPr lang="en-US" sz="2000" dirty="0" smtClean="0"/>
              <a:t>Wrappers</a:t>
            </a:r>
            <a:r>
              <a:rPr lang="en-US" sz="2000" baseline="0" dirty="0" smtClean="0"/>
              <a:t> are elided in the best case.  Values </a:t>
            </a:r>
            <a:r>
              <a:rPr lang="en-US" sz="2000" baseline="0" dirty="0" err="1" smtClean="0"/>
              <a:t>registerized</a:t>
            </a:r>
            <a:r>
              <a:rPr lang="en-US" sz="2000" baseline="0" dirty="0" smtClean="0"/>
              <a:t>.</a:t>
            </a:r>
          </a:p>
          <a:p>
            <a:pPr lvl="1"/>
            <a:r>
              <a:rPr lang="en-US" sz="2000" baseline="0" dirty="0" smtClean="0"/>
              <a:t>Escape analysis a work in progress</a:t>
            </a:r>
          </a:p>
        </p:txBody>
      </p:sp>
    </p:spTree>
    <p:extLst>
      <p:ext uri="{BB962C8B-B14F-4D97-AF65-F5344CB8AC3E}">
        <p14:creationId xmlns:p14="http://schemas.microsoft.com/office/powerpoint/2010/main" val="1060898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Binding to Machine Instruction</a:t>
            </a:r>
            <a:endParaRPr lang="en-US" dirty="0"/>
          </a:p>
        </p:txBody>
      </p:sp>
      <p:sp>
        <p:nvSpPr>
          <p:cNvPr id="3" name="Content Placeholder 2"/>
          <p:cNvSpPr>
            <a:spLocks noGrp="1"/>
          </p:cNvSpPr>
          <p:nvPr>
            <p:ph idx="1"/>
          </p:nvPr>
        </p:nvSpPr>
        <p:spPr/>
        <p:txBody>
          <a:bodyPr>
            <a:normAutofit/>
          </a:bodyPr>
          <a:lstStyle/>
          <a:p>
            <a:pPr marL="0" indent="0">
              <a:buNone/>
            </a:pPr>
            <a:r>
              <a:rPr lang="en-US" sz="1600" dirty="0" smtClean="0">
                <a:latin typeface="Consolas" panose="020B0609020204030204" pitchFamily="49" charset="0"/>
                <a:cs typeface="Consolas" panose="020B0609020204030204" pitchFamily="49" charset="0"/>
              </a:rPr>
              <a:t> static final </a:t>
            </a:r>
            <a:r>
              <a:rPr lang="en-US" sz="1600" dirty="0" err="1" smtClean="0">
                <a:latin typeface="Consolas" panose="020B0609020204030204" pitchFamily="49" charset="0"/>
                <a:cs typeface="Consolas" panose="020B0609020204030204" pitchFamily="49" charset="0"/>
              </a:rPr>
              <a:t>MethodType</a:t>
            </a:r>
            <a:r>
              <a:rPr lang="en-US" sz="1600" dirty="0" smtClean="0">
                <a:latin typeface="Consolas" panose="020B0609020204030204" pitchFamily="49" charset="0"/>
                <a:cs typeface="Consolas" panose="020B0609020204030204" pitchFamily="49" charset="0"/>
              </a:rPr>
              <a:t> MT_L4_BINARY = </a:t>
            </a:r>
          </a:p>
          <a:p>
            <a:pPr marL="0" indent="0">
              <a:buNone/>
            </a:pPr>
            <a:r>
              <a:rPr lang="en-US" sz="1600" dirty="0" smtClean="0">
                <a:latin typeface="Consolas" panose="020B0609020204030204" pitchFamily="49" charset="0"/>
                <a:cs typeface="Consolas" panose="020B0609020204030204" pitchFamily="49" charset="0"/>
              </a:rPr>
              <a:t>	</a:t>
            </a:r>
            <a:r>
              <a:rPr lang="en-US" sz="1600" dirty="0" err="1" smtClean="0">
                <a:latin typeface="Consolas" panose="020B0609020204030204" pitchFamily="49" charset="0"/>
                <a:cs typeface="Consolas" panose="020B0609020204030204" pitchFamily="49" charset="0"/>
              </a:rPr>
              <a:t>MethodType.methodType</a:t>
            </a:r>
            <a:r>
              <a:rPr lang="en-US" sz="1600" dirty="0" smtClean="0">
                <a:latin typeface="Consolas" panose="020B0609020204030204" pitchFamily="49" charset="0"/>
                <a:cs typeface="Consolas" panose="020B0609020204030204" pitchFamily="49" charset="0"/>
              </a:rPr>
              <a:t>(Long4.class, Long4.class, Long4.class);</a:t>
            </a:r>
          </a:p>
          <a:p>
            <a:pPr marL="0" indent="0">
              <a:buNone/>
            </a:pPr>
            <a:endParaRPr lang="en-US" sz="1600" dirty="0" smtClean="0">
              <a:latin typeface="Consolas" panose="020B0609020204030204" pitchFamily="49" charset="0"/>
              <a:cs typeface="Consolas" panose="020B0609020204030204" pitchFamily="49" charset="0"/>
            </a:endParaRPr>
          </a:p>
          <a:p>
            <a:pPr marL="0" indent="0">
              <a:buNone/>
            </a:pPr>
            <a:r>
              <a:rPr lang="en-US" sz="1600" dirty="0">
                <a:latin typeface="Consolas" panose="020B0609020204030204" pitchFamily="49" charset="0"/>
                <a:cs typeface="Consolas" panose="020B0609020204030204" pitchFamily="49" charset="0"/>
              </a:rPr>
              <a:t> private static final </a:t>
            </a:r>
            <a:r>
              <a:rPr lang="en-US" sz="1600" dirty="0" err="1">
                <a:latin typeface="Consolas" panose="020B0609020204030204" pitchFamily="49" charset="0"/>
                <a:cs typeface="Consolas" panose="020B0609020204030204" pitchFamily="49" charset="0"/>
              </a:rPr>
              <a:t>MethodHandle</a:t>
            </a:r>
            <a:r>
              <a:rPr lang="en-US" sz="1600" dirty="0">
                <a:latin typeface="Consolas" panose="020B0609020204030204" pitchFamily="49" charset="0"/>
                <a:cs typeface="Consolas" panose="020B0609020204030204" pitchFamily="49" charset="0"/>
              </a:rPr>
              <a:t> MHm256_vaddps = </a:t>
            </a:r>
            <a:r>
              <a:rPr lang="en-US" sz="1600" dirty="0" err="1">
                <a:latin typeface="Consolas" panose="020B0609020204030204" pitchFamily="49" charset="0"/>
                <a:cs typeface="Consolas" panose="020B0609020204030204" pitchFamily="49" charset="0"/>
              </a:rPr>
              <a:t>MachineCodeSnippet.make</a:t>
            </a:r>
            <a:r>
              <a:rPr lang="en-US" sz="1600" dirty="0">
                <a:latin typeface="Consolas" panose="020B0609020204030204" pitchFamily="49" charset="0"/>
                <a:cs typeface="Consolas" panose="020B0609020204030204" pitchFamily="49" charset="0"/>
              </a:rPr>
              <a:t>(</a:t>
            </a:r>
          </a:p>
          <a:p>
            <a:pPr marL="0" indent="0">
              <a:buNone/>
            </a:pPr>
            <a:r>
              <a:rPr lang="en-US" sz="1600" dirty="0">
                <a:latin typeface="Consolas" panose="020B0609020204030204" pitchFamily="49" charset="0"/>
                <a:cs typeface="Consolas" panose="020B0609020204030204" pitchFamily="49" charset="0"/>
              </a:rPr>
              <a:t>            "mm256_vaddps", MT_L4_BINARY, requires(AVX),</a:t>
            </a:r>
          </a:p>
          <a:p>
            <a:pPr marL="0" indent="0">
              <a:buNone/>
            </a:pPr>
            <a:r>
              <a:rPr lang="en-US" sz="1600" dirty="0">
                <a:latin typeface="Consolas" panose="020B0609020204030204" pitchFamily="49" charset="0"/>
                <a:cs typeface="Consolas" panose="020B0609020204030204" pitchFamily="49" charset="0"/>
              </a:rPr>
              <a:t>            new Register[][]{</a:t>
            </a:r>
            <a:r>
              <a:rPr lang="en-US" sz="1600" dirty="0" err="1">
                <a:latin typeface="Consolas" panose="020B0609020204030204" pitchFamily="49" charset="0"/>
                <a:cs typeface="Consolas" panose="020B0609020204030204" pitchFamily="49" charset="0"/>
              </a:rPr>
              <a:t>xmmRegistersSSE</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xmmRegistersSSE</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xmmRegistersSSE</a:t>
            </a:r>
            <a:r>
              <a:rPr lang="en-US" sz="1600" dirty="0">
                <a:latin typeface="Consolas" panose="020B0609020204030204" pitchFamily="49" charset="0"/>
                <a:cs typeface="Consolas" panose="020B0609020204030204" pitchFamily="49" charset="0"/>
              </a:rPr>
              <a:t>},</a:t>
            </a:r>
          </a:p>
          <a:p>
            <a:pPr marL="0" indent="0">
              <a:buNone/>
            </a:pPr>
            <a:r>
              <a:rPr lang="en-US" sz="1600" dirty="0">
                <a:latin typeface="Consolas" panose="020B0609020204030204" pitchFamily="49" charset="0"/>
                <a:cs typeface="Consolas" panose="020B0609020204030204" pitchFamily="49" charset="0"/>
              </a:rPr>
              <a:t>            (Register[] </a:t>
            </a:r>
            <a:r>
              <a:rPr lang="en-US" sz="1600" dirty="0" err="1">
                <a:latin typeface="Consolas" panose="020B0609020204030204" pitchFamily="49" charset="0"/>
                <a:cs typeface="Consolas" panose="020B0609020204030204" pitchFamily="49" charset="0"/>
              </a:rPr>
              <a:t>regs</a:t>
            </a:r>
            <a:r>
              <a:rPr lang="en-US" sz="1600" dirty="0">
                <a:latin typeface="Consolas" panose="020B0609020204030204" pitchFamily="49" charset="0"/>
                <a:cs typeface="Consolas" panose="020B0609020204030204" pitchFamily="49" charset="0"/>
              </a:rPr>
              <a:t>) -&gt; {</a:t>
            </a:r>
          </a:p>
          <a:p>
            <a:pPr marL="0" indent="0">
              <a:buNone/>
            </a:pPr>
            <a:r>
              <a:rPr lang="en-US" sz="1600" dirty="0">
                <a:latin typeface="Consolas" panose="020B0609020204030204" pitchFamily="49" charset="0"/>
                <a:cs typeface="Consolas" panose="020B0609020204030204" pitchFamily="49" charset="0"/>
              </a:rPr>
              <a:t>                Register out = </a:t>
            </a:r>
            <a:r>
              <a:rPr lang="en-US" sz="1600" dirty="0" err="1">
                <a:latin typeface="Consolas" panose="020B0609020204030204" pitchFamily="49" charset="0"/>
                <a:cs typeface="Consolas" panose="020B0609020204030204" pitchFamily="49" charset="0"/>
              </a:rPr>
              <a:t>regs</a:t>
            </a:r>
            <a:r>
              <a:rPr lang="en-US" sz="1600" dirty="0">
                <a:latin typeface="Consolas" panose="020B0609020204030204" pitchFamily="49" charset="0"/>
                <a:cs typeface="Consolas" panose="020B0609020204030204" pitchFamily="49" charset="0"/>
              </a:rPr>
              <a:t>[0];</a:t>
            </a:r>
          </a:p>
          <a:p>
            <a:pPr marL="0" indent="0">
              <a:buNone/>
            </a:pPr>
            <a:r>
              <a:rPr lang="en-US" sz="1600" dirty="0">
                <a:latin typeface="Consolas" panose="020B0609020204030204" pitchFamily="49" charset="0"/>
                <a:cs typeface="Consolas" panose="020B0609020204030204" pitchFamily="49" charset="0"/>
              </a:rPr>
              <a:t>                Register in1 = </a:t>
            </a:r>
            <a:r>
              <a:rPr lang="en-US" sz="1600" dirty="0" err="1">
                <a:latin typeface="Consolas" panose="020B0609020204030204" pitchFamily="49" charset="0"/>
                <a:cs typeface="Consolas" panose="020B0609020204030204" pitchFamily="49" charset="0"/>
              </a:rPr>
              <a:t>regs</a:t>
            </a:r>
            <a:r>
              <a:rPr lang="en-US" sz="1600" dirty="0">
                <a:latin typeface="Consolas" panose="020B0609020204030204" pitchFamily="49" charset="0"/>
                <a:cs typeface="Consolas" panose="020B0609020204030204" pitchFamily="49" charset="0"/>
              </a:rPr>
              <a:t>[1];</a:t>
            </a:r>
          </a:p>
          <a:p>
            <a:pPr marL="0" indent="0">
              <a:buNone/>
            </a:pPr>
            <a:r>
              <a:rPr lang="en-US" sz="1600" dirty="0">
                <a:latin typeface="Consolas" panose="020B0609020204030204" pitchFamily="49" charset="0"/>
                <a:cs typeface="Consolas" panose="020B0609020204030204" pitchFamily="49" charset="0"/>
              </a:rPr>
              <a:t>                Register in2 = </a:t>
            </a:r>
            <a:r>
              <a:rPr lang="en-US" sz="1600" dirty="0" err="1">
                <a:latin typeface="Consolas" panose="020B0609020204030204" pitchFamily="49" charset="0"/>
                <a:cs typeface="Consolas" panose="020B0609020204030204" pitchFamily="49" charset="0"/>
              </a:rPr>
              <a:t>regs</a:t>
            </a:r>
            <a:r>
              <a:rPr lang="en-US" sz="1600" dirty="0">
                <a:latin typeface="Consolas" panose="020B0609020204030204" pitchFamily="49" charset="0"/>
                <a:cs typeface="Consolas" panose="020B0609020204030204" pitchFamily="49" charset="0"/>
              </a:rPr>
              <a:t>[2];</a:t>
            </a:r>
          </a:p>
          <a:p>
            <a:pPr marL="0" indent="0">
              <a:buNone/>
            </a:pPr>
            <a:endParaRPr lang="en-US" sz="1600" dirty="0" smtClean="0">
              <a:latin typeface="Consolas" panose="020B0609020204030204" pitchFamily="49" charset="0"/>
              <a:cs typeface="Consolas" panose="020B0609020204030204" pitchFamily="49" charset="0"/>
            </a:endParaRPr>
          </a:p>
          <a:p>
            <a:pPr marL="0" indent="0">
              <a:buNone/>
            </a:pPr>
            <a:r>
              <a:rPr lang="en-US" sz="1600" dirty="0">
                <a:latin typeface="Consolas" panose="020B0609020204030204" pitchFamily="49" charset="0"/>
                <a:cs typeface="Consolas" panose="020B0609020204030204" pitchFamily="49" charset="0"/>
              </a:rPr>
              <a:t> </a:t>
            </a:r>
            <a:r>
              <a:rPr lang="en-US" sz="1600" dirty="0" smtClean="0">
                <a:latin typeface="Consolas" panose="020B0609020204030204" pitchFamily="49" charset="0"/>
                <a:cs typeface="Consolas" panose="020B0609020204030204" pitchFamily="49" charset="0"/>
              </a:rPr>
              <a:t>               </a:t>
            </a:r>
            <a:r>
              <a:rPr lang="en-US" sz="1600" dirty="0" err="1" smtClean="0">
                <a:latin typeface="Consolas" panose="020B0609020204030204" pitchFamily="49" charset="0"/>
                <a:cs typeface="Consolas" panose="020B0609020204030204" pitchFamily="49" charset="0"/>
              </a:rPr>
              <a:t>int</a:t>
            </a:r>
            <a:r>
              <a:rPr lang="en-US" sz="1600" dirty="0" smtClean="0">
                <a:latin typeface="Consolas" panose="020B0609020204030204" pitchFamily="49" charset="0"/>
                <a:cs typeface="Consolas" panose="020B0609020204030204" pitchFamily="49" charset="0"/>
              </a:rPr>
              <a:t>[] vex = </a:t>
            </a:r>
          </a:p>
          <a:p>
            <a:pPr marL="0" indent="0">
              <a:buNone/>
            </a:pPr>
            <a:r>
              <a:rPr lang="en-US" sz="1600" dirty="0">
                <a:latin typeface="Consolas" panose="020B0609020204030204" pitchFamily="49" charset="0"/>
                <a:cs typeface="Consolas" panose="020B0609020204030204" pitchFamily="49" charset="0"/>
              </a:rPr>
              <a:t> </a:t>
            </a:r>
            <a:r>
              <a:rPr lang="en-US" sz="1600" dirty="0" smtClean="0">
                <a:latin typeface="Consolas" panose="020B0609020204030204" pitchFamily="49" charset="0"/>
                <a:cs typeface="Consolas" panose="020B0609020204030204" pitchFamily="49" charset="0"/>
              </a:rPr>
              <a:t>                </a:t>
            </a:r>
            <a:r>
              <a:rPr lang="en-US" sz="1600" dirty="0" err="1" smtClean="0">
                <a:latin typeface="Consolas" panose="020B0609020204030204" pitchFamily="49" charset="0"/>
                <a:cs typeface="Consolas" panose="020B0609020204030204" pitchFamily="49" charset="0"/>
              </a:rPr>
              <a:t>vex_prefix</a:t>
            </a:r>
            <a:r>
              <a:rPr lang="en-US" sz="1600" dirty="0" smtClean="0">
                <a:latin typeface="Consolas" panose="020B0609020204030204" pitchFamily="49" charset="0"/>
                <a:cs typeface="Consolas" panose="020B0609020204030204" pitchFamily="49" charset="0"/>
              </a:rPr>
              <a:t>(</a:t>
            </a:r>
            <a:r>
              <a:rPr lang="en-US" sz="1600" dirty="0" err="1" smtClean="0">
                <a:latin typeface="Consolas" panose="020B0609020204030204" pitchFamily="49" charset="0"/>
                <a:cs typeface="Consolas" panose="020B0609020204030204" pitchFamily="49" charset="0"/>
              </a:rPr>
              <a:t>rBit</a:t>
            </a:r>
            <a:r>
              <a:rPr lang="en-US" sz="1600" dirty="0" smtClean="0">
                <a:latin typeface="Consolas" panose="020B0609020204030204" pitchFamily="49" charset="0"/>
                <a:cs typeface="Consolas" panose="020B0609020204030204" pitchFamily="49" charset="0"/>
              </a:rPr>
              <a:t>(out),</a:t>
            </a:r>
            <a:r>
              <a:rPr lang="en-US" sz="1600" dirty="0" err="1" smtClean="0">
                <a:latin typeface="Consolas" panose="020B0609020204030204" pitchFamily="49" charset="0"/>
                <a:cs typeface="Consolas" panose="020B0609020204030204" pitchFamily="49" charset="0"/>
              </a:rPr>
              <a:t>X_LOW,bBit</a:t>
            </a:r>
            <a:r>
              <a:rPr lang="en-US" sz="1600" dirty="0" smtClean="0">
                <a:latin typeface="Consolas" panose="020B0609020204030204" pitchFamily="49" charset="0"/>
                <a:cs typeface="Consolas" panose="020B0609020204030204" pitchFamily="49" charset="0"/>
              </a:rPr>
              <a:t>(in2),M_0F,W_LOW,in1,L_256,PP_NONE);</a:t>
            </a:r>
          </a:p>
          <a:p>
            <a:pPr marL="0" indent="0">
              <a:buNone/>
            </a:pPr>
            <a:r>
              <a:rPr lang="en-US" sz="1600" dirty="0" smtClean="0">
                <a:latin typeface="Consolas" panose="020B0609020204030204" pitchFamily="49" charset="0"/>
                <a:cs typeface="Consolas" panose="020B0609020204030204" pitchFamily="49" charset="0"/>
              </a:rPr>
              <a:t>                </a:t>
            </a:r>
            <a:r>
              <a:rPr lang="en-US" sz="1600" dirty="0">
                <a:latin typeface="Consolas" panose="020B0609020204030204" pitchFamily="49" charset="0"/>
                <a:cs typeface="Consolas" panose="020B0609020204030204" pitchFamily="49" charset="0"/>
              </a:rPr>
              <a:t>return </a:t>
            </a:r>
            <a:r>
              <a:rPr lang="en-US" sz="1600" dirty="0" err="1">
                <a:latin typeface="Consolas" panose="020B0609020204030204" pitchFamily="49" charset="0"/>
                <a:cs typeface="Consolas" panose="020B0609020204030204" pitchFamily="49" charset="0"/>
              </a:rPr>
              <a:t>vex_emit</a:t>
            </a:r>
            <a:r>
              <a:rPr lang="en-US" sz="1600" dirty="0">
                <a:latin typeface="Consolas" panose="020B0609020204030204" pitchFamily="49" charset="0"/>
                <a:cs typeface="Consolas" panose="020B0609020204030204" pitchFamily="49" charset="0"/>
              </a:rPr>
              <a:t>(vex, 0x58, </a:t>
            </a:r>
            <a:r>
              <a:rPr lang="en-US" sz="1600" dirty="0" err="1">
                <a:latin typeface="Consolas" panose="020B0609020204030204" pitchFamily="49" charset="0"/>
                <a:cs typeface="Consolas" panose="020B0609020204030204" pitchFamily="49" charset="0"/>
              </a:rPr>
              <a:t>modRM</a:t>
            </a:r>
            <a:r>
              <a:rPr lang="en-US" sz="1600" dirty="0">
                <a:latin typeface="Consolas" panose="020B0609020204030204" pitchFamily="49" charset="0"/>
                <a:cs typeface="Consolas" panose="020B0609020204030204" pitchFamily="49" charset="0"/>
              </a:rPr>
              <a:t>(out, in2));</a:t>
            </a:r>
          </a:p>
          <a:p>
            <a:pPr marL="0" indent="0">
              <a:buNone/>
            </a:pPr>
            <a:r>
              <a:rPr lang="en-US" sz="1400" dirty="0">
                <a:latin typeface="Consolas" panose="020B0609020204030204" pitchFamily="49" charset="0"/>
                <a:cs typeface="Consolas" panose="020B0609020204030204" pitchFamily="49" charset="0"/>
              </a:rPr>
              <a:t>            });</a:t>
            </a:r>
            <a:endParaRPr lang="en-US" dirty="0">
              <a:latin typeface="Consolas" panose="020B0609020204030204" pitchFamily="49" charset="0"/>
              <a:cs typeface="Consolas" panose="020B0609020204030204" pitchFamily="49" charset="0"/>
            </a:endParaRPr>
          </a:p>
        </p:txBody>
      </p:sp>
      <p:sp>
        <p:nvSpPr>
          <p:cNvPr id="2" name="Rounded Rectangular Callout 1"/>
          <p:cNvSpPr/>
          <p:nvPr/>
        </p:nvSpPr>
        <p:spPr>
          <a:xfrm>
            <a:off x="191899" y="4238202"/>
            <a:ext cx="2078331" cy="637706"/>
          </a:xfrm>
          <a:prstGeom prst="wedgeRoundRectCallout">
            <a:avLst>
              <a:gd name="adj1" fmla="val 44942"/>
              <a:gd name="adj2" fmla="val -19321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Registers </a:t>
            </a:r>
            <a:r>
              <a:rPr lang="en-US" dirty="0" smtClean="0"/>
              <a:t>via JVMCI</a:t>
            </a:r>
            <a:endParaRPr lang="en-US" dirty="0"/>
          </a:p>
        </p:txBody>
      </p:sp>
      <p:sp>
        <p:nvSpPr>
          <p:cNvPr id="5" name="Rounded Rectangular Callout 4"/>
          <p:cNvSpPr/>
          <p:nvPr/>
        </p:nvSpPr>
        <p:spPr>
          <a:xfrm>
            <a:off x="5719630" y="4043517"/>
            <a:ext cx="2476982" cy="554927"/>
          </a:xfrm>
          <a:prstGeom prst="wedgeRoundRectCallout">
            <a:avLst>
              <a:gd name="adj1" fmla="val -55289"/>
              <a:gd name="adj2" fmla="val -17291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Desired Register Masks</a:t>
            </a:r>
            <a:endParaRPr lang="en-US" dirty="0"/>
          </a:p>
        </p:txBody>
      </p:sp>
      <p:sp>
        <p:nvSpPr>
          <p:cNvPr id="18" name="Rounded Rectangular Callout 17"/>
          <p:cNvSpPr/>
          <p:nvPr/>
        </p:nvSpPr>
        <p:spPr>
          <a:xfrm>
            <a:off x="9450733" y="673128"/>
            <a:ext cx="2139287" cy="554927"/>
          </a:xfrm>
          <a:prstGeom prst="wedgeRoundRectCallout">
            <a:avLst>
              <a:gd name="adj1" fmla="val -260915"/>
              <a:gd name="adj2" fmla="val 13055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a:t>MethodHandle</a:t>
            </a:r>
            <a:r>
              <a:rPr lang="en-US" dirty="0"/>
              <a:t> Type</a:t>
            </a:r>
          </a:p>
        </p:txBody>
      </p:sp>
      <p:sp>
        <p:nvSpPr>
          <p:cNvPr id="19" name="Rounded Rectangular Callout 18"/>
          <p:cNvSpPr/>
          <p:nvPr/>
        </p:nvSpPr>
        <p:spPr>
          <a:xfrm>
            <a:off x="9031633" y="4320981"/>
            <a:ext cx="2901287" cy="554927"/>
          </a:xfrm>
          <a:prstGeom prst="wedgeRoundRectCallout">
            <a:avLst>
              <a:gd name="adj1" fmla="val -115438"/>
              <a:gd name="adj2" fmla="val -28963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Feature-checking predicate</a:t>
            </a:r>
          </a:p>
        </p:txBody>
      </p:sp>
      <p:sp>
        <p:nvSpPr>
          <p:cNvPr id="20" name="Rounded Rectangular Callout 19"/>
          <p:cNvSpPr/>
          <p:nvPr/>
        </p:nvSpPr>
        <p:spPr>
          <a:xfrm>
            <a:off x="9031633" y="5995100"/>
            <a:ext cx="2567648" cy="554927"/>
          </a:xfrm>
          <a:prstGeom prst="wedgeRoundRectCallout">
            <a:avLst>
              <a:gd name="adj1" fmla="val -85987"/>
              <a:gd name="adj2" fmla="val -14133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Macro-</a:t>
            </a:r>
            <a:r>
              <a:rPr lang="en-US" dirty="0" err="1"/>
              <a:t>ized</a:t>
            </a:r>
            <a:r>
              <a:rPr lang="en-US" dirty="0"/>
              <a:t> x86 encoding</a:t>
            </a:r>
          </a:p>
        </p:txBody>
      </p:sp>
    </p:spTree>
    <p:extLst>
      <p:ext uri="{BB962C8B-B14F-4D97-AF65-F5344CB8AC3E}">
        <p14:creationId xmlns:p14="http://schemas.microsoft.com/office/powerpoint/2010/main" val="44403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18" grpId="0" animBg="1"/>
      <p:bldP spid="19" grpId="0" animBg="1"/>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Checked Invocation</a:t>
            </a:r>
            <a:endParaRPr lang="en-US" dirty="0"/>
          </a:p>
        </p:txBody>
      </p:sp>
      <p:sp>
        <p:nvSpPr>
          <p:cNvPr id="3" name="Content Placeholder 2"/>
          <p:cNvSpPr>
            <a:spLocks noGrp="1"/>
          </p:cNvSpPr>
          <p:nvPr>
            <p:ph idx="1"/>
          </p:nvPr>
        </p:nvSpPr>
        <p:spPr>
          <a:xfrm>
            <a:off x="609600" y="1569379"/>
            <a:ext cx="10972800" cy="4525963"/>
          </a:xfrm>
        </p:spPr>
        <p:txBody>
          <a:bodyPr>
            <a:normAutofit fontScale="40000" lnSpcReduction="20000"/>
          </a:bodyPr>
          <a:lstStyle/>
          <a:p>
            <a:pPr marL="0" indent="0">
              <a:buNone/>
            </a:pPr>
            <a:r>
              <a:rPr lang="en-US" dirty="0" smtClean="0">
                <a:latin typeface="Consolas" panose="020B0609020204030204" pitchFamily="49" charset="0"/>
                <a:cs typeface="Consolas" panose="020B0609020204030204" pitchFamily="49" charset="0"/>
              </a:rPr>
              <a:t> private static Long4 </a:t>
            </a:r>
            <a:r>
              <a:rPr lang="en-US" dirty="0" err="1" smtClean="0">
                <a:latin typeface="Consolas" panose="020B0609020204030204" pitchFamily="49" charset="0"/>
                <a:cs typeface="Consolas" panose="020B0609020204030204" pitchFamily="49" charset="0"/>
              </a:rPr>
              <a:t>vaddps_naive</a:t>
            </a:r>
            <a:r>
              <a:rPr lang="en-US" dirty="0" smtClean="0">
                <a:latin typeface="Consolas" panose="020B0609020204030204" pitchFamily="49" charset="0"/>
                <a:cs typeface="Consolas" panose="020B0609020204030204" pitchFamily="49" charset="0"/>
              </a:rPr>
              <a:t>(Long4 a, Long4 b) {</a:t>
            </a:r>
          </a:p>
          <a:p>
            <a:pPr marL="0" indent="0">
              <a:buNone/>
            </a:pPr>
            <a:r>
              <a:rPr lang="en-US" dirty="0" smtClean="0">
                <a:latin typeface="Consolas" panose="020B0609020204030204" pitchFamily="49" charset="0"/>
                <a:cs typeface="Consolas" panose="020B0609020204030204" pitchFamily="49" charset="0"/>
              </a:rPr>
              <a:t>        float[] res = new float[8];</a:t>
            </a:r>
          </a:p>
          <a:p>
            <a:pPr marL="0" indent="0">
              <a:buNone/>
            </a:pPr>
            <a:r>
              <a:rPr lang="en-US" dirty="0" smtClean="0">
                <a:latin typeface="Consolas" panose="020B0609020204030204" pitchFamily="49" charset="0"/>
                <a:cs typeface="Consolas" panose="020B0609020204030204" pitchFamily="49" charset="0"/>
              </a:rPr>
              <a:t>        for (</a:t>
            </a:r>
            <a:r>
              <a:rPr lang="en-US" dirty="0" err="1" smtClean="0">
                <a:latin typeface="Consolas" panose="020B0609020204030204" pitchFamily="49" charset="0"/>
                <a:cs typeface="Consolas" panose="020B0609020204030204" pitchFamily="49" charset="0"/>
              </a:rPr>
              <a:t>int</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i</a:t>
            </a:r>
            <a:r>
              <a:rPr lang="en-US" dirty="0" smtClean="0">
                <a:latin typeface="Consolas" panose="020B0609020204030204" pitchFamily="49" charset="0"/>
                <a:cs typeface="Consolas" panose="020B0609020204030204" pitchFamily="49" charset="0"/>
              </a:rPr>
              <a:t> = 0; </a:t>
            </a:r>
            <a:r>
              <a:rPr lang="en-US" dirty="0" err="1" smtClean="0">
                <a:latin typeface="Consolas" panose="020B0609020204030204" pitchFamily="49" charset="0"/>
                <a:cs typeface="Consolas" panose="020B0609020204030204" pitchFamily="49" charset="0"/>
              </a:rPr>
              <a:t>i</a:t>
            </a:r>
            <a:r>
              <a:rPr lang="en-US" dirty="0" smtClean="0">
                <a:latin typeface="Consolas" panose="020B0609020204030204" pitchFamily="49" charset="0"/>
                <a:cs typeface="Consolas" panose="020B0609020204030204" pitchFamily="49" charset="0"/>
              </a:rPr>
              <a:t> &lt; 8; </a:t>
            </a:r>
            <a:r>
              <a:rPr lang="en-US" dirty="0" err="1" smtClean="0">
                <a:latin typeface="Consolas" panose="020B0609020204030204" pitchFamily="49" charset="0"/>
                <a:cs typeface="Consolas" panose="020B0609020204030204" pitchFamily="49" charset="0"/>
              </a:rPr>
              <a:t>i</a:t>
            </a:r>
            <a:r>
              <a:rPr lang="en-US" dirty="0" smtClean="0">
                <a:latin typeface="Consolas" panose="020B0609020204030204" pitchFamily="49" charset="0"/>
                <a:cs typeface="Consolas" panose="020B0609020204030204" pitchFamily="49" charset="0"/>
              </a:rPr>
              <a:t>++) {</a:t>
            </a:r>
          </a:p>
          <a:p>
            <a:pPr marL="0" indent="0">
              <a:buNone/>
            </a:pPr>
            <a:r>
              <a:rPr lang="en-US" dirty="0" smtClean="0">
                <a:latin typeface="Consolas" panose="020B0609020204030204" pitchFamily="49" charset="0"/>
                <a:cs typeface="Consolas" panose="020B0609020204030204" pitchFamily="49" charset="0"/>
              </a:rPr>
              <a:t>            res[</a:t>
            </a:r>
            <a:r>
              <a:rPr lang="en-US" dirty="0" err="1" smtClean="0">
                <a:latin typeface="Consolas" panose="020B0609020204030204" pitchFamily="49" charset="0"/>
                <a:cs typeface="Consolas" panose="020B0609020204030204" pitchFamily="49" charset="0"/>
              </a:rPr>
              <a:t>i</a:t>
            </a:r>
            <a:r>
              <a:rPr lang="en-US" dirty="0" smtClean="0">
                <a:latin typeface="Consolas" panose="020B0609020204030204" pitchFamily="49" charset="0"/>
                <a:cs typeface="Consolas" panose="020B0609020204030204" pitchFamily="49" charset="0"/>
              </a:rPr>
              <a:t>] = </a:t>
            </a:r>
            <a:r>
              <a:rPr lang="en-US" dirty="0" err="1" smtClean="0">
                <a:latin typeface="Consolas" panose="020B0609020204030204" pitchFamily="49" charset="0"/>
                <a:cs typeface="Consolas" panose="020B0609020204030204" pitchFamily="49" charset="0"/>
              </a:rPr>
              <a:t>getFloat</a:t>
            </a:r>
            <a:r>
              <a:rPr lang="en-US" dirty="0" smtClean="0">
                <a:latin typeface="Consolas" panose="020B0609020204030204" pitchFamily="49" charset="0"/>
                <a:cs typeface="Consolas" panose="020B0609020204030204" pitchFamily="49" charset="0"/>
              </a:rPr>
              <a:t>(a, </a:t>
            </a:r>
            <a:r>
              <a:rPr lang="en-US" dirty="0" err="1" smtClean="0">
                <a:latin typeface="Consolas" panose="020B0609020204030204" pitchFamily="49" charset="0"/>
                <a:cs typeface="Consolas" panose="020B0609020204030204" pitchFamily="49" charset="0"/>
              </a:rPr>
              <a:t>i</a:t>
            </a:r>
            <a:r>
              <a:rPr lang="en-US" dirty="0" smtClean="0">
                <a:latin typeface="Consolas" panose="020B0609020204030204" pitchFamily="49" charset="0"/>
                <a:cs typeface="Consolas" panose="020B0609020204030204" pitchFamily="49" charset="0"/>
              </a:rPr>
              <a:t>) + </a:t>
            </a:r>
            <a:r>
              <a:rPr lang="en-US" dirty="0" err="1" smtClean="0">
                <a:latin typeface="Consolas" panose="020B0609020204030204" pitchFamily="49" charset="0"/>
                <a:cs typeface="Consolas" panose="020B0609020204030204" pitchFamily="49" charset="0"/>
              </a:rPr>
              <a:t>getFloat</a:t>
            </a:r>
            <a:r>
              <a:rPr lang="en-US" dirty="0" smtClean="0">
                <a:latin typeface="Consolas" panose="020B0609020204030204" pitchFamily="49" charset="0"/>
                <a:cs typeface="Consolas" panose="020B0609020204030204" pitchFamily="49" charset="0"/>
              </a:rPr>
              <a:t>(b, </a:t>
            </a:r>
            <a:r>
              <a:rPr lang="en-US" dirty="0" err="1" smtClean="0">
                <a:latin typeface="Consolas" panose="020B0609020204030204" pitchFamily="49" charset="0"/>
                <a:cs typeface="Consolas" panose="020B0609020204030204" pitchFamily="49" charset="0"/>
              </a:rPr>
              <a:t>i</a:t>
            </a:r>
            <a:r>
              <a:rPr lang="en-US" dirty="0" smtClean="0">
                <a:latin typeface="Consolas" panose="020B0609020204030204" pitchFamily="49" charset="0"/>
                <a:cs typeface="Consolas" panose="020B0609020204030204" pitchFamily="49" charset="0"/>
              </a:rPr>
              <a:t>);</a:t>
            </a:r>
          </a:p>
          <a:p>
            <a:pPr marL="0" indent="0">
              <a:buNone/>
            </a:pPr>
            <a:r>
              <a:rPr lang="en-US" dirty="0" smtClean="0">
                <a:latin typeface="Consolas" panose="020B0609020204030204" pitchFamily="49" charset="0"/>
                <a:cs typeface="Consolas" panose="020B0609020204030204" pitchFamily="49" charset="0"/>
              </a:rPr>
              <a:t>        }</a:t>
            </a:r>
          </a:p>
          <a:p>
            <a:pPr marL="0" indent="0">
              <a:buNone/>
            </a:pPr>
            <a:r>
              <a:rPr lang="en-US" dirty="0" smtClean="0">
                <a:latin typeface="Consolas" panose="020B0609020204030204" pitchFamily="49" charset="0"/>
                <a:cs typeface="Consolas" panose="020B0609020204030204" pitchFamily="49" charset="0"/>
              </a:rPr>
              <a:t>        return long4FromFloatArray(res,0);</a:t>
            </a:r>
          </a:p>
          <a:p>
            <a:pPr marL="0" indent="0">
              <a:buNone/>
            </a:pPr>
            <a:r>
              <a:rPr lang="en-US" dirty="0" smtClean="0">
                <a:latin typeface="Consolas" panose="020B0609020204030204" pitchFamily="49" charset="0"/>
                <a:cs typeface="Consolas" panose="020B0609020204030204" pitchFamily="49" charset="0"/>
              </a:rPr>
              <a:t>    }</a:t>
            </a:r>
          </a:p>
          <a:p>
            <a:pPr marL="0" indent="0">
              <a:buNone/>
            </a:pPr>
            <a:endParaRPr lang="en-US" dirty="0" smtClean="0">
              <a:latin typeface="Consolas" panose="020B0609020204030204" pitchFamily="49" charset="0"/>
              <a:cs typeface="Consolas" panose="020B0609020204030204" pitchFamily="49" charset="0"/>
            </a:endParaRPr>
          </a:p>
          <a:p>
            <a:pPr marL="0" indent="0">
              <a:buNone/>
            </a:pPr>
            <a:r>
              <a:rPr lang="en-US" dirty="0" smtClean="0">
                <a:latin typeface="Consolas" panose="020B0609020204030204" pitchFamily="49" charset="0"/>
                <a:cs typeface="Consolas" panose="020B0609020204030204" pitchFamily="49" charset="0"/>
              </a:rPr>
              <a:t>    public static Long4 </a:t>
            </a:r>
            <a:r>
              <a:rPr lang="en-US" dirty="0" err="1" smtClean="0">
                <a:latin typeface="Consolas" panose="020B0609020204030204" pitchFamily="49" charset="0"/>
                <a:cs typeface="Consolas" panose="020B0609020204030204" pitchFamily="49" charset="0"/>
              </a:rPr>
              <a:t>vaddps</a:t>
            </a:r>
            <a:r>
              <a:rPr lang="en-US" dirty="0" smtClean="0">
                <a:latin typeface="Consolas" panose="020B0609020204030204" pitchFamily="49" charset="0"/>
                <a:cs typeface="Consolas" panose="020B0609020204030204" pitchFamily="49" charset="0"/>
              </a:rPr>
              <a:t>(Long4 a, Long4 b) {</a:t>
            </a:r>
          </a:p>
          <a:p>
            <a:pPr marL="0" indent="0">
              <a:buNone/>
            </a:pPr>
            <a:r>
              <a:rPr lang="en-US" dirty="0" smtClean="0">
                <a:latin typeface="Consolas" panose="020B0609020204030204" pitchFamily="49" charset="0"/>
                <a:cs typeface="Consolas" panose="020B0609020204030204" pitchFamily="49" charset="0"/>
              </a:rPr>
              <a:t>        try {</a:t>
            </a:r>
          </a:p>
          <a:p>
            <a:pPr marL="0" indent="0">
              <a:buNone/>
            </a:pPr>
            <a:r>
              <a:rPr lang="en-US" dirty="0" smtClean="0">
                <a:latin typeface="Consolas" panose="020B0609020204030204" pitchFamily="49" charset="0"/>
                <a:cs typeface="Consolas" panose="020B0609020204030204" pitchFamily="49" charset="0"/>
              </a:rPr>
              <a:t>            Long4 res = (Long4) MHm256_vaddps.invokeExact(a, b);</a:t>
            </a:r>
          </a:p>
          <a:p>
            <a:pPr marL="0" indent="0">
              <a:buNone/>
            </a:pPr>
            <a:r>
              <a:rPr lang="en-US" dirty="0" smtClean="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assert </a:t>
            </a:r>
            <a:r>
              <a:rPr lang="en-US" dirty="0" err="1" smtClean="0">
                <a:latin typeface="Consolas" panose="020B0609020204030204" pitchFamily="49" charset="0"/>
                <a:cs typeface="Consolas" panose="020B0609020204030204" pitchFamily="49" charset="0"/>
              </a:rPr>
              <a:t>assertEquals</a:t>
            </a:r>
            <a:r>
              <a:rPr lang="en-US" dirty="0" smtClean="0">
                <a:latin typeface="Consolas" panose="020B0609020204030204" pitchFamily="49" charset="0"/>
                <a:cs typeface="Consolas" panose="020B0609020204030204" pitchFamily="49" charset="0"/>
              </a:rPr>
              <a:t>(res, </a:t>
            </a:r>
            <a:r>
              <a:rPr lang="en-US" dirty="0" err="1" smtClean="0">
                <a:latin typeface="Consolas" panose="020B0609020204030204" pitchFamily="49" charset="0"/>
                <a:cs typeface="Consolas" panose="020B0609020204030204" pitchFamily="49" charset="0"/>
              </a:rPr>
              <a:t>vaddps_naive</a:t>
            </a:r>
            <a:r>
              <a:rPr lang="en-US" dirty="0" smtClean="0">
                <a:latin typeface="Consolas" panose="020B0609020204030204" pitchFamily="49" charset="0"/>
                <a:cs typeface="Consolas" panose="020B0609020204030204" pitchFamily="49" charset="0"/>
              </a:rPr>
              <a:t>(a, b));</a:t>
            </a:r>
          </a:p>
          <a:p>
            <a:pPr marL="0" indent="0">
              <a:buNone/>
            </a:pPr>
            <a:r>
              <a:rPr lang="en-US" dirty="0" smtClean="0">
                <a:latin typeface="Consolas" panose="020B0609020204030204" pitchFamily="49" charset="0"/>
                <a:cs typeface="Consolas" panose="020B0609020204030204" pitchFamily="49" charset="0"/>
              </a:rPr>
              <a:t>            return res;</a:t>
            </a:r>
          </a:p>
          <a:p>
            <a:pPr marL="0" indent="0">
              <a:buNone/>
            </a:pPr>
            <a:r>
              <a:rPr lang="en-US" dirty="0" smtClean="0">
                <a:latin typeface="Consolas" panose="020B0609020204030204" pitchFamily="49" charset="0"/>
                <a:cs typeface="Consolas" panose="020B0609020204030204" pitchFamily="49" charset="0"/>
              </a:rPr>
              <a:t>        } catch (</a:t>
            </a:r>
            <a:r>
              <a:rPr lang="en-US" dirty="0" err="1" smtClean="0">
                <a:latin typeface="Consolas" panose="020B0609020204030204" pitchFamily="49" charset="0"/>
                <a:cs typeface="Consolas" panose="020B0609020204030204" pitchFamily="49" charset="0"/>
              </a:rPr>
              <a:t>Throwable</a:t>
            </a:r>
            <a:r>
              <a:rPr lang="en-US" dirty="0" smtClean="0">
                <a:latin typeface="Consolas" panose="020B0609020204030204" pitchFamily="49" charset="0"/>
                <a:cs typeface="Consolas" panose="020B0609020204030204" pitchFamily="49" charset="0"/>
              </a:rPr>
              <a:t> e) {</a:t>
            </a:r>
          </a:p>
          <a:p>
            <a:pPr marL="0" indent="0">
              <a:buNone/>
            </a:pPr>
            <a:r>
              <a:rPr lang="en-US" dirty="0" smtClean="0">
                <a:latin typeface="Consolas" panose="020B0609020204030204" pitchFamily="49" charset="0"/>
                <a:cs typeface="Consolas" panose="020B0609020204030204" pitchFamily="49" charset="0"/>
              </a:rPr>
              <a:t>            throw new Error(e);</a:t>
            </a:r>
          </a:p>
          <a:p>
            <a:pPr marL="0" indent="0">
              <a:buNone/>
            </a:pPr>
            <a:r>
              <a:rPr lang="en-US" dirty="0" smtClean="0">
                <a:latin typeface="Consolas" panose="020B0609020204030204" pitchFamily="49" charset="0"/>
                <a:cs typeface="Consolas" panose="020B0609020204030204" pitchFamily="49" charset="0"/>
              </a:rPr>
              <a:t>        }</a:t>
            </a:r>
          </a:p>
          <a:p>
            <a:pPr marL="0" indent="0">
              <a:buNone/>
            </a:pPr>
            <a:r>
              <a:rPr lang="en-US" dirty="0" smtClean="0">
                <a:latin typeface="Consolas" panose="020B0609020204030204" pitchFamily="49" charset="0"/>
                <a:cs typeface="Consolas" panose="020B0609020204030204" pitchFamily="49" charset="0"/>
              </a:rPr>
              <a:t>    }</a:t>
            </a:r>
            <a:endParaRPr lang="en-US" dirty="0">
              <a:latin typeface="Consolas" panose="020B0609020204030204" pitchFamily="49" charset="0"/>
              <a:cs typeface="Consolas" panose="020B0609020204030204" pitchFamily="49" charset="0"/>
            </a:endParaRPr>
          </a:p>
        </p:txBody>
      </p:sp>
      <p:sp>
        <p:nvSpPr>
          <p:cNvPr id="7" name="Rounded Rectangular Callout 6"/>
          <p:cNvSpPr/>
          <p:nvPr/>
        </p:nvSpPr>
        <p:spPr>
          <a:xfrm>
            <a:off x="8819909" y="1402655"/>
            <a:ext cx="3131336" cy="554927"/>
          </a:xfrm>
          <a:prstGeom prst="wedgeRoundRectCallout">
            <a:avLst>
              <a:gd name="adj1" fmla="val -130466"/>
              <a:gd name="adj2" fmla="val 9897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Pure Java equivalent function.</a:t>
            </a:r>
          </a:p>
        </p:txBody>
      </p:sp>
      <p:sp>
        <p:nvSpPr>
          <p:cNvPr id="9" name="Rounded Rectangular Callout 8"/>
          <p:cNvSpPr/>
          <p:nvPr/>
        </p:nvSpPr>
        <p:spPr>
          <a:xfrm>
            <a:off x="8222464" y="5927700"/>
            <a:ext cx="2757956" cy="554927"/>
          </a:xfrm>
          <a:prstGeom prst="wedgeRoundRectCallout">
            <a:avLst>
              <a:gd name="adj1" fmla="val -154627"/>
              <a:gd name="adj2" fmla="val -29649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Type-safe invocation point. </a:t>
            </a:r>
          </a:p>
        </p:txBody>
      </p:sp>
    </p:spTree>
    <p:extLst>
      <p:ext uri="{BB962C8B-B14F-4D97-AF65-F5344CB8AC3E}">
        <p14:creationId xmlns:p14="http://schemas.microsoft.com/office/powerpoint/2010/main" val="51467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Small Example</a:t>
            </a:r>
            <a:endParaRPr lang="en-US" dirty="0"/>
          </a:p>
        </p:txBody>
      </p:sp>
      <p:sp>
        <p:nvSpPr>
          <p:cNvPr id="3" name="Content Placeholder 2"/>
          <p:cNvSpPr>
            <a:spLocks noGrp="1"/>
          </p:cNvSpPr>
          <p:nvPr>
            <p:ph idx="1"/>
          </p:nvPr>
        </p:nvSpPr>
        <p:spPr/>
        <p:txBody>
          <a:bodyPr>
            <a:normAutofit/>
          </a:bodyPr>
          <a:lstStyle/>
          <a:p>
            <a:pPr marL="0" indent="0">
              <a:buNone/>
            </a:pPr>
            <a:r>
              <a:rPr lang="en-US" sz="1800" dirty="0">
                <a:latin typeface="Consolas" panose="020B0609020204030204" pitchFamily="49" charset="0"/>
                <a:cs typeface="Consolas" panose="020B0609020204030204" pitchFamily="49" charset="0"/>
              </a:rPr>
              <a:t> public static float[] </a:t>
            </a:r>
            <a:r>
              <a:rPr lang="en-US" sz="1800" kern="1200" dirty="0" smtClean="0">
                <a:solidFill>
                  <a:schemeClr val="tx1"/>
                </a:solidFill>
                <a:effectLst/>
                <a:latin typeface="Consolas" panose="020B0609020204030204" pitchFamily="49" charset="0"/>
                <a:cs typeface="Consolas" panose="020B0609020204030204" pitchFamily="49" charset="0"/>
              </a:rPr>
              <a:t>proc(float</a:t>
            </a:r>
            <a:r>
              <a:rPr lang="en-US" sz="1800" dirty="0" smtClean="0">
                <a:latin typeface="Consolas" panose="020B0609020204030204" pitchFamily="49" charset="0"/>
                <a:cs typeface="Consolas" panose="020B0609020204030204" pitchFamily="49" charset="0"/>
              </a:rPr>
              <a:t>[] </a:t>
            </a:r>
            <a:r>
              <a:rPr lang="en-US" sz="1800" dirty="0">
                <a:latin typeface="Consolas" panose="020B0609020204030204" pitchFamily="49" charset="0"/>
                <a:cs typeface="Consolas" panose="020B0609020204030204" pitchFamily="49" charset="0"/>
              </a:rPr>
              <a:t>left, float[] right, float[] res){</a:t>
            </a:r>
          </a:p>
          <a:p>
            <a:pPr marL="0" indent="0">
              <a:buNone/>
            </a:pPr>
            <a:r>
              <a:rPr lang="en-US" sz="1800" dirty="0">
                <a:latin typeface="Consolas" panose="020B0609020204030204" pitchFamily="49" charset="0"/>
                <a:cs typeface="Consolas" panose="020B0609020204030204" pitchFamily="49" charset="0"/>
              </a:rPr>
              <a:t>        if(</a:t>
            </a:r>
            <a:r>
              <a:rPr lang="en-US" sz="1800" dirty="0" err="1">
                <a:latin typeface="Consolas" panose="020B0609020204030204" pitchFamily="49" charset="0"/>
                <a:cs typeface="Consolas" panose="020B0609020204030204" pitchFamily="49" charset="0"/>
              </a:rPr>
              <a:t>left.length</a:t>
            </a:r>
            <a:r>
              <a:rPr lang="en-US" sz="1800" dirty="0">
                <a:latin typeface="Consolas" panose="020B0609020204030204" pitchFamily="49" charset="0"/>
                <a:cs typeface="Consolas" panose="020B0609020204030204" pitchFamily="49" charset="0"/>
              </a:rPr>
              <a:t> != </a:t>
            </a:r>
            <a:r>
              <a:rPr lang="en-US" sz="1800" dirty="0" err="1" smtClean="0">
                <a:latin typeface="Consolas" panose="020B0609020204030204" pitchFamily="49" charset="0"/>
                <a:cs typeface="Consolas" panose="020B0609020204030204" pitchFamily="49" charset="0"/>
              </a:rPr>
              <a:t>right.length</a:t>
            </a:r>
            <a:r>
              <a:rPr lang="en-US" sz="1800" dirty="0" smtClean="0">
                <a:latin typeface="Consolas" panose="020B0609020204030204" pitchFamily="49" charset="0"/>
                <a:cs typeface="Consolas" panose="020B0609020204030204" pitchFamily="49" charset="0"/>
              </a:rPr>
              <a:t>){</a:t>
            </a:r>
            <a:endParaRPr lang="en-US" sz="1800" dirty="0">
              <a:latin typeface="Consolas" panose="020B0609020204030204" pitchFamily="49" charset="0"/>
              <a:cs typeface="Consolas" panose="020B0609020204030204" pitchFamily="49" charset="0"/>
            </a:endParaRPr>
          </a:p>
          <a:p>
            <a:pPr marL="0" indent="0">
              <a:buNone/>
            </a:pPr>
            <a:r>
              <a:rPr lang="en-US" sz="1800" dirty="0">
                <a:latin typeface="Consolas" panose="020B0609020204030204" pitchFamily="49" charset="0"/>
                <a:cs typeface="Consolas" panose="020B0609020204030204" pitchFamily="49" charset="0"/>
              </a:rPr>
              <a:t>            throw new </a:t>
            </a:r>
            <a:r>
              <a:rPr lang="en-US" sz="1800" dirty="0" err="1">
                <a:latin typeface="Consolas" panose="020B0609020204030204" pitchFamily="49" charset="0"/>
                <a:cs typeface="Consolas" panose="020B0609020204030204" pitchFamily="49" charset="0"/>
              </a:rPr>
              <a:t>UnsupportedOperationException</a:t>
            </a:r>
            <a:r>
              <a:rPr lang="en-US" sz="1800" dirty="0">
                <a:latin typeface="Consolas" panose="020B0609020204030204" pitchFamily="49" charset="0"/>
                <a:cs typeface="Consolas" panose="020B0609020204030204" pitchFamily="49" charset="0"/>
              </a:rPr>
              <a:t>("Arrays </a:t>
            </a:r>
            <a:r>
              <a:rPr lang="en-US" sz="1800" dirty="0" smtClean="0">
                <a:latin typeface="Consolas" panose="020B0609020204030204" pitchFamily="49" charset="0"/>
                <a:cs typeface="Consolas" panose="020B0609020204030204" pitchFamily="49" charset="0"/>
              </a:rPr>
              <a:t>unequal.");</a:t>
            </a:r>
            <a:endParaRPr lang="en-US" sz="1800" dirty="0">
              <a:latin typeface="Consolas" panose="020B0609020204030204" pitchFamily="49" charset="0"/>
              <a:cs typeface="Consolas" panose="020B0609020204030204" pitchFamily="49" charset="0"/>
            </a:endParaRPr>
          </a:p>
          <a:p>
            <a:pPr marL="0" indent="0">
              <a:buNone/>
            </a:pPr>
            <a:r>
              <a:rPr lang="en-US" sz="1800" dirty="0">
                <a:latin typeface="Consolas" panose="020B0609020204030204" pitchFamily="49" charset="0"/>
                <a:cs typeface="Consolas" panose="020B0609020204030204" pitchFamily="49" charset="0"/>
              </a:rPr>
              <a:t>        </a:t>
            </a:r>
            <a:r>
              <a:rPr lang="en-US" sz="1800" dirty="0" smtClean="0">
                <a:latin typeface="Consolas" panose="020B0609020204030204" pitchFamily="49" charset="0"/>
                <a:cs typeface="Consolas" panose="020B0609020204030204" pitchFamily="49" charset="0"/>
              </a:rPr>
              <a:t>} else if (</a:t>
            </a:r>
            <a:r>
              <a:rPr lang="en-US" sz="1800" dirty="0" err="1" smtClean="0">
                <a:latin typeface="Consolas" panose="020B0609020204030204" pitchFamily="49" charset="0"/>
                <a:cs typeface="Consolas" panose="020B0609020204030204" pitchFamily="49" charset="0"/>
              </a:rPr>
              <a:t>left.length</a:t>
            </a:r>
            <a:r>
              <a:rPr lang="en-US" sz="1800" dirty="0" smtClean="0">
                <a:latin typeface="Consolas" panose="020B0609020204030204" pitchFamily="49" charset="0"/>
                <a:cs typeface="Consolas" panose="020B0609020204030204" pitchFamily="49" charset="0"/>
              </a:rPr>
              <a:t> % 8 != 0) {</a:t>
            </a:r>
          </a:p>
          <a:p>
            <a:pPr marL="0" indent="0">
              <a:buNone/>
            </a:pPr>
            <a:r>
              <a:rPr lang="en-US" sz="1800" dirty="0" smtClean="0">
                <a:latin typeface="Consolas" panose="020B0609020204030204" pitchFamily="49" charset="0"/>
                <a:cs typeface="Consolas" panose="020B0609020204030204" pitchFamily="49" charset="0"/>
              </a:rPr>
              <a:t>            throw new </a:t>
            </a:r>
            <a:r>
              <a:rPr lang="en-US" sz="1800" dirty="0" err="1" smtClean="0">
                <a:latin typeface="Consolas" panose="020B0609020204030204" pitchFamily="49" charset="0"/>
                <a:cs typeface="Consolas" panose="020B0609020204030204" pitchFamily="49" charset="0"/>
              </a:rPr>
              <a:t>UnsupportedOperationException</a:t>
            </a:r>
            <a:r>
              <a:rPr lang="en-US" sz="1800" dirty="0" smtClean="0">
                <a:latin typeface="Consolas" panose="020B0609020204030204" pitchFamily="49" charset="0"/>
                <a:cs typeface="Consolas" panose="020B0609020204030204" pitchFamily="49" charset="0"/>
              </a:rPr>
              <a:t>(</a:t>
            </a:r>
            <a:r>
              <a:rPr lang="en-US" sz="1800" dirty="0">
                <a:latin typeface="Consolas" panose="020B0609020204030204" pitchFamily="49" charset="0"/>
                <a:cs typeface="Consolas" panose="020B0609020204030204" pitchFamily="49" charset="0"/>
              </a:rPr>
              <a:t>"</a:t>
            </a:r>
            <a:r>
              <a:rPr lang="en-US" sz="1800" dirty="0" smtClean="0">
                <a:latin typeface="Consolas" panose="020B0609020204030204" pitchFamily="49" charset="0"/>
                <a:cs typeface="Consolas" panose="020B0609020204030204" pitchFamily="49" charset="0"/>
              </a:rPr>
              <a:t>Length must be n*8</a:t>
            </a:r>
            <a:r>
              <a:rPr lang="en-US" sz="1800" dirty="0">
                <a:latin typeface="Consolas" panose="020B0609020204030204" pitchFamily="49" charset="0"/>
                <a:cs typeface="Consolas" panose="020B0609020204030204" pitchFamily="49" charset="0"/>
              </a:rPr>
              <a:t>"</a:t>
            </a:r>
            <a:r>
              <a:rPr lang="en-US" sz="1800" dirty="0" smtClean="0">
                <a:latin typeface="Consolas" panose="020B0609020204030204" pitchFamily="49" charset="0"/>
                <a:cs typeface="Consolas" panose="020B0609020204030204" pitchFamily="49" charset="0"/>
              </a:rPr>
              <a:t>);</a:t>
            </a:r>
            <a:endParaRPr lang="en-US" sz="1800" dirty="0">
              <a:latin typeface="Consolas" panose="020B0609020204030204" pitchFamily="49" charset="0"/>
              <a:cs typeface="Consolas" panose="020B0609020204030204" pitchFamily="49" charset="0"/>
            </a:endParaRPr>
          </a:p>
          <a:p>
            <a:pPr marL="0" indent="0">
              <a:buNone/>
            </a:pPr>
            <a:r>
              <a:rPr lang="en-US" sz="1800" dirty="0" smtClean="0">
                <a:latin typeface="Consolas" panose="020B0609020204030204" pitchFamily="49" charset="0"/>
                <a:cs typeface="Consolas" panose="020B0609020204030204" pitchFamily="49" charset="0"/>
              </a:rPr>
              <a:t>        }</a:t>
            </a:r>
            <a:endParaRPr lang="en-US" sz="1800" dirty="0">
              <a:latin typeface="Consolas" panose="020B0609020204030204" pitchFamily="49" charset="0"/>
              <a:cs typeface="Consolas" panose="020B0609020204030204" pitchFamily="49" charset="0"/>
            </a:endParaRPr>
          </a:p>
          <a:p>
            <a:pPr marL="0" indent="0">
              <a:buNone/>
            </a:pPr>
            <a:r>
              <a:rPr lang="en-US" sz="1800" dirty="0">
                <a:latin typeface="Consolas" panose="020B0609020204030204" pitchFamily="49" charset="0"/>
                <a:cs typeface="Consolas" panose="020B0609020204030204" pitchFamily="49" charset="0"/>
              </a:rPr>
              <a:t>        for(</a:t>
            </a:r>
            <a:r>
              <a:rPr lang="en-US" sz="1800" dirty="0" err="1">
                <a:latin typeface="Consolas" panose="020B0609020204030204" pitchFamily="49" charset="0"/>
                <a:cs typeface="Consolas" panose="020B0609020204030204" pitchFamily="49" charset="0"/>
              </a:rPr>
              <a:t>int</a:t>
            </a:r>
            <a:r>
              <a:rPr lang="en-US" sz="1800" dirty="0">
                <a:latin typeface="Consolas" panose="020B0609020204030204" pitchFamily="49" charset="0"/>
                <a:cs typeface="Consolas" panose="020B0609020204030204" pitchFamily="49" charset="0"/>
              </a:rPr>
              <a:t> </a:t>
            </a:r>
            <a:r>
              <a:rPr lang="en-US" sz="1800" dirty="0" err="1">
                <a:latin typeface="Consolas" panose="020B0609020204030204" pitchFamily="49" charset="0"/>
                <a:cs typeface="Consolas" panose="020B0609020204030204" pitchFamily="49" charset="0"/>
              </a:rPr>
              <a:t>i</a:t>
            </a:r>
            <a:r>
              <a:rPr lang="en-US" sz="1800" dirty="0">
                <a:latin typeface="Consolas" panose="020B0609020204030204" pitchFamily="49" charset="0"/>
                <a:cs typeface="Consolas" panose="020B0609020204030204" pitchFamily="49" charset="0"/>
              </a:rPr>
              <a:t> = 0; </a:t>
            </a:r>
            <a:r>
              <a:rPr lang="en-US" sz="1800" dirty="0" err="1">
                <a:latin typeface="Consolas" panose="020B0609020204030204" pitchFamily="49" charset="0"/>
                <a:cs typeface="Consolas" panose="020B0609020204030204" pitchFamily="49" charset="0"/>
              </a:rPr>
              <a:t>i</a:t>
            </a:r>
            <a:r>
              <a:rPr lang="en-US" sz="1800" dirty="0">
                <a:latin typeface="Consolas" panose="020B0609020204030204" pitchFamily="49" charset="0"/>
                <a:cs typeface="Consolas" panose="020B0609020204030204" pitchFamily="49" charset="0"/>
              </a:rPr>
              <a:t> &lt; </a:t>
            </a:r>
            <a:r>
              <a:rPr lang="en-US" sz="1800" dirty="0" err="1">
                <a:latin typeface="Consolas" panose="020B0609020204030204" pitchFamily="49" charset="0"/>
                <a:cs typeface="Consolas" panose="020B0609020204030204" pitchFamily="49" charset="0"/>
              </a:rPr>
              <a:t>left.length</a:t>
            </a:r>
            <a:r>
              <a:rPr lang="en-US" sz="1800" dirty="0">
                <a:latin typeface="Consolas" panose="020B0609020204030204" pitchFamily="49" charset="0"/>
                <a:cs typeface="Consolas" panose="020B0609020204030204" pitchFamily="49" charset="0"/>
              </a:rPr>
              <a:t>; </a:t>
            </a:r>
            <a:r>
              <a:rPr lang="en-US" sz="1800" dirty="0" err="1">
                <a:latin typeface="Consolas" panose="020B0609020204030204" pitchFamily="49" charset="0"/>
                <a:cs typeface="Consolas" panose="020B0609020204030204" pitchFamily="49" charset="0"/>
              </a:rPr>
              <a:t>i</a:t>
            </a:r>
            <a:r>
              <a:rPr lang="en-US" sz="1800" dirty="0">
                <a:latin typeface="Consolas" panose="020B0609020204030204" pitchFamily="49" charset="0"/>
                <a:cs typeface="Consolas" panose="020B0609020204030204" pitchFamily="49" charset="0"/>
              </a:rPr>
              <a:t>+=8</a:t>
            </a:r>
            <a:r>
              <a:rPr lang="en-US" sz="1800" dirty="0" smtClean="0">
                <a:latin typeface="Consolas" panose="020B0609020204030204" pitchFamily="49" charset="0"/>
                <a:cs typeface="Consolas" panose="020B0609020204030204" pitchFamily="49" charset="0"/>
              </a:rPr>
              <a:t>){</a:t>
            </a:r>
          </a:p>
          <a:p>
            <a:pPr marL="0" indent="0">
              <a:buNone/>
            </a:pPr>
            <a:r>
              <a:rPr lang="en-US" sz="1800" dirty="0" smtClean="0">
                <a:latin typeface="Consolas" panose="020B0609020204030204" pitchFamily="49" charset="0"/>
                <a:cs typeface="Consolas" panose="020B0609020204030204" pitchFamily="49" charset="0"/>
              </a:rPr>
              <a:t>            </a:t>
            </a:r>
            <a:r>
              <a:rPr lang="en-US" sz="1800" dirty="0" err="1" smtClean="0">
                <a:latin typeface="Consolas" panose="020B0609020204030204" pitchFamily="49" charset="0"/>
                <a:cs typeface="Consolas" panose="020B0609020204030204" pitchFamily="49" charset="0"/>
              </a:rPr>
              <a:t>addArrays</a:t>
            </a:r>
            <a:r>
              <a:rPr lang="en-US" sz="1800" dirty="0" smtClean="0">
                <a:latin typeface="Consolas" panose="020B0609020204030204" pitchFamily="49" charset="0"/>
                <a:cs typeface="Consolas" panose="020B0609020204030204" pitchFamily="49" charset="0"/>
              </a:rPr>
              <a:t>(</a:t>
            </a:r>
            <a:r>
              <a:rPr lang="en-US" sz="1800" dirty="0" err="1" smtClean="0">
                <a:latin typeface="Consolas" panose="020B0609020204030204" pitchFamily="49" charset="0"/>
                <a:cs typeface="Consolas" panose="020B0609020204030204" pitchFamily="49" charset="0"/>
              </a:rPr>
              <a:t>left,right,res,i</a:t>
            </a:r>
            <a:r>
              <a:rPr lang="en-US" sz="1800" dirty="0" smtClean="0">
                <a:latin typeface="Consolas" panose="020B0609020204030204" pitchFamily="49" charset="0"/>
                <a:cs typeface="Consolas" panose="020B0609020204030204" pitchFamily="49" charset="0"/>
              </a:rPr>
              <a:t>);</a:t>
            </a:r>
          </a:p>
          <a:p>
            <a:pPr marL="0" indent="0">
              <a:buNone/>
            </a:pPr>
            <a:r>
              <a:rPr lang="en-US" sz="1800" dirty="0" smtClean="0">
                <a:latin typeface="Consolas" panose="020B0609020204030204" pitchFamily="49" charset="0"/>
                <a:cs typeface="Consolas" panose="020B0609020204030204" pitchFamily="49" charset="0"/>
              </a:rPr>
              <a:t>        }</a:t>
            </a:r>
            <a:endParaRPr lang="en-US" sz="1800" dirty="0">
              <a:latin typeface="Consolas" panose="020B0609020204030204" pitchFamily="49" charset="0"/>
              <a:cs typeface="Consolas" panose="020B0609020204030204" pitchFamily="49" charset="0"/>
            </a:endParaRPr>
          </a:p>
          <a:p>
            <a:pPr marL="0" indent="0">
              <a:buNone/>
            </a:pPr>
            <a:r>
              <a:rPr lang="en-US" sz="1800" dirty="0">
                <a:latin typeface="Consolas" panose="020B0609020204030204" pitchFamily="49" charset="0"/>
                <a:cs typeface="Consolas" panose="020B0609020204030204" pitchFamily="49" charset="0"/>
              </a:rPr>
              <a:t>        return res</a:t>
            </a:r>
            <a:r>
              <a:rPr lang="en-US" sz="1800" dirty="0" smtClean="0">
                <a:latin typeface="Consolas" panose="020B0609020204030204" pitchFamily="49" charset="0"/>
                <a:cs typeface="Consolas" panose="020B0609020204030204" pitchFamily="49" charset="0"/>
              </a:rPr>
              <a:t>; //Convenience</a:t>
            </a:r>
            <a:endParaRPr lang="en-US" sz="1800" dirty="0">
              <a:latin typeface="Consolas" panose="020B0609020204030204" pitchFamily="49" charset="0"/>
              <a:cs typeface="Consolas" panose="020B0609020204030204" pitchFamily="49" charset="0"/>
            </a:endParaRPr>
          </a:p>
          <a:p>
            <a:pPr marL="0" indent="0">
              <a:buNone/>
            </a:pPr>
            <a:r>
              <a:rPr lang="en-US" sz="1800" dirty="0">
                <a:latin typeface="Consolas" panose="020B0609020204030204" pitchFamily="49" charset="0"/>
                <a:cs typeface="Consolas" panose="020B0609020204030204" pitchFamily="49" charset="0"/>
              </a:rPr>
              <a:t>    </a:t>
            </a:r>
            <a:r>
              <a:rPr lang="en-US" sz="1800" dirty="0" smtClean="0">
                <a:latin typeface="Consolas" panose="020B0609020204030204" pitchFamily="49" charset="0"/>
                <a:cs typeface="Consolas" panose="020B0609020204030204" pitchFamily="49" charset="0"/>
              </a:rPr>
              <a:t>}</a:t>
            </a:r>
          </a:p>
        </p:txBody>
      </p:sp>
      <p:sp>
        <p:nvSpPr>
          <p:cNvPr id="9" name="Rounded Rectangular Callout 8"/>
          <p:cNvSpPr/>
          <p:nvPr/>
        </p:nvSpPr>
        <p:spPr>
          <a:xfrm>
            <a:off x="6958764" y="4749195"/>
            <a:ext cx="1347036" cy="554927"/>
          </a:xfrm>
          <a:prstGeom prst="wedgeRoundRectCallout">
            <a:avLst>
              <a:gd name="adj1" fmla="val -165354"/>
              <a:gd name="adj2" fmla="val -14545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Loop Kernel</a:t>
            </a:r>
            <a:endParaRPr lang="en-US" dirty="0"/>
          </a:p>
        </p:txBody>
      </p:sp>
    </p:spTree>
    <p:extLst>
      <p:ext uri="{BB962C8B-B14F-4D97-AF65-F5344CB8AC3E}">
        <p14:creationId xmlns:p14="http://schemas.microsoft.com/office/powerpoint/2010/main" val="4083015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Small Example (cont’d)</a:t>
            </a:r>
            <a:endParaRPr lang="en-US" dirty="0"/>
          </a:p>
        </p:txBody>
      </p:sp>
      <p:sp>
        <p:nvSpPr>
          <p:cNvPr id="3" name="Content Placeholder 2"/>
          <p:cNvSpPr>
            <a:spLocks noGrp="1"/>
          </p:cNvSpPr>
          <p:nvPr>
            <p:ph idx="1"/>
          </p:nvPr>
        </p:nvSpPr>
        <p:spPr/>
        <p:txBody>
          <a:bodyPr>
            <a:normAutofit/>
          </a:bodyPr>
          <a:lstStyle/>
          <a:p>
            <a:pPr marL="0" indent="0">
              <a:buNone/>
            </a:pPr>
            <a:r>
              <a:rPr lang="en-US" sz="1600" dirty="0" smtClean="0">
                <a:latin typeface="Consolas" panose="020B0609020204030204" pitchFamily="49" charset="0"/>
                <a:cs typeface="Consolas" panose="020B0609020204030204" pitchFamily="49" charset="0"/>
              </a:rPr>
              <a:t>  //Isolated for code quality purposes in prototype</a:t>
            </a:r>
          </a:p>
          <a:p>
            <a:pPr marL="0" indent="0">
              <a:buNone/>
            </a:pPr>
            <a:r>
              <a:rPr lang="en-US" sz="1600" dirty="0" smtClean="0">
                <a:latin typeface="Consolas" panose="020B0609020204030204" pitchFamily="49" charset="0"/>
                <a:cs typeface="Consolas" panose="020B0609020204030204" pitchFamily="49" charset="0"/>
              </a:rPr>
              <a:t>  public static void </a:t>
            </a:r>
            <a:r>
              <a:rPr lang="en-US" sz="1600" dirty="0" err="1" smtClean="0">
                <a:latin typeface="Consolas" panose="020B0609020204030204" pitchFamily="49" charset="0"/>
                <a:cs typeface="Consolas" panose="020B0609020204030204" pitchFamily="49" charset="0"/>
              </a:rPr>
              <a:t>addArrays</a:t>
            </a:r>
            <a:r>
              <a:rPr lang="en-US" sz="1600" dirty="0" smtClean="0">
                <a:latin typeface="Consolas" panose="020B0609020204030204" pitchFamily="49" charset="0"/>
                <a:cs typeface="Consolas" panose="020B0609020204030204" pitchFamily="49" charset="0"/>
              </a:rPr>
              <a:t>(float[] left, float[] right, float[] res, </a:t>
            </a:r>
            <a:r>
              <a:rPr lang="en-US" sz="1600" dirty="0" err="1" smtClean="0">
                <a:latin typeface="Consolas" panose="020B0609020204030204" pitchFamily="49" charset="0"/>
                <a:cs typeface="Consolas" panose="020B0609020204030204" pitchFamily="49" charset="0"/>
              </a:rPr>
              <a:t>int</a:t>
            </a:r>
            <a:r>
              <a:rPr lang="en-US" sz="1600" dirty="0" smtClean="0">
                <a:latin typeface="Consolas" panose="020B0609020204030204" pitchFamily="49" charset="0"/>
                <a:cs typeface="Consolas" panose="020B0609020204030204" pitchFamily="49" charset="0"/>
              </a:rPr>
              <a:t> </a:t>
            </a:r>
            <a:r>
              <a:rPr lang="en-US" sz="1600" dirty="0" err="1" smtClean="0">
                <a:latin typeface="Consolas" panose="020B0609020204030204" pitchFamily="49" charset="0"/>
                <a:cs typeface="Consolas" panose="020B0609020204030204" pitchFamily="49" charset="0"/>
              </a:rPr>
              <a:t>i</a:t>
            </a:r>
            <a:r>
              <a:rPr lang="en-US" sz="1600" dirty="0" smtClean="0">
                <a:latin typeface="Consolas" panose="020B0609020204030204" pitchFamily="49" charset="0"/>
                <a:cs typeface="Consolas" panose="020B0609020204030204" pitchFamily="49" charset="0"/>
              </a:rPr>
              <a:t>){</a:t>
            </a:r>
          </a:p>
          <a:p>
            <a:pPr marL="0" indent="0">
              <a:buNone/>
            </a:pPr>
            <a:r>
              <a:rPr lang="en-US" sz="1600" dirty="0" smtClean="0">
                <a:latin typeface="Consolas" panose="020B0609020204030204" pitchFamily="49" charset="0"/>
                <a:cs typeface="Consolas" panose="020B0609020204030204" pitchFamily="49" charset="0"/>
              </a:rPr>
              <a:t>        //VMOVDQU </a:t>
            </a:r>
            <a:r>
              <a:rPr lang="en-US" sz="1600" dirty="0" err="1" smtClean="0">
                <a:latin typeface="Consolas" panose="020B0609020204030204" pitchFamily="49" charset="0"/>
                <a:cs typeface="Consolas" panose="020B0609020204030204" pitchFamily="49" charset="0"/>
              </a:rPr>
              <a:t>ymmX</a:t>
            </a:r>
            <a:r>
              <a:rPr lang="en-US" sz="1600" dirty="0" smtClean="0">
                <a:latin typeface="Consolas" panose="020B0609020204030204" pitchFamily="49" charset="0"/>
                <a:cs typeface="Consolas" panose="020B0609020204030204" pitchFamily="49" charset="0"/>
              </a:rPr>
              <a:t>, YMMWORD PTR …</a:t>
            </a:r>
          </a:p>
          <a:p>
            <a:pPr marL="0" indent="0">
              <a:buNone/>
            </a:pPr>
            <a:r>
              <a:rPr lang="en-US" sz="1600" dirty="0" smtClean="0">
                <a:latin typeface="Consolas" panose="020B0609020204030204" pitchFamily="49" charset="0"/>
                <a:cs typeface="Consolas" panose="020B0609020204030204" pitchFamily="49" charset="0"/>
              </a:rPr>
              <a:t>        Long4 l  = PatchableVecUtils.long4FromFloatArray(</a:t>
            </a:r>
            <a:r>
              <a:rPr lang="en-US" sz="1600" dirty="0" err="1" smtClean="0">
                <a:latin typeface="Consolas" panose="020B0609020204030204" pitchFamily="49" charset="0"/>
                <a:cs typeface="Consolas" panose="020B0609020204030204" pitchFamily="49" charset="0"/>
              </a:rPr>
              <a:t>left,i</a:t>
            </a:r>
            <a:r>
              <a:rPr lang="en-US" sz="1600" dirty="0" smtClean="0">
                <a:latin typeface="Consolas" panose="020B0609020204030204" pitchFamily="49" charset="0"/>
                <a:cs typeface="Consolas" panose="020B0609020204030204" pitchFamily="49" charset="0"/>
              </a:rPr>
              <a:t>);</a:t>
            </a:r>
          </a:p>
          <a:p>
            <a:pPr marL="0" indent="0">
              <a:buNone/>
            </a:pPr>
            <a:r>
              <a:rPr lang="en-US" sz="1600" dirty="0" smtClean="0">
                <a:latin typeface="Consolas" panose="020B0609020204030204" pitchFamily="49" charset="0"/>
                <a:cs typeface="Consolas" panose="020B0609020204030204" pitchFamily="49" charset="0"/>
              </a:rPr>
              <a:t>        Long4 </a:t>
            </a:r>
            <a:r>
              <a:rPr lang="en-US" sz="1600" dirty="0" err="1" smtClean="0">
                <a:latin typeface="Consolas" panose="020B0609020204030204" pitchFamily="49" charset="0"/>
                <a:cs typeface="Consolas" panose="020B0609020204030204" pitchFamily="49" charset="0"/>
              </a:rPr>
              <a:t>rr</a:t>
            </a:r>
            <a:r>
              <a:rPr lang="en-US" sz="1600" dirty="0" smtClean="0">
                <a:latin typeface="Consolas" panose="020B0609020204030204" pitchFamily="49" charset="0"/>
                <a:cs typeface="Consolas" panose="020B0609020204030204" pitchFamily="49" charset="0"/>
              </a:rPr>
              <a:t> = </a:t>
            </a:r>
            <a:r>
              <a:rPr lang="en-US" sz="1600" dirty="0" err="1" smtClean="0">
                <a:latin typeface="Consolas" panose="020B0609020204030204" pitchFamily="49" charset="0"/>
                <a:cs typeface="Consolas" panose="020B0609020204030204" pitchFamily="49" charset="0"/>
              </a:rPr>
              <a:t>PatchableVecUtils.vaddps</a:t>
            </a:r>
            <a:r>
              <a:rPr lang="en-US" sz="1600" dirty="0" smtClean="0">
                <a:latin typeface="Consolas" panose="020B0609020204030204" pitchFamily="49" charset="0"/>
                <a:cs typeface="Consolas" panose="020B0609020204030204" pitchFamily="49" charset="0"/>
              </a:rPr>
              <a:t>(</a:t>
            </a:r>
            <a:r>
              <a:rPr lang="en-US" sz="1600" dirty="0" err="1" smtClean="0">
                <a:latin typeface="Consolas" panose="020B0609020204030204" pitchFamily="49" charset="0"/>
                <a:cs typeface="Consolas" panose="020B0609020204030204" pitchFamily="49" charset="0"/>
              </a:rPr>
              <a:t>l,right,i</a:t>
            </a:r>
            <a:r>
              <a:rPr lang="en-US" sz="1600" dirty="0" smtClean="0">
                <a:latin typeface="Consolas" panose="020B0609020204030204" pitchFamily="49" charset="0"/>
                <a:cs typeface="Consolas" panose="020B0609020204030204" pitchFamily="49" charset="0"/>
              </a:rPr>
              <a:t>);</a:t>
            </a:r>
          </a:p>
          <a:p>
            <a:pPr marL="0" indent="0">
              <a:buNone/>
            </a:pPr>
            <a:r>
              <a:rPr lang="en-US" sz="1600" dirty="0" smtClean="0">
                <a:latin typeface="Consolas" panose="020B0609020204030204" pitchFamily="49" charset="0"/>
                <a:cs typeface="Consolas" panose="020B0609020204030204" pitchFamily="49" charset="0"/>
              </a:rPr>
              <a:t>        //VMOVDQU YMMWORD PTR …, </a:t>
            </a:r>
            <a:r>
              <a:rPr lang="en-US" sz="1600" dirty="0" err="1" smtClean="0">
                <a:latin typeface="Consolas" panose="020B0609020204030204" pitchFamily="49" charset="0"/>
                <a:cs typeface="Consolas" panose="020B0609020204030204" pitchFamily="49" charset="0"/>
              </a:rPr>
              <a:t>ymmX</a:t>
            </a:r>
            <a:endParaRPr lang="en-US" sz="1600" dirty="0" smtClean="0">
              <a:latin typeface="Consolas" panose="020B0609020204030204" pitchFamily="49" charset="0"/>
              <a:cs typeface="Consolas" panose="020B0609020204030204" pitchFamily="49" charset="0"/>
            </a:endParaRPr>
          </a:p>
          <a:p>
            <a:pPr marL="0" indent="0">
              <a:buNone/>
            </a:pPr>
            <a:r>
              <a:rPr lang="en-US" sz="1600" dirty="0" smtClean="0">
                <a:latin typeface="Consolas" panose="020B0609020204030204" pitchFamily="49" charset="0"/>
                <a:cs typeface="Consolas" panose="020B0609020204030204" pitchFamily="49" charset="0"/>
              </a:rPr>
              <a:t>        PatchableVecUtils.long4ToFloatArray(</a:t>
            </a:r>
            <a:r>
              <a:rPr lang="en-US" sz="1600" dirty="0" err="1" smtClean="0">
                <a:latin typeface="Consolas" panose="020B0609020204030204" pitchFamily="49" charset="0"/>
                <a:cs typeface="Consolas" panose="020B0609020204030204" pitchFamily="49" charset="0"/>
              </a:rPr>
              <a:t>res,i,rr</a:t>
            </a:r>
            <a:r>
              <a:rPr lang="en-US" sz="1600" dirty="0" smtClean="0">
                <a:latin typeface="Consolas" panose="020B0609020204030204" pitchFamily="49" charset="0"/>
                <a:cs typeface="Consolas" panose="020B0609020204030204" pitchFamily="49" charset="0"/>
              </a:rPr>
              <a:t>);</a:t>
            </a:r>
          </a:p>
          <a:p>
            <a:pPr marL="0" indent="0">
              <a:buNone/>
            </a:pPr>
            <a:r>
              <a:rPr lang="en-US" sz="1600" dirty="0" smtClean="0">
                <a:latin typeface="Consolas" panose="020B0609020204030204" pitchFamily="49" charset="0"/>
                <a:cs typeface="Consolas" panose="020B0609020204030204" pitchFamily="49" charset="0"/>
              </a:rPr>
              <a:t> }</a:t>
            </a:r>
          </a:p>
          <a:p>
            <a:pPr marL="0" indent="0">
              <a:buNone/>
            </a:pPr>
            <a:endParaRPr lang="en-US" sz="1600" dirty="0">
              <a:latin typeface="Consolas" panose="020B0609020204030204" pitchFamily="49" charset="0"/>
              <a:cs typeface="Consolas" panose="020B0609020204030204" pitchFamily="49" charset="0"/>
            </a:endParaRPr>
          </a:p>
        </p:txBody>
      </p:sp>
      <p:sp>
        <p:nvSpPr>
          <p:cNvPr id="7" name="Rounded Rectangular Callout 6"/>
          <p:cNvSpPr/>
          <p:nvPr/>
        </p:nvSpPr>
        <p:spPr>
          <a:xfrm>
            <a:off x="9114004" y="3359760"/>
            <a:ext cx="1310156" cy="554927"/>
          </a:xfrm>
          <a:prstGeom prst="wedgeRoundRectCallout">
            <a:avLst>
              <a:gd name="adj1" fmla="val -162278"/>
              <a:gd name="adj2" fmla="val -17977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Scaled load</a:t>
            </a:r>
            <a:endParaRPr lang="en-US" dirty="0"/>
          </a:p>
        </p:txBody>
      </p:sp>
      <p:sp>
        <p:nvSpPr>
          <p:cNvPr id="8" name="Rounded Rectangular Callout 7"/>
          <p:cNvSpPr/>
          <p:nvPr/>
        </p:nvSpPr>
        <p:spPr>
          <a:xfrm>
            <a:off x="1044424" y="5112360"/>
            <a:ext cx="1531136" cy="554927"/>
          </a:xfrm>
          <a:prstGeom prst="wedgeRoundRectCallout">
            <a:avLst>
              <a:gd name="adj1" fmla="val 58457"/>
              <a:gd name="adj2" fmla="val -30473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Scaled store</a:t>
            </a:r>
            <a:endParaRPr lang="en-US" dirty="0"/>
          </a:p>
        </p:txBody>
      </p:sp>
      <p:sp>
        <p:nvSpPr>
          <p:cNvPr id="9" name="Rounded Rectangular Callout 8"/>
          <p:cNvSpPr/>
          <p:nvPr/>
        </p:nvSpPr>
        <p:spPr>
          <a:xfrm>
            <a:off x="8374864" y="4557433"/>
            <a:ext cx="3185160" cy="554927"/>
          </a:xfrm>
          <a:prstGeom prst="wedgeRoundRectCallout">
            <a:avLst>
              <a:gd name="adj1" fmla="val -102259"/>
              <a:gd name="adj2" fmla="val -33729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t>vaddps</a:t>
            </a:r>
            <a:r>
              <a:rPr lang="en-US" dirty="0" smtClean="0"/>
              <a:t> </a:t>
            </a:r>
            <a:r>
              <a:rPr lang="en-US" dirty="0" err="1" smtClean="0"/>
              <a:t>reg</a:t>
            </a:r>
            <a:r>
              <a:rPr lang="en-US" dirty="0" smtClean="0"/>
              <a:t>, YMMWORD PTR ...</a:t>
            </a:r>
            <a:endParaRPr lang="en-US" dirty="0"/>
          </a:p>
        </p:txBody>
      </p:sp>
    </p:spTree>
    <p:extLst>
      <p:ext uri="{BB962C8B-B14F-4D97-AF65-F5344CB8AC3E}">
        <p14:creationId xmlns:p14="http://schemas.microsoft.com/office/powerpoint/2010/main" val="1923979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Generating C2 Code</a:t>
            </a:r>
            <a:endParaRPr lang="en-US" dirty="0"/>
          </a:p>
        </p:txBody>
      </p:sp>
      <p:sp>
        <p:nvSpPr>
          <p:cNvPr id="3" name="Content Placeholder 2"/>
          <p:cNvSpPr>
            <a:spLocks noGrp="1"/>
          </p:cNvSpPr>
          <p:nvPr>
            <p:ph idx="1"/>
          </p:nvPr>
        </p:nvSpPr>
        <p:spPr/>
        <p:txBody>
          <a:bodyPr>
            <a:normAutofit/>
          </a:bodyPr>
          <a:lstStyle/>
          <a:p>
            <a:pPr marL="0" indent="0">
              <a:buNone/>
            </a:pPr>
            <a:r>
              <a:rPr lang="en-US" sz="1800" dirty="0">
                <a:latin typeface="Consolas" panose="020B0609020204030204" pitchFamily="49" charset="0"/>
                <a:cs typeface="Consolas" panose="020B0609020204030204" pitchFamily="49" charset="0"/>
              </a:rPr>
              <a:t>java -</a:t>
            </a:r>
            <a:r>
              <a:rPr lang="en-US" sz="1800" dirty="0" err="1">
                <a:latin typeface="Consolas" panose="020B0609020204030204" pitchFamily="49" charset="0"/>
                <a:cs typeface="Consolas" panose="020B0609020204030204" pitchFamily="49" charset="0"/>
              </a:rPr>
              <a:t>XaddExports:java.base</a:t>
            </a:r>
            <a:r>
              <a:rPr lang="en-US" sz="1800" dirty="0">
                <a:latin typeface="Consolas" panose="020B0609020204030204" pitchFamily="49" charset="0"/>
                <a:cs typeface="Consolas" panose="020B0609020204030204" pitchFamily="49" charset="0"/>
              </a:rPr>
              <a:t>/</a:t>
            </a:r>
            <a:r>
              <a:rPr lang="en-US" sz="1800" dirty="0" err="1">
                <a:latin typeface="Consolas" panose="020B0609020204030204" pitchFamily="49" charset="0"/>
                <a:cs typeface="Consolas" panose="020B0609020204030204" pitchFamily="49" charset="0"/>
              </a:rPr>
              <a:t>jdk.internal.misc</a:t>
            </a:r>
            <a:r>
              <a:rPr lang="en-US" sz="1800" dirty="0">
                <a:latin typeface="Consolas" panose="020B0609020204030204" pitchFamily="49" charset="0"/>
                <a:cs typeface="Consolas" panose="020B0609020204030204" pitchFamily="49" charset="0"/>
              </a:rPr>
              <a:t>=ALL-UNNAMED </a:t>
            </a:r>
          </a:p>
          <a:p>
            <a:pPr marL="0" indent="0">
              <a:buNone/>
            </a:pPr>
            <a:r>
              <a:rPr lang="en-US" sz="1800" dirty="0" smtClean="0">
                <a:latin typeface="Consolas" panose="020B0609020204030204" pitchFamily="49" charset="0"/>
                <a:cs typeface="Consolas" panose="020B0609020204030204" pitchFamily="49" charset="0"/>
              </a:rPr>
              <a:t>     -</a:t>
            </a:r>
            <a:r>
              <a:rPr lang="en-US" sz="1800" dirty="0" err="1" smtClean="0">
                <a:latin typeface="Consolas" panose="020B0609020204030204" pitchFamily="49" charset="0"/>
                <a:cs typeface="Consolas" panose="020B0609020204030204" pitchFamily="49" charset="0"/>
              </a:rPr>
              <a:t>XaddExports:java.base</a:t>
            </a:r>
            <a:r>
              <a:rPr lang="en-US" sz="1800" dirty="0" smtClean="0">
                <a:latin typeface="Consolas" panose="020B0609020204030204" pitchFamily="49" charset="0"/>
                <a:cs typeface="Consolas" panose="020B0609020204030204" pitchFamily="49" charset="0"/>
              </a:rPr>
              <a:t>/</a:t>
            </a:r>
            <a:r>
              <a:rPr lang="en-US" sz="1800" dirty="0" err="1" smtClean="0">
                <a:latin typeface="Consolas" panose="020B0609020204030204" pitchFamily="49" charset="0"/>
                <a:cs typeface="Consolas" panose="020B0609020204030204" pitchFamily="49" charset="0"/>
              </a:rPr>
              <a:t>jdk.internal.vm.annotation</a:t>
            </a:r>
            <a:r>
              <a:rPr lang="en-US" sz="1800" dirty="0" smtClean="0">
                <a:latin typeface="Consolas" panose="020B0609020204030204" pitchFamily="49" charset="0"/>
                <a:cs typeface="Consolas" panose="020B0609020204030204" pitchFamily="49" charset="0"/>
              </a:rPr>
              <a:t>=ALL-UNNAMED </a:t>
            </a:r>
            <a:endParaRPr lang="en-US" sz="1800" dirty="0">
              <a:latin typeface="Consolas" panose="020B0609020204030204" pitchFamily="49" charset="0"/>
              <a:cs typeface="Consolas" panose="020B0609020204030204" pitchFamily="49" charset="0"/>
            </a:endParaRPr>
          </a:p>
          <a:p>
            <a:pPr marL="0" indent="0">
              <a:buNone/>
            </a:pPr>
            <a:r>
              <a:rPr lang="en-US" sz="1800" dirty="0" smtClean="0">
                <a:latin typeface="Consolas" panose="020B0609020204030204" pitchFamily="49" charset="0"/>
                <a:cs typeface="Consolas" panose="020B0609020204030204" pitchFamily="49" charset="0"/>
              </a:rPr>
              <a:t>     -XX</a:t>
            </a:r>
            <a:r>
              <a:rPr lang="en-US" sz="1800" dirty="0">
                <a:latin typeface="Consolas" panose="020B0609020204030204" pitchFamily="49" charset="0"/>
                <a:cs typeface="Consolas" panose="020B0609020204030204" pitchFamily="49" charset="0"/>
              </a:rPr>
              <a:t>:+</a:t>
            </a:r>
            <a:r>
              <a:rPr lang="en-US" sz="1800" dirty="0" err="1">
                <a:latin typeface="Consolas" panose="020B0609020204030204" pitchFamily="49" charset="0"/>
                <a:cs typeface="Consolas" panose="020B0609020204030204" pitchFamily="49" charset="0"/>
              </a:rPr>
              <a:t>UnlockDiagnosticVMOptions</a:t>
            </a:r>
            <a:r>
              <a:rPr lang="en-US" sz="1800" dirty="0">
                <a:latin typeface="Consolas" panose="020B0609020204030204" pitchFamily="49" charset="0"/>
                <a:cs typeface="Consolas" panose="020B0609020204030204" pitchFamily="49" charset="0"/>
              </a:rPr>
              <a:t> </a:t>
            </a:r>
          </a:p>
          <a:p>
            <a:pPr marL="0" indent="0">
              <a:buNone/>
            </a:pPr>
            <a:r>
              <a:rPr lang="en-US" sz="1800" dirty="0" smtClean="0">
                <a:latin typeface="Consolas" panose="020B0609020204030204" pitchFamily="49" charset="0"/>
                <a:cs typeface="Consolas" panose="020B0609020204030204" pitchFamily="49" charset="0"/>
              </a:rPr>
              <a:t>     -XX</a:t>
            </a:r>
            <a:r>
              <a:rPr lang="en-US" sz="1800" dirty="0">
                <a:latin typeface="Consolas" panose="020B0609020204030204" pitchFamily="49" charset="0"/>
                <a:cs typeface="Consolas" panose="020B0609020204030204" pitchFamily="49" charset="0"/>
              </a:rPr>
              <a:t>:-</a:t>
            </a:r>
            <a:r>
              <a:rPr lang="en-US" sz="1800" dirty="0" err="1" smtClean="0">
                <a:latin typeface="Consolas" panose="020B0609020204030204" pitchFamily="49" charset="0"/>
                <a:cs typeface="Consolas" panose="020B0609020204030204" pitchFamily="49" charset="0"/>
              </a:rPr>
              <a:t>UseSuperWord</a:t>
            </a:r>
            <a:endParaRPr lang="en-US" sz="1800" dirty="0" smtClean="0">
              <a:latin typeface="Consolas" panose="020B0609020204030204" pitchFamily="49" charset="0"/>
              <a:cs typeface="Consolas" panose="020B0609020204030204" pitchFamily="49" charset="0"/>
            </a:endParaRPr>
          </a:p>
          <a:p>
            <a:pPr marL="0" indent="0">
              <a:buNone/>
            </a:pPr>
            <a:r>
              <a:rPr lang="en-US" sz="1800" dirty="0" smtClean="0">
                <a:latin typeface="Consolas" panose="020B0609020204030204" pitchFamily="49" charset="0"/>
                <a:cs typeface="Consolas" panose="020B0609020204030204" pitchFamily="49" charset="0"/>
              </a:rPr>
              <a:t>     -</a:t>
            </a:r>
            <a:r>
              <a:rPr lang="en-US" sz="1800" dirty="0" err="1" smtClean="0">
                <a:latin typeface="Consolas" panose="020B0609020204030204" pitchFamily="49" charset="0"/>
                <a:cs typeface="Consolas" panose="020B0609020204030204" pitchFamily="49" charset="0"/>
              </a:rPr>
              <a:t>XX:LoopMaxUnroll</a:t>
            </a:r>
            <a:r>
              <a:rPr lang="en-US" sz="1800" dirty="0" smtClean="0">
                <a:latin typeface="Consolas" panose="020B0609020204030204" pitchFamily="49" charset="0"/>
                <a:cs typeface="Consolas" panose="020B0609020204030204" pitchFamily="49" charset="0"/>
              </a:rPr>
              <a:t>=1</a:t>
            </a:r>
            <a:endParaRPr lang="en-US" sz="1800" dirty="0">
              <a:latin typeface="Consolas" panose="020B0609020204030204" pitchFamily="49" charset="0"/>
              <a:cs typeface="Consolas" panose="020B0609020204030204" pitchFamily="49" charset="0"/>
            </a:endParaRPr>
          </a:p>
          <a:p>
            <a:pPr marL="0" indent="0">
              <a:buNone/>
            </a:pPr>
            <a:r>
              <a:rPr lang="en-US" sz="1800" dirty="0" smtClean="0">
                <a:latin typeface="Consolas" panose="020B0609020204030204" pitchFamily="49" charset="0"/>
                <a:cs typeface="Consolas" panose="020B0609020204030204" pitchFamily="49" charset="0"/>
              </a:rPr>
              <a:t>     -</a:t>
            </a:r>
            <a:r>
              <a:rPr lang="en-US" sz="1800" dirty="0" err="1" smtClean="0">
                <a:latin typeface="Consolas" panose="020B0609020204030204" pitchFamily="49" charset="0"/>
                <a:cs typeface="Consolas" panose="020B0609020204030204" pitchFamily="49" charset="0"/>
              </a:rPr>
              <a:t>XX:PrintAssemblyOptions</a:t>
            </a:r>
            <a:r>
              <a:rPr lang="en-US" sz="1800" dirty="0" smtClean="0">
                <a:latin typeface="Consolas" panose="020B0609020204030204" pitchFamily="49" charset="0"/>
                <a:cs typeface="Consolas" panose="020B0609020204030204" pitchFamily="49" charset="0"/>
              </a:rPr>
              <a:t>=intel </a:t>
            </a:r>
            <a:endParaRPr lang="en-US" sz="1800" dirty="0">
              <a:latin typeface="Consolas" panose="020B0609020204030204" pitchFamily="49" charset="0"/>
              <a:cs typeface="Consolas" panose="020B0609020204030204" pitchFamily="49" charset="0"/>
            </a:endParaRPr>
          </a:p>
          <a:p>
            <a:pPr marL="0" indent="0">
              <a:buNone/>
            </a:pPr>
            <a:r>
              <a:rPr lang="en-US" sz="1800" dirty="0" smtClean="0">
                <a:latin typeface="Consolas" panose="020B0609020204030204" pitchFamily="49" charset="0"/>
                <a:cs typeface="Consolas" panose="020B0609020204030204" pitchFamily="49" charset="0"/>
              </a:rPr>
              <a:t>     -</a:t>
            </a:r>
            <a:r>
              <a:rPr lang="en-US" sz="1800" dirty="0" err="1" smtClean="0">
                <a:latin typeface="Consolas" panose="020B0609020204030204" pitchFamily="49" charset="0"/>
                <a:cs typeface="Consolas" panose="020B0609020204030204" pitchFamily="49" charset="0"/>
              </a:rPr>
              <a:t>XX:CompileCommand</a:t>
            </a:r>
            <a:r>
              <a:rPr lang="en-US" sz="1800" dirty="0" smtClean="0">
                <a:latin typeface="Consolas" panose="020B0609020204030204" pitchFamily="49" charset="0"/>
                <a:cs typeface="Consolas" panose="020B0609020204030204" pitchFamily="49" charset="0"/>
              </a:rPr>
              <a:t>=option</a:t>
            </a:r>
            <a:r>
              <a:rPr lang="en-US" sz="1800" dirty="0">
                <a:latin typeface="Consolas" panose="020B0609020204030204" pitchFamily="49" charset="0"/>
                <a:cs typeface="Consolas" panose="020B0609020204030204" pitchFamily="49" charset="0"/>
              </a:rPr>
              <a:t>,*AddArraysLong4PS::</a:t>
            </a:r>
            <a:r>
              <a:rPr lang="en-US" sz="1800" dirty="0" err="1" smtClean="0">
                <a:latin typeface="Consolas" panose="020B0609020204030204" pitchFamily="49" charset="0"/>
                <a:cs typeface="Consolas" panose="020B0609020204030204" pitchFamily="49" charset="0"/>
              </a:rPr>
              <a:t>addArrays,PrintAssembly</a:t>
            </a:r>
            <a:endParaRPr lang="en-US" sz="1800" dirty="0">
              <a:latin typeface="Consolas" panose="020B0609020204030204" pitchFamily="49" charset="0"/>
              <a:cs typeface="Consolas" panose="020B0609020204030204" pitchFamily="49" charset="0"/>
            </a:endParaRPr>
          </a:p>
          <a:p>
            <a:pPr marL="0" indent="0">
              <a:buNone/>
            </a:pPr>
            <a:r>
              <a:rPr lang="en-US" sz="1800" dirty="0" smtClean="0">
                <a:latin typeface="Consolas" panose="020B0609020204030204" pitchFamily="49" charset="0"/>
                <a:cs typeface="Consolas" panose="020B0609020204030204" pitchFamily="49" charset="0"/>
              </a:rPr>
              <a:t>     -</a:t>
            </a:r>
            <a:r>
              <a:rPr lang="en-US" sz="1800" dirty="0" err="1" smtClean="0">
                <a:latin typeface="Consolas" panose="020B0609020204030204" pitchFamily="49" charset="0"/>
                <a:cs typeface="Consolas" panose="020B0609020204030204" pitchFamily="49" charset="0"/>
              </a:rPr>
              <a:t>cp</a:t>
            </a:r>
            <a:r>
              <a:rPr lang="en-US" sz="1800" dirty="0" smtClean="0">
                <a:latin typeface="Consolas" panose="020B0609020204030204" pitchFamily="49" charset="0"/>
                <a:cs typeface="Consolas" panose="020B0609020204030204" pitchFamily="49" charset="0"/>
              </a:rPr>
              <a:t> </a:t>
            </a:r>
            <a:r>
              <a:rPr lang="en-US" sz="1800" dirty="0">
                <a:latin typeface="Consolas" panose="020B0609020204030204" pitchFamily="49" charset="0"/>
                <a:cs typeface="Consolas" panose="020B0609020204030204" pitchFamily="49" charset="0"/>
              </a:rPr>
              <a:t>build </a:t>
            </a:r>
          </a:p>
          <a:p>
            <a:pPr marL="0" indent="0">
              <a:buNone/>
            </a:pPr>
            <a:r>
              <a:rPr lang="en-US" sz="1800" dirty="0" smtClean="0">
                <a:latin typeface="Consolas" panose="020B0609020204030204" pitchFamily="49" charset="0"/>
                <a:cs typeface="Consolas" panose="020B0609020204030204" pitchFamily="49" charset="0"/>
              </a:rPr>
              <a:t>     AddArraysLong4PS</a:t>
            </a:r>
            <a:endParaRPr lang="en-US" sz="18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1039559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341312" y="99219"/>
            <a:ext cx="11509375" cy="6659562"/>
          </a:xfrm>
        </p:spPr>
      </p:pic>
      <p:cxnSp>
        <p:nvCxnSpPr>
          <p:cNvPr id="6" name="Straight Arrow Connector 5"/>
          <p:cNvCxnSpPr/>
          <p:nvPr/>
        </p:nvCxnSpPr>
        <p:spPr>
          <a:xfrm flipH="1" flipV="1">
            <a:off x="5737860" y="1577340"/>
            <a:ext cx="3167602" cy="1278505"/>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cxnSp>
        <p:nvCxnSpPr>
          <p:cNvPr id="7" name="Straight Arrow Connector 6"/>
          <p:cNvCxnSpPr/>
          <p:nvPr/>
        </p:nvCxnSpPr>
        <p:spPr>
          <a:xfrm flipH="1">
            <a:off x="6187440" y="2855844"/>
            <a:ext cx="2718022" cy="245496"/>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cxnSp>
        <p:nvCxnSpPr>
          <p:cNvPr id="8" name="Straight Arrow Connector 7"/>
          <p:cNvCxnSpPr/>
          <p:nvPr/>
        </p:nvCxnSpPr>
        <p:spPr>
          <a:xfrm flipH="1">
            <a:off x="5836920" y="2855844"/>
            <a:ext cx="3068541" cy="1769496"/>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12" name="TextBox 11"/>
          <p:cNvSpPr txBox="1"/>
          <p:nvPr/>
        </p:nvSpPr>
        <p:spPr>
          <a:xfrm>
            <a:off x="9024730" y="2544417"/>
            <a:ext cx="2329070" cy="369332"/>
          </a:xfrm>
          <a:prstGeom prst="rect">
            <a:avLst/>
          </a:prstGeom>
          <a:noFill/>
        </p:spPr>
        <p:txBody>
          <a:bodyPr wrap="square" rtlCol="0">
            <a:spAutoFit/>
          </a:bodyPr>
          <a:lstStyle/>
          <a:p>
            <a:r>
              <a:rPr lang="en-US" dirty="0" smtClean="0">
                <a:solidFill>
                  <a:srgbClr val="ED7D31"/>
                </a:solidFill>
              </a:rPr>
              <a:t>Snippets!!!!!</a:t>
            </a:r>
            <a:endParaRPr lang="en-US" dirty="0"/>
          </a:p>
        </p:txBody>
      </p:sp>
      <p:sp>
        <p:nvSpPr>
          <p:cNvPr id="2" name="TextBox 1"/>
          <p:cNvSpPr txBox="1"/>
          <p:nvPr/>
        </p:nvSpPr>
        <p:spPr>
          <a:xfrm>
            <a:off x="8656320" y="315060"/>
            <a:ext cx="3284220" cy="523220"/>
          </a:xfrm>
          <a:prstGeom prst="rect">
            <a:avLst/>
          </a:prstGeom>
          <a:noFill/>
        </p:spPr>
        <p:txBody>
          <a:bodyPr wrap="square" rtlCol="0">
            <a:spAutoFit/>
          </a:bodyPr>
          <a:lstStyle/>
          <a:p>
            <a:r>
              <a:rPr lang="en-US" sz="2800" dirty="0" smtClean="0"/>
              <a:t>Generated Code</a:t>
            </a:r>
            <a:endParaRPr lang="en-US" sz="2800" dirty="0"/>
          </a:p>
        </p:txBody>
      </p:sp>
    </p:spTree>
    <p:extLst>
      <p:ext uri="{BB962C8B-B14F-4D97-AF65-F5344CB8AC3E}">
        <p14:creationId xmlns:p14="http://schemas.microsoft.com/office/powerpoint/2010/main" val="1732019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of This Example</a:t>
            </a:r>
            <a:endParaRPr lang="en-US" dirty="0"/>
          </a:p>
        </p:txBody>
      </p:sp>
      <p:sp>
        <p:nvSpPr>
          <p:cNvPr id="3" name="Content Placeholder 2"/>
          <p:cNvSpPr>
            <a:spLocks noGrp="1"/>
          </p:cNvSpPr>
          <p:nvPr>
            <p:ph idx="1"/>
          </p:nvPr>
        </p:nvSpPr>
        <p:spPr/>
        <p:txBody>
          <a:bodyPr>
            <a:normAutofit/>
          </a:bodyPr>
          <a:lstStyle/>
          <a:p>
            <a:r>
              <a:rPr lang="en-US" sz="2400" dirty="0" smtClean="0"/>
              <a:t>Compared to Scalar implementation</a:t>
            </a:r>
          </a:p>
          <a:p>
            <a:r>
              <a:rPr lang="en-US" sz="2400" dirty="0" smtClean="0"/>
              <a:t>Disabled SuperWord and Loop Unrolling</a:t>
            </a:r>
          </a:p>
          <a:p>
            <a:r>
              <a:rPr lang="en-US" sz="2400" dirty="0" smtClean="0"/>
              <a:t>We see a ~40% reduction in clock cycles spent in the loop kernel with the vectorized version.</a:t>
            </a:r>
          </a:p>
          <a:p>
            <a:pPr lvl="1"/>
            <a:r>
              <a:rPr lang="en-US" sz="2000" dirty="0" smtClean="0"/>
              <a:t>This workload is a prototype PoC, we need more advanced workloads that better leverage vectorization.</a:t>
            </a:r>
          </a:p>
          <a:p>
            <a:pPr lvl="1"/>
            <a:r>
              <a:rPr lang="en-US" sz="2000" dirty="0" smtClean="0"/>
              <a:t>Bigger,</a:t>
            </a:r>
            <a:r>
              <a:rPr lang="en-US" sz="2000" baseline="0" dirty="0" smtClean="0"/>
              <a:t> more intensive workloads to come</a:t>
            </a:r>
          </a:p>
          <a:p>
            <a:pPr lvl="1"/>
            <a:r>
              <a:rPr lang="en-US" sz="2000" dirty="0" smtClean="0"/>
              <a:t>Wall clock time indicates overhead coming from outside of the loop kernel vs. the scalar version – more work to do!</a:t>
            </a:r>
            <a:endParaRPr lang="en-US" sz="2000" baseline="0" dirty="0" smtClean="0"/>
          </a:p>
        </p:txBody>
      </p:sp>
    </p:spTree>
    <p:extLst>
      <p:ext uri="{BB962C8B-B14F-4D97-AF65-F5344CB8AC3E}">
        <p14:creationId xmlns:p14="http://schemas.microsoft.com/office/powerpoint/2010/main" val="11075963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title"/>
          </p:nvPr>
        </p:nvSpPr>
        <p:spPr/>
        <p:txBody>
          <a:bodyPr/>
          <a:lstStyle/>
          <a:p>
            <a:pPr algn="ctr"/>
            <a:r>
              <a:rPr lang="en-US" dirty="0" smtClean="0"/>
              <a:t>Legal Disclaimers</a:t>
            </a:r>
            <a:endParaRPr lang="en-US" dirty="0"/>
          </a:p>
        </p:txBody>
      </p:sp>
      <p:sp>
        <p:nvSpPr>
          <p:cNvPr id="2" name="Slide Number Placeholder 1"/>
          <p:cNvSpPr>
            <a:spLocks noGrp="1"/>
          </p:cNvSpPr>
          <p:nvPr>
            <p:ph type="sldNum" sz="quarter" idx="4"/>
          </p:nvPr>
        </p:nvSpPr>
        <p:spPr>
          <a:prstGeom prst="rect">
            <a:avLst/>
          </a:prstGeom>
        </p:spPr>
        <p:txBody>
          <a:bodyPr/>
          <a:lstStyle/>
          <a:p>
            <a:fld id="{6A174EDC-730F-0E4F-8F7E-AD594D963D71}" type="slidenum">
              <a:rPr lang="en-US"/>
              <a:pPr/>
              <a:t>2</a:t>
            </a:fld>
            <a:endParaRPr lang="en-US"/>
          </a:p>
        </p:txBody>
      </p:sp>
      <p:sp>
        <p:nvSpPr>
          <p:cNvPr id="8" name="Text Placeholder 2"/>
          <p:cNvSpPr txBox="1">
            <a:spLocks/>
          </p:cNvSpPr>
          <p:nvPr/>
        </p:nvSpPr>
        <p:spPr>
          <a:xfrm>
            <a:off x="609600" y="1188721"/>
            <a:ext cx="11216640" cy="4785359"/>
          </a:xfrm>
          <a:prstGeom prst="rect">
            <a:avLst/>
          </a:prstGeom>
        </p:spPr>
        <p:txBody>
          <a:bodyPr vert="horz" wrap="square" lIns="0" tIns="60960" rIns="121920" bIns="60960" numCol="1" anchor="t" anchorCtr="0" compatLnSpc="1">
            <a:prstTxWarp prst="textNoShape">
              <a:avLst/>
            </a:prstTxWarp>
          </a:bodyPr>
          <a:lstStyle>
            <a:defPPr>
              <a:defRPr lang="en-US"/>
            </a:defPPr>
            <a:lvl1pPr algn="ctr" defTabSz="457200" rtl="0" fontAlgn="base">
              <a:spcBef>
                <a:spcPct val="0"/>
              </a:spcBef>
              <a:spcAft>
                <a:spcPct val="0"/>
              </a:spcAft>
              <a:defRPr sz="1200" kern="1200">
                <a:solidFill>
                  <a:srgbClr val="8DC5EA"/>
                </a:solidFill>
                <a:latin typeface="Calibri" pitchFamily="34" charset="0"/>
                <a:ea typeface="+mn-ea"/>
                <a:cs typeface="+mn-cs"/>
              </a:defRPr>
            </a:lvl1pPr>
            <a:lvl2pPr marL="457200" algn="l" defTabSz="457200" rtl="0" fontAlgn="base">
              <a:spcBef>
                <a:spcPct val="0"/>
              </a:spcBef>
              <a:spcAft>
                <a:spcPct val="0"/>
              </a:spcAft>
              <a:defRPr kern="1200">
                <a:solidFill>
                  <a:schemeClr val="tx1"/>
                </a:solidFill>
                <a:latin typeface="Neo Sans Intel" pitchFamily="34" charset="0"/>
                <a:ea typeface="+mn-ea"/>
                <a:cs typeface="+mn-cs"/>
              </a:defRPr>
            </a:lvl2pPr>
            <a:lvl3pPr marL="914400" algn="l" defTabSz="457200" rtl="0" fontAlgn="base">
              <a:spcBef>
                <a:spcPct val="0"/>
              </a:spcBef>
              <a:spcAft>
                <a:spcPct val="0"/>
              </a:spcAft>
              <a:defRPr kern="1200">
                <a:solidFill>
                  <a:schemeClr val="tx1"/>
                </a:solidFill>
                <a:latin typeface="Neo Sans Intel" pitchFamily="34" charset="0"/>
                <a:ea typeface="+mn-ea"/>
                <a:cs typeface="+mn-cs"/>
              </a:defRPr>
            </a:lvl3pPr>
            <a:lvl4pPr marL="1371600" algn="l" defTabSz="457200" rtl="0" fontAlgn="base">
              <a:spcBef>
                <a:spcPct val="0"/>
              </a:spcBef>
              <a:spcAft>
                <a:spcPct val="0"/>
              </a:spcAft>
              <a:defRPr kern="1200">
                <a:solidFill>
                  <a:schemeClr val="tx1"/>
                </a:solidFill>
                <a:latin typeface="Neo Sans Intel" pitchFamily="34" charset="0"/>
                <a:ea typeface="+mn-ea"/>
                <a:cs typeface="+mn-cs"/>
              </a:defRPr>
            </a:lvl4pPr>
            <a:lvl5pPr marL="1828800" algn="l" defTabSz="457200" rtl="0" fontAlgn="base">
              <a:spcBef>
                <a:spcPct val="0"/>
              </a:spcBef>
              <a:spcAft>
                <a:spcPct val="0"/>
              </a:spcAft>
              <a:defRPr kern="1200">
                <a:solidFill>
                  <a:schemeClr val="tx1"/>
                </a:solidFill>
                <a:latin typeface="Neo Sans Intel" pitchFamily="34" charset="0"/>
                <a:ea typeface="+mn-ea"/>
                <a:cs typeface="+mn-cs"/>
              </a:defRPr>
            </a:lvl5pPr>
            <a:lvl6pPr marL="2286000" algn="l" defTabSz="914400" rtl="0" eaLnBrk="1" latinLnBrk="0" hangingPunct="1">
              <a:defRPr kern="1200">
                <a:solidFill>
                  <a:schemeClr val="tx1"/>
                </a:solidFill>
                <a:latin typeface="Neo Sans Intel" pitchFamily="34" charset="0"/>
                <a:ea typeface="+mn-ea"/>
                <a:cs typeface="+mn-cs"/>
              </a:defRPr>
            </a:lvl6pPr>
            <a:lvl7pPr marL="2743200" algn="l" defTabSz="914400" rtl="0" eaLnBrk="1" latinLnBrk="0" hangingPunct="1">
              <a:defRPr kern="1200">
                <a:solidFill>
                  <a:schemeClr val="tx1"/>
                </a:solidFill>
                <a:latin typeface="Neo Sans Intel" pitchFamily="34" charset="0"/>
                <a:ea typeface="+mn-ea"/>
                <a:cs typeface="+mn-cs"/>
              </a:defRPr>
            </a:lvl7pPr>
            <a:lvl8pPr marL="3200400" algn="l" defTabSz="914400" rtl="0" eaLnBrk="1" latinLnBrk="0" hangingPunct="1">
              <a:defRPr kern="1200">
                <a:solidFill>
                  <a:schemeClr val="tx1"/>
                </a:solidFill>
                <a:latin typeface="Neo Sans Intel" pitchFamily="34" charset="0"/>
                <a:ea typeface="+mn-ea"/>
                <a:cs typeface="+mn-cs"/>
              </a:defRPr>
            </a:lvl8pPr>
            <a:lvl9pPr marL="3657600" algn="l" defTabSz="914400" rtl="0" eaLnBrk="1" latinLnBrk="0" hangingPunct="1">
              <a:defRPr kern="1200">
                <a:solidFill>
                  <a:schemeClr val="tx1"/>
                </a:solidFill>
                <a:latin typeface="Neo Sans Intel" pitchFamily="34" charset="0"/>
                <a:ea typeface="+mn-ea"/>
                <a:cs typeface="+mn-cs"/>
              </a:defRPr>
            </a:lvl9pPr>
          </a:lstStyle>
          <a:p>
            <a:pPr marL="228594" indent="-228594" algn="l" defTabSz="1219170" eaLnBrk="0" hangingPunct="0">
              <a:spcBef>
                <a:spcPct val="20000"/>
              </a:spcBef>
              <a:buFont typeface="Arial" pitchFamily="34" charset="0"/>
              <a:buChar char="•"/>
            </a:pPr>
            <a:r>
              <a:rPr lang="en-US" sz="1100" dirty="0">
                <a:solidFill>
                  <a:schemeClr val="tx1"/>
                </a:solidFill>
                <a:latin typeface="Intel Clear"/>
              </a:rPr>
              <a:t>INFORMATION IN THIS DOCUMENT IS PROVIDED IN CONNECTION WITH INTEL PRODUCTS. NO LICENSE, EXPRESS OR IMPLIED, BY ESTOPPEL OR OTHERWISE, TO ANY INTELLECTUAL PROPERTY RIGHTS IS GRANTED BY THIS DOCUMENT. EXCEPT AS PROVIDED IN INTEL'S TERMS AND CONDITIONS OF SALE FOR SUCH PRODUCTS, INTEL ASSUMES NO LIABILITY WHATSOEVER AND INTEL DISCLAIMS ANY EXPRESS OR IMPLIED WARRANTY, RELATING TO SALE AND/OR USE OF INTEL PRODUCTS INCLUDING LIABILITY OR WARRANTIES RELATING TO FITNESS FOR A PARTICULAR PURPOSE, MERCHANTABILITY, OR INFRINGEMENT OF ANY PATENT, COPYRIGHT OR OTHER INTELLECTUAL PROPERTY RIGHT. </a:t>
            </a:r>
            <a:br>
              <a:rPr lang="en-US" sz="1100" dirty="0">
                <a:solidFill>
                  <a:schemeClr val="tx1"/>
                </a:solidFill>
                <a:latin typeface="Intel Clear"/>
              </a:rPr>
            </a:br>
            <a:r>
              <a:rPr lang="en-US" sz="1100" dirty="0">
                <a:solidFill>
                  <a:schemeClr val="tx1"/>
                </a:solidFill>
                <a:latin typeface="Intel Clear"/>
              </a:rPr>
              <a:t>A "Mission Critical Application" is any application in which failure of the Intel Product could result, directly or indirectly, in personal injury or death. SHOULD YOU PURCHASE OR USE INTEL'S PRODUCTS FOR ANY SUCH MISSION CRITICAL APPLICATION, YOU SHALL INDEMNIFY AND HOLD INTEL AND ITS SUBSIDIARIES, SUBCONTRACTORS AND AFFILIATES, AND THE DIRECTORS, OFFICERS, AND EMPLOYEES OF EACH, HARMLESS AGAINST ALL CLAIMS COSTS, DAMAGES, AND EXPENSES AND REASONABLE ATTORNEYS' FEES ARISING OUT OF, DIRECTLY OR INDIRECTLY, ANY CLAIM OF PRODUCT LIABILITY, PERSONAL INJURY, OR DEATH ARISING IN ANY WAY OUT OF SUCH MISSION CRITICAL APPLICATION, WHETHER OR NOT INTEL OR ITS SUBCONTRACTOR WAS NEGLIGENT IN THE DESIGN, MANUFACTURE, OR WARNING OF THE INTEL PRODUCT OR ANY OF ITS PARTS. </a:t>
            </a:r>
          </a:p>
          <a:p>
            <a:pPr marL="228594" indent="-228594" algn="l" defTabSz="1219170" eaLnBrk="0" hangingPunct="0">
              <a:spcBef>
                <a:spcPct val="20000"/>
              </a:spcBef>
              <a:buFont typeface="Arial" pitchFamily="34" charset="0"/>
              <a:buChar char="•"/>
            </a:pPr>
            <a:r>
              <a:rPr lang="en-US" sz="1100" dirty="0">
                <a:solidFill>
                  <a:schemeClr val="tx1"/>
                </a:solidFill>
                <a:latin typeface="Intel Clear"/>
              </a:rPr>
              <a:t>Intel may make changes to specifications and product descriptions at any time, without notice. Designers must not rely on the absence or characteristics of any features or instructions marked "reserved" or "undefined". Intel reserves these for future definition and shall have no responsibility whatsoever for conflicts or incompatibilities arising from future changes to them. The information here is subject to change without notice. Do not finalize a design with this information. </a:t>
            </a:r>
          </a:p>
          <a:p>
            <a:pPr marL="228594" indent="-228594" algn="l" defTabSz="1219170" eaLnBrk="0" hangingPunct="0">
              <a:spcBef>
                <a:spcPct val="20000"/>
              </a:spcBef>
              <a:buFont typeface="Arial" pitchFamily="34" charset="0"/>
              <a:buChar char="•"/>
            </a:pPr>
            <a:r>
              <a:rPr lang="en-US" sz="1100" dirty="0">
                <a:solidFill>
                  <a:schemeClr val="tx1"/>
                </a:solidFill>
                <a:latin typeface="Intel Clear"/>
              </a:rPr>
              <a:t>The products described in this document may contain design defects or errors known as errata which may cause the product to deviate from published specifications. Current characterized errata are available on request. </a:t>
            </a:r>
          </a:p>
          <a:p>
            <a:pPr marL="228594" indent="-228594" algn="l" defTabSz="1219170" eaLnBrk="0" hangingPunct="0">
              <a:spcBef>
                <a:spcPct val="20000"/>
              </a:spcBef>
              <a:buFont typeface="Arial" pitchFamily="34" charset="0"/>
              <a:buChar char="•"/>
            </a:pPr>
            <a:r>
              <a:rPr lang="en-US" sz="1100" dirty="0">
                <a:solidFill>
                  <a:schemeClr val="tx1"/>
                </a:solidFill>
                <a:latin typeface="Intel Clear"/>
              </a:rPr>
              <a:t>Contact your local Intel sales office or your distributor to obtain the latest specifications and before placing your product order. </a:t>
            </a:r>
          </a:p>
          <a:p>
            <a:pPr marL="228594" indent="-228594" algn="l" defTabSz="1219170" eaLnBrk="0" hangingPunct="0">
              <a:spcBef>
                <a:spcPct val="20000"/>
              </a:spcBef>
              <a:buFont typeface="Arial" pitchFamily="34" charset="0"/>
              <a:buChar char="•"/>
            </a:pPr>
            <a:r>
              <a:rPr lang="en-US" sz="1100" dirty="0">
                <a:solidFill>
                  <a:schemeClr val="tx1"/>
                </a:solidFill>
                <a:latin typeface="Intel Clear"/>
              </a:rPr>
              <a:t>Copies of documents which have an order number and are referenced in this document, or other Intel literature, may be obtained by calling 1-800-548-4725, or go to: http://www.intel.com/design/literature.htm</a:t>
            </a:r>
          </a:p>
          <a:p>
            <a:pPr marL="228594" indent="-228594" algn="l" defTabSz="1219170" eaLnBrk="0" hangingPunct="0">
              <a:spcBef>
                <a:spcPct val="20000"/>
              </a:spcBef>
              <a:buFont typeface="Arial" pitchFamily="34" charset="0"/>
              <a:buChar char="•"/>
            </a:pPr>
            <a:r>
              <a:rPr lang="en-US" sz="1100" dirty="0">
                <a:solidFill>
                  <a:schemeClr val="tx1"/>
                </a:solidFill>
                <a:latin typeface="Intel Clear"/>
              </a:rPr>
              <a:t>Intel, the Intel logo, Intel Xeon, and Xeon logos are trademarks of Intel Corporation in the U.S. and/or other countries.</a:t>
            </a:r>
          </a:p>
          <a:p>
            <a:pPr marL="228594" indent="-228594" algn="l" defTabSz="1219170" eaLnBrk="0" hangingPunct="0">
              <a:spcBef>
                <a:spcPct val="20000"/>
              </a:spcBef>
              <a:buFont typeface="Arial" pitchFamily="34" charset="0"/>
              <a:buChar char="•"/>
            </a:pPr>
            <a:r>
              <a:rPr lang="en-US" sz="1100" dirty="0">
                <a:solidFill>
                  <a:schemeClr val="tx1"/>
                </a:solidFill>
                <a:latin typeface="Intel Clear"/>
              </a:rPr>
              <a:t>Intel processor numbers are not a measure of performance. Processor numbers differentiate features within each processor family, not across different processor families: Go to: Learn About Intel® Processor Numbers </a:t>
            </a:r>
            <a:r>
              <a:rPr lang="en-US" sz="1100" dirty="0">
                <a:solidFill>
                  <a:schemeClr val="tx1"/>
                </a:solidFill>
                <a:latin typeface="Intel Clear"/>
                <a:hlinkClick r:id="rId3"/>
              </a:rPr>
              <a:t>http://www.intel.com/products/processor_number</a:t>
            </a:r>
            <a:r>
              <a:rPr lang="en-US" sz="1100" dirty="0">
                <a:solidFill>
                  <a:schemeClr val="tx1"/>
                </a:solidFill>
                <a:latin typeface="Intel Clear"/>
              </a:rPr>
              <a:t> </a:t>
            </a:r>
          </a:p>
          <a:p>
            <a:pPr marL="228594" indent="-228594" algn="l" defTabSz="1219170" eaLnBrk="0" hangingPunct="0">
              <a:spcBef>
                <a:spcPct val="20000"/>
              </a:spcBef>
              <a:buFont typeface="Arial" pitchFamily="34" charset="0"/>
              <a:buChar char="•"/>
            </a:pPr>
            <a:endParaRPr lang="en-US" sz="1100" dirty="0">
              <a:solidFill>
                <a:schemeClr val="tx1"/>
              </a:solidFill>
              <a:latin typeface="Intel Clear"/>
            </a:endParaRPr>
          </a:p>
          <a:p>
            <a:pPr marL="228594" indent="-228594" algn="l" defTabSz="1219170" eaLnBrk="0" hangingPunct="0">
              <a:spcBef>
                <a:spcPct val="20000"/>
              </a:spcBef>
              <a:buFont typeface="Arial" pitchFamily="34" charset="0"/>
              <a:buChar char="•"/>
            </a:pPr>
            <a:endParaRPr lang="en-US" sz="1100" dirty="0">
              <a:solidFill>
                <a:schemeClr val="tx1"/>
              </a:solidFill>
              <a:latin typeface="Intel Clear"/>
            </a:endParaRPr>
          </a:p>
          <a:p>
            <a:pPr algn="l" defTabSz="1219170" eaLnBrk="0" hangingPunct="0">
              <a:spcBef>
                <a:spcPct val="20000"/>
              </a:spcBef>
            </a:pPr>
            <a:r>
              <a:rPr lang="en-US" sz="1100" dirty="0">
                <a:solidFill>
                  <a:schemeClr val="tx1"/>
                </a:solidFill>
                <a:latin typeface="Intel Clear"/>
              </a:rPr>
              <a:t>*Other names and brands may be claimed as the property of others.</a:t>
            </a:r>
          </a:p>
          <a:p>
            <a:pPr algn="l" defTabSz="1219170" eaLnBrk="0" hangingPunct="0">
              <a:spcBef>
                <a:spcPct val="20000"/>
              </a:spcBef>
            </a:pPr>
            <a:r>
              <a:rPr lang="en-US" sz="1100" dirty="0">
                <a:solidFill>
                  <a:schemeClr val="tx1"/>
                </a:solidFill>
                <a:latin typeface="Intel Clear"/>
              </a:rPr>
              <a:t>Copyright © 2015 Intel Corporation. All rights reserved.</a:t>
            </a:r>
          </a:p>
        </p:txBody>
      </p:sp>
    </p:spTree>
    <p:extLst>
      <p:ext uri="{BB962C8B-B14F-4D97-AF65-F5344CB8AC3E}">
        <p14:creationId xmlns:p14="http://schemas.microsoft.com/office/powerpoint/2010/main" val="2126674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Vector API</a:t>
            </a:r>
            <a:endParaRPr lang="en-US" dirty="0"/>
          </a:p>
        </p:txBody>
      </p:sp>
    </p:spTree>
    <p:extLst>
      <p:ext uri="{BB962C8B-B14F-4D97-AF65-F5344CB8AC3E}">
        <p14:creationId xmlns:p14="http://schemas.microsoft.com/office/powerpoint/2010/main" val="45507168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Java Needs an Abstraction for Vectors</a:t>
            </a:r>
            <a:endParaRPr lang="en-US" dirty="0"/>
          </a:p>
        </p:txBody>
      </p:sp>
      <p:sp>
        <p:nvSpPr>
          <p:cNvPr id="4" name="Content Placeholder 3"/>
          <p:cNvSpPr>
            <a:spLocks noGrp="1"/>
          </p:cNvSpPr>
          <p:nvPr>
            <p:ph idx="1"/>
          </p:nvPr>
        </p:nvSpPr>
        <p:spPr/>
        <p:txBody>
          <a:bodyPr>
            <a:normAutofit/>
          </a:bodyPr>
          <a:lstStyle/>
          <a:p>
            <a:r>
              <a:rPr lang="en-US" sz="2400" dirty="0" smtClean="0"/>
              <a:t>Vector ISA Extensions are powerful, expressive, and deep.</a:t>
            </a:r>
          </a:p>
          <a:p>
            <a:pPr lvl="1"/>
            <a:r>
              <a:rPr lang="en-US" sz="2000" dirty="0" smtClean="0"/>
              <a:t>Most instructions have many different forms and support differing operand sizes</a:t>
            </a:r>
          </a:p>
          <a:p>
            <a:pPr lvl="1"/>
            <a:r>
              <a:rPr lang="en-US" sz="2000" dirty="0" err="1" smtClean="0"/>
              <a:t>NxM</a:t>
            </a:r>
            <a:r>
              <a:rPr lang="en-US" sz="2000" dirty="0" smtClean="0"/>
              <a:t> problems abound for API writers</a:t>
            </a:r>
          </a:p>
          <a:p>
            <a:r>
              <a:rPr lang="en-US" sz="2400" dirty="0" smtClean="0"/>
              <a:t>Needs to be to capture the essence of vectorization in the spirit of Java</a:t>
            </a:r>
          </a:p>
          <a:p>
            <a:pPr lvl="1"/>
            <a:r>
              <a:rPr lang="en-US" sz="2000" dirty="0" smtClean="0"/>
              <a:t>Platform independence –</a:t>
            </a:r>
            <a:r>
              <a:rPr lang="en-US" sz="2000" baseline="0" dirty="0" smtClean="0"/>
              <a:t> Snippets too low level</a:t>
            </a:r>
            <a:endParaRPr lang="en-US" sz="2000" dirty="0" smtClean="0"/>
          </a:p>
          <a:p>
            <a:pPr lvl="1"/>
            <a:r>
              <a:rPr lang="en-US" sz="2000" dirty="0" smtClean="0"/>
              <a:t>Meaningful static checking</a:t>
            </a:r>
          </a:p>
          <a:p>
            <a:pPr lvl="1"/>
            <a:r>
              <a:rPr lang="en-US" sz="2000" dirty="0" smtClean="0"/>
              <a:t>Familiar patterns to abstract operational complexity</a:t>
            </a:r>
            <a:endParaRPr lang="en-US" sz="2000" dirty="0"/>
          </a:p>
        </p:txBody>
      </p:sp>
    </p:spTree>
    <p:extLst>
      <p:ext uri="{BB962C8B-B14F-4D97-AF65-F5344CB8AC3E}">
        <p14:creationId xmlns:p14="http://schemas.microsoft.com/office/powerpoint/2010/main" val="36241408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Vector API</a:t>
            </a:r>
            <a:endParaRPr lang="en-US" dirty="0"/>
          </a:p>
        </p:txBody>
      </p:sp>
      <p:sp>
        <p:nvSpPr>
          <p:cNvPr id="5" name="Content Placeholder 4"/>
          <p:cNvSpPr>
            <a:spLocks noGrp="1"/>
          </p:cNvSpPr>
          <p:nvPr>
            <p:ph idx="1"/>
          </p:nvPr>
        </p:nvSpPr>
        <p:spPr/>
        <p:txBody>
          <a:bodyPr>
            <a:normAutofit/>
          </a:bodyPr>
          <a:lstStyle/>
          <a:p>
            <a:r>
              <a:rPr lang="en-US" sz="2400" dirty="0" smtClean="0"/>
              <a:t>Intended API to encompass the </a:t>
            </a:r>
            <a:r>
              <a:rPr lang="en-US" sz="2400" dirty="0" err="1" smtClean="0"/>
              <a:t>CodeSnippets</a:t>
            </a:r>
            <a:r>
              <a:rPr lang="en-US" sz="2400" dirty="0" smtClean="0"/>
              <a:t> implementation</a:t>
            </a:r>
          </a:p>
          <a:p>
            <a:r>
              <a:rPr lang="en-US" sz="2400" dirty="0" smtClean="0">
                <a:hlinkClick r:id="rId3"/>
              </a:rPr>
              <a:t>Proposed by John </a:t>
            </a:r>
            <a:r>
              <a:rPr lang="en-US" sz="2400" dirty="0" smtClean="0">
                <a:hlinkClick r:id="rId3"/>
              </a:rPr>
              <a:t>Rose</a:t>
            </a:r>
            <a:r>
              <a:rPr lang="en-US" sz="2400" dirty="0" smtClean="0"/>
              <a:t>*.  </a:t>
            </a:r>
            <a:r>
              <a:rPr lang="en-US" sz="2400" dirty="0" smtClean="0"/>
              <a:t>Work continues within the Panama Project</a:t>
            </a:r>
          </a:p>
          <a:p>
            <a:r>
              <a:rPr lang="pt-BR" sz="2400" dirty="0" smtClean="0">
                <a:latin typeface="Consolas" panose="020B0609020204030204" pitchFamily="49" charset="0"/>
                <a:cs typeface="Consolas" panose="020B0609020204030204" pitchFamily="49" charset="0"/>
              </a:rPr>
              <a:t>interface Vector&lt;E, S extends Vector.Shape&lt;Vector&lt;?, S&gt;&gt;&gt;</a:t>
            </a:r>
          </a:p>
          <a:p>
            <a:pPr lvl="1"/>
            <a:r>
              <a:rPr lang="pt-BR" sz="2000" dirty="0" smtClean="0"/>
              <a:t>S - Shape type describes the size of the Vector</a:t>
            </a:r>
          </a:p>
          <a:p>
            <a:pPr lvl="1"/>
            <a:r>
              <a:rPr lang="pt-BR" sz="2000" dirty="0" smtClean="0"/>
              <a:t>E - The element type of the Vector</a:t>
            </a:r>
          </a:p>
          <a:p>
            <a:pPr lvl="1"/>
            <a:r>
              <a:rPr lang="pt-BR" sz="2000" dirty="0" smtClean="0"/>
              <a:t>Broadest support for Float, Integer, Double</a:t>
            </a:r>
          </a:p>
          <a:p>
            <a:pPr lvl="0"/>
            <a:r>
              <a:rPr lang="pt-BR" sz="2400" dirty="0" smtClean="0"/>
              <a:t>Draft implementations checked into Project </a:t>
            </a:r>
            <a:r>
              <a:rPr lang="pt-BR" sz="2400" dirty="0" smtClean="0"/>
              <a:t>Panama</a:t>
            </a:r>
            <a:endParaRPr lang="pt-BR" sz="2400" dirty="0" smtClean="0"/>
          </a:p>
        </p:txBody>
      </p:sp>
      <p:sp>
        <p:nvSpPr>
          <p:cNvPr id="2" name="TextBox 1"/>
          <p:cNvSpPr txBox="1"/>
          <p:nvPr/>
        </p:nvSpPr>
        <p:spPr>
          <a:xfrm>
            <a:off x="609600" y="5536690"/>
            <a:ext cx="7402883" cy="369332"/>
          </a:xfrm>
          <a:prstGeom prst="rect">
            <a:avLst/>
          </a:prstGeom>
          <a:noFill/>
        </p:spPr>
        <p:txBody>
          <a:bodyPr wrap="square" rtlCol="0">
            <a:spAutoFit/>
          </a:bodyPr>
          <a:lstStyle/>
          <a:p>
            <a:r>
              <a:rPr lang="en-US" dirty="0" smtClean="0"/>
              <a:t>*</a:t>
            </a:r>
            <a:r>
              <a:rPr lang="en-US" dirty="0" smtClean="0">
                <a:hlinkClick r:id="rId3"/>
              </a:rPr>
              <a:t> http</a:t>
            </a:r>
            <a:r>
              <a:rPr lang="en-US" dirty="0">
                <a:hlinkClick r:id="rId3"/>
              </a:rPr>
              <a:t>://cr.openjdk.java.net/~jrose/arrays/vector/Vector.java</a:t>
            </a:r>
            <a:endParaRPr lang="en-US" dirty="0"/>
          </a:p>
        </p:txBody>
      </p:sp>
    </p:spTree>
    <p:extLst>
      <p:ext uri="{BB962C8B-B14F-4D97-AF65-F5344CB8AC3E}">
        <p14:creationId xmlns:p14="http://schemas.microsoft.com/office/powerpoint/2010/main" val="8716423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2472690" y="4015740"/>
            <a:ext cx="7345680" cy="2118360"/>
          </a:xfrm>
          <a:prstGeom prst="roundRect">
            <a:avLst/>
          </a:prstGeom>
          <a:ln>
            <a:prstDash val="dashDot"/>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2" name="Title 1"/>
          <p:cNvSpPr>
            <a:spLocks noGrp="1"/>
          </p:cNvSpPr>
          <p:nvPr>
            <p:ph type="title"/>
          </p:nvPr>
        </p:nvSpPr>
        <p:spPr/>
        <p:txBody>
          <a:bodyPr/>
          <a:lstStyle/>
          <a:p>
            <a:r>
              <a:rPr lang="en-US" dirty="0" smtClean="0"/>
              <a:t>Structure of the API</a:t>
            </a:r>
            <a:endParaRPr lang="en-US" dirty="0"/>
          </a:p>
        </p:txBody>
      </p:sp>
      <p:sp>
        <p:nvSpPr>
          <p:cNvPr id="3" name="Content Placeholder 2"/>
          <p:cNvSpPr>
            <a:spLocks noGrp="1"/>
          </p:cNvSpPr>
          <p:nvPr>
            <p:ph idx="1"/>
          </p:nvPr>
        </p:nvSpPr>
        <p:spPr/>
        <p:txBody>
          <a:bodyPr/>
          <a:lstStyle/>
          <a:p>
            <a:endParaRPr lang="en-US"/>
          </a:p>
        </p:txBody>
      </p:sp>
      <p:sp>
        <p:nvSpPr>
          <p:cNvPr id="4" name="Rectangle 3"/>
          <p:cNvSpPr/>
          <p:nvPr/>
        </p:nvSpPr>
        <p:spPr>
          <a:xfrm>
            <a:off x="5193030" y="1927860"/>
            <a:ext cx="1805940" cy="6019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Vector&lt;E,S&gt;</a:t>
            </a:r>
            <a:endParaRPr lang="en-US" dirty="0"/>
          </a:p>
        </p:txBody>
      </p:sp>
      <p:sp>
        <p:nvSpPr>
          <p:cNvPr id="7" name="Rectangle 6"/>
          <p:cNvSpPr/>
          <p:nvPr/>
        </p:nvSpPr>
        <p:spPr>
          <a:xfrm>
            <a:off x="5193030" y="3196590"/>
            <a:ext cx="1805940" cy="6019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FloatVector</a:t>
            </a:r>
            <a:r>
              <a:rPr lang="en-US" dirty="0" smtClean="0"/>
              <a:t>&lt;S&gt;</a:t>
            </a:r>
            <a:endParaRPr lang="en-US" dirty="0"/>
          </a:p>
        </p:txBody>
      </p:sp>
      <p:sp>
        <p:nvSpPr>
          <p:cNvPr id="8" name="Rectangle 7"/>
          <p:cNvSpPr/>
          <p:nvPr/>
        </p:nvSpPr>
        <p:spPr>
          <a:xfrm>
            <a:off x="2853690" y="4720590"/>
            <a:ext cx="1805940" cy="6019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FloatVector128</a:t>
            </a:r>
            <a:endParaRPr lang="en-US" dirty="0"/>
          </a:p>
        </p:txBody>
      </p:sp>
      <p:sp>
        <p:nvSpPr>
          <p:cNvPr id="9" name="Rectangle 8"/>
          <p:cNvSpPr/>
          <p:nvPr/>
        </p:nvSpPr>
        <p:spPr>
          <a:xfrm>
            <a:off x="5193030" y="4720590"/>
            <a:ext cx="1805940" cy="6019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FloatVector256</a:t>
            </a:r>
            <a:endParaRPr lang="en-US" dirty="0"/>
          </a:p>
        </p:txBody>
      </p:sp>
      <p:sp>
        <p:nvSpPr>
          <p:cNvPr id="10" name="Rectangle 9"/>
          <p:cNvSpPr/>
          <p:nvPr/>
        </p:nvSpPr>
        <p:spPr>
          <a:xfrm>
            <a:off x="7532370" y="4720590"/>
            <a:ext cx="1805940" cy="6019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FloatVectorXYZ</a:t>
            </a:r>
            <a:endParaRPr lang="en-US" dirty="0"/>
          </a:p>
        </p:txBody>
      </p:sp>
      <p:sp>
        <p:nvSpPr>
          <p:cNvPr id="11" name="TextBox 10"/>
          <p:cNvSpPr txBox="1"/>
          <p:nvPr/>
        </p:nvSpPr>
        <p:spPr>
          <a:xfrm>
            <a:off x="7037070" y="4892040"/>
            <a:ext cx="457200" cy="369332"/>
          </a:xfrm>
          <a:prstGeom prst="rect">
            <a:avLst/>
          </a:prstGeom>
          <a:noFill/>
        </p:spPr>
        <p:txBody>
          <a:bodyPr wrap="square" rtlCol="0">
            <a:spAutoFit/>
          </a:bodyPr>
          <a:lstStyle/>
          <a:p>
            <a:r>
              <a:rPr lang="en-US" dirty="0" smtClean="0"/>
              <a:t>…..</a:t>
            </a:r>
            <a:endParaRPr lang="en-US" dirty="0"/>
          </a:p>
        </p:txBody>
      </p:sp>
      <p:cxnSp>
        <p:nvCxnSpPr>
          <p:cNvPr id="13" name="Straight Arrow Connector 12"/>
          <p:cNvCxnSpPr>
            <a:stCxn id="4" idx="2"/>
            <a:endCxn id="7" idx="0"/>
          </p:cNvCxnSpPr>
          <p:nvPr/>
        </p:nvCxnSpPr>
        <p:spPr>
          <a:xfrm>
            <a:off x="6096000" y="2529840"/>
            <a:ext cx="0" cy="66675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7" idx="2"/>
            <a:endCxn id="8" idx="0"/>
          </p:cNvCxnSpPr>
          <p:nvPr/>
        </p:nvCxnSpPr>
        <p:spPr>
          <a:xfrm flipH="1">
            <a:off x="3756660" y="3798570"/>
            <a:ext cx="2339340" cy="92202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7" idx="2"/>
            <a:endCxn id="9" idx="0"/>
          </p:cNvCxnSpPr>
          <p:nvPr/>
        </p:nvCxnSpPr>
        <p:spPr>
          <a:xfrm>
            <a:off x="6096000" y="3798570"/>
            <a:ext cx="0" cy="92202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7" idx="2"/>
            <a:endCxn id="10" idx="0"/>
          </p:cNvCxnSpPr>
          <p:nvPr/>
        </p:nvCxnSpPr>
        <p:spPr>
          <a:xfrm>
            <a:off x="6096000" y="3798570"/>
            <a:ext cx="2339340" cy="92202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558415" y="3997494"/>
            <a:ext cx="3086100" cy="338554"/>
          </a:xfrm>
          <a:prstGeom prst="rect">
            <a:avLst/>
          </a:prstGeom>
          <a:noFill/>
        </p:spPr>
        <p:txBody>
          <a:bodyPr wrap="square" rtlCol="0">
            <a:spAutoFit/>
          </a:bodyPr>
          <a:lstStyle/>
          <a:p>
            <a:r>
              <a:rPr lang="en-US" sz="1600" dirty="0" smtClean="0"/>
              <a:t>Factory-Constructed Classes</a:t>
            </a:r>
            <a:endParaRPr lang="en-US" sz="1600" dirty="0"/>
          </a:p>
        </p:txBody>
      </p:sp>
      <p:sp>
        <p:nvSpPr>
          <p:cNvPr id="20" name="Rounded Rectangular Callout 19"/>
          <p:cNvSpPr/>
          <p:nvPr/>
        </p:nvSpPr>
        <p:spPr>
          <a:xfrm>
            <a:off x="889635" y="2578962"/>
            <a:ext cx="2417235" cy="554927"/>
          </a:xfrm>
          <a:prstGeom prst="wedgeRoundRectCallout">
            <a:avLst>
              <a:gd name="adj1" fmla="val 126260"/>
              <a:gd name="adj2" fmla="val 962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Factory methods here.</a:t>
            </a:r>
            <a:endParaRPr lang="en-US" dirty="0"/>
          </a:p>
        </p:txBody>
      </p:sp>
    </p:spTree>
    <p:extLst>
      <p:ext uri="{BB962C8B-B14F-4D97-AF65-F5344CB8AC3E}">
        <p14:creationId xmlns:p14="http://schemas.microsoft.com/office/powerpoint/2010/main" val="395363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Vector-Vector Functionality</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Consolas" panose="020B0609020204030204" pitchFamily="49" charset="0"/>
                <a:cs typeface="Consolas" panose="020B0609020204030204" pitchFamily="49" charset="0"/>
              </a:rPr>
              <a:t>interface Vector&lt;E,S extends Shape&lt;Vector&lt;?,S&gt;&gt;&gt; {</a:t>
            </a:r>
          </a:p>
          <a:p>
            <a:pPr marL="0" indent="0">
              <a:buNone/>
            </a:pPr>
            <a:r>
              <a:rPr lang="en-US" sz="2400" dirty="0" smtClean="0">
                <a:latin typeface="Consolas" panose="020B0609020204030204" pitchFamily="49" charset="0"/>
                <a:cs typeface="Consolas" panose="020B0609020204030204" pitchFamily="49" charset="0"/>
              </a:rPr>
              <a:t>   …</a:t>
            </a:r>
          </a:p>
          <a:p>
            <a:pPr marL="0" indent="0">
              <a:buNone/>
            </a:pPr>
            <a:r>
              <a:rPr lang="en-US" sz="2400" dirty="0" smtClean="0">
                <a:latin typeface="Consolas" panose="020B0609020204030204" pitchFamily="49" charset="0"/>
                <a:cs typeface="Consolas" panose="020B0609020204030204" pitchFamily="49" charset="0"/>
              </a:rPr>
              <a:t>   Vector&lt;E,S&gt; add(Vector&lt;E,S&gt; v2);</a:t>
            </a:r>
          </a:p>
          <a:p>
            <a:pPr marL="0" indent="0">
              <a:buNone/>
            </a:pPr>
            <a:r>
              <a:rPr lang="en-US" sz="2400" dirty="0">
                <a:latin typeface="Consolas" panose="020B0609020204030204" pitchFamily="49" charset="0"/>
                <a:cs typeface="Consolas" panose="020B0609020204030204" pitchFamily="49" charset="0"/>
              </a:rPr>
              <a:t> </a:t>
            </a:r>
            <a:r>
              <a:rPr lang="en-US" sz="2400" dirty="0" smtClean="0">
                <a:latin typeface="Consolas" panose="020B0609020204030204" pitchFamily="49" charset="0"/>
                <a:cs typeface="Consolas" panose="020B0609020204030204" pitchFamily="49" charset="0"/>
              </a:rPr>
              <a:t>  Vector&lt;E,S&gt; </a:t>
            </a:r>
            <a:r>
              <a:rPr lang="en-US" sz="2400" dirty="0" err="1" smtClean="0">
                <a:latin typeface="Consolas" panose="020B0609020204030204" pitchFamily="49" charset="0"/>
                <a:cs typeface="Consolas" panose="020B0609020204030204" pitchFamily="49" charset="0"/>
              </a:rPr>
              <a:t>mul</a:t>
            </a:r>
            <a:r>
              <a:rPr lang="en-US" sz="2400" dirty="0" smtClean="0">
                <a:latin typeface="Consolas" panose="020B0609020204030204" pitchFamily="49" charset="0"/>
                <a:cs typeface="Consolas" panose="020B0609020204030204" pitchFamily="49" charset="0"/>
              </a:rPr>
              <a:t>(Vector&lt;E,S&gt; v2);</a:t>
            </a:r>
          </a:p>
          <a:p>
            <a:pPr marL="0" indent="0">
              <a:buNone/>
            </a:pPr>
            <a:r>
              <a:rPr lang="en-US" sz="2400" dirty="0">
                <a:latin typeface="Consolas" panose="020B0609020204030204" pitchFamily="49" charset="0"/>
                <a:cs typeface="Consolas" panose="020B0609020204030204" pitchFamily="49" charset="0"/>
              </a:rPr>
              <a:t> </a:t>
            </a:r>
            <a:r>
              <a:rPr lang="en-US" sz="2400" dirty="0" smtClean="0">
                <a:latin typeface="Consolas" panose="020B0609020204030204" pitchFamily="49" charset="0"/>
                <a:cs typeface="Consolas" panose="020B0609020204030204" pitchFamily="49" charset="0"/>
              </a:rPr>
              <a:t>  …</a:t>
            </a:r>
          </a:p>
          <a:p>
            <a:pPr marL="0" indent="0">
              <a:buNone/>
            </a:pPr>
            <a:r>
              <a:rPr lang="en-US" sz="2400" dirty="0">
                <a:latin typeface="Consolas" panose="020B0609020204030204" pitchFamily="49" charset="0"/>
                <a:cs typeface="Consolas" panose="020B0609020204030204" pitchFamily="49" charset="0"/>
              </a:rPr>
              <a:t> </a:t>
            </a:r>
            <a:r>
              <a:rPr lang="en-US" sz="2400" dirty="0" smtClean="0">
                <a:latin typeface="Consolas" panose="020B0609020204030204" pitchFamily="49" charset="0"/>
                <a:cs typeface="Consolas" panose="020B0609020204030204" pitchFamily="49" charset="0"/>
              </a:rPr>
              <a:t>  Vector&lt;E,S&gt; and(Vector&lt;E,S&gt; v2);</a:t>
            </a:r>
          </a:p>
          <a:p>
            <a:pPr marL="0" indent="0">
              <a:buNone/>
            </a:pPr>
            <a:r>
              <a:rPr lang="en-US" sz="2400" dirty="0">
                <a:latin typeface="Consolas" panose="020B0609020204030204" pitchFamily="49" charset="0"/>
                <a:cs typeface="Consolas" panose="020B0609020204030204" pitchFamily="49" charset="0"/>
              </a:rPr>
              <a:t> </a:t>
            </a:r>
            <a:r>
              <a:rPr lang="en-US" sz="2400" dirty="0" smtClean="0">
                <a:latin typeface="Consolas" panose="020B0609020204030204" pitchFamily="49" charset="0"/>
                <a:cs typeface="Consolas" panose="020B0609020204030204" pitchFamily="49" charset="0"/>
              </a:rPr>
              <a:t>  …</a:t>
            </a:r>
          </a:p>
          <a:p>
            <a:pPr marL="0" indent="0">
              <a:buNone/>
            </a:pPr>
            <a:r>
              <a:rPr lang="en-US" sz="2400" dirty="0" smtClean="0">
                <a:latin typeface="Consolas" panose="020B0609020204030204" pitchFamily="49" charset="0"/>
                <a:cs typeface="Consolas" panose="020B0609020204030204" pitchFamily="49" charset="0"/>
              </a:rPr>
              <a:t>}</a:t>
            </a:r>
          </a:p>
          <a:p>
            <a:pPr marL="0" indent="0">
              <a:buNone/>
            </a:pPr>
            <a:endParaRPr lang="en-US" sz="2400" dirty="0">
              <a:latin typeface="Consolas" panose="020B0609020204030204" pitchFamily="49" charset="0"/>
              <a:cs typeface="Consolas" panose="020B0609020204030204" pitchFamily="49" charset="0"/>
            </a:endParaRPr>
          </a:p>
        </p:txBody>
      </p:sp>
      <p:sp>
        <p:nvSpPr>
          <p:cNvPr id="4" name="Rounded Rectangular Callout 3"/>
          <p:cNvSpPr/>
          <p:nvPr/>
        </p:nvSpPr>
        <p:spPr>
          <a:xfrm>
            <a:off x="3893820" y="4869180"/>
            <a:ext cx="1584960" cy="612648"/>
          </a:xfrm>
          <a:prstGeom prst="wedgeRoundRectCallout">
            <a:avLst>
              <a:gd name="adj1" fmla="val -99262"/>
              <a:gd name="adj2" fmla="val -1663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Immutability!</a:t>
            </a:r>
          </a:p>
        </p:txBody>
      </p:sp>
    </p:spTree>
    <p:extLst>
      <p:ext uri="{BB962C8B-B14F-4D97-AF65-F5344CB8AC3E}">
        <p14:creationId xmlns:p14="http://schemas.microsoft.com/office/powerpoint/2010/main" val="3674097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Advanced…</a:t>
            </a:r>
            <a:endParaRPr lang="en-US" dirty="0"/>
          </a:p>
        </p:txBody>
      </p:sp>
      <p:sp>
        <p:nvSpPr>
          <p:cNvPr id="3" name="Content Placeholder 2"/>
          <p:cNvSpPr>
            <a:spLocks noGrp="1"/>
          </p:cNvSpPr>
          <p:nvPr>
            <p:ph idx="1"/>
          </p:nvPr>
        </p:nvSpPr>
        <p:spPr/>
        <p:txBody>
          <a:bodyPr>
            <a:noAutofit/>
          </a:bodyPr>
          <a:lstStyle/>
          <a:p>
            <a:pPr marL="0" indent="0">
              <a:buNone/>
            </a:pPr>
            <a:r>
              <a:rPr lang="en-US" sz="2000" dirty="0">
                <a:latin typeface="Consolas" panose="020B0609020204030204" pitchFamily="49" charset="0"/>
                <a:cs typeface="Consolas" panose="020B0609020204030204" pitchFamily="49" charset="0"/>
              </a:rPr>
              <a:t>interface Vector&lt;E,S extends Shape&lt;Vector&lt;?,S&gt;&gt;&gt; {</a:t>
            </a:r>
          </a:p>
          <a:p>
            <a:pPr marL="0" indent="0">
              <a:buNone/>
            </a:pPr>
            <a:r>
              <a:rPr lang="en-US" sz="2000" dirty="0" smtClean="0">
                <a:latin typeface="Consolas" panose="020B0609020204030204" pitchFamily="49" charset="0"/>
                <a:cs typeface="Consolas" panose="020B0609020204030204" pitchFamily="49" charset="0"/>
              </a:rPr>
              <a:t>   …</a:t>
            </a:r>
            <a:endParaRPr lang="en-US" sz="2000" dirty="0">
              <a:latin typeface="Consolas" panose="020B0609020204030204" pitchFamily="49" charset="0"/>
              <a:cs typeface="Consolas" panose="020B0609020204030204" pitchFamily="49" charset="0"/>
            </a:endParaRPr>
          </a:p>
          <a:p>
            <a:pPr marL="0" indent="0">
              <a:buNone/>
            </a:pPr>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E </a:t>
            </a:r>
            <a:r>
              <a:rPr lang="en-US" sz="2000" dirty="0" err="1" smtClean="0">
                <a:latin typeface="Consolas" panose="020B0609020204030204" pitchFamily="49" charset="0"/>
                <a:cs typeface="Consolas" panose="020B0609020204030204" pitchFamily="49" charset="0"/>
              </a:rPr>
              <a:t>getElement</a:t>
            </a:r>
            <a:r>
              <a:rPr lang="en-US" sz="2000" dirty="0" smtClean="0">
                <a:latin typeface="Consolas" panose="020B0609020204030204" pitchFamily="49" charset="0"/>
                <a:cs typeface="Consolas" panose="020B0609020204030204" pitchFamily="49" charset="0"/>
              </a:rPr>
              <a:t>(</a:t>
            </a:r>
            <a:r>
              <a:rPr lang="en-US" sz="2000" dirty="0" err="1" smtClean="0">
                <a:latin typeface="Consolas" panose="020B0609020204030204" pitchFamily="49" charset="0"/>
                <a:cs typeface="Consolas" panose="020B0609020204030204" pitchFamily="49" charset="0"/>
              </a:rPr>
              <a:t>int</a:t>
            </a:r>
            <a:r>
              <a:rPr lang="en-US" sz="2000" dirty="0" smtClean="0">
                <a:latin typeface="Consolas" panose="020B0609020204030204" pitchFamily="49" charset="0"/>
                <a:cs typeface="Consolas" panose="020B0609020204030204" pitchFamily="49" charset="0"/>
              </a:rPr>
              <a:t> </a:t>
            </a:r>
            <a:r>
              <a:rPr lang="en-US" sz="2000" dirty="0" err="1" smtClean="0">
                <a:latin typeface="Consolas" panose="020B0609020204030204" pitchFamily="49" charset="0"/>
                <a:cs typeface="Consolas" panose="020B0609020204030204" pitchFamily="49" charset="0"/>
              </a:rPr>
              <a:t>i</a:t>
            </a:r>
            <a:r>
              <a:rPr lang="en-US" sz="2000" dirty="0" smtClean="0">
                <a:latin typeface="Consolas" panose="020B0609020204030204" pitchFamily="49" charset="0"/>
                <a:cs typeface="Consolas" panose="020B0609020204030204" pitchFamily="49" charset="0"/>
              </a:rPr>
              <a:t>);</a:t>
            </a:r>
            <a:endParaRPr lang="en-US" sz="2000" dirty="0">
              <a:latin typeface="Consolas" panose="020B0609020204030204" pitchFamily="49" charset="0"/>
              <a:cs typeface="Consolas" panose="020B0609020204030204" pitchFamily="49" charset="0"/>
            </a:endParaRPr>
          </a:p>
          <a:p>
            <a:pPr marL="0" indent="0">
              <a:buNone/>
            </a:pPr>
            <a:r>
              <a:rPr lang="en-US" sz="2000" dirty="0">
                <a:latin typeface="Consolas" panose="020B0609020204030204" pitchFamily="49" charset="0"/>
                <a:cs typeface="Consolas" panose="020B0609020204030204" pitchFamily="49" charset="0"/>
              </a:rPr>
              <a:t>   Vector&lt;E,S&gt; </a:t>
            </a:r>
            <a:r>
              <a:rPr lang="en-US" sz="2000" dirty="0" err="1" smtClean="0">
                <a:latin typeface="Consolas" panose="020B0609020204030204" pitchFamily="49" charset="0"/>
                <a:cs typeface="Consolas" panose="020B0609020204030204" pitchFamily="49" charset="0"/>
              </a:rPr>
              <a:t>putElement</a:t>
            </a:r>
            <a:r>
              <a:rPr lang="en-US" sz="2000" dirty="0" smtClean="0">
                <a:latin typeface="Consolas" panose="020B0609020204030204" pitchFamily="49" charset="0"/>
                <a:cs typeface="Consolas" panose="020B0609020204030204" pitchFamily="49" charset="0"/>
              </a:rPr>
              <a:t>(</a:t>
            </a:r>
            <a:r>
              <a:rPr lang="en-US" sz="2000" dirty="0" err="1" smtClean="0">
                <a:latin typeface="Consolas" panose="020B0609020204030204" pitchFamily="49" charset="0"/>
                <a:cs typeface="Consolas" panose="020B0609020204030204" pitchFamily="49" charset="0"/>
              </a:rPr>
              <a:t>int</a:t>
            </a:r>
            <a:r>
              <a:rPr lang="en-US" sz="2000" dirty="0" smtClean="0">
                <a:latin typeface="Consolas" panose="020B0609020204030204" pitchFamily="49" charset="0"/>
                <a:cs typeface="Consolas" panose="020B0609020204030204" pitchFamily="49" charset="0"/>
              </a:rPr>
              <a:t> </a:t>
            </a:r>
            <a:r>
              <a:rPr lang="en-US" sz="2000" dirty="0" err="1" smtClean="0">
                <a:latin typeface="Consolas" panose="020B0609020204030204" pitchFamily="49" charset="0"/>
                <a:cs typeface="Consolas" panose="020B0609020204030204" pitchFamily="49" charset="0"/>
              </a:rPr>
              <a:t>i</a:t>
            </a:r>
            <a:r>
              <a:rPr lang="en-US" sz="2000" dirty="0" smtClean="0">
                <a:latin typeface="Consolas" panose="020B0609020204030204" pitchFamily="49" charset="0"/>
                <a:cs typeface="Consolas" panose="020B0609020204030204" pitchFamily="49" charset="0"/>
              </a:rPr>
              <a:t>, E </a:t>
            </a:r>
            <a:r>
              <a:rPr lang="en-US" sz="2000" dirty="0" err="1" smtClean="0">
                <a:latin typeface="Consolas" panose="020B0609020204030204" pitchFamily="49" charset="0"/>
                <a:cs typeface="Consolas" panose="020B0609020204030204" pitchFamily="49" charset="0"/>
              </a:rPr>
              <a:t>elem</a:t>
            </a:r>
            <a:r>
              <a:rPr lang="en-US" sz="2000" dirty="0" smtClean="0">
                <a:latin typeface="Consolas" panose="020B0609020204030204" pitchFamily="49" charset="0"/>
                <a:cs typeface="Consolas" panose="020B0609020204030204" pitchFamily="49" charset="0"/>
              </a:rPr>
              <a:t>);</a:t>
            </a:r>
            <a:endParaRPr lang="en-US" sz="2000" dirty="0">
              <a:latin typeface="Consolas" panose="020B0609020204030204" pitchFamily="49" charset="0"/>
              <a:cs typeface="Consolas" panose="020B0609020204030204" pitchFamily="49" charset="0"/>
            </a:endParaRPr>
          </a:p>
          <a:p>
            <a:pPr marL="0" indent="0">
              <a:buNone/>
            </a:pPr>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a:t>
            </a:r>
            <a:endParaRPr lang="en-US" sz="2000" dirty="0">
              <a:latin typeface="Consolas" panose="020B0609020204030204" pitchFamily="49" charset="0"/>
              <a:cs typeface="Consolas" panose="020B0609020204030204" pitchFamily="49" charset="0"/>
            </a:endParaRPr>
          </a:p>
          <a:p>
            <a:pPr marL="0" indent="0">
              <a:buNone/>
            </a:pPr>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E </a:t>
            </a:r>
            <a:r>
              <a:rPr lang="en-US" sz="2000" dirty="0" err="1" smtClean="0">
                <a:latin typeface="Consolas" panose="020B0609020204030204" pitchFamily="49" charset="0"/>
                <a:cs typeface="Consolas" panose="020B0609020204030204" pitchFamily="49" charset="0"/>
              </a:rPr>
              <a:t>sumAll</a:t>
            </a:r>
            <a:r>
              <a:rPr lang="en-US" sz="2000" dirty="0" smtClean="0">
                <a:latin typeface="Consolas" panose="020B0609020204030204" pitchFamily="49" charset="0"/>
                <a:cs typeface="Consolas" panose="020B0609020204030204" pitchFamily="49" charset="0"/>
              </a:rPr>
              <a:t>();</a:t>
            </a:r>
            <a:endParaRPr lang="en-US" sz="2000" dirty="0">
              <a:latin typeface="Consolas" panose="020B0609020204030204" pitchFamily="49" charset="0"/>
              <a:cs typeface="Consolas" panose="020B0609020204030204" pitchFamily="49" charset="0"/>
            </a:endParaRPr>
          </a:p>
          <a:p>
            <a:pPr marL="0" indent="0">
              <a:buNone/>
            </a:pPr>
            <a:r>
              <a:rPr lang="en-US" sz="2000" dirty="0" smtClean="0">
                <a:latin typeface="Consolas" panose="020B0609020204030204" pitchFamily="49" charset="0"/>
                <a:cs typeface="Consolas" panose="020B0609020204030204" pitchFamily="49" charset="0"/>
              </a:rPr>
              <a:t>   …</a:t>
            </a:r>
          </a:p>
          <a:p>
            <a:pPr marL="0" indent="0">
              <a:buNone/>
            </a:pPr>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  E[] </a:t>
            </a:r>
            <a:r>
              <a:rPr lang="en-US" sz="2000" dirty="0" err="1" smtClean="0">
                <a:latin typeface="Consolas" panose="020B0609020204030204" pitchFamily="49" charset="0"/>
                <a:cs typeface="Consolas" panose="020B0609020204030204" pitchFamily="49" charset="0"/>
              </a:rPr>
              <a:t>toArray</a:t>
            </a:r>
            <a:r>
              <a:rPr lang="en-US" sz="2000" dirty="0" smtClean="0">
                <a:latin typeface="Consolas" panose="020B0609020204030204" pitchFamily="49" charset="0"/>
                <a:cs typeface="Consolas" panose="020B0609020204030204" pitchFamily="49" charset="0"/>
              </a:rPr>
              <a:t>();</a:t>
            </a:r>
          </a:p>
          <a:p>
            <a:pPr marL="0" indent="0">
              <a:buNone/>
            </a:pPr>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  </a:t>
            </a:r>
            <a:r>
              <a:rPr lang="en-US" sz="2000" dirty="0" err="1" smtClean="0">
                <a:latin typeface="Consolas" panose="020B0609020204030204" pitchFamily="49" charset="0"/>
                <a:cs typeface="Consolas" panose="020B0609020204030204" pitchFamily="49" charset="0"/>
              </a:rPr>
              <a:t>fromArray</a:t>
            </a:r>
            <a:r>
              <a:rPr lang="en-US" sz="2000" dirty="0" smtClean="0">
                <a:latin typeface="Consolas" panose="020B0609020204030204" pitchFamily="49" charset="0"/>
                <a:cs typeface="Consolas" panose="020B0609020204030204" pitchFamily="49" charset="0"/>
              </a:rPr>
              <a:t>(E[] </a:t>
            </a:r>
            <a:r>
              <a:rPr lang="en-US" sz="2000" dirty="0" err="1" smtClean="0">
                <a:latin typeface="Consolas" panose="020B0609020204030204" pitchFamily="49" charset="0"/>
                <a:cs typeface="Consolas" panose="020B0609020204030204" pitchFamily="49" charset="0"/>
              </a:rPr>
              <a:t>ary</a:t>
            </a:r>
            <a:r>
              <a:rPr lang="en-US" sz="2000" dirty="0" smtClean="0">
                <a:latin typeface="Consolas" panose="020B0609020204030204" pitchFamily="49" charset="0"/>
                <a:cs typeface="Consolas" panose="020B0609020204030204" pitchFamily="49" charset="0"/>
              </a:rPr>
              <a:t>, </a:t>
            </a:r>
            <a:r>
              <a:rPr lang="en-US" sz="2000" dirty="0" err="1" smtClean="0">
                <a:latin typeface="Consolas" panose="020B0609020204030204" pitchFamily="49" charset="0"/>
                <a:cs typeface="Consolas" panose="020B0609020204030204" pitchFamily="49" charset="0"/>
              </a:rPr>
              <a:t>int</a:t>
            </a:r>
            <a:r>
              <a:rPr lang="en-US" sz="2000" dirty="0" smtClean="0">
                <a:latin typeface="Consolas" panose="020B0609020204030204" pitchFamily="49" charset="0"/>
                <a:cs typeface="Consolas" panose="020B0609020204030204" pitchFamily="49" charset="0"/>
              </a:rPr>
              <a:t> offset);</a:t>
            </a:r>
          </a:p>
          <a:p>
            <a:pPr marL="0" indent="0">
              <a:buNone/>
            </a:pPr>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  …</a:t>
            </a:r>
          </a:p>
          <a:p>
            <a:pPr marL="0" indent="0">
              <a:buNone/>
            </a:pPr>
            <a:r>
              <a:rPr lang="en-US" sz="2000" dirty="0" smtClean="0">
                <a:latin typeface="Consolas" panose="020B0609020204030204" pitchFamily="49" charset="0"/>
                <a:cs typeface="Consolas" panose="020B0609020204030204" pitchFamily="49" charset="0"/>
              </a:rPr>
              <a:t>}</a:t>
            </a:r>
            <a:endParaRPr lang="en-US" sz="2000" dirty="0">
              <a:latin typeface="Consolas" panose="020B0609020204030204" pitchFamily="49" charset="0"/>
              <a:cs typeface="Consolas" panose="020B0609020204030204" pitchFamily="49" charset="0"/>
            </a:endParaRPr>
          </a:p>
          <a:p>
            <a:pPr marL="0" indent="0">
              <a:buNone/>
            </a:pPr>
            <a:endParaRPr lang="en-US" sz="2000" dirty="0">
              <a:latin typeface="Consolas" panose="020B0609020204030204" pitchFamily="49" charset="0"/>
              <a:cs typeface="Consolas" panose="020B0609020204030204" pitchFamily="49" charset="0"/>
            </a:endParaRPr>
          </a:p>
        </p:txBody>
      </p:sp>
      <p:sp>
        <p:nvSpPr>
          <p:cNvPr id="15" name="TextBox 14"/>
          <p:cNvSpPr txBox="1"/>
          <p:nvPr/>
        </p:nvSpPr>
        <p:spPr>
          <a:xfrm>
            <a:off x="4564380" y="6176963"/>
            <a:ext cx="3009900" cy="369332"/>
          </a:xfrm>
          <a:prstGeom prst="rect">
            <a:avLst/>
          </a:prstGeom>
          <a:noFill/>
        </p:spPr>
        <p:txBody>
          <a:bodyPr wrap="square" rtlCol="0">
            <a:spAutoFit/>
          </a:bodyPr>
          <a:lstStyle/>
          <a:p>
            <a:endParaRPr lang="en-US" dirty="0"/>
          </a:p>
        </p:txBody>
      </p:sp>
      <p:sp>
        <p:nvSpPr>
          <p:cNvPr id="11" name="Rounded Rectangular Callout 10"/>
          <p:cNvSpPr/>
          <p:nvPr/>
        </p:nvSpPr>
        <p:spPr>
          <a:xfrm>
            <a:off x="8637270" y="2452485"/>
            <a:ext cx="2571750" cy="612648"/>
          </a:xfrm>
          <a:prstGeom prst="wedgeRoundRectCallout">
            <a:avLst>
              <a:gd name="adj1" fmla="val -114357"/>
              <a:gd name="adj2" fmla="val 1399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Scalar/Vector Interfacing</a:t>
            </a:r>
          </a:p>
        </p:txBody>
      </p:sp>
      <p:sp>
        <p:nvSpPr>
          <p:cNvPr id="12" name="Rounded Rectangular Callout 11"/>
          <p:cNvSpPr/>
          <p:nvPr/>
        </p:nvSpPr>
        <p:spPr>
          <a:xfrm>
            <a:off x="7063740" y="3798698"/>
            <a:ext cx="4145280" cy="612648"/>
          </a:xfrm>
          <a:prstGeom prst="wedgeRoundRectCallout">
            <a:avLst>
              <a:gd name="adj1" fmla="val -151135"/>
              <a:gd name="adj2" fmla="val -7182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Horizontal Reductions.  </a:t>
            </a:r>
            <a:r>
              <a:rPr lang="en-US" dirty="0" smtClean="0"/>
              <a:t>Multiple snippets.</a:t>
            </a:r>
            <a:endParaRPr lang="en-US" dirty="0"/>
          </a:p>
        </p:txBody>
      </p:sp>
      <p:sp>
        <p:nvSpPr>
          <p:cNvPr id="14" name="Rounded Rectangular Callout 13"/>
          <p:cNvSpPr/>
          <p:nvPr/>
        </p:nvSpPr>
        <p:spPr>
          <a:xfrm>
            <a:off x="1771651" y="5360099"/>
            <a:ext cx="4145280" cy="612648"/>
          </a:xfrm>
          <a:prstGeom prst="wedgeRoundRectCallout">
            <a:avLst>
              <a:gd name="adj1" fmla="val -18781"/>
              <a:gd name="adj2" fmla="val -12406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Loading and storing to arrays</a:t>
            </a:r>
          </a:p>
        </p:txBody>
      </p:sp>
    </p:spTree>
    <p:extLst>
      <p:ext uri="{BB962C8B-B14F-4D97-AF65-F5344CB8AC3E}">
        <p14:creationId xmlns:p14="http://schemas.microsoft.com/office/powerpoint/2010/main" val="523613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Fully Realized Expressiveness</a:t>
            </a:r>
            <a:endParaRPr lang="en-US" dirty="0"/>
          </a:p>
        </p:txBody>
      </p:sp>
      <p:sp>
        <p:nvSpPr>
          <p:cNvPr id="3" name="Content Placeholder 2"/>
          <p:cNvSpPr>
            <a:spLocks noGrp="1"/>
          </p:cNvSpPr>
          <p:nvPr>
            <p:ph idx="1"/>
          </p:nvPr>
        </p:nvSpPr>
        <p:spPr/>
        <p:txBody>
          <a:bodyPr>
            <a:normAutofit/>
          </a:bodyPr>
          <a:lstStyle/>
          <a:p>
            <a:pPr marL="0" indent="0">
              <a:buNone/>
            </a:pPr>
            <a:r>
              <a:rPr lang="en-US" sz="1900" dirty="0">
                <a:latin typeface="Consolas" panose="020B0609020204030204" pitchFamily="49" charset="0"/>
                <a:cs typeface="Consolas" panose="020B0609020204030204" pitchFamily="49" charset="0"/>
              </a:rPr>
              <a:t>interface Vector&lt;E,S extends Shape&lt;Vector&lt;?,S&gt;&gt;&gt; {</a:t>
            </a:r>
          </a:p>
          <a:p>
            <a:pPr marL="0" indent="0">
              <a:buNone/>
            </a:pPr>
            <a:r>
              <a:rPr lang="en-US" sz="1900" dirty="0" smtClean="0">
                <a:latin typeface="Consolas" panose="020B0609020204030204" pitchFamily="49" charset="0"/>
                <a:cs typeface="Consolas" panose="020B0609020204030204" pitchFamily="49" charset="0"/>
              </a:rPr>
              <a:t>   …</a:t>
            </a:r>
            <a:endParaRPr lang="en-US" sz="1900" dirty="0">
              <a:latin typeface="Consolas" panose="020B0609020204030204" pitchFamily="49" charset="0"/>
              <a:cs typeface="Consolas" panose="020B0609020204030204" pitchFamily="49" charset="0"/>
            </a:endParaRPr>
          </a:p>
          <a:p>
            <a:pPr marL="0" indent="0">
              <a:buNone/>
            </a:pPr>
            <a:r>
              <a:rPr lang="en-US" sz="1900" dirty="0">
                <a:latin typeface="Consolas" panose="020B0609020204030204" pitchFamily="49" charset="0"/>
                <a:cs typeface="Consolas" panose="020B0609020204030204" pitchFamily="49" charset="0"/>
              </a:rPr>
              <a:t>   </a:t>
            </a:r>
            <a:r>
              <a:rPr lang="en-US" sz="1900" dirty="0" smtClean="0">
                <a:latin typeface="Consolas" panose="020B0609020204030204" pitchFamily="49" charset="0"/>
                <a:cs typeface="Consolas" panose="020B0609020204030204" pitchFamily="49" charset="0"/>
              </a:rPr>
              <a:t>Vector&lt;E,S&gt; map(</a:t>
            </a:r>
            <a:r>
              <a:rPr lang="en-US" sz="1900" dirty="0" err="1" smtClean="0">
                <a:latin typeface="Consolas" panose="020B0609020204030204" pitchFamily="49" charset="0"/>
                <a:cs typeface="Consolas" panose="020B0609020204030204" pitchFamily="49" charset="0"/>
              </a:rPr>
              <a:t>UnaryOperator</a:t>
            </a:r>
            <a:r>
              <a:rPr lang="en-US" sz="1900" dirty="0" smtClean="0">
                <a:latin typeface="Consolas" panose="020B0609020204030204" pitchFamily="49" charset="0"/>
                <a:cs typeface="Consolas" panose="020B0609020204030204" pitchFamily="49" charset="0"/>
              </a:rPr>
              <a:t>&lt;E&gt; op);</a:t>
            </a:r>
            <a:endParaRPr lang="en-US" sz="1900" dirty="0">
              <a:latin typeface="Consolas" panose="020B0609020204030204" pitchFamily="49" charset="0"/>
              <a:cs typeface="Consolas" panose="020B0609020204030204" pitchFamily="49" charset="0"/>
            </a:endParaRPr>
          </a:p>
          <a:p>
            <a:pPr marL="0" indent="0">
              <a:buNone/>
            </a:pPr>
            <a:r>
              <a:rPr lang="en-US" sz="1900" dirty="0">
                <a:latin typeface="Consolas" panose="020B0609020204030204" pitchFamily="49" charset="0"/>
                <a:cs typeface="Consolas" panose="020B0609020204030204" pitchFamily="49" charset="0"/>
              </a:rPr>
              <a:t>   </a:t>
            </a:r>
            <a:r>
              <a:rPr lang="en-US" sz="1900" dirty="0" smtClean="0">
                <a:latin typeface="Consolas" panose="020B0609020204030204" pitchFamily="49" charset="0"/>
                <a:cs typeface="Consolas" panose="020B0609020204030204" pitchFamily="49" charset="0"/>
              </a:rPr>
              <a:t>Vector&lt;E,S&gt; </a:t>
            </a:r>
            <a:r>
              <a:rPr lang="en-US" sz="1900" dirty="0" err="1" smtClean="0">
                <a:latin typeface="Consolas" panose="020B0609020204030204" pitchFamily="49" charset="0"/>
                <a:cs typeface="Consolas" panose="020B0609020204030204" pitchFamily="49" charset="0"/>
              </a:rPr>
              <a:t>mapWhere</a:t>
            </a:r>
            <a:r>
              <a:rPr lang="en-US" sz="1900" dirty="0" smtClean="0">
                <a:latin typeface="Consolas" panose="020B0609020204030204" pitchFamily="49" charset="0"/>
                <a:cs typeface="Consolas" panose="020B0609020204030204" pitchFamily="49" charset="0"/>
              </a:rPr>
              <a:t>(Mask&lt;S&gt; mask, </a:t>
            </a:r>
            <a:r>
              <a:rPr lang="en-US" sz="1900" dirty="0" err="1" smtClean="0">
                <a:latin typeface="Consolas" panose="020B0609020204030204" pitchFamily="49" charset="0"/>
                <a:cs typeface="Consolas" panose="020B0609020204030204" pitchFamily="49" charset="0"/>
              </a:rPr>
              <a:t>UnaryOperator</a:t>
            </a:r>
            <a:r>
              <a:rPr lang="en-US" sz="1900" dirty="0" smtClean="0">
                <a:latin typeface="Consolas" panose="020B0609020204030204" pitchFamily="49" charset="0"/>
                <a:cs typeface="Consolas" panose="020B0609020204030204" pitchFamily="49" charset="0"/>
              </a:rPr>
              <a:t>&lt;E&gt; op);</a:t>
            </a:r>
          </a:p>
          <a:p>
            <a:pPr marL="0" indent="0">
              <a:buNone/>
            </a:pPr>
            <a:r>
              <a:rPr lang="en-US" sz="1900" dirty="0" smtClean="0">
                <a:latin typeface="Consolas" panose="020B0609020204030204" pitchFamily="49" charset="0"/>
                <a:cs typeface="Consolas" panose="020B0609020204030204" pitchFamily="49" charset="0"/>
              </a:rPr>
              <a:t>   …</a:t>
            </a:r>
          </a:p>
          <a:p>
            <a:pPr marL="0" indent="0">
              <a:buNone/>
            </a:pPr>
            <a:r>
              <a:rPr lang="en-US" sz="1900" dirty="0">
                <a:latin typeface="Consolas" panose="020B0609020204030204" pitchFamily="49" charset="0"/>
                <a:cs typeface="Consolas" panose="020B0609020204030204" pitchFamily="49" charset="0"/>
              </a:rPr>
              <a:t> </a:t>
            </a:r>
            <a:r>
              <a:rPr lang="en-US" sz="1900" dirty="0" smtClean="0">
                <a:latin typeface="Consolas" panose="020B0609020204030204" pitchFamily="49" charset="0"/>
                <a:cs typeface="Consolas" panose="020B0609020204030204" pitchFamily="49" charset="0"/>
              </a:rPr>
              <a:t>  Vector&lt;E,S&gt; map(</a:t>
            </a:r>
            <a:r>
              <a:rPr lang="en-US" sz="1900" dirty="0" err="1" smtClean="0">
                <a:latin typeface="Consolas" panose="020B0609020204030204" pitchFamily="49" charset="0"/>
                <a:cs typeface="Consolas" panose="020B0609020204030204" pitchFamily="49" charset="0"/>
              </a:rPr>
              <a:t>BinaryOperator</a:t>
            </a:r>
            <a:r>
              <a:rPr lang="en-US" sz="1900" dirty="0" smtClean="0">
                <a:latin typeface="Consolas" panose="020B0609020204030204" pitchFamily="49" charset="0"/>
                <a:cs typeface="Consolas" panose="020B0609020204030204" pitchFamily="49" charset="0"/>
              </a:rPr>
              <a:t>&lt;E&gt; op, Vector&lt;E,S&gt; v2);</a:t>
            </a:r>
          </a:p>
          <a:p>
            <a:pPr marL="0" indent="0">
              <a:buNone/>
            </a:pPr>
            <a:r>
              <a:rPr lang="en-US" sz="1900" dirty="0">
                <a:latin typeface="Consolas" panose="020B0609020204030204" pitchFamily="49" charset="0"/>
                <a:cs typeface="Consolas" panose="020B0609020204030204" pitchFamily="49" charset="0"/>
              </a:rPr>
              <a:t> </a:t>
            </a:r>
            <a:r>
              <a:rPr lang="en-US" sz="1900" dirty="0" smtClean="0">
                <a:latin typeface="Consolas" panose="020B0609020204030204" pitchFamily="49" charset="0"/>
                <a:cs typeface="Consolas" panose="020B0609020204030204" pitchFamily="49" charset="0"/>
              </a:rPr>
              <a:t>  Vector&lt;E,S&gt; </a:t>
            </a:r>
            <a:r>
              <a:rPr lang="en-US" sz="1900" dirty="0" err="1" smtClean="0">
                <a:latin typeface="Consolas" panose="020B0609020204030204" pitchFamily="49" charset="0"/>
                <a:cs typeface="Consolas" panose="020B0609020204030204" pitchFamily="49" charset="0"/>
              </a:rPr>
              <a:t>mapWhere</a:t>
            </a:r>
            <a:r>
              <a:rPr lang="en-US" sz="1900" dirty="0" smtClean="0">
                <a:latin typeface="Consolas" panose="020B0609020204030204" pitchFamily="49" charset="0"/>
                <a:cs typeface="Consolas" panose="020B0609020204030204" pitchFamily="49" charset="0"/>
              </a:rPr>
              <a:t>(Mask&lt;S&gt; mask, </a:t>
            </a:r>
            <a:r>
              <a:rPr lang="en-US" sz="1900" dirty="0" err="1" smtClean="0">
                <a:latin typeface="Consolas" panose="020B0609020204030204" pitchFamily="49" charset="0"/>
                <a:cs typeface="Consolas" panose="020B0609020204030204" pitchFamily="49" charset="0"/>
              </a:rPr>
              <a:t>BinaryOperator</a:t>
            </a:r>
            <a:r>
              <a:rPr lang="en-US" sz="1900" dirty="0" smtClean="0">
                <a:latin typeface="Consolas" panose="020B0609020204030204" pitchFamily="49" charset="0"/>
                <a:cs typeface="Consolas" panose="020B0609020204030204" pitchFamily="49" charset="0"/>
              </a:rPr>
              <a:t>&lt;E&gt; op, Vector&lt;E,S&gt; this2);</a:t>
            </a:r>
            <a:endParaRPr lang="en-US" sz="1900" dirty="0">
              <a:latin typeface="Consolas" panose="020B0609020204030204" pitchFamily="49" charset="0"/>
              <a:cs typeface="Consolas" panose="020B0609020204030204" pitchFamily="49" charset="0"/>
            </a:endParaRPr>
          </a:p>
          <a:p>
            <a:pPr marL="0" indent="0">
              <a:buNone/>
            </a:pPr>
            <a:r>
              <a:rPr lang="en-US" sz="1900" dirty="0" smtClean="0">
                <a:latin typeface="Consolas" panose="020B0609020204030204" pitchFamily="49" charset="0"/>
                <a:cs typeface="Consolas" panose="020B0609020204030204" pitchFamily="49" charset="0"/>
              </a:rPr>
              <a:t>   …</a:t>
            </a:r>
            <a:endParaRPr lang="en-US" sz="1900" dirty="0">
              <a:latin typeface="Consolas" panose="020B0609020204030204" pitchFamily="49" charset="0"/>
              <a:cs typeface="Consolas" panose="020B0609020204030204" pitchFamily="49" charset="0"/>
            </a:endParaRPr>
          </a:p>
          <a:p>
            <a:pPr marL="0" indent="0">
              <a:buNone/>
            </a:pPr>
            <a:r>
              <a:rPr lang="en-US" sz="1900" dirty="0">
                <a:latin typeface="Consolas" panose="020B0609020204030204" pitchFamily="49" charset="0"/>
                <a:cs typeface="Consolas" panose="020B0609020204030204" pitchFamily="49" charset="0"/>
              </a:rPr>
              <a:t>}</a:t>
            </a:r>
          </a:p>
          <a:p>
            <a:pPr marL="0" indent="0">
              <a:buNone/>
            </a:pPr>
            <a:endParaRPr lang="en-US" sz="16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633298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Kernel with Vector API</a:t>
            </a:r>
            <a:endParaRPr lang="en-US" dirty="0"/>
          </a:p>
        </p:txBody>
      </p:sp>
      <p:sp>
        <p:nvSpPr>
          <p:cNvPr id="7" name="Content Placeholder 6"/>
          <p:cNvSpPr>
            <a:spLocks noGrp="1"/>
          </p:cNvSpPr>
          <p:nvPr>
            <p:ph idx="1"/>
          </p:nvPr>
        </p:nvSpPr>
        <p:spPr/>
        <p:txBody>
          <a:bodyPr>
            <a:noAutofit/>
          </a:bodyPr>
          <a:lstStyle/>
          <a:p>
            <a:pPr marL="0" indent="0">
              <a:buNone/>
            </a:pPr>
            <a:r>
              <a:rPr lang="en-US" sz="2200" dirty="0" smtClean="0">
                <a:latin typeface="Consolas" panose="020B0609020204030204" pitchFamily="49" charset="0"/>
                <a:cs typeface="Consolas" panose="020B0609020204030204" pitchFamily="49" charset="0"/>
              </a:rPr>
              <a:t>public </a:t>
            </a:r>
            <a:r>
              <a:rPr lang="en-US" sz="2200" dirty="0">
                <a:latin typeface="Consolas" panose="020B0609020204030204" pitchFamily="49" charset="0"/>
                <a:cs typeface="Consolas" panose="020B0609020204030204" pitchFamily="49" charset="0"/>
              </a:rPr>
              <a:t>static void </a:t>
            </a:r>
            <a:r>
              <a:rPr lang="en-US" sz="2200" dirty="0" err="1">
                <a:latin typeface="Consolas" panose="020B0609020204030204" pitchFamily="49" charset="0"/>
                <a:cs typeface="Consolas" panose="020B0609020204030204" pitchFamily="49" charset="0"/>
              </a:rPr>
              <a:t>addArrays</a:t>
            </a:r>
            <a:r>
              <a:rPr lang="en-US" sz="2200" dirty="0">
                <a:latin typeface="Consolas" panose="020B0609020204030204" pitchFamily="49" charset="0"/>
                <a:cs typeface="Consolas" panose="020B0609020204030204" pitchFamily="49" charset="0"/>
              </a:rPr>
              <a:t>(float[] left, float[] right, </a:t>
            </a:r>
            <a:endParaRPr lang="en-US" sz="2200" dirty="0" smtClean="0">
              <a:latin typeface="Consolas" panose="020B0609020204030204" pitchFamily="49" charset="0"/>
              <a:cs typeface="Consolas" panose="020B0609020204030204" pitchFamily="49" charset="0"/>
            </a:endParaRPr>
          </a:p>
          <a:p>
            <a:pPr marL="0" indent="0">
              <a:buNone/>
            </a:pPr>
            <a:r>
              <a:rPr lang="en-US" sz="2200" dirty="0">
                <a:latin typeface="Consolas" panose="020B0609020204030204" pitchFamily="49" charset="0"/>
                <a:cs typeface="Consolas" panose="020B0609020204030204" pitchFamily="49" charset="0"/>
              </a:rPr>
              <a:t> </a:t>
            </a:r>
            <a:r>
              <a:rPr lang="en-US" sz="2200" dirty="0" smtClean="0">
                <a:latin typeface="Consolas" panose="020B0609020204030204" pitchFamily="49" charset="0"/>
                <a:cs typeface="Consolas" panose="020B0609020204030204" pitchFamily="49" charset="0"/>
              </a:rPr>
              <a:t>                            float</a:t>
            </a:r>
            <a:r>
              <a:rPr lang="en-US" sz="2200" dirty="0">
                <a:latin typeface="Consolas" panose="020B0609020204030204" pitchFamily="49" charset="0"/>
                <a:cs typeface="Consolas" panose="020B0609020204030204" pitchFamily="49" charset="0"/>
              </a:rPr>
              <a:t>[] res, </a:t>
            </a:r>
            <a:r>
              <a:rPr lang="en-US" sz="2200" dirty="0" smtClean="0">
                <a:latin typeface="Consolas" panose="020B0609020204030204" pitchFamily="49" charset="0"/>
                <a:cs typeface="Consolas" panose="020B0609020204030204" pitchFamily="49" charset="0"/>
              </a:rPr>
              <a:t> </a:t>
            </a:r>
            <a:r>
              <a:rPr lang="en-US" sz="2200" dirty="0" err="1" smtClean="0">
                <a:latin typeface="Consolas" panose="020B0609020204030204" pitchFamily="49" charset="0"/>
                <a:cs typeface="Consolas" panose="020B0609020204030204" pitchFamily="49" charset="0"/>
              </a:rPr>
              <a:t>int</a:t>
            </a:r>
            <a:r>
              <a:rPr lang="en-US" sz="2200" dirty="0" smtClean="0">
                <a:latin typeface="Consolas" panose="020B0609020204030204" pitchFamily="49" charset="0"/>
                <a:cs typeface="Consolas" panose="020B0609020204030204" pitchFamily="49" charset="0"/>
              </a:rPr>
              <a:t> </a:t>
            </a:r>
            <a:r>
              <a:rPr lang="en-US" sz="2200" dirty="0" err="1">
                <a:latin typeface="Consolas" panose="020B0609020204030204" pitchFamily="49" charset="0"/>
                <a:cs typeface="Consolas" panose="020B0609020204030204" pitchFamily="49" charset="0"/>
              </a:rPr>
              <a:t>i</a:t>
            </a:r>
            <a:r>
              <a:rPr lang="en-US" sz="2200" dirty="0" smtClean="0">
                <a:latin typeface="Consolas" panose="020B0609020204030204" pitchFamily="49" charset="0"/>
                <a:cs typeface="Consolas" panose="020B0609020204030204" pitchFamily="49" charset="0"/>
              </a:rPr>
              <a:t>){</a:t>
            </a:r>
          </a:p>
          <a:p>
            <a:pPr marL="0" indent="0">
              <a:buNone/>
            </a:pPr>
            <a:endParaRPr lang="en-US" sz="2200" dirty="0">
              <a:latin typeface="Consolas" panose="020B0609020204030204" pitchFamily="49" charset="0"/>
              <a:cs typeface="Consolas" panose="020B0609020204030204" pitchFamily="49" charset="0"/>
            </a:endParaRPr>
          </a:p>
          <a:p>
            <a:pPr marL="0" indent="0">
              <a:buNone/>
            </a:pPr>
            <a:r>
              <a:rPr lang="en-US" sz="2200" dirty="0" smtClean="0">
                <a:latin typeface="Consolas" panose="020B0609020204030204" pitchFamily="49" charset="0"/>
                <a:cs typeface="Consolas" panose="020B0609020204030204" pitchFamily="49" charset="0"/>
              </a:rPr>
              <a:t>  </a:t>
            </a:r>
            <a:r>
              <a:rPr lang="en-US" sz="2200" dirty="0" err="1" smtClean="0">
                <a:latin typeface="Consolas" panose="020B0609020204030204" pitchFamily="49" charset="0"/>
                <a:cs typeface="Consolas" panose="020B0609020204030204" pitchFamily="49" charset="0"/>
              </a:rPr>
              <a:t>FloatVector</a:t>
            </a:r>
            <a:r>
              <a:rPr lang="en-US" sz="2200" dirty="0" smtClean="0">
                <a:latin typeface="Consolas" panose="020B0609020204030204" pitchFamily="49" charset="0"/>
                <a:cs typeface="Consolas" panose="020B0609020204030204" pitchFamily="49" charset="0"/>
              </a:rPr>
              <a:t>&lt;Shapes.S256Bit&gt; l  = float256FromArray(</a:t>
            </a:r>
            <a:r>
              <a:rPr lang="en-US" sz="2200" dirty="0" err="1" smtClean="0">
                <a:latin typeface="Consolas" panose="020B0609020204030204" pitchFamily="49" charset="0"/>
                <a:cs typeface="Consolas" panose="020B0609020204030204" pitchFamily="49" charset="0"/>
              </a:rPr>
              <a:t>left,i</a:t>
            </a:r>
            <a:r>
              <a:rPr lang="en-US" sz="2200" dirty="0" smtClean="0">
                <a:latin typeface="Consolas" panose="020B0609020204030204" pitchFamily="49" charset="0"/>
                <a:cs typeface="Consolas" panose="020B0609020204030204" pitchFamily="49" charset="0"/>
              </a:rPr>
              <a:t>),</a:t>
            </a:r>
          </a:p>
          <a:p>
            <a:pPr marL="0" indent="0">
              <a:buNone/>
            </a:pPr>
            <a:r>
              <a:rPr lang="en-US" sz="2200" dirty="0" smtClean="0">
                <a:latin typeface="Consolas" panose="020B0609020204030204" pitchFamily="49" charset="0"/>
                <a:cs typeface="Consolas" panose="020B0609020204030204" pitchFamily="49" charset="0"/>
              </a:rPr>
              <a:t>                              r  = float256FromArray(</a:t>
            </a:r>
            <a:r>
              <a:rPr lang="en-US" sz="2200" dirty="0" err="1" smtClean="0">
                <a:latin typeface="Consolas" panose="020B0609020204030204" pitchFamily="49" charset="0"/>
                <a:cs typeface="Consolas" panose="020B0609020204030204" pitchFamily="49" charset="0"/>
              </a:rPr>
              <a:t>right,i</a:t>
            </a:r>
            <a:r>
              <a:rPr lang="en-US" sz="2200" dirty="0" smtClean="0">
                <a:latin typeface="Consolas" panose="020B0609020204030204" pitchFamily="49" charset="0"/>
                <a:cs typeface="Consolas" panose="020B0609020204030204" pitchFamily="49" charset="0"/>
              </a:rPr>
              <a:t>),</a:t>
            </a:r>
          </a:p>
          <a:p>
            <a:pPr marL="0" indent="0">
              <a:buNone/>
            </a:pPr>
            <a:r>
              <a:rPr lang="en-US" sz="2200" dirty="0" smtClean="0">
                <a:latin typeface="Consolas" panose="020B0609020204030204" pitchFamily="49" charset="0"/>
                <a:cs typeface="Consolas" panose="020B0609020204030204" pitchFamily="49" charset="0"/>
              </a:rPr>
              <a:t>                              </a:t>
            </a:r>
            <a:r>
              <a:rPr lang="en-US" sz="2200" dirty="0" err="1" smtClean="0">
                <a:latin typeface="Consolas" panose="020B0609020204030204" pitchFamily="49" charset="0"/>
                <a:cs typeface="Consolas" panose="020B0609020204030204" pitchFamily="49" charset="0"/>
              </a:rPr>
              <a:t>lr</a:t>
            </a:r>
            <a:r>
              <a:rPr lang="en-US" sz="2200" dirty="0" smtClean="0">
                <a:latin typeface="Consolas" panose="020B0609020204030204" pitchFamily="49" charset="0"/>
                <a:cs typeface="Consolas" panose="020B0609020204030204" pitchFamily="49" charset="0"/>
              </a:rPr>
              <a:t> = </a:t>
            </a:r>
            <a:r>
              <a:rPr lang="en-US" sz="2200" dirty="0" err="1" smtClean="0">
                <a:latin typeface="Consolas" panose="020B0609020204030204" pitchFamily="49" charset="0"/>
                <a:cs typeface="Consolas" panose="020B0609020204030204" pitchFamily="49" charset="0"/>
              </a:rPr>
              <a:t>l.add</a:t>
            </a:r>
            <a:r>
              <a:rPr lang="en-US" sz="2200" dirty="0" smtClean="0">
                <a:latin typeface="Consolas" panose="020B0609020204030204" pitchFamily="49" charset="0"/>
                <a:cs typeface="Consolas" panose="020B0609020204030204" pitchFamily="49" charset="0"/>
              </a:rPr>
              <a:t>(r);</a:t>
            </a:r>
          </a:p>
          <a:p>
            <a:pPr marL="0" indent="0">
              <a:buNone/>
            </a:pPr>
            <a:r>
              <a:rPr lang="en-US" sz="2200" dirty="0" smtClean="0">
                <a:latin typeface="Consolas" panose="020B0609020204030204" pitchFamily="49" charset="0"/>
                <a:cs typeface="Consolas" panose="020B0609020204030204" pitchFamily="49" charset="0"/>
              </a:rPr>
              <a:t>  </a:t>
            </a:r>
            <a:r>
              <a:rPr lang="en-US" sz="2200" dirty="0" err="1" smtClean="0">
                <a:latin typeface="Consolas" panose="020B0609020204030204" pitchFamily="49" charset="0"/>
                <a:cs typeface="Consolas" panose="020B0609020204030204" pitchFamily="49" charset="0"/>
              </a:rPr>
              <a:t>lr.intoArray</a:t>
            </a:r>
            <a:r>
              <a:rPr lang="en-US" sz="2200" dirty="0" smtClean="0">
                <a:latin typeface="Consolas" panose="020B0609020204030204" pitchFamily="49" charset="0"/>
                <a:cs typeface="Consolas" panose="020B0609020204030204" pitchFamily="49" charset="0"/>
              </a:rPr>
              <a:t>(</a:t>
            </a:r>
            <a:r>
              <a:rPr lang="en-US" sz="2200" dirty="0" err="1" smtClean="0">
                <a:latin typeface="Consolas" panose="020B0609020204030204" pitchFamily="49" charset="0"/>
                <a:cs typeface="Consolas" panose="020B0609020204030204" pitchFamily="49" charset="0"/>
              </a:rPr>
              <a:t>res,i</a:t>
            </a:r>
            <a:r>
              <a:rPr lang="en-US" sz="2200" dirty="0" smtClean="0">
                <a:latin typeface="Consolas" panose="020B0609020204030204" pitchFamily="49" charset="0"/>
                <a:cs typeface="Consolas" panose="020B0609020204030204" pitchFamily="49" charset="0"/>
              </a:rPr>
              <a:t>);   </a:t>
            </a:r>
          </a:p>
          <a:p>
            <a:pPr marL="0" indent="0">
              <a:buNone/>
            </a:pPr>
            <a:r>
              <a:rPr lang="en-US" sz="2200" dirty="0" smtClean="0">
                <a:latin typeface="Consolas" panose="020B0609020204030204" pitchFamily="49" charset="0"/>
                <a:cs typeface="Consolas" panose="020B0609020204030204" pitchFamily="49" charset="0"/>
              </a:rPr>
              <a:t>}</a:t>
            </a:r>
            <a:endParaRPr lang="en-US" sz="2200" dirty="0">
              <a:latin typeface="Consolas" panose="020B0609020204030204" pitchFamily="49" charset="0"/>
              <a:cs typeface="Consolas" panose="020B0609020204030204" pitchFamily="49" charset="0"/>
            </a:endParaRPr>
          </a:p>
        </p:txBody>
      </p:sp>
      <p:sp>
        <p:nvSpPr>
          <p:cNvPr id="5" name="Slide Number Placeholder 4"/>
          <p:cNvSpPr>
            <a:spLocks noGrp="1"/>
          </p:cNvSpPr>
          <p:nvPr>
            <p:ph type="sldNum" sz="quarter" idx="4"/>
          </p:nvPr>
        </p:nvSpPr>
        <p:spPr/>
        <p:txBody>
          <a:bodyPr/>
          <a:lstStyle/>
          <a:p>
            <a:fld id="{6A174EDC-730F-0E4F-8F7E-AD594D963D71}" type="slidenum">
              <a:rPr lang="en-US" smtClean="0"/>
              <a:pPr/>
              <a:t>27</a:t>
            </a:fld>
            <a:endParaRPr lang="en-US" dirty="0"/>
          </a:p>
        </p:txBody>
      </p:sp>
    </p:spTree>
    <p:extLst>
      <p:ext uri="{BB962C8B-B14F-4D97-AF65-F5344CB8AC3E}">
        <p14:creationId xmlns:p14="http://schemas.microsoft.com/office/powerpoint/2010/main" val="5521740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Higher</a:t>
            </a:r>
            <a:r>
              <a:rPr lang="en-US" baseline="0" dirty="0" smtClean="0"/>
              <a:t> Order Components</a:t>
            </a:r>
            <a:endParaRPr lang="en-US" dirty="0"/>
          </a:p>
        </p:txBody>
      </p:sp>
      <p:sp>
        <p:nvSpPr>
          <p:cNvPr id="3" name="Content Placeholder 2"/>
          <p:cNvSpPr>
            <a:spLocks noGrp="1"/>
          </p:cNvSpPr>
          <p:nvPr>
            <p:ph idx="1"/>
          </p:nvPr>
        </p:nvSpPr>
        <p:spPr/>
        <p:txBody>
          <a:bodyPr>
            <a:normAutofit/>
          </a:bodyPr>
          <a:lstStyle/>
          <a:p>
            <a:r>
              <a:rPr lang="en-US" sz="2600" dirty="0" smtClean="0"/>
              <a:t>Highly desirable, modern part of this API</a:t>
            </a:r>
          </a:p>
          <a:p>
            <a:r>
              <a:rPr lang="en-US" sz="2600" dirty="0" smtClean="0"/>
              <a:t>A programmer specifies a loop body </a:t>
            </a:r>
          </a:p>
          <a:p>
            <a:pPr lvl="1"/>
            <a:r>
              <a:rPr lang="en-US" sz="2000" dirty="0" smtClean="0"/>
              <a:t>Minimal thought given to vectorization</a:t>
            </a:r>
          </a:p>
          <a:p>
            <a:pPr lvl="1"/>
            <a:r>
              <a:rPr lang="en-US" sz="2000" dirty="0" smtClean="0"/>
              <a:t>Using regular arithmetic and logical syntactic operators</a:t>
            </a:r>
          </a:p>
          <a:p>
            <a:pPr lvl="1"/>
            <a:r>
              <a:rPr lang="en-US" sz="2000" dirty="0"/>
              <a:t>R</a:t>
            </a:r>
            <a:r>
              <a:rPr lang="en-US" sz="2000" dirty="0" smtClean="0"/>
              <a:t>equires a way to “crack” or inspect lambdas at runtime</a:t>
            </a:r>
            <a:r>
              <a:rPr lang="en-US" sz="2200" dirty="0" smtClean="0"/>
              <a:t> </a:t>
            </a:r>
          </a:p>
          <a:p>
            <a:r>
              <a:rPr lang="en-US" sz="2400" dirty="0" smtClean="0"/>
              <a:t>Ways Forward</a:t>
            </a:r>
          </a:p>
          <a:p>
            <a:pPr lvl="1"/>
            <a:r>
              <a:rPr lang="en-US" sz="2000" dirty="0" smtClean="0"/>
              <a:t>We need better control of our higher order components</a:t>
            </a:r>
          </a:p>
          <a:p>
            <a:pPr lvl="1"/>
            <a:r>
              <a:rPr lang="en-US" sz="2000" dirty="0"/>
              <a:t>F</a:t>
            </a:r>
            <a:r>
              <a:rPr lang="en-US" sz="2000" dirty="0" smtClean="0"/>
              <a:t>actories for constructing primitive arithmetic operations</a:t>
            </a:r>
          </a:p>
          <a:p>
            <a:pPr lvl="1"/>
            <a:r>
              <a:rPr lang="en-US" sz="2000" dirty="0" smtClean="0"/>
              <a:t>Need to be </a:t>
            </a:r>
            <a:r>
              <a:rPr lang="en-US" sz="2000" dirty="0" err="1" smtClean="0"/>
              <a:t>composable</a:t>
            </a:r>
            <a:endParaRPr lang="en-US" sz="2000" dirty="0" smtClean="0"/>
          </a:p>
          <a:p>
            <a:pPr lvl="1"/>
            <a:endParaRPr lang="en-US" dirty="0"/>
          </a:p>
        </p:txBody>
      </p:sp>
    </p:spTree>
    <p:extLst>
      <p:ext uri="{BB962C8B-B14F-4D97-AF65-F5344CB8AC3E}">
        <p14:creationId xmlns:p14="http://schemas.microsoft.com/office/powerpoint/2010/main" val="362514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Kernel Construction</a:t>
            </a:r>
            <a:endParaRPr lang="en-US" dirty="0"/>
          </a:p>
        </p:txBody>
      </p:sp>
      <p:sp>
        <p:nvSpPr>
          <p:cNvPr id="3" name="Content Placeholder 2"/>
          <p:cNvSpPr>
            <a:spLocks noGrp="1"/>
          </p:cNvSpPr>
          <p:nvPr>
            <p:ph idx="1"/>
          </p:nvPr>
        </p:nvSpPr>
        <p:spPr/>
        <p:txBody>
          <a:bodyPr>
            <a:normAutofit/>
          </a:bodyPr>
          <a:lstStyle/>
          <a:p>
            <a:r>
              <a:rPr lang="en-US" sz="2400" dirty="0" smtClean="0"/>
              <a:t>We can construct our “higher order” operations from existing parts.</a:t>
            </a:r>
          </a:p>
          <a:p>
            <a:r>
              <a:rPr lang="en-US" sz="2400" dirty="0" smtClean="0"/>
              <a:t>We can constrain our support to operations that are </a:t>
            </a:r>
            <a:r>
              <a:rPr lang="en-US" sz="2400" dirty="0" err="1" smtClean="0"/>
              <a:t>vectorizable</a:t>
            </a:r>
            <a:r>
              <a:rPr lang="en-US" sz="2400" dirty="0"/>
              <a:t>.</a:t>
            </a:r>
            <a:endParaRPr lang="en-US" sz="2400" dirty="0" smtClean="0"/>
          </a:p>
          <a:p>
            <a:pPr lvl="1"/>
            <a:r>
              <a:rPr lang="en-US" sz="2000" dirty="0" smtClean="0"/>
              <a:t>Arity-one, or arity-two (maybe three) operations</a:t>
            </a:r>
          </a:p>
          <a:p>
            <a:pPr lvl="1"/>
            <a:r>
              <a:rPr lang="en-US" sz="2000" dirty="0" smtClean="0"/>
              <a:t>Restricting to arithmetic and logical operations that are broadly supported</a:t>
            </a:r>
            <a:endParaRPr lang="en-US" sz="2400" dirty="0" smtClean="0"/>
          </a:p>
          <a:p>
            <a:r>
              <a:rPr lang="en-US" sz="2400" dirty="0" smtClean="0"/>
              <a:t>Our existing work on </a:t>
            </a:r>
            <a:r>
              <a:rPr lang="en-US" sz="2400" dirty="0" err="1" smtClean="0"/>
              <a:t>CodeSnippets</a:t>
            </a:r>
            <a:r>
              <a:rPr lang="en-US" sz="2400" dirty="0" smtClean="0"/>
              <a:t> can form the base!</a:t>
            </a:r>
          </a:p>
          <a:p>
            <a:r>
              <a:rPr lang="en-US" sz="2400" dirty="0" err="1" smtClean="0"/>
              <a:t>MethodHandles</a:t>
            </a:r>
            <a:r>
              <a:rPr lang="en-US" sz="2400" dirty="0" smtClean="0"/>
              <a:t> are highly </a:t>
            </a:r>
            <a:r>
              <a:rPr lang="en-US" sz="2400" dirty="0" err="1" smtClean="0"/>
              <a:t>composable</a:t>
            </a:r>
            <a:r>
              <a:rPr lang="en-US" sz="2400" dirty="0" smtClean="0"/>
              <a:t>, even with snippets</a:t>
            </a:r>
          </a:p>
        </p:txBody>
      </p:sp>
    </p:spTree>
    <p:extLst>
      <p:ext uri="{BB962C8B-B14F-4D97-AF65-F5344CB8AC3E}">
        <p14:creationId xmlns:p14="http://schemas.microsoft.com/office/powerpoint/2010/main" val="33398232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title"/>
          </p:nvPr>
        </p:nvSpPr>
        <p:spPr/>
        <p:txBody>
          <a:bodyPr/>
          <a:lstStyle/>
          <a:p>
            <a:pPr algn="ctr"/>
            <a:r>
              <a:rPr lang="en-US" dirty="0" smtClean="0"/>
              <a:t>Legal Disclaimers – Continued</a:t>
            </a:r>
            <a:endParaRPr lang="en-US" dirty="0"/>
          </a:p>
        </p:txBody>
      </p:sp>
      <p:sp>
        <p:nvSpPr>
          <p:cNvPr id="2" name="Slide Number Placeholder 1"/>
          <p:cNvSpPr>
            <a:spLocks noGrp="1"/>
          </p:cNvSpPr>
          <p:nvPr>
            <p:ph type="sldNum" sz="quarter" idx="4"/>
          </p:nvPr>
        </p:nvSpPr>
        <p:spPr>
          <a:prstGeom prst="rect">
            <a:avLst/>
          </a:prstGeom>
        </p:spPr>
        <p:txBody>
          <a:bodyPr/>
          <a:lstStyle/>
          <a:p>
            <a:fld id="{6A174EDC-730F-0E4F-8F7E-AD594D963D71}" type="slidenum">
              <a:rPr lang="en-US"/>
              <a:pPr/>
              <a:t>3</a:t>
            </a:fld>
            <a:endParaRPr lang="en-US"/>
          </a:p>
        </p:txBody>
      </p:sp>
      <p:sp>
        <p:nvSpPr>
          <p:cNvPr id="5" name="Text Placeholder 2"/>
          <p:cNvSpPr txBox="1">
            <a:spLocks/>
          </p:cNvSpPr>
          <p:nvPr/>
        </p:nvSpPr>
        <p:spPr>
          <a:xfrm>
            <a:off x="487680" y="1417639"/>
            <a:ext cx="11216640" cy="4350631"/>
          </a:xfrm>
          <a:prstGeom prst="rect">
            <a:avLst/>
          </a:prstGeom>
        </p:spPr>
        <p:txBody>
          <a:bodyPr vert="horz" wrap="square" lIns="0" tIns="60960" rIns="121920" bIns="60960" numCol="1" anchor="t" anchorCtr="0" compatLnSpc="1">
            <a:prstTxWarp prst="textNoShape">
              <a:avLst/>
            </a:prstTxWarp>
          </a:bodyPr>
          <a:lstStyle>
            <a:defPPr>
              <a:defRPr lang="en-US"/>
            </a:defPPr>
            <a:lvl1pPr algn="ctr" defTabSz="457200" rtl="0" fontAlgn="base">
              <a:spcBef>
                <a:spcPct val="0"/>
              </a:spcBef>
              <a:spcAft>
                <a:spcPct val="0"/>
              </a:spcAft>
              <a:defRPr sz="1200" kern="1200">
                <a:solidFill>
                  <a:srgbClr val="8DC5EA"/>
                </a:solidFill>
                <a:latin typeface="Calibri" pitchFamily="34" charset="0"/>
                <a:ea typeface="+mn-ea"/>
                <a:cs typeface="+mn-cs"/>
              </a:defRPr>
            </a:lvl1pPr>
            <a:lvl2pPr marL="457200" algn="l" defTabSz="457200" rtl="0" fontAlgn="base">
              <a:spcBef>
                <a:spcPct val="0"/>
              </a:spcBef>
              <a:spcAft>
                <a:spcPct val="0"/>
              </a:spcAft>
              <a:defRPr kern="1200">
                <a:solidFill>
                  <a:schemeClr val="tx1"/>
                </a:solidFill>
                <a:latin typeface="Neo Sans Intel" pitchFamily="34" charset="0"/>
                <a:ea typeface="+mn-ea"/>
                <a:cs typeface="+mn-cs"/>
              </a:defRPr>
            </a:lvl2pPr>
            <a:lvl3pPr marL="914400" algn="l" defTabSz="457200" rtl="0" fontAlgn="base">
              <a:spcBef>
                <a:spcPct val="0"/>
              </a:spcBef>
              <a:spcAft>
                <a:spcPct val="0"/>
              </a:spcAft>
              <a:defRPr kern="1200">
                <a:solidFill>
                  <a:schemeClr val="tx1"/>
                </a:solidFill>
                <a:latin typeface="Neo Sans Intel" pitchFamily="34" charset="0"/>
                <a:ea typeface="+mn-ea"/>
                <a:cs typeface="+mn-cs"/>
              </a:defRPr>
            </a:lvl3pPr>
            <a:lvl4pPr marL="1371600" algn="l" defTabSz="457200" rtl="0" fontAlgn="base">
              <a:spcBef>
                <a:spcPct val="0"/>
              </a:spcBef>
              <a:spcAft>
                <a:spcPct val="0"/>
              </a:spcAft>
              <a:defRPr kern="1200">
                <a:solidFill>
                  <a:schemeClr val="tx1"/>
                </a:solidFill>
                <a:latin typeface="Neo Sans Intel" pitchFamily="34" charset="0"/>
                <a:ea typeface="+mn-ea"/>
                <a:cs typeface="+mn-cs"/>
              </a:defRPr>
            </a:lvl4pPr>
            <a:lvl5pPr marL="1828800" algn="l" defTabSz="457200" rtl="0" fontAlgn="base">
              <a:spcBef>
                <a:spcPct val="0"/>
              </a:spcBef>
              <a:spcAft>
                <a:spcPct val="0"/>
              </a:spcAft>
              <a:defRPr kern="1200">
                <a:solidFill>
                  <a:schemeClr val="tx1"/>
                </a:solidFill>
                <a:latin typeface="Neo Sans Intel" pitchFamily="34" charset="0"/>
                <a:ea typeface="+mn-ea"/>
                <a:cs typeface="+mn-cs"/>
              </a:defRPr>
            </a:lvl5pPr>
            <a:lvl6pPr marL="2286000" algn="l" defTabSz="914400" rtl="0" eaLnBrk="1" latinLnBrk="0" hangingPunct="1">
              <a:defRPr kern="1200">
                <a:solidFill>
                  <a:schemeClr val="tx1"/>
                </a:solidFill>
                <a:latin typeface="Neo Sans Intel" pitchFamily="34" charset="0"/>
                <a:ea typeface="+mn-ea"/>
                <a:cs typeface="+mn-cs"/>
              </a:defRPr>
            </a:lvl6pPr>
            <a:lvl7pPr marL="2743200" algn="l" defTabSz="914400" rtl="0" eaLnBrk="1" latinLnBrk="0" hangingPunct="1">
              <a:defRPr kern="1200">
                <a:solidFill>
                  <a:schemeClr val="tx1"/>
                </a:solidFill>
                <a:latin typeface="Neo Sans Intel" pitchFamily="34" charset="0"/>
                <a:ea typeface="+mn-ea"/>
                <a:cs typeface="+mn-cs"/>
              </a:defRPr>
            </a:lvl7pPr>
            <a:lvl8pPr marL="3200400" algn="l" defTabSz="914400" rtl="0" eaLnBrk="1" latinLnBrk="0" hangingPunct="1">
              <a:defRPr kern="1200">
                <a:solidFill>
                  <a:schemeClr val="tx1"/>
                </a:solidFill>
                <a:latin typeface="Neo Sans Intel" pitchFamily="34" charset="0"/>
                <a:ea typeface="+mn-ea"/>
                <a:cs typeface="+mn-cs"/>
              </a:defRPr>
            </a:lvl8pPr>
            <a:lvl9pPr marL="3657600" algn="l" defTabSz="914400" rtl="0" eaLnBrk="1" latinLnBrk="0" hangingPunct="1">
              <a:defRPr kern="1200">
                <a:solidFill>
                  <a:schemeClr val="tx1"/>
                </a:solidFill>
                <a:latin typeface="Neo Sans Intel" pitchFamily="34" charset="0"/>
                <a:ea typeface="+mn-ea"/>
                <a:cs typeface="+mn-cs"/>
              </a:defRPr>
            </a:lvl9pPr>
          </a:lstStyle>
          <a:p>
            <a:pPr marL="228594" indent="-228594" algn="l" defTabSz="1219170" eaLnBrk="0" hangingPunct="0">
              <a:spcBef>
                <a:spcPct val="20000"/>
              </a:spcBef>
              <a:buFont typeface="Arial" pitchFamily="34" charset="0"/>
              <a:buChar char="•"/>
            </a:pPr>
            <a:r>
              <a:rPr lang="en-US" dirty="0">
                <a:solidFill>
                  <a:schemeClr val="tx1"/>
                </a:solidFill>
                <a:latin typeface="Intel Clear"/>
              </a:rPr>
              <a:t>Some results have been estimated based on internal Intel analysis and are provided for informational purposes only. Any difference in system hardware or software design or configuration may affect actual performance.</a:t>
            </a:r>
          </a:p>
          <a:p>
            <a:pPr marL="228594" indent="-228594" algn="l" defTabSz="1219170" eaLnBrk="0" hangingPunct="0">
              <a:spcBef>
                <a:spcPct val="20000"/>
              </a:spcBef>
              <a:buFont typeface="Arial" pitchFamily="34" charset="0"/>
              <a:buChar char="•"/>
            </a:pPr>
            <a:r>
              <a:rPr lang="en-US" dirty="0">
                <a:solidFill>
                  <a:schemeClr val="tx1"/>
                </a:solidFill>
                <a:latin typeface="Intel Clear"/>
              </a:rPr>
              <a:t>Software and workloads used in performance tests may have been optimized for performance only on Intel microprocessors.  Performance tests, such as </a:t>
            </a:r>
            <a:r>
              <a:rPr lang="en-US" dirty="0" err="1">
                <a:solidFill>
                  <a:schemeClr val="tx1"/>
                </a:solidFill>
                <a:latin typeface="Intel Clear"/>
              </a:rPr>
              <a:t>SYSmark</a:t>
            </a:r>
            <a:r>
              <a:rPr lang="en-US" dirty="0">
                <a:solidFill>
                  <a:schemeClr val="tx1"/>
                </a:solidFill>
                <a:latin typeface="Intel Clear"/>
              </a:rPr>
              <a:t> and </a:t>
            </a:r>
            <a:r>
              <a:rPr lang="en-US" dirty="0" err="1">
                <a:solidFill>
                  <a:schemeClr val="tx1"/>
                </a:solidFill>
                <a:latin typeface="Intel Clear"/>
              </a:rPr>
              <a:t>MobileMark</a:t>
            </a:r>
            <a:r>
              <a:rPr lang="en-US" dirty="0">
                <a:solidFill>
                  <a:schemeClr val="tx1"/>
                </a:solidFill>
                <a:latin typeface="Intel Clear"/>
              </a:rPr>
              <a:t>, are measured using specific computer systems, components, software, operations and functions.  Any change to any of those factors may cause the results to vary.  You should consult other information and performance tests to assist you in fully evaluating your contemplated purchases, including the performance of that product when combined with other products.  </a:t>
            </a:r>
          </a:p>
          <a:p>
            <a:pPr marL="228594" indent="-228594" algn="l" defTabSz="1219170" eaLnBrk="0" hangingPunct="0">
              <a:spcBef>
                <a:spcPct val="20000"/>
              </a:spcBef>
              <a:buFont typeface="Arial" pitchFamily="34" charset="0"/>
              <a:buChar char="•"/>
            </a:pPr>
            <a:r>
              <a:rPr lang="en-US" dirty="0">
                <a:solidFill>
                  <a:schemeClr val="tx1"/>
                </a:solidFill>
                <a:latin typeface="Intel Clear"/>
              </a:rPr>
              <a:t>Intel does not control or audit the design or implementation of third party benchmarks or Web sites referenced in this document. Intel encourages all of its customers to visit the referenced Web sites or others where similar performance benchmarks are reported and confirm whether the referenced benchmarks are accurate and reflect performance of systems available for purchase. </a:t>
            </a:r>
          </a:p>
          <a:p>
            <a:pPr marL="228594" indent="-228594" algn="l" defTabSz="1219170" eaLnBrk="0" hangingPunct="0">
              <a:spcBef>
                <a:spcPct val="20000"/>
              </a:spcBef>
              <a:buFont typeface="Arial" pitchFamily="34" charset="0"/>
              <a:buChar char="•"/>
            </a:pPr>
            <a:r>
              <a:rPr lang="en-US" dirty="0">
                <a:solidFill>
                  <a:schemeClr val="tx1"/>
                </a:solidFill>
                <a:latin typeface="Intel Clear"/>
              </a:rPr>
              <a:t>Relative performance is calculated by assigning a baseline value of 1.0 to one benchmark result, and then dividing the actual benchmark result for the baseline platform into each of the specific benchmark results of each of the other platforms, and assigning them a relative performance number that correlates with the performance improvements reported. </a:t>
            </a:r>
          </a:p>
          <a:p>
            <a:pPr marL="228594" indent="-228594" algn="l" defTabSz="1219170" eaLnBrk="0" hangingPunct="0">
              <a:spcBef>
                <a:spcPct val="20000"/>
              </a:spcBef>
              <a:buFont typeface="Arial" pitchFamily="34" charset="0"/>
              <a:buChar char="•"/>
            </a:pPr>
            <a:r>
              <a:rPr lang="en-US" dirty="0">
                <a:solidFill>
                  <a:schemeClr val="tx1"/>
                </a:solidFill>
                <a:latin typeface="Intel Clear"/>
              </a:rPr>
              <a:t>SPEC, </a:t>
            </a:r>
            <a:r>
              <a:rPr lang="en-US" dirty="0" err="1">
                <a:solidFill>
                  <a:schemeClr val="tx1"/>
                </a:solidFill>
                <a:latin typeface="Intel Clear"/>
              </a:rPr>
              <a:t>SPECint</a:t>
            </a:r>
            <a:r>
              <a:rPr lang="en-US" dirty="0">
                <a:solidFill>
                  <a:schemeClr val="tx1"/>
                </a:solidFill>
                <a:latin typeface="Intel Clear"/>
              </a:rPr>
              <a:t>, </a:t>
            </a:r>
            <a:r>
              <a:rPr lang="en-US" dirty="0" err="1">
                <a:solidFill>
                  <a:schemeClr val="tx1"/>
                </a:solidFill>
                <a:latin typeface="Intel Clear"/>
              </a:rPr>
              <a:t>SPECfp</a:t>
            </a:r>
            <a:r>
              <a:rPr lang="en-US" dirty="0">
                <a:solidFill>
                  <a:schemeClr val="tx1"/>
                </a:solidFill>
                <a:latin typeface="Intel Clear"/>
              </a:rPr>
              <a:t>, </a:t>
            </a:r>
            <a:r>
              <a:rPr lang="en-US" dirty="0" err="1">
                <a:solidFill>
                  <a:schemeClr val="tx1"/>
                </a:solidFill>
                <a:latin typeface="Intel Clear"/>
              </a:rPr>
              <a:t>SPECrate</a:t>
            </a:r>
            <a:r>
              <a:rPr lang="en-US" dirty="0">
                <a:solidFill>
                  <a:schemeClr val="tx1"/>
                </a:solidFill>
                <a:latin typeface="Intel Clear"/>
              </a:rPr>
              <a:t>, </a:t>
            </a:r>
            <a:r>
              <a:rPr lang="en-US" dirty="0" err="1">
                <a:solidFill>
                  <a:schemeClr val="tx1"/>
                </a:solidFill>
                <a:latin typeface="Intel Clear"/>
              </a:rPr>
              <a:t>SPECpower</a:t>
            </a:r>
            <a:r>
              <a:rPr lang="en-US" dirty="0">
                <a:solidFill>
                  <a:schemeClr val="tx1"/>
                </a:solidFill>
                <a:latin typeface="Intel Clear"/>
              </a:rPr>
              <a:t>, </a:t>
            </a:r>
            <a:r>
              <a:rPr lang="en-US" dirty="0" err="1">
                <a:solidFill>
                  <a:schemeClr val="tx1"/>
                </a:solidFill>
                <a:latin typeface="Intel Clear"/>
              </a:rPr>
              <a:t>SPECjbb</a:t>
            </a:r>
            <a:r>
              <a:rPr lang="en-US" dirty="0">
                <a:solidFill>
                  <a:schemeClr val="tx1"/>
                </a:solidFill>
                <a:latin typeface="Intel Clear"/>
              </a:rPr>
              <a:t>, </a:t>
            </a:r>
            <a:r>
              <a:rPr lang="en-US" dirty="0" err="1">
                <a:solidFill>
                  <a:schemeClr val="tx1"/>
                </a:solidFill>
                <a:latin typeface="Intel Clear"/>
              </a:rPr>
              <a:t>SPECompG</a:t>
            </a:r>
            <a:r>
              <a:rPr lang="en-US" dirty="0">
                <a:solidFill>
                  <a:schemeClr val="tx1"/>
                </a:solidFill>
                <a:latin typeface="Intel Clear"/>
              </a:rPr>
              <a:t>, SPEC MPI, and </a:t>
            </a:r>
            <a:r>
              <a:rPr lang="en-US" dirty="0" err="1">
                <a:solidFill>
                  <a:schemeClr val="tx1"/>
                </a:solidFill>
                <a:latin typeface="Intel Clear"/>
              </a:rPr>
              <a:t>SPECjEnterprise</a:t>
            </a:r>
            <a:r>
              <a:rPr lang="en-US" dirty="0">
                <a:solidFill>
                  <a:schemeClr val="tx1"/>
                </a:solidFill>
                <a:latin typeface="Intel Clear"/>
              </a:rPr>
              <a:t>* are trademarks of the Standard Performance Evaluation Corporation.  See http://www.spec.org for more information. </a:t>
            </a:r>
          </a:p>
          <a:p>
            <a:pPr marL="228594" indent="-228594" algn="l" defTabSz="1219170" eaLnBrk="0" hangingPunct="0">
              <a:spcBef>
                <a:spcPct val="20000"/>
              </a:spcBef>
              <a:buFont typeface="Arial" pitchFamily="34" charset="0"/>
              <a:buChar char="•"/>
            </a:pPr>
            <a:r>
              <a:rPr lang="en-US" dirty="0">
                <a:solidFill>
                  <a:schemeClr val="tx1"/>
                </a:solidFill>
                <a:latin typeface="Intel Clear"/>
              </a:rPr>
              <a:t>TPC Benchmark, TPC-C, TPC-H, and TPC-E are trademarks of the Transaction Processing Council. See http://www.tpc.org for more information.</a:t>
            </a:r>
          </a:p>
          <a:p>
            <a:pPr marL="228594" indent="-228594" algn="l" defTabSz="1219170" eaLnBrk="0" hangingPunct="0">
              <a:spcBef>
                <a:spcPct val="20000"/>
              </a:spcBef>
              <a:buFont typeface="Arial" pitchFamily="34" charset="0"/>
              <a:buChar char="•"/>
            </a:pPr>
            <a:r>
              <a:rPr lang="en-US" dirty="0">
                <a:solidFill>
                  <a:schemeClr val="tx1"/>
                </a:solidFill>
                <a:latin typeface="Intel Clear"/>
              </a:rPr>
              <a:t>Intel® Advanced Vector Extensions (Intel® AVX)* are designed to achieve higher throughput to certain integer and floating point operations.  Due to varying processor power characteristics, utilizing AVX instructions may cause a) some parts to operate at less than the rated frequency and b) some parts with Intel® Turbo Boost Technology 2.0 to not achieve any or maximum turbo frequencies.  Performance varies depending on hardware, software, and system configuration and you should consult your system manufacturer for more information.</a:t>
            </a:r>
          </a:p>
          <a:p>
            <a:pPr marL="228594" indent="-228594" algn="l" defTabSz="1219170" eaLnBrk="0" hangingPunct="0">
              <a:spcBef>
                <a:spcPct val="20000"/>
              </a:spcBef>
              <a:buFont typeface="Arial" pitchFamily="34" charset="0"/>
              <a:buChar char="•"/>
            </a:pPr>
            <a:r>
              <a:rPr lang="en-US" dirty="0">
                <a:solidFill>
                  <a:schemeClr val="tx1"/>
                </a:solidFill>
                <a:latin typeface="Intel Clear"/>
              </a:rPr>
              <a:t>Intel® Advanced Vector Extensions refers to Intel® AVX, Intel® AVX2 or Intel® AVX-512.  For more information on Intel® Turbo Boost Technology 2.0, visit </a:t>
            </a:r>
            <a:r>
              <a:rPr lang="en-US" dirty="0">
                <a:solidFill>
                  <a:schemeClr val="tx1"/>
                </a:solidFill>
                <a:latin typeface="Intel Clear"/>
                <a:hlinkClick r:id="rId3"/>
              </a:rPr>
              <a:t>http://www.intel.com/go/turbo</a:t>
            </a:r>
            <a:endParaRPr lang="en-US" dirty="0">
              <a:solidFill>
                <a:schemeClr val="tx1"/>
              </a:solidFill>
              <a:latin typeface="Intel Clear"/>
            </a:endParaRPr>
          </a:p>
          <a:p>
            <a:pPr marL="228594" indent="-228594" algn="l" defTabSz="1219170" eaLnBrk="0" hangingPunct="0">
              <a:spcBef>
                <a:spcPct val="20000"/>
              </a:spcBef>
              <a:buFont typeface="Arial" pitchFamily="34" charset="0"/>
              <a:buChar char="•"/>
            </a:pPr>
            <a:endParaRPr lang="en-US" dirty="0">
              <a:solidFill>
                <a:schemeClr val="tx1"/>
              </a:solidFill>
              <a:latin typeface="Intel Clear"/>
            </a:endParaRPr>
          </a:p>
        </p:txBody>
      </p:sp>
    </p:spTree>
    <p:extLst>
      <p:ext uri="{BB962C8B-B14F-4D97-AF65-F5344CB8AC3E}">
        <p14:creationId xmlns:p14="http://schemas.microsoft.com/office/powerpoint/2010/main" val="28563224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a:t>
            </a:r>
            <a:r>
              <a:rPr lang="en-US" dirty="0" smtClean="0"/>
              <a:t> = (</a:t>
            </a:r>
            <a:r>
              <a:rPr lang="en-US" dirty="0" err="1"/>
              <a:t>x,y</a:t>
            </a:r>
            <a:r>
              <a:rPr lang="en-US" dirty="0"/>
              <a:t>) -&gt; (</a:t>
            </a:r>
            <a:r>
              <a:rPr lang="en-US" dirty="0" err="1"/>
              <a:t>x+y</a:t>
            </a:r>
            <a:r>
              <a:rPr lang="en-US" dirty="0"/>
              <a:t>) * y</a:t>
            </a:r>
            <a:r>
              <a:rPr lang="en-US" dirty="0" smtClean="0"/>
              <a:t>;</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err="1">
                <a:latin typeface="Consolas" panose="020B0609020204030204" pitchFamily="49" charset="0"/>
                <a:cs typeface="Consolas" panose="020B0609020204030204" pitchFamily="49" charset="0"/>
              </a:rPr>
              <a:t>MethodType</a:t>
            </a:r>
            <a:r>
              <a:rPr lang="en-US" sz="2000" dirty="0">
                <a:latin typeface="Consolas" panose="020B0609020204030204" pitchFamily="49" charset="0"/>
                <a:cs typeface="Consolas" panose="020B0609020204030204" pitchFamily="49" charset="0"/>
              </a:rPr>
              <a:t> </a:t>
            </a:r>
            <a:r>
              <a:rPr lang="en-US" sz="2000" dirty="0" err="1">
                <a:latin typeface="Consolas" panose="020B0609020204030204" pitchFamily="49" charset="0"/>
                <a:cs typeface="Consolas" panose="020B0609020204030204" pitchFamily="49" charset="0"/>
              </a:rPr>
              <a:t>mt</a:t>
            </a:r>
            <a:r>
              <a:rPr lang="en-US" sz="2000" dirty="0">
                <a:latin typeface="Consolas" panose="020B0609020204030204" pitchFamily="49" charset="0"/>
                <a:cs typeface="Consolas" panose="020B0609020204030204" pitchFamily="49" charset="0"/>
              </a:rPr>
              <a:t> = </a:t>
            </a:r>
            <a:r>
              <a:rPr lang="en-US" sz="2000" dirty="0" err="1" smtClean="0">
                <a:latin typeface="Consolas" panose="020B0609020204030204" pitchFamily="49" charset="0"/>
                <a:cs typeface="Consolas" panose="020B0609020204030204" pitchFamily="49" charset="0"/>
              </a:rPr>
              <a:t>MethodType</a:t>
            </a:r>
            <a:endParaRPr lang="en-US" sz="2000" dirty="0" smtClean="0">
              <a:latin typeface="Consolas" panose="020B0609020204030204" pitchFamily="49" charset="0"/>
              <a:cs typeface="Consolas" panose="020B0609020204030204" pitchFamily="49" charset="0"/>
            </a:endParaRPr>
          </a:p>
          <a:p>
            <a:pPr marL="0" indent="0">
              <a:buNone/>
            </a:pPr>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                 .</a:t>
            </a:r>
            <a:r>
              <a:rPr lang="en-US" sz="2000" dirty="0" err="1" smtClean="0">
                <a:latin typeface="Consolas" panose="020B0609020204030204" pitchFamily="49" charset="0"/>
                <a:cs typeface="Consolas" panose="020B0609020204030204" pitchFamily="49" charset="0"/>
              </a:rPr>
              <a:t>methodType</a:t>
            </a:r>
            <a:r>
              <a:rPr lang="en-US" sz="2000" dirty="0" smtClean="0">
                <a:latin typeface="Consolas" panose="020B0609020204030204" pitchFamily="49" charset="0"/>
                <a:cs typeface="Consolas" panose="020B0609020204030204" pitchFamily="49" charset="0"/>
              </a:rPr>
              <a:t>(Long4.class,Long4.class,Long4.class</a:t>
            </a:r>
            <a:r>
              <a:rPr lang="en-US" sz="2000" dirty="0">
                <a:latin typeface="Consolas" panose="020B0609020204030204" pitchFamily="49" charset="0"/>
                <a:cs typeface="Consolas" panose="020B0609020204030204" pitchFamily="49" charset="0"/>
              </a:rPr>
              <a:t>);</a:t>
            </a:r>
          </a:p>
          <a:p>
            <a:pPr marL="0" indent="0">
              <a:buNone/>
            </a:pPr>
            <a:endParaRPr lang="en-US" sz="2000" dirty="0" smtClean="0">
              <a:latin typeface="Consolas" panose="020B0609020204030204" pitchFamily="49" charset="0"/>
              <a:cs typeface="Consolas" panose="020B0609020204030204" pitchFamily="49" charset="0"/>
            </a:endParaRPr>
          </a:p>
          <a:p>
            <a:pPr marL="0" indent="0">
              <a:buNone/>
            </a:pPr>
            <a:r>
              <a:rPr lang="en-US" sz="2000" dirty="0" err="1" smtClean="0">
                <a:latin typeface="Consolas" panose="020B0609020204030204" pitchFamily="49" charset="0"/>
                <a:cs typeface="Consolas" panose="020B0609020204030204" pitchFamily="49" charset="0"/>
              </a:rPr>
              <a:t>MethodHandle</a:t>
            </a:r>
            <a:r>
              <a:rPr lang="en-US" sz="2000" dirty="0" smtClean="0">
                <a:latin typeface="Consolas" panose="020B0609020204030204" pitchFamily="49" charset="0"/>
                <a:cs typeface="Consolas" panose="020B0609020204030204" pitchFamily="49" charset="0"/>
              </a:rPr>
              <a:t> MHm256_vaddps = </a:t>
            </a:r>
            <a:r>
              <a:rPr lang="en-US" sz="2000" dirty="0" err="1" smtClean="0">
                <a:latin typeface="Consolas" panose="020B0609020204030204" pitchFamily="49" charset="0"/>
                <a:cs typeface="Consolas" panose="020B0609020204030204" pitchFamily="49" charset="0"/>
              </a:rPr>
              <a:t>CodeSnippet.make</a:t>
            </a:r>
            <a:r>
              <a:rPr lang="en-US" sz="2000" dirty="0" smtClean="0">
                <a:latin typeface="Consolas" panose="020B0609020204030204" pitchFamily="49" charset="0"/>
                <a:cs typeface="Consolas" panose="020B0609020204030204" pitchFamily="49" charset="0"/>
              </a:rPr>
              <a:t>(…,</a:t>
            </a:r>
            <a:r>
              <a:rPr lang="en-US" sz="2000" dirty="0" err="1" smtClean="0">
                <a:latin typeface="Consolas" panose="020B0609020204030204" pitchFamily="49" charset="0"/>
                <a:cs typeface="Consolas" panose="020B0609020204030204" pitchFamily="49" charset="0"/>
              </a:rPr>
              <a:t>mt</a:t>
            </a:r>
            <a:r>
              <a:rPr lang="en-US" sz="2000" dirty="0" smtClean="0">
                <a:latin typeface="Consolas" panose="020B0609020204030204" pitchFamily="49" charset="0"/>
                <a:cs typeface="Consolas" panose="020B0609020204030204" pitchFamily="49" charset="0"/>
              </a:rPr>
              <a:t>,…),</a:t>
            </a:r>
          </a:p>
          <a:p>
            <a:pPr marL="0" indent="0">
              <a:buNone/>
            </a:pPr>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            MHm256_vmulps = </a:t>
            </a:r>
            <a:r>
              <a:rPr lang="en-US" sz="2000" dirty="0" err="1" smtClean="0">
                <a:latin typeface="Consolas" panose="020B0609020204030204" pitchFamily="49" charset="0"/>
                <a:cs typeface="Consolas" panose="020B0609020204030204" pitchFamily="49" charset="0"/>
              </a:rPr>
              <a:t>CodeSnippet.make</a:t>
            </a:r>
            <a:r>
              <a:rPr lang="en-US" sz="2000" dirty="0" smtClean="0">
                <a:latin typeface="Consolas" panose="020B0609020204030204" pitchFamily="49" charset="0"/>
                <a:cs typeface="Consolas" panose="020B0609020204030204" pitchFamily="49" charset="0"/>
              </a:rPr>
              <a:t>(…,</a:t>
            </a:r>
            <a:r>
              <a:rPr lang="en-US" sz="2000" dirty="0" err="1" smtClean="0">
                <a:latin typeface="Consolas" panose="020B0609020204030204" pitchFamily="49" charset="0"/>
                <a:cs typeface="Consolas" panose="020B0609020204030204" pitchFamily="49" charset="0"/>
              </a:rPr>
              <a:t>mt</a:t>
            </a:r>
            <a:r>
              <a:rPr lang="en-US" sz="2000" dirty="0" smtClean="0">
                <a:latin typeface="Consolas" panose="020B0609020204030204" pitchFamily="49" charset="0"/>
                <a:cs typeface="Consolas" panose="020B0609020204030204" pitchFamily="49" charset="0"/>
              </a:rPr>
              <a:t>,…);</a:t>
            </a:r>
          </a:p>
          <a:p>
            <a:pPr marL="0" indent="0">
              <a:buNone/>
            </a:pPr>
            <a:endParaRPr lang="en-US" sz="2000" dirty="0">
              <a:latin typeface="Consolas" panose="020B0609020204030204" pitchFamily="49" charset="0"/>
              <a:cs typeface="Consolas" panose="020B0609020204030204" pitchFamily="49" charset="0"/>
            </a:endParaRPr>
          </a:p>
          <a:p>
            <a:pPr marL="0" indent="0">
              <a:buNone/>
            </a:pPr>
            <a:endParaRPr lang="en-US" sz="2000" dirty="0">
              <a:latin typeface="Consolas" panose="020B0609020204030204" pitchFamily="49" charset="0"/>
              <a:cs typeface="Consolas" panose="020B0609020204030204" pitchFamily="49" charset="0"/>
            </a:endParaRPr>
          </a:p>
          <a:p>
            <a:pPr marL="0" indent="0">
              <a:buNone/>
            </a:pPr>
            <a:r>
              <a:rPr lang="en-US" sz="2000" dirty="0" err="1" smtClean="0">
                <a:latin typeface="Consolas" panose="020B0609020204030204" pitchFamily="49" charset="0"/>
                <a:cs typeface="Consolas" panose="020B0609020204030204" pitchFamily="49" charset="0"/>
              </a:rPr>
              <a:t>MethodHandle</a:t>
            </a:r>
            <a:r>
              <a:rPr lang="en-US" sz="2000" dirty="0" smtClean="0">
                <a:latin typeface="Consolas" panose="020B0609020204030204" pitchFamily="49" charset="0"/>
                <a:cs typeface="Consolas" panose="020B0609020204030204" pitchFamily="49" charset="0"/>
              </a:rPr>
              <a:t> </a:t>
            </a:r>
            <a:r>
              <a:rPr lang="en-US" sz="2000" dirty="0" err="1" smtClean="0">
                <a:latin typeface="Consolas" panose="020B0609020204030204" pitchFamily="49" charset="0"/>
                <a:cs typeface="Consolas" panose="020B0609020204030204" pitchFamily="49" charset="0"/>
              </a:rPr>
              <a:t>f_pre</a:t>
            </a:r>
            <a:r>
              <a:rPr lang="en-US" sz="2000" dirty="0" smtClean="0">
                <a:latin typeface="Consolas" panose="020B0609020204030204" pitchFamily="49" charset="0"/>
                <a:cs typeface="Consolas" panose="020B0609020204030204" pitchFamily="49" charset="0"/>
              </a:rPr>
              <a:t> = </a:t>
            </a:r>
            <a:r>
              <a:rPr lang="en-US" sz="2000" dirty="0" err="1" smtClean="0">
                <a:latin typeface="Consolas" panose="020B0609020204030204" pitchFamily="49" charset="0"/>
                <a:cs typeface="Consolas" panose="020B0609020204030204" pitchFamily="49" charset="0"/>
              </a:rPr>
              <a:t>MethodHandles</a:t>
            </a:r>
            <a:endParaRPr lang="en-US" sz="2000" dirty="0" smtClean="0">
              <a:latin typeface="Consolas" panose="020B0609020204030204" pitchFamily="49" charset="0"/>
              <a:cs typeface="Consolas" panose="020B0609020204030204" pitchFamily="49" charset="0"/>
            </a:endParaRPr>
          </a:p>
          <a:p>
            <a:pPr marL="0" indent="0">
              <a:buNone/>
            </a:pPr>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               .</a:t>
            </a:r>
            <a:r>
              <a:rPr lang="en-US" sz="2000" dirty="0" err="1" smtClean="0">
                <a:latin typeface="Consolas" panose="020B0609020204030204" pitchFamily="49" charset="0"/>
                <a:cs typeface="Consolas" panose="020B0609020204030204" pitchFamily="49" charset="0"/>
              </a:rPr>
              <a:t>collectArguments</a:t>
            </a:r>
            <a:r>
              <a:rPr lang="en-US" sz="2000" dirty="0" smtClean="0">
                <a:latin typeface="Consolas" panose="020B0609020204030204" pitchFamily="49" charset="0"/>
                <a:cs typeface="Consolas" panose="020B0609020204030204" pitchFamily="49" charset="0"/>
              </a:rPr>
              <a:t>(MHm256_vmulps, 0, MHm256_vaddps);</a:t>
            </a:r>
          </a:p>
          <a:p>
            <a:pPr marL="0" indent="0">
              <a:buNone/>
            </a:pPr>
            <a:endParaRPr lang="en-US" sz="2000" dirty="0">
              <a:latin typeface="Consolas" panose="020B0609020204030204" pitchFamily="49" charset="0"/>
              <a:cs typeface="Consolas" panose="020B0609020204030204" pitchFamily="49" charset="0"/>
            </a:endParaRPr>
          </a:p>
          <a:p>
            <a:pPr marL="0" indent="0">
              <a:buNone/>
            </a:pPr>
            <a:r>
              <a:rPr lang="en-US" sz="2000" dirty="0" err="1" smtClean="0">
                <a:latin typeface="Consolas" panose="020B0609020204030204" pitchFamily="49" charset="0"/>
                <a:cs typeface="Consolas" panose="020B0609020204030204" pitchFamily="49" charset="0"/>
              </a:rPr>
              <a:t>MethodHandle</a:t>
            </a:r>
            <a:r>
              <a:rPr lang="en-US" sz="2000" dirty="0" smtClean="0">
                <a:latin typeface="Consolas" panose="020B0609020204030204" pitchFamily="49" charset="0"/>
                <a:cs typeface="Consolas" panose="020B0609020204030204" pitchFamily="49" charset="0"/>
              </a:rPr>
              <a:t> f = </a:t>
            </a:r>
            <a:r>
              <a:rPr lang="en-US" sz="2000" dirty="0" err="1" smtClean="0">
                <a:latin typeface="Consolas" panose="020B0609020204030204" pitchFamily="49" charset="0"/>
                <a:cs typeface="Consolas" panose="020B0609020204030204" pitchFamily="49" charset="0"/>
              </a:rPr>
              <a:t>MethodHandles.permuteArguments</a:t>
            </a:r>
            <a:r>
              <a:rPr lang="en-US" sz="2000" dirty="0" smtClean="0">
                <a:latin typeface="Consolas" panose="020B0609020204030204" pitchFamily="49" charset="0"/>
                <a:cs typeface="Consolas" panose="020B0609020204030204" pitchFamily="49" charset="0"/>
              </a:rPr>
              <a:t>(f_pre,mt,0,1,1);</a:t>
            </a:r>
          </a:p>
          <a:p>
            <a:pPr marL="0" indent="0">
              <a:buNone/>
            </a:pPr>
            <a:endParaRPr lang="en-US" sz="20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279925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Statically Typed Wrappers</a:t>
            </a:r>
            <a:endParaRPr lang="en-US" dirty="0"/>
          </a:p>
        </p:txBody>
      </p:sp>
      <p:sp>
        <p:nvSpPr>
          <p:cNvPr id="3" name="Content Placeholder 2"/>
          <p:cNvSpPr>
            <a:spLocks noGrp="1"/>
          </p:cNvSpPr>
          <p:nvPr>
            <p:ph idx="1"/>
          </p:nvPr>
        </p:nvSpPr>
        <p:spPr/>
        <p:txBody>
          <a:bodyPr>
            <a:normAutofit fontScale="92500"/>
          </a:bodyPr>
          <a:lstStyle/>
          <a:p>
            <a:r>
              <a:rPr lang="en-US" sz="2600" dirty="0" smtClean="0"/>
              <a:t>A layer over </a:t>
            </a:r>
            <a:r>
              <a:rPr lang="en-US" sz="2600" dirty="0" err="1" smtClean="0"/>
              <a:t>MethodHandles</a:t>
            </a:r>
            <a:r>
              <a:rPr lang="en-US" sz="2600" dirty="0" smtClean="0"/>
              <a:t> for encapsulating the lower level details and making them type safe will coincide with the existing API spec.</a:t>
            </a:r>
          </a:p>
          <a:p>
            <a:r>
              <a:rPr lang="en-US" sz="2600" dirty="0" smtClean="0"/>
              <a:t>One method proposed is </a:t>
            </a:r>
            <a:r>
              <a:rPr lang="en-US" sz="2600" dirty="0" err="1" smtClean="0"/>
              <a:t>VectorOp</a:t>
            </a:r>
            <a:endParaRPr lang="en-US" sz="2600" dirty="0" smtClean="0"/>
          </a:p>
          <a:p>
            <a:pPr lvl="1"/>
            <a:r>
              <a:rPr lang="en-US" sz="2200" dirty="0" smtClean="0">
                <a:hlinkClick r:id="rId3"/>
              </a:rPr>
              <a:t>Proposed on Project </a:t>
            </a:r>
            <a:r>
              <a:rPr lang="en-US" sz="2200" dirty="0" smtClean="0">
                <a:hlinkClick r:id="rId3"/>
              </a:rPr>
              <a:t>Panama</a:t>
            </a:r>
            <a:r>
              <a:rPr lang="en-US" sz="2200" dirty="0" smtClean="0"/>
              <a:t>*</a:t>
            </a:r>
            <a:endParaRPr lang="en-US" sz="2200" dirty="0" smtClean="0"/>
          </a:p>
          <a:p>
            <a:pPr lvl="1"/>
            <a:r>
              <a:rPr lang="en-US" sz="2200" dirty="0" smtClean="0"/>
              <a:t>Vector Operations explicit and exposed to the user to compose and use as kernels.</a:t>
            </a:r>
          </a:p>
          <a:p>
            <a:r>
              <a:rPr lang="en-US" sz="2600" dirty="0" smtClean="0"/>
              <a:t>Another approach is to use a lightweight syntax tree</a:t>
            </a:r>
          </a:p>
          <a:p>
            <a:pPr lvl="1"/>
            <a:r>
              <a:rPr lang="en-US" sz="2200" dirty="0" smtClean="0"/>
              <a:t>Hand off to a Vector object for interpretation/conversion to an equivalent </a:t>
            </a:r>
            <a:r>
              <a:rPr lang="en-US" sz="2200" dirty="0" err="1" smtClean="0"/>
              <a:t>MethodHandle</a:t>
            </a:r>
            <a:r>
              <a:rPr lang="en-US" sz="2200" dirty="0" smtClean="0"/>
              <a:t> structure for execution.</a:t>
            </a:r>
          </a:p>
          <a:p>
            <a:pPr lvl="1"/>
            <a:r>
              <a:rPr lang="en-US" sz="2200" dirty="0" smtClean="0"/>
              <a:t>Vector objects visit the tree to compose the according </a:t>
            </a:r>
            <a:r>
              <a:rPr lang="en-US" sz="2200" dirty="0" err="1" smtClean="0"/>
              <a:t>MethodHandles</a:t>
            </a:r>
            <a:r>
              <a:rPr lang="en-US" sz="2200" dirty="0" smtClean="0"/>
              <a:t>.</a:t>
            </a:r>
          </a:p>
          <a:p>
            <a:pPr lvl="1"/>
            <a:r>
              <a:rPr lang="en-US" sz="2200" dirty="0" smtClean="0"/>
              <a:t>Same syntax trees could be handed off to different Vector types.</a:t>
            </a:r>
          </a:p>
          <a:p>
            <a:r>
              <a:rPr lang="en-US" sz="2600" dirty="0" smtClean="0"/>
              <a:t>Still very much in the works!</a:t>
            </a:r>
          </a:p>
          <a:p>
            <a:endParaRPr lang="en-US" dirty="0" smtClean="0"/>
          </a:p>
        </p:txBody>
      </p:sp>
      <p:sp>
        <p:nvSpPr>
          <p:cNvPr id="4" name="TextBox 3"/>
          <p:cNvSpPr txBox="1"/>
          <p:nvPr/>
        </p:nvSpPr>
        <p:spPr>
          <a:xfrm>
            <a:off x="964504" y="5939394"/>
            <a:ext cx="7653403" cy="369332"/>
          </a:xfrm>
          <a:prstGeom prst="rect">
            <a:avLst/>
          </a:prstGeom>
          <a:noFill/>
        </p:spPr>
        <p:txBody>
          <a:bodyPr wrap="square" rtlCol="0">
            <a:spAutoFit/>
          </a:bodyPr>
          <a:lstStyle/>
          <a:p>
            <a:r>
              <a:rPr lang="en-US" dirty="0" smtClean="0"/>
              <a:t>* </a:t>
            </a:r>
            <a:r>
              <a:rPr lang="en-US" dirty="0">
                <a:hlinkClick r:id="rId3"/>
              </a:rPr>
              <a:t>http://cr.openjdk.java.net/~jrose/arrays/vector/VectorOp.java</a:t>
            </a:r>
            <a:endParaRPr lang="en-US" dirty="0"/>
          </a:p>
        </p:txBody>
      </p:sp>
    </p:spTree>
    <p:extLst>
      <p:ext uri="{BB962C8B-B14F-4D97-AF65-F5344CB8AC3E}">
        <p14:creationId xmlns:p14="http://schemas.microsoft.com/office/powerpoint/2010/main" val="782418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Quick </a:t>
            </a:r>
            <a:r>
              <a:rPr lang="en-US" dirty="0" smtClean="0"/>
              <a:t>Thoughts….</a:t>
            </a:r>
            <a:endParaRPr lang="en-US" dirty="0"/>
          </a:p>
        </p:txBody>
      </p:sp>
      <p:sp>
        <p:nvSpPr>
          <p:cNvPr id="7" name="Content Placeholder 6"/>
          <p:cNvSpPr>
            <a:spLocks noGrp="1"/>
          </p:cNvSpPr>
          <p:nvPr>
            <p:ph idx="1"/>
          </p:nvPr>
        </p:nvSpPr>
        <p:spPr/>
        <p:txBody>
          <a:bodyPr>
            <a:normAutofit/>
          </a:bodyPr>
          <a:lstStyle/>
          <a:p>
            <a:r>
              <a:rPr lang="en-US" sz="2400" dirty="0" smtClean="0"/>
              <a:t>Most Vector operations are simple </a:t>
            </a:r>
            <a:r>
              <a:rPr lang="en-US" sz="2400" dirty="0" smtClean="0"/>
              <a:t>expressions</a:t>
            </a:r>
            <a:endParaRPr lang="en-US" sz="2400" dirty="0" smtClean="0"/>
          </a:p>
          <a:p>
            <a:r>
              <a:rPr lang="en-US" sz="2400" dirty="0" smtClean="0"/>
              <a:t>Expressions are (basically) trees</a:t>
            </a:r>
          </a:p>
          <a:p>
            <a:r>
              <a:rPr lang="en-US" sz="2400" dirty="0" err="1" smtClean="0"/>
              <a:t>MethodHandles</a:t>
            </a:r>
            <a:r>
              <a:rPr lang="en-US" sz="2400" dirty="0" smtClean="0"/>
              <a:t> can be combined together in a tree-like fashion</a:t>
            </a:r>
          </a:p>
          <a:p>
            <a:pPr lvl="1"/>
            <a:r>
              <a:rPr lang="en-US" sz="2000" dirty="0" err="1" smtClean="0"/>
              <a:t>permuteArguments</a:t>
            </a:r>
            <a:r>
              <a:rPr lang="en-US" sz="2000" dirty="0" smtClean="0"/>
              <a:t>()</a:t>
            </a:r>
          </a:p>
          <a:p>
            <a:pPr lvl="1"/>
            <a:r>
              <a:rPr lang="en-US" sz="2000" dirty="0" err="1" smtClean="0"/>
              <a:t>collectArguments</a:t>
            </a:r>
            <a:r>
              <a:rPr lang="en-US" sz="2000" dirty="0" smtClean="0"/>
              <a:t>()</a:t>
            </a:r>
          </a:p>
          <a:p>
            <a:pPr lvl="1"/>
            <a:r>
              <a:rPr lang="en-US" sz="2000" dirty="0" err="1" smtClean="0"/>
              <a:t>filterArguments</a:t>
            </a:r>
            <a:r>
              <a:rPr lang="en-US" sz="2000" dirty="0" smtClean="0"/>
              <a:t>()</a:t>
            </a:r>
          </a:p>
          <a:p>
            <a:pPr lvl="1"/>
            <a:r>
              <a:rPr lang="en-US" sz="2000" dirty="0" err="1" smtClean="0"/>
              <a:t>filterReturn</a:t>
            </a:r>
            <a:r>
              <a:rPr lang="en-US" sz="2000" dirty="0" smtClean="0"/>
              <a:t>()</a:t>
            </a:r>
          </a:p>
          <a:p>
            <a:r>
              <a:rPr lang="en-US" sz="2400" dirty="0" smtClean="0"/>
              <a:t>Method Handles have added benefits (high level </a:t>
            </a:r>
            <a:r>
              <a:rPr lang="en-US" sz="2400" smtClean="0"/>
              <a:t>models matter!)</a:t>
            </a:r>
            <a:endParaRPr lang="en-US" sz="2400" dirty="0" smtClean="0"/>
          </a:p>
          <a:p>
            <a:pPr lvl="1"/>
            <a:r>
              <a:rPr lang="en-US" sz="2000" dirty="0" smtClean="0"/>
              <a:t>We’ve already observed good code with Method Handles, so let’s try it!</a:t>
            </a:r>
          </a:p>
          <a:p>
            <a:pPr lvl="1"/>
            <a:r>
              <a:rPr lang="en-US" sz="2000" dirty="0" smtClean="0"/>
              <a:t>Coding this way can elide the need to box Long2/4/8…</a:t>
            </a:r>
            <a:endParaRPr lang="en-US" sz="2400" dirty="0" smtClean="0"/>
          </a:p>
          <a:p>
            <a:endParaRPr lang="en-US" sz="2400" dirty="0"/>
          </a:p>
        </p:txBody>
      </p:sp>
      <p:sp>
        <p:nvSpPr>
          <p:cNvPr id="5" name="Slide Number Placeholder 4"/>
          <p:cNvSpPr>
            <a:spLocks noGrp="1"/>
          </p:cNvSpPr>
          <p:nvPr>
            <p:ph type="sldNum" sz="quarter" idx="4"/>
          </p:nvPr>
        </p:nvSpPr>
        <p:spPr/>
        <p:txBody>
          <a:bodyPr/>
          <a:lstStyle/>
          <a:p>
            <a:fld id="{6A174EDC-730F-0E4F-8F7E-AD594D963D71}" type="slidenum">
              <a:rPr lang="en-US" smtClean="0"/>
              <a:pPr/>
              <a:t>32</a:t>
            </a:fld>
            <a:endParaRPr lang="en-US" dirty="0"/>
          </a:p>
        </p:txBody>
      </p:sp>
    </p:spTree>
    <p:extLst>
      <p:ext uri="{BB962C8B-B14F-4D97-AF65-F5344CB8AC3E}">
        <p14:creationId xmlns:p14="http://schemas.microsoft.com/office/powerpoint/2010/main" val="127065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Effect transition="in" filter="fade">
                                      <p:cBhvr>
                                        <p:cTn id="11" dur="500"/>
                                        <p:tgtEl>
                                          <p:spTgt spid="7">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7">
                                            <p:txEl>
                                              <p:pRg st="4" end="4"/>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7">
                                            <p:txEl>
                                              <p:pRg st="5" end="5"/>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ounded Rectangle 40"/>
          <p:cNvSpPr/>
          <p:nvPr/>
        </p:nvSpPr>
        <p:spPr>
          <a:xfrm>
            <a:off x="618787" y="2217107"/>
            <a:ext cx="4436311" cy="3686052"/>
          </a:xfrm>
          <a:prstGeom prst="round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itle 5"/>
          <p:cNvSpPr>
            <a:spLocks noGrp="1"/>
          </p:cNvSpPr>
          <p:nvPr>
            <p:ph type="title"/>
          </p:nvPr>
        </p:nvSpPr>
        <p:spPr/>
        <p:txBody>
          <a:bodyPr/>
          <a:lstStyle/>
          <a:p>
            <a:r>
              <a:rPr lang="en-US" dirty="0" smtClean="0"/>
              <a:t>Expressions Bind to Method Handles.</a:t>
            </a:r>
            <a:endParaRPr lang="en-US" dirty="0"/>
          </a:p>
        </p:txBody>
      </p:sp>
      <p:sp>
        <p:nvSpPr>
          <p:cNvPr id="5" name="Slide Number Placeholder 4"/>
          <p:cNvSpPr>
            <a:spLocks noGrp="1"/>
          </p:cNvSpPr>
          <p:nvPr>
            <p:ph type="sldNum" sz="quarter" idx="4"/>
          </p:nvPr>
        </p:nvSpPr>
        <p:spPr/>
        <p:txBody>
          <a:bodyPr/>
          <a:lstStyle/>
          <a:p>
            <a:fld id="{6A174EDC-730F-0E4F-8F7E-AD594D963D71}" type="slidenum">
              <a:rPr lang="en-US" smtClean="0"/>
              <a:pPr/>
              <a:t>33</a:t>
            </a:fld>
            <a:endParaRPr lang="en-US" dirty="0"/>
          </a:p>
        </p:txBody>
      </p:sp>
      <p:sp>
        <p:nvSpPr>
          <p:cNvPr id="8" name="Oval 7"/>
          <p:cNvSpPr/>
          <p:nvPr/>
        </p:nvSpPr>
        <p:spPr>
          <a:xfrm>
            <a:off x="2630466" y="2317316"/>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9" name="Oval 8"/>
          <p:cNvSpPr/>
          <p:nvPr/>
        </p:nvSpPr>
        <p:spPr>
          <a:xfrm>
            <a:off x="1716066" y="3474876"/>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1" name="Oval 10"/>
          <p:cNvSpPr/>
          <p:nvPr/>
        </p:nvSpPr>
        <p:spPr>
          <a:xfrm>
            <a:off x="3544866" y="3474876"/>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y</a:t>
            </a:r>
            <a:endParaRPr lang="en-US" dirty="0"/>
          </a:p>
        </p:txBody>
      </p:sp>
      <p:cxnSp>
        <p:nvCxnSpPr>
          <p:cNvPr id="13" name="Straight Arrow Connector 12"/>
          <p:cNvCxnSpPr>
            <a:stCxn id="8" idx="3"/>
            <a:endCxn id="9" idx="0"/>
          </p:cNvCxnSpPr>
          <p:nvPr/>
        </p:nvCxnSpPr>
        <p:spPr>
          <a:xfrm flipH="1">
            <a:off x="2173266" y="3097805"/>
            <a:ext cx="591111" cy="3770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8" idx="5"/>
            <a:endCxn id="11" idx="0"/>
          </p:cNvCxnSpPr>
          <p:nvPr/>
        </p:nvCxnSpPr>
        <p:spPr>
          <a:xfrm>
            <a:off x="3410955" y="3097805"/>
            <a:ext cx="591111" cy="3770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Oval 17"/>
          <p:cNvSpPr/>
          <p:nvPr/>
        </p:nvSpPr>
        <p:spPr>
          <a:xfrm>
            <a:off x="2379743" y="4607949"/>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y</a:t>
            </a:r>
            <a:endParaRPr lang="en-US" dirty="0"/>
          </a:p>
        </p:txBody>
      </p:sp>
      <p:sp>
        <p:nvSpPr>
          <p:cNvPr id="19" name="Oval 18"/>
          <p:cNvSpPr/>
          <p:nvPr/>
        </p:nvSpPr>
        <p:spPr>
          <a:xfrm>
            <a:off x="1068836" y="4606367"/>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x</a:t>
            </a:r>
          </a:p>
        </p:txBody>
      </p:sp>
      <p:cxnSp>
        <p:nvCxnSpPr>
          <p:cNvPr id="21" name="Straight Arrow Connector 20"/>
          <p:cNvCxnSpPr>
            <a:stCxn id="9" idx="3"/>
            <a:endCxn id="19" idx="0"/>
          </p:cNvCxnSpPr>
          <p:nvPr/>
        </p:nvCxnSpPr>
        <p:spPr>
          <a:xfrm flipH="1">
            <a:off x="1526036" y="4255365"/>
            <a:ext cx="323941" cy="3510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stCxn id="9" idx="5"/>
            <a:endCxn id="18" idx="0"/>
          </p:cNvCxnSpPr>
          <p:nvPr/>
        </p:nvCxnSpPr>
        <p:spPr>
          <a:xfrm>
            <a:off x="2496555" y="4255365"/>
            <a:ext cx="340388" cy="3525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609102" y="1699383"/>
            <a:ext cx="1434230" cy="523220"/>
          </a:xfrm>
          <a:prstGeom prst="rect">
            <a:avLst/>
          </a:prstGeom>
          <a:noFill/>
        </p:spPr>
        <p:txBody>
          <a:bodyPr wrap="square" rtlCol="0">
            <a:spAutoFit/>
          </a:bodyPr>
          <a:lstStyle/>
          <a:p>
            <a:r>
              <a:rPr lang="en-US" sz="2800" dirty="0" smtClean="0"/>
              <a:t>(</a:t>
            </a:r>
            <a:r>
              <a:rPr lang="en-US" sz="2800" dirty="0" err="1" smtClean="0"/>
              <a:t>x,y</a:t>
            </a:r>
            <a:r>
              <a:rPr lang="en-US" sz="2800" dirty="0" smtClean="0"/>
              <a:t>) -&gt;</a:t>
            </a:r>
            <a:endParaRPr lang="en-US" sz="2800" dirty="0"/>
          </a:p>
        </p:txBody>
      </p:sp>
      <p:grpSp>
        <p:nvGrpSpPr>
          <p:cNvPr id="3" name="Group 2"/>
          <p:cNvGrpSpPr/>
          <p:nvPr/>
        </p:nvGrpSpPr>
        <p:grpSpPr>
          <a:xfrm>
            <a:off x="8166970" y="1699383"/>
            <a:ext cx="2276768" cy="4524045"/>
            <a:chOff x="8166969" y="1590805"/>
            <a:chExt cx="2331411" cy="4632623"/>
          </a:xfrm>
        </p:grpSpPr>
        <p:sp>
          <p:nvSpPr>
            <p:cNvPr id="31" name="Rounded Rectangle 30"/>
            <p:cNvSpPr/>
            <p:nvPr/>
          </p:nvSpPr>
          <p:spPr>
            <a:xfrm>
              <a:off x="8166970" y="2829140"/>
              <a:ext cx="2091847"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MHm256_vaddps</a:t>
              </a:r>
              <a:endParaRPr lang="en-US" dirty="0"/>
            </a:p>
          </p:txBody>
        </p:sp>
        <p:cxnSp>
          <p:nvCxnSpPr>
            <p:cNvPr id="37" name="Elbow Connector 36"/>
            <p:cNvCxnSpPr>
              <a:stCxn id="47" idx="2"/>
              <a:endCxn id="31" idx="1"/>
            </p:cNvCxnSpPr>
            <p:nvPr/>
          </p:nvCxnSpPr>
          <p:spPr>
            <a:xfrm rot="5400000">
              <a:off x="7921926" y="2205181"/>
              <a:ext cx="1326203" cy="836114"/>
            </a:xfrm>
            <a:prstGeom prst="bentConnector4">
              <a:avLst>
                <a:gd name="adj1" fmla="val 32763"/>
                <a:gd name="adj2" fmla="val 127341"/>
              </a:avLst>
            </a:prstGeom>
            <a:ln>
              <a:tailEnd type="triangle"/>
            </a:ln>
          </p:spPr>
          <p:style>
            <a:lnRef idx="2">
              <a:schemeClr val="accent1"/>
            </a:lnRef>
            <a:fillRef idx="0">
              <a:schemeClr val="accent1"/>
            </a:fillRef>
            <a:effectRef idx="1">
              <a:schemeClr val="accent1"/>
            </a:effectRef>
            <a:fontRef idx="minor">
              <a:schemeClr val="tx1"/>
            </a:fontRef>
          </p:style>
        </p:cxnSp>
        <p:sp>
          <p:nvSpPr>
            <p:cNvPr id="43" name="Rounded Rectangle 42"/>
            <p:cNvSpPr/>
            <p:nvPr/>
          </p:nvSpPr>
          <p:spPr>
            <a:xfrm>
              <a:off x="8166969" y="4409690"/>
              <a:ext cx="2091847"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MHm256_vmulps</a:t>
              </a:r>
              <a:endParaRPr lang="en-US" dirty="0"/>
            </a:p>
          </p:txBody>
        </p:sp>
        <p:cxnSp>
          <p:nvCxnSpPr>
            <p:cNvPr id="45" name="Elbow Connector 44"/>
            <p:cNvCxnSpPr>
              <a:stCxn id="48" idx="2"/>
              <a:endCxn id="31" idx="3"/>
            </p:cNvCxnSpPr>
            <p:nvPr/>
          </p:nvCxnSpPr>
          <p:spPr>
            <a:xfrm rot="16200000" flipH="1">
              <a:off x="9207411" y="2234933"/>
              <a:ext cx="1326203" cy="776609"/>
            </a:xfrm>
            <a:prstGeom prst="bentConnector4">
              <a:avLst>
                <a:gd name="adj1" fmla="val 32763"/>
                <a:gd name="adj2" fmla="val 129436"/>
              </a:avLst>
            </a:prstGeom>
            <a:ln>
              <a:tailEnd type="triangle"/>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8843375" y="1590805"/>
              <a:ext cx="319417"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x</a:t>
              </a:r>
              <a:endParaRPr lang="en-US" dirty="0"/>
            </a:p>
          </p:txBody>
        </p:sp>
        <p:sp>
          <p:nvSpPr>
            <p:cNvPr id="48" name="TextBox 47"/>
            <p:cNvSpPr txBox="1"/>
            <p:nvPr/>
          </p:nvSpPr>
          <p:spPr>
            <a:xfrm>
              <a:off x="9322499" y="1590805"/>
              <a:ext cx="319417"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y</a:t>
              </a:r>
              <a:endParaRPr lang="en-US" dirty="0"/>
            </a:p>
          </p:txBody>
        </p:sp>
        <p:cxnSp>
          <p:nvCxnSpPr>
            <p:cNvPr id="54" name="Elbow Connector 53"/>
            <p:cNvCxnSpPr>
              <a:endCxn id="43" idx="3"/>
            </p:cNvCxnSpPr>
            <p:nvPr/>
          </p:nvCxnSpPr>
          <p:spPr>
            <a:xfrm rot="5400000">
              <a:off x="9588324" y="3956834"/>
              <a:ext cx="1580549" cy="239563"/>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7" name="Elbow Connector 56"/>
            <p:cNvCxnSpPr>
              <a:stCxn id="31" idx="2"/>
              <a:endCxn id="43" idx="1"/>
            </p:cNvCxnSpPr>
            <p:nvPr/>
          </p:nvCxnSpPr>
          <p:spPr>
            <a:xfrm rot="5400000">
              <a:off x="8128257" y="3782253"/>
              <a:ext cx="1123350" cy="1045925"/>
            </a:xfrm>
            <a:prstGeom prst="bentConnector4">
              <a:avLst>
                <a:gd name="adj1" fmla="val 29650"/>
                <a:gd name="adj2" fmla="val 121856"/>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a:stCxn id="43" idx="2"/>
            </p:cNvCxnSpPr>
            <p:nvPr/>
          </p:nvCxnSpPr>
          <p:spPr>
            <a:xfrm flipH="1">
              <a:off x="9212892" y="5324090"/>
              <a:ext cx="1" cy="8993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cxnSp>
        <p:nvCxnSpPr>
          <p:cNvPr id="63" name="Straight Arrow Connector 62"/>
          <p:cNvCxnSpPr/>
          <p:nvPr/>
        </p:nvCxnSpPr>
        <p:spPr>
          <a:xfrm>
            <a:off x="5588060" y="3801663"/>
            <a:ext cx="1528175" cy="0"/>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5721311" y="3432331"/>
            <a:ext cx="1190711" cy="369332"/>
          </a:xfrm>
          <a:prstGeom prst="rect">
            <a:avLst/>
          </a:prstGeom>
          <a:noFill/>
        </p:spPr>
        <p:txBody>
          <a:bodyPr wrap="none" rtlCol="0">
            <a:spAutoFit/>
          </a:bodyPr>
          <a:lstStyle/>
          <a:p>
            <a:r>
              <a:rPr lang="en-US" dirty="0" smtClean="0"/>
              <a:t>AST Visitor</a:t>
            </a:r>
            <a:endParaRPr lang="en-US" dirty="0"/>
          </a:p>
        </p:txBody>
      </p:sp>
    </p:spTree>
    <p:extLst>
      <p:ext uri="{BB962C8B-B14F-4D97-AF65-F5344CB8AC3E}">
        <p14:creationId xmlns:p14="http://schemas.microsoft.com/office/powerpoint/2010/main" val="30481421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There’s more!!</a:t>
            </a:r>
            <a:endParaRPr lang="en-US" dirty="0"/>
          </a:p>
        </p:txBody>
      </p:sp>
      <p:sp>
        <p:nvSpPr>
          <p:cNvPr id="5" name="Slide Number Placeholder 4"/>
          <p:cNvSpPr>
            <a:spLocks noGrp="1"/>
          </p:cNvSpPr>
          <p:nvPr>
            <p:ph type="sldNum" sz="quarter" idx="4"/>
          </p:nvPr>
        </p:nvSpPr>
        <p:spPr/>
        <p:txBody>
          <a:bodyPr/>
          <a:lstStyle/>
          <a:p>
            <a:fld id="{6A174EDC-730F-0E4F-8F7E-AD594D963D71}" type="slidenum">
              <a:rPr lang="en-US" smtClean="0"/>
              <a:pPr/>
              <a:t>34</a:t>
            </a:fld>
            <a:endParaRPr lang="en-US" dirty="0"/>
          </a:p>
        </p:txBody>
      </p:sp>
      <p:sp>
        <p:nvSpPr>
          <p:cNvPr id="8" name="Rounded Rectangle 7"/>
          <p:cNvSpPr/>
          <p:nvPr/>
        </p:nvSpPr>
        <p:spPr>
          <a:xfrm>
            <a:off x="618787" y="2217107"/>
            <a:ext cx="4436311" cy="3686052"/>
          </a:xfrm>
          <a:prstGeom prst="round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Slide Number Placeholder 4"/>
          <p:cNvSpPr txBox="1">
            <a:spLocks/>
          </p:cNvSpPr>
          <p:nvPr/>
        </p:nvSpPr>
        <p:spPr>
          <a:xfrm>
            <a:off x="1068836" y="6223428"/>
            <a:ext cx="612987" cy="365125"/>
          </a:xfrm>
          <a:prstGeom prst="rect">
            <a:avLst/>
          </a:prstGeom>
        </p:spPr>
        <p:txBody>
          <a:bodyPr/>
          <a:lstStyle>
            <a:defPPr>
              <a:defRPr lang="en-US"/>
            </a:defPPr>
            <a:lvl1pPr marL="0" algn="r" defTabSz="914400" rtl="0" eaLnBrk="1" latinLnBrk="0" hangingPunct="1">
              <a:defRPr sz="1467" kern="1200">
                <a:solidFill>
                  <a:srgbClr val="000000"/>
                </a:solidFill>
                <a:latin typeface="Intel Clear"/>
                <a:ea typeface="+mn-ea"/>
                <a:cs typeface="Intel Clear"/>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174EDC-730F-0E4F-8F7E-AD594D963D71}" type="slidenum">
              <a:rPr lang="en-US" smtClean="0"/>
              <a:pPr/>
              <a:t>34</a:t>
            </a:fld>
            <a:endParaRPr lang="en-US" dirty="0"/>
          </a:p>
        </p:txBody>
      </p:sp>
      <p:sp>
        <p:nvSpPr>
          <p:cNvPr id="10" name="Oval 9"/>
          <p:cNvSpPr/>
          <p:nvPr/>
        </p:nvSpPr>
        <p:spPr>
          <a:xfrm>
            <a:off x="2630466" y="2317316"/>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1" name="Oval 10"/>
          <p:cNvSpPr/>
          <p:nvPr/>
        </p:nvSpPr>
        <p:spPr>
          <a:xfrm>
            <a:off x="1716066" y="3474876"/>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2" name="Oval 11"/>
          <p:cNvSpPr/>
          <p:nvPr/>
        </p:nvSpPr>
        <p:spPr>
          <a:xfrm>
            <a:off x="3544866" y="3474876"/>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y</a:t>
            </a:r>
            <a:endParaRPr lang="en-US" dirty="0"/>
          </a:p>
        </p:txBody>
      </p:sp>
      <p:cxnSp>
        <p:nvCxnSpPr>
          <p:cNvPr id="13" name="Straight Arrow Connector 12"/>
          <p:cNvCxnSpPr>
            <a:stCxn id="10" idx="3"/>
            <a:endCxn id="11" idx="0"/>
          </p:cNvCxnSpPr>
          <p:nvPr/>
        </p:nvCxnSpPr>
        <p:spPr>
          <a:xfrm flipH="1">
            <a:off x="2173266" y="3097805"/>
            <a:ext cx="591111" cy="3770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10" idx="5"/>
            <a:endCxn id="12" idx="0"/>
          </p:cNvCxnSpPr>
          <p:nvPr/>
        </p:nvCxnSpPr>
        <p:spPr>
          <a:xfrm>
            <a:off x="3410955" y="3097805"/>
            <a:ext cx="591111" cy="3770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2379743" y="4607949"/>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y</a:t>
            </a:r>
            <a:endParaRPr lang="en-US" dirty="0"/>
          </a:p>
        </p:txBody>
      </p:sp>
      <p:sp>
        <p:nvSpPr>
          <p:cNvPr id="16" name="Oval 15"/>
          <p:cNvSpPr/>
          <p:nvPr/>
        </p:nvSpPr>
        <p:spPr>
          <a:xfrm>
            <a:off x="1068836" y="4606367"/>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x</a:t>
            </a:r>
          </a:p>
        </p:txBody>
      </p:sp>
      <p:cxnSp>
        <p:nvCxnSpPr>
          <p:cNvPr id="17" name="Straight Arrow Connector 16"/>
          <p:cNvCxnSpPr>
            <a:stCxn id="11" idx="3"/>
            <a:endCxn id="16" idx="0"/>
          </p:cNvCxnSpPr>
          <p:nvPr/>
        </p:nvCxnSpPr>
        <p:spPr>
          <a:xfrm flipH="1">
            <a:off x="1526036" y="4255365"/>
            <a:ext cx="323941" cy="3510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11" idx="5"/>
            <a:endCxn id="15" idx="0"/>
          </p:cNvCxnSpPr>
          <p:nvPr/>
        </p:nvCxnSpPr>
        <p:spPr>
          <a:xfrm>
            <a:off x="2496555" y="4255365"/>
            <a:ext cx="340388" cy="3525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09102" y="1699383"/>
            <a:ext cx="1434230" cy="523220"/>
          </a:xfrm>
          <a:prstGeom prst="rect">
            <a:avLst/>
          </a:prstGeom>
          <a:noFill/>
        </p:spPr>
        <p:txBody>
          <a:bodyPr wrap="square" rtlCol="0">
            <a:spAutoFit/>
          </a:bodyPr>
          <a:lstStyle/>
          <a:p>
            <a:r>
              <a:rPr lang="en-US" sz="2800" dirty="0" smtClean="0"/>
              <a:t>(</a:t>
            </a:r>
            <a:r>
              <a:rPr lang="en-US" sz="2800" dirty="0" err="1" smtClean="0"/>
              <a:t>x,y</a:t>
            </a:r>
            <a:r>
              <a:rPr lang="en-US" sz="2800" dirty="0" smtClean="0"/>
              <a:t>) -&gt;</a:t>
            </a:r>
            <a:endParaRPr lang="en-US" sz="2800" dirty="0"/>
          </a:p>
        </p:txBody>
      </p:sp>
      <p:grpSp>
        <p:nvGrpSpPr>
          <p:cNvPr id="20" name="Group 19"/>
          <p:cNvGrpSpPr/>
          <p:nvPr/>
        </p:nvGrpSpPr>
        <p:grpSpPr>
          <a:xfrm>
            <a:off x="9624439" y="2377857"/>
            <a:ext cx="1315233" cy="2613430"/>
            <a:chOff x="8166969" y="1590805"/>
            <a:chExt cx="2331411" cy="4632623"/>
          </a:xfrm>
        </p:grpSpPr>
        <p:sp>
          <p:nvSpPr>
            <p:cNvPr id="21" name="Rounded Rectangle 20"/>
            <p:cNvSpPr/>
            <p:nvPr/>
          </p:nvSpPr>
          <p:spPr>
            <a:xfrm>
              <a:off x="8166970" y="2829140"/>
              <a:ext cx="2091847"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MHm256_vaddps</a:t>
              </a:r>
              <a:endParaRPr lang="en-US" dirty="0"/>
            </a:p>
          </p:txBody>
        </p:sp>
        <p:cxnSp>
          <p:nvCxnSpPr>
            <p:cNvPr id="22" name="Elbow Connector 21"/>
            <p:cNvCxnSpPr>
              <a:stCxn id="25" idx="2"/>
              <a:endCxn id="21" idx="1"/>
            </p:cNvCxnSpPr>
            <p:nvPr/>
          </p:nvCxnSpPr>
          <p:spPr>
            <a:xfrm rot="5400000">
              <a:off x="8049972" y="2253376"/>
              <a:ext cx="1149964" cy="915967"/>
            </a:xfrm>
            <a:prstGeom prst="bentConnector4">
              <a:avLst>
                <a:gd name="adj1" fmla="val 30121"/>
                <a:gd name="adj2" fmla="val 144240"/>
              </a:avLst>
            </a:prstGeom>
            <a:ln>
              <a:tailEnd type="triangle"/>
            </a:ln>
          </p:spPr>
          <p:style>
            <a:lnRef idx="2">
              <a:schemeClr val="accent1"/>
            </a:lnRef>
            <a:fillRef idx="0">
              <a:schemeClr val="accent1"/>
            </a:fillRef>
            <a:effectRef idx="1">
              <a:schemeClr val="accent1"/>
            </a:effectRef>
            <a:fontRef idx="minor">
              <a:schemeClr val="tx1"/>
            </a:fontRef>
          </p:style>
        </p:cxnSp>
        <p:sp>
          <p:nvSpPr>
            <p:cNvPr id="23" name="Rounded Rectangle 22"/>
            <p:cNvSpPr/>
            <p:nvPr/>
          </p:nvSpPr>
          <p:spPr>
            <a:xfrm>
              <a:off x="8166969" y="4409690"/>
              <a:ext cx="2091847"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MHm256_vmulps</a:t>
              </a:r>
              <a:endParaRPr lang="en-US" dirty="0"/>
            </a:p>
          </p:txBody>
        </p:sp>
        <p:cxnSp>
          <p:nvCxnSpPr>
            <p:cNvPr id="24" name="Elbow Connector 23"/>
            <p:cNvCxnSpPr>
              <a:stCxn id="26" idx="2"/>
              <a:endCxn id="21" idx="3"/>
            </p:cNvCxnSpPr>
            <p:nvPr/>
          </p:nvCxnSpPr>
          <p:spPr>
            <a:xfrm rot="16200000" flipH="1">
              <a:off x="9344850" y="2372373"/>
              <a:ext cx="1149964" cy="677969"/>
            </a:xfrm>
            <a:prstGeom prst="bentConnector4">
              <a:avLst>
                <a:gd name="adj1" fmla="val 30121"/>
                <a:gd name="adj2" fmla="val 159770"/>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8843375" y="1590805"/>
              <a:ext cx="479124" cy="54557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dirty="0" smtClean="0"/>
                <a:t>x</a:t>
              </a:r>
              <a:endParaRPr lang="en-US" sz="1400" dirty="0"/>
            </a:p>
          </p:txBody>
        </p:sp>
        <p:sp>
          <p:nvSpPr>
            <p:cNvPr id="26" name="TextBox 25"/>
            <p:cNvSpPr txBox="1"/>
            <p:nvPr/>
          </p:nvSpPr>
          <p:spPr>
            <a:xfrm>
              <a:off x="9322499" y="1590805"/>
              <a:ext cx="516698" cy="54557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dirty="0" smtClean="0"/>
                <a:t>y</a:t>
              </a:r>
              <a:endParaRPr lang="en-US" sz="1400" dirty="0"/>
            </a:p>
          </p:txBody>
        </p:sp>
        <p:cxnSp>
          <p:nvCxnSpPr>
            <p:cNvPr id="27" name="Elbow Connector 26"/>
            <p:cNvCxnSpPr>
              <a:endCxn id="23" idx="3"/>
            </p:cNvCxnSpPr>
            <p:nvPr/>
          </p:nvCxnSpPr>
          <p:spPr>
            <a:xfrm rot="5400000">
              <a:off x="9588324" y="3956834"/>
              <a:ext cx="1580549" cy="239563"/>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Elbow Connector 27"/>
            <p:cNvCxnSpPr>
              <a:stCxn id="21" idx="2"/>
              <a:endCxn id="23" idx="1"/>
            </p:cNvCxnSpPr>
            <p:nvPr/>
          </p:nvCxnSpPr>
          <p:spPr>
            <a:xfrm rot="5400000">
              <a:off x="8128257" y="3782253"/>
              <a:ext cx="1123350" cy="1045925"/>
            </a:xfrm>
            <a:prstGeom prst="bentConnector4">
              <a:avLst>
                <a:gd name="adj1" fmla="val 29650"/>
                <a:gd name="adj2" fmla="val 121856"/>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a:stCxn id="23" idx="2"/>
            </p:cNvCxnSpPr>
            <p:nvPr/>
          </p:nvCxnSpPr>
          <p:spPr>
            <a:xfrm flipH="1">
              <a:off x="9212892" y="5324090"/>
              <a:ext cx="1" cy="8993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cxnSp>
        <p:nvCxnSpPr>
          <p:cNvPr id="30" name="Straight Arrow Connector 29"/>
          <p:cNvCxnSpPr/>
          <p:nvPr/>
        </p:nvCxnSpPr>
        <p:spPr>
          <a:xfrm>
            <a:off x="5588060" y="3801663"/>
            <a:ext cx="1902504" cy="0"/>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5930003" y="3470110"/>
            <a:ext cx="1218618" cy="369332"/>
          </a:xfrm>
          <a:prstGeom prst="rect">
            <a:avLst/>
          </a:prstGeom>
          <a:noFill/>
        </p:spPr>
        <p:txBody>
          <a:bodyPr wrap="square" rtlCol="0">
            <a:spAutoFit/>
          </a:bodyPr>
          <a:lstStyle/>
          <a:p>
            <a:r>
              <a:rPr lang="en-US" dirty="0" smtClean="0"/>
              <a:t>256_visitor</a:t>
            </a:r>
            <a:endParaRPr lang="en-US" dirty="0"/>
          </a:p>
        </p:txBody>
      </p:sp>
      <p:grpSp>
        <p:nvGrpSpPr>
          <p:cNvPr id="35" name="Group 34"/>
          <p:cNvGrpSpPr/>
          <p:nvPr/>
        </p:nvGrpSpPr>
        <p:grpSpPr>
          <a:xfrm>
            <a:off x="7868868" y="468851"/>
            <a:ext cx="1315233" cy="2613430"/>
            <a:chOff x="8166969" y="1590805"/>
            <a:chExt cx="2331411" cy="4632623"/>
          </a:xfrm>
        </p:grpSpPr>
        <p:sp>
          <p:nvSpPr>
            <p:cNvPr id="36" name="Rounded Rectangle 35"/>
            <p:cNvSpPr/>
            <p:nvPr/>
          </p:nvSpPr>
          <p:spPr>
            <a:xfrm>
              <a:off x="8166970" y="2829140"/>
              <a:ext cx="2091847"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MHm128_vaddps</a:t>
              </a:r>
              <a:endParaRPr lang="en-US" dirty="0"/>
            </a:p>
          </p:txBody>
        </p:sp>
        <p:cxnSp>
          <p:nvCxnSpPr>
            <p:cNvPr id="37" name="Elbow Connector 36"/>
            <p:cNvCxnSpPr>
              <a:stCxn id="40" idx="2"/>
              <a:endCxn id="36" idx="1"/>
            </p:cNvCxnSpPr>
            <p:nvPr/>
          </p:nvCxnSpPr>
          <p:spPr>
            <a:xfrm rot="5400000">
              <a:off x="8049972" y="2253376"/>
              <a:ext cx="1149964" cy="915967"/>
            </a:xfrm>
            <a:prstGeom prst="bentConnector4">
              <a:avLst>
                <a:gd name="adj1" fmla="val 30121"/>
                <a:gd name="adj2" fmla="val 144240"/>
              </a:avLst>
            </a:prstGeom>
            <a:ln>
              <a:tailEnd type="triangle"/>
            </a:ln>
          </p:spPr>
          <p:style>
            <a:lnRef idx="2">
              <a:schemeClr val="accent1"/>
            </a:lnRef>
            <a:fillRef idx="0">
              <a:schemeClr val="accent1"/>
            </a:fillRef>
            <a:effectRef idx="1">
              <a:schemeClr val="accent1"/>
            </a:effectRef>
            <a:fontRef idx="minor">
              <a:schemeClr val="tx1"/>
            </a:fontRef>
          </p:style>
        </p:cxnSp>
        <p:sp>
          <p:nvSpPr>
            <p:cNvPr id="38" name="Rounded Rectangle 37"/>
            <p:cNvSpPr/>
            <p:nvPr/>
          </p:nvSpPr>
          <p:spPr>
            <a:xfrm>
              <a:off x="8166969" y="4409690"/>
              <a:ext cx="2091847"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MHm128_vmulps</a:t>
              </a:r>
              <a:endParaRPr lang="en-US" dirty="0"/>
            </a:p>
          </p:txBody>
        </p:sp>
        <p:cxnSp>
          <p:nvCxnSpPr>
            <p:cNvPr id="39" name="Elbow Connector 38"/>
            <p:cNvCxnSpPr>
              <a:stCxn id="41" idx="2"/>
              <a:endCxn id="36" idx="3"/>
            </p:cNvCxnSpPr>
            <p:nvPr/>
          </p:nvCxnSpPr>
          <p:spPr>
            <a:xfrm rot="16200000" flipH="1">
              <a:off x="9344850" y="2372373"/>
              <a:ext cx="1149964" cy="677969"/>
            </a:xfrm>
            <a:prstGeom prst="bentConnector4">
              <a:avLst>
                <a:gd name="adj1" fmla="val 30121"/>
                <a:gd name="adj2" fmla="val 159770"/>
              </a:avLst>
            </a:prstGeom>
            <a:ln>
              <a:tailEnd type="triangle"/>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8843375" y="1590805"/>
              <a:ext cx="479124" cy="54557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dirty="0" smtClean="0"/>
                <a:t>x</a:t>
              </a:r>
              <a:endParaRPr lang="en-US" sz="1400" dirty="0"/>
            </a:p>
          </p:txBody>
        </p:sp>
        <p:sp>
          <p:nvSpPr>
            <p:cNvPr id="41" name="TextBox 40"/>
            <p:cNvSpPr txBox="1"/>
            <p:nvPr/>
          </p:nvSpPr>
          <p:spPr>
            <a:xfrm>
              <a:off x="9322499" y="1590805"/>
              <a:ext cx="516698" cy="54557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dirty="0" smtClean="0"/>
                <a:t>y</a:t>
              </a:r>
              <a:endParaRPr lang="en-US" sz="1400" dirty="0"/>
            </a:p>
          </p:txBody>
        </p:sp>
        <p:cxnSp>
          <p:nvCxnSpPr>
            <p:cNvPr id="42" name="Elbow Connector 41"/>
            <p:cNvCxnSpPr>
              <a:endCxn id="38" idx="3"/>
            </p:cNvCxnSpPr>
            <p:nvPr/>
          </p:nvCxnSpPr>
          <p:spPr>
            <a:xfrm rot="5400000">
              <a:off x="9588324" y="3956834"/>
              <a:ext cx="1580549" cy="239563"/>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3" name="Elbow Connector 42"/>
            <p:cNvCxnSpPr>
              <a:stCxn id="36" idx="2"/>
              <a:endCxn id="38" idx="1"/>
            </p:cNvCxnSpPr>
            <p:nvPr/>
          </p:nvCxnSpPr>
          <p:spPr>
            <a:xfrm rot="5400000">
              <a:off x="8128257" y="3782253"/>
              <a:ext cx="1123350" cy="1045925"/>
            </a:xfrm>
            <a:prstGeom prst="bentConnector4">
              <a:avLst>
                <a:gd name="adj1" fmla="val 29650"/>
                <a:gd name="adj2" fmla="val 121856"/>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a:stCxn id="38" idx="2"/>
            </p:cNvCxnSpPr>
            <p:nvPr/>
          </p:nvCxnSpPr>
          <p:spPr>
            <a:xfrm flipH="1">
              <a:off x="9212892" y="5324090"/>
              <a:ext cx="1" cy="8993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45" name="Group 44"/>
          <p:cNvGrpSpPr/>
          <p:nvPr/>
        </p:nvGrpSpPr>
        <p:grpSpPr>
          <a:xfrm>
            <a:off x="7846589" y="4060133"/>
            <a:ext cx="1315233" cy="2613430"/>
            <a:chOff x="8166969" y="1590805"/>
            <a:chExt cx="2331411" cy="4632623"/>
          </a:xfrm>
        </p:grpSpPr>
        <p:sp>
          <p:nvSpPr>
            <p:cNvPr id="46" name="Rounded Rectangle 45"/>
            <p:cNvSpPr/>
            <p:nvPr/>
          </p:nvSpPr>
          <p:spPr>
            <a:xfrm>
              <a:off x="8166970" y="2829140"/>
              <a:ext cx="2091847"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MHmXYZ_vaddps</a:t>
              </a:r>
              <a:endParaRPr lang="en-US" dirty="0"/>
            </a:p>
          </p:txBody>
        </p:sp>
        <p:cxnSp>
          <p:nvCxnSpPr>
            <p:cNvPr id="47" name="Elbow Connector 46"/>
            <p:cNvCxnSpPr>
              <a:stCxn id="50" idx="2"/>
              <a:endCxn id="46" idx="1"/>
            </p:cNvCxnSpPr>
            <p:nvPr/>
          </p:nvCxnSpPr>
          <p:spPr>
            <a:xfrm rot="5400000">
              <a:off x="8049972" y="2253376"/>
              <a:ext cx="1149964" cy="915967"/>
            </a:xfrm>
            <a:prstGeom prst="bentConnector4">
              <a:avLst>
                <a:gd name="adj1" fmla="val 30121"/>
                <a:gd name="adj2" fmla="val 144240"/>
              </a:avLst>
            </a:prstGeom>
            <a:ln>
              <a:tailEnd type="triangle"/>
            </a:ln>
          </p:spPr>
          <p:style>
            <a:lnRef idx="2">
              <a:schemeClr val="accent1"/>
            </a:lnRef>
            <a:fillRef idx="0">
              <a:schemeClr val="accent1"/>
            </a:fillRef>
            <a:effectRef idx="1">
              <a:schemeClr val="accent1"/>
            </a:effectRef>
            <a:fontRef idx="minor">
              <a:schemeClr val="tx1"/>
            </a:fontRef>
          </p:style>
        </p:cxnSp>
        <p:sp>
          <p:nvSpPr>
            <p:cNvPr id="48" name="Rounded Rectangle 47"/>
            <p:cNvSpPr/>
            <p:nvPr/>
          </p:nvSpPr>
          <p:spPr>
            <a:xfrm>
              <a:off x="8166969" y="4409690"/>
              <a:ext cx="2091847"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MHmXYZ_vmulps</a:t>
              </a:r>
              <a:endParaRPr lang="en-US" dirty="0"/>
            </a:p>
          </p:txBody>
        </p:sp>
        <p:cxnSp>
          <p:nvCxnSpPr>
            <p:cNvPr id="49" name="Elbow Connector 48"/>
            <p:cNvCxnSpPr>
              <a:stCxn id="51" idx="2"/>
              <a:endCxn id="46" idx="3"/>
            </p:cNvCxnSpPr>
            <p:nvPr/>
          </p:nvCxnSpPr>
          <p:spPr>
            <a:xfrm rot="16200000" flipH="1">
              <a:off x="9344850" y="2372373"/>
              <a:ext cx="1149964" cy="677969"/>
            </a:xfrm>
            <a:prstGeom prst="bentConnector4">
              <a:avLst>
                <a:gd name="adj1" fmla="val 30121"/>
                <a:gd name="adj2" fmla="val 159770"/>
              </a:avLst>
            </a:prstGeom>
            <a:ln>
              <a:tailEnd type="triangle"/>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8843375" y="1590805"/>
              <a:ext cx="479124" cy="54557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dirty="0" smtClean="0"/>
                <a:t>x</a:t>
              </a:r>
              <a:endParaRPr lang="en-US" sz="1400" dirty="0"/>
            </a:p>
          </p:txBody>
        </p:sp>
        <p:sp>
          <p:nvSpPr>
            <p:cNvPr id="51" name="TextBox 50"/>
            <p:cNvSpPr txBox="1"/>
            <p:nvPr/>
          </p:nvSpPr>
          <p:spPr>
            <a:xfrm>
              <a:off x="9322499" y="1590805"/>
              <a:ext cx="516698" cy="54557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dirty="0" smtClean="0"/>
                <a:t>y</a:t>
              </a:r>
              <a:endParaRPr lang="en-US" sz="1400" dirty="0"/>
            </a:p>
          </p:txBody>
        </p:sp>
        <p:cxnSp>
          <p:nvCxnSpPr>
            <p:cNvPr id="52" name="Elbow Connector 51"/>
            <p:cNvCxnSpPr>
              <a:endCxn id="48" idx="3"/>
            </p:cNvCxnSpPr>
            <p:nvPr/>
          </p:nvCxnSpPr>
          <p:spPr>
            <a:xfrm rot="5400000">
              <a:off x="9588324" y="3956834"/>
              <a:ext cx="1580549" cy="239563"/>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3" name="Elbow Connector 52"/>
            <p:cNvCxnSpPr>
              <a:stCxn id="46" idx="2"/>
              <a:endCxn id="48" idx="1"/>
            </p:cNvCxnSpPr>
            <p:nvPr/>
          </p:nvCxnSpPr>
          <p:spPr>
            <a:xfrm rot="5400000">
              <a:off x="8128257" y="3782253"/>
              <a:ext cx="1123350" cy="1045925"/>
            </a:xfrm>
            <a:prstGeom prst="bentConnector4">
              <a:avLst>
                <a:gd name="adj1" fmla="val 29650"/>
                <a:gd name="adj2" fmla="val 121856"/>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a:stCxn id="48" idx="2"/>
            </p:cNvCxnSpPr>
            <p:nvPr/>
          </p:nvCxnSpPr>
          <p:spPr>
            <a:xfrm flipH="1">
              <a:off x="9212892" y="5324090"/>
              <a:ext cx="1" cy="8993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cxnSp>
        <p:nvCxnSpPr>
          <p:cNvPr id="56" name="Straight Arrow Connector 55"/>
          <p:cNvCxnSpPr/>
          <p:nvPr/>
        </p:nvCxnSpPr>
        <p:spPr>
          <a:xfrm flipV="1">
            <a:off x="5457331" y="1736793"/>
            <a:ext cx="1768062" cy="1397951"/>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5234608" y="2038612"/>
            <a:ext cx="1249384" cy="369332"/>
          </a:xfrm>
          <a:prstGeom prst="rect">
            <a:avLst/>
          </a:prstGeom>
          <a:noFill/>
        </p:spPr>
        <p:txBody>
          <a:bodyPr wrap="square" rtlCol="0">
            <a:spAutoFit/>
          </a:bodyPr>
          <a:lstStyle/>
          <a:p>
            <a:r>
              <a:rPr lang="en-US" dirty="0" smtClean="0"/>
              <a:t>128_visitor</a:t>
            </a:r>
            <a:endParaRPr lang="en-US" dirty="0"/>
          </a:p>
        </p:txBody>
      </p:sp>
      <p:cxnSp>
        <p:nvCxnSpPr>
          <p:cNvPr id="59" name="Straight Arrow Connector 58"/>
          <p:cNvCxnSpPr/>
          <p:nvPr/>
        </p:nvCxnSpPr>
        <p:spPr>
          <a:xfrm>
            <a:off x="5585240" y="4606367"/>
            <a:ext cx="1837960" cy="1044001"/>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6105624" y="4574057"/>
            <a:ext cx="1249722" cy="369332"/>
          </a:xfrm>
          <a:prstGeom prst="rect">
            <a:avLst/>
          </a:prstGeom>
          <a:noFill/>
        </p:spPr>
        <p:txBody>
          <a:bodyPr wrap="square" rtlCol="0">
            <a:spAutoFit/>
          </a:bodyPr>
          <a:lstStyle/>
          <a:p>
            <a:r>
              <a:rPr lang="en-US" dirty="0" err="1" smtClean="0"/>
              <a:t>XYZ_visitor</a:t>
            </a:r>
            <a:endParaRPr lang="en-US" dirty="0"/>
          </a:p>
        </p:txBody>
      </p:sp>
    </p:spTree>
    <p:extLst>
      <p:ext uri="{BB962C8B-B14F-4D97-AF65-F5344CB8AC3E}">
        <p14:creationId xmlns:p14="http://schemas.microsoft.com/office/powerpoint/2010/main" val="972447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Baby’s First EDSL</a:t>
            </a:r>
            <a:endParaRPr lang="en-US" dirty="0"/>
          </a:p>
        </p:txBody>
      </p:sp>
      <p:sp>
        <p:nvSpPr>
          <p:cNvPr id="7" name="Content Placeholder 6"/>
          <p:cNvSpPr>
            <a:spLocks noGrp="1"/>
          </p:cNvSpPr>
          <p:nvPr>
            <p:ph idx="1"/>
          </p:nvPr>
        </p:nvSpPr>
        <p:spPr/>
        <p:txBody>
          <a:bodyPr>
            <a:normAutofit/>
          </a:bodyPr>
          <a:lstStyle/>
          <a:p>
            <a:pPr marL="0" indent="0">
              <a:buNone/>
            </a:pPr>
            <a:r>
              <a:rPr lang="en-US" sz="1700" dirty="0" smtClean="0">
                <a:latin typeface="Consolas" panose="020B0609020204030204" pitchFamily="49" charset="0"/>
                <a:cs typeface="Consolas" panose="020B0609020204030204" pitchFamily="49" charset="0"/>
              </a:rPr>
              <a:t>interface Expression&lt;E&gt; {</a:t>
            </a:r>
          </a:p>
          <a:p>
            <a:pPr marL="0" indent="0">
              <a:buNone/>
            </a:pPr>
            <a:r>
              <a:rPr lang="en-US" sz="1700" dirty="0">
                <a:latin typeface="Consolas" panose="020B0609020204030204" pitchFamily="49" charset="0"/>
                <a:cs typeface="Consolas" panose="020B0609020204030204" pitchFamily="49" charset="0"/>
              </a:rPr>
              <a:t> </a:t>
            </a:r>
            <a:r>
              <a:rPr lang="en-US" sz="1700" dirty="0" smtClean="0">
                <a:latin typeface="Consolas" panose="020B0609020204030204" pitchFamily="49" charset="0"/>
                <a:cs typeface="Consolas" panose="020B0609020204030204" pitchFamily="49" charset="0"/>
              </a:rPr>
              <a:t> default Expression&lt;E&gt; add(Expression&lt;E&gt; right){return new </a:t>
            </a:r>
            <a:r>
              <a:rPr lang="en-US" sz="1700" dirty="0" err="1" smtClean="0">
                <a:latin typeface="Consolas" panose="020B0609020204030204" pitchFamily="49" charset="0"/>
                <a:cs typeface="Consolas" panose="020B0609020204030204" pitchFamily="49" charset="0"/>
              </a:rPr>
              <a:t>AddExpression</a:t>
            </a:r>
            <a:r>
              <a:rPr lang="en-US" sz="1700" dirty="0" smtClean="0">
                <a:latin typeface="Consolas" panose="020B0609020204030204" pitchFamily="49" charset="0"/>
                <a:cs typeface="Consolas" panose="020B0609020204030204" pitchFamily="49" charset="0"/>
              </a:rPr>
              <a:t>&lt;&gt;(</a:t>
            </a:r>
            <a:r>
              <a:rPr lang="en-US" sz="1700" dirty="0" err="1" smtClean="0">
                <a:latin typeface="Consolas" panose="020B0609020204030204" pitchFamily="49" charset="0"/>
                <a:cs typeface="Consolas" panose="020B0609020204030204" pitchFamily="49" charset="0"/>
              </a:rPr>
              <a:t>this,right</a:t>
            </a:r>
            <a:r>
              <a:rPr lang="en-US" sz="1700" dirty="0" smtClean="0">
                <a:latin typeface="Consolas" panose="020B0609020204030204" pitchFamily="49" charset="0"/>
                <a:cs typeface="Consolas" panose="020B0609020204030204" pitchFamily="49" charset="0"/>
              </a:rPr>
              <a:t>);}</a:t>
            </a:r>
          </a:p>
          <a:p>
            <a:pPr marL="0" indent="0">
              <a:buNone/>
            </a:pPr>
            <a:r>
              <a:rPr lang="en-US" sz="1700" dirty="0" smtClean="0">
                <a:latin typeface="Consolas" panose="020B0609020204030204" pitchFamily="49" charset="0"/>
                <a:cs typeface="Consolas" panose="020B0609020204030204" pitchFamily="49" charset="0"/>
              </a:rPr>
              <a:t>  default Expression&lt;E&gt; </a:t>
            </a:r>
            <a:r>
              <a:rPr lang="en-US" sz="1700" dirty="0" err="1" smtClean="0">
                <a:latin typeface="Consolas" panose="020B0609020204030204" pitchFamily="49" charset="0"/>
                <a:cs typeface="Consolas" panose="020B0609020204030204" pitchFamily="49" charset="0"/>
              </a:rPr>
              <a:t>mul</a:t>
            </a:r>
            <a:r>
              <a:rPr lang="en-US" sz="1700" dirty="0" smtClean="0">
                <a:latin typeface="Consolas" panose="020B0609020204030204" pitchFamily="49" charset="0"/>
                <a:cs typeface="Consolas" panose="020B0609020204030204" pitchFamily="49" charset="0"/>
              </a:rPr>
              <a:t>(Expression&lt;E&gt; right){return new </a:t>
            </a:r>
            <a:r>
              <a:rPr lang="en-US" sz="1700" dirty="0" err="1" smtClean="0">
                <a:latin typeface="Consolas" panose="020B0609020204030204" pitchFamily="49" charset="0"/>
                <a:cs typeface="Consolas" panose="020B0609020204030204" pitchFamily="49" charset="0"/>
              </a:rPr>
              <a:t>MulExpression</a:t>
            </a:r>
            <a:r>
              <a:rPr lang="en-US" sz="1700" dirty="0" smtClean="0">
                <a:latin typeface="Consolas" panose="020B0609020204030204" pitchFamily="49" charset="0"/>
                <a:cs typeface="Consolas" panose="020B0609020204030204" pitchFamily="49" charset="0"/>
              </a:rPr>
              <a:t>&lt;&gt;(</a:t>
            </a:r>
            <a:r>
              <a:rPr lang="en-US" sz="1700" dirty="0" err="1" smtClean="0">
                <a:latin typeface="Consolas" panose="020B0609020204030204" pitchFamily="49" charset="0"/>
                <a:cs typeface="Consolas" panose="020B0609020204030204" pitchFamily="49" charset="0"/>
              </a:rPr>
              <a:t>this,right</a:t>
            </a:r>
            <a:r>
              <a:rPr lang="en-US" sz="1700" dirty="0" smtClean="0">
                <a:latin typeface="Consolas" panose="020B0609020204030204" pitchFamily="49" charset="0"/>
                <a:cs typeface="Consolas" panose="020B0609020204030204" pitchFamily="49" charset="0"/>
              </a:rPr>
              <a:t>);}</a:t>
            </a:r>
          </a:p>
          <a:p>
            <a:pPr marL="0" indent="0">
              <a:buNone/>
            </a:pPr>
            <a:r>
              <a:rPr lang="en-US" sz="1700" dirty="0">
                <a:latin typeface="Consolas" panose="020B0609020204030204" pitchFamily="49" charset="0"/>
                <a:cs typeface="Consolas" panose="020B0609020204030204" pitchFamily="49" charset="0"/>
              </a:rPr>
              <a:t> </a:t>
            </a:r>
            <a:r>
              <a:rPr lang="en-US" sz="1700" dirty="0" smtClean="0">
                <a:latin typeface="Consolas" panose="020B0609020204030204" pitchFamily="49" charset="0"/>
                <a:cs typeface="Consolas" panose="020B0609020204030204" pitchFamily="49" charset="0"/>
              </a:rPr>
              <a:t> default Expression&lt;E&gt; not(){return new </a:t>
            </a:r>
            <a:r>
              <a:rPr lang="en-US" sz="1700" dirty="0" err="1" smtClean="0">
                <a:latin typeface="Consolas" panose="020B0609020204030204" pitchFamily="49" charset="0"/>
                <a:cs typeface="Consolas" panose="020B0609020204030204" pitchFamily="49" charset="0"/>
              </a:rPr>
              <a:t>NotExpression</a:t>
            </a:r>
            <a:r>
              <a:rPr lang="en-US" sz="1700" dirty="0" smtClean="0">
                <a:latin typeface="Consolas" panose="020B0609020204030204" pitchFamily="49" charset="0"/>
                <a:cs typeface="Consolas" panose="020B0609020204030204" pitchFamily="49" charset="0"/>
              </a:rPr>
              <a:t>&lt;&gt;(this);</a:t>
            </a:r>
          </a:p>
          <a:p>
            <a:pPr marL="0" indent="0">
              <a:buNone/>
            </a:pPr>
            <a:r>
              <a:rPr lang="en-US" sz="1700" dirty="0">
                <a:latin typeface="Consolas" panose="020B0609020204030204" pitchFamily="49" charset="0"/>
                <a:cs typeface="Consolas" panose="020B0609020204030204" pitchFamily="49" charset="0"/>
              </a:rPr>
              <a:t> </a:t>
            </a:r>
            <a:r>
              <a:rPr lang="en-US" sz="1700" dirty="0" smtClean="0">
                <a:latin typeface="Consolas" panose="020B0609020204030204" pitchFamily="49" charset="0"/>
                <a:cs typeface="Consolas" panose="020B0609020204030204" pitchFamily="49" charset="0"/>
              </a:rPr>
              <a:t> …</a:t>
            </a:r>
          </a:p>
          <a:p>
            <a:pPr marL="0" indent="0">
              <a:buNone/>
            </a:pPr>
            <a:r>
              <a:rPr lang="en-US" sz="1700" dirty="0">
                <a:latin typeface="Consolas" panose="020B0609020204030204" pitchFamily="49" charset="0"/>
                <a:cs typeface="Consolas" panose="020B0609020204030204" pitchFamily="49" charset="0"/>
              </a:rPr>
              <a:t> </a:t>
            </a:r>
            <a:r>
              <a:rPr lang="en-US" sz="1700" dirty="0" smtClean="0">
                <a:latin typeface="Consolas" panose="020B0609020204030204" pitchFamily="49" charset="0"/>
                <a:cs typeface="Consolas" panose="020B0609020204030204" pitchFamily="49" charset="0"/>
              </a:rPr>
              <a:t> default Expression&lt;E&gt; trace(Consumer&lt;E&gt; f){return new </a:t>
            </a:r>
            <a:r>
              <a:rPr lang="en-US" sz="1700" dirty="0" err="1" smtClean="0">
                <a:latin typeface="Consolas" panose="020B0609020204030204" pitchFamily="49" charset="0"/>
                <a:cs typeface="Consolas" panose="020B0609020204030204" pitchFamily="49" charset="0"/>
              </a:rPr>
              <a:t>TraceExpression</a:t>
            </a:r>
            <a:r>
              <a:rPr lang="en-US" sz="1700" dirty="0" smtClean="0">
                <a:latin typeface="Consolas" panose="020B0609020204030204" pitchFamily="49" charset="0"/>
                <a:cs typeface="Consolas" panose="020B0609020204030204" pitchFamily="49" charset="0"/>
              </a:rPr>
              <a:t>&lt;&gt;(</a:t>
            </a:r>
            <a:r>
              <a:rPr lang="en-US" sz="1700" dirty="0" err="1" smtClean="0">
                <a:latin typeface="Consolas" panose="020B0609020204030204" pitchFamily="49" charset="0"/>
                <a:cs typeface="Consolas" panose="020B0609020204030204" pitchFamily="49" charset="0"/>
              </a:rPr>
              <a:t>this,f</a:t>
            </a:r>
            <a:r>
              <a:rPr lang="en-US" sz="1700" dirty="0" smtClean="0">
                <a:latin typeface="Consolas" panose="020B0609020204030204" pitchFamily="49" charset="0"/>
                <a:cs typeface="Consolas" panose="020B0609020204030204" pitchFamily="49" charset="0"/>
              </a:rPr>
              <a:t>);}</a:t>
            </a:r>
          </a:p>
          <a:p>
            <a:pPr marL="0" indent="0">
              <a:buNone/>
            </a:pPr>
            <a:r>
              <a:rPr lang="en-US" sz="1700" dirty="0">
                <a:latin typeface="Consolas" panose="020B0609020204030204" pitchFamily="49" charset="0"/>
                <a:cs typeface="Consolas" panose="020B0609020204030204" pitchFamily="49" charset="0"/>
              </a:rPr>
              <a:t> </a:t>
            </a:r>
            <a:r>
              <a:rPr lang="en-US" sz="1700" dirty="0" smtClean="0">
                <a:latin typeface="Consolas" panose="020B0609020204030204" pitchFamily="49" charset="0"/>
                <a:cs typeface="Consolas" panose="020B0609020204030204" pitchFamily="49" charset="0"/>
              </a:rPr>
              <a:t> …</a:t>
            </a:r>
          </a:p>
          <a:p>
            <a:pPr marL="0" indent="0">
              <a:buNone/>
            </a:pPr>
            <a:r>
              <a:rPr lang="en-US" sz="1700" dirty="0">
                <a:latin typeface="Consolas" panose="020B0609020204030204" pitchFamily="49" charset="0"/>
                <a:cs typeface="Consolas" panose="020B0609020204030204" pitchFamily="49" charset="0"/>
              </a:rPr>
              <a:t> </a:t>
            </a:r>
            <a:r>
              <a:rPr lang="en-US" sz="1700" dirty="0" smtClean="0">
                <a:latin typeface="Consolas" panose="020B0609020204030204" pitchFamily="49" charset="0"/>
                <a:cs typeface="Consolas" panose="020B0609020204030204" pitchFamily="49" charset="0"/>
              </a:rPr>
              <a:t> default Expression&lt;Float&gt; </a:t>
            </a:r>
            <a:r>
              <a:rPr lang="en-US" sz="1700" dirty="0" err="1" smtClean="0">
                <a:latin typeface="Consolas" panose="020B0609020204030204" pitchFamily="49" charset="0"/>
                <a:cs typeface="Consolas" panose="020B0609020204030204" pitchFamily="49" charset="0"/>
              </a:rPr>
              <a:t>fromFloat</a:t>
            </a:r>
            <a:r>
              <a:rPr lang="en-US" sz="1700" dirty="0" smtClean="0">
                <a:latin typeface="Consolas" panose="020B0609020204030204" pitchFamily="49" charset="0"/>
                <a:cs typeface="Consolas" panose="020B0609020204030204" pitchFamily="49" charset="0"/>
              </a:rPr>
              <a:t>(Float f){return new </a:t>
            </a:r>
            <a:r>
              <a:rPr lang="en-US" sz="1700" dirty="0" err="1" smtClean="0">
                <a:latin typeface="Consolas" panose="020B0609020204030204" pitchFamily="49" charset="0"/>
                <a:cs typeface="Consolas" panose="020B0609020204030204" pitchFamily="49" charset="0"/>
              </a:rPr>
              <a:t>ConstExpression</a:t>
            </a:r>
            <a:r>
              <a:rPr lang="en-US" sz="1700" dirty="0" smtClean="0">
                <a:latin typeface="Consolas" panose="020B0609020204030204" pitchFamily="49" charset="0"/>
                <a:cs typeface="Consolas" panose="020B0609020204030204" pitchFamily="49" charset="0"/>
              </a:rPr>
              <a:t>&lt;&gt;(f);}</a:t>
            </a:r>
          </a:p>
          <a:p>
            <a:pPr marL="0" indent="0">
              <a:buNone/>
            </a:pPr>
            <a:r>
              <a:rPr lang="en-US" sz="1700" dirty="0">
                <a:latin typeface="Consolas" panose="020B0609020204030204" pitchFamily="49" charset="0"/>
                <a:cs typeface="Consolas" panose="020B0609020204030204" pitchFamily="49" charset="0"/>
              </a:rPr>
              <a:t> </a:t>
            </a:r>
            <a:r>
              <a:rPr lang="en-US" sz="1700" dirty="0" smtClean="0">
                <a:latin typeface="Consolas" panose="020B0609020204030204" pitchFamily="49" charset="0"/>
                <a:cs typeface="Consolas" panose="020B0609020204030204" pitchFamily="49" charset="0"/>
              </a:rPr>
              <a:t> …</a:t>
            </a:r>
          </a:p>
          <a:p>
            <a:pPr marL="0" indent="0">
              <a:buNone/>
            </a:pPr>
            <a:r>
              <a:rPr lang="en-US" sz="1700" dirty="0" smtClean="0">
                <a:latin typeface="Consolas" panose="020B0609020204030204" pitchFamily="49" charset="0"/>
                <a:cs typeface="Consolas" panose="020B0609020204030204" pitchFamily="49" charset="0"/>
              </a:rPr>
              <a:t>  &lt;R&gt; R evaluate(</a:t>
            </a:r>
            <a:r>
              <a:rPr lang="en-US" sz="1700" dirty="0" err="1" smtClean="0">
                <a:latin typeface="Consolas" panose="020B0609020204030204" pitchFamily="49" charset="0"/>
                <a:cs typeface="Consolas" panose="020B0609020204030204" pitchFamily="49" charset="0"/>
              </a:rPr>
              <a:t>ExpressionEvaluator</a:t>
            </a:r>
            <a:r>
              <a:rPr lang="en-US" sz="1700" dirty="0" smtClean="0">
                <a:latin typeface="Consolas" panose="020B0609020204030204" pitchFamily="49" charset="0"/>
                <a:cs typeface="Consolas" panose="020B0609020204030204" pitchFamily="49" charset="0"/>
              </a:rPr>
              <a:t>&lt;E,R&gt; e);</a:t>
            </a:r>
          </a:p>
          <a:p>
            <a:pPr marL="0" indent="0">
              <a:buNone/>
            </a:pPr>
            <a:r>
              <a:rPr lang="en-US" sz="1700" dirty="0" smtClean="0">
                <a:latin typeface="Consolas" panose="020B0609020204030204" pitchFamily="49" charset="0"/>
                <a:cs typeface="Consolas" panose="020B0609020204030204" pitchFamily="49" charset="0"/>
              </a:rPr>
              <a:t>}</a:t>
            </a:r>
            <a:endParaRPr lang="en-US" sz="1700" dirty="0">
              <a:latin typeface="Consolas" panose="020B0609020204030204" pitchFamily="49" charset="0"/>
              <a:cs typeface="Consolas" panose="020B0609020204030204" pitchFamily="49" charset="0"/>
            </a:endParaRPr>
          </a:p>
        </p:txBody>
      </p:sp>
      <p:sp>
        <p:nvSpPr>
          <p:cNvPr id="5" name="Slide Number Placeholder 4"/>
          <p:cNvSpPr>
            <a:spLocks noGrp="1"/>
          </p:cNvSpPr>
          <p:nvPr>
            <p:ph type="sldNum" sz="quarter" idx="4"/>
          </p:nvPr>
        </p:nvSpPr>
        <p:spPr/>
        <p:txBody>
          <a:bodyPr/>
          <a:lstStyle/>
          <a:p>
            <a:fld id="{6A174EDC-730F-0E4F-8F7E-AD594D963D71}" type="slidenum">
              <a:rPr lang="en-US" smtClean="0"/>
              <a:pPr/>
              <a:t>35</a:t>
            </a:fld>
            <a:endParaRPr lang="en-US" dirty="0"/>
          </a:p>
        </p:txBody>
      </p:sp>
      <p:sp>
        <p:nvSpPr>
          <p:cNvPr id="8" name="Rounded Rectangular Callout 7"/>
          <p:cNvSpPr/>
          <p:nvPr/>
        </p:nvSpPr>
        <p:spPr>
          <a:xfrm>
            <a:off x="8851137" y="4995495"/>
            <a:ext cx="1056951" cy="554927"/>
          </a:xfrm>
          <a:prstGeom prst="wedgeRoundRectCallout">
            <a:avLst>
              <a:gd name="adj1" fmla="val -14995"/>
              <a:gd name="adj2" fmla="val -31963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Careful!</a:t>
            </a:r>
            <a:endParaRPr lang="en-US" dirty="0"/>
          </a:p>
        </p:txBody>
      </p:sp>
    </p:spTree>
    <p:extLst>
      <p:ext uri="{BB962C8B-B14F-4D97-AF65-F5344CB8AC3E}">
        <p14:creationId xmlns:p14="http://schemas.microsoft.com/office/powerpoint/2010/main" val="3474008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0" end="1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609600" y="1600201"/>
            <a:ext cx="10972800" cy="2984325"/>
          </a:xfrm>
        </p:spPr>
        <p:txBody>
          <a:bodyPr>
            <a:normAutofit/>
          </a:bodyPr>
          <a:lstStyle/>
          <a:p>
            <a:pPr marL="0" indent="0">
              <a:buNone/>
            </a:pPr>
            <a:r>
              <a:rPr lang="en-US" sz="3200" dirty="0" err="1" smtClean="0">
                <a:latin typeface="Consolas" panose="020B0609020204030204" pitchFamily="49" charset="0"/>
                <a:cs typeface="Consolas" panose="020B0609020204030204" pitchFamily="49" charset="0"/>
              </a:rPr>
              <a:t>BinaryOperation</a:t>
            </a:r>
            <a:r>
              <a:rPr lang="en-US" sz="3200" dirty="0" smtClean="0">
                <a:latin typeface="Consolas" panose="020B0609020204030204" pitchFamily="49" charset="0"/>
                <a:cs typeface="Consolas" panose="020B0609020204030204" pitchFamily="49" charset="0"/>
              </a:rPr>
              <a:t>&lt;Expression&lt;Float&gt;&gt; expr = </a:t>
            </a:r>
          </a:p>
          <a:p>
            <a:pPr marL="0" indent="0">
              <a:buNone/>
            </a:pPr>
            <a:r>
              <a:rPr lang="en-US" sz="3200" dirty="0" smtClean="0">
                <a:latin typeface="Consolas" panose="020B0609020204030204" pitchFamily="49" charset="0"/>
                <a:cs typeface="Consolas" panose="020B0609020204030204" pitchFamily="49" charset="0"/>
              </a:rPr>
              <a:t>(</a:t>
            </a:r>
            <a:r>
              <a:rPr lang="en-US" sz="3200" dirty="0" err="1" smtClean="0">
                <a:latin typeface="Consolas" panose="020B0609020204030204" pitchFamily="49" charset="0"/>
                <a:cs typeface="Consolas" panose="020B0609020204030204" pitchFamily="49" charset="0"/>
              </a:rPr>
              <a:t>l,r</a:t>
            </a:r>
            <a:r>
              <a:rPr lang="en-US" sz="3200" dirty="0" smtClean="0">
                <a:latin typeface="Consolas" panose="020B0609020204030204" pitchFamily="49" charset="0"/>
                <a:cs typeface="Consolas" panose="020B0609020204030204" pitchFamily="49" charset="0"/>
              </a:rPr>
              <a:t>) -&gt; {</a:t>
            </a:r>
          </a:p>
          <a:p>
            <a:pPr marL="0" indent="0">
              <a:buNone/>
            </a:pPr>
            <a:r>
              <a:rPr lang="en-US" sz="3200" dirty="0" smtClean="0">
                <a:latin typeface="Consolas" panose="020B0609020204030204" pitchFamily="49" charset="0"/>
                <a:cs typeface="Consolas" panose="020B0609020204030204" pitchFamily="49" charset="0"/>
              </a:rPr>
              <a:t>	Expression&lt;Float&gt; e1 = </a:t>
            </a:r>
            <a:r>
              <a:rPr lang="en-US" sz="3200" dirty="0" err="1" smtClean="0">
                <a:latin typeface="Consolas" panose="020B0609020204030204" pitchFamily="49" charset="0"/>
                <a:cs typeface="Consolas" panose="020B0609020204030204" pitchFamily="49" charset="0"/>
              </a:rPr>
              <a:t>l.add</a:t>
            </a:r>
            <a:r>
              <a:rPr lang="en-US" sz="3200" dirty="0" smtClean="0">
                <a:latin typeface="Consolas" panose="020B0609020204030204" pitchFamily="49" charset="0"/>
                <a:cs typeface="Consolas" panose="020B0609020204030204" pitchFamily="49" charset="0"/>
              </a:rPr>
              <a:t>(r);</a:t>
            </a:r>
          </a:p>
          <a:p>
            <a:pPr marL="0" indent="0">
              <a:buNone/>
            </a:pPr>
            <a:r>
              <a:rPr lang="en-US" sz="3200" dirty="0">
                <a:latin typeface="Consolas" panose="020B0609020204030204" pitchFamily="49" charset="0"/>
                <a:cs typeface="Consolas" panose="020B0609020204030204" pitchFamily="49" charset="0"/>
              </a:rPr>
              <a:t> </a:t>
            </a:r>
            <a:r>
              <a:rPr lang="en-US" sz="3200" dirty="0" smtClean="0">
                <a:latin typeface="Consolas" panose="020B0609020204030204" pitchFamily="49" charset="0"/>
                <a:cs typeface="Consolas" panose="020B0609020204030204" pitchFamily="49" charset="0"/>
              </a:rPr>
              <a:t> return e1.mul(r);</a:t>
            </a:r>
            <a:endParaRPr lang="en-US" sz="3200" dirty="0">
              <a:latin typeface="Consolas" panose="020B0609020204030204" pitchFamily="49" charset="0"/>
              <a:cs typeface="Consolas" panose="020B0609020204030204" pitchFamily="49" charset="0"/>
            </a:endParaRPr>
          </a:p>
          <a:p>
            <a:pPr marL="0" indent="0">
              <a:buNone/>
            </a:pPr>
            <a:r>
              <a:rPr lang="en-US" sz="3200" dirty="0" smtClean="0">
                <a:latin typeface="Consolas" panose="020B0609020204030204" pitchFamily="49" charset="0"/>
                <a:cs typeface="Consolas" panose="020B0609020204030204" pitchFamily="49" charset="0"/>
              </a:rPr>
              <a:t>}</a:t>
            </a:r>
            <a:endParaRPr lang="en-US" sz="3200" dirty="0">
              <a:latin typeface="Consolas" panose="020B0609020204030204" pitchFamily="49" charset="0"/>
              <a:cs typeface="Consolas" panose="020B0609020204030204" pitchFamily="49" charset="0"/>
            </a:endParaRPr>
          </a:p>
        </p:txBody>
      </p:sp>
      <p:sp>
        <p:nvSpPr>
          <p:cNvPr id="4" name="Slide Number Placeholder 3"/>
          <p:cNvSpPr>
            <a:spLocks noGrp="1"/>
          </p:cNvSpPr>
          <p:nvPr>
            <p:ph type="sldNum" sz="quarter" idx="4"/>
          </p:nvPr>
        </p:nvSpPr>
        <p:spPr/>
        <p:txBody>
          <a:bodyPr/>
          <a:lstStyle/>
          <a:p>
            <a:fld id="{6A174EDC-730F-0E4F-8F7E-AD594D963D71}" type="slidenum">
              <a:rPr lang="en-US" smtClean="0"/>
              <a:pPr/>
              <a:t>36</a:t>
            </a:fld>
            <a:endParaRPr lang="en-US" dirty="0"/>
          </a:p>
        </p:txBody>
      </p:sp>
      <p:sp>
        <p:nvSpPr>
          <p:cNvPr id="6" name="Rounded Rectangular Callout 5"/>
          <p:cNvSpPr/>
          <p:nvPr/>
        </p:nvSpPr>
        <p:spPr>
          <a:xfrm>
            <a:off x="5523038" y="5001197"/>
            <a:ext cx="4648096" cy="1048874"/>
          </a:xfrm>
          <a:prstGeom prst="wedgeRoundRectCallout">
            <a:avLst>
              <a:gd name="adj1" fmla="val -146461"/>
              <a:gd name="adj2" fmla="val -25802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t>expr.apply</a:t>
            </a:r>
            <a:r>
              <a:rPr lang="en-US" dirty="0" smtClean="0"/>
              <a:t>(</a:t>
            </a:r>
            <a:r>
              <a:rPr lang="en-US" dirty="0" err="1" smtClean="0"/>
              <a:t>Symbol.LEFT,Symbol.RIGHT</a:t>
            </a:r>
            <a:r>
              <a:rPr lang="en-US" dirty="0" smtClean="0"/>
              <a:t>);</a:t>
            </a:r>
          </a:p>
          <a:p>
            <a:endParaRPr lang="en-US" dirty="0"/>
          </a:p>
          <a:p>
            <a:r>
              <a:rPr lang="en-US" dirty="0" smtClean="0"/>
              <a:t>To populate leaf nodes.  Symbol non-public.</a:t>
            </a:r>
            <a:endParaRPr lang="en-US" dirty="0"/>
          </a:p>
        </p:txBody>
      </p:sp>
    </p:spTree>
    <p:extLst>
      <p:ext uri="{BB962C8B-B14F-4D97-AF65-F5344CB8AC3E}">
        <p14:creationId xmlns:p14="http://schemas.microsoft.com/office/powerpoint/2010/main" val="2715914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dirty="0"/>
          </a:p>
        </p:txBody>
      </p:sp>
      <p:sp>
        <p:nvSpPr>
          <p:cNvPr id="7" name="Content Placeholder 6"/>
          <p:cNvSpPr>
            <a:spLocks noGrp="1"/>
          </p:cNvSpPr>
          <p:nvPr>
            <p:ph idx="1"/>
          </p:nvPr>
        </p:nvSpPr>
        <p:spPr/>
        <p:txBody>
          <a:bodyPr>
            <a:normAutofit lnSpcReduction="10000"/>
          </a:bodyPr>
          <a:lstStyle/>
          <a:p>
            <a:pPr marL="0" indent="0">
              <a:buNone/>
            </a:pPr>
            <a:r>
              <a:rPr lang="en-US" sz="1800" dirty="0" err="1" smtClean="0">
                <a:latin typeface="Consolas" panose="020B0609020204030204" pitchFamily="49" charset="0"/>
                <a:cs typeface="Consolas" panose="020B0609020204030204" pitchFamily="49" charset="0"/>
              </a:rPr>
              <a:t>MethodHandle</a:t>
            </a:r>
            <a:r>
              <a:rPr lang="en-US" sz="1800" dirty="0" smtClean="0">
                <a:latin typeface="Consolas" panose="020B0609020204030204" pitchFamily="49" charset="0"/>
                <a:cs typeface="Consolas" panose="020B0609020204030204" pitchFamily="49" charset="0"/>
              </a:rPr>
              <a:t> </a:t>
            </a:r>
            <a:r>
              <a:rPr lang="en-US" sz="1800" dirty="0" err="1" smtClean="0">
                <a:latin typeface="Consolas" panose="020B0609020204030204" pitchFamily="49" charset="0"/>
                <a:cs typeface="Consolas" panose="020B0609020204030204" pitchFamily="49" charset="0"/>
              </a:rPr>
              <a:t>binaryReduction</a:t>
            </a:r>
            <a:r>
              <a:rPr lang="en-US" sz="1800" dirty="0" smtClean="0">
                <a:latin typeface="Consolas" panose="020B0609020204030204" pitchFamily="49" charset="0"/>
                <a:cs typeface="Consolas" panose="020B0609020204030204" pitchFamily="49" charset="0"/>
              </a:rPr>
              <a:t>(float[] left, float[] right, float[] </a:t>
            </a:r>
            <a:r>
              <a:rPr lang="en-US" sz="1800" dirty="0" err="1" smtClean="0">
                <a:latin typeface="Consolas" panose="020B0609020204030204" pitchFamily="49" charset="0"/>
                <a:cs typeface="Consolas" panose="020B0609020204030204" pitchFamily="49" charset="0"/>
              </a:rPr>
              <a:t>dst</a:t>
            </a:r>
            <a:r>
              <a:rPr lang="en-US" sz="1800" dirty="0" smtClean="0">
                <a:latin typeface="Consolas" panose="020B0609020204030204" pitchFamily="49" charset="0"/>
                <a:cs typeface="Consolas" panose="020B0609020204030204" pitchFamily="49" charset="0"/>
              </a:rPr>
              <a:t>, </a:t>
            </a:r>
          </a:p>
          <a:p>
            <a:pPr marL="0" indent="0">
              <a:buNone/>
            </a:pPr>
            <a:r>
              <a:rPr lang="en-US" sz="1800" dirty="0">
                <a:latin typeface="Consolas" panose="020B0609020204030204" pitchFamily="49" charset="0"/>
                <a:cs typeface="Consolas" panose="020B0609020204030204" pitchFamily="49" charset="0"/>
              </a:rPr>
              <a:t> </a:t>
            </a:r>
            <a:r>
              <a:rPr lang="en-US" sz="1800" dirty="0" smtClean="0">
                <a:latin typeface="Consolas" panose="020B0609020204030204" pitchFamily="49" charset="0"/>
                <a:cs typeface="Consolas" panose="020B0609020204030204" pitchFamily="49" charset="0"/>
              </a:rPr>
              <a:t>                            </a:t>
            </a:r>
            <a:r>
              <a:rPr lang="en-US" sz="1800" dirty="0" err="1" smtClean="0">
                <a:latin typeface="Consolas" panose="020B0609020204030204" pitchFamily="49" charset="0"/>
                <a:cs typeface="Consolas" panose="020B0609020204030204" pitchFamily="49" charset="0"/>
              </a:rPr>
              <a:t>BinaryOperator</a:t>
            </a:r>
            <a:r>
              <a:rPr lang="en-US" sz="1800" dirty="0" smtClean="0">
                <a:latin typeface="Consolas" panose="020B0609020204030204" pitchFamily="49" charset="0"/>
                <a:cs typeface="Consolas" panose="020B0609020204030204" pitchFamily="49" charset="0"/>
              </a:rPr>
              <a:t>&lt;Expr&lt;Float&gt;&gt;);</a:t>
            </a:r>
          </a:p>
          <a:p>
            <a:pPr marL="0" indent="0">
              <a:buNone/>
            </a:pPr>
            <a:endParaRPr lang="en-US" sz="1800" dirty="0">
              <a:latin typeface="Consolas" panose="020B0609020204030204" pitchFamily="49" charset="0"/>
              <a:cs typeface="Consolas" panose="020B0609020204030204" pitchFamily="49" charset="0"/>
            </a:endParaRPr>
          </a:p>
          <a:p>
            <a:pPr marL="0" indent="0">
              <a:buNone/>
            </a:pPr>
            <a:r>
              <a:rPr lang="en-US" sz="1800" dirty="0" err="1" smtClean="0">
                <a:latin typeface="Consolas" panose="020B0609020204030204" pitchFamily="49" charset="0"/>
                <a:cs typeface="Consolas" panose="020B0609020204030204" pitchFamily="49" charset="0"/>
              </a:rPr>
              <a:t>MethodHandle</a:t>
            </a:r>
            <a:r>
              <a:rPr lang="en-US" sz="1800" dirty="0" smtClean="0">
                <a:latin typeface="Consolas" panose="020B0609020204030204" pitchFamily="49" charset="0"/>
                <a:cs typeface="Consolas" panose="020B0609020204030204" pitchFamily="49" charset="0"/>
              </a:rPr>
              <a:t> </a:t>
            </a:r>
            <a:r>
              <a:rPr lang="en-US" sz="1800" dirty="0" err="1" smtClean="0">
                <a:latin typeface="Consolas" panose="020B0609020204030204" pitchFamily="49" charset="0"/>
                <a:cs typeface="Consolas" panose="020B0609020204030204" pitchFamily="49" charset="0"/>
              </a:rPr>
              <a:t>br</a:t>
            </a:r>
            <a:r>
              <a:rPr lang="en-US" sz="1800" dirty="0" smtClean="0">
                <a:latin typeface="Consolas" panose="020B0609020204030204" pitchFamily="49" charset="0"/>
                <a:cs typeface="Consolas" panose="020B0609020204030204" pitchFamily="49" charset="0"/>
              </a:rPr>
              <a:t> = </a:t>
            </a:r>
            <a:r>
              <a:rPr lang="en-US" sz="1800" dirty="0" err="1" smtClean="0">
                <a:latin typeface="Consolas" panose="020B0609020204030204" pitchFamily="49" charset="0"/>
                <a:cs typeface="Consolas" panose="020B0609020204030204" pitchFamily="49" charset="0"/>
              </a:rPr>
              <a:t>binaryReduction</a:t>
            </a:r>
            <a:r>
              <a:rPr lang="en-US" sz="1800" dirty="0" smtClean="0">
                <a:latin typeface="Consolas" panose="020B0609020204030204" pitchFamily="49" charset="0"/>
                <a:cs typeface="Consolas" panose="020B0609020204030204" pitchFamily="49" charset="0"/>
              </a:rPr>
              <a:t>(</a:t>
            </a:r>
            <a:r>
              <a:rPr lang="en-US" sz="1800" dirty="0" err="1" smtClean="0">
                <a:latin typeface="Consolas" panose="020B0609020204030204" pitchFamily="49" charset="0"/>
                <a:cs typeface="Consolas" panose="020B0609020204030204" pitchFamily="49" charset="0"/>
              </a:rPr>
              <a:t>left,right,dst</a:t>
            </a:r>
            <a:r>
              <a:rPr lang="en-US" sz="1800" dirty="0" smtClean="0">
                <a:latin typeface="Consolas" panose="020B0609020204030204" pitchFamily="49" charset="0"/>
                <a:cs typeface="Consolas" panose="020B0609020204030204" pitchFamily="49" charset="0"/>
              </a:rPr>
              <a:t>,(</a:t>
            </a:r>
            <a:r>
              <a:rPr lang="en-US" sz="1800" dirty="0" err="1" smtClean="0">
                <a:latin typeface="Consolas" panose="020B0609020204030204" pitchFamily="49" charset="0"/>
                <a:cs typeface="Consolas" panose="020B0609020204030204" pitchFamily="49" charset="0"/>
              </a:rPr>
              <a:t>l,r</a:t>
            </a:r>
            <a:r>
              <a:rPr lang="en-US" sz="1800" dirty="0" smtClean="0">
                <a:latin typeface="Consolas" panose="020B0609020204030204" pitchFamily="49" charset="0"/>
                <a:cs typeface="Consolas" panose="020B0609020204030204" pitchFamily="49" charset="0"/>
              </a:rPr>
              <a:t>) -&gt; {</a:t>
            </a:r>
          </a:p>
          <a:p>
            <a:pPr marL="0" indent="0">
              <a:buNone/>
            </a:pPr>
            <a:r>
              <a:rPr lang="en-US" sz="1800" dirty="0" smtClean="0">
                <a:latin typeface="Consolas" panose="020B0609020204030204" pitchFamily="49" charset="0"/>
                <a:cs typeface="Consolas" panose="020B0609020204030204" pitchFamily="49" charset="0"/>
              </a:rPr>
              <a:t>    Expression&lt;Float&gt; e1 = </a:t>
            </a:r>
            <a:r>
              <a:rPr lang="en-US" sz="1800" dirty="0" err="1" smtClean="0">
                <a:latin typeface="Consolas" panose="020B0609020204030204" pitchFamily="49" charset="0"/>
                <a:cs typeface="Consolas" panose="020B0609020204030204" pitchFamily="49" charset="0"/>
              </a:rPr>
              <a:t>l.add</a:t>
            </a:r>
            <a:r>
              <a:rPr lang="en-US" sz="1800" dirty="0" smtClean="0">
                <a:latin typeface="Consolas" panose="020B0609020204030204" pitchFamily="49" charset="0"/>
                <a:cs typeface="Consolas" panose="020B0609020204030204" pitchFamily="49" charset="0"/>
              </a:rPr>
              <a:t>(r);</a:t>
            </a:r>
          </a:p>
          <a:p>
            <a:pPr marL="0" indent="0">
              <a:buNone/>
            </a:pPr>
            <a:r>
              <a:rPr lang="en-US" sz="1800" dirty="0">
                <a:latin typeface="Consolas" panose="020B0609020204030204" pitchFamily="49" charset="0"/>
                <a:cs typeface="Consolas" panose="020B0609020204030204" pitchFamily="49" charset="0"/>
              </a:rPr>
              <a:t> </a:t>
            </a:r>
            <a:r>
              <a:rPr lang="en-US" sz="1800" dirty="0" smtClean="0">
                <a:latin typeface="Consolas" panose="020B0609020204030204" pitchFamily="49" charset="0"/>
                <a:cs typeface="Consolas" panose="020B0609020204030204" pitchFamily="49" charset="0"/>
              </a:rPr>
              <a:t>   return e1.mul(r);</a:t>
            </a:r>
          </a:p>
          <a:p>
            <a:pPr marL="0" indent="0">
              <a:buNone/>
            </a:pPr>
            <a:r>
              <a:rPr lang="en-US" sz="1800" dirty="0" smtClean="0">
                <a:latin typeface="Consolas" panose="020B0609020204030204" pitchFamily="49" charset="0"/>
                <a:cs typeface="Consolas" panose="020B0609020204030204" pitchFamily="49" charset="0"/>
              </a:rPr>
              <a:t>});</a:t>
            </a:r>
          </a:p>
          <a:p>
            <a:pPr marL="0" indent="0">
              <a:buNone/>
            </a:pPr>
            <a:endParaRPr lang="en-US" sz="1800" dirty="0">
              <a:latin typeface="Consolas" panose="020B0609020204030204" pitchFamily="49" charset="0"/>
              <a:cs typeface="Consolas" panose="020B0609020204030204" pitchFamily="49" charset="0"/>
            </a:endParaRPr>
          </a:p>
          <a:p>
            <a:pPr marL="0" indent="0">
              <a:buNone/>
            </a:pPr>
            <a:r>
              <a:rPr lang="en-US" sz="1800" dirty="0" smtClean="0">
                <a:latin typeface="Consolas" panose="020B0609020204030204" pitchFamily="49" charset="0"/>
                <a:cs typeface="Consolas" panose="020B0609020204030204" pitchFamily="49" charset="0"/>
              </a:rPr>
              <a:t>//Execute the entire computation</a:t>
            </a:r>
          </a:p>
          <a:p>
            <a:pPr marL="0" indent="0">
              <a:buNone/>
            </a:pPr>
            <a:r>
              <a:rPr lang="en-US" sz="1800" dirty="0" err="1" smtClean="0">
                <a:latin typeface="Consolas" panose="020B0609020204030204" pitchFamily="49" charset="0"/>
                <a:cs typeface="Consolas" panose="020B0609020204030204" pitchFamily="49" charset="0"/>
              </a:rPr>
              <a:t>br.invokeExact</a:t>
            </a:r>
            <a:r>
              <a:rPr lang="en-US" sz="1800" dirty="0" smtClean="0">
                <a:latin typeface="Consolas" panose="020B0609020204030204" pitchFamily="49" charset="0"/>
                <a:cs typeface="Consolas" panose="020B0609020204030204" pitchFamily="49" charset="0"/>
              </a:rPr>
              <a:t>();</a:t>
            </a:r>
          </a:p>
          <a:p>
            <a:pPr marL="0" indent="0">
              <a:buNone/>
            </a:pPr>
            <a:endParaRPr lang="en-US" sz="1800" dirty="0">
              <a:latin typeface="Consolas" panose="020B0609020204030204" pitchFamily="49" charset="0"/>
              <a:cs typeface="Consolas" panose="020B0609020204030204" pitchFamily="49" charset="0"/>
            </a:endParaRPr>
          </a:p>
          <a:p>
            <a:pPr marL="0" indent="0">
              <a:buNone/>
            </a:pPr>
            <a:r>
              <a:rPr lang="en-US" sz="1800" dirty="0" smtClean="0">
                <a:latin typeface="Consolas" panose="020B0609020204030204" pitchFamily="49" charset="0"/>
                <a:cs typeface="Consolas" panose="020B0609020204030204" pitchFamily="49" charset="0"/>
              </a:rPr>
              <a:t>//Making it hot for inspection</a:t>
            </a:r>
          </a:p>
          <a:p>
            <a:pPr marL="0" indent="0">
              <a:buNone/>
            </a:pPr>
            <a:r>
              <a:rPr lang="en-US" sz="1800" dirty="0" smtClean="0">
                <a:latin typeface="Consolas" panose="020B0609020204030204" pitchFamily="49" charset="0"/>
                <a:cs typeface="Consolas" panose="020B0609020204030204" pitchFamily="49" charset="0"/>
              </a:rPr>
              <a:t>for(</a:t>
            </a:r>
            <a:r>
              <a:rPr lang="en-US" sz="1800" dirty="0" err="1" smtClean="0">
                <a:latin typeface="Consolas" panose="020B0609020204030204" pitchFamily="49" charset="0"/>
                <a:cs typeface="Consolas" panose="020B0609020204030204" pitchFamily="49" charset="0"/>
              </a:rPr>
              <a:t>int</a:t>
            </a:r>
            <a:r>
              <a:rPr lang="en-US" sz="1800" dirty="0" smtClean="0">
                <a:latin typeface="Consolas" panose="020B0609020204030204" pitchFamily="49" charset="0"/>
                <a:cs typeface="Consolas" panose="020B0609020204030204" pitchFamily="49" charset="0"/>
              </a:rPr>
              <a:t> </a:t>
            </a:r>
            <a:r>
              <a:rPr lang="en-US" sz="1800" dirty="0" err="1" smtClean="0">
                <a:latin typeface="Consolas" panose="020B0609020204030204" pitchFamily="49" charset="0"/>
                <a:cs typeface="Consolas" panose="020B0609020204030204" pitchFamily="49" charset="0"/>
              </a:rPr>
              <a:t>i</a:t>
            </a:r>
            <a:r>
              <a:rPr lang="en-US" sz="1800" dirty="0" smtClean="0">
                <a:latin typeface="Consolas" panose="020B0609020204030204" pitchFamily="49" charset="0"/>
                <a:cs typeface="Consolas" panose="020B0609020204030204" pitchFamily="49" charset="0"/>
              </a:rPr>
              <a:t> = 0; </a:t>
            </a:r>
            <a:r>
              <a:rPr lang="en-US" sz="1800" dirty="0" err="1" smtClean="0">
                <a:latin typeface="Consolas" panose="020B0609020204030204" pitchFamily="49" charset="0"/>
                <a:cs typeface="Consolas" panose="020B0609020204030204" pitchFamily="49" charset="0"/>
              </a:rPr>
              <a:t>i</a:t>
            </a:r>
            <a:r>
              <a:rPr lang="en-US" sz="1800" dirty="0" smtClean="0">
                <a:latin typeface="Consolas" panose="020B0609020204030204" pitchFamily="49" charset="0"/>
                <a:cs typeface="Consolas" panose="020B0609020204030204" pitchFamily="49" charset="0"/>
              </a:rPr>
              <a:t> &lt; BIGNUMBER; </a:t>
            </a:r>
            <a:r>
              <a:rPr lang="en-US" sz="1800" dirty="0" err="1" smtClean="0">
                <a:latin typeface="Consolas" panose="020B0609020204030204" pitchFamily="49" charset="0"/>
                <a:cs typeface="Consolas" panose="020B0609020204030204" pitchFamily="49" charset="0"/>
              </a:rPr>
              <a:t>i</a:t>
            </a:r>
            <a:r>
              <a:rPr lang="en-US" sz="1800" dirty="0" smtClean="0">
                <a:latin typeface="Consolas" panose="020B0609020204030204" pitchFamily="49" charset="0"/>
                <a:cs typeface="Consolas" panose="020B0609020204030204" pitchFamily="49" charset="0"/>
              </a:rPr>
              <a:t>++)</a:t>
            </a:r>
          </a:p>
          <a:p>
            <a:pPr marL="0" indent="0">
              <a:buNone/>
            </a:pPr>
            <a:r>
              <a:rPr lang="en-US" sz="1800" dirty="0">
                <a:latin typeface="Consolas" panose="020B0609020204030204" pitchFamily="49" charset="0"/>
                <a:cs typeface="Consolas" panose="020B0609020204030204" pitchFamily="49" charset="0"/>
              </a:rPr>
              <a:t> </a:t>
            </a:r>
            <a:r>
              <a:rPr lang="en-US" sz="1800" dirty="0" smtClean="0">
                <a:latin typeface="Consolas" panose="020B0609020204030204" pitchFamily="49" charset="0"/>
                <a:cs typeface="Consolas" panose="020B0609020204030204" pitchFamily="49" charset="0"/>
              </a:rPr>
              <a:t>  </a:t>
            </a:r>
            <a:r>
              <a:rPr lang="en-US" sz="1800" dirty="0" err="1" smtClean="0">
                <a:latin typeface="Consolas" panose="020B0609020204030204" pitchFamily="49" charset="0"/>
                <a:cs typeface="Consolas" panose="020B0609020204030204" pitchFamily="49" charset="0"/>
              </a:rPr>
              <a:t>br.invokeExact</a:t>
            </a:r>
            <a:r>
              <a:rPr lang="en-US" sz="1800" dirty="0" smtClean="0">
                <a:latin typeface="Consolas" panose="020B0609020204030204" pitchFamily="49" charset="0"/>
                <a:cs typeface="Consolas" panose="020B0609020204030204" pitchFamily="49" charset="0"/>
              </a:rPr>
              <a:t>()</a:t>
            </a:r>
          </a:p>
          <a:p>
            <a:pPr marL="0" indent="0">
              <a:buNone/>
            </a:pPr>
            <a:endParaRPr lang="en-US" sz="1800" dirty="0" smtClean="0">
              <a:latin typeface="Consolas" panose="020B0609020204030204" pitchFamily="49" charset="0"/>
              <a:cs typeface="Consolas" panose="020B0609020204030204" pitchFamily="49" charset="0"/>
            </a:endParaRPr>
          </a:p>
        </p:txBody>
      </p:sp>
      <p:sp>
        <p:nvSpPr>
          <p:cNvPr id="5" name="Slide Number Placeholder 4"/>
          <p:cNvSpPr>
            <a:spLocks noGrp="1"/>
          </p:cNvSpPr>
          <p:nvPr>
            <p:ph type="sldNum" sz="quarter" idx="4"/>
          </p:nvPr>
        </p:nvSpPr>
        <p:spPr/>
        <p:txBody>
          <a:bodyPr/>
          <a:lstStyle/>
          <a:p>
            <a:fld id="{6A174EDC-730F-0E4F-8F7E-AD594D963D71}" type="slidenum">
              <a:rPr lang="en-US" smtClean="0"/>
              <a:pPr/>
              <a:t>37</a:t>
            </a:fld>
            <a:endParaRPr lang="en-US" dirty="0"/>
          </a:p>
        </p:txBody>
      </p:sp>
    </p:spTree>
    <p:extLst>
      <p:ext uri="{BB962C8B-B14F-4D97-AF65-F5344CB8AC3E}">
        <p14:creationId xmlns:p14="http://schemas.microsoft.com/office/powerpoint/2010/main" val="3883759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347662" y="19050"/>
            <a:ext cx="11496675" cy="6819900"/>
          </a:xfrm>
          <a:prstGeom prst="rect">
            <a:avLst/>
          </a:prstGeom>
        </p:spPr>
      </p:pic>
      <p:sp>
        <p:nvSpPr>
          <p:cNvPr id="5" name="Slide Number Placeholder 4"/>
          <p:cNvSpPr>
            <a:spLocks noGrp="1"/>
          </p:cNvSpPr>
          <p:nvPr>
            <p:ph type="sldNum" sz="quarter" idx="4"/>
          </p:nvPr>
        </p:nvSpPr>
        <p:spPr/>
        <p:txBody>
          <a:bodyPr/>
          <a:lstStyle/>
          <a:p>
            <a:fld id="{6A174EDC-730F-0E4F-8F7E-AD594D963D71}" type="slidenum">
              <a:rPr lang="en-US" smtClean="0"/>
              <a:pPr/>
              <a:t>38</a:t>
            </a:fld>
            <a:endParaRPr lang="en-US" dirty="0"/>
          </a:p>
        </p:txBody>
      </p:sp>
      <p:cxnSp>
        <p:nvCxnSpPr>
          <p:cNvPr id="7" name="Straight Arrow Connector 6"/>
          <p:cNvCxnSpPr/>
          <p:nvPr/>
        </p:nvCxnSpPr>
        <p:spPr>
          <a:xfrm flipH="1" flipV="1">
            <a:off x="7540532" y="1076788"/>
            <a:ext cx="1089901" cy="12976"/>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cxnSp>
        <p:nvCxnSpPr>
          <p:cNvPr id="8" name="Straight Arrow Connector 7"/>
          <p:cNvCxnSpPr/>
          <p:nvPr/>
        </p:nvCxnSpPr>
        <p:spPr>
          <a:xfrm flipH="1">
            <a:off x="6056334" y="3499271"/>
            <a:ext cx="2968396" cy="358745"/>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cxnSp>
        <p:nvCxnSpPr>
          <p:cNvPr id="9" name="Straight Arrow Connector 8"/>
          <p:cNvCxnSpPr/>
          <p:nvPr/>
        </p:nvCxnSpPr>
        <p:spPr>
          <a:xfrm flipH="1">
            <a:off x="6056334" y="3499271"/>
            <a:ext cx="2968396" cy="2337858"/>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10" name="TextBox 9"/>
          <p:cNvSpPr txBox="1"/>
          <p:nvPr/>
        </p:nvSpPr>
        <p:spPr>
          <a:xfrm>
            <a:off x="9037256" y="3314605"/>
            <a:ext cx="2329070" cy="369332"/>
          </a:xfrm>
          <a:prstGeom prst="rect">
            <a:avLst/>
          </a:prstGeom>
          <a:noFill/>
        </p:spPr>
        <p:txBody>
          <a:bodyPr wrap="square" rtlCol="0">
            <a:spAutoFit/>
          </a:bodyPr>
          <a:lstStyle/>
          <a:p>
            <a:r>
              <a:rPr lang="en-US" dirty="0" smtClean="0">
                <a:solidFill>
                  <a:srgbClr val="ED7D31"/>
                </a:solidFill>
              </a:rPr>
              <a:t>Loads</a:t>
            </a:r>
            <a:endParaRPr lang="en-US" dirty="0"/>
          </a:p>
        </p:txBody>
      </p:sp>
      <p:sp>
        <p:nvSpPr>
          <p:cNvPr id="25" name="TextBox 24"/>
          <p:cNvSpPr txBox="1"/>
          <p:nvPr/>
        </p:nvSpPr>
        <p:spPr>
          <a:xfrm>
            <a:off x="8630433" y="892122"/>
            <a:ext cx="1966586" cy="369332"/>
          </a:xfrm>
          <a:prstGeom prst="rect">
            <a:avLst/>
          </a:prstGeom>
          <a:noFill/>
        </p:spPr>
        <p:txBody>
          <a:bodyPr wrap="square" rtlCol="0">
            <a:spAutoFit/>
          </a:bodyPr>
          <a:lstStyle/>
          <a:p>
            <a:r>
              <a:rPr lang="en-US" dirty="0" smtClean="0">
                <a:solidFill>
                  <a:srgbClr val="ED7D31"/>
                </a:solidFill>
              </a:rPr>
              <a:t>Array Base </a:t>
            </a:r>
            <a:r>
              <a:rPr lang="en-US" dirty="0" err="1" smtClean="0">
                <a:solidFill>
                  <a:srgbClr val="ED7D31"/>
                </a:solidFill>
              </a:rPr>
              <a:t>Addrs</a:t>
            </a:r>
            <a:endParaRPr lang="en-US" dirty="0"/>
          </a:p>
        </p:txBody>
      </p:sp>
    </p:spTree>
    <p:extLst>
      <p:ext uri="{BB962C8B-B14F-4D97-AF65-F5344CB8AC3E}">
        <p14:creationId xmlns:p14="http://schemas.microsoft.com/office/powerpoint/2010/main" val="3971636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stretch>
            <a:fillRect/>
          </a:stretch>
        </p:blipFill>
        <p:spPr>
          <a:xfrm>
            <a:off x="642937" y="419100"/>
            <a:ext cx="10906125" cy="6019800"/>
          </a:xfrm>
          <a:prstGeom prst="rect">
            <a:avLst/>
          </a:prstGeom>
        </p:spPr>
      </p:pic>
      <p:sp>
        <p:nvSpPr>
          <p:cNvPr id="5" name="Slide Number Placeholder 4"/>
          <p:cNvSpPr>
            <a:spLocks noGrp="1"/>
          </p:cNvSpPr>
          <p:nvPr>
            <p:ph type="sldNum" sz="quarter" idx="4"/>
          </p:nvPr>
        </p:nvSpPr>
        <p:spPr/>
        <p:txBody>
          <a:bodyPr/>
          <a:lstStyle/>
          <a:p>
            <a:fld id="{6A174EDC-730F-0E4F-8F7E-AD594D963D71}" type="slidenum">
              <a:rPr lang="en-US" smtClean="0"/>
              <a:pPr/>
              <a:t>39</a:t>
            </a:fld>
            <a:endParaRPr lang="en-US" dirty="0"/>
          </a:p>
        </p:txBody>
      </p:sp>
      <p:cxnSp>
        <p:nvCxnSpPr>
          <p:cNvPr id="7" name="Straight Arrow Connector 6"/>
          <p:cNvCxnSpPr/>
          <p:nvPr/>
        </p:nvCxnSpPr>
        <p:spPr>
          <a:xfrm flipH="1" flipV="1">
            <a:off x="3883069" y="626301"/>
            <a:ext cx="4759890" cy="1255828"/>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10" name="TextBox 9"/>
          <p:cNvSpPr txBox="1"/>
          <p:nvPr/>
        </p:nvSpPr>
        <p:spPr>
          <a:xfrm>
            <a:off x="8724410" y="1697463"/>
            <a:ext cx="1966586" cy="369332"/>
          </a:xfrm>
          <a:prstGeom prst="rect">
            <a:avLst/>
          </a:prstGeom>
          <a:noFill/>
        </p:spPr>
        <p:txBody>
          <a:bodyPr wrap="square" rtlCol="0">
            <a:spAutoFit/>
          </a:bodyPr>
          <a:lstStyle/>
          <a:p>
            <a:r>
              <a:rPr lang="en-US" dirty="0" err="1" smtClean="0">
                <a:solidFill>
                  <a:srgbClr val="ED7D31"/>
                </a:solidFill>
              </a:rPr>
              <a:t>Vectorized</a:t>
            </a:r>
            <a:r>
              <a:rPr lang="en-US" dirty="0" smtClean="0">
                <a:solidFill>
                  <a:srgbClr val="ED7D31"/>
                </a:solidFill>
              </a:rPr>
              <a:t> Add</a:t>
            </a:r>
            <a:endParaRPr lang="en-US" dirty="0"/>
          </a:p>
        </p:txBody>
      </p:sp>
      <p:cxnSp>
        <p:nvCxnSpPr>
          <p:cNvPr id="11" name="Straight Arrow Connector 10"/>
          <p:cNvCxnSpPr/>
          <p:nvPr/>
        </p:nvCxnSpPr>
        <p:spPr>
          <a:xfrm flipH="1" flipV="1">
            <a:off x="3700395" y="3949498"/>
            <a:ext cx="4759891" cy="1440494"/>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12" name="TextBox 11"/>
          <p:cNvSpPr txBox="1"/>
          <p:nvPr/>
        </p:nvSpPr>
        <p:spPr>
          <a:xfrm>
            <a:off x="8460286" y="5227861"/>
            <a:ext cx="1966586" cy="369332"/>
          </a:xfrm>
          <a:prstGeom prst="rect">
            <a:avLst/>
          </a:prstGeom>
          <a:noFill/>
        </p:spPr>
        <p:txBody>
          <a:bodyPr wrap="square" rtlCol="0">
            <a:spAutoFit/>
          </a:bodyPr>
          <a:lstStyle/>
          <a:p>
            <a:r>
              <a:rPr lang="en-US" dirty="0" smtClean="0">
                <a:solidFill>
                  <a:srgbClr val="ED7D31"/>
                </a:solidFill>
              </a:rPr>
              <a:t>Store</a:t>
            </a:r>
            <a:endParaRPr lang="en-US" dirty="0"/>
          </a:p>
        </p:txBody>
      </p:sp>
      <p:cxnSp>
        <p:nvCxnSpPr>
          <p:cNvPr id="13" name="Straight Arrow Connector 12"/>
          <p:cNvCxnSpPr/>
          <p:nvPr/>
        </p:nvCxnSpPr>
        <p:spPr>
          <a:xfrm flipH="1">
            <a:off x="4609578" y="6042753"/>
            <a:ext cx="670142" cy="169155"/>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14" name="TextBox 13"/>
          <p:cNvSpPr txBox="1"/>
          <p:nvPr/>
        </p:nvSpPr>
        <p:spPr>
          <a:xfrm>
            <a:off x="5279720" y="5858087"/>
            <a:ext cx="1966586" cy="369332"/>
          </a:xfrm>
          <a:prstGeom prst="rect">
            <a:avLst/>
          </a:prstGeom>
          <a:noFill/>
        </p:spPr>
        <p:txBody>
          <a:bodyPr wrap="square" rtlCol="0">
            <a:spAutoFit/>
          </a:bodyPr>
          <a:lstStyle/>
          <a:p>
            <a:r>
              <a:rPr lang="en-US" dirty="0" smtClean="0">
                <a:solidFill>
                  <a:srgbClr val="ED7D31"/>
                </a:solidFill>
              </a:rPr>
              <a:t>Loop Bookkeeping</a:t>
            </a:r>
            <a:endParaRPr lang="en-US" dirty="0"/>
          </a:p>
        </p:txBody>
      </p:sp>
      <p:cxnSp>
        <p:nvCxnSpPr>
          <p:cNvPr id="20" name="Straight Arrow Connector 19"/>
          <p:cNvCxnSpPr/>
          <p:nvPr/>
        </p:nvCxnSpPr>
        <p:spPr>
          <a:xfrm flipH="1" flipV="1">
            <a:off x="3158648" y="2367290"/>
            <a:ext cx="4759890" cy="1255828"/>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22" name="TextBox 21"/>
          <p:cNvSpPr txBox="1"/>
          <p:nvPr/>
        </p:nvSpPr>
        <p:spPr>
          <a:xfrm>
            <a:off x="7918538" y="3416976"/>
            <a:ext cx="1966586" cy="369332"/>
          </a:xfrm>
          <a:prstGeom prst="rect">
            <a:avLst/>
          </a:prstGeom>
          <a:noFill/>
        </p:spPr>
        <p:txBody>
          <a:bodyPr wrap="square" rtlCol="0">
            <a:spAutoFit/>
          </a:bodyPr>
          <a:lstStyle/>
          <a:p>
            <a:r>
              <a:rPr lang="en-US" dirty="0" err="1" smtClean="0">
                <a:solidFill>
                  <a:srgbClr val="ED7D31"/>
                </a:solidFill>
              </a:rPr>
              <a:t>Vectorized</a:t>
            </a:r>
            <a:r>
              <a:rPr lang="en-US" dirty="0" smtClean="0">
                <a:solidFill>
                  <a:srgbClr val="ED7D31"/>
                </a:solidFill>
              </a:rPr>
              <a:t> </a:t>
            </a:r>
            <a:r>
              <a:rPr lang="en-US" dirty="0" err="1" smtClean="0">
                <a:solidFill>
                  <a:srgbClr val="ED7D31"/>
                </a:solidFill>
              </a:rPr>
              <a:t>Mul</a:t>
            </a:r>
            <a:endParaRPr lang="en-US" dirty="0"/>
          </a:p>
        </p:txBody>
      </p:sp>
    </p:spTree>
    <p:extLst>
      <p:ext uri="{BB962C8B-B14F-4D97-AF65-F5344CB8AC3E}">
        <p14:creationId xmlns:p14="http://schemas.microsoft.com/office/powerpoint/2010/main" val="105522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In</a:t>
            </a:r>
            <a:r>
              <a:rPr lang="en-US" baseline="0" dirty="0" smtClean="0"/>
              <a:t> this Presentation</a:t>
            </a:r>
            <a:endParaRPr lang="en-US" dirty="0"/>
          </a:p>
        </p:txBody>
      </p:sp>
      <p:sp>
        <p:nvSpPr>
          <p:cNvPr id="3" name="Content Placeholder 2"/>
          <p:cNvSpPr>
            <a:spLocks noGrp="1"/>
          </p:cNvSpPr>
          <p:nvPr>
            <p:ph idx="1"/>
          </p:nvPr>
        </p:nvSpPr>
        <p:spPr/>
        <p:txBody>
          <a:bodyPr>
            <a:normAutofit/>
          </a:bodyPr>
          <a:lstStyle/>
          <a:p>
            <a:r>
              <a:rPr lang="en-US" sz="2400" dirty="0" smtClean="0"/>
              <a:t>Is still a rough prototype! </a:t>
            </a:r>
            <a:r>
              <a:rPr lang="en-US" sz="2400" dirty="0"/>
              <a:t> </a:t>
            </a:r>
            <a:r>
              <a:rPr lang="en-US" sz="2400" dirty="0" smtClean="0"/>
              <a:t>Subject to change!</a:t>
            </a:r>
            <a:endParaRPr lang="en-US" sz="1067" dirty="0" smtClean="0"/>
          </a:p>
          <a:p>
            <a:r>
              <a:rPr lang="en-US" sz="2400" dirty="0" smtClean="0"/>
              <a:t>Part of the </a:t>
            </a:r>
            <a:r>
              <a:rPr lang="en-US" sz="2400" dirty="0" err="1" smtClean="0"/>
              <a:t>OpenJDK</a:t>
            </a:r>
            <a:r>
              <a:rPr lang="en-US" sz="2400" dirty="0" smtClean="0"/>
              <a:t> Project Panama</a:t>
            </a:r>
          </a:p>
          <a:p>
            <a:r>
              <a:rPr lang="en-US" sz="2400" dirty="0" smtClean="0"/>
              <a:t>Licensed Under GPLv2 With </a:t>
            </a:r>
            <a:r>
              <a:rPr lang="en-US" sz="2400" dirty="0" err="1" smtClean="0"/>
              <a:t>ClassPath</a:t>
            </a:r>
            <a:r>
              <a:rPr lang="en-US" sz="2400" dirty="0" smtClean="0"/>
              <a:t> Exception</a:t>
            </a:r>
          </a:p>
          <a:p>
            <a:r>
              <a:rPr lang="en-US" sz="2400" dirty="0" smtClean="0"/>
              <a:t>Get the code here!</a:t>
            </a:r>
          </a:p>
          <a:p>
            <a:pPr lvl="1"/>
            <a:r>
              <a:rPr lang="en-US" dirty="0">
                <a:hlinkClick r:id="rId3"/>
              </a:rPr>
              <a:t>http://hg.openjdk.java.net/panama/panama</a:t>
            </a:r>
            <a:r>
              <a:rPr lang="en-US" dirty="0" smtClean="0">
                <a:hlinkClick r:id="rId3"/>
              </a:rPr>
              <a:t>/</a:t>
            </a:r>
            <a:endParaRPr lang="en-US" dirty="0" smtClean="0"/>
          </a:p>
        </p:txBody>
      </p:sp>
    </p:spTree>
    <p:extLst>
      <p:ext uri="{BB962C8B-B14F-4D97-AF65-F5344CB8AC3E}">
        <p14:creationId xmlns:p14="http://schemas.microsoft.com/office/powerpoint/2010/main" val="501589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Why Not Just Expression Trees?</a:t>
            </a:r>
            <a:endParaRPr lang="en-US" dirty="0"/>
          </a:p>
        </p:txBody>
      </p:sp>
      <p:sp>
        <p:nvSpPr>
          <p:cNvPr id="7" name="Content Placeholder 6"/>
          <p:cNvSpPr>
            <a:spLocks noGrp="1"/>
          </p:cNvSpPr>
          <p:nvPr>
            <p:ph idx="1"/>
          </p:nvPr>
        </p:nvSpPr>
        <p:spPr/>
        <p:txBody>
          <a:bodyPr/>
          <a:lstStyle/>
          <a:p>
            <a:r>
              <a:rPr lang="en-US" sz="2400" dirty="0" smtClean="0"/>
              <a:t>Reasoning about a vector computation in an element-wise fashion is great, but has a tradeoff.</a:t>
            </a:r>
          </a:p>
          <a:p>
            <a:r>
              <a:rPr lang="en-US" sz="2400" dirty="0" smtClean="0"/>
              <a:t>Control flow is </a:t>
            </a:r>
            <a:r>
              <a:rPr lang="en-US" sz="2400" dirty="0" smtClean="0"/>
              <a:t>tricky</a:t>
            </a:r>
            <a:endParaRPr lang="en-US" sz="2400" dirty="0" smtClean="0"/>
          </a:p>
          <a:p>
            <a:pPr lvl="1"/>
            <a:r>
              <a:rPr lang="en-US" sz="2000" dirty="0" smtClean="0"/>
              <a:t>Branching </a:t>
            </a:r>
            <a:r>
              <a:rPr lang="en-US" sz="2000" dirty="0" smtClean="0"/>
              <a:t>on </a:t>
            </a:r>
            <a:r>
              <a:rPr lang="en-US" sz="2000" dirty="0" smtClean="0"/>
              <a:t>element N, but N+1 doesn’t want to branch, and it’s in the same vector</a:t>
            </a:r>
            <a:r>
              <a:rPr lang="en-US" sz="2000" dirty="0" smtClean="0"/>
              <a:t>!</a:t>
            </a:r>
          </a:p>
          <a:p>
            <a:pPr lvl="1"/>
            <a:r>
              <a:rPr lang="en-US" sz="2000" dirty="0" smtClean="0"/>
              <a:t>Masking operations can help some for ternary-style branching.  TBD.</a:t>
            </a:r>
            <a:endParaRPr lang="en-US" sz="2000" dirty="0" smtClean="0"/>
          </a:p>
          <a:p>
            <a:r>
              <a:rPr lang="en-US" sz="2400" dirty="0" smtClean="0"/>
              <a:t>The Vector API remains </a:t>
            </a:r>
            <a:r>
              <a:rPr lang="en-US" sz="2400" dirty="0" smtClean="0"/>
              <a:t>important for precise control</a:t>
            </a:r>
          </a:p>
          <a:p>
            <a:r>
              <a:rPr lang="en-US" sz="2400" dirty="0" smtClean="0"/>
              <a:t>Fine-grained control with course grained data</a:t>
            </a:r>
          </a:p>
          <a:p>
            <a:r>
              <a:rPr lang="en-US" sz="2400" dirty="0" smtClean="0"/>
              <a:t>Course-grained control with fine grained data</a:t>
            </a:r>
          </a:p>
          <a:p>
            <a:pPr lvl="1"/>
            <a:endParaRPr lang="en-US" sz="2000" dirty="0"/>
          </a:p>
        </p:txBody>
      </p:sp>
      <p:sp>
        <p:nvSpPr>
          <p:cNvPr id="5" name="Slide Number Placeholder 4"/>
          <p:cNvSpPr>
            <a:spLocks noGrp="1"/>
          </p:cNvSpPr>
          <p:nvPr>
            <p:ph type="sldNum" sz="quarter" idx="4"/>
          </p:nvPr>
        </p:nvSpPr>
        <p:spPr/>
        <p:txBody>
          <a:bodyPr/>
          <a:lstStyle/>
          <a:p>
            <a:fld id="{6A174EDC-730F-0E4F-8F7E-AD594D963D71}" type="slidenum">
              <a:rPr lang="en-US" smtClean="0"/>
              <a:pPr/>
              <a:t>40</a:t>
            </a:fld>
            <a:endParaRPr lang="en-US" dirty="0"/>
          </a:p>
        </p:txBody>
      </p:sp>
    </p:spTree>
    <p:extLst>
      <p:ext uri="{BB962C8B-B14F-4D97-AF65-F5344CB8AC3E}">
        <p14:creationId xmlns:p14="http://schemas.microsoft.com/office/powerpoint/2010/main" val="33143208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Wrap Up</a:t>
            </a:r>
            <a:endParaRPr lang="en-US" dirty="0"/>
          </a:p>
        </p:txBody>
      </p:sp>
    </p:spTree>
    <p:extLst>
      <p:ext uri="{BB962C8B-B14F-4D97-AF65-F5344CB8AC3E}">
        <p14:creationId xmlns:p14="http://schemas.microsoft.com/office/powerpoint/2010/main" val="659234860"/>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to an Idiomatic Design</a:t>
            </a:r>
            <a:endParaRPr lang="en-US" dirty="0"/>
          </a:p>
        </p:txBody>
      </p:sp>
      <p:sp>
        <p:nvSpPr>
          <p:cNvPr id="3" name="Content Placeholder 2"/>
          <p:cNvSpPr>
            <a:spLocks noGrp="1"/>
          </p:cNvSpPr>
          <p:nvPr>
            <p:ph idx="1"/>
          </p:nvPr>
        </p:nvSpPr>
        <p:spPr/>
        <p:txBody>
          <a:bodyPr>
            <a:noAutofit/>
          </a:bodyPr>
          <a:lstStyle/>
          <a:p>
            <a:r>
              <a:rPr lang="en-US" sz="2400" dirty="0" smtClean="0"/>
              <a:t>Elements are (currently) boxed by the (current) nature of generics</a:t>
            </a:r>
          </a:p>
          <a:p>
            <a:pPr lvl="1"/>
            <a:r>
              <a:rPr lang="en-US" sz="2000" dirty="0" smtClean="0"/>
              <a:t>Value types can help</a:t>
            </a:r>
          </a:p>
          <a:p>
            <a:pPr lvl="1"/>
            <a:r>
              <a:rPr lang="en-US" sz="2000" dirty="0" smtClean="0"/>
              <a:t>Hand-specialization to get away from boxing</a:t>
            </a:r>
          </a:p>
          <a:p>
            <a:r>
              <a:rPr lang="en-US" sz="2400" dirty="0" smtClean="0"/>
              <a:t>Immutability is facilitated by </a:t>
            </a:r>
            <a:r>
              <a:rPr lang="en-US" sz="2400" dirty="0" smtClean="0">
                <a:latin typeface="Courier New" panose="02070309020205020404" pitchFamily="49" charset="0"/>
                <a:cs typeface="Courier New" panose="02070309020205020404" pitchFamily="49" charset="0"/>
              </a:rPr>
              <a:t>new</a:t>
            </a:r>
            <a:r>
              <a:rPr lang="en-US" sz="2400" dirty="0" smtClean="0">
                <a:cs typeface="Courier New" panose="02070309020205020404" pitchFamily="49" charset="0"/>
              </a:rPr>
              <a:t> or a constructor encapsulating it</a:t>
            </a:r>
          </a:p>
          <a:p>
            <a:pPr lvl="1"/>
            <a:r>
              <a:rPr lang="en-US" sz="2000" dirty="0" smtClean="0">
                <a:cs typeface="Courier New" panose="02070309020205020404" pitchFamily="49" charset="0"/>
              </a:rPr>
              <a:t>Escape analysis must work well at all times in the current paradigm.</a:t>
            </a:r>
          </a:p>
          <a:p>
            <a:pPr lvl="1"/>
            <a:r>
              <a:rPr lang="en-US" sz="2000" b="1" dirty="0">
                <a:cs typeface="Courier New" panose="02070309020205020404" pitchFamily="49" charset="0"/>
              </a:rPr>
              <a:t>Tight loops</a:t>
            </a:r>
            <a:r>
              <a:rPr lang="en-US" sz="2000" dirty="0">
                <a:cs typeface="Courier New" panose="02070309020205020404" pitchFamily="49" charset="0"/>
              </a:rPr>
              <a:t> + </a:t>
            </a:r>
            <a:r>
              <a:rPr lang="en-US" sz="2000" b="1" dirty="0">
                <a:cs typeface="Courier New" panose="02070309020205020404" pitchFamily="49" charset="0"/>
              </a:rPr>
              <a:t>large data sets with no escape analysis </a:t>
            </a:r>
            <a:r>
              <a:rPr lang="en-US" sz="2000" dirty="0">
                <a:cs typeface="Courier New" panose="02070309020205020404" pitchFamily="49" charset="0"/>
              </a:rPr>
              <a:t>= </a:t>
            </a:r>
            <a:r>
              <a:rPr lang="en-US" sz="2000" b="1" i="1" dirty="0">
                <a:cs typeface="Courier New" panose="02070309020205020404" pitchFamily="49" charset="0"/>
              </a:rPr>
              <a:t>a lot of garbage</a:t>
            </a:r>
            <a:r>
              <a:rPr lang="en-US" sz="2000" dirty="0" smtClean="0">
                <a:cs typeface="Courier New" panose="02070309020205020404" pitchFamily="49" charset="0"/>
              </a:rPr>
              <a:t>.</a:t>
            </a:r>
          </a:p>
          <a:p>
            <a:pPr lvl="1"/>
            <a:r>
              <a:rPr lang="en-US" sz="2000" dirty="0" smtClean="0">
                <a:cs typeface="Courier New" panose="02070309020205020404" pitchFamily="49" charset="0"/>
              </a:rPr>
              <a:t>“Optimizations-as-semantics” seems risky, but could bridge us to value types.</a:t>
            </a:r>
          </a:p>
          <a:p>
            <a:pPr lvl="0"/>
            <a:r>
              <a:rPr lang="en-US" sz="2400" dirty="0" smtClean="0">
                <a:cs typeface="Courier New" panose="02070309020205020404" pitchFamily="49" charset="0"/>
              </a:rPr>
              <a:t>“Idiomatic” is a</a:t>
            </a:r>
            <a:r>
              <a:rPr lang="en-US" sz="2400" baseline="0" dirty="0" smtClean="0">
                <a:cs typeface="Courier New" panose="02070309020205020404" pitchFamily="49" charset="0"/>
              </a:rPr>
              <a:t> moving target in Java.</a:t>
            </a:r>
          </a:p>
          <a:p>
            <a:pPr lvl="1"/>
            <a:r>
              <a:rPr lang="en-US" sz="2000" dirty="0" smtClean="0">
                <a:cs typeface="Courier New" panose="02070309020205020404" pitchFamily="49" charset="0"/>
              </a:rPr>
              <a:t>Value types will make our lives easier, but they’re not quite here yet!</a:t>
            </a:r>
          </a:p>
          <a:p>
            <a:pPr lvl="1"/>
            <a:r>
              <a:rPr lang="en-US" sz="2000" dirty="0" smtClean="0">
                <a:cs typeface="Courier New" panose="02070309020205020404" pitchFamily="49" charset="0"/>
              </a:rPr>
              <a:t>Functional idioms are becoming more common, but APIs need to be </a:t>
            </a:r>
            <a:r>
              <a:rPr lang="en-US" sz="2000" dirty="0" smtClean="0">
                <a:cs typeface="Courier New" panose="02070309020205020404" pitchFamily="49" charset="0"/>
              </a:rPr>
              <a:t>approachable</a:t>
            </a:r>
          </a:p>
          <a:p>
            <a:pPr lvl="1"/>
            <a:endParaRPr lang="en-US" dirty="0" smtClean="0">
              <a:cs typeface="Courier New" panose="02070309020205020404" pitchFamily="49" charset="0"/>
            </a:endParaRPr>
          </a:p>
        </p:txBody>
      </p:sp>
    </p:spTree>
    <p:extLst>
      <p:ext uri="{BB962C8B-B14F-4D97-AF65-F5344CB8AC3E}">
        <p14:creationId xmlns:p14="http://schemas.microsoft.com/office/powerpoint/2010/main" val="11407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Continuing Work</a:t>
            </a:r>
            <a:endParaRPr lang="en-US" dirty="0"/>
          </a:p>
        </p:txBody>
      </p:sp>
      <p:sp>
        <p:nvSpPr>
          <p:cNvPr id="7" name="Content Placeholder 6"/>
          <p:cNvSpPr>
            <a:spLocks noGrp="1"/>
          </p:cNvSpPr>
          <p:nvPr>
            <p:ph idx="1"/>
          </p:nvPr>
        </p:nvSpPr>
        <p:spPr/>
        <p:txBody>
          <a:bodyPr/>
          <a:lstStyle/>
          <a:p>
            <a:r>
              <a:rPr lang="en-US" sz="2400" dirty="0" smtClean="0"/>
              <a:t>Enhancing the baseline Vector API</a:t>
            </a:r>
          </a:p>
          <a:p>
            <a:pPr lvl="1"/>
            <a:r>
              <a:rPr lang="en-US" sz="2000" dirty="0" smtClean="0"/>
              <a:t>Removing Excessive boxing and preventing </a:t>
            </a:r>
            <a:r>
              <a:rPr lang="en-US" sz="2000" dirty="0" err="1" smtClean="0"/>
              <a:t>codegen</a:t>
            </a:r>
            <a:r>
              <a:rPr lang="en-US" sz="2000" dirty="0" smtClean="0"/>
              <a:t> </a:t>
            </a:r>
            <a:r>
              <a:rPr lang="en-US" sz="2000" dirty="0" err="1" smtClean="0"/>
              <a:t>artifacting</a:t>
            </a:r>
            <a:endParaRPr lang="en-US" sz="2000" dirty="0" smtClean="0"/>
          </a:p>
          <a:p>
            <a:pPr lvl="1"/>
            <a:r>
              <a:rPr lang="en-US" sz="2000" dirty="0" smtClean="0"/>
              <a:t>Establishing the “minimum viable” API</a:t>
            </a:r>
          </a:p>
          <a:p>
            <a:r>
              <a:rPr lang="en-US" sz="2400" dirty="0" smtClean="0"/>
              <a:t>Exploring higher order functionality more</a:t>
            </a:r>
          </a:p>
          <a:p>
            <a:pPr lvl="1"/>
            <a:r>
              <a:rPr lang="en-US" sz="2000" dirty="0" smtClean="0"/>
              <a:t>What’s the right approach?</a:t>
            </a:r>
          </a:p>
          <a:p>
            <a:pPr lvl="1"/>
            <a:r>
              <a:rPr lang="en-US" sz="2000" dirty="0" smtClean="0"/>
              <a:t>Analyzing flexibility vs code quality tradeoffs still</a:t>
            </a:r>
          </a:p>
          <a:p>
            <a:r>
              <a:rPr lang="en-US" sz="2400" dirty="0" smtClean="0"/>
              <a:t>Reporting back at </a:t>
            </a:r>
            <a:r>
              <a:rPr lang="en-US" sz="2400" dirty="0" err="1" smtClean="0"/>
              <a:t>JavaOne</a:t>
            </a:r>
            <a:r>
              <a:rPr lang="en-US" sz="2400" dirty="0" smtClean="0"/>
              <a:t>!</a:t>
            </a:r>
          </a:p>
          <a:p>
            <a:endParaRPr lang="en-US" dirty="0"/>
          </a:p>
        </p:txBody>
      </p:sp>
      <p:sp>
        <p:nvSpPr>
          <p:cNvPr id="5" name="Slide Number Placeholder 4"/>
          <p:cNvSpPr>
            <a:spLocks noGrp="1"/>
          </p:cNvSpPr>
          <p:nvPr>
            <p:ph type="sldNum" sz="quarter" idx="4"/>
          </p:nvPr>
        </p:nvSpPr>
        <p:spPr/>
        <p:txBody>
          <a:bodyPr/>
          <a:lstStyle/>
          <a:p>
            <a:fld id="{6A174EDC-730F-0E4F-8F7E-AD594D963D71}" type="slidenum">
              <a:rPr lang="en-US" smtClean="0"/>
              <a:pPr/>
              <a:t>43</a:t>
            </a:fld>
            <a:endParaRPr lang="en-US" dirty="0"/>
          </a:p>
        </p:txBody>
      </p:sp>
    </p:spTree>
    <p:extLst>
      <p:ext uri="{BB962C8B-B14F-4D97-AF65-F5344CB8AC3E}">
        <p14:creationId xmlns:p14="http://schemas.microsoft.com/office/powerpoint/2010/main" val="23781982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Interested?</a:t>
            </a:r>
            <a:endParaRPr lang="en-US" dirty="0"/>
          </a:p>
        </p:txBody>
      </p:sp>
      <p:sp>
        <p:nvSpPr>
          <p:cNvPr id="3" name="Content Placeholder 2"/>
          <p:cNvSpPr>
            <a:spLocks noGrp="1"/>
          </p:cNvSpPr>
          <p:nvPr>
            <p:ph idx="1"/>
          </p:nvPr>
        </p:nvSpPr>
        <p:spPr/>
        <p:txBody>
          <a:bodyPr>
            <a:normAutofit/>
          </a:bodyPr>
          <a:lstStyle/>
          <a:p>
            <a:r>
              <a:rPr lang="en-US" sz="2600" dirty="0" smtClean="0"/>
              <a:t>Check out the Panama Project!</a:t>
            </a:r>
          </a:p>
          <a:p>
            <a:r>
              <a:rPr lang="en-US" sz="2600" dirty="0" smtClean="0"/>
              <a:t>Discussion on panama-dev.</a:t>
            </a:r>
          </a:p>
          <a:p>
            <a:r>
              <a:rPr lang="en-US" sz="2600" dirty="0" smtClean="0">
                <a:hlinkClick r:id="rId3"/>
              </a:rPr>
              <a:t>http</a:t>
            </a:r>
            <a:r>
              <a:rPr lang="en-US" sz="2600" dirty="0">
                <a:hlinkClick r:id="rId3"/>
              </a:rPr>
              <a:t>://openjdk.java.net/projects/panama</a:t>
            </a:r>
            <a:r>
              <a:rPr lang="en-US" sz="2600" dirty="0" smtClean="0">
                <a:hlinkClick r:id="rId3"/>
              </a:rPr>
              <a:t>/</a:t>
            </a:r>
            <a:endParaRPr lang="en-US" sz="2600" dirty="0" smtClean="0"/>
          </a:p>
          <a:p>
            <a:r>
              <a:rPr lang="en-US" sz="2600" dirty="0" smtClean="0"/>
              <a:t>Vector API Code:</a:t>
            </a:r>
          </a:p>
          <a:p>
            <a:pPr lvl="1"/>
            <a:r>
              <a:rPr lang="en-US" dirty="0" err="1" smtClean="0"/>
              <a:t>jdk</a:t>
            </a:r>
            <a:r>
              <a:rPr lang="en-US" dirty="0" smtClean="0"/>
              <a:t>/test/panama/vector-</a:t>
            </a:r>
            <a:r>
              <a:rPr lang="en-US" dirty="0" err="1" smtClean="0"/>
              <a:t>api</a:t>
            </a:r>
            <a:r>
              <a:rPr lang="en-US" dirty="0" smtClean="0"/>
              <a:t>-patchable</a:t>
            </a:r>
          </a:p>
          <a:p>
            <a:r>
              <a:rPr lang="en-US" sz="2400" dirty="0"/>
              <a:t>Prototype Implementation </a:t>
            </a:r>
          </a:p>
          <a:p>
            <a:pPr lvl="1"/>
            <a:r>
              <a:rPr lang="en-US" sz="2000" dirty="0"/>
              <a:t>Runs on x86-64 ABI-compliant using AVX2</a:t>
            </a:r>
          </a:p>
          <a:p>
            <a:pPr lvl="1"/>
            <a:r>
              <a:rPr lang="en-US" sz="2000" dirty="0"/>
              <a:t>Unix-based platforms </a:t>
            </a:r>
            <a:r>
              <a:rPr lang="en-US" sz="2000" dirty="0" smtClean="0"/>
              <a:t>currently</a:t>
            </a:r>
            <a:endParaRPr lang="en-US" sz="2000" dirty="0"/>
          </a:p>
        </p:txBody>
      </p:sp>
    </p:spTree>
    <p:extLst>
      <p:ext uri="{BB962C8B-B14F-4D97-AF65-F5344CB8AC3E}">
        <p14:creationId xmlns:p14="http://schemas.microsoft.com/office/powerpoint/2010/main" val="318194232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8874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r>
              <a:rPr lang="en-US" sz="3200" dirty="0" smtClean="0"/>
              <a:t>Introduction</a:t>
            </a:r>
          </a:p>
          <a:p>
            <a:r>
              <a:rPr lang="en-US" sz="3200" dirty="0" err="1" smtClean="0"/>
              <a:t>CodeSnippets</a:t>
            </a:r>
            <a:endParaRPr lang="en-US" sz="3200" dirty="0" smtClean="0"/>
          </a:p>
          <a:p>
            <a:r>
              <a:rPr lang="en-US" sz="3200" dirty="0" smtClean="0"/>
              <a:t>Vector</a:t>
            </a:r>
            <a:r>
              <a:rPr lang="en-US" sz="3200" baseline="0" dirty="0" smtClean="0"/>
              <a:t> API Design</a:t>
            </a:r>
          </a:p>
          <a:p>
            <a:r>
              <a:rPr lang="en-US" sz="3200" baseline="0" dirty="0" smtClean="0"/>
              <a:t>Wrap Up</a:t>
            </a:r>
          </a:p>
        </p:txBody>
      </p:sp>
    </p:spTree>
    <p:extLst>
      <p:ext uri="{BB962C8B-B14F-4D97-AF65-F5344CB8AC3E}">
        <p14:creationId xmlns:p14="http://schemas.microsoft.com/office/powerpoint/2010/main" val="21480467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Vector API Project Team</a:t>
            </a:r>
            <a:endParaRPr lang="en-US" dirty="0"/>
          </a:p>
        </p:txBody>
      </p:sp>
      <p:sp>
        <p:nvSpPr>
          <p:cNvPr id="3" name="Content Placeholder 2"/>
          <p:cNvSpPr>
            <a:spLocks noGrp="1"/>
          </p:cNvSpPr>
          <p:nvPr>
            <p:ph idx="1"/>
          </p:nvPr>
        </p:nvSpPr>
        <p:spPr/>
        <p:txBody>
          <a:bodyPr>
            <a:normAutofit lnSpcReduction="10000"/>
          </a:bodyPr>
          <a:lstStyle/>
          <a:p>
            <a:r>
              <a:rPr lang="en-US" dirty="0" smtClean="0"/>
              <a:t>Oracle</a:t>
            </a:r>
          </a:p>
          <a:p>
            <a:pPr lvl="1"/>
            <a:r>
              <a:rPr lang="en-US" dirty="0" smtClean="0"/>
              <a:t>Vladimir Ivanov</a:t>
            </a:r>
          </a:p>
          <a:p>
            <a:pPr lvl="1"/>
            <a:r>
              <a:rPr lang="en-US" sz="2400" kern="1200" dirty="0" smtClean="0">
                <a:solidFill>
                  <a:schemeClr val="tx1"/>
                </a:solidFill>
                <a:effectLst/>
                <a:latin typeface="+mn-lt"/>
                <a:ea typeface="+mn-ea"/>
                <a:cs typeface="+mn-cs"/>
              </a:rPr>
              <a:t>John Rose</a:t>
            </a:r>
            <a:endParaRPr lang="en-US" dirty="0" smtClean="0"/>
          </a:p>
          <a:p>
            <a:pPr lvl="1"/>
            <a:r>
              <a:rPr lang="en-US" dirty="0" smtClean="0"/>
              <a:t>Paul Sandoz</a:t>
            </a:r>
          </a:p>
          <a:p>
            <a:r>
              <a:rPr lang="en-US" dirty="0" smtClean="0"/>
              <a:t>Intel</a:t>
            </a:r>
          </a:p>
          <a:p>
            <a:pPr lvl="1"/>
            <a:r>
              <a:rPr lang="en-US" dirty="0" smtClean="0"/>
              <a:t>Michael Berg</a:t>
            </a:r>
          </a:p>
          <a:p>
            <a:pPr lvl="1"/>
            <a:r>
              <a:rPr lang="en-US" dirty="0" smtClean="0"/>
              <a:t>Steve Dohrmann</a:t>
            </a:r>
          </a:p>
          <a:p>
            <a:pPr lvl="1"/>
            <a:r>
              <a:rPr lang="en-US" dirty="0" smtClean="0"/>
              <a:t>Ian Graves</a:t>
            </a:r>
          </a:p>
          <a:p>
            <a:pPr lvl="1"/>
            <a:r>
              <a:rPr lang="en-US" dirty="0" smtClean="0"/>
              <a:t>Shravya</a:t>
            </a:r>
            <a:r>
              <a:rPr lang="en-US" baseline="0" dirty="0" smtClean="0"/>
              <a:t> Rukmannagari</a:t>
            </a:r>
          </a:p>
          <a:p>
            <a:pPr lvl="1"/>
            <a:r>
              <a:rPr lang="en-US" baseline="0" dirty="0" smtClean="0"/>
              <a:t>Sandhya Viswanathan</a:t>
            </a:r>
          </a:p>
        </p:txBody>
      </p:sp>
    </p:spTree>
    <p:extLst>
      <p:ext uri="{BB962C8B-B14F-4D97-AF65-F5344CB8AC3E}">
        <p14:creationId xmlns:p14="http://schemas.microsoft.com/office/powerpoint/2010/main" val="16958986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Terminology</a:t>
            </a:r>
            <a:endParaRPr lang="en-US" dirty="0"/>
          </a:p>
        </p:txBody>
      </p:sp>
      <p:sp>
        <p:nvSpPr>
          <p:cNvPr id="3" name="Content Placeholder 2"/>
          <p:cNvSpPr>
            <a:spLocks noGrp="1"/>
          </p:cNvSpPr>
          <p:nvPr>
            <p:ph idx="1"/>
          </p:nvPr>
        </p:nvSpPr>
        <p:spPr/>
        <p:txBody>
          <a:bodyPr/>
          <a:lstStyle/>
          <a:p>
            <a:r>
              <a:rPr lang="en-US" dirty="0" smtClean="0"/>
              <a:t>Code Snippets:</a:t>
            </a:r>
            <a:r>
              <a:rPr lang="en-US" baseline="0" dirty="0" smtClean="0"/>
              <a:t> </a:t>
            </a:r>
          </a:p>
          <a:p>
            <a:pPr lvl="1"/>
            <a:r>
              <a:rPr lang="en-US" baseline="0" dirty="0" smtClean="0"/>
              <a:t>Encoding instructions as data in Java</a:t>
            </a:r>
          </a:p>
          <a:p>
            <a:pPr lvl="1"/>
            <a:r>
              <a:rPr lang="en-US" dirty="0"/>
              <a:t>B</a:t>
            </a:r>
            <a:r>
              <a:rPr lang="en-US" baseline="0" dirty="0" smtClean="0"/>
              <a:t>inding to </a:t>
            </a:r>
            <a:r>
              <a:rPr lang="en-US" baseline="0" dirty="0" err="1" smtClean="0"/>
              <a:t>MethodHandle</a:t>
            </a:r>
            <a:endParaRPr lang="en-US" baseline="0" dirty="0" smtClean="0"/>
          </a:p>
          <a:p>
            <a:r>
              <a:rPr lang="en-US" baseline="0" dirty="0" smtClean="0"/>
              <a:t>Vector API: </a:t>
            </a:r>
          </a:p>
          <a:p>
            <a:pPr lvl="1"/>
            <a:r>
              <a:rPr lang="en-US" baseline="0" dirty="0" smtClean="0"/>
              <a:t>API encompassing operations with vector instruction support.</a:t>
            </a:r>
          </a:p>
          <a:p>
            <a:pPr lvl="1"/>
            <a:r>
              <a:rPr lang="en-US" baseline="0" dirty="0" smtClean="0"/>
              <a:t>Implemented on top of Code Snippets.</a:t>
            </a:r>
          </a:p>
        </p:txBody>
      </p:sp>
    </p:spTree>
    <p:extLst>
      <p:ext uri="{BB962C8B-B14F-4D97-AF65-F5344CB8AC3E}">
        <p14:creationId xmlns:p14="http://schemas.microsoft.com/office/powerpoint/2010/main" val="3705631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3" name="Content Placeholder 2"/>
          <p:cNvSpPr>
            <a:spLocks noGrp="1"/>
          </p:cNvSpPr>
          <p:nvPr>
            <p:ph idx="1"/>
          </p:nvPr>
        </p:nvSpPr>
        <p:spPr/>
        <p:txBody>
          <a:bodyPr>
            <a:normAutofit/>
          </a:bodyPr>
          <a:lstStyle/>
          <a:p>
            <a:r>
              <a:rPr lang="en-US" sz="2400" dirty="0" smtClean="0"/>
              <a:t>Many</a:t>
            </a:r>
            <a:r>
              <a:rPr lang="en-US" sz="2400" baseline="0" dirty="0" smtClean="0"/>
              <a:t> popular applications benefit from data-parallel computations</a:t>
            </a:r>
          </a:p>
          <a:p>
            <a:r>
              <a:rPr lang="en-US" sz="2400" baseline="0" dirty="0" smtClean="0"/>
              <a:t>Architectural support remains opaque to the JVM developer</a:t>
            </a:r>
          </a:p>
          <a:p>
            <a:pPr lvl="0"/>
            <a:r>
              <a:rPr lang="en-US" sz="2400" dirty="0" smtClean="0"/>
              <a:t>Looking to expose “pure Java” performant solutions that map to the architecture well.</a:t>
            </a:r>
          </a:p>
          <a:p>
            <a:pPr lvl="1"/>
            <a:r>
              <a:rPr lang="en-US" sz="2000" baseline="0" dirty="0" smtClean="0"/>
              <a:t>No JNI interfacing</a:t>
            </a:r>
            <a:r>
              <a:rPr lang="en-US" sz="2000" dirty="0" smtClean="0"/>
              <a:t> – single language solutions</a:t>
            </a:r>
          </a:p>
          <a:p>
            <a:pPr lvl="1"/>
            <a:r>
              <a:rPr lang="en-US" sz="2000" dirty="0" smtClean="0"/>
              <a:t>Minimized Boilerplate</a:t>
            </a:r>
            <a:r>
              <a:rPr lang="en-US" sz="2000" baseline="0" dirty="0" smtClean="0"/>
              <a:t> – generated</a:t>
            </a:r>
            <a:r>
              <a:rPr lang="en-US" sz="2000" dirty="0" smtClean="0"/>
              <a:t> code is good quality</a:t>
            </a:r>
            <a:endParaRPr lang="en-US" sz="2000" baseline="0" dirty="0" smtClean="0"/>
          </a:p>
        </p:txBody>
      </p:sp>
    </p:spTree>
    <p:extLst>
      <p:ext uri="{BB962C8B-B14F-4D97-AF65-F5344CB8AC3E}">
        <p14:creationId xmlns:p14="http://schemas.microsoft.com/office/powerpoint/2010/main" val="3359560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Goals</a:t>
            </a:r>
            <a:endParaRPr lang="en-US" dirty="0"/>
          </a:p>
        </p:txBody>
      </p:sp>
      <p:sp>
        <p:nvSpPr>
          <p:cNvPr id="3" name="Content Placeholder 2"/>
          <p:cNvSpPr>
            <a:spLocks noGrp="1"/>
          </p:cNvSpPr>
          <p:nvPr>
            <p:ph idx="1"/>
          </p:nvPr>
        </p:nvSpPr>
        <p:spPr/>
        <p:txBody>
          <a:bodyPr>
            <a:normAutofit/>
          </a:bodyPr>
          <a:lstStyle/>
          <a:p>
            <a:r>
              <a:rPr lang="en-US" sz="2400" baseline="0" dirty="0" smtClean="0"/>
              <a:t>Expose</a:t>
            </a:r>
            <a:r>
              <a:rPr lang="en-US" sz="2400" dirty="0" smtClean="0"/>
              <a:t> d</a:t>
            </a:r>
            <a:r>
              <a:rPr lang="en-US" sz="2400" baseline="0" dirty="0" smtClean="0"/>
              <a:t>ata-parallel </a:t>
            </a:r>
            <a:r>
              <a:rPr lang="en-US" sz="2400" dirty="0"/>
              <a:t>v</a:t>
            </a:r>
            <a:r>
              <a:rPr lang="en-US" sz="2400" baseline="0" dirty="0" smtClean="0"/>
              <a:t>ector operations for developer use in Java</a:t>
            </a:r>
          </a:p>
          <a:p>
            <a:r>
              <a:rPr lang="en-US" sz="2400" baseline="0" dirty="0" smtClean="0"/>
              <a:t>Portability</a:t>
            </a:r>
            <a:r>
              <a:rPr lang="en-US" sz="2400" dirty="0" smtClean="0"/>
              <a:t> and performance</a:t>
            </a:r>
            <a:endParaRPr lang="en-US" sz="2400" baseline="0" dirty="0" smtClean="0"/>
          </a:p>
          <a:p>
            <a:r>
              <a:rPr lang="en-US" sz="2400" dirty="0" smtClean="0"/>
              <a:t>Scalability</a:t>
            </a:r>
            <a:endParaRPr lang="en-US" sz="2400" baseline="0" dirty="0" smtClean="0"/>
          </a:p>
          <a:p>
            <a:r>
              <a:rPr lang="en-US" sz="2400" baseline="0" dirty="0" smtClean="0"/>
              <a:t>Idiomatic</a:t>
            </a:r>
          </a:p>
        </p:txBody>
      </p:sp>
    </p:spTree>
    <p:extLst>
      <p:ext uri="{BB962C8B-B14F-4D97-AF65-F5344CB8AC3E}">
        <p14:creationId xmlns:p14="http://schemas.microsoft.com/office/powerpoint/2010/main" val="2503582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eme1">
  <a:themeElements>
    <a:clrScheme name="Custom 11">
      <a:dk1>
        <a:srgbClr val="000000"/>
      </a:dk1>
      <a:lt1>
        <a:srgbClr val="FFFFFF"/>
      </a:lt1>
      <a:dk2>
        <a:srgbClr val="484A4C"/>
      </a:dk2>
      <a:lt2>
        <a:srgbClr val="B4BABD"/>
      </a:lt2>
      <a:accent1>
        <a:srgbClr val="0071C5"/>
      </a:accent1>
      <a:accent2>
        <a:srgbClr val="00AEEF"/>
      </a:accent2>
      <a:accent3>
        <a:srgbClr val="004280"/>
      </a:accent3>
      <a:accent4>
        <a:srgbClr val="FFDA00"/>
      </a:accent4>
      <a:accent5>
        <a:srgbClr val="A6CE39"/>
      </a:accent5>
      <a:accent6>
        <a:srgbClr val="FDB813"/>
      </a:accent6>
      <a:hlink>
        <a:srgbClr val="004280"/>
      </a:hlink>
      <a:folHlink>
        <a:srgbClr val="06192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heme1" id="{CECFDBA6-D5AB-4FB7-9BC3-5B7D53A25F8A}" vid="{3D0192A2-52E7-4175-956A-7252CD2E964E}"/>
    </a:ext>
  </a:extLst>
</a:theme>
</file>

<file path=ppt/theme/theme2.xml><?xml version="1.0" encoding="utf-8"?>
<a:theme xmlns:a="http://schemas.openxmlformats.org/drawingml/2006/main" name="Cover 3">
  <a:themeElements>
    <a:clrScheme name="Custom 11">
      <a:dk1>
        <a:srgbClr val="000000"/>
      </a:dk1>
      <a:lt1>
        <a:srgbClr val="FFFFFF"/>
      </a:lt1>
      <a:dk2>
        <a:srgbClr val="484A4C"/>
      </a:dk2>
      <a:lt2>
        <a:srgbClr val="B4BABD"/>
      </a:lt2>
      <a:accent1>
        <a:srgbClr val="0071C5"/>
      </a:accent1>
      <a:accent2>
        <a:srgbClr val="00AEEF"/>
      </a:accent2>
      <a:accent3>
        <a:srgbClr val="004280"/>
      </a:accent3>
      <a:accent4>
        <a:srgbClr val="FFDA00"/>
      </a:accent4>
      <a:accent5>
        <a:srgbClr val="A6CE39"/>
      </a:accent5>
      <a:accent6>
        <a:srgbClr val="FDB813"/>
      </a:accent6>
      <a:hlink>
        <a:srgbClr val="004280"/>
      </a:hlink>
      <a:folHlink>
        <a:srgbClr val="06192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White Theme">
  <a:themeElements>
    <a:clrScheme name="Custom 5">
      <a:dk1>
        <a:srgbClr val="000000"/>
      </a:dk1>
      <a:lt1>
        <a:srgbClr val="FFFFFF"/>
      </a:lt1>
      <a:dk2>
        <a:srgbClr val="BFBFBF"/>
      </a:dk2>
      <a:lt2>
        <a:srgbClr val="BFBFBF"/>
      </a:lt2>
      <a:accent1>
        <a:srgbClr val="0071C5"/>
      </a:accent1>
      <a:accent2>
        <a:srgbClr val="00AEEF"/>
      </a:accent2>
      <a:accent3>
        <a:srgbClr val="004280"/>
      </a:accent3>
      <a:accent4>
        <a:srgbClr val="FFDA00"/>
      </a:accent4>
      <a:accent5>
        <a:srgbClr val="A6CE39"/>
      </a:accent5>
      <a:accent6>
        <a:srgbClr val="FDB813"/>
      </a:accent6>
      <a:hlink>
        <a:srgbClr val="004280"/>
      </a:hlink>
      <a:folHlink>
        <a:srgbClr val="00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6769</TotalTime>
  <Words>2136</Words>
  <Application>Microsoft Office PowerPoint</Application>
  <PresentationFormat>Widescreen</PresentationFormat>
  <Paragraphs>459</Paragraphs>
  <Slides>45</Slides>
  <Notes>44</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45</vt:i4>
      </vt:variant>
    </vt:vector>
  </HeadingPairs>
  <TitlesOfParts>
    <vt:vector size="55" baseType="lpstr">
      <vt:lpstr>Arial</vt:lpstr>
      <vt:lpstr>Calibri</vt:lpstr>
      <vt:lpstr>Consolas</vt:lpstr>
      <vt:lpstr>Courier New</vt:lpstr>
      <vt:lpstr>Intel Clear</vt:lpstr>
      <vt:lpstr>Verdana</vt:lpstr>
      <vt:lpstr>Wingdings</vt:lpstr>
      <vt:lpstr>Theme1</vt:lpstr>
      <vt:lpstr>Cover 3</vt:lpstr>
      <vt:lpstr>White Theme</vt:lpstr>
      <vt:lpstr>A Vector API for Java</vt:lpstr>
      <vt:lpstr>Legal Disclaimers</vt:lpstr>
      <vt:lpstr>Legal Disclaimers – Continued</vt:lpstr>
      <vt:lpstr>Code In this Presentation</vt:lpstr>
      <vt:lpstr>Overview</vt:lpstr>
      <vt:lpstr>Introduction: Vector API Project Team</vt:lpstr>
      <vt:lpstr>Terminology</vt:lpstr>
      <vt:lpstr>Motivation</vt:lpstr>
      <vt:lpstr>Project Goals</vt:lpstr>
      <vt:lpstr>Code Snippets</vt:lpstr>
      <vt:lpstr>CodeSnippets as a Substrate</vt:lpstr>
      <vt:lpstr>Implementing a Primitive</vt:lpstr>
      <vt:lpstr>Binding to Machine Instruction</vt:lpstr>
      <vt:lpstr>Checked Invocation</vt:lpstr>
      <vt:lpstr>A Small Example</vt:lpstr>
      <vt:lpstr>Small Example (cont’d)</vt:lpstr>
      <vt:lpstr>Generating C2 Code</vt:lpstr>
      <vt:lpstr>PowerPoint Presentation</vt:lpstr>
      <vt:lpstr>Performance of This Example</vt:lpstr>
      <vt:lpstr>The Vector API</vt:lpstr>
      <vt:lpstr>Java Needs an Abstraction for Vectors</vt:lpstr>
      <vt:lpstr>Vector API</vt:lpstr>
      <vt:lpstr>Structure of the API</vt:lpstr>
      <vt:lpstr>Basic Vector-Vector Functionality</vt:lpstr>
      <vt:lpstr>More Advanced…</vt:lpstr>
      <vt:lpstr>Fully Realized Expressiveness</vt:lpstr>
      <vt:lpstr>Kernel with Vector API</vt:lpstr>
      <vt:lpstr>Higher Order Components</vt:lpstr>
      <vt:lpstr>Kernel Construction</vt:lpstr>
      <vt:lpstr>f = (x,y) -&gt; (x+y) * y;</vt:lpstr>
      <vt:lpstr>Statically Typed Wrappers</vt:lpstr>
      <vt:lpstr>Quick Thoughts….</vt:lpstr>
      <vt:lpstr>Expressions Bind to Method Handles.</vt:lpstr>
      <vt:lpstr>There’s more!!</vt:lpstr>
      <vt:lpstr>Baby’s First EDSL</vt:lpstr>
      <vt:lpstr>PowerPoint Presentation</vt:lpstr>
      <vt:lpstr>PowerPoint Presentation</vt:lpstr>
      <vt:lpstr>PowerPoint Presentation</vt:lpstr>
      <vt:lpstr>PowerPoint Presentation</vt:lpstr>
      <vt:lpstr>Why Not Just Expression Trees?</vt:lpstr>
      <vt:lpstr>Wrap Up</vt:lpstr>
      <vt:lpstr>Challenges to an Idiomatic Design</vt:lpstr>
      <vt:lpstr>Continuing Work</vt:lpstr>
      <vt:lpstr>Interested?</vt:lpstr>
      <vt:lpstr>PowerPoint Presentation</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Vector APIs for Java</dc:title>
  <dc:creator>Graves, Ian L</dc:creator>
  <cp:keywords>CTPClassification=CTP_PUBLIC:VisualMarkings=</cp:keywords>
  <cp:lastModifiedBy>Graves, Ian L</cp:lastModifiedBy>
  <cp:revision>257</cp:revision>
  <dcterms:created xsi:type="dcterms:W3CDTF">2016-07-18T20:30:32Z</dcterms:created>
  <dcterms:modified xsi:type="dcterms:W3CDTF">2016-08-03T17:54:49Z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5095e618-6c51-466d-90df-4785d9edc416</vt:lpwstr>
  </property>
  <property fmtid="{D5CDD505-2E9C-101B-9397-08002B2CF9AE}" pid="3" name="CTP_TimeStamp">
    <vt:lpwstr>2016-08-03 16:07:28Z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CTP_PUBLIC</vt:lpwstr>
  </property>
</Properties>
</file>