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Default Extension="docx" ContentType="application/vnd.openxmlformats-officedocument.wordprocessingml.document"/>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1"/>
  </p:notesMasterIdLst>
  <p:handoutMasterIdLst>
    <p:handoutMasterId r:id="rId32"/>
  </p:handoutMasterIdLst>
  <p:sldIdLst>
    <p:sldId id="256" r:id="rId2"/>
    <p:sldId id="364" r:id="rId3"/>
    <p:sldId id="336" r:id="rId4"/>
    <p:sldId id="358" r:id="rId5"/>
    <p:sldId id="361" r:id="rId6"/>
    <p:sldId id="362" r:id="rId7"/>
    <p:sldId id="363" r:id="rId8"/>
    <p:sldId id="360" r:id="rId9"/>
    <p:sldId id="359" r:id="rId10"/>
    <p:sldId id="335" r:id="rId11"/>
    <p:sldId id="338" r:id="rId12"/>
    <p:sldId id="341" r:id="rId13"/>
    <p:sldId id="340" r:id="rId14"/>
    <p:sldId id="342" r:id="rId15"/>
    <p:sldId id="343" r:id="rId16"/>
    <p:sldId id="344" r:id="rId17"/>
    <p:sldId id="345" r:id="rId18"/>
    <p:sldId id="349" r:id="rId19"/>
    <p:sldId id="346" r:id="rId20"/>
    <p:sldId id="347" r:id="rId21"/>
    <p:sldId id="348" r:id="rId22"/>
    <p:sldId id="350" r:id="rId23"/>
    <p:sldId id="351" r:id="rId24"/>
    <p:sldId id="352" r:id="rId25"/>
    <p:sldId id="353" r:id="rId26"/>
    <p:sldId id="354" r:id="rId27"/>
    <p:sldId id="355" r:id="rId28"/>
    <p:sldId id="365" r:id="rId29"/>
    <p:sldId id="319" r:id="rId30"/>
  </p:sldIdLst>
  <p:sldSz cx="12188825" cy="6858000"/>
  <p:notesSz cx="6858000" cy="91440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os="3744">
          <p15:clr>
            <a:srgbClr val="A4A3A4"/>
          </p15:clr>
        </p15:guide>
        <p15:guide id="3" orient="horz" pos="960">
          <p15:clr>
            <a:srgbClr val="A4A3A4"/>
          </p15:clr>
        </p15:guide>
        <p15:guide id="4" orient="horz" pos="1248">
          <p15:clr>
            <a:srgbClr val="A4A3A4"/>
          </p15:clr>
        </p15:guide>
        <p15:guide id="5" pos="3839">
          <p15:clr>
            <a:srgbClr val="A4A3A4"/>
          </p15:clr>
        </p15:guide>
        <p15:guide id="6" pos="7343">
          <p15:clr>
            <a:srgbClr val="A4A3A4"/>
          </p15:clr>
        </p15:guide>
        <p15:guide id="7" pos="335">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232C2F"/>
    <a:srgbClr val="5F5F5F"/>
    <a:srgbClr val="BBCAD0"/>
    <a:srgbClr val="46575E"/>
    <a:srgbClr val="B0C3C8"/>
    <a:srgbClr val="8DA6B1"/>
    <a:srgbClr val="41555E"/>
    <a:srgbClr val="61808E"/>
    <a:srgbClr val="D1DBE0"/>
    <a:srgbClr val="E8EDE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70" autoAdjust="0"/>
    <p:restoredTop sz="95363" autoAdjust="0"/>
  </p:normalViewPr>
  <p:slideViewPr>
    <p:cSldViewPr snapToGrid="0">
      <p:cViewPr varScale="1">
        <p:scale>
          <a:sx n="85" d="100"/>
          <a:sy n="85" d="100"/>
        </p:scale>
        <p:origin x="-259" y="-77"/>
      </p:cViewPr>
      <p:guideLst>
        <p:guide orient="horz" pos="2160"/>
        <p:guide orient="horz" pos="3744"/>
        <p:guide orient="horz" pos="960"/>
        <p:guide orient="horz" pos="1248"/>
        <p:guide pos="3839"/>
        <p:guide pos="7343"/>
        <p:guide pos="335"/>
      </p:guideLst>
    </p:cSldViewPr>
  </p:slideViewPr>
  <p:outlineViewPr>
    <p:cViewPr>
      <p:scale>
        <a:sx n="33" d="100"/>
        <a:sy n="33" d="100"/>
      </p:scale>
      <p:origin x="0" y="19746"/>
    </p:cViewPr>
  </p:outlineViewPr>
  <p:notesTextViewPr>
    <p:cViewPr>
      <p:scale>
        <a:sx n="1" d="1"/>
        <a:sy n="1" d="1"/>
      </p:scale>
      <p:origin x="0" y="0"/>
    </p:cViewPr>
  </p:notesTextViewPr>
  <p:sorterViewPr>
    <p:cViewPr>
      <p:scale>
        <a:sx n="75" d="100"/>
        <a:sy n="75" d="100"/>
      </p:scale>
      <p:origin x="0" y="0"/>
    </p:cViewPr>
  </p:sorterViewPr>
  <p:notesViewPr>
    <p:cSldViewPr snapToGrid="0">
      <p:cViewPr varScale="1">
        <p:scale>
          <a:sx n="83" d="100"/>
          <a:sy n="83" d="100"/>
        </p:scale>
        <p:origin x="-3156"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FBE396-B3D8-4F86-A2F5-9AFCC2F80437}" type="doc">
      <dgm:prSet loTypeId="urn:microsoft.com/office/officeart/2005/8/layout/process2" loCatId="process" qsTypeId="urn:microsoft.com/office/officeart/2005/8/quickstyle/simple1" qsCatId="simple" csTypeId="urn:microsoft.com/office/officeart/2005/8/colors/accent1_2" csCatId="accent1" phldr="1"/>
      <dgm:spPr/>
    </dgm:pt>
    <dgm:pt modelId="{A7928E8C-A211-43E0-89DD-22DD3B3C6E2F}">
      <dgm:prSet phldrT="[Text]"/>
      <dgm:spPr/>
      <dgm:t>
        <a:bodyPr/>
        <a:lstStyle/>
        <a:p>
          <a:r>
            <a:rPr lang="en-US" dirty="0" smtClean="0"/>
            <a:t>EPM Automate replay</a:t>
          </a:r>
          <a:endParaRPr lang="en-US" dirty="0"/>
        </a:p>
      </dgm:t>
    </dgm:pt>
    <dgm:pt modelId="{88C33A7F-E9AC-4997-916C-97DA24AEA703}" type="parTrans" cxnId="{FD15C3A3-AD23-4118-B2E5-4E778061B9F9}">
      <dgm:prSet/>
      <dgm:spPr/>
      <dgm:t>
        <a:bodyPr/>
        <a:lstStyle/>
        <a:p>
          <a:endParaRPr lang="en-US"/>
        </a:p>
      </dgm:t>
    </dgm:pt>
    <dgm:pt modelId="{EEDA5FCF-CF63-4DDA-98ED-4FBB3644582B}" type="sibTrans" cxnId="{FD15C3A3-AD23-4118-B2E5-4E778061B9F9}">
      <dgm:prSet/>
      <dgm:spPr/>
      <dgm:t>
        <a:bodyPr/>
        <a:lstStyle/>
        <a:p>
          <a:endParaRPr lang="en-US"/>
        </a:p>
      </dgm:t>
    </dgm:pt>
    <dgm:pt modelId="{B88F79EF-2776-4AC6-BD06-A7D7CE5E1597}">
      <dgm:prSet phldrT="[Text]"/>
      <dgm:spPr/>
      <dgm:t>
        <a:bodyPr/>
        <a:lstStyle/>
        <a:p>
          <a:r>
            <a:rPr lang="en-US" dirty="0" smtClean="0"/>
            <a:t>Dev Instance</a:t>
          </a:r>
          <a:endParaRPr lang="en-US" dirty="0"/>
        </a:p>
      </dgm:t>
    </dgm:pt>
    <dgm:pt modelId="{77CA238A-4F81-4F91-8677-44534BA7AA11}" type="parTrans" cxnId="{B8A8871E-8FF8-4DB5-A08F-D10949CC6A9A}">
      <dgm:prSet/>
      <dgm:spPr/>
      <dgm:t>
        <a:bodyPr/>
        <a:lstStyle/>
        <a:p>
          <a:endParaRPr lang="en-US"/>
        </a:p>
      </dgm:t>
    </dgm:pt>
    <dgm:pt modelId="{B6F4EC9D-F20B-4469-A480-D4F5158B6D71}" type="sibTrans" cxnId="{B8A8871E-8FF8-4DB5-A08F-D10949CC6A9A}">
      <dgm:prSet/>
      <dgm:spPr/>
      <dgm:t>
        <a:bodyPr/>
        <a:lstStyle/>
        <a:p>
          <a:endParaRPr lang="en-US"/>
        </a:p>
      </dgm:t>
    </dgm:pt>
    <dgm:pt modelId="{457DE540-CE7E-470F-996B-1B89AC155BDD}">
      <dgm:prSet phldrT="[Text]"/>
      <dgm:spPr/>
      <dgm:t>
        <a:bodyPr/>
        <a:lstStyle/>
        <a:p>
          <a:r>
            <a:rPr lang="en-US" dirty="0" smtClean="0"/>
            <a:t>Performance Validation Report and Activity Report</a:t>
          </a:r>
          <a:endParaRPr lang="en-US" dirty="0"/>
        </a:p>
      </dgm:t>
    </dgm:pt>
    <dgm:pt modelId="{67B4D351-B9A8-4C30-BF2E-1AEEF76D1E65}" type="parTrans" cxnId="{51F5F7C4-3ABB-4230-B4DA-A9E8F61C4A0A}">
      <dgm:prSet/>
      <dgm:spPr/>
      <dgm:t>
        <a:bodyPr/>
        <a:lstStyle/>
        <a:p>
          <a:endParaRPr lang="en-US"/>
        </a:p>
      </dgm:t>
    </dgm:pt>
    <dgm:pt modelId="{0105BA3E-C923-4C96-9807-78A0269BA853}" type="sibTrans" cxnId="{51F5F7C4-3ABB-4230-B4DA-A9E8F61C4A0A}">
      <dgm:prSet/>
      <dgm:spPr/>
      <dgm:t>
        <a:bodyPr/>
        <a:lstStyle/>
        <a:p>
          <a:endParaRPr lang="en-US"/>
        </a:p>
      </dgm:t>
    </dgm:pt>
    <dgm:pt modelId="{41662721-73CF-4010-9788-F73FAADB311C}" type="pres">
      <dgm:prSet presAssocID="{78FBE396-B3D8-4F86-A2F5-9AFCC2F80437}" presName="linearFlow" presStyleCnt="0">
        <dgm:presLayoutVars>
          <dgm:resizeHandles val="exact"/>
        </dgm:presLayoutVars>
      </dgm:prSet>
      <dgm:spPr/>
    </dgm:pt>
    <dgm:pt modelId="{9525DA24-65E6-40C3-BB73-DE76895502D8}" type="pres">
      <dgm:prSet presAssocID="{A7928E8C-A211-43E0-89DD-22DD3B3C6E2F}" presName="node" presStyleLbl="node1" presStyleIdx="0" presStyleCnt="3">
        <dgm:presLayoutVars>
          <dgm:bulletEnabled val="1"/>
        </dgm:presLayoutVars>
      </dgm:prSet>
      <dgm:spPr/>
      <dgm:t>
        <a:bodyPr/>
        <a:lstStyle/>
        <a:p>
          <a:endParaRPr lang="en-US"/>
        </a:p>
      </dgm:t>
    </dgm:pt>
    <dgm:pt modelId="{A53A2D11-6D66-47F8-B2F3-2F014ACEE19E}" type="pres">
      <dgm:prSet presAssocID="{EEDA5FCF-CF63-4DDA-98ED-4FBB3644582B}" presName="sibTrans" presStyleLbl="sibTrans2D1" presStyleIdx="0" presStyleCnt="2"/>
      <dgm:spPr/>
      <dgm:t>
        <a:bodyPr/>
        <a:lstStyle/>
        <a:p>
          <a:endParaRPr lang="en-US"/>
        </a:p>
      </dgm:t>
    </dgm:pt>
    <dgm:pt modelId="{9A62FB9E-CF10-44AD-B3CE-06EF4A55DDAA}" type="pres">
      <dgm:prSet presAssocID="{EEDA5FCF-CF63-4DDA-98ED-4FBB3644582B}" presName="connectorText" presStyleLbl="sibTrans2D1" presStyleIdx="0" presStyleCnt="2"/>
      <dgm:spPr/>
      <dgm:t>
        <a:bodyPr/>
        <a:lstStyle/>
        <a:p>
          <a:endParaRPr lang="en-US"/>
        </a:p>
      </dgm:t>
    </dgm:pt>
    <dgm:pt modelId="{5F877B5D-B912-4968-86EF-CDA03A89288F}" type="pres">
      <dgm:prSet presAssocID="{B88F79EF-2776-4AC6-BD06-A7D7CE5E1597}" presName="node" presStyleLbl="node1" presStyleIdx="1" presStyleCnt="3">
        <dgm:presLayoutVars>
          <dgm:bulletEnabled val="1"/>
        </dgm:presLayoutVars>
      </dgm:prSet>
      <dgm:spPr/>
      <dgm:t>
        <a:bodyPr/>
        <a:lstStyle/>
        <a:p>
          <a:endParaRPr lang="en-US"/>
        </a:p>
      </dgm:t>
    </dgm:pt>
    <dgm:pt modelId="{12B2DF32-EEC1-44BD-A2A3-9FBD462BE146}" type="pres">
      <dgm:prSet presAssocID="{B6F4EC9D-F20B-4469-A480-D4F5158B6D71}" presName="sibTrans" presStyleLbl="sibTrans2D1" presStyleIdx="1" presStyleCnt="2"/>
      <dgm:spPr/>
      <dgm:t>
        <a:bodyPr/>
        <a:lstStyle/>
        <a:p>
          <a:endParaRPr lang="en-US"/>
        </a:p>
      </dgm:t>
    </dgm:pt>
    <dgm:pt modelId="{1ED6EBDB-E066-454A-A10E-93493FF689D8}" type="pres">
      <dgm:prSet presAssocID="{B6F4EC9D-F20B-4469-A480-D4F5158B6D71}" presName="connectorText" presStyleLbl="sibTrans2D1" presStyleIdx="1" presStyleCnt="2"/>
      <dgm:spPr/>
      <dgm:t>
        <a:bodyPr/>
        <a:lstStyle/>
        <a:p>
          <a:endParaRPr lang="en-US"/>
        </a:p>
      </dgm:t>
    </dgm:pt>
    <dgm:pt modelId="{966C0144-ECA5-43B0-B90D-752125F9860A}" type="pres">
      <dgm:prSet presAssocID="{457DE540-CE7E-470F-996B-1B89AC155BDD}" presName="node" presStyleLbl="node1" presStyleIdx="2" presStyleCnt="3">
        <dgm:presLayoutVars>
          <dgm:bulletEnabled val="1"/>
        </dgm:presLayoutVars>
      </dgm:prSet>
      <dgm:spPr/>
      <dgm:t>
        <a:bodyPr/>
        <a:lstStyle/>
        <a:p>
          <a:endParaRPr lang="en-US"/>
        </a:p>
      </dgm:t>
    </dgm:pt>
  </dgm:ptLst>
  <dgm:cxnLst>
    <dgm:cxn modelId="{5303BF51-220C-4D69-BAD3-9C87F04983BF}" type="presOf" srcId="{B6F4EC9D-F20B-4469-A480-D4F5158B6D71}" destId="{12B2DF32-EEC1-44BD-A2A3-9FBD462BE146}" srcOrd="0" destOrd="0" presId="urn:microsoft.com/office/officeart/2005/8/layout/process2"/>
    <dgm:cxn modelId="{801EB85F-362B-41F5-9085-AB521509F381}" type="presOf" srcId="{EEDA5FCF-CF63-4DDA-98ED-4FBB3644582B}" destId="{9A62FB9E-CF10-44AD-B3CE-06EF4A55DDAA}" srcOrd="1" destOrd="0" presId="urn:microsoft.com/office/officeart/2005/8/layout/process2"/>
    <dgm:cxn modelId="{3C8DB349-4D3D-46F0-B5F2-CCE16BDD0CE4}" type="presOf" srcId="{78FBE396-B3D8-4F86-A2F5-9AFCC2F80437}" destId="{41662721-73CF-4010-9788-F73FAADB311C}" srcOrd="0" destOrd="0" presId="urn:microsoft.com/office/officeart/2005/8/layout/process2"/>
    <dgm:cxn modelId="{5C4B69BB-D272-4FA3-9D94-BD78A24DB6AD}" type="presOf" srcId="{457DE540-CE7E-470F-996B-1B89AC155BDD}" destId="{966C0144-ECA5-43B0-B90D-752125F9860A}" srcOrd="0" destOrd="0" presId="urn:microsoft.com/office/officeart/2005/8/layout/process2"/>
    <dgm:cxn modelId="{E27575CD-D9DD-4D0F-9737-D13D7365E2C3}" type="presOf" srcId="{EEDA5FCF-CF63-4DDA-98ED-4FBB3644582B}" destId="{A53A2D11-6D66-47F8-B2F3-2F014ACEE19E}" srcOrd="0" destOrd="0" presId="urn:microsoft.com/office/officeart/2005/8/layout/process2"/>
    <dgm:cxn modelId="{4E7DFA52-4BE9-4C1A-8FD7-061C0B1DB5A5}" type="presOf" srcId="{B6F4EC9D-F20B-4469-A480-D4F5158B6D71}" destId="{1ED6EBDB-E066-454A-A10E-93493FF689D8}" srcOrd="1" destOrd="0" presId="urn:microsoft.com/office/officeart/2005/8/layout/process2"/>
    <dgm:cxn modelId="{B8A8871E-8FF8-4DB5-A08F-D10949CC6A9A}" srcId="{78FBE396-B3D8-4F86-A2F5-9AFCC2F80437}" destId="{B88F79EF-2776-4AC6-BD06-A7D7CE5E1597}" srcOrd="1" destOrd="0" parTransId="{77CA238A-4F81-4F91-8677-44534BA7AA11}" sibTransId="{B6F4EC9D-F20B-4469-A480-D4F5158B6D71}"/>
    <dgm:cxn modelId="{C521B6F8-BC20-40EC-AC7C-9F7A1DA37D81}" type="presOf" srcId="{A7928E8C-A211-43E0-89DD-22DD3B3C6E2F}" destId="{9525DA24-65E6-40C3-BB73-DE76895502D8}" srcOrd="0" destOrd="0" presId="urn:microsoft.com/office/officeart/2005/8/layout/process2"/>
    <dgm:cxn modelId="{51F5F7C4-3ABB-4230-B4DA-A9E8F61C4A0A}" srcId="{78FBE396-B3D8-4F86-A2F5-9AFCC2F80437}" destId="{457DE540-CE7E-470F-996B-1B89AC155BDD}" srcOrd="2" destOrd="0" parTransId="{67B4D351-B9A8-4C30-BF2E-1AEEF76D1E65}" sibTransId="{0105BA3E-C923-4C96-9807-78A0269BA853}"/>
    <dgm:cxn modelId="{FD15C3A3-AD23-4118-B2E5-4E778061B9F9}" srcId="{78FBE396-B3D8-4F86-A2F5-9AFCC2F80437}" destId="{A7928E8C-A211-43E0-89DD-22DD3B3C6E2F}" srcOrd="0" destOrd="0" parTransId="{88C33A7F-E9AC-4997-916C-97DA24AEA703}" sibTransId="{EEDA5FCF-CF63-4DDA-98ED-4FBB3644582B}"/>
    <dgm:cxn modelId="{3F3AF72E-003F-4F30-BB55-7BAEFA5012B9}" type="presOf" srcId="{B88F79EF-2776-4AC6-BD06-A7D7CE5E1597}" destId="{5F877B5D-B912-4968-86EF-CDA03A89288F}" srcOrd="0" destOrd="0" presId="urn:microsoft.com/office/officeart/2005/8/layout/process2"/>
    <dgm:cxn modelId="{B76910B3-767F-4B25-8C08-5BF5CEEBE0E2}" type="presParOf" srcId="{41662721-73CF-4010-9788-F73FAADB311C}" destId="{9525DA24-65E6-40C3-BB73-DE76895502D8}" srcOrd="0" destOrd="0" presId="urn:microsoft.com/office/officeart/2005/8/layout/process2"/>
    <dgm:cxn modelId="{3E89B4AF-C443-4248-B351-E754DA335228}" type="presParOf" srcId="{41662721-73CF-4010-9788-F73FAADB311C}" destId="{A53A2D11-6D66-47F8-B2F3-2F014ACEE19E}" srcOrd="1" destOrd="0" presId="urn:microsoft.com/office/officeart/2005/8/layout/process2"/>
    <dgm:cxn modelId="{D897609B-EA8E-4F9B-923B-DF9FDD0485C6}" type="presParOf" srcId="{A53A2D11-6D66-47F8-B2F3-2F014ACEE19E}" destId="{9A62FB9E-CF10-44AD-B3CE-06EF4A55DDAA}" srcOrd="0" destOrd="0" presId="urn:microsoft.com/office/officeart/2005/8/layout/process2"/>
    <dgm:cxn modelId="{9DF1D0F4-6566-4DD0-9492-C232F7A31237}" type="presParOf" srcId="{41662721-73CF-4010-9788-F73FAADB311C}" destId="{5F877B5D-B912-4968-86EF-CDA03A89288F}" srcOrd="2" destOrd="0" presId="urn:microsoft.com/office/officeart/2005/8/layout/process2"/>
    <dgm:cxn modelId="{A6EF8991-DF42-42E3-91F8-A55C67EC103B}" type="presParOf" srcId="{41662721-73CF-4010-9788-F73FAADB311C}" destId="{12B2DF32-EEC1-44BD-A2A3-9FBD462BE146}" srcOrd="3" destOrd="0" presId="urn:microsoft.com/office/officeart/2005/8/layout/process2"/>
    <dgm:cxn modelId="{74FE82C5-6934-4EAD-A5EF-062046F09BB8}" type="presParOf" srcId="{12B2DF32-EEC1-44BD-A2A3-9FBD462BE146}" destId="{1ED6EBDB-E066-454A-A10E-93493FF689D8}" srcOrd="0" destOrd="0" presId="urn:microsoft.com/office/officeart/2005/8/layout/process2"/>
    <dgm:cxn modelId="{462648C6-E1D9-4EF0-8A33-DCF870B36044}" type="presParOf" srcId="{41662721-73CF-4010-9788-F73FAADB311C}" destId="{966C0144-ECA5-43B0-B90D-752125F9860A}" srcOrd="4"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25DA24-65E6-40C3-BB73-DE76895502D8}">
      <dsp:nvSpPr>
        <dsp:cNvPr id="0" name=""/>
        <dsp:cNvSpPr/>
      </dsp:nvSpPr>
      <dsp:spPr>
        <a:xfrm>
          <a:off x="166571" y="0"/>
          <a:ext cx="2437765" cy="13543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EPM Automate replay</a:t>
          </a:r>
          <a:endParaRPr lang="en-US" sz="2200" kern="1200" dirty="0"/>
        </a:p>
      </dsp:txBody>
      <dsp:txXfrm>
        <a:off x="166571" y="0"/>
        <a:ext cx="2437765" cy="1354314"/>
      </dsp:txXfrm>
    </dsp:sp>
    <dsp:sp modelId="{A53A2D11-6D66-47F8-B2F3-2F014ACEE19E}">
      <dsp:nvSpPr>
        <dsp:cNvPr id="0" name=""/>
        <dsp:cNvSpPr/>
      </dsp:nvSpPr>
      <dsp:spPr>
        <a:xfrm rot="5400000">
          <a:off x="1131520" y="1388171"/>
          <a:ext cx="507867" cy="6094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5400000">
        <a:off x="1131520" y="1388171"/>
        <a:ext cx="507867" cy="609441"/>
      </dsp:txXfrm>
    </dsp:sp>
    <dsp:sp modelId="{5F877B5D-B912-4968-86EF-CDA03A89288F}">
      <dsp:nvSpPr>
        <dsp:cNvPr id="0" name=""/>
        <dsp:cNvSpPr/>
      </dsp:nvSpPr>
      <dsp:spPr>
        <a:xfrm>
          <a:off x="166571" y="2031471"/>
          <a:ext cx="2437765" cy="13543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Dev Instance</a:t>
          </a:r>
          <a:endParaRPr lang="en-US" sz="2200" kern="1200" dirty="0"/>
        </a:p>
      </dsp:txBody>
      <dsp:txXfrm>
        <a:off x="166571" y="2031471"/>
        <a:ext cx="2437765" cy="1354314"/>
      </dsp:txXfrm>
    </dsp:sp>
    <dsp:sp modelId="{12B2DF32-EEC1-44BD-A2A3-9FBD462BE146}">
      <dsp:nvSpPr>
        <dsp:cNvPr id="0" name=""/>
        <dsp:cNvSpPr/>
      </dsp:nvSpPr>
      <dsp:spPr>
        <a:xfrm rot="5400000">
          <a:off x="1131520" y="3419642"/>
          <a:ext cx="507867" cy="6094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5400000">
        <a:off x="1131520" y="3419642"/>
        <a:ext cx="507867" cy="609441"/>
      </dsp:txXfrm>
    </dsp:sp>
    <dsp:sp modelId="{966C0144-ECA5-43B0-B90D-752125F9860A}">
      <dsp:nvSpPr>
        <dsp:cNvPr id="0" name=""/>
        <dsp:cNvSpPr/>
      </dsp:nvSpPr>
      <dsp:spPr>
        <a:xfrm>
          <a:off x="166571" y="4062942"/>
          <a:ext cx="2437765" cy="13543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Performance Validation Report and Activity Report</a:t>
          </a:r>
          <a:endParaRPr lang="en-US" sz="2200" kern="1200" dirty="0"/>
        </a:p>
      </dsp:txBody>
      <dsp:txXfrm>
        <a:off x="166571" y="4062942"/>
        <a:ext cx="2437765" cy="1354314"/>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pPr/>
              <a:t>7/25/2017</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pPr/>
              <a:t>‹#›</a:t>
            </a:fld>
            <a:endParaRPr dirty="0"/>
          </a:p>
        </p:txBody>
      </p:sp>
    </p:spTree>
    <p:extLst>
      <p:ext uri="{BB962C8B-B14F-4D97-AF65-F5344CB8AC3E}">
        <p14:creationId xmlns="" xmlns:p14="http://schemas.microsoft.com/office/powerpoint/2010/main" val="1966811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pPr/>
              <a:t>‹#›</a:t>
            </a:fld>
            <a:endParaRPr dirty="0"/>
          </a:p>
        </p:txBody>
      </p:sp>
    </p:spTree>
    <p:extLst>
      <p:ext uri="{BB962C8B-B14F-4D97-AF65-F5344CB8AC3E}">
        <p14:creationId xmlns="" xmlns:p14="http://schemas.microsoft.com/office/powerpoint/2010/main" val="973114905"/>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chemeClr val="tx1"/>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mailto:Revrec-americasiebc_us@oracle.com"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my.oracle.com/site/fin/gfo/GlobalProcesses/cnt452504.pdf"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a:t>
            </a:fld>
            <a:endParaRPr lang="en-US" dirty="0"/>
          </a:p>
        </p:txBody>
      </p:sp>
    </p:spTree>
    <p:extLst>
      <p:ext uri="{BB962C8B-B14F-4D97-AF65-F5344CB8AC3E}">
        <p14:creationId xmlns="" xmlns:p14="http://schemas.microsoft.com/office/powerpoint/2010/main" val="4250555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10</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11</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12</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13</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14</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15</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16</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17</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18</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19</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This</a:t>
            </a:r>
            <a:r>
              <a:rPr lang="en-US" baseline="0" dirty="0" smtClean="0"/>
              <a:t> is a </a:t>
            </a:r>
            <a:r>
              <a:rPr lang="en-US" b="1" baseline="0" dirty="0" smtClean="0"/>
              <a:t>Safe Harbor Front </a:t>
            </a:r>
            <a:r>
              <a:rPr lang="en-US" baseline="0" dirty="0" smtClean="0"/>
              <a:t>slide, one of two Safe Harbor Statement slides included in this template. </a:t>
            </a:r>
          </a:p>
          <a:p>
            <a:endParaRPr lang="en-US" baseline="0" dirty="0" smtClean="0"/>
          </a:p>
          <a:p>
            <a:r>
              <a:rPr lang="en-US" dirty="0" smtClean="0"/>
              <a:t>One of the Safe Harbor slides must be used if your presentation covers material affected by Oracle’s Revenue Recognition Policy </a:t>
            </a:r>
          </a:p>
          <a:p>
            <a:endParaRPr lang="en-US" dirty="0" smtClean="0"/>
          </a:p>
          <a:p>
            <a:r>
              <a:rPr lang="en-US" dirty="0" smtClean="0"/>
              <a:t>To learn more about this policy, e-mail: </a:t>
            </a:r>
            <a:r>
              <a:rPr lang="en-US" dirty="0" smtClean="0">
                <a:hlinkClick r:id="rId3"/>
              </a:rPr>
              <a:t>Revrec-americasiebc_us@oracle.com </a:t>
            </a:r>
            <a:endParaRPr lang="en-US" dirty="0" smtClean="0"/>
          </a:p>
          <a:p>
            <a:endParaRPr lang="en-US" dirty="0" smtClean="0"/>
          </a:p>
          <a:p>
            <a:r>
              <a:rPr lang="en-US" sz="1100" kern="1200" dirty="0" smtClean="0">
                <a:latin typeface="+mn-lt"/>
                <a:ea typeface="+mn-ea"/>
                <a:cs typeface="+mn-cs"/>
              </a:rPr>
              <a:t>For internal communication, Safe Harbor Statements are not required. However, there is an applicable disclaimer (Exhibit E) that should be used, found in the Oracle Revenue Recognition Policy for Future Product Communications. Copy and paste this link into a web browser, to find out more information.  </a:t>
            </a:r>
          </a:p>
          <a:p>
            <a:endParaRPr lang="en-US" sz="1100" kern="1200" dirty="0" smtClean="0">
              <a:latin typeface="+mn-lt"/>
              <a:ea typeface="+mn-ea"/>
              <a:cs typeface="+mn-cs"/>
            </a:endParaRPr>
          </a:p>
          <a:p>
            <a:r>
              <a:rPr lang="en-US" sz="1100" u="sng" kern="1200" dirty="0" smtClean="0">
                <a:latin typeface="+mn-lt"/>
                <a:ea typeface="+mn-ea"/>
                <a:cs typeface="+mn-cs"/>
                <a:hlinkClick r:id="rId4"/>
              </a:rPr>
              <a:t>http://my.oracle.com/site/fin/gfo/GlobalProcesses/cnt452504.pdf</a:t>
            </a:r>
            <a:endParaRPr lang="en-US" sz="1100" u="sng" kern="1200" dirty="0" smtClean="0">
              <a:latin typeface="+mn-lt"/>
              <a:ea typeface="+mn-ea"/>
              <a:cs typeface="+mn-cs"/>
            </a:endParaRPr>
          </a:p>
          <a:p>
            <a:endParaRPr lang="en-US" sz="1100" u="sng" kern="1200" dirty="0" smtClean="0">
              <a:latin typeface="+mn-lt"/>
              <a:ea typeface="+mn-ea"/>
              <a:cs typeface="+mn-cs"/>
            </a:endParaRPr>
          </a:p>
          <a:p>
            <a:pPr marL="0" marR="0" indent="0" algn="l" defTabSz="914400" rtl="0" eaLnBrk="1" fontAlgn="auto" latinLnBrk="0" hangingPunct="1">
              <a:lnSpc>
                <a:spcPct val="100000"/>
              </a:lnSpc>
              <a:spcBef>
                <a:spcPts val="600"/>
              </a:spcBef>
              <a:spcAft>
                <a:spcPts val="0"/>
              </a:spcAft>
              <a:buClrTx/>
              <a:buSzTx/>
              <a:buFontTx/>
              <a:buNone/>
              <a:tabLst/>
              <a:defRPr/>
            </a:pPr>
            <a:r>
              <a:rPr lang="en-US" sz="1100" kern="1200" dirty="0" smtClean="0"/>
              <a:t>For all external communications such as press release, roadmaps, PowerPoint presentations, Safe Harbor Statements are required. You can refer to the link mentioned above to find out additional information/disclaimers required depending on your audience.</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a:t>
            </a:fld>
            <a:endParaRPr lang="en-US" dirty="0"/>
          </a:p>
        </p:txBody>
      </p:sp>
    </p:spTree>
    <p:extLst>
      <p:ext uri="{BB962C8B-B14F-4D97-AF65-F5344CB8AC3E}">
        <p14:creationId xmlns:p14="http://schemas.microsoft.com/office/powerpoint/2010/main" xmlns="" val="11312676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20</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21</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22</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23</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24</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25</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26</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27</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28</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6</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7</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8</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a:t>
            </a:fld>
            <a:endParaRPr lang="en-US" dirty="0"/>
          </a:p>
        </p:txBody>
      </p:sp>
    </p:spTree>
    <p:extLst>
      <p:ext uri="{BB962C8B-B14F-4D97-AF65-F5344CB8AC3E}">
        <p14:creationId xmlns="" xmlns:p14="http://schemas.microsoft.com/office/powerpoint/2010/main" val="29367611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3" y="3429451"/>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pic>
        <p:nvPicPr>
          <p:cNvPr id="10" name="Picture 9" descr="Oracle logo in white on red staging background"/>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6" name="Date Placeholder 5"/>
          <p:cNvSpPr>
            <a:spLocks noGrp="1"/>
          </p:cNvSpPr>
          <p:nvPr>
            <p:ph type="dt" sz="half" idx="14"/>
          </p:nvPr>
        </p:nvSpPr>
        <p:spPr/>
        <p:txBody>
          <a:bodyPr/>
          <a:lstStyle>
            <a:lvl1pPr>
              <a:defRPr>
                <a:solidFill>
                  <a:srgbClr val="5F5F5F"/>
                </a:solidFill>
              </a:defRPr>
            </a:lvl1pPr>
          </a:lstStyle>
          <a:p>
            <a:fld id="{F58637A1-2757-41E8-AD98-43E9D0558D9A}" type="datetime1">
              <a:rPr lang="en-US" smtClean="0"/>
              <a:pPr/>
              <a:t>7/25/2017</a:t>
            </a:fld>
            <a:endParaRPr lang="en-US" dirty="0"/>
          </a:p>
        </p:txBody>
      </p:sp>
      <p:sp>
        <p:nvSpPr>
          <p:cNvPr id="8" name="Footer Placeholder 7"/>
          <p:cNvSpPr>
            <a:spLocks noGrp="1"/>
          </p:cNvSpPr>
          <p:nvPr>
            <p:ph type="ftr" sz="quarter" idx="15"/>
          </p:nvPr>
        </p:nvSpPr>
        <p:spPr/>
        <p:txBody>
          <a:bodyPr/>
          <a:lstStyle>
            <a:lvl1pPr>
              <a:defRPr>
                <a:solidFill>
                  <a:srgbClr val="5F5F5F"/>
                </a:solidFill>
              </a:defRPr>
            </a:lvl1pPr>
          </a:lstStyle>
          <a:p>
            <a:r>
              <a:rPr lang="en-US" smtClean="0"/>
              <a:t>Oracle Confidential – Internal/Restricted/Highly Restricted</a:t>
            </a:r>
            <a:endParaRPr lang="en-US" dirty="0"/>
          </a:p>
        </p:txBody>
      </p:sp>
      <p:sp>
        <p:nvSpPr>
          <p:cNvPr id="16" name="TextBox 15"/>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sz="850" dirty="0" smtClean="0">
                <a:solidFill>
                  <a:srgbClr val="5F5F5F"/>
                </a:solidFill>
              </a:rPr>
              <a:t>2014</a:t>
            </a:r>
            <a:r>
              <a:rPr lang="en-US" sz="850" dirty="0" smtClean="0">
                <a:solidFill>
                  <a:srgbClr val="5F5F5F"/>
                </a:solidFill>
              </a:rPr>
              <a:t>,</a:t>
            </a:r>
            <a:r>
              <a:rPr sz="850" dirty="0" smtClean="0">
                <a:solidFill>
                  <a:srgbClr val="5F5F5F"/>
                </a:solidFill>
              </a:rPr>
              <a:t> </a:t>
            </a:r>
            <a:r>
              <a:rPr sz="850" dirty="0">
                <a:solidFill>
                  <a:srgbClr val="5F5F5F"/>
                </a:solidFill>
              </a:rPr>
              <a:t>Oracle and/or its affiliates. All rights reserved.  </a:t>
            </a:r>
            <a:r>
              <a:rPr sz="850" dirty="0" smtClean="0">
                <a:solidFill>
                  <a:srgbClr val="5F5F5F"/>
                </a:solidFill>
              </a:rPr>
              <a:t>|</a:t>
            </a:r>
            <a:endParaRPr sz="850" dirty="0">
              <a:solidFill>
                <a:srgbClr val="5F5F5F"/>
              </a:solidFill>
            </a:endParaRPr>
          </a:p>
        </p:txBody>
      </p:sp>
    </p:spTree>
    <p:extLst>
      <p:ext uri="{BB962C8B-B14F-4D97-AF65-F5344CB8AC3E}">
        <p14:creationId xmlns="" xmlns:p14="http://schemas.microsoft.com/office/powerpoint/2010/main" val="39932002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8" name="Rectangle 17" descr="Full bleed 4-color photo can be inserted here"/>
          <p:cNvSpPr/>
          <p:nvPr userDrawn="1"/>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7" name="Group 6"/>
          <p:cNvGrpSpPr/>
          <p:nvPr/>
        </p:nvGrpSpPr>
        <p:grpSpPr bwMode="gray">
          <a:xfrm>
            <a:off x="-287" y="0"/>
            <a:ext cx="12189399" cy="6858000"/>
            <a:chOff x="-287" y="0"/>
            <a:chExt cx="12189399" cy="6858000"/>
          </a:xfrm>
        </p:grpSpPr>
        <p:sp>
          <p:nvSpPr>
            <p:cNvPr id="9" name="Rectangle 8"/>
            <p:cNvSpPr/>
            <p:nvPr/>
          </p:nvSpPr>
          <p:spPr bwMode="gray">
            <a:xfrm>
              <a:off x="-287" y="0"/>
              <a:ext cx="193962"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5F5F5F"/>
                </a:solidFill>
              </a:defRPr>
            </a:lvl1pPr>
          </a:lstStyle>
          <a:p>
            <a:fld id="{28D98802-C4BE-44EF-A775-109B41689843}" type="datetime1">
              <a:rPr lang="en-US" smtClean="0"/>
              <a:pPr/>
              <a:t>7/25/2017</a:t>
            </a:fld>
            <a:endParaRPr lang="en-US" dirty="0"/>
          </a:p>
        </p:txBody>
      </p:sp>
      <p:sp>
        <p:nvSpPr>
          <p:cNvPr id="5" name="Footer Placeholder 4"/>
          <p:cNvSpPr>
            <a:spLocks noGrp="1"/>
          </p:cNvSpPr>
          <p:nvPr>
            <p:ph type="ftr" sz="quarter" idx="11"/>
          </p:nvPr>
        </p:nvSpPr>
        <p:spPr/>
        <p:txBody>
          <a:bodyPr/>
          <a:lstStyle>
            <a:lvl1pPr>
              <a:defRPr>
                <a:solidFill>
                  <a:srgbClr val="5F5F5F"/>
                </a:solidFill>
              </a:defRPr>
            </a:lvl1pPr>
          </a:lstStyle>
          <a:p>
            <a:r>
              <a:rPr lang="en-US" smtClean="0"/>
              <a:t>Oracle Confidential – Internal/Restricted/Highly Restricted</a:t>
            </a:r>
            <a:endParaRPr lang="en-US" dirty="0"/>
          </a:p>
        </p:txBody>
      </p:sp>
      <p:sp>
        <p:nvSpPr>
          <p:cNvPr id="6" name="Slide Number Placeholder 5"/>
          <p:cNvSpPr>
            <a:spLocks noGrp="1"/>
          </p:cNvSpPr>
          <p:nvPr>
            <p:ph type="sldNum" sz="quarter" idx="12"/>
          </p:nvPr>
        </p:nvSpPr>
        <p:spPr/>
        <p:txBody>
          <a:bodyPr/>
          <a:lstStyle>
            <a:lvl1pPr>
              <a:defRPr>
                <a:solidFill>
                  <a:srgbClr val="5F5F5F"/>
                </a:solidFill>
              </a:defRPr>
            </a:lvl1pPr>
          </a:lstStyle>
          <a:p>
            <a:fld id="{C51EAA63-D034-42AE-91FA-B13B9518C7BE}" type="slidenum">
              <a:rPr lang="en-US" smtClean="0"/>
              <a:pPr/>
              <a:t>‹#›</a:t>
            </a:fld>
            <a:endParaRPr lang="en-US" dirty="0"/>
          </a:p>
        </p:txBody>
      </p:sp>
      <p:pic>
        <p:nvPicPr>
          <p:cNvPr id="15" name="Picture 14"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17" name="TextBox 16"/>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sz="850" dirty="0" smtClean="0">
                <a:solidFill>
                  <a:srgbClr val="5F5F5F"/>
                </a:solidFill>
              </a:rPr>
              <a:t>2014</a:t>
            </a:r>
            <a:r>
              <a:rPr lang="en-US" sz="850" dirty="0" smtClean="0">
                <a:solidFill>
                  <a:srgbClr val="5F5F5F"/>
                </a:solidFill>
              </a:rPr>
              <a:t>,</a:t>
            </a:r>
            <a:r>
              <a:rPr sz="850" dirty="0" smtClean="0">
                <a:solidFill>
                  <a:srgbClr val="5F5F5F"/>
                </a:solidFill>
              </a:rPr>
              <a:t> </a:t>
            </a:r>
            <a:r>
              <a:rPr sz="850" dirty="0">
                <a:solidFill>
                  <a:srgbClr val="5F5F5F"/>
                </a:solidFill>
              </a:rPr>
              <a:t>Oracle and/or its affiliates. All rights reserved.  </a:t>
            </a:r>
            <a:r>
              <a:rPr sz="850" dirty="0" smtClean="0">
                <a:solidFill>
                  <a:srgbClr val="5F5F5F"/>
                </a:solidFill>
              </a:rPr>
              <a:t>|</a:t>
            </a:r>
            <a:endParaRPr sz="850" dirty="0">
              <a:solidFill>
                <a:srgbClr val="5F5F5F"/>
              </a:solidFill>
            </a:endParaRPr>
          </a:p>
        </p:txBody>
      </p:sp>
    </p:spTree>
    <p:extLst>
      <p:ext uri="{BB962C8B-B14F-4D97-AF65-F5344CB8AC3E}">
        <p14:creationId xmlns="" xmlns:p14="http://schemas.microsoft.com/office/powerpoint/2010/main"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smtClean="0"/>
              <a:t>Click to edit Master title style</a:t>
            </a:r>
            <a:endParaRPr dirty="0"/>
          </a:p>
        </p:txBody>
      </p:sp>
      <p:sp>
        <p:nvSpPr>
          <p:cNvPr id="3" name="Picture Placeholder 2"/>
          <p:cNvSpPr>
            <a:spLocks noGrp="1"/>
          </p:cNvSpPr>
          <p:nvPr>
            <p:ph type="pic" idx="1"/>
          </p:nvPr>
        </p:nvSpPr>
        <p:spPr>
          <a:xfrm>
            <a:off x="5588456" y="533400"/>
            <a:ext cx="6068558" cy="5410200"/>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4B324B-18FF-4147-BA18-D36160E9F106}"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267037058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mote Speaker Pictur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C8D6732-15F2-4802-8009-37AC693C551A}"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Picture Placeholder 15"/>
          <p:cNvSpPr>
            <a:spLocks noGrp="1"/>
          </p:cNvSpPr>
          <p:nvPr>
            <p:ph type="pic" sz="quarter" idx="14" hasCustomPrompt="1"/>
          </p:nvPr>
        </p:nvSpPr>
        <p:spPr>
          <a:xfrm>
            <a:off x="2286000" y="1828800"/>
            <a:ext cx="3474720" cy="3840480"/>
          </a:xfrm>
          <a:solidFill>
            <a:schemeClr val="bg2"/>
          </a:solid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
        <p:nvSpPr>
          <p:cNvPr id="10" name="Text Placeholder 10"/>
          <p:cNvSpPr>
            <a:spLocks noGrp="1"/>
          </p:cNvSpPr>
          <p:nvPr>
            <p:ph type="body" sz="quarter" idx="15"/>
          </p:nvPr>
        </p:nvSpPr>
        <p:spPr>
          <a:xfrm>
            <a:off x="6035040" y="1828799"/>
            <a:ext cx="5621972" cy="3840480"/>
          </a:xfrm>
        </p:spPr>
        <p:txBody>
          <a:bodyPr anchor="ctr" anchorCtr="0"/>
          <a:lstStyle>
            <a:lvl1pPr>
              <a:spcBef>
                <a:spcPts val="0"/>
              </a:spcBef>
              <a:spcAft>
                <a:spcPts val="800"/>
              </a:spcAft>
              <a:buClr>
                <a:schemeClr val="bg1"/>
              </a:buClr>
              <a:defRPr b="1"/>
            </a:lvl1pPr>
            <a:lvl2pPr marL="228600">
              <a:spcBef>
                <a:spcPts val="0"/>
              </a:spcBef>
              <a:buClr>
                <a:schemeClr val="bg1"/>
              </a:buClr>
              <a:defRPr/>
            </a:lvl2pPr>
          </a:lstStyle>
          <a:p>
            <a:pPr lvl="0"/>
            <a:r>
              <a:rPr lang="en-US" smtClean="0"/>
              <a:t>Click to edit Master text styles</a:t>
            </a:r>
          </a:p>
          <a:p>
            <a:pPr lvl="1"/>
            <a:r>
              <a:rPr lang="en-US" smtClean="0"/>
              <a:t>Second level</a:t>
            </a:r>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188907719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5B7D2015-66F5-48BA-96D8-17D36F2E0AA3}"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94509846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B4BFE1CA-6658-4197-8E4E-2C35AF1F1E72}"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Picture Placeholder 15"/>
          <p:cNvSpPr>
            <a:spLocks noGrp="1" noChangeAspect="1"/>
          </p:cNvSpPr>
          <p:nvPr>
            <p:ph type="pic" sz="quarter" idx="14" hasCustomPrompt="1"/>
          </p:nvPr>
        </p:nvSpPr>
        <p:spPr>
          <a:xfrm>
            <a:off x="531812" y="1905000"/>
            <a:ext cx="2194560" cy="3072384"/>
          </a:xfrm>
          <a:solidFill>
            <a:schemeClr val="bg2"/>
          </a:solid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Tree>
    <p:extLst>
      <p:ext uri="{BB962C8B-B14F-4D97-AF65-F5344CB8AC3E}">
        <p14:creationId xmlns="" xmlns:p14="http://schemas.microsoft.com/office/powerpoint/2010/main" val="102776685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6FBED1B2-9BE1-4BB3-AF93-47A294133177}"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52016615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cxnSp>
        <p:nvCxnSpPr>
          <p:cNvPr id="9" name="Straight Connector 8"/>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9BE9BFC2-4754-4D3F-B8B7-155C41C1ECF0}"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5337141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6246814" y="1524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947832B4-CFEF-4C48-9F00-42AED7DD8CEE}"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Content Placeholder 2"/>
          <p:cNvSpPr>
            <a:spLocks noGrp="1"/>
          </p:cNvSpPr>
          <p:nvPr>
            <p:ph sz="half" idx="13"/>
          </p:nvPr>
        </p:nvSpPr>
        <p:spPr>
          <a:xfrm>
            <a:off x="531813" y="3810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3"/>
          <p:cNvSpPr>
            <a:spLocks noGrp="1"/>
          </p:cNvSpPr>
          <p:nvPr>
            <p:ph sz="half" idx="14"/>
          </p:nvPr>
        </p:nvSpPr>
        <p:spPr>
          <a:xfrm>
            <a:off x="6246814" y="3810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12263345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C6703CB-F5F4-4371-82F0-CC855CC16EF3}"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2" name="Text Placeholder 11"/>
          <p:cNvSpPr>
            <a:spLocks noGrp="1"/>
          </p:cNvSpPr>
          <p:nvPr>
            <p:ph type="body" sz="quarter" idx="15"/>
          </p:nvPr>
        </p:nvSpPr>
        <p:spPr>
          <a:xfrm>
            <a:off x="2436811"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7" name="Text Placeholder 11"/>
          <p:cNvSpPr>
            <a:spLocks noGrp="1"/>
          </p:cNvSpPr>
          <p:nvPr>
            <p:ph type="body" sz="quarter" idx="17"/>
          </p:nvPr>
        </p:nvSpPr>
        <p:spPr>
          <a:xfrm>
            <a:off x="2436811"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8" name="Text Placeholder 11"/>
          <p:cNvSpPr>
            <a:spLocks noGrp="1"/>
          </p:cNvSpPr>
          <p:nvPr>
            <p:ph type="body" sz="quarter" idx="18"/>
          </p:nvPr>
        </p:nvSpPr>
        <p:spPr>
          <a:xfrm>
            <a:off x="8151812"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242812501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12" name="Text Placeholder 11"/>
          <p:cNvSpPr>
            <a:spLocks noGrp="1"/>
          </p:cNvSpPr>
          <p:nvPr>
            <p:ph type="body" sz="quarter" idx="15"/>
          </p:nvPr>
        </p:nvSpPr>
        <p:spPr>
          <a:xfrm>
            <a:off x="5256213" y="1524000"/>
            <a:ext cx="5486400" cy="2743200"/>
          </a:xfrm>
        </p:spPr>
        <p:txBody>
          <a:bodyPr anchor="ctr">
            <a:noAutofit/>
          </a:bodyPr>
          <a:lstStyle>
            <a:lvl1pPr marL="0" indent="0">
              <a:spcBef>
                <a:spcPts val="1200"/>
              </a:spcBef>
              <a:buFont typeface="Arial" panose="020B0604020202020204" pitchFamily="34" charset="0"/>
              <a:buNone/>
              <a:defRPr sz="28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34887D-8006-4942-961D-3944DDB3075E}"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2" name="Title 1"/>
          <p:cNvSpPr>
            <a:spLocks noGrp="1"/>
          </p:cNvSpPr>
          <p:nvPr>
            <p:ph type="title" hasCustomPrompt="1"/>
          </p:nvPr>
        </p:nvSpPr>
        <p:spPr>
          <a:xfrm>
            <a:off x="760412" y="1524000"/>
            <a:ext cx="4076700" cy="2743200"/>
          </a:xfrm>
        </p:spPr>
        <p:txBody>
          <a:bodyPr anchor="ctr"/>
          <a:lstStyle>
            <a:lvl1pPr algn="r">
              <a:defRPr sz="16600" b="1">
                <a:solidFill>
                  <a:schemeClr val="accent5"/>
                </a:solidFill>
              </a:defRPr>
            </a:lvl1pPr>
          </a:lstStyle>
          <a:p>
            <a:r>
              <a:rPr lang="en-US" dirty="0" smtClean="0"/>
              <a:t>XX</a:t>
            </a:r>
            <a:endParaRPr lang="en-US" dirty="0"/>
          </a:p>
        </p:txBody>
      </p:sp>
    </p:spTree>
    <p:extLst>
      <p:ext uri="{BB962C8B-B14F-4D97-AF65-F5344CB8AC3E}">
        <p14:creationId xmlns="" xmlns:p14="http://schemas.microsoft.com/office/powerpoint/2010/main" val="37393865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pic>
        <p:nvPicPr>
          <p:cNvPr id="9" name="Picture 8" descr="Oracle logo in white on red staging background"/>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7" name="Date Placeholder 6"/>
          <p:cNvSpPr>
            <a:spLocks noGrp="1"/>
          </p:cNvSpPr>
          <p:nvPr>
            <p:ph type="dt" sz="half" idx="10"/>
          </p:nvPr>
        </p:nvSpPr>
        <p:spPr/>
        <p:txBody>
          <a:bodyPr/>
          <a:lstStyle>
            <a:lvl1pPr>
              <a:defRPr>
                <a:solidFill>
                  <a:srgbClr val="5F5F5F"/>
                </a:solidFill>
              </a:defRPr>
            </a:lvl1pPr>
          </a:lstStyle>
          <a:p>
            <a:fld id="{8DA0FC38-0FA5-4886-ABB4-D52548B1A4EE}" type="datetime1">
              <a:rPr lang="en-US" smtClean="0"/>
              <a:pPr/>
              <a:t>7/25/2017</a:t>
            </a:fld>
            <a:endParaRPr lang="en-US" dirty="0"/>
          </a:p>
        </p:txBody>
      </p:sp>
      <p:sp>
        <p:nvSpPr>
          <p:cNvPr id="8" name="Footer Placeholder 7"/>
          <p:cNvSpPr>
            <a:spLocks noGrp="1"/>
          </p:cNvSpPr>
          <p:nvPr>
            <p:ph type="ftr" sz="quarter" idx="11"/>
          </p:nvPr>
        </p:nvSpPr>
        <p:spPr/>
        <p:txBody>
          <a:bodyPr/>
          <a:lstStyle>
            <a:lvl1pPr>
              <a:defRPr>
                <a:solidFill>
                  <a:srgbClr val="5F5F5F"/>
                </a:solidFill>
              </a:defRPr>
            </a:lvl1pPr>
          </a:lstStyle>
          <a:p>
            <a:r>
              <a:rPr lang="en-US" smtClean="0"/>
              <a:t>Oracle Confidential – Internal/Restricted/Highly Restricted</a:t>
            </a:r>
            <a:endParaRPr lang="en-US" dirty="0"/>
          </a:p>
        </p:txBody>
      </p:sp>
      <p:sp>
        <p:nvSpPr>
          <p:cNvPr id="15" name="TextBox 14"/>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sz="850" dirty="0" smtClean="0">
                <a:solidFill>
                  <a:srgbClr val="5F5F5F"/>
                </a:solidFill>
              </a:rPr>
              <a:t>2014</a:t>
            </a:r>
            <a:r>
              <a:rPr lang="en-US" sz="850" dirty="0" smtClean="0">
                <a:solidFill>
                  <a:srgbClr val="5F5F5F"/>
                </a:solidFill>
              </a:rPr>
              <a:t>,</a:t>
            </a:r>
            <a:r>
              <a:rPr sz="850" dirty="0" smtClean="0">
                <a:solidFill>
                  <a:srgbClr val="5F5F5F"/>
                </a:solidFill>
              </a:rPr>
              <a:t> </a:t>
            </a:r>
            <a:r>
              <a:rPr sz="850" dirty="0">
                <a:solidFill>
                  <a:srgbClr val="5F5F5F"/>
                </a:solidFill>
              </a:rPr>
              <a:t>Oracle and/or its affiliates. All rights reserved.  </a:t>
            </a:r>
            <a:r>
              <a:rPr sz="850" dirty="0" smtClean="0">
                <a:solidFill>
                  <a:srgbClr val="5F5F5F"/>
                </a:solidFill>
              </a:rPr>
              <a:t>|</a:t>
            </a:r>
            <a:endParaRPr sz="850" dirty="0">
              <a:solidFill>
                <a:srgbClr val="5F5F5F"/>
              </a:solidFill>
            </a:endParaRPr>
          </a:p>
        </p:txBody>
      </p:sp>
    </p:spTree>
    <p:extLst>
      <p:ext uri="{BB962C8B-B14F-4D97-AF65-F5344CB8AC3E}">
        <p14:creationId xmlns="" xmlns:p14="http://schemas.microsoft.com/office/powerpoint/2010/main" val="240415743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Date Placeholder 6"/>
          <p:cNvSpPr>
            <a:spLocks noGrp="1"/>
          </p:cNvSpPr>
          <p:nvPr>
            <p:ph type="dt" sz="half" idx="10"/>
          </p:nvPr>
        </p:nvSpPr>
        <p:spPr/>
        <p:txBody>
          <a:bodyPr/>
          <a:lstStyle/>
          <a:p>
            <a:fld id="{D9227421-3F85-42F8-BDFD-0A6C36E3C2FA}" type="datetime1">
              <a:rPr lang="en-US" smtClean="0"/>
              <a:pPr/>
              <a:t>7/25/2017</a:t>
            </a:fld>
            <a:endParaRPr dirty="0"/>
          </a:p>
        </p:txBody>
      </p:sp>
      <p:sp>
        <p:nvSpPr>
          <p:cNvPr id="8" name="Footer Placeholder 7"/>
          <p:cNvSpPr>
            <a:spLocks noGrp="1"/>
          </p:cNvSpPr>
          <p:nvPr>
            <p:ph type="ftr" sz="quarter" idx="11"/>
          </p:nvPr>
        </p:nvSpPr>
        <p:spPr/>
        <p:txBody>
          <a:bodyPr/>
          <a:lstStyle/>
          <a:p>
            <a:r>
              <a:rPr dirty="0"/>
              <a:t>Oracle Confidential – Internal/Restricted/Highly Restricted</a:t>
            </a:r>
          </a:p>
        </p:txBody>
      </p:sp>
      <p:sp>
        <p:nvSpPr>
          <p:cNvPr id="9" name="Slide Number Placeholder 8"/>
          <p:cNvSpPr>
            <a:spLocks noGrp="1"/>
          </p:cNvSpPr>
          <p:nvPr>
            <p:ph type="sldNum" sz="quarter" idx="12"/>
          </p:nvPr>
        </p:nvSpPr>
        <p:spPr/>
        <p:txBody>
          <a:bodyPr/>
          <a:lstStyle/>
          <a:p>
            <a:fld id="{C51EAA63-D034-42AE-91FA-B13B9518C7BE}" type="slidenum">
              <a:rPr/>
              <a:pPr/>
              <a:t>‹#›</a:t>
            </a:fld>
            <a:endParaRPr dirty="0"/>
          </a:p>
        </p:txBody>
      </p: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37870018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8A1F17C-4AFE-4B02-9BD6-67CB04075FF1}" type="datetime1">
              <a:rPr lang="en-US" smtClean="0"/>
              <a:pPr/>
              <a:t>7/25/2017</a:t>
            </a:fld>
            <a:endParaRPr dirty="0"/>
          </a:p>
        </p:txBody>
      </p:sp>
      <p:sp>
        <p:nvSpPr>
          <p:cNvPr id="4" name="Footer Placeholder 3"/>
          <p:cNvSpPr>
            <a:spLocks noGrp="1"/>
          </p:cNvSpPr>
          <p:nvPr>
            <p:ph type="ftr" sz="quarter" idx="11"/>
          </p:nvPr>
        </p:nvSpPr>
        <p:spPr/>
        <p:txBody>
          <a:bodyPr/>
          <a:lstStyle/>
          <a:p>
            <a:r>
              <a:rPr dirty="0"/>
              <a:t>Oracle Confidential – Internal/Restricted/Highly Restricted</a:t>
            </a:r>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333769938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10010B8-11AC-4175-BF29-EB4A3C61102F}" type="datetime1">
              <a:rPr lang="en-US" smtClean="0"/>
              <a:pPr/>
              <a:t>7/25/2017</a:t>
            </a:fld>
            <a:endParaRPr dirty="0"/>
          </a:p>
        </p:txBody>
      </p:sp>
      <p:sp>
        <p:nvSpPr>
          <p:cNvPr id="4" name="Footer Placeholder 3"/>
          <p:cNvSpPr>
            <a:spLocks noGrp="1"/>
          </p:cNvSpPr>
          <p:nvPr>
            <p:ph type="ftr" sz="quarter" idx="11"/>
          </p:nvPr>
        </p:nvSpPr>
        <p:spPr/>
        <p:txBody>
          <a:bodyPr/>
          <a:lstStyle/>
          <a:p>
            <a:r>
              <a:rPr dirty="0"/>
              <a:t>Oracle Confidential – Internal/Restricted/Highly Restricted</a:t>
            </a:r>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7" name="Title 6"/>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416362038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827CA-F831-46B0-9758-B6BAE0AF4EAB}" type="datetime1">
              <a:rPr lang="en-US" smtClean="0"/>
              <a:pPr/>
              <a:t>7/25/2017</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36082293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31662" y="1524000"/>
            <a:ext cx="777255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Placeholder 3"/>
          <p:cNvSpPr>
            <a:spLocks noGrp="1"/>
          </p:cNvSpPr>
          <p:nvPr>
            <p:ph type="body" sz="half" idx="2"/>
          </p:nvPr>
        </p:nvSpPr>
        <p:spPr>
          <a:xfrm>
            <a:off x="8777288" y="1524001"/>
            <a:ext cx="2971800"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86C7CE-9D23-4A42-845E-2EB696664727}"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345785070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bwMode="gray">
          <a:xfrm>
            <a:off x="531813" y="1524000"/>
            <a:ext cx="6095999" cy="4416725"/>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7008812" y="1524000"/>
            <a:ext cx="4648201"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BA32AB-378C-44A6-BBCB-4C90F374D0FC}"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305827476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bwMode="gray">
          <a:xfrm>
            <a:off x="531813"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87AD43-539D-4156-9FD6-437CAE9F93FE}"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6246812"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0" name="Text Placeholder 3"/>
          <p:cNvSpPr>
            <a:spLocks noGrp="1"/>
          </p:cNvSpPr>
          <p:nvPr>
            <p:ph type="body" sz="half" idx="14"/>
          </p:nvPr>
        </p:nvSpPr>
        <p:spPr>
          <a:xfrm>
            <a:off x="6246811"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90898225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cxnSp>
        <p:nvCxnSpPr>
          <p:cNvPr id="11" name="Straight Connector 10"/>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bwMode="gray">
          <a:xfrm>
            <a:off x="531813"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494F0A-3A42-4B5D-A4C2-90E38C5A7947}"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435705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0" name="Text Placeholder 3"/>
          <p:cNvSpPr>
            <a:spLocks noGrp="1"/>
          </p:cNvSpPr>
          <p:nvPr>
            <p:ph type="body" sz="half" idx="14"/>
          </p:nvPr>
        </p:nvSpPr>
        <p:spPr>
          <a:xfrm>
            <a:off x="435705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Picture Placeholder 2"/>
          <p:cNvSpPr>
            <a:spLocks noGrp="1"/>
          </p:cNvSpPr>
          <p:nvPr>
            <p:ph type="pic" idx="15"/>
          </p:nvPr>
        </p:nvSpPr>
        <p:spPr bwMode="gray">
          <a:xfrm>
            <a:off x="818229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4" name="Text Placeholder 3"/>
          <p:cNvSpPr>
            <a:spLocks noGrp="1"/>
          </p:cNvSpPr>
          <p:nvPr>
            <p:ph type="body" sz="half" idx="16"/>
          </p:nvPr>
        </p:nvSpPr>
        <p:spPr>
          <a:xfrm>
            <a:off x="818229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279085471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OS Smartphone and Tablet: Horizontal">
    <p:spTree>
      <p:nvGrpSpPr>
        <p:cNvPr id="1" name=""/>
        <p:cNvGrpSpPr/>
        <p:nvPr/>
      </p:nvGrpSpPr>
      <p:grpSpPr>
        <a:xfrm>
          <a:off x="0" y="0"/>
          <a:ext cx="0" cy="0"/>
          <a:chOff x="0" y="0"/>
          <a:chExt cx="0" cy="0"/>
        </a:xfrm>
      </p:grpSpPr>
      <p:pic>
        <p:nvPicPr>
          <p:cNvPr id="2" name="Picture 1" descr="Photos, screen captures, graphics can be inserted in a white mobile phone and tablet"/>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916717" y="1522826"/>
            <a:ext cx="6495366" cy="4567423"/>
          </a:xfrm>
          <a:prstGeom prst="rect">
            <a:avLst/>
          </a:prstGeom>
        </p:spPr>
      </p:pic>
      <p:pic>
        <p:nvPicPr>
          <p:cNvPr id="15" name="Picture 14"/>
          <p:cNvPicPr>
            <a:picLocks noChangeAspect="1"/>
          </p:cNvPicPr>
          <p:nvPr/>
        </p:nvPicPr>
        <p:blipFill rotWithShape="1">
          <a:blip r:embed="rId3" cstate="print">
            <a:extLst>
              <a:ext uri="{28A0092B-C50C-407E-A947-70E740481C1C}">
                <a14:useLocalDpi xmlns="" xmlns:a14="http://schemas.microsoft.com/office/drawing/2010/main" val="0"/>
              </a:ext>
            </a:extLst>
          </a:blip>
          <a:srcRect/>
          <a:stretch/>
        </p:blipFill>
        <p:spPr>
          <a:xfrm>
            <a:off x="1770494" y="1827861"/>
            <a:ext cx="1840875" cy="3887139"/>
          </a:xfrm>
          <a:prstGeom prst="rect">
            <a:avLst/>
          </a:prstGeom>
        </p:spPr>
      </p:pic>
      <p:sp>
        <p:nvSpPr>
          <p:cNvPr id="3" name="Picture Placeholder 2"/>
          <p:cNvSpPr>
            <a:spLocks noGrp="1"/>
          </p:cNvSpPr>
          <p:nvPr>
            <p:ph type="pic" idx="1"/>
          </p:nvPr>
        </p:nvSpPr>
        <p:spPr bwMode="gray">
          <a:xfrm>
            <a:off x="1889122" y="2364583"/>
            <a:ext cx="1618488" cy="283368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1BA0AC74-C01C-456F-BD5D-BCFFCE23EE8E}"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itle 3"/>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74544451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iOS Smartphone and Tablet: Vertical">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 xmlns:a14="http://schemas.microsoft.com/office/drawing/2010/main" val="0"/>
              </a:ext>
            </a:extLst>
          </a:blip>
          <a:srcRect r="7518"/>
          <a:stretch/>
        </p:blipFill>
        <p:spPr>
          <a:xfrm rot="5400000">
            <a:off x="5748377" y="1113567"/>
            <a:ext cx="6007047" cy="4567423"/>
          </a:xfrm>
          <a:prstGeom prst="rect">
            <a:avLst/>
          </a:prstGeom>
        </p:spPr>
      </p:pic>
      <p:sp>
        <p:nvSpPr>
          <p:cNvPr id="2" name="Title 1"/>
          <p:cNvSpPr>
            <a:spLocks noGrp="1"/>
          </p:cNvSpPr>
          <p:nvPr>
            <p:ph type="title"/>
          </p:nvPr>
        </p:nvSpPr>
        <p:spPr>
          <a:xfrm>
            <a:off x="531811" y="406400"/>
            <a:ext cx="5943600" cy="889000"/>
          </a:xfrm>
        </p:spPr>
        <p:txBody>
          <a:bodyPr anchor="b"/>
          <a:lstStyle>
            <a:lvl1pPr algn="l">
              <a:defRPr sz="3600" b="0"/>
            </a:lvl1p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C447B5AF-1809-4D52-BE60-78F570C83F44}"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6747673" y="1013144"/>
            <a:ext cx="3962137" cy="5252348"/>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13" name="Picture 12" descr="Photos, screen captures, graphics can be inserted in a white mobile phone and tablet"/>
          <p:cNvPicPr>
            <a:picLocks noChangeAspect="1"/>
          </p:cNvPicPr>
          <p:nvPr/>
        </p:nvPicPr>
        <p:blipFill rotWithShape="1">
          <a:blip r:embed="rId3" cstate="print">
            <a:extLst>
              <a:ext uri="{28A0092B-C50C-407E-A947-70E740481C1C}">
                <a14:useLocalDpi xmlns="" xmlns:a14="http://schemas.microsoft.com/office/drawing/2010/main" val="0"/>
              </a:ext>
            </a:extLst>
          </a:blip>
          <a:srcRect/>
          <a:stretch/>
        </p:blipFill>
        <p:spPr>
          <a:xfrm>
            <a:off x="3960812" y="1905000"/>
            <a:ext cx="1840875" cy="3887139"/>
          </a:xfrm>
          <a:prstGeom prst="rect">
            <a:avLst/>
          </a:prstGeom>
        </p:spPr>
      </p:pic>
      <p:sp>
        <p:nvSpPr>
          <p:cNvPr id="14" name="Picture Placeholder 2"/>
          <p:cNvSpPr>
            <a:spLocks noGrp="1"/>
          </p:cNvSpPr>
          <p:nvPr>
            <p:ph type="pic" idx="1"/>
          </p:nvPr>
        </p:nvSpPr>
        <p:spPr bwMode="gray">
          <a:xfrm>
            <a:off x="4079443" y="2448864"/>
            <a:ext cx="1618488" cy="2834640"/>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 xmlns:p14="http://schemas.microsoft.com/office/powerpoint/2010/main" val="272063404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0" name="Rectangle 9" descr="Full slide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96012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2" y="2286000"/>
            <a:ext cx="9601200"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96012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pic>
        <p:nvPicPr>
          <p:cNvPr id="12" name="Picture 11"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7" name="Date Placeholder 6"/>
          <p:cNvSpPr>
            <a:spLocks noGrp="1"/>
          </p:cNvSpPr>
          <p:nvPr>
            <p:ph type="dt" sz="half" idx="14"/>
          </p:nvPr>
        </p:nvSpPr>
        <p:spPr/>
        <p:txBody>
          <a:bodyPr/>
          <a:lstStyle>
            <a:lvl1pPr>
              <a:defRPr>
                <a:solidFill>
                  <a:schemeClr val="tx1"/>
                </a:solidFill>
              </a:defRPr>
            </a:lvl1pPr>
          </a:lstStyle>
          <a:p>
            <a:fld id="{4C505D5A-B256-44E1-AC96-C2C7474C5D8D}" type="datetime1">
              <a:rPr lang="en-US" smtClean="0"/>
              <a:pPr/>
              <a:t>7/25/2017</a:t>
            </a:fld>
            <a:endParaRPr lang="en-US" dirty="0"/>
          </a:p>
        </p:txBody>
      </p:sp>
      <p:sp>
        <p:nvSpPr>
          <p:cNvPr id="8" name="Footer Placeholder 7"/>
          <p:cNvSpPr>
            <a:spLocks noGrp="1"/>
          </p:cNvSpPr>
          <p:nvPr>
            <p:ph type="ftr" sz="quarter" idx="15"/>
          </p:nvPr>
        </p:nvSpPr>
        <p:spPr/>
        <p:txBody>
          <a:bodyPr/>
          <a:lstStyle>
            <a:lvl1pPr>
              <a:defRPr>
                <a:solidFill>
                  <a:schemeClr val="tx1"/>
                </a:solidFill>
              </a:defRPr>
            </a:lvl1pPr>
          </a:lstStyle>
          <a:p>
            <a:r>
              <a:rPr lang="en-US" smtClean="0"/>
              <a:t>Oracle Confidential – Internal/Restricted/Highly Restricted</a:t>
            </a:r>
            <a:endParaRPr lang="en-US" dirty="0"/>
          </a:p>
        </p:txBody>
      </p:sp>
      <p:sp>
        <p:nvSpPr>
          <p:cNvPr id="14" name="TextBox 13"/>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sz="850" dirty="0" smtClean="0">
                <a:solidFill>
                  <a:schemeClr val="tx1"/>
                </a:solidFill>
              </a:rPr>
              <a:t>2014</a:t>
            </a:r>
            <a:r>
              <a:rPr lang="en-US" sz="850" dirty="0" smtClean="0">
                <a:solidFill>
                  <a:schemeClr val="tx1"/>
                </a:solidFill>
              </a:rPr>
              <a:t>,</a:t>
            </a:r>
            <a:r>
              <a:rPr sz="850" dirty="0" smtClean="0">
                <a:solidFill>
                  <a:schemeClr val="tx1"/>
                </a:solidFill>
              </a:rPr>
              <a:t> </a:t>
            </a:r>
            <a:r>
              <a:rPr sz="850" dirty="0">
                <a:solidFill>
                  <a:schemeClr val="tx1"/>
                </a:solidFill>
              </a:rPr>
              <a:t>Oracle and/or its affiliates. All rights reserved.  </a:t>
            </a:r>
            <a:r>
              <a:rPr sz="850" dirty="0" smtClean="0">
                <a:solidFill>
                  <a:schemeClr val="tx1"/>
                </a:solidFill>
              </a:rPr>
              <a:t>|</a:t>
            </a:r>
            <a:endParaRPr sz="850" dirty="0">
              <a:solidFill>
                <a:schemeClr val="tx1"/>
              </a:solidFill>
            </a:endParaRPr>
          </a:p>
        </p:txBody>
      </p:sp>
    </p:spTree>
    <p:extLst>
      <p:ext uri="{BB962C8B-B14F-4D97-AF65-F5344CB8AC3E}">
        <p14:creationId xmlns="" xmlns:p14="http://schemas.microsoft.com/office/powerpoint/2010/main" val="26878214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1786728" y="2011145"/>
            <a:ext cx="1819656" cy="3522853"/>
          </a:xfrm>
          <a:prstGeom prst="rect">
            <a:avLst/>
          </a:prstGeom>
        </p:spPr>
      </p:pic>
      <p:pic>
        <p:nvPicPr>
          <p:cNvPr id="11" name="Picture 10" descr="Photos, screen captures, graphics can be inserted in a white mobile phone and tablet"/>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a:xfrm>
            <a:off x="4241990" y="1585322"/>
            <a:ext cx="5829300" cy="4107283"/>
          </a:xfrm>
          <a:prstGeom prst="rect">
            <a:avLst/>
          </a:prstGeom>
        </p:spPr>
      </p:pic>
      <p:sp>
        <p:nvSpPr>
          <p:cNvPr id="3" name="Picture Placeholder 2"/>
          <p:cNvSpPr>
            <a:spLocks noGrp="1"/>
          </p:cNvSpPr>
          <p:nvPr>
            <p:ph type="pic" idx="1"/>
          </p:nvPr>
        </p:nvSpPr>
        <p:spPr bwMode="gray">
          <a:xfrm>
            <a:off x="1910171" y="2364583"/>
            <a:ext cx="1572768" cy="283368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1A2474AE-A74B-49A7-B5B1-A400C0D62D32}"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4532312" y="1975104"/>
            <a:ext cx="5248656" cy="3328416"/>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itle 3"/>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362906812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pic>
        <p:nvPicPr>
          <p:cNvPr id="21" name="Picture 20"/>
          <p:cNvPicPr>
            <a:picLocks noChangeAspect="1"/>
          </p:cNvPicPr>
          <p:nvPr userDrawn="1"/>
        </p:nvPicPr>
        <p:blipFill rotWithShape="1">
          <a:blip r:embed="rId2" cstate="print">
            <a:extLst>
              <a:ext uri="{28A0092B-C50C-407E-A947-70E740481C1C}">
                <a14:useLocalDpi xmlns="" xmlns:a14="http://schemas.microsoft.com/office/drawing/2010/main" val="0"/>
              </a:ext>
            </a:extLst>
          </a:blip>
          <a:srcRect r="2901"/>
          <a:stretch/>
        </p:blipFill>
        <p:spPr>
          <a:xfrm rot="5400000">
            <a:off x="5891726" y="1502667"/>
            <a:ext cx="5674025" cy="4117325"/>
          </a:xfrm>
          <a:prstGeom prst="rect">
            <a:avLst/>
          </a:prstGeom>
        </p:spPr>
      </p:pic>
      <p:sp>
        <p:nvSpPr>
          <p:cNvPr id="2" name="Title 1"/>
          <p:cNvSpPr>
            <a:spLocks noGrp="1"/>
          </p:cNvSpPr>
          <p:nvPr>
            <p:ph type="title"/>
          </p:nvPr>
        </p:nvSpPr>
        <p:spPr>
          <a:xfrm>
            <a:off x="531811" y="406400"/>
            <a:ext cx="5943600" cy="889000"/>
          </a:xfrm>
        </p:spPr>
        <p:txBody>
          <a:bodyPr anchor="b"/>
          <a:lstStyle>
            <a:lvl1pPr algn="l">
              <a:defRPr sz="3600" b="0"/>
            </a:lvl1p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4B767A9A-D0AC-47FB-851D-810FC45BAB35}" type="datetime1">
              <a:rPr lang="en-US" smtClean="0"/>
              <a:pPr/>
              <a:t>7/25/2017</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7061703" y="1013144"/>
            <a:ext cx="3313567" cy="5252348"/>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19" name="Picture 18" descr="Photos, screen captures, graphics can be inserted in a white mobile phone and tablet"/>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a:xfrm>
            <a:off x="3969956" y="2096382"/>
            <a:ext cx="1819656" cy="3522853"/>
          </a:xfrm>
          <a:prstGeom prst="rect">
            <a:avLst/>
          </a:prstGeom>
        </p:spPr>
      </p:pic>
      <p:sp>
        <p:nvSpPr>
          <p:cNvPr id="20" name="Picture Placeholder 2"/>
          <p:cNvSpPr>
            <a:spLocks noGrp="1"/>
          </p:cNvSpPr>
          <p:nvPr>
            <p:ph type="pic" idx="1"/>
          </p:nvPr>
        </p:nvSpPr>
        <p:spPr bwMode="gray">
          <a:xfrm>
            <a:off x="4093399" y="2449820"/>
            <a:ext cx="1572768" cy="283368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 xmlns:p14="http://schemas.microsoft.com/office/powerpoint/2010/main" val="39645925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descr="A large metric, brief statement, and 4-color photo can be includ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2" name="Group 1"/>
          <p:cNvGrpSpPr/>
          <p:nvPr/>
        </p:nvGrpSpPr>
        <p:grpSpPr>
          <a:xfrm>
            <a:off x="0" y="0"/>
            <a:ext cx="12189399" cy="6858000"/>
            <a:chOff x="-287" y="0"/>
            <a:chExt cx="12189399" cy="6858000"/>
          </a:xfrm>
        </p:grpSpPr>
        <p:sp>
          <p:nvSpPr>
            <p:cNvPr id="10" name="Rectangle 9"/>
            <p:cNvSpPr/>
            <p:nvPr/>
          </p:nvSpPr>
          <p:spPr bwMode="gray">
            <a:xfrm>
              <a:off x="-287" y="0"/>
              <a:ext cx="193962"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11995151" y="5854"/>
              <a:ext cx="193960"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6400800"/>
              <a:ext cx="12189396"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3" name="Rectangle 12"/>
            <p:cNvSpPr/>
            <p:nvPr/>
          </p:nvSpPr>
          <p:spPr bwMode="gray">
            <a:xfrm>
              <a:off x="-286" y="0"/>
              <a:ext cx="12189398" cy="192024"/>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5" name="Date Placeholder 4"/>
          <p:cNvSpPr>
            <a:spLocks noGrp="1"/>
          </p:cNvSpPr>
          <p:nvPr>
            <p:ph type="dt" sz="half" idx="10"/>
          </p:nvPr>
        </p:nvSpPr>
        <p:spPr/>
        <p:txBody>
          <a:bodyPr/>
          <a:lstStyle>
            <a:lvl1pPr>
              <a:defRPr>
                <a:solidFill>
                  <a:srgbClr val="5F5F5F"/>
                </a:solidFill>
              </a:defRPr>
            </a:lvl1pPr>
          </a:lstStyle>
          <a:p>
            <a:fld id="{4ADD7E43-24FB-40CC-971F-1AFB4F96D58C}" type="datetime1">
              <a:rPr lang="en-US" smtClean="0"/>
              <a:pPr/>
              <a:t>7/25/2017</a:t>
            </a:fld>
            <a:endParaRPr lang="en-US" dirty="0"/>
          </a:p>
        </p:txBody>
      </p:sp>
      <p:sp>
        <p:nvSpPr>
          <p:cNvPr id="6" name="Footer Placeholder 5"/>
          <p:cNvSpPr>
            <a:spLocks noGrp="1"/>
          </p:cNvSpPr>
          <p:nvPr>
            <p:ph type="ftr" sz="quarter" idx="11"/>
          </p:nvPr>
        </p:nvSpPr>
        <p:spPr/>
        <p:txBody>
          <a:bodyPr/>
          <a:lstStyle>
            <a:lvl1pPr>
              <a:defRPr>
                <a:solidFill>
                  <a:srgbClr val="5F5F5F"/>
                </a:solidFill>
              </a:defRPr>
            </a:lvl1pPr>
          </a:lstStyle>
          <a:p>
            <a:r>
              <a:rPr lang="en-US" smtClean="0"/>
              <a:t>Oracle Confidential – Internal/Restricted/Highly Restricted</a:t>
            </a:r>
            <a:endParaRPr lang="en-US" dirty="0"/>
          </a:p>
        </p:txBody>
      </p:sp>
      <p:sp>
        <p:nvSpPr>
          <p:cNvPr id="7" name="Slide Number Placeholder 6"/>
          <p:cNvSpPr>
            <a:spLocks noGrp="1"/>
          </p:cNvSpPr>
          <p:nvPr>
            <p:ph type="sldNum" sz="quarter" idx="12"/>
          </p:nvPr>
        </p:nvSpPr>
        <p:spPr/>
        <p:txBody>
          <a:bodyPr/>
          <a:lstStyle>
            <a:lvl1pPr>
              <a:defRPr>
                <a:solidFill>
                  <a:srgbClr val="5F5F5F"/>
                </a:solidFill>
              </a:defRPr>
            </a:lvl1pPr>
          </a:lstStyle>
          <a:p>
            <a:fld id="{C51EAA63-D034-42AE-91FA-B13B9518C7BE}" type="slidenum">
              <a:rPr lang="en-US" smtClean="0"/>
              <a:pPr/>
              <a:t>‹#›</a:t>
            </a:fld>
            <a:endParaRPr lang="en-US" dirty="0"/>
          </a:p>
        </p:txBody>
      </p:sp>
      <p:sp>
        <p:nvSpPr>
          <p:cNvPr id="22" name="Text Placeholder 12"/>
          <p:cNvSpPr>
            <a:spLocks noGrp="1"/>
          </p:cNvSpPr>
          <p:nvPr>
            <p:ph type="body" sz="quarter" idx="13" hasCustomPrompt="1"/>
          </p:nvPr>
        </p:nvSpPr>
        <p:spPr>
          <a:xfrm>
            <a:off x="760412" y="2666999"/>
            <a:ext cx="50292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sp>
        <p:nvSpPr>
          <p:cNvPr id="3" name="Title 2"/>
          <p:cNvSpPr>
            <a:spLocks noGrp="1"/>
          </p:cNvSpPr>
          <p:nvPr>
            <p:ph type="title" hasCustomPrompt="1"/>
          </p:nvPr>
        </p:nvSpPr>
        <p:spPr>
          <a:xfrm>
            <a:off x="760412" y="609600"/>
            <a:ext cx="5029200" cy="2044700"/>
          </a:xfrm>
        </p:spPr>
        <p:txBody>
          <a:bodyPr/>
          <a:lstStyle>
            <a:lvl1pPr>
              <a:defRPr sz="13800" b="1"/>
            </a:lvl1pPr>
          </a:lstStyle>
          <a:p>
            <a:r>
              <a:rPr lang="en-US" dirty="0" smtClean="0"/>
              <a:t>XX</a:t>
            </a:r>
            <a:endParaRPr lang="en-US" dirty="0"/>
          </a:p>
        </p:txBody>
      </p:sp>
      <p:pic>
        <p:nvPicPr>
          <p:cNvPr id="15" name="Picture 14"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19" name="TextBox 18"/>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sz="850" dirty="0" smtClean="0">
                <a:solidFill>
                  <a:srgbClr val="5F5F5F"/>
                </a:solidFill>
              </a:rPr>
              <a:t>2014</a:t>
            </a:r>
            <a:r>
              <a:rPr lang="en-US" sz="850" dirty="0" smtClean="0">
                <a:solidFill>
                  <a:srgbClr val="5F5F5F"/>
                </a:solidFill>
              </a:rPr>
              <a:t>,</a:t>
            </a:r>
            <a:r>
              <a:rPr sz="850" dirty="0" smtClean="0">
                <a:solidFill>
                  <a:srgbClr val="5F5F5F"/>
                </a:solidFill>
              </a:rPr>
              <a:t> </a:t>
            </a:r>
            <a:r>
              <a:rPr sz="850" dirty="0">
                <a:solidFill>
                  <a:srgbClr val="5F5F5F"/>
                </a:solidFill>
              </a:rPr>
              <a:t>Oracle and/or its affiliates. All rights reserved.  </a:t>
            </a:r>
            <a:r>
              <a:rPr sz="850" dirty="0" smtClean="0">
                <a:solidFill>
                  <a:srgbClr val="5F5F5F"/>
                </a:solidFill>
              </a:rPr>
              <a:t>|</a:t>
            </a:r>
            <a:endParaRPr sz="850" dirty="0">
              <a:solidFill>
                <a:srgbClr val="5F5F5F"/>
              </a:solidFill>
            </a:endParaRPr>
          </a:p>
        </p:txBody>
      </p:sp>
    </p:spTree>
    <p:extLst>
      <p:ext uri="{BB962C8B-B14F-4D97-AF65-F5344CB8AC3E}">
        <p14:creationId xmlns="" xmlns:p14="http://schemas.microsoft.com/office/powerpoint/2010/main" val="13818175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ACD4C6-5F02-4E1D-8860-E571DA6DFE1F}" type="datetime1">
              <a:rPr lang="en-US" smtClean="0"/>
              <a:pPr/>
              <a:t>7/25/2017</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 xmlns:p14="http://schemas.microsoft.com/office/powerpoint/2010/main" val="259788944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134E1-025A-423B-B455-DC3D3A91EDB9}" type="datetime1">
              <a:rPr lang="en-US" smtClean="0"/>
              <a:pPr/>
              <a:t>7/25/2017</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 xmlns:p14="http://schemas.microsoft.com/office/powerpoint/2010/main" val="235887190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214A5B-588F-4C90-9D20-DD3B4D6AC865}" type="datetime1">
              <a:rPr lang="en-US" smtClean="0"/>
              <a:pPr/>
              <a:t>7/25/2017</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grpSp>
        <p:nvGrpSpPr>
          <p:cNvPr id="3093" name="Group 3092" descr="&quot;Hardware and Software Engineered to work together&quot; tagline in red and black"/>
          <p:cNvGrpSpPr/>
          <p:nvPr userDrawn="1"/>
        </p:nvGrpSpPr>
        <p:grpSpPr bwMode="gray">
          <a:xfrm>
            <a:off x="3263901" y="2743200"/>
            <a:ext cx="5668962" cy="1081088"/>
            <a:chOff x="3263901" y="1227138"/>
            <a:chExt cx="5668962" cy="1081088"/>
          </a:xfrm>
        </p:grpSpPr>
        <p:sp>
          <p:nvSpPr>
            <p:cNvPr id="8" name="Rectangle 5"/>
            <p:cNvSpPr>
              <a:spLocks noChangeArrowheads="1"/>
            </p:cNvSpPr>
            <p:nvPr/>
          </p:nvSpPr>
          <p:spPr bwMode="gray">
            <a:xfrm>
              <a:off x="3997326" y="1855788"/>
              <a:ext cx="73025" cy="5080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 name="Freeform 6"/>
            <p:cNvSpPr>
              <a:spLocks noEditPoints="1"/>
            </p:cNvSpPr>
            <p:nvPr/>
          </p:nvSpPr>
          <p:spPr bwMode="gray">
            <a:xfrm>
              <a:off x="4835526" y="1362075"/>
              <a:ext cx="238125" cy="317500"/>
            </a:xfrm>
            <a:custGeom>
              <a:avLst/>
              <a:gdLst>
                <a:gd name="T0" fmla="*/ 29 w 29"/>
                <a:gd name="T1" fmla="*/ 30 h 38"/>
                <a:gd name="T2" fmla="*/ 29 w 29"/>
                <a:gd name="T3" fmla="*/ 37 h 38"/>
                <a:gd name="T4" fmla="*/ 20 w 29"/>
                <a:gd name="T5" fmla="*/ 37 h 38"/>
                <a:gd name="T6" fmla="*/ 19 w 29"/>
                <a:gd name="T7" fmla="*/ 32 h 38"/>
                <a:gd name="T8" fmla="*/ 19 w 29"/>
                <a:gd name="T9" fmla="*/ 32 h 38"/>
                <a:gd name="T10" fmla="*/ 10 w 29"/>
                <a:gd name="T11" fmla="*/ 38 h 38"/>
                <a:gd name="T12" fmla="*/ 0 w 29"/>
                <a:gd name="T13" fmla="*/ 26 h 38"/>
                <a:gd name="T14" fmla="*/ 19 w 29"/>
                <a:gd name="T15" fmla="*/ 13 h 38"/>
                <a:gd name="T16" fmla="*/ 19 w 29"/>
                <a:gd name="T17" fmla="*/ 11 h 38"/>
                <a:gd name="T18" fmla="*/ 15 w 29"/>
                <a:gd name="T19" fmla="*/ 5 h 38"/>
                <a:gd name="T20" fmla="*/ 11 w 29"/>
                <a:gd name="T21" fmla="*/ 11 h 38"/>
                <a:gd name="T22" fmla="*/ 1 w 29"/>
                <a:gd name="T23" fmla="*/ 11 h 38"/>
                <a:gd name="T24" fmla="*/ 5 w 29"/>
                <a:gd name="T25" fmla="*/ 2 h 38"/>
                <a:gd name="T26" fmla="*/ 14 w 29"/>
                <a:gd name="T27" fmla="*/ 0 h 38"/>
                <a:gd name="T28" fmla="*/ 29 w 29"/>
                <a:gd name="T29" fmla="*/ 12 h 38"/>
                <a:gd name="T30" fmla="*/ 29 w 29"/>
                <a:gd name="T31" fmla="*/ 30 h 38"/>
                <a:gd name="T32" fmla="*/ 10 w 29"/>
                <a:gd name="T33" fmla="*/ 26 h 38"/>
                <a:gd name="T34" fmla="*/ 14 w 29"/>
                <a:gd name="T35" fmla="*/ 31 h 38"/>
                <a:gd name="T36" fmla="*/ 19 w 29"/>
                <a:gd name="T37" fmla="*/ 19 h 38"/>
                <a:gd name="T38" fmla="*/ 10 w 29"/>
                <a:gd name="T39"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8">
                  <a:moveTo>
                    <a:pt x="29" y="30"/>
                  </a:moveTo>
                  <a:cubicBezTo>
                    <a:pt x="29" y="32"/>
                    <a:pt x="29" y="35"/>
                    <a:pt x="29" y="37"/>
                  </a:cubicBezTo>
                  <a:cubicBezTo>
                    <a:pt x="20" y="37"/>
                    <a:pt x="20" y="37"/>
                    <a:pt x="20" y="37"/>
                  </a:cubicBezTo>
                  <a:cubicBezTo>
                    <a:pt x="19" y="32"/>
                    <a:pt x="19" y="32"/>
                    <a:pt x="19" y="32"/>
                  </a:cubicBezTo>
                  <a:cubicBezTo>
                    <a:pt x="19" y="32"/>
                    <a:pt x="19" y="32"/>
                    <a:pt x="19" y="32"/>
                  </a:cubicBezTo>
                  <a:cubicBezTo>
                    <a:pt x="17" y="36"/>
                    <a:pt x="14" y="38"/>
                    <a:pt x="10" y="38"/>
                  </a:cubicBezTo>
                  <a:cubicBezTo>
                    <a:pt x="2" y="38"/>
                    <a:pt x="0" y="32"/>
                    <a:pt x="0" y="26"/>
                  </a:cubicBezTo>
                  <a:cubicBezTo>
                    <a:pt x="0" y="14"/>
                    <a:pt x="9" y="13"/>
                    <a:pt x="19" y="13"/>
                  </a:cubicBezTo>
                  <a:cubicBezTo>
                    <a:pt x="19" y="11"/>
                    <a:pt x="19" y="11"/>
                    <a:pt x="19" y="11"/>
                  </a:cubicBezTo>
                  <a:cubicBezTo>
                    <a:pt x="19" y="8"/>
                    <a:pt x="18" y="5"/>
                    <a:pt x="15" y="5"/>
                  </a:cubicBezTo>
                  <a:cubicBezTo>
                    <a:pt x="11" y="5"/>
                    <a:pt x="11" y="8"/>
                    <a:pt x="11" y="11"/>
                  </a:cubicBezTo>
                  <a:cubicBezTo>
                    <a:pt x="1" y="11"/>
                    <a:pt x="1" y="11"/>
                    <a:pt x="1" y="11"/>
                  </a:cubicBezTo>
                  <a:cubicBezTo>
                    <a:pt x="1" y="6"/>
                    <a:pt x="2" y="4"/>
                    <a:pt x="5" y="2"/>
                  </a:cubicBezTo>
                  <a:cubicBezTo>
                    <a:pt x="7" y="0"/>
                    <a:pt x="10" y="0"/>
                    <a:pt x="14" y="0"/>
                  </a:cubicBezTo>
                  <a:cubicBezTo>
                    <a:pt x="27" y="0"/>
                    <a:pt x="29" y="5"/>
                    <a:pt x="29" y="12"/>
                  </a:cubicBezTo>
                  <a:lnTo>
                    <a:pt x="29" y="30"/>
                  </a:lnTo>
                  <a:close/>
                  <a:moveTo>
                    <a:pt x="10" y="26"/>
                  </a:moveTo>
                  <a:cubicBezTo>
                    <a:pt x="10" y="28"/>
                    <a:pt x="10" y="31"/>
                    <a:pt x="14" y="31"/>
                  </a:cubicBezTo>
                  <a:cubicBezTo>
                    <a:pt x="20" y="31"/>
                    <a:pt x="19" y="23"/>
                    <a:pt x="19" y="19"/>
                  </a:cubicBezTo>
                  <a:cubicBezTo>
                    <a:pt x="14" y="19"/>
                    <a:pt x="10" y="19"/>
                    <a:pt x="10"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0" name="Freeform 7"/>
            <p:cNvSpPr>
              <a:spLocks/>
            </p:cNvSpPr>
            <p:nvPr/>
          </p:nvSpPr>
          <p:spPr bwMode="gray">
            <a:xfrm>
              <a:off x="3263901" y="1236663"/>
              <a:ext cx="288925" cy="434975"/>
            </a:xfrm>
            <a:custGeom>
              <a:avLst/>
              <a:gdLst>
                <a:gd name="T0" fmla="*/ 125 w 182"/>
                <a:gd name="T1" fmla="*/ 110 h 274"/>
                <a:gd name="T2" fmla="*/ 125 w 182"/>
                <a:gd name="T3" fmla="*/ 0 h 274"/>
                <a:gd name="T4" fmla="*/ 182 w 182"/>
                <a:gd name="T5" fmla="*/ 0 h 274"/>
                <a:gd name="T6" fmla="*/ 182 w 182"/>
                <a:gd name="T7" fmla="*/ 274 h 274"/>
                <a:gd name="T8" fmla="*/ 125 w 182"/>
                <a:gd name="T9" fmla="*/ 274 h 274"/>
                <a:gd name="T10" fmla="*/ 125 w 182"/>
                <a:gd name="T11" fmla="*/ 153 h 274"/>
                <a:gd name="T12" fmla="*/ 57 w 182"/>
                <a:gd name="T13" fmla="*/ 153 h 274"/>
                <a:gd name="T14" fmla="*/ 57 w 182"/>
                <a:gd name="T15" fmla="*/ 274 h 274"/>
                <a:gd name="T16" fmla="*/ 0 w 182"/>
                <a:gd name="T17" fmla="*/ 274 h 274"/>
                <a:gd name="T18" fmla="*/ 0 w 182"/>
                <a:gd name="T19" fmla="*/ 0 h 274"/>
                <a:gd name="T20" fmla="*/ 57 w 182"/>
                <a:gd name="T21" fmla="*/ 0 h 274"/>
                <a:gd name="T22" fmla="*/ 57 w 182"/>
                <a:gd name="T23" fmla="*/ 110 h 274"/>
                <a:gd name="T24" fmla="*/ 125 w 182"/>
                <a:gd name="T25" fmla="*/ 11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2" h="274">
                  <a:moveTo>
                    <a:pt x="125" y="110"/>
                  </a:moveTo>
                  <a:lnTo>
                    <a:pt x="125" y="0"/>
                  </a:lnTo>
                  <a:lnTo>
                    <a:pt x="182" y="0"/>
                  </a:lnTo>
                  <a:lnTo>
                    <a:pt x="182" y="274"/>
                  </a:lnTo>
                  <a:lnTo>
                    <a:pt x="125" y="274"/>
                  </a:lnTo>
                  <a:lnTo>
                    <a:pt x="125" y="153"/>
                  </a:lnTo>
                  <a:lnTo>
                    <a:pt x="57" y="153"/>
                  </a:lnTo>
                  <a:lnTo>
                    <a:pt x="57" y="274"/>
                  </a:lnTo>
                  <a:lnTo>
                    <a:pt x="0" y="274"/>
                  </a:lnTo>
                  <a:lnTo>
                    <a:pt x="0" y="0"/>
                  </a:lnTo>
                  <a:lnTo>
                    <a:pt x="57" y="0"/>
                  </a:lnTo>
                  <a:lnTo>
                    <a:pt x="57" y="110"/>
                  </a:lnTo>
                  <a:lnTo>
                    <a:pt x="125" y="11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1" name="Freeform 8"/>
            <p:cNvSpPr>
              <a:spLocks noEditPoints="1"/>
            </p:cNvSpPr>
            <p:nvPr/>
          </p:nvSpPr>
          <p:spPr bwMode="gray">
            <a:xfrm>
              <a:off x="3602038" y="1362075"/>
              <a:ext cx="246063" cy="317500"/>
            </a:xfrm>
            <a:custGeom>
              <a:avLst/>
              <a:gdLst>
                <a:gd name="T0" fmla="*/ 29 w 30"/>
                <a:gd name="T1" fmla="*/ 30 h 38"/>
                <a:gd name="T2" fmla="*/ 30 w 30"/>
                <a:gd name="T3" fmla="*/ 37 h 38"/>
                <a:gd name="T4" fmla="*/ 20 w 30"/>
                <a:gd name="T5" fmla="*/ 37 h 38"/>
                <a:gd name="T6" fmla="*/ 20 w 30"/>
                <a:gd name="T7" fmla="*/ 32 h 38"/>
                <a:gd name="T8" fmla="*/ 19 w 30"/>
                <a:gd name="T9" fmla="*/ 32 h 38"/>
                <a:gd name="T10" fmla="*/ 10 w 30"/>
                <a:gd name="T11" fmla="*/ 38 h 38"/>
                <a:gd name="T12" fmla="*/ 0 w 30"/>
                <a:gd name="T13" fmla="*/ 26 h 38"/>
                <a:gd name="T14" fmla="*/ 19 w 30"/>
                <a:gd name="T15" fmla="*/ 13 h 38"/>
                <a:gd name="T16" fmla="*/ 19 w 30"/>
                <a:gd name="T17" fmla="*/ 11 h 38"/>
                <a:gd name="T18" fmla="*/ 15 w 30"/>
                <a:gd name="T19" fmla="*/ 5 h 38"/>
                <a:gd name="T20" fmla="*/ 11 w 30"/>
                <a:gd name="T21" fmla="*/ 11 h 38"/>
                <a:gd name="T22" fmla="*/ 1 w 30"/>
                <a:gd name="T23" fmla="*/ 11 h 38"/>
                <a:gd name="T24" fmla="*/ 5 w 30"/>
                <a:gd name="T25" fmla="*/ 2 h 38"/>
                <a:gd name="T26" fmla="*/ 14 w 30"/>
                <a:gd name="T27" fmla="*/ 0 h 38"/>
                <a:gd name="T28" fmla="*/ 29 w 30"/>
                <a:gd name="T29" fmla="*/ 12 h 38"/>
                <a:gd name="T30" fmla="*/ 29 w 30"/>
                <a:gd name="T31" fmla="*/ 30 h 38"/>
                <a:gd name="T32" fmla="*/ 10 w 30"/>
                <a:gd name="T33" fmla="*/ 26 h 38"/>
                <a:gd name="T34" fmla="*/ 14 w 30"/>
                <a:gd name="T35" fmla="*/ 31 h 38"/>
                <a:gd name="T36" fmla="*/ 19 w 30"/>
                <a:gd name="T37" fmla="*/ 19 h 38"/>
                <a:gd name="T38" fmla="*/ 10 w 30"/>
                <a:gd name="T39"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 h="38">
                  <a:moveTo>
                    <a:pt x="29" y="30"/>
                  </a:moveTo>
                  <a:cubicBezTo>
                    <a:pt x="29" y="32"/>
                    <a:pt x="29" y="35"/>
                    <a:pt x="30" y="37"/>
                  </a:cubicBezTo>
                  <a:cubicBezTo>
                    <a:pt x="20" y="37"/>
                    <a:pt x="20" y="37"/>
                    <a:pt x="20" y="37"/>
                  </a:cubicBezTo>
                  <a:cubicBezTo>
                    <a:pt x="20" y="32"/>
                    <a:pt x="20" y="32"/>
                    <a:pt x="20" y="32"/>
                  </a:cubicBezTo>
                  <a:cubicBezTo>
                    <a:pt x="19" y="32"/>
                    <a:pt x="19" y="32"/>
                    <a:pt x="19" y="32"/>
                  </a:cubicBezTo>
                  <a:cubicBezTo>
                    <a:pt x="17" y="36"/>
                    <a:pt x="14" y="38"/>
                    <a:pt x="10" y="38"/>
                  </a:cubicBezTo>
                  <a:cubicBezTo>
                    <a:pt x="3" y="38"/>
                    <a:pt x="0" y="32"/>
                    <a:pt x="0" y="26"/>
                  </a:cubicBezTo>
                  <a:cubicBezTo>
                    <a:pt x="0" y="14"/>
                    <a:pt x="10" y="13"/>
                    <a:pt x="19" y="13"/>
                  </a:cubicBezTo>
                  <a:cubicBezTo>
                    <a:pt x="19" y="11"/>
                    <a:pt x="19" y="11"/>
                    <a:pt x="19" y="11"/>
                  </a:cubicBezTo>
                  <a:cubicBezTo>
                    <a:pt x="19" y="8"/>
                    <a:pt x="19" y="5"/>
                    <a:pt x="15" y="5"/>
                  </a:cubicBezTo>
                  <a:cubicBezTo>
                    <a:pt x="11" y="5"/>
                    <a:pt x="11" y="8"/>
                    <a:pt x="11" y="11"/>
                  </a:cubicBezTo>
                  <a:cubicBezTo>
                    <a:pt x="1" y="11"/>
                    <a:pt x="1" y="11"/>
                    <a:pt x="1" y="11"/>
                  </a:cubicBezTo>
                  <a:cubicBezTo>
                    <a:pt x="1" y="6"/>
                    <a:pt x="2" y="4"/>
                    <a:pt x="5" y="2"/>
                  </a:cubicBezTo>
                  <a:cubicBezTo>
                    <a:pt x="7" y="0"/>
                    <a:pt x="10" y="0"/>
                    <a:pt x="14" y="0"/>
                  </a:cubicBezTo>
                  <a:cubicBezTo>
                    <a:pt x="27" y="0"/>
                    <a:pt x="29" y="5"/>
                    <a:pt x="29" y="12"/>
                  </a:cubicBezTo>
                  <a:lnTo>
                    <a:pt x="29" y="30"/>
                  </a:lnTo>
                  <a:close/>
                  <a:moveTo>
                    <a:pt x="10" y="26"/>
                  </a:moveTo>
                  <a:cubicBezTo>
                    <a:pt x="10" y="28"/>
                    <a:pt x="11" y="31"/>
                    <a:pt x="14" y="31"/>
                  </a:cubicBezTo>
                  <a:cubicBezTo>
                    <a:pt x="20" y="31"/>
                    <a:pt x="19" y="23"/>
                    <a:pt x="19" y="19"/>
                  </a:cubicBezTo>
                  <a:cubicBezTo>
                    <a:pt x="14" y="19"/>
                    <a:pt x="10" y="19"/>
                    <a:pt x="10"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2" name="Freeform 9"/>
            <p:cNvSpPr>
              <a:spLocks/>
            </p:cNvSpPr>
            <p:nvPr/>
          </p:nvSpPr>
          <p:spPr bwMode="gray">
            <a:xfrm>
              <a:off x="3897313" y="1362075"/>
              <a:ext cx="165100" cy="309563"/>
            </a:xfrm>
            <a:custGeom>
              <a:avLst/>
              <a:gdLst>
                <a:gd name="T0" fmla="*/ 10 w 20"/>
                <a:gd name="T1" fmla="*/ 0 h 37"/>
                <a:gd name="T2" fmla="*/ 10 w 20"/>
                <a:gd name="T3" fmla="*/ 5 h 37"/>
                <a:gd name="T4" fmla="*/ 10 w 20"/>
                <a:gd name="T5" fmla="*/ 5 h 37"/>
                <a:gd name="T6" fmla="*/ 20 w 20"/>
                <a:gd name="T7" fmla="*/ 0 h 37"/>
                <a:gd name="T8" fmla="*/ 20 w 20"/>
                <a:gd name="T9" fmla="*/ 9 h 37"/>
                <a:gd name="T10" fmla="*/ 10 w 20"/>
                <a:gd name="T11" fmla="*/ 17 h 37"/>
                <a:gd name="T12" fmla="*/ 10 w 20"/>
                <a:gd name="T13" fmla="*/ 37 h 37"/>
                <a:gd name="T14" fmla="*/ 0 w 20"/>
                <a:gd name="T15" fmla="*/ 37 h 37"/>
                <a:gd name="T16" fmla="*/ 0 w 20"/>
                <a:gd name="T17" fmla="*/ 0 h 37"/>
                <a:gd name="T18" fmla="*/ 10 w 20"/>
                <a:gd name="T1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37">
                  <a:moveTo>
                    <a:pt x="10" y="0"/>
                  </a:moveTo>
                  <a:cubicBezTo>
                    <a:pt x="10" y="5"/>
                    <a:pt x="10" y="5"/>
                    <a:pt x="10" y="5"/>
                  </a:cubicBezTo>
                  <a:cubicBezTo>
                    <a:pt x="10" y="5"/>
                    <a:pt x="10" y="5"/>
                    <a:pt x="10" y="5"/>
                  </a:cubicBezTo>
                  <a:cubicBezTo>
                    <a:pt x="12" y="1"/>
                    <a:pt x="15" y="0"/>
                    <a:pt x="20" y="0"/>
                  </a:cubicBezTo>
                  <a:cubicBezTo>
                    <a:pt x="20" y="9"/>
                    <a:pt x="20" y="9"/>
                    <a:pt x="20" y="9"/>
                  </a:cubicBezTo>
                  <a:cubicBezTo>
                    <a:pt x="11" y="8"/>
                    <a:pt x="10" y="13"/>
                    <a:pt x="10" y="17"/>
                  </a:cubicBezTo>
                  <a:cubicBezTo>
                    <a:pt x="10" y="37"/>
                    <a:pt x="10" y="37"/>
                    <a:pt x="10" y="37"/>
                  </a:cubicBezTo>
                  <a:cubicBezTo>
                    <a:pt x="0" y="37"/>
                    <a:pt x="0" y="37"/>
                    <a:pt x="0" y="37"/>
                  </a:cubicBezTo>
                  <a:cubicBezTo>
                    <a:pt x="0" y="0"/>
                    <a:pt x="0" y="0"/>
                    <a:pt x="0" y="0"/>
                  </a:cubicBezTo>
                  <a:lnTo>
                    <a:pt x="1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3" name="Freeform 10"/>
            <p:cNvSpPr>
              <a:spLocks/>
            </p:cNvSpPr>
            <p:nvPr/>
          </p:nvSpPr>
          <p:spPr bwMode="gray">
            <a:xfrm>
              <a:off x="4367213" y="1362075"/>
              <a:ext cx="444500" cy="309563"/>
            </a:xfrm>
            <a:custGeom>
              <a:avLst/>
              <a:gdLst>
                <a:gd name="T0" fmla="*/ 0 w 280"/>
                <a:gd name="T1" fmla="*/ 0 h 195"/>
                <a:gd name="T2" fmla="*/ 52 w 280"/>
                <a:gd name="T3" fmla="*/ 0 h 195"/>
                <a:gd name="T4" fmla="*/ 77 w 280"/>
                <a:gd name="T5" fmla="*/ 148 h 195"/>
                <a:gd name="T6" fmla="*/ 77 w 280"/>
                <a:gd name="T7" fmla="*/ 148 h 195"/>
                <a:gd name="T8" fmla="*/ 114 w 280"/>
                <a:gd name="T9" fmla="*/ 0 h 195"/>
                <a:gd name="T10" fmla="*/ 171 w 280"/>
                <a:gd name="T11" fmla="*/ 0 h 195"/>
                <a:gd name="T12" fmla="*/ 202 w 280"/>
                <a:gd name="T13" fmla="*/ 148 h 195"/>
                <a:gd name="T14" fmla="*/ 202 w 280"/>
                <a:gd name="T15" fmla="*/ 148 h 195"/>
                <a:gd name="T16" fmla="*/ 233 w 280"/>
                <a:gd name="T17" fmla="*/ 0 h 195"/>
                <a:gd name="T18" fmla="*/ 280 w 280"/>
                <a:gd name="T19" fmla="*/ 0 h 195"/>
                <a:gd name="T20" fmla="*/ 233 w 280"/>
                <a:gd name="T21" fmla="*/ 195 h 195"/>
                <a:gd name="T22" fmla="*/ 176 w 280"/>
                <a:gd name="T23" fmla="*/ 195 h 195"/>
                <a:gd name="T24" fmla="*/ 140 w 280"/>
                <a:gd name="T25" fmla="*/ 63 h 195"/>
                <a:gd name="T26" fmla="*/ 140 w 280"/>
                <a:gd name="T27" fmla="*/ 63 h 195"/>
                <a:gd name="T28" fmla="*/ 103 w 280"/>
                <a:gd name="T29" fmla="*/ 195 h 195"/>
                <a:gd name="T30" fmla="*/ 46 w 280"/>
                <a:gd name="T31" fmla="*/ 195 h 195"/>
                <a:gd name="T32" fmla="*/ 0 w 280"/>
                <a:gd name="T33"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0" h="195">
                  <a:moveTo>
                    <a:pt x="0" y="0"/>
                  </a:moveTo>
                  <a:lnTo>
                    <a:pt x="52" y="0"/>
                  </a:lnTo>
                  <a:lnTo>
                    <a:pt x="77" y="148"/>
                  </a:lnTo>
                  <a:lnTo>
                    <a:pt x="77" y="148"/>
                  </a:lnTo>
                  <a:lnTo>
                    <a:pt x="114" y="0"/>
                  </a:lnTo>
                  <a:lnTo>
                    <a:pt x="171" y="0"/>
                  </a:lnTo>
                  <a:lnTo>
                    <a:pt x="202" y="148"/>
                  </a:lnTo>
                  <a:lnTo>
                    <a:pt x="202" y="148"/>
                  </a:lnTo>
                  <a:lnTo>
                    <a:pt x="233" y="0"/>
                  </a:lnTo>
                  <a:lnTo>
                    <a:pt x="280" y="0"/>
                  </a:lnTo>
                  <a:lnTo>
                    <a:pt x="233" y="195"/>
                  </a:lnTo>
                  <a:lnTo>
                    <a:pt x="176" y="195"/>
                  </a:lnTo>
                  <a:lnTo>
                    <a:pt x="140" y="63"/>
                  </a:lnTo>
                  <a:lnTo>
                    <a:pt x="140" y="63"/>
                  </a:lnTo>
                  <a:lnTo>
                    <a:pt x="103" y="195"/>
                  </a:lnTo>
                  <a:lnTo>
                    <a:pt x="46" y="195"/>
                  </a:ln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4" name="Freeform 11"/>
            <p:cNvSpPr>
              <a:spLocks/>
            </p:cNvSpPr>
            <p:nvPr/>
          </p:nvSpPr>
          <p:spPr bwMode="gray">
            <a:xfrm>
              <a:off x="5132388" y="1362075"/>
              <a:ext cx="155575" cy="309563"/>
            </a:xfrm>
            <a:custGeom>
              <a:avLst/>
              <a:gdLst>
                <a:gd name="T0" fmla="*/ 10 w 19"/>
                <a:gd name="T1" fmla="*/ 0 h 37"/>
                <a:gd name="T2" fmla="*/ 10 w 19"/>
                <a:gd name="T3" fmla="*/ 5 h 37"/>
                <a:gd name="T4" fmla="*/ 10 w 19"/>
                <a:gd name="T5" fmla="*/ 5 h 37"/>
                <a:gd name="T6" fmla="*/ 19 w 19"/>
                <a:gd name="T7" fmla="*/ 0 h 37"/>
                <a:gd name="T8" fmla="*/ 19 w 19"/>
                <a:gd name="T9" fmla="*/ 9 h 37"/>
                <a:gd name="T10" fmla="*/ 10 w 19"/>
                <a:gd name="T11" fmla="*/ 17 h 37"/>
                <a:gd name="T12" fmla="*/ 10 w 19"/>
                <a:gd name="T13" fmla="*/ 37 h 37"/>
                <a:gd name="T14" fmla="*/ 0 w 19"/>
                <a:gd name="T15" fmla="*/ 37 h 37"/>
                <a:gd name="T16" fmla="*/ 0 w 19"/>
                <a:gd name="T17" fmla="*/ 0 h 37"/>
                <a:gd name="T18" fmla="*/ 10 w 19"/>
                <a:gd name="T1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37">
                  <a:moveTo>
                    <a:pt x="10" y="0"/>
                  </a:moveTo>
                  <a:cubicBezTo>
                    <a:pt x="10" y="5"/>
                    <a:pt x="10" y="5"/>
                    <a:pt x="10" y="5"/>
                  </a:cubicBezTo>
                  <a:cubicBezTo>
                    <a:pt x="10" y="5"/>
                    <a:pt x="10" y="5"/>
                    <a:pt x="10" y="5"/>
                  </a:cubicBezTo>
                  <a:cubicBezTo>
                    <a:pt x="12" y="1"/>
                    <a:pt x="15" y="0"/>
                    <a:pt x="19" y="0"/>
                  </a:cubicBezTo>
                  <a:cubicBezTo>
                    <a:pt x="19" y="9"/>
                    <a:pt x="19" y="9"/>
                    <a:pt x="19" y="9"/>
                  </a:cubicBezTo>
                  <a:cubicBezTo>
                    <a:pt x="10" y="8"/>
                    <a:pt x="10" y="13"/>
                    <a:pt x="10" y="17"/>
                  </a:cubicBezTo>
                  <a:cubicBezTo>
                    <a:pt x="10" y="37"/>
                    <a:pt x="10" y="37"/>
                    <a:pt x="10" y="37"/>
                  </a:cubicBezTo>
                  <a:cubicBezTo>
                    <a:pt x="0" y="37"/>
                    <a:pt x="0" y="37"/>
                    <a:pt x="0" y="37"/>
                  </a:cubicBezTo>
                  <a:cubicBezTo>
                    <a:pt x="0" y="0"/>
                    <a:pt x="0" y="0"/>
                    <a:pt x="0" y="0"/>
                  </a:cubicBezTo>
                  <a:lnTo>
                    <a:pt x="1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5" name="Freeform 12"/>
            <p:cNvSpPr>
              <a:spLocks noEditPoints="1"/>
            </p:cNvSpPr>
            <p:nvPr/>
          </p:nvSpPr>
          <p:spPr bwMode="gray">
            <a:xfrm>
              <a:off x="5321301" y="1362075"/>
              <a:ext cx="246063" cy="317500"/>
            </a:xfrm>
            <a:custGeom>
              <a:avLst/>
              <a:gdLst>
                <a:gd name="T0" fmla="*/ 10 w 30"/>
                <a:gd name="T1" fmla="*/ 20 h 38"/>
                <a:gd name="T2" fmla="*/ 15 w 30"/>
                <a:gd name="T3" fmla="*/ 31 h 38"/>
                <a:gd name="T4" fmla="*/ 19 w 30"/>
                <a:gd name="T5" fmla="*/ 25 h 38"/>
                <a:gd name="T6" fmla="*/ 30 w 30"/>
                <a:gd name="T7" fmla="*/ 25 h 38"/>
                <a:gd name="T8" fmla="*/ 26 w 30"/>
                <a:gd name="T9" fmla="*/ 34 h 38"/>
                <a:gd name="T10" fmla="*/ 15 w 30"/>
                <a:gd name="T11" fmla="*/ 38 h 38"/>
                <a:gd name="T12" fmla="*/ 0 w 30"/>
                <a:gd name="T13" fmla="*/ 18 h 38"/>
                <a:gd name="T14" fmla="*/ 15 w 30"/>
                <a:gd name="T15" fmla="*/ 0 h 38"/>
                <a:gd name="T16" fmla="*/ 30 w 30"/>
                <a:gd name="T17" fmla="*/ 20 h 38"/>
                <a:gd name="T18" fmla="*/ 10 w 30"/>
                <a:gd name="T19" fmla="*/ 20 h 38"/>
                <a:gd name="T20" fmla="*/ 20 w 30"/>
                <a:gd name="T21" fmla="*/ 15 h 38"/>
                <a:gd name="T22" fmla="*/ 15 w 30"/>
                <a:gd name="T23" fmla="*/ 6 h 38"/>
                <a:gd name="T24" fmla="*/ 10 w 30"/>
                <a:gd name="T25" fmla="*/ 15 h 38"/>
                <a:gd name="T26" fmla="*/ 20 w 30"/>
                <a:gd name="T2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8">
                  <a:moveTo>
                    <a:pt x="10" y="20"/>
                  </a:moveTo>
                  <a:cubicBezTo>
                    <a:pt x="10" y="25"/>
                    <a:pt x="11" y="31"/>
                    <a:pt x="15" y="31"/>
                  </a:cubicBezTo>
                  <a:cubicBezTo>
                    <a:pt x="19" y="31"/>
                    <a:pt x="19" y="28"/>
                    <a:pt x="19" y="25"/>
                  </a:cubicBezTo>
                  <a:cubicBezTo>
                    <a:pt x="30" y="25"/>
                    <a:pt x="30" y="25"/>
                    <a:pt x="30" y="25"/>
                  </a:cubicBezTo>
                  <a:cubicBezTo>
                    <a:pt x="30" y="29"/>
                    <a:pt x="28" y="32"/>
                    <a:pt x="26" y="34"/>
                  </a:cubicBezTo>
                  <a:cubicBezTo>
                    <a:pt x="24" y="36"/>
                    <a:pt x="20" y="38"/>
                    <a:pt x="15" y="38"/>
                  </a:cubicBezTo>
                  <a:cubicBezTo>
                    <a:pt x="2" y="38"/>
                    <a:pt x="0" y="30"/>
                    <a:pt x="0" y="18"/>
                  </a:cubicBezTo>
                  <a:cubicBezTo>
                    <a:pt x="0" y="8"/>
                    <a:pt x="2" y="0"/>
                    <a:pt x="15" y="0"/>
                  </a:cubicBezTo>
                  <a:cubicBezTo>
                    <a:pt x="29" y="0"/>
                    <a:pt x="30" y="8"/>
                    <a:pt x="30" y="20"/>
                  </a:cubicBezTo>
                  <a:lnTo>
                    <a:pt x="10" y="20"/>
                  </a:lnTo>
                  <a:close/>
                  <a:moveTo>
                    <a:pt x="20" y="15"/>
                  </a:moveTo>
                  <a:cubicBezTo>
                    <a:pt x="20" y="11"/>
                    <a:pt x="20" y="6"/>
                    <a:pt x="15" y="6"/>
                  </a:cubicBezTo>
                  <a:cubicBezTo>
                    <a:pt x="10" y="6"/>
                    <a:pt x="10" y="11"/>
                    <a:pt x="10" y="15"/>
                  </a:cubicBezTo>
                  <a:lnTo>
                    <a:pt x="20" y="1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6" name="Freeform 13"/>
            <p:cNvSpPr>
              <a:spLocks noEditPoints="1"/>
            </p:cNvSpPr>
            <p:nvPr/>
          </p:nvSpPr>
          <p:spPr bwMode="gray">
            <a:xfrm>
              <a:off x="5748338" y="1362075"/>
              <a:ext cx="247650" cy="317500"/>
            </a:xfrm>
            <a:custGeom>
              <a:avLst/>
              <a:gdLst>
                <a:gd name="T0" fmla="*/ 29 w 30"/>
                <a:gd name="T1" fmla="*/ 30 h 38"/>
                <a:gd name="T2" fmla="*/ 30 w 30"/>
                <a:gd name="T3" fmla="*/ 37 h 38"/>
                <a:gd name="T4" fmla="*/ 20 w 30"/>
                <a:gd name="T5" fmla="*/ 37 h 38"/>
                <a:gd name="T6" fmla="*/ 20 w 30"/>
                <a:gd name="T7" fmla="*/ 32 h 38"/>
                <a:gd name="T8" fmla="*/ 20 w 30"/>
                <a:gd name="T9" fmla="*/ 32 h 38"/>
                <a:gd name="T10" fmla="*/ 10 w 30"/>
                <a:gd name="T11" fmla="*/ 38 h 38"/>
                <a:gd name="T12" fmla="*/ 0 w 30"/>
                <a:gd name="T13" fmla="*/ 26 h 38"/>
                <a:gd name="T14" fmla="*/ 19 w 30"/>
                <a:gd name="T15" fmla="*/ 13 h 38"/>
                <a:gd name="T16" fmla="*/ 19 w 30"/>
                <a:gd name="T17" fmla="*/ 11 h 38"/>
                <a:gd name="T18" fmla="*/ 15 w 30"/>
                <a:gd name="T19" fmla="*/ 5 h 38"/>
                <a:gd name="T20" fmla="*/ 11 w 30"/>
                <a:gd name="T21" fmla="*/ 11 h 38"/>
                <a:gd name="T22" fmla="*/ 1 w 30"/>
                <a:gd name="T23" fmla="*/ 11 h 38"/>
                <a:gd name="T24" fmla="*/ 5 w 30"/>
                <a:gd name="T25" fmla="*/ 2 h 38"/>
                <a:gd name="T26" fmla="*/ 15 w 30"/>
                <a:gd name="T27" fmla="*/ 0 h 38"/>
                <a:gd name="T28" fmla="*/ 29 w 30"/>
                <a:gd name="T29" fmla="*/ 12 h 38"/>
                <a:gd name="T30" fmla="*/ 29 w 30"/>
                <a:gd name="T31" fmla="*/ 30 h 38"/>
                <a:gd name="T32" fmla="*/ 10 w 30"/>
                <a:gd name="T33" fmla="*/ 26 h 38"/>
                <a:gd name="T34" fmla="*/ 14 w 30"/>
                <a:gd name="T35" fmla="*/ 31 h 38"/>
                <a:gd name="T36" fmla="*/ 19 w 30"/>
                <a:gd name="T37" fmla="*/ 19 h 38"/>
                <a:gd name="T38" fmla="*/ 10 w 30"/>
                <a:gd name="T39"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 h="38">
                  <a:moveTo>
                    <a:pt x="29" y="30"/>
                  </a:moveTo>
                  <a:cubicBezTo>
                    <a:pt x="29" y="32"/>
                    <a:pt x="29" y="35"/>
                    <a:pt x="30" y="37"/>
                  </a:cubicBezTo>
                  <a:cubicBezTo>
                    <a:pt x="20" y="37"/>
                    <a:pt x="20" y="37"/>
                    <a:pt x="20" y="37"/>
                  </a:cubicBezTo>
                  <a:cubicBezTo>
                    <a:pt x="20" y="32"/>
                    <a:pt x="20" y="32"/>
                    <a:pt x="20" y="32"/>
                  </a:cubicBezTo>
                  <a:cubicBezTo>
                    <a:pt x="20" y="32"/>
                    <a:pt x="20" y="32"/>
                    <a:pt x="20" y="32"/>
                  </a:cubicBezTo>
                  <a:cubicBezTo>
                    <a:pt x="17" y="36"/>
                    <a:pt x="14" y="38"/>
                    <a:pt x="10" y="38"/>
                  </a:cubicBezTo>
                  <a:cubicBezTo>
                    <a:pt x="3" y="38"/>
                    <a:pt x="0" y="32"/>
                    <a:pt x="0" y="26"/>
                  </a:cubicBezTo>
                  <a:cubicBezTo>
                    <a:pt x="0" y="14"/>
                    <a:pt x="10" y="13"/>
                    <a:pt x="19" y="13"/>
                  </a:cubicBezTo>
                  <a:cubicBezTo>
                    <a:pt x="19" y="11"/>
                    <a:pt x="19" y="11"/>
                    <a:pt x="19" y="11"/>
                  </a:cubicBezTo>
                  <a:cubicBezTo>
                    <a:pt x="19" y="8"/>
                    <a:pt x="19" y="5"/>
                    <a:pt x="15" y="5"/>
                  </a:cubicBezTo>
                  <a:cubicBezTo>
                    <a:pt x="11" y="5"/>
                    <a:pt x="11" y="8"/>
                    <a:pt x="11" y="11"/>
                  </a:cubicBezTo>
                  <a:cubicBezTo>
                    <a:pt x="1" y="11"/>
                    <a:pt x="1" y="11"/>
                    <a:pt x="1" y="11"/>
                  </a:cubicBezTo>
                  <a:cubicBezTo>
                    <a:pt x="1" y="6"/>
                    <a:pt x="3" y="4"/>
                    <a:pt x="5" y="2"/>
                  </a:cubicBezTo>
                  <a:cubicBezTo>
                    <a:pt x="7" y="0"/>
                    <a:pt x="11" y="0"/>
                    <a:pt x="15" y="0"/>
                  </a:cubicBezTo>
                  <a:cubicBezTo>
                    <a:pt x="28" y="0"/>
                    <a:pt x="29" y="5"/>
                    <a:pt x="29" y="12"/>
                  </a:cubicBezTo>
                  <a:lnTo>
                    <a:pt x="29" y="30"/>
                  </a:lnTo>
                  <a:close/>
                  <a:moveTo>
                    <a:pt x="10" y="26"/>
                  </a:moveTo>
                  <a:cubicBezTo>
                    <a:pt x="10" y="28"/>
                    <a:pt x="11" y="31"/>
                    <a:pt x="14" y="31"/>
                  </a:cubicBezTo>
                  <a:cubicBezTo>
                    <a:pt x="20" y="31"/>
                    <a:pt x="19" y="23"/>
                    <a:pt x="19" y="19"/>
                  </a:cubicBezTo>
                  <a:cubicBezTo>
                    <a:pt x="14" y="19"/>
                    <a:pt x="10" y="19"/>
                    <a:pt x="10"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7" name="Freeform 14"/>
            <p:cNvSpPr>
              <a:spLocks/>
            </p:cNvSpPr>
            <p:nvPr/>
          </p:nvSpPr>
          <p:spPr bwMode="gray">
            <a:xfrm>
              <a:off x="6045201" y="1362075"/>
              <a:ext cx="230188" cy="309563"/>
            </a:xfrm>
            <a:custGeom>
              <a:avLst/>
              <a:gdLst>
                <a:gd name="T0" fmla="*/ 11 w 28"/>
                <a:gd name="T1" fmla="*/ 4 h 37"/>
                <a:gd name="T2" fmla="*/ 11 w 28"/>
                <a:gd name="T3" fmla="*/ 4 h 37"/>
                <a:gd name="T4" fmla="*/ 14 w 28"/>
                <a:gd name="T5" fmla="*/ 1 h 37"/>
                <a:gd name="T6" fmla="*/ 19 w 28"/>
                <a:gd name="T7" fmla="*/ 0 h 37"/>
                <a:gd name="T8" fmla="*/ 28 w 28"/>
                <a:gd name="T9" fmla="*/ 8 h 37"/>
                <a:gd name="T10" fmla="*/ 28 w 28"/>
                <a:gd name="T11" fmla="*/ 37 h 37"/>
                <a:gd name="T12" fmla="*/ 18 w 28"/>
                <a:gd name="T13" fmla="*/ 37 h 37"/>
                <a:gd name="T14" fmla="*/ 18 w 28"/>
                <a:gd name="T15" fmla="*/ 12 h 37"/>
                <a:gd name="T16" fmla="*/ 14 w 28"/>
                <a:gd name="T17" fmla="*/ 6 h 37"/>
                <a:gd name="T18" fmla="*/ 11 w 28"/>
                <a:gd name="T19" fmla="*/ 12 h 37"/>
                <a:gd name="T20" fmla="*/ 11 w 28"/>
                <a:gd name="T21" fmla="*/ 37 h 37"/>
                <a:gd name="T22" fmla="*/ 0 w 28"/>
                <a:gd name="T23" fmla="*/ 37 h 37"/>
                <a:gd name="T24" fmla="*/ 0 w 28"/>
                <a:gd name="T25" fmla="*/ 0 h 37"/>
                <a:gd name="T26" fmla="*/ 11 w 28"/>
                <a:gd name="T27" fmla="*/ 0 h 37"/>
                <a:gd name="T28" fmla="*/ 11 w 28"/>
                <a:gd name="T29" fmla="*/ 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37">
                  <a:moveTo>
                    <a:pt x="11" y="4"/>
                  </a:moveTo>
                  <a:cubicBezTo>
                    <a:pt x="11" y="4"/>
                    <a:pt x="11" y="4"/>
                    <a:pt x="11" y="4"/>
                  </a:cubicBezTo>
                  <a:cubicBezTo>
                    <a:pt x="12" y="2"/>
                    <a:pt x="13" y="1"/>
                    <a:pt x="14" y="1"/>
                  </a:cubicBezTo>
                  <a:cubicBezTo>
                    <a:pt x="16" y="0"/>
                    <a:pt x="17" y="0"/>
                    <a:pt x="19" y="0"/>
                  </a:cubicBezTo>
                  <a:cubicBezTo>
                    <a:pt x="24" y="0"/>
                    <a:pt x="28" y="2"/>
                    <a:pt x="28" y="8"/>
                  </a:cubicBezTo>
                  <a:cubicBezTo>
                    <a:pt x="28" y="37"/>
                    <a:pt x="28" y="37"/>
                    <a:pt x="28" y="37"/>
                  </a:cubicBezTo>
                  <a:cubicBezTo>
                    <a:pt x="18" y="37"/>
                    <a:pt x="18" y="37"/>
                    <a:pt x="18" y="37"/>
                  </a:cubicBezTo>
                  <a:cubicBezTo>
                    <a:pt x="18" y="12"/>
                    <a:pt x="18" y="12"/>
                    <a:pt x="18" y="12"/>
                  </a:cubicBezTo>
                  <a:cubicBezTo>
                    <a:pt x="18" y="8"/>
                    <a:pt x="18" y="6"/>
                    <a:pt x="14" y="6"/>
                  </a:cubicBezTo>
                  <a:cubicBezTo>
                    <a:pt x="11" y="6"/>
                    <a:pt x="11" y="8"/>
                    <a:pt x="11" y="12"/>
                  </a:cubicBezTo>
                  <a:cubicBezTo>
                    <a:pt x="11" y="37"/>
                    <a:pt x="11" y="37"/>
                    <a:pt x="11" y="37"/>
                  </a:cubicBezTo>
                  <a:cubicBezTo>
                    <a:pt x="0" y="37"/>
                    <a:pt x="0" y="37"/>
                    <a:pt x="0" y="37"/>
                  </a:cubicBezTo>
                  <a:cubicBezTo>
                    <a:pt x="0" y="0"/>
                    <a:pt x="0" y="0"/>
                    <a:pt x="0" y="0"/>
                  </a:cubicBezTo>
                  <a:cubicBezTo>
                    <a:pt x="11" y="0"/>
                    <a:pt x="11" y="0"/>
                    <a:pt x="11" y="0"/>
                  </a:cubicBezTo>
                  <a:lnTo>
                    <a:pt x="11" y="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8" name="Freeform 15"/>
            <p:cNvSpPr>
              <a:spLocks noEditPoints="1"/>
            </p:cNvSpPr>
            <p:nvPr/>
          </p:nvSpPr>
          <p:spPr bwMode="gray">
            <a:xfrm>
              <a:off x="6332538" y="1236663"/>
              <a:ext cx="239713" cy="442913"/>
            </a:xfrm>
            <a:custGeom>
              <a:avLst/>
              <a:gdLst>
                <a:gd name="T0" fmla="*/ 19 w 29"/>
                <a:gd name="T1" fmla="*/ 52 h 53"/>
                <a:gd name="T2" fmla="*/ 19 w 29"/>
                <a:gd name="T3" fmla="*/ 48 h 53"/>
                <a:gd name="T4" fmla="*/ 19 w 29"/>
                <a:gd name="T5" fmla="*/ 48 h 53"/>
                <a:gd name="T6" fmla="*/ 10 w 29"/>
                <a:gd name="T7" fmla="*/ 53 h 53"/>
                <a:gd name="T8" fmla="*/ 0 w 29"/>
                <a:gd name="T9" fmla="*/ 33 h 53"/>
                <a:gd name="T10" fmla="*/ 10 w 29"/>
                <a:gd name="T11" fmla="*/ 15 h 53"/>
                <a:gd name="T12" fmla="*/ 19 w 29"/>
                <a:gd name="T13" fmla="*/ 19 h 53"/>
                <a:gd name="T14" fmla="*/ 19 w 29"/>
                <a:gd name="T15" fmla="*/ 19 h 53"/>
                <a:gd name="T16" fmla="*/ 19 w 29"/>
                <a:gd name="T17" fmla="*/ 0 h 53"/>
                <a:gd name="T18" fmla="*/ 29 w 29"/>
                <a:gd name="T19" fmla="*/ 0 h 53"/>
                <a:gd name="T20" fmla="*/ 29 w 29"/>
                <a:gd name="T21" fmla="*/ 52 h 53"/>
                <a:gd name="T22" fmla="*/ 19 w 29"/>
                <a:gd name="T23" fmla="*/ 52 h 53"/>
                <a:gd name="T24" fmla="*/ 19 w 29"/>
                <a:gd name="T25" fmla="*/ 33 h 53"/>
                <a:gd name="T26" fmla="*/ 15 w 29"/>
                <a:gd name="T27" fmla="*/ 21 h 53"/>
                <a:gd name="T28" fmla="*/ 10 w 29"/>
                <a:gd name="T29" fmla="*/ 33 h 53"/>
                <a:gd name="T30" fmla="*/ 15 w 29"/>
                <a:gd name="T31" fmla="*/ 46 h 53"/>
                <a:gd name="T32" fmla="*/ 19 w 29"/>
                <a:gd name="T3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53">
                  <a:moveTo>
                    <a:pt x="19" y="52"/>
                  </a:moveTo>
                  <a:cubicBezTo>
                    <a:pt x="19" y="48"/>
                    <a:pt x="19" y="48"/>
                    <a:pt x="19" y="48"/>
                  </a:cubicBezTo>
                  <a:cubicBezTo>
                    <a:pt x="19" y="48"/>
                    <a:pt x="19" y="48"/>
                    <a:pt x="19" y="48"/>
                  </a:cubicBezTo>
                  <a:cubicBezTo>
                    <a:pt x="17" y="51"/>
                    <a:pt x="14" y="53"/>
                    <a:pt x="10" y="53"/>
                  </a:cubicBezTo>
                  <a:cubicBezTo>
                    <a:pt x="0" y="53"/>
                    <a:pt x="0" y="41"/>
                    <a:pt x="0" y="33"/>
                  </a:cubicBezTo>
                  <a:cubicBezTo>
                    <a:pt x="0" y="26"/>
                    <a:pt x="0" y="15"/>
                    <a:pt x="10" y="15"/>
                  </a:cubicBezTo>
                  <a:cubicBezTo>
                    <a:pt x="14" y="15"/>
                    <a:pt x="16" y="16"/>
                    <a:pt x="19" y="19"/>
                  </a:cubicBezTo>
                  <a:cubicBezTo>
                    <a:pt x="19" y="19"/>
                    <a:pt x="19" y="19"/>
                    <a:pt x="19" y="19"/>
                  </a:cubicBezTo>
                  <a:cubicBezTo>
                    <a:pt x="19" y="0"/>
                    <a:pt x="19" y="0"/>
                    <a:pt x="19" y="0"/>
                  </a:cubicBezTo>
                  <a:cubicBezTo>
                    <a:pt x="29" y="0"/>
                    <a:pt x="29" y="0"/>
                    <a:pt x="29" y="0"/>
                  </a:cubicBezTo>
                  <a:cubicBezTo>
                    <a:pt x="29" y="52"/>
                    <a:pt x="29" y="52"/>
                    <a:pt x="29" y="52"/>
                  </a:cubicBezTo>
                  <a:lnTo>
                    <a:pt x="19" y="52"/>
                  </a:lnTo>
                  <a:close/>
                  <a:moveTo>
                    <a:pt x="19" y="33"/>
                  </a:moveTo>
                  <a:cubicBezTo>
                    <a:pt x="19" y="26"/>
                    <a:pt x="19" y="21"/>
                    <a:pt x="15" y="21"/>
                  </a:cubicBezTo>
                  <a:cubicBezTo>
                    <a:pt x="10" y="21"/>
                    <a:pt x="10" y="26"/>
                    <a:pt x="10" y="33"/>
                  </a:cubicBezTo>
                  <a:cubicBezTo>
                    <a:pt x="10" y="43"/>
                    <a:pt x="11" y="46"/>
                    <a:pt x="15" y="46"/>
                  </a:cubicBezTo>
                  <a:cubicBezTo>
                    <a:pt x="18" y="46"/>
                    <a:pt x="19" y="43"/>
                    <a:pt x="19" y="3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9" name="Freeform 16"/>
            <p:cNvSpPr>
              <a:spLocks noEditPoints="1"/>
            </p:cNvSpPr>
            <p:nvPr/>
          </p:nvSpPr>
          <p:spPr bwMode="gray">
            <a:xfrm>
              <a:off x="4087813" y="1236663"/>
              <a:ext cx="238125" cy="442913"/>
            </a:xfrm>
            <a:custGeom>
              <a:avLst/>
              <a:gdLst>
                <a:gd name="T0" fmla="*/ 20 w 29"/>
                <a:gd name="T1" fmla="*/ 52 h 53"/>
                <a:gd name="T2" fmla="*/ 20 w 29"/>
                <a:gd name="T3" fmla="*/ 48 h 53"/>
                <a:gd name="T4" fmla="*/ 19 w 29"/>
                <a:gd name="T5" fmla="*/ 48 h 53"/>
                <a:gd name="T6" fmla="*/ 11 w 29"/>
                <a:gd name="T7" fmla="*/ 53 h 53"/>
                <a:gd name="T8" fmla="*/ 1 w 29"/>
                <a:gd name="T9" fmla="*/ 33 h 53"/>
                <a:gd name="T10" fmla="*/ 11 w 29"/>
                <a:gd name="T11" fmla="*/ 15 h 53"/>
                <a:gd name="T12" fmla="*/ 19 w 29"/>
                <a:gd name="T13" fmla="*/ 19 h 53"/>
                <a:gd name="T14" fmla="*/ 19 w 29"/>
                <a:gd name="T15" fmla="*/ 19 h 53"/>
                <a:gd name="T16" fmla="*/ 19 w 29"/>
                <a:gd name="T17" fmla="*/ 0 h 53"/>
                <a:gd name="T18" fmla="*/ 29 w 29"/>
                <a:gd name="T19" fmla="*/ 0 h 53"/>
                <a:gd name="T20" fmla="*/ 29 w 29"/>
                <a:gd name="T21" fmla="*/ 52 h 53"/>
                <a:gd name="T22" fmla="*/ 20 w 29"/>
                <a:gd name="T23" fmla="*/ 52 h 53"/>
                <a:gd name="T24" fmla="*/ 19 w 29"/>
                <a:gd name="T25" fmla="*/ 33 h 53"/>
                <a:gd name="T26" fmla="*/ 15 w 29"/>
                <a:gd name="T27" fmla="*/ 21 h 53"/>
                <a:gd name="T28" fmla="*/ 11 w 29"/>
                <a:gd name="T29" fmla="*/ 33 h 53"/>
                <a:gd name="T30" fmla="*/ 15 w 29"/>
                <a:gd name="T31" fmla="*/ 46 h 53"/>
                <a:gd name="T32" fmla="*/ 19 w 29"/>
                <a:gd name="T3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53">
                  <a:moveTo>
                    <a:pt x="20" y="52"/>
                  </a:moveTo>
                  <a:cubicBezTo>
                    <a:pt x="20" y="48"/>
                    <a:pt x="20" y="48"/>
                    <a:pt x="20" y="48"/>
                  </a:cubicBezTo>
                  <a:cubicBezTo>
                    <a:pt x="19" y="48"/>
                    <a:pt x="19" y="48"/>
                    <a:pt x="19" y="48"/>
                  </a:cubicBezTo>
                  <a:cubicBezTo>
                    <a:pt x="18" y="51"/>
                    <a:pt x="15" y="53"/>
                    <a:pt x="11" y="53"/>
                  </a:cubicBezTo>
                  <a:cubicBezTo>
                    <a:pt x="0" y="53"/>
                    <a:pt x="1" y="41"/>
                    <a:pt x="1" y="33"/>
                  </a:cubicBezTo>
                  <a:cubicBezTo>
                    <a:pt x="1" y="26"/>
                    <a:pt x="0" y="15"/>
                    <a:pt x="11" y="15"/>
                  </a:cubicBezTo>
                  <a:cubicBezTo>
                    <a:pt x="14" y="15"/>
                    <a:pt x="17" y="16"/>
                    <a:pt x="19" y="19"/>
                  </a:cubicBezTo>
                  <a:cubicBezTo>
                    <a:pt x="19" y="19"/>
                    <a:pt x="19" y="19"/>
                    <a:pt x="19" y="19"/>
                  </a:cubicBezTo>
                  <a:cubicBezTo>
                    <a:pt x="19" y="0"/>
                    <a:pt x="19" y="0"/>
                    <a:pt x="19" y="0"/>
                  </a:cubicBezTo>
                  <a:cubicBezTo>
                    <a:pt x="29" y="0"/>
                    <a:pt x="29" y="0"/>
                    <a:pt x="29" y="0"/>
                  </a:cubicBezTo>
                  <a:cubicBezTo>
                    <a:pt x="29" y="52"/>
                    <a:pt x="29" y="52"/>
                    <a:pt x="29" y="52"/>
                  </a:cubicBezTo>
                  <a:lnTo>
                    <a:pt x="20" y="52"/>
                  </a:lnTo>
                  <a:close/>
                  <a:moveTo>
                    <a:pt x="19" y="33"/>
                  </a:moveTo>
                  <a:cubicBezTo>
                    <a:pt x="19" y="26"/>
                    <a:pt x="19" y="21"/>
                    <a:pt x="15" y="21"/>
                  </a:cubicBezTo>
                  <a:cubicBezTo>
                    <a:pt x="11" y="21"/>
                    <a:pt x="11" y="26"/>
                    <a:pt x="11" y="33"/>
                  </a:cubicBezTo>
                  <a:cubicBezTo>
                    <a:pt x="11" y="43"/>
                    <a:pt x="11" y="46"/>
                    <a:pt x="15" y="46"/>
                  </a:cubicBezTo>
                  <a:cubicBezTo>
                    <a:pt x="18" y="46"/>
                    <a:pt x="19" y="43"/>
                    <a:pt x="19" y="3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0" name="Freeform 17"/>
            <p:cNvSpPr>
              <a:spLocks/>
            </p:cNvSpPr>
            <p:nvPr/>
          </p:nvSpPr>
          <p:spPr bwMode="gray">
            <a:xfrm>
              <a:off x="6761163" y="1227138"/>
              <a:ext cx="279400" cy="452438"/>
            </a:xfrm>
            <a:custGeom>
              <a:avLst/>
              <a:gdLst>
                <a:gd name="T0" fmla="*/ 16 w 34"/>
                <a:gd name="T1" fmla="*/ 54 h 54"/>
                <a:gd name="T2" fmla="*/ 1 w 34"/>
                <a:gd name="T3" fmla="*/ 37 h 54"/>
                <a:gd name="T4" fmla="*/ 11 w 34"/>
                <a:gd name="T5" fmla="*/ 37 h 54"/>
                <a:gd name="T6" fmla="*/ 18 w 34"/>
                <a:gd name="T7" fmla="*/ 46 h 54"/>
                <a:gd name="T8" fmla="*/ 23 w 34"/>
                <a:gd name="T9" fmla="*/ 40 h 54"/>
                <a:gd name="T10" fmla="*/ 1 w 34"/>
                <a:gd name="T11" fmla="*/ 14 h 54"/>
                <a:gd name="T12" fmla="*/ 18 w 34"/>
                <a:gd name="T13" fmla="*/ 0 h 54"/>
                <a:gd name="T14" fmla="*/ 34 w 34"/>
                <a:gd name="T15" fmla="*/ 15 h 54"/>
                <a:gd name="T16" fmla="*/ 23 w 34"/>
                <a:gd name="T17" fmla="*/ 15 h 54"/>
                <a:gd name="T18" fmla="*/ 18 w 34"/>
                <a:gd name="T19" fmla="*/ 8 h 54"/>
                <a:gd name="T20" fmla="*/ 12 w 34"/>
                <a:gd name="T21" fmla="*/ 13 h 54"/>
                <a:gd name="T22" fmla="*/ 34 w 34"/>
                <a:gd name="T23" fmla="*/ 39 h 54"/>
                <a:gd name="T24" fmla="*/ 16 w 34"/>
                <a:gd name="T25"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6" y="54"/>
                  </a:moveTo>
                  <a:cubicBezTo>
                    <a:pt x="2" y="54"/>
                    <a:pt x="0" y="46"/>
                    <a:pt x="1" y="37"/>
                  </a:cubicBezTo>
                  <a:cubicBezTo>
                    <a:pt x="11" y="37"/>
                    <a:pt x="11" y="37"/>
                    <a:pt x="11" y="37"/>
                  </a:cubicBezTo>
                  <a:cubicBezTo>
                    <a:pt x="11" y="42"/>
                    <a:pt x="12" y="46"/>
                    <a:pt x="18" y="46"/>
                  </a:cubicBezTo>
                  <a:cubicBezTo>
                    <a:pt x="21" y="46"/>
                    <a:pt x="23" y="44"/>
                    <a:pt x="23" y="40"/>
                  </a:cubicBezTo>
                  <a:cubicBezTo>
                    <a:pt x="23" y="31"/>
                    <a:pt x="1" y="30"/>
                    <a:pt x="1" y="14"/>
                  </a:cubicBezTo>
                  <a:cubicBezTo>
                    <a:pt x="1" y="6"/>
                    <a:pt x="5" y="0"/>
                    <a:pt x="18" y="0"/>
                  </a:cubicBezTo>
                  <a:cubicBezTo>
                    <a:pt x="29" y="0"/>
                    <a:pt x="34" y="4"/>
                    <a:pt x="34" y="15"/>
                  </a:cubicBezTo>
                  <a:cubicBezTo>
                    <a:pt x="23" y="15"/>
                    <a:pt x="23" y="15"/>
                    <a:pt x="23" y="15"/>
                  </a:cubicBezTo>
                  <a:cubicBezTo>
                    <a:pt x="23" y="12"/>
                    <a:pt x="22" y="8"/>
                    <a:pt x="18" y="8"/>
                  </a:cubicBezTo>
                  <a:cubicBezTo>
                    <a:pt x="14" y="8"/>
                    <a:pt x="12" y="9"/>
                    <a:pt x="12" y="13"/>
                  </a:cubicBezTo>
                  <a:cubicBezTo>
                    <a:pt x="12" y="23"/>
                    <a:pt x="34" y="22"/>
                    <a:pt x="34" y="39"/>
                  </a:cubicBezTo>
                  <a:cubicBezTo>
                    <a:pt x="34" y="52"/>
                    <a:pt x="24" y="54"/>
                    <a:pt x="16" y="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1" name="Freeform 18"/>
            <p:cNvSpPr>
              <a:spLocks noEditPoints="1"/>
            </p:cNvSpPr>
            <p:nvPr/>
          </p:nvSpPr>
          <p:spPr bwMode="gray">
            <a:xfrm>
              <a:off x="7081838" y="1362075"/>
              <a:ext cx="238125" cy="317500"/>
            </a:xfrm>
            <a:custGeom>
              <a:avLst/>
              <a:gdLst>
                <a:gd name="T0" fmla="*/ 0 w 29"/>
                <a:gd name="T1" fmla="*/ 18 h 38"/>
                <a:gd name="T2" fmla="*/ 15 w 29"/>
                <a:gd name="T3" fmla="*/ 0 h 38"/>
                <a:gd name="T4" fmla="*/ 29 w 29"/>
                <a:gd name="T5" fmla="*/ 18 h 38"/>
                <a:gd name="T6" fmla="*/ 15 w 29"/>
                <a:gd name="T7" fmla="*/ 38 h 38"/>
                <a:gd name="T8" fmla="*/ 0 w 29"/>
                <a:gd name="T9" fmla="*/ 18 h 38"/>
                <a:gd name="T10" fmla="*/ 19 w 29"/>
                <a:gd name="T11" fmla="*/ 18 h 38"/>
                <a:gd name="T12" fmla="*/ 15 w 29"/>
                <a:gd name="T13" fmla="*/ 6 h 38"/>
                <a:gd name="T14" fmla="*/ 10 w 29"/>
                <a:gd name="T15" fmla="*/ 18 h 38"/>
                <a:gd name="T16" fmla="*/ 15 w 29"/>
                <a:gd name="T17" fmla="*/ 31 h 38"/>
                <a:gd name="T18" fmla="*/ 19 w 29"/>
                <a:gd name="T19"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8">
                  <a:moveTo>
                    <a:pt x="0" y="18"/>
                  </a:moveTo>
                  <a:cubicBezTo>
                    <a:pt x="0" y="8"/>
                    <a:pt x="1" y="0"/>
                    <a:pt x="15" y="0"/>
                  </a:cubicBezTo>
                  <a:cubicBezTo>
                    <a:pt x="28" y="0"/>
                    <a:pt x="29" y="8"/>
                    <a:pt x="29" y="18"/>
                  </a:cubicBezTo>
                  <a:cubicBezTo>
                    <a:pt x="29" y="30"/>
                    <a:pt x="28" y="38"/>
                    <a:pt x="15" y="38"/>
                  </a:cubicBezTo>
                  <a:cubicBezTo>
                    <a:pt x="1" y="38"/>
                    <a:pt x="0" y="30"/>
                    <a:pt x="0" y="18"/>
                  </a:cubicBezTo>
                  <a:close/>
                  <a:moveTo>
                    <a:pt x="19" y="18"/>
                  </a:moveTo>
                  <a:cubicBezTo>
                    <a:pt x="19" y="10"/>
                    <a:pt x="19" y="6"/>
                    <a:pt x="15" y="6"/>
                  </a:cubicBezTo>
                  <a:cubicBezTo>
                    <a:pt x="10" y="6"/>
                    <a:pt x="10" y="10"/>
                    <a:pt x="10" y="18"/>
                  </a:cubicBezTo>
                  <a:cubicBezTo>
                    <a:pt x="10" y="29"/>
                    <a:pt x="11" y="31"/>
                    <a:pt x="15" y="31"/>
                  </a:cubicBezTo>
                  <a:cubicBezTo>
                    <a:pt x="18" y="31"/>
                    <a:pt x="19" y="29"/>
                    <a:pt x="19" y="1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2" name="Freeform 19"/>
            <p:cNvSpPr>
              <a:spLocks/>
            </p:cNvSpPr>
            <p:nvPr/>
          </p:nvSpPr>
          <p:spPr bwMode="gray">
            <a:xfrm>
              <a:off x="7345363" y="1227138"/>
              <a:ext cx="163513" cy="444500"/>
            </a:xfrm>
            <a:custGeom>
              <a:avLst/>
              <a:gdLst>
                <a:gd name="T0" fmla="*/ 20 w 20"/>
                <a:gd name="T1" fmla="*/ 7 h 53"/>
                <a:gd name="T2" fmla="*/ 15 w 20"/>
                <a:gd name="T3" fmla="*/ 12 h 53"/>
                <a:gd name="T4" fmla="*/ 15 w 20"/>
                <a:gd name="T5" fmla="*/ 16 h 53"/>
                <a:gd name="T6" fmla="*/ 19 w 20"/>
                <a:gd name="T7" fmla="*/ 16 h 53"/>
                <a:gd name="T8" fmla="*/ 19 w 20"/>
                <a:gd name="T9" fmla="*/ 23 h 53"/>
                <a:gd name="T10" fmla="*/ 15 w 20"/>
                <a:gd name="T11" fmla="*/ 23 h 53"/>
                <a:gd name="T12" fmla="*/ 15 w 20"/>
                <a:gd name="T13" fmla="*/ 53 h 53"/>
                <a:gd name="T14" fmla="*/ 4 w 20"/>
                <a:gd name="T15" fmla="*/ 53 h 53"/>
                <a:gd name="T16" fmla="*/ 4 w 20"/>
                <a:gd name="T17" fmla="*/ 23 h 53"/>
                <a:gd name="T18" fmla="*/ 0 w 20"/>
                <a:gd name="T19" fmla="*/ 23 h 53"/>
                <a:gd name="T20" fmla="*/ 0 w 20"/>
                <a:gd name="T21" fmla="*/ 16 h 53"/>
                <a:gd name="T22" fmla="*/ 5 w 20"/>
                <a:gd name="T23" fmla="*/ 16 h 53"/>
                <a:gd name="T24" fmla="*/ 16 w 20"/>
                <a:gd name="T25" fmla="*/ 0 h 53"/>
                <a:gd name="T26" fmla="*/ 20 w 20"/>
                <a:gd name="T27" fmla="*/ 0 h 53"/>
                <a:gd name="T28" fmla="*/ 20 w 20"/>
                <a:gd name="T29"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53">
                  <a:moveTo>
                    <a:pt x="20" y="7"/>
                  </a:moveTo>
                  <a:cubicBezTo>
                    <a:pt x="16" y="7"/>
                    <a:pt x="15" y="8"/>
                    <a:pt x="15" y="12"/>
                  </a:cubicBezTo>
                  <a:cubicBezTo>
                    <a:pt x="15" y="16"/>
                    <a:pt x="15" y="16"/>
                    <a:pt x="15" y="16"/>
                  </a:cubicBezTo>
                  <a:cubicBezTo>
                    <a:pt x="19" y="16"/>
                    <a:pt x="19" y="16"/>
                    <a:pt x="19" y="16"/>
                  </a:cubicBezTo>
                  <a:cubicBezTo>
                    <a:pt x="19" y="23"/>
                    <a:pt x="19" y="23"/>
                    <a:pt x="19" y="23"/>
                  </a:cubicBezTo>
                  <a:cubicBezTo>
                    <a:pt x="15" y="23"/>
                    <a:pt x="15" y="23"/>
                    <a:pt x="15" y="23"/>
                  </a:cubicBezTo>
                  <a:cubicBezTo>
                    <a:pt x="15" y="53"/>
                    <a:pt x="15" y="53"/>
                    <a:pt x="15" y="53"/>
                  </a:cubicBezTo>
                  <a:cubicBezTo>
                    <a:pt x="4" y="53"/>
                    <a:pt x="4" y="53"/>
                    <a:pt x="4" y="53"/>
                  </a:cubicBezTo>
                  <a:cubicBezTo>
                    <a:pt x="4" y="23"/>
                    <a:pt x="4" y="23"/>
                    <a:pt x="4" y="23"/>
                  </a:cubicBezTo>
                  <a:cubicBezTo>
                    <a:pt x="0" y="23"/>
                    <a:pt x="0" y="23"/>
                    <a:pt x="0" y="23"/>
                  </a:cubicBezTo>
                  <a:cubicBezTo>
                    <a:pt x="0" y="16"/>
                    <a:pt x="0" y="16"/>
                    <a:pt x="0" y="16"/>
                  </a:cubicBezTo>
                  <a:cubicBezTo>
                    <a:pt x="5" y="16"/>
                    <a:pt x="5" y="16"/>
                    <a:pt x="5" y="16"/>
                  </a:cubicBezTo>
                  <a:cubicBezTo>
                    <a:pt x="4" y="6"/>
                    <a:pt x="4" y="0"/>
                    <a:pt x="16" y="0"/>
                  </a:cubicBezTo>
                  <a:cubicBezTo>
                    <a:pt x="17" y="0"/>
                    <a:pt x="18" y="0"/>
                    <a:pt x="20" y="0"/>
                  </a:cubicBezTo>
                  <a:lnTo>
                    <a:pt x="20" y="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3" name="Freeform 20"/>
            <p:cNvSpPr>
              <a:spLocks/>
            </p:cNvSpPr>
            <p:nvPr/>
          </p:nvSpPr>
          <p:spPr bwMode="gray">
            <a:xfrm>
              <a:off x="7542213" y="1277938"/>
              <a:ext cx="157163" cy="393700"/>
            </a:xfrm>
            <a:custGeom>
              <a:avLst/>
              <a:gdLst>
                <a:gd name="T0" fmla="*/ 0 w 19"/>
                <a:gd name="T1" fmla="*/ 10 h 47"/>
                <a:gd name="T2" fmla="*/ 4 w 19"/>
                <a:gd name="T3" fmla="*/ 10 h 47"/>
                <a:gd name="T4" fmla="*/ 4 w 19"/>
                <a:gd name="T5" fmla="*/ 4 h 47"/>
                <a:gd name="T6" fmla="*/ 14 w 19"/>
                <a:gd name="T7" fmla="*/ 0 h 47"/>
                <a:gd name="T8" fmla="*/ 14 w 19"/>
                <a:gd name="T9" fmla="*/ 10 h 47"/>
                <a:gd name="T10" fmla="*/ 19 w 19"/>
                <a:gd name="T11" fmla="*/ 10 h 47"/>
                <a:gd name="T12" fmla="*/ 19 w 19"/>
                <a:gd name="T13" fmla="*/ 17 h 47"/>
                <a:gd name="T14" fmla="*/ 14 w 19"/>
                <a:gd name="T15" fmla="*/ 17 h 47"/>
                <a:gd name="T16" fmla="*/ 14 w 19"/>
                <a:gd name="T17" fmla="*/ 36 h 47"/>
                <a:gd name="T18" fmla="*/ 17 w 19"/>
                <a:gd name="T19" fmla="*/ 41 h 47"/>
                <a:gd name="T20" fmla="*/ 19 w 19"/>
                <a:gd name="T21" fmla="*/ 41 h 47"/>
                <a:gd name="T22" fmla="*/ 19 w 19"/>
                <a:gd name="T23" fmla="*/ 47 h 47"/>
                <a:gd name="T24" fmla="*/ 14 w 19"/>
                <a:gd name="T25" fmla="*/ 47 h 47"/>
                <a:gd name="T26" fmla="*/ 4 w 19"/>
                <a:gd name="T27" fmla="*/ 39 h 47"/>
                <a:gd name="T28" fmla="*/ 4 w 19"/>
                <a:gd name="T29" fmla="*/ 17 h 47"/>
                <a:gd name="T30" fmla="*/ 0 w 19"/>
                <a:gd name="T31" fmla="*/ 17 h 47"/>
                <a:gd name="T32" fmla="*/ 0 w 19"/>
                <a:gd name="T33"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47">
                  <a:moveTo>
                    <a:pt x="0" y="10"/>
                  </a:moveTo>
                  <a:cubicBezTo>
                    <a:pt x="4" y="10"/>
                    <a:pt x="4" y="10"/>
                    <a:pt x="4" y="10"/>
                  </a:cubicBezTo>
                  <a:cubicBezTo>
                    <a:pt x="4" y="4"/>
                    <a:pt x="4" y="4"/>
                    <a:pt x="4" y="4"/>
                  </a:cubicBezTo>
                  <a:cubicBezTo>
                    <a:pt x="14" y="0"/>
                    <a:pt x="14" y="0"/>
                    <a:pt x="14" y="0"/>
                  </a:cubicBezTo>
                  <a:cubicBezTo>
                    <a:pt x="14" y="10"/>
                    <a:pt x="14" y="10"/>
                    <a:pt x="14" y="10"/>
                  </a:cubicBezTo>
                  <a:cubicBezTo>
                    <a:pt x="19" y="10"/>
                    <a:pt x="19" y="10"/>
                    <a:pt x="19" y="10"/>
                  </a:cubicBezTo>
                  <a:cubicBezTo>
                    <a:pt x="19" y="17"/>
                    <a:pt x="19" y="17"/>
                    <a:pt x="19" y="17"/>
                  </a:cubicBezTo>
                  <a:cubicBezTo>
                    <a:pt x="14" y="17"/>
                    <a:pt x="14" y="17"/>
                    <a:pt x="14" y="17"/>
                  </a:cubicBezTo>
                  <a:cubicBezTo>
                    <a:pt x="14" y="36"/>
                    <a:pt x="14" y="36"/>
                    <a:pt x="14" y="36"/>
                  </a:cubicBezTo>
                  <a:cubicBezTo>
                    <a:pt x="14" y="39"/>
                    <a:pt x="14" y="41"/>
                    <a:pt x="17" y="41"/>
                  </a:cubicBezTo>
                  <a:cubicBezTo>
                    <a:pt x="18" y="41"/>
                    <a:pt x="18" y="41"/>
                    <a:pt x="19" y="41"/>
                  </a:cubicBezTo>
                  <a:cubicBezTo>
                    <a:pt x="19" y="47"/>
                    <a:pt x="19" y="47"/>
                    <a:pt x="19" y="47"/>
                  </a:cubicBezTo>
                  <a:cubicBezTo>
                    <a:pt x="18" y="47"/>
                    <a:pt x="16" y="47"/>
                    <a:pt x="14" y="47"/>
                  </a:cubicBezTo>
                  <a:cubicBezTo>
                    <a:pt x="5" y="47"/>
                    <a:pt x="4" y="41"/>
                    <a:pt x="4" y="39"/>
                  </a:cubicBezTo>
                  <a:cubicBezTo>
                    <a:pt x="4" y="17"/>
                    <a:pt x="4" y="17"/>
                    <a:pt x="4" y="17"/>
                  </a:cubicBezTo>
                  <a:cubicBezTo>
                    <a:pt x="0" y="17"/>
                    <a:pt x="0" y="17"/>
                    <a:pt x="0" y="17"/>
                  </a:cubicBezTo>
                  <a:lnTo>
                    <a:pt x="0" y="1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4" name="Freeform 21"/>
            <p:cNvSpPr>
              <a:spLocks/>
            </p:cNvSpPr>
            <p:nvPr/>
          </p:nvSpPr>
          <p:spPr bwMode="gray">
            <a:xfrm>
              <a:off x="7731126" y="1362075"/>
              <a:ext cx="452438" cy="309563"/>
            </a:xfrm>
            <a:custGeom>
              <a:avLst/>
              <a:gdLst>
                <a:gd name="T0" fmla="*/ 0 w 285"/>
                <a:gd name="T1" fmla="*/ 0 h 195"/>
                <a:gd name="T2" fmla="*/ 52 w 285"/>
                <a:gd name="T3" fmla="*/ 0 h 195"/>
                <a:gd name="T4" fmla="*/ 78 w 285"/>
                <a:gd name="T5" fmla="*/ 148 h 195"/>
                <a:gd name="T6" fmla="*/ 78 w 285"/>
                <a:gd name="T7" fmla="*/ 148 h 195"/>
                <a:gd name="T8" fmla="*/ 114 w 285"/>
                <a:gd name="T9" fmla="*/ 0 h 195"/>
                <a:gd name="T10" fmla="*/ 171 w 285"/>
                <a:gd name="T11" fmla="*/ 0 h 195"/>
                <a:gd name="T12" fmla="*/ 202 w 285"/>
                <a:gd name="T13" fmla="*/ 148 h 195"/>
                <a:gd name="T14" fmla="*/ 202 w 285"/>
                <a:gd name="T15" fmla="*/ 148 h 195"/>
                <a:gd name="T16" fmla="*/ 233 w 285"/>
                <a:gd name="T17" fmla="*/ 0 h 195"/>
                <a:gd name="T18" fmla="*/ 285 w 285"/>
                <a:gd name="T19" fmla="*/ 0 h 195"/>
                <a:gd name="T20" fmla="*/ 233 w 285"/>
                <a:gd name="T21" fmla="*/ 195 h 195"/>
                <a:gd name="T22" fmla="*/ 176 w 285"/>
                <a:gd name="T23" fmla="*/ 195 h 195"/>
                <a:gd name="T24" fmla="*/ 140 w 285"/>
                <a:gd name="T25" fmla="*/ 63 h 195"/>
                <a:gd name="T26" fmla="*/ 140 w 285"/>
                <a:gd name="T27" fmla="*/ 63 h 195"/>
                <a:gd name="T28" fmla="*/ 104 w 285"/>
                <a:gd name="T29" fmla="*/ 195 h 195"/>
                <a:gd name="T30" fmla="*/ 47 w 285"/>
                <a:gd name="T31" fmla="*/ 195 h 195"/>
                <a:gd name="T32" fmla="*/ 0 w 285"/>
                <a:gd name="T33"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5" h="195">
                  <a:moveTo>
                    <a:pt x="0" y="0"/>
                  </a:moveTo>
                  <a:lnTo>
                    <a:pt x="52" y="0"/>
                  </a:lnTo>
                  <a:lnTo>
                    <a:pt x="78" y="148"/>
                  </a:lnTo>
                  <a:lnTo>
                    <a:pt x="78" y="148"/>
                  </a:lnTo>
                  <a:lnTo>
                    <a:pt x="114" y="0"/>
                  </a:lnTo>
                  <a:lnTo>
                    <a:pt x="171" y="0"/>
                  </a:lnTo>
                  <a:lnTo>
                    <a:pt x="202" y="148"/>
                  </a:lnTo>
                  <a:lnTo>
                    <a:pt x="202" y="148"/>
                  </a:lnTo>
                  <a:lnTo>
                    <a:pt x="233" y="0"/>
                  </a:lnTo>
                  <a:lnTo>
                    <a:pt x="285" y="0"/>
                  </a:lnTo>
                  <a:lnTo>
                    <a:pt x="233" y="195"/>
                  </a:lnTo>
                  <a:lnTo>
                    <a:pt x="176" y="195"/>
                  </a:lnTo>
                  <a:lnTo>
                    <a:pt x="140" y="63"/>
                  </a:lnTo>
                  <a:lnTo>
                    <a:pt x="140" y="63"/>
                  </a:lnTo>
                  <a:lnTo>
                    <a:pt x="104" y="195"/>
                  </a:lnTo>
                  <a:lnTo>
                    <a:pt x="47" y="195"/>
                  </a:ln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5" name="Freeform 22"/>
            <p:cNvSpPr>
              <a:spLocks noEditPoints="1"/>
            </p:cNvSpPr>
            <p:nvPr/>
          </p:nvSpPr>
          <p:spPr bwMode="gray">
            <a:xfrm>
              <a:off x="8201026" y="1362075"/>
              <a:ext cx="238125" cy="317500"/>
            </a:xfrm>
            <a:custGeom>
              <a:avLst/>
              <a:gdLst>
                <a:gd name="T0" fmla="*/ 29 w 29"/>
                <a:gd name="T1" fmla="*/ 30 h 38"/>
                <a:gd name="T2" fmla="*/ 29 w 29"/>
                <a:gd name="T3" fmla="*/ 37 h 38"/>
                <a:gd name="T4" fmla="*/ 20 w 29"/>
                <a:gd name="T5" fmla="*/ 37 h 38"/>
                <a:gd name="T6" fmla="*/ 19 w 29"/>
                <a:gd name="T7" fmla="*/ 32 h 38"/>
                <a:gd name="T8" fmla="*/ 19 w 29"/>
                <a:gd name="T9" fmla="*/ 32 h 38"/>
                <a:gd name="T10" fmla="*/ 10 w 29"/>
                <a:gd name="T11" fmla="*/ 38 h 38"/>
                <a:gd name="T12" fmla="*/ 0 w 29"/>
                <a:gd name="T13" fmla="*/ 26 h 38"/>
                <a:gd name="T14" fmla="*/ 19 w 29"/>
                <a:gd name="T15" fmla="*/ 13 h 38"/>
                <a:gd name="T16" fmla="*/ 19 w 29"/>
                <a:gd name="T17" fmla="*/ 11 h 38"/>
                <a:gd name="T18" fmla="*/ 15 w 29"/>
                <a:gd name="T19" fmla="*/ 5 h 38"/>
                <a:gd name="T20" fmla="*/ 11 w 29"/>
                <a:gd name="T21" fmla="*/ 11 h 38"/>
                <a:gd name="T22" fmla="*/ 1 w 29"/>
                <a:gd name="T23" fmla="*/ 11 h 38"/>
                <a:gd name="T24" fmla="*/ 5 w 29"/>
                <a:gd name="T25" fmla="*/ 2 h 38"/>
                <a:gd name="T26" fmla="*/ 14 w 29"/>
                <a:gd name="T27" fmla="*/ 0 h 38"/>
                <a:gd name="T28" fmla="*/ 29 w 29"/>
                <a:gd name="T29" fmla="*/ 12 h 38"/>
                <a:gd name="T30" fmla="*/ 29 w 29"/>
                <a:gd name="T31" fmla="*/ 30 h 38"/>
                <a:gd name="T32" fmla="*/ 10 w 29"/>
                <a:gd name="T33" fmla="*/ 26 h 38"/>
                <a:gd name="T34" fmla="*/ 14 w 29"/>
                <a:gd name="T35" fmla="*/ 31 h 38"/>
                <a:gd name="T36" fmla="*/ 19 w 29"/>
                <a:gd name="T37" fmla="*/ 19 h 38"/>
                <a:gd name="T38" fmla="*/ 10 w 29"/>
                <a:gd name="T39"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8">
                  <a:moveTo>
                    <a:pt x="29" y="30"/>
                  </a:moveTo>
                  <a:cubicBezTo>
                    <a:pt x="29" y="32"/>
                    <a:pt x="29" y="35"/>
                    <a:pt x="29" y="37"/>
                  </a:cubicBezTo>
                  <a:cubicBezTo>
                    <a:pt x="20" y="37"/>
                    <a:pt x="20" y="37"/>
                    <a:pt x="20" y="37"/>
                  </a:cubicBezTo>
                  <a:cubicBezTo>
                    <a:pt x="19" y="32"/>
                    <a:pt x="19" y="32"/>
                    <a:pt x="19" y="32"/>
                  </a:cubicBezTo>
                  <a:cubicBezTo>
                    <a:pt x="19" y="32"/>
                    <a:pt x="19" y="32"/>
                    <a:pt x="19" y="32"/>
                  </a:cubicBezTo>
                  <a:cubicBezTo>
                    <a:pt x="17" y="36"/>
                    <a:pt x="14" y="38"/>
                    <a:pt x="10" y="38"/>
                  </a:cubicBezTo>
                  <a:cubicBezTo>
                    <a:pt x="3" y="38"/>
                    <a:pt x="0" y="32"/>
                    <a:pt x="0" y="26"/>
                  </a:cubicBezTo>
                  <a:cubicBezTo>
                    <a:pt x="0" y="14"/>
                    <a:pt x="9" y="13"/>
                    <a:pt x="19" y="13"/>
                  </a:cubicBezTo>
                  <a:cubicBezTo>
                    <a:pt x="19" y="11"/>
                    <a:pt x="19" y="11"/>
                    <a:pt x="19" y="11"/>
                  </a:cubicBezTo>
                  <a:cubicBezTo>
                    <a:pt x="19" y="8"/>
                    <a:pt x="18" y="5"/>
                    <a:pt x="15" y="5"/>
                  </a:cubicBezTo>
                  <a:cubicBezTo>
                    <a:pt x="11" y="5"/>
                    <a:pt x="11" y="8"/>
                    <a:pt x="11" y="11"/>
                  </a:cubicBezTo>
                  <a:cubicBezTo>
                    <a:pt x="1" y="11"/>
                    <a:pt x="1" y="11"/>
                    <a:pt x="1" y="11"/>
                  </a:cubicBezTo>
                  <a:cubicBezTo>
                    <a:pt x="1" y="6"/>
                    <a:pt x="2" y="4"/>
                    <a:pt x="5" y="2"/>
                  </a:cubicBezTo>
                  <a:cubicBezTo>
                    <a:pt x="7" y="0"/>
                    <a:pt x="10" y="0"/>
                    <a:pt x="14" y="0"/>
                  </a:cubicBezTo>
                  <a:cubicBezTo>
                    <a:pt x="27" y="0"/>
                    <a:pt x="29" y="5"/>
                    <a:pt x="29" y="12"/>
                  </a:cubicBezTo>
                  <a:lnTo>
                    <a:pt x="29" y="30"/>
                  </a:lnTo>
                  <a:close/>
                  <a:moveTo>
                    <a:pt x="10" y="26"/>
                  </a:moveTo>
                  <a:cubicBezTo>
                    <a:pt x="10" y="28"/>
                    <a:pt x="10" y="31"/>
                    <a:pt x="14" y="31"/>
                  </a:cubicBezTo>
                  <a:cubicBezTo>
                    <a:pt x="20" y="31"/>
                    <a:pt x="19" y="23"/>
                    <a:pt x="19" y="19"/>
                  </a:cubicBezTo>
                  <a:cubicBezTo>
                    <a:pt x="14" y="19"/>
                    <a:pt x="10" y="19"/>
                    <a:pt x="10"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6" name="Freeform 23"/>
            <p:cNvSpPr>
              <a:spLocks/>
            </p:cNvSpPr>
            <p:nvPr/>
          </p:nvSpPr>
          <p:spPr bwMode="gray">
            <a:xfrm>
              <a:off x="8496301" y="1362075"/>
              <a:ext cx="157163" cy="309563"/>
            </a:xfrm>
            <a:custGeom>
              <a:avLst/>
              <a:gdLst>
                <a:gd name="T0" fmla="*/ 10 w 19"/>
                <a:gd name="T1" fmla="*/ 0 h 37"/>
                <a:gd name="T2" fmla="*/ 10 w 19"/>
                <a:gd name="T3" fmla="*/ 5 h 37"/>
                <a:gd name="T4" fmla="*/ 10 w 19"/>
                <a:gd name="T5" fmla="*/ 5 h 37"/>
                <a:gd name="T6" fmla="*/ 19 w 19"/>
                <a:gd name="T7" fmla="*/ 0 h 37"/>
                <a:gd name="T8" fmla="*/ 19 w 19"/>
                <a:gd name="T9" fmla="*/ 9 h 37"/>
                <a:gd name="T10" fmla="*/ 10 w 19"/>
                <a:gd name="T11" fmla="*/ 17 h 37"/>
                <a:gd name="T12" fmla="*/ 10 w 19"/>
                <a:gd name="T13" fmla="*/ 37 h 37"/>
                <a:gd name="T14" fmla="*/ 0 w 19"/>
                <a:gd name="T15" fmla="*/ 37 h 37"/>
                <a:gd name="T16" fmla="*/ 0 w 19"/>
                <a:gd name="T17" fmla="*/ 0 h 37"/>
                <a:gd name="T18" fmla="*/ 10 w 19"/>
                <a:gd name="T1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37">
                  <a:moveTo>
                    <a:pt x="10" y="0"/>
                  </a:moveTo>
                  <a:cubicBezTo>
                    <a:pt x="10" y="5"/>
                    <a:pt x="10" y="5"/>
                    <a:pt x="10" y="5"/>
                  </a:cubicBezTo>
                  <a:cubicBezTo>
                    <a:pt x="10" y="5"/>
                    <a:pt x="10" y="5"/>
                    <a:pt x="10" y="5"/>
                  </a:cubicBezTo>
                  <a:cubicBezTo>
                    <a:pt x="12" y="1"/>
                    <a:pt x="15" y="0"/>
                    <a:pt x="19" y="0"/>
                  </a:cubicBezTo>
                  <a:cubicBezTo>
                    <a:pt x="19" y="9"/>
                    <a:pt x="19" y="9"/>
                    <a:pt x="19" y="9"/>
                  </a:cubicBezTo>
                  <a:cubicBezTo>
                    <a:pt x="10" y="8"/>
                    <a:pt x="10" y="13"/>
                    <a:pt x="10" y="17"/>
                  </a:cubicBezTo>
                  <a:cubicBezTo>
                    <a:pt x="10" y="37"/>
                    <a:pt x="10" y="37"/>
                    <a:pt x="10" y="37"/>
                  </a:cubicBezTo>
                  <a:cubicBezTo>
                    <a:pt x="0" y="37"/>
                    <a:pt x="0" y="37"/>
                    <a:pt x="0" y="37"/>
                  </a:cubicBezTo>
                  <a:cubicBezTo>
                    <a:pt x="0" y="0"/>
                    <a:pt x="0" y="0"/>
                    <a:pt x="0" y="0"/>
                  </a:cubicBezTo>
                  <a:lnTo>
                    <a:pt x="1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7" name="Freeform 24"/>
            <p:cNvSpPr>
              <a:spLocks noEditPoints="1"/>
            </p:cNvSpPr>
            <p:nvPr/>
          </p:nvSpPr>
          <p:spPr bwMode="gray">
            <a:xfrm>
              <a:off x="8685213" y="1362075"/>
              <a:ext cx="247650" cy="317500"/>
            </a:xfrm>
            <a:custGeom>
              <a:avLst/>
              <a:gdLst>
                <a:gd name="T0" fmla="*/ 10 w 30"/>
                <a:gd name="T1" fmla="*/ 20 h 38"/>
                <a:gd name="T2" fmla="*/ 15 w 30"/>
                <a:gd name="T3" fmla="*/ 31 h 38"/>
                <a:gd name="T4" fmla="*/ 19 w 30"/>
                <a:gd name="T5" fmla="*/ 25 h 38"/>
                <a:gd name="T6" fmla="*/ 30 w 30"/>
                <a:gd name="T7" fmla="*/ 25 h 38"/>
                <a:gd name="T8" fmla="*/ 26 w 30"/>
                <a:gd name="T9" fmla="*/ 34 h 38"/>
                <a:gd name="T10" fmla="*/ 15 w 30"/>
                <a:gd name="T11" fmla="*/ 38 h 38"/>
                <a:gd name="T12" fmla="*/ 0 w 30"/>
                <a:gd name="T13" fmla="*/ 18 h 38"/>
                <a:gd name="T14" fmla="*/ 15 w 30"/>
                <a:gd name="T15" fmla="*/ 0 h 38"/>
                <a:gd name="T16" fmla="*/ 30 w 30"/>
                <a:gd name="T17" fmla="*/ 20 h 38"/>
                <a:gd name="T18" fmla="*/ 10 w 30"/>
                <a:gd name="T19" fmla="*/ 20 h 38"/>
                <a:gd name="T20" fmla="*/ 20 w 30"/>
                <a:gd name="T21" fmla="*/ 15 h 38"/>
                <a:gd name="T22" fmla="*/ 15 w 30"/>
                <a:gd name="T23" fmla="*/ 6 h 38"/>
                <a:gd name="T24" fmla="*/ 10 w 30"/>
                <a:gd name="T25" fmla="*/ 15 h 38"/>
                <a:gd name="T26" fmla="*/ 20 w 30"/>
                <a:gd name="T2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8">
                  <a:moveTo>
                    <a:pt x="10" y="20"/>
                  </a:moveTo>
                  <a:cubicBezTo>
                    <a:pt x="10" y="25"/>
                    <a:pt x="11" y="31"/>
                    <a:pt x="15" y="31"/>
                  </a:cubicBezTo>
                  <a:cubicBezTo>
                    <a:pt x="19" y="31"/>
                    <a:pt x="19" y="28"/>
                    <a:pt x="19" y="25"/>
                  </a:cubicBezTo>
                  <a:cubicBezTo>
                    <a:pt x="30" y="25"/>
                    <a:pt x="30" y="25"/>
                    <a:pt x="30" y="25"/>
                  </a:cubicBezTo>
                  <a:cubicBezTo>
                    <a:pt x="30" y="29"/>
                    <a:pt x="28" y="32"/>
                    <a:pt x="26" y="34"/>
                  </a:cubicBezTo>
                  <a:cubicBezTo>
                    <a:pt x="24" y="36"/>
                    <a:pt x="20" y="38"/>
                    <a:pt x="15" y="38"/>
                  </a:cubicBezTo>
                  <a:cubicBezTo>
                    <a:pt x="2" y="38"/>
                    <a:pt x="0" y="30"/>
                    <a:pt x="0" y="18"/>
                  </a:cubicBezTo>
                  <a:cubicBezTo>
                    <a:pt x="0" y="8"/>
                    <a:pt x="2" y="0"/>
                    <a:pt x="15" y="0"/>
                  </a:cubicBezTo>
                  <a:cubicBezTo>
                    <a:pt x="29" y="0"/>
                    <a:pt x="30" y="8"/>
                    <a:pt x="30" y="20"/>
                  </a:cubicBezTo>
                  <a:lnTo>
                    <a:pt x="10" y="20"/>
                  </a:lnTo>
                  <a:close/>
                  <a:moveTo>
                    <a:pt x="20" y="15"/>
                  </a:moveTo>
                  <a:cubicBezTo>
                    <a:pt x="20" y="11"/>
                    <a:pt x="20" y="6"/>
                    <a:pt x="15" y="6"/>
                  </a:cubicBezTo>
                  <a:cubicBezTo>
                    <a:pt x="10" y="6"/>
                    <a:pt x="10" y="11"/>
                    <a:pt x="10" y="15"/>
                  </a:cubicBezTo>
                  <a:lnTo>
                    <a:pt x="20" y="1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8" name="Freeform 25"/>
            <p:cNvSpPr>
              <a:spLocks noEditPoints="1"/>
            </p:cNvSpPr>
            <p:nvPr/>
          </p:nvSpPr>
          <p:spPr bwMode="gray">
            <a:xfrm>
              <a:off x="7920038" y="1957388"/>
              <a:ext cx="206375" cy="258763"/>
            </a:xfrm>
            <a:custGeom>
              <a:avLst/>
              <a:gdLst>
                <a:gd name="T0" fmla="*/ 9 w 25"/>
                <a:gd name="T1" fmla="*/ 17 h 31"/>
                <a:gd name="T2" fmla="*/ 13 w 25"/>
                <a:gd name="T3" fmla="*/ 26 h 31"/>
                <a:gd name="T4" fmla="*/ 16 w 25"/>
                <a:gd name="T5" fmla="*/ 20 h 31"/>
                <a:gd name="T6" fmla="*/ 25 w 25"/>
                <a:gd name="T7" fmla="*/ 20 h 31"/>
                <a:gd name="T8" fmla="*/ 22 w 25"/>
                <a:gd name="T9" fmla="*/ 28 h 31"/>
                <a:gd name="T10" fmla="*/ 13 w 25"/>
                <a:gd name="T11" fmla="*/ 31 h 31"/>
                <a:gd name="T12" fmla="*/ 0 w 25"/>
                <a:gd name="T13" fmla="*/ 15 h 31"/>
                <a:gd name="T14" fmla="*/ 13 w 25"/>
                <a:gd name="T15" fmla="*/ 0 h 31"/>
                <a:gd name="T16" fmla="*/ 25 w 25"/>
                <a:gd name="T17" fmla="*/ 17 h 31"/>
                <a:gd name="T18" fmla="*/ 9 w 25"/>
                <a:gd name="T19" fmla="*/ 17 h 31"/>
                <a:gd name="T20" fmla="*/ 17 w 25"/>
                <a:gd name="T21" fmla="*/ 12 h 31"/>
                <a:gd name="T22" fmla="*/ 13 w 25"/>
                <a:gd name="T23" fmla="*/ 5 h 31"/>
                <a:gd name="T24" fmla="*/ 9 w 25"/>
                <a:gd name="T25" fmla="*/ 12 h 31"/>
                <a:gd name="T26" fmla="*/ 17 w 25"/>
                <a:gd name="T2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1">
                  <a:moveTo>
                    <a:pt x="9" y="17"/>
                  </a:moveTo>
                  <a:cubicBezTo>
                    <a:pt x="9" y="20"/>
                    <a:pt x="9" y="26"/>
                    <a:pt x="13" y="26"/>
                  </a:cubicBezTo>
                  <a:cubicBezTo>
                    <a:pt x="16" y="26"/>
                    <a:pt x="16" y="23"/>
                    <a:pt x="16" y="20"/>
                  </a:cubicBezTo>
                  <a:cubicBezTo>
                    <a:pt x="25" y="20"/>
                    <a:pt x="25" y="20"/>
                    <a:pt x="25" y="20"/>
                  </a:cubicBezTo>
                  <a:cubicBezTo>
                    <a:pt x="25" y="24"/>
                    <a:pt x="24" y="26"/>
                    <a:pt x="22" y="28"/>
                  </a:cubicBezTo>
                  <a:cubicBezTo>
                    <a:pt x="20" y="30"/>
                    <a:pt x="17" y="31"/>
                    <a:pt x="13" y="31"/>
                  </a:cubicBezTo>
                  <a:cubicBezTo>
                    <a:pt x="2" y="31"/>
                    <a:pt x="0" y="24"/>
                    <a:pt x="0" y="15"/>
                  </a:cubicBezTo>
                  <a:cubicBezTo>
                    <a:pt x="0" y="7"/>
                    <a:pt x="2" y="0"/>
                    <a:pt x="13" y="0"/>
                  </a:cubicBezTo>
                  <a:cubicBezTo>
                    <a:pt x="24" y="0"/>
                    <a:pt x="25" y="7"/>
                    <a:pt x="25" y="17"/>
                  </a:cubicBezTo>
                  <a:lnTo>
                    <a:pt x="9" y="17"/>
                  </a:lnTo>
                  <a:close/>
                  <a:moveTo>
                    <a:pt x="17" y="12"/>
                  </a:moveTo>
                  <a:cubicBezTo>
                    <a:pt x="17" y="9"/>
                    <a:pt x="17" y="5"/>
                    <a:pt x="13" y="5"/>
                  </a:cubicBezTo>
                  <a:cubicBezTo>
                    <a:pt x="9" y="5"/>
                    <a:pt x="9" y="10"/>
                    <a:pt x="9" y="12"/>
                  </a:cubicBezTo>
                  <a:lnTo>
                    <a:pt x="17"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29" name="Freeform 26"/>
            <p:cNvSpPr>
              <a:spLocks noEditPoints="1"/>
            </p:cNvSpPr>
            <p:nvPr/>
          </p:nvSpPr>
          <p:spPr bwMode="gray">
            <a:xfrm>
              <a:off x="8553451" y="1957388"/>
              <a:ext cx="206375" cy="258763"/>
            </a:xfrm>
            <a:custGeom>
              <a:avLst/>
              <a:gdLst>
                <a:gd name="T0" fmla="*/ 9 w 25"/>
                <a:gd name="T1" fmla="*/ 17 h 31"/>
                <a:gd name="T2" fmla="*/ 12 w 25"/>
                <a:gd name="T3" fmla="*/ 26 h 31"/>
                <a:gd name="T4" fmla="*/ 16 w 25"/>
                <a:gd name="T5" fmla="*/ 20 h 31"/>
                <a:gd name="T6" fmla="*/ 24 w 25"/>
                <a:gd name="T7" fmla="*/ 20 h 31"/>
                <a:gd name="T8" fmla="*/ 21 w 25"/>
                <a:gd name="T9" fmla="*/ 28 h 31"/>
                <a:gd name="T10" fmla="*/ 12 w 25"/>
                <a:gd name="T11" fmla="*/ 31 h 31"/>
                <a:gd name="T12" fmla="*/ 0 w 25"/>
                <a:gd name="T13" fmla="*/ 15 h 31"/>
                <a:gd name="T14" fmla="*/ 12 w 25"/>
                <a:gd name="T15" fmla="*/ 0 h 31"/>
                <a:gd name="T16" fmla="*/ 25 w 25"/>
                <a:gd name="T17" fmla="*/ 17 h 31"/>
                <a:gd name="T18" fmla="*/ 9 w 25"/>
                <a:gd name="T19" fmla="*/ 17 h 31"/>
                <a:gd name="T20" fmla="*/ 16 w 25"/>
                <a:gd name="T21" fmla="*/ 12 h 31"/>
                <a:gd name="T22" fmla="*/ 12 w 25"/>
                <a:gd name="T23" fmla="*/ 5 h 31"/>
                <a:gd name="T24" fmla="*/ 9 w 25"/>
                <a:gd name="T25" fmla="*/ 12 h 31"/>
                <a:gd name="T26" fmla="*/ 16 w 25"/>
                <a:gd name="T2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1">
                  <a:moveTo>
                    <a:pt x="9" y="17"/>
                  </a:moveTo>
                  <a:cubicBezTo>
                    <a:pt x="9" y="20"/>
                    <a:pt x="9" y="26"/>
                    <a:pt x="12" y="26"/>
                  </a:cubicBezTo>
                  <a:cubicBezTo>
                    <a:pt x="15" y="26"/>
                    <a:pt x="16" y="23"/>
                    <a:pt x="16" y="20"/>
                  </a:cubicBezTo>
                  <a:cubicBezTo>
                    <a:pt x="24" y="20"/>
                    <a:pt x="24" y="20"/>
                    <a:pt x="24" y="20"/>
                  </a:cubicBezTo>
                  <a:cubicBezTo>
                    <a:pt x="24" y="24"/>
                    <a:pt x="23" y="26"/>
                    <a:pt x="21" y="28"/>
                  </a:cubicBezTo>
                  <a:cubicBezTo>
                    <a:pt x="19" y="30"/>
                    <a:pt x="16" y="31"/>
                    <a:pt x="12" y="31"/>
                  </a:cubicBezTo>
                  <a:cubicBezTo>
                    <a:pt x="2" y="31"/>
                    <a:pt x="0" y="24"/>
                    <a:pt x="0" y="15"/>
                  </a:cubicBezTo>
                  <a:cubicBezTo>
                    <a:pt x="0" y="7"/>
                    <a:pt x="1" y="0"/>
                    <a:pt x="12" y="0"/>
                  </a:cubicBezTo>
                  <a:cubicBezTo>
                    <a:pt x="24" y="0"/>
                    <a:pt x="25" y="7"/>
                    <a:pt x="25" y="17"/>
                  </a:cubicBezTo>
                  <a:lnTo>
                    <a:pt x="9" y="17"/>
                  </a:lnTo>
                  <a:close/>
                  <a:moveTo>
                    <a:pt x="16" y="12"/>
                  </a:moveTo>
                  <a:cubicBezTo>
                    <a:pt x="16" y="9"/>
                    <a:pt x="16" y="5"/>
                    <a:pt x="12" y="5"/>
                  </a:cubicBezTo>
                  <a:cubicBezTo>
                    <a:pt x="9" y="5"/>
                    <a:pt x="9" y="10"/>
                    <a:pt x="9" y="12"/>
                  </a:cubicBezTo>
                  <a:lnTo>
                    <a:pt x="16"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 name="Freeform 27"/>
            <p:cNvSpPr>
              <a:spLocks/>
            </p:cNvSpPr>
            <p:nvPr/>
          </p:nvSpPr>
          <p:spPr bwMode="gray">
            <a:xfrm>
              <a:off x="3263901" y="1855788"/>
              <a:ext cx="198438" cy="352425"/>
            </a:xfrm>
            <a:custGeom>
              <a:avLst/>
              <a:gdLst>
                <a:gd name="T0" fmla="*/ 0 w 125"/>
                <a:gd name="T1" fmla="*/ 222 h 222"/>
                <a:gd name="T2" fmla="*/ 0 w 125"/>
                <a:gd name="T3" fmla="*/ 0 h 222"/>
                <a:gd name="T4" fmla="*/ 125 w 125"/>
                <a:gd name="T5" fmla="*/ 0 h 222"/>
                <a:gd name="T6" fmla="*/ 125 w 125"/>
                <a:gd name="T7" fmla="*/ 32 h 222"/>
                <a:gd name="T8" fmla="*/ 47 w 125"/>
                <a:gd name="T9" fmla="*/ 32 h 222"/>
                <a:gd name="T10" fmla="*/ 47 w 125"/>
                <a:gd name="T11" fmla="*/ 90 h 222"/>
                <a:gd name="T12" fmla="*/ 114 w 125"/>
                <a:gd name="T13" fmla="*/ 90 h 222"/>
                <a:gd name="T14" fmla="*/ 114 w 125"/>
                <a:gd name="T15" fmla="*/ 122 h 222"/>
                <a:gd name="T16" fmla="*/ 47 w 125"/>
                <a:gd name="T17" fmla="*/ 122 h 222"/>
                <a:gd name="T18" fmla="*/ 47 w 125"/>
                <a:gd name="T19" fmla="*/ 190 h 222"/>
                <a:gd name="T20" fmla="*/ 125 w 125"/>
                <a:gd name="T21" fmla="*/ 190 h 222"/>
                <a:gd name="T22" fmla="*/ 125 w 125"/>
                <a:gd name="T23" fmla="*/ 222 h 222"/>
                <a:gd name="T24" fmla="*/ 0 w 125"/>
                <a:gd name="T25"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22">
                  <a:moveTo>
                    <a:pt x="0" y="222"/>
                  </a:moveTo>
                  <a:lnTo>
                    <a:pt x="0" y="0"/>
                  </a:lnTo>
                  <a:lnTo>
                    <a:pt x="125" y="0"/>
                  </a:lnTo>
                  <a:lnTo>
                    <a:pt x="125" y="32"/>
                  </a:lnTo>
                  <a:lnTo>
                    <a:pt x="47" y="32"/>
                  </a:lnTo>
                  <a:lnTo>
                    <a:pt x="47" y="90"/>
                  </a:lnTo>
                  <a:lnTo>
                    <a:pt x="114" y="90"/>
                  </a:lnTo>
                  <a:lnTo>
                    <a:pt x="114" y="122"/>
                  </a:lnTo>
                  <a:lnTo>
                    <a:pt x="47" y="122"/>
                  </a:lnTo>
                  <a:lnTo>
                    <a:pt x="47" y="190"/>
                  </a:lnTo>
                  <a:lnTo>
                    <a:pt x="125" y="190"/>
                  </a:lnTo>
                  <a:lnTo>
                    <a:pt x="125" y="222"/>
                  </a:lnTo>
                  <a:lnTo>
                    <a:pt x="0" y="2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1" name="Freeform 28"/>
            <p:cNvSpPr>
              <a:spLocks/>
            </p:cNvSpPr>
            <p:nvPr/>
          </p:nvSpPr>
          <p:spPr bwMode="gray">
            <a:xfrm>
              <a:off x="3503613" y="1957388"/>
              <a:ext cx="188913" cy="250825"/>
            </a:xfrm>
            <a:custGeom>
              <a:avLst/>
              <a:gdLst>
                <a:gd name="T0" fmla="*/ 9 w 23"/>
                <a:gd name="T1" fmla="*/ 4 h 30"/>
                <a:gd name="T2" fmla="*/ 9 w 23"/>
                <a:gd name="T3" fmla="*/ 4 h 30"/>
                <a:gd name="T4" fmla="*/ 12 w 23"/>
                <a:gd name="T5" fmla="*/ 1 h 30"/>
                <a:gd name="T6" fmla="*/ 16 w 23"/>
                <a:gd name="T7" fmla="*/ 0 h 30"/>
                <a:gd name="T8" fmla="*/ 23 w 23"/>
                <a:gd name="T9" fmla="*/ 6 h 30"/>
                <a:gd name="T10" fmla="*/ 23 w 23"/>
                <a:gd name="T11" fmla="*/ 30 h 30"/>
                <a:gd name="T12" fmla="*/ 15 w 23"/>
                <a:gd name="T13" fmla="*/ 30 h 30"/>
                <a:gd name="T14" fmla="*/ 15 w 23"/>
                <a:gd name="T15" fmla="*/ 10 h 30"/>
                <a:gd name="T16" fmla="*/ 12 w 23"/>
                <a:gd name="T17" fmla="*/ 5 h 30"/>
                <a:gd name="T18" fmla="*/ 9 w 23"/>
                <a:gd name="T19" fmla="*/ 10 h 30"/>
                <a:gd name="T20" fmla="*/ 9 w 23"/>
                <a:gd name="T21" fmla="*/ 30 h 30"/>
                <a:gd name="T22" fmla="*/ 0 w 23"/>
                <a:gd name="T23" fmla="*/ 30 h 30"/>
                <a:gd name="T24" fmla="*/ 0 w 23"/>
                <a:gd name="T25" fmla="*/ 1 h 30"/>
                <a:gd name="T26" fmla="*/ 9 w 23"/>
                <a:gd name="T27" fmla="*/ 1 h 30"/>
                <a:gd name="T28" fmla="*/ 9 w 23"/>
                <a:gd name="T29"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0">
                  <a:moveTo>
                    <a:pt x="9" y="4"/>
                  </a:moveTo>
                  <a:cubicBezTo>
                    <a:pt x="9" y="4"/>
                    <a:pt x="9" y="4"/>
                    <a:pt x="9" y="4"/>
                  </a:cubicBezTo>
                  <a:cubicBezTo>
                    <a:pt x="10" y="2"/>
                    <a:pt x="11" y="1"/>
                    <a:pt x="12" y="1"/>
                  </a:cubicBezTo>
                  <a:cubicBezTo>
                    <a:pt x="13" y="0"/>
                    <a:pt x="14" y="0"/>
                    <a:pt x="16" y="0"/>
                  </a:cubicBezTo>
                  <a:cubicBezTo>
                    <a:pt x="20" y="0"/>
                    <a:pt x="23" y="2"/>
                    <a:pt x="23" y="6"/>
                  </a:cubicBezTo>
                  <a:cubicBezTo>
                    <a:pt x="23" y="30"/>
                    <a:pt x="23" y="30"/>
                    <a:pt x="23" y="30"/>
                  </a:cubicBezTo>
                  <a:cubicBezTo>
                    <a:pt x="15" y="30"/>
                    <a:pt x="15" y="30"/>
                    <a:pt x="15" y="30"/>
                  </a:cubicBezTo>
                  <a:cubicBezTo>
                    <a:pt x="15" y="10"/>
                    <a:pt x="15" y="10"/>
                    <a:pt x="15" y="10"/>
                  </a:cubicBezTo>
                  <a:cubicBezTo>
                    <a:pt x="15" y="7"/>
                    <a:pt x="15" y="5"/>
                    <a:pt x="12" y="5"/>
                  </a:cubicBezTo>
                  <a:cubicBezTo>
                    <a:pt x="9" y="5"/>
                    <a:pt x="9" y="7"/>
                    <a:pt x="9" y="10"/>
                  </a:cubicBezTo>
                  <a:cubicBezTo>
                    <a:pt x="9" y="30"/>
                    <a:pt x="9" y="30"/>
                    <a:pt x="9" y="30"/>
                  </a:cubicBezTo>
                  <a:cubicBezTo>
                    <a:pt x="0" y="30"/>
                    <a:pt x="0" y="30"/>
                    <a:pt x="0" y="30"/>
                  </a:cubicBezTo>
                  <a:cubicBezTo>
                    <a:pt x="0" y="1"/>
                    <a:pt x="0" y="1"/>
                    <a:pt x="0" y="1"/>
                  </a:cubicBezTo>
                  <a:cubicBezTo>
                    <a:pt x="9" y="1"/>
                    <a:pt x="9" y="1"/>
                    <a:pt x="9" y="1"/>
                  </a:cubicBezTo>
                  <a:lnTo>
                    <a:pt x="9"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2" name="Freeform 29"/>
            <p:cNvSpPr>
              <a:spLocks noEditPoints="1"/>
            </p:cNvSpPr>
            <p:nvPr/>
          </p:nvSpPr>
          <p:spPr bwMode="gray">
            <a:xfrm>
              <a:off x="3741738" y="1957388"/>
              <a:ext cx="196850" cy="350838"/>
            </a:xfrm>
            <a:custGeom>
              <a:avLst/>
              <a:gdLst>
                <a:gd name="T0" fmla="*/ 24 w 24"/>
                <a:gd name="T1" fmla="*/ 1 h 42"/>
                <a:gd name="T2" fmla="*/ 24 w 24"/>
                <a:gd name="T3" fmla="*/ 32 h 42"/>
                <a:gd name="T4" fmla="*/ 13 w 24"/>
                <a:gd name="T5" fmla="*/ 42 h 42"/>
                <a:gd name="T6" fmla="*/ 1 w 24"/>
                <a:gd name="T7" fmla="*/ 33 h 42"/>
                <a:gd name="T8" fmla="*/ 9 w 24"/>
                <a:gd name="T9" fmla="*/ 33 h 42"/>
                <a:gd name="T10" fmla="*/ 10 w 24"/>
                <a:gd name="T11" fmla="*/ 36 h 42"/>
                <a:gd name="T12" fmla="*/ 12 w 24"/>
                <a:gd name="T13" fmla="*/ 37 h 42"/>
                <a:gd name="T14" fmla="*/ 16 w 24"/>
                <a:gd name="T15" fmla="*/ 32 h 42"/>
                <a:gd name="T16" fmla="*/ 16 w 24"/>
                <a:gd name="T17" fmla="*/ 27 h 42"/>
                <a:gd name="T18" fmla="*/ 15 w 24"/>
                <a:gd name="T19" fmla="*/ 27 h 42"/>
                <a:gd name="T20" fmla="*/ 9 w 24"/>
                <a:gd name="T21" fmla="*/ 30 h 42"/>
                <a:gd name="T22" fmla="*/ 0 w 24"/>
                <a:gd name="T23" fmla="*/ 15 h 42"/>
                <a:gd name="T24" fmla="*/ 9 w 24"/>
                <a:gd name="T25" fmla="*/ 0 h 42"/>
                <a:gd name="T26" fmla="*/ 16 w 24"/>
                <a:gd name="T27" fmla="*/ 4 h 42"/>
                <a:gd name="T28" fmla="*/ 16 w 24"/>
                <a:gd name="T29" fmla="*/ 4 h 42"/>
                <a:gd name="T30" fmla="*/ 16 w 24"/>
                <a:gd name="T31" fmla="*/ 1 h 42"/>
                <a:gd name="T32" fmla="*/ 24 w 24"/>
                <a:gd name="T33" fmla="*/ 1 h 42"/>
                <a:gd name="T34" fmla="*/ 12 w 24"/>
                <a:gd name="T35" fmla="*/ 25 h 42"/>
                <a:gd name="T36" fmla="*/ 16 w 24"/>
                <a:gd name="T37" fmla="*/ 15 h 42"/>
                <a:gd name="T38" fmla="*/ 12 w 24"/>
                <a:gd name="T39" fmla="*/ 5 h 42"/>
                <a:gd name="T40" fmla="*/ 9 w 24"/>
                <a:gd name="T41" fmla="*/ 16 h 42"/>
                <a:gd name="T42" fmla="*/ 12 w 24"/>
                <a:gd name="T43" fmla="*/ 2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42">
                  <a:moveTo>
                    <a:pt x="24" y="1"/>
                  </a:moveTo>
                  <a:cubicBezTo>
                    <a:pt x="24" y="32"/>
                    <a:pt x="24" y="32"/>
                    <a:pt x="24" y="32"/>
                  </a:cubicBezTo>
                  <a:cubicBezTo>
                    <a:pt x="24" y="34"/>
                    <a:pt x="24" y="42"/>
                    <a:pt x="13" y="42"/>
                  </a:cubicBezTo>
                  <a:cubicBezTo>
                    <a:pt x="6" y="42"/>
                    <a:pt x="1" y="40"/>
                    <a:pt x="1" y="33"/>
                  </a:cubicBezTo>
                  <a:cubicBezTo>
                    <a:pt x="9" y="33"/>
                    <a:pt x="9" y="33"/>
                    <a:pt x="9" y="33"/>
                  </a:cubicBezTo>
                  <a:cubicBezTo>
                    <a:pt x="9" y="34"/>
                    <a:pt x="9" y="35"/>
                    <a:pt x="10" y="36"/>
                  </a:cubicBezTo>
                  <a:cubicBezTo>
                    <a:pt x="10" y="37"/>
                    <a:pt x="11" y="37"/>
                    <a:pt x="12" y="37"/>
                  </a:cubicBezTo>
                  <a:cubicBezTo>
                    <a:pt x="15" y="37"/>
                    <a:pt x="16" y="35"/>
                    <a:pt x="16" y="32"/>
                  </a:cubicBezTo>
                  <a:cubicBezTo>
                    <a:pt x="16" y="27"/>
                    <a:pt x="16" y="27"/>
                    <a:pt x="16" y="27"/>
                  </a:cubicBezTo>
                  <a:cubicBezTo>
                    <a:pt x="15" y="27"/>
                    <a:pt x="15" y="27"/>
                    <a:pt x="15" y="27"/>
                  </a:cubicBezTo>
                  <a:cubicBezTo>
                    <a:pt x="14" y="29"/>
                    <a:pt x="12" y="30"/>
                    <a:pt x="9" y="30"/>
                  </a:cubicBezTo>
                  <a:cubicBezTo>
                    <a:pt x="0" y="30"/>
                    <a:pt x="0" y="22"/>
                    <a:pt x="0" y="15"/>
                  </a:cubicBezTo>
                  <a:cubicBezTo>
                    <a:pt x="0" y="8"/>
                    <a:pt x="0" y="0"/>
                    <a:pt x="9" y="0"/>
                  </a:cubicBezTo>
                  <a:cubicBezTo>
                    <a:pt x="12" y="0"/>
                    <a:pt x="15" y="1"/>
                    <a:pt x="16" y="4"/>
                  </a:cubicBezTo>
                  <a:cubicBezTo>
                    <a:pt x="16" y="4"/>
                    <a:pt x="16" y="4"/>
                    <a:pt x="16" y="4"/>
                  </a:cubicBezTo>
                  <a:cubicBezTo>
                    <a:pt x="16" y="1"/>
                    <a:pt x="16" y="1"/>
                    <a:pt x="16" y="1"/>
                  </a:cubicBezTo>
                  <a:lnTo>
                    <a:pt x="24" y="1"/>
                  </a:lnTo>
                  <a:close/>
                  <a:moveTo>
                    <a:pt x="12" y="25"/>
                  </a:moveTo>
                  <a:cubicBezTo>
                    <a:pt x="15" y="25"/>
                    <a:pt x="16" y="22"/>
                    <a:pt x="16" y="15"/>
                  </a:cubicBezTo>
                  <a:cubicBezTo>
                    <a:pt x="16" y="9"/>
                    <a:pt x="15" y="5"/>
                    <a:pt x="12" y="5"/>
                  </a:cubicBezTo>
                  <a:cubicBezTo>
                    <a:pt x="9" y="5"/>
                    <a:pt x="9" y="7"/>
                    <a:pt x="9" y="16"/>
                  </a:cubicBezTo>
                  <a:cubicBezTo>
                    <a:pt x="9" y="19"/>
                    <a:pt x="8" y="25"/>
                    <a:pt x="12" y="25"/>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3" name="Rectangle 30"/>
            <p:cNvSpPr>
              <a:spLocks noChangeArrowheads="1"/>
            </p:cNvSpPr>
            <p:nvPr/>
          </p:nvSpPr>
          <p:spPr bwMode="gray">
            <a:xfrm>
              <a:off x="3997326" y="1965325"/>
              <a:ext cx="73025" cy="24288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074" name="Freeform 31"/>
            <p:cNvSpPr>
              <a:spLocks/>
            </p:cNvSpPr>
            <p:nvPr/>
          </p:nvSpPr>
          <p:spPr bwMode="gray">
            <a:xfrm>
              <a:off x="4127501" y="1957388"/>
              <a:ext cx="190500" cy="250825"/>
            </a:xfrm>
            <a:custGeom>
              <a:avLst/>
              <a:gdLst>
                <a:gd name="T0" fmla="*/ 9 w 23"/>
                <a:gd name="T1" fmla="*/ 4 h 30"/>
                <a:gd name="T2" fmla="*/ 9 w 23"/>
                <a:gd name="T3" fmla="*/ 4 h 30"/>
                <a:gd name="T4" fmla="*/ 12 w 23"/>
                <a:gd name="T5" fmla="*/ 1 h 30"/>
                <a:gd name="T6" fmla="*/ 16 w 23"/>
                <a:gd name="T7" fmla="*/ 0 h 30"/>
                <a:gd name="T8" fmla="*/ 23 w 23"/>
                <a:gd name="T9" fmla="*/ 6 h 30"/>
                <a:gd name="T10" fmla="*/ 23 w 23"/>
                <a:gd name="T11" fmla="*/ 30 h 30"/>
                <a:gd name="T12" fmla="*/ 15 w 23"/>
                <a:gd name="T13" fmla="*/ 30 h 30"/>
                <a:gd name="T14" fmla="*/ 15 w 23"/>
                <a:gd name="T15" fmla="*/ 10 h 30"/>
                <a:gd name="T16" fmla="*/ 12 w 23"/>
                <a:gd name="T17" fmla="*/ 5 h 30"/>
                <a:gd name="T18" fmla="*/ 9 w 23"/>
                <a:gd name="T19" fmla="*/ 10 h 30"/>
                <a:gd name="T20" fmla="*/ 9 w 23"/>
                <a:gd name="T21" fmla="*/ 30 h 30"/>
                <a:gd name="T22" fmla="*/ 0 w 23"/>
                <a:gd name="T23" fmla="*/ 30 h 30"/>
                <a:gd name="T24" fmla="*/ 0 w 23"/>
                <a:gd name="T25" fmla="*/ 1 h 30"/>
                <a:gd name="T26" fmla="*/ 9 w 23"/>
                <a:gd name="T27" fmla="*/ 1 h 30"/>
                <a:gd name="T28" fmla="*/ 9 w 23"/>
                <a:gd name="T29"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0">
                  <a:moveTo>
                    <a:pt x="9" y="4"/>
                  </a:moveTo>
                  <a:cubicBezTo>
                    <a:pt x="9" y="4"/>
                    <a:pt x="9" y="4"/>
                    <a:pt x="9" y="4"/>
                  </a:cubicBezTo>
                  <a:cubicBezTo>
                    <a:pt x="9" y="2"/>
                    <a:pt x="10" y="1"/>
                    <a:pt x="12" y="1"/>
                  </a:cubicBezTo>
                  <a:cubicBezTo>
                    <a:pt x="13" y="0"/>
                    <a:pt x="14" y="0"/>
                    <a:pt x="16" y="0"/>
                  </a:cubicBezTo>
                  <a:cubicBezTo>
                    <a:pt x="20" y="0"/>
                    <a:pt x="23" y="2"/>
                    <a:pt x="23" y="6"/>
                  </a:cubicBezTo>
                  <a:cubicBezTo>
                    <a:pt x="23" y="30"/>
                    <a:pt x="23" y="30"/>
                    <a:pt x="23" y="30"/>
                  </a:cubicBezTo>
                  <a:cubicBezTo>
                    <a:pt x="15" y="30"/>
                    <a:pt x="15" y="30"/>
                    <a:pt x="15" y="30"/>
                  </a:cubicBezTo>
                  <a:cubicBezTo>
                    <a:pt x="15" y="10"/>
                    <a:pt x="15" y="10"/>
                    <a:pt x="15" y="10"/>
                  </a:cubicBezTo>
                  <a:cubicBezTo>
                    <a:pt x="15" y="7"/>
                    <a:pt x="14" y="5"/>
                    <a:pt x="12" y="5"/>
                  </a:cubicBezTo>
                  <a:cubicBezTo>
                    <a:pt x="9" y="5"/>
                    <a:pt x="9" y="7"/>
                    <a:pt x="9" y="10"/>
                  </a:cubicBezTo>
                  <a:cubicBezTo>
                    <a:pt x="9" y="30"/>
                    <a:pt x="9" y="30"/>
                    <a:pt x="9" y="30"/>
                  </a:cubicBezTo>
                  <a:cubicBezTo>
                    <a:pt x="0" y="30"/>
                    <a:pt x="0" y="30"/>
                    <a:pt x="0" y="30"/>
                  </a:cubicBezTo>
                  <a:cubicBezTo>
                    <a:pt x="0" y="1"/>
                    <a:pt x="0" y="1"/>
                    <a:pt x="0" y="1"/>
                  </a:cubicBezTo>
                  <a:cubicBezTo>
                    <a:pt x="9" y="1"/>
                    <a:pt x="9" y="1"/>
                    <a:pt x="9" y="1"/>
                  </a:cubicBezTo>
                  <a:lnTo>
                    <a:pt x="9"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5" name="Freeform 32"/>
            <p:cNvSpPr>
              <a:spLocks noEditPoints="1"/>
            </p:cNvSpPr>
            <p:nvPr/>
          </p:nvSpPr>
          <p:spPr bwMode="gray">
            <a:xfrm>
              <a:off x="4359276" y="1957388"/>
              <a:ext cx="204788" cy="258763"/>
            </a:xfrm>
            <a:custGeom>
              <a:avLst/>
              <a:gdLst>
                <a:gd name="T0" fmla="*/ 9 w 25"/>
                <a:gd name="T1" fmla="*/ 17 h 31"/>
                <a:gd name="T2" fmla="*/ 13 w 25"/>
                <a:gd name="T3" fmla="*/ 26 h 31"/>
                <a:gd name="T4" fmla="*/ 16 w 25"/>
                <a:gd name="T5" fmla="*/ 20 h 31"/>
                <a:gd name="T6" fmla="*/ 25 w 25"/>
                <a:gd name="T7" fmla="*/ 20 h 31"/>
                <a:gd name="T8" fmla="*/ 21 w 25"/>
                <a:gd name="T9" fmla="*/ 28 h 31"/>
                <a:gd name="T10" fmla="*/ 13 w 25"/>
                <a:gd name="T11" fmla="*/ 31 h 31"/>
                <a:gd name="T12" fmla="*/ 0 w 25"/>
                <a:gd name="T13" fmla="*/ 15 h 31"/>
                <a:gd name="T14" fmla="*/ 13 w 25"/>
                <a:gd name="T15" fmla="*/ 0 h 31"/>
                <a:gd name="T16" fmla="*/ 25 w 25"/>
                <a:gd name="T17" fmla="*/ 17 h 31"/>
                <a:gd name="T18" fmla="*/ 9 w 25"/>
                <a:gd name="T19" fmla="*/ 17 h 31"/>
                <a:gd name="T20" fmla="*/ 16 w 25"/>
                <a:gd name="T21" fmla="*/ 12 h 31"/>
                <a:gd name="T22" fmla="*/ 13 w 25"/>
                <a:gd name="T23" fmla="*/ 5 h 31"/>
                <a:gd name="T24" fmla="*/ 9 w 25"/>
                <a:gd name="T25" fmla="*/ 12 h 31"/>
                <a:gd name="T26" fmla="*/ 16 w 25"/>
                <a:gd name="T2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1">
                  <a:moveTo>
                    <a:pt x="9" y="17"/>
                  </a:moveTo>
                  <a:cubicBezTo>
                    <a:pt x="9" y="20"/>
                    <a:pt x="9" y="26"/>
                    <a:pt x="13" y="26"/>
                  </a:cubicBezTo>
                  <a:cubicBezTo>
                    <a:pt x="16" y="26"/>
                    <a:pt x="16" y="23"/>
                    <a:pt x="16" y="20"/>
                  </a:cubicBezTo>
                  <a:cubicBezTo>
                    <a:pt x="25" y="20"/>
                    <a:pt x="25" y="20"/>
                    <a:pt x="25" y="20"/>
                  </a:cubicBezTo>
                  <a:cubicBezTo>
                    <a:pt x="25" y="24"/>
                    <a:pt x="23" y="26"/>
                    <a:pt x="21" y="28"/>
                  </a:cubicBezTo>
                  <a:cubicBezTo>
                    <a:pt x="19" y="30"/>
                    <a:pt x="17" y="31"/>
                    <a:pt x="13" y="31"/>
                  </a:cubicBezTo>
                  <a:cubicBezTo>
                    <a:pt x="2" y="31"/>
                    <a:pt x="0" y="24"/>
                    <a:pt x="0" y="15"/>
                  </a:cubicBezTo>
                  <a:cubicBezTo>
                    <a:pt x="0" y="7"/>
                    <a:pt x="2" y="0"/>
                    <a:pt x="13" y="0"/>
                  </a:cubicBezTo>
                  <a:cubicBezTo>
                    <a:pt x="24" y="0"/>
                    <a:pt x="25" y="7"/>
                    <a:pt x="25" y="17"/>
                  </a:cubicBezTo>
                  <a:lnTo>
                    <a:pt x="9" y="17"/>
                  </a:lnTo>
                  <a:close/>
                  <a:moveTo>
                    <a:pt x="16" y="12"/>
                  </a:moveTo>
                  <a:cubicBezTo>
                    <a:pt x="16" y="9"/>
                    <a:pt x="17" y="5"/>
                    <a:pt x="13" y="5"/>
                  </a:cubicBezTo>
                  <a:cubicBezTo>
                    <a:pt x="9" y="5"/>
                    <a:pt x="9" y="10"/>
                    <a:pt x="9" y="12"/>
                  </a:cubicBezTo>
                  <a:lnTo>
                    <a:pt x="16"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6" name="Freeform 33"/>
            <p:cNvSpPr>
              <a:spLocks noEditPoints="1"/>
            </p:cNvSpPr>
            <p:nvPr/>
          </p:nvSpPr>
          <p:spPr bwMode="gray">
            <a:xfrm>
              <a:off x="4597401" y="1957388"/>
              <a:ext cx="204788" cy="258763"/>
            </a:xfrm>
            <a:custGeom>
              <a:avLst/>
              <a:gdLst>
                <a:gd name="T0" fmla="*/ 9 w 25"/>
                <a:gd name="T1" fmla="*/ 17 h 31"/>
                <a:gd name="T2" fmla="*/ 13 w 25"/>
                <a:gd name="T3" fmla="*/ 26 h 31"/>
                <a:gd name="T4" fmla="*/ 16 w 25"/>
                <a:gd name="T5" fmla="*/ 20 h 31"/>
                <a:gd name="T6" fmla="*/ 25 w 25"/>
                <a:gd name="T7" fmla="*/ 20 h 31"/>
                <a:gd name="T8" fmla="*/ 21 w 25"/>
                <a:gd name="T9" fmla="*/ 28 h 31"/>
                <a:gd name="T10" fmla="*/ 13 w 25"/>
                <a:gd name="T11" fmla="*/ 31 h 31"/>
                <a:gd name="T12" fmla="*/ 0 w 25"/>
                <a:gd name="T13" fmla="*/ 15 h 31"/>
                <a:gd name="T14" fmla="*/ 13 w 25"/>
                <a:gd name="T15" fmla="*/ 0 h 31"/>
                <a:gd name="T16" fmla="*/ 25 w 25"/>
                <a:gd name="T17" fmla="*/ 17 h 31"/>
                <a:gd name="T18" fmla="*/ 9 w 25"/>
                <a:gd name="T19" fmla="*/ 17 h 31"/>
                <a:gd name="T20" fmla="*/ 16 w 25"/>
                <a:gd name="T21" fmla="*/ 12 h 31"/>
                <a:gd name="T22" fmla="*/ 13 w 25"/>
                <a:gd name="T23" fmla="*/ 5 h 31"/>
                <a:gd name="T24" fmla="*/ 9 w 25"/>
                <a:gd name="T25" fmla="*/ 12 h 31"/>
                <a:gd name="T26" fmla="*/ 16 w 25"/>
                <a:gd name="T2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1">
                  <a:moveTo>
                    <a:pt x="9" y="17"/>
                  </a:moveTo>
                  <a:cubicBezTo>
                    <a:pt x="9" y="20"/>
                    <a:pt x="9" y="26"/>
                    <a:pt x="13" y="26"/>
                  </a:cubicBezTo>
                  <a:cubicBezTo>
                    <a:pt x="15" y="26"/>
                    <a:pt x="16" y="23"/>
                    <a:pt x="16" y="20"/>
                  </a:cubicBezTo>
                  <a:cubicBezTo>
                    <a:pt x="25" y="20"/>
                    <a:pt x="25" y="20"/>
                    <a:pt x="25" y="20"/>
                  </a:cubicBezTo>
                  <a:cubicBezTo>
                    <a:pt x="24" y="24"/>
                    <a:pt x="23" y="26"/>
                    <a:pt x="21" y="28"/>
                  </a:cubicBezTo>
                  <a:cubicBezTo>
                    <a:pt x="19" y="30"/>
                    <a:pt x="16" y="31"/>
                    <a:pt x="13" y="31"/>
                  </a:cubicBezTo>
                  <a:cubicBezTo>
                    <a:pt x="2" y="31"/>
                    <a:pt x="0" y="24"/>
                    <a:pt x="0" y="15"/>
                  </a:cubicBezTo>
                  <a:cubicBezTo>
                    <a:pt x="0" y="7"/>
                    <a:pt x="2" y="0"/>
                    <a:pt x="13" y="0"/>
                  </a:cubicBezTo>
                  <a:cubicBezTo>
                    <a:pt x="24" y="0"/>
                    <a:pt x="25" y="7"/>
                    <a:pt x="25" y="17"/>
                  </a:cubicBezTo>
                  <a:lnTo>
                    <a:pt x="9" y="17"/>
                  </a:lnTo>
                  <a:close/>
                  <a:moveTo>
                    <a:pt x="16" y="12"/>
                  </a:moveTo>
                  <a:cubicBezTo>
                    <a:pt x="16" y="9"/>
                    <a:pt x="17" y="5"/>
                    <a:pt x="13" y="5"/>
                  </a:cubicBezTo>
                  <a:cubicBezTo>
                    <a:pt x="9" y="5"/>
                    <a:pt x="9" y="10"/>
                    <a:pt x="9" y="12"/>
                  </a:cubicBezTo>
                  <a:lnTo>
                    <a:pt x="16"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8" name="Freeform 34"/>
            <p:cNvSpPr>
              <a:spLocks/>
            </p:cNvSpPr>
            <p:nvPr/>
          </p:nvSpPr>
          <p:spPr bwMode="gray">
            <a:xfrm>
              <a:off x="4843463" y="1957388"/>
              <a:ext cx="131763" cy="250825"/>
            </a:xfrm>
            <a:custGeom>
              <a:avLst/>
              <a:gdLst>
                <a:gd name="T0" fmla="*/ 8 w 16"/>
                <a:gd name="T1" fmla="*/ 1 h 30"/>
                <a:gd name="T2" fmla="*/ 8 w 16"/>
                <a:gd name="T3" fmla="*/ 4 h 30"/>
                <a:gd name="T4" fmla="*/ 8 w 16"/>
                <a:gd name="T5" fmla="*/ 4 h 30"/>
                <a:gd name="T6" fmla="*/ 16 w 16"/>
                <a:gd name="T7" fmla="*/ 0 h 30"/>
                <a:gd name="T8" fmla="*/ 16 w 16"/>
                <a:gd name="T9" fmla="*/ 7 h 30"/>
                <a:gd name="T10" fmla="*/ 8 w 16"/>
                <a:gd name="T11" fmla="*/ 14 h 30"/>
                <a:gd name="T12" fmla="*/ 8 w 16"/>
                <a:gd name="T13" fmla="*/ 30 h 30"/>
                <a:gd name="T14" fmla="*/ 0 w 16"/>
                <a:gd name="T15" fmla="*/ 30 h 30"/>
                <a:gd name="T16" fmla="*/ 0 w 16"/>
                <a:gd name="T17" fmla="*/ 1 h 30"/>
                <a:gd name="T18" fmla="*/ 8 w 16"/>
                <a:gd name="T1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8" y="1"/>
                  </a:moveTo>
                  <a:cubicBezTo>
                    <a:pt x="8" y="4"/>
                    <a:pt x="8" y="4"/>
                    <a:pt x="8" y="4"/>
                  </a:cubicBezTo>
                  <a:cubicBezTo>
                    <a:pt x="8" y="4"/>
                    <a:pt x="8" y="4"/>
                    <a:pt x="8" y="4"/>
                  </a:cubicBezTo>
                  <a:cubicBezTo>
                    <a:pt x="10" y="1"/>
                    <a:pt x="12" y="0"/>
                    <a:pt x="16" y="0"/>
                  </a:cubicBezTo>
                  <a:cubicBezTo>
                    <a:pt x="16" y="7"/>
                    <a:pt x="16" y="7"/>
                    <a:pt x="16" y="7"/>
                  </a:cubicBezTo>
                  <a:cubicBezTo>
                    <a:pt x="8" y="7"/>
                    <a:pt x="8" y="11"/>
                    <a:pt x="8" y="14"/>
                  </a:cubicBezTo>
                  <a:cubicBezTo>
                    <a:pt x="8" y="30"/>
                    <a:pt x="8" y="30"/>
                    <a:pt x="8" y="30"/>
                  </a:cubicBezTo>
                  <a:cubicBezTo>
                    <a:pt x="0" y="30"/>
                    <a:pt x="0" y="30"/>
                    <a:pt x="0" y="30"/>
                  </a:cubicBezTo>
                  <a:cubicBezTo>
                    <a:pt x="0" y="1"/>
                    <a:pt x="0" y="1"/>
                    <a:pt x="0" y="1"/>
                  </a:cubicBezTo>
                  <a:lnTo>
                    <a:pt x="8"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9" name="Freeform 35"/>
            <p:cNvSpPr>
              <a:spLocks noEditPoints="1"/>
            </p:cNvSpPr>
            <p:nvPr/>
          </p:nvSpPr>
          <p:spPr bwMode="gray">
            <a:xfrm>
              <a:off x="4992688" y="1957388"/>
              <a:ext cx="204788" cy="258763"/>
            </a:xfrm>
            <a:custGeom>
              <a:avLst/>
              <a:gdLst>
                <a:gd name="T0" fmla="*/ 9 w 25"/>
                <a:gd name="T1" fmla="*/ 17 h 31"/>
                <a:gd name="T2" fmla="*/ 13 w 25"/>
                <a:gd name="T3" fmla="*/ 26 h 31"/>
                <a:gd name="T4" fmla="*/ 16 w 25"/>
                <a:gd name="T5" fmla="*/ 20 h 31"/>
                <a:gd name="T6" fmla="*/ 25 w 25"/>
                <a:gd name="T7" fmla="*/ 20 h 31"/>
                <a:gd name="T8" fmla="*/ 21 w 25"/>
                <a:gd name="T9" fmla="*/ 28 h 31"/>
                <a:gd name="T10" fmla="*/ 13 w 25"/>
                <a:gd name="T11" fmla="*/ 31 h 31"/>
                <a:gd name="T12" fmla="*/ 0 w 25"/>
                <a:gd name="T13" fmla="*/ 15 h 31"/>
                <a:gd name="T14" fmla="*/ 13 w 25"/>
                <a:gd name="T15" fmla="*/ 0 h 31"/>
                <a:gd name="T16" fmla="*/ 25 w 25"/>
                <a:gd name="T17" fmla="*/ 17 h 31"/>
                <a:gd name="T18" fmla="*/ 9 w 25"/>
                <a:gd name="T19" fmla="*/ 17 h 31"/>
                <a:gd name="T20" fmla="*/ 16 w 25"/>
                <a:gd name="T21" fmla="*/ 12 h 31"/>
                <a:gd name="T22" fmla="*/ 13 w 25"/>
                <a:gd name="T23" fmla="*/ 5 h 31"/>
                <a:gd name="T24" fmla="*/ 9 w 25"/>
                <a:gd name="T25" fmla="*/ 12 h 31"/>
                <a:gd name="T26" fmla="*/ 16 w 25"/>
                <a:gd name="T2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1">
                  <a:moveTo>
                    <a:pt x="9" y="17"/>
                  </a:moveTo>
                  <a:cubicBezTo>
                    <a:pt x="9" y="20"/>
                    <a:pt x="9" y="26"/>
                    <a:pt x="13" y="26"/>
                  </a:cubicBezTo>
                  <a:cubicBezTo>
                    <a:pt x="15" y="26"/>
                    <a:pt x="16" y="23"/>
                    <a:pt x="16" y="20"/>
                  </a:cubicBezTo>
                  <a:cubicBezTo>
                    <a:pt x="25" y="20"/>
                    <a:pt x="25" y="20"/>
                    <a:pt x="25" y="20"/>
                  </a:cubicBezTo>
                  <a:cubicBezTo>
                    <a:pt x="24" y="24"/>
                    <a:pt x="23" y="26"/>
                    <a:pt x="21" y="28"/>
                  </a:cubicBezTo>
                  <a:cubicBezTo>
                    <a:pt x="19" y="30"/>
                    <a:pt x="16" y="31"/>
                    <a:pt x="13" y="31"/>
                  </a:cubicBezTo>
                  <a:cubicBezTo>
                    <a:pt x="2" y="31"/>
                    <a:pt x="0" y="24"/>
                    <a:pt x="0" y="15"/>
                  </a:cubicBezTo>
                  <a:cubicBezTo>
                    <a:pt x="0" y="7"/>
                    <a:pt x="1" y="0"/>
                    <a:pt x="13" y="0"/>
                  </a:cubicBezTo>
                  <a:cubicBezTo>
                    <a:pt x="24" y="0"/>
                    <a:pt x="25" y="7"/>
                    <a:pt x="25" y="17"/>
                  </a:cubicBezTo>
                  <a:lnTo>
                    <a:pt x="9" y="17"/>
                  </a:lnTo>
                  <a:close/>
                  <a:moveTo>
                    <a:pt x="16" y="12"/>
                  </a:moveTo>
                  <a:cubicBezTo>
                    <a:pt x="16" y="9"/>
                    <a:pt x="16" y="5"/>
                    <a:pt x="13" y="5"/>
                  </a:cubicBezTo>
                  <a:cubicBezTo>
                    <a:pt x="9" y="5"/>
                    <a:pt x="9" y="10"/>
                    <a:pt x="9" y="12"/>
                  </a:cubicBezTo>
                  <a:lnTo>
                    <a:pt x="16"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0" name="Freeform 36"/>
            <p:cNvSpPr>
              <a:spLocks noEditPoints="1"/>
            </p:cNvSpPr>
            <p:nvPr/>
          </p:nvSpPr>
          <p:spPr bwMode="gray">
            <a:xfrm>
              <a:off x="5230813" y="1855788"/>
              <a:ext cx="196850" cy="360363"/>
            </a:xfrm>
            <a:custGeom>
              <a:avLst/>
              <a:gdLst>
                <a:gd name="T0" fmla="*/ 16 w 24"/>
                <a:gd name="T1" fmla="*/ 42 h 43"/>
                <a:gd name="T2" fmla="*/ 16 w 24"/>
                <a:gd name="T3" fmla="*/ 39 h 43"/>
                <a:gd name="T4" fmla="*/ 16 w 24"/>
                <a:gd name="T5" fmla="*/ 39 h 43"/>
                <a:gd name="T6" fmla="*/ 9 w 24"/>
                <a:gd name="T7" fmla="*/ 43 h 43"/>
                <a:gd name="T8" fmla="*/ 0 w 24"/>
                <a:gd name="T9" fmla="*/ 27 h 43"/>
                <a:gd name="T10" fmla="*/ 9 w 24"/>
                <a:gd name="T11" fmla="*/ 12 h 43"/>
                <a:gd name="T12" fmla="*/ 15 w 24"/>
                <a:gd name="T13" fmla="*/ 15 h 43"/>
                <a:gd name="T14" fmla="*/ 15 w 24"/>
                <a:gd name="T15" fmla="*/ 15 h 43"/>
                <a:gd name="T16" fmla="*/ 15 w 24"/>
                <a:gd name="T17" fmla="*/ 0 h 43"/>
                <a:gd name="T18" fmla="*/ 24 w 24"/>
                <a:gd name="T19" fmla="*/ 0 h 43"/>
                <a:gd name="T20" fmla="*/ 24 w 24"/>
                <a:gd name="T21" fmla="*/ 42 h 43"/>
                <a:gd name="T22" fmla="*/ 16 w 24"/>
                <a:gd name="T23" fmla="*/ 42 h 43"/>
                <a:gd name="T24" fmla="*/ 15 w 24"/>
                <a:gd name="T25" fmla="*/ 27 h 43"/>
                <a:gd name="T26" fmla="*/ 12 w 24"/>
                <a:gd name="T27" fmla="*/ 17 h 43"/>
                <a:gd name="T28" fmla="*/ 9 w 24"/>
                <a:gd name="T29" fmla="*/ 27 h 43"/>
                <a:gd name="T30" fmla="*/ 12 w 24"/>
                <a:gd name="T31" fmla="*/ 38 h 43"/>
                <a:gd name="T32" fmla="*/ 15 w 24"/>
                <a:gd name="T33"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43">
                  <a:moveTo>
                    <a:pt x="16" y="42"/>
                  </a:moveTo>
                  <a:cubicBezTo>
                    <a:pt x="16" y="39"/>
                    <a:pt x="16" y="39"/>
                    <a:pt x="16" y="39"/>
                  </a:cubicBezTo>
                  <a:cubicBezTo>
                    <a:pt x="16" y="39"/>
                    <a:pt x="16" y="39"/>
                    <a:pt x="16" y="39"/>
                  </a:cubicBezTo>
                  <a:cubicBezTo>
                    <a:pt x="14" y="42"/>
                    <a:pt x="12" y="43"/>
                    <a:pt x="9" y="43"/>
                  </a:cubicBezTo>
                  <a:cubicBezTo>
                    <a:pt x="0" y="43"/>
                    <a:pt x="0" y="33"/>
                    <a:pt x="0" y="27"/>
                  </a:cubicBezTo>
                  <a:cubicBezTo>
                    <a:pt x="0" y="21"/>
                    <a:pt x="0" y="12"/>
                    <a:pt x="9" y="12"/>
                  </a:cubicBezTo>
                  <a:cubicBezTo>
                    <a:pt x="12" y="12"/>
                    <a:pt x="14" y="13"/>
                    <a:pt x="15" y="15"/>
                  </a:cubicBezTo>
                  <a:cubicBezTo>
                    <a:pt x="15" y="15"/>
                    <a:pt x="15" y="15"/>
                    <a:pt x="15" y="15"/>
                  </a:cubicBezTo>
                  <a:cubicBezTo>
                    <a:pt x="15" y="0"/>
                    <a:pt x="15" y="0"/>
                    <a:pt x="15" y="0"/>
                  </a:cubicBezTo>
                  <a:cubicBezTo>
                    <a:pt x="24" y="0"/>
                    <a:pt x="24" y="0"/>
                    <a:pt x="24" y="0"/>
                  </a:cubicBezTo>
                  <a:cubicBezTo>
                    <a:pt x="24" y="42"/>
                    <a:pt x="24" y="42"/>
                    <a:pt x="24" y="42"/>
                  </a:cubicBezTo>
                  <a:lnTo>
                    <a:pt x="16" y="42"/>
                  </a:lnTo>
                  <a:close/>
                  <a:moveTo>
                    <a:pt x="15" y="27"/>
                  </a:moveTo>
                  <a:cubicBezTo>
                    <a:pt x="15" y="21"/>
                    <a:pt x="16" y="17"/>
                    <a:pt x="12" y="17"/>
                  </a:cubicBezTo>
                  <a:cubicBezTo>
                    <a:pt x="8" y="17"/>
                    <a:pt x="9" y="21"/>
                    <a:pt x="9" y="27"/>
                  </a:cubicBezTo>
                  <a:cubicBezTo>
                    <a:pt x="9" y="35"/>
                    <a:pt x="9" y="38"/>
                    <a:pt x="12" y="38"/>
                  </a:cubicBezTo>
                  <a:cubicBezTo>
                    <a:pt x="15" y="38"/>
                    <a:pt x="15" y="35"/>
                    <a:pt x="15" y="27"/>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1" name="Freeform 37"/>
            <p:cNvSpPr>
              <a:spLocks/>
            </p:cNvSpPr>
            <p:nvPr/>
          </p:nvSpPr>
          <p:spPr bwMode="gray">
            <a:xfrm>
              <a:off x="5584826" y="1889125"/>
              <a:ext cx="131763" cy="327025"/>
            </a:xfrm>
            <a:custGeom>
              <a:avLst/>
              <a:gdLst>
                <a:gd name="T0" fmla="*/ 0 w 16"/>
                <a:gd name="T1" fmla="*/ 9 h 39"/>
                <a:gd name="T2" fmla="*/ 4 w 16"/>
                <a:gd name="T3" fmla="*/ 9 h 39"/>
                <a:gd name="T4" fmla="*/ 4 w 16"/>
                <a:gd name="T5" fmla="*/ 4 h 39"/>
                <a:gd name="T6" fmla="*/ 12 w 16"/>
                <a:gd name="T7" fmla="*/ 0 h 39"/>
                <a:gd name="T8" fmla="*/ 12 w 16"/>
                <a:gd name="T9" fmla="*/ 9 h 39"/>
                <a:gd name="T10" fmla="*/ 16 w 16"/>
                <a:gd name="T11" fmla="*/ 9 h 39"/>
                <a:gd name="T12" fmla="*/ 16 w 16"/>
                <a:gd name="T13" fmla="*/ 14 h 39"/>
                <a:gd name="T14" fmla="*/ 12 w 16"/>
                <a:gd name="T15" fmla="*/ 14 h 39"/>
                <a:gd name="T16" fmla="*/ 12 w 16"/>
                <a:gd name="T17" fmla="*/ 30 h 39"/>
                <a:gd name="T18" fmla="*/ 15 w 16"/>
                <a:gd name="T19" fmla="*/ 33 h 39"/>
                <a:gd name="T20" fmla="*/ 16 w 16"/>
                <a:gd name="T21" fmla="*/ 33 h 39"/>
                <a:gd name="T22" fmla="*/ 16 w 16"/>
                <a:gd name="T23" fmla="*/ 38 h 39"/>
                <a:gd name="T24" fmla="*/ 12 w 16"/>
                <a:gd name="T25" fmla="*/ 39 h 39"/>
                <a:gd name="T26" fmla="*/ 4 w 16"/>
                <a:gd name="T27" fmla="*/ 32 h 39"/>
                <a:gd name="T28" fmla="*/ 4 w 16"/>
                <a:gd name="T29" fmla="*/ 14 h 39"/>
                <a:gd name="T30" fmla="*/ 0 w 16"/>
                <a:gd name="T31" fmla="*/ 14 h 39"/>
                <a:gd name="T32" fmla="*/ 0 w 16"/>
                <a:gd name="T33" fmla="*/ 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39">
                  <a:moveTo>
                    <a:pt x="0" y="9"/>
                  </a:moveTo>
                  <a:cubicBezTo>
                    <a:pt x="4" y="9"/>
                    <a:pt x="4" y="9"/>
                    <a:pt x="4" y="9"/>
                  </a:cubicBezTo>
                  <a:cubicBezTo>
                    <a:pt x="4" y="4"/>
                    <a:pt x="4" y="4"/>
                    <a:pt x="4" y="4"/>
                  </a:cubicBezTo>
                  <a:cubicBezTo>
                    <a:pt x="12" y="0"/>
                    <a:pt x="12" y="0"/>
                    <a:pt x="12" y="0"/>
                  </a:cubicBezTo>
                  <a:cubicBezTo>
                    <a:pt x="12" y="9"/>
                    <a:pt x="12" y="9"/>
                    <a:pt x="12" y="9"/>
                  </a:cubicBezTo>
                  <a:cubicBezTo>
                    <a:pt x="16" y="9"/>
                    <a:pt x="16" y="9"/>
                    <a:pt x="16" y="9"/>
                  </a:cubicBezTo>
                  <a:cubicBezTo>
                    <a:pt x="16" y="14"/>
                    <a:pt x="16" y="14"/>
                    <a:pt x="16" y="14"/>
                  </a:cubicBezTo>
                  <a:cubicBezTo>
                    <a:pt x="12" y="14"/>
                    <a:pt x="12" y="14"/>
                    <a:pt x="12" y="14"/>
                  </a:cubicBezTo>
                  <a:cubicBezTo>
                    <a:pt x="12" y="30"/>
                    <a:pt x="12" y="30"/>
                    <a:pt x="12" y="30"/>
                  </a:cubicBezTo>
                  <a:cubicBezTo>
                    <a:pt x="12" y="32"/>
                    <a:pt x="12" y="33"/>
                    <a:pt x="15" y="33"/>
                  </a:cubicBezTo>
                  <a:cubicBezTo>
                    <a:pt x="15" y="33"/>
                    <a:pt x="16" y="33"/>
                    <a:pt x="16" y="33"/>
                  </a:cubicBezTo>
                  <a:cubicBezTo>
                    <a:pt x="16" y="38"/>
                    <a:pt x="16" y="38"/>
                    <a:pt x="16" y="38"/>
                  </a:cubicBezTo>
                  <a:cubicBezTo>
                    <a:pt x="15" y="39"/>
                    <a:pt x="14" y="39"/>
                    <a:pt x="12" y="39"/>
                  </a:cubicBezTo>
                  <a:cubicBezTo>
                    <a:pt x="4" y="39"/>
                    <a:pt x="4" y="34"/>
                    <a:pt x="4" y="32"/>
                  </a:cubicBezTo>
                  <a:cubicBezTo>
                    <a:pt x="4" y="14"/>
                    <a:pt x="4" y="14"/>
                    <a:pt x="4" y="14"/>
                  </a:cubicBezTo>
                  <a:cubicBezTo>
                    <a:pt x="0" y="14"/>
                    <a:pt x="0" y="14"/>
                    <a:pt x="0" y="14"/>
                  </a:cubicBez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2" name="Freeform 38"/>
            <p:cNvSpPr>
              <a:spLocks noEditPoints="1"/>
            </p:cNvSpPr>
            <p:nvPr/>
          </p:nvSpPr>
          <p:spPr bwMode="gray">
            <a:xfrm>
              <a:off x="5740401" y="1957388"/>
              <a:ext cx="206375" cy="258763"/>
            </a:xfrm>
            <a:custGeom>
              <a:avLst/>
              <a:gdLst>
                <a:gd name="T0" fmla="*/ 0 w 25"/>
                <a:gd name="T1" fmla="*/ 15 h 31"/>
                <a:gd name="T2" fmla="*/ 13 w 25"/>
                <a:gd name="T3" fmla="*/ 0 h 31"/>
                <a:gd name="T4" fmla="*/ 25 w 25"/>
                <a:gd name="T5" fmla="*/ 15 h 31"/>
                <a:gd name="T6" fmla="*/ 13 w 25"/>
                <a:gd name="T7" fmla="*/ 31 h 31"/>
                <a:gd name="T8" fmla="*/ 0 w 25"/>
                <a:gd name="T9" fmla="*/ 15 h 31"/>
                <a:gd name="T10" fmla="*/ 16 w 25"/>
                <a:gd name="T11" fmla="*/ 15 h 31"/>
                <a:gd name="T12" fmla="*/ 13 w 25"/>
                <a:gd name="T13" fmla="*/ 5 h 31"/>
                <a:gd name="T14" fmla="*/ 9 w 25"/>
                <a:gd name="T15" fmla="*/ 15 h 31"/>
                <a:gd name="T16" fmla="*/ 13 w 25"/>
                <a:gd name="T17" fmla="*/ 26 h 31"/>
                <a:gd name="T18" fmla="*/ 16 w 25"/>
                <a:gd name="T1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1">
                  <a:moveTo>
                    <a:pt x="0" y="15"/>
                  </a:moveTo>
                  <a:cubicBezTo>
                    <a:pt x="0" y="7"/>
                    <a:pt x="1" y="0"/>
                    <a:pt x="13" y="0"/>
                  </a:cubicBezTo>
                  <a:cubicBezTo>
                    <a:pt x="24" y="0"/>
                    <a:pt x="25" y="7"/>
                    <a:pt x="25" y="15"/>
                  </a:cubicBezTo>
                  <a:cubicBezTo>
                    <a:pt x="25" y="24"/>
                    <a:pt x="23" y="31"/>
                    <a:pt x="13" y="31"/>
                  </a:cubicBezTo>
                  <a:cubicBezTo>
                    <a:pt x="2" y="31"/>
                    <a:pt x="0" y="24"/>
                    <a:pt x="0" y="15"/>
                  </a:cubicBezTo>
                  <a:close/>
                  <a:moveTo>
                    <a:pt x="16" y="15"/>
                  </a:moveTo>
                  <a:cubicBezTo>
                    <a:pt x="16" y="8"/>
                    <a:pt x="16" y="5"/>
                    <a:pt x="13" y="5"/>
                  </a:cubicBezTo>
                  <a:cubicBezTo>
                    <a:pt x="9" y="5"/>
                    <a:pt x="9" y="8"/>
                    <a:pt x="9" y="15"/>
                  </a:cubicBezTo>
                  <a:cubicBezTo>
                    <a:pt x="9" y="24"/>
                    <a:pt x="9" y="26"/>
                    <a:pt x="13" y="26"/>
                  </a:cubicBezTo>
                  <a:cubicBezTo>
                    <a:pt x="16" y="26"/>
                    <a:pt x="16" y="24"/>
                    <a:pt x="16" y="15"/>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3" name="Freeform 39"/>
            <p:cNvSpPr>
              <a:spLocks/>
            </p:cNvSpPr>
            <p:nvPr/>
          </p:nvSpPr>
          <p:spPr bwMode="gray">
            <a:xfrm>
              <a:off x="6069013" y="1855788"/>
              <a:ext cx="436563" cy="352425"/>
            </a:xfrm>
            <a:custGeom>
              <a:avLst/>
              <a:gdLst>
                <a:gd name="T0" fmla="*/ 0 w 275"/>
                <a:gd name="T1" fmla="*/ 0 h 222"/>
                <a:gd name="T2" fmla="*/ 52 w 275"/>
                <a:gd name="T3" fmla="*/ 0 h 222"/>
                <a:gd name="T4" fmla="*/ 78 w 275"/>
                <a:gd name="T5" fmla="*/ 159 h 222"/>
                <a:gd name="T6" fmla="*/ 78 w 275"/>
                <a:gd name="T7" fmla="*/ 159 h 222"/>
                <a:gd name="T8" fmla="*/ 114 w 275"/>
                <a:gd name="T9" fmla="*/ 0 h 222"/>
                <a:gd name="T10" fmla="*/ 171 w 275"/>
                <a:gd name="T11" fmla="*/ 0 h 222"/>
                <a:gd name="T12" fmla="*/ 203 w 275"/>
                <a:gd name="T13" fmla="*/ 159 h 222"/>
                <a:gd name="T14" fmla="*/ 203 w 275"/>
                <a:gd name="T15" fmla="*/ 159 h 222"/>
                <a:gd name="T16" fmla="*/ 234 w 275"/>
                <a:gd name="T17" fmla="*/ 0 h 222"/>
                <a:gd name="T18" fmla="*/ 275 w 275"/>
                <a:gd name="T19" fmla="*/ 0 h 222"/>
                <a:gd name="T20" fmla="*/ 228 w 275"/>
                <a:gd name="T21" fmla="*/ 222 h 222"/>
                <a:gd name="T22" fmla="*/ 177 w 275"/>
                <a:gd name="T23" fmla="*/ 222 h 222"/>
                <a:gd name="T24" fmla="*/ 140 w 275"/>
                <a:gd name="T25" fmla="*/ 58 h 222"/>
                <a:gd name="T26" fmla="*/ 140 w 275"/>
                <a:gd name="T27" fmla="*/ 58 h 222"/>
                <a:gd name="T28" fmla="*/ 104 w 275"/>
                <a:gd name="T29" fmla="*/ 222 h 222"/>
                <a:gd name="T30" fmla="*/ 52 w 275"/>
                <a:gd name="T31" fmla="*/ 222 h 222"/>
                <a:gd name="T32" fmla="*/ 0 w 275"/>
                <a:gd name="T3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5" h="222">
                  <a:moveTo>
                    <a:pt x="0" y="0"/>
                  </a:moveTo>
                  <a:lnTo>
                    <a:pt x="52" y="0"/>
                  </a:lnTo>
                  <a:lnTo>
                    <a:pt x="78" y="159"/>
                  </a:lnTo>
                  <a:lnTo>
                    <a:pt x="78" y="159"/>
                  </a:lnTo>
                  <a:lnTo>
                    <a:pt x="114" y="0"/>
                  </a:lnTo>
                  <a:lnTo>
                    <a:pt x="171" y="0"/>
                  </a:lnTo>
                  <a:lnTo>
                    <a:pt x="203" y="159"/>
                  </a:lnTo>
                  <a:lnTo>
                    <a:pt x="203" y="159"/>
                  </a:lnTo>
                  <a:lnTo>
                    <a:pt x="234" y="0"/>
                  </a:lnTo>
                  <a:lnTo>
                    <a:pt x="275" y="0"/>
                  </a:lnTo>
                  <a:lnTo>
                    <a:pt x="228" y="222"/>
                  </a:lnTo>
                  <a:lnTo>
                    <a:pt x="177" y="222"/>
                  </a:lnTo>
                  <a:lnTo>
                    <a:pt x="140" y="58"/>
                  </a:lnTo>
                  <a:lnTo>
                    <a:pt x="140" y="58"/>
                  </a:lnTo>
                  <a:lnTo>
                    <a:pt x="104" y="222"/>
                  </a:lnTo>
                  <a:lnTo>
                    <a:pt x="52" y="222"/>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4" name="Freeform 40"/>
            <p:cNvSpPr>
              <a:spLocks noEditPoints="1"/>
            </p:cNvSpPr>
            <p:nvPr/>
          </p:nvSpPr>
          <p:spPr bwMode="gray">
            <a:xfrm>
              <a:off x="6513513" y="1957388"/>
              <a:ext cx="198438" cy="258763"/>
            </a:xfrm>
            <a:custGeom>
              <a:avLst/>
              <a:gdLst>
                <a:gd name="T0" fmla="*/ 0 w 24"/>
                <a:gd name="T1" fmla="*/ 15 h 31"/>
                <a:gd name="T2" fmla="*/ 12 w 24"/>
                <a:gd name="T3" fmla="*/ 0 h 31"/>
                <a:gd name="T4" fmla="*/ 24 w 24"/>
                <a:gd name="T5" fmla="*/ 15 h 31"/>
                <a:gd name="T6" fmla="*/ 12 w 24"/>
                <a:gd name="T7" fmla="*/ 31 h 31"/>
                <a:gd name="T8" fmla="*/ 0 w 24"/>
                <a:gd name="T9" fmla="*/ 15 h 31"/>
                <a:gd name="T10" fmla="*/ 16 w 24"/>
                <a:gd name="T11" fmla="*/ 15 h 31"/>
                <a:gd name="T12" fmla="*/ 12 w 24"/>
                <a:gd name="T13" fmla="*/ 5 h 31"/>
                <a:gd name="T14" fmla="*/ 8 w 24"/>
                <a:gd name="T15" fmla="*/ 15 h 31"/>
                <a:gd name="T16" fmla="*/ 12 w 24"/>
                <a:gd name="T17" fmla="*/ 26 h 31"/>
                <a:gd name="T18" fmla="*/ 16 w 24"/>
                <a:gd name="T1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1">
                  <a:moveTo>
                    <a:pt x="0" y="15"/>
                  </a:moveTo>
                  <a:cubicBezTo>
                    <a:pt x="0" y="7"/>
                    <a:pt x="1" y="0"/>
                    <a:pt x="12" y="0"/>
                  </a:cubicBezTo>
                  <a:cubicBezTo>
                    <a:pt x="23" y="0"/>
                    <a:pt x="24" y="7"/>
                    <a:pt x="24" y="15"/>
                  </a:cubicBezTo>
                  <a:cubicBezTo>
                    <a:pt x="24" y="24"/>
                    <a:pt x="23" y="31"/>
                    <a:pt x="12" y="31"/>
                  </a:cubicBezTo>
                  <a:cubicBezTo>
                    <a:pt x="1" y="31"/>
                    <a:pt x="0" y="24"/>
                    <a:pt x="0" y="15"/>
                  </a:cubicBezTo>
                  <a:close/>
                  <a:moveTo>
                    <a:pt x="16" y="15"/>
                  </a:moveTo>
                  <a:cubicBezTo>
                    <a:pt x="16" y="8"/>
                    <a:pt x="15" y="5"/>
                    <a:pt x="12" y="5"/>
                  </a:cubicBezTo>
                  <a:cubicBezTo>
                    <a:pt x="8" y="5"/>
                    <a:pt x="8" y="8"/>
                    <a:pt x="8" y="15"/>
                  </a:cubicBezTo>
                  <a:cubicBezTo>
                    <a:pt x="8" y="24"/>
                    <a:pt x="9" y="26"/>
                    <a:pt x="12" y="26"/>
                  </a:cubicBezTo>
                  <a:cubicBezTo>
                    <a:pt x="15" y="26"/>
                    <a:pt x="16" y="24"/>
                    <a:pt x="16" y="15"/>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5" name="Freeform 41"/>
            <p:cNvSpPr>
              <a:spLocks/>
            </p:cNvSpPr>
            <p:nvPr/>
          </p:nvSpPr>
          <p:spPr bwMode="gray">
            <a:xfrm>
              <a:off x="6761163" y="1957388"/>
              <a:ext cx="131763" cy="250825"/>
            </a:xfrm>
            <a:custGeom>
              <a:avLst/>
              <a:gdLst>
                <a:gd name="T0" fmla="*/ 8 w 16"/>
                <a:gd name="T1" fmla="*/ 1 h 30"/>
                <a:gd name="T2" fmla="*/ 8 w 16"/>
                <a:gd name="T3" fmla="*/ 4 h 30"/>
                <a:gd name="T4" fmla="*/ 8 w 16"/>
                <a:gd name="T5" fmla="*/ 4 h 30"/>
                <a:gd name="T6" fmla="*/ 16 w 16"/>
                <a:gd name="T7" fmla="*/ 0 h 30"/>
                <a:gd name="T8" fmla="*/ 16 w 16"/>
                <a:gd name="T9" fmla="*/ 7 h 30"/>
                <a:gd name="T10" fmla="*/ 8 w 16"/>
                <a:gd name="T11" fmla="*/ 14 h 30"/>
                <a:gd name="T12" fmla="*/ 8 w 16"/>
                <a:gd name="T13" fmla="*/ 30 h 30"/>
                <a:gd name="T14" fmla="*/ 0 w 16"/>
                <a:gd name="T15" fmla="*/ 30 h 30"/>
                <a:gd name="T16" fmla="*/ 0 w 16"/>
                <a:gd name="T17" fmla="*/ 1 h 30"/>
                <a:gd name="T18" fmla="*/ 8 w 16"/>
                <a:gd name="T1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8" y="1"/>
                  </a:moveTo>
                  <a:cubicBezTo>
                    <a:pt x="8" y="4"/>
                    <a:pt x="8" y="4"/>
                    <a:pt x="8" y="4"/>
                  </a:cubicBezTo>
                  <a:cubicBezTo>
                    <a:pt x="8" y="4"/>
                    <a:pt x="8" y="4"/>
                    <a:pt x="8" y="4"/>
                  </a:cubicBezTo>
                  <a:cubicBezTo>
                    <a:pt x="10" y="1"/>
                    <a:pt x="12" y="0"/>
                    <a:pt x="16" y="0"/>
                  </a:cubicBezTo>
                  <a:cubicBezTo>
                    <a:pt x="16" y="7"/>
                    <a:pt x="16" y="7"/>
                    <a:pt x="16" y="7"/>
                  </a:cubicBezTo>
                  <a:cubicBezTo>
                    <a:pt x="8" y="7"/>
                    <a:pt x="8" y="11"/>
                    <a:pt x="8" y="14"/>
                  </a:cubicBezTo>
                  <a:cubicBezTo>
                    <a:pt x="8" y="30"/>
                    <a:pt x="8" y="30"/>
                    <a:pt x="8" y="30"/>
                  </a:cubicBezTo>
                  <a:cubicBezTo>
                    <a:pt x="0" y="30"/>
                    <a:pt x="0" y="30"/>
                    <a:pt x="0" y="30"/>
                  </a:cubicBezTo>
                  <a:cubicBezTo>
                    <a:pt x="0" y="1"/>
                    <a:pt x="0" y="1"/>
                    <a:pt x="0" y="1"/>
                  </a:cubicBezTo>
                  <a:lnTo>
                    <a:pt x="8"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6" name="Freeform 42"/>
            <p:cNvSpPr>
              <a:spLocks/>
            </p:cNvSpPr>
            <p:nvPr/>
          </p:nvSpPr>
          <p:spPr bwMode="gray">
            <a:xfrm>
              <a:off x="6924676" y="1855788"/>
              <a:ext cx="206375" cy="352425"/>
            </a:xfrm>
            <a:custGeom>
              <a:avLst/>
              <a:gdLst>
                <a:gd name="T0" fmla="*/ 0 w 130"/>
                <a:gd name="T1" fmla="*/ 222 h 222"/>
                <a:gd name="T2" fmla="*/ 0 w 130"/>
                <a:gd name="T3" fmla="*/ 0 h 222"/>
                <a:gd name="T4" fmla="*/ 42 w 130"/>
                <a:gd name="T5" fmla="*/ 0 h 222"/>
                <a:gd name="T6" fmla="*/ 42 w 130"/>
                <a:gd name="T7" fmla="*/ 132 h 222"/>
                <a:gd name="T8" fmla="*/ 42 w 130"/>
                <a:gd name="T9" fmla="*/ 132 h 222"/>
                <a:gd name="T10" fmla="*/ 83 w 130"/>
                <a:gd name="T11" fmla="*/ 69 h 222"/>
                <a:gd name="T12" fmla="*/ 125 w 130"/>
                <a:gd name="T13" fmla="*/ 69 h 222"/>
                <a:gd name="T14" fmla="*/ 83 w 130"/>
                <a:gd name="T15" fmla="*/ 137 h 222"/>
                <a:gd name="T16" fmla="*/ 130 w 130"/>
                <a:gd name="T17" fmla="*/ 222 h 222"/>
                <a:gd name="T18" fmla="*/ 83 w 130"/>
                <a:gd name="T19" fmla="*/ 222 h 222"/>
                <a:gd name="T20" fmla="*/ 42 w 130"/>
                <a:gd name="T21" fmla="*/ 137 h 222"/>
                <a:gd name="T22" fmla="*/ 42 w 130"/>
                <a:gd name="T23" fmla="*/ 137 h 222"/>
                <a:gd name="T24" fmla="*/ 42 w 130"/>
                <a:gd name="T25" fmla="*/ 222 h 222"/>
                <a:gd name="T26" fmla="*/ 0 w 130"/>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222">
                  <a:moveTo>
                    <a:pt x="0" y="222"/>
                  </a:moveTo>
                  <a:lnTo>
                    <a:pt x="0" y="0"/>
                  </a:lnTo>
                  <a:lnTo>
                    <a:pt x="42" y="0"/>
                  </a:lnTo>
                  <a:lnTo>
                    <a:pt x="42" y="132"/>
                  </a:lnTo>
                  <a:lnTo>
                    <a:pt x="42" y="132"/>
                  </a:lnTo>
                  <a:lnTo>
                    <a:pt x="83" y="69"/>
                  </a:lnTo>
                  <a:lnTo>
                    <a:pt x="125" y="69"/>
                  </a:lnTo>
                  <a:lnTo>
                    <a:pt x="83" y="137"/>
                  </a:lnTo>
                  <a:lnTo>
                    <a:pt x="130" y="222"/>
                  </a:lnTo>
                  <a:lnTo>
                    <a:pt x="83" y="222"/>
                  </a:lnTo>
                  <a:lnTo>
                    <a:pt x="42" y="137"/>
                  </a:lnTo>
                  <a:lnTo>
                    <a:pt x="42" y="137"/>
                  </a:lnTo>
                  <a:lnTo>
                    <a:pt x="42" y="222"/>
                  </a:lnTo>
                  <a:lnTo>
                    <a:pt x="0" y="2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7" name="Freeform 43"/>
            <p:cNvSpPr>
              <a:spLocks/>
            </p:cNvSpPr>
            <p:nvPr/>
          </p:nvSpPr>
          <p:spPr bwMode="gray">
            <a:xfrm>
              <a:off x="7229476" y="1855788"/>
              <a:ext cx="238125" cy="352425"/>
            </a:xfrm>
            <a:custGeom>
              <a:avLst/>
              <a:gdLst>
                <a:gd name="T0" fmla="*/ 150 w 150"/>
                <a:gd name="T1" fmla="*/ 0 h 222"/>
                <a:gd name="T2" fmla="*/ 150 w 150"/>
                <a:gd name="T3" fmla="*/ 37 h 222"/>
                <a:gd name="T4" fmla="*/ 99 w 150"/>
                <a:gd name="T5" fmla="*/ 37 h 222"/>
                <a:gd name="T6" fmla="*/ 99 w 150"/>
                <a:gd name="T7" fmla="*/ 222 h 222"/>
                <a:gd name="T8" fmla="*/ 52 w 150"/>
                <a:gd name="T9" fmla="*/ 222 h 222"/>
                <a:gd name="T10" fmla="*/ 52 w 150"/>
                <a:gd name="T11" fmla="*/ 37 h 222"/>
                <a:gd name="T12" fmla="*/ 0 w 150"/>
                <a:gd name="T13" fmla="*/ 37 h 222"/>
                <a:gd name="T14" fmla="*/ 0 w 150"/>
                <a:gd name="T15" fmla="*/ 0 h 222"/>
                <a:gd name="T16" fmla="*/ 150 w 150"/>
                <a:gd name="T1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222">
                  <a:moveTo>
                    <a:pt x="150" y="0"/>
                  </a:moveTo>
                  <a:lnTo>
                    <a:pt x="150" y="37"/>
                  </a:lnTo>
                  <a:lnTo>
                    <a:pt x="99" y="37"/>
                  </a:lnTo>
                  <a:lnTo>
                    <a:pt x="99" y="222"/>
                  </a:lnTo>
                  <a:lnTo>
                    <a:pt x="52" y="222"/>
                  </a:lnTo>
                  <a:lnTo>
                    <a:pt x="52" y="37"/>
                  </a:lnTo>
                  <a:lnTo>
                    <a:pt x="0" y="37"/>
                  </a:lnTo>
                  <a:lnTo>
                    <a:pt x="0" y="0"/>
                  </a:lnTo>
                  <a:lnTo>
                    <a:pt x="15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8" name="Freeform 44"/>
            <p:cNvSpPr>
              <a:spLocks noEditPoints="1"/>
            </p:cNvSpPr>
            <p:nvPr/>
          </p:nvSpPr>
          <p:spPr bwMode="gray">
            <a:xfrm>
              <a:off x="7443788" y="1957388"/>
              <a:ext cx="196850" cy="258763"/>
            </a:xfrm>
            <a:custGeom>
              <a:avLst/>
              <a:gdLst>
                <a:gd name="T0" fmla="*/ 0 w 24"/>
                <a:gd name="T1" fmla="*/ 15 h 31"/>
                <a:gd name="T2" fmla="*/ 12 w 24"/>
                <a:gd name="T3" fmla="*/ 0 h 31"/>
                <a:gd name="T4" fmla="*/ 24 w 24"/>
                <a:gd name="T5" fmla="*/ 15 h 31"/>
                <a:gd name="T6" fmla="*/ 12 w 24"/>
                <a:gd name="T7" fmla="*/ 31 h 31"/>
                <a:gd name="T8" fmla="*/ 0 w 24"/>
                <a:gd name="T9" fmla="*/ 15 h 31"/>
                <a:gd name="T10" fmla="*/ 16 w 24"/>
                <a:gd name="T11" fmla="*/ 15 h 31"/>
                <a:gd name="T12" fmla="*/ 12 w 24"/>
                <a:gd name="T13" fmla="*/ 5 h 31"/>
                <a:gd name="T14" fmla="*/ 8 w 24"/>
                <a:gd name="T15" fmla="*/ 15 h 31"/>
                <a:gd name="T16" fmla="*/ 12 w 24"/>
                <a:gd name="T17" fmla="*/ 26 h 31"/>
                <a:gd name="T18" fmla="*/ 16 w 24"/>
                <a:gd name="T1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1">
                  <a:moveTo>
                    <a:pt x="0" y="15"/>
                  </a:moveTo>
                  <a:cubicBezTo>
                    <a:pt x="0" y="7"/>
                    <a:pt x="1" y="0"/>
                    <a:pt x="12" y="0"/>
                  </a:cubicBezTo>
                  <a:cubicBezTo>
                    <a:pt x="23" y="0"/>
                    <a:pt x="24" y="7"/>
                    <a:pt x="24" y="15"/>
                  </a:cubicBezTo>
                  <a:cubicBezTo>
                    <a:pt x="24" y="24"/>
                    <a:pt x="23" y="31"/>
                    <a:pt x="12" y="31"/>
                  </a:cubicBezTo>
                  <a:cubicBezTo>
                    <a:pt x="1" y="31"/>
                    <a:pt x="0" y="24"/>
                    <a:pt x="0" y="15"/>
                  </a:cubicBezTo>
                  <a:close/>
                  <a:moveTo>
                    <a:pt x="16" y="15"/>
                  </a:moveTo>
                  <a:cubicBezTo>
                    <a:pt x="16" y="8"/>
                    <a:pt x="16" y="5"/>
                    <a:pt x="12" y="5"/>
                  </a:cubicBezTo>
                  <a:cubicBezTo>
                    <a:pt x="9" y="5"/>
                    <a:pt x="8" y="8"/>
                    <a:pt x="8" y="15"/>
                  </a:cubicBezTo>
                  <a:cubicBezTo>
                    <a:pt x="8" y="24"/>
                    <a:pt x="9" y="26"/>
                    <a:pt x="12" y="26"/>
                  </a:cubicBezTo>
                  <a:cubicBezTo>
                    <a:pt x="15" y="26"/>
                    <a:pt x="16" y="24"/>
                    <a:pt x="16" y="15"/>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9" name="Freeform 45"/>
            <p:cNvSpPr>
              <a:spLocks noEditPoints="1"/>
            </p:cNvSpPr>
            <p:nvPr/>
          </p:nvSpPr>
          <p:spPr bwMode="gray">
            <a:xfrm>
              <a:off x="7681913" y="1957388"/>
              <a:ext cx="198438" cy="350838"/>
            </a:xfrm>
            <a:custGeom>
              <a:avLst/>
              <a:gdLst>
                <a:gd name="T0" fmla="*/ 24 w 24"/>
                <a:gd name="T1" fmla="*/ 1 h 42"/>
                <a:gd name="T2" fmla="*/ 24 w 24"/>
                <a:gd name="T3" fmla="*/ 32 h 42"/>
                <a:gd name="T4" fmla="*/ 13 w 24"/>
                <a:gd name="T5" fmla="*/ 42 h 42"/>
                <a:gd name="T6" fmla="*/ 1 w 24"/>
                <a:gd name="T7" fmla="*/ 33 h 42"/>
                <a:gd name="T8" fmla="*/ 9 w 24"/>
                <a:gd name="T9" fmla="*/ 33 h 42"/>
                <a:gd name="T10" fmla="*/ 10 w 24"/>
                <a:gd name="T11" fmla="*/ 36 h 42"/>
                <a:gd name="T12" fmla="*/ 13 w 24"/>
                <a:gd name="T13" fmla="*/ 37 h 42"/>
                <a:gd name="T14" fmla="*/ 16 w 24"/>
                <a:gd name="T15" fmla="*/ 32 h 42"/>
                <a:gd name="T16" fmla="*/ 16 w 24"/>
                <a:gd name="T17" fmla="*/ 27 h 42"/>
                <a:gd name="T18" fmla="*/ 16 w 24"/>
                <a:gd name="T19" fmla="*/ 27 h 42"/>
                <a:gd name="T20" fmla="*/ 9 w 24"/>
                <a:gd name="T21" fmla="*/ 30 h 42"/>
                <a:gd name="T22" fmla="*/ 1 w 24"/>
                <a:gd name="T23" fmla="*/ 15 h 42"/>
                <a:gd name="T24" fmla="*/ 9 w 24"/>
                <a:gd name="T25" fmla="*/ 0 h 42"/>
                <a:gd name="T26" fmla="*/ 16 w 24"/>
                <a:gd name="T27" fmla="*/ 4 h 42"/>
                <a:gd name="T28" fmla="*/ 16 w 24"/>
                <a:gd name="T29" fmla="*/ 4 h 42"/>
                <a:gd name="T30" fmla="*/ 16 w 24"/>
                <a:gd name="T31" fmla="*/ 1 h 42"/>
                <a:gd name="T32" fmla="*/ 24 w 24"/>
                <a:gd name="T33" fmla="*/ 1 h 42"/>
                <a:gd name="T34" fmla="*/ 12 w 24"/>
                <a:gd name="T35" fmla="*/ 25 h 42"/>
                <a:gd name="T36" fmla="*/ 16 w 24"/>
                <a:gd name="T37" fmla="*/ 15 h 42"/>
                <a:gd name="T38" fmla="*/ 12 w 24"/>
                <a:gd name="T39" fmla="*/ 5 h 42"/>
                <a:gd name="T40" fmla="*/ 9 w 24"/>
                <a:gd name="T41" fmla="*/ 16 h 42"/>
                <a:gd name="T42" fmla="*/ 12 w 24"/>
                <a:gd name="T43" fmla="*/ 2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42">
                  <a:moveTo>
                    <a:pt x="24" y="1"/>
                  </a:moveTo>
                  <a:cubicBezTo>
                    <a:pt x="24" y="32"/>
                    <a:pt x="24" y="32"/>
                    <a:pt x="24" y="32"/>
                  </a:cubicBezTo>
                  <a:cubicBezTo>
                    <a:pt x="24" y="34"/>
                    <a:pt x="24" y="42"/>
                    <a:pt x="13" y="42"/>
                  </a:cubicBezTo>
                  <a:cubicBezTo>
                    <a:pt x="7" y="42"/>
                    <a:pt x="1" y="40"/>
                    <a:pt x="1" y="33"/>
                  </a:cubicBezTo>
                  <a:cubicBezTo>
                    <a:pt x="9" y="33"/>
                    <a:pt x="9" y="33"/>
                    <a:pt x="9" y="33"/>
                  </a:cubicBezTo>
                  <a:cubicBezTo>
                    <a:pt x="9" y="34"/>
                    <a:pt x="9" y="35"/>
                    <a:pt x="10" y="36"/>
                  </a:cubicBezTo>
                  <a:cubicBezTo>
                    <a:pt x="10" y="37"/>
                    <a:pt x="11" y="37"/>
                    <a:pt x="13" y="37"/>
                  </a:cubicBezTo>
                  <a:cubicBezTo>
                    <a:pt x="15" y="37"/>
                    <a:pt x="16" y="35"/>
                    <a:pt x="16" y="32"/>
                  </a:cubicBezTo>
                  <a:cubicBezTo>
                    <a:pt x="16" y="27"/>
                    <a:pt x="16" y="27"/>
                    <a:pt x="16" y="27"/>
                  </a:cubicBezTo>
                  <a:cubicBezTo>
                    <a:pt x="16" y="27"/>
                    <a:pt x="16" y="27"/>
                    <a:pt x="16" y="27"/>
                  </a:cubicBezTo>
                  <a:cubicBezTo>
                    <a:pt x="14" y="29"/>
                    <a:pt x="12" y="30"/>
                    <a:pt x="9" y="30"/>
                  </a:cubicBezTo>
                  <a:cubicBezTo>
                    <a:pt x="0" y="30"/>
                    <a:pt x="1" y="22"/>
                    <a:pt x="1" y="15"/>
                  </a:cubicBezTo>
                  <a:cubicBezTo>
                    <a:pt x="1" y="8"/>
                    <a:pt x="1" y="0"/>
                    <a:pt x="9" y="0"/>
                  </a:cubicBezTo>
                  <a:cubicBezTo>
                    <a:pt x="12" y="0"/>
                    <a:pt x="15" y="1"/>
                    <a:pt x="16" y="4"/>
                  </a:cubicBezTo>
                  <a:cubicBezTo>
                    <a:pt x="16" y="4"/>
                    <a:pt x="16" y="4"/>
                    <a:pt x="16" y="4"/>
                  </a:cubicBezTo>
                  <a:cubicBezTo>
                    <a:pt x="16" y="1"/>
                    <a:pt x="16" y="1"/>
                    <a:pt x="16" y="1"/>
                  </a:cubicBezTo>
                  <a:lnTo>
                    <a:pt x="24" y="1"/>
                  </a:lnTo>
                  <a:close/>
                  <a:moveTo>
                    <a:pt x="12" y="25"/>
                  </a:moveTo>
                  <a:cubicBezTo>
                    <a:pt x="15" y="25"/>
                    <a:pt x="16" y="22"/>
                    <a:pt x="16" y="15"/>
                  </a:cubicBezTo>
                  <a:cubicBezTo>
                    <a:pt x="16" y="9"/>
                    <a:pt x="15" y="5"/>
                    <a:pt x="12" y="5"/>
                  </a:cubicBezTo>
                  <a:cubicBezTo>
                    <a:pt x="9" y="5"/>
                    <a:pt x="9" y="7"/>
                    <a:pt x="9" y="16"/>
                  </a:cubicBezTo>
                  <a:cubicBezTo>
                    <a:pt x="9" y="19"/>
                    <a:pt x="8" y="25"/>
                    <a:pt x="12" y="25"/>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90" name="Freeform 46"/>
            <p:cNvSpPr>
              <a:spLocks/>
            </p:cNvSpPr>
            <p:nvPr/>
          </p:nvSpPr>
          <p:spPr bwMode="gray">
            <a:xfrm>
              <a:off x="8142288" y="1889125"/>
              <a:ext cx="139700" cy="327025"/>
            </a:xfrm>
            <a:custGeom>
              <a:avLst/>
              <a:gdLst>
                <a:gd name="T0" fmla="*/ 0 w 17"/>
                <a:gd name="T1" fmla="*/ 9 h 39"/>
                <a:gd name="T2" fmla="*/ 4 w 17"/>
                <a:gd name="T3" fmla="*/ 9 h 39"/>
                <a:gd name="T4" fmla="*/ 4 w 17"/>
                <a:gd name="T5" fmla="*/ 4 h 39"/>
                <a:gd name="T6" fmla="*/ 12 w 17"/>
                <a:gd name="T7" fmla="*/ 0 h 39"/>
                <a:gd name="T8" fmla="*/ 12 w 17"/>
                <a:gd name="T9" fmla="*/ 9 h 39"/>
                <a:gd name="T10" fmla="*/ 17 w 17"/>
                <a:gd name="T11" fmla="*/ 9 h 39"/>
                <a:gd name="T12" fmla="*/ 17 w 17"/>
                <a:gd name="T13" fmla="*/ 14 h 39"/>
                <a:gd name="T14" fmla="*/ 12 w 17"/>
                <a:gd name="T15" fmla="*/ 14 h 39"/>
                <a:gd name="T16" fmla="*/ 12 w 17"/>
                <a:gd name="T17" fmla="*/ 30 h 39"/>
                <a:gd name="T18" fmla="*/ 15 w 17"/>
                <a:gd name="T19" fmla="*/ 33 h 39"/>
                <a:gd name="T20" fmla="*/ 16 w 17"/>
                <a:gd name="T21" fmla="*/ 33 h 39"/>
                <a:gd name="T22" fmla="*/ 16 w 17"/>
                <a:gd name="T23" fmla="*/ 38 h 39"/>
                <a:gd name="T24" fmla="*/ 12 w 17"/>
                <a:gd name="T25" fmla="*/ 39 h 39"/>
                <a:gd name="T26" fmla="*/ 4 w 17"/>
                <a:gd name="T27" fmla="*/ 32 h 39"/>
                <a:gd name="T28" fmla="*/ 4 w 17"/>
                <a:gd name="T29" fmla="*/ 14 h 39"/>
                <a:gd name="T30" fmla="*/ 0 w 17"/>
                <a:gd name="T31" fmla="*/ 14 h 39"/>
                <a:gd name="T32" fmla="*/ 0 w 17"/>
                <a:gd name="T33" fmla="*/ 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39">
                  <a:moveTo>
                    <a:pt x="0" y="9"/>
                  </a:moveTo>
                  <a:cubicBezTo>
                    <a:pt x="4" y="9"/>
                    <a:pt x="4" y="9"/>
                    <a:pt x="4" y="9"/>
                  </a:cubicBezTo>
                  <a:cubicBezTo>
                    <a:pt x="4" y="4"/>
                    <a:pt x="4" y="4"/>
                    <a:pt x="4" y="4"/>
                  </a:cubicBezTo>
                  <a:cubicBezTo>
                    <a:pt x="12" y="0"/>
                    <a:pt x="12" y="0"/>
                    <a:pt x="12" y="0"/>
                  </a:cubicBezTo>
                  <a:cubicBezTo>
                    <a:pt x="12" y="9"/>
                    <a:pt x="12" y="9"/>
                    <a:pt x="12" y="9"/>
                  </a:cubicBezTo>
                  <a:cubicBezTo>
                    <a:pt x="17" y="9"/>
                    <a:pt x="17" y="9"/>
                    <a:pt x="17" y="9"/>
                  </a:cubicBezTo>
                  <a:cubicBezTo>
                    <a:pt x="17" y="14"/>
                    <a:pt x="17" y="14"/>
                    <a:pt x="17" y="14"/>
                  </a:cubicBezTo>
                  <a:cubicBezTo>
                    <a:pt x="12" y="14"/>
                    <a:pt x="12" y="14"/>
                    <a:pt x="12" y="14"/>
                  </a:cubicBezTo>
                  <a:cubicBezTo>
                    <a:pt x="12" y="30"/>
                    <a:pt x="12" y="30"/>
                    <a:pt x="12" y="30"/>
                  </a:cubicBezTo>
                  <a:cubicBezTo>
                    <a:pt x="12" y="32"/>
                    <a:pt x="12" y="33"/>
                    <a:pt x="15" y="33"/>
                  </a:cubicBezTo>
                  <a:cubicBezTo>
                    <a:pt x="15" y="33"/>
                    <a:pt x="16" y="33"/>
                    <a:pt x="16" y="33"/>
                  </a:cubicBezTo>
                  <a:cubicBezTo>
                    <a:pt x="16" y="38"/>
                    <a:pt x="16" y="38"/>
                    <a:pt x="16" y="38"/>
                  </a:cubicBezTo>
                  <a:cubicBezTo>
                    <a:pt x="15" y="39"/>
                    <a:pt x="14" y="39"/>
                    <a:pt x="12" y="39"/>
                  </a:cubicBezTo>
                  <a:cubicBezTo>
                    <a:pt x="5" y="39"/>
                    <a:pt x="4" y="34"/>
                    <a:pt x="4" y="32"/>
                  </a:cubicBezTo>
                  <a:cubicBezTo>
                    <a:pt x="4" y="14"/>
                    <a:pt x="4" y="14"/>
                    <a:pt x="4" y="14"/>
                  </a:cubicBezTo>
                  <a:cubicBezTo>
                    <a:pt x="0" y="14"/>
                    <a:pt x="0" y="14"/>
                    <a:pt x="0" y="14"/>
                  </a:cubicBez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91" name="Freeform 47"/>
            <p:cNvSpPr>
              <a:spLocks/>
            </p:cNvSpPr>
            <p:nvPr/>
          </p:nvSpPr>
          <p:spPr bwMode="gray">
            <a:xfrm>
              <a:off x="8323263" y="1855788"/>
              <a:ext cx="190500" cy="352425"/>
            </a:xfrm>
            <a:custGeom>
              <a:avLst/>
              <a:gdLst>
                <a:gd name="T0" fmla="*/ 14 w 23"/>
                <a:gd name="T1" fmla="*/ 42 h 42"/>
                <a:gd name="T2" fmla="*/ 14 w 23"/>
                <a:gd name="T3" fmla="*/ 22 h 42"/>
                <a:gd name="T4" fmla="*/ 11 w 23"/>
                <a:gd name="T5" fmla="*/ 17 h 42"/>
                <a:gd name="T6" fmla="*/ 8 w 23"/>
                <a:gd name="T7" fmla="*/ 22 h 42"/>
                <a:gd name="T8" fmla="*/ 8 w 23"/>
                <a:gd name="T9" fmla="*/ 42 h 42"/>
                <a:gd name="T10" fmla="*/ 0 w 23"/>
                <a:gd name="T11" fmla="*/ 42 h 42"/>
                <a:gd name="T12" fmla="*/ 0 w 23"/>
                <a:gd name="T13" fmla="*/ 0 h 42"/>
                <a:gd name="T14" fmla="*/ 8 w 23"/>
                <a:gd name="T15" fmla="*/ 0 h 42"/>
                <a:gd name="T16" fmla="*/ 8 w 23"/>
                <a:gd name="T17" fmla="*/ 16 h 42"/>
                <a:gd name="T18" fmla="*/ 8 w 23"/>
                <a:gd name="T19" fmla="*/ 16 h 42"/>
                <a:gd name="T20" fmla="*/ 11 w 23"/>
                <a:gd name="T21" fmla="*/ 13 h 42"/>
                <a:gd name="T22" fmla="*/ 15 w 23"/>
                <a:gd name="T23" fmla="*/ 12 h 42"/>
                <a:gd name="T24" fmla="*/ 23 w 23"/>
                <a:gd name="T25" fmla="*/ 18 h 42"/>
                <a:gd name="T26" fmla="*/ 23 w 23"/>
                <a:gd name="T27" fmla="*/ 42 h 42"/>
                <a:gd name="T28" fmla="*/ 14 w 23"/>
                <a:gd name="T2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42">
                  <a:moveTo>
                    <a:pt x="14" y="42"/>
                  </a:moveTo>
                  <a:cubicBezTo>
                    <a:pt x="14" y="22"/>
                    <a:pt x="14" y="22"/>
                    <a:pt x="14" y="22"/>
                  </a:cubicBezTo>
                  <a:cubicBezTo>
                    <a:pt x="14" y="19"/>
                    <a:pt x="14" y="17"/>
                    <a:pt x="11" y="17"/>
                  </a:cubicBezTo>
                  <a:cubicBezTo>
                    <a:pt x="9" y="17"/>
                    <a:pt x="8" y="19"/>
                    <a:pt x="8" y="22"/>
                  </a:cubicBezTo>
                  <a:cubicBezTo>
                    <a:pt x="8" y="42"/>
                    <a:pt x="8" y="42"/>
                    <a:pt x="8" y="42"/>
                  </a:cubicBezTo>
                  <a:cubicBezTo>
                    <a:pt x="0" y="42"/>
                    <a:pt x="0" y="42"/>
                    <a:pt x="0" y="42"/>
                  </a:cubicBezTo>
                  <a:cubicBezTo>
                    <a:pt x="0" y="0"/>
                    <a:pt x="0" y="0"/>
                    <a:pt x="0" y="0"/>
                  </a:cubicBezTo>
                  <a:cubicBezTo>
                    <a:pt x="8" y="0"/>
                    <a:pt x="8" y="0"/>
                    <a:pt x="8" y="0"/>
                  </a:cubicBezTo>
                  <a:cubicBezTo>
                    <a:pt x="8" y="16"/>
                    <a:pt x="8" y="16"/>
                    <a:pt x="8" y="16"/>
                  </a:cubicBezTo>
                  <a:cubicBezTo>
                    <a:pt x="8" y="16"/>
                    <a:pt x="8" y="16"/>
                    <a:pt x="8" y="16"/>
                  </a:cubicBezTo>
                  <a:cubicBezTo>
                    <a:pt x="9" y="14"/>
                    <a:pt x="10" y="13"/>
                    <a:pt x="11" y="13"/>
                  </a:cubicBezTo>
                  <a:cubicBezTo>
                    <a:pt x="12" y="12"/>
                    <a:pt x="14" y="12"/>
                    <a:pt x="15" y="12"/>
                  </a:cubicBezTo>
                  <a:cubicBezTo>
                    <a:pt x="19" y="12"/>
                    <a:pt x="23" y="14"/>
                    <a:pt x="23" y="18"/>
                  </a:cubicBezTo>
                  <a:cubicBezTo>
                    <a:pt x="23" y="42"/>
                    <a:pt x="23" y="42"/>
                    <a:pt x="23" y="42"/>
                  </a:cubicBezTo>
                  <a:lnTo>
                    <a:pt x="14" y="4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92" name="Freeform 48"/>
            <p:cNvSpPr>
              <a:spLocks/>
            </p:cNvSpPr>
            <p:nvPr/>
          </p:nvSpPr>
          <p:spPr bwMode="gray">
            <a:xfrm>
              <a:off x="8801101" y="1957388"/>
              <a:ext cx="123825" cy="250825"/>
            </a:xfrm>
            <a:custGeom>
              <a:avLst/>
              <a:gdLst>
                <a:gd name="T0" fmla="*/ 8 w 15"/>
                <a:gd name="T1" fmla="*/ 1 h 30"/>
                <a:gd name="T2" fmla="*/ 8 w 15"/>
                <a:gd name="T3" fmla="*/ 4 h 30"/>
                <a:gd name="T4" fmla="*/ 8 w 15"/>
                <a:gd name="T5" fmla="*/ 4 h 30"/>
                <a:gd name="T6" fmla="*/ 15 w 15"/>
                <a:gd name="T7" fmla="*/ 0 h 30"/>
                <a:gd name="T8" fmla="*/ 15 w 15"/>
                <a:gd name="T9" fmla="*/ 7 h 30"/>
                <a:gd name="T10" fmla="*/ 8 w 15"/>
                <a:gd name="T11" fmla="*/ 14 h 30"/>
                <a:gd name="T12" fmla="*/ 8 w 15"/>
                <a:gd name="T13" fmla="*/ 30 h 30"/>
                <a:gd name="T14" fmla="*/ 0 w 15"/>
                <a:gd name="T15" fmla="*/ 30 h 30"/>
                <a:gd name="T16" fmla="*/ 0 w 15"/>
                <a:gd name="T17" fmla="*/ 1 h 30"/>
                <a:gd name="T18" fmla="*/ 8 w 15"/>
                <a:gd name="T1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30">
                  <a:moveTo>
                    <a:pt x="8" y="1"/>
                  </a:moveTo>
                  <a:cubicBezTo>
                    <a:pt x="8" y="4"/>
                    <a:pt x="8" y="4"/>
                    <a:pt x="8" y="4"/>
                  </a:cubicBezTo>
                  <a:cubicBezTo>
                    <a:pt x="8" y="4"/>
                    <a:pt x="8" y="4"/>
                    <a:pt x="8" y="4"/>
                  </a:cubicBezTo>
                  <a:cubicBezTo>
                    <a:pt x="9" y="1"/>
                    <a:pt x="12" y="0"/>
                    <a:pt x="15" y="0"/>
                  </a:cubicBezTo>
                  <a:cubicBezTo>
                    <a:pt x="15" y="7"/>
                    <a:pt x="15" y="7"/>
                    <a:pt x="15" y="7"/>
                  </a:cubicBezTo>
                  <a:cubicBezTo>
                    <a:pt x="8" y="7"/>
                    <a:pt x="8" y="11"/>
                    <a:pt x="8" y="14"/>
                  </a:cubicBezTo>
                  <a:cubicBezTo>
                    <a:pt x="8" y="30"/>
                    <a:pt x="8" y="30"/>
                    <a:pt x="8" y="30"/>
                  </a:cubicBezTo>
                  <a:cubicBezTo>
                    <a:pt x="0" y="30"/>
                    <a:pt x="0" y="30"/>
                    <a:pt x="0" y="30"/>
                  </a:cubicBezTo>
                  <a:cubicBezTo>
                    <a:pt x="0" y="1"/>
                    <a:pt x="0" y="1"/>
                    <a:pt x="0" y="1"/>
                  </a:cubicBezTo>
                  <a:lnTo>
                    <a:pt x="8"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grpSp>
    </p:spTree>
    <p:extLst>
      <p:ext uri="{BB962C8B-B14F-4D97-AF65-F5344CB8AC3E}">
        <p14:creationId xmlns="" xmlns:p14="http://schemas.microsoft.com/office/powerpoint/2010/main" val="37091374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 descr="Oracle logo in white on red staging background. Light blue frame around perimete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bwMode="hidden">
          <a:xfrm>
            <a:off x="138023" y="129398"/>
            <a:ext cx="11912778" cy="6547450"/>
          </a:xfrm>
          <a:prstGeom prst="rect">
            <a:avLst/>
          </a:prstGeom>
          <a:noFill/>
          <a:ln>
            <a:noFill/>
          </a:ln>
        </p:spPr>
      </p:pic>
      <p:pic>
        <p:nvPicPr>
          <p:cNvPr id="12" name="Picture 11"/>
          <p:cNvPicPr>
            <a:picLocks noChangeAspect="1"/>
          </p:cNvPicPr>
          <p:nvPr userDrawn="1"/>
        </p:nvPicPr>
        <p:blipFill>
          <a:blip r:embed="rId3" cstate="screen">
            <a:extLst>
              <a:ext uri="{28A0092B-C50C-407E-A947-70E740481C1C}">
                <a14:useLocalDpi xmlns="" xmlns:a14="http://schemas.microsoft.com/office/drawing/2010/main" val="0"/>
              </a:ext>
            </a:extLst>
          </a:blip>
          <a:stretch>
            <a:fillRect/>
          </a:stretch>
        </p:blipFill>
        <p:spPr bwMode="black">
          <a:xfrm>
            <a:off x="3822128" y="2843826"/>
            <a:ext cx="4544568" cy="569547"/>
          </a:xfrm>
          <a:prstGeom prst="rect">
            <a:avLst/>
          </a:prstGeom>
        </p:spPr>
      </p:pic>
      <p:sp>
        <p:nvSpPr>
          <p:cNvPr id="6" name="Rectangle 5"/>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7" name="Rectangle 6"/>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8" name="Rectangle 7"/>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Tree>
    <p:extLst>
      <p:ext uri="{BB962C8B-B14F-4D97-AF65-F5344CB8AC3E}">
        <p14:creationId xmlns="" xmlns:p14="http://schemas.microsoft.com/office/powerpoint/2010/main" val="106575552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1151" y="1524001"/>
            <a:ext cx="11126522" cy="441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9AD8BE6-AA7C-4328-9B9F-94628525022E}" type="datetime1">
              <a:rPr lang="en-US" smtClean="0"/>
              <a:pPr/>
              <a:t>7/25/2017</a:t>
            </a:fld>
            <a:endParaRPr lang="en-US"/>
          </a:p>
        </p:txBody>
      </p:sp>
      <p:sp>
        <p:nvSpPr>
          <p:cNvPr id="5" name="Footer Placeholder 4"/>
          <p:cNvSpPr>
            <a:spLocks noGrp="1"/>
          </p:cNvSpPr>
          <p:nvPr>
            <p:ph type="ftr" sz="quarter" idx="11"/>
          </p:nvPr>
        </p:nvSpPr>
        <p:spPr/>
        <p:txBody>
          <a:bodyPr/>
          <a:lstStyle/>
          <a:p>
            <a:r>
              <a:rPr lang="en-US" smtClean="0"/>
              <a:t>Oracle Confidential – Internal/Restricted/Highly Restricted</a:t>
            </a:r>
            <a:endParaRPr lang="en-US"/>
          </a:p>
        </p:txBody>
      </p:sp>
      <p:sp>
        <p:nvSpPr>
          <p:cNvPr id="6" name="Slide Number Placeholder 5"/>
          <p:cNvSpPr>
            <a:spLocks noGrp="1"/>
          </p:cNvSpPr>
          <p:nvPr>
            <p:ph type="sldNum" sz="quarter" idx="12"/>
          </p:nvPr>
        </p:nvSpPr>
        <p:spPr/>
        <p:txBody>
          <a:bodyPr/>
          <a:lstStyle/>
          <a:p>
            <a:fld id="{D4EAF17A-378C-49D5-A479-C71FF9D7F1E7}" type="slidenum">
              <a:rPr lang="en-US" smtClean="0"/>
              <a:pPr/>
              <a:t>‹#›</a:t>
            </a:fld>
            <a:endParaRPr lang="en-US"/>
          </a:p>
        </p:txBody>
      </p:sp>
    </p:spTree>
    <p:extLst>
      <p:ext uri="{BB962C8B-B14F-4D97-AF65-F5344CB8AC3E}">
        <p14:creationId xmlns="" xmlns:p14="http://schemas.microsoft.com/office/powerpoint/2010/main" val="386218712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smtClean="0"/>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B8E2682-7303-4393-9F25-7F1900A10367}" type="datetime1">
              <a:rPr lang="en-US" smtClean="0"/>
              <a:pPr/>
              <a:t>7/25/2017</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21734545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Slide with Picture and Logo">
    <p:bg>
      <p:bgPr>
        <a:blipFill dpi="0" rotWithShape="1">
          <a:blip r:embed="rId2" cstate="print">
            <a:lum/>
          </a:blip>
          <a:srcRect/>
          <a:stretch>
            <a:fillRect t="-9000" b="-9000"/>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9144000" cy="1470025"/>
          </a:xfrm>
        </p:spPr>
        <p:txBody>
          <a:bodyPr/>
          <a:lstStyle>
            <a:lvl1pPr>
              <a:lnSpc>
                <a:spcPct val="80000"/>
              </a:lnSpc>
              <a:defRPr sz="4800"/>
            </a:lvl1pPr>
          </a:lstStyle>
          <a:p>
            <a:r>
              <a:rPr lang="en-US" smtClean="0"/>
              <a:t>Click to edit Master title style</a:t>
            </a:r>
            <a:endParaRPr/>
          </a:p>
        </p:txBody>
      </p:sp>
      <p:sp>
        <p:nvSpPr>
          <p:cNvPr id="3" name="Subtitle 2"/>
          <p:cNvSpPr>
            <a:spLocks noGrp="1"/>
          </p:cNvSpPr>
          <p:nvPr>
            <p:ph type="subTitle" idx="1"/>
          </p:nvPr>
        </p:nvSpPr>
        <p:spPr>
          <a:xfrm>
            <a:off x="531762" y="2286000"/>
            <a:ext cx="9144000"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solidFill>
                  <a:schemeClr val="tx1"/>
                </a:solidFill>
              </a:defRPr>
            </a:lvl1pPr>
          </a:lstStyle>
          <a:p>
            <a:fld id="{DB3EEE87-DDB3-4675-99CC-7EF64D192D2F}" type="datetime1">
              <a:rPr lang="en-US" smtClean="0"/>
              <a:pPr/>
              <a:t>7/25/2017</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smtClean="0"/>
              <a:t>Oracle Confidential – Internal/Restricted/Highly Restricted</a:t>
            </a:r>
            <a:endParaRPr lang="en-US" dirty="0"/>
          </a:p>
        </p:txBody>
      </p:sp>
      <p:sp>
        <p:nvSpPr>
          <p:cNvPr id="13" name="Text Placeholder 12"/>
          <p:cNvSpPr>
            <a:spLocks noGrp="1"/>
          </p:cNvSpPr>
          <p:nvPr>
            <p:ph type="body" sz="quarter" idx="13" hasCustomPrompt="1"/>
          </p:nvPr>
        </p:nvSpPr>
        <p:spPr>
          <a:xfrm>
            <a:off x="531814" y="3429451"/>
            <a:ext cx="9144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a:t>Click to add text</a:t>
            </a:r>
          </a:p>
        </p:txBody>
      </p:sp>
      <p:pic>
        <p:nvPicPr>
          <p:cNvPr id="14" name="Picture 13"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16" name="TextBox 15"/>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sz="850" dirty="0" smtClean="0">
                <a:solidFill>
                  <a:schemeClr val="tx1"/>
                </a:solidFill>
              </a:rPr>
              <a:t>2014</a:t>
            </a:r>
            <a:r>
              <a:rPr lang="en-US" sz="850" dirty="0" smtClean="0">
                <a:solidFill>
                  <a:schemeClr val="tx1"/>
                </a:solidFill>
              </a:rPr>
              <a:t>,</a:t>
            </a:r>
            <a:r>
              <a:rPr sz="850" dirty="0" smtClean="0">
                <a:solidFill>
                  <a:schemeClr val="tx1"/>
                </a:solidFill>
              </a:rPr>
              <a:t> </a:t>
            </a:r>
            <a:r>
              <a:rPr sz="850" dirty="0">
                <a:solidFill>
                  <a:schemeClr val="tx1"/>
                </a:solidFill>
              </a:rPr>
              <a:t>Oracle and/or its affiliates. All rights reserved.  </a:t>
            </a:r>
            <a:r>
              <a:rPr sz="850" dirty="0" smtClean="0">
                <a:solidFill>
                  <a:schemeClr val="tx1"/>
                </a:solidFill>
              </a:rPr>
              <a:t>|</a:t>
            </a:r>
            <a:endParaRPr sz="850" dirty="0">
              <a:solidFill>
                <a:schemeClr val="tx1"/>
              </a:solidFill>
            </a:endParaRPr>
          </a:p>
        </p:txBody>
      </p:sp>
    </p:spTree>
    <p:extLst>
      <p:ext uri="{BB962C8B-B14F-4D97-AF65-F5344CB8AC3E}">
        <p14:creationId xmlns="" xmlns:p14="http://schemas.microsoft.com/office/powerpoint/2010/main" val="25589805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Slide with Picture and 2 Logos">
    <p:bg>
      <p:bgPr>
        <a:blipFill dpi="0" rotWithShape="1">
          <a:blip r:embed="rId2" cstate="print">
            <a:lum/>
          </a:blip>
          <a:srcRect/>
          <a:stretch>
            <a:fillRect t="-9000" b="-9000"/>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9144000" cy="1470025"/>
          </a:xfrm>
        </p:spPr>
        <p:txBody>
          <a:bodyPr/>
          <a:lstStyle>
            <a:lvl1pPr>
              <a:lnSpc>
                <a:spcPct val="80000"/>
              </a:lnSpc>
              <a:defRPr sz="4800"/>
            </a:lvl1pPr>
          </a:lstStyle>
          <a:p>
            <a:r>
              <a:rPr lang="en-US" smtClean="0"/>
              <a:t>Click to edit Master title style</a:t>
            </a:r>
            <a:endParaRPr/>
          </a:p>
        </p:txBody>
      </p:sp>
      <p:sp>
        <p:nvSpPr>
          <p:cNvPr id="3" name="Subtitle 2"/>
          <p:cNvSpPr>
            <a:spLocks noGrp="1"/>
          </p:cNvSpPr>
          <p:nvPr>
            <p:ph type="subTitle" idx="1"/>
          </p:nvPr>
        </p:nvSpPr>
        <p:spPr>
          <a:xfrm>
            <a:off x="531762" y="2286000"/>
            <a:ext cx="9144000"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solidFill>
                  <a:schemeClr val="tx1"/>
                </a:solidFill>
              </a:defRPr>
            </a:lvl1pPr>
          </a:lstStyle>
          <a:p>
            <a:fld id="{D73022D7-D716-4AF5-B755-D22F080AC54D}" type="datetime1">
              <a:rPr lang="en-US" smtClean="0"/>
              <a:pPr/>
              <a:t>7/25/2017</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smtClean="0"/>
              <a:t>Oracle Confidential – Internal/Restricted/Highly Restricted</a:t>
            </a:r>
            <a:endParaRPr lang="en-US" dirty="0"/>
          </a:p>
        </p:txBody>
      </p:sp>
      <p:sp>
        <p:nvSpPr>
          <p:cNvPr id="13" name="Text Placeholder 12"/>
          <p:cNvSpPr>
            <a:spLocks noGrp="1"/>
          </p:cNvSpPr>
          <p:nvPr>
            <p:ph type="body" sz="quarter" idx="13" hasCustomPrompt="1"/>
          </p:nvPr>
        </p:nvSpPr>
        <p:spPr>
          <a:xfrm>
            <a:off x="531814" y="3429451"/>
            <a:ext cx="9144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a:t>Click to add text</a:t>
            </a:r>
          </a:p>
        </p:txBody>
      </p:sp>
      <p:pic>
        <p:nvPicPr>
          <p:cNvPr id="14" name="Picture 13"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15" name="Rectangle 14"/>
          <p:cNvSpPr/>
          <p:nvPr userDrawn="1"/>
        </p:nvSpPr>
        <p:spPr>
          <a:xfrm>
            <a:off x="9823443"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17" name="TextBox 16"/>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sz="850" dirty="0" smtClean="0">
                <a:solidFill>
                  <a:schemeClr val="tx1"/>
                </a:solidFill>
              </a:rPr>
              <a:t>2014</a:t>
            </a:r>
            <a:r>
              <a:rPr lang="en-US" sz="850" dirty="0" smtClean="0">
                <a:solidFill>
                  <a:schemeClr val="tx1"/>
                </a:solidFill>
              </a:rPr>
              <a:t>,</a:t>
            </a:r>
            <a:r>
              <a:rPr sz="850" dirty="0" smtClean="0">
                <a:solidFill>
                  <a:schemeClr val="tx1"/>
                </a:solidFill>
              </a:rPr>
              <a:t> </a:t>
            </a:r>
            <a:r>
              <a:rPr sz="850" dirty="0">
                <a:solidFill>
                  <a:schemeClr val="tx1"/>
                </a:solidFill>
              </a:rPr>
              <a:t>Oracle and/or its affiliates. All rights reserved.  </a:t>
            </a:r>
            <a:r>
              <a:rPr sz="850" dirty="0" smtClean="0">
                <a:solidFill>
                  <a:schemeClr val="tx1"/>
                </a:solidFill>
              </a:rPr>
              <a:t>|</a:t>
            </a:r>
            <a:endParaRPr sz="850" dirty="0">
              <a:solidFill>
                <a:schemeClr val="tx1"/>
              </a:solidFill>
            </a:endParaRPr>
          </a:p>
        </p:txBody>
      </p:sp>
    </p:spTree>
    <p:extLst>
      <p:ext uri="{BB962C8B-B14F-4D97-AF65-F5344CB8AC3E}">
        <p14:creationId xmlns="" xmlns:p14="http://schemas.microsoft.com/office/powerpoint/2010/main" val="388520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524001"/>
            <a:ext cx="11126522"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4B0713F-DA50-44B8-8328-CFEF845F6523}" type="datetime1">
              <a:rPr lang="en-US" smtClean="0"/>
              <a:pPr/>
              <a:t>7/25/2017</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2075238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981200"/>
            <a:ext cx="11126522"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7CD2E52-83C8-44FA-88AD-FB45DDFBF65F}" type="datetime1">
              <a:rPr lang="en-US" smtClean="0"/>
              <a:pPr/>
              <a:t>7/25/2017</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
        <p:nvSpPr>
          <p:cNvPr id="7" name="Text Placeholder 12"/>
          <p:cNvSpPr>
            <a:spLocks noGrp="1"/>
          </p:cNvSpPr>
          <p:nvPr>
            <p:ph type="body" sz="quarter" idx="13" hasCustomPrompt="1"/>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Tree>
    <p:extLst>
      <p:ext uri="{BB962C8B-B14F-4D97-AF65-F5344CB8AC3E}">
        <p14:creationId xmlns="" xmlns:p14="http://schemas.microsoft.com/office/powerpoint/2010/main" val="337176835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4" name="Date Placeholder 3"/>
          <p:cNvSpPr>
            <a:spLocks noGrp="1"/>
          </p:cNvSpPr>
          <p:nvPr>
            <p:ph type="dt" sz="half" idx="10"/>
          </p:nvPr>
        </p:nvSpPr>
        <p:spPr/>
        <p:txBody>
          <a:bodyPr/>
          <a:lstStyle/>
          <a:p>
            <a:fld id="{CB2EC637-D865-4A1A-B82E-96829CE60973}" type="datetime1">
              <a:rPr lang="en-US" smtClean="0"/>
              <a:pPr/>
              <a:t>7/25/2017</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 xmlns:p14="http://schemas.microsoft.com/office/powerpoint/2010/main" val="68122964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FC69AA-31D1-4BE3-A7F9-4499E9495C0A}" type="datetime1">
              <a:rPr lang="en-US" smtClean="0"/>
              <a:pPr/>
              <a:t>7/25/2017</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151385333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9398" cy="6858000"/>
            <a:chOff x="0" y="0"/>
            <a:chExt cx="12189398" cy="6858000"/>
          </a:xfrm>
        </p:grpSpPr>
        <p:sp>
          <p:nvSpPr>
            <p:cNvPr id="8" name="Rectangle 7"/>
            <p:cNvSpPr/>
            <p:nvPr/>
          </p:nvSpPr>
          <p:spPr bwMode="gray">
            <a:xfrm>
              <a:off x="0" y="0"/>
              <a:ext cx="193962"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11995151" y="0"/>
              <a:ext cx="19396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0"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0"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smtClean="0"/>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182130" y="6556248"/>
            <a:ext cx="1226398"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F58637A1-2757-41E8-AD98-43E9D0558D9A}" type="datetime1">
              <a:rPr lang="en-US" smtClean="0"/>
              <a:pPr/>
              <a:t>7/25/2017</a:t>
            </a:fld>
            <a:endParaRPr lang="en-US" dirty="0"/>
          </a:p>
        </p:txBody>
      </p:sp>
      <p:sp>
        <p:nvSpPr>
          <p:cNvPr id="5" name="Footer Placeholder 4"/>
          <p:cNvSpPr>
            <a:spLocks noGrp="1"/>
          </p:cNvSpPr>
          <p:nvPr>
            <p:ph type="ftr" sz="quarter" idx="3"/>
          </p:nvPr>
        </p:nvSpPr>
        <p:spPr>
          <a:xfrm>
            <a:off x="8621423" y="6556248"/>
            <a:ext cx="2743200" cy="182880"/>
          </a:xfrm>
          <a:prstGeom prst="rect">
            <a:avLst/>
          </a:prstGeom>
        </p:spPr>
        <p:txBody>
          <a:bodyPr vert="horz" wrap="none" lIns="0" tIns="0" rIns="0" bIns="0" rtlCol="0" anchor="ctr" anchorCtr="0">
            <a:noAutofit/>
          </a:bodyPr>
          <a:lstStyle>
            <a:lvl1pPr algn="l">
              <a:defRPr sz="850">
                <a:solidFill>
                  <a:schemeClr val="tx1"/>
                </a:solidFill>
              </a:defRPr>
            </a:lvl1pPr>
          </a:lstStyle>
          <a:p>
            <a:r>
              <a:rPr lang="en-US" smtClean="0"/>
              <a:t>Oracle Confidential – Internal/Restricted/Highly Restricted</a:t>
            </a:r>
            <a:endParaRPr lang="en-US" dirty="0"/>
          </a:p>
        </p:txBody>
      </p:sp>
      <p:sp>
        <p:nvSpPr>
          <p:cNvPr id="6" name="Slide Number Placeholder 5"/>
          <p:cNvSpPr>
            <a:spLocks noGrp="1"/>
          </p:cNvSpPr>
          <p:nvPr>
            <p:ph type="sldNum" sz="quarter" idx="4"/>
          </p:nvPr>
        </p:nvSpPr>
        <p:spPr>
          <a:xfrm>
            <a:off x="11276011" y="6556248"/>
            <a:ext cx="381661"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C51EAA63-D034-42AE-91FA-B13B9518C7BE}" type="slidenum">
              <a:rPr lang="en-US" smtClean="0"/>
              <a:pPr/>
              <a:t>‹#›</a:t>
            </a:fld>
            <a:endParaRPr lang="en-US" dirty="0"/>
          </a:p>
        </p:txBody>
      </p:sp>
      <p:sp>
        <p:nvSpPr>
          <p:cNvPr id="15" name="TextBox 14"/>
          <p:cNvSpPr txBox="1"/>
          <p:nvPr/>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sz="850" dirty="0" smtClean="0">
                <a:solidFill>
                  <a:schemeClr val="tx1"/>
                </a:solidFill>
              </a:rPr>
              <a:t>2014</a:t>
            </a:r>
            <a:r>
              <a:rPr lang="en-US" sz="850" dirty="0" smtClean="0">
                <a:solidFill>
                  <a:schemeClr val="tx1"/>
                </a:solidFill>
              </a:rPr>
              <a:t>,</a:t>
            </a:r>
            <a:r>
              <a:rPr sz="850" dirty="0" smtClean="0">
                <a:solidFill>
                  <a:schemeClr val="tx1"/>
                </a:solidFill>
              </a:rPr>
              <a:t> </a:t>
            </a:r>
            <a:r>
              <a:rPr sz="850" dirty="0">
                <a:solidFill>
                  <a:schemeClr val="tx1"/>
                </a:solidFill>
              </a:rPr>
              <a:t>Oracle and/or its affiliates. All rights reserved.  </a:t>
            </a:r>
            <a:r>
              <a:rPr sz="850" dirty="0" smtClean="0">
                <a:solidFill>
                  <a:schemeClr val="tx1"/>
                </a:solidFill>
              </a:rPr>
              <a:t>|</a:t>
            </a:r>
            <a:endParaRPr sz="850" dirty="0">
              <a:solidFill>
                <a:schemeClr val="tx1"/>
              </a:solidFill>
            </a:endParaRPr>
          </a:p>
        </p:txBody>
      </p:sp>
      <p:pic>
        <p:nvPicPr>
          <p:cNvPr id="19" name="Picture 18" descr="Oracle logo in white on red staging background"/>
          <p:cNvPicPr>
            <a:picLocks noChangeAspect="1"/>
          </p:cNvPicPr>
          <p:nvPr/>
        </p:nvPicPr>
        <p:blipFill>
          <a:blip r:embed="rId40"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Tree>
    <p:extLst>
      <p:ext uri="{BB962C8B-B14F-4D97-AF65-F5344CB8AC3E}">
        <p14:creationId xmlns=""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62" r:id="rId3"/>
    <p:sldLayoutId id="2147483664" r:id="rId4"/>
    <p:sldLayoutId id="2147483689" r:id="rId5"/>
    <p:sldLayoutId id="2147483650" r:id="rId6"/>
    <p:sldLayoutId id="2147483663" r:id="rId7"/>
    <p:sldLayoutId id="2147483686" r:id="rId8"/>
    <p:sldLayoutId id="2147483651" r:id="rId9"/>
    <p:sldLayoutId id="2147483665" r:id="rId10"/>
    <p:sldLayoutId id="2147483669" r:id="rId11"/>
    <p:sldLayoutId id="2147483692" r:id="rId12"/>
    <p:sldLayoutId id="2147483683" r:id="rId13"/>
    <p:sldLayoutId id="2147483670" r:id="rId14"/>
    <p:sldLayoutId id="2147483652" r:id="rId15"/>
    <p:sldLayoutId id="2147483671" r:id="rId16"/>
    <p:sldLayoutId id="2147483672" r:id="rId17"/>
    <p:sldLayoutId id="2147483679" r:id="rId18"/>
    <p:sldLayoutId id="2147483685" r:id="rId19"/>
    <p:sldLayoutId id="2147483688" r:id="rId20"/>
    <p:sldLayoutId id="2147483654" r:id="rId21"/>
    <p:sldLayoutId id="2147483666" r:id="rId22"/>
    <p:sldLayoutId id="2147483655" r:id="rId23"/>
    <p:sldLayoutId id="2147483656" r:id="rId24"/>
    <p:sldLayoutId id="2147483657" r:id="rId25"/>
    <p:sldLayoutId id="2147483673" r:id="rId26"/>
    <p:sldLayoutId id="2147483674" r:id="rId27"/>
    <p:sldLayoutId id="2147483682" r:id="rId28"/>
    <p:sldLayoutId id="2147483684" r:id="rId29"/>
    <p:sldLayoutId id="2147483690" r:id="rId30"/>
    <p:sldLayoutId id="2147483691" r:id="rId31"/>
    <p:sldLayoutId id="2147483668" r:id="rId32"/>
    <p:sldLayoutId id="2147483675" r:id="rId33"/>
    <p:sldLayoutId id="2147483676" r:id="rId34"/>
    <p:sldLayoutId id="2147483667" r:id="rId35"/>
    <p:sldLayoutId id="2147483661" r:id="rId36"/>
    <p:sldLayoutId id="2147483687" r:id="rId37"/>
    <p:sldLayoutId id="2147483659" r:id="rId38"/>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3"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docs.oracle.com/cloud/latest/epm-common/CEPMA/appendix_replay_command.htm"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mailto:vinay.x.gupta@oracle.com"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www.oracle.com/technetwork/middleware/bi-foundation/epm-cloud-app-workload-performance-3673355.pptx"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package" Target="../embeddings/Microsoft_Office_Word_Document1.docx"/></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igh Performance.jpg"/>
          <p:cNvPicPr>
            <a:picLocks noChangeAspect="1"/>
          </p:cNvPicPr>
          <p:nvPr/>
        </p:nvPicPr>
        <p:blipFill>
          <a:blip r:embed="rId3" cstate="print"/>
          <a:stretch>
            <a:fillRect/>
          </a:stretch>
        </p:blipFill>
        <p:spPr>
          <a:xfrm>
            <a:off x="1" y="0"/>
            <a:ext cx="12188824" cy="6857999"/>
          </a:xfrm>
          <a:prstGeom prst="rect">
            <a:avLst/>
          </a:prstGeom>
          <a:ln>
            <a:noFill/>
          </a:ln>
          <a:effectLst>
            <a:outerShdw blurRad="292100" dist="139700" dir="2700000" algn="tl" rotWithShape="0">
              <a:srgbClr val="333333">
                <a:alpha val="65000"/>
              </a:srgbClr>
            </a:outerShdw>
          </a:effectLst>
        </p:spPr>
      </p:pic>
      <p:sp>
        <p:nvSpPr>
          <p:cNvPr id="4" name="Title 3"/>
          <p:cNvSpPr>
            <a:spLocks noGrp="1"/>
          </p:cNvSpPr>
          <p:nvPr>
            <p:ph type="ctrTitle"/>
          </p:nvPr>
        </p:nvSpPr>
        <p:spPr/>
        <p:txBody>
          <a:bodyPr/>
          <a:lstStyle/>
          <a:p>
            <a:r>
              <a:rPr lang="en-US" sz="6000" b="1" dirty="0" smtClean="0">
                <a:solidFill>
                  <a:schemeClr val="bg1"/>
                </a:solidFill>
              </a:rPr>
              <a:t>Application Workload Performance Validation for EPM Cloud</a:t>
            </a:r>
          </a:p>
        </p:txBody>
      </p:sp>
      <p:sp>
        <p:nvSpPr>
          <p:cNvPr id="2" name="Footer Placeholder 1"/>
          <p:cNvSpPr>
            <a:spLocks noGrp="1"/>
          </p:cNvSpPr>
          <p:nvPr>
            <p:ph type="ftr" sz="quarter" idx="15"/>
          </p:nvPr>
        </p:nvSpPr>
        <p:spPr/>
        <p:txBody>
          <a:bodyPr/>
          <a:lstStyle/>
          <a:p>
            <a:r>
              <a:rPr lang="en-US" smtClean="0"/>
              <a:t>Oracle Confidential – Internal/Restricted/Highly Restricted</a:t>
            </a:r>
            <a:endParaRPr lang="en-US" dirty="0"/>
          </a:p>
        </p:txBody>
      </p:sp>
    </p:spTree>
    <p:extLst>
      <p:ext uri="{BB962C8B-B14F-4D97-AF65-F5344CB8AC3E}">
        <p14:creationId xmlns="" xmlns:p14="http://schemas.microsoft.com/office/powerpoint/2010/main" val="22106980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Algorithm</a:t>
            </a:r>
            <a:endParaRPr lang="en-US" sz="4000" dirty="0"/>
          </a:p>
        </p:txBody>
      </p:sp>
      <p:sp>
        <p:nvSpPr>
          <p:cNvPr id="3" name="Content Placeholder 2"/>
          <p:cNvSpPr>
            <a:spLocks noGrp="1"/>
          </p:cNvSpPr>
          <p:nvPr>
            <p:ph idx="1"/>
          </p:nvPr>
        </p:nvSpPr>
        <p:spPr>
          <a:xfrm>
            <a:off x="531151" y="1422405"/>
            <a:ext cx="11126522" cy="4615542"/>
          </a:xfrm>
        </p:spPr>
        <p:txBody>
          <a:bodyPr>
            <a:noAutofit/>
          </a:bodyPr>
          <a:lstStyle/>
          <a:p>
            <a:r>
              <a:rPr lang="en-US" sz="2400" dirty="0" smtClean="0"/>
              <a:t>Execution of </a:t>
            </a:r>
            <a:r>
              <a:rPr lang="en-US" sz="2400" dirty="0" err="1" smtClean="0"/>
              <a:t>har</a:t>
            </a:r>
            <a:r>
              <a:rPr lang="en-US" sz="2400" dirty="0" smtClean="0"/>
              <a:t> files is done for a given number of times, and average time is computed.</a:t>
            </a:r>
          </a:p>
          <a:p>
            <a:pPr lvl="1"/>
            <a:r>
              <a:rPr lang="en-US" sz="2000" dirty="0" smtClean="0"/>
              <a:t>As many </a:t>
            </a:r>
            <a:r>
              <a:rPr lang="en-US" sz="2000" dirty="0" err="1" smtClean="0"/>
              <a:t>har</a:t>
            </a:r>
            <a:r>
              <a:rPr lang="en-US" sz="2000" dirty="0" smtClean="0"/>
              <a:t> files are executed per use case as the customer provided concurrency requirement is. </a:t>
            </a:r>
          </a:p>
          <a:p>
            <a:pPr lvl="2"/>
            <a:r>
              <a:rPr lang="en-US" sz="1800" dirty="0" smtClean="0"/>
              <a:t>For example, if the customer indicates that a particular use case is to be executed by 100 users in parallel, 100 executions of </a:t>
            </a:r>
            <a:r>
              <a:rPr lang="en-US" sz="1800" dirty="0" err="1" smtClean="0"/>
              <a:t>har</a:t>
            </a:r>
            <a:r>
              <a:rPr lang="en-US" sz="1800" dirty="0" smtClean="0"/>
              <a:t> files are done at the same time.</a:t>
            </a:r>
            <a:endParaRPr lang="en-US" sz="1400" dirty="0" smtClean="0"/>
          </a:p>
          <a:p>
            <a:r>
              <a:rPr lang="en-US" sz="2400" dirty="0" smtClean="0"/>
              <a:t>Measured performance is compared against the performance requirement given by the customer.</a:t>
            </a:r>
          </a:p>
          <a:p>
            <a:r>
              <a:rPr lang="en-US" sz="2400" dirty="0" smtClean="0"/>
              <a:t>If the performance requirement is not met, number of concurrent executions  is reduced by 1, and validation is performed again.</a:t>
            </a:r>
          </a:p>
          <a:p>
            <a:r>
              <a:rPr lang="en-US" sz="2400" dirty="0" smtClean="0"/>
              <a:t>This continues until either the performance requirement is met or the number of users is simply 1 (which means that the requirement cannot be met even with a single user).</a:t>
            </a:r>
            <a:endParaRPr lang="en-US" sz="1100" dirty="0" smtClean="0"/>
          </a:p>
          <a:p>
            <a:pPr lvl="1"/>
            <a:endParaRPr lang="en-US" sz="1600" dirty="0" smtClean="0"/>
          </a:p>
          <a:p>
            <a:pPr marL="800100" lvl="1" indent="-457200">
              <a:buNone/>
            </a:pPr>
            <a:endParaRPr lang="en-US" sz="1400" dirty="0" smtClean="0"/>
          </a:p>
          <a:p>
            <a:pPr lvl="0">
              <a:spcBef>
                <a:spcPts val="0"/>
              </a:spcBef>
            </a:pPr>
            <a:endParaRPr lang="en-US"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10</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Steps to run Performance Validation</a:t>
            </a:r>
            <a:endParaRPr lang="en-US" sz="4000" dirty="0"/>
          </a:p>
        </p:txBody>
      </p:sp>
      <p:sp>
        <p:nvSpPr>
          <p:cNvPr id="3" name="Content Placeholder 2"/>
          <p:cNvSpPr>
            <a:spLocks noGrp="1"/>
          </p:cNvSpPr>
          <p:nvPr>
            <p:ph idx="1"/>
          </p:nvPr>
        </p:nvSpPr>
        <p:spPr>
          <a:xfrm>
            <a:off x="531151" y="1524001"/>
            <a:ext cx="11126522" cy="4615542"/>
          </a:xfrm>
        </p:spPr>
        <p:txBody>
          <a:bodyPr>
            <a:noAutofit/>
          </a:bodyPr>
          <a:lstStyle/>
          <a:p>
            <a:pPr lvl="0"/>
            <a:r>
              <a:rPr lang="en-US" dirty="0" smtClean="0"/>
              <a:t>Populate users</a:t>
            </a:r>
          </a:p>
          <a:p>
            <a:pPr lvl="0"/>
            <a:r>
              <a:rPr lang="en-US" dirty="0" smtClean="0"/>
              <a:t>Create </a:t>
            </a:r>
            <a:r>
              <a:rPr lang="en-US" dirty="0" err="1" smtClean="0"/>
              <a:t>har</a:t>
            </a:r>
            <a:r>
              <a:rPr lang="en-US" dirty="0" smtClean="0"/>
              <a:t> files</a:t>
            </a:r>
          </a:p>
          <a:p>
            <a:pPr lvl="0"/>
            <a:r>
              <a:rPr lang="en-US" dirty="0" smtClean="0"/>
              <a:t>Run performance validation</a:t>
            </a:r>
          </a:p>
          <a:p>
            <a:pPr lvl="1"/>
            <a:endParaRPr lang="en-US" sz="1600" dirty="0" smtClean="0"/>
          </a:p>
          <a:p>
            <a:pPr marL="800100" lvl="1" indent="-457200">
              <a:buNone/>
            </a:pPr>
            <a:endParaRPr lang="en-US" sz="1400" dirty="0" smtClean="0"/>
          </a:p>
          <a:p>
            <a:pPr lvl="0">
              <a:spcBef>
                <a:spcPts val="0"/>
              </a:spcBef>
            </a:pPr>
            <a:endParaRPr lang="en-US"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11</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Populating Users – 1 of 3</a:t>
            </a:r>
            <a:endParaRPr lang="en-US" sz="4000" dirty="0"/>
          </a:p>
        </p:txBody>
      </p:sp>
      <p:sp>
        <p:nvSpPr>
          <p:cNvPr id="3" name="Content Placeholder 2"/>
          <p:cNvSpPr>
            <a:spLocks noGrp="1"/>
          </p:cNvSpPr>
          <p:nvPr>
            <p:ph idx="1"/>
          </p:nvPr>
        </p:nvSpPr>
        <p:spPr>
          <a:xfrm>
            <a:off x="531151" y="1445944"/>
            <a:ext cx="11126522" cy="4615542"/>
          </a:xfrm>
        </p:spPr>
        <p:txBody>
          <a:bodyPr>
            <a:noAutofit/>
          </a:bodyPr>
          <a:lstStyle/>
          <a:p>
            <a:pPr lvl="0"/>
            <a:r>
              <a:rPr lang="en-US" dirty="0" smtClean="0"/>
              <a:t>The instance on which the validation has to be performed has to be populated with the maximum number of users, provided for any particular use case. </a:t>
            </a:r>
          </a:p>
          <a:p>
            <a:pPr lvl="1"/>
            <a:r>
              <a:rPr lang="en-US" dirty="0" smtClean="0"/>
              <a:t>Example: If there are 6 use cases, to be performed by 10, 20, 50, 100, 150, and 200 users respectively, 200 users should be populated.</a:t>
            </a:r>
          </a:p>
          <a:p>
            <a:r>
              <a:rPr lang="en-US" dirty="0" smtClean="0"/>
              <a:t>Steps:</a:t>
            </a:r>
          </a:p>
          <a:p>
            <a:pPr lvl="1"/>
            <a:r>
              <a:rPr lang="en-US" dirty="0" smtClean="0"/>
              <a:t>Get the full snapshot from the customer instance</a:t>
            </a:r>
          </a:p>
          <a:p>
            <a:pPr lvl="1"/>
            <a:r>
              <a:rPr lang="en-US" dirty="0" smtClean="0"/>
              <a:t>Unzip the snapshot zip file</a:t>
            </a:r>
          </a:p>
          <a:p>
            <a:pPr lvl="1"/>
            <a:r>
              <a:rPr lang="en-US" dirty="0" smtClean="0"/>
              <a:t>Go to </a:t>
            </a:r>
            <a:r>
              <a:rPr lang="en-US" i="1" dirty="0" smtClean="0"/>
              <a:t>HSS-Shared Services\resource\External Directory</a:t>
            </a:r>
            <a:r>
              <a:rPr lang="en-US" dirty="0" smtClean="0"/>
              <a:t> folder</a:t>
            </a:r>
          </a:p>
          <a:p>
            <a:pPr lvl="1"/>
            <a:r>
              <a:rPr lang="en-US" dirty="0" smtClean="0"/>
              <a:t>Open </a:t>
            </a:r>
            <a:r>
              <a:rPr lang="en-US" i="1" dirty="0" smtClean="0"/>
              <a:t>Users.csv</a:t>
            </a:r>
            <a:r>
              <a:rPr lang="en-US" dirty="0" smtClean="0"/>
              <a:t> file, and add additional users at the end of the file, in the same format as existing users (</a:t>
            </a:r>
            <a:r>
              <a:rPr lang="en-US" i="1" dirty="0" smtClean="0"/>
              <a:t>First </a:t>
            </a:r>
            <a:r>
              <a:rPr lang="en-US" i="1" dirty="0" err="1" smtClean="0"/>
              <a:t>Name,Last</a:t>
            </a:r>
            <a:r>
              <a:rPr lang="en-US" i="1" dirty="0" smtClean="0"/>
              <a:t> </a:t>
            </a:r>
            <a:r>
              <a:rPr lang="en-US" i="1" dirty="0" err="1" smtClean="0"/>
              <a:t>Name,Email,User</a:t>
            </a:r>
            <a:r>
              <a:rPr lang="en-US" i="1" dirty="0" smtClean="0"/>
              <a:t> Login</a:t>
            </a:r>
            <a:r>
              <a:rPr lang="en-US" dirty="0" smtClean="0"/>
              <a:t>)</a:t>
            </a:r>
          </a:p>
          <a:p>
            <a:pPr lvl="2"/>
            <a:r>
              <a:rPr lang="en-US" dirty="0" smtClean="0"/>
              <a:t>These do not have to be real users with real E-mails. Fake E-mails can be used. </a:t>
            </a:r>
          </a:p>
          <a:p>
            <a:pPr lvl="2"/>
            <a:r>
              <a:rPr lang="en-US" dirty="0" smtClean="0"/>
              <a:t>This can be done manually or via a script.</a:t>
            </a:r>
            <a:endParaRPr lang="en-US" sz="1600"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12</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Populating Users – 2 of 3</a:t>
            </a:r>
            <a:endParaRPr lang="en-US" sz="4000" dirty="0"/>
          </a:p>
        </p:txBody>
      </p:sp>
      <p:sp>
        <p:nvSpPr>
          <p:cNvPr id="3" name="Content Placeholder 2"/>
          <p:cNvSpPr>
            <a:spLocks noGrp="1"/>
          </p:cNvSpPr>
          <p:nvPr>
            <p:ph idx="1"/>
          </p:nvPr>
        </p:nvSpPr>
        <p:spPr>
          <a:xfrm>
            <a:off x="531151" y="1445944"/>
            <a:ext cx="11126522" cy="4615542"/>
          </a:xfrm>
        </p:spPr>
        <p:txBody>
          <a:bodyPr>
            <a:noAutofit/>
          </a:bodyPr>
          <a:lstStyle/>
          <a:p>
            <a:pPr lvl="1"/>
            <a:r>
              <a:rPr lang="en-US" dirty="0" smtClean="0"/>
              <a:t>Go to </a:t>
            </a:r>
            <a:r>
              <a:rPr lang="en-US" i="1" dirty="0" smtClean="0"/>
              <a:t>Roles</a:t>
            </a:r>
            <a:r>
              <a:rPr lang="en-US" dirty="0" smtClean="0"/>
              <a:t> folder</a:t>
            </a:r>
          </a:p>
          <a:p>
            <a:pPr lvl="1"/>
            <a:r>
              <a:rPr lang="en-US" dirty="0" smtClean="0"/>
              <a:t>Open the different </a:t>
            </a:r>
            <a:r>
              <a:rPr lang="en-US" i="1" dirty="0" smtClean="0"/>
              <a:t>role.csv</a:t>
            </a:r>
            <a:r>
              <a:rPr lang="en-US" dirty="0" smtClean="0"/>
              <a:t> files (e.g., </a:t>
            </a:r>
            <a:r>
              <a:rPr lang="en-US" i="1" dirty="0" smtClean="0"/>
              <a:t>planning Planner.csv</a:t>
            </a:r>
            <a:r>
              <a:rPr lang="en-US" dirty="0" smtClean="0"/>
              <a:t> file), and add additional users for that particular role at the end of the file, in the same format as existing users (</a:t>
            </a:r>
            <a:r>
              <a:rPr lang="en-US" i="1" dirty="0" smtClean="0"/>
              <a:t>First </a:t>
            </a:r>
            <a:r>
              <a:rPr lang="en-US" i="1" dirty="0" err="1" smtClean="0"/>
              <a:t>Name,Last</a:t>
            </a:r>
            <a:r>
              <a:rPr lang="en-US" i="1" dirty="0" smtClean="0"/>
              <a:t> </a:t>
            </a:r>
            <a:r>
              <a:rPr lang="en-US" i="1" dirty="0" err="1" smtClean="0"/>
              <a:t>Name,Email,User</a:t>
            </a:r>
            <a:r>
              <a:rPr lang="en-US" i="1" dirty="0" smtClean="0"/>
              <a:t> Login</a:t>
            </a:r>
            <a:r>
              <a:rPr lang="en-US" dirty="0" smtClean="0"/>
              <a:t>)</a:t>
            </a:r>
          </a:p>
          <a:p>
            <a:pPr lvl="2"/>
            <a:r>
              <a:rPr lang="en-US" dirty="0" smtClean="0"/>
              <a:t>These should be the same as added in </a:t>
            </a:r>
            <a:r>
              <a:rPr lang="en-US" i="1" dirty="0" smtClean="0"/>
              <a:t>Users.csv</a:t>
            </a:r>
            <a:r>
              <a:rPr lang="en-US" dirty="0" smtClean="0"/>
              <a:t> file. </a:t>
            </a:r>
          </a:p>
          <a:p>
            <a:pPr lvl="2"/>
            <a:r>
              <a:rPr lang="en-US" dirty="0" smtClean="0"/>
              <a:t>This can be done manually or via a script.</a:t>
            </a:r>
          </a:p>
          <a:p>
            <a:pPr lvl="1"/>
            <a:r>
              <a:rPr lang="en-US" dirty="0" smtClean="0"/>
              <a:t>Zip the snapshot</a:t>
            </a:r>
          </a:p>
          <a:p>
            <a:pPr lvl="0">
              <a:spcBef>
                <a:spcPts val="0"/>
              </a:spcBef>
              <a:buNone/>
            </a:pPr>
            <a:endParaRPr lang="en-US"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13</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Populating Users – 3 of 3</a:t>
            </a:r>
            <a:endParaRPr lang="en-US" sz="4000" dirty="0"/>
          </a:p>
        </p:txBody>
      </p:sp>
      <p:sp>
        <p:nvSpPr>
          <p:cNvPr id="3" name="Content Placeholder 2"/>
          <p:cNvSpPr>
            <a:spLocks noGrp="1"/>
          </p:cNvSpPr>
          <p:nvPr>
            <p:ph idx="1"/>
          </p:nvPr>
        </p:nvSpPr>
        <p:spPr>
          <a:xfrm>
            <a:off x="531151" y="1445944"/>
            <a:ext cx="11126522" cy="4615542"/>
          </a:xfrm>
        </p:spPr>
        <p:txBody>
          <a:bodyPr>
            <a:noAutofit/>
          </a:bodyPr>
          <a:lstStyle/>
          <a:p>
            <a:pPr lvl="1"/>
            <a:r>
              <a:rPr lang="en-US" sz="2000" dirty="0" smtClean="0"/>
              <a:t>On the instance on which the validation has to be performed, use the EPM Automate commands to import the snapshot:</a:t>
            </a:r>
          </a:p>
          <a:p>
            <a:pPr lvl="2"/>
            <a:r>
              <a:rPr lang="en-US" sz="1800" dirty="0" smtClean="0"/>
              <a:t>Example for Linux:</a:t>
            </a:r>
          </a:p>
          <a:p>
            <a:pPr lvl="3">
              <a:buNone/>
            </a:pPr>
            <a:r>
              <a:rPr lang="en-US" sz="1600" i="1" dirty="0" smtClean="0"/>
              <a:t>epmautomate.sh login </a:t>
            </a:r>
            <a:r>
              <a:rPr lang="en-US" sz="1600" i="1" dirty="0" err="1" smtClean="0"/>
              <a:t>ServiceAndIDAdminUser</a:t>
            </a:r>
            <a:r>
              <a:rPr lang="en-US" sz="1600" i="1" dirty="0" smtClean="0"/>
              <a:t> </a:t>
            </a:r>
            <a:r>
              <a:rPr lang="en-US" sz="1600" i="1" dirty="0" err="1" smtClean="0"/>
              <a:t>ServiceAndIDAdminPassword</a:t>
            </a:r>
            <a:r>
              <a:rPr lang="en-US" sz="1600" i="1" dirty="0" smtClean="0"/>
              <a:t> </a:t>
            </a:r>
            <a:r>
              <a:rPr lang="en-US" sz="1600" i="1" dirty="0" err="1" smtClean="0"/>
              <a:t>serviceURL</a:t>
            </a:r>
            <a:r>
              <a:rPr lang="en-US" sz="1600" i="1" dirty="0" smtClean="0"/>
              <a:t> </a:t>
            </a:r>
            <a:r>
              <a:rPr lang="en-US" sz="1600" i="1" dirty="0" err="1" smtClean="0"/>
              <a:t>IDMDomain</a:t>
            </a:r>
            <a:endParaRPr lang="en-US" sz="1600" dirty="0" smtClean="0"/>
          </a:p>
          <a:p>
            <a:pPr lvl="3">
              <a:buNone/>
            </a:pPr>
            <a:r>
              <a:rPr lang="en-US" sz="1600" i="1" dirty="0" smtClean="0"/>
              <a:t>epmautomate.sh recreate -f</a:t>
            </a:r>
            <a:endParaRPr lang="en-US" sz="1600" dirty="0" smtClean="0"/>
          </a:p>
          <a:p>
            <a:pPr lvl="3">
              <a:buNone/>
            </a:pPr>
            <a:r>
              <a:rPr lang="en-US" sz="1600" i="1" dirty="0" smtClean="0"/>
              <a:t>epmautomate.sh </a:t>
            </a:r>
            <a:r>
              <a:rPr lang="en-US" sz="1600" i="1" dirty="0" err="1" smtClean="0"/>
              <a:t>uploadfile</a:t>
            </a:r>
            <a:r>
              <a:rPr lang="en-US" sz="1600" i="1" dirty="0" smtClean="0"/>
              <a:t> fullsnapshot.zip</a:t>
            </a:r>
            <a:endParaRPr lang="en-US" sz="1600" dirty="0" smtClean="0"/>
          </a:p>
          <a:p>
            <a:pPr lvl="3">
              <a:buNone/>
            </a:pPr>
            <a:r>
              <a:rPr lang="en-US" sz="1600" i="1" dirty="0" smtClean="0"/>
              <a:t>epmautomate.sh </a:t>
            </a:r>
            <a:r>
              <a:rPr lang="en-US" sz="1600" i="1" dirty="0" err="1" smtClean="0"/>
              <a:t>importsnapshot</a:t>
            </a:r>
            <a:r>
              <a:rPr lang="en-US" sz="1600" i="1" dirty="0" smtClean="0"/>
              <a:t> "</a:t>
            </a:r>
            <a:r>
              <a:rPr lang="en-US" sz="1600" i="1" dirty="0" err="1" smtClean="0"/>
              <a:t>fullsnapshotshot</a:t>
            </a:r>
            <a:r>
              <a:rPr lang="en-US" sz="1600" i="1" dirty="0" smtClean="0"/>
              <a:t>" </a:t>
            </a:r>
            <a:r>
              <a:rPr lang="en-US" sz="1600" i="1" dirty="0" err="1" smtClean="0"/>
              <a:t>userPassword</a:t>
            </a:r>
            <a:r>
              <a:rPr lang="en-US" sz="1600" i="1" dirty="0" smtClean="0"/>
              <a:t>=password </a:t>
            </a:r>
            <a:r>
              <a:rPr lang="en-US" sz="1600" i="1" dirty="0" err="1" smtClean="0"/>
              <a:t>resetPassword</a:t>
            </a:r>
            <a:r>
              <a:rPr lang="en-US" sz="1600" i="1" dirty="0" smtClean="0"/>
              <a:t>= false</a:t>
            </a:r>
            <a:endParaRPr lang="en-US" sz="1600" dirty="0" smtClean="0"/>
          </a:p>
          <a:p>
            <a:pPr lvl="3">
              <a:buNone/>
            </a:pPr>
            <a:r>
              <a:rPr lang="en-US" sz="1600" i="1" dirty="0" smtClean="0"/>
              <a:t>epmautomate.sh </a:t>
            </a:r>
            <a:r>
              <a:rPr lang="en-US" sz="1600" i="1" dirty="0" err="1" smtClean="0"/>
              <a:t>deletefile</a:t>
            </a:r>
            <a:r>
              <a:rPr lang="en-US" sz="1600" i="1" dirty="0" smtClean="0"/>
              <a:t> </a:t>
            </a:r>
            <a:r>
              <a:rPr lang="en-US" sz="1600" i="1" dirty="0" err="1" smtClean="0"/>
              <a:t>fullsnapshot</a:t>
            </a:r>
            <a:endParaRPr lang="en-US" sz="1600" dirty="0" smtClean="0"/>
          </a:p>
          <a:p>
            <a:pPr lvl="3">
              <a:buNone/>
            </a:pPr>
            <a:r>
              <a:rPr lang="en-US" sz="1600" i="1" dirty="0" smtClean="0"/>
              <a:t>epmautomate.sh logout</a:t>
            </a:r>
          </a:p>
          <a:p>
            <a:pPr lvl="2"/>
            <a:r>
              <a:rPr lang="en-US" sz="1800" i="1" dirty="0" err="1" smtClean="0"/>
              <a:t>importsnapshot</a:t>
            </a:r>
            <a:r>
              <a:rPr lang="en-US" sz="1800" dirty="0" smtClean="0"/>
              <a:t> command will import the users and roles only if the logged in user has ID Administrator role. </a:t>
            </a:r>
          </a:p>
          <a:p>
            <a:pPr lvl="3"/>
            <a:r>
              <a:rPr lang="en-US" sz="1600" dirty="0" smtClean="0"/>
              <a:t>If not, the rest of the snapshot will be imported, but the users and roles will not be imported. </a:t>
            </a:r>
          </a:p>
          <a:p>
            <a:pPr lvl="3"/>
            <a:r>
              <a:rPr lang="en-US" sz="1600" dirty="0" smtClean="0"/>
              <a:t>If a single user does not have both Service Administrator and ID Administrator roles, use the above commands two times - once for importing the users and once for importing the rest of the snapshot.</a:t>
            </a:r>
          </a:p>
          <a:p>
            <a:pPr lvl="3"/>
            <a:r>
              <a:rPr lang="en-US" sz="1600" dirty="0" smtClean="0"/>
              <a:t>If the test is performed directly on the customer’s prod/test instance, recreate and full snapshot import is not needed; instead only </a:t>
            </a:r>
            <a:r>
              <a:rPr lang="en-US" sz="1600" i="1" dirty="0" smtClean="0"/>
              <a:t>HSS-Shared Services\resource\External Directory</a:t>
            </a:r>
            <a:r>
              <a:rPr lang="en-US" sz="1600" dirty="0" smtClean="0"/>
              <a:t> snapshot can be imported using ID Administrator credentials.</a:t>
            </a:r>
          </a:p>
          <a:p>
            <a:pPr lvl="1"/>
            <a:endParaRPr lang="en-US"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14</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Creating </a:t>
            </a:r>
            <a:r>
              <a:rPr lang="en-US" sz="4000" dirty="0" err="1" smtClean="0"/>
              <a:t>har</a:t>
            </a:r>
            <a:r>
              <a:rPr lang="en-US" sz="4000" dirty="0" smtClean="0"/>
              <a:t> Files – 1 of 2</a:t>
            </a:r>
            <a:endParaRPr lang="en-US" sz="4000" dirty="0"/>
          </a:p>
        </p:txBody>
      </p:sp>
      <p:sp>
        <p:nvSpPr>
          <p:cNvPr id="3" name="Content Placeholder 2"/>
          <p:cNvSpPr>
            <a:spLocks noGrp="1"/>
          </p:cNvSpPr>
          <p:nvPr>
            <p:ph idx="1"/>
          </p:nvPr>
        </p:nvSpPr>
        <p:spPr>
          <a:xfrm>
            <a:off x="531151" y="1445944"/>
            <a:ext cx="11126522" cy="4615542"/>
          </a:xfrm>
        </p:spPr>
        <p:txBody>
          <a:bodyPr>
            <a:noAutofit/>
          </a:bodyPr>
          <a:lstStyle/>
          <a:p>
            <a:r>
              <a:rPr lang="en-US" dirty="0" smtClean="0"/>
              <a:t>Refer to EPM Automate documentation (</a:t>
            </a:r>
            <a:r>
              <a:rPr lang="en-US" u="sng" dirty="0" smtClean="0">
                <a:hlinkClick r:id="rId3"/>
              </a:rPr>
              <a:t>https://docs.oracle.com/cloud/latest/epm-common/CEPMA/appendix_replay_command.htm</a:t>
            </a:r>
            <a:r>
              <a:rPr lang="en-US" dirty="0" smtClean="0"/>
              <a:t>) on details on how to create the </a:t>
            </a:r>
            <a:r>
              <a:rPr lang="en-US" dirty="0" err="1" smtClean="0"/>
              <a:t>har</a:t>
            </a:r>
            <a:r>
              <a:rPr lang="en-US" dirty="0" smtClean="0"/>
              <a:t> files and the replay </a:t>
            </a:r>
            <a:r>
              <a:rPr lang="en-US" dirty="0" err="1" smtClean="0"/>
              <a:t>csv</a:t>
            </a:r>
            <a:r>
              <a:rPr lang="en-US" dirty="0" smtClean="0"/>
              <a:t> files </a:t>
            </a:r>
          </a:p>
          <a:p>
            <a:r>
              <a:rPr lang="en-US" dirty="0" smtClean="0"/>
              <a:t>Create multiple </a:t>
            </a:r>
            <a:r>
              <a:rPr lang="en-US" dirty="0" err="1" smtClean="0"/>
              <a:t>har</a:t>
            </a:r>
            <a:r>
              <a:rPr lang="en-US" dirty="0" smtClean="0"/>
              <a:t> files per use case</a:t>
            </a:r>
          </a:p>
          <a:p>
            <a:pPr lvl="1"/>
            <a:r>
              <a:rPr lang="en-US" dirty="0" smtClean="0"/>
              <a:t>In each execution, use different POVs, different values of user-defined variables, different rows, different columns, etc so that the actual requests sent to the provider are different per </a:t>
            </a:r>
            <a:r>
              <a:rPr lang="en-US" dirty="0" err="1" smtClean="0"/>
              <a:t>har</a:t>
            </a:r>
            <a:r>
              <a:rPr lang="en-US" dirty="0" smtClean="0"/>
              <a:t> file. </a:t>
            </a:r>
          </a:p>
          <a:p>
            <a:pPr lvl="1"/>
            <a:r>
              <a:rPr lang="en-US" dirty="0" smtClean="0"/>
              <a:t>Ideally, as many </a:t>
            </a:r>
            <a:r>
              <a:rPr lang="en-US" dirty="0" err="1" smtClean="0"/>
              <a:t>har</a:t>
            </a:r>
            <a:r>
              <a:rPr lang="en-US" dirty="0" smtClean="0"/>
              <a:t> files should be created as the number of concurrent users for a particular use case, but a smaller number of </a:t>
            </a:r>
            <a:r>
              <a:rPr lang="en-US" dirty="0" err="1" smtClean="0"/>
              <a:t>har</a:t>
            </a:r>
            <a:r>
              <a:rPr lang="en-US" dirty="0" smtClean="0"/>
              <a:t> files can be created in a time-crunched situation, and then, distributed among the number of concurrent users.</a:t>
            </a:r>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15</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Creating </a:t>
            </a:r>
            <a:r>
              <a:rPr lang="en-US" sz="4000" dirty="0" err="1" smtClean="0"/>
              <a:t>har</a:t>
            </a:r>
            <a:r>
              <a:rPr lang="en-US" sz="4000" dirty="0" smtClean="0"/>
              <a:t> Files – 2 of 2</a:t>
            </a:r>
            <a:endParaRPr lang="en-US" sz="4000" dirty="0"/>
          </a:p>
        </p:txBody>
      </p:sp>
      <p:sp>
        <p:nvSpPr>
          <p:cNvPr id="3" name="Content Placeholder 2"/>
          <p:cNvSpPr>
            <a:spLocks noGrp="1"/>
          </p:cNvSpPr>
          <p:nvPr>
            <p:ph idx="1"/>
          </p:nvPr>
        </p:nvSpPr>
        <p:spPr>
          <a:xfrm>
            <a:off x="531151" y="1445944"/>
            <a:ext cx="11126522" cy="4615542"/>
          </a:xfrm>
        </p:spPr>
        <p:txBody>
          <a:bodyPr>
            <a:noAutofit/>
          </a:bodyPr>
          <a:lstStyle/>
          <a:p>
            <a:r>
              <a:rPr lang="en-US" dirty="0" smtClean="0"/>
              <a:t>Create the replay </a:t>
            </a:r>
            <a:r>
              <a:rPr lang="en-US" dirty="0" err="1" smtClean="0"/>
              <a:t>csv</a:t>
            </a:r>
            <a:r>
              <a:rPr lang="en-US" dirty="0" smtClean="0"/>
              <a:t> file for each use case</a:t>
            </a:r>
          </a:p>
          <a:p>
            <a:pPr lvl="1"/>
            <a:r>
              <a:rPr lang="en-US" dirty="0" smtClean="0"/>
              <a:t>This file should have as many lines as the number of concurrent users for this use case. </a:t>
            </a:r>
          </a:p>
          <a:p>
            <a:pPr lvl="1"/>
            <a:r>
              <a:rPr lang="en-US" dirty="0" smtClean="0"/>
              <a:t>Each line should have the following entries:</a:t>
            </a:r>
          </a:p>
          <a:p>
            <a:pPr lvl="2"/>
            <a:r>
              <a:rPr lang="en-US" dirty="0" err="1" smtClean="0"/>
              <a:t>Email,Password,harFileLocation</a:t>
            </a:r>
            <a:endParaRPr lang="en-US" dirty="0" smtClean="0"/>
          </a:p>
          <a:p>
            <a:pPr lvl="1"/>
            <a:r>
              <a:rPr lang="en-US" dirty="0" smtClean="0"/>
              <a:t>Each E-mail should match with the E-mails that were added earlier for the role that is valid for this use case.</a:t>
            </a:r>
            <a:endParaRPr lang="en-US" dirty="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16</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Running Performance Validation – 1 of 2</a:t>
            </a:r>
            <a:endParaRPr lang="en-US" sz="4000" dirty="0"/>
          </a:p>
        </p:txBody>
      </p:sp>
      <p:sp>
        <p:nvSpPr>
          <p:cNvPr id="3" name="Content Placeholder 2"/>
          <p:cNvSpPr>
            <a:spLocks noGrp="1"/>
          </p:cNvSpPr>
          <p:nvPr>
            <p:ph idx="1"/>
          </p:nvPr>
        </p:nvSpPr>
        <p:spPr>
          <a:xfrm>
            <a:off x="531151" y="1445944"/>
            <a:ext cx="11126522" cy="4615542"/>
          </a:xfrm>
        </p:spPr>
        <p:txBody>
          <a:bodyPr>
            <a:noAutofit/>
          </a:bodyPr>
          <a:lstStyle/>
          <a:p>
            <a:r>
              <a:rPr lang="en-US" sz="2000" dirty="0" smtClean="0"/>
              <a:t>Copy the attached performance validation script (</a:t>
            </a:r>
            <a:r>
              <a:rPr lang="en-US" sz="2000" i="1" dirty="0" smtClean="0"/>
              <a:t>epmautomate-performance.sh</a:t>
            </a:r>
            <a:r>
              <a:rPr lang="en-US" sz="2000" dirty="0" smtClean="0"/>
              <a:t>) to a newly created folder on a Linux system</a:t>
            </a:r>
          </a:p>
          <a:p>
            <a:r>
              <a:rPr lang="en-US" sz="2000" dirty="0" smtClean="0"/>
              <a:t>In the same folder, create two files:</a:t>
            </a:r>
          </a:p>
          <a:p>
            <a:pPr lvl="1"/>
            <a:r>
              <a:rPr lang="en-US" sz="1800" i="1" dirty="0" err="1" smtClean="0"/>
              <a:t>input.properties</a:t>
            </a:r>
            <a:endParaRPr lang="en-US" sz="1800" i="1" dirty="0" smtClean="0"/>
          </a:p>
          <a:p>
            <a:pPr lvl="1"/>
            <a:r>
              <a:rPr lang="en-US" sz="1800" i="1" dirty="0" err="1" smtClean="0"/>
              <a:t>usecasefile</a:t>
            </a:r>
            <a:endParaRPr lang="en-US" i="1" dirty="0" smtClean="0"/>
          </a:p>
          <a:p>
            <a:endParaRPr lang="en-US" dirty="0" smtClean="0"/>
          </a:p>
          <a:p>
            <a:pPr lvl="1"/>
            <a:endParaRPr lang="en-US" i="1"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17</a:t>
            </a:fld>
            <a:endParaRPr lang="en-US" dirty="0"/>
          </a:p>
        </p:txBody>
      </p:sp>
      <p:graphicFrame>
        <p:nvGraphicFramePr>
          <p:cNvPr id="78849" name="Object 1"/>
          <p:cNvGraphicFramePr>
            <a:graphicFrameLocks noChangeAspect="1"/>
          </p:cNvGraphicFramePr>
          <p:nvPr/>
        </p:nvGraphicFramePr>
        <p:xfrm>
          <a:off x="5493826" y="1931988"/>
          <a:ext cx="2565400" cy="701675"/>
        </p:xfrm>
        <a:graphic>
          <a:graphicData uri="http://schemas.openxmlformats.org/presentationml/2006/ole">
            <p:oleObj spid="_x0000_s78849" name="Packager Shell Object" showAsIcon="1" r:id="rId4" imgW="2564640" imgH="702000" progId="Package">
              <p:embed/>
            </p:oleObj>
          </a:graphicData>
        </a:graphic>
      </p:graphicFrame>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Running Performance Validation – 2 of 2</a:t>
            </a:r>
            <a:endParaRPr lang="en-US" sz="4000" dirty="0"/>
          </a:p>
        </p:txBody>
      </p:sp>
      <p:sp>
        <p:nvSpPr>
          <p:cNvPr id="3" name="Content Placeholder 2"/>
          <p:cNvSpPr>
            <a:spLocks noGrp="1"/>
          </p:cNvSpPr>
          <p:nvPr>
            <p:ph idx="1"/>
          </p:nvPr>
        </p:nvSpPr>
        <p:spPr>
          <a:xfrm>
            <a:off x="531151" y="1323283"/>
            <a:ext cx="11126522" cy="4615542"/>
          </a:xfrm>
        </p:spPr>
        <p:txBody>
          <a:bodyPr>
            <a:noAutofit/>
          </a:bodyPr>
          <a:lstStyle/>
          <a:p>
            <a:r>
              <a:rPr lang="en-US" sz="2000" dirty="0" smtClean="0"/>
              <a:t>Organize replay </a:t>
            </a:r>
            <a:r>
              <a:rPr lang="en-US" sz="2000" dirty="0" err="1" smtClean="0"/>
              <a:t>har</a:t>
            </a:r>
            <a:r>
              <a:rPr lang="en-US" sz="2000" dirty="0" smtClean="0"/>
              <a:t> files and </a:t>
            </a:r>
            <a:r>
              <a:rPr lang="en-US" sz="2000" dirty="0" err="1" smtClean="0"/>
              <a:t>csv</a:t>
            </a:r>
            <a:r>
              <a:rPr lang="en-US" sz="2000" dirty="0" smtClean="0"/>
              <a:t> files in this folder in the following hierarchy:</a:t>
            </a:r>
          </a:p>
          <a:p>
            <a:pPr lvl="1"/>
            <a:r>
              <a:rPr lang="en-US" sz="1800" i="1" dirty="0" err="1" smtClean="0"/>
              <a:t>datafiles</a:t>
            </a:r>
            <a:endParaRPr lang="en-US" sz="1800" dirty="0" smtClean="0"/>
          </a:p>
          <a:p>
            <a:pPr lvl="2"/>
            <a:r>
              <a:rPr lang="en-US" sz="1600" i="1" dirty="0" smtClean="0"/>
              <a:t>usecase-1</a:t>
            </a:r>
            <a:endParaRPr lang="en-US" sz="1600" dirty="0" smtClean="0"/>
          </a:p>
          <a:p>
            <a:pPr lvl="3"/>
            <a:r>
              <a:rPr lang="en-US" sz="1400" i="1" dirty="0" smtClean="0"/>
              <a:t>1.har</a:t>
            </a:r>
            <a:endParaRPr lang="en-US" sz="1400" dirty="0" smtClean="0"/>
          </a:p>
          <a:p>
            <a:pPr lvl="3"/>
            <a:r>
              <a:rPr lang="en-US" sz="1400" i="1" dirty="0" smtClean="0"/>
              <a:t>2.har</a:t>
            </a:r>
            <a:endParaRPr lang="en-US" sz="1400" dirty="0" smtClean="0"/>
          </a:p>
          <a:p>
            <a:pPr lvl="3"/>
            <a:r>
              <a:rPr lang="en-US" sz="1400" i="1" dirty="0" smtClean="0"/>
              <a:t>…</a:t>
            </a:r>
            <a:endParaRPr lang="en-US" sz="1400" dirty="0" smtClean="0"/>
          </a:p>
          <a:p>
            <a:pPr lvl="3"/>
            <a:r>
              <a:rPr lang="en-US" sz="1400" i="1" dirty="0" smtClean="0"/>
              <a:t>usecase-1.csv</a:t>
            </a:r>
            <a:endParaRPr lang="en-US" sz="1400" dirty="0" smtClean="0"/>
          </a:p>
          <a:p>
            <a:pPr lvl="2"/>
            <a:r>
              <a:rPr lang="en-US" sz="1600" i="1" dirty="0" smtClean="0"/>
              <a:t>usecase-2</a:t>
            </a:r>
            <a:endParaRPr lang="en-US" sz="1600" dirty="0" smtClean="0"/>
          </a:p>
          <a:p>
            <a:pPr lvl="3"/>
            <a:r>
              <a:rPr lang="en-US" sz="1400" i="1" dirty="0" smtClean="0"/>
              <a:t>1.har</a:t>
            </a:r>
            <a:endParaRPr lang="en-US" sz="1400" dirty="0" smtClean="0"/>
          </a:p>
          <a:p>
            <a:pPr lvl="3"/>
            <a:r>
              <a:rPr lang="en-US" sz="1400" i="1" dirty="0" smtClean="0"/>
              <a:t>2.har</a:t>
            </a:r>
            <a:endParaRPr lang="en-US" sz="1400" dirty="0" smtClean="0"/>
          </a:p>
          <a:p>
            <a:pPr lvl="3"/>
            <a:r>
              <a:rPr lang="en-US" sz="1400" i="1" dirty="0" smtClean="0"/>
              <a:t>…</a:t>
            </a:r>
            <a:endParaRPr lang="en-US" sz="1400" dirty="0" smtClean="0"/>
          </a:p>
          <a:p>
            <a:pPr lvl="3"/>
            <a:r>
              <a:rPr lang="en-US" sz="1400" i="1" dirty="0" smtClean="0"/>
              <a:t>usecase-2.csv</a:t>
            </a:r>
            <a:endParaRPr lang="en-US" sz="1400" dirty="0" smtClean="0"/>
          </a:p>
          <a:p>
            <a:pPr lvl="2"/>
            <a:r>
              <a:rPr lang="en-US" sz="1600" i="1" dirty="0" smtClean="0"/>
              <a:t>…</a:t>
            </a:r>
            <a:endParaRPr lang="en-US" sz="1600" dirty="0" smtClean="0"/>
          </a:p>
          <a:p>
            <a:r>
              <a:rPr lang="en-US" sz="2000" dirty="0" smtClean="0"/>
              <a:t>Update </a:t>
            </a:r>
            <a:r>
              <a:rPr lang="en-US" sz="2000" i="1" dirty="0" err="1" smtClean="0"/>
              <a:t>input.properties</a:t>
            </a:r>
            <a:r>
              <a:rPr lang="en-US" sz="2000" dirty="0" smtClean="0"/>
              <a:t> file for a use case</a:t>
            </a:r>
          </a:p>
          <a:p>
            <a:r>
              <a:rPr lang="en-US" sz="2000" dirty="0" smtClean="0"/>
              <a:t>Run the script:</a:t>
            </a:r>
          </a:p>
          <a:p>
            <a:pPr lvl="1">
              <a:buNone/>
            </a:pPr>
            <a:r>
              <a:rPr lang="en-US" sz="1800" i="1" dirty="0" smtClean="0"/>
              <a:t>./epmautomate-performance.sh</a:t>
            </a:r>
            <a:endParaRPr lang="en-US" sz="1800" dirty="0" smtClean="0"/>
          </a:p>
          <a:p>
            <a:pPr lvl="1"/>
            <a:endParaRPr lang="en-US" i="1"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18</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Content of </a:t>
            </a:r>
            <a:r>
              <a:rPr lang="en-US" sz="4000" i="1" dirty="0" err="1" smtClean="0"/>
              <a:t>input.properties</a:t>
            </a:r>
            <a:endParaRPr lang="en-US" sz="4000" i="1" dirty="0"/>
          </a:p>
        </p:txBody>
      </p:sp>
      <p:sp>
        <p:nvSpPr>
          <p:cNvPr id="3" name="Content Placeholder 2"/>
          <p:cNvSpPr>
            <a:spLocks noGrp="1"/>
          </p:cNvSpPr>
          <p:nvPr>
            <p:ph idx="1"/>
          </p:nvPr>
        </p:nvSpPr>
        <p:spPr>
          <a:xfrm>
            <a:off x="531151" y="1445944"/>
            <a:ext cx="11126522" cy="4615542"/>
          </a:xfrm>
        </p:spPr>
        <p:txBody>
          <a:bodyPr>
            <a:noAutofit/>
          </a:bodyPr>
          <a:lstStyle/>
          <a:p>
            <a:pPr>
              <a:buNone/>
            </a:pPr>
            <a:r>
              <a:rPr lang="en-US" sz="2000" i="1" dirty="0" err="1" smtClean="0"/>
              <a:t>epmautomatescript</a:t>
            </a:r>
            <a:r>
              <a:rPr lang="en-US" sz="2000" i="1" dirty="0" smtClean="0"/>
              <a:t>=LocationOfEpmautomate.sh</a:t>
            </a:r>
            <a:endParaRPr lang="en-US" sz="2000" dirty="0" smtClean="0"/>
          </a:p>
          <a:p>
            <a:pPr>
              <a:buNone/>
            </a:pPr>
            <a:r>
              <a:rPr lang="en-US" sz="2000" i="1" dirty="0" err="1" smtClean="0"/>
              <a:t>replayfiles</a:t>
            </a:r>
            <a:r>
              <a:rPr lang="en-US" sz="2000" i="1" dirty="0" smtClean="0"/>
              <a:t>=</a:t>
            </a:r>
            <a:r>
              <a:rPr lang="en-US" sz="2000" i="1" dirty="0" err="1" smtClean="0"/>
              <a:t>LocationOfReplayCSVFile</a:t>
            </a:r>
            <a:endParaRPr lang="en-US" sz="2000" dirty="0" smtClean="0"/>
          </a:p>
          <a:p>
            <a:pPr>
              <a:buNone/>
            </a:pPr>
            <a:r>
              <a:rPr lang="en-US" sz="2000" i="1" dirty="0" err="1" smtClean="0"/>
              <a:t>targetdurations</a:t>
            </a:r>
            <a:r>
              <a:rPr lang="en-US" sz="2000" i="1" dirty="0" smtClean="0"/>
              <a:t>=</a:t>
            </a:r>
            <a:r>
              <a:rPr lang="en-US" sz="2000" i="1" dirty="0" err="1" smtClean="0"/>
              <a:t>PerformanceRequirementInSeconds</a:t>
            </a:r>
            <a:endParaRPr lang="en-US" sz="2000" dirty="0" smtClean="0"/>
          </a:p>
          <a:p>
            <a:pPr>
              <a:buNone/>
            </a:pPr>
            <a:r>
              <a:rPr lang="en-US" sz="2000" i="1" dirty="0" err="1" smtClean="0"/>
              <a:t>iterationsperusecase</a:t>
            </a:r>
            <a:r>
              <a:rPr lang="en-US" sz="2000" i="1" dirty="0" smtClean="0"/>
              <a:t>=</a:t>
            </a:r>
            <a:r>
              <a:rPr lang="en-US" sz="2000" i="1" dirty="0" err="1" smtClean="0"/>
              <a:t>NumberOfIterationsForThisUseCase</a:t>
            </a:r>
            <a:endParaRPr lang="en-US" sz="2000" dirty="0" smtClean="0"/>
          </a:p>
          <a:p>
            <a:pPr>
              <a:buNone/>
            </a:pPr>
            <a:r>
              <a:rPr lang="en-US" sz="2000" i="1" dirty="0" err="1" smtClean="0"/>
              <a:t>sendmailprogram</a:t>
            </a:r>
            <a:r>
              <a:rPr lang="en-US" sz="2000" i="1" dirty="0" smtClean="0"/>
              <a:t>=</a:t>
            </a:r>
            <a:r>
              <a:rPr lang="en-US" sz="2000" i="1" dirty="0" err="1" smtClean="0"/>
              <a:t>LocationOfSendMail</a:t>
            </a:r>
            <a:endParaRPr lang="en-US" sz="2000" dirty="0" smtClean="0"/>
          </a:p>
          <a:p>
            <a:pPr>
              <a:buNone/>
            </a:pPr>
            <a:r>
              <a:rPr lang="en-US" sz="2000" i="1" dirty="0" err="1" smtClean="0"/>
              <a:t>emailaddress</a:t>
            </a:r>
            <a:r>
              <a:rPr lang="en-US" sz="2000" i="1" dirty="0" smtClean="0"/>
              <a:t>="Comma-</a:t>
            </a:r>
            <a:r>
              <a:rPr lang="en-US" sz="2000" i="1" dirty="0" err="1" smtClean="0"/>
              <a:t>separatedListOfEmailsForResult</a:t>
            </a:r>
            <a:r>
              <a:rPr lang="en-US" sz="2000" i="1" dirty="0" smtClean="0"/>
              <a:t>"</a:t>
            </a:r>
            <a:endParaRPr lang="en-US" sz="2000" dirty="0" smtClean="0"/>
          </a:p>
          <a:p>
            <a:pPr>
              <a:buNone/>
            </a:pPr>
            <a:r>
              <a:rPr lang="en-US" sz="2000" i="1" dirty="0" err="1" smtClean="0"/>
              <a:t>logdir</a:t>
            </a:r>
            <a:r>
              <a:rPr lang="en-US" sz="2000" i="1" dirty="0" smtClean="0"/>
              <a:t>=</a:t>
            </a:r>
            <a:r>
              <a:rPr lang="en-US" sz="2000" i="1" dirty="0" err="1" smtClean="0"/>
              <a:t>LocationOfLogFiles</a:t>
            </a:r>
            <a:endParaRPr lang="en-US" sz="2000" dirty="0" smtClean="0"/>
          </a:p>
          <a:p>
            <a:pPr>
              <a:buNone/>
            </a:pPr>
            <a:r>
              <a:rPr lang="en-US" sz="2000" i="1" dirty="0" err="1" smtClean="0"/>
              <a:t>usecasesfile</a:t>
            </a:r>
            <a:r>
              <a:rPr lang="en-US" sz="2000" i="1" dirty="0" smtClean="0"/>
              <a:t>=</a:t>
            </a:r>
            <a:r>
              <a:rPr lang="en-US" sz="2000" i="1" dirty="0" err="1" smtClean="0"/>
              <a:t>LocationOfUseCaseFile</a:t>
            </a:r>
            <a:endParaRPr lang="en-US" sz="2000" i="1" dirty="0" smtClean="0"/>
          </a:p>
          <a:p>
            <a:r>
              <a:rPr lang="en-US" sz="2000" i="1" dirty="0" err="1" smtClean="0"/>
              <a:t>iterationsperusecase</a:t>
            </a:r>
            <a:r>
              <a:rPr lang="en-US" sz="2000" i="1" dirty="0" smtClean="0"/>
              <a:t> </a:t>
            </a:r>
            <a:r>
              <a:rPr lang="en-US" sz="2000" dirty="0" smtClean="0"/>
              <a:t>indicates how many iterations of this particular use case needs to be run before the average time is calculated.</a:t>
            </a:r>
          </a:p>
          <a:p>
            <a:r>
              <a:rPr lang="en-US" sz="2000" dirty="0" err="1" smtClean="0"/>
              <a:t>e</a:t>
            </a:r>
            <a:r>
              <a:rPr lang="en-US" sz="2000" i="1" dirty="0" err="1" smtClean="0"/>
              <a:t>mailaddress</a:t>
            </a:r>
            <a:r>
              <a:rPr lang="en-US" sz="2000" i="1" dirty="0" smtClean="0"/>
              <a:t> </a:t>
            </a:r>
            <a:r>
              <a:rPr lang="en-US" sz="2000" dirty="0" smtClean="0"/>
              <a:t>is a list of E-mail addresses to which the result of the validation is sent.</a:t>
            </a:r>
          </a:p>
          <a:p>
            <a:pPr lvl="1"/>
            <a:r>
              <a:rPr lang="en-US" sz="1800" dirty="0" smtClean="0"/>
              <a:t>Nothing to do with the E-mails of the users added to the instance itself </a:t>
            </a:r>
          </a:p>
          <a:p>
            <a:pPr>
              <a:buNone/>
            </a:pPr>
            <a:endParaRPr lang="en-US" dirty="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19</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smtClean="0"/>
              <a:t>Confidential – Oracle Internal/Restricted/Highly Restricted</a:t>
            </a:r>
            <a:endParaRPr lang="en-US" dirty="0"/>
          </a:p>
        </p:txBody>
      </p:sp>
      <p:sp>
        <p:nvSpPr>
          <p:cNvPr id="2" name="Slide Number Placeholder 1"/>
          <p:cNvSpPr>
            <a:spLocks noGrp="1"/>
          </p:cNvSpPr>
          <p:nvPr>
            <p:ph type="sldNum" sz="quarter" idx="12"/>
          </p:nvPr>
        </p:nvSpPr>
        <p:spPr/>
        <p:txBody>
          <a:bodyPr/>
          <a:lstStyle/>
          <a:p>
            <a:fld id="{C51EAA63-D034-42AE-91FA-B13B9518C7BE}" type="slidenum">
              <a:rPr lang="en-US" smtClean="0"/>
              <a:pPr/>
              <a:t>2</a:t>
            </a:fld>
            <a:endParaRPr lang="en-US" dirty="0"/>
          </a:p>
        </p:txBody>
      </p:sp>
    </p:spTree>
    <p:extLst>
      <p:ext uri="{BB962C8B-B14F-4D97-AF65-F5344CB8AC3E}">
        <p14:creationId xmlns:p14="http://schemas.microsoft.com/office/powerpoint/2010/main" xmlns="" val="30853197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Example of </a:t>
            </a:r>
            <a:r>
              <a:rPr lang="en-US" sz="4000" i="1" dirty="0" err="1" smtClean="0"/>
              <a:t>input.properties</a:t>
            </a:r>
            <a:endParaRPr lang="en-US" sz="4000" i="1" dirty="0"/>
          </a:p>
        </p:txBody>
      </p:sp>
      <p:sp>
        <p:nvSpPr>
          <p:cNvPr id="3" name="Content Placeholder 2"/>
          <p:cNvSpPr>
            <a:spLocks noGrp="1"/>
          </p:cNvSpPr>
          <p:nvPr>
            <p:ph idx="1"/>
          </p:nvPr>
        </p:nvSpPr>
        <p:spPr>
          <a:xfrm>
            <a:off x="531151" y="1390189"/>
            <a:ext cx="11126522" cy="4615542"/>
          </a:xfrm>
        </p:spPr>
        <p:txBody>
          <a:bodyPr>
            <a:noAutofit/>
          </a:bodyPr>
          <a:lstStyle/>
          <a:p>
            <a:pPr>
              <a:buNone/>
            </a:pPr>
            <a:r>
              <a:rPr lang="en-US" sz="2000" i="1" dirty="0" err="1" smtClean="0"/>
              <a:t>epmautomatescript</a:t>
            </a:r>
            <a:r>
              <a:rPr lang="en-US" sz="2000" i="1" dirty="0" smtClean="0"/>
              <a:t>=/scratch/</a:t>
            </a:r>
            <a:r>
              <a:rPr lang="en-US" sz="2000" i="1" dirty="0" err="1" smtClean="0"/>
              <a:t>epmautomate</a:t>
            </a:r>
            <a:r>
              <a:rPr lang="en-US" sz="2000" i="1" dirty="0" smtClean="0"/>
              <a:t>/17.01.21/bin/epmautomate.sh</a:t>
            </a:r>
            <a:endParaRPr lang="en-US" sz="2000" dirty="0" smtClean="0"/>
          </a:p>
          <a:p>
            <a:pPr>
              <a:buNone/>
            </a:pPr>
            <a:r>
              <a:rPr lang="en-US" sz="2000" i="1" dirty="0" err="1" smtClean="0"/>
              <a:t>replayfiles</a:t>
            </a:r>
            <a:r>
              <a:rPr lang="en-US" sz="2000" i="1" dirty="0" smtClean="0"/>
              <a:t>=</a:t>
            </a:r>
            <a:r>
              <a:rPr lang="en-US" sz="2000" i="1" dirty="0" err="1" smtClean="0"/>
              <a:t>datafiles</a:t>
            </a:r>
            <a:r>
              <a:rPr lang="en-US" sz="2000" i="1" dirty="0" smtClean="0"/>
              <a:t>/usecase-5/usecase-5.csv</a:t>
            </a:r>
            <a:endParaRPr lang="en-US" sz="2000" dirty="0" smtClean="0"/>
          </a:p>
          <a:p>
            <a:pPr>
              <a:buNone/>
            </a:pPr>
            <a:r>
              <a:rPr lang="en-US" sz="2000" i="1" dirty="0" err="1" smtClean="0"/>
              <a:t>Targetdurations</a:t>
            </a:r>
            <a:r>
              <a:rPr lang="en-US" sz="2000" i="1" dirty="0" smtClean="0"/>
              <a:t>=3600</a:t>
            </a:r>
            <a:endParaRPr lang="en-US" sz="2000" dirty="0" smtClean="0"/>
          </a:p>
          <a:p>
            <a:pPr>
              <a:buNone/>
            </a:pPr>
            <a:r>
              <a:rPr lang="en-US" sz="2000" i="1" dirty="0" err="1" smtClean="0"/>
              <a:t>iterationsperusecase</a:t>
            </a:r>
            <a:r>
              <a:rPr lang="en-US" sz="2000" i="1" dirty="0" smtClean="0"/>
              <a:t>=5</a:t>
            </a:r>
            <a:endParaRPr lang="en-US" sz="2000" dirty="0" smtClean="0"/>
          </a:p>
          <a:p>
            <a:pPr>
              <a:buNone/>
            </a:pPr>
            <a:r>
              <a:rPr lang="en-US" sz="2000" i="1" dirty="0" err="1" smtClean="0"/>
              <a:t>sendmailprogram</a:t>
            </a:r>
            <a:r>
              <a:rPr lang="en-US" sz="2000" i="1" dirty="0" smtClean="0"/>
              <a:t>=/</a:t>
            </a:r>
            <a:r>
              <a:rPr lang="en-US" sz="2000" i="1" dirty="0" err="1" smtClean="0"/>
              <a:t>usr</a:t>
            </a:r>
            <a:r>
              <a:rPr lang="en-US" sz="2000" i="1" dirty="0" smtClean="0"/>
              <a:t>/</a:t>
            </a:r>
            <a:r>
              <a:rPr lang="en-US" sz="2000" i="1" dirty="0" err="1" smtClean="0"/>
              <a:t>sbin</a:t>
            </a:r>
            <a:r>
              <a:rPr lang="en-US" sz="2000" i="1" dirty="0" smtClean="0"/>
              <a:t>/</a:t>
            </a:r>
            <a:r>
              <a:rPr lang="en-US" sz="2000" i="1" dirty="0" err="1" smtClean="0"/>
              <a:t>sendmail</a:t>
            </a:r>
            <a:endParaRPr lang="en-US" sz="2000" dirty="0" smtClean="0"/>
          </a:p>
          <a:p>
            <a:pPr>
              <a:buNone/>
            </a:pPr>
            <a:r>
              <a:rPr lang="en-US" sz="2000" i="1" dirty="0" err="1" smtClean="0"/>
              <a:t>emailaddress</a:t>
            </a:r>
            <a:r>
              <a:rPr lang="en-US" sz="2000" i="1" dirty="0" smtClean="0"/>
              <a:t>=“vinay.x.gupta@oracle.com"</a:t>
            </a:r>
            <a:endParaRPr lang="en-US" sz="2000" dirty="0" smtClean="0"/>
          </a:p>
          <a:p>
            <a:pPr>
              <a:buNone/>
            </a:pPr>
            <a:r>
              <a:rPr lang="en-US" sz="2000" i="1" dirty="0" err="1" smtClean="0"/>
              <a:t>logdir</a:t>
            </a:r>
            <a:r>
              <a:rPr lang="en-US" sz="2000" i="1" dirty="0" smtClean="0"/>
              <a:t>=./logs/</a:t>
            </a:r>
            <a:endParaRPr lang="en-US" sz="2000" dirty="0" smtClean="0"/>
          </a:p>
          <a:p>
            <a:pPr>
              <a:buNone/>
            </a:pPr>
            <a:r>
              <a:rPr lang="en-US" sz="2000" i="1" dirty="0" err="1" smtClean="0"/>
              <a:t>usecasesfile</a:t>
            </a:r>
            <a:r>
              <a:rPr lang="en-US" sz="2000" i="1" dirty="0" smtClean="0"/>
              <a:t>=./pbcs.txt</a:t>
            </a:r>
          </a:p>
          <a:p>
            <a:r>
              <a:rPr lang="en-US" sz="2000" dirty="0" smtClean="0"/>
              <a:t>You can specify multiple </a:t>
            </a:r>
            <a:r>
              <a:rPr lang="en-US" sz="2000" dirty="0" err="1" smtClean="0"/>
              <a:t>replayfiles</a:t>
            </a:r>
            <a:r>
              <a:rPr lang="en-US" sz="2000" dirty="0" smtClean="0"/>
              <a:t> and </a:t>
            </a:r>
            <a:r>
              <a:rPr lang="en-US" sz="2000" dirty="0" err="1" smtClean="0"/>
              <a:t>targetdurations</a:t>
            </a:r>
            <a:r>
              <a:rPr lang="en-US" sz="2000" dirty="0" smtClean="0"/>
              <a:t> for multiple use cases as comma-separated lists. </a:t>
            </a:r>
          </a:p>
          <a:p>
            <a:pPr lvl="1"/>
            <a:r>
              <a:rPr lang="en-US" sz="1600" dirty="0" smtClean="0"/>
              <a:t>Use cases are executed in series. </a:t>
            </a:r>
          </a:p>
          <a:p>
            <a:pPr lvl="1"/>
            <a:r>
              <a:rPr lang="en-US" sz="1400" dirty="0" smtClean="0"/>
              <a:t>Example: </a:t>
            </a:r>
          </a:p>
          <a:p>
            <a:pPr lvl="2">
              <a:buNone/>
            </a:pPr>
            <a:r>
              <a:rPr lang="en-US" sz="1200" i="1" dirty="0" err="1" smtClean="0"/>
              <a:t>replayfiles</a:t>
            </a:r>
            <a:r>
              <a:rPr lang="en-US" sz="1200" i="1" dirty="0" smtClean="0"/>
              <a:t>=</a:t>
            </a:r>
            <a:r>
              <a:rPr lang="en-US" sz="1200" i="1" dirty="0" err="1" smtClean="0"/>
              <a:t>datafiles</a:t>
            </a:r>
            <a:r>
              <a:rPr lang="en-US" sz="1200" i="1" dirty="0" smtClean="0"/>
              <a:t>/usecase-5/usecase-5.csv,datafiles/usecase-6/usecase-6.csv</a:t>
            </a:r>
          </a:p>
          <a:p>
            <a:pPr lvl="2">
              <a:buNone/>
            </a:pPr>
            <a:r>
              <a:rPr lang="en-US" sz="1200" i="1" dirty="0" err="1" smtClean="0"/>
              <a:t>targetdurations</a:t>
            </a:r>
            <a:r>
              <a:rPr lang="en-US" sz="1200" i="1" dirty="0" smtClean="0"/>
              <a:t>=3600,7200</a:t>
            </a:r>
            <a:endParaRPr lang="en-US" sz="1200" dirty="0" smtClean="0"/>
          </a:p>
          <a:p>
            <a:pPr>
              <a:buNone/>
            </a:pPr>
            <a:endParaRPr lang="en-US" sz="2000" i="1"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20</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Content of </a:t>
            </a:r>
            <a:r>
              <a:rPr lang="en-US" sz="4000" i="1" dirty="0" err="1" smtClean="0"/>
              <a:t>usecasefile</a:t>
            </a:r>
            <a:endParaRPr lang="en-US" sz="4000" i="1" dirty="0"/>
          </a:p>
        </p:txBody>
      </p:sp>
      <p:sp>
        <p:nvSpPr>
          <p:cNvPr id="3" name="Content Placeholder 2"/>
          <p:cNvSpPr>
            <a:spLocks noGrp="1"/>
          </p:cNvSpPr>
          <p:nvPr>
            <p:ph idx="1"/>
          </p:nvPr>
        </p:nvSpPr>
        <p:spPr>
          <a:xfrm>
            <a:off x="531151" y="1445944"/>
            <a:ext cx="11126522" cy="4615542"/>
          </a:xfrm>
        </p:spPr>
        <p:txBody>
          <a:bodyPr>
            <a:noAutofit/>
          </a:bodyPr>
          <a:lstStyle/>
          <a:p>
            <a:pPr>
              <a:buNone/>
            </a:pPr>
            <a:r>
              <a:rPr lang="en-US" sz="2000" i="1" dirty="0" smtClean="0"/>
              <a:t>login </a:t>
            </a:r>
            <a:r>
              <a:rPr lang="en-US" sz="2000" i="1" dirty="0" err="1" smtClean="0"/>
              <a:t>ServiceAdminUser</a:t>
            </a:r>
            <a:r>
              <a:rPr lang="en-US" sz="2000" i="1" dirty="0" smtClean="0"/>
              <a:t> </a:t>
            </a:r>
            <a:r>
              <a:rPr lang="en-US" sz="2000" i="1" dirty="0" err="1" smtClean="0"/>
              <a:t>ServiceAdminPassword</a:t>
            </a:r>
            <a:r>
              <a:rPr lang="en-US" sz="2000" i="1" dirty="0" smtClean="0"/>
              <a:t> </a:t>
            </a:r>
            <a:r>
              <a:rPr lang="en-US" sz="2000" i="1" dirty="0" err="1" smtClean="0"/>
              <a:t>serviceURL</a:t>
            </a:r>
            <a:r>
              <a:rPr lang="en-US" sz="2000" i="1" dirty="0" smtClean="0"/>
              <a:t> </a:t>
            </a:r>
            <a:r>
              <a:rPr lang="en-US" sz="2000" i="1" dirty="0" err="1" smtClean="0"/>
              <a:t>IDMDomain</a:t>
            </a:r>
            <a:endParaRPr lang="en-US" sz="2000" dirty="0" smtClean="0"/>
          </a:p>
          <a:p>
            <a:pPr>
              <a:buNone/>
            </a:pPr>
            <a:r>
              <a:rPr lang="en-US" sz="2000" i="1" dirty="0" smtClean="0"/>
              <a:t>replay %</a:t>
            </a:r>
            <a:r>
              <a:rPr lang="en-US" sz="2000" i="1" dirty="0" err="1" smtClean="0"/>
              <a:t>ReplayFile</a:t>
            </a:r>
            <a:endParaRPr lang="en-US" sz="2000" dirty="0" smtClean="0"/>
          </a:p>
          <a:p>
            <a:pPr>
              <a:buNone/>
            </a:pPr>
            <a:r>
              <a:rPr lang="en-US" sz="2000" i="1" dirty="0" smtClean="0"/>
              <a:t>logout</a:t>
            </a:r>
          </a:p>
          <a:p>
            <a:r>
              <a:rPr lang="en-US" sz="2000" dirty="0" smtClean="0"/>
              <a:t>This file location needs to be specified as the value of </a:t>
            </a:r>
            <a:r>
              <a:rPr lang="en-US" sz="2000" i="1" dirty="0" err="1" smtClean="0"/>
              <a:t>usecasefile</a:t>
            </a:r>
            <a:r>
              <a:rPr lang="en-US" sz="2000" dirty="0" smtClean="0"/>
              <a:t> in </a:t>
            </a:r>
            <a:r>
              <a:rPr lang="en-US" sz="2000" i="1" dirty="0" err="1" smtClean="0"/>
              <a:t>input.properties</a:t>
            </a:r>
            <a:r>
              <a:rPr lang="en-US" sz="2000" dirty="0" smtClean="0"/>
              <a:t> file.</a:t>
            </a:r>
          </a:p>
          <a:p>
            <a:r>
              <a:rPr lang="en-US" sz="2000" dirty="0" smtClean="0"/>
              <a:t>Example:</a:t>
            </a:r>
          </a:p>
          <a:p>
            <a:pPr lvl="1">
              <a:buNone/>
            </a:pPr>
            <a:r>
              <a:rPr lang="en-US" sz="1800" i="1" dirty="0" smtClean="0"/>
              <a:t>login </a:t>
            </a:r>
            <a:r>
              <a:rPr lang="en-US" sz="1800" i="1" u="sng" dirty="0" smtClean="0">
                <a:hlinkClick r:id="rId3"/>
              </a:rPr>
              <a:t>vinay.x.gupta@oracle.com</a:t>
            </a:r>
            <a:r>
              <a:rPr lang="en-US" sz="1800" i="1" dirty="0" smtClean="0"/>
              <a:t> 0racle123! https://planning5-test-a239463.pbcs.us2.oraclecloud.com a239463</a:t>
            </a:r>
            <a:endParaRPr lang="en-US" sz="1800" dirty="0" smtClean="0"/>
          </a:p>
          <a:p>
            <a:pPr lvl="1">
              <a:buNone/>
            </a:pPr>
            <a:r>
              <a:rPr lang="en-US" sz="1800" i="1" dirty="0" smtClean="0"/>
              <a:t>replay %</a:t>
            </a:r>
            <a:r>
              <a:rPr lang="en-US" sz="1800" i="1" dirty="0" err="1" smtClean="0"/>
              <a:t>ReplayFile</a:t>
            </a:r>
            <a:endParaRPr lang="en-US" sz="1800" dirty="0" smtClean="0"/>
          </a:p>
          <a:p>
            <a:pPr lvl="1">
              <a:buNone/>
            </a:pPr>
            <a:r>
              <a:rPr lang="en-US" sz="1800" i="1" dirty="0" smtClean="0"/>
              <a:t>logout</a:t>
            </a:r>
            <a:endParaRPr lang="en-US" sz="1800" dirty="0" smtClean="0"/>
          </a:p>
          <a:p>
            <a:pPr lvl="1"/>
            <a:endParaRPr lang="en-US" sz="1400" dirty="0" smtClean="0"/>
          </a:p>
          <a:p>
            <a:pPr>
              <a:buNone/>
            </a:pPr>
            <a:endParaRPr lang="en-US" dirty="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21</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Output</a:t>
            </a:r>
            <a:endParaRPr lang="en-US" sz="4000" i="1" dirty="0"/>
          </a:p>
        </p:txBody>
      </p:sp>
      <p:sp>
        <p:nvSpPr>
          <p:cNvPr id="3" name="Content Placeholder 2"/>
          <p:cNvSpPr>
            <a:spLocks noGrp="1"/>
          </p:cNvSpPr>
          <p:nvPr>
            <p:ph idx="1"/>
          </p:nvPr>
        </p:nvSpPr>
        <p:spPr>
          <a:xfrm>
            <a:off x="531151" y="1077961"/>
            <a:ext cx="11126522" cy="4615542"/>
          </a:xfrm>
        </p:spPr>
        <p:txBody>
          <a:bodyPr>
            <a:noAutofit/>
          </a:bodyPr>
          <a:lstStyle/>
          <a:p>
            <a:pPr>
              <a:buNone/>
            </a:pPr>
            <a:r>
              <a:rPr lang="en-US" sz="1800" i="1" dirty="0" smtClean="0"/>
              <a:t>$ ./epmautomate-performance.sh</a:t>
            </a:r>
            <a:endParaRPr lang="en-US" sz="1800" dirty="0" smtClean="0"/>
          </a:p>
          <a:p>
            <a:pPr>
              <a:buNone/>
            </a:pPr>
            <a:r>
              <a:rPr lang="en-US" sz="1800" i="1" dirty="0" smtClean="0"/>
              <a:t>Thu Jan  5 13:58:38 PST 2017</a:t>
            </a:r>
            <a:endParaRPr lang="en-US" sz="1800" dirty="0" smtClean="0"/>
          </a:p>
          <a:p>
            <a:pPr>
              <a:buNone/>
            </a:pPr>
            <a:r>
              <a:rPr lang="en-US" sz="1800" i="1" dirty="0" smtClean="0"/>
              <a:t>Starting </a:t>
            </a:r>
            <a:r>
              <a:rPr lang="en-US" sz="1800" i="1" dirty="0" err="1" smtClean="0"/>
              <a:t>EPMAutomate</a:t>
            </a:r>
            <a:r>
              <a:rPr lang="en-US" sz="1800" i="1" dirty="0" smtClean="0"/>
              <a:t> performance testing</a:t>
            </a:r>
            <a:endParaRPr lang="en-US" sz="1800" dirty="0" smtClean="0"/>
          </a:p>
          <a:p>
            <a:pPr>
              <a:buNone/>
            </a:pPr>
            <a:r>
              <a:rPr lang="en-US" sz="1800" i="1" dirty="0" smtClean="0"/>
              <a:t>[Thu Jan  5 13:58:45 PST 2017] Preparing replay file: /scratch/</a:t>
            </a:r>
            <a:r>
              <a:rPr lang="en-US" sz="1800" i="1" dirty="0" err="1" smtClean="0"/>
              <a:t>dteUser</a:t>
            </a:r>
            <a:r>
              <a:rPr lang="en-US" sz="1800" i="1" dirty="0" smtClean="0"/>
              <a:t>/</a:t>
            </a:r>
            <a:r>
              <a:rPr lang="en-US" sz="1800" i="1" dirty="0" err="1" smtClean="0"/>
              <a:t>TestSuite</a:t>
            </a:r>
            <a:r>
              <a:rPr lang="en-US" sz="1800" i="1" dirty="0" smtClean="0"/>
              <a:t>/</a:t>
            </a:r>
            <a:r>
              <a:rPr lang="en-US" sz="1800" i="1" dirty="0" err="1" smtClean="0"/>
              <a:t>datafiles</a:t>
            </a:r>
            <a:r>
              <a:rPr lang="en-US" sz="1800" i="1" dirty="0" smtClean="0"/>
              <a:t>/usecase-5/usecase-5.csv</a:t>
            </a:r>
            <a:endParaRPr lang="en-US" sz="1800" dirty="0" smtClean="0"/>
          </a:p>
          <a:p>
            <a:pPr>
              <a:buNone/>
            </a:pPr>
            <a:r>
              <a:rPr lang="en-US" sz="1800" i="1" dirty="0" smtClean="0"/>
              <a:t>[Thu Jan  5 13:58:46 PST 2017] Processing replay file: /scratch/</a:t>
            </a:r>
            <a:r>
              <a:rPr lang="en-US" sz="1800" i="1" dirty="0" err="1" smtClean="0"/>
              <a:t>dteUser</a:t>
            </a:r>
            <a:r>
              <a:rPr lang="en-US" sz="1800" i="1" dirty="0" smtClean="0"/>
              <a:t>/</a:t>
            </a:r>
            <a:r>
              <a:rPr lang="en-US" sz="1800" i="1" dirty="0" err="1" smtClean="0"/>
              <a:t>TestSuite</a:t>
            </a:r>
            <a:r>
              <a:rPr lang="en-US" sz="1800" i="1" dirty="0" smtClean="0"/>
              <a:t>/</a:t>
            </a:r>
            <a:r>
              <a:rPr lang="en-US" sz="1800" i="1" dirty="0" err="1" smtClean="0"/>
              <a:t>datafiles</a:t>
            </a:r>
            <a:r>
              <a:rPr lang="en-US" sz="1800" i="1" dirty="0" smtClean="0"/>
              <a:t>/usecase-5/usecase-5.csv</a:t>
            </a:r>
            <a:endParaRPr lang="en-US" sz="1800" dirty="0" smtClean="0"/>
          </a:p>
          <a:p>
            <a:pPr>
              <a:buNone/>
            </a:pPr>
            <a:r>
              <a:rPr lang="en-US" sz="1800" i="1" dirty="0" smtClean="0"/>
              <a:t>[Thu Jan  5 13:58:46 PST 2017] Initial number of concurrent users: 150</a:t>
            </a:r>
            <a:endParaRPr lang="en-US" sz="1800" dirty="0" smtClean="0"/>
          </a:p>
          <a:p>
            <a:pPr>
              <a:buNone/>
            </a:pPr>
            <a:r>
              <a:rPr lang="en-US" sz="1800" i="1" dirty="0" smtClean="0"/>
              <a:t>[Thu Jan  5 13:58:46 PST 2017] Target duration per test: 3600 seconds</a:t>
            </a:r>
            <a:endParaRPr lang="en-US" sz="1800" dirty="0" smtClean="0"/>
          </a:p>
          <a:p>
            <a:pPr>
              <a:buNone/>
            </a:pPr>
            <a:r>
              <a:rPr lang="en-US" sz="1800" i="1" dirty="0" smtClean="0"/>
              <a:t>[Thu Jan  5 13:58:46 PST 2017] Running </a:t>
            </a:r>
            <a:r>
              <a:rPr lang="en-US" sz="1800" i="1" dirty="0" err="1" smtClean="0"/>
              <a:t>EPMAutomate</a:t>
            </a:r>
            <a:r>
              <a:rPr lang="en-US" sz="1800" i="1" dirty="0" smtClean="0"/>
              <a:t> replay command for 5 iterations...</a:t>
            </a:r>
            <a:endParaRPr lang="en-US" sz="1800" dirty="0" smtClean="0"/>
          </a:p>
          <a:p>
            <a:pPr>
              <a:buNone/>
            </a:pPr>
            <a:r>
              <a:rPr lang="en-US" sz="1800" i="1" dirty="0" smtClean="0"/>
              <a:t>[Thu Jan  5 14:09:55 PST 2017] Average duration of use case test (68 seconds) is less than or equal to target duration (3600 seconds).</a:t>
            </a:r>
            <a:endParaRPr lang="en-US" sz="1800" dirty="0" smtClean="0"/>
          </a:p>
          <a:p>
            <a:pPr>
              <a:buNone/>
            </a:pPr>
            <a:r>
              <a:rPr lang="en-US" sz="1800" i="1" dirty="0" smtClean="0"/>
              <a:t>[Thu Jan  5 14:09:55 PST 2017] Test passed for /scratch/</a:t>
            </a:r>
            <a:r>
              <a:rPr lang="en-US" sz="1800" i="1" dirty="0" err="1" smtClean="0"/>
              <a:t>dteUser</a:t>
            </a:r>
            <a:r>
              <a:rPr lang="en-US" sz="1800" i="1" dirty="0" smtClean="0"/>
              <a:t>/</a:t>
            </a:r>
            <a:r>
              <a:rPr lang="en-US" sz="1800" i="1" dirty="0" err="1" smtClean="0"/>
              <a:t>TestSuite</a:t>
            </a:r>
            <a:r>
              <a:rPr lang="en-US" sz="1800" i="1" dirty="0" smtClean="0"/>
              <a:t>/</a:t>
            </a:r>
            <a:r>
              <a:rPr lang="en-US" sz="1800" i="1" dirty="0" err="1" smtClean="0"/>
              <a:t>datafiles</a:t>
            </a:r>
            <a:r>
              <a:rPr lang="en-US" sz="1800" i="1" dirty="0" smtClean="0"/>
              <a:t>/usecase-5/usecase-5.csv with 150 concurrent users.</a:t>
            </a:r>
            <a:endParaRPr lang="en-US" sz="1800" dirty="0" smtClean="0"/>
          </a:p>
          <a:p>
            <a:pPr>
              <a:buNone/>
            </a:pPr>
            <a:r>
              <a:rPr lang="en-US" sz="1800" i="1" dirty="0" err="1" smtClean="0"/>
              <a:t>EPMAutomate</a:t>
            </a:r>
            <a:r>
              <a:rPr lang="en-US" sz="1800" i="1" dirty="0" smtClean="0"/>
              <a:t> performance testing completed</a:t>
            </a:r>
            <a:endParaRPr lang="en-US" sz="1800" dirty="0" smtClean="0"/>
          </a:p>
          <a:p>
            <a:pPr>
              <a:buNone/>
            </a:pPr>
            <a:r>
              <a:rPr lang="en-US" sz="1800" i="1" dirty="0" smtClean="0"/>
              <a:t>Thu Jan  5 14:09:58 PST 2017</a:t>
            </a:r>
            <a:endParaRPr lang="en-US" sz="1800" dirty="0" smtClean="0"/>
          </a:p>
          <a:p>
            <a:pPr lvl="1"/>
            <a:endParaRPr lang="en-US" sz="1400" dirty="0" smtClean="0"/>
          </a:p>
          <a:p>
            <a:pPr>
              <a:buNone/>
            </a:pPr>
            <a:endParaRPr lang="en-US" dirty="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22</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Logs – 1 of 2</a:t>
            </a:r>
            <a:endParaRPr lang="en-US" sz="4000" dirty="0"/>
          </a:p>
        </p:txBody>
      </p:sp>
      <p:sp>
        <p:nvSpPr>
          <p:cNvPr id="3" name="Content Placeholder 2"/>
          <p:cNvSpPr>
            <a:spLocks noGrp="1"/>
          </p:cNvSpPr>
          <p:nvPr>
            <p:ph idx="1"/>
          </p:nvPr>
        </p:nvSpPr>
        <p:spPr>
          <a:xfrm>
            <a:off x="531151" y="1323283"/>
            <a:ext cx="11126522" cy="4615542"/>
          </a:xfrm>
        </p:spPr>
        <p:txBody>
          <a:bodyPr>
            <a:noAutofit/>
          </a:bodyPr>
          <a:lstStyle/>
          <a:p>
            <a:r>
              <a:rPr lang="en-US" sz="2400" dirty="0" smtClean="0"/>
              <a:t>Two files are created in the log folder in the location specified by </a:t>
            </a:r>
            <a:r>
              <a:rPr lang="en-US" sz="2400" i="1" dirty="0" err="1" smtClean="0"/>
              <a:t>logdir</a:t>
            </a:r>
            <a:r>
              <a:rPr lang="en-US" sz="2400" dirty="0" smtClean="0"/>
              <a:t> in </a:t>
            </a:r>
            <a:r>
              <a:rPr lang="en-US" sz="2400" i="1" dirty="0" err="1" smtClean="0"/>
              <a:t>input.properties</a:t>
            </a:r>
            <a:r>
              <a:rPr lang="en-US" sz="2400" dirty="0" smtClean="0"/>
              <a:t> file:</a:t>
            </a:r>
          </a:p>
          <a:p>
            <a:pPr lvl="1"/>
            <a:r>
              <a:rPr lang="en-US" sz="2000" i="1" dirty="0" smtClean="0"/>
              <a:t>epmautomate-performance.log</a:t>
            </a:r>
            <a:r>
              <a:rPr lang="en-US" sz="2000" dirty="0" smtClean="0"/>
              <a:t>: Log of what EPM Automate commands were executed</a:t>
            </a:r>
          </a:p>
          <a:p>
            <a:pPr lvl="1"/>
            <a:r>
              <a:rPr lang="en-US" sz="2000" i="1" dirty="0" err="1" smtClean="0"/>
              <a:t>results:csv</a:t>
            </a:r>
            <a:r>
              <a:rPr lang="en-US" sz="2000" dirty="0" smtClean="0"/>
              <a:t>: End result for this use case</a:t>
            </a:r>
          </a:p>
          <a:p>
            <a:pPr lvl="1"/>
            <a:r>
              <a:rPr lang="en-US" sz="2000" dirty="0" smtClean="0"/>
              <a:t>Example:</a:t>
            </a:r>
          </a:p>
          <a:p>
            <a:pPr lvl="2">
              <a:buNone/>
            </a:pPr>
            <a:r>
              <a:rPr lang="en-US" sz="1800" i="1" dirty="0" smtClean="0"/>
              <a:t>$ cat results.csv</a:t>
            </a:r>
            <a:endParaRPr lang="en-US" sz="1800" dirty="0" smtClean="0"/>
          </a:p>
          <a:p>
            <a:pPr lvl="2">
              <a:buNone/>
            </a:pPr>
            <a:r>
              <a:rPr lang="en-US" sz="1800" i="1" dirty="0" smtClean="0"/>
              <a:t>Use </a:t>
            </a:r>
            <a:r>
              <a:rPr lang="en-US" sz="1800" i="1" dirty="0" err="1" smtClean="0"/>
              <a:t>Case,Result,Avg</a:t>
            </a:r>
            <a:r>
              <a:rPr lang="en-US" sz="1800" i="1" dirty="0" smtClean="0"/>
              <a:t>. Target </a:t>
            </a:r>
            <a:r>
              <a:rPr lang="en-US" sz="1800" i="1" dirty="0" err="1" smtClean="0"/>
              <a:t>Duration,Avg</a:t>
            </a:r>
            <a:r>
              <a:rPr lang="en-US" sz="1800" i="1" dirty="0" smtClean="0"/>
              <a:t>. Test </a:t>
            </a:r>
            <a:r>
              <a:rPr lang="en-US" sz="1800" i="1" dirty="0" err="1" smtClean="0"/>
              <a:t>Duration,Concurrent</a:t>
            </a:r>
            <a:r>
              <a:rPr lang="en-US" sz="1800" i="1" dirty="0" smtClean="0"/>
              <a:t> Users (start),Concurrent Users (end)</a:t>
            </a:r>
            <a:endParaRPr lang="en-US" sz="1800" dirty="0" smtClean="0"/>
          </a:p>
          <a:p>
            <a:pPr lvl="2">
              <a:buNone/>
            </a:pPr>
            <a:r>
              <a:rPr lang="en-US" sz="1800" i="1" dirty="0" smtClean="0"/>
              <a:t>usecase-5,passed,01:00:00,00:01:08,150,150</a:t>
            </a:r>
            <a:endParaRPr lang="en-US" sz="1800" dirty="0" smtClean="0"/>
          </a:p>
          <a:p>
            <a:pPr lvl="2"/>
            <a:r>
              <a:rPr lang="en-US" sz="1800" dirty="0" smtClean="0"/>
              <a:t>Validation is considered </a:t>
            </a:r>
            <a:r>
              <a:rPr lang="en-US" sz="1800" i="1" dirty="0" smtClean="0"/>
              <a:t>passed</a:t>
            </a:r>
            <a:r>
              <a:rPr lang="en-US" sz="1800" dirty="0" smtClean="0"/>
              <a:t>, if it passes the performance criteria; i.e., the time taken is less than or equal to the time specified as the value of </a:t>
            </a:r>
            <a:r>
              <a:rPr lang="en-US" sz="1800" i="1" dirty="0" err="1" smtClean="0"/>
              <a:t>targetdurations</a:t>
            </a:r>
            <a:r>
              <a:rPr lang="en-US" sz="1800" dirty="0" smtClean="0"/>
              <a:t> in the </a:t>
            </a:r>
            <a:r>
              <a:rPr lang="en-US" sz="1800" i="1" dirty="0" err="1" smtClean="0"/>
              <a:t>input.properties</a:t>
            </a:r>
            <a:r>
              <a:rPr lang="en-US" sz="1800" dirty="0" smtClean="0"/>
              <a:t> file.</a:t>
            </a:r>
          </a:p>
          <a:p>
            <a:pPr lvl="2"/>
            <a:r>
              <a:rPr lang="en-US" sz="1800" dirty="0" smtClean="0"/>
              <a:t>Value of </a:t>
            </a:r>
            <a:r>
              <a:rPr lang="en-US" sz="1800" i="1" dirty="0" smtClean="0"/>
              <a:t>Concurrent Users(start)</a:t>
            </a:r>
            <a:r>
              <a:rPr lang="en-US" sz="1800" dirty="0" smtClean="0"/>
              <a:t> is the number of lines in the replay </a:t>
            </a:r>
            <a:r>
              <a:rPr lang="en-US" sz="1800" dirty="0" err="1" smtClean="0"/>
              <a:t>csv</a:t>
            </a:r>
            <a:r>
              <a:rPr lang="en-US" sz="1800" dirty="0" smtClean="0"/>
              <a:t> file. </a:t>
            </a:r>
          </a:p>
          <a:p>
            <a:pPr lvl="2"/>
            <a:r>
              <a:rPr lang="en-US" sz="1800" dirty="0" smtClean="0"/>
              <a:t>Value of </a:t>
            </a:r>
            <a:r>
              <a:rPr lang="en-US" sz="1800" i="1" dirty="0" smtClean="0"/>
              <a:t>Concurrent Users(end)</a:t>
            </a:r>
            <a:r>
              <a:rPr lang="en-US" sz="1800" dirty="0" smtClean="0"/>
              <a:t> is the value at which the performance criteria has been met (or 1, if the performance criteria could not be met even with a single user). </a:t>
            </a:r>
          </a:p>
          <a:p>
            <a:pPr lvl="2"/>
            <a:endParaRPr lang="en-US" sz="2800" i="1"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23</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Logs – 2 of 2</a:t>
            </a:r>
            <a:endParaRPr lang="en-US" sz="4000" dirty="0"/>
          </a:p>
        </p:txBody>
      </p:sp>
      <p:sp>
        <p:nvSpPr>
          <p:cNvPr id="3" name="Content Placeholder 2"/>
          <p:cNvSpPr>
            <a:spLocks noGrp="1"/>
          </p:cNvSpPr>
          <p:nvPr>
            <p:ph idx="1"/>
          </p:nvPr>
        </p:nvSpPr>
        <p:spPr>
          <a:xfrm>
            <a:off x="531151" y="1323283"/>
            <a:ext cx="11126522" cy="4615542"/>
          </a:xfrm>
        </p:spPr>
        <p:txBody>
          <a:bodyPr>
            <a:noAutofit/>
          </a:bodyPr>
          <a:lstStyle/>
          <a:p>
            <a:r>
              <a:rPr lang="en-US" sz="2400" dirty="0" smtClean="0"/>
              <a:t>A folder with the same name as folder of the value of </a:t>
            </a:r>
            <a:r>
              <a:rPr lang="en-US" sz="2400" i="1" dirty="0" err="1" smtClean="0"/>
              <a:t>replayfiles</a:t>
            </a:r>
            <a:r>
              <a:rPr lang="en-US" sz="2400" dirty="0" smtClean="0"/>
              <a:t> in </a:t>
            </a:r>
            <a:r>
              <a:rPr lang="en-US" sz="2400" i="1" dirty="0" err="1" smtClean="0"/>
              <a:t>input.properties</a:t>
            </a:r>
            <a:r>
              <a:rPr lang="en-US" sz="2400" dirty="0" smtClean="0"/>
              <a:t> is created.</a:t>
            </a:r>
          </a:p>
          <a:p>
            <a:pPr lvl="1"/>
            <a:r>
              <a:rPr lang="en-US" sz="2000" dirty="0" smtClean="0"/>
              <a:t>Example: if </a:t>
            </a:r>
            <a:r>
              <a:rPr lang="en-US" sz="2000" i="1" dirty="0" err="1" smtClean="0"/>
              <a:t>replayfiles</a:t>
            </a:r>
            <a:r>
              <a:rPr lang="en-US" sz="2000" dirty="0" smtClean="0"/>
              <a:t> is specified as </a:t>
            </a:r>
            <a:r>
              <a:rPr lang="en-US" sz="2000" i="1" dirty="0" err="1" smtClean="0"/>
              <a:t>datafiles</a:t>
            </a:r>
            <a:r>
              <a:rPr lang="en-US" sz="2000" i="1" dirty="0" smtClean="0"/>
              <a:t>/usecase-5/usecase-5.csv</a:t>
            </a:r>
            <a:r>
              <a:rPr lang="en-US" sz="2000" dirty="0" smtClean="0"/>
              <a:t>, the folder created will be </a:t>
            </a:r>
            <a:r>
              <a:rPr lang="en-US" sz="2000" i="1" dirty="0" smtClean="0"/>
              <a:t>usecase-5.</a:t>
            </a:r>
          </a:p>
          <a:p>
            <a:r>
              <a:rPr lang="en-US" sz="2400" dirty="0" smtClean="0"/>
              <a:t>In this folder, following files are created:</a:t>
            </a:r>
          </a:p>
          <a:p>
            <a:pPr lvl="1"/>
            <a:r>
              <a:rPr lang="en-US" sz="2000" i="1" dirty="0" smtClean="0"/>
              <a:t>replayFile.log</a:t>
            </a:r>
            <a:r>
              <a:rPr lang="en-US" sz="2000" dirty="0" smtClean="0"/>
              <a:t> (e.g., </a:t>
            </a:r>
            <a:r>
              <a:rPr lang="en-US" sz="2000" i="1" dirty="0" smtClean="0"/>
              <a:t>usecase-5.log</a:t>
            </a:r>
            <a:r>
              <a:rPr lang="en-US" sz="2000" dirty="0" smtClean="0"/>
              <a:t>): Details of each iteration; how long it took, etc.</a:t>
            </a:r>
          </a:p>
          <a:p>
            <a:pPr lvl="1"/>
            <a:r>
              <a:rPr lang="en-US" sz="2000" dirty="0" smtClean="0"/>
              <a:t>One file per iteration, named </a:t>
            </a:r>
            <a:r>
              <a:rPr lang="en-US" sz="2000" i="1" dirty="0" smtClean="0"/>
              <a:t>iteration-n.csv</a:t>
            </a:r>
            <a:r>
              <a:rPr lang="en-US" sz="2000" dirty="0" smtClean="0"/>
              <a:t> (e.g., </a:t>
            </a:r>
            <a:r>
              <a:rPr lang="en-US" sz="2000" i="1" dirty="0" smtClean="0"/>
              <a:t>iteration-1.csv</a:t>
            </a:r>
            <a:r>
              <a:rPr lang="en-US" sz="2000" dirty="0" smtClean="0"/>
              <a:t>, </a:t>
            </a:r>
            <a:r>
              <a:rPr lang="en-US" sz="2000" i="1" dirty="0" smtClean="0"/>
              <a:t>iteration-2.csv</a:t>
            </a:r>
            <a:r>
              <a:rPr lang="en-US" sz="2000" dirty="0" smtClean="0"/>
              <a:t>, etc): Output of replay command run in that iteration</a:t>
            </a:r>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24</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Example of </a:t>
            </a:r>
            <a:r>
              <a:rPr lang="en-US" sz="4000" i="1" dirty="0" smtClean="0"/>
              <a:t>replayFile.log</a:t>
            </a:r>
            <a:endParaRPr lang="en-US" sz="4000" i="1" dirty="0"/>
          </a:p>
        </p:txBody>
      </p:sp>
      <p:sp>
        <p:nvSpPr>
          <p:cNvPr id="3" name="Content Placeholder 2"/>
          <p:cNvSpPr>
            <a:spLocks noGrp="1"/>
          </p:cNvSpPr>
          <p:nvPr>
            <p:ph idx="1"/>
          </p:nvPr>
        </p:nvSpPr>
        <p:spPr>
          <a:xfrm>
            <a:off x="531151" y="1211773"/>
            <a:ext cx="11126522" cy="4615542"/>
          </a:xfrm>
        </p:spPr>
        <p:txBody>
          <a:bodyPr>
            <a:noAutofit/>
          </a:bodyPr>
          <a:lstStyle/>
          <a:p>
            <a:pPr>
              <a:buNone/>
            </a:pPr>
            <a:r>
              <a:rPr lang="en-US" sz="1400" i="1" dirty="0" smtClean="0"/>
              <a:t>$ cat usecase-5.log</a:t>
            </a:r>
          </a:p>
          <a:p>
            <a:pPr>
              <a:buNone/>
            </a:pPr>
            <a:r>
              <a:rPr lang="en-US" sz="1400" i="1" dirty="0" smtClean="0"/>
              <a:t>[Thu Jan  5 13:58:45 PST 2017] Preparing replay file: /scratch/</a:t>
            </a:r>
            <a:r>
              <a:rPr lang="en-US" sz="1400" i="1" dirty="0" err="1" smtClean="0"/>
              <a:t>dteUser</a:t>
            </a:r>
            <a:r>
              <a:rPr lang="en-US" sz="1400" i="1" dirty="0" smtClean="0"/>
              <a:t>/</a:t>
            </a:r>
            <a:r>
              <a:rPr lang="en-US" sz="1400" i="1" dirty="0" err="1" smtClean="0"/>
              <a:t>OracleFinanceTest</a:t>
            </a:r>
            <a:r>
              <a:rPr lang="en-US" sz="1400" i="1" dirty="0" smtClean="0"/>
              <a:t>/</a:t>
            </a:r>
            <a:r>
              <a:rPr lang="en-US" sz="1400" i="1" dirty="0" err="1" smtClean="0"/>
              <a:t>datafiles</a:t>
            </a:r>
            <a:r>
              <a:rPr lang="en-US" sz="1400" i="1" dirty="0" smtClean="0"/>
              <a:t>/usecase-5/usecase-5.csv</a:t>
            </a:r>
          </a:p>
          <a:p>
            <a:pPr>
              <a:buNone/>
            </a:pPr>
            <a:r>
              <a:rPr lang="en-US" sz="1400" i="1" dirty="0" smtClean="0"/>
              <a:t>[Thu Jan  5 13:58:46 PST 2017] Processing replay file: /scratch/</a:t>
            </a:r>
            <a:r>
              <a:rPr lang="en-US" sz="1400" i="1" dirty="0" err="1" smtClean="0"/>
              <a:t>dteUser</a:t>
            </a:r>
            <a:r>
              <a:rPr lang="en-US" sz="1400" i="1" dirty="0" smtClean="0"/>
              <a:t>/</a:t>
            </a:r>
            <a:r>
              <a:rPr lang="en-US" sz="1400" i="1" dirty="0" err="1" smtClean="0"/>
              <a:t>OracleFinanceTest</a:t>
            </a:r>
            <a:r>
              <a:rPr lang="en-US" sz="1400" i="1" dirty="0" smtClean="0"/>
              <a:t>/</a:t>
            </a:r>
            <a:r>
              <a:rPr lang="en-US" sz="1400" i="1" dirty="0" err="1" smtClean="0"/>
              <a:t>datafiles</a:t>
            </a:r>
            <a:r>
              <a:rPr lang="en-US" sz="1400" i="1" dirty="0" smtClean="0"/>
              <a:t>/usecase-5/usecase-5.csv</a:t>
            </a:r>
          </a:p>
          <a:p>
            <a:pPr>
              <a:buNone/>
            </a:pPr>
            <a:r>
              <a:rPr lang="en-US" sz="1400" i="1" dirty="0" smtClean="0"/>
              <a:t>[Thu Jan  5 13:58:46 PST 2017] Initial number of concurrent users: 150</a:t>
            </a:r>
          </a:p>
          <a:p>
            <a:pPr>
              <a:buNone/>
            </a:pPr>
            <a:r>
              <a:rPr lang="en-US" sz="1400" i="1" dirty="0" smtClean="0"/>
              <a:t>[Thu Jan  5 13:58:46 PST 2017] Target duration per test: 3600 seconds</a:t>
            </a:r>
          </a:p>
          <a:p>
            <a:pPr>
              <a:buNone/>
            </a:pPr>
            <a:r>
              <a:rPr lang="en-US" sz="1400" i="1" dirty="0" smtClean="0"/>
              <a:t>[Thu Jan  5 13:58:46 PST 2017] Running </a:t>
            </a:r>
            <a:r>
              <a:rPr lang="en-US" sz="1400" i="1" dirty="0" err="1" smtClean="0"/>
              <a:t>EPMAutomate</a:t>
            </a:r>
            <a:r>
              <a:rPr lang="en-US" sz="1400" i="1" dirty="0" smtClean="0"/>
              <a:t> replay command for 5 iterations...</a:t>
            </a:r>
          </a:p>
          <a:p>
            <a:pPr>
              <a:buNone/>
            </a:pPr>
            <a:r>
              <a:rPr lang="en-US" sz="1400" i="1" dirty="0" smtClean="0"/>
              <a:t>[Thu Jan  5 13:58:46 PST 2017] Iteration: 1</a:t>
            </a:r>
          </a:p>
          <a:p>
            <a:pPr>
              <a:buNone/>
            </a:pPr>
            <a:r>
              <a:rPr lang="en-US" sz="1400" i="1" dirty="0" smtClean="0"/>
              <a:t>[Thu Jan  5 14:00:39 PST 2017] Duration: 66 seconds</a:t>
            </a:r>
          </a:p>
          <a:p>
            <a:pPr>
              <a:buNone/>
            </a:pPr>
            <a:r>
              <a:rPr lang="en-US" sz="1400" i="1" dirty="0" smtClean="0"/>
              <a:t>…</a:t>
            </a:r>
          </a:p>
          <a:p>
            <a:pPr>
              <a:buNone/>
            </a:pPr>
            <a:r>
              <a:rPr lang="en-US" sz="1400" i="1" dirty="0" smtClean="0"/>
              <a:t>[Thu Jan  5 14:09:55 PST 2017] Average duration of use case test (68 seconds) is less than or equal to target duration (3600 seconds).</a:t>
            </a:r>
          </a:p>
          <a:p>
            <a:pPr>
              <a:buNone/>
            </a:pPr>
            <a:r>
              <a:rPr lang="en-US" sz="1400" i="1" dirty="0" smtClean="0"/>
              <a:t>[Thu Jan  5 14:09:55 PST 2017] Test passed for /scratch/</a:t>
            </a:r>
            <a:r>
              <a:rPr lang="en-US" sz="1400" i="1" dirty="0" err="1" smtClean="0"/>
              <a:t>dteUser</a:t>
            </a:r>
            <a:r>
              <a:rPr lang="en-US" sz="1400" i="1" dirty="0" smtClean="0"/>
              <a:t>/</a:t>
            </a:r>
            <a:r>
              <a:rPr lang="en-US" sz="1400" i="1" dirty="0" err="1" smtClean="0"/>
              <a:t>OracleFinanceTest</a:t>
            </a:r>
            <a:r>
              <a:rPr lang="en-US" sz="1400" i="1" dirty="0" smtClean="0"/>
              <a:t>/</a:t>
            </a:r>
            <a:r>
              <a:rPr lang="en-US" sz="1400" i="1" dirty="0" err="1" smtClean="0"/>
              <a:t>datafiles</a:t>
            </a:r>
            <a:r>
              <a:rPr lang="en-US" sz="1400" i="1" dirty="0" smtClean="0"/>
              <a:t>/usecase-5/usecase-5.csv with 150 concurrent users.</a:t>
            </a:r>
          </a:p>
          <a:p>
            <a:pPr>
              <a:buNone/>
            </a:pPr>
            <a:r>
              <a:rPr lang="en-US" sz="1400" i="1" dirty="0" smtClean="0"/>
              <a:t>[Thu Jan  5 14:09:55 PST 2017] Email report subject: EPM Cloud Performance Test Report for use case usecase-5.csv</a:t>
            </a:r>
          </a:p>
          <a:p>
            <a:pPr>
              <a:buNone/>
            </a:pPr>
            <a:r>
              <a:rPr lang="en-US" sz="1400" i="1" dirty="0" smtClean="0"/>
              <a:t>[Thu Jan  5 14:09:55 PST 2017] Email report formatted message: Use case file: /scratch/</a:t>
            </a:r>
            <a:r>
              <a:rPr lang="en-US" sz="1400" i="1" dirty="0" err="1" smtClean="0"/>
              <a:t>dteUser</a:t>
            </a:r>
            <a:r>
              <a:rPr lang="en-US" sz="1400" i="1" dirty="0" smtClean="0"/>
              <a:t>/</a:t>
            </a:r>
            <a:r>
              <a:rPr lang="en-US" sz="1400" i="1" dirty="0" err="1" smtClean="0"/>
              <a:t>OracleFinanceTest</a:t>
            </a:r>
            <a:r>
              <a:rPr lang="en-US" sz="1400" i="1" dirty="0" smtClean="0"/>
              <a:t>/</a:t>
            </a:r>
            <a:r>
              <a:rPr lang="en-US" sz="1400" i="1" dirty="0" err="1" smtClean="0"/>
              <a:t>datafiles</a:t>
            </a:r>
            <a:r>
              <a:rPr lang="en-US" sz="1400" i="1" dirty="0" smtClean="0"/>
              <a:t>/usecase-5/usecase-5.csv&lt;</a:t>
            </a:r>
            <a:r>
              <a:rPr lang="en-US" sz="1400" i="1" dirty="0" err="1" smtClean="0"/>
              <a:t>br</a:t>
            </a:r>
            <a:r>
              <a:rPr lang="en-US" sz="1400" i="1" dirty="0" smtClean="0"/>
              <a:t>&gt;&lt;</a:t>
            </a:r>
            <a:r>
              <a:rPr lang="en-US" sz="1400" i="1" dirty="0" err="1" smtClean="0"/>
              <a:t>br</a:t>
            </a:r>
            <a:r>
              <a:rPr lang="en-US" sz="1400" i="1" dirty="0" smtClean="0"/>
              <a:t>&gt;Initial number of concurrent users: 150&lt;</a:t>
            </a:r>
            <a:r>
              <a:rPr lang="en-US" sz="1400" i="1" dirty="0" err="1" smtClean="0"/>
              <a:t>br</a:t>
            </a:r>
            <a:r>
              <a:rPr lang="en-US" sz="1400" i="1" dirty="0" smtClean="0"/>
              <a:t>&gt;Final number of concurrent users: 150&lt;</a:t>
            </a:r>
            <a:r>
              <a:rPr lang="en-US" sz="1400" i="1" dirty="0" err="1" smtClean="0"/>
              <a:t>br</a:t>
            </a:r>
            <a:r>
              <a:rPr lang="en-US" sz="1400" i="1" dirty="0" smtClean="0"/>
              <a:t>&gt;Number of </a:t>
            </a:r>
            <a:r>
              <a:rPr lang="en-US" sz="1400" i="1" dirty="0" err="1" smtClean="0"/>
              <a:t>EPMAutomate</a:t>
            </a:r>
            <a:r>
              <a:rPr lang="en-US" sz="1400" i="1" dirty="0" smtClean="0"/>
              <a:t> replay tests: 5&lt;</a:t>
            </a:r>
            <a:r>
              <a:rPr lang="en-US" sz="1400" i="1" dirty="0" err="1" smtClean="0"/>
              <a:t>br</a:t>
            </a:r>
            <a:r>
              <a:rPr lang="en-US" sz="1400" i="1" dirty="0" smtClean="0"/>
              <a:t>&gt;Target duration per test: 01:00:00&lt;</a:t>
            </a:r>
            <a:r>
              <a:rPr lang="en-US" sz="1400" i="1" dirty="0" err="1" smtClean="0"/>
              <a:t>br</a:t>
            </a:r>
            <a:r>
              <a:rPr lang="en-US" sz="1400" i="1" dirty="0" smtClean="0"/>
              <a:t>&gt;Average duration per test: 00:01:08&lt;</a:t>
            </a:r>
            <a:r>
              <a:rPr lang="en-US" sz="1400" i="1" dirty="0" err="1" smtClean="0"/>
              <a:t>br</a:t>
            </a:r>
            <a:r>
              <a:rPr lang="en-US" sz="1400" i="1" dirty="0" smtClean="0"/>
              <a:t>&gt;&lt;</a:t>
            </a:r>
            <a:r>
              <a:rPr lang="en-US" sz="1400" i="1" dirty="0" err="1" smtClean="0"/>
              <a:t>br</a:t>
            </a:r>
            <a:r>
              <a:rPr lang="en-US" sz="1400" i="1" dirty="0" smtClean="0"/>
              <a:t>&gt;Use case test result: passed for 150 concurrent user(s)</a:t>
            </a:r>
          </a:p>
          <a:p>
            <a:pPr>
              <a:buNone/>
            </a:pPr>
            <a:r>
              <a:rPr lang="en-US" sz="1400" i="1" dirty="0" smtClean="0"/>
              <a:t>[Thu Jan  5 14:09:55 PST 2017] Emailing report results</a:t>
            </a:r>
            <a:endParaRPr lang="en-US" sz="2800" i="1"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25</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Example of Iteration Log</a:t>
            </a:r>
            <a:endParaRPr lang="en-US" sz="4000" dirty="0"/>
          </a:p>
        </p:txBody>
      </p:sp>
      <p:sp>
        <p:nvSpPr>
          <p:cNvPr id="3" name="Content Placeholder 2"/>
          <p:cNvSpPr>
            <a:spLocks noGrp="1"/>
          </p:cNvSpPr>
          <p:nvPr>
            <p:ph idx="1"/>
          </p:nvPr>
        </p:nvSpPr>
        <p:spPr>
          <a:xfrm>
            <a:off x="531151" y="1211773"/>
            <a:ext cx="11126522" cy="4615542"/>
          </a:xfrm>
        </p:spPr>
        <p:txBody>
          <a:bodyPr>
            <a:noAutofit/>
          </a:bodyPr>
          <a:lstStyle/>
          <a:p>
            <a:pPr>
              <a:buNone/>
            </a:pPr>
            <a:r>
              <a:rPr lang="en-US" sz="1400" i="1" dirty="0" smtClean="0"/>
              <a:t>$ cat iteration-1.csv</a:t>
            </a:r>
            <a:endParaRPr lang="en-US" sz="1400" dirty="0" smtClean="0"/>
          </a:p>
          <a:p>
            <a:pPr>
              <a:buNone/>
            </a:pPr>
            <a:r>
              <a:rPr lang="en-US" sz="1400" i="1" dirty="0" smtClean="0"/>
              <a:t>1.har - Completed</a:t>
            </a:r>
            <a:endParaRPr lang="en-US" sz="1400" dirty="0" smtClean="0"/>
          </a:p>
          <a:p>
            <a:pPr>
              <a:buNone/>
            </a:pPr>
            <a:r>
              <a:rPr lang="en-US" sz="1400" i="1" dirty="0" smtClean="0"/>
              <a:t>-------------------------------------------------------</a:t>
            </a:r>
            <a:endParaRPr lang="en-US" sz="1400" dirty="0" smtClean="0"/>
          </a:p>
          <a:p>
            <a:pPr>
              <a:buNone/>
            </a:pPr>
            <a:r>
              <a:rPr lang="en-US" sz="1400" i="1" dirty="0" smtClean="0"/>
              <a:t>Duration(sec),</a:t>
            </a:r>
            <a:r>
              <a:rPr lang="en-US" sz="1400" i="1" dirty="0" err="1" smtClean="0"/>
              <a:t>User,Time,Status,Screen,Action,Object</a:t>
            </a:r>
            <a:endParaRPr lang="en-US" sz="1400" dirty="0" smtClean="0"/>
          </a:p>
          <a:p>
            <a:pPr>
              <a:buNone/>
            </a:pPr>
            <a:r>
              <a:rPr lang="en-US" sz="1400" i="1" dirty="0" smtClean="0"/>
              <a:t>-------------------------------------------------------</a:t>
            </a:r>
            <a:endParaRPr lang="en-US" sz="1400" dirty="0" smtClean="0"/>
          </a:p>
          <a:p>
            <a:pPr>
              <a:buNone/>
            </a:pPr>
            <a:r>
              <a:rPr lang="en-US" sz="1400" i="1" dirty="0" smtClean="0"/>
              <a:t>1.111,"001@oracle.com",13:58:57,200,"Smart </a:t>
            </a:r>
            <a:r>
              <a:rPr lang="en-US" sz="1400" i="1" dirty="0" err="1" smtClean="0"/>
              <a:t>View","Connect</a:t>
            </a:r>
            <a:r>
              <a:rPr lang="en-US" sz="1400" i="1" dirty="0" smtClean="0"/>
              <a:t> to Provider"</a:t>
            </a:r>
            <a:endParaRPr lang="en-US" sz="1400" dirty="0" smtClean="0"/>
          </a:p>
          <a:p>
            <a:pPr>
              <a:buNone/>
            </a:pPr>
            <a:r>
              <a:rPr lang="en-US" sz="1400" i="1" dirty="0" smtClean="0"/>
              <a:t>1.558,"001@oracle.com",13:58:58,200,"Smart </a:t>
            </a:r>
            <a:r>
              <a:rPr lang="en-US" sz="1400" i="1" dirty="0" err="1" smtClean="0"/>
              <a:t>View","List</a:t>
            </a:r>
            <a:r>
              <a:rPr lang="en-US" sz="1400" i="1" dirty="0" smtClean="0"/>
              <a:t> Servers"</a:t>
            </a:r>
            <a:endParaRPr lang="en-US" sz="1400" dirty="0" smtClean="0"/>
          </a:p>
          <a:p>
            <a:pPr>
              <a:buNone/>
            </a:pPr>
            <a:r>
              <a:rPr lang="en-US" sz="1400" i="1" dirty="0" smtClean="0"/>
              <a:t>0.763,"001@oracle.com",13:59:00,200,"Smart </a:t>
            </a:r>
            <a:r>
              <a:rPr lang="en-US" sz="1400" i="1" dirty="0" err="1" smtClean="0"/>
              <a:t>View","List</a:t>
            </a:r>
            <a:r>
              <a:rPr lang="en-US" sz="1400" i="1" dirty="0" smtClean="0"/>
              <a:t> Applications“</a:t>
            </a:r>
            <a:endParaRPr lang="en-US" sz="1400" dirty="0" smtClean="0"/>
          </a:p>
          <a:p>
            <a:pPr>
              <a:buNone/>
            </a:pPr>
            <a:r>
              <a:rPr lang="en-US" sz="1400" i="1" dirty="0" smtClean="0"/>
              <a:t>…</a:t>
            </a:r>
            <a:endParaRPr lang="en-US" sz="1400" dirty="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26</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Result E-mail</a:t>
            </a:r>
            <a:endParaRPr lang="en-US" sz="4000" dirty="0"/>
          </a:p>
        </p:txBody>
      </p:sp>
      <p:sp>
        <p:nvSpPr>
          <p:cNvPr id="3" name="Content Placeholder 2"/>
          <p:cNvSpPr>
            <a:spLocks noGrp="1"/>
          </p:cNvSpPr>
          <p:nvPr>
            <p:ph idx="1"/>
          </p:nvPr>
        </p:nvSpPr>
        <p:spPr>
          <a:xfrm>
            <a:off x="531151" y="1211773"/>
            <a:ext cx="11126522" cy="4615542"/>
          </a:xfrm>
        </p:spPr>
        <p:txBody>
          <a:bodyPr>
            <a:noAutofit/>
          </a:bodyPr>
          <a:lstStyle/>
          <a:p>
            <a:r>
              <a:rPr lang="en-US" dirty="0" smtClean="0"/>
              <a:t>If E-mails are specified in </a:t>
            </a:r>
            <a:r>
              <a:rPr lang="en-US" i="1" dirty="0" err="1" smtClean="0"/>
              <a:t>input.properties</a:t>
            </a:r>
            <a:r>
              <a:rPr lang="en-US" dirty="0" smtClean="0"/>
              <a:t>, an E-mail is sent at the end of the execution.</a:t>
            </a:r>
          </a:p>
          <a:p>
            <a:r>
              <a:rPr lang="en-US" dirty="0" smtClean="0"/>
              <a:t>Example:</a:t>
            </a:r>
          </a:p>
          <a:p>
            <a:pPr>
              <a:buNone/>
            </a:pPr>
            <a:endParaRPr lang="en-US" dirty="0" smtClean="0"/>
          </a:p>
          <a:p>
            <a:pPr>
              <a:buNone/>
            </a:pPr>
            <a:endParaRPr lang="en-US"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27</a:t>
            </a:fld>
            <a:endParaRPr lang="en-US" dirty="0"/>
          </a:p>
        </p:txBody>
      </p:sp>
      <p:pic>
        <p:nvPicPr>
          <p:cNvPr id="7" name="Picture 6"/>
          <p:cNvPicPr/>
          <p:nvPr/>
        </p:nvPicPr>
        <p:blipFill>
          <a:blip r:embed="rId3" cstate="print"/>
          <a:srcRect/>
          <a:stretch>
            <a:fillRect/>
          </a:stretch>
        </p:blipFill>
        <p:spPr bwMode="auto">
          <a:xfrm>
            <a:off x="3457149" y="2032211"/>
            <a:ext cx="5943600" cy="4176332"/>
          </a:xfrm>
          <a:prstGeom prst="rect">
            <a:avLst/>
          </a:prstGeom>
          <a:noFill/>
          <a:ln w="9525">
            <a:noFill/>
            <a:miter lim="800000"/>
            <a:headEnd/>
            <a:tailEnd/>
          </a:ln>
        </p:spPr>
      </p:pic>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Location of Presentation</a:t>
            </a:r>
            <a:endParaRPr lang="en-US" sz="4000" dirty="0"/>
          </a:p>
        </p:txBody>
      </p:sp>
      <p:sp>
        <p:nvSpPr>
          <p:cNvPr id="3" name="Content Placeholder 2"/>
          <p:cNvSpPr>
            <a:spLocks noGrp="1"/>
          </p:cNvSpPr>
          <p:nvPr>
            <p:ph idx="1"/>
          </p:nvPr>
        </p:nvSpPr>
        <p:spPr>
          <a:xfrm>
            <a:off x="531151" y="1211773"/>
            <a:ext cx="11126522" cy="4615542"/>
          </a:xfrm>
        </p:spPr>
        <p:txBody>
          <a:bodyPr>
            <a:noAutofit/>
          </a:bodyPr>
          <a:lstStyle/>
          <a:p>
            <a:pPr>
              <a:buNone/>
            </a:pPr>
            <a:r>
              <a:rPr lang="en-US" u="sng" dirty="0" smtClean="0">
                <a:hlinkClick r:id="rId3"/>
              </a:rPr>
              <a:t>http://www.oracle.com/technetwork/middleware/bi-foundation/epm-cloud-app-workload-performance-3673355.pptx</a:t>
            </a:r>
            <a:endParaRPr lang="en-US" dirty="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28</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Oracle Confidential – Internal/Restricted/Highly Restricted</a:t>
            </a:r>
            <a:endParaRPr lang="en-US" dirty="0"/>
          </a:p>
        </p:txBody>
      </p:sp>
      <p:sp>
        <p:nvSpPr>
          <p:cNvPr id="3" name="Slide Number Placeholder 2"/>
          <p:cNvSpPr>
            <a:spLocks noGrp="1"/>
          </p:cNvSpPr>
          <p:nvPr>
            <p:ph type="sldNum" sz="quarter" idx="12"/>
          </p:nvPr>
        </p:nvSpPr>
        <p:spPr/>
        <p:txBody>
          <a:bodyPr/>
          <a:lstStyle/>
          <a:p>
            <a:fld id="{C51EAA63-D034-42AE-91FA-B13B9518C7BE}" type="slidenum">
              <a:rPr lang="en-US" smtClean="0"/>
              <a:pPr/>
              <a:t>29</a:t>
            </a:fld>
            <a:endParaRPr lang="en-US" dirty="0"/>
          </a:p>
        </p:txBody>
      </p:sp>
    </p:spTree>
    <p:extLst>
      <p:ext uri="{BB962C8B-B14F-4D97-AF65-F5344CB8AC3E}">
        <p14:creationId xmlns="" xmlns:p14="http://schemas.microsoft.com/office/powerpoint/2010/main" val="185255700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Objective</a:t>
            </a:r>
            <a:endParaRPr lang="en-US" sz="4000" dirty="0"/>
          </a:p>
        </p:txBody>
      </p:sp>
      <p:sp>
        <p:nvSpPr>
          <p:cNvPr id="3" name="Content Placeholder 2"/>
          <p:cNvSpPr>
            <a:spLocks noGrp="1"/>
          </p:cNvSpPr>
          <p:nvPr>
            <p:ph idx="1"/>
          </p:nvPr>
        </p:nvSpPr>
        <p:spPr>
          <a:xfrm>
            <a:off x="531151" y="1524001"/>
            <a:ext cx="11126522" cy="4615542"/>
          </a:xfrm>
        </p:spPr>
        <p:txBody>
          <a:bodyPr>
            <a:noAutofit/>
          </a:bodyPr>
          <a:lstStyle/>
          <a:p>
            <a:r>
              <a:rPr lang="en-US" dirty="0" smtClean="0"/>
              <a:t>Simulate customer environment, using customer-provided snapshot, and customer-provided use cases, to measure performance against the customer-provided concurrency and performance requirement</a:t>
            </a:r>
          </a:p>
          <a:p>
            <a:r>
              <a:rPr lang="en-US" dirty="0" smtClean="0"/>
              <a:t>Provide an application workload performance validation suite to the customer so that they can perform the same validations themselves on an ongoing basis</a:t>
            </a:r>
          </a:p>
          <a:p>
            <a:endParaRPr lang="en-US" dirty="0" smtClean="0"/>
          </a:p>
          <a:p>
            <a:endParaRPr lang="en-US" dirty="0" smtClean="0"/>
          </a:p>
          <a:p>
            <a:pPr lvl="1"/>
            <a:endParaRPr lang="en-US" sz="1600" dirty="0" smtClean="0"/>
          </a:p>
          <a:p>
            <a:pPr lvl="1"/>
            <a:endParaRPr lang="en-US" sz="1600" dirty="0" smtClean="0"/>
          </a:p>
          <a:p>
            <a:pPr marL="800100" lvl="1" indent="-457200">
              <a:buNone/>
            </a:pPr>
            <a:endParaRPr lang="en-US" sz="1400" dirty="0" smtClean="0"/>
          </a:p>
          <a:p>
            <a:pPr lvl="0">
              <a:spcBef>
                <a:spcPts val="0"/>
              </a:spcBef>
            </a:pPr>
            <a:endParaRPr lang="en-US"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3</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Methodology</a:t>
            </a:r>
            <a:endParaRPr lang="en-US" sz="4000" dirty="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4</a:t>
            </a:fld>
            <a:endParaRPr lang="en-US" dirty="0"/>
          </a:p>
        </p:txBody>
      </p:sp>
      <p:graphicFrame>
        <p:nvGraphicFramePr>
          <p:cNvPr id="8" name="Diagram 7"/>
          <p:cNvGraphicFramePr/>
          <p:nvPr/>
        </p:nvGraphicFramePr>
        <p:xfrm>
          <a:off x="8275781" y="720372"/>
          <a:ext cx="2770909" cy="5417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ontent Placeholder 2"/>
          <p:cNvSpPr>
            <a:spLocks noGrp="1"/>
          </p:cNvSpPr>
          <p:nvPr>
            <p:ph idx="1"/>
          </p:nvPr>
        </p:nvSpPr>
        <p:spPr>
          <a:xfrm>
            <a:off x="531151" y="1524001"/>
            <a:ext cx="6904122" cy="4615542"/>
          </a:xfrm>
        </p:spPr>
        <p:txBody>
          <a:bodyPr>
            <a:noAutofit/>
          </a:bodyPr>
          <a:lstStyle/>
          <a:p>
            <a:r>
              <a:rPr lang="en-US" dirty="0" smtClean="0"/>
              <a:t>Based on EPM Automate </a:t>
            </a:r>
            <a:r>
              <a:rPr lang="en-US" i="1" dirty="0" smtClean="0"/>
              <a:t>replay</a:t>
            </a:r>
            <a:r>
              <a:rPr lang="en-US" dirty="0" smtClean="0"/>
              <a:t> feature </a:t>
            </a:r>
          </a:p>
          <a:p>
            <a:r>
              <a:rPr lang="en-US" dirty="0" smtClean="0"/>
              <a:t>Validation performed on a dev instance</a:t>
            </a:r>
          </a:p>
          <a:p>
            <a:pPr lvl="1"/>
            <a:r>
              <a:rPr lang="en-US" dirty="0" smtClean="0"/>
              <a:t>Input: </a:t>
            </a:r>
            <a:r>
              <a:rPr lang="en-US" dirty="0" err="1" smtClean="0"/>
              <a:t>Har</a:t>
            </a:r>
            <a:r>
              <a:rPr lang="en-US" dirty="0" smtClean="0"/>
              <a:t> files created via Fiddler for real customer use cases, using the customer provided-snapshot</a:t>
            </a:r>
          </a:p>
          <a:p>
            <a:pPr lvl="1"/>
            <a:r>
              <a:rPr lang="en-US" dirty="0" smtClean="0"/>
              <a:t>Deliverables:  Performance Validation Report and Activity Report</a:t>
            </a:r>
          </a:p>
          <a:p>
            <a:endParaRPr lang="en-US" dirty="0" smtClean="0"/>
          </a:p>
          <a:p>
            <a:endParaRPr lang="en-US" dirty="0" smtClean="0"/>
          </a:p>
          <a:p>
            <a:pPr lvl="1"/>
            <a:endParaRPr lang="en-US" sz="1600" dirty="0" smtClean="0"/>
          </a:p>
          <a:p>
            <a:pPr lvl="1"/>
            <a:endParaRPr lang="en-US" sz="1600" dirty="0" smtClean="0"/>
          </a:p>
          <a:p>
            <a:pPr marL="800100" lvl="1" indent="-457200">
              <a:buNone/>
            </a:pPr>
            <a:endParaRPr lang="en-US" sz="1400" dirty="0" smtClean="0"/>
          </a:p>
          <a:p>
            <a:pPr lvl="0">
              <a:spcBef>
                <a:spcPts val="0"/>
              </a:spcBef>
            </a:pPr>
            <a:endParaRPr lang="en-US" dirty="0" smtClean="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Input for Performance Validation </a:t>
            </a:r>
            <a:endParaRPr lang="en-US" sz="4000" dirty="0"/>
          </a:p>
        </p:txBody>
      </p:sp>
      <p:sp>
        <p:nvSpPr>
          <p:cNvPr id="3" name="Content Placeholder 2"/>
          <p:cNvSpPr>
            <a:spLocks noGrp="1"/>
          </p:cNvSpPr>
          <p:nvPr>
            <p:ph idx="1"/>
          </p:nvPr>
        </p:nvSpPr>
        <p:spPr>
          <a:xfrm>
            <a:off x="531151" y="1524001"/>
            <a:ext cx="11126522" cy="4615542"/>
          </a:xfrm>
        </p:spPr>
        <p:txBody>
          <a:bodyPr>
            <a:noAutofit/>
          </a:bodyPr>
          <a:lstStyle/>
          <a:p>
            <a:pPr lvl="0"/>
            <a:r>
              <a:rPr lang="en-US" dirty="0" smtClean="0"/>
              <a:t>Use cases in the attached template</a:t>
            </a:r>
          </a:p>
          <a:p>
            <a:pPr lvl="1"/>
            <a:r>
              <a:rPr lang="en-US" dirty="0" smtClean="0"/>
              <a:t>For every use case, provide:</a:t>
            </a:r>
          </a:p>
          <a:p>
            <a:pPr lvl="2"/>
            <a:r>
              <a:rPr lang="en-US" dirty="0" smtClean="0"/>
              <a:t>Exact steps to perform (e.g., open a particular form, set the POV/UDV, update the data, submit the form)</a:t>
            </a:r>
          </a:p>
          <a:p>
            <a:pPr lvl="2"/>
            <a:r>
              <a:rPr lang="en-US" dirty="0" smtClean="0"/>
              <a:t>Concurrency requirement (i.e., how many users need to perform this use case at the same time (with different POVs)</a:t>
            </a:r>
          </a:p>
          <a:p>
            <a:pPr lvl="2"/>
            <a:r>
              <a:rPr lang="en-US" dirty="0" smtClean="0"/>
              <a:t>Expected UI response time; i.e., within how much time, the user should have the response back</a:t>
            </a:r>
          </a:p>
          <a:p>
            <a:r>
              <a:rPr lang="en-US" dirty="0" smtClean="0"/>
              <a:t>Access to the prod/test instance, or permission to export the snapshot so that the validation can be performed in a dev instance in the same data center</a:t>
            </a:r>
          </a:p>
          <a:p>
            <a:r>
              <a:rPr lang="en-US" dirty="0" smtClean="0"/>
              <a:t>Service Administrator and ID Administrator credentials, or provision the tester E-mail with those roles</a:t>
            </a:r>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5</a:t>
            </a:fld>
            <a:endParaRPr lang="en-US" dirty="0"/>
          </a:p>
        </p:txBody>
      </p:sp>
      <p:graphicFrame>
        <p:nvGraphicFramePr>
          <p:cNvPr id="8" name="Object 7"/>
          <p:cNvGraphicFramePr>
            <a:graphicFrameLocks noChangeAspect="1"/>
          </p:cNvGraphicFramePr>
          <p:nvPr/>
        </p:nvGraphicFramePr>
        <p:xfrm>
          <a:off x="6318531" y="1418478"/>
          <a:ext cx="914400" cy="792163"/>
        </p:xfrm>
        <a:graphic>
          <a:graphicData uri="http://schemas.openxmlformats.org/presentationml/2006/ole">
            <p:oleObj spid="_x0000_s161796" name="Document" showAsIcon="1" r:id="rId4" imgW="914400" imgH="792360" progId="Word.Document.12">
              <p:embed/>
            </p:oleObj>
          </a:graphicData>
        </a:graphic>
      </p:graphicFrame>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Example of Use Cases</a:t>
            </a:r>
            <a:endParaRPr lang="en-US" sz="4000" dirty="0"/>
          </a:p>
        </p:txBody>
      </p:sp>
      <p:sp>
        <p:nvSpPr>
          <p:cNvPr id="3" name="Content Placeholder 2"/>
          <p:cNvSpPr>
            <a:spLocks noGrp="1"/>
          </p:cNvSpPr>
          <p:nvPr>
            <p:ph idx="1"/>
          </p:nvPr>
        </p:nvSpPr>
        <p:spPr>
          <a:xfrm>
            <a:off x="497698" y="2761786"/>
            <a:ext cx="5535112" cy="3126058"/>
          </a:xfrm>
        </p:spPr>
        <p:txBody>
          <a:bodyPr>
            <a:noAutofit/>
          </a:bodyPr>
          <a:lstStyle/>
          <a:p>
            <a:pPr lvl="0"/>
            <a:r>
              <a:rPr lang="en-US" dirty="0" smtClean="0"/>
              <a:t>Load Data:</a:t>
            </a:r>
          </a:p>
          <a:p>
            <a:pPr lvl="1"/>
            <a:r>
              <a:rPr lang="en-US" dirty="0" smtClean="0"/>
              <a:t>Open the </a:t>
            </a:r>
            <a:r>
              <a:rPr lang="en-US" i="1" dirty="0" smtClean="0"/>
              <a:t>US Salaries </a:t>
            </a:r>
            <a:r>
              <a:rPr lang="en-US" dirty="0" smtClean="0"/>
              <a:t>form</a:t>
            </a:r>
          </a:p>
          <a:p>
            <a:pPr lvl="1"/>
            <a:r>
              <a:rPr lang="en-US" dirty="0" smtClean="0"/>
              <a:t>Select POV</a:t>
            </a:r>
          </a:p>
          <a:p>
            <a:pPr lvl="1"/>
            <a:r>
              <a:rPr lang="en-US" dirty="0" smtClean="0"/>
              <a:t>Refresh the form</a:t>
            </a:r>
          </a:p>
          <a:p>
            <a:pPr lvl="1"/>
            <a:r>
              <a:rPr lang="en-US" dirty="0" smtClean="0"/>
              <a:t>Run the business rule </a:t>
            </a:r>
            <a:r>
              <a:rPr lang="en-US" i="1" dirty="0" smtClean="0"/>
              <a:t>Allocate</a:t>
            </a:r>
          </a:p>
          <a:p>
            <a:pPr lvl="1"/>
            <a:r>
              <a:rPr lang="en-US" dirty="0" smtClean="0"/>
              <a:t>Change 5 cell values</a:t>
            </a:r>
          </a:p>
          <a:p>
            <a:pPr lvl="1"/>
            <a:r>
              <a:rPr lang="en-US" dirty="0" smtClean="0"/>
              <a:t>Submit data </a:t>
            </a:r>
          </a:p>
          <a:p>
            <a:pPr lvl="1"/>
            <a:endParaRPr lang="en-US" dirty="0" smtClean="0"/>
          </a:p>
          <a:p>
            <a:pPr lvl="1"/>
            <a:endParaRPr lang="en-US" dirty="0" smtClean="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6</a:t>
            </a:fld>
            <a:endParaRPr lang="en-US" dirty="0"/>
          </a:p>
        </p:txBody>
      </p:sp>
      <p:graphicFrame>
        <p:nvGraphicFramePr>
          <p:cNvPr id="8" name="Table 7"/>
          <p:cNvGraphicFramePr>
            <a:graphicFrameLocks noGrp="1"/>
          </p:cNvGraphicFramePr>
          <p:nvPr/>
        </p:nvGraphicFramePr>
        <p:xfrm>
          <a:off x="1708086" y="1478655"/>
          <a:ext cx="9721914" cy="1112520"/>
        </p:xfrm>
        <a:graphic>
          <a:graphicData uri="http://schemas.openxmlformats.org/drawingml/2006/table">
            <a:tbl>
              <a:tblPr firstRow="1" bandRow="1">
                <a:tableStyleId>{5FD0F851-EC5A-4D38-B0AD-8093EC10F338}</a:tableStyleId>
              </a:tblPr>
              <a:tblGrid>
                <a:gridCol w="2685494"/>
                <a:gridCol w="3144644"/>
                <a:gridCol w="3891776"/>
              </a:tblGrid>
              <a:tr h="370840">
                <a:tc>
                  <a:txBody>
                    <a:bodyPr/>
                    <a:lstStyle/>
                    <a:p>
                      <a:pPr algn="ctr"/>
                      <a:r>
                        <a:rPr lang="en-US" dirty="0" smtClean="0"/>
                        <a:t>Use Case</a:t>
                      </a:r>
                      <a:endParaRPr lang="en-US" dirty="0"/>
                    </a:p>
                  </a:txBody>
                  <a:tcPr/>
                </a:tc>
                <a:tc>
                  <a:txBody>
                    <a:bodyPr/>
                    <a:lstStyle/>
                    <a:p>
                      <a:pPr algn="ctr"/>
                      <a:r>
                        <a:rPr lang="en-US" dirty="0" smtClean="0"/>
                        <a:t>Number of Concurrent</a:t>
                      </a:r>
                      <a:r>
                        <a:rPr lang="en-US" baseline="0" dirty="0" smtClean="0"/>
                        <a:t> Users</a:t>
                      </a:r>
                      <a:endParaRPr lang="en-US" dirty="0"/>
                    </a:p>
                  </a:txBody>
                  <a:tcPr/>
                </a:tc>
                <a:tc>
                  <a:txBody>
                    <a:bodyPr/>
                    <a:lstStyle/>
                    <a:p>
                      <a:pPr algn="ctr"/>
                      <a:r>
                        <a:rPr lang="en-US" dirty="0" smtClean="0"/>
                        <a:t>Expected UI Response Time (Seconds)</a:t>
                      </a:r>
                      <a:endParaRPr lang="en-US" dirty="0"/>
                    </a:p>
                  </a:txBody>
                  <a:tcPr/>
                </a:tc>
              </a:tr>
              <a:tr h="370840">
                <a:tc>
                  <a:txBody>
                    <a:bodyPr/>
                    <a:lstStyle/>
                    <a:p>
                      <a:r>
                        <a:rPr lang="en-US" dirty="0" smtClean="0"/>
                        <a:t>Load Data</a:t>
                      </a:r>
                      <a:endParaRPr lang="en-US" dirty="0"/>
                    </a:p>
                  </a:txBody>
                  <a:tcPr/>
                </a:tc>
                <a:tc>
                  <a:txBody>
                    <a:bodyPr/>
                    <a:lstStyle/>
                    <a:p>
                      <a:r>
                        <a:rPr lang="en-US" dirty="0" smtClean="0"/>
                        <a:t>100</a:t>
                      </a:r>
                      <a:endParaRPr lang="en-US" dirty="0"/>
                    </a:p>
                  </a:txBody>
                  <a:tcPr/>
                </a:tc>
                <a:tc>
                  <a:txBody>
                    <a:bodyPr/>
                    <a:lstStyle/>
                    <a:p>
                      <a:r>
                        <a:rPr lang="en-US" dirty="0" smtClean="0"/>
                        <a:t>60</a:t>
                      </a:r>
                      <a:endParaRPr lang="en-US" dirty="0"/>
                    </a:p>
                  </a:txBody>
                  <a:tcPr/>
                </a:tc>
              </a:tr>
              <a:tr h="370840">
                <a:tc>
                  <a:txBody>
                    <a:bodyPr/>
                    <a:lstStyle/>
                    <a:p>
                      <a:r>
                        <a:rPr lang="en-US" dirty="0" smtClean="0"/>
                        <a:t>Create Regional Report</a:t>
                      </a:r>
                      <a:endParaRPr lang="en-US" dirty="0"/>
                    </a:p>
                  </a:txBody>
                  <a:tcPr/>
                </a:tc>
                <a:tc>
                  <a:txBody>
                    <a:bodyPr/>
                    <a:lstStyle/>
                    <a:p>
                      <a:r>
                        <a:rPr lang="en-US" dirty="0" smtClean="0"/>
                        <a:t>10</a:t>
                      </a:r>
                      <a:endParaRPr lang="en-US" dirty="0"/>
                    </a:p>
                  </a:txBody>
                  <a:tcPr/>
                </a:tc>
                <a:tc>
                  <a:txBody>
                    <a:bodyPr/>
                    <a:lstStyle/>
                    <a:p>
                      <a:r>
                        <a:rPr lang="en-US" dirty="0" smtClean="0"/>
                        <a:t>120</a:t>
                      </a:r>
                      <a:endParaRPr lang="en-US" dirty="0"/>
                    </a:p>
                  </a:txBody>
                  <a:tcPr/>
                </a:tc>
              </a:tr>
            </a:tbl>
          </a:graphicData>
        </a:graphic>
      </p:graphicFrame>
      <p:sp>
        <p:nvSpPr>
          <p:cNvPr id="10" name="Content Placeholder 2"/>
          <p:cNvSpPr txBox="1">
            <a:spLocks/>
          </p:cNvSpPr>
          <p:nvPr/>
        </p:nvSpPr>
        <p:spPr>
          <a:xfrm>
            <a:off x="5868766" y="2769223"/>
            <a:ext cx="5535112" cy="3126058"/>
          </a:xfrm>
          <a:prstGeom prst="rect">
            <a:avLst/>
          </a:prstGeom>
        </p:spPr>
        <p:txBody>
          <a:bodyPr vert="horz" lIns="0" tIns="0" rIns="0" bIns="0" rtlCol="0">
            <a:no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Create Regional Report:</a:t>
            </a:r>
          </a:p>
          <a:p>
            <a:pPr marL="502920" marR="0" lvl="1" indent="-228600" algn="l" defTabSz="914400" rtl="0" eaLnBrk="1" fontAlgn="auto" latinLnBrk="0" hangingPunct="1">
              <a:lnSpc>
                <a:spcPct val="90000"/>
              </a:lnSpc>
              <a:spcBef>
                <a:spcPts val="800"/>
              </a:spcBef>
              <a:spcAft>
                <a:spcPts val="0"/>
              </a:spcAft>
              <a:buClr>
                <a:schemeClr val="tx1">
                  <a:lumMod val="60000"/>
                  <a:lumOff val="40000"/>
                </a:schemeClr>
              </a:buClr>
              <a:buSzTx/>
              <a:buFont typeface="Arial" panose="020B0604020202020204"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Open the </a:t>
            </a:r>
            <a:r>
              <a:rPr kumimoji="0" lang="en-US" sz="2400" b="0" i="1" u="none" strike="noStrike" kern="1200" cap="none" spc="0" normalizeH="0" baseline="0" noProof="0" dirty="0" smtClean="0">
                <a:ln>
                  <a:noFill/>
                </a:ln>
                <a:solidFill>
                  <a:schemeClr val="tx1"/>
                </a:solidFill>
                <a:effectLst/>
                <a:uLnTx/>
                <a:uFillTx/>
                <a:latin typeface="+mn-lt"/>
                <a:ea typeface="+mn-ea"/>
                <a:cs typeface="+mn-cs"/>
              </a:rPr>
              <a:t>Regional Report </a:t>
            </a:r>
            <a:r>
              <a:rPr lang="en-US" sz="2400" dirty="0" smtClean="0"/>
              <a:t>report</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502920" marR="0" lvl="1" indent="-228600" algn="l" defTabSz="914400" rtl="0" eaLnBrk="1" fontAlgn="auto" latinLnBrk="0" hangingPunct="1">
              <a:lnSpc>
                <a:spcPct val="90000"/>
              </a:lnSpc>
              <a:spcBef>
                <a:spcPts val="800"/>
              </a:spcBef>
              <a:spcAft>
                <a:spcPts val="0"/>
              </a:spcAft>
              <a:buClr>
                <a:schemeClr val="tx1">
                  <a:lumMod val="60000"/>
                  <a:lumOff val="40000"/>
                </a:schemeClr>
              </a:buClr>
              <a:buSzTx/>
              <a:buFont typeface="Arial" panose="020B0604020202020204"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Select POV</a:t>
            </a:r>
          </a:p>
          <a:p>
            <a:pPr marL="502920" marR="0" lvl="1" indent="-228600" algn="l" defTabSz="914400" rtl="0" eaLnBrk="1" fontAlgn="auto" latinLnBrk="0" hangingPunct="1">
              <a:lnSpc>
                <a:spcPct val="90000"/>
              </a:lnSpc>
              <a:spcBef>
                <a:spcPts val="800"/>
              </a:spcBef>
              <a:spcAft>
                <a:spcPts val="0"/>
              </a:spcAft>
              <a:buClr>
                <a:schemeClr val="tx1">
                  <a:lumMod val="60000"/>
                  <a:lumOff val="40000"/>
                </a:schemeClr>
              </a:buClr>
              <a:buSzTx/>
              <a:buFont typeface="Arial" panose="020B0604020202020204"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Create the report</a:t>
            </a:r>
          </a:p>
          <a:p>
            <a:pPr marL="502920" marR="0" lvl="1" indent="-228600" algn="l" defTabSz="914400" rtl="0" eaLnBrk="1" fontAlgn="auto" latinLnBrk="0" hangingPunct="1">
              <a:lnSpc>
                <a:spcPct val="90000"/>
              </a:lnSpc>
              <a:spcBef>
                <a:spcPts val="800"/>
              </a:spcBef>
              <a:spcAft>
                <a:spcPts val="0"/>
              </a:spcAft>
              <a:buClr>
                <a:schemeClr val="tx1">
                  <a:lumMod val="60000"/>
                  <a:lumOff val="40000"/>
                </a:schemeClr>
              </a:buClr>
              <a:buSzTx/>
              <a:buFont typeface="Arial" panose="020B0604020202020204" pitchFamily="34" charset="0"/>
              <a:buChar char="–"/>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502920" marR="0" lvl="1" indent="-228600" algn="l" defTabSz="914400" rtl="0" eaLnBrk="1" fontAlgn="auto" latinLnBrk="0" hangingPunct="1">
              <a:lnSpc>
                <a:spcPct val="90000"/>
              </a:lnSpc>
              <a:spcBef>
                <a:spcPts val="800"/>
              </a:spcBef>
              <a:spcAft>
                <a:spcPts val="0"/>
              </a:spcAft>
              <a:buClr>
                <a:schemeClr val="tx1">
                  <a:lumMod val="60000"/>
                  <a:lumOff val="40000"/>
                </a:schemeClr>
              </a:buClr>
              <a:buSzTx/>
              <a:buFont typeface="Arial" panose="020B0604020202020204" pitchFamily="34" charset="0"/>
              <a:buChar char="–"/>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Deliverables of Performance Validation</a:t>
            </a:r>
            <a:endParaRPr lang="en-US" sz="4000" dirty="0"/>
          </a:p>
        </p:txBody>
      </p:sp>
      <p:sp>
        <p:nvSpPr>
          <p:cNvPr id="3" name="Content Placeholder 2"/>
          <p:cNvSpPr>
            <a:spLocks noGrp="1"/>
          </p:cNvSpPr>
          <p:nvPr>
            <p:ph idx="1"/>
          </p:nvPr>
        </p:nvSpPr>
        <p:spPr>
          <a:xfrm>
            <a:off x="531151" y="1524001"/>
            <a:ext cx="11126522" cy="4615542"/>
          </a:xfrm>
        </p:spPr>
        <p:txBody>
          <a:bodyPr>
            <a:noAutofit/>
          </a:bodyPr>
          <a:lstStyle/>
          <a:p>
            <a:pPr lvl="0"/>
            <a:r>
              <a:rPr lang="en-US" dirty="0" smtClean="0"/>
              <a:t>Performance Validation Report</a:t>
            </a:r>
          </a:p>
          <a:p>
            <a:pPr lvl="1"/>
            <a:r>
              <a:rPr lang="en-US" dirty="0" smtClean="0"/>
              <a:t>For every use case,</a:t>
            </a:r>
          </a:p>
          <a:p>
            <a:pPr lvl="2"/>
            <a:r>
              <a:rPr lang="en-US" dirty="0" smtClean="0"/>
              <a:t>Minimum, maximum and average actual UI response times for the provided number of concurrent users</a:t>
            </a:r>
          </a:p>
          <a:p>
            <a:pPr lvl="2"/>
            <a:r>
              <a:rPr lang="en-US" dirty="0" smtClean="0"/>
              <a:t>If the average actual UI response time is more than expected UI response time, number of concurrent users for which the expected UI response time can be achieved</a:t>
            </a:r>
          </a:p>
          <a:p>
            <a:r>
              <a:rPr lang="en-US" dirty="0" smtClean="0"/>
              <a:t>Activity Report for the day(s) when the performance validation was run, with the details to help figure out performance bottlenecks</a:t>
            </a:r>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7</a:t>
            </a:fld>
            <a:endParaRPr lang="en-US" dirty="0"/>
          </a:p>
        </p:txBody>
      </p:sp>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Performance Validation Report</a:t>
            </a:r>
            <a:endParaRPr lang="en-US" sz="4000" dirty="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8</a:t>
            </a:fld>
            <a:endParaRPr lang="en-US" dirty="0"/>
          </a:p>
        </p:txBody>
      </p:sp>
      <p:pic>
        <p:nvPicPr>
          <p:cNvPr id="164865" name="Picture 1"/>
          <p:cNvPicPr>
            <a:picLocks noChangeAspect="1" noChangeArrowheads="1"/>
          </p:cNvPicPr>
          <p:nvPr/>
        </p:nvPicPr>
        <p:blipFill>
          <a:blip r:embed="rId3" cstate="print"/>
          <a:srcRect/>
          <a:stretch>
            <a:fillRect/>
          </a:stretch>
        </p:blipFill>
        <p:spPr bwMode="auto">
          <a:xfrm>
            <a:off x="240145" y="2456297"/>
            <a:ext cx="11628582" cy="1351948"/>
          </a:xfrm>
          <a:prstGeom prst="rect">
            <a:avLst/>
          </a:prstGeom>
          <a:noFill/>
          <a:ln w="9525">
            <a:noFill/>
            <a:miter lim="800000"/>
            <a:headEnd/>
            <a:tailEnd/>
          </a:ln>
        </p:spPr>
      </p:pic>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606854"/>
          </a:xfrm>
        </p:spPr>
        <p:txBody>
          <a:bodyPr/>
          <a:lstStyle/>
          <a:p>
            <a:r>
              <a:rPr lang="en-US" sz="4000" dirty="0" smtClean="0"/>
              <a:t>Activity Report</a:t>
            </a:r>
            <a:endParaRPr lang="en-US" sz="4000" dirty="0"/>
          </a:p>
        </p:txBody>
      </p:sp>
      <p:sp>
        <p:nvSpPr>
          <p:cNvPr id="6" name="Footer Placeholder 5"/>
          <p:cNvSpPr>
            <a:spLocks noGrp="1"/>
          </p:cNvSpPr>
          <p:nvPr>
            <p:ph type="ftr" sz="quarter" idx="11"/>
          </p:nvPr>
        </p:nvSpPr>
        <p:spPr/>
        <p:txBody>
          <a:bodyPr/>
          <a:lstStyle/>
          <a:p>
            <a:r>
              <a:rPr lang="en-US" smtClean="0"/>
              <a:t>Oracle Confidential – Internal/Restricted/Highly Restricted</a:t>
            </a:r>
            <a:endParaRPr lang="en-US" dirty="0"/>
          </a:p>
        </p:txBody>
      </p:sp>
      <p:sp>
        <p:nvSpPr>
          <p:cNvPr id="4" name="Slide Number Placeholder 3"/>
          <p:cNvSpPr>
            <a:spLocks noGrp="1"/>
          </p:cNvSpPr>
          <p:nvPr>
            <p:ph type="sldNum" sz="quarter" idx="12"/>
          </p:nvPr>
        </p:nvSpPr>
        <p:spPr/>
        <p:txBody>
          <a:bodyPr/>
          <a:lstStyle/>
          <a:p>
            <a:fld id="{C51EAA63-D034-42AE-91FA-B13B9518C7BE}" type="slidenum">
              <a:rPr lang="en-US" smtClean="0"/>
              <a:pPr/>
              <a:t>9</a:t>
            </a:fld>
            <a:endParaRPr lang="en-US" dirty="0"/>
          </a:p>
        </p:txBody>
      </p:sp>
      <p:sp>
        <p:nvSpPr>
          <p:cNvPr id="53252" name="AutoShape 4" descr="/ui_percentage_requests_1488532463896.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3254" name="AutoShape 6" descr="/ui_percentage_requests_1488532463896.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3258" name="AutoShape 10" descr="/ui_percentage_requests_1488532463896.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3260" name="AutoShape 12" descr="/ui_percentage_requests_1488532463896.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1" name="Picture 30" descr="APR 3.png"/>
          <p:cNvPicPr>
            <a:picLocks noChangeAspect="1"/>
          </p:cNvPicPr>
          <p:nvPr/>
        </p:nvPicPr>
        <p:blipFill>
          <a:blip r:embed="rId3" cstate="print"/>
          <a:stretch>
            <a:fillRect/>
          </a:stretch>
        </p:blipFill>
        <p:spPr>
          <a:xfrm>
            <a:off x="4961797" y="1871584"/>
            <a:ext cx="6394779" cy="1079555"/>
          </a:xfrm>
          <a:prstGeom prst="rect">
            <a:avLst/>
          </a:prstGeom>
        </p:spPr>
      </p:pic>
      <p:pic>
        <p:nvPicPr>
          <p:cNvPr id="32" name="Picture 31" descr="APR 4.png"/>
          <p:cNvPicPr>
            <a:picLocks noChangeAspect="1"/>
          </p:cNvPicPr>
          <p:nvPr/>
        </p:nvPicPr>
        <p:blipFill>
          <a:blip r:embed="rId4" cstate="print"/>
          <a:stretch>
            <a:fillRect/>
          </a:stretch>
        </p:blipFill>
        <p:spPr>
          <a:xfrm>
            <a:off x="759478" y="1208056"/>
            <a:ext cx="3698430" cy="4567154"/>
          </a:xfrm>
          <a:prstGeom prst="rect">
            <a:avLst/>
          </a:prstGeom>
        </p:spPr>
      </p:pic>
      <p:pic>
        <p:nvPicPr>
          <p:cNvPr id="33" name="Picture 32" descr="APR 5.png"/>
          <p:cNvPicPr>
            <a:picLocks noChangeAspect="1"/>
          </p:cNvPicPr>
          <p:nvPr/>
        </p:nvPicPr>
        <p:blipFill>
          <a:blip r:embed="rId5" cstate="print"/>
          <a:stretch>
            <a:fillRect/>
          </a:stretch>
        </p:blipFill>
        <p:spPr>
          <a:xfrm>
            <a:off x="5118002" y="3920481"/>
            <a:ext cx="5816899" cy="1111307"/>
          </a:xfrm>
          <a:prstGeom prst="rect">
            <a:avLst/>
          </a:prstGeom>
        </p:spPr>
      </p:pic>
    </p:spTree>
    <p:extLst>
      <p:ext uri="{BB962C8B-B14F-4D97-AF65-F5344CB8AC3E}">
        <p14:creationId xmlns="" xmlns:p14="http://schemas.microsoft.com/office/powerpoint/2010/main" val="1314594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racle_16x9-2014-v2">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41555E"/>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smtClean="0"/>
        </a:defPPr>
      </a:lstStyle>
    </a:txDef>
  </a:objectDefaults>
  <a:extraClrSchemeLst/>
  <a:extLst>
    <a:ext uri="{05A4C25C-085E-4340-85A3-A5531E510DB2}">
      <thm15:themeFamily xmlns="" xmlns:thm15="http://schemas.microsoft.com/office/thememl/2012/main" name="Oracle_16x9-2014-0714" id="{032D2387-665B-4DFB-BDAE-D66619AD7C3A}" vid="{BB0AD61B-F388-487D-A806-2F7277FE970B}"/>
    </a:ext>
  </a:extLst>
</a:theme>
</file>

<file path=ppt/theme/theme2.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Oracle_16x9-2014-v2</Template>
  <TotalTime>2399</TotalTime>
  <Words>2364</Words>
  <Application>Microsoft Office PowerPoint</Application>
  <PresentationFormat>Custom</PresentationFormat>
  <Paragraphs>323</Paragraphs>
  <Slides>29</Slides>
  <Notes>28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29</vt:i4>
      </vt:variant>
    </vt:vector>
  </HeadingPairs>
  <TitlesOfParts>
    <vt:vector size="32" baseType="lpstr">
      <vt:lpstr>Oracle_16x9-2014-v2</vt:lpstr>
      <vt:lpstr>Packager Shell Object</vt:lpstr>
      <vt:lpstr>Microsoft Office Word Document</vt:lpstr>
      <vt:lpstr>Application Workload Performance Validation for EPM Cloud</vt:lpstr>
      <vt:lpstr>Slide 2</vt:lpstr>
      <vt:lpstr>Objective</vt:lpstr>
      <vt:lpstr>Methodology</vt:lpstr>
      <vt:lpstr>Input for Performance Validation </vt:lpstr>
      <vt:lpstr>Example of Use Cases</vt:lpstr>
      <vt:lpstr>Deliverables of Performance Validation</vt:lpstr>
      <vt:lpstr>Performance Validation Report</vt:lpstr>
      <vt:lpstr>Activity Report</vt:lpstr>
      <vt:lpstr>Algorithm</vt:lpstr>
      <vt:lpstr>Steps to run Performance Validation</vt:lpstr>
      <vt:lpstr>Populating Users – 1 of 3</vt:lpstr>
      <vt:lpstr>Populating Users – 2 of 3</vt:lpstr>
      <vt:lpstr>Populating Users – 3 of 3</vt:lpstr>
      <vt:lpstr>Creating har Files – 1 of 2</vt:lpstr>
      <vt:lpstr>Creating har Files – 2 of 2</vt:lpstr>
      <vt:lpstr>Running Performance Validation – 1 of 2</vt:lpstr>
      <vt:lpstr>Running Performance Validation – 2 of 2</vt:lpstr>
      <vt:lpstr>Content of input.properties</vt:lpstr>
      <vt:lpstr>Example of input.properties</vt:lpstr>
      <vt:lpstr>Content of usecasefile</vt:lpstr>
      <vt:lpstr>Output</vt:lpstr>
      <vt:lpstr>Logs – 1 of 2</vt:lpstr>
      <vt:lpstr>Logs – 2 of 2</vt:lpstr>
      <vt:lpstr>Example of replayFile.log</vt:lpstr>
      <vt:lpstr>Example of Iteration Log</vt:lpstr>
      <vt:lpstr>Result E-mail</vt:lpstr>
      <vt:lpstr>Location of Presentation</vt:lpstr>
      <vt:lpstr>Slide 29</vt:lpstr>
    </vt:vector>
  </TitlesOfParts>
  <Company>Oracle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the PowerPoint Template</dc:title>
  <dc:creator>wonsun han</dc:creator>
  <cp:lastModifiedBy>Vinay Gupta</cp:lastModifiedBy>
  <cp:revision>169</cp:revision>
  <cp:lastPrinted>2014-07-15T21:24:45Z</cp:lastPrinted>
  <dcterms:created xsi:type="dcterms:W3CDTF">2014-09-18T06:43:00Z</dcterms:created>
  <dcterms:modified xsi:type="dcterms:W3CDTF">2017-07-25T21:17:31Z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